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82"/>
  </p:notesMasterIdLst>
  <p:sldIdLst>
    <p:sldId id="256" r:id="rId2"/>
    <p:sldId id="257" r:id="rId3"/>
    <p:sldId id="258" r:id="rId4"/>
    <p:sldId id="259" r:id="rId5"/>
    <p:sldId id="260" r:id="rId6"/>
    <p:sldId id="261" r:id="rId7"/>
    <p:sldId id="262" r:id="rId8"/>
    <p:sldId id="263" r:id="rId9"/>
    <p:sldId id="266" r:id="rId10"/>
    <p:sldId id="267" r:id="rId11"/>
    <p:sldId id="268" r:id="rId12"/>
    <p:sldId id="270" r:id="rId13"/>
    <p:sldId id="271" r:id="rId14"/>
    <p:sldId id="272" r:id="rId15"/>
    <p:sldId id="273" r:id="rId16"/>
    <p:sldId id="274" r:id="rId17"/>
    <p:sldId id="275" r:id="rId18"/>
    <p:sldId id="276" r:id="rId19"/>
    <p:sldId id="279" r:id="rId20"/>
    <p:sldId id="280" r:id="rId21"/>
    <p:sldId id="281" r:id="rId22"/>
    <p:sldId id="282" r:id="rId23"/>
    <p:sldId id="283" r:id="rId24"/>
    <p:sldId id="284" r:id="rId25"/>
    <p:sldId id="285" r:id="rId26"/>
    <p:sldId id="286" r:id="rId27"/>
    <p:sldId id="287" r:id="rId28"/>
    <p:sldId id="288" r:id="rId29"/>
    <p:sldId id="289" r:id="rId30"/>
    <p:sldId id="291" r:id="rId31"/>
    <p:sldId id="292" r:id="rId32"/>
    <p:sldId id="293" r:id="rId33"/>
    <p:sldId id="294" r:id="rId34"/>
    <p:sldId id="295" r:id="rId35"/>
    <p:sldId id="296" r:id="rId36"/>
    <p:sldId id="298" r:id="rId37"/>
    <p:sldId id="301" r:id="rId38"/>
    <p:sldId id="303" r:id="rId39"/>
    <p:sldId id="304" r:id="rId40"/>
    <p:sldId id="305" r:id="rId41"/>
    <p:sldId id="306" r:id="rId42"/>
    <p:sldId id="307" r:id="rId43"/>
    <p:sldId id="308" r:id="rId44"/>
    <p:sldId id="309" r:id="rId45"/>
    <p:sldId id="312" r:id="rId46"/>
    <p:sldId id="313" r:id="rId47"/>
    <p:sldId id="314" r:id="rId48"/>
    <p:sldId id="315" r:id="rId49"/>
    <p:sldId id="316" r:id="rId50"/>
    <p:sldId id="317" r:id="rId51"/>
    <p:sldId id="318" r:id="rId52"/>
    <p:sldId id="319" r:id="rId53"/>
    <p:sldId id="302" r:id="rId54"/>
    <p:sldId id="323" r:id="rId55"/>
    <p:sldId id="325" r:id="rId56"/>
    <p:sldId id="326" r:id="rId57"/>
    <p:sldId id="327" r:id="rId58"/>
    <p:sldId id="328" r:id="rId59"/>
    <p:sldId id="329" r:id="rId60"/>
    <p:sldId id="330" r:id="rId61"/>
    <p:sldId id="332" r:id="rId62"/>
    <p:sldId id="333" r:id="rId63"/>
    <p:sldId id="334" r:id="rId64"/>
    <p:sldId id="335" r:id="rId65"/>
    <p:sldId id="336" r:id="rId66"/>
    <p:sldId id="337"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5" r:id="rId8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176" autoAdjust="0"/>
  </p:normalViewPr>
  <p:slideViewPr>
    <p:cSldViewPr>
      <p:cViewPr varScale="1">
        <p:scale>
          <a:sx n="74" d="100"/>
          <a:sy n="74" d="100"/>
        </p:scale>
        <p:origin x="-7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D9A3D-77D6-4292-94E3-6ADB3E6A289F}" type="doc">
      <dgm:prSet loTypeId="urn:microsoft.com/office/officeart/2005/8/layout/venn1" loCatId="relationship" qsTypeId="urn:microsoft.com/office/officeart/2005/8/quickstyle/3d2" qsCatId="3D" csTypeId="urn:microsoft.com/office/officeart/2005/8/colors/accent1_5" csCatId="accent1" phldr="1"/>
      <dgm:spPr/>
    </dgm:pt>
    <dgm:pt modelId="{FA5444D5-328F-45BF-A708-7FCC17EB999A}">
      <dgm:prSet phldrT="[テキスト]"/>
      <dgm:spPr/>
      <dgm:t>
        <a:bodyPr/>
        <a:lstStyle/>
        <a:p>
          <a:pPr algn="l"/>
          <a:endParaRPr kumimoji="1" lang="ja-JP" altLang="en-US" dirty="0"/>
        </a:p>
      </dgm:t>
    </dgm:pt>
    <dgm:pt modelId="{3E5EC942-1532-4B2C-B16B-FBF5B6C7B553}" type="parTrans" cxnId="{72DFE5BB-F637-4EA9-8B48-0C636FED59C2}">
      <dgm:prSet/>
      <dgm:spPr/>
      <dgm:t>
        <a:bodyPr/>
        <a:lstStyle/>
        <a:p>
          <a:pPr algn="ctr"/>
          <a:endParaRPr kumimoji="1" lang="ja-JP" altLang="en-US"/>
        </a:p>
      </dgm:t>
    </dgm:pt>
    <dgm:pt modelId="{CDD231C9-9F97-427E-AA19-8FDE44048D3B}" type="sibTrans" cxnId="{72DFE5BB-F637-4EA9-8B48-0C636FED59C2}">
      <dgm:prSet/>
      <dgm:spPr/>
      <dgm:t>
        <a:bodyPr/>
        <a:lstStyle/>
        <a:p>
          <a:pPr algn="ctr"/>
          <a:endParaRPr kumimoji="1" lang="ja-JP" altLang="en-US"/>
        </a:p>
      </dgm:t>
    </dgm:pt>
    <dgm:pt modelId="{B3BFD5DE-34D2-4D0A-B895-D476C3C6F7BD}">
      <dgm:prSet phldrT="[テキスト]"/>
      <dgm:spPr/>
      <dgm:t>
        <a:bodyPr/>
        <a:lstStyle/>
        <a:p>
          <a:endParaRPr kumimoji="1" lang="ja-JP" altLang="en-US" dirty="0"/>
        </a:p>
      </dgm:t>
    </dgm:pt>
    <dgm:pt modelId="{D6AFA750-2E1B-4C92-A75A-D969EFA403C4}" type="parTrans" cxnId="{0B3444D9-6790-4547-A046-A0E08ACB40FD}">
      <dgm:prSet/>
      <dgm:spPr/>
      <dgm:t>
        <a:bodyPr/>
        <a:lstStyle/>
        <a:p>
          <a:endParaRPr kumimoji="1" lang="ja-JP" altLang="en-US"/>
        </a:p>
      </dgm:t>
    </dgm:pt>
    <dgm:pt modelId="{05337370-F11D-42D4-A8EA-F33C29743964}" type="sibTrans" cxnId="{0B3444D9-6790-4547-A046-A0E08ACB40FD}">
      <dgm:prSet/>
      <dgm:spPr/>
      <dgm:t>
        <a:bodyPr/>
        <a:lstStyle/>
        <a:p>
          <a:endParaRPr kumimoji="1" lang="ja-JP" altLang="en-US"/>
        </a:p>
      </dgm:t>
    </dgm:pt>
    <dgm:pt modelId="{EE366846-5B89-4A26-90D7-4BAAD35183ED}">
      <dgm:prSet phldrT="[テキスト]"/>
      <dgm:spPr/>
      <dgm:t>
        <a:bodyPr/>
        <a:lstStyle/>
        <a:p>
          <a:endParaRPr kumimoji="1" lang="ja-JP" altLang="en-US" dirty="0"/>
        </a:p>
      </dgm:t>
    </dgm:pt>
    <dgm:pt modelId="{1E365C6A-0108-4793-9F18-062B7A08810E}" type="parTrans" cxnId="{1455A275-CA7F-4062-9943-D030F491FA5B}">
      <dgm:prSet/>
      <dgm:spPr/>
      <dgm:t>
        <a:bodyPr/>
        <a:lstStyle/>
        <a:p>
          <a:endParaRPr kumimoji="1" lang="ja-JP" altLang="en-US"/>
        </a:p>
      </dgm:t>
    </dgm:pt>
    <dgm:pt modelId="{37AA7E77-5401-486F-929F-A6B58FB2D0A5}" type="sibTrans" cxnId="{1455A275-CA7F-4062-9943-D030F491FA5B}">
      <dgm:prSet/>
      <dgm:spPr/>
      <dgm:t>
        <a:bodyPr/>
        <a:lstStyle/>
        <a:p>
          <a:endParaRPr kumimoji="1" lang="ja-JP" altLang="en-US"/>
        </a:p>
      </dgm:t>
    </dgm:pt>
    <dgm:pt modelId="{B95670D5-C9C8-4373-A01E-D576B2371A4C}" type="pres">
      <dgm:prSet presAssocID="{67BD9A3D-77D6-4292-94E3-6ADB3E6A289F}" presName="compositeShape" presStyleCnt="0">
        <dgm:presLayoutVars>
          <dgm:chMax val="7"/>
          <dgm:dir/>
          <dgm:resizeHandles val="exact"/>
        </dgm:presLayoutVars>
      </dgm:prSet>
      <dgm:spPr/>
    </dgm:pt>
    <dgm:pt modelId="{E729FC98-D736-4117-B630-CDCD675472B3}" type="pres">
      <dgm:prSet presAssocID="{FA5444D5-328F-45BF-A708-7FCC17EB999A}" presName="circ1" presStyleLbl="vennNode1" presStyleIdx="0" presStyleCnt="3" custScaleX="554246" custScaleY="100736" custLinFactX="-133200" custLinFactNeighborX="-200000" custLinFactNeighborY="36213"/>
      <dgm:spPr/>
      <dgm:t>
        <a:bodyPr/>
        <a:lstStyle/>
        <a:p>
          <a:endParaRPr kumimoji="1" lang="ja-JP" altLang="en-US"/>
        </a:p>
      </dgm:t>
    </dgm:pt>
    <dgm:pt modelId="{783EE46A-9DA3-416D-BFA0-895084093A22}" type="pres">
      <dgm:prSet presAssocID="{FA5444D5-328F-45BF-A708-7FCC17EB999A}" presName="circ1Tx" presStyleLbl="revTx" presStyleIdx="0" presStyleCnt="0">
        <dgm:presLayoutVars>
          <dgm:chMax val="0"/>
          <dgm:chPref val="0"/>
          <dgm:bulletEnabled val="1"/>
        </dgm:presLayoutVars>
      </dgm:prSet>
      <dgm:spPr/>
      <dgm:t>
        <a:bodyPr/>
        <a:lstStyle/>
        <a:p>
          <a:endParaRPr kumimoji="1" lang="ja-JP" altLang="en-US"/>
        </a:p>
      </dgm:t>
    </dgm:pt>
    <dgm:pt modelId="{4CB3050F-AECA-4CF5-917B-827E0FC76912}" type="pres">
      <dgm:prSet presAssocID="{B3BFD5DE-34D2-4D0A-B895-D476C3C6F7BD}" presName="circ2" presStyleLbl="vennNode1" presStyleIdx="1" presStyleCnt="3" custScaleX="605170" custScaleY="100736" custLinFactX="32430" custLinFactNeighborX="100000" custLinFactNeighborY="1013"/>
      <dgm:spPr/>
      <dgm:t>
        <a:bodyPr/>
        <a:lstStyle/>
        <a:p>
          <a:endParaRPr kumimoji="1" lang="ja-JP" altLang="en-US"/>
        </a:p>
      </dgm:t>
    </dgm:pt>
    <dgm:pt modelId="{863608D9-DEC1-4302-980E-B5FD2E255216}" type="pres">
      <dgm:prSet presAssocID="{B3BFD5DE-34D2-4D0A-B895-D476C3C6F7BD}" presName="circ2Tx" presStyleLbl="revTx" presStyleIdx="0" presStyleCnt="0">
        <dgm:presLayoutVars>
          <dgm:chMax val="0"/>
          <dgm:chPref val="0"/>
          <dgm:bulletEnabled val="1"/>
        </dgm:presLayoutVars>
      </dgm:prSet>
      <dgm:spPr/>
      <dgm:t>
        <a:bodyPr/>
        <a:lstStyle/>
        <a:p>
          <a:endParaRPr kumimoji="1" lang="ja-JP" altLang="en-US"/>
        </a:p>
      </dgm:t>
    </dgm:pt>
    <dgm:pt modelId="{0F477C44-A88B-4873-A912-F210391B8CD4}" type="pres">
      <dgm:prSet presAssocID="{EE366846-5B89-4A26-90D7-4BAAD35183ED}" presName="circ3" presStyleLbl="vennNode1" presStyleIdx="2" presStyleCnt="3" custScaleX="616589" custScaleY="100736" custLinFactX="98887" custLinFactNeighborX="100000" custLinFactNeighborY="-60617"/>
      <dgm:spPr/>
      <dgm:t>
        <a:bodyPr/>
        <a:lstStyle/>
        <a:p>
          <a:endParaRPr kumimoji="1" lang="ja-JP" altLang="en-US"/>
        </a:p>
      </dgm:t>
    </dgm:pt>
    <dgm:pt modelId="{C8B5DEB5-48B5-4A64-BDAF-A58354FBFFC2}" type="pres">
      <dgm:prSet presAssocID="{EE366846-5B89-4A26-90D7-4BAAD35183ED}"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CC2CA4E4-32F7-4A8F-B137-CE8D8D893964}" type="presOf" srcId="{EE366846-5B89-4A26-90D7-4BAAD35183ED}" destId="{C8B5DEB5-48B5-4A64-BDAF-A58354FBFFC2}" srcOrd="1" destOrd="0" presId="urn:microsoft.com/office/officeart/2005/8/layout/venn1"/>
    <dgm:cxn modelId="{72DFE5BB-F637-4EA9-8B48-0C636FED59C2}" srcId="{67BD9A3D-77D6-4292-94E3-6ADB3E6A289F}" destId="{FA5444D5-328F-45BF-A708-7FCC17EB999A}" srcOrd="0" destOrd="0" parTransId="{3E5EC942-1532-4B2C-B16B-FBF5B6C7B553}" sibTransId="{CDD231C9-9F97-427E-AA19-8FDE44048D3B}"/>
    <dgm:cxn modelId="{6C60E7DF-DD13-4D2E-B8B3-DAB701DFF594}" type="presOf" srcId="{67BD9A3D-77D6-4292-94E3-6ADB3E6A289F}" destId="{B95670D5-C9C8-4373-A01E-D576B2371A4C}" srcOrd="0" destOrd="0" presId="urn:microsoft.com/office/officeart/2005/8/layout/venn1"/>
    <dgm:cxn modelId="{79EF972D-1AD3-4392-A431-E77DD7A5327F}" type="presOf" srcId="{B3BFD5DE-34D2-4D0A-B895-D476C3C6F7BD}" destId="{4CB3050F-AECA-4CF5-917B-827E0FC76912}" srcOrd="0" destOrd="0" presId="urn:microsoft.com/office/officeart/2005/8/layout/venn1"/>
    <dgm:cxn modelId="{22442F53-AE07-4515-B213-0F2429763249}" type="presOf" srcId="{FA5444D5-328F-45BF-A708-7FCC17EB999A}" destId="{E729FC98-D736-4117-B630-CDCD675472B3}" srcOrd="0" destOrd="0" presId="urn:microsoft.com/office/officeart/2005/8/layout/venn1"/>
    <dgm:cxn modelId="{623DE739-1F57-46FC-8BB2-574789FC75CD}" type="presOf" srcId="{EE366846-5B89-4A26-90D7-4BAAD35183ED}" destId="{0F477C44-A88B-4873-A912-F210391B8CD4}" srcOrd="0" destOrd="0" presId="urn:microsoft.com/office/officeart/2005/8/layout/venn1"/>
    <dgm:cxn modelId="{0B3444D9-6790-4547-A046-A0E08ACB40FD}" srcId="{67BD9A3D-77D6-4292-94E3-6ADB3E6A289F}" destId="{B3BFD5DE-34D2-4D0A-B895-D476C3C6F7BD}" srcOrd="1" destOrd="0" parTransId="{D6AFA750-2E1B-4C92-A75A-D969EFA403C4}" sibTransId="{05337370-F11D-42D4-A8EA-F33C29743964}"/>
    <dgm:cxn modelId="{D6541C16-EA71-4DEC-8806-AB6E7966A742}" type="presOf" srcId="{FA5444D5-328F-45BF-A708-7FCC17EB999A}" destId="{783EE46A-9DA3-416D-BFA0-895084093A22}" srcOrd="1" destOrd="0" presId="urn:microsoft.com/office/officeart/2005/8/layout/venn1"/>
    <dgm:cxn modelId="{83FFB32A-1AE0-4C09-939F-157189E69F42}" type="presOf" srcId="{B3BFD5DE-34D2-4D0A-B895-D476C3C6F7BD}" destId="{863608D9-DEC1-4302-980E-B5FD2E255216}" srcOrd="1" destOrd="0" presId="urn:microsoft.com/office/officeart/2005/8/layout/venn1"/>
    <dgm:cxn modelId="{1455A275-CA7F-4062-9943-D030F491FA5B}" srcId="{67BD9A3D-77D6-4292-94E3-6ADB3E6A289F}" destId="{EE366846-5B89-4A26-90D7-4BAAD35183ED}" srcOrd="2" destOrd="0" parTransId="{1E365C6A-0108-4793-9F18-062B7A08810E}" sibTransId="{37AA7E77-5401-486F-929F-A6B58FB2D0A5}"/>
    <dgm:cxn modelId="{04324A68-51BB-4619-A514-0C39FABE18B1}" type="presParOf" srcId="{B95670D5-C9C8-4373-A01E-D576B2371A4C}" destId="{E729FC98-D736-4117-B630-CDCD675472B3}" srcOrd="0" destOrd="0" presId="urn:microsoft.com/office/officeart/2005/8/layout/venn1"/>
    <dgm:cxn modelId="{7D7EC144-E0F0-4392-B244-AE61009F2B67}" type="presParOf" srcId="{B95670D5-C9C8-4373-A01E-D576B2371A4C}" destId="{783EE46A-9DA3-416D-BFA0-895084093A22}" srcOrd="1" destOrd="0" presId="urn:microsoft.com/office/officeart/2005/8/layout/venn1"/>
    <dgm:cxn modelId="{2C95468A-A2AC-44FE-AE00-536913F3FBDC}" type="presParOf" srcId="{B95670D5-C9C8-4373-A01E-D576B2371A4C}" destId="{4CB3050F-AECA-4CF5-917B-827E0FC76912}" srcOrd="2" destOrd="0" presId="urn:microsoft.com/office/officeart/2005/8/layout/venn1"/>
    <dgm:cxn modelId="{AA4E3D35-0C30-4A47-9620-48B39D868F66}" type="presParOf" srcId="{B95670D5-C9C8-4373-A01E-D576B2371A4C}" destId="{863608D9-DEC1-4302-980E-B5FD2E255216}" srcOrd="3" destOrd="0" presId="urn:microsoft.com/office/officeart/2005/8/layout/venn1"/>
    <dgm:cxn modelId="{B2065592-B027-4D80-A363-843FBF37BBA2}" type="presParOf" srcId="{B95670D5-C9C8-4373-A01E-D576B2371A4C}" destId="{0F477C44-A88B-4873-A912-F210391B8CD4}" srcOrd="4" destOrd="0" presId="urn:microsoft.com/office/officeart/2005/8/layout/venn1"/>
    <dgm:cxn modelId="{4C317780-82B4-46B2-981B-7E92E285C46A}" type="presParOf" srcId="{B95670D5-C9C8-4373-A01E-D576B2371A4C}" destId="{C8B5DEB5-48B5-4A64-BDAF-A58354FBFFC2}" srcOrd="5" destOrd="0" presId="urn:microsoft.com/office/officeart/2005/8/layout/venn1"/>
  </dgm:cxnLst>
  <dgm:bg/>
  <dgm:whole>
    <a:ln>
      <a:solidFill>
        <a:srgbClr val="FFC000"/>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7C1005-64DB-4769-8EA7-B227569DA7D4}" type="datetimeFigureOut">
              <a:rPr kumimoji="1" lang="ja-JP" altLang="en-US" smtClean="0"/>
              <a:pPr/>
              <a:t>2011/12/14</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664ECA-CABA-4AAD-8BA8-38C84871E6A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77500" lnSpcReduction="20000"/>
          </a:bodyPr>
          <a:lstStyle/>
          <a:p>
            <a:pPr defTabSz="881358"/>
            <a:endParaRPr lang="en-US" dirty="0" smtClean="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smtClean="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74244"/>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altLang="ja-JP" dirty="0" smtClean="0"/>
          </a:p>
        </p:txBody>
      </p:sp>
      <p:sp>
        <p:nvSpPr>
          <p:cNvPr id="67588" name="Slide Number Placeholder 3"/>
          <p:cNvSpPr txBox="1">
            <a:spLocks noGrp="1"/>
          </p:cNvSpPr>
          <p:nvPr/>
        </p:nvSpPr>
        <p:spPr bwMode="auto">
          <a:xfrm>
            <a:off x="5800417" y="8538152"/>
            <a:ext cx="795130" cy="282628"/>
          </a:xfrm>
          <a:prstGeom prst="rect">
            <a:avLst/>
          </a:prstGeom>
          <a:noFill/>
          <a:ln w="9525">
            <a:noFill/>
            <a:miter lim="800000"/>
            <a:headEnd/>
            <a:tailEnd/>
          </a:ln>
        </p:spPr>
        <p:txBody>
          <a:bodyPr lIns="18780" tIns="0" rIns="18780" bIns="0" anchor="b"/>
          <a:lstStyle/>
          <a:p>
            <a:pPr algn="r" defTabSz="899737"/>
            <a:fld id="{6F6BB194-690D-40DD-BB10-CEF6AAEA4593}" type="slidenum">
              <a:rPr lang="en-US" altLang="ja-JP" sz="900"/>
              <a:pPr algn="r" defTabSz="899737"/>
              <a:t>14</a:t>
            </a:fld>
            <a:endParaRPr lang="en-US" altLang="ja-JP" sz="9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DB981-7A85-493A-AF6B-EEFB4282D00A}" type="slidenum">
              <a:rPr lang="en-US" altLang="ja-JP"/>
              <a:pPr/>
              <a:t>15</a:t>
            </a:fld>
            <a:endParaRPr lang="en-US" altLang="ja-JP"/>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99F1CF-C139-4348-878D-C3C9AFCB9E57}" type="slidenum">
              <a:rPr lang="en-US" altLang="ja-JP"/>
              <a:pPr/>
              <a:t>16</a:t>
            </a:fld>
            <a:endParaRPr lang="en-US" altLang="ja-JP"/>
          </a:p>
        </p:txBody>
      </p:sp>
      <p:sp>
        <p:nvSpPr>
          <p:cNvPr id="30722" name="Rectangle 2"/>
          <p:cNvSpPr>
            <a:spLocks noGrp="1" noRot="1" noChangeAspect="1" noChangeArrowheads="1" noTextEdit="1"/>
          </p:cNvSpPr>
          <p:nvPr>
            <p:ph type="sldImg"/>
          </p:nvPr>
        </p:nvSpPr>
        <p:spPr>
          <a:ln/>
        </p:spPr>
      </p:sp>
      <p:sp>
        <p:nvSpPr>
          <p:cNvPr id="272386" name="Rectangle 3"/>
          <p:cNvSpPr>
            <a:spLocks noGrp="1" noChangeArrowheads="1"/>
          </p:cNvSpPr>
          <p:nvPr>
            <p:ph type="body" idx="1"/>
          </p:nvPr>
        </p:nvSpPr>
        <p:spPr>
          <a:xfrm>
            <a:off x="349129" y="4307305"/>
            <a:ext cx="6117126" cy="4182478"/>
          </a:xfrm>
        </p:spPr>
        <p:txBody>
          <a:bodyPr lIns="91435" tIns="45718" rIns="91435" bIns="45718"/>
          <a:lstStyle/>
          <a:p>
            <a:pPr>
              <a:lnSpc>
                <a:spcPct val="85000"/>
              </a:lnSpc>
            </a:pPr>
            <a:endParaRPr lang="en-US">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DF289EDC-3C9F-4B0E-BAF4-5FC298F71C99}" type="slidenum">
              <a:rPr lang="ja-JP" altLang="en-US"/>
              <a:pPr/>
              <a:t>18</a:t>
            </a:fld>
            <a:endParaRPr lang="en-US" altLang="ja-JP"/>
          </a:p>
        </p:txBody>
      </p:sp>
      <p:sp>
        <p:nvSpPr>
          <p:cNvPr id="1188866" name="Rectangle 2"/>
          <p:cNvSpPr>
            <a:spLocks noGrp="1" noRot="1" noChangeAspect="1" noChangeArrowheads="1" noTextEdit="1"/>
          </p:cNvSpPr>
          <p:nvPr>
            <p:ph type="sldImg"/>
          </p:nvPr>
        </p:nvSpPr>
        <p:spPr>
          <a:xfrm>
            <a:off x="1146175" y="687388"/>
            <a:ext cx="4573588" cy="3430587"/>
          </a:xfrm>
          <a:ln/>
        </p:spPr>
      </p:sp>
      <p:sp>
        <p:nvSpPr>
          <p:cNvPr id="1188867" name="Rectangle 3"/>
          <p:cNvSpPr>
            <a:spLocks noGrp="1" noChangeArrowheads="1"/>
          </p:cNvSpPr>
          <p:nvPr>
            <p:ph type="body" idx="1"/>
          </p:nvPr>
        </p:nvSpPr>
        <p:spPr>
          <a:xfrm>
            <a:off x="915043" y="4343694"/>
            <a:ext cx="5027916" cy="4112458"/>
          </a:xfrm>
        </p:spPr>
        <p:txBody>
          <a:bodyPr/>
          <a:lstStyle/>
          <a:p>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561798A3-0148-4155-8990-6B07DF83217D}" type="slidenum">
              <a:rPr lang="ja-JP" altLang="en-US"/>
              <a:pPr/>
              <a:t>19</a:t>
            </a:fld>
            <a:endParaRPr lang="en-US" altLang="ja-JP"/>
          </a:p>
        </p:txBody>
      </p:sp>
      <p:sp>
        <p:nvSpPr>
          <p:cNvPr id="1156098" name="Rectangle 2"/>
          <p:cNvSpPr>
            <a:spLocks noGrp="1" noRot="1" noChangeAspect="1" noChangeArrowheads="1" noTextEdit="1"/>
          </p:cNvSpPr>
          <p:nvPr>
            <p:ph type="sldImg"/>
          </p:nvPr>
        </p:nvSpPr>
        <p:spPr>
          <a:xfrm>
            <a:off x="1146175" y="687388"/>
            <a:ext cx="4573588" cy="3430587"/>
          </a:xfrm>
          <a:ln/>
        </p:spPr>
      </p:sp>
      <p:sp>
        <p:nvSpPr>
          <p:cNvPr id="1156099" name="Rectangle 3"/>
          <p:cNvSpPr>
            <a:spLocks noGrp="1" noChangeArrowheads="1"/>
          </p:cNvSpPr>
          <p:nvPr>
            <p:ph type="body" idx="1"/>
          </p:nvPr>
        </p:nvSpPr>
        <p:spPr>
          <a:xfrm>
            <a:off x="915043" y="4345158"/>
            <a:ext cx="5027916" cy="4110994"/>
          </a:xfrm>
        </p:spPr>
        <p:txBody>
          <a:bodyPr/>
          <a:lstStyle/>
          <a:p>
            <a:pPr>
              <a:spcBef>
                <a:spcPct val="0"/>
              </a:spcBef>
            </a:pPr>
            <a:endParaRPr lang="ja-JP" altLang="en-US" sz="2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30FC472E-17E3-4764-B923-B217489C5F99}" type="slidenum">
              <a:rPr lang="ja-JP" altLang="en-US"/>
              <a:pPr/>
              <a:t>20</a:t>
            </a:fld>
            <a:endParaRPr lang="en-US" altLang="ja-JP"/>
          </a:p>
        </p:txBody>
      </p:sp>
      <p:sp>
        <p:nvSpPr>
          <p:cNvPr id="1072130" name="Rectangle 2"/>
          <p:cNvSpPr>
            <a:spLocks noGrp="1" noRot="1" noChangeAspect="1" noChangeArrowheads="1" noTextEdit="1"/>
          </p:cNvSpPr>
          <p:nvPr>
            <p:ph type="sldImg"/>
          </p:nvPr>
        </p:nvSpPr>
        <p:spPr>
          <a:xfrm>
            <a:off x="1146175" y="685800"/>
            <a:ext cx="4573588" cy="3430588"/>
          </a:xfrm>
          <a:ln/>
        </p:spPr>
      </p:sp>
      <p:sp>
        <p:nvSpPr>
          <p:cNvPr id="1072131" name="Rectangle 3"/>
          <p:cNvSpPr>
            <a:spLocks noGrp="1" noChangeArrowheads="1"/>
          </p:cNvSpPr>
          <p:nvPr>
            <p:ph type="body" idx="1"/>
          </p:nvPr>
        </p:nvSpPr>
        <p:spPr>
          <a:xfrm>
            <a:off x="682269" y="4343694"/>
            <a:ext cx="5493463" cy="4113923"/>
          </a:xfrm>
        </p:spPr>
        <p:txBody>
          <a:bodyPr/>
          <a:lstStyle/>
          <a:p>
            <a:endParaRPr lang="ja-JP"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538810C0-EB39-4F07-B537-07970936D293}" type="slidenum">
              <a:rPr lang="ja-JP" altLang="en-US"/>
              <a:pPr/>
              <a:t>23</a:t>
            </a:fld>
            <a:endParaRPr lang="en-US" altLang="ja-JP"/>
          </a:p>
        </p:txBody>
      </p:sp>
      <p:sp>
        <p:nvSpPr>
          <p:cNvPr id="1158146" name="Rectangle 2"/>
          <p:cNvSpPr>
            <a:spLocks noGrp="1" noRot="1" noChangeAspect="1" noChangeArrowheads="1" noTextEdit="1"/>
          </p:cNvSpPr>
          <p:nvPr>
            <p:ph type="sldImg"/>
          </p:nvPr>
        </p:nvSpPr>
        <p:spPr>
          <a:xfrm>
            <a:off x="1146175" y="687388"/>
            <a:ext cx="4573588" cy="3430587"/>
          </a:xfrm>
          <a:ln/>
        </p:spPr>
      </p:sp>
      <p:sp>
        <p:nvSpPr>
          <p:cNvPr id="1158147" name="Rectangle 3"/>
          <p:cNvSpPr>
            <a:spLocks noGrp="1" noChangeArrowheads="1"/>
          </p:cNvSpPr>
          <p:nvPr>
            <p:ph type="body" idx="1"/>
          </p:nvPr>
        </p:nvSpPr>
        <p:spPr>
          <a:xfrm>
            <a:off x="915043" y="4345158"/>
            <a:ext cx="5027916" cy="4110994"/>
          </a:xfrm>
        </p:spPr>
        <p:txBody>
          <a:bodyPr/>
          <a:lstStyle/>
          <a:p>
            <a:pPr>
              <a:spcBef>
                <a:spcPct val="0"/>
              </a:spcBef>
            </a:pPr>
            <a:endParaRPr lang="ja-JP" altLang="en-US" sz="23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8A3F58FE-5B2F-4F9A-BDD7-70AB5CE0F5A6}" type="slidenum">
              <a:rPr lang="ja-JP" altLang="en-US"/>
              <a:pPr/>
              <a:t>24</a:t>
            </a:fld>
            <a:endParaRPr lang="en-US" altLang="ja-JP"/>
          </a:p>
        </p:txBody>
      </p:sp>
      <p:sp>
        <p:nvSpPr>
          <p:cNvPr id="1084418" name="Rectangle 2"/>
          <p:cNvSpPr>
            <a:spLocks noGrp="1" noRot="1" noChangeAspect="1" noChangeArrowheads="1" noTextEdit="1"/>
          </p:cNvSpPr>
          <p:nvPr>
            <p:ph type="sldImg"/>
          </p:nvPr>
        </p:nvSpPr>
        <p:spPr>
          <a:xfrm>
            <a:off x="1146175" y="687388"/>
            <a:ext cx="4573588" cy="3430587"/>
          </a:xfrm>
          <a:ln/>
        </p:spPr>
      </p:sp>
      <p:sp>
        <p:nvSpPr>
          <p:cNvPr id="1084419" name="Rectangle 3"/>
          <p:cNvSpPr>
            <a:spLocks noGrp="1" noChangeArrowheads="1"/>
          </p:cNvSpPr>
          <p:nvPr>
            <p:ph type="body" idx="1"/>
          </p:nvPr>
        </p:nvSpPr>
        <p:spPr>
          <a:xfrm>
            <a:off x="915043" y="4343694"/>
            <a:ext cx="5027916" cy="4112458"/>
          </a:xfrm>
        </p:spPr>
        <p:txBody>
          <a:bodyPr/>
          <a:lstStyle/>
          <a:p>
            <a:endParaRPr lang="ja-JP"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F0FD79BE-4F16-4848-88C7-A80AB7EDD52E}" type="slidenum">
              <a:rPr lang="ja-JP" altLang="en-US"/>
              <a:pPr/>
              <a:t>25</a:t>
            </a:fld>
            <a:endParaRPr lang="en-US" altLang="ja-JP"/>
          </a:p>
        </p:txBody>
      </p:sp>
      <p:sp>
        <p:nvSpPr>
          <p:cNvPr id="1162242" name="Rectangle 2"/>
          <p:cNvSpPr>
            <a:spLocks noGrp="1" noRot="1" noChangeAspect="1" noChangeArrowheads="1" noTextEdit="1"/>
          </p:cNvSpPr>
          <p:nvPr>
            <p:ph type="sldImg"/>
          </p:nvPr>
        </p:nvSpPr>
        <p:spPr>
          <a:xfrm>
            <a:off x="1146175" y="687388"/>
            <a:ext cx="4573588" cy="3430587"/>
          </a:xfrm>
          <a:ln/>
        </p:spPr>
      </p:sp>
      <p:sp>
        <p:nvSpPr>
          <p:cNvPr id="1162243" name="Rectangle 3"/>
          <p:cNvSpPr>
            <a:spLocks noGrp="1" noChangeArrowheads="1"/>
          </p:cNvSpPr>
          <p:nvPr>
            <p:ph type="body" idx="1"/>
          </p:nvPr>
        </p:nvSpPr>
        <p:spPr>
          <a:xfrm>
            <a:off x="915043" y="4345158"/>
            <a:ext cx="5027916" cy="4110994"/>
          </a:xfrm>
        </p:spPr>
        <p:txBody>
          <a:bodyPr/>
          <a:lstStyle/>
          <a:p>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93F6A6CE-3974-4A12-A808-805ED0F76E50}" type="slidenum">
              <a:rPr lang="ja-JP" altLang="en-US"/>
              <a:pPr/>
              <a:t>26</a:t>
            </a:fld>
            <a:endParaRPr lang="en-US" altLang="ja-JP"/>
          </a:p>
        </p:txBody>
      </p:sp>
      <p:sp>
        <p:nvSpPr>
          <p:cNvPr id="1088514" name="Rectangle 2"/>
          <p:cNvSpPr>
            <a:spLocks noGrp="1" noRot="1" noChangeAspect="1" noChangeArrowheads="1" noTextEdit="1"/>
          </p:cNvSpPr>
          <p:nvPr>
            <p:ph type="sldImg"/>
          </p:nvPr>
        </p:nvSpPr>
        <p:spPr>
          <a:xfrm>
            <a:off x="1146175" y="685800"/>
            <a:ext cx="4573588" cy="3430588"/>
          </a:xfrm>
          <a:ln/>
        </p:spPr>
      </p:sp>
      <p:sp>
        <p:nvSpPr>
          <p:cNvPr id="1088515" name="Rectangle 3"/>
          <p:cNvSpPr>
            <a:spLocks noGrp="1" noChangeArrowheads="1"/>
          </p:cNvSpPr>
          <p:nvPr>
            <p:ph type="body" idx="1"/>
          </p:nvPr>
        </p:nvSpPr>
        <p:spPr>
          <a:xfrm>
            <a:off x="915043" y="4343694"/>
            <a:ext cx="5027916" cy="4113923"/>
          </a:xfrm>
        </p:spPr>
        <p:txBody>
          <a:bodyPr/>
          <a:lstStyle/>
          <a:p>
            <a:endParaRPr lang="ja-JP"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097045F7-19B0-46AB-BC6A-12716866CEE3}" type="slidenum">
              <a:rPr lang="ja-JP" altLang="en-US"/>
              <a:pPr/>
              <a:t>27</a:t>
            </a:fld>
            <a:endParaRPr lang="en-US" altLang="ja-JP"/>
          </a:p>
        </p:txBody>
      </p:sp>
      <p:sp>
        <p:nvSpPr>
          <p:cNvPr id="1160194" name="Rectangle 2"/>
          <p:cNvSpPr>
            <a:spLocks noGrp="1" noRot="1" noChangeAspect="1" noChangeArrowheads="1" noTextEdit="1"/>
          </p:cNvSpPr>
          <p:nvPr>
            <p:ph type="sldImg"/>
          </p:nvPr>
        </p:nvSpPr>
        <p:spPr>
          <a:xfrm>
            <a:off x="1146175" y="687388"/>
            <a:ext cx="4573588" cy="3430587"/>
          </a:xfrm>
          <a:ln/>
        </p:spPr>
      </p:sp>
      <p:sp>
        <p:nvSpPr>
          <p:cNvPr id="1160195" name="Rectangle 3"/>
          <p:cNvSpPr>
            <a:spLocks noGrp="1" noChangeArrowheads="1"/>
          </p:cNvSpPr>
          <p:nvPr>
            <p:ph type="body" idx="1"/>
          </p:nvPr>
        </p:nvSpPr>
        <p:spPr>
          <a:xfrm>
            <a:off x="915043" y="4345158"/>
            <a:ext cx="5027916" cy="4110994"/>
          </a:xfrm>
        </p:spPr>
        <p:txBody>
          <a:bodyPr/>
          <a:lstStyle/>
          <a:p>
            <a:pPr>
              <a:spcBef>
                <a:spcPct val="0"/>
              </a:spcBef>
            </a:pPr>
            <a:endParaRPr lang="ja-JP" altLang="en-US" sz="23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1B4ED3C5-7419-48FA-85E2-560FBBFCB07E}" type="slidenum">
              <a:rPr lang="ja-JP" altLang="en-US"/>
              <a:pPr/>
              <a:t>28</a:t>
            </a:fld>
            <a:endParaRPr lang="en-US" altLang="ja-JP"/>
          </a:p>
        </p:txBody>
      </p:sp>
      <p:sp>
        <p:nvSpPr>
          <p:cNvPr id="1262594" name="Rectangle 7"/>
          <p:cNvSpPr txBox="1">
            <a:spLocks noGrp="1" noChangeArrowheads="1"/>
          </p:cNvSpPr>
          <p:nvPr/>
        </p:nvSpPr>
        <p:spPr bwMode="auto">
          <a:xfrm>
            <a:off x="5800084" y="8536646"/>
            <a:ext cx="796248" cy="283921"/>
          </a:xfrm>
          <a:prstGeom prst="rect">
            <a:avLst/>
          </a:prstGeom>
          <a:noFill/>
          <a:ln w="9525">
            <a:noFill/>
            <a:miter lim="800000"/>
            <a:headEnd/>
            <a:tailEnd/>
          </a:ln>
        </p:spPr>
        <p:txBody>
          <a:bodyPr lIns="17693" tIns="0" rIns="17693" bIns="0" anchor="b"/>
          <a:lstStyle/>
          <a:p>
            <a:pPr algn="r" defTabSz="848675"/>
            <a:fld id="{61DAAB88-C029-4A86-B601-4D1E67CAB78C}" type="slidenum">
              <a:rPr lang="en-US" altLang="ja-JP" sz="700"/>
              <a:pPr algn="r" defTabSz="848675"/>
              <a:t>28</a:t>
            </a:fld>
            <a:endParaRPr lang="en-US" altLang="ja-JP" sz="700" dirty="0"/>
          </a:p>
        </p:txBody>
      </p:sp>
      <p:sp>
        <p:nvSpPr>
          <p:cNvPr id="1262595" name="Rectangle 2"/>
          <p:cNvSpPr>
            <a:spLocks noGrp="1" noRot="1" noChangeAspect="1" noChangeArrowheads="1" noTextEdit="1"/>
          </p:cNvSpPr>
          <p:nvPr>
            <p:ph type="sldImg"/>
          </p:nvPr>
        </p:nvSpPr>
        <p:spPr>
          <a:xfrm>
            <a:off x="839788" y="239713"/>
            <a:ext cx="5235575" cy="3925887"/>
          </a:xfrm>
          <a:ln/>
        </p:spPr>
      </p:sp>
      <p:sp>
        <p:nvSpPr>
          <p:cNvPr id="1262596" name="Rectangle 3"/>
          <p:cNvSpPr>
            <a:spLocks noGrp="1" noChangeArrowheads="1"/>
          </p:cNvSpPr>
          <p:nvPr>
            <p:ph type="body" idx="1"/>
          </p:nvPr>
        </p:nvSpPr>
        <p:spPr>
          <a:xfrm>
            <a:off x="915043" y="4342231"/>
            <a:ext cx="5027916" cy="4116848"/>
          </a:xfrm>
        </p:spPr>
        <p:txBody>
          <a:bodyPr lIns="89941" tIns="47182" rIns="89941" bIns="47182"/>
          <a:lstStyle/>
          <a:p>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097045F7-19B0-46AB-BC6A-12716866CEE3}" type="slidenum">
              <a:rPr lang="ja-JP" altLang="en-US"/>
              <a:pPr/>
              <a:t>30</a:t>
            </a:fld>
            <a:endParaRPr lang="en-US" altLang="ja-JP"/>
          </a:p>
        </p:txBody>
      </p:sp>
      <p:sp>
        <p:nvSpPr>
          <p:cNvPr id="1160194" name="Rectangle 2"/>
          <p:cNvSpPr>
            <a:spLocks noGrp="1" noRot="1" noChangeAspect="1" noChangeArrowheads="1" noTextEdit="1"/>
          </p:cNvSpPr>
          <p:nvPr>
            <p:ph type="sldImg"/>
          </p:nvPr>
        </p:nvSpPr>
        <p:spPr>
          <a:xfrm>
            <a:off x="1146175" y="687388"/>
            <a:ext cx="4573588" cy="3430587"/>
          </a:xfrm>
          <a:ln/>
        </p:spPr>
      </p:sp>
      <p:sp>
        <p:nvSpPr>
          <p:cNvPr id="1160195" name="Rectangle 3"/>
          <p:cNvSpPr>
            <a:spLocks noGrp="1" noChangeArrowheads="1"/>
          </p:cNvSpPr>
          <p:nvPr>
            <p:ph type="body" idx="1"/>
          </p:nvPr>
        </p:nvSpPr>
        <p:spPr>
          <a:xfrm>
            <a:off x="915043" y="4345158"/>
            <a:ext cx="5027916" cy="4110994"/>
          </a:xfrm>
        </p:spPr>
        <p:txBody>
          <a:bodyPr/>
          <a:lstStyle/>
          <a:p>
            <a:pPr>
              <a:spcBef>
                <a:spcPct val="0"/>
              </a:spcBef>
            </a:pPr>
            <a:endParaRPr lang="ja-JP" altLang="en-US" sz="23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31</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32</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097045F7-19B0-46AB-BC6A-12716866CEE3}" type="slidenum">
              <a:rPr lang="ja-JP" altLang="en-US"/>
              <a:pPr/>
              <a:t>33</a:t>
            </a:fld>
            <a:endParaRPr lang="en-US" altLang="ja-JP"/>
          </a:p>
        </p:txBody>
      </p:sp>
      <p:sp>
        <p:nvSpPr>
          <p:cNvPr id="1160194" name="Rectangle 2"/>
          <p:cNvSpPr>
            <a:spLocks noGrp="1" noRot="1" noChangeAspect="1" noChangeArrowheads="1" noTextEdit="1"/>
          </p:cNvSpPr>
          <p:nvPr>
            <p:ph type="sldImg"/>
          </p:nvPr>
        </p:nvSpPr>
        <p:spPr>
          <a:xfrm>
            <a:off x="1146175" y="687388"/>
            <a:ext cx="4573588" cy="3430587"/>
          </a:xfrm>
          <a:ln/>
        </p:spPr>
      </p:sp>
      <p:sp>
        <p:nvSpPr>
          <p:cNvPr id="1160195" name="Rectangle 3"/>
          <p:cNvSpPr>
            <a:spLocks noGrp="1" noChangeArrowheads="1"/>
          </p:cNvSpPr>
          <p:nvPr>
            <p:ph type="body" idx="1"/>
          </p:nvPr>
        </p:nvSpPr>
        <p:spPr>
          <a:xfrm>
            <a:off x="915043" y="4345158"/>
            <a:ext cx="5027916" cy="4110994"/>
          </a:xfrm>
        </p:spPr>
        <p:txBody>
          <a:bodyPr/>
          <a:lstStyle/>
          <a:p>
            <a:pPr>
              <a:spcBef>
                <a:spcPct val="0"/>
              </a:spcBef>
            </a:pPr>
            <a:endParaRPr lang="ja-JP" altLang="en-US" sz="23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E55A4B30-B358-3E4E-B29F-9355C02392C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5F84D8-B2E0-428B-93EF-F716D3986750}" type="slidenum">
              <a:rPr lang="en-US" smtClean="0"/>
              <a:pPr>
                <a:defRPr/>
              </a:pPr>
              <a:t>35</a:t>
            </a:fld>
            <a:endParaRPr lang="en-US"/>
          </a:p>
        </p:txBody>
      </p:sp>
    </p:spTree>
    <p:extLst>
      <p:ext uri="{BB962C8B-B14F-4D97-AF65-F5344CB8AC3E}">
        <p14:creationId xmlns:p14="http://schemas.microsoft.com/office/powerpoint/2010/main" xmlns="" val="4219883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36</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194797D3-EFB5-456E-8DBE-009FF8927ED1}" type="slidenum">
              <a:rPr lang="ja-JP" altLang="en-US"/>
              <a:pPr/>
              <a:t>37</a:t>
            </a:fld>
            <a:endParaRPr lang="en-US" altLang="ja-JP"/>
          </a:p>
        </p:txBody>
      </p:sp>
      <p:sp>
        <p:nvSpPr>
          <p:cNvPr id="1208322" name="Rectangle 7"/>
          <p:cNvSpPr txBox="1">
            <a:spLocks noGrp="1" noChangeArrowheads="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0B169C29-D4A7-4309-8CCC-D9AC4ED2412F}" type="slidenum">
              <a:rPr lang="en-US" altLang="ja-JP" sz="700"/>
              <a:pPr algn="r" defTabSz="897344"/>
              <a:t>37</a:t>
            </a:fld>
            <a:endParaRPr lang="en-US" altLang="ja-JP" sz="700" dirty="0"/>
          </a:p>
        </p:txBody>
      </p:sp>
      <p:sp>
        <p:nvSpPr>
          <p:cNvPr id="1208323" name="Rectangle 2"/>
          <p:cNvSpPr>
            <a:spLocks noGrp="1" noRot="1" noChangeAspect="1" noChangeArrowheads="1" noTextEdit="1"/>
          </p:cNvSpPr>
          <p:nvPr>
            <p:ph type="sldImg"/>
          </p:nvPr>
        </p:nvSpPr>
        <p:spPr>
          <a:xfrm>
            <a:off x="1146175" y="684213"/>
            <a:ext cx="4572000" cy="3429000"/>
          </a:xfrm>
          <a:ln/>
        </p:spPr>
      </p:sp>
      <p:sp>
        <p:nvSpPr>
          <p:cNvPr id="1208324" name="Rectangle 3"/>
          <p:cNvSpPr>
            <a:spLocks noGrp="1" noChangeArrowheads="1"/>
          </p:cNvSpPr>
          <p:nvPr>
            <p:ph type="body" idx="1"/>
          </p:nvPr>
        </p:nvSpPr>
        <p:spPr>
          <a:xfrm>
            <a:off x="751298" y="4305641"/>
            <a:ext cx="5350589" cy="4184171"/>
          </a:xfrm>
        </p:spPr>
        <p:txBody>
          <a:bodyPr lIns="95074" tIns="49874" rIns="95074" bIns="49874"/>
          <a:lstStyle/>
          <a:p>
            <a:pPr marL="219013" indent="-219013"/>
            <a:endParaRPr lang="en-US" altLang="ja-JP"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D9F89E3B-2246-4D39-B2D4-21B974F9D9B3}" type="slidenum">
              <a:rPr lang="ja-JP" altLang="en-US"/>
              <a:pPr/>
              <a:t>38</a:t>
            </a:fld>
            <a:endParaRPr lang="en-US" altLang="ja-JP"/>
          </a:p>
        </p:txBody>
      </p:sp>
      <p:sp>
        <p:nvSpPr>
          <p:cNvPr id="1212418" name="Slide Image Placeholder 1"/>
          <p:cNvSpPr>
            <a:spLocks noGrp="1" noRot="1" noChangeAspect="1" noTextEdit="1"/>
          </p:cNvSpPr>
          <p:nvPr>
            <p:ph type="sldImg"/>
          </p:nvPr>
        </p:nvSpPr>
        <p:spPr>
          <a:xfrm>
            <a:off x="841375" y="239713"/>
            <a:ext cx="5233988" cy="3924300"/>
          </a:xfrm>
          <a:ln/>
        </p:spPr>
      </p:sp>
      <p:sp>
        <p:nvSpPr>
          <p:cNvPr id="1212419" name="Notes Placeholder 2"/>
          <p:cNvSpPr>
            <a:spLocks noGrp="1"/>
          </p:cNvSpPr>
          <p:nvPr>
            <p:ph type="body" idx="1"/>
          </p:nvPr>
        </p:nvSpPr>
        <p:spPr>
          <a:xfrm>
            <a:off x="751298" y="4305641"/>
            <a:ext cx="5350589" cy="4184171"/>
          </a:xfrm>
        </p:spPr>
        <p:txBody>
          <a:bodyPr lIns="95074" tIns="49874" rIns="95074" bIns="49874"/>
          <a:lstStyle/>
          <a:p>
            <a:pPr marL="219013" indent="-219013"/>
            <a:endParaRPr lang="en-US" altLang="ja-JP" dirty="0"/>
          </a:p>
        </p:txBody>
      </p:sp>
      <p:sp>
        <p:nvSpPr>
          <p:cNvPr id="1212420"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AE7B8930-4FC4-4F5E-95E2-CDA26B91FEB4}" type="slidenum">
              <a:rPr lang="en-US" altLang="ja-JP" sz="700"/>
              <a:pPr algn="r" defTabSz="897344"/>
              <a:t>38</a:t>
            </a:fld>
            <a:endParaRPr lang="en-US" altLang="ja-JP" sz="7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D7E50D95-7EB8-4E06-BB6B-28394DD18F7A}" type="slidenum">
              <a:rPr lang="ja-JP" altLang="en-US"/>
              <a:pPr/>
              <a:t>39</a:t>
            </a:fld>
            <a:endParaRPr lang="en-US" altLang="ja-JP"/>
          </a:p>
        </p:txBody>
      </p:sp>
      <p:sp>
        <p:nvSpPr>
          <p:cNvPr id="1220610" name="Slide Image Placeholder 1"/>
          <p:cNvSpPr>
            <a:spLocks noGrp="1" noRot="1" noChangeAspect="1" noTextEdit="1"/>
          </p:cNvSpPr>
          <p:nvPr>
            <p:ph type="sldImg"/>
          </p:nvPr>
        </p:nvSpPr>
        <p:spPr>
          <a:xfrm>
            <a:off x="841375" y="239713"/>
            <a:ext cx="5233988" cy="3924300"/>
          </a:xfrm>
          <a:ln/>
        </p:spPr>
      </p:sp>
      <p:sp>
        <p:nvSpPr>
          <p:cNvPr id="1220611" name="Notes Placeholder 2"/>
          <p:cNvSpPr>
            <a:spLocks noGrp="1"/>
          </p:cNvSpPr>
          <p:nvPr>
            <p:ph type="body" idx="1"/>
          </p:nvPr>
        </p:nvSpPr>
        <p:spPr>
          <a:xfrm>
            <a:off x="751298" y="4305641"/>
            <a:ext cx="5350589" cy="4184171"/>
          </a:xfrm>
        </p:spPr>
        <p:txBody>
          <a:bodyPr lIns="95074" tIns="49874" rIns="95074" bIns="49874"/>
          <a:lstStyle/>
          <a:p>
            <a:pPr eaLnBrk="1" hangingPunct="1">
              <a:spcBef>
                <a:spcPct val="0"/>
              </a:spcBef>
            </a:pPr>
            <a:endParaRPr lang="ja-JP" altLang="ja-JP"/>
          </a:p>
        </p:txBody>
      </p:sp>
      <p:sp>
        <p:nvSpPr>
          <p:cNvPr id="1220612"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C0A081E7-4C6A-4EFF-AA39-24A56CD83C7E}" type="slidenum">
              <a:rPr lang="en-US" altLang="ja-JP" sz="700">
                <a:latin typeface="Calibri" pitchFamily="34" charset="0"/>
              </a:rPr>
              <a:pPr algn="r" defTabSz="897344"/>
              <a:t>39</a:t>
            </a:fld>
            <a:endParaRPr lang="en-US" altLang="ja-JP" sz="700"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B2640020-5CEC-44DA-9B6F-B3CCD5DADB67}" type="slidenum">
              <a:rPr lang="ja-JP" altLang="en-US"/>
              <a:pPr/>
              <a:t>40</a:t>
            </a:fld>
            <a:endParaRPr lang="en-US" altLang="ja-JP"/>
          </a:p>
        </p:txBody>
      </p:sp>
      <p:sp>
        <p:nvSpPr>
          <p:cNvPr id="1224706" name="Slide Image Placeholder 1"/>
          <p:cNvSpPr>
            <a:spLocks noGrp="1" noRot="1" noChangeAspect="1" noTextEdit="1"/>
          </p:cNvSpPr>
          <p:nvPr>
            <p:ph type="sldImg"/>
          </p:nvPr>
        </p:nvSpPr>
        <p:spPr>
          <a:xfrm>
            <a:off x="841375" y="239713"/>
            <a:ext cx="5233988" cy="3924300"/>
          </a:xfrm>
          <a:ln/>
        </p:spPr>
      </p:sp>
      <p:sp>
        <p:nvSpPr>
          <p:cNvPr id="1224707" name="Notes Placeholder 2"/>
          <p:cNvSpPr>
            <a:spLocks noGrp="1"/>
          </p:cNvSpPr>
          <p:nvPr>
            <p:ph type="body" idx="1"/>
          </p:nvPr>
        </p:nvSpPr>
        <p:spPr>
          <a:xfrm>
            <a:off x="751298" y="4305641"/>
            <a:ext cx="5350589" cy="4184171"/>
          </a:xfrm>
        </p:spPr>
        <p:txBody>
          <a:bodyPr lIns="95074" tIns="49874" rIns="95074" bIns="49874"/>
          <a:lstStyle/>
          <a:p>
            <a:pPr eaLnBrk="1" hangingPunct="1">
              <a:spcBef>
                <a:spcPct val="0"/>
              </a:spcBef>
            </a:pPr>
            <a:endParaRPr lang="ja-JP" altLang="ja-JP"/>
          </a:p>
        </p:txBody>
      </p:sp>
      <p:sp>
        <p:nvSpPr>
          <p:cNvPr id="1224708"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6B9181DA-21A8-493D-B56C-7F5908A7D787}" type="slidenum">
              <a:rPr lang="en-US" altLang="ja-JP" sz="700">
                <a:latin typeface="Calibri" pitchFamily="34" charset="0"/>
              </a:rPr>
              <a:pPr algn="r" defTabSz="897344"/>
              <a:t>40</a:t>
            </a:fld>
            <a:endParaRPr lang="en-US" altLang="ja-JP" sz="700" dirty="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24322BCE-8119-4C09-A1B1-B75E383D7D1B}" type="slidenum">
              <a:rPr lang="ja-JP" altLang="en-US"/>
              <a:pPr/>
              <a:t>41</a:t>
            </a:fld>
            <a:endParaRPr lang="en-US" altLang="ja-JP"/>
          </a:p>
        </p:txBody>
      </p:sp>
      <p:sp>
        <p:nvSpPr>
          <p:cNvPr id="1226754" name="Slide Image Placeholder 1"/>
          <p:cNvSpPr>
            <a:spLocks noGrp="1" noRot="1" noChangeAspect="1" noTextEdit="1"/>
          </p:cNvSpPr>
          <p:nvPr>
            <p:ph type="sldImg"/>
          </p:nvPr>
        </p:nvSpPr>
        <p:spPr>
          <a:xfrm>
            <a:off x="841375" y="239713"/>
            <a:ext cx="5233988" cy="3924300"/>
          </a:xfrm>
          <a:ln/>
        </p:spPr>
      </p:sp>
      <p:sp>
        <p:nvSpPr>
          <p:cNvPr id="1226755" name="Notes Placeholder 2"/>
          <p:cNvSpPr>
            <a:spLocks noGrp="1"/>
          </p:cNvSpPr>
          <p:nvPr>
            <p:ph type="body" idx="1"/>
          </p:nvPr>
        </p:nvSpPr>
        <p:spPr>
          <a:xfrm>
            <a:off x="751298" y="4305641"/>
            <a:ext cx="5350589" cy="4184171"/>
          </a:xfrm>
        </p:spPr>
        <p:txBody>
          <a:bodyPr lIns="95074" tIns="49874" rIns="95074" bIns="49874"/>
          <a:lstStyle/>
          <a:p>
            <a:pPr eaLnBrk="1" hangingPunct="1">
              <a:spcBef>
                <a:spcPct val="0"/>
              </a:spcBef>
            </a:pPr>
            <a:endParaRPr lang="ja-JP" altLang="ja-JP" dirty="0"/>
          </a:p>
        </p:txBody>
      </p:sp>
      <p:sp>
        <p:nvSpPr>
          <p:cNvPr id="1226756"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3134D611-FC42-4664-B2C6-A07E2CD1A9A9}" type="slidenum">
              <a:rPr lang="en-US" altLang="ja-JP" sz="700"/>
              <a:pPr algn="r" defTabSz="897344"/>
              <a:t>41</a:t>
            </a:fld>
            <a:endParaRPr lang="en-US" altLang="ja-JP" sz="7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08F0A12B-3654-48BD-B4E4-8788E4F277BF}" type="slidenum">
              <a:rPr lang="ja-JP" altLang="en-US"/>
              <a:pPr/>
              <a:t>42</a:t>
            </a:fld>
            <a:endParaRPr lang="en-US" altLang="ja-JP"/>
          </a:p>
        </p:txBody>
      </p:sp>
      <p:sp>
        <p:nvSpPr>
          <p:cNvPr id="1232898" name="Slide Image Placeholder 1"/>
          <p:cNvSpPr>
            <a:spLocks noGrp="1" noRot="1" noChangeAspect="1" noTextEdit="1"/>
          </p:cNvSpPr>
          <p:nvPr>
            <p:ph type="sldImg"/>
          </p:nvPr>
        </p:nvSpPr>
        <p:spPr>
          <a:xfrm>
            <a:off x="841375" y="239713"/>
            <a:ext cx="5233988" cy="3924300"/>
          </a:xfrm>
          <a:ln/>
        </p:spPr>
      </p:sp>
      <p:sp>
        <p:nvSpPr>
          <p:cNvPr id="1232899" name="Notes Placeholder 2"/>
          <p:cNvSpPr>
            <a:spLocks noGrp="1"/>
          </p:cNvSpPr>
          <p:nvPr>
            <p:ph type="body" idx="1"/>
          </p:nvPr>
        </p:nvSpPr>
        <p:spPr>
          <a:xfrm>
            <a:off x="751298" y="4305641"/>
            <a:ext cx="5350589" cy="4184171"/>
          </a:xfrm>
        </p:spPr>
        <p:txBody>
          <a:bodyPr lIns="95074" tIns="49874" rIns="95074" bIns="49874"/>
          <a:lstStyle/>
          <a:p>
            <a:pPr marL="219013" indent="-219013"/>
            <a:endParaRPr lang="en-US" altLang="ja-JP" dirty="0"/>
          </a:p>
        </p:txBody>
      </p:sp>
      <p:sp>
        <p:nvSpPr>
          <p:cNvPr id="1232900"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A33A72D0-0779-46D7-8EC2-291B09D683EC}" type="slidenum">
              <a:rPr lang="en-US" altLang="ja-JP" sz="700"/>
              <a:pPr algn="r" defTabSz="897344"/>
              <a:t>42</a:t>
            </a:fld>
            <a:endParaRPr lang="en-US" altLang="ja-JP" sz="7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10ACEC62-808F-4D46-B65D-14D2DA713CFE}" type="slidenum">
              <a:rPr lang="ja-JP" altLang="en-US"/>
              <a:pPr/>
              <a:t>43</a:t>
            </a:fld>
            <a:endParaRPr lang="en-US" altLang="ja-JP"/>
          </a:p>
        </p:txBody>
      </p:sp>
      <p:sp>
        <p:nvSpPr>
          <p:cNvPr id="1455106" name="Slide Image Placeholder 1"/>
          <p:cNvSpPr>
            <a:spLocks noGrp="1" noRot="1" noChangeAspect="1" noTextEdit="1"/>
          </p:cNvSpPr>
          <p:nvPr>
            <p:ph type="sldImg"/>
          </p:nvPr>
        </p:nvSpPr>
        <p:spPr>
          <a:xfrm>
            <a:off x="841375" y="239713"/>
            <a:ext cx="5233988" cy="3924300"/>
          </a:xfrm>
          <a:ln/>
        </p:spPr>
      </p:sp>
      <p:sp>
        <p:nvSpPr>
          <p:cNvPr id="1455107" name="Notes Placeholder 2"/>
          <p:cNvSpPr>
            <a:spLocks noGrp="1"/>
          </p:cNvSpPr>
          <p:nvPr>
            <p:ph type="body" idx="1"/>
          </p:nvPr>
        </p:nvSpPr>
        <p:spPr>
          <a:xfrm>
            <a:off x="751298" y="4305641"/>
            <a:ext cx="5350589" cy="4184171"/>
          </a:xfrm>
        </p:spPr>
        <p:txBody>
          <a:bodyPr lIns="95074" tIns="49874" rIns="95074" bIns="49874"/>
          <a:lstStyle/>
          <a:p>
            <a:pPr marL="219013" indent="-219013"/>
            <a:endParaRPr lang="en-US" altLang="ja-JP" dirty="0"/>
          </a:p>
        </p:txBody>
      </p:sp>
      <p:sp>
        <p:nvSpPr>
          <p:cNvPr id="1455108"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36D857F0-1D28-49EA-BE8C-41E12EEFF55B}" type="slidenum">
              <a:rPr lang="en-US" altLang="ja-JP" sz="700"/>
              <a:pPr algn="r" defTabSz="897344"/>
              <a:t>43</a:t>
            </a:fld>
            <a:endParaRPr lang="en-US" altLang="ja-JP" sz="7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Grp="1" noChangeArrowheads="1"/>
          </p:cNvSpPr>
          <p:nvPr>
            <p:ph type="sldNum" sz="quarter" idx="5"/>
          </p:nvPr>
        </p:nvSpPr>
        <p:spPr>
          <a:ln/>
        </p:spPr>
        <p:txBody>
          <a:bodyPr/>
          <a:lstStyle/>
          <a:p>
            <a:fld id="{47E50E56-30A8-4883-8869-1E98094C5E14}" type="slidenum">
              <a:rPr lang="ja-JP" altLang="en-US"/>
              <a:pPr/>
              <a:t>44</a:t>
            </a:fld>
            <a:endParaRPr lang="en-US" altLang="ja-JP"/>
          </a:p>
        </p:txBody>
      </p:sp>
      <p:sp>
        <p:nvSpPr>
          <p:cNvPr id="1457154" name="Rectangle 11"/>
          <p:cNvSpPr txBox="1">
            <a:spLocks noGrp="1" noChangeArrowheads="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C1803C45-AB85-49B0-AC40-B9AA7D59E871}" type="slidenum">
              <a:rPr lang="ja-JP" altLang="en-US" sz="700"/>
              <a:pPr algn="r" defTabSz="897344"/>
              <a:t>44</a:t>
            </a:fld>
            <a:endParaRPr lang="en-US" altLang="ja-JP" sz="700" dirty="0"/>
          </a:p>
        </p:txBody>
      </p:sp>
      <p:sp>
        <p:nvSpPr>
          <p:cNvPr id="1457155" name="Slide Image Placeholder 1"/>
          <p:cNvSpPr>
            <a:spLocks noGrp="1" noRot="1" noChangeAspect="1" noTextEdit="1"/>
          </p:cNvSpPr>
          <p:nvPr>
            <p:ph type="sldImg"/>
          </p:nvPr>
        </p:nvSpPr>
        <p:spPr>
          <a:xfrm>
            <a:off x="841375" y="239713"/>
            <a:ext cx="5233988" cy="3924300"/>
          </a:xfrm>
          <a:ln/>
        </p:spPr>
      </p:sp>
      <p:sp>
        <p:nvSpPr>
          <p:cNvPr id="1457156" name="Notes Placeholder 2"/>
          <p:cNvSpPr>
            <a:spLocks noGrp="1"/>
          </p:cNvSpPr>
          <p:nvPr>
            <p:ph type="body" idx="1"/>
          </p:nvPr>
        </p:nvSpPr>
        <p:spPr>
          <a:xfrm>
            <a:off x="751298" y="4305641"/>
            <a:ext cx="5350589" cy="4184171"/>
          </a:xfrm>
        </p:spPr>
        <p:txBody>
          <a:bodyPr lIns="95074" tIns="49874" rIns="95074" bIns="49874"/>
          <a:lstStyle/>
          <a:p>
            <a:endParaRPr lang="ja-JP" altLang="en-US"/>
          </a:p>
        </p:txBody>
      </p:sp>
      <p:sp>
        <p:nvSpPr>
          <p:cNvPr id="1457157" name="Slide Number Placeholder 3"/>
          <p:cNvSpPr txBox="1">
            <a:spLocks noGrp="1"/>
          </p:cNvSpPr>
          <p:nvPr/>
        </p:nvSpPr>
        <p:spPr bwMode="auto">
          <a:xfrm>
            <a:off x="5800085" y="8538107"/>
            <a:ext cx="797852" cy="282458"/>
          </a:xfrm>
          <a:prstGeom prst="rect">
            <a:avLst/>
          </a:prstGeom>
          <a:noFill/>
          <a:ln w="9525">
            <a:noFill/>
            <a:miter lim="800000"/>
            <a:headEnd/>
            <a:tailEnd/>
          </a:ln>
        </p:spPr>
        <p:txBody>
          <a:bodyPr lIns="18702" tIns="0" rIns="18702" bIns="0" anchor="b"/>
          <a:lstStyle/>
          <a:p>
            <a:pPr algn="r" defTabSz="897344"/>
            <a:fld id="{49EED5FE-0325-415D-AC2C-C5B47A443447}" type="slidenum">
              <a:rPr lang="ja-JP" altLang="en-US" sz="700"/>
              <a:pPr algn="r" defTabSz="897344"/>
              <a:t>44</a:t>
            </a:fld>
            <a:endParaRPr lang="en-US" altLang="ja-JP" sz="7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45</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BAC975E9-449F-48D6-859B-3D02A79DF88D}" type="slidenum">
              <a:rPr lang="ja-JP" altLang="en-US"/>
              <a:pPr/>
              <a:t>46</a:t>
            </a:fld>
            <a:endParaRPr lang="en-US" altLang="ja-JP"/>
          </a:p>
        </p:txBody>
      </p:sp>
      <p:sp>
        <p:nvSpPr>
          <p:cNvPr id="1467394" name="Rectangle 2"/>
          <p:cNvSpPr>
            <a:spLocks noGrp="1" noRot="1" noChangeAspect="1" noChangeArrowheads="1" noTextEdit="1"/>
          </p:cNvSpPr>
          <p:nvPr>
            <p:ph type="sldImg"/>
          </p:nvPr>
        </p:nvSpPr>
        <p:spPr>
          <a:xfrm>
            <a:off x="1143000" y="685800"/>
            <a:ext cx="4572000" cy="3429000"/>
          </a:xfrm>
          <a:ln/>
        </p:spPr>
      </p:sp>
      <p:sp>
        <p:nvSpPr>
          <p:cNvPr id="1467395" name="Rectangle 3"/>
          <p:cNvSpPr>
            <a:spLocks noGrp="1" noChangeArrowheads="1"/>
          </p:cNvSpPr>
          <p:nvPr>
            <p:ph type="body" idx="1"/>
          </p:nvPr>
        </p:nvSpPr>
        <p:spPr>
          <a:xfrm>
            <a:off x="915043" y="4343694"/>
            <a:ext cx="5027916" cy="4113923"/>
          </a:xfrm>
        </p:spPr>
        <p:txBody>
          <a:bodyPr/>
          <a:lstStyle/>
          <a:p>
            <a:endParaRPr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17DA3891-0D99-4EC0-A89F-DFC620B2ECBC}" type="slidenum">
              <a:rPr lang="ja-JP" altLang="en-US"/>
              <a:pPr/>
              <a:t>47</a:t>
            </a:fld>
            <a:endParaRPr lang="en-US" altLang="ja-JP"/>
          </a:p>
        </p:txBody>
      </p:sp>
      <p:sp>
        <p:nvSpPr>
          <p:cNvPr id="1469442" name="Rectangle 11"/>
          <p:cNvSpPr txBox="1">
            <a:spLocks noGrp="1" noChangeArrowheads="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3C9E39BB-56FF-4CD2-854B-0B8436DC632D}" type="slidenum">
              <a:rPr lang="ja-JP" altLang="en-US" sz="700"/>
              <a:pPr algn="r" defTabSz="897344"/>
              <a:t>47</a:t>
            </a:fld>
            <a:endParaRPr lang="en-US" altLang="ja-JP" sz="700" dirty="0"/>
          </a:p>
        </p:txBody>
      </p:sp>
      <p:sp>
        <p:nvSpPr>
          <p:cNvPr id="1469443" name="Rectangle 2"/>
          <p:cNvSpPr>
            <a:spLocks noGrp="1" noRot="1" noChangeAspect="1" noChangeArrowheads="1" noTextEdit="1"/>
          </p:cNvSpPr>
          <p:nvPr>
            <p:ph type="sldImg"/>
          </p:nvPr>
        </p:nvSpPr>
        <p:spPr>
          <a:xfrm>
            <a:off x="1143000" y="684213"/>
            <a:ext cx="4573588" cy="3430587"/>
          </a:xfrm>
          <a:ln/>
        </p:spPr>
      </p:sp>
      <p:sp>
        <p:nvSpPr>
          <p:cNvPr id="1469444" name="Rectangle 3"/>
          <p:cNvSpPr>
            <a:spLocks noGrp="1" noChangeArrowheads="1"/>
          </p:cNvSpPr>
          <p:nvPr>
            <p:ph type="body" idx="1"/>
          </p:nvPr>
        </p:nvSpPr>
        <p:spPr>
          <a:xfrm>
            <a:off x="913437" y="4343693"/>
            <a:ext cx="5031127" cy="4115385"/>
          </a:xfrm>
        </p:spPr>
        <p:txBody>
          <a:bodyPr lIns="95074" tIns="49874" rIns="95074" bIns="49874"/>
          <a:lstStyle/>
          <a:p>
            <a:pPr marL="219013" indent="-219013" defTabSz="876052"/>
            <a:endParaRPr lang="en-US" altLang="ja-JP"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D3FCAA74-8B11-4859-97B2-23922686F34A}" type="slidenum">
              <a:rPr lang="ja-JP" altLang="en-US"/>
              <a:pPr/>
              <a:t>48</a:t>
            </a:fld>
            <a:endParaRPr lang="en-US" altLang="ja-JP"/>
          </a:p>
        </p:txBody>
      </p:sp>
      <p:sp>
        <p:nvSpPr>
          <p:cNvPr id="1487874" name="Rectangle 2"/>
          <p:cNvSpPr>
            <a:spLocks noGrp="1" noRot="1" noChangeAspect="1" noChangeArrowheads="1" noTextEdit="1"/>
          </p:cNvSpPr>
          <p:nvPr>
            <p:ph type="sldImg"/>
          </p:nvPr>
        </p:nvSpPr>
        <p:spPr>
          <a:xfrm>
            <a:off x="1144588" y="684213"/>
            <a:ext cx="4573587" cy="3430587"/>
          </a:xfrm>
          <a:ln/>
        </p:spPr>
      </p:sp>
      <p:sp>
        <p:nvSpPr>
          <p:cNvPr id="1487875" name="Rectangle 3"/>
          <p:cNvSpPr>
            <a:spLocks noGrp="1" noChangeArrowheads="1"/>
          </p:cNvSpPr>
          <p:nvPr>
            <p:ph type="body" idx="1"/>
          </p:nvPr>
        </p:nvSpPr>
        <p:spPr>
          <a:xfrm>
            <a:off x="913437" y="4343693"/>
            <a:ext cx="5031127" cy="4115385"/>
          </a:xfrm>
        </p:spPr>
        <p:txBody>
          <a:bodyPr/>
          <a:lstStyle/>
          <a:p>
            <a:pPr marL="219013" indent="-219013" defTabSz="876052"/>
            <a:endParaRPr lang="en-US" altLang="ja-JP"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385F8E6E-CCBA-4007-A42F-49997402D3F9}" type="slidenum">
              <a:rPr lang="ja-JP" altLang="en-US"/>
              <a:pPr/>
              <a:t>49</a:t>
            </a:fld>
            <a:endParaRPr lang="en-US" altLang="ja-JP"/>
          </a:p>
        </p:txBody>
      </p:sp>
      <p:sp>
        <p:nvSpPr>
          <p:cNvPr id="1494018" name="Rectangle 2"/>
          <p:cNvSpPr>
            <a:spLocks noGrp="1" noRot="1" noChangeAspect="1" noChangeArrowheads="1" noTextEdit="1"/>
          </p:cNvSpPr>
          <p:nvPr>
            <p:ph type="sldImg"/>
          </p:nvPr>
        </p:nvSpPr>
        <p:spPr>
          <a:xfrm>
            <a:off x="1143000" y="684213"/>
            <a:ext cx="4573588" cy="3430587"/>
          </a:xfrm>
          <a:ln/>
        </p:spPr>
      </p:sp>
      <p:sp>
        <p:nvSpPr>
          <p:cNvPr id="1494019" name="Rectangle 3"/>
          <p:cNvSpPr>
            <a:spLocks noGrp="1" noChangeArrowheads="1"/>
          </p:cNvSpPr>
          <p:nvPr>
            <p:ph type="body" idx="1"/>
          </p:nvPr>
        </p:nvSpPr>
        <p:spPr>
          <a:xfrm>
            <a:off x="913437" y="4343693"/>
            <a:ext cx="5031127" cy="4115385"/>
          </a:xfrm>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876052">
              <a:defRPr/>
            </a:pPr>
            <a:endParaRPr lang="en-US" dirty="0" smtClean="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19D128A8-E5DD-46CE-B161-A26B821E3F74}" type="slidenum">
              <a:rPr lang="ja-JP" altLang="en-US"/>
              <a:pPr/>
              <a:t>50</a:t>
            </a:fld>
            <a:endParaRPr lang="en-US" altLang="ja-JP"/>
          </a:p>
        </p:txBody>
      </p:sp>
      <p:sp>
        <p:nvSpPr>
          <p:cNvPr id="1292290" name="Slide Image Placeholder 1"/>
          <p:cNvSpPr>
            <a:spLocks noGrp="1" noRot="1" noChangeAspect="1" noTextEdit="1"/>
          </p:cNvSpPr>
          <p:nvPr>
            <p:ph type="sldImg"/>
          </p:nvPr>
        </p:nvSpPr>
        <p:spPr>
          <a:xfrm>
            <a:off x="841375" y="239713"/>
            <a:ext cx="5233988" cy="3924300"/>
          </a:xfrm>
          <a:ln/>
        </p:spPr>
      </p:sp>
      <p:sp>
        <p:nvSpPr>
          <p:cNvPr id="1292291" name="Notes Placeholder 2"/>
          <p:cNvSpPr>
            <a:spLocks noGrp="1"/>
          </p:cNvSpPr>
          <p:nvPr>
            <p:ph type="body" idx="1"/>
          </p:nvPr>
        </p:nvSpPr>
        <p:spPr>
          <a:xfrm>
            <a:off x="751298" y="4305641"/>
            <a:ext cx="5350589" cy="4184171"/>
          </a:xfrm>
        </p:spPr>
        <p:txBody>
          <a:bodyPr lIns="95074" tIns="49874" rIns="95074" bIns="49874"/>
          <a:lstStyle/>
          <a:p>
            <a:pPr marL="219013" indent="-219013"/>
            <a:endParaRPr lang="en-US" altLang="ja-JP" dirty="0"/>
          </a:p>
        </p:txBody>
      </p:sp>
      <p:sp>
        <p:nvSpPr>
          <p:cNvPr id="1292292" name="Slide Number Placeholder 3"/>
          <p:cNvSpPr txBox="1">
            <a:spLocks noGrp="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B0CF5FDF-528F-44B3-B26D-B4395F5C828D}" type="slidenum">
              <a:rPr lang="en-US" altLang="ja-JP" sz="700"/>
              <a:pPr algn="r" defTabSz="897344"/>
              <a:t>50</a:t>
            </a:fld>
            <a:endParaRPr lang="en-US" altLang="ja-JP" sz="7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FC5E1FE6-7C42-48E3-9EDC-CE0D7DB4E7E2}" type="slidenum">
              <a:rPr lang="ja-JP" altLang="en-US"/>
              <a:pPr/>
              <a:t>51</a:t>
            </a:fld>
            <a:endParaRPr lang="en-US" altLang="ja-JP"/>
          </a:p>
        </p:txBody>
      </p:sp>
      <p:sp>
        <p:nvSpPr>
          <p:cNvPr id="1302530" name="Rectangle 11"/>
          <p:cNvSpPr txBox="1">
            <a:spLocks noGrp="1" noChangeArrowheads="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00A4272F-659C-496D-8007-29750C45B9E0}" type="slidenum">
              <a:rPr lang="ja-JP" altLang="en-US" sz="700"/>
              <a:pPr algn="r" defTabSz="897344"/>
              <a:t>51</a:t>
            </a:fld>
            <a:endParaRPr lang="en-US" altLang="ja-JP" sz="700" dirty="0"/>
          </a:p>
        </p:txBody>
      </p:sp>
      <p:sp>
        <p:nvSpPr>
          <p:cNvPr id="1302531" name="Rectangle 2"/>
          <p:cNvSpPr>
            <a:spLocks noGrp="1" noRot="1" noChangeAspect="1" noChangeArrowheads="1" noTextEdit="1"/>
          </p:cNvSpPr>
          <p:nvPr>
            <p:ph type="sldImg"/>
          </p:nvPr>
        </p:nvSpPr>
        <p:spPr>
          <a:xfrm>
            <a:off x="1144588" y="684213"/>
            <a:ext cx="4573587" cy="3430587"/>
          </a:xfrm>
          <a:ln/>
        </p:spPr>
      </p:sp>
      <p:sp>
        <p:nvSpPr>
          <p:cNvPr id="1302532" name="Rectangle 3"/>
          <p:cNvSpPr>
            <a:spLocks noGrp="1" noChangeArrowheads="1"/>
          </p:cNvSpPr>
          <p:nvPr>
            <p:ph type="body" idx="1"/>
          </p:nvPr>
        </p:nvSpPr>
        <p:spPr>
          <a:xfrm>
            <a:off x="913437" y="4343693"/>
            <a:ext cx="5031127" cy="4115385"/>
          </a:xfrm>
        </p:spPr>
        <p:txBody>
          <a:bodyPr lIns="95074" tIns="49874" rIns="95074" bIns="49874"/>
          <a:lstStyle/>
          <a:p>
            <a:pPr marL="219013" indent="-219013" defTabSz="876052"/>
            <a:endParaRPr lang="en-US" altLang="ja-JP"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ln/>
        </p:spPr>
        <p:txBody>
          <a:bodyPr/>
          <a:lstStyle/>
          <a:p>
            <a:fld id="{9A092C59-F483-490B-92D0-F4FADB487671}" type="slidenum">
              <a:rPr lang="ja-JP" altLang="en-US"/>
              <a:pPr/>
              <a:t>52</a:t>
            </a:fld>
            <a:endParaRPr lang="en-US" altLang="ja-JP"/>
          </a:p>
        </p:txBody>
      </p:sp>
      <p:sp>
        <p:nvSpPr>
          <p:cNvPr id="1304578" name="Rectangle 11"/>
          <p:cNvSpPr txBox="1">
            <a:spLocks noGrp="1" noChangeArrowheads="1"/>
          </p:cNvSpPr>
          <p:nvPr/>
        </p:nvSpPr>
        <p:spPr bwMode="auto">
          <a:xfrm>
            <a:off x="5800084" y="8538107"/>
            <a:ext cx="796248" cy="282458"/>
          </a:xfrm>
          <a:prstGeom prst="rect">
            <a:avLst/>
          </a:prstGeom>
          <a:noFill/>
          <a:ln w="9525">
            <a:noFill/>
            <a:miter lim="800000"/>
            <a:headEnd/>
            <a:tailEnd/>
          </a:ln>
        </p:spPr>
        <p:txBody>
          <a:bodyPr lIns="18702" tIns="0" rIns="18702" bIns="0" anchor="b"/>
          <a:lstStyle/>
          <a:p>
            <a:pPr algn="r" defTabSz="897344"/>
            <a:fld id="{F86B0E32-0382-48EC-93AD-21A3A6BA11BB}" type="slidenum">
              <a:rPr lang="ja-JP" altLang="en-US" sz="700"/>
              <a:pPr algn="r" defTabSz="897344"/>
              <a:t>52</a:t>
            </a:fld>
            <a:endParaRPr lang="en-US" altLang="ja-JP" sz="700" dirty="0"/>
          </a:p>
        </p:txBody>
      </p:sp>
      <p:sp>
        <p:nvSpPr>
          <p:cNvPr id="1304579" name="Rectangle 2"/>
          <p:cNvSpPr>
            <a:spLocks noGrp="1" noRot="1" noChangeAspect="1" noChangeArrowheads="1" noTextEdit="1"/>
          </p:cNvSpPr>
          <p:nvPr>
            <p:ph type="sldImg"/>
          </p:nvPr>
        </p:nvSpPr>
        <p:spPr>
          <a:xfrm>
            <a:off x="1143000" y="687388"/>
            <a:ext cx="4572000" cy="3429000"/>
          </a:xfrm>
          <a:ln/>
        </p:spPr>
      </p:sp>
      <p:sp>
        <p:nvSpPr>
          <p:cNvPr id="1304580" name="Rectangle 3"/>
          <p:cNvSpPr>
            <a:spLocks noGrp="1" noChangeArrowheads="1"/>
          </p:cNvSpPr>
          <p:nvPr>
            <p:ph type="body" idx="1"/>
          </p:nvPr>
        </p:nvSpPr>
        <p:spPr>
          <a:xfrm>
            <a:off x="913437" y="4343694"/>
            <a:ext cx="5031127" cy="4112458"/>
          </a:xfrm>
        </p:spPr>
        <p:txBody>
          <a:bodyPr lIns="95074" tIns="49874" rIns="95074" bIns="49874"/>
          <a:lstStyle/>
          <a:p>
            <a:pPr marL="219013" indent="-219013" defTabSz="876052"/>
            <a:endParaRPr lang="en-US" altLang="ja-JP"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53</a:t>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54</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430" tIns="45716" rIns="91430" bIns="45716" anchor="b"/>
          <a:lstStyle/>
          <a:p>
            <a:pPr algn="r"/>
            <a:fld id="{2682EB49-20C9-4DC0-943F-53CA904FD8CD}" type="slidenum">
              <a:rPr lang="en-US" sz="1200"/>
              <a:pPr algn="r"/>
              <a:t>55</a:t>
            </a:fld>
            <a:endParaRPr lang="en-US" sz="1200"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lnSpc>
                <a:spcPct val="90000"/>
              </a:lnSpc>
              <a:buFontTx/>
              <a:buChar char="•"/>
            </a:pPr>
            <a:endParaRPr lang="en-US" smtClean="0"/>
          </a:p>
        </p:txBody>
      </p:sp>
      <p:sp>
        <p:nvSpPr>
          <p:cNvPr id="38916" name="Slide Number Placeholder 3"/>
          <p:cNvSpPr>
            <a:spLocks noGrp="1"/>
          </p:cNvSpPr>
          <p:nvPr>
            <p:ph type="sldNum" sz="quarter" idx="5"/>
          </p:nvPr>
        </p:nvSpPr>
        <p:spPr>
          <a:noFill/>
        </p:spPr>
        <p:txBody>
          <a:bodyPr/>
          <a:lstStyle/>
          <a:p>
            <a:fld id="{BB210070-034C-40B0-8103-5F8526BC2EA9}" type="slidenum">
              <a:rPr lang="en-US"/>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endParaRPr lang="en-US" smtClean="0"/>
          </a:p>
        </p:txBody>
      </p:sp>
      <p:sp>
        <p:nvSpPr>
          <p:cNvPr id="40964" name="Slide Number Placeholder 3"/>
          <p:cNvSpPr>
            <a:spLocks noGrp="1"/>
          </p:cNvSpPr>
          <p:nvPr>
            <p:ph type="sldNum" sz="quarter" idx="5"/>
          </p:nvPr>
        </p:nvSpPr>
        <p:spPr>
          <a:noFill/>
        </p:spPr>
        <p:txBody>
          <a:bodyPr/>
          <a:lstStyle/>
          <a:p>
            <a:fld id="{F17092EC-CC28-45F9-A9C6-9A542A6AFF5F}" type="slidenum">
              <a:rPr lang="en-US"/>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58</a:t>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F63DA12C-0878-264C-AB11-660D4FB860BE}"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2CEF1-EFC6-4780-81D5-4DB3A4362CE8}" type="slidenum">
              <a:rPr kumimoji="1" lang="ja-JP" altLang="en-US" smtClean="0"/>
              <a:pPr/>
              <a:t>6</a:t>
            </a:fld>
            <a:endParaRPr kumimoji="1" lang="ja-JP" altLang="en-US"/>
          </a:p>
        </p:txBody>
      </p:sp>
    </p:spTree>
    <p:extLst>
      <p:ext uri="{BB962C8B-B14F-4D97-AF65-F5344CB8AC3E}">
        <p14:creationId xmlns="" xmlns:p14="http://schemas.microsoft.com/office/powerpoint/2010/main" val="1805674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AF90141A-C68C-4D5D-8199-9D0E2E6EFB40}" type="slidenum">
              <a:rPr kumimoji="1" lang="ja-JP" altLang="en-US" smtClean="0"/>
              <a:pPr/>
              <a:t>60</a:t>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pPr>
              <a:buFontTx/>
              <a:buNone/>
            </a:pPr>
            <a:endParaRPr lang="en-US" smtClean="0"/>
          </a:p>
        </p:txBody>
      </p:sp>
      <p:sp>
        <p:nvSpPr>
          <p:cNvPr id="40964" name="Slide Number Placeholder 3"/>
          <p:cNvSpPr>
            <a:spLocks noGrp="1"/>
          </p:cNvSpPr>
          <p:nvPr>
            <p:ph type="sldNum" sz="quarter" idx="5"/>
          </p:nvPr>
        </p:nvSpPr>
        <p:spPr>
          <a:noFill/>
        </p:spPr>
        <p:txBody>
          <a:bodyPr/>
          <a:lstStyle/>
          <a:p>
            <a:fld id="{5D21D9E9-BF79-46FA-8606-78B5B5D708B6}" type="slidenum">
              <a:rPr lang="en-US"/>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62</a:t>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24A8A9B6-CBBD-40F5-949F-D41E9143396D}" type="slidenum">
              <a:rPr lang="ja-JP" altLang="en-US"/>
              <a:pPr/>
              <a:t>63</a:t>
            </a:fld>
            <a:endParaRPr lang="en-US" altLang="ja-JP"/>
          </a:p>
        </p:txBody>
      </p:sp>
      <p:sp>
        <p:nvSpPr>
          <p:cNvPr id="1283074" name="Rectangle 2"/>
          <p:cNvSpPr>
            <a:spLocks noGrp="1" noRot="1" noChangeAspect="1" noChangeArrowheads="1" noTextEdit="1"/>
          </p:cNvSpPr>
          <p:nvPr>
            <p:ph type="sldImg"/>
          </p:nvPr>
        </p:nvSpPr>
        <p:spPr>
          <a:xfrm>
            <a:off x="838200" y="239713"/>
            <a:ext cx="5237163" cy="3927475"/>
          </a:xfrm>
          <a:ln/>
        </p:spPr>
      </p:sp>
      <p:sp>
        <p:nvSpPr>
          <p:cNvPr id="1283075" name="Rectangle 3"/>
          <p:cNvSpPr>
            <a:spLocks noGrp="1" noChangeArrowheads="1"/>
          </p:cNvSpPr>
          <p:nvPr>
            <p:ph type="body" idx="1"/>
          </p:nvPr>
        </p:nvSpPr>
        <p:spPr>
          <a:xfrm>
            <a:off x="396519" y="4307106"/>
            <a:ext cx="5987907" cy="4182707"/>
          </a:xfrm>
        </p:spPr>
        <p:txBody>
          <a:bodyPr/>
          <a:lstStyle/>
          <a:p>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7AFFFAD1-10A7-42B8-9755-2FD21EB8CA36}" type="slidenum">
              <a:rPr lang="ja-JP" altLang="en-US"/>
              <a:pPr/>
              <a:t>64</a:t>
            </a:fld>
            <a:endParaRPr lang="en-US" altLang="ja-JP"/>
          </a:p>
        </p:txBody>
      </p:sp>
      <p:sp>
        <p:nvSpPr>
          <p:cNvPr id="1287170" name="Rectangle 2"/>
          <p:cNvSpPr>
            <a:spLocks noGrp="1" noRot="1" noChangeAspect="1" noChangeArrowheads="1" noTextEdit="1"/>
          </p:cNvSpPr>
          <p:nvPr>
            <p:ph type="sldImg"/>
          </p:nvPr>
        </p:nvSpPr>
        <p:spPr>
          <a:xfrm>
            <a:off x="838200" y="239713"/>
            <a:ext cx="5240338" cy="3929062"/>
          </a:xfrm>
          <a:ln/>
        </p:spPr>
      </p:sp>
      <p:sp>
        <p:nvSpPr>
          <p:cNvPr id="1287171" name="Rectangle 3"/>
          <p:cNvSpPr>
            <a:spLocks noGrp="1" noChangeArrowheads="1"/>
          </p:cNvSpPr>
          <p:nvPr>
            <p:ph type="body" idx="1"/>
          </p:nvPr>
        </p:nvSpPr>
        <p:spPr>
          <a:xfrm>
            <a:off x="396519" y="4307106"/>
            <a:ext cx="5987907" cy="4181243"/>
          </a:xfrm>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B5D26522-18C0-4031-B802-A5C6BA1FAB5C}" type="slidenum">
              <a:rPr lang="ja-JP" altLang="en-US"/>
              <a:pPr/>
              <a:t>65</a:t>
            </a:fld>
            <a:endParaRPr lang="en-US" altLang="ja-JP"/>
          </a:p>
        </p:txBody>
      </p:sp>
      <p:sp>
        <p:nvSpPr>
          <p:cNvPr id="2570242" name="Rectangle 2"/>
          <p:cNvSpPr>
            <a:spLocks noGrp="1" noRot="1" noChangeAspect="1" noChangeArrowheads="1" noTextEdit="1"/>
          </p:cNvSpPr>
          <p:nvPr>
            <p:ph type="sldImg"/>
          </p:nvPr>
        </p:nvSpPr>
        <p:spPr>
          <a:xfrm>
            <a:off x="839788" y="239713"/>
            <a:ext cx="5235575" cy="3925887"/>
          </a:xfrm>
          <a:ln/>
        </p:spPr>
      </p:sp>
      <p:sp>
        <p:nvSpPr>
          <p:cNvPr id="2570243" name="Rectangle 3"/>
          <p:cNvSpPr>
            <a:spLocks noGrp="1" noChangeArrowheads="1"/>
          </p:cNvSpPr>
          <p:nvPr>
            <p:ph type="body" idx="1"/>
          </p:nvPr>
        </p:nvSpPr>
        <p:spPr>
          <a:xfrm>
            <a:off x="396662" y="4307305"/>
            <a:ext cx="5987638" cy="4180974"/>
          </a:xfrm>
        </p:spPr>
        <p:txBody>
          <a:bodyPr/>
          <a:lstStyle/>
          <a:p>
            <a:endParaRPr lang="ja-JP" alt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45DC55B0-3731-4948-B433-C1A3F20D8C37}" type="slidenum">
              <a:rPr lang="ja-JP" altLang="en-US"/>
              <a:pPr/>
              <a:t>66</a:t>
            </a:fld>
            <a:endParaRPr lang="en-US" altLang="ja-JP"/>
          </a:p>
        </p:txBody>
      </p:sp>
      <p:sp>
        <p:nvSpPr>
          <p:cNvPr id="2572290" name="Rectangle 2"/>
          <p:cNvSpPr>
            <a:spLocks noGrp="1" noRot="1" noChangeAspect="1" noChangeArrowheads="1" noTextEdit="1"/>
          </p:cNvSpPr>
          <p:nvPr>
            <p:ph type="sldImg"/>
          </p:nvPr>
        </p:nvSpPr>
        <p:spPr>
          <a:xfrm>
            <a:off x="839788" y="239713"/>
            <a:ext cx="5235575" cy="3925887"/>
          </a:xfrm>
          <a:ln/>
        </p:spPr>
      </p:sp>
      <p:sp>
        <p:nvSpPr>
          <p:cNvPr id="2572291" name="Rectangle 3"/>
          <p:cNvSpPr>
            <a:spLocks noGrp="1" noChangeArrowheads="1"/>
          </p:cNvSpPr>
          <p:nvPr>
            <p:ph type="body" idx="1"/>
          </p:nvPr>
        </p:nvSpPr>
        <p:spPr>
          <a:xfrm>
            <a:off x="396662" y="4307305"/>
            <a:ext cx="5987638" cy="4180974"/>
          </a:xfrm>
        </p:spPr>
        <p:txBody>
          <a:bodyPr/>
          <a:lstStyle/>
          <a:p>
            <a:endParaRPr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05B9E08F-D760-41C9-B46B-D4AAFAD51B8B}" type="slidenum">
              <a:rPr lang="ja-JP" altLang="en-US"/>
              <a:pPr/>
              <a:t>67</a:t>
            </a:fld>
            <a:endParaRPr lang="en-US" altLang="ja-JP"/>
          </a:p>
        </p:txBody>
      </p:sp>
      <p:sp>
        <p:nvSpPr>
          <p:cNvPr id="2577410" name="Rectangle 2"/>
          <p:cNvSpPr>
            <a:spLocks noGrp="1" noRot="1" noChangeAspect="1" noChangeArrowheads="1" noTextEdit="1"/>
          </p:cNvSpPr>
          <p:nvPr>
            <p:ph type="sldImg"/>
          </p:nvPr>
        </p:nvSpPr>
        <p:spPr>
          <a:xfrm>
            <a:off x="1143000" y="687388"/>
            <a:ext cx="4572000" cy="3429000"/>
          </a:xfrm>
          <a:ln/>
        </p:spPr>
      </p:sp>
      <p:sp>
        <p:nvSpPr>
          <p:cNvPr id="2577411" name="Rectangle 3"/>
          <p:cNvSpPr>
            <a:spLocks noGrp="1" noChangeArrowheads="1"/>
          </p:cNvSpPr>
          <p:nvPr>
            <p:ph type="body" idx="1"/>
          </p:nvPr>
        </p:nvSpPr>
        <p:spPr>
          <a:xfrm>
            <a:off x="686785" y="4343400"/>
            <a:ext cx="5484433" cy="4113297"/>
          </a:xfrm>
        </p:spPr>
        <p:txBody>
          <a:bodyPr/>
          <a:lstStyle/>
          <a:p>
            <a:endParaRPr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B5B169-FF4C-4601-9C4F-9B33B4ECA77F}" type="slidenum">
              <a:rPr lang="en-US" altLang="ja-JP"/>
              <a:pPr/>
              <a:t>68</a:t>
            </a:fld>
            <a:endParaRPr lang="en-US" altLang="ja-JP"/>
          </a:p>
        </p:txBody>
      </p:sp>
      <p:sp>
        <p:nvSpPr>
          <p:cNvPr id="40962" name="Rectangle 2"/>
          <p:cNvSpPr>
            <a:spLocks noGrp="1" noRot="1" noChangeAspect="1" noChangeArrowheads="1" noTextEdit="1"/>
          </p:cNvSpPr>
          <p:nvPr>
            <p:ph type="sldImg"/>
          </p:nvPr>
        </p:nvSpPr>
        <p:spPr>
          <a:xfrm>
            <a:off x="838200" y="239713"/>
            <a:ext cx="5237163" cy="3927475"/>
          </a:xfrm>
          <a:ln/>
        </p:spPr>
      </p:sp>
      <p:sp>
        <p:nvSpPr>
          <p:cNvPr id="40963" name="Rectangle 3"/>
          <p:cNvSpPr>
            <a:spLocks noGrp="1" noChangeArrowheads="1"/>
          </p:cNvSpPr>
          <p:nvPr>
            <p:ph type="body" idx="1"/>
          </p:nvPr>
        </p:nvSpPr>
        <p:spPr>
          <a:xfrm>
            <a:off x="752348" y="4305802"/>
            <a:ext cx="5350027" cy="4183982"/>
          </a:xfrm>
        </p:spPr>
        <p:txBody>
          <a:bodyPr lIns="98049" tIns="51435" rIns="98049" bIns="51435"/>
          <a:lstStyle/>
          <a:p>
            <a:pPr marL="112713" indent="-112713" defTabSz="1020763"/>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77BFC2A-6ECF-4D01-8682-0C6757EEFF89}" type="slidenum">
              <a:rPr lang="en-US" altLang="ja-JP"/>
              <a:pPr/>
              <a:t>69</a:t>
            </a:fld>
            <a:endParaRPr lang="en-US" altLang="ja-JP"/>
          </a:p>
        </p:txBody>
      </p:sp>
      <p:sp>
        <p:nvSpPr>
          <p:cNvPr id="43010" name="Rectangle 11"/>
          <p:cNvSpPr txBox="1">
            <a:spLocks noGrp="1" noChangeArrowheads="1"/>
          </p:cNvSpPr>
          <p:nvPr/>
        </p:nvSpPr>
        <p:spPr bwMode="auto">
          <a:xfrm>
            <a:off x="5800780" y="8537910"/>
            <a:ext cx="794964" cy="282742"/>
          </a:xfrm>
          <a:prstGeom prst="rect">
            <a:avLst/>
          </a:prstGeom>
          <a:noFill/>
          <a:ln w="9525">
            <a:noFill/>
            <a:miter lim="800000"/>
            <a:headEnd/>
            <a:tailEnd/>
          </a:ln>
        </p:spPr>
        <p:txBody>
          <a:bodyPr lIns="19288" tIns="0" rIns="19288" bIns="0" anchor="b"/>
          <a:lstStyle/>
          <a:p>
            <a:pPr algn="r" defTabSz="925513">
              <a:lnSpc>
                <a:spcPct val="100000"/>
              </a:lnSpc>
            </a:pPr>
            <a:fld id="{1759BFE0-8DAA-4973-8E1B-5344B2D3C482}" type="slidenum">
              <a:rPr lang="en-US" altLang="ja-JP" sz="800"/>
              <a:pPr algn="r" defTabSz="925513">
                <a:lnSpc>
                  <a:spcPct val="100000"/>
                </a:lnSpc>
              </a:pPr>
              <a:t>69</a:t>
            </a:fld>
            <a:endParaRPr lang="en-US" altLang="ja-JP" sz="800"/>
          </a:p>
        </p:txBody>
      </p:sp>
      <p:sp>
        <p:nvSpPr>
          <p:cNvPr id="43011" name="Rectangle 11"/>
          <p:cNvSpPr txBox="1">
            <a:spLocks noGrp="1" noChangeArrowheads="1"/>
          </p:cNvSpPr>
          <p:nvPr/>
        </p:nvSpPr>
        <p:spPr bwMode="auto">
          <a:xfrm>
            <a:off x="3884670" y="8685297"/>
            <a:ext cx="2971691" cy="457200"/>
          </a:xfrm>
          <a:prstGeom prst="rect">
            <a:avLst/>
          </a:prstGeom>
          <a:noFill/>
          <a:ln w="9525">
            <a:noFill/>
            <a:miter lim="800000"/>
            <a:headEnd/>
            <a:tailEnd/>
          </a:ln>
        </p:spPr>
        <p:txBody>
          <a:bodyPr lIns="95497" tIns="47749" rIns="95497" bIns="47749" anchor="b"/>
          <a:lstStyle/>
          <a:p>
            <a:pPr algn="r" defTabSz="955675" eaLnBrk="1" hangingPunct="1">
              <a:lnSpc>
                <a:spcPct val="100000"/>
              </a:lnSpc>
            </a:pPr>
            <a:fld id="{6AEB64F7-1CC8-4C88-8095-D48059A09E49}" type="slidenum">
              <a:rPr lang="en-US" altLang="ja-JP" sz="1200"/>
              <a:pPr algn="r" defTabSz="955675" eaLnBrk="1" hangingPunct="1">
                <a:lnSpc>
                  <a:spcPct val="100000"/>
                </a:lnSpc>
              </a:pPr>
              <a:t>69</a:t>
            </a:fld>
            <a:endParaRPr lang="en-US" altLang="ja-JP" sz="1200"/>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686785" y="4343400"/>
            <a:ext cx="5484433" cy="4114800"/>
          </a:xfrm>
        </p:spPr>
        <p:txBody>
          <a:bodyPr lIns="95497" tIns="47749" rIns="95497" bIns="47749"/>
          <a:lstStyle/>
          <a:p>
            <a:pPr>
              <a:lnSpc>
                <a:spcPct val="80000"/>
              </a:lnSpc>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75ABC8-09B8-4450-9155-63925D79CDA3}" type="slidenum">
              <a:rPr kumimoji="0" lang="ja-JP" altLang="en-US"/>
              <a:pPr fontAlgn="base">
                <a:spcBef>
                  <a:spcPct val="0"/>
                </a:spcBef>
                <a:spcAft>
                  <a:spcPct val="0"/>
                </a:spcAft>
              </a:pPr>
              <a:t>7</a:t>
            </a:fld>
            <a:endParaRPr kumimoji="0" lang="en-US" altLang="ja-JP"/>
          </a:p>
        </p:txBody>
      </p:sp>
      <p:sp>
        <p:nvSpPr>
          <p:cNvPr id="63491" name="Rectangle 11"/>
          <p:cNvSpPr txBox="1">
            <a:spLocks noGrp="1" noChangeArrowheads="1"/>
          </p:cNvSpPr>
          <p:nvPr/>
        </p:nvSpPr>
        <p:spPr bwMode="auto">
          <a:xfrm>
            <a:off x="5801396" y="8539136"/>
            <a:ext cx="792841" cy="281137"/>
          </a:xfrm>
          <a:prstGeom prst="rect">
            <a:avLst/>
          </a:prstGeom>
          <a:noFill/>
          <a:ln w="9525">
            <a:noFill/>
            <a:miter lim="800000"/>
            <a:headEnd/>
            <a:tailEnd/>
          </a:ln>
        </p:spPr>
        <p:txBody>
          <a:bodyPr lIns="19477" tIns="0" rIns="19477" bIns="0" anchor="b"/>
          <a:lstStyle/>
          <a:p>
            <a:pPr algn="r" defTabSz="933123"/>
            <a:fld id="{64BD0343-FEE1-48A7-9DD0-4CECB2368989}" type="slidenum">
              <a:rPr lang="ja-JP" altLang="en-US" sz="900">
                <a:latin typeface="Calibri" pitchFamily="34" charset="0"/>
              </a:rPr>
              <a:pPr algn="r" defTabSz="933123"/>
              <a:t>7</a:t>
            </a:fld>
            <a:endParaRPr lang="en-US" altLang="ja-JP" sz="900" dirty="0">
              <a:latin typeface="Calibri" pitchFamily="34" charset="0"/>
            </a:endParaRPr>
          </a:p>
        </p:txBody>
      </p:sp>
      <p:sp>
        <p:nvSpPr>
          <p:cNvPr id="63492" name="Rectangle 2"/>
          <p:cNvSpPr>
            <a:spLocks noGrp="1" noRot="1" noChangeAspect="1" noChangeArrowheads="1" noTextEdit="1"/>
          </p:cNvSpPr>
          <p:nvPr>
            <p:ph type="sldImg"/>
          </p:nvPr>
        </p:nvSpPr>
        <p:spPr bwMode="auto">
          <a:xfrm>
            <a:off x="1144588" y="682625"/>
            <a:ext cx="4572000" cy="3429000"/>
          </a:xfrm>
          <a:noFill/>
          <a:ln>
            <a:solidFill>
              <a:srgbClr val="000000"/>
            </a:solidFill>
            <a:miter lim="800000"/>
            <a:headEnd/>
            <a:tailEnd/>
          </a:ln>
        </p:spPr>
      </p:sp>
      <p:sp>
        <p:nvSpPr>
          <p:cNvPr id="63493" name="Rectangle 3"/>
          <p:cNvSpPr>
            <a:spLocks noGrp="1" noChangeArrowheads="1"/>
          </p:cNvSpPr>
          <p:nvPr>
            <p:ph type="body" idx="1"/>
          </p:nvPr>
        </p:nvSpPr>
        <p:spPr bwMode="auto">
          <a:xfrm>
            <a:off x="915532" y="4343406"/>
            <a:ext cx="5026950" cy="4113379"/>
          </a:xfrm>
          <a:noFill/>
        </p:spPr>
        <p:txBody>
          <a:bodyPr wrap="square" lIns="99009" tIns="51938" rIns="99009" bIns="51938" numCol="1" anchor="t" anchorCtr="0" compatLnSpc="1">
            <a:prstTxWarp prst="textNoShape">
              <a:avLst/>
            </a:prstTxWarp>
          </a:bodyPr>
          <a:lstStyle/>
          <a:p>
            <a:pPr>
              <a:spcBef>
                <a:spcPct val="0"/>
              </a:spcBef>
            </a:pPr>
            <a:endParaRPr lang="en-US" altLang="ja-JP"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47DC849-9BFC-4F0D-8749-06485685E16B}" type="slidenum">
              <a:rPr lang="en-US" altLang="ja-JP"/>
              <a:pPr/>
              <a:t>70</a:t>
            </a:fld>
            <a:endParaRPr lang="en-US" altLang="ja-JP"/>
          </a:p>
        </p:txBody>
      </p:sp>
      <p:sp>
        <p:nvSpPr>
          <p:cNvPr id="45058" name="Rectangle 11"/>
          <p:cNvSpPr txBox="1">
            <a:spLocks noGrp="1" noChangeArrowheads="1"/>
          </p:cNvSpPr>
          <p:nvPr/>
        </p:nvSpPr>
        <p:spPr bwMode="auto">
          <a:xfrm>
            <a:off x="5800780" y="8537910"/>
            <a:ext cx="794964" cy="282742"/>
          </a:xfrm>
          <a:prstGeom prst="rect">
            <a:avLst/>
          </a:prstGeom>
          <a:noFill/>
          <a:ln w="9525">
            <a:noFill/>
            <a:miter lim="800000"/>
            <a:headEnd/>
            <a:tailEnd/>
          </a:ln>
        </p:spPr>
        <p:txBody>
          <a:bodyPr lIns="19288" tIns="0" rIns="19288" bIns="0" anchor="b"/>
          <a:lstStyle/>
          <a:p>
            <a:pPr algn="r" defTabSz="925513">
              <a:lnSpc>
                <a:spcPct val="100000"/>
              </a:lnSpc>
            </a:pPr>
            <a:fld id="{3DC89789-BDB8-4BED-8167-D0E5C334CDE0}" type="slidenum">
              <a:rPr lang="en-US" altLang="ja-JP" sz="800"/>
              <a:pPr algn="r" defTabSz="925513">
                <a:lnSpc>
                  <a:spcPct val="100000"/>
                </a:lnSpc>
              </a:pPr>
              <a:t>70</a:t>
            </a:fld>
            <a:endParaRPr lang="en-US" altLang="ja-JP" sz="800"/>
          </a:p>
        </p:txBody>
      </p:sp>
      <p:sp>
        <p:nvSpPr>
          <p:cNvPr id="45059" name="Rectangle 11"/>
          <p:cNvSpPr txBox="1">
            <a:spLocks noGrp="1" noChangeArrowheads="1"/>
          </p:cNvSpPr>
          <p:nvPr/>
        </p:nvSpPr>
        <p:spPr bwMode="auto">
          <a:xfrm>
            <a:off x="3884670" y="8685297"/>
            <a:ext cx="2971691" cy="457200"/>
          </a:xfrm>
          <a:prstGeom prst="rect">
            <a:avLst/>
          </a:prstGeom>
          <a:noFill/>
          <a:ln w="9525">
            <a:noFill/>
            <a:miter lim="800000"/>
            <a:headEnd/>
            <a:tailEnd/>
          </a:ln>
        </p:spPr>
        <p:txBody>
          <a:bodyPr lIns="95484" tIns="47742" rIns="95484" bIns="47742" anchor="b"/>
          <a:lstStyle/>
          <a:p>
            <a:pPr algn="r" defTabSz="954088" eaLnBrk="1" hangingPunct="1">
              <a:lnSpc>
                <a:spcPct val="100000"/>
              </a:lnSpc>
            </a:pPr>
            <a:fld id="{79763681-B4DF-428E-814B-C52E4CB1CE8D}" type="slidenum">
              <a:rPr lang="en-US" altLang="ja-JP" sz="1200"/>
              <a:pPr algn="r" defTabSz="954088" eaLnBrk="1" hangingPunct="1">
                <a:lnSpc>
                  <a:spcPct val="100000"/>
                </a:lnSpc>
              </a:pPr>
              <a:t>70</a:t>
            </a:fld>
            <a:endParaRPr lang="en-US" altLang="ja-JP" sz="12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686785" y="4343400"/>
            <a:ext cx="5484433" cy="4114800"/>
          </a:xfrm>
        </p:spPr>
        <p:txBody>
          <a:bodyPr lIns="95484" tIns="47742" rIns="95484" bIns="47742"/>
          <a:lstStyle/>
          <a:p>
            <a:pPr defTabSz="912813"/>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6162641-8EEB-4262-BA88-0D98DCC33DD1}" type="slidenum">
              <a:rPr lang="en-US" altLang="ja-JP"/>
              <a:pPr/>
              <a:t>71</a:t>
            </a:fld>
            <a:endParaRPr lang="en-US" altLang="ja-JP"/>
          </a:p>
        </p:txBody>
      </p:sp>
      <p:sp>
        <p:nvSpPr>
          <p:cNvPr id="47106" name="Rectangle 11"/>
          <p:cNvSpPr txBox="1">
            <a:spLocks noGrp="1" noChangeArrowheads="1"/>
          </p:cNvSpPr>
          <p:nvPr/>
        </p:nvSpPr>
        <p:spPr bwMode="auto">
          <a:xfrm>
            <a:off x="5800780" y="8537910"/>
            <a:ext cx="794964" cy="282742"/>
          </a:xfrm>
          <a:prstGeom prst="rect">
            <a:avLst/>
          </a:prstGeom>
          <a:noFill/>
          <a:ln w="9525">
            <a:noFill/>
            <a:miter lim="800000"/>
            <a:headEnd/>
            <a:tailEnd/>
          </a:ln>
        </p:spPr>
        <p:txBody>
          <a:bodyPr lIns="19288" tIns="0" rIns="19288" bIns="0" anchor="b"/>
          <a:lstStyle/>
          <a:p>
            <a:pPr algn="r" defTabSz="925513">
              <a:lnSpc>
                <a:spcPct val="100000"/>
              </a:lnSpc>
            </a:pPr>
            <a:fld id="{7669A651-05B8-4E7E-80CB-2F213FDEB256}" type="slidenum">
              <a:rPr lang="en-US" altLang="ja-JP" sz="800"/>
              <a:pPr algn="r" defTabSz="925513">
                <a:lnSpc>
                  <a:spcPct val="100000"/>
                </a:lnSpc>
              </a:pPr>
              <a:t>71</a:t>
            </a:fld>
            <a:endParaRPr lang="en-US" altLang="ja-JP" sz="800"/>
          </a:p>
        </p:txBody>
      </p:sp>
      <p:sp>
        <p:nvSpPr>
          <p:cNvPr id="47107" name="Rectangle 11"/>
          <p:cNvSpPr txBox="1">
            <a:spLocks noGrp="1" noChangeArrowheads="1"/>
          </p:cNvSpPr>
          <p:nvPr/>
        </p:nvSpPr>
        <p:spPr bwMode="auto">
          <a:xfrm>
            <a:off x="3884670" y="8685297"/>
            <a:ext cx="2971691" cy="457200"/>
          </a:xfrm>
          <a:prstGeom prst="rect">
            <a:avLst/>
          </a:prstGeom>
          <a:noFill/>
          <a:ln w="9525">
            <a:noFill/>
            <a:miter lim="800000"/>
            <a:headEnd/>
            <a:tailEnd/>
          </a:ln>
        </p:spPr>
        <p:txBody>
          <a:bodyPr lIns="95484" tIns="47742" rIns="95484" bIns="47742" anchor="b"/>
          <a:lstStyle/>
          <a:p>
            <a:pPr algn="r" defTabSz="954088" eaLnBrk="1" hangingPunct="1">
              <a:lnSpc>
                <a:spcPct val="100000"/>
              </a:lnSpc>
            </a:pPr>
            <a:fld id="{EF22B533-077E-4868-BD5C-7FFF3CB766CA}" type="slidenum">
              <a:rPr lang="en-US" altLang="ja-JP" sz="1200"/>
              <a:pPr algn="r" defTabSz="954088" eaLnBrk="1" hangingPunct="1">
                <a:lnSpc>
                  <a:spcPct val="100000"/>
                </a:lnSpc>
              </a:pPr>
              <a:t>71</a:t>
            </a:fld>
            <a:endParaRPr lang="en-US" altLang="ja-JP" sz="12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686785" y="4343400"/>
            <a:ext cx="5484433" cy="4114800"/>
          </a:xfrm>
        </p:spPr>
        <p:txBody>
          <a:bodyPr lIns="95484" tIns="47742" rIns="95484" bIns="47742"/>
          <a:lstStyle/>
          <a:p>
            <a:pPr marL="112713" indent="-112713" defTabSz="1020763">
              <a:tabLst>
                <a:tab pos="109538" algn="l"/>
              </a:tabLst>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4B3BE-631F-4CDA-A725-E465A7DCF4AE}" type="slidenum">
              <a:rPr lang="en-US" altLang="ja-JP"/>
              <a:pPr/>
              <a:t>72</a:t>
            </a:fld>
            <a:endParaRPr lang="en-US" altLang="ja-JP"/>
          </a:p>
        </p:txBody>
      </p:sp>
      <p:sp>
        <p:nvSpPr>
          <p:cNvPr id="77826" name="Rectangle 2"/>
          <p:cNvSpPr>
            <a:spLocks noGrp="1" noRot="1" noChangeAspect="1" noChangeArrowheads="1" noTextEdit="1"/>
          </p:cNvSpPr>
          <p:nvPr>
            <p:ph type="sldImg"/>
          </p:nvPr>
        </p:nvSpPr>
        <p:spPr>
          <a:xfrm>
            <a:off x="838200" y="239713"/>
            <a:ext cx="5237163" cy="3927475"/>
          </a:xfrm>
          <a:ln/>
        </p:spPr>
      </p:sp>
      <p:sp>
        <p:nvSpPr>
          <p:cNvPr id="77827" name="Rectangle 3"/>
          <p:cNvSpPr>
            <a:spLocks noGrp="1" noChangeArrowheads="1"/>
          </p:cNvSpPr>
          <p:nvPr>
            <p:ph type="body" idx="1"/>
          </p:nvPr>
        </p:nvSpPr>
        <p:spPr>
          <a:xfrm>
            <a:off x="752348" y="4305802"/>
            <a:ext cx="5350027" cy="4183982"/>
          </a:xfrm>
        </p:spPr>
        <p:txBody>
          <a:bodyPr lIns="98049" tIns="51435" rIns="98049" bIns="51435"/>
          <a:lstStyle/>
          <a:p>
            <a:pPr marL="112713" indent="-112713" defTabSz="1020763"/>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73</a:t>
            </a:fld>
            <a:endParaRPr kumimoji="1" lang="ja-JP"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839788" y="239713"/>
            <a:ext cx="5233987" cy="3925887"/>
          </a:xfrm>
          <a:noFill/>
          <a:ln>
            <a:miter lim="800000"/>
            <a:headEnd/>
            <a:tailEnd/>
          </a:ln>
        </p:spPr>
      </p:sp>
      <p:sp>
        <p:nvSpPr>
          <p:cNvPr id="91139" name="Notes Placeholder 2"/>
          <p:cNvSpPr>
            <a:spLocks noGrp="1"/>
          </p:cNvSpPr>
          <p:nvPr>
            <p:ph type="body" idx="1"/>
          </p:nvPr>
        </p:nvSpPr>
        <p:spPr bwMode="auto">
          <a:xfrm>
            <a:off x="752476" y="4305300"/>
            <a:ext cx="5349875" cy="4184650"/>
          </a:xfrm>
          <a:noFill/>
        </p:spPr>
        <p:txBody>
          <a:bodyPr wrap="square" lIns="90491" tIns="47470" rIns="90491" bIns="47470" numCol="1" anchor="t" anchorCtr="0" compatLnSpc="1">
            <a:prstTxWarp prst="textNoShape">
              <a:avLst/>
            </a:prstTxWarp>
          </a:bodyPr>
          <a:lstStyle/>
          <a:p>
            <a:pPr marL="112713" indent="-112713" defTabSz="1020763" eaLnBrk="1" hangingPunct="1"/>
            <a:endParaRPr lang="ja-JP" altLang="en-US" dirty="0" smtClean="0">
              <a:ea typeface="ＭＳ Ｐゴシック" pitchFamily="50" charset="-128"/>
            </a:endParaRPr>
          </a:p>
        </p:txBody>
      </p:sp>
      <p:sp>
        <p:nvSpPr>
          <p:cNvPr id="91140" name="Footer Placeholder 3"/>
          <p:cNvSpPr txBox="1">
            <a:spLocks noGrp="1"/>
          </p:cNvSpPr>
          <p:nvPr/>
        </p:nvSpPr>
        <p:spPr bwMode="auto">
          <a:xfrm>
            <a:off x="0" y="8685213"/>
            <a:ext cx="2971800" cy="457200"/>
          </a:xfrm>
          <a:prstGeom prst="rect">
            <a:avLst/>
          </a:prstGeom>
          <a:noFill/>
          <a:ln w="9525">
            <a:noFill/>
            <a:miter lim="800000"/>
            <a:headEnd/>
            <a:tailEnd/>
          </a:ln>
        </p:spPr>
        <p:txBody>
          <a:bodyPr lIns="91432" tIns="45716" rIns="91432" bIns="45716"/>
          <a:lstStyle/>
          <a:p>
            <a:pPr defTabSz="865188" eaLnBrk="0" hangingPunct="0">
              <a:lnSpc>
                <a:spcPct val="90000"/>
              </a:lnSpc>
            </a:pPr>
            <a:r>
              <a:rPr kumimoji="0" lang="en-US" altLang="ja-JP" sz="1700"/>
              <a:t>© 2009, Cisco Systems, Inc. All rights reserved.</a:t>
            </a:r>
          </a:p>
          <a:p>
            <a:pPr defTabSz="865188" eaLnBrk="0" hangingPunct="0">
              <a:lnSpc>
                <a:spcPct val="90000"/>
              </a:lnSpc>
            </a:pPr>
            <a:r>
              <a:rPr kumimoji="0" lang="en-US" altLang="ja-JP" sz="1700"/>
              <a:t>Presentation_ID.scr</a:t>
            </a:r>
          </a:p>
        </p:txBody>
      </p:sp>
      <p:sp>
        <p:nvSpPr>
          <p:cNvPr id="91141" name="Slide Number Placeholder 4"/>
          <p:cNvSpPr txBox="1">
            <a:spLocks noGrp="1"/>
          </p:cNvSpPr>
          <p:nvPr/>
        </p:nvSpPr>
        <p:spPr bwMode="auto">
          <a:xfrm>
            <a:off x="5800725" y="8537575"/>
            <a:ext cx="795338" cy="282575"/>
          </a:xfrm>
          <a:prstGeom prst="rect">
            <a:avLst/>
          </a:prstGeom>
          <a:noFill/>
          <a:ln w="9525">
            <a:noFill/>
            <a:miter lim="800000"/>
            <a:headEnd/>
            <a:tailEnd/>
          </a:ln>
        </p:spPr>
        <p:txBody>
          <a:bodyPr lIns="17801" tIns="0" rIns="17801" bIns="0" anchor="b"/>
          <a:lstStyle/>
          <a:p>
            <a:pPr algn="r" defTabSz="854075" eaLnBrk="0" hangingPunct="0"/>
            <a:fld id="{86CBA633-3F90-4F8A-9BB3-C0AC1A096E68}" type="slidenum">
              <a:rPr kumimoji="0" lang="ja-JP" altLang="en-US" sz="800"/>
              <a:pPr algn="r" defTabSz="854075" eaLnBrk="0" hangingPunct="0"/>
              <a:t>74</a:t>
            </a:fld>
            <a:endParaRPr kumimoji="0" lang="en-US" altLang="ja-JP" sz="8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dirty="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75</a:t>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dirty="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76</a:t>
            </a:fld>
            <a:endParaRPr kumimoji="1" lang="ja-JP"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dirty="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77</a:t>
            </a:fld>
            <a:endParaRPr kumimoji="1"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dirty="0"/>
          </a:p>
        </p:txBody>
      </p:sp>
      <p:sp>
        <p:nvSpPr>
          <p:cNvPr id="4" name="スライド番号プレースホルダ 3"/>
          <p:cNvSpPr>
            <a:spLocks noGrp="1"/>
          </p:cNvSpPr>
          <p:nvPr>
            <p:ph type="sldNum" sz="quarter" idx="10"/>
          </p:nvPr>
        </p:nvSpPr>
        <p:spPr/>
        <p:txBody>
          <a:bodyPr/>
          <a:lstStyle/>
          <a:p>
            <a:fld id="{8A62CEF1-EFC6-4780-81D5-4DB3A4362CE8}" type="slidenum">
              <a:rPr kumimoji="1" lang="ja-JP" altLang="en-US" smtClean="0"/>
              <a:pPr/>
              <a:t>78</a:t>
            </a:fld>
            <a:endParaRPr kumimoji="1" lang="ja-JP"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2CEF1-EFC6-4780-81D5-4DB3A4362CE8}" type="slidenum">
              <a:rPr kumimoji="1" lang="ja-JP" altLang="en-US" smtClean="0"/>
              <a:pPr/>
              <a:t>79</a:t>
            </a:fld>
            <a:endParaRPr kumimoji="1" lang="ja-JP" altLang="en-US"/>
          </a:p>
        </p:txBody>
      </p:sp>
    </p:spTree>
    <p:extLst>
      <p:ext uri="{BB962C8B-B14F-4D97-AF65-F5344CB8AC3E}">
        <p14:creationId xmlns="" xmlns:p14="http://schemas.microsoft.com/office/powerpoint/2010/main" val="197855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marL="128494" indent="-293704">
              <a:lnSpc>
                <a:spcPct val="80000"/>
              </a:lnSpc>
              <a:spcBef>
                <a:spcPct val="0"/>
              </a:spcBef>
            </a:pPr>
            <a:endParaRPr lang="en-US" altLang="ja-JP" dirty="0"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0076E8-4B1C-4F21-A7FF-0D043FFC5214}" type="slidenum">
              <a:rPr kumimoji="0" lang="en-US">
                <a:solidFill>
                  <a:srgbClr val="000000"/>
                </a:solidFill>
              </a:rPr>
              <a:pPr fontAlgn="base">
                <a:spcBef>
                  <a:spcPct val="0"/>
                </a:spcBef>
                <a:spcAft>
                  <a:spcPct val="0"/>
                </a:spcAft>
              </a:pPr>
              <a:t>8</a:t>
            </a:fld>
            <a:endParaRPr kumimoji="0" 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4664ECA-CABA-4AAD-8BA8-38C84871E6AE}" type="slidenum">
              <a:rPr kumimoji="1" lang="ja-JP" altLang="en-US" smtClean="0"/>
              <a:pPr/>
              <a:t>80</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Grp="1" noChangeArrowheads="1"/>
          </p:cNvSpPr>
          <p:nvPr>
            <p:ph type="sldNum" sz="quarter" idx="5"/>
          </p:nvPr>
        </p:nvSpPr>
        <p:spPr>
          <a:ln/>
        </p:spPr>
        <p:txBody>
          <a:bodyPr/>
          <a:lstStyle/>
          <a:p>
            <a:fld id="{8173BF7D-1A15-432F-9E2C-67D75581513D}" type="slidenum">
              <a:rPr lang="ja-JP" altLang="en-US"/>
              <a:pPr/>
              <a:t>9</a:t>
            </a:fld>
            <a:endParaRPr lang="en-US" altLang="ja-JP"/>
          </a:p>
        </p:txBody>
      </p:sp>
      <p:sp>
        <p:nvSpPr>
          <p:cNvPr id="1343490" name="Rectangle 11"/>
          <p:cNvSpPr txBox="1">
            <a:spLocks noGrp="1" noChangeArrowheads="1"/>
          </p:cNvSpPr>
          <p:nvPr/>
        </p:nvSpPr>
        <p:spPr bwMode="auto">
          <a:xfrm>
            <a:off x="5800087" y="8538109"/>
            <a:ext cx="796248" cy="282458"/>
          </a:xfrm>
          <a:prstGeom prst="rect">
            <a:avLst/>
          </a:prstGeom>
          <a:noFill/>
          <a:ln w="9525">
            <a:noFill/>
            <a:miter lim="800000"/>
            <a:headEnd/>
            <a:tailEnd/>
          </a:ln>
        </p:spPr>
        <p:txBody>
          <a:bodyPr lIns="19512" tIns="0" rIns="19512" bIns="0" anchor="b"/>
          <a:lstStyle/>
          <a:p>
            <a:pPr algn="r" defTabSz="936233"/>
            <a:fld id="{989E6E7B-D409-4673-95A5-9822562CBF7F}" type="slidenum">
              <a:rPr lang="ja-JP" altLang="en-US" sz="900"/>
              <a:pPr algn="r" defTabSz="936233"/>
              <a:t>9</a:t>
            </a:fld>
            <a:endParaRPr lang="en-US" altLang="ja-JP" sz="900" dirty="0"/>
          </a:p>
        </p:txBody>
      </p:sp>
      <p:sp>
        <p:nvSpPr>
          <p:cNvPr id="1343491" name="Slide Image Placeholder 1"/>
          <p:cNvSpPr>
            <a:spLocks noGrp="1" noRot="1" noChangeAspect="1" noTextEdit="1"/>
          </p:cNvSpPr>
          <p:nvPr>
            <p:ph type="sldImg"/>
          </p:nvPr>
        </p:nvSpPr>
        <p:spPr>
          <a:xfrm>
            <a:off x="839788" y="238125"/>
            <a:ext cx="5235575" cy="3927475"/>
          </a:xfrm>
          <a:ln/>
        </p:spPr>
      </p:sp>
      <p:sp>
        <p:nvSpPr>
          <p:cNvPr id="1343492" name="Notes Placeholder 2"/>
          <p:cNvSpPr>
            <a:spLocks noGrp="1"/>
          </p:cNvSpPr>
          <p:nvPr>
            <p:ph type="body" idx="1"/>
          </p:nvPr>
        </p:nvSpPr>
        <p:spPr>
          <a:xfrm>
            <a:off x="751300" y="4305642"/>
            <a:ext cx="5350592" cy="4184171"/>
          </a:xfrm>
        </p:spPr>
        <p:txBody>
          <a:bodyPr lIns="99195" tIns="52035" rIns="99195" bIns="52035"/>
          <a:lstStyle/>
          <a:p>
            <a:pPr>
              <a:buFontTx/>
              <a:buNone/>
            </a:pPr>
            <a:endParaRPr lang="en-US" altLang="ja-JP" dirty="0"/>
          </a:p>
        </p:txBody>
      </p:sp>
      <p:sp>
        <p:nvSpPr>
          <p:cNvPr id="1343493" name="Slide Number Placeholder 3"/>
          <p:cNvSpPr txBox="1">
            <a:spLocks noGrp="1"/>
          </p:cNvSpPr>
          <p:nvPr/>
        </p:nvSpPr>
        <p:spPr bwMode="auto">
          <a:xfrm>
            <a:off x="5800085" y="8538109"/>
            <a:ext cx="797852" cy="282458"/>
          </a:xfrm>
          <a:prstGeom prst="rect">
            <a:avLst/>
          </a:prstGeom>
          <a:noFill/>
          <a:ln w="9525">
            <a:noFill/>
            <a:miter lim="800000"/>
            <a:headEnd/>
            <a:tailEnd/>
          </a:ln>
        </p:spPr>
        <p:txBody>
          <a:bodyPr lIns="19512" tIns="0" rIns="19512" bIns="0" anchor="b"/>
          <a:lstStyle/>
          <a:p>
            <a:pPr algn="r" defTabSz="936233"/>
            <a:fld id="{A540AAD0-6191-467B-9083-B9EA72A7ECDD}" type="slidenum">
              <a:rPr lang="ja-JP" altLang="en-US" sz="900"/>
              <a:pPr algn="r" defTabSz="936233"/>
              <a:t>9</a:t>
            </a:fld>
            <a:endParaRPr lang="en-US" altLang="ja-JP" sz="9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4" name="Rounded Rectangle 33"/>
          <p:cNvSpPr/>
          <p:nvPr/>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ounded Rectangle 34"/>
          <p:cNvSpPr/>
          <p:nvPr/>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p:cNvSpPr/>
          <p:nvPr/>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ounded Rectangle 38"/>
          <p:cNvSpPr/>
          <p:nvPr/>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p:cBhvr override="childStyle">
                                        <p:cTn id="32" dur="6650" autoRev="1" fill="hold"/>
                                        <p:tgtEl>
                                          <p:spTgt spid="45"/>
                                        </p:tgtEl>
                                        <p:attrNameLst>
                                          <p:attrName>style.color</p:attrName>
                                        </p:attrNameLst>
                                      </p:cBhvr>
                                      <p:to>
                                        <a:srgbClr val="60CCCC"/>
                                      </p:to>
                                    </p:animClr>
                                    <p:animClr clrSpc="rgb">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p:cBhvr override="childStyle">
                                        <p:cTn id="37" dur="5350" autoRev="1" fill="hold"/>
                                        <p:tgtEl>
                                          <p:spTgt spid="46"/>
                                        </p:tgtEl>
                                        <p:attrNameLst>
                                          <p:attrName>style.color</p:attrName>
                                        </p:attrNameLst>
                                      </p:cBhvr>
                                      <p:to>
                                        <a:srgbClr val="60CCCC"/>
                                      </p:to>
                                    </p:animClr>
                                    <p:animClr clrSpc="rgb">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p:cBhvr override="childStyle">
                                        <p:cTn id="42" dur="6650" autoRev="1" fill="hold"/>
                                        <p:tgtEl>
                                          <p:spTgt spid="47"/>
                                        </p:tgtEl>
                                        <p:attrNameLst>
                                          <p:attrName>style.color</p:attrName>
                                        </p:attrNameLst>
                                      </p:cBhvr>
                                      <p:to>
                                        <a:srgbClr val="60CCCC"/>
                                      </p:to>
                                    </p:animClr>
                                    <p:animClr clrSpc="rgb">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23"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pic>
        <p:nvPicPr>
          <p:cNvPr id="15" name="Picture 14" descr="verticalbar.png"/>
          <p:cNvPicPr>
            <a:picLocks noChangeAspect="1"/>
          </p:cNvPicPr>
          <p:nvPr/>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2010 Cisco and/or its affiliates. All rights reserved.</a:t>
            </a:r>
            <a:endParaRPr lang="en-US" sz="600" kern="1200" dirty="0">
              <a:solidFill>
                <a:srgbClr val="C0C0C0"/>
              </a:solidFill>
              <a:latin typeface="+mj-lt"/>
              <a:ea typeface="+mn-ea"/>
              <a:cs typeface="+mn-cs"/>
            </a:endParaRPr>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mtClean="0"/>
              <a:t>マスタ テキストの書式設定</a:t>
            </a:r>
          </a:p>
        </p:txBody>
      </p:sp>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mtClean="0"/>
              <a:t>マスタ テキストの書式設定</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mtClean="0"/>
              <a:t>マスタ テキストの書式設定</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pic>
        <p:nvPicPr>
          <p:cNvPr id="16" name="Picture 15" descr="verticalbar.png"/>
          <p:cNvPicPr>
            <a:picLocks noChangeAspect="1"/>
          </p:cNvPicPr>
          <p:nvPr/>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p:nvPicPr>
        <p:blipFill>
          <a:blip r:embed="rId2" cstate="print"/>
          <a:stretch>
            <a:fillRect/>
          </a:stretch>
        </p:blipFill>
        <p:spPr>
          <a:xfrm>
            <a:off x="6029008" y="777667"/>
            <a:ext cx="89319" cy="5287676"/>
          </a:xfrm>
          <a:prstGeom prst="rect">
            <a:avLst/>
          </a:prstGeom>
          <a:noFill/>
          <a:ln>
            <a:noFill/>
          </a:ln>
        </p:spPr>
      </p:pic>
    </p:spTree>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5" name="Rectangle 4"/>
          <p:cNvSpPr/>
          <p:nvPr/>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ja-JP" altLang="en-US" smtClean="0"/>
              <a:t>アイコンをクリックしてグラフを追加</a:t>
            </a:r>
            <a:endParaRPr lang="en-US"/>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stretch>
            <a:fillRect/>
          </a:stretch>
        </p:blipFill>
        <p:spPr>
          <a:xfrm>
            <a:off x="4441927" y="777667"/>
            <a:ext cx="89319" cy="528767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ounded Rectangle 9"/>
          <p:cNvSpPr/>
          <p:nvPr/>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p:cNvSpPr/>
          <p:nvPr/>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237744" y="484632"/>
            <a:ext cx="8755128"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ja-JP" altLang="en-US" smtClean="0"/>
              <a:t>マスタ タイトルの書式設定</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a:solidFill>
                  <a:schemeClr val="bg1"/>
                </a:solidFill>
                <a:latin typeface="+mj-lt"/>
              </a:rPr>
              <a:t>Cisco </a:t>
            </a:r>
            <a:r>
              <a:rPr lang="en-US" sz="600" smtClean="0">
                <a:solidFill>
                  <a:schemeClr val="bg1"/>
                </a:solidFill>
                <a:latin typeface="+mj-lt"/>
              </a:rPr>
              <a:t>Public</a:t>
            </a:r>
            <a:endParaRPr lang="en-US" sz="600" dirty="0">
              <a:solidFill>
                <a:schemeClr val="bg1"/>
              </a:solidFill>
              <a:latin typeface="+mj-lt"/>
            </a:endParaRPr>
          </a:p>
        </p:txBody>
      </p:sp>
      <p:sp>
        <p:nvSpPr>
          <p:cNvPr id="29"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&lt;#&gt;</a:t>
            </a:fld>
            <a:endParaRPr lang="en-US" sz="600" dirty="0">
              <a:solidFill>
                <a:schemeClr val="bg1"/>
              </a:solidFill>
              <a:latin typeface="+mj-lt"/>
            </a:endParaRPr>
          </a:p>
        </p:txBody>
      </p:sp>
      <p:sp>
        <p:nvSpPr>
          <p:cNvPr id="19"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a:solidFill>
                  <a:schemeClr val="bg1"/>
                </a:solidFill>
                <a:latin typeface="+mj-lt"/>
              </a:rPr>
              <a:t>Cisco </a:t>
            </a:r>
            <a:r>
              <a:rPr lang="en-US" sz="600" smtClean="0">
                <a:solidFill>
                  <a:schemeClr val="bg1"/>
                </a:solidFill>
                <a:latin typeface="+mj-lt"/>
              </a:rPr>
              <a:t>Public</a:t>
            </a:r>
            <a:endParaRPr lang="en-US" sz="600" dirty="0">
              <a:solidFill>
                <a:schemeClr val="bg1"/>
              </a:solidFill>
              <a:latin typeface="+mj-lt"/>
            </a:endParaRPr>
          </a:p>
        </p:txBody>
      </p:sp>
      <p:sp>
        <p:nvSpPr>
          <p:cNvPr id="20"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&lt;#&gt;</a:t>
            </a:fld>
            <a:endParaRPr lang="en-US" sz="600" dirty="0">
              <a:solidFill>
                <a:schemeClr val="bg1"/>
              </a:solidFill>
              <a:latin typeface="+mj-lt"/>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Rectangle 22"/>
          <p:cNvSpPr/>
          <p:nvPr/>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ja-JP" altLang="en-US" smtClean="0"/>
              <a:t>マスタ タイトルの書式設定</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ja-JP" altLang="en-US" smtClean="0"/>
              <a:t>マスタ タイトルの書式設定</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a:solidFill>
                  <a:srgbClr val="C0C0C0"/>
                </a:solidFill>
                <a:latin typeface="+mj-lt"/>
                <a:ea typeface="+mn-ea"/>
                <a:cs typeface="+mn-cs"/>
              </a:rPr>
              <a:t>Cisco </a:t>
            </a:r>
            <a:r>
              <a:rPr lang="en-US" sz="600" kern="1200" smtClean="0">
                <a:solidFill>
                  <a:srgbClr val="C0C0C0"/>
                </a:solidFill>
                <a:latin typeface="+mj-lt"/>
                <a:ea typeface="+mn-ea"/>
                <a:cs typeface="+mn-cs"/>
              </a:rPr>
              <a:t>Public</a:t>
            </a:r>
            <a:endParaRPr lang="en-US" sz="600" kern="1200" dirty="0">
              <a:solidFill>
                <a:srgbClr val="C0C0C0"/>
              </a:solidFill>
              <a:latin typeface="+mj-lt"/>
              <a:ea typeface="+mn-ea"/>
              <a:cs typeface="+mn-cs"/>
            </a:endParaRPr>
          </a:p>
        </p:txBody>
      </p:sp>
      <p:sp>
        <p:nvSpPr>
          <p:cNvPr id="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n-lt"/>
              </a:rPr>
              <a:pPr algn="r" defTabSz="814388">
                <a:lnSpc>
                  <a:spcPct val="100000"/>
                </a:lnSpc>
              </a:pPr>
              <a:t>&lt;#&gt;</a:t>
            </a:fld>
            <a:endParaRPr lang="en-US" sz="600" dirty="0">
              <a:solidFill>
                <a:srgbClr val="C0C0C0"/>
              </a:solidFill>
              <a:latin typeface="+mn-lt"/>
            </a:endParaRPr>
          </a:p>
        </p:txBody>
      </p:sp>
      <p:sp>
        <p:nvSpPr>
          <p:cNvPr id="8"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40" name="Media Placeholder 39"/>
          <p:cNvSpPr>
            <a:spLocks noGrp="1"/>
          </p:cNvSpPr>
          <p:nvPr>
            <p:ph type="media" sz="quarter" idx="11" hasCustomPrompt="1"/>
          </p:nvPr>
        </p:nvSpPr>
        <p:spPr>
          <a:xfrm>
            <a:off x="329184" y="777240"/>
            <a:ext cx="84856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白紙">
    <p:spTree>
      <p:nvGrpSpPr>
        <p:cNvPr id="1" name=""/>
        <p:cNvGrpSpPr/>
        <p:nvPr/>
      </p:nvGrpSpPr>
      <p:grpSpPr>
        <a:xfrm>
          <a:off x="0" y="0"/>
          <a:ext cx="0" cy="0"/>
          <a:chOff x="0" y="0"/>
          <a:chExt cx="0" cy="0"/>
        </a:xfrm>
      </p:grpSpPr>
      <p:sp>
        <p:nvSpPr>
          <p:cNvPr id="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a:solidFill>
                  <a:srgbClr val="C0C0C0"/>
                </a:solidFill>
                <a:latin typeface="+mj-lt"/>
                <a:ea typeface="+mn-ea"/>
                <a:cs typeface="+mn-cs"/>
              </a:rPr>
              <a:t>Cisco </a:t>
            </a:r>
            <a:r>
              <a:rPr lang="en-US" sz="600" kern="1200" smtClean="0">
                <a:solidFill>
                  <a:srgbClr val="C0C0C0"/>
                </a:solidFill>
                <a:latin typeface="+mj-lt"/>
                <a:ea typeface="+mn-ea"/>
                <a:cs typeface="+mn-cs"/>
              </a:rPr>
              <a:t>Public</a:t>
            </a:r>
            <a:endParaRPr lang="en-US" sz="600" kern="1200" dirty="0">
              <a:solidFill>
                <a:srgbClr val="C0C0C0"/>
              </a:solidFill>
              <a:latin typeface="+mj-lt"/>
              <a:ea typeface="+mn-ea"/>
              <a:cs typeface="+mn-cs"/>
            </a:endParaRPr>
          </a:p>
        </p:txBody>
      </p:sp>
      <p:sp>
        <p:nvSpPr>
          <p:cNvPr id="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5"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chemeClr val="bg2"/>
                </a:solidFill>
                <a:latin typeface="+mj-lt"/>
              </a:rPr>
              <a:t>Cisco </a:t>
            </a:r>
            <a:r>
              <a:rPr lang="en-US" sz="600" smtClean="0">
                <a:solidFill>
                  <a:schemeClr val="bg2"/>
                </a:solidFill>
                <a:latin typeface="+mj-lt"/>
              </a:rPr>
              <a:t>Public</a:t>
            </a:r>
            <a:endParaRPr lang="en-US" sz="600" dirty="0">
              <a:solidFill>
                <a:schemeClr val="bg2"/>
              </a:solidFill>
              <a:latin typeface="+mj-lt"/>
            </a:endParaRP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&lt;#&gt;</a:t>
            </a:fld>
            <a:endParaRPr lang="en-US" sz="600" dirty="0">
              <a:solidFill>
                <a:schemeClr val="bg2"/>
              </a:solidFill>
              <a:latin typeface="+mj-lt"/>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4" name="TextBox 33"/>
          <p:cNvSpPr txBox="1"/>
          <p:nvPr/>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7" name="Freeform 6"/>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p:nvPicPr>
        <p:blipFill>
          <a:blip r:embed="rId2" cstate="print"/>
          <a:srcRect l="1695" r="14438"/>
          <a:stretch>
            <a:fillRect/>
          </a:stretch>
        </p:blipFill>
        <p:spPr>
          <a:xfrm>
            <a:off x="0" y="0"/>
            <a:ext cx="9144000" cy="6858000"/>
          </a:xfrm>
          <a:prstGeom prst="rect">
            <a:avLst/>
          </a:prstGeom>
        </p:spPr>
      </p:pic>
      <p:sp>
        <p:nvSpPr>
          <p:cNvPr id="34" name="TextBox 33"/>
          <p:cNvSpPr txBox="1"/>
          <p:nvPr/>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6" name="Freeform 35"/>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5F793F78-B650-4E39-BBD6-E58C2430ED62}" type="datetimeFigureOut">
              <a:rPr kumimoji="1" lang="ja-JP" altLang="en-US" smtClean="0"/>
              <a:pPr/>
              <a:t>2011/12/14</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fld id="{F4E96225-E984-4942-A63D-865FAFB2213E}" type="slidenum">
              <a:rPr kumimoji="1" lang="ja-JP" altLang="en-US" smtClean="0"/>
              <a:pPr/>
              <a:t>&lt;#&gt;</a:t>
            </a:fld>
            <a:endParaRPr kumimoji="1"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0" y="6492875"/>
            <a:ext cx="838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24C16-EA14-4D44-A9E8-173A348382F5}" type="slidenum">
              <a:rPr lang="en-US" smtClean="0"/>
              <a:pPr/>
              <a:t>&lt;#&gt;</a:t>
            </a:fld>
            <a:endParaRPr lang="en-US" dirty="0"/>
          </a:p>
        </p:txBody>
      </p:sp>
      <p:sp>
        <p:nvSpPr>
          <p:cNvPr id="5" name="Rectangle 6146"/>
          <p:cNvSpPr>
            <a:spLocks noGrp="1" noChangeArrowheads="1"/>
          </p:cNvSpPr>
          <p:nvPr>
            <p:ph type="title"/>
          </p:nvPr>
        </p:nvSpPr>
        <p:spPr bwMode="auto">
          <a:xfrm>
            <a:off x="152400" y="304800"/>
            <a:ext cx="8839200" cy="838200"/>
          </a:xfrm>
          <a:prstGeom prst="rect">
            <a:avLst/>
          </a:prstGeom>
          <a:noFill/>
          <a:ln w="9525" algn="ctr">
            <a:noFill/>
            <a:miter lim="800000"/>
            <a:headEnd/>
            <a:tailEnd/>
          </a:ln>
          <a:effectLst/>
        </p:spPr>
        <p:txBody>
          <a:bodyPr vert="horz" wrap="square" lIns="82124" tIns="41061" rIns="82124" bIns="41061" numCol="1" anchor="b" anchorCtr="0" compatLnSpc="1">
            <a:prstTxWarp prst="textNoShape">
              <a:avLst/>
            </a:prstTxWarp>
          </a:bodyPr>
          <a:lstStyle/>
          <a:p>
            <a:pPr lvl="0"/>
            <a:r>
              <a:rPr lang="en-US" smtClean="0"/>
              <a:t>Slide Title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2263" y="1341438"/>
            <a:ext cx="4176712" cy="504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341438"/>
            <a:ext cx="4176713" cy="504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itle 1"/>
          <p:cNvSpPr>
            <a:spLocks noGrp="1"/>
          </p:cNvSpPr>
          <p:nvPr>
            <p:ph type="title"/>
          </p:nvPr>
        </p:nvSpPr>
        <p:spPr>
          <a:xfrm>
            <a:off x="285720" y="-24"/>
            <a:ext cx="8215370" cy="1143000"/>
          </a:xfrm>
        </p:spPr>
        <p:txBody>
          <a:bodyPr>
            <a:normAutofit/>
          </a:bodyPr>
          <a:lstStyle>
            <a:lvl1pPr algn="l">
              <a:defRPr sz="3200" b="1" baseline="0"/>
            </a:lvl1pPr>
          </a:lstStyle>
          <a:p>
            <a:r>
              <a:rPr lang="en-US" dirty="0" smtClean="0"/>
              <a:t>Click to edit Master title style</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p:cNvSpPr/>
          <p:nvPr/>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ounded Rectangle 38"/>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40" name="Rounded Rectangle 39"/>
          <p:cNvSpPr/>
          <p:nvPr/>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chemeClr val="bg2"/>
                </a:solidFill>
                <a:latin typeface="+mj-lt"/>
              </a:rPr>
              <a:t>Cisco </a:t>
            </a:r>
            <a:r>
              <a:rPr lang="en-US" sz="600" smtClean="0">
                <a:solidFill>
                  <a:schemeClr val="bg2"/>
                </a:solidFill>
                <a:latin typeface="+mj-lt"/>
              </a:rPr>
              <a:t>Public</a:t>
            </a:r>
            <a:endParaRPr lang="en-US" sz="600" dirty="0">
              <a:solidFill>
                <a:schemeClr val="bg2"/>
              </a:solidFill>
              <a:latin typeface="+mj-lt"/>
            </a:endParaRP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&lt;#&gt;</a:t>
            </a:fld>
            <a:endParaRPr lang="en-US" sz="600" dirty="0">
              <a:solidFill>
                <a:schemeClr val="bg2"/>
              </a:solidFill>
              <a:latin typeface="+mj-lt"/>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2010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p:spPr>
      </p:pic>
      <p:sp>
        <p:nvSpPr>
          <p:cNvPr id="26" name="Rectangle 25"/>
          <p:cNvSpPr/>
          <p:nvPr/>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2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ja-JP" altLang="en-US" smtClean="0"/>
              <a:t>マスタ タイトルの書式設定</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ja-JP" altLang="en-US" smtClean="0"/>
              <a:t>マスタ タイトルの書式設定</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ja-JP" altLang="en-US" smtClean="0"/>
              <a:t>マスタ タイトルの書式設定</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2010 Cisco and/or its affiliates. All rights reserved.</a:t>
            </a:r>
            <a:endParaRPr lang="en-US" sz="600" kern="1200" dirty="0">
              <a:solidFill>
                <a:srgbClr val="C0C0C0"/>
              </a:solidFill>
              <a:latin typeface="+mj-lt"/>
              <a:ea typeface="+mn-ea"/>
              <a:cs typeface="+mn-cs"/>
            </a:endParaRPr>
          </a:p>
        </p:txBody>
      </p:sp>
      <p:sp>
        <p:nvSpPr>
          <p:cNvPr id="1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17"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pic>
        <p:nvPicPr>
          <p:cNvPr id="21" name="Picture 20" descr="verticalbar.png"/>
          <p:cNvPicPr>
            <a:picLocks noChangeAspect="1"/>
          </p:cNvPicPr>
          <p:nvPr/>
        </p:nvPicPr>
        <p:blipFill>
          <a:blip r:embed="rId2" cstate="print"/>
          <a:stretch>
            <a:fillRect/>
          </a:stretch>
        </p:blipFill>
        <p:spPr>
          <a:xfrm>
            <a:off x="4948236" y="1335313"/>
            <a:ext cx="83809" cy="4961463"/>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ja-JP" altLang="en-US" smtClean="0"/>
              <a:t>マスタ タイトルの書式設定</a:t>
            </a:r>
            <a:endParaRPr lang="en-US" dirty="0"/>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a:solidFill>
                  <a:srgbClr val="C0C0C0"/>
                </a:solidFill>
                <a:latin typeface="+mj-lt"/>
              </a:rPr>
              <a:t>Cisco </a:t>
            </a:r>
            <a:r>
              <a:rPr lang="en-US" sz="600" smtClean="0">
                <a:solidFill>
                  <a:srgbClr val="C0C0C0"/>
                </a:solidFill>
                <a:latin typeface="+mj-lt"/>
              </a:rPr>
              <a:t>Public</a:t>
            </a:r>
            <a:endParaRPr lang="en-US" sz="600" dirty="0">
              <a:solidFill>
                <a:srgbClr val="C0C0C0"/>
              </a:solidFill>
              <a:latin typeface="+mj-lt"/>
            </a:endParaRPr>
          </a:p>
        </p:txBody>
      </p:sp>
      <p:sp>
        <p:nvSpPr>
          <p:cNvPr id="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&lt;#&gt;</a:t>
            </a:fld>
            <a:endParaRPr lang="en-US" sz="600" dirty="0">
              <a:solidFill>
                <a:srgbClr val="C0C0C0"/>
              </a:solidFill>
              <a:latin typeface="+mj-lt"/>
            </a:endParaRPr>
          </a:p>
        </p:txBody>
      </p:sp>
      <p:pic>
        <p:nvPicPr>
          <p:cNvPr id="13" name="Picture 12" descr="bottom bar.jpg"/>
          <p:cNvPicPr>
            <a:picLocks noChangeAspect="1"/>
          </p:cNvPicPr>
          <p:nvPr/>
        </p:nvPicPr>
        <p:blipFill>
          <a:blip r:embed="rId40" cstate="print"/>
          <a:stretch>
            <a:fillRect/>
          </a:stretch>
        </p:blipFill>
        <p:spPr>
          <a:xfrm>
            <a:off x="333375" y="6378339"/>
            <a:ext cx="8477250" cy="16291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8" r:id="rId37"/>
    <p:sldLayoutId id="2147483699" r:id="rId38"/>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kumimoji="1"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kumimoji="1"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kumimoji="1"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kumimoji="1"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kumimoji="1"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kumimoji="1"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tskoba@cisco.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1.wmf"/><Relationship Id="rId11" Type="http://schemas.openxmlformats.org/officeDocument/2006/relationships/image" Target="../media/image15.png"/><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19.wmf"/><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5.png"/><Relationship Id="rId18" Type="http://schemas.openxmlformats.org/officeDocument/2006/relationships/image" Target="../media/image34.gif"/><Relationship Id="rId3" Type="http://schemas.openxmlformats.org/officeDocument/2006/relationships/image" Target="../media/image21.wmf"/><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19.wmf"/><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5.wmf"/><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3.png"/><Relationship Id="rId18" Type="http://schemas.openxmlformats.org/officeDocument/2006/relationships/image" Target="../media/image51.wmf"/><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wmf"/><Relationship Id="rId17" Type="http://schemas.openxmlformats.org/officeDocument/2006/relationships/image" Target="../media/image24.png"/><Relationship Id="rId2" Type="http://schemas.openxmlformats.org/officeDocument/2006/relationships/notesSlide" Target="../notesSlides/notesSlide14.xml"/><Relationship Id="rId16" Type="http://schemas.openxmlformats.org/officeDocument/2006/relationships/image" Target="../media/image23.png"/><Relationship Id="rId20" Type="http://schemas.openxmlformats.org/officeDocument/2006/relationships/image" Target="../media/image53.emf"/><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9.wmf"/><Relationship Id="rId5" Type="http://schemas.openxmlformats.org/officeDocument/2006/relationships/image" Target="../media/image43.png"/><Relationship Id="rId15" Type="http://schemas.openxmlformats.org/officeDocument/2006/relationships/image" Target="../media/image22.png"/><Relationship Id="rId10" Type="http://schemas.openxmlformats.org/officeDocument/2006/relationships/image" Target="../media/image48.png"/><Relationship Id="rId19" Type="http://schemas.openxmlformats.org/officeDocument/2006/relationships/image" Target="../media/image52.emf"/><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slideLayout" Target="../slideLayouts/slideLayout35.xml"/><Relationship Id="rId7" Type="http://schemas.openxmlformats.org/officeDocument/2006/relationships/image" Target="../media/image59.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8.wmf"/><Relationship Id="rId5" Type="http://schemas.openxmlformats.org/officeDocument/2006/relationships/image" Target="../media/image57.wmf"/><Relationship Id="rId10" Type="http://schemas.openxmlformats.org/officeDocument/2006/relationships/image" Target="../media/image61.wmf"/><Relationship Id="rId4" Type="http://schemas.openxmlformats.org/officeDocument/2006/relationships/notesSlide" Target="../notesSlides/notesSlide16.xml"/><Relationship Id="rId9"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62.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8.jpe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74.png"/><Relationship Id="rId11" Type="http://schemas.openxmlformats.org/officeDocument/2006/relationships/image" Target="../media/image83.png"/><Relationship Id="rId5" Type="http://schemas.openxmlformats.org/officeDocument/2006/relationships/image" Target="../media/image75.png"/><Relationship Id="rId10" Type="http://schemas.openxmlformats.org/officeDocument/2006/relationships/image" Target="../media/image82.png"/><Relationship Id="rId4" Type="http://schemas.openxmlformats.org/officeDocument/2006/relationships/image" Target="../media/image73.png"/><Relationship Id="rId9" Type="http://schemas.openxmlformats.org/officeDocument/2006/relationships/image" Target="../media/image81.jpe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notesSlide" Target="../notesSlides/notesSlide28.xm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74.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 Id="rId9"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2.emf"/><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28.png"/><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131.png"/><Relationship Id="rId11" Type="http://schemas.openxmlformats.org/officeDocument/2006/relationships/image" Target="../media/image139.png"/><Relationship Id="rId5" Type="http://schemas.openxmlformats.org/officeDocument/2006/relationships/image" Target="../media/image130.pn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37.png"/><Relationship Id="rId14" Type="http://schemas.openxmlformats.org/officeDocument/2006/relationships/image" Target="../media/image129.png"/></Relationships>
</file>

<file path=ppt/slides/_rels/slide4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40.png"/><Relationship Id="rId7" Type="http://schemas.openxmlformats.org/officeDocument/2006/relationships/image" Target="../media/image129.png"/><Relationship Id="rId12"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image" Target="../media/image127.png"/><Relationship Id="rId11" Type="http://schemas.openxmlformats.org/officeDocument/2006/relationships/image" Target="../media/image145.png"/><Relationship Id="rId5" Type="http://schemas.openxmlformats.org/officeDocument/2006/relationships/image" Target="../media/image134.png"/><Relationship Id="rId10" Type="http://schemas.openxmlformats.org/officeDocument/2006/relationships/image" Target="../media/image144.png"/><Relationship Id="rId4" Type="http://schemas.openxmlformats.org/officeDocument/2006/relationships/image" Target="../media/image141.png"/><Relationship Id="rId9" Type="http://schemas.openxmlformats.org/officeDocument/2006/relationships/image" Target="../media/image143.png"/><Relationship Id="rId14" Type="http://schemas.openxmlformats.org/officeDocument/2006/relationships/image" Target="../media/image148.png"/></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51.jpeg"/><Relationship Id="rId4" Type="http://schemas.openxmlformats.org/officeDocument/2006/relationships/image" Target="../media/image150.png"/></Relationships>
</file>

<file path=ppt/slides/_rels/slide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52.emf"/><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59.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hyperlink" Target="http://itpro.nikkeibp.co.jp/article/COLUMN/20101027/353496/?ST=security&amp;P=1" TargetMode="External"/><Relationship Id="rId5" Type="http://schemas.openxmlformats.org/officeDocument/2006/relationships/image" Target="../media/image158.jpeg"/><Relationship Id="rId4" Type="http://schemas.openxmlformats.org/officeDocument/2006/relationships/image" Target="../media/image157.jpeg"/></Relationships>
</file>

<file path=ppt/slides/_rels/slide4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162.png"/><Relationship Id="rId5" Type="http://schemas.openxmlformats.org/officeDocument/2006/relationships/image" Target="../media/image23.png"/><Relationship Id="rId10" Type="http://schemas.openxmlformats.org/officeDocument/2006/relationships/image" Target="../media/image166.png"/><Relationship Id="rId4" Type="http://schemas.openxmlformats.org/officeDocument/2006/relationships/image" Target="../media/image161.png"/><Relationship Id="rId9" Type="http://schemas.openxmlformats.org/officeDocument/2006/relationships/image" Target="../media/image165.png"/></Relationships>
</file>

<file path=ppt/slides/_rels/slide4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7.png"/><Relationship Id="rId7"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163.png"/><Relationship Id="rId4" Type="http://schemas.openxmlformats.org/officeDocument/2006/relationships/image" Target="../media/image168.png"/><Relationship Id="rId9" Type="http://schemas.openxmlformats.org/officeDocument/2006/relationships/image" Target="../media/image166.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4.jpeg"/><Relationship Id="rId3" Type="http://schemas.openxmlformats.org/officeDocument/2006/relationships/image" Target="../media/image169.png"/><Relationship Id="rId7" Type="http://schemas.openxmlformats.org/officeDocument/2006/relationships/image" Target="../media/image171.png"/><Relationship Id="rId12"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173.png"/><Relationship Id="rId5" Type="http://schemas.openxmlformats.org/officeDocument/2006/relationships/image" Target="../media/image170.png"/><Relationship Id="rId10" Type="http://schemas.openxmlformats.org/officeDocument/2006/relationships/image" Target="../media/image29.png"/><Relationship Id="rId4" Type="http://schemas.openxmlformats.org/officeDocument/2006/relationships/image" Target="../media/image165.png"/><Relationship Id="rId9"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75.png"/><Relationship Id="rId7"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28.xml"/><Relationship Id="rId6" Type="http://schemas.openxmlformats.org/officeDocument/2006/relationships/image" Target="../media/image120.png"/><Relationship Id="rId5" Type="http://schemas.openxmlformats.org/officeDocument/2006/relationships/image" Target="../media/image176.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185.jpeg"/><Relationship Id="rId5" Type="http://schemas.openxmlformats.org/officeDocument/2006/relationships/image" Target="../media/image184.png"/><Relationship Id="rId4" Type="http://schemas.openxmlformats.org/officeDocument/2006/relationships/image" Target="../media/image183.png"/></Relationships>
</file>

<file path=ppt/slides/_rels/slide53.xml.rels><?xml version="1.0" encoding="UTF-8" standalone="yes"?>
<Relationships xmlns="http://schemas.openxmlformats.org/package/2006/relationships"><Relationship Id="rId8" Type="http://schemas.openxmlformats.org/officeDocument/2006/relationships/image" Target="../media/image189.wmf"/><Relationship Id="rId3" Type="http://schemas.openxmlformats.org/officeDocument/2006/relationships/image" Target="../media/image165.png"/><Relationship Id="rId7" Type="http://schemas.openxmlformats.org/officeDocument/2006/relationships/image" Target="../media/image188.png"/><Relationship Id="rId2" Type="http://schemas.openxmlformats.org/officeDocument/2006/relationships/notesSlide" Target="../notesSlides/notesSlide53.xml"/><Relationship Id="rId1" Type="http://schemas.openxmlformats.org/officeDocument/2006/relationships/slideLayout" Target="../slideLayouts/slideLayout3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69.png"/><Relationship Id="rId9" Type="http://schemas.openxmlformats.org/officeDocument/2006/relationships/image" Target="../media/image19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1.jpeg"/><Relationship Id="rId7" Type="http://schemas.openxmlformats.org/officeDocument/2006/relationships/image" Target="../media/image194.png"/><Relationship Id="rId12" Type="http://schemas.openxmlformats.org/officeDocument/2006/relationships/image" Target="../media/image197.png"/><Relationship Id="rId2" Type="http://schemas.openxmlformats.org/officeDocument/2006/relationships/notesSlide" Target="../notesSlides/notesSlide55.xml"/><Relationship Id="rId1" Type="http://schemas.openxmlformats.org/officeDocument/2006/relationships/slideLayout" Target="../slideLayouts/slideLayout37.xml"/><Relationship Id="rId6" Type="http://schemas.openxmlformats.org/officeDocument/2006/relationships/image" Target="../media/image193.emf"/><Relationship Id="rId11" Type="http://schemas.openxmlformats.org/officeDocument/2006/relationships/image" Target="../media/image174.jpeg"/><Relationship Id="rId5" Type="http://schemas.openxmlformats.org/officeDocument/2006/relationships/image" Target="../media/image192.png"/><Relationship Id="rId10"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 Id="rId4" Type="http://schemas.openxmlformats.org/officeDocument/2006/relationships/image" Target="../media/image140.png"/><Relationship Id="rId9" Type="http://schemas.openxmlformats.org/officeDocument/2006/relationships/image" Target="../media/image196.png"/></Relationships>
</file>

<file path=ppt/slides/_rels/slide5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200.png"/></Relationships>
</file>

<file path=ppt/slides/_rels/slide58.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03.wmf"/><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51.wmf"/><Relationship Id="rId5" Type="http://schemas.openxmlformats.org/officeDocument/2006/relationships/image" Target="../media/image202.wmf"/><Relationship Id="rId4" Type="http://schemas.openxmlformats.org/officeDocument/2006/relationships/image" Target="../media/image201.png"/></Relationships>
</file>

<file path=ppt/slides/_rels/slide59.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44.png"/><Relationship Id="rId7" Type="http://schemas.openxmlformats.org/officeDocument/2006/relationships/image" Target="../media/image20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2.png"/><Relationship Id="rId7" Type="http://schemas.openxmlformats.org/officeDocument/2006/relationships/image" Target="../media/image210.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215.png"/><Relationship Id="rId5" Type="http://schemas.openxmlformats.org/officeDocument/2006/relationships/image" Target="../media/image214.jpeg"/><Relationship Id="rId4" Type="http://schemas.openxmlformats.org/officeDocument/2006/relationships/image" Target="../media/image213.png"/></Relationships>
</file>

<file path=ppt/slides/_rels/slide6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slideLayout" Target="../slideLayouts/slideLayout34.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8"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 Id="rId3" Type="http://schemas.openxmlformats.org/officeDocument/2006/relationships/notesSlide" Target="../notesSlides/notesSlide65.xml"/><Relationship Id="rId7" Type="http://schemas.openxmlformats.org/officeDocument/2006/relationships/oleObject" Target="../embeddings/oleObject2.bin"/><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221.wmf"/><Relationship Id="rId5" Type="http://schemas.openxmlformats.org/officeDocument/2006/relationships/image" Target="../media/image220.wmf"/><Relationship Id="rId4" Type="http://schemas.openxmlformats.org/officeDocument/2006/relationships/image" Target="../media/image219.wmf"/><Relationship Id="rId9" Type="http://schemas.openxmlformats.org/officeDocument/2006/relationships/image" Target="../media/image174.jpeg"/></Relationships>
</file>

<file path=ppt/slides/_rels/slide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6.xml"/><Relationship Id="rId1" Type="http://schemas.openxmlformats.org/officeDocument/2006/relationships/slideLayout" Target="../slideLayouts/slideLayout35.xml"/><Relationship Id="rId5" Type="http://schemas.openxmlformats.org/officeDocument/2006/relationships/image" Target="../media/image223.jpeg"/><Relationship Id="rId4" Type="http://schemas.openxmlformats.org/officeDocument/2006/relationships/image" Target="../media/image219.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9.xml"/><Relationship Id="rId1" Type="http://schemas.openxmlformats.org/officeDocument/2006/relationships/slideLayout" Target="../slideLayouts/slideLayout35.xml"/><Relationship Id="rId5" Type="http://schemas.openxmlformats.org/officeDocument/2006/relationships/image" Target="../media/image226.jpeg"/><Relationship Id="rId4"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 Id="rId3" Type="http://schemas.openxmlformats.org/officeDocument/2006/relationships/image" Target="../media/image227.png"/><Relationship Id="rId7" Type="http://schemas.openxmlformats.org/officeDocument/2006/relationships/image" Target="../media/image231.jpeg"/><Relationship Id="rId2" Type="http://schemas.openxmlformats.org/officeDocument/2006/relationships/notesSlide" Target="../notesSlides/notesSlide70.xml"/><Relationship Id="rId1" Type="http://schemas.openxmlformats.org/officeDocument/2006/relationships/slideLayout" Target="../slideLayouts/slideLayout35.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26.jpeg"/></Relationships>
</file>

<file path=ppt/slides/_rels/slide71.xml.rels><?xml version="1.0" encoding="UTF-8" standalone="yes"?>
<Relationships xmlns="http://schemas.openxmlformats.org/package/2006/relationships"><Relationship Id="rId8" Type="http://schemas.openxmlformats.org/officeDocument/2006/relationships/hyperlink" Target="http://images.google.com/imgres?imgurl=http://www.ehs.washington.edu/images/BIOSGN2.jpg&amp;imgrefurl=http://www.ehs.washington.edu/Manuals/BSManual/AppendixA.pdf&amp;h=1028&amp;w=850&amp;sz=124&amp;tbnid=HeNi2BPYUAgJ:&amp;tbnh=149&amp;tbnw=124&amp;start=14&amp;prev=/images?q=biohazard&amp;hl=en&amp;lr=&amp;safe=off" TargetMode="External"/><Relationship Id="rId3" Type="http://schemas.openxmlformats.org/officeDocument/2006/relationships/image" Target="../media/image227.png"/><Relationship Id="rId7" Type="http://schemas.openxmlformats.org/officeDocument/2006/relationships/image" Target="../media/image231.jpe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2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3" Type="http://schemas.openxmlformats.org/officeDocument/2006/relationships/notesSlide" Target="../notesSlides/notesSlide74.xml"/><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slideLayout" Target="../slideLayouts/slideLayout35.xml"/><Relationship Id="rId1" Type="http://schemas.openxmlformats.org/officeDocument/2006/relationships/tags" Target="../tags/tag23.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wmf"/><Relationship Id="rId9" Type="http://schemas.openxmlformats.org/officeDocument/2006/relationships/image" Target="../media/image237.emf"/><Relationship Id="rId14" Type="http://schemas.openxmlformats.org/officeDocument/2006/relationships/image" Target="../media/image185.jpeg"/></Relationships>
</file>

<file path=ppt/slides/_rels/slide7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2.png"/><Relationship Id="rId18" Type="http://schemas.openxmlformats.org/officeDocument/2006/relationships/image" Target="../media/image244.png"/><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50.wmf"/><Relationship Id="rId17" Type="http://schemas.openxmlformats.org/officeDocument/2006/relationships/image" Target="../media/image26.png"/><Relationship Id="rId2" Type="http://schemas.openxmlformats.org/officeDocument/2006/relationships/notesSlide" Target="../notesSlides/notesSlide75.xml"/><Relationship Id="rId16"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1.wmf"/><Relationship Id="rId11" Type="http://schemas.openxmlformats.org/officeDocument/2006/relationships/image" Target="../media/image49.wmf"/><Relationship Id="rId5" Type="http://schemas.openxmlformats.org/officeDocument/2006/relationships/image" Target="../media/image20.wmf"/><Relationship Id="rId15" Type="http://schemas.openxmlformats.org/officeDocument/2006/relationships/image" Target="../media/image194.png"/><Relationship Id="rId10" Type="http://schemas.openxmlformats.org/officeDocument/2006/relationships/image" Target="../media/image53.emf"/><Relationship Id="rId4" Type="http://schemas.openxmlformats.org/officeDocument/2006/relationships/image" Target="../media/image19.wmf"/><Relationship Id="rId9" Type="http://schemas.openxmlformats.org/officeDocument/2006/relationships/image" Target="../media/image24.png"/><Relationship Id="rId14" Type="http://schemas.openxmlformats.org/officeDocument/2006/relationships/image" Target="../media/image243.png"/></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0.wmf"/><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49.wmf"/><Relationship Id="rId17" Type="http://schemas.openxmlformats.org/officeDocument/2006/relationships/image" Target="../media/image26.png"/><Relationship Id="rId2" Type="http://schemas.openxmlformats.org/officeDocument/2006/relationships/notesSlide" Target="../notesSlides/notesSlide76.xml"/><Relationship Id="rId16" Type="http://schemas.openxmlformats.org/officeDocument/2006/relationships/image" Target="../media/image244.png"/><Relationship Id="rId1" Type="http://schemas.openxmlformats.org/officeDocument/2006/relationships/slideLayout" Target="../slideLayouts/slideLayout9.xml"/><Relationship Id="rId6" Type="http://schemas.openxmlformats.org/officeDocument/2006/relationships/image" Target="../media/image21.wmf"/><Relationship Id="rId11" Type="http://schemas.openxmlformats.org/officeDocument/2006/relationships/image" Target="../media/image52.emf"/><Relationship Id="rId5" Type="http://schemas.openxmlformats.org/officeDocument/2006/relationships/image" Target="../media/image20.wmf"/><Relationship Id="rId15" Type="http://schemas.openxmlformats.org/officeDocument/2006/relationships/image" Target="../media/image243.png"/><Relationship Id="rId10" Type="http://schemas.openxmlformats.org/officeDocument/2006/relationships/image" Target="../media/image53.emf"/><Relationship Id="rId4" Type="http://schemas.openxmlformats.org/officeDocument/2006/relationships/image" Target="../media/image19.wmf"/><Relationship Id="rId9" Type="http://schemas.openxmlformats.org/officeDocument/2006/relationships/image" Target="../media/image24.png"/><Relationship Id="rId14" Type="http://schemas.openxmlformats.org/officeDocument/2006/relationships/image" Target="../media/image242.png"/></Relationships>
</file>

<file path=ppt/slides/_rels/slide7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2.wmf"/><Relationship Id="rId18" Type="http://schemas.openxmlformats.org/officeDocument/2006/relationships/image" Target="../media/image15.png"/><Relationship Id="rId3" Type="http://schemas.openxmlformats.org/officeDocument/2006/relationships/image" Target="../media/image245.png"/><Relationship Id="rId7" Type="http://schemas.openxmlformats.org/officeDocument/2006/relationships/image" Target="../media/image19.wmf"/><Relationship Id="rId12" Type="http://schemas.openxmlformats.org/officeDocument/2006/relationships/image" Target="../media/image246.wmf"/><Relationship Id="rId17" Type="http://schemas.openxmlformats.org/officeDocument/2006/relationships/image" Target="../media/image243.png"/><Relationship Id="rId2" Type="http://schemas.openxmlformats.org/officeDocument/2006/relationships/notesSlide" Target="../notesSlides/notesSlide77.xml"/><Relationship Id="rId16" Type="http://schemas.openxmlformats.org/officeDocument/2006/relationships/image" Target="../media/image242.png"/><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52.emf"/><Relationship Id="rId5" Type="http://schemas.openxmlformats.org/officeDocument/2006/relationships/image" Target="../media/image21.wmf"/><Relationship Id="rId15" Type="http://schemas.openxmlformats.org/officeDocument/2006/relationships/image" Target="../media/image50.wmf"/><Relationship Id="rId10" Type="http://schemas.openxmlformats.org/officeDocument/2006/relationships/image" Target="../media/image29.png"/><Relationship Id="rId19" Type="http://schemas.openxmlformats.org/officeDocument/2006/relationships/image" Target="../media/image51.wmf"/><Relationship Id="rId4" Type="http://schemas.openxmlformats.org/officeDocument/2006/relationships/image" Target="../media/image173.png"/><Relationship Id="rId9" Type="http://schemas.openxmlformats.org/officeDocument/2006/relationships/image" Target="../media/image28.png"/><Relationship Id="rId14" Type="http://schemas.openxmlformats.org/officeDocument/2006/relationships/image" Target="../media/image49.wmf"/></Relationships>
</file>

<file path=ppt/slides/_rels/slide7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42.png"/><Relationship Id="rId3" Type="http://schemas.openxmlformats.org/officeDocument/2006/relationships/image" Target="../media/image173.png"/><Relationship Id="rId7" Type="http://schemas.openxmlformats.org/officeDocument/2006/relationships/image" Target="../media/image27.png"/><Relationship Id="rId12" Type="http://schemas.openxmlformats.org/officeDocument/2006/relationships/image" Target="../media/image50.wmf"/><Relationship Id="rId17" Type="http://schemas.openxmlformats.org/officeDocument/2006/relationships/image" Target="../media/image247.jpeg"/><Relationship Id="rId2" Type="http://schemas.openxmlformats.org/officeDocument/2006/relationships/notesSlide" Target="../notesSlides/notesSlide78.xml"/><Relationship Id="rId16" Type="http://schemas.openxmlformats.org/officeDocument/2006/relationships/image" Target="../media/image51.wmf"/><Relationship Id="rId1" Type="http://schemas.openxmlformats.org/officeDocument/2006/relationships/slideLayout" Target="../slideLayouts/slideLayout35.xml"/><Relationship Id="rId6" Type="http://schemas.openxmlformats.org/officeDocument/2006/relationships/image" Target="../media/image19.wmf"/><Relationship Id="rId11" Type="http://schemas.openxmlformats.org/officeDocument/2006/relationships/image" Target="../media/image49.wmf"/><Relationship Id="rId5" Type="http://schemas.openxmlformats.org/officeDocument/2006/relationships/image" Target="../media/image13.png"/><Relationship Id="rId15" Type="http://schemas.openxmlformats.org/officeDocument/2006/relationships/image" Target="../media/image15.png"/><Relationship Id="rId10" Type="http://schemas.openxmlformats.org/officeDocument/2006/relationships/image" Target="../media/image202.wmf"/><Relationship Id="rId4" Type="http://schemas.openxmlformats.org/officeDocument/2006/relationships/image" Target="../media/image21.wmf"/><Relationship Id="rId9" Type="http://schemas.openxmlformats.org/officeDocument/2006/relationships/image" Target="../media/image29.png"/><Relationship Id="rId14" Type="http://schemas.openxmlformats.org/officeDocument/2006/relationships/image" Target="../media/image243.png"/></Relationships>
</file>

<file path=ppt/slides/_rels/slide79.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49.wmf"/><Relationship Id="rId18" Type="http://schemas.openxmlformats.org/officeDocument/2006/relationships/image" Target="../media/image51.wmf"/><Relationship Id="rId3" Type="http://schemas.openxmlformats.org/officeDocument/2006/relationships/image" Target="../media/image246.wmf"/><Relationship Id="rId7" Type="http://schemas.openxmlformats.org/officeDocument/2006/relationships/image" Target="../media/image13.png"/><Relationship Id="rId12" Type="http://schemas.openxmlformats.org/officeDocument/2006/relationships/image" Target="../media/image202.wmf"/><Relationship Id="rId17" Type="http://schemas.openxmlformats.org/officeDocument/2006/relationships/image" Target="../media/image15.png"/><Relationship Id="rId2" Type="http://schemas.openxmlformats.org/officeDocument/2006/relationships/notesSlide" Target="../notesSlides/notesSlide79.xml"/><Relationship Id="rId16" Type="http://schemas.openxmlformats.org/officeDocument/2006/relationships/image" Target="../media/image243.png"/><Relationship Id="rId1" Type="http://schemas.openxmlformats.org/officeDocument/2006/relationships/slideLayout" Target="../slideLayouts/slideLayout35.xml"/><Relationship Id="rId6" Type="http://schemas.openxmlformats.org/officeDocument/2006/relationships/image" Target="../media/image21.wmf"/><Relationship Id="rId11" Type="http://schemas.openxmlformats.org/officeDocument/2006/relationships/image" Target="../media/image29.png"/><Relationship Id="rId5" Type="http://schemas.openxmlformats.org/officeDocument/2006/relationships/image" Target="../media/image173.png"/><Relationship Id="rId15" Type="http://schemas.openxmlformats.org/officeDocument/2006/relationships/image" Target="../media/image242.png"/><Relationship Id="rId10" Type="http://schemas.openxmlformats.org/officeDocument/2006/relationships/image" Target="../media/image28.png"/><Relationship Id="rId19" Type="http://schemas.openxmlformats.org/officeDocument/2006/relationships/image" Target="../media/image248.emf"/><Relationship Id="rId4" Type="http://schemas.openxmlformats.org/officeDocument/2006/relationships/image" Target="../media/image203.wmf"/><Relationship Id="rId9" Type="http://schemas.openxmlformats.org/officeDocument/2006/relationships/image" Target="../media/image27.png"/><Relationship Id="rId14" Type="http://schemas.openxmlformats.org/officeDocument/2006/relationships/image" Target="../media/image50.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3200" dirty="0" err="1" smtClean="0"/>
              <a:t>BN</a:t>
            </a:r>
            <a:r>
              <a:rPr kumimoji="1" lang="en-US" altLang="ja-JP" sz="3200" dirty="0" smtClean="0"/>
              <a:t> </a:t>
            </a:r>
            <a:r>
              <a:rPr kumimoji="1" lang="en-US" altLang="ja-JP" sz="3200" dirty="0" err="1" smtClean="0"/>
              <a:t>Bootcamp</a:t>
            </a:r>
            <a:r>
              <a:rPr kumimoji="1" lang="en-US" altLang="ja-JP" sz="3200" dirty="0" smtClean="0"/>
              <a:t> for SE</a:t>
            </a:r>
            <a:r>
              <a:rPr kumimoji="1" lang="en-US" altLang="ja-JP" dirty="0" smtClean="0"/>
              <a:t/>
            </a:r>
            <a:br>
              <a:rPr kumimoji="1" lang="en-US" altLang="ja-JP" dirty="0" smtClean="0"/>
            </a:br>
            <a:r>
              <a:rPr lang="en-US" altLang="ja-JP" dirty="0" smtClean="0"/>
              <a:t>Threat Defense</a:t>
            </a:r>
            <a:br>
              <a:rPr lang="en-US" altLang="ja-JP" dirty="0" smtClean="0"/>
            </a:br>
            <a:r>
              <a:rPr lang="en-US" altLang="ja-JP" dirty="0" smtClean="0"/>
              <a:t>- Email, Web &amp; </a:t>
            </a:r>
            <a:r>
              <a:rPr lang="en-US" altLang="ja-JP" dirty="0" err="1" smtClean="0"/>
              <a:t>IPS</a:t>
            </a:r>
            <a:endParaRPr kumimoji="1" lang="ja-JP" altLang="en-US" dirty="0"/>
          </a:p>
        </p:txBody>
      </p:sp>
      <p:sp>
        <p:nvSpPr>
          <p:cNvPr id="5" name="サブタイトル 4"/>
          <p:cNvSpPr>
            <a:spLocks noGrp="1"/>
          </p:cNvSpPr>
          <p:nvPr>
            <p:ph type="subTitle" idx="1"/>
          </p:nvPr>
        </p:nvSpPr>
        <p:spPr>
          <a:xfrm>
            <a:off x="236383" y="4464068"/>
            <a:ext cx="8112126" cy="1989268"/>
          </a:xfrm>
        </p:spPr>
        <p:txBody>
          <a:bodyPr>
            <a:normAutofit fontScale="92500" lnSpcReduction="10000"/>
          </a:bodyPr>
          <a:lstStyle/>
          <a:p>
            <a:r>
              <a:rPr kumimoji="1" lang="en-US" altLang="ja-JP" dirty="0" smtClean="0"/>
              <a:t>2011</a:t>
            </a:r>
            <a:r>
              <a:rPr kumimoji="1" lang="ja-JP" altLang="en-US" dirty="0" smtClean="0"/>
              <a:t>年</a:t>
            </a:r>
            <a:r>
              <a:rPr kumimoji="1" lang="en-US" altLang="ja-JP" dirty="0" smtClean="0"/>
              <a:t>12</a:t>
            </a:r>
            <a:r>
              <a:rPr kumimoji="1" lang="ja-JP" altLang="en-US" dirty="0" smtClean="0"/>
              <a:t>月</a:t>
            </a:r>
            <a:r>
              <a:rPr kumimoji="1" lang="en-US" altLang="ja-JP" dirty="0" smtClean="0"/>
              <a:t>9</a:t>
            </a:r>
            <a:r>
              <a:rPr kumimoji="1" lang="ja-JP" altLang="en-US" dirty="0" smtClean="0"/>
              <a:t>日</a:t>
            </a:r>
            <a:endParaRPr kumimoji="1" lang="en-US" altLang="ja-JP" dirty="0" smtClean="0"/>
          </a:p>
          <a:p>
            <a:r>
              <a:rPr lang="ja-JP" altLang="en-US" dirty="0" smtClean="0"/>
              <a:t>ボーダレスネットワークシステムズエンジニアリング（セキュリティ）</a:t>
            </a:r>
            <a:endParaRPr lang="en-US" altLang="ja-JP" dirty="0" smtClean="0"/>
          </a:p>
          <a:p>
            <a:r>
              <a:rPr kumimoji="1" lang="ja-JP" altLang="en-US" dirty="0" smtClean="0"/>
              <a:t>コンサルティングシステムズエンジニア</a:t>
            </a:r>
            <a:endParaRPr kumimoji="1" lang="en-US" altLang="ja-JP" dirty="0" smtClean="0"/>
          </a:p>
          <a:p>
            <a:r>
              <a:rPr lang="ja-JP" altLang="en-US" dirty="0" smtClean="0"/>
              <a:t>小林 達哉（</a:t>
            </a:r>
            <a:r>
              <a:rPr lang="en-US" altLang="ja-JP" dirty="0" smtClean="0">
                <a:hlinkClick r:id="rId3"/>
              </a:rPr>
              <a:t>tatskoba@cisco.com</a:t>
            </a:r>
            <a:r>
              <a:rPr lang="ja-JP" altLang="en-US" dirty="0" smtClean="0"/>
              <a:t>）</a:t>
            </a:r>
            <a:endParaRPr lang="en-US" altLang="ja-JP" dirty="0" smtClean="0"/>
          </a:p>
          <a:p>
            <a:r>
              <a:rPr kumimoji="1" lang="en-US" altLang="ja-JP" sz="1500" dirty="0" err="1" smtClean="0"/>
              <a:t>CCIE</a:t>
            </a:r>
            <a:r>
              <a:rPr kumimoji="1" lang="en-US" altLang="ja-JP" sz="1500" dirty="0" smtClean="0"/>
              <a:t> </a:t>
            </a:r>
            <a:r>
              <a:rPr kumimoji="1" lang="en-US" altLang="ja-JP" sz="1500" dirty="0" err="1" smtClean="0"/>
              <a:t>R&amp;S</a:t>
            </a:r>
            <a:r>
              <a:rPr kumimoji="1" lang="en-US" altLang="ja-JP" sz="1500" dirty="0" smtClean="0"/>
              <a:t>, Security</a:t>
            </a:r>
            <a:endParaRPr kumimoji="1" lang="ja-JP" altLang="en-US" sz="1500" dirty="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フリーフォーム 75"/>
          <p:cNvSpPr/>
          <p:nvPr/>
        </p:nvSpPr>
        <p:spPr>
          <a:xfrm>
            <a:off x="2695699" y="3740727"/>
            <a:ext cx="4263241" cy="1781299"/>
          </a:xfrm>
          <a:custGeom>
            <a:avLst/>
            <a:gdLst>
              <a:gd name="connsiteX0" fmla="*/ 4263241 w 4263241"/>
              <a:gd name="connsiteY0" fmla="*/ 688769 h 1781299"/>
              <a:gd name="connsiteX1" fmla="*/ 3526971 w 4263241"/>
              <a:gd name="connsiteY1" fmla="*/ 1769424 h 1781299"/>
              <a:gd name="connsiteX2" fmla="*/ 2042556 w 4263241"/>
              <a:gd name="connsiteY2" fmla="*/ 1781299 h 1781299"/>
              <a:gd name="connsiteX3" fmla="*/ 1425039 w 4263241"/>
              <a:gd name="connsiteY3" fmla="*/ 1151907 h 1781299"/>
              <a:gd name="connsiteX4" fmla="*/ 736270 w 4263241"/>
              <a:gd name="connsiteY4" fmla="*/ 1151907 h 1781299"/>
              <a:gd name="connsiteX5" fmla="*/ 0 w 4263241"/>
              <a:gd name="connsiteY5" fmla="*/ 0 h 178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241" h="1781299">
                <a:moveTo>
                  <a:pt x="4263241" y="688769"/>
                </a:moveTo>
                <a:lnTo>
                  <a:pt x="3526971" y="1769424"/>
                </a:lnTo>
                <a:lnTo>
                  <a:pt x="2042556" y="1781299"/>
                </a:lnTo>
                <a:lnTo>
                  <a:pt x="1425039" y="1151907"/>
                </a:lnTo>
                <a:lnTo>
                  <a:pt x="736270" y="1151907"/>
                </a:lnTo>
                <a:lnTo>
                  <a:pt x="0" y="0"/>
                </a:lnTo>
              </a:path>
            </a:pathLst>
          </a:cu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フリーフォーム 74"/>
          <p:cNvSpPr/>
          <p:nvPr/>
        </p:nvSpPr>
        <p:spPr>
          <a:xfrm>
            <a:off x="1389413" y="3479470"/>
            <a:ext cx="5676405" cy="665018"/>
          </a:xfrm>
          <a:custGeom>
            <a:avLst/>
            <a:gdLst>
              <a:gd name="connsiteX0" fmla="*/ 5676405 w 5676405"/>
              <a:gd name="connsiteY0" fmla="*/ 665018 h 665018"/>
              <a:gd name="connsiteX1" fmla="*/ 4667003 w 5676405"/>
              <a:gd name="connsiteY1" fmla="*/ 0 h 665018"/>
              <a:gd name="connsiteX2" fmla="*/ 0 w 5676405"/>
              <a:gd name="connsiteY2" fmla="*/ 23751 h 665018"/>
            </a:gdLst>
            <a:ahLst/>
            <a:cxnLst>
              <a:cxn ang="0">
                <a:pos x="connsiteX0" y="connsiteY0"/>
              </a:cxn>
              <a:cxn ang="0">
                <a:pos x="connsiteX1" y="connsiteY1"/>
              </a:cxn>
              <a:cxn ang="0">
                <a:pos x="connsiteX2" y="connsiteY2"/>
              </a:cxn>
            </a:cxnLst>
            <a:rect l="l" t="t" r="r" b="b"/>
            <a:pathLst>
              <a:path w="5676405" h="665018">
                <a:moveTo>
                  <a:pt x="5676405" y="665018"/>
                </a:moveTo>
                <a:lnTo>
                  <a:pt x="4667003" y="0"/>
                </a:lnTo>
                <a:lnTo>
                  <a:pt x="0" y="23751"/>
                </a:lnTo>
              </a:path>
            </a:pathLst>
          </a:cu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フリーフォーム 72"/>
          <p:cNvSpPr/>
          <p:nvPr/>
        </p:nvSpPr>
        <p:spPr>
          <a:xfrm>
            <a:off x="997527" y="4560125"/>
            <a:ext cx="5949538" cy="1021278"/>
          </a:xfrm>
          <a:custGeom>
            <a:avLst/>
            <a:gdLst>
              <a:gd name="connsiteX0" fmla="*/ 0 w 5949538"/>
              <a:gd name="connsiteY0" fmla="*/ 71252 h 1021278"/>
              <a:gd name="connsiteX1" fmla="*/ 593767 w 5949538"/>
              <a:gd name="connsiteY1" fmla="*/ 1021278 h 1021278"/>
              <a:gd name="connsiteX2" fmla="*/ 5260769 w 5949538"/>
              <a:gd name="connsiteY2" fmla="*/ 1021278 h 1021278"/>
              <a:gd name="connsiteX3" fmla="*/ 5949538 w 5949538"/>
              <a:gd name="connsiteY3" fmla="*/ 0 h 1021278"/>
            </a:gdLst>
            <a:ahLst/>
            <a:cxnLst>
              <a:cxn ang="0">
                <a:pos x="connsiteX0" y="connsiteY0"/>
              </a:cxn>
              <a:cxn ang="0">
                <a:pos x="connsiteX1" y="connsiteY1"/>
              </a:cxn>
              <a:cxn ang="0">
                <a:pos x="connsiteX2" y="connsiteY2"/>
              </a:cxn>
              <a:cxn ang="0">
                <a:pos x="connsiteX3" y="connsiteY3"/>
              </a:cxn>
            </a:cxnLst>
            <a:rect l="l" t="t" r="r" b="b"/>
            <a:pathLst>
              <a:path w="5949538" h="1021278">
                <a:moveTo>
                  <a:pt x="0" y="71252"/>
                </a:moveTo>
                <a:lnTo>
                  <a:pt x="593767" y="1021278"/>
                </a:lnTo>
                <a:lnTo>
                  <a:pt x="5260769" y="1021278"/>
                </a:lnTo>
                <a:lnTo>
                  <a:pt x="5949538"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gray">
          <a:xfrm>
            <a:off x="251520" y="2852936"/>
            <a:ext cx="1238121" cy="1008112"/>
          </a:xfrm>
          <a:prstGeom prst="rect">
            <a:avLst/>
          </a:prstGeom>
          <a:noFill/>
          <a:ln w="9525">
            <a:noFill/>
            <a:miter lim="800000"/>
            <a:headEnd/>
            <a:tailEnd/>
          </a:ln>
          <a:effectLst/>
        </p:spPr>
      </p:pic>
      <p:grpSp>
        <p:nvGrpSpPr>
          <p:cNvPr id="2" name="グループ化 25"/>
          <p:cNvGrpSpPr/>
          <p:nvPr/>
        </p:nvGrpSpPr>
        <p:grpSpPr bwMode="gray">
          <a:xfrm>
            <a:off x="1331640" y="2564904"/>
            <a:ext cx="546993" cy="488826"/>
            <a:chOff x="5220072" y="1844824"/>
            <a:chExt cx="546993" cy="488826"/>
          </a:xfrm>
        </p:grpSpPr>
        <p:sp>
          <p:nvSpPr>
            <p:cNvPr id="13"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14"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15"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pic>
        <p:nvPicPr>
          <p:cNvPr id="18" name="Picture 34"/>
          <p:cNvPicPr>
            <a:picLocks noChangeArrowheads="1"/>
          </p:cNvPicPr>
          <p:nvPr/>
        </p:nvPicPr>
        <p:blipFill>
          <a:blip r:embed="rId4" cstate="print"/>
          <a:srcRect/>
          <a:stretch>
            <a:fillRect/>
          </a:stretch>
        </p:blipFill>
        <p:spPr bwMode="gray">
          <a:xfrm>
            <a:off x="6948264" y="3861048"/>
            <a:ext cx="909637" cy="822325"/>
          </a:xfrm>
          <a:prstGeom prst="rect">
            <a:avLst/>
          </a:prstGeom>
          <a:noFill/>
          <a:ln w="9525">
            <a:noFill/>
            <a:miter lim="800000"/>
            <a:headEnd/>
            <a:tailEnd/>
          </a:ln>
        </p:spPr>
      </p:pic>
      <p:pic>
        <p:nvPicPr>
          <p:cNvPr id="19" name="Picture 29"/>
          <p:cNvPicPr>
            <a:picLocks noChangeArrowheads="1"/>
          </p:cNvPicPr>
          <p:nvPr/>
        </p:nvPicPr>
        <p:blipFill>
          <a:blip r:embed="rId5" cstate="print"/>
          <a:srcRect/>
          <a:stretch>
            <a:fillRect/>
          </a:stretch>
        </p:blipFill>
        <p:spPr bwMode="gray">
          <a:xfrm>
            <a:off x="1766218" y="4365104"/>
            <a:ext cx="717550" cy="714375"/>
          </a:xfrm>
          <a:prstGeom prst="rect">
            <a:avLst/>
          </a:prstGeom>
          <a:noFill/>
          <a:ln w="9525">
            <a:noFill/>
            <a:miter lim="800000"/>
            <a:headEnd/>
            <a:tailEnd/>
          </a:ln>
        </p:spPr>
      </p:pic>
      <p:pic>
        <p:nvPicPr>
          <p:cNvPr id="20" name="Picture 25"/>
          <p:cNvPicPr>
            <a:picLocks noChangeArrowheads="1"/>
          </p:cNvPicPr>
          <p:nvPr/>
        </p:nvPicPr>
        <p:blipFill>
          <a:blip r:embed="rId6" cstate="print"/>
          <a:srcRect/>
          <a:stretch>
            <a:fillRect/>
          </a:stretch>
        </p:blipFill>
        <p:spPr bwMode="gray">
          <a:xfrm>
            <a:off x="1475656" y="2996952"/>
            <a:ext cx="1368152" cy="864096"/>
          </a:xfrm>
          <a:prstGeom prst="rect">
            <a:avLst/>
          </a:prstGeom>
          <a:noFill/>
          <a:ln w="9525">
            <a:noFill/>
            <a:miter lim="800000"/>
            <a:headEnd/>
            <a:tailEnd/>
          </a:ln>
        </p:spPr>
      </p:pic>
      <p:grpSp>
        <p:nvGrpSpPr>
          <p:cNvPr id="3" name="Group 79"/>
          <p:cNvGrpSpPr>
            <a:grpSpLocks/>
          </p:cNvGrpSpPr>
          <p:nvPr/>
        </p:nvGrpSpPr>
        <p:grpSpPr bwMode="gray">
          <a:xfrm>
            <a:off x="611560" y="4077072"/>
            <a:ext cx="684213" cy="563563"/>
            <a:chOff x="4150" y="3158"/>
            <a:chExt cx="431" cy="355"/>
          </a:xfrm>
        </p:grpSpPr>
        <p:pic>
          <p:nvPicPr>
            <p:cNvPr id="23" name="Picture 80" descr="L horn"/>
            <p:cNvPicPr>
              <a:picLocks noChangeAspect="1" noChangeArrowheads="1"/>
            </p:cNvPicPr>
            <p:nvPr/>
          </p:nvPicPr>
          <p:blipFill>
            <a:blip r:embed="rId7" cstate="print"/>
            <a:srcRect/>
            <a:stretch>
              <a:fillRect/>
            </a:stretch>
          </p:blipFill>
          <p:spPr bwMode="gray">
            <a:xfrm>
              <a:off x="4150" y="3158"/>
              <a:ext cx="104" cy="168"/>
            </a:xfrm>
            <a:prstGeom prst="rect">
              <a:avLst/>
            </a:prstGeom>
            <a:noFill/>
            <a:ln w="9525">
              <a:noFill/>
              <a:miter lim="800000"/>
              <a:headEnd/>
              <a:tailEnd/>
            </a:ln>
            <a:effectLst>
              <a:outerShdw dist="35921" dir="2700000" algn="ctr" rotWithShape="0">
                <a:schemeClr val="bg2"/>
              </a:outerShdw>
            </a:effectLst>
          </p:spPr>
        </p:pic>
        <p:pic>
          <p:nvPicPr>
            <p:cNvPr id="24" name="Picture 81" descr="user_orng"/>
            <p:cNvPicPr>
              <a:picLocks noChangeAspect="1" noChangeArrowheads="1"/>
            </p:cNvPicPr>
            <p:nvPr/>
          </p:nvPicPr>
          <p:blipFill>
            <a:blip r:embed="rId8" cstate="print"/>
            <a:srcRect/>
            <a:stretch>
              <a:fillRect/>
            </a:stretch>
          </p:blipFill>
          <p:spPr bwMode="gray">
            <a:xfrm>
              <a:off x="4195" y="3226"/>
              <a:ext cx="386" cy="287"/>
            </a:xfrm>
            <a:prstGeom prst="rect">
              <a:avLst/>
            </a:prstGeom>
            <a:noFill/>
            <a:ln w="9525">
              <a:noFill/>
              <a:miter lim="800000"/>
              <a:headEnd/>
              <a:tailEnd/>
            </a:ln>
          </p:spPr>
        </p:pic>
        <p:pic>
          <p:nvPicPr>
            <p:cNvPr id="25" name="Picture 82" descr="R horn"/>
            <p:cNvPicPr>
              <a:picLocks noChangeAspect="1" noChangeArrowheads="1"/>
            </p:cNvPicPr>
            <p:nvPr/>
          </p:nvPicPr>
          <p:blipFill>
            <a:blip r:embed="rId9" cstate="print"/>
            <a:srcRect/>
            <a:stretch>
              <a:fillRect/>
            </a:stretch>
          </p:blipFill>
          <p:spPr bwMode="gray">
            <a:xfrm>
              <a:off x="4351" y="3236"/>
              <a:ext cx="105" cy="167"/>
            </a:xfrm>
            <a:prstGeom prst="rect">
              <a:avLst/>
            </a:prstGeom>
            <a:noFill/>
            <a:ln w="9525">
              <a:noFill/>
              <a:miter lim="800000"/>
              <a:headEnd/>
              <a:tailEnd/>
            </a:ln>
            <a:effectLst>
              <a:outerShdw dist="35921" dir="2700000" algn="ctr" rotWithShape="0">
                <a:schemeClr val="bg2"/>
              </a:outerShdw>
            </a:effectLst>
          </p:spPr>
        </p:pic>
      </p:grpSp>
      <p:grpSp>
        <p:nvGrpSpPr>
          <p:cNvPr id="5" name="グループ化 26"/>
          <p:cNvGrpSpPr/>
          <p:nvPr/>
        </p:nvGrpSpPr>
        <p:grpSpPr bwMode="gray">
          <a:xfrm>
            <a:off x="7164288" y="3933056"/>
            <a:ext cx="546993" cy="488826"/>
            <a:chOff x="5220072" y="1844824"/>
            <a:chExt cx="546993" cy="488826"/>
          </a:xfrm>
        </p:grpSpPr>
        <p:sp>
          <p:nvSpPr>
            <p:cNvPr id="28"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29"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30"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sp>
        <p:nvSpPr>
          <p:cNvPr id="34" name="TextBox 12"/>
          <p:cNvSpPr txBox="1">
            <a:spLocks noChangeArrowheads="1"/>
          </p:cNvSpPr>
          <p:nvPr/>
        </p:nvSpPr>
        <p:spPr bwMode="gray">
          <a:xfrm>
            <a:off x="3347864" y="2636912"/>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Anti-Spam</a:t>
            </a:r>
            <a:endParaRPr lang="en-US" altLang="ja-JP" sz="1200" b="1" dirty="0">
              <a:solidFill>
                <a:srgbClr val="969696"/>
              </a:solidFill>
              <a:ea typeface="ＭＳ Ｐゴシック" charset="-128"/>
            </a:endParaRPr>
          </a:p>
        </p:txBody>
      </p:sp>
      <p:sp>
        <p:nvSpPr>
          <p:cNvPr id="35" name="TextBox 12"/>
          <p:cNvSpPr txBox="1">
            <a:spLocks noChangeArrowheads="1"/>
          </p:cNvSpPr>
          <p:nvPr/>
        </p:nvSpPr>
        <p:spPr bwMode="gray">
          <a:xfrm>
            <a:off x="4211960" y="2636912"/>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Anti-Virus</a:t>
            </a:r>
            <a:endParaRPr lang="en-US" altLang="ja-JP" sz="1200" b="1" dirty="0">
              <a:solidFill>
                <a:srgbClr val="969696"/>
              </a:solidFill>
              <a:ea typeface="ＭＳ Ｐゴシック" charset="-128"/>
            </a:endParaRPr>
          </a:p>
        </p:txBody>
      </p:sp>
      <p:sp>
        <p:nvSpPr>
          <p:cNvPr id="36" name="TextBox 12"/>
          <p:cNvSpPr txBox="1">
            <a:spLocks noChangeArrowheads="1"/>
          </p:cNvSpPr>
          <p:nvPr/>
        </p:nvSpPr>
        <p:spPr bwMode="gray">
          <a:xfrm>
            <a:off x="4283968" y="4797152"/>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Anti-Malware</a:t>
            </a:r>
            <a:endParaRPr lang="en-US" altLang="ja-JP" sz="1200" b="1" dirty="0">
              <a:solidFill>
                <a:srgbClr val="969696"/>
              </a:solidFill>
              <a:ea typeface="ＭＳ Ｐゴシック" charset="-128"/>
            </a:endParaRPr>
          </a:p>
        </p:txBody>
      </p:sp>
      <p:sp>
        <p:nvSpPr>
          <p:cNvPr id="37" name="TextBox 12"/>
          <p:cNvSpPr txBox="1">
            <a:spLocks noChangeArrowheads="1"/>
          </p:cNvSpPr>
          <p:nvPr/>
        </p:nvSpPr>
        <p:spPr bwMode="gray">
          <a:xfrm>
            <a:off x="3305745" y="4005064"/>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URL Filter</a:t>
            </a:r>
            <a:endParaRPr lang="en-US" altLang="ja-JP" sz="1200" b="1" dirty="0">
              <a:solidFill>
                <a:srgbClr val="969696"/>
              </a:solidFill>
              <a:ea typeface="ＭＳ Ｐゴシック" charset="-128"/>
            </a:endParaRPr>
          </a:p>
        </p:txBody>
      </p:sp>
      <p:cxnSp>
        <p:nvCxnSpPr>
          <p:cNvPr id="39" name="直線コネクタ 38"/>
          <p:cNvCxnSpPr>
            <a:stCxn id="20" idx="2"/>
            <a:endCxn id="19" idx="0"/>
          </p:cNvCxnSpPr>
          <p:nvPr/>
        </p:nvCxnSpPr>
        <p:spPr bwMode="gray">
          <a:xfrm rot="5400000">
            <a:off x="1890335" y="4095707"/>
            <a:ext cx="504056" cy="34739"/>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2050" idx="2"/>
          </p:cNvCxnSpPr>
          <p:nvPr/>
        </p:nvCxnSpPr>
        <p:spPr bwMode="gray">
          <a:xfrm rot="5400000">
            <a:off x="669063" y="4019570"/>
            <a:ext cx="360041" cy="4299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bwMode="gray">
          <a:xfrm>
            <a:off x="1484416" y="3384468"/>
            <a:ext cx="5557652" cy="665018"/>
          </a:xfrm>
          <a:custGeom>
            <a:avLst/>
            <a:gdLst>
              <a:gd name="connsiteX0" fmla="*/ 0 w 5557652"/>
              <a:gd name="connsiteY0" fmla="*/ 11875 h 665018"/>
              <a:gd name="connsiteX1" fmla="*/ 4548249 w 5557652"/>
              <a:gd name="connsiteY1" fmla="*/ 0 h 665018"/>
              <a:gd name="connsiteX2" fmla="*/ 5557652 w 5557652"/>
              <a:gd name="connsiteY2" fmla="*/ 665018 h 665018"/>
            </a:gdLst>
            <a:ahLst/>
            <a:cxnLst>
              <a:cxn ang="0">
                <a:pos x="connsiteX0" y="connsiteY0"/>
              </a:cxn>
              <a:cxn ang="0">
                <a:pos x="connsiteX1" y="connsiteY1"/>
              </a:cxn>
              <a:cxn ang="0">
                <a:pos x="connsiteX2" y="connsiteY2"/>
              </a:cxn>
            </a:cxnLst>
            <a:rect l="l" t="t" r="r" b="b"/>
            <a:pathLst>
              <a:path w="5557652" h="665018">
                <a:moveTo>
                  <a:pt x="0" y="11875"/>
                </a:moveTo>
                <a:lnTo>
                  <a:pt x="4548249" y="0"/>
                </a:lnTo>
                <a:lnTo>
                  <a:pt x="5557652" y="665018"/>
                </a:lnTo>
              </a:path>
            </a:pathLst>
          </a:cu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42" descr="File Server_Updated2005"/>
          <p:cNvPicPr>
            <a:picLocks noChangeAspect="1" noChangeArrowheads="1"/>
          </p:cNvPicPr>
          <p:nvPr/>
        </p:nvPicPr>
        <p:blipFill>
          <a:blip r:embed="rId10" cstate="print"/>
          <a:srcRect/>
          <a:stretch>
            <a:fillRect/>
          </a:stretch>
        </p:blipFill>
        <p:spPr bwMode="gray">
          <a:xfrm>
            <a:off x="4211960" y="2924944"/>
            <a:ext cx="576064" cy="766165"/>
          </a:xfrm>
          <a:prstGeom prst="rect">
            <a:avLst/>
          </a:prstGeom>
          <a:noFill/>
          <a:ln w="9525">
            <a:noFill/>
            <a:miter lim="800000"/>
            <a:headEnd/>
            <a:tailEnd/>
          </a:ln>
        </p:spPr>
      </p:pic>
      <p:pic>
        <p:nvPicPr>
          <p:cNvPr id="17" name="Picture 42" descr="File Server_Updated2005"/>
          <p:cNvPicPr>
            <a:picLocks noChangeAspect="1" noChangeArrowheads="1"/>
          </p:cNvPicPr>
          <p:nvPr/>
        </p:nvPicPr>
        <p:blipFill>
          <a:blip r:embed="rId10" cstate="print"/>
          <a:srcRect/>
          <a:stretch>
            <a:fillRect/>
          </a:stretch>
        </p:blipFill>
        <p:spPr bwMode="gray">
          <a:xfrm>
            <a:off x="3491880" y="2924944"/>
            <a:ext cx="576064" cy="766165"/>
          </a:xfrm>
          <a:prstGeom prst="rect">
            <a:avLst/>
          </a:prstGeom>
          <a:noFill/>
          <a:ln w="9525">
            <a:noFill/>
            <a:miter lim="800000"/>
            <a:headEnd/>
            <a:tailEnd/>
          </a:ln>
        </p:spPr>
      </p:pic>
      <p:sp>
        <p:nvSpPr>
          <p:cNvPr id="45" name="フリーフォーム 44"/>
          <p:cNvSpPr/>
          <p:nvPr/>
        </p:nvSpPr>
        <p:spPr bwMode="gray">
          <a:xfrm>
            <a:off x="2493818" y="4227616"/>
            <a:ext cx="4560125" cy="581890"/>
          </a:xfrm>
          <a:custGeom>
            <a:avLst/>
            <a:gdLst>
              <a:gd name="connsiteX0" fmla="*/ 4560125 w 4560125"/>
              <a:gd name="connsiteY0" fmla="*/ 0 h 581890"/>
              <a:gd name="connsiteX1" fmla="*/ 3764478 w 4560125"/>
              <a:gd name="connsiteY1" fmla="*/ 570015 h 581890"/>
              <a:gd name="connsiteX2" fmla="*/ 0 w 4560125"/>
              <a:gd name="connsiteY2" fmla="*/ 581890 h 581890"/>
            </a:gdLst>
            <a:ahLst/>
            <a:cxnLst>
              <a:cxn ang="0">
                <a:pos x="connsiteX0" y="connsiteY0"/>
              </a:cxn>
              <a:cxn ang="0">
                <a:pos x="connsiteX1" y="connsiteY1"/>
              </a:cxn>
              <a:cxn ang="0">
                <a:pos x="connsiteX2" y="connsiteY2"/>
              </a:cxn>
            </a:cxnLst>
            <a:rect l="l" t="t" r="r" b="b"/>
            <a:pathLst>
              <a:path w="4560125" h="581890">
                <a:moveTo>
                  <a:pt x="4560125" y="0"/>
                </a:moveTo>
                <a:lnTo>
                  <a:pt x="3764478" y="570015"/>
                </a:lnTo>
                <a:lnTo>
                  <a:pt x="0" y="581890"/>
                </a:lnTo>
              </a:path>
            </a:pathLst>
          </a:custGeom>
          <a:ln w="38100">
            <a:solidFill>
              <a:schemeClr val="tx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直線矢印コネクタ 46"/>
          <p:cNvCxnSpPr>
            <a:stCxn id="19" idx="1"/>
            <a:endCxn id="25" idx="2"/>
          </p:cNvCxnSpPr>
          <p:nvPr/>
        </p:nvCxnSpPr>
        <p:spPr bwMode="gray">
          <a:xfrm rot="10800000">
            <a:off x="1013992" y="4466010"/>
            <a:ext cx="752226" cy="256282"/>
          </a:xfrm>
          <a:prstGeom prst="straightConnector1">
            <a:avLst/>
          </a:pr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42" descr="File Server_Updated2005"/>
          <p:cNvPicPr>
            <a:picLocks noChangeAspect="1" noChangeArrowheads="1"/>
          </p:cNvPicPr>
          <p:nvPr/>
        </p:nvPicPr>
        <p:blipFill>
          <a:blip r:embed="rId10" cstate="print"/>
          <a:srcRect/>
          <a:stretch>
            <a:fillRect/>
          </a:stretch>
        </p:blipFill>
        <p:spPr bwMode="gray">
          <a:xfrm>
            <a:off x="3491880" y="4293096"/>
            <a:ext cx="576064" cy="766165"/>
          </a:xfrm>
          <a:prstGeom prst="rect">
            <a:avLst/>
          </a:prstGeom>
          <a:noFill/>
          <a:ln w="9525">
            <a:noFill/>
            <a:miter lim="800000"/>
            <a:headEnd/>
            <a:tailEnd/>
          </a:ln>
        </p:spPr>
      </p:pic>
      <p:sp>
        <p:nvSpPr>
          <p:cNvPr id="50" name="TextBox 12"/>
          <p:cNvSpPr txBox="1">
            <a:spLocks noChangeArrowheads="1"/>
          </p:cNvSpPr>
          <p:nvPr/>
        </p:nvSpPr>
        <p:spPr bwMode="grayWhite">
          <a:xfrm>
            <a:off x="323528" y="1412776"/>
            <a:ext cx="2304256" cy="1015663"/>
          </a:xfrm>
          <a:prstGeom prst="rect">
            <a:avLst/>
          </a:prstGeom>
          <a:solidFill>
            <a:srgbClr val="FF99CC"/>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FF0000"/>
                </a:solidFill>
                <a:ea typeface="メイリオ" pitchFamily="50" charset="-128"/>
                <a:cs typeface="メイリオ" pitchFamily="50" charset="-128"/>
              </a:rPr>
              <a:t>1</a:t>
            </a:r>
            <a:r>
              <a:rPr lang="ja-JP" altLang="en-US" sz="1200" b="1" dirty="0" smtClean="0">
                <a:solidFill>
                  <a:srgbClr val="FF0000"/>
                </a:solidFill>
                <a:ea typeface="メイリオ" pitchFamily="50" charset="-128"/>
                <a:cs typeface="メイリオ" pitchFamily="50" charset="-128"/>
              </a:rPr>
              <a:t>侵入</a:t>
            </a:r>
            <a:endParaRPr lang="en-US" altLang="ja-JP" sz="1200" b="1" dirty="0" smtClean="0">
              <a:solidFill>
                <a:srgbClr val="FF0000"/>
              </a:solidFill>
              <a:ea typeface="メイリオ" pitchFamily="50" charset="-128"/>
              <a:cs typeface="メイリオ" pitchFamily="50" charset="-128"/>
            </a:endParaRPr>
          </a:p>
          <a:p>
            <a:pPr algn="l" eaLnBrk="1" hangingPunct="1">
              <a:lnSpc>
                <a:spcPct val="100000"/>
              </a:lnSpc>
            </a:pPr>
            <a:r>
              <a:rPr lang="ja-JP" altLang="en-US" sz="1200" b="1" dirty="0" smtClean="0">
                <a:solidFill>
                  <a:schemeClr val="accent3">
                    <a:lumMod val="10000"/>
                  </a:schemeClr>
                </a:solidFill>
                <a:ea typeface="メイリオ" pitchFamily="50" charset="-128"/>
                <a:cs typeface="メイリオ" pitchFamily="50" charset="-128"/>
              </a:rPr>
              <a:t>ボットネット等から特定の人物を狙い送信元を偽装したターゲット型スパムを配信</a:t>
            </a:r>
            <a:endParaRPr lang="en-US" altLang="ja-JP" sz="1200" b="1" dirty="0">
              <a:solidFill>
                <a:schemeClr val="accent3">
                  <a:lumMod val="10000"/>
                </a:schemeClr>
              </a:solidFill>
              <a:ea typeface="メイリオ" pitchFamily="50" charset="-128"/>
              <a:cs typeface="メイリオ" pitchFamily="50" charset="-128"/>
            </a:endParaRPr>
          </a:p>
        </p:txBody>
      </p:sp>
      <p:sp>
        <p:nvSpPr>
          <p:cNvPr id="51" name="TextBox 12"/>
          <p:cNvSpPr txBox="1">
            <a:spLocks noChangeArrowheads="1"/>
          </p:cNvSpPr>
          <p:nvPr/>
        </p:nvSpPr>
        <p:spPr bwMode="blackWhite">
          <a:xfrm>
            <a:off x="3419872" y="1844824"/>
            <a:ext cx="2160240" cy="830997"/>
          </a:xfrm>
          <a:prstGeom prst="rect">
            <a:avLst/>
          </a:prstGeom>
          <a:solidFill>
            <a:srgbClr val="FF99CC"/>
          </a:solidFill>
          <a:ln w="9525">
            <a:noFill/>
            <a:miter lim="800000"/>
            <a:headEnd/>
            <a:tailEnd/>
          </a:ln>
        </p:spPr>
        <p:txBody>
          <a:bodyPr wrap="square">
            <a:spAutoFit/>
          </a:bodyPr>
          <a:lstStyle/>
          <a:p>
            <a:r>
              <a:rPr lang="en-US" altLang="ja-JP" sz="2400" b="1" dirty="0" smtClean="0">
                <a:solidFill>
                  <a:srgbClr val="FF0000"/>
                </a:solidFill>
                <a:ea typeface="メイリオ" pitchFamily="50" charset="-128"/>
                <a:cs typeface="メイリオ" pitchFamily="50" charset="-128"/>
              </a:rPr>
              <a:t>2</a:t>
            </a:r>
            <a:r>
              <a:rPr lang="ja-JP" altLang="en-US" sz="1200" b="1" dirty="0" smtClean="0">
                <a:solidFill>
                  <a:srgbClr val="FF0000"/>
                </a:solidFill>
                <a:ea typeface="メイリオ" pitchFamily="50" charset="-128"/>
                <a:cs typeface="メイリオ" pitchFamily="50" charset="-128"/>
              </a:rPr>
              <a:t>侵入</a:t>
            </a:r>
            <a:endParaRPr lang="en-US" altLang="ja-JP" sz="1200" b="1" dirty="0" smtClean="0">
              <a:solidFill>
                <a:srgbClr val="FF0000"/>
              </a:solidFill>
              <a:ea typeface="メイリオ" pitchFamily="50" charset="-128"/>
              <a:cs typeface="メイリオ" pitchFamily="50" charset="-128"/>
            </a:endParaRPr>
          </a:p>
          <a:p>
            <a:pPr algn="l" eaLnBrk="1" hangingPunct="1">
              <a:lnSpc>
                <a:spcPct val="100000"/>
              </a:lnSpc>
            </a:pPr>
            <a:r>
              <a:rPr lang="ja-JP" altLang="en-US" sz="1200" b="1" dirty="0" smtClean="0">
                <a:solidFill>
                  <a:schemeClr val="accent3">
                    <a:lumMod val="10000"/>
                  </a:schemeClr>
                </a:solidFill>
                <a:ea typeface="メイリオ" pitchFamily="50" charset="-128"/>
                <a:cs typeface="メイリオ" pitchFamily="50" charset="-128"/>
              </a:rPr>
              <a:t>既存のセキュリティ対策を次々にすり抜ける</a:t>
            </a:r>
            <a:endParaRPr lang="en-US" altLang="ja-JP" sz="1200" b="1" dirty="0">
              <a:solidFill>
                <a:schemeClr val="accent3">
                  <a:lumMod val="10000"/>
                </a:schemeClr>
              </a:solidFill>
              <a:ea typeface="メイリオ" pitchFamily="50" charset="-128"/>
              <a:cs typeface="メイリオ" pitchFamily="50" charset="-128"/>
            </a:endParaRPr>
          </a:p>
        </p:txBody>
      </p:sp>
      <p:sp>
        <p:nvSpPr>
          <p:cNvPr id="60" name="TextBox 12"/>
          <p:cNvSpPr txBox="1">
            <a:spLocks noChangeArrowheads="1"/>
          </p:cNvSpPr>
          <p:nvPr/>
        </p:nvSpPr>
        <p:spPr bwMode="gray">
          <a:xfrm>
            <a:off x="1763688" y="3429000"/>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1" name="TextBox 12"/>
          <p:cNvSpPr txBox="1">
            <a:spLocks noChangeArrowheads="1"/>
          </p:cNvSpPr>
          <p:nvPr/>
        </p:nvSpPr>
        <p:spPr bwMode="blackWhite">
          <a:xfrm>
            <a:off x="6300192" y="2492896"/>
            <a:ext cx="2376264" cy="646331"/>
          </a:xfrm>
          <a:prstGeom prst="rect">
            <a:avLst/>
          </a:prstGeom>
          <a:solidFill>
            <a:srgbClr val="FF99CC"/>
          </a:solidFill>
          <a:ln w="9525">
            <a:noFill/>
            <a:miter lim="800000"/>
            <a:headEnd/>
            <a:tailEnd/>
          </a:ln>
        </p:spPr>
        <p:txBody>
          <a:bodyPr wrap="square">
            <a:spAutoFit/>
          </a:bodyPr>
          <a:lstStyle/>
          <a:p>
            <a:r>
              <a:rPr lang="en-US" altLang="ja-JP" sz="2400" b="1" dirty="0" smtClean="0">
                <a:solidFill>
                  <a:srgbClr val="FF0000"/>
                </a:solidFill>
                <a:ea typeface="メイリオ" pitchFamily="50" charset="-128"/>
                <a:cs typeface="メイリオ" pitchFamily="50" charset="-128"/>
              </a:rPr>
              <a:t>3</a:t>
            </a:r>
            <a:r>
              <a:rPr lang="ja-JP" altLang="en-US" sz="1200" b="1" dirty="0" smtClean="0">
                <a:solidFill>
                  <a:srgbClr val="FF0000"/>
                </a:solidFill>
                <a:ea typeface="メイリオ" pitchFamily="50" charset="-128"/>
                <a:cs typeface="メイリオ" pitchFamily="50" charset="-128"/>
              </a:rPr>
              <a:t>侵入</a:t>
            </a:r>
            <a:endParaRPr lang="en-US" altLang="ja-JP" sz="1200" b="1" dirty="0" smtClean="0">
              <a:solidFill>
                <a:srgbClr val="FF0000"/>
              </a:solidFill>
              <a:ea typeface="メイリオ" pitchFamily="50" charset="-128"/>
              <a:cs typeface="メイリオ" pitchFamily="50" charset="-128"/>
            </a:endParaRPr>
          </a:p>
          <a:p>
            <a:pPr algn="l" eaLnBrk="1" hangingPunct="1">
              <a:lnSpc>
                <a:spcPct val="100000"/>
              </a:lnSpc>
            </a:pPr>
            <a:r>
              <a:rPr lang="ja-JP" altLang="en-US" sz="1200" b="1" dirty="0" smtClean="0">
                <a:solidFill>
                  <a:schemeClr val="accent3">
                    <a:lumMod val="10000"/>
                  </a:schemeClr>
                </a:solidFill>
                <a:ea typeface="メイリオ" pitchFamily="50" charset="-128"/>
                <a:cs typeface="メイリオ" pitchFamily="50" charset="-128"/>
              </a:rPr>
              <a:t>ターゲットスパム受信</a:t>
            </a:r>
            <a:r>
              <a:rPr lang="en-US" altLang="ja-JP" sz="1200" b="1" dirty="0" smtClean="0">
                <a:solidFill>
                  <a:schemeClr val="accent3">
                    <a:lumMod val="10000"/>
                  </a:schemeClr>
                </a:solidFill>
                <a:ea typeface="メイリオ" pitchFamily="50" charset="-128"/>
                <a:cs typeface="メイリオ" pitchFamily="50" charset="-128"/>
              </a:rPr>
              <a:t>!</a:t>
            </a:r>
          </a:p>
        </p:txBody>
      </p:sp>
      <p:sp>
        <p:nvSpPr>
          <p:cNvPr id="63" name="TextBox 12"/>
          <p:cNvSpPr txBox="1">
            <a:spLocks noChangeArrowheads="1"/>
          </p:cNvSpPr>
          <p:nvPr/>
        </p:nvSpPr>
        <p:spPr bwMode="gray">
          <a:xfrm>
            <a:off x="0" y="4941168"/>
            <a:ext cx="1907704"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新種マルウェア・サイト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ボットネット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6" name="TextBox 12"/>
          <p:cNvSpPr txBox="1">
            <a:spLocks noChangeArrowheads="1"/>
          </p:cNvSpPr>
          <p:nvPr/>
        </p:nvSpPr>
        <p:spPr bwMode="blackWhite">
          <a:xfrm>
            <a:off x="3779912" y="5661248"/>
            <a:ext cx="2808312" cy="646331"/>
          </a:xfrm>
          <a:prstGeom prst="rect">
            <a:avLst/>
          </a:prstGeom>
          <a:solidFill>
            <a:srgbClr val="FF99CC"/>
          </a:solidFill>
          <a:ln w="9525">
            <a:noFill/>
            <a:miter lim="800000"/>
            <a:headEnd/>
            <a:tailEnd/>
          </a:ln>
        </p:spPr>
        <p:txBody>
          <a:bodyPr wrap="square">
            <a:spAutoFit/>
          </a:bodyPr>
          <a:lstStyle/>
          <a:p>
            <a:r>
              <a:rPr lang="en-US" altLang="ja-JP" sz="2400" b="1" dirty="0" smtClean="0">
                <a:solidFill>
                  <a:srgbClr val="FF0000"/>
                </a:solidFill>
                <a:latin typeface="メイリオ" pitchFamily="50" charset="-128"/>
                <a:ea typeface="メイリオ" pitchFamily="50" charset="-128"/>
                <a:cs typeface="メイリオ" pitchFamily="50" charset="-128"/>
              </a:rPr>
              <a:t>6</a:t>
            </a:r>
            <a:r>
              <a:rPr lang="ja-JP" altLang="en-US" sz="1200" b="1" dirty="0" smtClean="0">
                <a:solidFill>
                  <a:srgbClr val="FF0000"/>
                </a:solidFill>
                <a:latin typeface="メイリオ" pitchFamily="50" charset="-128"/>
                <a:ea typeface="メイリオ" pitchFamily="50" charset="-128"/>
                <a:cs typeface="メイリオ" pitchFamily="50" charset="-128"/>
              </a:rPr>
              <a:t>侵入</a:t>
            </a:r>
            <a:endParaRPr lang="en-US" altLang="ja-JP" sz="1200" b="1" dirty="0" smtClean="0">
              <a:solidFill>
                <a:srgbClr val="FF0000"/>
              </a:solidFill>
              <a:latin typeface="メイリオ" pitchFamily="50" charset="-128"/>
              <a:ea typeface="メイリオ" pitchFamily="50" charset="-128"/>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既存のセキュリティ対策をすり抜ける</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sp>
        <p:nvSpPr>
          <p:cNvPr id="68" name="TextBox 12"/>
          <p:cNvSpPr txBox="1">
            <a:spLocks noChangeArrowheads="1"/>
          </p:cNvSpPr>
          <p:nvPr/>
        </p:nvSpPr>
        <p:spPr bwMode="blackWhite">
          <a:xfrm>
            <a:off x="4211960" y="3789040"/>
            <a:ext cx="2664296" cy="646331"/>
          </a:xfrm>
          <a:prstGeom prst="rect">
            <a:avLst/>
          </a:prstGeom>
          <a:solidFill>
            <a:srgbClr val="FF99CC">
              <a:alpha val="70000"/>
            </a:srgbClr>
          </a:solidFill>
          <a:ln w="9525">
            <a:noFill/>
            <a:miter lim="800000"/>
            <a:headEnd/>
            <a:tailEnd/>
          </a:ln>
        </p:spPr>
        <p:txBody>
          <a:bodyPr wrap="square">
            <a:spAutoFit/>
          </a:bodyPr>
          <a:lstStyle/>
          <a:p>
            <a:r>
              <a:rPr lang="en-US" altLang="ja-JP" sz="2400" b="1" dirty="0" smtClean="0">
                <a:solidFill>
                  <a:srgbClr val="FF0000"/>
                </a:solidFill>
                <a:ea typeface="メイリオ" pitchFamily="50" charset="-128"/>
                <a:cs typeface="メイリオ" pitchFamily="50" charset="-128"/>
              </a:rPr>
              <a:t>4</a:t>
            </a:r>
            <a:r>
              <a:rPr lang="ja-JP" altLang="en-US" sz="1200" b="1" dirty="0" smtClean="0">
                <a:solidFill>
                  <a:srgbClr val="FF0000"/>
                </a:solidFill>
                <a:ea typeface="メイリオ" pitchFamily="50" charset="-128"/>
                <a:cs typeface="メイリオ" pitchFamily="50" charset="-128"/>
              </a:rPr>
              <a:t>侵入</a:t>
            </a:r>
            <a:endParaRPr lang="en-US" altLang="ja-JP" sz="1200" b="1" dirty="0" smtClean="0">
              <a:solidFill>
                <a:srgbClr val="FF0000"/>
              </a:solidFill>
              <a:ea typeface="メイリオ" pitchFamily="50" charset="-128"/>
              <a:cs typeface="メイリオ" pitchFamily="50" charset="-128"/>
            </a:endParaRPr>
          </a:p>
          <a:p>
            <a:pPr algn="l" eaLnBrk="1" hangingPunct="1">
              <a:lnSpc>
                <a:spcPct val="100000"/>
              </a:lnSpc>
            </a:pPr>
            <a:r>
              <a:rPr lang="ja-JP" altLang="en-US" sz="1200" b="1" dirty="0" smtClean="0">
                <a:solidFill>
                  <a:schemeClr val="accent3">
                    <a:lumMod val="10000"/>
                  </a:schemeClr>
                </a:solidFill>
                <a:ea typeface="メイリオ" pitchFamily="50" charset="-128"/>
                <a:cs typeface="メイリオ" pitchFamily="50" charset="-128"/>
              </a:rPr>
              <a:t>既存の</a:t>
            </a:r>
            <a:r>
              <a:rPr lang="en-US" altLang="ja-JP" sz="1200" b="1" dirty="0" smtClean="0">
                <a:solidFill>
                  <a:schemeClr val="accent3">
                    <a:lumMod val="10000"/>
                  </a:schemeClr>
                </a:solidFill>
                <a:ea typeface="メイリオ" pitchFamily="50" charset="-128"/>
                <a:cs typeface="メイリオ" pitchFamily="50" charset="-128"/>
              </a:rPr>
              <a:t>URL</a:t>
            </a:r>
            <a:r>
              <a:rPr lang="ja-JP" altLang="en-US" sz="1200" b="1" dirty="0" smtClean="0">
                <a:solidFill>
                  <a:schemeClr val="accent3">
                    <a:lumMod val="10000"/>
                  </a:schemeClr>
                </a:solidFill>
                <a:ea typeface="メイリオ" pitchFamily="50" charset="-128"/>
                <a:cs typeface="メイリオ" pitchFamily="50" charset="-128"/>
              </a:rPr>
              <a:t>フィルターをすり抜ける</a:t>
            </a:r>
            <a:endParaRPr lang="en-US" altLang="ja-JP" sz="1200" b="1" dirty="0">
              <a:solidFill>
                <a:schemeClr val="accent3">
                  <a:lumMod val="10000"/>
                </a:schemeClr>
              </a:solidFill>
              <a:ea typeface="メイリオ" pitchFamily="50" charset="-128"/>
              <a:cs typeface="メイリオ" pitchFamily="50" charset="-128"/>
            </a:endParaRPr>
          </a:p>
        </p:txBody>
      </p:sp>
      <p:pic>
        <p:nvPicPr>
          <p:cNvPr id="32" name="Picture 42" descr="File Server_Updated2005"/>
          <p:cNvPicPr>
            <a:picLocks noChangeAspect="1" noChangeArrowheads="1"/>
          </p:cNvPicPr>
          <p:nvPr/>
        </p:nvPicPr>
        <p:blipFill>
          <a:blip r:embed="rId10" cstate="print"/>
          <a:srcRect/>
          <a:stretch>
            <a:fillRect/>
          </a:stretch>
        </p:blipFill>
        <p:spPr bwMode="gray">
          <a:xfrm>
            <a:off x="4499992" y="5013176"/>
            <a:ext cx="576064" cy="766165"/>
          </a:xfrm>
          <a:prstGeom prst="rect">
            <a:avLst/>
          </a:prstGeom>
          <a:noFill/>
          <a:ln w="9525">
            <a:noFill/>
            <a:miter lim="800000"/>
            <a:headEnd/>
            <a:tailEnd/>
          </a:ln>
        </p:spPr>
      </p:pic>
      <p:sp>
        <p:nvSpPr>
          <p:cNvPr id="69" name="TextBox 12"/>
          <p:cNvSpPr txBox="1">
            <a:spLocks noChangeArrowheads="1"/>
          </p:cNvSpPr>
          <p:nvPr/>
        </p:nvSpPr>
        <p:spPr bwMode="gray">
          <a:xfrm>
            <a:off x="1691680" y="5085184"/>
            <a:ext cx="1224136" cy="461665"/>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969696"/>
                </a:solidFill>
                <a:latin typeface="メイリオ" pitchFamily="50" charset="-128"/>
                <a:ea typeface="メイリオ" pitchFamily="50" charset="-128"/>
                <a:cs typeface="メイリオ" pitchFamily="50" charset="-128"/>
              </a:rPr>
              <a:t>改ざんされた</a:t>
            </a:r>
            <a:r>
              <a:rPr lang="en-US" altLang="ja-JP" sz="1200" b="1" dirty="0" smtClean="0">
                <a:solidFill>
                  <a:srgbClr val="969696"/>
                </a:solidFill>
                <a:latin typeface="メイリオ" pitchFamily="50" charset="-128"/>
                <a:ea typeface="メイリオ" pitchFamily="50" charset="-128"/>
                <a:cs typeface="メイリオ" pitchFamily="50" charset="-128"/>
              </a:rPr>
              <a:t>WEB</a:t>
            </a:r>
            <a:r>
              <a:rPr lang="ja-JP" altLang="en-US" sz="1200" b="1" dirty="0" smtClean="0">
                <a:solidFill>
                  <a:srgbClr val="969696"/>
                </a:solidFill>
                <a:latin typeface="メイリオ" pitchFamily="50" charset="-128"/>
                <a:ea typeface="メイリオ" pitchFamily="50" charset="-128"/>
                <a:cs typeface="メイリオ" pitchFamily="50" charset="-128"/>
              </a:rPr>
              <a:t>サイト</a:t>
            </a:r>
            <a:endParaRPr lang="en-US" altLang="ja-JP" sz="1200" b="1" dirty="0" smtClean="0">
              <a:solidFill>
                <a:srgbClr val="969696"/>
              </a:solidFill>
              <a:latin typeface="メイリオ" pitchFamily="50" charset="-128"/>
              <a:ea typeface="メイリオ" pitchFamily="50" charset="-128"/>
              <a:cs typeface="メイリオ" pitchFamily="50" charset="-128"/>
            </a:endParaRPr>
          </a:p>
        </p:txBody>
      </p:sp>
      <p:sp>
        <p:nvSpPr>
          <p:cNvPr id="70" name="TextBox 12"/>
          <p:cNvSpPr txBox="1">
            <a:spLocks noChangeArrowheads="1"/>
          </p:cNvSpPr>
          <p:nvPr/>
        </p:nvSpPr>
        <p:spPr bwMode="blackWhite">
          <a:xfrm>
            <a:off x="827584" y="5301208"/>
            <a:ext cx="2664296" cy="1015663"/>
          </a:xfrm>
          <a:prstGeom prst="rect">
            <a:avLst/>
          </a:prstGeom>
          <a:solidFill>
            <a:srgbClr val="FF99CC">
              <a:alpha val="70000"/>
            </a:srgbClr>
          </a:solidFill>
          <a:ln w="9525">
            <a:noFill/>
            <a:miter lim="800000"/>
            <a:headEnd/>
            <a:tailEnd/>
          </a:ln>
        </p:spPr>
        <p:txBody>
          <a:bodyPr wrap="square">
            <a:spAutoFit/>
          </a:bodyPr>
          <a:lstStyle/>
          <a:p>
            <a:r>
              <a:rPr lang="en-US" altLang="ja-JP" sz="2400" b="1" dirty="0" smtClean="0">
                <a:solidFill>
                  <a:srgbClr val="FF0000"/>
                </a:solidFill>
                <a:latin typeface="+mn-ea"/>
                <a:cs typeface="メイリオ" pitchFamily="50" charset="-128"/>
              </a:rPr>
              <a:t>5</a:t>
            </a:r>
            <a:r>
              <a:rPr lang="ja-JP" altLang="en-US" sz="1200" b="1" dirty="0" smtClean="0">
                <a:solidFill>
                  <a:srgbClr val="FF0000"/>
                </a:solidFill>
                <a:latin typeface="+mn-ea"/>
                <a:cs typeface="メイリオ" pitchFamily="50" charset="-128"/>
              </a:rPr>
              <a:t>侵入</a:t>
            </a:r>
            <a:endParaRPr lang="en-US" altLang="ja-JP" sz="1200" b="1" dirty="0" smtClean="0">
              <a:solidFill>
                <a:srgbClr val="FF0000"/>
              </a:solidFill>
              <a:latin typeface="+mn-ea"/>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改ざんされた</a:t>
            </a:r>
            <a:r>
              <a:rPr lang="en-US" altLang="ja-JP" sz="1200" b="1" dirty="0" smtClean="0">
                <a:solidFill>
                  <a:schemeClr val="accent3">
                    <a:lumMod val="10000"/>
                  </a:schemeClr>
                </a:solidFill>
                <a:latin typeface="+mn-ea"/>
                <a:cs typeface="メイリオ" pitchFamily="50" charset="-128"/>
              </a:rPr>
              <a:t>WEB</a:t>
            </a:r>
            <a:r>
              <a:rPr lang="ja-JP" altLang="en-US" sz="1200" b="1" dirty="0" smtClean="0">
                <a:solidFill>
                  <a:schemeClr val="accent3">
                    <a:lumMod val="10000"/>
                  </a:schemeClr>
                </a:solidFill>
                <a:latin typeface="+mn-ea"/>
                <a:cs typeface="メイリオ" pitchFamily="50" charset="-128"/>
              </a:rPr>
              <a:t>サイトから</a:t>
            </a:r>
            <a:r>
              <a:rPr lang="en-US" altLang="ja-JP" sz="1200" b="1" dirty="0" err="1" smtClean="0">
                <a:solidFill>
                  <a:schemeClr val="accent3">
                    <a:lumMod val="10000"/>
                  </a:schemeClr>
                </a:solidFill>
                <a:latin typeface="+mn-ea"/>
                <a:cs typeface="メイリオ" pitchFamily="50" charset="-128"/>
              </a:rPr>
              <a:t>iflame</a:t>
            </a:r>
            <a:r>
              <a:rPr lang="ja-JP" altLang="en-US" sz="1200" b="1" dirty="0" smtClean="0">
                <a:solidFill>
                  <a:schemeClr val="accent3">
                    <a:lumMod val="10000"/>
                  </a:schemeClr>
                </a:solidFill>
                <a:latin typeface="+mn-ea"/>
                <a:cs typeface="メイリオ" pitchFamily="50" charset="-128"/>
              </a:rPr>
              <a:t>タグにリンクされていた裏側の新種マルウェアサイトへリダイレクト</a:t>
            </a:r>
            <a:endParaRPr lang="en-US" altLang="ja-JP" sz="1200" b="1" dirty="0">
              <a:solidFill>
                <a:schemeClr val="accent3">
                  <a:lumMod val="10000"/>
                </a:schemeClr>
              </a:solidFill>
              <a:latin typeface="+mn-ea"/>
              <a:cs typeface="メイリオ" pitchFamily="50" charset="-128"/>
            </a:endParaRPr>
          </a:p>
        </p:txBody>
      </p:sp>
      <p:sp>
        <p:nvSpPr>
          <p:cNvPr id="72" name="TextBox 12"/>
          <p:cNvSpPr txBox="1">
            <a:spLocks noChangeArrowheads="1"/>
          </p:cNvSpPr>
          <p:nvPr/>
        </p:nvSpPr>
        <p:spPr bwMode="blackWhite">
          <a:xfrm>
            <a:off x="7236296" y="3214717"/>
            <a:ext cx="1764704" cy="646331"/>
          </a:xfrm>
          <a:prstGeom prst="rect">
            <a:avLst/>
          </a:prstGeom>
          <a:solidFill>
            <a:srgbClr val="FF99CC"/>
          </a:solidFill>
          <a:ln w="9525">
            <a:noFill/>
            <a:miter lim="800000"/>
            <a:headEnd/>
            <a:tailEnd/>
          </a:ln>
        </p:spPr>
        <p:txBody>
          <a:bodyPr wrap="square">
            <a:spAutoFit/>
          </a:bodyPr>
          <a:lstStyle/>
          <a:p>
            <a:r>
              <a:rPr lang="en-US" altLang="ja-JP" sz="2400" b="1" dirty="0" smtClean="0">
                <a:solidFill>
                  <a:srgbClr val="FF0000"/>
                </a:solidFill>
                <a:ea typeface="メイリオ" pitchFamily="50" charset="-128"/>
                <a:cs typeface="メイリオ" pitchFamily="50" charset="-128"/>
              </a:rPr>
              <a:t>7</a:t>
            </a:r>
            <a:r>
              <a:rPr lang="ja-JP" altLang="en-US" sz="1200" b="1" dirty="0" smtClean="0">
                <a:solidFill>
                  <a:srgbClr val="FF0000"/>
                </a:solidFill>
                <a:ea typeface="メイリオ" pitchFamily="50" charset="-128"/>
                <a:cs typeface="メイリオ" pitchFamily="50" charset="-128"/>
              </a:rPr>
              <a:t>侵入</a:t>
            </a:r>
            <a:endParaRPr lang="en-US" altLang="ja-JP" sz="1200" b="1" dirty="0" smtClean="0">
              <a:solidFill>
                <a:srgbClr val="FF0000"/>
              </a:solidFill>
              <a:ea typeface="メイリオ" pitchFamily="50" charset="-128"/>
              <a:cs typeface="メイリオ" pitchFamily="50" charset="-128"/>
            </a:endParaRPr>
          </a:p>
          <a:p>
            <a:pPr algn="l" eaLnBrk="1" hangingPunct="1">
              <a:lnSpc>
                <a:spcPct val="100000"/>
              </a:lnSpc>
            </a:pPr>
            <a:r>
              <a:rPr lang="ja-JP" altLang="en-US" sz="1200" b="1" dirty="0" smtClean="0">
                <a:solidFill>
                  <a:srgbClr val="FF0000"/>
                </a:solidFill>
                <a:ea typeface="メイリオ" pitchFamily="50" charset="-128"/>
                <a:cs typeface="メイリオ" pitchFamily="50" charset="-128"/>
              </a:rPr>
              <a:t>新種マルウェア感染！</a:t>
            </a:r>
            <a:endParaRPr lang="en-US" altLang="ja-JP" sz="1200" b="1" dirty="0">
              <a:solidFill>
                <a:srgbClr val="FF0000"/>
              </a:solidFill>
              <a:ea typeface="メイリオ" pitchFamily="50" charset="-128"/>
              <a:cs typeface="メイリオ" pitchFamily="50" charset="-128"/>
            </a:endParaRPr>
          </a:p>
        </p:txBody>
      </p:sp>
      <p:sp>
        <p:nvSpPr>
          <p:cNvPr id="81" name="TextBox 12"/>
          <p:cNvSpPr txBox="1">
            <a:spLocks noChangeArrowheads="1"/>
          </p:cNvSpPr>
          <p:nvPr/>
        </p:nvSpPr>
        <p:spPr bwMode="gray">
          <a:xfrm>
            <a:off x="1907704" y="3140968"/>
            <a:ext cx="64807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SMTP</a:t>
            </a:r>
            <a:endParaRPr lang="en-US" altLang="ja-JP" sz="1200" b="1" dirty="0">
              <a:solidFill>
                <a:srgbClr val="787762"/>
              </a:solidFill>
              <a:ea typeface="ＭＳ Ｐゴシック" charset="-128"/>
            </a:endParaRPr>
          </a:p>
        </p:txBody>
      </p:sp>
      <p:pic>
        <p:nvPicPr>
          <p:cNvPr id="82" name="Picture 42" descr="File Server_Updated2005"/>
          <p:cNvPicPr>
            <a:picLocks noChangeAspect="1" noChangeArrowheads="1"/>
          </p:cNvPicPr>
          <p:nvPr/>
        </p:nvPicPr>
        <p:blipFill>
          <a:blip r:embed="rId10" cstate="print"/>
          <a:srcRect/>
          <a:stretch>
            <a:fillRect/>
          </a:stretch>
        </p:blipFill>
        <p:spPr bwMode="gray">
          <a:xfrm>
            <a:off x="2843808" y="2924944"/>
            <a:ext cx="576064" cy="766165"/>
          </a:xfrm>
          <a:prstGeom prst="rect">
            <a:avLst/>
          </a:prstGeom>
          <a:noFill/>
          <a:ln w="9525">
            <a:noFill/>
            <a:miter lim="800000"/>
            <a:headEnd/>
            <a:tailEnd/>
          </a:ln>
        </p:spPr>
      </p:pic>
      <p:pic>
        <p:nvPicPr>
          <p:cNvPr id="83" name="Picture 42" descr="File Server_Updated2005"/>
          <p:cNvPicPr>
            <a:picLocks noChangeAspect="1" noChangeArrowheads="1"/>
          </p:cNvPicPr>
          <p:nvPr/>
        </p:nvPicPr>
        <p:blipFill>
          <a:blip r:embed="rId10" cstate="print"/>
          <a:srcRect/>
          <a:stretch>
            <a:fillRect/>
          </a:stretch>
        </p:blipFill>
        <p:spPr bwMode="gray">
          <a:xfrm>
            <a:off x="4932040" y="2924944"/>
            <a:ext cx="576064" cy="766165"/>
          </a:xfrm>
          <a:prstGeom prst="rect">
            <a:avLst/>
          </a:prstGeom>
          <a:noFill/>
          <a:ln w="9525">
            <a:noFill/>
            <a:miter lim="800000"/>
            <a:headEnd/>
            <a:tailEnd/>
          </a:ln>
        </p:spPr>
      </p:pic>
      <p:sp>
        <p:nvSpPr>
          <p:cNvPr id="84" name="TextBox 12"/>
          <p:cNvSpPr txBox="1">
            <a:spLocks noChangeArrowheads="1"/>
          </p:cNvSpPr>
          <p:nvPr/>
        </p:nvSpPr>
        <p:spPr bwMode="gray">
          <a:xfrm>
            <a:off x="5076057" y="2636912"/>
            <a:ext cx="720080" cy="288032"/>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969696"/>
                </a:solidFill>
                <a:ea typeface="ＭＳ Ｐゴシック" charset="-128"/>
              </a:rPr>
              <a:t>Spool</a:t>
            </a:r>
            <a:endParaRPr lang="en-US" altLang="ja-JP" sz="1200" b="1" dirty="0">
              <a:solidFill>
                <a:srgbClr val="969696"/>
              </a:solidFill>
              <a:ea typeface="ＭＳ Ｐゴシック" charset="-128"/>
            </a:endParaRPr>
          </a:p>
        </p:txBody>
      </p:sp>
      <p:sp>
        <p:nvSpPr>
          <p:cNvPr id="85" name="TextBox 12"/>
          <p:cNvSpPr txBox="1">
            <a:spLocks noChangeArrowheads="1"/>
          </p:cNvSpPr>
          <p:nvPr/>
        </p:nvSpPr>
        <p:spPr bwMode="gray">
          <a:xfrm>
            <a:off x="2915816" y="2636912"/>
            <a:ext cx="720080" cy="288032"/>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969696"/>
                </a:solidFill>
                <a:ea typeface="ＭＳ Ｐゴシック" charset="-128"/>
              </a:rPr>
              <a:t>MTA</a:t>
            </a:r>
            <a:endParaRPr lang="en-US" altLang="ja-JP" sz="1200" b="1" dirty="0">
              <a:solidFill>
                <a:srgbClr val="969696"/>
              </a:solidFill>
              <a:ea typeface="ＭＳ Ｐゴシック" charset="-128"/>
            </a:endParaRPr>
          </a:p>
        </p:txBody>
      </p:sp>
      <p:sp>
        <p:nvSpPr>
          <p:cNvPr id="86" name="TextBox 12"/>
          <p:cNvSpPr txBox="1">
            <a:spLocks noChangeArrowheads="1"/>
          </p:cNvSpPr>
          <p:nvPr/>
        </p:nvSpPr>
        <p:spPr bwMode="gray">
          <a:xfrm>
            <a:off x="5580112" y="3140968"/>
            <a:ext cx="936104"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POP/</a:t>
            </a:r>
            <a:r>
              <a:rPr lang="en-US" altLang="ja-JP" sz="1200" b="1" dirty="0" err="1" smtClean="0">
                <a:solidFill>
                  <a:srgbClr val="787762"/>
                </a:solidFill>
                <a:ea typeface="ＭＳ Ｐゴシック" charset="-128"/>
              </a:rPr>
              <a:t>IMAP</a:t>
            </a:r>
            <a:endParaRPr lang="en-US" altLang="ja-JP" sz="1200" b="1" dirty="0">
              <a:solidFill>
                <a:srgbClr val="787762"/>
              </a:solidFill>
              <a:ea typeface="ＭＳ Ｐゴシック" charset="-128"/>
            </a:endParaRPr>
          </a:p>
        </p:txBody>
      </p:sp>
      <p:sp>
        <p:nvSpPr>
          <p:cNvPr id="88" name="TextBox 12"/>
          <p:cNvSpPr txBox="1">
            <a:spLocks noChangeArrowheads="1"/>
          </p:cNvSpPr>
          <p:nvPr/>
        </p:nvSpPr>
        <p:spPr bwMode="gray">
          <a:xfrm>
            <a:off x="5148064" y="5301208"/>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HTTP/HTTPS</a:t>
            </a:r>
            <a:endParaRPr lang="en-US" altLang="ja-JP" sz="1200" b="1" dirty="0">
              <a:solidFill>
                <a:srgbClr val="787762"/>
              </a:solidFill>
              <a:ea typeface="ＭＳ Ｐゴシック" charset="-128"/>
            </a:endParaRPr>
          </a:p>
        </p:txBody>
      </p:sp>
      <p:grpSp>
        <p:nvGrpSpPr>
          <p:cNvPr id="6" name="グループ化 51"/>
          <p:cNvGrpSpPr/>
          <p:nvPr/>
        </p:nvGrpSpPr>
        <p:grpSpPr bwMode="gray">
          <a:xfrm>
            <a:off x="2915816" y="3140968"/>
            <a:ext cx="546993" cy="488826"/>
            <a:chOff x="5220072" y="1844824"/>
            <a:chExt cx="546993" cy="488826"/>
          </a:xfrm>
        </p:grpSpPr>
        <p:sp>
          <p:nvSpPr>
            <p:cNvPr id="53"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54"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55"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grpSp>
        <p:nvGrpSpPr>
          <p:cNvPr id="7" name="グループ化 88"/>
          <p:cNvGrpSpPr/>
          <p:nvPr/>
        </p:nvGrpSpPr>
        <p:grpSpPr bwMode="gray">
          <a:xfrm>
            <a:off x="3563888" y="3140968"/>
            <a:ext cx="546993" cy="488826"/>
            <a:chOff x="5220072" y="1844824"/>
            <a:chExt cx="546993" cy="488826"/>
          </a:xfrm>
        </p:grpSpPr>
        <p:sp>
          <p:nvSpPr>
            <p:cNvPr id="90"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91"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92"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grpSp>
        <p:nvGrpSpPr>
          <p:cNvPr id="8" name="グループ化 92"/>
          <p:cNvGrpSpPr/>
          <p:nvPr/>
        </p:nvGrpSpPr>
        <p:grpSpPr bwMode="gray">
          <a:xfrm>
            <a:off x="4283968" y="3140968"/>
            <a:ext cx="546993" cy="488826"/>
            <a:chOff x="5220072" y="1844824"/>
            <a:chExt cx="546993" cy="488826"/>
          </a:xfrm>
        </p:grpSpPr>
        <p:sp>
          <p:nvSpPr>
            <p:cNvPr id="94"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95"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96"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grpSp>
        <p:nvGrpSpPr>
          <p:cNvPr id="9" name="グループ化 96"/>
          <p:cNvGrpSpPr/>
          <p:nvPr/>
        </p:nvGrpSpPr>
        <p:grpSpPr bwMode="gray">
          <a:xfrm>
            <a:off x="5004048" y="3140968"/>
            <a:ext cx="546993" cy="488826"/>
            <a:chOff x="5220072" y="1844824"/>
            <a:chExt cx="546993" cy="488826"/>
          </a:xfrm>
        </p:grpSpPr>
        <p:sp>
          <p:nvSpPr>
            <p:cNvPr id="98"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99"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100"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pic>
        <p:nvPicPr>
          <p:cNvPr id="89" name="Picture 17" descr="InternetThreat.png"/>
          <p:cNvPicPr>
            <a:picLocks noChangeAspect="1"/>
          </p:cNvPicPr>
          <p:nvPr/>
        </p:nvPicPr>
        <p:blipFill>
          <a:blip r:embed="rId11" cstate="print"/>
          <a:srcRect/>
          <a:stretch>
            <a:fillRect/>
          </a:stretch>
        </p:blipFill>
        <p:spPr bwMode="gray">
          <a:xfrm>
            <a:off x="7092280" y="3861048"/>
            <a:ext cx="589402" cy="567402"/>
          </a:xfrm>
          <a:prstGeom prst="rect">
            <a:avLst/>
          </a:prstGeom>
          <a:noFill/>
          <a:ln w="9525">
            <a:noFill/>
            <a:miter lim="800000"/>
            <a:headEnd/>
            <a:tailEnd/>
          </a:ln>
        </p:spPr>
      </p:pic>
      <p:pic>
        <p:nvPicPr>
          <p:cNvPr id="93" name="Picture 17" descr="InternetThreat.png"/>
          <p:cNvPicPr>
            <a:picLocks noChangeAspect="1"/>
          </p:cNvPicPr>
          <p:nvPr/>
        </p:nvPicPr>
        <p:blipFill>
          <a:blip r:embed="rId11" cstate="print"/>
          <a:srcRect/>
          <a:stretch>
            <a:fillRect/>
          </a:stretch>
        </p:blipFill>
        <p:spPr bwMode="gray">
          <a:xfrm>
            <a:off x="827584" y="4509120"/>
            <a:ext cx="589402" cy="567402"/>
          </a:xfrm>
          <a:prstGeom prst="rect">
            <a:avLst/>
          </a:prstGeom>
          <a:noFill/>
          <a:ln w="9525">
            <a:noFill/>
            <a:miter lim="800000"/>
            <a:headEnd/>
            <a:tailEnd/>
          </a:ln>
        </p:spPr>
      </p:pic>
      <p:sp>
        <p:nvSpPr>
          <p:cNvPr id="97" name="TextBox 28"/>
          <p:cNvSpPr txBox="1"/>
          <p:nvPr/>
        </p:nvSpPr>
        <p:spPr bwMode="gray">
          <a:xfrm>
            <a:off x="6983760" y="4653136"/>
            <a:ext cx="2160240" cy="461665"/>
          </a:xfrm>
          <a:prstGeom prst="rect">
            <a:avLst/>
          </a:prstGeom>
          <a:noFill/>
        </p:spPr>
        <p:txBody>
          <a:bodyPr wrap="square" rtlCol="0">
            <a:spAutoFit/>
          </a:bodyPr>
          <a:lstStyle/>
          <a:p>
            <a:r>
              <a:rPr lang="ja-JP" altLang="en-US" sz="1200" dirty="0" smtClean="0">
                <a:solidFill>
                  <a:srgbClr val="3B3D3C"/>
                </a:solidFill>
                <a:latin typeface="メイリオ" pitchFamily="50" charset="-128"/>
                <a:ea typeface="メイリオ" pitchFamily="50" charset="-128"/>
                <a:cs typeface="メイリオ" pitchFamily="50" charset="-128"/>
              </a:rPr>
              <a:t>メールのリンクをクリック</a:t>
            </a:r>
            <a:endParaRPr lang="en-US" altLang="ja-JP" sz="1200" dirty="0" smtClean="0">
              <a:solidFill>
                <a:srgbClr val="3B3D3C"/>
              </a:solidFill>
              <a:latin typeface="メイリオ" pitchFamily="50" charset="-128"/>
              <a:ea typeface="メイリオ" pitchFamily="50" charset="-128"/>
              <a:cs typeface="メイリオ" pitchFamily="50" charset="-128"/>
            </a:endParaRPr>
          </a:p>
          <a:p>
            <a:r>
              <a:rPr lang="ja-JP" altLang="en-US" sz="1200" dirty="0" smtClean="0">
                <a:solidFill>
                  <a:srgbClr val="3B3D3C"/>
                </a:solidFill>
                <a:latin typeface="メイリオ" pitchFamily="50" charset="-128"/>
                <a:ea typeface="メイリオ" pitchFamily="50" charset="-128"/>
                <a:cs typeface="メイリオ" pitchFamily="50" charset="-128"/>
              </a:rPr>
              <a:t>すると</a:t>
            </a:r>
            <a:r>
              <a:rPr lang="en-US" altLang="ja-JP" sz="1200" dirty="0" smtClean="0">
                <a:solidFill>
                  <a:srgbClr val="3B3D3C"/>
                </a:solidFill>
                <a:latin typeface="メイリオ" pitchFamily="50" charset="-128"/>
                <a:ea typeface="メイリオ" pitchFamily="50" charset="-128"/>
                <a:cs typeface="メイリオ" pitchFamily="50" charset="-128"/>
              </a:rPr>
              <a:t>…</a:t>
            </a:r>
            <a:endParaRPr lang="en-US" sz="1200" dirty="0">
              <a:solidFill>
                <a:srgbClr val="3B3D3C"/>
              </a:solidFill>
              <a:latin typeface="メイリオ" pitchFamily="50" charset="-128"/>
              <a:ea typeface="メイリオ" pitchFamily="50" charset="-128"/>
              <a:cs typeface="メイリオ" pitchFamily="50" charset="-128"/>
            </a:endParaRPr>
          </a:p>
        </p:txBody>
      </p:sp>
      <p:pic>
        <p:nvPicPr>
          <p:cNvPr id="101" name="Picture 3" descr="LinkedIn Spam.png"/>
          <p:cNvPicPr>
            <a:picLocks noChangeAspect="1"/>
          </p:cNvPicPr>
          <p:nvPr/>
        </p:nvPicPr>
        <p:blipFill>
          <a:blip r:embed="rId12" cstate="print"/>
          <a:srcRect l="5420" r="9459"/>
          <a:stretch>
            <a:fillRect/>
          </a:stretch>
        </p:blipFill>
        <p:spPr bwMode="gray">
          <a:xfrm>
            <a:off x="7092280" y="5157192"/>
            <a:ext cx="1403624" cy="1008112"/>
          </a:xfrm>
          <a:prstGeom prst="rect">
            <a:avLst/>
          </a:prstGeom>
          <a:ln>
            <a:noFill/>
          </a:ln>
          <a:effectLst>
            <a:outerShdw blurRad="63500" dist="25400" dir="3060000" sx="102000" sy="102000" algn="ctr" rotWithShape="0">
              <a:prstClr val="black">
                <a:alpha val="40000"/>
              </a:prstClr>
            </a:outerShdw>
          </a:effectLst>
        </p:spPr>
      </p:pic>
      <p:pic>
        <p:nvPicPr>
          <p:cNvPr id="74" name="Picture 17" descr="InternetThreat.png"/>
          <p:cNvPicPr>
            <a:picLocks noChangeAspect="1"/>
          </p:cNvPicPr>
          <p:nvPr/>
        </p:nvPicPr>
        <p:blipFill>
          <a:blip r:embed="rId11" cstate="print"/>
          <a:srcRect/>
          <a:stretch>
            <a:fillRect/>
          </a:stretch>
        </p:blipFill>
        <p:spPr bwMode="gray">
          <a:xfrm>
            <a:off x="4427984" y="5229200"/>
            <a:ext cx="589402" cy="567402"/>
          </a:xfrm>
          <a:prstGeom prst="rect">
            <a:avLst/>
          </a:prstGeom>
          <a:noFill/>
          <a:ln w="9525">
            <a:noFill/>
            <a:miter lim="800000"/>
            <a:headEnd/>
            <a:tailEnd/>
          </a:ln>
        </p:spPr>
      </p:pic>
      <p:cxnSp>
        <p:nvCxnSpPr>
          <p:cNvPr id="79" name="直線矢印コネクタ 78"/>
          <p:cNvCxnSpPr/>
          <p:nvPr/>
        </p:nvCxnSpPr>
        <p:spPr>
          <a:xfrm rot="10800000" flipV="1">
            <a:off x="7740354" y="5733255"/>
            <a:ext cx="216023" cy="720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4" name="TextBox 12"/>
          <p:cNvSpPr txBox="1">
            <a:spLocks noChangeArrowheads="1"/>
          </p:cNvSpPr>
          <p:nvPr/>
        </p:nvSpPr>
        <p:spPr bwMode="gray">
          <a:xfrm>
            <a:off x="1043608" y="4149080"/>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リダイレクト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77" name="タイトル 76"/>
          <p:cNvSpPr>
            <a:spLocks noGrp="1"/>
          </p:cNvSpPr>
          <p:nvPr>
            <p:ph type="title"/>
          </p:nvPr>
        </p:nvSpPr>
        <p:spPr/>
        <p:txBody>
          <a:bodyPr/>
          <a:lstStyle/>
          <a:p>
            <a:r>
              <a:rPr lang="ja-JP" altLang="en-US" dirty="0" smtClean="0"/>
              <a:t>ターゲット型スパムとマルウェア感染例</a:t>
            </a:r>
            <a:br>
              <a:rPr lang="ja-JP" altLang="en-US" dirty="0" smtClean="0"/>
            </a:br>
            <a:r>
              <a:rPr lang="ja-JP" altLang="en-US" sz="2400" dirty="0" smtClean="0"/>
              <a:t>「侵入」フェーズ</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0-#ppt_w/2"/>
                                          </p:val>
                                        </p:tav>
                                        <p:tav tm="100000">
                                          <p:val>
                                            <p:strVal val="#ppt_x"/>
                                          </p:val>
                                        </p:tav>
                                      </p:tavLst>
                                    </p:anim>
                                    <p:anim calcmode="lin" valueType="num">
                                      <p:cBhvr additive="base">
                                        <p:cTn id="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additive="base">
                                        <p:cTn id="22" dur="500" fill="hold"/>
                                        <p:tgtEl>
                                          <p:spTgt spid="51"/>
                                        </p:tgtEl>
                                        <p:attrNameLst>
                                          <p:attrName>ppt_x</p:attrName>
                                        </p:attrNameLst>
                                      </p:cBhvr>
                                      <p:tavLst>
                                        <p:tav tm="0">
                                          <p:val>
                                            <p:strVal val="0-#ppt_w/2"/>
                                          </p:val>
                                        </p:tav>
                                        <p:tav tm="100000">
                                          <p:val>
                                            <p:strVal val="#ppt_x"/>
                                          </p:val>
                                        </p:tav>
                                      </p:tavLst>
                                    </p:anim>
                                    <p:anim calcmode="lin" valueType="num">
                                      <p:cBhvr additive="base">
                                        <p:cTn id="23" dur="500" fill="hold"/>
                                        <p:tgtEl>
                                          <p:spTgt spid="5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par>
                          <p:cTn id="28" fill="hold">
                            <p:stCondLst>
                              <p:cond delay="1000"/>
                            </p:stCondLst>
                            <p:childTnLst>
                              <p:par>
                                <p:cTn id="29" presetID="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15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par>
                          <p:cTn id="40" fill="hold">
                            <p:stCondLst>
                              <p:cond delay="2500"/>
                            </p:stCondLst>
                            <p:childTnLst>
                              <p:par>
                                <p:cTn id="41" presetID="9"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500" fill="hold"/>
                                        <p:tgtEl>
                                          <p:spTgt spid="61"/>
                                        </p:tgtEl>
                                        <p:attrNameLst>
                                          <p:attrName>ppt_x</p:attrName>
                                        </p:attrNameLst>
                                      </p:cBhvr>
                                      <p:tavLst>
                                        <p:tav tm="0">
                                          <p:val>
                                            <p:strVal val="0-#ppt_w/2"/>
                                          </p:val>
                                        </p:tav>
                                        <p:tav tm="100000">
                                          <p:val>
                                            <p:strVal val="#ppt_x"/>
                                          </p:val>
                                        </p:tav>
                                      </p:tavLst>
                                    </p:anim>
                                    <p:anim calcmode="lin" valueType="num">
                                      <p:cBhvr additive="base">
                                        <p:cTn id="4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dissolve">
                                      <p:cBhvr>
                                        <p:cTn id="53" dur="500"/>
                                        <p:tgtEl>
                                          <p:spTgt spid="97"/>
                                        </p:tgtEl>
                                      </p:cBhvr>
                                    </p:animEffect>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dissolve">
                                      <p:cBhvr>
                                        <p:cTn id="57" dur="500"/>
                                        <p:tgtEl>
                                          <p:spTgt spid="101"/>
                                        </p:tgtEl>
                                      </p:cBhvr>
                                    </p:animEffect>
                                  </p:childTnLst>
                                </p:cTn>
                              </p:par>
                            </p:childTnLst>
                          </p:cTn>
                        </p:par>
                        <p:par>
                          <p:cTn id="58" fill="hold">
                            <p:stCondLst>
                              <p:cond delay="1000"/>
                            </p:stCondLst>
                            <p:childTnLst>
                              <p:par>
                                <p:cTn id="59" presetID="2" presetClass="entr" presetSubtype="2"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additive="base">
                                        <p:cTn id="61" dur="500" fill="hold"/>
                                        <p:tgtEl>
                                          <p:spTgt spid="79"/>
                                        </p:tgtEl>
                                        <p:attrNameLst>
                                          <p:attrName>ppt_x</p:attrName>
                                        </p:attrNameLst>
                                      </p:cBhvr>
                                      <p:tavLst>
                                        <p:tav tm="0">
                                          <p:val>
                                            <p:strVal val="1+#ppt_w/2"/>
                                          </p:val>
                                        </p:tav>
                                        <p:tav tm="100000">
                                          <p:val>
                                            <p:strVal val="#ppt_x"/>
                                          </p:val>
                                        </p:tav>
                                      </p:tavLst>
                                    </p:anim>
                                    <p:anim calcmode="lin" valueType="num">
                                      <p:cBhvr additive="base">
                                        <p:cTn id="62" dur="500" fill="hold"/>
                                        <p:tgtEl>
                                          <p:spTgt spid="79"/>
                                        </p:tgtEl>
                                        <p:attrNameLst>
                                          <p:attrName>ppt_y</p:attrName>
                                        </p:attrNameLst>
                                      </p:cBhvr>
                                      <p:tavLst>
                                        <p:tav tm="0">
                                          <p:val>
                                            <p:strVal val="#ppt_y"/>
                                          </p:val>
                                        </p:tav>
                                        <p:tav tm="100000">
                                          <p:val>
                                            <p:strVal val="#ppt_y"/>
                                          </p:val>
                                        </p:tav>
                                      </p:tavLst>
                                    </p:anim>
                                  </p:childTnLst>
                                </p:cTn>
                              </p:par>
                            </p:childTnLst>
                          </p:cTn>
                        </p:par>
                        <p:par>
                          <p:cTn id="63" fill="hold">
                            <p:stCondLst>
                              <p:cond delay="1500"/>
                            </p:stCondLst>
                            <p:childTnLst>
                              <p:par>
                                <p:cTn id="64" presetID="5" presetClass="entr" presetSubtype="5"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checkerboard(down)">
                                      <p:cBhvr>
                                        <p:cTn id="66" dur="500"/>
                                        <p:tgtEl>
                                          <p:spTgt spid="45"/>
                                        </p:tgtEl>
                                      </p:cBhvr>
                                    </p:animEffect>
                                  </p:childTnLst>
                                </p:cTn>
                              </p:par>
                            </p:childTnLst>
                          </p:cTn>
                        </p:par>
                        <p:par>
                          <p:cTn id="67" fill="hold">
                            <p:stCondLst>
                              <p:cond delay="2000"/>
                            </p:stCondLst>
                            <p:childTnLst>
                              <p:par>
                                <p:cTn id="68" presetID="2" presetClass="entr" presetSubtype="2" fill="hold" grpId="0" nodeType="afterEffect">
                                  <p:stCondLst>
                                    <p:cond delay="0"/>
                                  </p:stCondLst>
                                  <p:childTnLst>
                                    <p:set>
                                      <p:cBhvr>
                                        <p:cTn id="69" dur="1" fill="hold">
                                          <p:stCondLst>
                                            <p:cond delay="0"/>
                                          </p:stCondLst>
                                        </p:cTn>
                                        <p:tgtEl>
                                          <p:spTgt spid="68"/>
                                        </p:tgtEl>
                                        <p:attrNameLst>
                                          <p:attrName>style.visibility</p:attrName>
                                        </p:attrNameLst>
                                      </p:cBhvr>
                                      <p:to>
                                        <p:strVal val="visible"/>
                                      </p:to>
                                    </p:set>
                                    <p:anim calcmode="lin" valueType="num">
                                      <p:cBhvr additive="base">
                                        <p:cTn id="70" dur="500" fill="hold"/>
                                        <p:tgtEl>
                                          <p:spTgt spid="68"/>
                                        </p:tgtEl>
                                        <p:attrNameLst>
                                          <p:attrName>ppt_x</p:attrName>
                                        </p:attrNameLst>
                                      </p:cBhvr>
                                      <p:tavLst>
                                        <p:tav tm="0">
                                          <p:val>
                                            <p:strVal val="1+#ppt_w/2"/>
                                          </p:val>
                                        </p:tav>
                                        <p:tav tm="100000">
                                          <p:val>
                                            <p:strVal val="#ppt_x"/>
                                          </p:val>
                                        </p:tav>
                                      </p:tavLst>
                                    </p:anim>
                                    <p:anim calcmode="lin" valueType="num">
                                      <p:cBhvr additive="base">
                                        <p:cTn id="71" dur="500" fill="hold"/>
                                        <p:tgtEl>
                                          <p:spTgt spid="68"/>
                                        </p:tgtEl>
                                        <p:attrNameLst>
                                          <p:attrName>ppt_y</p:attrName>
                                        </p:attrNameLst>
                                      </p:cBhvr>
                                      <p:tavLst>
                                        <p:tav tm="0">
                                          <p:val>
                                            <p:strVal val="#ppt_y"/>
                                          </p:val>
                                        </p:tav>
                                        <p:tav tm="100000">
                                          <p:val>
                                            <p:strVal val="#ppt_y"/>
                                          </p:val>
                                        </p:tav>
                                      </p:tavLst>
                                    </p:anim>
                                  </p:childTnLst>
                                </p:cTn>
                              </p:par>
                            </p:childTnLst>
                          </p:cTn>
                        </p:par>
                        <p:par>
                          <p:cTn id="72" fill="hold">
                            <p:stCondLst>
                              <p:cond delay="2500"/>
                            </p:stCondLst>
                            <p:childTnLst>
                              <p:par>
                                <p:cTn id="73" presetID="9" presetClass="entr" presetSubtype="0" fill="hold" grpId="0" nodeType="after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dissolve">
                                      <p:cBhvr>
                                        <p:cTn id="75" dur="500"/>
                                        <p:tgtEl>
                                          <p:spTgt spid="10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dissolve">
                                      <p:cBhvr>
                                        <p:cTn id="80" dur="500"/>
                                        <p:tgtEl>
                                          <p:spTgt spid="70"/>
                                        </p:tgtEl>
                                      </p:cBhvr>
                                    </p:animEffect>
                                  </p:childTnLst>
                                </p:cTn>
                              </p:par>
                            </p:childTnLst>
                          </p:cTn>
                        </p:par>
                        <p:par>
                          <p:cTn id="81" fill="hold">
                            <p:stCondLst>
                              <p:cond delay="500"/>
                            </p:stCondLst>
                            <p:childTnLst>
                              <p:par>
                                <p:cTn id="82" presetID="5" presetClass="entr" presetSubtype="1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checkerboard(across)">
                                      <p:cBhvr>
                                        <p:cTn id="84" dur="500"/>
                                        <p:tgtEl>
                                          <p:spTgt spid="47"/>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checkerboard(across)">
                                      <p:cBhvr>
                                        <p:cTn id="89" dur="500"/>
                                        <p:tgtEl>
                                          <p:spTgt spid="73"/>
                                        </p:tgtEl>
                                      </p:cBhvr>
                                    </p:animEffect>
                                  </p:childTnLst>
                                </p:cTn>
                              </p:par>
                            </p:childTnLst>
                          </p:cTn>
                        </p:par>
                        <p:par>
                          <p:cTn id="90" fill="hold">
                            <p:stCondLst>
                              <p:cond delay="500"/>
                            </p:stCondLst>
                            <p:childTnLst>
                              <p:par>
                                <p:cTn id="91" presetID="9" presetClass="entr" presetSubtype="0" fill="hold" grpId="0" nodeType="after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dissolve">
                                      <p:cBhvr>
                                        <p:cTn id="93" dur="500"/>
                                        <p:tgtEl>
                                          <p:spTgt spid="66"/>
                                        </p:tgtEl>
                                      </p:cBhvr>
                                    </p:animEffect>
                                  </p:childTnLst>
                                </p:cTn>
                              </p:par>
                            </p:childTnLst>
                          </p:cTn>
                        </p:par>
                        <p:par>
                          <p:cTn id="94" fill="hold">
                            <p:stCondLst>
                              <p:cond delay="1000"/>
                            </p:stCondLst>
                            <p:childTnLst>
                              <p:par>
                                <p:cTn id="95" presetID="9" presetClass="entr" presetSubtype="0" fill="hold"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dissolve">
                                      <p:cBhvr>
                                        <p:cTn id="97" dur="500"/>
                                        <p:tgtEl>
                                          <p:spTgt spid="74"/>
                                        </p:tgtEl>
                                      </p:cBhvr>
                                    </p:animEffect>
                                  </p:childTnLst>
                                </p:cTn>
                              </p:par>
                            </p:childTnLst>
                          </p:cTn>
                        </p:par>
                        <p:par>
                          <p:cTn id="98" fill="hold">
                            <p:stCondLst>
                              <p:cond delay="1500"/>
                            </p:stCondLst>
                            <p:childTnLst>
                              <p:par>
                                <p:cTn id="99" presetID="9" presetClass="entr" presetSubtype="0" fill="hold" grpId="0" nodeType="after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dissolve">
                                      <p:cBhvr>
                                        <p:cTn id="101" dur="2000"/>
                                        <p:tgtEl>
                                          <p:spTgt spid="72"/>
                                        </p:tgtEl>
                                      </p:cBhvr>
                                    </p:animEffect>
                                  </p:childTnLst>
                                </p:cTn>
                              </p:par>
                            </p:childTnLst>
                          </p:cTn>
                        </p:par>
                        <p:par>
                          <p:cTn id="102" fill="hold">
                            <p:stCondLst>
                              <p:cond delay="3500"/>
                            </p:stCondLst>
                            <p:childTnLst>
                              <p:par>
                                <p:cTn id="103" presetID="9" presetClass="entr" presetSubtype="0" fill="hold" nodeType="after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dissolve">
                                      <p:cBhvr>
                                        <p:cTn id="105"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44" grpId="0" animBg="1"/>
      <p:bldP spid="45" grpId="0" animBg="1"/>
      <p:bldP spid="50" grpId="0" animBg="1"/>
      <p:bldP spid="51" grpId="0" animBg="1"/>
      <p:bldP spid="61" grpId="0" animBg="1"/>
      <p:bldP spid="66" grpId="0" animBg="1"/>
      <p:bldP spid="68" grpId="0" animBg="1"/>
      <p:bldP spid="70" grpId="0" animBg="1"/>
      <p:bldP spid="72" grpId="0" animBg="1"/>
      <p:bldP spid="97" grpId="0"/>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12"/>
          <p:cNvSpPr txBox="1">
            <a:spLocks noChangeArrowheads="1"/>
          </p:cNvSpPr>
          <p:nvPr/>
        </p:nvSpPr>
        <p:spPr bwMode="blackWhite">
          <a:xfrm>
            <a:off x="5652120" y="1772816"/>
            <a:ext cx="3168352" cy="1015663"/>
          </a:xfrm>
          <a:prstGeom prst="rect">
            <a:avLst/>
          </a:prstGeom>
          <a:solidFill>
            <a:srgbClr val="FF99CC"/>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FF0000"/>
                </a:solidFill>
                <a:latin typeface="+mn-ea"/>
                <a:cs typeface="メイリオ" pitchFamily="50" charset="-128"/>
              </a:rPr>
              <a:t>9</a:t>
            </a:r>
            <a:r>
              <a:rPr lang="ja-JP" altLang="en-US" sz="1200" b="1" dirty="0" smtClean="0">
                <a:solidFill>
                  <a:srgbClr val="FF0000"/>
                </a:solidFill>
                <a:latin typeface="+mn-ea"/>
                <a:cs typeface="メイリオ" pitchFamily="50" charset="-128"/>
              </a:rPr>
              <a:t>潜伏</a:t>
            </a:r>
            <a:endParaRPr lang="en-US" altLang="ja-JP" sz="1200" b="1" dirty="0" smtClean="0">
              <a:solidFill>
                <a:srgbClr val="FF0000"/>
              </a:solidFill>
              <a:latin typeface="+mn-ea"/>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サイバー犯罪者から指令があると、</a:t>
            </a:r>
            <a:endParaRPr lang="en-US" altLang="ja-JP" sz="1200" b="1" dirty="0" smtClean="0">
              <a:solidFill>
                <a:schemeClr val="accent3">
                  <a:lumMod val="10000"/>
                </a:schemeClr>
              </a:solidFill>
              <a:latin typeface="+mn-ea"/>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収集した情報の送信や、遠隔操作によりサイバー犯罪を行うボットとして活動する。</a:t>
            </a:r>
            <a:endParaRPr lang="en-US" altLang="ja-JP" sz="1200" b="1" dirty="0">
              <a:solidFill>
                <a:schemeClr val="accent3">
                  <a:lumMod val="10000"/>
                </a:schemeClr>
              </a:solidFill>
              <a:latin typeface="+mn-ea"/>
              <a:cs typeface="メイリオ" pitchFamily="50" charset="-128"/>
            </a:endParaRPr>
          </a:p>
        </p:txBody>
      </p:sp>
      <p:sp>
        <p:nvSpPr>
          <p:cNvPr id="97" name="フリーフォーム 96"/>
          <p:cNvSpPr/>
          <p:nvPr/>
        </p:nvSpPr>
        <p:spPr bwMode="gray">
          <a:xfrm>
            <a:off x="2648197" y="3728852"/>
            <a:ext cx="4322619" cy="1056904"/>
          </a:xfrm>
          <a:custGeom>
            <a:avLst/>
            <a:gdLst>
              <a:gd name="connsiteX0" fmla="*/ 4322619 w 4322619"/>
              <a:gd name="connsiteY0" fmla="*/ 736270 h 1056904"/>
              <a:gd name="connsiteX1" fmla="*/ 3135086 w 4322619"/>
              <a:gd name="connsiteY1" fmla="*/ 1045029 h 1056904"/>
              <a:gd name="connsiteX2" fmla="*/ 510639 w 4322619"/>
              <a:gd name="connsiteY2" fmla="*/ 1056904 h 1056904"/>
              <a:gd name="connsiteX3" fmla="*/ 0 w 4322619"/>
              <a:gd name="connsiteY3" fmla="*/ 0 h 1056904"/>
            </a:gdLst>
            <a:ahLst/>
            <a:cxnLst>
              <a:cxn ang="0">
                <a:pos x="connsiteX0" y="connsiteY0"/>
              </a:cxn>
              <a:cxn ang="0">
                <a:pos x="connsiteX1" y="connsiteY1"/>
              </a:cxn>
              <a:cxn ang="0">
                <a:pos x="connsiteX2" y="connsiteY2"/>
              </a:cxn>
              <a:cxn ang="0">
                <a:pos x="connsiteX3" y="connsiteY3"/>
              </a:cxn>
            </a:cxnLst>
            <a:rect l="l" t="t" r="r" b="b"/>
            <a:pathLst>
              <a:path w="4322619" h="1056904">
                <a:moveTo>
                  <a:pt x="4322619" y="736270"/>
                </a:moveTo>
                <a:lnTo>
                  <a:pt x="3135086" y="1045029"/>
                </a:lnTo>
                <a:lnTo>
                  <a:pt x="510639" y="1056904"/>
                </a:lnTo>
                <a:lnTo>
                  <a:pt x="0" y="0"/>
                </a:ln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25"/>
          <p:cNvPicPr>
            <a:picLocks noChangeArrowheads="1"/>
          </p:cNvPicPr>
          <p:nvPr/>
        </p:nvPicPr>
        <p:blipFill>
          <a:blip r:embed="rId3" cstate="print"/>
          <a:srcRect/>
          <a:stretch>
            <a:fillRect/>
          </a:stretch>
        </p:blipFill>
        <p:spPr bwMode="gray">
          <a:xfrm>
            <a:off x="1475656" y="2996952"/>
            <a:ext cx="1368152" cy="86409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gray">
          <a:xfrm>
            <a:off x="251520" y="2852936"/>
            <a:ext cx="1238121" cy="1008112"/>
          </a:xfrm>
          <a:prstGeom prst="rect">
            <a:avLst/>
          </a:prstGeom>
          <a:noFill/>
          <a:ln w="9525">
            <a:noFill/>
            <a:miter lim="800000"/>
            <a:headEnd/>
            <a:tailEnd/>
          </a:ln>
          <a:effectLst/>
        </p:spPr>
      </p:pic>
      <p:pic>
        <p:nvPicPr>
          <p:cNvPr id="18" name="Picture 34"/>
          <p:cNvPicPr>
            <a:picLocks noChangeArrowheads="1"/>
          </p:cNvPicPr>
          <p:nvPr/>
        </p:nvPicPr>
        <p:blipFill>
          <a:blip r:embed="rId5" cstate="print"/>
          <a:srcRect/>
          <a:stretch>
            <a:fillRect/>
          </a:stretch>
        </p:blipFill>
        <p:spPr bwMode="gray">
          <a:xfrm>
            <a:off x="6948264" y="3861048"/>
            <a:ext cx="909637" cy="822325"/>
          </a:xfrm>
          <a:prstGeom prst="rect">
            <a:avLst/>
          </a:prstGeom>
          <a:noFill/>
          <a:ln w="9525">
            <a:noFill/>
            <a:miter lim="800000"/>
            <a:headEnd/>
            <a:tailEnd/>
          </a:ln>
        </p:spPr>
      </p:pic>
      <p:grpSp>
        <p:nvGrpSpPr>
          <p:cNvPr id="2" name="Group 79"/>
          <p:cNvGrpSpPr>
            <a:grpSpLocks/>
          </p:cNvGrpSpPr>
          <p:nvPr/>
        </p:nvGrpSpPr>
        <p:grpSpPr bwMode="gray">
          <a:xfrm>
            <a:off x="611560" y="4077072"/>
            <a:ext cx="684213" cy="563563"/>
            <a:chOff x="4150" y="3158"/>
            <a:chExt cx="431" cy="355"/>
          </a:xfrm>
        </p:grpSpPr>
        <p:pic>
          <p:nvPicPr>
            <p:cNvPr id="23" name="Picture 80" descr="L horn"/>
            <p:cNvPicPr>
              <a:picLocks noChangeAspect="1" noChangeArrowheads="1"/>
            </p:cNvPicPr>
            <p:nvPr/>
          </p:nvPicPr>
          <p:blipFill>
            <a:blip r:embed="rId6" cstate="print"/>
            <a:srcRect/>
            <a:stretch>
              <a:fillRect/>
            </a:stretch>
          </p:blipFill>
          <p:spPr bwMode="gray">
            <a:xfrm>
              <a:off x="4150" y="3158"/>
              <a:ext cx="104" cy="168"/>
            </a:xfrm>
            <a:prstGeom prst="rect">
              <a:avLst/>
            </a:prstGeom>
            <a:noFill/>
            <a:ln w="9525">
              <a:noFill/>
              <a:miter lim="800000"/>
              <a:headEnd/>
              <a:tailEnd/>
            </a:ln>
            <a:effectLst>
              <a:outerShdw dist="35921" dir="2700000" algn="ctr" rotWithShape="0">
                <a:schemeClr val="bg2"/>
              </a:outerShdw>
            </a:effectLst>
          </p:spPr>
        </p:pic>
        <p:pic>
          <p:nvPicPr>
            <p:cNvPr id="24" name="Picture 81" descr="user_orng"/>
            <p:cNvPicPr>
              <a:picLocks noChangeAspect="1" noChangeArrowheads="1"/>
            </p:cNvPicPr>
            <p:nvPr/>
          </p:nvPicPr>
          <p:blipFill>
            <a:blip r:embed="rId7" cstate="print"/>
            <a:srcRect/>
            <a:stretch>
              <a:fillRect/>
            </a:stretch>
          </p:blipFill>
          <p:spPr bwMode="gray">
            <a:xfrm>
              <a:off x="4195" y="3226"/>
              <a:ext cx="386" cy="287"/>
            </a:xfrm>
            <a:prstGeom prst="rect">
              <a:avLst/>
            </a:prstGeom>
            <a:noFill/>
            <a:ln w="9525">
              <a:noFill/>
              <a:miter lim="800000"/>
              <a:headEnd/>
              <a:tailEnd/>
            </a:ln>
          </p:spPr>
        </p:pic>
        <p:pic>
          <p:nvPicPr>
            <p:cNvPr id="25" name="Picture 82" descr="R horn"/>
            <p:cNvPicPr>
              <a:picLocks noChangeAspect="1" noChangeArrowheads="1"/>
            </p:cNvPicPr>
            <p:nvPr/>
          </p:nvPicPr>
          <p:blipFill>
            <a:blip r:embed="rId8" cstate="print"/>
            <a:srcRect/>
            <a:stretch>
              <a:fillRect/>
            </a:stretch>
          </p:blipFill>
          <p:spPr bwMode="gray">
            <a:xfrm>
              <a:off x="4351" y="3236"/>
              <a:ext cx="105" cy="167"/>
            </a:xfrm>
            <a:prstGeom prst="rect">
              <a:avLst/>
            </a:prstGeom>
            <a:noFill/>
            <a:ln w="9525">
              <a:noFill/>
              <a:miter lim="800000"/>
              <a:headEnd/>
              <a:tailEnd/>
            </a:ln>
            <a:effectLst>
              <a:outerShdw dist="35921" dir="2700000" algn="ctr" rotWithShape="0">
                <a:schemeClr val="bg2"/>
              </a:outerShdw>
            </a:effectLst>
          </p:spPr>
        </p:pic>
      </p:grpSp>
      <p:sp>
        <p:nvSpPr>
          <p:cNvPr id="36" name="TextBox 12"/>
          <p:cNvSpPr txBox="1">
            <a:spLocks noChangeArrowheads="1"/>
          </p:cNvSpPr>
          <p:nvPr/>
        </p:nvSpPr>
        <p:spPr bwMode="gray">
          <a:xfrm>
            <a:off x="4283968" y="4005064"/>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Anti-Malware</a:t>
            </a:r>
            <a:endParaRPr lang="en-US" altLang="ja-JP" sz="1200" b="1" dirty="0">
              <a:solidFill>
                <a:srgbClr val="969696"/>
              </a:solidFill>
              <a:ea typeface="ＭＳ Ｐゴシック" charset="-128"/>
            </a:endParaRPr>
          </a:p>
        </p:txBody>
      </p:sp>
      <p:sp>
        <p:nvSpPr>
          <p:cNvPr id="37" name="TextBox 12"/>
          <p:cNvSpPr txBox="1">
            <a:spLocks noChangeArrowheads="1"/>
          </p:cNvSpPr>
          <p:nvPr/>
        </p:nvSpPr>
        <p:spPr bwMode="gray">
          <a:xfrm>
            <a:off x="3419872" y="4005064"/>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rgbClr val="969696"/>
                </a:solidFill>
                <a:ea typeface="ＭＳ Ｐゴシック" charset="-128"/>
              </a:rPr>
              <a:t>URL Filter</a:t>
            </a:r>
            <a:endParaRPr lang="en-US" altLang="ja-JP" sz="1200" b="1" dirty="0">
              <a:solidFill>
                <a:srgbClr val="969696"/>
              </a:solidFill>
              <a:ea typeface="ＭＳ Ｐゴシック" charset="-128"/>
            </a:endParaRPr>
          </a:p>
        </p:txBody>
      </p:sp>
      <p:cxnSp>
        <p:nvCxnSpPr>
          <p:cNvPr id="40" name="直線コネクタ 39"/>
          <p:cNvCxnSpPr>
            <a:stCxn id="2050" idx="2"/>
          </p:cNvCxnSpPr>
          <p:nvPr/>
        </p:nvCxnSpPr>
        <p:spPr bwMode="gray">
          <a:xfrm rot="5400000">
            <a:off x="669063" y="4019570"/>
            <a:ext cx="360041" cy="4299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42" descr="File Server_Updated2005"/>
          <p:cNvPicPr>
            <a:picLocks noChangeAspect="1" noChangeArrowheads="1"/>
          </p:cNvPicPr>
          <p:nvPr/>
        </p:nvPicPr>
        <p:blipFill>
          <a:blip r:embed="rId9" cstate="print"/>
          <a:srcRect/>
          <a:stretch>
            <a:fillRect/>
          </a:stretch>
        </p:blipFill>
        <p:spPr bwMode="gray">
          <a:xfrm>
            <a:off x="3491880" y="4293096"/>
            <a:ext cx="576064" cy="766165"/>
          </a:xfrm>
          <a:prstGeom prst="rect">
            <a:avLst/>
          </a:prstGeom>
          <a:noFill/>
          <a:ln w="9525">
            <a:noFill/>
            <a:miter lim="800000"/>
            <a:headEnd/>
            <a:tailEnd/>
          </a:ln>
        </p:spPr>
      </p:pic>
      <p:sp>
        <p:nvSpPr>
          <p:cNvPr id="60" name="TextBox 12"/>
          <p:cNvSpPr txBox="1">
            <a:spLocks noChangeArrowheads="1"/>
          </p:cNvSpPr>
          <p:nvPr/>
        </p:nvSpPr>
        <p:spPr bwMode="gray">
          <a:xfrm>
            <a:off x="1763688" y="3429000"/>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3" name="TextBox 12"/>
          <p:cNvSpPr txBox="1">
            <a:spLocks noChangeArrowheads="1"/>
          </p:cNvSpPr>
          <p:nvPr/>
        </p:nvSpPr>
        <p:spPr bwMode="gray">
          <a:xfrm>
            <a:off x="0" y="4941168"/>
            <a:ext cx="1907704"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新種マルウェア・サイト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ボットネット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pic>
        <p:nvPicPr>
          <p:cNvPr id="32" name="Picture 42" descr="File Server_Updated2005"/>
          <p:cNvPicPr>
            <a:picLocks noChangeAspect="1" noChangeArrowheads="1"/>
          </p:cNvPicPr>
          <p:nvPr/>
        </p:nvPicPr>
        <p:blipFill>
          <a:blip r:embed="rId9" cstate="print"/>
          <a:srcRect/>
          <a:stretch>
            <a:fillRect/>
          </a:stretch>
        </p:blipFill>
        <p:spPr bwMode="gray">
          <a:xfrm>
            <a:off x="4499992" y="4293096"/>
            <a:ext cx="576064" cy="766165"/>
          </a:xfrm>
          <a:prstGeom prst="rect">
            <a:avLst/>
          </a:prstGeom>
          <a:noFill/>
          <a:ln w="9525">
            <a:noFill/>
            <a:miter lim="800000"/>
            <a:headEnd/>
            <a:tailEnd/>
          </a:ln>
        </p:spPr>
      </p:pic>
      <p:sp>
        <p:nvSpPr>
          <p:cNvPr id="70" name="TextBox 12"/>
          <p:cNvSpPr txBox="1">
            <a:spLocks noChangeArrowheads="1"/>
          </p:cNvSpPr>
          <p:nvPr/>
        </p:nvSpPr>
        <p:spPr bwMode="blackWhite">
          <a:xfrm>
            <a:off x="827584" y="5301208"/>
            <a:ext cx="3312368" cy="1015663"/>
          </a:xfrm>
          <a:prstGeom prst="rect">
            <a:avLst/>
          </a:prstGeom>
          <a:solidFill>
            <a:srgbClr val="FF99CC"/>
          </a:solidFill>
          <a:ln w="9525">
            <a:noFill/>
            <a:miter lim="800000"/>
            <a:headEnd/>
            <a:tailEnd/>
          </a:ln>
        </p:spPr>
        <p:txBody>
          <a:bodyPr wrap="square">
            <a:spAutoFit/>
          </a:bodyPr>
          <a:lstStyle/>
          <a:p>
            <a:r>
              <a:rPr lang="en-US" altLang="ja-JP" sz="2400" b="1" dirty="0" smtClean="0">
                <a:solidFill>
                  <a:srgbClr val="FF0000"/>
                </a:solidFill>
                <a:latin typeface="+mn-ea"/>
                <a:cs typeface="メイリオ" pitchFamily="50" charset="-128"/>
              </a:rPr>
              <a:t>8</a:t>
            </a:r>
            <a:r>
              <a:rPr lang="ja-JP" altLang="en-US" sz="1200" b="1" dirty="0" smtClean="0">
                <a:solidFill>
                  <a:srgbClr val="FF0000"/>
                </a:solidFill>
                <a:latin typeface="+mn-ea"/>
                <a:cs typeface="メイリオ" pitchFamily="50" charset="-128"/>
              </a:rPr>
              <a:t>進化</a:t>
            </a:r>
            <a:endParaRPr lang="en-US" altLang="ja-JP" sz="1200" b="1" dirty="0" smtClean="0">
              <a:solidFill>
                <a:schemeClr val="accent3">
                  <a:lumMod val="10000"/>
                </a:schemeClr>
              </a:solidFill>
              <a:latin typeface="+mn-ea"/>
              <a:cs typeface="メイリオ" pitchFamily="50" charset="-128"/>
            </a:endParaRPr>
          </a:p>
          <a:p>
            <a:r>
              <a:rPr lang="ja-JP" altLang="en-US" sz="1200" b="1" dirty="0" smtClean="0">
                <a:solidFill>
                  <a:schemeClr val="accent3">
                    <a:lumMod val="10000"/>
                  </a:schemeClr>
                </a:solidFill>
                <a:latin typeface="+mn-ea"/>
                <a:cs typeface="メイリオ" pitchFamily="50" charset="-128"/>
              </a:rPr>
              <a:t>マルウェアのアップグレードや、ボットで遠隔操作可能化や、レトロウィルス等の他種類マルウェアのダウンロードを行い隠匿する。</a:t>
            </a:r>
            <a:endParaRPr lang="en-US" altLang="ja-JP" sz="1200" b="1" dirty="0">
              <a:solidFill>
                <a:schemeClr val="accent3">
                  <a:lumMod val="10000"/>
                </a:schemeClr>
              </a:solidFill>
              <a:latin typeface="+mn-ea"/>
              <a:cs typeface="メイリオ" pitchFamily="50" charset="-128"/>
            </a:endParaRPr>
          </a:p>
        </p:txBody>
      </p:sp>
      <p:grpSp>
        <p:nvGrpSpPr>
          <p:cNvPr id="3" name="Group 13"/>
          <p:cNvGrpSpPr>
            <a:grpSpLocks/>
          </p:cNvGrpSpPr>
          <p:nvPr/>
        </p:nvGrpSpPr>
        <p:grpSpPr bwMode="gray">
          <a:xfrm>
            <a:off x="1043608" y="1844824"/>
            <a:ext cx="790575" cy="762000"/>
            <a:chOff x="192" y="897"/>
            <a:chExt cx="807" cy="771"/>
          </a:xfrm>
        </p:grpSpPr>
        <p:pic>
          <p:nvPicPr>
            <p:cNvPr id="81" name="Picture 14" descr="L horn"/>
            <p:cNvPicPr>
              <a:picLocks noChangeAspect="1" noChangeArrowheads="1"/>
            </p:cNvPicPr>
            <p:nvPr/>
          </p:nvPicPr>
          <p:blipFill>
            <a:blip r:embed="rId10" cstate="print"/>
            <a:srcRect/>
            <a:stretch>
              <a:fillRect/>
            </a:stretch>
          </p:blipFill>
          <p:spPr bwMode="gray">
            <a:xfrm>
              <a:off x="336" y="897"/>
              <a:ext cx="148" cy="236"/>
            </a:xfrm>
            <a:prstGeom prst="rect">
              <a:avLst/>
            </a:prstGeom>
            <a:noFill/>
            <a:effectLst>
              <a:outerShdw dist="38088" dir="20340037" algn="ctr" rotWithShape="0">
                <a:schemeClr val="bg2"/>
              </a:outerShdw>
            </a:effectLst>
          </p:spPr>
        </p:pic>
        <p:pic>
          <p:nvPicPr>
            <p:cNvPr id="82" name="Picture 15" descr="laptop_gry"/>
            <p:cNvPicPr>
              <a:picLocks noChangeAspect="1" noChangeArrowheads="1"/>
            </p:cNvPicPr>
            <p:nvPr/>
          </p:nvPicPr>
          <p:blipFill>
            <a:blip r:embed="rId11" cstate="print"/>
            <a:srcRect/>
            <a:stretch>
              <a:fillRect/>
            </a:stretch>
          </p:blipFill>
          <p:spPr bwMode="gray">
            <a:xfrm>
              <a:off x="192" y="1008"/>
              <a:ext cx="807" cy="660"/>
            </a:xfrm>
            <a:prstGeom prst="rect">
              <a:avLst/>
            </a:prstGeom>
            <a:noFill/>
          </p:spPr>
        </p:pic>
        <p:pic>
          <p:nvPicPr>
            <p:cNvPr id="83" name="Picture 16" descr="R horn"/>
            <p:cNvPicPr>
              <a:picLocks noChangeAspect="1" noChangeArrowheads="1"/>
            </p:cNvPicPr>
            <p:nvPr/>
          </p:nvPicPr>
          <p:blipFill>
            <a:blip r:embed="rId12" cstate="print"/>
            <a:srcRect/>
            <a:stretch>
              <a:fillRect/>
            </a:stretch>
          </p:blipFill>
          <p:spPr bwMode="gray">
            <a:xfrm>
              <a:off x="672" y="1058"/>
              <a:ext cx="148" cy="238"/>
            </a:xfrm>
            <a:prstGeom prst="rect">
              <a:avLst/>
            </a:prstGeom>
            <a:noFill/>
            <a:effectLst>
              <a:outerShdw dist="38092" dir="1799984" algn="ctr" rotWithShape="0">
                <a:schemeClr val="bg2"/>
              </a:outerShdw>
            </a:effectLst>
          </p:spPr>
        </p:pic>
      </p:grpSp>
      <p:cxnSp>
        <p:nvCxnSpPr>
          <p:cNvPr id="84" name="直線コネクタ 83"/>
          <p:cNvCxnSpPr>
            <a:stCxn id="82" idx="2"/>
          </p:cNvCxnSpPr>
          <p:nvPr/>
        </p:nvCxnSpPr>
        <p:spPr bwMode="gray">
          <a:xfrm rot="5400000">
            <a:off x="1154200" y="2712256"/>
            <a:ext cx="390128" cy="179264"/>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TextBox 12"/>
          <p:cNvSpPr txBox="1">
            <a:spLocks noChangeArrowheads="1"/>
          </p:cNvSpPr>
          <p:nvPr/>
        </p:nvSpPr>
        <p:spPr bwMode="gray">
          <a:xfrm>
            <a:off x="827584" y="1556792"/>
            <a:ext cx="1944216"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サイバー犯罪者</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93" name="TextBox 12"/>
          <p:cNvSpPr txBox="1">
            <a:spLocks noChangeArrowheads="1"/>
          </p:cNvSpPr>
          <p:nvPr/>
        </p:nvSpPr>
        <p:spPr bwMode="blackWhite">
          <a:xfrm>
            <a:off x="2339752" y="1844824"/>
            <a:ext cx="3024336" cy="830997"/>
          </a:xfrm>
          <a:prstGeom prst="rect">
            <a:avLst/>
          </a:prstGeom>
          <a:solidFill>
            <a:srgbClr val="FF99CC"/>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FF0000"/>
                </a:solidFill>
                <a:latin typeface="+mn-ea"/>
                <a:cs typeface="メイリオ" pitchFamily="50" charset="-128"/>
              </a:rPr>
              <a:t>10</a:t>
            </a:r>
            <a:r>
              <a:rPr lang="ja-JP" altLang="en-US" sz="1200" b="1" dirty="0" smtClean="0">
                <a:solidFill>
                  <a:srgbClr val="FF0000"/>
                </a:solidFill>
                <a:latin typeface="+mn-ea"/>
                <a:cs typeface="メイリオ" pitchFamily="50" charset="-128"/>
              </a:rPr>
              <a:t>攻撃</a:t>
            </a:r>
            <a:endParaRPr lang="en-US" altLang="ja-JP" sz="1200" b="1" dirty="0" smtClean="0">
              <a:solidFill>
                <a:srgbClr val="FF0000"/>
              </a:solidFill>
              <a:latin typeface="+mn-ea"/>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収集した情報を他のサイバー犯罪者へ販売したり、様々な目的で悪用される。</a:t>
            </a:r>
            <a:endParaRPr lang="en-US" altLang="ja-JP" sz="1200" b="1" dirty="0">
              <a:solidFill>
                <a:schemeClr val="accent3">
                  <a:lumMod val="10000"/>
                </a:schemeClr>
              </a:solidFill>
              <a:latin typeface="+mn-ea"/>
              <a:cs typeface="メイリオ" pitchFamily="50" charset="-128"/>
            </a:endParaRPr>
          </a:p>
        </p:txBody>
      </p:sp>
      <p:sp>
        <p:nvSpPr>
          <p:cNvPr id="98" name="TextBox 12"/>
          <p:cNvSpPr txBox="1">
            <a:spLocks noChangeArrowheads="1"/>
          </p:cNvSpPr>
          <p:nvPr/>
        </p:nvSpPr>
        <p:spPr bwMode="gray">
          <a:xfrm>
            <a:off x="5076056" y="4509120"/>
            <a:ext cx="86409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Port 80</a:t>
            </a:r>
            <a:endParaRPr lang="en-US" altLang="ja-JP" sz="1200" b="1" dirty="0">
              <a:solidFill>
                <a:srgbClr val="787762"/>
              </a:solidFill>
              <a:ea typeface="ＭＳ Ｐゴシック" charset="-128"/>
            </a:endParaRPr>
          </a:p>
        </p:txBody>
      </p:sp>
      <p:sp>
        <p:nvSpPr>
          <p:cNvPr id="99" name="TextBox 12"/>
          <p:cNvSpPr txBox="1">
            <a:spLocks noChangeArrowheads="1"/>
          </p:cNvSpPr>
          <p:nvPr/>
        </p:nvSpPr>
        <p:spPr bwMode="gray">
          <a:xfrm>
            <a:off x="4139952" y="3356992"/>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err="1" smtClean="0">
                <a:solidFill>
                  <a:srgbClr val="FF0000"/>
                </a:solidFill>
                <a:ea typeface="ＭＳ Ｐゴシック" charset="-128"/>
              </a:rPr>
              <a:t>PhoneHome</a:t>
            </a:r>
            <a:endParaRPr lang="en-US" altLang="ja-JP" sz="1200" b="1" dirty="0">
              <a:solidFill>
                <a:srgbClr val="FF0000"/>
              </a:solidFill>
              <a:ea typeface="ＭＳ Ｐゴシック" charset="-128"/>
            </a:endParaRPr>
          </a:p>
        </p:txBody>
      </p:sp>
      <p:sp>
        <p:nvSpPr>
          <p:cNvPr id="100" name="フリーフォーム 99"/>
          <p:cNvSpPr/>
          <p:nvPr/>
        </p:nvSpPr>
        <p:spPr bwMode="gray">
          <a:xfrm>
            <a:off x="914400" y="3479470"/>
            <a:ext cx="6056416" cy="866899"/>
          </a:xfrm>
          <a:custGeom>
            <a:avLst/>
            <a:gdLst>
              <a:gd name="connsiteX0" fmla="*/ 0 w 6056416"/>
              <a:gd name="connsiteY0" fmla="*/ 688769 h 866899"/>
              <a:gd name="connsiteX1" fmla="*/ 83127 w 6056416"/>
              <a:gd name="connsiteY1" fmla="*/ 0 h 866899"/>
              <a:gd name="connsiteX2" fmla="*/ 2125683 w 6056416"/>
              <a:gd name="connsiteY2" fmla="*/ 0 h 866899"/>
              <a:gd name="connsiteX3" fmla="*/ 2434442 w 6056416"/>
              <a:gd name="connsiteY3" fmla="*/ 391886 h 866899"/>
              <a:gd name="connsiteX4" fmla="*/ 4536374 w 6056416"/>
              <a:gd name="connsiteY4" fmla="*/ 403761 h 866899"/>
              <a:gd name="connsiteX5" fmla="*/ 6056416 w 6056416"/>
              <a:gd name="connsiteY5" fmla="*/ 866899 h 86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416" h="866899">
                <a:moveTo>
                  <a:pt x="0" y="688769"/>
                </a:moveTo>
                <a:lnTo>
                  <a:pt x="83127" y="0"/>
                </a:lnTo>
                <a:lnTo>
                  <a:pt x="2125683" y="0"/>
                </a:lnTo>
                <a:lnTo>
                  <a:pt x="2434442" y="391886"/>
                </a:lnTo>
                <a:lnTo>
                  <a:pt x="4536374" y="403761"/>
                </a:lnTo>
                <a:lnTo>
                  <a:pt x="6056416" y="866899"/>
                </a:lnTo>
              </a:path>
            </a:pathLst>
          </a:custGeom>
          <a:ln w="3810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フリーフォーム 100"/>
          <p:cNvSpPr/>
          <p:nvPr/>
        </p:nvSpPr>
        <p:spPr bwMode="gray">
          <a:xfrm>
            <a:off x="1460665" y="3384468"/>
            <a:ext cx="5628904" cy="890649"/>
          </a:xfrm>
          <a:custGeom>
            <a:avLst/>
            <a:gdLst>
              <a:gd name="connsiteX0" fmla="*/ 0 w 5628904"/>
              <a:gd name="connsiteY0" fmla="*/ 0 h 890649"/>
              <a:gd name="connsiteX1" fmla="*/ 1579418 w 5628904"/>
              <a:gd name="connsiteY1" fmla="*/ 0 h 890649"/>
              <a:gd name="connsiteX2" fmla="*/ 1911927 w 5628904"/>
              <a:gd name="connsiteY2" fmla="*/ 368135 h 890649"/>
              <a:gd name="connsiteX3" fmla="*/ 3966358 w 5628904"/>
              <a:gd name="connsiteY3" fmla="*/ 380010 h 890649"/>
              <a:gd name="connsiteX4" fmla="*/ 5628904 w 5628904"/>
              <a:gd name="connsiteY4" fmla="*/ 890649 h 89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8904" h="890649">
                <a:moveTo>
                  <a:pt x="0" y="0"/>
                </a:moveTo>
                <a:lnTo>
                  <a:pt x="1579418" y="0"/>
                </a:lnTo>
                <a:lnTo>
                  <a:pt x="1911927" y="368135"/>
                </a:lnTo>
                <a:lnTo>
                  <a:pt x="3966358" y="380010"/>
                </a:lnTo>
                <a:lnTo>
                  <a:pt x="5628904" y="890649"/>
                </a:lnTo>
              </a:path>
            </a:pathLst>
          </a:custGeom>
          <a:ln>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フリーフォーム 101"/>
          <p:cNvSpPr/>
          <p:nvPr/>
        </p:nvSpPr>
        <p:spPr bwMode="gray">
          <a:xfrm>
            <a:off x="1211283" y="2541319"/>
            <a:ext cx="5842660" cy="1603169"/>
          </a:xfrm>
          <a:custGeom>
            <a:avLst/>
            <a:gdLst>
              <a:gd name="connsiteX0" fmla="*/ 332509 w 5842660"/>
              <a:gd name="connsiteY0" fmla="*/ 0 h 1603169"/>
              <a:gd name="connsiteX1" fmla="*/ 0 w 5842660"/>
              <a:gd name="connsiteY1" fmla="*/ 724395 h 1603169"/>
              <a:gd name="connsiteX2" fmla="*/ 1828800 w 5842660"/>
              <a:gd name="connsiteY2" fmla="*/ 724395 h 1603169"/>
              <a:gd name="connsiteX3" fmla="*/ 2196935 w 5842660"/>
              <a:gd name="connsiteY3" fmla="*/ 1092530 h 1603169"/>
              <a:gd name="connsiteX4" fmla="*/ 4203865 w 5842660"/>
              <a:gd name="connsiteY4" fmla="*/ 1104406 h 1603169"/>
              <a:gd name="connsiteX5" fmla="*/ 5842660 w 5842660"/>
              <a:gd name="connsiteY5" fmla="*/ 1603169 h 160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660" h="1603169">
                <a:moveTo>
                  <a:pt x="332509" y="0"/>
                </a:moveTo>
                <a:lnTo>
                  <a:pt x="0" y="724395"/>
                </a:lnTo>
                <a:lnTo>
                  <a:pt x="1828800" y="724395"/>
                </a:lnTo>
                <a:lnTo>
                  <a:pt x="2196935" y="1092530"/>
                </a:lnTo>
                <a:lnTo>
                  <a:pt x="4203865" y="1104406"/>
                </a:lnTo>
                <a:lnTo>
                  <a:pt x="5842660" y="1603169"/>
                </a:lnTo>
              </a:path>
            </a:pathLst>
          </a:custGeom>
          <a:noFill/>
          <a:ln w="38100">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2"/>
          <p:cNvSpPr txBox="1">
            <a:spLocks noChangeArrowheads="1"/>
          </p:cNvSpPr>
          <p:nvPr/>
        </p:nvSpPr>
        <p:spPr bwMode="gray">
          <a:xfrm>
            <a:off x="6732240" y="3573016"/>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ea typeface="メイリオ" pitchFamily="50" charset="-128"/>
                <a:cs typeface="メイリオ" pitchFamily="50" charset="-128"/>
              </a:rPr>
              <a:t>マルウェア感染</a:t>
            </a:r>
            <a:r>
              <a:rPr lang="en-US" altLang="ja-JP" sz="1200" b="1" dirty="0" smtClean="0">
                <a:solidFill>
                  <a:srgbClr val="FF0000"/>
                </a:solidFill>
                <a:ea typeface="メイリオ" pitchFamily="50" charset="-128"/>
                <a:cs typeface="メイリオ" pitchFamily="50" charset="-128"/>
              </a:rPr>
              <a:t>PC</a:t>
            </a:r>
            <a:endParaRPr lang="en-US" altLang="ja-JP" sz="1200" b="1" dirty="0">
              <a:solidFill>
                <a:srgbClr val="FF0000"/>
              </a:solidFill>
              <a:ea typeface="メイリオ" pitchFamily="50" charset="-128"/>
              <a:cs typeface="メイリオ" pitchFamily="50" charset="-128"/>
            </a:endParaRPr>
          </a:p>
        </p:txBody>
      </p:sp>
      <p:pic>
        <p:nvPicPr>
          <p:cNvPr id="39" name="Picture 17" descr="InternetThreat.png"/>
          <p:cNvPicPr>
            <a:picLocks noChangeAspect="1"/>
          </p:cNvPicPr>
          <p:nvPr/>
        </p:nvPicPr>
        <p:blipFill>
          <a:blip r:embed="rId13" cstate="print"/>
          <a:srcRect/>
          <a:stretch>
            <a:fillRect/>
          </a:stretch>
        </p:blipFill>
        <p:spPr bwMode="gray">
          <a:xfrm>
            <a:off x="899592" y="4365104"/>
            <a:ext cx="589402" cy="567402"/>
          </a:xfrm>
          <a:prstGeom prst="rect">
            <a:avLst/>
          </a:prstGeom>
          <a:noFill/>
          <a:ln w="9525">
            <a:noFill/>
            <a:miter lim="800000"/>
            <a:headEnd/>
            <a:tailEnd/>
          </a:ln>
        </p:spPr>
      </p:pic>
      <p:pic>
        <p:nvPicPr>
          <p:cNvPr id="41" name="Picture 17" descr="InternetThreat.png"/>
          <p:cNvPicPr>
            <a:picLocks noChangeAspect="1"/>
          </p:cNvPicPr>
          <p:nvPr/>
        </p:nvPicPr>
        <p:blipFill>
          <a:blip r:embed="rId13" cstate="print"/>
          <a:srcRect/>
          <a:stretch>
            <a:fillRect/>
          </a:stretch>
        </p:blipFill>
        <p:spPr bwMode="gray">
          <a:xfrm>
            <a:off x="7092280" y="3861048"/>
            <a:ext cx="589402" cy="567402"/>
          </a:xfrm>
          <a:prstGeom prst="rect">
            <a:avLst/>
          </a:prstGeom>
          <a:noFill/>
          <a:ln w="9525">
            <a:noFill/>
            <a:miter lim="800000"/>
            <a:headEnd/>
            <a:tailEnd/>
          </a:ln>
        </p:spPr>
      </p:pic>
      <p:sp>
        <p:nvSpPr>
          <p:cNvPr id="43" name="Rectangle 11"/>
          <p:cNvSpPr>
            <a:spLocks noChangeArrowheads="1"/>
          </p:cNvSpPr>
          <p:nvPr/>
        </p:nvSpPr>
        <p:spPr bwMode="gray">
          <a:xfrm>
            <a:off x="4676775" y="1268413"/>
            <a:ext cx="1065213" cy="265112"/>
          </a:xfrm>
          <a:prstGeom prst="rect">
            <a:avLst/>
          </a:prstGeom>
          <a:noFill/>
          <a:ln w="9525" algn="ctr">
            <a:noFill/>
            <a:miter lim="800000"/>
            <a:headEnd/>
            <a:tailEnd/>
          </a:ln>
        </p:spPr>
        <p:txBody>
          <a:bodyPr lIns="82124" tIns="41061" rIns="82124" bIns="41061">
            <a:spAutoFit/>
          </a:bodyPr>
          <a:lstStyle/>
          <a:p>
            <a:pPr defTabSz="814388"/>
            <a:r>
              <a:rPr lang="ja-JP" altLang="en-US" sz="1200" b="1">
                <a:solidFill>
                  <a:schemeClr val="bg1"/>
                </a:solidFill>
                <a:latin typeface="Arial Black" pitchFamily="34" charset="0"/>
              </a:rPr>
              <a:t>スパイウェア</a:t>
            </a:r>
          </a:p>
        </p:txBody>
      </p:sp>
      <p:pic>
        <p:nvPicPr>
          <p:cNvPr id="44" name="Picture 36"/>
          <p:cNvPicPr>
            <a:picLocks noChangeAspect="1" noChangeArrowheads="1"/>
          </p:cNvPicPr>
          <p:nvPr/>
        </p:nvPicPr>
        <p:blipFill>
          <a:blip r:embed="rId14" cstate="print"/>
          <a:srcRect/>
          <a:stretch>
            <a:fillRect/>
          </a:stretch>
        </p:blipFill>
        <p:spPr bwMode="gray">
          <a:xfrm>
            <a:off x="8100392" y="4869160"/>
            <a:ext cx="792163" cy="730250"/>
          </a:xfrm>
          <a:prstGeom prst="rect">
            <a:avLst/>
          </a:prstGeom>
          <a:noFill/>
          <a:ln w="9525">
            <a:noFill/>
            <a:miter lim="800000"/>
            <a:headEnd/>
            <a:tailEnd/>
          </a:ln>
        </p:spPr>
      </p:pic>
      <p:sp>
        <p:nvSpPr>
          <p:cNvPr id="46" name="Rectangle 14"/>
          <p:cNvSpPr>
            <a:spLocks noChangeArrowheads="1"/>
          </p:cNvSpPr>
          <p:nvPr/>
        </p:nvSpPr>
        <p:spPr bwMode="gray">
          <a:xfrm>
            <a:off x="8101013" y="1268413"/>
            <a:ext cx="865187" cy="265112"/>
          </a:xfrm>
          <a:prstGeom prst="rect">
            <a:avLst/>
          </a:prstGeom>
          <a:noFill/>
          <a:ln w="9525" algn="ctr">
            <a:noFill/>
            <a:miter lim="800000"/>
            <a:headEnd/>
            <a:tailEnd/>
          </a:ln>
        </p:spPr>
        <p:txBody>
          <a:bodyPr lIns="82124" tIns="41061" rIns="82124" bIns="41061">
            <a:spAutoFit/>
          </a:bodyPr>
          <a:lstStyle/>
          <a:p>
            <a:pPr defTabSz="814388"/>
            <a:r>
              <a:rPr lang="ja-JP" altLang="en-US" sz="1200" b="1">
                <a:solidFill>
                  <a:schemeClr val="bg1"/>
                </a:solidFill>
                <a:latin typeface="Arial Black" pitchFamily="34" charset="0"/>
              </a:rPr>
              <a:t>ウィルス</a:t>
            </a:r>
          </a:p>
        </p:txBody>
      </p:sp>
      <p:pic>
        <p:nvPicPr>
          <p:cNvPr id="47" name="Picture 11"/>
          <p:cNvPicPr>
            <a:picLocks noChangeAspect="1" noChangeArrowheads="1"/>
          </p:cNvPicPr>
          <p:nvPr/>
        </p:nvPicPr>
        <p:blipFill>
          <a:blip r:embed="rId15" cstate="print"/>
          <a:srcRect/>
          <a:stretch>
            <a:fillRect/>
          </a:stretch>
        </p:blipFill>
        <p:spPr bwMode="gray">
          <a:xfrm>
            <a:off x="7020272" y="2852936"/>
            <a:ext cx="719137" cy="719137"/>
          </a:xfrm>
          <a:prstGeom prst="rect">
            <a:avLst/>
          </a:prstGeom>
          <a:noFill/>
          <a:ln w="9525" algn="ctr">
            <a:noFill/>
            <a:miter lim="800000"/>
            <a:headEnd/>
            <a:tailEnd/>
          </a:ln>
        </p:spPr>
      </p:pic>
      <p:sp>
        <p:nvSpPr>
          <p:cNvPr id="49" name="Rectangle 10"/>
          <p:cNvSpPr>
            <a:spLocks noChangeArrowheads="1"/>
          </p:cNvSpPr>
          <p:nvPr/>
        </p:nvSpPr>
        <p:spPr bwMode="gray">
          <a:xfrm>
            <a:off x="3563938" y="1268413"/>
            <a:ext cx="936625" cy="265112"/>
          </a:xfrm>
          <a:prstGeom prst="rect">
            <a:avLst/>
          </a:prstGeom>
          <a:noFill/>
          <a:ln w="9525" algn="ctr">
            <a:noFill/>
            <a:miter lim="800000"/>
            <a:headEnd/>
            <a:tailEnd/>
          </a:ln>
        </p:spPr>
        <p:txBody>
          <a:bodyPr lIns="82124" tIns="41061" rIns="82124" bIns="41061">
            <a:spAutoFit/>
          </a:bodyPr>
          <a:lstStyle/>
          <a:p>
            <a:pPr defTabSz="814388"/>
            <a:r>
              <a:rPr lang="ja-JP" altLang="en-US" sz="1200" b="1">
                <a:solidFill>
                  <a:schemeClr val="bg1"/>
                </a:solidFill>
                <a:latin typeface="Arial Black" pitchFamily="34" charset="0"/>
              </a:rPr>
              <a:t>アドウェア</a:t>
            </a:r>
          </a:p>
        </p:txBody>
      </p:sp>
      <p:sp>
        <p:nvSpPr>
          <p:cNvPr id="52" name="Rectangle 12"/>
          <p:cNvSpPr>
            <a:spLocks noChangeArrowheads="1"/>
          </p:cNvSpPr>
          <p:nvPr/>
        </p:nvSpPr>
        <p:spPr bwMode="gray">
          <a:xfrm>
            <a:off x="5918200" y="1268413"/>
            <a:ext cx="1036638" cy="265112"/>
          </a:xfrm>
          <a:prstGeom prst="rect">
            <a:avLst/>
          </a:prstGeom>
          <a:noFill/>
          <a:ln w="9525" algn="ctr">
            <a:noFill/>
            <a:miter lim="800000"/>
            <a:headEnd/>
            <a:tailEnd/>
          </a:ln>
        </p:spPr>
        <p:txBody>
          <a:bodyPr lIns="82124" tIns="41061" rIns="82124" bIns="41061">
            <a:spAutoFit/>
          </a:bodyPr>
          <a:lstStyle/>
          <a:p>
            <a:pPr defTabSz="814388"/>
            <a:r>
              <a:rPr lang="ja-JP" altLang="en-US" sz="1200" b="1">
                <a:solidFill>
                  <a:schemeClr val="bg1"/>
                </a:solidFill>
                <a:latin typeface="Arial Black" pitchFamily="34" charset="0"/>
              </a:rPr>
              <a:t>トロイの木馬</a:t>
            </a:r>
          </a:p>
        </p:txBody>
      </p:sp>
      <p:sp>
        <p:nvSpPr>
          <p:cNvPr id="55" name="Rectangle 13"/>
          <p:cNvSpPr>
            <a:spLocks noChangeArrowheads="1"/>
          </p:cNvSpPr>
          <p:nvPr/>
        </p:nvSpPr>
        <p:spPr bwMode="gray">
          <a:xfrm>
            <a:off x="7131050" y="1268413"/>
            <a:ext cx="792163" cy="265113"/>
          </a:xfrm>
          <a:prstGeom prst="rect">
            <a:avLst/>
          </a:prstGeom>
          <a:noFill/>
          <a:ln w="9525" algn="ctr">
            <a:noFill/>
            <a:miter lim="800000"/>
            <a:headEnd/>
            <a:tailEnd/>
          </a:ln>
        </p:spPr>
        <p:txBody>
          <a:bodyPr lIns="82124" tIns="41061" rIns="82124" bIns="41061">
            <a:spAutoFit/>
          </a:bodyPr>
          <a:lstStyle/>
          <a:p>
            <a:pPr defTabSz="814388"/>
            <a:r>
              <a:rPr lang="ja-JP" altLang="en-US" sz="1200" b="1">
                <a:solidFill>
                  <a:schemeClr val="bg1"/>
                </a:solidFill>
                <a:latin typeface="Arial Black" pitchFamily="34" charset="0"/>
              </a:rPr>
              <a:t>ワーム</a:t>
            </a:r>
          </a:p>
        </p:txBody>
      </p:sp>
      <p:pic>
        <p:nvPicPr>
          <p:cNvPr id="56" name="Picture 39"/>
          <p:cNvPicPr>
            <a:picLocks noChangeAspect="1" noChangeArrowheads="1"/>
          </p:cNvPicPr>
          <p:nvPr/>
        </p:nvPicPr>
        <p:blipFill>
          <a:blip r:embed="rId16" cstate="print"/>
          <a:srcRect/>
          <a:stretch>
            <a:fillRect/>
          </a:stretch>
        </p:blipFill>
        <p:spPr bwMode="gray">
          <a:xfrm>
            <a:off x="8244408" y="2924944"/>
            <a:ext cx="630238" cy="720725"/>
          </a:xfrm>
          <a:prstGeom prst="rect">
            <a:avLst/>
          </a:prstGeom>
          <a:noFill/>
          <a:ln w="9525">
            <a:noFill/>
            <a:miter lim="800000"/>
            <a:headEnd/>
            <a:tailEnd/>
          </a:ln>
        </p:spPr>
      </p:pic>
      <p:pic>
        <p:nvPicPr>
          <p:cNvPr id="55298" name="Picture 2"/>
          <p:cNvPicPr>
            <a:picLocks noChangeAspect="1" noChangeArrowheads="1"/>
          </p:cNvPicPr>
          <p:nvPr/>
        </p:nvPicPr>
        <p:blipFill>
          <a:blip r:embed="rId17" cstate="print"/>
          <a:srcRect/>
          <a:stretch>
            <a:fillRect/>
          </a:stretch>
        </p:blipFill>
        <p:spPr bwMode="gray">
          <a:xfrm>
            <a:off x="8138864" y="3933056"/>
            <a:ext cx="609600" cy="609600"/>
          </a:xfrm>
          <a:prstGeom prst="rect">
            <a:avLst/>
          </a:prstGeom>
          <a:noFill/>
          <a:ln w="9525">
            <a:noFill/>
            <a:miter lim="800000"/>
            <a:headEnd/>
            <a:tailEnd/>
          </a:ln>
          <a:effectLst/>
        </p:spPr>
      </p:pic>
      <p:pic>
        <p:nvPicPr>
          <p:cNvPr id="55300" name="Picture 4" descr="http://www.atmarkit.co.jp/fsecurity/rensai/rootkit01/rootkit_top.gif"/>
          <p:cNvPicPr>
            <a:picLocks noChangeAspect="1" noChangeArrowheads="1"/>
          </p:cNvPicPr>
          <p:nvPr/>
        </p:nvPicPr>
        <p:blipFill>
          <a:blip r:embed="rId18" cstate="print"/>
          <a:srcRect/>
          <a:stretch>
            <a:fillRect/>
          </a:stretch>
        </p:blipFill>
        <p:spPr bwMode="gray">
          <a:xfrm>
            <a:off x="6985510" y="4797152"/>
            <a:ext cx="682834" cy="792088"/>
          </a:xfrm>
          <a:prstGeom prst="rect">
            <a:avLst/>
          </a:prstGeom>
          <a:noFill/>
        </p:spPr>
      </p:pic>
      <p:sp>
        <p:nvSpPr>
          <p:cNvPr id="48" name="タイトル 47"/>
          <p:cNvSpPr>
            <a:spLocks noGrp="1"/>
          </p:cNvSpPr>
          <p:nvPr>
            <p:ph type="title"/>
          </p:nvPr>
        </p:nvSpPr>
        <p:spPr/>
        <p:txBody>
          <a:bodyPr/>
          <a:lstStyle/>
          <a:p>
            <a:r>
              <a:rPr lang="ja-JP" altLang="en-US" dirty="0" smtClean="0"/>
              <a:t>マルウェア感染後 </a:t>
            </a:r>
            <a:br>
              <a:rPr lang="ja-JP" altLang="en-US" dirty="0" smtClean="0"/>
            </a:br>
            <a:r>
              <a:rPr lang="ja-JP" altLang="en-US" dirty="0" smtClean="0"/>
              <a:t>「進化」「潜伏」「攻撃」フェーズ</a:t>
            </a:r>
            <a:endParaRPr kumimoji="1" lang="ja-JP"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checkerboard(across)">
                                      <p:cBhvr>
                                        <p:cTn id="7" dur="500"/>
                                        <p:tgtEl>
                                          <p:spTgt spid="10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dissolve">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dissolve">
                                      <p:cBhvr>
                                        <p:cTn id="16" dur="500"/>
                                        <p:tgtEl>
                                          <p:spTgt spid="70"/>
                                        </p:tgtEl>
                                      </p:cBhvr>
                                    </p:animEffect>
                                  </p:childTnLst>
                                </p:cTn>
                              </p:par>
                            </p:childTnLst>
                          </p:cTn>
                        </p:par>
                        <p:par>
                          <p:cTn id="17" fill="hold">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checkerboard(across)">
                                      <p:cBhvr>
                                        <p:cTn id="20" dur="500"/>
                                        <p:tgtEl>
                                          <p:spTgt spid="10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0-#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8" fill="hold" nodeType="afterEffect">
                                  <p:stCondLst>
                                    <p:cond delay="0"/>
                                  </p:stCondLst>
                                  <p:childTnLst>
                                    <p:set>
                                      <p:cBhvr>
                                        <p:cTn id="34" dur="1" fill="hold">
                                          <p:stCondLst>
                                            <p:cond delay="0"/>
                                          </p:stCondLst>
                                        </p:cTn>
                                        <p:tgtEl>
                                          <p:spTgt spid="55298"/>
                                        </p:tgtEl>
                                        <p:attrNameLst>
                                          <p:attrName>style.visibility</p:attrName>
                                        </p:attrNameLst>
                                      </p:cBhvr>
                                      <p:to>
                                        <p:strVal val="visible"/>
                                      </p:to>
                                    </p:set>
                                    <p:anim calcmode="lin" valueType="num">
                                      <p:cBhvr additive="base">
                                        <p:cTn id="35" dur="500" fill="hold"/>
                                        <p:tgtEl>
                                          <p:spTgt spid="55298"/>
                                        </p:tgtEl>
                                        <p:attrNameLst>
                                          <p:attrName>ppt_x</p:attrName>
                                        </p:attrNameLst>
                                      </p:cBhvr>
                                      <p:tavLst>
                                        <p:tav tm="0">
                                          <p:val>
                                            <p:strVal val="0-#ppt_w/2"/>
                                          </p:val>
                                        </p:tav>
                                        <p:tav tm="100000">
                                          <p:val>
                                            <p:strVal val="#ppt_x"/>
                                          </p:val>
                                        </p:tav>
                                      </p:tavLst>
                                    </p:anim>
                                    <p:anim calcmode="lin" valueType="num">
                                      <p:cBhvr additive="base">
                                        <p:cTn id="36" dur="500" fill="hold"/>
                                        <p:tgtEl>
                                          <p:spTgt spid="55298"/>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0-#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2" presetClass="entr" presetSubtype="8" fill="hold" nodeType="afterEffect">
                                  <p:stCondLst>
                                    <p:cond delay="0"/>
                                  </p:stCondLst>
                                  <p:childTnLst>
                                    <p:set>
                                      <p:cBhvr>
                                        <p:cTn id="44" dur="1" fill="hold">
                                          <p:stCondLst>
                                            <p:cond delay="0"/>
                                          </p:stCondLst>
                                        </p:cTn>
                                        <p:tgtEl>
                                          <p:spTgt spid="55300"/>
                                        </p:tgtEl>
                                        <p:attrNameLst>
                                          <p:attrName>style.visibility</p:attrName>
                                        </p:attrNameLst>
                                      </p:cBhvr>
                                      <p:to>
                                        <p:strVal val="visible"/>
                                      </p:to>
                                    </p:set>
                                    <p:anim calcmode="lin" valueType="num">
                                      <p:cBhvr additive="base">
                                        <p:cTn id="45" dur="500" fill="hold"/>
                                        <p:tgtEl>
                                          <p:spTgt spid="55300"/>
                                        </p:tgtEl>
                                        <p:attrNameLst>
                                          <p:attrName>ppt_x</p:attrName>
                                        </p:attrNameLst>
                                      </p:cBhvr>
                                      <p:tavLst>
                                        <p:tav tm="0">
                                          <p:val>
                                            <p:strVal val="0-#ppt_w/2"/>
                                          </p:val>
                                        </p:tav>
                                        <p:tav tm="100000">
                                          <p:val>
                                            <p:strVal val="#ppt_x"/>
                                          </p:val>
                                        </p:tav>
                                      </p:tavLst>
                                    </p:anim>
                                    <p:anim calcmode="lin" valueType="num">
                                      <p:cBhvr additive="base">
                                        <p:cTn id="46" dur="500" fill="hold"/>
                                        <p:tgtEl>
                                          <p:spTgt spid="5530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checkerboard(across)">
                                      <p:cBhvr>
                                        <p:cTn id="51" dur="500"/>
                                        <p:tgtEl>
                                          <p:spTgt spid="102"/>
                                        </p:tgtEl>
                                      </p:cBhvr>
                                    </p:animEffect>
                                  </p:childTnLst>
                                </p:cTn>
                              </p:par>
                            </p:childTnLst>
                          </p:cTn>
                        </p:par>
                        <p:par>
                          <p:cTn id="52" fill="hold">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dissolve">
                                      <p:cBhvr>
                                        <p:cTn id="55" dur="5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dissolve">
                                      <p:cBhvr>
                                        <p:cTn id="6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0" grpId="0" animBg="1"/>
      <p:bldP spid="93" grpId="0" animBg="1"/>
      <p:bldP spid="99" grpId="0"/>
      <p:bldP spid="100" grpId="0" animBg="1"/>
      <p:bldP spid="101" grpId="0" animBg="1"/>
      <p:bldP spid="1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79512" y="0"/>
            <a:ext cx="8112125" cy="2407042"/>
          </a:xfrm>
        </p:spPr>
        <p:txBody>
          <a:bodyPr/>
          <a:lstStyle/>
          <a:p>
            <a:r>
              <a:rPr kumimoji="1" lang="en-US" altLang="ja-JP" dirty="0" smtClean="0"/>
              <a:t>Cisco </a:t>
            </a:r>
            <a:r>
              <a:rPr kumimoji="1" lang="en-US" altLang="ja-JP" dirty="0" err="1" smtClean="0"/>
              <a:t>SIO</a:t>
            </a:r>
            <a:r>
              <a:rPr lang="en-US" altLang="ja-JP" dirty="0" smtClean="0"/>
              <a:t/>
            </a:r>
            <a:br>
              <a:rPr lang="en-US" altLang="ja-JP" dirty="0" smtClean="0"/>
            </a:br>
            <a:r>
              <a:rPr lang="en-US" altLang="ja-JP" sz="4400" dirty="0" smtClean="0"/>
              <a:t>(Security Intelligence Operations)</a:t>
            </a:r>
            <a:endParaRPr kumimoji="1" lang="ja-JP" altLang="en-US" sz="4400"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gray">
          <a:xfrm>
            <a:off x="0" y="5391150"/>
            <a:ext cx="9144000" cy="1466850"/>
          </a:xfrm>
          <a:prstGeom prst="rect">
            <a:avLst/>
          </a:prstGeom>
          <a:solidFill>
            <a:schemeClr val="tx1">
              <a:lumMod val="75000"/>
            </a:schemeClr>
          </a:solidFill>
          <a:ln w="25400">
            <a:noFill/>
          </a:ln>
          <a:effectLst>
            <a:outerShdw blurRad="660400" dist="241300" dir="4920000" algn="t" rotWithShape="0">
              <a:prstClr val="black"/>
            </a:outerShdw>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solidFill>
                <a:schemeClr val="tx1"/>
              </a:solidFill>
            </a:endParaRPr>
          </a:p>
        </p:txBody>
      </p:sp>
      <p:sp>
        <p:nvSpPr>
          <p:cNvPr id="247" name="Rectangle 246"/>
          <p:cNvSpPr/>
          <p:nvPr/>
        </p:nvSpPr>
        <p:spPr bwMode="gray">
          <a:xfrm>
            <a:off x="0" y="4306344"/>
            <a:ext cx="9144000" cy="1466850"/>
          </a:xfrm>
          <a:prstGeom prst="rect">
            <a:avLst/>
          </a:prstGeom>
          <a:gradFill>
            <a:gsLst>
              <a:gs pos="0">
                <a:schemeClr val="tx2">
                  <a:alpha val="0"/>
                </a:schemeClr>
              </a:gs>
              <a:gs pos="100000">
                <a:schemeClr val="tx2"/>
              </a:gs>
            </a:gsLst>
            <a:lin ang="5400000" scaled="0"/>
          </a:gradFill>
          <a:ln w="25400">
            <a:noFill/>
          </a:ln>
          <a:effectLst>
            <a:outerShdw blurRad="660400" dist="241300" dir="4920000" algn="t" rotWithShape="0">
              <a:prstClr val="black"/>
            </a:outerShdw>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solidFill>
                <a:schemeClr val="bg1"/>
              </a:solidFill>
            </a:endParaRPr>
          </a:p>
        </p:txBody>
      </p:sp>
      <p:pic>
        <p:nvPicPr>
          <p:cNvPr id="93" name="Picture 92" descr="SensorBase1.png"/>
          <p:cNvPicPr>
            <a:picLocks noChangeAspect="1"/>
          </p:cNvPicPr>
          <p:nvPr/>
        </p:nvPicPr>
        <p:blipFill>
          <a:blip r:embed="rId3" cstate="print"/>
          <a:srcRect t="13744"/>
          <a:stretch>
            <a:fillRect/>
          </a:stretch>
        </p:blipFill>
        <p:spPr>
          <a:xfrm>
            <a:off x="0" y="-14772"/>
            <a:ext cx="9144000" cy="5775900"/>
          </a:xfrm>
          <a:prstGeom prst="rect">
            <a:avLst/>
          </a:prstGeom>
        </p:spPr>
      </p:pic>
      <p:sp>
        <p:nvSpPr>
          <p:cNvPr id="72" name="Rectangle 71"/>
          <p:cNvSpPr/>
          <p:nvPr/>
        </p:nvSpPr>
        <p:spPr bwMode="gray">
          <a:xfrm rot="10800000">
            <a:off x="-7" y="2460088"/>
            <a:ext cx="9173029" cy="3210434"/>
          </a:xfrm>
          <a:prstGeom prst="rect">
            <a:avLst/>
          </a:prstGeom>
          <a:gradFill flip="none" rotWithShape="1">
            <a:gsLst>
              <a:gs pos="0">
                <a:srgbClr val="146790">
                  <a:alpha val="40000"/>
                </a:srgbClr>
              </a:gs>
              <a:gs pos="100000">
                <a:srgbClr val="800000">
                  <a:alpha val="0"/>
                </a:srgb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dirty="0"/>
          </a:p>
        </p:txBody>
      </p:sp>
      <p:sp>
        <p:nvSpPr>
          <p:cNvPr id="108" name="Donut 107"/>
          <p:cNvSpPr/>
          <p:nvPr/>
        </p:nvSpPr>
        <p:spPr>
          <a:xfrm rot="3180822">
            <a:off x="3100159" y="-1306992"/>
            <a:ext cx="2976892" cy="2976890"/>
          </a:xfrm>
          <a:prstGeom prst="donut">
            <a:avLst>
              <a:gd name="adj" fmla="val 49627"/>
            </a:avLst>
          </a:prstGeom>
          <a:gradFill flip="none" rotWithShape="1">
            <a:gsLst>
              <a:gs pos="50000">
                <a:srgbClr val="FFFFFF">
                  <a:alpha val="0"/>
                </a:srgbClr>
              </a:gs>
              <a:gs pos="100000">
                <a:srgbClr val="FFFFFF">
                  <a:alpha val="51000"/>
                </a:srgbClr>
              </a:gs>
            </a:gsLst>
            <a:lin ang="2700000" scaled="1"/>
            <a:tileRect/>
          </a:gradFill>
          <a:ln w="25400" cap="flat" cmpd="sng" algn="ctr">
            <a:noFill/>
            <a:prstDash val="solid"/>
          </a:ln>
          <a:effectLst/>
        </p:spPr>
        <p:txBody>
          <a:bodyPr lIns="91407" tIns="45704" rIns="91407" bIns="45704" rtlCol="0" anchor="ctr"/>
          <a:lstStyle/>
          <a:p>
            <a:pPr algn="ctr">
              <a:defRPr/>
            </a:pPr>
            <a:endParaRPr lang="en-US" kern="0" dirty="0">
              <a:solidFill>
                <a:sysClr val="windowText" lastClr="000000"/>
              </a:solidFill>
              <a:latin typeface="Arial"/>
            </a:endParaRPr>
          </a:p>
        </p:txBody>
      </p:sp>
      <p:sp>
        <p:nvSpPr>
          <p:cNvPr id="139" name="AutoShape 3"/>
          <p:cNvSpPr>
            <a:spLocks noChangeAspect="1" noChangeArrowheads="1" noTextEdit="1"/>
          </p:cNvSpPr>
          <p:nvPr/>
        </p:nvSpPr>
        <p:spPr bwMode="gray">
          <a:xfrm>
            <a:off x="2779720" y="2690575"/>
            <a:ext cx="4308475" cy="225425"/>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endParaRPr lang="en-US" dirty="0"/>
          </a:p>
        </p:txBody>
      </p:sp>
      <p:cxnSp>
        <p:nvCxnSpPr>
          <p:cNvPr id="55" name="Straight Connector 54"/>
          <p:cNvCxnSpPr/>
          <p:nvPr/>
        </p:nvCxnSpPr>
        <p:spPr bwMode="gray">
          <a:xfrm rot="16200000" flipH="1">
            <a:off x="3967163" y="2542208"/>
            <a:ext cx="1971675" cy="209550"/>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56" name="Straight Connector 55"/>
          <p:cNvCxnSpPr/>
          <p:nvPr/>
        </p:nvCxnSpPr>
        <p:spPr bwMode="gray">
          <a:xfrm rot="5400000">
            <a:off x="2309822" y="1837368"/>
            <a:ext cx="1628773" cy="971549"/>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58" name="Straight Connector 57"/>
          <p:cNvCxnSpPr/>
          <p:nvPr/>
        </p:nvCxnSpPr>
        <p:spPr bwMode="gray">
          <a:xfrm rot="16200000" flipH="1">
            <a:off x="4581529" y="2270749"/>
            <a:ext cx="1352547" cy="419096"/>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60" name="Straight Connector 59"/>
          <p:cNvCxnSpPr/>
          <p:nvPr/>
        </p:nvCxnSpPr>
        <p:spPr bwMode="gray">
          <a:xfrm rot="7440000">
            <a:off x="1587276" y="2107057"/>
            <a:ext cx="2651760" cy="1588"/>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61" name="Straight Connector 60"/>
          <p:cNvCxnSpPr/>
          <p:nvPr/>
        </p:nvCxnSpPr>
        <p:spPr bwMode="gray">
          <a:xfrm rot="16200000" flipH="1">
            <a:off x="3695699" y="2546977"/>
            <a:ext cx="1876426" cy="219075"/>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62" name="Straight Connector 61"/>
          <p:cNvCxnSpPr/>
          <p:nvPr/>
        </p:nvCxnSpPr>
        <p:spPr bwMode="gray">
          <a:xfrm rot="5400000">
            <a:off x="1241425" y="1365872"/>
            <a:ext cx="2165350" cy="1663700"/>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63" name="Straight Connector 62"/>
          <p:cNvCxnSpPr/>
          <p:nvPr/>
        </p:nvCxnSpPr>
        <p:spPr bwMode="gray">
          <a:xfrm rot="10800000" flipV="1">
            <a:off x="1295400" y="899152"/>
            <a:ext cx="1790700" cy="1714499"/>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67" name="Straight Connector 66"/>
          <p:cNvCxnSpPr/>
          <p:nvPr/>
        </p:nvCxnSpPr>
        <p:spPr bwMode="gray">
          <a:xfrm rot="5400000">
            <a:off x="2381260" y="2204073"/>
            <a:ext cx="2133597" cy="1066798"/>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70" name="Straight Connector 69"/>
          <p:cNvCxnSpPr/>
          <p:nvPr/>
        </p:nvCxnSpPr>
        <p:spPr bwMode="gray">
          <a:xfrm rot="5400000">
            <a:off x="3394869" y="2408866"/>
            <a:ext cx="1696244" cy="105569"/>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83" name="Straight Connector 82"/>
          <p:cNvCxnSpPr/>
          <p:nvPr/>
        </p:nvCxnSpPr>
        <p:spPr bwMode="gray">
          <a:xfrm rot="16200000" flipH="1">
            <a:off x="4933953" y="2080255"/>
            <a:ext cx="1228722" cy="542923"/>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85" name="Straight Connector 84"/>
          <p:cNvCxnSpPr/>
          <p:nvPr/>
        </p:nvCxnSpPr>
        <p:spPr bwMode="gray">
          <a:xfrm rot="16200000" flipH="1">
            <a:off x="5195897" y="1980237"/>
            <a:ext cx="1543049" cy="962023"/>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88" name="Straight Connector 87"/>
          <p:cNvCxnSpPr/>
          <p:nvPr/>
        </p:nvCxnSpPr>
        <p:spPr bwMode="gray">
          <a:xfrm rot="16200000" flipH="1">
            <a:off x="5465779" y="1726252"/>
            <a:ext cx="1710370" cy="1455071"/>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91" name="Straight Connector 90"/>
          <p:cNvCxnSpPr/>
          <p:nvPr/>
        </p:nvCxnSpPr>
        <p:spPr bwMode="gray">
          <a:xfrm>
            <a:off x="5838825" y="1289671"/>
            <a:ext cx="2533650" cy="1428750"/>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96" name="Straight Connector 95"/>
          <p:cNvCxnSpPr/>
          <p:nvPr/>
        </p:nvCxnSpPr>
        <p:spPr bwMode="gray">
          <a:xfrm rot="16200000" flipH="1">
            <a:off x="5705474" y="1442073"/>
            <a:ext cx="1619253" cy="1562099"/>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99" name="Straight Connector 98"/>
          <p:cNvCxnSpPr/>
          <p:nvPr/>
        </p:nvCxnSpPr>
        <p:spPr bwMode="gray">
          <a:xfrm rot="5400000">
            <a:off x="2852739" y="2551736"/>
            <a:ext cx="2190749" cy="314326"/>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102" name="Straight Connector 101"/>
          <p:cNvCxnSpPr/>
          <p:nvPr/>
        </p:nvCxnSpPr>
        <p:spPr bwMode="gray">
          <a:xfrm rot="5400000">
            <a:off x="1852615" y="2065966"/>
            <a:ext cx="2371724" cy="1485899"/>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cxnSp>
        <p:nvCxnSpPr>
          <p:cNvPr id="113" name="Straight Connector 112"/>
          <p:cNvCxnSpPr/>
          <p:nvPr/>
        </p:nvCxnSpPr>
        <p:spPr bwMode="gray">
          <a:xfrm rot="5400000">
            <a:off x="1231902" y="1486521"/>
            <a:ext cx="2403474" cy="1781177"/>
          </a:xfrm>
          <a:prstGeom prst="line">
            <a:avLst/>
          </a:prstGeom>
          <a:noFill/>
          <a:ln w="38100" cap="flat" cmpd="sng" algn="ctr">
            <a:gradFill>
              <a:gsLst>
                <a:gs pos="0">
                  <a:srgbClr val="0183B7">
                    <a:lumMod val="40000"/>
                    <a:lumOff val="60000"/>
                    <a:alpha val="0"/>
                  </a:srgbClr>
                </a:gs>
                <a:gs pos="50000">
                  <a:srgbClr val="0183B7">
                    <a:lumMod val="40000"/>
                    <a:lumOff val="60000"/>
                  </a:srgbClr>
                </a:gs>
                <a:gs pos="100000">
                  <a:srgbClr val="0183B7">
                    <a:lumMod val="40000"/>
                    <a:lumOff val="60000"/>
                    <a:alpha val="0"/>
                  </a:srgbClr>
                </a:gs>
              </a:gsLst>
              <a:lin ang="0" scaled="0"/>
            </a:gradFill>
            <a:prstDash val="solid"/>
          </a:ln>
          <a:effectLst/>
        </p:spPr>
      </p:cxnSp>
      <p:grpSp>
        <p:nvGrpSpPr>
          <p:cNvPr id="2" name="Group 127"/>
          <p:cNvGrpSpPr/>
          <p:nvPr/>
        </p:nvGrpSpPr>
        <p:grpSpPr bwMode="gray">
          <a:xfrm rot="1110672">
            <a:off x="6627095" y="2978971"/>
            <a:ext cx="355400" cy="103345"/>
            <a:chOff x="8391449" y="2966602"/>
            <a:chExt cx="1154930" cy="545627"/>
          </a:xfrm>
        </p:grpSpPr>
        <p:sp>
          <p:nvSpPr>
            <p:cNvPr id="129" name="Oval 128"/>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30" name="Oval 12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3" name="Group 133"/>
          <p:cNvGrpSpPr/>
          <p:nvPr/>
        </p:nvGrpSpPr>
        <p:grpSpPr bwMode="gray">
          <a:xfrm rot="945911">
            <a:off x="6974758" y="2840857"/>
            <a:ext cx="355400" cy="103345"/>
            <a:chOff x="8391449" y="2966602"/>
            <a:chExt cx="1154930" cy="545627"/>
          </a:xfrm>
        </p:grpSpPr>
        <p:sp>
          <p:nvSpPr>
            <p:cNvPr id="135" name="Oval 134"/>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136" name="Oval 135"/>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4" name="Group 136"/>
          <p:cNvGrpSpPr/>
          <p:nvPr/>
        </p:nvGrpSpPr>
        <p:grpSpPr bwMode="gray">
          <a:xfrm>
            <a:off x="8017746" y="2588445"/>
            <a:ext cx="355400" cy="103345"/>
            <a:chOff x="8391449" y="2966602"/>
            <a:chExt cx="1154930" cy="545627"/>
          </a:xfrm>
        </p:grpSpPr>
        <p:sp>
          <p:nvSpPr>
            <p:cNvPr id="140" name="Oval 13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141" name="Oval 140"/>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5" name="Group 142"/>
          <p:cNvGrpSpPr/>
          <p:nvPr/>
        </p:nvGrpSpPr>
        <p:grpSpPr bwMode="gray">
          <a:xfrm rot="1130608">
            <a:off x="6203233" y="3055171"/>
            <a:ext cx="355400" cy="103345"/>
            <a:chOff x="8391449" y="2966602"/>
            <a:chExt cx="1154930" cy="545627"/>
          </a:xfrm>
        </p:grpSpPr>
        <p:sp>
          <p:nvSpPr>
            <p:cNvPr id="144" name="Oval 143"/>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45" name="Oval 144"/>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6" name="Group 148"/>
          <p:cNvGrpSpPr/>
          <p:nvPr/>
        </p:nvGrpSpPr>
        <p:grpSpPr bwMode="gray">
          <a:xfrm rot="1990098">
            <a:off x="5619033" y="2839270"/>
            <a:ext cx="355400" cy="103345"/>
            <a:chOff x="8391449" y="2966602"/>
            <a:chExt cx="1154930" cy="545627"/>
          </a:xfrm>
        </p:grpSpPr>
        <p:sp>
          <p:nvSpPr>
            <p:cNvPr id="150" name="Oval 14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151" name="Oval 150"/>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7" name="Group 151"/>
          <p:cNvGrpSpPr/>
          <p:nvPr/>
        </p:nvGrpSpPr>
        <p:grpSpPr bwMode="gray">
          <a:xfrm rot="2469392">
            <a:off x="5251527" y="3016274"/>
            <a:ext cx="355400" cy="103345"/>
            <a:chOff x="8391449" y="2966602"/>
            <a:chExt cx="1154930" cy="545627"/>
          </a:xfrm>
        </p:grpSpPr>
        <p:sp>
          <p:nvSpPr>
            <p:cNvPr id="153" name="Oval 152"/>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160" name="Oval 15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8" name="Group 164"/>
          <p:cNvGrpSpPr/>
          <p:nvPr/>
        </p:nvGrpSpPr>
        <p:grpSpPr bwMode="gray">
          <a:xfrm rot="2960600">
            <a:off x="4883226" y="3467124"/>
            <a:ext cx="355400" cy="103345"/>
            <a:chOff x="8391449" y="2966602"/>
            <a:chExt cx="1154930" cy="545627"/>
          </a:xfrm>
        </p:grpSpPr>
        <p:sp>
          <p:nvSpPr>
            <p:cNvPr id="172" name="Oval 171"/>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73" name="Oval 172"/>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9" name="Group 178"/>
          <p:cNvGrpSpPr/>
          <p:nvPr/>
        </p:nvGrpSpPr>
        <p:grpSpPr bwMode="gray">
          <a:xfrm rot="2678733">
            <a:off x="4540326" y="3333775"/>
            <a:ext cx="355400" cy="103345"/>
            <a:chOff x="8391449" y="2966602"/>
            <a:chExt cx="1154930" cy="545627"/>
          </a:xfrm>
        </p:grpSpPr>
        <p:sp>
          <p:nvSpPr>
            <p:cNvPr id="180" name="Oval 17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82" name="Oval 181"/>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0" name="Group 182"/>
          <p:cNvGrpSpPr/>
          <p:nvPr/>
        </p:nvGrpSpPr>
        <p:grpSpPr bwMode="gray">
          <a:xfrm rot="3747698">
            <a:off x="4032325" y="3289327"/>
            <a:ext cx="355400" cy="103345"/>
            <a:chOff x="8391449" y="2966602"/>
            <a:chExt cx="1154930" cy="545627"/>
          </a:xfrm>
        </p:grpSpPr>
        <p:sp>
          <p:nvSpPr>
            <p:cNvPr id="185" name="Oval 184"/>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86" name="Oval 185"/>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1" name="Group 186"/>
          <p:cNvGrpSpPr/>
          <p:nvPr/>
        </p:nvGrpSpPr>
        <p:grpSpPr bwMode="gray">
          <a:xfrm rot="4079128">
            <a:off x="3638625" y="3556025"/>
            <a:ext cx="355400" cy="103345"/>
            <a:chOff x="8391449" y="2966602"/>
            <a:chExt cx="1154930" cy="545627"/>
          </a:xfrm>
        </p:grpSpPr>
        <p:sp>
          <p:nvSpPr>
            <p:cNvPr id="188" name="Oval 187"/>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89" name="Oval 188"/>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2" name="Group 189"/>
          <p:cNvGrpSpPr/>
          <p:nvPr/>
        </p:nvGrpSpPr>
        <p:grpSpPr bwMode="gray">
          <a:xfrm rot="5039878">
            <a:off x="2762325" y="3721126"/>
            <a:ext cx="355400" cy="103345"/>
            <a:chOff x="8391449" y="2966602"/>
            <a:chExt cx="1154930" cy="545627"/>
          </a:xfrm>
        </p:grpSpPr>
        <p:sp>
          <p:nvSpPr>
            <p:cNvPr id="191" name="Oval 190"/>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92" name="Oval 191"/>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3" name="Group 192"/>
          <p:cNvGrpSpPr/>
          <p:nvPr/>
        </p:nvGrpSpPr>
        <p:grpSpPr bwMode="gray">
          <a:xfrm rot="5400000">
            <a:off x="2290043" y="3663182"/>
            <a:ext cx="355400" cy="103345"/>
            <a:chOff x="8391449" y="2966602"/>
            <a:chExt cx="1154930" cy="545627"/>
          </a:xfrm>
        </p:grpSpPr>
        <p:sp>
          <p:nvSpPr>
            <p:cNvPr id="194" name="Oval 193"/>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195" name="Oval 194"/>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4" name="Group 195"/>
          <p:cNvGrpSpPr/>
          <p:nvPr/>
        </p:nvGrpSpPr>
        <p:grpSpPr bwMode="gray">
          <a:xfrm rot="5589720">
            <a:off x="2597224" y="2870225"/>
            <a:ext cx="355400" cy="103345"/>
            <a:chOff x="8391449" y="2966602"/>
            <a:chExt cx="1154930" cy="545627"/>
          </a:xfrm>
        </p:grpSpPr>
        <p:sp>
          <p:nvSpPr>
            <p:cNvPr id="197" name="Oval 196"/>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198" name="Oval 197"/>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15" name="Group 198"/>
          <p:cNvGrpSpPr/>
          <p:nvPr/>
        </p:nvGrpSpPr>
        <p:grpSpPr bwMode="gray">
          <a:xfrm rot="5589720">
            <a:off x="2178124" y="2895627"/>
            <a:ext cx="355400" cy="103345"/>
            <a:chOff x="8391449" y="2966602"/>
            <a:chExt cx="1154930" cy="545627"/>
          </a:xfrm>
        </p:grpSpPr>
        <p:sp>
          <p:nvSpPr>
            <p:cNvPr id="200" name="Oval 199"/>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201" name="Oval 200"/>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grpSp>
        <p:nvGrpSpPr>
          <p:cNvPr id="16" name="Group 201"/>
          <p:cNvGrpSpPr/>
          <p:nvPr/>
        </p:nvGrpSpPr>
        <p:grpSpPr bwMode="gray">
          <a:xfrm rot="5589720">
            <a:off x="1568524" y="3282975"/>
            <a:ext cx="355400" cy="103345"/>
            <a:chOff x="8391449" y="2966602"/>
            <a:chExt cx="1154930" cy="545627"/>
          </a:xfrm>
        </p:grpSpPr>
        <p:sp>
          <p:nvSpPr>
            <p:cNvPr id="203" name="Oval 202"/>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204" name="Oval 203"/>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7" name="Group 205"/>
          <p:cNvGrpSpPr/>
          <p:nvPr/>
        </p:nvGrpSpPr>
        <p:grpSpPr bwMode="gray">
          <a:xfrm rot="5883708">
            <a:off x="1414680" y="3108354"/>
            <a:ext cx="355400" cy="103345"/>
            <a:chOff x="8391449" y="2966602"/>
            <a:chExt cx="1154930" cy="545627"/>
          </a:xfrm>
        </p:grpSpPr>
        <p:sp>
          <p:nvSpPr>
            <p:cNvPr id="207" name="Oval 206"/>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sp>
          <p:nvSpPr>
            <p:cNvPr id="208" name="Oval 207"/>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chemeClr val="bg1"/>
                </a:solidFill>
                <a:latin typeface="Arial"/>
              </a:endParaRPr>
            </a:p>
          </p:txBody>
        </p:sp>
      </p:grpSp>
      <p:grpSp>
        <p:nvGrpSpPr>
          <p:cNvPr id="18" name="Group 210"/>
          <p:cNvGrpSpPr/>
          <p:nvPr/>
        </p:nvGrpSpPr>
        <p:grpSpPr bwMode="gray">
          <a:xfrm rot="6335306">
            <a:off x="1187524" y="2495577"/>
            <a:ext cx="355400" cy="103345"/>
            <a:chOff x="8391449" y="2966602"/>
            <a:chExt cx="1154930" cy="545627"/>
          </a:xfrm>
        </p:grpSpPr>
        <p:sp>
          <p:nvSpPr>
            <p:cNvPr id="212" name="Oval 211"/>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sp>
          <p:nvSpPr>
            <p:cNvPr id="213" name="Oval 212"/>
            <p:cNvSpPr/>
            <p:nvPr/>
          </p:nvSpPr>
          <p:spPr bwMode="gray">
            <a:xfrm rot="18203545">
              <a:off x="8696100" y="2661951"/>
              <a:ext cx="545627" cy="1154930"/>
            </a:xfrm>
            <a:prstGeom prst="ellipse">
              <a:avLst/>
            </a:prstGeom>
            <a:gradFill flip="none" rotWithShape="1">
              <a:gsLst>
                <a:gs pos="0">
                  <a:srgbClr val="FFFFFF">
                    <a:alpha val="71000"/>
                  </a:srgbClr>
                </a:gs>
                <a:gs pos="100000">
                  <a:srgbClr val="FFFFFF">
                    <a:alpha val="0"/>
                  </a:srgb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rgbClr val="FFFFFF"/>
                </a:solidFill>
                <a:latin typeface="Arial"/>
              </a:endParaRPr>
            </a:p>
          </p:txBody>
        </p:sp>
      </p:grpSp>
      <p:cxnSp>
        <p:nvCxnSpPr>
          <p:cNvPr id="111" name="Straight Connector 110"/>
          <p:cNvCxnSpPr/>
          <p:nvPr/>
        </p:nvCxnSpPr>
        <p:spPr bwMode="gray">
          <a:xfrm>
            <a:off x="1545169" y="5670342"/>
            <a:ext cx="6328229" cy="0"/>
          </a:xfrm>
          <a:prstGeom prst="line">
            <a:avLst/>
          </a:prstGeom>
          <a:ln w="31750">
            <a:gradFill flip="none" rotWithShape="1">
              <a:gsLst>
                <a:gs pos="0">
                  <a:schemeClr val="accent1">
                    <a:shade val="30000"/>
                    <a:satMod val="115000"/>
                    <a:alpha val="0"/>
                  </a:schemeClr>
                </a:gs>
                <a:gs pos="50000">
                  <a:srgbClr val="D5E9EF"/>
                </a:gs>
                <a:gs pos="100000">
                  <a:schemeClr val="accent1">
                    <a:shade val="100000"/>
                    <a:satMod val="115000"/>
                    <a:alpha val="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grpSp>
        <p:nvGrpSpPr>
          <p:cNvPr id="19" name="Group 111"/>
          <p:cNvGrpSpPr/>
          <p:nvPr/>
        </p:nvGrpSpPr>
        <p:grpSpPr>
          <a:xfrm>
            <a:off x="-756234" y="5405963"/>
            <a:ext cx="4746726" cy="1841500"/>
            <a:chOff x="-637696" y="5431363"/>
            <a:chExt cx="4746726" cy="1841500"/>
          </a:xfrm>
        </p:grpSpPr>
        <p:sp>
          <p:nvSpPr>
            <p:cNvPr id="114" name="Oval 113"/>
            <p:cNvSpPr/>
            <p:nvPr/>
          </p:nvSpPr>
          <p:spPr>
            <a:xfrm>
              <a:off x="-637696" y="5431363"/>
              <a:ext cx="4746726" cy="1841500"/>
            </a:xfrm>
            <a:prstGeom prst="ellipse">
              <a:avLst/>
            </a:prstGeom>
            <a:gradFill flip="none" rotWithShape="1">
              <a:gsLst>
                <a:gs pos="0">
                  <a:srgbClr val="3CC7FE">
                    <a:alpha val="52000"/>
                  </a:srgbClr>
                </a:gs>
                <a:gs pos="100000">
                  <a:schemeClr val="accent1">
                    <a:tint val="50000"/>
                    <a:shade val="100000"/>
                    <a:satMod val="350000"/>
                    <a:alpha val="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lIns="91421" tIns="45711" rIns="91421" bIns="45711" rtlCol="0" anchor="ctr"/>
            <a:lstStyle/>
            <a:p>
              <a:pPr algn="ctr"/>
              <a:endParaRPr lang="en-US" dirty="0"/>
            </a:p>
          </p:txBody>
        </p:sp>
        <p:grpSp>
          <p:nvGrpSpPr>
            <p:cNvPr id="20" name="Group 21"/>
            <p:cNvGrpSpPr/>
            <p:nvPr/>
          </p:nvGrpSpPr>
          <p:grpSpPr>
            <a:xfrm>
              <a:off x="794054" y="6078287"/>
              <a:ext cx="1883226" cy="547652"/>
              <a:chOff x="766839" y="6027244"/>
              <a:chExt cx="1883226" cy="547652"/>
            </a:xfrm>
          </p:grpSpPr>
          <p:sp>
            <p:nvSpPr>
              <p:cNvPr id="116" name="Rounded Rectangle 115"/>
              <p:cNvSpPr/>
              <p:nvPr/>
            </p:nvSpPr>
            <p:spPr>
              <a:xfrm>
                <a:off x="812797" y="6027244"/>
                <a:ext cx="1837268" cy="547652"/>
              </a:xfrm>
              <a:prstGeom prst="roundRect">
                <a:avLst>
                  <a:gd name="adj" fmla="val 50000"/>
                </a:avLst>
              </a:prstGeom>
              <a:solidFill>
                <a:schemeClr val="tx1">
                  <a:lumMod val="75000"/>
                  <a:alpha val="30000"/>
                </a:schemeClr>
              </a:solidFill>
              <a:ln w="12700">
                <a:gradFill>
                  <a:gsLst>
                    <a:gs pos="0">
                      <a:srgbClr val="3CB4FE">
                        <a:alpha val="92941"/>
                      </a:srgbClr>
                    </a:gs>
                    <a:gs pos="100000">
                      <a:schemeClr val="accent1">
                        <a:shade val="100000"/>
                        <a:satMod val="115000"/>
                        <a:alpha val="31000"/>
                      </a:schemeClr>
                    </a:gs>
                  </a:gsLst>
                  <a:lin ang="5400000" scaled="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7" name="TextBox 116"/>
              <p:cNvSpPr txBox="1"/>
              <p:nvPr/>
            </p:nvSpPr>
            <p:spPr>
              <a:xfrm>
                <a:off x="766839" y="6095733"/>
                <a:ext cx="1871133" cy="369332"/>
              </a:xfrm>
              <a:prstGeom prst="rect">
                <a:avLst/>
              </a:prstGeom>
              <a:noFill/>
            </p:spPr>
            <p:txBody>
              <a:bodyPr wrap="square" rtlCol="0">
                <a:spAutoFit/>
              </a:bodyPr>
              <a:lstStyle/>
              <a:p>
                <a:pPr algn="ctr"/>
                <a:r>
                  <a:rPr lang="en-US" dirty="0" smtClean="0">
                    <a:solidFill>
                      <a:srgbClr val="000000"/>
                    </a:solidFill>
                    <a:effectLst>
                      <a:glow rad="63500">
                        <a:schemeClr val="accent5">
                          <a:lumMod val="75000"/>
                          <a:alpha val="40000"/>
                        </a:schemeClr>
                      </a:glow>
                    </a:effectLst>
                    <a:latin typeface="Arial" pitchFamily="34" charset="0"/>
                    <a:cs typeface="Arial" pitchFamily="34" charset="0"/>
                  </a:rPr>
                  <a:t>SensorBase</a:t>
                </a:r>
                <a:endParaRPr lang="en-US" dirty="0">
                  <a:solidFill>
                    <a:srgbClr val="000000"/>
                  </a:solidFill>
                  <a:effectLst>
                    <a:glow rad="63500">
                      <a:schemeClr val="accent5">
                        <a:lumMod val="75000"/>
                        <a:alpha val="40000"/>
                      </a:schemeClr>
                    </a:glow>
                  </a:effectLst>
                  <a:latin typeface="Arial" pitchFamily="34" charset="0"/>
                  <a:cs typeface="Arial" pitchFamily="34" charset="0"/>
                </a:endParaRPr>
              </a:p>
            </p:txBody>
          </p:sp>
          <p:cxnSp>
            <p:nvCxnSpPr>
              <p:cNvPr id="118" name="Straight Connector 117"/>
              <p:cNvCxnSpPr/>
              <p:nvPr/>
            </p:nvCxnSpPr>
            <p:spPr>
              <a:xfrm flipV="1">
                <a:off x="1198285" y="6027738"/>
                <a:ext cx="1066292" cy="2"/>
              </a:xfrm>
              <a:prstGeom prst="line">
                <a:avLst/>
              </a:prstGeom>
              <a:ln w="31750">
                <a:gradFill flip="none" rotWithShape="1">
                  <a:gsLst>
                    <a:gs pos="0">
                      <a:schemeClr val="accent1">
                        <a:shade val="30000"/>
                        <a:satMod val="115000"/>
                        <a:alpha val="0"/>
                      </a:schemeClr>
                    </a:gs>
                    <a:gs pos="50000">
                      <a:srgbClr val="D5E9EF"/>
                    </a:gs>
                    <a:gs pos="100000">
                      <a:schemeClr val="accent1">
                        <a:shade val="100000"/>
                        <a:satMod val="115000"/>
                        <a:alpha val="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grpSp>
      </p:grpSp>
      <p:grpSp>
        <p:nvGrpSpPr>
          <p:cNvPr id="21" name="Group 23"/>
          <p:cNvGrpSpPr/>
          <p:nvPr/>
        </p:nvGrpSpPr>
        <p:grpSpPr bwMode="gray">
          <a:xfrm>
            <a:off x="2742928" y="6052887"/>
            <a:ext cx="3166537" cy="547652"/>
            <a:chOff x="2929462" y="6027244"/>
            <a:chExt cx="3166537" cy="547652"/>
          </a:xfrm>
          <a:solidFill>
            <a:schemeClr val="tx1">
              <a:lumMod val="75000"/>
            </a:schemeClr>
          </a:solidFill>
        </p:grpSpPr>
        <p:sp>
          <p:nvSpPr>
            <p:cNvPr id="122" name="Rounded Rectangle 121"/>
            <p:cNvSpPr/>
            <p:nvPr/>
          </p:nvSpPr>
          <p:spPr bwMode="gray">
            <a:xfrm>
              <a:off x="2929462" y="6027244"/>
              <a:ext cx="3166537" cy="547652"/>
            </a:xfrm>
            <a:prstGeom prst="roundRect">
              <a:avLst>
                <a:gd name="adj" fmla="val 50000"/>
              </a:avLst>
            </a:prstGeom>
            <a:grpFill/>
            <a:ln w="12700">
              <a:gradFill>
                <a:gsLst>
                  <a:gs pos="0">
                    <a:srgbClr val="3CB4FE">
                      <a:alpha val="46000"/>
                    </a:srgbClr>
                  </a:gs>
                  <a:gs pos="100000">
                    <a:schemeClr val="accent1">
                      <a:shade val="100000"/>
                      <a:satMod val="115000"/>
                      <a:alpha val="20000"/>
                    </a:schemeClr>
                  </a:gs>
                </a:gsLst>
                <a:lin ang="5400000" scaled="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5" name="TextBox 124"/>
            <p:cNvSpPr txBox="1"/>
            <p:nvPr/>
          </p:nvSpPr>
          <p:spPr bwMode="gray">
            <a:xfrm>
              <a:off x="3035297" y="6097334"/>
              <a:ext cx="2954867" cy="369332"/>
            </a:xfrm>
            <a:prstGeom prst="rect">
              <a:avLst/>
            </a:prstGeom>
            <a:grpFill/>
          </p:spPr>
          <p:txBody>
            <a:bodyPr wrap="square" rtlCol="0">
              <a:spAutoFit/>
            </a:bodyPr>
            <a:lstStyle/>
            <a:p>
              <a:pPr algn="ctr"/>
              <a:r>
                <a:rPr lang="en-US" dirty="0" smtClean="0">
                  <a:solidFill>
                    <a:schemeClr val="accent1">
                      <a:lumMod val="25000"/>
                    </a:schemeClr>
                  </a:solidFill>
                  <a:effectLst/>
                  <a:latin typeface="Arial" pitchFamily="34" charset="0"/>
                  <a:cs typeface="Arial" pitchFamily="34" charset="0"/>
                </a:rPr>
                <a:t>Threat Operations Center</a:t>
              </a:r>
              <a:endParaRPr lang="en-US" dirty="0">
                <a:solidFill>
                  <a:schemeClr val="accent1">
                    <a:lumMod val="25000"/>
                  </a:schemeClr>
                </a:solidFill>
                <a:effectLst/>
                <a:latin typeface="Arial" pitchFamily="34" charset="0"/>
                <a:cs typeface="Arial" pitchFamily="34" charset="0"/>
              </a:endParaRPr>
            </a:p>
          </p:txBody>
        </p:sp>
      </p:grpSp>
      <p:grpSp>
        <p:nvGrpSpPr>
          <p:cNvPr id="22" name="Group 25"/>
          <p:cNvGrpSpPr/>
          <p:nvPr/>
        </p:nvGrpSpPr>
        <p:grpSpPr bwMode="gray">
          <a:xfrm>
            <a:off x="6091235" y="6052887"/>
            <a:ext cx="2328337" cy="547652"/>
            <a:chOff x="6307662" y="6027244"/>
            <a:chExt cx="2328337" cy="547652"/>
          </a:xfrm>
          <a:solidFill>
            <a:schemeClr val="tx1">
              <a:lumMod val="75000"/>
            </a:schemeClr>
          </a:solidFill>
        </p:grpSpPr>
        <p:sp>
          <p:nvSpPr>
            <p:cNvPr id="167" name="Rounded Rectangle 166"/>
            <p:cNvSpPr/>
            <p:nvPr/>
          </p:nvSpPr>
          <p:spPr bwMode="gray">
            <a:xfrm>
              <a:off x="6307662" y="6027244"/>
              <a:ext cx="2328337" cy="547652"/>
            </a:xfrm>
            <a:prstGeom prst="roundRect">
              <a:avLst>
                <a:gd name="adj" fmla="val 50000"/>
              </a:avLst>
            </a:prstGeom>
            <a:grpFill/>
            <a:ln w="12700">
              <a:gradFill>
                <a:gsLst>
                  <a:gs pos="0">
                    <a:srgbClr val="3CB4FE">
                      <a:alpha val="50000"/>
                    </a:srgbClr>
                  </a:gs>
                  <a:gs pos="100000">
                    <a:schemeClr val="accent1">
                      <a:shade val="100000"/>
                      <a:satMod val="115000"/>
                      <a:alpha val="20000"/>
                    </a:schemeClr>
                  </a:gs>
                </a:gsLst>
                <a:lin ang="5400000" scaled="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8" name="TextBox 167"/>
            <p:cNvSpPr txBox="1"/>
            <p:nvPr/>
          </p:nvSpPr>
          <p:spPr bwMode="gray">
            <a:xfrm>
              <a:off x="6409263" y="6097334"/>
              <a:ext cx="2125134" cy="369332"/>
            </a:xfrm>
            <a:prstGeom prst="rect">
              <a:avLst/>
            </a:prstGeom>
            <a:grpFill/>
          </p:spPr>
          <p:txBody>
            <a:bodyPr wrap="square" rtlCol="0">
              <a:spAutoFit/>
            </a:bodyPr>
            <a:lstStyle/>
            <a:p>
              <a:pPr algn="ctr"/>
              <a:r>
                <a:rPr lang="en-US" dirty="0" smtClean="0">
                  <a:solidFill>
                    <a:schemeClr val="accent1">
                      <a:lumMod val="25000"/>
                    </a:schemeClr>
                  </a:solidFill>
                  <a:effectLst/>
                  <a:latin typeface="Arial" pitchFamily="34" charset="0"/>
                  <a:cs typeface="Arial" pitchFamily="34" charset="0"/>
                </a:rPr>
                <a:t>Dynamic Updates</a:t>
              </a:r>
              <a:endParaRPr lang="en-US" dirty="0">
                <a:solidFill>
                  <a:schemeClr val="accent1">
                    <a:lumMod val="25000"/>
                  </a:schemeClr>
                </a:solidFill>
                <a:effectLst/>
                <a:latin typeface="Arial" pitchFamily="34" charset="0"/>
                <a:cs typeface="Arial" pitchFamily="34" charset="0"/>
              </a:endParaRPr>
            </a:p>
          </p:txBody>
        </p:sp>
      </p:grpSp>
      <p:grpSp>
        <p:nvGrpSpPr>
          <p:cNvPr id="23" name="Group 198"/>
          <p:cNvGrpSpPr/>
          <p:nvPr/>
        </p:nvGrpSpPr>
        <p:grpSpPr bwMode="gray">
          <a:xfrm>
            <a:off x="319748" y="4359829"/>
            <a:ext cx="2494050" cy="1189038"/>
            <a:chOff x="319748" y="4411660"/>
            <a:chExt cx="2494050" cy="1189038"/>
          </a:xfrm>
        </p:grpSpPr>
        <p:grpSp>
          <p:nvGrpSpPr>
            <p:cNvPr id="24" name="Group 168"/>
            <p:cNvGrpSpPr/>
            <p:nvPr/>
          </p:nvGrpSpPr>
          <p:grpSpPr bwMode="gray">
            <a:xfrm>
              <a:off x="319748" y="4477870"/>
              <a:ext cx="2494050" cy="1070672"/>
              <a:chOff x="215713" y="3336044"/>
              <a:chExt cx="2813237" cy="1207696"/>
            </a:xfrm>
          </p:grpSpPr>
          <p:sp>
            <p:nvSpPr>
              <p:cNvPr id="176" name="Rounded Rectangle 175"/>
              <p:cNvSpPr/>
              <p:nvPr/>
            </p:nvSpPr>
            <p:spPr bwMode="gray">
              <a:xfrm>
                <a:off x="215713" y="3336044"/>
                <a:ext cx="2813237" cy="1207696"/>
              </a:xfrm>
              <a:prstGeom prst="roundRect">
                <a:avLst>
                  <a:gd name="adj" fmla="val 5417"/>
                </a:avLst>
              </a:prstGeom>
              <a:solidFill>
                <a:schemeClr val="tx1">
                  <a:lumMod val="75000"/>
                </a:schemeClr>
              </a:solidFill>
              <a:ln w="127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50800" dist="38100" dir="2700000" algn="tl" rotWithShape="0">
                  <a:schemeClr val="tx1">
                    <a:alpha val="20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mj-lt"/>
                  <a:ea typeface="メイリオ" pitchFamily="50" charset="-128"/>
                  <a:cs typeface="メイリオ" pitchFamily="50" charset="-128"/>
                </a:endParaRPr>
              </a:p>
            </p:txBody>
          </p:sp>
          <p:sp>
            <p:nvSpPr>
              <p:cNvPr id="177" name="TextBox 176"/>
              <p:cNvSpPr txBox="1"/>
              <p:nvPr/>
            </p:nvSpPr>
            <p:spPr bwMode="gray">
              <a:xfrm>
                <a:off x="393640" y="4088340"/>
                <a:ext cx="2070335" cy="312449"/>
              </a:xfrm>
              <a:prstGeom prst="rect">
                <a:avLst/>
              </a:prstGeom>
              <a:noFill/>
            </p:spPr>
            <p:txBody>
              <a:bodyPr wrap="square" rtlCol="0">
                <a:spAutoFit/>
              </a:bodyPr>
              <a:lstStyle/>
              <a:p>
                <a:r>
                  <a:rPr lang="en-US" altLang="ja-JP" sz="1200" dirty="0" smtClean="0">
                    <a:solidFill>
                      <a:schemeClr val="bg1"/>
                    </a:solidFill>
                    <a:latin typeface="+mj-lt"/>
                    <a:ea typeface="メイリオ" pitchFamily="50" charset="-128"/>
                    <a:cs typeface="メイリオ" pitchFamily="50" charset="-128"/>
                  </a:rPr>
                  <a:t>1</a:t>
                </a:r>
                <a:r>
                  <a:rPr lang="ja-JP" altLang="en-US" sz="1200" dirty="0" smtClean="0">
                    <a:solidFill>
                      <a:schemeClr val="bg1"/>
                    </a:solidFill>
                    <a:latin typeface="+mj-lt"/>
                    <a:ea typeface="メイリオ" pitchFamily="50" charset="-128"/>
                    <a:cs typeface="メイリオ" pitchFamily="50" charset="-128"/>
                  </a:rPr>
                  <a:t>日の</a:t>
                </a:r>
                <a:r>
                  <a:rPr lang="en-US" sz="1200" dirty="0" smtClean="0">
                    <a:solidFill>
                      <a:schemeClr val="bg1"/>
                    </a:solidFill>
                    <a:latin typeface="+mj-lt"/>
                    <a:ea typeface="メイリオ" pitchFamily="50" charset="-128"/>
                    <a:cs typeface="メイリオ" pitchFamily="50" charset="-128"/>
                  </a:rPr>
                  <a:t>WEB</a:t>
                </a:r>
                <a:r>
                  <a:rPr lang="ja-JP" altLang="en-US" sz="1200" dirty="0" smtClean="0">
                    <a:solidFill>
                      <a:schemeClr val="bg1"/>
                    </a:solidFill>
                    <a:latin typeface="+mj-lt"/>
                    <a:ea typeface="メイリオ" pitchFamily="50" charset="-128"/>
                    <a:cs typeface="メイリオ" pitchFamily="50" charset="-128"/>
                  </a:rPr>
                  <a:t>リクエスト</a:t>
                </a:r>
                <a:endParaRPr lang="en-US" sz="1200" dirty="0">
                  <a:solidFill>
                    <a:schemeClr val="bg1"/>
                  </a:solidFill>
                  <a:latin typeface="+mj-lt"/>
                  <a:ea typeface="メイリオ" pitchFamily="50" charset="-128"/>
                  <a:cs typeface="メイリオ" pitchFamily="50" charset="-128"/>
                </a:endParaRPr>
              </a:p>
            </p:txBody>
          </p:sp>
          <p:sp>
            <p:nvSpPr>
              <p:cNvPr id="178" name="TextBox 177"/>
              <p:cNvSpPr txBox="1"/>
              <p:nvPr/>
            </p:nvSpPr>
            <p:spPr bwMode="gray">
              <a:xfrm>
                <a:off x="385014" y="3398227"/>
                <a:ext cx="1578634" cy="867914"/>
              </a:xfrm>
              <a:prstGeom prst="rect">
                <a:avLst/>
              </a:prstGeom>
              <a:noFill/>
            </p:spPr>
            <p:txBody>
              <a:bodyPr wrap="square" rtlCol="0">
                <a:spAutoFit/>
              </a:bodyPr>
              <a:lstStyle/>
              <a:p>
                <a:r>
                  <a:rPr lang="en-US" sz="4400" dirty="0" smtClean="0">
                    <a:solidFill>
                      <a:schemeClr val="bg1"/>
                    </a:solidFill>
                    <a:effectLst>
                      <a:glow rad="63500">
                        <a:schemeClr val="accent5">
                          <a:lumMod val="75000"/>
                          <a:alpha val="40000"/>
                        </a:schemeClr>
                      </a:glow>
                    </a:effectLst>
                    <a:latin typeface="+mj-lt"/>
                    <a:ea typeface="メイリオ" pitchFamily="50" charset="-128"/>
                    <a:cs typeface="メイリオ" pitchFamily="50" charset="-128"/>
                  </a:rPr>
                  <a:t>50</a:t>
                </a:r>
                <a:r>
                  <a:rPr lang="ja-JP" altLang="en-US" sz="4400" dirty="0" smtClean="0">
                    <a:solidFill>
                      <a:schemeClr val="bg1"/>
                    </a:solidFill>
                    <a:effectLst>
                      <a:glow rad="63500">
                        <a:schemeClr val="accent5">
                          <a:lumMod val="75000"/>
                          <a:alpha val="40000"/>
                        </a:schemeClr>
                      </a:glow>
                    </a:effectLst>
                    <a:latin typeface="+mj-lt"/>
                    <a:ea typeface="メイリオ" pitchFamily="50" charset="-128"/>
                    <a:cs typeface="メイリオ" pitchFamily="50" charset="-128"/>
                  </a:rPr>
                  <a:t>億</a:t>
                </a:r>
                <a:endParaRPr lang="en-US" sz="4400" dirty="0" smtClean="0">
                  <a:solidFill>
                    <a:schemeClr val="bg1"/>
                  </a:solidFill>
                  <a:effectLst>
                    <a:glow rad="63500">
                      <a:schemeClr val="accent5">
                        <a:lumMod val="75000"/>
                        <a:alpha val="40000"/>
                      </a:schemeClr>
                    </a:glow>
                  </a:effectLst>
                  <a:latin typeface="+mj-lt"/>
                  <a:ea typeface="メイリオ" pitchFamily="50" charset="-128"/>
                  <a:cs typeface="メイリオ" pitchFamily="50" charset="-128"/>
                </a:endParaRPr>
              </a:p>
            </p:txBody>
          </p:sp>
          <p:pic>
            <p:nvPicPr>
              <p:cNvPr id="179" name="Picture 178" descr="web.PNG"/>
              <p:cNvPicPr>
                <a:picLocks noChangeAspect="1"/>
              </p:cNvPicPr>
              <p:nvPr/>
            </p:nvPicPr>
            <p:blipFill>
              <a:blip r:embed="rId4" cstate="print"/>
              <a:stretch>
                <a:fillRect/>
              </a:stretch>
            </p:blipFill>
            <p:spPr bwMode="gray">
              <a:xfrm>
                <a:off x="1996174" y="3542408"/>
                <a:ext cx="816159" cy="601625"/>
              </a:xfrm>
              <a:prstGeom prst="rect">
                <a:avLst/>
              </a:prstGeom>
            </p:spPr>
          </p:pic>
        </p:grpSp>
        <p:sp>
          <p:nvSpPr>
            <p:cNvPr id="181" name="HighlightPolicy"/>
            <p:cNvSpPr/>
            <p:nvPr/>
          </p:nvSpPr>
          <p:spPr bwMode="gray">
            <a:xfrm rot="5400000" flipH="1">
              <a:off x="1448587" y="4868055"/>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j-lt"/>
                <a:ea typeface="メイリオ" pitchFamily="50" charset="-128"/>
                <a:cs typeface="メイリオ" pitchFamily="50" charset="-128"/>
                <a:sym typeface="Arial" charset="0"/>
              </a:endParaRPr>
            </a:p>
          </p:txBody>
        </p:sp>
        <p:sp>
          <p:nvSpPr>
            <p:cNvPr id="183" name="HighlightPolicy"/>
            <p:cNvSpPr/>
            <p:nvPr/>
          </p:nvSpPr>
          <p:spPr bwMode="gray">
            <a:xfrm rot="5400000" flipH="1">
              <a:off x="1461287" y="3793317"/>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j-lt"/>
                <a:ea typeface="メイリオ" pitchFamily="50" charset="-128"/>
                <a:cs typeface="メイリオ" pitchFamily="50" charset="-128"/>
                <a:sym typeface="Arial" charset="0"/>
              </a:endParaRPr>
            </a:p>
          </p:txBody>
        </p:sp>
      </p:grpSp>
      <p:grpSp>
        <p:nvGrpSpPr>
          <p:cNvPr id="25" name="Group 201"/>
          <p:cNvGrpSpPr/>
          <p:nvPr/>
        </p:nvGrpSpPr>
        <p:grpSpPr bwMode="gray">
          <a:xfrm>
            <a:off x="3313774" y="4388404"/>
            <a:ext cx="2494050" cy="1178943"/>
            <a:chOff x="3313774" y="4440235"/>
            <a:chExt cx="2494050" cy="1178943"/>
          </a:xfrm>
        </p:grpSpPr>
        <p:grpSp>
          <p:nvGrpSpPr>
            <p:cNvPr id="26" name="Group 167"/>
            <p:cNvGrpSpPr/>
            <p:nvPr/>
          </p:nvGrpSpPr>
          <p:grpSpPr bwMode="gray">
            <a:xfrm>
              <a:off x="3313774" y="4490571"/>
              <a:ext cx="2494050" cy="1128607"/>
              <a:chOff x="3235138" y="3336044"/>
              <a:chExt cx="2813237" cy="1273045"/>
            </a:xfrm>
          </p:grpSpPr>
          <p:sp>
            <p:nvSpPr>
              <p:cNvPr id="157" name="Rounded Rectangle 156"/>
              <p:cNvSpPr/>
              <p:nvPr/>
            </p:nvSpPr>
            <p:spPr bwMode="gray">
              <a:xfrm>
                <a:off x="3235138" y="3336044"/>
                <a:ext cx="2813237" cy="1207696"/>
              </a:xfrm>
              <a:prstGeom prst="roundRect">
                <a:avLst>
                  <a:gd name="adj" fmla="val 5417"/>
                </a:avLst>
              </a:prstGeom>
              <a:solidFill>
                <a:schemeClr val="tx1">
                  <a:lumMod val="75000"/>
                </a:schemeClr>
              </a:solidFill>
              <a:ln w="127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50800" dist="38100" dir="2700000" algn="tl" rotWithShape="0">
                  <a:schemeClr val="tx1">
                    <a:alpha val="20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mn-ea"/>
                  <a:cs typeface="メイリオ" pitchFamily="50" charset="-128"/>
                </a:endParaRPr>
              </a:p>
            </p:txBody>
          </p:sp>
          <p:sp>
            <p:nvSpPr>
              <p:cNvPr id="158" name="TextBox 157"/>
              <p:cNvSpPr txBox="1"/>
              <p:nvPr/>
            </p:nvSpPr>
            <p:spPr bwMode="gray">
              <a:xfrm>
                <a:off x="3374965" y="4088340"/>
                <a:ext cx="2070335" cy="520749"/>
              </a:xfrm>
              <a:prstGeom prst="rect">
                <a:avLst/>
              </a:prstGeom>
              <a:noFill/>
            </p:spPr>
            <p:txBody>
              <a:bodyPr wrap="square" rtlCol="0">
                <a:spAutoFit/>
              </a:bodyPr>
              <a:lstStyle/>
              <a:p>
                <a:r>
                  <a:rPr lang="en-US" altLang="ja-JP" sz="1200" dirty="0" smtClean="0">
                    <a:solidFill>
                      <a:schemeClr val="bg1"/>
                    </a:solidFill>
                    <a:latin typeface="+mn-ea"/>
                    <a:cs typeface="メイリオ" pitchFamily="50" charset="-128"/>
                  </a:rPr>
                  <a:t>1</a:t>
                </a:r>
                <a:r>
                  <a:rPr lang="ja-JP" altLang="en-US" sz="1200" dirty="0" smtClean="0">
                    <a:solidFill>
                      <a:schemeClr val="bg1"/>
                    </a:solidFill>
                    <a:latin typeface="+mn-ea"/>
                    <a:cs typeface="メイリオ" pitchFamily="50" charset="-128"/>
                  </a:rPr>
                  <a:t>日でサンプリンリングする電子メール数</a:t>
                </a:r>
                <a:endParaRPr lang="en-US" sz="1200" dirty="0">
                  <a:solidFill>
                    <a:schemeClr val="bg1"/>
                  </a:solidFill>
                  <a:latin typeface="+mn-ea"/>
                  <a:cs typeface="メイリオ" pitchFamily="50" charset="-128"/>
                </a:endParaRPr>
              </a:p>
            </p:txBody>
          </p:sp>
          <p:sp>
            <p:nvSpPr>
              <p:cNvPr id="159" name="TextBox 158"/>
              <p:cNvSpPr txBox="1"/>
              <p:nvPr/>
            </p:nvSpPr>
            <p:spPr bwMode="gray">
              <a:xfrm>
                <a:off x="3366339" y="3398226"/>
                <a:ext cx="1862886" cy="867913"/>
              </a:xfrm>
              <a:prstGeom prst="rect">
                <a:avLst/>
              </a:prstGeom>
              <a:noFill/>
            </p:spPr>
            <p:txBody>
              <a:bodyPr wrap="square" rtlCol="0">
                <a:spAutoFit/>
              </a:bodyPr>
              <a:lstStyle/>
              <a:p>
                <a:r>
                  <a:rPr lang="en-US" sz="4400" dirty="0" smtClean="0">
                    <a:solidFill>
                      <a:schemeClr val="bg1"/>
                    </a:solidFill>
                    <a:effectLst>
                      <a:glow rad="63500">
                        <a:schemeClr val="accent5">
                          <a:lumMod val="75000"/>
                          <a:alpha val="40000"/>
                        </a:schemeClr>
                      </a:glow>
                    </a:effectLst>
                    <a:latin typeface="+mn-ea"/>
                    <a:cs typeface="メイリオ" pitchFamily="50" charset="-128"/>
                  </a:rPr>
                  <a:t>10</a:t>
                </a:r>
                <a:r>
                  <a:rPr lang="ja-JP" altLang="en-US" sz="4400" dirty="0" smtClean="0">
                    <a:solidFill>
                      <a:schemeClr val="bg1"/>
                    </a:solidFill>
                    <a:effectLst>
                      <a:glow rad="63500">
                        <a:schemeClr val="accent5">
                          <a:lumMod val="75000"/>
                          <a:alpha val="40000"/>
                        </a:schemeClr>
                      </a:glow>
                    </a:effectLst>
                    <a:latin typeface="+mn-ea"/>
                    <a:cs typeface="メイリオ" pitchFamily="50" charset="-128"/>
                  </a:rPr>
                  <a:t>億</a:t>
                </a:r>
                <a:endParaRPr lang="en-US" sz="4400" dirty="0" smtClean="0">
                  <a:solidFill>
                    <a:schemeClr val="bg1"/>
                  </a:solidFill>
                  <a:effectLst>
                    <a:glow rad="63500">
                      <a:schemeClr val="accent5">
                        <a:lumMod val="75000"/>
                        <a:alpha val="40000"/>
                      </a:schemeClr>
                    </a:glow>
                  </a:effectLst>
                  <a:latin typeface="+mn-ea"/>
                  <a:cs typeface="メイリオ" pitchFamily="50" charset="-128"/>
                </a:endParaRPr>
              </a:p>
            </p:txBody>
          </p:sp>
          <p:pic>
            <p:nvPicPr>
              <p:cNvPr id="161" name="Picture 160" descr="email.PNG"/>
              <p:cNvPicPr>
                <a:picLocks noChangeAspect="1"/>
              </p:cNvPicPr>
              <p:nvPr/>
            </p:nvPicPr>
            <p:blipFill>
              <a:blip r:embed="rId5" cstate="print"/>
              <a:stretch>
                <a:fillRect/>
              </a:stretch>
            </p:blipFill>
            <p:spPr bwMode="gray">
              <a:xfrm>
                <a:off x="5283007" y="3540834"/>
                <a:ext cx="648906" cy="478336"/>
              </a:xfrm>
              <a:prstGeom prst="rect">
                <a:avLst/>
              </a:prstGeom>
            </p:spPr>
          </p:pic>
        </p:grpSp>
        <p:sp>
          <p:nvSpPr>
            <p:cNvPr id="184" name="HighlightPolicy"/>
            <p:cNvSpPr/>
            <p:nvPr/>
          </p:nvSpPr>
          <p:spPr bwMode="gray">
            <a:xfrm rot="5400000" flipH="1">
              <a:off x="4533417" y="4868055"/>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sp>
          <p:nvSpPr>
            <p:cNvPr id="187" name="HighlightPolicy"/>
            <p:cNvSpPr/>
            <p:nvPr/>
          </p:nvSpPr>
          <p:spPr bwMode="gray">
            <a:xfrm rot="5400000" flipH="1">
              <a:off x="4533417" y="3821892"/>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grpSp>
      <p:grpSp>
        <p:nvGrpSpPr>
          <p:cNvPr id="27" name="Group 195"/>
          <p:cNvGrpSpPr/>
          <p:nvPr/>
        </p:nvGrpSpPr>
        <p:grpSpPr bwMode="gray">
          <a:xfrm>
            <a:off x="6256999" y="4359829"/>
            <a:ext cx="2494050" cy="1207518"/>
            <a:chOff x="6256999" y="4411660"/>
            <a:chExt cx="2494050" cy="1207518"/>
          </a:xfrm>
        </p:grpSpPr>
        <p:grpSp>
          <p:nvGrpSpPr>
            <p:cNvPr id="28" name="Group 166"/>
            <p:cNvGrpSpPr/>
            <p:nvPr/>
          </p:nvGrpSpPr>
          <p:grpSpPr bwMode="gray">
            <a:xfrm>
              <a:off x="6256999" y="4490568"/>
              <a:ext cx="2494050" cy="1128610"/>
              <a:chOff x="6492688" y="3336044"/>
              <a:chExt cx="2813237" cy="1273050"/>
            </a:xfrm>
          </p:grpSpPr>
          <p:sp>
            <p:nvSpPr>
              <p:cNvPr id="162" name="Rounded Rectangle 161"/>
              <p:cNvSpPr/>
              <p:nvPr/>
            </p:nvSpPr>
            <p:spPr bwMode="gray">
              <a:xfrm>
                <a:off x="6492688" y="3336044"/>
                <a:ext cx="2813237" cy="1207696"/>
              </a:xfrm>
              <a:prstGeom prst="roundRect">
                <a:avLst>
                  <a:gd name="adj" fmla="val 5417"/>
                </a:avLst>
              </a:prstGeom>
              <a:solidFill>
                <a:schemeClr val="tx1">
                  <a:lumMod val="75000"/>
                </a:schemeClr>
              </a:solidFill>
              <a:ln w="127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50800" dist="38100" dir="2700000" algn="tl" rotWithShape="0">
                  <a:schemeClr val="tx1">
                    <a:alpha val="20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mn-ea"/>
                  <a:cs typeface="メイリオ" pitchFamily="50" charset="-128"/>
                </a:endParaRPr>
              </a:p>
            </p:txBody>
          </p:sp>
          <p:sp>
            <p:nvSpPr>
              <p:cNvPr id="163" name="TextBox 162"/>
              <p:cNvSpPr txBox="1"/>
              <p:nvPr/>
            </p:nvSpPr>
            <p:spPr bwMode="gray">
              <a:xfrm>
                <a:off x="6670615" y="4088345"/>
                <a:ext cx="2473385" cy="520749"/>
              </a:xfrm>
              <a:prstGeom prst="rect">
                <a:avLst/>
              </a:prstGeom>
              <a:noFill/>
            </p:spPr>
            <p:txBody>
              <a:bodyPr wrap="square" rtlCol="0">
                <a:spAutoFit/>
              </a:bodyPr>
              <a:lstStyle/>
              <a:p>
                <a:r>
                  <a:rPr lang="ja-JP" altLang="en-US" sz="1200" dirty="0" smtClean="0">
                    <a:solidFill>
                      <a:schemeClr val="bg1"/>
                    </a:solidFill>
                    <a:latin typeface="+mn-ea"/>
                    <a:cs typeface="メイリオ" pitchFamily="50" charset="-128"/>
                  </a:rPr>
                  <a:t>サンプリングする全世界のインターネットトラフィック</a:t>
                </a:r>
                <a:endParaRPr lang="en-US" sz="1200" dirty="0">
                  <a:solidFill>
                    <a:schemeClr val="bg1"/>
                  </a:solidFill>
                  <a:latin typeface="+mn-ea"/>
                  <a:cs typeface="メイリオ" pitchFamily="50" charset="-128"/>
                </a:endParaRPr>
              </a:p>
            </p:txBody>
          </p:sp>
          <p:sp>
            <p:nvSpPr>
              <p:cNvPr id="164" name="TextBox 163"/>
              <p:cNvSpPr txBox="1"/>
              <p:nvPr/>
            </p:nvSpPr>
            <p:spPr bwMode="gray">
              <a:xfrm>
                <a:off x="6661989" y="3398228"/>
                <a:ext cx="1862886" cy="867914"/>
              </a:xfrm>
              <a:prstGeom prst="rect">
                <a:avLst/>
              </a:prstGeom>
              <a:noFill/>
            </p:spPr>
            <p:txBody>
              <a:bodyPr wrap="square" rtlCol="0">
                <a:spAutoFit/>
              </a:bodyPr>
              <a:lstStyle/>
              <a:p>
                <a:r>
                  <a:rPr lang="en-US" sz="4400" dirty="0" smtClean="0">
                    <a:solidFill>
                      <a:schemeClr val="bg1"/>
                    </a:solidFill>
                    <a:effectLst>
                      <a:glow rad="63500">
                        <a:schemeClr val="accent5">
                          <a:lumMod val="75000"/>
                          <a:alpha val="40000"/>
                        </a:schemeClr>
                      </a:glow>
                    </a:effectLst>
                    <a:latin typeface="+mn-ea"/>
                    <a:cs typeface="メイリオ" pitchFamily="50" charset="-128"/>
                  </a:rPr>
                  <a:t>3</a:t>
                </a:r>
                <a:r>
                  <a:rPr lang="en-US" altLang="ja-JP" sz="4400" dirty="0" smtClean="0">
                    <a:solidFill>
                      <a:schemeClr val="bg1"/>
                    </a:solidFill>
                    <a:effectLst>
                      <a:glow rad="63500">
                        <a:schemeClr val="accent5">
                          <a:lumMod val="75000"/>
                          <a:alpha val="40000"/>
                        </a:schemeClr>
                      </a:glow>
                    </a:effectLst>
                    <a:latin typeface="+mn-ea"/>
                    <a:cs typeface="メイリオ" pitchFamily="50" charset="-128"/>
                  </a:rPr>
                  <a:t>5</a:t>
                </a:r>
                <a:r>
                  <a:rPr lang="en-US" sz="4400" dirty="0" smtClean="0">
                    <a:solidFill>
                      <a:schemeClr val="bg1"/>
                    </a:solidFill>
                    <a:effectLst>
                      <a:glow rad="63500">
                        <a:schemeClr val="accent5">
                          <a:lumMod val="75000"/>
                          <a:alpha val="40000"/>
                        </a:schemeClr>
                      </a:glow>
                    </a:effectLst>
                    <a:latin typeface="+mn-ea"/>
                    <a:cs typeface="メイリオ" pitchFamily="50" charset="-128"/>
                  </a:rPr>
                  <a:t>%</a:t>
                </a:r>
              </a:p>
            </p:txBody>
          </p:sp>
          <p:pic>
            <p:nvPicPr>
              <p:cNvPr id="166" name="Picture 165" descr="globe.PNG"/>
              <p:cNvPicPr>
                <a:picLocks noChangeAspect="1"/>
              </p:cNvPicPr>
              <p:nvPr/>
            </p:nvPicPr>
            <p:blipFill>
              <a:blip r:embed="rId6" cstate="print"/>
              <a:stretch>
                <a:fillRect/>
              </a:stretch>
            </p:blipFill>
            <p:spPr bwMode="gray">
              <a:xfrm>
                <a:off x="8402130" y="3489618"/>
                <a:ext cx="741870" cy="546864"/>
              </a:xfrm>
              <a:prstGeom prst="rect">
                <a:avLst/>
              </a:prstGeom>
            </p:spPr>
          </p:pic>
        </p:grpSp>
        <p:sp>
          <p:nvSpPr>
            <p:cNvPr id="190" name="HighlightPolicy"/>
            <p:cNvSpPr/>
            <p:nvPr/>
          </p:nvSpPr>
          <p:spPr bwMode="gray">
            <a:xfrm rot="5400000" flipH="1">
              <a:off x="7474737" y="4868055"/>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sp>
          <p:nvSpPr>
            <p:cNvPr id="193" name="HighlightPolicy"/>
            <p:cNvSpPr/>
            <p:nvPr/>
          </p:nvSpPr>
          <p:spPr bwMode="gray">
            <a:xfrm rot="5400000" flipH="1">
              <a:off x="7474737" y="3793317"/>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grpSp>
      <p:grpSp>
        <p:nvGrpSpPr>
          <p:cNvPr id="29" name="Group 231"/>
          <p:cNvGrpSpPr/>
          <p:nvPr/>
        </p:nvGrpSpPr>
        <p:grpSpPr bwMode="gray">
          <a:xfrm>
            <a:off x="5170884" y="3191429"/>
            <a:ext cx="2785491" cy="1189038"/>
            <a:chOff x="6226479" y="4411660"/>
            <a:chExt cx="2644096" cy="1189038"/>
          </a:xfrm>
        </p:grpSpPr>
        <p:grpSp>
          <p:nvGrpSpPr>
            <p:cNvPr id="30" name="Group 166"/>
            <p:cNvGrpSpPr/>
            <p:nvPr/>
          </p:nvGrpSpPr>
          <p:grpSpPr bwMode="gray">
            <a:xfrm>
              <a:off x="6226479" y="4490573"/>
              <a:ext cx="2644096" cy="1070673"/>
              <a:chOff x="6458264" y="3336044"/>
              <a:chExt cx="2982486" cy="1207696"/>
            </a:xfrm>
          </p:grpSpPr>
          <p:sp>
            <p:nvSpPr>
              <p:cNvPr id="236" name="Rounded Rectangle 235"/>
              <p:cNvSpPr/>
              <p:nvPr/>
            </p:nvSpPr>
            <p:spPr bwMode="gray">
              <a:xfrm>
                <a:off x="6492688" y="3336044"/>
                <a:ext cx="2813237" cy="1207696"/>
              </a:xfrm>
              <a:prstGeom prst="roundRect">
                <a:avLst>
                  <a:gd name="adj" fmla="val 5417"/>
                </a:avLst>
              </a:prstGeom>
              <a:solidFill>
                <a:schemeClr val="tx1">
                  <a:lumMod val="75000"/>
                </a:schemeClr>
              </a:solidFill>
              <a:ln w="127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50800" dist="38100" dir="2700000" algn="tl" rotWithShape="0">
                  <a:schemeClr val="tx1">
                    <a:alpha val="20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mn-ea"/>
                  <a:cs typeface="メイリオ" pitchFamily="50" charset="-128"/>
                </a:endParaRPr>
              </a:p>
            </p:txBody>
          </p:sp>
          <p:sp>
            <p:nvSpPr>
              <p:cNvPr id="237" name="TextBox 236"/>
              <p:cNvSpPr txBox="1"/>
              <p:nvPr/>
            </p:nvSpPr>
            <p:spPr bwMode="gray">
              <a:xfrm>
                <a:off x="6458264" y="4088338"/>
                <a:ext cx="2982486" cy="312449"/>
              </a:xfrm>
              <a:prstGeom prst="rect">
                <a:avLst/>
              </a:prstGeom>
              <a:noFill/>
            </p:spPr>
            <p:txBody>
              <a:bodyPr wrap="square" rtlCol="0">
                <a:spAutoFit/>
              </a:bodyPr>
              <a:lstStyle/>
              <a:p>
                <a:r>
                  <a:rPr lang="ja-JP" altLang="en-US" sz="1200" dirty="0" smtClean="0">
                    <a:solidFill>
                      <a:schemeClr val="bg1"/>
                    </a:solidFill>
                    <a:latin typeface="+mn-ea"/>
                    <a:cs typeface="メイリオ" pitchFamily="50" charset="-128"/>
                  </a:rPr>
                  <a:t>世界中に展開する情報収集デバイス</a:t>
                </a:r>
                <a:endParaRPr lang="en-US" sz="1200" dirty="0" smtClean="0">
                  <a:solidFill>
                    <a:schemeClr val="bg1"/>
                  </a:solidFill>
                  <a:latin typeface="+mn-ea"/>
                  <a:cs typeface="メイリオ" pitchFamily="50" charset="-128"/>
                </a:endParaRPr>
              </a:p>
            </p:txBody>
          </p:sp>
          <p:sp>
            <p:nvSpPr>
              <p:cNvPr id="238" name="TextBox 237"/>
              <p:cNvSpPr txBox="1"/>
              <p:nvPr/>
            </p:nvSpPr>
            <p:spPr bwMode="gray">
              <a:xfrm>
                <a:off x="6661991" y="3438672"/>
                <a:ext cx="2475401" cy="729047"/>
              </a:xfrm>
              <a:prstGeom prst="rect">
                <a:avLst/>
              </a:prstGeom>
              <a:noFill/>
            </p:spPr>
            <p:txBody>
              <a:bodyPr wrap="square" rtlCol="0">
                <a:spAutoFit/>
              </a:bodyPr>
              <a:lstStyle/>
              <a:p>
                <a:r>
                  <a:rPr lang="en-US" sz="3600" dirty="0" smtClean="0">
                    <a:solidFill>
                      <a:schemeClr val="bg1"/>
                    </a:solidFill>
                    <a:effectLst>
                      <a:glow rad="63500">
                        <a:schemeClr val="accent5">
                          <a:lumMod val="75000"/>
                          <a:alpha val="40000"/>
                        </a:schemeClr>
                      </a:glow>
                    </a:effectLst>
                    <a:latin typeface="+mn-ea"/>
                    <a:cs typeface="メイリオ" pitchFamily="50" charset="-128"/>
                  </a:rPr>
                  <a:t>700,000+</a:t>
                </a:r>
              </a:p>
            </p:txBody>
          </p:sp>
        </p:grpSp>
        <p:sp>
          <p:nvSpPr>
            <p:cNvPr id="234" name="HighlightPolicy"/>
            <p:cNvSpPr/>
            <p:nvPr/>
          </p:nvSpPr>
          <p:spPr bwMode="gray">
            <a:xfrm rot="5400000" flipH="1">
              <a:off x="7474737" y="4868055"/>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sp>
          <p:nvSpPr>
            <p:cNvPr id="235" name="HighlightPolicy"/>
            <p:cNvSpPr/>
            <p:nvPr/>
          </p:nvSpPr>
          <p:spPr bwMode="gray">
            <a:xfrm rot="5400000" flipH="1">
              <a:off x="7474737" y="3793317"/>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grpSp>
      <p:grpSp>
        <p:nvGrpSpPr>
          <p:cNvPr id="31" name="Group 238"/>
          <p:cNvGrpSpPr/>
          <p:nvPr/>
        </p:nvGrpSpPr>
        <p:grpSpPr bwMode="gray">
          <a:xfrm>
            <a:off x="1762317" y="3191429"/>
            <a:ext cx="2657282" cy="1189038"/>
            <a:chOff x="6256996" y="4411660"/>
            <a:chExt cx="2657282" cy="1189038"/>
          </a:xfrm>
        </p:grpSpPr>
        <p:grpSp>
          <p:nvGrpSpPr>
            <p:cNvPr id="224" name="Group 166"/>
            <p:cNvGrpSpPr/>
            <p:nvPr/>
          </p:nvGrpSpPr>
          <p:grpSpPr bwMode="gray">
            <a:xfrm>
              <a:off x="6256996" y="4490573"/>
              <a:ext cx="2657282" cy="1070673"/>
              <a:chOff x="6492688" y="3336044"/>
              <a:chExt cx="2997360" cy="1207696"/>
            </a:xfrm>
          </p:grpSpPr>
          <p:sp>
            <p:nvSpPr>
              <p:cNvPr id="243" name="Rounded Rectangle 242"/>
              <p:cNvSpPr/>
              <p:nvPr/>
            </p:nvSpPr>
            <p:spPr bwMode="gray">
              <a:xfrm>
                <a:off x="6492688" y="3336044"/>
                <a:ext cx="2813237" cy="1207696"/>
              </a:xfrm>
              <a:prstGeom prst="roundRect">
                <a:avLst>
                  <a:gd name="adj" fmla="val 5417"/>
                </a:avLst>
              </a:prstGeom>
              <a:solidFill>
                <a:schemeClr val="tx1">
                  <a:lumMod val="75000"/>
                </a:schemeClr>
              </a:solidFill>
              <a:ln w="12700">
                <a:solidFill>
                  <a:schemeClr val="accent1">
                    <a:lumMod val="60000"/>
                    <a:lumOff val="40000"/>
                  </a:schemeClr>
                </a:solidFill>
              </a:ln>
              <a:effectLst>
                <a:outerShdw blurRad="50800" dist="38100" dir="2700000" algn="tl" rotWithShape="0">
                  <a:schemeClr val="tx1">
                    <a:alpha val="20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mn-ea"/>
                  <a:cs typeface="メイリオ" pitchFamily="50" charset="-128"/>
                </a:endParaRPr>
              </a:p>
            </p:txBody>
          </p:sp>
          <p:sp>
            <p:nvSpPr>
              <p:cNvPr id="244" name="TextBox 243"/>
              <p:cNvSpPr txBox="1"/>
              <p:nvPr/>
            </p:nvSpPr>
            <p:spPr bwMode="gray">
              <a:xfrm>
                <a:off x="6507563" y="4088338"/>
                <a:ext cx="2982485" cy="312449"/>
              </a:xfrm>
              <a:prstGeom prst="rect">
                <a:avLst/>
              </a:prstGeom>
              <a:noFill/>
            </p:spPr>
            <p:txBody>
              <a:bodyPr wrap="square" rtlCol="0">
                <a:spAutoFit/>
              </a:bodyPr>
              <a:lstStyle/>
              <a:p>
                <a:r>
                  <a:rPr lang="ja-JP" altLang="en-US" sz="1200" dirty="0" smtClean="0">
                    <a:solidFill>
                      <a:schemeClr val="bg1"/>
                    </a:solidFill>
                    <a:latin typeface="+mn-ea"/>
                    <a:cs typeface="メイリオ" pitchFamily="50" charset="-128"/>
                  </a:rPr>
                  <a:t>評価されるパラメータとスコア数</a:t>
                </a:r>
                <a:endParaRPr lang="en-US" sz="1200" dirty="0" smtClean="0">
                  <a:solidFill>
                    <a:schemeClr val="bg1"/>
                  </a:solidFill>
                  <a:latin typeface="+mn-ea"/>
                  <a:cs typeface="メイリオ" pitchFamily="50" charset="-128"/>
                </a:endParaRPr>
              </a:p>
            </p:txBody>
          </p:sp>
          <p:sp>
            <p:nvSpPr>
              <p:cNvPr id="245" name="TextBox 244"/>
              <p:cNvSpPr txBox="1"/>
              <p:nvPr/>
            </p:nvSpPr>
            <p:spPr bwMode="gray">
              <a:xfrm>
                <a:off x="6661991" y="3438673"/>
                <a:ext cx="2475401" cy="729047"/>
              </a:xfrm>
              <a:prstGeom prst="rect">
                <a:avLst/>
              </a:prstGeom>
              <a:noFill/>
            </p:spPr>
            <p:txBody>
              <a:bodyPr wrap="square" rtlCol="0">
                <a:spAutoFit/>
              </a:bodyPr>
              <a:lstStyle/>
              <a:p>
                <a:r>
                  <a:rPr lang="en-US" altLang="ja-JP" sz="3600" dirty="0" smtClean="0">
                    <a:solidFill>
                      <a:schemeClr val="bg1"/>
                    </a:solidFill>
                    <a:effectLst>
                      <a:glow rad="63500">
                        <a:schemeClr val="accent5">
                          <a:lumMod val="75000"/>
                          <a:alpha val="40000"/>
                        </a:schemeClr>
                      </a:glow>
                    </a:effectLst>
                    <a:latin typeface="+mn-ea"/>
                    <a:cs typeface="メイリオ" pitchFamily="50" charset="-128"/>
                  </a:rPr>
                  <a:t>200</a:t>
                </a:r>
                <a:r>
                  <a:rPr lang="ja-JP" altLang="en-US" sz="3600" dirty="0" smtClean="0">
                    <a:solidFill>
                      <a:schemeClr val="bg1"/>
                    </a:solidFill>
                    <a:effectLst>
                      <a:glow rad="63500">
                        <a:schemeClr val="accent5">
                          <a:lumMod val="75000"/>
                          <a:alpha val="40000"/>
                        </a:schemeClr>
                      </a:glow>
                    </a:effectLst>
                    <a:latin typeface="+mn-ea"/>
                    <a:cs typeface="メイリオ" pitchFamily="50" charset="-128"/>
                  </a:rPr>
                  <a:t>ｘ</a:t>
                </a:r>
                <a:r>
                  <a:rPr lang="en-US" altLang="ja-JP" sz="3600" dirty="0" smtClean="0">
                    <a:solidFill>
                      <a:schemeClr val="bg1"/>
                    </a:solidFill>
                    <a:effectLst>
                      <a:glow rad="63500">
                        <a:schemeClr val="accent5">
                          <a:lumMod val="75000"/>
                          <a:alpha val="40000"/>
                        </a:schemeClr>
                      </a:glow>
                    </a:effectLst>
                    <a:latin typeface="+mn-ea"/>
                    <a:cs typeface="メイリオ" pitchFamily="50" charset="-128"/>
                  </a:rPr>
                  <a:t>200</a:t>
                </a:r>
                <a:endParaRPr lang="en-US" sz="3600" dirty="0" smtClean="0">
                  <a:solidFill>
                    <a:schemeClr val="bg1"/>
                  </a:solidFill>
                  <a:effectLst>
                    <a:glow rad="63500">
                      <a:schemeClr val="accent5">
                        <a:lumMod val="75000"/>
                        <a:alpha val="40000"/>
                      </a:schemeClr>
                    </a:glow>
                  </a:effectLst>
                  <a:latin typeface="+mn-ea"/>
                  <a:cs typeface="メイリオ" pitchFamily="50" charset="-128"/>
                </a:endParaRPr>
              </a:p>
            </p:txBody>
          </p:sp>
        </p:grpSp>
        <p:sp>
          <p:nvSpPr>
            <p:cNvPr id="241" name="HighlightPolicy"/>
            <p:cNvSpPr/>
            <p:nvPr/>
          </p:nvSpPr>
          <p:spPr bwMode="gray">
            <a:xfrm rot="5400000" flipH="1">
              <a:off x="7474737" y="4868055"/>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sp>
          <p:nvSpPr>
            <p:cNvPr id="242" name="HighlightPolicy"/>
            <p:cNvSpPr/>
            <p:nvPr/>
          </p:nvSpPr>
          <p:spPr bwMode="gray">
            <a:xfrm rot="5400000" flipH="1">
              <a:off x="7474737" y="3793317"/>
              <a:ext cx="114300" cy="1350986"/>
            </a:xfrm>
            <a:prstGeom prst="ellipse">
              <a:avLst/>
            </a:prstGeom>
            <a:gradFill flip="none" rotWithShape="1">
              <a:gsLst>
                <a:gs pos="0">
                  <a:schemeClr val="tx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70" tIns="32135" rIns="64270" bIns="32135" rtlCol="0" anchor="ctr"/>
            <a:lstStyle/>
            <a:p>
              <a:pPr algn="ctr" defTabSz="642750" fontAlgn="base">
                <a:spcBef>
                  <a:spcPct val="0"/>
                </a:spcBef>
                <a:spcAft>
                  <a:spcPct val="0"/>
                </a:spcAft>
              </a:pPr>
              <a:endParaRPr lang="en-US" sz="2400" dirty="0">
                <a:solidFill>
                  <a:schemeClr val="bg1"/>
                </a:solidFill>
                <a:latin typeface="+mn-ea"/>
                <a:cs typeface="メイリオ" pitchFamily="50" charset="-128"/>
                <a:sym typeface="Arial" charset="0"/>
              </a:endParaRPr>
            </a:p>
          </p:txBody>
        </p:sp>
      </p:grpSp>
      <p:sp>
        <p:nvSpPr>
          <p:cNvPr id="107" name="Donut 106"/>
          <p:cNvSpPr/>
          <p:nvPr/>
        </p:nvSpPr>
        <p:spPr>
          <a:xfrm rot="3180822">
            <a:off x="2765240" y="-1640370"/>
            <a:ext cx="3646731" cy="3646731"/>
          </a:xfrm>
          <a:prstGeom prst="donut">
            <a:avLst>
              <a:gd name="adj" fmla="val 49627"/>
            </a:avLst>
          </a:prstGeom>
          <a:gradFill flip="none" rotWithShape="1">
            <a:gsLst>
              <a:gs pos="50000">
                <a:srgbClr val="FFFFFF">
                  <a:alpha val="0"/>
                </a:srgbClr>
              </a:gs>
              <a:gs pos="100000">
                <a:srgbClr val="FFFFFF">
                  <a:alpha val="51000"/>
                </a:srgbClr>
              </a:gs>
            </a:gsLst>
            <a:lin ang="2700000" scaled="1"/>
            <a:tileRect/>
          </a:gradFill>
          <a:ln w="25400" cap="flat" cmpd="sng" algn="ctr">
            <a:noFill/>
            <a:prstDash val="solid"/>
          </a:ln>
          <a:effectLst/>
        </p:spPr>
        <p:txBody>
          <a:bodyPr lIns="91407" tIns="45704" rIns="91407" bIns="45704" rtlCol="0" anchor="ctr"/>
          <a:lstStyle/>
          <a:p>
            <a:pPr algn="ctr">
              <a:defRPr/>
            </a:pPr>
            <a:endParaRPr lang="en-US" kern="0" dirty="0">
              <a:solidFill>
                <a:sysClr val="windowText" lastClr="000000"/>
              </a:solidFill>
              <a:latin typeface="Arial"/>
            </a:endParaRPr>
          </a:p>
        </p:txBody>
      </p:sp>
      <p:grpSp>
        <p:nvGrpSpPr>
          <p:cNvPr id="225" name="Group 245"/>
          <p:cNvGrpSpPr/>
          <p:nvPr/>
        </p:nvGrpSpPr>
        <p:grpSpPr>
          <a:xfrm>
            <a:off x="3176017" y="-27384"/>
            <a:ext cx="2424683" cy="901092"/>
            <a:chOff x="2366393" y="425652"/>
            <a:chExt cx="3624831" cy="1347109"/>
          </a:xfrm>
        </p:grpSpPr>
        <p:pic>
          <p:nvPicPr>
            <p:cNvPr id="123" name="Picture 122" descr="GlowLogo.png"/>
            <p:cNvPicPr>
              <a:picLocks noChangeAspect="1"/>
            </p:cNvPicPr>
            <p:nvPr/>
          </p:nvPicPr>
          <p:blipFill>
            <a:blip r:embed="rId7" cstate="print"/>
            <a:stretch>
              <a:fillRect/>
            </a:stretch>
          </p:blipFill>
          <p:spPr>
            <a:xfrm>
              <a:off x="2366393" y="425652"/>
              <a:ext cx="981250" cy="537747"/>
            </a:xfrm>
            <a:prstGeom prst="rect">
              <a:avLst/>
            </a:prstGeom>
          </p:spPr>
        </p:pic>
        <p:pic>
          <p:nvPicPr>
            <p:cNvPr id="124" name="Picture 123" descr="SIO-logo.png"/>
            <p:cNvPicPr>
              <a:picLocks noChangeAspect="1"/>
            </p:cNvPicPr>
            <p:nvPr/>
          </p:nvPicPr>
          <p:blipFill>
            <a:blip r:embed="rId8" cstate="print"/>
            <a:stretch>
              <a:fillRect/>
            </a:stretch>
          </p:blipFill>
          <p:spPr>
            <a:xfrm>
              <a:off x="3176586" y="444505"/>
              <a:ext cx="2814638" cy="1328256"/>
            </a:xfrm>
            <a:prstGeom prst="rect">
              <a:avLst/>
            </a:prstGeom>
          </p:spPr>
        </p:pic>
      </p:grpSp>
    </p:spTree>
    <p:extLst>
      <p:ext uri="{BB962C8B-B14F-4D97-AF65-F5344CB8AC3E}">
        <p14:creationId xmlns="" xmlns:p14="http://schemas.microsoft.com/office/powerpoint/2010/main" val="34520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par>
                                <p:cTn id="38" presetID="10" presetClass="entr" presetSubtype="0" fill="hold" nodeType="withEffect">
                                  <p:stCondLst>
                                    <p:cond delay="0"/>
                                  </p:stCondLst>
                                  <p:childTnLst>
                                    <p:set>
                                      <p:cBhvr>
                                        <p:cTn id="39" dur="1" fill="hold">
                                          <p:stCondLst>
                                            <p:cond delay="0"/>
                                          </p:stCondLst>
                                        </p:cTn>
                                        <p:tgtEl>
                                          <p:spTgt spid="107"/>
                                        </p:tgtEl>
                                        <p:attrNameLst>
                                          <p:attrName>style.visibility</p:attrName>
                                        </p:attrNameLst>
                                      </p:cBhvr>
                                      <p:to>
                                        <p:strVal val="visible"/>
                                      </p:to>
                                    </p:set>
                                    <p:animEffect transition="in" filter="fade">
                                      <p:cBhvr>
                                        <p:cTn id="40" dur="500"/>
                                        <p:tgtEl>
                                          <p:spTgt spid="107"/>
                                        </p:tgtEl>
                                      </p:cBhvr>
                                    </p:animEffect>
                                  </p:childTnLst>
                                </p:cTn>
                              </p:par>
                            </p:childTnLst>
                          </p:cTn>
                        </p:par>
                        <p:par>
                          <p:cTn id="41" fill="hold">
                            <p:stCondLst>
                              <p:cond delay="5500"/>
                            </p:stCondLst>
                            <p:childTnLst>
                              <p:par>
                                <p:cTn id="42" presetID="22" presetClass="entr" presetSubtype="4" fill="hold" nodeType="after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wipe(down)">
                                      <p:cBhvr>
                                        <p:cTn id="44" dur="500"/>
                                        <p:tgtEl>
                                          <p:spTgt spid="63"/>
                                        </p:tgtEl>
                                      </p:cBhvr>
                                    </p:animEffect>
                                  </p:childTnLst>
                                </p:cTn>
                              </p:par>
                              <p:par>
                                <p:cTn id="45" presetID="22" presetClass="entr" presetSubtype="4"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nodeType="with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wipe(down)">
                                      <p:cBhvr>
                                        <p:cTn id="50" dur="500"/>
                                        <p:tgtEl>
                                          <p:spTgt spid="113"/>
                                        </p:tgtEl>
                                      </p:cBhvr>
                                    </p:animEffect>
                                  </p:childTnLst>
                                </p:cTn>
                              </p:par>
                              <p:par>
                                <p:cTn id="51" presetID="22" presetClass="entr" presetSubtype="4"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down)">
                                      <p:cBhvr>
                                        <p:cTn id="53" dur="500"/>
                                        <p:tgtEl>
                                          <p:spTgt spid="60"/>
                                        </p:tgtEl>
                                      </p:cBhvr>
                                    </p:animEffect>
                                  </p:childTnLst>
                                </p:cTn>
                              </p:par>
                              <p:par>
                                <p:cTn id="54" presetID="22" presetClass="entr" presetSubtype="4"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down)">
                                      <p:cBhvr>
                                        <p:cTn id="56" dur="500"/>
                                        <p:tgtEl>
                                          <p:spTgt spid="56"/>
                                        </p:tgtEl>
                                      </p:cBhvr>
                                    </p:animEffect>
                                  </p:childTnLst>
                                </p:cTn>
                              </p:par>
                              <p:par>
                                <p:cTn id="57" presetID="22" presetClass="entr" presetSubtype="4" fill="hold" nodeType="with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wipe(down)">
                                      <p:cBhvr>
                                        <p:cTn id="59" dur="500"/>
                                        <p:tgtEl>
                                          <p:spTgt spid="102"/>
                                        </p:tgtEl>
                                      </p:cBhvr>
                                    </p:animEffect>
                                  </p:childTnLst>
                                </p:cTn>
                              </p:par>
                              <p:par>
                                <p:cTn id="60" presetID="22" presetClass="entr" presetSubtype="4"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down)">
                                      <p:cBhvr>
                                        <p:cTn id="62" dur="500"/>
                                        <p:tgtEl>
                                          <p:spTgt spid="67"/>
                                        </p:tgtEl>
                                      </p:cBhvr>
                                    </p:animEffect>
                                  </p:childTnLst>
                                </p:cTn>
                              </p:par>
                              <p:par>
                                <p:cTn id="63" presetID="22" presetClass="entr" presetSubtype="4"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wipe(down)">
                                      <p:cBhvr>
                                        <p:cTn id="65" dur="500"/>
                                        <p:tgtEl>
                                          <p:spTgt spid="99"/>
                                        </p:tgtEl>
                                      </p:cBhvr>
                                    </p:animEffect>
                                  </p:childTnLst>
                                </p:cTn>
                              </p:par>
                              <p:par>
                                <p:cTn id="66" presetID="22" presetClass="entr" presetSubtype="4" fill="hold" nodeType="with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down)">
                                      <p:cBhvr>
                                        <p:cTn id="68" dur="500"/>
                                        <p:tgtEl>
                                          <p:spTgt spid="70"/>
                                        </p:tgtEl>
                                      </p:cBhvr>
                                    </p:animEffect>
                                  </p:childTnLst>
                                </p:cTn>
                              </p:par>
                              <p:par>
                                <p:cTn id="69" presetID="22" presetClass="entr" presetSubtype="4"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down)">
                                      <p:cBhvr>
                                        <p:cTn id="71" dur="1000"/>
                                        <p:tgtEl>
                                          <p:spTgt spid="61"/>
                                        </p:tgtEl>
                                      </p:cBhvr>
                                    </p:animEffect>
                                  </p:childTnLst>
                                </p:cTn>
                              </p:par>
                              <p:par>
                                <p:cTn id="72" presetID="22" presetClass="entr" presetSubtype="4"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par>
                                <p:cTn id="75" presetID="22" presetClass="entr" presetSubtype="4"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wipe(down)">
                                      <p:cBhvr>
                                        <p:cTn id="77" dur="1000"/>
                                        <p:tgtEl>
                                          <p:spTgt spid="83"/>
                                        </p:tgtEl>
                                      </p:cBhvr>
                                    </p:animEffect>
                                  </p:childTnLst>
                                </p:cTn>
                              </p:par>
                              <p:par>
                                <p:cTn id="78" presetID="22" presetClass="entr" presetSubtype="4" fill="hold" nodeType="with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down)">
                                      <p:cBhvr>
                                        <p:cTn id="80" dur="500"/>
                                        <p:tgtEl>
                                          <p:spTgt spid="85"/>
                                        </p:tgtEl>
                                      </p:cBhvr>
                                    </p:animEffect>
                                  </p:childTnLst>
                                </p:cTn>
                              </p:par>
                              <p:par>
                                <p:cTn id="81" presetID="22" presetClass="entr" presetSubtype="4" fill="hold" nodeType="with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wipe(down)">
                                      <p:cBhvr>
                                        <p:cTn id="83" dur="500"/>
                                        <p:tgtEl>
                                          <p:spTgt spid="88"/>
                                        </p:tgtEl>
                                      </p:cBhvr>
                                    </p:animEffect>
                                  </p:childTnLst>
                                </p:cTn>
                              </p:par>
                              <p:par>
                                <p:cTn id="84" presetID="22" presetClass="entr" presetSubtype="4" fill="hold" nodeType="with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wipe(down)">
                                      <p:cBhvr>
                                        <p:cTn id="86" dur="500"/>
                                        <p:tgtEl>
                                          <p:spTgt spid="96"/>
                                        </p:tgtEl>
                                      </p:cBhvr>
                                    </p:animEffect>
                                  </p:childTnLst>
                                </p:cTn>
                              </p:par>
                              <p:par>
                                <p:cTn id="87" presetID="22" presetClass="entr" presetSubtype="4" fill="hold" nodeType="with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wipe(down)">
                                      <p:cBhvr>
                                        <p:cTn id="89" dur="500"/>
                                        <p:tgtEl>
                                          <p:spTgt spid="91"/>
                                        </p:tgtEl>
                                      </p:cBhvr>
                                    </p:animEffect>
                                  </p:childTnLst>
                                </p:cTn>
                              </p:par>
                              <p:par>
                                <p:cTn id="90" presetID="22" presetClass="entr" presetSubtype="4"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wipe(down)">
                                      <p:cBhvr>
                                        <p:cTn id="92" dur="1000"/>
                                        <p:tgtEl>
                                          <p:spTgt spid="58"/>
                                        </p:tgtEl>
                                      </p:cBhvr>
                                    </p:animEffect>
                                  </p:childTnLst>
                                </p:cTn>
                              </p:par>
                              <p:par>
                                <p:cTn id="93" presetID="10" presetClass="entr" presetSubtype="0" fill="hold" nodeType="withEffect">
                                  <p:stCondLst>
                                    <p:cond delay="20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childTnLst>
                                </p:cTn>
                              </p:par>
                              <p:par>
                                <p:cTn id="96" presetID="64" presetClass="path" presetSubtype="0" accel="50000" decel="50000" fill="hold" nodeType="withEffect">
                                  <p:stCondLst>
                                    <p:cond delay="200"/>
                                  </p:stCondLst>
                                  <p:childTnLst>
                                    <p:animMotion origin="layout" path="M 4.44444E-6 1.85185E-6 L 0.2052 -0.25834 " pathEditMode="relative" rAng="0" ptsTypes="AA">
                                      <p:cBhvr>
                                        <p:cTn id="97" dur="2000" fill="hold"/>
                                        <p:tgtEl>
                                          <p:spTgt spid="18"/>
                                        </p:tgtEl>
                                        <p:attrNameLst>
                                          <p:attrName>ppt_x</p:attrName>
                                          <p:attrName>ppt_y</p:attrName>
                                        </p:attrNameLst>
                                      </p:cBhvr>
                                      <p:rCtr x="10300" y="-12900"/>
                                    </p:animMotion>
                                  </p:childTnLst>
                                </p:cTn>
                              </p:par>
                              <p:par>
                                <p:cTn id="98" presetID="10" presetClass="exit" presetSubtype="0" fill="hold" nodeType="withEffect">
                                  <p:stCondLst>
                                    <p:cond delay="600"/>
                                  </p:stCondLst>
                                  <p:childTnLst>
                                    <p:animEffect transition="out" filter="fade">
                                      <p:cBhvr>
                                        <p:cTn id="99" dur="400"/>
                                        <p:tgtEl>
                                          <p:spTgt spid="18"/>
                                        </p:tgtEl>
                                      </p:cBhvr>
                                    </p:animEffect>
                                    <p:set>
                                      <p:cBhvr>
                                        <p:cTn id="100" dur="1" fill="hold">
                                          <p:stCondLst>
                                            <p:cond delay="399"/>
                                          </p:stCondLst>
                                        </p:cTn>
                                        <p:tgtEl>
                                          <p:spTgt spid="18"/>
                                        </p:tgtEl>
                                        <p:attrNameLst>
                                          <p:attrName>style.visibility</p:attrName>
                                        </p:attrNameLst>
                                      </p:cBhvr>
                                      <p:to>
                                        <p:strVal val="hidden"/>
                                      </p:to>
                                    </p:set>
                                  </p:childTnLst>
                                </p:cTn>
                              </p:par>
                              <p:par>
                                <p:cTn id="101" presetID="10" presetClass="entr" presetSubtype="0" fill="hold" nodeType="withEffect">
                                  <p:stCondLst>
                                    <p:cond delay="60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2000"/>
                                        <p:tgtEl>
                                          <p:spTgt spid="15"/>
                                        </p:tgtEl>
                                      </p:cBhvr>
                                    </p:animEffect>
                                  </p:childTnLst>
                                </p:cTn>
                              </p:par>
                              <p:par>
                                <p:cTn id="104" presetID="64" presetClass="path" presetSubtype="0" accel="50000" decel="50000" fill="hold" nodeType="withEffect">
                                  <p:stCondLst>
                                    <p:cond delay="600"/>
                                  </p:stCondLst>
                                  <p:childTnLst>
                                    <p:animMotion origin="layout" path="M 1.11111E-6 -1.48148E-6 L 0.13646 -0.26667 " pathEditMode="relative" rAng="0" ptsTypes="AA">
                                      <p:cBhvr>
                                        <p:cTn id="105" dur="2000" fill="hold"/>
                                        <p:tgtEl>
                                          <p:spTgt spid="15"/>
                                        </p:tgtEl>
                                        <p:attrNameLst>
                                          <p:attrName>ppt_x</p:attrName>
                                          <p:attrName>ppt_y</p:attrName>
                                        </p:attrNameLst>
                                      </p:cBhvr>
                                      <p:rCtr x="6800" y="-13300"/>
                                    </p:animMotion>
                                  </p:childTnLst>
                                </p:cTn>
                              </p:par>
                              <p:par>
                                <p:cTn id="106" presetID="10" presetClass="exit" presetSubtype="0" fill="hold" nodeType="withEffect">
                                  <p:stCondLst>
                                    <p:cond delay="210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0"/>
                                        <p:tgtEl>
                                          <p:spTgt spid="14"/>
                                        </p:tgtEl>
                                      </p:cBhvr>
                                    </p:animEffect>
                                  </p:childTnLst>
                                </p:cTn>
                              </p:par>
                              <p:par>
                                <p:cTn id="112" presetID="64" presetClass="path" presetSubtype="0" accel="50000" decel="50000" fill="hold" nodeType="withEffect">
                                  <p:stCondLst>
                                    <p:cond delay="0"/>
                                  </p:stCondLst>
                                  <p:childTnLst>
                                    <p:animMotion origin="layout" path="M -2.22222E-6 2.22222E-6 L 0.10729 -0.23889 " pathEditMode="relative" rAng="0" ptsTypes="AA">
                                      <p:cBhvr>
                                        <p:cTn id="113" dur="2000" fill="hold"/>
                                        <p:tgtEl>
                                          <p:spTgt spid="14"/>
                                        </p:tgtEl>
                                        <p:attrNameLst>
                                          <p:attrName>ppt_x</p:attrName>
                                          <p:attrName>ppt_y</p:attrName>
                                        </p:attrNameLst>
                                      </p:cBhvr>
                                      <p:rCtr x="5400" y="-11900"/>
                                    </p:animMotion>
                                  </p:childTnLst>
                                </p:cTn>
                              </p:par>
                              <p:par>
                                <p:cTn id="114" presetID="10" presetClass="exit" presetSubtype="0" fill="hold" nodeType="withEffect">
                                  <p:stCondLst>
                                    <p:cond delay="160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ntr" presetSubtype="0" fill="hold" nodeType="withEffect">
                                  <p:stCondLst>
                                    <p:cond delay="200"/>
                                  </p:stCondLst>
                                  <p:childTnLst>
                                    <p:set>
                                      <p:cBhvr>
                                        <p:cTn id="118" dur="1" fill="hold">
                                          <p:stCondLst>
                                            <p:cond delay="0"/>
                                          </p:stCondLst>
                                        </p:cTn>
                                        <p:tgtEl>
                                          <p:spTgt spid="9"/>
                                        </p:tgtEl>
                                        <p:attrNameLst>
                                          <p:attrName>style.visibility</p:attrName>
                                        </p:attrNameLst>
                                      </p:cBhvr>
                                      <p:to>
                                        <p:strVal val="visible"/>
                                      </p:to>
                                    </p:set>
                                    <p:animEffect transition="in" filter="fade">
                                      <p:cBhvr>
                                        <p:cTn id="119" dur="1000"/>
                                        <p:tgtEl>
                                          <p:spTgt spid="9"/>
                                        </p:tgtEl>
                                      </p:cBhvr>
                                    </p:animEffect>
                                  </p:childTnLst>
                                </p:cTn>
                              </p:par>
                              <p:par>
                                <p:cTn id="120" presetID="64" presetClass="path" presetSubtype="0" accel="50000" decel="50000" fill="hold" nodeType="withEffect">
                                  <p:stCondLst>
                                    <p:cond delay="200"/>
                                  </p:stCondLst>
                                  <p:childTnLst>
                                    <p:animMotion origin="layout" path="M -3.88889E-6 -3.7037E-7 L -0.02395 -0.28194 " pathEditMode="relative" rAng="0" ptsTypes="AA">
                                      <p:cBhvr>
                                        <p:cTn id="121" dur="2000" fill="hold"/>
                                        <p:tgtEl>
                                          <p:spTgt spid="9"/>
                                        </p:tgtEl>
                                        <p:attrNameLst>
                                          <p:attrName>ppt_x</p:attrName>
                                          <p:attrName>ppt_y</p:attrName>
                                        </p:attrNameLst>
                                      </p:cBhvr>
                                      <p:rCtr x="-1200" y="-14100"/>
                                    </p:animMotion>
                                  </p:childTnLst>
                                </p:cTn>
                              </p:par>
                              <p:par>
                                <p:cTn id="122" presetID="10" presetClass="exit" presetSubtype="0" fill="hold" nodeType="withEffect">
                                  <p:stCondLst>
                                    <p:cond delay="1900"/>
                                  </p:stCondLst>
                                  <p:childTnLst>
                                    <p:animEffect transition="out" filter="fade">
                                      <p:cBhvr>
                                        <p:cTn id="123" dur="400"/>
                                        <p:tgtEl>
                                          <p:spTgt spid="9"/>
                                        </p:tgtEl>
                                      </p:cBhvr>
                                    </p:animEffect>
                                    <p:set>
                                      <p:cBhvr>
                                        <p:cTn id="124" dur="1" fill="hold">
                                          <p:stCondLst>
                                            <p:cond delay="399"/>
                                          </p:stCondLst>
                                        </p:cTn>
                                        <p:tgtEl>
                                          <p:spTgt spid="9"/>
                                        </p:tgtEl>
                                        <p:attrNameLst>
                                          <p:attrName>style.visibility</p:attrName>
                                        </p:attrNameLst>
                                      </p:cBhvr>
                                      <p:to>
                                        <p:strVal val="hidden"/>
                                      </p:to>
                                    </p:set>
                                  </p:childTnLst>
                                </p:cTn>
                              </p:par>
                              <p:par>
                                <p:cTn id="125" presetID="10" presetClass="entr" presetSubtype="0" fill="hold" nodeType="withEffect">
                                  <p:stCondLst>
                                    <p:cond delay="1000"/>
                                  </p:stCondLst>
                                  <p:childTnLst>
                                    <p:set>
                                      <p:cBhvr>
                                        <p:cTn id="126" dur="1" fill="hold">
                                          <p:stCondLst>
                                            <p:cond delay="0"/>
                                          </p:stCondLst>
                                        </p:cTn>
                                        <p:tgtEl>
                                          <p:spTgt spid="6"/>
                                        </p:tgtEl>
                                        <p:attrNameLst>
                                          <p:attrName>style.visibility</p:attrName>
                                        </p:attrNameLst>
                                      </p:cBhvr>
                                      <p:to>
                                        <p:strVal val="visible"/>
                                      </p:to>
                                    </p:set>
                                    <p:animEffect transition="in" filter="fade">
                                      <p:cBhvr>
                                        <p:cTn id="127" dur="3000"/>
                                        <p:tgtEl>
                                          <p:spTgt spid="6"/>
                                        </p:tgtEl>
                                      </p:cBhvr>
                                    </p:animEffect>
                                  </p:childTnLst>
                                </p:cTn>
                              </p:par>
                              <p:par>
                                <p:cTn id="128" presetID="64" presetClass="path" presetSubtype="0" accel="50000" decel="50000" fill="hold" nodeType="withEffect">
                                  <p:stCondLst>
                                    <p:cond delay="1100"/>
                                  </p:stCondLst>
                                  <p:childTnLst>
                                    <p:animMotion origin="layout" path="M -4.16667E-6 1.85185E-6 L -0.0802 -0.22361 " pathEditMode="relative" rAng="0" ptsTypes="AA">
                                      <p:cBhvr>
                                        <p:cTn id="129" dur="3000" fill="hold"/>
                                        <p:tgtEl>
                                          <p:spTgt spid="6"/>
                                        </p:tgtEl>
                                        <p:attrNameLst>
                                          <p:attrName>ppt_x</p:attrName>
                                          <p:attrName>ppt_y</p:attrName>
                                        </p:attrNameLst>
                                      </p:cBhvr>
                                      <p:rCtr x="-4000" y="-11200"/>
                                    </p:animMotion>
                                  </p:childTnLst>
                                </p:cTn>
                              </p:par>
                              <p:par>
                                <p:cTn id="130" presetID="10" presetClass="exit" presetSubtype="0" fill="hold" nodeType="withEffect">
                                  <p:stCondLst>
                                    <p:cond delay="1900"/>
                                  </p:stCondLst>
                                  <p:childTnLst>
                                    <p:animEffect transition="out" filter="fade">
                                      <p:cBhvr>
                                        <p:cTn id="131" dur="400"/>
                                        <p:tgtEl>
                                          <p:spTgt spid="6"/>
                                        </p:tgtEl>
                                      </p:cBhvr>
                                    </p:animEffect>
                                    <p:set>
                                      <p:cBhvr>
                                        <p:cTn id="132" dur="1" fill="hold">
                                          <p:stCondLst>
                                            <p:cond delay="399"/>
                                          </p:stCondLst>
                                        </p:cTn>
                                        <p:tgtEl>
                                          <p:spTgt spid="6"/>
                                        </p:tgtEl>
                                        <p:attrNameLst>
                                          <p:attrName>style.visibility</p:attrName>
                                        </p:attrNameLst>
                                      </p:cBhvr>
                                      <p:to>
                                        <p:strVal val="hidden"/>
                                      </p:to>
                                    </p:set>
                                  </p:childTnLst>
                                </p:cTn>
                              </p:par>
                              <p:par>
                                <p:cTn id="133" presetID="10" presetClass="entr" presetSubtype="0" fill="hold" nodeType="withEffect">
                                  <p:stCondLst>
                                    <p:cond delay="120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1000"/>
                                        <p:tgtEl>
                                          <p:spTgt spid="2"/>
                                        </p:tgtEl>
                                      </p:cBhvr>
                                    </p:animEffect>
                                  </p:childTnLst>
                                </p:cTn>
                              </p:par>
                              <p:par>
                                <p:cTn id="136" presetID="64" presetClass="path" presetSubtype="0" accel="50000" decel="50000" fill="hold" nodeType="withEffect">
                                  <p:stCondLst>
                                    <p:cond delay="1200"/>
                                  </p:stCondLst>
                                  <p:childTnLst>
                                    <p:animMotion origin="layout" path="M 2.77778E-6 1.48148E-6 L -0.16667 -0.25833 " pathEditMode="relative" rAng="0" ptsTypes="AA">
                                      <p:cBhvr>
                                        <p:cTn id="137" dur="2000" fill="hold"/>
                                        <p:tgtEl>
                                          <p:spTgt spid="2"/>
                                        </p:tgtEl>
                                        <p:attrNameLst>
                                          <p:attrName>ppt_x</p:attrName>
                                          <p:attrName>ppt_y</p:attrName>
                                        </p:attrNameLst>
                                      </p:cBhvr>
                                      <p:rCtr x="-8300" y="-12900"/>
                                    </p:animMotion>
                                  </p:childTnLst>
                                </p:cTn>
                              </p:par>
                              <p:par>
                                <p:cTn id="138" presetID="10" presetClass="exit" presetSubtype="0" fill="hold" nodeType="withEffect">
                                  <p:stCondLst>
                                    <p:cond delay="2700"/>
                                  </p:stCondLst>
                                  <p:childTnLst>
                                    <p:animEffect transition="out" filter="fade">
                                      <p:cBhvr>
                                        <p:cTn id="139" dur="500"/>
                                        <p:tgtEl>
                                          <p:spTgt spid="2"/>
                                        </p:tgtEl>
                                      </p:cBhvr>
                                    </p:animEffect>
                                    <p:set>
                                      <p:cBhvr>
                                        <p:cTn id="140" dur="1" fill="hold">
                                          <p:stCondLst>
                                            <p:cond delay="499"/>
                                          </p:stCondLst>
                                        </p:cTn>
                                        <p:tgtEl>
                                          <p:spTgt spid="2"/>
                                        </p:tgtEl>
                                        <p:attrNameLst>
                                          <p:attrName>style.visibility</p:attrName>
                                        </p:attrNameLst>
                                      </p:cBhvr>
                                      <p:to>
                                        <p:strVal val="hidden"/>
                                      </p:to>
                                    </p:set>
                                  </p:childTnLst>
                                </p:cTn>
                              </p:par>
                              <p:par>
                                <p:cTn id="141" presetID="10" presetClass="entr" presetSubtype="0" fill="hold" nodeType="withEffect">
                                  <p:stCondLst>
                                    <p:cond delay="800"/>
                                  </p:stCondLst>
                                  <p:childTnLst>
                                    <p:set>
                                      <p:cBhvr>
                                        <p:cTn id="142" dur="1" fill="hold">
                                          <p:stCondLst>
                                            <p:cond delay="0"/>
                                          </p:stCondLst>
                                        </p:cTn>
                                        <p:tgtEl>
                                          <p:spTgt spid="4"/>
                                        </p:tgtEl>
                                        <p:attrNameLst>
                                          <p:attrName>style.visibility</p:attrName>
                                        </p:attrNameLst>
                                      </p:cBhvr>
                                      <p:to>
                                        <p:strVal val="visible"/>
                                      </p:to>
                                    </p:set>
                                    <p:animEffect transition="in" filter="fade">
                                      <p:cBhvr>
                                        <p:cTn id="143" dur="1000"/>
                                        <p:tgtEl>
                                          <p:spTgt spid="4"/>
                                        </p:tgtEl>
                                      </p:cBhvr>
                                    </p:animEffect>
                                  </p:childTnLst>
                                </p:cTn>
                              </p:par>
                              <p:par>
                                <p:cTn id="144" presetID="64" presetClass="path" presetSubtype="0" accel="50000" decel="50000" fill="hold" nodeType="withEffect">
                                  <p:stCondLst>
                                    <p:cond delay="800"/>
                                  </p:stCondLst>
                                  <p:childTnLst>
                                    <p:animMotion origin="layout" path="M -5.55556E-7 -4.07407E-6 L -0.28854 -0.21805 " pathEditMode="relative" rAng="0" ptsTypes="AA">
                                      <p:cBhvr>
                                        <p:cTn id="145" dur="2000" fill="hold"/>
                                        <p:tgtEl>
                                          <p:spTgt spid="4"/>
                                        </p:tgtEl>
                                        <p:attrNameLst>
                                          <p:attrName>ppt_x</p:attrName>
                                          <p:attrName>ppt_y</p:attrName>
                                        </p:attrNameLst>
                                      </p:cBhvr>
                                      <p:rCtr x="-14400" y="-10900"/>
                                    </p:animMotion>
                                  </p:childTnLst>
                                </p:cTn>
                              </p:par>
                              <p:par>
                                <p:cTn id="146" presetID="10" presetClass="exit" presetSubtype="0" fill="hold" nodeType="withEffect">
                                  <p:stCondLst>
                                    <p:cond delay="1600"/>
                                  </p:stCondLst>
                                  <p:childTnLst>
                                    <p:animEffect transition="out" filter="fade">
                                      <p:cBhvr>
                                        <p:cTn id="147" dur="600"/>
                                        <p:tgtEl>
                                          <p:spTgt spid="4"/>
                                        </p:tgtEl>
                                      </p:cBhvr>
                                    </p:animEffect>
                                    <p:set>
                                      <p:cBhvr>
                                        <p:cTn id="148" dur="1" fill="hold">
                                          <p:stCondLst>
                                            <p:cond delay="599"/>
                                          </p:stCondLst>
                                        </p:cTn>
                                        <p:tgtEl>
                                          <p:spTgt spid="4"/>
                                        </p:tgtEl>
                                        <p:attrNameLst>
                                          <p:attrName>style.visibility</p:attrName>
                                        </p:attrNameLst>
                                      </p:cBhvr>
                                      <p:to>
                                        <p:strVal val="hidden"/>
                                      </p:to>
                                    </p:set>
                                  </p:childTnLst>
                                </p:cTn>
                              </p:par>
                              <p:par>
                                <p:cTn id="149" presetID="10" presetClass="entr" presetSubtype="0" fill="hold" nodeType="withEffect">
                                  <p:stCondLst>
                                    <p:cond delay="300"/>
                                  </p:stCondLst>
                                  <p:childTnLst>
                                    <p:set>
                                      <p:cBhvr>
                                        <p:cTn id="150" dur="1" fill="hold">
                                          <p:stCondLst>
                                            <p:cond delay="0"/>
                                          </p:stCondLst>
                                        </p:cTn>
                                        <p:tgtEl>
                                          <p:spTgt spid="5"/>
                                        </p:tgtEl>
                                        <p:attrNameLst>
                                          <p:attrName>style.visibility</p:attrName>
                                        </p:attrNameLst>
                                      </p:cBhvr>
                                      <p:to>
                                        <p:strVal val="visible"/>
                                      </p:to>
                                    </p:set>
                                    <p:animEffect transition="in" filter="fade">
                                      <p:cBhvr>
                                        <p:cTn id="151" dur="4800"/>
                                        <p:tgtEl>
                                          <p:spTgt spid="5"/>
                                        </p:tgtEl>
                                      </p:cBhvr>
                                    </p:animEffect>
                                  </p:childTnLst>
                                </p:cTn>
                              </p:par>
                              <p:par>
                                <p:cTn id="152" presetID="64" presetClass="path" presetSubtype="0" accel="50000" decel="50000" fill="hold" nodeType="withEffect">
                                  <p:stCondLst>
                                    <p:cond delay="300"/>
                                  </p:stCondLst>
                                  <p:childTnLst>
                                    <p:animMotion origin="layout" path="M -3.05556E-6 3.7037E-7 L -0.12604 -0.26806 " pathEditMode="relative" rAng="0" ptsTypes="AA">
                                      <p:cBhvr>
                                        <p:cTn id="153" dur="4800" fill="hold"/>
                                        <p:tgtEl>
                                          <p:spTgt spid="5"/>
                                        </p:tgtEl>
                                        <p:attrNameLst>
                                          <p:attrName>ppt_x</p:attrName>
                                          <p:attrName>ppt_y</p:attrName>
                                        </p:attrNameLst>
                                      </p:cBhvr>
                                      <p:rCtr x="-6300" y="-13400"/>
                                    </p:animMotion>
                                  </p:childTnLst>
                                </p:cTn>
                              </p:par>
                              <p:par>
                                <p:cTn id="154" presetID="10" presetClass="exit" presetSubtype="0" fill="hold" nodeType="withEffect">
                                  <p:stCondLst>
                                    <p:cond delay="1500"/>
                                  </p:stCondLst>
                                  <p:childTnLst>
                                    <p:animEffect transition="out" filter="fade">
                                      <p:cBhvr>
                                        <p:cTn id="155" dur="700"/>
                                        <p:tgtEl>
                                          <p:spTgt spid="5"/>
                                        </p:tgtEl>
                                      </p:cBhvr>
                                    </p:animEffect>
                                    <p:set>
                                      <p:cBhvr>
                                        <p:cTn id="156" dur="1" fill="hold">
                                          <p:stCondLst>
                                            <p:cond delay="699"/>
                                          </p:stCondLst>
                                        </p:cTn>
                                        <p:tgtEl>
                                          <p:spTgt spid="5"/>
                                        </p:tgtEl>
                                        <p:attrNameLst>
                                          <p:attrName>style.visibility</p:attrName>
                                        </p:attrNameLst>
                                      </p:cBhvr>
                                      <p:to>
                                        <p:strVal val="hidden"/>
                                      </p:to>
                                    </p:set>
                                  </p:childTnLst>
                                </p:cTn>
                              </p:par>
                              <p:par>
                                <p:cTn id="157" presetID="10" presetClass="entr" presetSubtype="0" fill="hold" nodeType="withEffect">
                                  <p:stCondLst>
                                    <p:cond delay="200"/>
                                  </p:stCondLst>
                                  <p:childTnLst>
                                    <p:set>
                                      <p:cBhvr>
                                        <p:cTn id="158" dur="1" fill="hold">
                                          <p:stCondLst>
                                            <p:cond delay="0"/>
                                          </p:stCondLst>
                                        </p:cTn>
                                        <p:tgtEl>
                                          <p:spTgt spid="7"/>
                                        </p:tgtEl>
                                        <p:attrNameLst>
                                          <p:attrName>style.visibility</p:attrName>
                                        </p:attrNameLst>
                                      </p:cBhvr>
                                      <p:to>
                                        <p:strVal val="visible"/>
                                      </p:to>
                                    </p:set>
                                    <p:animEffect transition="in" filter="fade">
                                      <p:cBhvr>
                                        <p:cTn id="159" dur="2000"/>
                                        <p:tgtEl>
                                          <p:spTgt spid="7"/>
                                        </p:tgtEl>
                                      </p:cBhvr>
                                    </p:animEffect>
                                  </p:childTnLst>
                                </p:cTn>
                              </p:par>
                              <p:par>
                                <p:cTn id="160" presetID="64" presetClass="path" presetSubtype="0" accel="50000" decel="50000" fill="hold" nodeType="withEffect">
                                  <p:stCondLst>
                                    <p:cond delay="200"/>
                                  </p:stCondLst>
                                  <p:childTnLst>
                                    <p:animMotion origin="layout" path="M 1.11022E-16 -4.07407E-6 L -0.06042 -0.24861 " pathEditMode="relative" rAng="0" ptsTypes="AA">
                                      <p:cBhvr>
                                        <p:cTn id="161" dur="2000" fill="hold"/>
                                        <p:tgtEl>
                                          <p:spTgt spid="7"/>
                                        </p:tgtEl>
                                        <p:attrNameLst>
                                          <p:attrName>ppt_x</p:attrName>
                                          <p:attrName>ppt_y</p:attrName>
                                        </p:attrNameLst>
                                      </p:cBhvr>
                                      <p:rCtr x="-3000" y="-12400"/>
                                    </p:animMotion>
                                  </p:childTnLst>
                                </p:cTn>
                              </p:par>
                              <p:par>
                                <p:cTn id="162" presetID="10" presetClass="exit" presetSubtype="0" fill="hold" nodeType="withEffect">
                                  <p:stCondLst>
                                    <p:cond delay="1800"/>
                                  </p:stCondLst>
                                  <p:childTnLst>
                                    <p:animEffect transition="out" filter="fade">
                                      <p:cBhvr>
                                        <p:cTn id="163" dur="600"/>
                                        <p:tgtEl>
                                          <p:spTgt spid="7"/>
                                        </p:tgtEl>
                                      </p:cBhvr>
                                    </p:animEffect>
                                    <p:set>
                                      <p:cBhvr>
                                        <p:cTn id="164" dur="1" fill="hold">
                                          <p:stCondLst>
                                            <p:cond delay="599"/>
                                          </p:stCondLst>
                                        </p:cTn>
                                        <p:tgtEl>
                                          <p:spTgt spid="7"/>
                                        </p:tgtEl>
                                        <p:attrNameLst>
                                          <p:attrName>style.visibility</p:attrName>
                                        </p:attrNameLst>
                                      </p:cBhvr>
                                      <p:to>
                                        <p:strVal val="hidden"/>
                                      </p:to>
                                    </p:set>
                                  </p:childTnLst>
                                </p:cTn>
                              </p:par>
                              <p:par>
                                <p:cTn id="165" presetID="10" presetClass="entr" presetSubtype="0" fill="hold" nodeType="withEffect">
                                  <p:stCondLst>
                                    <p:cond delay="500"/>
                                  </p:stCondLst>
                                  <p:childTnLst>
                                    <p:set>
                                      <p:cBhvr>
                                        <p:cTn id="166" dur="1" fill="hold">
                                          <p:stCondLst>
                                            <p:cond delay="0"/>
                                          </p:stCondLst>
                                        </p:cTn>
                                        <p:tgtEl>
                                          <p:spTgt spid="10"/>
                                        </p:tgtEl>
                                        <p:attrNameLst>
                                          <p:attrName>style.visibility</p:attrName>
                                        </p:attrNameLst>
                                      </p:cBhvr>
                                      <p:to>
                                        <p:strVal val="visible"/>
                                      </p:to>
                                    </p:set>
                                    <p:animEffect transition="in" filter="fade">
                                      <p:cBhvr>
                                        <p:cTn id="167" dur="1000"/>
                                        <p:tgtEl>
                                          <p:spTgt spid="10"/>
                                        </p:tgtEl>
                                      </p:cBhvr>
                                    </p:animEffect>
                                  </p:childTnLst>
                                </p:cTn>
                              </p:par>
                              <p:par>
                                <p:cTn id="168" presetID="64" presetClass="path" presetSubtype="0" accel="50000" decel="50000" fill="hold" nodeType="withEffect">
                                  <p:stCondLst>
                                    <p:cond delay="500"/>
                                  </p:stCondLst>
                                  <p:childTnLst>
                                    <p:animMotion origin="layout" path="M 3.33333E-6 1.11111E-6 L 0.01041 -0.28333 " pathEditMode="relative" rAng="0" ptsTypes="AA">
                                      <p:cBhvr>
                                        <p:cTn id="169" dur="2000" fill="hold"/>
                                        <p:tgtEl>
                                          <p:spTgt spid="10"/>
                                        </p:tgtEl>
                                        <p:attrNameLst>
                                          <p:attrName>ppt_x</p:attrName>
                                          <p:attrName>ppt_y</p:attrName>
                                        </p:attrNameLst>
                                      </p:cBhvr>
                                      <p:rCtr x="500" y="-14200"/>
                                    </p:animMotion>
                                  </p:childTnLst>
                                </p:cTn>
                              </p:par>
                              <p:par>
                                <p:cTn id="170" presetID="10" presetClass="exit" presetSubtype="0" fill="hold" nodeType="withEffect">
                                  <p:stCondLst>
                                    <p:cond delay="1500"/>
                                  </p:stCondLst>
                                  <p:childTnLst>
                                    <p:animEffect transition="out" filter="fade">
                                      <p:cBhvr>
                                        <p:cTn id="171" dur="600"/>
                                        <p:tgtEl>
                                          <p:spTgt spid="10"/>
                                        </p:tgtEl>
                                      </p:cBhvr>
                                    </p:animEffect>
                                    <p:set>
                                      <p:cBhvr>
                                        <p:cTn id="172" dur="1" fill="hold">
                                          <p:stCondLst>
                                            <p:cond delay="599"/>
                                          </p:stCondLst>
                                        </p:cTn>
                                        <p:tgtEl>
                                          <p:spTgt spid="10"/>
                                        </p:tgtEl>
                                        <p:attrNameLst>
                                          <p:attrName>style.visibility</p:attrName>
                                        </p:attrNameLst>
                                      </p:cBhvr>
                                      <p:to>
                                        <p:strVal val="hidden"/>
                                      </p:to>
                                    </p:set>
                                  </p:childTnLst>
                                </p:cTn>
                              </p:par>
                              <p:par>
                                <p:cTn id="173" presetID="10" presetClass="entr" presetSubtype="0" fill="hold" nodeType="withEffect">
                                  <p:stCondLst>
                                    <p:cond delay="1500"/>
                                  </p:stCondLst>
                                  <p:childTnLst>
                                    <p:set>
                                      <p:cBhvr>
                                        <p:cTn id="174" dur="1" fill="hold">
                                          <p:stCondLst>
                                            <p:cond delay="0"/>
                                          </p:stCondLst>
                                        </p:cTn>
                                        <p:tgtEl>
                                          <p:spTgt spid="13"/>
                                        </p:tgtEl>
                                        <p:attrNameLst>
                                          <p:attrName>style.visibility</p:attrName>
                                        </p:attrNameLst>
                                      </p:cBhvr>
                                      <p:to>
                                        <p:strVal val="visible"/>
                                      </p:to>
                                    </p:set>
                                    <p:animEffect transition="in" filter="fade">
                                      <p:cBhvr>
                                        <p:cTn id="175" dur="3000"/>
                                        <p:tgtEl>
                                          <p:spTgt spid="13"/>
                                        </p:tgtEl>
                                      </p:cBhvr>
                                    </p:animEffect>
                                  </p:childTnLst>
                                </p:cTn>
                              </p:par>
                              <p:par>
                                <p:cTn id="176" presetID="64" presetClass="path" presetSubtype="0" accel="50000" decel="50000" fill="hold" nodeType="withEffect">
                                  <p:stCondLst>
                                    <p:cond delay="1500"/>
                                  </p:stCondLst>
                                  <p:childTnLst>
                                    <p:animMotion origin="layout" path="M 5E-6 2.96296E-6 L 0.16667 -0.35834 " pathEditMode="relative" rAng="0" ptsTypes="AA">
                                      <p:cBhvr>
                                        <p:cTn id="177" dur="3000" fill="hold"/>
                                        <p:tgtEl>
                                          <p:spTgt spid="13"/>
                                        </p:tgtEl>
                                        <p:attrNameLst>
                                          <p:attrName>ppt_x</p:attrName>
                                          <p:attrName>ppt_y</p:attrName>
                                        </p:attrNameLst>
                                      </p:cBhvr>
                                      <p:rCtr x="8300" y="-17900"/>
                                    </p:animMotion>
                                  </p:childTnLst>
                                </p:cTn>
                              </p:par>
                              <p:par>
                                <p:cTn id="178" presetID="10" presetClass="exit" presetSubtype="0" fill="hold" nodeType="withEffect">
                                  <p:stCondLst>
                                    <p:cond delay="2300"/>
                                  </p:stCondLst>
                                  <p:childTnLst>
                                    <p:animEffect transition="out" filter="fade">
                                      <p:cBhvr>
                                        <p:cTn id="179" dur="700"/>
                                        <p:tgtEl>
                                          <p:spTgt spid="13"/>
                                        </p:tgtEl>
                                      </p:cBhvr>
                                    </p:animEffect>
                                    <p:set>
                                      <p:cBhvr>
                                        <p:cTn id="180" dur="1" fill="hold">
                                          <p:stCondLst>
                                            <p:cond delay="699"/>
                                          </p:stCondLst>
                                        </p:cTn>
                                        <p:tgtEl>
                                          <p:spTgt spid="13"/>
                                        </p:tgtEl>
                                        <p:attrNameLst>
                                          <p:attrName>style.visibility</p:attrName>
                                        </p:attrNameLst>
                                      </p:cBhvr>
                                      <p:to>
                                        <p:strVal val="hidden"/>
                                      </p:to>
                                    </p:set>
                                  </p:childTnLst>
                                </p:cTn>
                              </p:par>
                              <p:par>
                                <p:cTn id="181" presetID="10" presetClass="entr" presetSubtype="0" fill="hold" nodeType="withEffect">
                                  <p:stCondLst>
                                    <p:cond delay="200"/>
                                  </p:stCondLst>
                                  <p:childTnLst>
                                    <p:set>
                                      <p:cBhvr>
                                        <p:cTn id="182" dur="1" fill="hold">
                                          <p:stCondLst>
                                            <p:cond delay="0"/>
                                          </p:stCondLst>
                                        </p:cTn>
                                        <p:tgtEl>
                                          <p:spTgt spid="16"/>
                                        </p:tgtEl>
                                        <p:attrNameLst>
                                          <p:attrName>style.visibility</p:attrName>
                                        </p:attrNameLst>
                                      </p:cBhvr>
                                      <p:to>
                                        <p:strVal val="visible"/>
                                      </p:to>
                                    </p:set>
                                    <p:animEffect transition="in" filter="fade">
                                      <p:cBhvr>
                                        <p:cTn id="183" dur="1000"/>
                                        <p:tgtEl>
                                          <p:spTgt spid="16"/>
                                        </p:tgtEl>
                                      </p:cBhvr>
                                    </p:animEffect>
                                  </p:childTnLst>
                                </p:cTn>
                              </p:par>
                              <p:par>
                                <p:cTn id="184" presetID="64" presetClass="path" presetSubtype="0" accel="50000" decel="50000" fill="hold" nodeType="withEffect">
                                  <p:stCondLst>
                                    <p:cond delay="200"/>
                                  </p:stCondLst>
                                  <p:childTnLst>
                                    <p:animMotion origin="layout" path="M -2.22222E-6 -2.96296E-6 L 0.19063 -0.34722 " pathEditMode="relative" rAng="0" ptsTypes="AA">
                                      <p:cBhvr>
                                        <p:cTn id="185" dur="2000" fill="hold"/>
                                        <p:tgtEl>
                                          <p:spTgt spid="16"/>
                                        </p:tgtEl>
                                        <p:attrNameLst>
                                          <p:attrName>ppt_x</p:attrName>
                                          <p:attrName>ppt_y</p:attrName>
                                        </p:attrNameLst>
                                      </p:cBhvr>
                                      <p:rCtr x="9500" y="-17400"/>
                                    </p:animMotion>
                                  </p:childTnLst>
                                </p:cTn>
                              </p:par>
                              <p:par>
                                <p:cTn id="186" presetID="10" presetClass="exit" presetSubtype="0" fill="hold" nodeType="withEffect">
                                  <p:stCondLst>
                                    <p:cond delay="1200"/>
                                  </p:stCondLst>
                                  <p:childTnLst>
                                    <p:animEffect transition="out" filter="fade">
                                      <p:cBhvr>
                                        <p:cTn id="187" dur="600"/>
                                        <p:tgtEl>
                                          <p:spTgt spid="16"/>
                                        </p:tgtEl>
                                      </p:cBhvr>
                                    </p:animEffect>
                                    <p:set>
                                      <p:cBhvr>
                                        <p:cTn id="188" dur="1" fill="hold">
                                          <p:stCondLst>
                                            <p:cond delay="599"/>
                                          </p:stCondLst>
                                        </p:cTn>
                                        <p:tgtEl>
                                          <p:spTgt spid="16"/>
                                        </p:tgtEl>
                                        <p:attrNameLst>
                                          <p:attrName>style.visibility</p:attrName>
                                        </p:attrNameLst>
                                      </p:cBhvr>
                                      <p:to>
                                        <p:strVal val="hidden"/>
                                      </p:to>
                                    </p:set>
                                  </p:childTnLst>
                                </p:cTn>
                              </p:par>
                              <p:par>
                                <p:cTn id="189" presetID="10" presetClass="entr" presetSubtype="0" fill="hold" nodeType="withEffect">
                                  <p:stCondLst>
                                    <p:cond delay="300"/>
                                  </p:stCondLst>
                                  <p:childTnLst>
                                    <p:set>
                                      <p:cBhvr>
                                        <p:cTn id="190" dur="1" fill="hold">
                                          <p:stCondLst>
                                            <p:cond delay="0"/>
                                          </p:stCondLst>
                                        </p:cTn>
                                        <p:tgtEl>
                                          <p:spTgt spid="3"/>
                                        </p:tgtEl>
                                        <p:attrNameLst>
                                          <p:attrName>style.visibility</p:attrName>
                                        </p:attrNameLst>
                                      </p:cBhvr>
                                      <p:to>
                                        <p:strVal val="visible"/>
                                      </p:to>
                                    </p:set>
                                    <p:animEffect transition="in" filter="fade">
                                      <p:cBhvr>
                                        <p:cTn id="191" dur="5000"/>
                                        <p:tgtEl>
                                          <p:spTgt spid="3"/>
                                        </p:tgtEl>
                                      </p:cBhvr>
                                    </p:animEffect>
                                  </p:childTnLst>
                                </p:cTn>
                              </p:par>
                              <p:par>
                                <p:cTn id="192" presetID="64" presetClass="path" presetSubtype="0" accel="50000" decel="50000" fill="hold" nodeType="withEffect">
                                  <p:stCondLst>
                                    <p:cond delay="300"/>
                                  </p:stCondLst>
                                  <p:childTnLst>
                                    <p:animMotion origin="layout" path="M 1.94444E-6 3.7037E-7 L -0.19167 -0.2625 " pathEditMode="relative" rAng="0" ptsTypes="AA">
                                      <p:cBhvr>
                                        <p:cTn id="193" dur="5000" fill="hold"/>
                                        <p:tgtEl>
                                          <p:spTgt spid="3"/>
                                        </p:tgtEl>
                                        <p:attrNameLst>
                                          <p:attrName>ppt_x</p:attrName>
                                          <p:attrName>ppt_y</p:attrName>
                                        </p:attrNameLst>
                                      </p:cBhvr>
                                      <p:rCtr x="-9600" y="-13100"/>
                                    </p:animMotion>
                                  </p:childTnLst>
                                </p:cTn>
                              </p:par>
                              <p:par>
                                <p:cTn id="194" presetID="10" presetClass="exit" presetSubtype="0" fill="hold" nodeType="withEffect">
                                  <p:stCondLst>
                                    <p:cond delay="1200"/>
                                  </p:stCondLst>
                                  <p:childTnLst>
                                    <p:animEffect transition="out" filter="fade">
                                      <p:cBhvr>
                                        <p:cTn id="195" dur="700"/>
                                        <p:tgtEl>
                                          <p:spTgt spid="3"/>
                                        </p:tgtEl>
                                      </p:cBhvr>
                                    </p:animEffect>
                                    <p:set>
                                      <p:cBhvr>
                                        <p:cTn id="196" dur="1" fill="hold">
                                          <p:stCondLst>
                                            <p:cond delay="699"/>
                                          </p:stCondLst>
                                        </p:cTn>
                                        <p:tgtEl>
                                          <p:spTgt spid="3"/>
                                        </p:tgtEl>
                                        <p:attrNameLst>
                                          <p:attrName>style.visibility</p:attrName>
                                        </p:attrNameLst>
                                      </p:cBhvr>
                                      <p:to>
                                        <p:strVal val="hidden"/>
                                      </p:to>
                                    </p:set>
                                  </p:childTnLst>
                                </p:cTn>
                              </p:par>
                              <p:par>
                                <p:cTn id="197" presetID="10" presetClass="entr" presetSubtype="0" fill="hold" nodeType="withEffect">
                                  <p:stCondLst>
                                    <p:cond delay="100"/>
                                  </p:stCondLst>
                                  <p:childTnLst>
                                    <p:set>
                                      <p:cBhvr>
                                        <p:cTn id="198" dur="1" fill="hold">
                                          <p:stCondLst>
                                            <p:cond delay="0"/>
                                          </p:stCondLst>
                                        </p:cTn>
                                        <p:tgtEl>
                                          <p:spTgt spid="8"/>
                                        </p:tgtEl>
                                        <p:attrNameLst>
                                          <p:attrName>style.visibility</p:attrName>
                                        </p:attrNameLst>
                                      </p:cBhvr>
                                      <p:to>
                                        <p:strVal val="visible"/>
                                      </p:to>
                                    </p:set>
                                    <p:animEffect transition="in" filter="fade">
                                      <p:cBhvr>
                                        <p:cTn id="199" dur="1000"/>
                                        <p:tgtEl>
                                          <p:spTgt spid="8"/>
                                        </p:tgtEl>
                                      </p:cBhvr>
                                    </p:animEffect>
                                  </p:childTnLst>
                                </p:cTn>
                              </p:par>
                              <p:par>
                                <p:cTn id="200" presetID="64" presetClass="path" presetSubtype="0" accel="50000" decel="50000" fill="hold" nodeType="withEffect">
                                  <p:stCondLst>
                                    <p:cond delay="100"/>
                                  </p:stCondLst>
                                  <p:childTnLst>
                                    <p:animMotion origin="layout" path="M -2.22222E-6 -4.81481E-6 L -0.02708 -0.31944 " pathEditMode="relative" rAng="0" ptsTypes="AA">
                                      <p:cBhvr>
                                        <p:cTn id="201" dur="2000" fill="hold"/>
                                        <p:tgtEl>
                                          <p:spTgt spid="8"/>
                                        </p:tgtEl>
                                        <p:attrNameLst>
                                          <p:attrName>ppt_x</p:attrName>
                                          <p:attrName>ppt_y</p:attrName>
                                        </p:attrNameLst>
                                      </p:cBhvr>
                                      <p:rCtr x="-1400" y="-16000"/>
                                    </p:animMotion>
                                  </p:childTnLst>
                                </p:cTn>
                              </p:par>
                              <p:par>
                                <p:cTn id="202" presetID="10" presetClass="exit" presetSubtype="0" fill="hold" nodeType="withEffect">
                                  <p:stCondLst>
                                    <p:cond delay="1000"/>
                                  </p:stCondLst>
                                  <p:childTnLst>
                                    <p:animEffect transition="out" filter="fade">
                                      <p:cBhvr>
                                        <p:cTn id="203" dur="400"/>
                                        <p:tgtEl>
                                          <p:spTgt spid="8"/>
                                        </p:tgtEl>
                                      </p:cBhvr>
                                    </p:animEffect>
                                    <p:set>
                                      <p:cBhvr>
                                        <p:cTn id="204" dur="1" fill="hold">
                                          <p:stCondLst>
                                            <p:cond delay="399"/>
                                          </p:stCondLst>
                                        </p:cTn>
                                        <p:tgtEl>
                                          <p:spTgt spid="8"/>
                                        </p:tgtEl>
                                        <p:attrNameLst>
                                          <p:attrName>style.visibility</p:attrName>
                                        </p:attrNameLst>
                                      </p:cBhvr>
                                      <p:to>
                                        <p:strVal val="hidden"/>
                                      </p:to>
                                    </p:set>
                                  </p:childTnLst>
                                </p:cTn>
                              </p:par>
                              <p:par>
                                <p:cTn id="205" presetID="10" presetClass="entr" presetSubtype="0" fill="hold" nodeType="withEffect">
                                  <p:stCondLst>
                                    <p:cond delay="140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3000"/>
                                        <p:tgtEl>
                                          <p:spTgt spid="11"/>
                                        </p:tgtEl>
                                      </p:cBhvr>
                                    </p:animEffect>
                                  </p:childTnLst>
                                </p:cTn>
                              </p:par>
                              <p:par>
                                <p:cTn id="208" presetID="64" presetClass="path" presetSubtype="0" accel="50000" decel="50000" fill="hold" nodeType="withEffect">
                                  <p:stCondLst>
                                    <p:cond delay="1400"/>
                                  </p:stCondLst>
                                  <p:childTnLst>
                                    <p:animMotion origin="layout" path="M -1.11111E-6 2.22222E-6 L 0.03333 -0.32778 " pathEditMode="relative" rAng="0" ptsTypes="AA">
                                      <p:cBhvr>
                                        <p:cTn id="209" dur="3000" fill="hold"/>
                                        <p:tgtEl>
                                          <p:spTgt spid="11"/>
                                        </p:tgtEl>
                                        <p:attrNameLst>
                                          <p:attrName>ppt_x</p:attrName>
                                          <p:attrName>ppt_y</p:attrName>
                                        </p:attrNameLst>
                                      </p:cBhvr>
                                      <p:rCtr x="1700" y="-16400"/>
                                    </p:animMotion>
                                  </p:childTnLst>
                                </p:cTn>
                              </p:par>
                              <p:par>
                                <p:cTn id="210" presetID="10" presetClass="exit" presetSubtype="0" fill="hold" nodeType="withEffect">
                                  <p:stCondLst>
                                    <p:cond delay="2000"/>
                                  </p:stCondLst>
                                  <p:childTnLst>
                                    <p:animEffect transition="out" filter="fade">
                                      <p:cBhvr>
                                        <p:cTn id="211" dur="400"/>
                                        <p:tgtEl>
                                          <p:spTgt spid="11"/>
                                        </p:tgtEl>
                                      </p:cBhvr>
                                    </p:animEffect>
                                    <p:set>
                                      <p:cBhvr>
                                        <p:cTn id="212" dur="1" fill="hold">
                                          <p:stCondLst>
                                            <p:cond delay="399"/>
                                          </p:stCondLst>
                                        </p:cTn>
                                        <p:tgtEl>
                                          <p:spTgt spid="11"/>
                                        </p:tgtEl>
                                        <p:attrNameLst>
                                          <p:attrName>style.visibility</p:attrName>
                                        </p:attrNameLst>
                                      </p:cBhvr>
                                      <p:to>
                                        <p:strVal val="hidden"/>
                                      </p:to>
                                    </p:set>
                                  </p:childTnLst>
                                </p:cTn>
                              </p:par>
                              <p:par>
                                <p:cTn id="213" presetID="10" presetClass="entr" presetSubtype="0" fill="hold" nodeType="withEffect">
                                  <p:stCondLst>
                                    <p:cond delay="900"/>
                                  </p:stCondLst>
                                  <p:childTnLst>
                                    <p:set>
                                      <p:cBhvr>
                                        <p:cTn id="214" dur="1" fill="hold">
                                          <p:stCondLst>
                                            <p:cond delay="0"/>
                                          </p:stCondLst>
                                        </p:cTn>
                                        <p:tgtEl>
                                          <p:spTgt spid="12"/>
                                        </p:tgtEl>
                                        <p:attrNameLst>
                                          <p:attrName>style.visibility</p:attrName>
                                        </p:attrNameLst>
                                      </p:cBhvr>
                                      <p:to>
                                        <p:strVal val="visible"/>
                                      </p:to>
                                    </p:set>
                                    <p:animEffect transition="in" filter="fade">
                                      <p:cBhvr>
                                        <p:cTn id="215" dur="2000"/>
                                        <p:tgtEl>
                                          <p:spTgt spid="12"/>
                                        </p:tgtEl>
                                      </p:cBhvr>
                                    </p:animEffect>
                                  </p:childTnLst>
                                </p:cTn>
                              </p:par>
                              <p:par>
                                <p:cTn id="216" presetID="64" presetClass="path" presetSubtype="0" accel="50000" decel="50000" fill="hold" nodeType="withEffect">
                                  <p:stCondLst>
                                    <p:cond delay="900"/>
                                  </p:stCondLst>
                                  <p:childTnLst>
                                    <p:animMotion origin="layout" path="M 2.22222E-6 -1.85185E-6 L 0.125 -0.33611 " pathEditMode="relative" rAng="0" ptsTypes="AA">
                                      <p:cBhvr>
                                        <p:cTn id="217" dur="2000" fill="hold"/>
                                        <p:tgtEl>
                                          <p:spTgt spid="12"/>
                                        </p:tgtEl>
                                        <p:attrNameLst>
                                          <p:attrName>ppt_x</p:attrName>
                                          <p:attrName>ppt_y</p:attrName>
                                        </p:attrNameLst>
                                      </p:cBhvr>
                                      <p:rCtr x="6300" y="-16800"/>
                                    </p:animMotion>
                                  </p:childTnLst>
                                </p:cTn>
                              </p:par>
                              <p:par>
                                <p:cTn id="218" presetID="10" presetClass="exit" presetSubtype="0" fill="hold" nodeType="withEffect">
                                  <p:stCondLst>
                                    <p:cond delay="1800"/>
                                  </p:stCondLst>
                                  <p:childTnLst>
                                    <p:animEffect transition="out" filter="fade">
                                      <p:cBhvr>
                                        <p:cTn id="219" dur="500"/>
                                        <p:tgtEl>
                                          <p:spTgt spid="12"/>
                                        </p:tgtEl>
                                      </p:cBhvr>
                                    </p:animEffect>
                                    <p:set>
                                      <p:cBhvr>
                                        <p:cTn id="220" dur="1" fill="hold">
                                          <p:stCondLst>
                                            <p:cond delay="499"/>
                                          </p:stCondLst>
                                        </p:cTn>
                                        <p:tgtEl>
                                          <p:spTgt spid="12"/>
                                        </p:tgtEl>
                                        <p:attrNameLst>
                                          <p:attrName>style.visibility</p:attrName>
                                        </p:attrNameLst>
                                      </p:cBhvr>
                                      <p:to>
                                        <p:strVal val="hidden"/>
                                      </p:to>
                                    </p:set>
                                  </p:childTnLst>
                                </p:cTn>
                              </p:par>
                              <p:par>
                                <p:cTn id="221" presetID="10" presetClass="entr" presetSubtype="0" fill="hold" nodeType="withEffect">
                                  <p:stCondLst>
                                    <p:cond delay="60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1000"/>
                                        <p:tgtEl>
                                          <p:spTgt spid="17"/>
                                        </p:tgtEl>
                                      </p:cBhvr>
                                    </p:animEffect>
                                  </p:childTnLst>
                                </p:cTn>
                              </p:par>
                              <p:par>
                                <p:cTn id="224" presetID="64" presetClass="path" presetSubtype="0" accel="50000" decel="50000" fill="hold" nodeType="withEffect">
                                  <p:stCondLst>
                                    <p:cond delay="600"/>
                                  </p:stCondLst>
                                  <p:childTnLst>
                                    <p:animMotion origin="layout" path="M -1.94444E-6 0 L 0.19584 -0.33472 " pathEditMode="relative" rAng="0" ptsTypes="AA">
                                      <p:cBhvr>
                                        <p:cTn id="225" dur="2000" fill="hold"/>
                                        <p:tgtEl>
                                          <p:spTgt spid="17"/>
                                        </p:tgtEl>
                                        <p:attrNameLst>
                                          <p:attrName>ppt_x</p:attrName>
                                          <p:attrName>ppt_y</p:attrName>
                                        </p:attrNameLst>
                                      </p:cBhvr>
                                      <p:rCtr x="9800" y="-16700"/>
                                    </p:animMotion>
                                  </p:childTnLst>
                                </p:cTn>
                              </p:par>
                              <p:par>
                                <p:cTn id="226" presetID="10" presetClass="exit" presetSubtype="0" fill="hold" nodeType="withEffect">
                                  <p:stCondLst>
                                    <p:cond delay="1500"/>
                                  </p:stCondLst>
                                  <p:childTnLst>
                                    <p:animEffect transition="out" filter="fade">
                                      <p:cBhvr>
                                        <p:cTn id="227" dur="600"/>
                                        <p:tgtEl>
                                          <p:spTgt spid="17"/>
                                        </p:tgtEl>
                                      </p:cBhvr>
                                    </p:animEffect>
                                    <p:set>
                                      <p:cBhvr>
                                        <p:cTn id="228" dur="1" fill="hold">
                                          <p:stCondLst>
                                            <p:cond delay="5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7" descr="smaller_BNgraphic.png"/>
          <p:cNvPicPr>
            <a:picLocks noChangeAspect="1"/>
          </p:cNvPicPr>
          <p:nvPr/>
        </p:nvPicPr>
        <p:blipFill>
          <a:blip r:embed="rId3" cstate="print"/>
          <a:srcRect l="10081" r="13840"/>
          <a:stretch>
            <a:fillRect/>
          </a:stretch>
        </p:blipFill>
        <p:spPr bwMode="auto">
          <a:xfrm>
            <a:off x="1162050" y="2487613"/>
            <a:ext cx="6813550" cy="2554287"/>
          </a:xfrm>
          <a:prstGeom prst="rect">
            <a:avLst/>
          </a:prstGeom>
          <a:noFill/>
          <a:ln w="9525">
            <a:noFill/>
            <a:miter lim="800000"/>
            <a:headEnd/>
            <a:tailEnd/>
          </a:ln>
        </p:spPr>
      </p:pic>
      <p:pic>
        <p:nvPicPr>
          <p:cNvPr id="51" name="Picture 57" descr="WorldMap_Bkgd.jpg"/>
          <p:cNvPicPr>
            <a:picLocks noChangeAspect="1"/>
          </p:cNvPicPr>
          <p:nvPr/>
        </p:nvPicPr>
        <p:blipFill>
          <a:blip r:embed="rId4" cstate="print"/>
          <a:srcRect t="12667" b="6000"/>
          <a:stretch>
            <a:fillRect/>
          </a:stretch>
        </p:blipFill>
        <p:spPr bwMode="gray">
          <a:xfrm>
            <a:off x="2339752" y="1113223"/>
            <a:ext cx="4547851" cy="1811721"/>
          </a:xfrm>
          <a:prstGeom prst="rect">
            <a:avLst/>
          </a:prstGeom>
        </p:spPr>
      </p:pic>
      <p:sp>
        <p:nvSpPr>
          <p:cNvPr id="11267" name="Rectangle 2"/>
          <p:cNvSpPr txBox="1">
            <a:spLocks noChangeArrowheads="1"/>
          </p:cNvSpPr>
          <p:nvPr/>
        </p:nvSpPr>
        <p:spPr bwMode="auto">
          <a:xfrm>
            <a:off x="769938" y="685800"/>
            <a:ext cx="8145462" cy="838200"/>
          </a:xfrm>
          <a:prstGeom prst="rect">
            <a:avLst/>
          </a:prstGeom>
          <a:noFill/>
          <a:ln w="9525">
            <a:noFill/>
            <a:miter lim="800000"/>
            <a:headEnd/>
            <a:tailEnd/>
          </a:ln>
        </p:spPr>
        <p:txBody>
          <a:bodyPr lIns="82124" tIns="41061" rIns="82124" bIns="41061" anchor="b"/>
          <a:lstStyle/>
          <a:p>
            <a:pPr defTabSz="814388"/>
            <a:endParaRPr lang="en-US" altLang="ja-JP" sz="3000" b="1">
              <a:solidFill>
                <a:schemeClr val="tx2"/>
              </a:solidFill>
            </a:endParaRPr>
          </a:p>
          <a:p>
            <a:pPr defTabSz="814388"/>
            <a:endParaRPr lang="en-US" altLang="ja-JP" sz="3000" b="1">
              <a:solidFill>
                <a:schemeClr val="tx2"/>
              </a:solidFill>
            </a:endParaRPr>
          </a:p>
        </p:txBody>
      </p:sp>
      <p:sp>
        <p:nvSpPr>
          <p:cNvPr id="11269" name="TextBox 27"/>
          <p:cNvSpPr txBox="1">
            <a:spLocks noChangeArrowheads="1"/>
          </p:cNvSpPr>
          <p:nvPr/>
        </p:nvSpPr>
        <p:spPr bwMode="auto">
          <a:xfrm>
            <a:off x="1717675" y="4576763"/>
            <a:ext cx="1558925" cy="461665"/>
          </a:xfrm>
          <a:prstGeom prst="rect">
            <a:avLst/>
          </a:prstGeom>
          <a:noFill/>
          <a:ln w="9525">
            <a:noFill/>
            <a:miter lim="800000"/>
            <a:headEnd/>
            <a:tailEnd/>
          </a:ln>
        </p:spPr>
        <p:txBody>
          <a:bodyPr>
            <a:spAutoFit/>
          </a:bodyPr>
          <a:lstStyle/>
          <a:p>
            <a:pPr algn="ctr"/>
            <a:r>
              <a:rPr lang="ja-JP" altLang="en-US" sz="1200">
                <a:solidFill>
                  <a:srgbClr val="0D0D0D"/>
                </a:solidFill>
                <a:latin typeface="+mn-ea"/>
                <a:cs typeface="メイリオ" pitchFamily="50" charset="-128"/>
              </a:rPr>
              <a:t>広告代理店</a:t>
            </a:r>
            <a:endParaRPr lang="en-US" altLang="ja-JP" sz="1200">
              <a:solidFill>
                <a:srgbClr val="0D0D0D"/>
              </a:solidFill>
              <a:latin typeface="+mn-ea"/>
              <a:cs typeface="メイリオ" pitchFamily="50" charset="-128"/>
            </a:endParaRPr>
          </a:p>
          <a:p>
            <a:pPr algn="ctr"/>
            <a:r>
              <a:rPr lang="ja-JP" altLang="en-US" sz="1200">
                <a:solidFill>
                  <a:srgbClr val="0D0D0D"/>
                </a:solidFill>
                <a:latin typeface="+mn-ea"/>
                <a:cs typeface="メイリオ" pitchFamily="50" charset="-128"/>
              </a:rPr>
              <a:t>ロンドン本社</a:t>
            </a:r>
          </a:p>
        </p:txBody>
      </p:sp>
      <p:sp>
        <p:nvSpPr>
          <p:cNvPr id="11270" name="TextBox 27"/>
          <p:cNvSpPr txBox="1">
            <a:spLocks noChangeArrowheads="1"/>
          </p:cNvSpPr>
          <p:nvPr/>
        </p:nvSpPr>
        <p:spPr bwMode="auto">
          <a:xfrm>
            <a:off x="4560888" y="4576763"/>
            <a:ext cx="1909762" cy="461665"/>
          </a:xfrm>
          <a:prstGeom prst="rect">
            <a:avLst/>
          </a:prstGeom>
          <a:noFill/>
          <a:ln w="9525">
            <a:noFill/>
            <a:miter lim="800000"/>
            <a:headEnd/>
            <a:tailEnd/>
          </a:ln>
        </p:spPr>
        <p:txBody>
          <a:bodyPr>
            <a:spAutoFit/>
          </a:bodyPr>
          <a:lstStyle/>
          <a:p>
            <a:pPr algn="ctr"/>
            <a:r>
              <a:rPr lang="ja-JP" altLang="en-US" sz="1200" dirty="0" smtClean="0">
                <a:solidFill>
                  <a:srgbClr val="0D0D0D"/>
                </a:solidFill>
                <a:latin typeface="+mn-ea"/>
                <a:cs typeface="メイリオ" pitchFamily="50" charset="-128"/>
              </a:rPr>
              <a:t>東京の</a:t>
            </a:r>
            <a:endParaRPr lang="en-US" altLang="ja-JP" sz="1200" dirty="0">
              <a:solidFill>
                <a:srgbClr val="0D0D0D"/>
              </a:solidFill>
              <a:latin typeface="+mn-ea"/>
              <a:cs typeface="メイリオ" pitchFamily="50" charset="-128"/>
            </a:endParaRPr>
          </a:p>
          <a:p>
            <a:pPr algn="ctr"/>
            <a:r>
              <a:rPr lang="en-US" altLang="ja-JP" sz="1200" dirty="0">
                <a:solidFill>
                  <a:srgbClr val="0D0D0D"/>
                </a:solidFill>
                <a:latin typeface="+mn-ea"/>
                <a:cs typeface="メイリオ" pitchFamily="50" charset="-128"/>
              </a:rPr>
              <a:t>ISP</a:t>
            </a:r>
            <a:r>
              <a:rPr lang="ja-JP" altLang="en-US" sz="1200" dirty="0">
                <a:solidFill>
                  <a:srgbClr val="0D0D0D"/>
                </a:solidFill>
                <a:latin typeface="+mn-ea"/>
                <a:cs typeface="メイリオ" pitchFamily="50" charset="-128"/>
              </a:rPr>
              <a:t>データセンター</a:t>
            </a:r>
          </a:p>
        </p:txBody>
      </p:sp>
      <p:sp>
        <p:nvSpPr>
          <p:cNvPr id="11271" name="Rectangle 83"/>
          <p:cNvSpPr>
            <a:spLocks noChangeArrowheads="1"/>
          </p:cNvSpPr>
          <p:nvPr/>
        </p:nvSpPr>
        <p:spPr bwMode="auto">
          <a:xfrm>
            <a:off x="609600" y="5486400"/>
            <a:ext cx="2224088" cy="442913"/>
          </a:xfrm>
          <a:prstGeom prst="rect">
            <a:avLst/>
          </a:prstGeom>
          <a:noFill/>
          <a:ln w="9525">
            <a:noFill/>
            <a:miter lim="800000"/>
            <a:headEnd/>
            <a:tailEnd/>
          </a:ln>
        </p:spPr>
        <p:txBody>
          <a:bodyPr>
            <a:spAutoFit/>
          </a:bodyPr>
          <a:lstStyle/>
          <a:p>
            <a:pPr algn="ctr" defTabSz="814388">
              <a:lnSpc>
                <a:spcPct val="95000"/>
              </a:lnSpc>
              <a:spcBef>
                <a:spcPct val="50000"/>
              </a:spcBef>
              <a:buClr>
                <a:schemeClr val="tx2"/>
              </a:buClr>
              <a:buSzPct val="100000"/>
            </a:pPr>
            <a:r>
              <a:rPr lang="en-US" altLang="ja-JP" sz="1200" b="1" dirty="0">
                <a:solidFill>
                  <a:srgbClr val="FF0000"/>
                </a:solidFill>
                <a:latin typeface="メイリオ" pitchFamily="50" charset="-128"/>
                <a:ea typeface="メイリオ" pitchFamily="50" charset="-128"/>
                <a:cs typeface="メイリオ" pitchFamily="50" charset="-128"/>
              </a:rPr>
              <a:t>8:00 GMT </a:t>
            </a:r>
            <a:r>
              <a:rPr lang="en-US" altLang="ja-JP" sz="1200" b="1" dirty="0" err="1" smtClean="0">
                <a:solidFill>
                  <a:srgbClr val="FF0000"/>
                </a:solidFill>
                <a:latin typeface="メイリオ" pitchFamily="50" charset="-128"/>
                <a:ea typeface="メイリオ" pitchFamily="50" charset="-128"/>
                <a:cs typeface="メイリオ" pitchFamily="50" charset="-128"/>
              </a:rPr>
              <a:t>ESA</a:t>
            </a:r>
            <a:r>
              <a:rPr lang="ja-JP" altLang="en-US" sz="1200" dirty="0" smtClean="0">
                <a:solidFill>
                  <a:srgbClr val="FF0000"/>
                </a:solidFill>
                <a:latin typeface="メイリオ" pitchFamily="50" charset="-128"/>
                <a:ea typeface="メイリオ" pitchFamily="50" charset="-128"/>
                <a:cs typeface="メイリオ" pitchFamily="50" charset="-128"/>
              </a:rPr>
              <a:t>が</a:t>
            </a:r>
            <a:r>
              <a:rPr lang="ja-JP" altLang="en-US" sz="1200" dirty="0">
                <a:solidFill>
                  <a:srgbClr val="FF0000"/>
                </a:solidFill>
                <a:latin typeface="メイリオ" pitchFamily="50" charset="-128"/>
                <a:ea typeface="メイリオ" pitchFamily="50" charset="-128"/>
                <a:cs typeface="メイリオ" pitchFamily="50" charset="-128"/>
              </a:rPr>
              <a:t>新型マルウェア</a:t>
            </a:r>
            <a:r>
              <a:rPr lang="ja-JP" altLang="en-US" sz="1200" dirty="0" smtClean="0">
                <a:solidFill>
                  <a:srgbClr val="FF0000"/>
                </a:solidFill>
                <a:latin typeface="メイリオ" pitchFamily="50" charset="-128"/>
                <a:ea typeface="メイリオ" pitchFamily="50" charset="-128"/>
                <a:cs typeface="メイリオ" pitchFamily="50" charset="-128"/>
              </a:rPr>
              <a:t>を</a:t>
            </a:r>
            <a:r>
              <a:rPr lang="en-US" altLang="ja-JP" sz="1200" dirty="0" smtClean="0">
                <a:solidFill>
                  <a:srgbClr val="FF0000"/>
                </a:solidFill>
                <a:latin typeface="メイリオ" pitchFamily="50" charset="-128"/>
                <a:ea typeface="メイリオ" pitchFamily="50" charset="-128"/>
                <a:cs typeface="メイリオ" pitchFamily="50" charset="-128"/>
              </a:rPr>
              <a:t>OF</a:t>
            </a:r>
            <a:r>
              <a:rPr lang="ja-JP" altLang="en-US" sz="1200" dirty="0" smtClean="0">
                <a:solidFill>
                  <a:srgbClr val="FF0000"/>
                </a:solidFill>
                <a:latin typeface="メイリオ" pitchFamily="50" charset="-128"/>
                <a:ea typeface="メイリオ" pitchFamily="50" charset="-128"/>
                <a:cs typeface="メイリオ" pitchFamily="50" charset="-128"/>
              </a:rPr>
              <a:t>で検</a:t>
            </a:r>
            <a:r>
              <a:rPr lang="ja-JP" altLang="en-US" sz="1200" dirty="0">
                <a:solidFill>
                  <a:srgbClr val="FF0000"/>
                </a:solidFill>
                <a:latin typeface="メイリオ" pitchFamily="50" charset="-128"/>
                <a:ea typeface="メイリオ" pitchFamily="50" charset="-128"/>
                <a:cs typeface="メイリオ" pitchFamily="50" charset="-128"/>
              </a:rPr>
              <a:t>知</a:t>
            </a:r>
          </a:p>
        </p:txBody>
      </p:sp>
      <p:sp>
        <p:nvSpPr>
          <p:cNvPr id="11272" name="Rectangle 84"/>
          <p:cNvSpPr>
            <a:spLocks noChangeArrowheads="1"/>
          </p:cNvSpPr>
          <p:nvPr/>
        </p:nvSpPr>
        <p:spPr bwMode="auto">
          <a:xfrm>
            <a:off x="3284538" y="5510213"/>
            <a:ext cx="2384425" cy="442912"/>
          </a:xfrm>
          <a:prstGeom prst="rect">
            <a:avLst/>
          </a:prstGeom>
          <a:noFill/>
          <a:ln w="9525">
            <a:noFill/>
            <a:miter lim="800000"/>
            <a:headEnd/>
            <a:tailEnd/>
          </a:ln>
        </p:spPr>
        <p:txBody>
          <a:bodyPr>
            <a:spAutoFit/>
          </a:bodyPr>
          <a:lstStyle/>
          <a:p>
            <a:pPr algn="ctr" defTabSz="814388">
              <a:lnSpc>
                <a:spcPct val="95000"/>
              </a:lnSpc>
              <a:spcBef>
                <a:spcPct val="50000"/>
              </a:spcBef>
              <a:buClr>
                <a:schemeClr val="tx2"/>
              </a:buClr>
              <a:buSzPct val="100000"/>
            </a:pPr>
            <a:r>
              <a:rPr lang="en-US" altLang="ja-JP" sz="1200" b="1" dirty="0">
                <a:solidFill>
                  <a:srgbClr val="FF0000"/>
                </a:solidFill>
                <a:latin typeface="メイリオ" pitchFamily="50" charset="-128"/>
                <a:ea typeface="メイリオ" pitchFamily="50" charset="-128"/>
                <a:cs typeface="メイリオ" pitchFamily="50" charset="-128"/>
              </a:rPr>
              <a:t>8:07 GMT </a:t>
            </a:r>
            <a:r>
              <a:rPr lang="en-US" altLang="ja-JP" sz="1200" b="1" dirty="0" err="1" smtClean="0">
                <a:solidFill>
                  <a:srgbClr val="FF0000"/>
                </a:solidFill>
                <a:latin typeface="メイリオ" pitchFamily="50" charset="-128"/>
                <a:ea typeface="メイリオ" pitchFamily="50" charset="-128"/>
                <a:cs typeface="メイリオ" pitchFamily="50" charset="-128"/>
              </a:rPr>
              <a:t>WSA</a:t>
            </a:r>
            <a:r>
              <a:rPr lang="ja-JP" altLang="en-US" sz="1200" dirty="0" smtClean="0">
                <a:solidFill>
                  <a:srgbClr val="FF0000"/>
                </a:solidFill>
                <a:latin typeface="メイリオ" pitchFamily="50" charset="-128"/>
                <a:ea typeface="メイリオ" pitchFamily="50" charset="-128"/>
                <a:cs typeface="メイリオ" pitchFamily="50" charset="-128"/>
              </a:rPr>
              <a:t>が</a:t>
            </a:r>
            <a:r>
              <a:rPr lang="en-US" altLang="ja-JP" sz="1200" dirty="0" err="1" smtClean="0">
                <a:solidFill>
                  <a:srgbClr val="FF0000"/>
                </a:solidFill>
                <a:latin typeface="メイリオ" pitchFamily="50" charset="-128"/>
                <a:ea typeface="メイリオ" pitchFamily="50" charset="-128"/>
                <a:cs typeface="メイリオ" pitchFamily="50" charset="-128"/>
              </a:rPr>
              <a:t>L4TM</a:t>
            </a:r>
            <a:r>
              <a:rPr lang="ja-JP" altLang="en-US" sz="1200" dirty="0" smtClean="0">
                <a:solidFill>
                  <a:srgbClr val="FF0000"/>
                </a:solidFill>
                <a:latin typeface="メイリオ" pitchFamily="50" charset="-128"/>
                <a:ea typeface="メイリオ" pitchFamily="50" charset="-128"/>
                <a:cs typeface="メイリオ" pitchFamily="50" charset="-128"/>
              </a:rPr>
              <a:t>でボッ</a:t>
            </a:r>
            <a:r>
              <a:rPr lang="ja-JP" altLang="en-US" sz="1200" dirty="0">
                <a:solidFill>
                  <a:srgbClr val="FF0000"/>
                </a:solidFill>
                <a:latin typeface="メイリオ" pitchFamily="50" charset="-128"/>
                <a:ea typeface="メイリオ" pitchFamily="50" charset="-128"/>
                <a:cs typeface="メイリオ" pitchFamily="50" charset="-128"/>
              </a:rPr>
              <a:t>トネット</a:t>
            </a:r>
            <a:r>
              <a:rPr lang="ja-JP" altLang="en-US" sz="1200" dirty="0" smtClean="0">
                <a:solidFill>
                  <a:srgbClr val="FF0000"/>
                </a:solidFill>
                <a:latin typeface="メイリオ" pitchFamily="50" charset="-128"/>
                <a:ea typeface="メイリオ" pitchFamily="50" charset="-128"/>
                <a:cs typeface="メイリオ" pitchFamily="50" charset="-128"/>
              </a:rPr>
              <a:t>を検</a:t>
            </a:r>
            <a:r>
              <a:rPr lang="ja-JP" altLang="en-US" sz="1200" dirty="0">
                <a:solidFill>
                  <a:srgbClr val="FF0000"/>
                </a:solidFill>
                <a:latin typeface="メイリオ" pitchFamily="50" charset="-128"/>
                <a:ea typeface="メイリオ" pitchFamily="50" charset="-128"/>
                <a:cs typeface="メイリオ" pitchFamily="50" charset="-128"/>
              </a:rPr>
              <a:t>知</a:t>
            </a:r>
          </a:p>
        </p:txBody>
      </p:sp>
      <p:grpSp>
        <p:nvGrpSpPr>
          <p:cNvPr id="2" name="Group 41"/>
          <p:cNvGrpSpPr>
            <a:grpSpLocks/>
          </p:cNvGrpSpPr>
          <p:nvPr/>
        </p:nvGrpSpPr>
        <p:grpSpPr bwMode="auto">
          <a:xfrm>
            <a:off x="1484313" y="2743200"/>
            <a:ext cx="6245225" cy="1697038"/>
            <a:chOff x="1387475" y="2228850"/>
            <a:chExt cx="6245225" cy="1697038"/>
          </a:xfrm>
        </p:grpSpPr>
        <p:sp>
          <p:nvSpPr>
            <p:cNvPr id="33824" name="Line 26"/>
            <p:cNvSpPr>
              <a:spLocks noChangeShapeType="1"/>
            </p:cNvSpPr>
            <p:nvPr/>
          </p:nvSpPr>
          <p:spPr bwMode="auto">
            <a:xfrm flipV="1">
              <a:off x="3246437" y="2532063"/>
              <a:ext cx="0" cy="131445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25" name="Line 27"/>
            <p:cNvSpPr>
              <a:spLocks noChangeShapeType="1"/>
            </p:cNvSpPr>
            <p:nvPr/>
          </p:nvSpPr>
          <p:spPr bwMode="auto">
            <a:xfrm flipV="1">
              <a:off x="4275137" y="2532063"/>
              <a:ext cx="0" cy="1185862"/>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26" name="Line 28"/>
            <p:cNvSpPr>
              <a:spLocks noChangeShapeType="1"/>
            </p:cNvSpPr>
            <p:nvPr/>
          </p:nvSpPr>
          <p:spPr bwMode="auto">
            <a:xfrm flipV="1">
              <a:off x="4570412" y="2532063"/>
              <a:ext cx="0" cy="906462"/>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27" name="Line 29"/>
            <p:cNvSpPr>
              <a:spLocks noChangeShapeType="1"/>
            </p:cNvSpPr>
            <p:nvPr/>
          </p:nvSpPr>
          <p:spPr bwMode="auto">
            <a:xfrm flipV="1">
              <a:off x="5402262" y="2532063"/>
              <a:ext cx="0" cy="107950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28" name="Line 30"/>
            <p:cNvSpPr>
              <a:spLocks noChangeShapeType="1"/>
            </p:cNvSpPr>
            <p:nvPr/>
          </p:nvSpPr>
          <p:spPr bwMode="auto">
            <a:xfrm flipV="1">
              <a:off x="5138737" y="2532063"/>
              <a:ext cx="0" cy="1393825"/>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29" name="Line 31"/>
            <p:cNvSpPr>
              <a:spLocks noChangeShapeType="1"/>
            </p:cNvSpPr>
            <p:nvPr/>
          </p:nvSpPr>
          <p:spPr bwMode="auto">
            <a:xfrm flipV="1">
              <a:off x="5641975" y="2532063"/>
              <a:ext cx="0" cy="820737"/>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0" name="Line 32"/>
            <p:cNvSpPr>
              <a:spLocks noChangeShapeType="1"/>
            </p:cNvSpPr>
            <p:nvPr/>
          </p:nvSpPr>
          <p:spPr bwMode="auto">
            <a:xfrm flipV="1">
              <a:off x="6494462" y="2532063"/>
              <a:ext cx="0" cy="1006475"/>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1" name="Line 33"/>
            <p:cNvSpPr>
              <a:spLocks noChangeShapeType="1"/>
            </p:cNvSpPr>
            <p:nvPr/>
          </p:nvSpPr>
          <p:spPr bwMode="auto">
            <a:xfrm flipV="1">
              <a:off x="3455987" y="2532063"/>
              <a:ext cx="0" cy="1087437"/>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2" name="Freeform 673"/>
            <p:cNvSpPr>
              <a:spLocks/>
            </p:cNvSpPr>
            <p:nvPr/>
          </p:nvSpPr>
          <p:spPr bwMode="auto">
            <a:xfrm>
              <a:off x="1387475" y="2228850"/>
              <a:ext cx="6245225" cy="287338"/>
            </a:xfrm>
            <a:custGeom>
              <a:avLst/>
              <a:gdLst>
                <a:gd name="T0" fmla="*/ 0 w 1692"/>
                <a:gd name="T1" fmla="*/ 0 h 114"/>
                <a:gd name="T2" fmla="*/ 0 w 1692"/>
                <a:gd name="T3" fmla="*/ 2147483647 h 114"/>
                <a:gd name="T4" fmla="*/ 2147483647 w 1692"/>
                <a:gd name="T5" fmla="*/ 2147483647 h 114"/>
                <a:gd name="T6" fmla="*/ 2147483647 w 1692"/>
                <a:gd name="T7" fmla="*/ 0 h 114"/>
                <a:gd name="T8" fmla="*/ 0 60000 65536"/>
                <a:gd name="T9" fmla="*/ 0 60000 65536"/>
                <a:gd name="T10" fmla="*/ 0 60000 65536"/>
                <a:gd name="T11" fmla="*/ 0 60000 65536"/>
                <a:gd name="T12" fmla="*/ 0 w 1692"/>
                <a:gd name="T13" fmla="*/ 0 h 114"/>
                <a:gd name="T14" fmla="*/ 1692 w 1692"/>
                <a:gd name="T15" fmla="*/ 114 h 114"/>
              </a:gdLst>
              <a:ahLst/>
              <a:cxnLst>
                <a:cxn ang="T8">
                  <a:pos x="T0" y="T1"/>
                </a:cxn>
                <a:cxn ang="T9">
                  <a:pos x="T2" y="T3"/>
                </a:cxn>
                <a:cxn ang="T10">
                  <a:pos x="T4" y="T5"/>
                </a:cxn>
                <a:cxn ang="T11">
                  <a:pos x="T6" y="T7"/>
                </a:cxn>
              </a:cxnLst>
              <a:rect l="T12" t="T13" r="T14" b="T15"/>
              <a:pathLst>
                <a:path w="1692" h="114">
                  <a:moveTo>
                    <a:pt x="0" y="0"/>
                  </a:moveTo>
                  <a:lnTo>
                    <a:pt x="0" y="114"/>
                  </a:lnTo>
                  <a:lnTo>
                    <a:pt x="1692" y="114"/>
                  </a:lnTo>
                  <a:lnTo>
                    <a:pt x="1692" y="0"/>
                  </a:lnTo>
                </a:path>
              </a:pathLst>
            </a:custGeom>
            <a:noFill/>
            <a:ln w="28575">
              <a:solidFill>
                <a:schemeClr val="bg1">
                  <a:lumMod val="65000"/>
                </a:schemeClr>
              </a:solidFill>
              <a:round/>
              <a:headEnd/>
              <a:tailEnd/>
            </a:ln>
          </p:spPr>
          <p:txBody>
            <a:bodyPr lIns="82124" tIns="41061" rIns="82124" bIns="41061" anchor="ctr"/>
            <a:lstStyle/>
            <a:p>
              <a:pPr algn="ctr"/>
              <a:endParaRPr lang="en-US" altLang="ja-JP" dirty="0">
                <a:solidFill>
                  <a:schemeClr val="tx1">
                    <a:lumMod val="75000"/>
                  </a:schemeClr>
                </a:solidFill>
              </a:endParaRPr>
            </a:p>
          </p:txBody>
        </p:sp>
        <p:sp>
          <p:nvSpPr>
            <p:cNvPr id="33833" name="Line 29"/>
            <p:cNvSpPr>
              <a:spLocks noChangeShapeType="1"/>
            </p:cNvSpPr>
            <p:nvPr/>
          </p:nvSpPr>
          <p:spPr bwMode="auto">
            <a:xfrm flipV="1">
              <a:off x="6338887" y="2516188"/>
              <a:ext cx="0" cy="107950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4" name="Line 31"/>
            <p:cNvSpPr>
              <a:spLocks noChangeShapeType="1"/>
            </p:cNvSpPr>
            <p:nvPr/>
          </p:nvSpPr>
          <p:spPr bwMode="auto">
            <a:xfrm flipV="1">
              <a:off x="7116762" y="2516188"/>
              <a:ext cx="0" cy="81915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5" name="Line 32"/>
            <p:cNvSpPr>
              <a:spLocks noChangeShapeType="1"/>
            </p:cNvSpPr>
            <p:nvPr/>
          </p:nvSpPr>
          <p:spPr bwMode="auto">
            <a:xfrm flipV="1">
              <a:off x="7431087" y="2516188"/>
              <a:ext cx="0" cy="1006475"/>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6" name="Line 29"/>
            <p:cNvSpPr>
              <a:spLocks noChangeShapeType="1"/>
            </p:cNvSpPr>
            <p:nvPr/>
          </p:nvSpPr>
          <p:spPr bwMode="auto">
            <a:xfrm flipV="1">
              <a:off x="1730375" y="2544763"/>
              <a:ext cx="0" cy="107950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7" name="Line 31"/>
            <p:cNvSpPr>
              <a:spLocks noChangeShapeType="1"/>
            </p:cNvSpPr>
            <p:nvPr/>
          </p:nvSpPr>
          <p:spPr bwMode="auto">
            <a:xfrm flipV="1">
              <a:off x="1970087" y="2544763"/>
              <a:ext cx="0" cy="819150"/>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33838" name="Line 32"/>
            <p:cNvSpPr>
              <a:spLocks noChangeShapeType="1"/>
            </p:cNvSpPr>
            <p:nvPr/>
          </p:nvSpPr>
          <p:spPr bwMode="auto">
            <a:xfrm flipV="1">
              <a:off x="2824162" y="2544763"/>
              <a:ext cx="0" cy="1006475"/>
            </a:xfrm>
            <a:prstGeom prst="line">
              <a:avLst/>
            </a:prstGeom>
            <a:noFill/>
            <a:ln w="9525">
              <a:solidFill>
                <a:schemeClr val="bg1">
                  <a:lumMod val="65000"/>
                </a:schemeClr>
              </a:solidFill>
              <a:round/>
              <a:headEnd/>
              <a:tailEnd/>
            </a:ln>
          </p:spPr>
          <p:txBody>
            <a:bodyPr lIns="82124" tIns="41061" rIns="82124" bIns="41061" anchor="ctr"/>
            <a:lstStyle/>
            <a:p>
              <a:pPr algn="ctr">
                <a:defRPr/>
              </a:pPr>
              <a:endParaRPr lang="en-US">
                <a:solidFill>
                  <a:schemeClr val="bg2"/>
                </a:solidFill>
                <a:ea typeface="ＭＳ Ｐゴシック" pitchFamily="50" charset="-128"/>
              </a:endParaRPr>
            </a:p>
          </p:txBody>
        </p:sp>
        <p:sp>
          <p:nvSpPr>
            <p:cNvPr id="102" name="TextBox 101"/>
            <p:cNvSpPr>
              <a:spLocks noChangeArrowheads="1"/>
            </p:cNvSpPr>
            <p:nvPr/>
          </p:nvSpPr>
          <p:spPr bwMode="auto">
            <a:xfrm>
              <a:off x="2747514" y="2790825"/>
              <a:ext cx="4491935" cy="340519"/>
            </a:xfrm>
            <a:prstGeom prst="roundRect">
              <a:avLst>
                <a:gd name="adj" fmla="val 16667"/>
              </a:avLst>
            </a:prstGeom>
            <a:solidFill>
              <a:schemeClr val="accent4">
                <a:lumMod val="20000"/>
                <a:lumOff val="80000"/>
              </a:schemeClr>
            </a:solidFill>
            <a:ln w="9525">
              <a:solidFill>
                <a:schemeClr val="bg1">
                  <a:lumMod val="65000"/>
                </a:schemeClr>
              </a:solidFill>
              <a:round/>
              <a:headEnd/>
              <a:tailEnd/>
            </a:ln>
            <a:effectLst>
              <a:outerShdw blurRad="63500" dist="38100" dir="2700000" algn="tl" rotWithShape="0">
                <a:srgbClr val="000000">
                  <a:alpha val="39998"/>
                </a:srgbClr>
              </a:outerShdw>
            </a:effectLst>
          </p:spPr>
          <p:txBody>
            <a:bodyPr wrap="none">
              <a:spAutoFit/>
            </a:bodyPr>
            <a:lstStyle/>
            <a:p>
              <a:pPr algn="ctr"/>
              <a:r>
                <a:rPr lang="en-US" altLang="ja-JP" sz="1400" b="1" dirty="0">
                  <a:solidFill>
                    <a:schemeClr val="tx1">
                      <a:lumMod val="75000"/>
                    </a:schemeClr>
                  </a:solidFill>
                  <a:latin typeface="メイリオ" pitchFamily="50" charset="-128"/>
                  <a:ea typeface="メイリオ" pitchFamily="50" charset="-128"/>
                  <a:cs typeface="メイリオ" pitchFamily="50" charset="-128"/>
                </a:rPr>
                <a:t>8:10</a:t>
              </a:r>
              <a:r>
                <a:rPr lang="en-US" altLang="ja-JP" sz="1400" dirty="0">
                  <a:solidFill>
                    <a:schemeClr val="tx1">
                      <a:lumMod val="75000"/>
                    </a:schemeClr>
                  </a:solidFill>
                  <a:latin typeface="メイリオ" pitchFamily="50" charset="-128"/>
                  <a:ea typeface="メイリオ" pitchFamily="50" charset="-128"/>
                  <a:cs typeface="メイリオ" pitchFamily="50" charset="-128"/>
                </a:rPr>
                <a:t> </a:t>
              </a:r>
              <a:r>
                <a:rPr lang="en-US" altLang="ja-JP" sz="1400" b="1" dirty="0">
                  <a:solidFill>
                    <a:schemeClr val="tx1">
                      <a:lumMod val="75000"/>
                    </a:schemeClr>
                  </a:solidFill>
                  <a:latin typeface="メイリオ" pitchFamily="50" charset="-128"/>
                  <a:ea typeface="メイリオ" pitchFamily="50" charset="-128"/>
                  <a:cs typeface="メイリオ" pitchFamily="50" charset="-128"/>
                </a:rPr>
                <a:t>GMT</a:t>
              </a:r>
              <a:r>
                <a:rPr lang="en-US" altLang="ja-JP" sz="1400" dirty="0">
                  <a:solidFill>
                    <a:schemeClr val="tx1">
                      <a:lumMod val="75000"/>
                    </a:schemeClr>
                  </a:solidFill>
                  <a:latin typeface="メイリオ" pitchFamily="50" charset="-128"/>
                  <a:ea typeface="メイリオ" pitchFamily="50" charset="-128"/>
                  <a:cs typeface="メイリオ" pitchFamily="50" charset="-128"/>
                </a:rPr>
                <a:t> Cisco</a:t>
              </a:r>
              <a:r>
                <a:rPr lang="ja-JP" altLang="en-US" sz="1400" dirty="0">
                  <a:solidFill>
                    <a:schemeClr val="tx1">
                      <a:lumMod val="75000"/>
                    </a:schemeClr>
                  </a:solidFill>
                  <a:latin typeface="メイリオ" pitchFamily="50" charset="-128"/>
                  <a:ea typeface="メイリオ" pitchFamily="50" charset="-128"/>
                  <a:cs typeface="メイリオ" pitchFamily="50" charset="-128"/>
                </a:rPr>
                <a:t>のお客様は新型の脅威から防御済み</a:t>
              </a:r>
              <a:endParaRPr lang="en-US" sz="1400" dirty="0">
                <a:solidFill>
                  <a:schemeClr val="tx1">
                    <a:lumMod val="75000"/>
                  </a:schemeClr>
                </a:solidFill>
                <a:latin typeface="メイリオ" pitchFamily="50" charset="-128"/>
                <a:ea typeface="メイリオ" pitchFamily="50" charset="-128"/>
                <a:cs typeface="メイリオ" pitchFamily="50" charset="-128"/>
              </a:endParaRPr>
            </a:p>
          </p:txBody>
        </p:sp>
      </p:grpSp>
      <p:grpSp>
        <p:nvGrpSpPr>
          <p:cNvPr id="3" name="Group 47"/>
          <p:cNvGrpSpPr>
            <a:grpSpLocks/>
          </p:cNvGrpSpPr>
          <p:nvPr/>
        </p:nvGrpSpPr>
        <p:grpSpPr bwMode="auto">
          <a:xfrm>
            <a:off x="990600" y="1658938"/>
            <a:ext cx="7185025" cy="3429000"/>
            <a:chOff x="990600" y="1658938"/>
            <a:chExt cx="7184819" cy="3429000"/>
          </a:xfrm>
        </p:grpSpPr>
        <p:cxnSp>
          <p:nvCxnSpPr>
            <p:cNvPr id="47" name="Straight Connector 46"/>
            <p:cNvCxnSpPr/>
            <p:nvPr/>
          </p:nvCxnSpPr>
          <p:spPr bwMode="auto">
            <a:xfrm>
              <a:off x="2209765" y="5080000"/>
              <a:ext cx="1981143" cy="158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4952886" y="5086350"/>
              <a:ext cx="1523956" cy="158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820" name="Elbow Connector 78"/>
            <p:cNvCxnSpPr>
              <a:cxnSpLocks noChangeShapeType="1"/>
            </p:cNvCxnSpPr>
            <p:nvPr/>
          </p:nvCxnSpPr>
          <p:spPr bwMode="auto">
            <a:xfrm rot="10800000" flipH="1">
              <a:off x="990600" y="1981200"/>
              <a:ext cx="130171" cy="3074988"/>
            </a:xfrm>
            <a:prstGeom prst="bentConnector3">
              <a:avLst>
                <a:gd name="adj1" fmla="val -302380"/>
              </a:avLst>
            </a:prstGeom>
            <a:noFill/>
            <a:ln w="28575">
              <a:solidFill>
                <a:schemeClr val="bg1">
                  <a:lumMod val="50000"/>
                </a:schemeClr>
              </a:solidFill>
              <a:round/>
              <a:headEnd/>
              <a:tailEnd type="arrow" w="med" len="med"/>
            </a:ln>
          </p:spPr>
        </p:cxnSp>
        <p:cxnSp>
          <p:nvCxnSpPr>
            <p:cNvPr id="33821" name="Elbow Connector 79"/>
            <p:cNvCxnSpPr>
              <a:cxnSpLocks noChangeShapeType="1"/>
            </p:cNvCxnSpPr>
            <p:nvPr/>
          </p:nvCxnSpPr>
          <p:spPr bwMode="auto">
            <a:xfrm flipV="1">
              <a:off x="7772206" y="1976438"/>
              <a:ext cx="369877" cy="3106737"/>
            </a:xfrm>
            <a:prstGeom prst="bentConnector3">
              <a:avLst>
                <a:gd name="adj1" fmla="val 185792"/>
              </a:avLst>
            </a:prstGeom>
            <a:noFill/>
            <a:ln w="28575">
              <a:solidFill>
                <a:schemeClr val="bg1">
                  <a:lumMod val="50000"/>
                </a:schemeClr>
              </a:solidFill>
              <a:round/>
              <a:headEnd/>
              <a:tailEnd type="arrow" w="med" len="med"/>
            </a:ln>
          </p:spPr>
        </p:cxnSp>
        <p:sp>
          <p:nvSpPr>
            <p:cNvPr id="33822" name="Text Box 10"/>
            <p:cNvSpPr txBox="1">
              <a:spLocks noChangeArrowheads="1"/>
            </p:cNvSpPr>
            <p:nvPr/>
          </p:nvSpPr>
          <p:spPr bwMode="auto">
            <a:xfrm>
              <a:off x="1046161" y="1690688"/>
              <a:ext cx="1261848" cy="387798"/>
            </a:xfrm>
            <a:prstGeom prst="rect">
              <a:avLst/>
            </a:prstGeom>
            <a:noFill/>
            <a:ln w="9525">
              <a:noFill/>
              <a:miter lim="800000"/>
              <a:headEnd/>
              <a:tailEnd/>
            </a:ln>
          </p:spPr>
          <p:txBody>
            <a:bodyPr wrap="none">
              <a:spAutoFit/>
            </a:bodyPr>
            <a:lstStyle/>
            <a:p>
              <a:pPr>
                <a:lnSpc>
                  <a:spcPct val="70000"/>
                </a:lnSpc>
                <a:spcBef>
                  <a:spcPct val="20000"/>
                </a:spcBef>
              </a:pPr>
              <a:r>
                <a:rPr lang="ja-JP" altLang="en-US" sz="1200" b="1" dirty="0" smtClean="0">
                  <a:solidFill>
                    <a:srgbClr val="6891BA"/>
                  </a:solidFill>
                  <a:latin typeface="メイリオ" pitchFamily="50" charset="-128"/>
                  <a:ea typeface="メイリオ" pitchFamily="50" charset="-128"/>
                  <a:cs typeface="メイリオ" pitchFamily="50" charset="-128"/>
                </a:rPr>
                <a:t>世界中の脅威と</a:t>
              </a:r>
              <a:endParaRPr lang="en-US" altLang="ja-JP" sz="1200" b="1" dirty="0" smtClean="0">
                <a:solidFill>
                  <a:srgbClr val="6891BA"/>
                </a:solidFill>
                <a:latin typeface="メイリオ" pitchFamily="50" charset="-128"/>
                <a:ea typeface="メイリオ" pitchFamily="50" charset="-128"/>
                <a:cs typeface="メイリオ" pitchFamily="50" charset="-128"/>
              </a:endParaRPr>
            </a:p>
            <a:p>
              <a:pPr>
                <a:lnSpc>
                  <a:spcPct val="70000"/>
                </a:lnSpc>
                <a:spcBef>
                  <a:spcPct val="20000"/>
                </a:spcBef>
              </a:pPr>
              <a:r>
                <a:rPr lang="ja-JP" altLang="en-US" sz="1200" b="1" dirty="0">
                  <a:solidFill>
                    <a:srgbClr val="6891BA"/>
                  </a:solidFill>
                  <a:latin typeface="メイリオ" pitchFamily="50" charset="-128"/>
                  <a:ea typeface="メイリオ" pitchFamily="50" charset="-128"/>
                  <a:cs typeface="メイリオ" pitchFamily="50" charset="-128"/>
                </a:rPr>
                <a:t>情報</a:t>
              </a:r>
              <a:r>
                <a:rPr lang="ja-JP" altLang="en-US" sz="1200" b="1" dirty="0" smtClean="0">
                  <a:solidFill>
                    <a:srgbClr val="6891BA"/>
                  </a:solidFill>
                  <a:latin typeface="メイリオ" pitchFamily="50" charset="-128"/>
                  <a:ea typeface="メイリオ" pitchFamily="50" charset="-128"/>
                  <a:cs typeface="メイリオ" pitchFamily="50" charset="-128"/>
                </a:rPr>
                <a:t>を収集</a:t>
              </a:r>
              <a:endParaRPr lang="en-US" altLang="ja-JP" sz="800" b="1" dirty="0">
                <a:solidFill>
                  <a:srgbClr val="6891BA"/>
                </a:solidFill>
                <a:latin typeface="メイリオ" pitchFamily="50" charset="-128"/>
                <a:ea typeface="メイリオ" pitchFamily="50" charset="-128"/>
                <a:cs typeface="メイリオ" pitchFamily="50" charset="-128"/>
              </a:endParaRPr>
            </a:p>
          </p:txBody>
        </p:sp>
        <p:sp>
          <p:nvSpPr>
            <p:cNvPr id="33823" name="Text Box 10"/>
            <p:cNvSpPr txBox="1">
              <a:spLocks noChangeArrowheads="1"/>
            </p:cNvSpPr>
            <p:nvPr/>
          </p:nvSpPr>
          <p:spPr bwMode="auto">
            <a:xfrm>
              <a:off x="6913571" y="1658938"/>
              <a:ext cx="1261848" cy="401648"/>
            </a:xfrm>
            <a:prstGeom prst="rect">
              <a:avLst/>
            </a:prstGeom>
            <a:noFill/>
            <a:ln w="9525">
              <a:noFill/>
              <a:miter lim="800000"/>
              <a:headEnd/>
              <a:tailEnd/>
            </a:ln>
          </p:spPr>
          <p:txBody>
            <a:bodyPr wrap="none">
              <a:spAutoFit/>
            </a:bodyPr>
            <a:lstStyle/>
            <a:p>
              <a:pPr>
                <a:lnSpc>
                  <a:spcPct val="70000"/>
                </a:lnSpc>
                <a:spcBef>
                  <a:spcPct val="20000"/>
                </a:spcBef>
              </a:pPr>
              <a:r>
                <a:rPr lang="ja-JP" altLang="en-US" sz="1200" b="1" dirty="0" smtClean="0">
                  <a:solidFill>
                    <a:srgbClr val="6891BA"/>
                  </a:solidFill>
                  <a:latin typeface="メイリオ" pitchFamily="50" charset="-128"/>
                  <a:ea typeface="メイリオ" pitchFamily="50" charset="-128"/>
                  <a:cs typeface="メイリオ" pitchFamily="50" charset="-128"/>
                </a:rPr>
                <a:t>世界中の脅威と</a:t>
              </a:r>
              <a:endParaRPr lang="en-US" altLang="ja-JP" sz="1200" b="1" dirty="0" smtClean="0">
                <a:solidFill>
                  <a:srgbClr val="6891BA"/>
                </a:solidFill>
                <a:latin typeface="メイリオ" pitchFamily="50" charset="-128"/>
                <a:ea typeface="メイリオ" pitchFamily="50" charset="-128"/>
                <a:cs typeface="メイリオ" pitchFamily="50" charset="-128"/>
              </a:endParaRPr>
            </a:p>
            <a:p>
              <a:pPr>
                <a:lnSpc>
                  <a:spcPct val="70000"/>
                </a:lnSpc>
                <a:spcBef>
                  <a:spcPct val="20000"/>
                </a:spcBef>
              </a:pPr>
              <a:r>
                <a:rPr lang="ja-JP" altLang="en-US" sz="1200" b="1" dirty="0" smtClean="0">
                  <a:solidFill>
                    <a:srgbClr val="6891BA"/>
                  </a:solidFill>
                  <a:latin typeface="メイリオ" pitchFamily="50" charset="-128"/>
                  <a:ea typeface="メイリオ" pitchFamily="50" charset="-128"/>
                  <a:cs typeface="メイリオ" pitchFamily="50" charset="-128"/>
                </a:rPr>
                <a:t>情報を収集</a:t>
              </a:r>
              <a:endParaRPr lang="en-US" altLang="ja-JP" sz="800" b="1" dirty="0">
                <a:solidFill>
                  <a:srgbClr val="6891BA"/>
                </a:solidFill>
                <a:latin typeface="メイリオ" pitchFamily="50" charset="-128"/>
                <a:ea typeface="メイリオ" pitchFamily="50" charset="-128"/>
                <a:cs typeface="メイリオ" pitchFamily="50" charset="-128"/>
              </a:endParaRPr>
            </a:p>
          </p:txBody>
        </p:sp>
      </p:grpSp>
      <p:sp>
        <p:nvSpPr>
          <p:cNvPr id="11275" name="Rectangle 85"/>
          <p:cNvSpPr>
            <a:spLocks noChangeArrowheads="1"/>
          </p:cNvSpPr>
          <p:nvPr/>
        </p:nvSpPr>
        <p:spPr bwMode="auto">
          <a:xfrm>
            <a:off x="5768975" y="5486400"/>
            <a:ext cx="2384425" cy="442913"/>
          </a:xfrm>
          <a:prstGeom prst="rect">
            <a:avLst/>
          </a:prstGeom>
          <a:noFill/>
          <a:ln w="9525">
            <a:noFill/>
            <a:miter lim="800000"/>
            <a:headEnd/>
            <a:tailEnd/>
          </a:ln>
        </p:spPr>
        <p:txBody>
          <a:bodyPr>
            <a:spAutoFit/>
          </a:bodyPr>
          <a:lstStyle/>
          <a:p>
            <a:pPr algn="ctr" defTabSz="814388">
              <a:lnSpc>
                <a:spcPct val="95000"/>
              </a:lnSpc>
              <a:spcBef>
                <a:spcPct val="50000"/>
              </a:spcBef>
              <a:buClr>
                <a:schemeClr val="tx2"/>
              </a:buClr>
              <a:buSzPct val="100000"/>
            </a:pPr>
            <a:r>
              <a:rPr lang="en-US" altLang="ja-JP" sz="1200" b="1" dirty="0">
                <a:solidFill>
                  <a:srgbClr val="FF0000"/>
                </a:solidFill>
                <a:latin typeface="メイリオ" pitchFamily="50" charset="-128"/>
                <a:ea typeface="メイリオ" pitchFamily="50" charset="-128"/>
                <a:cs typeface="メイリオ" pitchFamily="50" charset="-128"/>
              </a:rPr>
              <a:t>8:03 GMT </a:t>
            </a:r>
            <a:r>
              <a:rPr lang="en-US" altLang="ja-JP" sz="1200" b="1" dirty="0" err="1" smtClean="0">
                <a:solidFill>
                  <a:srgbClr val="FF0000"/>
                </a:solidFill>
                <a:latin typeface="メイリオ" pitchFamily="50" charset="-128"/>
                <a:ea typeface="メイリオ" pitchFamily="50" charset="-128"/>
                <a:cs typeface="メイリオ" pitchFamily="50" charset="-128"/>
              </a:rPr>
              <a:t>IPS</a:t>
            </a:r>
            <a:r>
              <a:rPr lang="en-US" altLang="ja-JP" sz="1200" dirty="0" smtClean="0">
                <a:solidFill>
                  <a:srgbClr val="FF0000"/>
                </a:solidFill>
                <a:latin typeface="メイリオ" pitchFamily="50" charset="-128"/>
                <a:ea typeface="メイリオ" pitchFamily="50" charset="-128"/>
                <a:cs typeface="メイリオ" pitchFamily="50" charset="-128"/>
              </a:rPr>
              <a:t> </a:t>
            </a:r>
            <a:r>
              <a:rPr lang="ja-JP" altLang="en-US" sz="1200" dirty="0">
                <a:solidFill>
                  <a:srgbClr val="FF0000"/>
                </a:solidFill>
                <a:latin typeface="メイリオ" pitchFamily="50" charset="-128"/>
                <a:ea typeface="メイリオ" pitchFamily="50" charset="-128"/>
                <a:cs typeface="メイリオ" pitchFamily="50" charset="-128"/>
              </a:rPr>
              <a:t>がハッカーの行動を検知</a:t>
            </a:r>
          </a:p>
        </p:txBody>
      </p:sp>
      <p:sp>
        <p:nvSpPr>
          <p:cNvPr id="11276" name="TextBox 28"/>
          <p:cNvSpPr txBox="1">
            <a:spLocks noChangeArrowheads="1"/>
          </p:cNvSpPr>
          <p:nvPr/>
        </p:nvSpPr>
        <p:spPr bwMode="auto">
          <a:xfrm>
            <a:off x="7267575" y="4583113"/>
            <a:ext cx="1277938" cy="461665"/>
          </a:xfrm>
          <a:prstGeom prst="rect">
            <a:avLst/>
          </a:prstGeom>
          <a:noFill/>
          <a:ln w="9525">
            <a:noFill/>
            <a:miter lim="800000"/>
            <a:headEnd/>
            <a:tailEnd/>
          </a:ln>
        </p:spPr>
        <p:txBody>
          <a:bodyPr>
            <a:spAutoFit/>
          </a:bodyPr>
          <a:lstStyle/>
          <a:p>
            <a:pPr algn="ctr"/>
            <a:r>
              <a:rPr lang="ja-JP" altLang="en-US" sz="1200">
                <a:solidFill>
                  <a:srgbClr val="0D0D0D"/>
                </a:solidFill>
                <a:latin typeface="+mn-ea"/>
                <a:cs typeface="メイリオ" pitchFamily="50" charset="-128"/>
              </a:rPr>
              <a:t>シカゴの</a:t>
            </a:r>
            <a:endParaRPr lang="en-US" altLang="ja-JP" sz="1200">
              <a:solidFill>
                <a:srgbClr val="0D0D0D"/>
              </a:solidFill>
              <a:latin typeface="+mn-ea"/>
              <a:cs typeface="メイリオ" pitchFamily="50" charset="-128"/>
            </a:endParaRPr>
          </a:p>
          <a:p>
            <a:pPr algn="ctr"/>
            <a:r>
              <a:rPr lang="ja-JP" altLang="en-US" sz="1200">
                <a:solidFill>
                  <a:srgbClr val="0D0D0D"/>
                </a:solidFill>
                <a:latin typeface="+mn-ea"/>
                <a:cs typeface="メイリオ" pitchFamily="50" charset="-128"/>
              </a:rPr>
              <a:t>銀行支店</a:t>
            </a:r>
          </a:p>
        </p:txBody>
      </p:sp>
      <p:pic>
        <p:nvPicPr>
          <p:cNvPr id="11277" name="Picture 12" descr="BranchOfficeUser.png"/>
          <p:cNvPicPr>
            <a:picLocks noChangeAspect="1"/>
          </p:cNvPicPr>
          <p:nvPr/>
        </p:nvPicPr>
        <p:blipFill>
          <a:blip r:embed="rId5" cstate="print"/>
          <a:srcRect/>
          <a:stretch>
            <a:fillRect/>
          </a:stretch>
        </p:blipFill>
        <p:spPr bwMode="auto">
          <a:xfrm>
            <a:off x="6553200" y="4648200"/>
            <a:ext cx="1066800" cy="800100"/>
          </a:xfrm>
          <a:prstGeom prst="rect">
            <a:avLst/>
          </a:prstGeom>
          <a:noFill/>
          <a:ln w="9525">
            <a:noFill/>
            <a:miter lim="800000"/>
            <a:headEnd/>
            <a:tailEnd/>
          </a:ln>
        </p:spPr>
      </p:pic>
      <p:pic>
        <p:nvPicPr>
          <p:cNvPr id="11278" name="Picture 13" descr="CorpOfficeUser.png"/>
          <p:cNvPicPr>
            <a:picLocks noChangeAspect="1"/>
          </p:cNvPicPr>
          <p:nvPr/>
        </p:nvPicPr>
        <p:blipFill>
          <a:blip r:embed="rId6" cstate="print"/>
          <a:srcRect/>
          <a:stretch>
            <a:fillRect/>
          </a:stretch>
        </p:blipFill>
        <p:spPr bwMode="auto">
          <a:xfrm>
            <a:off x="1065213" y="4572000"/>
            <a:ext cx="1158875" cy="869950"/>
          </a:xfrm>
          <a:prstGeom prst="rect">
            <a:avLst/>
          </a:prstGeom>
          <a:noFill/>
          <a:ln w="9525">
            <a:noFill/>
            <a:miter lim="800000"/>
            <a:headEnd/>
            <a:tailEnd/>
          </a:ln>
        </p:spPr>
      </p:pic>
      <p:pic>
        <p:nvPicPr>
          <p:cNvPr id="11279" name="Picture 30" descr="DataCenterApp.png"/>
          <p:cNvPicPr>
            <a:picLocks noChangeAspect="1"/>
          </p:cNvPicPr>
          <p:nvPr/>
        </p:nvPicPr>
        <p:blipFill>
          <a:blip r:embed="rId7" cstate="print"/>
          <a:srcRect/>
          <a:stretch>
            <a:fillRect/>
          </a:stretch>
        </p:blipFill>
        <p:spPr bwMode="auto">
          <a:xfrm>
            <a:off x="4267200" y="4800600"/>
            <a:ext cx="609600" cy="609600"/>
          </a:xfrm>
          <a:prstGeom prst="rect">
            <a:avLst/>
          </a:prstGeom>
          <a:noFill/>
          <a:ln w="9525">
            <a:noFill/>
            <a:miter lim="800000"/>
            <a:headEnd/>
            <a:tailEnd/>
          </a:ln>
        </p:spPr>
      </p:pic>
      <p:sp>
        <p:nvSpPr>
          <p:cNvPr id="11283" name="Text Box 36"/>
          <p:cNvSpPr txBox="1">
            <a:spLocks noChangeArrowheads="1"/>
          </p:cNvSpPr>
          <p:nvPr/>
        </p:nvSpPr>
        <p:spPr bwMode="auto">
          <a:xfrm>
            <a:off x="2582863" y="2568575"/>
            <a:ext cx="952500" cy="276225"/>
          </a:xfrm>
          <a:prstGeom prst="rect">
            <a:avLst/>
          </a:prstGeom>
          <a:noFill/>
          <a:ln w="9525">
            <a:noFill/>
            <a:miter lim="800000"/>
            <a:headEnd/>
            <a:tailEnd/>
          </a:ln>
        </p:spPr>
        <p:txBody>
          <a:bodyPr lIns="0" tIns="0" rIns="0" bIns="0" anchor="ctr"/>
          <a:lstStyle/>
          <a:p>
            <a:pPr algn="ctr" defTabSz="814388"/>
            <a:r>
              <a:rPr lang="en-US" altLang="ja-JP" sz="1200" b="1" dirty="0">
                <a:solidFill>
                  <a:schemeClr val="tx1">
                    <a:lumMod val="75000"/>
                  </a:schemeClr>
                </a:solidFill>
              </a:rPr>
              <a:t>Cisco </a:t>
            </a:r>
            <a:r>
              <a:rPr lang="en-US" altLang="ja-JP" sz="1200" b="1" dirty="0" err="1">
                <a:solidFill>
                  <a:schemeClr val="tx1">
                    <a:lumMod val="75000"/>
                  </a:schemeClr>
                </a:solidFill>
              </a:rPr>
              <a:t>SensorBase</a:t>
            </a:r>
            <a:endParaRPr lang="en-US" altLang="ja-JP" sz="1200" b="1" dirty="0">
              <a:solidFill>
                <a:schemeClr val="tx1">
                  <a:lumMod val="75000"/>
                </a:schemeClr>
              </a:solidFill>
            </a:endParaRPr>
          </a:p>
        </p:txBody>
      </p:sp>
      <p:sp>
        <p:nvSpPr>
          <p:cNvPr id="11284" name="Text Box 36"/>
          <p:cNvSpPr txBox="1">
            <a:spLocks noChangeArrowheads="1"/>
          </p:cNvSpPr>
          <p:nvPr/>
        </p:nvSpPr>
        <p:spPr bwMode="auto">
          <a:xfrm>
            <a:off x="3963988" y="2560638"/>
            <a:ext cx="1458912" cy="274637"/>
          </a:xfrm>
          <a:prstGeom prst="rect">
            <a:avLst/>
          </a:prstGeom>
          <a:noFill/>
          <a:ln w="9525">
            <a:noFill/>
            <a:miter lim="800000"/>
            <a:headEnd/>
            <a:tailEnd/>
          </a:ln>
        </p:spPr>
        <p:txBody>
          <a:bodyPr lIns="0" tIns="0" rIns="0" bIns="0" anchor="ctr"/>
          <a:lstStyle/>
          <a:p>
            <a:pPr algn="ctr" defTabSz="814388"/>
            <a:r>
              <a:rPr lang="en-US" altLang="ja-JP" sz="1200" b="1" dirty="0">
                <a:solidFill>
                  <a:schemeClr val="tx1">
                    <a:lumMod val="75000"/>
                  </a:schemeClr>
                </a:solidFill>
              </a:rPr>
              <a:t>Threat Operations Center</a:t>
            </a:r>
          </a:p>
        </p:txBody>
      </p:sp>
      <p:sp>
        <p:nvSpPr>
          <p:cNvPr id="11285" name="Text Box 36"/>
          <p:cNvSpPr txBox="1">
            <a:spLocks noChangeArrowheads="1"/>
          </p:cNvSpPr>
          <p:nvPr/>
        </p:nvSpPr>
        <p:spPr bwMode="auto">
          <a:xfrm>
            <a:off x="5716588" y="2566988"/>
            <a:ext cx="915987" cy="276225"/>
          </a:xfrm>
          <a:prstGeom prst="rect">
            <a:avLst/>
          </a:prstGeom>
          <a:noFill/>
          <a:ln w="9525">
            <a:noFill/>
            <a:miter lim="800000"/>
            <a:headEnd/>
            <a:tailEnd/>
          </a:ln>
        </p:spPr>
        <p:txBody>
          <a:bodyPr lIns="0" tIns="0" rIns="0" bIns="0" anchor="ctr"/>
          <a:lstStyle/>
          <a:p>
            <a:pPr algn="ctr" defTabSz="814388"/>
            <a:r>
              <a:rPr lang="en-US" altLang="ja-JP" sz="1200" b="1" dirty="0">
                <a:solidFill>
                  <a:schemeClr val="tx1">
                    <a:lumMod val="75000"/>
                  </a:schemeClr>
                </a:solidFill>
              </a:rPr>
              <a:t>Advanced</a:t>
            </a:r>
          </a:p>
          <a:p>
            <a:pPr algn="ctr" defTabSz="814388"/>
            <a:r>
              <a:rPr lang="en-US" altLang="ja-JP" sz="1200" b="1" dirty="0">
                <a:solidFill>
                  <a:schemeClr val="tx1">
                    <a:lumMod val="75000"/>
                  </a:schemeClr>
                </a:solidFill>
              </a:rPr>
              <a:t>Algorithms</a:t>
            </a:r>
          </a:p>
        </p:txBody>
      </p:sp>
      <p:pic>
        <p:nvPicPr>
          <p:cNvPr id="48" name="Picture 6"/>
          <p:cNvPicPr>
            <a:picLocks noChangeAspect="1" noChangeArrowheads="1"/>
          </p:cNvPicPr>
          <p:nvPr/>
        </p:nvPicPr>
        <p:blipFill>
          <a:blip r:embed="rId8" cstate="print"/>
          <a:srcRect/>
          <a:stretch>
            <a:fillRect/>
          </a:stretch>
        </p:blipFill>
        <p:spPr bwMode="auto">
          <a:xfrm>
            <a:off x="2613061" y="1653814"/>
            <a:ext cx="891584" cy="685540"/>
          </a:xfrm>
          <a:prstGeom prst="can">
            <a:avLst/>
          </a:prstGeom>
          <a:noFill/>
          <a:ln w="9525" cap="flat" cmpd="sng" algn="ctr">
            <a:solidFill>
              <a:schemeClr val="accent5">
                <a:lumMod val="60000"/>
                <a:lumOff val="40000"/>
              </a:schemeClr>
            </a:solidFill>
            <a:prstDash val="solid"/>
            <a:miter lim="800000"/>
            <a:headEnd/>
            <a:tailEnd/>
          </a:ln>
          <a:effectLst>
            <a:outerShdw blurRad="50800" dist="38100" dir="2700000" algn="tl" rotWithShape="0">
              <a:prstClr val="black">
                <a:alpha val="40000"/>
              </a:prstClr>
            </a:outerShdw>
          </a:effectLst>
        </p:spPr>
      </p:pic>
      <p:pic>
        <p:nvPicPr>
          <p:cNvPr id="11287" name="Picture 108" descr="5-7-2009 3-49-01 PM.png"/>
          <p:cNvPicPr>
            <a:picLocks noChangeAspect="1"/>
          </p:cNvPicPr>
          <p:nvPr/>
        </p:nvPicPr>
        <p:blipFill>
          <a:blip r:embed="rId9" cstate="print"/>
          <a:srcRect/>
          <a:stretch>
            <a:fillRect/>
          </a:stretch>
        </p:blipFill>
        <p:spPr bwMode="auto">
          <a:xfrm>
            <a:off x="4137025" y="1509713"/>
            <a:ext cx="1192213" cy="974725"/>
          </a:xfrm>
          <a:prstGeom prst="rect">
            <a:avLst/>
          </a:prstGeom>
          <a:noFill/>
          <a:ln w="9525">
            <a:noFill/>
            <a:miter lim="800000"/>
            <a:headEnd/>
            <a:tailEnd/>
          </a:ln>
        </p:spPr>
      </p:pic>
      <p:pic>
        <p:nvPicPr>
          <p:cNvPr id="11288" name="Picture 50" descr="algorithm.png"/>
          <p:cNvPicPr>
            <a:picLocks noChangeAspect="1"/>
          </p:cNvPicPr>
          <p:nvPr/>
        </p:nvPicPr>
        <p:blipFill>
          <a:blip r:embed="rId10" cstate="print"/>
          <a:srcRect/>
          <a:stretch>
            <a:fillRect/>
          </a:stretch>
        </p:blipFill>
        <p:spPr bwMode="auto">
          <a:xfrm rot="1840703">
            <a:off x="5770563" y="1581150"/>
            <a:ext cx="746125" cy="830263"/>
          </a:xfrm>
          <a:prstGeom prst="rect">
            <a:avLst/>
          </a:prstGeom>
          <a:noFill/>
          <a:ln w="9525">
            <a:noFill/>
            <a:miter lim="800000"/>
            <a:headEnd/>
            <a:tailEnd/>
          </a:ln>
        </p:spPr>
      </p:pic>
      <p:grpSp>
        <p:nvGrpSpPr>
          <p:cNvPr id="4" name="Group 60"/>
          <p:cNvGrpSpPr/>
          <p:nvPr/>
        </p:nvGrpSpPr>
        <p:grpSpPr bwMode="black">
          <a:xfrm>
            <a:off x="3923928" y="1124744"/>
            <a:ext cx="1080120" cy="288032"/>
            <a:chOff x="2624328" y="438912"/>
            <a:chExt cx="3410712" cy="999076"/>
          </a:xfrm>
        </p:grpSpPr>
        <p:pic>
          <p:nvPicPr>
            <p:cNvPr id="54" name="Picture 58" descr="cisco_logo_423_RGB_noTM.wmf"/>
            <p:cNvPicPr>
              <a:picLocks noChangeAspect="1"/>
            </p:cNvPicPr>
            <p:nvPr/>
          </p:nvPicPr>
          <p:blipFill>
            <a:blip r:embed="rId11" cstate="print"/>
            <a:stretch>
              <a:fillRect/>
            </a:stretch>
          </p:blipFill>
          <p:spPr bwMode="black">
            <a:xfrm>
              <a:off x="2624328" y="438912"/>
              <a:ext cx="606509" cy="320040"/>
            </a:xfrm>
            <a:prstGeom prst="rect">
              <a:avLst/>
            </a:prstGeom>
          </p:spPr>
        </p:pic>
        <p:pic>
          <p:nvPicPr>
            <p:cNvPr id="55" name="Picture 59" descr="SIO_Logo_423_RGB.wmf"/>
            <p:cNvPicPr>
              <a:picLocks noChangeAspect="1"/>
            </p:cNvPicPr>
            <p:nvPr/>
          </p:nvPicPr>
          <p:blipFill>
            <a:blip r:embed="rId12" cstate="print"/>
            <a:stretch>
              <a:fillRect/>
            </a:stretch>
          </p:blipFill>
          <p:spPr bwMode="black">
            <a:xfrm>
              <a:off x="3282696" y="539496"/>
              <a:ext cx="2752344" cy="898492"/>
            </a:xfrm>
            <a:prstGeom prst="rect">
              <a:avLst/>
            </a:prstGeom>
          </p:spPr>
        </p:pic>
      </p:grpSp>
      <p:pic>
        <p:nvPicPr>
          <p:cNvPr id="56" name="Picture 2"/>
          <p:cNvPicPr>
            <a:picLocks noChangeAspect="1" noChangeArrowheads="1"/>
          </p:cNvPicPr>
          <p:nvPr/>
        </p:nvPicPr>
        <p:blipFill>
          <a:blip r:embed="rId13" cstate="print"/>
          <a:srcRect/>
          <a:stretch>
            <a:fillRect/>
          </a:stretch>
        </p:blipFill>
        <p:spPr bwMode="auto">
          <a:xfrm>
            <a:off x="3131840" y="4653136"/>
            <a:ext cx="1008112" cy="820832"/>
          </a:xfrm>
          <a:prstGeom prst="rect">
            <a:avLst/>
          </a:prstGeom>
          <a:noFill/>
          <a:ln w="9525">
            <a:noFill/>
            <a:miter lim="800000"/>
            <a:headEnd/>
            <a:tailEnd/>
          </a:ln>
          <a:effectLst/>
        </p:spPr>
      </p:pic>
      <p:pic>
        <p:nvPicPr>
          <p:cNvPr id="57" name="Picture 17" descr="InternetThreat.png"/>
          <p:cNvPicPr>
            <a:picLocks noChangeAspect="1"/>
          </p:cNvPicPr>
          <p:nvPr/>
        </p:nvPicPr>
        <p:blipFill>
          <a:blip r:embed="rId14" cstate="print"/>
          <a:srcRect/>
          <a:stretch>
            <a:fillRect/>
          </a:stretch>
        </p:blipFill>
        <p:spPr bwMode="auto">
          <a:xfrm>
            <a:off x="683568" y="4725144"/>
            <a:ext cx="589402" cy="567402"/>
          </a:xfrm>
          <a:prstGeom prst="rect">
            <a:avLst/>
          </a:prstGeom>
          <a:noFill/>
          <a:ln w="9525">
            <a:noFill/>
            <a:miter lim="800000"/>
            <a:headEnd/>
            <a:tailEnd/>
          </a:ln>
        </p:spPr>
      </p:pic>
      <p:grpSp>
        <p:nvGrpSpPr>
          <p:cNvPr id="5" name="Group 79"/>
          <p:cNvGrpSpPr>
            <a:grpSpLocks/>
          </p:cNvGrpSpPr>
          <p:nvPr/>
        </p:nvGrpSpPr>
        <p:grpSpPr bwMode="auto">
          <a:xfrm>
            <a:off x="6048027" y="4797152"/>
            <a:ext cx="684213" cy="563563"/>
            <a:chOff x="4150" y="3158"/>
            <a:chExt cx="431" cy="355"/>
          </a:xfrm>
        </p:grpSpPr>
        <p:pic>
          <p:nvPicPr>
            <p:cNvPr id="59" name="Picture 80" descr="L horn"/>
            <p:cNvPicPr>
              <a:picLocks noChangeAspect="1" noChangeArrowheads="1"/>
            </p:cNvPicPr>
            <p:nvPr/>
          </p:nvPicPr>
          <p:blipFill>
            <a:blip r:embed="rId15" cstate="print"/>
            <a:srcRect/>
            <a:stretch>
              <a:fillRect/>
            </a:stretch>
          </p:blipFill>
          <p:spPr bwMode="gray">
            <a:xfrm>
              <a:off x="4150" y="3158"/>
              <a:ext cx="104" cy="168"/>
            </a:xfrm>
            <a:prstGeom prst="rect">
              <a:avLst/>
            </a:prstGeom>
            <a:noFill/>
            <a:ln w="9525">
              <a:noFill/>
              <a:miter lim="800000"/>
              <a:headEnd/>
              <a:tailEnd/>
            </a:ln>
            <a:effectLst>
              <a:outerShdw dist="35921" dir="2700000" algn="ctr" rotWithShape="0">
                <a:schemeClr val="bg2"/>
              </a:outerShdw>
            </a:effectLst>
          </p:spPr>
        </p:pic>
        <p:pic>
          <p:nvPicPr>
            <p:cNvPr id="60" name="Picture 81" descr="user_orng"/>
            <p:cNvPicPr>
              <a:picLocks noChangeAspect="1" noChangeArrowheads="1"/>
            </p:cNvPicPr>
            <p:nvPr/>
          </p:nvPicPr>
          <p:blipFill>
            <a:blip r:embed="rId16" cstate="print"/>
            <a:srcRect/>
            <a:stretch>
              <a:fillRect/>
            </a:stretch>
          </p:blipFill>
          <p:spPr bwMode="gray">
            <a:xfrm>
              <a:off x="4195" y="3226"/>
              <a:ext cx="386" cy="287"/>
            </a:xfrm>
            <a:prstGeom prst="rect">
              <a:avLst/>
            </a:prstGeom>
            <a:noFill/>
            <a:ln w="9525">
              <a:noFill/>
              <a:miter lim="800000"/>
              <a:headEnd/>
              <a:tailEnd/>
            </a:ln>
          </p:spPr>
        </p:pic>
        <p:pic>
          <p:nvPicPr>
            <p:cNvPr id="61" name="Picture 82" descr="R horn"/>
            <p:cNvPicPr>
              <a:picLocks noChangeAspect="1" noChangeArrowheads="1"/>
            </p:cNvPicPr>
            <p:nvPr/>
          </p:nvPicPr>
          <p:blipFill>
            <a:blip r:embed="rId17" cstate="print"/>
            <a:srcRect/>
            <a:stretch>
              <a:fillRect/>
            </a:stretch>
          </p:blipFill>
          <p:spPr bwMode="gray">
            <a:xfrm>
              <a:off x="4351" y="3236"/>
              <a:ext cx="105" cy="167"/>
            </a:xfrm>
            <a:prstGeom prst="rect">
              <a:avLst/>
            </a:prstGeom>
            <a:noFill/>
            <a:ln w="9525">
              <a:noFill/>
              <a:miter lim="800000"/>
              <a:headEnd/>
              <a:tailEnd/>
            </a:ln>
            <a:effectLst>
              <a:outerShdw dist="35921" dir="2700000" algn="ctr" rotWithShape="0">
                <a:schemeClr val="bg2"/>
              </a:outerShdw>
            </a:effectLst>
          </p:spPr>
        </p:pic>
      </p:grpSp>
      <p:sp>
        <p:nvSpPr>
          <p:cNvPr id="62" name="角丸四角形 61"/>
          <p:cNvSpPr/>
          <p:nvPr/>
        </p:nvSpPr>
        <p:spPr bwMode="black">
          <a:xfrm>
            <a:off x="72008" y="5949280"/>
            <a:ext cx="8964488" cy="792088"/>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indent="-236538" algn="ctr" defTabSz="814388">
              <a:spcBef>
                <a:spcPct val="50000"/>
              </a:spcBef>
              <a:buClr>
                <a:schemeClr val="tx2"/>
              </a:buClr>
              <a:buSzPct val="100000"/>
            </a:pPr>
            <a:r>
              <a:rPr lang="ja-JP" altLang="en-US" b="1" dirty="0" smtClean="0">
                <a:solidFill>
                  <a:schemeClr val="bg1"/>
                </a:solidFill>
                <a:latin typeface="メイリオ" pitchFamily="50" charset="-128"/>
                <a:ea typeface="メイリオ" pitchFamily="50" charset="-128"/>
                <a:cs typeface="メイリオ" pitchFamily="50" charset="-128"/>
              </a:rPr>
              <a:t>全世界</a:t>
            </a:r>
            <a:r>
              <a:rPr lang="en-US" altLang="ja-JP" b="1" dirty="0" smtClean="0">
                <a:solidFill>
                  <a:schemeClr val="bg1"/>
                </a:solidFill>
                <a:latin typeface="メイリオ" pitchFamily="50" charset="-128"/>
                <a:ea typeface="メイリオ" pitchFamily="50" charset="-128"/>
                <a:cs typeface="メイリオ" pitchFamily="50" charset="-128"/>
              </a:rPr>
              <a:t>70</a:t>
            </a:r>
            <a:r>
              <a:rPr lang="ja-JP" altLang="en-US" b="1" dirty="0" smtClean="0">
                <a:solidFill>
                  <a:schemeClr val="bg1"/>
                </a:solidFill>
                <a:latin typeface="メイリオ" pitchFamily="50" charset="-128"/>
                <a:ea typeface="メイリオ" pitchFamily="50" charset="-128"/>
                <a:cs typeface="メイリオ" pitchFamily="50" charset="-128"/>
              </a:rPr>
              <a:t>万台以上のセンサーから収集した脅威情報をルール化し</a:t>
            </a:r>
            <a:endParaRPr lang="en-US" altLang="ja-JP" b="1" dirty="0" smtClean="0">
              <a:solidFill>
                <a:schemeClr val="bg1"/>
              </a:solidFill>
              <a:latin typeface="メイリオ" pitchFamily="50" charset="-128"/>
              <a:ea typeface="メイリオ" pitchFamily="50" charset="-128"/>
              <a:cs typeface="メイリオ" pitchFamily="50" charset="-128"/>
            </a:endParaRPr>
          </a:p>
          <a:p>
            <a:pPr marL="236538" indent="-236538" algn="ctr" defTabSz="814388">
              <a:spcBef>
                <a:spcPct val="50000"/>
              </a:spcBef>
              <a:buClr>
                <a:schemeClr val="tx2"/>
              </a:buClr>
              <a:buSzPct val="100000"/>
            </a:pPr>
            <a:r>
              <a:rPr lang="ja-JP" altLang="en-US" b="1" dirty="0" smtClean="0">
                <a:solidFill>
                  <a:schemeClr val="bg1"/>
                </a:solidFill>
                <a:latin typeface="メイリオ" pitchFamily="50" charset="-128"/>
                <a:ea typeface="メイリオ" pitchFamily="50" charset="-128"/>
                <a:cs typeface="メイリオ" pitchFamily="50" charset="-128"/>
              </a:rPr>
              <a:t>高い確率で脅威をカバーできるプロアクティブな防御をリアルタイムにご提供</a:t>
            </a:r>
            <a:endParaRPr lang="ja-JP" altLang="en-US" b="1" dirty="0">
              <a:solidFill>
                <a:schemeClr val="bg1"/>
              </a:solidFill>
              <a:latin typeface="メイリオ" pitchFamily="50" charset="-128"/>
              <a:ea typeface="メイリオ" pitchFamily="50" charset="-128"/>
              <a:cs typeface="メイリオ" pitchFamily="50" charset="-128"/>
            </a:endParaRPr>
          </a:p>
        </p:txBody>
      </p:sp>
      <p:pic>
        <p:nvPicPr>
          <p:cNvPr id="58" name="Picture 57" descr="icon_color"/>
          <p:cNvPicPr>
            <a:picLocks noChangeAspect="1" noChangeArrowheads="1"/>
          </p:cNvPicPr>
          <p:nvPr/>
        </p:nvPicPr>
        <p:blipFill>
          <a:blip r:embed="rId18" cstate="print"/>
          <a:srcRect/>
          <a:stretch>
            <a:fillRect/>
          </a:stretch>
        </p:blipFill>
        <p:spPr bwMode="auto">
          <a:xfrm>
            <a:off x="7524328" y="5013176"/>
            <a:ext cx="432048" cy="411774"/>
          </a:xfrm>
          <a:prstGeom prst="rect">
            <a:avLst/>
          </a:prstGeom>
          <a:noFill/>
          <a:ln w="9525">
            <a:noFill/>
            <a:miter lim="800000"/>
            <a:headEnd/>
            <a:tailEnd/>
          </a:ln>
        </p:spPr>
      </p:pic>
      <p:pic>
        <p:nvPicPr>
          <p:cNvPr id="63" name="Picture 31"/>
          <p:cNvPicPr>
            <a:picLocks noChangeAspect="1" noChangeArrowheads="1"/>
          </p:cNvPicPr>
          <p:nvPr/>
        </p:nvPicPr>
        <p:blipFill>
          <a:blip r:embed="rId19" cstate="print"/>
          <a:srcRect/>
          <a:stretch>
            <a:fillRect/>
          </a:stretch>
        </p:blipFill>
        <p:spPr bwMode="auto">
          <a:xfrm>
            <a:off x="4895642" y="5013176"/>
            <a:ext cx="527258" cy="360040"/>
          </a:xfrm>
          <a:prstGeom prst="rect">
            <a:avLst/>
          </a:prstGeom>
          <a:noFill/>
          <a:ln w="9525" algn="ctr">
            <a:noFill/>
            <a:miter lim="800000"/>
            <a:headEnd/>
            <a:tailEnd/>
          </a:ln>
        </p:spPr>
      </p:pic>
      <p:pic>
        <p:nvPicPr>
          <p:cNvPr id="64" name="Picture 35"/>
          <p:cNvPicPr>
            <a:picLocks noChangeAspect="1" noChangeArrowheads="1"/>
          </p:cNvPicPr>
          <p:nvPr/>
        </p:nvPicPr>
        <p:blipFill>
          <a:blip r:embed="rId20" cstate="print"/>
          <a:srcRect/>
          <a:stretch>
            <a:fillRect/>
          </a:stretch>
        </p:blipFill>
        <p:spPr bwMode="auto">
          <a:xfrm>
            <a:off x="2096178" y="5000675"/>
            <a:ext cx="527315" cy="360040"/>
          </a:xfrm>
          <a:prstGeom prst="rect">
            <a:avLst/>
          </a:prstGeom>
          <a:noFill/>
          <a:ln w="9525" algn="ctr">
            <a:noFill/>
            <a:miter lim="800000"/>
            <a:headEnd/>
            <a:tailEnd/>
          </a:ln>
        </p:spPr>
      </p:pic>
      <p:sp>
        <p:nvSpPr>
          <p:cNvPr id="65" name="タイトル 64"/>
          <p:cNvSpPr>
            <a:spLocks noGrp="1"/>
          </p:cNvSpPr>
          <p:nvPr>
            <p:ph type="title"/>
          </p:nvPr>
        </p:nvSpPr>
        <p:spPr>
          <a:xfrm>
            <a:off x="251520" y="260648"/>
            <a:ext cx="8588861" cy="838200"/>
          </a:xfrm>
        </p:spPr>
        <p:txBody>
          <a:bodyPr/>
          <a:lstStyle/>
          <a:p>
            <a:r>
              <a:rPr lang="ja-JP" altLang="en-US" dirty="0" smtClean="0"/>
              <a:t>高度にプロアクティブに脅威を排除</a:t>
            </a:r>
            <a:br>
              <a:rPr lang="ja-JP" altLang="en-US" dirty="0" smtClean="0"/>
            </a:br>
            <a:r>
              <a:rPr lang="en-US" altLang="ja-JP" sz="2400" dirty="0" smtClean="0"/>
              <a:t>Cisco Security Intelligence Operations</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dissolve">
                                      <p:cBhvr>
                                        <p:cTn id="12" dur="500"/>
                                        <p:tgtEl>
                                          <p:spTgt spid="112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275"/>
                                        </p:tgtEl>
                                        <p:attrNameLst>
                                          <p:attrName>style.visibility</p:attrName>
                                        </p:attrNameLst>
                                      </p:cBhvr>
                                      <p:to>
                                        <p:strVal val="visible"/>
                                      </p:to>
                                    </p:set>
                                    <p:animEffect transition="in" filter="dissolve">
                                      <p:cBhvr>
                                        <p:cTn id="22" dur="500"/>
                                        <p:tgtEl>
                                          <p:spTgt spid="1127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dissolve">
                                      <p:cBhvr>
                                        <p:cTn id="27" dur="500"/>
                                        <p:tgtEl>
                                          <p:spTgt spid="56"/>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1272"/>
                                        </p:tgtEl>
                                        <p:attrNameLst>
                                          <p:attrName>style.visibility</p:attrName>
                                        </p:attrNameLst>
                                      </p:cBhvr>
                                      <p:to>
                                        <p:strVal val="visible"/>
                                      </p:to>
                                    </p:set>
                                    <p:animEffect transition="in" filter="dissolve">
                                      <p:cBhvr>
                                        <p:cTn id="31" dur="500"/>
                                        <p:tgtEl>
                                          <p:spTgt spid="1127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500" fill="hold"/>
                                        <p:tgtEl>
                                          <p:spTgt spid="62"/>
                                        </p:tgtEl>
                                        <p:attrNameLst>
                                          <p:attrName>ppt_x</p:attrName>
                                        </p:attrNameLst>
                                      </p:cBhvr>
                                      <p:tavLst>
                                        <p:tav tm="0">
                                          <p:val>
                                            <p:strVal val="#ppt_x"/>
                                          </p:val>
                                        </p:tav>
                                        <p:tav tm="100000">
                                          <p:val>
                                            <p:strVal val="#ppt_x"/>
                                          </p:val>
                                        </p:tav>
                                      </p:tavLst>
                                    </p:anim>
                                    <p:anim calcmode="lin" valueType="num">
                                      <p:cBhvr additive="base">
                                        <p:cTn id="4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P spid="11275" grpId="0"/>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512" y="678791"/>
            <a:ext cx="4569329" cy="445953"/>
          </a:xfrm>
        </p:spPr>
        <p:txBody>
          <a:bodyPr/>
          <a:lstStyle/>
          <a:p>
            <a:r>
              <a:rPr lang="en-US" altLang="ja-JP" sz="3200" dirty="0">
                <a:ea typeface="ＭＳ Ｐゴシック" pitchFamily="50" charset="-128"/>
              </a:rPr>
              <a:t>Cisco </a:t>
            </a:r>
            <a:r>
              <a:rPr lang="en-US" altLang="ja-JP" sz="3200" dirty="0" err="1">
                <a:ea typeface="ＭＳ Ｐゴシック" pitchFamily="50" charset="-128"/>
              </a:rPr>
              <a:t>SIO</a:t>
            </a:r>
            <a:r>
              <a:rPr lang="en-US" altLang="ja-JP" sz="3200" dirty="0">
                <a:ea typeface="ＭＳ Ｐゴシック" pitchFamily="50" charset="-128"/>
              </a:rPr>
              <a:t> Web Site </a:t>
            </a:r>
            <a:r>
              <a:rPr lang="en-US" altLang="ja-JP" sz="1400" dirty="0">
                <a:ea typeface="ＭＳ Ｐゴシック" pitchFamily="50" charset="-128"/>
              </a:rPr>
              <a:t>http://www.cisco.com/security</a:t>
            </a:r>
          </a:p>
        </p:txBody>
      </p:sp>
      <p:pic>
        <p:nvPicPr>
          <p:cNvPr id="27653" name="Picture 5"/>
          <p:cNvPicPr>
            <a:picLocks noChangeAspect="1" noChangeArrowheads="1"/>
          </p:cNvPicPr>
          <p:nvPr/>
        </p:nvPicPr>
        <p:blipFill>
          <a:blip r:embed="rId3" cstate="print"/>
          <a:srcRect/>
          <a:stretch>
            <a:fillRect/>
          </a:stretch>
        </p:blipFill>
        <p:spPr bwMode="auto">
          <a:xfrm>
            <a:off x="308264" y="2345794"/>
            <a:ext cx="4177657" cy="3513449"/>
          </a:xfrm>
          <a:prstGeom prst="rect">
            <a:avLst/>
          </a:prstGeom>
          <a:noFill/>
          <a:ln w="9525" algn="ctr">
            <a:noFill/>
            <a:miter lim="800000"/>
            <a:headEnd/>
            <a:tailEnd/>
          </a:ln>
          <a:effectLst/>
        </p:spPr>
      </p:pic>
      <p:grpSp>
        <p:nvGrpSpPr>
          <p:cNvPr id="2" name="グループ化 20"/>
          <p:cNvGrpSpPr/>
          <p:nvPr/>
        </p:nvGrpSpPr>
        <p:grpSpPr>
          <a:xfrm>
            <a:off x="308264" y="1167566"/>
            <a:ext cx="4177658" cy="821274"/>
            <a:chOff x="-269927" y="2385254"/>
            <a:chExt cx="4520346" cy="293308"/>
          </a:xfrm>
        </p:grpSpPr>
        <p:sp>
          <p:nvSpPr>
            <p:cNvPr id="6" name="Oval 81"/>
            <p:cNvSpPr>
              <a:spLocks noChangeAspect="1"/>
            </p:cNvSpPr>
            <p:nvPr/>
          </p:nvSpPr>
          <p:spPr bwMode="auto">
            <a:xfrm flipH="1">
              <a:off x="-269927" y="2393851"/>
              <a:ext cx="4520345" cy="284711"/>
            </a:xfrm>
            <a:prstGeom prst="roundRect">
              <a:avLst>
                <a:gd name="adj" fmla="val 6805"/>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50000" t="50000" r="50000" b="50000"/>
              </a:path>
              <a:tileRect/>
            </a:gradFill>
            <a:ln w="19050" cap="flat">
              <a:solidFill>
                <a:srgbClr val="FFFFFF"/>
              </a:solidFill>
              <a:round/>
              <a:headEnd type="none" w="med" len="med"/>
              <a:tailEnd type="none" w="med" len="med"/>
            </a:ln>
            <a:effectLst>
              <a:outerShdw blurRad="50800" dist="38100" dir="2700000" algn="tl" rotWithShape="0">
                <a:prstClr val="black">
                  <a:alpha val="40000"/>
                </a:prstClr>
              </a:outerShdw>
            </a:effectLst>
          </p:spPr>
          <p:txBody>
            <a:bodyPr lIns="0" tIns="0" rIns="0" bIns="0">
              <a:noAutofit/>
            </a:bodyPr>
            <a:lstStyle/>
            <a:p>
              <a:pPr algn="l" rtl="0">
                <a:defRPr/>
              </a:pPr>
              <a:endParaRPr lang="en-US" b="1" dirty="0">
                <a:latin typeface="Arial" charset="0"/>
                <a:sym typeface="Arial" charset="0"/>
              </a:endParaRPr>
            </a:p>
          </p:txBody>
        </p:sp>
        <p:sp>
          <p:nvSpPr>
            <p:cNvPr id="7" name="TextBox 82"/>
            <p:cNvSpPr txBox="1"/>
            <p:nvPr/>
          </p:nvSpPr>
          <p:spPr>
            <a:xfrm>
              <a:off x="-269927" y="2385254"/>
              <a:ext cx="4520346" cy="289285"/>
            </a:xfrm>
            <a:prstGeom prst="rect">
              <a:avLst/>
            </a:prstGeom>
            <a:noFill/>
            <a:effectLst>
              <a:outerShdw blurRad="50800" dist="38100" dir="2700000" algn="tl" rotWithShape="0">
                <a:prstClr val="black">
                  <a:alpha val="40000"/>
                </a:prstClr>
              </a:outerShdw>
            </a:effectLst>
          </p:spPr>
          <p:txBody>
            <a:bodyPr wrap="square" lIns="0" tIns="64993" rIns="129985" bIns="64993" rtlCol="0" anchor="ctr">
              <a:noAutofit/>
            </a:bodyPr>
            <a:lstStyle/>
            <a:p>
              <a:pPr algn="ctr" defTabSz="913977">
                <a:defRPr/>
              </a:pPr>
              <a:r>
                <a:rPr lang="ja-JP" altLang="en-US" sz="1600" b="1" dirty="0" smtClean="0">
                  <a:solidFill>
                    <a:srgbClr val="FFFFFF"/>
                  </a:solidFill>
                </a:rPr>
                <a:t>アラートや最新のセキュリティニュース、今起きている脅威を発信</a:t>
              </a:r>
            </a:p>
          </p:txBody>
        </p:sp>
      </p:grpSp>
      <p:sp>
        <p:nvSpPr>
          <p:cNvPr id="12" name="Rectangle 6"/>
          <p:cNvSpPr txBox="1">
            <a:spLocks noChangeArrowheads="1"/>
          </p:cNvSpPr>
          <p:nvPr/>
        </p:nvSpPr>
        <p:spPr>
          <a:xfrm>
            <a:off x="4718052" y="643126"/>
            <a:ext cx="4569327" cy="445953"/>
          </a:xfrm>
          <a:prstGeom prst="rect">
            <a:avLst/>
          </a:prstGeom>
        </p:spPr>
        <p:txBody>
          <a:bodyPr vert="horz" lIns="82296" tIns="45720" rIns="82296" bIns="45720" rtlCol="0" anchor="b" anchorCtr="0">
            <a:no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ja-JP" sz="3200" b="0" i="0" u="none" strike="noStrike" kern="1200" cap="none" spc="-100" normalizeH="0" baseline="0" noProof="0" dirty="0" err="1" smtClean="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rPr>
              <a:t>IronPort</a:t>
            </a:r>
            <a:r>
              <a:rPr kumimoji="0" lang="en-US" altLang="ja-JP" sz="3200" b="0" i="0" u="none" strike="noStrike" kern="1200" cap="none" spc="-100" normalizeH="0" baseline="0" noProof="0" dirty="0" smtClean="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rPr>
              <a:t> </a:t>
            </a:r>
            <a:r>
              <a:rPr kumimoji="0" lang="en-US" altLang="ja-JP" sz="3200" b="0" i="0" u="none" strike="noStrike" kern="1200" cap="none" spc="-100" normalizeH="0" baseline="0" noProof="0" dirty="0" err="1" smtClean="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rPr>
              <a:t>SenderBase</a:t>
            </a:r>
            <a:r>
              <a:rPr kumimoji="0" lang="en-US" altLang="ja-JP" sz="3200" b="0" i="0" u="none" strike="noStrike" kern="1200" cap="none" spc="-100" normalizeH="0" baseline="0" noProof="0" dirty="0" smtClean="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rPr>
              <a:t> </a:t>
            </a:r>
            <a:r>
              <a:rPr kumimoji="0" lang="en-US" altLang="ja-JP" sz="1400" b="0" i="0" u="none" strike="noStrike" kern="1200" cap="none" spc="-100" normalizeH="0" baseline="0" noProof="0" dirty="0" smtClean="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rPr>
              <a:t>http://www.senderbase.org</a:t>
            </a:r>
            <a:endParaRPr kumimoji="0" lang="en-US" altLang="ja-JP" sz="1400" b="0" i="0" u="none" strike="noStrike" kern="1200" cap="none" spc="-100" normalizeH="0" baseline="0" noProof="0" dirty="0">
              <a:ln>
                <a:noFill/>
              </a:ln>
              <a:gradFill>
                <a:gsLst>
                  <a:gs pos="49000">
                    <a:srgbClr val="0096D6"/>
                  </a:gs>
                  <a:gs pos="100000">
                    <a:srgbClr val="4DCAFF"/>
                  </a:gs>
                  <a:gs pos="0">
                    <a:srgbClr val="09459D"/>
                  </a:gs>
                </a:gsLst>
                <a:lin ang="4800000" scaled="0"/>
              </a:gradFill>
              <a:effectLst/>
              <a:uLnTx/>
              <a:uFillTx/>
              <a:latin typeface="+mj-lt"/>
              <a:ea typeface="ＭＳ Ｐゴシック" pitchFamily="50" charset="-128"/>
              <a:cs typeface="+mj-cs"/>
            </a:endParaRPr>
          </a:p>
        </p:txBody>
      </p:sp>
      <p:pic>
        <p:nvPicPr>
          <p:cNvPr id="13" name="Picture 7"/>
          <p:cNvPicPr>
            <a:picLocks noChangeAspect="1" noChangeArrowheads="1"/>
          </p:cNvPicPr>
          <p:nvPr/>
        </p:nvPicPr>
        <p:blipFill>
          <a:blip r:embed="rId4" cstate="print"/>
          <a:srcRect/>
          <a:stretch>
            <a:fillRect/>
          </a:stretch>
        </p:blipFill>
        <p:spPr bwMode="auto">
          <a:xfrm>
            <a:off x="4498974" y="2460660"/>
            <a:ext cx="4596242" cy="3374262"/>
          </a:xfrm>
          <a:prstGeom prst="rect">
            <a:avLst/>
          </a:prstGeom>
          <a:noFill/>
          <a:ln w="9525" algn="ctr">
            <a:noFill/>
            <a:miter lim="800000"/>
            <a:headEnd/>
            <a:tailEnd/>
          </a:ln>
          <a:effectLst/>
        </p:spPr>
      </p:pic>
      <p:grpSp>
        <p:nvGrpSpPr>
          <p:cNvPr id="3" name="Group 80"/>
          <p:cNvGrpSpPr/>
          <p:nvPr/>
        </p:nvGrpSpPr>
        <p:grpSpPr>
          <a:xfrm>
            <a:off x="4754565" y="1172890"/>
            <a:ext cx="4177652" cy="810009"/>
            <a:chOff x="1926447" y="7327994"/>
            <a:chExt cx="2884574" cy="2930899"/>
          </a:xfrm>
        </p:grpSpPr>
        <p:sp>
          <p:nvSpPr>
            <p:cNvPr id="15" name="Oval 81"/>
            <p:cNvSpPr>
              <a:spLocks noChangeAspect="1"/>
            </p:cNvSpPr>
            <p:nvPr/>
          </p:nvSpPr>
          <p:spPr bwMode="auto">
            <a:xfrm flipH="1">
              <a:off x="1926447" y="7374333"/>
              <a:ext cx="2884574" cy="2884560"/>
            </a:xfrm>
            <a:prstGeom prst="roundRect">
              <a:avLst>
                <a:gd name="adj" fmla="val 6805"/>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50000" t="50000" r="50000" b="50000"/>
              </a:path>
              <a:tileRect/>
            </a:gradFill>
            <a:ln w="19050" cap="flat">
              <a:solidFill>
                <a:srgbClr val="FFFFFF"/>
              </a:solidFill>
              <a:round/>
              <a:headEnd type="none" w="med" len="med"/>
              <a:tailEnd type="none" w="med" len="med"/>
            </a:ln>
            <a:effectLst>
              <a:outerShdw blurRad="50800" dist="38100" dir="2700000" algn="tl" rotWithShape="0">
                <a:prstClr val="black">
                  <a:alpha val="40000"/>
                </a:prstClr>
              </a:outerShdw>
            </a:effectLst>
          </p:spPr>
          <p:txBody>
            <a:bodyPr lIns="0" tIns="0" rIns="0" bIns="0">
              <a:noAutofit/>
            </a:bodyPr>
            <a:lstStyle/>
            <a:p>
              <a:pPr algn="l" rtl="0">
                <a:defRPr/>
              </a:pPr>
              <a:endParaRPr lang="en-US" b="1" dirty="0">
                <a:latin typeface="Arial" charset="0"/>
                <a:sym typeface="Arial" charset="0"/>
              </a:endParaRPr>
            </a:p>
          </p:txBody>
        </p:sp>
        <p:sp>
          <p:nvSpPr>
            <p:cNvPr id="16" name="TextBox 82"/>
            <p:cNvSpPr txBox="1"/>
            <p:nvPr/>
          </p:nvSpPr>
          <p:spPr>
            <a:xfrm>
              <a:off x="1926447" y="7327994"/>
              <a:ext cx="2884574" cy="2930899"/>
            </a:xfrm>
            <a:prstGeom prst="rect">
              <a:avLst/>
            </a:prstGeom>
            <a:noFill/>
            <a:effectLst>
              <a:outerShdw blurRad="50800" dist="38100" dir="2700000" algn="tl" rotWithShape="0">
                <a:prstClr val="black">
                  <a:alpha val="40000"/>
                </a:prstClr>
              </a:outerShdw>
            </a:effectLst>
          </p:spPr>
          <p:txBody>
            <a:bodyPr wrap="square" lIns="0" tIns="64993" rIns="129985" bIns="64993" rtlCol="0" anchor="ctr">
              <a:noAutofit/>
            </a:bodyPr>
            <a:lstStyle/>
            <a:p>
              <a:pPr algn="ctr" defTabSz="913977">
                <a:defRPr/>
              </a:pPr>
              <a:r>
                <a:rPr lang="en-US" altLang="ja-JP" sz="1600" b="1" dirty="0" err="1" smtClean="0">
                  <a:solidFill>
                    <a:srgbClr val="FFFFFF"/>
                  </a:solidFill>
                </a:rPr>
                <a:t>IronPort</a:t>
              </a:r>
              <a:r>
                <a:rPr lang="en-US" altLang="ja-JP" sz="1600" b="1" dirty="0" smtClean="0">
                  <a:solidFill>
                    <a:srgbClr val="FFFFFF"/>
                  </a:solidFill>
                </a:rPr>
                <a:t> Email &amp; Web Security Appliance</a:t>
              </a:r>
              <a:r>
                <a:rPr lang="ja-JP" altLang="en-US" sz="1600" b="1" dirty="0" smtClean="0">
                  <a:solidFill>
                    <a:srgbClr val="FFFFFF"/>
                  </a:solidFill>
                </a:rPr>
                <a:t>で利用するレピュテーション情報を公開</a:t>
              </a:r>
            </a:p>
          </p:txBody>
        </p:sp>
      </p:grpSp>
    </p:spTree>
    <p:extLst>
      <p:ext uri="{BB962C8B-B14F-4D97-AF65-F5344CB8AC3E}">
        <p14:creationId xmlns="" xmlns:p14="http://schemas.microsoft.com/office/powerpoint/2010/main" val="3944239417"/>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03"/>
          <p:cNvSpPr>
            <a:spLocks noChangeArrowheads="1"/>
          </p:cNvSpPr>
          <p:nvPr/>
        </p:nvSpPr>
        <p:spPr bwMode="auto">
          <a:xfrm flipV="1">
            <a:off x="254000" y="3700463"/>
            <a:ext cx="8677275" cy="752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44 w 21600"/>
              <a:gd name="T13" fmla="*/ 2144 h 21600"/>
              <a:gd name="T14" fmla="*/ 19456 w 21600"/>
              <a:gd name="T15" fmla="*/ 19456 h 21600"/>
            </a:gdLst>
            <a:ahLst/>
            <a:cxnLst>
              <a:cxn ang="T8">
                <a:pos x="T0" y="T1"/>
              </a:cxn>
              <a:cxn ang="T9">
                <a:pos x="T2" y="T3"/>
              </a:cxn>
              <a:cxn ang="T10">
                <a:pos x="T4" y="T5"/>
              </a:cxn>
              <a:cxn ang="T11">
                <a:pos x="T6" y="T7"/>
              </a:cxn>
            </a:cxnLst>
            <a:rect l="T12" t="T13" r="T14" b="T15"/>
            <a:pathLst>
              <a:path w="21600" h="21600">
                <a:moveTo>
                  <a:pt x="0" y="0"/>
                </a:moveTo>
                <a:lnTo>
                  <a:pt x="687" y="21600"/>
                </a:lnTo>
                <a:lnTo>
                  <a:pt x="20913" y="21600"/>
                </a:lnTo>
                <a:lnTo>
                  <a:pt x="21600" y="0"/>
                </a:lnTo>
                <a:close/>
              </a:path>
            </a:pathLst>
          </a:custGeom>
          <a:gradFill rotWithShape="1">
            <a:gsLst>
              <a:gs pos="0">
                <a:srgbClr val="DDDDDD"/>
              </a:gs>
              <a:gs pos="100000">
                <a:srgbClr val="DFDFDF">
                  <a:alpha val="0"/>
                </a:srgbClr>
              </a:gs>
            </a:gsLst>
            <a:lin ang="5400000" scaled="1"/>
          </a:gradFill>
          <a:ln w="6350">
            <a:noFill/>
            <a:miter lim="800000"/>
            <a:headEnd/>
            <a:tailEnd/>
          </a:ln>
        </p:spPr>
        <p:txBody>
          <a:bodyPr lIns="82124" tIns="41061" rIns="82124" bIns="41061" anchor="ctr"/>
          <a:lstStyle/>
          <a:p>
            <a:endParaRPr lang="ja-JP" altLang="en-US"/>
          </a:p>
        </p:txBody>
      </p:sp>
      <p:sp>
        <p:nvSpPr>
          <p:cNvPr id="29699" name="Rectangle 3"/>
          <p:cNvSpPr>
            <a:spLocks noGrp="1" noChangeArrowheads="1"/>
          </p:cNvSpPr>
          <p:nvPr>
            <p:ph type="title"/>
          </p:nvPr>
        </p:nvSpPr>
        <p:spPr>
          <a:xfrm>
            <a:off x="323528" y="332656"/>
            <a:ext cx="8020050" cy="838200"/>
          </a:xfrm>
        </p:spPr>
        <p:txBody>
          <a:bodyPr/>
          <a:lstStyle/>
          <a:p>
            <a:r>
              <a:rPr lang="ja-JP" altLang="en-US" dirty="0">
                <a:ea typeface="ＭＳ Ｐゴシック" charset="-128"/>
              </a:rPr>
              <a:t>シスコのセキュリティ製品とサービス</a:t>
            </a:r>
          </a:p>
        </p:txBody>
      </p:sp>
      <p:sp>
        <p:nvSpPr>
          <p:cNvPr id="21" name="Rectangle 15"/>
          <p:cNvSpPr>
            <a:spLocks noChangeArrowheads="1"/>
          </p:cNvSpPr>
          <p:nvPr/>
        </p:nvSpPr>
        <p:spPr bwMode="auto">
          <a:xfrm>
            <a:off x="4592638" y="3503613"/>
            <a:ext cx="1236662" cy="82073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rPr>
              <a:t>IPS Reputation </a:t>
            </a:r>
            <a:br>
              <a:rPr lang="en-US" altLang="ja-JP" sz="1400">
                <a:solidFill>
                  <a:schemeClr val="bg1"/>
                </a:solidFill>
              </a:rPr>
            </a:br>
            <a:r>
              <a:rPr lang="en-US" altLang="ja-JP" sz="1400">
                <a:solidFill>
                  <a:schemeClr val="bg1"/>
                </a:solidFill>
              </a:rPr>
              <a:t>and Signature </a:t>
            </a:r>
            <a:br>
              <a:rPr lang="en-US" altLang="ja-JP" sz="1400">
                <a:solidFill>
                  <a:schemeClr val="bg1"/>
                </a:solidFill>
              </a:rPr>
            </a:br>
            <a:r>
              <a:rPr lang="en-US" altLang="ja-JP" sz="1400">
                <a:solidFill>
                  <a:schemeClr val="bg1"/>
                </a:solidFill>
              </a:rPr>
              <a:t>Filters</a:t>
            </a:r>
          </a:p>
        </p:txBody>
      </p:sp>
      <p:sp>
        <p:nvSpPr>
          <p:cNvPr id="22" name="Rectangle 16"/>
          <p:cNvSpPr>
            <a:spLocks noChangeArrowheads="1"/>
          </p:cNvSpPr>
          <p:nvPr/>
        </p:nvSpPr>
        <p:spPr bwMode="auto">
          <a:xfrm>
            <a:off x="1938338" y="3503613"/>
            <a:ext cx="1252537" cy="82073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ea typeface="ヒラギノ角ゴ Pro W3"/>
                <a:cs typeface="ヒラギノ角ゴ Pro W3"/>
              </a:rPr>
              <a:t>Anti-Spam</a:t>
            </a:r>
          </a:p>
        </p:txBody>
      </p:sp>
      <p:sp>
        <p:nvSpPr>
          <p:cNvPr id="23" name="Rectangle 17"/>
          <p:cNvSpPr>
            <a:spLocks noChangeArrowheads="1"/>
          </p:cNvSpPr>
          <p:nvPr/>
        </p:nvSpPr>
        <p:spPr bwMode="auto">
          <a:xfrm>
            <a:off x="3270250" y="3503613"/>
            <a:ext cx="1250950" cy="82073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ea typeface="ヒラギノ角ゴ Pro W3"/>
                <a:cs typeface="ヒラギノ角ゴ Pro W3"/>
              </a:rPr>
              <a:t>Email and Web</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Reputation</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Filters</a:t>
            </a:r>
          </a:p>
        </p:txBody>
      </p:sp>
      <p:sp>
        <p:nvSpPr>
          <p:cNvPr id="29703" name="Text Box 7"/>
          <p:cNvSpPr txBox="1">
            <a:spLocks noChangeArrowheads="1"/>
          </p:cNvSpPr>
          <p:nvPr/>
        </p:nvSpPr>
        <p:spPr bwMode="auto">
          <a:xfrm>
            <a:off x="793750" y="3038475"/>
            <a:ext cx="5362575" cy="325438"/>
          </a:xfrm>
          <a:prstGeom prst="rect">
            <a:avLst/>
          </a:prstGeom>
          <a:noFill/>
          <a:ln w="9525">
            <a:noFill/>
            <a:miter lim="800000"/>
            <a:headEnd/>
            <a:tailEnd/>
          </a:ln>
        </p:spPr>
        <p:txBody>
          <a:bodyPr>
            <a:spAutoFit/>
          </a:bodyPr>
          <a:lstStyle/>
          <a:p>
            <a:pPr marL="285750" indent="-285750" algn="l"/>
            <a:r>
              <a:rPr lang="en-US" altLang="ja-JP" sz="1700" b="1">
                <a:solidFill>
                  <a:schemeClr val="hlink"/>
                </a:solidFill>
              </a:rPr>
              <a:t>Security Filters</a:t>
            </a:r>
            <a:r>
              <a:rPr lang="en-US" altLang="ja-JP" sz="1700" b="1">
                <a:solidFill>
                  <a:srgbClr val="C0C0C4"/>
                </a:solidFill>
              </a:rPr>
              <a:t>: </a:t>
            </a:r>
            <a:r>
              <a:rPr lang="ja-JP" altLang="en-US" sz="1700" b="1"/>
              <a:t>業界最高水準のセキュリティ機能</a:t>
            </a:r>
          </a:p>
        </p:txBody>
      </p:sp>
      <p:sp>
        <p:nvSpPr>
          <p:cNvPr id="29704" name="AutoShape 205"/>
          <p:cNvSpPr>
            <a:spLocks noChangeArrowheads="1"/>
          </p:cNvSpPr>
          <p:nvPr/>
        </p:nvSpPr>
        <p:spPr bwMode="auto">
          <a:xfrm flipV="1">
            <a:off x="165100" y="5676900"/>
            <a:ext cx="8677275" cy="7524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44 w 21600"/>
              <a:gd name="T13" fmla="*/ 2144 h 21600"/>
              <a:gd name="T14" fmla="*/ 19456 w 21600"/>
              <a:gd name="T15" fmla="*/ 19456 h 21600"/>
            </a:gdLst>
            <a:ahLst/>
            <a:cxnLst>
              <a:cxn ang="T8">
                <a:pos x="T0" y="T1"/>
              </a:cxn>
              <a:cxn ang="T9">
                <a:pos x="T2" y="T3"/>
              </a:cxn>
              <a:cxn ang="T10">
                <a:pos x="T4" y="T5"/>
              </a:cxn>
              <a:cxn ang="T11">
                <a:pos x="T6" y="T7"/>
              </a:cxn>
            </a:cxnLst>
            <a:rect l="T12" t="T13" r="T14" b="T15"/>
            <a:pathLst>
              <a:path w="21600" h="21600">
                <a:moveTo>
                  <a:pt x="0" y="0"/>
                </a:moveTo>
                <a:lnTo>
                  <a:pt x="687" y="21600"/>
                </a:lnTo>
                <a:lnTo>
                  <a:pt x="20913" y="21600"/>
                </a:lnTo>
                <a:lnTo>
                  <a:pt x="21600" y="0"/>
                </a:lnTo>
                <a:close/>
              </a:path>
            </a:pathLst>
          </a:custGeom>
          <a:gradFill rotWithShape="1">
            <a:gsLst>
              <a:gs pos="0">
                <a:srgbClr val="DDDDDD"/>
              </a:gs>
              <a:gs pos="100000">
                <a:srgbClr val="DFDFDF">
                  <a:alpha val="0"/>
                </a:srgbClr>
              </a:gs>
            </a:gsLst>
            <a:lin ang="5400000" scaled="1"/>
          </a:gradFill>
          <a:ln w="6350">
            <a:noFill/>
            <a:miter lim="800000"/>
            <a:headEnd/>
            <a:tailEnd/>
          </a:ln>
        </p:spPr>
        <p:txBody>
          <a:bodyPr rot="10800000" lIns="82124" tIns="41061" rIns="82124" bIns="41061" anchor="ctr"/>
          <a:lstStyle/>
          <a:p>
            <a:endParaRPr lang="ja-JP" altLang="en-US"/>
          </a:p>
        </p:txBody>
      </p:sp>
      <p:pic>
        <p:nvPicPr>
          <p:cNvPr id="29705" name="Picture 136" descr="icon_color"/>
          <p:cNvPicPr>
            <a:picLocks noChangeAspect="1" noChangeArrowheads="1"/>
          </p:cNvPicPr>
          <p:nvPr/>
        </p:nvPicPr>
        <p:blipFill>
          <a:blip r:embed="rId5" cstate="print"/>
          <a:srcRect/>
          <a:stretch>
            <a:fillRect/>
          </a:stretch>
        </p:blipFill>
        <p:spPr bwMode="auto">
          <a:xfrm>
            <a:off x="1088951" y="5253038"/>
            <a:ext cx="654050" cy="622300"/>
          </a:xfrm>
          <a:prstGeom prst="rect">
            <a:avLst/>
          </a:prstGeom>
          <a:noFill/>
          <a:ln w="9525">
            <a:noFill/>
            <a:miter lim="800000"/>
            <a:headEnd/>
            <a:tailEnd/>
          </a:ln>
        </p:spPr>
      </p:pic>
      <p:pic>
        <p:nvPicPr>
          <p:cNvPr id="29706" name="Picture 6" descr="NetRanger"/>
          <p:cNvPicPr>
            <a:picLocks noChangeAspect="1" noChangeArrowheads="1"/>
          </p:cNvPicPr>
          <p:nvPr>
            <p:custDataLst>
              <p:tags r:id="rId2"/>
            </p:custDataLst>
          </p:nvPr>
        </p:nvPicPr>
        <p:blipFill>
          <a:blip r:embed="rId6" cstate="print"/>
          <a:srcRect/>
          <a:stretch>
            <a:fillRect/>
          </a:stretch>
        </p:blipFill>
        <p:spPr bwMode="auto">
          <a:xfrm>
            <a:off x="2116063" y="5341938"/>
            <a:ext cx="777875" cy="444500"/>
          </a:xfrm>
          <a:prstGeom prst="rect">
            <a:avLst/>
          </a:prstGeom>
          <a:noFill/>
          <a:ln w="9525">
            <a:noFill/>
            <a:miter lim="800000"/>
            <a:headEnd/>
            <a:tailEnd/>
          </a:ln>
        </p:spPr>
      </p:pic>
      <p:sp>
        <p:nvSpPr>
          <p:cNvPr id="29707" name="Rectangle 206"/>
          <p:cNvSpPr>
            <a:spLocks noChangeArrowheads="1"/>
          </p:cNvSpPr>
          <p:nvPr/>
        </p:nvSpPr>
        <p:spPr bwMode="auto">
          <a:xfrm>
            <a:off x="839713" y="5870575"/>
            <a:ext cx="1047750" cy="466725"/>
          </a:xfrm>
          <a:prstGeom prst="rect">
            <a:avLst/>
          </a:prstGeom>
          <a:noFill/>
          <a:ln w="9525">
            <a:noFill/>
            <a:miter lim="800000"/>
            <a:headEnd/>
            <a:tailEnd/>
          </a:ln>
        </p:spPr>
        <p:txBody>
          <a:bodyPr lIns="82124" tIns="41061" rIns="82124" bIns="41061">
            <a:spAutoFit/>
          </a:bodyPr>
          <a:lstStyle/>
          <a:p>
            <a:pPr defTabSz="814388"/>
            <a:r>
              <a:rPr lang="en-US" altLang="ja-JP" sz="1400"/>
              <a:t>Adaptive </a:t>
            </a:r>
            <a:br>
              <a:rPr lang="en-US" altLang="ja-JP" sz="1400"/>
            </a:br>
            <a:r>
              <a:rPr lang="en-US" altLang="ja-JP" sz="1400"/>
              <a:t>Security </a:t>
            </a:r>
          </a:p>
        </p:txBody>
      </p:sp>
      <p:sp>
        <p:nvSpPr>
          <p:cNvPr id="29708" name="Rectangle 207"/>
          <p:cNvSpPr>
            <a:spLocks noChangeArrowheads="1"/>
          </p:cNvSpPr>
          <p:nvPr/>
        </p:nvSpPr>
        <p:spPr bwMode="auto">
          <a:xfrm>
            <a:off x="1979538" y="5870575"/>
            <a:ext cx="1016000" cy="466725"/>
          </a:xfrm>
          <a:prstGeom prst="rect">
            <a:avLst/>
          </a:prstGeom>
          <a:noFill/>
          <a:ln w="9525">
            <a:noFill/>
            <a:miter lim="800000"/>
            <a:headEnd/>
            <a:tailEnd/>
          </a:ln>
        </p:spPr>
        <p:txBody>
          <a:bodyPr lIns="82124" tIns="41061" rIns="82124" bIns="41061">
            <a:spAutoFit/>
          </a:bodyPr>
          <a:lstStyle/>
          <a:p>
            <a:pPr defTabSz="814388"/>
            <a:r>
              <a:rPr lang="en-US" altLang="ja-JP" sz="1400"/>
              <a:t>Intrusion </a:t>
            </a:r>
            <a:br>
              <a:rPr lang="en-US" altLang="ja-JP" sz="1400"/>
            </a:br>
            <a:r>
              <a:rPr lang="en-US" altLang="ja-JP" sz="1400"/>
              <a:t>Prevention </a:t>
            </a:r>
          </a:p>
        </p:txBody>
      </p:sp>
      <p:sp>
        <p:nvSpPr>
          <p:cNvPr id="29709" name="Rectangle 208"/>
          <p:cNvSpPr>
            <a:spLocks noChangeArrowheads="1"/>
          </p:cNvSpPr>
          <p:nvPr/>
        </p:nvSpPr>
        <p:spPr bwMode="auto">
          <a:xfrm>
            <a:off x="4508426" y="5870575"/>
            <a:ext cx="833437" cy="466725"/>
          </a:xfrm>
          <a:prstGeom prst="rect">
            <a:avLst/>
          </a:prstGeom>
          <a:noFill/>
          <a:ln w="9525">
            <a:noFill/>
            <a:miter lim="800000"/>
            <a:headEnd/>
            <a:tailEnd/>
          </a:ln>
        </p:spPr>
        <p:txBody>
          <a:bodyPr lIns="82124" tIns="41061" rIns="82124" bIns="41061">
            <a:spAutoFit/>
          </a:bodyPr>
          <a:lstStyle/>
          <a:p>
            <a:pPr defTabSz="814388"/>
            <a:r>
              <a:rPr lang="en-US" altLang="ja-JP" sz="1400"/>
              <a:t>Email </a:t>
            </a:r>
            <a:br>
              <a:rPr lang="en-US" altLang="ja-JP" sz="1400"/>
            </a:br>
            <a:r>
              <a:rPr lang="en-US" altLang="ja-JP" sz="1400"/>
              <a:t>Security</a:t>
            </a:r>
          </a:p>
        </p:txBody>
      </p:sp>
      <p:sp>
        <p:nvSpPr>
          <p:cNvPr id="29710" name="Rectangle 209"/>
          <p:cNvSpPr>
            <a:spLocks noChangeArrowheads="1"/>
          </p:cNvSpPr>
          <p:nvPr/>
        </p:nvSpPr>
        <p:spPr bwMode="auto">
          <a:xfrm>
            <a:off x="3271763" y="5870575"/>
            <a:ext cx="850900" cy="466725"/>
          </a:xfrm>
          <a:prstGeom prst="rect">
            <a:avLst/>
          </a:prstGeom>
          <a:noFill/>
          <a:ln w="9525">
            <a:noFill/>
            <a:miter lim="800000"/>
            <a:headEnd/>
            <a:tailEnd/>
          </a:ln>
        </p:spPr>
        <p:txBody>
          <a:bodyPr lIns="82124" tIns="41061" rIns="82124" bIns="41061">
            <a:spAutoFit/>
          </a:bodyPr>
          <a:lstStyle/>
          <a:p>
            <a:pPr defTabSz="814388"/>
            <a:r>
              <a:rPr lang="en-US" altLang="ja-JP" sz="1400"/>
              <a:t>Web </a:t>
            </a:r>
            <a:br>
              <a:rPr lang="en-US" altLang="ja-JP" sz="1400"/>
            </a:br>
            <a:r>
              <a:rPr lang="en-US" altLang="ja-JP" sz="1400"/>
              <a:t>Security </a:t>
            </a:r>
          </a:p>
        </p:txBody>
      </p:sp>
      <p:sp>
        <p:nvSpPr>
          <p:cNvPr id="29712" name="Text Box 9"/>
          <p:cNvSpPr txBox="1">
            <a:spLocks noChangeArrowheads="1"/>
          </p:cNvSpPr>
          <p:nvPr/>
        </p:nvSpPr>
        <p:spPr bwMode="auto">
          <a:xfrm>
            <a:off x="793750" y="4791074"/>
            <a:ext cx="7810698" cy="366117"/>
          </a:xfrm>
          <a:prstGeom prst="rect">
            <a:avLst/>
          </a:prstGeom>
          <a:noFill/>
          <a:ln w="9525">
            <a:noFill/>
            <a:miter lim="800000"/>
            <a:headEnd/>
            <a:tailEnd/>
          </a:ln>
        </p:spPr>
        <p:txBody>
          <a:bodyPr wrap="square">
            <a:spAutoFit/>
          </a:bodyPr>
          <a:lstStyle/>
          <a:p>
            <a:pPr marL="285750" indent="-285750" algn="l"/>
            <a:r>
              <a:rPr lang="en-US" altLang="ja-JP" sz="1700" b="1" dirty="0">
                <a:solidFill>
                  <a:schemeClr val="hlink"/>
                </a:solidFill>
              </a:rPr>
              <a:t>Cisco Products and Services</a:t>
            </a:r>
            <a:r>
              <a:rPr lang="en-US" altLang="ja-JP" sz="1700" b="1" dirty="0">
                <a:solidFill>
                  <a:srgbClr val="C0C0C4"/>
                </a:solidFill>
              </a:rPr>
              <a:t>: </a:t>
            </a:r>
            <a:r>
              <a:rPr lang="ja-JP" altLang="en-US" sz="1700" b="1" dirty="0"/>
              <a:t>プロアクティブな防御を高パフォーマンスで</a:t>
            </a:r>
          </a:p>
        </p:txBody>
      </p:sp>
      <p:grpSp>
        <p:nvGrpSpPr>
          <p:cNvPr id="4" name="Group 96"/>
          <p:cNvGrpSpPr>
            <a:grpSpLocks/>
          </p:cNvGrpSpPr>
          <p:nvPr/>
        </p:nvGrpSpPr>
        <p:grpSpPr bwMode="auto">
          <a:xfrm>
            <a:off x="3328913" y="5322888"/>
            <a:ext cx="825500" cy="466725"/>
            <a:chOff x="4072" y="770"/>
            <a:chExt cx="515" cy="294"/>
          </a:xfrm>
        </p:grpSpPr>
        <p:sp>
          <p:nvSpPr>
            <p:cNvPr id="29714" name="AutoShape 44"/>
            <p:cNvSpPr>
              <a:spLocks noChangeAspect="1" noChangeArrowheads="1" noTextEdit="1"/>
            </p:cNvSpPr>
            <p:nvPr/>
          </p:nvSpPr>
          <p:spPr bwMode="auto">
            <a:xfrm>
              <a:off x="4072" y="770"/>
              <a:ext cx="515" cy="294"/>
            </a:xfrm>
            <a:prstGeom prst="rect">
              <a:avLst/>
            </a:prstGeom>
            <a:noFill/>
            <a:ln w="9525">
              <a:noFill/>
              <a:miter lim="800000"/>
              <a:headEnd/>
              <a:tailEnd/>
            </a:ln>
          </p:spPr>
          <p:txBody>
            <a:bodyPr/>
            <a:lstStyle/>
            <a:p>
              <a:endParaRPr lang="ja-JP" altLang="en-US"/>
            </a:p>
          </p:txBody>
        </p:sp>
        <p:sp>
          <p:nvSpPr>
            <p:cNvPr id="29715" name="Rectangle 46"/>
            <p:cNvSpPr>
              <a:spLocks noChangeArrowheads="1"/>
            </p:cNvSpPr>
            <p:nvPr/>
          </p:nvSpPr>
          <p:spPr bwMode="auto">
            <a:xfrm>
              <a:off x="4081" y="824"/>
              <a:ext cx="448" cy="224"/>
            </a:xfrm>
            <a:prstGeom prst="rect">
              <a:avLst/>
            </a:prstGeom>
            <a:solidFill>
              <a:srgbClr val="0096D5"/>
            </a:solidFill>
            <a:ln w="9525">
              <a:noFill/>
              <a:miter lim="800000"/>
              <a:headEnd/>
              <a:tailEnd/>
            </a:ln>
          </p:spPr>
          <p:txBody>
            <a:bodyPr/>
            <a:lstStyle/>
            <a:p>
              <a:endParaRPr lang="en-US" sz="1800"/>
            </a:p>
          </p:txBody>
        </p:sp>
        <p:sp>
          <p:nvSpPr>
            <p:cNvPr id="29716" name="Rectangle 47"/>
            <p:cNvSpPr>
              <a:spLocks noChangeArrowheads="1"/>
            </p:cNvSpPr>
            <p:nvPr/>
          </p:nvSpPr>
          <p:spPr bwMode="auto">
            <a:xfrm>
              <a:off x="4081" y="824"/>
              <a:ext cx="448" cy="224"/>
            </a:xfrm>
            <a:prstGeom prst="rect">
              <a:avLst/>
            </a:prstGeom>
            <a:solidFill>
              <a:srgbClr val="0096D5"/>
            </a:solidFill>
            <a:ln w="3">
              <a:solidFill>
                <a:srgbClr val="AAE6FF"/>
              </a:solidFill>
              <a:miter lim="800000"/>
              <a:headEnd/>
              <a:tailEnd/>
            </a:ln>
          </p:spPr>
          <p:txBody>
            <a:bodyPr/>
            <a:lstStyle/>
            <a:p>
              <a:endParaRPr lang="en-US" sz="1800"/>
            </a:p>
          </p:txBody>
        </p:sp>
        <p:sp>
          <p:nvSpPr>
            <p:cNvPr id="29717" name="Freeform 48"/>
            <p:cNvSpPr>
              <a:spLocks/>
            </p:cNvSpPr>
            <p:nvPr/>
          </p:nvSpPr>
          <p:spPr bwMode="auto">
            <a:xfrm>
              <a:off x="4529" y="779"/>
              <a:ext cx="45" cy="269"/>
            </a:xfrm>
            <a:custGeom>
              <a:avLst/>
              <a:gdLst>
                <a:gd name="T0" fmla="*/ 0 w 43"/>
                <a:gd name="T1" fmla="*/ 624 h 256"/>
                <a:gd name="T2" fmla="*/ 96 w 43"/>
                <a:gd name="T3" fmla="*/ 527 h 256"/>
                <a:gd name="T4" fmla="*/ 96 w 43"/>
                <a:gd name="T5" fmla="*/ 0 h 256"/>
                <a:gd name="T6" fmla="*/ 0 w 43"/>
                <a:gd name="T7" fmla="*/ 104 h 256"/>
                <a:gd name="T8" fmla="*/ 0 w 43"/>
                <a:gd name="T9" fmla="*/ 624 h 256"/>
                <a:gd name="T10" fmla="*/ 0 60000 65536"/>
                <a:gd name="T11" fmla="*/ 0 60000 65536"/>
                <a:gd name="T12" fmla="*/ 0 60000 65536"/>
                <a:gd name="T13" fmla="*/ 0 60000 65536"/>
                <a:gd name="T14" fmla="*/ 0 60000 65536"/>
                <a:gd name="T15" fmla="*/ 0 w 43"/>
                <a:gd name="T16" fmla="*/ 0 h 256"/>
                <a:gd name="T17" fmla="*/ 43 w 43"/>
                <a:gd name="T18" fmla="*/ 256 h 256"/>
              </a:gdLst>
              <a:ahLst/>
              <a:cxnLst>
                <a:cxn ang="T10">
                  <a:pos x="T0" y="T1"/>
                </a:cxn>
                <a:cxn ang="T11">
                  <a:pos x="T2" y="T3"/>
                </a:cxn>
                <a:cxn ang="T12">
                  <a:pos x="T4" y="T5"/>
                </a:cxn>
                <a:cxn ang="T13">
                  <a:pos x="T6" y="T7"/>
                </a:cxn>
                <a:cxn ang="T14">
                  <a:pos x="T8" y="T9"/>
                </a:cxn>
              </a:cxnLst>
              <a:rect l="T15" t="T16" r="T17" b="T18"/>
              <a:pathLst>
                <a:path w="43" h="256">
                  <a:moveTo>
                    <a:pt x="0" y="256"/>
                  </a:moveTo>
                  <a:lnTo>
                    <a:pt x="43" y="216"/>
                  </a:lnTo>
                  <a:lnTo>
                    <a:pt x="43" y="0"/>
                  </a:lnTo>
                  <a:lnTo>
                    <a:pt x="0" y="43"/>
                  </a:lnTo>
                  <a:lnTo>
                    <a:pt x="0" y="256"/>
                  </a:lnTo>
                  <a:close/>
                </a:path>
              </a:pathLst>
            </a:custGeom>
            <a:solidFill>
              <a:srgbClr val="005A80"/>
            </a:solidFill>
            <a:ln w="9525">
              <a:noFill/>
              <a:round/>
              <a:headEnd/>
              <a:tailEnd/>
            </a:ln>
          </p:spPr>
          <p:txBody>
            <a:bodyPr/>
            <a:lstStyle/>
            <a:p>
              <a:endParaRPr lang="ja-JP" altLang="en-US"/>
            </a:p>
          </p:txBody>
        </p:sp>
        <p:sp>
          <p:nvSpPr>
            <p:cNvPr id="29718" name="Freeform 49"/>
            <p:cNvSpPr>
              <a:spLocks/>
            </p:cNvSpPr>
            <p:nvPr/>
          </p:nvSpPr>
          <p:spPr bwMode="auto">
            <a:xfrm>
              <a:off x="4529" y="779"/>
              <a:ext cx="45" cy="269"/>
            </a:xfrm>
            <a:custGeom>
              <a:avLst/>
              <a:gdLst>
                <a:gd name="T0" fmla="*/ 0 w 43"/>
                <a:gd name="T1" fmla="*/ 624 h 256"/>
                <a:gd name="T2" fmla="*/ 96 w 43"/>
                <a:gd name="T3" fmla="*/ 527 h 256"/>
                <a:gd name="T4" fmla="*/ 96 w 43"/>
                <a:gd name="T5" fmla="*/ 0 h 256"/>
                <a:gd name="T6" fmla="*/ 0 w 43"/>
                <a:gd name="T7" fmla="*/ 104 h 256"/>
                <a:gd name="T8" fmla="*/ 0 w 43"/>
                <a:gd name="T9" fmla="*/ 624 h 256"/>
                <a:gd name="T10" fmla="*/ 0 60000 65536"/>
                <a:gd name="T11" fmla="*/ 0 60000 65536"/>
                <a:gd name="T12" fmla="*/ 0 60000 65536"/>
                <a:gd name="T13" fmla="*/ 0 60000 65536"/>
                <a:gd name="T14" fmla="*/ 0 60000 65536"/>
                <a:gd name="T15" fmla="*/ 0 w 43"/>
                <a:gd name="T16" fmla="*/ 0 h 256"/>
                <a:gd name="T17" fmla="*/ 43 w 43"/>
                <a:gd name="T18" fmla="*/ 256 h 256"/>
              </a:gdLst>
              <a:ahLst/>
              <a:cxnLst>
                <a:cxn ang="T10">
                  <a:pos x="T0" y="T1"/>
                </a:cxn>
                <a:cxn ang="T11">
                  <a:pos x="T2" y="T3"/>
                </a:cxn>
                <a:cxn ang="T12">
                  <a:pos x="T4" y="T5"/>
                </a:cxn>
                <a:cxn ang="T13">
                  <a:pos x="T6" y="T7"/>
                </a:cxn>
                <a:cxn ang="T14">
                  <a:pos x="T8" y="T9"/>
                </a:cxn>
              </a:cxnLst>
              <a:rect l="T15" t="T16" r="T17" b="T18"/>
              <a:pathLst>
                <a:path w="43" h="256">
                  <a:moveTo>
                    <a:pt x="0" y="256"/>
                  </a:moveTo>
                  <a:lnTo>
                    <a:pt x="43" y="216"/>
                  </a:lnTo>
                  <a:lnTo>
                    <a:pt x="43" y="0"/>
                  </a:lnTo>
                  <a:lnTo>
                    <a:pt x="0" y="43"/>
                  </a:lnTo>
                  <a:lnTo>
                    <a:pt x="0" y="256"/>
                  </a:lnTo>
                  <a:close/>
                </a:path>
              </a:pathLst>
            </a:custGeom>
            <a:solidFill>
              <a:srgbClr val="005A80"/>
            </a:solidFill>
            <a:ln w="3">
              <a:solidFill>
                <a:srgbClr val="AAE6FF"/>
              </a:solidFill>
              <a:round/>
              <a:headEnd/>
              <a:tailEnd/>
            </a:ln>
          </p:spPr>
          <p:txBody>
            <a:bodyPr/>
            <a:lstStyle/>
            <a:p>
              <a:endParaRPr lang="ja-JP" altLang="en-US"/>
            </a:p>
          </p:txBody>
        </p:sp>
        <p:sp>
          <p:nvSpPr>
            <p:cNvPr id="29719" name="Freeform 50"/>
            <p:cNvSpPr>
              <a:spLocks/>
            </p:cNvSpPr>
            <p:nvPr/>
          </p:nvSpPr>
          <p:spPr bwMode="auto">
            <a:xfrm>
              <a:off x="4081" y="779"/>
              <a:ext cx="493" cy="45"/>
            </a:xfrm>
            <a:custGeom>
              <a:avLst/>
              <a:gdLst>
                <a:gd name="T0" fmla="*/ 1046 w 469"/>
                <a:gd name="T1" fmla="*/ 96 h 43"/>
                <a:gd name="T2" fmla="*/ 1153 w 469"/>
                <a:gd name="T3" fmla="*/ 0 h 43"/>
                <a:gd name="T4" fmla="*/ 105 w 469"/>
                <a:gd name="T5" fmla="*/ 0 h 43"/>
                <a:gd name="T6" fmla="*/ 0 w 469"/>
                <a:gd name="T7" fmla="*/ 96 h 43"/>
                <a:gd name="T8" fmla="*/ 1046 w 469"/>
                <a:gd name="T9" fmla="*/ 96 h 43"/>
                <a:gd name="T10" fmla="*/ 0 60000 65536"/>
                <a:gd name="T11" fmla="*/ 0 60000 65536"/>
                <a:gd name="T12" fmla="*/ 0 60000 65536"/>
                <a:gd name="T13" fmla="*/ 0 60000 65536"/>
                <a:gd name="T14" fmla="*/ 0 60000 65536"/>
                <a:gd name="T15" fmla="*/ 0 w 469"/>
                <a:gd name="T16" fmla="*/ 0 h 43"/>
                <a:gd name="T17" fmla="*/ 469 w 469"/>
                <a:gd name="T18" fmla="*/ 43 h 43"/>
              </a:gdLst>
              <a:ahLst/>
              <a:cxnLst>
                <a:cxn ang="T10">
                  <a:pos x="T0" y="T1"/>
                </a:cxn>
                <a:cxn ang="T11">
                  <a:pos x="T2" y="T3"/>
                </a:cxn>
                <a:cxn ang="T12">
                  <a:pos x="T4" y="T5"/>
                </a:cxn>
                <a:cxn ang="T13">
                  <a:pos x="T6" y="T7"/>
                </a:cxn>
                <a:cxn ang="T14">
                  <a:pos x="T8" y="T9"/>
                </a:cxn>
              </a:cxnLst>
              <a:rect l="T15" t="T16" r="T17" b="T18"/>
              <a:pathLst>
                <a:path w="469" h="43">
                  <a:moveTo>
                    <a:pt x="426" y="43"/>
                  </a:moveTo>
                  <a:lnTo>
                    <a:pt x="469" y="0"/>
                  </a:lnTo>
                  <a:lnTo>
                    <a:pt x="43" y="0"/>
                  </a:lnTo>
                  <a:lnTo>
                    <a:pt x="0" y="43"/>
                  </a:lnTo>
                  <a:lnTo>
                    <a:pt x="426" y="43"/>
                  </a:lnTo>
                  <a:close/>
                </a:path>
              </a:pathLst>
            </a:custGeom>
            <a:solidFill>
              <a:srgbClr val="00B4FF"/>
            </a:solidFill>
            <a:ln w="9525">
              <a:noFill/>
              <a:round/>
              <a:headEnd/>
              <a:tailEnd/>
            </a:ln>
          </p:spPr>
          <p:txBody>
            <a:bodyPr/>
            <a:lstStyle/>
            <a:p>
              <a:endParaRPr lang="ja-JP" altLang="en-US"/>
            </a:p>
          </p:txBody>
        </p:sp>
        <p:sp>
          <p:nvSpPr>
            <p:cNvPr id="29720" name="Arc 103"/>
            <p:cNvSpPr>
              <a:spLocks/>
            </p:cNvSpPr>
            <p:nvPr/>
          </p:nvSpPr>
          <p:spPr bwMode="auto">
            <a:xfrm>
              <a:off x="4257" y="833"/>
              <a:ext cx="137" cy="43"/>
            </a:xfrm>
            <a:custGeom>
              <a:avLst/>
              <a:gdLst>
                <a:gd name="T0" fmla="*/ 0 w 40627"/>
                <a:gd name="T1" fmla="*/ 0 h 21600"/>
                <a:gd name="T2" fmla="*/ 0 w 40627"/>
                <a:gd name="T3" fmla="*/ 0 h 21600"/>
                <a:gd name="T4" fmla="*/ 0 w 40627"/>
                <a:gd name="T5" fmla="*/ 0 h 21600"/>
                <a:gd name="T6" fmla="*/ 0 60000 65536"/>
                <a:gd name="T7" fmla="*/ 0 60000 65536"/>
                <a:gd name="T8" fmla="*/ 0 60000 65536"/>
                <a:gd name="T9" fmla="*/ 0 w 40627"/>
                <a:gd name="T10" fmla="*/ 0 h 21600"/>
                <a:gd name="T11" fmla="*/ 40627 w 40627"/>
                <a:gd name="T12" fmla="*/ 21600 h 21600"/>
              </a:gdLst>
              <a:ahLst/>
              <a:cxnLst>
                <a:cxn ang="T6">
                  <a:pos x="T0" y="T1"/>
                </a:cxn>
                <a:cxn ang="T7">
                  <a:pos x="T2" y="T3"/>
                </a:cxn>
                <a:cxn ang="T8">
                  <a:pos x="T4" y="T5"/>
                </a:cxn>
              </a:cxnLst>
              <a:rect l="T9" t="T10" r="T11" b="T12"/>
              <a:pathLst>
                <a:path w="40627" h="21600" fill="none" extrusionOk="0">
                  <a:moveTo>
                    <a:pt x="0" y="13905"/>
                  </a:moveTo>
                  <a:cubicBezTo>
                    <a:pt x="3192" y="5532"/>
                    <a:pt x="11222" y="-1"/>
                    <a:pt x="20183" y="0"/>
                  </a:cubicBezTo>
                  <a:cubicBezTo>
                    <a:pt x="29425" y="0"/>
                    <a:pt x="37643" y="5879"/>
                    <a:pt x="40626" y="14627"/>
                  </a:cubicBezTo>
                </a:path>
                <a:path w="40627" h="21600" stroke="0" extrusionOk="0">
                  <a:moveTo>
                    <a:pt x="0" y="13905"/>
                  </a:moveTo>
                  <a:cubicBezTo>
                    <a:pt x="3192" y="5532"/>
                    <a:pt x="11222" y="-1"/>
                    <a:pt x="20183" y="0"/>
                  </a:cubicBezTo>
                  <a:cubicBezTo>
                    <a:pt x="29425" y="0"/>
                    <a:pt x="37643" y="5879"/>
                    <a:pt x="40626" y="14627"/>
                  </a:cubicBezTo>
                  <a:lnTo>
                    <a:pt x="20183" y="21600"/>
                  </a:lnTo>
                  <a:close/>
                </a:path>
              </a:pathLst>
            </a:custGeom>
            <a:noFill/>
            <a:ln w="14288">
              <a:solidFill>
                <a:srgbClr val="000000"/>
              </a:solidFill>
              <a:round/>
              <a:headEnd/>
              <a:tailEnd/>
            </a:ln>
          </p:spPr>
          <p:txBody>
            <a:bodyPr/>
            <a:lstStyle/>
            <a:p>
              <a:endParaRPr lang="ja-JP" altLang="en-US"/>
            </a:p>
          </p:txBody>
        </p:sp>
        <p:sp>
          <p:nvSpPr>
            <p:cNvPr id="29721" name="Arc 104"/>
            <p:cNvSpPr>
              <a:spLocks/>
            </p:cNvSpPr>
            <p:nvPr/>
          </p:nvSpPr>
          <p:spPr bwMode="auto">
            <a:xfrm>
              <a:off x="4171" y="854"/>
              <a:ext cx="86" cy="52"/>
            </a:xfrm>
            <a:custGeom>
              <a:avLst/>
              <a:gdLst>
                <a:gd name="T0" fmla="*/ 0 w 33543"/>
                <a:gd name="T1" fmla="*/ 0 h 26846"/>
                <a:gd name="T2" fmla="*/ 0 w 33543"/>
                <a:gd name="T3" fmla="*/ 0 h 26846"/>
                <a:gd name="T4" fmla="*/ 0 w 33543"/>
                <a:gd name="T5" fmla="*/ 0 h 26846"/>
                <a:gd name="T6" fmla="*/ 0 60000 65536"/>
                <a:gd name="T7" fmla="*/ 0 60000 65536"/>
                <a:gd name="T8" fmla="*/ 0 60000 65536"/>
                <a:gd name="T9" fmla="*/ 0 w 33543"/>
                <a:gd name="T10" fmla="*/ 0 h 26846"/>
                <a:gd name="T11" fmla="*/ 33543 w 33543"/>
                <a:gd name="T12" fmla="*/ 26846 h 26846"/>
              </a:gdLst>
              <a:ahLst/>
              <a:cxnLst>
                <a:cxn ang="T6">
                  <a:pos x="T0" y="T1"/>
                </a:cxn>
                <a:cxn ang="T7">
                  <a:pos x="T2" y="T3"/>
                </a:cxn>
                <a:cxn ang="T8">
                  <a:pos x="T4" y="T5"/>
                </a:cxn>
              </a:cxnLst>
              <a:rect l="T9" t="T10" r="T11" b="T12"/>
              <a:pathLst>
                <a:path w="33543" h="26846" fill="none" extrusionOk="0">
                  <a:moveTo>
                    <a:pt x="646" y="26846"/>
                  </a:moveTo>
                  <a:cubicBezTo>
                    <a:pt x="217" y="25130"/>
                    <a:pt x="0" y="23368"/>
                    <a:pt x="0" y="21600"/>
                  </a:cubicBezTo>
                  <a:cubicBezTo>
                    <a:pt x="0" y="9670"/>
                    <a:pt x="9670" y="0"/>
                    <a:pt x="21600" y="0"/>
                  </a:cubicBezTo>
                  <a:cubicBezTo>
                    <a:pt x="25848" y="-1"/>
                    <a:pt x="30002" y="1252"/>
                    <a:pt x="33542" y="3602"/>
                  </a:cubicBezTo>
                </a:path>
                <a:path w="33543" h="26846" stroke="0" extrusionOk="0">
                  <a:moveTo>
                    <a:pt x="646" y="26846"/>
                  </a:moveTo>
                  <a:cubicBezTo>
                    <a:pt x="217" y="25130"/>
                    <a:pt x="0" y="23368"/>
                    <a:pt x="0" y="21600"/>
                  </a:cubicBezTo>
                  <a:cubicBezTo>
                    <a:pt x="0" y="9670"/>
                    <a:pt x="9670" y="0"/>
                    <a:pt x="21600" y="0"/>
                  </a:cubicBezTo>
                  <a:cubicBezTo>
                    <a:pt x="25848" y="-1"/>
                    <a:pt x="30002" y="1252"/>
                    <a:pt x="33542" y="3602"/>
                  </a:cubicBezTo>
                  <a:lnTo>
                    <a:pt x="21600" y="21600"/>
                  </a:lnTo>
                  <a:close/>
                </a:path>
              </a:pathLst>
            </a:custGeom>
            <a:noFill/>
            <a:ln w="14288">
              <a:solidFill>
                <a:srgbClr val="000000"/>
              </a:solidFill>
              <a:round/>
              <a:headEnd/>
              <a:tailEnd/>
            </a:ln>
          </p:spPr>
          <p:txBody>
            <a:bodyPr/>
            <a:lstStyle/>
            <a:p>
              <a:endParaRPr lang="ja-JP" altLang="en-US"/>
            </a:p>
          </p:txBody>
        </p:sp>
        <p:sp>
          <p:nvSpPr>
            <p:cNvPr id="29722" name="Arc 105"/>
            <p:cNvSpPr>
              <a:spLocks/>
            </p:cNvSpPr>
            <p:nvPr/>
          </p:nvSpPr>
          <p:spPr bwMode="auto">
            <a:xfrm>
              <a:off x="4158" y="967"/>
              <a:ext cx="88" cy="40"/>
            </a:xfrm>
            <a:custGeom>
              <a:avLst/>
              <a:gdLst>
                <a:gd name="T0" fmla="*/ 0 w 32620"/>
                <a:gd name="T1" fmla="*/ 0 h 23773"/>
                <a:gd name="T2" fmla="*/ 0 w 32620"/>
                <a:gd name="T3" fmla="*/ 0 h 23773"/>
                <a:gd name="T4" fmla="*/ 0 w 32620"/>
                <a:gd name="T5" fmla="*/ 0 h 23773"/>
                <a:gd name="T6" fmla="*/ 0 60000 65536"/>
                <a:gd name="T7" fmla="*/ 0 60000 65536"/>
                <a:gd name="T8" fmla="*/ 0 60000 65536"/>
                <a:gd name="T9" fmla="*/ 0 w 32620"/>
                <a:gd name="T10" fmla="*/ 0 h 23773"/>
                <a:gd name="T11" fmla="*/ 32620 w 32620"/>
                <a:gd name="T12" fmla="*/ 23773 h 23773"/>
              </a:gdLst>
              <a:ahLst/>
              <a:cxnLst>
                <a:cxn ang="T6">
                  <a:pos x="T0" y="T1"/>
                </a:cxn>
                <a:cxn ang="T7">
                  <a:pos x="T2" y="T3"/>
                </a:cxn>
                <a:cxn ang="T8">
                  <a:pos x="T4" y="T5"/>
                </a:cxn>
              </a:cxnLst>
              <a:rect l="T9" t="T10" r="T11" b="T12"/>
              <a:pathLst>
                <a:path w="32620" h="23773" fill="none" extrusionOk="0">
                  <a:moveTo>
                    <a:pt x="32620" y="20750"/>
                  </a:moveTo>
                  <a:cubicBezTo>
                    <a:pt x="29284" y="22728"/>
                    <a:pt x="25478" y="23772"/>
                    <a:pt x="21600" y="23773"/>
                  </a:cubicBezTo>
                  <a:cubicBezTo>
                    <a:pt x="9670" y="23773"/>
                    <a:pt x="0" y="14102"/>
                    <a:pt x="0" y="2173"/>
                  </a:cubicBezTo>
                  <a:cubicBezTo>
                    <a:pt x="-1" y="1447"/>
                    <a:pt x="36" y="722"/>
                    <a:pt x="109" y="-1"/>
                  </a:cubicBezTo>
                </a:path>
                <a:path w="32620" h="23773" stroke="0" extrusionOk="0">
                  <a:moveTo>
                    <a:pt x="32620" y="20750"/>
                  </a:moveTo>
                  <a:cubicBezTo>
                    <a:pt x="29284" y="22728"/>
                    <a:pt x="25478" y="23772"/>
                    <a:pt x="21600" y="23773"/>
                  </a:cubicBezTo>
                  <a:cubicBezTo>
                    <a:pt x="9670" y="23773"/>
                    <a:pt x="0" y="14102"/>
                    <a:pt x="0" y="2173"/>
                  </a:cubicBezTo>
                  <a:cubicBezTo>
                    <a:pt x="-1" y="1447"/>
                    <a:pt x="36" y="722"/>
                    <a:pt x="109" y="-1"/>
                  </a:cubicBezTo>
                  <a:lnTo>
                    <a:pt x="21600" y="2173"/>
                  </a:lnTo>
                  <a:close/>
                </a:path>
              </a:pathLst>
            </a:custGeom>
            <a:noFill/>
            <a:ln w="14288">
              <a:solidFill>
                <a:srgbClr val="000000"/>
              </a:solidFill>
              <a:round/>
              <a:headEnd/>
              <a:tailEnd/>
            </a:ln>
          </p:spPr>
          <p:txBody>
            <a:bodyPr/>
            <a:lstStyle/>
            <a:p>
              <a:endParaRPr lang="ja-JP" altLang="en-US"/>
            </a:p>
          </p:txBody>
        </p:sp>
        <p:sp>
          <p:nvSpPr>
            <p:cNvPr id="29723" name="Arc 106"/>
            <p:cNvSpPr>
              <a:spLocks/>
            </p:cNvSpPr>
            <p:nvPr/>
          </p:nvSpPr>
          <p:spPr bwMode="auto">
            <a:xfrm>
              <a:off x="4389" y="857"/>
              <a:ext cx="65" cy="50"/>
            </a:xfrm>
            <a:custGeom>
              <a:avLst/>
              <a:gdLst>
                <a:gd name="T0" fmla="*/ 0 w 26749"/>
                <a:gd name="T1" fmla="*/ 0 h 33704"/>
                <a:gd name="T2" fmla="*/ 0 w 26749"/>
                <a:gd name="T3" fmla="*/ 0 h 33704"/>
                <a:gd name="T4" fmla="*/ 0 w 26749"/>
                <a:gd name="T5" fmla="*/ 0 h 33704"/>
                <a:gd name="T6" fmla="*/ 0 60000 65536"/>
                <a:gd name="T7" fmla="*/ 0 60000 65536"/>
                <a:gd name="T8" fmla="*/ 0 60000 65536"/>
                <a:gd name="T9" fmla="*/ 0 w 26749"/>
                <a:gd name="T10" fmla="*/ 0 h 33704"/>
                <a:gd name="T11" fmla="*/ 26749 w 26749"/>
                <a:gd name="T12" fmla="*/ 33704 h 33704"/>
              </a:gdLst>
              <a:ahLst/>
              <a:cxnLst>
                <a:cxn ang="T6">
                  <a:pos x="T0" y="T1"/>
                </a:cxn>
                <a:cxn ang="T7">
                  <a:pos x="T2" y="T3"/>
                </a:cxn>
                <a:cxn ang="T8">
                  <a:pos x="T4" y="T5"/>
                </a:cxn>
              </a:cxnLst>
              <a:rect l="T9" t="T10" r="T11" b="T12"/>
              <a:pathLst>
                <a:path w="26749" h="33704" fill="none" extrusionOk="0">
                  <a:moveTo>
                    <a:pt x="-1" y="622"/>
                  </a:moveTo>
                  <a:cubicBezTo>
                    <a:pt x="1685" y="209"/>
                    <a:pt x="3413" y="-1"/>
                    <a:pt x="5149" y="0"/>
                  </a:cubicBezTo>
                  <a:cubicBezTo>
                    <a:pt x="17078" y="0"/>
                    <a:pt x="26749" y="9670"/>
                    <a:pt x="26749" y="21600"/>
                  </a:cubicBezTo>
                  <a:cubicBezTo>
                    <a:pt x="26749" y="25914"/>
                    <a:pt x="25456" y="30130"/>
                    <a:pt x="23039" y="33704"/>
                  </a:cubicBezTo>
                </a:path>
                <a:path w="26749" h="33704" stroke="0" extrusionOk="0">
                  <a:moveTo>
                    <a:pt x="-1" y="622"/>
                  </a:moveTo>
                  <a:cubicBezTo>
                    <a:pt x="1685" y="209"/>
                    <a:pt x="3413" y="-1"/>
                    <a:pt x="5149" y="0"/>
                  </a:cubicBezTo>
                  <a:cubicBezTo>
                    <a:pt x="17078" y="0"/>
                    <a:pt x="26749" y="9670"/>
                    <a:pt x="26749" y="21600"/>
                  </a:cubicBezTo>
                  <a:cubicBezTo>
                    <a:pt x="26749" y="25914"/>
                    <a:pt x="25456" y="30130"/>
                    <a:pt x="23039" y="33704"/>
                  </a:cubicBezTo>
                  <a:lnTo>
                    <a:pt x="5149" y="21600"/>
                  </a:lnTo>
                  <a:close/>
                </a:path>
              </a:pathLst>
            </a:custGeom>
            <a:noFill/>
            <a:ln w="14288">
              <a:solidFill>
                <a:srgbClr val="000000"/>
              </a:solidFill>
              <a:round/>
              <a:headEnd/>
              <a:tailEnd/>
            </a:ln>
          </p:spPr>
          <p:txBody>
            <a:bodyPr/>
            <a:lstStyle/>
            <a:p>
              <a:endParaRPr lang="ja-JP" altLang="en-US"/>
            </a:p>
          </p:txBody>
        </p:sp>
        <p:sp>
          <p:nvSpPr>
            <p:cNvPr id="29724" name="Arc 107"/>
            <p:cNvSpPr>
              <a:spLocks/>
            </p:cNvSpPr>
            <p:nvPr/>
          </p:nvSpPr>
          <p:spPr bwMode="auto">
            <a:xfrm>
              <a:off x="4408" y="905"/>
              <a:ext cx="63" cy="48"/>
            </a:xfrm>
            <a:custGeom>
              <a:avLst/>
              <a:gdLst>
                <a:gd name="T0" fmla="*/ 0 w 21600"/>
                <a:gd name="T1" fmla="*/ 0 h 29538"/>
                <a:gd name="T2" fmla="*/ 0 w 21600"/>
                <a:gd name="T3" fmla="*/ 0 h 29538"/>
                <a:gd name="T4" fmla="*/ 0 w 21600"/>
                <a:gd name="T5" fmla="*/ 0 h 29538"/>
                <a:gd name="T6" fmla="*/ 0 60000 65536"/>
                <a:gd name="T7" fmla="*/ 0 60000 65536"/>
                <a:gd name="T8" fmla="*/ 0 60000 65536"/>
                <a:gd name="T9" fmla="*/ 0 w 21600"/>
                <a:gd name="T10" fmla="*/ 0 h 29538"/>
                <a:gd name="T11" fmla="*/ 21600 w 21600"/>
                <a:gd name="T12" fmla="*/ 29538 h 29538"/>
              </a:gdLst>
              <a:ahLst/>
              <a:cxnLst>
                <a:cxn ang="T6">
                  <a:pos x="T0" y="T1"/>
                </a:cxn>
                <a:cxn ang="T7">
                  <a:pos x="T2" y="T3"/>
                </a:cxn>
                <a:cxn ang="T8">
                  <a:pos x="T4" y="T5"/>
                </a:cxn>
              </a:cxnLst>
              <a:rect l="T9" t="T10" r="T11" b="T12"/>
              <a:pathLst>
                <a:path w="21600" h="29538" fill="none" extrusionOk="0">
                  <a:moveTo>
                    <a:pt x="13401" y="-1"/>
                  </a:moveTo>
                  <a:cubicBezTo>
                    <a:pt x="18579" y="4096"/>
                    <a:pt x="21600" y="10336"/>
                    <a:pt x="21600" y="16940"/>
                  </a:cubicBezTo>
                  <a:cubicBezTo>
                    <a:pt x="21600" y="21460"/>
                    <a:pt x="20182" y="25866"/>
                    <a:pt x="17545" y="29537"/>
                  </a:cubicBezTo>
                </a:path>
                <a:path w="21600" h="29538" stroke="0" extrusionOk="0">
                  <a:moveTo>
                    <a:pt x="13401" y="-1"/>
                  </a:moveTo>
                  <a:cubicBezTo>
                    <a:pt x="18579" y="4096"/>
                    <a:pt x="21600" y="10336"/>
                    <a:pt x="21600" y="16940"/>
                  </a:cubicBezTo>
                  <a:cubicBezTo>
                    <a:pt x="21600" y="21460"/>
                    <a:pt x="20182" y="25866"/>
                    <a:pt x="17545" y="29537"/>
                  </a:cubicBezTo>
                  <a:lnTo>
                    <a:pt x="0" y="16940"/>
                  </a:lnTo>
                  <a:close/>
                </a:path>
              </a:pathLst>
            </a:custGeom>
            <a:noFill/>
            <a:ln w="14288">
              <a:solidFill>
                <a:srgbClr val="000000"/>
              </a:solidFill>
              <a:round/>
              <a:headEnd/>
              <a:tailEnd/>
            </a:ln>
          </p:spPr>
          <p:txBody>
            <a:bodyPr/>
            <a:lstStyle/>
            <a:p>
              <a:endParaRPr lang="ja-JP" altLang="en-US"/>
            </a:p>
          </p:txBody>
        </p:sp>
        <p:sp>
          <p:nvSpPr>
            <p:cNvPr id="29725" name="Arc 108"/>
            <p:cNvSpPr>
              <a:spLocks/>
            </p:cNvSpPr>
            <p:nvPr/>
          </p:nvSpPr>
          <p:spPr bwMode="auto">
            <a:xfrm>
              <a:off x="4387" y="951"/>
              <a:ext cx="72" cy="69"/>
            </a:xfrm>
            <a:custGeom>
              <a:avLst/>
              <a:gdLst>
                <a:gd name="T0" fmla="*/ 0 w 29101"/>
                <a:gd name="T1" fmla="*/ 0 h 28629"/>
                <a:gd name="T2" fmla="*/ 0 w 29101"/>
                <a:gd name="T3" fmla="*/ 0 h 28629"/>
                <a:gd name="T4" fmla="*/ 0 w 29101"/>
                <a:gd name="T5" fmla="*/ 0 h 28629"/>
                <a:gd name="T6" fmla="*/ 0 60000 65536"/>
                <a:gd name="T7" fmla="*/ 0 60000 65536"/>
                <a:gd name="T8" fmla="*/ 0 60000 65536"/>
                <a:gd name="T9" fmla="*/ 0 w 29101"/>
                <a:gd name="T10" fmla="*/ 0 h 28629"/>
                <a:gd name="T11" fmla="*/ 29101 w 29101"/>
                <a:gd name="T12" fmla="*/ 28629 h 28629"/>
              </a:gdLst>
              <a:ahLst/>
              <a:cxnLst>
                <a:cxn ang="T6">
                  <a:pos x="T0" y="T1"/>
                </a:cxn>
                <a:cxn ang="T7">
                  <a:pos x="T2" y="T3"/>
                </a:cxn>
                <a:cxn ang="T8">
                  <a:pos x="T4" y="T5"/>
                </a:cxn>
              </a:cxnLst>
              <a:rect l="T9" t="T10" r="T11" b="T12"/>
              <a:pathLst>
                <a:path w="29101" h="28629" fill="none" extrusionOk="0">
                  <a:moveTo>
                    <a:pt x="27925" y="-1"/>
                  </a:moveTo>
                  <a:cubicBezTo>
                    <a:pt x="28703" y="2261"/>
                    <a:pt x="29101" y="4637"/>
                    <a:pt x="29101" y="7029"/>
                  </a:cubicBezTo>
                  <a:cubicBezTo>
                    <a:pt x="29101" y="18958"/>
                    <a:pt x="19430" y="28629"/>
                    <a:pt x="7501" y="28629"/>
                  </a:cubicBezTo>
                  <a:cubicBezTo>
                    <a:pt x="4940" y="28629"/>
                    <a:pt x="2400" y="28173"/>
                    <a:pt x="0" y="27284"/>
                  </a:cubicBezTo>
                </a:path>
                <a:path w="29101" h="28629" stroke="0" extrusionOk="0">
                  <a:moveTo>
                    <a:pt x="27925" y="-1"/>
                  </a:moveTo>
                  <a:cubicBezTo>
                    <a:pt x="28703" y="2261"/>
                    <a:pt x="29101" y="4637"/>
                    <a:pt x="29101" y="7029"/>
                  </a:cubicBezTo>
                  <a:cubicBezTo>
                    <a:pt x="29101" y="18958"/>
                    <a:pt x="19430" y="28629"/>
                    <a:pt x="7501" y="28629"/>
                  </a:cubicBezTo>
                  <a:cubicBezTo>
                    <a:pt x="4940" y="28629"/>
                    <a:pt x="2400" y="28173"/>
                    <a:pt x="0" y="27284"/>
                  </a:cubicBezTo>
                  <a:lnTo>
                    <a:pt x="7501" y="7029"/>
                  </a:lnTo>
                  <a:close/>
                </a:path>
              </a:pathLst>
            </a:custGeom>
            <a:noFill/>
            <a:ln w="14288">
              <a:solidFill>
                <a:srgbClr val="000000"/>
              </a:solidFill>
              <a:round/>
              <a:headEnd/>
              <a:tailEnd/>
            </a:ln>
          </p:spPr>
          <p:txBody>
            <a:bodyPr/>
            <a:lstStyle/>
            <a:p>
              <a:endParaRPr lang="ja-JP" altLang="en-US"/>
            </a:p>
          </p:txBody>
        </p:sp>
        <p:sp>
          <p:nvSpPr>
            <p:cNvPr id="29726" name="Arc 109"/>
            <p:cNvSpPr>
              <a:spLocks/>
            </p:cNvSpPr>
            <p:nvPr/>
          </p:nvSpPr>
          <p:spPr bwMode="auto">
            <a:xfrm>
              <a:off x="4136" y="906"/>
              <a:ext cx="36" cy="64"/>
            </a:xfrm>
            <a:custGeom>
              <a:avLst/>
              <a:gdLst>
                <a:gd name="T0" fmla="*/ 0 w 21600"/>
                <a:gd name="T1" fmla="*/ 0 h 41441"/>
                <a:gd name="T2" fmla="*/ 0 w 21600"/>
                <a:gd name="T3" fmla="*/ 0 h 41441"/>
                <a:gd name="T4" fmla="*/ 0 w 21600"/>
                <a:gd name="T5" fmla="*/ 0 h 41441"/>
                <a:gd name="T6" fmla="*/ 0 60000 65536"/>
                <a:gd name="T7" fmla="*/ 0 60000 65536"/>
                <a:gd name="T8" fmla="*/ 0 60000 65536"/>
                <a:gd name="T9" fmla="*/ 0 w 21600"/>
                <a:gd name="T10" fmla="*/ 0 h 41441"/>
                <a:gd name="T11" fmla="*/ 21600 w 21600"/>
                <a:gd name="T12" fmla="*/ 41441 h 41441"/>
              </a:gdLst>
              <a:ahLst/>
              <a:cxnLst>
                <a:cxn ang="T6">
                  <a:pos x="T0" y="T1"/>
                </a:cxn>
                <a:cxn ang="T7">
                  <a:pos x="T2" y="T3"/>
                </a:cxn>
                <a:cxn ang="T8">
                  <a:pos x="T4" y="T5"/>
                </a:cxn>
              </a:cxnLst>
              <a:rect l="T9" t="T10" r="T11" b="T12"/>
              <a:pathLst>
                <a:path w="21600" h="41441" fill="none" extrusionOk="0">
                  <a:moveTo>
                    <a:pt x="13087" y="41441"/>
                  </a:moveTo>
                  <a:cubicBezTo>
                    <a:pt x="5147" y="38036"/>
                    <a:pt x="0" y="30228"/>
                    <a:pt x="0" y="21589"/>
                  </a:cubicBezTo>
                  <a:cubicBezTo>
                    <a:pt x="-1" y="9924"/>
                    <a:pt x="9260" y="367"/>
                    <a:pt x="20918" y="-1"/>
                  </a:cubicBezTo>
                </a:path>
                <a:path w="21600" h="41441" stroke="0" extrusionOk="0">
                  <a:moveTo>
                    <a:pt x="13087" y="41441"/>
                  </a:moveTo>
                  <a:cubicBezTo>
                    <a:pt x="5147" y="38036"/>
                    <a:pt x="0" y="30228"/>
                    <a:pt x="0" y="21589"/>
                  </a:cubicBezTo>
                  <a:cubicBezTo>
                    <a:pt x="-1" y="9924"/>
                    <a:pt x="9260" y="367"/>
                    <a:pt x="20918" y="-1"/>
                  </a:cubicBezTo>
                  <a:lnTo>
                    <a:pt x="21600" y="21589"/>
                  </a:lnTo>
                  <a:close/>
                </a:path>
              </a:pathLst>
            </a:custGeom>
            <a:noFill/>
            <a:ln w="14288">
              <a:solidFill>
                <a:srgbClr val="000000"/>
              </a:solidFill>
              <a:round/>
              <a:headEnd/>
              <a:tailEnd/>
            </a:ln>
          </p:spPr>
          <p:txBody>
            <a:bodyPr/>
            <a:lstStyle/>
            <a:p>
              <a:endParaRPr lang="ja-JP" altLang="en-US"/>
            </a:p>
          </p:txBody>
        </p:sp>
        <p:sp>
          <p:nvSpPr>
            <p:cNvPr id="29727" name="Arc 110"/>
            <p:cNvSpPr>
              <a:spLocks/>
            </p:cNvSpPr>
            <p:nvPr/>
          </p:nvSpPr>
          <p:spPr bwMode="auto">
            <a:xfrm>
              <a:off x="4243" y="993"/>
              <a:ext cx="148" cy="41"/>
            </a:xfrm>
            <a:custGeom>
              <a:avLst/>
              <a:gdLst>
                <a:gd name="T0" fmla="*/ 0 w 39357"/>
                <a:gd name="T1" fmla="*/ 0 h 21600"/>
                <a:gd name="T2" fmla="*/ 0 w 39357"/>
                <a:gd name="T3" fmla="*/ 0 h 21600"/>
                <a:gd name="T4" fmla="*/ 0 w 39357"/>
                <a:gd name="T5" fmla="*/ 0 h 21600"/>
                <a:gd name="T6" fmla="*/ 0 60000 65536"/>
                <a:gd name="T7" fmla="*/ 0 60000 65536"/>
                <a:gd name="T8" fmla="*/ 0 60000 65536"/>
                <a:gd name="T9" fmla="*/ 0 w 39357"/>
                <a:gd name="T10" fmla="*/ 0 h 21600"/>
                <a:gd name="T11" fmla="*/ 39357 w 39357"/>
                <a:gd name="T12" fmla="*/ 21600 h 21600"/>
              </a:gdLst>
              <a:ahLst/>
              <a:cxnLst>
                <a:cxn ang="T6">
                  <a:pos x="T0" y="T1"/>
                </a:cxn>
                <a:cxn ang="T7">
                  <a:pos x="T2" y="T3"/>
                </a:cxn>
                <a:cxn ang="T8">
                  <a:pos x="T4" y="T5"/>
                </a:cxn>
              </a:cxnLst>
              <a:rect l="T9" t="T10" r="T11" b="T12"/>
              <a:pathLst>
                <a:path w="39357" h="21600" fill="none" extrusionOk="0">
                  <a:moveTo>
                    <a:pt x="39357" y="11305"/>
                  </a:moveTo>
                  <a:cubicBezTo>
                    <a:pt x="35428" y="17702"/>
                    <a:pt x="28459" y="21599"/>
                    <a:pt x="20952" y="21600"/>
                  </a:cubicBezTo>
                  <a:cubicBezTo>
                    <a:pt x="11045" y="21600"/>
                    <a:pt x="2409" y="14861"/>
                    <a:pt x="0" y="5252"/>
                  </a:cubicBezTo>
                </a:path>
                <a:path w="39357" h="21600" stroke="0" extrusionOk="0">
                  <a:moveTo>
                    <a:pt x="39357" y="11305"/>
                  </a:moveTo>
                  <a:cubicBezTo>
                    <a:pt x="35428" y="17702"/>
                    <a:pt x="28459" y="21599"/>
                    <a:pt x="20952" y="21600"/>
                  </a:cubicBezTo>
                  <a:cubicBezTo>
                    <a:pt x="11045" y="21600"/>
                    <a:pt x="2409" y="14861"/>
                    <a:pt x="0" y="5252"/>
                  </a:cubicBezTo>
                  <a:lnTo>
                    <a:pt x="20952" y="0"/>
                  </a:lnTo>
                  <a:close/>
                </a:path>
              </a:pathLst>
            </a:custGeom>
            <a:noFill/>
            <a:ln w="14288">
              <a:solidFill>
                <a:srgbClr val="000000"/>
              </a:solidFill>
              <a:round/>
              <a:headEnd/>
              <a:tailEnd/>
            </a:ln>
          </p:spPr>
          <p:txBody>
            <a:bodyPr/>
            <a:lstStyle/>
            <a:p>
              <a:endParaRPr lang="ja-JP" altLang="en-US"/>
            </a:p>
          </p:txBody>
        </p:sp>
        <p:sp>
          <p:nvSpPr>
            <p:cNvPr id="29728" name="Arc 111"/>
            <p:cNvSpPr>
              <a:spLocks/>
            </p:cNvSpPr>
            <p:nvPr/>
          </p:nvSpPr>
          <p:spPr bwMode="auto">
            <a:xfrm>
              <a:off x="4260" y="835"/>
              <a:ext cx="137" cy="43"/>
            </a:xfrm>
            <a:custGeom>
              <a:avLst/>
              <a:gdLst>
                <a:gd name="T0" fmla="*/ 0 w 40674"/>
                <a:gd name="T1" fmla="*/ 0 h 21600"/>
                <a:gd name="T2" fmla="*/ 0 w 40674"/>
                <a:gd name="T3" fmla="*/ 0 h 21600"/>
                <a:gd name="T4" fmla="*/ 0 w 40674"/>
                <a:gd name="T5" fmla="*/ 0 h 21600"/>
                <a:gd name="T6" fmla="*/ 0 60000 65536"/>
                <a:gd name="T7" fmla="*/ 0 60000 65536"/>
                <a:gd name="T8" fmla="*/ 0 60000 65536"/>
                <a:gd name="T9" fmla="*/ 0 w 40674"/>
                <a:gd name="T10" fmla="*/ 0 h 21600"/>
                <a:gd name="T11" fmla="*/ 40674 w 40674"/>
                <a:gd name="T12" fmla="*/ 21600 h 21600"/>
              </a:gdLst>
              <a:ahLst/>
              <a:cxnLst>
                <a:cxn ang="T6">
                  <a:pos x="T0" y="T1"/>
                </a:cxn>
                <a:cxn ang="T7">
                  <a:pos x="T2" y="T3"/>
                </a:cxn>
                <a:cxn ang="T8">
                  <a:pos x="T4" y="T5"/>
                </a:cxn>
              </a:cxnLst>
              <a:rect l="T9" t="T10" r="T11" b="T12"/>
              <a:pathLst>
                <a:path w="40674" h="21600" fill="none" extrusionOk="0">
                  <a:moveTo>
                    <a:pt x="-1" y="13977"/>
                  </a:moveTo>
                  <a:cubicBezTo>
                    <a:pt x="3171" y="5567"/>
                    <a:pt x="11220" y="-1"/>
                    <a:pt x="20210" y="0"/>
                  </a:cubicBezTo>
                  <a:cubicBezTo>
                    <a:pt x="29475" y="0"/>
                    <a:pt x="37708" y="5909"/>
                    <a:pt x="40673" y="14687"/>
                  </a:cubicBezTo>
                </a:path>
                <a:path w="40674" h="21600" stroke="0" extrusionOk="0">
                  <a:moveTo>
                    <a:pt x="-1" y="13977"/>
                  </a:moveTo>
                  <a:cubicBezTo>
                    <a:pt x="3171" y="5567"/>
                    <a:pt x="11220" y="-1"/>
                    <a:pt x="20210" y="0"/>
                  </a:cubicBezTo>
                  <a:cubicBezTo>
                    <a:pt x="29475" y="0"/>
                    <a:pt x="37708" y="5909"/>
                    <a:pt x="40673" y="14687"/>
                  </a:cubicBezTo>
                  <a:lnTo>
                    <a:pt x="20210" y="21600"/>
                  </a:lnTo>
                  <a:close/>
                </a:path>
              </a:pathLst>
            </a:custGeom>
            <a:noFill/>
            <a:ln w="14288">
              <a:solidFill>
                <a:srgbClr val="FFFFFF"/>
              </a:solidFill>
              <a:round/>
              <a:headEnd/>
              <a:tailEnd/>
            </a:ln>
          </p:spPr>
          <p:txBody>
            <a:bodyPr/>
            <a:lstStyle/>
            <a:p>
              <a:endParaRPr lang="ja-JP" altLang="en-US"/>
            </a:p>
          </p:txBody>
        </p:sp>
        <p:sp>
          <p:nvSpPr>
            <p:cNvPr id="29729" name="Arc 112"/>
            <p:cNvSpPr>
              <a:spLocks/>
            </p:cNvSpPr>
            <p:nvPr/>
          </p:nvSpPr>
          <p:spPr bwMode="auto">
            <a:xfrm>
              <a:off x="4174" y="857"/>
              <a:ext cx="86" cy="52"/>
            </a:xfrm>
            <a:custGeom>
              <a:avLst/>
              <a:gdLst>
                <a:gd name="T0" fmla="*/ 0 w 33453"/>
                <a:gd name="T1" fmla="*/ 0 h 26882"/>
                <a:gd name="T2" fmla="*/ 0 w 33453"/>
                <a:gd name="T3" fmla="*/ 0 h 26882"/>
                <a:gd name="T4" fmla="*/ 0 w 33453"/>
                <a:gd name="T5" fmla="*/ 0 h 26882"/>
                <a:gd name="T6" fmla="*/ 0 60000 65536"/>
                <a:gd name="T7" fmla="*/ 0 60000 65536"/>
                <a:gd name="T8" fmla="*/ 0 60000 65536"/>
                <a:gd name="T9" fmla="*/ 0 w 33453"/>
                <a:gd name="T10" fmla="*/ 0 h 26882"/>
                <a:gd name="T11" fmla="*/ 33453 w 33453"/>
                <a:gd name="T12" fmla="*/ 26882 h 26882"/>
              </a:gdLst>
              <a:ahLst/>
              <a:cxnLst>
                <a:cxn ang="T6">
                  <a:pos x="T0" y="T1"/>
                </a:cxn>
                <a:cxn ang="T7">
                  <a:pos x="T2" y="T3"/>
                </a:cxn>
                <a:cxn ang="T8">
                  <a:pos x="T4" y="T5"/>
                </a:cxn>
              </a:cxnLst>
              <a:rect l="T9" t="T10" r="T11" b="T12"/>
              <a:pathLst>
                <a:path w="33453" h="26882" fill="none" extrusionOk="0">
                  <a:moveTo>
                    <a:pt x="655" y="26882"/>
                  </a:moveTo>
                  <a:cubicBezTo>
                    <a:pt x="220" y="25155"/>
                    <a:pt x="0" y="23380"/>
                    <a:pt x="0" y="21600"/>
                  </a:cubicBezTo>
                  <a:cubicBezTo>
                    <a:pt x="0" y="9670"/>
                    <a:pt x="9670" y="0"/>
                    <a:pt x="21600" y="0"/>
                  </a:cubicBezTo>
                  <a:cubicBezTo>
                    <a:pt x="25811" y="-1"/>
                    <a:pt x="29932" y="1231"/>
                    <a:pt x="33453" y="3542"/>
                  </a:cubicBezTo>
                </a:path>
                <a:path w="33453" h="26882" stroke="0" extrusionOk="0">
                  <a:moveTo>
                    <a:pt x="655" y="26882"/>
                  </a:moveTo>
                  <a:cubicBezTo>
                    <a:pt x="220" y="25155"/>
                    <a:pt x="0" y="23380"/>
                    <a:pt x="0" y="21600"/>
                  </a:cubicBezTo>
                  <a:cubicBezTo>
                    <a:pt x="0" y="9670"/>
                    <a:pt x="9670" y="0"/>
                    <a:pt x="21600" y="0"/>
                  </a:cubicBezTo>
                  <a:cubicBezTo>
                    <a:pt x="25811" y="-1"/>
                    <a:pt x="29932" y="1231"/>
                    <a:pt x="33453" y="3542"/>
                  </a:cubicBezTo>
                  <a:lnTo>
                    <a:pt x="21600" y="21600"/>
                  </a:lnTo>
                  <a:close/>
                </a:path>
              </a:pathLst>
            </a:custGeom>
            <a:noFill/>
            <a:ln w="14288">
              <a:solidFill>
                <a:srgbClr val="FFFFFF"/>
              </a:solidFill>
              <a:round/>
              <a:headEnd/>
              <a:tailEnd/>
            </a:ln>
          </p:spPr>
          <p:txBody>
            <a:bodyPr/>
            <a:lstStyle/>
            <a:p>
              <a:endParaRPr lang="ja-JP" altLang="en-US"/>
            </a:p>
          </p:txBody>
        </p:sp>
        <p:sp>
          <p:nvSpPr>
            <p:cNvPr id="29730" name="Arc 113"/>
            <p:cNvSpPr>
              <a:spLocks/>
            </p:cNvSpPr>
            <p:nvPr/>
          </p:nvSpPr>
          <p:spPr bwMode="auto">
            <a:xfrm>
              <a:off x="4160" y="970"/>
              <a:ext cx="88" cy="40"/>
            </a:xfrm>
            <a:custGeom>
              <a:avLst/>
              <a:gdLst>
                <a:gd name="T0" fmla="*/ 0 w 32691"/>
                <a:gd name="T1" fmla="*/ 0 h 23855"/>
                <a:gd name="T2" fmla="*/ 0 w 32691"/>
                <a:gd name="T3" fmla="*/ 0 h 23855"/>
                <a:gd name="T4" fmla="*/ 0 w 32691"/>
                <a:gd name="T5" fmla="*/ 0 h 23855"/>
                <a:gd name="T6" fmla="*/ 0 60000 65536"/>
                <a:gd name="T7" fmla="*/ 0 60000 65536"/>
                <a:gd name="T8" fmla="*/ 0 60000 65536"/>
                <a:gd name="T9" fmla="*/ 0 w 32691"/>
                <a:gd name="T10" fmla="*/ 0 h 23855"/>
                <a:gd name="T11" fmla="*/ 32691 w 32691"/>
                <a:gd name="T12" fmla="*/ 23855 h 23855"/>
              </a:gdLst>
              <a:ahLst/>
              <a:cxnLst>
                <a:cxn ang="T6">
                  <a:pos x="T0" y="T1"/>
                </a:cxn>
                <a:cxn ang="T7">
                  <a:pos x="T2" y="T3"/>
                </a:cxn>
                <a:cxn ang="T8">
                  <a:pos x="T4" y="T5"/>
                </a:cxn>
              </a:cxnLst>
              <a:rect l="T9" t="T10" r="T11" b="T12"/>
              <a:pathLst>
                <a:path w="32691" h="23855" fill="none" extrusionOk="0">
                  <a:moveTo>
                    <a:pt x="32691" y="20790"/>
                  </a:moveTo>
                  <a:cubicBezTo>
                    <a:pt x="29339" y="22795"/>
                    <a:pt x="25506" y="23854"/>
                    <a:pt x="21600" y="23855"/>
                  </a:cubicBezTo>
                  <a:cubicBezTo>
                    <a:pt x="9670" y="23855"/>
                    <a:pt x="0" y="14184"/>
                    <a:pt x="0" y="2255"/>
                  </a:cubicBezTo>
                  <a:cubicBezTo>
                    <a:pt x="-1" y="1501"/>
                    <a:pt x="39" y="749"/>
                    <a:pt x="118" y="0"/>
                  </a:cubicBezTo>
                </a:path>
                <a:path w="32691" h="23855" stroke="0" extrusionOk="0">
                  <a:moveTo>
                    <a:pt x="32691" y="20790"/>
                  </a:moveTo>
                  <a:cubicBezTo>
                    <a:pt x="29339" y="22795"/>
                    <a:pt x="25506" y="23854"/>
                    <a:pt x="21600" y="23855"/>
                  </a:cubicBezTo>
                  <a:cubicBezTo>
                    <a:pt x="9670" y="23855"/>
                    <a:pt x="0" y="14184"/>
                    <a:pt x="0" y="2255"/>
                  </a:cubicBezTo>
                  <a:cubicBezTo>
                    <a:pt x="-1" y="1501"/>
                    <a:pt x="39" y="749"/>
                    <a:pt x="118" y="0"/>
                  </a:cubicBezTo>
                  <a:lnTo>
                    <a:pt x="21600" y="2255"/>
                  </a:lnTo>
                  <a:close/>
                </a:path>
              </a:pathLst>
            </a:custGeom>
            <a:noFill/>
            <a:ln w="14288">
              <a:solidFill>
                <a:srgbClr val="FFFFFF"/>
              </a:solidFill>
              <a:round/>
              <a:headEnd/>
              <a:tailEnd/>
            </a:ln>
          </p:spPr>
          <p:txBody>
            <a:bodyPr/>
            <a:lstStyle/>
            <a:p>
              <a:endParaRPr lang="ja-JP" altLang="en-US"/>
            </a:p>
          </p:txBody>
        </p:sp>
        <p:sp>
          <p:nvSpPr>
            <p:cNvPr id="29731" name="Arc 114"/>
            <p:cNvSpPr>
              <a:spLocks/>
            </p:cNvSpPr>
            <p:nvPr/>
          </p:nvSpPr>
          <p:spPr bwMode="auto">
            <a:xfrm>
              <a:off x="4392" y="860"/>
              <a:ext cx="65" cy="50"/>
            </a:xfrm>
            <a:custGeom>
              <a:avLst/>
              <a:gdLst>
                <a:gd name="T0" fmla="*/ 0 w 26823"/>
                <a:gd name="T1" fmla="*/ 0 h 33501"/>
                <a:gd name="T2" fmla="*/ 0 w 26823"/>
                <a:gd name="T3" fmla="*/ 0 h 33501"/>
                <a:gd name="T4" fmla="*/ 0 w 26823"/>
                <a:gd name="T5" fmla="*/ 0 h 33501"/>
                <a:gd name="T6" fmla="*/ 0 60000 65536"/>
                <a:gd name="T7" fmla="*/ 0 60000 65536"/>
                <a:gd name="T8" fmla="*/ 0 60000 65536"/>
                <a:gd name="T9" fmla="*/ 0 w 26823"/>
                <a:gd name="T10" fmla="*/ 0 h 33501"/>
                <a:gd name="T11" fmla="*/ 26823 w 26823"/>
                <a:gd name="T12" fmla="*/ 33501 h 33501"/>
              </a:gdLst>
              <a:ahLst/>
              <a:cxnLst>
                <a:cxn ang="T6">
                  <a:pos x="T0" y="T1"/>
                </a:cxn>
                <a:cxn ang="T7">
                  <a:pos x="T2" y="T3"/>
                </a:cxn>
                <a:cxn ang="T8">
                  <a:pos x="T4" y="T5"/>
                </a:cxn>
              </a:cxnLst>
              <a:rect l="T9" t="T10" r="T11" b="T12"/>
              <a:pathLst>
                <a:path w="26823" h="33501" fill="none" extrusionOk="0">
                  <a:moveTo>
                    <a:pt x="-1" y="640"/>
                  </a:moveTo>
                  <a:cubicBezTo>
                    <a:pt x="1708" y="215"/>
                    <a:pt x="3462" y="-1"/>
                    <a:pt x="5223" y="0"/>
                  </a:cubicBezTo>
                  <a:cubicBezTo>
                    <a:pt x="17152" y="0"/>
                    <a:pt x="26823" y="9670"/>
                    <a:pt x="26823" y="21600"/>
                  </a:cubicBezTo>
                  <a:cubicBezTo>
                    <a:pt x="26823" y="25831"/>
                    <a:pt x="25580" y="29969"/>
                    <a:pt x="23248" y="33500"/>
                  </a:cubicBezTo>
                </a:path>
                <a:path w="26823" h="33501" stroke="0" extrusionOk="0">
                  <a:moveTo>
                    <a:pt x="-1" y="640"/>
                  </a:moveTo>
                  <a:cubicBezTo>
                    <a:pt x="1708" y="215"/>
                    <a:pt x="3462" y="-1"/>
                    <a:pt x="5223" y="0"/>
                  </a:cubicBezTo>
                  <a:cubicBezTo>
                    <a:pt x="17152" y="0"/>
                    <a:pt x="26823" y="9670"/>
                    <a:pt x="26823" y="21600"/>
                  </a:cubicBezTo>
                  <a:cubicBezTo>
                    <a:pt x="26823" y="25831"/>
                    <a:pt x="25580" y="29969"/>
                    <a:pt x="23248" y="33500"/>
                  </a:cubicBezTo>
                  <a:lnTo>
                    <a:pt x="5223" y="21600"/>
                  </a:lnTo>
                  <a:close/>
                </a:path>
              </a:pathLst>
            </a:custGeom>
            <a:noFill/>
            <a:ln w="14288">
              <a:solidFill>
                <a:srgbClr val="FFFFFF"/>
              </a:solidFill>
              <a:round/>
              <a:headEnd/>
              <a:tailEnd/>
            </a:ln>
          </p:spPr>
          <p:txBody>
            <a:bodyPr/>
            <a:lstStyle/>
            <a:p>
              <a:endParaRPr lang="ja-JP" altLang="en-US"/>
            </a:p>
          </p:txBody>
        </p:sp>
        <p:sp>
          <p:nvSpPr>
            <p:cNvPr id="29732" name="Arc 115"/>
            <p:cNvSpPr>
              <a:spLocks/>
            </p:cNvSpPr>
            <p:nvPr/>
          </p:nvSpPr>
          <p:spPr bwMode="auto">
            <a:xfrm>
              <a:off x="4411" y="907"/>
              <a:ext cx="62" cy="48"/>
            </a:xfrm>
            <a:custGeom>
              <a:avLst/>
              <a:gdLst>
                <a:gd name="T0" fmla="*/ 0 w 21600"/>
                <a:gd name="T1" fmla="*/ 0 h 29552"/>
                <a:gd name="T2" fmla="*/ 0 w 21600"/>
                <a:gd name="T3" fmla="*/ 0 h 29552"/>
                <a:gd name="T4" fmla="*/ 0 w 21600"/>
                <a:gd name="T5" fmla="*/ 0 h 29552"/>
                <a:gd name="T6" fmla="*/ 0 60000 65536"/>
                <a:gd name="T7" fmla="*/ 0 60000 65536"/>
                <a:gd name="T8" fmla="*/ 0 60000 65536"/>
                <a:gd name="T9" fmla="*/ 0 w 21600"/>
                <a:gd name="T10" fmla="*/ 0 h 29552"/>
                <a:gd name="T11" fmla="*/ 21600 w 21600"/>
                <a:gd name="T12" fmla="*/ 29552 h 29552"/>
              </a:gdLst>
              <a:ahLst/>
              <a:cxnLst>
                <a:cxn ang="T6">
                  <a:pos x="T0" y="T1"/>
                </a:cxn>
                <a:cxn ang="T7">
                  <a:pos x="T2" y="T3"/>
                </a:cxn>
                <a:cxn ang="T8">
                  <a:pos x="T4" y="T5"/>
                </a:cxn>
              </a:cxnLst>
              <a:rect l="T9" t="T10" r="T11" b="T12"/>
              <a:pathLst>
                <a:path w="21600" h="29552" fill="none" extrusionOk="0">
                  <a:moveTo>
                    <a:pt x="13434" y="-1"/>
                  </a:moveTo>
                  <a:cubicBezTo>
                    <a:pt x="18593" y="4097"/>
                    <a:pt x="21600" y="10325"/>
                    <a:pt x="21600" y="16914"/>
                  </a:cubicBezTo>
                  <a:cubicBezTo>
                    <a:pt x="21600" y="21450"/>
                    <a:pt x="20171" y="25872"/>
                    <a:pt x="17516" y="29551"/>
                  </a:cubicBezTo>
                </a:path>
                <a:path w="21600" h="29552" stroke="0" extrusionOk="0">
                  <a:moveTo>
                    <a:pt x="13434" y="-1"/>
                  </a:moveTo>
                  <a:cubicBezTo>
                    <a:pt x="18593" y="4097"/>
                    <a:pt x="21600" y="10325"/>
                    <a:pt x="21600" y="16914"/>
                  </a:cubicBezTo>
                  <a:cubicBezTo>
                    <a:pt x="21600" y="21450"/>
                    <a:pt x="20171" y="25872"/>
                    <a:pt x="17516" y="29551"/>
                  </a:cubicBezTo>
                  <a:lnTo>
                    <a:pt x="0" y="16914"/>
                  </a:lnTo>
                  <a:close/>
                </a:path>
              </a:pathLst>
            </a:custGeom>
            <a:noFill/>
            <a:ln w="14288">
              <a:solidFill>
                <a:srgbClr val="FFFFFF"/>
              </a:solidFill>
              <a:round/>
              <a:headEnd/>
              <a:tailEnd/>
            </a:ln>
          </p:spPr>
          <p:txBody>
            <a:bodyPr/>
            <a:lstStyle/>
            <a:p>
              <a:endParaRPr lang="ja-JP" altLang="en-US"/>
            </a:p>
          </p:txBody>
        </p:sp>
        <p:sp>
          <p:nvSpPr>
            <p:cNvPr id="29733" name="Arc 116"/>
            <p:cNvSpPr>
              <a:spLocks/>
            </p:cNvSpPr>
            <p:nvPr/>
          </p:nvSpPr>
          <p:spPr bwMode="auto">
            <a:xfrm>
              <a:off x="4390" y="954"/>
              <a:ext cx="73" cy="69"/>
            </a:xfrm>
            <a:custGeom>
              <a:avLst/>
              <a:gdLst>
                <a:gd name="T0" fmla="*/ 0 w 29146"/>
                <a:gd name="T1" fmla="*/ 0 h 28688"/>
                <a:gd name="T2" fmla="*/ 0 w 29146"/>
                <a:gd name="T3" fmla="*/ 0 h 28688"/>
                <a:gd name="T4" fmla="*/ 0 w 29146"/>
                <a:gd name="T5" fmla="*/ 0 h 28688"/>
                <a:gd name="T6" fmla="*/ 0 60000 65536"/>
                <a:gd name="T7" fmla="*/ 0 60000 65536"/>
                <a:gd name="T8" fmla="*/ 0 60000 65536"/>
                <a:gd name="T9" fmla="*/ 0 w 29146"/>
                <a:gd name="T10" fmla="*/ 0 h 28688"/>
                <a:gd name="T11" fmla="*/ 29146 w 29146"/>
                <a:gd name="T12" fmla="*/ 28688 h 28688"/>
              </a:gdLst>
              <a:ahLst/>
              <a:cxnLst>
                <a:cxn ang="T6">
                  <a:pos x="T0" y="T1"/>
                </a:cxn>
                <a:cxn ang="T7">
                  <a:pos x="T2" y="T3"/>
                </a:cxn>
                <a:cxn ang="T8">
                  <a:pos x="T4" y="T5"/>
                </a:cxn>
              </a:cxnLst>
              <a:rect l="T9" t="T10" r="T11" b="T12"/>
              <a:pathLst>
                <a:path w="29146" h="28688" fill="none" extrusionOk="0">
                  <a:moveTo>
                    <a:pt x="27949" y="0"/>
                  </a:moveTo>
                  <a:cubicBezTo>
                    <a:pt x="28741" y="2279"/>
                    <a:pt x="29146" y="4675"/>
                    <a:pt x="29146" y="7088"/>
                  </a:cubicBezTo>
                  <a:cubicBezTo>
                    <a:pt x="29146" y="19017"/>
                    <a:pt x="19475" y="28688"/>
                    <a:pt x="7546" y="28688"/>
                  </a:cubicBezTo>
                  <a:cubicBezTo>
                    <a:pt x="4969" y="28688"/>
                    <a:pt x="2414" y="28227"/>
                    <a:pt x="-1" y="27327"/>
                  </a:cubicBezTo>
                </a:path>
                <a:path w="29146" h="28688" stroke="0" extrusionOk="0">
                  <a:moveTo>
                    <a:pt x="27949" y="0"/>
                  </a:moveTo>
                  <a:cubicBezTo>
                    <a:pt x="28741" y="2279"/>
                    <a:pt x="29146" y="4675"/>
                    <a:pt x="29146" y="7088"/>
                  </a:cubicBezTo>
                  <a:cubicBezTo>
                    <a:pt x="29146" y="19017"/>
                    <a:pt x="19475" y="28688"/>
                    <a:pt x="7546" y="28688"/>
                  </a:cubicBezTo>
                  <a:cubicBezTo>
                    <a:pt x="4969" y="28688"/>
                    <a:pt x="2414" y="28227"/>
                    <a:pt x="-1" y="27327"/>
                  </a:cubicBezTo>
                  <a:lnTo>
                    <a:pt x="7546" y="7088"/>
                  </a:lnTo>
                  <a:close/>
                </a:path>
              </a:pathLst>
            </a:custGeom>
            <a:noFill/>
            <a:ln w="14288">
              <a:solidFill>
                <a:srgbClr val="FFFFFF"/>
              </a:solidFill>
              <a:round/>
              <a:headEnd/>
              <a:tailEnd/>
            </a:ln>
          </p:spPr>
          <p:txBody>
            <a:bodyPr/>
            <a:lstStyle/>
            <a:p>
              <a:endParaRPr lang="ja-JP" altLang="en-US"/>
            </a:p>
          </p:txBody>
        </p:sp>
        <p:sp>
          <p:nvSpPr>
            <p:cNvPr id="29734" name="Arc 117"/>
            <p:cNvSpPr>
              <a:spLocks/>
            </p:cNvSpPr>
            <p:nvPr/>
          </p:nvSpPr>
          <p:spPr bwMode="auto">
            <a:xfrm>
              <a:off x="4139" y="908"/>
              <a:ext cx="35" cy="64"/>
            </a:xfrm>
            <a:custGeom>
              <a:avLst/>
              <a:gdLst>
                <a:gd name="T0" fmla="*/ 0 w 21600"/>
                <a:gd name="T1" fmla="*/ 0 h 41414"/>
                <a:gd name="T2" fmla="*/ 0 w 21600"/>
                <a:gd name="T3" fmla="*/ 0 h 41414"/>
                <a:gd name="T4" fmla="*/ 0 w 21600"/>
                <a:gd name="T5" fmla="*/ 0 h 41414"/>
                <a:gd name="T6" fmla="*/ 0 60000 65536"/>
                <a:gd name="T7" fmla="*/ 0 60000 65536"/>
                <a:gd name="T8" fmla="*/ 0 60000 65536"/>
                <a:gd name="T9" fmla="*/ 0 w 21600"/>
                <a:gd name="T10" fmla="*/ 0 h 41414"/>
                <a:gd name="T11" fmla="*/ 21600 w 21600"/>
                <a:gd name="T12" fmla="*/ 41414 h 41414"/>
              </a:gdLst>
              <a:ahLst/>
              <a:cxnLst>
                <a:cxn ang="T6">
                  <a:pos x="T0" y="T1"/>
                </a:cxn>
                <a:cxn ang="T7">
                  <a:pos x="T2" y="T3"/>
                </a:cxn>
                <a:cxn ang="T8">
                  <a:pos x="T4" y="T5"/>
                </a:cxn>
              </a:cxnLst>
              <a:rect l="T9" t="T10" r="T11" b="T12"/>
              <a:pathLst>
                <a:path w="21600" h="41414" fill="none" extrusionOk="0">
                  <a:moveTo>
                    <a:pt x="13025" y="41414"/>
                  </a:moveTo>
                  <a:cubicBezTo>
                    <a:pt x="5118" y="37994"/>
                    <a:pt x="0" y="30203"/>
                    <a:pt x="0" y="21589"/>
                  </a:cubicBezTo>
                  <a:cubicBezTo>
                    <a:pt x="-1" y="9927"/>
                    <a:pt x="9257" y="370"/>
                    <a:pt x="20912" y="-1"/>
                  </a:cubicBezTo>
                </a:path>
                <a:path w="21600" h="41414" stroke="0" extrusionOk="0">
                  <a:moveTo>
                    <a:pt x="13025" y="41414"/>
                  </a:moveTo>
                  <a:cubicBezTo>
                    <a:pt x="5118" y="37994"/>
                    <a:pt x="0" y="30203"/>
                    <a:pt x="0" y="21589"/>
                  </a:cubicBezTo>
                  <a:cubicBezTo>
                    <a:pt x="-1" y="9927"/>
                    <a:pt x="9257" y="370"/>
                    <a:pt x="20912" y="-1"/>
                  </a:cubicBezTo>
                  <a:lnTo>
                    <a:pt x="21600" y="21589"/>
                  </a:lnTo>
                  <a:close/>
                </a:path>
              </a:pathLst>
            </a:custGeom>
            <a:noFill/>
            <a:ln w="14288">
              <a:solidFill>
                <a:srgbClr val="FFFFFF"/>
              </a:solidFill>
              <a:round/>
              <a:headEnd/>
              <a:tailEnd/>
            </a:ln>
          </p:spPr>
          <p:txBody>
            <a:bodyPr/>
            <a:lstStyle/>
            <a:p>
              <a:endParaRPr lang="ja-JP" altLang="en-US"/>
            </a:p>
          </p:txBody>
        </p:sp>
        <p:sp>
          <p:nvSpPr>
            <p:cNvPr id="29735" name="Arc 118"/>
            <p:cNvSpPr>
              <a:spLocks/>
            </p:cNvSpPr>
            <p:nvPr/>
          </p:nvSpPr>
          <p:spPr bwMode="auto">
            <a:xfrm>
              <a:off x="4246" y="996"/>
              <a:ext cx="148" cy="41"/>
            </a:xfrm>
            <a:custGeom>
              <a:avLst/>
              <a:gdLst>
                <a:gd name="T0" fmla="*/ 0 w 39370"/>
                <a:gd name="T1" fmla="*/ 0 h 21600"/>
                <a:gd name="T2" fmla="*/ 0 w 39370"/>
                <a:gd name="T3" fmla="*/ 0 h 21600"/>
                <a:gd name="T4" fmla="*/ 0 w 39370"/>
                <a:gd name="T5" fmla="*/ 0 h 21600"/>
                <a:gd name="T6" fmla="*/ 0 60000 65536"/>
                <a:gd name="T7" fmla="*/ 0 60000 65536"/>
                <a:gd name="T8" fmla="*/ 0 60000 65536"/>
                <a:gd name="T9" fmla="*/ 0 w 39370"/>
                <a:gd name="T10" fmla="*/ 0 h 21600"/>
                <a:gd name="T11" fmla="*/ 39370 w 39370"/>
                <a:gd name="T12" fmla="*/ 21600 h 21600"/>
              </a:gdLst>
              <a:ahLst/>
              <a:cxnLst>
                <a:cxn ang="T6">
                  <a:pos x="T0" y="T1"/>
                </a:cxn>
                <a:cxn ang="T7">
                  <a:pos x="T2" y="T3"/>
                </a:cxn>
                <a:cxn ang="T8">
                  <a:pos x="T4" y="T5"/>
                </a:cxn>
              </a:cxnLst>
              <a:rect l="T9" t="T10" r="T11" b="T12"/>
              <a:pathLst>
                <a:path w="39370" h="21600" fill="none" extrusionOk="0">
                  <a:moveTo>
                    <a:pt x="39369" y="11326"/>
                  </a:moveTo>
                  <a:cubicBezTo>
                    <a:pt x="35437" y="17711"/>
                    <a:pt x="28476" y="21599"/>
                    <a:pt x="20978" y="21600"/>
                  </a:cubicBezTo>
                  <a:cubicBezTo>
                    <a:pt x="11031" y="21600"/>
                    <a:pt x="2370" y="14807"/>
                    <a:pt x="0" y="5147"/>
                  </a:cubicBezTo>
                </a:path>
                <a:path w="39370" h="21600" stroke="0" extrusionOk="0">
                  <a:moveTo>
                    <a:pt x="39369" y="11326"/>
                  </a:moveTo>
                  <a:cubicBezTo>
                    <a:pt x="35437" y="17711"/>
                    <a:pt x="28476" y="21599"/>
                    <a:pt x="20978" y="21600"/>
                  </a:cubicBezTo>
                  <a:cubicBezTo>
                    <a:pt x="11031" y="21600"/>
                    <a:pt x="2370" y="14807"/>
                    <a:pt x="0" y="5147"/>
                  </a:cubicBezTo>
                  <a:lnTo>
                    <a:pt x="20978" y="0"/>
                  </a:lnTo>
                  <a:close/>
                </a:path>
              </a:pathLst>
            </a:custGeom>
            <a:noFill/>
            <a:ln w="14288">
              <a:solidFill>
                <a:srgbClr val="FFFFFF"/>
              </a:solidFill>
              <a:round/>
              <a:headEnd/>
              <a:tailEnd/>
            </a:ln>
          </p:spPr>
          <p:txBody>
            <a:bodyPr/>
            <a:lstStyle/>
            <a:p>
              <a:endParaRPr lang="ja-JP" altLang="en-US"/>
            </a:p>
          </p:txBody>
        </p:sp>
        <p:grpSp>
          <p:nvGrpSpPr>
            <p:cNvPr id="5" name="Group 119"/>
            <p:cNvGrpSpPr>
              <a:grpSpLocks/>
            </p:cNvGrpSpPr>
            <p:nvPr/>
          </p:nvGrpSpPr>
          <p:grpSpPr bwMode="auto">
            <a:xfrm>
              <a:off x="4169" y="853"/>
              <a:ext cx="310" cy="167"/>
              <a:chOff x="4483" y="730"/>
              <a:chExt cx="511" cy="277"/>
            </a:xfrm>
          </p:grpSpPr>
          <p:pic>
            <p:nvPicPr>
              <p:cNvPr id="29737" name="Picture 120"/>
              <p:cNvPicPr>
                <a:picLocks noChangeAspect="1" noChangeArrowheads="1"/>
              </p:cNvPicPr>
              <p:nvPr/>
            </p:nvPicPr>
            <p:blipFill>
              <a:blip r:embed="rId7" cstate="print"/>
              <a:srcRect/>
              <a:stretch>
                <a:fillRect/>
              </a:stretch>
            </p:blipFill>
            <p:spPr bwMode="auto">
              <a:xfrm>
                <a:off x="4483" y="730"/>
                <a:ext cx="499" cy="274"/>
              </a:xfrm>
              <a:prstGeom prst="rect">
                <a:avLst/>
              </a:prstGeom>
              <a:noFill/>
              <a:ln w="9525">
                <a:noFill/>
                <a:miter lim="800000"/>
                <a:headEnd/>
                <a:tailEnd/>
              </a:ln>
            </p:spPr>
          </p:pic>
          <p:pic>
            <p:nvPicPr>
              <p:cNvPr id="29738" name="Picture 121"/>
              <p:cNvPicPr>
                <a:picLocks noChangeAspect="1" noChangeArrowheads="1"/>
              </p:cNvPicPr>
              <p:nvPr/>
            </p:nvPicPr>
            <p:blipFill>
              <a:blip r:embed="rId8" cstate="print"/>
              <a:srcRect/>
              <a:stretch>
                <a:fillRect/>
              </a:stretch>
            </p:blipFill>
            <p:spPr bwMode="auto">
              <a:xfrm>
                <a:off x="4485" y="733"/>
                <a:ext cx="509" cy="274"/>
              </a:xfrm>
              <a:prstGeom prst="rect">
                <a:avLst/>
              </a:prstGeom>
              <a:noFill/>
              <a:ln w="9525">
                <a:noFill/>
                <a:miter lim="800000"/>
                <a:headEnd/>
                <a:tailEnd/>
              </a:ln>
            </p:spPr>
          </p:pic>
        </p:grpSp>
        <p:grpSp>
          <p:nvGrpSpPr>
            <p:cNvPr id="6" name="Group 122"/>
            <p:cNvGrpSpPr>
              <a:grpSpLocks/>
            </p:cNvGrpSpPr>
            <p:nvPr/>
          </p:nvGrpSpPr>
          <p:grpSpPr bwMode="auto">
            <a:xfrm>
              <a:off x="4157" y="879"/>
              <a:ext cx="164" cy="158"/>
              <a:chOff x="4881" y="1012"/>
              <a:chExt cx="271" cy="261"/>
            </a:xfrm>
          </p:grpSpPr>
          <p:sp>
            <p:nvSpPr>
              <p:cNvPr id="29740" name="Oval 123"/>
              <p:cNvSpPr>
                <a:spLocks noChangeArrowheads="1"/>
              </p:cNvSpPr>
              <p:nvPr/>
            </p:nvSpPr>
            <p:spPr bwMode="auto">
              <a:xfrm>
                <a:off x="4881" y="1246"/>
                <a:ext cx="27" cy="27"/>
              </a:xfrm>
              <a:prstGeom prst="ellipse">
                <a:avLst/>
              </a:prstGeom>
              <a:solidFill>
                <a:srgbClr val="FFFFFF"/>
              </a:solidFill>
              <a:ln w="3175">
                <a:solidFill>
                  <a:srgbClr val="000000"/>
                </a:solidFill>
                <a:miter lim="800000"/>
                <a:headEnd/>
                <a:tailEnd/>
              </a:ln>
            </p:spPr>
            <p:txBody>
              <a:bodyPr/>
              <a:lstStyle/>
              <a:p>
                <a:endParaRPr lang="en-US" sz="1800"/>
              </a:p>
            </p:txBody>
          </p:sp>
          <p:sp>
            <p:nvSpPr>
              <p:cNvPr id="29741" name="Freeform 124"/>
              <p:cNvSpPr>
                <a:spLocks/>
              </p:cNvSpPr>
              <p:nvPr/>
            </p:nvSpPr>
            <p:spPr bwMode="auto">
              <a:xfrm>
                <a:off x="4888" y="1169"/>
                <a:ext cx="101" cy="102"/>
              </a:xfrm>
              <a:custGeom>
                <a:avLst/>
                <a:gdLst>
                  <a:gd name="T0" fmla="*/ 0 w 101"/>
                  <a:gd name="T1" fmla="*/ 76 h 102"/>
                  <a:gd name="T2" fmla="*/ 26 w 101"/>
                  <a:gd name="T3" fmla="*/ 102 h 102"/>
                  <a:gd name="T4" fmla="*/ 101 w 101"/>
                  <a:gd name="T5" fmla="*/ 25 h 102"/>
                  <a:gd name="T6" fmla="*/ 74 w 101"/>
                  <a:gd name="T7" fmla="*/ 0 h 102"/>
                  <a:gd name="T8" fmla="*/ 0 w 101"/>
                  <a:gd name="T9" fmla="*/ 76 h 102"/>
                  <a:gd name="T10" fmla="*/ 0 60000 65536"/>
                  <a:gd name="T11" fmla="*/ 0 60000 65536"/>
                  <a:gd name="T12" fmla="*/ 0 60000 65536"/>
                  <a:gd name="T13" fmla="*/ 0 60000 65536"/>
                  <a:gd name="T14" fmla="*/ 0 60000 65536"/>
                  <a:gd name="T15" fmla="*/ 0 w 101"/>
                  <a:gd name="T16" fmla="*/ 0 h 102"/>
                  <a:gd name="T17" fmla="*/ 101 w 101"/>
                  <a:gd name="T18" fmla="*/ 102 h 102"/>
                </a:gdLst>
                <a:ahLst/>
                <a:cxnLst>
                  <a:cxn ang="T10">
                    <a:pos x="T0" y="T1"/>
                  </a:cxn>
                  <a:cxn ang="T11">
                    <a:pos x="T2" y="T3"/>
                  </a:cxn>
                  <a:cxn ang="T12">
                    <a:pos x="T4" y="T5"/>
                  </a:cxn>
                  <a:cxn ang="T13">
                    <a:pos x="T6" y="T7"/>
                  </a:cxn>
                  <a:cxn ang="T14">
                    <a:pos x="T8" y="T9"/>
                  </a:cxn>
                </a:cxnLst>
                <a:rect l="T15" t="T16" r="T17" b="T18"/>
                <a:pathLst>
                  <a:path w="101" h="102">
                    <a:moveTo>
                      <a:pt x="0" y="76"/>
                    </a:moveTo>
                    <a:lnTo>
                      <a:pt x="26" y="102"/>
                    </a:lnTo>
                    <a:lnTo>
                      <a:pt x="101" y="25"/>
                    </a:lnTo>
                    <a:lnTo>
                      <a:pt x="74" y="0"/>
                    </a:lnTo>
                    <a:lnTo>
                      <a:pt x="0" y="76"/>
                    </a:lnTo>
                    <a:close/>
                  </a:path>
                </a:pathLst>
              </a:custGeom>
              <a:solidFill>
                <a:srgbClr val="FFFFFF"/>
              </a:solidFill>
              <a:ln w="3175">
                <a:solidFill>
                  <a:srgbClr val="000000"/>
                </a:solidFill>
                <a:miter lim="800000"/>
                <a:headEnd/>
                <a:tailEnd/>
              </a:ln>
            </p:spPr>
            <p:txBody>
              <a:bodyPr/>
              <a:lstStyle/>
              <a:p>
                <a:endParaRPr lang="ja-JP" altLang="en-US"/>
              </a:p>
            </p:txBody>
          </p:sp>
          <p:sp>
            <p:nvSpPr>
              <p:cNvPr id="29742" name="Freeform 125"/>
              <p:cNvSpPr>
                <a:spLocks noEditPoints="1"/>
              </p:cNvSpPr>
              <p:nvPr/>
            </p:nvSpPr>
            <p:spPr bwMode="auto">
              <a:xfrm>
                <a:off x="4952" y="1012"/>
                <a:ext cx="200" cy="201"/>
              </a:xfrm>
              <a:custGeom>
                <a:avLst/>
                <a:gdLst>
                  <a:gd name="T0" fmla="*/ 0 w 178"/>
                  <a:gd name="T1" fmla="*/ 709 h 178"/>
                  <a:gd name="T2" fmla="*/ 647 w 178"/>
                  <a:gd name="T3" fmla="*/ 1407 h 178"/>
                  <a:gd name="T4" fmla="*/ 1290 w 178"/>
                  <a:gd name="T5" fmla="*/ 709 h 178"/>
                  <a:gd name="T6" fmla="*/ 647 w 178"/>
                  <a:gd name="T7" fmla="*/ 0 h 178"/>
                  <a:gd name="T8" fmla="*/ 0 w 178"/>
                  <a:gd name="T9" fmla="*/ 709 h 178"/>
                  <a:gd name="T10" fmla="*/ 88 w 178"/>
                  <a:gd name="T11" fmla="*/ 709 h 178"/>
                  <a:gd name="T12" fmla="*/ 647 w 178"/>
                  <a:gd name="T13" fmla="*/ 101 h 178"/>
                  <a:gd name="T14" fmla="*/ 1204 w 178"/>
                  <a:gd name="T15" fmla="*/ 709 h 178"/>
                  <a:gd name="T16" fmla="*/ 647 w 178"/>
                  <a:gd name="T17" fmla="*/ 1304 h 178"/>
                  <a:gd name="T18" fmla="*/ 88 w 178"/>
                  <a:gd name="T19" fmla="*/ 709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78"/>
                  <a:gd name="T32" fmla="*/ 178 w 17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78">
                    <a:moveTo>
                      <a:pt x="0" y="89"/>
                    </a:moveTo>
                    <a:cubicBezTo>
                      <a:pt x="0" y="138"/>
                      <a:pt x="40" y="178"/>
                      <a:pt x="89" y="178"/>
                    </a:cubicBezTo>
                    <a:cubicBezTo>
                      <a:pt x="138" y="178"/>
                      <a:pt x="178" y="138"/>
                      <a:pt x="178" y="89"/>
                    </a:cubicBezTo>
                    <a:cubicBezTo>
                      <a:pt x="178" y="40"/>
                      <a:pt x="138" y="0"/>
                      <a:pt x="89" y="0"/>
                    </a:cubicBezTo>
                    <a:cubicBezTo>
                      <a:pt x="40" y="0"/>
                      <a:pt x="0" y="40"/>
                      <a:pt x="0" y="89"/>
                    </a:cubicBezTo>
                    <a:close/>
                    <a:moveTo>
                      <a:pt x="12" y="89"/>
                    </a:moveTo>
                    <a:cubicBezTo>
                      <a:pt x="12" y="47"/>
                      <a:pt x="47" y="13"/>
                      <a:pt x="89" y="13"/>
                    </a:cubicBezTo>
                    <a:cubicBezTo>
                      <a:pt x="131" y="13"/>
                      <a:pt x="166" y="47"/>
                      <a:pt x="166" y="89"/>
                    </a:cubicBezTo>
                    <a:cubicBezTo>
                      <a:pt x="166" y="131"/>
                      <a:pt x="131" y="166"/>
                      <a:pt x="89" y="166"/>
                    </a:cubicBezTo>
                    <a:cubicBezTo>
                      <a:pt x="47" y="166"/>
                      <a:pt x="12" y="131"/>
                      <a:pt x="12" y="89"/>
                    </a:cubicBezTo>
                    <a:close/>
                  </a:path>
                </a:pathLst>
              </a:custGeom>
              <a:solidFill>
                <a:srgbClr val="FFFFFF"/>
              </a:solidFill>
              <a:ln w="3175">
                <a:solidFill>
                  <a:srgbClr val="000000"/>
                </a:solidFill>
                <a:miter lim="800000"/>
                <a:headEnd/>
                <a:tailEnd/>
              </a:ln>
            </p:spPr>
            <p:txBody>
              <a:bodyPr/>
              <a:lstStyle/>
              <a:p>
                <a:endParaRPr lang="ja-JP" altLang="en-US"/>
              </a:p>
            </p:txBody>
          </p:sp>
          <p:sp>
            <p:nvSpPr>
              <p:cNvPr id="29743" name="Freeform 126"/>
              <p:cNvSpPr>
                <a:spLocks noEditPoints="1"/>
              </p:cNvSpPr>
              <p:nvPr/>
            </p:nvSpPr>
            <p:spPr bwMode="auto">
              <a:xfrm>
                <a:off x="4940" y="1018"/>
                <a:ext cx="201" cy="201"/>
              </a:xfrm>
              <a:custGeom>
                <a:avLst/>
                <a:gdLst>
                  <a:gd name="T0" fmla="*/ 0 w 178"/>
                  <a:gd name="T1" fmla="*/ 709 h 178"/>
                  <a:gd name="T2" fmla="*/ 709 w 178"/>
                  <a:gd name="T3" fmla="*/ 1407 h 178"/>
                  <a:gd name="T4" fmla="*/ 1407 w 178"/>
                  <a:gd name="T5" fmla="*/ 709 h 178"/>
                  <a:gd name="T6" fmla="*/ 709 w 178"/>
                  <a:gd name="T7" fmla="*/ 0 h 178"/>
                  <a:gd name="T8" fmla="*/ 0 w 178"/>
                  <a:gd name="T9" fmla="*/ 709 h 178"/>
                  <a:gd name="T10" fmla="*/ 98 w 178"/>
                  <a:gd name="T11" fmla="*/ 709 h 178"/>
                  <a:gd name="T12" fmla="*/ 709 w 178"/>
                  <a:gd name="T13" fmla="*/ 101 h 178"/>
                  <a:gd name="T14" fmla="*/ 1303 w 178"/>
                  <a:gd name="T15" fmla="*/ 709 h 178"/>
                  <a:gd name="T16" fmla="*/ 709 w 178"/>
                  <a:gd name="T17" fmla="*/ 1304 h 178"/>
                  <a:gd name="T18" fmla="*/ 98 w 178"/>
                  <a:gd name="T19" fmla="*/ 709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78"/>
                  <a:gd name="T32" fmla="*/ 178 w 17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78">
                    <a:moveTo>
                      <a:pt x="0" y="89"/>
                    </a:moveTo>
                    <a:cubicBezTo>
                      <a:pt x="0" y="138"/>
                      <a:pt x="40" y="178"/>
                      <a:pt x="89" y="178"/>
                    </a:cubicBezTo>
                    <a:cubicBezTo>
                      <a:pt x="138" y="178"/>
                      <a:pt x="178" y="138"/>
                      <a:pt x="178" y="89"/>
                    </a:cubicBezTo>
                    <a:cubicBezTo>
                      <a:pt x="178" y="40"/>
                      <a:pt x="138" y="0"/>
                      <a:pt x="89" y="0"/>
                    </a:cubicBezTo>
                    <a:cubicBezTo>
                      <a:pt x="40" y="0"/>
                      <a:pt x="0" y="40"/>
                      <a:pt x="0" y="89"/>
                    </a:cubicBezTo>
                    <a:close/>
                    <a:moveTo>
                      <a:pt x="12" y="89"/>
                    </a:moveTo>
                    <a:cubicBezTo>
                      <a:pt x="12" y="47"/>
                      <a:pt x="46" y="13"/>
                      <a:pt x="89" y="13"/>
                    </a:cubicBezTo>
                    <a:cubicBezTo>
                      <a:pt x="131" y="13"/>
                      <a:pt x="165" y="47"/>
                      <a:pt x="165" y="89"/>
                    </a:cubicBezTo>
                    <a:cubicBezTo>
                      <a:pt x="165" y="132"/>
                      <a:pt x="131" y="166"/>
                      <a:pt x="89" y="166"/>
                    </a:cubicBezTo>
                    <a:cubicBezTo>
                      <a:pt x="46" y="166"/>
                      <a:pt x="12" y="132"/>
                      <a:pt x="12" y="89"/>
                    </a:cubicBezTo>
                    <a:close/>
                  </a:path>
                </a:pathLst>
              </a:custGeom>
              <a:solidFill>
                <a:srgbClr val="FFFFFF"/>
              </a:solidFill>
              <a:ln w="3175">
                <a:solidFill>
                  <a:srgbClr val="000000"/>
                </a:solidFill>
                <a:miter lim="800000"/>
                <a:headEnd/>
                <a:tailEnd/>
              </a:ln>
            </p:spPr>
            <p:txBody>
              <a:bodyPr/>
              <a:lstStyle/>
              <a:p>
                <a:endParaRPr lang="ja-JP" altLang="en-US"/>
              </a:p>
            </p:txBody>
          </p:sp>
        </p:grpSp>
      </p:grpSp>
      <p:grpSp>
        <p:nvGrpSpPr>
          <p:cNvPr id="7" name="Group 127"/>
          <p:cNvGrpSpPr>
            <a:grpSpLocks/>
          </p:cNvGrpSpPr>
          <p:nvPr/>
        </p:nvGrpSpPr>
        <p:grpSpPr bwMode="auto">
          <a:xfrm>
            <a:off x="4538588" y="5319713"/>
            <a:ext cx="825500" cy="469900"/>
            <a:chOff x="2360" y="2294"/>
            <a:chExt cx="520" cy="296"/>
          </a:xfrm>
        </p:grpSpPr>
        <p:grpSp>
          <p:nvGrpSpPr>
            <p:cNvPr id="8" name="Group 128"/>
            <p:cNvGrpSpPr>
              <a:grpSpLocks/>
            </p:cNvGrpSpPr>
            <p:nvPr/>
          </p:nvGrpSpPr>
          <p:grpSpPr bwMode="auto">
            <a:xfrm>
              <a:off x="2360" y="2294"/>
              <a:ext cx="520" cy="296"/>
              <a:chOff x="3018" y="2285"/>
              <a:chExt cx="520" cy="296"/>
            </a:xfrm>
          </p:grpSpPr>
          <p:grpSp>
            <p:nvGrpSpPr>
              <p:cNvPr id="11" name="Group 45"/>
              <p:cNvGrpSpPr>
                <a:grpSpLocks noChangeAspect="1"/>
              </p:cNvGrpSpPr>
              <p:nvPr/>
            </p:nvGrpSpPr>
            <p:grpSpPr bwMode="auto">
              <a:xfrm>
                <a:off x="3018" y="2285"/>
                <a:ext cx="520" cy="296"/>
                <a:chOff x="4029" y="1087"/>
                <a:chExt cx="490" cy="280"/>
              </a:xfrm>
            </p:grpSpPr>
            <p:sp>
              <p:nvSpPr>
                <p:cNvPr id="29747" name="AutoShape 44"/>
                <p:cNvSpPr>
                  <a:spLocks noChangeAspect="1" noChangeArrowheads="1" noTextEdit="1"/>
                </p:cNvSpPr>
                <p:nvPr/>
              </p:nvSpPr>
              <p:spPr bwMode="auto">
                <a:xfrm>
                  <a:off x="4029" y="1087"/>
                  <a:ext cx="490" cy="280"/>
                </a:xfrm>
                <a:prstGeom prst="rect">
                  <a:avLst/>
                </a:prstGeom>
                <a:noFill/>
                <a:ln w="9525">
                  <a:noFill/>
                  <a:miter lim="800000"/>
                  <a:headEnd/>
                  <a:tailEnd/>
                </a:ln>
              </p:spPr>
              <p:txBody>
                <a:bodyPr/>
                <a:lstStyle/>
                <a:p>
                  <a:endParaRPr lang="ja-JP" altLang="en-US"/>
                </a:p>
              </p:txBody>
            </p:sp>
            <p:grpSp>
              <p:nvGrpSpPr>
                <p:cNvPr id="13" name="Group 52"/>
                <p:cNvGrpSpPr>
                  <a:grpSpLocks/>
                </p:cNvGrpSpPr>
                <p:nvPr/>
              </p:nvGrpSpPr>
              <p:grpSpPr bwMode="auto">
                <a:xfrm>
                  <a:off x="4038" y="1096"/>
                  <a:ext cx="469" cy="256"/>
                  <a:chOff x="4038" y="1096"/>
                  <a:chExt cx="469" cy="256"/>
                </a:xfrm>
              </p:grpSpPr>
              <p:sp>
                <p:nvSpPr>
                  <p:cNvPr id="29749" name="Rectangle 46"/>
                  <p:cNvSpPr>
                    <a:spLocks noChangeArrowheads="1"/>
                  </p:cNvSpPr>
                  <p:nvPr/>
                </p:nvSpPr>
                <p:spPr bwMode="auto">
                  <a:xfrm>
                    <a:off x="4038" y="1139"/>
                    <a:ext cx="426" cy="213"/>
                  </a:xfrm>
                  <a:prstGeom prst="rect">
                    <a:avLst/>
                  </a:prstGeom>
                  <a:solidFill>
                    <a:srgbClr val="0096D5"/>
                  </a:solidFill>
                  <a:ln w="9525">
                    <a:noFill/>
                    <a:miter lim="800000"/>
                    <a:headEnd/>
                    <a:tailEnd/>
                  </a:ln>
                </p:spPr>
                <p:txBody>
                  <a:bodyPr/>
                  <a:lstStyle/>
                  <a:p>
                    <a:endParaRPr lang="en-US" sz="1800"/>
                  </a:p>
                </p:txBody>
              </p:sp>
              <p:sp>
                <p:nvSpPr>
                  <p:cNvPr id="29750" name="Rectangle 47"/>
                  <p:cNvSpPr>
                    <a:spLocks noChangeArrowheads="1"/>
                  </p:cNvSpPr>
                  <p:nvPr/>
                </p:nvSpPr>
                <p:spPr bwMode="auto">
                  <a:xfrm>
                    <a:off x="4038" y="1139"/>
                    <a:ext cx="426" cy="213"/>
                  </a:xfrm>
                  <a:prstGeom prst="rect">
                    <a:avLst/>
                  </a:prstGeom>
                  <a:solidFill>
                    <a:srgbClr val="0096D5"/>
                  </a:solidFill>
                  <a:ln w="3">
                    <a:solidFill>
                      <a:srgbClr val="AAE6FF"/>
                    </a:solidFill>
                    <a:miter lim="800000"/>
                    <a:headEnd/>
                    <a:tailEnd/>
                  </a:ln>
                </p:spPr>
                <p:txBody>
                  <a:bodyPr/>
                  <a:lstStyle/>
                  <a:p>
                    <a:endParaRPr lang="en-US" sz="1800"/>
                  </a:p>
                </p:txBody>
              </p:sp>
              <p:sp>
                <p:nvSpPr>
                  <p:cNvPr id="29751" name="Freeform 48"/>
                  <p:cNvSpPr>
                    <a:spLocks/>
                  </p:cNvSpPr>
                  <p:nvPr/>
                </p:nvSpPr>
                <p:spPr bwMode="auto">
                  <a:xfrm>
                    <a:off x="4464" y="1096"/>
                    <a:ext cx="43" cy="256"/>
                  </a:xfrm>
                  <a:custGeom>
                    <a:avLst/>
                    <a:gdLst>
                      <a:gd name="T0" fmla="*/ 0 w 43"/>
                      <a:gd name="T1" fmla="*/ 256 h 256"/>
                      <a:gd name="T2" fmla="*/ 43 w 43"/>
                      <a:gd name="T3" fmla="*/ 216 h 256"/>
                      <a:gd name="T4" fmla="*/ 43 w 43"/>
                      <a:gd name="T5" fmla="*/ 0 h 256"/>
                      <a:gd name="T6" fmla="*/ 0 w 43"/>
                      <a:gd name="T7" fmla="*/ 43 h 256"/>
                      <a:gd name="T8" fmla="*/ 0 w 43"/>
                      <a:gd name="T9" fmla="*/ 256 h 256"/>
                      <a:gd name="T10" fmla="*/ 0 60000 65536"/>
                      <a:gd name="T11" fmla="*/ 0 60000 65536"/>
                      <a:gd name="T12" fmla="*/ 0 60000 65536"/>
                      <a:gd name="T13" fmla="*/ 0 60000 65536"/>
                      <a:gd name="T14" fmla="*/ 0 60000 65536"/>
                      <a:gd name="T15" fmla="*/ 0 w 43"/>
                      <a:gd name="T16" fmla="*/ 0 h 256"/>
                      <a:gd name="T17" fmla="*/ 43 w 43"/>
                      <a:gd name="T18" fmla="*/ 256 h 256"/>
                    </a:gdLst>
                    <a:ahLst/>
                    <a:cxnLst>
                      <a:cxn ang="T10">
                        <a:pos x="T0" y="T1"/>
                      </a:cxn>
                      <a:cxn ang="T11">
                        <a:pos x="T2" y="T3"/>
                      </a:cxn>
                      <a:cxn ang="T12">
                        <a:pos x="T4" y="T5"/>
                      </a:cxn>
                      <a:cxn ang="T13">
                        <a:pos x="T6" y="T7"/>
                      </a:cxn>
                      <a:cxn ang="T14">
                        <a:pos x="T8" y="T9"/>
                      </a:cxn>
                    </a:cxnLst>
                    <a:rect l="T15" t="T16" r="T17" b="T18"/>
                    <a:pathLst>
                      <a:path w="43" h="256">
                        <a:moveTo>
                          <a:pt x="0" y="256"/>
                        </a:moveTo>
                        <a:lnTo>
                          <a:pt x="43" y="216"/>
                        </a:lnTo>
                        <a:lnTo>
                          <a:pt x="43" y="0"/>
                        </a:lnTo>
                        <a:lnTo>
                          <a:pt x="0" y="43"/>
                        </a:lnTo>
                        <a:lnTo>
                          <a:pt x="0" y="256"/>
                        </a:lnTo>
                        <a:close/>
                      </a:path>
                    </a:pathLst>
                  </a:custGeom>
                  <a:solidFill>
                    <a:srgbClr val="005A80"/>
                  </a:solidFill>
                  <a:ln w="9525">
                    <a:noFill/>
                    <a:round/>
                    <a:headEnd/>
                    <a:tailEnd/>
                  </a:ln>
                </p:spPr>
                <p:txBody>
                  <a:bodyPr/>
                  <a:lstStyle/>
                  <a:p>
                    <a:endParaRPr lang="ja-JP" altLang="en-US"/>
                  </a:p>
                </p:txBody>
              </p:sp>
              <p:sp>
                <p:nvSpPr>
                  <p:cNvPr id="29752" name="Freeform 49"/>
                  <p:cNvSpPr>
                    <a:spLocks/>
                  </p:cNvSpPr>
                  <p:nvPr/>
                </p:nvSpPr>
                <p:spPr bwMode="auto">
                  <a:xfrm>
                    <a:off x="4464" y="1096"/>
                    <a:ext cx="43" cy="256"/>
                  </a:xfrm>
                  <a:custGeom>
                    <a:avLst/>
                    <a:gdLst>
                      <a:gd name="T0" fmla="*/ 0 w 43"/>
                      <a:gd name="T1" fmla="*/ 256 h 256"/>
                      <a:gd name="T2" fmla="*/ 43 w 43"/>
                      <a:gd name="T3" fmla="*/ 216 h 256"/>
                      <a:gd name="T4" fmla="*/ 43 w 43"/>
                      <a:gd name="T5" fmla="*/ 0 h 256"/>
                      <a:gd name="T6" fmla="*/ 0 w 43"/>
                      <a:gd name="T7" fmla="*/ 43 h 256"/>
                      <a:gd name="T8" fmla="*/ 0 w 43"/>
                      <a:gd name="T9" fmla="*/ 256 h 256"/>
                      <a:gd name="T10" fmla="*/ 0 60000 65536"/>
                      <a:gd name="T11" fmla="*/ 0 60000 65536"/>
                      <a:gd name="T12" fmla="*/ 0 60000 65536"/>
                      <a:gd name="T13" fmla="*/ 0 60000 65536"/>
                      <a:gd name="T14" fmla="*/ 0 60000 65536"/>
                      <a:gd name="T15" fmla="*/ 0 w 43"/>
                      <a:gd name="T16" fmla="*/ 0 h 256"/>
                      <a:gd name="T17" fmla="*/ 43 w 43"/>
                      <a:gd name="T18" fmla="*/ 256 h 256"/>
                    </a:gdLst>
                    <a:ahLst/>
                    <a:cxnLst>
                      <a:cxn ang="T10">
                        <a:pos x="T0" y="T1"/>
                      </a:cxn>
                      <a:cxn ang="T11">
                        <a:pos x="T2" y="T3"/>
                      </a:cxn>
                      <a:cxn ang="T12">
                        <a:pos x="T4" y="T5"/>
                      </a:cxn>
                      <a:cxn ang="T13">
                        <a:pos x="T6" y="T7"/>
                      </a:cxn>
                      <a:cxn ang="T14">
                        <a:pos x="T8" y="T9"/>
                      </a:cxn>
                    </a:cxnLst>
                    <a:rect l="T15" t="T16" r="T17" b="T18"/>
                    <a:pathLst>
                      <a:path w="43" h="256">
                        <a:moveTo>
                          <a:pt x="0" y="256"/>
                        </a:moveTo>
                        <a:lnTo>
                          <a:pt x="43" y="216"/>
                        </a:lnTo>
                        <a:lnTo>
                          <a:pt x="43" y="0"/>
                        </a:lnTo>
                        <a:lnTo>
                          <a:pt x="0" y="43"/>
                        </a:lnTo>
                        <a:lnTo>
                          <a:pt x="0" y="256"/>
                        </a:lnTo>
                        <a:close/>
                      </a:path>
                    </a:pathLst>
                  </a:custGeom>
                  <a:solidFill>
                    <a:srgbClr val="005A80"/>
                  </a:solidFill>
                  <a:ln w="3">
                    <a:solidFill>
                      <a:srgbClr val="AAE6FF"/>
                    </a:solidFill>
                    <a:round/>
                    <a:headEnd/>
                    <a:tailEnd/>
                  </a:ln>
                </p:spPr>
                <p:txBody>
                  <a:bodyPr/>
                  <a:lstStyle/>
                  <a:p>
                    <a:endParaRPr lang="ja-JP" altLang="en-US"/>
                  </a:p>
                </p:txBody>
              </p:sp>
              <p:sp>
                <p:nvSpPr>
                  <p:cNvPr id="29753" name="Freeform 50"/>
                  <p:cNvSpPr>
                    <a:spLocks/>
                  </p:cNvSpPr>
                  <p:nvPr/>
                </p:nvSpPr>
                <p:spPr bwMode="auto">
                  <a:xfrm>
                    <a:off x="4038" y="1096"/>
                    <a:ext cx="469" cy="43"/>
                  </a:xfrm>
                  <a:custGeom>
                    <a:avLst/>
                    <a:gdLst>
                      <a:gd name="T0" fmla="*/ 426 w 469"/>
                      <a:gd name="T1" fmla="*/ 43 h 43"/>
                      <a:gd name="T2" fmla="*/ 469 w 469"/>
                      <a:gd name="T3" fmla="*/ 0 h 43"/>
                      <a:gd name="T4" fmla="*/ 43 w 469"/>
                      <a:gd name="T5" fmla="*/ 0 h 43"/>
                      <a:gd name="T6" fmla="*/ 0 w 469"/>
                      <a:gd name="T7" fmla="*/ 43 h 43"/>
                      <a:gd name="T8" fmla="*/ 426 w 469"/>
                      <a:gd name="T9" fmla="*/ 43 h 43"/>
                      <a:gd name="T10" fmla="*/ 0 60000 65536"/>
                      <a:gd name="T11" fmla="*/ 0 60000 65536"/>
                      <a:gd name="T12" fmla="*/ 0 60000 65536"/>
                      <a:gd name="T13" fmla="*/ 0 60000 65536"/>
                      <a:gd name="T14" fmla="*/ 0 60000 65536"/>
                      <a:gd name="T15" fmla="*/ 0 w 469"/>
                      <a:gd name="T16" fmla="*/ 0 h 43"/>
                      <a:gd name="T17" fmla="*/ 469 w 469"/>
                      <a:gd name="T18" fmla="*/ 43 h 43"/>
                    </a:gdLst>
                    <a:ahLst/>
                    <a:cxnLst>
                      <a:cxn ang="T10">
                        <a:pos x="T0" y="T1"/>
                      </a:cxn>
                      <a:cxn ang="T11">
                        <a:pos x="T2" y="T3"/>
                      </a:cxn>
                      <a:cxn ang="T12">
                        <a:pos x="T4" y="T5"/>
                      </a:cxn>
                      <a:cxn ang="T13">
                        <a:pos x="T6" y="T7"/>
                      </a:cxn>
                      <a:cxn ang="T14">
                        <a:pos x="T8" y="T9"/>
                      </a:cxn>
                    </a:cxnLst>
                    <a:rect l="T15" t="T16" r="T17" b="T18"/>
                    <a:pathLst>
                      <a:path w="469" h="43">
                        <a:moveTo>
                          <a:pt x="426" y="43"/>
                        </a:moveTo>
                        <a:lnTo>
                          <a:pt x="469" y="0"/>
                        </a:lnTo>
                        <a:lnTo>
                          <a:pt x="43" y="0"/>
                        </a:lnTo>
                        <a:lnTo>
                          <a:pt x="0" y="43"/>
                        </a:lnTo>
                        <a:lnTo>
                          <a:pt x="426" y="43"/>
                        </a:lnTo>
                        <a:close/>
                      </a:path>
                    </a:pathLst>
                  </a:custGeom>
                  <a:solidFill>
                    <a:srgbClr val="00B4FF"/>
                  </a:solidFill>
                  <a:ln w="9525">
                    <a:noFill/>
                    <a:round/>
                    <a:headEnd/>
                    <a:tailEnd/>
                  </a:ln>
                </p:spPr>
                <p:txBody>
                  <a:bodyPr/>
                  <a:lstStyle/>
                  <a:p>
                    <a:endParaRPr lang="ja-JP" altLang="en-US"/>
                  </a:p>
                </p:txBody>
              </p:sp>
              <p:sp>
                <p:nvSpPr>
                  <p:cNvPr id="29754" name="Freeform 51"/>
                  <p:cNvSpPr>
                    <a:spLocks/>
                  </p:cNvSpPr>
                  <p:nvPr/>
                </p:nvSpPr>
                <p:spPr bwMode="auto">
                  <a:xfrm>
                    <a:off x="4038" y="1096"/>
                    <a:ext cx="469" cy="43"/>
                  </a:xfrm>
                  <a:custGeom>
                    <a:avLst/>
                    <a:gdLst>
                      <a:gd name="T0" fmla="*/ 426 w 469"/>
                      <a:gd name="T1" fmla="*/ 43 h 43"/>
                      <a:gd name="T2" fmla="*/ 469 w 469"/>
                      <a:gd name="T3" fmla="*/ 0 h 43"/>
                      <a:gd name="T4" fmla="*/ 43 w 469"/>
                      <a:gd name="T5" fmla="*/ 0 h 43"/>
                      <a:gd name="T6" fmla="*/ 0 w 469"/>
                      <a:gd name="T7" fmla="*/ 43 h 43"/>
                      <a:gd name="T8" fmla="*/ 426 w 469"/>
                      <a:gd name="T9" fmla="*/ 43 h 43"/>
                      <a:gd name="T10" fmla="*/ 0 60000 65536"/>
                      <a:gd name="T11" fmla="*/ 0 60000 65536"/>
                      <a:gd name="T12" fmla="*/ 0 60000 65536"/>
                      <a:gd name="T13" fmla="*/ 0 60000 65536"/>
                      <a:gd name="T14" fmla="*/ 0 60000 65536"/>
                      <a:gd name="T15" fmla="*/ 0 w 469"/>
                      <a:gd name="T16" fmla="*/ 0 h 43"/>
                      <a:gd name="T17" fmla="*/ 469 w 469"/>
                      <a:gd name="T18" fmla="*/ 43 h 43"/>
                    </a:gdLst>
                    <a:ahLst/>
                    <a:cxnLst>
                      <a:cxn ang="T10">
                        <a:pos x="T0" y="T1"/>
                      </a:cxn>
                      <a:cxn ang="T11">
                        <a:pos x="T2" y="T3"/>
                      </a:cxn>
                      <a:cxn ang="T12">
                        <a:pos x="T4" y="T5"/>
                      </a:cxn>
                      <a:cxn ang="T13">
                        <a:pos x="T6" y="T7"/>
                      </a:cxn>
                      <a:cxn ang="T14">
                        <a:pos x="T8" y="T9"/>
                      </a:cxn>
                    </a:cxnLst>
                    <a:rect l="T15" t="T16" r="T17" b="T18"/>
                    <a:pathLst>
                      <a:path w="469" h="43">
                        <a:moveTo>
                          <a:pt x="426" y="43"/>
                        </a:moveTo>
                        <a:lnTo>
                          <a:pt x="469" y="0"/>
                        </a:lnTo>
                        <a:lnTo>
                          <a:pt x="43" y="0"/>
                        </a:lnTo>
                        <a:lnTo>
                          <a:pt x="0" y="43"/>
                        </a:lnTo>
                        <a:lnTo>
                          <a:pt x="426" y="43"/>
                        </a:lnTo>
                        <a:close/>
                      </a:path>
                    </a:pathLst>
                  </a:custGeom>
                  <a:solidFill>
                    <a:srgbClr val="00B4FF"/>
                  </a:solidFill>
                  <a:ln w="3">
                    <a:solidFill>
                      <a:srgbClr val="AAE6FF"/>
                    </a:solidFill>
                    <a:round/>
                    <a:headEnd/>
                    <a:tailEnd/>
                  </a:ln>
                </p:spPr>
                <p:txBody>
                  <a:bodyPr/>
                  <a:lstStyle/>
                  <a:p>
                    <a:endParaRPr lang="ja-JP" altLang="en-US"/>
                  </a:p>
                </p:txBody>
              </p:sp>
            </p:grpSp>
          </p:grpSp>
          <p:sp>
            <p:nvSpPr>
              <p:cNvPr id="29755" name="Freeform 138"/>
              <p:cNvSpPr>
                <a:spLocks/>
              </p:cNvSpPr>
              <p:nvPr/>
            </p:nvSpPr>
            <p:spPr bwMode="auto">
              <a:xfrm>
                <a:off x="3042" y="2405"/>
                <a:ext cx="75" cy="89"/>
              </a:xfrm>
              <a:custGeom>
                <a:avLst/>
                <a:gdLst>
                  <a:gd name="T0" fmla="*/ 0 w 2100"/>
                  <a:gd name="T1" fmla="*/ 0 h 2502"/>
                  <a:gd name="T2" fmla="*/ 0 w 2100"/>
                  <a:gd name="T3" fmla="*/ 0 h 2502"/>
                  <a:gd name="T4" fmla="*/ 0 w 2100"/>
                  <a:gd name="T5" fmla="*/ 0 h 2502"/>
                  <a:gd name="T6" fmla="*/ 0 w 2100"/>
                  <a:gd name="T7" fmla="*/ 0 h 2502"/>
                  <a:gd name="T8" fmla="*/ 0 w 2100"/>
                  <a:gd name="T9" fmla="*/ 0 h 2502"/>
                  <a:gd name="T10" fmla="*/ 0 w 2100"/>
                  <a:gd name="T11" fmla="*/ 0 h 2502"/>
                  <a:gd name="T12" fmla="*/ 0 w 2100"/>
                  <a:gd name="T13" fmla="*/ 0 h 2502"/>
                  <a:gd name="T14" fmla="*/ 0 w 2100"/>
                  <a:gd name="T15" fmla="*/ 0 h 2502"/>
                  <a:gd name="T16" fmla="*/ 0 60000 65536"/>
                  <a:gd name="T17" fmla="*/ 0 60000 65536"/>
                  <a:gd name="T18" fmla="*/ 0 60000 65536"/>
                  <a:gd name="T19" fmla="*/ 0 60000 65536"/>
                  <a:gd name="T20" fmla="*/ 0 60000 65536"/>
                  <a:gd name="T21" fmla="*/ 0 60000 65536"/>
                  <a:gd name="T22" fmla="*/ 0 60000 65536"/>
                  <a:gd name="T23" fmla="*/ 0 60000 65536"/>
                  <a:gd name="T24" fmla="*/ 0 w 2100"/>
                  <a:gd name="T25" fmla="*/ 0 h 2502"/>
                  <a:gd name="T26" fmla="*/ 2100 w 2100"/>
                  <a:gd name="T27" fmla="*/ 2502 h 25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0" h="2502">
                    <a:moveTo>
                      <a:pt x="640" y="2502"/>
                    </a:moveTo>
                    <a:lnTo>
                      <a:pt x="640" y="1375"/>
                    </a:lnTo>
                    <a:lnTo>
                      <a:pt x="0" y="1375"/>
                    </a:lnTo>
                    <a:lnTo>
                      <a:pt x="0" y="1037"/>
                    </a:lnTo>
                    <a:lnTo>
                      <a:pt x="628" y="1037"/>
                    </a:lnTo>
                    <a:lnTo>
                      <a:pt x="628" y="0"/>
                    </a:lnTo>
                    <a:lnTo>
                      <a:pt x="2100" y="1206"/>
                    </a:lnTo>
                    <a:lnTo>
                      <a:pt x="640" y="2502"/>
                    </a:lnTo>
                    <a:close/>
                  </a:path>
                </a:pathLst>
              </a:custGeom>
              <a:solidFill>
                <a:srgbClr val="1F1A17"/>
              </a:solidFill>
              <a:ln w="9525">
                <a:noFill/>
                <a:round/>
                <a:headEnd/>
                <a:tailEnd/>
              </a:ln>
            </p:spPr>
            <p:txBody>
              <a:bodyPr/>
              <a:lstStyle/>
              <a:p>
                <a:endParaRPr lang="ja-JP" altLang="en-US"/>
              </a:p>
            </p:txBody>
          </p:sp>
          <p:sp>
            <p:nvSpPr>
              <p:cNvPr id="29756" name="Freeform 139"/>
              <p:cNvSpPr>
                <a:spLocks/>
              </p:cNvSpPr>
              <p:nvPr/>
            </p:nvSpPr>
            <p:spPr bwMode="auto">
              <a:xfrm>
                <a:off x="3389" y="2407"/>
                <a:ext cx="74" cy="89"/>
              </a:xfrm>
              <a:custGeom>
                <a:avLst/>
                <a:gdLst>
                  <a:gd name="T0" fmla="*/ 0 w 2101"/>
                  <a:gd name="T1" fmla="*/ 0 h 2502"/>
                  <a:gd name="T2" fmla="*/ 0 w 2101"/>
                  <a:gd name="T3" fmla="*/ 0 h 2502"/>
                  <a:gd name="T4" fmla="*/ 0 w 2101"/>
                  <a:gd name="T5" fmla="*/ 0 h 2502"/>
                  <a:gd name="T6" fmla="*/ 0 w 2101"/>
                  <a:gd name="T7" fmla="*/ 0 h 2502"/>
                  <a:gd name="T8" fmla="*/ 0 w 2101"/>
                  <a:gd name="T9" fmla="*/ 0 h 2502"/>
                  <a:gd name="T10" fmla="*/ 0 w 2101"/>
                  <a:gd name="T11" fmla="*/ 0 h 2502"/>
                  <a:gd name="T12" fmla="*/ 0 w 2101"/>
                  <a:gd name="T13" fmla="*/ 0 h 2502"/>
                  <a:gd name="T14" fmla="*/ 0 w 2101"/>
                  <a:gd name="T15" fmla="*/ 0 h 2502"/>
                  <a:gd name="T16" fmla="*/ 0 60000 65536"/>
                  <a:gd name="T17" fmla="*/ 0 60000 65536"/>
                  <a:gd name="T18" fmla="*/ 0 60000 65536"/>
                  <a:gd name="T19" fmla="*/ 0 60000 65536"/>
                  <a:gd name="T20" fmla="*/ 0 60000 65536"/>
                  <a:gd name="T21" fmla="*/ 0 60000 65536"/>
                  <a:gd name="T22" fmla="*/ 0 60000 65536"/>
                  <a:gd name="T23" fmla="*/ 0 60000 65536"/>
                  <a:gd name="T24" fmla="*/ 0 w 2101"/>
                  <a:gd name="T25" fmla="*/ 0 h 2502"/>
                  <a:gd name="T26" fmla="*/ 2101 w 2101"/>
                  <a:gd name="T27" fmla="*/ 2502 h 25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1" h="2502">
                    <a:moveTo>
                      <a:pt x="1460" y="2502"/>
                    </a:moveTo>
                    <a:lnTo>
                      <a:pt x="1460" y="1375"/>
                    </a:lnTo>
                    <a:lnTo>
                      <a:pt x="2101" y="1375"/>
                    </a:lnTo>
                    <a:lnTo>
                      <a:pt x="2101" y="1037"/>
                    </a:lnTo>
                    <a:lnTo>
                      <a:pt x="1474" y="1037"/>
                    </a:lnTo>
                    <a:lnTo>
                      <a:pt x="1474" y="0"/>
                    </a:lnTo>
                    <a:lnTo>
                      <a:pt x="0" y="1206"/>
                    </a:lnTo>
                    <a:lnTo>
                      <a:pt x="1460" y="2502"/>
                    </a:lnTo>
                    <a:close/>
                  </a:path>
                </a:pathLst>
              </a:custGeom>
              <a:solidFill>
                <a:srgbClr val="1F1A17"/>
              </a:solidFill>
              <a:ln w="9525">
                <a:noFill/>
                <a:round/>
                <a:headEnd/>
                <a:tailEnd/>
              </a:ln>
            </p:spPr>
            <p:txBody>
              <a:bodyPr/>
              <a:lstStyle/>
              <a:p>
                <a:endParaRPr lang="ja-JP" altLang="en-US"/>
              </a:p>
            </p:txBody>
          </p:sp>
          <p:sp>
            <p:nvSpPr>
              <p:cNvPr id="29757" name="Freeform 140"/>
              <p:cNvSpPr>
                <a:spLocks/>
              </p:cNvSpPr>
              <p:nvPr/>
            </p:nvSpPr>
            <p:spPr bwMode="auto">
              <a:xfrm>
                <a:off x="3391" y="2410"/>
                <a:ext cx="75" cy="88"/>
              </a:xfrm>
              <a:custGeom>
                <a:avLst/>
                <a:gdLst>
                  <a:gd name="T0" fmla="*/ 0 w 2101"/>
                  <a:gd name="T1" fmla="*/ 0 h 2502"/>
                  <a:gd name="T2" fmla="*/ 0 w 2101"/>
                  <a:gd name="T3" fmla="*/ 0 h 2502"/>
                  <a:gd name="T4" fmla="*/ 0 w 2101"/>
                  <a:gd name="T5" fmla="*/ 0 h 2502"/>
                  <a:gd name="T6" fmla="*/ 0 w 2101"/>
                  <a:gd name="T7" fmla="*/ 0 h 2502"/>
                  <a:gd name="T8" fmla="*/ 0 w 2101"/>
                  <a:gd name="T9" fmla="*/ 0 h 2502"/>
                  <a:gd name="T10" fmla="*/ 0 w 2101"/>
                  <a:gd name="T11" fmla="*/ 0 h 2502"/>
                  <a:gd name="T12" fmla="*/ 0 w 2101"/>
                  <a:gd name="T13" fmla="*/ 0 h 2502"/>
                  <a:gd name="T14" fmla="*/ 0 w 2101"/>
                  <a:gd name="T15" fmla="*/ 0 h 2502"/>
                  <a:gd name="T16" fmla="*/ 0 60000 65536"/>
                  <a:gd name="T17" fmla="*/ 0 60000 65536"/>
                  <a:gd name="T18" fmla="*/ 0 60000 65536"/>
                  <a:gd name="T19" fmla="*/ 0 60000 65536"/>
                  <a:gd name="T20" fmla="*/ 0 60000 65536"/>
                  <a:gd name="T21" fmla="*/ 0 60000 65536"/>
                  <a:gd name="T22" fmla="*/ 0 60000 65536"/>
                  <a:gd name="T23" fmla="*/ 0 60000 65536"/>
                  <a:gd name="T24" fmla="*/ 0 w 2101"/>
                  <a:gd name="T25" fmla="*/ 0 h 2502"/>
                  <a:gd name="T26" fmla="*/ 2101 w 2101"/>
                  <a:gd name="T27" fmla="*/ 2502 h 25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1" h="2502">
                    <a:moveTo>
                      <a:pt x="1460" y="2502"/>
                    </a:moveTo>
                    <a:lnTo>
                      <a:pt x="1460" y="1375"/>
                    </a:lnTo>
                    <a:lnTo>
                      <a:pt x="2101" y="1375"/>
                    </a:lnTo>
                    <a:lnTo>
                      <a:pt x="2101" y="1037"/>
                    </a:lnTo>
                    <a:lnTo>
                      <a:pt x="1474" y="1037"/>
                    </a:lnTo>
                    <a:lnTo>
                      <a:pt x="1474" y="0"/>
                    </a:lnTo>
                    <a:lnTo>
                      <a:pt x="0" y="1206"/>
                    </a:lnTo>
                    <a:lnTo>
                      <a:pt x="1460" y="2502"/>
                    </a:lnTo>
                    <a:close/>
                  </a:path>
                </a:pathLst>
              </a:custGeom>
              <a:solidFill>
                <a:srgbClr val="FFFFFF"/>
              </a:solidFill>
              <a:ln w="9525">
                <a:noFill/>
                <a:round/>
                <a:headEnd/>
                <a:tailEnd/>
              </a:ln>
            </p:spPr>
            <p:txBody>
              <a:bodyPr/>
              <a:lstStyle/>
              <a:p>
                <a:endParaRPr lang="ja-JP" altLang="en-US"/>
              </a:p>
            </p:txBody>
          </p:sp>
          <p:sp>
            <p:nvSpPr>
              <p:cNvPr id="29758" name="Freeform 141"/>
              <p:cNvSpPr>
                <a:spLocks/>
              </p:cNvSpPr>
              <p:nvPr/>
            </p:nvSpPr>
            <p:spPr bwMode="auto">
              <a:xfrm>
                <a:off x="3045" y="2411"/>
                <a:ext cx="74" cy="88"/>
              </a:xfrm>
              <a:custGeom>
                <a:avLst/>
                <a:gdLst>
                  <a:gd name="T0" fmla="*/ 0 w 2100"/>
                  <a:gd name="T1" fmla="*/ 0 h 2502"/>
                  <a:gd name="T2" fmla="*/ 0 w 2100"/>
                  <a:gd name="T3" fmla="*/ 0 h 2502"/>
                  <a:gd name="T4" fmla="*/ 0 w 2100"/>
                  <a:gd name="T5" fmla="*/ 0 h 2502"/>
                  <a:gd name="T6" fmla="*/ 0 w 2100"/>
                  <a:gd name="T7" fmla="*/ 0 h 2502"/>
                  <a:gd name="T8" fmla="*/ 0 w 2100"/>
                  <a:gd name="T9" fmla="*/ 0 h 2502"/>
                  <a:gd name="T10" fmla="*/ 0 w 2100"/>
                  <a:gd name="T11" fmla="*/ 0 h 2502"/>
                  <a:gd name="T12" fmla="*/ 0 w 2100"/>
                  <a:gd name="T13" fmla="*/ 0 h 2502"/>
                  <a:gd name="T14" fmla="*/ 0 w 2100"/>
                  <a:gd name="T15" fmla="*/ 0 h 2502"/>
                  <a:gd name="T16" fmla="*/ 0 60000 65536"/>
                  <a:gd name="T17" fmla="*/ 0 60000 65536"/>
                  <a:gd name="T18" fmla="*/ 0 60000 65536"/>
                  <a:gd name="T19" fmla="*/ 0 60000 65536"/>
                  <a:gd name="T20" fmla="*/ 0 60000 65536"/>
                  <a:gd name="T21" fmla="*/ 0 60000 65536"/>
                  <a:gd name="T22" fmla="*/ 0 60000 65536"/>
                  <a:gd name="T23" fmla="*/ 0 60000 65536"/>
                  <a:gd name="T24" fmla="*/ 0 w 2100"/>
                  <a:gd name="T25" fmla="*/ 0 h 2502"/>
                  <a:gd name="T26" fmla="*/ 2100 w 2100"/>
                  <a:gd name="T27" fmla="*/ 2502 h 25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0" h="2502">
                    <a:moveTo>
                      <a:pt x="640" y="2502"/>
                    </a:moveTo>
                    <a:lnTo>
                      <a:pt x="640" y="1375"/>
                    </a:lnTo>
                    <a:lnTo>
                      <a:pt x="0" y="1375"/>
                    </a:lnTo>
                    <a:lnTo>
                      <a:pt x="0" y="1037"/>
                    </a:lnTo>
                    <a:lnTo>
                      <a:pt x="628" y="1037"/>
                    </a:lnTo>
                    <a:lnTo>
                      <a:pt x="628" y="0"/>
                    </a:lnTo>
                    <a:lnTo>
                      <a:pt x="2100" y="1206"/>
                    </a:lnTo>
                    <a:lnTo>
                      <a:pt x="640" y="2502"/>
                    </a:lnTo>
                    <a:close/>
                  </a:path>
                </a:pathLst>
              </a:custGeom>
              <a:solidFill>
                <a:srgbClr val="FFFFFF"/>
              </a:solidFill>
              <a:ln w="9525">
                <a:noFill/>
                <a:round/>
                <a:headEnd/>
                <a:tailEnd/>
              </a:ln>
            </p:spPr>
            <p:txBody>
              <a:bodyPr/>
              <a:lstStyle/>
              <a:p>
                <a:endParaRPr lang="ja-JP" altLang="en-US"/>
              </a:p>
            </p:txBody>
          </p:sp>
        </p:grpSp>
        <p:graphicFrame>
          <p:nvGraphicFramePr>
            <p:cNvPr id="29759" name="Object 142"/>
            <p:cNvGraphicFramePr>
              <a:graphicFrameLocks noChangeAspect="1"/>
            </p:cNvGraphicFramePr>
            <p:nvPr/>
          </p:nvGraphicFramePr>
          <p:xfrm>
            <a:off x="2470" y="2380"/>
            <a:ext cx="255" cy="164"/>
          </p:xfrm>
          <a:graphic>
            <a:graphicData uri="http://schemas.openxmlformats.org/presentationml/2006/ole">
              <p:oleObj spid="_x0000_s2051" r:id="rId9" imgW="1552792" imgH="1000000" progId="">
                <p:embed/>
              </p:oleObj>
            </a:graphicData>
          </a:graphic>
        </p:graphicFrame>
        <p:grpSp>
          <p:nvGrpSpPr>
            <p:cNvPr id="14" name="Group 143"/>
            <p:cNvGrpSpPr>
              <a:grpSpLocks/>
            </p:cNvGrpSpPr>
            <p:nvPr/>
          </p:nvGrpSpPr>
          <p:grpSpPr bwMode="auto">
            <a:xfrm>
              <a:off x="2492" y="2422"/>
              <a:ext cx="148" cy="141"/>
              <a:chOff x="4881" y="1012"/>
              <a:chExt cx="271" cy="261"/>
            </a:xfrm>
          </p:grpSpPr>
          <p:sp>
            <p:nvSpPr>
              <p:cNvPr id="29761" name="Oval 144"/>
              <p:cNvSpPr>
                <a:spLocks noChangeArrowheads="1"/>
              </p:cNvSpPr>
              <p:nvPr/>
            </p:nvSpPr>
            <p:spPr bwMode="auto">
              <a:xfrm>
                <a:off x="4881" y="1246"/>
                <a:ext cx="27" cy="27"/>
              </a:xfrm>
              <a:prstGeom prst="ellipse">
                <a:avLst/>
              </a:prstGeom>
              <a:solidFill>
                <a:srgbClr val="FFFFFF"/>
              </a:solidFill>
              <a:ln w="3175">
                <a:solidFill>
                  <a:srgbClr val="000000"/>
                </a:solidFill>
                <a:miter lim="800000"/>
                <a:headEnd/>
                <a:tailEnd/>
              </a:ln>
            </p:spPr>
            <p:txBody>
              <a:bodyPr/>
              <a:lstStyle/>
              <a:p>
                <a:endParaRPr lang="en-US" sz="1800"/>
              </a:p>
            </p:txBody>
          </p:sp>
          <p:sp>
            <p:nvSpPr>
              <p:cNvPr id="29762" name="Freeform 145"/>
              <p:cNvSpPr>
                <a:spLocks/>
              </p:cNvSpPr>
              <p:nvPr/>
            </p:nvSpPr>
            <p:spPr bwMode="auto">
              <a:xfrm>
                <a:off x="4888" y="1169"/>
                <a:ext cx="101" cy="102"/>
              </a:xfrm>
              <a:custGeom>
                <a:avLst/>
                <a:gdLst>
                  <a:gd name="T0" fmla="*/ 0 w 101"/>
                  <a:gd name="T1" fmla="*/ 76 h 102"/>
                  <a:gd name="T2" fmla="*/ 26 w 101"/>
                  <a:gd name="T3" fmla="*/ 102 h 102"/>
                  <a:gd name="T4" fmla="*/ 101 w 101"/>
                  <a:gd name="T5" fmla="*/ 25 h 102"/>
                  <a:gd name="T6" fmla="*/ 74 w 101"/>
                  <a:gd name="T7" fmla="*/ 0 h 102"/>
                  <a:gd name="T8" fmla="*/ 0 w 101"/>
                  <a:gd name="T9" fmla="*/ 76 h 102"/>
                  <a:gd name="T10" fmla="*/ 0 60000 65536"/>
                  <a:gd name="T11" fmla="*/ 0 60000 65536"/>
                  <a:gd name="T12" fmla="*/ 0 60000 65536"/>
                  <a:gd name="T13" fmla="*/ 0 60000 65536"/>
                  <a:gd name="T14" fmla="*/ 0 60000 65536"/>
                  <a:gd name="T15" fmla="*/ 0 w 101"/>
                  <a:gd name="T16" fmla="*/ 0 h 102"/>
                  <a:gd name="T17" fmla="*/ 101 w 101"/>
                  <a:gd name="T18" fmla="*/ 102 h 102"/>
                </a:gdLst>
                <a:ahLst/>
                <a:cxnLst>
                  <a:cxn ang="T10">
                    <a:pos x="T0" y="T1"/>
                  </a:cxn>
                  <a:cxn ang="T11">
                    <a:pos x="T2" y="T3"/>
                  </a:cxn>
                  <a:cxn ang="T12">
                    <a:pos x="T4" y="T5"/>
                  </a:cxn>
                  <a:cxn ang="T13">
                    <a:pos x="T6" y="T7"/>
                  </a:cxn>
                  <a:cxn ang="T14">
                    <a:pos x="T8" y="T9"/>
                  </a:cxn>
                </a:cxnLst>
                <a:rect l="T15" t="T16" r="T17" b="T18"/>
                <a:pathLst>
                  <a:path w="101" h="102">
                    <a:moveTo>
                      <a:pt x="0" y="76"/>
                    </a:moveTo>
                    <a:lnTo>
                      <a:pt x="26" y="102"/>
                    </a:lnTo>
                    <a:lnTo>
                      <a:pt x="101" y="25"/>
                    </a:lnTo>
                    <a:lnTo>
                      <a:pt x="74" y="0"/>
                    </a:lnTo>
                    <a:lnTo>
                      <a:pt x="0" y="76"/>
                    </a:lnTo>
                    <a:close/>
                  </a:path>
                </a:pathLst>
              </a:custGeom>
              <a:solidFill>
                <a:srgbClr val="FFFFFF"/>
              </a:solidFill>
              <a:ln w="3175">
                <a:solidFill>
                  <a:srgbClr val="000000"/>
                </a:solidFill>
                <a:miter lim="800000"/>
                <a:headEnd/>
                <a:tailEnd/>
              </a:ln>
            </p:spPr>
            <p:txBody>
              <a:bodyPr/>
              <a:lstStyle/>
              <a:p>
                <a:endParaRPr lang="ja-JP" altLang="en-US"/>
              </a:p>
            </p:txBody>
          </p:sp>
          <p:sp>
            <p:nvSpPr>
              <p:cNvPr id="29763" name="Freeform 146"/>
              <p:cNvSpPr>
                <a:spLocks noEditPoints="1"/>
              </p:cNvSpPr>
              <p:nvPr/>
            </p:nvSpPr>
            <p:spPr bwMode="auto">
              <a:xfrm>
                <a:off x="4952" y="1012"/>
                <a:ext cx="200" cy="201"/>
              </a:xfrm>
              <a:custGeom>
                <a:avLst/>
                <a:gdLst>
                  <a:gd name="T0" fmla="*/ 0 w 178"/>
                  <a:gd name="T1" fmla="*/ 709 h 178"/>
                  <a:gd name="T2" fmla="*/ 647 w 178"/>
                  <a:gd name="T3" fmla="*/ 1407 h 178"/>
                  <a:gd name="T4" fmla="*/ 1290 w 178"/>
                  <a:gd name="T5" fmla="*/ 709 h 178"/>
                  <a:gd name="T6" fmla="*/ 647 w 178"/>
                  <a:gd name="T7" fmla="*/ 0 h 178"/>
                  <a:gd name="T8" fmla="*/ 0 w 178"/>
                  <a:gd name="T9" fmla="*/ 709 h 178"/>
                  <a:gd name="T10" fmla="*/ 88 w 178"/>
                  <a:gd name="T11" fmla="*/ 709 h 178"/>
                  <a:gd name="T12" fmla="*/ 647 w 178"/>
                  <a:gd name="T13" fmla="*/ 101 h 178"/>
                  <a:gd name="T14" fmla="*/ 1204 w 178"/>
                  <a:gd name="T15" fmla="*/ 709 h 178"/>
                  <a:gd name="T16" fmla="*/ 647 w 178"/>
                  <a:gd name="T17" fmla="*/ 1304 h 178"/>
                  <a:gd name="T18" fmla="*/ 88 w 178"/>
                  <a:gd name="T19" fmla="*/ 709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78"/>
                  <a:gd name="T32" fmla="*/ 178 w 17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78">
                    <a:moveTo>
                      <a:pt x="0" y="89"/>
                    </a:moveTo>
                    <a:cubicBezTo>
                      <a:pt x="0" y="138"/>
                      <a:pt x="40" y="178"/>
                      <a:pt x="89" y="178"/>
                    </a:cubicBezTo>
                    <a:cubicBezTo>
                      <a:pt x="138" y="178"/>
                      <a:pt x="178" y="138"/>
                      <a:pt x="178" y="89"/>
                    </a:cubicBezTo>
                    <a:cubicBezTo>
                      <a:pt x="178" y="40"/>
                      <a:pt x="138" y="0"/>
                      <a:pt x="89" y="0"/>
                    </a:cubicBezTo>
                    <a:cubicBezTo>
                      <a:pt x="40" y="0"/>
                      <a:pt x="0" y="40"/>
                      <a:pt x="0" y="89"/>
                    </a:cubicBezTo>
                    <a:close/>
                    <a:moveTo>
                      <a:pt x="12" y="89"/>
                    </a:moveTo>
                    <a:cubicBezTo>
                      <a:pt x="12" y="47"/>
                      <a:pt x="47" y="13"/>
                      <a:pt x="89" y="13"/>
                    </a:cubicBezTo>
                    <a:cubicBezTo>
                      <a:pt x="131" y="13"/>
                      <a:pt x="166" y="47"/>
                      <a:pt x="166" y="89"/>
                    </a:cubicBezTo>
                    <a:cubicBezTo>
                      <a:pt x="166" y="131"/>
                      <a:pt x="131" y="166"/>
                      <a:pt x="89" y="166"/>
                    </a:cubicBezTo>
                    <a:cubicBezTo>
                      <a:pt x="47" y="166"/>
                      <a:pt x="12" y="131"/>
                      <a:pt x="12" y="89"/>
                    </a:cubicBezTo>
                    <a:close/>
                  </a:path>
                </a:pathLst>
              </a:custGeom>
              <a:solidFill>
                <a:srgbClr val="FFFFFF"/>
              </a:solidFill>
              <a:ln w="3175">
                <a:solidFill>
                  <a:srgbClr val="000000"/>
                </a:solidFill>
                <a:miter lim="800000"/>
                <a:headEnd/>
                <a:tailEnd/>
              </a:ln>
            </p:spPr>
            <p:txBody>
              <a:bodyPr/>
              <a:lstStyle/>
              <a:p>
                <a:endParaRPr lang="ja-JP" altLang="en-US"/>
              </a:p>
            </p:txBody>
          </p:sp>
          <p:sp>
            <p:nvSpPr>
              <p:cNvPr id="29764" name="Freeform 147"/>
              <p:cNvSpPr>
                <a:spLocks noEditPoints="1"/>
              </p:cNvSpPr>
              <p:nvPr/>
            </p:nvSpPr>
            <p:spPr bwMode="auto">
              <a:xfrm>
                <a:off x="4940" y="1018"/>
                <a:ext cx="201" cy="201"/>
              </a:xfrm>
              <a:custGeom>
                <a:avLst/>
                <a:gdLst>
                  <a:gd name="T0" fmla="*/ 0 w 178"/>
                  <a:gd name="T1" fmla="*/ 709 h 178"/>
                  <a:gd name="T2" fmla="*/ 709 w 178"/>
                  <a:gd name="T3" fmla="*/ 1407 h 178"/>
                  <a:gd name="T4" fmla="*/ 1407 w 178"/>
                  <a:gd name="T5" fmla="*/ 709 h 178"/>
                  <a:gd name="T6" fmla="*/ 709 w 178"/>
                  <a:gd name="T7" fmla="*/ 0 h 178"/>
                  <a:gd name="T8" fmla="*/ 0 w 178"/>
                  <a:gd name="T9" fmla="*/ 709 h 178"/>
                  <a:gd name="T10" fmla="*/ 98 w 178"/>
                  <a:gd name="T11" fmla="*/ 709 h 178"/>
                  <a:gd name="T12" fmla="*/ 709 w 178"/>
                  <a:gd name="T13" fmla="*/ 101 h 178"/>
                  <a:gd name="T14" fmla="*/ 1303 w 178"/>
                  <a:gd name="T15" fmla="*/ 709 h 178"/>
                  <a:gd name="T16" fmla="*/ 709 w 178"/>
                  <a:gd name="T17" fmla="*/ 1304 h 178"/>
                  <a:gd name="T18" fmla="*/ 98 w 178"/>
                  <a:gd name="T19" fmla="*/ 709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78"/>
                  <a:gd name="T32" fmla="*/ 178 w 17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78">
                    <a:moveTo>
                      <a:pt x="0" y="89"/>
                    </a:moveTo>
                    <a:cubicBezTo>
                      <a:pt x="0" y="138"/>
                      <a:pt x="40" y="178"/>
                      <a:pt x="89" y="178"/>
                    </a:cubicBezTo>
                    <a:cubicBezTo>
                      <a:pt x="138" y="178"/>
                      <a:pt x="178" y="138"/>
                      <a:pt x="178" y="89"/>
                    </a:cubicBezTo>
                    <a:cubicBezTo>
                      <a:pt x="178" y="40"/>
                      <a:pt x="138" y="0"/>
                      <a:pt x="89" y="0"/>
                    </a:cubicBezTo>
                    <a:cubicBezTo>
                      <a:pt x="40" y="0"/>
                      <a:pt x="0" y="40"/>
                      <a:pt x="0" y="89"/>
                    </a:cubicBezTo>
                    <a:close/>
                    <a:moveTo>
                      <a:pt x="12" y="89"/>
                    </a:moveTo>
                    <a:cubicBezTo>
                      <a:pt x="12" y="47"/>
                      <a:pt x="46" y="13"/>
                      <a:pt x="89" y="13"/>
                    </a:cubicBezTo>
                    <a:cubicBezTo>
                      <a:pt x="131" y="13"/>
                      <a:pt x="165" y="47"/>
                      <a:pt x="165" y="89"/>
                    </a:cubicBezTo>
                    <a:cubicBezTo>
                      <a:pt x="165" y="132"/>
                      <a:pt x="131" y="166"/>
                      <a:pt x="89" y="166"/>
                    </a:cubicBezTo>
                    <a:cubicBezTo>
                      <a:pt x="46" y="166"/>
                      <a:pt x="12" y="132"/>
                      <a:pt x="12" y="89"/>
                    </a:cubicBezTo>
                    <a:close/>
                  </a:path>
                </a:pathLst>
              </a:custGeom>
              <a:solidFill>
                <a:srgbClr val="FFFFFF"/>
              </a:solidFill>
              <a:ln w="3175">
                <a:solidFill>
                  <a:srgbClr val="000000"/>
                </a:solidFill>
                <a:miter lim="800000"/>
                <a:headEnd/>
                <a:tailEnd/>
              </a:ln>
            </p:spPr>
            <p:txBody>
              <a:bodyPr/>
              <a:lstStyle/>
              <a:p>
                <a:endParaRPr lang="ja-JP" altLang="en-US"/>
              </a:p>
            </p:txBody>
          </p:sp>
        </p:grpSp>
      </p:grpSp>
      <p:pic>
        <p:nvPicPr>
          <p:cNvPr id="29791" name="Picture 14"/>
          <p:cNvPicPr>
            <a:picLocks noChangeArrowheads="1"/>
          </p:cNvPicPr>
          <p:nvPr/>
        </p:nvPicPr>
        <p:blipFill>
          <a:blip r:embed="rId10" cstate="print"/>
          <a:srcRect/>
          <a:stretch>
            <a:fillRect/>
          </a:stretch>
        </p:blipFill>
        <p:spPr bwMode="auto">
          <a:xfrm>
            <a:off x="7723188" y="2058988"/>
            <a:ext cx="806450" cy="487362"/>
          </a:xfrm>
          <a:prstGeom prst="rect">
            <a:avLst/>
          </a:prstGeom>
          <a:noFill/>
          <a:ln w="9525">
            <a:noFill/>
            <a:miter lim="800000"/>
            <a:headEnd/>
            <a:tailEnd/>
          </a:ln>
        </p:spPr>
      </p:pic>
      <p:pic>
        <p:nvPicPr>
          <p:cNvPr id="29792" name="Picture 14"/>
          <p:cNvPicPr>
            <a:picLocks noChangeArrowheads="1"/>
          </p:cNvPicPr>
          <p:nvPr/>
        </p:nvPicPr>
        <p:blipFill>
          <a:blip r:embed="rId10" cstate="print"/>
          <a:srcRect/>
          <a:stretch>
            <a:fillRect/>
          </a:stretch>
        </p:blipFill>
        <p:spPr bwMode="auto">
          <a:xfrm>
            <a:off x="2198688" y="2071688"/>
            <a:ext cx="806450" cy="487362"/>
          </a:xfrm>
          <a:prstGeom prst="rect">
            <a:avLst/>
          </a:prstGeom>
          <a:noFill/>
          <a:ln w="9525">
            <a:noFill/>
            <a:miter lim="800000"/>
            <a:headEnd/>
            <a:tailEnd/>
          </a:ln>
        </p:spPr>
      </p:pic>
      <p:pic>
        <p:nvPicPr>
          <p:cNvPr id="29793" name="Picture 14"/>
          <p:cNvPicPr>
            <a:picLocks noChangeArrowheads="1"/>
          </p:cNvPicPr>
          <p:nvPr/>
        </p:nvPicPr>
        <p:blipFill>
          <a:blip r:embed="rId10" cstate="print"/>
          <a:srcRect/>
          <a:stretch>
            <a:fillRect/>
          </a:stretch>
        </p:blipFill>
        <p:spPr bwMode="auto">
          <a:xfrm>
            <a:off x="3646488" y="2071688"/>
            <a:ext cx="806450" cy="487362"/>
          </a:xfrm>
          <a:prstGeom prst="rect">
            <a:avLst/>
          </a:prstGeom>
          <a:noFill/>
          <a:ln w="9525">
            <a:noFill/>
            <a:miter lim="800000"/>
            <a:headEnd/>
            <a:tailEnd/>
          </a:ln>
        </p:spPr>
      </p:pic>
      <p:pic>
        <p:nvPicPr>
          <p:cNvPr id="29794" name="Picture 14"/>
          <p:cNvPicPr>
            <a:picLocks noChangeArrowheads="1"/>
          </p:cNvPicPr>
          <p:nvPr/>
        </p:nvPicPr>
        <p:blipFill>
          <a:blip r:embed="rId10" cstate="print"/>
          <a:srcRect/>
          <a:stretch>
            <a:fillRect/>
          </a:stretch>
        </p:blipFill>
        <p:spPr bwMode="auto">
          <a:xfrm>
            <a:off x="5081588" y="2071688"/>
            <a:ext cx="806450" cy="487362"/>
          </a:xfrm>
          <a:prstGeom prst="rect">
            <a:avLst/>
          </a:prstGeom>
          <a:noFill/>
          <a:ln w="9525">
            <a:noFill/>
            <a:miter lim="800000"/>
            <a:headEnd/>
            <a:tailEnd/>
          </a:ln>
        </p:spPr>
      </p:pic>
      <p:pic>
        <p:nvPicPr>
          <p:cNvPr id="29795" name="Picture 14"/>
          <p:cNvPicPr>
            <a:picLocks noChangeArrowheads="1"/>
          </p:cNvPicPr>
          <p:nvPr/>
        </p:nvPicPr>
        <p:blipFill>
          <a:blip r:embed="rId10" cstate="print"/>
          <a:srcRect/>
          <a:stretch>
            <a:fillRect/>
          </a:stretch>
        </p:blipFill>
        <p:spPr bwMode="auto">
          <a:xfrm>
            <a:off x="6516688" y="2071688"/>
            <a:ext cx="806450" cy="487362"/>
          </a:xfrm>
          <a:prstGeom prst="rect">
            <a:avLst/>
          </a:prstGeom>
          <a:noFill/>
          <a:ln w="9525">
            <a:noFill/>
            <a:miter lim="800000"/>
            <a:headEnd/>
            <a:tailEnd/>
          </a:ln>
        </p:spPr>
      </p:pic>
      <p:pic>
        <p:nvPicPr>
          <p:cNvPr id="29796" name="Picture 14"/>
          <p:cNvPicPr>
            <a:picLocks noChangeArrowheads="1"/>
          </p:cNvPicPr>
          <p:nvPr/>
        </p:nvPicPr>
        <p:blipFill>
          <a:blip r:embed="rId10" cstate="print"/>
          <a:srcRect/>
          <a:stretch>
            <a:fillRect/>
          </a:stretch>
        </p:blipFill>
        <p:spPr bwMode="auto">
          <a:xfrm>
            <a:off x="776288" y="2071688"/>
            <a:ext cx="806450" cy="487362"/>
          </a:xfrm>
          <a:prstGeom prst="rect">
            <a:avLst/>
          </a:prstGeom>
          <a:noFill/>
          <a:ln w="9525">
            <a:noFill/>
            <a:miter lim="800000"/>
            <a:headEnd/>
            <a:tailEnd/>
          </a:ln>
        </p:spPr>
      </p:pic>
      <p:sp>
        <p:nvSpPr>
          <p:cNvPr id="29797" name="AutoShape 201"/>
          <p:cNvSpPr>
            <a:spLocks noChangeArrowheads="1"/>
          </p:cNvSpPr>
          <p:nvPr/>
        </p:nvSpPr>
        <p:spPr bwMode="auto">
          <a:xfrm flipV="1">
            <a:off x="314325" y="1990725"/>
            <a:ext cx="8677275" cy="752475"/>
          </a:xfrm>
          <a:custGeom>
            <a:avLst/>
            <a:gdLst>
              <a:gd name="T0" fmla="*/ 137518550 w 21600"/>
              <a:gd name="T1" fmla="*/ 1034138 h 21600"/>
              <a:gd name="T2" fmla="*/ 137518550 w 21600"/>
              <a:gd name="T3" fmla="*/ 1034138 h 21600"/>
              <a:gd name="T4" fmla="*/ 137518550 w 21600"/>
              <a:gd name="T5" fmla="*/ 1034138 h 21600"/>
              <a:gd name="T6" fmla="*/ 137518550 w 21600"/>
              <a:gd name="T7" fmla="*/ 0 h 21600"/>
              <a:gd name="T8" fmla="*/ 0 60000 65536"/>
              <a:gd name="T9" fmla="*/ 0 60000 65536"/>
              <a:gd name="T10" fmla="*/ 0 60000 65536"/>
              <a:gd name="T11" fmla="*/ 0 60000 65536"/>
              <a:gd name="T12" fmla="*/ 2146 w 21600"/>
              <a:gd name="T13" fmla="*/ 2142 h 21600"/>
              <a:gd name="T14" fmla="*/ 19454 w 21600"/>
              <a:gd name="T15" fmla="*/ 19458 h 21600"/>
            </a:gdLst>
            <a:ahLst/>
            <a:cxnLst>
              <a:cxn ang="T8">
                <a:pos x="T0" y="T1"/>
              </a:cxn>
              <a:cxn ang="T9">
                <a:pos x="T2" y="T3"/>
              </a:cxn>
              <a:cxn ang="T10">
                <a:pos x="T4" y="T5"/>
              </a:cxn>
              <a:cxn ang="T11">
                <a:pos x="T6" y="T7"/>
              </a:cxn>
            </a:cxnLst>
            <a:rect l="T12" t="T13" r="T14" b="T15"/>
            <a:pathLst>
              <a:path w="21600" h="21600">
                <a:moveTo>
                  <a:pt x="0" y="0"/>
                </a:moveTo>
                <a:lnTo>
                  <a:pt x="687" y="21600"/>
                </a:lnTo>
                <a:lnTo>
                  <a:pt x="20913" y="21600"/>
                </a:lnTo>
                <a:lnTo>
                  <a:pt x="21600" y="0"/>
                </a:lnTo>
                <a:close/>
              </a:path>
            </a:pathLst>
          </a:custGeom>
          <a:gradFill rotWithShape="1">
            <a:gsLst>
              <a:gs pos="0">
                <a:srgbClr val="DDDDDD"/>
              </a:gs>
              <a:gs pos="100000">
                <a:srgbClr val="DFDFDF">
                  <a:alpha val="0"/>
                </a:srgbClr>
              </a:gs>
            </a:gsLst>
            <a:lin ang="5400000" scaled="1"/>
          </a:gradFill>
          <a:ln w="6350">
            <a:noFill/>
            <a:miter lim="800000"/>
            <a:headEnd/>
            <a:tailEnd/>
          </a:ln>
        </p:spPr>
        <p:txBody>
          <a:bodyPr rot="10800000" lIns="82124" tIns="41061" rIns="82124" bIns="41061" anchor="ctr"/>
          <a:lstStyle/>
          <a:p>
            <a:endParaRPr lang="ja-JP" altLang="en-US"/>
          </a:p>
        </p:txBody>
      </p:sp>
      <p:sp>
        <p:nvSpPr>
          <p:cNvPr id="9" name="Rectangle 15"/>
          <p:cNvSpPr>
            <a:spLocks noChangeArrowheads="1"/>
          </p:cNvSpPr>
          <p:nvPr/>
        </p:nvSpPr>
        <p:spPr bwMode="auto">
          <a:xfrm>
            <a:off x="1162050" y="1724025"/>
            <a:ext cx="1203325" cy="709613"/>
          </a:xfrm>
          <a:prstGeom prst="rect">
            <a:avLst/>
          </a:prstGeom>
          <a:gradFill rotWithShape="1">
            <a:gsLst>
              <a:gs pos="0">
                <a:srgbClr val="EE6804">
                  <a:gamma/>
                  <a:shade val="46275"/>
                  <a:invGamma/>
                </a:srgbClr>
              </a:gs>
              <a:gs pos="100000">
                <a:srgbClr val="EE6804"/>
              </a:gs>
            </a:gsLst>
            <a:lin ang="5400000" scaled="1"/>
          </a:gradFill>
          <a:ln w="9525" algn="ctr">
            <a:noFill/>
            <a:miter lim="800000"/>
            <a:headEnd/>
            <a:tailEnd/>
          </a:ln>
          <a:effectLst/>
        </p:spPr>
        <p:txBody>
          <a:bodyPr lIns="9144" rIns="9144" anchor="ctr"/>
          <a:lstStyle/>
          <a:p>
            <a:pPr>
              <a:spcBef>
                <a:spcPct val="30000"/>
              </a:spcBef>
            </a:pPr>
            <a:r>
              <a:rPr lang="en-US" altLang="ja-JP" sz="1400">
                <a:solidFill>
                  <a:schemeClr val="bg1"/>
                </a:solidFill>
                <a:ea typeface="ヒラギノ角ゴ Pro W3"/>
                <a:cs typeface="ヒラギノ角ゴ Pro W3"/>
              </a:rPr>
              <a:t>Live  Reputation Scores</a:t>
            </a:r>
          </a:p>
        </p:txBody>
      </p:sp>
      <p:sp>
        <p:nvSpPr>
          <p:cNvPr id="10" name="Rectangle 16"/>
          <p:cNvSpPr>
            <a:spLocks noChangeArrowheads="1"/>
          </p:cNvSpPr>
          <p:nvPr/>
        </p:nvSpPr>
        <p:spPr bwMode="auto">
          <a:xfrm>
            <a:off x="4030663" y="1724025"/>
            <a:ext cx="1219200" cy="709613"/>
          </a:xfrm>
          <a:prstGeom prst="rect">
            <a:avLst/>
          </a:prstGeom>
          <a:gradFill rotWithShape="1">
            <a:gsLst>
              <a:gs pos="0">
                <a:srgbClr val="EE6804">
                  <a:gamma/>
                  <a:shade val="46275"/>
                  <a:invGamma/>
                </a:srgbClr>
              </a:gs>
              <a:gs pos="100000">
                <a:srgbClr val="EE6804"/>
              </a:gs>
            </a:gsLst>
            <a:lin ang="5400000" scaled="1"/>
          </a:gradFill>
          <a:ln w="9525" algn="ctr">
            <a:noFill/>
            <a:miter lim="800000"/>
            <a:headEnd/>
            <a:tailEnd/>
          </a:ln>
          <a:effectLst/>
        </p:spPr>
        <p:txBody>
          <a:bodyPr lIns="9144" rIns="9144" anchor="ctr"/>
          <a:lstStyle/>
          <a:p>
            <a:pPr>
              <a:spcBef>
                <a:spcPct val="30000"/>
              </a:spcBef>
            </a:pPr>
            <a:r>
              <a:rPr lang="en-US" altLang="ja-JP" sz="1400">
                <a:solidFill>
                  <a:schemeClr val="bg1"/>
                </a:solidFill>
                <a:ea typeface="ヒラギノ角ゴ Pro W3"/>
                <a:cs typeface="ヒラギノ角ゴ Pro W3"/>
              </a:rPr>
              <a:t>Authored and Dynamic </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Rule Sets</a:t>
            </a:r>
          </a:p>
        </p:txBody>
      </p:sp>
      <p:sp>
        <p:nvSpPr>
          <p:cNvPr id="12" name="Rectangle 16"/>
          <p:cNvSpPr>
            <a:spLocks noChangeArrowheads="1"/>
          </p:cNvSpPr>
          <p:nvPr/>
        </p:nvSpPr>
        <p:spPr bwMode="auto">
          <a:xfrm>
            <a:off x="2589213" y="1724025"/>
            <a:ext cx="1219200" cy="709613"/>
          </a:xfrm>
          <a:prstGeom prst="rect">
            <a:avLst/>
          </a:prstGeom>
          <a:gradFill rotWithShape="1">
            <a:gsLst>
              <a:gs pos="0">
                <a:srgbClr val="EE6804">
                  <a:gamma/>
                  <a:shade val="46275"/>
                  <a:invGamma/>
                </a:srgbClr>
              </a:gs>
              <a:gs pos="100000">
                <a:srgbClr val="EE6804"/>
              </a:gs>
            </a:gsLst>
            <a:lin ang="5400000" scaled="1"/>
          </a:gradFill>
          <a:ln w="9525" algn="ctr">
            <a:noFill/>
            <a:miter lim="800000"/>
            <a:headEnd/>
            <a:tailEnd/>
          </a:ln>
          <a:effectLst/>
        </p:spPr>
        <p:txBody>
          <a:bodyPr lIns="9144" rIns="9144" anchor="ctr"/>
          <a:lstStyle/>
          <a:p>
            <a:pPr>
              <a:spcBef>
                <a:spcPct val="30000"/>
              </a:spcBef>
            </a:pPr>
            <a:r>
              <a:rPr lang="en-US" altLang="ja-JP" sz="1400">
                <a:solidFill>
                  <a:schemeClr val="bg1"/>
                </a:solidFill>
                <a:ea typeface="ヒラギノ角ゴ Pro W3"/>
                <a:cs typeface="ヒラギノ角ゴ Pro W3"/>
              </a:rPr>
              <a:t>New and Updated Signatures</a:t>
            </a:r>
          </a:p>
        </p:txBody>
      </p:sp>
      <p:sp>
        <p:nvSpPr>
          <p:cNvPr id="103" name="Rectangle 16"/>
          <p:cNvSpPr>
            <a:spLocks noChangeArrowheads="1"/>
          </p:cNvSpPr>
          <p:nvPr/>
        </p:nvSpPr>
        <p:spPr bwMode="auto">
          <a:xfrm>
            <a:off x="6899275" y="1724025"/>
            <a:ext cx="1219200" cy="708025"/>
          </a:xfrm>
          <a:prstGeom prst="rect">
            <a:avLst/>
          </a:prstGeom>
          <a:gradFill rotWithShape="1">
            <a:gsLst>
              <a:gs pos="0">
                <a:srgbClr val="EE6804">
                  <a:gamma/>
                  <a:shade val="46275"/>
                  <a:invGamma/>
                </a:srgbClr>
              </a:gs>
              <a:gs pos="100000">
                <a:srgbClr val="EE6804"/>
              </a:gs>
            </a:gsLst>
            <a:lin ang="5400000" scaled="1"/>
          </a:gradFill>
          <a:ln w="9525" algn="ctr">
            <a:noFill/>
            <a:miter lim="800000"/>
            <a:headEnd/>
            <a:tailEnd/>
          </a:ln>
          <a:effectLst/>
        </p:spPr>
        <p:txBody>
          <a:bodyPr lIns="9144" rIns="9144" anchor="ctr"/>
          <a:lstStyle/>
          <a:p>
            <a:pPr>
              <a:spcBef>
                <a:spcPct val="30000"/>
              </a:spcBef>
            </a:pPr>
            <a:r>
              <a:rPr lang="en-US" altLang="ja-JP" sz="1400">
                <a:solidFill>
                  <a:schemeClr val="bg1"/>
                </a:solidFill>
                <a:ea typeface="ヒラギノ角ゴ Pro W3"/>
                <a:cs typeface="ヒラギノ角ゴ Pro W3"/>
              </a:rPr>
              <a:t>Customized Alerts Every 5 Minutes</a:t>
            </a:r>
          </a:p>
        </p:txBody>
      </p:sp>
      <p:sp>
        <p:nvSpPr>
          <p:cNvPr id="104" name="Rectangle 15"/>
          <p:cNvSpPr>
            <a:spLocks noChangeArrowheads="1"/>
          </p:cNvSpPr>
          <p:nvPr/>
        </p:nvSpPr>
        <p:spPr bwMode="auto">
          <a:xfrm>
            <a:off x="5472113" y="1724025"/>
            <a:ext cx="1204912" cy="709613"/>
          </a:xfrm>
          <a:prstGeom prst="rect">
            <a:avLst/>
          </a:prstGeom>
          <a:gradFill rotWithShape="1">
            <a:gsLst>
              <a:gs pos="0">
                <a:srgbClr val="EE6804">
                  <a:gamma/>
                  <a:shade val="46275"/>
                  <a:invGamma/>
                </a:srgbClr>
              </a:gs>
              <a:gs pos="100000">
                <a:srgbClr val="EE6804"/>
              </a:gs>
            </a:gsLst>
            <a:lin ang="5400000" scaled="1"/>
          </a:gradFill>
          <a:ln w="9525" algn="ctr">
            <a:noFill/>
            <a:miter lim="800000"/>
            <a:headEnd/>
            <a:tailEnd/>
          </a:ln>
          <a:effectLst/>
        </p:spPr>
        <p:txBody>
          <a:bodyPr lIns="9144" rIns="9144" anchor="ctr"/>
          <a:lstStyle/>
          <a:p>
            <a:pPr>
              <a:spcBef>
                <a:spcPct val="30000"/>
              </a:spcBef>
            </a:pPr>
            <a:r>
              <a:rPr lang="en-US" altLang="ja-JP" sz="1400">
                <a:solidFill>
                  <a:schemeClr val="bg1"/>
                </a:solidFill>
                <a:ea typeface="ヒラギノ角ゴ Pro W3"/>
                <a:cs typeface="ヒラギノ角ゴ Pro W3"/>
              </a:rPr>
              <a:t>Auto-Updates Every </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5 Minutes</a:t>
            </a:r>
          </a:p>
        </p:txBody>
      </p:sp>
      <p:sp>
        <p:nvSpPr>
          <p:cNvPr id="29803" name="Text Box 7"/>
          <p:cNvSpPr txBox="1">
            <a:spLocks noChangeArrowheads="1"/>
          </p:cNvSpPr>
          <p:nvPr/>
        </p:nvSpPr>
        <p:spPr bwMode="auto">
          <a:xfrm>
            <a:off x="793750" y="1243013"/>
            <a:ext cx="5506442" cy="353943"/>
          </a:xfrm>
          <a:prstGeom prst="rect">
            <a:avLst/>
          </a:prstGeom>
          <a:noFill/>
          <a:ln w="9525">
            <a:noFill/>
            <a:miter lim="800000"/>
            <a:headEnd/>
            <a:tailEnd/>
          </a:ln>
        </p:spPr>
        <p:txBody>
          <a:bodyPr wrap="square">
            <a:spAutoFit/>
          </a:bodyPr>
          <a:lstStyle/>
          <a:p>
            <a:pPr marL="285750" indent="-285750" algn="l"/>
            <a:r>
              <a:rPr lang="en-US" altLang="ja-JP" sz="1700" b="1" dirty="0">
                <a:solidFill>
                  <a:schemeClr val="hlink"/>
                </a:solidFill>
              </a:rPr>
              <a:t>Cisco </a:t>
            </a:r>
            <a:r>
              <a:rPr lang="en-US" altLang="ja-JP" sz="1700" b="1" dirty="0" err="1">
                <a:solidFill>
                  <a:schemeClr val="hlink"/>
                </a:solidFill>
              </a:rPr>
              <a:t>SIO</a:t>
            </a:r>
            <a:r>
              <a:rPr lang="en-US" altLang="ja-JP" sz="1700" b="1" dirty="0">
                <a:solidFill>
                  <a:srgbClr val="C0C0C4"/>
                </a:solidFill>
              </a:rPr>
              <a:t>: </a:t>
            </a:r>
            <a:r>
              <a:rPr lang="ja-JP" altLang="en-US" sz="1700" b="1" dirty="0"/>
              <a:t>脅威を認識し、分析し、自動的に防御</a:t>
            </a:r>
          </a:p>
        </p:txBody>
      </p:sp>
      <p:sp>
        <p:nvSpPr>
          <p:cNvPr id="2" name="Rectangle 15"/>
          <p:cNvSpPr>
            <a:spLocks noChangeArrowheads="1"/>
          </p:cNvSpPr>
          <p:nvPr/>
        </p:nvSpPr>
        <p:spPr bwMode="auto">
          <a:xfrm>
            <a:off x="7358063" y="3503613"/>
            <a:ext cx="1236662" cy="82073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ea typeface="ヒラギノ角ゴ Pro W3"/>
                <a:cs typeface="ヒラギノ角ゴ Pro W3"/>
              </a:rPr>
              <a:t>Alert </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Aggregation </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Filters </a:t>
            </a:r>
          </a:p>
        </p:txBody>
      </p:sp>
      <p:sp>
        <p:nvSpPr>
          <p:cNvPr id="29805" name="Rectangle 109"/>
          <p:cNvSpPr>
            <a:spLocks noChangeArrowheads="1"/>
          </p:cNvSpPr>
          <p:nvPr/>
        </p:nvSpPr>
        <p:spPr bwMode="auto">
          <a:xfrm>
            <a:off x="238125" y="4505325"/>
            <a:ext cx="8686800" cy="304800"/>
          </a:xfrm>
          <a:prstGeom prst="rect">
            <a:avLst/>
          </a:prstGeom>
          <a:gradFill rotWithShape="1">
            <a:gsLst>
              <a:gs pos="0">
                <a:srgbClr val="000000">
                  <a:alpha val="50000"/>
                </a:srgbClr>
              </a:gs>
              <a:gs pos="100000">
                <a:srgbClr val="000000">
                  <a:alpha val="0"/>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06" name="Rectangle 110"/>
          <p:cNvSpPr>
            <a:spLocks noChangeArrowheads="1"/>
          </p:cNvSpPr>
          <p:nvPr/>
        </p:nvSpPr>
        <p:spPr bwMode="auto">
          <a:xfrm>
            <a:off x="304800" y="2790825"/>
            <a:ext cx="8620125" cy="304800"/>
          </a:xfrm>
          <a:prstGeom prst="rect">
            <a:avLst/>
          </a:prstGeom>
          <a:gradFill rotWithShape="1">
            <a:gsLst>
              <a:gs pos="0">
                <a:srgbClr val="000000">
                  <a:alpha val="50000"/>
                </a:srgbClr>
              </a:gs>
              <a:gs pos="100000">
                <a:srgbClr val="000000">
                  <a:alpha val="0"/>
                </a:srgbClr>
              </a:gs>
            </a:gsLst>
            <a:lin ang="5400000" scaled="1"/>
          </a:gradFill>
          <a:ln w="9525" algn="ctr">
            <a:noFill/>
            <a:miter lim="800000"/>
            <a:headEnd/>
            <a:tailEnd/>
          </a:ln>
          <a:effectLst/>
        </p:spPr>
        <p:txBody>
          <a:bodyPr wrap="none" lIns="73025" tIns="36511" rIns="73025" bIns="36511" anchor="ctr"/>
          <a:lstStyle/>
          <a:p>
            <a:pPr defTabSz="814388"/>
            <a:endParaRPr lang="en-US" b="1"/>
          </a:p>
        </p:txBody>
      </p:sp>
      <p:sp>
        <p:nvSpPr>
          <p:cNvPr id="29807" name="Rectangle 111"/>
          <p:cNvSpPr>
            <a:spLocks noChangeArrowheads="1"/>
          </p:cNvSpPr>
          <p:nvPr/>
        </p:nvSpPr>
        <p:spPr bwMode="auto">
          <a:xfrm>
            <a:off x="171450" y="6486525"/>
            <a:ext cx="8667750" cy="295275"/>
          </a:xfrm>
          <a:prstGeom prst="rect">
            <a:avLst/>
          </a:prstGeom>
          <a:gradFill rotWithShape="1">
            <a:gsLst>
              <a:gs pos="0">
                <a:srgbClr val="000000">
                  <a:alpha val="50000"/>
                </a:srgbClr>
              </a:gs>
              <a:gs pos="100000">
                <a:srgbClr val="000000">
                  <a:alpha val="0"/>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4" name="Rectangle 16"/>
          <p:cNvSpPr>
            <a:spLocks noChangeArrowheads="1"/>
          </p:cNvSpPr>
          <p:nvPr/>
        </p:nvSpPr>
        <p:spPr bwMode="auto">
          <a:xfrm>
            <a:off x="558800" y="3503613"/>
            <a:ext cx="1252538" cy="82073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ea typeface="ヒラギノ角ゴ Pro W3"/>
                <a:cs typeface="ヒラギノ角ゴ Pro W3"/>
              </a:rPr>
              <a:t>Virus </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Outbreak</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Filters</a:t>
            </a:r>
          </a:p>
        </p:txBody>
      </p:sp>
      <p:sp>
        <p:nvSpPr>
          <p:cNvPr id="29809" name="AutoShape 113"/>
          <p:cNvSpPr>
            <a:spLocks noChangeArrowheads="1"/>
          </p:cNvSpPr>
          <p:nvPr/>
        </p:nvSpPr>
        <p:spPr bwMode="auto">
          <a:xfrm rot="10800000">
            <a:off x="561975" y="3378200"/>
            <a:ext cx="1247775"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0" name="AutoShape 114"/>
          <p:cNvSpPr>
            <a:spLocks noChangeArrowheads="1"/>
          </p:cNvSpPr>
          <p:nvPr/>
        </p:nvSpPr>
        <p:spPr bwMode="auto">
          <a:xfrm rot="10800000">
            <a:off x="1938338" y="3378200"/>
            <a:ext cx="1247775"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1" name="AutoShape 115"/>
          <p:cNvSpPr>
            <a:spLocks noChangeArrowheads="1"/>
          </p:cNvSpPr>
          <p:nvPr/>
        </p:nvSpPr>
        <p:spPr bwMode="auto">
          <a:xfrm rot="10800000">
            <a:off x="3270250" y="3378200"/>
            <a:ext cx="1252538"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2" name="AutoShape 116"/>
          <p:cNvSpPr>
            <a:spLocks noChangeArrowheads="1"/>
          </p:cNvSpPr>
          <p:nvPr/>
        </p:nvSpPr>
        <p:spPr bwMode="auto">
          <a:xfrm rot="10800000">
            <a:off x="4591050" y="3378200"/>
            <a:ext cx="1243013"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grpSp>
        <p:nvGrpSpPr>
          <p:cNvPr id="19" name="Group 117"/>
          <p:cNvGrpSpPr>
            <a:grpSpLocks/>
          </p:cNvGrpSpPr>
          <p:nvPr/>
        </p:nvGrpSpPr>
        <p:grpSpPr bwMode="auto">
          <a:xfrm>
            <a:off x="5915025" y="3378200"/>
            <a:ext cx="1352550" cy="946150"/>
            <a:chOff x="3726" y="2128"/>
            <a:chExt cx="852" cy="596"/>
          </a:xfrm>
        </p:grpSpPr>
        <p:sp>
          <p:nvSpPr>
            <p:cNvPr id="3" name="Rectangle 17"/>
            <p:cNvSpPr>
              <a:spLocks noChangeArrowheads="1"/>
            </p:cNvSpPr>
            <p:nvPr/>
          </p:nvSpPr>
          <p:spPr bwMode="auto">
            <a:xfrm>
              <a:off x="3726" y="2207"/>
              <a:ext cx="852" cy="517"/>
            </a:xfrm>
            <a:prstGeom prst="rect">
              <a:avLst/>
            </a:prstGeom>
            <a:gradFill rotWithShape="1">
              <a:gsLst>
                <a:gs pos="0">
                  <a:srgbClr val="0183B7">
                    <a:gamma/>
                    <a:shade val="46275"/>
                    <a:invGamma/>
                  </a:srgbClr>
                </a:gs>
                <a:gs pos="100000">
                  <a:srgbClr val="0183B7"/>
                </a:gs>
              </a:gsLst>
              <a:lin ang="5400000" scaled="1"/>
            </a:gradFill>
            <a:ln w="9525" algn="ctr">
              <a:noFill/>
              <a:miter lim="800000"/>
              <a:headEnd/>
              <a:tailEnd/>
            </a:ln>
            <a:effectLst/>
          </p:spPr>
          <p:txBody>
            <a:bodyPr wrap="none" lIns="73025" tIns="36511" rIns="73025" bIns="36511" anchor="ctr"/>
            <a:lstStyle/>
            <a:p>
              <a:pPr>
                <a:spcBef>
                  <a:spcPct val="30000"/>
                </a:spcBef>
              </a:pPr>
              <a:r>
                <a:rPr lang="en-US" altLang="ja-JP" sz="1400">
                  <a:solidFill>
                    <a:schemeClr val="bg1"/>
                  </a:solidFill>
                  <a:ea typeface="ヒラギノ角ゴ Pro W3"/>
                  <a:cs typeface="ヒラギノ角ゴ Pro W3"/>
                </a:rPr>
                <a:t>Firewall Botnet</a:t>
              </a:r>
              <a:br>
                <a:rPr lang="en-US" altLang="ja-JP" sz="1400">
                  <a:solidFill>
                    <a:schemeClr val="bg1"/>
                  </a:solidFill>
                  <a:ea typeface="ヒラギノ角ゴ Pro W3"/>
                  <a:cs typeface="ヒラギノ角ゴ Pro W3"/>
                </a:rPr>
              </a:br>
              <a:r>
                <a:rPr lang="en-US" altLang="ja-JP" sz="1400">
                  <a:solidFill>
                    <a:schemeClr val="bg1"/>
                  </a:solidFill>
                  <a:ea typeface="ヒラギノ角ゴ Pro W3"/>
                  <a:cs typeface="ヒラギノ角ゴ Pro W3"/>
                </a:rPr>
                <a:t>Traffic Filters</a:t>
              </a:r>
            </a:p>
          </p:txBody>
        </p:sp>
        <p:sp>
          <p:nvSpPr>
            <p:cNvPr id="29815" name="AutoShape 119"/>
            <p:cNvSpPr>
              <a:spLocks noChangeArrowheads="1"/>
            </p:cNvSpPr>
            <p:nvPr/>
          </p:nvSpPr>
          <p:spPr bwMode="auto">
            <a:xfrm rot="10800000">
              <a:off x="3726" y="2128"/>
              <a:ext cx="851" cy="78"/>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grpSp>
      <p:sp>
        <p:nvSpPr>
          <p:cNvPr id="29816" name="AutoShape 120"/>
          <p:cNvSpPr>
            <a:spLocks noChangeArrowheads="1"/>
          </p:cNvSpPr>
          <p:nvPr/>
        </p:nvSpPr>
        <p:spPr bwMode="auto">
          <a:xfrm rot="10800000">
            <a:off x="7356475" y="3378200"/>
            <a:ext cx="1239838"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0183B7"/>
              </a:gs>
              <a:gs pos="100000">
                <a:srgbClr val="0183B7">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7" name="AutoShape 121"/>
          <p:cNvSpPr>
            <a:spLocks noChangeArrowheads="1"/>
          </p:cNvSpPr>
          <p:nvPr/>
        </p:nvSpPr>
        <p:spPr bwMode="auto">
          <a:xfrm rot="10800000">
            <a:off x="1162050" y="1600200"/>
            <a:ext cx="1201738"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EE6804"/>
              </a:gs>
              <a:gs pos="100000">
                <a:srgbClr val="EE6804">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8" name="AutoShape 122"/>
          <p:cNvSpPr>
            <a:spLocks noChangeArrowheads="1"/>
          </p:cNvSpPr>
          <p:nvPr/>
        </p:nvSpPr>
        <p:spPr bwMode="auto">
          <a:xfrm rot="10800000">
            <a:off x="2589213" y="1600200"/>
            <a:ext cx="1219200"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EE6804"/>
              </a:gs>
              <a:gs pos="100000">
                <a:srgbClr val="EE6804">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19" name="AutoShape 123"/>
          <p:cNvSpPr>
            <a:spLocks noChangeArrowheads="1"/>
          </p:cNvSpPr>
          <p:nvPr/>
        </p:nvSpPr>
        <p:spPr bwMode="auto">
          <a:xfrm rot="10800000">
            <a:off x="4032250" y="1600200"/>
            <a:ext cx="1219200"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EE6804"/>
              </a:gs>
              <a:gs pos="100000">
                <a:srgbClr val="EE6804">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20" name="AutoShape 124"/>
          <p:cNvSpPr>
            <a:spLocks noChangeArrowheads="1"/>
          </p:cNvSpPr>
          <p:nvPr/>
        </p:nvSpPr>
        <p:spPr bwMode="auto">
          <a:xfrm rot="10800000">
            <a:off x="5472113" y="1600200"/>
            <a:ext cx="1208087"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EE6804"/>
              </a:gs>
              <a:gs pos="100000">
                <a:srgbClr val="EE6804">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sp>
        <p:nvSpPr>
          <p:cNvPr id="29821" name="AutoShape 125"/>
          <p:cNvSpPr>
            <a:spLocks noChangeArrowheads="1"/>
          </p:cNvSpPr>
          <p:nvPr/>
        </p:nvSpPr>
        <p:spPr bwMode="auto">
          <a:xfrm rot="10800000">
            <a:off x="6897688" y="1600200"/>
            <a:ext cx="1217612" cy="123825"/>
          </a:xfrm>
          <a:custGeom>
            <a:avLst/>
            <a:gdLst>
              <a:gd name="G0" fmla="+- 2280 0 0"/>
              <a:gd name="G1" fmla="+- 21600 0 2280"/>
              <a:gd name="G2" fmla="*/ 2280 1 2"/>
              <a:gd name="G3" fmla="+- 21600 0 G2"/>
              <a:gd name="G4" fmla="+/ 2280 21600 2"/>
              <a:gd name="G5" fmla="+/ G1 0 2"/>
              <a:gd name="G6" fmla="*/ 21600 21600 2280"/>
              <a:gd name="G7" fmla="*/ G6 1 2"/>
              <a:gd name="G8" fmla="+- 21600 0 G7"/>
              <a:gd name="G9" fmla="*/ 21600 1 2"/>
              <a:gd name="G10" fmla="+- 2280 0 G9"/>
              <a:gd name="G11" fmla="?: G10 G8 0"/>
              <a:gd name="G12" fmla="?: G10 G7 21600"/>
              <a:gd name="T0" fmla="*/ 20460 w 21600"/>
              <a:gd name="T1" fmla="*/ 10800 h 21600"/>
              <a:gd name="T2" fmla="*/ 10800 w 21600"/>
              <a:gd name="T3" fmla="*/ 21600 h 21600"/>
              <a:gd name="T4" fmla="*/ 1140 w 21600"/>
              <a:gd name="T5" fmla="*/ 10800 h 21600"/>
              <a:gd name="T6" fmla="*/ 10800 w 21600"/>
              <a:gd name="T7" fmla="*/ 0 h 21600"/>
              <a:gd name="T8" fmla="*/ 2940 w 21600"/>
              <a:gd name="T9" fmla="*/ 2940 h 21600"/>
              <a:gd name="T10" fmla="*/ 18660 w 21600"/>
              <a:gd name="T11" fmla="*/ 18660 h 21600"/>
            </a:gdLst>
            <a:ahLst/>
            <a:cxnLst>
              <a:cxn ang="0">
                <a:pos x="T0" y="T1"/>
              </a:cxn>
              <a:cxn ang="0">
                <a:pos x="T2" y="T3"/>
              </a:cxn>
              <a:cxn ang="0">
                <a:pos x="T4" y="T5"/>
              </a:cxn>
              <a:cxn ang="0">
                <a:pos x="T6" y="T7"/>
              </a:cxn>
            </a:cxnLst>
            <a:rect l="T8" t="T9" r="T10" b="T11"/>
            <a:pathLst>
              <a:path w="21600" h="21600">
                <a:moveTo>
                  <a:pt x="0" y="0"/>
                </a:moveTo>
                <a:lnTo>
                  <a:pt x="2280" y="21600"/>
                </a:lnTo>
                <a:lnTo>
                  <a:pt x="19320" y="21600"/>
                </a:lnTo>
                <a:lnTo>
                  <a:pt x="21600" y="0"/>
                </a:lnTo>
                <a:close/>
              </a:path>
            </a:pathLst>
          </a:custGeom>
          <a:gradFill rotWithShape="1">
            <a:gsLst>
              <a:gs pos="0">
                <a:srgbClr val="EE6804"/>
              </a:gs>
              <a:gs pos="100000">
                <a:srgbClr val="EE6804">
                  <a:gamma/>
                  <a:shade val="46275"/>
                  <a:invGamma/>
                </a:srgbClr>
              </a:gs>
            </a:gsLst>
            <a:lin ang="5400000" scaled="1"/>
          </a:gradFill>
          <a:ln w="9525" algn="ctr">
            <a:noFill/>
            <a:miter lim="800000"/>
            <a:headEnd/>
            <a:tailEnd/>
          </a:ln>
          <a:effectLst/>
        </p:spPr>
        <p:txBody>
          <a:bodyPr wrap="none" lIns="73025" tIns="36511" rIns="73025" bIns="36511" anchor="ctr"/>
          <a:lstStyle/>
          <a:p>
            <a:endParaRPr lang="ja-JP" altLang="en-US"/>
          </a:p>
        </p:txBody>
      </p:sp>
      <p:grpSp>
        <p:nvGrpSpPr>
          <p:cNvPr id="20" name="Group 126"/>
          <p:cNvGrpSpPr>
            <a:grpSpLocks noChangeAspect="1"/>
          </p:cNvGrpSpPr>
          <p:nvPr/>
        </p:nvGrpSpPr>
        <p:grpSpPr bwMode="auto">
          <a:xfrm rot="5400000">
            <a:off x="5993208" y="5110957"/>
            <a:ext cx="481013" cy="889000"/>
            <a:chOff x="4687" y="3209"/>
            <a:chExt cx="346" cy="640"/>
          </a:xfrm>
        </p:grpSpPr>
        <p:sp>
          <p:nvSpPr>
            <p:cNvPr id="29823" name="AutoShape 127"/>
            <p:cNvSpPr>
              <a:spLocks noChangeAspect="1" noChangeArrowheads="1" noTextEdit="1"/>
            </p:cNvSpPr>
            <p:nvPr/>
          </p:nvSpPr>
          <p:spPr bwMode="auto">
            <a:xfrm>
              <a:off x="4687" y="3209"/>
              <a:ext cx="346" cy="640"/>
            </a:xfrm>
            <a:prstGeom prst="rect">
              <a:avLst/>
            </a:prstGeom>
            <a:noFill/>
            <a:ln w="9525">
              <a:noFill/>
              <a:miter lim="800000"/>
              <a:headEnd/>
              <a:tailEnd/>
            </a:ln>
          </p:spPr>
          <p:txBody>
            <a:bodyPr/>
            <a:lstStyle/>
            <a:p>
              <a:endParaRPr lang="ja-JP" altLang="en-US"/>
            </a:p>
          </p:txBody>
        </p:sp>
        <p:sp>
          <p:nvSpPr>
            <p:cNvPr id="29824" name="Rectangle 128"/>
            <p:cNvSpPr>
              <a:spLocks noChangeArrowheads="1"/>
            </p:cNvSpPr>
            <p:nvPr/>
          </p:nvSpPr>
          <p:spPr bwMode="auto">
            <a:xfrm>
              <a:off x="4690" y="3687"/>
              <a:ext cx="303" cy="159"/>
            </a:xfrm>
            <a:prstGeom prst="rect">
              <a:avLst/>
            </a:prstGeom>
            <a:solidFill>
              <a:srgbClr val="1C97CD"/>
            </a:solidFill>
            <a:ln w="9525">
              <a:noFill/>
              <a:miter lim="800000"/>
              <a:headEnd/>
              <a:tailEnd/>
            </a:ln>
          </p:spPr>
          <p:txBody>
            <a:bodyPr/>
            <a:lstStyle/>
            <a:p>
              <a:endParaRPr lang="ja-JP" altLang="en-US"/>
            </a:p>
          </p:txBody>
        </p:sp>
        <p:sp>
          <p:nvSpPr>
            <p:cNvPr id="29825" name="Freeform 129"/>
            <p:cNvSpPr>
              <a:spLocks/>
            </p:cNvSpPr>
            <p:nvPr/>
          </p:nvSpPr>
          <p:spPr bwMode="auto">
            <a:xfrm>
              <a:off x="4687" y="3687"/>
              <a:ext cx="5" cy="162"/>
            </a:xfrm>
            <a:custGeom>
              <a:avLst/>
              <a:gdLst/>
              <a:ahLst/>
              <a:cxnLst>
                <a:cxn ang="0">
                  <a:pos x="66" y="4218"/>
                </a:cxn>
                <a:cxn ang="0">
                  <a:pos x="132" y="4149"/>
                </a:cxn>
                <a:cxn ang="0">
                  <a:pos x="132" y="0"/>
                </a:cxn>
                <a:cxn ang="0">
                  <a:pos x="0" y="0"/>
                </a:cxn>
                <a:cxn ang="0">
                  <a:pos x="0" y="4149"/>
                </a:cxn>
                <a:cxn ang="0">
                  <a:pos x="66" y="4218"/>
                </a:cxn>
              </a:cxnLst>
              <a:rect l="0" t="0" r="r" b="b"/>
              <a:pathLst>
                <a:path w="132" h="4218">
                  <a:moveTo>
                    <a:pt x="66" y="4218"/>
                  </a:moveTo>
                  <a:lnTo>
                    <a:pt x="132" y="4149"/>
                  </a:lnTo>
                  <a:lnTo>
                    <a:pt x="132" y="0"/>
                  </a:lnTo>
                  <a:lnTo>
                    <a:pt x="0" y="0"/>
                  </a:lnTo>
                  <a:lnTo>
                    <a:pt x="0" y="4149"/>
                  </a:lnTo>
                  <a:lnTo>
                    <a:pt x="66" y="4218"/>
                  </a:lnTo>
                  <a:close/>
                </a:path>
              </a:pathLst>
            </a:custGeom>
            <a:solidFill>
              <a:srgbClr val="ADD7E7"/>
            </a:solidFill>
            <a:ln w="9525">
              <a:noFill/>
              <a:round/>
              <a:headEnd/>
              <a:tailEnd/>
            </a:ln>
          </p:spPr>
          <p:txBody>
            <a:bodyPr/>
            <a:lstStyle/>
            <a:p>
              <a:endParaRPr lang="ja-JP" altLang="en-US"/>
            </a:p>
          </p:txBody>
        </p:sp>
        <p:sp>
          <p:nvSpPr>
            <p:cNvPr id="29826" name="Freeform 130"/>
            <p:cNvSpPr>
              <a:spLocks/>
            </p:cNvSpPr>
            <p:nvPr/>
          </p:nvSpPr>
          <p:spPr bwMode="auto">
            <a:xfrm>
              <a:off x="4690" y="3844"/>
              <a:ext cx="306" cy="5"/>
            </a:xfrm>
            <a:custGeom>
              <a:avLst/>
              <a:gdLst/>
              <a:ahLst/>
              <a:cxnLst>
                <a:cxn ang="0">
                  <a:pos x="7649" y="68"/>
                </a:cxn>
                <a:cxn ang="0">
                  <a:pos x="7583" y="0"/>
                </a:cxn>
                <a:cxn ang="0">
                  <a:pos x="0" y="0"/>
                </a:cxn>
                <a:cxn ang="0">
                  <a:pos x="0" y="137"/>
                </a:cxn>
                <a:cxn ang="0">
                  <a:pos x="7583" y="137"/>
                </a:cxn>
                <a:cxn ang="0">
                  <a:pos x="7649" y="68"/>
                </a:cxn>
              </a:cxnLst>
              <a:rect l="0" t="0" r="r" b="b"/>
              <a:pathLst>
                <a:path w="7649" h="137">
                  <a:moveTo>
                    <a:pt x="7649" y="68"/>
                  </a:moveTo>
                  <a:lnTo>
                    <a:pt x="7583" y="0"/>
                  </a:lnTo>
                  <a:lnTo>
                    <a:pt x="0" y="0"/>
                  </a:lnTo>
                  <a:lnTo>
                    <a:pt x="0" y="137"/>
                  </a:lnTo>
                  <a:lnTo>
                    <a:pt x="7583" y="137"/>
                  </a:lnTo>
                  <a:lnTo>
                    <a:pt x="7649" y="68"/>
                  </a:lnTo>
                  <a:close/>
                </a:path>
              </a:pathLst>
            </a:custGeom>
            <a:solidFill>
              <a:srgbClr val="ADD7E7"/>
            </a:solidFill>
            <a:ln w="9525">
              <a:noFill/>
              <a:round/>
              <a:headEnd/>
              <a:tailEnd/>
            </a:ln>
          </p:spPr>
          <p:txBody>
            <a:bodyPr/>
            <a:lstStyle/>
            <a:p>
              <a:endParaRPr lang="ja-JP" altLang="en-US"/>
            </a:p>
          </p:txBody>
        </p:sp>
        <p:sp>
          <p:nvSpPr>
            <p:cNvPr id="29827" name="Freeform 131"/>
            <p:cNvSpPr>
              <a:spLocks/>
            </p:cNvSpPr>
            <p:nvPr/>
          </p:nvSpPr>
          <p:spPr bwMode="auto">
            <a:xfrm>
              <a:off x="4990" y="3684"/>
              <a:ext cx="6" cy="162"/>
            </a:xfrm>
            <a:custGeom>
              <a:avLst/>
              <a:gdLst/>
              <a:ahLst/>
              <a:cxnLst>
                <a:cxn ang="0">
                  <a:pos x="66" y="0"/>
                </a:cxn>
                <a:cxn ang="0">
                  <a:pos x="0" y="69"/>
                </a:cxn>
                <a:cxn ang="0">
                  <a:pos x="0" y="4218"/>
                </a:cxn>
                <a:cxn ang="0">
                  <a:pos x="132" y="4218"/>
                </a:cxn>
                <a:cxn ang="0">
                  <a:pos x="132" y="69"/>
                </a:cxn>
                <a:cxn ang="0">
                  <a:pos x="66" y="0"/>
                </a:cxn>
              </a:cxnLst>
              <a:rect l="0" t="0" r="r" b="b"/>
              <a:pathLst>
                <a:path w="132" h="4218">
                  <a:moveTo>
                    <a:pt x="66" y="0"/>
                  </a:moveTo>
                  <a:lnTo>
                    <a:pt x="0" y="69"/>
                  </a:lnTo>
                  <a:lnTo>
                    <a:pt x="0" y="4218"/>
                  </a:lnTo>
                  <a:lnTo>
                    <a:pt x="132" y="4218"/>
                  </a:lnTo>
                  <a:lnTo>
                    <a:pt x="132" y="69"/>
                  </a:lnTo>
                  <a:lnTo>
                    <a:pt x="66" y="0"/>
                  </a:lnTo>
                  <a:close/>
                </a:path>
              </a:pathLst>
            </a:custGeom>
            <a:solidFill>
              <a:srgbClr val="ADD7E7"/>
            </a:solidFill>
            <a:ln w="9525">
              <a:noFill/>
              <a:round/>
              <a:headEnd/>
              <a:tailEnd/>
            </a:ln>
          </p:spPr>
          <p:txBody>
            <a:bodyPr/>
            <a:lstStyle/>
            <a:p>
              <a:endParaRPr lang="ja-JP" altLang="en-US"/>
            </a:p>
          </p:txBody>
        </p:sp>
        <p:sp>
          <p:nvSpPr>
            <p:cNvPr id="29828" name="Freeform 132"/>
            <p:cNvSpPr>
              <a:spLocks/>
            </p:cNvSpPr>
            <p:nvPr/>
          </p:nvSpPr>
          <p:spPr bwMode="auto">
            <a:xfrm>
              <a:off x="4687" y="3684"/>
              <a:ext cx="306" cy="5"/>
            </a:xfrm>
            <a:custGeom>
              <a:avLst/>
              <a:gdLst/>
              <a:ahLst/>
              <a:cxnLst>
                <a:cxn ang="0">
                  <a:pos x="0" y="69"/>
                </a:cxn>
                <a:cxn ang="0">
                  <a:pos x="66" y="137"/>
                </a:cxn>
                <a:cxn ang="0">
                  <a:pos x="7649" y="137"/>
                </a:cxn>
                <a:cxn ang="0">
                  <a:pos x="7649" y="0"/>
                </a:cxn>
                <a:cxn ang="0">
                  <a:pos x="66" y="0"/>
                </a:cxn>
                <a:cxn ang="0">
                  <a:pos x="0" y="69"/>
                </a:cxn>
              </a:cxnLst>
              <a:rect l="0" t="0" r="r" b="b"/>
              <a:pathLst>
                <a:path w="7649" h="137">
                  <a:moveTo>
                    <a:pt x="0" y="69"/>
                  </a:moveTo>
                  <a:lnTo>
                    <a:pt x="66" y="137"/>
                  </a:lnTo>
                  <a:lnTo>
                    <a:pt x="7649" y="137"/>
                  </a:lnTo>
                  <a:lnTo>
                    <a:pt x="7649" y="0"/>
                  </a:lnTo>
                  <a:lnTo>
                    <a:pt x="66" y="0"/>
                  </a:lnTo>
                  <a:lnTo>
                    <a:pt x="0" y="69"/>
                  </a:lnTo>
                  <a:close/>
                </a:path>
              </a:pathLst>
            </a:custGeom>
            <a:solidFill>
              <a:srgbClr val="ADD7E7"/>
            </a:solidFill>
            <a:ln w="9525">
              <a:noFill/>
              <a:round/>
              <a:headEnd/>
              <a:tailEnd/>
            </a:ln>
          </p:spPr>
          <p:txBody>
            <a:bodyPr/>
            <a:lstStyle/>
            <a:p>
              <a:endParaRPr lang="ja-JP" altLang="en-US"/>
            </a:p>
          </p:txBody>
        </p:sp>
        <p:sp>
          <p:nvSpPr>
            <p:cNvPr id="29829" name="Freeform 133"/>
            <p:cNvSpPr>
              <a:spLocks/>
            </p:cNvSpPr>
            <p:nvPr/>
          </p:nvSpPr>
          <p:spPr bwMode="auto">
            <a:xfrm>
              <a:off x="4833" y="3735"/>
              <a:ext cx="113" cy="48"/>
            </a:xfrm>
            <a:custGeom>
              <a:avLst/>
              <a:gdLst/>
              <a:ahLst/>
              <a:cxnLst>
                <a:cxn ang="0">
                  <a:pos x="2208" y="363"/>
                </a:cxn>
                <a:cxn ang="0">
                  <a:pos x="2208" y="0"/>
                </a:cxn>
                <a:cxn ang="0">
                  <a:pos x="2812" y="624"/>
                </a:cxn>
                <a:cxn ang="0">
                  <a:pos x="2208" y="1247"/>
                </a:cxn>
                <a:cxn ang="0">
                  <a:pos x="2208" y="884"/>
                </a:cxn>
                <a:cxn ang="0">
                  <a:pos x="0" y="884"/>
                </a:cxn>
                <a:cxn ang="0">
                  <a:pos x="0" y="363"/>
                </a:cxn>
                <a:cxn ang="0">
                  <a:pos x="2208" y="363"/>
                </a:cxn>
              </a:cxnLst>
              <a:rect l="0" t="0" r="r" b="b"/>
              <a:pathLst>
                <a:path w="2812" h="1247">
                  <a:moveTo>
                    <a:pt x="2208" y="363"/>
                  </a:moveTo>
                  <a:lnTo>
                    <a:pt x="2208" y="0"/>
                  </a:lnTo>
                  <a:lnTo>
                    <a:pt x="2812" y="624"/>
                  </a:lnTo>
                  <a:lnTo>
                    <a:pt x="2208" y="1247"/>
                  </a:lnTo>
                  <a:lnTo>
                    <a:pt x="2208" y="884"/>
                  </a:lnTo>
                  <a:lnTo>
                    <a:pt x="0" y="884"/>
                  </a:lnTo>
                  <a:lnTo>
                    <a:pt x="0" y="363"/>
                  </a:lnTo>
                  <a:lnTo>
                    <a:pt x="2208" y="363"/>
                  </a:lnTo>
                  <a:close/>
                </a:path>
              </a:pathLst>
            </a:custGeom>
            <a:solidFill>
              <a:srgbClr val="1F1A17"/>
            </a:solidFill>
            <a:ln w="9525">
              <a:noFill/>
              <a:round/>
              <a:headEnd/>
              <a:tailEnd/>
            </a:ln>
          </p:spPr>
          <p:txBody>
            <a:bodyPr/>
            <a:lstStyle/>
            <a:p>
              <a:endParaRPr lang="ja-JP" altLang="en-US"/>
            </a:p>
          </p:txBody>
        </p:sp>
        <p:sp>
          <p:nvSpPr>
            <p:cNvPr id="29830" name="Freeform 134"/>
            <p:cNvSpPr>
              <a:spLocks/>
            </p:cNvSpPr>
            <p:nvPr/>
          </p:nvSpPr>
          <p:spPr bwMode="auto">
            <a:xfrm>
              <a:off x="4834" y="3790"/>
              <a:ext cx="112" cy="48"/>
            </a:xfrm>
            <a:custGeom>
              <a:avLst/>
              <a:gdLst/>
              <a:ahLst/>
              <a:cxnLst>
                <a:cxn ang="0">
                  <a:pos x="2208" y="364"/>
                </a:cxn>
                <a:cxn ang="0">
                  <a:pos x="2208" y="0"/>
                </a:cxn>
                <a:cxn ang="0">
                  <a:pos x="2812" y="624"/>
                </a:cxn>
                <a:cxn ang="0">
                  <a:pos x="2208" y="1248"/>
                </a:cxn>
                <a:cxn ang="0">
                  <a:pos x="2208" y="884"/>
                </a:cxn>
                <a:cxn ang="0">
                  <a:pos x="0" y="884"/>
                </a:cxn>
                <a:cxn ang="0">
                  <a:pos x="0" y="364"/>
                </a:cxn>
                <a:cxn ang="0">
                  <a:pos x="2208" y="364"/>
                </a:cxn>
              </a:cxnLst>
              <a:rect l="0" t="0" r="r" b="b"/>
              <a:pathLst>
                <a:path w="2812" h="1248">
                  <a:moveTo>
                    <a:pt x="2208" y="364"/>
                  </a:moveTo>
                  <a:lnTo>
                    <a:pt x="2208" y="0"/>
                  </a:lnTo>
                  <a:lnTo>
                    <a:pt x="2812" y="624"/>
                  </a:lnTo>
                  <a:lnTo>
                    <a:pt x="2208" y="1248"/>
                  </a:lnTo>
                  <a:lnTo>
                    <a:pt x="2208" y="884"/>
                  </a:lnTo>
                  <a:lnTo>
                    <a:pt x="0" y="884"/>
                  </a:lnTo>
                  <a:lnTo>
                    <a:pt x="0" y="364"/>
                  </a:lnTo>
                  <a:lnTo>
                    <a:pt x="2208" y="364"/>
                  </a:lnTo>
                  <a:close/>
                </a:path>
              </a:pathLst>
            </a:custGeom>
            <a:solidFill>
              <a:srgbClr val="1F1A17"/>
            </a:solidFill>
            <a:ln w="9525">
              <a:noFill/>
              <a:round/>
              <a:headEnd/>
              <a:tailEnd/>
            </a:ln>
          </p:spPr>
          <p:txBody>
            <a:bodyPr/>
            <a:lstStyle/>
            <a:p>
              <a:endParaRPr lang="ja-JP" altLang="en-US"/>
            </a:p>
          </p:txBody>
        </p:sp>
        <p:sp>
          <p:nvSpPr>
            <p:cNvPr id="29831" name="Freeform 135"/>
            <p:cNvSpPr>
              <a:spLocks/>
            </p:cNvSpPr>
            <p:nvPr/>
          </p:nvSpPr>
          <p:spPr bwMode="auto">
            <a:xfrm>
              <a:off x="4723" y="3707"/>
              <a:ext cx="112" cy="48"/>
            </a:xfrm>
            <a:custGeom>
              <a:avLst/>
              <a:gdLst/>
              <a:ahLst/>
              <a:cxnLst>
                <a:cxn ang="0">
                  <a:pos x="604" y="884"/>
                </a:cxn>
                <a:cxn ang="0">
                  <a:pos x="604" y="1247"/>
                </a:cxn>
                <a:cxn ang="0">
                  <a:pos x="0" y="624"/>
                </a:cxn>
                <a:cxn ang="0">
                  <a:pos x="604" y="0"/>
                </a:cxn>
                <a:cxn ang="0">
                  <a:pos x="604" y="363"/>
                </a:cxn>
                <a:cxn ang="0">
                  <a:pos x="2813" y="363"/>
                </a:cxn>
                <a:cxn ang="0">
                  <a:pos x="2813" y="884"/>
                </a:cxn>
                <a:cxn ang="0">
                  <a:pos x="604" y="884"/>
                </a:cxn>
              </a:cxnLst>
              <a:rect l="0" t="0" r="r" b="b"/>
              <a:pathLst>
                <a:path w="2813" h="1247">
                  <a:moveTo>
                    <a:pt x="604" y="884"/>
                  </a:moveTo>
                  <a:lnTo>
                    <a:pt x="604" y="1247"/>
                  </a:lnTo>
                  <a:lnTo>
                    <a:pt x="0" y="624"/>
                  </a:lnTo>
                  <a:lnTo>
                    <a:pt x="604" y="0"/>
                  </a:lnTo>
                  <a:lnTo>
                    <a:pt x="604" y="363"/>
                  </a:lnTo>
                  <a:lnTo>
                    <a:pt x="2813" y="363"/>
                  </a:lnTo>
                  <a:lnTo>
                    <a:pt x="2813" y="884"/>
                  </a:lnTo>
                  <a:lnTo>
                    <a:pt x="604" y="884"/>
                  </a:lnTo>
                  <a:close/>
                </a:path>
              </a:pathLst>
            </a:custGeom>
            <a:solidFill>
              <a:srgbClr val="1F1A17"/>
            </a:solidFill>
            <a:ln w="9525">
              <a:noFill/>
              <a:round/>
              <a:headEnd/>
              <a:tailEnd/>
            </a:ln>
          </p:spPr>
          <p:txBody>
            <a:bodyPr/>
            <a:lstStyle/>
            <a:p>
              <a:endParaRPr lang="ja-JP" altLang="en-US"/>
            </a:p>
          </p:txBody>
        </p:sp>
        <p:sp>
          <p:nvSpPr>
            <p:cNvPr id="29832" name="Freeform 136"/>
            <p:cNvSpPr>
              <a:spLocks/>
            </p:cNvSpPr>
            <p:nvPr/>
          </p:nvSpPr>
          <p:spPr bwMode="auto">
            <a:xfrm>
              <a:off x="4723" y="3762"/>
              <a:ext cx="112" cy="48"/>
            </a:xfrm>
            <a:custGeom>
              <a:avLst/>
              <a:gdLst/>
              <a:ahLst/>
              <a:cxnLst>
                <a:cxn ang="0">
                  <a:pos x="604" y="884"/>
                </a:cxn>
                <a:cxn ang="0">
                  <a:pos x="604" y="1247"/>
                </a:cxn>
                <a:cxn ang="0">
                  <a:pos x="0" y="624"/>
                </a:cxn>
                <a:cxn ang="0">
                  <a:pos x="604" y="0"/>
                </a:cxn>
                <a:cxn ang="0">
                  <a:pos x="604" y="363"/>
                </a:cxn>
                <a:cxn ang="0">
                  <a:pos x="2813" y="363"/>
                </a:cxn>
                <a:cxn ang="0">
                  <a:pos x="2813" y="884"/>
                </a:cxn>
                <a:cxn ang="0">
                  <a:pos x="604" y="884"/>
                </a:cxn>
              </a:cxnLst>
              <a:rect l="0" t="0" r="r" b="b"/>
              <a:pathLst>
                <a:path w="2813" h="1247">
                  <a:moveTo>
                    <a:pt x="604" y="884"/>
                  </a:moveTo>
                  <a:lnTo>
                    <a:pt x="604" y="1247"/>
                  </a:lnTo>
                  <a:lnTo>
                    <a:pt x="0" y="624"/>
                  </a:lnTo>
                  <a:lnTo>
                    <a:pt x="604" y="0"/>
                  </a:lnTo>
                  <a:lnTo>
                    <a:pt x="604" y="363"/>
                  </a:lnTo>
                  <a:lnTo>
                    <a:pt x="2813" y="363"/>
                  </a:lnTo>
                  <a:lnTo>
                    <a:pt x="2813" y="884"/>
                  </a:lnTo>
                  <a:lnTo>
                    <a:pt x="604" y="884"/>
                  </a:lnTo>
                  <a:close/>
                </a:path>
              </a:pathLst>
            </a:custGeom>
            <a:solidFill>
              <a:srgbClr val="1F1A17"/>
            </a:solidFill>
            <a:ln w="9525">
              <a:noFill/>
              <a:round/>
              <a:headEnd/>
              <a:tailEnd/>
            </a:ln>
          </p:spPr>
          <p:txBody>
            <a:bodyPr/>
            <a:lstStyle/>
            <a:p>
              <a:endParaRPr lang="ja-JP" altLang="en-US"/>
            </a:p>
          </p:txBody>
        </p:sp>
        <p:sp>
          <p:nvSpPr>
            <p:cNvPr id="29833" name="Freeform 137"/>
            <p:cNvSpPr>
              <a:spLocks/>
            </p:cNvSpPr>
            <p:nvPr/>
          </p:nvSpPr>
          <p:spPr bwMode="auto">
            <a:xfrm>
              <a:off x="4993" y="3650"/>
              <a:ext cx="37" cy="196"/>
            </a:xfrm>
            <a:custGeom>
              <a:avLst/>
              <a:gdLst/>
              <a:ahLst/>
              <a:cxnLst>
                <a:cxn ang="0">
                  <a:pos x="0" y="966"/>
                </a:cxn>
                <a:cxn ang="0">
                  <a:pos x="932" y="0"/>
                </a:cxn>
                <a:cxn ang="0">
                  <a:pos x="932" y="4147"/>
                </a:cxn>
                <a:cxn ang="0">
                  <a:pos x="0" y="5115"/>
                </a:cxn>
                <a:cxn ang="0">
                  <a:pos x="0" y="966"/>
                </a:cxn>
              </a:cxnLst>
              <a:rect l="0" t="0" r="r" b="b"/>
              <a:pathLst>
                <a:path w="932" h="5115">
                  <a:moveTo>
                    <a:pt x="0" y="966"/>
                  </a:moveTo>
                  <a:lnTo>
                    <a:pt x="932" y="0"/>
                  </a:lnTo>
                  <a:lnTo>
                    <a:pt x="932" y="4147"/>
                  </a:lnTo>
                  <a:lnTo>
                    <a:pt x="0" y="5115"/>
                  </a:lnTo>
                  <a:lnTo>
                    <a:pt x="0" y="966"/>
                  </a:lnTo>
                  <a:close/>
                </a:path>
              </a:pathLst>
            </a:custGeom>
            <a:solidFill>
              <a:srgbClr val="076086"/>
            </a:solidFill>
            <a:ln w="9525">
              <a:noFill/>
              <a:round/>
              <a:headEnd/>
              <a:tailEnd/>
            </a:ln>
          </p:spPr>
          <p:txBody>
            <a:bodyPr/>
            <a:lstStyle/>
            <a:p>
              <a:endParaRPr lang="ja-JP" altLang="en-US"/>
            </a:p>
          </p:txBody>
        </p:sp>
        <p:sp>
          <p:nvSpPr>
            <p:cNvPr id="29834" name="Freeform 138"/>
            <p:cNvSpPr>
              <a:spLocks/>
            </p:cNvSpPr>
            <p:nvPr/>
          </p:nvSpPr>
          <p:spPr bwMode="auto">
            <a:xfrm>
              <a:off x="4991" y="3648"/>
              <a:ext cx="42" cy="41"/>
            </a:xfrm>
            <a:custGeom>
              <a:avLst/>
              <a:gdLst/>
              <a:ahLst/>
              <a:cxnLst>
                <a:cxn ang="0">
                  <a:pos x="1044" y="49"/>
                </a:cxn>
                <a:cxn ang="0">
                  <a:pos x="931" y="0"/>
                </a:cxn>
                <a:cxn ang="0">
                  <a:pos x="0" y="966"/>
                </a:cxn>
                <a:cxn ang="0">
                  <a:pos x="93" y="1064"/>
                </a:cxn>
                <a:cxn ang="0">
                  <a:pos x="1025" y="97"/>
                </a:cxn>
                <a:cxn ang="0">
                  <a:pos x="1044" y="49"/>
                </a:cxn>
              </a:cxnLst>
              <a:rect l="0" t="0" r="r" b="b"/>
              <a:pathLst>
                <a:path w="1044" h="1064">
                  <a:moveTo>
                    <a:pt x="1044" y="49"/>
                  </a:moveTo>
                  <a:lnTo>
                    <a:pt x="931" y="0"/>
                  </a:lnTo>
                  <a:lnTo>
                    <a:pt x="0" y="966"/>
                  </a:lnTo>
                  <a:lnTo>
                    <a:pt x="93" y="1064"/>
                  </a:lnTo>
                  <a:lnTo>
                    <a:pt x="1025" y="97"/>
                  </a:lnTo>
                  <a:lnTo>
                    <a:pt x="1044" y="49"/>
                  </a:lnTo>
                  <a:close/>
                </a:path>
              </a:pathLst>
            </a:custGeom>
            <a:solidFill>
              <a:srgbClr val="ADD7E7"/>
            </a:solidFill>
            <a:ln w="9525">
              <a:noFill/>
              <a:round/>
              <a:headEnd/>
              <a:tailEnd/>
            </a:ln>
          </p:spPr>
          <p:txBody>
            <a:bodyPr/>
            <a:lstStyle/>
            <a:p>
              <a:endParaRPr lang="ja-JP" altLang="en-US"/>
            </a:p>
          </p:txBody>
        </p:sp>
        <p:sp>
          <p:nvSpPr>
            <p:cNvPr id="29835" name="Freeform 139"/>
            <p:cNvSpPr>
              <a:spLocks/>
            </p:cNvSpPr>
            <p:nvPr/>
          </p:nvSpPr>
          <p:spPr bwMode="auto">
            <a:xfrm>
              <a:off x="5028" y="3650"/>
              <a:ext cx="5" cy="161"/>
            </a:xfrm>
            <a:custGeom>
              <a:avLst/>
              <a:gdLst/>
              <a:ahLst/>
              <a:cxnLst>
                <a:cxn ang="0">
                  <a:pos x="113" y="4195"/>
                </a:cxn>
                <a:cxn ang="0">
                  <a:pos x="132" y="4147"/>
                </a:cxn>
                <a:cxn ang="0">
                  <a:pos x="132" y="0"/>
                </a:cxn>
                <a:cxn ang="0">
                  <a:pos x="0" y="0"/>
                </a:cxn>
                <a:cxn ang="0">
                  <a:pos x="0" y="4147"/>
                </a:cxn>
                <a:cxn ang="0">
                  <a:pos x="113" y="4195"/>
                </a:cxn>
              </a:cxnLst>
              <a:rect l="0" t="0" r="r" b="b"/>
              <a:pathLst>
                <a:path w="132" h="4195">
                  <a:moveTo>
                    <a:pt x="113" y="4195"/>
                  </a:moveTo>
                  <a:lnTo>
                    <a:pt x="132" y="4147"/>
                  </a:lnTo>
                  <a:lnTo>
                    <a:pt x="132" y="0"/>
                  </a:lnTo>
                  <a:lnTo>
                    <a:pt x="0" y="0"/>
                  </a:lnTo>
                  <a:lnTo>
                    <a:pt x="0" y="4147"/>
                  </a:lnTo>
                  <a:lnTo>
                    <a:pt x="113" y="4195"/>
                  </a:lnTo>
                  <a:close/>
                </a:path>
              </a:pathLst>
            </a:custGeom>
            <a:solidFill>
              <a:srgbClr val="ADD7E7"/>
            </a:solidFill>
            <a:ln w="9525">
              <a:noFill/>
              <a:round/>
              <a:headEnd/>
              <a:tailEnd/>
            </a:ln>
          </p:spPr>
          <p:txBody>
            <a:bodyPr/>
            <a:lstStyle/>
            <a:p>
              <a:endParaRPr lang="ja-JP" altLang="en-US"/>
            </a:p>
          </p:txBody>
        </p:sp>
        <p:sp>
          <p:nvSpPr>
            <p:cNvPr id="29836" name="Freeform 140"/>
            <p:cNvSpPr>
              <a:spLocks/>
            </p:cNvSpPr>
            <p:nvPr/>
          </p:nvSpPr>
          <p:spPr bwMode="auto">
            <a:xfrm>
              <a:off x="4990" y="3807"/>
              <a:ext cx="42" cy="41"/>
            </a:xfrm>
            <a:custGeom>
              <a:avLst/>
              <a:gdLst/>
              <a:ahLst/>
              <a:cxnLst>
                <a:cxn ang="0">
                  <a:pos x="0" y="1016"/>
                </a:cxn>
                <a:cxn ang="0">
                  <a:pos x="113" y="1064"/>
                </a:cxn>
                <a:cxn ang="0">
                  <a:pos x="1045" y="96"/>
                </a:cxn>
                <a:cxn ang="0">
                  <a:pos x="951" y="0"/>
                </a:cxn>
                <a:cxn ang="0">
                  <a:pos x="20" y="969"/>
                </a:cxn>
                <a:cxn ang="0">
                  <a:pos x="0" y="1016"/>
                </a:cxn>
              </a:cxnLst>
              <a:rect l="0" t="0" r="r" b="b"/>
              <a:pathLst>
                <a:path w="1045" h="1064">
                  <a:moveTo>
                    <a:pt x="0" y="1016"/>
                  </a:moveTo>
                  <a:lnTo>
                    <a:pt x="113" y="1064"/>
                  </a:lnTo>
                  <a:lnTo>
                    <a:pt x="1045" y="96"/>
                  </a:lnTo>
                  <a:lnTo>
                    <a:pt x="951" y="0"/>
                  </a:lnTo>
                  <a:lnTo>
                    <a:pt x="20" y="969"/>
                  </a:lnTo>
                  <a:lnTo>
                    <a:pt x="0" y="1016"/>
                  </a:lnTo>
                  <a:close/>
                </a:path>
              </a:pathLst>
            </a:custGeom>
            <a:solidFill>
              <a:srgbClr val="ADD7E7"/>
            </a:solidFill>
            <a:ln w="9525">
              <a:noFill/>
              <a:round/>
              <a:headEnd/>
              <a:tailEnd/>
            </a:ln>
          </p:spPr>
          <p:txBody>
            <a:bodyPr/>
            <a:lstStyle/>
            <a:p>
              <a:endParaRPr lang="ja-JP" altLang="en-US"/>
            </a:p>
          </p:txBody>
        </p:sp>
        <p:sp>
          <p:nvSpPr>
            <p:cNvPr id="29837" name="Freeform 141"/>
            <p:cNvSpPr>
              <a:spLocks/>
            </p:cNvSpPr>
            <p:nvPr/>
          </p:nvSpPr>
          <p:spPr bwMode="auto">
            <a:xfrm>
              <a:off x="4990" y="3685"/>
              <a:ext cx="6" cy="161"/>
            </a:xfrm>
            <a:custGeom>
              <a:avLst/>
              <a:gdLst/>
              <a:ahLst/>
              <a:cxnLst>
                <a:cxn ang="0">
                  <a:pos x="20" y="0"/>
                </a:cxn>
                <a:cxn ang="0">
                  <a:pos x="0" y="49"/>
                </a:cxn>
                <a:cxn ang="0">
                  <a:pos x="0" y="4198"/>
                </a:cxn>
                <a:cxn ang="0">
                  <a:pos x="132" y="4198"/>
                </a:cxn>
                <a:cxn ang="0">
                  <a:pos x="132" y="49"/>
                </a:cxn>
                <a:cxn ang="0">
                  <a:pos x="20" y="0"/>
                </a:cxn>
              </a:cxnLst>
              <a:rect l="0" t="0" r="r" b="b"/>
              <a:pathLst>
                <a:path w="132" h="4198">
                  <a:moveTo>
                    <a:pt x="20" y="0"/>
                  </a:moveTo>
                  <a:lnTo>
                    <a:pt x="0" y="49"/>
                  </a:lnTo>
                  <a:lnTo>
                    <a:pt x="0" y="4198"/>
                  </a:lnTo>
                  <a:lnTo>
                    <a:pt x="132" y="4198"/>
                  </a:lnTo>
                  <a:lnTo>
                    <a:pt x="132" y="49"/>
                  </a:lnTo>
                  <a:lnTo>
                    <a:pt x="20" y="0"/>
                  </a:lnTo>
                  <a:close/>
                </a:path>
              </a:pathLst>
            </a:custGeom>
            <a:solidFill>
              <a:srgbClr val="ADD7E7"/>
            </a:solidFill>
            <a:ln w="9525">
              <a:noFill/>
              <a:round/>
              <a:headEnd/>
              <a:tailEnd/>
            </a:ln>
          </p:spPr>
          <p:txBody>
            <a:bodyPr/>
            <a:lstStyle/>
            <a:p>
              <a:endParaRPr lang="ja-JP" altLang="en-US"/>
            </a:p>
          </p:txBody>
        </p:sp>
        <p:sp>
          <p:nvSpPr>
            <p:cNvPr id="29838" name="Rectangle 142"/>
            <p:cNvSpPr>
              <a:spLocks noChangeArrowheads="1"/>
            </p:cNvSpPr>
            <p:nvPr/>
          </p:nvSpPr>
          <p:spPr bwMode="auto">
            <a:xfrm>
              <a:off x="4690" y="3390"/>
              <a:ext cx="303" cy="297"/>
            </a:xfrm>
            <a:prstGeom prst="rect">
              <a:avLst/>
            </a:prstGeom>
            <a:solidFill>
              <a:srgbClr val="1C97CD"/>
            </a:solidFill>
            <a:ln w="9525">
              <a:noFill/>
              <a:miter lim="800000"/>
              <a:headEnd/>
              <a:tailEnd/>
            </a:ln>
          </p:spPr>
          <p:txBody>
            <a:bodyPr/>
            <a:lstStyle/>
            <a:p>
              <a:endParaRPr lang="ja-JP" altLang="en-US"/>
            </a:p>
          </p:txBody>
        </p:sp>
        <p:sp>
          <p:nvSpPr>
            <p:cNvPr id="29839" name="Freeform 143"/>
            <p:cNvSpPr>
              <a:spLocks/>
            </p:cNvSpPr>
            <p:nvPr/>
          </p:nvSpPr>
          <p:spPr bwMode="auto">
            <a:xfrm>
              <a:off x="4687" y="3390"/>
              <a:ext cx="5" cy="299"/>
            </a:xfrm>
            <a:custGeom>
              <a:avLst/>
              <a:gdLst/>
              <a:ahLst/>
              <a:cxnLst>
                <a:cxn ang="0">
                  <a:pos x="66" y="7795"/>
                </a:cxn>
                <a:cxn ang="0">
                  <a:pos x="132" y="7727"/>
                </a:cxn>
                <a:cxn ang="0">
                  <a:pos x="132" y="0"/>
                </a:cxn>
                <a:cxn ang="0">
                  <a:pos x="0" y="0"/>
                </a:cxn>
                <a:cxn ang="0">
                  <a:pos x="0" y="7727"/>
                </a:cxn>
                <a:cxn ang="0">
                  <a:pos x="66" y="7795"/>
                </a:cxn>
              </a:cxnLst>
              <a:rect l="0" t="0" r="r" b="b"/>
              <a:pathLst>
                <a:path w="132" h="7795">
                  <a:moveTo>
                    <a:pt x="66" y="7795"/>
                  </a:moveTo>
                  <a:lnTo>
                    <a:pt x="132" y="7727"/>
                  </a:lnTo>
                  <a:lnTo>
                    <a:pt x="132" y="0"/>
                  </a:lnTo>
                  <a:lnTo>
                    <a:pt x="0" y="0"/>
                  </a:lnTo>
                  <a:lnTo>
                    <a:pt x="0" y="7727"/>
                  </a:lnTo>
                  <a:lnTo>
                    <a:pt x="66" y="7795"/>
                  </a:lnTo>
                  <a:close/>
                </a:path>
              </a:pathLst>
            </a:custGeom>
            <a:solidFill>
              <a:srgbClr val="ADD7E7"/>
            </a:solidFill>
            <a:ln w="9525">
              <a:noFill/>
              <a:round/>
              <a:headEnd/>
              <a:tailEnd/>
            </a:ln>
          </p:spPr>
          <p:txBody>
            <a:bodyPr/>
            <a:lstStyle/>
            <a:p>
              <a:endParaRPr lang="ja-JP" altLang="en-US"/>
            </a:p>
          </p:txBody>
        </p:sp>
        <p:sp>
          <p:nvSpPr>
            <p:cNvPr id="29840" name="Freeform 144"/>
            <p:cNvSpPr>
              <a:spLocks/>
            </p:cNvSpPr>
            <p:nvPr/>
          </p:nvSpPr>
          <p:spPr bwMode="auto">
            <a:xfrm>
              <a:off x="4690" y="3684"/>
              <a:ext cx="306" cy="5"/>
            </a:xfrm>
            <a:custGeom>
              <a:avLst/>
              <a:gdLst/>
              <a:ahLst/>
              <a:cxnLst>
                <a:cxn ang="0">
                  <a:pos x="7650" y="69"/>
                </a:cxn>
                <a:cxn ang="0">
                  <a:pos x="7584" y="0"/>
                </a:cxn>
                <a:cxn ang="0">
                  <a:pos x="0" y="0"/>
                </a:cxn>
                <a:cxn ang="0">
                  <a:pos x="0" y="137"/>
                </a:cxn>
                <a:cxn ang="0">
                  <a:pos x="7584" y="137"/>
                </a:cxn>
                <a:cxn ang="0">
                  <a:pos x="7650" y="69"/>
                </a:cxn>
              </a:cxnLst>
              <a:rect l="0" t="0" r="r" b="b"/>
              <a:pathLst>
                <a:path w="7650" h="137">
                  <a:moveTo>
                    <a:pt x="7650" y="69"/>
                  </a:moveTo>
                  <a:lnTo>
                    <a:pt x="7584" y="0"/>
                  </a:lnTo>
                  <a:lnTo>
                    <a:pt x="0" y="0"/>
                  </a:lnTo>
                  <a:lnTo>
                    <a:pt x="0" y="137"/>
                  </a:lnTo>
                  <a:lnTo>
                    <a:pt x="7584" y="137"/>
                  </a:lnTo>
                  <a:lnTo>
                    <a:pt x="7650" y="69"/>
                  </a:lnTo>
                  <a:close/>
                </a:path>
              </a:pathLst>
            </a:custGeom>
            <a:solidFill>
              <a:srgbClr val="ADD7E7"/>
            </a:solidFill>
            <a:ln w="9525">
              <a:noFill/>
              <a:round/>
              <a:headEnd/>
              <a:tailEnd/>
            </a:ln>
          </p:spPr>
          <p:txBody>
            <a:bodyPr/>
            <a:lstStyle/>
            <a:p>
              <a:endParaRPr lang="ja-JP" altLang="en-US"/>
            </a:p>
          </p:txBody>
        </p:sp>
        <p:sp>
          <p:nvSpPr>
            <p:cNvPr id="29841" name="Freeform 145"/>
            <p:cNvSpPr>
              <a:spLocks/>
            </p:cNvSpPr>
            <p:nvPr/>
          </p:nvSpPr>
          <p:spPr bwMode="auto">
            <a:xfrm>
              <a:off x="4990" y="3387"/>
              <a:ext cx="6" cy="300"/>
            </a:xfrm>
            <a:custGeom>
              <a:avLst/>
              <a:gdLst/>
              <a:ahLst/>
              <a:cxnLst>
                <a:cxn ang="0">
                  <a:pos x="67" y="0"/>
                </a:cxn>
                <a:cxn ang="0">
                  <a:pos x="0" y="69"/>
                </a:cxn>
                <a:cxn ang="0">
                  <a:pos x="0" y="7796"/>
                </a:cxn>
                <a:cxn ang="0">
                  <a:pos x="133" y="7796"/>
                </a:cxn>
                <a:cxn ang="0">
                  <a:pos x="133" y="69"/>
                </a:cxn>
                <a:cxn ang="0">
                  <a:pos x="67" y="0"/>
                </a:cxn>
              </a:cxnLst>
              <a:rect l="0" t="0" r="r" b="b"/>
              <a:pathLst>
                <a:path w="133" h="7796">
                  <a:moveTo>
                    <a:pt x="67" y="0"/>
                  </a:moveTo>
                  <a:lnTo>
                    <a:pt x="0" y="69"/>
                  </a:lnTo>
                  <a:lnTo>
                    <a:pt x="0" y="7796"/>
                  </a:lnTo>
                  <a:lnTo>
                    <a:pt x="133" y="7796"/>
                  </a:lnTo>
                  <a:lnTo>
                    <a:pt x="133" y="69"/>
                  </a:lnTo>
                  <a:lnTo>
                    <a:pt x="67" y="0"/>
                  </a:lnTo>
                  <a:close/>
                </a:path>
              </a:pathLst>
            </a:custGeom>
            <a:solidFill>
              <a:srgbClr val="ADD7E7"/>
            </a:solidFill>
            <a:ln w="9525">
              <a:noFill/>
              <a:round/>
              <a:headEnd/>
              <a:tailEnd/>
            </a:ln>
          </p:spPr>
          <p:txBody>
            <a:bodyPr/>
            <a:lstStyle/>
            <a:p>
              <a:endParaRPr lang="ja-JP" altLang="en-US"/>
            </a:p>
          </p:txBody>
        </p:sp>
        <p:sp>
          <p:nvSpPr>
            <p:cNvPr id="29842" name="Freeform 146"/>
            <p:cNvSpPr>
              <a:spLocks/>
            </p:cNvSpPr>
            <p:nvPr/>
          </p:nvSpPr>
          <p:spPr bwMode="auto">
            <a:xfrm>
              <a:off x="4687" y="3387"/>
              <a:ext cx="306" cy="5"/>
            </a:xfrm>
            <a:custGeom>
              <a:avLst/>
              <a:gdLst/>
              <a:ahLst/>
              <a:cxnLst>
                <a:cxn ang="0">
                  <a:pos x="0" y="69"/>
                </a:cxn>
                <a:cxn ang="0">
                  <a:pos x="66" y="137"/>
                </a:cxn>
                <a:cxn ang="0">
                  <a:pos x="7650" y="137"/>
                </a:cxn>
                <a:cxn ang="0">
                  <a:pos x="7650" y="0"/>
                </a:cxn>
                <a:cxn ang="0">
                  <a:pos x="66" y="0"/>
                </a:cxn>
                <a:cxn ang="0">
                  <a:pos x="0" y="69"/>
                </a:cxn>
              </a:cxnLst>
              <a:rect l="0" t="0" r="r" b="b"/>
              <a:pathLst>
                <a:path w="7650" h="137">
                  <a:moveTo>
                    <a:pt x="0" y="69"/>
                  </a:moveTo>
                  <a:lnTo>
                    <a:pt x="66" y="137"/>
                  </a:lnTo>
                  <a:lnTo>
                    <a:pt x="7650" y="137"/>
                  </a:lnTo>
                  <a:lnTo>
                    <a:pt x="7650" y="0"/>
                  </a:lnTo>
                  <a:lnTo>
                    <a:pt x="66" y="0"/>
                  </a:lnTo>
                  <a:lnTo>
                    <a:pt x="0" y="69"/>
                  </a:lnTo>
                  <a:close/>
                </a:path>
              </a:pathLst>
            </a:custGeom>
            <a:solidFill>
              <a:srgbClr val="ADD7E7"/>
            </a:solidFill>
            <a:ln w="9525">
              <a:noFill/>
              <a:round/>
              <a:headEnd/>
              <a:tailEnd/>
            </a:ln>
          </p:spPr>
          <p:txBody>
            <a:bodyPr/>
            <a:lstStyle/>
            <a:p>
              <a:endParaRPr lang="ja-JP" altLang="en-US"/>
            </a:p>
          </p:txBody>
        </p:sp>
        <p:sp>
          <p:nvSpPr>
            <p:cNvPr id="29843" name="Freeform 147"/>
            <p:cNvSpPr>
              <a:spLocks/>
            </p:cNvSpPr>
            <p:nvPr/>
          </p:nvSpPr>
          <p:spPr bwMode="auto">
            <a:xfrm>
              <a:off x="4690" y="3352"/>
              <a:ext cx="340" cy="38"/>
            </a:xfrm>
            <a:custGeom>
              <a:avLst/>
              <a:gdLst/>
              <a:ahLst/>
              <a:cxnLst>
                <a:cxn ang="0">
                  <a:pos x="0" y="967"/>
                </a:cxn>
                <a:cxn ang="0">
                  <a:pos x="934" y="0"/>
                </a:cxn>
                <a:cxn ang="0">
                  <a:pos x="8515" y="0"/>
                </a:cxn>
                <a:cxn ang="0">
                  <a:pos x="7583" y="967"/>
                </a:cxn>
                <a:cxn ang="0">
                  <a:pos x="0" y="967"/>
                </a:cxn>
              </a:cxnLst>
              <a:rect l="0" t="0" r="r" b="b"/>
              <a:pathLst>
                <a:path w="8515" h="967">
                  <a:moveTo>
                    <a:pt x="0" y="967"/>
                  </a:moveTo>
                  <a:lnTo>
                    <a:pt x="934" y="0"/>
                  </a:lnTo>
                  <a:lnTo>
                    <a:pt x="8515" y="0"/>
                  </a:lnTo>
                  <a:lnTo>
                    <a:pt x="7583" y="967"/>
                  </a:lnTo>
                  <a:lnTo>
                    <a:pt x="0" y="967"/>
                  </a:lnTo>
                  <a:close/>
                </a:path>
              </a:pathLst>
            </a:custGeom>
            <a:solidFill>
              <a:srgbClr val="009BDF"/>
            </a:solidFill>
            <a:ln w="9525">
              <a:noFill/>
              <a:round/>
              <a:headEnd/>
              <a:tailEnd/>
            </a:ln>
          </p:spPr>
          <p:txBody>
            <a:bodyPr/>
            <a:lstStyle/>
            <a:p>
              <a:endParaRPr lang="ja-JP" altLang="en-US"/>
            </a:p>
          </p:txBody>
        </p:sp>
        <p:sp>
          <p:nvSpPr>
            <p:cNvPr id="29844" name="Freeform 148"/>
            <p:cNvSpPr>
              <a:spLocks/>
            </p:cNvSpPr>
            <p:nvPr/>
          </p:nvSpPr>
          <p:spPr bwMode="auto">
            <a:xfrm>
              <a:off x="4688" y="3350"/>
              <a:ext cx="41" cy="41"/>
            </a:xfrm>
            <a:custGeom>
              <a:avLst/>
              <a:gdLst/>
              <a:ahLst/>
              <a:cxnLst>
                <a:cxn ang="0">
                  <a:pos x="981" y="0"/>
                </a:cxn>
                <a:cxn ang="0">
                  <a:pos x="934" y="21"/>
                </a:cxn>
                <a:cxn ang="0">
                  <a:pos x="0" y="986"/>
                </a:cxn>
                <a:cxn ang="0">
                  <a:pos x="93" y="1083"/>
                </a:cxn>
                <a:cxn ang="0">
                  <a:pos x="1027" y="117"/>
                </a:cxn>
                <a:cxn ang="0">
                  <a:pos x="981" y="0"/>
                </a:cxn>
              </a:cxnLst>
              <a:rect l="0" t="0" r="r" b="b"/>
              <a:pathLst>
                <a:path w="1027" h="1083">
                  <a:moveTo>
                    <a:pt x="981" y="0"/>
                  </a:moveTo>
                  <a:lnTo>
                    <a:pt x="934" y="21"/>
                  </a:lnTo>
                  <a:lnTo>
                    <a:pt x="0" y="986"/>
                  </a:lnTo>
                  <a:lnTo>
                    <a:pt x="93" y="1083"/>
                  </a:lnTo>
                  <a:lnTo>
                    <a:pt x="1027" y="117"/>
                  </a:lnTo>
                  <a:lnTo>
                    <a:pt x="981" y="0"/>
                  </a:lnTo>
                  <a:close/>
                </a:path>
              </a:pathLst>
            </a:custGeom>
            <a:solidFill>
              <a:srgbClr val="E6B5C2"/>
            </a:solidFill>
            <a:ln w="9525">
              <a:noFill/>
              <a:round/>
              <a:headEnd/>
              <a:tailEnd/>
            </a:ln>
          </p:spPr>
          <p:txBody>
            <a:bodyPr/>
            <a:lstStyle/>
            <a:p>
              <a:endParaRPr lang="ja-JP" altLang="en-US"/>
            </a:p>
          </p:txBody>
        </p:sp>
        <p:sp>
          <p:nvSpPr>
            <p:cNvPr id="29845" name="Freeform 149"/>
            <p:cNvSpPr>
              <a:spLocks/>
            </p:cNvSpPr>
            <p:nvPr/>
          </p:nvSpPr>
          <p:spPr bwMode="auto">
            <a:xfrm>
              <a:off x="4727" y="3350"/>
              <a:ext cx="305" cy="5"/>
            </a:xfrm>
            <a:custGeom>
              <a:avLst/>
              <a:gdLst/>
              <a:ahLst/>
              <a:cxnLst>
                <a:cxn ang="0">
                  <a:pos x="7628" y="117"/>
                </a:cxn>
                <a:cxn ang="0">
                  <a:pos x="7581" y="0"/>
                </a:cxn>
                <a:cxn ang="0">
                  <a:pos x="0" y="0"/>
                </a:cxn>
                <a:cxn ang="0">
                  <a:pos x="0" y="137"/>
                </a:cxn>
                <a:cxn ang="0">
                  <a:pos x="7581" y="137"/>
                </a:cxn>
                <a:cxn ang="0">
                  <a:pos x="7628" y="117"/>
                </a:cxn>
              </a:cxnLst>
              <a:rect l="0" t="0" r="r" b="b"/>
              <a:pathLst>
                <a:path w="7628" h="137">
                  <a:moveTo>
                    <a:pt x="7628" y="117"/>
                  </a:moveTo>
                  <a:lnTo>
                    <a:pt x="7581" y="0"/>
                  </a:lnTo>
                  <a:lnTo>
                    <a:pt x="0" y="0"/>
                  </a:lnTo>
                  <a:lnTo>
                    <a:pt x="0" y="137"/>
                  </a:lnTo>
                  <a:lnTo>
                    <a:pt x="7581" y="137"/>
                  </a:lnTo>
                  <a:lnTo>
                    <a:pt x="7628" y="117"/>
                  </a:lnTo>
                  <a:close/>
                </a:path>
              </a:pathLst>
            </a:custGeom>
            <a:solidFill>
              <a:srgbClr val="E6B5C2"/>
            </a:solidFill>
            <a:ln w="9525">
              <a:noFill/>
              <a:round/>
              <a:headEnd/>
              <a:tailEnd/>
            </a:ln>
          </p:spPr>
          <p:txBody>
            <a:bodyPr/>
            <a:lstStyle/>
            <a:p>
              <a:endParaRPr lang="ja-JP" altLang="en-US"/>
            </a:p>
          </p:txBody>
        </p:sp>
        <p:sp>
          <p:nvSpPr>
            <p:cNvPr id="29846" name="Freeform 150"/>
            <p:cNvSpPr>
              <a:spLocks/>
            </p:cNvSpPr>
            <p:nvPr/>
          </p:nvSpPr>
          <p:spPr bwMode="auto">
            <a:xfrm>
              <a:off x="4991" y="3351"/>
              <a:ext cx="41" cy="41"/>
            </a:xfrm>
            <a:custGeom>
              <a:avLst/>
              <a:gdLst/>
              <a:ahLst/>
              <a:cxnLst>
                <a:cxn ang="0">
                  <a:pos x="46" y="1082"/>
                </a:cxn>
                <a:cxn ang="0">
                  <a:pos x="93" y="1062"/>
                </a:cxn>
                <a:cxn ang="0">
                  <a:pos x="1025" y="96"/>
                </a:cxn>
                <a:cxn ang="0">
                  <a:pos x="931" y="0"/>
                </a:cxn>
                <a:cxn ang="0">
                  <a:pos x="0" y="965"/>
                </a:cxn>
                <a:cxn ang="0">
                  <a:pos x="46" y="1082"/>
                </a:cxn>
              </a:cxnLst>
              <a:rect l="0" t="0" r="r" b="b"/>
              <a:pathLst>
                <a:path w="1025" h="1082">
                  <a:moveTo>
                    <a:pt x="46" y="1082"/>
                  </a:moveTo>
                  <a:lnTo>
                    <a:pt x="93" y="1062"/>
                  </a:lnTo>
                  <a:lnTo>
                    <a:pt x="1025" y="96"/>
                  </a:lnTo>
                  <a:lnTo>
                    <a:pt x="931" y="0"/>
                  </a:lnTo>
                  <a:lnTo>
                    <a:pt x="0" y="965"/>
                  </a:lnTo>
                  <a:lnTo>
                    <a:pt x="46" y="1082"/>
                  </a:lnTo>
                  <a:close/>
                </a:path>
              </a:pathLst>
            </a:custGeom>
            <a:solidFill>
              <a:srgbClr val="E6B5C2"/>
            </a:solidFill>
            <a:ln w="9525">
              <a:noFill/>
              <a:round/>
              <a:headEnd/>
              <a:tailEnd/>
            </a:ln>
          </p:spPr>
          <p:txBody>
            <a:bodyPr/>
            <a:lstStyle/>
            <a:p>
              <a:endParaRPr lang="ja-JP" altLang="en-US"/>
            </a:p>
          </p:txBody>
        </p:sp>
        <p:sp>
          <p:nvSpPr>
            <p:cNvPr id="29847" name="Freeform 151"/>
            <p:cNvSpPr>
              <a:spLocks/>
            </p:cNvSpPr>
            <p:nvPr/>
          </p:nvSpPr>
          <p:spPr bwMode="auto">
            <a:xfrm>
              <a:off x="4688" y="3387"/>
              <a:ext cx="305" cy="5"/>
            </a:xfrm>
            <a:custGeom>
              <a:avLst/>
              <a:gdLst/>
              <a:ahLst/>
              <a:cxnLst>
                <a:cxn ang="0">
                  <a:pos x="0" y="20"/>
                </a:cxn>
                <a:cxn ang="0">
                  <a:pos x="47" y="137"/>
                </a:cxn>
                <a:cxn ang="0">
                  <a:pos x="7630" y="137"/>
                </a:cxn>
                <a:cxn ang="0">
                  <a:pos x="7630" y="0"/>
                </a:cxn>
                <a:cxn ang="0">
                  <a:pos x="47" y="0"/>
                </a:cxn>
                <a:cxn ang="0">
                  <a:pos x="0" y="20"/>
                </a:cxn>
              </a:cxnLst>
              <a:rect l="0" t="0" r="r" b="b"/>
              <a:pathLst>
                <a:path w="7630" h="137">
                  <a:moveTo>
                    <a:pt x="0" y="20"/>
                  </a:moveTo>
                  <a:lnTo>
                    <a:pt x="47" y="137"/>
                  </a:lnTo>
                  <a:lnTo>
                    <a:pt x="7630" y="137"/>
                  </a:lnTo>
                  <a:lnTo>
                    <a:pt x="7630" y="0"/>
                  </a:lnTo>
                  <a:lnTo>
                    <a:pt x="47" y="0"/>
                  </a:lnTo>
                  <a:lnTo>
                    <a:pt x="0" y="20"/>
                  </a:lnTo>
                  <a:close/>
                </a:path>
              </a:pathLst>
            </a:custGeom>
            <a:solidFill>
              <a:srgbClr val="E6B5C2"/>
            </a:solidFill>
            <a:ln w="9525">
              <a:noFill/>
              <a:round/>
              <a:headEnd/>
              <a:tailEnd/>
            </a:ln>
          </p:spPr>
          <p:txBody>
            <a:bodyPr/>
            <a:lstStyle/>
            <a:p>
              <a:endParaRPr lang="ja-JP" altLang="en-US"/>
            </a:p>
          </p:txBody>
        </p:sp>
        <p:sp>
          <p:nvSpPr>
            <p:cNvPr id="29848" name="Freeform 152"/>
            <p:cNvSpPr>
              <a:spLocks/>
            </p:cNvSpPr>
            <p:nvPr/>
          </p:nvSpPr>
          <p:spPr bwMode="auto">
            <a:xfrm>
              <a:off x="4688" y="3350"/>
              <a:ext cx="41" cy="41"/>
            </a:xfrm>
            <a:custGeom>
              <a:avLst/>
              <a:gdLst/>
              <a:ahLst/>
              <a:cxnLst>
                <a:cxn ang="0">
                  <a:pos x="981" y="0"/>
                </a:cxn>
                <a:cxn ang="0">
                  <a:pos x="934" y="21"/>
                </a:cxn>
                <a:cxn ang="0">
                  <a:pos x="0" y="986"/>
                </a:cxn>
                <a:cxn ang="0">
                  <a:pos x="93" y="1083"/>
                </a:cxn>
                <a:cxn ang="0">
                  <a:pos x="1027" y="117"/>
                </a:cxn>
                <a:cxn ang="0">
                  <a:pos x="981" y="0"/>
                </a:cxn>
              </a:cxnLst>
              <a:rect l="0" t="0" r="r" b="b"/>
              <a:pathLst>
                <a:path w="1027" h="1083">
                  <a:moveTo>
                    <a:pt x="981" y="0"/>
                  </a:moveTo>
                  <a:lnTo>
                    <a:pt x="934" y="21"/>
                  </a:lnTo>
                  <a:lnTo>
                    <a:pt x="0" y="986"/>
                  </a:lnTo>
                  <a:lnTo>
                    <a:pt x="93" y="1083"/>
                  </a:lnTo>
                  <a:lnTo>
                    <a:pt x="1027" y="117"/>
                  </a:lnTo>
                  <a:lnTo>
                    <a:pt x="981" y="0"/>
                  </a:lnTo>
                  <a:close/>
                </a:path>
              </a:pathLst>
            </a:custGeom>
            <a:solidFill>
              <a:srgbClr val="E6B5C2"/>
            </a:solidFill>
            <a:ln w="9525">
              <a:noFill/>
              <a:round/>
              <a:headEnd/>
              <a:tailEnd/>
            </a:ln>
          </p:spPr>
          <p:txBody>
            <a:bodyPr/>
            <a:lstStyle/>
            <a:p>
              <a:endParaRPr lang="ja-JP" altLang="en-US"/>
            </a:p>
          </p:txBody>
        </p:sp>
        <p:sp>
          <p:nvSpPr>
            <p:cNvPr id="29849" name="Freeform 153"/>
            <p:cNvSpPr>
              <a:spLocks/>
            </p:cNvSpPr>
            <p:nvPr/>
          </p:nvSpPr>
          <p:spPr bwMode="auto">
            <a:xfrm>
              <a:off x="4727" y="3350"/>
              <a:ext cx="305" cy="5"/>
            </a:xfrm>
            <a:custGeom>
              <a:avLst/>
              <a:gdLst/>
              <a:ahLst/>
              <a:cxnLst>
                <a:cxn ang="0">
                  <a:pos x="7628" y="117"/>
                </a:cxn>
                <a:cxn ang="0">
                  <a:pos x="7581" y="0"/>
                </a:cxn>
                <a:cxn ang="0">
                  <a:pos x="0" y="0"/>
                </a:cxn>
                <a:cxn ang="0">
                  <a:pos x="0" y="137"/>
                </a:cxn>
                <a:cxn ang="0">
                  <a:pos x="7581" y="137"/>
                </a:cxn>
                <a:cxn ang="0">
                  <a:pos x="7628" y="117"/>
                </a:cxn>
              </a:cxnLst>
              <a:rect l="0" t="0" r="r" b="b"/>
              <a:pathLst>
                <a:path w="7628" h="137">
                  <a:moveTo>
                    <a:pt x="7628" y="117"/>
                  </a:moveTo>
                  <a:lnTo>
                    <a:pt x="7581" y="0"/>
                  </a:lnTo>
                  <a:lnTo>
                    <a:pt x="0" y="0"/>
                  </a:lnTo>
                  <a:lnTo>
                    <a:pt x="0" y="137"/>
                  </a:lnTo>
                  <a:lnTo>
                    <a:pt x="7581" y="137"/>
                  </a:lnTo>
                  <a:lnTo>
                    <a:pt x="7628" y="117"/>
                  </a:lnTo>
                  <a:close/>
                </a:path>
              </a:pathLst>
            </a:custGeom>
            <a:solidFill>
              <a:srgbClr val="E6B5C2"/>
            </a:solidFill>
            <a:ln w="9525">
              <a:noFill/>
              <a:round/>
              <a:headEnd/>
              <a:tailEnd/>
            </a:ln>
          </p:spPr>
          <p:txBody>
            <a:bodyPr/>
            <a:lstStyle/>
            <a:p>
              <a:endParaRPr lang="ja-JP" altLang="en-US"/>
            </a:p>
          </p:txBody>
        </p:sp>
        <p:sp>
          <p:nvSpPr>
            <p:cNvPr id="29850" name="Freeform 154"/>
            <p:cNvSpPr>
              <a:spLocks/>
            </p:cNvSpPr>
            <p:nvPr/>
          </p:nvSpPr>
          <p:spPr bwMode="auto">
            <a:xfrm>
              <a:off x="4991" y="3351"/>
              <a:ext cx="41" cy="41"/>
            </a:xfrm>
            <a:custGeom>
              <a:avLst/>
              <a:gdLst/>
              <a:ahLst/>
              <a:cxnLst>
                <a:cxn ang="0">
                  <a:pos x="46" y="1082"/>
                </a:cxn>
                <a:cxn ang="0">
                  <a:pos x="93" y="1062"/>
                </a:cxn>
                <a:cxn ang="0">
                  <a:pos x="1025" y="96"/>
                </a:cxn>
                <a:cxn ang="0">
                  <a:pos x="931" y="0"/>
                </a:cxn>
                <a:cxn ang="0">
                  <a:pos x="0" y="965"/>
                </a:cxn>
                <a:cxn ang="0">
                  <a:pos x="46" y="1082"/>
                </a:cxn>
              </a:cxnLst>
              <a:rect l="0" t="0" r="r" b="b"/>
              <a:pathLst>
                <a:path w="1025" h="1082">
                  <a:moveTo>
                    <a:pt x="46" y="1082"/>
                  </a:moveTo>
                  <a:lnTo>
                    <a:pt x="93" y="1062"/>
                  </a:lnTo>
                  <a:lnTo>
                    <a:pt x="1025" y="96"/>
                  </a:lnTo>
                  <a:lnTo>
                    <a:pt x="931" y="0"/>
                  </a:lnTo>
                  <a:lnTo>
                    <a:pt x="0" y="965"/>
                  </a:lnTo>
                  <a:lnTo>
                    <a:pt x="46" y="1082"/>
                  </a:lnTo>
                  <a:close/>
                </a:path>
              </a:pathLst>
            </a:custGeom>
            <a:solidFill>
              <a:srgbClr val="E6B5C2"/>
            </a:solidFill>
            <a:ln w="9525">
              <a:noFill/>
              <a:round/>
              <a:headEnd/>
              <a:tailEnd/>
            </a:ln>
          </p:spPr>
          <p:txBody>
            <a:bodyPr/>
            <a:lstStyle/>
            <a:p>
              <a:endParaRPr lang="ja-JP" altLang="en-US"/>
            </a:p>
          </p:txBody>
        </p:sp>
        <p:sp>
          <p:nvSpPr>
            <p:cNvPr id="29851" name="Freeform 155"/>
            <p:cNvSpPr>
              <a:spLocks/>
            </p:cNvSpPr>
            <p:nvPr/>
          </p:nvSpPr>
          <p:spPr bwMode="auto">
            <a:xfrm>
              <a:off x="4688" y="3387"/>
              <a:ext cx="305" cy="5"/>
            </a:xfrm>
            <a:custGeom>
              <a:avLst/>
              <a:gdLst/>
              <a:ahLst/>
              <a:cxnLst>
                <a:cxn ang="0">
                  <a:pos x="0" y="20"/>
                </a:cxn>
                <a:cxn ang="0">
                  <a:pos x="47" y="137"/>
                </a:cxn>
                <a:cxn ang="0">
                  <a:pos x="7630" y="137"/>
                </a:cxn>
                <a:cxn ang="0">
                  <a:pos x="7630" y="0"/>
                </a:cxn>
                <a:cxn ang="0">
                  <a:pos x="47" y="0"/>
                </a:cxn>
                <a:cxn ang="0">
                  <a:pos x="0" y="20"/>
                </a:cxn>
              </a:cxnLst>
              <a:rect l="0" t="0" r="r" b="b"/>
              <a:pathLst>
                <a:path w="7630" h="137">
                  <a:moveTo>
                    <a:pt x="0" y="20"/>
                  </a:moveTo>
                  <a:lnTo>
                    <a:pt x="47" y="137"/>
                  </a:lnTo>
                  <a:lnTo>
                    <a:pt x="7630" y="137"/>
                  </a:lnTo>
                  <a:lnTo>
                    <a:pt x="7630" y="0"/>
                  </a:lnTo>
                  <a:lnTo>
                    <a:pt x="47" y="0"/>
                  </a:lnTo>
                  <a:lnTo>
                    <a:pt x="0" y="20"/>
                  </a:lnTo>
                  <a:close/>
                </a:path>
              </a:pathLst>
            </a:custGeom>
            <a:solidFill>
              <a:srgbClr val="E6B5C2"/>
            </a:solidFill>
            <a:ln w="9525">
              <a:noFill/>
              <a:round/>
              <a:headEnd/>
              <a:tailEnd/>
            </a:ln>
          </p:spPr>
          <p:txBody>
            <a:bodyPr/>
            <a:lstStyle/>
            <a:p>
              <a:endParaRPr lang="ja-JP" altLang="en-US"/>
            </a:p>
          </p:txBody>
        </p:sp>
        <p:sp>
          <p:nvSpPr>
            <p:cNvPr id="29852" name="Freeform 156"/>
            <p:cNvSpPr>
              <a:spLocks/>
            </p:cNvSpPr>
            <p:nvPr/>
          </p:nvSpPr>
          <p:spPr bwMode="auto">
            <a:xfrm>
              <a:off x="4993" y="3352"/>
              <a:ext cx="37" cy="335"/>
            </a:xfrm>
            <a:custGeom>
              <a:avLst/>
              <a:gdLst/>
              <a:ahLst/>
              <a:cxnLst>
                <a:cxn ang="0">
                  <a:pos x="0" y="967"/>
                </a:cxn>
                <a:cxn ang="0">
                  <a:pos x="932" y="0"/>
                </a:cxn>
                <a:cxn ang="0">
                  <a:pos x="932" y="7726"/>
                </a:cxn>
                <a:cxn ang="0">
                  <a:pos x="0" y="8694"/>
                </a:cxn>
                <a:cxn ang="0">
                  <a:pos x="0" y="967"/>
                </a:cxn>
              </a:cxnLst>
              <a:rect l="0" t="0" r="r" b="b"/>
              <a:pathLst>
                <a:path w="932" h="8694">
                  <a:moveTo>
                    <a:pt x="0" y="967"/>
                  </a:moveTo>
                  <a:lnTo>
                    <a:pt x="932" y="0"/>
                  </a:lnTo>
                  <a:lnTo>
                    <a:pt x="932" y="7726"/>
                  </a:lnTo>
                  <a:lnTo>
                    <a:pt x="0" y="8694"/>
                  </a:lnTo>
                  <a:lnTo>
                    <a:pt x="0" y="967"/>
                  </a:lnTo>
                  <a:close/>
                </a:path>
              </a:pathLst>
            </a:custGeom>
            <a:solidFill>
              <a:srgbClr val="076086"/>
            </a:solidFill>
            <a:ln w="9525">
              <a:noFill/>
              <a:round/>
              <a:headEnd/>
              <a:tailEnd/>
            </a:ln>
          </p:spPr>
          <p:txBody>
            <a:bodyPr/>
            <a:lstStyle/>
            <a:p>
              <a:endParaRPr lang="ja-JP" altLang="en-US"/>
            </a:p>
          </p:txBody>
        </p:sp>
        <p:sp>
          <p:nvSpPr>
            <p:cNvPr id="29853" name="Freeform 157"/>
            <p:cNvSpPr>
              <a:spLocks/>
            </p:cNvSpPr>
            <p:nvPr/>
          </p:nvSpPr>
          <p:spPr bwMode="auto">
            <a:xfrm>
              <a:off x="4991" y="3351"/>
              <a:ext cx="42" cy="40"/>
            </a:xfrm>
            <a:custGeom>
              <a:avLst/>
              <a:gdLst/>
              <a:ahLst/>
              <a:cxnLst>
                <a:cxn ang="0">
                  <a:pos x="1044" y="47"/>
                </a:cxn>
                <a:cxn ang="0">
                  <a:pos x="931" y="0"/>
                </a:cxn>
                <a:cxn ang="0">
                  <a:pos x="0" y="965"/>
                </a:cxn>
                <a:cxn ang="0">
                  <a:pos x="93" y="1062"/>
                </a:cxn>
                <a:cxn ang="0">
                  <a:pos x="1025" y="96"/>
                </a:cxn>
                <a:cxn ang="0">
                  <a:pos x="1044" y="47"/>
                </a:cxn>
              </a:cxnLst>
              <a:rect l="0" t="0" r="r" b="b"/>
              <a:pathLst>
                <a:path w="1044" h="1062">
                  <a:moveTo>
                    <a:pt x="1044" y="47"/>
                  </a:moveTo>
                  <a:lnTo>
                    <a:pt x="931" y="0"/>
                  </a:lnTo>
                  <a:lnTo>
                    <a:pt x="0" y="965"/>
                  </a:lnTo>
                  <a:lnTo>
                    <a:pt x="93" y="1062"/>
                  </a:lnTo>
                  <a:lnTo>
                    <a:pt x="1025" y="96"/>
                  </a:lnTo>
                  <a:lnTo>
                    <a:pt x="1044" y="47"/>
                  </a:lnTo>
                  <a:close/>
                </a:path>
              </a:pathLst>
            </a:custGeom>
            <a:solidFill>
              <a:srgbClr val="ADD7E7"/>
            </a:solidFill>
            <a:ln w="9525">
              <a:noFill/>
              <a:round/>
              <a:headEnd/>
              <a:tailEnd/>
            </a:ln>
          </p:spPr>
          <p:txBody>
            <a:bodyPr/>
            <a:lstStyle/>
            <a:p>
              <a:endParaRPr lang="ja-JP" altLang="en-US"/>
            </a:p>
          </p:txBody>
        </p:sp>
        <p:sp>
          <p:nvSpPr>
            <p:cNvPr id="29854" name="Freeform 158"/>
            <p:cNvSpPr>
              <a:spLocks/>
            </p:cNvSpPr>
            <p:nvPr/>
          </p:nvSpPr>
          <p:spPr bwMode="auto">
            <a:xfrm>
              <a:off x="5028" y="3352"/>
              <a:ext cx="5" cy="299"/>
            </a:xfrm>
            <a:custGeom>
              <a:avLst/>
              <a:gdLst/>
              <a:ahLst/>
              <a:cxnLst>
                <a:cxn ang="0">
                  <a:pos x="113" y="7773"/>
                </a:cxn>
                <a:cxn ang="0">
                  <a:pos x="132" y="7726"/>
                </a:cxn>
                <a:cxn ang="0">
                  <a:pos x="132" y="0"/>
                </a:cxn>
                <a:cxn ang="0">
                  <a:pos x="0" y="0"/>
                </a:cxn>
                <a:cxn ang="0">
                  <a:pos x="0" y="7726"/>
                </a:cxn>
                <a:cxn ang="0">
                  <a:pos x="113" y="7773"/>
                </a:cxn>
              </a:cxnLst>
              <a:rect l="0" t="0" r="r" b="b"/>
              <a:pathLst>
                <a:path w="132" h="7773">
                  <a:moveTo>
                    <a:pt x="113" y="7773"/>
                  </a:moveTo>
                  <a:lnTo>
                    <a:pt x="132" y="7726"/>
                  </a:lnTo>
                  <a:lnTo>
                    <a:pt x="132" y="0"/>
                  </a:lnTo>
                  <a:lnTo>
                    <a:pt x="0" y="0"/>
                  </a:lnTo>
                  <a:lnTo>
                    <a:pt x="0" y="7726"/>
                  </a:lnTo>
                  <a:lnTo>
                    <a:pt x="113" y="7773"/>
                  </a:lnTo>
                  <a:close/>
                </a:path>
              </a:pathLst>
            </a:custGeom>
            <a:solidFill>
              <a:srgbClr val="ADD7E7"/>
            </a:solidFill>
            <a:ln w="9525">
              <a:noFill/>
              <a:round/>
              <a:headEnd/>
              <a:tailEnd/>
            </a:ln>
          </p:spPr>
          <p:txBody>
            <a:bodyPr/>
            <a:lstStyle/>
            <a:p>
              <a:endParaRPr lang="ja-JP" altLang="en-US"/>
            </a:p>
          </p:txBody>
        </p:sp>
        <p:sp>
          <p:nvSpPr>
            <p:cNvPr id="29855" name="Freeform 159"/>
            <p:cNvSpPr>
              <a:spLocks/>
            </p:cNvSpPr>
            <p:nvPr/>
          </p:nvSpPr>
          <p:spPr bwMode="auto">
            <a:xfrm>
              <a:off x="4990" y="3648"/>
              <a:ext cx="42" cy="41"/>
            </a:xfrm>
            <a:custGeom>
              <a:avLst/>
              <a:gdLst/>
              <a:ahLst/>
              <a:cxnLst>
                <a:cxn ang="0">
                  <a:pos x="0" y="1016"/>
                </a:cxn>
                <a:cxn ang="0">
                  <a:pos x="113" y="1064"/>
                </a:cxn>
                <a:cxn ang="0">
                  <a:pos x="1045" y="95"/>
                </a:cxn>
                <a:cxn ang="0">
                  <a:pos x="951" y="0"/>
                </a:cxn>
                <a:cxn ang="0">
                  <a:pos x="20" y="967"/>
                </a:cxn>
                <a:cxn ang="0">
                  <a:pos x="0" y="1016"/>
                </a:cxn>
              </a:cxnLst>
              <a:rect l="0" t="0" r="r" b="b"/>
              <a:pathLst>
                <a:path w="1045" h="1064">
                  <a:moveTo>
                    <a:pt x="0" y="1016"/>
                  </a:moveTo>
                  <a:lnTo>
                    <a:pt x="113" y="1064"/>
                  </a:lnTo>
                  <a:lnTo>
                    <a:pt x="1045" y="95"/>
                  </a:lnTo>
                  <a:lnTo>
                    <a:pt x="951" y="0"/>
                  </a:lnTo>
                  <a:lnTo>
                    <a:pt x="20" y="967"/>
                  </a:lnTo>
                  <a:lnTo>
                    <a:pt x="0" y="1016"/>
                  </a:lnTo>
                  <a:close/>
                </a:path>
              </a:pathLst>
            </a:custGeom>
            <a:solidFill>
              <a:srgbClr val="ADD7E7"/>
            </a:solidFill>
            <a:ln w="9525">
              <a:noFill/>
              <a:round/>
              <a:headEnd/>
              <a:tailEnd/>
            </a:ln>
          </p:spPr>
          <p:txBody>
            <a:bodyPr/>
            <a:lstStyle/>
            <a:p>
              <a:endParaRPr lang="ja-JP" altLang="en-US"/>
            </a:p>
          </p:txBody>
        </p:sp>
        <p:sp>
          <p:nvSpPr>
            <p:cNvPr id="29856" name="Freeform 160"/>
            <p:cNvSpPr>
              <a:spLocks/>
            </p:cNvSpPr>
            <p:nvPr/>
          </p:nvSpPr>
          <p:spPr bwMode="auto">
            <a:xfrm>
              <a:off x="4990" y="3388"/>
              <a:ext cx="6" cy="299"/>
            </a:xfrm>
            <a:custGeom>
              <a:avLst/>
              <a:gdLst/>
              <a:ahLst/>
              <a:cxnLst>
                <a:cxn ang="0">
                  <a:pos x="20" y="0"/>
                </a:cxn>
                <a:cxn ang="0">
                  <a:pos x="0" y="49"/>
                </a:cxn>
                <a:cxn ang="0">
                  <a:pos x="0" y="7776"/>
                </a:cxn>
                <a:cxn ang="0">
                  <a:pos x="132" y="7776"/>
                </a:cxn>
                <a:cxn ang="0">
                  <a:pos x="132" y="49"/>
                </a:cxn>
                <a:cxn ang="0">
                  <a:pos x="20" y="0"/>
                </a:cxn>
              </a:cxnLst>
              <a:rect l="0" t="0" r="r" b="b"/>
              <a:pathLst>
                <a:path w="132" h="7776">
                  <a:moveTo>
                    <a:pt x="20" y="0"/>
                  </a:moveTo>
                  <a:lnTo>
                    <a:pt x="0" y="49"/>
                  </a:lnTo>
                  <a:lnTo>
                    <a:pt x="0" y="7776"/>
                  </a:lnTo>
                  <a:lnTo>
                    <a:pt x="132" y="7776"/>
                  </a:lnTo>
                  <a:lnTo>
                    <a:pt x="132" y="49"/>
                  </a:lnTo>
                  <a:lnTo>
                    <a:pt x="20" y="0"/>
                  </a:lnTo>
                  <a:close/>
                </a:path>
              </a:pathLst>
            </a:custGeom>
            <a:solidFill>
              <a:srgbClr val="ADD7E7"/>
            </a:solidFill>
            <a:ln w="9525">
              <a:noFill/>
              <a:round/>
              <a:headEnd/>
              <a:tailEnd/>
            </a:ln>
          </p:spPr>
          <p:txBody>
            <a:bodyPr/>
            <a:lstStyle/>
            <a:p>
              <a:endParaRPr lang="ja-JP" altLang="en-US"/>
            </a:p>
          </p:txBody>
        </p:sp>
        <p:sp>
          <p:nvSpPr>
            <p:cNvPr id="29857" name="Freeform 161"/>
            <p:cNvSpPr>
              <a:spLocks/>
            </p:cNvSpPr>
            <p:nvPr/>
          </p:nvSpPr>
          <p:spPr bwMode="auto">
            <a:xfrm>
              <a:off x="4701" y="3510"/>
              <a:ext cx="106" cy="47"/>
            </a:xfrm>
            <a:custGeom>
              <a:avLst/>
              <a:gdLst/>
              <a:ahLst/>
              <a:cxnLst>
                <a:cxn ang="0">
                  <a:pos x="2649" y="296"/>
                </a:cxn>
                <a:cxn ang="0">
                  <a:pos x="587" y="296"/>
                </a:cxn>
                <a:cxn ang="0">
                  <a:pos x="587" y="0"/>
                </a:cxn>
                <a:cxn ang="0">
                  <a:pos x="0" y="600"/>
                </a:cxn>
                <a:cxn ang="0">
                  <a:pos x="587" y="1208"/>
                </a:cxn>
                <a:cxn ang="0">
                  <a:pos x="587" y="903"/>
                </a:cxn>
                <a:cxn ang="0">
                  <a:pos x="2649" y="903"/>
                </a:cxn>
                <a:cxn ang="0">
                  <a:pos x="2649" y="296"/>
                </a:cxn>
              </a:cxnLst>
              <a:rect l="0" t="0" r="r" b="b"/>
              <a:pathLst>
                <a:path w="2649" h="1208">
                  <a:moveTo>
                    <a:pt x="2649" y="296"/>
                  </a:moveTo>
                  <a:lnTo>
                    <a:pt x="587" y="296"/>
                  </a:lnTo>
                  <a:lnTo>
                    <a:pt x="587" y="0"/>
                  </a:lnTo>
                  <a:lnTo>
                    <a:pt x="0" y="600"/>
                  </a:lnTo>
                  <a:lnTo>
                    <a:pt x="587" y="1208"/>
                  </a:lnTo>
                  <a:lnTo>
                    <a:pt x="587" y="903"/>
                  </a:lnTo>
                  <a:lnTo>
                    <a:pt x="2649" y="903"/>
                  </a:lnTo>
                  <a:lnTo>
                    <a:pt x="2649" y="296"/>
                  </a:lnTo>
                  <a:close/>
                </a:path>
              </a:pathLst>
            </a:custGeom>
            <a:solidFill>
              <a:srgbClr val="1F1A17"/>
            </a:solidFill>
            <a:ln w="9525">
              <a:noFill/>
              <a:round/>
              <a:headEnd/>
              <a:tailEnd/>
            </a:ln>
          </p:spPr>
          <p:txBody>
            <a:bodyPr/>
            <a:lstStyle/>
            <a:p>
              <a:endParaRPr lang="ja-JP" altLang="en-US"/>
            </a:p>
          </p:txBody>
        </p:sp>
        <p:sp>
          <p:nvSpPr>
            <p:cNvPr id="29858" name="Freeform 162"/>
            <p:cNvSpPr>
              <a:spLocks/>
            </p:cNvSpPr>
            <p:nvPr/>
          </p:nvSpPr>
          <p:spPr bwMode="auto">
            <a:xfrm>
              <a:off x="4741" y="3439"/>
              <a:ext cx="83" cy="83"/>
            </a:xfrm>
            <a:custGeom>
              <a:avLst/>
              <a:gdLst/>
              <a:ahLst/>
              <a:cxnLst>
                <a:cxn ang="0">
                  <a:pos x="2081" y="1718"/>
                </a:cxn>
                <a:cxn ang="0">
                  <a:pos x="622" y="206"/>
                </a:cxn>
                <a:cxn ang="0">
                  <a:pos x="836" y="4"/>
                </a:cxn>
                <a:cxn ang="0">
                  <a:pos x="0" y="0"/>
                </a:cxn>
                <a:cxn ang="0">
                  <a:pos x="0" y="851"/>
                </a:cxn>
                <a:cxn ang="0">
                  <a:pos x="208" y="636"/>
                </a:cxn>
                <a:cxn ang="0">
                  <a:pos x="1666" y="2148"/>
                </a:cxn>
                <a:cxn ang="0">
                  <a:pos x="2081" y="1718"/>
                </a:cxn>
              </a:cxnLst>
              <a:rect l="0" t="0" r="r" b="b"/>
              <a:pathLst>
                <a:path w="2081" h="2148">
                  <a:moveTo>
                    <a:pt x="2081" y="1718"/>
                  </a:moveTo>
                  <a:lnTo>
                    <a:pt x="622" y="206"/>
                  </a:lnTo>
                  <a:lnTo>
                    <a:pt x="836" y="4"/>
                  </a:lnTo>
                  <a:lnTo>
                    <a:pt x="0" y="0"/>
                  </a:lnTo>
                  <a:lnTo>
                    <a:pt x="0" y="851"/>
                  </a:lnTo>
                  <a:lnTo>
                    <a:pt x="208" y="636"/>
                  </a:lnTo>
                  <a:lnTo>
                    <a:pt x="1666" y="2148"/>
                  </a:lnTo>
                  <a:lnTo>
                    <a:pt x="2081" y="1718"/>
                  </a:lnTo>
                  <a:close/>
                </a:path>
              </a:pathLst>
            </a:custGeom>
            <a:solidFill>
              <a:srgbClr val="1F1A17"/>
            </a:solidFill>
            <a:ln w="9525">
              <a:noFill/>
              <a:round/>
              <a:headEnd/>
              <a:tailEnd/>
            </a:ln>
          </p:spPr>
          <p:txBody>
            <a:bodyPr/>
            <a:lstStyle/>
            <a:p>
              <a:endParaRPr lang="ja-JP" altLang="en-US"/>
            </a:p>
          </p:txBody>
        </p:sp>
        <p:sp>
          <p:nvSpPr>
            <p:cNvPr id="29859" name="Freeform 163"/>
            <p:cNvSpPr>
              <a:spLocks/>
            </p:cNvSpPr>
            <p:nvPr/>
          </p:nvSpPr>
          <p:spPr bwMode="auto">
            <a:xfrm>
              <a:off x="4812" y="3400"/>
              <a:ext cx="47" cy="105"/>
            </a:xfrm>
            <a:custGeom>
              <a:avLst/>
              <a:gdLst/>
              <a:ahLst/>
              <a:cxnLst>
                <a:cxn ang="0">
                  <a:pos x="880" y="2745"/>
                </a:cxn>
                <a:cxn ang="0">
                  <a:pos x="880" y="608"/>
                </a:cxn>
                <a:cxn ang="0">
                  <a:pos x="1165" y="608"/>
                </a:cxn>
                <a:cxn ang="0">
                  <a:pos x="587" y="0"/>
                </a:cxn>
                <a:cxn ang="0">
                  <a:pos x="0" y="608"/>
                </a:cxn>
                <a:cxn ang="0">
                  <a:pos x="294" y="608"/>
                </a:cxn>
                <a:cxn ang="0">
                  <a:pos x="294" y="2745"/>
                </a:cxn>
                <a:cxn ang="0">
                  <a:pos x="880" y="2745"/>
                </a:cxn>
              </a:cxnLst>
              <a:rect l="0" t="0" r="r" b="b"/>
              <a:pathLst>
                <a:path w="1165" h="2745">
                  <a:moveTo>
                    <a:pt x="880" y="2745"/>
                  </a:moveTo>
                  <a:lnTo>
                    <a:pt x="880" y="608"/>
                  </a:lnTo>
                  <a:lnTo>
                    <a:pt x="1165" y="608"/>
                  </a:lnTo>
                  <a:lnTo>
                    <a:pt x="587" y="0"/>
                  </a:lnTo>
                  <a:lnTo>
                    <a:pt x="0" y="608"/>
                  </a:lnTo>
                  <a:lnTo>
                    <a:pt x="294" y="608"/>
                  </a:lnTo>
                  <a:lnTo>
                    <a:pt x="294" y="2745"/>
                  </a:lnTo>
                  <a:lnTo>
                    <a:pt x="880" y="2745"/>
                  </a:lnTo>
                  <a:close/>
                </a:path>
              </a:pathLst>
            </a:custGeom>
            <a:solidFill>
              <a:srgbClr val="1F1A17"/>
            </a:solidFill>
            <a:ln w="9525">
              <a:noFill/>
              <a:round/>
              <a:headEnd/>
              <a:tailEnd/>
            </a:ln>
          </p:spPr>
          <p:txBody>
            <a:bodyPr/>
            <a:lstStyle/>
            <a:p>
              <a:endParaRPr lang="ja-JP" altLang="en-US"/>
            </a:p>
          </p:txBody>
        </p:sp>
        <p:sp>
          <p:nvSpPr>
            <p:cNvPr id="29860" name="Freeform 164"/>
            <p:cNvSpPr>
              <a:spLocks/>
            </p:cNvSpPr>
            <p:nvPr/>
          </p:nvSpPr>
          <p:spPr bwMode="auto">
            <a:xfrm>
              <a:off x="4847" y="3439"/>
              <a:ext cx="83" cy="83"/>
            </a:xfrm>
            <a:custGeom>
              <a:avLst/>
              <a:gdLst/>
              <a:ahLst/>
              <a:cxnLst>
                <a:cxn ang="0">
                  <a:pos x="415" y="2156"/>
                </a:cxn>
                <a:cxn ang="0">
                  <a:pos x="1873" y="645"/>
                </a:cxn>
                <a:cxn ang="0">
                  <a:pos x="2077" y="865"/>
                </a:cxn>
                <a:cxn ang="0">
                  <a:pos x="2072" y="0"/>
                </a:cxn>
                <a:cxn ang="0">
                  <a:pos x="1251" y="0"/>
                </a:cxn>
                <a:cxn ang="0">
                  <a:pos x="1458" y="214"/>
                </a:cxn>
                <a:cxn ang="0">
                  <a:pos x="0" y="1727"/>
                </a:cxn>
                <a:cxn ang="0">
                  <a:pos x="415" y="2156"/>
                </a:cxn>
              </a:cxnLst>
              <a:rect l="0" t="0" r="r" b="b"/>
              <a:pathLst>
                <a:path w="2077" h="2156">
                  <a:moveTo>
                    <a:pt x="415" y="2156"/>
                  </a:moveTo>
                  <a:lnTo>
                    <a:pt x="1873" y="645"/>
                  </a:lnTo>
                  <a:lnTo>
                    <a:pt x="2077" y="865"/>
                  </a:lnTo>
                  <a:lnTo>
                    <a:pt x="2072" y="0"/>
                  </a:lnTo>
                  <a:lnTo>
                    <a:pt x="1251" y="0"/>
                  </a:lnTo>
                  <a:lnTo>
                    <a:pt x="1458" y="214"/>
                  </a:lnTo>
                  <a:lnTo>
                    <a:pt x="0" y="1727"/>
                  </a:lnTo>
                  <a:lnTo>
                    <a:pt x="415" y="2156"/>
                  </a:lnTo>
                  <a:close/>
                </a:path>
              </a:pathLst>
            </a:custGeom>
            <a:solidFill>
              <a:srgbClr val="1F1A17"/>
            </a:solidFill>
            <a:ln w="9525">
              <a:noFill/>
              <a:round/>
              <a:headEnd/>
              <a:tailEnd/>
            </a:ln>
          </p:spPr>
          <p:txBody>
            <a:bodyPr/>
            <a:lstStyle/>
            <a:p>
              <a:endParaRPr lang="ja-JP" altLang="en-US"/>
            </a:p>
          </p:txBody>
        </p:sp>
        <p:sp>
          <p:nvSpPr>
            <p:cNvPr id="29861" name="Freeform 165"/>
            <p:cNvSpPr>
              <a:spLocks/>
            </p:cNvSpPr>
            <p:nvPr/>
          </p:nvSpPr>
          <p:spPr bwMode="auto">
            <a:xfrm>
              <a:off x="4864" y="3511"/>
              <a:ext cx="106" cy="46"/>
            </a:xfrm>
            <a:custGeom>
              <a:avLst/>
              <a:gdLst/>
              <a:ahLst/>
              <a:cxnLst>
                <a:cxn ang="0">
                  <a:pos x="0" y="913"/>
                </a:cxn>
                <a:cxn ang="0">
                  <a:pos x="2062" y="913"/>
                </a:cxn>
                <a:cxn ang="0">
                  <a:pos x="2062" y="1207"/>
                </a:cxn>
                <a:cxn ang="0">
                  <a:pos x="2648" y="608"/>
                </a:cxn>
                <a:cxn ang="0">
                  <a:pos x="2062" y="0"/>
                </a:cxn>
                <a:cxn ang="0">
                  <a:pos x="2062" y="304"/>
                </a:cxn>
                <a:cxn ang="0">
                  <a:pos x="0" y="304"/>
                </a:cxn>
                <a:cxn ang="0">
                  <a:pos x="0" y="913"/>
                </a:cxn>
              </a:cxnLst>
              <a:rect l="0" t="0" r="r" b="b"/>
              <a:pathLst>
                <a:path w="2648" h="1207">
                  <a:moveTo>
                    <a:pt x="0" y="913"/>
                  </a:moveTo>
                  <a:lnTo>
                    <a:pt x="2062" y="913"/>
                  </a:lnTo>
                  <a:lnTo>
                    <a:pt x="2062" y="1207"/>
                  </a:lnTo>
                  <a:lnTo>
                    <a:pt x="2648" y="608"/>
                  </a:lnTo>
                  <a:lnTo>
                    <a:pt x="2062" y="0"/>
                  </a:lnTo>
                  <a:lnTo>
                    <a:pt x="2062" y="304"/>
                  </a:lnTo>
                  <a:lnTo>
                    <a:pt x="0" y="304"/>
                  </a:lnTo>
                  <a:lnTo>
                    <a:pt x="0" y="913"/>
                  </a:lnTo>
                  <a:close/>
                </a:path>
              </a:pathLst>
            </a:custGeom>
            <a:solidFill>
              <a:srgbClr val="1F1A17"/>
            </a:solidFill>
            <a:ln w="9525">
              <a:noFill/>
              <a:round/>
              <a:headEnd/>
              <a:tailEnd/>
            </a:ln>
          </p:spPr>
          <p:txBody>
            <a:bodyPr/>
            <a:lstStyle/>
            <a:p>
              <a:endParaRPr lang="ja-JP" altLang="en-US"/>
            </a:p>
          </p:txBody>
        </p:sp>
        <p:sp>
          <p:nvSpPr>
            <p:cNvPr id="29862" name="Freeform 166"/>
            <p:cNvSpPr>
              <a:spLocks/>
            </p:cNvSpPr>
            <p:nvPr/>
          </p:nvSpPr>
          <p:spPr bwMode="auto">
            <a:xfrm>
              <a:off x="4847" y="3545"/>
              <a:ext cx="83" cy="83"/>
            </a:xfrm>
            <a:custGeom>
              <a:avLst/>
              <a:gdLst/>
              <a:ahLst/>
              <a:cxnLst>
                <a:cxn ang="0">
                  <a:pos x="0" y="431"/>
                </a:cxn>
                <a:cxn ang="0">
                  <a:pos x="1458" y="1942"/>
                </a:cxn>
                <a:cxn ang="0">
                  <a:pos x="1257" y="2142"/>
                </a:cxn>
                <a:cxn ang="0">
                  <a:pos x="2080" y="2142"/>
                </a:cxn>
                <a:cxn ang="0">
                  <a:pos x="2080" y="1297"/>
                </a:cxn>
                <a:cxn ang="0">
                  <a:pos x="1873" y="1513"/>
                </a:cxn>
                <a:cxn ang="0">
                  <a:pos x="415" y="0"/>
                </a:cxn>
                <a:cxn ang="0">
                  <a:pos x="0" y="431"/>
                </a:cxn>
              </a:cxnLst>
              <a:rect l="0" t="0" r="r" b="b"/>
              <a:pathLst>
                <a:path w="2080" h="2142">
                  <a:moveTo>
                    <a:pt x="0" y="431"/>
                  </a:moveTo>
                  <a:lnTo>
                    <a:pt x="1458" y="1942"/>
                  </a:lnTo>
                  <a:lnTo>
                    <a:pt x="1257" y="2142"/>
                  </a:lnTo>
                  <a:lnTo>
                    <a:pt x="2080" y="2142"/>
                  </a:lnTo>
                  <a:lnTo>
                    <a:pt x="2080" y="1297"/>
                  </a:lnTo>
                  <a:lnTo>
                    <a:pt x="1873" y="1513"/>
                  </a:lnTo>
                  <a:lnTo>
                    <a:pt x="415" y="0"/>
                  </a:lnTo>
                  <a:lnTo>
                    <a:pt x="0" y="431"/>
                  </a:lnTo>
                  <a:close/>
                </a:path>
              </a:pathLst>
            </a:custGeom>
            <a:solidFill>
              <a:srgbClr val="1F1A17"/>
            </a:solidFill>
            <a:ln w="9525">
              <a:noFill/>
              <a:round/>
              <a:headEnd/>
              <a:tailEnd/>
            </a:ln>
          </p:spPr>
          <p:txBody>
            <a:bodyPr/>
            <a:lstStyle/>
            <a:p>
              <a:endParaRPr lang="ja-JP" altLang="en-US"/>
            </a:p>
          </p:txBody>
        </p:sp>
        <p:sp>
          <p:nvSpPr>
            <p:cNvPr id="29863" name="Freeform 167"/>
            <p:cNvSpPr>
              <a:spLocks/>
            </p:cNvSpPr>
            <p:nvPr/>
          </p:nvSpPr>
          <p:spPr bwMode="auto">
            <a:xfrm>
              <a:off x="4812" y="3562"/>
              <a:ext cx="47" cy="154"/>
            </a:xfrm>
            <a:custGeom>
              <a:avLst/>
              <a:gdLst/>
              <a:ahLst/>
              <a:cxnLst>
                <a:cxn ang="0">
                  <a:pos x="285" y="0"/>
                </a:cxn>
                <a:cxn ang="0">
                  <a:pos x="285" y="3389"/>
                </a:cxn>
                <a:cxn ang="0">
                  <a:pos x="0" y="3389"/>
                </a:cxn>
                <a:cxn ang="0">
                  <a:pos x="579" y="3998"/>
                </a:cxn>
                <a:cxn ang="0">
                  <a:pos x="1165" y="3389"/>
                </a:cxn>
                <a:cxn ang="0">
                  <a:pos x="872" y="3389"/>
                </a:cxn>
                <a:cxn ang="0">
                  <a:pos x="872" y="0"/>
                </a:cxn>
                <a:cxn ang="0">
                  <a:pos x="285" y="0"/>
                </a:cxn>
              </a:cxnLst>
              <a:rect l="0" t="0" r="r" b="b"/>
              <a:pathLst>
                <a:path w="1165" h="3998">
                  <a:moveTo>
                    <a:pt x="285" y="0"/>
                  </a:moveTo>
                  <a:lnTo>
                    <a:pt x="285" y="3389"/>
                  </a:lnTo>
                  <a:lnTo>
                    <a:pt x="0" y="3389"/>
                  </a:lnTo>
                  <a:lnTo>
                    <a:pt x="579" y="3998"/>
                  </a:lnTo>
                  <a:lnTo>
                    <a:pt x="1165" y="3389"/>
                  </a:lnTo>
                  <a:lnTo>
                    <a:pt x="872" y="3389"/>
                  </a:lnTo>
                  <a:lnTo>
                    <a:pt x="872" y="0"/>
                  </a:lnTo>
                  <a:lnTo>
                    <a:pt x="285" y="0"/>
                  </a:lnTo>
                  <a:close/>
                </a:path>
              </a:pathLst>
            </a:custGeom>
            <a:solidFill>
              <a:srgbClr val="1F1A17"/>
            </a:solidFill>
            <a:ln w="9525">
              <a:noFill/>
              <a:round/>
              <a:headEnd/>
              <a:tailEnd/>
            </a:ln>
          </p:spPr>
          <p:txBody>
            <a:bodyPr/>
            <a:lstStyle/>
            <a:p>
              <a:endParaRPr lang="ja-JP" altLang="en-US"/>
            </a:p>
          </p:txBody>
        </p:sp>
        <p:sp>
          <p:nvSpPr>
            <p:cNvPr id="29864" name="Freeform 168"/>
            <p:cNvSpPr>
              <a:spLocks/>
            </p:cNvSpPr>
            <p:nvPr/>
          </p:nvSpPr>
          <p:spPr bwMode="auto">
            <a:xfrm>
              <a:off x="4741" y="3545"/>
              <a:ext cx="83" cy="83"/>
            </a:xfrm>
            <a:custGeom>
              <a:avLst/>
              <a:gdLst/>
              <a:ahLst/>
              <a:cxnLst>
                <a:cxn ang="0">
                  <a:pos x="1660" y="0"/>
                </a:cxn>
                <a:cxn ang="0">
                  <a:pos x="202" y="1512"/>
                </a:cxn>
                <a:cxn ang="0">
                  <a:pos x="0" y="1304"/>
                </a:cxn>
                <a:cxn ang="0">
                  <a:pos x="3" y="2157"/>
                </a:cxn>
                <a:cxn ang="0">
                  <a:pos x="824" y="2157"/>
                </a:cxn>
                <a:cxn ang="0">
                  <a:pos x="616" y="1942"/>
                </a:cxn>
                <a:cxn ang="0">
                  <a:pos x="2074" y="431"/>
                </a:cxn>
                <a:cxn ang="0">
                  <a:pos x="1660" y="0"/>
                </a:cxn>
              </a:cxnLst>
              <a:rect l="0" t="0" r="r" b="b"/>
              <a:pathLst>
                <a:path w="2074" h="2157">
                  <a:moveTo>
                    <a:pt x="1660" y="0"/>
                  </a:moveTo>
                  <a:lnTo>
                    <a:pt x="202" y="1512"/>
                  </a:lnTo>
                  <a:lnTo>
                    <a:pt x="0" y="1304"/>
                  </a:lnTo>
                  <a:lnTo>
                    <a:pt x="3" y="2157"/>
                  </a:lnTo>
                  <a:lnTo>
                    <a:pt x="824" y="2157"/>
                  </a:lnTo>
                  <a:lnTo>
                    <a:pt x="616" y="1942"/>
                  </a:lnTo>
                  <a:lnTo>
                    <a:pt x="2074" y="431"/>
                  </a:lnTo>
                  <a:lnTo>
                    <a:pt x="1660" y="0"/>
                  </a:lnTo>
                  <a:close/>
                </a:path>
              </a:pathLst>
            </a:custGeom>
            <a:solidFill>
              <a:srgbClr val="1F1A17"/>
            </a:solidFill>
            <a:ln w="9525">
              <a:noFill/>
              <a:round/>
              <a:headEnd/>
              <a:tailEnd/>
            </a:ln>
          </p:spPr>
          <p:txBody>
            <a:bodyPr/>
            <a:lstStyle/>
            <a:p>
              <a:endParaRPr lang="ja-JP" altLang="en-US"/>
            </a:p>
          </p:txBody>
        </p:sp>
        <p:sp>
          <p:nvSpPr>
            <p:cNvPr id="29865" name="Freeform 169"/>
            <p:cNvSpPr>
              <a:spLocks/>
            </p:cNvSpPr>
            <p:nvPr/>
          </p:nvSpPr>
          <p:spPr bwMode="auto">
            <a:xfrm>
              <a:off x="4704" y="3513"/>
              <a:ext cx="106" cy="47"/>
            </a:xfrm>
            <a:custGeom>
              <a:avLst/>
              <a:gdLst/>
              <a:ahLst/>
              <a:cxnLst>
                <a:cxn ang="0">
                  <a:pos x="2649" y="295"/>
                </a:cxn>
                <a:cxn ang="0">
                  <a:pos x="587" y="295"/>
                </a:cxn>
                <a:cxn ang="0">
                  <a:pos x="587" y="0"/>
                </a:cxn>
                <a:cxn ang="0">
                  <a:pos x="0" y="599"/>
                </a:cxn>
                <a:cxn ang="0">
                  <a:pos x="587" y="1207"/>
                </a:cxn>
                <a:cxn ang="0">
                  <a:pos x="587" y="903"/>
                </a:cxn>
                <a:cxn ang="0">
                  <a:pos x="2649" y="903"/>
                </a:cxn>
                <a:cxn ang="0">
                  <a:pos x="2649" y="295"/>
                </a:cxn>
              </a:cxnLst>
              <a:rect l="0" t="0" r="r" b="b"/>
              <a:pathLst>
                <a:path w="2649" h="1207">
                  <a:moveTo>
                    <a:pt x="2649" y="295"/>
                  </a:moveTo>
                  <a:lnTo>
                    <a:pt x="587" y="295"/>
                  </a:lnTo>
                  <a:lnTo>
                    <a:pt x="587" y="0"/>
                  </a:lnTo>
                  <a:lnTo>
                    <a:pt x="0" y="599"/>
                  </a:lnTo>
                  <a:lnTo>
                    <a:pt x="587" y="1207"/>
                  </a:lnTo>
                  <a:lnTo>
                    <a:pt x="587" y="903"/>
                  </a:lnTo>
                  <a:lnTo>
                    <a:pt x="2649" y="903"/>
                  </a:lnTo>
                  <a:lnTo>
                    <a:pt x="2649" y="295"/>
                  </a:lnTo>
                  <a:close/>
                </a:path>
              </a:pathLst>
            </a:custGeom>
            <a:solidFill>
              <a:srgbClr val="FFFFFF"/>
            </a:solidFill>
            <a:ln w="9525">
              <a:noFill/>
              <a:round/>
              <a:headEnd/>
              <a:tailEnd/>
            </a:ln>
          </p:spPr>
          <p:txBody>
            <a:bodyPr/>
            <a:lstStyle/>
            <a:p>
              <a:endParaRPr lang="ja-JP" altLang="en-US"/>
            </a:p>
          </p:txBody>
        </p:sp>
        <p:sp>
          <p:nvSpPr>
            <p:cNvPr id="29866" name="Freeform 170"/>
            <p:cNvSpPr>
              <a:spLocks/>
            </p:cNvSpPr>
            <p:nvPr/>
          </p:nvSpPr>
          <p:spPr bwMode="auto">
            <a:xfrm>
              <a:off x="4744" y="3442"/>
              <a:ext cx="83" cy="83"/>
            </a:xfrm>
            <a:custGeom>
              <a:avLst/>
              <a:gdLst/>
              <a:ahLst/>
              <a:cxnLst>
                <a:cxn ang="0">
                  <a:pos x="2079" y="1717"/>
                </a:cxn>
                <a:cxn ang="0">
                  <a:pos x="622" y="206"/>
                </a:cxn>
                <a:cxn ang="0">
                  <a:pos x="834" y="3"/>
                </a:cxn>
                <a:cxn ang="0">
                  <a:pos x="0" y="0"/>
                </a:cxn>
                <a:cxn ang="0">
                  <a:pos x="0" y="851"/>
                </a:cxn>
                <a:cxn ang="0">
                  <a:pos x="207" y="636"/>
                </a:cxn>
                <a:cxn ang="0">
                  <a:pos x="1665" y="2148"/>
                </a:cxn>
                <a:cxn ang="0">
                  <a:pos x="2079" y="1717"/>
                </a:cxn>
              </a:cxnLst>
              <a:rect l="0" t="0" r="r" b="b"/>
              <a:pathLst>
                <a:path w="2079" h="2148">
                  <a:moveTo>
                    <a:pt x="2079" y="1717"/>
                  </a:moveTo>
                  <a:lnTo>
                    <a:pt x="622" y="206"/>
                  </a:lnTo>
                  <a:lnTo>
                    <a:pt x="834" y="3"/>
                  </a:lnTo>
                  <a:lnTo>
                    <a:pt x="0" y="0"/>
                  </a:lnTo>
                  <a:lnTo>
                    <a:pt x="0" y="851"/>
                  </a:lnTo>
                  <a:lnTo>
                    <a:pt x="207" y="636"/>
                  </a:lnTo>
                  <a:lnTo>
                    <a:pt x="1665" y="2148"/>
                  </a:lnTo>
                  <a:lnTo>
                    <a:pt x="2079" y="1717"/>
                  </a:lnTo>
                  <a:close/>
                </a:path>
              </a:pathLst>
            </a:custGeom>
            <a:solidFill>
              <a:srgbClr val="FFFFFF"/>
            </a:solidFill>
            <a:ln w="9525">
              <a:noFill/>
              <a:round/>
              <a:headEnd/>
              <a:tailEnd/>
            </a:ln>
          </p:spPr>
          <p:txBody>
            <a:bodyPr/>
            <a:lstStyle/>
            <a:p>
              <a:endParaRPr lang="ja-JP" altLang="en-US"/>
            </a:p>
          </p:txBody>
        </p:sp>
        <p:sp>
          <p:nvSpPr>
            <p:cNvPr id="29867" name="Freeform 171"/>
            <p:cNvSpPr>
              <a:spLocks/>
            </p:cNvSpPr>
            <p:nvPr/>
          </p:nvSpPr>
          <p:spPr bwMode="auto">
            <a:xfrm>
              <a:off x="4815" y="3403"/>
              <a:ext cx="47" cy="105"/>
            </a:xfrm>
            <a:custGeom>
              <a:avLst/>
              <a:gdLst/>
              <a:ahLst/>
              <a:cxnLst>
                <a:cxn ang="0">
                  <a:pos x="880" y="2745"/>
                </a:cxn>
                <a:cxn ang="0">
                  <a:pos x="880" y="608"/>
                </a:cxn>
                <a:cxn ang="0">
                  <a:pos x="1165" y="608"/>
                </a:cxn>
                <a:cxn ang="0">
                  <a:pos x="587" y="0"/>
                </a:cxn>
                <a:cxn ang="0">
                  <a:pos x="0" y="608"/>
                </a:cxn>
                <a:cxn ang="0">
                  <a:pos x="294" y="608"/>
                </a:cxn>
                <a:cxn ang="0">
                  <a:pos x="294" y="2745"/>
                </a:cxn>
                <a:cxn ang="0">
                  <a:pos x="880" y="2745"/>
                </a:cxn>
              </a:cxnLst>
              <a:rect l="0" t="0" r="r" b="b"/>
              <a:pathLst>
                <a:path w="1165" h="2745">
                  <a:moveTo>
                    <a:pt x="880" y="2745"/>
                  </a:moveTo>
                  <a:lnTo>
                    <a:pt x="880" y="608"/>
                  </a:lnTo>
                  <a:lnTo>
                    <a:pt x="1165" y="608"/>
                  </a:lnTo>
                  <a:lnTo>
                    <a:pt x="587" y="0"/>
                  </a:lnTo>
                  <a:lnTo>
                    <a:pt x="0" y="608"/>
                  </a:lnTo>
                  <a:lnTo>
                    <a:pt x="294" y="608"/>
                  </a:lnTo>
                  <a:lnTo>
                    <a:pt x="294" y="2745"/>
                  </a:lnTo>
                  <a:lnTo>
                    <a:pt x="880" y="2745"/>
                  </a:lnTo>
                  <a:close/>
                </a:path>
              </a:pathLst>
            </a:custGeom>
            <a:solidFill>
              <a:srgbClr val="FFFFFF"/>
            </a:solidFill>
            <a:ln w="9525">
              <a:noFill/>
              <a:round/>
              <a:headEnd/>
              <a:tailEnd/>
            </a:ln>
          </p:spPr>
          <p:txBody>
            <a:bodyPr/>
            <a:lstStyle/>
            <a:p>
              <a:endParaRPr lang="ja-JP" altLang="en-US"/>
            </a:p>
          </p:txBody>
        </p:sp>
        <p:sp>
          <p:nvSpPr>
            <p:cNvPr id="29868" name="Freeform 172"/>
            <p:cNvSpPr>
              <a:spLocks/>
            </p:cNvSpPr>
            <p:nvPr/>
          </p:nvSpPr>
          <p:spPr bwMode="auto">
            <a:xfrm>
              <a:off x="4850" y="3442"/>
              <a:ext cx="83" cy="83"/>
            </a:xfrm>
            <a:custGeom>
              <a:avLst/>
              <a:gdLst/>
              <a:ahLst/>
              <a:cxnLst>
                <a:cxn ang="0">
                  <a:pos x="416" y="2157"/>
                </a:cxn>
                <a:cxn ang="0">
                  <a:pos x="1873" y="646"/>
                </a:cxn>
                <a:cxn ang="0">
                  <a:pos x="2077" y="866"/>
                </a:cxn>
                <a:cxn ang="0">
                  <a:pos x="2072" y="0"/>
                </a:cxn>
                <a:cxn ang="0">
                  <a:pos x="1250" y="0"/>
                </a:cxn>
                <a:cxn ang="0">
                  <a:pos x="1458" y="215"/>
                </a:cxn>
                <a:cxn ang="0">
                  <a:pos x="0" y="1726"/>
                </a:cxn>
                <a:cxn ang="0">
                  <a:pos x="416" y="2157"/>
                </a:cxn>
              </a:cxnLst>
              <a:rect l="0" t="0" r="r" b="b"/>
              <a:pathLst>
                <a:path w="2077" h="2157">
                  <a:moveTo>
                    <a:pt x="416" y="2157"/>
                  </a:moveTo>
                  <a:lnTo>
                    <a:pt x="1873" y="646"/>
                  </a:lnTo>
                  <a:lnTo>
                    <a:pt x="2077" y="866"/>
                  </a:lnTo>
                  <a:lnTo>
                    <a:pt x="2072" y="0"/>
                  </a:lnTo>
                  <a:lnTo>
                    <a:pt x="1250" y="0"/>
                  </a:lnTo>
                  <a:lnTo>
                    <a:pt x="1458" y="215"/>
                  </a:lnTo>
                  <a:lnTo>
                    <a:pt x="0" y="1726"/>
                  </a:lnTo>
                  <a:lnTo>
                    <a:pt x="416" y="2157"/>
                  </a:lnTo>
                  <a:close/>
                </a:path>
              </a:pathLst>
            </a:custGeom>
            <a:solidFill>
              <a:srgbClr val="FFFFFF"/>
            </a:solidFill>
            <a:ln w="9525">
              <a:noFill/>
              <a:round/>
              <a:headEnd/>
              <a:tailEnd/>
            </a:ln>
          </p:spPr>
          <p:txBody>
            <a:bodyPr/>
            <a:lstStyle/>
            <a:p>
              <a:endParaRPr lang="ja-JP" altLang="en-US"/>
            </a:p>
          </p:txBody>
        </p:sp>
        <p:sp>
          <p:nvSpPr>
            <p:cNvPr id="29869" name="Freeform 173"/>
            <p:cNvSpPr>
              <a:spLocks/>
            </p:cNvSpPr>
            <p:nvPr/>
          </p:nvSpPr>
          <p:spPr bwMode="auto">
            <a:xfrm>
              <a:off x="4867" y="3513"/>
              <a:ext cx="106" cy="47"/>
            </a:xfrm>
            <a:custGeom>
              <a:avLst/>
              <a:gdLst/>
              <a:ahLst/>
              <a:cxnLst>
                <a:cxn ang="0">
                  <a:pos x="0" y="912"/>
                </a:cxn>
                <a:cxn ang="0">
                  <a:pos x="2061" y="912"/>
                </a:cxn>
                <a:cxn ang="0">
                  <a:pos x="2061" y="1208"/>
                </a:cxn>
                <a:cxn ang="0">
                  <a:pos x="2648" y="609"/>
                </a:cxn>
                <a:cxn ang="0">
                  <a:pos x="2061" y="0"/>
                </a:cxn>
                <a:cxn ang="0">
                  <a:pos x="2061" y="305"/>
                </a:cxn>
                <a:cxn ang="0">
                  <a:pos x="0" y="305"/>
                </a:cxn>
                <a:cxn ang="0">
                  <a:pos x="0" y="912"/>
                </a:cxn>
              </a:cxnLst>
              <a:rect l="0" t="0" r="r" b="b"/>
              <a:pathLst>
                <a:path w="2648" h="1208">
                  <a:moveTo>
                    <a:pt x="0" y="912"/>
                  </a:moveTo>
                  <a:lnTo>
                    <a:pt x="2061" y="912"/>
                  </a:lnTo>
                  <a:lnTo>
                    <a:pt x="2061" y="1208"/>
                  </a:lnTo>
                  <a:lnTo>
                    <a:pt x="2648" y="609"/>
                  </a:lnTo>
                  <a:lnTo>
                    <a:pt x="2061" y="0"/>
                  </a:lnTo>
                  <a:lnTo>
                    <a:pt x="2061" y="305"/>
                  </a:lnTo>
                  <a:lnTo>
                    <a:pt x="0" y="305"/>
                  </a:lnTo>
                  <a:lnTo>
                    <a:pt x="0" y="912"/>
                  </a:lnTo>
                  <a:close/>
                </a:path>
              </a:pathLst>
            </a:custGeom>
            <a:solidFill>
              <a:srgbClr val="FFFFFF"/>
            </a:solidFill>
            <a:ln w="9525">
              <a:noFill/>
              <a:round/>
              <a:headEnd/>
              <a:tailEnd/>
            </a:ln>
          </p:spPr>
          <p:txBody>
            <a:bodyPr/>
            <a:lstStyle/>
            <a:p>
              <a:endParaRPr lang="ja-JP" altLang="en-US"/>
            </a:p>
          </p:txBody>
        </p:sp>
        <p:sp>
          <p:nvSpPr>
            <p:cNvPr id="29870" name="Freeform 174"/>
            <p:cNvSpPr>
              <a:spLocks/>
            </p:cNvSpPr>
            <p:nvPr/>
          </p:nvSpPr>
          <p:spPr bwMode="auto">
            <a:xfrm>
              <a:off x="4850" y="3548"/>
              <a:ext cx="83" cy="83"/>
            </a:xfrm>
            <a:custGeom>
              <a:avLst/>
              <a:gdLst/>
              <a:ahLst/>
              <a:cxnLst>
                <a:cxn ang="0">
                  <a:pos x="0" y="431"/>
                </a:cxn>
                <a:cxn ang="0">
                  <a:pos x="1458" y="1942"/>
                </a:cxn>
                <a:cxn ang="0">
                  <a:pos x="1256" y="2142"/>
                </a:cxn>
                <a:cxn ang="0">
                  <a:pos x="2080" y="2142"/>
                </a:cxn>
                <a:cxn ang="0">
                  <a:pos x="2080" y="1297"/>
                </a:cxn>
                <a:cxn ang="0">
                  <a:pos x="1873" y="1511"/>
                </a:cxn>
                <a:cxn ang="0">
                  <a:pos x="415" y="0"/>
                </a:cxn>
                <a:cxn ang="0">
                  <a:pos x="0" y="431"/>
                </a:cxn>
              </a:cxnLst>
              <a:rect l="0" t="0" r="r" b="b"/>
              <a:pathLst>
                <a:path w="2080" h="2142">
                  <a:moveTo>
                    <a:pt x="0" y="431"/>
                  </a:moveTo>
                  <a:lnTo>
                    <a:pt x="1458" y="1942"/>
                  </a:lnTo>
                  <a:lnTo>
                    <a:pt x="1256" y="2142"/>
                  </a:lnTo>
                  <a:lnTo>
                    <a:pt x="2080" y="2142"/>
                  </a:lnTo>
                  <a:lnTo>
                    <a:pt x="2080" y="1297"/>
                  </a:lnTo>
                  <a:lnTo>
                    <a:pt x="1873" y="1511"/>
                  </a:lnTo>
                  <a:lnTo>
                    <a:pt x="415" y="0"/>
                  </a:lnTo>
                  <a:lnTo>
                    <a:pt x="0" y="431"/>
                  </a:lnTo>
                  <a:close/>
                </a:path>
              </a:pathLst>
            </a:custGeom>
            <a:solidFill>
              <a:srgbClr val="FFFFFF"/>
            </a:solidFill>
            <a:ln w="9525">
              <a:noFill/>
              <a:round/>
              <a:headEnd/>
              <a:tailEnd/>
            </a:ln>
          </p:spPr>
          <p:txBody>
            <a:bodyPr/>
            <a:lstStyle/>
            <a:p>
              <a:endParaRPr lang="ja-JP" altLang="en-US"/>
            </a:p>
          </p:txBody>
        </p:sp>
        <p:sp>
          <p:nvSpPr>
            <p:cNvPr id="29871" name="Freeform 175"/>
            <p:cNvSpPr>
              <a:spLocks/>
            </p:cNvSpPr>
            <p:nvPr/>
          </p:nvSpPr>
          <p:spPr bwMode="auto">
            <a:xfrm>
              <a:off x="4815" y="3565"/>
              <a:ext cx="47" cy="154"/>
            </a:xfrm>
            <a:custGeom>
              <a:avLst/>
              <a:gdLst/>
              <a:ahLst/>
              <a:cxnLst>
                <a:cxn ang="0">
                  <a:pos x="285" y="0"/>
                </a:cxn>
                <a:cxn ang="0">
                  <a:pos x="285" y="3390"/>
                </a:cxn>
                <a:cxn ang="0">
                  <a:pos x="0" y="3390"/>
                </a:cxn>
                <a:cxn ang="0">
                  <a:pos x="578" y="3998"/>
                </a:cxn>
                <a:cxn ang="0">
                  <a:pos x="1165" y="3390"/>
                </a:cxn>
                <a:cxn ang="0">
                  <a:pos x="872" y="3390"/>
                </a:cxn>
                <a:cxn ang="0">
                  <a:pos x="872" y="0"/>
                </a:cxn>
                <a:cxn ang="0">
                  <a:pos x="285" y="0"/>
                </a:cxn>
              </a:cxnLst>
              <a:rect l="0" t="0" r="r" b="b"/>
              <a:pathLst>
                <a:path w="1165" h="3998">
                  <a:moveTo>
                    <a:pt x="285" y="0"/>
                  </a:moveTo>
                  <a:lnTo>
                    <a:pt x="285" y="3390"/>
                  </a:lnTo>
                  <a:lnTo>
                    <a:pt x="0" y="3390"/>
                  </a:lnTo>
                  <a:lnTo>
                    <a:pt x="578" y="3998"/>
                  </a:lnTo>
                  <a:lnTo>
                    <a:pt x="1165" y="3390"/>
                  </a:lnTo>
                  <a:lnTo>
                    <a:pt x="872" y="3390"/>
                  </a:lnTo>
                  <a:lnTo>
                    <a:pt x="872" y="0"/>
                  </a:lnTo>
                  <a:lnTo>
                    <a:pt x="285" y="0"/>
                  </a:lnTo>
                  <a:close/>
                </a:path>
              </a:pathLst>
            </a:custGeom>
            <a:solidFill>
              <a:srgbClr val="FFFFFF"/>
            </a:solidFill>
            <a:ln w="9525">
              <a:noFill/>
              <a:round/>
              <a:headEnd/>
              <a:tailEnd/>
            </a:ln>
          </p:spPr>
          <p:txBody>
            <a:bodyPr/>
            <a:lstStyle/>
            <a:p>
              <a:endParaRPr lang="ja-JP" altLang="en-US"/>
            </a:p>
          </p:txBody>
        </p:sp>
        <p:sp>
          <p:nvSpPr>
            <p:cNvPr id="29872" name="Freeform 176"/>
            <p:cNvSpPr>
              <a:spLocks/>
            </p:cNvSpPr>
            <p:nvPr/>
          </p:nvSpPr>
          <p:spPr bwMode="auto">
            <a:xfrm>
              <a:off x="4744" y="3548"/>
              <a:ext cx="83" cy="83"/>
            </a:xfrm>
            <a:custGeom>
              <a:avLst/>
              <a:gdLst/>
              <a:ahLst/>
              <a:cxnLst>
                <a:cxn ang="0">
                  <a:pos x="1659" y="0"/>
                </a:cxn>
                <a:cxn ang="0">
                  <a:pos x="201" y="1511"/>
                </a:cxn>
                <a:cxn ang="0">
                  <a:pos x="0" y="1303"/>
                </a:cxn>
                <a:cxn ang="0">
                  <a:pos x="2" y="2156"/>
                </a:cxn>
                <a:cxn ang="0">
                  <a:pos x="823" y="2156"/>
                </a:cxn>
                <a:cxn ang="0">
                  <a:pos x="616" y="1942"/>
                </a:cxn>
                <a:cxn ang="0">
                  <a:pos x="2073" y="430"/>
                </a:cxn>
                <a:cxn ang="0">
                  <a:pos x="1659" y="0"/>
                </a:cxn>
              </a:cxnLst>
              <a:rect l="0" t="0" r="r" b="b"/>
              <a:pathLst>
                <a:path w="2073" h="2156">
                  <a:moveTo>
                    <a:pt x="1659" y="0"/>
                  </a:moveTo>
                  <a:lnTo>
                    <a:pt x="201" y="1511"/>
                  </a:lnTo>
                  <a:lnTo>
                    <a:pt x="0" y="1303"/>
                  </a:lnTo>
                  <a:lnTo>
                    <a:pt x="2" y="2156"/>
                  </a:lnTo>
                  <a:lnTo>
                    <a:pt x="823" y="2156"/>
                  </a:lnTo>
                  <a:lnTo>
                    <a:pt x="616" y="1942"/>
                  </a:lnTo>
                  <a:lnTo>
                    <a:pt x="2073" y="430"/>
                  </a:lnTo>
                  <a:lnTo>
                    <a:pt x="1659" y="0"/>
                  </a:lnTo>
                  <a:close/>
                </a:path>
              </a:pathLst>
            </a:custGeom>
            <a:solidFill>
              <a:srgbClr val="FFFFFF"/>
            </a:solidFill>
            <a:ln w="9525">
              <a:noFill/>
              <a:round/>
              <a:headEnd/>
              <a:tailEnd/>
            </a:ln>
          </p:spPr>
          <p:txBody>
            <a:bodyPr/>
            <a:lstStyle/>
            <a:p>
              <a:endParaRPr lang="ja-JP" altLang="en-US"/>
            </a:p>
          </p:txBody>
        </p:sp>
        <p:sp>
          <p:nvSpPr>
            <p:cNvPr id="29873" name="Freeform 177"/>
            <p:cNvSpPr>
              <a:spLocks/>
            </p:cNvSpPr>
            <p:nvPr/>
          </p:nvSpPr>
          <p:spPr bwMode="auto">
            <a:xfrm>
              <a:off x="4790" y="3493"/>
              <a:ext cx="91" cy="91"/>
            </a:xfrm>
            <a:custGeom>
              <a:avLst/>
              <a:gdLst/>
              <a:ahLst/>
              <a:cxnLst>
                <a:cxn ang="0">
                  <a:pos x="2273" y="1301"/>
                </a:cxn>
                <a:cxn ang="0">
                  <a:pos x="2243" y="1476"/>
                </a:cxn>
                <a:cxn ang="0">
                  <a:pos x="2188" y="1640"/>
                </a:cxn>
                <a:cxn ang="0">
                  <a:pos x="2113" y="1792"/>
                </a:cxn>
                <a:cxn ang="0">
                  <a:pos x="2018" y="1931"/>
                </a:cxn>
                <a:cxn ang="0">
                  <a:pos x="1906" y="2054"/>
                </a:cxn>
                <a:cxn ang="0">
                  <a:pos x="1776" y="2159"/>
                </a:cxn>
                <a:cxn ang="0">
                  <a:pos x="1633" y="2244"/>
                </a:cxn>
                <a:cxn ang="0">
                  <a:pos x="1478" y="2308"/>
                </a:cxn>
                <a:cxn ang="0">
                  <a:pos x="1313" y="2347"/>
                </a:cxn>
                <a:cxn ang="0">
                  <a:pos x="1140" y="2361"/>
                </a:cxn>
                <a:cxn ang="0">
                  <a:pos x="966" y="2347"/>
                </a:cxn>
                <a:cxn ang="0">
                  <a:pos x="801" y="2308"/>
                </a:cxn>
                <a:cxn ang="0">
                  <a:pos x="646" y="2244"/>
                </a:cxn>
                <a:cxn ang="0">
                  <a:pos x="503" y="2159"/>
                </a:cxn>
                <a:cxn ang="0">
                  <a:pos x="374" y="2054"/>
                </a:cxn>
                <a:cxn ang="0">
                  <a:pos x="261" y="1931"/>
                </a:cxn>
                <a:cxn ang="0">
                  <a:pos x="166" y="1792"/>
                </a:cxn>
                <a:cxn ang="0">
                  <a:pos x="91" y="1640"/>
                </a:cxn>
                <a:cxn ang="0">
                  <a:pos x="36" y="1476"/>
                </a:cxn>
                <a:cxn ang="0">
                  <a:pos x="6" y="1301"/>
                </a:cxn>
                <a:cxn ang="0">
                  <a:pos x="2" y="1120"/>
                </a:cxn>
                <a:cxn ang="0">
                  <a:pos x="24" y="942"/>
                </a:cxn>
                <a:cxn ang="0">
                  <a:pos x="70" y="775"/>
                </a:cxn>
                <a:cxn ang="0">
                  <a:pos x="138" y="618"/>
                </a:cxn>
                <a:cxn ang="0">
                  <a:pos x="227" y="474"/>
                </a:cxn>
                <a:cxn ang="0">
                  <a:pos x="334" y="345"/>
                </a:cxn>
                <a:cxn ang="0">
                  <a:pos x="458" y="234"/>
                </a:cxn>
                <a:cxn ang="0">
                  <a:pos x="597" y="142"/>
                </a:cxn>
                <a:cxn ang="0">
                  <a:pos x="748" y="72"/>
                </a:cxn>
                <a:cxn ang="0">
                  <a:pos x="910" y="24"/>
                </a:cxn>
                <a:cxn ang="0">
                  <a:pos x="1081" y="1"/>
                </a:cxn>
                <a:cxn ang="0">
                  <a:pos x="1255" y="6"/>
                </a:cxn>
                <a:cxn ang="0">
                  <a:pos x="1424" y="37"/>
                </a:cxn>
                <a:cxn ang="0">
                  <a:pos x="1582" y="92"/>
                </a:cxn>
                <a:cxn ang="0">
                  <a:pos x="1730" y="170"/>
                </a:cxn>
                <a:cxn ang="0">
                  <a:pos x="1863" y="269"/>
                </a:cxn>
                <a:cxn ang="0">
                  <a:pos x="1983" y="387"/>
                </a:cxn>
                <a:cxn ang="0">
                  <a:pos x="2084" y="520"/>
                </a:cxn>
                <a:cxn ang="0">
                  <a:pos x="2166" y="668"/>
                </a:cxn>
                <a:cxn ang="0">
                  <a:pos x="2227" y="830"/>
                </a:cxn>
                <a:cxn ang="0">
                  <a:pos x="2265" y="1000"/>
                </a:cxn>
                <a:cxn ang="0">
                  <a:pos x="2279" y="1180"/>
                </a:cxn>
              </a:cxnLst>
              <a:rect l="0" t="0" r="r" b="b"/>
              <a:pathLst>
                <a:path w="2279" h="2361">
                  <a:moveTo>
                    <a:pt x="2279" y="1180"/>
                  </a:moveTo>
                  <a:lnTo>
                    <a:pt x="2277" y="1240"/>
                  </a:lnTo>
                  <a:lnTo>
                    <a:pt x="2273" y="1301"/>
                  </a:lnTo>
                  <a:lnTo>
                    <a:pt x="2265" y="1360"/>
                  </a:lnTo>
                  <a:lnTo>
                    <a:pt x="2255" y="1418"/>
                  </a:lnTo>
                  <a:lnTo>
                    <a:pt x="2243" y="1476"/>
                  </a:lnTo>
                  <a:lnTo>
                    <a:pt x="2227" y="1531"/>
                  </a:lnTo>
                  <a:lnTo>
                    <a:pt x="2210" y="1586"/>
                  </a:lnTo>
                  <a:lnTo>
                    <a:pt x="2188" y="1640"/>
                  </a:lnTo>
                  <a:lnTo>
                    <a:pt x="2166" y="1692"/>
                  </a:lnTo>
                  <a:lnTo>
                    <a:pt x="2140" y="1743"/>
                  </a:lnTo>
                  <a:lnTo>
                    <a:pt x="2113" y="1792"/>
                  </a:lnTo>
                  <a:lnTo>
                    <a:pt x="2084" y="1840"/>
                  </a:lnTo>
                  <a:lnTo>
                    <a:pt x="2052" y="1886"/>
                  </a:lnTo>
                  <a:lnTo>
                    <a:pt x="2018" y="1931"/>
                  </a:lnTo>
                  <a:lnTo>
                    <a:pt x="1983" y="1974"/>
                  </a:lnTo>
                  <a:lnTo>
                    <a:pt x="1945" y="2014"/>
                  </a:lnTo>
                  <a:lnTo>
                    <a:pt x="1906" y="2054"/>
                  </a:lnTo>
                  <a:lnTo>
                    <a:pt x="1863" y="2091"/>
                  </a:lnTo>
                  <a:lnTo>
                    <a:pt x="1820" y="2127"/>
                  </a:lnTo>
                  <a:lnTo>
                    <a:pt x="1776" y="2159"/>
                  </a:lnTo>
                  <a:lnTo>
                    <a:pt x="1730" y="2190"/>
                  </a:lnTo>
                  <a:lnTo>
                    <a:pt x="1682" y="2218"/>
                  </a:lnTo>
                  <a:lnTo>
                    <a:pt x="1633" y="2244"/>
                  </a:lnTo>
                  <a:lnTo>
                    <a:pt x="1582" y="2268"/>
                  </a:lnTo>
                  <a:lnTo>
                    <a:pt x="1531" y="2289"/>
                  </a:lnTo>
                  <a:lnTo>
                    <a:pt x="1478" y="2308"/>
                  </a:lnTo>
                  <a:lnTo>
                    <a:pt x="1424" y="2323"/>
                  </a:lnTo>
                  <a:lnTo>
                    <a:pt x="1369" y="2337"/>
                  </a:lnTo>
                  <a:lnTo>
                    <a:pt x="1313" y="2347"/>
                  </a:lnTo>
                  <a:lnTo>
                    <a:pt x="1255" y="2354"/>
                  </a:lnTo>
                  <a:lnTo>
                    <a:pt x="1198" y="2360"/>
                  </a:lnTo>
                  <a:lnTo>
                    <a:pt x="1140" y="2361"/>
                  </a:lnTo>
                  <a:lnTo>
                    <a:pt x="1081" y="2360"/>
                  </a:lnTo>
                  <a:lnTo>
                    <a:pt x="1023" y="2354"/>
                  </a:lnTo>
                  <a:lnTo>
                    <a:pt x="966" y="2347"/>
                  </a:lnTo>
                  <a:lnTo>
                    <a:pt x="910" y="2337"/>
                  </a:lnTo>
                  <a:lnTo>
                    <a:pt x="855" y="2323"/>
                  </a:lnTo>
                  <a:lnTo>
                    <a:pt x="801" y="2308"/>
                  </a:lnTo>
                  <a:lnTo>
                    <a:pt x="748" y="2289"/>
                  </a:lnTo>
                  <a:lnTo>
                    <a:pt x="697" y="2268"/>
                  </a:lnTo>
                  <a:lnTo>
                    <a:pt x="646" y="2244"/>
                  </a:lnTo>
                  <a:lnTo>
                    <a:pt x="597" y="2218"/>
                  </a:lnTo>
                  <a:lnTo>
                    <a:pt x="549" y="2190"/>
                  </a:lnTo>
                  <a:lnTo>
                    <a:pt x="503" y="2159"/>
                  </a:lnTo>
                  <a:lnTo>
                    <a:pt x="458" y="2127"/>
                  </a:lnTo>
                  <a:lnTo>
                    <a:pt x="416" y="2091"/>
                  </a:lnTo>
                  <a:lnTo>
                    <a:pt x="374" y="2054"/>
                  </a:lnTo>
                  <a:lnTo>
                    <a:pt x="334" y="2014"/>
                  </a:lnTo>
                  <a:lnTo>
                    <a:pt x="296" y="1974"/>
                  </a:lnTo>
                  <a:lnTo>
                    <a:pt x="261" y="1931"/>
                  </a:lnTo>
                  <a:lnTo>
                    <a:pt x="227" y="1886"/>
                  </a:lnTo>
                  <a:lnTo>
                    <a:pt x="195" y="1840"/>
                  </a:lnTo>
                  <a:lnTo>
                    <a:pt x="166" y="1792"/>
                  </a:lnTo>
                  <a:lnTo>
                    <a:pt x="138" y="1743"/>
                  </a:lnTo>
                  <a:lnTo>
                    <a:pt x="113" y="1692"/>
                  </a:lnTo>
                  <a:lnTo>
                    <a:pt x="91" y="1640"/>
                  </a:lnTo>
                  <a:lnTo>
                    <a:pt x="70" y="1586"/>
                  </a:lnTo>
                  <a:lnTo>
                    <a:pt x="52" y="1531"/>
                  </a:lnTo>
                  <a:lnTo>
                    <a:pt x="36" y="1476"/>
                  </a:lnTo>
                  <a:lnTo>
                    <a:pt x="24" y="1418"/>
                  </a:lnTo>
                  <a:lnTo>
                    <a:pt x="13" y="1360"/>
                  </a:lnTo>
                  <a:lnTo>
                    <a:pt x="6" y="1301"/>
                  </a:lnTo>
                  <a:lnTo>
                    <a:pt x="2" y="1240"/>
                  </a:lnTo>
                  <a:lnTo>
                    <a:pt x="0" y="1180"/>
                  </a:lnTo>
                  <a:lnTo>
                    <a:pt x="2" y="1120"/>
                  </a:lnTo>
                  <a:lnTo>
                    <a:pt x="6" y="1060"/>
                  </a:lnTo>
                  <a:lnTo>
                    <a:pt x="13" y="1000"/>
                  </a:lnTo>
                  <a:lnTo>
                    <a:pt x="24" y="942"/>
                  </a:lnTo>
                  <a:lnTo>
                    <a:pt x="36" y="885"/>
                  </a:lnTo>
                  <a:lnTo>
                    <a:pt x="52" y="830"/>
                  </a:lnTo>
                  <a:lnTo>
                    <a:pt x="70" y="775"/>
                  </a:lnTo>
                  <a:lnTo>
                    <a:pt x="91" y="720"/>
                  </a:lnTo>
                  <a:lnTo>
                    <a:pt x="113" y="668"/>
                  </a:lnTo>
                  <a:lnTo>
                    <a:pt x="138" y="618"/>
                  </a:lnTo>
                  <a:lnTo>
                    <a:pt x="166" y="569"/>
                  </a:lnTo>
                  <a:lnTo>
                    <a:pt x="195" y="520"/>
                  </a:lnTo>
                  <a:lnTo>
                    <a:pt x="227" y="474"/>
                  </a:lnTo>
                  <a:lnTo>
                    <a:pt x="261" y="429"/>
                  </a:lnTo>
                  <a:lnTo>
                    <a:pt x="296" y="387"/>
                  </a:lnTo>
                  <a:lnTo>
                    <a:pt x="334" y="345"/>
                  </a:lnTo>
                  <a:lnTo>
                    <a:pt x="374" y="307"/>
                  </a:lnTo>
                  <a:lnTo>
                    <a:pt x="416" y="269"/>
                  </a:lnTo>
                  <a:lnTo>
                    <a:pt x="458" y="234"/>
                  </a:lnTo>
                  <a:lnTo>
                    <a:pt x="503" y="202"/>
                  </a:lnTo>
                  <a:lnTo>
                    <a:pt x="549" y="170"/>
                  </a:lnTo>
                  <a:lnTo>
                    <a:pt x="597" y="142"/>
                  </a:lnTo>
                  <a:lnTo>
                    <a:pt x="646" y="116"/>
                  </a:lnTo>
                  <a:lnTo>
                    <a:pt x="697" y="92"/>
                  </a:lnTo>
                  <a:lnTo>
                    <a:pt x="748" y="72"/>
                  </a:lnTo>
                  <a:lnTo>
                    <a:pt x="801" y="53"/>
                  </a:lnTo>
                  <a:lnTo>
                    <a:pt x="855" y="37"/>
                  </a:lnTo>
                  <a:lnTo>
                    <a:pt x="910" y="24"/>
                  </a:lnTo>
                  <a:lnTo>
                    <a:pt x="966" y="13"/>
                  </a:lnTo>
                  <a:lnTo>
                    <a:pt x="1023" y="6"/>
                  </a:lnTo>
                  <a:lnTo>
                    <a:pt x="1081" y="1"/>
                  </a:lnTo>
                  <a:lnTo>
                    <a:pt x="1140" y="0"/>
                  </a:lnTo>
                  <a:lnTo>
                    <a:pt x="1198" y="1"/>
                  </a:lnTo>
                  <a:lnTo>
                    <a:pt x="1255" y="6"/>
                  </a:lnTo>
                  <a:lnTo>
                    <a:pt x="1313" y="13"/>
                  </a:lnTo>
                  <a:lnTo>
                    <a:pt x="1369" y="24"/>
                  </a:lnTo>
                  <a:lnTo>
                    <a:pt x="1424" y="37"/>
                  </a:lnTo>
                  <a:lnTo>
                    <a:pt x="1478" y="53"/>
                  </a:lnTo>
                  <a:lnTo>
                    <a:pt x="1531" y="72"/>
                  </a:lnTo>
                  <a:lnTo>
                    <a:pt x="1582" y="92"/>
                  </a:lnTo>
                  <a:lnTo>
                    <a:pt x="1633" y="116"/>
                  </a:lnTo>
                  <a:lnTo>
                    <a:pt x="1682" y="142"/>
                  </a:lnTo>
                  <a:lnTo>
                    <a:pt x="1730" y="170"/>
                  </a:lnTo>
                  <a:lnTo>
                    <a:pt x="1776" y="202"/>
                  </a:lnTo>
                  <a:lnTo>
                    <a:pt x="1820" y="234"/>
                  </a:lnTo>
                  <a:lnTo>
                    <a:pt x="1863" y="269"/>
                  </a:lnTo>
                  <a:lnTo>
                    <a:pt x="1906" y="307"/>
                  </a:lnTo>
                  <a:lnTo>
                    <a:pt x="1945" y="345"/>
                  </a:lnTo>
                  <a:lnTo>
                    <a:pt x="1983" y="387"/>
                  </a:lnTo>
                  <a:lnTo>
                    <a:pt x="2018" y="429"/>
                  </a:lnTo>
                  <a:lnTo>
                    <a:pt x="2052" y="474"/>
                  </a:lnTo>
                  <a:lnTo>
                    <a:pt x="2084" y="520"/>
                  </a:lnTo>
                  <a:lnTo>
                    <a:pt x="2113" y="569"/>
                  </a:lnTo>
                  <a:lnTo>
                    <a:pt x="2140" y="618"/>
                  </a:lnTo>
                  <a:lnTo>
                    <a:pt x="2166" y="668"/>
                  </a:lnTo>
                  <a:lnTo>
                    <a:pt x="2188" y="720"/>
                  </a:lnTo>
                  <a:lnTo>
                    <a:pt x="2210" y="775"/>
                  </a:lnTo>
                  <a:lnTo>
                    <a:pt x="2227" y="830"/>
                  </a:lnTo>
                  <a:lnTo>
                    <a:pt x="2243" y="885"/>
                  </a:lnTo>
                  <a:lnTo>
                    <a:pt x="2255" y="942"/>
                  </a:lnTo>
                  <a:lnTo>
                    <a:pt x="2265" y="1000"/>
                  </a:lnTo>
                  <a:lnTo>
                    <a:pt x="2273" y="1060"/>
                  </a:lnTo>
                  <a:lnTo>
                    <a:pt x="2277" y="1120"/>
                  </a:lnTo>
                  <a:lnTo>
                    <a:pt x="2279" y="1180"/>
                  </a:lnTo>
                  <a:close/>
                </a:path>
              </a:pathLst>
            </a:custGeom>
            <a:solidFill>
              <a:srgbClr val="1F1A17"/>
            </a:solidFill>
            <a:ln w="9525">
              <a:noFill/>
              <a:round/>
              <a:headEnd/>
              <a:tailEnd/>
            </a:ln>
          </p:spPr>
          <p:txBody>
            <a:bodyPr/>
            <a:lstStyle/>
            <a:p>
              <a:endParaRPr lang="ja-JP" altLang="en-US"/>
            </a:p>
          </p:txBody>
        </p:sp>
        <p:sp>
          <p:nvSpPr>
            <p:cNvPr id="29874" name="Freeform 178"/>
            <p:cNvSpPr>
              <a:spLocks/>
            </p:cNvSpPr>
            <p:nvPr/>
          </p:nvSpPr>
          <p:spPr bwMode="auto">
            <a:xfrm>
              <a:off x="4790" y="3493"/>
              <a:ext cx="91" cy="91"/>
            </a:xfrm>
            <a:custGeom>
              <a:avLst/>
              <a:gdLst/>
              <a:ahLst/>
              <a:cxnLst>
                <a:cxn ang="0">
                  <a:pos x="2273" y="1301"/>
                </a:cxn>
                <a:cxn ang="0">
                  <a:pos x="2243" y="1476"/>
                </a:cxn>
                <a:cxn ang="0">
                  <a:pos x="2188" y="1640"/>
                </a:cxn>
                <a:cxn ang="0">
                  <a:pos x="2113" y="1792"/>
                </a:cxn>
                <a:cxn ang="0">
                  <a:pos x="2018" y="1931"/>
                </a:cxn>
                <a:cxn ang="0">
                  <a:pos x="1906" y="2054"/>
                </a:cxn>
                <a:cxn ang="0">
                  <a:pos x="1776" y="2159"/>
                </a:cxn>
                <a:cxn ang="0">
                  <a:pos x="1633" y="2244"/>
                </a:cxn>
                <a:cxn ang="0">
                  <a:pos x="1478" y="2308"/>
                </a:cxn>
                <a:cxn ang="0">
                  <a:pos x="1313" y="2347"/>
                </a:cxn>
                <a:cxn ang="0">
                  <a:pos x="1140" y="2361"/>
                </a:cxn>
                <a:cxn ang="0">
                  <a:pos x="966" y="2347"/>
                </a:cxn>
                <a:cxn ang="0">
                  <a:pos x="801" y="2308"/>
                </a:cxn>
                <a:cxn ang="0">
                  <a:pos x="646" y="2244"/>
                </a:cxn>
                <a:cxn ang="0">
                  <a:pos x="503" y="2159"/>
                </a:cxn>
                <a:cxn ang="0">
                  <a:pos x="374" y="2054"/>
                </a:cxn>
                <a:cxn ang="0">
                  <a:pos x="261" y="1931"/>
                </a:cxn>
                <a:cxn ang="0">
                  <a:pos x="166" y="1792"/>
                </a:cxn>
                <a:cxn ang="0">
                  <a:pos x="91" y="1640"/>
                </a:cxn>
                <a:cxn ang="0">
                  <a:pos x="36" y="1476"/>
                </a:cxn>
                <a:cxn ang="0">
                  <a:pos x="6" y="1301"/>
                </a:cxn>
                <a:cxn ang="0">
                  <a:pos x="2" y="1120"/>
                </a:cxn>
                <a:cxn ang="0">
                  <a:pos x="24" y="942"/>
                </a:cxn>
                <a:cxn ang="0">
                  <a:pos x="70" y="775"/>
                </a:cxn>
                <a:cxn ang="0">
                  <a:pos x="138" y="618"/>
                </a:cxn>
                <a:cxn ang="0">
                  <a:pos x="227" y="474"/>
                </a:cxn>
                <a:cxn ang="0">
                  <a:pos x="334" y="345"/>
                </a:cxn>
                <a:cxn ang="0">
                  <a:pos x="458" y="234"/>
                </a:cxn>
                <a:cxn ang="0">
                  <a:pos x="597" y="142"/>
                </a:cxn>
                <a:cxn ang="0">
                  <a:pos x="748" y="72"/>
                </a:cxn>
                <a:cxn ang="0">
                  <a:pos x="910" y="24"/>
                </a:cxn>
                <a:cxn ang="0">
                  <a:pos x="1081" y="1"/>
                </a:cxn>
                <a:cxn ang="0">
                  <a:pos x="1255" y="6"/>
                </a:cxn>
                <a:cxn ang="0">
                  <a:pos x="1424" y="37"/>
                </a:cxn>
                <a:cxn ang="0">
                  <a:pos x="1582" y="92"/>
                </a:cxn>
                <a:cxn ang="0">
                  <a:pos x="1730" y="170"/>
                </a:cxn>
                <a:cxn ang="0">
                  <a:pos x="1863" y="269"/>
                </a:cxn>
                <a:cxn ang="0">
                  <a:pos x="1983" y="387"/>
                </a:cxn>
                <a:cxn ang="0">
                  <a:pos x="2084" y="520"/>
                </a:cxn>
                <a:cxn ang="0">
                  <a:pos x="2166" y="668"/>
                </a:cxn>
                <a:cxn ang="0">
                  <a:pos x="2227" y="830"/>
                </a:cxn>
                <a:cxn ang="0">
                  <a:pos x="2265" y="1000"/>
                </a:cxn>
                <a:cxn ang="0">
                  <a:pos x="2279" y="1180"/>
                </a:cxn>
              </a:cxnLst>
              <a:rect l="0" t="0" r="r" b="b"/>
              <a:pathLst>
                <a:path w="2279" h="2361">
                  <a:moveTo>
                    <a:pt x="2279" y="1180"/>
                  </a:moveTo>
                  <a:lnTo>
                    <a:pt x="2277" y="1240"/>
                  </a:lnTo>
                  <a:lnTo>
                    <a:pt x="2273" y="1301"/>
                  </a:lnTo>
                  <a:lnTo>
                    <a:pt x="2265" y="1360"/>
                  </a:lnTo>
                  <a:lnTo>
                    <a:pt x="2255" y="1418"/>
                  </a:lnTo>
                  <a:lnTo>
                    <a:pt x="2243" y="1476"/>
                  </a:lnTo>
                  <a:lnTo>
                    <a:pt x="2227" y="1531"/>
                  </a:lnTo>
                  <a:lnTo>
                    <a:pt x="2210" y="1586"/>
                  </a:lnTo>
                  <a:lnTo>
                    <a:pt x="2188" y="1640"/>
                  </a:lnTo>
                  <a:lnTo>
                    <a:pt x="2166" y="1692"/>
                  </a:lnTo>
                  <a:lnTo>
                    <a:pt x="2140" y="1743"/>
                  </a:lnTo>
                  <a:lnTo>
                    <a:pt x="2113" y="1792"/>
                  </a:lnTo>
                  <a:lnTo>
                    <a:pt x="2084" y="1840"/>
                  </a:lnTo>
                  <a:lnTo>
                    <a:pt x="2052" y="1886"/>
                  </a:lnTo>
                  <a:lnTo>
                    <a:pt x="2018" y="1931"/>
                  </a:lnTo>
                  <a:lnTo>
                    <a:pt x="1983" y="1974"/>
                  </a:lnTo>
                  <a:lnTo>
                    <a:pt x="1945" y="2014"/>
                  </a:lnTo>
                  <a:lnTo>
                    <a:pt x="1906" y="2054"/>
                  </a:lnTo>
                  <a:lnTo>
                    <a:pt x="1863" y="2091"/>
                  </a:lnTo>
                  <a:lnTo>
                    <a:pt x="1820" y="2127"/>
                  </a:lnTo>
                  <a:lnTo>
                    <a:pt x="1776" y="2159"/>
                  </a:lnTo>
                  <a:lnTo>
                    <a:pt x="1730" y="2190"/>
                  </a:lnTo>
                  <a:lnTo>
                    <a:pt x="1682" y="2218"/>
                  </a:lnTo>
                  <a:lnTo>
                    <a:pt x="1633" y="2244"/>
                  </a:lnTo>
                  <a:lnTo>
                    <a:pt x="1582" y="2268"/>
                  </a:lnTo>
                  <a:lnTo>
                    <a:pt x="1531" y="2289"/>
                  </a:lnTo>
                  <a:lnTo>
                    <a:pt x="1478" y="2308"/>
                  </a:lnTo>
                  <a:lnTo>
                    <a:pt x="1424" y="2323"/>
                  </a:lnTo>
                  <a:lnTo>
                    <a:pt x="1369" y="2337"/>
                  </a:lnTo>
                  <a:lnTo>
                    <a:pt x="1313" y="2347"/>
                  </a:lnTo>
                  <a:lnTo>
                    <a:pt x="1255" y="2354"/>
                  </a:lnTo>
                  <a:lnTo>
                    <a:pt x="1198" y="2360"/>
                  </a:lnTo>
                  <a:lnTo>
                    <a:pt x="1140" y="2361"/>
                  </a:lnTo>
                  <a:lnTo>
                    <a:pt x="1081" y="2360"/>
                  </a:lnTo>
                  <a:lnTo>
                    <a:pt x="1023" y="2354"/>
                  </a:lnTo>
                  <a:lnTo>
                    <a:pt x="966" y="2347"/>
                  </a:lnTo>
                  <a:lnTo>
                    <a:pt x="910" y="2337"/>
                  </a:lnTo>
                  <a:lnTo>
                    <a:pt x="855" y="2323"/>
                  </a:lnTo>
                  <a:lnTo>
                    <a:pt x="801" y="2308"/>
                  </a:lnTo>
                  <a:lnTo>
                    <a:pt x="748" y="2289"/>
                  </a:lnTo>
                  <a:lnTo>
                    <a:pt x="697" y="2268"/>
                  </a:lnTo>
                  <a:lnTo>
                    <a:pt x="646" y="2244"/>
                  </a:lnTo>
                  <a:lnTo>
                    <a:pt x="597" y="2218"/>
                  </a:lnTo>
                  <a:lnTo>
                    <a:pt x="549" y="2190"/>
                  </a:lnTo>
                  <a:lnTo>
                    <a:pt x="503" y="2159"/>
                  </a:lnTo>
                  <a:lnTo>
                    <a:pt x="458" y="2127"/>
                  </a:lnTo>
                  <a:lnTo>
                    <a:pt x="416" y="2091"/>
                  </a:lnTo>
                  <a:lnTo>
                    <a:pt x="374" y="2054"/>
                  </a:lnTo>
                  <a:lnTo>
                    <a:pt x="334" y="2014"/>
                  </a:lnTo>
                  <a:lnTo>
                    <a:pt x="296" y="1974"/>
                  </a:lnTo>
                  <a:lnTo>
                    <a:pt x="261" y="1931"/>
                  </a:lnTo>
                  <a:lnTo>
                    <a:pt x="227" y="1886"/>
                  </a:lnTo>
                  <a:lnTo>
                    <a:pt x="195" y="1840"/>
                  </a:lnTo>
                  <a:lnTo>
                    <a:pt x="166" y="1792"/>
                  </a:lnTo>
                  <a:lnTo>
                    <a:pt x="138" y="1743"/>
                  </a:lnTo>
                  <a:lnTo>
                    <a:pt x="113" y="1692"/>
                  </a:lnTo>
                  <a:lnTo>
                    <a:pt x="91" y="1640"/>
                  </a:lnTo>
                  <a:lnTo>
                    <a:pt x="70" y="1586"/>
                  </a:lnTo>
                  <a:lnTo>
                    <a:pt x="52" y="1531"/>
                  </a:lnTo>
                  <a:lnTo>
                    <a:pt x="36" y="1476"/>
                  </a:lnTo>
                  <a:lnTo>
                    <a:pt x="24" y="1418"/>
                  </a:lnTo>
                  <a:lnTo>
                    <a:pt x="13" y="1360"/>
                  </a:lnTo>
                  <a:lnTo>
                    <a:pt x="6" y="1301"/>
                  </a:lnTo>
                  <a:lnTo>
                    <a:pt x="2" y="1240"/>
                  </a:lnTo>
                  <a:lnTo>
                    <a:pt x="0" y="1180"/>
                  </a:lnTo>
                  <a:lnTo>
                    <a:pt x="2" y="1120"/>
                  </a:lnTo>
                  <a:lnTo>
                    <a:pt x="6" y="1060"/>
                  </a:lnTo>
                  <a:lnTo>
                    <a:pt x="13" y="1000"/>
                  </a:lnTo>
                  <a:lnTo>
                    <a:pt x="24" y="942"/>
                  </a:lnTo>
                  <a:lnTo>
                    <a:pt x="36" y="885"/>
                  </a:lnTo>
                  <a:lnTo>
                    <a:pt x="52" y="830"/>
                  </a:lnTo>
                  <a:lnTo>
                    <a:pt x="70" y="775"/>
                  </a:lnTo>
                  <a:lnTo>
                    <a:pt x="91" y="720"/>
                  </a:lnTo>
                  <a:lnTo>
                    <a:pt x="113" y="668"/>
                  </a:lnTo>
                  <a:lnTo>
                    <a:pt x="138" y="618"/>
                  </a:lnTo>
                  <a:lnTo>
                    <a:pt x="166" y="569"/>
                  </a:lnTo>
                  <a:lnTo>
                    <a:pt x="195" y="520"/>
                  </a:lnTo>
                  <a:lnTo>
                    <a:pt x="227" y="474"/>
                  </a:lnTo>
                  <a:lnTo>
                    <a:pt x="261" y="429"/>
                  </a:lnTo>
                  <a:lnTo>
                    <a:pt x="296" y="387"/>
                  </a:lnTo>
                  <a:lnTo>
                    <a:pt x="334" y="345"/>
                  </a:lnTo>
                  <a:lnTo>
                    <a:pt x="374" y="307"/>
                  </a:lnTo>
                  <a:lnTo>
                    <a:pt x="416" y="269"/>
                  </a:lnTo>
                  <a:lnTo>
                    <a:pt x="458" y="234"/>
                  </a:lnTo>
                  <a:lnTo>
                    <a:pt x="503" y="202"/>
                  </a:lnTo>
                  <a:lnTo>
                    <a:pt x="549" y="170"/>
                  </a:lnTo>
                  <a:lnTo>
                    <a:pt x="597" y="142"/>
                  </a:lnTo>
                  <a:lnTo>
                    <a:pt x="646" y="116"/>
                  </a:lnTo>
                  <a:lnTo>
                    <a:pt x="697" y="92"/>
                  </a:lnTo>
                  <a:lnTo>
                    <a:pt x="748" y="72"/>
                  </a:lnTo>
                  <a:lnTo>
                    <a:pt x="801" y="53"/>
                  </a:lnTo>
                  <a:lnTo>
                    <a:pt x="855" y="37"/>
                  </a:lnTo>
                  <a:lnTo>
                    <a:pt x="910" y="24"/>
                  </a:lnTo>
                  <a:lnTo>
                    <a:pt x="966" y="13"/>
                  </a:lnTo>
                  <a:lnTo>
                    <a:pt x="1023" y="6"/>
                  </a:lnTo>
                  <a:lnTo>
                    <a:pt x="1081" y="1"/>
                  </a:lnTo>
                  <a:lnTo>
                    <a:pt x="1140" y="0"/>
                  </a:lnTo>
                  <a:lnTo>
                    <a:pt x="1198" y="1"/>
                  </a:lnTo>
                  <a:lnTo>
                    <a:pt x="1255" y="6"/>
                  </a:lnTo>
                  <a:lnTo>
                    <a:pt x="1313" y="13"/>
                  </a:lnTo>
                  <a:lnTo>
                    <a:pt x="1369" y="24"/>
                  </a:lnTo>
                  <a:lnTo>
                    <a:pt x="1424" y="37"/>
                  </a:lnTo>
                  <a:lnTo>
                    <a:pt x="1478" y="53"/>
                  </a:lnTo>
                  <a:lnTo>
                    <a:pt x="1531" y="72"/>
                  </a:lnTo>
                  <a:lnTo>
                    <a:pt x="1582" y="92"/>
                  </a:lnTo>
                  <a:lnTo>
                    <a:pt x="1633" y="116"/>
                  </a:lnTo>
                  <a:lnTo>
                    <a:pt x="1682" y="142"/>
                  </a:lnTo>
                  <a:lnTo>
                    <a:pt x="1730" y="170"/>
                  </a:lnTo>
                  <a:lnTo>
                    <a:pt x="1776" y="202"/>
                  </a:lnTo>
                  <a:lnTo>
                    <a:pt x="1820" y="234"/>
                  </a:lnTo>
                  <a:lnTo>
                    <a:pt x="1863" y="269"/>
                  </a:lnTo>
                  <a:lnTo>
                    <a:pt x="1906" y="307"/>
                  </a:lnTo>
                  <a:lnTo>
                    <a:pt x="1945" y="345"/>
                  </a:lnTo>
                  <a:lnTo>
                    <a:pt x="1983" y="387"/>
                  </a:lnTo>
                  <a:lnTo>
                    <a:pt x="2018" y="429"/>
                  </a:lnTo>
                  <a:lnTo>
                    <a:pt x="2052" y="474"/>
                  </a:lnTo>
                  <a:lnTo>
                    <a:pt x="2084" y="520"/>
                  </a:lnTo>
                  <a:lnTo>
                    <a:pt x="2113" y="569"/>
                  </a:lnTo>
                  <a:lnTo>
                    <a:pt x="2140" y="618"/>
                  </a:lnTo>
                  <a:lnTo>
                    <a:pt x="2166" y="668"/>
                  </a:lnTo>
                  <a:lnTo>
                    <a:pt x="2188" y="720"/>
                  </a:lnTo>
                  <a:lnTo>
                    <a:pt x="2210" y="775"/>
                  </a:lnTo>
                  <a:lnTo>
                    <a:pt x="2227" y="830"/>
                  </a:lnTo>
                  <a:lnTo>
                    <a:pt x="2243" y="885"/>
                  </a:lnTo>
                  <a:lnTo>
                    <a:pt x="2255" y="942"/>
                  </a:lnTo>
                  <a:lnTo>
                    <a:pt x="2265" y="1000"/>
                  </a:lnTo>
                  <a:lnTo>
                    <a:pt x="2273" y="1060"/>
                  </a:lnTo>
                  <a:lnTo>
                    <a:pt x="2277" y="1120"/>
                  </a:lnTo>
                  <a:lnTo>
                    <a:pt x="2279" y="1180"/>
                  </a:lnTo>
                </a:path>
              </a:pathLst>
            </a:custGeom>
            <a:noFill/>
            <a:ln w="1588">
              <a:solidFill>
                <a:srgbClr val="9B322C"/>
              </a:solidFill>
              <a:prstDash val="solid"/>
              <a:round/>
              <a:headEnd/>
              <a:tailEnd/>
            </a:ln>
          </p:spPr>
          <p:txBody>
            <a:bodyPr/>
            <a:lstStyle/>
            <a:p>
              <a:endParaRPr lang="ja-JP" altLang="en-US"/>
            </a:p>
          </p:txBody>
        </p:sp>
        <p:sp>
          <p:nvSpPr>
            <p:cNvPr id="29875" name="Freeform 179"/>
            <p:cNvSpPr>
              <a:spLocks/>
            </p:cNvSpPr>
            <p:nvPr/>
          </p:nvSpPr>
          <p:spPr bwMode="auto">
            <a:xfrm>
              <a:off x="4796" y="3498"/>
              <a:ext cx="91" cy="91"/>
            </a:xfrm>
            <a:custGeom>
              <a:avLst/>
              <a:gdLst/>
              <a:ahLst/>
              <a:cxnLst>
                <a:cxn ang="0">
                  <a:pos x="2271" y="1302"/>
                </a:cxn>
                <a:cxn ang="0">
                  <a:pos x="2241" y="1476"/>
                </a:cxn>
                <a:cxn ang="0">
                  <a:pos x="2188" y="1640"/>
                </a:cxn>
                <a:cxn ang="0">
                  <a:pos x="2113" y="1793"/>
                </a:cxn>
                <a:cxn ang="0">
                  <a:pos x="2017" y="1932"/>
                </a:cxn>
                <a:cxn ang="0">
                  <a:pos x="1904" y="2055"/>
                </a:cxn>
                <a:cxn ang="0">
                  <a:pos x="1776" y="2160"/>
                </a:cxn>
                <a:cxn ang="0">
                  <a:pos x="1632" y="2246"/>
                </a:cxn>
                <a:cxn ang="0">
                  <a:pos x="1477" y="2309"/>
                </a:cxn>
                <a:cxn ang="0">
                  <a:pos x="1312" y="2349"/>
                </a:cxn>
                <a:cxn ang="0">
                  <a:pos x="1138" y="2362"/>
                </a:cxn>
                <a:cxn ang="0">
                  <a:pos x="965" y="2349"/>
                </a:cxn>
                <a:cxn ang="0">
                  <a:pos x="800" y="2309"/>
                </a:cxn>
                <a:cxn ang="0">
                  <a:pos x="645" y="2246"/>
                </a:cxn>
                <a:cxn ang="0">
                  <a:pos x="502" y="2160"/>
                </a:cxn>
                <a:cxn ang="0">
                  <a:pos x="373" y="2055"/>
                </a:cxn>
                <a:cxn ang="0">
                  <a:pos x="260" y="1932"/>
                </a:cxn>
                <a:cxn ang="0">
                  <a:pos x="164" y="1793"/>
                </a:cxn>
                <a:cxn ang="0">
                  <a:pos x="89" y="1640"/>
                </a:cxn>
                <a:cxn ang="0">
                  <a:pos x="36" y="1476"/>
                </a:cxn>
                <a:cxn ang="0">
                  <a:pos x="6" y="1302"/>
                </a:cxn>
                <a:cxn ang="0">
                  <a:pos x="1" y="1120"/>
                </a:cxn>
                <a:cxn ang="0">
                  <a:pos x="23" y="944"/>
                </a:cxn>
                <a:cxn ang="0">
                  <a:pos x="69" y="775"/>
                </a:cxn>
                <a:cxn ang="0">
                  <a:pos x="137" y="619"/>
                </a:cxn>
                <a:cxn ang="0">
                  <a:pos x="227" y="476"/>
                </a:cxn>
                <a:cxn ang="0">
                  <a:pos x="334" y="347"/>
                </a:cxn>
                <a:cxn ang="0">
                  <a:pos x="457" y="235"/>
                </a:cxn>
                <a:cxn ang="0">
                  <a:pos x="596" y="144"/>
                </a:cxn>
                <a:cxn ang="0">
                  <a:pos x="747" y="72"/>
                </a:cxn>
                <a:cxn ang="0">
                  <a:pos x="909" y="25"/>
                </a:cxn>
                <a:cxn ang="0">
                  <a:pos x="1080" y="2"/>
                </a:cxn>
                <a:cxn ang="0">
                  <a:pos x="1255" y="6"/>
                </a:cxn>
                <a:cxn ang="0">
                  <a:pos x="1423" y="38"/>
                </a:cxn>
                <a:cxn ang="0">
                  <a:pos x="1582" y="94"/>
                </a:cxn>
                <a:cxn ang="0">
                  <a:pos x="1728" y="172"/>
                </a:cxn>
                <a:cxn ang="0">
                  <a:pos x="1863" y="271"/>
                </a:cxn>
                <a:cxn ang="0">
                  <a:pos x="1981" y="387"/>
                </a:cxn>
                <a:cxn ang="0">
                  <a:pos x="2083" y="521"/>
                </a:cxn>
                <a:cxn ang="0">
                  <a:pos x="2165" y="670"/>
                </a:cxn>
                <a:cxn ang="0">
                  <a:pos x="2226" y="830"/>
                </a:cxn>
                <a:cxn ang="0">
                  <a:pos x="2264" y="1002"/>
                </a:cxn>
                <a:cxn ang="0">
                  <a:pos x="2277" y="1182"/>
                </a:cxn>
              </a:cxnLst>
              <a:rect l="0" t="0" r="r" b="b"/>
              <a:pathLst>
                <a:path w="2277" h="2362">
                  <a:moveTo>
                    <a:pt x="2277" y="1182"/>
                  </a:moveTo>
                  <a:lnTo>
                    <a:pt x="2276" y="1242"/>
                  </a:lnTo>
                  <a:lnTo>
                    <a:pt x="2271" y="1302"/>
                  </a:lnTo>
                  <a:lnTo>
                    <a:pt x="2264" y="1361"/>
                  </a:lnTo>
                  <a:lnTo>
                    <a:pt x="2254" y="1419"/>
                  </a:lnTo>
                  <a:lnTo>
                    <a:pt x="2241" y="1476"/>
                  </a:lnTo>
                  <a:lnTo>
                    <a:pt x="2226" y="1532"/>
                  </a:lnTo>
                  <a:lnTo>
                    <a:pt x="2208" y="1587"/>
                  </a:lnTo>
                  <a:lnTo>
                    <a:pt x="2188" y="1640"/>
                  </a:lnTo>
                  <a:lnTo>
                    <a:pt x="2165" y="1693"/>
                  </a:lnTo>
                  <a:lnTo>
                    <a:pt x="2140" y="1744"/>
                  </a:lnTo>
                  <a:lnTo>
                    <a:pt x="2113" y="1793"/>
                  </a:lnTo>
                  <a:lnTo>
                    <a:pt x="2083" y="1841"/>
                  </a:lnTo>
                  <a:lnTo>
                    <a:pt x="2051" y="1888"/>
                  </a:lnTo>
                  <a:lnTo>
                    <a:pt x="2017" y="1932"/>
                  </a:lnTo>
                  <a:lnTo>
                    <a:pt x="1981" y="1975"/>
                  </a:lnTo>
                  <a:lnTo>
                    <a:pt x="1944" y="2016"/>
                  </a:lnTo>
                  <a:lnTo>
                    <a:pt x="1904" y="2055"/>
                  </a:lnTo>
                  <a:lnTo>
                    <a:pt x="1863" y="2092"/>
                  </a:lnTo>
                  <a:lnTo>
                    <a:pt x="1820" y="2127"/>
                  </a:lnTo>
                  <a:lnTo>
                    <a:pt x="1776" y="2160"/>
                  </a:lnTo>
                  <a:lnTo>
                    <a:pt x="1728" y="2190"/>
                  </a:lnTo>
                  <a:lnTo>
                    <a:pt x="1681" y="2220"/>
                  </a:lnTo>
                  <a:lnTo>
                    <a:pt x="1632" y="2246"/>
                  </a:lnTo>
                  <a:lnTo>
                    <a:pt x="1582" y="2268"/>
                  </a:lnTo>
                  <a:lnTo>
                    <a:pt x="1530" y="2290"/>
                  </a:lnTo>
                  <a:lnTo>
                    <a:pt x="1477" y="2309"/>
                  </a:lnTo>
                  <a:lnTo>
                    <a:pt x="1423" y="2325"/>
                  </a:lnTo>
                  <a:lnTo>
                    <a:pt x="1368" y="2338"/>
                  </a:lnTo>
                  <a:lnTo>
                    <a:pt x="1312" y="2349"/>
                  </a:lnTo>
                  <a:lnTo>
                    <a:pt x="1255" y="2356"/>
                  </a:lnTo>
                  <a:lnTo>
                    <a:pt x="1197" y="2360"/>
                  </a:lnTo>
                  <a:lnTo>
                    <a:pt x="1138" y="2362"/>
                  </a:lnTo>
                  <a:lnTo>
                    <a:pt x="1080" y="2360"/>
                  </a:lnTo>
                  <a:lnTo>
                    <a:pt x="1022" y="2356"/>
                  </a:lnTo>
                  <a:lnTo>
                    <a:pt x="965" y="2349"/>
                  </a:lnTo>
                  <a:lnTo>
                    <a:pt x="909" y="2338"/>
                  </a:lnTo>
                  <a:lnTo>
                    <a:pt x="854" y="2325"/>
                  </a:lnTo>
                  <a:lnTo>
                    <a:pt x="800" y="2309"/>
                  </a:lnTo>
                  <a:lnTo>
                    <a:pt x="747" y="2290"/>
                  </a:lnTo>
                  <a:lnTo>
                    <a:pt x="695" y="2268"/>
                  </a:lnTo>
                  <a:lnTo>
                    <a:pt x="645" y="2246"/>
                  </a:lnTo>
                  <a:lnTo>
                    <a:pt x="596" y="2220"/>
                  </a:lnTo>
                  <a:lnTo>
                    <a:pt x="549" y="2190"/>
                  </a:lnTo>
                  <a:lnTo>
                    <a:pt x="502" y="2160"/>
                  </a:lnTo>
                  <a:lnTo>
                    <a:pt x="457" y="2127"/>
                  </a:lnTo>
                  <a:lnTo>
                    <a:pt x="414" y="2092"/>
                  </a:lnTo>
                  <a:lnTo>
                    <a:pt x="373" y="2055"/>
                  </a:lnTo>
                  <a:lnTo>
                    <a:pt x="334" y="2016"/>
                  </a:lnTo>
                  <a:lnTo>
                    <a:pt x="296" y="1975"/>
                  </a:lnTo>
                  <a:lnTo>
                    <a:pt x="260" y="1932"/>
                  </a:lnTo>
                  <a:lnTo>
                    <a:pt x="227" y="1888"/>
                  </a:lnTo>
                  <a:lnTo>
                    <a:pt x="194" y="1841"/>
                  </a:lnTo>
                  <a:lnTo>
                    <a:pt x="164" y="1793"/>
                  </a:lnTo>
                  <a:lnTo>
                    <a:pt x="137" y="1744"/>
                  </a:lnTo>
                  <a:lnTo>
                    <a:pt x="112" y="1693"/>
                  </a:lnTo>
                  <a:lnTo>
                    <a:pt x="89" y="1640"/>
                  </a:lnTo>
                  <a:lnTo>
                    <a:pt x="69" y="1587"/>
                  </a:lnTo>
                  <a:lnTo>
                    <a:pt x="51" y="1532"/>
                  </a:lnTo>
                  <a:lnTo>
                    <a:pt x="36" y="1476"/>
                  </a:lnTo>
                  <a:lnTo>
                    <a:pt x="23" y="1419"/>
                  </a:lnTo>
                  <a:lnTo>
                    <a:pt x="13" y="1361"/>
                  </a:lnTo>
                  <a:lnTo>
                    <a:pt x="6" y="1302"/>
                  </a:lnTo>
                  <a:lnTo>
                    <a:pt x="1" y="1242"/>
                  </a:lnTo>
                  <a:lnTo>
                    <a:pt x="0" y="1182"/>
                  </a:lnTo>
                  <a:lnTo>
                    <a:pt x="1" y="1120"/>
                  </a:lnTo>
                  <a:lnTo>
                    <a:pt x="6" y="1061"/>
                  </a:lnTo>
                  <a:lnTo>
                    <a:pt x="13" y="1002"/>
                  </a:lnTo>
                  <a:lnTo>
                    <a:pt x="23" y="944"/>
                  </a:lnTo>
                  <a:lnTo>
                    <a:pt x="36" y="886"/>
                  </a:lnTo>
                  <a:lnTo>
                    <a:pt x="51" y="830"/>
                  </a:lnTo>
                  <a:lnTo>
                    <a:pt x="69" y="775"/>
                  </a:lnTo>
                  <a:lnTo>
                    <a:pt x="89" y="722"/>
                  </a:lnTo>
                  <a:lnTo>
                    <a:pt x="112" y="670"/>
                  </a:lnTo>
                  <a:lnTo>
                    <a:pt x="137" y="619"/>
                  </a:lnTo>
                  <a:lnTo>
                    <a:pt x="164" y="569"/>
                  </a:lnTo>
                  <a:lnTo>
                    <a:pt x="194" y="521"/>
                  </a:lnTo>
                  <a:lnTo>
                    <a:pt x="227" y="476"/>
                  </a:lnTo>
                  <a:lnTo>
                    <a:pt x="260" y="431"/>
                  </a:lnTo>
                  <a:lnTo>
                    <a:pt x="296" y="387"/>
                  </a:lnTo>
                  <a:lnTo>
                    <a:pt x="334" y="347"/>
                  </a:lnTo>
                  <a:lnTo>
                    <a:pt x="373" y="307"/>
                  </a:lnTo>
                  <a:lnTo>
                    <a:pt x="414" y="271"/>
                  </a:lnTo>
                  <a:lnTo>
                    <a:pt x="457" y="235"/>
                  </a:lnTo>
                  <a:lnTo>
                    <a:pt x="502" y="202"/>
                  </a:lnTo>
                  <a:lnTo>
                    <a:pt x="549" y="172"/>
                  </a:lnTo>
                  <a:lnTo>
                    <a:pt x="596" y="144"/>
                  </a:lnTo>
                  <a:lnTo>
                    <a:pt x="645" y="117"/>
                  </a:lnTo>
                  <a:lnTo>
                    <a:pt x="695" y="94"/>
                  </a:lnTo>
                  <a:lnTo>
                    <a:pt x="747" y="72"/>
                  </a:lnTo>
                  <a:lnTo>
                    <a:pt x="800" y="54"/>
                  </a:lnTo>
                  <a:lnTo>
                    <a:pt x="854" y="38"/>
                  </a:lnTo>
                  <a:lnTo>
                    <a:pt x="909" y="25"/>
                  </a:lnTo>
                  <a:lnTo>
                    <a:pt x="965" y="15"/>
                  </a:lnTo>
                  <a:lnTo>
                    <a:pt x="1022" y="6"/>
                  </a:lnTo>
                  <a:lnTo>
                    <a:pt x="1080" y="2"/>
                  </a:lnTo>
                  <a:lnTo>
                    <a:pt x="1138" y="0"/>
                  </a:lnTo>
                  <a:lnTo>
                    <a:pt x="1197" y="2"/>
                  </a:lnTo>
                  <a:lnTo>
                    <a:pt x="1255" y="6"/>
                  </a:lnTo>
                  <a:lnTo>
                    <a:pt x="1312" y="15"/>
                  </a:lnTo>
                  <a:lnTo>
                    <a:pt x="1368" y="25"/>
                  </a:lnTo>
                  <a:lnTo>
                    <a:pt x="1423" y="38"/>
                  </a:lnTo>
                  <a:lnTo>
                    <a:pt x="1477" y="54"/>
                  </a:lnTo>
                  <a:lnTo>
                    <a:pt x="1530" y="72"/>
                  </a:lnTo>
                  <a:lnTo>
                    <a:pt x="1582" y="94"/>
                  </a:lnTo>
                  <a:lnTo>
                    <a:pt x="1632" y="117"/>
                  </a:lnTo>
                  <a:lnTo>
                    <a:pt x="1681" y="144"/>
                  </a:lnTo>
                  <a:lnTo>
                    <a:pt x="1728" y="172"/>
                  </a:lnTo>
                  <a:lnTo>
                    <a:pt x="1776" y="202"/>
                  </a:lnTo>
                  <a:lnTo>
                    <a:pt x="1820" y="235"/>
                  </a:lnTo>
                  <a:lnTo>
                    <a:pt x="1863" y="271"/>
                  </a:lnTo>
                  <a:lnTo>
                    <a:pt x="1904" y="307"/>
                  </a:lnTo>
                  <a:lnTo>
                    <a:pt x="1944" y="347"/>
                  </a:lnTo>
                  <a:lnTo>
                    <a:pt x="1981" y="387"/>
                  </a:lnTo>
                  <a:lnTo>
                    <a:pt x="2017" y="431"/>
                  </a:lnTo>
                  <a:lnTo>
                    <a:pt x="2051" y="476"/>
                  </a:lnTo>
                  <a:lnTo>
                    <a:pt x="2083" y="521"/>
                  </a:lnTo>
                  <a:lnTo>
                    <a:pt x="2113" y="569"/>
                  </a:lnTo>
                  <a:lnTo>
                    <a:pt x="2140" y="619"/>
                  </a:lnTo>
                  <a:lnTo>
                    <a:pt x="2165" y="670"/>
                  </a:lnTo>
                  <a:lnTo>
                    <a:pt x="2188" y="722"/>
                  </a:lnTo>
                  <a:lnTo>
                    <a:pt x="2208" y="775"/>
                  </a:lnTo>
                  <a:lnTo>
                    <a:pt x="2226" y="830"/>
                  </a:lnTo>
                  <a:lnTo>
                    <a:pt x="2241" y="886"/>
                  </a:lnTo>
                  <a:lnTo>
                    <a:pt x="2254" y="944"/>
                  </a:lnTo>
                  <a:lnTo>
                    <a:pt x="2264" y="1002"/>
                  </a:lnTo>
                  <a:lnTo>
                    <a:pt x="2271" y="1061"/>
                  </a:lnTo>
                  <a:lnTo>
                    <a:pt x="2276" y="1120"/>
                  </a:lnTo>
                  <a:lnTo>
                    <a:pt x="2277" y="1182"/>
                  </a:lnTo>
                  <a:close/>
                </a:path>
              </a:pathLst>
            </a:custGeom>
            <a:solidFill>
              <a:srgbClr val="FFFFFF"/>
            </a:solidFill>
            <a:ln w="9525">
              <a:noFill/>
              <a:round/>
              <a:headEnd/>
              <a:tailEnd/>
            </a:ln>
          </p:spPr>
          <p:txBody>
            <a:bodyPr/>
            <a:lstStyle/>
            <a:p>
              <a:endParaRPr lang="ja-JP" altLang="en-US"/>
            </a:p>
          </p:txBody>
        </p:sp>
        <p:sp>
          <p:nvSpPr>
            <p:cNvPr id="29876" name="Freeform 180"/>
            <p:cNvSpPr>
              <a:spLocks/>
            </p:cNvSpPr>
            <p:nvPr/>
          </p:nvSpPr>
          <p:spPr bwMode="auto">
            <a:xfrm>
              <a:off x="4793" y="3496"/>
              <a:ext cx="91" cy="90"/>
            </a:xfrm>
            <a:custGeom>
              <a:avLst/>
              <a:gdLst/>
              <a:ahLst/>
              <a:cxnLst>
                <a:cxn ang="0">
                  <a:pos x="2271" y="1301"/>
                </a:cxn>
                <a:cxn ang="0">
                  <a:pos x="2242" y="1474"/>
                </a:cxn>
                <a:cxn ang="0">
                  <a:pos x="2188" y="1639"/>
                </a:cxn>
                <a:cxn ang="0">
                  <a:pos x="2112" y="1791"/>
                </a:cxn>
                <a:cxn ang="0">
                  <a:pos x="2017" y="1931"/>
                </a:cxn>
                <a:cxn ang="0">
                  <a:pos x="1904" y="2054"/>
                </a:cxn>
                <a:cxn ang="0">
                  <a:pos x="1775" y="2159"/>
                </a:cxn>
                <a:cxn ang="0">
                  <a:pos x="1632" y="2244"/>
                </a:cxn>
                <a:cxn ang="0">
                  <a:pos x="1477" y="2307"/>
                </a:cxn>
                <a:cxn ang="0">
                  <a:pos x="1312" y="2347"/>
                </a:cxn>
                <a:cxn ang="0">
                  <a:pos x="1138" y="2360"/>
                </a:cxn>
                <a:cxn ang="0">
                  <a:pos x="965" y="2347"/>
                </a:cxn>
                <a:cxn ang="0">
                  <a:pos x="800" y="2307"/>
                </a:cxn>
                <a:cxn ang="0">
                  <a:pos x="645" y="2244"/>
                </a:cxn>
                <a:cxn ang="0">
                  <a:pos x="502" y="2159"/>
                </a:cxn>
                <a:cxn ang="0">
                  <a:pos x="373" y="2054"/>
                </a:cxn>
                <a:cxn ang="0">
                  <a:pos x="259" y="1931"/>
                </a:cxn>
                <a:cxn ang="0">
                  <a:pos x="165" y="1791"/>
                </a:cxn>
                <a:cxn ang="0">
                  <a:pos x="89" y="1639"/>
                </a:cxn>
                <a:cxn ang="0">
                  <a:pos x="36" y="1474"/>
                </a:cxn>
                <a:cxn ang="0">
                  <a:pos x="6" y="1301"/>
                </a:cxn>
                <a:cxn ang="0">
                  <a:pos x="2" y="1119"/>
                </a:cxn>
                <a:cxn ang="0">
                  <a:pos x="23" y="942"/>
                </a:cxn>
                <a:cxn ang="0">
                  <a:pos x="69" y="774"/>
                </a:cxn>
                <a:cxn ang="0">
                  <a:pos x="137" y="617"/>
                </a:cxn>
                <a:cxn ang="0">
                  <a:pos x="226" y="474"/>
                </a:cxn>
                <a:cxn ang="0">
                  <a:pos x="334" y="345"/>
                </a:cxn>
                <a:cxn ang="0">
                  <a:pos x="457" y="234"/>
                </a:cxn>
                <a:cxn ang="0">
                  <a:pos x="596" y="142"/>
                </a:cxn>
                <a:cxn ang="0">
                  <a:pos x="747" y="71"/>
                </a:cxn>
                <a:cxn ang="0">
                  <a:pos x="910" y="23"/>
                </a:cxn>
                <a:cxn ang="0">
                  <a:pos x="1080" y="1"/>
                </a:cxn>
                <a:cxn ang="0">
                  <a:pos x="1255" y="6"/>
                </a:cxn>
                <a:cxn ang="0">
                  <a:pos x="1423" y="36"/>
                </a:cxn>
                <a:cxn ang="0">
                  <a:pos x="1582" y="92"/>
                </a:cxn>
                <a:cxn ang="0">
                  <a:pos x="1729" y="170"/>
                </a:cxn>
                <a:cxn ang="0">
                  <a:pos x="1863" y="269"/>
                </a:cxn>
                <a:cxn ang="0">
                  <a:pos x="1981" y="386"/>
                </a:cxn>
                <a:cxn ang="0">
                  <a:pos x="2082" y="520"/>
                </a:cxn>
                <a:cxn ang="0">
                  <a:pos x="2165" y="668"/>
                </a:cxn>
                <a:cxn ang="0">
                  <a:pos x="2226" y="828"/>
                </a:cxn>
                <a:cxn ang="0">
                  <a:pos x="2264" y="1000"/>
                </a:cxn>
                <a:cxn ang="0">
                  <a:pos x="2277" y="1180"/>
                </a:cxn>
              </a:cxnLst>
              <a:rect l="0" t="0" r="r" b="b"/>
              <a:pathLst>
                <a:path w="2277" h="2360">
                  <a:moveTo>
                    <a:pt x="2277" y="1180"/>
                  </a:moveTo>
                  <a:lnTo>
                    <a:pt x="2276" y="1240"/>
                  </a:lnTo>
                  <a:lnTo>
                    <a:pt x="2271" y="1301"/>
                  </a:lnTo>
                  <a:lnTo>
                    <a:pt x="2264" y="1360"/>
                  </a:lnTo>
                  <a:lnTo>
                    <a:pt x="2254" y="1417"/>
                  </a:lnTo>
                  <a:lnTo>
                    <a:pt x="2242" y="1474"/>
                  </a:lnTo>
                  <a:lnTo>
                    <a:pt x="2226" y="1530"/>
                  </a:lnTo>
                  <a:lnTo>
                    <a:pt x="2208" y="1586"/>
                  </a:lnTo>
                  <a:lnTo>
                    <a:pt x="2188" y="1639"/>
                  </a:lnTo>
                  <a:lnTo>
                    <a:pt x="2165" y="1692"/>
                  </a:lnTo>
                  <a:lnTo>
                    <a:pt x="2140" y="1743"/>
                  </a:lnTo>
                  <a:lnTo>
                    <a:pt x="2112" y="1791"/>
                  </a:lnTo>
                  <a:lnTo>
                    <a:pt x="2082" y="1839"/>
                  </a:lnTo>
                  <a:lnTo>
                    <a:pt x="2051" y="1886"/>
                  </a:lnTo>
                  <a:lnTo>
                    <a:pt x="2017" y="1931"/>
                  </a:lnTo>
                  <a:lnTo>
                    <a:pt x="1981" y="1973"/>
                  </a:lnTo>
                  <a:lnTo>
                    <a:pt x="1944" y="2014"/>
                  </a:lnTo>
                  <a:lnTo>
                    <a:pt x="1904" y="2054"/>
                  </a:lnTo>
                  <a:lnTo>
                    <a:pt x="1863" y="2091"/>
                  </a:lnTo>
                  <a:lnTo>
                    <a:pt x="1819" y="2125"/>
                  </a:lnTo>
                  <a:lnTo>
                    <a:pt x="1775" y="2159"/>
                  </a:lnTo>
                  <a:lnTo>
                    <a:pt x="1729" y="2190"/>
                  </a:lnTo>
                  <a:lnTo>
                    <a:pt x="1681" y="2218"/>
                  </a:lnTo>
                  <a:lnTo>
                    <a:pt x="1632" y="2244"/>
                  </a:lnTo>
                  <a:lnTo>
                    <a:pt x="1582" y="2268"/>
                  </a:lnTo>
                  <a:lnTo>
                    <a:pt x="1530" y="2289"/>
                  </a:lnTo>
                  <a:lnTo>
                    <a:pt x="1477" y="2307"/>
                  </a:lnTo>
                  <a:lnTo>
                    <a:pt x="1423" y="2323"/>
                  </a:lnTo>
                  <a:lnTo>
                    <a:pt x="1368" y="2336"/>
                  </a:lnTo>
                  <a:lnTo>
                    <a:pt x="1312" y="2347"/>
                  </a:lnTo>
                  <a:lnTo>
                    <a:pt x="1255" y="2354"/>
                  </a:lnTo>
                  <a:lnTo>
                    <a:pt x="1197" y="2358"/>
                  </a:lnTo>
                  <a:lnTo>
                    <a:pt x="1138" y="2360"/>
                  </a:lnTo>
                  <a:lnTo>
                    <a:pt x="1080" y="2358"/>
                  </a:lnTo>
                  <a:lnTo>
                    <a:pt x="1022" y="2354"/>
                  </a:lnTo>
                  <a:lnTo>
                    <a:pt x="965" y="2347"/>
                  </a:lnTo>
                  <a:lnTo>
                    <a:pt x="910" y="2336"/>
                  </a:lnTo>
                  <a:lnTo>
                    <a:pt x="854" y="2323"/>
                  </a:lnTo>
                  <a:lnTo>
                    <a:pt x="800" y="2307"/>
                  </a:lnTo>
                  <a:lnTo>
                    <a:pt x="747" y="2289"/>
                  </a:lnTo>
                  <a:lnTo>
                    <a:pt x="696" y="2268"/>
                  </a:lnTo>
                  <a:lnTo>
                    <a:pt x="645" y="2244"/>
                  </a:lnTo>
                  <a:lnTo>
                    <a:pt x="596" y="2218"/>
                  </a:lnTo>
                  <a:lnTo>
                    <a:pt x="548" y="2190"/>
                  </a:lnTo>
                  <a:lnTo>
                    <a:pt x="502" y="2159"/>
                  </a:lnTo>
                  <a:lnTo>
                    <a:pt x="457" y="2125"/>
                  </a:lnTo>
                  <a:lnTo>
                    <a:pt x="414" y="2091"/>
                  </a:lnTo>
                  <a:lnTo>
                    <a:pt x="373" y="2054"/>
                  </a:lnTo>
                  <a:lnTo>
                    <a:pt x="334" y="2014"/>
                  </a:lnTo>
                  <a:lnTo>
                    <a:pt x="296" y="1973"/>
                  </a:lnTo>
                  <a:lnTo>
                    <a:pt x="259" y="1931"/>
                  </a:lnTo>
                  <a:lnTo>
                    <a:pt x="226" y="1886"/>
                  </a:lnTo>
                  <a:lnTo>
                    <a:pt x="194" y="1839"/>
                  </a:lnTo>
                  <a:lnTo>
                    <a:pt x="165" y="1791"/>
                  </a:lnTo>
                  <a:lnTo>
                    <a:pt x="137" y="1743"/>
                  </a:lnTo>
                  <a:lnTo>
                    <a:pt x="112" y="1692"/>
                  </a:lnTo>
                  <a:lnTo>
                    <a:pt x="89" y="1639"/>
                  </a:lnTo>
                  <a:lnTo>
                    <a:pt x="69" y="1586"/>
                  </a:lnTo>
                  <a:lnTo>
                    <a:pt x="51" y="1530"/>
                  </a:lnTo>
                  <a:lnTo>
                    <a:pt x="36" y="1474"/>
                  </a:lnTo>
                  <a:lnTo>
                    <a:pt x="23" y="1417"/>
                  </a:lnTo>
                  <a:lnTo>
                    <a:pt x="13" y="1360"/>
                  </a:lnTo>
                  <a:lnTo>
                    <a:pt x="6" y="1301"/>
                  </a:lnTo>
                  <a:lnTo>
                    <a:pt x="2" y="1240"/>
                  </a:lnTo>
                  <a:lnTo>
                    <a:pt x="0" y="1180"/>
                  </a:lnTo>
                  <a:lnTo>
                    <a:pt x="2" y="1119"/>
                  </a:lnTo>
                  <a:lnTo>
                    <a:pt x="6" y="1059"/>
                  </a:lnTo>
                  <a:lnTo>
                    <a:pt x="13" y="1000"/>
                  </a:lnTo>
                  <a:lnTo>
                    <a:pt x="23" y="942"/>
                  </a:lnTo>
                  <a:lnTo>
                    <a:pt x="36" y="885"/>
                  </a:lnTo>
                  <a:lnTo>
                    <a:pt x="51" y="828"/>
                  </a:lnTo>
                  <a:lnTo>
                    <a:pt x="69" y="774"/>
                  </a:lnTo>
                  <a:lnTo>
                    <a:pt x="89" y="720"/>
                  </a:lnTo>
                  <a:lnTo>
                    <a:pt x="112" y="668"/>
                  </a:lnTo>
                  <a:lnTo>
                    <a:pt x="137" y="617"/>
                  </a:lnTo>
                  <a:lnTo>
                    <a:pt x="165" y="567"/>
                  </a:lnTo>
                  <a:lnTo>
                    <a:pt x="194" y="520"/>
                  </a:lnTo>
                  <a:lnTo>
                    <a:pt x="226" y="474"/>
                  </a:lnTo>
                  <a:lnTo>
                    <a:pt x="259" y="429"/>
                  </a:lnTo>
                  <a:lnTo>
                    <a:pt x="296" y="386"/>
                  </a:lnTo>
                  <a:lnTo>
                    <a:pt x="334" y="345"/>
                  </a:lnTo>
                  <a:lnTo>
                    <a:pt x="373" y="306"/>
                  </a:lnTo>
                  <a:lnTo>
                    <a:pt x="414" y="269"/>
                  </a:lnTo>
                  <a:lnTo>
                    <a:pt x="457" y="234"/>
                  </a:lnTo>
                  <a:lnTo>
                    <a:pt x="502" y="201"/>
                  </a:lnTo>
                  <a:lnTo>
                    <a:pt x="548" y="170"/>
                  </a:lnTo>
                  <a:lnTo>
                    <a:pt x="596" y="142"/>
                  </a:lnTo>
                  <a:lnTo>
                    <a:pt x="645" y="116"/>
                  </a:lnTo>
                  <a:lnTo>
                    <a:pt x="696" y="92"/>
                  </a:lnTo>
                  <a:lnTo>
                    <a:pt x="747" y="71"/>
                  </a:lnTo>
                  <a:lnTo>
                    <a:pt x="800" y="53"/>
                  </a:lnTo>
                  <a:lnTo>
                    <a:pt x="854" y="36"/>
                  </a:lnTo>
                  <a:lnTo>
                    <a:pt x="910" y="23"/>
                  </a:lnTo>
                  <a:lnTo>
                    <a:pt x="965" y="13"/>
                  </a:lnTo>
                  <a:lnTo>
                    <a:pt x="1022" y="6"/>
                  </a:lnTo>
                  <a:lnTo>
                    <a:pt x="1080" y="1"/>
                  </a:lnTo>
                  <a:lnTo>
                    <a:pt x="1138" y="0"/>
                  </a:lnTo>
                  <a:lnTo>
                    <a:pt x="1197" y="1"/>
                  </a:lnTo>
                  <a:lnTo>
                    <a:pt x="1255" y="6"/>
                  </a:lnTo>
                  <a:lnTo>
                    <a:pt x="1312" y="13"/>
                  </a:lnTo>
                  <a:lnTo>
                    <a:pt x="1368" y="23"/>
                  </a:lnTo>
                  <a:lnTo>
                    <a:pt x="1423" y="36"/>
                  </a:lnTo>
                  <a:lnTo>
                    <a:pt x="1477" y="53"/>
                  </a:lnTo>
                  <a:lnTo>
                    <a:pt x="1530" y="71"/>
                  </a:lnTo>
                  <a:lnTo>
                    <a:pt x="1582" y="92"/>
                  </a:lnTo>
                  <a:lnTo>
                    <a:pt x="1632" y="116"/>
                  </a:lnTo>
                  <a:lnTo>
                    <a:pt x="1681" y="142"/>
                  </a:lnTo>
                  <a:lnTo>
                    <a:pt x="1729" y="170"/>
                  </a:lnTo>
                  <a:lnTo>
                    <a:pt x="1775" y="201"/>
                  </a:lnTo>
                  <a:lnTo>
                    <a:pt x="1819" y="234"/>
                  </a:lnTo>
                  <a:lnTo>
                    <a:pt x="1863" y="269"/>
                  </a:lnTo>
                  <a:lnTo>
                    <a:pt x="1904" y="306"/>
                  </a:lnTo>
                  <a:lnTo>
                    <a:pt x="1944" y="345"/>
                  </a:lnTo>
                  <a:lnTo>
                    <a:pt x="1981" y="386"/>
                  </a:lnTo>
                  <a:lnTo>
                    <a:pt x="2017" y="429"/>
                  </a:lnTo>
                  <a:lnTo>
                    <a:pt x="2051" y="474"/>
                  </a:lnTo>
                  <a:lnTo>
                    <a:pt x="2082" y="520"/>
                  </a:lnTo>
                  <a:lnTo>
                    <a:pt x="2112" y="567"/>
                  </a:lnTo>
                  <a:lnTo>
                    <a:pt x="2140" y="617"/>
                  </a:lnTo>
                  <a:lnTo>
                    <a:pt x="2165" y="668"/>
                  </a:lnTo>
                  <a:lnTo>
                    <a:pt x="2188" y="720"/>
                  </a:lnTo>
                  <a:lnTo>
                    <a:pt x="2208" y="774"/>
                  </a:lnTo>
                  <a:lnTo>
                    <a:pt x="2226" y="828"/>
                  </a:lnTo>
                  <a:lnTo>
                    <a:pt x="2242" y="885"/>
                  </a:lnTo>
                  <a:lnTo>
                    <a:pt x="2254" y="942"/>
                  </a:lnTo>
                  <a:lnTo>
                    <a:pt x="2264" y="1000"/>
                  </a:lnTo>
                  <a:lnTo>
                    <a:pt x="2271" y="1059"/>
                  </a:lnTo>
                  <a:lnTo>
                    <a:pt x="2276" y="1119"/>
                  </a:lnTo>
                  <a:lnTo>
                    <a:pt x="2277" y="1180"/>
                  </a:lnTo>
                  <a:close/>
                </a:path>
              </a:pathLst>
            </a:custGeom>
            <a:solidFill>
              <a:srgbClr val="CB3547"/>
            </a:solidFill>
            <a:ln w="9525">
              <a:noFill/>
              <a:round/>
              <a:headEnd/>
              <a:tailEnd/>
            </a:ln>
          </p:spPr>
          <p:txBody>
            <a:bodyPr/>
            <a:lstStyle/>
            <a:p>
              <a:endParaRPr lang="ja-JP" altLang="en-US"/>
            </a:p>
          </p:txBody>
        </p:sp>
        <p:sp>
          <p:nvSpPr>
            <p:cNvPr id="29877" name="Freeform 181"/>
            <p:cNvSpPr>
              <a:spLocks/>
            </p:cNvSpPr>
            <p:nvPr/>
          </p:nvSpPr>
          <p:spPr bwMode="auto">
            <a:xfrm>
              <a:off x="4836" y="3738"/>
              <a:ext cx="113" cy="48"/>
            </a:xfrm>
            <a:custGeom>
              <a:avLst/>
              <a:gdLst/>
              <a:ahLst/>
              <a:cxnLst>
                <a:cxn ang="0">
                  <a:pos x="2208" y="363"/>
                </a:cxn>
                <a:cxn ang="0">
                  <a:pos x="2208" y="0"/>
                </a:cxn>
                <a:cxn ang="0">
                  <a:pos x="2812" y="623"/>
                </a:cxn>
                <a:cxn ang="0">
                  <a:pos x="2208" y="1247"/>
                </a:cxn>
                <a:cxn ang="0">
                  <a:pos x="2208" y="884"/>
                </a:cxn>
                <a:cxn ang="0">
                  <a:pos x="0" y="884"/>
                </a:cxn>
                <a:cxn ang="0">
                  <a:pos x="0" y="363"/>
                </a:cxn>
                <a:cxn ang="0">
                  <a:pos x="2208" y="363"/>
                </a:cxn>
              </a:cxnLst>
              <a:rect l="0" t="0" r="r" b="b"/>
              <a:pathLst>
                <a:path w="2812" h="1247">
                  <a:moveTo>
                    <a:pt x="2208" y="363"/>
                  </a:moveTo>
                  <a:lnTo>
                    <a:pt x="2208" y="0"/>
                  </a:lnTo>
                  <a:lnTo>
                    <a:pt x="2812" y="623"/>
                  </a:lnTo>
                  <a:lnTo>
                    <a:pt x="2208" y="1247"/>
                  </a:lnTo>
                  <a:lnTo>
                    <a:pt x="2208" y="884"/>
                  </a:lnTo>
                  <a:lnTo>
                    <a:pt x="0" y="884"/>
                  </a:lnTo>
                  <a:lnTo>
                    <a:pt x="0" y="363"/>
                  </a:lnTo>
                  <a:lnTo>
                    <a:pt x="2208" y="363"/>
                  </a:lnTo>
                  <a:close/>
                </a:path>
              </a:pathLst>
            </a:custGeom>
            <a:solidFill>
              <a:srgbClr val="FFFFFF"/>
            </a:solidFill>
            <a:ln w="9525">
              <a:noFill/>
              <a:round/>
              <a:headEnd/>
              <a:tailEnd/>
            </a:ln>
          </p:spPr>
          <p:txBody>
            <a:bodyPr/>
            <a:lstStyle/>
            <a:p>
              <a:endParaRPr lang="ja-JP" altLang="en-US"/>
            </a:p>
          </p:txBody>
        </p:sp>
        <p:sp>
          <p:nvSpPr>
            <p:cNvPr id="29878" name="Freeform 182"/>
            <p:cNvSpPr>
              <a:spLocks/>
            </p:cNvSpPr>
            <p:nvPr/>
          </p:nvSpPr>
          <p:spPr bwMode="auto">
            <a:xfrm>
              <a:off x="4837" y="3793"/>
              <a:ext cx="112" cy="48"/>
            </a:xfrm>
            <a:custGeom>
              <a:avLst/>
              <a:gdLst/>
              <a:ahLst/>
              <a:cxnLst>
                <a:cxn ang="0">
                  <a:pos x="2209" y="363"/>
                </a:cxn>
                <a:cxn ang="0">
                  <a:pos x="2209" y="0"/>
                </a:cxn>
                <a:cxn ang="0">
                  <a:pos x="2813" y="624"/>
                </a:cxn>
                <a:cxn ang="0">
                  <a:pos x="2209" y="1248"/>
                </a:cxn>
                <a:cxn ang="0">
                  <a:pos x="2209" y="884"/>
                </a:cxn>
                <a:cxn ang="0">
                  <a:pos x="0" y="884"/>
                </a:cxn>
                <a:cxn ang="0">
                  <a:pos x="0" y="363"/>
                </a:cxn>
                <a:cxn ang="0">
                  <a:pos x="2209" y="363"/>
                </a:cxn>
              </a:cxnLst>
              <a:rect l="0" t="0" r="r" b="b"/>
              <a:pathLst>
                <a:path w="2813" h="1248">
                  <a:moveTo>
                    <a:pt x="2209" y="363"/>
                  </a:moveTo>
                  <a:lnTo>
                    <a:pt x="2209" y="0"/>
                  </a:lnTo>
                  <a:lnTo>
                    <a:pt x="2813" y="624"/>
                  </a:lnTo>
                  <a:lnTo>
                    <a:pt x="2209" y="1248"/>
                  </a:lnTo>
                  <a:lnTo>
                    <a:pt x="2209" y="884"/>
                  </a:lnTo>
                  <a:lnTo>
                    <a:pt x="0" y="884"/>
                  </a:lnTo>
                  <a:lnTo>
                    <a:pt x="0" y="363"/>
                  </a:lnTo>
                  <a:lnTo>
                    <a:pt x="2209" y="363"/>
                  </a:lnTo>
                  <a:close/>
                </a:path>
              </a:pathLst>
            </a:custGeom>
            <a:solidFill>
              <a:srgbClr val="FFFFFF"/>
            </a:solidFill>
            <a:ln w="9525">
              <a:noFill/>
              <a:round/>
              <a:headEnd/>
              <a:tailEnd/>
            </a:ln>
          </p:spPr>
          <p:txBody>
            <a:bodyPr/>
            <a:lstStyle/>
            <a:p>
              <a:endParaRPr lang="ja-JP" altLang="en-US"/>
            </a:p>
          </p:txBody>
        </p:sp>
        <p:sp>
          <p:nvSpPr>
            <p:cNvPr id="29879" name="Freeform 183"/>
            <p:cNvSpPr>
              <a:spLocks/>
            </p:cNvSpPr>
            <p:nvPr/>
          </p:nvSpPr>
          <p:spPr bwMode="auto">
            <a:xfrm>
              <a:off x="4726" y="3710"/>
              <a:ext cx="112" cy="48"/>
            </a:xfrm>
            <a:custGeom>
              <a:avLst/>
              <a:gdLst/>
              <a:ahLst/>
              <a:cxnLst>
                <a:cxn ang="0">
                  <a:pos x="604" y="884"/>
                </a:cxn>
                <a:cxn ang="0">
                  <a:pos x="604" y="1247"/>
                </a:cxn>
                <a:cxn ang="0">
                  <a:pos x="0" y="623"/>
                </a:cxn>
                <a:cxn ang="0">
                  <a:pos x="604" y="0"/>
                </a:cxn>
                <a:cxn ang="0">
                  <a:pos x="604" y="363"/>
                </a:cxn>
                <a:cxn ang="0">
                  <a:pos x="2812" y="363"/>
                </a:cxn>
                <a:cxn ang="0">
                  <a:pos x="2812" y="884"/>
                </a:cxn>
                <a:cxn ang="0">
                  <a:pos x="604" y="884"/>
                </a:cxn>
              </a:cxnLst>
              <a:rect l="0" t="0" r="r" b="b"/>
              <a:pathLst>
                <a:path w="2812" h="1247">
                  <a:moveTo>
                    <a:pt x="604" y="884"/>
                  </a:moveTo>
                  <a:lnTo>
                    <a:pt x="604" y="1247"/>
                  </a:lnTo>
                  <a:lnTo>
                    <a:pt x="0" y="623"/>
                  </a:lnTo>
                  <a:lnTo>
                    <a:pt x="604" y="0"/>
                  </a:lnTo>
                  <a:lnTo>
                    <a:pt x="604" y="363"/>
                  </a:lnTo>
                  <a:lnTo>
                    <a:pt x="2812" y="363"/>
                  </a:lnTo>
                  <a:lnTo>
                    <a:pt x="2812" y="884"/>
                  </a:lnTo>
                  <a:lnTo>
                    <a:pt x="604" y="884"/>
                  </a:lnTo>
                  <a:close/>
                </a:path>
              </a:pathLst>
            </a:custGeom>
            <a:solidFill>
              <a:srgbClr val="FFFFFF"/>
            </a:solidFill>
            <a:ln w="9525">
              <a:noFill/>
              <a:round/>
              <a:headEnd/>
              <a:tailEnd/>
            </a:ln>
          </p:spPr>
          <p:txBody>
            <a:bodyPr/>
            <a:lstStyle/>
            <a:p>
              <a:endParaRPr lang="ja-JP" altLang="en-US"/>
            </a:p>
          </p:txBody>
        </p:sp>
        <p:sp>
          <p:nvSpPr>
            <p:cNvPr id="29880" name="Freeform 184"/>
            <p:cNvSpPr>
              <a:spLocks/>
            </p:cNvSpPr>
            <p:nvPr/>
          </p:nvSpPr>
          <p:spPr bwMode="auto">
            <a:xfrm>
              <a:off x="4726" y="3765"/>
              <a:ext cx="112" cy="48"/>
            </a:xfrm>
            <a:custGeom>
              <a:avLst/>
              <a:gdLst/>
              <a:ahLst/>
              <a:cxnLst>
                <a:cxn ang="0">
                  <a:pos x="604" y="885"/>
                </a:cxn>
                <a:cxn ang="0">
                  <a:pos x="604" y="1248"/>
                </a:cxn>
                <a:cxn ang="0">
                  <a:pos x="0" y="624"/>
                </a:cxn>
                <a:cxn ang="0">
                  <a:pos x="604" y="0"/>
                </a:cxn>
                <a:cxn ang="0">
                  <a:pos x="604" y="364"/>
                </a:cxn>
                <a:cxn ang="0">
                  <a:pos x="2812" y="364"/>
                </a:cxn>
                <a:cxn ang="0">
                  <a:pos x="2812" y="885"/>
                </a:cxn>
                <a:cxn ang="0">
                  <a:pos x="604" y="885"/>
                </a:cxn>
              </a:cxnLst>
              <a:rect l="0" t="0" r="r" b="b"/>
              <a:pathLst>
                <a:path w="2812" h="1248">
                  <a:moveTo>
                    <a:pt x="604" y="885"/>
                  </a:moveTo>
                  <a:lnTo>
                    <a:pt x="604" y="1248"/>
                  </a:lnTo>
                  <a:lnTo>
                    <a:pt x="0" y="624"/>
                  </a:lnTo>
                  <a:lnTo>
                    <a:pt x="604" y="0"/>
                  </a:lnTo>
                  <a:lnTo>
                    <a:pt x="604" y="364"/>
                  </a:lnTo>
                  <a:lnTo>
                    <a:pt x="2812" y="364"/>
                  </a:lnTo>
                  <a:lnTo>
                    <a:pt x="2812" y="885"/>
                  </a:lnTo>
                  <a:lnTo>
                    <a:pt x="604" y="885"/>
                  </a:lnTo>
                  <a:close/>
                </a:path>
              </a:pathLst>
            </a:custGeom>
            <a:solidFill>
              <a:srgbClr val="FFFFFF"/>
            </a:solidFill>
            <a:ln w="9525">
              <a:noFill/>
              <a:round/>
              <a:headEnd/>
              <a:tailEnd/>
            </a:ln>
          </p:spPr>
          <p:txBody>
            <a:bodyPr/>
            <a:lstStyle/>
            <a:p>
              <a:endParaRPr lang="ja-JP" altLang="en-US"/>
            </a:p>
          </p:txBody>
        </p:sp>
        <p:sp>
          <p:nvSpPr>
            <p:cNvPr id="29881" name="Freeform 185"/>
            <p:cNvSpPr>
              <a:spLocks/>
            </p:cNvSpPr>
            <p:nvPr/>
          </p:nvSpPr>
          <p:spPr bwMode="auto">
            <a:xfrm>
              <a:off x="4791" y="3341"/>
              <a:ext cx="102" cy="48"/>
            </a:xfrm>
            <a:custGeom>
              <a:avLst/>
              <a:gdLst/>
              <a:ahLst/>
              <a:cxnLst>
                <a:cxn ang="0">
                  <a:pos x="2533" y="1234"/>
                </a:cxn>
                <a:cxn ang="0">
                  <a:pos x="2" y="1234"/>
                </a:cxn>
                <a:cxn ang="0">
                  <a:pos x="0" y="3"/>
                </a:cxn>
                <a:cxn ang="0">
                  <a:pos x="2532" y="0"/>
                </a:cxn>
                <a:cxn ang="0">
                  <a:pos x="2533" y="1234"/>
                </a:cxn>
              </a:cxnLst>
              <a:rect l="0" t="0" r="r" b="b"/>
              <a:pathLst>
                <a:path w="2533" h="1234">
                  <a:moveTo>
                    <a:pt x="2533" y="1234"/>
                  </a:moveTo>
                  <a:lnTo>
                    <a:pt x="2" y="1234"/>
                  </a:lnTo>
                  <a:lnTo>
                    <a:pt x="0" y="3"/>
                  </a:lnTo>
                  <a:lnTo>
                    <a:pt x="2532" y="0"/>
                  </a:lnTo>
                  <a:lnTo>
                    <a:pt x="2533" y="1234"/>
                  </a:lnTo>
                  <a:close/>
                </a:path>
              </a:pathLst>
            </a:custGeom>
            <a:solidFill>
              <a:srgbClr val="CB3547"/>
            </a:solidFill>
            <a:ln w="9525">
              <a:noFill/>
              <a:round/>
              <a:headEnd/>
              <a:tailEnd/>
            </a:ln>
          </p:spPr>
          <p:txBody>
            <a:bodyPr/>
            <a:lstStyle/>
            <a:p>
              <a:endParaRPr lang="ja-JP" altLang="en-US"/>
            </a:p>
          </p:txBody>
        </p:sp>
        <p:sp>
          <p:nvSpPr>
            <p:cNvPr id="29882" name="Freeform 186"/>
            <p:cNvSpPr>
              <a:spLocks/>
            </p:cNvSpPr>
            <p:nvPr/>
          </p:nvSpPr>
          <p:spPr bwMode="auto">
            <a:xfrm>
              <a:off x="4789" y="3386"/>
              <a:ext cx="104" cy="5"/>
            </a:xfrm>
            <a:custGeom>
              <a:avLst/>
              <a:gdLst/>
              <a:ahLst/>
              <a:cxnLst>
                <a:cxn ang="0">
                  <a:pos x="0" y="69"/>
                </a:cxn>
                <a:cxn ang="0">
                  <a:pos x="66" y="137"/>
                </a:cxn>
                <a:cxn ang="0">
                  <a:pos x="2597" y="137"/>
                </a:cxn>
                <a:cxn ang="0">
                  <a:pos x="2597" y="0"/>
                </a:cxn>
                <a:cxn ang="0">
                  <a:pos x="66" y="0"/>
                </a:cxn>
                <a:cxn ang="0">
                  <a:pos x="0" y="69"/>
                </a:cxn>
              </a:cxnLst>
              <a:rect l="0" t="0" r="r" b="b"/>
              <a:pathLst>
                <a:path w="2597" h="137">
                  <a:moveTo>
                    <a:pt x="0" y="69"/>
                  </a:moveTo>
                  <a:lnTo>
                    <a:pt x="66" y="137"/>
                  </a:lnTo>
                  <a:lnTo>
                    <a:pt x="2597" y="137"/>
                  </a:lnTo>
                  <a:lnTo>
                    <a:pt x="2597" y="0"/>
                  </a:lnTo>
                  <a:lnTo>
                    <a:pt x="66" y="0"/>
                  </a:lnTo>
                  <a:lnTo>
                    <a:pt x="0" y="69"/>
                  </a:lnTo>
                  <a:close/>
                </a:path>
              </a:pathLst>
            </a:custGeom>
            <a:solidFill>
              <a:srgbClr val="E6B5C2"/>
            </a:solidFill>
            <a:ln w="9525">
              <a:noFill/>
              <a:round/>
              <a:headEnd/>
              <a:tailEnd/>
            </a:ln>
          </p:spPr>
          <p:txBody>
            <a:bodyPr/>
            <a:lstStyle/>
            <a:p>
              <a:endParaRPr lang="ja-JP" altLang="en-US"/>
            </a:p>
          </p:txBody>
        </p:sp>
        <p:sp>
          <p:nvSpPr>
            <p:cNvPr id="29883" name="Freeform 187"/>
            <p:cNvSpPr>
              <a:spLocks/>
            </p:cNvSpPr>
            <p:nvPr/>
          </p:nvSpPr>
          <p:spPr bwMode="auto">
            <a:xfrm>
              <a:off x="4789" y="3339"/>
              <a:ext cx="5" cy="50"/>
            </a:xfrm>
            <a:custGeom>
              <a:avLst/>
              <a:gdLst/>
              <a:ahLst/>
              <a:cxnLst>
                <a:cxn ang="0">
                  <a:pos x="66" y="0"/>
                </a:cxn>
                <a:cxn ang="0">
                  <a:pos x="0" y="68"/>
                </a:cxn>
                <a:cxn ang="0">
                  <a:pos x="2" y="1299"/>
                </a:cxn>
                <a:cxn ang="0">
                  <a:pos x="135" y="1299"/>
                </a:cxn>
                <a:cxn ang="0">
                  <a:pos x="133" y="68"/>
                </a:cxn>
                <a:cxn ang="0">
                  <a:pos x="66" y="0"/>
                </a:cxn>
              </a:cxnLst>
              <a:rect l="0" t="0" r="r" b="b"/>
              <a:pathLst>
                <a:path w="135" h="1299">
                  <a:moveTo>
                    <a:pt x="66" y="0"/>
                  </a:moveTo>
                  <a:lnTo>
                    <a:pt x="0" y="68"/>
                  </a:lnTo>
                  <a:lnTo>
                    <a:pt x="2" y="1299"/>
                  </a:lnTo>
                  <a:lnTo>
                    <a:pt x="135" y="1299"/>
                  </a:lnTo>
                  <a:lnTo>
                    <a:pt x="133" y="68"/>
                  </a:lnTo>
                  <a:lnTo>
                    <a:pt x="66" y="0"/>
                  </a:lnTo>
                  <a:close/>
                </a:path>
              </a:pathLst>
            </a:custGeom>
            <a:solidFill>
              <a:srgbClr val="E6B5C2"/>
            </a:solidFill>
            <a:ln w="9525">
              <a:noFill/>
              <a:round/>
              <a:headEnd/>
              <a:tailEnd/>
            </a:ln>
          </p:spPr>
          <p:txBody>
            <a:bodyPr/>
            <a:lstStyle/>
            <a:p>
              <a:endParaRPr lang="ja-JP" altLang="en-US"/>
            </a:p>
          </p:txBody>
        </p:sp>
        <p:sp>
          <p:nvSpPr>
            <p:cNvPr id="29884" name="Freeform 188"/>
            <p:cNvSpPr>
              <a:spLocks/>
            </p:cNvSpPr>
            <p:nvPr/>
          </p:nvSpPr>
          <p:spPr bwMode="auto">
            <a:xfrm>
              <a:off x="4791" y="3339"/>
              <a:ext cx="104" cy="5"/>
            </a:xfrm>
            <a:custGeom>
              <a:avLst/>
              <a:gdLst/>
              <a:ahLst/>
              <a:cxnLst>
                <a:cxn ang="0">
                  <a:pos x="2598" y="68"/>
                </a:cxn>
                <a:cxn ang="0">
                  <a:pos x="2532" y="0"/>
                </a:cxn>
                <a:cxn ang="0">
                  <a:pos x="0" y="3"/>
                </a:cxn>
                <a:cxn ang="0">
                  <a:pos x="0" y="140"/>
                </a:cxn>
                <a:cxn ang="0">
                  <a:pos x="2532" y="138"/>
                </a:cxn>
                <a:cxn ang="0">
                  <a:pos x="2598" y="68"/>
                </a:cxn>
              </a:cxnLst>
              <a:rect l="0" t="0" r="r" b="b"/>
              <a:pathLst>
                <a:path w="2598" h="140">
                  <a:moveTo>
                    <a:pt x="2598" y="68"/>
                  </a:moveTo>
                  <a:lnTo>
                    <a:pt x="2532" y="0"/>
                  </a:lnTo>
                  <a:lnTo>
                    <a:pt x="0" y="3"/>
                  </a:lnTo>
                  <a:lnTo>
                    <a:pt x="0" y="140"/>
                  </a:lnTo>
                  <a:lnTo>
                    <a:pt x="2532" y="138"/>
                  </a:lnTo>
                  <a:lnTo>
                    <a:pt x="2598" y="68"/>
                  </a:lnTo>
                  <a:close/>
                </a:path>
              </a:pathLst>
            </a:custGeom>
            <a:solidFill>
              <a:srgbClr val="E6B5C2"/>
            </a:solidFill>
            <a:ln w="9525">
              <a:noFill/>
              <a:round/>
              <a:headEnd/>
              <a:tailEnd/>
            </a:ln>
          </p:spPr>
          <p:txBody>
            <a:bodyPr/>
            <a:lstStyle/>
            <a:p>
              <a:endParaRPr lang="ja-JP" altLang="en-US"/>
            </a:p>
          </p:txBody>
        </p:sp>
        <p:sp>
          <p:nvSpPr>
            <p:cNvPr id="29885" name="Freeform 189"/>
            <p:cNvSpPr>
              <a:spLocks/>
            </p:cNvSpPr>
            <p:nvPr/>
          </p:nvSpPr>
          <p:spPr bwMode="auto">
            <a:xfrm>
              <a:off x="4890" y="3341"/>
              <a:ext cx="5" cy="50"/>
            </a:xfrm>
            <a:custGeom>
              <a:avLst/>
              <a:gdLst/>
              <a:ahLst/>
              <a:cxnLst>
                <a:cxn ang="0">
                  <a:pos x="68" y="1302"/>
                </a:cxn>
                <a:cxn ang="0">
                  <a:pos x="134" y="1234"/>
                </a:cxn>
                <a:cxn ang="0">
                  <a:pos x="133" y="0"/>
                </a:cxn>
                <a:cxn ang="0">
                  <a:pos x="0" y="0"/>
                </a:cxn>
                <a:cxn ang="0">
                  <a:pos x="1" y="1234"/>
                </a:cxn>
                <a:cxn ang="0">
                  <a:pos x="68" y="1302"/>
                </a:cxn>
              </a:cxnLst>
              <a:rect l="0" t="0" r="r" b="b"/>
              <a:pathLst>
                <a:path w="134" h="1302">
                  <a:moveTo>
                    <a:pt x="68" y="1302"/>
                  </a:moveTo>
                  <a:lnTo>
                    <a:pt x="134" y="1234"/>
                  </a:lnTo>
                  <a:lnTo>
                    <a:pt x="133" y="0"/>
                  </a:lnTo>
                  <a:lnTo>
                    <a:pt x="0" y="0"/>
                  </a:lnTo>
                  <a:lnTo>
                    <a:pt x="1" y="1234"/>
                  </a:lnTo>
                  <a:lnTo>
                    <a:pt x="68" y="1302"/>
                  </a:lnTo>
                  <a:close/>
                </a:path>
              </a:pathLst>
            </a:custGeom>
            <a:solidFill>
              <a:srgbClr val="E6B5C2"/>
            </a:solidFill>
            <a:ln w="9525">
              <a:noFill/>
              <a:round/>
              <a:headEnd/>
              <a:tailEnd/>
            </a:ln>
          </p:spPr>
          <p:txBody>
            <a:bodyPr/>
            <a:lstStyle/>
            <a:p>
              <a:endParaRPr lang="ja-JP" altLang="en-US"/>
            </a:p>
          </p:txBody>
        </p:sp>
        <p:sp>
          <p:nvSpPr>
            <p:cNvPr id="29886" name="Freeform 190"/>
            <p:cNvSpPr>
              <a:spLocks/>
            </p:cNvSpPr>
            <p:nvPr/>
          </p:nvSpPr>
          <p:spPr bwMode="auto">
            <a:xfrm>
              <a:off x="4893" y="3342"/>
              <a:ext cx="101" cy="47"/>
            </a:xfrm>
            <a:custGeom>
              <a:avLst/>
              <a:gdLst/>
              <a:ahLst/>
              <a:cxnLst>
                <a:cxn ang="0">
                  <a:pos x="2519" y="1224"/>
                </a:cxn>
                <a:cxn ang="0">
                  <a:pos x="0" y="1223"/>
                </a:cxn>
                <a:cxn ang="0">
                  <a:pos x="1" y="0"/>
                </a:cxn>
                <a:cxn ang="0">
                  <a:pos x="2520" y="2"/>
                </a:cxn>
                <a:cxn ang="0">
                  <a:pos x="2519" y="1224"/>
                </a:cxn>
              </a:cxnLst>
              <a:rect l="0" t="0" r="r" b="b"/>
              <a:pathLst>
                <a:path w="2520" h="1224">
                  <a:moveTo>
                    <a:pt x="2519" y="1224"/>
                  </a:moveTo>
                  <a:lnTo>
                    <a:pt x="0" y="1223"/>
                  </a:lnTo>
                  <a:lnTo>
                    <a:pt x="1" y="0"/>
                  </a:lnTo>
                  <a:lnTo>
                    <a:pt x="2520" y="2"/>
                  </a:lnTo>
                  <a:lnTo>
                    <a:pt x="2519" y="1224"/>
                  </a:lnTo>
                  <a:close/>
                </a:path>
              </a:pathLst>
            </a:custGeom>
            <a:solidFill>
              <a:srgbClr val="CB3547"/>
            </a:solidFill>
            <a:ln w="9525">
              <a:noFill/>
              <a:round/>
              <a:headEnd/>
              <a:tailEnd/>
            </a:ln>
          </p:spPr>
          <p:txBody>
            <a:bodyPr/>
            <a:lstStyle/>
            <a:p>
              <a:endParaRPr lang="ja-JP" altLang="en-US"/>
            </a:p>
          </p:txBody>
        </p:sp>
        <p:sp>
          <p:nvSpPr>
            <p:cNvPr id="29887" name="Freeform 191"/>
            <p:cNvSpPr>
              <a:spLocks/>
            </p:cNvSpPr>
            <p:nvPr/>
          </p:nvSpPr>
          <p:spPr bwMode="auto">
            <a:xfrm>
              <a:off x="4890" y="3386"/>
              <a:ext cx="103" cy="5"/>
            </a:xfrm>
            <a:custGeom>
              <a:avLst/>
              <a:gdLst/>
              <a:ahLst/>
              <a:cxnLst>
                <a:cxn ang="0">
                  <a:pos x="0" y="69"/>
                </a:cxn>
                <a:cxn ang="0">
                  <a:pos x="67" y="137"/>
                </a:cxn>
                <a:cxn ang="0">
                  <a:pos x="2586" y="138"/>
                </a:cxn>
                <a:cxn ang="0">
                  <a:pos x="2586" y="1"/>
                </a:cxn>
                <a:cxn ang="0">
                  <a:pos x="67" y="0"/>
                </a:cxn>
                <a:cxn ang="0">
                  <a:pos x="0" y="69"/>
                </a:cxn>
              </a:cxnLst>
              <a:rect l="0" t="0" r="r" b="b"/>
              <a:pathLst>
                <a:path w="2586" h="138">
                  <a:moveTo>
                    <a:pt x="0" y="69"/>
                  </a:moveTo>
                  <a:lnTo>
                    <a:pt x="67" y="137"/>
                  </a:lnTo>
                  <a:lnTo>
                    <a:pt x="2586" y="138"/>
                  </a:lnTo>
                  <a:lnTo>
                    <a:pt x="2586" y="1"/>
                  </a:lnTo>
                  <a:lnTo>
                    <a:pt x="67" y="0"/>
                  </a:lnTo>
                  <a:lnTo>
                    <a:pt x="0" y="69"/>
                  </a:lnTo>
                  <a:close/>
                </a:path>
              </a:pathLst>
            </a:custGeom>
            <a:solidFill>
              <a:srgbClr val="E6B5C2"/>
            </a:solidFill>
            <a:ln w="9525">
              <a:noFill/>
              <a:round/>
              <a:headEnd/>
              <a:tailEnd/>
            </a:ln>
          </p:spPr>
          <p:txBody>
            <a:bodyPr/>
            <a:lstStyle/>
            <a:p>
              <a:endParaRPr lang="ja-JP" altLang="en-US"/>
            </a:p>
          </p:txBody>
        </p:sp>
        <p:sp>
          <p:nvSpPr>
            <p:cNvPr id="29888" name="Freeform 192"/>
            <p:cNvSpPr>
              <a:spLocks/>
            </p:cNvSpPr>
            <p:nvPr/>
          </p:nvSpPr>
          <p:spPr bwMode="auto">
            <a:xfrm>
              <a:off x="4890" y="3339"/>
              <a:ext cx="5" cy="50"/>
            </a:xfrm>
            <a:custGeom>
              <a:avLst/>
              <a:gdLst/>
              <a:ahLst/>
              <a:cxnLst>
                <a:cxn ang="0">
                  <a:pos x="68" y="0"/>
                </a:cxn>
                <a:cxn ang="0">
                  <a:pos x="1" y="69"/>
                </a:cxn>
                <a:cxn ang="0">
                  <a:pos x="0" y="1292"/>
                </a:cxn>
                <a:cxn ang="0">
                  <a:pos x="133" y="1292"/>
                </a:cxn>
                <a:cxn ang="0">
                  <a:pos x="134" y="69"/>
                </a:cxn>
                <a:cxn ang="0">
                  <a:pos x="68" y="0"/>
                </a:cxn>
              </a:cxnLst>
              <a:rect l="0" t="0" r="r" b="b"/>
              <a:pathLst>
                <a:path w="134" h="1292">
                  <a:moveTo>
                    <a:pt x="68" y="0"/>
                  </a:moveTo>
                  <a:lnTo>
                    <a:pt x="1" y="69"/>
                  </a:lnTo>
                  <a:lnTo>
                    <a:pt x="0" y="1292"/>
                  </a:lnTo>
                  <a:lnTo>
                    <a:pt x="133" y="1292"/>
                  </a:lnTo>
                  <a:lnTo>
                    <a:pt x="134" y="69"/>
                  </a:lnTo>
                  <a:lnTo>
                    <a:pt x="68" y="0"/>
                  </a:lnTo>
                  <a:close/>
                </a:path>
              </a:pathLst>
            </a:custGeom>
            <a:solidFill>
              <a:srgbClr val="E6B5C2"/>
            </a:solidFill>
            <a:ln w="9525">
              <a:noFill/>
              <a:round/>
              <a:headEnd/>
              <a:tailEnd/>
            </a:ln>
          </p:spPr>
          <p:txBody>
            <a:bodyPr/>
            <a:lstStyle/>
            <a:p>
              <a:endParaRPr lang="ja-JP" altLang="en-US"/>
            </a:p>
          </p:txBody>
        </p:sp>
        <p:sp>
          <p:nvSpPr>
            <p:cNvPr id="29889" name="Freeform 193"/>
            <p:cNvSpPr>
              <a:spLocks/>
            </p:cNvSpPr>
            <p:nvPr/>
          </p:nvSpPr>
          <p:spPr bwMode="auto">
            <a:xfrm>
              <a:off x="4893" y="3339"/>
              <a:ext cx="103" cy="5"/>
            </a:xfrm>
            <a:custGeom>
              <a:avLst/>
              <a:gdLst/>
              <a:ahLst/>
              <a:cxnLst>
                <a:cxn ang="0">
                  <a:pos x="2585" y="71"/>
                </a:cxn>
                <a:cxn ang="0">
                  <a:pos x="2519" y="1"/>
                </a:cxn>
                <a:cxn ang="0">
                  <a:pos x="0" y="0"/>
                </a:cxn>
                <a:cxn ang="0">
                  <a:pos x="0" y="137"/>
                </a:cxn>
                <a:cxn ang="0">
                  <a:pos x="2519" y="139"/>
                </a:cxn>
                <a:cxn ang="0">
                  <a:pos x="2585" y="71"/>
                </a:cxn>
              </a:cxnLst>
              <a:rect l="0" t="0" r="r" b="b"/>
              <a:pathLst>
                <a:path w="2585" h="139">
                  <a:moveTo>
                    <a:pt x="2585" y="71"/>
                  </a:moveTo>
                  <a:lnTo>
                    <a:pt x="2519" y="1"/>
                  </a:lnTo>
                  <a:lnTo>
                    <a:pt x="0" y="0"/>
                  </a:lnTo>
                  <a:lnTo>
                    <a:pt x="0" y="137"/>
                  </a:lnTo>
                  <a:lnTo>
                    <a:pt x="2519" y="139"/>
                  </a:lnTo>
                  <a:lnTo>
                    <a:pt x="2585" y="71"/>
                  </a:lnTo>
                  <a:close/>
                </a:path>
              </a:pathLst>
            </a:custGeom>
            <a:solidFill>
              <a:srgbClr val="E6B5C2"/>
            </a:solidFill>
            <a:ln w="9525">
              <a:noFill/>
              <a:round/>
              <a:headEnd/>
              <a:tailEnd/>
            </a:ln>
          </p:spPr>
          <p:txBody>
            <a:bodyPr/>
            <a:lstStyle/>
            <a:p>
              <a:endParaRPr lang="ja-JP" altLang="en-US"/>
            </a:p>
          </p:txBody>
        </p:sp>
        <p:sp>
          <p:nvSpPr>
            <p:cNvPr id="29890" name="Freeform 194"/>
            <p:cNvSpPr>
              <a:spLocks/>
            </p:cNvSpPr>
            <p:nvPr/>
          </p:nvSpPr>
          <p:spPr bwMode="auto">
            <a:xfrm>
              <a:off x="4991" y="3342"/>
              <a:ext cx="5" cy="49"/>
            </a:xfrm>
            <a:custGeom>
              <a:avLst/>
              <a:gdLst/>
              <a:ahLst/>
              <a:cxnLst>
                <a:cxn ang="0">
                  <a:pos x="66" y="1290"/>
                </a:cxn>
                <a:cxn ang="0">
                  <a:pos x="132" y="1222"/>
                </a:cxn>
                <a:cxn ang="0">
                  <a:pos x="133" y="0"/>
                </a:cxn>
                <a:cxn ang="0">
                  <a:pos x="1" y="0"/>
                </a:cxn>
                <a:cxn ang="0">
                  <a:pos x="0" y="1222"/>
                </a:cxn>
                <a:cxn ang="0">
                  <a:pos x="66" y="1290"/>
                </a:cxn>
              </a:cxnLst>
              <a:rect l="0" t="0" r="r" b="b"/>
              <a:pathLst>
                <a:path w="133" h="1290">
                  <a:moveTo>
                    <a:pt x="66" y="1290"/>
                  </a:moveTo>
                  <a:lnTo>
                    <a:pt x="132" y="1222"/>
                  </a:lnTo>
                  <a:lnTo>
                    <a:pt x="133" y="0"/>
                  </a:lnTo>
                  <a:lnTo>
                    <a:pt x="1" y="0"/>
                  </a:lnTo>
                  <a:lnTo>
                    <a:pt x="0" y="1222"/>
                  </a:lnTo>
                  <a:lnTo>
                    <a:pt x="66" y="1290"/>
                  </a:lnTo>
                  <a:close/>
                </a:path>
              </a:pathLst>
            </a:custGeom>
            <a:solidFill>
              <a:srgbClr val="E6B5C2"/>
            </a:solidFill>
            <a:ln w="9525">
              <a:noFill/>
              <a:round/>
              <a:headEnd/>
              <a:tailEnd/>
            </a:ln>
          </p:spPr>
          <p:txBody>
            <a:bodyPr/>
            <a:lstStyle/>
            <a:p>
              <a:endParaRPr lang="ja-JP" altLang="en-US"/>
            </a:p>
          </p:txBody>
        </p:sp>
        <p:sp>
          <p:nvSpPr>
            <p:cNvPr id="29891" name="Freeform 195"/>
            <p:cNvSpPr>
              <a:spLocks/>
            </p:cNvSpPr>
            <p:nvPr/>
          </p:nvSpPr>
          <p:spPr bwMode="auto">
            <a:xfrm>
              <a:off x="4690" y="3341"/>
              <a:ext cx="100" cy="48"/>
            </a:xfrm>
            <a:custGeom>
              <a:avLst/>
              <a:gdLst/>
              <a:ahLst/>
              <a:cxnLst>
                <a:cxn ang="0">
                  <a:pos x="2514" y="1238"/>
                </a:cxn>
                <a:cxn ang="0">
                  <a:pos x="3" y="1234"/>
                </a:cxn>
                <a:cxn ang="0">
                  <a:pos x="0" y="0"/>
                </a:cxn>
                <a:cxn ang="0">
                  <a:pos x="2513" y="2"/>
                </a:cxn>
                <a:cxn ang="0">
                  <a:pos x="2514" y="1238"/>
                </a:cxn>
              </a:cxnLst>
              <a:rect l="0" t="0" r="r" b="b"/>
              <a:pathLst>
                <a:path w="2514" h="1238">
                  <a:moveTo>
                    <a:pt x="2514" y="1238"/>
                  </a:moveTo>
                  <a:lnTo>
                    <a:pt x="3" y="1234"/>
                  </a:lnTo>
                  <a:lnTo>
                    <a:pt x="0" y="0"/>
                  </a:lnTo>
                  <a:lnTo>
                    <a:pt x="2513" y="2"/>
                  </a:lnTo>
                  <a:lnTo>
                    <a:pt x="2514" y="1238"/>
                  </a:lnTo>
                  <a:close/>
                </a:path>
              </a:pathLst>
            </a:custGeom>
            <a:solidFill>
              <a:srgbClr val="CB3547"/>
            </a:solidFill>
            <a:ln w="9525">
              <a:noFill/>
              <a:round/>
              <a:headEnd/>
              <a:tailEnd/>
            </a:ln>
          </p:spPr>
          <p:txBody>
            <a:bodyPr/>
            <a:lstStyle/>
            <a:p>
              <a:endParaRPr lang="ja-JP" altLang="en-US"/>
            </a:p>
          </p:txBody>
        </p:sp>
        <p:sp>
          <p:nvSpPr>
            <p:cNvPr id="29892" name="Freeform 196"/>
            <p:cNvSpPr>
              <a:spLocks/>
            </p:cNvSpPr>
            <p:nvPr/>
          </p:nvSpPr>
          <p:spPr bwMode="auto">
            <a:xfrm>
              <a:off x="4687" y="3386"/>
              <a:ext cx="103" cy="5"/>
            </a:xfrm>
            <a:custGeom>
              <a:avLst/>
              <a:gdLst/>
              <a:ahLst/>
              <a:cxnLst>
                <a:cxn ang="0">
                  <a:pos x="0" y="68"/>
                </a:cxn>
                <a:cxn ang="0">
                  <a:pos x="66" y="138"/>
                </a:cxn>
                <a:cxn ang="0">
                  <a:pos x="2577" y="140"/>
                </a:cxn>
                <a:cxn ang="0">
                  <a:pos x="2577" y="3"/>
                </a:cxn>
                <a:cxn ang="0">
                  <a:pos x="66" y="0"/>
                </a:cxn>
                <a:cxn ang="0">
                  <a:pos x="0" y="68"/>
                </a:cxn>
              </a:cxnLst>
              <a:rect l="0" t="0" r="r" b="b"/>
              <a:pathLst>
                <a:path w="2577" h="140">
                  <a:moveTo>
                    <a:pt x="0" y="68"/>
                  </a:moveTo>
                  <a:lnTo>
                    <a:pt x="66" y="138"/>
                  </a:lnTo>
                  <a:lnTo>
                    <a:pt x="2577" y="140"/>
                  </a:lnTo>
                  <a:lnTo>
                    <a:pt x="2577" y="3"/>
                  </a:lnTo>
                  <a:lnTo>
                    <a:pt x="66" y="0"/>
                  </a:lnTo>
                  <a:lnTo>
                    <a:pt x="0" y="68"/>
                  </a:lnTo>
                  <a:close/>
                </a:path>
              </a:pathLst>
            </a:custGeom>
            <a:solidFill>
              <a:srgbClr val="E6B5C2"/>
            </a:solidFill>
            <a:ln w="9525">
              <a:noFill/>
              <a:round/>
              <a:headEnd/>
              <a:tailEnd/>
            </a:ln>
          </p:spPr>
          <p:txBody>
            <a:bodyPr/>
            <a:lstStyle/>
            <a:p>
              <a:endParaRPr lang="ja-JP" altLang="en-US"/>
            </a:p>
          </p:txBody>
        </p:sp>
        <p:sp>
          <p:nvSpPr>
            <p:cNvPr id="29893" name="Freeform 197"/>
            <p:cNvSpPr>
              <a:spLocks/>
            </p:cNvSpPr>
            <p:nvPr/>
          </p:nvSpPr>
          <p:spPr bwMode="auto">
            <a:xfrm>
              <a:off x="4687" y="3338"/>
              <a:ext cx="5" cy="50"/>
            </a:xfrm>
            <a:custGeom>
              <a:avLst/>
              <a:gdLst/>
              <a:ahLst/>
              <a:cxnLst>
                <a:cxn ang="0">
                  <a:pos x="66" y="0"/>
                </a:cxn>
                <a:cxn ang="0">
                  <a:pos x="0" y="69"/>
                </a:cxn>
                <a:cxn ang="0">
                  <a:pos x="3" y="1303"/>
                </a:cxn>
                <a:cxn ang="0">
                  <a:pos x="135" y="1303"/>
                </a:cxn>
                <a:cxn ang="0">
                  <a:pos x="132" y="69"/>
                </a:cxn>
                <a:cxn ang="0">
                  <a:pos x="66" y="0"/>
                </a:cxn>
              </a:cxnLst>
              <a:rect l="0" t="0" r="r" b="b"/>
              <a:pathLst>
                <a:path w="135" h="1303">
                  <a:moveTo>
                    <a:pt x="66" y="0"/>
                  </a:moveTo>
                  <a:lnTo>
                    <a:pt x="0" y="69"/>
                  </a:lnTo>
                  <a:lnTo>
                    <a:pt x="3" y="1303"/>
                  </a:lnTo>
                  <a:lnTo>
                    <a:pt x="135" y="1303"/>
                  </a:lnTo>
                  <a:lnTo>
                    <a:pt x="132" y="69"/>
                  </a:lnTo>
                  <a:lnTo>
                    <a:pt x="66" y="0"/>
                  </a:lnTo>
                  <a:close/>
                </a:path>
              </a:pathLst>
            </a:custGeom>
            <a:solidFill>
              <a:srgbClr val="E6B5C2"/>
            </a:solidFill>
            <a:ln w="9525">
              <a:noFill/>
              <a:round/>
              <a:headEnd/>
              <a:tailEnd/>
            </a:ln>
          </p:spPr>
          <p:txBody>
            <a:bodyPr/>
            <a:lstStyle/>
            <a:p>
              <a:endParaRPr lang="ja-JP" altLang="en-US"/>
            </a:p>
          </p:txBody>
        </p:sp>
        <p:sp>
          <p:nvSpPr>
            <p:cNvPr id="29894" name="Freeform 198"/>
            <p:cNvSpPr>
              <a:spLocks/>
            </p:cNvSpPr>
            <p:nvPr/>
          </p:nvSpPr>
          <p:spPr bwMode="auto">
            <a:xfrm>
              <a:off x="4690" y="3338"/>
              <a:ext cx="103" cy="6"/>
            </a:xfrm>
            <a:custGeom>
              <a:avLst/>
              <a:gdLst/>
              <a:ahLst/>
              <a:cxnLst>
                <a:cxn ang="0">
                  <a:pos x="2580" y="71"/>
                </a:cxn>
                <a:cxn ang="0">
                  <a:pos x="2513" y="1"/>
                </a:cxn>
                <a:cxn ang="0">
                  <a:pos x="0" y="0"/>
                </a:cxn>
                <a:cxn ang="0">
                  <a:pos x="0" y="138"/>
                </a:cxn>
                <a:cxn ang="0">
                  <a:pos x="2513" y="140"/>
                </a:cxn>
                <a:cxn ang="0">
                  <a:pos x="2580" y="71"/>
                </a:cxn>
              </a:cxnLst>
              <a:rect l="0" t="0" r="r" b="b"/>
              <a:pathLst>
                <a:path w="2580" h="140">
                  <a:moveTo>
                    <a:pt x="2580" y="71"/>
                  </a:moveTo>
                  <a:lnTo>
                    <a:pt x="2513" y="1"/>
                  </a:lnTo>
                  <a:lnTo>
                    <a:pt x="0" y="0"/>
                  </a:lnTo>
                  <a:lnTo>
                    <a:pt x="0" y="138"/>
                  </a:lnTo>
                  <a:lnTo>
                    <a:pt x="2513" y="140"/>
                  </a:lnTo>
                  <a:lnTo>
                    <a:pt x="2580" y="71"/>
                  </a:lnTo>
                  <a:close/>
                </a:path>
              </a:pathLst>
            </a:custGeom>
            <a:solidFill>
              <a:srgbClr val="E6B5C2"/>
            </a:solidFill>
            <a:ln w="9525">
              <a:noFill/>
              <a:round/>
              <a:headEnd/>
              <a:tailEnd/>
            </a:ln>
          </p:spPr>
          <p:txBody>
            <a:bodyPr/>
            <a:lstStyle/>
            <a:p>
              <a:endParaRPr lang="ja-JP" altLang="en-US"/>
            </a:p>
          </p:txBody>
        </p:sp>
        <p:sp>
          <p:nvSpPr>
            <p:cNvPr id="29895" name="Freeform 199"/>
            <p:cNvSpPr>
              <a:spLocks/>
            </p:cNvSpPr>
            <p:nvPr/>
          </p:nvSpPr>
          <p:spPr bwMode="auto">
            <a:xfrm>
              <a:off x="4788" y="3341"/>
              <a:ext cx="5" cy="50"/>
            </a:xfrm>
            <a:custGeom>
              <a:avLst/>
              <a:gdLst/>
              <a:ahLst/>
              <a:cxnLst>
                <a:cxn ang="0">
                  <a:pos x="67" y="1304"/>
                </a:cxn>
                <a:cxn ang="0">
                  <a:pos x="134" y="1236"/>
                </a:cxn>
                <a:cxn ang="0">
                  <a:pos x="133" y="0"/>
                </a:cxn>
                <a:cxn ang="0">
                  <a:pos x="0" y="0"/>
                </a:cxn>
                <a:cxn ang="0">
                  <a:pos x="1" y="1236"/>
                </a:cxn>
                <a:cxn ang="0">
                  <a:pos x="67" y="1304"/>
                </a:cxn>
              </a:cxnLst>
              <a:rect l="0" t="0" r="r" b="b"/>
              <a:pathLst>
                <a:path w="134" h="1304">
                  <a:moveTo>
                    <a:pt x="67" y="1304"/>
                  </a:moveTo>
                  <a:lnTo>
                    <a:pt x="134" y="1236"/>
                  </a:lnTo>
                  <a:lnTo>
                    <a:pt x="133" y="0"/>
                  </a:lnTo>
                  <a:lnTo>
                    <a:pt x="0" y="0"/>
                  </a:lnTo>
                  <a:lnTo>
                    <a:pt x="1" y="1236"/>
                  </a:lnTo>
                  <a:lnTo>
                    <a:pt x="67" y="1304"/>
                  </a:lnTo>
                  <a:close/>
                </a:path>
              </a:pathLst>
            </a:custGeom>
            <a:solidFill>
              <a:srgbClr val="E6B5C2"/>
            </a:solidFill>
            <a:ln w="9525">
              <a:noFill/>
              <a:round/>
              <a:headEnd/>
              <a:tailEnd/>
            </a:ln>
          </p:spPr>
          <p:txBody>
            <a:bodyPr/>
            <a:lstStyle/>
            <a:p>
              <a:endParaRPr lang="ja-JP" altLang="en-US"/>
            </a:p>
          </p:txBody>
        </p:sp>
        <p:sp>
          <p:nvSpPr>
            <p:cNvPr id="29896" name="Freeform 200"/>
            <p:cNvSpPr>
              <a:spLocks/>
            </p:cNvSpPr>
            <p:nvPr/>
          </p:nvSpPr>
          <p:spPr bwMode="auto">
            <a:xfrm>
              <a:off x="4690" y="3294"/>
              <a:ext cx="102" cy="48"/>
            </a:xfrm>
            <a:custGeom>
              <a:avLst/>
              <a:gdLst/>
              <a:ahLst/>
              <a:cxnLst>
                <a:cxn ang="0">
                  <a:pos x="2546" y="1239"/>
                </a:cxn>
                <a:cxn ang="0">
                  <a:pos x="3" y="1236"/>
                </a:cxn>
                <a:cxn ang="0">
                  <a:pos x="0" y="0"/>
                </a:cxn>
                <a:cxn ang="0">
                  <a:pos x="2552" y="2"/>
                </a:cxn>
                <a:cxn ang="0">
                  <a:pos x="2546" y="1239"/>
                </a:cxn>
              </a:cxnLst>
              <a:rect l="0" t="0" r="r" b="b"/>
              <a:pathLst>
                <a:path w="2552" h="1239">
                  <a:moveTo>
                    <a:pt x="2546" y="1239"/>
                  </a:moveTo>
                  <a:lnTo>
                    <a:pt x="3" y="1236"/>
                  </a:lnTo>
                  <a:lnTo>
                    <a:pt x="0" y="0"/>
                  </a:lnTo>
                  <a:lnTo>
                    <a:pt x="2552" y="2"/>
                  </a:lnTo>
                  <a:lnTo>
                    <a:pt x="2546" y="1239"/>
                  </a:lnTo>
                  <a:close/>
                </a:path>
              </a:pathLst>
            </a:custGeom>
            <a:solidFill>
              <a:srgbClr val="CB3547"/>
            </a:solidFill>
            <a:ln w="9525">
              <a:noFill/>
              <a:round/>
              <a:headEnd/>
              <a:tailEnd/>
            </a:ln>
          </p:spPr>
          <p:txBody>
            <a:bodyPr/>
            <a:lstStyle/>
            <a:p>
              <a:endParaRPr lang="ja-JP" altLang="en-US"/>
            </a:p>
          </p:txBody>
        </p:sp>
        <p:sp>
          <p:nvSpPr>
            <p:cNvPr id="29897" name="Freeform 201"/>
            <p:cNvSpPr>
              <a:spLocks/>
            </p:cNvSpPr>
            <p:nvPr/>
          </p:nvSpPr>
          <p:spPr bwMode="auto">
            <a:xfrm>
              <a:off x="4687" y="3339"/>
              <a:ext cx="104" cy="6"/>
            </a:xfrm>
            <a:custGeom>
              <a:avLst/>
              <a:gdLst/>
              <a:ahLst/>
              <a:cxnLst>
                <a:cxn ang="0">
                  <a:pos x="0" y="69"/>
                </a:cxn>
                <a:cxn ang="0">
                  <a:pos x="66" y="137"/>
                </a:cxn>
                <a:cxn ang="0">
                  <a:pos x="2609" y="141"/>
                </a:cxn>
                <a:cxn ang="0">
                  <a:pos x="2609" y="3"/>
                </a:cxn>
                <a:cxn ang="0">
                  <a:pos x="66" y="0"/>
                </a:cxn>
                <a:cxn ang="0">
                  <a:pos x="0" y="69"/>
                </a:cxn>
              </a:cxnLst>
              <a:rect l="0" t="0" r="r" b="b"/>
              <a:pathLst>
                <a:path w="2609" h="141">
                  <a:moveTo>
                    <a:pt x="0" y="69"/>
                  </a:moveTo>
                  <a:lnTo>
                    <a:pt x="66" y="137"/>
                  </a:lnTo>
                  <a:lnTo>
                    <a:pt x="2609" y="141"/>
                  </a:lnTo>
                  <a:lnTo>
                    <a:pt x="2609" y="3"/>
                  </a:lnTo>
                  <a:lnTo>
                    <a:pt x="66" y="0"/>
                  </a:lnTo>
                  <a:lnTo>
                    <a:pt x="0" y="69"/>
                  </a:lnTo>
                  <a:close/>
                </a:path>
              </a:pathLst>
            </a:custGeom>
            <a:solidFill>
              <a:srgbClr val="E6B5C2"/>
            </a:solidFill>
            <a:ln w="9525">
              <a:noFill/>
              <a:round/>
              <a:headEnd/>
              <a:tailEnd/>
            </a:ln>
          </p:spPr>
          <p:txBody>
            <a:bodyPr/>
            <a:lstStyle/>
            <a:p>
              <a:endParaRPr lang="ja-JP" altLang="en-US"/>
            </a:p>
          </p:txBody>
        </p:sp>
        <p:sp>
          <p:nvSpPr>
            <p:cNvPr id="29898" name="Freeform 202"/>
            <p:cNvSpPr>
              <a:spLocks/>
            </p:cNvSpPr>
            <p:nvPr/>
          </p:nvSpPr>
          <p:spPr bwMode="auto">
            <a:xfrm>
              <a:off x="4687" y="3292"/>
              <a:ext cx="5" cy="50"/>
            </a:xfrm>
            <a:custGeom>
              <a:avLst/>
              <a:gdLst/>
              <a:ahLst/>
              <a:cxnLst>
                <a:cxn ang="0">
                  <a:pos x="66" y="0"/>
                </a:cxn>
                <a:cxn ang="0">
                  <a:pos x="0" y="68"/>
                </a:cxn>
                <a:cxn ang="0">
                  <a:pos x="3" y="1304"/>
                </a:cxn>
                <a:cxn ang="0">
                  <a:pos x="135" y="1304"/>
                </a:cxn>
                <a:cxn ang="0">
                  <a:pos x="132" y="68"/>
                </a:cxn>
                <a:cxn ang="0">
                  <a:pos x="66" y="0"/>
                </a:cxn>
              </a:cxnLst>
              <a:rect l="0" t="0" r="r" b="b"/>
              <a:pathLst>
                <a:path w="135" h="1304">
                  <a:moveTo>
                    <a:pt x="66" y="0"/>
                  </a:moveTo>
                  <a:lnTo>
                    <a:pt x="0" y="68"/>
                  </a:lnTo>
                  <a:lnTo>
                    <a:pt x="3" y="1304"/>
                  </a:lnTo>
                  <a:lnTo>
                    <a:pt x="135" y="1304"/>
                  </a:lnTo>
                  <a:lnTo>
                    <a:pt x="132" y="68"/>
                  </a:lnTo>
                  <a:lnTo>
                    <a:pt x="66" y="0"/>
                  </a:lnTo>
                  <a:close/>
                </a:path>
              </a:pathLst>
            </a:custGeom>
            <a:solidFill>
              <a:srgbClr val="E6B5C2"/>
            </a:solidFill>
            <a:ln w="9525">
              <a:noFill/>
              <a:round/>
              <a:headEnd/>
              <a:tailEnd/>
            </a:ln>
          </p:spPr>
          <p:txBody>
            <a:bodyPr/>
            <a:lstStyle/>
            <a:p>
              <a:endParaRPr lang="ja-JP" altLang="en-US"/>
            </a:p>
          </p:txBody>
        </p:sp>
        <p:sp>
          <p:nvSpPr>
            <p:cNvPr id="29899" name="Freeform 203"/>
            <p:cNvSpPr>
              <a:spLocks/>
            </p:cNvSpPr>
            <p:nvPr/>
          </p:nvSpPr>
          <p:spPr bwMode="auto">
            <a:xfrm>
              <a:off x="4690" y="3292"/>
              <a:ext cx="104" cy="5"/>
            </a:xfrm>
            <a:custGeom>
              <a:avLst/>
              <a:gdLst/>
              <a:ahLst/>
              <a:cxnLst>
                <a:cxn ang="0">
                  <a:pos x="2620" y="70"/>
                </a:cxn>
                <a:cxn ang="0">
                  <a:pos x="2552" y="1"/>
                </a:cxn>
                <a:cxn ang="0">
                  <a:pos x="0" y="0"/>
                </a:cxn>
                <a:cxn ang="0">
                  <a:pos x="0" y="137"/>
                </a:cxn>
                <a:cxn ang="0">
                  <a:pos x="2552" y="139"/>
                </a:cxn>
                <a:cxn ang="0">
                  <a:pos x="2620" y="70"/>
                </a:cxn>
              </a:cxnLst>
              <a:rect l="0" t="0" r="r" b="b"/>
              <a:pathLst>
                <a:path w="2620" h="139">
                  <a:moveTo>
                    <a:pt x="2620" y="70"/>
                  </a:moveTo>
                  <a:lnTo>
                    <a:pt x="2552" y="1"/>
                  </a:lnTo>
                  <a:lnTo>
                    <a:pt x="0" y="0"/>
                  </a:lnTo>
                  <a:lnTo>
                    <a:pt x="0" y="137"/>
                  </a:lnTo>
                  <a:lnTo>
                    <a:pt x="2552" y="139"/>
                  </a:lnTo>
                  <a:lnTo>
                    <a:pt x="2620" y="70"/>
                  </a:lnTo>
                  <a:close/>
                </a:path>
              </a:pathLst>
            </a:custGeom>
            <a:solidFill>
              <a:srgbClr val="E6B5C2"/>
            </a:solidFill>
            <a:ln w="9525">
              <a:noFill/>
              <a:round/>
              <a:headEnd/>
              <a:tailEnd/>
            </a:ln>
          </p:spPr>
          <p:txBody>
            <a:bodyPr/>
            <a:lstStyle/>
            <a:p>
              <a:endParaRPr lang="ja-JP" altLang="en-US"/>
            </a:p>
          </p:txBody>
        </p:sp>
        <p:sp>
          <p:nvSpPr>
            <p:cNvPr id="29900" name="Freeform 204"/>
            <p:cNvSpPr>
              <a:spLocks/>
            </p:cNvSpPr>
            <p:nvPr/>
          </p:nvSpPr>
          <p:spPr bwMode="auto">
            <a:xfrm>
              <a:off x="4789" y="3294"/>
              <a:ext cx="5" cy="51"/>
            </a:xfrm>
            <a:custGeom>
              <a:avLst/>
              <a:gdLst/>
              <a:ahLst/>
              <a:cxnLst>
                <a:cxn ang="0">
                  <a:pos x="66" y="1307"/>
                </a:cxn>
                <a:cxn ang="0">
                  <a:pos x="133" y="1239"/>
                </a:cxn>
                <a:cxn ang="0">
                  <a:pos x="140" y="1"/>
                </a:cxn>
                <a:cxn ang="0">
                  <a:pos x="6" y="0"/>
                </a:cxn>
                <a:cxn ang="0">
                  <a:pos x="0" y="1238"/>
                </a:cxn>
                <a:cxn ang="0">
                  <a:pos x="66" y="1307"/>
                </a:cxn>
              </a:cxnLst>
              <a:rect l="0" t="0" r="r" b="b"/>
              <a:pathLst>
                <a:path w="140" h="1307">
                  <a:moveTo>
                    <a:pt x="66" y="1307"/>
                  </a:moveTo>
                  <a:lnTo>
                    <a:pt x="133" y="1239"/>
                  </a:lnTo>
                  <a:lnTo>
                    <a:pt x="140" y="1"/>
                  </a:lnTo>
                  <a:lnTo>
                    <a:pt x="6" y="0"/>
                  </a:lnTo>
                  <a:lnTo>
                    <a:pt x="0" y="1238"/>
                  </a:lnTo>
                  <a:lnTo>
                    <a:pt x="66" y="1307"/>
                  </a:lnTo>
                  <a:close/>
                </a:path>
              </a:pathLst>
            </a:custGeom>
            <a:solidFill>
              <a:srgbClr val="E6B5C2"/>
            </a:solidFill>
            <a:ln w="9525">
              <a:noFill/>
              <a:round/>
              <a:headEnd/>
              <a:tailEnd/>
            </a:ln>
          </p:spPr>
          <p:txBody>
            <a:bodyPr/>
            <a:lstStyle/>
            <a:p>
              <a:endParaRPr lang="ja-JP" altLang="en-US"/>
            </a:p>
          </p:txBody>
        </p:sp>
        <p:sp>
          <p:nvSpPr>
            <p:cNvPr id="29901" name="Freeform 205"/>
            <p:cNvSpPr>
              <a:spLocks/>
            </p:cNvSpPr>
            <p:nvPr/>
          </p:nvSpPr>
          <p:spPr bwMode="auto">
            <a:xfrm>
              <a:off x="4891" y="3294"/>
              <a:ext cx="102" cy="48"/>
            </a:xfrm>
            <a:custGeom>
              <a:avLst/>
              <a:gdLst/>
              <a:ahLst/>
              <a:cxnLst>
                <a:cxn ang="0">
                  <a:pos x="2554" y="1236"/>
                </a:cxn>
                <a:cxn ang="0">
                  <a:pos x="0" y="1236"/>
                </a:cxn>
                <a:cxn ang="0">
                  <a:pos x="1" y="0"/>
                </a:cxn>
                <a:cxn ang="0">
                  <a:pos x="2555" y="2"/>
                </a:cxn>
                <a:cxn ang="0">
                  <a:pos x="2554" y="1236"/>
                </a:cxn>
              </a:cxnLst>
              <a:rect l="0" t="0" r="r" b="b"/>
              <a:pathLst>
                <a:path w="2555" h="1236">
                  <a:moveTo>
                    <a:pt x="2554" y="1236"/>
                  </a:moveTo>
                  <a:lnTo>
                    <a:pt x="0" y="1236"/>
                  </a:lnTo>
                  <a:lnTo>
                    <a:pt x="1" y="0"/>
                  </a:lnTo>
                  <a:lnTo>
                    <a:pt x="2555" y="2"/>
                  </a:lnTo>
                  <a:lnTo>
                    <a:pt x="2554" y="1236"/>
                  </a:lnTo>
                  <a:close/>
                </a:path>
              </a:pathLst>
            </a:custGeom>
            <a:solidFill>
              <a:srgbClr val="CB3547"/>
            </a:solidFill>
            <a:ln w="9525">
              <a:noFill/>
              <a:round/>
              <a:headEnd/>
              <a:tailEnd/>
            </a:ln>
          </p:spPr>
          <p:txBody>
            <a:bodyPr/>
            <a:lstStyle/>
            <a:p>
              <a:endParaRPr lang="ja-JP" altLang="en-US"/>
            </a:p>
          </p:txBody>
        </p:sp>
        <p:sp>
          <p:nvSpPr>
            <p:cNvPr id="29902" name="Freeform 206"/>
            <p:cNvSpPr>
              <a:spLocks/>
            </p:cNvSpPr>
            <p:nvPr/>
          </p:nvSpPr>
          <p:spPr bwMode="auto">
            <a:xfrm>
              <a:off x="4888" y="3339"/>
              <a:ext cx="105" cy="5"/>
            </a:xfrm>
            <a:custGeom>
              <a:avLst/>
              <a:gdLst/>
              <a:ahLst/>
              <a:cxnLst>
                <a:cxn ang="0">
                  <a:pos x="0" y="70"/>
                </a:cxn>
                <a:cxn ang="0">
                  <a:pos x="67" y="138"/>
                </a:cxn>
                <a:cxn ang="0">
                  <a:pos x="2621" y="138"/>
                </a:cxn>
                <a:cxn ang="0">
                  <a:pos x="2621" y="0"/>
                </a:cxn>
                <a:cxn ang="0">
                  <a:pos x="67" y="1"/>
                </a:cxn>
                <a:cxn ang="0">
                  <a:pos x="0" y="70"/>
                </a:cxn>
              </a:cxnLst>
              <a:rect l="0" t="0" r="r" b="b"/>
              <a:pathLst>
                <a:path w="2621" h="138">
                  <a:moveTo>
                    <a:pt x="0" y="70"/>
                  </a:moveTo>
                  <a:lnTo>
                    <a:pt x="67" y="138"/>
                  </a:lnTo>
                  <a:lnTo>
                    <a:pt x="2621" y="138"/>
                  </a:lnTo>
                  <a:lnTo>
                    <a:pt x="2621" y="0"/>
                  </a:lnTo>
                  <a:lnTo>
                    <a:pt x="67" y="1"/>
                  </a:lnTo>
                  <a:lnTo>
                    <a:pt x="0" y="70"/>
                  </a:lnTo>
                  <a:close/>
                </a:path>
              </a:pathLst>
            </a:custGeom>
            <a:solidFill>
              <a:srgbClr val="E6B5C2"/>
            </a:solidFill>
            <a:ln w="9525">
              <a:noFill/>
              <a:round/>
              <a:headEnd/>
              <a:tailEnd/>
            </a:ln>
          </p:spPr>
          <p:txBody>
            <a:bodyPr/>
            <a:lstStyle/>
            <a:p>
              <a:endParaRPr lang="ja-JP" altLang="en-US"/>
            </a:p>
          </p:txBody>
        </p:sp>
        <p:sp>
          <p:nvSpPr>
            <p:cNvPr id="29903" name="Freeform 207"/>
            <p:cNvSpPr>
              <a:spLocks/>
            </p:cNvSpPr>
            <p:nvPr/>
          </p:nvSpPr>
          <p:spPr bwMode="auto">
            <a:xfrm>
              <a:off x="4888" y="3292"/>
              <a:ext cx="6" cy="50"/>
            </a:xfrm>
            <a:custGeom>
              <a:avLst/>
              <a:gdLst/>
              <a:ahLst/>
              <a:cxnLst>
                <a:cxn ang="0">
                  <a:pos x="68" y="0"/>
                </a:cxn>
                <a:cxn ang="0">
                  <a:pos x="1" y="68"/>
                </a:cxn>
                <a:cxn ang="0">
                  <a:pos x="0" y="1304"/>
                </a:cxn>
                <a:cxn ang="0">
                  <a:pos x="133" y="1304"/>
                </a:cxn>
                <a:cxn ang="0">
                  <a:pos x="134" y="68"/>
                </a:cxn>
                <a:cxn ang="0">
                  <a:pos x="68" y="0"/>
                </a:cxn>
              </a:cxnLst>
              <a:rect l="0" t="0" r="r" b="b"/>
              <a:pathLst>
                <a:path w="134" h="1304">
                  <a:moveTo>
                    <a:pt x="68" y="0"/>
                  </a:moveTo>
                  <a:lnTo>
                    <a:pt x="1" y="68"/>
                  </a:lnTo>
                  <a:lnTo>
                    <a:pt x="0" y="1304"/>
                  </a:lnTo>
                  <a:lnTo>
                    <a:pt x="133" y="1304"/>
                  </a:lnTo>
                  <a:lnTo>
                    <a:pt x="134" y="68"/>
                  </a:lnTo>
                  <a:lnTo>
                    <a:pt x="68" y="0"/>
                  </a:lnTo>
                  <a:close/>
                </a:path>
              </a:pathLst>
            </a:custGeom>
            <a:solidFill>
              <a:srgbClr val="E6B5C2"/>
            </a:solidFill>
            <a:ln w="9525">
              <a:noFill/>
              <a:round/>
              <a:headEnd/>
              <a:tailEnd/>
            </a:ln>
          </p:spPr>
          <p:txBody>
            <a:bodyPr/>
            <a:lstStyle/>
            <a:p>
              <a:endParaRPr lang="ja-JP" altLang="en-US"/>
            </a:p>
          </p:txBody>
        </p:sp>
        <p:sp>
          <p:nvSpPr>
            <p:cNvPr id="29904" name="Freeform 208"/>
            <p:cNvSpPr>
              <a:spLocks/>
            </p:cNvSpPr>
            <p:nvPr/>
          </p:nvSpPr>
          <p:spPr bwMode="auto">
            <a:xfrm>
              <a:off x="4891" y="3292"/>
              <a:ext cx="105" cy="5"/>
            </a:xfrm>
            <a:custGeom>
              <a:avLst/>
              <a:gdLst/>
              <a:ahLst/>
              <a:cxnLst>
                <a:cxn ang="0">
                  <a:pos x="2620" y="70"/>
                </a:cxn>
                <a:cxn ang="0">
                  <a:pos x="2554" y="1"/>
                </a:cxn>
                <a:cxn ang="0">
                  <a:pos x="0" y="0"/>
                </a:cxn>
                <a:cxn ang="0">
                  <a:pos x="0" y="137"/>
                </a:cxn>
                <a:cxn ang="0">
                  <a:pos x="2554" y="139"/>
                </a:cxn>
                <a:cxn ang="0">
                  <a:pos x="2620" y="70"/>
                </a:cxn>
              </a:cxnLst>
              <a:rect l="0" t="0" r="r" b="b"/>
              <a:pathLst>
                <a:path w="2620" h="139">
                  <a:moveTo>
                    <a:pt x="2620" y="70"/>
                  </a:moveTo>
                  <a:lnTo>
                    <a:pt x="2554" y="1"/>
                  </a:lnTo>
                  <a:lnTo>
                    <a:pt x="0" y="0"/>
                  </a:lnTo>
                  <a:lnTo>
                    <a:pt x="0" y="137"/>
                  </a:lnTo>
                  <a:lnTo>
                    <a:pt x="2554" y="139"/>
                  </a:lnTo>
                  <a:lnTo>
                    <a:pt x="2620" y="70"/>
                  </a:lnTo>
                  <a:close/>
                </a:path>
              </a:pathLst>
            </a:custGeom>
            <a:solidFill>
              <a:srgbClr val="E6B5C2"/>
            </a:solidFill>
            <a:ln w="9525">
              <a:noFill/>
              <a:round/>
              <a:headEnd/>
              <a:tailEnd/>
            </a:ln>
          </p:spPr>
          <p:txBody>
            <a:bodyPr/>
            <a:lstStyle/>
            <a:p>
              <a:endParaRPr lang="ja-JP" altLang="en-US"/>
            </a:p>
          </p:txBody>
        </p:sp>
        <p:sp>
          <p:nvSpPr>
            <p:cNvPr id="29905" name="Freeform 209"/>
            <p:cNvSpPr>
              <a:spLocks/>
            </p:cNvSpPr>
            <p:nvPr/>
          </p:nvSpPr>
          <p:spPr bwMode="auto">
            <a:xfrm>
              <a:off x="4991" y="3294"/>
              <a:ext cx="5" cy="50"/>
            </a:xfrm>
            <a:custGeom>
              <a:avLst/>
              <a:gdLst/>
              <a:ahLst/>
              <a:cxnLst>
                <a:cxn ang="0">
                  <a:pos x="66" y="1302"/>
                </a:cxn>
                <a:cxn ang="0">
                  <a:pos x="132" y="1234"/>
                </a:cxn>
                <a:cxn ang="0">
                  <a:pos x="133" y="0"/>
                </a:cxn>
                <a:cxn ang="0">
                  <a:pos x="1" y="0"/>
                </a:cxn>
                <a:cxn ang="0">
                  <a:pos x="0" y="1234"/>
                </a:cxn>
                <a:cxn ang="0">
                  <a:pos x="66" y="1302"/>
                </a:cxn>
              </a:cxnLst>
              <a:rect l="0" t="0" r="r" b="b"/>
              <a:pathLst>
                <a:path w="133" h="1302">
                  <a:moveTo>
                    <a:pt x="66" y="1302"/>
                  </a:moveTo>
                  <a:lnTo>
                    <a:pt x="132" y="1234"/>
                  </a:lnTo>
                  <a:lnTo>
                    <a:pt x="133" y="0"/>
                  </a:lnTo>
                  <a:lnTo>
                    <a:pt x="1" y="0"/>
                  </a:lnTo>
                  <a:lnTo>
                    <a:pt x="0" y="1234"/>
                  </a:lnTo>
                  <a:lnTo>
                    <a:pt x="66" y="1302"/>
                  </a:lnTo>
                  <a:close/>
                </a:path>
              </a:pathLst>
            </a:custGeom>
            <a:solidFill>
              <a:srgbClr val="E6B5C2"/>
            </a:solidFill>
            <a:ln w="9525">
              <a:noFill/>
              <a:round/>
              <a:headEnd/>
              <a:tailEnd/>
            </a:ln>
          </p:spPr>
          <p:txBody>
            <a:bodyPr/>
            <a:lstStyle/>
            <a:p>
              <a:endParaRPr lang="ja-JP" altLang="en-US"/>
            </a:p>
          </p:txBody>
        </p:sp>
        <p:sp>
          <p:nvSpPr>
            <p:cNvPr id="29906" name="Freeform 210"/>
            <p:cNvSpPr>
              <a:spLocks/>
            </p:cNvSpPr>
            <p:nvPr/>
          </p:nvSpPr>
          <p:spPr bwMode="auto">
            <a:xfrm>
              <a:off x="4843" y="3294"/>
              <a:ext cx="102" cy="48"/>
            </a:xfrm>
            <a:custGeom>
              <a:avLst/>
              <a:gdLst/>
              <a:ahLst/>
              <a:cxnLst>
                <a:cxn ang="0">
                  <a:pos x="2550" y="1232"/>
                </a:cxn>
                <a:cxn ang="0">
                  <a:pos x="0" y="1229"/>
                </a:cxn>
                <a:cxn ang="0">
                  <a:pos x="1" y="0"/>
                </a:cxn>
                <a:cxn ang="0">
                  <a:pos x="2549" y="2"/>
                </a:cxn>
                <a:cxn ang="0">
                  <a:pos x="2550" y="1232"/>
                </a:cxn>
              </a:cxnLst>
              <a:rect l="0" t="0" r="r" b="b"/>
              <a:pathLst>
                <a:path w="2550" h="1232">
                  <a:moveTo>
                    <a:pt x="2550" y="1232"/>
                  </a:moveTo>
                  <a:lnTo>
                    <a:pt x="0" y="1229"/>
                  </a:lnTo>
                  <a:lnTo>
                    <a:pt x="1" y="0"/>
                  </a:lnTo>
                  <a:lnTo>
                    <a:pt x="2549" y="2"/>
                  </a:lnTo>
                  <a:lnTo>
                    <a:pt x="2550" y="1232"/>
                  </a:lnTo>
                  <a:close/>
                </a:path>
              </a:pathLst>
            </a:custGeom>
            <a:solidFill>
              <a:srgbClr val="CB3547"/>
            </a:solidFill>
            <a:ln w="9525">
              <a:noFill/>
              <a:round/>
              <a:headEnd/>
              <a:tailEnd/>
            </a:ln>
          </p:spPr>
          <p:txBody>
            <a:bodyPr/>
            <a:lstStyle/>
            <a:p>
              <a:endParaRPr lang="ja-JP" altLang="en-US"/>
            </a:p>
          </p:txBody>
        </p:sp>
        <p:sp>
          <p:nvSpPr>
            <p:cNvPr id="29907" name="Freeform 211"/>
            <p:cNvSpPr>
              <a:spLocks/>
            </p:cNvSpPr>
            <p:nvPr/>
          </p:nvSpPr>
          <p:spPr bwMode="auto">
            <a:xfrm>
              <a:off x="4841" y="3339"/>
              <a:ext cx="104" cy="5"/>
            </a:xfrm>
            <a:custGeom>
              <a:avLst/>
              <a:gdLst/>
              <a:ahLst/>
              <a:cxnLst>
                <a:cxn ang="0">
                  <a:pos x="0" y="69"/>
                </a:cxn>
                <a:cxn ang="0">
                  <a:pos x="67" y="137"/>
                </a:cxn>
                <a:cxn ang="0">
                  <a:pos x="2617" y="140"/>
                </a:cxn>
                <a:cxn ang="0">
                  <a:pos x="2617" y="3"/>
                </a:cxn>
                <a:cxn ang="0">
                  <a:pos x="67" y="0"/>
                </a:cxn>
                <a:cxn ang="0">
                  <a:pos x="0" y="69"/>
                </a:cxn>
              </a:cxnLst>
              <a:rect l="0" t="0" r="r" b="b"/>
              <a:pathLst>
                <a:path w="2617" h="140">
                  <a:moveTo>
                    <a:pt x="0" y="69"/>
                  </a:moveTo>
                  <a:lnTo>
                    <a:pt x="67" y="137"/>
                  </a:lnTo>
                  <a:lnTo>
                    <a:pt x="2617" y="140"/>
                  </a:lnTo>
                  <a:lnTo>
                    <a:pt x="2617" y="3"/>
                  </a:lnTo>
                  <a:lnTo>
                    <a:pt x="67" y="0"/>
                  </a:lnTo>
                  <a:lnTo>
                    <a:pt x="0" y="69"/>
                  </a:lnTo>
                  <a:close/>
                </a:path>
              </a:pathLst>
            </a:custGeom>
            <a:solidFill>
              <a:srgbClr val="E6B5C2"/>
            </a:solidFill>
            <a:ln w="9525">
              <a:noFill/>
              <a:round/>
              <a:headEnd/>
              <a:tailEnd/>
            </a:ln>
          </p:spPr>
          <p:txBody>
            <a:bodyPr/>
            <a:lstStyle/>
            <a:p>
              <a:endParaRPr lang="ja-JP" altLang="en-US"/>
            </a:p>
          </p:txBody>
        </p:sp>
        <p:sp>
          <p:nvSpPr>
            <p:cNvPr id="29908" name="Freeform 212"/>
            <p:cNvSpPr>
              <a:spLocks/>
            </p:cNvSpPr>
            <p:nvPr/>
          </p:nvSpPr>
          <p:spPr bwMode="auto">
            <a:xfrm>
              <a:off x="4841" y="3292"/>
              <a:ext cx="5" cy="50"/>
            </a:xfrm>
            <a:custGeom>
              <a:avLst/>
              <a:gdLst/>
              <a:ahLst/>
              <a:cxnLst>
                <a:cxn ang="0">
                  <a:pos x="68" y="0"/>
                </a:cxn>
                <a:cxn ang="0">
                  <a:pos x="1" y="68"/>
                </a:cxn>
                <a:cxn ang="0">
                  <a:pos x="0" y="1297"/>
                </a:cxn>
                <a:cxn ang="0">
                  <a:pos x="133" y="1297"/>
                </a:cxn>
                <a:cxn ang="0">
                  <a:pos x="134" y="68"/>
                </a:cxn>
                <a:cxn ang="0">
                  <a:pos x="68" y="0"/>
                </a:cxn>
              </a:cxnLst>
              <a:rect l="0" t="0" r="r" b="b"/>
              <a:pathLst>
                <a:path w="134" h="1297">
                  <a:moveTo>
                    <a:pt x="68" y="0"/>
                  </a:moveTo>
                  <a:lnTo>
                    <a:pt x="1" y="68"/>
                  </a:lnTo>
                  <a:lnTo>
                    <a:pt x="0" y="1297"/>
                  </a:lnTo>
                  <a:lnTo>
                    <a:pt x="133" y="1297"/>
                  </a:lnTo>
                  <a:lnTo>
                    <a:pt x="134" y="68"/>
                  </a:lnTo>
                  <a:lnTo>
                    <a:pt x="68" y="0"/>
                  </a:lnTo>
                  <a:close/>
                </a:path>
              </a:pathLst>
            </a:custGeom>
            <a:solidFill>
              <a:srgbClr val="E6B5C2"/>
            </a:solidFill>
            <a:ln w="9525">
              <a:noFill/>
              <a:round/>
              <a:headEnd/>
              <a:tailEnd/>
            </a:ln>
          </p:spPr>
          <p:txBody>
            <a:bodyPr/>
            <a:lstStyle/>
            <a:p>
              <a:endParaRPr lang="ja-JP" altLang="en-US"/>
            </a:p>
          </p:txBody>
        </p:sp>
        <p:sp>
          <p:nvSpPr>
            <p:cNvPr id="29909" name="Freeform 213"/>
            <p:cNvSpPr>
              <a:spLocks/>
            </p:cNvSpPr>
            <p:nvPr/>
          </p:nvSpPr>
          <p:spPr bwMode="auto">
            <a:xfrm>
              <a:off x="4843" y="3292"/>
              <a:ext cx="105" cy="5"/>
            </a:xfrm>
            <a:custGeom>
              <a:avLst/>
              <a:gdLst/>
              <a:ahLst/>
              <a:cxnLst>
                <a:cxn ang="0">
                  <a:pos x="2614" y="70"/>
                </a:cxn>
                <a:cxn ang="0">
                  <a:pos x="2548" y="1"/>
                </a:cxn>
                <a:cxn ang="0">
                  <a:pos x="0" y="0"/>
                </a:cxn>
                <a:cxn ang="0">
                  <a:pos x="0" y="137"/>
                </a:cxn>
                <a:cxn ang="0">
                  <a:pos x="2548" y="139"/>
                </a:cxn>
                <a:cxn ang="0">
                  <a:pos x="2614" y="70"/>
                </a:cxn>
              </a:cxnLst>
              <a:rect l="0" t="0" r="r" b="b"/>
              <a:pathLst>
                <a:path w="2614" h="139">
                  <a:moveTo>
                    <a:pt x="2614" y="70"/>
                  </a:moveTo>
                  <a:lnTo>
                    <a:pt x="2548" y="1"/>
                  </a:lnTo>
                  <a:lnTo>
                    <a:pt x="0" y="0"/>
                  </a:lnTo>
                  <a:lnTo>
                    <a:pt x="0" y="137"/>
                  </a:lnTo>
                  <a:lnTo>
                    <a:pt x="2548" y="139"/>
                  </a:lnTo>
                  <a:lnTo>
                    <a:pt x="2614" y="70"/>
                  </a:lnTo>
                  <a:close/>
                </a:path>
              </a:pathLst>
            </a:custGeom>
            <a:solidFill>
              <a:srgbClr val="E6B5C2"/>
            </a:solidFill>
            <a:ln w="9525">
              <a:noFill/>
              <a:round/>
              <a:headEnd/>
              <a:tailEnd/>
            </a:ln>
          </p:spPr>
          <p:txBody>
            <a:bodyPr/>
            <a:lstStyle/>
            <a:p>
              <a:endParaRPr lang="ja-JP" altLang="en-US"/>
            </a:p>
          </p:txBody>
        </p:sp>
        <p:sp>
          <p:nvSpPr>
            <p:cNvPr id="29910" name="Freeform 214"/>
            <p:cNvSpPr>
              <a:spLocks/>
            </p:cNvSpPr>
            <p:nvPr/>
          </p:nvSpPr>
          <p:spPr bwMode="auto">
            <a:xfrm>
              <a:off x="4943" y="3294"/>
              <a:ext cx="5" cy="50"/>
            </a:xfrm>
            <a:custGeom>
              <a:avLst/>
              <a:gdLst/>
              <a:ahLst/>
              <a:cxnLst>
                <a:cxn ang="0">
                  <a:pos x="67" y="1298"/>
                </a:cxn>
                <a:cxn ang="0">
                  <a:pos x="133" y="1230"/>
                </a:cxn>
                <a:cxn ang="0">
                  <a:pos x="132" y="0"/>
                </a:cxn>
                <a:cxn ang="0">
                  <a:pos x="0" y="0"/>
                </a:cxn>
                <a:cxn ang="0">
                  <a:pos x="1" y="1230"/>
                </a:cxn>
                <a:cxn ang="0">
                  <a:pos x="67" y="1298"/>
                </a:cxn>
              </a:cxnLst>
              <a:rect l="0" t="0" r="r" b="b"/>
              <a:pathLst>
                <a:path w="133" h="1298">
                  <a:moveTo>
                    <a:pt x="67" y="1298"/>
                  </a:moveTo>
                  <a:lnTo>
                    <a:pt x="133" y="1230"/>
                  </a:lnTo>
                  <a:lnTo>
                    <a:pt x="132" y="0"/>
                  </a:lnTo>
                  <a:lnTo>
                    <a:pt x="0" y="0"/>
                  </a:lnTo>
                  <a:lnTo>
                    <a:pt x="1" y="1230"/>
                  </a:lnTo>
                  <a:lnTo>
                    <a:pt x="67" y="1298"/>
                  </a:lnTo>
                  <a:close/>
                </a:path>
              </a:pathLst>
            </a:custGeom>
            <a:solidFill>
              <a:srgbClr val="E6B5C2"/>
            </a:solidFill>
            <a:ln w="9525">
              <a:noFill/>
              <a:round/>
              <a:headEnd/>
              <a:tailEnd/>
            </a:ln>
          </p:spPr>
          <p:txBody>
            <a:bodyPr/>
            <a:lstStyle/>
            <a:p>
              <a:endParaRPr lang="ja-JP" altLang="en-US"/>
            </a:p>
          </p:txBody>
        </p:sp>
        <p:sp>
          <p:nvSpPr>
            <p:cNvPr id="29911" name="Freeform 215"/>
            <p:cNvSpPr>
              <a:spLocks/>
            </p:cNvSpPr>
            <p:nvPr/>
          </p:nvSpPr>
          <p:spPr bwMode="auto">
            <a:xfrm>
              <a:off x="4743" y="3294"/>
              <a:ext cx="100" cy="48"/>
            </a:xfrm>
            <a:custGeom>
              <a:avLst/>
              <a:gdLst/>
              <a:ahLst/>
              <a:cxnLst>
                <a:cxn ang="0">
                  <a:pos x="2521" y="1239"/>
                </a:cxn>
                <a:cxn ang="0">
                  <a:pos x="0" y="1236"/>
                </a:cxn>
                <a:cxn ang="0">
                  <a:pos x="1" y="0"/>
                </a:cxn>
                <a:cxn ang="0">
                  <a:pos x="2520" y="2"/>
                </a:cxn>
                <a:cxn ang="0">
                  <a:pos x="2521" y="1239"/>
                </a:cxn>
              </a:cxnLst>
              <a:rect l="0" t="0" r="r" b="b"/>
              <a:pathLst>
                <a:path w="2521" h="1239">
                  <a:moveTo>
                    <a:pt x="2521" y="1239"/>
                  </a:moveTo>
                  <a:lnTo>
                    <a:pt x="0" y="1236"/>
                  </a:lnTo>
                  <a:lnTo>
                    <a:pt x="1" y="0"/>
                  </a:lnTo>
                  <a:lnTo>
                    <a:pt x="2520" y="2"/>
                  </a:lnTo>
                  <a:lnTo>
                    <a:pt x="2521" y="1239"/>
                  </a:lnTo>
                  <a:close/>
                </a:path>
              </a:pathLst>
            </a:custGeom>
            <a:solidFill>
              <a:srgbClr val="CB3547"/>
            </a:solidFill>
            <a:ln w="9525">
              <a:noFill/>
              <a:round/>
              <a:headEnd/>
              <a:tailEnd/>
            </a:ln>
          </p:spPr>
          <p:txBody>
            <a:bodyPr/>
            <a:lstStyle/>
            <a:p>
              <a:endParaRPr lang="ja-JP" altLang="en-US"/>
            </a:p>
          </p:txBody>
        </p:sp>
        <p:sp>
          <p:nvSpPr>
            <p:cNvPr id="29912" name="Freeform 216"/>
            <p:cNvSpPr>
              <a:spLocks/>
            </p:cNvSpPr>
            <p:nvPr/>
          </p:nvSpPr>
          <p:spPr bwMode="auto">
            <a:xfrm>
              <a:off x="4740" y="3339"/>
              <a:ext cx="103" cy="6"/>
            </a:xfrm>
            <a:custGeom>
              <a:avLst/>
              <a:gdLst/>
              <a:ahLst/>
              <a:cxnLst>
                <a:cxn ang="0">
                  <a:pos x="0" y="69"/>
                </a:cxn>
                <a:cxn ang="0">
                  <a:pos x="66" y="137"/>
                </a:cxn>
                <a:cxn ang="0">
                  <a:pos x="2587" y="141"/>
                </a:cxn>
                <a:cxn ang="0">
                  <a:pos x="2587" y="3"/>
                </a:cxn>
                <a:cxn ang="0">
                  <a:pos x="66" y="0"/>
                </a:cxn>
                <a:cxn ang="0">
                  <a:pos x="0" y="69"/>
                </a:cxn>
              </a:cxnLst>
              <a:rect l="0" t="0" r="r" b="b"/>
              <a:pathLst>
                <a:path w="2587" h="141">
                  <a:moveTo>
                    <a:pt x="0" y="69"/>
                  </a:moveTo>
                  <a:lnTo>
                    <a:pt x="66" y="137"/>
                  </a:lnTo>
                  <a:lnTo>
                    <a:pt x="2587" y="141"/>
                  </a:lnTo>
                  <a:lnTo>
                    <a:pt x="2587" y="3"/>
                  </a:lnTo>
                  <a:lnTo>
                    <a:pt x="66" y="0"/>
                  </a:lnTo>
                  <a:lnTo>
                    <a:pt x="0" y="69"/>
                  </a:lnTo>
                  <a:close/>
                </a:path>
              </a:pathLst>
            </a:custGeom>
            <a:solidFill>
              <a:srgbClr val="E6B5C2"/>
            </a:solidFill>
            <a:ln w="9525">
              <a:noFill/>
              <a:round/>
              <a:headEnd/>
              <a:tailEnd/>
            </a:ln>
          </p:spPr>
          <p:txBody>
            <a:bodyPr/>
            <a:lstStyle/>
            <a:p>
              <a:endParaRPr lang="ja-JP" altLang="en-US"/>
            </a:p>
          </p:txBody>
        </p:sp>
        <p:sp>
          <p:nvSpPr>
            <p:cNvPr id="29913" name="Freeform 217"/>
            <p:cNvSpPr>
              <a:spLocks/>
            </p:cNvSpPr>
            <p:nvPr/>
          </p:nvSpPr>
          <p:spPr bwMode="auto">
            <a:xfrm>
              <a:off x="4740" y="3292"/>
              <a:ext cx="5" cy="50"/>
            </a:xfrm>
            <a:custGeom>
              <a:avLst/>
              <a:gdLst/>
              <a:ahLst/>
              <a:cxnLst>
                <a:cxn ang="0">
                  <a:pos x="67" y="0"/>
                </a:cxn>
                <a:cxn ang="0">
                  <a:pos x="1" y="68"/>
                </a:cxn>
                <a:cxn ang="0">
                  <a:pos x="0" y="1304"/>
                </a:cxn>
                <a:cxn ang="0">
                  <a:pos x="133" y="1304"/>
                </a:cxn>
                <a:cxn ang="0">
                  <a:pos x="134" y="68"/>
                </a:cxn>
                <a:cxn ang="0">
                  <a:pos x="67" y="0"/>
                </a:cxn>
              </a:cxnLst>
              <a:rect l="0" t="0" r="r" b="b"/>
              <a:pathLst>
                <a:path w="134" h="1304">
                  <a:moveTo>
                    <a:pt x="67" y="0"/>
                  </a:moveTo>
                  <a:lnTo>
                    <a:pt x="1" y="68"/>
                  </a:lnTo>
                  <a:lnTo>
                    <a:pt x="0" y="1304"/>
                  </a:lnTo>
                  <a:lnTo>
                    <a:pt x="133" y="1304"/>
                  </a:lnTo>
                  <a:lnTo>
                    <a:pt x="134" y="68"/>
                  </a:lnTo>
                  <a:lnTo>
                    <a:pt x="67" y="0"/>
                  </a:lnTo>
                  <a:close/>
                </a:path>
              </a:pathLst>
            </a:custGeom>
            <a:solidFill>
              <a:srgbClr val="E6B5C2"/>
            </a:solidFill>
            <a:ln w="9525">
              <a:noFill/>
              <a:round/>
              <a:headEnd/>
              <a:tailEnd/>
            </a:ln>
          </p:spPr>
          <p:txBody>
            <a:bodyPr/>
            <a:lstStyle/>
            <a:p>
              <a:endParaRPr lang="ja-JP" altLang="en-US"/>
            </a:p>
          </p:txBody>
        </p:sp>
        <p:sp>
          <p:nvSpPr>
            <p:cNvPr id="29914" name="Freeform 218"/>
            <p:cNvSpPr>
              <a:spLocks/>
            </p:cNvSpPr>
            <p:nvPr/>
          </p:nvSpPr>
          <p:spPr bwMode="auto">
            <a:xfrm>
              <a:off x="4743" y="3292"/>
              <a:ext cx="103" cy="5"/>
            </a:xfrm>
            <a:custGeom>
              <a:avLst/>
              <a:gdLst/>
              <a:ahLst/>
              <a:cxnLst>
                <a:cxn ang="0">
                  <a:pos x="2585" y="70"/>
                </a:cxn>
                <a:cxn ang="0">
                  <a:pos x="2519" y="1"/>
                </a:cxn>
                <a:cxn ang="0">
                  <a:pos x="0" y="0"/>
                </a:cxn>
                <a:cxn ang="0">
                  <a:pos x="0" y="137"/>
                </a:cxn>
                <a:cxn ang="0">
                  <a:pos x="2519" y="139"/>
                </a:cxn>
                <a:cxn ang="0">
                  <a:pos x="2585" y="70"/>
                </a:cxn>
              </a:cxnLst>
              <a:rect l="0" t="0" r="r" b="b"/>
              <a:pathLst>
                <a:path w="2585" h="139">
                  <a:moveTo>
                    <a:pt x="2585" y="70"/>
                  </a:moveTo>
                  <a:lnTo>
                    <a:pt x="2519" y="1"/>
                  </a:lnTo>
                  <a:lnTo>
                    <a:pt x="0" y="0"/>
                  </a:lnTo>
                  <a:lnTo>
                    <a:pt x="0" y="137"/>
                  </a:lnTo>
                  <a:lnTo>
                    <a:pt x="2519" y="139"/>
                  </a:lnTo>
                  <a:lnTo>
                    <a:pt x="2585" y="70"/>
                  </a:lnTo>
                  <a:close/>
                </a:path>
              </a:pathLst>
            </a:custGeom>
            <a:solidFill>
              <a:srgbClr val="E6B5C2"/>
            </a:solidFill>
            <a:ln w="9525">
              <a:noFill/>
              <a:round/>
              <a:headEnd/>
              <a:tailEnd/>
            </a:ln>
          </p:spPr>
          <p:txBody>
            <a:bodyPr/>
            <a:lstStyle/>
            <a:p>
              <a:endParaRPr lang="ja-JP" altLang="en-US"/>
            </a:p>
          </p:txBody>
        </p:sp>
        <p:sp>
          <p:nvSpPr>
            <p:cNvPr id="29915" name="Freeform 219"/>
            <p:cNvSpPr>
              <a:spLocks/>
            </p:cNvSpPr>
            <p:nvPr/>
          </p:nvSpPr>
          <p:spPr bwMode="auto">
            <a:xfrm>
              <a:off x="4841" y="3294"/>
              <a:ext cx="5" cy="51"/>
            </a:xfrm>
            <a:custGeom>
              <a:avLst/>
              <a:gdLst/>
              <a:ahLst/>
              <a:cxnLst>
                <a:cxn ang="0">
                  <a:pos x="68" y="1306"/>
                </a:cxn>
                <a:cxn ang="0">
                  <a:pos x="134" y="1237"/>
                </a:cxn>
                <a:cxn ang="0">
                  <a:pos x="133" y="0"/>
                </a:cxn>
                <a:cxn ang="0">
                  <a:pos x="0" y="0"/>
                </a:cxn>
                <a:cxn ang="0">
                  <a:pos x="1" y="1237"/>
                </a:cxn>
                <a:cxn ang="0">
                  <a:pos x="68" y="1306"/>
                </a:cxn>
              </a:cxnLst>
              <a:rect l="0" t="0" r="r" b="b"/>
              <a:pathLst>
                <a:path w="134" h="1306">
                  <a:moveTo>
                    <a:pt x="68" y="1306"/>
                  </a:moveTo>
                  <a:lnTo>
                    <a:pt x="134" y="1237"/>
                  </a:lnTo>
                  <a:lnTo>
                    <a:pt x="133" y="0"/>
                  </a:lnTo>
                  <a:lnTo>
                    <a:pt x="0" y="0"/>
                  </a:lnTo>
                  <a:lnTo>
                    <a:pt x="1" y="1237"/>
                  </a:lnTo>
                  <a:lnTo>
                    <a:pt x="68" y="1306"/>
                  </a:lnTo>
                  <a:close/>
                </a:path>
              </a:pathLst>
            </a:custGeom>
            <a:solidFill>
              <a:srgbClr val="E6B5C2"/>
            </a:solidFill>
            <a:ln w="9525">
              <a:noFill/>
              <a:round/>
              <a:headEnd/>
              <a:tailEnd/>
            </a:ln>
          </p:spPr>
          <p:txBody>
            <a:bodyPr/>
            <a:lstStyle/>
            <a:p>
              <a:endParaRPr lang="ja-JP" altLang="en-US"/>
            </a:p>
          </p:txBody>
        </p:sp>
        <p:sp>
          <p:nvSpPr>
            <p:cNvPr id="29916" name="Freeform 220"/>
            <p:cNvSpPr>
              <a:spLocks/>
            </p:cNvSpPr>
            <p:nvPr/>
          </p:nvSpPr>
          <p:spPr bwMode="auto">
            <a:xfrm>
              <a:off x="5012" y="3212"/>
              <a:ext cx="18" cy="65"/>
            </a:xfrm>
            <a:custGeom>
              <a:avLst/>
              <a:gdLst/>
              <a:ahLst/>
              <a:cxnLst>
                <a:cxn ang="0">
                  <a:pos x="0" y="1702"/>
                </a:cxn>
                <a:cxn ang="0">
                  <a:pos x="463" y="1222"/>
                </a:cxn>
                <a:cxn ang="0">
                  <a:pos x="462" y="0"/>
                </a:cxn>
                <a:cxn ang="0">
                  <a:pos x="0" y="476"/>
                </a:cxn>
                <a:cxn ang="0">
                  <a:pos x="0" y="1702"/>
                </a:cxn>
              </a:cxnLst>
              <a:rect l="0" t="0" r="r" b="b"/>
              <a:pathLst>
                <a:path w="463" h="1702">
                  <a:moveTo>
                    <a:pt x="0" y="1702"/>
                  </a:moveTo>
                  <a:lnTo>
                    <a:pt x="463" y="1222"/>
                  </a:lnTo>
                  <a:lnTo>
                    <a:pt x="462" y="0"/>
                  </a:lnTo>
                  <a:lnTo>
                    <a:pt x="0" y="476"/>
                  </a:lnTo>
                  <a:lnTo>
                    <a:pt x="0" y="1702"/>
                  </a:lnTo>
                  <a:close/>
                </a:path>
              </a:pathLst>
            </a:custGeom>
            <a:solidFill>
              <a:srgbClr val="B53233"/>
            </a:solidFill>
            <a:ln w="9525">
              <a:noFill/>
              <a:round/>
              <a:headEnd/>
              <a:tailEnd/>
            </a:ln>
          </p:spPr>
          <p:txBody>
            <a:bodyPr/>
            <a:lstStyle/>
            <a:p>
              <a:endParaRPr lang="ja-JP" altLang="en-US"/>
            </a:p>
          </p:txBody>
        </p:sp>
        <p:sp>
          <p:nvSpPr>
            <p:cNvPr id="29917" name="Freeform 221"/>
            <p:cNvSpPr>
              <a:spLocks/>
            </p:cNvSpPr>
            <p:nvPr/>
          </p:nvSpPr>
          <p:spPr bwMode="auto">
            <a:xfrm>
              <a:off x="5010" y="3257"/>
              <a:ext cx="23" cy="22"/>
            </a:xfrm>
            <a:custGeom>
              <a:avLst/>
              <a:gdLst/>
              <a:ahLst/>
              <a:cxnLst>
                <a:cxn ang="0">
                  <a:pos x="575" y="49"/>
                </a:cxn>
                <a:cxn ang="0">
                  <a:pos x="462" y="0"/>
                </a:cxn>
                <a:cxn ang="0">
                  <a:pos x="0" y="481"/>
                </a:cxn>
                <a:cxn ang="0">
                  <a:pos x="93" y="577"/>
                </a:cxn>
                <a:cxn ang="0">
                  <a:pos x="556" y="97"/>
                </a:cxn>
                <a:cxn ang="0">
                  <a:pos x="575" y="49"/>
                </a:cxn>
              </a:cxnLst>
              <a:rect l="0" t="0" r="r" b="b"/>
              <a:pathLst>
                <a:path w="575" h="577">
                  <a:moveTo>
                    <a:pt x="575" y="49"/>
                  </a:moveTo>
                  <a:lnTo>
                    <a:pt x="462" y="0"/>
                  </a:lnTo>
                  <a:lnTo>
                    <a:pt x="0" y="481"/>
                  </a:lnTo>
                  <a:lnTo>
                    <a:pt x="93" y="577"/>
                  </a:lnTo>
                  <a:lnTo>
                    <a:pt x="556" y="97"/>
                  </a:lnTo>
                  <a:lnTo>
                    <a:pt x="575" y="49"/>
                  </a:lnTo>
                  <a:close/>
                </a:path>
              </a:pathLst>
            </a:custGeom>
            <a:solidFill>
              <a:srgbClr val="E6B5C2"/>
            </a:solidFill>
            <a:ln w="9525">
              <a:noFill/>
              <a:round/>
              <a:headEnd/>
              <a:tailEnd/>
            </a:ln>
          </p:spPr>
          <p:txBody>
            <a:bodyPr/>
            <a:lstStyle/>
            <a:p>
              <a:endParaRPr lang="ja-JP" altLang="en-US"/>
            </a:p>
          </p:txBody>
        </p:sp>
        <p:sp>
          <p:nvSpPr>
            <p:cNvPr id="29918" name="Freeform 222"/>
            <p:cNvSpPr>
              <a:spLocks/>
            </p:cNvSpPr>
            <p:nvPr/>
          </p:nvSpPr>
          <p:spPr bwMode="auto">
            <a:xfrm>
              <a:off x="5028" y="3210"/>
              <a:ext cx="5" cy="49"/>
            </a:xfrm>
            <a:custGeom>
              <a:avLst/>
              <a:gdLst/>
              <a:ahLst/>
              <a:cxnLst>
                <a:cxn ang="0">
                  <a:pos x="20" y="0"/>
                </a:cxn>
                <a:cxn ang="0">
                  <a:pos x="0" y="49"/>
                </a:cxn>
                <a:cxn ang="0">
                  <a:pos x="1" y="1271"/>
                </a:cxn>
                <a:cxn ang="0">
                  <a:pos x="133" y="1271"/>
                </a:cxn>
                <a:cxn ang="0">
                  <a:pos x="132" y="49"/>
                </a:cxn>
                <a:cxn ang="0">
                  <a:pos x="20" y="0"/>
                </a:cxn>
              </a:cxnLst>
              <a:rect l="0" t="0" r="r" b="b"/>
              <a:pathLst>
                <a:path w="133" h="1271">
                  <a:moveTo>
                    <a:pt x="20" y="0"/>
                  </a:moveTo>
                  <a:lnTo>
                    <a:pt x="0" y="49"/>
                  </a:lnTo>
                  <a:lnTo>
                    <a:pt x="1" y="1271"/>
                  </a:lnTo>
                  <a:lnTo>
                    <a:pt x="133" y="1271"/>
                  </a:lnTo>
                  <a:lnTo>
                    <a:pt x="132" y="49"/>
                  </a:lnTo>
                  <a:lnTo>
                    <a:pt x="20" y="0"/>
                  </a:lnTo>
                  <a:close/>
                </a:path>
              </a:pathLst>
            </a:custGeom>
            <a:solidFill>
              <a:srgbClr val="E6B5C2"/>
            </a:solidFill>
            <a:ln w="9525">
              <a:noFill/>
              <a:round/>
              <a:headEnd/>
              <a:tailEnd/>
            </a:ln>
          </p:spPr>
          <p:txBody>
            <a:bodyPr/>
            <a:lstStyle/>
            <a:p>
              <a:endParaRPr lang="ja-JP" altLang="en-US"/>
            </a:p>
          </p:txBody>
        </p:sp>
        <p:sp>
          <p:nvSpPr>
            <p:cNvPr id="29919" name="Freeform 223"/>
            <p:cNvSpPr>
              <a:spLocks/>
            </p:cNvSpPr>
            <p:nvPr/>
          </p:nvSpPr>
          <p:spPr bwMode="auto">
            <a:xfrm>
              <a:off x="5009" y="3210"/>
              <a:ext cx="23" cy="22"/>
            </a:xfrm>
            <a:custGeom>
              <a:avLst/>
              <a:gdLst/>
              <a:ahLst/>
              <a:cxnLst>
                <a:cxn ang="0">
                  <a:pos x="0" y="525"/>
                </a:cxn>
                <a:cxn ang="0">
                  <a:pos x="113" y="574"/>
                </a:cxn>
                <a:cxn ang="0">
                  <a:pos x="576" y="97"/>
                </a:cxn>
                <a:cxn ang="0">
                  <a:pos x="483" y="0"/>
                </a:cxn>
                <a:cxn ang="0">
                  <a:pos x="20" y="477"/>
                </a:cxn>
                <a:cxn ang="0">
                  <a:pos x="0" y="525"/>
                </a:cxn>
              </a:cxnLst>
              <a:rect l="0" t="0" r="r" b="b"/>
              <a:pathLst>
                <a:path w="576" h="574">
                  <a:moveTo>
                    <a:pt x="0" y="525"/>
                  </a:moveTo>
                  <a:lnTo>
                    <a:pt x="113" y="574"/>
                  </a:lnTo>
                  <a:lnTo>
                    <a:pt x="576" y="97"/>
                  </a:lnTo>
                  <a:lnTo>
                    <a:pt x="483" y="0"/>
                  </a:lnTo>
                  <a:lnTo>
                    <a:pt x="20" y="477"/>
                  </a:lnTo>
                  <a:lnTo>
                    <a:pt x="0" y="525"/>
                  </a:lnTo>
                  <a:close/>
                </a:path>
              </a:pathLst>
            </a:custGeom>
            <a:solidFill>
              <a:srgbClr val="E6B5C2"/>
            </a:solidFill>
            <a:ln w="9525">
              <a:noFill/>
              <a:round/>
              <a:headEnd/>
              <a:tailEnd/>
            </a:ln>
          </p:spPr>
          <p:txBody>
            <a:bodyPr/>
            <a:lstStyle/>
            <a:p>
              <a:endParaRPr lang="ja-JP" altLang="en-US"/>
            </a:p>
          </p:txBody>
        </p:sp>
        <p:sp>
          <p:nvSpPr>
            <p:cNvPr id="29920" name="Freeform 224"/>
            <p:cNvSpPr>
              <a:spLocks/>
            </p:cNvSpPr>
            <p:nvPr/>
          </p:nvSpPr>
          <p:spPr bwMode="auto">
            <a:xfrm>
              <a:off x="5009" y="3230"/>
              <a:ext cx="6" cy="49"/>
            </a:xfrm>
            <a:custGeom>
              <a:avLst/>
              <a:gdLst/>
              <a:ahLst/>
              <a:cxnLst>
                <a:cxn ang="0">
                  <a:pos x="114" y="1274"/>
                </a:cxn>
                <a:cxn ang="0">
                  <a:pos x="134" y="1226"/>
                </a:cxn>
                <a:cxn ang="0">
                  <a:pos x="134" y="0"/>
                </a:cxn>
                <a:cxn ang="0">
                  <a:pos x="0" y="0"/>
                </a:cxn>
                <a:cxn ang="0">
                  <a:pos x="1" y="1226"/>
                </a:cxn>
                <a:cxn ang="0">
                  <a:pos x="114" y="1274"/>
                </a:cxn>
              </a:cxnLst>
              <a:rect l="0" t="0" r="r" b="b"/>
              <a:pathLst>
                <a:path w="134" h="1274">
                  <a:moveTo>
                    <a:pt x="114" y="1274"/>
                  </a:moveTo>
                  <a:lnTo>
                    <a:pt x="134" y="1226"/>
                  </a:lnTo>
                  <a:lnTo>
                    <a:pt x="134" y="0"/>
                  </a:lnTo>
                  <a:lnTo>
                    <a:pt x="0" y="0"/>
                  </a:lnTo>
                  <a:lnTo>
                    <a:pt x="1" y="1226"/>
                  </a:lnTo>
                  <a:lnTo>
                    <a:pt x="114" y="1274"/>
                  </a:lnTo>
                  <a:close/>
                </a:path>
              </a:pathLst>
            </a:custGeom>
            <a:solidFill>
              <a:srgbClr val="E6B5C2"/>
            </a:solidFill>
            <a:ln w="9525">
              <a:noFill/>
              <a:round/>
              <a:headEnd/>
              <a:tailEnd/>
            </a:ln>
          </p:spPr>
          <p:txBody>
            <a:bodyPr/>
            <a:lstStyle/>
            <a:p>
              <a:endParaRPr lang="ja-JP" altLang="en-US"/>
            </a:p>
          </p:txBody>
        </p:sp>
        <p:sp>
          <p:nvSpPr>
            <p:cNvPr id="29921" name="Freeform 225"/>
            <p:cNvSpPr>
              <a:spLocks/>
            </p:cNvSpPr>
            <p:nvPr/>
          </p:nvSpPr>
          <p:spPr bwMode="auto">
            <a:xfrm>
              <a:off x="4909" y="3212"/>
              <a:ext cx="120" cy="17"/>
            </a:xfrm>
            <a:custGeom>
              <a:avLst/>
              <a:gdLst/>
              <a:ahLst/>
              <a:cxnLst>
                <a:cxn ang="0">
                  <a:pos x="0" y="457"/>
                </a:cxn>
                <a:cxn ang="0">
                  <a:pos x="439" y="0"/>
                </a:cxn>
                <a:cxn ang="0">
                  <a:pos x="3008" y="0"/>
                </a:cxn>
                <a:cxn ang="0">
                  <a:pos x="2566" y="457"/>
                </a:cxn>
                <a:cxn ang="0">
                  <a:pos x="0" y="457"/>
                </a:cxn>
              </a:cxnLst>
              <a:rect l="0" t="0" r="r" b="b"/>
              <a:pathLst>
                <a:path w="3008" h="457">
                  <a:moveTo>
                    <a:pt x="0" y="457"/>
                  </a:moveTo>
                  <a:lnTo>
                    <a:pt x="439" y="0"/>
                  </a:lnTo>
                  <a:lnTo>
                    <a:pt x="3008" y="0"/>
                  </a:lnTo>
                  <a:lnTo>
                    <a:pt x="2566" y="457"/>
                  </a:lnTo>
                  <a:lnTo>
                    <a:pt x="0" y="457"/>
                  </a:lnTo>
                  <a:close/>
                </a:path>
              </a:pathLst>
            </a:custGeom>
            <a:solidFill>
              <a:srgbClr val="E56968"/>
            </a:solidFill>
            <a:ln w="9525">
              <a:noFill/>
              <a:round/>
              <a:headEnd/>
              <a:tailEnd/>
            </a:ln>
          </p:spPr>
          <p:txBody>
            <a:bodyPr/>
            <a:lstStyle/>
            <a:p>
              <a:endParaRPr lang="ja-JP" altLang="en-US"/>
            </a:p>
          </p:txBody>
        </p:sp>
        <p:sp>
          <p:nvSpPr>
            <p:cNvPr id="29922" name="Freeform 226"/>
            <p:cNvSpPr>
              <a:spLocks/>
            </p:cNvSpPr>
            <p:nvPr/>
          </p:nvSpPr>
          <p:spPr bwMode="auto">
            <a:xfrm>
              <a:off x="4907" y="3209"/>
              <a:ext cx="21" cy="22"/>
            </a:xfrm>
            <a:custGeom>
              <a:avLst/>
              <a:gdLst/>
              <a:ahLst/>
              <a:cxnLst>
                <a:cxn ang="0">
                  <a:pos x="485" y="0"/>
                </a:cxn>
                <a:cxn ang="0">
                  <a:pos x="439" y="20"/>
                </a:cxn>
                <a:cxn ang="0">
                  <a:pos x="0" y="477"/>
                </a:cxn>
                <a:cxn ang="0">
                  <a:pos x="93" y="574"/>
                </a:cxn>
                <a:cxn ang="0">
                  <a:pos x="533" y="117"/>
                </a:cxn>
                <a:cxn ang="0">
                  <a:pos x="485" y="0"/>
                </a:cxn>
              </a:cxnLst>
              <a:rect l="0" t="0" r="r" b="b"/>
              <a:pathLst>
                <a:path w="533" h="574">
                  <a:moveTo>
                    <a:pt x="485" y="0"/>
                  </a:moveTo>
                  <a:lnTo>
                    <a:pt x="439" y="20"/>
                  </a:lnTo>
                  <a:lnTo>
                    <a:pt x="0" y="477"/>
                  </a:lnTo>
                  <a:lnTo>
                    <a:pt x="93" y="574"/>
                  </a:lnTo>
                  <a:lnTo>
                    <a:pt x="533" y="117"/>
                  </a:lnTo>
                  <a:lnTo>
                    <a:pt x="485" y="0"/>
                  </a:lnTo>
                  <a:close/>
                </a:path>
              </a:pathLst>
            </a:custGeom>
            <a:solidFill>
              <a:srgbClr val="E6B5C2"/>
            </a:solidFill>
            <a:ln w="9525">
              <a:noFill/>
              <a:round/>
              <a:headEnd/>
              <a:tailEnd/>
            </a:ln>
          </p:spPr>
          <p:txBody>
            <a:bodyPr/>
            <a:lstStyle/>
            <a:p>
              <a:endParaRPr lang="ja-JP" altLang="en-US"/>
            </a:p>
          </p:txBody>
        </p:sp>
        <p:sp>
          <p:nvSpPr>
            <p:cNvPr id="29923" name="Freeform 227"/>
            <p:cNvSpPr>
              <a:spLocks/>
            </p:cNvSpPr>
            <p:nvPr/>
          </p:nvSpPr>
          <p:spPr bwMode="auto">
            <a:xfrm>
              <a:off x="4927" y="3209"/>
              <a:ext cx="104" cy="5"/>
            </a:xfrm>
            <a:custGeom>
              <a:avLst/>
              <a:gdLst/>
              <a:ahLst/>
              <a:cxnLst>
                <a:cxn ang="0">
                  <a:pos x="2616" y="117"/>
                </a:cxn>
                <a:cxn ang="0">
                  <a:pos x="2569" y="0"/>
                </a:cxn>
                <a:cxn ang="0">
                  <a:pos x="0" y="0"/>
                </a:cxn>
                <a:cxn ang="0">
                  <a:pos x="0" y="137"/>
                </a:cxn>
                <a:cxn ang="0">
                  <a:pos x="2569" y="137"/>
                </a:cxn>
                <a:cxn ang="0">
                  <a:pos x="2616" y="117"/>
                </a:cxn>
              </a:cxnLst>
              <a:rect l="0" t="0" r="r" b="b"/>
              <a:pathLst>
                <a:path w="2616" h="137">
                  <a:moveTo>
                    <a:pt x="2616" y="117"/>
                  </a:moveTo>
                  <a:lnTo>
                    <a:pt x="2569" y="0"/>
                  </a:lnTo>
                  <a:lnTo>
                    <a:pt x="0" y="0"/>
                  </a:lnTo>
                  <a:lnTo>
                    <a:pt x="0" y="137"/>
                  </a:lnTo>
                  <a:lnTo>
                    <a:pt x="2569" y="137"/>
                  </a:lnTo>
                  <a:lnTo>
                    <a:pt x="2616" y="117"/>
                  </a:lnTo>
                  <a:close/>
                </a:path>
              </a:pathLst>
            </a:custGeom>
            <a:solidFill>
              <a:srgbClr val="E6B5C2"/>
            </a:solidFill>
            <a:ln w="9525">
              <a:noFill/>
              <a:round/>
              <a:headEnd/>
              <a:tailEnd/>
            </a:ln>
          </p:spPr>
          <p:txBody>
            <a:bodyPr/>
            <a:lstStyle/>
            <a:p>
              <a:endParaRPr lang="ja-JP" altLang="en-US"/>
            </a:p>
          </p:txBody>
        </p:sp>
        <p:sp>
          <p:nvSpPr>
            <p:cNvPr id="29924" name="Freeform 228"/>
            <p:cNvSpPr>
              <a:spLocks/>
            </p:cNvSpPr>
            <p:nvPr/>
          </p:nvSpPr>
          <p:spPr bwMode="auto">
            <a:xfrm>
              <a:off x="5010" y="3210"/>
              <a:ext cx="21" cy="22"/>
            </a:xfrm>
            <a:custGeom>
              <a:avLst/>
              <a:gdLst/>
              <a:ahLst/>
              <a:cxnLst>
                <a:cxn ang="0">
                  <a:pos x="47" y="575"/>
                </a:cxn>
                <a:cxn ang="0">
                  <a:pos x="94" y="555"/>
                </a:cxn>
                <a:cxn ang="0">
                  <a:pos x="536" y="97"/>
                </a:cxn>
                <a:cxn ang="0">
                  <a:pos x="442" y="0"/>
                </a:cxn>
                <a:cxn ang="0">
                  <a:pos x="0" y="457"/>
                </a:cxn>
                <a:cxn ang="0">
                  <a:pos x="47" y="575"/>
                </a:cxn>
              </a:cxnLst>
              <a:rect l="0" t="0" r="r" b="b"/>
              <a:pathLst>
                <a:path w="536" h="575">
                  <a:moveTo>
                    <a:pt x="47" y="575"/>
                  </a:moveTo>
                  <a:lnTo>
                    <a:pt x="94" y="555"/>
                  </a:lnTo>
                  <a:lnTo>
                    <a:pt x="536" y="97"/>
                  </a:lnTo>
                  <a:lnTo>
                    <a:pt x="442" y="0"/>
                  </a:lnTo>
                  <a:lnTo>
                    <a:pt x="0" y="457"/>
                  </a:lnTo>
                  <a:lnTo>
                    <a:pt x="47" y="575"/>
                  </a:lnTo>
                  <a:close/>
                </a:path>
              </a:pathLst>
            </a:custGeom>
            <a:solidFill>
              <a:srgbClr val="E6B5C2"/>
            </a:solidFill>
            <a:ln w="9525">
              <a:noFill/>
              <a:round/>
              <a:headEnd/>
              <a:tailEnd/>
            </a:ln>
          </p:spPr>
          <p:txBody>
            <a:bodyPr/>
            <a:lstStyle/>
            <a:p>
              <a:endParaRPr lang="ja-JP" altLang="en-US"/>
            </a:p>
          </p:txBody>
        </p:sp>
        <p:sp>
          <p:nvSpPr>
            <p:cNvPr id="29925" name="Freeform 229"/>
            <p:cNvSpPr>
              <a:spLocks/>
            </p:cNvSpPr>
            <p:nvPr/>
          </p:nvSpPr>
          <p:spPr bwMode="auto">
            <a:xfrm>
              <a:off x="4907" y="3227"/>
              <a:ext cx="105" cy="5"/>
            </a:xfrm>
            <a:custGeom>
              <a:avLst/>
              <a:gdLst/>
              <a:ahLst/>
              <a:cxnLst>
                <a:cxn ang="0">
                  <a:pos x="0" y="19"/>
                </a:cxn>
                <a:cxn ang="0">
                  <a:pos x="46" y="137"/>
                </a:cxn>
                <a:cxn ang="0">
                  <a:pos x="2612" y="137"/>
                </a:cxn>
                <a:cxn ang="0">
                  <a:pos x="2612" y="0"/>
                </a:cxn>
                <a:cxn ang="0">
                  <a:pos x="46" y="0"/>
                </a:cxn>
                <a:cxn ang="0">
                  <a:pos x="0" y="19"/>
                </a:cxn>
              </a:cxnLst>
              <a:rect l="0" t="0" r="r" b="b"/>
              <a:pathLst>
                <a:path w="2612" h="137">
                  <a:moveTo>
                    <a:pt x="0" y="19"/>
                  </a:moveTo>
                  <a:lnTo>
                    <a:pt x="46" y="137"/>
                  </a:lnTo>
                  <a:lnTo>
                    <a:pt x="2612" y="137"/>
                  </a:lnTo>
                  <a:lnTo>
                    <a:pt x="2612" y="0"/>
                  </a:lnTo>
                  <a:lnTo>
                    <a:pt x="46" y="0"/>
                  </a:lnTo>
                  <a:lnTo>
                    <a:pt x="0" y="19"/>
                  </a:lnTo>
                  <a:close/>
                </a:path>
              </a:pathLst>
            </a:custGeom>
            <a:solidFill>
              <a:srgbClr val="E6B5C2"/>
            </a:solidFill>
            <a:ln w="9525">
              <a:noFill/>
              <a:round/>
              <a:headEnd/>
              <a:tailEnd/>
            </a:ln>
          </p:spPr>
          <p:txBody>
            <a:bodyPr/>
            <a:lstStyle/>
            <a:p>
              <a:endParaRPr lang="ja-JP" altLang="en-US"/>
            </a:p>
          </p:txBody>
        </p:sp>
        <p:sp>
          <p:nvSpPr>
            <p:cNvPr id="29926" name="Freeform 230"/>
            <p:cNvSpPr>
              <a:spLocks/>
            </p:cNvSpPr>
            <p:nvPr/>
          </p:nvSpPr>
          <p:spPr bwMode="auto">
            <a:xfrm>
              <a:off x="4789" y="3229"/>
              <a:ext cx="121" cy="18"/>
            </a:xfrm>
            <a:custGeom>
              <a:avLst/>
              <a:gdLst/>
              <a:ahLst/>
              <a:cxnLst>
                <a:cxn ang="0">
                  <a:pos x="0" y="473"/>
                </a:cxn>
                <a:cxn ang="0">
                  <a:pos x="455" y="0"/>
                </a:cxn>
                <a:cxn ang="0">
                  <a:pos x="3019" y="0"/>
                </a:cxn>
                <a:cxn ang="0">
                  <a:pos x="2565" y="471"/>
                </a:cxn>
                <a:cxn ang="0">
                  <a:pos x="0" y="473"/>
                </a:cxn>
              </a:cxnLst>
              <a:rect l="0" t="0" r="r" b="b"/>
              <a:pathLst>
                <a:path w="3019" h="473">
                  <a:moveTo>
                    <a:pt x="0" y="473"/>
                  </a:moveTo>
                  <a:lnTo>
                    <a:pt x="455" y="0"/>
                  </a:lnTo>
                  <a:lnTo>
                    <a:pt x="3019" y="0"/>
                  </a:lnTo>
                  <a:lnTo>
                    <a:pt x="2565" y="471"/>
                  </a:lnTo>
                  <a:lnTo>
                    <a:pt x="0" y="473"/>
                  </a:lnTo>
                  <a:close/>
                </a:path>
              </a:pathLst>
            </a:custGeom>
            <a:solidFill>
              <a:srgbClr val="E56968"/>
            </a:solidFill>
            <a:ln w="9525">
              <a:noFill/>
              <a:round/>
              <a:headEnd/>
              <a:tailEnd/>
            </a:ln>
          </p:spPr>
          <p:txBody>
            <a:bodyPr/>
            <a:lstStyle/>
            <a:p>
              <a:endParaRPr lang="ja-JP" altLang="en-US"/>
            </a:p>
          </p:txBody>
        </p:sp>
        <p:sp>
          <p:nvSpPr>
            <p:cNvPr id="29927" name="Freeform 231"/>
            <p:cNvSpPr>
              <a:spLocks/>
            </p:cNvSpPr>
            <p:nvPr/>
          </p:nvSpPr>
          <p:spPr bwMode="auto">
            <a:xfrm>
              <a:off x="4787" y="3227"/>
              <a:ext cx="22" cy="22"/>
            </a:xfrm>
            <a:custGeom>
              <a:avLst/>
              <a:gdLst/>
              <a:ahLst/>
              <a:cxnLst>
                <a:cxn ang="0">
                  <a:pos x="501" y="0"/>
                </a:cxn>
                <a:cxn ang="0">
                  <a:pos x="455" y="19"/>
                </a:cxn>
                <a:cxn ang="0">
                  <a:pos x="0" y="492"/>
                </a:cxn>
                <a:cxn ang="0">
                  <a:pos x="93" y="589"/>
                </a:cxn>
                <a:cxn ang="0">
                  <a:pos x="548" y="116"/>
                </a:cxn>
                <a:cxn ang="0">
                  <a:pos x="501" y="0"/>
                </a:cxn>
              </a:cxnLst>
              <a:rect l="0" t="0" r="r" b="b"/>
              <a:pathLst>
                <a:path w="548" h="589">
                  <a:moveTo>
                    <a:pt x="501" y="0"/>
                  </a:moveTo>
                  <a:lnTo>
                    <a:pt x="455" y="19"/>
                  </a:lnTo>
                  <a:lnTo>
                    <a:pt x="0" y="492"/>
                  </a:lnTo>
                  <a:lnTo>
                    <a:pt x="93" y="589"/>
                  </a:lnTo>
                  <a:lnTo>
                    <a:pt x="548" y="116"/>
                  </a:lnTo>
                  <a:lnTo>
                    <a:pt x="501" y="0"/>
                  </a:lnTo>
                  <a:close/>
                </a:path>
              </a:pathLst>
            </a:custGeom>
            <a:solidFill>
              <a:srgbClr val="E6B5C2"/>
            </a:solidFill>
            <a:ln w="9525">
              <a:noFill/>
              <a:round/>
              <a:headEnd/>
              <a:tailEnd/>
            </a:ln>
          </p:spPr>
          <p:txBody>
            <a:bodyPr/>
            <a:lstStyle/>
            <a:p>
              <a:endParaRPr lang="ja-JP" altLang="en-US"/>
            </a:p>
          </p:txBody>
        </p:sp>
        <p:sp>
          <p:nvSpPr>
            <p:cNvPr id="29928" name="Freeform 232"/>
            <p:cNvSpPr>
              <a:spLocks/>
            </p:cNvSpPr>
            <p:nvPr/>
          </p:nvSpPr>
          <p:spPr bwMode="auto">
            <a:xfrm>
              <a:off x="4807" y="3227"/>
              <a:ext cx="105" cy="5"/>
            </a:xfrm>
            <a:custGeom>
              <a:avLst/>
              <a:gdLst/>
              <a:ahLst/>
              <a:cxnLst>
                <a:cxn ang="0">
                  <a:pos x="2611" y="116"/>
                </a:cxn>
                <a:cxn ang="0">
                  <a:pos x="2564" y="0"/>
                </a:cxn>
                <a:cxn ang="0">
                  <a:pos x="0" y="0"/>
                </a:cxn>
                <a:cxn ang="0">
                  <a:pos x="0" y="137"/>
                </a:cxn>
                <a:cxn ang="0">
                  <a:pos x="2564" y="137"/>
                </a:cxn>
                <a:cxn ang="0">
                  <a:pos x="2611" y="116"/>
                </a:cxn>
              </a:cxnLst>
              <a:rect l="0" t="0" r="r" b="b"/>
              <a:pathLst>
                <a:path w="2611" h="137">
                  <a:moveTo>
                    <a:pt x="2611" y="116"/>
                  </a:moveTo>
                  <a:lnTo>
                    <a:pt x="2564" y="0"/>
                  </a:lnTo>
                  <a:lnTo>
                    <a:pt x="0" y="0"/>
                  </a:lnTo>
                  <a:lnTo>
                    <a:pt x="0" y="137"/>
                  </a:lnTo>
                  <a:lnTo>
                    <a:pt x="2564" y="137"/>
                  </a:lnTo>
                  <a:lnTo>
                    <a:pt x="2611" y="116"/>
                  </a:lnTo>
                  <a:close/>
                </a:path>
              </a:pathLst>
            </a:custGeom>
            <a:solidFill>
              <a:srgbClr val="E6B5C2"/>
            </a:solidFill>
            <a:ln w="9525">
              <a:noFill/>
              <a:round/>
              <a:headEnd/>
              <a:tailEnd/>
            </a:ln>
          </p:spPr>
          <p:txBody>
            <a:bodyPr/>
            <a:lstStyle/>
            <a:p>
              <a:endParaRPr lang="ja-JP" altLang="en-US"/>
            </a:p>
          </p:txBody>
        </p:sp>
        <p:sp>
          <p:nvSpPr>
            <p:cNvPr id="29929" name="Freeform 233"/>
            <p:cNvSpPr>
              <a:spLocks/>
            </p:cNvSpPr>
            <p:nvPr/>
          </p:nvSpPr>
          <p:spPr bwMode="auto">
            <a:xfrm>
              <a:off x="4890" y="3227"/>
              <a:ext cx="22" cy="23"/>
            </a:xfrm>
            <a:custGeom>
              <a:avLst/>
              <a:gdLst/>
              <a:ahLst/>
              <a:cxnLst>
                <a:cxn ang="0">
                  <a:pos x="47" y="589"/>
                </a:cxn>
                <a:cxn ang="0">
                  <a:pos x="94" y="569"/>
                </a:cxn>
                <a:cxn ang="0">
                  <a:pos x="548" y="97"/>
                </a:cxn>
                <a:cxn ang="0">
                  <a:pos x="455" y="0"/>
                </a:cxn>
                <a:cxn ang="0">
                  <a:pos x="0" y="471"/>
                </a:cxn>
                <a:cxn ang="0">
                  <a:pos x="47" y="589"/>
                </a:cxn>
              </a:cxnLst>
              <a:rect l="0" t="0" r="r" b="b"/>
              <a:pathLst>
                <a:path w="548" h="589">
                  <a:moveTo>
                    <a:pt x="47" y="589"/>
                  </a:moveTo>
                  <a:lnTo>
                    <a:pt x="94" y="569"/>
                  </a:lnTo>
                  <a:lnTo>
                    <a:pt x="548" y="97"/>
                  </a:lnTo>
                  <a:lnTo>
                    <a:pt x="455" y="0"/>
                  </a:lnTo>
                  <a:lnTo>
                    <a:pt x="0" y="471"/>
                  </a:lnTo>
                  <a:lnTo>
                    <a:pt x="47" y="589"/>
                  </a:lnTo>
                  <a:close/>
                </a:path>
              </a:pathLst>
            </a:custGeom>
            <a:solidFill>
              <a:srgbClr val="E6B5C2"/>
            </a:solidFill>
            <a:ln w="9525">
              <a:noFill/>
              <a:round/>
              <a:headEnd/>
              <a:tailEnd/>
            </a:ln>
          </p:spPr>
          <p:txBody>
            <a:bodyPr/>
            <a:lstStyle/>
            <a:p>
              <a:endParaRPr lang="ja-JP" altLang="en-US"/>
            </a:p>
          </p:txBody>
        </p:sp>
        <p:sp>
          <p:nvSpPr>
            <p:cNvPr id="29930" name="Freeform 234"/>
            <p:cNvSpPr>
              <a:spLocks/>
            </p:cNvSpPr>
            <p:nvPr/>
          </p:nvSpPr>
          <p:spPr bwMode="auto">
            <a:xfrm>
              <a:off x="4787" y="3245"/>
              <a:ext cx="105" cy="5"/>
            </a:xfrm>
            <a:custGeom>
              <a:avLst/>
              <a:gdLst/>
              <a:ahLst/>
              <a:cxnLst>
                <a:cxn ang="0">
                  <a:pos x="0" y="21"/>
                </a:cxn>
                <a:cxn ang="0">
                  <a:pos x="46" y="139"/>
                </a:cxn>
                <a:cxn ang="0">
                  <a:pos x="2611" y="137"/>
                </a:cxn>
                <a:cxn ang="0">
                  <a:pos x="2611" y="0"/>
                </a:cxn>
                <a:cxn ang="0">
                  <a:pos x="46" y="2"/>
                </a:cxn>
                <a:cxn ang="0">
                  <a:pos x="0" y="21"/>
                </a:cxn>
              </a:cxnLst>
              <a:rect l="0" t="0" r="r" b="b"/>
              <a:pathLst>
                <a:path w="2611" h="139">
                  <a:moveTo>
                    <a:pt x="0" y="21"/>
                  </a:moveTo>
                  <a:lnTo>
                    <a:pt x="46" y="139"/>
                  </a:lnTo>
                  <a:lnTo>
                    <a:pt x="2611" y="137"/>
                  </a:lnTo>
                  <a:lnTo>
                    <a:pt x="2611" y="0"/>
                  </a:lnTo>
                  <a:lnTo>
                    <a:pt x="46" y="2"/>
                  </a:lnTo>
                  <a:lnTo>
                    <a:pt x="0" y="21"/>
                  </a:lnTo>
                  <a:close/>
                </a:path>
              </a:pathLst>
            </a:custGeom>
            <a:solidFill>
              <a:srgbClr val="E6B5C2"/>
            </a:solidFill>
            <a:ln w="9525">
              <a:noFill/>
              <a:round/>
              <a:headEnd/>
              <a:tailEnd/>
            </a:ln>
          </p:spPr>
          <p:txBody>
            <a:bodyPr/>
            <a:lstStyle/>
            <a:p>
              <a:endParaRPr lang="ja-JP" altLang="en-US"/>
            </a:p>
          </p:txBody>
        </p:sp>
        <p:sp>
          <p:nvSpPr>
            <p:cNvPr id="29931" name="Freeform 235"/>
            <p:cNvSpPr>
              <a:spLocks/>
            </p:cNvSpPr>
            <p:nvPr/>
          </p:nvSpPr>
          <p:spPr bwMode="auto">
            <a:xfrm>
              <a:off x="4809" y="3212"/>
              <a:ext cx="118" cy="17"/>
            </a:xfrm>
            <a:custGeom>
              <a:avLst/>
              <a:gdLst/>
              <a:ahLst/>
              <a:cxnLst>
                <a:cxn ang="0">
                  <a:pos x="0" y="458"/>
                </a:cxn>
                <a:cxn ang="0">
                  <a:pos x="439" y="0"/>
                </a:cxn>
                <a:cxn ang="0">
                  <a:pos x="2943" y="0"/>
                </a:cxn>
                <a:cxn ang="0">
                  <a:pos x="2502" y="460"/>
                </a:cxn>
                <a:cxn ang="0">
                  <a:pos x="0" y="458"/>
                </a:cxn>
              </a:cxnLst>
              <a:rect l="0" t="0" r="r" b="b"/>
              <a:pathLst>
                <a:path w="2943" h="460">
                  <a:moveTo>
                    <a:pt x="0" y="458"/>
                  </a:moveTo>
                  <a:lnTo>
                    <a:pt x="439" y="0"/>
                  </a:lnTo>
                  <a:lnTo>
                    <a:pt x="2943" y="0"/>
                  </a:lnTo>
                  <a:lnTo>
                    <a:pt x="2502" y="460"/>
                  </a:lnTo>
                  <a:lnTo>
                    <a:pt x="0" y="458"/>
                  </a:lnTo>
                  <a:close/>
                </a:path>
              </a:pathLst>
            </a:custGeom>
            <a:solidFill>
              <a:srgbClr val="E56968"/>
            </a:solidFill>
            <a:ln w="9525">
              <a:noFill/>
              <a:round/>
              <a:headEnd/>
              <a:tailEnd/>
            </a:ln>
          </p:spPr>
          <p:txBody>
            <a:bodyPr/>
            <a:lstStyle/>
            <a:p>
              <a:endParaRPr lang="ja-JP" altLang="en-US"/>
            </a:p>
          </p:txBody>
        </p:sp>
        <p:sp>
          <p:nvSpPr>
            <p:cNvPr id="29932" name="Freeform 236"/>
            <p:cNvSpPr>
              <a:spLocks/>
            </p:cNvSpPr>
            <p:nvPr/>
          </p:nvSpPr>
          <p:spPr bwMode="auto">
            <a:xfrm>
              <a:off x="4807" y="3209"/>
              <a:ext cx="21" cy="22"/>
            </a:xfrm>
            <a:custGeom>
              <a:avLst/>
              <a:gdLst/>
              <a:ahLst/>
              <a:cxnLst>
                <a:cxn ang="0">
                  <a:pos x="485" y="0"/>
                </a:cxn>
                <a:cxn ang="0">
                  <a:pos x="439" y="21"/>
                </a:cxn>
                <a:cxn ang="0">
                  <a:pos x="0" y="478"/>
                </a:cxn>
                <a:cxn ang="0">
                  <a:pos x="93" y="575"/>
                </a:cxn>
                <a:cxn ang="0">
                  <a:pos x="532" y="116"/>
                </a:cxn>
                <a:cxn ang="0">
                  <a:pos x="485" y="0"/>
                </a:cxn>
              </a:cxnLst>
              <a:rect l="0" t="0" r="r" b="b"/>
              <a:pathLst>
                <a:path w="532" h="575">
                  <a:moveTo>
                    <a:pt x="485" y="0"/>
                  </a:moveTo>
                  <a:lnTo>
                    <a:pt x="439" y="21"/>
                  </a:lnTo>
                  <a:lnTo>
                    <a:pt x="0" y="478"/>
                  </a:lnTo>
                  <a:lnTo>
                    <a:pt x="93" y="575"/>
                  </a:lnTo>
                  <a:lnTo>
                    <a:pt x="532" y="116"/>
                  </a:lnTo>
                  <a:lnTo>
                    <a:pt x="485" y="0"/>
                  </a:lnTo>
                  <a:close/>
                </a:path>
              </a:pathLst>
            </a:custGeom>
            <a:solidFill>
              <a:srgbClr val="E6B5C2"/>
            </a:solidFill>
            <a:ln w="9525">
              <a:noFill/>
              <a:round/>
              <a:headEnd/>
              <a:tailEnd/>
            </a:ln>
          </p:spPr>
          <p:txBody>
            <a:bodyPr/>
            <a:lstStyle/>
            <a:p>
              <a:endParaRPr lang="ja-JP" altLang="en-US"/>
            </a:p>
          </p:txBody>
        </p:sp>
        <p:sp>
          <p:nvSpPr>
            <p:cNvPr id="29933" name="Freeform 237"/>
            <p:cNvSpPr>
              <a:spLocks/>
            </p:cNvSpPr>
            <p:nvPr/>
          </p:nvSpPr>
          <p:spPr bwMode="auto">
            <a:xfrm>
              <a:off x="4826" y="3209"/>
              <a:ext cx="103" cy="5"/>
            </a:xfrm>
            <a:custGeom>
              <a:avLst/>
              <a:gdLst/>
              <a:ahLst/>
              <a:cxnLst>
                <a:cxn ang="0">
                  <a:pos x="2552" y="116"/>
                </a:cxn>
                <a:cxn ang="0">
                  <a:pos x="2504" y="0"/>
                </a:cxn>
                <a:cxn ang="0">
                  <a:pos x="0" y="0"/>
                </a:cxn>
                <a:cxn ang="0">
                  <a:pos x="0" y="137"/>
                </a:cxn>
                <a:cxn ang="0">
                  <a:pos x="2504" y="137"/>
                </a:cxn>
                <a:cxn ang="0">
                  <a:pos x="2552" y="116"/>
                </a:cxn>
              </a:cxnLst>
              <a:rect l="0" t="0" r="r" b="b"/>
              <a:pathLst>
                <a:path w="2552" h="137">
                  <a:moveTo>
                    <a:pt x="2552" y="116"/>
                  </a:moveTo>
                  <a:lnTo>
                    <a:pt x="2504" y="0"/>
                  </a:lnTo>
                  <a:lnTo>
                    <a:pt x="0" y="0"/>
                  </a:lnTo>
                  <a:lnTo>
                    <a:pt x="0" y="137"/>
                  </a:lnTo>
                  <a:lnTo>
                    <a:pt x="2504" y="137"/>
                  </a:lnTo>
                  <a:lnTo>
                    <a:pt x="2552" y="116"/>
                  </a:lnTo>
                  <a:close/>
                </a:path>
              </a:pathLst>
            </a:custGeom>
            <a:solidFill>
              <a:srgbClr val="E6B5C2"/>
            </a:solidFill>
            <a:ln w="9525">
              <a:noFill/>
              <a:round/>
              <a:headEnd/>
              <a:tailEnd/>
            </a:ln>
          </p:spPr>
          <p:txBody>
            <a:bodyPr/>
            <a:lstStyle/>
            <a:p>
              <a:endParaRPr lang="ja-JP" altLang="en-US"/>
            </a:p>
          </p:txBody>
        </p:sp>
        <p:sp>
          <p:nvSpPr>
            <p:cNvPr id="29934" name="Freeform 238"/>
            <p:cNvSpPr>
              <a:spLocks/>
            </p:cNvSpPr>
            <p:nvPr/>
          </p:nvSpPr>
          <p:spPr bwMode="auto">
            <a:xfrm>
              <a:off x="4907" y="3210"/>
              <a:ext cx="22" cy="22"/>
            </a:xfrm>
            <a:custGeom>
              <a:avLst/>
              <a:gdLst/>
              <a:ahLst/>
              <a:cxnLst>
                <a:cxn ang="0">
                  <a:pos x="46" y="577"/>
                </a:cxn>
                <a:cxn ang="0">
                  <a:pos x="93" y="556"/>
                </a:cxn>
                <a:cxn ang="0">
                  <a:pos x="535" y="95"/>
                </a:cxn>
                <a:cxn ang="0">
                  <a:pos x="441" y="0"/>
                </a:cxn>
                <a:cxn ang="0">
                  <a:pos x="0" y="459"/>
                </a:cxn>
                <a:cxn ang="0">
                  <a:pos x="46" y="577"/>
                </a:cxn>
              </a:cxnLst>
              <a:rect l="0" t="0" r="r" b="b"/>
              <a:pathLst>
                <a:path w="535" h="577">
                  <a:moveTo>
                    <a:pt x="46" y="577"/>
                  </a:moveTo>
                  <a:lnTo>
                    <a:pt x="93" y="556"/>
                  </a:lnTo>
                  <a:lnTo>
                    <a:pt x="535" y="95"/>
                  </a:lnTo>
                  <a:lnTo>
                    <a:pt x="441" y="0"/>
                  </a:lnTo>
                  <a:lnTo>
                    <a:pt x="0" y="459"/>
                  </a:lnTo>
                  <a:lnTo>
                    <a:pt x="46" y="577"/>
                  </a:lnTo>
                  <a:close/>
                </a:path>
              </a:pathLst>
            </a:custGeom>
            <a:solidFill>
              <a:srgbClr val="E6B5C2"/>
            </a:solidFill>
            <a:ln w="9525">
              <a:noFill/>
              <a:round/>
              <a:headEnd/>
              <a:tailEnd/>
            </a:ln>
          </p:spPr>
          <p:txBody>
            <a:bodyPr/>
            <a:lstStyle/>
            <a:p>
              <a:endParaRPr lang="ja-JP" altLang="en-US"/>
            </a:p>
          </p:txBody>
        </p:sp>
        <p:sp>
          <p:nvSpPr>
            <p:cNvPr id="29935" name="Freeform 239"/>
            <p:cNvSpPr>
              <a:spLocks/>
            </p:cNvSpPr>
            <p:nvPr/>
          </p:nvSpPr>
          <p:spPr bwMode="auto">
            <a:xfrm>
              <a:off x="4807" y="3227"/>
              <a:ext cx="102" cy="5"/>
            </a:xfrm>
            <a:custGeom>
              <a:avLst/>
              <a:gdLst/>
              <a:ahLst/>
              <a:cxnLst>
                <a:cxn ang="0">
                  <a:pos x="0" y="19"/>
                </a:cxn>
                <a:cxn ang="0">
                  <a:pos x="46" y="137"/>
                </a:cxn>
                <a:cxn ang="0">
                  <a:pos x="2548" y="139"/>
                </a:cxn>
                <a:cxn ang="0">
                  <a:pos x="2548" y="1"/>
                </a:cxn>
                <a:cxn ang="0">
                  <a:pos x="46" y="0"/>
                </a:cxn>
                <a:cxn ang="0">
                  <a:pos x="0" y="19"/>
                </a:cxn>
              </a:cxnLst>
              <a:rect l="0" t="0" r="r" b="b"/>
              <a:pathLst>
                <a:path w="2548" h="139">
                  <a:moveTo>
                    <a:pt x="0" y="19"/>
                  </a:moveTo>
                  <a:lnTo>
                    <a:pt x="46" y="137"/>
                  </a:lnTo>
                  <a:lnTo>
                    <a:pt x="2548" y="139"/>
                  </a:lnTo>
                  <a:lnTo>
                    <a:pt x="2548" y="1"/>
                  </a:lnTo>
                  <a:lnTo>
                    <a:pt x="46" y="0"/>
                  </a:lnTo>
                  <a:lnTo>
                    <a:pt x="0" y="19"/>
                  </a:lnTo>
                  <a:close/>
                </a:path>
              </a:pathLst>
            </a:custGeom>
            <a:solidFill>
              <a:srgbClr val="E6B5C2"/>
            </a:solidFill>
            <a:ln w="9525">
              <a:noFill/>
              <a:round/>
              <a:headEnd/>
              <a:tailEnd/>
            </a:ln>
          </p:spPr>
          <p:txBody>
            <a:bodyPr/>
            <a:lstStyle/>
            <a:p>
              <a:endParaRPr lang="ja-JP" altLang="en-US"/>
            </a:p>
          </p:txBody>
        </p:sp>
        <p:sp>
          <p:nvSpPr>
            <p:cNvPr id="29936" name="Freeform 240"/>
            <p:cNvSpPr>
              <a:spLocks/>
            </p:cNvSpPr>
            <p:nvPr/>
          </p:nvSpPr>
          <p:spPr bwMode="auto">
            <a:xfrm>
              <a:off x="4690" y="3229"/>
              <a:ext cx="119" cy="18"/>
            </a:xfrm>
            <a:custGeom>
              <a:avLst/>
              <a:gdLst/>
              <a:ahLst/>
              <a:cxnLst>
                <a:cxn ang="0">
                  <a:pos x="0" y="473"/>
                </a:cxn>
                <a:cxn ang="0">
                  <a:pos x="455" y="0"/>
                </a:cxn>
                <a:cxn ang="0">
                  <a:pos x="2981" y="0"/>
                </a:cxn>
                <a:cxn ang="0">
                  <a:pos x="2528" y="469"/>
                </a:cxn>
                <a:cxn ang="0">
                  <a:pos x="0" y="473"/>
                </a:cxn>
              </a:cxnLst>
              <a:rect l="0" t="0" r="r" b="b"/>
              <a:pathLst>
                <a:path w="2981" h="473">
                  <a:moveTo>
                    <a:pt x="0" y="473"/>
                  </a:moveTo>
                  <a:lnTo>
                    <a:pt x="455" y="0"/>
                  </a:lnTo>
                  <a:lnTo>
                    <a:pt x="2981" y="0"/>
                  </a:lnTo>
                  <a:lnTo>
                    <a:pt x="2528" y="469"/>
                  </a:lnTo>
                  <a:lnTo>
                    <a:pt x="0" y="473"/>
                  </a:lnTo>
                  <a:close/>
                </a:path>
              </a:pathLst>
            </a:custGeom>
            <a:solidFill>
              <a:srgbClr val="E56968"/>
            </a:solidFill>
            <a:ln w="9525">
              <a:noFill/>
              <a:round/>
              <a:headEnd/>
              <a:tailEnd/>
            </a:ln>
          </p:spPr>
          <p:txBody>
            <a:bodyPr/>
            <a:lstStyle/>
            <a:p>
              <a:endParaRPr lang="ja-JP" altLang="en-US"/>
            </a:p>
          </p:txBody>
        </p:sp>
        <p:sp>
          <p:nvSpPr>
            <p:cNvPr id="29937" name="Freeform 241"/>
            <p:cNvSpPr>
              <a:spLocks/>
            </p:cNvSpPr>
            <p:nvPr/>
          </p:nvSpPr>
          <p:spPr bwMode="auto">
            <a:xfrm>
              <a:off x="4688" y="3227"/>
              <a:ext cx="22" cy="22"/>
            </a:xfrm>
            <a:custGeom>
              <a:avLst/>
              <a:gdLst/>
              <a:ahLst/>
              <a:cxnLst>
                <a:cxn ang="0">
                  <a:pos x="502" y="0"/>
                </a:cxn>
                <a:cxn ang="0">
                  <a:pos x="455" y="19"/>
                </a:cxn>
                <a:cxn ang="0">
                  <a:pos x="0" y="493"/>
                </a:cxn>
                <a:cxn ang="0">
                  <a:pos x="93" y="589"/>
                </a:cxn>
                <a:cxn ang="0">
                  <a:pos x="549" y="116"/>
                </a:cxn>
                <a:cxn ang="0">
                  <a:pos x="502" y="0"/>
                </a:cxn>
              </a:cxnLst>
              <a:rect l="0" t="0" r="r" b="b"/>
              <a:pathLst>
                <a:path w="549" h="589">
                  <a:moveTo>
                    <a:pt x="502" y="0"/>
                  </a:moveTo>
                  <a:lnTo>
                    <a:pt x="455" y="19"/>
                  </a:lnTo>
                  <a:lnTo>
                    <a:pt x="0" y="493"/>
                  </a:lnTo>
                  <a:lnTo>
                    <a:pt x="93" y="589"/>
                  </a:lnTo>
                  <a:lnTo>
                    <a:pt x="549" y="116"/>
                  </a:lnTo>
                  <a:lnTo>
                    <a:pt x="502" y="0"/>
                  </a:lnTo>
                  <a:close/>
                </a:path>
              </a:pathLst>
            </a:custGeom>
            <a:solidFill>
              <a:srgbClr val="E6B5C2"/>
            </a:solidFill>
            <a:ln w="9525">
              <a:noFill/>
              <a:round/>
              <a:headEnd/>
              <a:tailEnd/>
            </a:ln>
          </p:spPr>
          <p:txBody>
            <a:bodyPr/>
            <a:lstStyle/>
            <a:p>
              <a:endParaRPr lang="ja-JP" altLang="en-US"/>
            </a:p>
          </p:txBody>
        </p:sp>
        <p:sp>
          <p:nvSpPr>
            <p:cNvPr id="29938" name="Freeform 242"/>
            <p:cNvSpPr>
              <a:spLocks/>
            </p:cNvSpPr>
            <p:nvPr/>
          </p:nvSpPr>
          <p:spPr bwMode="auto">
            <a:xfrm>
              <a:off x="4708" y="3227"/>
              <a:ext cx="103" cy="5"/>
            </a:xfrm>
            <a:custGeom>
              <a:avLst/>
              <a:gdLst/>
              <a:ahLst/>
              <a:cxnLst>
                <a:cxn ang="0">
                  <a:pos x="2573" y="116"/>
                </a:cxn>
                <a:cxn ang="0">
                  <a:pos x="2526" y="0"/>
                </a:cxn>
                <a:cxn ang="0">
                  <a:pos x="0" y="0"/>
                </a:cxn>
                <a:cxn ang="0">
                  <a:pos x="0" y="137"/>
                </a:cxn>
                <a:cxn ang="0">
                  <a:pos x="2526" y="137"/>
                </a:cxn>
                <a:cxn ang="0">
                  <a:pos x="2573" y="116"/>
                </a:cxn>
              </a:cxnLst>
              <a:rect l="0" t="0" r="r" b="b"/>
              <a:pathLst>
                <a:path w="2573" h="137">
                  <a:moveTo>
                    <a:pt x="2573" y="116"/>
                  </a:moveTo>
                  <a:lnTo>
                    <a:pt x="2526" y="0"/>
                  </a:lnTo>
                  <a:lnTo>
                    <a:pt x="0" y="0"/>
                  </a:lnTo>
                  <a:lnTo>
                    <a:pt x="0" y="137"/>
                  </a:lnTo>
                  <a:lnTo>
                    <a:pt x="2526" y="137"/>
                  </a:lnTo>
                  <a:lnTo>
                    <a:pt x="2573" y="116"/>
                  </a:lnTo>
                  <a:close/>
                </a:path>
              </a:pathLst>
            </a:custGeom>
            <a:solidFill>
              <a:srgbClr val="E6B5C2"/>
            </a:solidFill>
            <a:ln w="9525">
              <a:noFill/>
              <a:round/>
              <a:headEnd/>
              <a:tailEnd/>
            </a:ln>
          </p:spPr>
          <p:txBody>
            <a:bodyPr/>
            <a:lstStyle/>
            <a:p>
              <a:endParaRPr lang="ja-JP" altLang="en-US"/>
            </a:p>
          </p:txBody>
        </p:sp>
        <p:sp>
          <p:nvSpPr>
            <p:cNvPr id="29939" name="Freeform 243"/>
            <p:cNvSpPr>
              <a:spLocks/>
            </p:cNvSpPr>
            <p:nvPr/>
          </p:nvSpPr>
          <p:spPr bwMode="auto">
            <a:xfrm>
              <a:off x="4789" y="3227"/>
              <a:ext cx="22" cy="23"/>
            </a:xfrm>
            <a:custGeom>
              <a:avLst/>
              <a:gdLst/>
              <a:ahLst/>
              <a:cxnLst>
                <a:cxn ang="0">
                  <a:pos x="47" y="587"/>
                </a:cxn>
                <a:cxn ang="0">
                  <a:pos x="95" y="567"/>
                </a:cxn>
                <a:cxn ang="0">
                  <a:pos x="547" y="97"/>
                </a:cxn>
                <a:cxn ang="0">
                  <a:pos x="454" y="0"/>
                </a:cxn>
                <a:cxn ang="0">
                  <a:pos x="0" y="469"/>
                </a:cxn>
                <a:cxn ang="0">
                  <a:pos x="47" y="587"/>
                </a:cxn>
              </a:cxnLst>
              <a:rect l="0" t="0" r="r" b="b"/>
              <a:pathLst>
                <a:path w="547" h="587">
                  <a:moveTo>
                    <a:pt x="47" y="587"/>
                  </a:moveTo>
                  <a:lnTo>
                    <a:pt x="95" y="567"/>
                  </a:lnTo>
                  <a:lnTo>
                    <a:pt x="547" y="97"/>
                  </a:lnTo>
                  <a:lnTo>
                    <a:pt x="454" y="0"/>
                  </a:lnTo>
                  <a:lnTo>
                    <a:pt x="0" y="469"/>
                  </a:lnTo>
                  <a:lnTo>
                    <a:pt x="47" y="587"/>
                  </a:lnTo>
                  <a:close/>
                </a:path>
              </a:pathLst>
            </a:custGeom>
            <a:solidFill>
              <a:srgbClr val="E6B5C2"/>
            </a:solidFill>
            <a:ln w="9525">
              <a:noFill/>
              <a:round/>
              <a:headEnd/>
              <a:tailEnd/>
            </a:ln>
          </p:spPr>
          <p:txBody>
            <a:bodyPr/>
            <a:lstStyle/>
            <a:p>
              <a:endParaRPr lang="ja-JP" altLang="en-US"/>
            </a:p>
          </p:txBody>
        </p:sp>
        <p:sp>
          <p:nvSpPr>
            <p:cNvPr id="29940" name="Freeform 244"/>
            <p:cNvSpPr>
              <a:spLocks/>
            </p:cNvSpPr>
            <p:nvPr/>
          </p:nvSpPr>
          <p:spPr bwMode="auto">
            <a:xfrm>
              <a:off x="4688" y="3245"/>
              <a:ext cx="103" cy="5"/>
            </a:xfrm>
            <a:custGeom>
              <a:avLst/>
              <a:gdLst/>
              <a:ahLst/>
              <a:cxnLst>
                <a:cxn ang="0">
                  <a:pos x="0" y="24"/>
                </a:cxn>
                <a:cxn ang="0">
                  <a:pos x="47" y="141"/>
                </a:cxn>
                <a:cxn ang="0">
                  <a:pos x="2575" y="137"/>
                </a:cxn>
                <a:cxn ang="0">
                  <a:pos x="2575" y="0"/>
                </a:cxn>
                <a:cxn ang="0">
                  <a:pos x="47" y="4"/>
                </a:cxn>
                <a:cxn ang="0">
                  <a:pos x="0" y="24"/>
                </a:cxn>
              </a:cxnLst>
              <a:rect l="0" t="0" r="r" b="b"/>
              <a:pathLst>
                <a:path w="2575" h="141">
                  <a:moveTo>
                    <a:pt x="0" y="24"/>
                  </a:moveTo>
                  <a:lnTo>
                    <a:pt x="47" y="141"/>
                  </a:lnTo>
                  <a:lnTo>
                    <a:pt x="2575" y="137"/>
                  </a:lnTo>
                  <a:lnTo>
                    <a:pt x="2575" y="0"/>
                  </a:lnTo>
                  <a:lnTo>
                    <a:pt x="47" y="4"/>
                  </a:lnTo>
                  <a:lnTo>
                    <a:pt x="0" y="24"/>
                  </a:lnTo>
                  <a:close/>
                </a:path>
              </a:pathLst>
            </a:custGeom>
            <a:solidFill>
              <a:srgbClr val="E6B5C2"/>
            </a:solidFill>
            <a:ln w="9525">
              <a:noFill/>
              <a:round/>
              <a:headEnd/>
              <a:tailEnd/>
            </a:ln>
          </p:spPr>
          <p:txBody>
            <a:bodyPr/>
            <a:lstStyle/>
            <a:p>
              <a:endParaRPr lang="ja-JP" altLang="en-US"/>
            </a:p>
          </p:txBody>
        </p:sp>
        <p:sp>
          <p:nvSpPr>
            <p:cNvPr id="29941" name="Freeform 245"/>
            <p:cNvSpPr>
              <a:spLocks/>
            </p:cNvSpPr>
            <p:nvPr/>
          </p:nvSpPr>
          <p:spPr bwMode="auto">
            <a:xfrm>
              <a:off x="4708" y="3212"/>
              <a:ext cx="118" cy="17"/>
            </a:xfrm>
            <a:custGeom>
              <a:avLst/>
              <a:gdLst/>
              <a:ahLst/>
              <a:cxnLst>
                <a:cxn ang="0">
                  <a:pos x="0" y="457"/>
                </a:cxn>
                <a:cxn ang="0">
                  <a:pos x="439" y="0"/>
                </a:cxn>
                <a:cxn ang="0">
                  <a:pos x="2969" y="0"/>
                </a:cxn>
                <a:cxn ang="0">
                  <a:pos x="2528" y="457"/>
                </a:cxn>
                <a:cxn ang="0">
                  <a:pos x="0" y="457"/>
                </a:cxn>
              </a:cxnLst>
              <a:rect l="0" t="0" r="r" b="b"/>
              <a:pathLst>
                <a:path w="2969" h="457">
                  <a:moveTo>
                    <a:pt x="0" y="457"/>
                  </a:moveTo>
                  <a:lnTo>
                    <a:pt x="439" y="0"/>
                  </a:lnTo>
                  <a:lnTo>
                    <a:pt x="2969" y="0"/>
                  </a:lnTo>
                  <a:lnTo>
                    <a:pt x="2528" y="457"/>
                  </a:lnTo>
                  <a:lnTo>
                    <a:pt x="0" y="457"/>
                  </a:lnTo>
                  <a:close/>
                </a:path>
              </a:pathLst>
            </a:custGeom>
            <a:solidFill>
              <a:srgbClr val="E56968"/>
            </a:solidFill>
            <a:ln w="9525">
              <a:noFill/>
              <a:round/>
              <a:headEnd/>
              <a:tailEnd/>
            </a:ln>
          </p:spPr>
          <p:txBody>
            <a:bodyPr/>
            <a:lstStyle/>
            <a:p>
              <a:endParaRPr lang="ja-JP" altLang="en-US"/>
            </a:p>
          </p:txBody>
        </p:sp>
        <p:sp>
          <p:nvSpPr>
            <p:cNvPr id="29942" name="Freeform 246"/>
            <p:cNvSpPr>
              <a:spLocks/>
            </p:cNvSpPr>
            <p:nvPr/>
          </p:nvSpPr>
          <p:spPr bwMode="auto">
            <a:xfrm>
              <a:off x="4706" y="3209"/>
              <a:ext cx="21" cy="22"/>
            </a:xfrm>
            <a:custGeom>
              <a:avLst/>
              <a:gdLst/>
              <a:ahLst/>
              <a:cxnLst>
                <a:cxn ang="0">
                  <a:pos x="486" y="0"/>
                </a:cxn>
                <a:cxn ang="0">
                  <a:pos x="439" y="20"/>
                </a:cxn>
                <a:cxn ang="0">
                  <a:pos x="0" y="477"/>
                </a:cxn>
                <a:cxn ang="0">
                  <a:pos x="94" y="574"/>
                </a:cxn>
                <a:cxn ang="0">
                  <a:pos x="533" y="117"/>
                </a:cxn>
                <a:cxn ang="0">
                  <a:pos x="486" y="0"/>
                </a:cxn>
              </a:cxnLst>
              <a:rect l="0" t="0" r="r" b="b"/>
              <a:pathLst>
                <a:path w="533" h="574">
                  <a:moveTo>
                    <a:pt x="486" y="0"/>
                  </a:moveTo>
                  <a:lnTo>
                    <a:pt x="439" y="20"/>
                  </a:lnTo>
                  <a:lnTo>
                    <a:pt x="0" y="477"/>
                  </a:lnTo>
                  <a:lnTo>
                    <a:pt x="94" y="574"/>
                  </a:lnTo>
                  <a:lnTo>
                    <a:pt x="533" y="117"/>
                  </a:lnTo>
                  <a:lnTo>
                    <a:pt x="486" y="0"/>
                  </a:lnTo>
                  <a:close/>
                </a:path>
              </a:pathLst>
            </a:custGeom>
            <a:solidFill>
              <a:srgbClr val="E6B5C2"/>
            </a:solidFill>
            <a:ln w="9525">
              <a:noFill/>
              <a:round/>
              <a:headEnd/>
              <a:tailEnd/>
            </a:ln>
          </p:spPr>
          <p:txBody>
            <a:bodyPr/>
            <a:lstStyle/>
            <a:p>
              <a:endParaRPr lang="ja-JP" altLang="en-US"/>
            </a:p>
          </p:txBody>
        </p:sp>
        <p:sp>
          <p:nvSpPr>
            <p:cNvPr id="29943" name="Freeform 247"/>
            <p:cNvSpPr>
              <a:spLocks/>
            </p:cNvSpPr>
            <p:nvPr/>
          </p:nvSpPr>
          <p:spPr bwMode="auto">
            <a:xfrm>
              <a:off x="4725" y="3209"/>
              <a:ext cx="103" cy="5"/>
            </a:xfrm>
            <a:custGeom>
              <a:avLst/>
              <a:gdLst/>
              <a:ahLst/>
              <a:cxnLst>
                <a:cxn ang="0">
                  <a:pos x="2577" y="117"/>
                </a:cxn>
                <a:cxn ang="0">
                  <a:pos x="2530" y="0"/>
                </a:cxn>
                <a:cxn ang="0">
                  <a:pos x="0" y="0"/>
                </a:cxn>
                <a:cxn ang="0">
                  <a:pos x="0" y="137"/>
                </a:cxn>
                <a:cxn ang="0">
                  <a:pos x="2530" y="137"/>
                </a:cxn>
                <a:cxn ang="0">
                  <a:pos x="2577" y="117"/>
                </a:cxn>
              </a:cxnLst>
              <a:rect l="0" t="0" r="r" b="b"/>
              <a:pathLst>
                <a:path w="2577" h="137">
                  <a:moveTo>
                    <a:pt x="2577" y="117"/>
                  </a:moveTo>
                  <a:lnTo>
                    <a:pt x="2530" y="0"/>
                  </a:lnTo>
                  <a:lnTo>
                    <a:pt x="0" y="0"/>
                  </a:lnTo>
                  <a:lnTo>
                    <a:pt x="0" y="137"/>
                  </a:lnTo>
                  <a:lnTo>
                    <a:pt x="2530" y="137"/>
                  </a:lnTo>
                  <a:lnTo>
                    <a:pt x="2577" y="117"/>
                  </a:lnTo>
                  <a:close/>
                </a:path>
              </a:pathLst>
            </a:custGeom>
            <a:solidFill>
              <a:srgbClr val="E6B5C2"/>
            </a:solidFill>
            <a:ln w="9525">
              <a:noFill/>
              <a:round/>
              <a:headEnd/>
              <a:tailEnd/>
            </a:ln>
          </p:spPr>
          <p:txBody>
            <a:bodyPr/>
            <a:lstStyle/>
            <a:p>
              <a:endParaRPr lang="ja-JP" altLang="en-US"/>
            </a:p>
          </p:txBody>
        </p:sp>
        <p:sp>
          <p:nvSpPr>
            <p:cNvPr id="29944" name="Freeform 248"/>
            <p:cNvSpPr>
              <a:spLocks/>
            </p:cNvSpPr>
            <p:nvPr/>
          </p:nvSpPr>
          <p:spPr bwMode="auto">
            <a:xfrm>
              <a:off x="4807" y="3210"/>
              <a:ext cx="21" cy="22"/>
            </a:xfrm>
            <a:custGeom>
              <a:avLst/>
              <a:gdLst/>
              <a:ahLst/>
              <a:cxnLst>
                <a:cxn ang="0">
                  <a:pos x="46" y="575"/>
                </a:cxn>
                <a:cxn ang="0">
                  <a:pos x="93" y="555"/>
                </a:cxn>
                <a:cxn ang="0">
                  <a:pos x="534" y="97"/>
                </a:cxn>
                <a:cxn ang="0">
                  <a:pos x="441" y="0"/>
                </a:cxn>
                <a:cxn ang="0">
                  <a:pos x="0" y="457"/>
                </a:cxn>
                <a:cxn ang="0">
                  <a:pos x="46" y="575"/>
                </a:cxn>
              </a:cxnLst>
              <a:rect l="0" t="0" r="r" b="b"/>
              <a:pathLst>
                <a:path w="534" h="575">
                  <a:moveTo>
                    <a:pt x="46" y="575"/>
                  </a:moveTo>
                  <a:lnTo>
                    <a:pt x="93" y="555"/>
                  </a:lnTo>
                  <a:lnTo>
                    <a:pt x="534" y="97"/>
                  </a:lnTo>
                  <a:lnTo>
                    <a:pt x="441" y="0"/>
                  </a:lnTo>
                  <a:lnTo>
                    <a:pt x="0" y="457"/>
                  </a:lnTo>
                  <a:lnTo>
                    <a:pt x="46" y="575"/>
                  </a:lnTo>
                  <a:close/>
                </a:path>
              </a:pathLst>
            </a:custGeom>
            <a:solidFill>
              <a:srgbClr val="E6B5C2"/>
            </a:solidFill>
            <a:ln w="9525">
              <a:noFill/>
              <a:round/>
              <a:headEnd/>
              <a:tailEnd/>
            </a:ln>
          </p:spPr>
          <p:txBody>
            <a:bodyPr/>
            <a:lstStyle/>
            <a:p>
              <a:endParaRPr lang="ja-JP" altLang="en-US"/>
            </a:p>
          </p:txBody>
        </p:sp>
        <p:sp>
          <p:nvSpPr>
            <p:cNvPr id="29945" name="Freeform 249"/>
            <p:cNvSpPr>
              <a:spLocks/>
            </p:cNvSpPr>
            <p:nvPr/>
          </p:nvSpPr>
          <p:spPr bwMode="auto">
            <a:xfrm>
              <a:off x="4706" y="3227"/>
              <a:ext cx="103" cy="5"/>
            </a:xfrm>
            <a:custGeom>
              <a:avLst/>
              <a:gdLst/>
              <a:ahLst/>
              <a:cxnLst>
                <a:cxn ang="0">
                  <a:pos x="0" y="19"/>
                </a:cxn>
                <a:cxn ang="0">
                  <a:pos x="47" y="137"/>
                </a:cxn>
                <a:cxn ang="0">
                  <a:pos x="2575" y="137"/>
                </a:cxn>
                <a:cxn ang="0">
                  <a:pos x="2575" y="0"/>
                </a:cxn>
                <a:cxn ang="0">
                  <a:pos x="47" y="0"/>
                </a:cxn>
                <a:cxn ang="0">
                  <a:pos x="0" y="19"/>
                </a:cxn>
              </a:cxnLst>
              <a:rect l="0" t="0" r="r" b="b"/>
              <a:pathLst>
                <a:path w="2575" h="137">
                  <a:moveTo>
                    <a:pt x="0" y="19"/>
                  </a:moveTo>
                  <a:lnTo>
                    <a:pt x="47" y="137"/>
                  </a:lnTo>
                  <a:lnTo>
                    <a:pt x="2575" y="137"/>
                  </a:lnTo>
                  <a:lnTo>
                    <a:pt x="2575" y="0"/>
                  </a:lnTo>
                  <a:lnTo>
                    <a:pt x="47" y="0"/>
                  </a:lnTo>
                  <a:lnTo>
                    <a:pt x="0" y="19"/>
                  </a:lnTo>
                  <a:close/>
                </a:path>
              </a:pathLst>
            </a:custGeom>
            <a:solidFill>
              <a:srgbClr val="E6B5C2"/>
            </a:solidFill>
            <a:ln w="9525">
              <a:noFill/>
              <a:round/>
              <a:headEnd/>
              <a:tailEnd/>
            </a:ln>
          </p:spPr>
          <p:txBody>
            <a:bodyPr/>
            <a:lstStyle/>
            <a:p>
              <a:endParaRPr lang="ja-JP" altLang="en-US"/>
            </a:p>
          </p:txBody>
        </p:sp>
        <p:sp>
          <p:nvSpPr>
            <p:cNvPr id="29946" name="Freeform 250"/>
            <p:cNvSpPr>
              <a:spLocks/>
            </p:cNvSpPr>
            <p:nvPr/>
          </p:nvSpPr>
          <p:spPr bwMode="auto">
            <a:xfrm>
              <a:off x="5012" y="3259"/>
              <a:ext cx="18" cy="65"/>
            </a:xfrm>
            <a:custGeom>
              <a:avLst/>
              <a:gdLst/>
              <a:ahLst/>
              <a:cxnLst>
                <a:cxn ang="0">
                  <a:pos x="1" y="1702"/>
                </a:cxn>
                <a:cxn ang="0">
                  <a:pos x="447" y="1238"/>
                </a:cxn>
                <a:cxn ang="0">
                  <a:pos x="446" y="0"/>
                </a:cxn>
                <a:cxn ang="0">
                  <a:pos x="0" y="462"/>
                </a:cxn>
                <a:cxn ang="0">
                  <a:pos x="1" y="1702"/>
                </a:cxn>
              </a:cxnLst>
              <a:rect l="0" t="0" r="r" b="b"/>
              <a:pathLst>
                <a:path w="447" h="1702">
                  <a:moveTo>
                    <a:pt x="1" y="1702"/>
                  </a:moveTo>
                  <a:lnTo>
                    <a:pt x="447" y="1238"/>
                  </a:lnTo>
                  <a:lnTo>
                    <a:pt x="446" y="0"/>
                  </a:lnTo>
                  <a:lnTo>
                    <a:pt x="0" y="462"/>
                  </a:lnTo>
                  <a:lnTo>
                    <a:pt x="1" y="1702"/>
                  </a:lnTo>
                  <a:close/>
                </a:path>
              </a:pathLst>
            </a:custGeom>
            <a:solidFill>
              <a:srgbClr val="B53233"/>
            </a:solidFill>
            <a:ln w="9525">
              <a:noFill/>
              <a:round/>
              <a:headEnd/>
              <a:tailEnd/>
            </a:ln>
          </p:spPr>
          <p:txBody>
            <a:bodyPr/>
            <a:lstStyle/>
            <a:p>
              <a:endParaRPr lang="ja-JP" altLang="en-US"/>
            </a:p>
          </p:txBody>
        </p:sp>
        <p:sp>
          <p:nvSpPr>
            <p:cNvPr id="29947" name="Freeform 251"/>
            <p:cNvSpPr>
              <a:spLocks/>
            </p:cNvSpPr>
            <p:nvPr/>
          </p:nvSpPr>
          <p:spPr bwMode="auto">
            <a:xfrm>
              <a:off x="5011" y="3304"/>
              <a:ext cx="22" cy="22"/>
            </a:xfrm>
            <a:custGeom>
              <a:avLst/>
              <a:gdLst/>
              <a:ahLst/>
              <a:cxnLst>
                <a:cxn ang="0">
                  <a:pos x="558" y="48"/>
                </a:cxn>
                <a:cxn ang="0">
                  <a:pos x="445" y="0"/>
                </a:cxn>
                <a:cxn ang="0">
                  <a:pos x="0" y="463"/>
                </a:cxn>
                <a:cxn ang="0">
                  <a:pos x="93" y="560"/>
                </a:cxn>
                <a:cxn ang="0">
                  <a:pos x="539" y="97"/>
                </a:cxn>
                <a:cxn ang="0">
                  <a:pos x="558" y="48"/>
                </a:cxn>
              </a:cxnLst>
              <a:rect l="0" t="0" r="r" b="b"/>
              <a:pathLst>
                <a:path w="558" h="560">
                  <a:moveTo>
                    <a:pt x="558" y="48"/>
                  </a:moveTo>
                  <a:lnTo>
                    <a:pt x="445" y="0"/>
                  </a:lnTo>
                  <a:lnTo>
                    <a:pt x="0" y="463"/>
                  </a:lnTo>
                  <a:lnTo>
                    <a:pt x="93" y="560"/>
                  </a:lnTo>
                  <a:lnTo>
                    <a:pt x="539" y="97"/>
                  </a:lnTo>
                  <a:lnTo>
                    <a:pt x="558" y="48"/>
                  </a:lnTo>
                  <a:close/>
                </a:path>
              </a:pathLst>
            </a:custGeom>
            <a:solidFill>
              <a:srgbClr val="E6B5C2"/>
            </a:solidFill>
            <a:ln w="9525">
              <a:noFill/>
              <a:round/>
              <a:headEnd/>
              <a:tailEnd/>
            </a:ln>
          </p:spPr>
          <p:txBody>
            <a:bodyPr/>
            <a:lstStyle/>
            <a:p>
              <a:endParaRPr lang="ja-JP" altLang="en-US"/>
            </a:p>
          </p:txBody>
        </p:sp>
        <p:sp>
          <p:nvSpPr>
            <p:cNvPr id="29948" name="Freeform 252"/>
            <p:cNvSpPr>
              <a:spLocks/>
            </p:cNvSpPr>
            <p:nvPr/>
          </p:nvSpPr>
          <p:spPr bwMode="auto">
            <a:xfrm>
              <a:off x="5028" y="3257"/>
              <a:ext cx="5" cy="49"/>
            </a:xfrm>
            <a:custGeom>
              <a:avLst/>
              <a:gdLst/>
              <a:ahLst/>
              <a:cxnLst>
                <a:cxn ang="0">
                  <a:pos x="19" y="0"/>
                </a:cxn>
                <a:cxn ang="0">
                  <a:pos x="0" y="49"/>
                </a:cxn>
                <a:cxn ang="0">
                  <a:pos x="1" y="1287"/>
                </a:cxn>
                <a:cxn ang="0">
                  <a:pos x="133" y="1287"/>
                </a:cxn>
                <a:cxn ang="0">
                  <a:pos x="132" y="49"/>
                </a:cxn>
                <a:cxn ang="0">
                  <a:pos x="19" y="0"/>
                </a:cxn>
              </a:cxnLst>
              <a:rect l="0" t="0" r="r" b="b"/>
              <a:pathLst>
                <a:path w="133" h="1287">
                  <a:moveTo>
                    <a:pt x="19" y="0"/>
                  </a:moveTo>
                  <a:lnTo>
                    <a:pt x="0" y="49"/>
                  </a:lnTo>
                  <a:lnTo>
                    <a:pt x="1" y="1287"/>
                  </a:lnTo>
                  <a:lnTo>
                    <a:pt x="133" y="1287"/>
                  </a:lnTo>
                  <a:lnTo>
                    <a:pt x="132" y="49"/>
                  </a:lnTo>
                  <a:lnTo>
                    <a:pt x="19" y="0"/>
                  </a:lnTo>
                  <a:close/>
                </a:path>
              </a:pathLst>
            </a:custGeom>
            <a:solidFill>
              <a:srgbClr val="E6B5C2"/>
            </a:solidFill>
            <a:ln w="9525">
              <a:noFill/>
              <a:round/>
              <a:headEnd/>
              <a:tailEnd/>
            </a:ln>
          </p:spPr>
          <p:txBody>
            <a:bodyPr/>
            <a:lstStyle/>
            <a:p>
              <a:endParaRPr lang="ja-JP" altLang="en-US"/>
            </a:p>
          </p:txBody>
        </p:sp>
        <p:sp>
          <p:nvSpPr>
            <p:cNvPr id="29949" name="Freeform 253"/>
            <p:cNvSpPr>
              <a:spLocks/>
            </p:cNvSpPr>
            <p:nvPr/>
          </p:nvSpPr>
          <p:spPr bwMode="auto">
            <a:xfrm>
              <a:off x="5010" y="3257"/>
              <a:ext cx="22" cy="21"/>
            </a:xfrm>
            <a:custGeom>
              <a:avLst/>
              <a:gdLst/>
              <a:ahLst/>
              <a:cxnLst>
                <a:cxn ang="0">
                  <a:pos x="0" y="511"/>
                </a:cxn>
                <a:cxn ang="0">
                  <a:pos x="113" y="560"/>
                </a:cxn>
                <a:cxn ang="0">
                  <a:pos x="559" y="97"/>
                </a:cxn>
                <a:cxn ang="0">
                  <a:pos x="465" y="0"/>
                </a:cxn>
                <a:cxn ang="0">
                  <a:pos x="20" y="464"/>
                </a:cxn>
                <a:cxn ang="0">
                  <a:pos x="0" y="511"/>
                </a:cxn>
              </a:cxnLst>
              <a:rect l="0" t="0" r="r" b="b"/>
              <a:pathLst>
                <a:path w="559" h="560">
                  <a:moveTo>
                    <a:pt x="0" y="511"/>
                  </a:moveTo>
                  <a:lnTo>
                    <a:pt x="113" y="560"/>
                  </a:lnTo>
                  <a:lnTo>
                    <a:pt x="559" y="97"/>
                  </a:lnTo>
                  <a:lnTo>
                    <a:pt x="465" y="0"/>
                  </a:lnTo>
                  <a:lnTo>
                    <a:pt x="20" y="464"/>
                  </a:lnTo>
                  <a:lnTo>
                    <a:pt x="0" y="511"/>
                  </a:lnTo>
                  <a:close/>
                </a:path>
              </a:pathLst>
            </a:custGeom>
            <a:solidFill>
              <a:srgbClr val="E6B5C2"/>
            </a:solidFill>
            <a:ln w="9525">
              <a:noFill/>
              <a:round/>
              <a:headEnd/>
              <a:tailEnd/>
            </a:ln>
          </p:spPr>
          <p:txBody>
            <a:bodyPr/>
            <a:lstStyle/>
            <a:p>
              <a:endParaRPr lang="ja-JP" altLang="en-US"/>
            </a:p>
          </p:txBody>
        </p:sp>
        <p:sp>
          <p:nvSpPr>
            <p:cNvPr id="29950" name="Freeform 254"/>
            <p:cNvSpPr>
              <a:spLocks/>
            </p:cNvSpPr>
            <p:nvPr/>
          </p:nvSpPr>
          <p:spPr bwMode="auto">
            <a:xfrm>
              <a:off x="5010" y="3276"/>
              <a:ext cx="5" cy="50"/>
            </a:xfrm>
            <a:custGeom>
              <a:avLst/>
              <a:gdLst/>
              <a:ahLst/>
              <a:cxnLst>
                <a:cxn ang="0">
                  <a:pos x="114" y="1288"/>
                </a:cxn>
                <a:cxn ang="0">
                  <a:pos x="134" y="1240"/>
                </a:cxn>
                <a:cxn ang="0">
                  <a:pos x="133" y="0"/>
                </a:cxn>
                <a:cxn ang="0">
                  <a:pos x="0" y="0"/>
                </a:cxn>
                <a:cxn ang="0">
                  <a:pos x="1" y="1240"/>
                </a:cxn>
                <a:cxn ang="0">
                  <a:pos x="114" y="1288"/>
                </a:cxn>
              </a:cxnLst>
              <a:rect l="0" t="0" r="r" b="b"/>
              <a:pathLst>
                <a:path w="134" h="1288">
                  <a:moveTo>
                    <a:pt x="114" y="1288"/>
                  </a:moveTo>
                  <a:lnTo>
                    <a:pt x="134" y="1240"/>
                  </a:lnTo>
                  <a:lnTo>
                    <a:pt x="133" y="0"/>
                  </a:lnTo>
                  <a:lnTo>
                    <a:pt x="0" y="0"/>
                  </a:lnTo>
                  <a:lnTo>
                    <a:pt x="1" y="1240"/>
                  </a:lnTo>
                  <a:lnTo>
                    <a:pt x="114" y="1288"/>
                  </a:lnTo>
                  <a:close/>
                </a:path>
              </a:pathLst>
            </a:custGeom>
            <a:solidFill>
              <a:srgbClr val="E6B5C2"/>
            </a:solidFill>
            <a:ln w="9525">
              <a:noFill/>
              <a:round/>
              <a:headEnd/>
              <a:tailEnd/>
            </a:ln>
          </p:spPr>
          <p:txBody>
            <a:bodyPr/>
            <a:lstStyle/>
            <a:p>
              <a:endParaRPr lang="ja-JP" altLang="en-US"/>
            </a:p>
          </p:txBody>
        </p:sp>
        <p:sp>
          <p:nvSpPr>
            <p:cNvPr id="29951" name="Freeform 255"/>
            <p:cNvSpPr>
              <a:spLocks/>
            </p:cNvSpPr>
            <p:nvPr/>
          </p:nvSpPr>
          <p:spPr bwMode="auto">
            <a:xfrm>
              <a:off x="4993" y="3276"/>
              <a:ext cx="19" cy="66"/>
            </a:xfrm>
            <a:custGeom>
              <a:avLst/>
              <a:gdLst/>
              <a:ahLst/>
              <a:cxnLst>
                <a:cxn ang="0">
                  <a:pos x="0" y="1722"/>
                </a:cxn>
                <a:cxn ang="0">
                  <a:pos x="454" y="1249"/>
                </a:cxn>
                <a:cxn ang="0">
                  <a:pos x="455" y="0"/>
                </a:cxn>
                <a:cxn ang="0">
                  <a:pos x="1" y="473"/>
                </a:cxn>
                <a:cxn ang="0">
                  <a:pos x="0" y="1722"/>
                </a:cxn>
              </a:cxnLst>
              <a:rect l="0" t="0" r="r" b="b"/>
              <a:pathLst>
                <a:path w="455" h="1722">
                  <a:moveTo>
                    <a:pt x="0" y="1722"/>
                  </a:moveTo>
                  <a:lnTo>
                    <a:pt x="454" y="1249"/>
                  </a:lnTo>
                  <a:lnTo>
                    <a:pt x="455" y="0"/>
                  </a:lnTo>
                  <a:lnTo>
                    <a:pt x="1" y="473"/>
                  </a:lnTo>
                  <a:lnTo>
                    <a:pt x="0" y="1722"/>
                  </a:lnTo>
                  <a:close/>
                </a:path>
              </a:pathLst>
            </a:custGeom>
            <a:solidFill>
              <a:srgbClr val="B53233"/>
            </a:solidFill>
            <a:ln w="9525">
              <a:noFill/>
              <a:round/>
              <a:headEnd/>
              <a:tailEnd/>
            </a:ln>
          </p:spPr>
          <p:txBody>
            <a:bodyPr/>
            <a:lstStyle/>
            <a:p>
              <a:endParaRPr lang="ja-JP" altLang="en-US"/>
            </a:p>
          </p:txBody>
        </p:sp>
        <p:sp>
          <p:nvSpPr>
            <p:cNvPr id="29952" name="Freeform 256"/>
            <p:cNvSpPr>
              <a:spLocks/>
            </p:cNvSpPr>
            <p:nvPr/>
          </p:nvSpPr>
          <p:spPr bwMode="auto">
            <a:xfrm>
              <a:off x="4991" y="3322"/>
              <a:ext cx="23" cy="22"/>
            </a:xfrm>
            <a:custGeom>
              <a:avLst/>
              <a:gdLst/>
              <a:ahLst/>
              <a:cxnLst>
                <a:cxn ang="0">
                  <a:pos x="566" y="49"/>
                </a:cxn>
                <a:cxn ang="0">
                  <a:pos x="454" y="0"/>
                </a:cxn>
                <a:cxn ang="0">
                  <a:pos x="0" y="473"/>
                </a:cxn>
                <a:cxn ang="0">
                  <a:pos x="93" y="570"/>
                </a:cxn>
                <a:cxn ang="0">
                  <a:pos x="547" y="97"/>
                </a:cxn>
                <a:cxn ang="0">
                  <a:pos x="566" y="49"/>
                </a:cxn>
              </a:cxnLst>
              <a:rect l="0" t="0" r="r" b="b"/>
              <a:pathLst>
                <a:path w="566" h="570">
                  <a:moveTo>
                    <a:pt x="566" y="49"/>
                  </a:moveTo>
                  <a:lnTo>
                    <a:pt x="454" y="0"/>
                  </a:lnTo>
                  <a:lnTo>
                    <a:pt x="0" y="473"/>
                  </a:lnTo>
                  <a:lnTo>
                    <a:pt x="93" y="570"/>
                  </a:lnTo>
                  <a:lnTo>
                    <a:pt x="547" y="97"/>
                  </a:lnTo>
                  <a:lnTo>
                    <a:pt x="566" y="49"/>
                  </a:lnTo>
                  <a:close/>
                </a:path>
              </a:pathLst>
            </a:custGeom>
            <a:solidFill>
              <a:srgbClr val="E6B5C2"/>
            </a:solidFill>
            <a:ln w="9525">
              <a:noFill/>
              <a:round/>
              <a:headEnd/>
              <a:tailEnd/>
            </a:ln>
          </p:spPr>
          <p:txBody>
            <a:bodyPr/>
            <a:lstStyle/>
            <a:p>
              <a:endParaRPr lang="ja-JP" altLang="en-US"/>
            </a:p>
          </p:txBody>
        </p:sp>
        <p:sp>
          <p:nvSpPr>
            <p:cNvPr id="29953" name="Freeform 257"/>
            <p:cNvSpPr>
              <a:spLocks/>
            </p:cNvSpPr>
            <p:nvPr/>
          </p:nvSpPr>
          <p:spPr bwMode="auto">
            <a:xfrm>
              <a:off x="5009" y="3274"/>
              <a:ext cx="5" cy="50"/>
            </a:xfrm>
            <a:custGeom>
              <a:avLst/>
              <a:gdLst/>
              <a:ahLst/>
              <a:cxnLst>
                <a:cxn ang="0">
                  <a:pos x="21" y="0"/>
                </a:cxn>
                <a:cxn ang="0">
                  <a:pos x="1" y="49"/>
                </a:cxn>
                <a:cxn ang="0">
                  <a:pos x="0" y="1298"/>
                </a:cxn>
                <a:cxn ang="0">
                  <a:pos x="132" y="1298"/>
                </a:cxn>
                <a:cxn ang="0">
                  <a:pos x="133" y="49"/>
                </a:cxn>
                <a:cxn ang="0">
                  <a:pos x="21" y="0"/>
                </a:cxn>
              </a:cxnLst>
              <a:rect l="0" t="0" r="r" b="b"/>
              <a:pathLst>
                <a:path w="133" h="1298">
                  <a:moveTo>
                    <a:pt x="21" y="0"/>
                  </a:moveTo>
                  <a:lnTo>
                    <a:pt x="1" y="49"/>
                  </a:lnTo>
                  <a:lnTo>
                    <a:pt x="0" y="1298"/>
                  </a:lnTo>
                  <a:lnTo>
                    <a:pt x="132" y="1298"/>
                  </a:lnTo>
                  <a:lnTo>
                    <a:pt x="133" y="49"/>
                  </a:lnTo>
                  <a:lnTo>
                    <a:pt x="21" y="0"/>
                  </a:lnTo>
                  <a:close/>
                </a:path>
              </a:pathLst>
            </a:custGeom>
            <a:solidFill>
              <a:srgbClr val="E6B5C2"/>
            </a:solidFill>
            <a:ln w="9525">
              <a:noFill/>
              <a:round/>
              <a:headEnd/>
              <a:tailEnd/>
            </a:ln>
          </p:spPr>
          <p:txBody>
            <a:bodyPr/>
            <a:lstStyle/>
            <a:p>
              <a:endParaRPr lang="ja-JP" altLang="en-US"/>
            </a:p>
          </p:txBody>
        </p:sp>
        <p:sp>
          <p:nvSpPr>
            <p:cNvPr id="29954" name="Freeform 258"/>
            <p:cNvSpPr>
              <a:spLocks/>
            </p:cNvSpPr>
            <p:nvPr/>
          </p:nvSpPr>
          <p:spPr bwMode="auto">
            <a:xfrm>
              <a:off x="4991" y="3274"/>
              <a:ext cx="22" cy="22"/>
            </a:xfrm>
            <a:custGeom>
              <a:avLst/>
              <a:gdLst/>
              <a:ahLst/>
              <a:cxnLst>
                <a:cxn ang="0">
                  <a:pos x="0" y="522"/>
                </a:cxn>
                <a:cxn ang="0">
                  <a:pos x="113" y="570"/>
                </a:cxn>
                <a:cxn ang="0">
                  <a:pos x="567" y="97"/>
                </a:cxn>
                <a:cxn ang="0">
                  <a:pos x="474" y="0"/>
                </a:cxn>
                <a:cxn ang="0">
                  <a:pos x="20" y="473"/>
                </a:cxn>
                <a:cxn ang="0">
                  <a:pos x="0" y="522"/>
                </a:cxn>
              </a:cxnLst>
              <a:rect l="0" t="0" r="r" b="b"/>
              <a:pathLst>
                <a:path w="567" h="570">
                  <a:moveTo>
                    <a:pt x="0" y="522"/>
                  </a:moveTo>
                  <a:lnTo>
                    <a:pt x="113" y="570"/>
                  </a:lnTo>
                  <a:lnTo>
                    <a:pt x="567" y="97"/>
                  </a:lnTo>
                  <a:lnTo>
                    <a:pt x="474" y="0"/>
                  </a:lnTo>
                  <a:lnTo>
                    <a:pt x="20" y="473"/>
                  </a:lnTo>
                  <a:lnTo>
                    <a:pt x="0" y="522"/>
                  </a:lnTo>
                  <a:close/>
                </a:path>
              </a:pathLst>
            </a:custGeom>
            <a:solidFill>
              <a:srgbClr val="E6B5C2"/>
            </a:solidFill>
            <a:ln w="9525">
              <a:noFill/>
              <a:round/>
              <a:headEnd/>
              <a:tailEnd/>
            </a:ln>
          </p:spPr>
          <p:txBody>
            <a:bodyPr/>
            <a:lstStyle/>
            <a:p>
              <a:endParaRPr lang="ja-JP" altLang="en-US"/>
            </a:p>
          </p:txBody>
        </p:sp>
        <p:sp>
          <p:nvSpPr>
            <p:cNvPr id="29955" name="Freeform 259"/>
            <p:cNvSpPr>
              <a:spLocks/>
            </p:cNvSpPr>
            <p:nvPr/>
          </p:nvSpPr>
          <p:spPr bwMode="auto">
            <a:xfrm>
              <a:off x="4991" y="3294"/>
              <a:ext cx="5" cy="50"/>
            </a:xfrm>
            <a:custGeom>
              <a:avLst/>
              <a:gdLst/>
              <a:ahLst/>
              <a:cxnLst>
                <a:cxn ang="0">
                  <a:pos x="113" y="1297"/>
                </a:cxn>
                <a:cxn ang="0">
                  <a:pos x="132" y="1249"/>
                </a:cxn>
                <a:cxn ang="0">
                  <a:pos x="133" y="0"/>
                </a:cxn>
                <a:cxn ang="0">
                  <a:pos x="1" y="0"/>
                </a:cxn>
                <a:cxn ang="0">
                  <a:pos x="0" y="1249"/>
                </a:cxn>
                <a:cxn ang="0">
                  <a:pos x="113" y="1297"/>
                </a:cxn>
              </a:cxnLst>
              <a:rect l="0" t="0" r="r" b="b"/>
              <a:pathLst>
                <a:path w="133" h="1297">
                  <a:moveTo>
                    <a:pt x="113" y="1297"/>
                  </a:moveTo>
                  <a:lnTo>
                    <a:pt x="132" y="1249"/>
                  </a:lnTo>
                  <a:lnTo>
                    <a:pt x="133" y="0"/>
                  </a:lnTo>
                  <a:lnTo>
                    <a:pt x="1" y="0"/>
                  </a:lnTo>
                  <a:lnTo>
                    <a:pt x="0" y="1249"/>
                  </a:lnTo>
                  <a:lnTo>
                    <a:pt x="113" y="1297"/>
                  </a:lnTo>
                  <a:close/>
                </a:path>
              </a:pathLst>
            </a:custGeom>
            <a:solidFill>
              <a:srgbClr val="E6B5C2"/>
            </a:solidFill>
            <a:ln w="9525">
              <a:noFill/>
              <a:round/>
              <a:headEnd/>
              <a:tailEnd/>
            </a:ln>
          </p:spPr>
          <p:txBody>
            <a:bodyPr/>
            <a:lstStyle/>
            <a:p>
              <a:endParaRPr lang="ja-JP" altLang="en-US"/>
            </a:p>
          </p:txBody>
        </p:sp>
        <p:sp>
          <p:nvSpPr>
            <p:cNvPr id="29956" name="Freeform 260"/>
            <p:cNvSpPr>
              <a:spLocks/>
            </p:cNvSpPr>
            <p:nvPr/>
          </p:nvSpPr>
          <p:spPr bwMode="auto">
            <a:xfrm>
              <a:off x="5013" y="3306"/>
              <a:ext cx="17" cy="65"/>
            </a:xfrm>
            <a:custGeom>
              <a:avLst/>
              <a:gdLst/>
              <a:ahLst/>
              <a:cxnLst>
                <a:cxn ang="0">
                  <a:pos x="1" y="1689"/>
                </a:cxn>
                <a:cxn ang="0">
                  <a:pos x="445" y="1226"/>
                </a:cxn>
                <a:cxn ang="0">
                  <a:pos x="444" y="0"/>
                </a:cxn>
                <a:cxn ang="0">
                  <a:pos x="0" y="458"/>
                </a:cxn>
                <a:cxn ang="0">
                  <a:pos x="1" y="1689"/>
                </a:cxn>
              </a:cxnLst>
              <a:rect l="0" t="0" r="r" b="b"/>
              <a:pathLst>
                <a:path w="445" h="1689">
                  <a:moveTo>
                    <a:pt x="1" y="1689"/>
                  </a:moveTo>
                  <a:lnTo>
                    <a:pt x="445" y="1226"/>
                  </a:lnTo>
                  <a:lnTo>
                    <a:pt x="444" y="0"/>
                  </a:lnTo>
                  <a:lnTo>
                    <a:pt x="0" y="458"/>
                  </a:lnTo>
                  <a:lnTo>
                    <a:pt x="1" y="1689"/>
                  </a:lnTo>
                  <a:close/>
                </a:path>
              </a:pathLst>
            </a:custGeom>
            <a:solidFill>
              <a:srgbClr val="B53233"/>
            </a:solidFill>
            <a:ln w="9525">
              <a:noFill/>
              <a:round/>
              <a:headEnd/>
              <a:tailEnd/>
            </a:ln>
          </p:spPr>
          <p:txBody>
            <a:bodyPr/>
            <a:lstStyle/>
            <a:p>
              <a:endParaRPr lang="ja-JP" altLang="en-US"/>
            </a:p>
          </p:txBody>
        </p:sp>
        <p:sp>
          <p:nvSpPr>
            <p:cNvPr id="29957" name="Freeform 261"/>
            <p:cNvSpPr>
              <a:spLocks/>
            </p:cNvSpPr>
            <p:nvPr/>
          </p:nvSpPr>
          <p:spPr bwMode="auto">
            <a:xfrm>
              <a:off x="5011" y="3352"/>
              <a:ext cx="22" cy="21"/>
            </a:xfrm>
            <a:custGeom>
              <a:avLst/>
              <a:gdLst/>
              <a:ahLst/>
              <a:cxnLst>
                <a:cxn ang="0">
                  <a:pos x="557" y="48"/>
                </a:cxn>
                <a:cxn ang="0">
                  <a:pos x="444" y="0"/>
                </a:cxn>
                <a:cxn ang="0">
                  <a:pos x="0" y="463"/>
                </a:cxn>
                <a:cxn ang="0">
                  <a:pos x="95" y="560"/>
                </a:cxn>
                <a:cxn ang="0">
                  <a:pos x="538" y="96"/>
                </a:cxn>
                <a:cxn ang="0">
                  <a:pos x="557" y="48"/>
                </a:cxn>
              </a:cxnLst>
              <a:rect l="0" t="0" r="r" b="b"/>
              <a:pathLst>
                <a:path w="557" h="560">
                  <a:moveTo>
                    <a:pt x="557" y="48"/>
                  </a:moveTo>
                  <a:lnTo>
                    <a:pt x="444" y="0"/>
                  </a:lnTo>
                  <a:lnTo>
                    <a:pt x="0" y="463"/>
                  </a:lnTo>
                  <a:lnTo>
                    <a:pt x="95" y="560"/>
                  </a:lnTo>
                  <a:lnTo>
                    <a:pt x="538" y="96"/>
                  </a:lnTo>
                  <a:lnTo>
                    <a:pt x="557" y="48"/>
                  </a:lnTo>
                  <a:close/>
                </a:path>
              </a:pathLst>
            </a:custGeom>
            <a:solidFill>
              <a:srgbClr val="E6B5C2"/>
            </a:solidFill>
            <a:ln w="9525">
              <a:noFill/>
              <a:round/>
              <a:headEnd/>
              <a:tailEnd/>
            </a:ln>
          </p:spPr>
          <p:txBody>
            <a:bodyPr/>
            <a:lstStyle/>
            <a:p>
              <a:endParaRPr lang="ja-JP" altLang="en-US"/>
            </a:p>
          </p:txBody>
        </p:sp>
        <p:sp>
          <p:nvSpPr>
            <p:cNvPr id="29958" name="Freeform 262"/>
            <p:cNvSpPr>
              <a:spLocks/>
            </p:cNvSpPr>
            <p:nvPr/>
          </p:nvSpPr>
          <p:spPr bwMode="auto">
            <a:xfrm>
              <a:off x="5028" y="3304"/>
              <a:ext cx="5" cy="49"/>
            </a:xfrm>
            <a:custGeom>
              <a:avLst/>
              <a:gdLst/>
              <a:ahLst/>
              <a:cxnLst>
                <a:cxn ang="0">
                  <a:pos x="20" y="0"/>
                </a:cxn>
                <a:cxn ang="0">
                  <a:pos x="0" y="49"/>
                </a:cxn>
                <a:cxn ang="0">
                  <a:pos x="1" y="1275"/>
                </a:cxn>
                <a:cxn ang="0">
                  <a:pos x="133" y="1275"/>
                </a:cxn>
                <a:cxn ang="0">
                  <a:pos x="132" y="49"/>
                </a:cxn>
                <a:cxn ang="0">
                  <a:pos x="20" y="0"/>
                </a:cxn>
              </a:cxnLst>
              <a:rect l="0" t="0" r="r" b="b"/>
              <a:pathLst>
                <a:path w="133" h="1275">
                  <a:moveTo>
                    <a:pt x="20" y="0"/>
                  </a:moveTo>
                  <a:lnTo>
                    <a:pt x="0" y="49"/>
                  </a:lnTo>
                  <a:lnTo>
                    <a:pt x="1" y="1275"/>
                  </a:lnTo>
                  <a:lnTo>
                    <a:pt x="133" y="1275"/>
                  </a:lnTo>
                  <a:lnTo>
                    <a:pt x="132" y="49"/>
                  </a:lnTo>
                  <a:lnTo>
                    <a:pt x="20" y="0"/>
                  </a:lnTo>
                  <a:close/>
                </a:path>
              </a:pathLst>
            </a:custGeom>
            <a:solidFill>
              <a:srgbClr val="E6B5C2"/>
            </a:solidFill>
            <a:ln w="9525">
              <a:noFill/>
              <a:round/>
              <a:headEnd/>
              <a:tailEnd/>
            </a:ln>
          </p:spPr>
          <p:txBody>
            <a:bodyPr/>
            <a:lstStyle/>
            <a:p>
              <a:endParaRPr lang="ja-JP" altLang="en-US"/>
            </a:p>
          </p:txBody>
        </p:sp>
        <p:sp>
          <p:nvSpPr>
            <p:cNvPr id="29959" name="Freeform 263"/>
            <p:cNvSpPr>
              <a:spLocks/>
            </p:cNvSpPr>
            <p:nvPr/>
          </p:nvSpPr>
          <p:spPr bwMode="auto">
            <a:xfrm>
              <a:off x="5010" y="3304"/>
              <a:ext cx="22" cy="22"/>
            </a:xfrm>
            <a:custGeom>
              <a:avLst/>
              <a:gdLst/>
              <a:ahLst/>
              <a:cxnLst>
                <a:cxn ang="0">
                  <a:pos x="0" y="507"/>
                </a:cxn>
                <a:cxn ang="0">
                  <a:pos x="113" y="556"/>
                </a:cxn>
                <a:cxn ang="0">
                  <a:pos x="557" y="98"/>
                </a:cxn>
                <a:cxn ang="0">
                  <a:pos x="464" y="0"/>
                </a:cxn>
                <a:cxn ang="0">
                  <a:pos x="20" y="458"/>
                </a:cxn>
                <a:cxn ang="0">
                  <a:pos x="0" y="507"/>
                </a:cxn>
              </a:cxnLst>
              <a:rect l="0" t="0" r="r" b="b"/>
              <a:pathLst>
                <a:path w="557" h="556">
                  <a:moveTo>
                    <a:pt x="0" y="507"/>
                  </a:moveTo>
                  <a:lnTo>
                    <a:pt x="113" y="556"/>
                  </a:lnTo>
                  <a:lnTo>
                    <a:pt x="557" y="98"/>
                  </a:lnTo>
                  <a:lnTo>
                    <a:pt x="464" y="0"/>
                  </a:lnTo>
                  <a:lnTo>
                    <a:pt x="20" y="458"/>
                  </a:lnTo>
                  <a:lnTo>
                    <a:pt x="0" y="507"/>
                  </a:lnTo>
                  <a:close/>
                </a:path>
              </a:pathLst>
            </a:custGeom>
            <a:solidFill>
              <a:srgbClr val="E6B5C2"/>
            </a:solidFill>
            <a:ln w="9525">
              <a:noFill/>
              <a:round/>
              <a:headEnd/>
              <a:tailEnd/>
            </a:ln>
          </p:spPr>
          <p:txBody>
            <a:bodyPr/>
            <a:lstStyle/>
            <a:p>
              <a:endParaRPr lang="ja-JP" altLang="en-US"/>
            </a:p>
          </p:txBody>
        </p:sp>
        <p:sp>
          <p:nvSpPr>
            <p:cNvPr id="29960" name="Freeform 264"/>
            <p:cNvSpPr>
              <a:spLocks/>
            </p:cNvSpPr>
            <p:nvPr/>
          </p:nvSpPr>
          <p:spPr bwMode="auto">
            <a:xfrm>
              <a:off x="5010" y="3324"/>
              <a:ext cx="5" cy="49"/>
            </a:xfrm>
            <a:custGeom>
              <a:avLst/>
              <a:gdLst/>
              <a:ahLst/>
              <a:cxnLst>
                <a:cxn ang="0">
                  <a:pos x="115" y="1280"/>
                </a:cxn>
                <a:cxn ang="0">
                  <a:pos x="134" y="1231"/>
                </a:cxn>
                <a:cxn ang="0">
                  <a:pos x="133" y="0"/>
                </a:cxn>
                <a:cxn ang="0">
                  <a:pos x="0" y="0"/>
                </a:cxn>
                <a:cxn ang="0">
                  <a:pos x="1" y="1231"/>
                </a:cxn>
                <a:cxn ang="0">
                  <a:pos x="115" y="1280"/>
                </a:cxn>
              </a:cxnLst>
              <a:rect l="0" t="0" r="r" b="b"/>
              <a:pathLst>
                <a:path w="134" h="1280">
                  <a:moveTo>
                    <a:pt x="115" y="1280"/>
                  </a:moveTo>
                  <a:lnTo>
                    <a:pt x="134" y="1231"/>
                  </a:lnTo>
                  <a:lnTo>
                    <a:pt x="133" y="0"/>
                  </a:lnTo>
                  <a:lnTo>
                    <a:pt x="0" y="0"/>
                  </a:lnTo>
                  <a:lnTo>
                    <a:pt x="1" y="1231"/>
                  </a:lnTo>
                  <a:lnTo>
                    <a:pt x="115" y="1280"/>
                  </a:lnTo>
                  <a:close/>
                </a:path>
              </a:pathLst>
            </a:custGeom>
            <a:solidFill>
              <a:srgbClr val="E6B5C2"/>
            </a:solidFill>
            <a:ln w="9525">
              <a:noFill/>
              <a:round/>
              <a:headEnd/>
              <a:tailEnd/>
            </a:ln>
          </p:spPr>
          <p:txBody>
            <a:bodyPr/>
            <a:lstStyle/>
            <a:p>
              <a:endParaRPr lang="ja-JP" altLang="en-US"/>
            </a:p>
          </p:txBody>
        </p:sp>
        <p:sp>
          <p:nvSpPr>
            <p:cNvPr id="29961" name="Freeform 265"/>
            <p:cNvSpPr>
              <a:spLocks/>
            </p:cNvSpPr>
            <p:nvPr/>
          </p:nvSpPr>
          <p:spPr bwMode="auto">
            <a:xfrm>
              <a:off x="4993" y="3324"/>
              <a:ext cx="19" cy="65"/>
            </a:xfrm>
            <a:custGeom>
              <a:avLst/>
              <a:gdLst/>
              <a:ahLst/>
              <a:cxnLst>
                <a:cxn ang="0">
                  <a:pos x="0" y="1694"/>
                </a:cxn>
                <a:cxn ang="0">
                  <a:pos x="455" y="1224"/>
                </a:cxn>
                <a:cxn ang="0">
                  <a:pos x="455" y="0"/>
                </a:cxn>
                <a:cxn ang="0">
                  <a:pos x="1" y="470"/>
                </a:cxn>
                <a:cxn ang="0">
                  <a:pos x="0" y="1694"/>
                </a:cxn>
              </a:cxnLst>
              <a:rect l="0" t="0" r="r" b="b"/>
              <a:pathLst>
                <a:path w="455" h="1694">
                  <a:moveTo>
                    <a:pt x="0" y="1694"/>
                  </a:moveTo>
                  <a:lnTo>
                    <a:pt x="455" y="1224"/>
                  </a:lnTo>
                  <a:lnTo>
                    <a:pt x="455" y="0"/>
                  </a:lnTo>
                  <a:lnTo>
                    <a:pt x="1" y="470"/>
                  </a:lnTo>
                  <a:lnTo>
                    <a:pt x="0" y="1694"/>
                  </a:lnTo>
                  <a:close/>
                </a:path>
              </a:pathLst>
            </a:custGeom>
            <a:solidFill>
              <a:srgbClr val="B53233"/>
            </a:solidFill>
            <a:ln w="9525">
              <a:noFill/>
              <a:round/>
              <a:headEnd/>
              <a:tailEnd/>
            </a:ln>
          </p:spPr>
          <p:txBody>
            <a:bodyPr/>
            <a:lstStyle/>
            <a:p>
              <a:endParaRPr lang="ja-JP" altLang="en-US"/>
            </a:p>
          </p:txBody>
        </p:sp>
        <p:sp>
          <p:nvSpPr>
            <p:cNvPr id="29962" name="Freeform 266"/>
            <p:cNvSpPr>
              <a:spLocks/>
            </p:cNvSpPr>
            <p:nvPr/>
          </p:nvSpPr>
          <p:spPr bwMode="auto">
            <a:xfrm>
              <a:off x="4991" y="3369"/>
              <a:ext cx="23" cy="22"/>
            </a:xfrm>
            <a:custGeom>
              <a:avLst/>
              <a:gdLst/>
              <a:ahLst/>
              <a:cxnLst>
                <a:cxn ang="0">
                  <a:pos x="567" y="49"/>
                </a:cxn>
                <a:cxn ang="0">
                  <a:pos x="454" y="0"/>
                </a:cxn>
                <a:cxn ang="0">
                  <a:pos x="0" y="470"/>
                </a:cxn>
                <a:cxn ang="0">
                  <a:pos x="93" y="567"/>
                </a:cxn>
                <a:cxn ang="0">
                  <a:pos x="547" y="97"/>
                </a:cxn>
                <a:cxn ang="0">
                  <a:pos x="567" y="49"/>
                </a:cxn>
              </a:cxnLst>
              <a:rect l="0" t="0" r="r" b="b"/>
              <a:pathLst>
                <a:path w="567" h="567">
                  <a:moveTo>
                    <a:pt x="567" y="49"/>
                  </a:moveTo>
                  <a:lnTo>
                    <a:pt x="454" y="0"/>
                  </a:lnTo>
                  <a:lnTo>
                    <a:pt x="0" y="470"/>
                  </a:lnTo>
                  <a:lnTo>
                    <a:pt x="93" y="567"/>
                  </a:lnTo>
                  <a:lnTo>
                    <a:pt x="547" y="97"/>
                  </a:lnTo>
                  <a:lnTo>
                    <a:pt x="567" y="49"/>
                  </a:lnTo>
                  <a:close/>
                </a:path>
              </a:pathLst>
            </a:custGeom>
            <a:solidFill>
              <a:srgbClr val="E6B5C2"/>
            </a:solidFill>
            <a:ln w="9525">
              <a:noFill/>
              <a:round/>
              <a:headEnd/>
              <a:tailEnd/>
            </a:ln>
          </p:spPr>
          <p:txBody>
            <a:bodyPr/>
            <a:lstStyle/>
            <a:p>
              <a:endParaRPr lang="ja-JP" altLang="en-US"/>
            </a:p>
          </p:txBody>
        </p:sp>
        <p:sp>
          <p:nvSpPr>
            <p:cNvPr id="29963" name="Freeform 267"/>
            <p:cNvSpPr>
              <a:spLocks/>
            </p:cNvSpPr>
            <p:nvPr/>
          </p:nvSpPr>
          <p:spPr bwMode="auto">
            <a:xfrm>
              <a:off x="5009" y="3322"/>
              <a:ext cx="5" cy="49"/>
            </a:xfrm>
            <a:custGeom>
              <a:avLst/>
              <a:gdLst/>
              <a:ahLst/>
              <a:cxnLst>
                <a:cxn ang="0">
                  <a:pos x="19" y="0"/>
                </a:cxn>
                <a:cxn ang="0">
                  <a:pos x="0" y="49"/>
                </a:cxn>
                <a:cxn ang="0">
                  <a:pos x="0" y="1273"/>
                </a:cxn>
                <a:cxn ang="0">
                  <a:pos x="132" y="1273"/>
                </a:cxn>
                <a:cxn ang="0">
                  <a:pos x="132" y="49"/>
                </a:cxn>
                <a:cxn ang="0">
                  <a:pos x="19" y="0"/>
                </a:cxn>
              </a:cxnLst>
              <a:rect l="0" t="0" r="r" b="b"/>
              <a:pathLst>
                <a:path w="132" h="1273">
                  <a:moveTo>
                    <a:pt x="19" y="0"/>
                  </a:moveTo>
                  <a:lnTo>
                    <a:pt x="0" y="49"/>
                  </a:lnTo>
                  <a:lnTo>
                    <a:pt x="0" y="1273"/>
                  </a:lnTo>
                  <a:lnTo>
                    <a:pt x="132" y="1273"/>
                  </a:lnTo>
                  <a:lnTo>
                    <a:pt x="132" y="49"/>
                  </a:lnTo>
                  <a:lnTo>
                    <a:pt x="19" y="0"/>
                  </a:lnTo>
                  <a:close/>
                </a:path>
              </a:pathLst>
            </a:custGeom>
            <a:solidFill>
              <a:srgbClr val="E6B5C2"/>
            </a:solidFill>
            <a:ln w="9525">
              <a:noFill/>
              <a:round/>
              <a:headEnd/>
              <a:tailEnd/>
            </a:ln>
          </p:spPr>
          <p:txBody>
            <a:bodyPr/>
            <a:lstStyle/>
            <a:p>
              <a:endParaRPr lang="ja-JP" altLang="en-US"/>
            </a:p>
          </p:txBody>
        </p:sp>
        <p:sp>
          <p:nvSpPr>
            <p:cNvPr id="29964" name="Freeform 268"/>
            <p:cNvSpPr>
              <a:spLocks/>
            </p:cNvSpPr>
            <p:nvPr/>
          </p:nvSpPr>
          <p:spPr bwMode="auto">
            <a:xfrm>
              <a:off x="4991" y="3322"/>
              <a:ext cx="22" cy="22"/>
            </a:xfrm>
            <a:custGeom>
              <a:avLst/>
              <a:gdLst/>
              <a:ahLst/>
              <a:cxnLst>
                <a:cxn ang="0">
                  <a:pos x="0" y="519"/>
                </a:cxn>
                <a:cxn ang="0">
                  <a:pos x="112" y="568"/>
                </a:cxn>
                <a:cxn ang="0">
                  <a:pos x="566" y="98"/>
                </a:cxn>
                <a:cxn ang="0">
                  <a:pos x="473" y="0"/>
                </a:cxn>
                <a:cxn ang="0">
                  <a:pos x="19" y="470"/>
                </a:cxn>
                <a:cxn ang="0">
                  <a:pos x="0" y="519"/>
                </a:cxn>
              </a:cxnLst>
              <a:rect l="0" t="0" r="r" b="b"/>
              <a:pathLst>
                <a:path w="566" h="568">
                  <a:moveTo>
                    <a:pt x="0" y="519"/>
                  </a:moveTo>
                  <a:lnTo>
                    <a:pt x="112" y="568"/>
                  </a:lnTo>
                  <a:lnTo>
                    <a:pt x="566" y="98"/>
                  </a:lnTo>
                  <a:lnTo>
                    <a:pt x="473" y="0"/>
                  </a:lnTo>
                  <a:lnTo>
                    <a:pt x="19" y="470"/>
                  </a:lnTo>
                  <a:lnTo>
                    <a:pt x="0" y="519"/>
                  </a:lnTo>
                  <a:close/>
                </a:path>
              </a:pathLst>
            </a:custGeom>
            <a:solidFill>
              <a:srgbClr val="E6B5C2"/>
            </a:solidFill>
            <a:ln w="9525">
              <a:noFill/>
              <a:round/>
              <a:headEnd/>
              <a:tailEnd/>
            </a:ln>
          </p:spPr>
          <p:txBody>
            <a:bodyPr/>
            <a:lstStyle/>
            <a:p>
              <a:endParaRPr lang="ja-JP" altLang="en-US"/>
            </a:p>
          </p:txBody>
        </p:sp>
        <p:sp>
          <p:nvSpPr>
            <p:cNvPr id="29965" name="Freeform 269"/>
            <p:cNvSpPr>
              <a:spLocks/>
            </p:cNvSpPr>
            <p:nvPr/>
          </p:nvSpPr>
          <p:spPr bwMode="auto">
            <a:xfrm>
              <a:off x="4991" y="3342"/>
              <a:ext cx="5" cy="49"/>
            </a:xfrm>
            <a:custGeom>
              <a:avLst/>
              <a:gdLst/>
              <a:ahLst/>
              <a:cxnLst>
                <a:cxn ang="0">
                  <a:pos x="113" y="1272"/>
                </a:cxn>
                <a:cxn ang="0">
                  <a:pos x="132" y="1224"/>
                </a:cxn>
                <a:cxn ang="0">
                  <a:pos x="133" y="0"/>
                </a:cxn>
                <a:cxn ang="0">
                  <a:pos x="1" y="0"/>
                </a:cxn>
                <a:cxn ang="0">
                  <a:pos x="0" y="1224"/>
                </a:cxn>
                <a:cxn ang="0">
                  <a:pos x="113" y="1272"/>
                </a:cxn>
              </a:cxnLst>
              <a:rect l="0" t="0" r="r" b="b"/>
              <a:pathLst>
                <a:path w="133" h="1272">
                  <a:moveTo>
                    <a:pt x="113" y="1272"/>
                  </a:moveTo>
                  <a:lnTo>
                    <a:pt x="132" y="1224"/>
                  </a:lnTo>
                  <a:lnTo>
                    <a:pt x="133" y="0"/>
                  </a:lnTo>
                  <a:lnTo>
                    <a:pt x="1" y="0"/>
                  </a:lnTo>
                  <a:lnTo>
                    <a:pt x="0" y="1224"/>
                  </a:lnTo>
                  <a:lnTo>
                    <a:pt x="113" y="1272"/>
                  </a:lnTo>
                  <a:close/>
                </a:path>
              </a:pathLst>
            </a:custGeom>
            <a:solidFill>
              <a:srgbClr val="E6B5C2"/>
            </a:solidFill>
            <a:ln w="9525">
              <a:noFill/>
              <a:round/>
              <a:headEnd/>
              <a:tailEnd/>
            </a:ln>
          </p:spPr>
          <p:txBody>
            <a:bodyPr/>
            <a:lstStyle/>
            <a:p>
              <a:endParaRPr lang="ja-JP" altLang="en-US"/>
            </a:p>
          </p:txBody>
        </p:sp>
        <p:sp>
          <p:nvSpPr>
            <p:cNvPr id="29966" name="Freeform 270"/>
            <p:cNvSpPr>
              <a:spLocks/>
            </p:cNvSpPr>
            <p:nvPr/>
          </p:nvSpPr>
          <p:spPr bwMode="auto">
            <a:xfrm>
              <a:off x="4791" y="3247"/>
              <a:ext cx="101" cy="47"/>
            </a:xfrm>
            <a:custGeom>
              <a:avLst/>
              <a:gdLst/>
              <a:ahLst/>
              <a:cxnLst>
                <a:cxn ang="0">
                  <a:pos x="2540" y="1230"/>
                </a:cxn>
                <a:cxn ang="0">
                  <a:pos x="3" y="1227"/>
                </a:cxn>
                <a:cxn ang="0">
                  <a:pos x="0" y="0"/>
                </a:cxn>
                <a:cxn ang="0">
                  <a:pos x="2539" y="1"/>
                </a:cxn>
                <a:cxn ang="0">
                  <a:pos x="2540" y="1230"/>
                </a:cxn>
              </a:cxnLst>
              <a:rect l="0" t="0" r="r" b="b"/>
              <a:pathLst>
                <a:path w="2540" h="1230">
                  <a:moveTo>
                    <a:pt x="2540" y="1230"/>
                  </a:moveTo>
                  <a:lnTo>
                    <a:pt x="3" y="1227"/>
                  </a:lnTo>
                  <a:lnTo>
                    <a:pt x="0" y="0"/>
                  </a:lnTo>
                  <a:lnTo>
                    <a:pt x="2539" y="1"/>
                  </a:lnTo>
                  <a:lnTo>
                    <a:pt x="2540" y="1230"/>
                  </a:lnTo>
                  <a:close/>
                </a:path>
              </a:pathLst>
            </a:custGeom>
            <a:solidFill>
              <a:srgbClr val="CB3547"/>
            </a:solidFill>
            <a:ln w="9525">
              <a:noFill/>
              <a:round/>
              <a:headEnd/>
              <a:tailEnd/>
            </a:ln>
          </p:spPr>
          <p:txBody>
            <a:bodyPr/>
            <a:lstStyle/>
            <a:p>
              <a:endParaRPr lang="ja-JP" altLang="en-US"/>
            </a:p>
          </p:txBody>
        </p:sp>
        <p:sp>
          <p:nvSpPr>
            <p:cNvPr id="29967" name="Freeform 271"/>
            <p:cNvSpPr>
              <a:spLocks/>
            </p:cNvSpPr>
            <p:nvPr/>
          </p:nvSpPr>
          <p:spPr bwMode="auto">
            <a:xfrm>
              <a:off x="4788" y="3292"/>
              <a:ext cx="104" cy="5"/>
            </a:xfrm>
            <a:custGeom>
              <a:avLst/>
              <a:gdLst/>
              <a:ahLst/>
              <a:cxnLst>
                <a:cxn ang="0">
                  <a:pos x="0" y="68"/>
                </a:cxn>
                <a:cxn ang="0">
                  <a:pos x="66" y="138"/>
                </a:cxn>
                <a:cxn ang="0">
                  <a:pos x="2603" y="140"/>
                </a:cxn>
                <a:cxn ang="0">
                  <a:pos x="2603" y="3"/>
                </a:cxn>
                <a:cxn ang="0">
                  <a:pos x="66" y="0"/>
                </a:cxn>
                <a:cxn ang="0">
                  <a:pos x="0" y="68"/>
                </a:cxn>
              </a:cxnLst>
              <a:rect l="0" t="0" r="r" b="b"/>
              <a:pathLst>
                <a:path w="2603" h="140">
                  <a:moveTo>
                    <a:pt x="0" y="68"/>
                  </a:moveTo>
                  <a:lnTo>
                    <a:pt x="66" y="138"/>
                  </a:lnTo>
                  <a:lnTo>
                    <a:pt x="2603" y="140"/>
                  </a:lnTo>
                  <a:lnTo>
                    <a:pt x="2603" y="3"/>
                  </a:lnTo>
                  <a:lnTo>
                    <a:pt x="66" y="0"/>
                  </a:lnTo>
                  <a:lnTo>
                    <a:pt x="0" y="68"/>
                  </a:lnTo>
                  <a:close/>
                </a:path>
              </a:pathLst>
            </a:custGeom>
            <a:solidFill>
              <a:srgbClr val="E6B5C2"/>
            </a:solidFill>
            <a:ln w="9525">
              <a:noFill/>
              <a:round/>
              <a:headEnd/>
              <a:tailEnd/>
            </a:ln>
          </p:spPr>
          <p:txBody>
            <a:bodyPr/>
            <a:lstStyle/>
            <a:p>
              <a:endParaRPr lang="ja-JP" altLang="en-US"/>
            </a:p>
          </p:txBody>
        </p:sp>
        <p:sp>
          <p:nvSpPr>
            <p:cNvPr id="29968" name="Freeform 272"/>
            <p:cNvSpPr>
              <a:spLocks/>
            </p:cNvSpPr>
            <p:nvPr/>
          </p:nvSpPr>
          <p:spPr bwMode="auto">
            <a:xfrm>
              <a:off x="4788" y="3244"/>
              <a:ext cx="6" cy="50"/>
            </a:xfrm>
            <a:custGeom>
              <a:avLst/>
              <a:gdLst/>
              <a:ahLst/>
              <a:cxnLst>
                <a:cxn ang="0">
                  <a:pos x="66" y="0"/>
                </a:cxn>
                <a:cxn ang="0">
                  <a:pos x="0" y="69"/>
                </a:cxn>
                <a:cxn ang="0">
                  <a:pos x="3" y="1296"/>
                </a:cxn>
                <a:cxn ang="0">
                  <a:pos x="136" y="1296"/>
                </a:cxn>
                <a:cxn ang="0">
                  <a:pos x="133" y="69"/>
                </a:cxn>
                <a:cxn ang="0">
                  <a:pos x="66" y="0"/>
                </a:cxn>
              </a:cxnLst>
              <a:rect l="0" t="0" r="r" b="b"/>
              <a:pathLst>
                <a:path w="136" h="1296">
                  <a:moveTo>
                    <a:pt x="66" y="0"/>
                  </a:moveTo>
                  <a:lnTo>
                    <a:pt x="0" y="69"/>
                  </a:lnTo>
                  <a:lnTo>
                    <a:pt x="3" y="1296"/>
                  </a:lnTo>
                  <a:lnTo>
                    <a:pt x="136" y="1296"/>
                  </a:lnTo>
                  <a:lnTo>
                    <a:pt x="133" y="69"/>
                  </a:lnTo>
                  <a:lnTo>
                    <a:pt x="66" y="0"/>
                  </a:lnTo>
                  <a:close/>
                </a:path>
              </a:pathLst>
            </a:custGeom>
            <a:solidFill>
              <a:srgbClr val="E6B5C2"/>
            </a:solidFill>
            <a:ln w="9525">
              <a:noFill/>
              <a:round/>
              <a:headEnd/>
              <a:tailEnd/>
            </a:ln>
          </p:spPr>
          <p:txBody>
            <a:bodyPr/>
            <a:lstStyle/>
            <a:p>
              <a:endParaRPr lang="ja-JP" altLang="en-US"/>
            </a:p>
          </p:txBody>
        </p:sp>
        <p:sp>
          <p:nvSpPr>
            <p:cNvPr id="29969" name="Freeform 273"/>
            <p:cNvSpPr>
              <a:spLocks/>
            </p:cNvSpPr>
            <p:nvPr/>
          </p:nvSpPr>
          <p:spPr bwMode="auto">
            <a:xfrm>
              <a:off x="4791" y="3244"/>
              <a:ext cx="104" cy="6"/>
            </a:xfrm>
            <a:custGeom>
              <a:avLst/>
              <a:gdLst/>
              <a:ahLst/>
              <a:cxnLst>
                <a:cxn ang="0">
                  <a:pos x="2605" y="70"/>
                </a:cxn>
                <a:cxn ang="0">
                  <a:pos x="2539" y="1"/>
                </a:cxn>
                <a:cxn ang="0">
                  <a:pos x="0" y="0"/>
                </a:cxn>
                <a:cxn ang="0">
                  <a:pos x="0" y="138"/>
                </a:cxn>
                <a:cxn ang="0">
                  <a:pos x="2539" y="139"/>
                </a:cxn>
                <a:cxn ang="0">
                  <a:pos x="2605" y="70"/>
                </a:cxn>
              </a:cxnLst>
              <a:rect l="0" t="0" r="r" b="b"/>
              <a:pathLst>
                <a:path w="2605" h="139">
                  <a:moveTo>
                    <a:pt x="2605" y="70"/>
                  </a:moveTo>
                  <a:lnTo>
                    <a:pt x="2539" y="1"/>
                  </a:lnTo>
                  <a:lnTo>
                    <a:pt x="0" y="0"/>
                  </a:lnTo>
                  <a:lnTo>
                    <a:pt x="0" y="138"/>
                  </a:lnTo>
                  <a:lnTo>
                    <a:pt x="2539" y="139"/>
                  </a:lnTo>
                  <a:lnTo>
                    <a:pt x="2605" y="70"/>
                  </a:lnTo>
                  <a:close/>
                </a:path>
              </a:pathLst>
            </a:custGeom>
            <a:solidFill>
              <a:srgbClr val="E6B5C2"/>
            </a:solidFill>
            <a:ln w="9525">
              <a:noFill/>
              <a:round/>
              <a:headEnd/>
              <a:tailEnd/>
            </a:ln>
          </p:spPr>
          <p:txBody>
            <a:bodyPr/>
            <a:lstStyle/>
            <a:p>
              <a:endParaRPr lang="ja-JP" altLang="en-US"/>
            </a:p>
          </p:txBody>
        </p:sp>
        <p:sp>
          <p:nvSpPr>
            <p:cNvPr id="29970" name="Freeform 274"/>
            <p:cNvSpPr>
              <a:spLocks/>
            </p:cNvSpPr>
            <p:nvPr/>
          </p:nvSpPr>
          <p:spPr bwMode="auto">
            <a:xfrm>
              <a:off x="4890" y="3247"/>
              <a:ext cx="5" cy="50"/>
            </a:xfrm>
            <a:custGeom>
              <a:avLst/>
              <a:gdLst/>
              <a:ahLst/>
              <a:cxnLst>
                <a:cxn ang="0">
                  <a:pos x="68" y="1298"/>
                </a:cxn>
                <a:cxn ang="0">
                  <a:pos x="134" y="1229"/>
                </a:cxn>
                <a:cxn ang="0">
                  <a:pos x="133" y="0"/>
                </a:cxn>
                <a:cxn ang="0">
                  <a:pos x="0" y="0"/>
                </a:cxn>
                <a:cxn ang="0">
                  <a:pos x="1" y="1229"/>
                </a:cxn>
                <a:cxn ang="0">
                  <a:pos x="68" y="1298"/>
                </a:cxn>
              </a:cxnLst>
              <a:rect l="0" t="0" r="r" b="b"/>
              <a:pathLst>
                <a:path w="134" h="1298">
                  <a:moveTo>
                    <a:pt x="68" y="1298"/>
                  </a:moveTo>
                  <a:lnTo>
                    <a:pt x="134" y="1229"/>
                  </a:lnTo>
                  <a:lnTo>
                    <a:pt x="133" y="0"/>
                  </a:lnTo>
                  <a:lnTo>
                    <a:pt x="0" y="0"/>
                  </a:lnTo>
                  <a:lnTo>
                    <a:pt x="1" y="1229"/>
                  </a:lnTo>
                  <a:lnTo>
                    <a:pt x="68" y="1298"/>
                  </a:lnTo>
                  <a:close/>
                </a:path>
              </a:pathLst>
            </a:custGeom>
            <a:solidFill>
              <a:srgbClr val="E6B5C2"/>
            </a:solidFill>
            <a:ln w="9525">
              <a:noFill/>
              <a:round/>
              <a:headEnd/>
              <a:tailEnd/>
            </a:ln>
          </p:spPr>
          <p:txBody>
            <a:bodyPr/>
            <a:lstStyle/>
            <a:p>
              <a:endParaRPr lang="ja-JP" altLang="en-US"/>
            </a:p>
          </p:txBody>
        </p:sp>
        <p:sp>
          <p:nvSpPr>
            <p:cNvPr id="29971" name="Freeform 275"/>
            <p:cNvSpPr>
              <a:spLocks/>
            </p:cNvSpPr>
            <p:nvPr/>
          </p:nvSpPr>
          <p:spPr bwMode="auto">
            <a:xfrm>
              <a:off x="4690" y="3247"/>
              <a:ext cx="101" cy="47"/>
            </a:xfrm>
            <a:custGeom>
              <a:avLst/>
              <a:gdLst/>
              <a:ahLst/>
              <a:cxnLst>
                <a:cxn ang="0">
                  <a:pos x="2531" y="1230"/>
                </a:cxn>
                <a:cxn ang="0">
                  <a:pos x="3" y="1231"/>
                </a:cxn>
                <a:cxn ang="0">
                  <a:pos x="0" y="0"/>
                </a:cxn>
                <a:cxn ang="0">
                  <a:pos x="2530" y="1"/>
                </a:cxn>
                <a:cxn ang="0">
                  <a:pos x="2531" y="1230"/>
                </a:cxn>
              </a:cxnLst>
              <a:rect l="0" t="0" r="r" b="b"/>
              <a:pathLst>
                <a:path w="2531" h="1231">
                  <a:moveTo>
                    <a:pt x="2531" y="1230"/>
                  </a:moveTo>
                  <a:lnTo>
                    <a:pt x="3" y="1231"/>
                  </a:lnTo>
                  <a:lnTo>
                    <a:pt x="0" y="0"/>
                  </a:lnTo>
                  <a:lnTo>
                    <a:pt x="2530" y="1"/>
                  </a:lnTo>
                  <a:lnTo>
                    <a:pt x="2531" y="1230"/>
                  </a:lnTo>
                  <a:close/>
                </a:path>
              </a:pathLst>
            </a:custGeom>
            <a:solidFill>
              <a:srgbClr val="CB3547"/>
            </a:solidFill>
            <a:ln w="9525">
              <a:noFill/>
              <a:round/>
              <a:headEnd/>
              <a:tailEnd/>
            </a:ln>
          </p:spPr>
          <p:txBody>
            <a:bodyPr/>
            <a:lstStyle/>
            <a:p>
              <a:endParaRPr lang="ja-JP" altLang="en-US"/>
            </a:p>
          </p:txBody>
        </p:sp>
        <p:sp>
          <p:nvSpPr>
            <p:cNvPr id="29972" name="Freeform 276"/>
            <p:cNvSpPr>
              <a:spLocks/>
            </p:cNvSpPr>
            <p:nvPr/>
          </p:nvSpPr>
          <p:spPr bwMode="auto">
            <a:xfrm>
              <a:off x="4687" y="3292"/>
              <a:ext cx="104" cy="5"/>
            </a:xfrm>
            <a:custGeom>
              <a:avLst/>
              <a:gdLst/>
              <a:ahLst/>
              <a:cxnLst>
                <a:cxn ang="0">
                  <a:pos x="0" y="69"/>
                </a:cxn>
                <a:cxn ang="0">
                  <a:pos x="66" y="138"/>
                </a:cxn>
                <a:cxn ang="0">
                  <a:pos x="2594" y="137"/>
                </a:cxn>
                <a:cxn ang="0">
                  <a:pos x="2594" y="0"/>
                </a:cxn>
                <a:cxn ang="0">
                  <a:pos x="66" y="1"/>
                </a:cxn>
                <a:cxn ang="0">
                  <a:pos x="0" y="69"/>
                </a:cxn>
              </a:cxnLst>
              <a:rect l="0" t="0" r="r" b="b"/>
              <a:pathLst>
                <a:path w="2594" h="138">
                  <a:moveTo>
                    <a:pt x="0" y="69"/>
                  </a:moveTo>
                  <a:lnTo>
                    <a:pt x="66" y="138"/>
                  </a:lnTo>
                  <a:lnTo>
                    <a:pt x="2594" y="137"/>
                  </a:lnTo>
                  <a:lnTo>
                    <a:pt x="2594" y="0"/>
                  </a:lnTo>
                  <a:lnTo>
                    <a:pt x="66" y="1"/>
                  </a:lnTo>
                  <a:lnTo>
                    <a:pt x="0" y="69"/>
                  </a:lnTo>
                  <a:close/>
                </a:path>
              </a:pathLst>
            </a:custGeom>
            <a:solidFill>
              <a:srgbClr val="E6B5C2"/>
            </a:solidFill>
            <a:ln w="9525">
              <a:noFill/>
              <a:round/>
              <a:headEnd/>
              <a:tailEnd/>
            </a:ln>
          </p:spPr>
          <p:txBody>
            <a:bodyPr/>
            <a:lstStyle/>
            <a:p>
              <a:endParaRPr lang="ja-JP" altLang="en-US"/>
            </a:p>
          </p:txBody>
        </p:sp>
        <p:sp>
          <p:nvSpPr>
            <p:cNvPr id="29973" name="Freeform 277"/>
            <p:cNvSpPr>
              <a:spLocks/>
            </p:cNvSpPr>
            <p:nvPr/>
          </p:nvSpPr>
          <p:spPr bwMode="auto">
            <a:xfrm>
              <a:off x="4687" y="3244"/>
              <a:ext cx="5" cy="50"/>
            </a:xfrm>
            <a:custGeom>
              <a:avLst/>
              <a:gdLst/>
              <a:ahLst/>
              <a:cxnLst>
                <a:cxn ang="0">
                  <a:pos x="66" y="0"/>
                </a:cxn>
                <a:cxn ang="0">
                  <a:pos x="0" y="69"/>
                </a:cxn>
                <a:cxn ang="0">
                  <a:pos x="3" y="1300"/>
                </a:cxn>
                <a:cxn ang="0">
                  <a:pos x="135" y="1300"/>
                </a:cxn>
                <a:cxn ang="0">
                  <a:pos x="132" y="69"/>
                </a:cxn>
                <a:cxn ang="0">
                  <a:pos x="66" y="0"/>
                </a:cxn>
              </a:cxnLst>
              <a:rect l="0" t="0" r="r" b="b"/>
              <a:pathLst>
                <a:path w="135" h="1300">
                  <a:moveTo>
                    <a:pt x="66" y="0"/>
                  </a:moveTo>
                  <a:lnTo>
                    <a:pt x="0" y="69"/>
                  </a:lnTo>
                  <a:lnTo>
                    <a:pt x="3" y="1300"/>
                  </a:lnTo>
                  <a:lnTo>
                    <a:pt x="135" y="1300"/>
                  </a:lnTo>
                  <a:lnTo>
                    <a:pt x="132" y="69"/>
                  </a:lnTo>
                  <a:lnTo>
                    <a:pt x="66" y="0"/>
                  </a:lnTo>
                  <a:close/>
                </a:path>
              </a:pathLst>
            </a:custGeom>
            <a:solidFill>
              <a:srgbClr val="E6B5C2"/>
            </a:solidFill>
            <a:ln w="9525">
              <a:noFill/>
              <a:round/>
              <a:headEnd/>
              <a:tailEnd/>
            </a:ln>
          </p:spPr>
          <p:txBody>
            <a:bodyPr/>
            <a:lstStyle/>
            <a:p>
              <a:endParaRPr lang="ja-JP" altLang="en-US"/>
            </a:p>
          </p:txBody>
        </p:sp>
        <p:sp>
          <p:nvSpPr>
            <p:cNvPr id="29974" name="Freeform 278"/>
            <p:cNvSpPr>
              <a:spLocks/>
            </p:cNvSpPr>
            <p:nvPr/>
          </p:nvSpPr>
          <p:spPr bwMode="auto">
            <a:xfrm>
              <a:off x="4690" y="3244"/>
              <a:ext cx="104" cy="6"/>
            </a:xfrm>
            <a:custGeom>
              <a:avLst/>
              <a:gdLst/>
              <a:ahLst/>
              <a:cxnLst>
                <a:cxn ang="0">
                  <a:pos x="2597" y="70"/>
                </a:cxn>
                <a:cxn ang="0">
                  <a:pos x="2530" y="1"/>
                </a:cxn>
                <a:cxn ang="0">
                  <a:pos x="0" y="0"/>
                </a:cxn>
                <a:cxn ang="0">
                  <a:pos x="0" y="138"/>
                </a:cxn>
                <a:cxn ang="0">
                  <a:pos x="2530" y="139"/>
                </a:cxn>
                <a:cxn ang="0">
                  <a:pos x="2597" y="70"/>
                </a:cxn>
              </a:cxnLst>
              <a:rect l="0" t="0" r="r" b="b"/>
              <a:pathLst>
                <a:path w="2597" h="139">
                  <a:moveTo>
                    <a:pt x="2597" y="70"/>
                  </a:moveTo>
                  <a:lnTo>
                    <a:pt x="2530" y="1"/>
                  </a:lnTo>
                  <a:lnTo>
                    <a:pt x="0" y="0"/>
                  </a:lnTo>
                  <a:lnTo>
                    <a:pt x="0" y="138"/>
                  </a:lnTo>
                  <a:lnTo>
                    <a:pt x="2530" y="139"/>
                  </a:lnTo>
                  <a:lnTo>
                    <a:pt x="2597" y="70"/>
                  </a:lnTo>
                  <a:close/>
                </a:path>
              </a:pathLst>
            </a:custGeom>
            <a:solidFill>
              <a:srgbClr val="E6B5C2"/>
            </a:solidFill>
            <a:ln w="9525">
              <a:noFill/>
              <a:round/>
              <a:headEnd/>
              <a:tailEnd/>
            </a:ln>
          </p:spPr>
          <p:txBody>
            <a:bodyPr/>
            <a:lstStyle/>
            <a:p>
              <a:endParaRPr lang="ja-JP" altLang="en-US"/>
            </a:p>
          </p:txBody>
        </p:sp>
        <p:sp>
          <p:nvSpPr>
            <p:cNvPr id="29975" name="Freeform 279"/>
            <p:cNvSpPr>
              <a:spLocks/>
            </p:cNvSpPr>
            <p:nvPr/>
          </p:nvSpPr>
          <p:spPr bwMode="auto">
            <a:xfrm>
              <a:off x="4788" y="3247"/>
              <a:ext cx="6" cy="50"/>
            </a:xfrm>
            <a:custGeom>
              <a:avLst/>
              <a:gdLst/>
              <a:ahLst/>
              <a:cxnLst>
                <a:cxn ang="0">
                  <a:pos x="67" y="1298"/>
                </a:cxn>
                <a:cxn ang="0">
                  <a:pos x="134" y="1229"/>
                </a:cxn>
                <a:cxn ang="0">
                  <a:pos x="133" y="0"/>
                </a:cxn>
                <a:cxn ang="0">
                  <a:pos x="0" y="0"/>
                </a:cxn>
                <a:cxn ang="0">
                  <a:pos x="1" y="1229"/>
                </a:cxn>
                <a:cxn ang="0">
                  <a:pos x="67" y="1298"/>
                </a:cxn>
              </a:cxnLst>
              <a:rect l="0" t="0" r="r" b="b"/>
              <a:pathLst>
                <a:path w="134" h="1298">
                  <a:moveTo>
                    <a:pt x="67" y="1298"/>
                  </a:moveTo>
                  <a:lnTo>
                    <a:pt x="134" y="1229"/>
                  </a:lnTo>
                  <a:lnTo>
                    <a:pt x="133" y="0"/>
                  </a:lnTo>
                  <a:lnTo>
                    <a:pt x="0" y="0"/>
                  </a:lnTo>
                  <a:lnTo>
                    <a:pt x="1" y="1229"/>
                  </a:lnTo>
                  <a:lnTo>
                    <a:pt x="67" y="1298"/>
                  </a:lnTo>
                  <a:close/>
                </a:path>
              </a:pathLst>
            </a:custGeom>
            <a:solidFill>
              <a:srgbClr val="E6B5C2"/>
            </a:solidFill>
            <a:ln w="9525">
              <a:noFill/>
              <a:round/>
              <a:headEnd/>
              <a:tailEnd/>
            </a:ln>
          </p:spPr>
          <p:txBody>
            <a:bodyPr/>
            <a:lstStyle/>
            <a:p>
              <a:endParaRPr lang="ja-JP" altLang="en-US"/>
            </a:p>
          </p:txBody>
        </p:sp>
        <p:sp>
          <p:nvSpPr>
            <p:cNvPr id="29976" name="Freeform 280"/>
            <p:cNvSpPr>
              <a:spLocks/>
            </p:cNvSpPr>
            <p:nvPr/>
          </p:nvSpPr>
          <p:spPr bwMode="auto">
            <a:xfrm>
              <a:off x="4892" y="3247"/>
              <a:ext cx="101" cy="48"/>
            </a:xfrm>
            <a:custGeom>
              <a:avLst/>
              <a:gdLst/>
              <a:ahLst/>
              <a:cxnLst>
                <a:cxn ang="0">
                  <a:pos x="2519" y="1239"/>
                </a:cxn>
                <a:cxn ang="0">
                  <a:pos x="0" y="1236"/>
                </a:cxn>
                <a:cxn ang="0">
                  <a:pos x="1" y="0"/>
                </a:cxn>
                <a:cxn ang="0">
                  <a:pos x="2518" y="1"/>
                </a:cxn>
                <a:cxn ang="0">
                  <a:pos x="2519" y="1239"/>
                </a:cxn>
              </a:cxnLst>
              <a:rect l="0" t="0" r="r" b="b"/>
              <a:pathLst>
                <a:path w="2519" h="1239">
                  <a:moveTo>
                    <a:pt x="2519" y="1239"/>
                  </a:moveTo>
                  <a:lnTo>
                    <a:pt x="0" y="1236"/>
                  </a:lnTo>
                  <a:lnTo>
                    <a:pt x="1" y="0"/>
                  </a:lnTo>
                  <a:lnTo>
                    <a:pt x="2518" y="1"/>
                  </a:lnTo>
                  <a:lnTo>
                    <a:pt x="2519" y="1239"/>
                  </a:lnTo>
                  <a:close/>
                </a:path>
              </a:pathLst>
            </a:custGeom>
            <a:solidFill>
              <a:srgbClr val="CB3547"/>
            </a:solidFill>
            <a:ln w="9525">
              <a:noFill/>
              <a:round/>
              <a:headEnd/>
              <a:tailEnd/>
            </a:ln>
          </p:spPr>
          <p:txBody>
            <a:bodyPr/>
            <a:lstStyle/>
            <a:p>
              <a:endParaRPr lang="ja-JP" altLang="en-US"/>
            </a:p>
          </p:txBody>
        </p:sp>
        <p:sp>
          <p:nvSpPr>
            <p:cNvPr id="29977" name="Freeform 281"/>
            <p:cNvSpPr>
              <a:spLocks/>
            </p:cNvSpPr>
            <p:nvPr/>
          </p:nvSpPr>
          <p:spPr bwMode="auto">
            <a:xfrm>
              <a:off x="4890" y="3292"/>
              <a:ext cx="103" cy="5"/>
            </a:xfrm>
            <a:custGeom>
              <a:avLst/>
              <a:gdLst/>
              <a:ahLst/>
              <a:cxnLst>
                <a:cxn ang="0">
                  <a:pos x="0" y="69"/>
                </a:cxn>
                <a:cxn ang="0">
                  <a:pos x="67" y="137"/>
                </a:cxn>
                <a:cxn ang="0">
                  <a:pos x="2586" y="140"/>
                </a:cxn>
                <a:cxn ang="0">
                  <a:pos x="2586" y="3"/>
                </a:cxn>
                <a:cxn ang="0">
                  <a:pos x="67" y="0"/>
                </a:cxn>
                <a:cxn ang="0">
                  <a:pos x="0" y="69"/>
                </a:cxn>
              </a:cxnLst>
              <a:rect l="0" t="0" r="r" b="b"/>
              <a:pathLst>
                <a:path w="2586" h="140">
                  <a:moveTo>
                    <a:pt x="0" y="69"/>
                  </a:moveTo>
                  <a:lnTo>
                    <a:pt x="67" y="137"/>
                  </a:lnTo>
                  <a:lnTo>
                    <a:pt x="2586" y="140"/>
                  </a:lnTo>
                  <a:lnTo>
                    <a:pt x="2586" y="3"/>
                  </a:lnTo>
                  <a:lnTo>
                    <a:pt x="67" y="0"/>
                  </a:lnTo>
                  <a:lnTo>
                    <a:pt x="0" y="69"/>
                  </a:lnTo>
                  <a:close/>
                </a:path>
              </a:pathLst>
            </a:custGeom>
            <a:solidFill>
              <a:srgbClr val="E6B5C2"/>
            </a:solidFill>
            <a:ln w="9525">
              <a:noFill/>
              <a:round/>
              <a:headEnd/>
              <a:tailEnd/>
            </a:ln>
          </p:spPr>
          <p:txBody>
            <a:bodyPr/>
            <a:lstStyle/>
            <a:p>
              <a:endParaRPr lang="ja-JP" altLang="en-US"/>
            </a:p>
          </p:txBody>
        </p:sp>
        <p:sp>
          <p:nvSpPr>
            <p:cNvPr id="29978" name="Freeform 282"/>
            <p:cNvSpPr>
              <a:spLocks/>
            </p:cNvSpPr>
            <p:nvPr/>
          </p:nvSpPr>
          <p:spPr bwMode="auto">
            <a:xfrm>
              <a:off x="4890" y="3244"/>
              <a:ext cx="5" cy="51"/>
            </a:xfrm>
            <a:custGeom>
              <a:avLst/>
              <a:gdLst/>
              <a:ahLst/>
              <a:cxnLst>
                <a:cxn ang="0">
                  <a:pos x="68" y="0"/>
                </a:cxn>
                <a:cxn ang="0">
                  <a:pos x="1" y="69"/>
                </a:cxn>
                <a:cxn ang="0">
                  <a:pos x="0" y="1305"/>
                </a:cxn>
                <a:cxn ang="0">
                  <a:pos x="133" y="1305"/>
                </a:cxn>
                <a:cxn ang="0">
                  <a:pos x="134" y="69"/>
                </a:cxn>
                <a:cxn ang="0">
                  <a:pos x="68" y="0"/>
                </a:cxn>
              </a:cxnLst>
              <a:rect l="0" t="0" r="r" b="b"/>
              <a:pathLst>
                <a:path w="134" h="1305">
                  <a:moveTo>
                    <a:pt x="68" y="0"/>
                  </a:moveTo>
                  <a:lnTo>
                    <a:pt x="1" y="69"/>
                  </a:lnTo>
                  <a:lnTo>
                    <a:pt x="0" y="1305"/>
                  </a:lnTo>
                  <a:lnTo>
                    <a:pt x="133" y="1305"/>
                  </a:lnTo>
                  <a:lnTo>
                    <a:pt x="134" y="69"/>
                  </a:lnTo>
                  <a:lnTo>
                    <a:pt x="68" y="0"/>
                  </a:lnTo>
                  <a:close/>
                </a:path>
              </a:pathLst>
            </a:custGeom>
            <a:solidFill>
              <a:srgbClr val="E6B5C2"/>
            </a:solidFill>
            <a:ln w="9525">
              <a:noFill/>
              <a:round/>
              <a:headEnd/>
              <a:tailEnd/>
            </a:ln>
          </p:spPr>
          <p:txBody>
            <a:bodyPr/>
            <a:lstStyle/>
            <a:p>
              <a:endParaRPr lang="ja-JP" altLang="en-US"/>
            </a:p>
          </p:txBody>
        </p:sp>
        <p:sp>
          <p:nvSpPr>
            <p:cNvPr id="29979" name="Freeform 283"/>
            <p:cNvSpPr>
              <a:spLocks/>
            </p:cNvSpPr>
            <p:nvPr/>
          </p:nvSpPr>
          <p:spPr bwMode="auto">
            <a:xfrm>
              <a:off x="4892" y="3244"/>
              <a:ext cx="104" cy="6"/>
            </a:xfrm>
            <a:custGeom>
              <a:avLst/>
              <a:gdLst/>
              <a:ahLst/>
              <a:cxnLst>
                <a:cxn ang="0">
                  <a:pos x="2583" y="70"/>
                </a:cxn>
                <a:cxn ang="0">
                  <a:pos x="2517" y="1"/>
                </a:cxn>
                <a:cxn ang="0">
                  <a:pos x="0" y="0"/>
                </a:cxn>
                <a:cxn ang="0">
                  <a:pos x="0" y="138"/>
                </a:cxn>
                <a:cxn ang="0">
                  <a:pos x="2517" y="139"/>
                </a:cxn>
                <a:cxn ang="0">
                  <a:pos x="2583" y="70"/>
                </a:cxn>
              </a:cxnLst>
              <a:rect l="0" t="0" r="r" b="b"/>
              <a:pathLst>
                <a:path w="2583" h="139">
                  <a:moveTo>
                    <a:pt x="2583" y="70"/>
                  </a:moveTo>
                  <a:lnTo>
                    <a:pt x="2517" y="1"/>
                  </a:lnTo>
                  <a:lnTo>
                    <a:pt x="0" y="0"/>
                  </a:lnTo>
                  <a:lnTo>
                    <a:pt x="0" y="138"/>
                  </a:lnTo>
                  <a:lnTo>
                    <a:pt x="2517" y="139"/>
                  </a:lnTo>
                  <a:lnTo>
                    <a:pt x="2583" y="70"/>
                  </a:lnTo>
                  <a:close/>
                </a:path>
              </a:pathLst>
            </a:custGeom>
            <a:solidFill>
              <a:srgbClr val="E6B5C2"/>
            </a:solidFill>
            <a:ln w="9525">
              <a:noFill/>
              <a:round/>
              <a:headEnd/>
              <a:tailEnd/>
            </a:ln>
          </p:spPr>
          <p:txBody>
            <a:bodyPr/>
            <a:lstStyle/>
            <a:p>
              <a:endParaRPr lang="ja-JP" altLang="en-US"/>
            </a:p>
          </p:txBody>
        </p:sp>
        <p:sp>
          <p:nvSpPr>
            <p:cNvPr id="29980" name="Freeform 284"/>
            <p:cNvSpPr>
              <a:spLocks/>
            </p:cNvSpPr>
            <p:nvPr/>
          </p:nvSpPr>
          <p:spPr bwMode="auto">
            <a:xfrm>
              <a:off x="4990" y="3247"/>
              <a:ext cx="6" cy="50"/>
            </a:xfrm>
            <a:custGeom>
              <a:avLst/>
              <a:gdLst/>
              <a:ahLst/>
              <a:cxnLst>
                <a:cxn ang="0">
                  <a:pos x="67" y="1306"/>
                </a:cxn>
                <a:cxn ang="0">
                  <a:pos x="133" y="1238"/>
                </a:cxn>
                <a:cxn ang="0">
                  <a:pos x="132" y="0"/>
                </a:cxn>
                <a:cxn ang="0">
                  <a:pos x="0" y="0"/>
                </a:cxn>
                <a:cxn ang="0">
                  <a:pos x="1" y="1238"/>
                </a:cxn>
                <a:cxn ang="0">
                  <a:pos x="67" y="1306"/>
                </a:cxn>
              </a:cxnLst>
              <a:rect l="0" t="0" r="r" b="b"/>
              <a:pathLst>
                <a:path w="133" h="1306">
                  <a:moveTo>
                    <a:pt x="67" y="1306"/>
                  </a:moveTo>
                  <a:lnTo>
                    <a:pt x="133" y="1238"/>
                  </a:lnTo>
                  <a:lnTo>
                    <a:pt x="132" y="0"/>
                  </a:lnTo>
                  <a:lnTo>
                    <a:pt x="0" y="0"/>
                  </a:lnTo>
                  <a:lnTo>
                    <a:pt x="1" y="1238"/>
                  </a:lnTo>
                  <a:lnTo>
                    <a:pt x="67" y="1306"/>
                  </a:lnTo>
                  <a:close/>
                </a:path>
              </a:pathLst>
            </a:custGeom>
            <a:solidFill>
              <a:srgbClr val="E6B5C2"/>
            </a:solidFill>
            <a:ln w="9525">
              <a:noFill/>
              <a:round/>
              <a:headEnd/>
              <a:tailEnd/>
            </a:ln>
          </p:spPr>
          <p:txBody>
            <a:bodyPr/>
            <a:lstStyle/>
            <a:p>
              <a:endParaRPr lang="ja-JP" altLang="en-US"/>
            </a:p>
          </p:txBody>
        </p:sp>
        <p:sp>
          <p:nvSpPr>
            <p:cNvPr id="29981" name="Freeform 285"/>
            <p:cNvSpPr>
              <a:spLocks/>
            </p:cNvSpPr>
            <p:nvPr/>
          </p:nvSpPr>
          <p:spPr bwMode="auto">
            <a:xfrm>
              <a:off x="4891" y="3229"/>
              <a:ext cx="121" cy="18"/>
            </a:xfrm>
            <a:custGeom>
              <a:avLst/>
              <a:gdLst/>
              <a:ahLst/>
              <a:cxnLst>
                <a:cxn ang="0">
                  <a:pos x="0" y="471"/>
                </a:cxn>
                <a:cxn ang="0">
                  <a:pos x="453" y="0"/>
                </a:cxn>
                <a:cxn ang="0">
                  <a:pos x="3003" y="0"/>
                </a:cxn>
                <a:cxn ang="0">
                  <a:pos x="2551" y="469"/>
                </a:cxn>
                <a:cxn ang="0">
                  <a:pos x="0" y="471"/>
                </a:cxn>
              </a:cxnLst>
              <a:rect l="0" t="0" r="r" b="b"/>
              <a:pathLst>
                <a:path w="3003" h="471">
                  <a:moveTo>
                    <a:pt x="0" y="471"/>
                  </a:moveTo>
                  <a:lnTo>
                    <a:pt x="453" y="0"/>
                  </a:lnTo>
                  <a:lnTo>
                    <a:pt x="3003" y="0"/>
                  </a:lnTo>
                  <a:lnTo>
                    <a:pt x="2551" y="469"/>
                  </a:lnTo>
                  <a:lnTo>
                    <a:pt x="0" y="471"/>
                  </a:lnTo>
                  <a:close/>
                </a:path>
              </a:pathLst>
            </a:custGeom>
            <a:solidFill>
              <a:srgbClr val="E56968"/>
            </a:solidFill>
            <a:ln w="9525">
              <a:noFill/>
              <a:round/>
              <a:headEnd/>
              <a:tailEnd/>
            </a:ln>
          </p:spPr>
          <p:txBody>
            <a:bodyPr/>
            <a:lstStyle/>
            <a:p>
              <a:endParaRPr lang="ja-JP" altLang="en-US"/>
            </a:p>
          </p:txBody>
        </p:sp>
        <p:sp>
          <p:nvSpPr>
            <p:cNvPr id="29982" name="Freeform 286"/>
            <p:cNvSpPr>
              <a:spLocks/>
            </p:cNvSpPr>
            <p:nvPr/>
          </p:nvSpPr>
          <p:spPr bwMode="auto">
            <a:xfrm>
              <a:off x="4890" y="3227"/>
              <a:ext cx="21" cy="22"/>
            </a:xfrm>
            <a:custGeom>
              <a:avLst/>
              <a:gdLst/>
              <a:ahLst/>
              <a:cxnLst>
                <a:cxn ang="0">
                  <a:pos x="500" y="0"/>
                </a:cxn>
                <a:cxn ang="0">
                  <a:pos x="453" y="19"/>
                </a:cxn>
                <a:cxn ang="0">
                  <a:pos x="0" y="490"/>
                </a:cxn>
                <a:cxn ang="0">
                  <a:pos x="94" y="587"/>
                </a:cxn>
                <a:cxn ang="0">
                  <a:pos x="546" y="116"/>
                </a:cxn>
                <a:cxn ang="0">
                  <a:pos x="500" y="0"/>
                </a:cxn>
              </a:cxnLst>
              <a:rect l="0" t="0" r="r" b="b"/>
              <a:pathLst>
                <a:path w="546" h="587">
                  <a:moveTo>
                    <a:pt x="500" y="0"/>
                  </a:moveTo>
                  <a:lnTo>
                    <a:pt x="453" y="19"/>
                  </a:lnTo>
                  <a:lnTo>
                    <a:pt x="0" y="490"/>
                  </a:lnTo>
                  <a:lnTo>
                    <a:pt x="94" y="587"/>
                  </a:lnTo>
                  <a:lnTo>
                    <a:pt x="546" y="116"/>
                  </a:lnTo>
                  <a:lnTo>
                    <a:pt x="500" y="0"/>
                  </a:lnTo>
                  <a:close/>
                </a:path>
              </a:pathLst>
            </a:custGeom>
            <a:solidFill>
              <a:srgbClr val="E6B5C2"/>
            </a:solidFill>
            <a:ln w="9525">
              <a:noFill/>
              <a:round/>
              <a:headEnd/>
              <a:tailEnd/>
            </a:ln>
          </p:spPr>
          <p:txBody>
            <a:bodyPr/>
            <a:lstStyle/>
            <a:p>
              <a:endParaRPr lang="ja-JP" altLang="en-US"/>
            </a:p>
          </p:txBody>
        </p:sp>
        <p:sp>
          <p:nvSpPr>
            <p:cNvPr id="29983" name="Freeform 287"/>
            <p:cNvSpPr>
              <a:spLocks/>
            </p:cNvSpPr>
            <p:nvPr/>
          </p:nvSpPr>
          <p:spPr bwMode="auto">
            <a:xfrm>
              <a:off x="4910" y="3227"/>
              <a:ext cx="103" cy="5"/>
            </a:xfrm>
            <a:custGeom>
              <a:avLst/>
              <a:gdLst/>
              <a:ahLst/>
              <a:cxnLst>
                <a:cxn ang="0">
                  <a:pos x="2597" y="116"/>
                </a:cxn>
                <a:cxn ang="0">
                  <a:pos x="2550" y="0"/>
                </a:cxn>
                <a:cxn ang="0">
                  <a:pos x="0" y="0"/>
                </a:cxn>
                <a:cxn ang="0">
                  <a:pos x="0" y="137"/>
                </a:cxn>
                <a:cxn ang="0">
                  <a:pos x="2550" y="137"/>
                </a:cxn>
                <a:cxn ang="0">
                  <a:pos x="2597" y="116"/>
                </a:cxn>
              </a:cxnLst>
              <a:rect l="0" t="0" r="r" b="b"/>
              <a:pathLst>
                <a:path w="2597" h="137">
                  <a:moveTo>
                    <a:pt x="2597" y="116"/>
                  </a:moveTo>
                  <a:lnTo>
                    <a:pt x="2550" y="0"/>
                  </a:lnTo>
                  <a:lnTo>
                    <a:pt x="0" y="0"/>
                  </a:lnTo>
                  <a:lnTo>
                    <a:pt x="0" y="137"/>
                  </a:lnTo>
                  <a:lnTo>
                    <a:pt x="2550" y="137"/>
                  </a:lnTo>
                  <a:lnTo>
                    <a:pt x="2597" y="116"/>
                  </a:lnTo>
                  <a:close/>
                </a:path>
              </a:pathLst>
            </a:custGeom>
            <a:solidFill>
              <a:srgbClr val="E6B5C2"/>
            </a:solidFill>
            <a:ln w="9525">
              <a:noFill/>
              <a:round/>
              <a:headEnd/>
              <a:tailEnd/>
            </a:ln>
          </p:spPr>
          <p:txBody>
            <a:bodyPr/>
            <a:lstStyle/>
            <a:p>
              <a:endParaRPr lang="ja-JP" altLang="en-US"/>
            </a:p>
          </p:txBody>
        </p:sp>
        <p:sp>
          <p:nvSpPr>
            <p:cNvPr id="29984" name="Freeform 288"/>
            <p:cNvSpPr>
              <a:spLocks/>
            </p:cNvSpPr>
            <p:nvPr/>
          </p:nvSpPr>
          <p:spPr bwMode="auto">
            <a:xfrm>
              <a:off x="4992" y="3227"/>
              <a:ext cx="21" cy="23"/>
            </a:xfrm>
            <a:custGeom>
              <a:avLst/>
              <a:gdLst/>
              <a:ahLst/>
              <a:cxnLst>
                <a:cxn ang="0">
                  <a:pos x="46" y="587"/>
                </a:cxn>
                <a:cxn ang="0">
                  <a:pos x="92" y="567"/>
                </a:cxn>
                <a:cxn ang="0">
                  <a:pos x="545" y="97"/>
                </a:cxn>
                <a:cxn ang="0">
                  <a:pos x="452" y="0"/>
                </a:cxn>
                <a:cxn ang="0">
                  <a:pos x="0" y="469"/>
                </a:cxn>
                <a:cxn ang="0">
                  <a:pos x="46" y="587"/>
                </a:cxn>
              </a:cxnLst>
              <a:rect l="0" t="0" r="r" b="b"/>
              <a:pathLst>
                <a:path w="545" h="587">
                  <a:moveTo>
                    <a:pt x="46" y="587"/>
                  </a:moveTo>
                  <a:lnTo>
                    <a:pt x="92" y="567"/>
                  </a:lnTo>
                  <a:lnTo>
                    <a:pt x="545" y="97"/>
                  </a:lnTo>
                  <a:lnTo>
                    <a:pt x="452" y="0"/>
                  </a:lnTo>
                  <a:lnTo>
                    <a:pt x="0" y="469"/>
                  </a:lnTo>
                  <a:lnTo>
                    <a:pt x="46" y="587"/>
                  </a:lnTo>
                  <a:close/>
                </a:path>
              </a:pathLst>
            </a:custGeom>
            <a:solidFill>
              <a:srgbClr val="E6B5C2"/>
            </a:solidFill>
            <a:ln w="9525">
              <a:noFill/>
              <a:round/>
              <a:headEnd/>
              <a:tailEnd/>
            </a:ln>
          </p:spPr>
          <p:txBody>
            <a:bodyPr/>
            <a:lstStyle/>
            <a:p>
              <a:endParaRPr lang="ja-JP" altLang="en-US"/>
            </a:p>
          </p:txBody>
        </p:sp>
        <p:sp>
          <p:nvSpPr>
            <p:cNvPr id="29985" name="Freeform 289"/>
            <p:cNvSpPr>
              <a:spLocks/>
            </p:cNvSpPr>
            <p:nvPr/>
          </p:nvSpPr>
          <p:spPr bwMode="auto">
            <a:xfrm>
              <a:off x="4890" y="3245"/>
              <a:ext cx="104" cy="5"/>
            </a:xfrm>
            <a:custGeom>
              <a:avLst/>
              <a:gdLst/>
              <a:ahLst/>
              <a:cxnLst>
                <a:cxn ang="0">
                  <a:pos x="0" y="21"/>
                </a:cxn>
                <a:cxn ang="0">
                  <a:pos x="47" y="139"/>
                </a:cxn>
                <a:cxn ang="0">
                  <a:pos x="2598" y="137"/>
                </a:cxn>
                <a:cxn ang="0">
                  <a:pos x="2598" y="0"/>
                </a:cxn>
                <a:cxn ang="0">
                  <a:pos x="47" y="2"/>
                </a:cxn>
                <a:cxn ang="0">
                  <a:pos x="0" y="21"/>
                </a:cxn>
              </a:cxnLst>
              <a:rect l="0" t="0" r="r" b="b"/>
              <a:pathLst>
                <a:path w="2598" h="139">
                  <a:moveTo>
                    <a:pt x="0" y="21"/>
                  </a:moveTo>
                  <a:lnTo>
                    <a:pt x="47" y="139"/>
                  </a:lnTo>
                  <a:lnTo>
                    <a:pt x="2598" y="137"/>
                  </a:lnTo>
                  <a:lnTo>
                    <a:pt x="2598" y="0"/>
                  </a:lnTo>
                  <a:lnTo>
                    <a:pt x="47" y="2"/>
                  </a:lnTo>
                  <a:lnTo>
                    <a:pt x="0" y="21"/>
                  </a:lnTo>
                  <a:close/>
                </a:path>
              </a:pathLst>
            </a:custGeom>
            <a:solidFill>
              <a:srgbClr val="E6B5C2"/>
            </a:solidFill>
            <a:ln w="9525">
              <a:noFill/>
              <a:round/>
              <a:headEnd/>
              <a:tailEnd/>
            </a:ln>
          </p:spPr>
          <p:txBody>
            <a:bodyPr/>
            <a:lstStyle/>
            <a:p>
              <a:endParaRPr lang="ja-JP" altLang="en-US"/>
            </a:p>
          </p:txBody>
        </p:sp>
        <p:sp>
          <p:nvSpPr>
            <p:cNvPr id="29986" name="Freeform 290"/>
            <p:cNvSpPr>
              <a:spLocks/>
            </p:cNvSpPr>
            <p:nvPr/>
          </p:nvSpPr>
          <p:spPr bwMode="auto">
            <a:xfrm>
              <a:off x="4993" y="3229"/>
              <a:ext cx="19" cy="65"/>
            </a:xfrm>
            <a:custGeom>
              <a:avLst/>
              <a:gdLst/>
              <a:ahLst/>
              <a:cxnLst>
                <a:cxn ang="0">
                  <a:pos x="1" y="1708"/>
                </a:cxn>
                <a:cxn ang="0">
                  <a:pos x="462" y="1228"/>
                </a:cxn>
                <a:cxn ang="0">
                  <a:pos x="463" y="0"/>
                </a:cxn>
                <a:cxn ang="0">
                  <a:pos x="0" y="481"/>
                </a:cxn>
                <a:cxn ang="0">
                  <a:pos x="1" y="1708"/>
                </a:cxn>
              </a:cxnLst>
              <a:rect l="0" t="0" r="r" b="b"/>
              <a:pathLst>
                <a:path w="463" h="1708">
                  <a:moveTo>
                    <a:pt x="1" y="1708"/>
                  </a:moveTo>
                  <a:lnTo>
                    <a:pt x="462" y="1228"/>
                  </a:lnTo>
                  <a:lnTo>
                    <a:pt x="463" y="0"/>
                  </a:lnTo>
                  <a:lnTo>
                    <a:pt x="0" y="481"/>
                  </a:lnTo>
                  <a:lnTo>
                    <a:pt x="1" y="1708"/>
                  </a:lnTo>
                  <a:close/>
                </a:path>
              </a:pathLst>
            </a:custGeom>
            <a:solidFill>
              <a:srgbClr val="B53233"/>
            </a:solidFill>
            <a:ln w="9525">
              <a:noFill/>
              <a:round/>
              <a:headEnd/>
              <a:tailEnd/>
            </a:ln>
          </p:spPr>
          <p:txBody>
            <a:bodyPr/>
            <a:lstStyle/>
            <a:p>
              <a:endParaRPr lang="ja-JP" altLang="en-US"/>
            </a:p>
          </p:txBody>
        </p:sp>
        <p:sp>
          <p:nvSpPr>
            <p:cNvPr id="29987" name="Freeform 291"/>
            <p:cNvSpPr>
              <a:spLocks/>
            </p:cNvSpPr>
            <p:nvPr/>
          </p:nvSpPr>
          <p:spPr bwMode="auto">
            <a:xfrm>
              <a:off x="4991" y="3274"/>
              <a:ext cx="23" cy="22"/>
            </a:xfrm>
            <a:custGeom>
              <a:avLst/>
              <a:gdLst/>
              <a:ahLst/>
              <a:cxnLst>
                <a:cxn ang="0">
                  <a:pos x="574" y="49"/>
                </a:cxn>
                <a:cxn ang="0">
                  <a:pos x="462" y="0"/>
                </a:cxn>
                <a:cxn ang="0">
                  <a:pos x="0" y="482"/>
                </a:cxn>
                <a:cxn ang="0">
                  <a:pos x="93" y="578"/>
                </a:cxn>
                <a:cxn ang="0">
                  <a:pos x="555" y="97"/>
                </a:cxn>
                <a:cxn ang="0">
                  <a:pos x="574" y="49"/>
                </a:cxn>
              </a:cxnLst>
              <a:rect l="0" t="0" r="r" b="b"/>
              <a:pathLst>
                <a:path w="574" h="578">
                  <a:moveTo>
                    <a:pt x="574" y="49"/>
                  </a:moveTo>
                  <a:lnTo>
                    <a:pt x="462" y="0"/>
                  </a:lnTo>
                  <a:lnTo>
                    <a:pt x="0" y="482"/>
                  </a:lnTo>
                  <a:lnTo>
                    <a:pt x="93" y="578"/>
                  </a:lnTo>
                  <a:lnTo>
                    <a:pt x="555" y="97"/>
                  </a:lnTo>
                  <a:lnTo>
                    <a:pt x="574" y="49"/>
                  </a:lnTo>
                  <a:close/>
                </a:path>
              </a:pathLst>
            </a:custGeom>
            <a:solidFill>
              <a:srgbClr val="E6B5C2"/>
            </a:solidFill>
            <a:ln w="9525">
              <a:noFill/>
              <a:round/>
              <a:headEnd/>
              <a:tailEnd/>
            </a:ln>
          </p:spPr>
          <p:txBody>
            <a:bodyPr/>
            <a:lstStyle/>
            <a:p>
              <a:endParaRPr lang="ja-JP" altLang="en-US"/>
            </a:p>
          </p:txBody>
        </p:sp>
        <p:sp>
          <p:nvSpPr>
            <p:cNvPr id="29988" name="Freeform 292"/>
            <p:cNvSpPr>
              <a:spLocks/>
            </p:cNvSpPr>
            <p:nvPr/>
          </p:nvSpPr>
          <p:spPr bwMode="auto">
            <a:xfrm>
              <a:off x="5009" y="3227"/>
              <a:ext cx="5" cy="49"/>
            </a:xfrm>
            <a:custGeom>
              <a:avLst/>
              <a:gdLst/>
              <a:ahLst/>
              <a:cxnLst>
                <a:cxn ang="0">
                  <a:pos x="20" y="0"/>
                </a:cxn>
                <a:cxn ang="0">
                  <a:pos x="1" y="48"/>
                </a:cxn>
                <a:cxn ang="0">
                  <a:pos x="0" y="1276"/>
                </a:cxn>
                <a:cxn ang="0">
                  <a:pos x="132" y="1276"/>
                </a:cxn>
                <a:cxn ang="0">
                  <a:pos x="133" y="48"/>
                </a:cxn>
                <a:cxn ang="0">
                  <a:pos x="20" y="0"/>
                </a:cxn>
              </a:cxnLst>
              <a:rect l="0" t="0" r="r" b="b"/>
              <a:pathLst>
                <a:path w="133" h="1276">
                  <a:moveTo>
                    <a:pt x="20" y="0"/>
                  </a:moveTo>
                  <a:lnTo>
                    <a:pt x="1" y="48"/>
                  </a:lnTo>
                  <a:lnTo>
                    <a:pt x="0" y="1276"/>
                  </a:lnTo>
                  <a:lnTo>
                    <a:pt x="132" y="1276"/>
                  </a:lnTo>
                  <a:lnTo>
                    <a:pt x="133" y="48"/>
                  </a:lnTo>
                  <a:lnTo>
                    <a:pt x="20" y="0"/>
                  </a:lnTo>
                  <a:close/>
                </a:path>
              </a:pathLst>
            </a:custGeom>
            <a:solidFill>
              <a:srgbClr val="E6B5C2"/>
            </a:solidFill>
            <a:ln w="9525">
              <a:noFill/>
              <a:round/>
              <a:headEnd/>
              <a:tailEnd/>
            </a:ln>
          </p:spPr>
          <p:txBody>
            <a:bodyPr/>
            <a:lstStyle/>
            <a:p>
              <a:endParaRPr lang="ja-JP" altLang="en-US"/>
            </a:p>
          </p:txBody>
        </p:sp>
        <p:sp>
          <p:nvSpPr>
            <p:cNvPr id="29989" name="Freeform 293"/>
            <p:cNvSpPr>
              <a:spLocks/>
            </p:cNvSpPr>
            <p:nvPr/>
          </p:nvSpPr>
          <p:spPr bwMode="auto">
            <a:xfrm>
              <a:off x="4991" y="3227"/>
              <a:ext cx="23" cy="22"/>
            </a:xfrm>
            <a:custGeom>
              <a:avLst/>
              <a:gdLst/>
              <a:ahLst/>
              <a:cxnLst>
                <a:cxn ang="0">
                  <a:pos x="0" y="529"/>
                </a:cxn>
                <a:cxn ang="0">
                  <a:pos x="112" y="578"/>
                </a:cxn>
                <a:cxn ang="0">
                  <a:pos x="576" y="97"/>
                </a:cxn>
                <a:cxn ang="0">
                  <a:pos x="482" y="0"/>
                </a:cxn>
                <a:cxn ang="0">
                  <a:pos x="19" y="480"/>
                </a:cxn>
                <a:cxn ang="0">
                  <a:pos x="0" y="529"/>
                </a:cxn>
              </a:cxnLst>
              <a:rect l="0" t="0" r="r" b="b"/>
              <a:pathLst>
                <a:path w="576" h="578">
                  <a:moveTo>
                    <a:pt x="0" y="529"/>
                  </a:moveTo>
                  <a:lnTo>
                    <a:pt x="112" y="578"/>
                  </a:lnTo>
                  <a:lnTo>
                    <a:pt x="576" y="97"/>
                  </a:lnTo>
                  <a:lnTo>
                    <a:pt x="482" y="0"/>
                  </a:lnTo>
                  <a:lnTo>
                    <a:pt x="19" y="480"/>
                  </a:lnTo>
                  <a:lnTo>
                    <a:pt x="0" y="529"/>
                  </a:lnTo>
                  <a:close/>
                </a:path>
              </a:pathLst>
            </a:custGeom>
            <a:solidFill>
              <a:srgbClr val="E6B5C2"/>
            </a:solidFill>
            <a:ln w="9525">
              <a:noFill/>
              <a:round/>
              <a:headEnd/>
              <a:tailEnd/>
            </a:ln>
          </p:spPr>
          <p:txBody>
            <a:bodyPr/>
            <a:lstStyle/>
            <a:p>
              <a:endParaRPr lang="ja-JP" altLang="en-US"/>
            </a:p>
          </p:txBody>
        </p:sp>
        <p:sp>
          <p:nvSpPr>
            <p:cNvPr id="29990" name="Freeform 294"/>
            <p:cNvSpPr>
              <a:spLocks/>
            </p:cNvSpPr>
            <p:nvPr/>
          </p:nvSpPr>
          <p:spPr bwMode="auto">
            <a:xfrm>
              <a:off x="4991" y="3247"/>
              <a:ext cx="5" cy="49"/>
            </a:xfrm>
            <a:custGeom>
              <a:avLst/>
              <a:gdLst/>
              <a:ahLst/>
              <a:cxnLst>
                <a:cxn ang="0">
                  <a:pos x="113" y="1276"/>
                </a:cxn>
                <a:cxn ang="0">
                  <a:pos x="133" y="1227"/>
                </a:cxn>
                <a:cxn ang="0">
                  <a:pos x="132" y="0"/>
                </a:cxn>
                <a:cxn ang="0">
                  <a:pos x="0" y="0"/>
                </a:cxn>
                <a:cxn ang="0">
                  <a:pos x="1" y="1227"/>
                </a:cxn>
                <a:cxn ang="0">
                  <a:pos x="113" y="1276"/>
                </a:cxn>
              </a:cxnLst>
              <a:rect l="0" t="0" r="r" b="b"/>
              <a:pathLst>
                <a:path w="133" h="1276">
                  <a:moveTo>
                    <a:pt x="113" y="1276"/>
                  </a:moveTo>
                  <a:lnTo>
                    <a:pt x="133" y="1227"/>
                  </a:lnTo>
                  <a:lnTo>
                    <a:pt x="132" y="0"/>
                  </a:lnTo>
                  <a:lnTo>
                    <a:pt x="0" y="0"/>
                  </a:lnTo>
                  <a:lnTo>
                    <a:pt x="1" y="1227"/>
                  </a:lnTo>
                  <a:lnTo>
                    <a:pt x="113" y="1276"/>
                  </a:lnTo>
                  <a:close/>
                </a:path>
              </a:pathLst>
            </a:custGeom>
            <a:solidFill>
              <a:srgbClr val="E6B5C2"/>
            </a:solidFill>
            <a:ln w="9525">
              <a:noFill/>
              <a:round/>
              <a:headEnd/>
              <a:tailEnd/>
            </a:ln>
          </p:spPr>
          <p:txBody>
            <a:bodyPr/>
            <a:lstStyle/>
            <a:p>
              <a:endParaRPr lang="ja-JP" altLang="en-US"/>
            </a:p>
          </p:txBody>
        </p:sp>
      </p:grpSp>
      <p:sp>
        <p:nvSpPr>
          <p:cNvPr id="29991" name="Rectangle 208"/>
          <p:cNvSpPr>
            <a:spLocks noChangeArrowheads="1"/>
          </p:cNvSpPr>
          <p:nvPr/>
        </p:nvSpPr>
        <p:spPr bwMode="auto">
          <a:xfrm>
            <a:off x="5724128" y="5857875"/>
            <a:ext cx="947737" cy="466725"/>
          </a:xfrm>
          <a:prstGeom prst="rect">
            <a:avLst/>
          </a:prstGeom>
          <a:noFill/>
          <a:ln w="9525">
            <a:noFill/>
            <a:miter lim="800000"/>
            <a:headEnd/>
            <a:tailEnd/>
          </a:ln>
        </p:spPr>
        <p:txBody>
          <a:bodyPr lIns="82124" tIns="41061" rIns="82124" bIns="41061">
            <a:spAutoFit/>
          </a:bodyPr>
          <a:lstStyle/>
          <a:p>
            <a:pPr defTabSz="814388"/>
            <a:r>
              <a:rPr lang="en-US" altLang="ja-JP" sz="1400"/>
              <a:t>Service Modules</a:t>
            </a:r>
          </a:p>
        </p:txBody>
      </p:sp>
      <p:grpSp>
        <p:nvGrpSpPr>
          <p:cNvPr id="25" name="Group 39"/>
          <p:cNvGrpSpPr>
            <a:grpSpLocks/>
          </p:cNvGrpSpPr>
          <p:nvPr/>
        </p:nvGrpSpPr>
        <p:grpSpPr bwMode="auto">
          <a:xfrm>
            <a:off x="7013178" y="5205413"/>
            <a:ext cx="801687" cy="649287"/>
            <a:chOff x="1273" y="3027"/>
            <a:chExt cx="505" cy="409"/>
          </a:xfrm>
        </p:grpSpPr>
        <p:grpSp>
          <p:nvGrpSpPr>
            <p:cNvPr id="26" name="Group 40"/>
            <p:cNvGrpSpPr>
              <a:grpSpLocks/>
            </p:cNvGrpSpPr>
            <p:nvPr/>
          </p:nvGrpSpPr>
          <p:grpSpPr bwMode="auto">
            <a:xfrm>
              <a:off x="1546" y="3027"/>
              <a:ext cx="232" cy="304"/>
              <a:chOff x="-529" y="4552"/>
              <a:chExt cx="527" cy="688"/>
            </a:xfrm>
          </p:grpSpPr>
          <p:sp>
            <p:nvSpPr>
              <p:cNvPr id="29994" name="Freeform 41"/>
              <p:cNvSpPr>
                <a:spLocks/>
              </p:cNvSpPr>
              <p:nvPr/>
            </p:nvSpPr>
            <p:spPr bwMode="auto">
              <a:xfrm>
                <a:off x="-529" y="4552"/>
                <a:ext cx="524" cy="688"/>
              </a:xfrm>
              <a:custGeom>
                <a:avLst/>
                <a:gdLst>
                  <a:gd name="T0" fmla="*/ 524 w 524"/>
                  <a:gd name="T1" fmla="*/ 109 h 688"/>
                  <a:gd name="T2" fmla="*/ 524 w 524"/>
                  <a:gd name="T3" fmla="*/ 688 h 688"/>
                  <a:gd name="T4" fmla="*/ 0 w 524"/>
                  <a:gd name="T5" fmla="*/ 688 h 688"/>
                  <a:gd name="T6" fmla="*/ 0 w 524"/>
                  <a:gd name="T7" fmla="*/ 0 h 688"/>
                  <a:gd name="T8" fmla="*/ 411 w 524"/>
                  <a:gd name="T9" fmla="*/ 0 h 688"/>
                  <a:gd name="T10" fmla="*/ 524 w 524"/>
                  <a:gd name="T11" fmla="*/ 109 h 688"/>
                  <a:gd name="T12" fmla="*/ 0 60000 65536"/>
                  <a:gd name="T13" fmla="*/ 0 60000 65536"/>
                  <a:gd name="T14" fmla="*/ 0 60000 65536"/>
                  <a:gd name="T15" fmla="*/ 0 60000 65536"/>
                  <a:gd name="T16" fmla="*/ 0 60000 65536"/>
                  <a:gd name="T17" fmla="*/ 0 60000 65536"/>
                  <a:gd name="T18" fmla="*/ 0 w 524"/>
                  <a:gd name="T19" fmla="*/ 0 h 688"/>
                  <a:gd name="T20" fmla="*/ 524 w 524"/>
                  <a:gd name="T21" fmla="*/ 688 h 688"/>
                </a:gdLst>
                <a:ahLst/>
                <a:cxnLst>
                  <a:cxn ang="T12">
                    <a:pos x="T0" y="T1"/>
                  </a:cxn>
                  <a:cxn ang="T13">
                    <a:pos x="T2" y="T3"/>
                  </a:cxn>
                  <a:cxn ang="T14">
                    <a:pos x="T4" y="T5"/>
                  </a:cxn>
                  <a:cxn ang="T15">
                    <a:pos x="T6" y="T7"/>
                  </a:cxn>
                  <a:cxn ang="T16">
                    <a:pos x="T8" y="T9"/>
                  </a:cxn>
                  <a:cxn ang="T17">
                    <a:pos x="T10" y="T11"/>
                  </a:cxn>
                </a:cxnLst>
                <a:rect l="T18" t="T19" r="T20" b="T21"/>
                <a:pathLst>
                  <a:path w="524" h="688">
                    <a:moveTo>
                      <a:pt x="524" y="109"/>
                    </a:moveTo>
                    <a:lnTo>
                      <a:pt x="524" y="688"/>
                    </a:lnTo>
                    <a:lnTo>
                      <a:pt x="0" y="688"/>
                    </a:lnTo>
                    <a:lnTo>
                      <a:pt x="0" y="0"/>
                    </a:lnTo>
                    <a:lnTo>
                      <a:pt x="411" y="0"/>
                    </a:lnTo>
                    <a:lnTo>
                      <a:pt x="524" y="109"/>
                    </a:lnTo>
                    <a:close/>
                  </a:path>
                </a:pathLst>
              </a:custGeom>
              <a:solidFill>
                <a:srgbClr val="EAEAEA"/>
              </a:solidFill>
              <a:ln w="15875">
                <a:noFill/>
                <a:miter lim="800000"/>
                <a:headEnd/>
                <a:tailEnd/>
              </a:ln>
            </p:spPr>
            <p:txBody>
              <a:bodyPr/>
              <a:lstStyle/>
              <a:p>
                <a:endParaRPr lang="en-US"/>
              </a:p>
            </p:txBody>
          </p:sp>
          <p:sp>
            <p:nvSpPr>
              <p:cNvPr id="29995" name="Line 42"/>
              <p:cNvSpPr>
                <a:spLocks noChangeShapeType="1"/>
              </p:cNvSpPr>
              <p:nvPr/>
            </p:nvSpPr>
            <p:spPr bwMode="auto">
              <a:xfrm>
                <a:off x="-437" y="4722"/>
                <a:ext cx="338" cy="0"/>
              </a:xfrm>
              <a:prstGeom prst="line">
                <a:avLst/>
              </a:prstGeom>
              <a:noFill/>
              <a:ln w="15875">
                <a:solidFill>
                  <a:srgbClr val="5F5F65"/>
                </a:solidFill>
                <a:miter lim="800000"/>
                <a:headEnd/>
                <a:tailEnd/>
              </a:ln>
            </p:spPr>
            <p:txBody>
              <a:bodyPr/>
              <a:lstStyle/>
              <a:p>
                <a:endParaRPr lang="ja-JP" altLang="en-US"/>
              </a:p>
            </p:txBody>
          </p:sp>
          <p:sp>
            <p:nvSpPr>
              <p:cNvPr id="29996" name="Line 43"/>
              <p:cNvSpPr>
                <a:spLocks noChangeShapeType="1"/>
              </p:cNvSpPr>
              <p:nvPr/>
            </p:nvSpPr>
            <p:spPr bwMode="auto">
              <a:xfrm>
                <a:off x="-437" y="4817"/>
                <a:ext cx="338" cy="0"/>
              </a:xfrm>
              <a:prstGeom prst="line">
                <a:avLst/>
              </a:prstGeom>
              <a:noFill/>
              <a:ln w="15875">
                <a:solidFill>
                  <a:srgbClr val="5F5F65"/>
                </a:solidFill>
                <a:miter lim="800000"/>
                <a:headEnd/>
                <a:tailEnd/>
              </a:ln>
            </p:spPr>
            <p:txBody>
              <a:bodyPr/>
              <a:lstStyle/>
              <a:p>
                <a:endParaRPr lang="ja-JP" altLang="en-US"/>
              </a:p>
            </p:txBody>
          </p:sp>
          <p:sp>
            <p:nvSpPr>
              <p:cNvPr id="29997" name="Line 44"/>
              <p:cNvSpPr>
                <a:spLocks noChangeShapeType="1"/>
              </p:cNvSpPr>
              <p:nvPr/>
            </p:nvSpPr>
            <p:spPr bwMode="auto">
              <a:xfrm>
                <a:off x="-437" y="4914"/>
                <a:ext cx="338" cy="0"/>
              </a:xfrm>
              <a:prstGeom prst="line">
                <a:avLst/>
              </a:prstGeom>
              <a:noFill/>
              <a:ln w="15875">
                <a:solidFill>
                  <a:srgbClr val="5F5F65"/>
                </a:solidFill>
                <a:miter lim="800000"/>
                <a:headEnd/>
                <a:tailEnd/>
              </a:ln>
            </p:spPr>
            <p:txBody>
              <a:bodyPr/>
              <a:lstStyle/>
              <a:p>
                <a:endParaRPr lang="ja-JP" altLang="en-US"/>
              </a:p>
            </p:txBody>
          </p:sp>
          <p:sp>
            <p:nvSpPr>
              <p:cNvPr id="29998" name="Line 45"/>
              <p:cNvSpPr>
                <a:spLocks noChangeShapeType="1"/>
              </p:cNvSpPr>
              <p:nvPr/>
            </p:nvSpPr>
            <p:spPr bwMode="auto">
              <a:xfrm>
                <a:off x="-437" y="5011"/>
                <a:ext cx="338" cy="0"/>
              </a:xfrm>
              <a:prstGeom prst="line">
                <a:avLst/>
              </a:prstGeom>
              <a:noFill/>
              <a:ln w="15875">
                <a:solidFill>
                  <a:srgbClr val="5F5F65"/>
                </a:solidFill>
                <a:miter lim="800000"/>
                <a:headEnd/>
                <a:tailEnd/>
              </a:ln>
            </p:spPr>
            <p:txBody>
              <a:bodyPr/>
              <a:lstStyle/>
              <a:p>
                <a:endParaRPr lang="ja-JP" altLang="en-US"/>
              </a:p>
            </p:txBody>
          </p:sp>
          <p:sp>
            <p:nvSpPr>
              <p:cNvPr id="29999" name="Line 46"/>
              <p:cNvSpPr>
                <a:spLocks noChangeShapeType="1"/>
              </p:cNvSpPr>
              <p:nvPr/>
            </p:nvSpPr>
            <p:spPr bwMode="auto">
              <a:xfrm>
                <a:off x="-437" y="5108"/>
                <a:ext cx="338" cy="0"/>
              </a:xfrm>
              <a:prstGeom prst="line">
                <a:avLst/>
              </a:prstGeom>
              <a:noFill/>
              <a:ln w="15875">
                <a:solidFill>
                  <a:srgbClr val="5F5F65"/>
                </a:solidFill>
                <a:miter lim="800000"/>
                <a:headEnd/>
                <a:tailEnd/>
              </a:ln>
            </p:spPr>
            <p:txBody>
              <a:bodyPr/>
              <a:lstStyle/>
              <a:p>
                <a:endParaRPr lang="ja-JP" altLang="en-US"/>
              </a:p>
            </p:txBody>
          </p:sp>
          <p:sp>
            <p:nvSpPr>
              <p:cNvPr id="30000" name="Freeform 47"/>
              <p:cNvSpPr>
                <a:spLocks/>
              </p:cNvSpPr>
              <p:nvPr/>
            </p:nvSpPr>
            <p:spPr bwMode="auto">
              <a:xfrm>
                <a:off x="-118" y="4552"/>
                <a:ext cx="116" cy="112"/>
              </a:xfrm>
              <a:custGeom>
                <a:avLst/>
                <a:gdLst>
                  <a:gd name="T0" fmla="*/ 0 w 113"/>
                  <a:gd name="T1" fmla="*/ 0 h 114"/>
                  <a:gd name="T2" fmla="*/ 0 w 113"/>
                  <a:gd name="T3" fmla="*/ 82 h 114"/>
                  <a:gd name="T4" fmla="*/ 175 w 113"/>
                  <a:gd name="T5" fmla="*/ 82 h 114"/>
                  <a:gd name="T6" fmla="*/ 0 60000 65536"/>
                  <a:gd name="T7" fmla="*/ 0 60000 65536"/>
                  <a:gd name="T8" fmla="*/ 0 60000 65536"/>
                  <a:gd name="T9" fmla="*/ 0 w 113"/>
                  <a:gd name="T10" fmla="*/ 0 h 114"/>
                  <a:gd name="T11" fmla="*/ 113 w 113"/>
                  <a:gd name="T12" fmla="*/ 114 h 114"/>
                </a:gdLst>
                <a:ahLst/>
                <a:cxnLst>
                  <a:cxn ang="T6">
                    <a:pos x="T0" y="T1"/>
                  </a:cxn>
                  <a:cxn ang="T7">
                    <a:pos x="T2" y="T3"/>
                  </a:cxn>
                  <a:cxn ang="T8">
                    <a:pos x="T4" y="T5"/>
                  </a:cxn>
                </a:cxnLst>
                <a:rect l="T9" t="T10" r="T11" b="T12"/>
                <a:pathLst>
                  <a:path w="113" h="114">
                    <a:moveTo>
                      <a:pt x="0" y="0"/>
                    </a:moveTo>
                    <a:lnTo>
                      <a:pt x="0" y="114"/>
                    </a:lnTo>
                    <a:lnTo>
                      <a:pt x="113" y="114"/>
                    </a:lnTo>
                  </a:path>
                </a:pathLst>
              </a:custGeom>
              <a:solidFill>
                <a:srgbClr val="EAEAEA"/>
              </a:solidFill>
              <a:ln w="15875">
                <a:noFill/>
                <a:miter lim="800000"/>
                <a:headEnd/>
                <a:tailEnd/>
              </a:ln>
            </p:spPr>
            <p:txBody>
              <a:bodyPr/>
              <a:lstStyle/>
              <a:p>
                <a:endParaRPr lang="en-US"/>
              </a:p>
            </p:txBody>
          </p:sp>
        </p:grpSp>
        <p:sp>
          <p:nvSpPr>
            <p:cNvPr id="98352" name="Rectangle 48"/>
            <p:cNvSpPr>
              <a:spLocks noChangeArrowheads="1"/>
            </p:cNvSpPr>
            <p:nvPr/>
          </p:nvSpPr>
          <p:spPr bwMode="auto">
            <a:xfrm>
              <a:off x="1516" y="3102"/>
              <a:ext cx="184" cy="259"/>
            </a:xfrm>
            <a:prstGeom prst="rect">
              <a:avLst/>
            </a:prstGeom>
            <a:solidFill>
              <a:srgbClr val="EAEAEA">
                <a:alpha val="60001"/>
              </a:srgbClr>
            </a:solidFill>
            <a:ln w="9525" algn="ctr">
              <a:noFill/>
              <a:miter lim="800000"/>
              <a:headEnd/>
              <a:tailEnd/>
            </a:ln>
          </p:spPr>
          <p:txBody>
            <a:bodyPr lIns="82124" tIns="41061" rIns="82124" bIns="41061" anchor="ctr">
              <a:spAutoFit/>
            </a:bodyPr>
            <a:lstStyle/>
            <a:p>
              <a:endParaRPr lang="en-US"/>
            </a:p>
          </p:txBody>
        </p:sp>
        <p:grpSp>
          <p:nvGrpSpPr>
            <p:cNvPr id="27" name="Group 49"/>
            <p:cNvGrpSpPr>
              <a:grpSpLocks/>
            </p:cNvGrpSpPr>
            <p:nvPr/>
          </p:nvGrpSpPr>
          <p:grpSpPr bwMode="auto">
            <a:xfrm>
              <a:off x="1410" y="3080"/>
              <a:ext cx="232" cy="304"/>
              <a:chOff x="-529" y="4552"/>
              <a:chExt cx="527" cy="688"/>
            </a:xfrm>
          </p:grpSpPr>
          <p:sp>
            <p:nvSpPr>
              <p:cNvPr id="30003" name="Freeform 50"/>
              <p:cNvSpPr>
                <a:spLocks/>
              </p:cNvSpPr>
              <p:nvPr/>
            </p:nvSpPr>
            <p:spPr bwMode="auto">
              <a:xfrm>
                <a:off x="-529" y="4552"/>
                <a:ext cx="524" cy="688"/>
              </a:xfrm>
              <a:custGeom>
                <a:avLst/>
                <a:gdLst>
                  <a:gd name="T0" fmla="*/ 524 w 524"/>
                  <a:gd name="T1" fmla="*/ 109 h 688"/>
                  <a:gd name="T2" fmla="*/ 524 w 524"/>
                  <a:gd name="T3" fmla="*/ 688 h 688"/>
                  <a:gd name="T4" fmla="*/ 0 w 524"/>
                  <a:gd name="T5" fmla="*/ 688 h 688"/>
                  <a:gd name="T6" fmla="*/ 0 w 524"/>
                  <a:gd name="T7" fmla="*/ 0 h 688"/>
                  <a:gd name="T8" fmla="*/ 411 w 524"/>
                  <a:gd name="T9" fmla="*/ 0 h 688"/>
                  <a:gd name="T10" fmla="*/ 524 w 524"/>
                  <a:gd name="T11" fmla="*/ 109 h 688"/>
                  <a:gd name="T12" fmla="*/ 0 60000 65536"/>
                  <a:gd name="T13" fmla="*/ 0 60000 65536"/>
                  <a:gd name="T14" fmla="*/ 0 60000 65536"/>
                  <a:gd name="T15" fmla="*/ 0 60000 65536"/>
                  <a:gd name="T16" fmla="*/ 0 60000 65536"/>
                  <a:gd name="T17" fmla="*/ 0 60000 65536"/>
                  <a:gd name="T18" fmla="*/ 0 w 524"/>
                  <a:gd name="T19" fmla="*/ 0 h 688"/>
                  <a:gd name="T20" fmla="*/ 524 w 524"/>
                  <a:gd name="T21" fmla="*/ 688 h 688"/>
                </a:gdLst>
                <a:ahLst/>
                <a:cxnLst>
                  <a:cxn ang="T12">
                    <a:pos x="T0" y="T1"/>
                  </a:cxn>
                  <a:cxn ang="T13">
                    <a:pos x="T2" y="T3"/>
                  </a:cxn>
                  <a:cxn ang="T14">
                    <a:pos x="T4" y="T5"/>
                  </a:cxn>
                  <a:cxn ang="T15">
                    <a:pos x="T6" y="T7"/>
                  </a:cxn>
                  <a:cxn ang="T16">
                    <a:pos x="T8" y="T9"/>
                  </a:cxn>
                  <a:cxn ang="T17">
                    <a:pos x="T10" y="T11"/>
                  </a:cxn>
                </a:cxnLst>
                <a:rect l="T18" t="T19" r="T20" b="T21"/>
                <a:pathLst>
                  <a:path w="524" h="688">
                    <a:moveTo>
                      <a:pt x="524" y="109"/>
                    </a:moveTo>
                    <a:lnTo>
                      <a:pt x="524" y="688"/>
                    </a:lnTo>
                    <a:lnTo>
                      <a:pt x="0" y="688"/>
                    </a:lnTo>
                    <a:lnTo>
                      <a:pt x="0" y="0"/>
                    </a:lnTo>
                    <a:lnTo>
                      <a:pt x="411" y="0"/>
                    </a:lnTo>
                    <a:lnTo>
                      <a:pt x="524" y="109"/>
                    </a:lnTo>
                    <a:close/>
                  </a:path>
                </a:pathLst>
              </a:custGeom>
              <a:solidFill>
                <a:srgbClr val="EAEAEA"/>
              </a:solidFill>
              <a:ln w="15875">
                <a:noFill/>
                <a:miter lim="800000"/>
                <a:headEnd/>
                <a:tailEnd/>
              </a:ln>
            </p:spPr>
            <p:txBody>
              <a:bodyPr/>
              <a:lstStyle/>
              <a:p>
                <a:endParaRPr lang="en-US"/>
              </a:p>
            </p:txBody>
          </p:sp>
          <p:sp>
            <p:nvSpPr>
              <p:cNvPr id="30004" name="Line 51"/>
              <p:cNvSpPr>
                <a:spLocks noChangeShapeType="1"/>
              </p:cNvSpPr>
              <p:nvPr/>
            </p:nvSpPr>
            <p:spPr bwMode="auto">
              <a:xfrm>
                <a:off x="-437" y="4722"/>
                <a:ext cx="338" cy="0"/>
              </a:xfrm>
              <a:prstGeom prst="line">
                <a:avLst/>
              </a:prstGeom>
              <a:noFill/>
              <a:ln w="15875">
                <a:solidFill>
                  <a:srgbClr val="5F5F65"/>
                </a:solidFill>
                <a:miter lim="800000"/>
                <a:headEnd/>
                <a:tailEnd/>
              </a:ln>
            </p:spPr>
            <p:txBody>
              <a:bodyPr/>
              <a:lstStyle/>
              <a:p>
                <a:endParaRPr lang="ja-JP" altLang="en-US"/>
              </a:p>
            </p:txBody>
          </p:sp>
          <p:sp>
            <p:nvSpPr>
              <p:cNvPr id="30005" name="Line 52"/>
              <p:cNvSpPr>
                <a:spLocks noChangeShapeType="1"/>
              </p:cNvSpPr>
              <p:nvPr/>
            </p:nvSpPr>
            <p:spPr bwMode="auto">
              <a:xfrm>
                <a:off x="-437" y="4817"/>
                <a:ext cx="338" cy="0"/>
              </a:xfrm>
              <a:prstGeom prst="line">
                <a:avLst/>
              </a:prstGeom>
              <a:noFill/>
              <a:ln w="15875">
                <a:solidFill>
                  <a:srgbClr val="5F5F65"/>
                </a:solidFill>
                <a:miter lim="800000"/>
                <a:headEnd/>
                <a:tailEnd/>
              </a:ln>
            </p:spPr>
            <p:txBody>
              <a:bodyPr/>
              <a:lstStyle/>
              <a:p>
                <a:endParaRPr lang="ja-JP" altLang="en-US"/>
              </a:p>
            </p:txBody>
          </p:sp>
          <p:sp>
            <p:nvSpPr>
              <p:cNvPr id="30006" name="Line 53"/>
              <p:cNvSpPr>
                <a:spLocks noChangeShapeType="1"/>
              </p:cNvSpPr>
              <p:nvPr/>
            </p:nvSpPr>
            <p:spPr bwMode="auto">
              <a:xfrm>
                <a:off x="-437" y="4914"/>
                <a:ext cx="338" cy="0"/>
              </a:xfrm>
              <a:prstGeom prst="line">
                <a:avLst/>
              </a:prstGeom>
              <a:noFill/>
              <a:ln w="15875">
                <a:solidFill>
                  <a:srgbClr val="5F5F65"/>
                </a:solidFill>
                <a:miter lim="800000"/>
                <a:headEnd/>
                <a:tailEnd/>
              </a:ln>
            </p:spPr>
            <p:txBody>
              <a:bodyPr/>
              <a:lstStyle/>
              <a:p>
                <a:endParaRPr lang="ja-JP" altLang="en-US"/>
              </a:p>
            </p:txBody>
          </p:sp>
          <p:sp>
            <p:nvSpPr>
              <p:cNvPr id="30007" name="Line 54"/>
              <p:cNvSpPr>
                <a:spLocks noChangeShapeType="1"/>
              </p:cNvSpPr>
              <p:nvPr/>
            </p:nvSpPr>
            <p:spPr bwMode="auto">
              <a:xfrm>
                <a:off x="-437" y="5011"/>
                <a:ext cx="338" cy="0"/>
              </a:xfrm>
              <a:prstGeom prst="line">
                <a:avLst/>
              </a:prstGeom>
              <a:noFill/>
              <a:ln w="15875">
                <a:solidFill>
                  <a:srgbClr val="5F5F65"/>
                </a:solidFill>
                <a:miter lim="800000"/>
                <a:headEnd/>
                <a:tailEnd/>
              </a:ln>
            </p:spPr>
            <p:txBody>
              <a:bodyPr/>
              <a:lstStyle/>
              <a:p>
                <a:endParaRPr lang="ja-JP" altLang="en-US"/>
              </a:p>
            </p:txBody>
          </p:sp>
          <p:sp>
            <p:nvSpPr>
              <p:cNvPr id="30008" name="Line 55"/>
              <p:cNvSpPr>
                <a:spLocks noChangeShapeType="1"/>
              </p:cNvSpPr>
              <p:nvPr/>
            </p:nvSpPr>
            <p:spPr bwMode="auto">
              <a:xfrm>
                <a:off x="-437" y="5108"/>
                <a:ext cx="338" cy="0"/>
              </a:xfrm>
              <a:prstGeom prst="line">
                <a:avLst/>
              </a:prstGeom>
              <a:noFill/>
              <a:ln w="15875">
                <a:solidFill>
                  <a:srgbClr val="5F5F65"/>
                </a:solidFill>
                <a:miter lim="800000"/>
                <a:headEnd/>
                <a:tailEnd/>
              </a:ln>
            </p:spPr>
            <p:txBody>
              <a:bodyPr/>
              <a:lstStyle/>
              <a:p>
                <a:endParaRPr lang="ja-JP" altLang="en-US"/>
              </a:p>
            </p:txBody>
          </p:sp>
          <p:sp>
            <p:nvSpPr>
              <p:cNvPr id="30009" name="Freeform 56"/>
              <p:cNvSpPr>
                <a:spLocks/>
              </p:cNvSpPr>
              <p:nvPr/>
            </p:nvSpPr>
            <p:spPr bwMode="auto">
              <a:xfrm>
                <a:off x="-118" y="4552"/>
                <a:ext cx="116" cy="112"/>
              </a:xfrm>
              <a:custGeom>
                <a:avLst/>
                <a:gdLst>
                  <a:gd name="T0" fmla="*/ 0 w 113"/>
                  <a:gd name="T1" fmla="*/ 0 h 114"/>
                  <a:gd name="T2" fmla="*/ 0 w 113"/>
                  <a:gd name="T3" fmla="*/ 82 h 114"/>
                  <a:gd name="T4" fmla="*/ 175 w 113"/>
                  <a:gd name="T5" fmla="*/ 82 h 114"/>
                  <a:gd name="T6" fmla="*/ 0 60000 65536"/>
                  <a:gd name="T7" fmla="*/ 0 60000 65536"/>
                  <a:gd name="T8" fmla="*/ 0 60000 65536"/>
                  <a:gd name="T9" fmla="*/ 0 w 113"/>
                  <a:gd name="T10" fmla="*/ 0 h 114"/>
                  <a:gd name="T11" fmla="*/ 113 w 113"/>
                  <a:gd name="T12" fmla="*/ 114 h 114"/>
                </a:gdLst>
                <a:ahLst/>
                <a:cxnLst>
                  <a:cxn ang="T6">
                    <a:pos x="T0" y="T1"/>
                  </a:cxn>
                  <a:cxn ang="T7">
                    <a:pos x="T2" y="T3"/>
                  </a:cxn>
                  <a:cxn ang="T8">
                    <a:pos x="T4" y="T5"/>
                  </a:cxn>
                </a:cxnLst>
                <a:rect l="T9" t="T10" r="T11" b="T12"/>
                <a:pathLst>
                  <a:path w="113" h="114">
                    <a:moveTo>
                      <a:pt x="0" y="0"/>
                    </a:moveTo>
                    <a:lnTo>
                      <a:pt x="0" y="114"/>
                    </a:lnTo>
                    <a:lnTo>
                      <a:pt x="113" y="114"/>
                    </a:lnTo>
                  </a:path>
                </a:pathLst>
              </a:custGeom>
              <a:solidFill>
                <a:srgbClr val="EAEAEA"/>
              </a:solidFill>
              <a:ln w="15875">
                <a:noFill/>
                <a:miter lim="800000"/>
                <a:headEnd/>
                <a:tailEnd/>
              </a:ln>
            </p:spPr>
            <p:txBody>
              <a:bodyPr/>
              <a:lstStyle/>
              <a:p>
                <a:endParaRPr lang="en-US"/>
              </a:p>
            </p:txBody>
          </p:sp>
        </p:grpSp>
        <p:sp>
          <p:nvSpPr>
            <p:cNvPr id="98361" name="Rectangle 57"/>
            <p:cNvSpPr>
              <a:spLocks noChangeArrowheads="1"/>
            </p:cNvSpPr>
            <p:nvPr/>
          </p:nvSpPr>
          <p:spPr bwMode="auto">
            <a:xfrm>
              <a:off x="1416" y="3174"/>
              <a:ext cx="104" cy="259"/>
            </a:xfrm>
            <a:prstGeom prst="rect">
              <a:avLst/>
            </a:prstGeom>
            <a:solidFill>
              <a:srgbClr val="EAEAEA">
                <a:alpha val="60001"/>
              </a:srgbClr>
            </a:solidFill>
            <a:ln w="9525" algn="ctr">
              <a:noFill/>
              <a:miter lim="800000"/>
              <a:headEnd/>
              <a:tailEnd/>
            </a:ln>
          </p:spPr>
          <p:txBody>
            <a:bodyPr wrap="none" lIns="82124" tIns="41061" rIns="82124" bIns="41061" anchor="ctr">
              <a:spAutoFit/>
            </a:bodyPr>
            <a:lstStyle/>
            <a:p>
              <a:endParaRPr lang="en-US"/>
            </a:p>
          </p:txBody>
        </p:sp>
        <p:grpSp>
          <p:nvGrpSpPr>
            <p:cNvPr id="28" name="Group 58"/>
            <p:cNvGrpSpPr>
              <a:grpSpLocks/>
            </p:cNvGrpSpPr>
            <p:nvPr/>
          </p:nvGrpSpPr>
          <p:grpSpPr bwMode="auto">
            <a:xfrm>
              <a:off x="1273" y="3132"/>
              <a:ext cx="232" cy="304"/>
              <a:chOff x="-529" y="4552"/>
              <a:chExt cx="527" cy="688"/>
            </a:xfrm>
          </p:grpSpPr>
          <p:sp>
            <p:nvSpPr>
              <p:cNvPr id="30012" name="Freeform 59"/>
              <p:cNvSpPr>
                <a:spLocks/>
              </p:cNvSpPr>
              <p:nvPr/>
            </p:nvSpPr>
            <p:spPr bwMode="auto">
              <a:xfrm>
                <a:off x="-529" y="4552"/>
                <a:ext cx="524" cy="688"/>
              </a:xfrm>
              <a:custGeom>
                <a:avLst/>
                <a:gdLst>
                  <a:gd name="T0" fmla="*/ 524 w 524"/>
                  <a:gd name="T1" fmla="*/ 109 h 688"/>
                  <a:gd name="T2" fmla="*/ 524 w 524"/>
                  <a:gd name="T3" fmla="*/ 688 h 688"/>
                  <a:gd name="T4" fmla="*/ 0 w 524"/>
                  <a:gd name="T5" fmla="*/ 688 h 688"/>
                  <a:gd name="T6" fmla="*/ 0 w 524"/>
                  <a:gd name="T7" fmla="*/ 0 h 688"/>
                  <a:gd name="T8" fmla="*/ 411 w 524"/>
                  <a:gd name="T9" fmla="*/ 0 h 688"/>
                  <a:gd name="T10" fmla="*/ 524 w 524"/>
                  <a:gd name="T11" fmla="*/ 109 h 688"/>
                  <a:gd name="T12" fmla="*/ 0 60000 65536"/>
                  <a:gd name="T13" fmla="*/ 0 60000 65536"/>
                  <a:gd name="T14" fmla="*/ 0 60000 65536"/>
                  <a:gd name="T15" fmla="*/ 0 60000 65536"/>
                  <a:gd name="T16" fmla="*/ 0 60000 65536"/>
                  <a:gd name="T17" fmla="*/ 0 60000 65536"/>
                  <a:gd name="T18" fmla="*/ 0 w 524"/>
                  <a:gd name="T19" fmla="*/ 0 h 688"/>
                  <a:gd name="T20" fmla="*/ 524 w 524"/>
                  <a:gd name="T21" fmla="*/ 688 h 688"/>
                </a:gdLst>
                <a:ahLst/>
                <a:cxnLst>
                  <a:cxn ang="T12">
                    <a:pos x="T0" y="T1"/>
                  </a:cxn>
                  <a:cxn ang="T13">
                    <a:pos x="T2" y="T3"/>
                  </a:cxn>
                  <a:cxn ang="T14">
                    <a:pos x="T4" y="T5"/>
                  </a:cxn>
                  <a:cxn ang="T15">
                    <a:pos x="T6" y="T7"/>
                  </a:cxn>
                  <a:cxn ang="T16">
                    <a:pos x="T8" y="T9"/>
                  </a:cxn>
                  <a:cxn ang="T17">
                    <a:pos x="T10" y="T11"/>
                  </a:cxn>
                </a:cxnLst>
                <a:rect l="T18" t="T19" r="T20" b="T21"/>
                <a:pathLst>
                  <a:path w="524" h="688">
                    <a:moveTo>
                      <a:pt x="524" y="109"/>
                    </a:moveTo>
                    <a:lnTo>
                      <a:pt x="524" y="688"/>
                    </a:lnTo>
                    <a:lnTo>
                      <a:pt x="0" y="688"/>
                    </a:lnTo>
                    <a:lnTo>
                      <a:pt x="0" y="0"/>
                    </a:lnTo>
                    <a:lnTo>
                      <a:pt x="411" y="0"/>
                    </a:lnTo>
                    <a:lnTo>
                      <a:pt x="524" y="109"/>
                    </a:lnTo>
                    <a:close/>
                  </a:path>
                </a:pathLst>
              </a:custGeom>
              <a:solidFill>
                <a:srgbClr val="EAEAEA"/>
              </a:solidFill>
              <a:ln w="15875">
                <a:noFill/>
                <a:miter lim="800000"/>
                <a:headEnd/>
                <a:tailEnd/>
              </a:ln>
            </p:spPr>
            <p:txBody>
              <a:bodyPr/>
              <a:lstStyle/>
              <a:p>
                <a:endParaRPr lang="en-US"/>
              </a:p>
            </p:txBody>
          </p:sp>
          <p:sp>
            <p:nvSpPr>
              <p:cNvPr id="30013" name="Line 60"/>
              <p:cNvSpPr>
                <a:spLocks noChangeShapeType="1"/>
              </p:cNvSpPr>
              <p:nvPr/>
            </p:nvSpPr>
            <p:spPr bwMode="auto">
              <a:xfrm>
                <a:off x="-437" y="4722"/>
                <a:ext cx="338" cy="0"/>
              </a:xfrm>
              <a:prstGeom prst="line">
                <a:avLst/>
              </a:prstGeom>
              <a:noFill/>
              <a:ln w="15875">
                <a:solidFill>
                  <a:srgbClr val="5F5F65"/>
                </a:solidFill>
                <a:miter lim="800000"/>
                <a:headEnd/>
                <a:tailEnd/>
              </a:ln>
            </p:spPr>
            <p:txBody>
              <a:bodyPr/>
              <a:lstStyle/>
              <a:p>
                <a:endParaRPr lang="ja-JP" altLang="en-US"/>
              </a:p>
            </p:txBody>
          </p:sp>
          <p:sp>
            <p:nvSpPr>
              <p:cNvPr id="30014" name="Line 61"/>
              <p:cNvSpPr>
                <a:spLocks noChangeShapeType="1"/>
              </p:cNvSpPr>
              <p:nvPr/>
            </p:nvSpPr>
            <p:spPr bwMode="auto">
              <a:xfrm>
                <a:off x="-437" y="4817"/>
                <a:ext cx="338" cy="0"/>
              </a:xfrm>
              <a:prstGeom prst="line">
                <a:avLst/>
              </a:prstGeom>
              <a:noFill/>
              <a:ln w="15875">
                <a:solidFill>
                  <a:srgbClr val="5F5F65"/>
                </a:solidFill>
                <a:miter lim="800000"/>
                <a:headEnd/>
                <a:tailEnd/>
              </a:ln>
            </p:spPr>
            <p:txBody>
              <a:bodyPr/>
              <a:lstStyle/>
              <a:p>
                <a:endParaRPr lang="ja-JP" altLang="en-US"/>
              </a:p>
            </p:txBody>
          </p:sp>
          <p:sp>
            <p:nvSpPr>
              <p:cNvPr id="30015" name="Line 62"/>
              <p:cNvSpPr>
                <a:spLocks noChangeShapeType="1"/>
              </p:cNvSpPr>
              <p:nvPr/>
            </p:nvSpPr>
            <p:spPr bwMode="auto">
              <a:xfrm>
                <a:off x="-437" y="4914"/>
                <a:ext cx="338" cy="0"/>
              </a:xfrm>
              <a:prstGeom prst="line">
                <a:avLst/>
              </a:prstGeom>
              <a:noFill/>
              <a:ln w="15875">
                <a:solidFill>
                  <a:srgbClr val="5F5F65"/>
                </a:solidFill>
                <a:miter lim="800000"/>
                <a:headEnd/>
                <a:tailEnd/>
              </a:ln>
            </p:spPr>
            <p:txBody>
              <a:bodyPr/>
              <a:lstStyle/>
              <a:p>
                <a:endParaRPr lang="ja-JP" altLang="en-US"/>
              </a:p>
            </p:txBody>
          </p:sp>
          <p:sp>
            <p:nvSpPr>
              <p:cNvPr id="30016" name="Line 63"/>
              <p:cNvSpPr>
                <a:spLocks noChangeShapeType="1"/>
              </p:cNvSpPr>
              <p:nvPr/>
            </p:nvSpPr>
            <p:spPr bwMode="auto">
              <a:xfrm>
                <a:off x="-437" y="5011"/>
                <a:ext cx="338" cy="0"/>
              </a:xfrm>
              <a:prstGeom prst="line">
                <a:avLst/>
              </a:prstGeom>
              <a:noFill/>
              <a:ln w="15875">
                <a:solidFill>
                  <a:srgbClr val="5F5F65"/>
                </a:solidFill>
                <a:miter lim="800000"/>
                <a:headEnd/>
                <a:tailEnd/>
              </a:ln>
            </p:spPr>
            <p:txBody>
              <a:bodyPr/>
              <a:lstStyle/>
              <a:p>
                <a:endParaRPr lang="ja-JP" altLang="en-US"/>
              </a:p>
            </p:txBody>
          </p:sp>
          <p:sp>
            <p:nvSpPr>
              <p:cNvPr id="30017" name="Line 64"/>
              <p:cNvSpPr>
                <a:spLocks noChangeShapeType="1"/>
              </p:cNvSpPr>
              <p:nvPr/>
            </p:nvSpPr>
            <p:spPr bwMode="auto">
              <a:xfrm>
                <a:off x="-437" y="5108"/>
                <a:ext cx="338" cy="0"/>
              </a:xfrm>
              <a:prstGeom prst="line">
                <a:avLst/>
              </a:prstGeom>
              <a:noFill/>
              <a:ln w="15875">
                <a:solidFill>
                  <a:srgbClr val="5F5F65"/>
                </a:solidFill>
                <a:miter lim="800000"/>
                <a:headEnd/>
                <a:tailEnd/>
              </a:ln>
            </p:spPr>
            <p:txBody>
              <a:bodyPr/>
              <a:lstStyle/>
              <a:p>
                <a:endParaRPr lang="ja-JP" altLang="en-US"/>
              </a:p>
            </p:txBody>
          </p:sp>
          <p:sp>
            <p:nvSpPr>
              <p:cNvPr id="30018" name="Freeform 65"/>
              <p:cNvSpPr>
                <a:spLocks/>
              </p:cNvSpPr>
              <p:nvPr/>
            </p:nvSpPr>
            <p:spPr bwMode="auto">
              <a:xfrm>
                <a:off x="-118" y="4552"/>
                <a:ext cx="116" cy="112"/>
              </a:xfrm>
              <a:custGeom>
                <a:avLst/>
                <a:gdLst>
                  <a:gd name="T0" fmla="*/ 0 w 113"/>
                  <a:gd name="T1" fmla="*/ 0 h 114"/>
                  <a:gd name="T2" fmla="*/ 0 w 113"/>
                  <a:gd name="T3" fmla="*/ 82 h 114"/>
                  <a:gd name="T4" fmla="*/ 175 w 113"/>
                  <a:gd name="T5" fmla="*/ 82 h 114"/>
                  <a:gd name="T6" fmla="*/ 0 60000 65536"/>
                  <a:gd name="T7" fmla="*/ 0 60000 65536"/>
                  <a:gd name="T8" fmla="*/ 0 60000 65536"/>
                  <a:gd name="T9" fmla="*/ 0 w 113"/>
                  <a:gd name="T10" fmla="*/ 0 h 114"/>
                  <a:gd name="T11" fmla="*/ 113 w 113"/>
                  <a:gd name="T12" fmla="*/ 114 h 114"/>
                </a:gdLst>
                <a:ahLst/>
                <a:cxnLst>
                  <a:cxn ang="T6">
                    <a:pos x="T0" y="T1"/>
                  </a:cxn>
                  <a:cxn ang="T7">
                    <a:pos x="T2" y="T3"/>
                  </a:cxn>
                  <a:cxn ang="T8">
                    <a:pos x="T4" y="T5"/>
                  </a:cxn>
                </a:cxnLst>
                <a:rect l="T9" t="T10" r="T11" b="T12"/>
                <a:pathLst>
                  <a:path w="113" h="114">
                    <a:moveTo>
                      <a:pt x="0" y="0"/>
                    </a:moveTo>
                    <a:lnTo>
                      <a:pt x="0" y="114"/>
                    </a:lnTo>
                    <a:lnTo>
                      <a:pt x="113" y="114"/>
                    </a:lnTo>
                  </a:path>
                </a:pathLst>
              </a:custGeom>
              <a:solidFill>
                <a:srgbClr val="EAEAEA"/>
              </a:solidFill>
              <a:ln w="15875">
                <a:noFill/>
                <a:miter lim="800000"/>
                <a:headEnd/>
                <a:tailEnd/>
              </a:ln>
            </p:spPr>
            <p:txBody>
              <a:bodyPr/>
              <a:lstStyle/>
              <a:p>
                <a:endParaRPr lang="en-US"/>
              </a:p>
            </p:txBody>
          </p:sp>
        </p:grpSp>
      </p:grpSp>
      <p:sp>
        <p:nvSpPr>
          <p:cNvPr id="30019" name="Rectangle 208"/>
          <p:cNvSpPr>
            <a:spLocks noChangeArrowheads="1"/>
          </p:cNvSpPr>
          <p:nvPr/>
        </p:nvSpPr>
        <p:spPr bwMode="auto">
          <a:xfrm>
            <a:off x="6905228" y="5857875"/>
            <a:ext cx="947737" cy="466725"/>
          </a:xfrm>
          <a:prstGeom prst="rect">
            <a:avLst/>
          </a:prstGeom>
          <a:noFill/>
          <a:ln w="9525">
            <a:noFill/>
            <a:miter lim="800000"/>
            <a:headEnd/>
            <a:tailEnd/>
          </a:ln>
        </p:spPr>
        <p:txBody>
          <a:bodyPr lIns="82124" tIns="41061" rIns="82124" bIns="41061">
            <a:spAutoFit/>
          </a:bodyPr>
          <a:lstStyle/>
          <a:p>
            <a:pPr defTabSz="814388"/>
            <a:r>
              <a:rPr lang="en-US" altLang="ja-JP" sz="1400"/>
              <a:t>Alert Services</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4800" dirty="0" err="1" smtClean="0"/>
              <a:t>IronPort</a:t>
            </a:r>
            <a:r>
              <a:rPr lang="en-US" altLang="ja-JP" sz="4800" dirty="0" smtClean="0"/>
              <a:t/>
            </a:r>
            <a:br>
              <a:rPr lang="en-US" altLang="ja-JP" sz="4800" dirty="0" smtClean="0"/>
            </a:br>
            <a:r>
              <a:rPr kumimoji="1" lang="en-US" altLang="ja-JP" sz="4800" dirty="0" smtClean="0"/>
              <a:t>Email Security Appliance</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a:grpSpLocks/>
          </p:cNvGrpSpPr>
          <p:nvPr/>
        </p:nvGrpSpPr>
        <p:grpSpPr bwMode="auto">
          <a:xfrm>
            <a:off x="533400" y="1905000"/>
            <a:ext cx="4614863" cy="4451350"/>
            <a:chOff x="336" y="1200"/>
            <a:chExt cx="2907" cy="2804"/>
          </a:xfrm>
        </p:grpSpPr>
        <p:sp>
          <p:nvSpPr>
            <p:cNvPr id="1187842" name="Text Box 2"/>
            <p:cNvSpPr txBox="1">
              <a:spLocks noChangeArrowheads="1"/>
            </p:cNvSpPr>
            <p:nvPr/>
          </p:nvSpPr>
          <p:spPr bwMode="auto">
            <a:xfrm>
              <a:off x="414" y="2216"/>
              <a:ext cx="836" cy="202"/>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en-US" altLang="ja-JP" sz="1000" b="0">
                  <a:solidFill>
                    <a:schemeClr val="tx1">
                      <a:lumMod val="75000"/>
                    </a:schemeClr>
                  </a:solidFill>
                  <a:latin typeface="メイリオ" pitchFamily="50" charset="-128"/>
                  <a:ea typeface="メイリオ" pitchFamily="50" charset="-128"/>
                  <a:cs typeface="メイリオ" pitchFamily="50" charset="-128"/>
                </a:rPr>
                <a:t>Encryption Platform</a:t>
              </a:r>
            </a:p>
          </p:txBody>
        </p:sp>
        <p:sp>
          <p:nvSpPr>
            <p:cNvPr id="1187844" name="Rectangle 4"/>
            <p:cNvSpPr>
              <a:spLocks noChangeArrowheads="1"/>
            </p:cNvSpPr>
            <p:nvPr/>
          </p:nvSpPr>
          <p:spPr bwMode="gray">
            <a:xfrm>
              <a:off x="2454" y="2748"/>
              <a:ext cx="576" cy="576"/>
            </a:xfrm>
            <a:prstGeom prst="rect">
              <a:avLst/>
            </a:prstGeom>
            <a:noFill/>
            <a:ln w="9525">
              <a:noFill/>
              <a:miter lim="800000"/>
              <a:headEnd/>
              <a:tailEnd/>
            </a:ln>
            <a:effectLst/>
          </p:spPr>
          <p:txBody>
            <a:bodyPr wrap="none" anchor="ctr"/>
            <a:lstStyle/>
            <a:p>
              <a:endParaRPr lang="en-US">
                <a:solidFill>
                  <a:schemeClr val="tx1">
                    <a:lumMod val="75000"/>
                  </a:schemeClr>
                </a:solidFill>
              </a:endParaRPr>
            </a:p>
          </p:txBody>
        </p:sp>
        <p:sp>
          <p:nvSpPr>
            <p:cNvPr id="1187845" name="Text Box 5"/>
            <p:cNvSpPr txBox="1">
              <a:spLocks noChangeArrowheads="1"/>
            </p:cNvSpPr>
            <p:nvPr/>
          </p:nvSpPr>
          <p:spPr bwMode="gray">
            <a:xfrm>
              <a:off x="995" y="1200"/>
              <a:ext cx="1642" cy="231"/>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ja-JP" altLang="en-US" sz="1800">
                  <a:solidFill>
                    <a:schemeClr val="tx1">
                      <a:lumMod val="75000"/>
                    </a:schemeClr>
                  </a:solidFill>
                  <a:ea typeface="メイリオ" pitchFamily="50" charset="-128"/>
                  <a:cs typeface="メイリオ" pitchFamily="50" charset="-128"/>
                </a:rPr>
                <a:t>既存のメールシステム</a:t>
              </a:r>
            </a:p>
          </p:txBody>
        </p:sp>
        <p:sp>
          <p:nvSpPr>
            <p:cNvPr id="1187846" name="Rectangle 6"/>
            <p:cNvSpPr>
              <a:spLocks noChangeArrowheads="1"/>
            </p:cNvSpPr>
            <p:nvPr/>
          </p:nvSpPr>
          <p:spPr bwMode="gray">
            <a:xfrm flipH="1">
              <a:off x="336" y="2158"/>
              <a:ext cx="2648" cy="1180"/>
            </a:xfrm>
            <a:prstGeom prst="rect">
              <a:avLst/>
            </a:prstGeom>
            <a:gradFill rotWithShape="0">
              <a:gsLst>
                <a:gs pos="0">
                  <a:schemeClr val="bg1"/>
                </a:gs>
                <a:gs pos="50000">
                  <a:srgbClr val="DDDDDD"/>
                </a:gs>
                <a:gs pos="100000">
                  <a:schemeClr val="bg1"/>
                </a:gs>
              </a:gsLst>
              <a:lin ang="0" scaled="1"/>
            </a:gradFill>
            <a:ln w="9525">
              <a:noFill/>
              <a:miter lim="800000"/>
              <a:headEnd/>
              <a:tailEnd/>
            </a:ln>
            <a:effectLst/>
          </p:spPr>
          <p:txBody>
            <a:bodyPr wrap="none" anchor="ctr"/>
            <a:lstStyle/>
            <a:p>
              <a:endParaRPr lang="en-US">
                <a:solidFill>
                  <a:schemeClr val="tx1">
                    <a:lumMod val="75000"/>
                  </a:schemeClr>
                </a:solidFill>
              </a:endParaRPr>
            </a:p>
          </p:txBody>
        </p:sp>
        <p:sp>
          <p:nvSpPr>
            <p:cNvPr id="1187847" name="Text Box 7"/>
            <p:cNvSpPr txBox="1">
              <a:spLocks noChangeArrowheads="1"/>
            </p:cNvSpPr>
            <p:nvPr/>
          </p:nvSpPr>
          <p:spPr bwMode="gray">
            <a:xfrm>
              <a:off x="652" y="2465"/>
              <a:ext cx="836" cy="808"/>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ja-JP" altLang="en-US" sz="1000" b="0">
                  <a:solidFill>
                    <a:schemeClr val="tx1">
                      <a:lumMod val="75000"/>
                    </a:schemeClr>
                  </a:solidFill>
                  <a:latin typeface="メイリオ" pitchFamily="50" charset="-128"/>
                  <a:ea typeface="メイリオ" pitchFamily="50" charset="-128"/>
                  <a:cs typeface="Arial" pitchFamily="34" charset="0"/>
                </a:rPr>
                <a:t>アンチスパム</a:t>
              </a:r>
            </a:p>
            <a:p>
              <a:pPr algn="r" eaLnBrk="1" hangingPunct="1">
                <a:lnSpc>
                  <a:spcPct val="75000"/>
                </a:lnSpc>
                <a:spcBef>
                  <a:spcPct val="160000"/>
                </a:spcBef>
              </a:pPr>
              <a:r>
                <a:rPr lang="ja-JP" altLang="en-US" sz="1000" b="0">
                  <a:solidFill>
                    <a:schemeClr val="tx1">
                      <a:lumMod val="75000"/>
                    </a:schemeClr>
                  </a:solidFill>
                  <a:latin typeface="メイリオ" pitchFamily="50" charset="-128"/>
                  <a:ea typeface="メイリオ" pitchFamily="50" charset="-128"/>
                  <a:cs typeface="Arial" pitchFamily="34" charset="0"/>
                </a:rPr>
                <a:t>アンチウィルス</a:t>
              </a:r>
            </a:p>
            <a:p>
              <a:pPr algn="r" eaLnBrk="1" hangingPunct="1">
                <a:lnSpc>
                  <a:spcPct val="75000"/>
                </a:lnSpc>
                <a:spcBef>
                  <a:spcPct val="160000"/>
                </a:spcBef>
              </a:pPr>
              <a:r>
                <a:rPr lang="ja-JP" altLang="en-US" sz="1000" b="0">
                  <a:solidFill>
                    <a:schemeClr val="tx1">
                      <a:lumMod val="75000"/>
                    </a:schemeClr>
                  </a:solidFill>
                  <a:latin typeface="メイリオ" pitchFamily="50" charset="-128"/>
                  <a:ea typeface="メイリオ" pitchFamily="50" charset="-128"/>
                  <a:cs typeface="Arial" pitchFamily="34" charset="0"/>
                </a:rPr>
                <a:t>メールポリシー管理</a:t>
              </a:r>
            </a:p>
            <a:p>
              <a:pPr algn="r" eaLnBrk="1" hangingPunct="1">
                <a:lnSpc>
                  <a:spcPct val="75000"/>
                </a:lnSpc>
                <a:spcBef>
                  <a:spcPct val="160000"/>
                </a:spcBef>
              </a:pPr>
              <a:r>
                <a:rPr lang="ja-JP" altLang="en-US" sz="1000" b="0">
                  <a:solidFill>
                    <a:schemeClr val="tx1">
                      <a:lumMod val="75000"/>
                    </a:schemeClr>
                  </a:solidFill>
                  <a:latin typeface="メイリオ" pitchFamily="50" charset="-128"/>
                  <a:ea typeface="メイリオ" pitchFamily="50" charset="-128"/>
                  <a:cs typeface="Arial" pitchFamily="34" charset="0"/>
                </a:rPr>
                <a:t>配送制御</a:t>
              </a:r>
              <a:endParaRPr lang="en-US" altLang="ja-JP" sz="1000" b="0">
                <a:solidFill>
                  <a:schemeClr val="tx1">
                    <a:lumMod val="75000"/>
                  </a:schemeClr>
                </a:solidFill>
                <a:latin typeface="メイリオ" pitchFamily="50" charset="-128"/>
                <a:ea typeface="メイリオ" pitchFamily="50" charset="-128"/>
                <a:cs typeface="Arial" pitchFamily="34" charset="0"/>
              </a:endParaRPr>
            </a:p>
          </p:txBody>
        </p:sp>
        <p:pic>
          <p:nvPicPr>
            <p:cNvPr id="1187848" name="Picture 8" descr="Firewall_blue"/>
            <p:cNvPicPr>
              <a:picLocks noChangeAspect="1" noChangeArrowheads="1"/>
            </p:cNvPicPr>
            <p:nvPr/>
          </p:nvPicPr>
          <p:blipFill>
            <a:blip r:embed="rId3" cstate="print"/>
            <a:srcRect/>
            <a:stretch>
              <a:fillRect/>
            </a:stretch>
          </p:blipFill>
          <p:spPr bwMode="gray">
            <a:xfrm>
              <a:off x="1542" y="1873"/>
              <a:ext cx="420" cy="256"/>
            </a:xfrm>
            <a:prstGeom prst="rect">
              <a:avLst/>
            </a:prstGeom>
            <a:noFill/>
          </p:spPr>
        </p:pic>
        <p:pic>
          <p:nvPicPr>
            <p:cNvPr id="1187849" name="Picture 9" descr="internet_blue"/>
            <p:cNvPicPr>
              <a:picLocks noChangeAspect="1" noChangeArrowheads="1"/>
            </p:cNvPicPr>
            <p:nvPr/>
          </p:nvPicPr>
          <p:blipFill>
            <a:blip r:embed="rId4" cstate="print"/>
            <a:srcRect/>
            <a:stretch>
              <a:fillRect/>
            </a:stretch>
          </p:blipFill>
          <p:spPr bwMode="gray">
            <a:xfrm>
              <a:off x="1471" y="1481"/>
              <a:ext cx="448" cy="300"/>
            </a:xfrm>
            <a:prstGeom prst="rect">
              <a:avLst/>
            </a:prstGeom>
            <a:noFill/>
          </p:spPr>
        </p:pic>
        <p:sp>
          <p:nvSpPr>
            <p:cNvPr id="1187850" name="Text Box 10"/>
            <p:cNvSpPr txBox="1">
              <a:spLocks noChangeArrowheads="1"/>
            </p:cNvSpPr>
            <p:nvPr/>
          </p:nvSpPr>
          <p:spPr bwMode="gray">
            <a:xfrm>
              <a:off x="1499" y="1571"/>
              <a:ext cx="434" cy="133"/>
            </a:xfrm>
            <a:prstGeom prst="rect">
              <a:avLst/>
            </a:prstGeom>
            <a:noFill/>
            <a:ln w="9525">
              <a:noFill/>
              <a:miter lim="800000"/>
              <a:headEnd/>
              <a:tailEnd/>
            </a:ln>
            <a:effectLst/>
          </p:spPr>
          <p:txBody>
            <a:bodyPr wrap="none">
              <a:spAutoFit/>
            </a:bodyPr>
            <a:lstStyle/>
            <a:p>
              <a:pPr eaLnBrk="1" hangingPunct="1">
                <a:lnSpc>
                  <a:spcPct val="70000"/>
                </a:lnSpc>
                <a:spcBef>
                  <a:spcPct val="20000"/>
                </a:spcBef>
              </a:pPr>
              <a:r>
                <a:rPr lang="en-US" altLang="ja-JP" sz="1000" dirty="0">
                  <a:solidFill>
                    <a:schemeClr val="bg1"/>
                  </a:solidFill>
                  <a:latin typeface="メイリオ" pitchFamily="50" charset="-128"/>
                  <a:ea typeface="メイリオ" pitchFamily="50" charset="-128"/>
                  <a:cs typeface="メイリオ" pitchFamily="50" charset="-128"/>
                </a:rPr>
                <a:t>Internet</a:t>
              </a:r>
              <a:endParaRPr lang="en-US" altLang="ja-JP" sz="1300" b="0" dirty="0">
                <a:solidFill>
                  <a:schemeClr val="bg1"/>
                </a:solidFill>
                <a:latin typeface="メイリオ" pitchFamily="50" charset="-128"/>
                <a:ea typeface="メイリオ" pitchFamily="50" charset="-128"/>
                <a:cs typeface="メイリオ" pitchFamily="50" charset="-128"/>
              </a:endParaRPr>
            </a:p>
          </p:txBody>
        </p:sp>
        <p:pic>
          <p:nvPicPr>
            <p:cNvPr id="1187851" name="Picture 11" descr="grey_server"/>
            <p:cNvPicPr>
              <a:picLocks noChangeAspect="1" noChangeArrowheads="1"/>
            </p:cNvPicPr>
            <p:nvPr/>
          </p:nvPicPr>
          <p:blipFill>
            <a:blip r:embed="rId5" cstate="print"/>
            <a:srcRect/>
            <a:stretch>
              <a:fillRect/>
            </a:stretch>
          </p:blipFill>
          <p:spPr bwMode="gray">
            <a:xfrm>
              <a:off x="1536" y="2186"/>
              <a:ext cx="257" cy="153"/>
            </a:xfrm>
            <a:prstGeom prst="rect">
              <a:avLst/>
            </a:prstGeom>
            <a:noFill/>
          </p:spPr>
        </p:pic>
        <p:pic>
          <p:nvPicPr>
            <p:cNvPr id="1187852" name="Picture 12" descr="server_blue"/>
            <p:cNvPicPr>
              <a:picLocks noChangeAspect="1" noChangeArrowheads="1"/>
            </p:cNvPicPr>
            <p:nvPr/>
          </p:nvPicPr>
          <p:blipFill>
            <a:blip r:embed="rId6" cstate="print"/>
            <a:srcRect/>
            <a:stretch>
              <a:fillRect/>
            </a:stretch>
          </p:blipFill>
          <p:spPr bwMode="gray">
            <a:xfrm>
              <a:off x="1603" y="2436"/>
              <a:ext cx="258" cy="155"/>
            </a:xfrm>
            <a:prstGeom prst="rect">
              <a:avLst/>
            </a:prstGeom>
            <a:noFill/>
          </p:spPr>
        </p:pic>
        <p:pic>
          <p:nvPicPr>
            <p:cNvPr id="1187853" name="Picture 13" descr="server_blue"/>
            <p:cNvPicPr>
              <a:picLocks noChangeAspect="1" noChangeArrowheads="1"/>
            </p:cNvPicPr>
            <p:nvPr/>
          </p:nvPicPr>
          <p:blipFill>
            <a:blip r:embed="rId6" cstate="print"/>
            <a:srcRect/>
            <a:stretch>
              <a:fillRect/>
            </a:stretch>
          </p:blipFill>
          <p:spPr bwMode="gray">
            <a:xfrm>
              <a:off x="1603" y="2674"/>
              <a:ext cx="258" cy="155"/>
            </a:xfrm>
            <a:prstGeom prst="rect">
              <a:avLst/>
            </a:prstGeom>
            <a:noFill/>
          </p:spPr>
        </p:pic>
        <p:pic>
          <p:nvPicPr>
            <p:cNvPr id="1187854" name="Picture 14" descr="grey_server"/>
            <p:cNvPicPr>
              <a:picLocks noChangeAspect="1" noChangeArrowheads="1"/>
            </p:cNvPicPr>
            <p:nvPr/>
          </p:nvPicPr>
          <p:blipFill>
            <a:blip r:embed="rId5" cstate="print"/>
            <a:srcRect/>
            <a:stretch>
              <a:fillRect/>
            </a:stretch>
          </p:blipFill>
          <p:spPr bwMode="gray">
            <a:xfrm>
              <a:off x="1603" y="3407"/>
              <a:ext cx="257" cy="153"/>
            </a:xfrm>
            <a:prstGeom prst="rect">
              <a:avLst/>
            </a:prstGeom>
            <a:noFill/>
          </p:spPr>
        </p:pic>
        <p:pic>
          <p:nvPicPr>
            <p:cNvPr id="1187855" name="Picture 15" descr="server_blue"/>
            <p:cNvPicPr>
              <a:picLocks noChangeAspect="1" noChangeArrowheads="1"/>
            </p:cNvPicPr>
            <p:nvPr/>
          </p:nvPicPr>
          <p:blipFill>
            <a:blip r:embed="rId6" cstate="print"/>
            <a:srcRect/>
            <a:stretch>
              <a:fillRect/>
            </a:stretch>
          </p:blipFill>
          <p:spPr bwMode="gray">
            <a:xfrm>
              <a:off x="1603" y="2917"/>
              <a:ext cx="258" cy="155"/>
            </a:xfrm>
            <a:prstGeom prst="rect">
              <a:avLst/>
            </a:prstGeom>
            <a:noFill/>
          </p:spPr>
        </p:pic>
        <p:pic>
          <p:nvPicPr>
            <p:cNvPr id="1187856" name="Picture 16" descr="server_blue"/>
            <p:cNvPicPr>
              <a:picLocks noChangeAspect="1" noChangeArrowheads="1"/>
            </p:cNvPicPr>
            <p:nvPr/>
          </p:nvPicPr>
          <p:blipFill>
            <a:blip r:embed="rId6" cstate="print"/>
            <a:srcRect/>
            <a:stretch>
              <a:fillRect/>
            </a:stretch>
          </p:blipFill>
          <p:spPr bwMode="gray">
            <a:xfrm>
              <a:off x="1603" y="3172"/>
              <a:ext cx="258" cy="155"/>
            </a:xfrm>
            <a:prstGeom prst="rect">
              <a:avLst/>
            </a:prstGeom>
            <a:noFill/>
          </p:spPr>
        </p:pic>
        <p:pic>
          <p:nvPicPr>
            <p:cNvPr id="1187857" name="Picture 17" descr="grey_server"/>
            <p:cNvPicPr>
              <a:picLocks noChangeAspect="1" noChangeArrowheads="1"/>
            </p:cNvPicPr>
            <p:nvPr/>
          </p:nvPicPr>
          <p:blipFill>
            <a:blip r:embed="rId5" cstate="print"/>
            <a:srcRect/>
            <a:stretch>
              <a:fillRect/>
            </a:stretch>
          </p:blipFill>
          <p:spPr bwMode="gray">
            <a:xfrm>
              <a:off x="1677" y="2207"/>
              <a:ext cx="257" cy="152"/>
            </a:xfrm>
            <a:prstGeom prst="rect">
              <a:avLst/>
            </a:prstGeom>
            <a:noFill/>
          </p:spPr>
        </p:pic>
        <p:sp>
          <p:nvSpPr>
            <p:cNvPr id="1187858" name="Line 18"/>
            <p:cNvSpPr>
              <a:spLocks noChangeShapeType="1"/>
            </p:cNvSpPr>
            <p:nvPr/>
          </p:nvSpPr>
          <p:spPr bwMode="gray">
            <a:xfrm>
              <a:off x="1689" y="1783"/>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59" name="Line 19"/>
            <p:cNvSpPr>
              <a:spLocks noChangeShapeType="1"/>
            </p:cNvSpPr>
            <p:nvPr/>
          </p:nvSpPr>
          <p:spPr bwMode="gray">
            <a:xfrm>
              <a:off x="1676" y="2107"/>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0" name="Line 20"/>
            <p:cNvSpPr>
              <a:spLocks noChangeShapeType="1"/>
            </p:cNvSpPr>
            <p:nvPr/>
          </p:nvSpPr>
          <p:spPr bwMode="gray">
            <a:xfrm>
              <a:off x="1680" y="2345"/>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1" name="Line 21"/>
            <p:cNvSpPr>
              <a:spLocks noChangeShapeType="1"/>
            </p:cNvSpPr>
            <p:nvPr/>
          </p:nvSpPr>
          <p:spPr bwMode="gray">
            <a:xfrm>
              <a:off x="1685" y="2595"/>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2" name="Line 22"/>
            <p:cNvSpPr>
              <a:spLocks noChangeShapeType="1"/>
            </p:cNvSpPr>
            <p:nvPr/>
          </p:nvSpPr>
          <p:spPr bwMode="gray">
            <a:xfrm>
              <a:off x="1701" y="2828"/>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3" name="Line 23"/>
            <p:cNvSpPr>
              <a:spLocks noChangeShapeType="1"/>
            </p:cNvSpPr>
            <p:nvPr/>
          </p:nvSpPr>
          <p:spPr bwMode="gray">
            <a:xfrm>
              <a:off x="1689" y="3072"/>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4" name="Line 24"/>
            <p:cNvSpPr>
              <a:spLocks noChangeShapeType="1"/>
            </p:cNvSpPr>
            <p:nvPr/>
          </p:nvSpPr>
          <p:spPr bwMode="gray">
            <a:xfrm>
              <a:off x="1688" y="3322"/>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5" name="Line 25"/>
            <p:cNvSpPr>
              <a:spLocks noChangeShapeType="1"/>
            </p:cNvSpPr>
            <p:nvPr/>
          </p:nvSpPr>
          <p:spPr bwMode="gray">
            <a:xfrm>
              <a:off x="1692" y="3572"/>
              <a:ext cx="0" cy="74"/>
            </a:xfrm>
            <a:prstGeom prst="line">
              <a:avLst/>
            </a:prstGeom>
            <a:noFill/>
            <a:ln w="9525">
              <a:solidFill>
                <a:srgbClr val="808080"/>
              </a:solidFill>
              <a:round/>
              <a:headEnd/>
              <a:tailEnd type="triangle" w="med" len="sm"/>
            </a:ln>
            <a:effectLst/>
          </p:spPr>
          <p:txBody>
            <a:bodyPr wrap="none" anchor="ctr"/>
            <a:lstStyle/>
            <a:p>
              <a:endParaRPr lang="en-US">
                <a:solidFill>
                  <a:schemeClr val="tx1">
                    <a:lumMod val="75000"/>
                  </a:schemeClr>
                </a:solidFill>
              </a:endParaRPr>
            </a:p>
          </p:txBody>
        </p:sp>
        <p:sp>
          <p:nvSpPr>
            <p:cNvPr id="1187866" name="Rectangle 26"/>
            <p:cNvSpPr>
              <a:spLocks noChangeArrowheads="1"/>
            </p:cNvSpPr>
            <p:nvPr/>
          </p:nvSpPr>
          <p:spPr bwMode="gray">
            <a:xfrm>
              <a:off x="1072" y="2429"/>
              <a:ext cx="1463" cy="908"/>
            </a:xfrm>
            <a:prstGeom prst="rect">
              <a:avLst/>
            </a:prstGeom>
            <a:noFill/>
            <a:ln w="9525">
              <a:noFill/>
              <a:miter lim="800000"/>
              <a:headEnd/>
              <a:tailEnd/>
            </a:ln>
            <a:effectLst/>
          </p:spPr>
          <p:txBody>
            <a:bodyPr wrap="none" anchor="ctr"/>
            <a:lstStyle/>
            <a:p>
              <a:endParaRPr lang="en-US">
                <a:solidFill>
                  <a:schemeClr val="tx1">
                    <a:lumMod val="75000"/>
                  </a:schemeClr>
                </a:solidFill>
              </a:endParaRPr>
            </a:p>
          </p:txBody>
        </p:sp>
        <p:sp>
          <p:nvSpPr>
            <p:cNvPr id="1187867" name="Text Box 27"/>
            <p:cNvSpPr txBox="1">
              <a:spLocks noChangeArrowheads="1"/>
            </p:cNvSpPr>
            <p:nvPr/>
          </p:nvSpPr>
          <p:spPr bwMode="gray">
            <a:xfrm>
              <a:off x="657" y="1932"/>
              <a:ext cx="836" cy="144"/>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en-US" altLang="ja-JP" sz="1200">
                  <a:solidFill>
                    <a:schemeClr val="tx1">
                      <a:lumMod val="75000"/>
                    </a:schemeClr>
                  </a:solidFill>
                  <a:latin typeface="メイリオ" pitchFamily="50" charset="-128"/>
                  <a:ea typeface="メイリオ" pitchFamily="50" charset="-128"/>
                  <a:cs typeface="Arial" pitchFamily="34" charset="0"/>
                </a:rPr>
                <a:t>Firewall</a:t>
              </a:r>
            </a:p>
          </p:txBody>
        </p:sp>
        <p:sp>
          <p:nvSpPr>
            <p:cNvPr id="1187868" name="Text Box 28"/>
            <p:cNvSpPr txBox="1">
              <a:spLocks noChangeArrowheads="1"/>
            </p:cNvSpPr>
            <p:nvPr/>
          </p:nvSpPr>
          <p:spPr bwMode="gray">
            <a:xfrm>
              <a:off x="678" y="3422"/>
              <a:ext cx="836" cy="130"/>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ja-JP" altLang="en-US" sz="1000">
                  <a:solidFill>
                    <a:schemeClr val="tx1">
                      <a:lumMod val="75000"/>
                    </a:schemeClr>
                  </a:solidFill>
                  <a:latin typeface="メイリオ" pitchFamily="50" charset="-128"/>
                  <a:ea typeface="メイリオ" pitchFamily="50" charset="-128"/>
                  <a:cs typeface="Arial" pitchFamily="34" charset="0"/>
                </a:rPr>
                <a:t>グループウェア</a:t>
              </a:r>
            </a:p>
          </p:txBody>
        </p:sp>
        <p:sp>
          <p:nvSpPr>
            <p:cNvPr id="1187869" name="Text Box 29"/>
            <p:cNvSpPr txBox="1">
              <a:spLocks noChangeArrowheads="1"/>
            </p:cNvSpPr>
            <p:nvPr/>
          </p:nvSpPr>
          <p:spPr bwMode="gray">
            <a:xfrm>
              <a:off x="772" y="3822"/>
              <a:ext cx="573" cy="130"/>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ja-JP" altLang="en-US" sz="1000">
                  <a:solidFill>
                    <a:schemeClr val="tx1">
                      <a:lumMod val="75000"/>
                    </a:schemeClr>
                  </a:solidFill>
                  <a:latin typeface="メイリオ" pitchFamily="50" charset="-128"/>
                  <a:ea typeface="メイリオ" pitchFamily="50" charset="-128"/>
                  <a:cs typeface="Arial" pitchFamily="34" charset="0"/>
                </a:rPr>
                <a:t>ユーザー</a:t>
              </a:r>
            </a:p>
          </p:txBody>
        </p:sp>
        <p:pic>
          <p:nvPicPr>
            <p:cNvPr id="1187870" name="Picture 30" descr="server_blue"/>
            <p:cNvPicPr preferRelativeResize="0">
              <a:picLocks noChangeAspect="1" noChangeArrowheads="1"/>
            </p:cNvPicPr>
            <p:nvPr/>
          </p:nvPicPr>
          <p:blipFill>
            <a:blip r:embed="rId6" cstate="print"/>
            <a:srcRect/>
            <a:stretch>
              <a:fillRect/>
            </a:stretch>
          </p:blipFill>
          <p:spPr bwMode="gray">
            <a:xfrm>
              <a:off x="1027" y="2152"/>
              <a:ext cx="258" cy="225"/>
            </a:xfrm>
            <a:prstGeom prst="rect">
              <a:avLst/>
            </a:prstGeom>
            <a:noFill/>
          </p:spPr>
        </p:pic>
        <p:sp>
          <p:nvSpPr>
            <p:cNvPr id="1187871" name="Text Box 31"/>
            <p:cNvSpPr txBox="1">
              <a:spLocks noChangeArrowheads="1"/>
            </p:cNvSpPr>
            <p:nvPr/>
          </p:nvSpPr>
          <p:spPr bwMode="gray">
            <a:xfrm>
              <a:off x="747" y="2280"/>
              <a:ext cx="836" cy="130"/>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en-US" altLang="ja-JP" sz="1000" dirty="0">
                  <a:solidFill>
                    <a:schemeClr val="tx1">
                      <a:lumMod val="75000"/>
                    </a:schemeClr>
                  </a:solidFill>
                  <a:latin typeface="メイリオ" pitchFamily="50" charset="-128"/>
                  <a:ea typeface="メイリオ" pitchFamily="50" charset="-128"/>
                  <a:cs typeface="Arial" pitchFamily="34" charset="0"/>
                </a:rPr>
                <a:t>MTA</a:t>
              </a:r>
            </a:p>
          </p:txBody>
        </p:sp>
        <p:sp>
          <p:nvSpPr>
            <p:cNvPr id="1187872" name="Text Box 32"/>
            <p:cNvSpPr txBox="1">
              <a:spLocks noChangeArrowheads="1"/>
            </p:cNvSpPr>
            <p:nvPr/>
          </p:nvSpPr>
          <p:spPr bwMode="gray">
            <a:xfrm>
              <a:off x="2412" y="2207"/>
              <a:ext cx="831" cy="359"/>
            </a:xfrm>
            <a:prstGeom prst="rect">
              <a:avLst/>
            </a:prstGeom>
            <a:noFill/>
            <a:ln w="9525">
              <a:noFill/>
              <a:miter lim="800000"/>
              <a:headEnd/>
              <a:tailEnd/>
            </a:ln>
            <a:effectLst/>
          </p:spPr>
          <p:txBody>
            <a:bodyPr wrap="square">
              <a:spAutoFit/>
            </a:bodyPr>
            <a:lstStyle/>
            <a:p>
              <a:pPr algn="l" eaLnBrk="1" hangingPunct="1">
                <a:lnSpc>
                  <a:spcPct val="75000"/>
                </a:lnSpc>
                <a:spcBef>
                  <a:spcPct val="160000"/>
                </a:spcBef>
              </a:pPr>
              <a:r>
                <a:rPr lang="en-US" altLang="ja-JP" sz="1000" b="0" dirty="0" err="1">
                  <a:solidFill>
                    <a:schemeClr val="tx1">
                      <a:lumMod val="75000"/>
                    </a:schemeClr>
                  </a:solidFill>
                  <a:latin typeface="メイリオ" pitchFamily="50" charset="-128"/>
                  <a:ea typeface="メイリオ" pitchFamily="50" charset="-128"/>
                  <a:cs typeface="メイリオ" pitchFamily="50" charset="-128"/>
                </a:rPr>
                <a:t>DLP</a:t>
              </a:r>
              <a:r>
                <a:rPr lang="ja-JP" altLang="en-US" sz="1000" b="0" dirty="0">
                  <a:solidFill>
                    <a:schemeClr val="tx1">
                      <a:lumMod val="75000"/>
                    </a:schemeClr>
                  </a:solidFill>
                  <a:latin typeface="メイリオ" pitchFamily="50" charset="-128"/>
                  <a:ea typeface="メイリオ" pitchFamily="50" charset="-128"/>
                  <a:cs typeface="メイリオ" pitchFamily="50" charset="-128"/>
                </a:rPr>
                <a:t>スキャナー</a:t>
              </a:r>
            </a:p>
            <a:p>
              <a:pPr algn="l" eaLnBrk="1" hangingPunct="1">
                <a:lnSpc>
                  <a:spcPct val="75000"/>
                </a:lnSpc>
                <a:spcBef>
                  <a:spcPct val="160000"/>
                </a:spcBef>
              </a:pPr>
              <a:r>
                <a:rPr lang="en-US" altLang="ja-JP" sz="1000" b="0" dirty="0" err="1">
                  <a:solidFill>
                    <a:schemeClr val="tx1">
                      <a:lumMod val="75000"/>
                    </a:schemeClr>
                  </a:solidFill>
                  <a:latin typeface="メイリオ" pitchFamily="50" charset="-128"/>
                  <a:ea typeface="メイリオ" pitchFamily="50" charset="-128"/>
                  <a:cs typeface="メイリオ" pitchFamily="50" charset="-128"/>
                </a:rPr>
                <a:t>DLP</a:t>
              </a:r>
              <a:r>
                <a:rPr lang="en-US" altLang="ja-JP" sz="1000" b="0" dirty="0">
                  <a:solidFill>
                    <a:schemeClr val="tx1">
                      <a:lumMod val="75000"/>
                    </a:schemeClr>
                  </a:solidFill>
                  <a:latin typeface="メイリオ" pitchFamily="50" charset="-128"/>
                  <a:ea typeface="メイリオ" pitchFamily="50" charset="-128"/>
                  <a:cs typeface="メイリオ" pitchFamily="50" charset="-128"/>
                </a:rPr>
                <a:t> </a:t>
              </a:r>
              <a:r>
                <a:rPr lang="ja-JP" altLang="en-US" sz="1000" b="0" dirty="0">
                  <a:solidFill>
                    <a:schemeClr val="tx1">
                      <a:lumMod val="75000"/>
                    </a:schemeClr>
                  </a:solidFill>
                  <a:latin typeface="メイリオ" pitchFamily="50" charset="-128"/>
                  <a:ea typeface="メイリオ" pitchFamily="50" charset="-128"/>
                  <a:cs typeface="メイリオ" pitchFamily="50" charset="-128"/>
                </a:rPr>
                <a:t>ポリシー管理</a:t>
              </a:r>
            </a:p>
          </p:txBody>
        </p:sp>
        <p:pic>
          <p:nvPicPr>
            <p:cNvPr id="1187873" name="Picture 33" descr="server_blue"/>
            <p:cNvPicPr preferRelativeResize="0">
              <a:picLocks noChangeAspect="1" noChangeArrowheads="1"/>
            </p:cNvPicPr>
            <p:nvPr/>
          </p:nvPicPr>
          <p:blipFill>
            <a:blip r:embed="rId6" cstate="print"/>
            <a:srcRect/>
            <a:stretch>
              <a:fillRect/>
            </a:stretch>
          </p:blipFill>
          <p:spPr bwMode="gray">
            <a:xfrm>
              <a:off x="2163" y="2178"/>
              <a:ext cx="258" cy="225"/>
            </a:xfrm>
            <a:prstGeom prst="rect">
              <a:avLst/>
            </a:prstGeom>
            <a:noFill/>
          </p:spPr>
        </p:pic>
        <p:pic>
          <p:nvPicPr>
            <p:cNvPr id="1187874" name="Picture 34" descr="server_blue"/>
            <p:cNvPicPr preferRelativeResize="0">
              <a:picLocks noChangeAspect="1" noChangeArrowheads="1"/>
            </p:cNvPicPr>
            <p:nvPr/>
          </p:nvPicPr>
          <p:blipFill>
            <a:blip r:embed="rId6" cstate="print"/>
            <a:srcRect/>
            <a:stretch>
              <a:fillRect/>
            </a:stretch>
          </p:blipFill>
          <p:spPr bwMode="gray">
            <a:xfrm>
              <a:off x="2163" y="2656"/>
              <a:ext cx="258" cy="225"/>
            </a:xfrm>
            <a:prstGeom prst="rect">
              <a:avLst/>
            </a:prstGeom>
            <a:noFill/>
          </p:spPr>
        </p:pic>
        <p:sp>
          <p:nvSpPr>
            <p:cNvPr id="1187875" name="Line 35"/>
            <p:cNvSpPr>
              <a:spLocks noChangeShapeType="1"/>
            </p:cNvSpPr>
            <p:nvPr/>
          </p:nvSpPr>
          <p:spPr bwMode="gray">
            <a:xfrm>
              <a:off x="2244" y="2433"/>
              <a:ext cx="0" cy="187"/>
            </a:xfrm>
            <a:prstGeom prst="line">
              <a:avLst/>
            </a:prstGeom>
            <a:noFill/>
            <a:ln w="22225">
              <a:solidFill>
                <a:schemeClr val="accent1"/>
              </a:solidFill>
              <a:round/>
              <a:headEnd type="triangle" w="med" len="sm"/>
              <a:tailEnd type="triangle" w="med" len="sm"/>
            </a:ln>
            <a:effectLst/>
          </p:spPr>
          <p:txBody>
            <a:bodyPr wrap="none" lIns="0" tIns="0" rIns="0" bIns="0" anchor="ctr">
              <a:spAutoFit/>
            </a:bodyPr>
            <a:lstStyle/>
            <a:p>
              <a:endParaRPr lang="en-US">
                <a:solidFill>
                  <a:schemeClr val="tx1">
                    <a:lumMod val="75000"/>
                  </a:schemeClr>
                </a:solidFill>
              </a:endParaRPr>
            </a:p>
          </p:txBody>
        </p:sp>
        <p:sp>
          <p:nvSpPr>
            <p:cNvPr id="1187876" name="Line 36"/>
            <p:cNvSpPr>
              <a:spLocks noChangeShapeType="1"/>
            </p:cNvSpPr>
            <p:nvPr/>
          </p:nvSpPr>
          <p:spPr bwMode="gray">
            <a:xfrm flipV="1">
              <a:off x="1905" y="2284"/>
              <a:ext cx="204" cy="1"/>
            </a:xfrm>
            <a:prstGeom prst="line">
              <a:avLst/>
            </a:prstGeom>
            <a:noFill/>
            <a:ln w="22225">
              <a:solidFill>
                <a:schemeClr val="accent1"/>
              </a:solidFill>
              <a:round/>
              <a:headEnd type="triangle" w="med" len="sm"/>
              <a:tailEnd type="triangle" w="med" len="sm"/>
            </a:ln>
            <a:effectLst/>
          </p:spPr>
          <p:txBody>
            <a:bodyPr lIns="0" tIns="0" rIns="0" bIns="0" anchor="ctr">
              <a:spAutoFit/>
            </a:bodyPr>
            <a:lstStyle/>
            <a:p>
              <a:endParaRPr lang="en-US">
                <a:solidFill>
                  <a:schemeClr val="tx1">
                    <a:lumMod val="75000"/>
                  </a:schemeClr>
                </a:solidFill>
              </a:endParaRPr>
            </a:p>
          </p:txBody>
        </p:sp>
        <p:sp>
          <p:nvSpPr>
            <p:cNvPr id="1187877" name="Line 37"/>
            <p:cNvSpPr>
              <a:spLocks noChangeShapeType="1"/>
            </p:cNvSpPr>
            <p:nvPr/>
          </p:nvSpPr>
          <p:spPr bwMode="gray">
            <a:xfrm flipV="1">
              <a:off x="1274" y="2252"/>
              <a:ext cx="204" cy="1"/>
            </a:xfrm>
            <a:prstGeom prst="line">
              <a:avLst/>
            </a:prstGeom>
            <a:noFill/>
            <a:ln w="22225">
              <a:solidFill>
                <a:schemeClr val="accent1"/>
              </a:solidFill>
              <a:round/>
              <a:headEnd type="triangle" w="med" len="sm"/>
              <a:tailEnd type="triangle" w="med" len="sm"/>
            </a:ln>
            <a:effectLst/>
          </p:spPr>
          <p:txBody>
            <a:bodyPr lIns="0" tIns="0" rIns="0" bIns="0" anchor="ctr">
              <a:spAutoFit/>
            </a:bodyPr>
            <a:lstStyle/>
            <a:p>
              <a:endParaRPr lang="en-US">
                <a:solidFill>
                  <a:schemeClr val="tx1">
                    <a:lumMod val="75000"/>
                  </a:schemeClr>
                </a:solidFill>
              </a:endParaRPr>
            </a:p>
          </p:txBody>
        </p:sp>
        <p:grpSp>
          <p:nvGrpSpPr>
            <p:cNvPr id="3" name="Group 38"/>
            <p:cNvGrpSpPr>
              <a:grpSpLocks/>
            </p:cNvGrpSpPr>
            <p:nvPr/>
          </p:nvGrpSpPr>
          <p:grpSpPr bwMode="auto">
            <a:xfrm>
              <a:off x="1304" y="3670"/>
              <a:ext cx="952" cy="334"/>
              <a:chOff x="2487" y="3535"/>
              <a:chExt cx="952" cy="334"/>
            </a:xfrm>
          </p:grpSpPr>
          <p:pic>
            <p:nvPicPr>
              <p:cNvPr id="1187879" name="Picture 39" descr="user_orng"/>
              <p:cNvPicPr>
                <a:picLocks noChangeAspect="1" noChangeArrowheads="1"/>
              </p:cNvPicPr>
              <p:nvPr/>
            </p:nvPicPr>
            <p:blipFill>
              <a:blip r:embed="rId7" cstate="print"/>
              <a:srcRect/>
              <a:stretch>
                <a:fillRect/>
              </a:stretch>
            </p:blipFill>
            <p:spPr bwMode="gray">
              <a:xfrm>
                <a:off x="2733" y="3535"/>
                <a:ext cx="212" cy="158"/>
              </a:xfrm>
              <a:prstGeom prst="rect">
                <a:avLst/>
              </a:prstGeom>
              <a:noFill/>
            </p:spPr>
          </p:pic>
          <p:pic>
            <p:nvPicPr>
              <p:cNvPr id="1187880" name="Picture 40" descr="user_orng"/>
              <p:cNvPicPr>
                <a:picLocks noChangeAspect="1" noChangeArrowheads="1"/>
              </p:cNvPicPr>
              <p:nvPr/>
            </p:nvPicPr>
            <p:blipFill>
              <a:blip r:embed="rId7" cstate="print"/>
              <a:srcRect/>
              <a:stretch>
                <a:fillRect/>
              </a:stretch>
            </p:blipFill>
            <p:spPr bwMode="gray">
              <a:xfrm>
                <a:off x="2980" y="3535"/>
                <a:ext cx="212" cy="158"/>
              </a:xfrm>
              <a:prstGeom prst="rect">
                <a:avLst/>
              </a:prstGeom>
              <a:noFill/>
            </p:spPr>
          </p:pic>
          <p:pic>
            <p:nvPicPr>
              <p:cNvPr id="1187881" name="Picture 41" descr="user_orng"/>
              <p:cNvPicPr>
                <a:picLocks noChangeAspect="1" noChangeArrowheads="1"/>
              </p:cNvPicPr>
              <p:nvPr/>
            </p:nvPicPr>
            <p:blipFill>
              <a:blip r:embed="rId7" cstate="print"/>
              <a:srcRect/>
              <a:stretch>
                <a:fillRect/>
              </a:stretch>
            </p:blipFill>
            <p:spPr bwMode="gray">
              <a:xfrm>
                <a:off x="2487" y="3535"/>
                <a:ext cx="212" cy="158"/>
              </a:xfrm>
              <a:prstGeom prst="rect">
                <a:avLst/>
              </a:prstGeom>
              <a:noFill/>
            </p:spPr>
          </p:pic>
          <p:pic>
            <p:nvPicPr>
              <p:cNvPr id="1187882" name="Picture 42" descr="user_orng"/>
              <p:cNvPicPr>
                <a:picLocks noChangeAspect="1" noChangeArrowheads="1"/>
              </p:cNvPicPr>
              <p:nvPr/>
            </p:nvPicPr>
            <p:blipFill>
              <a:blip r:embed="rId7" cstate="print"/>
              <a:srcRect/>
              <a:stretch>
                <a:fillRect/>
              </a:stretch>
            </p:blipFill>
            <p:spPr bwMode="gray">
              <a:xfrm>
                <a:off x="3227" y="3535"/>
                <a:ext cx="212" cy="158"/>
              </a:xfrm>
              <a:prstGeom prst="rect">
                <a:avLst/>
              </a:prstGeom>
              <a:noFill/>
            </p:spPr>
          </p:pic>
          <p:pic>
            <p:nvPicPr>
              <p:cNvPr id="1187883" name="Picture 43" descr="user_orng"/>
              <p:cNvPicPr>
                <a:picLocks noChangeAspect="1" noChangeArrowheads="1"/>
              </p:cNvPicPr>
              <p:nvPr/>
            </p:nvPicPr>
            <p:blipFill>
              <a:blip r:embed="rId7" cstate="print"/>
              <a:srcRect/>
              <a:stretch>
                <a:fillRect/>
              </a:stretch>
            </p:blipFill>
            <p:spPr bwMode="gray">
              <a:xfrm>
                <a:off x="2837" y="3711"/>
                <a:ext cx="212" cy="158"/>
              </a:xfrm>
              <a:prstGeom prst="rect">
                <a:avLst/>
              </a:prstGeom>
              <a:noFill/>
            </p:spPr>
          </p:pic>
          <p:pic>
            <p:nvPicPr>
              <p:cNvPr id="1187884" name="Picture 44" descr="user_orng"/>
              <p:cNvPicPr>
                <a:picLocks noChangeAspect="1" noChangeArrowheads="1"/>
              </p:cNvPicPr>
              <p:nvPr/>
            </p:nvPicPr>
            <p:blipFill>
              <a:blip r:embed="rId7" cstate="print"/>
              <a:srcRect/>
              <a:stretch>
                <a:fillRect/>
              </a:stretch>
            </p:blipFill>
            <p:spPr bwMode="gray">
              <a:xfrm>
                <a:off x="3084" y="3711"/>
                <a:ext cx="212" cy="158"/>
              </a:xfrm>
              <a:prstGeom prst="rect">
                <a:avLst/>
              </a:prstGeom>
              <a:noFill/>
            </p:spPr>
          </p:pic>
          <p:pic>
            <p:nvPicPr>
              <p:cNvPr id="1187885" name="Picture 45" descr="user_orng"/>
              <p:cNvPicPr>
                <a:picLocks noChangeAspect="1" noChangeArrowheads="1"/>
              </p:cNvPicPr>
              <p:nvPr/>
            </p:nvPicPr>
            <p:blipFill>
              <a:blip r:embed="rId7" cstate="print"/>
              <a:srcRect/>
              <a:stretch>
                <a:fillRect/>
              </a:stretch>
            </p:blipFill>
            <p:spPr bwMode="gray">
              <a:xfrm>
                <a:off x="2591" y="3711"/>
                <a:ext cx="212" cy="158"/>
              </a:xfrm>
              <a:prstGeom prst="rect">
                <a:avLst/>
              </a:prstGeom>
              <a:noFill/>
            </p:spPr>
          </p:pic>
        </p:grpSp>
        <p:sp>
          <p:nvSpPr>
            <p:cNvPr id="1187911" name="Text Box 71"/>
            <p:cNvSpPr txBox="1">
              <a:spLocks noChangeArrowheads="1"/>
            </p:cNvSpPr>
            <p:nvPr/>
          </p:nvSpPr>
          <p:spPr bwMode="auto">
            <a:xfrm>
              <a:off x="340" y="2160"/>
              <a:ext cx="703" cy="246"/>
            </a:xfrm>
            <a:prstGeom prst="rect">
              <a:avLst/>
            </a:prstGeom>
            <a:noFill/>
            <a:ln w="9525" algn="ctr">
              <a:noFill/>
              <a:miter lim="800000"/>
              <a:headEnd/>
              <a:tailEnd/>
            </a:ln>
            <a:effectLst/>
          </p:spPr>
          <p:txBody>
            <a:bodyPr lIns="82124" tIns="41061" rIns="82124" bIns="41061">
              <a:spAutoFit/>
            </a:bodyPr>
            <a:lstStyle/>
            <a:p>
              <a:pPr defTabSz="814388"/>
              <a:r>
                <a:rPr lang="ja-JP" altLang="en-US" sz="1000" b="0">
                  <a:solidFill>
                    <a:schemeClr val="tx1">
                      <a:lumMod val="75000"/>
                    </a:schemeClr>
                  </a:solidFill>
                  <a:ea typeface="ＭＳ Ｐゴシック" pitchFamily="50" charset="-128"/>
                </a:rPr>
                <a:t>メール暗号化</a:t>
              </a:r>
            </a:p>
            <a:p>
              <a:pPr defTabSz="814388"/>
              <a:r>
                <a:rPr lang="ja-JP" altLang="en-US" sz="1000" b="0">
                  <a:solidFill>
                    <a:schemeClr val="tx1">
                      <a:lumMod val="75000"/>
                    </a:schemeClr>
                  </a:solidFill>
                  <a:ea typeface="ＭＳ Ｐゴシック" pitchFamily="50" charset="-128"/>
                </a:rPr>
                <a:t>プラットフォーム</a:t>
              </a:r>
            </a:p>
          </p:txBody>
        </p:sp>
      </p:grpSp>
      <p:grpSp>
        <p:nvGrpSpPr>
          <p:cNvPr id="4" name="Group 74"/>
          <p:cNvGrpSpPr>
            <a:grpSpLocks/>
          </p:cNvGrpSpPr>
          <p:nvPr/>
        </p:nvGrpSpPr>
        <p:grpSpPr bwMode="auto">
          <a:xfrm>
            <a:off x="4724400" y="1905000"/>
            <a:ext cx="2878138" cy="4492625"/>
            <a:chOff x="2976" y="1200"/>
            <a:chExt cx="1813" cy="2830"/>
          </a:xfrm>
        </p:grpSpPr>
        <p:sp>
          <p:nvSpPr>
            <p:cNvPr id="1187887" name="Text Box 47"/>
            <p:cNvSpPr txBox="1">
              <a:spLocks noChangeArrowheads="1"/>
            </p:cNvSpPr>
            <p:nvPr/>
          </p:nvSpPr>
          <p:spPr bwMode="gray">
            <a:xfrm>
              <a:off x="3458" y="1200"/>
              <a:ext cx="1228" cy="231"/>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800">
                  <a:latin typeface="メイリオ" pitchFamily="50" charset="-128"/>
                  <a:ea typeface="メイリオ" pitchFamily="50" charset="-128"/>
                  <a:cs typeface="メイリオ" pitchFamily="50" charset="-128"/>
                </a:rPr>
                <a:t>ESA</a:t>
              </a:r>
              <a:r>
                <a:rPr lang="ja-JP" altLang="en-US" sz="1800">
                  <a:latin typeface="メイリオ" pitchFamily="50" charset="-128"/>
                  <a:ea typeface="メイリオ" pitchFamily="50" charset="-128"/>
                  <a:cs typeface="メイリオ" pitchFamily="50" charset="-128"/>
                </a:rPr>
                <a:t>導入後</a:t>
              </a:r>
            </a:p>
          </p:txBody>
        </p:sp>
        <p:sp>
          <p:nvSpPr>
            <p:cNvPr id="1187888" name="Text Box 48"/>
            <p:cNvSpPr txBox="1">
              <a:spLocks noChangeArrowheads="1"/>
            </p:cNvSpPr>
            <p:nvPr/>
          </p:nvSpPr>
          <p:spPr bwMode="gray">
            <a:xfrm>
              <a:off x="3003" y="3442"/>
              <a:ext cx="836" cy="130"/>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ja-JP" altLang="en-US" sz="1000">
                  <a:solidFill>
                    <a:schemeClr val="bg2"/>
                  </a:solidFill>
                  <a:latin typeface="メイリオ" pitchFamily="50" charset="-128"/>
                  <a:ea typeface="メイリオ" pitchFamily="50" charset="-128"/>
                  <a:cs typeface="Arial" pitchFamily="34" charset="0"/>
                </a:rPr>
                <a:t>グループウェア</a:t>
              </a:r>
            </a:p>
          </p:txBody>
        </p:sp>
        <p:sp>
          <p:nvSpPr>
            <p:cNvPr id="1187889" name="Text Box 49"/>
            <p:cNvSpPr txBox="1">
              <a:spLocks noChangeArrowheads="1"/>
            </p:cNvSpPr>
            <p:nvPr/>
          </p:nvSpPr>
          <p:spPr bwMode="gray">
            <a:xfrm>
              <a:off x="2976" y="1939"/>
              <a:ext cx="836" cy="144"/>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en-US" altLang="ja-JP" sz="1200">
                  <a:solidFill>
                    <a:schemeClr val="bg2"/>
                  </a:solidFill>
                  <a:latin typeface="メイリオ" pitchFamily="50" charset="-128"/>
                  <a:ea typeface="メイリオ" pitchFamily="50" charset="-128"/>
                  <a:cs typeface="Arial" pitchFamily="34" charset="0"/>
                </a:rPr>
                <a:t>Firewall</a:t>
              </a:r>
            </a:p>
          </p:txBody>
        </p:sp>
        <p:sp>
          <p:nvSpPr>
            <p:cNvPr id="1187890" name="Text Box 50"/>
            <p:cNvSpPr txBox="1">
              <a:spLocks noChangeArrowheads="1"/>
            </p:cNvSpPr>
            <p:nvPr/>
          </p:nvSpPr>
          <p:spPr bwMode="gray">
            <a:xfrm>
              <a:off x="3311" y="2886"/>
              <a:ext cx="1478" cy="173"/>
            </a:xfrm>
            <a:prstGeom prst="rect">
              <a:avLst/>
            </a:prstGeom>
            <a:noFill/>
            <a:ln w="9525">
              <a:noFill/>
              <a:miter lim="800000"/>
              <a:headEnd/>
              <a:tailEnd/>
            </a:ln>
            <a:effectLst/>
          </p:spPr>
          <p:txBody>
            <a:bodyPr wrap="none">
              <a:spAutoFit/>
            </a:bodyPr>
            <a:lstStyle/>
            <a:p>
              <a:pPr eaLnBrk="1" hangingPunct="1">
                <a:lnSpc>
                  <a:spcPct val="100000"/>
                </a:lnSpc>
                <a:spcBef>
                  <a:spcPct val="20000"/>
                </a:spcBef>
              </a:pPr>
              <a:r>
                <a:rPr lang="en-US" altLang="ja-JP" sz="1200">
                  <a:solidFill>
                    <a:srgbClr val="006699"/>
                  </a:solidFill>
                  <a:latin typeface="メイリオ" pitchFamily="50" charset="-128"/>
                  <a:ea typeface="メイリオ" pitchFamily="50" charset="-128"/>
                  <a:cs typeface="Arial" pitchFamily="34" charset="0"/>
                </a:rPr>
                <a:t>IronPort Email Security Appliance</a:t>
              </a:r>
            </a:p>
          </p:txBody>
        </p:sp>
        <p:pic>
          <p:nvPicPr>
            <p:cNvPr id="1187891" name="Picture 51" descr="Firewall_blue"/>
            <p:cNvPicPr>
              <a:picLocks noChangeAspect="1" noChangeArrowheads="1"/>
            </p:cNvPicPr>
            <p:nvPr/>
          </p:nvPicPr>
          <p:blipFill>
            <a:blip r:embed="rId3" cstate="print"/>
            <a:srcRect/>
            <a:stretch>
              <a:fillRect/>
            </a:stretch>
          </p:blipFill>
          <p:spPr bwMode="gray">
            <a:xfrm>
              <a:off x="3890" y="1891"/>
              <a:ext cx="420" cy="256"/>
            </a:xfrm>
            <a:prstGeom prst="rect">
              <a:avLst/>
            </a:prstGeom>
            <a:noFill/>
          </p:spPr>
        </p:pic>
        <p:pic>
          <p:nvPicPr>
            <p:cNvPr id="1187892" name="Picture 52" descr="internet_blue"/>
            <p:cNvPicPr>
              <a:picLocks noChangeAspect="1" noChangeArrowheads="1"/>
            </p:cNvPicPr>
            <p:nvPr/>
          </p:nvPicPr>
          <p:blipFill>
            <a:blip r:embed="rId4" cstate="print"/>
            <a:srcRect/>
            <a:stretch>
              <a:fillRect/>
            </a:stretch>
          </p:blipFill>
          <p:spPr bwMode="gray">
            <a:xfrm>
              <a:off x="3819" y="1499"/>
              <a:ext cx="448" cy="300"/>
            </a:xfrm>
            <a:prstGeom prst="rect">
              <a:avLst/>
            </a:prstGeom>
            <a:noFill/>
          </p:spPr>
        </p:pic>
        <p:sp>
          <p:nvSpPr>
            <p:cNvPr id="1187893" name="Text Box 53"/>
            <p:cNvSpPr txBox="1">
              <a:spLocks noChangeArrowheads="1"/>
            </p:cNvSpPr>
            <p:nvPr/>
          </p:nvSpPr>
          <p:spPr bwMode="gray">
            <a:xfrm>
              <a:off x="3847" y="1589"/>
              <a:ext cx="380" cy="125"/>
            </a:xfrm>
            <a:prstGeom prst="rect">
              <a:avLst/>
            </a:prstGeom>
            <a:noFill/>
            <a:ln w="9525">
              <a:noFill/>
              <a:miter lim="800000"/>
              <a:headEnd/>
              <a:tailEnd/>
            </a:ln>
            <a:effectLst/>
          </p:spPr>
          <p:txBody>
            <a:bodyPr wrap="none">
              <a:spAutoFit/>
            </a:bodyPr>
            <a:lstStyle/>
            <a:p>
              <a:pPr eaLnBrk="1" hangingPunct="1">
                <a:lnSpc>
                  <a:spcPct val="70000"/>
                </a:lnSpc>
                <a:spcBef>
                  <a:spcPct val="20000"/>
                </a:spcBef>
              </a:pPr>
              <a:r>
                <a:rPr lang="en-US" altLang="ja-JP" sz="1000">
                  <a:solidFill>
                    <a:srgbClr val="F8F8F8"/>
                  </a:solidFill>
                  <a:latin typeface="メイリオ" pitchFamily="50" charset="-128"/>
                  <a:ea typeface="メイリオ" pitchFamily="50" charset="-128"/>
                  <a:cs typeface="メイリオ" pitchFamily="50" charset="-128"/>
                </a:rPr>
                <a:t>Internet</a:t>
              </a:r>
              <a:endParaRPr lang="en-US" altLang="ja-JP" sz="1300" b="0">
                <a:solidFill>
                  <a:srgbClr val="F8F8F8"/>
                </a:solidFill>
                <a:latin typeface="メイリオ" pitchFamily="50" charset="-128"/>
                <a:ea typeface="メイリオ" pitchFamily="50" charset="-128"/>
                <a:cs typeface="メイリオ" pitchFamily="50" charset="-128"/>
              </a:endParaRPr>
            </a:p>
          </p:txBody>
        </p:sp>
        <p:pic>
          <p:nvPicPr>
            <p:cNvPr id="1187894" name="Picture 54" descr="grey_server"/>
            <p:cNvPicPr>
              <a:picLocks noChangeAspect="1" noChangeArrowheads="1"/>
            </p:cNvPicPr>
            <p:nvPr/>
          </p:nvPicPr>
          <p:blipFill>
            <a:blip r:embed="rId5" cstate="print"/>
            <a:srcRect/>
            <a:stretch>
              <a:fillRect/>
            </a:stretch>
          </p:blipFill>
          <p:spPr bwMode="gray">
            <a:xfrm>
              <a:off x="3951" y="3425"/>
              <a:ext cx="257" cy="153"/>
            </a:xfrm>
            <a:prstGeom prst="rect">
              <a:avLst/>
            </a:prstGeom>
            <a:noFill/>
          </p:spPr>
        </p:pic>
        <p:sp>
          <p:nvSpPr>
            <p:cNvPr id="1187895" name="Line 55"/>
            <p:cNvSpPr>
              <a:spLocks noChangeShapeType="1"/>
            </p:cNvSpPr>
            <p:nvPr/>
          </p:nvSpPr>
          <p:spPr bwMode="gray">
            <a:xfrm>
              <a:off x="4037" y="1801"/>
              <a:ext cx="0" cy="74"/>
            </a:xfrm>
            <a:prstGeom prst="line">
              <a:avLst/>
            </a:prstGeom>
            <a:noFill/>
            <a:ln w="9525">
              <a:solidFill>
                <a:srgbClr val="808080"/>
              </a:solidFill>
              <a:round/>
              <a:headEnd/>
              <a:tailEnd type="triangle" w="med" len="sm"/>
            </a:ln>
            <a:effectLst/>
          </p:spPr>
          <p:txBody>
            <a:bodyPr wrap="none" anchor="ctr"/>
            <a:lstStyle/>
            <a:p>
              <a:endParaRPr lang="en-US"/>
            </a:p>
          </p:txBody>
        </p:sp>
        <p:sp>
          <p:nvSpPr>
            <p:cNvPr id="1187896" name="Line 56"/>
            <p:cNvSpPr>
              <a:spLocks noChangeShapeType="1"/>
            </p:cNvSpPr>
            <p:nvPr/>
          </p:nvSpPr>
          <p:spPr bwMode="gray">
            <a:xfrm>
              <a:off x="4024" y="2125"/>
              <a:ext cx="0" cy="251"/>
            </a:xfrm>
            <a:prstGeom prst="line">
              <a:avLst/>
            </a:prstGeom>
            <a:noFill/>
            <a:ln w="9525">
              <a:solidFill>
                <a:srgbClr val="808080"/>
              </a:solidFill>
              <a:round/>
              <a:headEnd/>
              <a:tailEnd type="triangle" w="med" len="sm"/>
            </a:ln>
            <a:effectLst/>
          </p:spPr>
          <p:txBody>
            <a:bodyPr wrap="none" anchor="ctr"/>
            <a:lstStyle/>
            <a:p>
              <a:endParaRPr lang="en-US"/>
            </a:p>
          </p:txBody>
        </p:sp>
        <p:sp>
          <p:nvSpPr>
            <p:cNvPr id="1187898" name="Line 58"/>
            <p:cNvSpPr>
              <a:spLocks noChangeShapeType="1"/>
            </p:cNvSpPr>
            <p:nvPr/>
          </p:nvSpPr>
          <p:spPr bwMode="gray">
            <a:xfrm>
              <a:off x="4036" y="3141"/>
              <a:ext cx="5" cy="245"/>
            </a:xfrm>
            <a:prstGeom prst="line">
              <a:avLst/>
            </a:prstGeom>
            <a:noFill/>
            <a:ln w="9525">
              <a:solidFill>
                <a:srgbClr val="808080"/>
              </a:solidFill>
              <a:round/>
              <a:headEnd/>
              <a:tailEnd type="triangle" w="med" len="sm"/>
            </a:ln>
            <a:effectLst/>
          </p:spPr>
          <p:txBody>
            <a:bodyPr wrap="none" anchor="ctr"/>
            <a:lstStyle/>
            <a:p>
              <a:endParaRPr lang="en-US"/>
            </a:p>
          </p:txBody>
        </p:sp>
        <p:sp>
          <p:nvSpPr>
            <p:cNvPr id="1187899" name="Line 59"/>
            <p:cNvSpPr>
              <a:spLocks noChangeShapeType="1"/>
            </p:cNvSpPr>
            <p:nvPr/>
          </p:nvSpPr>
          <p:spPr bwMode="gray">
            <a:xfrm>
              <a:off x="4040" y="3590"/>
              <a:ext cx="0" cy="74"/>
            </a:xfrm>
            <a:prstGeom prst="line">
              <a:avLst/>
            </a:prstGeom>
            <a:noFill/>
            <a:ln w="9525">
              <a:solidFill>
                <a:srgbClr val="808080"/>
              </a:solidFill>
              <a:round/>
              <a:headEnd/>
              <a:tailEnd type="triangle" w="med" len="sm"/>
            </a:ln>
            <a:effectLst/>
          </p:spPr>
          <p:txBody>
            <a:bodyPr wrap="none" anchor="ctr"/>
            <a:lstStyle/>
            <a:p>
              <a:endParaRPr lang="en-US"/>
            </a:p>
          </p:txBody>
        </p:sp>
        <p:sp>
          <p:nvSpPr>
            <p:cNvPr id="1187901" name="Text Box 61"/>
            <p:cNvSpPr txBox="1">
              <a:spLocks noChangeArrowheads="1"/>
            </p:cNvSpPr>
            <p:nvPr/>
          </p:nvSpPr>
          <p:spPr bwMode="gray">
            <a:xfrm>
              <a:off x="3070" y="3848"/>
              <a:ext cx="573" cy="130"/>
            </a:xfrm>
            <a:prstGeom prst="rect">
              <a:avLst/>
            </a:prstGeom>
            <a:noFill/>
            <a:ln w="9525">
              <a:noFill/>
              <a:miter lim="800000"/>
              <a:headEnd/>
              <a:tailEnd/>
            </a:ln>
            <a:effectLst/>
          </p:spPr>
          <p:txBody>
            <a:bodyPr>
              <a:spAutoFit/>
            </a:bodyPr>
            <a:lstStyle/>
            <a:p>
              <a:pPr algn="r" eaLnBrk="1" hangingPunct="1">
                <a:lnSpc>
                  <a:spcPct val="75000"/>
                </a:lnSpc>
                <a:spcBef>
                  <a:spcPct val="160000"/>
                </a:spcBef>
              </a:pPr>
              <a:r>
                <a:rPr lang="ja-JP" altLang="en-US" sz="1000">
                  <a:solidFill>
                    <a:schemeClr val="bg2"/>
                  </a:solidFill>
                  <a:latin typeface="メイリオ" pitchFamily="50" charset="-128"/>
                  <a:ea typeface="メイリオ" pitchFamily="50" charset="-128"/>
                  <a:cs typeface="Arial" pitchFamily="34" charset="0"/>
                </a:rPr>
                <a:t>ユーザー</a:t>
              </a:r>
            </a:p>
          </p:txBody>
        </p:sp>
        <p:grpSp>
          <p:nvGrpSpPr>
            <p:cNvPr id="5" name="Group 62"/>
            <p:cNvGrpSpPr>
              <a:grpSpLocks/>
            </p:cNvGrpSpPr>
            <p:nvPr/>
          </p:nvGrpSpPr>
          <p:grpSpPr bwMode="auto">
            <a:xfrm>
              <a:off x="3602" y="3696"/>
              <a:ext cx="952" cy="334"/>
              <a:chOff x="2487" y="3535"/>
              <a:chExt cx="952" cy="334"/>
            </a:xfrm>
          </p:grpSpPr>
          <p:pic>
            <p:nvPicPr>
              <p:cNvPr id="1187903" name="Picture 63" descr="user_orng"/>
              <p:cNvPicPr>
                <a:picLocks noChangeAspect="1" noChangeArrowheads="1"/>
              </p:cNvPicPr>
              <p:nvPr/>
            </p:nvPicPr>
            <p:blipFill>
              <a:blip r:embed="rId7" cstate="print"/>
              <a:srcRect/>
              <a:stretch>
                <a:fillRect/>
              </a:stretch>
            </p:blipFill>
            <p:spPr bwMode="gray">
              <a:xfrm>
                <a:off x="2733" y="3535"/>
                <a:ext cx="212" cy="158"/>
              </a:xfrm>
              <a:prstGeom prst="rect">
                <a:avLst/>
              </a:prstGeom>
              <a:noFill/>
            </p:spPr>
          </p:pic>
          <p:pic>
            <p:nvPicPr>
              <p:cNvPr id="1187904" name="Picture 64" descr="user_orng"/>
              <p:cNvPicPr>
                <a:picLocks noChangeAspect="1" noChangeArrowheads="1"/>
              </p:cNvPicPr>
              <p:nvPr/>
            </p:nvPicPr>
            <p:blipFill>
              <a:blip r:embed="rId7" cstate="print"/>
              <a:srcRect/>
              <a:stretch>
                <a:fillRect/>
              </a:stretch>
            </p:blipFill>
            <p:spPr bwMode="gray">
              <a:xfrm>
                <a:off x="2980" y="3535"/>
                <a:ext cx="212" cy="158"/>
              </a:xfrm>
              <a:prstGeom prst="rect">
                <a:avLst/>
              </a:prstGeom>
              <a:noFill/>
            </p:spPr>
          </p:pic>
          <p:pic>
            <p:nvPicPr>
              <p:cNvPr id="1187905" name="Picture 65" descr="user_orng"/>
              <p:cNvPicPr>
                <a:picLocks noChangeAspect="1" noChangeArrowheads="1"/>
              </p:cNvPicPr>
              <p:nvPr/>
            </p:nvPicPr>
            <p:blipFill>
              <a:blip r:embed="rId7" cstate="print"/>
              <a:srcRect/>
              <a:stretch>
                <a:fillRect/>
              </a:stretch>
            </p:blipFill>
            <p:spPr bwMode="gray">
              <a:xfrm>
                <a:off x="2487" y="3535"/>
                <a:ext cx="212" cy="158"/>
              </a:xfrm>
              <a:prstGeom prst="rect">
                <a:avLst/>
              </a:prstGeom>
              <a:noFill/>
            </p:spPr>
          </p:pic>
          <p:pic>
            <p:nvPicPr>
              <p:cNvPr id="1187906" name="Picture 66" descr="user_orng"/>
              <p:cNvPicPr>
                <a:picLocks noChangeAspect="1" noChangeArrowheads="1"/>
              </p:cNvPicPr>
              <p:nvPr/>
            </p:nvPicPr>
            <p:blipFill>
              <a:blip r:embed="rId7" cstate="print"/>
              <a:srcRect/>
              <a:stretch>
                <a:fillRect/>
              </a:stretch>
            </p:blipFill>
            <p:spPr bwMode="gray">
              <a:xfrm>
                <a:off x="3227" y="3535"/>
                <a:ext cx="212" cy="158"/>
              </a:xfrm>
              <a:prstGeom prst="rect">
                <a:avLst/>
              </a:prstGeom>
              <a:noFill/>
            </p:spPr>
          </p:pic>
          <p:pic>
            <p:nvPicPr>
              <p:cNvPr id="1187907" name="Picture 67" descr="user_orng"/>
              <p:cNvPicPr>
                <a:picLocks noChangeAspect="1" noChangeArrowheads="1"/>
              </p:cNvPicPr>
              <p:nvPr/>
            </p:nvPicPr>
            <p:blipFill>
              <a:blip r:embed="rId7" cstate="print"/>
              <a:srcRect/>
              <a:stretch>
                <a:fillRect/>
              </a:stretch>
            </p:blipFill>
            <p:spPr bwMode="gray">
              <a:xfrm>
                <a:off x="2837" y="3711"/>
                <a:ext cx="212" cy="158"/>
              </a:xfrm>
              <a:prstGeom prst="rect">
                <a:avLst/>
              </a:prstGeom>
              <a:noFill/>
            </p:spPr>
          </p:pic>
          <p:pic>
            <p:nvPicPr>
              <p:cNvPr id="1187908" name="Picture 68" descr="user_orng"/>
              <p:cNvPicPr>
                <a:picLocks noChangeAspect="1" noChangeArrowheads="1"/>
              </p:cNvPicPr>
              <p:nvPr/>
            </p:nvPicPr>
            <p:blipFill>
              <a:blip r:embed="rId7" cstate="print"/>
              <a:srcRect/>
              <a:stretch>
                <a:fillRect/>
              </a:stretch>
            </p:blipFill>
            <p:spPr bwMode="gray">
              <a:xfrm>
                <a:off x="3084" y="3711"/>
                <a:ext cx="212" cy="158"/>
              </a:xfrm>
              <a:prstGeom prst="rect">
                <a:avLst/>
              </a:prstGeom>
              <a:noFill/>
            </p:spPr>
          </p:pic>
          <p:pic>
            <p:nvPicPr>
              <p:cNvPr id="1187909" name="Picture 69" descr="user_orng"/>
              <p:cNvPicPr>
                <a:picLocks noChangeAspect="1" noChangeArrowheads="1"/>
              </p:cNvPicPr>
              <p:nvPr/>
            </p:nvPicPr>
            <p:blipFill>
              <a:blip r:embed="rId7" cstate="print"/>
              <a:srcRect/>
              <a:stretch>
                <a:fillRect/>
              </a:stretch>
            </p:blipFill>
            <p:spPr bwMode="gray">
              <a:xfrm>
                <a:off x="2591" y="3711"/>
                <a:ext cx="212" cy="158"/>
              </a:xfrm>
              <a:prstGeom prst="rect">
                <a:avLst/>
              </a:prstGeom>
              <a:noFill/>
            </p:spPr>
          </p:pic>
        </p:grpSp>
        <p:pic>
          <p:nvPicPr>
            <p:cNvPr id="1187913" name="Picture 35"/>
            <p:cNvPicPr>
              <a:picLocks noChangeAspect="1" noChangeArrowheads="1"/>
            </p:cNvPicPr>
            <p:nvPr/>
          </p:nvPicPr>
          <p:blipFill>
            <a:blip r:embed="rId8" cstate="print"/>
            <a:srcRect/>
            <a:stretch>
              <a:fillRect/>
            </a:stretch>
          </p:blipFill>
          <p:spPr bwMode="auto">
            <a:xfrm>
              <a:off x="3696" y="2432"/>
              <a:ext cx="662" cy="452"/>
            </a:xfrm>
            <a:prstGeom prst="rect">
              <a:avLst/>
            </a:prstGeom>
            <a:noFill/>
            <a:ln w="9525" algn="ctr">
              <a:noFill/>
              <a:miter lim="800000"/>
              <a:headEnd/>
              <a:tailEnd/>
            </a:ln>
          </p:spPr>
        </p:pic>
      </p:grpSp>
      <p:sp>
        <p:nvSpPr>
          <p:cNvPr id="71" name="タイトル 70"/>
          <p:cNvSpPr>
            <a:spLocks noGrp="1"/>
          </p:cNvSpPr>
          <p:nvPr>
            <p:ph type="title"/>
          </p:nvPr>
        </p:nvSpPr>
        <p:spPr/>
        <p:txBody>
          <a:bodyPr/>
          <a:lstStyle/>
          <a:p>
            <a:r>
              <a:rPr lang="en-US" altLang="ja-JP" dirty="0" err="1" smtClean="0"/>
              <a:t>IronPort</a:t>
            </a:r>
            <a:r>
              <a:rPr lang="en-US" altLang="ja-JP" dirty="0" smtClean="0"/>
              <a:t> Email Security Appliance (</a:t>
            </a:r>
            <a:r>
              <a:rPr lang="en-US" altLang="ja-JP" dirty="0" err="1" smtClean="0"/>
              <a:t>ESA</a:t>
            </a:r>
            <a:r>
              <a:rPr lang="en-US" altLang="ja-JP" dirty="0" smtClean="0"/>
              <a:t>)</a:t>
            </a:r>
            <a:br>
              <a:rPr lang="en-US" altLang="ja-JP" dirty="0" smtClean="0"/>
            </a:br>
            <a:r>
              <a:rPr lang="ja-JP" altLang="en-US" sz="2800" dirty="0" smtClean="0"/>
              <a:t>包括的な</a:t>
            </a:r>
            <a:r>
              <a:rPr lang="en-US" altLang="ja-JP" sz="2800" dirty="0" smtClean="0"/>
              <a:t>E</a:t>
            </a:r>
            <a:r>
              <a:rPr lang="ja-JP" altLang="en-US" sz="2800" dirty="0" smtClean="0"/>
              <a:t>メールセキュリティ統合アプライアンス</a:t>
            </a:r>
            <a:endParaRPr kumimoji="1" lang="ja-JP" altLang="en-US" sz="2800" dirty="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ChangeArrowheads="1"/>
          </p:cNvSpPr>
          <p:nvPr/>
        </p:nvSpPr>
        <p:spPr bwMode="gray">
          <a:xfrm>
            <a:off x="2798763" y="3624015"/>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5075" name="Rectangle 3"/>
          <p:cNvSpPr>
            <a:spLocks noChangeArrowheads="1"/>
          </p:cNvSpPr>
          <p:nvPr/>
        </p:nvSpPr>
        <p:spPr bwMode="gray">
          <a:xfrm>
            <a:off x="1058863" y="3636715"/>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5076" name="Rectangle 4"/>
          <p:cNvSpPr>
            <a:spLocks noChangeArrowheads="1"/>
          </p:cNvSpPr>
          <p:nvPr/>
        </p:nvSpPr>
        <p:spPr bwMode="gray">
          <a:xfrm>
            <a:off x="4564063" y="3624015"/>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5079" name="Rectangle 7"/>
          <p:cNvSpPr>
            <a:spLocks noChangeArrowheads="1"/>
          </p:cNvSpPr>
          <p:nvPr/>
        </p:nvSpPr>
        <p:spPr bwMode="gray">
          <a:xfrm>
            <a:off x="1033463" y="5821115"/>
            <a:ext cx="6970712" cy="469900"/>
          </a:xfrm>
          <a:prstGeom prst="rect">
            <a:avLst/>
          </a:prstGeom>
          <a:solidFill>
            <a:srgbClr val="FF9900"/>
          </a:solidFill>
          <a:ln w="9525" algn="ctr">
            <a:noFill/>
            <a:miter lim="800000"/>
            <a:headEnd/>
            <a:tailEnd/>
          </a:ln>
          <a:effectLst/>
        </p:spPr>
        <p:txBody>
          <a:bodyPr anchor="ctr">
            <a:spAutoFit/>
          </a:bodyPr>
          <a:lstStyle/>
          <a:p>
            <a:endParaRPr lang="en-US"/>
          </a:p>
        </p:txBody>
      </p:sp>
      <p:sp>
        <p:nvSpPr>
          <p:cNvPr id="1155080" name="Rectangle 8"/>
          <p:cNvSpPr>
            <a:spLocks noChangeArrowheads="1"/>
          </p:cNvSpPr>
          <p:nvPr/>
        </p:nvSpPr>
        <p:spPr bwMode="gray">
          <a:xfrm>
            <a:off x="1033463" y="3074740"/>
            <a:ext cx="6970712" cy="471487"/>
          </a:xfrm>
          <a:prstGeom prst="rect">
            <a:avLst/>
          </a:prstGeom>
          <a:solidFill>
            <a:srgbClr val="969696"/>
          </a:solidFill>
          <a:ln w="9525" algn="ctr">
            <a:noFill/>
            <a:miter lim="800000"/>
            <a:headEnd/>
            <a:tailEnd/>
          </a:ln>
          <a:effectLst/>
        </p:spPr>
        <p:txBody>
          <a:bodyPr anchor="ctr">
            <a:spAutoFit/>
          </a:bodyPr>
          <a:lstStyle/>
          <a:p>
            <a:endParaRPr lang="en-US"/>
          </a:p>
        </p:txBody>
      </p:sp>
      <p:sp>
        <p:nvSpPr>
          <p:cNvPr id="1155081" name="Freeform 9"/>
          <p:cNvSpPr>
            <a:spLocks/>
          </p:cNvSpPr>
          <p:nvPr/>
        </p:nvSpPr>
        <p:spPr bwMode="gray">
          <a:xfrm>
            <a:off x="8004175" y="5791200"/>
            <a:ext cx="587375" cy="627063"/>
          </a:xfrm>
          <a:custGeom>
            <a:avLst/>
            <a:gdLst/>
            <a:ahLst/>
            <a:cxnLst>
              <a:cxn ang="0">
                <a:pos x="0" y="0"/>
              </a:cxn>
              <a:cxn ang="0">
                <a:pos x="0" y="363"/>
              </a:cxn>
              <a:cxn ang="0">
                <a:pos x="363" y="0"/>
              </a:cxn>
              <a:cxn ang="0">
                <a:pos x="0" y="0"/>
              </a:cxn>
            </a:cxnLst>
            <a:rect l="0" t="0" r="r" b="b"/>
            <a:pathLst>
              <a:path w="363" h="363">
                <a:moveTo>
                  <a:pt x="0" y="0"/>
                </a:moveTo>
                <a:lnTo>
                  <a:pt x="0" y="363"/>
                </a:lnTo>
                <a:lnTo>
                  <a:pt x="363" y="0"/>
                </a:lnTo>
                <a:lnTo>
                  <a:pt x="0" y="0"/>
                </a:lnTo>
                <a:close/>
              </a:path>
            </a:pathLst>
          </a:custGeom>
          <a:solidFill>
            <a:srgbClr val="DDDDDD"/>
          </a:solidFill>
          <a:ln w="9525" cap="flat" cmpd="sng">
            <a:noFill/>
            <a:prstDash val="solid"/>
            <a:round/>
            <a:headEnd/>
            <a:tailEnd/>
          </a:ln>
          <a:effectLst/>
        </p:spPr>
        <p:txBody>
          <a:bodyPr wrap="none">
            <a:spAutoFit/>
          </a:bodyPr>
          <a:lstStyle/>
          <a:p>
            <a:endParaRPr lang="en-US"/>
          </a:p>
        </p:txBody>
      </p:sp>
      <p:sp>
        <p:nvSpPr>
          <p:cNvPr id="1155082" name="Rectangle 10"/>
          <p:cNvSpPr>
            <a:spLocks noChangeArrowheads="1"/>
          </p:cNvSpPr>
          <p:nvPr/>
        </p:nvSpPr>
        <p:spPr bwMode="gray">
          <a:xfrm>
            <a:off x="6316663" y="3624015"/>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5083" name="Freeform 11"/>
          <p:cNvSpPr>
            <a:spLocks/>
          </p:cNvSpPr>
          <p:nvPr/>
        </p:nvSpPr>
        <p:spPr bwMode="gray">
          <a:xfrm>
            <a:off x="1033463" y="2996952"/>
            <a:ext cx="7118350" cy="77788"/>
          </a:xfrm>
          <a:custGeom>
            <a:avLst/>
            <a:gdLst/>
            <a:ahLst/>
            <a:cxnLst>
              <a:cxn ang="0">
                <a:pos x="0" y="45"/>
              </a:cxn>
              <a:cxn ang="0">
                <a:pos x="90" y="0"/>
              </a:cxn>
              <a:cxn ang="0">
                <a:pos x="4400" y="0"/>
              </a:cxn>
              <a:cxn ang="0">
                <a:pos x="4309" y="53"/>
              </a:cxn>
              <a:cxn ang="0">
                <a:pos x="0" y="45"/>
              </a:cxn>
            </a:cxnLst>
            <a:rect l="0" t="0" r="r" b="b"/>
            <a:pathLst>
              <a:path w="4400" h="53">
                <a:moveTo>
                  <a:pt x="0" y="45"/>
                </a:moveTo>
                <a:lnTo>
                  <a:pt x="90" y="0"/>
                </a:lnTo>
                <a:lnTo>
                  <a:pt x="4400" y="0"/>
                </a:lnTo>
                <a:lnTo>
                  <a:pt x="4309" y="53"/>
                </a:lnTo>
                <a:lnTo>
                  <a:pt x="0" y="45"/>
                </a:lnTo>
                <a:close/>
              </a:path>
            </a:pathLst>
          </a:custGeom>
          <a:solidFill>
            <a:srgbClr val="EAEAEA"/>
          </a:solidFill>
          <a:ln w="9525" cap="flat" cmpd="sng">
            <a:noFill/>
            <a:prstDash val="solid"/>
            <a:round/>
            <a:headEnd/>
            <a:tailEnd/>
          </a:ln>
          <a:effectLst/>
        </p:spPr>
        <p:txBody>
          <a:bodyPr>
            <a:spAutoFit/>
          </a:bodyPr>
          <a:lstStyle/>
          <a:p>
            <a:endParaRPr lang="en-US"/>
          </a:p>
        </p:txBody>
      </p:sp>
      <p:sp>
        <p:nvSpPr>
          <p:cNvPr id="1155084" name="Freeform 12"/>
          <p:cNvSpPr>
            <a:spLocks/>
          </p:cNvSpPr>
          <p:nvPr/>
        </p:nvSpPr>
        <p:spPr bwMode="gray">
          <a:xfrm>
            <a:off x="8004175" y="2996952"/>
            <a:ext cx="144463" cy="560388"/>
          </a:xfrm>
          <a:custGeom>
            <a:avLst/>
            <a:gdLst/>
            <a:ahLst/>
            <a:cxnLst>
              <a:cxn ang="0">
                <a:pos x="0" y="52"/>
              </a:cxn>
              <a:cxn ang="0">
                <a:pos x="91" y="0"/>
              </a:cxn>
              <a:cxn ang="0">
                <a:pos x="91" y="279"/>
              </a:cxn>
              <a:cxn ang="0">
                <a:pos x="45" y="305"/>
              </a:cxn>
              <a:cxn ang="0">
                <a:pos x="0" y="331"/>
              </a:cxn>
              <a:cxn ang="0">
                <a:pos x="0" y="52"/>
              </a:cxn>
            </a:cxnLst>
            <a:rect l="0" t="0" r="r" b="b"/>
            <a:pathLst>
              <a:path w="91" h="331">
                <a:moveTo>
                  <a:pt x="0" y="52"/>
                </a:moveTo>
                <a:lnTo>
                  <a:pt x="91" y="0"/>
                </a:lnTo>
                <a:lnTo>
                  <a:pt x="91" y="279"/>
                </a:lnTo>
                <a:lnTo>
                  <a:pt x="45" y="305"/>
                </a:lnTo>
                <a:lnTo>
                  <a:pt x="0" y="331"/>
                </a:lnTo>
                <a:lnTo>
                  <a:pt x="0" y="52"/>
                </a:lnTo>
                <a:close/>
              </a:path>
            </a:pathLst>
          </a:custGeom>
          <a:solidFill>
            <a:srgbClr val="DDDDDD"/>
          </a:solidFill>
          <a:ln w="9525" cap="flat" cmpd="sng">
            <a:noFill/>
            <a:prstDash val="solid"/>
            <a:round/>
            <a:headEnd/>
            <a:tailEnd/>
          </a:ln>
          <a:effectLst/>
        </p:spPr>
        <p:txBody>
          <a:bodyPr>
            <a:spAutoFit/>
          </a:bodyPr>
          <a:lstStyle/>
          <a:p>
            <a:endParaRPr lang="en-US"/>
          </a:p>
        </p:txBody>
      </p:sp>
      <p:sp>
        <p:nvSpPr>
          <p:cNvPr id="1155085" name="Text Box 13"/>
          <p:cNvSpPr txBox="1">
            <a:spLocks noChangeArrowheads="1"/>
          </p:cNvSpPr>
          <p:nvPr/>
        </p:nvSpPr>
        <p:spPr bwMode="gray">
          <a:xfrm>
            <a:off x="3538538" y="3198565"/>
            <a:ext cx="2284412" cy="336550"/>
          </a:xfrm>
          <a:prstGeom prst="rect">
            <a:avLst/>
          </a:prstGeom>
          <a:noFill/>
          <a:ln w="9525">
            <a:noFill/>
            <a:miter lim="800000"/>
            <a:headEnd/>
            <a:tailEnd/>
          </a:ln>
          <a:effectLst/>
        </p:spPr>
        <p:txBody>
          <a:bodyPr wrap="none">
            <a:spAutoFit/>
          </a:bodyPr>
          <a:lstStyle/>
          <a:p>
            <a:pPr algn="l"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マネージメント ツール</a:t>
            </a:r>
          </a:p>
        </p:txBody>
      </p:sp>
      <p:sp>
        <p:nvSpPr>
          <p:cNvPr id="1155086" name="Text Box 14"/>
          <p:cNvSpPr txBox="1">
            <a:spLocks noChangeArrowheads="1"/>
          </p:cNvSpPr>
          <p:nvPr/>
        </p:nvSpPr>
        <p:spPr bwMode="gray">
          <a:xfrm>
            <a:off x="3132138" y="5876677"/>
            <a:ext cx="3081337" cy="336550"/>
          </a:xfrm>
          <a:prstGeom prst="rect">
            <a:avLst/>
          </a:prstGeom>
          <a:noFill/>
          <a:ln w="9525">
            <a:noFill/>
            <a:miter lim="800000"/>
            <a:headEnd/>
            <a:tailEnd/>
          </a:ln>
          <a:effectLst/>
        </p:spPr>
        <p:txBody>
          <a:bodyPr wrap="none">
            <a:spAutoFit/>
          </a:bodyPr>
          <a:lstStyle/>
          <a:p>
            <a:pPr algn="l" eaLnBrk="1" hangingPunct="1">
              <a:lnSpc>
                <a:spcPct val="100000"/>
              </a:lnSpc>
            </a:pPr>
            <a:r>
              <a:rPr lang="en-US" altLang="ja-JP" sz="1600" b="0">
                <a:ea typeface="ヒラギノ角ゴ Pro W3"/>
                <a:cs typeface="ヒラギノ角ゴ Pro W3"/>
              </a:rPr>
              <a:t>AsyncOS®</a:t>
            </a:r>
            <a:r>
              <a:rPr kumimoji="1" lang="en-US" altLang="ja-JP" sz="1600">
                <a:ea typeface="ヒラギノ角ゴ Pro W3"/>
                <a:cs typeface="ヒラギノ角ゴ Pro W3"/>
              </a:rPr>
              <a:t> MTA </a:t>
            </a:r>
            <a:r>
              <a:rPr kumimoji="1" lang="ja-JP" altLang="en-US" sz="1600">
                <a:ea typeface="ヒラギノ角ゴ Pro W3"/>
                <a:cs typeface="ヒラギノ角ゴ Pro W3"/>
              </a:rPr>
              <a:t>プラットフォーム</a:t>
            </a:r>
          </a:p>
        </p:txBody>
      </p:sp>
      <p:sp>
        <p:nvSpPr>
          <p:cNvPr id="1155087" name="Text Box 15"/>
          <p:cNvSpPr txBox="1">
            <a:spLocks noChangeArrowheads="1"/>
          </p:cNvSpPr>
          <p:nvPr/>
        </p:nvSpPr>
        <p:spPr bwMode="gray">
          <a:xfrm>
            <a:off x="1209675" y="3925640"/>
            <a:ext cx="1370013" cy="1558925"/>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スパム対策</a:t>
            </a:r>
          </a:p>
          <a:p>
            <a:pPr eaLnBrk="1" hangingPunct="1">
              <a:lnSpc>
                <a:spcPct val="100000"/>
              </a:lnSpc>
              <a:spcBef>
                <a:spcPct val="50000"/>
              </a:spcBef>
            </a:pPr>
            <a:r>
              <a:rPr kumimoji="1" lang="en-US" altLang="ja-JP" sz="1600">
                <a:solidFill>
                  <a:schemeClr val="bg1"/>
                </a:solidFill>
                <a:latin typeface="メイリオ" pitchFamily="50" charset="-128"/>
                <a:ea typeface="メイリオ" pitchFamily="50" charset="-128"/>
                <a:cs typeface="メイリオ" pitchFamily="50" charset="-128"/>
              </a:rPr>
              <a:t>Reputation</a:t>
            </a:r>
            <a:br>
              <a:rPr kumimoji="1" lang="en-US" altLang="ja-JP" sz="1600">
                <a:solidFill>
                  <a:schemeClr val="bg1"/>
                </a:solidFill>
                <a:latin typeface="メイリオ" pitchFamily="50" charset="-128"/>
                <a:ea typeface="メイリオ" pitchFamily="50" charset="-128"/>
                <a:cs typeface="メイリオ" pitchFamily="50" charset="-128"/>
              </a:rPr>
            </a:br>
            <a:r>
              <a:rPr kumimoji="1" lang="en-US" altLang="ja-JP" sz="1600">
                <a:solidFill>
                  <a:schemeClr val="bg1"/>
                </a:solidFill>
                <a:latin typeface="メイリオ" pitchFamily="50" charset="-128"/>
                <a:ea typeface="メイリオ" pitchFamily="50" charset="-128"/>
                <a:cs typeface="メイリオ" pitchFamily="50" charset="-128"/>
              </a:rPr>
              <a:t>Filter</a:t>
            </a:r>
          </a:p>
          <a:p>
            <a:pPr eaLnBrk="1" hangingPunct="1">
              <a:lnSpc>
                <a:spcPct val="100000"/>
              </a:lnSpc>
              <a:spcBef>
                <a:spcPct val="50000"/>
              </a:spcBef>
            </a:pPr>
            <a:r>
              <a:rPr kumimoji="1" lang="en-US" altLang="ja-JP" sz="1600">
                <a:solidFill>
                  <a:schemeClr val="bg1"/>
                </a:solidFill>
                <a:latin typeface="メイリオ" pitchFamily="50" charset="-128"/>
                <a:ea typeface="メイリオ" pitchFamily="50" charset="-128"/>
                <a:cs typeface="メイリオ" pitchFamily="50" charset="-128"/>
              </a:rPr>
              <a:t>IronPort</a:t>
            </a:r>
            <a:br>
              <a:rPr kumimoji="1" lang="en-US" altLang="ja-JP" sz="1600">
                <a:solidFill>
                  <a:schemeClr val="bg1"/>
                </a:solidFill>
                <a:latin typeface="メイリオ" pitchFamily="50" charset="-128"/>
                <a:ea typeface="メイリオ" pitchFamily="50" charset="-128"/>
                <a:cs typeface="メイリオ" pitchFamily="50" charset="-128"/>
              </a:rPr>
            </a:br>
            <a:r>
              <a:rPr kumimoji="1" lang="en-US" altLang="ja-JP" sz="1600">
                <a:solidFill>
                  <a:schemeClr val="bg1"/>
                </a:solidFill>
                <a:latin typeface="メイリオ" pitchFamily="50" charset="-128"/>
                <a:ea typeface="メイリオ" pitchFamily="50" charset="-128"/>
                <a:cs typeface="メイリオ" pitchFamily="50" charset="-128"/>
              </a:rPr>
              <a:t>AntiSpam</a:t>
            </a:r>
          </a:p>
        </p:txBody>
      </p:sp>
      <p:sp>
        <p:nvSpPr>
          <p:cNvPr id="1155088" name="Text Box 16"/>
          <p:cNvSpPr txBox="1">
            <a:spLocks noChangeArrowheads="1"/>
          </p:cNvSpPr>
          <p:nvPr/>
        </p:nvSpPr>
        <p:spPr bwMode="gray">
          <a:xfrm>
            <a:off x="2843808" y="3887540"/>
            <a:ext cx="1656184" cy="1323439"/>
          </a:xfrm>
          <a:prstGeom prst="rect">
            <a:avLst/>
          </a:prstGeom>
          <a:noFill/>
          <a:ln w="9525">
            <a:noFill/>
            <a:miter lim="800000"/>
            <a:headEnd/>
            <a:tailEnd/>
          </a:ln>
          <a:effectLst/>
        </p:spPr>
        <p:txBody>
          <a:bodyPr wrap="squar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ウイルス対策</a:t>
            </a:r>
          </a:p>
          <a:p>
            <a:pPr eaLnBrk="1" hangingPunct="1">
              <a:lnSpc>
                <a:spcPct val="100000"/>
              </a:lnSpc>
              <a:spcBef>
                <a:spcPct val="50000"/>
              </a:spcBef>
            </a:pPr>
            <a:r>
              <a:rPr kumimoji="1" lang="en-US" altLang="ja-JP" sz="1600" dirty="0" err="1" smtClean="0">
                <a:solidFill>
                  <a:schemeClr val="bg1"/>
                </a:solidFill>
                <a:latin typeface="メイリオ" pitchFamily="50" charset="-128"/>
                <a:ea typeface="メイリオ" pitchFamily="50" charset="-128"/>
                <a:cs typeface="メイリオ" pitchFamily="50" charset="-128"/>
              </a:rPr>
              <a:t>IronPort</a:t>
            </a:r>
            <a:r>
              <a:rPr kumimoji="1" lang="ja-JP" altLang="en-US" sz="1600" dirty="0" smtClean="0">
                <a:solidFill>
                  <a:schemeClr val="bg1"/>
                </a:solidFill>
                <a:latin typeface="メイリオ" pitchFamily="50" charset="-128"/>
                <a:ea typeface="メイリオ" pitchFamily="50" charset="-128"/>
                <a:cs typeface="メイリオ" pitchFamily="50" charset="-128"/>
              </a:rPr>
              <a:t> </a:t>
            </a:r>
            <a:r>
              <a:rPr kumimoji="1" lang="en-US" altLang="ja-JP" sz="1600" dirty="0" err="1" smtClean="0">
                <a:solidFill>
                  <a:schemeClr val="bg1"/>
                </a:solidFill>
                <a:latin typeface="メイリオ" pitchFamily="50" charset="-128"/>
                <a:ea typeface="メイリオ" pitchFamily="50" charset="-128"/>
                <a:cs typeface="メイリオ" pitchFamily="50" charset="-128"/>
              </a:rPr>
              <a:t>VOF</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err="1">
                <a:solidFill>
                  <a:schemeClr val="bg1"/>
                </a:solidFill>
                <a:latin typeface="メイリオ" pitchFamily="50" charset="-128"/>
                <a:ea typeface="メイリオ" pitchFamily="50" charset="-128"/>
                <a:cs typeface="メイリオ" pitchFamily="50" charset="-128"/>
              </a:rPr>
              <a:t>Sophos</a:t>
            </a:r>
            <a:r>
              <a:rPr kumimoji="1" lang="en-US" altLang="ja-JP" sz="1600" dirty="0">
                <a:solidFill>
                  <a:schemeClr val="bg1"/>
                </a:solidFill>
                <a:latin typeface="メイリオ" pitchFamily="50" charset="-128"/>
                <a:ea typeface="メイリオ" pitchFamily="50" charset="-128"/>
                <a:cs typeface="メイリオ" pitchFamily="50" charset="-128"/>
              </a:rPr>
              <a:t> AV</a:t>
            </a: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McAfee AV</a:t>
            </a:r>
          </a:p>
        </p:txBody>
      </p:sp>
      <p:sp>
        <p:nvSpPr>
          <p:cNvPr id="1155089" name="Text Box 17"/>
          <p:cNvSpPr txBox="1">
            <a:spLocks noChangeArrowheads="1"/>
          </p:cNvSpPr>
          <p:nvPr/>
        </p:nvSpPr>
        <p:spPr bwMode="gray">
          <a:xfrm>
            <a:off x="4486275" y="3914527"/>
            <a:ext cx="1835150" cy="1243013"/>
          </a:xfrm>
          <a:prstGeom prst="rect">
            <a:avLst/>
          </a:prstGeom>
          <a:noFill/>
          <a:ln w="9525">
            <a:noFill/>
            <a:miter lim="800000"/>
            <a:headEnd/>
            <a:tailEnd/>
          </a:ln>
          <a:effectLst/>
        </p:spPr>
        <p:txBody>
          <a:bodyPr>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情報漏洩対策</a:t>
            </a:r>
          </a:p>
          <a:p>
            <a:pPr eaLnBrk="1" hangingPunct="1">
              <a:lnSpc>
                <a:spcPct val="100000"/>
              </a:lnSpc>
              <a:spcBef>
                <a:spcPct val="75000"/>
              </a:spcBef>
            </a:pPr>
            <a:r>
              <a:rPr kumimoji="1" lang="ja-JP" altLang="en-US" sz="1400">
                <a:solidFill>
                  <a:schemeClr val="bg1"/>
                </a:solidFill>
                <a:latin typeface="メイリオ" pitchFamily="50" charset="-128"/>
                <a:ea typeface="メイリオ" pitchFamily="50" charset="-128"/>
                <a:cs typeface="メイリオ" pitchFamily="50" charset="-128"/>
              </a:rPr>
              <a:t>コンテンツフィルタ</a:t>
            </a:r>
          </a:p>
          <a:p>
            <a:pPr eaLnBrk="1" hangingPunct="1">
              <a:lnSpc>
                <a:spcPct val="100000"/>
              </a:lnSpc>
              <a:spcBef>
                <a:spcPct val="25000"/>
              </a:spcBef>
            </a:pPr>
            <a:r>
              <a:rPr kumimoji="1" lang="ja-JP" altLang="en-US" sz="1400">
                <a:solidFill>
                  <a:schemeClr val="bg1"/>
                </a:solidFill>
                <a:latin typeface="メイリオ" pitchFamily="50" charset="-128"/>
                <a:ea typeface="メイリオ" pitchFamily="50" charset="-128"/>
                <a:cs typeface="メイリオ" pitchFamily="50" charset="-128"/>
              </a:rPr>
              <a:t>メッセージフィルタ</a:t>
            </a:r>
          </a:p>
          <a:p>
            <a:pPr eaLnBrk="1" hangingPunct="1">
              <a:lnSpc>
                <a:spcPct val="100000"/>
              </a:lnSpc>
              <a:spcBef>
                <a:spcPct val="25000"/>
              </a:spcBef>
            </a:pPr>
            <a:r>
              <a:rPr kumimoji="1" lang="ja-JP" altLang="en-US" sz="1400">
                <a:solidFill>
                  <a:schemeClr val="bg1"/>
                </a:solidFill>
                <a:latin typeface="メイリオ" pitchFamily="50" charset="-128"/>
                <a:ea typeface="メイリオ" pitchFamily="50" charset="-128"/>
                <a:cs typeface="メイリオ" pitchFamily="50" charset="-128"/>
              </a:rPr>
              <a:t>添付ファイル監査</a:t>
            </a:r>
          </a:p>
        </p:txBody>
      </p:sp>
      <p:sp>
        <p:nvSpPr>
          <p:cNvPr id="1155090" name="Text Box 18"/>
          <p:cNvSpPr txBox="1">
            <a:spLocks noChangeArrowheads="1"/>
          </p:cNvSpPr>
          <p:nvPr/>
        </p:nvSpPr>
        <p:spPr bwMode="gray">
          <a:xfrm>
            <a:off x="6470650" y="3919290"/>
            <a:ext cx="1403350" cy="1071562"/>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メール暗号化</a:t>
            </a:r>
            <a:endParaRPr kumimoji="1" lang="ja-JP" altLang="en-US" sz="1600" baseline="3000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75000"/>
              </a:spcBef>
            </a:pPr>
            <a:r>
              <a:rPr kumimoji="1" lang="en-US" altLang="ja-JP" sz="1600">
                <a:solidFill>
                  <a:schemeClr val="bg1"/>
                </a:solidFill>
                <a:latin typeface="メイリオ" pitchFamily="50" charset="-128"/>
                <a:ea typeface="メイリオ" pitchFamily="50" charset="-128"/>
                <a:cs typeface="メイリオ" pitchFamily="50" charset="-128"/>
              </a:rPr>
              <a:t>PXE</a:t>
            </a:r>
          </a:p>
          <a:p>
            <a:pPr eaLnBrk="1" hangingPunct="1">
              <a:lnSpc>
                <a:spcPct val="100000"/>
              </a:lnSpc>
              <a:spcBef>
                <a:spcPct val="25000"/>
              </a:spcBef>
            </a:pPr>
            <a:r>
              <a:rPr kumimoji="1" lang="en-US" altLang="ja-JP" sz="1600">
                <a:solidFill>
                  <a:schemeClr val="bg1"/>
                </a:solidFill>
                <a:latin typeface="メイリオ" pitchFamily="50" charset="-128"/>
                <a:ea typeface="メイリオ" pitchFamily="50" charset="-128"/>
                <a:cs typeface="メイリオ" pitchFamily="50" charset="-128"/>
              </a:rPr>
              <a:t>TLS</a:t>
            </a:r>
          </a:p>
        </p:txBody>
      </p:sp>
      <p:pic>
        <p:nvPicPr>
          <p:cNvPr id="1155094" name="Picture 22"/>
          <p:cNvPicPr>
            <a:picLocks noChangeAspect="1" noChangeArrowheads="1"/>
          </p:cNvPicPr>
          <p:nvPr/>
        </p:nvPicPr>
        <p:blipFill>
          <a:blip r:embed="rId3" cstate="print"/>
          <a:srcRect/>
          <a:stretch>
            <a:fillRect/>
          </a:stretch>
        </p:blipFill>
        <p:spPr bwMode="auto">
          <a:xfrm>
            <a:off x="2879725" y="2133600"/>
            <a:ext cx="3305175" cy="857250"/>
          </a:xfrm>
          <a:prstGeom prst="rect">
            <a:avLst/>
          </a:prstGeom>
          <a:noFill/>
          <a:ln w="9525" algn="ctr">
            <a:noFill/>
            <a:miter lim="800000"/>
            <a:headEnd/>
            <a:tailEnd/>
          </a:ln>
          <a:effectLst/>
        </p:spPr>
      </p:pic>
      <p:sp>
        <p:nvSpPr>
          <p:cNvPr id="19" name="タイトル 18"/>
          <p:cNvSpPr>
            <a:spLocks noGrp="1"/>
          </p:cNvSpPr>
          <p:nvPr>
            <p:ph type="title"/>
          </p:nvPr>
        </p:nvSpPr>
        <p:spPr/>
        <p:txBody>
          <a:bodyPr/>
          <a:lstStyle/>
          <a:p>
            <a:r>
              <a:rPr lang="en-US" altLang="ja-JP" dirty="0" err="1" smtClean="0"/>
              <a:t>IronPort</a:t>
            </a:r>
            <a:r>
              <a:rPr lang="en-US" altLang="ja-JP" dirty="0" smtClean="0"/>
              <a:t> </a:t>
            </a:r>
            <a:r>
              <a:rPr lang="en-US" altLang="ja-JP" dirty="0" err="1" smtClean="0"/>
              <a:t>ESA</a:t>
            </a:r>
            <a:r>
              <a:rPr lang="en-US" altLang="ja-JP" dirty="0" smtClean="0"/>
              <a:t>(C</a:t>
            </a:r>
            <a:r>
              <a:rPr lang="ja-JP" altLang="en-US" dirty="0" smtClean="0"/>
              <a:t>シリーズ</a:t>
            </a:r>
            <a:r>
              <a:rPr lang="en-US" altLang="ja-JP" dirty="0" smtClean="0"/>
              <a:t>)</a:t>
            </a:r>
            <a:r>
              <a:rPr lang="ja-JP" altLang="en-US" dirty="0" smtClean="0"/>
              <a:t>アーキテクチャ</a:t>
            </a:r>
            <a:br>
              <a:rPr lang="ja-JP" altLang="en-US" dirty="0" smtClean="0"/>
            </a:br>
            <a:r>
              <a:rPr lang="en-US" altLang="ja-JP" sz="2800" dirty="0" err="1" smtClean="0"/>
              <a:t>ESA</a:t>
            </a:r>
            <a:r>
              <a:rPr lang="ja-JP" altLang="en-US" sz="2800" dirty="0" smtClean="0"/>
              <a:t>の優れた</a:t>
            </a:r>
            <a:r>
              <a:rPr lang="en-US" altLang="ja-JP" sz="2800" dirty="0" smtClean="0"/>
              <a:t>MTA</a:t>
            </a:r>
            <a:r>
              <a:rPr lang="ja-JP" altLang="en-US" sz="2800" dirty="0" smtClean="0"/>
              <a:t>機能</a:t>
            </a:r>
            <a:endParaRPr kumimoji="1" lang="ja-JP" altLang="en-US" sz="2800"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Agenda</a:t>
            </a:r>
            <a:endParaRPr kumimoji="1" lang="ja-JP" altLang="en-US" dirty="0"/>
          </a:p>
        </p:txBody>
      </p:sp>
      <p:sp>
        <p:nvSpPr>
          <p:cNvPr id="5" name="テキスト プレースホルダ 4"/>
          <p:cNvSpPr>
            <a:spLocks noGrp="1"/>
          </p:cNvSpPr>
          <p:nvPr>
            <p:ph type="body" sz="quarter" idx="10"/>
          </p:nvPr>
        </p:nvSpPr>
        <p:spPr/>
        <p:txBody>
          <a:bodyPr/>
          <a:lstStyle/>
          <a:p>
            <a:r>
              <a:rPr lang="ja-JP" altLang="en-US" dirty="0" smtClean="0"/>
              <a:t>新しいタイプの攻撃</a:t>
            </a:r>
            <a:endParaRPr lang="en-US" altLang="ja-JP" dirty="0" smtClean="0"/>
          </a:p>
          <a:p>
            <a:r>
              <a:rPr kumimoji="1" lang="en-US" altLang="ja-JP" dirty="0" smtClean="0"/>
              <a:t>Cisco </a:t>
            </a:r>
            <a:r>
              <a:rPr kumimoji="1" lang="en-US" altLang="ja-JP" dirty="0" err="1" smtClean="0"/>
              <a:t>SIO</a:t>
            </a:r>
            <a:endParaRPr kumimoji="1" lang="en-US" altLang="ja-JP" dirty="0" smtClean="0"/>
          </a:p>
          <a:p>
            <a:r>
              <a:rPr kumimoji="1" lang="en-US" altLang="ja-JP" dirty="0" err="1" smtClean="0"/>
              <a:t>IronPort</a:t>
            </a:r>
            <a:r>
              <a:rPr kumimoji="1" lang="en-US" altLang="ja-JP" dirty="0" smtClean="0"/>
              <a:t> Email Security Appliance</a:t>
            </a:r>
          </a:p>
          <a:p>
            <a:r>
              <a:rPr lang="en-US" altLang="ja-JP" dirty="0" err="1" smtClean="0"/>
              <a:t>IronPort</a:t>
            </a:r>
            <a:r>
              <a:rPr lang="en-US" altLang="ja-JP" dirty="0" smtClean="0"/>
              <a:t> Web Security Appliance</a:t>
            </a:r>
          </a:p>
          <a:p>
            <a:r>
              <a:rPr kumimoji="1" lang="en-US" altLang="ja-JP" dirty="0" err="1" smtClean="0"/>
              <a:t>ScanSafe</a:t>
            </a:r>
            <a:endParaRPr kumimoji="1" lang="en-US" altLang="ja-JP" dirty="0" smtClean="0"/>
          </a:p>
          <a:p>
            <a:r>
              <a:rPr lang="en-US" altLang="ja-JP" dirty="0" err="1" smtClean="0"/>
              <a:t>IPS</a:t>
            </a:r>
            <a:endParaRPr lang="en-US" altLang="ja-JP" dirty="0" smtClean="0"/>
          </a:p>
          <a:p>
            <a:r>
              <a:rPr lang="ja-JP" altLang="en-US" dirty="0" smtClean="0"/>
              <a:t>ソリューション</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819150" y="3454400"/>
            <a:ext cx="1612900" cy="927100"/>
            <a:chOff x="520" y="2168"/>
            <a:chExt cx="1016" cy="584"/>
          </a:xfrm>
        </p:grpSpPr>
        <p:sp>
          <p:nvSpPr>
            <p:cNvPr id="1071112" name="Rectangle 8"/>
            <p:cNvSpPr>
              <a:spLocks noChangeArrowheads="1"/>
            </p:cNvSpPr>
            <p:nvPr/>
          </p:nvSpPr>
          <p:spPr bwMode="gray">
            <a:xfrm>
              <a:off x="520" y="2168"/>
              <a:ext cx="1016" cy="584"/>
            </a:xfrm>
            <a:prstGeom prst="rect">
              <a:avLst/>
            </a:prstGeom>
            <a:solidFill>
              <a:srgbClr val="DDDDDD"/>
            </a:solidFill>
            <a:ln w="9525">
              <a:noFill/>
              <a:miter lim="800000"/>
              <a:headEnd/>
              <a:tailEnd/>
            </a:ln>
            <a:effectLst>
              <a:outerShdw dist="35921" dir="2700000" algn="ctr" rotWithShape="0">
                <a:schemeClr val="bg2">
                  <a:alpha val="53000"/>
                </a:schemeClr>
              </a:outerShdw>
            </a:effectLst>
          </p:spPr>
          <p:txBody>
            <a:bodyPr wrap="none" anchor="ctr"/>
            <a:lstStyle/>
            <a:p>
              <a:endParaRPr lang="en-US"/>
            </a:p>
          </p:txBody>
        </p:sp>
        <p:sp>
          <p:nvSpPr>
            <p:cNvPr id="1071113" name="AutoShape 9"/>
            <p:cNvSpPr>
              <a:spLocks noChangeArrowheads="1"/>
            </p:cNvSpPr>
            <p:nvPr/>
          </p:nvSpPr>
          <p:spPr bwMode="gray">
            <a:xfrm>
              <a:off x="546" y="2174"/>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en-US" altLang="ja-JP" sz="1600">
                  <a:latin typeface="メイリオ" pitchFamily="50" charset="-128"/>
                  <a:ea typeface="メイリオ" pitchFamily="50" charset="-128"/>
                  <a:cs typeface="メイリオ" pitchFamily="50" charset="-128"/>
                </a:rPr>
                <a:t>200</a:t>
              </a:r>
              <a:endParaRPr lang="en-US" altLang="ja-JP" sz="1600" b="0">
                <a:latin typeface="メイリオ" pitchFamily="50" charset="-128"/>
                <a:ea typeface="メイリオ" pitchFamily="50" charset="-128"/>
                <a:cs typeface="メイリオ" pitchFamily="50" charset="-128"/>
              </a:endParaRPr>
            </a:p>
            <a:p>
              <a:pPr eaLnBrk="1" hangingPunct="1">
                <a:lnSpc>
                  <a:spcPct val="100000"/>
                </a:lnSpc>
              </a:pPr>
              <a:r>
                <a:rPr lang="ja-JP" altLang="en-US" sz="1400" b="0">
                  <a:latin typeface="メイリオ" pitchFamily="50" charset="-128"/>
                  <a:ea typeface="メイリオ" pitchFamily="50" charset="-128"/>
                  <a:cs typeface="メイリオ" pitchFamily="50" charset="-128"/>
                </a:rPr>
                <a:t>送信 </a:t>
              </a:r>
              <a:r>
                <a:rPr lang="en-US" altLang="ja-JP" sz="1400" b="0">
                  <a:latin typeface="メイリオ" pitchFamily="50" charset="-128"/>
                  <a:ea typeface="メイリオ" pitchFamily="50" charset="-128"/>
                  <a:cs typeface="メイリオ" pitchFamily="50" charset="-128"/>
                </a:rPr>
                <a:t>/ </a:t>
              </a:r>
              <a:r>
                <a:rPr lang="ja-JP" altLang="en-US" sz="1400" b="0">
                  <a:latin typeface="メイリオ" pitchFamily="50" charset="-128"/>
                  <a:ea typeface="メイリオ" pitchFamily="50" charset="-128"/>
                  <a:cs typeface="メイリオ" pitchFamily="50" charset="-128"/>
                </a:rPr>
                <a:t>受信</a:t>
              </a:r>
            </a:p>
            <a:p>
              <a:pPr eaLnBrk="1" hangingPunct="1">
                <a:lnSpc>
                  <a:spcPct val="100000"/>
                </a:lnSpc>
              </a:pPr>
              <a:r>
                <a:rPr lang="ja-JP" altLang="en-US" sz="1400" b="0">
                  <a:latin typeface="メイリオ" pitchFamily="50" charset="-128"/>
                  <a:ea typeface="メイリオ" pitchFamily="50" charset="-128"/>
                  <a:cs typeface="メイリオ" pitchFamily="50" charset="-128"/>
                </a:rPr>
                <a:t>コネクション</a:t>
              </a:r>
            </a:p>
          </p:txBody>
        </p:sp>
      </p:grpSp>
      <p:grpSp>
        <p:nvGrpSpPr>
          <p:cNvPr id="3" name="Group 10"/>
          <p:cNvGrpSpPr>
            <a:grpSpLocks/>
          </p:cNvGrpSpPr>
          <p:nvPr/>
        </p:nvGrpSpPr>
        <p:grpSpPr bwMode="auto">
          <a:xfrm>
            <a:off x="2825750" y="3454400"/>
            <a:ext cx="1612900" cy="927100"/>
            <a:chOff x="1784" y="2184"/>
            <a:chExt cx="1016" cy="584"/>
          </a:xfrm>
        </p:grpSpPr>
        <p:sp>
          <p:nvSpPr>
            <p:cNvPr id="1071115" name="Rectangle 11"/>
            <p:cNvSpPr>
              <a:spLocks noChangeArrowheads="1"/>
            </p:cNvSpPr>
            <p:nvPr/>
          </p:nvSpPr>
          <p:spPr bwMode="gray">
            <a:xfrm>
              <a:off x="1784" y="2184"/>
              <a:ext cx="1016" cy="584"/>
            </a:xfrm>
            <a:prstGeom prst="rect">
              <a:avLst/>
            </a:prstGeom>
            <a:solidFill>
              <a:srgbClr val="B2B2B2"/>
            </a:solidFill>
            <a:ln w="9525">
              <a:noFill/>
              <a:miter lim="800000"/>
              <a:headEnd/>
              <a:tailEnd/>
            </a:ln>
            <a:effectLst>
              <a:outerShdw dist="35921" dir="2700000" algn="ctr" rotWithShape="0">
                <a:schemeClr val="bg2">
                  <a:alpha val="53000"/>
                </a:schemeClr>
              </a:outerShdw>
            </a:effectLst>
          </p:spPr>
          <p:txBody>
            <a:bodyPr wrap="none" anchor="ctr"/>
            <a:lstStyle/>
            <a:p>
              <a:endParaRPr lang="en-US" sz="1200"/>
            </a:p>
          </p:txBody>
        </p:sp>
        <p:sp>
          <p:nvSpPr>
            <p:cNvPr id="1071116" name="AutoShape 12"/>
            <p:cNvSpPr>
              <a:spLocks noChangeArrowheads="1"/>
            </p:cNvSpPr>
            <p:nvPr/>
          </p:nvSpPr>
          <p:spPr bwMode="gray">
            <a:xfrm>
              <a:off x="1794" y="2194"/>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ja-JP" altLang="en-US" sz="1200" b="0">
                  <a:latin typeface="メイリオ" pitchFamily="50" charset="-128"/>
                  <a:ea typeface="メイリオ" pitchFamily="50" charset="-128"/>
                  <a:cs typeface="メイリオ" pitchFamily="50" charset="-128"/>
                </a:rPr>
                <a:t>低いパフォーマンス</a:t>
              </a:r>
              <a:br>
                <a:rPr lang="ja-JP" altLang="en-US" sz="1200" b="0">
                  <a:latin typeface="メイリオ" pitchFamily="50" charset="-128"/>
                  <a:ea typeface="メイリオ" pitchFamily="50" charset="-128"/>
                  <a:cs typeface="メイリオ" pitchFamily="50" charset="-128"/>
                </a:rPr>
              </a:br>
              <a:r>
                <a:rPr lang="en-US" altLang="ja-JP" sz="1200" b="0">
                  <a:latin typeface="メイリオ" pitchFamily="50" charset="-128"/>
                  <a:ea typeface="メイリオ" pitchFamily="50" charset="-128"/>
                  <a:cs typeface="メイリオ" pitchFamily="50" charset="-128"/>
                </a:rPr>
                <a:t>DoS</a:t>
              </a:r>
              <a:r>
                <a:rPr lang="ja-JP" altLang="en-US" sz="1200" b="0">
                  <a:latin typeface="メイリオ" pitchFamily="50" charset="-128"/>
                  <a:ea typeface="メイリオ" pitchFamily="50" charset="-128"/>
                  <a:cs typeface="メイリオ" pitchFamily="50" charset="-128"/>
                </a:rPr>
                <a:t>攻撃のリスク</a:t>
              </a:r>
            </a:p>
          </p:txBody>
        </p:sp>
      </p:grpSp>
      <p:grpSp>
        <p:nvGrpSpPr>
          <p:cNvPr id="4" name="Group 13"/>
          <p:cNvGrpSpPr>
            <a:grpSpLocks/>
          </p:cNvGrpSpPr>
          <p:nvPr/>
        </p:nvGrpSpPr>
        <p:grpSpPr bwMode="auto">
          <a:xfrm>
            <a:off x="819150" y="4783138"/>
            <a:ext cx="1612900" cy="927100"/>
            <a:chOff x="512" y="3000"/>
            <a:chExt cx="1016" cy="584"/>
          </a:xfrm>
        </p:grpSpPr>
        <p:sp>
          <p:nvSpPr>
            <p:cNvPr id="1071118" name="Rectangle 14"/>
            <p:cNvSpPr>
              <a:spLocks noChangeArrowheads="1"/>
            </p:cNvSpPr>
            <p:nvPr/>
          </p:nvSpPr>
          <p:spPr bwMode="gray">
            <a:xfrm>
              <a:off x="512" y="3000"/>
              <a:ext cx="1016" cy="584"/>
            </a:xfrm>
            <a:prstGeom prst="rect">
              <a:avLst/>
            </a:prstGeom>
            <a:solidFill>
              <a:srgbClr val="DDDDDD"/>
            </a:solidFill>
            <a:ln w="9525">
              <a:noFill/>
              <a:miter lim="800000"/>
              <a:headEnd/>
              <a:tailEnd/>
            </a:ln>
            <a:effectLst>
              <a:outerShdw dist="35921" dir="2700000" algn="ctr" rotWithShape="0">
                <a:schemeClr val="bg2">
                  <a:alpha val="53000"/>
                </a:schemeClr>
              </a:outerShdw>
            </a:effectLst>
          </p:spPr>
          <p:txBody>
            <a:bodyPr wrap="none" anchor="ctr"/>
            <a:lstStyle/>
            <a:p>
              <a:endParaRPr lang="en-US"/>
            </a:p>
          </p:txBody>
        </p:sp>
        <p:sp>
          <p:nvSpPr>
            <p:cNvPr id="1071119" name="AutoShape 15"/>
            <p:cNvSpPr>
              <a:spLocks noChangeArrowheads="1"/>
            </p:cNvSpPr>
            <p:nvPr/>
          </p:nvSpPr>
          <p:spPr bwMode="gray">
            <a:xfrm>
              <a:off x="521" y="3007"/>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ja-JP" altLang="en-US" sz="1600">
                  <a:latin typeface="メイリオ" pitchFamily="50" charset="-128"/>
                  <a:ea typeface="メイリオ" pitchFamily="50" charset="-128"/>
                  <a:cs typeface="メイリオ" pitchFamily="50" charset="-128"/>
                </a:rPr>
                <a:t>単一のキュー</a:t>
              </a:r>
            </a:p>
            <a:p>
              <a:pPr eaLnBrk="1" hangingPunct="1">
                <a:lnSpc>
                  <a:spcPct val="100000"/>
                </a:lnSpc>
              </a:pPr>
              <a:r>
                <a:rPr lang="ja-JP" altLang="en-US" sz="1400" b="0">
                  <a:latin typeface="メイリオ" pitchFamily="50" charset="-128"/>
                  <a:ea typeface="メイリオ" pitchFamily="50" charset="-128"/>
                  <a:cs typeface="メイリオ" pitchFamily="50" charset="-128"/>
                </a:rPr>
                <a:t>すべての宛先が</a:t>
              </a:r>
              <a:br>
                <a:rPr lang="ja-JP" altLang="en-US" sz="1400" b="0">
                  <a:latin typeface="メイリオ" pitchFamily="50" charset="-128"/>
                  <a:ea typeface="メイリオ" pitchFamily="50" charset="-128"/>
                  <a:cs typeface="メイリオ" pitchFamily="50" charset="-128"/>
                </a:rPr>
              </a:br>
              <a:r>
                <a:rPr lang="ja-JP" altLang="en-US" sz="1400" b="0">
                  <a:latin typeface="メイリオ" pitchFamily="50" charset="-128"/>
                  <a:ea typeface="メイリオ" pitchFamily="50" charset="-128"/>
                  <a:cs typeface="メイリオ" pitchFamily="50" charset="-128"/>
                </a:rPr>
                <a:t>共有</a:t>
              </a:r>
            </a:p>
          </p:txBody>
        </p:sp>
      </p:grpSp>
      <p:grpSp>
        <p:nvGrpSpPr>
          <p:cNvPr id="5" name="Group 16"/>
          <p:cNvGrpSpPr>
            <a:grpSpLocks/>
          </p:cNvGrpSpPr>
          <p:nvPr/>
        </p:nvGrpSpPr>
        <p:grpSpPr bwMode="auto">
          <a:xfrm>
            <a:off x="2825750" y="4783138"/>
            <a:ext cx="1612900" cy="927100"/>
            <a:chOff x="1776" y="3016"/>
            <a:chExt cx="1016" cy="584"/>
          </a:xfrm>
        </p:grpSpPr>
        <p:sp>
          <p:nvSpPr>
            <p:cNvPr id="1071121" name="Rectangle 17"/>
            <p:cNvSpPr>
              <a:spLocks noChangeArrowheads="1"/>
            </p:cNvSpPr>
            <p:nvPr/>
          </p:nvSpPr>
          <p:spPr bwMode="gray">
            <a:xfrm>
              <a:off x="1776" y="3016"/>
              <a:ext cx="1016" cy="584"/>
            </a:xfrm>
            <a:prstGeom prst="rect">
              <a:avLst/>
            </a:prstGeom>
            <a:solidFill>
              <a:srgbClr val="B2B2B2"/>
            </a:solidFill>
            <a:ln w="9525">
              <a:noFill/>
              <a:miter lim="800000"/>
              <a:headEnd/>
              <a:tailEnd/>
            </a:ln>
            <a:effectLst>
              <a:outerShdw dist="35921" dir="2700000" algn="ctr" rotWithShape="0">
                <a:schemeClr val="bg2">
                  <a:alpha val="53000"/>
                </a:schemeClr>
              </a:outerShdw>
            </a:effectLst>
          </p:spPr>
          <p:txBody>
            <a:bodyPr wrap="none" anchor="ctr"/>
            <a:lstStyle/>
            <a:p>
              <a:endParaRPr lang="en-US" sz="1200"/>
            </a:p>
          </p:txBody>
        </p:sp>
        <p:sp>
          <p:nvSpPr>
            <p:cNvPr id="1071122" name="AutoShape 18"/>
            <p:cNvSpPr>
              <a:spLocks noChangeArrowheads="1"/>
            </p:cNvSpPr>
            <p:nvPr/>
          </p:nvSpPr>
          <p:spPr bwMode="gray">
            <a:xfrm>
              <a:off x="1787" y="3016"/>
              <a:ext cx="968" cy="565"/>
            </a:xfrm>
            <a:prstGeom prst="roundRect">
              <a:avLst>
                <a:gd name="adj" fmla="val 6907"/>
              </a:avLst>
            </a:prstGeom>
            <a:noFill/>
            <a:ln w="9525">
              <a:noFill/>
              <a:round/>
              <a:headEnd/>
              <a:tailEnd/>
            </a:ln>
            <a:effectLst/>
          </p:spPr>
          <p:txBody>
            <a:bodyPr wrap="none" anchor="ctr"/>
            <a:lstStyle/>
            <a:p>
              <a:pPr eaLnBrk="1" hangingPunct="1">
                <a:lnSpc>
                  <a:spcPct val="100000"/>
                </a:lnSpc>
                <a:spcBef>
                  <a:spcPct val="50000"/>
                </a:spcBef>
              </a:pPr>
              <a:r>
                <a:rPr lang="ja-JP" altLang="en-US" sz="1200" b="0">
                  <a:latin typeface="メイリオ" pitchFamily="50" charset="-128"/>
                  <a:ea typeface="メイリオ" pitchFamily="50" charset="-128"/>
                  <a:cs typeface="メイリオ" pitchFamily="50" charset="-128"/>
                </a:rPr>
                <a:t>特定宛先の遅延が</a:t>
              </a:r>
              <a:br>
                <a:rPr lang="ja-JP" altLang="en-US" sz="1200" b="0">
                  <a:latin typeface="メイリオ" pitchFamily="50" charset="-128"/>
                  <a:ea typeface="メイリオ" pitchFamily="50" charset="-128"/>
                  <a:cs typeface="メイリオ" pitchFamily="50" charset="-128"/>
                </a:rPr>
              </a:br>
              <a:r>
                <a:rPr lang="ja-JP" altLang="en-US" sz="1200" b="0">
                  <a:latin typeface="メイリオ" pitchFamily="50" charset="-128"/>
                  <a:ea typeface="メイリオ" pitchFamily="50" charset="-128"/>
                  <a:cs typeface="メイリオ" pitchFamily="50" charset="-128"/>
                </a:rPr>
                <a:t>全てのメールに影響</a:t>
              </a:r>
            </a:p>
          </p:txBody>
        </p:sp>
      </p:grpSp>
      <p:grpSp>
        <p:nvGrpSpPr>
          <p:cNvPr id="6" name="Group 19"/>
          <p:cNvGrpSpPr>
            <a:grpSpLocks/>
          </p:cNvGrpSpPr>
          <p:nvPr/>
        </p:nvGrpSpPr>
        <p:grpSpPr bwMode="auto">
          <a:xfrm>
            <a:off x="4908550" y="4781550"/>
            <a:ext cx="1612900" cy="930275"/>
            <a:chOff x="3088" y="3024"/>
            <a:chExt cx="1016" cy="586"/>
          </a:xfrm>
        </p:grpSpPr>
        <p:sp>
          <p:nvSpPr>
            <p:cNvPr id="1071124" name="Rectangle 20"/>
            <p:cNvSpPr>
              <a:spLocks noChangeArrowheads="1"/>
            </p:cNvSpPr>
            <p:nvPr/>
          </p:nvSpPr>
          <p:spPr bwMode="gray">
            <a:xfrm>
              <a:off x="3088" y="3024"/>
              <a:ext cx="1016" cy="584"/>
            </a:xfrm>
            <a:prstGeom prst="rect">
              <a:avLst/>
            </a:prstGeom>
            <a:solidFill>
              <a:schemeClr val="hlink"/>
            </a:solidFill>
            <a:ln w="9525">
              <a:noFill/>
              <a:miter lim="800000"/>
              <a:headEnd/>
              <a:tailEnd/>
            </a:ln>
            <a:effectLst>
              <a:outerShdw dist="35921" dir="2700000" algn="ctr" rotWithShape="0">
                <a:schemeClr val="bg2">
                  <a:alpha val="53000"/>
                </a:schemeClr>
              </a:outerShdw>
            </a:effectLst>
          </p:spPr>
          <p:txBody>
            <a:bodyPr wrap="none" anchor="ctr"/>
            <a:lstStyle/>
            <a:p>
              <a:endParaRPr lang="en-US"/>
            </a:p>
          </p:txBody>
        </p:sp>
        <p:sp>
          <p:nvSpPr>
            <p:cNvPr id="1071125" name="AutoShape 21"/>
            <p:cNvSpPr>
              <a:spLocks noChangeArrowheads="1"/>
            </p:cNvSpPr>
            <p:nvPr/>
          </p:nvSpPr>
          <p:spPr bwMode="gray">
            <a:xfrm>
              <a:off x="3107" y="3045"/>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ja-JP" altLang="en-US" sz="1600">
                  <a:solidFill>
                    <a:schemeClr val="bg1"/>
                  </a:solidFill>
                  <a:latin typeface="メイリオ" pitchFamily="50" charset="-128"/>
                  <a:ea typeface="メイリオ" pitchFamily="50" charset="-128"/>
                  <a:cs typeface="メイリオ" pitchFamily="50" charset="-128"/>
                </a:rPr>
                <a:t>宛先単位での</a:t>
              </a:r>
              <a:br>
                <a:rPr lang="ja-JP" altLang="en-US" sz="1600">
                  <a:solidFill>
                    <a:schemeClr val="bg1"/>
                  </a:solidFill>
                  <a:latin typeface="メイリオ" pitchFamily="50" charset="-128"/>
                  <a:ea typeface="メイリオ" pitchFamily="50" charset="-128"/>
                  <a:cs typeface="メイリオ" pitchFamily="50" charset="-128"/>
                </a:rPr>
              </a:br>
              <a:r>
                <a:rPr lang="ja-JP" altLang="en-US" sz="1600" b="0">
                  <a:solidFill>
                    <a:schemeClr val="bg1"/>
                  </a:solidFill>
                  <a:latin typeface="メイリオ" pitchFamily="50" charset="-128"/>
                  <a:ea typeface="メイリオ" pitchFamily="50" charset="-128"/>
                  <a:cs typeface="メイリオ" pitchFamily="50" charset="-128"/>
                </a:rPr>
                <a:t>独立したキュー</a:t>
              </a:r>
            </a:p>
          </p:txBody>
        </p:sp>
      </p:grpSp>
      <p:grpSp>
        <p:nvGrpSpPr>
          <p:cNvPr id="7" name="Group 22"/>
          <p:cNvGrpSpPr>
            <a:grpSpLocks/>
          </p:cNvGrpSpPr>
          <p:nvPr/>
        </p:nvGrpSpPr>
        <p:grpSpPr bwMode="auto">
          <a:xfrm>
            <a:off x="6902450" y="4783138"/>
            <a:ext cx="1701800" cy="927100"/>
            <a:chOff x="4344" y="3008"/>
            <a:chExt cx="1016" cy="584"/>
          </a:xfrm>
        </p:grpSpPr>
        <p:sp>
          <p:nvSpPr>
            <p:cNvPr id="1071127" name="Rectangle 23"/>
            <p:cNvSpPr>
              <a:spLocks noChangeArrowheads="1"/>
            </p:cNvSpPr>
            <p:nvPr/>
          </p:nvSpPr>
          <p:spPr bwMode="gray">
            <a:xfrm>
              <a:off x="4344" y="3008"/>
              <a:ext cx="1016" cy="584"/>
            </a:xfrm>
            <a:prstGeom prst="rect">
              <a:avLst/>
            </a:prstGeom>
            <a:solidFill>
              <a:srgbClr val="006699"/>
            </a:solidFill>
            <a:ln w="9525">
              <a:noFill/>
              <a:miter lim="800000"/>
              <a:headEnd/>
              <a:tailEnd/>
            </a:ln>
            <a:effectLst>
              <a:outerShdw dist="35921" dir="2700000" algn="ctr" rotWithShape="0">
                <a:schemeClr val="bg2">
                  <a:alpha val="53000"/>
                </a:schemeClr>
              </a:outerShdw>
            </a:effectLst>
          </p:spPr>
          <p:txBody>
            <a:bodyPr wrap="none" anchor="ctr"/>
            <a:lstStyle/>
            <a:p>
              <a:endParaRPr lang="en-US" sz="1200"/>
            </a:p>
          </p:txBody>
        </p:sp>
        <p:sp>
          <p:nvSpPr>
            <p:cNvPr id="1071128" name="AutoShape 24"/>
            <p:cNvSpPr>
              <a:spLocks noChangeArrowheads="1"/>
            </p:cNvSpPr>
            <p:nvPr/>
          </p:nvSpPr>
          <p:spPr bwMode="gray">
            <a:xfrm>
              <a:off x="4356" y="3013"/>
              <a:ext cx="968" cy="565"/>
            </a:xfrm>
            <a:prstGeom prst="roundRect">
              <a:avLst>
                <a:gd name="adj" fmla="val 6907"/>
              </a:avLst>
            </a:prstGeom>
            <a:noFill/>
            <a:ln w="9525">
              <a:noFill/>
              <a:round/>
              <a:headEnd/>
              <a:tailEnd/>
            </a:ln>
            <a:effectLst/>
          </p:spPr>
          <p:txBody>
            <a:bodyPr wrap="none" anchor="ctr"/>
            <a:lstStyle/>
            <a:p>
              <a:pPr eaLnBrk="1" hangingPunct="1">
                <a:lnSpc>
                  <a:spcPct val="100000"/>
                </a:lnSpc>
                <a:spcBef>
                  <a:spcPct val="50000"/>
                </a:spcBef>
              </a:pPr>
              <a:r>
                <a:rPr lang="ja-JP" altLang="en-US" sz="1200" b="0">
                  <a:solidFill>
                    <a:schemeClr val="bg1"/>
                  </a:solidFill>
                  <a:latin typeface="メイリオ" pitchFamily="50" charset="-128"/>
                  <a:ea typeface="メイリオ" pitchFamily="50" charset="-128"/>
                  <a:cs typeface="メイリオ" pitchFamily="50" charset="-128"/>
                </a:rPr>
                <a:t>耐障害性</a:t>
              </a:r>
              <a:br>
                <a:rPr lang="ja-JP" altLang="en-US" sz="1200" b="0">
                  <a:solidFill>
                    <a:schemeClr val="bg1"/>
                  </a:solidFill>
                  <a:latin typeface="メイリオ" pitchFamily="50" charset="-128"/>
                  <a:ea typeface="メイリオ" pitchFamily="50" charset="-128"/>
                  <a:cs typeface="メイリオ" pitchFamily="50" charset="-128"/>
                </a:rPr>
              </a:br>
              <a:r>
                <a:rPr lang="ja-JP" altLang="en-US" sz="1200" b="0">
                  <a:solidFill>
                    <a:schemeClr val="bg1"/>
                  </a:solidFill>
                  <a:latin typeface="メイリオ" pitchFamily="50" charset="-128"/>
                  <a:ea typeface="メイリオ" pitchFamily="50" charset="-128"/>
                  <a:cs typeface="メイリオ" pitchFamily="50" charset="-128"/>
                </a:rPr>
                <a:t>配送のカスタマイズ</a:t>
              </a:r>
            </a:p>
          </p:txBody>
        </p:sp>
      </p:grpSp>
      <p:grpSp>
        <p:nvGrpSpPr>
          <p:cNvPr id="8" name="Group 25"/>
          <p:cNvGrpSpPr>
            <a:grpSpLocks/>
          </p:cNvGrpSpPr>
          <p:nvPr/>
        </p:nvGrpSpPr>
        <p:grpSpPr bwMode="auto">
          <a:xfrm>
            <a:off x="4908550" y="3454400"/>
            <a:ext cx="1612900" cy="927100"/>
            <a:chOff x="3096" y="2192"/>
            <a:chExt cx="1016" cy="584"/>
          </a:xfrm>
        </p:grpSpPr>
        <p:sp>
          <p:nvSpPr>
            <p:cNvPr id="1071130" name="Rectangle 26"/>
            <p:cNvSpPr>
              <a:spLocks noChangeArrowheads="1"/>
            </p:cNvSpPr>
            <p:nvPr/>
          </p:nvSpPr>
          <p:spPr bwMode="gray">
            <a:xfrm>
              <a:off x="3096" y="2192"/>
              <a:ext cx="1016" cy="584"/>
            </a:xfrm>
            <a:prstGeom prst="rect">
              <a:avLst/>
            </a:prstGeom>
            <a:solidFill>
              <a:schemeClr val="hlink"/>
            </a:solidFill>
            <a:ln w="9525">
              <a:noFill/>
              <a:miter lim="800000"/>
              <a:headEnd/>
              <a:tailEnd/>
            </a:ln>
            <a:effectLst>
              <a:outerShdw dist="35921" dir="2700000" algn="ctr" rotWithShape="0">
                <a:schemeClr val="bg2">
                  <a:alpha val="53000"/>
                </a:schemeClr>
              </a:outerShdw>
            </a:effectLst>
          </p:spPr>
          <p:txBody>
            <a:bodyPr wrap="none" anchor="ctr"/>
            <a:lstStyle/>
            <a:p>
              <a:endParaRPr lang="en-US"/>
            </a:p>
          </p:txBody>
        </p:sp>
        <p:sp>
          <p:nvSpPr>
            <p:cNvPr id="1071131" name="AutoShape 27"/>
            <p:cNvSpPr>
              <a:spLocks noChangeArrowheads="1"/>
            </p:cNvSpPr>
            <p:nvPr/>
          </p:nvSpPr>
          <p:spPr bwMode="gray">
            <a:xfrm>
              <a:off x="3115" y="2200"/>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en-US" altLang="ja-JP" sz="1600">
                  <a:solidFill>
                    <a:schemeClr val="bg1"/>
                  </a:solidFill>
                  <a:latin typeface="メイリオ" pitchFamily="50" charset="-128"/>
                  <a:ea typeface="メイリオ" pitchFamily="50" charset="-128"/>
                  <a:cs typeface="メイリオ" pitchFamily="50" charset="-128"/>
                </a:rPr>
                <a:t>10,000</a:t>
              </a:r>
              <a:r>
                <a:rPr lang="en-US" altLang="ja-JP" sz="1600" b="0">
                  <a:solidFill>
                    <a:schemeClr val="bg1"/>
                  </a:solidFill>
                  <a:latin typeface="メイリオ" pitchFamily="50" charset="-128"/>
                  <a:ea typeface="メイリオ" pitchFamily="50" charset="-128"/>
                  <a:cs typeface="メイリオ" pitchFamily="50" charset="-128"/>
                </a:rPr>
                <a:t/>
              </a:r>
              <a:br>
                <a:rPr lang="en-US" altLang="ja-JP" sz="1600" b="0">
                  <a:solidFill>
                    <a:schemeClr val="bg1"/>
                  </a:solidFill>
                  <a:latin typeface="メイリオ" pitchFamily="50" charset="-128"/>
                  <a:ea typeface="メイリオ" pitchFamily="50" charset="-128"/>
                  <a:cs typeface="メイリオ" pitchFamily="50" charset="-128"/>
                </a:rPr>
              </a:br>
              <a:r>
                <a:rPr lang="ja-JP" altLang="en-US" sz="1400" b="0">
                  <a:solidFill>
                    <a:schemeClr val="bg1"/>
                  </a:solidFill>
                  <a:latin typeface="メイリオ" pitchFamily="50" charset="-128"/>
                  <a:ea typeface="メイリオ" pitchFamily="50" charset="-128"/>
                  <a:cs typeface="メイリオ" pitchFamily="50" charset="-128"/>
                </a:rPr>
                <a:t>送信 </a:t>
              </a:r>
              <a:r>
                <a:rPr lang="en-US" altLang="ja-JP" sz="1400" b="0">
                  <a:solidFill>
                    <a:schemeClr val="bg1"/>
                  </a:solidFill>
                  <a:latin typeface="メイリオ" pitchFamily="50" charset="-128"/>
                  <a:ea typeface="メイリオ" pitchFamily="50" charset="-128"/>
                  <a:cs typeface="メイリオ" pitchFamily="50" charset="-128"/>
                </a:rPr>
                <a:t>/ </a:t>
              </a:r>
              <a:r>
                <a:rPr lang="ja-JP" altLang="en-US" sz="1400" b="0">
                  <a:solidFill>
                    <a:schemeClr val="bg1"/>
                  </a:solidFill>
                  <a:latin typeface="メイリオ" pitchFamily="50" charset="-128"/>
                  <a:ea typeface="メイリオ" pitchFamily="50" charset="-128"/>
                  <a:cs typeface="メイリオ" pitchFamily="50" charset="-128"/>
                </a:rPr>
                <a:t>受信</a:t>
              </a:r>
            </a:p>
            <a:p>
              <a:pPr eaLnBrk="1" hangingPunct="1">
                <a:lnSpc>
                  <a:spcPct val="100000"/>
                </a:lnSpc>
              </a:pPr>
              <a:r>
                <a:rPr lang="ja-JP" altLang="en-US" sz="1400" b="0">
                  <a:solidFill>
                    <a:schemeClr val="bg1"/>
                  </a:solidFill>
                  <a:latin typeface="メイリオ" pitchFamily="50" charset="-128"/>
                  <a:ea typeface="メイリオ" pitchFamily="50" charset="-128"/>
                  <a:cs typeface="メイリオ" pitchFamily="50" charset="-128"/>
                </a:rPr>
                <a:t>コネクション</a:t>
              </a:r>
            </a:p>
          </p:txBody>
        </p:sp>
      </p:grpSp>
      <p:grpSp>
        <p:nvGrpSpPr>
          <p:cNvPr id="9" name="Group 28"/>
          <p:cNvGrpSpPr>
            <a:grpSpLocks/>
          </p:cNvGrpSpPr>
          <p:nvPr/>
        </p:nvGrpSpPr>
        <p:grpSpPr bwMode="auto">
          <a:xfrm>
            <a:off x="6902450" y="3454400"/>
            <a:ext cx="1701800" cy="927100"/>
            <a:chOff x="4352" y="2176"/>
            <a:chExt cx="1016" cy="584"/>
          </a:xfrm>
        </p:grpSpPr>
        <p:sp>
          <p:nvSpPr>
            <p:cNvPr id="1071133" name="Rectangle 29"/>
            <p:cNvSpPr>
              <a:spLocks noChangeArrowheads="1"/>
            </p:cNvSpPr>
            <p:nvPr/>
          </p:nvSpPr>
          <p:spPr bwMode="gray">
            <a:xfrm>
              <a:off x="4352" y="2176"/>
              <a:ext cx="1016" cy="584"/>
            </a:xfrm>
            <a:prstGeom prst="rect">
              <a:avLst/>
            </a:prstGeom>
            <a:solidFill>
              <a:srgbClr val="006699"/>
            </a:solidFill>
            <a:ln w="9525">
              <a:noFill/>
              <a:miter lim="800000"/>
              <a:headEnd/>
              <a:tailEnd/>
            </a:ln>
            <a:effectLst>
              <a:outerShdw dist="35921" dir="2700000" algn="ctr" rotWithShape="0">
                <a:schemeClr val="bg2">
                  <a:alpha val="53000"/>
                </a:schemeClr>
              </a:outerShdw>
            </a:effectLst>
          </p:spPr>
          <p:txBody>
            <a:bodyPr wrap="none" anchor="ctr"/>
            <a:lstStyle/>
            <a:p>
              <a:endParaRPr lang="en-US" sz="1200"/>
            </a:p>
          </p:txBody>
        </p:sp>
        <p:sp>
          <p:nvSpPr>
            <p:cNvPr id="1071134" name="AutoShape 30"/>
            <p:cNvSpPr>
              <a:spLocks noChangeArrowheads="1"/>
            </p:cNvSpPr>
            <p:nvPr/>
          </p:nvSpPr>
          <p:spPr bwMode="gray">
            <a:xfrm>
              <a:off x="4368" y="2194"/>
              <a:ext cx="968" cy="565"/>
            </a:xfrm>
            <a:prstGeom prst="roundRect">
              <a:avLst>
                <a:gd name="adj" fmla="val 6907"/>
              </a:avLst>
            </a:prstGeom>
            <a:noFill/>
            <a:ln w="9525">
              <a:noFill/>
              <a:round/>
              <a:headEnd/>
              <a:tailEnd/>
            </a:ln>
            <a:effectLst/>
          </p:spPr>
          <p:txBody>
            <a:bodyPr wrap="none" anchor="ctr"/>
            <a:lstStyle/>
            <a:p>
              <a:pPr eaLnBrk="1" hangingPunct="1">
                <a:lnSpc>
                  <a:spcPct val="100000"/>
                </a:lnSpc>
              </a:pPr>
              <a:r>
                <a:rPr lang="ja-JP" altLang="en-US" sz="1200" b="0">
                  <a:solidFill>
                    <a:schemeClr val="bg1"/>
                  </a:solidFill>
                  <a:latin typeface="メイリオ" pitchFamily="50" charset="-128"/>
                  <a:ea typeface="メイリオ" pitchFamily="50" charset="-128"/>
                  <a:cs typeface="メイリオ" pitchFamily="50" charset="-128"/>
                </a:rPr>
                <a:t>優れたパフォーマンス</a:t>
              </a:r>
              <a:br>
                <a:rPr lang="ja-JP" altLang="en-US" sz="1200" b="0">
                  <a:solidFill>
                    <a:schemeClr val="bg1"/>
                  </a:solidFill>
                  <a:latin typeface="メイリオ" pitchFamily="50" charset="-128"/>
                  <a:ea typeface="メイリオ" pitchFamily="50" charset="-128"/>
                  <a:cs typeface="メイリオ" pitchFamily="50" charset="-128"/>
                </a:rPr>
              </a:br>
              <a:r>
                <a:rPr lang="ja-JP" altLang="en-US" sz="1200" b="0">
                  <a:solidFill>
                    <a:schemeClr val="bg1"/>
                  </a:solidFill>
                  <a:latin typeface="メイリオ" pitchFamily="50" charset="-128"/>
                  <a:ea typeface="メイリオ" pitchFamily="50" charset="-128"/>
                  <a:cs typeface="メイリオ" pitchFamily="50" charset="-128"/>
                </a:rPr>
                <a:t>確実な配送</a:t>
              </a:r>
            </a:p>
          </p:txBody>
        </p:sp>
      </p:grpSp>
      <p:sp>
        <p:nvSpPr>
          <p:cNvPr id="1071135" name="AutoShape 31"/>
          <p:cNvSpPr>
            <a:spLocks noChangeArrowheads="1"/>
          </p:cNvSpPr>
          <p:nvPr/>
        </p:nvSpPr>
        <p:spPr bwMode="gray">
          <a:xfrm>
            <a:off x="6562725" y="3822700"/>
            <a:ext cx="320675" cy="192088"/>
          </a:xfrm>
          <a:prstGeom prst="rightArrow">
            <a:avLst>
              <a:gd name="adj1" fmla="val 38843"/>
              <a:gd name="adj2" fmla="val 74382"/>
            </a:avLst>
          </a:prstGeom>
          <a:solidFill>
            <a:schemeClr val="tx2"/>
          </a:solidFill>
          <a:ln w="9525">
            <a:noFill/>
            <a:miter lim="800000"/>
            <a:headEnd/>
            <a:tailEnd/>
          </a:ln>
          <a:effectLst/>
        </p:spPr>
        <p:txBody>
          <a:bodyPr wrap="none" anchor="ctr"/>
          <a:lstStyle/>
          <a:p>
            <a:endParaRPr lang="en-US"/>
          </a:p>
        </p:txBody>
      </p:sp>
      <p:sp>
        <p:nvSpPr>
          <p:cNvPr id="1071136" name="AutoShape 32"/>
          <p:cNvSpPr>
            <a:spLocks noChangeArrowheads="1"/>
          </p:cNvSpPr>
          <p:nvPr/>
        </p:nvSpPr>
        <p:spPr bwMode="gray">
          <a:xfrm>
            <a:off x="6562725" y="5151438"/>
            <a:ext cx="320675" cy="192087"/>
          </a:xfrm>
          <a:prstGeom prst="rightArrow">
            <a:avLst>
              <a:gd name="adj1" fmla="val 38843"/>
              <a:gd name="adj2" fmla="val 74382"/>
            </a:avLst>
          </a:prstGeom>
          <a:solidFill>
            <a:schemeClr val="tx2"/>
          </a:solidFill>
          <a:ln w="9525">
            <a:noFill/>
            <a:miter lim="800000"/>
            <a:headEnd/>
            <a:tailEnd/>
          </a:ln>
          <a:effectLst/>
        </p:spPr>
        <p:txBody>
          <a:bodyPr wrap="none" anchor="ctr"/>
          <a:lstStyle/>
          <a:p>
            <a:endParaRPr lang="en-US"/>
          </a:p>
        </p:txBody>
      </p:sp>
      <p:sp>
        <p:nvSpPr>
          <p:cNvPr id="1071137" name="AutoShape 33"/>
          <p:cNvSpPr>
            <a:spLocks noChangeArrowheads="1"/>
          </p:cNvSpPr>
          <p:nvPr/>
        </p:nvSpPr>
        <p:spPr bwMode="gray">
          <a:xfrm>
            <a:off x="2476500" y="5151438"/>
            <a:ext cx="320675" cy="192087"/>
          </a:xfrm>
          <a:prstGeom prst="rightArrow">
            <a:avLst>
              <a:gd name="adj1" fmla="val 38843"/>
              <a:gd name="adj2" fmla="val 74382"/>
            </a:avLst>
          </a:prstGeom>
          <a:solidFill>
            <a:schemeClr val="tx2"/>
          </a:solidFill>
          <a:ln w="9525">
            <a:noFill/>
            <a:miter lim="800000"/>
            <a:headEnd/>
            <a:tailEnd/>
          </a:ln>
          <a:effectLst/>
        </p:spPr>
        <p:txBody>
          <a:bodyPr wrap="none" anchor="ctr"/>
          <a:lstStyle/>
          <a:p>
            <a:endParaRPr lang="en-US"/>
          </a:p>
        </p:txBody>
      </p:sp>
      <p:sp>
        <p:nvSpPr>
          <p:cNvPr id="1071138" name="AutoShape 34"/>
          <p:cNvSpPr>
            <a:spLocks noChangeArrowheads="1"/>
          </p:cNvSpPr>
          <p:nvPr/>
        </p:nvSpPr>
        <p:spPr bwMode="gray">
          <a:xfrm>
            <a:off x="2476500" y="3822700"/>
            <a:ext cx="320675" cy="192088"/>
          </a:xfrm>
          <a:prstGeom prst="rightArrow">
            <a:avLst>
              <a:gd name="adj1" fmla="val 38843"/>
              <a:gd name="adj2" fmla="val 74382"/>
            </a:avLst>
          </a:prstGeom>
          <a:solidFill>
            <a:schemeClr val="tx2"/>
          </a:solidFill>
          <a:ln w="9525">
            <a:noFill/>
            <a:miter lim="800000"/>
            <a:headEnd/>
            <a:tailEnd/>
          </a:ln>
          <a:effectLst/>
        </p:spPr>
        <p:txBody>
          <a:bodyPr wrap="none" anchor="ctr"/>
          <a:lstStyle/>
          <a:p>
            <a:endParaRPr lang="en-US"/>
          </a:p>
        </p:txBody>
      </p:sp>
      <p:sp>
        <p:nvSpPr>
          <p:cNvPr id="1071139" name="Line 35"/>
          <p:cNvSpPr>
            <a:spLocks noChangeShapeType="1"/>
          </p:cNvSpPr>
          <p:nvPr/>
        </p:nvSpPr>
        <p:spPr bwMode="gray">
          <a:xfrm>
            <a:off x="4686300" y="2068513"/>
            <a:ext cx="9525" cy="4414837"/>
          </a:xfrm>
          <a:prstGeom prst="line">
            <a:avLst/>
          </a:prstGeom>
          <a:noFill/>
          <a:ln w="28575">
            <a:solidFill>
              <a:schemeClr val="tx1"/>
            </a:solidFill>
            <a:round/>
            <a:headEnd/>
            <a:tailEnd/>
          </a:ln>
          <a:effectLst/>
        </p:spPr>
        <p:txBody>
          <a:bodyPr/>
          <a:lstStyle/>
          <a:p>
            <a:endParaRPr lang="en-US"/>
          </a:p>
        </p:txBody>
      </p:sp>
      <p:sp>
        <p:nvSpPr>
          <p:cNvPr id="1071140" name="Text Box 36"/>
          <p:cNvSpPr txBox="1">
            <a:spLocks noChangeArrowheads="1"/>
          </p:cNvSpPr>
          <p:nvPr/>
        </p:nvSpPr>
        <p:spPr bwMode="auto">
          <a:xfrm>
            <a:off x="6572250" y="1524000"/>
            <a:ext cx="2571750" cy="274638"/>
          </a:xfrm>
          <a:prstGeom prst="rect">
            <a:avLst/>
          </a:prstGeom>
          <a:noFill/>
          <a:ln w="9525">
            <a:noFill/>
            <a:miter lim="800000"/>
            <a:headEnd/>
            <a:tailEnd/>
          </a:ln>
          <a:effectLst/>
        </p:spPr>
        <p:txBody>
          <a:bodyPr wrap="none">
            <a:spAutoFit/>
          </a:bodyPr>
          <a:lstStyle/>
          <a:p>
            <a:pPr algn="r">
              <a:lnSpc>
                <a:spcPct val="100000"/>
              </a:lnSpc>
            </a:pPr>
            <a:r>
              <a:rPr lang="en-US" altLang="ja-JP" sz="1200" b="0">
                <a:solidFill>
                  <a:srgbClr val="336699"/>
                </a:solidFill>
                <a:latin typeface="メイリオ" pitchFamily="50" charset="-128"/>
                <a:ea typeface="メイリオ" pitchFamily="50" charset="-128"/>
                <a:cs typeface="メイリオ" pitchFamily="50" charset="-128"/>
              </a:rPr>
              <a:t>※MTA</a:t>
            </a:r>
            <a:r>
              <a:rPr lang="ja-JP" altLang="en-US" sz="1200" b="0">
                <a:solidFill>
                  <a:srgbClr val="336699"/>
                </a:solidFill>
                <a:latin typeface="メイリオ" pitchFamily="50" charset="-128"/>
                <a:ea typeface="メイリオ" pitchFamily="50" charset="-128"/>
                <a:cs typeface="メイリオ" pitchFamily="50" charset="-128"/>
              </a:rPr>
              <a:t>・・・</a:t>
            </a:r>
            <a:r>
              <a:rPr lang="en-US" altLang="ja-JP" sz="1200" b="0">
                <a:solidFill>
                  <a:srgbClr val="336699"/>
                </a:solidFill>
                <a:latin typeface="メイリオ" pitchFamily="50" charset="-128"/>
                <a:ea typeface="メイリオ" pitchFamily="50" charset="-128"/>
                <a:cs typeface="メイリオ" pitchFamily="50" charset="-128"/>
              </a:rPr>
              <a:t>Mail Transfer Agent</a:t>
            </a:r>
            <a:endParaRPr lang="ja-JP" altLang="en-US" sz="1200" b="0">
              <a:solidFill>
                <a:srgbClr val="336699"/>
              </a:solidFill>
              <a:latin typeface="メイリオ" pitchFamily="50" charset="-128"/>
              <a:ea typeface="メイリオ" pitchFamily="50" charset="-128"/>
              <a:cs typeface="メイリオ" pitchFamily="50" charset="-128"/>
            </a:endParaRPr>
          </a:p>
        </p:txBody>
      </p:sp>
      <p:pic>
        <p:nvPicPr>
          <p:cNvPr id="1071142" name="Picture 38"/>
          <p:cNvPicPr>
            <a:picLocks noChangeAspect="1" noChangeArrowheads="1"/>
          </p:cNvPicPr>
          <p:nvPr/>
        </p:nvPicPr>
        <p:blipFill>
          <a:blip r:embed="rId3" cstate="print"/>
          <a:srcRect t="16843" b="15790"/>
          <a:stretch>
            <a:fillRect/>
          </a:stretch>
        </p:blipFill>
        <p:spPr bwMode="gray">
          <a:xfrm>
            <a:off x="1116013" y="1916113"/>
            <a:ext cx="2663825" cy="768350"/>
          </a:xfrm>
          <a:prstGeom prst="rect">
            <a:avLst/>
          </a:prstGeom>
          <a:noFill/>
          <a:ln w="9525">
            <a:noFill/>
            <a:miter lim="800000"/>
            <a:headEnd/>
            <a:tailEnd/>
          </a:ln>
          <a:effectLst/>
        </p:spPr>
      </p:pic>
      <p:sp>
        <p:nvSpPr>
          <p:cNvPr id="1071143" name="Text Box 39"/>
          <p:cNvSpPr txBox="1">
            <a:spLocks noChangeArrowheads="1"/>
          </p:cNvSpPr>
          <p:nvPr/>
        </p:nvSpPr>
        <p:spPr bwMode="gray">
          <a:xfrm>
            <a:off x="1115616" y="2708920"/>
            <a:ext cx="2873896" cy="523220"/>
          </a:xfrm>
          <a:prstGeom prst="rect">
            <a:avLst/>
          </a:prstGeom>
          <a:noFill/>
          <a:ln w="9525">
            <a:noFill/>
            <a:miter lim="800000"/>
            <a:headEnd/>
            <a:tailEnd/>
          </a:ln>
          <a:effectLst/>
        </p:spPr>
        <p:txBody>
          <a:bodyPr wrap="square">
            <a:spAutoFit/>
          </a:bodyPr>
          <a:lstStyle/>
          <a:p>
            <a:pPr eaLnBrk="1" hangingPunct="1">
              <a:lnSpc>
                <a:spcPct val="100000"/>
              </a:lnSpc>
              <a:spcBef>
                <a:spcPct val="50000"/>
              </a:spcBef>
            </a:pPr>
            <a:r>
              <a:rPr lang="ja-JP" altLang="en-US" sz="1400" dirty="0">
                <a:latin typeface="メイリオ" pitchFamily="50" charset="-128"/>
                <a:ea typeface="メイリオ" pitchFamily="50" charset="-128"/>
                <a:cs typeface="メイリオ" pitchFamily="50" charset="-128"/>
              </a:rPr>
              <a:t>一般的な </a:t>
            </a:r>
            <a:r>
              <a:rPr lang="en-US" altLang="ja-JP" sz="1400" dirty="0">
                <a:latin typeface="メイリオ" pitchFamily="50" charset="-128"/>
                <a:ea typeface="メイリオ" pitchFamily="50" charset="-128"/>
                <a:cs typeface="メイリオ" pitchFamily="50" charset="-128"/>
              </a:rPr>
              <a:t>Email </a:t>
            </a:r>
            <a:r>
              <a:rPr lang="ja-JP" altLang="en-US" sz="1400" dirty="0">
                <a:latin typeface="メイリオ" pitchFamily="50" charset="-128"/>
                <a:ea typeface="メイリオ" pitchFamily="50" charset="-128"/>
                <a:cs typeface="メイリオ" pitchFamily="50" charset="-128"/>
              </a:rPr>
              <a:t>ゲートウェイ</a:t>
            </a:r>
            <a:br>
              <a:rPr lang="ja-JP" altLang="en-US" sz="1400" dirty="0">
                <a:latin typeface="メイリオ" pitchFamily="50" charset="-128"/>
                <a:ea typeface="メイリオ" pitchFamily="50" charset="-128"/>
                <a:cs typeface="メイリオ" pitchFamily="50" charset="-128"/>
              </a:rPr>
            </a:br>
            <a:r>
              <a:rPr lang="ja-JP" altLang="en-US" sz="1400" dirty="0">
                <a:latin typeface="メイリオ" pitchFamily="50" charset="-128"/>
                <a:ea typeface="メイリオ" pitchFamily="50" charset="-128"/>
                <a:cs typeface="メイリオ" pitchFamily="50" charset="-128"/>
              </a:rPr>
              <a:t>通常のアプライアンス製品</a:t>
            </a:r>
          </a:p>
        </p:txBody>
      </p:sp>
      <p:sp>
        <p:nvSpPr>
          <p:cNvPr id="1071144" name="Text Box 40"/>
          <p:cNvSpPr txBox="1">
            <a:spLocks noChangeArrowheads="1"/>
          </p:cNvSpPr>
          <p:nvPr/>
        </p:nvSpPr>
        <p:spPr bwMode="gray">
          <a:xfrm>
            <a:off x="5867400" y="2781300"/>
            <a:ext cx="1763713" cy="304800"/>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400">
                <a:latin typeface="メイリオ" pitchFamily="50" charset="-128"/>
                <a:ea typeface="メイリオ" pitchFamily="50" charset="-128"/>
                <a:cs typeface="メイリオ" pitchFamily="50" charset="-128"/>
              </a:rPr>
              <a:t>Cisco IronPort ESA</a:t>
            </a:r>
            <a:endParaRPr lang="ja-JP" altLang="en-US" sz="1400">
              <a:latin typeface="メイリオ" pitchFamily="50" charset="-128"/>
              <a:ea typeface="メイリオ" pitchFamily="50" charset="-128"/>
              <a:cs typeface="メイリオ" pitchFamily="50" charset="-128"/>
            </a:endParaRPr>
          </a:p>
        </p:txBody>
      </p:sp>
      <p:pic>
        <p:nvPicPr>
          <p:cNvPr id="1071145" name="Picture 37" descr="\\Mv-fs\projects\Cisco\10-0539_Beth_Cole\Source\HKK06040_S670_small.png"/>
          <p:cNvPicPr>
            <a:picLocks noChangeAspect="1" noChangeArrowheads="1"/>
          </p:cNvPicPr>
          <p:nvPr/>
        </p:nvPicPr>
        <p:blipFill>
          <a:blip r:embed="rId4" cstate="print"/>
          <a:srcRect/>
          <a:stretch>
            <a:fillRect/>
          </a:stretch>
        </p:blipFill>
        <p:spPr bwMode="auto">
          <a:xfrm>
            <a:off x="5364163" y="1916113"/>
            <a:ext cx="2879725" cy="920750"/>
          </a:xfrm>
          <a:prstGeom prst="rect">
            <a:avLst/>
          </a:prstGeom>
          <a:noFill/>
          <a:ln w="9525">
            <a:noFill/>
            <a:miter lim="800000"/>
            <a:headEnd/>
            <a:tailEnd/>
          </a:ln>
        </p:spPr>
      </p:pic>
      <p:sp>
        <p:nvSpPr>
          <p:cNvPr id="37" name="タイトル 36"/>
          <p:cNvSpPr>
            <a:spLocks noGrp="1"/>
          </p:cNvSpPr>
          <p:nvPr>
            <p:ph type="title"/>
          </p:nvPr>
        </p:nvSpPr>
        <p:spPr/>
        <p:txBody>
          <a:bodyPr/>
          <a:lstStyle/>
          <a:p>
            <a:r>
              <a:rPr lang="en-US" altLang="ja-JP" dirty="0" err="1" smtClean="0"/>
              <a:t>IronPort</a:t>
            </a:r>
            <a:r>
              <a:rPr lang="en-US" altLang="ja-JP" dirty="0" smtClean="0"/>
              <a:t> </a:t>
            </a:r>
            <a:r>
              <a:rPr lang="en-US" altLang="ja-JP" dirty="0" err="1" smtClean="0"/>
              <a:t>AsyncOS</a:t>
            </a:r>
            <a:r>
              <a:rPr lang="en-US" altLang="ja-JP" dirty="0" smtClean="0"/>
              <a:t>™ </a:t>
            </a:r>
            <a:br>
              <a:rPr lang="en-US" altLang="ja-JP" dirty="0" smtClean="0"/>
            </a:br>
            <a:r>
              <a:rPr lang="ja-JP" altLang="en-US" sz="2400" dirty="0" smtClean="0"/>
              <a:t>革命的な</a:t>
            </a:r>
            <a:r>
              <a:rPr lang="en-US" altLang="ja-JP" sz="2400" dirty="0" smtClean="0"/>
              <a:t>MTA</a:t>
            </a:r>
            <a:r>
              <a:rPr lang="ja-JP" altLang="en-US" sz="2400" dirty="0" smtClean="0"/>
              <a:t>プラットフォーム</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3795" name="Picture 3"/>
          <p:cNvPicPr>
            <a:picLocks noChangeAspect="1" noChangeArrowheads="1"/>
          </p:cNvPicPr>
          <p:nvPr/>
        </p:nvPicPr>
        <p:blipFill>
          <a:blip r:embed="rId3" cstate="print"/>
          <a:srcRect/>
          <a:stretch>
            <a:fillRect/>
          </a:stretch>
        </p:blipFill>
        <p:spPr bwMode="auto">
          <a:xfrm>
            <a:off x="468313" y="3644900"/>
            <a:ext cx="3924300" cy="2628900"/>
          </a:xfrm>
          <a:prstGeom prst="rect">
            <a:avLst/>
          </a:prstGeom>
          <a:noFill/>
          <a:ln w="9525" algn="ctr">
            <a:noFill/>
            <a:miter lim="800000"/>
            <a:headEnd/>
            <a:tailEnd/>
          </a:ln>
          <a:effectLst/>
        </p:spPr>
      </p:pic>
      <p:pic>
        <p:nvPicPr>
          <p:cNvPr id="1313796" name="Picture 4"/>
          <p:cNvPicPr>
            <a:picLocks noChangeAspect="1" noChangeArrowheads="1"/>
          </p:cNvPicPr>
          <p:nvPr/>
        </p:nvPicPr>
        <p:blipFill>
          <a:blip r:embed="rId4" cstate="print"/>
          <a:srcRect/>
          <a:stretch>
            <a:fillRect/>
          </a:stretch>
        </p:blipFill>
        <p:spPr bwMode="auto">
          <a:xfrm>
            <a:off x="4932363" y="3536950"/>
            <a:ext cx="3924300" cy="2852738"/>
          </a:xfrm>
          <a:prstGeom prst="rect">
            <a:avLst/>
          </a:prstGeom>
          <a:noFill/>
          <a:ln w="9525" algn="ctr">
            <a:noFill/>
            <a:miter lim="800000"/>
            <a:headEnd/>
            <a:tailEnd/>
          </a:ln>
          <a:effectLst/>
        </p:spPr>
      </p:pic>
      <p:sp>
        <p:nvSpPr>
          <p:cNvPr id="1313797" name="Line 5"/>
          <p:cNvSpPr>
            <a:spLocks noChangeShapeType="1"/>
          </p:cNvSpPr>
          <p:nvPr/>
        </p:nvSpPr>
        <p:spPr bwMode="gray">
          <a:xfrm>
            <a:off x="4686300" y="2068513"/>
            <a:ext cx="9525" cy="4414837"/>
          </a:xfrm>
          <a:prstGeom prst="line">
            <a:avLst/>
          </a:prstGeom>
          <a:noFill/>
          <a:ln w="28575">
            <a:solidFill>
              <a:schemeClr val="tx1"/>
            </a:solidFill>
            <a:round/>
            <a:headEnd/>
            <a:tailEnd/>
          </a:ln>
          <a:effectLst/>
        </p:spPr>
        <p:txBody>
          <a:bodyPr/>
          <a:lstStyle/>
          <a:p>
            <a:endParaRPr lang="en-US"/>
          </a:p>
        </p:txBody>
      </p:sp>
      <p:pic>
        <p:nvPicPr>
          <p:cNvPr id="1313802" name="Picture 10"/>
          <p:cNvPicPr>
            <a:picLocks noChangeAspect="1" noChangeArrowheads="1"/>
          </p:cNvPicPr>
          <p:nvPr/>
        </p:nvPicPr>
        <p:blipFill>
          <a:blip r:embed="rId5" cstate="print"/>
          <a:srcRect t="16843" b="15790"/>
          <a:stretch>
            <a:fillRect/>
          </a:stretch>
        </p:blipFill>
        <p:spPr bwMode="gray">
          <a:xfrm>
            <a:off x="1116013" y="1916113"/>
            <a:ext cx="2663825" cy="768350"/>
          </a:xfrm>
          <a:prstGeom prst="rect">
            <a:avLst/>
          </a:prstGeom>
          <a:noFill/>
          <a:ln w="9525">
            <a:noFill/>
            <a:miter lim="800000"/>
            <a:headEnd/>
            <a:tailEnd/>
          </a:ln>
          <a:effectLst/>
        </p:spPr>
      </p:pic>
      <p:sp>
        <p:nvSpPr>
          <p:cNvPr id="1313803" name="Text Box 11"/>
          <p:cNvSpPr txBox="1">
            <a:spLocks noChangeArrowheads="1"/>
          </p:cNvSpPr>
          <p:nvPr/>
        </p:nvSpPr>
        <p:spPr bwMode="gray">
          <a:xfrm>
            <a:off x="1331913" y="2636838"/>
            <a:ext cx="2592015" cy="523220"/>
          </a:xfrm>
          <a:prstGeom prst="rect">
            <a:avLst/>
          </a:prstGeom>
          <a:noFill/>
          <a:ln w="9525">
            <a:noFill/>
            <a:miter lim="800000"/>
            <a:headEnd/>
            <a:tailEnd/>
          </a:ln>
          <a:effectLst/>
        </p:spPr>
        <p:txBody>
          <a:bodyPr wrap="square">
            <a:spAutoFit/>
          </a:bodyPr>
          <a:lstStyle/>
          <a:p>
            <a:pPr eaLnBrk="1" hangingPunct="1">
              <a:lnSpc>
                <a:spcPct val="100000"/>
              </a:lnSpc>
              <a:spcBef>
                <a:spcPct val="50000"/>
              </a:spcBef>
            </a:pPr>
            <a:r>
              <a:rPr lang="ja-JP" altLang="en-US" sz="1400" dirty="0">
                <a:latin typeface="メイリオ" pitchFamily="50" charset="-128"/>
                <a:ea typeface="メイリオ" pitchFamily="50" charset="-128"/>
                <a:cs typeface="メイリオ" pitchFamily="50" charset="-128"/>
              </a:rPr>
              <a:t>一般的な </a:t>
            </a:r>
            <a:r>
              <a:rPr lang="en-US" altLang="ja-JP" sz="1400" dirty="0">
                <a:latin typeface="メイリオ" pitchFamily="50" charset="-128"/>
                <a:ea typeface="メイリオ" pitchFamily="50" charset="-128"/>
                <a:cs typeface="メイリオ" pitchFamily="50" charset="-128"/>
              </a:rPr>
              <a:t>Email </a:t>
            </a:r>
            <a:r>
              <a:rPr lang="ja-JP" altLang="en-US" sz="1400" dirty="0">
                <a:latin typeface="メイリオ" pitchFamily="50" charset="-128"/>
                <a:ea typeface="メイリオ" pitchFamily="50" charset="-128"/>
                <a:cs typeface="メイリオ" pitchFamily="50" charset="-128"/>
              </a:rPr>
              <a:t>ゲートウェイ</a:t>
            </a:r>
            <a:br>
              <a:rPr lang="ja-JP" altLang="en-US" sz="1400" dirty="0">
                <a:latin typeface="メイリオ" pitchFamily="50" charset="-128"/>
                <a:ea typeface="メイリオ" pitchFamily="50" charset="-128"/>
                <a:cs typeface="メイリオ" pitchFamily="50" charset="-128"/>
              </a:rPr>
            </a:br>
            <a:r>
              <a:rPr lang="ja-JP" altLang="en-US" sz="1400" dirty="0">
                <a:latin typeface="メイリオ" pitchFamily="50" charset="-128"/>
                <a:ea typeface="メイリオ" pitchFamily="50" charset="-128"/>
                <a:cs typeface="メイリオ" pitchFamily="50" charset="-128"/>
              </a:rPr>
              <a:t>通常のアプライアンス製品</a:t>
            </a:r>
          </a:p>
        </p:txBody>
      </p:sp>
      <p:sp>
        <p:nvSpPr>
          <p:cNvPr id="1313804" name="Text Box 12"/>
          <p:cNvSpPr txBox="1">
            <a:spLocks noChangeArrowheads="1"/>
          </p:cNvSpPr>
          <p:nvPr/>
        </p:nvSpPr>
        <p:spPr bwMode="gray">
          <a:xfrm>
            <a:off x="5867400" y="2781300"/>
            <a:ext cx="1763713" cy="304800"/>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400">
                <a:latin typeface="メイリオ" pitchFamily="50" charset="-128"/>
                <a:ea typeface="メイリオ" pitchFamily="50" charset="-128"/>
                <a:cs typeface="メイリオ" pitchFamily="50" charset="-128"/>
              </a:rPr>
              <a:t>Cisco IronPort ESA</a:t>
            </a:r>
            <a:endParaRPr lang="ja-JP" altLang="en-US" sz="1400">
              <a:latin typeface="メイリオ" pitchFamily="50" charset="-128"/>
              <a:ea typeface="メイリオ" pitchFamily="50" charset="-128"/>
              <a:cs typeface="メイリオ" pitchFamily="50" charset="-128"/>
            </a:endParaRPr>
          </a:p>
        </p:txBody>
      </p:sp>
      <p:pic>
        <p:nvPicPr>
          <p:cNvPr id="1313805" name="Picture 37" descr="\\Mv-fs\projects\Cisco\10-0539_Beth_Cole\Source\HKK06040_S670_small.png"/>
          <p:cNvPicPr>
            <a:picLocks noChangeAspect="1" noChangeArrowheads="1"/>
          </p:cNvPicPr>
          <p:nvPr/>
        </p:nvPicPr>
        <p:blipFill>
          <a:blip r:embed="rId6" cstate="print"/>
          <a:srcRect/>
          <a:stretch>
            <a:fillRect/>
          </a:stretch>
        </p:blipFill>
        <p:spPr bwMode="auto">
          <a:xfrm>
            <a:off x="5364163" y="1916113"/>
            <a:ext cx="2879725" cy="920750"/>
          </a:xfrm>
          <a:prstGeom prst="rect">
            <a:avLst/>
          </a:prstGeom>
          <a:noFill/>
          <a:ln w="9525">
            <a:noFill/>
            <a:miter lim="800000"/>
            <a:headEnd/>
            <a:tailEnd/>
          </a:ln>
        </p:spPr>
      </p:pic>
      <p:sp>
        <p:nvSpPr>
          <p:cNvPr id="10" name="タイトル 36"/>
          <p:cNvSpPr txBox="1">
            <a:spLocks/>
          </p:cNvSpPr>
          <p:nvPr/>
        </p:nvSpPr>
        <p:spPr>
          <a:xfrm>
            <a:off x="229702" y="432215"/>
            <a:ext cx="8588861" cy="8382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AsyncOS</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b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kumimoji="1" lang="ja-JP" altLang="en-US" sz="24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メール遅延を防ぐ、送信先毎のキュー処理</a:t>
            </a:r>
            <a:endParaRPr kumimoji="1" lang="ja-JP" altLang="en-US" sz="24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3" name="Picture 3"/>
          <p:cNvPicPr>
            <a:picLocks noChangeAspect="1" noChangeArrowheads="1"/>
          </p:cNvPicPr>
          <p:nvPr/>
        </p:nvPicPr>
        <p:blipFill>
          <a:blip r:embed="rId3" cstate="print"/>
          <a:srcRect/>
          <a:stretch>
            <a:fillRect/>
          </a:stretch>
        </p:blipFill>
        <p:spPr bwMode="auto">
          <a:xfrm>
            <a:off x="215900" y="3392488"/>
            <a:ext cx="4319588" cy="2952750"/>
          </a:xfrm>
          <a:prstGeom prst="rect">
            <a:avLst/>
          </a:prstGeom>
          <a:noFill/>
          <a:ln w="9525" algn="ctr">
            <a:noFill/>
            <a:miter lim="800000"/>
            <a:headEnd/>
            <a:tailEnd/>
          </a:ln>
          <a:effectLst/>
        </p:spPr>
      </p:pic>
      <p:pic>
        <p:nvPicPr>
          <p:cNvPr id="1315844" name="Picture 4"/>
          <p:cNvPicPr>
            <a:picLocks noChangeAspect="1" noChangeArrowheads="1"/>
          </p:cNvPicPr>
          <p:nvPr/>
        </p:nvPicPr>
        <p:blipFill>
          <a:blip r:embed="rId4" cstate="print"/>
          <a:srcRect/>
          <a:stretch>
            <a:fillRect/>
          </a:stretch>
        </p:blipFill>
        <p:spPr bwMode="auto">
          <a:xfrm>
            <a:off x="4787900" y="3384550"/>
            <a:ext cx="4284663" cy="2889250"/>
          </a:xfrm>
          <a:prstGeom prst="rect">
            <a:avLst/>
          </a:prstGeom>
          <a:noFill/>
          <a:ln w="9525" algn="ctr">
            <a:noFill/>
            <a:miter lim="800000"/>
            <a:headEnd/>
            <a:tailEnd/>
          </a:ln>
          <a:effectLst/>
        </p:spPr>
      </p:pic>
      <p:sp>
        <p:nvSpPr>
          <p:cNvPr id="1315845" name="Line 5"/>
          <p:cNvSpPr>
            <a:spLocks noChangeShapeType="1"/>
          </p:cNvSpPr>
          <p:nvPr/>
        </p:nvSpPr>
        <p:spPr bwMode="gray">
          <a:xfrm>
            <a:off x="4686300" y="2068513"/>
            <a:ext cx="9525" cy="4414837"/>
          </a:xfrm>
          <a:prstGeom prst="line">
            <a:avLst/>
          </a:prstGeom>
          <a:noFill/>
          <a:ln w="28575">
            <a:solidFill>
              <a:schemeClr val="tx1"/>
            </a:solidFill>
            <a:round/>
            <a:headEnd/>
            <a:tailEnd/>
          </a:ln>
          <a:effectLst/>
        </p:spPr>
        <p:txBody>
          <a:bodyPr/>
          <a:lstStyle/>
          <a:p>
            <a:endParaRPr lang="en-US"/>
          </a:p>
        </p:txBody>
      </p:sp>
      <p:pic>
        <p:nvPicPr>
          <p:cNvPr id="1315846" name="Picture 6"/>
          <p:cNvPicPr>
            <a:picLocks noChangeAspect="1" noChangeArrowheads="1"/>
          </p:cNvPicPr>
          <p:nvPr/>
        </p:nvPicPr>
        <p:blipFill>
          <a:blip r:embed="rId5" cstate="print"/>
          <a:srcRect t="16843" b="15790"/>
          <a:stretch>
            <a:fillRect/>
          </a:stretch>
        </p:blipFill>
        <p:spPr bwMode="gray">
          <a:xfrm>
            <a:off x="1116013" y="1916113"/>
            <a:ext cx="2663825" cy="768350"/>
          </a:xfrm>
          <a:prstGeom prst="rect">
            <a:avLst/>
          </a:prstGeom>
          <a:noFill/>
          <a:ln w="9525">
            <a:noFill/>
            <a:miter lim="800000"/>
            <a:headEnd/>
            <a:tailEnd/>
          </a:ln>
          <a:effectLst/>
        </p:spPr>
      </p:pic>
      <p:sp>
        <p:nvSpPr>
          <p:cNvPr id="1315847" name="Text Box 7"/>
          <p:cNvSpPr txBox="1">
            <a:spLocks noChangeArrowheads="1"/>
          </p:cNvSpPr>
          <p:nvPr/>
        </p:nvSpPr>
        <p:spPr bwMode="gray">
          <a:xfrm>
            <a:off x="1331913" y="2636838"/>
            <a:ext cx="2736031" cy="523220"/>
          </a:xfrm>
          <a:prstGeom prst="rect">
            <a:avLst/>
          </a:prstGeom>
          <a:noFill/>
          <a:ln w="9525">
            <a:noFill/>
            <a:miter lim="800000"/>
            <a:headEnd/>
            <a:tailEnd/>
          </a:ln>
          <a:effectLst/>
        </p:spPr>
        <p:txBody>
          <a:bodyPr wrap="square">
            <a:spAutoFit/>
          </a:bodyPr>
          <a:lstStyle/>
          <a:p>
            <a:pPr eaLnBrk="1" hangingPunct="1">
              <a:lnSpc>
                <a:spcPct val="100000"/>
              </a:lnSpc>
              <a:spcBef>
                <a:spcPct val="50000"/>
              </a:spcBef>
            </a:pPr>
            <a:r>
              <a:rPr lang="ja-JP" altLang="en-US" sz="1400" dirty="0">
                <a:latin typeface="メイリオ" pitchFamily="50" charset="-128"/>
                <a:ea typeface="メイリオ" pitchFamily="50" charset="-128"/>
                <a:cs typeface="メイリオ" pitchFamily="50" charset="-128"/>
              </a:rPr>
              <a:t>一般的な </a:t>
            </a:r>
            <a:r>
              <a:rPr lang="en-US" altLang="ja-JP" sz="1400" dirty="0">
                <a:latin typeface="メイリオ" pitchFamily="50" charset="-128"/>
                <a:ea typeface="メイリオ" pitchFamily="50" charset="-128"/>
                <a:cs typeface="メイリオ" pitchFamily="50" charset="-128"/>
              </a:rPr>
              <a:t>Email </a:t>
            </a:r>
            <a:r>
              <a:rPr lang="ja-JP" altLang="en-US" sz="1400" dirty="0">
                <a:latin typeface="メイリオ" pitchFamily="50" charset="-128"/>
                <a:ea typeface="メイリオ" pitchFamily="50" charset="-128"/>
                <a:cs typeface="メイリオ" pitchFamily="50" charset="-128"/>
              </a:rPr>
              <a:t>ゲートウェイ</a:t>
            </a:r>
            <a:br>
              <a:rPr lang="ja-JP" altLang="en-US" sz="1400" dirty="0">
                <a:latin typeface="メイリオ" pitchFamily="50" charset="-128"/>
                <a:ea typeface="メイリオ" pitchFamily="50" charset="-128"/>
                <a:cs typeface="メイリオ" pitchFamily="50" charset="-128"/>
              </a:rPr>
            </a:br>
            <a:r>
              <a:rPr lang="ja-JP" altLang="en-US" sz="1400" dirty="0">
                <a:latin typeface="メイリオ" pitchFamily="50" charset="-128"/>
                <a:ea typeface="メイリオ" pitchFamily="50" charset="-128"/>
                <a:cs typeface="メイリオ" pitchFamily="50" charset="-128"/>
              </a:rPr>
              <a:t>通常のアプライアンス製品</a:t>
            </a:r>
          </a:p>
        </p:txBody>
      </p:sp>
      <p:sp>
        <p:nvSpPr>
          <p:cNvPr id="1315848" name="Text Box 8"/>
          <p:cNvSpPr txBox="1">
            <a:spLocks noChangeArrowheads="1"/>
          </p:cNvSpPr>
          <p:nvPr/>
        </p:nvSpPr>
        <p:spPr bwMode="gray">
          <a:xfrm>
            <a:off x="5867400" y="2781300"/>
            <a:ext cx="1763713" cy="304800"/>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400">
                <a:latin typeface="メイリオ" pitchFamily="50" charset="-128"/>
                <a:ea typeface="メイリオ" pitchFamily="50" charset="-128"/>
                <a:cs typeface="メイリオ" pitchFamily="50" charset="-128"/>
              </a:rPr>
              <a:t>Cisco IronPort ESA</a:t>
            </a:r>
            <a:endParaRPr lang="ja-JP" altLang="en-US" sz="1400">
              <a:latin typeface="メイリオ" pitchFamily="50" charset="-128"/>
              <a:ea typeface="メイリオ" pitchFamily="50" charset="-128"/>
              <a:cs typeface="メイリオ" pitchFamily="50" charset="-128"/>
            </a:endParaRPr>
          </a:p>
        </p:txBody>
      </p:sp>
      <p:pic>
        <p:nvPicPr>
          <p:cNvPr id="1315849" name="Picture 37" descr="\\Mv-fs\projects\Cisco\10-0539_Beth_Cole\Source\HKK06040_S670_small.png"/>
          <p:cNvPicPr>
            <a:picLocks noChangeAspect="1" noChangeArrowheads="1"/>
          </p:cNvPicPr>
          <p:nvPr/>
        </p:nvPicPr>
        <p:blipFill>
          <a:blip r:embed="rId6" cstate="print"/>
          <a:srcRect/>
          <a:stretch>
            <a:fillRect/>
          </a:stretch>
        </p:blipFill>
        <p:spPr bwMode="auto">
          <a:xfrm>
            <a:off x="5364163" y="1916113"/>
            <a:ext cx="2879725" cy="920750"/>
          </a:xfrm>
          <a:prstGeom prst="rect">
            <a:avLst/>
          </a:prstGeom>
          <a:noFill/>
          <a:ln w="9525">
            <a:noFill/>
            <a:miter lim="800000"/>
            <a:headEnd/>
            <a:tailEnd/>
          </a:ln>
        </p:spPr>
      </p:pic>
      <p:sp>
        <p:nvSpPr>
          <p:cNvPr id="11" name="タイトル 36"/>
          <p:cNvSpPr txBox="1">
            <a:spLocks/>
          </p:cNvSpPr>
          <p:nvPr/>
        </p:nvSpPr>
        <p:spPr>
          <a:xfrm>
            <a:off x="229702" y="432215"/>
            <a:ext cx="8588861" cy="838200"/>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AsyncOS</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b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kumimoji="1" lang="en-US" altLang="ja-JP" sz="24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DDoS</a:t>
            </a:r>
            <a:r>
              <a:rPr kumimoji="1" lang="ja-JP" altLang="en-US" sz="24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攻撃への堅牢さ</a:t>
            </a:r>
            <a:endParaRPr kumimoji="1" lang="ja-JP" altLang="en-US" sz="24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ChangeArrowheads="1"/>
          </p:cNvSpPr>
          <p:nvPr/>
        </p:nvSpPr>
        <p:spPr bwMode="gray">
          <a:xfrm>
            <a:off x="2811463" y="3511004"/>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7123" name="Rectangle 3"/>
          <p:cNvSpPr>
            <a:spLocks noChangeArrowheads="1"/>
          </p:cNvSpPr>
          <p:nvPr/>
        </p:nvSpPr>
        <p:spPr bwMode="gray">
          <a:xfrm>
            <a:off x="4564063" y="3498304"/>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7126" name="Text Box 6"/>
          <p:cNvSpPr txBox="1">
            <a:spLocks noChangeArrowheads="1"/>
          </p:cNvSpPr>
          <p:nvPr/>
        </p:nvSpPr>
        <p:spPr bwMode="gray">
          <a:xfrm>
            <a:off x="835025" y="3533229"/>
            <a:ext cx="2082800" cy="762000"/>
          </a:xfrm>
          <a:prstGeom prst="rect">
            <a:avLst/>
          </a:prstGeom>
          <a:noFill/>
          <a:ln w="9525">
            <a:noFill/>
            <a:miter lim="800000"/>
            <a:headEnd/>
            <a:tailEnd/>
          </a:ln>
          <a:effectLst/>
        </p:spPr>
        <p:txBody>
          <a:bodyPr>
            <a:spAutoFit/>
          </a:bodyPr>
          <a:lstStyle/>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スパム</a:t>
            </a:r>
          </a:p>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防御</a:t>
            </a:r>
          </a:p>
        </p:txBody>
      </p:sp>
      <p:sp>
        <p:nvSpPr>
          <p:cNvPr id="1157127" name="Rectangle 7"/>
          <p:cNvSpPr>
            <a:spLocks noChangeArrowheads="1"/>
          </p:cNvSpPr>
          <p:nvPr/>
        </p:nvSpPr>
        <p:spPr bwMode="gray">
          <a:xfrm>
            <a:off x="1033463" y="5695404"/>
            <a:ext cx="6970712" cy="469900"/>
          </a:xfrm>
          <a:prstGeom prst="rect">
            <a:avLst/>
          </a:prstGeom>
          <a:solidFill>
            <a:srgbClr val="4D4D4D"/>
          </a:solidFill>
          <a:ln w="9525" algn="ctr">
            <a:noFill/>
            <a:miter lim="800000"/>
            <a:headEnd/>
            <a:tailEnd/>
          </a:ln>
          <a:effectLst/>
        </p:spPr>
        <p:txBody>
          <a:bodyPr anchor="ctr">
            <a:spAutoFit/>
          </a:bodyPr>
          <a:lstStyle/>
          <a:p>
            <a:endParaRPr lang="en-US"/>
          </a:p>
        </p:txBody>
      </p:sp>
      <p:sp>
        <p:nvSpPr>
          <p:cNvPr id="1157128" name="Rectangle 8"/>
          <p:cNvSpPr>
            <a:spLocks noChangeArrowheads="1"/>
          </p:cNvSpPr>
          <p:nvPr/>
        </p:nvSpPr>
        <p:spPr bwMode="gray">
          <a:xfrm>
            <a:off x="1033463" y="2949029"/>
            <a:ext cx="6970712" cy="471487"/>
          </a:xfrm>
          <a:prstGeom prst="rect">
            <a:avLst/>
          </a:prstGeom>
          <a:solidFill>
            <a:srgbClr val="969696"/>
          </a:solidFill>
          <a:ln w="9525" algn="ctr">
            <a:noFill/>
            <a:miter lim="800000"/>
            <a:headEnd/>
            <a:tailEnd/>
          </a:ln>
          <a:effectLst/>
        </p:spPr>
        <p:txBody>
          <a:bodyPr anchor="ctr">
            <a:spAutoFit/>
          </a:bodyPr>
          <a:lstStyle/>
          <a:p>
            <a:endParaRPr lang="en-US"/>
          </a:p>
        </p:txBody>
      </p:sp>
      <p:sp>
        <p:nvSpPr>
          <p:cNvPr id="1157129" name="Freeform 9"/>
          <p:cNvSpPr>
            <a:spLocks/>
          </p:cNvSpPr>
          <p:nvPr/>
        </p:nvSpPr>
        <p:spPr bwMode="gray">
          <a:xfrm>
            <a:off x="8004175" y="5538241"/>
            <a:ext cx="587375" cy="627063"/>
          </a:xfrm>
          <a:custGeom>
            <a:avLst/>
            <a:gdLst/>
            <a:ahLst/>
            <a:cxnLst>
              <a:cxn ang="0">
                <a:pos x="0" y="0"/>
              </a:cxn>
              <a:cxn ang="0">
                <a:pos x="0" y="363"/>
              </a:cxn>
              <a:cxn ang="0">
                <a:pos x="363" y="0"/>
              </a:cxn>
              <a:cxn ang="0">
                <a:pos x="0" y="0"/>
              </a:cxn>
            </a:cxnLst>
            <a:rect l="0" t="0" r="r" b="b"/>
            <a:pathLst>
              <a:path w="363" h="363">
                <a:moveTo>
                  <a:pt x="0" y="0"/>
                </a:moveTo>
                <a:lnTo>
                  <a:pt x="0" y="363"/>
                </a:lnTo>
                <a:lnTo>
                  <a:pt x="363" y="0"/>
                </a:lnTo>
                <a:lnTo>
                  <a:pt x="0" y="0"/>
                </a:lnTo>
                <a:close/>
              </a:path>
            </a:pathLst>
          </a:custGeom>
          <a:solidFill>
            <a:srgbClr val="DDDDDD"/>
          </a:solidFill>
          <a:ln w="9525" cap="flat" cmpd="sng">
            <a:noFill/>
            <a:prstDash val="solid"/>
            <a:round/>
            <a:headEnd/>
            <a:tailEnd/>
          </a:ln>
          <a:effectLst/>
        </p:spPr>
        <p:txBody>
          <a:bodyPr wrap="none">
            <a:spAutoFit/>
          </a:bodyPr>
          <a:lstStyle/>
          <a:p>
            <a:endParaRPr lang="en-US"/>
          </a:p>
        </p:txBody>
      </p:sp>
      <p:sp>
        <p:nvSpPr>
          <p:cNvPr id="1157130" name="Rectangle 10"/>
          <p:cNvSpPr>
            <a:spLocks noChangeArrowheads="1"/>
          </p:cNvSpPr>
          <p:nvPr/>
        </p:nvSpPr>
        <p:spPr bwMode="gray">
          <a:xfrm>
            <a:off x="1033463" y="3498304"/>
            <a:ext cx="1687512" cy="2117725"/>
          </a:xfrm>
          <a:prstGeom prst="rect">
            <a:avLst/>
          </a:prstGeom>
          <a:solidFill>
            <a:srgbClr val="FF9900"/>
          </a:solidFill>
          <a:ln w="9525">
            <a:noFill/>
            <a:miter lim="800000"/>
            <a:headEnd/>
            <a:tailEnd/>
          </a:ln>
        </p:spPr>
        <p:txBody>
          <a:bodyPr wrap="none" anchor="ctr"/>
          <a:lstStyle/>
          <a:p>
            <a:endParaRPr lang="en-US"/>
          </a:p>
        </p:txBody>
      </p:sp>
      <p:sp>
        <p:nvSpPr>
          <p:cNvPr id="1157131" name="Rectangle 11"/>
          <p:cNvSpPr>
            <a:spLocks noChangeArrowheads="1"/>
          </p:cNvSpPr>
          <p:nvPr/>
        </p:nvSpPr>
        <p:spPr bwMode="gray">
          <a:xfrm>
            <a:off x="6316663" y="3498304"/>
            <a:ext cx="1687512" cy="2117725"/>
          </a:xfrm>
          <a:prstGeom prst="rect">
            <a:avLst/>
          </a:prstGeom>
          <a:solidFill>
            <a:srgbClr val="00668C"/>
          </a:solidFill>
          <a:ln w="9525">
            <a:noFill/>
            <a:miter lim="800000"/>
            <a:headEnd/>
            <a:tailEnd/>
          </a:ln>
        </p:spPr>
        <p:txBody>
          <a:bodyPr wrap="none" anchor="ctr"/>
          <a:lstStyle/>
          <a:p>
            <a:endParaRPr lang="en-US"/>
          </a:p>
        </p:txBody>
      </p:sp>
      <p:sp>
        <p:nvSpPr>
          <p:cNvPr id="1157132" name="Freeform 12"/>
          <p:cNvSpPr>
            <a:spLocks/>
          </p:cNvSpPr>
          <p:nvPr/>
        </p:nvSpPr>
        <p:spPr bwMode="gray">
          <a:xfrm>
            <a:off x="1033463" y="2871241"/>
            <a:ext cx="7118350" cy="77788"/>
          </a:xfrm>
          <a:custGeom>
            <a:avLst/>
            <a:gdLst/>
            <a:ahLst/>
            <a:cxnLst>
              <a:cxn ang="0">
                <a:pos x="0" y="45"/>
              </a:cxn>
              <a:cxn ang="0">
                <a:pos x="90" y="0"/>
              </a:cxn>
              <a:cxn ang="0">
                <a:pos x="4400" y="0"/>
              </a:cxn>
              <a:cxn ang="0">
                <a:pos x="4309" y="53"/>
              </a:cxn>
              <a:cxn ang="0">
                <a:pos x="0" y="45"/>
              </a:cxn>
            </a:cxnLst>
            <a:rect l="0" t="0" r="r" b="b"/>
            <a:pathLst>
              <a:path w="4400" h="53">
                <a:moveTo>
                  <a:pt x="0" y="45"/>
                </a:moveTo>
                <a:lnTo>
                  <a:pt x="90" y="0"/>
                </a:lnTo>
                <a:lnTo>
                  <a:pt x="4400" y="0"/>
                </a:lnTo>
                <a:lnTo>
                  <a:pt x="4309" y="53"/>
                </a:lnTo>
                <a:lnTo>
                  <a:pt x="0" y="45"/>
                </a:lnTo>
                <a:close/>
              </a:path>
            </a:pathLst>
          </a:custGeom>
          <a:solidFill>
            <a:srgbClr val="EAEAEA"/>
          </a:solidFill>
          <a:ln w="9525" cap="flat" cmpd="sng">
            <a:noFill/>
            <a:prstDash val="solid"/>
            <a:round/>
            <a:headEnd/>
            <a:tailEnd/>
          </a:ln>
          <a:effectLst/>
        </p:spPr>
        <p:txBody>
          <a:bodyPr>
            <a:spAutoFit/>
          </a:bodyPr>
          <a:lstStyle/>
          <a:p>
            <a:endParaRPr lang="en-US"/>
          </a:p>
        </p:txBody>
      </p:sp>
      <p:sp>
        <p:nvSpPr>
          <p:cNvPr id="1157133" name="Freeform 13"/>
          <p:cNvSpPr>
            <a:spLocks/>
          </p:cNvSpPr>
          <p:nvPr/>
        </p:nvSpPr>
        <p:spPr bwMode="gray">
          <a:xfrm>
            <a:off x="8004175" y="2871241"/>
            <a:ext cx="144463" cy="560388"/>
          </a:xfrm>
          <a:custGeom>
            <a:avLst/>
            <a:gdLst/>
            <a:ahLst/>
            <a:cxnLst>
              <a:cxn ang="0">
                <a:pos x="0" y="52"/>
              </a:cxn>
              <a:cxn ang="0">
                <a:pos x="91" y="0"/>
              </a:cxn>
              <a:cxn ang="0">
                <a:pos x="91" y="279"/>
              </a:cxn>
              <a:cxn ang="0">
                <a:pos x="45" y="305"/>
              </a:cxn>
              <a:cxn ang="0">
                <a:pos x="0" y="331"/>
              </a:cxn>
              <a:cxn ang="0">
                <a:pos x="0" y="52"/>
              </a:cxn>
            </a:cxnLst>
            <a:rect l="0" t="0" r="r" b="b"/>
            <a:pathLst>
              <a:path w="91" h="331">
                <a:moveTo>
                  <a:pt x="0" y="52"/>
                </a:moveTo>
                <a:lnTo>
                  <a:pt x="91" y="0"/>
                </a:lnTo>
                <a:lnTo>
                  <a:pt x="91" y="279"/>
                </a:lnTo>
                <a:lnTo>
                  <a:pt x="45" y="305"/>
                </a:lnTo>
                <a:lnTo>
                  <a:pt x="0" y="331"/>
                </a:lnTo>
                <a:lnTo>
                  <a:pt x="0" y="52"/>
                </a:lnTo>
                <a:close/>
              </a:path>
            </a:pathLst>
          </a:custGeom>
          <a:solidFill>
            <a:srgbClr val="DDDDDD"/>
          </a:solidFill>
          <a:ln w="9525" cap="flat" cmpd="sng">
            <a:noFill/>
            <a:prstDash val="solid"/>
            <a:round/>
            <a:headEnd/>
            <a:tailEnd/>
          </a:ln>
          <a:effectLst/>
        </p:spPr>
        <p:txBody>
          <a:bodyPr>
            <a:spAutoFit/>
          </a:bodyPr>
          <a:lstStyle/>
          <a:p>
            <a:endParaRPr lang="en-US"/>
          </a:p>
        </p:txBody>
      </p:sp>
      <p:sp>
        <p:nvSpPr>
          <p:cNvPr id="1157134" name="Text Box 14"/>
          <p:cNvSpPr txBox="1">
            <a:spLocks noChangeArrowheads="1"/>
          </p:cNvSpPr>
          <p:nvPr/>
        </p:nvSpPr>
        <p:spPr bwMode="gray">
          <a:xfrm>
            <a:off x="3538538" y="3072854"/>
            <a:ext cx="2284412" cy="336550"/>
          </a:xfrm>
          <a:prstGeom prst="rect">
            <a:avLst/>
          </a:prstGeom>
          <a:noFill/>
          <a:ln w="9525">
            <a:noFill/>
            <a:miter lim="800000"/>
            <a:headEnd/>
            <a:tailEnd/>
          </a:ln>
          <a:effectLst/>
        </p:spPr>
        <p:txBody>
          <a:bodyPr wrap="none">
            <a:spAutoFit/>
          </a:bodyPr>
          <a:lstStyle/>
          <a:p>
            <a:pPr algn="l"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マネージメント ツール</a:t>
            </a:r>
          </a:p>
        </p:txBody>
      </p:sp>
      <p:sp>
        <p:nvSpPr>
          <p:cNvPr id="1157135" name="Text Box 15"/>
          <p:cNvSpPr txBox="1">
            <a:spLocks noChangeArrowheads="1"/>
          </p:cNvSpPr>
          <p:nvPr/>
        </p:nvSpPr>
        <p:spPr bwMode="gray">
          <a:xfrm>
            <a:off x="3132138" y="5750966"/>
            <a:ext cx="3081337" cy="336550"/>
          </a:xfrm>
          <a:prstGeom prst="rect">
            <a:avLst/>
          </a:prstGeom>
          <a:noFill/>
          <a:ln w="9525">
            <a:noFill/>
            <a:miter lim="800000"/>
            <a:headEnd/>
            <a:tailEnd/>
          </a:ln>
          <a:effectLst/>
        </p:spPr>
        <p:txBody>
          <a:bodyPr wrap="none">
            <a:spAutoFit/>
          </a:bodyPr>
          <a:lstStyle/>
          <a:p>
            <a:pPr algn="l" eaLnBrk="1" hangingPunct="1">
              <a:lnSpc>
                <a:spcPct val="100000"/>
              </a:lnSpc>
            </a:pPr>
            <a:r>
              <a:rPr lang="en-US" altLang="ja-JP" sz="1600" b="0">
                <a:solidFill>
                  <a:schemeClr val="bg1"/>
                </a:solidFill>
                <a:ea typeface="ヒラギノ角ゴ Pro W3"/>
                <a:cs typeface="ヒラギノ角ゴ Pro W3"/>
              </a:rPr>
              <a:t>AsyncOS®</a:t>
            </a:r>
            <a:r>
              <a:rPr kumimoji="1" lang="en-US" altLang="ja-JP" sz="1600">
                <a:solidFill>
                  <a:schemeClr val="bg1"/>
                </a:solidFill>
                <a:ea typeface="ヒラギノ角ゴ Pro W3"/>
                <a:cs typeface="ヒラギノ角ゴ Pro W3"/>
              </a:rPr>
              <a:t> MTA </a:t>
            </a:r>
            <a:r>
              <a:rPr kumimoji="1" lang="ja-JP" altLang="en-US" sz="1600">
                <a:solidFill>
                  <a:schemeClr val="bg1"/>
                </a:solidFill>
                <a:ea typeface="ヒラギノ角ゴ Pro W3"/>
                <a:cs typeface="ヒラギノ角ゴ Pro W3"/>
              </a:rPr>
              <a:t>プラットフォーム</a:t>
            </a:r>
          </a:p>
        </p:txBody>
      </p:sp>
      <p:sp>
        <p:nvSpPr>
          <p:cNvPr id="1157136" name="Text Box 16"/>
          <p:cNvSpPr txBox="1">
            <a:spLocks noChangeArrowheads="1"/>
          </p:cNvSpPr>
          <p:nvPr/>
        </p:nvSpPr>
        <p:spPr bwMode="gray">
          <a:xfrm>
            <a:off x="1196975" y="3761829"/>
            <a:ext cx="1370013" cy="1558925"/>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スパム対策</a:t>
            </a:r>
          </a:p>
          <a:p>
            <a:pPr eaLnBrk="1" hangingPunct="1">
              <a:lnSpc>
                <a:spcPct val="100000"/>
              </a:lnSpc>
              <a:spcBef>
                <a:spcPct val="50000"/>
              </a:spcBef>
            </a:pPr>
            <a:r>
              <a:rPr kumimoji="1" lang="en-US" altLang="ja-JP" sz="1600" dirty="0">
                <a:solidFill>
                  <a:schemeClr val="bg1"/>
                </a:solidFill>
                <a:latin typeface="メイリオ" pitchFamily="50" charset="-128"/>
                <a:ea typeface="メイリオ" pitchFamily="50" charset="-128"/>
                <a:cs typeface="メイリオ" pitchFamily="50" charset="-128"/>
              </a:rPr>
              <a:t>Reputation</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a:solidFill>
                  <a:schemeClr val="bg1"/>
                </a:solidFill>
                <a:latin typeface="メイリオ" pitchFamily="50" charset="-128"/>
                <a:ea typeface="メイリオ" pitchFamily="50" charset="-128"/>
                <a:cs typeface="メイリオ" pitchFamily="50" charset="-128"/>
              </a:rPr>
              <a:t>Filter</a:t>
            </a:r>
          </a:p>
          <a:p>
            <a:pPr eaLnBrk="1" hangingPunct="1">
              <a:lnSpc>
                <a:spcPct val="100000"/>
              </a:lnSpc>
              <a:spcBef>
                <a:spcPct val="50000"/>
              </a:spcBef>
            </a:pPr>
            <a:r>
              <a:rPr kumimoji="1" lang="en-US" altLang="ja-JP" sz="1600" dirty="0" err="1">
                <a:solidFill>
                  <a:schemeClr val="bg1"/>
                </a:solidFill>
                <a:latin typeface="メイリオ" pitchFamily="50" charset="-128"/>
                <a:ea typeface="メイリオ" pitchFamily="50" charset="-128"/>
                <a:cs typeface="メイリオ" pitchFamily="50" charset="-128"/>
              </a:rPr>
              <a:t>IronPort</a:t>
            </a:r>
            <a:r>
              <a:rPr kumimoji="1" lang="en-US" altLang="ja-JP" sz="1600" dirty="0">
                <a:solidFill>
                  <a:schemeClr val="bg1"/>
                </a:solidFill>
                <a:latin typeface="メイリオ" pitchFamily="50" charset="-128"/>
                <a:ea typeface="メイリオ" pitchFamily="50" charset="-128"/>
                <a:cs typeface="メイリオ" pitchFamily="50" charset="-128"/>
              </a:rPr>
              <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err="1">
                <a:solidFill>
                  <a:schemeClr val="bg1"/>
                </a:solidFill>
                <a:latin typeface="メイリオ" pitchFamily="50" charset="-128"/>
                <a:ea typeface="メイリオ" pitchFamily="50" charset="-128"/>
                <a:cs typeface="メイリオ" pitchFamily="50" charset="-128"/>
              </a:rPr>
              <a:t>AntiSpam</a:t>
            </a:r>
            <a:endParaRPr kumimoji="1" lang="en-US" altLang="ja-JP" sz="1600" dirty="0">
              <a:solidFill>
                <a:schemeClr val="bg1"/>
              </a:solidFill>
              <a:latin typeface="メイリオ" pitchFamily="50" charset="-128"/>
              <a:ea typeface="メイリオ" pitchFamily="50" charset="-128"/>
              <a:cs typeface="メイリオ" pitchFamily="50" charset="-128"/>
            </a:endParaRPr>
          </a:p>
        </p:txBody>
      </p:sp>
      <p:sp>
        <p:nvSpPr>
          <p:cNvPr id="1157137" name="Text Box 17"/>
          <p:cNvSpPr txBox="1">
            <a:spLocks noChangeArrowheads="1"/>
          </p:cNvSpPr>
          <p:nvPr/>
        </p:nvSpPr>
        <p:spPr bwMode="gray">
          <a:xfrm>
            <a:off x="2955924" y="3761829"/>
            <a:ext cx="1544067" cy="1323439"/>
          </a:xfrm>
          <a:prstGeom prst="rect">
            <a:avLst/>
          </a:prstGeom>
          <a:noFill/>
          <a:ln w="9525">
            <a:noFill/>
            <a:miter lim="800000"/>
            <a:headEnd/>
            <a:tailEnd/>
          </a:ln>
          <a:effectLst/>
        </p:spPr>
        <p:txBody>
          <a:bodyPr wrap="squar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ウイルス対策</a:t>
            </a:r>
          </a:p>
          <a:p>
            <a:pPr eaLnBrk="1" hangingPunct="1">
              <a:lnSpc>
                <a:spcPct val="100000"/>
              </a:lnSpc>
              <a:spcBef>
                <a:spcPct val="50000"/>
              </a:spcBef>
            </a:pPr>
            <a:r>
              <a:rPr kumimoji="1" lang="en-US" altLang="ja-JP" sz="1600" dirty="0" err="1" smtClean="0">
                <a:solidFill>
                  <a:schemeClr val="bg1"/>
                </a:solidFill>
                <a:latin typeface="メイリオ" pitchFamily="50" charset="-128"/>
                <a:ea typeface="メイリオ" pitchFamily="50" charset="-128"/>
                <a:cs typeface="メイリオ" pitchFamily="50" charset="-128"/>
              </a:rPr>
              <a:t>IronPort</a:t>
            </a:r>
            <a:r>
              <a:rPr kumimoji="1" lang="en-US" altLang="ja-JP" sz="1600" dirty="0" smtClean="0">
                <a:solidFill>
                  <a:schemeClr val="bg1"/>
                </a:solidFill>
                <a:latin typeface="メイリオ" pitchFamily="50" charset="-128"/>
                <a:ea typeface="メイリオ" pitchFamily="50" charset="-128"/>
                <a:cs typeface="メイリオ" pitchFamily="50" charset="-128"/>
              </a:rPr>
              <a:t> </a:t>
            </a:r>
            <a:r>
              <a:rPr kumimoji="1" lang="en-US" altLang="ja-JP" sz="1600" dirty="0" err="1" smtClean="0">
                <a:solidFill>
                  <a:schemeClr val="bg1"/>
                </a:solidFill>
                <a:latin typeface="メイリオ" pitchFamily="50" charset="-128"/>
                <a:ea typeface="メイリオ" pitchFamily="50" charset="-128"/>
                <a:cs typeface="メイリオ" pitchFamily="50" charset="-128"/>
              </a:rPr>
              <a:t>VOF</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err="1">
                <a:solidFill>
                  <a:schemeClr val="bg1"/>
                </a:solidFill>
                <a:latin typeface="メイリオ" pitchFamily="50" charset="-128"/>
                <a:ea typeface="メイリオ" pitchFamily="50" charset="-128"/>
                <a:cs typeface="メイリオ" pitchFamily="50" charset="-128"/>
              </a:rPr>
              <a:t>Sophos</a:t>
            </a:r>
            <a:r>
              <a:rPr kumimoji="1" lang="en-US" altLang="ja-JP" sz="1600" dirty="0">
                <a:solidFill>
                  <a:schemeClr val="bg1"/>
                </a:solidFill>
                <a:latin typeface="メイリオ" pitchFamily="50" charset="-128"/>
                <a:ea typeface="メイリオ" pitchFamily="50" charset="-128"/>
                <a:cs typeface="メイリオ" pitchFamily="50" charset="-128"/>
              </a:rPr>
              <a:t> AV</a:t>
            </a: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McAfee AV</a:t>
            </a:r>
          </a:p>
        </p:txBody>
      </p:sp>
      <p:sp>
        <p:nvSpPr>
          <p:cNvPr id="1157138" name="Text Box 18"/>
          <p:cNvSpPr txBox="1">
            <a:spLocks noChangeArrowheads="1"/>
          </p:cNvSpPr>
          <p:nvPr/>
        </p:nvSpPr>
        <p:spPr bwMode="gray">
          <a:xfrm>
            <a:off x="4486275" y="3788816"/>
            <a:ext cx="1835150" cy="1223412"/>
          </a:xfrm>
          <a:prstGeom prst="rect">
            <a:avLst/>
          </a:prstGeom>
          <a:noFill/>
          <a:ln w="9525">
            <a:noFill/>
            <a:miter lim="800000"/>
            <a:headEnd/>
            <a:tailEnd/>
          </a:ln>
          <a:effectLst/>
        </p:spPr>
        <p:txBody>
          <a:bodyPr>
            <a:spAutoFit/>
          </a:bodyPr>
          <a:lstStyle/>
          <a:p>
            <a:pPr eaLnBrk="1" hangingPunct="1">
              <a:lnSpc>
                <a:spcPct val="100000"/>
              </a:lnSpc>
            </a:pPr>
            <a:r>
              <a:rPr kumimoji="1" lang="ja-JP" altLang="en-US" sz="1400" dirty="0">
                <a:solidFill>
                  <a:schemeClr val="bg1"/>
                </a:solidFill>
                <a:latin typeface="メイリオ" pitchFamily="50" charset="-128"/>
                <a:ea typeface="メイリオ" pitchFamily="50" charset="-128"/>
                <a:cs typeface="メイリオ" pitchFamily="50" charset="-128"/>
              </a:rPr>
              <a:t>情報漏洩対策</a:t>
            </a:r>
          </a:p>
          <a:p>
            <a:pPr eaLnBrk="1" hangingPunct="1">
              <a:lnSpc>
                <a:spcPct val="100000"/>
              </a:lnSpc>
              <a:spcBef>
                <a:spcPct val="75000"/>
              </a:spcBef>
            </a:pPr>
            <a:r>
              <a:rPr kumimoji="1" lang="ja-JP" altLang="en-US" sz="1400" dirty="0">
                <a:solidFill>
                  <a:schemeClr val="bg1"/>
                </a:solidFill>
                <a:latin typeface="メイリオ" pitchFamily="50" charset="-128"/>
                <a:ea typeface="メイリオ" pitchFamily="50" charset="-128"/>
                <a:cs typeface="メイリオ" pitchFamily="50" charset="-128"/>
              </a:rPr>
              <a:t>コンテンツフィルタ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メッセージフィルタ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添付ファイル監査</a:t>
            </a:r>
          </a:p>
        </p:txBody>
      </p:sp>
      <p:sp>
        <p:nvSpPr>
          <p:cNvPr id="1157139" name="Text Box 19"/>
          <p:cNvSpPr txBox="1">
            <a:spLocks noChangeArrowheads="1"/>
          </p:cNvSpPr>
          <p:nvPr/>
        </p:nvSpPr>
        <p:spPr bwMode="gray">
          <a:xfrm>
            <a:off x="6470650" y="3793579"/>
            <a:ext cx="1403350" cy="1071562"/>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メール暗号化</a:t>
            </a:r>
            <a:endParaRPr kumimoji="1" lang="ja-JP" altLang="en-US" sz="1600" baseline="3000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75000"/>
              </a:spcBef>
            </a:pPr>
            <a:r>
              <a:rPr kumimoji="1" lang="en-US" altLang="ja-JP" sz="1600">
                <a:solidFill>
                  <a:schemeClr val="bg1"/>
                </a:solidFill>
                <a:latin typeface="メイリオ" pitchFamily="50" charset="-128"/>
                <a:ea typeface="メイリオ" pitchFamily="50" charset="-128"/>
                <a:cs typeface="メイリオ" pitchFamily="50" charset="-128"/>
              </a:rPr>
              <a:t>PXE</a:t>
            </a:r>
          </a:p>
          <a:p>
            <a:pPr eaLnBrk="1" hangingPunct="1">
              <a:lnSpc>
                <a:spcPct val="100000"/>
              </a:lnSpc>
              <a:spcBef>
                <a:spcPct val="25000"/>
              </a:spcBef>
            </a:pPr>
            <a:r>
              <a:rPr kumimoji="1" lang="en-US" altLang="ja-JP" sz="1600">
                <a:solidFill>
                  <a:schemeClr val="bg1"/>
                </a:solidFill>
                <a:latin typeface="メイリオ" pitchFamily="50" charset="-128"/>
                <a:ea typeface="メイリオ" pitchFamily="50" charset="-128"/>
                <a:cs typeface="メイリオ" pitchFamily="50" charset="-128"/>
              </a:rPr>
              <a:t>TLS</a:t>
            </a:r>
          </a:p>
        </p:txBody>
      </p:sp>
      <p:pic>
        <p:nvPicPr>
          <p:cNvPr id="1157142" name="Picture 22"/>
          <p:cNvPicPr>
            <a:picLocks noChangeAspect="1" noChangeArrowheads="1"/>
          </p:cNvPicPr>
          <p:nvPr/>
        </p:nvPicPr>
        <p:blipFill>
          <a:blip r:embed="rId3" cstate="print"/>
          <a:srcRect/>
          <a:stretch>
            <a:fillRect/>
          </a:stretch>
        </p:blipFill>
        <p:spPr bwMode="auto">
          <a:xfrm>
            <a:off x="3132138" y="1880641"/>
            <a:ext cx="3305175" cy="857250"/>
          </a:xfrm>
          <a:prstGeom prst="rect">
            <a:avLst/>
          </a:prstGeom>
          <a:noFill/>
          <a:ln w="9525" algn="ctr">
            <a:noFill/>
            <a:miter lim="800000"/>
            <a:headEnd/>
            <a:tailEnd/>
          </a:ln>
          <a:effectLst/>
        </p:spPr>
      </p:pic>
      <p:sp>
        <p:nvSpPr>
          <p:cNvPr id="20" name="タイトル 19"/>
          <p:cNvSpPr>
            <a:spLocks noGrp="1"/>
          </p:cNvSpPr>
          <p:nvPr>
            <p:ph type="title"/>
          </p:nvPr>
        </p:nvSpPr>
        <p:spPr/>
        <p:txBody>
          <a:bodyPr/>
          <a:lstStyle/>
          <a:p>
            <a:r>
              <a:rPr lang="en-US" altLang="ja-JP" dirty="0" err="1" smtClean="0"/>
              <a:t>IronPort</a:t>
            </a:r>
            <a:r>
              <a:rPr lang="en-US" altLang="ja-JP" dirty="0" smtClean="0"/>
              <a:t> </a:t>
            </a:r>
            <a:r>
              <a:rPr lang="en-US" altLang="ja-JP" dirty="0" err="1" smtClean="0"/>
              <a:t>ESA</a:t>
            </a:r>
            <a:r>
              <a:rPr lang="ja-JP" altLang="en-US" dirty="0" smtClean="0"/>
              <a:t>アーキテクチャ</a:t>
            </a:r>
            <a:br>
              <a:rPr lang="ja-JP" altLang="en-US" dirty="0" smtClean="0"/>
            </a:br>
            <a:r>
              <a:rPr lang="ja-JP" altLang="en-US" sz="2800" dirty="0" smtClean="0"/>
              <a:t>スパム対策</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Text Box 2"/>
          <p:cNvSpPr txBox="1">
            <a:spLocks noChangeArrowheads="1"/>
          </p:cNvSpPr>
          <p:nvPr/>
        </p:nvSpPr>
        <p:spPr bwMode="gray">
          <a:xfrm>
            <a:off x="6553200" y="2154238"/>
            <a:ext cx="1430338" cy="304800"/>
          </a:xfrm>
          <a:prstGeom prst="rect">
            <a:avLst/>
          </a:prstGeom>
          <a:noFill/>
          <a:ln w="19050">
            <a:noFill/>
            <a:miter lim="800000"/>
            <a:headEnd/>
            <a:tailEnd/>
          </a:ln>
          <a:effectLst/>
        </p:spPr>
        <p:txBody>
          <a:bodyPr wrap="none">
            <a:spAutoFit/>
          </a:bodyPr>
          <a:lstStyle/>
          <a:p>
            <a:pPr algn="l">
              <a:lnSpc>
                <a:spcPct val="100000"/>
              </a:lnSpc>
            </a:pPr>
            <a:r>
              <a:rPr lang="en-US" altLang="ja-JP" sz="1400">
                <a:solidFill>
                  <a:srgbClr val="2B1CEE"/>
                </a:solidFill>
                <a:latin typeface="メイリオ" pitchFamily="50" charset="-128"/>
                <a:ea typeface="メイリオ" pitchFamily="50" charset="-128"/>
                <a:cs typeface="メイリオ" pitchFamily="50" charset="-128"/>
              </a:rPr>
              <a:t>• </a:t>
            </a:r>
            <a:r>
              <a:rPr lang="ja-JP" altLang="en-US" sz="1400">
                <a:solidFill>
                  <a:srgbClr val="2B1CEE"/>
                </a:solidFill>
                <a:latin typeface="メイリオ" pitchFamily="50" charset="-128"/>
                <a:ea typeface="メイリオ" pitchFamily="50" charset="-128"/>
                <a:cs typeface="メイリオ" pitchFamily="50" charset="-128"/>
              </a:rPr>
              <a:t>正しいメール</a:t>
            </a:r>
            <a:endParaRPr lang="en-US" altLang="ja-JP" sz="1400">
              <a:solidFill>
                <a:srgbClr val="2B1CEE"/>
              </a:solidFill>
              <a:latin typeface="メイリオ" pitchFamily="50" charset="-128"/>
              <a:ea typeface="メイリオ" pitchFamily="50" charset="-128"/>
              <a:cs typeface="メイリオ" pitchFamily="50" charset="-128"/>
            </a:endParaRPr>
          </a:p>
        </p:txBody>
      </p:sp>
      <p:sp>
        <p:nvSpPr>
          <p:cNvPr id="1083395" name="Text Box 3"/>
          <p:cNvSpPr txBox="1">
            <a:spLocks noChangeArrowheads="1"/>
          </p:cNvSpPr>
          <p:nvPr/>
        </p:nvSpPr>
        <p:spPr bwMode="gray">
          <a:xfrm>
            <a:off x="6781800" y="2743200"/>
            <a:ext cx="2590800" cy="730250"/>
          </a:xfrm>
          <a:prstGeom prst="rect">
            <a:avLst/>
          </a:prstGeom>
          <a:noFill/>
          <a:ln w="19050">
            <a:noFill/>
            <a:miter lim="800000"/>
            <a:headEnd/>
            <a:tailEnd/>
          </a:ln>
          <a:effectLst/>
        </p:spPr>
        <p:txBody>
          <a:bodyPr>
            <a:spAutoFit/>
          </a:bodyPr>
          <a:lstStyle/>
          <a:p>
            <a:pPr algn="l">
              <a:lnSpc>
                <a:spcPct val="100000"/>
              </a:lnSpc>
            </a:pPr>
            <a:r>
              <a:rPr lang="en-US" altLang="ja-JP" sz="1400">
                <a:solidFill>
                  <a:srgbClr val="333333"/>
                </a:solidFill>
                <a:latin typeface="ＭＳ ゴシック" pitchFamily="49" charset="-128"/>
                <a:ea typeface="ＭＳ ゴシック" pitchFamily="49" charset="-128"/>
              </a:rPr>
              <a:t>• </a:t>
            </a:r>
            <a:r>
              <a:rPr lang="ja-JP" altLang="en-US" sz="1400">
                <a:solidFill>
                  <a:srgbClr val="333333"/>
                </a:solidFill>
                <a:latin typeface="ＭＳ ゴシック" pitchFamily="49" charset="-128"/>
                <a:ea typeface="ＭＳ ゴシック" pitchFamily="49" charset="-128"/>
              </a:rPr>
              <a:t>疑わしいメールは</a:t>
            </a:r>
          </a:p>
          <a:p>
            <a:pPr algn="l">
              <a:lnSpc>
                <a:spcPct val="100000"/>
              </a:lnSpc>
            </a:pPr>
            <a:r>
              <a:rPr lang="ja-JP" altLang="en-US" sz="1400">
                <a:solidFill>
                  <a:srgbClr val="333333"/>
                </a:solidFill>
                <a:latin typeface="ＭＳ ゴシック" pitchFamily="49" charset="-128"/>
                <a:ea typeface="ＭＳ ゴシック" pitchFamily="49" charset="-128"/>
              </a:rPr>
              <a:t>レートリミット・フィルタ　　　　　　リングを適用</a:t>
            </a:r>
          </a:p>
        </p:txBody>
      </p:sp>
      <p:sp>
        <p:nvSpPr>
          <p:cNvPr id="1083396" name="Text Box 4"/>
          <p:cNvSpPr txBox="1">
            <a:spLocks noChangeArrowheads="1"/>
          </p:cNvSpPr>
          <p:nvPr/>
        </p:nvSpPr>
        <p:spPr bwMode="gray">
          <a:xfrm>
            <a:off x="6629400" y="3581400"/>
            <a:ext cx="2057400" cy="517525"/>
          </a:xfrm>
          <a:prstGeom prst="rect">
            <a:avLst/>
          </a:prstGeom>
          <a:noFill/>
          <a:ln w="19050">
            <a:noFill/>
            <a:miter lim="800000"/>
            <a:headEnd/>
            <a:tailEnd/>
          </a:ln>
          <a:effectLst/>
        </p:spPr>
        <p:txBody>
          <a:bodyPr>
            <a:spAutoFit/>
          </a:bodyPr>
          <a:lstStyle/>
          <a:p>
            <a:pPr algn="l">
              <a:lnSpc>
                <a:spcPct val="100000"/>
              </a:lnSpc>
            </a:pPr>
            <a:r>
              <a:rPr lang="en-US" altLang="ja-JP" sz="1400">
                <a:solidFill>
                  <a:srgbClr val="CC0000"/>
                </a:solidFill>
                <a:latin typeface="メイリオ" pitchFamily="50" charset="-128"/>
                <a:ea typeface="メイリオ" pitchFamily="50" charset="-128"/>
                <a:cs typeface="メイリオ" pitchFamily="50" charset="-128"/>
              </a:rPr>
              <a:t>•</a:t>
            </a:r>
            <a:r>
              <a:rPr lang="ja-JP" altLang="en-US" sz="1400">
                <a:solidFill>
                  <a:srgbClr val="CC0000"/>
                </a:solidFill>
                <a:latin typeface="メイリオ" pitchFamily="50" charset="-128"/>
                <a:ea typeface="メイリオ" pitchFamily="50" charset="-128"/>
                <a:cs typeface="メイリオ" pitchFamily="50" charset="-128"/>
              </a:rPr>
              <a:t>スパムメール</a:t>
            </a:r>
          </a:p>
          <a:p>
            <a:pPr algn="l">
              <a:lnSpc>
                <a:spcPct val="100000"/>
              </a:lnSpc>
            </a:pPr>
            <a:r>
              <a:rPr lang="ja-JP" altLang="en-US" sz="1400">
                <a:solidFill>
                  <a:srgbClr val="CC0000"/>
                </a:solidFill>
                <a:latin typeface="メイリオ" pitchFamily="50" charset="-128"/>
                <a:ea typeface="メイリオ" pitchFamily="50" charset="-128"/>
                <a:cs typeface="メイリオ" pitchFamily="50" charset="-128"/>
              </a:rPr>
              <a:t>（削除又はタグ付け）</a:t>
            </a:r>
          </a:p>
        </p:txBody>
      </p:sp>
      <p:pic>
        <p:nvPicPr>
          <p:cNvPr id="1083397" name="Picture 5" descr="grey_blk_wht_envelopes"/>
          <p:cNvPicPr>
            <a:picLocks noChangeAspect="1" noChangeArrowheads="1"/>
          </p:cNvPicPr>
          <p:nvPr/>
        </p:nvPicPr>
        <p:blipFill>
          <a:blip r:embed="rId3" cstate="print"/>
          <a:srcRect/>
          <a:stretch>
            <a:fillRect/>
          </a:stretch>
        </p:blipFill>
        <p:spPr bwMode="gray">
          <a:xfrm>
            <a:off x="1219200" y="2209800"/>
            <a:ext cx="1574800" cy="1190625"/>
          </a:xfrm>
          <a:prstGeom prst="rect">
            <a:avLst/>
          </a:prstGeom>
          <a:noFill/>
        </p:spPr>
      </p:pic>
      <p:pic>
        <p:nvPicPr>
          <p:cNvPr id="1083398" name="Picture 6" descr="six_white_env"/>
          <p:cNvPicPr>
            <a:picLocks noChangeAspect="1" noChangeArrowheads="1"/>
          </p:cNvPicPr>
          <p:nvPr/>
        </p:nvPicPr>
        <p:blipFill>
          <a:blip r:embed="rId4" cstate="print"/>
          <a:srcRect/>
          <a:stretch>
            <a:fillRect/>
          </a:stretch>
        </p:blipFill>
        <p:spPr bwMode="gray">
          <a:xfrm>
            <a:off x="5105400" y="1905000"/>
            <a:ext cx="838200" cy="823913"/>
          </a:xfrm>
          <a:prstGeom prst="rect">
            <a:avLst/>
          </a:prstGeom>
          <a:noFill/>
        </p:spPr>
      </p:pic>
      <p:grpSp>
        <p:nvGrpSpPr>
          <p:cNvPr id="2" name="Group 7"/>
          <p:cNvGrpSpPr>
            <a:grpSpLocks/>
          </p:cNvGrpSpPr>
          <p:nvPr/>
        </p:nvGrpSpPr>
        <p:grpSpPr bwMode="auto">
          <a:xfrm>
            <a:off x="2743200" y="2819400"/>
            <a:ext cx="503238" cy="255588"/>
            <a:chOff x="1732" y="1935"/>
            <a:chExt cx="412" cy="209"/>
          </a:xfrm>
        </p:grpSpPr>
        <p:sp>
          <p:nvSpPr>
            <p:cNvPr id="1083400" name="AutoShape 8"/>
            <p:cNvSpPr>
              <a:spLocks noChangeArrowheads="1"/>
            </p:cNvSpPr>
            <p:nvPr/>
          </p:nvSpPr>
          <p:spPr bwMode="gray">
            <a:xfrm>
              <a:off x="1826" y="1935"/>
              <a:ext cx="318" cy="209"/>
            </a:xfrm>
            <a:prstGeom prst="rightArrow">
              <a:avLst>
                <a:gd name="adj1" fmla="val 50000"/>
                <a:gd name="adj2" fmla="val 38038"/>
              </a:avLst>
            </a:prstGeom>
            <a:solidFill>
              <a:schemeClr val="tx2"/>
            </a:solidFill>
            <a:ln w="12700">
              <a:solidFill>
                <a:srgbClr val="006699"/>
              </a:solidFill>
              <a:miter lim="800000"/>
              <a:headEnd/>
              <a:tailEnd/>
            </a:ln>
            <a:effectLst/>
          </p:spPr>
          <p:txBody>
            <a:bodyPr wrap="none" anchor="ctr"/>
            <a:lstStyle/>
            <a:p>
              <a:endParaRPr lang="en-US"/>
            </a:p>
          </p:txBody>
        </p:sp>
        <p:sp>
          <p:nvSpPr>
            <p:cNvPr id="1083401" name="AutoShape 9"/>
            <p:cNvSpPr>
              <a:spLocks noChangeArrowheads="1"/>
            </p:cNvSpPr>
            <p:nvPr/>
          </p:nvSpPr>
          <p:spPr bwMode="gray">
            <a:xfrm>
              <a:off x="1732" y="1935"/>
              <a:ext cx="318" cy="209"/>
            </a:xfrm>
            <a:prstGeom prst="rightArrow">
              <a:avLst>
                <a:gd name="adj1" fmla="val 50000"/>
                <a:gd name="adj2" fmla="val 38038"/>
              </a:avLst>
            </a:prstGeom>
            <a:solidFill>
              <a:srgbClr val="B2B2B2"/>
            </a:solidFill>
            <a:ln w="12700">
              <a:solidFill>
                <a:srgbClr val="006699"/>
              </a:solidFill>
              <a:miter lim="800000"/>
              <a:headEnd/>
              <a:tailEnd/>
            </a:ln>
            <a:effectLst/>
          </p:spPr>
          <p:txBody>
            <a:bodyPr wrap="none" anchor="ctr"/>
            <a:lstStyle/>
            <a:p>
              <a:endParaRPr lang="en-US"/>
            </a:p>
          </p:txBody>
        </p:sp>
        <p:sp>
          <p:nvSpPr>
            <p:cNvPr id="1083402" name="AutoShape 10"/>
            <p:cNvSpPr>
              <a:spLocks noChangeArrowheads="1"/>
            </p:cNvSpPr>
            <p:nvPr/>
          </p:nvSpPr>
          <p:spPr bwMode="gray">
            <a:xfrm>
              <a:off x="1736" y="1935"/>
              <a:ext cx="206" cy="209"/>
            </a:xfrm>
            <a:prstGeom prst="rightArrow">
              <a:avLst>
                <a:gd name="adj1" fmla="val 50000"/>
                <a:gd name="adj2" fmla="val 25000"/>
              </a:avLst>
            </a:prstGeom>
            <a:solidFill>
              <a:schemeClr val="bg1"/>
            </a:solidFill>
            <a:ln w="12700">
              <a:solidFill>
                <a:srgbClr val="006699"/>
              </a:solidFill>
              <a:miter lim="800000"/>
              <a:headEnd/>
              <a:tailEnd/>
            </a:ln>
            <a:effectLst/>
          </p:spPr>
          <p:txBody>
            <a:bodyPr wrap="none" anchor="ctr"/>
            <a:lstStyle/>
            <a:p>
              <a:endParaRPr lang="en-US"/>
            </a:p>
          </p:txBody>
        </p:sp>
      </p:grpSp>
      <p:sp>
        <p:nvSpPr>
          <p:cNvPr id="1083403" name="AutoShape 11"/>
          <p:cNvSpPr>
            <a:spLocks noChangeArrowheads="1"/>
          </p:cNvSpPr>
          <p:nvPr/>
        </p:nvSpPr>
        <p:spPr bwMode="gray">
          <a:xfrm>
            <a:off x="4114800" y="2209800"/>
            <a:ext cx="889000" cy="5461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rgbClr val="FFFFFF"/>
              </a:gs>
            </a:gsLst>
            <a:lin ang="5400000" scaled="1"/>
          </a:gradFill>
          <a:ln w="9525">
            <a:noFill/>
            <a:miter lim="800000"/>
            <a:headEnd/>
            <a:tailEnd/>
          </a:ln>
          <a:effectLst/>
        </p:spPr>
        <p:txBody>
          <a:bodyPr wrap="none" anchor="ctr"/>
          <a:lstStyle/>
          <a:p>
            <a:endParaRPr lang="en-US"/>
          </a:p>
        </p:txBody>
      </p:sp>
      <p:sp>
        <p:nvSpPr>
          <p:cNvPr id="1083404" name="AutoShape 12"/>
          <p:cNvSpPr>
            <a:spLocks noChangeArrowheads="1"/>
          </p:cNvSpPr>
          <p:nvPr/>
        </p:nvSpPr>
        <p:spPr bwMode="gray">
          <a:xfrm flipV="1">
            <a:off x="4114800" y="3352800"/>
            <a:ext cx="889000" cy="5461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FFFFFF"/>
              </a:gs>
              <a:gs pos="100000">
                <a:schemeClr val="hlink"/>
              </a:gs>
            </a:gsLst>
            <a:lin ang="5400000" scaled="1"/>
          </a:gradFill>
          <a:ln w="9525">
            <a:noFill/>
            <a:miter lim="800000"/>
            <a:headEnd/>
            <a:tailEnd/>
          </a:ln>
          <a:effectLst/>
        </p:spPr>
        <p:txBody>
          <a:bodyPr wrap="none" anchor="ctr"/>
          <a:lstStyle/>
          <a:p>
            <a:endParaRPr lang="en-US"/>
          </a:p>
        </p:txBody>
      </p:sp>
      <p:pic>
        <p:nvPicPr>
          <p:cNvPr id="1083405" name="Picture 13" descr="three_black_envelopes"/>
          <p:cNvPicPr>
            <a:picLocks noChangeAspect="1" noChangeArrowheads="1"/>
          </p:cNvPicPr>
          <p:nvPr/>
        </p:nvPicPr>
        <p:blipFill>
          <a:blip r:embed="rId5" cstate="print"/>
          <a:srcRect/>
          <a:stretch>
            <a:fillRect/>
          </a:stretch>
        </p:blipFill>
        <p:spPr bwMode="gray">
          <a:xfrm>
            <a:off x="5105400" y="3486150"/>
            <a:ext cx="838200" cy="581025"/>
          </a:xfrm>
          <a:prstGeom prst="rect">
            <a:avLst/>
          </a:prstGeom>
          <a:noFill/>
        </p:spPr>
      </p:pic>
      <p:sp>
        <p:nvSpPr>
          <p:cNvPr id="1083406" name="AutoShape 14"/>
          <p:cNvSpPr>
            <a:spLocks noChangeArrowheads="1"/>
          </p:cNvSpPr>
          <p:nvPr/>
        </p:nvSpPr>
        <p:spPr bwMode="gray">
          <a:xfrm>
            <a:off x="5334000" y="2895600"/>
            <a:ext cx="1422400" cy="368300"/>
          </a:xfrm>
          <a:prstGeom prst="rightArrow">
            <a:avLst>
              <a:gd name="adj1" fmla="val 50000"/>
              <a:gd name="adj2" fmla="val 96552"/>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sp>
        <p:nvSpPr>
          <p:cNvPr id="1083407" name="Rectangle 15"/>
          <p:cNvSpPr>
            <a:spLocks noChangeArrowheads="1"/>
          </p:cNvSpPr>
          <p:nvPr/>
        </p:nvSpPr>
        <p:spPr bwMode="gray">
          <a:xfrm>
            <a:off x="4724400" y="2971800"/>
            <a:ext cx="279400" cy="177800"/>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sp>
        <p:nvSpPr>
          <p:cNvPr id="1083408" name="Rectangle 16"/>
          <p:cNvSpPr>
            <a:spLocks noChangeArrowheads="1"/>
          </p:cNvSpPr>
          <p:nvPr/>
        </p:nvSpPr>
        <p:spPr bwMode="gray">
          <a:xfrm>
            <a:off x="4876800" y="2711450"/>
            <a:ext cx="1219200" cy="596900"/>
          </a:xfrm>
          <a:prstGeom prst="rect">
            <a:avLst/>
          </a:prstGeom>
          <a:solidFill>
            <a:srgbClr val="006699"/>
          </a:solidFill>
          <a:ln w="19050" algn="ctr">
            <a:noFill/>
            <a:miter lim="800000"/>
            <a:headEnd/>
            <a:tailEnd/>
          </a:ln>
          <a:effectLst/>
        </p:spPr>
        <p:txBody>
          <a:bodyPr anchor="ctr">
            <a:spAutoFit/>
          </a:bodyPr>
          <a:lstStyle/>
          <a:p>
            <a:pPr>
              <a:lnSpc>
                <a:spcPct val="100000"/>
              </a:lnSpc>
            </a:pPr>
            <a:r>
              <a:rPr lang="ja-JP" altLang="en-US" sz="1100">
                <a:solidFill>
                  <a:schemeClr val="bg1"/>
                </a:solidFill>
                <a:latin typeface="メイリオ" pitchFamily="50" charset="-128"/>
                <a:ea typeface="メイリオ" pitchFamily="50" charset="-128"/>
                <a:cs typeface="メイリオ" pitchFamily="50" charset="-128"/>
              </a:rPr>
              <a:t>アンチスパム</a:t>
            </a:r>
          </a:p>
          <a:p>
            <a:pPr>
              <a:lnSpc>
                <a:spcPct val="100000"/>
              </a:lnSpc>
            </a:pPr>
            <a:r>
              <a:rPr lang="ja-JP" altLang="en-US" sz="1100">
                <a:solidFill>
                  <a:schemeClr val="bg1"/>
                </a:solidFill>
                <a:latin typeface="メイリオ" pitchFamily="50" charset="-128"/>
                <a:ea typeface="メイリオ" pitchFamily="50" charset="-128"/>
                <a:cs typeface="メイリオ" pitchFamily="50" charset="-128"/>
              </a:rPr>
              <a:t>エンジン</a:t>
            </a:r>
            <a:r>
              <a:rPr lang="en-US" altLang="ja-JP" sz="1100">
                <a:solidFill>
                  <a:schemeClr val="bg1"/>
                </a:solidFill>
                <a:latin typeface="メイリオ" pitchFamily="50" charset="-128"/>
                <a:ea typeface="メイリオ" pitchFamily="50" charset="-128"/>
                <a:cs typeface="メイリオ" pitchFamily="50" charset="-128"/>
              </a:rPr>
              <a:t>(IPAS)</a:t>
            </a:r>
          </a:p>
        </p:txBody>
      </p:sp>
      <p:sp>
        <p:nvSpPr>
          <p:cNvPr id="1083409" name="Text Box 17"/>
          <p:cNvSpPr txBox="1">
            <a:spLocks noChangeArrowheads="1"/>
          </p:cNvSpPr>
          <p:nvPr/>
        </p:nvSpPr>
        <p:spPr bwMode="gray">
          <a:xfrm>
            <a:off x="915988" y="3384550"/>
            <a:ext cx="2008187" cy="706438"/>
          </a:xfrm>
          <a:prstGeom prst="rect">
            <a:avLst/>
          </a:prstGeom>
          <a:noFill/>
          <a:ln w="9525">
            <a:noFill/>
            <a:miter lim="800000"/>
            <a:headEnd/>
            <a:tailEnd/>
          </a:ln>
          <a:effectLst/>
        </p:spPr>
        <p:txBody>
          <a:bodyPr wrap="none">
            <a:spAutoFit/>
          </a:bodyPr>
          <a:lstStyle/>
          <a:p>
            <a:pPr eaLnBrk="1" hangingPunct="1">
              <a:lnSpc>
                <a:spcPct val="100000"/>
              </a:lnSpc>
              <a:spcBef>
                <a:spcPct val="20000"/>
              </a:spcBef>
            </a:pPr>
            <a:r>
              <a:rPr lang="ja-JP" altLang="en-US" sz="1400">
                <a:latin typeface="メイリオ" pitchFamily="50" charset="-128"/>
                <a:ea typeface="メイリオ" pitchFamily="50" charset="-128"/>
                <a:cs typeface="Arial" pitchFamily="34" charset="0"/>
              </a:rPr>
              <a:t>受信メール</a:t>
            </a:r>
          </a:p>
          <a:p>
            <a:pPr eaLnBrk="1" hangingPunct="1">
              <a:lnSpc>
                <a:spcPct val="100000"/>
              </a:lnSpc>
              <a:spcBef>
                <a:spcPct val="20000"/>
              </a:spcBef>
            </a:pPr>
            <a:r>
              <a:rPr lang="en-US" altLang="ja-JP" sz="1200">
                <a:latin typeface="メイリオ" pitchFamily="50" charset="-128"/>
                <a:ea typeface="メイリオ" pitchFamily="50" charset="-128"/>
                <a:cs typeface="Arial" pitchFamily="34" charset="0"/>
              </a:rPr>
              <a:t>Good, Bad, and “Grey”</a:t>
            </a:r>
            <a:br>
              <a:rPr lang="en-US" altLang="ja-JP" sz="1200">
                <a:latin typeface="メイリオ" pitchFamily="50" charset="-128"/>
                <a:ea typeface="メイリオ" pitchFamily="50" charset="-128"/>
                <a:cs typeface="Arial" pitchFamily="34" charset="0"/>
              </a:rPr>
            </a:br>
            <a:r>
              <a:rPr lang="en-US" altLang="ja-JP" sz="1200">
                <a:latin typeface="メイリオ" pitchFamily="50" charset="-128"/>
                <a:ea typeface="メイリオ" pitchFamily="50" charset="-128"/>
                <a:cs typeface="Arial" pitchFamily="34" charset="0"/>
              </a:rPr>
              <a:t> or Unknown Email</a:t>
            </a:r>
          </a:p>
        </p:txBody>
      </p:sp>
      <p:sp>
        <p:nvSpPr>
          <p:cNvPr id="1083410" name="Rectangle 18"/>
          <p:cNvSpPr>
            <a:spLocks noChangeArrowheads="1"/>
          </p:cNvSpPr>
          <p:nvPr/>
        </p:nvSpPr>
        <p:spPr bwMode="gray">
          <a:xfrm>
            <a:off x="3352800" y="2819400"/>
            <a:ext cx="1371600" cy="428625"/>
          </a:xfrm>
          <a:prstGeom prst="rect">
            <a:avLst/>
          </a:prstGeom>
          <a:solidFill>
            <a:srgbClr val="006699"/>
          </a:solidFill>
          <a:ln w="19050" algn="ctr">
            <a:noFill/>
            <a:miter lim="800000"/>
            <a:headEnd/>
            <a:tailEnd/>
          </a:ln>
          <a:effectLst/>
        </p:spPr>
        <p:txBody>
          <a:bodyPr anchor="ctr">
            <a:spAutoFit/>
          </a:bodyPr>
          <a:lstStyle/>
          <a:p>
            <a:pPr>
              <a:lnSpc>
                <a:spcPct val="100000"/>
              </a:lnSpc>
            </a:pPr>
            <a:r>
              <a:rPr lang="ja-JP" altLang="en-US" sz="1100">
                <a:solidFill>
                  <a:schemeClr val="bg1"/>
                </a:solidFill>
                <a:latin typeface="メイリオ" pitchFamily="50" charset="-128"/>
                <a:ea typeface="メイリオ" pitchFamily="50" charset="-128"/>
                <a:cs typeface="メイリオ" pitchFamily="50" charset="-128"/>
              </a:rPr>
              <a:t>レピュテーション</a:t>
            </a:r>
          </a:p>
          <a:p>
            <a:pPr>
              <a:lnSpc>
                <a:spcPct val="100000"/>
              </a:lnSpc>
            </a:pPr>
            <a:r>
              <a:rPr lang="ja-JP" altLang="en-US" sz="1100">
                <a:solidFill>
                  <a:schemeClr val="bg1"/>
                </a:solidFill>
                <a:latin typeface="メイリオ" pitchFamily="50" charset="-128"/>
                <a:ea typeface="メイリオ" pitchFamily="50" charset="-128"/>
                <a:cs typeface="メイリオ" pitchFamily="50" charset="-128"/>
              </a:rPr>
              <a:t>フィルター</a:t>
            </a:r>
            <a:endParaRPr lang="ja-JP" altLang="en-US" sz="1100" b="0">
              <a:latin typeface="メイリオ" pitchFamily="50" charset="-128"/>
              <a:ea typeface="メイリオ" pitchFamily="50" charset="-128"/>
              <a:cs typeface="メイリオ" pitchFamily="50" charset="-128"/>
            </a:endParaRPr>
          </a:p>
        </p:txBody>
      </p:sp>
      <p:sp>
        <p:nvSpPr>
          <p:cNvPr id="1083412" name="Rectangle 20"/>
          <p:cNvSpPr>
            <a:spLocks noChangeArrowheads="1"/>
          </p:cNvSpPr>
          <p:nvPr/>
        </p:nvSpPr>
        <p:spPr bwMode="gray">
          <a:xfrm>
            <a:off x="457200" y="4114800"/>
            <a:ext cx="8077200" cy="609600"/>
          </a:xfrm>
          <a:prstGeom prst="rect">
            <a:avLst/>
          </a:prstGeom>
          <a:noFill/>
          <a:ln w="9525">
            <a:noFill/>
            <a:miter lim="800000"/>
            <a:headEnd/>
            <a:tailEnd/>
          </a:ln>
          <a:effectLst/>
        </p:spPr>
        <p:txBody>
          <a:bodyPr/>
          <a:lstStyle/>
          <a:p>
            <a:pPr marL="236538" indent="-236538" algn="l" defTabSz="814388">
              <a:lnSpc>
                <a:spcPct val="95000"/>
              </a:lnSpc>
              <a:spcBef>
                <a:spcPct val="50000"/>
              </a:spcBef>
              <a:buClr>
                <a:schemeClr val="tx2"/>
              </a:buClr>
              <a:buSzPct val="100000"/>
              <a:buFont typeface="Wingdings" pitchFamily="2" charset="2"/>
              <a:buChar char="§"/>
            </a:pPr>
            <a:r>
              <a:rPr lang="ja-JP" altLang="en-US" sz="1600" b="0">
                <a:ea typeface="ＭＳ Ｐゴシック" pitchFamily="50" charset="-128"/>
              </a:rPr>
              <a:t>ポリシー設定をレピュテーション及びアイデンティティに基づいて適用</a:t>
            </a:r>
            <a:endParaRPr lang="en-US" altLang="ja-JP" sz="1600" b="0">
              <a:ea typeface="ＭＳ Ｐゴシック"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ja-JP" altLang="en-US" sz="1600" b="0">
                <a:ea typeface="ＭＳ Ｐゴシック" pitchFamily="50" charset="-128"/>
              </a:rPr>
              <a:t>巧妙化する脅威に対して、さらに洗練された方策で対処</a:t>
            </a:r>
            <a:endParaRPr lang="en-US" altLang="ja-JP" sz="1600" b="0">
              <a:ea typeface="ＭＳ Ｐゴシック" pitchFamily="50" charset="-128"/>
            </a:endParaRPr>
          </a:p>
        </p:txBody>
      </p:sp>
      <p:sp>
        <p:nvSpPr>
          <p:cNvPr id="1083413" name="Rectangle 21"/>
          <p:cNvSpPr>
            <a:spLocks noChangeArrowheads="1"/>
          </p:cNvSpPr>
          <p:nvPr/>
        </p:nvSpPr>
        <p:spPr bwMode="gray">
          <a:xfrm>
            <a:off x="6781800" y="6096000"/>
            <a:ext cx="2209800" cy="762000"/>
          </a:xfrm>
          <a:prstGeom prst="rect">
            <a:avLst/>
          </a:prstGeom>
          <a:solidFill>
            <a:schemeClr val="bg1"/>
          </a:solidFill>
          <a:ln w="9525">
            <a:noFill/>
            <a:miter lim="800000"/>
            <a:headEnd/>
            <a:tailEnd/>
          </a:ln>
          <a:effectLst/>
        </p:spPr>
        <p:txBody>
          <a:bodyPr wrap="none" anchor="ctr"/>
          <a:lstStyle/>
          <a:p>
            <a:endParaRPr lang="en-US"/>
          </a:p>
        </p:txBody>
      </p:sp>
      <p:grpSp>
        <p:nvGrpSpPr>
          <p:cNvPr id="3" name="Group 22"/>
          <p:cNvGrpSpPr>
            <a:grpSpLocks/>
          </p:cNvGrpSpPr>
          <p:nvPr/>
        </p:nvGrpSpPr>
        <p:grpSpPr bwMode="auto">
          <a:xfrm>
            <a:off x="246063" y="4800600"/>
            <a:ext cx="7754937" cy="1905000"/>
            <a:chOff x="462" y="2942"/>
            <a:chExt cx="4442" cy="1378"/>
          </a:xfrm>
        </p:grpSpPr>
        <p:pic>
          <p:nvPicPr>
            <p:cNvPr id="1083415" name="Picture 23"/>
            <p:cNvPicPr>
              <a:picLocks noChangeAspect="1" noChangeArrowheads="1"/>
            </p:cNvPicPr>
            <p:nvPr/>
          </p:nvPicPr>
          <p:blipFill>
            <a:blip r:embed="rId6" cstate="print"/>
            <a:srcRect/>
            <a:stretch>
              <a:fillRect/>
            </a:stretch>
          </p:blipFill>
          <p:spPr bwMode="gray">
            <a:xfrm>
              <a:off x="1248" y="2942"/>
              <a:ext cx="623" cy="1378"/>
            </a:xfrm>
            <a:prstGeom prst="rect">
              <a:avLst/>
            </a:prstGeom>
            <a:noFill/>
          </p:spPr>
        </p:pic>
        <p:sp>
          <p:nvSpPr>
            <p:cNvPr id="1083416" name="Text Box 24"/>
            <p:cNvSpPr txBox="1">
              <a:spLocks noChangeArrowheads="1"/>
            </p:cNvSpPr>
            <p:nvPr/>
          </p:nvSpPr>
          <p:spPr bwMode="gray">
            <a:xfrm>
              <a:off x="462" y="3046"/>
              <a:ext cx="615" cy="221"/>
            </a:xfrm>
            <a:prstGeom prst="rect">
              <a:avLst/>
            </a:prstGeom>
            <a:noFill/>
            <a:ln w="9525">
              <a:noFill/>
              <a:miter lim="800000"/>
              <a:headEnd/>
              <a:tailEnd/>
            </a:ln>
            <a:effectLst/>
          </p:spPr>
          <p:txBody>
            <a:bodyPr wrap="none">
              <a:spAutoFit/>
            </a:bodyPr>
            <a:lstStyle/>
            <a:p>
              <a:pPr>
                <a:lnSpc>
                  <a:spcPct val="100000"/>
                </a:lnSpc>
              </a:pPr>
              <a:r>
                <a:rPr lang="ja-JP" altLang="en-US" sz="1400">
                  <a:solidFill>
                    <a:srgbClr val="00668C"/>
                  </a:solidFill>
                  <a:latin typeface="メイリオ" pitchFamily="50" charset="-128"/>
                  <a:ea typeface="メイリオ" pitchFamily="50" charset="-128"/>
                  <a:cs typeface="メイリオ" pitchFamily="50" charset="-128"/>
                </a:rPr>
                <a:t>＜設定例＞</a:t>
              </a:r>
            </a:p>
          </p:txBody>
        </p:sp>
        <p:pic>
          <p:nvPicPr>
            <p:cNvPr id="1083417" name="Picture 25"/>
            <p:cNvPicPr>
              <a:picLocks noChangeAspect="1" noChangeArrowheads="1"/>
            </p:cNvPicPr>
            <p:nvPr/>
          </p:nvPicPr>
          <p:blipFill>
            <a:blip r:embed="rId7" cstate="print"/>
            <a:srcRect/>
            <a:stretch>
              <a:fillRect/>
            </a:stretch>
          </p:blipFill>
          <p:spPr bwMode="gray">
            <a:xfrm>
              <a:off x="2016" y="3120"/>
              <a:ext cx="2888" cy="1097"/>
            </a:xfrm>
            <a:prstGeom prst="rect">
              <a:avLst/>
            </a:prstGeom>
            <a:noFill/>
          </p:spPr>
        </p:pic>
      </p:grpSp>
      <p:sp>
        <p:nvSpPr>
          <p:cNvPr id="26" name="タイトル 25"/>
          <p:cNvSpPr>
            <a:spLocks noGrp="1"/>
          </p:cNvSpPr>
          <p:nvPr>
            <p:ph type="title"/>
          </p:nvPr>
        </p:nvSpPr>
        <p:spPr/>
        <p:txBody>
          <a:bodyPr/>
          <a:lstStyle/>
          <a:p>
            <a:r>
              <a:rPr lang="en-US" altLang="ja-JP" dirty="0" err="1" smtClean="0"/>
              <a:t>IronPort</a:t>
            </a:r>
            <a:r>
              <a:rPr lang="en-US" altLang="ja-JP" dirty="0" smtClean="0"/>
              <a:t> </a:t>
            </a:r>
            <a:r>
              <a:rPr lang="en-US" altLang="ja-JP" dirty="0" err="1" smtClean="0"/>
              <a:t>SenderBase</a:t>
            </a:r>
            <a:r>
              <a:rPr lang="en-US" altLang="ja-JP" dirty="0" smtClean="0"/>
              <a:t> Network</a:t>
            </a:r>
            <a:br>
              <a:rPr lang="en-US" altLang="ja-JP" dirty="0" smtClean="0"/>
            </a:br>
            <a:r>
              <a:rPr lang="ja-JP" altLang="en-US" sz="2000" dirty="0" smtClean="0"/>
              <a:t>レピュテーション・フィルターだけで</a:t>
            </a:r>
            <a:r>
              <a:rPr lang="en-US" altLang="ja-JP" sz="2000" dirty="0" smtClean="0"/>
              <a:t>80%</a:t>
            </a:r>
            <a:r>
              <a:rPr lang="ja-JP" altLang="en-US" sz="2000" dirty="0" smtClean="0"/>
              <a:t>もの悪意あるメールを排除</a:t>
            </a:r>
            <a:endParaRPr kumimoji="1" lang="ja-JP" altLang="en-US" sz="20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ChangeArrowheads="1"/>
          </p:cNvSpPr>
          <p:nvPr/>
        </p:nvSpPr>
        <p:spPr bwMode="gray">
          <a:xfrm>
            <a:off x="7035800" y="6108700"/>
            <a:ext cx="2108200" cy="749300"/>
          </a:xfrm>
          <a:prstGeom prst="rect">
            <a:avLst/>
          </a:prstGeom>
          <a:solidFill>
            <a:schemeClr val="bg1"/>
          </a:solidFill>
          <a:ln w="9525">
            <a:noFill/>
            <a:miter lim="800000"/>
            <a:headEnd/>
            <a:tailEnd/>
          </a:ln>
          <a:effectLst/>
        </p:spPr>
        <p:txBody>
          <a:bodyPr wrap="none" anchor="ctr"/>
          <a:lstStyle/>
          <a:p>
            <a:endParaRPr lang="en-US"/>
          </a:p>
        </p:txBody>
      </p:sp>
      <p:sp>
        <p:nvSpPr>
          <p:cNvPr id="1161219" name="Rectangle 3"/>
          <p:cNvSpPr>
            <a:spLocks noChangeArrowheads="1"/>
          </p:cNvSpPr>
          <p:nvPr/>
        </p:nvSpPr>
        <p:spPr bwMode="gray">
          <a:xfrm>
            <a:off x="0" y="946150"/>
            <a:ext cx="8775700" cy="4049713"/>
          </a:xfrm>
          <a:prstGeom prst="rect">
            <a:avLst/>
          </a:prstGeom>
          <a:solidFill>
            <a:schemeClr val="bg1"/>
          </a:solidFill>
          <a:ln w="9525" algn="ctr">
            <a:noFill/>
            <a:miter lim="800000"/>
            <a:headEnd/>
            <a:tailEnd/>
          </a:ln>
          <a:effectLst/>
        </p:spPr>
        <p:txBody>
          <a:bodyPr wrap="none" anchor="ctr"/>
          <a:lstStyle/>
          <a:p>
            <a:endParaRPr lang="en-US"/>
          </a:p>
        </p:txBody>
      </p:sp>
      <p:sp>
        <p:nvSpPr>
          <p:cNvPr id="1161220" name="Line 4"/>
          <p:cNvSpPr>
            <a:spLocks noChangeShapeType="1"/>
          </p:cNvSpPr>
          <p:nvPr/>
        </p:nvSpPr>
        <p:spPr bwMode="gray">
          <a:xfrm>
            <a:off x="0" y="3632200"/>
            <a:ext cx="9144000" cy="0"/>
          </a:xfrm>
          <a:prstGeom prst="line">
            <a:avLst/>
          </a:prstGeom>
          <a:noFill/>
          <a:ln w="12700">
            <a:solidFill>
              <a:schemeClr val="tx1"/>
            </a:solidFill>
            <a:prstDash val="sysDot"/>
            <a:round/>
            <a:headEnd/>
            <a:tailEnd/>
          </a:ln>
          <a:effectLst/>
        </p:spPr>
        <p:txBody>
          <a:bodyPr/>
          <a:lstStyle/>
          <a:p>
            <a:endParaRPr lang="en-US"/>
          </a:p>
        </p:txBody>
      </p:sp>
      <p:sp>
        <p:nvSpPr>
          <p:cNvPr id="1161222" name="Rectangle 6"/>
          <p:cNvSpPr>
            <a:spLocks noChangeArrowheads="1"/>
          </p:cNvSpPr>
          <p:nvPr/>
        </p:nvSpPr>
        <p:spPr bwMode="gray">
          <a:xfrm>
            <a:off x="2778125" y="4244975"/>
            <a:ext cx="3744913" cy="1301750"/>
          </a:xfrm>
          <a:prstGeom prst="rect">
            <a:avLst/>
          </a:prstGeom>
          <a:solidFill>
            <a:srgbClr val="F8F8F8"/>
          </a:solidFill>
          <a:ln w="9525" algn="ctr">
            <a:solidFill>
              <a:srgbClr val="EAEAEA"/>
            </a:solidFill>
            <a:miter lim="800000"/>
            <a:headEnd/>
            <a:tailEnd/>
          </a:ln>
          <a:effectLst/>
        </p:spPr>
        <p:txBody>
          <a:bodyPr wrap="none" anchor="ctr"/>
          <a:lstStyle/>
          <a:p>
            <a:pPr eaLnBrk="1" hangingPunct="1">
              <a:lnSpc>
                <a:spcPct val="100000"/>
              </a:lnSpc>
              <a:spcBef>
                <a:spcPct val="20000"/>
              </a:spcBef>
              <a:buFontTx/>
              <a:buChar char="–"/>
            </a:pPr>
            <a:endParaRPr lang="ja-JP" altLang="en-US" sz="2000" b="0">
              <a:latin typeface="メイリオ" pitchFamily="50" charset="-128"/>
              <a:ea typeface="メイリオ" pitchFamily="50" charset="-128"/>
              <a:cs typeface="Arial" pitchFamily="34" charset="0"/>
            </a:endParaRPr>
          </a:p>
        </p:txBody>
      </p:sp>
      <p:sp>
        <p:nvSpPr>
          <p:cNvPr id="1161223" name="Rectangle 7"/>
          <p:cNvSpPr>
            <a:spLocks noChangeArrowheads="1"/>
          </p:cNvSpPr>
          <p:nvPr/>
        </p:nvSpPr>
        <p:spPr bwMode="gray">
          <a:xfrm>
            <a:off x="2809875" y="1724025"/>
            <a:ext cx="3705225" cy="1844675"/>
          </a:xfrm>
          <a:prstGeom prst="rect">
            <a:avLst/>
          </a:prstGeom>
          <a:solidFill>
            <a:srgbClr val="F8F8F8"/>
          </a:solidFill>
          <a:ln w="9525" algn="ctr">
            <a:solidFill>
              <a:srgbClr val="EAEAEA"/>
            </a:solidFill>
            <a:miter lim="800000"/>
            <a:headEnd/>
            <a:tailEnd/>
          </a:ln>
          <a:effectLst/>
        </p:spPr>
        <p:txBody>
          <a:bodyPr wrap="none" anchor="ctr"/>
          <a:lstStyle/>
          <a:p>
            <a:pPr eaLnBrk="1" hangingPunct="1">
              <a:lnSpc>
                <a:spcPct val="100000"/>
              </a:lnSpc>
              <a:spcBef>
                <a:spcPct val="20000"/>
              </a:spcBef>
              <a:buFontTx/>
              <a:buChar char="–"/>
            </a:pPr>
            <a:endParaRPr lang="ja-JP" altLang="en-US" sz="2000" b="0">
              <a:latin typeface="メイリオ" pitchFamily="50" charset="-128"/>
              <a:ea typeface="メイリオ" pitchFamily="50" charset="-128"/>
              <a:cs typeface="Arial" pitchFamily="34" charset="0"/>
            </a:endParaRPr>
          </a:p>
        </p:txBody>
      </p:sp>
      <p:sp>
        <p:nvSpPr>
          <p:cNvPr id="1161224" name="Rectangle 8"/>
          <p:cNvSpPr>
            <a:spLocks noChangeArrowheads="1"/>
          </p:cNvSpPr>
          <p:nvPr/>
        </p:nvSpPr>
        <p:spPr bwMode="gray">
          <a:xfrm>
            <a:off x="3352800" y="2168525"/>
            <a:ext cx="744538" cy="134938"/>
          </a:xfrm>
          <a:prstGeom prst="rect">
            <a:avLst/>
          </a:prstGeom>
          <a:noFill/>
          <a:ln w="9525">
            <a:noFill/>
            <a:miter lim="800000"/>
            <a:headEnd/>
            <a:tailEnd/>
          </a:ln>
          <a:effectLst/>
        </p:spPr>
        <p:txBody>
          <a:bodyPr wrap="none" anchor="ctr"/>
          <a:lstStyle/>
          <a:p>
            <a:pPr eaLnBrk="1" hangingPunct="1">
              <a:lnSpc>
                <a:spcPct val="100000"/>
              </a:lnSpc>
              <a:spcBef>
                <a:spcPct val="20000"/>
              </a:spcBef>
            </a:pPr>
            <a:r>
              <a:rPr lang="ja-JP" altLang="en-US" sz="1200">
                <a:solidFill>
                  <a:srgbClr val="006699"/>
                </a:solidFill>
                <a:latin typeface="メイリオ" pitchFamily="50" charset="-128"/>
                <a:ea typeface="メイリオ" pitchFamily="50" charset="-128"/>
                <a:cs typeface="Arial" pitchFamily="34" charset="0"/>
              </a:rPr>
              <a:t>統計データの解析</a:t>
            </a:r>
          </a:p>
        </p:txBody>
      </p:sp>
      <p:pic>
        <p:nvPicPr>
          <p:cNvPr id="1161225" name="Picture 9" descr="security_modeling_graphic_s"/>
          <p:cNvPicPr>
            <a:picLocks noChangeAspect="1" noChangeArrowheads="1"/>
          </p:cNvPicPr>
          <p:nvPr/>
        </p:nvPicPr>
        <p:blipFill>
          <a:blip r:embed="rId3" cstate="print"/>
          <a:srcRect/>
          <a:stretch>
            <a:fillRect/>
          </a:stretch>
        </p:blipFill>
        <p:spPr bwMode="gray">
          <a:xfrm>
            <a:off x="3144838" y="2366963"/>
            <a:ext cx="1150937" cy="730250"/>
          </a:xfrm>
          <a:prstGeom prst="rect">
            <a:avLst/>
          </a:prstGeom>
          <a:noFill/>
        </p:spPr>
      </p:pic>
      <p:pic>
        <p:nvPicPr>
          <p:cNvPr id="1161226" name="Picture 10" descr="grey_blk_wht_envelopes"/>
          <p:cNvPicPr>
            <a:picLocks noChangeAspect="1" noChangeArrowheads="1"/>
          </p:cNvPicPr>
          <p:nvPr/>
        </p:nvPicPr>
        <p:blipFill>
          <a:blip r:embed="rId4" cstate="print"/>
          <a:srcRect/>
          <a:stretch>
            <a:fillRect/>
          </a:stretch>
        </p:blipFill>
        <p:spPr bwMode="gray">
          <a:xfrm>
            <a:off x="762000" y="4497388"/>
            <a:ext cx="1331913" cy="889000"/>
          </a:xfrm>
          <a:prstGeom prst="rect">
            <a:avLst/>
          </a:prstGeom>
          <a:noFill/>
        </p:spPr>
      </p:pic>
      <p:sp>
        <p:nvSpPr>
          <p:cNvPr id="1161227" name="Rectangle 11"/>
          <p:cNvSpPr>
            <a:spLocks noChangeArrowheads="1"/>
          </p:cNvSpPr>
          <p:nvPr/>
        </p:nvSpPr>
        <p:spPr bwMode="gray">
          <a:xfrm>
            <a:off x="827088" y="2044700"/>
            <a:ext cx="744537" cy="211138"/>
          </a:xfrm>
          <a:prstGeom prst="rect">
            <a:avLst/>
          </a:prstGeom>
          <a:noFill/>
          <a:ln w="9525">
            <a:noFill/>
            <a:miter lim="800000"/>
            <a:headEnd/>
            <a:tailEnd/>
          </a:ln>
          <a:effectLst/>
        </p:spPr>
        <p:txBody>
          <a:bodyPr wrap="none" anchor="ctr"/>
          <a:lstStyle/>
          <a:p>
            <a:pPr eaLnBrk="1" hangingPunct="1">
              <a:lnSpc>
                <a:spcPct val="70000"/>
              </a:lnSpc>
              <a:spcBef>
                <a:spcPct val="20000"/>
              </a:spcBef>
            </a:pPr>
            <a:r>
              <a:rPr lang="en-US" altLang="ja-JP" sz="1600">
                <a:solidFill>
                  <a:srgbClr val="336699"/>
                </a:solidFill>
                <a:effectLst>
                  <a:outerShdw blurRad="38100" dist="38100" dir="2700000" algn="tl">
                    <a:srgbClr val="C0C0C0"/>
                  </a:outerShdw>
                </a:effectLst>
                <a:latin typeface="メイリオ" pitchFamily="50" charset="-128"/>
                <a:ea typeface="メイリオ" pitchFamily="50" charset="-128"/>
                <a:cs typeface="メイリオ" pitchFamily="50" charset="-128"/>
              </a:rPr>
              <a:t>SenderBase®</a:t>
            </a:r>
          </a:p>
        </p:txBody>
      </p:sp>
      <p:sp>
        <p:nvSpPr>
          <p:cNvPr id="1161228" name="Text Box 12"/>
          <p:cNvSpPr txBox="1">
            <a:spLocks noChangeArrowheads="1"/>
          </p:cNvSpPr>
          <p:nvPr/>
        </p:nvSpPr>
        <p:spPr bwMode="gray">
          <a:xfrm>
            <a:off x="2728913" y="1768475"/>
            <a:ext cx="3867150" cy="304800"/>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400">
                <a:solidFill>
                  <a:srgbClr val="006699"/>
                </a:solidFill>
                <a:latin typeface="メイリオ" pitchFamily="50" charset="-128"/>
                <a:ea typeface="メイリオ" pitchFamily="50" charset="-128"/>
                <a:cs typeface="Arial" pitchFamily="34" charset="0"/>
              </a:rPr>
              <a:t>IronPort </a:t>
            </a:r>
            <a:r>
              <a:rPr lang="ja-JP" altLang="en-US" sz="1400">
                <a:solidFill>
                  <a:srgbClr val="006699"/>
                </a:solidFill>
                <a:latin typeface="メイリオ" pitchFamily="50" charset="-128"/>
                <a:ea typeface="メイリオ" pitchFamily="50" charset="-128"/>
                <a:cs typeface="Arial" pitchFamily="34" charset="0"/>
              </a:rPr>
              <a:t>の</a:t>
            </a:r>
            <a:r>
              <a:rPr lang="en-US" altLang="ja-JP" sz="1400">
                <a:solidFill>
                  <a:srgbClr val="006699"/>
                </a:solidFill>
                <a:latin typeface="メイリオ" pitchFamily="50" charset="-128"/>
                <a:ea typeface="メイリオ" pitchFamily="50" charset="-128"/>
                <a:cs typeface="Arial" pitchFamily="34" charset="0"/>
              </a:rPr>
              <a:t>Threat Operations </a:t>
            </a:r>
            <a:r>
              <a:rPr lang="ja-JP" altLang="en-US" sz="1400">
                <a:solidFill>
                  <a:srgbClr val="006699"/>
                </a:solidFill>
                <a:latin typeface="メイリオ" pitchFamily="50" charset="-128"/>
                <a:ea typeface="メイリオ" pitchFamily="50" charset="-128"/>
                <a:cs typeface="Arial" pitchFamily="34" charset="0"/>
              </a:rPr>
              <a:t>センター</a:t>
            </a:r>
          </a:p>
        </p:txBody>
      </p:sp>
      <p:sp>
        <p:nvSpPr>
          <p:cNvPr id="1161229" name="Text Box 13"/>
          <p:cNvSpPr txBox="1">
            <a:spLocks noChangeArrowheads="1"/>
          </p:cNvSpPr>
          <p:nvPr/>
        </p:nvSpPr>
        <p:spPr bwMode="gray">
          <a:xfrm>
            <a:off x="2728913" y="4316413"/>
            <a:ext cx="3867150" cy="336550"/>
          </a:xfrm>
          <a:prstGeom prst="rect">
            <a:avLst/>
          </a:prstGeom>
          <a:noFill/>
          <a:ln w="9525">
            <a:noFill/>
            <a:miter lim="800000"/>
            <a:headEnd/>
            <a:tailEnd/>
          </a:ln>
          <a:effectLst/>
        </p:spPr>
        <p:txBody>
          <a:bodyPr>
            <a:spAutoFit/>
          </a:bodyPr>
          <a:lstStyle/>
          <a:p>
            <a:pPr eaLnBrk="1" hangingPunct="1">
              <a:lnSpc>
                <a:spcPct val="100000"/>
              </a:lnSpc>
              <a:spcBef>
                <a:spcPct val="50000"/>
              </a:spcBef>
            </a:pPr>
            <a:r>
              <a:rPr lang="en-US" altLang="ja-JP" sz="1600">
                <a:solidFill>
                  <a:srgbClr val="006699"/>
                </a:solidFill>
                <a:latin typeface="メイリオ" pitchFamily="50" charset="-128"/>
                <a:ea typeface="メイリオ" pitchFamily="50" charset="-128"/>
                <a:cs typeface="Arial" pitchFamily="34" charset="0"/>
              </a:rPr>
              <a:t>IronPort Anti-Spam</a:t>
            </a:r>
          </a:p>
        </p:txBody>
      </p:sp>
      <p:sp>
        <p:nvSpPr>
          <p:cNvPr id="1161230" name="Text Box 14"/>
          <p:cNvSpPr txBox="1">
            <a:spLocks noChangeArrowheads="1"/>
          </p:cNvSpPr>
          <p:nvPr/>
        </p:nvSpPr>
        <p:spPr bwMode="gray">
          <a:xfrm>
            <a:off x="2774950" y="3122613"/>
            <a:ext cx="1981200" cy="458787"/>
          </a:xfrm>
          <a:prstGeom prst="rect">
            <a:avLst/>
          </a:prstGeom>
          <a:noFill/>
          <a:ln w="9525" algn="ctr">
            <a:noFill/>
            <a:miter lim="800000"/>
            <a:headEnd/>
            <a:tailEnd/>
          </a:ln>
          <a:effectLst/>
        </p:spPr>
        <p:txBody>
          <a:bodyPr>
            <a:spAutoFit/>
          </a:bodyPr>
          <a:lstStyle/>
          <a:p>
            <a:pPr marL="114300" indent="-114300" algn="l" eaLnBrk="1" hangingPunct="1">
              <a:lnSpc>
                <a:spcPct val="110000"/>
              </a:lnSpc>
              <a:spcBef>
                <a:spcPct val="20000"/>
              </a:spcBef>
              <a:buFontTx/>
              <a:buChar char="•"/>
            </a:pPr>
            <a:r>
              <a:rPr lang="ja-JP" altLang="en-US" sz="1000" b="0" i="1">
                <a:latin typeface="メイリオ" pitchFamily="50" charset="-128"/>
                <a:ea typeface="メイリオ" pitchFamily="50" charset="-128"/>
                <a:cs typeface="Arial" pitchFamily="34" charset="0"/>
              </a:rPr>
              <a:t>機械によるルール生成</a:t>
            </a:r>
          </a:p>
          <a:p>
            <a:pPr marL="114300" indent="-114300" algn="l" eaLnBrk="1" hangingPunct="1">
              <a:lnSpc>
                <a:spcPct val="110000"/>
              </a:lnSpc>
              <a:spcBef>
                <a:spcPct val="20000"/>
              </a:spcBef>
              <a:buFontTx/>
              <a:buChar char="•"/>
            </a:pPr>
            <a:r>
              <a:rPr lang="ja-JP" altLang="en-US" sz="1000" b="0" i="1">
                <a:latin typeface="メイリオ" pitchFamily="50" charset="-128"/>
                <a:ea typeface="メイリオ" pitchFamily="50" charset="-128"/>
                <a:cs typeface="Arial" pitchFamily="34" charset="0"/>
              </a:rPr>
              <a:t>スパムサンプルデータベース</a:t>
            </a:r>
          </a:p>
        </p:txBody>
      </p:sp>
      <p:pic>
        <p:nvPicPr>
          <p:cNvPr id="1161231" name="Picture 15" descr="three_black_envelopes"/>
          <p:cNvPicPr>
            <a:picLocks noChangeAspect="1" noChangeArrowheads="1"/>
          </p:cNvPicPr>
          <p:nvPr/>
        </p:nvPicPr>
        <p:blipFill>
          <a:blip r:embed="rId5" cstate="print"/>
          <a:srcRect/>
          <a:stretch>
            <a:fillRect/>
          </a:stretch>
        </p:blipFill>
        <p:spPr bwMode="gray">
          <a:xfrm>
            <a:off x="7526338" y="4849813"/>
            <a:ext cx="611187" cy="373062"/>
          </a:xfrm>
          <a:prstGeom prst="rect">
            <a:avLst/>
          </a:prstGeom>
          <a:noFill/>
        </p:spPr>
      </p:pic>
      <p:pic>
        <p:nvPicPr>
          <p:cNvPr id="1161232" name="Picture 16" descr="three_black_envelopes"/>
          <p:cNvPicPr>
            <a:picLocks noChangeAspect="1" noChangeArrowheads="1"/>
          </p:cNvPicPr>
          <p:nvPr/>
        </p:nvPicPr>
        <p:blipFill>
          <a:blip r:embed="rId5" cstate="print"/>
          <a:srcRect/>
          <a:stretch>
            <a:fillRect/>
          </a:stretch>
        </p:blipFill>
        <p:spPr bwMode="gray">
          <a:xfrm>
            <a:off x="7739063" y="5087938"/>
            <a:ext cx="614362" cy="374650"/>
          </a:xfrm>
          <a:prstGeom prst="rect">
            <a:avLst/>
          </a:prstGeom>
          <a:noFill/>
        </p:spPr>
      </p:pic>
      <p:grpSp>
        <p:nvGrpSpPr>
          <p:cNvPr id="2" name="Group 17"/>
          <p:cNvGrpSpPr>
            <a:grpSpLocks/>
          </p:cNvGrpSpPr>
          <p:nvPr/>
        </p:nvGrpSpPr>
        <p:grpSpPr bwMode="auto">
          <a:xfrm>
            <a:off x="7302500" y="4151313"/>
            <a:ext cx="781050" cy="708025"/>
            <a:chOff x="4658" y="2565"/>
            <a:chExt cx="662" cy="680"/>
          </a:xfrm>
        </p:grpSpPr>
        <p:pic>
          <p:nvPicPr>
            <p:cNvPr id="1161234" name="Picture 18" descr="three_black_envelopes"/>
            <p:cNvPicPr>
              <a:picLocks noChangeAspect="1" noChangeArrowheads="1"/>
            </p:cNvPicPr>
            <p:nvPr/>
          </p:nvPicPr>
          <p:blipFill>
            <a:blip r:embed="rId5" cstate="print"/>
            <a:srcRect/>
            <a:stretch>
              <a:fillRect/>
            </a:stretch>
          </p:blipFill>
          <p:spPr bwMode="gray">
            <a:xfrm>
              <a:off x="4769" y="2565"/>
              <a:ext cx="551" cy="381"/>
            </a:xfrm>
            <a:prstGeom prst="rect">
              <a:avLst/>
            </a:prstGeom>
            <a:noFill/>
          </p:spPr>
        </p:pic>
        <p:pic>
          <p:nvPicPr>
            <p:cNvPr id="1161235" name="Picture 19" descr="six_white_env"/>
            <p:cNvPicPr>
              <a:picLocks noChangeAspect="1" noChangeArrowheads="1"/>
            </p:cNvPicPr>
            <p:nvPr/>
          </p:nvPicPr>
          <p:blipFill>
            <a:blip r:embed="rId6" cstate="print"/>
            <a:srcRect/>
            <a:stretch>
              <a:fillRect/>
            </a:stretch>
          </p:blipFill>
          <p:spPr bwMode="gray">
            <a:xfrm>
              <a:off x="4658" y="2644"/>
              <a:ext cx="612" cy="601"/>
            </a:xfrm>
            <a:prstGeom prst="rect">
              <a:avLst/>
            </a:prstGeom>
            <a:noFill/>
          </p:spPr>
        </p:pic>
      </p:grpSp>
      <p:pic>
        <p:nvPicPr>
          <p:cNvPr id="1161236" name="Picture 20" descr="three_black_envelopes"/>
          <p:cNvPicPr>
            <a:picLocks noChangeAspect="1" noChangeArrowheads="1"/>
          </p:cNvPicPr>
          <p:nvPr/>
        </p:nvPicPr>
        <p:blipFill>
          <a:blip r:embed="rId5" cstate="print"/>
          <a:srcRect/>
          <a:stretch>
            <a:fillRect/>
          </a:stretch>
        </p:blipFill>
        <p:spPr bwMode="gray">
          <a:xfrm>
            <a:off x="7678738" y="5362575"/>
            <a:ext cx="614362" cy="373063"/>
          </a:xfrm>
          <a:prstGeom prst="rect">
            <a:avLst/>
          </a:prstGeom>
          <a:noFill/>
        </p:spPr>
      </p:pic>
      <p:pic>
        <p:nvPicPr>
          <p:cNvPr id="1161237" name="Picture 21" descr="three_black_envelopes"/>
          <p:cNvPicPr>
            <a:picLocks noChangeAspect="1" noChangeArrowheads="1"/>
          </p:cNvPicPr>
          <p:nvPr/>
        </p:nvPicPr>
        <p:blipFill>
          <a:blip r:embed="rId5" cstate="print"/>
          <a:srcRect/>
          <a:stretch>
            <a:fillRect/>
          </a:stretch>
        </p:blipFill>
        <p:spPr bwMode="gray">
          <a:xfrm>
            <a:off x="7283450" y="5238750"/>
            <a:ext cx="614363" cy="374650"/>
          </a:xfrm>
          <a:prstGeom prst="rect">
            <a:avLst/>
          </a:prstGeom>
          <a:noFill/>
        </p:spPr>
      </p:pic>
      <p:pic>
        <p:nvPicPr>
          <p:cNvPr id="1161238" name="Picture 22" descr="Jan_186x130_ironport_com"/>
          <p:cNvPicPr>
            <a:picLocks noChangeAspect="1" noChangeArrowheads="1"/>
          </p:cNvPicPr>
          <p:nvPr/>
        </p:nvPicPr>
        <p:blipFill>
          <a:blip r:embed="rId7" cstate="print"/>
          <a:srcRect/>
          <a:stretch>
            <a:fillRect/>
          </a:stretch>
        </p:blipFill>
        <p:spPr bwMode="gray">
          <a:xfrm>
            <a:off x="4960938" y="2366963"/>
            <a:ext cx="1185862" cy="733425"/>
          </a:xfrm>
          <a:prstGeom prst="rect">
            <a:avLst/>
          </a:prstGeom>
          <a:noFill/>
        </p:spPr>
      </p:pic>
      <p:sp>
        <p:nvSpPr>
          <p:cNvPr id="1161239" name="Rectangle 23"/>
          <p:cNvSpPr>
            <a:spLocks noChangeArrowheads="1"/>
          </p:cNvSpPr>
          <p:nvPr/>
        </p:nvSpPr>
        <p:spPr bwMode="gray">
          <a:xfrm>
            <a:off x="5191125" y="2170113"/>
            <a:ext cx="746125" cy="134937"/>
          </a:xfrm>
          <a:prstGeom prst="rect">
            <a:avLst/>
          </a:prstGeom>
          <a:noFill/>
          <a:ln w="9525">
            <a:noFill/>
            <a:miter lim="800000"/>
            <a:headEnd/>
            <a:tailEnd/>
          </a:ln>
          <a:effectLst/>
        </p:spPr>
        <p:txBody>
          <a:bodyPr wrap="none" anchor="ctr"/>
          <a:lstStyle/>
          <a:p>
            <a:pPr eaLnBrk="1" hangingPunct="1">
              <a:lnSpc>
                <a:spcPct val="100000"/>
              </a:lnSpc>
              <a:spcBef>
                <a:spcPct val="20000"/>
              </a:spcBef>
            </a:pPr>
            <a:r>
              <a:rPr lang="ja-JP" altLang="en-US" sz="1200">
                <a:solidFill>
                  <a:srgbClr val="006699"/>
                </a:solidFill>
                <a:latin typeface="メイリオ" pitchFamily="50" charset="-128"/>
                <a:ea typeface="メイリオ" pitchFamily="50" charset="-128"/>
                <a:cs typeface="Arial" pitchFamily="34" charset="0"/>
              </a:rPr>
              <a:t>専門技術者</a:t>
            </a:r>
          </a:p>
        </p:txBody>
      </p:sp>
      <p:sp>
        <p:nvSpPr>
          <p:cNvPr id="1161240" name="Text Box 24"/>
          <p:cNvSpPr txBox="1">
            <a:spLocks noChangeArrowheads="1"/>
          </p:cNvSpPr>
          <p:nvPr/>
        </p:nvSpPr>
        <p:spPr bwMode="gray">
          <a:xfrm>
            <a:off x="4567238" y="3124200"/>
            <a:ext cx="1968500" cy="396875"/>
          </a:xfrm>
          <a:prstGeom prst="rect">
            <a:avLst/>
          </a:prstGeom>
          <a:noFill/>
          <a:ln w="9525" algn="ctr">
            <a:noFill/>
            <a:miter lim="800000"/>
            <a:headEnd/>
            <a:tailEnd/>
          </a:ln>
          <a:effectLst/>
        </p:spPr>
        <p:txBody>
          <a:bodyPr>
            <a:spAutoFit/>
          </a:bodyPr>
          <a:lstStyle/>
          <a:p>
            <a:pPr marL="114300" indent="-114300" algn="l">
              <a:lnSpc>
                <a:spcPct val="100000"/>
              </a:lnSpc>
              <a:buFontTx/>
              <a:buChar char="•"/>
            </a:pPr>
            <a:r>
              <a:rPr lang="ja-JP" altLang="en-US" sz="1000" b="0" i="1">
                <a:latin typeface="メイリオ" pitchFamily="50" charset="-128"/>
                <a:ea typeface="メイリオ" pitchFamily="50" charset="-128"/>
                <a:cs typeface="メイリオ" pitchFamily="50" charset="-128"/>
              </a:rPr>
              <a:t>人によるルールの作成</a:t>
            </a:r>
          </a:p>
          <a:p>
            <a:pPr marL="114300" indent="-114300" algn="l">
              <a:lnSpc>
                <a:spcPct val="100000"/>
              </a:lnSpc>
              <a:buFontTx/>
              <a:buChar char="•"/>
            </a:pPr>
            <a:r>
              <a:rPr lang="en-US" altLang="ja-JP" sz="1000" b="0" i="1">
                <a:latin typeface="メイリオ" pitchFamily="50" charset="-128"/>
                <a:ea typeface="メイリオ" pitchFamily="50" charset="-128"/>
                <a:cs typeface="メイリオ" pitchFamily="50" charset="-128"/>
              </a:rPr>
              <a:t>24 × 365, 32</a:t>
            </a:r>
            <a:r>
              <a:rPr lang="ja-JP" altLang="en-US" sz="1000" b="0" i="1">
                <a:latin typeface="メイリオ" pitchFamily="50" charset="-128"/>
                <a:ea typeface="メイリオ" pitchFamily="50" charset="-128"/>
                <a:cs typeface="メイリオ" pitchFamily="50" charset="-128"/>
              </a:rPr>
              <a:t>ヶ国語対応</a:t>
            </a:r>
          </a:p>
        </p:txBody>
      </p:sp>
      <p:pic>
        <p:nvPicPr>
          <p:cNvPr id="1161241" name="Picture 25"/>
          <p:cNvPicPr>
            <a:picLocks noChangeAspect="1" noChangeArrowheads="1"/>
          </p:cNvPicPr>
          <p:nvPr/>
        </p:nvPicPr>
        <p:blipFill>
          <a:blip r:embed="rId8" cstate="print"/>
          <a:srcRect l="16856" t="38666" r="76500" b="56857"/>
          <a:stretch>
            <a:fillRect/>
          </a:stretch>
        </p:blipFill>
        <p:spPr bwMode="gray">
          <a:xfrm>
            <a:off x="4154488" y="3841750"/>
            <a:ext cx="844550" cy="376238"/>
          </a:xfrm>
          <a:prstGeom prst="rect">
            <a:avLst/>
          </a:prstGeom>
          <a:noFill/>
          <a:ln w="9525" algn="ctr">
            <a:noFill/>
            <a:miter lim="800000"/>
            <a:headEnd/>
            <a:tailEnd/>
          </a:ln>
          <a:effectLst/>
        </p:spPr>
      </p:pic>
      <p:sp>
        <p:nvSpPr>
          <p:cNvPr id="1161242" name="Rectangle 26"/>
          <p:cNvSpPr>
            <a:spLocks noChangeArrowheads="1"/>
          </p:cNvSpPr>
          <p:nvPr/>
        </p:nvSpPr>
        <p:spPr bwMode="gray">
          <a:xfrm>
            <a:off x="3094038" y="3668713"/>
            <a:ext cx="2927350" cy="293687"/>
          </a:xfrm>
          <a:prstGeom prst="rect">
            <a:avLst/>
          </a:prstGeom>
          <a:noFill/>
          <a:ln w="9525" algn="ctr">
            <a:noFill/>
            <a:miter lim="800000"/>
            <a:headEnd/>
            <a:tailEnd/>
          </a:ln>
          <a:effectLst/>
        </p:spPr>
        <p:txBody>
          <a:bodyPr>
            <a:spAutoFit/>
          </a:bodyPr>
          <a:lstStyle/>
          <a:p>
            <a:pPr eaLnBrk="1" hangingPunct="1">
              <a:lnSpc>
                <a:spcPct val="110000"/>
              </a:lnSpc>
              <a:spcBef>
                <a:spcPct val="20000"/>
              </a:spcBef>
            </a:pPr>
            <a:r>
              <a:rPr lang="en-US" altLang="ja-JP" sz="1200">
                <a:solidFill>
                  <a:schemeClr val="accent2"/>
                </a:solidFill>
                <a:latin typeface="メイリオ" pitchFamily="50" charset="-128"/>
                <a:ea typeface="メイリオ" pitchFamily="50" charset="-128"/>
                <a:cs typeface="Arial" pitchFamily="34" charset="0"/>
              </a:rPr>
              <a:t>1</a:t>
            </a:r>
            <a:r>
              <a:rPr lang="ja-JP" altLang="en-US" sz="1200">
                <a:solidFill>
                  <a:schemeClr val="accent2"/>
                </a:solidFill>
                <a:latin typeface="メイリオ" pitchFamily="50" charset="-128"/>
                <a:ea typeface="メイリオ" pitchFamily="50" charset="-128"/>
                <a:cs typeface="Arial" pitchFamily="34" charset="0"/>
              </a:rPr>
              <a:t>日に </a:t>
            </a:r>
            <a:r>
              <a:rPr lang="en-US" altLang="ja-JP" sz="1200">
                <a:solidFill>
                  <a:schemeClr val="accent2"/>
                </a:solidFill>
                <a:latin typeface="メイリオ" pitchFamily="50" charset="-128"/>
                <a:ea typeface="メイリオ" pitchFamily="50" charset="-128"/>
                <a:cs typeface="Arial" pitchFamily="34" charset="0"/>
              </a:rPr>
              <a:t>200,000 </a:t>
            </a:r>
            <a:r>
              <a:rPr lang="ja-JP" altLang="en-US" sz="1200">
                <a:solidFill>
                  <a:schemeClr val="accent2"/>
                </a:solidFill>
                <a:latin typeface="メイリオ" pitchFamily="50" charset="-128"/>
                <a:ea typeface="メイリオ" pitchFamily="50" charset="-128"/>
                <a:cs typeface="Arial" pitchFamily="34" charset="0"/>
              </a:rPr>
              <a:t>を超えるアップデート</a:t>
            </a:r>
          </a:p>
        </p:txBody>
      </p:sp>
      <p:pic>
        <p:nvPicPr>
          <p:cNvPr id="1161243" name="Picture 27" descr="SenderBase-Map-073106"/>
          <p:cNvPicPr>
            <a:picLocks noChangeAspect="1" noChangeArrowheads="1"/>
          </p:cNvPicPr>
          <p:nvPr/>
        </p:nvPicPr>
        <p:blipFill>
          <a:blip r:embed="rId9" cstate="print"/>
          <a:srcRect/>
          <a:stretch>
            <a:fillRect/>
          </a:stretch>
        </p:blipFill>
        <p:spPr bwMode="gray">
          <a:xfrm>
            <a:off x="236538" y="2289175"/>
            <a:ext cx="1870075" cy="823913"/>
          </a:xfrm>
          <a:prstGeom prst="rect">
            <a:avLst/>
          </a:prstGeom>
          <a:noFill/>
        </p:spPr>
      </p:pic>
      <p:sp>
        <p:nvSpPr>
          <p:cNvPr id="1161244" name="Rectangle 28"/>
          <p:cNvSpPr>
            <a:spLocks noChangeArrowheads="1"/>
          </p:cNvSpPr>
          <p:nvPr/>
        </p:nvSpPr>
        <p:spPr bwMode="gray">
          <a:xfrm>
            <a:off x="7856538" y="4027488"/>
            <a:ext cx="746125" cy="134937"/>
          </a:xfrm>
          <a:prstGeom prst="rect">
            <a:avLst/>
          </a:prstGeom>
          <a:noFill/>
          <a:ln w="9525">
            <a:noFill/>
            <a:miter lim="800000"/>
            <a:headEnd/>
            <a:tailEnd/>
          </a:ln>
          <a:effectLst/>
        </p:spPr>
        <p:txBody>
          <a:bodyPr wrap="none" anchor="ctr"/>
          <a:lstStyle/>
          <a:p>
            <a:pPr eaLnBrk="1" hangingPunct="1">
              <a:lnSpc>
                <a:spcPct val="100000"/>
              </a:lnSpc>
              <a:spcBef>
                <a:spcPct val="20000"/>
              </a:spcBef>
            </a:pPr>
            <a:r>
              <a:rPr lang="ja-JP" altLang="en-US" sz="1000">
                <a:solidFill>
                  <a:srgbClr val="006699"/>
                </a:solidFill>
                <a:latin typeface="メイリオ" pitchFamily="50" charset="-128"/>
                <a:ea typeface="メイリオ" pitchFamily="50" charset="-128"/>
                <a:cs typeface="Arial" pitchFamily="34" charset="0"/>
              </a:rPr>
              <a:t>エンドユーザ </a:t>
            </a:r>
          </a:p>
        </p:txBody>
      </p:sp>
      <p:sp>
        <p:nvSpPr>
          <p:cNvPr id="1161246" name="Rectangle 30"/>
          <p:cNvSpPr>
            <a:spLocks noChangeArrowheads="1"/>
          </p:cNvSpPr>
          <p:nvPr/>
        </p:nvSpPr>
        <p:spPr bwMode="gray">
          <a:xfrm>
            <a:off x="8069263" y="2216150"/>
            <a:ext cx="744537" cy="133350"/>
          </a:xfrm>
          <a:prstGeom prst="rect">
            <a:avLst/>
          </a:prstGeom>
          <a:noFill/>
          <a:ln w="9525">
            <a:noFill/>
            <a:miter lim="800000"/>
            <a:headEnd/>
            <a:tailEnd/>
          </a:ln>
          <a:effectLst/>
        </p:spPr>
        <p:txBody>
          <a:bodyPr wrap="none" anchor="ctr"/>
          <a:lstStyle/>
          <a:p>
            <a:pPr eaLnBrk="1" hangingPunct="1">
              <a:lnSpc>
                <a:spcPct val="100000"/>
              </a:lnSpc>
              <a:spcBef>
                <a:spcPct val="20000"/>
              </a:spcBef>
            </a:pPr>
            <a:r>
              <a:rPr lang="ja-JP" altLang="en-US" sz="1000">
                <a:solidFill>
                  <a:srgbClr val="006699"/>
                </a:solidFill>
                <a:latin typeface="メイリオ" pitchFamily="50" charset="-128"/>
                <a:ea typeface="メイリオ" pitchFamily="50" charset="-128"/>
                <a:cs typeface="Arial" pitchFamily="34" charset="0"/>
              </a:rPr>
              <a:t>ハニーポット </a:t>
            </a:r>
          </a:p>
        </p:txBody>
      </p:sp>
      <p:pic>
        <p:nvPicPr>
          <p:cNvPr id="1161247" name="Picture 31" descr="pobe1"/>
          <p:cNvPicPr>
            <a:picLocks noChangeAspect="1" noChangeArrowheads="1"/>
          </p:cNvPicPr>
          <p:nvPr/>
        </p:nvPicPr>
        <p:blipFill>
          <a:blip r:embed="rId10" cstate="print"/>
          <a:srcRect/>
          <a:stretch>
            <a:fillRect/>
          </a:stretch>
        </p:blipFill>
        <p:spPr bwMode="gray">
          <a:xfrm>
            <a:off x="7986713" y="1584325"/>
            <a:ext cx="781050" cy="528638"/>
          </a:xfrm>
          <a:prstGeom prst="rect">
            <a:avLst/>
          </a:prstGeom>
          <a:noFill/>
        </p:spPr>
      </p:pic>
      <p:pic>
        <p:nvPicPr>
          <p:cNvPr id="1161248" name="Picture 32"/>
          <p:cNvPicPr>
            <a:picLocks noChangeAspect="1" noChangeArrowheads="1"/>
          </p:cNvPicPr>
          <p:nvPr/>
        </p:nvPicPr>
        <p:blipFill>
          <a:blip r:embed="rId11" cstate="print"/>
          <a:srcRect/>
          <a:stretch>
            <a:fillRect/>
          </a:stretch>
        </p:blipFill>
        <p:spPr bwMode="gray">
          <a:xfrm>
            <a:off x="241300" y="3144838"/>
            <a:ext cx="2052638" cy="306387"/>
          </a:xfrm>
          <a:prstGeom prst="rect">
            <a:avLst/>
          </a:prstGeom>
          <a:noFill/>
        </p:spPr>
      </p:pic>
      <p:pic>
        <p:nvPicPr>
          <p:cNvPr id="1161249" name="Picture 33" descr="SndrBse_logo_WhtCircl_CMYK-"/>
          <p:cNvPicPr>
            <a:picLocks noChangeAspect="1" noChangeArrowheads="1"/>
          </p:cNvPicPr>
          <p:nvPr/>
        </p:nvPicPr>
        <p:blipFill>
          <a:blip r:embed="rId12" cstate="print"/>
          <a:srcRect/>
          <a:stretch>
            <a:fillRect/>
          </a:stretch>
        </p:blipFill>
        <p:spPr bwMode="gray">
          <a:xfrm>
            <a:off x="1524000" y="2570163"/>
            <a:ext cx="623888" cy="549275"/>
          </a:xfrm>
          <a:prstGeom prst="rect">
            <a:avLst/>
          </a:prstGeom>
          <a:noFill/>
        </p:spPr>
      </p:pic>
      <p:sp>
        <p:nvSpPr>
          <p:cNvPr id="1161250" name="AutoShape 34"/>
          <p:cNvSpPr>
            <a:spLocks noChangeArrowheads="1"/>
          </p:cNvSpPr>
          <p:nvPr/>
        </p:nvSpPr>
        <p:spPr bwMode="gray">
          <a:xfrm>
            <a:off x="2111375" y="4794250"/>
            <a:ext cx="1636713" cy="287338"/>
          </a:xfrm>
          <a:prstGeom prst="rightArrow">
            <a:avLst>
              <a:gd name="adj1" fmla="val 50000"/>
              <a:gd name="adj2" fmla="val 142403"/>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sp>
        <p:nvSpPr>
          <p:cNvPr id="1161251" name="AutoShape 35"/>
          <p:cNvSpPr>
            <a:spLocks noChangeArrowheads="1"/>
          </p:cNvSpPr>
          <p:nvPr/>
        </p:nvSpPr>
        <p:spPr bwMode="gray">
          <a:xfrm>
            <a:off x="2147888" y="2519363"/>
            <a:ext cx="631825" cy="288925"/>
          </a:xfrm>
          <a:prstGeom prst="rightArrow">
            <a:avLst>
              <a:gd name="adj1" fmla="val 50000"/>
              <a:gd name="adj2" fmla="val 54670"/>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sp>
        <p:nvSpPr>
          <p:cNvPr id="1161252" name="AutoShape 36"/>
          <p:cNvSpPr>
            <a:spLocks noChangeArrowheads="1"/>
          </p:cNvSpPr>
          <p:nvPr/>
        </p:nvSpPr>
        <p:spPr bwMode="gray">
          <a:xfrm rot="-835817">
            <a:off x="5692775" y="4397375"/>
            <a:ext cx="1439863" cy="396875"/>
          </a:xfrm>
          <a:prstGeom prst="rightArrow">
            <a:avLst>
              <a:gd name="adj1" fmla="val 50000"/>
              <a:gd name="adj2" fmla="val 90700"/>
            </a:avLst>
          </a:prstGeom>
          <a:gradFill rotWithShape="1">
            <a:gsLst>
              <a:gs pos="0">
                <a:schemeClr val="bg1"/>
              </a:gs>
              <a:gs pos="100000">
                <a:srgbClr val="FF9900"/>
              </a:gs>
            </a:gsLst>
            <a:lin ang="0" scaled="1"/>
          </a:gradFill>
          <a:ln w="9525">
            <a:noFill/>
            <a:miter lim="800000"/>
            <a:headEnd/>
            <a:tailEnd/>
          </a:ln>
          <a:effectLst/>
        </p:spPr>
        <p:txBody>
          <a:bodyPr wrap="none" anchor="ctr"/>
          <a:lstStyle/>
          <a:p>
            <a:endParaRPr lang="en-US"/>
          </a:p>
        </p:txBody>
      </p:sp>
      <p:sp>
        <p:nvSpPr>
          <p:cNvPr id="1161253" name="AutoShape 37"/>
          <p:cNvSpPr>
            <a:spLocks noChangeArrowheads="1"/>
          </p:cNvSpPr>
          <p:nvPr/>
        </p:nvSpPr>
        <p:spPr bwMode="gray">
          <a:xfrm rot="1001154">
            <a:off x="5705475" y="5016500"/>
            <a:ext cx="1438275" cy="396875"/>
          </a:xfrm>
          <a:prstGeom prst="rightArrow">
            <a:avLst>
              <a:gd name="adj1" fmla="val 50000"/>
              <a:gd name="adj2" fmla="val 90600"/>
            </a:avLst>
          </a:prstGeom>
          <a:gradFill rotWithShape="1">
            <a:gsLst>
              <a:gs pos="0">
                <a:schemeClr val="bg1"/>
              </a:gs>
              <a:gs pos="100000">
                <a:srgbClr val="FF9900"/>
              </a:gs>
            </a:gsLst>
            <a:lin ang="0" scaled="1"/>
          </a:gradFill>
          <a:ln w="9525">
            <a:noFill/>
            <a:miter lim="800000"/>
            <a:headEnd/>
            <a:tailEnd/>
          </a:ln>
          <a:effectLst/>
        </p:spPr>
        <p:txBody>
          <a:bodyPr wrap="none" anchor="ctr"/>
          <a:lstStyle/>
          <a:p>
            <a:endParaRPr lang="en-US"/>
          </a:p>
        </p:txBody>
      </p:sp>
      <p:sp>
        <p:nvSpPr>
          <p:cNvPr id="1161254" name="Text Box 38"/>
          <p:cNvSpPr txBox="1">
            <a:spLocks noChangeArrowheads="1"/>
          </p:cNvSpPr>
          <p:nvPr/>
        </p:nvSpPr>
        <p:spPr bwMode="gray">
          <a:xfrm>
            <a:off x="3767138" y="5240338"/>
            <a:ext cx="1708150" cy="274637"/>
          </a:xfrm>
          <a:prstGeom prst="rect">
            <a:avLst/>
          </a:prstGeom>
          <a:noFill/>
          <a:ln w="9525">
            <a:noFill/>
            <a:miter lim="800000"/>
            <a:headEnd/>
            <a:tailEnd/>
          </a:ln>
          <a:effectLst/>
        </p:spPr>
        <p:txBody>
          <a:bodyPr wrap="none">
            <a:spAutoFit/>
          </a:bodyPr>
          <a:lstStyle/>
          <a:p>
            <a:pPr algn="r">
              <a:lnSpc>
                <a:spcPct val="100000"/>
              </a:lnSpc>
            </a:pPr>
            <a:r>
              <a:rPr lang="ja-JP" altLang="en-US" sz="1200" u="sng">
                <a:solidFill>
                  <a:schemeClr val="tx2"/>
                </a:solidFill>
                <a:ea typeface="メイリオ" pitchFamily="50" charset="-128"/>
                <a:cs typeface="メイリオ" pitchFamily="50" charset="-128"/>
              </a:rPr>
              <a:t>アイアンポートユーザ</a:t>
            </a:r>
          </a:p>
        </p:txBody>
      </p:sp>
      <p:sp>
        <p:nvSpPr>
          <p:cNvPr id="1161255" name="AutoShape 39"/>
          <p:cNvSpPr>
            <a:spLocks noChangeArrowheads="1"/>
          </p:cNvSpPr>
          <p:nvPr/>
        </p:nvSpPr>
        <p:spPr bwMode="gray">
          <a:xfrm rot="9506494">
            <a:off x="6450013" y="2198688"/>
            <a:ext cx="1462087" cy="342900"/>
          </a:xfrm>
          <a:prstGeom prst="rightArrow">
            <a:avLst>
              <a:gd name="adj1" fmla="val 50000"/>
              <a:gd name="adj2" fmla="val 106597"/>
            </a:avLst>
          </a:prstGeom>
          <a:gradFill rotWithShape="1">
            <a:gsLst>
              <a:gs pos="0">
                <a:schemeClr val="bg1"/>
              </a:gs>
              <a:gs pos="100000">
                <a:srgbClr val="FF9900"/>
              </a:gs>
            </a:gsLst>
            <a:lin ang="0" scaled="1"/>
          </a:gradFill>
          <a:ln w="9525">
            <a:noFill/>
            <a:miter lim="800000"/>
            <a:headEnd/>
            <a:tailEnd/>
          </a:ln>
          <a:effectLst/>
        </p:spPr>
        <p:txBody>
          <a:bodyPr wrap="none" anchor="ctr"/>
          <a:lstStyle/>
          <a:p>
            <a:endParaRPr lang="en-US"/>
          </a:p>
        </p:txBody>
      </p:sp>
      <p:grpSp>
        <p:nvGrpSpPr>
          <p:cNvPr id="3" name="Group 40"/>
          <p:cNvGrpSpPr>
            <a:grpSpLocks/>
          </p:cNvGrpSpPr>
          <p:nvPr/>
        </p:nvGrpSpPr>
        <p:grpSpPr bwMode="auto">
          <a:xfrm>
            <a:off x="7456488" y="1670050"/>
            <a:ext cx="781050" cy="706438"/>
            <a:chOff x="4658" y="2565"/>
            <a:chExt cx="662" cy="680"/>
          </a:xfrm>
        </p:grpSpPr>
        <p:pic>
          <p:nvPicPr>
            <p:cNvPr id="1161257" name="Picture 41" descr="three_black_envelopes"/>
            <p:cNvPicPr>
              <a:picLocks noChangeAspect="1" noChangeArrowheads="1"/>
            </p:cNvPicPr>
            <p:nvPr/>
          </p:nvPicPr>
          <p:blipFill>
            <a:blip r:embed="rId5" cstate="print"/>
            <a:srcRect/>
            <a:stretch>
              <a:fillRect/>
            </a:stretch>
          </p:blipFill>
          <p:spPr bwMode="gray">
            <a:xfrm>
              <a:off x="4769" y="2565"/>
              <a:ext cx="551" cy="381"/>
            </a:xfrm>
            <a:prstGeom prst="rect">
              <a:avLst/>
            </a:prstGeom>
            <a:noFill/>
          </p:spPr>
        </p:pic>
        <p:pic>
          <p:nvPicPr>
            <p:cNvPr id="1161258" name="Picture 42" descr="six_white_env"/>
            <p:cNvPicPr>
              <a:picLocks noChangeAspect="1" noChangeArrowheads="1"/>
            </p:cNvPicPr>
            <p:nvPr/>
          </p:nvPicPr>
          <p:blipFill>
            <a:blip r:embed="rId6" cstate="print"/>
            <a:srcRect/>
            <a:stretch>
              <a:fillRect/>
            </a:stretch>
          </p:blipFill>
          <p:spPr bwMode="gray">
            <a:xfrm>
              <a:off x="4658" y="2644"/>
              <a:ext cx="612" cy="601"/>
            </a:xfrm>
            <a:prstGeom prst="rect">
              <a:avLst/>
            </a:prstGeom>
            <a:noFill/>
          </p:spPr>
        </p:pic>
      </p:grpSp>
      <p:sp>
        <p:nvSpPr>
          <p:cNvPr id="1161259" name="AutoShape 43"/>
          <p:cNvSpPr>
            <a:spLocks noChangeArrowheads="1"/>
          </p:cNvSpPr>
          <p:nvPr/>
        </p:nvSpPr>
        <p:spPr bwMode="gray">
          <a:xfrm rot="13567987">
            <a:off x="6442075" y="3149600"/>
            <a:ext cx="1301750" cy="342900"/>
          </a:xfrm>
          <a:prstGeom prst="rightArrow">
            <a:avLst>
              <a:gd name="adj1" fmla="val 50000"/>
              <a:gd name="adj2" fmla="val 94907"/>
            </a:avLst>
          </a:prstGeom>
          <a:gradFill rotWithShape="1">
            <a:gsLst>
              <a:gs pos="0">
                <a:schemeClr val="bg1"/>
              </a:gs>
              <a:gs pos="100000">
                <a:srgbClr val="FF9900"/>
              </a:gs>
            </a:gsLst>
            <a:lin ang="0" scaled="1"/>
          </a:gradFill>
          <a:ln w="9525">
            <a:noFill/>
            <a:miter lim="800000"/>
            <a:headEnd/>
            <a:tailEnd/>
          </a:ln>
          <a:effectLst/>
        </p:spPr>
        <p:txBody>
          <a:bodyPr wrap="none" anchor="ctr"/>
          <a:lstStyle/>
          <a:p>
            <a:endParaRPr lang="en-US"/>
          </a:p>
        </p:txBody>
      </p:sp>
      <p:pic>
        <p:nvPicPr>
          <p:cNvPr id="1161260" name="Picture 44"/>
          <p:cNvPicPr>
            <a:picLocks noChangeAspect="1" noChangeArrowheads="1"/>
          </p:cNvPicPr>
          <p:nvPr/>
        </p:nvPicPr>
        <p:blipFill>
          <a:blip r:embed="rId13" cstate="print"/>
          <a:srcRect l="571" t="7910" r="87981" b="89685"/>
          <a:stretch>
            <a:fillRect/>
          </a:stretch>
        </p:blipFill>
        <p:spPr bwMode="gray">
          <a:xfrm>
            <a:off x="6831013" y="3763963"/>
            <a:ext cx="1344612" cy="187325"/>
          </a:xfrm>
          <a:prstGeom prst="rect">
            <a:avLst/>
          </a:prstGeom>
          <a:noFill/>
          <a:ln w="9525">
            <a:solidFill>
              <a:schemeClr val="bg2"/>
            </a:solidFill>
            <a:miter lim="800000"/>
            <a:headEnd/>
            <a:tailEnd/>
          </a:ln>
          <a:effectLst>
            <a:outerShdw dist="35921" dir="2700000" algn="ctr" rotWithShape="0">
              <a:schemeClr val="bg2"/>
            </a:outerShdw>
          </a:effectLst>
        </p:spPr>
      </p:pic>
      <p:sp>
        <p:nvSpPr>
          <p:cNvPr id="1161262" name="Rectangle 46"/>
          <p:cNvSpPr>
            <a:spLocks noChangeArrowheads="1"/>
          </p:cNvSpPr>
          <p:nvPr/>
        </p:nvSpPr>
        <p:spPr bwMode="gray">
          <a:xfrm>
            <a:off x="179512" y="5945188"/>
            <a:ext cx="8964488" cy="584775"/>
          </a:xfrm>
          <a:prstGeom prst="rect">
            <a:avLst/>
          </a:prstGeom>
          <a:noFill/>
          <a:ln w="9525">
            <a:noFill/>
            <a:miter lim="800000"/>
            <a:headEnd/>
            <a:tailEnd/>
          </a:ln>
          <a:effectLst/>
        </p:spPr>
        <p:txBody>
          <a:bodyPr wrap="square">
            <a:spAutoFit/>
          </a:bodyPr>
          <a:lstStyle/>
          <a:p>
            <a:pPr algn="l">
              <a:lnSpc>
                <a:spcPct val="100000"/>
              </a:lnSpc>
              <a:buFontTx/>
              <a:buChar char="•"/>
            </a:pPr>
            <a:r>
              <a:rPr lang="ja-JP" altLang="en-US" sz="1600" dirty="0">
                <a:ea typeface="ヒラギノ角ゴ Pro W3"/>
                <a:cs typeface="ヒラギノ角ゴ Pro W3"/>
              </a:rPr>
              <a:t>　受信したメールのコンテンツ</a:t>
            </a:r>
            <a:r>
              <a:rPr lang="en-US" altLang="ja-JP" sz="1600" dirty="0">
                <a:ea typeface="ヒラギノ角ゴ Pro W3"/>
                <a:cs typeface="ヒラギノ角ゴ Pro W3"/>
              </a:rPr>
              <a:t>(</a:t>
            </a:r>
            <a:r>
              <a:rPr lang="ja-JP" altLang="en-US" sz="1600" dirty="0">
                <a:ea typeface="ヒラギノ角ゴ Pro W3"/>
                <a:cs typeface="ヒラギノ角ゴ Pro W3"/>
              </a:rPr>
              <a:t>メッセージヘッダ、本文、添付ファイル</a:t>
            </a:r>
            <a:r>
              <a:rPr lang="en-US" altLang="ja-JP" sz="1600" dirty="0">
                <a:ea typeface="ヒラギノ角ゴ Pro W3"/>
                <a:cs typeface="ヒラギノ角ゴ Pro W3"/>
              </a:rPr>
              <a:t>)</a:t>
            </a:r>
            <a:r>
              <a:rPr lang="ja-JP" altLang="en-US" sz="1600" dirty="0">
                <a:ea typeface="ヒラギノ角ゴ Pro W3"/>
                <a:cs typeface="ヒラギノ角ゴ Pro W3"/>
              </a:rPr>
              <a:t>を解析</a:t>
            </a:r>
          </a:p>
          <a:p>
            <a:pPr algn="l">
              <a:lnSpc>
                <a:spcPct val="100000"/>
              </a:lnSpc>
              <a:buFontTx/>
              <a:buChar char="•"/>
            </a:pPr>
            <a:r>
              <a:rPr lang="ja-JP" altLang="en-US" sz="1600" dirty="0">
                <a:ea typeface="ヒラギノ角ゴ Pro W3"/>
                <a:cs typeface="ヒラギノ角ゴ Pro W3"/>
              </a:rPr>
              <a:t>　シグニチャ、ヒューリスティック解析、</a:t>
            </a:r>
            <a:r>
              <a:rPr lang="en-US" altLang="ja-JP" sz="1600" dirty="0">
                <a:ea typeface="ヒラギノ角ゴ Pro W3"/>
                <a:cs typeface="ヒラギノ角ゴ Pro W3"/>
              </a:rPr>
              <a:t>URL</a:t>
            </a:r>
            <a:r>
              <a:rPr lang="ja-JP" altLang="en-US" sz="1600" dirty="0">
                <a:ea typeface="ヒラギノ角ゴ Pro W3"/>
                <a:cs typeface="ヒラギノ角ゴ Pro W3"/>
              </a:rPr>
              <a:t>解析、画像解析など、多彩な技術で正確に判定</a:t>
            </a:r>
          </a:p>
        </p:txBody>
      </p:sp>
      <p:pic>
        <p:nvPicPr>
          <p:cNvPr id="1161263" name="Picture 37" descr="\\Mv-fs\projects\Cisco\10-0539_Beth_Cole\Source\HKK06040_S670_small.png"/>
          <p:cNvPicPr>
            <a:picLocks noChangeAspect="1" noChangeArrowheads="1"/>
          </p:cNvPicPr>
          <p:nvPr/>
        </p:nvPicPr>
        <p:blipFill>
          <a:blip r:embed="rId14" cstate="print"/>
          <a:srcRect/>
          <a:stretch>
            <a:fillRect/>
          </a:stretch>
        </p:blipFill>
        <p:spPr bwMode="auto">
          <a:xfrm>
            <a:off x="3671888" y="4545013"/>
            <a:ext cx="2411412" cy="771525"/>
          </a:xfrm>
          <a:prstGeom prst="rect">
            <a:avLst/>
          </a:prstGeom>
          <a:noFill/>
          <a:ln w="9525">
            <a:noFill/>
            <a:miter lim="800000"/>
            <a:headEnd/>
            <a:tailEnd/>
          </a:ln>
        </p:spPr>
      </p:pic>
      <p:sp>
        <p:nvSpPr>
          <p:cNvPr id="46" name="タイトル 45"/>
          <p:cNvSpPr>
            <a:spLocks noGrp="1"/>
          </p:cNvSpPr>
          <p:nvPr>
            <p:ph type="title"/>
          </p:nvPr>
        </p:nvSpPr>
        <p:spPr/>
        <p:txBody>
          <a:bodyPr/>
          <a:lstStyle/>
          <a:p>
            <a:r>
              <a:rPr lang="en-US" altLang="ja-JP" dirty="0" err="1" smtClean="0"/>
              <a:t>IronPort</a:t>
            </a:r>
            <a:r>
              <a:rPr lang="en-US" altLang="ja-JP" dirty="0" smtClean="0"/>
              <a:t> Anti-Spam</a:t>
            </a:r>
            <a:br>
              <a:rPr lang="en-US" altLang="ja-JP" dirty="0" smtClean="0"/>
            </a:br>
            <a:r>
              <a:rPr lang="ja-JP" altLang="en-US" sz="2400" dirty="0" smtClean="0"/>
              <a:t>グローバル規模での情報収集と</a:t>
            </a:r>
            <a:r>
              <a:rPr lang="en-US" altLang="ja-JP" sz="2400" dirty="0" err="1" smtClean="0"/>
              <a:t>IronPort</a:t>
            </a:r>
            <a:r>
              <a:rPr lang="ja-JP" altLang="en-US" sz="2400" dirty="0" smtClean="0"/>
              <a:t>の多角的な分析能力</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ChangeArrowheads="1"/>
          </p:cNvSpPr>
          <p:nvPr/>
        </p:nvSpPr>
        <p:spPr bwMode="gray">
          <a:xfrm>
            <a:off x="6084888" y="5734050"/>
            <a:ext cx="3059112" cy="1123950"/>
          </a:xfrm>
          <a:prstGeom prst="rect">
            <a:avLst/>
          </a:prstGeom>
          <a:solidFill>
            <a:schemeClr val="bg1"/>
          </a:solidFill>
          <a:ln w="9525" algn="ctr">
            <a:solidFill>
              <a:schemeClr val="bg1"/>
            </a:solidFill>
            <a:miter lim="800000"/>
            <a:headEnd/>
            <a:tailEnd/>
          </a:ln>
          <a:effectLst/>
        </p:spPr>
        <p:txBody>
          <a:bodyPr anchor="ctr">
            <a:spAutoFit/>
          </a:bodyPr>
          <a:lstStyle/>
          <a:p>
            <a:endParaRPr lang="en-US"/>
          </a:p>
        </p:txBody>
      </p:sp>
      <p:pic>
        <p:nvPicPr>
          <p:cNvPr id="1087492" name="Picture 4"/>
          <p:cNvPicPr>
            <a:picLocks noChangeAspect="1" noChangeArrowheads="1"/>
          </p:cNvPicPr>
          <p:nvPr/>
        </p:nvPicPr>
        <p:blipFill>
          <a:blip r:embed="rId3" cstate="print"/>
          <a:srcRect/>
          <a:stretch>
            <a:fillRect/>
          </a:stretch>
        </p:blipFill>
        <p:spPr bwMode="gray">
          <a:xfrm>
            <a:off x="611188" y="1773238"/>
            <a:ext cx="3549650" cy="2222500"/>
          </a:xfrm>
          <a:prstGeom prst="rect">
            <a:avLst/>
          </a:prstGeom>
          <a:noFill/>
          <a:ln w="9525">
            <a:noFill/>
            <a:miter lim="800000"/>
            <a:headEnd/>
            <a:tailEnd/>
          </a:ln>
          <a:effectLst/>
        </p:spPr>
      </p:pic>
      <p:sp>
        <p:nvSpPr>
          <p:cNvPr id="1087493" name="Text Box 5"/>
          <p:cNvSpPr txBox="1">
            <a:spLocks noChangeArrowheads="1"/>
          </p:cNvSpPr>
          <p:nvPr/>
        </p:nvSpPr>
        <p:spPr bwMode="auto">
          <a:xfrm>
            <a:off x="4140200" y="1871663"/>
            <a:ext cx="2095445" cy="430887"/>
          </a:xfrm>
          <a:prstGeom prst="rect">
            <a:avLst/>
          </a:prstGeom>
          <a:noFill/>
          <a:ln w="9525">
            <a:noFill/>
            <a:miter lim="800000"/>
            <a:headEnd/>
            <a:tailEnd/>
          </a:ln>
          <a:effectLst/>
        </p:spPr>
        <p:txBody>
          <a:bodyPr wrap="none">
            <a:spAutoFit/>
          </a:bodyPr>
          <a:lstStyle/>
          <a:p>
            <a:pPr algn="l">
              <a:lnSpc>
                <a:spcPct val="100000"/>
              </a:lnSpc>
            </a:pPr>
            <a:r>
              <a:rPr lang="en-US" altLang="ja-JP" sz="1100" i="1" dirty="0">
                <a:latin typeface="+mn-ea"/>
                <a:cs typeface="メイリオ" pitchFamily="50" charset="-128"/>
              </a:rPr>
              <a:t>Where?	</a:t>
            </a:r>
            <a:r>
              <a:rPr lang="en-US" altLang="ja-JP" sz="1100" dirty="0">
                <a:latin typeface="+mn-ea"/>
                <a:cs typeface="メイリオ" pitchFamily="50" charset="-128"/>
              </a:rPr>
              <a:t>Web Reputation</a:t>
            </a:r>
          </a:p>
          <a:p>
            <a:pPr algn="l">
              <a:lnSpc>
                <a:spcPct val="100000"/>
              </a:lnSpc>
            </a:pPr>
            <a:r>
              <a:rPr lang="ja-JP" altLang="en-US" sz="1100" dirty="0">
                <a:latin typeface="+mn-ea"/>
                <a:cs typeface="メイリオ" pitchFamily="50" charset="-128"/>
              </a:rPr>
              <a:t>ユーザに参照を促す</a:t>
            </a:r>
            <a:r>
              <a:rPr lang="en-US" altLang="ja-JP" sz="1100" dirty="0">
                <a:latin typeface="+mn-ea"/>
                <a:cs typeface="メイリオ" pitchFamily="50" charset="-128"/>
              </a:rPr>
              <a:t>URL</a:t>
            </a:r>
            <a:r>
              <a:rPr lang="ja-JP" altLang="en-US" sz="1100" dirty="0">
                <a:latin typeface="+mn-ea"/>
                <a:cs typeface="メイリオ" pitchFamily="50" charset="-128"/>
              </a:rPr>
              <a:t>の評価</a:t>
            </a:r>
          </a:p>
        </p:txBody>
      </p:sp>
      <p:sp>
        <p:nvSpPr>
          <p:cNvPr id="1087494" name="Text Box 6"/>
          <p:cNvSpPr txBox="1">
            <a:spLocks noChangeArrowheads="1"/>
          </p:cNvSpPr>
          <p:nvPr/>
        </p:nvSpPr>
        <p:spPr bwMode="auto">
          <a:xfrm>
            <a:off x="4140200" y="2436813"/>
            <a:ext cx="2512226" cy="430887"/>
          </a:xfrm>
          <a:prstGeom prst="rect">
            <a:avLst/>
          </a:prstGeom>
          <a:noFill/>
          <a:ln w="9525">
            <a:noFill/>
            <a:miter lim="800000"/>
            <a:headEnd/>
            <a:tailEnd/>
          </a:ln>
          <a:effectLst/>
        </p:spPr>
        <p:txBody>
          <a:bodyPr wrap="none">
            <a:spAutoFit/>
          </a:bodyPr>
          <a:lstStyle/>
          <a:p>
            <a:pPr algn="l">
              <a:lnSpc>
                <a:spcPct val="100000"/>
              </a:lnSpc>
            </a:pPr>
            <a:r>
              <a:rPr lang="en-US" altLang="ja-JP" sz="1100" i="1" dirty="0">
                <a:latin typeface="+mn-ea"/>
                <a:cs typeface="メイリオ" pitchFamily="50" charset="-128"/>
              </a:rPr>
              <a:t>Who?	</a:t>
            </a:r>
            <a:r>
              <a:rPr lang="en-US" altLang="ja-JP" sz="1100" dirty="0">
                <a:latin typeface="+mn-ea"/>
                <a:cs typeface="メイリオ" pitchFamily="50" charset="-128"/>
              </a:rPr>
              <a:t>Email Reputation</a:t>
            </a:r>
          </a:p>
          <a:p>
            <a:pPr algn="l">
              <a:lnSpc>
                <a:spcPct val="100000"/>
              </a:lnSpc>
            </a:pPr>
            <a:r>
              <a:rPr lang="ja-JP" altLang="en-US" sz="1100" dirty="0">
                <a:latin typeface="+mn-ea"/>
                <a:cs typeface="メイリオ" pitchFamily="50" charset="-128"/>
              </a:rPr>
              <a:t>メールの送信者 </a:t>
            </a:r>
            <a:r>
              <a:rPr lang="en-US" altLang="ja-JP" sz="1100" dirty="0">
                <a:latin typeface="+mn-ea"/>
                <a:cs typeface="メイリオ" pitchFamily="50" charset="-128"/>
              </a:rPr>
              <a:t>(IP</a:t>
            </a:r>
            <a:r>
              <a:rPr lang="ja-JP" altLang="en-US" sz="1100" dirty="0">
                <a:latin typeface="+mn-ea"/>
                <a:cs typeface="メイリオ" pitchFamily="50" charset="-128"/>
              </a:rPr>
              <a:t>アドレス</a:t>
            </a:r>
            <a:r>
              <a:rPr lang="en-US" altLang="ja-JP" sz="1100" dirty="0">
                <a:latin typeface="+mn-ea"/>
                <a:cs typeface="メイリオ" pitchFamily="50" charset="-128"/>
              </a:rPr>
              <a:t>)</a:t>
            </a:r>
            <a:r>
              <a:rPr lang="ja-JP" altLang="en-US" sz="1100" dirty="0">
                <a:latin typeface="+mn-ea"/>
                <a:cs typeface="メイリオ" pitchFamily="50" charset="-128"/>
              </a:rPr>
              <a:t>の評価</a:t>
            </a:r>
          </a:p>
        </p:txBody>
      </p:sp>
      <p:sp>
        <p:nvSpPr>
          <p:cNvPr id="1087495" name="Text Box 7"/>
          <p:cNvSpPr txBox="1">
            <a:spLocks noChangeArrowheads="1"/>
          </p:cNvSpPr>
          <p:nvPr/>
        </p:nvSpPr>
        <p:spPr bwMode="auto">
          <a:xfrm>
            <a:off x="4140200" y="2940050"/>
            <a:ext cx="2307042" cy="430887"/>
          </a:xfrm>
          <a:prstGeom prst="rect">
            <a:avLst/>
          </a:prstGeom>
          <a:noFill/>
          <a:ln w="9525">
            <a:noFill/>
            <a:miter lim="800000"/>
            <a:headEnd/>
            <a:tailEnd/>
          </a:ln>
          <a:effectLst/>
        </p:spPr>
        <p:txBody>
          <a:bodyPr wrap="none">
            <a:spAutoFit/>
          </a:bodyPr>
          <a:lstStyle/>
          <a:p>
            <a:pPr algn="l">
              <a:lnSpc>
                <a:spcPct val="100000"/>
              </a:lnSpc>
            </a:pPr>
            <a:r>
              <a:rPr lang="en-US" altLang="ja-JP" sz="1100" i="1">
                <a:latin typeface="+mn-ea"/>
                <a:cs typeface="メイリオ" pitchFamily="50" charset="-128"/>
              </a:rPr>
              <a:t>How?	</a:t>
            </a:r>
            <a:r>
              <a:rPr lang="en-US" altLang="ja-JP" sz="1100">
                <a:latin typeface="+mn-ea"/>
                <a:cs typeface="メイリオ" pitchFamily="50" charset="-128"/>
              </a:rPr>
              <a:t>Message Structure</a:t>
            </a:r>
          </a:p>
          <a:p>
            <a:pPr algn="l">
              <a:lnSpc>
                <a:spcPct val="100000"/>
              </a:lnSpc>
            </a:pPr>
            <a:r>
              <a:rPr lang="ja-JP" altLang="en-US" sz="1100">
                <a:latin typeface="+mn-ea"/>
                <a:cs typeface="メイリオ" pitchFamily="50" charset="-128"/>
              </a:rPr>
              <a:t>メッセージの構成をチェック</a:t>
            </a:r>
          </a:p>
        </p:txBody>
      </p:sp>
      <p:sp>
        <p:nvSpPr>
          <p:cNvPr id="1087496" name="Text Box 8"/>
          <p:cNvSpPr txBox="1">
            <a:spLocks noChangeArrowheads="1"/>
          </p:cNvSpPr>
          <p:nvPr/>
        </p:nvSpPr>
        <p:spPr bwMode="auto">
          <a:xfrm>
            <a:off x="4140200" y="3373438"/>
            <a:ext cx="2441694" cy="430887"/>
          </a:xfrm>
          <a:prstGeom prst="rect">
            <a:avLst/>
          </a:prstGeom>
          <a:noFill/>
          <a:ln w="9525">
            <a:noFill/>
            <a:miter lim="800000"/>
            <a:headEnd/>
            <a:tailEnd/>
          </a:ln>
          <a:effectLst/>
        </p:spPr>
        <p:txBody>
          <a:bodyPr wrap="none">
            <a:spAutoFit/>
          </a:bodyPr>
          <a:lstStyle/>
          <a:p>
            <a:pPr algn="l">
              <a:lnSpc>
                <a:spcPct val="100000"/>
              </a:lnSpc>
            </a:pPr>
            <a:r>
              <a:rPr lang="en-US" altLang="ja-JP" sz="1100" i="1" dirty="0">
                <a:latin typeface="+mn-ea"/>
                <a:cs typeface="メイリオ" pitchFamily="50" charset="-128"/>
              </a:rPr>
              <a:t>What?	</a:t>
            </a:r>
            <a:r>
              <a:rPr lang="en-US" altLang="ja-JP" sz="1100" dirty="0">
                <a:latin typeface="+mn-ea"/>
                <a:cs typeface="メイリオ" pitchFamily="50" charset="-128"/>
              </a:rPr>
              <a:t>Message Content</a:t>
            </a:r>
          </a:p>
          <a:p>
            <a:pPr algn="l">
              <a:lnSpc>
                <a:spcPct val="100000"/>
              </a:lnSpc>
            </a:pPr>
            <a:r>
              <a:rPr lang="ja-JP" altLang="en-US" sz="1100" dirty="0">
                <a:latin typeface="+mn-ea"/>
                <a:cs typeface="メイリオ" pitchFamily="50" charset="-128"/>
              </a:rPr>
              <a:t>メッセージのコンテンツのチェック</a:t>
            </a:r>
          </a:p>
        </p:txBody>
      </p:sp>
      <p:graphicFrame>
        <p:nvGraphicFramePr>
          <p:cNvPr id="1087497" name="Group 9"/>
          <p:cNvGraphicFramePr>
            <a:graphicFrameLocks noGrp="1"/>
          </p:cNvGraphicFramePr>
          <p:nvPr/>
        </p:nvGraphicFramePr>
        <p:xfrm>
          <a:off x="755650" y="4038600"/>
          <a:ext cx="7848600" cy="2819403"/>
        </p:xfrm>
        <a:graphic>
          <a:graphicData uri="http://schemas.openxmlformats.org/drawingml/2006/table">
            <a:tbl>
              <a:tblPr/>
              <a:tblGrid>
                <a:gridCol w="1682750"/>
                <a:gridCol w="6165850"/>
              </a:tblGrid>
              <a:tr h="315913">
                <a:tc>
                  <a:txBody>
                    <a:bodyPr/>
                    <a:lstStyle/>
                    <a:p>
                      <a:pPr marL="0" marR="0" lvl="0" indent="0" algn="ctr"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en-US" altLang="ja-JP" sz="1400" b="1" i="0" u="none" strike="noStrike" cap="none" normalizeH="0" baseline="0" dirty="0" smtClean="0">
                          <a:ln>
                            <a:noFill/>
                          </a:ln>
                          <a:solidFill>
                            <a:schemeClr val="hlink"/>
                          </a:solidFill>
                          <a:effectLst/>
                          <a:latin typeface="+mn-ea"/>
                          <a:ea typeface="+mn-ea"/>
                          <a:cs typeface="メイリオ" pitchFamily="50" charset="-128"/>
                        </a:rPr>
                        <a:t>What?</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cap="flat">
                      <a:noFill/>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メッセージの内容は妥当</a:t>
                      </a:r>
                      <a:endParaRPr kumimoji="0" lang="ja-JP" altLang="en-US" sz="1000" b="1" i="1" u="none" strike="noStrike" cap="none" normalizeH="0" baseline="0" smtClean="0">
                        <a:ln>
                          <a:noFill/>
                        </a:ln>
                        <a:solidFill>
                          <a:schemeClr val="tx1"/>
                        </a:solidFill>
                        <a:effectLst/>
                        <a:latin typeface="+mn-ea"/>
                        <a:ea typeface="+mn-ea"/>
                        <a:cs typeface="メイリオ" pitchFamily="50" charset="-128"/>
                      </a:endParaRPr>
                    </a:p>
                  </a:txBody>
                  <a:tcPr horzOverflow="overflow">
                    <a:lnL w="28575" cap="flat" cmpd="sng" algn="ctr">
                      <a:solidFill>
                        <a:schemeClr val="bg1"/>
                      </a:solidFill>
                      <a:prstDash val="solid"/>
                      <a:round/>
                      <a:headEnd type="none" w="med" len="med"/>
                      <a:tailEnd type="none" w="med" len="med"/>
                    </a:lnL>
                    <a:lnR cap="flat">
                      <a:noFill/>
                    </a:lnR>
                    <a:lnT cap="flat">
                      <a:noFill/>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r>
              <a:tr h="320675">
                <a:tc>
                  <a:txBody>
                    <a:bodyPr/>
                    <a:lstStyle/>
                    <a:p>
                      <a:pPr marL="0" marR="0" lvl="0" indent="0" algn="ctr"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hlink"/>
                          </a:solidFill>
                          <a:effectLst/>
                          <a:latin typeface="+mn-ea"/>
                          <a:ea typeface="+mn-ea"/>
                          <a:cs typeface="メイリオ" pitchFamily="50" charset="-128"/>
                        </a:rPr>
                        <a:t>HOW?</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メッセージの構造は</a:t>
                      </a:r>
                      <a:r>
                        <a:rPr kumimoji="0" lang="en-US" altLang="ja-JP" sz="1000" b="1" i="0" u="none" strike="noStrike" cap="none" normalizeH="0" baseline="0" smtClean="0">
                          <a:ln>
                            <a:noFill/>
                          </a:ln>
                          <a:solidFill>
                            <a:schemeClr val="tx1"/>
                          </a:solidFill>
                          <a:effectLst/>
                          <a:latin typeface="+mn-ea"/>
                          <a:ea typeface="+mn-ea"/>
                          <a:cs typeface="メイリオ" pitchFamily="50" charset="-128"/>
                        </a:rPr>
                        <a:t>Outlook</a:t>
                      </a:r>
                      <a:r>
                        <a:rPr kumimoji="0" lang="ja-JP" altLang="en-US" sz="1000" b="1" i="0" u="none" strike="noStrike" cap="none" normalizeH="0" baseline="0" smtClean="0">
                          <a:ln>
                            <a:noFill/>
                          </a:ln>
                          <a:solidFill>
                            <a:schemeClr val="tx1"/>
                          </a:solidFill>
                          <a:effectLst/>
                          <a:latin typeface="+mn-ea"/>
                          <a:ea typeface="+mn-ea"/>
                          <a:cs typeface="メイリオ" pitchFamily="50" charset="-128"/>
                        </a:rPr>
                        <a:t>クライアント</a:t>
                      </a:r>
                    </a:p>
                  </a:txBody>
                  <a:tcPr horzOverflow="overflow">
                    <a:lnL w="28575" cap="flat" cmpd="sng" algn="ctr">
                      <a:solidFill>
                        <a:schemeClr val="bg1"/>
                      </a:solidFill>
                      <a:prstDash val="solid"/>
                      <a:round/>
                      <a:headEnd type="none" w="med" len="med"/>
                      <a:tailEnd type="none" w="med" len="med"/>
                    </a:lnL>
                    <a:lnR cap="flat">
                      <a:noFill/>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r>
              <a:tr h="228600">
                <a:tc rowSpan="3">
                  <a:txBody>
                    <a:bodyPr/>
                    <a:lstStyle/>
                    <a:p>
                      <a:pPr marL="0" marR="0" lvl="0" indent="0" algn="ctr"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hlink"/>
                          </a:solidFill>
                          <a:effectLst/>
                          <a:latin typeface="+mn-ea"/>
                          <a:ea typeface="+mn-ea"/>
                          <a:cs typeface="メイリオ" pitchFamily="50" charset="-128"/>
                        </a:rPr>
                        <a:t>WHO?</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この</a:t>
                      </a:r>
                      <a:r>
                        <a:rPr kumimoji="0" lang="en-US" altLang="ja-JP" sz="1000" b="1" i="0" u="none" strike="noStrike" cap="none" normalizeH="0" baseline="0" smtClean="0">
                          <a:ln>
                            <a:noFill/>
                          </a:ln>
                          <a:solidFill>
                            <a:schemeClr val="tx1"/>
                          </a:solidFill>
                          <a:effectLst/>
                          <a:latin typeface="+mn-ea"/>
                          <a:ea typeface="+mn-ea"/>
                          <a:cs typeface="メイリオ" pitchFamily="50" charset="-128"/>
                        </a:rPr>
                        <a:t>IP</a:t>
                      </a:r>
                      <a:r>
                        <a:rPr kumimoji="0" lang="ja-JP" altLang="en-US" sz="1000" b="1" i="0" u="none" strike="noStrike" cap="none" normalizeH="0" baseline="0" smtClean="0">
                          <a:ln>
                            <a:noFill/>
                          </a:ln>
                          <a:solidFill>
                            <a:schemeClr val="tx1"/>
                          </a:solidFill>
                          <a:effectLst/>
                          <a:latin typeface="+mn-ea"/>
                          <a:ea typeface="+mn-ea"/>
                          <a:cs typeface="メイリオ" pitchFamily="50" charset="-128"/>
                        </a:rPr>
                        <a:t>アドレスは１日前にメールを送り始めた</a:t>
                      </a:r>
                    </a:p>
                  </a:txBody>
                  <a:tcPr horzOverflow="overflow">
                    <a:lnL w="28575" cap="flat" cmpd="sng" algn="ctr">
                      <a:solidFill>
                        <a:schemeClr val="bg1"/>
                      </a:solidFill>
                      <a:prstDash val="solid"/>
                      <a:round/>
                      <a:headEnd type="none" w="med" len="med"/>
                      <a:tailEnd type="none" w="med" len="med"/>
                    </a:lnL>
                    <a:lnR cap="flat">
                      <a:noFill/>
                    </a:lnR>
                    <a:lnT w="12700" cap="flat" cmpd="sng" algn="ctr">
                      <a:solidFill>
                        <a:srgbClr val="B2B2B2"/>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alpha val="50000"/>
                      </a:schemeClr>
                    </a:solidFill>
                  </a:tcPr>
                </a:tc>
              </a:tr>
              <a:tr h="300038">
                <a:tc vMerge="1">
                  <a:txBody>
                    <a:bodyPr/>
                    <a:lstStyle/>
                    <a:p>
                      <a:endParaRPr lang="en-US"/>
                    </a:p>
                  </a:txBody>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発信元はダイアルアップ</a:t>
                      </a:r>
                      <a:r>
                        <a:rPr kumimoji="0" lang="en-US" altLang="ja-JP" sz="1000" b="1" i="0" u="none" strike="noStrike" cap="none" normalizeH="0" baseline="0" smtClean="0">
                          <a:ln>
                            <a:noFill/>
                          </a:ln>
                          <a:solidFill>
                            <a:schemeClr val="tx1"/>
                          </a:solidFill>
                          <a:effectLst/>
                          <a:latin typeface="+mn-ea"/>
                          <a:ea typeface="+mn-ea"/>
                          <a:cs typeface="メイリオ" pitchFamily="50" charset="-128"/>
                        </a:rPr>
                        <a:t>IP</a:t>
                      </a:r>
                      <a:r>
                        <a:rPr kumimoji="0" lang="ja-JP" altLang="en-US" sz="1000" b="1" i="0" u="none" strike="noStrike" cap="none" normalizeH="0" baseline="0" smtClean="0">
                          <a:ln>
                            <a:noFill/>
                          </a:ln>
                          <a:solidFill>
                            <a:schemeClr val="tx1"/>
                          </a:solidFill>
                          <a:effectLst/>
                          <a:latin typeface="+mn-ea"/>
                          <a:ea typeface="+mn-ea"/>
                          <a:cs typeface="メイリオ" pitchFamily="50" charset="-128"/>
                        </a:rPr>
                        <a:t>アドレスである</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alpha val="50000"/>
                      </a:schemeClr>
                    </a:solidFill>
                  </a:tcPr>
                </a:tc>
              </a:tr>
              <a:tr h="347663">
                <a:tc vMerge="1">
                  <a:txBody>
                    <a:bodyPr/>
                    <a:lstStyle/>
                    <a:p>
                      <a:endParaRPr lang="en-US"/>
                    </a:p>
                  </a:txBody>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dirty="0" smtClean="0">
                          <a:ln>
                            <a:noFill/>
                          </a:ln>
                          <a:solidFill>
                            <a:schemeClr val="tx1"/>
                          </a:solidFill>
                          <a:effectLst/>
                          <a:latin typeface="+mn-ea"/>
                          <a:ea typeface="+mn-ea"/>
                          <a:cs typeface="メイリオ" pitchFamily="50" charset="-128"/>
                        </a:rPr>
                        <a:t>この</a:t>
                      </a:r>
                      <a:r>
                        <a:rPr kumimoji="0" lang="en-US" altLang="ja-JP" sz="1000" b="1" i="0" u="none" strike="noStrike" cap="none" normalizeH="0" baseline="0" dirty="0" smtClean="0">
                          <a:ln>
                            <a:noFill/>
                          </a:ln>
                          <a:solidFill>
                            <a:schemeClr val="tx1"/>
                          </a:solidFill>
                          <a:effectLst/>
                          <a:latin typeface="+mn-ea"/>
                          <a:ea typeface="+mn-ea"/>
                          <a:cs typeface="メイリオ" pitchFamily="50" charset="-128"/>
                        </a:rPr>
                        <a:t>IP</a:t>
                      </a:r>
                      <a:r>
                        <a:rPr kumimoji="0" lang="ja-JP" altLang="en-US" sz="1000" b="1" i="0" u="none" strike="noStrike" cap="none" normalizeH="0" baseline="0" dirty="0" smtClean="0">
                          <a:ln>
                            <a:noFill/>
                          </a:ln>
                          <a:solidFill>
                            <a:schemeClr val="tx1"/>
                          </a:solidFill>
                          <a:effectLst/>
                          <a:latin typeface="+mn-ea"/>
                          <a:ea typeface="+mn-ea"/>
                          <a:cs typeface="メイリオ" pitchFamily="50" charset="-128"/>
                        </a:rPr>
                        <a:t>アドレスは多くの苦情を受けている</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r>
              <a:tr h="300038">
                <a:tc rowSpan="4">
                  <a:txBody>
                    <a:bodyPr/>
                    <a:lstStyle/>
                    <a:p>
                      <a:pPr marL="0" marR="0" lvl="0" indent="0" algn="ctr"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hlink"/>
                          </a:solidFill>
                          <a:effectLst/>
                          <a:latin typeface="+mn-ea"/>
                          <a:ea typeface="+mn-ea"/>
                          <a:cs typeface="メイリオ" pitchFamily="50" charset="-128"/>
                        </a:rPr>
                        <a:t>WHERE?</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表示とターゲット</a:t>
                      </a:r>
                      <a:r>
                        <a:rPr kumimoji="0" lang="en-US" altLang="ja-JP" sz="1000" b="1" i="0" u="none" strike="noStrike" cap="none" normalizeH="0" baseline="0" smtClean="0">
                          <a:ln>
                            <a:noFill/>
                          </a:ln>
                          <a:solidFill>
                            <a:schemeClr val="tx1"/>
                          </a:solidFill>
                          <a:effectLst/>
                          <a:latin typeface="+mn-ea"/>
                          <a:ea typeface="+mn-ea"/>
                          <a:cs typeface="メイリオ" pitchFamily="50" charset="-128"/>
                        </a:rPr>
                        <a:t>URL</a:t>
                      </a:r>
                      <a:r>
                        <a:rPr kumimoji="0" lang="ja-JP" altLang="en-US" sz="1000" b="1" i="0" u="none" strike="noStrike" cap="none" normalizeH="0" baseline="0" smtClean="0">
                          <a:ln>
                            <a:noFill/>
                          </a:ln>
                          <a:solidFill>
                            <a:schemeClr val="tx1"/>
                          </a:solidFill>
                          <a:effectLst/>
                          <a:latin typeface="+mn-ea"/>
                          <a:ea typeface="+mn-ea"/>
                          <a:cs typeface="メイリオ" pitchFamily="50" charset="-128"/>
                        </a:rPr>
                        <a:t>が不整合</a:t>
                      </a:r>
                      <a:endParaRPr kumimoji="0" lang="ja-JP" altLang="en-US" sz="1000" b="1" i="0" u="sng" strike="noStrike" cap="none" normalizeH="0" baseline="0" smtClean="0">
                        <a:ln>
                          <a:noFill/>
                        </a:ln>
                        <a:solidFill>
                          <a:srgbClr val="006699"/>
                        </a:solidFill>
                        <a:effectLst/>
                        <a:latin typeface="+mn-ea"/>
                        <a:ea typeface="+mn-ea"/>
                        <a:cs typeface="メイリオ" pitchFamily="50" charset="-128"/>
                      </a:endParaRPr>
                    </a:p>
                  </a:txBody>
                  <a:tcPr horzOverflow="overflow">
                    <a:lnL w="28575" cap="flat" cmpd="sng" algn="ctr">
                      <a:solidFill>
                        <a:schemeClr val="bg1"/>
                      </a:solidFill>
                      <a:prstDash val="solid"/>
                      <a:round/>
                      <a:headEnd type="none" w="med" len="med"/>
                      <a:tailEnd type="none" w="med" len="med"/>
                    </a:lnL>
                    <a:lnR cap="flat">
                      <a:noFill/>
                    </a:lnR>
                    <a:lnT w="12700" cap="flat" cmpd="sng" algn="ctr">
                      <a:solidFill>
                        <a:srgbClr val="B2B2B2"/>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alpha val="50000"/>
                      </a:schemeClr>
                    </a:solidFill>
                  </a:tcPr>
                </a:tc>
              </a:tr>
              <a:tr h="300038">
                <a:tc vMerge="1">
                  <a:txBody>
                    <a:bodyPr/>
                    <a:lstStyle/>
                    <a:p>
                      <a:endParaRPr lang="en-US"/>
                    </a:p>
                  </a:txBody>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サイトドメインが１日前に登録されたばかりである</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alpha val="50000"/>
                      </a:schemeClr>
                    </a:solidFill>
                  </a:tcPr>
                </a:tc>
              </a:tr>
              <a:tr h="298450">
                <a:tc vMerge="1">
                  <a:txBody>
                    <a:bodyPr/>
                    <a:lstStyle/>
                    <a:p>
                      <a:endParaRPr lang="en-US"/>
                    </a:p>
                  </a:txBody>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smtClean="0">
                          <a:ln>
                            <a:noFill/>
                          </a:ln>
                          <a:solidFill>
                            <a:schemeClr val="tx1"/>
                          </a:solidFill>
                          <a:effectLst/>
                          <a:latin typeface="+mn-ea"/>
                          <a:ea typeface="+mn-ea"/>
                          <a:cs typeface="メイリオ" pitchFamily="50" charset="-128"/>
                        </a:rPr>
                        <a:t>評判の悪いホスト上のサイトである</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alpha val="50000"/>
                      </a:schemeClr>
                    </a:solidFill>
                  </a:tcPr>
                </a:tc>
              </a:tr>
              <a:tr h="407988">
                <a:tc vMerge="1">
                  <a:txBody>
                    <a:bodyPr/>
                    <a:lstStyle/>
                    <a:p>
                      <a:endParaRPr lang="en-US"/>
                    </a:p>
                  </a:txBody>
                  <a:tcPr/>
                </a:tc>
                <a:tc>
                  <a:txBody>
                    <a:bodyPr/>
                    <a:lstStyle/>
                    <a:p>
                      <a:pPr marL="0" marR="0" lvl="0" indent="0" algn="l" defTabSz="914400" rtl="0" eaLnBrk="0" fontAlgn="base" latinLnBrk="0" hangingPunct="0">
                        <a:lnSpc>
                          <a:spcPct val="65000"/>
                        </a:lnSpc>
                        <a:spcBef>
                          <a:spcPct val="10000"/>
                        </a:spcBef>
                        <a:spcAft>
                          <a:spcPct val="0"/>
                        </a:spcAft>
                        <a:buClr>
                          <a:schemeClr val="tx2"/>
                        </a:buClr>
                        <a:buSzPct val="100000"/>
                        <a:buFont typeface="Wingdings" pitchFamily="2" charset="2"/>
                        <a:buNone/>
                        <a:tabLst/>
                      </a:pPr>
                      <a:r>
                        <a:rPr kumimoji="0" lang="ja-JP" altLang="en-US" sz="1000" b="1" i="0" u="none" strike="noStrike" cap="none" normalizeH="0" baseline="0" dirty="0" smtClean="0">
                          <a:ln>
                            <a:noFill/>
                          </a:ln>
                          <a:solidFill>
                            <a:schemeClr val="tx1"/>
                          </a:solidFill>
                          <a:effectLst/>
                          <a:latin typeface="+mn-ea"/>
                          <a:ea typeface="+mn-ea"/>
                          <a:cs typeface="メイリオ" pitchFamily="50" charset="-128"/>
                        </a:rPr>
                        <a:t>ホスティング業者の信用が低い</a:t>
                      </a:r>
                    </a:p>
                  </a:txBody>
                  <a:tcPr horzOverflow="overflow">
                    <a:lnL w="28575" cap="flat" cmpd="sng" algn="ctr">
                      <a:solidFill>
                        <a:schemeClr val="bg1"/>
                      </a:solidFill>
                      <a:prstDash val="solid"/>
                      <a:round/>
                      <a:headEnd type="none" w="med" len="med"/>
                      <a:tailEnd type="none" w="med" len="med"/>
                    </a:lnL>
                    <a:lnR cap="flat">
                      <a:noFill/>
                    </a:lnR>
                    <a:lnT w="28575" cap="flat" cmpd="sng" algn="ctr">
                      <a:solidFill>
                        <a:schemeClr val="bg1"/>
                      </a:solidFill>
                      <a:prstDash val="solid"/>
                      <a:round/>
                      <a:headEnd type="none" w="med" len="med"/>
                      <a:tailEnd type="none" w="med" len="med"/>
                    </a:lnT>
                    <a:lnB w="12700" cap="flat" cmpd="sng" algn="ctr">
                      <a:solidFill>
                        <a:srgbClr val="B2B2B2"/>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grpSp>
        <p:nvGrpSpPr>
          <p:cNvPr id="2" name="Group 45"/>
          <p:cNvGrpSpPr>
            <a:grpSpLocks/>
          </p:cNvGrpSpPr>
          <p:nvPr/>
        </p:nvGrpSpPr>
        <p:grpSpPr bwMode="auto">
          <a:xfrm>
            <a:off x="6248400" y="4724400"/>
            <a:ext cx="2409825" cy="1677988"/>
            <a:chOff x="3787" y="3067"/>
            <a:chExt cx="1518" cy="1057"/>
          </a:xfrm>
        </p:grpSpPr>
        <p:pic>
          <p:nvPicPr>
            <p:cNvPr id="1087534" name="Picture 46"/>
            <p:cNvPicPr>
              <a:picLocks noChangeAspect="1" noChangeArrowheads="1"/>
            </p:cNvPicPr>
            <p:nvPr/>
          </p:nvPicPr>
          <p:blipFill>
            <a:blip r:embed="rId4" cstate="print"/>
            <a:srcRect l="17111" t="26476" r="46886" b="59059"/>
            <a:stretch>
              <a:fillRect/>
            </a:stretch>
          </p:blipFill>
          <p:spPr bwMode="gray">
            <a:xfrm>
              <a:off x="3787" y="3067"/>
              <a:ext cx="1476" cy="445"/>
            </a:xfrm>
            <a:prstGeom prst="rect">
              <a:avLst/>
            </a:prstGeom>
            <a:noFill/>
            <a:ln w="9525" algn="ctr">
              <a:noFill/>
              <a:miter lim="800000"/>
              <a:headEnd/>
              <a:tailEnd/>
            </a:ln>
            <a:effectLst>
              <a:outerShdw dist="35921" dir="2700000" algn="ctr" rotWithShape="0">
                <a:schemeClr val="bg2"/>
              </a:outerShdw>
            </a:effectLst>
          </p:spPr>
        </p:pic>
        <p:pic>
          <p:nvPicPr>
            <p:cNvPr id="1087535" name="Picture 47"/>
            <p:cNvPicPr>
              <a:picLocks noChangeAspect="1" noChangeArrowheads="1"/>
            </p:cNvPicPr>
            <p:nvPr/>
          </p:nvPicPr>
          <p:blipFill>
            <a:blip r:embed="rId5" cstate="print"/>
            <a:srcRect l="24500" t="13713" r="47643" b="74858"/>
            <a:stretch>
              <a:fillRect/>
            </a:stretch>
          </p:blipFill>
          <p:spPr bwMode="gray">
            <a:xfrm>
              <a:off x="3787" y="3657"/>
              <a:ext cx="1518" cy="467"/>
            </a:xfrm>
            <a:prstGeom prst="rect">
              <a:avLst/>
            </a:prstGeom>
            <a:noFill/>
            <a:ln w="9525" algn="ctr">
              <a:solidFill>
                <a:schemeClr val="bg2"/>
              </a:solidFill>
              <a:miter lim="800000"/>
              <a:headEnd/>
              <a:tailEnd/>
            </a:ln>
            <a:effectLst>
              <a:outerShdw dist="35921" dir="2700000" algn="ctr" rotWithShape="0">
                <a:schemeClr val="bg2"/>
              </a:outerShdw>
            </a:effectLst>
          </p:spPr>
        </p:pic>
      </p:grpSp>
      <p:pic>
        <p:nvPicPr>
          <p:cNvPr id="1087536" name="Picture 48"/>
          <p:cNvPicPr>
            <a:picLocks noChangeAspect="1" noChangeArrowheads="1"/>
          </p:cNvPicPr>
          <p:nvPr/>
        </p:nvPicPr>
        <p:blipFill>
          <a:blip r:embed="rId6" cstate="print"/>
          <a:srcRect l="34082" t="25250" r="20000" b="17354"/>
          <a:stretch>
            <a:fillRect/>
          </a:stretch>
        </p:blipFill>
        <p:spPr bwMode="gray">
          <a:xfrm>
            <a:off x="6516688" y="2205038"/>
            <a:ext cx="2284412" cy="2141537"/>
          </a:xfrm>
          <a:prstGeom prst="rect">
            <a:avLst/>
          </a:prstGeom>
          <a:noFill/>
          <a:ln w="9525" algn="ctr">
            <a:solidFill>
              <a:schemeClr val="bg2"/>
            </a:solidFill>
            <a:miter lim="800000"/>
            <a:headEnd/>
            <a:tailEnd/>
          </a:ln>
          <a:effectLst>
            <a:outerShdw dist="35921" dir="2700000" algn="ctr" rotWithShape="0">
              <a:schemeClr val="bg2"/>
            </a:outerShdw>
          </a:effectLst>
        </p:spPr>
      </p:pic>
      <p:sp>
        <p:nvSpPr>
          <p:cNvPr id="15" name="タイトル 14"/>
          <p:cNvSpPr>
            <a:spLocks noGrp="1"/>
          </p:cNvSpPr>
          <p:nvPr>
            <p:ph type="title"/>
          </p:nvPr>
        </p:nvSpPr>
        <p:spPr/>
        <p:txBody>
          <a:bodyPr/>
          <a:lstStyle/>
          <a:p>
            <a:r>
              <a:rPr lang="en-US" altLang="ja-JP" dirty="0" smtClean="0"/>
              <a:t>Cisco </a:t>
            </a:r>
            <a:r>
              <a:rPr lang="en-US" altLang="ja-JP" dirty="0" err="1" smtClean="0"/>
              <a:t>IPAS</a:t>
            </a:r>
            <a:r>
              <a:rPr lang="en-US" altLang="ja-JP" dirty="0" smtClean="0"/>
              <a:t> (</a:t>
            </a:r>
            <a:r>
              <a:rPr lang="en-US" altLang="ja-JP" dirty="0" err="1" smtClean="0"/>
              <a:t>IronPort</a:t>
            </a:r>
            <a:r>
              <a:rPr lang="en-US" altLang="ja-JP" dirty="0" smtClean="0"/>
              <a:t> Anti-Spam)</a:t>
            </a:r>
            <a:br>
              <a:rPr lang="en-US" altLang="ja-JP" dirty="0" smtClean="0"/>
            </a:br>
            <a:r>
              <a:rPr lang="ja-JP" altLang="en-US" sz="2400" dirty="0" smtClean="0"/>
              <a:t>コンテンツ・スキャニング・エンジン</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536"/>
                                        </p:tgtEl>
                                        <p:attrNameLst>
                                          <p:attrName>style.visibility</p:attrName>
                                        </p:attrNameLst>
                                      </p:cBhvr>
                                      <p:to>
                                        <p:strVal val="visible"/>
                                      </p:to>
                                    </p:set>
                                    <p:animEffect transition="in" filter="fade">
                                      <p:cBhvr>
                                        <p:cTn id="7" dur="500"/>
                                        <p:tgtEl>
                                          <p:spTgt spid="10875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87497"/>
                                        </p:tgtEl>
                                        <p:attrNameLst>
                                          <p:attrName>style.visibility</p:attrName>
                                        </p:attrNameLst>
                                      </p:cBhvr>
                                      <p:to>
                                        <p:strVal val="visible"/>
                                      </p:to>
                                    </p:set>
                                    <p:animEffect transition="in" filter="wipe(up)">
                                      <p:cBhvr>
                                        <p:cTn id="12" dur="500"/>
                                        <p:tgtEl>
                                          <p:spTgt spid="108749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189" name="Picture 21"/>
          <p:cNvPicPr>
            <a:picLocks noChangeAspect="1" noChangeArrowheads="1"/>
          </p:cNvPicPr>
          <p:nvPr/>
        </p:nvPicPr>
        <p:blipFill>
          <a:blip r:embed="rId3" cstate="print"/>
          <a:srcRect/>
          <a:stretch>
            <a:fillRect/>
          </a:stretch>
        </p:blipFill>
        <p:spPr bwMode="auto">
          <a:xfrm>
            <a:off x="3024188" y="2168525"/>
            <a:ext cx="3305175" cy="857250"/>
          </a:xfrm>
          <a:prstGeom prst="rect">
            <a:avLst/>
          </a:prstGeom>
          <a:noFill/>
          <a:ln w="9525" algn="ctr">
            <a:noFill/>
            <a:miter lim="800000"/>
            <a:headEnd/>
            <a:tailEnd/>
          </a:ln>
          <a:effectLst/>
        </p:spPr>
      </p:pic>
      <p:sp>
        <p:nvSpPr>
          <p:cNvPr id="20" name="タイトル 19"/>
          <p:cNvSpPr txBox="1">
            <a:spLocks/>
          </p:cNvSpPr>
          <p:nvPr/>
        </p:nvSpPr>
        <p:spPr>
          <a:xfrm>
            <a:off x="229702" y="432215"/>
            <a:ext cx="8588861" cy="838200"/>
          </a:xfrm>
          <a:prstGeom prst="rect">
            <a:avLst/>
          </a:prstGeom>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ESA</a:t>
            </a:r>
            <a: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アーキテクチャ</a:t>
            </a:r>
            <a:b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lang="ja-JP" altLang="en-US" sz="2800" spc="-100" dirty="0" smtClean="0">
                <a:gradFill>
                  <a:gsLst>
                    <a:gs pos="0">
                      <a:schemeClr val="tx1"/>
                    </a:gs>
                    <a:gs pos="44000">
                      <a:srgbClr val="01BBBB"/>
                    </a:gs>
                    <a:gs pos="100000">
                      <a:schemeClr val="accent4"/>
                    </a:gs>
                  </a:gsLst>
                  <a:lin ang="4800000" scaled="0"/>
                </a:gradFill>
                <a:latin typeface="+mj-lt"/>
                <a:ea typeface="+mj-ea"/>
                <a:cs typeface="+mj-cs"/>
              </a:rPr>
              <a:t>ウィルス・マルウェア</a:t>
            </a:r>
            <a:r>
              <a:rPr kumimoji="1" lang="ja-JP" altLang="en-US" sz="28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対策</a:t>
            </a:r>
            <a:endParaRPr kumimoji="1" lang="ja-JP" altLang="en-US" sz="36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
        <p:nvSpPr>
          <p:cNvPr id="21" name="Rectangle 2"/>
          <p:cNvSpPr>
            <a:spLocks noChangeArrowheads="1"/>
          </p:cNvSpPr>
          <p:nvPr/>
        </p:nvSpPr>
        <p:spPr bwMode="gray">
          <a:xfrm>
            <a:off x="2811463" y="3511004"/>
            <a:ext cx="1687512" cy="2117725"/>
          </a:xfrm>
          <a:prstGeom prst="rect">
            <a:avLst/>
          </a:prstGeom>
          <a:solidFill>
            <a:srgbClr val="FFC000"/>
          </a:solidFill>
          <a:ln w="9525">
            <a:noFill/>
            <a:miter lim="800000"/>
            <a:headEnd/>
            <a:tailEnd/>
          </a:ln>
        </p:spPr>
        <p:txBody>
          <a:bodyPr wrap="none" anchor="ctr"/>
          <a:lstStyle/>
          <a:p>
            <a:endParaRPr lang="en-US"/>
          </a:p>
        </p:txBody>
      </p:sp>
      <p:sp>
        <p:nvSpPr>
          <p:cNvPr id="22" name="Rectangle 3"/>
          <p:cNvSpPr>
            <a:spLocks noChangeArrowheads="1"/>
          </p:cNvSpPr>
          <p:nvPr/>
        </p:nvSpPr>
        <p:spPr bwMode="gray">
          <a:xfrm>
            <a:off x="4564063" y="3498304"/>
            <a:ext cx="1687512" cy="2117725"/>
          </a:xfrm>
          <a:prstGeom prst="rect">
            <a:avLst/>
          </a:prstGeom>
          <a:solidFill>
            <a:srgbClr val="00668C"/>
          </a:solidFill>
          <a:ln w="9525">
            <a:noFill/>
            <a:miter lim="800000"/>
            <a:headEnd/>
            <a:tailEnd/>
          </a:ln>
        </p:spPr>
        <p:txBody>
          <a:bodyPr wrap="none" anchor="ctr"/>
          <a:lstStyle/>
          <a:p>
            <a:endParaRPr lang="en-US"/>
          </a:p>
        </p:txBody>
      </p:sp>
      <p:sp>
        <p:nvSpPr>
          <p:cNvPr id="23" name="Text Box 6"/>
          <p:cNvSpPr txBox="1">
            <a:spLocks noChangeArrowheads="1"/>
          </p:cNvSpPr>
          <p:nvPr/>
        </p:nvSpPr>
        <p:spPr bwMode="gray">
          <a:xfrm>
            <a:off x="835025" y="3533229"/>
            <a:ext cx="2082800" cy="762000"/>
          </a:xfrm>
          <a:prstGeom prst="rect">
            <a:avLst/>
          </a:prstGeom>
          <a:noFill/>
          <a:ln w="9525">
            <a:noFill/>
            <a:miter lim="800000"/>
            <a:headEnd/>
            <a:tailEnd/>
          </a:ln>
          <a:effectLst/>
        </p:spPr>
        <p:txBody>
          <a:bodyPr>
            <a:spAutoFit/>
          </a:bodyPr>
          <a:lstStyle/>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スパム</a:t>
            </a:r>
          </a:p>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防御</a:t>
            </a:r>
          </a:p>
        </p:txBody>
      </p:sp>
      <p:sp>
        <p:nvSpPr>
          <p:cNvPr id="24" name="Rectangle 7"/>
          <p:cNvSpPr>
            <a:spLocks noChangeArrowheads="1"/>
          </p:cNvSpPr>
          <p:nvPr/>
        </p:nvSpPr>
        <p:spPr bwMode="gray">
          <a:xfrm>
            <a:off x="1033463" y="5695404"/>
            <a:ext cx="6970712" cy="469900"/>
          </a:xfrm>
          <a:prstGeom prst="rect">
            <a:avLst/>
          </a:prstGeom>
          <a:solidFill>
            <a:srgbClr val="4D4D4D"/>
          </a:solidFill>
          <a:ln w="9525" algn="ctr">
            <a:noFill/>
            <a:miter lim="800000"/>
            <a:headEnd/>
            <a:tailEnd/>
          </a:ln>
          <a:effectLst/>
        </p:spPr>
        <p:txBody>
          <a:bodyPr anchor="ctr">
            <a:spAutoFit/>
          </a:bodyPr>
          <a:lstStyle/>
          <a:p>
            <a:endParaRPr lang="en-US"/>
          </a:p>
        </p:txBody>
      </p:sp>
      <p:sp>
        <p:nvSpPr>
          <p:cNvPr id="25" name="Rectangle 8"/>
          <p:cNvSpPr>
            <a:spLocks noChangeArrowheads="1"/>
          </p:cNvSpPr>
          <p:nvPr/>
        </p:nvSpPr>
        <p:spPr bwMode="gray">
          <a:xfrm>
            <a:off x="1033463" y="2949029"/>
            <a:ext cx="6970712" cy="471487"/>
          </a:xfrm>
          <a:prstGeom prst="rect">
            <a:avLst/>
          </a:prstGeom>
          <a:solidFill>
            <a:srgbClr val="969696"/>
          </a:solidFill>
          <a:ln w="9525" algn="ctr">
            <a:noFill/>
            <a:miter lim="800000"/>
            <a:headEnd/>
            <a:tailEnd/>
          </a:ln>
          <a:effectLst/>
        </p:spPr>
        <p:txBody>
          <a:bodyPr anchor="ctr">
            <a:spAutoFit/>
          </a:bodyPr>
          <a:lstStyle/>
          <a:p>
            <a:endParaRPr lang="en-US"/>
          </a:p>
        </p:txBody>
      </p:sp>
      <p:sp>
        <p:nvSpPr>
          <p:cNvPr id="26" name="Freeform 9"/>
          <p:cNvSpPr>
            <a:spLocks/>
          </p:cNvSpPr>
          <p:nvPr/>
        </p:nvSpPr>
        <p:spPr bwMode="gray">
          <a:xfrm>
            <a:off x="8004175" y="5538241"/>
            <a:ext cx="587375" cy="627063"/>
          </a:xfrm>
          <a:custGeom>
            <a:avLst/>
            <a:gdLst/>
            <a:ahLst/>
            <a:cxnLst>
              <a:cxn ang="0">
                <a:pos x="0" y="0"/>
              </a:cxn>
              <a:cxn ang="0">
                <a:pos x="0" y="363"/>
              </a:cxn>
              <a:cxn ang="0">
                <a:pos x="363" y="0"/>
              </a:cxn>
              <a:cxn ang="0">
                <a:pos x="0" y="0"/>
              </a:cxn>
            </a:cxnLst>
            <a:rect l="0" t="0" r="r" b="b"/>
            <a:pathLst>
              <a:path w="363" h="363">
                <a:moveTo>
                  <a:pt x="0" y="0"/>
                </a:moveTo>
                <a:lnTo>
                  <a:pt x="0" y="363"/>
                </a:lnTo>
                <a:lnTo>
                  <a:pt x="363" y="0"/>
                </a:lnTo>
                <a:lnTo>
                  <a:pt x="0" y="0"/>
                </a:lnTo>
                <a:close/>
              </a:path>
            </a:pathLst>
          </a:custGeom>
          <a:solidFill>
            <a:srgbClr val="DDDDDD"/>
          </a:solidFill>
          <a:ln w="9525" cap="flat" cmpd="sng">
            <a:noFill/>
            <a:prstDash val="solid"/>
            <a:round/>
            <a:headEnd/>
            <a:tailEnd/>
          </a:ln>
          <a:effectLst/>
        </p:spPr>
        <p:txBody>
          <a:bodyPr wrap="none">
            <a:spAutoFit/>
          </a:bodyPr>
          <a:lstStyle/>
          <a:p>
            <a:endParaRPr lang="en-US"/>
          </a:p>
        </p:txBody>
      </p:sp>
      <p:sp>
        <p:nvSpPr>
          <p:cNvPr id="27" name="Rectangle 10"/>
          <p:cNvSpPr>
            <a:spLocks noChangeArrowheads="1"/>
          </p:cNvSpPr>
          <p:nvPr/>
        </p:nvSpPr>
        <p:spPr bwMode="gray">
          <a:xfrm>
            <a:off x="1033463" y="34983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8" name="Rectangle 11"/>
          <p:cNvSpPr>
            <a:spLocks noChangeArrowheads="1"/>
          </p:cNvSpPr>
          <p:nvPr/>
        </p:nvSpPr>
        <p:spPr bwMode="gray">
          <a:xfrm>
            <a:off x="6316663" y="3498304"/>
            <a:ext cx="1687512" cy="2117725"/>
          </a:xfrm>
          <a:prstGeom prst="rect">
            <a:avLst/>
          </a:prstGeom>
          <a:solidFill>
            <a:srgbClr val="00668C"/>
          </a:solidFill>
          <a:ln w="9525">
            <a:noFill/>
            <a:miter lim="800000"/>
            <a:headEnd/>
            <a:tailEnd/>
          </a:ln>
        </p:spPr>
        <p:txBody>
          <a:bodyPr wrap="none" anchor="ctr"/>
          <a:lstStyle/>
          <a:p>
            <a:endParaRPr lang="en-US"/>
          </a:p>
        </p:txBody>
      </p:sp>
      <p:sp>
        <p:nvSpPr>
          <p:cNvPr id="29" name="Freeform 12"/>
          <p:cNvSpPr>
            <a:spLocks/>
          </p:cNvSpPr>
          <p:nvPr/>
        </p:nvSpPr>
        <p:spPr bwMode="gray">
          <a:xfrm>
            <a:off x="1033463" y="2871241"/>
            <a:ext cx="7118350" cy="77788"/>
          </a:xfrm>
          <a:custGeom>
            <a:avLst/>
            <a:gdLst/>
            <a:ahLst/>
            <a:cxnLst>
              <a:cxn ang="0">
                <a:pos x="0" y="45"/>
              </a:cxn>
              <a:cxn ang="0">
                <a:pos x="90" y="0"/>
              </a:cxn>
              <a:cxn ang="0">
                <a:pos x="4400" y="0"/>
              </a:cxn>
              <a:cxn ang="0">
                <a:pos x="4309" y="53"/>
              </a:cxn>
              <a:cxn ang="0">
                <a:pos x="0" y="45"/>
              </a:cxn>
            </a:cxnLst>
            <a:rect l="0" t="0" r="r" b="b"/>
            <a:pathLst>
              <a:path w="4400" h="53">
                <a:moveTo>
                  <a:pt x="0" y="45"/>
                </a:moveTo>
                <a:lnTo>
                  <a:pt x="90" y="0"/>
                </a:lnTo>
                <a:lnTo>
                  <a:pt x="4400" y="0"/>
                </a:lnTo>
                <a:lnTo>
                  <a:pt x="4309" y="53"/>
                </a:lnTo>
                <a:lnTo>
                  <a:pt x="0" y="45"/>
                </a:lnTo>
                <a:close/>
              </a:path>
            </a:pathLst>
          </a:custGeom>
          <a:solidFill>
            <a:srgbClr val="EAEAEA"/>
          </a:solidFill>
          <a:ln w="9525" cap="flat" cmpd="sng">
            <a:noFill/>
            <a:prstDash val="solid"/>
            <a:round/>
            <a:headEnd/>
            <a:tailEnd/>
          </a:ln>
          <a:effectLst/>
        </p:spPr>
        <p:txBody>
          <a:bodyPr>
            <a:spAutoFit/>
          </a:bodyPr>
          <a:lstStyle/>
          <a:p>
            <a:endParaRPr lang="en-US"/>
          </a:p>
        </p:txBody>
      </p:sp>
      <p:sp>
        <p:nvSpPr>
          <p:cNvPr id="30" name="Freeform 13"/>
          <p:cNvSpPr>
            <a:spLocks/>
          </p:cNvSpPr>
          <p:nvPr/>
        </p:nvSpPr>
        <p:spPr bwMode="gray">
          <a:xfrm>
            <a:off x="8004175" y="2871241"/>
            <a:ext cx="144463" cy="560388"/>
          </a:xfrm>
          <a:custGeom>
            <a:avLst/>
            <a:gdLst/>
            <a:ahLst/>
            <a:cxnLst>
              <a:cxn ang="0">
                <a:pos x="0" y="52"/>
              </a:cxn>
              <a:cxn ang="0">
                <a:pos x="91" y="0"/>
              </a:cxn>
              <a:cxn ang="0">
                <a:pos x="91" y="279"/>
              </a:cxn>
              <a:cxn ang="0">
                <a:pos x="45" y="305"/>
              </a:cxn>
              <a:cxn ang="0">
                <a:pos x="0" y="331"/>
              </a:cxn>
              <a:cxn ang="0">
                <a:pos x="0" y="52"/>
              </a:cxn>
            </a:cxnLst>
            <a:rect l="0" t="0" r="r" b="b"/>
            <a:pathLst>
              <a:path w="91" h="331">
                <a:moveTo>
                  <a:pt x="0" y="52"/>
                </a:moveTo>
                <a:lnTo>
                  <a:pt x="91" y="0"/>
                </a:lnTo>
                <a:lnTo>
                  <a:pt x="91" y="279"/>
                </a:lnTo>
                <a:lnTo>
                  <a:pt x="45" y="305"/>
                </a:lnTo>
                <a:lnTo>
                  <a:pt x="0" y="331"/>
                </a:lnTo>
                <a:lnTo>
                  <a:pt x="0" y="52"/>
                </a:lnTo>
                <a:close/>
              </a:path>
            </a:pathLst>
          </a:custGeom>
          <a:solidFill>
            <a:srgbClr val="DDDDDD"/>
          </a:solidFill>
          <a:ln w="9525" cap="flat" cmpd="sng">
            <a:noFill/>
            <a:prstDash val="solid"/>
            <a:round/>
            <a:headEnd/>
            <a:tailEnd/>
          </a:ln>
          <a:effectLst/>
        </p:spPr>
        <p:txBody>
          <a:bodyPr>
            <a:spAutoFit/>
          </a:bodyPr>
          <a:lstStyle/>
          <a:p>
            <a:endParaRPr lang="en-US"/>
          </a:p>
        </p:txBody>
      </p:sp>
      <p:sp>
        <p:nvSpPr>
          <p:cNvPr id="31" name="Text Box 14"/>
          <p:cNvSpPr txBox="1">
            <a:spLocks noChangeArrowheads="1"/>
          </p:cNvSpPr>
          <p:nvPr/>
        </p:nvSpPr>
        <p:spPr bwMode="gray">
          <a:xfrm>
            <a:off x="3538538" y="3072854"/>
            <a:ext cx="2284412" cy="336550"/>
          </a:xfrm>
          <a:prstGeom prst="rect">
            <a:avLst/>
          </a:prstGeom>
          <a:noFill/>
          <a:ln w="9525">
            <a:noFill/>
            <a:miter lim="800000"/>
            <a:headEnd/>
            <a:tailEnd/>
          </a:ln>
          <a:effectLst/>
        </p:spPr>
        <p:txBody>
          <a:bodyPr wrap="none">
            <a:spAutoFit/>
          </a:bodyPr>
          <a:lstStyle/>
          <a:p>
            <a:pPr algn="l"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マネージメント ツール</a:t>
            </a:r>
          </a:p>
        </p:txBody>
      </p:sp>
      <p:sp>
        <p:nvSpPr>
          <p:cNvPr id="32" name="Text Box 15"/>
          <p:cNvSpPr txBox="1">
            <a:spLocks noChangeArrowheads="1"/>
          </p:cNvSpPr>
          <p:nvPr/>
        </p:nvSpPr>
        <p:spPr bwMode="gray">
          <a:xfrm>
            <a:off x="3132138" y="5750966"/>
            <a:ext cx="3081337" cy="336550"/>
          </a:xfrm>
          <a:prstGeom prst="rect">
            <a:avLst/>
          </a:prstGeom>
          <a:noFill/>
          <a:ln w="9525">
            <a:noFill/>
            <a:miter lim="800000"/>
            <a:headEnd/>
            <a:tailEnd/>
          </a:ln>
          <a:effectLst/>
        </p:spPr>
        <p:txBody>
          <a:bodyPr wrap="none">
            <a:spAutoFit/>
          </a:bodyPr>
          <a:lstStyle/>
          <a:p>
            <a:pPr algn="l" eaLnBrk="1" hangingPunct="1">
              <a:lnSpc>
                <a:spcPct val="100000"/>
              </a:lnSpc>
            </a:pPr>
            <a:r>
              <a:rPr lang="en-US" altLang="ja-JP" sz="1600" b="0">
                <a:solidFill>
                  <a:schemeClr val="bg1"/>
                </a:solidFill>
                <a:ea typeface="ヒラギノ角ゴ Pro W3"/>
                <a:cs typeface="ヒラギノ角ゴ Pro W3"/>
              </a:rPr>
              <a:t>AsyncOS®</a:t>
            </a:r>
            <a:r>
              <a:rPr kumimoji="1" lang="en-US" altLang="ja-JP" sz="1600">
                <a:solidFill>
                  <a:schemeClr val="bg1"/>
                </a:solidFill>
                <a:ea typeface="ヒラギノ角ゴ Pro W3"/>
                <a:cs typeface="ヒラギノ角ゴ Pro W3"/>
              </a:rPr>
              <a:t> MTA </a:t>
            </a:r>
            <a:r>
              <a:rPr kumimoji="1" lang="ja-JP" altLang="en-US" sz="1600">
                <a:solidFill>
                  <a:schemeClr val="bg1"/>
                </a:solidFill>
                <a:ea typeface="ヒラギノ角ゴ Pro W3"/>
                <a:cs typeface="ヒラギノ角ゴ Pro W3"/>
              </a:rPr>
              <a:t>プラットフォーム</a:t>
            </a:r>
          </a:p>
        </p:txBody>
      </p:sp>
      <p:sp>
        <p:nvSpPr>
          <p:cNvPr id="33" name="Text Box 16"/>
          <p:cNvSpPr txBox="1">
            <a:spLocks noChangeArrowheads="1"/>
          </p:cNvSpPr>
          <p:nvPr/>
        </p:nvSpPr>
        <p:spPr bwMode="gray">
          <a:xfrm>
            <a:off x="1196975" y="3761829"/>
            <a:ext cx="1370013" cy="1558925"/>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スパム対策</a:t>
            </a:r>
          </a:p>
          <a:p>
            <a:pPr eaLnBrk="1" hangingPunct="1">
              <a:lnSpc>
                <a:spcPct val="100000"/>
              </a:lnSpc>
              <a:spcBef>
                <a:spcPct val="50000"/>
              </a:spcBef>
            </a:pPr>
            <a:r>
              <a:rPr kumimoji="1" lang="en-US" altLang="ja-JP" sz="1600" dirty="0">
                <a:solidFill>
                  <a:schemeClr val="bg1"/>
                </a:solidFill>
                <a:latin typeface="メイリオ" pitchFamily="50" charset="-128"/>
                <a:ea typeface="メイリオ" pitchFamily="50" charset="-128"/>
                <a:cs typeface="メイリオ" pitchFamily="50" charset="-128"/>
              </a:rPr>
              <a:t>Reputation</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a:solidFill>
                  <a:schemeClr val="bg1"/>
                </a:solidFill>
                <a:latin typeface="メイリオ" pitchFamily="50" charset="-128"/>
                <a:ea typeface="メイリオ" pitchFamily="50" charset="-128"/>
                <a:cs typeface="メイリオ" pitchFamily="50" charset="-128"/>
              </a:rPr>
              <a:t>Filter</a:t>
            </a:r>
          </a:p>
          <a:p>
            <a:pPr eaLnBrk="1" hangingPunct="1">
              <a:lnSpc>
                <a:spcPct val="100000"/>
              </a:lnSpc>
              <a:spcBef>
                <a:spcPct val="50000"/>
              </a:spcBef>
            </a:pPr>
            <a:r>
              <a:rPr kumimoji="1" lang="en-US" altLang="ja-JP" sz="1600" dirty="0" err="1">
                <a:solidFill>
                  <a:schemeClr val="bg1"/>
                </a:solidFill>
                <a:latin typeface="メイリオ" pitchFamily="50" charset="-128"/>
                <a:ea typeface="メイリオ" pitchFamily="50" charset="-128"/>
                <a:cs typeface="メイリオ" pitchFamily="50" charset="-128"/>
              </a:rPr>
              <a:t>IronPort</a:t>
            </a:r>
            <a:r>
              <a:rPr kumimoji="1" lang="en-US" altLang="ja-JP" sz="1600" dirty="0">
                <a:solidFill>
                  <a:schemeClr val="bg1"/>
                </a:solidFill>
                <a:latin typeface="メイリオ" pitchFamily="50" charset="-128"/>
                <a:ea typeface="メイリオ" pitchFamily="50" charset="-128"/>
                <a:cs typeface="メイリオ" pitchFamily="50" charset="-128"/>
              </a:rPr>
              <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err="1">
                <a:solidFill>
                  <a:schemeClr val="bg1"/>
                </a:solidFill>
                <a:latin typeface="メイリオ" pitchFamily="50" charset="-128"/>
                <a:ea typeface="メイリオ" pitchFamily="50" charset="-128"/>
                <a:cs typeface="メイリオ" pitchFamily="50" charset="-128"/>
              </a:rPr>
              <a:t>AntiSpam</a:t>
            </a:r>
            <a:endParaRPr kumimoji="1" lang="en-US" altLang="ja-JP" sz="1600" dirty="0">
              <a:solidFill>
                <a:schemeClr val="bg1"/>
              </a:solidFill>
              <a:latin typeface="メイリオ" pitchFamily="50" charset="-128"/>
              <a:ea typeface="メイリオ" pitchFamily="50" charset="-128"/>
              <a:cs typeface="メイリオ" pitchFamily="50" charset="-128"/>
            </a:endParaRPr>
          </a:p>
        </p:txBody>
      </p:sp>
      <p:sp>
        <p:nvSpPr>
          <p:cNvPr id="34" name="Text Box 17"/>
          <p:cNvSpPr txBox="1">
            <a:spLocks noChangeArrowheads="1"/>
          </p:cNvSpPr>
          <p:nvPr/>
        </p:nvSpPr>
        <p:spPr bwMode="gray">
          <a:xfrm>
            <a:off x="2955924" y="3761829"/>
            <a:ext cx="1544067" cy="1323439"/>
          </a:xfrm>
          <a:prstGeom prst="rect">
            <a:avLst/>
          </a:prstGeom>
          <a:noFill/>
          <a:ln w="9525">
            <a:noFill/>
            <a:miter lim="800000"/>
            <a:headEnd/>
            <a:tailEnd/>
          </a:ln>
          <a:effectLst/>
        </p:spPr>
        <p:txBody>
          <a:bodyPr wrap="squar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ウイルス対策</a:t>
            </a:r>
          </a:p>
          <a:p>
            <a:pPr eaLnBrk="1" hangingPunct="1">
              <a:lnSpc>
                <a:spcPct val="100000"/>
              </a:lnSpc>
              <a:spcBef>
                <a:spcPct val="50000"/>
              </a:spcBef>
            </a:pPr>
            <a:r>
              <a:rPr kumimoji="1" lang="en-US" altLang="ja-JP" sz="1600" dirty="0" err="1" smtClean="0">
                <a:solidFill>
                  <a:schemeClr val="bg1"/>
                </a:solidFill>
                <a:latin typeface="メイリオ" pitchFamily="50" charset="-128"/>
                <a:ea typeface="メイリオ" pitchFamily="50" charset="-128"/>
                <a:cs typeface="メイリオ" pitchFamily="50" charset="-128"/>
              </a:rPr>
              <a:t>IronPort</a:t>
            </a:r>
            <a:r>
              <a:rPr kumimoji="1" lang="en-US" altLang="ja-JP" sz="1600" dirty="0" smtClean="0">
                <a:solidFill>
                  <a:schemeClr val="bg1"/>
                </a:solidFill>
                <a:latin typeface="メイリオ" pitchFamily="50" charset="-128"/>
                <a:ea typeface="メイリオ" pitchFamily="50" charset="-128"/>
                <a:cs typeface="メイリオ" pitchFamily="50" charset="-128"/>
              </a:rPr>
              <a:t> </a:t>
            </a:r>
            <a:r>
              <a:rPr kumimoji="1" lang="en-US" altLang="ja-JP" sz="1600" dirty="0" err="1" smtClean="0">
                <a:solidFill>
                  <a:schemeClr val="bg1"/>
                </a:solidFill>
                <a:latin typeface="メイリオ" pitchFamily="50" charset="-128"/>
                <a:ea typeface="メイリオ" pitchFamily="50" charset="-128"/>
                <a:cs typeface="メイリオ" pitchFamily="50" charset="-128"/>
              </a:rPr>
              <a:t>VOF</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err="1">
                <a:solidFill>
                  <a:schemeClr val="bg1"/>
                </a:solidFill>
                <a:latin typeface="メイリオ" pitchFamily="50" charset="-128"/>
                <a:ea typeface="メイリオ" pitchFamily="50" charset="-128"/>
                <a:cs typeface="メイリオ" pitchFamily="50" charset="-128"/>
              </a:rPr>
              <a:t>Sophos</a:t>
            </a:r>
            <a:r>
              <a:rPr kumimoji="1" lang="en-US" altLang="ja-JP" sz="1600" dirty="0">
                <a:solidFill>
                  <a:schemeClr val="bg1"/>
                </a:solidFill>
                <a:latin typeface="メイリオ" pitchFamily="50" charset="-128"/>
                <a:ea typeface="メイリオ" pitchFamily="50" charset="-128"/>
                <a:cs typeface="メイリオ" pitchFamily="50" charset="-128"/>
              </a:rPr>
              <a:t> AV</a:t>
            </a: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McAfee AV</a:t>
            </a:r>
          </a:p>
        </p:txBody>
      </p:sp>
      <p:sp>
        <p:nvSpPr>
          <p:cNvPr id="35" name="Text Box 18"/>
          <p:cNvSpPr txBox="1">
            <a:spLocks noChangeArrowheads="1"/>
          </p:cNvSpPr>
          <p:nvPr/>
        </p:nvSpPr>
        <p:spPr bwMode="gray">
          <a:xfrm>
            <a:off x="4486275" y="3788816"/>
            <a:ext cx="1835150" cy="1223412"/>
          </a:xfrm>
          <a:prstGeom prst="rect">
            <a:avLst/>
          </a:prstGeom>
          <a:noFill/>
          <a:ln w="9525">
            <a:noFill/>
            <a:miter lim="800000"/>
            <a:headEnd/>
            <a:tailEnd/>
          </a:ln>
          <a:effectLst/>
        </p:spPr>
        <p:txBody>
          <a:bodyPr>
            <a:spAutoFit/>
          </a:bodyPr>
          <a:lstStyle/>
          <a:p>
            <a:pPr eaLnBrk="1" hangingPunct="1">
              <a:lnSpc>
                <a:spcPct val="100000"/>
              </a:lnSpc>
            </a:pPr>
            <a:r>
              <a:rPr kumimoji="1" lang="ja-JP" altLang="en-US" sz="1400" dirty="0">
                <a:solidFill>
                  <a:schemeClr val="bg1"/>
                </a:solidFill>
                <a:latin typeface="メイリオ" pitchFamily="50" charset="-128"/>
                <a:ea typeface="メイリオ" pitchFamily="50" charset="-128"/>
                <a:cs typeface="メイリオ" pitchFamily="50" charset="-128"/>
              </a:rPr>
              <a:t>情報漏洩対策</a:t>
            </a:r>
          </a:p>
          <a:p>
            <a:pPr eaLnBrk="1" hangingPunct="1">
              <a:lnSpc>
                <a:spcPct val="100000"/>
              </a:lnSpc>
              <a:spcBef>
                <a:spcPct val="75000"/>
              </a:spcBef>
            </a:pPr>
            <a:r>
              <a:rPr kumimoji="1" lang="ja-JP" altLang="en-US" sz="1400" dirty="0">
                <a:solidFill>
                  <a:schemeClr val="bg1"/>
                </a:solidFill>
                <a:latin typeface="メイリオ" pitchFamily="50" charset="-128"/>
                <a:ea typeface="メイリオ" pitchFamily="50" charset="-128"/>
                <a:cs typeface="メイリオ" pitchFamily="50" charset="-128"/>
              </a:rPr>
              <a:t>コンテンツフィルタ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メッセージフィルタ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添付ファイル監査</a:t>
            </a:r>
          </a:p>
        </p:txBody>
      </p:sp>
      <p:sp>
        <p:nvSpPr>
          <p:cNvPr id="36" name="Text Box 19"/>
          <p:cNvSpPr txBox="1">
            <a:spLocks noChangeArrowheads="1"/>
          </p:cNvSpPr>
          <p:nvPr/>
        </p:nvSpPr>
        <p:spPr bwMode="gray">
          <a:xfrm>
            <a:off x="6470650" y="3793579"/>
            <a:ext cx="1403350" cy="1071562"/>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メール暗号化</a:t>
            </a:r>
            <a:endParaRPr kumimoji="1" lang="ja-JP" altLang="en-US" sz="1600" baseline="3000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75000"/>
              </a:spcBef>
            </a:pPr>
            <a:r>
              <a:rPr kumimoji="1" lang="en-US" altLang="ja-JP" sz="1600">
                <a:solidFill>
                  <a:schemeClr val="bg1"/>
                </a:solidFill>
                <a:latin typeface="メイリオ" pitchFamily="50" charset="-128"/>
                <a:ea typeface="メイリオ" pitchFamily="50" charset="-128"/>
                <a:cs typeface="メイリオ" pitchFamily="50" charset="-128"/>
              </a:rPr>
              <a:t>PXE</a:t>
            </a:r>
          </a:p>
          <a:p>
            <a:pPr eaLnBrk="1" hangingPunct="1">
              <a:lnSpc>
                <a:spcPct val="100000"/>
              </a:lnSpc>
              <a:spcBef>
                <a:spcPct val="25000"/>
              </a:spcBef>
            </a:pPr>
            <a:r>
              <a:rPr kumimoji="1" lang="en-US" altLang="ja-JP" sz="1600">
                <a:solidFill>
                  <a:schemeClr val="bg1"/>
                </a:solidFill>
                <a:latin typeface="メイリオ" pitchFamily="50" charset="-128"/>
                <a:ea typeface="メイリオ" pitchFamily="50" charset="-128"/>
                <a:cs typeface="メイリオ" pitchFamily="50" charset="-128"/>
              </a:rPr>
              <a:t>TLS</a:t>
            </a: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70"/>
          <p:cNvSpPr>
            <a:spLocks noChangeArrowheads="1"/>
          </p:cNvSpPr>
          <p:nvPr/>
        </p:nvSpPr>
        <p:spPr bwMode="auto">
          <a:xfrm>
            <a:off x="1612896" y="1584096"/>
            <a:ext cx="2667000" cy="2743200"/>
          </a:xfrm>
          <a:prstGeom prst="roundRect">
            <a:avLst>
              <a:gd name="adj" fmla="val 2417"/>
            </a:avLst>
          </a:prstGeom>
          <a:solidFill>
            <a:schemeClr val="accent5">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lIns="0" tIns="0" rIns="0" bIns="0" anchor="ctr"/>
          <a:lstStyle/>
          <a:p>
            <a:pPr>
              <a:defRPr/>
            </a:pPr>
            <a:endParaRPr lang="ja-JP" altLang="ja-JP" b="0">
              <a:solidFill>
                <a:srgbClr val="FFFFFF"/>
              </a:solidFill>
              <a:ea typeface="ＭＳ Ｐゴシック" charset="-128"/>
            </a:endParaRPr>
          </a:p>
        </p:txBody>
      </p:sp>
      <p:sp>
        <p:nvSpPr>
          <p:cNvPr id="24" name="AutoShape 69"/>
          <p:cNvSpPr>
            <a:spLocks noChangeArrowheads="1"/>
          </p:cNvSpPr>
          <p:nvPr/>
        </p:nvSpPr>
        <p:spPr bwMode="auto">
          <a:xfrm>
            <a:off x="4937130" y="1566837"/>
            <a:ext cx="2743200" cy="2743200"/>
          </a:xfrm>
          <a:prstGeom prst="roundRect">
            <a:avLst>
              <a:gd name="adj" fmla="val 1750"/>
            </a:avLst>
          </a:prstGeom>
          <a:solidFill>
            <a:schemeClr val="accent5">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lIns="0" tIns="0" rIns="0" bIns="0" anchor="ctr"/>
          <a:lstStyle/>
          <a:p>
            <a:pPr>
              <a:defRPr/>
            </a:pPr>
            <a:endParaRPr lang="ja-JP" altLang="ja-JP" b="0">
              <a:solidFill>
                <a:srgbClr val="FFFFFF"/>
              </a:solidFill>
              <a:ea typeface="ＭＳ Ｐゴシック" charset="-128"/>
            </a:endParaRPr>
          </a:p>
        </p:txBody>
      </p:sp>
      <p:sp>
        <p:nvSpPr>
          <p:cNvPr id="1261576" name="AutoShape 79"/>
          <p:cNvSpPr>
            <a:spLocks noChangeArrowheads="1"/>
          </p:cNvSpPr>
          <p:nvPr/>
        </p:nvSpPr>
        <p:spPr bwMode="auto">
          <a:xfrm>
            <a:off x="1797050" y="2479675"/>
            <a:ext cx="2286000" cy="1387475"/>
          </a:xfrm>
          <a:prstGeom prst="roundRect">
            <a:avLst>
              <a:gd name="adj" fmla="val 2417"/>
            </a:avLst>
          </a:prstGeom>
          <a:solidFill>
            <a:schemeClr val="bg1"/>
          </a:solidFill>
          <a:ln w="28575">
            <a:noFill/>
            <a:round/>
            <a:headEnd/>
            <a:tailEnd/>
          </a:ln>
        </p:spPr>
        <p:txBody>
          <a:bodyPr lIns="0" tIns="0" rIns="0" bIns="0" anchor="ctr"/>
          <a:lstStyle/>
          <a:p>
            <a:endParaRPr lang="ja-JP" altLang="ja-JP" b="0">
              <a:ea typeface="ＭＳ Ｐゴシック" pitchFamily="50" charset="-128"/>
            </a:endParaRPr>
          </a:p>
        </p:txBody>
      </p:sp>
      <p:sp>
        <p:nvSpPr>
          <p:cNvPr id="1261577" name="Text Box 10"/>
          <p:cNvSpPr txBox="1">
            <a:spLocks noChangeArrowheads="1"/>
          </p:cNvSpPr>
          <p:nvPr/>
        </p:nvSpPr>
        <p:spPr bwMode="auto">
          <a:xfrm>
            <a:off x="5299075" y="3135313"/>
            <a:ext cx="2286000" cy="579437"/>
          </a:xfrm>
          <a:prstGeom prst="rect">
            <a:avLst/>
          </a:prstGeom>
          <a:noFill/>
          <a:ln w="9525">
            <a:noFill/>
            <a:miter lim="800000"/>
            <a:headEnd/>
            <a:tailEnd/>
          </a:ln>
        </p:spPr>
        <p:txBody>
          <a:bodyPr>
            <a:spAutoFit/>
          </a:bodyPr>
          <a:lstStyle/>
          <a:p>
            <a:endParaRPr lang="ja-JP" altLang="ja-JP" sz="3200" b="0">
              <a:solidFill>
                <a:srgbClr val="505050"/>
              </a:solidFill>
              <a:ea typeface="ヒラギノ角ゴ Pro W3"/>
              <a:cs typeface="ヒラギノ角ゴ Pro W3"/>
            </a:endParaRPr>
          </a:p>
        </p:txBody>
      </p:sp>
      <p:pic>
        <p:nvPicPr>
          <p:cNvPr id="1261578" name="Picture 14" descr="six_white_env"/>
          <p:cNvPicPr>
            <a:picLocks noChangeAspect="1" noChangeArrowheads="1"/>
          </p:cNvPicPr>
          <p:nvPr/>
        </p:nvPicPr>
        <p:blipFill>
          <a:blip r:embed="rId4" cstate="print"/>
          <a:srcRect/>
          <a:stretch>
            <a:fillRect/>
          </a:stretch>
        </p:blipFill>
        <p:spPr bwMode="auto">
          <a:xfrm>
            <a:off x="8077200" y="2239963"/>
            <a:ext cx="1066800" cy="1049337"/>
          </a:xfrm>
          <a:prstGeom prst="rect">
            <a:avLst/>
          </a:prstGeom>
          <a:noFill/>
          <a:ln w="9525">
            <a:noFill/>
            <a:miter lim="800000"/>
            <a:headEnd/>
            <a:tailEnd/>
          </a:ln>
        </p:spPr>
      </p:pic>
      <p:pic>
        <p:nvPicPr>
          <p:cNvPr id="1261579" name="Picture 16" descr="six_white_env"/>
          <p:cNvPicPr>
            <a:picLocks noChangeAspect="1" noChangeArrowheads="1"/>
          </p:cNvPicPr>
          <p:nvPr/>
        </p:nvPicPr>
        <p:blipFill>
          <a:blip r:embed="rId4" cstate="print"/>
          <a:srcRect/>
          <a:stretch>
            <a:fillRect/>
          </a:stretch>
        </p:blipFill>
        <p:spPr bwMode="auto">
          <a:xfrm>
            <a:off x="161925" y="2446338"/>
            <a:ext cx="990600" cy="974725"/>
          </a:xfrm>
          <a:prstGeom prst="rect">
            <a:avLst/>
          </a:prstGeom>
          <a:noFill/>
          <a:ln w="9525">
            <a:noFill/>
            <a:miter lim="800000"/>
            <a:headEnd/>
            <a:tailEnd/>
          </a:ln>
        </p:spPr>
      </p:pic>
      <p:sp>
        <p:nvSpPr>
          <p:cNvPr id="1261580" name="Text Box 44"/>
          <p:cNvSpPr txBox="1">
            <a:spLocks noChangeArrowheads="1"/>
          </p:cNvSpPr>
          <p:nvPr/>
        </p:nvSpPr>
        <p:spPr bwMode="auto">
          <a:xfrm>
            <a:off x="5081588" y="1751013"/>
            <a:ext cx="2457450" cy="274637"/>
          </a:xfrm>
          <a:prstGeom prst="rect">
            <a:avLst/>
          </a:prstGeom>
          <a:noFill/>
          <a:ln w="28575">
            <a:noFill/>
            <a:miter lim="800000"/>
            <a:headEnd/>
            <a:tailEnd/>
          </a:ln>
        </p:spPr>
        <p:txBody>
          <a:bodyPr lIns="0" tIns="0" rIns="0" bIns="0">
            <a:spAutoFit/>
          </a:bodyPr>
          <a:lstStyle/>
          <a:p>
            <a:r>
              <a:rPr lang="en-US" altLang="ja-JP">
                <a:solidFill>
                  <a:srgbClr val="EEF3F7"/>
                </a:solidFill>
                <a:ea typeface="ＭＳ Ｐゴシック" pitchFamily="50" charset="-128"/>
              </a:rPr>
              <a:t>Virus Outbreak Filters</a:t>
            </a:r>
            <a:endParaRPr lang="en-US" altLang="ja-JP" sz="1000">
              <a:solidFill>
                <a:srgbClr val="EEF3F7"/>
              </a:solidFill>
              <a:ea typeface="ＭＳ Ｐゴシック" pitchFamily="50" charset="-128"/>
            </a:endParaRPr>
          </a:p>
        </p:txBody>
      </p:sp>
      <p:sp>
        <p:nvSpPr>
          <p:cNvPr id="1261581" name="Text Box 45"/>
          <p:cNvSpPr txBox="1">
            <a:spLocks noChangeArrowheads="1"/>
          </p:cNvSpPr>
          <p:nvPr/>
        </p:nvSpPr>
        <p:spPr bwMode="auto">
          <a:xfrm>
            <a:off x="1768475" y="1716088"/>
            <a:ext cx="2247900" cy="381000"/>
          </a:xfrm>
          <a:prstGeom prst="rect">
            <a:avLst/>
          </a:prstGeom>
          <a:noFill/>
          <a:ln w="28575">
            <a:noFill/>
            <a:miter lim="800000"/>
            <a:headEnd/>
            <a:tailEnd/>
          </a:ln>
        </p:spPr>
        <p:txBody>
          <a:bodyPr lIns="0" tIns="0" rIns="0" bIns="0"/>
          <a:lstStyle/>
          <a:p>
            <a:r>
              <a:rPr lang="en-US" altLang="ja-JP">
                <a:solidFill>
                  <a:srgbClr val="EEF3F7"/>
                </a:solidFill>
                <a:ea typeface="ＭＳ Ｐゴシック" pitchFamily="50" charset="-128"/>
              </a:rPr>
              <a:t>Anti-Virus Engines</a:t>
            </a:r>
          </a:p>
          <a:p>
            <a:pPr>
              <a:buFontTx/>
              <a:buChar char="•"/>
            </a:pPr>
            <a:endParaRPr lang="en-US" altLang="ja-JP" sz="1000">
              <a:solidFill>
                <a:srgbClr val="EEF3F7"/>
              </a:solidFill>
              <a:ea typeface="ＭＳ Ｐゴシック" pitchFamily="50" charset="-128"/>
            </a:endParaRPr>
          </a:p>
          <a:p>
            <a:pPr>
              <a:buFontTx/>
              <a:buChar char="•"/>
            </a:pPr>
            <a:endParaRPr lang="en-US" altLang="ja-JP" sz="1000">
              <a:solidFill>
                <a:srgbClr val="EEF3F7"/>
              </a:solidFill>
              <a:ea typeface="ＭＳ Ｐゴシック" pitchFamily="50" charset="-128"/>
            </a:endParaRPr>
          </a:p>
          <a:p>
            <a:pPr>
              <a:buFontTx/>
              <a:buChar char="•"/>
            </a:pPr>
            <a:endParaRPr lang="en-US" altLang="ja-JP" sz="1000">
              <a:solidFill>
                <a:srgbClr val="EEF3F7"/>
              </a:solidFill>
              <a:ea typeface="ＭＳ Ｐゴシック" pitchFamily="50" charset="-128"/>
            </a:endParaRPr>
          </a:p>
          <a:p>
            <a:pPr>
              <a:buFontTx/>
              <a:buChar char="•"/>
            </a:pPr>
            <a:endParaRPr lang="en-US" altLang="ja-JP" sz="1000">
              <a:solidFill>
                <a:srgbClr val="EEF3F7"/>
              </a:solidFill>
              <a:ea typeface="ＭＳ Ｐゴシック" pitchFamily="50" charset="-128"/>
            </a:endParaRPr>
          </a:p>
        </p:txBody>
      </p:sp>
      <p:sp>
        <p:nvSpPr>
          <p:cNvPr id="1261582" name="AutoShape 46"/>
          <p:cNvSpPr>
            <a:spLocks noChangeArrowheads="1"/>
          </p:cNvSpPr>
          <p:nvPr/>
        </p:nvSpPr>
        <p:spPr bwMode="auto">
          <a:xfrm>
            <a:off x="993775" y="2662238"/>
            <a:ext cx="533400" cy="381000"/>
          </a:xfrm>
          <a:prstGeom prst="rightArrow">
            <a:avLst>
              <a:gd name="adj1" fmla="val 50000"/>
              <a:gd name="adj2" fmla="val 66221"/>
            </a:avLst>
          </a:prstGeom>
          <a:gradFill rotWithShape="0">
            <a:gsLst>
              <a:gs pos="0">
                <a:srgbClr val="00668C"/>
              </a:gs>
              <a:gs pos="100000">
                <a:srgbClr val="A0C6D4"/>
              </a:gs>
            </a:gsLst>
            <a:lin ang="0" scaled="1"/>
          </a:gradFill>
          <a:ln w="9525">
            <a:noFill/>
            <a:miter lim="800000"/>
            <a:headEnd/>
            <a:tailEnd/>
          </a:ln>
        </p:spPr>
        <p:txBody>
          <a:bodyPr wrap="none" anchor="ctr"/>
          <a:lstStyle/>
          <a:p>
            <a:endParaRPr lang="ja-JP" altLang="ja-JP" b="0">
              <a:ea typeface="ＭＳ Ｐゴシック" pitchFamily="50" charset="-128"/>
            </a:endParaRPr>
          </a:p>
        </p:txBody>
      </p:sp>
      <p:sp>
        <p:nvSpPr>
          <p:cNvPr id="1261583" name="AutoShape 47"/>
          <p:cNvSpPr>
            <a:spLocks noChangeArrowheads="1"/>
          </p:cNvSpPr>
          <p:nvPr/>
        </p:nvSpPr>
        <p:spPr bwMode="auto">
          <a:xfrm>
            <a:off x="4419600" y="2679700"/>
            <a:ext cx="468313" cy="381000"/>
          </a:xfrm>
          <a:prstGeom prst="rightArrow">
            <a:avLst>
              <a:gd name="adj1" fmla="val 50000"/>
              <a:gd name="adj2" fmla="val 58949"/>
            </a:avLst>
          </a:prstGeom>
          <a:gradFill rotWithShape="0">
            <a:gsLst>
              <a:gs pos="0">
                <a:srgbClr val="00668C"/>
              </a:gs>
              <a:gs pos="100000">
                <a:srgbClr val="A0C6D4"/>
              </a:gs>
            </a:gsLst>
            <a:lin ang="0" scaled="1"/>
          </a:gradFill>
          <a:ln w="9525">
            <a:noFill/>
            <a:miter lim="800000"/>
            <a:headEnd/>
            <a:tailEnd/>
          </a:ln>
        </p:spPr>
        <p:txBody>
          <a:bodyPr wrap="none" anchor="ctr"/>
          <a:lstStyle/>
          <a:p>
            <a:endParaRPr lang="ja-JP" altLang="ja-JP" b="0">
              <a:ea typeface="ＭＳ Ｐゴシック" pitchFamily="50" charset="-128"/>
            </a:endParaRPr>
          </a:p>
        </p:txBody>
      </p:sp>
      <p:pic>
        <p:nvPicPr>
          <p:cNvPr id="1261584" name="Picture 64"/>
          <p:cNvPicPr>
            <a:picLocks noChangeAspect="1" noChangeArrowheads="1"/>
          </p:cNvPicPr>
          <p:nvPr/>
        </p:nvPicPr>
        <p:blipFill>
          <a:blip r:embed="rId5" cstate="print"/>
          <a:srcRect/>
          <a:stretch>
            <a:fillRect/>
          </a:stretch>
        </p:blipFill>
        <p:spPr bwMode="auto">
          <a:xfrm>
            <a:off x="2301875" y="3249613"/>
            <a:ext cx="1247775" cy="288925"/>
          </a:xfrm>
          <a:prstGeom prst="rect">
            <a:avLst/>
          </a:prstGeom>
          <a:noFill/>
          <a:ln w="28575">
            <a:noFill/>
            <a:miter lim="800000"/>
            <a:headEnd/>
            <a:tailEnd/>
          </a:ln>
        </p:spPr>
      </p:pic>
      <p:pic>
        <p:nvPicPr>
          <p:cNvPr id="1261585" name="Picture 73" descr="red_threeWhite"/>
          <p:cNvPicPr>
            <a:picLocks noChangeAspect="1" noChangeArrowheads="1"/>
          </p:cNvPicPr>
          <p:nvPr/>
        </p:nvPicPr>
        <p:blipFill>
          <a:blip r:embed="rId6" cstate="print"/>
          <a:srcRect/>
          <a:stretch>
            <a:fillRect/>
          </a:stretch>
        </p:blipFill>
        <p:spPr bwMode="auto">
          <a:xfrm>
            <a:off x="53975" y="1420813"/>
            <a:ext cx="1498600" cy="1133475"/>
          </a:xfrm>
          <a:prstGeom prst="rect">
            <a:avLst/>
          </a:prstGeom>
          <a:noFill/>
          <a:ln w="9525">
            <a:noFill/>
            <a:miter lim="800000"/>
            <a:headEnd/>
            <a:tailEnd/>
          </a:ln>
        </p:spPr>
      </p:pic>
      <p:pic>
        <p:nvPicPr>
          <p:cNvPr id="1261586" name="Picture 76"/>
          <p:cNvPicPr>
            <a:picLocks noChangeAspect="1" noChangeArrowheads="1"/>
          </p:cNvPicPr>
          <p:nvPr/>
        </p:nvPicPr>
        <p:blipFill>
          <a:blip r:embed="rId7" cstate="print"/>
          <a:srcRect/>
          <a:stretch>
            <a:fillRect/>
          </a:stretch>
        </p:blipFill>
        <p:spPr bwMode="auto">
          <a:xfrm>
            <a:off x="49213" y="3413125"/>
            <a:ext cx="885825" cy="1019175"/>
          </a:xfrm>
          <a:prstGeom prst="rect">
            <a:avLst/>
          </a:prstGeom>
          <a:noFill/>
          <a:ln w="28575">
            <a:noFill/>
            <a:miter lim="800000"/>
            <a:headEnd/>
            <a:tailEnd/>
          </a:ln>
        </p:spPr>
      </p:pic>
      <p:pic>
        <p:nvPicPr>
          <p:cNvPr id="1261587" name="Picture 81" descr="Blue Sophos logo 4-colour [Converted]"/>
          <p:cNvPicPr>
            <a:picLocks noChangeAspect="1" noChangeArrowheads="1"/>
          </p:cNvPicPr>
          <p:nvPr/>
        </p:nvPicPr>
        <p:blipFill>
          <a:blip r:embed="rId8" cstate="print"/>
          <a:srcRect/>
          <a:stretch>
            <a:fillRect/>
          </a:stretch>
        </p:blipFill>
        <p:spPr bwMode="auto">
          <a:xfrm>
            <a:off x="2198688" y="2747963"/>
            <a:ext cx="1460500" cy="242887"/>
          </a:xfrm>
          <a:prstGeom prst="rect">
            <a:avLst/>
          </a:prstGeom>
          <a:noFill/>
          <a:ln w="9525">
            <a:noFill/>
            <a:miter lim="800000"/>
            <a:headEnd/>
            <a:tailEnd/>
          </a:ln>
        </p:spPr>
      </p:pic>
      <p:sp>
        <p:nvSpPr>
          <p:cNvPr id="1261588" name="AutoShape 47"/>
          <p:cNvSpPr>
            <a:spLocks noChangeArrowheads="1"/>
          </p:cNvSpPr>
          <p:nvPr/>
        </p:nvSpPr>
        <p:spPr bwMode="auto">
          <a:xfrm>
            <a:off x="7700963" y="2708275"/>
            <a:ext cx="400050" cy="381000"/>
          </a:xfrm>
          <a:prstGeom prst="rightArrow">
            <a:avLst>
              <a:gd name="adj1" fmla="val 50000"/>
              <a:gd name="adj2" fmla="val 58926"/>
            </a:avLst>
          </a:prstGeom>
          <a:gradFill rotWithShape="0">
            <a:gsLst>
              <a:gs pos="0">
                <a:srgbClr val="00668C"/>
              </a:gs>
              <a:gs pos="100000">
                <a:srgbClr val="A0C6D4"/>
              </a:gs>
            </a:gsLst>
            <a:lin ang="0" scaled="1"/>
          </a:gradFill>
          <a:ln w="9525">
            <a:noFill/>
            <a:miter lim="800000"/>
            <a:headEnd/>
            <a:tailEnd/>
          </a:ln>
        </p:spPr>
        <p:txBody>
          <a:bodyPr wrap="none" anchor="ctr"/>
          <a:lstStyle/>
          <a:p>
            <a:endParaRPr lang="ja-JP" altLang="ja-JP" b="0">
              <a:ea typeface="ＭＳ Ｐゴシック" pitchFamily="50" charset="-128"/>
            </a:endParaRPr>
          </a:p>
        </p:txBody>
      </p:sp>
      <p:sp>
        <p:nvSpPr>
          <p:cNvPr id="1261589" name="Text Box 12"/>
          <p:cNvSpPr txBox="1">
            <a:spLocks noChangeArrowheads="1"/>
          </p:cNvSpPr>
          <p:nvPr/>
        </p:nvSpPr>
        <p:spPr bwMode="auto">
          <a:xfrm>
            <a:off x="5470525" y="3903663"/>
            <a:ext cx="1765300" cy="422275"/>
          </a:xfrm>
          <a:prstGeom prst="rect">
            <a:avLst/>
          </a:prstGeom>
          <a:noFill/>
          <a:ln w="9525">
            <a:noFill/>
            <a:miter lim="800000"/>
            <a:headEnd/>
            <a:tailEnd/>
          </a:ln>
        </p:spPr>
        <p:txBody>
          <a:bodyPr>
            <a:spAutoFit/>
          </a:bodyPr>
          <a:lstStyle/>
          <a:p>
            <a:r>
              <a:rPr lang="ja-JP" altLang="en-US" sz="1200">
                <a:solidFill>
                  <a:schemeClr val="bg1"/>
                </a:solidFill>
                <a:latin typeface="ＭＳ Ｐゴシック" pitchFamily="50" charset="-128"/>
                <a:ea typeface="ＭＳ Ｐゴシック" pitchFamily="50" charset="-128"/>
                <a:cs typeface="ヒラギノ角ゴ Pro W3"/>
              </a:rPr>
              <a:t>新種ウィルスをゼロタイムで検知</a:t>
            </a:r>
            <a:r>
              <a:rPr lang="en-US" altLang="ja-JP" sz="1200">
                <a:solidFill>
                  <a:schemeClr val="bg1"/>
                </a:solidFill>
                <a:latin typeface="ＭＳ Ｐゴシック" pitchFamily="50" charset="-128"/>
                <a:ea typeface="ＭＳ Ｐゴシック" pitchFamily="50" charset="-128"/>
                <a:cs typeface="ヒラギノ角ゴ Pro W3"/>
              </a:rPr>
              <a:t> </a:t>
            </a:r>
          </a:p>
        </p:txBody>
      </p:sp>
      <p:sp>
        <p:nvSpPr>
          <p:cNvPr id="1261590" name="Text Box 13"/>
          <p:cNvSpPr txBox="1">
            <a:spLocks noChangeArrowheads="1"/>
          </p:cNvSpPr>
          <p:nvPr/>
        </p:nvSpPr>
        <p:spPr bwMode="auto">
          <a:xfrm>
            <a:off x="2008188" y="3884613"/>
            <a:ext cx="1797050" cy="422275"/>
          </a:xfrm>
          <a:prstGeom prst="rect">
            <a:avLst/>
          </a:prstGeom>
          <a:noFill/>
          <a:ln w="9525">
            <a:noFill/>
            <a:miter lim="800000"/>
            <a:headEnd/>
            <a:tailEnd/>
          </a:ln>
        </p:spPr>
        <p:txBody>
          <a:bodyPr>
            <a:spAutoFit/>
          </a:bodyPr>
          <a:lstStyle/>
          <a:p>
            <a:r>
              <a:rPr lang="ja-JP" altLang="en-US" sz="1200">
                <a:solidFill>
                  <a:schemeClr val="bg1"/>
                </a:solidFill>
                <a:latin typeface="ＭＳ Ｐゴシック" pitchFamily="50" charset="-128"/>
                <a:ea typeface="ＭＳ Ｐゴシック" pitchFamily="50" charset="-128"/>
                <a:cs typeface="ヒラギノ角ゴ Pro W3"/>
              </a:rPr>
              <a:t>ベンダを補完可能な  </a:t>
            </a:r>
          </a:p>
          <a:p>
            <a:r>
              <a:rPr lang="ja-JP" altLang="en-US" sz="1200">
                <a:solidFill>
                  <a:schemeClr val="bg1"/>
                </a:solidFill>
                <a:latin typeface="ＭＳ Ｐゴシック" pitchFamily="50" charset="-128"/>
                <a:ea typeface="ＭＳ Ｐゴシック" pitchFamily="50" charset="-128"/>
                <a:cs typeface="ヒラギノ角ゴ Pro W3"/>
              </a:rPr>
              <a:t>アンチウィルスエンジン</a:t>
            </a:r>
          </a:p>
        </p:txBody>
      </p:sp>
      <p:sp>
        <p:nvSpPr>
          <p:cNvPr id="1261591" name="AutoShape 71"/>
          <p:cNvSpPr>
            <a:spLocks noChangeArrowheads="1"/>
          </p:cNvSpPr>
          <p:nvPr/>
        </p:nvSpPr>
        <p:spPr bwMode="auto">
          <a:xfrm rot="5400000">
            <a:off x="2732088" y="4411663"/>
            <a:ext cx="438150" cy="381000"/>
          </a:xfrm>
          <a:prstGeom prst="rightArrow">
            <a:avLst>
              <a:gd name="adj1" fmla="val 50000"/>
              <a:gd name="adj2" fmla="val 66205"/>
            </a:avLst>
          </a:prstGeom>
          <a:gradFill rotWithShape="0">
            <a:gsLst>
              <a:gs pos="0">
                <a:srgbClr val="00668C"/>
              </a:gs>
              <a:gs pos="100000">
                <a:srgbClr val="73ABC0"/>
              </a:gs>
            </a:gsLst>
            <a:lin ang="0" scaled="1"/>
          </a:gradFill>
          <a:ln w="9525">
            <a:noFill/>
            <a:miter lim="800000"/>
            <a:headEnd/>
            <a:tailEnd/>
          </a:ln>
        </p:spPr>
        <p:txBody>
          <a:bodyPr wrap="none" anchor="ctr"/>
          <a:lstStyle/>
          <a:p>
            <a:endParaRPr lang="ja-JP" altLang="ja-JP" b="0">
              <a:ea typeface="ＭＳ Ｐゴシック" pitchFamily="50" charset="-128"/>
            </a:endParaRPr>
          </a:p>
        </p:txBody>
      </p:sp>
      <p:sp>
        <p:nvSpPr>
          <p:cNvPr id="1261592" name="AutoShape 73"/>
          <p:cNvSpPr>
            <a:spLocks noChangeArrowheads="1"/>
          </p:cNvSpPr>
          <p:nvPr/>
        </p:nvSpPr>
        <p:spPr bwMode="auto">
          <a:xfrm rot="5400000">
            <a:off x="6188075" y="4394200"/>
            <a:ext cx="438150" cy="381000"/>
          </a:xfrm>
          <a:prstGeom prst="rightArrow">
            <a:avLst>
              <a:gd name="adj1" fmla="val 50000"/>
              <a:gd name="adj2" fmla="val 66205"/>
            </a:avLst>
          </a:prstGeom>
          <a:gradFill rotWithShape="0">
            <a:gsLst>
              <a:gs pos="0">
                <a:srgbClr val="00668C"/>
              </a:gs>
              <a:gs pos="100000">
                <a:srgbClr val="73ABC0"/>
              </a:gs>
            </a:gsLst>
            <a:lin ang="0" scaled="1"/>
          </a:gradFill>
          <a:ln w="9525">
            <a:noFill/>
            <a:miter lim="800000"/>
            <a:headEnd/>
            <a:tailEnd/>
          </a:ln>
        </p:spPr>
        <p:txBody>
          <a:bodyPr wrap="none" anchor="ctr"/>
          <a:lstStyle/>
          <a:p>
            <a:endParaRPr lang="ja-JP" altLang="ja-JP" b="0">
              <a:ea typeface="ＭＳ Ｐゴシック" pitchFamily="50" charset="-128"/>
            </a:endParaRPr>
          </a:p>
        </p:txBody>
      </p:sp>
      <p:pic>
        <p:nvPicPr>
          <p:cNvPr id="1261593" name="Picture 39" descr="wht"/>
          <p:cNvPicPr>
            <a:picLocks noChangeAspect="1" noChangeArrowheads="1"/>
          </p:cNvPicPr>
          <p:nvPr/>
        </p:nvPicPr>
        <p:blipFill>
          <a:blip r:embed="rId9" cstate="print"/>
          <a:srcRect/>
          <a:stretch>
            <a:fillRect/>
          </a:stretch>
        </p:blipFill>
        <p:spPr bwMode="auto">
          <a:xfrm>
            <a:off x="4427538" y="3184525"/>
            <a:ext cx="461962" cy="414338"/>
          </a:xfrm>
          <a:prstGeom prst="rect">
            <a:avLst/>
          </a:prstGeom>
          <a:noFill/>
          <a:ln w="9525">
            <a:noFill/>
            <a:miter lim="800000"/>
            <a:headEnd/>
            <a:tailEnd/>
          </a:ln>
        </p:spPr>
      </p:pic>
      <p:pic>
        <p:nvPicPr>
          <p:cNvPr id="1261594" name="Picture 40" descr="gray"/>
          <p:cNvPicPr>
            <a:picLocks noChangeAspect="1" noChangeArrowheads="1"/>
          </p:cNvPicPr>
          <p:nvPr/>
        </p:nvPicPr>
        <p:blipFill>
          <a:blip r:embed="rId10" cstate="print"/>
          <a:srcRect/>
          <a:stretch>
            <a:fillRect/>
          </a:stretch>
        </p:blipFill>
        <p:spPr bwMode="auto">
          <a:xfrm>
            <a:off x="4432300" y="3565525"/>
            <a:ext cx="457200" cy="409575"/>
          </a:xfrm>
          <a:prstGeom prst="rect">
            <a:avLst/>
          </a:prstGeom>
          <a:noFill/>
          <a:ln w="9525">
            <a:noFill/>
            <a:miter lim="800000"/>
            <a:headEnd/>
            <a:tailEnd/>
          </a:ln>
        </p:spPr>
      </p:pic>
      <p:pic>
        <p:nvPicPr>
          <p:cNvPr id="1261595" name="Picture 41" descr="wht"/>
          <p:cNvPicPr>
            <a:picLocks noChangeAspect="1" noChangeArrowheads="1"/>
          </p:cNvPicPr>
          <p:nvPr/>
        </p:nvPicPr>
        <p:blipFill>
          <a:blip r:embed="rId9" cstate="print"/>
          <a:srcRect/>
          <a:stretch>
            <a:fillRect/>
          </a:stretch>
        </p:blipFill>
        <p:spPr bwMode="auto">
          <a:xfrm>
            <a:off x="4427538" y="2127250"/>
            <a:ext cx="461962" cy="414338"/>
          </a:xfrm>
          <a:prstGeom prst="rect">
            <a:avLst/>
          </a:prstGeom>
          <a:noFill/>
          <a:ln w="9525">
            <a:noFill/>
            <a:miter lim="800000"/>
            <a:headEnd/>
            <a:tailEnd/>
          </a:ln>
        </p:spPr>
      </p:pic>
      <p:pic>
        <p:nvPicPr>
          <p:cNvPr id="1261597" name="Picture 77" descr="red_grey_env"/>
          <p:cNvPicPr>
            <a:picLocks noChangeAspect="1" noChangeArrowheads="1"/>
          </p:cNvPicPr>
          <p:nvPr/>
        </p:nvPicPr>
        <p:blipFill>
          <a:blip r:embed="rId11" cstate="print"/>
          <a:srcRect/>
          <a:stretch>
            <a:fillRect/>
          </a:stretch>
        </p:blipFill>
        <p:spPr bwMode="auto">
          <a:xfrm>
            <a:off x="5840413" y="4764088"/>
            <a:ext cx="1211262" cy="846137"/>
          </a:xfrm>
          <a:prstGeom prst="rect">
            <a:avLst/>
          </a:prstGeom>
          <a:noFill/>
          <a:ln w="9525">
            <a:noFill/>
            <a:miter lim="800000"/>
            <a:headEnd/>
            <a:tailEnd/>
          </a:ln>
        </p:spPr>
      </p:pic>
      <p:sp>
        <p:nvSpPr>
          <p:cNvPr id="1261598" name="AutoShape 79"/>
          <p:cNvSpPr>
            <a:spLocks noChangeArrowheads="1"/>
          </p:cNvSpPr>
          <p:nvPr/>
        </p:nvSpPr>
        <p:spPr bwMode="auto">
          <a:xfrm>
            <a:off x="5156200" y="2479675"/>
            <a:ext cx="2286000" cy="1387475"/>
          </a:xfrm>
          <a:prstGeom prst="roundRect">
            <a:avLst>
              <a:gd name="adj" fmla="val 2417"/>
            </a:avLst>
          </a:prstGeom>
          <a:solidFill>
            <a:schemeClr val="bg1"/>
          </a:solidFill>
          <a:ln w="28575">
            <a:noFill/>
            <a:round/>
            <a:headEnd/>
            <a:tailEnd/>
          </a:ln>
        </p:spPr>
        <p:txBody>
          <a:bodyPr lIns="0" tIns="0" rIns="0" bIns="0" anchor="ctr"/>
          <a:lstStyle/>
          <a:p>
            <a:endParaRPr lang="ja-JP" altLang="ja-JP" b="0">
              <a:ea typeface="ＭＳ Ｐゴシック" pitchFamily="50" charset="-128"/>
            </a:endParaRPr>
          </a:p>
        </p:txBody>
      </p:sp>
      <p:pic>
        <p:nvPicPr>
          <p:cNvPr id="1261599" name="Picture 85" descr="six_red_env"/>
          <p:cNvPicPr>
            <a:picLocks noChangeAspect="1" noChangeArrowheads="1"/>
          </p:cNvPicPr>
          <p:nvPr/>
        </p:nvPicPr>
        <p:blipFill>
          <a:blip r:embed="rId12" cstate="print"/>
          <a:srcRect/>
          <a:stretch>
            <a:fillRect/>
          </a:stretch>
        </p:blipFill>
        <p:spPr bwMode="auto">
          <a:xfrm>
            <a:off x="2643188" y="4821238"/>
            <a:ext cx="987425" cy="974725"/>
          </a:xfrm>
          <a:prstGeom prst="rect">
            <a:avLst/>
          </a:prstGeom>
          <a:noFill/>
          <a:ln w="9525">
            <a:noFill/>
            <a:miter lim="800000"/>
            <a:headEnd/>
            <a:tailEnd/>
          </a:ln>
        </p:spPr>
      </p:pic>
      <p:pic>
        <p:nvPicPr>
          <p:cNvPr id="1261600" name="Picture 88" descr="bell_curve"/>
          <p:cNvPicPr>
            <a:picLocks noChangeAspect="1" noChangeArrowheads="1"/>
          </p:cNvPicPr>
          <p:nvPr/>
        </p:nvPicPr>
        <p:blipFill>
          <a:blip r:embed="rId13" cstate="print"/>
          <a:srcRect/>
          <a:stretch>
            <a:fillRect/>
          </a:stretch>
        </p:blipFill>
        <p:spPr bwMode="auto">
          <a:xfrm>
            <a:off x="5216525" y="2536825"/>
            <a:ext cx="2197100" cy="1184275"/>
          </a:xfrm>
          <a:prstGeom prst="rect">
            <a:avLst/>
          </a:prstGeom>
          <a:noFill/>
          <a:ln w="9525">
            <a:noFill/>
            <a:miter lim="800000"/>
            <a:headEnd/>
            <a:tailEnd/>
          </a:ln>
        </p:spPr>
      </p:pic>
      <p:sp>
        <p:nvSpPr>
          <p:cNvPr id="1261601" name="テキスト ボックス 32"/>
          <p:cNvSpPr txBox="1">
            <a:spLocks noChangeArrowheads="1"/>
          </p:cNvSpPr>
          <p:nvPr/>
        </p:nvSpPr>
        <p:spPr bwMode="auto">
          <a:xfrm>
            <a:off x="4937124" y="5765800"/>
            <a:ext cx="4027363" cy="584775"/>
          </a:xfrm>
          <a:prstGeom prst="rect">
            <a:avLst/>
          </a:prstGeom>
          <a:noFill/>
          <a:ln w="9525">
            <a:noFill/>
            <a:miter lim="800000"/>
            <a:headEnd/>
            <a:tailEnd/>
          </a:ln>
        </p:spPr>
        <p:txBody>
          <a:bodyPr wrap="square">
            <a:spAutoFit/>
          </a:bodyPr>
          <a:lstStyle/>
          <a:p>
            <a:r>
              <a:rPr lang="ja-JP" altLang="en-US" sz="1600" b="1" dirty="0">
                <a:solidFill>
                  <a:srgbClr val="002060"/>
                </a:solidFill>
                <a:latin typeface="ＭＳ Ｐゴシック" pitchFamily="50" charset="-128"/>
                <a:ea typeface="ＭＳ Ｐゴシック" pitchFamily="50" charset="-128"/>
              </a:rPr>
              <a:t>新種ウィルス発生からシグネチャ発行までのタイムギャップを</a:t>
            </a:r>
            <a:r>
              <a:rPr lang="ja-JP" altLang="en-US" sz="1600" b="1" dirty="0" smtClean="0">
                <a:solidFill>
                  <a:srgbClr val="002060"/>
                </a:solidFill>
                <a:latin typeface="ＭＳ Ｐゴシック" pitchFamily="50" charset="-128"/>
                <a:ea typeface="ＭＳ Ｐゴシック" pitchFamily="50" charset="-128"/>
              </a:rPr>
              <a:t>カバー</a:t>
            </a:r>
            <a:endParaRPr lang="ja-JP" altLang="en-US" b="1" dirty="0">
              <a:solidFill>
                <a:srgbClr val="002060"/>
              </a:solidFill>
              <a:latin typeface="ＭＳ Ｐゴシック" pitchFamily="50" charset="-128"/>
              <a:ea typeface="ＭＳ Ｐゴシック" pitchFamily="50" charset="-128"/>
            </a:endParaRPr>
          </a:p>
        </p:txBody>
      </p:sp>
      <p:sp>
        <p:nvSpPr>
          <p:cNvPr id="1261602" name="テキスト ボックス 34"/>
          <p:cNvSpPr txBox="1">
            <a:spLocks noChangeArrowheads="1"/>
          </p:cNvSpPr>
          <p:nvPr/>
        </p:nvSpPr>
        <p:spPr bwMode="auto">
          <a:xfrm>
            <a:off x="323528" y="5805264"/>
            <a:ext cx="4539555" cy="584775"/>
          </a:xfrm>
          <a:prstGeom prst="rect">
            <a:avLst/>
          </a:prstGeom>
          <a:noFill/>
          <a:ln w="9525">
            <a:noFill/>
            <a:miter lim="800000"/>
            <a:headEnd/>
            <a:tailEnd/>
          </a:ln>
        </p:spPr>
        <p:txBody>
          <a:bodyPr wrap="square">
            <a:spAutoFit/>
          </a:bodyPr>
          <a:lstStyle/>
          <a:p>
            <a:r>
              <a:rPr lang="en-US" altLang="ja-JP" sz="1600" b="1" dirty="0">
                <a:solidFill>
                  <a:srgbClr val="002060"/>
                </a:solidFill>
                <a:latin typeface="ＭＳ Ｐゴシック" pitchFamily="50" charset="-128"/>
                <a:ea typeface="ＭＳ Ｐゴシック" pitchFamily="50" charset="-128"/>
              </a:rPr>
              <a:t>In the wild</a:t>
            </a:r>
            <a:r>
              <a:rPr lang="ja-JP" altLang="en-US" sz="1600" b="1" dirty="0">
                <a:solidFill>
                  <a:srgbClr val="002060"/>
                </a:solidFill>
                <a:latin typeface="ＭＳ Ｐゴシック" pitchFamily="50" charset="-128"/>
                <a:ea typeface="ＭＳ Ｐゴシック" pitchFamily="50" charset="-128"/>
              </a:rPr>
              <a:t>のウィルスを</a:t>
            </a:r>
            <a:r>
              <a:rPr lang="en-US" altLang="ja-JP" sz="1600" b="1" dirty="0">
                <a:solidFill>
                  <a:srgbClr val="002060"/>
                </a:solidFill>
                <a:latin typeface="ＭＳ Ｐゴシック" pitchFamily="50" charset="-128"/>
                <a:ea typeface="ＭＳ Ｐゴシック" pitchFamily="50" charset="-128"/>
              </a:rPr>
              <a:t>2</a:t>
            </a:r>
            <a:r>
              <a:rPr lang="ja-JP" altLang="en-US" sz="1600" b="1" dirty="0" err="1">
                <a:solidFill>
                  <a:srgbClr val="002060"/>
                </a:solidFill>
                <a:latin typeface="ＭＳ Ｐゴシック" pitchFamily="50" charset="-128"/>
                <a:ea typeface="ＭＳ Ｐゴシック" pitchFamily="50" charset="-128"/>
              </a:rPr>
              <a:t>つの</a:t>
            </a:r>
            <a:r>
              <a:rPr lang="ja-JP" altLang="en-US" sz="1600" b="1" dirty="0">
                <a:solidFill>
                  <a:srgbClr val="002060"/>
                </a:solidFill>
                <a:latin typeface="ＭＳ Ｐゴシック" pitchFamily="50" charset="-128"/>
                <a:ea typeface="ＭＳ Ｐゴシック" pitchFamily="50" charset="-128"/>
              </a:rPr>
              <a:t>異なる検査エンジンにより効率的に</a:t>
            </a:r>
            <a:r>
              <a:rPr lang="ja-JP" altLang="en-US" sz="1600" b="1" dirty="0" smtClean="0">
                <a:solidFill>
                  <a:srgbClr val="002060"/>
                </a:solidFill>
                <a:latin typeface="ＭＳ Ｐゴシック" pitchFamily="50" charset="-128"/>
                <a:ea typeface="ＭＳ Ｐゴシック" pitchFamily="50" charset="-128"/>
              </a:rPr>
              <a:t>検出</a:t>
            </a:r>
            <a:endParaRPr lang="ja-JP" altLang="en-US" b="1" dirty="0">
              <a:solidFill>
                <a:srgbClr val="002060"/>
              </a:solidFill>
              <a:latin typeface="ＭＳ Ｐゴシック" pitchFamily="50" charset="-128"/>
              <a:ea typeface="ＭＳ Ｐゴシック" pitchFamily="50" charset="-128"/>
            </a:endParaRPr>
          </a:p>
        </p:txBody>
      </p:sp>
      <p:sp>
        <p:nvSpPr>
          <p:cNvPr id="31" name="タイトル 30"/>
          <p:cNvSpPr>
            <a:spLocks noGrp="1"/>
          </p:cNvSpPr>
          <p:nvPr>
            <p:ph type="title"/>
          </p:nvPr>
        </p:nvSpPr>
        <p:spPr/>
        <p:txBody>
          <a:bodyPr/>
          <a:lstStyle/>
          <a:p>
            <a:r>
              <a:rPr lang="en-US" altLang="ja-JP" dirty="0" smtClean="0"/>
              <a:t>Anti-Virus</a:t>
            </a:r>
            <a:br>
              <a:rPr lang="en-US" altLang="ja-JP" dirty="0" smtClean="0"/>
            </a:br>
            <a:r>
              <a:rPr lang="en-US" altLang="ja-JP" sz="2400" dirty="0" err="1" smtClean="0"/>
              <a:t>IronPort</a:t>
            </a:r>
            <a:r>
              <a:rPr lang="en-US" altLang="ja-JP" sz="2400" dirty="0" smtClean="0"/>
              <a:t> </a:t>
            </a:r>
            <a:r>
              <a:rPr lang="en-US" altLang="ja-JP" sz="2400" dirty="0" err="1" smtClean="0"/>
              <a:t>ESA</a:t>
            </a:r>
            <a:r>
              <a:rPr lang="ja-JP" altLang="en-US" sz="2400" dirty="0" smtClean="0"/>
              <a:t>のウィルス対策機能</a:t>
            </a:r>
            <a:endParaRPr kumimoji="1" lang="ja-JP" altLang="en-US" sz="2400" dirty="0"/>
          </a:p>
        </p:txBody>
      </p:sp>
    </p:spTree>
    <p:custDataLst>
      <p:tags r:id="rId1"/>
    </p:custData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6579" name="Picture 3"/>
          <p:cNvPicPr>
            <a:picLocks noChangeAspect="1" noChangeArrowheads="1"/>
          </p:cNvPicPr>
          <p:nvPr/>
        </p:nvPicPr>
        <p:blipFill>
          <a:blip r:embed="rId3" cstate="print"/>
          <a:srcRect/>
          <a:stretch>
            <a:fillRect/>
          </a:stretch>
        </p:blipFill>
        <p:spPr bwMode="gray">
          <a:xfrm>
            <a:off x="298450" y="2460625"/>
            <a:ext cx="1524000" cy="1420813"/>
          </a:xfrm>
          <a:prstGeom prst="rect">
            <a:avLst/>
          </a:prstGeom>
          <a:noFill/>
          <a:ln w="9525">
            <a:noFill/>
            <a:miter lim="800000"/>
            <a:headEnd/>
            <a:tailEnd/>
          </a:ln>
          <a:effectLst/>
        </p:spPr>
      </p:pic>
      <p:pic>
        <p:nvPicPr>
          <p:cNvPr id="1176580" name="Picture 4"/>
          <p:cNvPicPr>
            <a:picLocks noChangeAspect="1" noChangeArrowheads="1"/>
          </p:cNvPicPr>
          <p:nvPr/>
        </p:nvPicPr>
        <p:blipFill>
          <a:blip r:embed="rId4" cstate="print"/>
          <a:srcRect/>
          <a:stretch>
            <a:fillRect/>
          </a:stretch>
        </p:blipFill>
        <p:spPr bwMode="gray">
          <a:xfrm>
            <a:off x="2681288" y="2428875"/>
            <a:ext cx="1690687" cy="1620838"/>
          </a:xfrm>
          <a:prstGeom prst="rect">
            <a:avLst/>
          </a:prstGeom>
          <a:noFill/>
          <a:ln w="9525">
            <a:noFill/>
            <a:miter lim="800000"/>
            <a:headEnd/>
            <a:tailEnd/>
          </a:ln>
          <a:effectLst/>
        </p:spPr>
      </p:pic>
      <p:pic>
        <p:nvPicPr>
          <p:cNvPr id="1176581" name="Picture 5"/>
          <p:cNvPicPr>
            <a:picLocks noChangeAspect="1" noChangeArrowheads="1"/>
          </p:cNvPicPr>
          <p:nvPr/>
        </p:nvPicPr>
        <p:blipFill>
          <a:blip r:embed="rId5" cstate="print"/>
          <a:srcRect/>
          <a:stretch>
            <a:fillRect/>
          </a:stretch>
        </p:blipFill>
        <p:spPr bwMode="gray">
          <a:xfrm>
            <a:off x="5251450" y="2466975"/>
            <a:ext cx="1524000" cy="1598613"/>
          </a:xfrm>
          <a:prstGeom prst="rect">
            <a:avLst/>
          </a:prstGeom>
          <a:noFill/>
          <a:ln w="9525">
            <a:noFill/>
            <a:miter lim="800000"/>
            <a:headEnd/>
            <a:tailEnd/>
          </a:ln>
          <a:effectLst/>
        </p:spPr>
      </p:pic>
      <p:pic>
        <p:nvPicPr>
          <p:cNvPr id="1176582" name="Picture 6"/>
          <p:cNvPicPr>
            <a:picLocks noChangeAspect="1" noChangeArrowheads="1"/>
          </p:cNvPicPr>
          <p:nvPr/>
        </p:nvPicPr>
        <p:blipFill>
          <a:blip r:embed="rId6" cstate="print"/>
          <a:srcRect/>
          <a:stretch>
            <a:fillRect/>
          </a:stretch>
        </p:blipFill>
        <p:spPr bwMode="gray">
          <a:xfrm>
            <a:off x="7869238" y="2822575"/>
            <a:ext cx="1117600" cy="884238"/>
          </a:xfrm>
          <a:prstGeom prst="rect">
            <a:avLst/>
          </a:prstGeom>
          <a:noFill/>
          <a:ln w="9525">
            <a:noFill/>
            <a:miter lim="800000"/>
            <a:headEnd/>
            <a:tailEnd/>
          </a:ln>
          <a:effectLst/>
        </p:spPr>
      </p:pic>
      <p:sp>
        <p:nvSpPr>
          <p:cNvPr id="1176583" name="AutoShape 7"/>
          <p:cNvSpPr>
            <a:spLocks noChangeArrowheads="1"/>
          </p:cNvSpPr>
          <p:nvPr/>
        </p:nvSpPr>
        <p:spPr bwMode="gray">
          <a:xfrm>
            <a:off x="266700" y="4229100"/>
            <a:ext cx="8648700" cy="660400"/>
          </a:xfrm>
          <a:prstGeom prst="leftRightArrow">
            <a:avLst>
              <a:gd name="adj1" fmla="val 51444"/>
              <a:gd name="adj2" fmla="val 96524"/>
            </a:avLst>
          </a:prstGeom>
          <a:gradFill rotWithShape="1">
            <a:gsLst>
              <a:gs pos="0">
                <a:srgbClr val="FF0000"/>
              </a:gs>
              <a:gs pos="100000">
                <a:srgbClr val="FF0000">
                  <a:gamma/>
                  <a:shade val="46275"/>
                  <a:invGamma/>
                </a:srgbClr>
              </a:gs>
            </a:gsLst>
            <a:path path="rect">
              <a:fillToRect l="50000" t="50000" r="50000" b="50000"/>
            </a:path>
          </a:gradFill>
          <a:ln w="9525">
            <a:noFill/>
            <a:miter lim="800000"/>
            <a:headEnd/>
            <a:tailEnd/>
          </a:ln>
          <a:effectLst/>
        </p:spPr>
        <p:txBody>
          <a:bodyPr wrap="none" anchor="ctr"/>
          <a:lstStyle/>
          <a:p>
            <a:pPr>
              <a:lnSpc>
                <a:spcPct val="100000"/>
              </a:lnSpc>
            </a:pPr>
            <a:r>
              <a:rPr lang="ja-JP" altLang="en-US" sz="1800">
                <a:solidFill>
                  <a:schemeClr val="bg1"/>
                </a:solidFill>
                <a:latin typeface="メイリオ" pitchFamily="50" charset="-128"/>
                <a:ea typeface="メイリオ" pitchFamily="50" charset="-128"/>
                <a:cs typeface="メイリオ" pitchFamily="50" charset="-128"/>
              </a:rPr>
              <a:t>この間ウイルスの危険にさらされている</a:t>
            </a:r>
          </a:p>
        </p:txBody>
      </p:sp>
      <p:pic>
        <p:nvPicPr>
          <p:cNvPr id="1176584" name="Picture 8"/>
          <p:cNvPicPr>
            <a:picLocks noChangeAspect="1" noChangeArrowheads="1"/>
          </p:cNvPicPr>
          <p:nvPr/>
        </p:nvPicPr>
        <p:blipFill>
          <a:blip r:embed="rId7" cstate="print"/>
          <a:srcRect/>
          <a:stretch>
            <a:fillRect/>
          </a:stretch>
        </p:blipFill>
        <p:spPr bwMode="gray">
          <a:xfrm>
            <a:off x="631825" y="5521325"/>
            <a:ext cx="1525588" cy="449263"/>
          </a:xfrm>
          <a:prstGeom prst="rect">
            <a:avLst/>
          </a:prstGeom>
          <a:noFill/>
          <a:ln w="9525">
            <a:noFill/>
            <a:miter lim="800000"/>
            <a:headEnd/>
            <a:tailEnd/>
          </a:ln>
          <a:effectLst/>
        </p:spPr>
      </p:pic>
      <p:pic>
        <p:nvPicPr>
          <p:cNvPr id="1176585" name="Picture 9"/>
          <p:cNvPicPr>
            <a:picLocks noChangeAspect="1" noChangeArrowheads="1"/>
          </p:cNvPicPr>
          <p:nvPr/>
        </p:nvPicPr>
        <p:blipFill>
          <a:blip r:embed="rId8" cstate="print"/>
          <a:srcRect/>
          <a:stretch>
            <a:fillRect/>
          </a:stretch>
        </p:blipFill>
        <p:spPr bwMode="gray">
          <a:xfrm>
            <a:off x="4079875" y="5027613"/>
            <a:ext cx="930275" cy="1208087"/>
          </a:xfrm>
          <a:prstGeom prst="rect">
            <a:avLst/>
          </a:prstGeom>
          <a:noFill/>
          <a:ln w="9525">
            <a:noFill/>
            <a:miter lim="800000"/>
            <a:headEnd/>
            <a:tailEnd/>
          </a:ln>
          <a:effectLst/>
        </p:spPr>
      </p:pic>
      <p:pic>
        <p:nvPicPr>
          <p:cNvPr id="1176586" name="Picture 10"/>
          <p:cNvPicPr>
            <a:picLocks noChangeAspect="1" noChangeArrowheads="1"/>
          </p:cNvPicPr>
          <p:nvPr/>
        </p:nvPicPr>
        <p:blipFill>
          <a:blip r:embed="rId9" cstate="print"/>
          <a:srcRect/>
          <a:stretch>
            <a:fillRect/>
          </a:stretch>
        </p:blipFill>
        <p:spPr bwMode="gray">
          <a:xfrm>
            <a:off x="7038975" y="5438775"/>
            <a:ext cx="1792288" cy="608013"/>
          </a:xfrm>
          <a:prstGeom prst="rect">
            <a:avLst/>
          </a:prstGeom>
          <a:noFill/>
          <a:ln w="9525">
            <a:noFill/>
            <a:miter lim="800000"/>
            <a:headEnd/>
            <a:tailEnd/>
          </a:ln>
          <a:effectLst/>
        </p:spPr>
      </p:pic>
      <p:sp>
        <p:nvSpPr>
          <p:cNvPr id="1176587" name="Line 11"/>
          <p:cNvSpPr>
            <a:spLocks noChangeShapeType="1"/>
          </p:cNvSpPr>
          <p:nvPr/>
        </p:nvSpPr>
        <p:spPr bwMode="gray">
          <a:xfrm>
            <a:off x="2374900" y="5765800"/>
            <a:ext cx="1485900" cy="0"/>
          </a:xfrm>
          <a:prstGeom prst="line">
            <a:avLst/>
          </a:prstGeom>
          <a:noFill/>
          <a:ln w="76200">
            <a:solidFill>
              <a:srgbClr val="33CCCC"/>
            </a:solidFill>
            <a:round/>
            <a:headEnd/>
            <a:tailEnd type="triangle" w="med" len="med"/>
          </a:ln>
          <a:effectLst/>
        </p:spPr>
        <p:txBody>
          <a:bodyPr/>
          <a:lstStyle/>
          <a:p>
            <a:endParaRPr lang="en-US"/>
          </a:p>
        </p:txBody>
      </p:sp>
      <p:sp>
        <p:nvSpPr>
          <p:cNvPr id="1176588" name="Line 12"/>
          <p:cNvSpPr>
            <a:spLocks noChangeShapeType="1"/>
          </p:cNvSpPr>
          <p:nvPr/>
        </p:nvSpPr>
        <p:spPr bwMode="gray">
          <a:xfrm>
            <a:off x="5295900" y="5753100"/>
            <a:ext cx="1485900" cy="0"/>
          </a:xfrm>
          <a:prstGeom prst="line">
            <a:avLst/>
          </a:prstGeom>
          <a:noFill/>
          <a:ln w="76200">
            <a:solidFill>
              <a:srgbClr val="33CCCC"/>
            </a:solidFill>
            <a:round/>
            <a:headEnd/>
            <a:tailEnd type="triangle" w="med" len="med"/>
          </a:ln>
          <a:effectLst/>
        </p:spPr>
        <p:txBody>
          <a:bodyPr/>
          <a:lstStyle/>
          <a:p>
            <a:endParaRPr lang="en-US"/>
          </a:p>
        </p:txBody>
      </p:sp>
      <p:sp>
        <p:nvSpPr>
          <p:cNvPr id="1176589" name="Rectangle 13"/>
          <p:cNvSpPr>
            <a:spLocks noChangeArrowheads="1"/>
          </p:cNvSpPr>
          <p:nvPr/>
        </p:nvSpPr>
        <p:spPr bwMode="gray">
          <a:xfrm>
            <a:off x="254000" y="4937125"/>
            <a:ext cx="8724900" cy="1323975"/>
          </a:xfrm>
          <a:prstGeom prst="rect">
            <a:avLst/>
          </a:prstGeom>
          <a:noFill/>
          <a:ln w="19050">
            <a:solidFill>
              <a:srgbClr val="33CCCC"/>
            </a:solidFill>
            <a:prstDash val="sysDot"/>
            <a:miter lim="800000"/>
            <a:headEnd/>
            <a:tailEnd/>
          </a:ln>
          <a:effectLst/>
        </p:spPr>
        <p:txBody>
          <a:bodyPr wrap="none" anchor="ctr"/>
          <a:lstStyle/>
          <a:p>
            <a:endParaRPr lang="en-US"/>
          </a:p>
        </p:txBody>
      </p:sp>
      <p:pic>
        <p:nvPicPr>
          <p:cNvPr id="1176590" name="Picture 14"/>
          <p:cNvPicPr>
            <a:picLocks noChangeAspect="1" noChangeArrowheads="1"/>
          </p:cNvPicPr>
          <p:nvPr/>
        </p:nvPicPr>
        <p:blipFill>
          <a:blip r:embed="rId10" cstate="print"/>
          <a:srcRect/>
          <a:stretch>
            <a:fillRect/>
          </a:stretch>
        </p:blipFill>
        <p:spPr bwMode="gray">
          <a:xfrm>
            <a:off x="355600" y="5040313"/>
            <a:ext cx="2490788" cy="193675"/>
          </a:xfrm>
          <a:prstGeom prst="rect">
            <a:avLst/>
          </a:prstGeom>
          <a:noFill/>
          <a:ln w="9525">
            <a:noFill/>
            <a:miter lim="800000"/>
            <a:headEnd/>
            <a:tailEnd/>
          </a:ln>
          <a:effectLst/>
        </p:spPr>
      </p:pic>
      <p:pic>
        <p:nvPicPr>
          <p:cNvPr id="1176591" name="Picture 15"/>
          <p:cNvPicPr>
            <a:picLocks noChangeAspect="1" noChangeArrowheads="1"/>
          </p:cNvPicPr>
          <p:nvPr/>
        </p:nvPicPr>
        <p:blipFill>
          <a:blip r:embed="rId11" cstate="print"/>
          <a:srcRect/>
          <a:stretch>
            <a:fillRect/>
          </a:stretch>
        </p:blipFill>
        <p:spPr bwMode="gray">
          <a:xfrm>
            <a:off x="307975" y="1346200"/>
            <a:ext cx="1643063" cy="209550"/>
          </a:xfrm>
          <a:prstGeom prst="rect">
            <a:avLst/>
          </a:prstGeom>
          <a:noFill/>
          <a:ln w="9525">
            <a:noFill/>
            <a:miter lim="800000"/>
            <a:headEnd/>
            <a:tailEnd/>
          </a:ln>
          <a:effectLst/>
        </p:spPr>
      </p:pic>
      <p:sp>
        <p:nvSpPr>
          <p:cNvPr id="1176592" name="Line 16"/>
          <p:cNvSpPr>
            <a:spLocks noChangeShapeType="1"/>
          </p:cNvSpPr>
          <p:nvPr/>
        </p:nvSpPr>
        <p:spPr bwMode="gray">
          <a:xfrm>
            <a:off x="1955800" y="3200400"/>
            <a:ext cx="812800" cy="0"/>
          </a:xfrm>
          <a:prstGeom prst="line">
            <a:avLst/>
          </a:prstGeom>
          <a:noFill/>
          <a:ln w="76200">
            <a:solidFill>
              <a:srgbClr val="FF9900"/>
            </a:solidFill>
            <a:round/>
            <a:headEnd/>
            <a:tailEnd type="triangle" w="med" len="med"/>
          </a:ln>
          <a:effectLst/>
        </p:spPr>
        <p:txBody>
          <a:bodyPr/>
          <a:lstStyle/>
          <a:p>
            <a:endParaRPr lang="en-US"/>
          </a:p>
        </p:txBody>
      </p:sp>
      <p:sp>
        <p:nvSpPr>
          <p:cNvPr id="1176593" name="Line 17"/>
          <p:cNvSpPr>
            <a:spLocks noChangeShapeType="1"/>
          </p:cNvSpPr>
          <p:nvPr/>
        </p:nvSpPr>
        <p:spPr bwMode="gray">
          <a:xfrm>
            <a:off x="4406900" y="3149600"/>
            <a:ext cx="812800" cy="0"/>
          </a:xfrm>
          <a:prstGeom prst="line">
            <a:avLst/>
          </a:prstGeom>
          <a:noFill/>
          <a:ln w="76200">
            <a:solidFill>
              <a:srgbClr val="FF9900"/>
            </a:solidFill>
            <a:round/>
            <a:headEnd/>
            <a:tailEnd type="triangle" w="med" len="med"/>
          </a:ln>
          <a:effectLst/>
        </p:spPr>
        <p:txBody>
          <a:bodyPr/>
          <a:lstStyle/>
          <a:p>
            <a:endParaRPr lang="en-US"/>
          </a:p>
        </p:txBody>
      </p:sp>
      <p:sp>
        <p:nvSpPr>
          <p:cNvPr id="1176594" name="Line 18"/>
          <p:cNvSpPr>
            <a:spLocks noChangeShapeType="1"/>
          </p:cNvSpPr>
          <p:nvPr/>
        </p:nvSpPr>
        <p:spPr bwMode="gray">
          <a:xfrm>
            <a:off x="6870700" y="3136900"/>
            <a:ext cx="927100" cy="0"/>
          </a:xfrm>
          <a:prstGeom prst="line">
            <a:avLst/>
          </a:prstGeom>
          <a:noFill/>
          <a:ln w="76200">
            <a:solidFill>
              <a:srgbClr val="FF9900"/>
            </a:solidFill>
            <a:prstDash val="sysDot"/>
            <a:round/>
            <a:headEnd/>
            <a:tailEnd type="triangle" w="med" len="med"/>
          </a:ln>
          <a:effectLst/>
        </p:spPr>
        <p:txBody>
          <a:bodyPr/>
          <a:lstStyle/>
          <a:p>
            <a:endParaRPr lang="en-US"/>
          </a:p>
        </p:txBody>
      </p:sp>
      <p:sp>
        <p:nvSpPr>
          <p:cNvPr id="1176595" name="Text Box 19"/>
          <p:cNvSpPr txBox="1">
            <a:spLocks noChangeArrowheads="1"/>
          </p:cNvSpPr>
          <p:nvPr/>
        </p:nvSpPr>
        <p:spPr bwMode="gray">
          <a:xfrm>
            <a:off x="1892300" y="2794000"/>
            <a:ext cx="863600" cy="274638"/>
          </a:xfrm>
          <a:prstGeom prst="rect">
            <a:avLst/>
          </a:prstGeom>
          <a:noFill/>
          <a:ln w="9525">
            <a:noFill/>
            <a:miter lim="800000"/>
            <a:headEnd/>
            <a:tailEnd/>
          </a:ln>
          <a:effectLst/>
        </p:spPr>
        <p:txBody>
          <a:bodyPr>
            <a:spAutoFit/>
          </a:bodyPr>
          <a:lstStyle/>
          <a:p>
            <a:pPr algn="l">
              <a:lnSpc>
                <a:spcPct val="100000"/>
              </a:lnSpc>
              <a:spcBef>
                <a:spcPct val="50000"/>
              </a:spcBef>
            </a:pPr>
            <a:r>
              <a:rPr lang="en-US" altLang="ja-JP" sz="1200">
                <a:latin typeface="メイリオ" pitchFamily="50" charset="-128"/>
                <a:ea typeface="メイリオ" pitchFamily="50" charset="-128"/>
                <a:cs typeface="メイリオ" pitchFamily="50" charset="-128"/>
              </a:rPr>
              <a:t>5</a:t>
            </a:r>
            <a:r>
              <a:rPr lang="ja-JP" altLang="en-US" sz="1200">
                <a:latin typeface="メイリオ" pitchFamily="50" charset="-128"/>
                <a:ea typeface="メイリオ" pitchFamily="50" charset="-128"/>
                <a:cs typeface="メイリオ" pitchFamily="50" charset="-128"/>
              </a:rPr>
              <a:t>分経過</a:t>
            </a:r>
          </a:p>
        </p:txBody>
      </p:sp>
      <p:sp>
        <p:nvSpPr>
          <p:cNvPr id="1176596" name="Text Box 20"/>
          <p:cNvSpPr txBox="1">
            <a:spLocks noChangeArrowheads="1"/>
          </p:cNvSpPr>
          <p:nvPr/>
        </p:nvSpPr>
        <p:spPr bwMode="gray">
          <a:xfrm>
            <a:off x="4406900" y="2768600"/>
            <a:ext cx="850900" cy="274638"/>
          </a:xfrm>
          <a:prstGeom prst="rect">
            <a:avLst/>
          </a:prstGeom>
          <a:noFill/>
          <a:ln w="9525">
            <a:noFill/>
            <a:miter lim="800000"/>
            <a:headEnd/>
            <a:tailEnd/>
          </a:ln>
          <a:effectLst/>
        </p:spPr>
        <p:txBody>
          <a:bodyPr>
            <a:spAutoFit/>
          </a:bodyPr>
          <a:lstStyle/>
          <a:p>
            <a:pPr algn="l">
              <a:lnSpc>
                <a:spcPct val="100000"/>
              </a:lnSpc>
              <a:spcBef>
                <a:spcPct val="50000"/>
              </a:spcBef>
            </a:pPr>
            <a:r>
              <a:rPr lang="en-US" altLang="ja-JP" sz="1200">
                <a:latin typeface="メイリオ" pitchFamily="50" charset="-128"/>
                <a:ea typeface="メイリオ" pitchFamily="50" charset="-128"/>
                <a:cs typeface="メイリオ" pitchFamily="50" charset="-128"/>
              </a:rPr>
              <a:t>15</a:t>
            </a:r>
            <a:r>
              <a:rPr lang="ja-JP" altLang="en-US" sz="1200">
                <a:latin typeface="メイリオ" pitchFamily="50" charset="-128"/>
                <a:ea typeface="メイリオ" pitchFamily="50" charset="-128"/>
                <a:cs typeface="メイリオ" pitchFamily="50" charset="-128"/>
              </a:rPr>
              <a:t>分経過</a:t>
            </a:r>
          </a:p>
        </p:txBody>
      </p:sp>
      <p:sp>
        <p:nvSpPr>
          <p:cNvPr id="1176597" name="Text Box 21"/>
          <p:cNvSpPr txBox="1">
            <a:spLocks noChangeArrowheads="1"/>
          </p:cNvSpPr>
          <p:nvPr/>
        </p:nvSpPr>
        <p:spPr bwMode="gray">
          <a:xfrm>
            <a:off x="6934200" y="2768600"/>
            <a:ext cx="939800" cy="274638"/>
          </a:xfrm>
          <a:prstGeom prst="rect">
            <a:avLst/>
          </a:prstGeom>
          <a:noFill/>
          <a:ln w="9525">
            <a:noFill/>
            <a:miter lim="800000"/>
            <a:headEnd/>
            <a:tailEnd/>
          </a:ln>
          <a:effectLst/>
        </p:spPr>
        <p:txBody>
          <a:bodyPr>
            <a:spAutoFit/>
          </a:bodyPr>
          <a:lstStyle/>
          <a:p>
            <a:pPr algn="l">
              <a:lnSpc>
                <a:spcPct val="100000"/>
              </a:lnSpc>
              <a:spcBef>
                <a:spcPct val="50000"/>
              </a:spcBef>
            </a:pPr>
            <a:r>
              <a:rPr lang="en-US" altLang="ja-JP" sz="1200">
                <a:latin typeface="メイリオ" pitchFamily="50" charset="-128"/>
                <a:ea typeface="メイリオ" pitchFamily="50" charset="-128"/>
                <a:cs typeface="メイリオ" pitchFamily="50" charset="-128"/>
              </a:rPr>
              <a:t>8</a:t>
            </a:r>
            <a:r>
              <a:rPr lang="ja-JP" altLang="en-US" sz="1200">
                <a:latin typeface="メイリオ" pitchFamily="50" charset="-128"/>
                <a:ea typeface="メイリオ" pitchFamily="50" charset="-128"/>
                <a:cs typeface="メイリオ" pitchFamily="50" charset="-128"/>
              </a:rPr>
              <a:t>時間経過</a:t>
            </a:r>
          </a:p>
        </p:txBody>
      </p:sp>
      <p:sp>
        <p:nvSpPr>
          <p:cNvPr id="1176598" name="Rectangle 22"/>
          <p:cNvSpPr>
            <a:spLocks noChangeArrowheads="1"/>
          </p:cNvSpPr>
          <p:nvPr/>
        </p:nvSpPr>
        <p:spPr bwMode="gray">
          <a:xfrm>
            <a:off x="241300" y="1317625"/>
            <a:ext cx="8750300" cy="2835275"/>
          </a:xfrm>
          <a:prstGeom prst="rect">
            <a:avLst/>
          </a:prstGeom>
          <a:noFill/>
          <a:ln w="19050">
            <a:solidFill>
              <a:srgbClr val="FF9900"/>
            </a:solidFill>
            <a:prstDash val="sysDot"/>
            <a:miter lim="800000"/>
            <a:headEnd/>
            <a:tailEnd/>
          </a:ln>
          <a:effectLst/>
        </p:spPr>
        <p:txBody>
          <a:bodyPr wrap="none" anchor="ctr"/>
          <a:lstStyle/>
          <a:p>
            <a:endParaRPr lang="en-US"/>
          </a:p>
        </p:txBody>
      </p:sp>
      <p:sp>
        <p:nvSpPr>
          <p:cNvPr id="1176599" name="Text Box 23"/>
          <p:cNvSpPr txBox="1">
            <a:spLocks noChangeArrowheads="1"/>
          </p:cNvSpPr>
          <p:nvPr/>
        </p:nvSpPr>
        <p:spPr bwMode="gray">
          <a:xfrm>
            <a:off x="266700" y="1574800"/>
            <a:ext cx="2336800" cy="611188"/>
          </a:xfrm>
          <a:prstGeom prst="rect">
            <a:avLst/>
          </a:prstGeom>
          <a:noFill/>
          <a:ln w="9525">
            <a:noFill/>
            <a:miter lim="800000"/>
            <a:headEnd/>
            <a:tailEnd/>
          </a:ln>
          <a:effectLst/>
        </p:spPr>
        <p:txBody>
          <a:bodyPr>
            <a:spAutoFit/>
          </a:bodyPr>
          <a:lstStyle/>
          <a:p>
            <a:pPr algn="l">
              <a:lnSpc>
                <a:spcPct val="80000"/>
              </a:lnSpc>
              <a:spcBef>
                <a:spcPct val="50000"/>
              </a:spcBef>
              <a:buFont typeface="Wingdings" pitchFamily="2" charset="2"/>
              <a:buNone/>
            </a:pPr>
            <a:r>
              <a:rPr lang="ja-JP" altLang="en-US" sz="1000" u="sng">
                <a:effectLst>
                  <a:outerShdw blurRad="38100" dist="38100" dir="2700000" algn="tl">
                    <a:srgbClr val="C0C0C0"/>
                  </a:outerShdw>
                </a:effectLst>
                <a:latin typeface="メイリオ" pitchFamily="50" charset="-128"/>
                <a:ea typeface="メイリオ" pitchFamily="50" charset="-128"/>
                <a:cs typeface="メイリオ" pitchFamily="50" charset="-128"/>
              </a:rPr>
              <a:t>未知のパターン検知</a:t>
            </a:r>
          </a:p>
          <a:p>
            <a:pPr algn="l">
              <a:lnSpc>
                <a:spcPct val="8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疑わしい</a:t>
            </a:r>
            <a:r>
              <a:rPr lang="en-US" altLang="ja-JP" sz="1000">
                <a:solidFill>
                  <a:srgbClr val="FF6600"/>
                </a:solidFill>
                <a:latin typeface="メイリオ" pitchFamily="50" charset="-128"/>
                <a:ea typeface="メイリオ" pitchFamily="50" charset="-128"/>
                <a:cs typeface="メイリオ" pitchFamily="50" charset="-128"/>
              </a:rPr>
              <a:t>exe.tif</a:t>
            </a:r>
            <a:r>
              <a:rPr lang="ja-JP" altLang="en-US" sz="1000">
                <a:solidFill>
                  <a:srgbClr val="FF6600"/>
                </a:solidFill>
                <a:latin typeface="メイリオ" pitchFamily="50" charset="-128"/>
                <a:ea typeface="メイリオ" pitchFamily="50" charset="-128"/>
                <a:cs typeface="メイリオ" pitchFamily="50" charset="-128"/>
              </a:rPr>
              <a:t>等のファイル</a:t>
            </a:r>
          </a:p>
          <a:p>
            <a:pPr algn="l">
              <a:lnSpc>
                <a:spcPct val="80000"/>
              </a:lnSpc>
              <a:spcBef>
                <a:spcPct val="50000"/>
              </a:spcBef>
              <a:buFont typeface="Wingdings" pitchFamily="2" charset="2"/>
              <a:buNone/>
            </a:pPr>
            <a:r>
              <a:rPr lang="ja-JP" altLang="en-US" sz="1000" b="0">
                <a:latin typeface="メイリオ" pitchFamily="50" charset="-128"/>
                <a:ea typeface="メイリオ" pitchFamily="50" charset="-128"/>
                <a:cs typeface="メイリオ" pitchFamily="50" charset="-128"/>
              </a:rPr>
              <a:t>疑わしいメールを隔離</a:t>
            </a:r>
          </a:p>
        </p:txBody>
      </p:sp>
      <p:sp>
        <p:nvSpPr>
          <p:cNvPr id="1176600" name="Text Box 24"/>
          <p:cNvSpPr txBox="1">
            <a:spLocks noChangeArrowheads="1"/>
          </p:cNvSpPr>
          <p:nvPr/>
        </p:nvSpPr>
        <p:spPr bwMode="gray">
          <a:xfrm>
            <a:off x="2565400" y="1587500"/>
            <a:ext cx="2311400" cy="688975"/>
          </a:xfrm>
          <a:prstGeom prst="rect">
            <a:avLst/>
          </a:prstGeom>
          <a:noFill/>
          <a:ln w="9525">
            <a:noFill/>
            <a:miter lim="800000"/>
            <a:headEnd/>
            <a:tailEnd/>
          </a:ln>
          <a:effectLst/>
        </p:spPr>
        <p:txBody>
          <a:bodyPr>
            <a:spAutoFit/>
          </a:bodyPr>
          <a:lstStyle/>
          <a:p>
            <a:pPr algn="l">
              <a:lnSpc>
                <a:spcPct val="60000"/>
              </a:lnSpc>
              <a:spcBef>
                <a:spcPct val="50000"/>
              </a:spcBef>
              <a:buFont typeface="Wingdings" pitchFamily="2" charset="2"/>
              <a:buNone/>
            </a:pPr>
            <a:r>
              <a:rPr lang="en-US" altLang="ja-JP" sz="1000" u="sng">
                <a:effectLst>
                  <a:outerShdw blurRad="38100" dist="38100" dir="2700000" algn="tl">
                    <a:srgbClr val="C0C0C0"/>
                  </a:outerShdw>
                </a:effectLst>
                <a:latin typeface="メイリオ" pitchFamily="50" charset="-128"/>
                <a:ea typeface="メイリオ" pitchFamily="50" charset="-128"/>
                <a:cs typeface="メイリオ" pitchFamily="50" charset="-128"/>
              </a:rPr>
              <a:t>5</a:t>
            </a:r>
            <a:r>
              <a:rPr lang="ja-JP" altLang="en-US" sz="1000" u="sng">
                <a:effectLst>
                  <a:outerShdw blurRad="38100" dist="38100" dir="2700000" algn="tl">
                    <a:srgbClr val="C0C0C0"/>
                  </a:outerShdw>
                </a:effectLst>
                <a:latin typeface="メイリオ" pitchFamily="50" charset="-128"/>
                <a:ea typeface="メイリオ" pitchFamily="50" charset="-128"/>
                <a:cs typeface="メイリオ" pitchFamily="50" charset="-128"/>
              </a:rPr>
              <a:t>分後</a:t>
            </a:r>
          </a:p>
          <a:p>
            <a:pPr algn="l">
              <a:lnSpc>
                <a:spcPct val="6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疑わしい</a:t>
            </a:r>
            <a:r>
              <a:rPr lang="en-US" altLang="ja-JP" sz="1000">
                <a:solidFill>
                  <a:srgbClr val="FF6600"/>
                </a:solidFill>
                <a:latin typeface="メイリオ" pitchFamily="50" charset="-128"/>
                <a:ea typeface="メイリオ" pitchFamily="50" charset="-128"/>
                <a:cs typeface="メイリオ" pitchFamily="50" charset="-128"/>
              </a:rPr>
              <a:t>exe.tif</a:t>
            </a:r>
            <a:r>
              <a:rPr lang="ja-JP" altLang="en-US" sz="1000">
                <a:solidFill>
                  <a:srgbClr val="FF6600"/>
                </a:solidFill>
                <a:latin typeface="メイリオ" pitchFamily="50" charset="-128"/>
                <a:ea typeface="メイリオ" pitchFamily="50" charset="-128"/>
                <a:cs typeface="メイリオ" pitchFamily="50" charset="-128"/>
              </a:rPr>
              <a:t>ファイル</a:t>
            </a:r>
          </a:p>
          <a:p>
            <a:pPr algn="l">
              <a:lnSpc>
                <a:spcPct val="6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サイズ</a:t>
            </a:r>
            <a:r>
              <a:rPr lang="en-US" altLang="ja-JP" sz="1000">
                <a:solidFill>
                  <a:srgbClr val="FF6600"/>
                </a:solidFill>
                <a:latin typeface="メイリオ" pitchFamily="50" charset="-128"/>
                <a:ea typeface="メイリオ" pitchFamily="50" charset="-128"/>
                <a:cs typeface="メイリオ" pitchFamily="50" charset="-128"/>
              </a:rPr>
              <a:t>50</a:t>
            </a:r>
            <a:r>
              <a:rPr lang="ja-JP" altLang="en-US" sz="1000">
                <a:solidFill>
                  <a:srgbClr val="FF6600"/>
                </a:solidFill>
                <a:latin typeface="メイリオ" pitchFamily="50" charset="-128"/>
                <a:ea typeface="メイリオ" pitchFamily="50" charset="-128"/>
                <a:cs typeface="メイリオ" pitchFamily="50" charset="-128"/>
              </a:rPr>
              <a:t>～</a:t>
            </a:r>
            <a:r>
              <a:rPr lang="en-US" altLang="ja-JP" sz="1000">
                <a:solidFill>
                  <a:srgbClr val="FF6600"/>
                </a:solidFill>
                <a:latin typeface="メイリオ" pitchFamily="50" charset="-128"/>
                <a:ea typeface="メイリオ" pitchFamily="50" charset="-128"/>
                <a:cs typeface="メイリオ" pitchFamily="50" charset="-128"/>
              </a:rPr>
              <a:t>55KB</a:t>
            </a:r>
          </a:p>
          <a:p>
            <a:pPr algn="l">
              <a:lnSpc>
                <a:spcPct val="60000"/>
              </a:lnSpc>
              <a:spcBef>
                <a:spcPct val="50000"/>
              </a:spcBef>
              <a:buFont typeface="Wingdings" pitchFamily="2" charset="2"/>
              <a:buNone/>
            </a:pPr>
            <a:r>
              <a:rPr lang="ja-JP" altLang="en-US" sz="1000" b="0">
                <a:latin typeface="メイリオ" pitchFamily="50" charset="-128"/>
                <a:ea typeface="メイリオ" pitchFamily="50" charset="-128"/>
                <a:cs typeface="メイリオ" pitchFamily="50" charset="-128"/>
              </a:rPr>
              <a:t>上記に該当しないメールはリリース</a:t>
            </a:r>
          </a:p>
        </p:txBody>
      </p:sp>
      <p:sp>
        <p:nvSpPr>
          <p:cNvPr id="1176601" name="Text Box 25"/>
          <p:cNvSpPr txBox="1">
            <a:spLocks noChangeArrowheads="1"/>
          </p:cNvSpPr>
          <p:nvPr/>
        </p:nvSpPr>
        <p:spPr bwMode="gray">
          <a:xfrm>
            <a:off x="5181600" y="1562100"/>
            <a:ext cx="2260600" cy="857250"/>
          </a:xfrm>
          <a:prstGeom prst="rect">
            <a:avLst/>
          </a:prstGeom>
          <a:noFill/>
          <a:ln w="9525">
            <a:noFill/>
            <a:miter lim="800000"/>
            <a:headEnd/>
            <a:tailEnd/>
          </a:ln>
          <a:effectLst/>
        </p:spPr>
        <p:txBody>
          <a:bodyPr>
            <a:spAutoFit/>
          </a:bodyPr>
          <a:lstStyle/>
          <a:p>
            <a:pPr algn="l">
              <a:lnSpc>
                <a:spcPct val="60000"/>
              </a:lnSpc>
              <a:spcBef>
                <a:spcPct val="50000"/>
              </a:spcBef>
              <a:buFont typeface="Wingdings" pitchFamily="2" charset="2"/>
              <a:buNone/>
            </a:pPr>
            <a:r>
              <a:rPr lang="en-US" altLang="ja-JP" sz="1000" u="sng">
                <a:effectLst>
                  <a:outerShdw blurRad="38100" dist="38100" dir="2700000" algn="tl">
                    <a:srgbClr val="C0C0C0"/>
                  </a:outerShdw>
                </a:effectLst>
                <a:latin typeface="メイリオ" pitchFamily="50" charset="-128"/>
                <a:ea typeface="メイリオ" pitchFamily="50" charset="-128"/>
                <a:cs typeface="メイリオ" pitchFamily="50" charset="-128"/>
              </a:rPr>
              <a:t>15</a:t>
            </a:r>
            <a:r>
              <a:rPr lang="ja-JP" altLang="en-US" sz="1000" u="sng">
                <a:effectLst>
                  <a:outerShdw blurRad="38100" dist="38100" dir="2700000" algn="tl">
                    <a:srgbClr val="C0C0C0"/>
                  </a:outerShdw>
                </a:effectLst>
                <a:latin typeface="メイリオ" pitchFamily="50" charset="-128"/>
                <a:ea typeface="メイリオ" pitchFamily="50" charset="-128"/>
                <a:cs typeface="メイリオ" pitchFamily="50" charset="-128"/>
              </a:rPr>
              <a:t>分後</a:t>
            </a:r>
          </a:p>
          <a:p>
            <a:pPr algn="l">
              <a:lnSpc>
                <a:spcPct val="6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疑わしい</a:t>
            </a:r>
            <a:r>
              <a:rPr lang="en-US" altLang="ja-JP" sz="1000">
                <a:solidFill>
                  <a:srgbClr val="FF6600"/>
                </a:solidFill>
                <a:latin typeface="メイリオ" pitchFamily="50" charset="-128"/>
                <a:ea typeface="メイリオ" pitchFamily="50" charset="-128"/>
                <a:cs typeface="メイリオ" pitchFamily="50" charset="-128"/>
              </a:rPr>
              <a:t>exe.tif</a:t>
            </a:r>
            <a:r>
              <a:rPr lang="ja-JP" altLang="en-US" sz="1000">
                <a:solidFill>
                  <a:srgbClr val="FF6600"/>
                </a:solidFill>
                <a:latin typeface="メイリオ" pitchFamily="50" charset="-128"/>
                <a:ea typeface="メイリオ" pitchFamily="50" charset="-128"/>
                <a:cs typeface="メイリオ" pitchFamily="50" charset="-128"/>
              </a:rPr>
              <a:t>ファイル</a:t>
            </a:r>
          </a:p>
          <a:p>
            <a:pPr algn="l">
              <a:lnSpc>
                <a:spcPct val="6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サイズ</a:t>
            </a:r>
            <a:r>
              <a:rPr lang="en-US" altLang="ja-JP" sz="1000">
                <a:solidFill>
                  <a:srgbClr val="FF6600"/>
                </a:solidFill>
                <a:latin typeface="メイリオ" pitchFamily="50" charset="-128"/>
                <a:ea typeface="メイリオ" pitchFamily="50" charset="-128"/>
                <a:cs typeface="メイリオ" pitchFamily="50" charset="-128"/>
              </a:rPr>
              <a:t>50</a:t>
            </a:r>
            <a:r>
              <a:rPr lang="ja-JP" altLang="en-US" sz="1000">
                <a:solidFill>
                  <a:srgbClr val="FF6600"/>
                </a:solidFill>
                <a:latin typeface="メイリオ" pitchFamily="50" charset="-128"/>
                <a:ea typeface="メイリオ" pitchFamily="50" charset="-128"/>
                <a:cs typeface="メイリオ" pitchFamily="50" charset="-128"/>
              </a:rPr>
              <a:t>～</a:t>
            </a:r>
            <a:r>
              <a:rPr lang="en-US" altLang="ja-JP" sz="1000">
                <a:solidFill>
                  <a:srgbClr val="FF6600"/>
                </a:solidFill>
                <a:latin typeface="メイリオ" pitchFamily="50" charset="-128"/>
                <a:ea typeface="メイリオ" pitchFamily="50" charset="-128"/>
                <a:cs typeface="メイリオ" pitchFamily="50" charset="-128"/>
              </a:rPr>
              <a:t>55KB</a:t>
            </a:r>
          </a:p>
          <a:p>
            <a:pPr algn="l">
              <a:lnSpc>
                <a:spcPct val="60000"/>
              </a:lnSpc>
              <a:spcBef>
                <a:spcPct val="50000"/>
              </a:spcBef>
              <a:buFont typeface="Wingdings" pitchFamily="2" charset="2"/>
              <a:buChar char="l"/>
            </a:pPr>
            <a:r>
              <a:rPr lang="ja-JP" altLang="en-US" sz="1000">
                <a:solidFill>
                  <a:srgbClr val="FF6600"/>
                </a:solidFill>
                <a:latin typeface="メイリオ" pitchFamily="50" charset="-128"/>
                <a:ea typeface="メイリオ" pitchFamily="50" charset="-128"/>
                <a:cs typeface="メイリオ" pitchFamily="50" charset="-128"/>
              </a:rPr>
              <a:t>　ファイル名に“</a:t>
            </a:r>
            <a:r>
              <a:rPr lang="en-US" altLang="ja-JP" sz="1000">
                <a:solidFill>
                  <a:srgbClr val="FF6600"/>
                </a:solidFill>
                <a:latin typeface="メイリオ" pitchFamily="50" charset="-128"/>
                <a:ea typeface="メイリオ" pitchFamily="50" charset="-128"/>
                <a:cs typeface="メイリオ" pitchFamily="50" charset="-128"/>
              </a:rPr>
              <a:t>Price”</a:t>
            </a:r>
          </a:p>
          <a:p>
            <a:pPr algn="l">
              <a:lnSpc>
                <a:spcPct val="60000"/>
              </a:lnSpc>
              <a:spcBef>
                <a:spcPct val="50000"/>
              </a:spcBef>
              <a:buFont typeface="Wingdings" pitchFamily="2" charset="2"/>
              <a:buNone/>
            </a:pPr>
            <a:r>
              <a:rPr lang="ja-JP" altLang="en-US" sz="1000" b="0">
                <a:latin typeface="メイリオ" pitchFamily="50" charset="-128"/>
                <a:ea typeface="メイリオ" pitchFamily="50" charset="-128"/>
                <a:cs typeface="メイリオ" pitchFamily="50" charset="-128"/>
              </a:rPr>
              <a:t>上記に該当しないメールはリリース</a:t>
            </a:r>
            <a:endParaRPr lang="en-US" altLang="ja-JP" sz="1000" b="0">
              <a:latin typeface="メイリオ" pitchFamily="50" charset="-128"/>
              <a:ea typeface="メイリオ" pitchFamily="50" charset="-128"/>
              <a:cs typeface="メイリオ" pitchFamily="50" charset="-128"/>
            </a:endParaRPr>
          </a:p>
        </p:txBody>
      </p:sp>
      <p:sp>
        <p:nvSpPr>
          <p:cNvPr id="1176602" name="Text Box 26"/>
          <p:cNvSpPr txBox="1">
            <a:spLocks noChangeArrowheads="1"/>
          </p:cNvSpPr>
          <p:nvPr/>
        </p:nvSpPr>
        <p:spPr bwMode="gray">
          <a:xfrm>
            <a:off x="7480300" y="1574800"/>
            <a:ext cx="1663700" cy="536575"/>
          </a:xfrm>
          <a:prstGeom prst="rect">
            <a:avLst/>
          </a:prstGeom>
          <a:noFill/>
          <a:ln w="9525">
            <a:noFill/>
            <a:miter lim="800000"/>
            <a:headEnd/>
            <a:tailEnd/>
          </a:ln>
          <a:effectLst/>
        </p:spPr>
        <p:txBody>
          <a:bodyPr>
            <a:spAutoFit/>
          </a:bodyPr>
          <a:lstStyle/>
          <a:p>
            <a:pPr algn="l">
              <a:lnSpc>
                <a:spcPct val="60000"/>
              </a:lnSpc>
              <a:spcBef>
                <a:spcPct val="50000"/>
              </a:spcBef>
              <a:buFont typeface="Wingdings" pitchFamily="2" charset="2"/>
              <a:buNone/>
            </a:pPr>
            <a:r>
              <a:rPr lang="en-US" altLang="ja-JP" sz="1000" u="sng">
                <a:effectLst>
                  <a:outerShdw blurRad="38100" dist="38100" dir="2700000" algn="tl">
                    <a:srgbClr val="C0C0C0"/>
                  </a:outerShdw>
                </a:effectLst>
                <a:latin typeface="メイリオ" pitchFamily="50" charset="-128"/>
                <a:ea typeface="メイリオ" pitchFamily="50" charset="-128"/>
                <a:cs typeface="メイリオ" pitchFamily="50" charset="-128"/>
              </a:rPr>
              <a:t>8</a:t>
            </a:r>
            <a:r>
              <a:rPr lang="ja-JP" altLang="en-US" sz="1000" u="sng">
                <a:effectLst>
                  <a:outerShdw blurRad="38100" dist="38100" dir="2700000" algn="tl">
                    <a:srgbClr val="C0C0C0"/>
                  </a:outerShdw>
                </a:effectLst>
                <a:latin typeface="メイリオ" pitchFamily="50" charset="-128"/>
                <a:ea typeface="メイリオ" pitchFamily="50" charset="-128"/>
                <a:cs typeface="メイリオ" pitchFamily="50" charset="-128"/>
              </a:rPr>
              <a:t>時間後</a:t>
            </a:r>
          </a:p>
          <a:p>
            <a:pPr algn="l">
              <a:lnSpc>
                <a:spcPct val="60000"/>
              </a:lnSpc>
              <a:spcBef>
                <a:spcPct val="50000"/>
              </a:spcBef>
              <a:buFont typeface="Wingdings" pitchFamily="2" charset="2"/>
              <a:buNone/>
            </a:pPr>
            <a:r>
              <a:rPr lang="ja-JP" altLang="en-US" sz="1000" b="0">
                <a:latin typeface="メイリオ" pitchFamily="50" charset="-128"/>
                <a:ea typeface="メイリオ" pitchFamily="50" charset="-128"/>
                <a:cs typeface="メイリオ" pitchFamily="50" charset="-128"/>
              </a:rPr>
              <a:t>シグネチャ発行確認後リリースし、対策シグネチャでウイルス駆除</a:t>
            </a:r>
          </a:p>
        </p:txBody>
      </p:sp>
      <p:sp>
        <p:nvSpPr>
          <p:cNvPr id="27" name="タイトル 26"/>
          <p:cNvSpPr>
            <a:spLocks noGrp="1"/>
          </p:cNvSpPr>
          <p:nvPr>
            <p:ph type="title"/>
          </p:nvPr>
        </p:nvSpPr>
        <p:spPr/>
        <p:txBody>
          <a:bodyPr/>
          <a:lstStyle/>
          <a:p>
            <a:r>
              <a:rPr lang="en-US" altLang="ja-JP" dirty="0" err="1" smtClean="0"/>
              <a:t>VOF</a:t>
            </a:r>
            <a:r>
              <a:rPr lang="en-US" altLang="ja-JP" dirty="0" smtClean="0"/>
              <a:t> (Virus Outbreak Filter)</a:t>
            </a:r>
            <a:br>
              <a:rPr lang="en-US" altLang="ja-JP" dirty="0" smtClean="0"/>
            </a:br>
            <a:r>
              <a:rPr lang="ja-JP" altLang="en-US" sz="2400" dirty="0" smtClean="0"/>
              <a:t>発生直後の新種のウイルスを検知、隔離、駆除</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新しいタイプの攻撃</a:t>
            </a:r>
            <a:r>
              <a:rPr kumimoji="1" lang="en-US" altLang="ja-JP" dirty="0" smtClean="0"/>
              <a:t/>
            </a:r>
            <a:br>
              <a:rPr kumimoji="1" lang="en-US" altLang="ja-JP" dirty="0" smtClean="0"/>
            </a:br>
            <a:r>
              <a:rPr lang="en-US" altLang="ja-JP" sz="4800" dirty="0" smtClean="0"/>
              <a:t>Advanced Persistent Threat</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189" name="Picture 21"/>
          <p:cNvPicPr>
            <a:picLocks noChangeAspect="1" noChangeArrowheads="1"/>
          </p:cNvPicPr>
          <p:nvPr/>
        </p:nvPicPr>
        <p:blipFill>
          <a:blip r:embed="rId3" cstate="print"/>
          <a:srcRect/>
          <a:stretch>
            <a:fillRect/>
          </a:stretch>
        </p:blipFill>
        <p:spPr bwMode="auto">
          <a:xfrm>
            <a:off x="3024188" y="2168525"/>
            <a:ext cx="3305175" cy="857250"/>
          </a:xfrm>
          <a:prstGeom prst="rect">
            <a:avLst/>
          </a:prstGeom>
          <a:noFill/>
          <a:ln w="9525" algn="ctr">
            <a:noFill/>
            <a:miter lim="800000"/>
            <a:headEnd/>
            <a:tailEnd/>
          </a:ln>
          <a:effectLst/>
        </p:spPr>
      </p:pic>
      <p:sp>
        <p:nvSpPr>
          <p:cNvPr id="20" name="タイトル 19"/>
          <p:cNvSpPr txBox="1">
            <a:spLocks/>
          </p:cNvSpPr>
          <p:nvPr/>
        </p:nvSpPr>
        <p:spPr>
          <a:xfrm>
            <a:off x="229702" y="432215"/>
            <a:ext cx="8588861" cy="838200"/>
          </a:xfrm>
          <a:prstGeom prst="rect">
            <a:avLst/>
          </a:prstGeom>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ESA</a:t>
            </a:r>
            <a: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アーキテクチャ</a:t>
            </a:r>
            <a:b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lang="ja-JP" altLang="en-US" sz="2800" spc="-100" noProof="0" dirty="0" smtClean="0">
                <a:gradFill>
                  <a:gsLst>
                    <a:gs pos="0">
                      <a:schemeClr val="tx1"/>
                    </a:gs>
                    <a:gs pos="44000">
                      <a:srgbClr val="01BBBB"/>
                    </a:gs>
                    <a:gs pos="100000">
                      <a:schemeClr val="accent4"/>
                    </a:gs>
                  </a:gsLst>
                  <a:lin ang="4800000" scaled="0"/>
                </a:gradFill>
                <a:latin typeface="+mj-lt"/>
                <a:ea typeface="+mj-ea"/>
                <a:cs typeface="+mj-cs"/>
              </a:rPr>
              <a:t>情報漏えい</a:t>
            </a:r>
            <a:r>
              <a:rPr kumimoji="1" lang="ja-JP" altLang="en-US" sz="28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対策</a:t>
            </a:r>
            <a:endParaRPr kumimoji="1" lang="ja-JP" altLang="en-US" sz="36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
        <p:nvSpPr>
          <p:cNvPr id="21" name="Rectangle 2"/>
          <p:cNvSpPr>
            <a:spLocks noChangeArrowheads="1"/>
          </p:cNvSpPr>
          <p:nvPr/>
        </p:nvSpPr>
        <p:spPr bwMode="gray">
          <a:xfrm>
            <a:off x="2811463" y="35110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2" name="Rectangle 3"/>
          <p:cNvSpPr>
            <a:spLocks noChangeArrowheads="1"/>
          </p:cNvSpPr>
          <p:nvPr/>
        </p:nvSpPr>
        <p:spPr bwMode="gray">
          <a:xfrm>
            <a:off x="4564063" y="3498304"/>
            <a:ext cx="1687512" cy="2117725"/>
          </a:xfrm>
          <a:prstGeom prst="rect">
            <a:avLst/>
          </a:prstGeom>
          <a:solidFill>
            <a:srgbClr val="FFC000"/>
          </a:solidFill>
          <a:ln w="9525">
            <a:noFill/>
            <a:miter lim="800000"/>
            <a:headEnd/>
            <a:tailEnd/>
          </a:ln>
        </p:spPr>
        <p:txBody>
          <a:bodyPr wrap="none" anchor="ctr"/>
          <a:lstStyle/>
          <a:p>
            <a:endParaRPr lang="en-US"/>
          </a:p>
        </p:txBody>
      </p:sp>
      <p:sp>
        <p:nvSpPr>
          <p:cNvPr id="23" name="Text Box 6"/>
          <p:cNvSpPr txBox="1">
            <a:spLocks noChangeArrowheads="1"/>
          </p:cNvSpPr>
          <p:nvPr/>
        </p:nvSpPr>
        <p:spPr bwMode="gray">
          <a:xfrm>
            <a:off x="835025" y="3533229"/>
            <a:ext cx="2082800" cy="762000"/>
          </a:xfrm>
          <a:prstGeom prst="rect">
            <a:avLst/>
          </a:prstGeom>
          <a:noFill/>
          <a:ln w="9525">
            <a:noFill/>
            <a:miter lim="800000"/>
            <a:headEnd/>
            <a:tailEnd/>
          </a:ln>
          <a:effectLst/>
        </p:spPr>
        <p:txBody>
          <a:bodyPr>
            <a:spAutoFit/>
          </a:bodyPr>
          <a:lstStyle/>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スパム</a:t>
            </a:r>
          </a:p>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防御</a:t>
            </a:r>
          </a:p>
        </p:txBody>
      </p:sp>
      <p:sp>
        <p:nvSpPr>
          <p:cNvPr id="24" name="Rectangle 7"/>
          <p:cNvSpPr>
            <a:spLocks noChangeArrowheads="1"/>
          </p:cNvSpPr>
          <p:nvPr/>
        </p:nvSpPr>
        <p:spPr bwMode="gray">
          <a:xfrm>
            <a:off x="1033463" y="5695404"/>
            <a:ext cx="6970712" cy="469900"/>
          </a:xfrm>
          <a:prstGeom prst="rect">
            <a:avLst/>
          </a:prstGeom>
          <a:solidFill>
            <a:srgbClr val="4D4D4D"/>
          </a:solidFill>
          <a:ln w="9525" algn="ctr">
            <a:noFill/>
            <a:miter lim="800000"/>
            <a:headEnd/>
            <a:tailEnd/>
          </a:ln>
          <a:effectLst/>
        </p:spPr>
        <p:txBody>
          <a:bodyPr anchor="ctr">
            <a:spAutoFit/>
          </a:bodyPr>
          <a:lstStyle/>
          <a:p>
            <a:endParaRPr lang="en-US"/>
          </a:p>
        </p:txBody>
      </p:sp>
      <p:sp>
        <p:nvSpPr>
          <p:cNvPr id="25" name="Rectangle 8"/>
          <p:cNvSpPr>
            <a:spLocks noChangeArrowheads="1"/>
          </p:cNvSpPr>
          <p:nvPr/>
        </p:nvSpPr>
        <p:spPr bwMode="gray">
          <a:xfrm>
            <a:off x="1033463" y="2949029"/>
            <a:ext cx="6970712" cy="471487"/>
          </a:xfrm>
          <a:prstGeom prst="rect">
            <a:avLst/>
          </a:prstGeom>
          <a:solidFill>
            <a:srgbClr val="969696"/>
          </a:solidFill>
          <a:ln w="9525" algn="ctr">
            <a:noFill/>
            <a:miter lim="800000"/>
            <a:headEnd/>
            <a:tailEnd/>
          </a:ln>
          <a:effectLst/>
        </p:spPr>
        <p:txBody>
          <a:bodyPr anchor="ctr">
            <a:spAutoFit/>
          </a:bodyPr>
          <a:lstStyle/>
          <a:p>
            <a:endParaRPr lang="en-US"/>
          </a:p>
        </p:txBody>
      </p:sp>
      <p:sp>
        <p:nvSpPr>
          <p:cNvPr id="26" name="Freeform 9"/>
          <p:cNvSpPr>
            <a:spLocks/>
          </p:cNvSpPr>
          <p:nvPr/>
        </p:nvSpPr>
        <p:spPr bwMode="gray">
          <a:xfrm>
            <a:off x="8004175" y="5538241"/>
            <a:ext cx="587375" cy="627063"/>
          </a:xfrm>
          <a:custGeom>
            <a:avLst/>
            <a:gdLst/>
            <a:ahLst/>
            <a:cxnLst>
              <a:cxn ang="0">
                <a:pos x="0" y="0"/>
              </a:cxn>
              <a:cxn ang="0">
                <a:pos x="0" y="363"/>
              </a:cxn>
              <a:cxn ang="0">
                <a:pos x="363" y="0"/>
              </a:cxn>
              <a:cxn ang="0">
                <a:pos x="0" y="0"/>
              </a:cxn>
            </a:cxnLst>
            <a:rect l="0" t="0" r="r" b="b"/>
            <a:pathLst>
              <a:path w="363" h="363">
                <a:moveTo>
                  <a:pt x="0" y="0"/>
                </a:moveTo>
                <a:lnTo>
                  <a:pt x="0" y="363"/>
                </a:lnTo>
                <a:lnTo>
                  <a:pt x="363" y="0"/>
                </a:lnTo>
                <a:lnTo>
                  <a:pt x="0" y="0"/>
                </a:lnTo>
                <a:close/>
              </a:path>
            </a:pathLst>
          </a:custGeom>
          <a:solidFill>
            <a:srgbClr val="DDDDDD"/>
          </a:solidFill>
          <a:ln w="9525" cap="flat" cmpd="sng">
            <a:noFill/>
            <a:prstDash val="solid"/>
            <a:round/>
            <a:headEnd/>
            <a:tailEnd/>
          </a:ln>
          <a:effectLst/>
        </p:spPr>
        <p:txBody>
          <a:bodyPr wrap="none">
            <a:spAutoFit/>
          </a:bodyPr>
          <a:lstStyle/>
          <a:p>
            <a:endParaRPr lang="en-US"/>
          </a:p>
        </p:txBody>
      </p:sp>
      <p:sp>
        <p:nvSpPr>
          <p:cNvPr id="27" name="Rectangle 10"/>
          <p:cNvSpPr>
            <a:spLocks noChangeArrowheads="1"/>
          </p:cNvSpPr>
          <p:nvPr/>
        </p:nvSpPr>
        <p:spPr bwMode="gray">
          <a:xfrm>
            <a:off x="1033463" y="34983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8" name="Rectangle 11"/>
          <p:cNvSpPr>
            <a:spLocks noChangeArrowheads="1"/>
          </p:cNvSpPr>
          <p:nvPr/>
        </p:nvSpPr>
        <p:spPr bwMode="gray">
          <a:xfrm>
            <a:off x="6316663" y="3498304"/>
            <a:ext cx="1687512" cy="2117725"/>
          </a:xfrm>
          <a:prstGeom prst="rect">
            <a:avLst/>
          </a:prstGeom>
          <a:solidFill>
            <a:srgbClr val="00668C"/>
          </a:solidFill>
          <a:ln w="9525">
            <a:noFill/>
            <a:miter lim="800000"/>
            <a:headEnd/>
            <a:tailEnd/>
          </a:ln>
        </p:spPr>
        <p:txBody>
          <a:bodyPr wrap="none" anchor="ctr"/>
          <a:lstStyle/>
          <a:p>
            <a:endParaRPr lang="en-US"/>
          </a:p>
        </p:txBody>
      </p:sp>
      <p:sp>
        <p:nvSpPr>
          <p:cNvPr id="29" name="Freeform 12"/>
          <p:cNvSpPr>
            <a:spLocks/>
          </p:cNvSpPr>
          <p:nvPr/>
        </p:nvSpPr>
        <p:spPr bwMode="gray">
          <a:xfrm>
            <a:off x="1033463" y="2871241"/>
            <a:ext cx="7118350" cy="77788"/>
          </a:xfrm>
          <a:custGeom>
            <a:avLst/>
            <a:gdLst/>
            <a:ahLst/>
            <a:cxnLst>
              <a:cxn ang="0">
                <a:pos x="0" y="45"/>
              </a:cxn>
              <a:cxn ang="0">
                <a:pos x="90" y="0"/>
              </a:cxn>
              <a:cxn ang="0">
                <a:pos x="4400" y="0"/>
              </a:cxn>
              <a:cxn ang="0">
                <a:pos x="4309" y="53"/>
              </a:cxn>
              <a:cxn ang="0">
                <a:pos x="0" y="45"/>
              </a:cxn>
            </a:cxnLst>
            <a:rect l="0" t="0" r="r" b="b"/>
            <a:pathLst>
              <a:path w="4400" h="53">
                <a:moveTo>
                  <a:pt x="0" y="45"/>
                </a:moveTo>
                <a:lnTo>
                  <a:pt x="90" y="0"/>
                </a:lnTo>
                <a:lnTo>
                  <a:pt x="4400" y="0"/>
                </a:lnTo>
                <a:lnTo>
                  <a:pt x="4309" y="53"/>
                </a:lnTo>
                <a:lnTo>
                  <a:pt x="0" y="45"/>
                </a:lnTo>
                <a:close/>
              </a:path>
            </a:pathLst>
          </a:custGeom>
          <a:solidFill>
            <a:srgbClr val="EAEAEA"/>
          </a:solidFill>
          <a:ln w="9525" cap="flat" cmpd="sng">
            <a:noFill/>
            <a:prstDash val="solid"/>
            <a:round/>
            <a:headEnd/>
            <a:tailEnd/>
          </a:ln>
          <a:effectLst/>
        </p:spPr>
        <p:txBody>
          <a:bodyPr>
            <a:spAutoFit/>
          </a:bodyPr>
          <a:lstStyle/>
          <a:p>
            <a:endParaRPr lang="en-US"/>
          </a:p>
        </p:txBody>
      </p:sp>
      <p:sp>
        <p:nvSpPr>
          <p:cNvPr id="30" name="Freeform 13"/>
          <p:cNvSpPr>
            <a:spLocks/>
          </p:cNvSpPr>
          <p:nvPr/>
        </p:nvSpPr>
        <p:spPr bwMode="gray">
          <a:xfrm>
            <a:off x="8004175" y="2871241"/>
            <a:ext cx="144463" cy="560388"/>
          </a:xfrm>
          <a:custGeom>
            <a:avLst/>
            <a:gdLst/>
            <a:ahLst/>
            <a:cxnLst>
              <a:cxn ang="0">
                <a:pos x="0" y="52"/>
              </a:cxn>
              <a:cxn ang="0">
                <a:pos x="91" y="0"/>
              </a:cxn>
              <a:cxn ang="0">
                <a:pos x="91" y="279"/>
              </a:cxn>
              <a:cxn ang="0">
                <a:pos x="45" y="305"/>
              </a:cxn>
              <a:cxn ang="0">
                <a:pos x="0" y="331"/>
              </a:cxn>
              <a:cxn ang="0">
                <a:pos x="0" y="52"/>
              </a:cxn>
            </a:cxnLst>
            <a:rect l="0" t="0" r="r" b="b"/>
            <a:pathLst>
              <a:path w="91" h="331">
                <a:moveTo>
                  <a:pt x="0" y="52"/>
                </a:moveTo>
                <a:lnTo>
                  <a:pt x="91" y="0"/>
                </a:lnTo>
                <a:lnTo>
                  <a:pt x="91" y="279"/>
                </a:lnTo>
                <a:lnTo>
                  <a:pt x="45" y="305"/>
                </a:lnTo>
                <a:lnTo>
                  <a:pt x="0" y="331"/>
                </a:lnTo>
                <a:lnTo>
                  <a:pt x="0" y="52"/>
                </a:lnTo>
                <a:close/>
              </a:path>
            </a:pathLst>
          </a:custGeom>
          <a:solidFill>
            <a:srgbClr val="DDDDDD"/>
          </a:solidFill>
          <a:ln w="9525" cap="flat" cmpd="sng">
            <a:noFill/>
            <a:prstDash val="solid"/>
            <a:round/>
            <a:headEnd/>
            <a:tailEnd/>
          </a:ln>
          <a:effectLst/>
        </p:spPr>
        <p:txBody>
          <a:bodyPr>
            <a:spAutoFit/>
          </a:bodyPr>
          <a:lstStyle/>
          <a:p>
            <a:endParaRPr lang="en-US"/>
          </a:p>
        </p:txBody>
      </p:sp>
      <p:sp>
        <p:nvSpPr>
          <p:cNvPr id="31" name="Text Box 14"/>
          <p:cNvSpPr txBox="1">
            <a:spLocks noChangeArrowheads="1"/>
          </p:cNvSpPr>
          <p:nvPr/>
        </p:nvSpPr>
        <p:spPr bwMode="gray">
          <a:xfrm>
            <a:off x="3538538" y="3072854"/>
            <a:ext cx="2284412" cy="336550"/>
          </a:xfrm>
          <a:prstGeom prst="rect">
            <a:avLst/>
          </a:prstGeom>
          <a:noFill/>
          <a:ln w="9525">
            <a:noFill/>
            <a:miter lim="800000"/>
            <a:headEnd/>
            <a:tailEnd/>
          </a:ln>
          <a:effectLst/>
        </p:spPr>
        <p:txBody>
          <a:bodyPr wrap="none">
            <a:spAutoFit/>
          </a:bodyPr>
          <a:lstStyle/>
          <a:p>
            <a:pPr algn="l"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マネージメント ツール</a:t>
            </a:r>
          </a:p>
        </p:txBody>
      </p:sp>
      <p:sp>
        <p:nvSpPr>
          <p:cNvPr id="32" name="Text Box 15"/>
          <p:cNvSpPr txBox="1">
            <a:spLocks noChangeArrowheads="1"/>
          </p:cNvSpPr>
          <p:nvPr/>
        </p:nvSpPr>
        <p:spPr bwMode="gray">
          <a:xfrm>
            <a:off x="3132138" y="5750966"/>
            <a:ext cx="3081337" cy="336550"/>
          </a:xfrm>
          <a:prstGeom prst="rect">
            <a:avLst/>
          </a:prstGeom>
          <a:noFill/>
          <a:ln w="9525">
            <a:noFill/>
            <a:miter lim="800000"/>
            <a:headEnd/>
            <a:tailEnd/>
          </a:ln>
          <a:effectLst/>
        </p:spPr>
        <p:txBody>
          <a:bodyPr wrap="none">
            <a:spAutoFit/>
          </a:bodyPr>
          <a:lstStyle/>
          <a:p>
            <a:pPr algn="l" eaLnBrk="1" hangingPunct="1">
              <a:lnSpc>
                <a:spcPct val="100000"/>
              </a:lnSpc>
            </a:pPr>
            <a:r>
              <a:rPr lang="en-US" altLang="ja-JP" sz="1600" b="0">
                <a:solidFill>
                  <a:schemeClr val="bg1"/>
                </a:solidFill>
                <a:ea typeface="ヒラギノ角ゴ Pro W3"/>
                <a:cs typeface="ヒラギノ角ゴ Pro W3"/>
              </a:rPr>
              <a:t>AsyncOS®</a:t>
            </a:r>
            <a:r>
              <a:rPr kumimoji="1" lang="en-US" altLang="ja-JP" sz="1600">
                <a:solidFill>
                  <a:schemeClr val="bg1"/>
                </a:solidFill>
                <a:ea typeface="ヒラギノ角ゴ Pro W3"/>
                <a:cs typeface="ヒラギノ角ゴ Pro W3"/>
              </a:rPr>
              <a:t> MTA </a:t>
            </a:r>
            <a:r>
              <a:rPr kumimoji="1" lang="ja-JP" altLang="en-US" sz="1600">
                <a:solidFill>
                  <a:schemeClr val="bg1"/>
                </a:solidFill>
                <a:ea typeface="ヒラギノ角ゴ Pro W3"/>
                <a:cs typeface="ヒラギノ角ゴ Pro W3"/>
              </a:rPr>
              <a:t>プラットフォーム</a:t>
            </a:r>
          </a:p>
        </p:txBody>
      </p:sp>
      <p:sp>
        <p:nvSpPr>
          <p:cNvPr id="33" name="Text Box 16"/>
          <p:cNvSpPr txBox="1">
            <a:spLocks noChangeArrowheads="1"/>
          </p:cNvSpPr>
          <p:nvPr/>
        </p:nvSpPr>
        <p:spPr bwMode="gray">
          <a:xfrm>
            <a:off x="1196975" y="3761829"/>
            <a:ext cx="1370013" cy="1558925"/>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スパム対策</a:t>
            </a:r>
          </a:p>
          <a:p>
            <a:pPr eaLnBrk="1" hangingPunct="1">
              <a:lnSpc>
                <a:spcPct val="100000"/>
              </a:lnSpc>
              <a:spcBef>
                <a:spcPct val="50000"/>
              </a:spcBef>
            </a:pPr>
            <a:r>
              <a:rPr kumimoji="1" lang="en-US" altLang="ja-JP" sz="1600" dirty="0">
                <a:solidFill>
                  <a:schemeClr val="bg1"/>
                </a:solidFill>
                <a:latin typeface="メイリオ" pitchFamily="50" charset="-128"/>
                <a:ea typeface="メイリオ" pitchFamily="50" charset="-128"/>
                <a:cs typeface="メイリオ" pitchFamily="50" charset="-128"/>
              </a:rPr>
              <a:t>Reputation</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a:solidFill>
                  <a:schemeClr val="bg1"/>
                </a:solidFill>
                <a:latin typeface="メイリオ" pitchFamily="50" charset="-128"/>
                <a:ea typeface="メイリオ" pitchFamily="50" charset="-128"/>
                <a:cs typeface="メイリオ" pitchFamily="50" charset="-128"/>
              </a:rPr>
              <a:t>Filter</a:t>
            </a:r>
          </a:p>
          <a:p>
            <a:pPr eaLnBrk="1" hangingPunct="1">
              <a:lnSpc>
                <a:spcPct val="100000"/>
              </a:lnSpc>
              <a:spcBef>
                <a:spcPct val="50000"/>
              </a:spcBef>
            </a:pPr>
            <a:r>
              <a:rPr kumimoji="1" lang="en-US" altLang="ja-JP" sz="1600" dirty="0" err="1">
                <a:solidFill>
                  <a:schemeClr val="bg1"/>
                </a:solidFill>
                <a:latin typeface="メイリオ" pitchFamily="50" charset="-128"/>
                <a:ea typeface="メイリオ" pitchFamily="50" charset="-128"/>
                <a:cs typeface="メイリオ" pitchFamily="50" charset="-128"/>
              </a:rPr>
              <a:t>IronPort</a:t>
            </a:r>
            <a:r>
              <a:rPr kumimoji="1" lang="en-US" altLang="ja-JP" sz="1600" dirty="0">
                <a:solidFill>
                  <a:schemeClr val="bg1"/>
                </a:solidFill>
                <a:latin typeface="メイリオ" pitchFamily="50" charset="-128"/>
                <a:ea typeface="メイリオ" pitchFamily="50" charset="-128"/>
                <a:cs typeface="メイリオ" pitchFamily="50" charset="-128"/>
              </a:rPr>
              <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err="1">
                <a:solidFill>
                  <a:schemeClr val="bg1"/>
                </a:solidFill>
                <a:latin typeface="メイリオ" pitchFamily="50" charset="-128"/>
                <a:ea typeface="メイリオ" pitchFamily="50" charset="-128"/>
                <a:cs typeface="メイリオ" pitchFamily="50" charset="-128"/>
              </a:rPr>
              <a:t>AntiSpam</a:t>
            </a:r>
            <a:endParaRPr kumimoji="1" lang="en-US" altLang="ja-JP" sz="1600" dirty="0">
              <a:solidFill>
                <a:schemeClr val="bg1"/>
              </a:solidFill>
              <a:latin typeface="メイリオ" pitchFamily="50" charset="-128"/>
              <a:ea typeface="メイリオ" pitchFamily="50" charset="-128"/>
              <a:cs typeface="メイリオ" pitchFamily="50" charset="-128"/>
            </a:endParaRPr>
          </a:p>
        </p:txBody>
      </p:sp>
      <p:sp>
        <p:nvSpPr>
          <p:cNvPr id="34" name="Text Box 17"/>
          <p:cNvSpPr txBox="1">
            <a:spLocks noChangeArrowheads="1"/>
          </p:cNvSpPr>
          <p:nvPr/>
        </p:nvSpPr>
        <p:spPr bwMode="gray">
          <a:xfrm>
            <a:off x="2955924" y="3761829"/>
            <a:ext cx="1544067" cy="1323439"/>
          </a:xfrm>
          <a:prstGeom prst="rect">
            <a:avLst/>
          </a:prstGeom>
          <a:noFill/>
          <a:ln w="9525">
            <a:noFill/>
            <a:miter lim="800000"/>
            <a:headEnd/>
            <a:tailEnd/>
          </a:ln>
          <a:effectLst/>
        </p:spPr>
        <p:txBody>
          <a:bodyPr wrap="squar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ウイルス対策</a:t>
            </a:r>
          </a:p>
          <a:p>
            <a:pPr eaLnBrk="1" hangingPunct="1">
              <a:lnSpc>
                <a:spcPct val="100000"/>
              </a:lnSpc>
              <a:spcBef>
                <a:spcPct val="50000"/>
              </a:spcBef>
            </a:pPr>
            <a:r>
              <a:rPr kumimoji="1" lang="en-US" altLang="ja-JP" sz="1600" dirty="0" err="1" smtClean="0">
                <a:solidFill>
                  <a:schemeClr val="bg1"/>
                </a:solidFill>
                <a:latin typeface="メイリオ" pitchFamily="50" charset="-128"/>
                <a:ea typeface="メイリオ" pitchFamily="50" charset="-128"/>
                <a:cs typeface="メイリオ" pitchFamily="50" charset="-128"/>
              </a:rPr>
              <a:t>IronPort</a:t>
            </a:r>
            <a:r>
              <a:rPr kumimoji="1" lang="en-US" altLang="ja-JP" sz="1600" dirty="0" smtClean="0">
                <a:solidFill>
                  <a:schemeClr val="bg1"/>
                </a:solidFill>
                <a:latin typeface="メイリオ" pitchFamily="50" charset="-128"/>
                <a:ea typeface="メイリオ" pitchFamily="50" charset="-128"/>
                <a:cs typeface="メイリオ" pitchFamily="50" charset="-128"/>
              </a:rPr>
              <a:t> </a:t>
            </a:r>
            <a:r>
              <a:rPr kumimoji="1" lang="en-US" altLang="ja-JP" sz="1600" dirty="0" err="1" smtClean="0">
                <a:solidFill>
                  <a:schemeClr val="bg1"/>
                </a:solidFill>
                <a:latin typeface="メイリオ" pitchFamily="50" charset="-128"/>
                <a:ea typeface="メイリオ" pitchFamily="50" charset="-128"/>
                <a:cs typeface="メイリオ" pitchFamily="50" charset="-128"/>
              </a:rPr>
              <a:t>VOF</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err="1">
                <a:solidFill>
                  <a:schemeClr val="bg1"/>
                </a:solidFill>
                <a:latin typeface="メイリオ" pitchFamily="50" charset="-128"/>
                <a:ea typeface="メイリオ" pitchFamily="50" charset="-128"/>
                <a:cs typeface="メイリオ" pitchFamily="50" charset="-128"/>
              </a:rPr>
              <a:t>Sophos</a:t>
            </a:r>
            <a:r>
              <a:rPr kumimoji="1" lang="en-US" altLang="ja-JP" sz="1600" dirty="0">
                <a:solidFill>
                  <a:schemeClr val="bg1"/>
                </a:solidFill>
                <a:latin typeface="メイリオ" pitchFamily="50" charset="-128"/>
                <a:ea typeface="メイリオ" pitchFamily="50" charset="-128"/>
                <a:cs typeface="メイリオ" pitchFamily="50" charset="-128"/>
              </a:rPr>
              <a:t> AV</a:t>
            </a: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McAfee AV</a:t>
            </a:r>
          </a:p>
        </p:txBody>
      </p:sp>
      <p:sp>
        <p:nvSpPr>
          <p:cNvPr id="35" name="Text Box 18"/>
          <p:cNvSpPr txBox="1">
            <a:spLocks noChangeArrowheads="1"/>
          </p:cNvSpPr>
          <p:nvPr/>
        </p:nvSpPr>
        <p:spPr bwMode="gray">
          <a:xfrm>
            <a:off x="4486275" y="3788816"/>
            <a:ext cx="1835150" cy="1223412"/>
          </a:xfrm>
          <a:prstGeom prst="rect">
            <a:avLst/>
          </a:prstGeom>
          <a:noFill/>
          <a:ln w="9525">
            <a:noFill/>
            <a:miter lim="800000"/>
            <a:headEnd/>
            <a:tailEnd/>
          </a:ln>
          <a:effectLst/>
        </p:spPr>
        <p:txBody>
          <a:bodyPr>
            <a:spAutoFit/>
          </a:bodyPr>
          <a:lstStyle/>
          <a:p>
            <a:pPr eaLnBrk="1" hangingPunct="1">
              <a:lnSpc>
                <a:spcPct val="100000"/>
              </a:lnSpc>
            </a:pPr>
            <a:r>
              <a:rPr kumimoji="1" lang="ja-JP" altLang="en-US" sz="1400" dirty="0">
                <a:solidFill>
                  <a:schemeClr val="bg1"/>
                </a:solidFill>
                <a:latin typeface="メイリオ" pitchFamily="50" charset="-128"/>
                <a:ea typeface="メイリオ" pitchFamily="50" charset="-128"/>
                <a:cs typeface="メイリオ" pitchFamily="50" charset="-128"/>
              </a:rPr>
              <a:t>情報漏洩対策</a:t>
            </a:r>
          </a:p>
          <a:p>
            <a:pPr eaLnBrk="1" hangingPunct="1">
              <a:lnSpc>
                <a:spcPct val="100000"/>
              </a:lnSpc>
              <a:spcBef>
                <a:spcPct val="75000"/>
              </a:spcBef>
            </a:pPr>
            <a:r>
              <a:rPr kumimoji="1" lang="ja-JP" altLang="en-US" sz="1400" dirty="0">
                <a:solidFill>
                  <a:schemeClr val="bg1"/>
                </a:solidFill>
                <a:latin typeface="メイリオ" pitchFamily="50" charset="-128"/>
                <a:ea typeface="メイリオ" pitchFamily="50" charset="-128"/>
                <a:cs typeface="メイリオ" pitchFamily="50" charset="-128"/>
              </a:rPr>
              <a:t>コンテンツフィルタ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メッセージフィルタ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添付ファイル監査</a:t>
            </a:r>
          </a:p>
        </p:txBody>
      </p:sp>
      <p:sp>
        <p:nvSpPr>
          <p:cNvPr id="36" name="Text Box 19"/>
          <p:cNvSpPr txBox="1">
            <a:spLocks noChangeArrowheads="1"/>
          </p:cNvSpPr>
          <p:nvPr/>
        </p:nvSpPr>
        <p:spPr bwMode="gray">
          <a:xfrm>
            <a:off x="6470650" y="3793579"/>
            <a:ext cx="1403350" cy="1071562"/>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メール暗号化</a:t>
            </a:r>
            <a:endParaRPr kumimoji="1" lang="ja-JP" altLang="en-US" sz="1600" baseline="3000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75000"/>
              </a:spcBef>
            </a:pPr>
            <a:r>
              <a:rPr kumimoji="1" lang="en-US" altLang="ja-JP" sz="1600">
                <a:solidFill>
                  <a:schemeClr val="bg1"/>
                </a:solidFill>
                <a:latin typeface="メイリオ" pitchFamily="50" charset="-128"/>
                <a:ea typeface="メイリオ" pitchFamily="50" charset="-128"/>
                <a:cs typeface="メイリオ" pitchFamily="50" charset="-128"/>
              </a:rPr>
              <a:t>PXE</a:t>
            </a:r>
          </a:p>
          <a:p>
            <a:pPr eaLnBrk="1" hangingPunct="1">
              <a:lnSpc>
                <a:spcPct val="100000"/>
              </a:lnSpc>
              <a:spcBef>
                <a:spcPct val="25000"/>
              </a:spcBef>
            </a:pPr>
            <a:r>
              <a:rPr kumimoji="1" lang="en-US" altLang="ja-JP" sz="1600">
                <a:solidFill>
                  <a:schemeClr val="bg1"/>
                </a:solidFill>
                <a:latin typeface="メイリオ" pitchFamily="50" charset="-128"/>
                <a:ea typeface="メイリオ" pitchFamily="50" charset="-128"/>
                <a:cs typeface="メイリオ" pitchFamily="50" charset="-128"/>
              </a:rPr>
              <a:t>TLS</a:t>
            </a: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smtClean="0"/>
              <a:t>コンテンツフィルタ</a:t>
            </a:r>
            <a:br>
              <a:rPr lang="ja-JP" altLang="en-US" dirty="0" smtClean="0"/>
            </a:br>
            <a:r>
              <a:rPr lang="ja-JP" altLang="en-US" sz="2400" dirty="0" smtClean="0"/>
              <a:t>メールの内容を監査し、ポリシーに応じた処理を適用</a:t>
            </a:r>
            <a:endParaRPr kumimoji="1" lang="ja-JP" altLang="en-US" sz="2400" dirty="0"/>
          </a:p>
        </p:txBody>
      </p:sp>
      <p:sp>
        <p:nvSpPr>
          <p:cNvPr id="1106947" name="Rectangle 3"/>
          <p:cNvSpPr>
            <a:spLocks noGrp="1" noChangeArrowheads="1"/>
          </p:cNvSpPr>
          <p:nvPr>
            <p:ph type="body" sz="half" idx="4294967295"/>
          </p:nvPr>
        </p:nvSpPr>
        <p:spPr>
          <a:xfrm>
            <a:off x="0" y="1939925"/>
            <a:ext cx="3695700" cy="4560888"/>
          </a:xfrm>
        </p:spPr>
        <p:txBody>
          <a:bodyPr>
            <a:normAutofit fontScale="85000" lnSpcReduction="20000"/>
          </a:bodyPr>
          <a:lstStyle/>
          <a:p>
            <a:pPr>
              <a:buFont typeface="Wingdings" pitchFamily="2" charset="2"/>
              <a:buNone/>
            </a:pPr>
            <a:r>
              <a:rPr lang="ja-JP" altLang="en-US" sz="1400" b="1" dirty="0">
                <a:latin typeface="メイリオ" pitchFamily="50" charset="-128"/>
                <a:ea typeface="メイリオ" pitchFamily="50" charset="-128"/>
                <a:cs typeface="メイリオ" pitchFamily="50" charset="-128"/>
              </a:rPr>
              <a:t>～が </a:t>
            </a:r>
            <a:r>
              <a:rPr lang="en-US" altLang="ja-JP" sz="1400" b="1" dirty="0">
                <a:latin typeface="メイリオ" pitchFamily="50" charset="-128"/>
                <a:ea typeface="メイリオ" pitchFamily="50" charset="-128"/>
                <a:cs typeface="メイリオ" pitchFamily="50" charset="-128"/>
              </a:rPr>
              <a:t>XXX </a:t>
            </a:r>
            <a:r>
              <a:rPr lang="ja-JP" altLang="en-US" sz="1400" b="1" dirty="0">
                <a:latin typeface="メイリオ" pitchFamily="50" charset="-128"/>
                <a:ea typeface="メイリオ" pitchFamily="50" charset="-128"/>
                <a:cs typeface="メイリオ" pitchFamily="50" charset="-128"/>
              </a:rPr>
              <a:t>の場合に</a:t>
            </a:r>
          </a:p>
          <a:p>
            <a:pPr>
              <a:lnSpc>
                <a:spcPct val="90000"/>
              </a:lnSpc>
            </a:pPr>
            <a:r>
              <a:rPr lang="ja-JP" altLang="en-US" sz="1400" dirty="0">
                <a:latin typeface="メイリオ" pitchFamily="50" charset="-128"/>
                <a:ea typeface="メイリオ" pitchFamily="50" charset="-128"/>
                <a:cs typeface="メイリオ" pitchFamily="50" charset="-128"/>
              </a:rPr>
              <a:t>メール本文、添付ファイル</a:t>
            </a:r>
          </a:p>
          <a:p>
            <a:pPr>
              <a:lnSpc>
                <a:spcPct val="90000"/>
              </a:lnSpc>
            </a:pPr>
            <a:r>
              <a:rPr lang="ja-JP" altLang="en-US" sz="1400" dirty="0">
                <a:latin typeface="メイリオ" pitchFamily="50" charset="-128"/>
                <a:ea typeface="メイリオ" pitchFamily="50" charset="-128"/>
                <a:cs typeface="メイリオ" pitchFamily="50" charset="-128"/>
              </a:rPr>
              <a:t>メール本文</a:t>
            </a:r>
          </a:p>
          <a:p>
            <a:pPr>
              <a:lnSpc>
                <a:spcPct val="90000"/>
              </a:lnSpc>
            </a:pPr>
            <a:r>
              <a:rPr lang="ja-JP" altLang="en-US" sz="1400" dirty="0">
                <a:latin typeface="メイリオ" pitchFamily="50" charset="-128"/>
                <a:ea typeface="メイリオ" pitchFamily="50" charset="-128"/>
                <a:cs typeface="メイリオ" pitchFamily="50" charset="-128"/>
              </a:rPr>
              <a:t>メールのサイズ</a:t>
            </a:r>
          </a:p>
          <a:p>
            <a:pPr>
              <a:lnSpc>
                <a:spcPct val="90000"/>
              </a:lnSpc>
            </a:pPr>
            <a:r>
              <a:rPr lang="ja-JP" altLang="en-US" sz="1400" dirty="0">
                <a:latin typeface="メイリオ" pitchFamily="50" charset="-128"/>
                <a:ea typeface="メイリオ" pitchFamily="50" charset="-128"/>
                <a:cs typeface="メイリオ" pitchFamily="50" charset="-128"/>
              </a:rPr>
              <a:t>添付ファイル</a:t>
            </a:r>
          </a:p>
          <a:p>
            <a:pPr>
              <a:lnSpc>
                <a:spcPct val="90000"/>
              </a:lnSpc>
            </a:pPr>
            <a:r>
              <a:rPr lang="ja-JP" altLang="en-US" sz="1400" dirty="0">
                <a:latin typeface="メイリオ" pitchFamily="50" charset="-128"/>
                <a:ea typeface="メイリオ" pitchFamily="50" charset="-128"/>
                <a:cs typeface="メイリオ" pitchFamily="50" charset="-128"/>
              </a:rPr>
              <a:t>添付ファイルのファイルタイプ</a:t>
            </a:r>
          </a:p>
          <a:p>
            <a:pPr>
              <a:lnSpc>
                <a:spcPct val="90000"/>
              </a:lnSpc>
            </a:pPr>
            <a:r>
              <a:rPr lang="ja-JP" altLang="en-US" sz="1400" dirty="0">
                <a:latin typeface="メイリオ" pitchFamily="50" charset="-128"/>
                <a:ea typeface="メイリオ" pitchFamily="50" charset="-128"/>
                <a:cs typeface="メイリオ" pitchFamily="50" charset="-128"/>
              </a:rPr>
              <a:t>添付ファイル名</a:t>
            </a:r>
          </a:p>
          <a:p>
            <a:pPr>
              <a:lnSpc>
                <a:spcPct val="90000"/>
              </a:lnSpc>
            </a:pPr>
            <a:r>
              <a:rPr lang="ja-JP" altLang="en-US" sz="1400" dirty="0">
                <a:latin typeface="メイリオ" pitchFamily="50" charset="-128"/>
                <a:ea typeface="メイリオ" pitchFamily="50" charset="-128"/>
                <a:cs typeface="メイリオ" pitchFamily="50" charset="-128"/>
              </a:rPr>
              <a:t>添付ファイル</a:t>
            </a:r>
            <a:r>
              <a:rPr lang="en-US" altLang="ja-JP" sz="1400" dirty="0">
                <a:latin typeface="メイリオ" pitchFamily="50" charset="-128"/>
                <a:ea typeface="メイリオ" pitchFamily="50" charset="-128"/>
                <a:cs typeface="メイリオ" pitchFamily="50" charset="-128"/>
              </a:rPr>
              <a:t>MIME</a:t>
            </a:r>
            <a:r>
              <a:rPr lang="ja-JP" altLang="en-US" sz="1400" dirty="0">
                <a:latin typeface="メイリオ" pitchFamily="50" charset="-128"/>
                <a:ea typeface="メイリオ" pitchFamily="50" charset="-128"/>
                <a:cs typeface="メイリオ" pitchFamily="50" charset="-128"/>
              </a:rPr>
              <a:t>タイプ</a:t>
            </a:r>
          </a:p>
          <a:p>
            <a:pPr>
              <a:lnSpc>
                <a:spcPct val="90000"/>
              </a:lnSpc>
            </a:pPr>
            <a:r>
              <a:rPr lang="ja-JP" altLang="en-US" sz="1400" dirty="0">
                <a:latin typeface="メイリオ" pitchFamily="50" charset="-128"/>
                <a:ea typeface="メイリオ" pitchFamily="50" charset="-128"/>
                <a:cs typeface="メイリオ" pitchFamily="50" charset="-128"/>
              </a:rPr>
              <a:t>件名ヘッダ</a:t>
            </a:r>
          </a:p>
          <a:p>
            <a:pPr>
              <a:lnSpc>
                <a:spcPct val="90000"/>
              </a:lnSpc>
            </a:pPr>
            <a:r>
              <a:rPr lang="ja-JP" altLang="en-US" sz="1400" dirty="0">
                <a:latin typeface="メイリオ" pitchFamily="50" charset="-128"/>
                <a:ea typeface="メイリオ" pitchFamily="50" charset="-128"/>
                <a:cs typeface="メイリオ" pitchFamily="50" charset="-128"/>
              </a:rPr>
              <a:t>その他のヘッダ</a:t>
            </a:r>
          </a:p>
          <a:p>
            <a:pPr>
              <a:lnSpc>
                <a:spcPct val="90000"/>
              </a:lnSpc>
            </a:pPr>
            <a:r>
              <a:rPr lang="ja-JP" altLang="en-US" sz="1400" dirty="0">
                <a:latin typeface="メイリオ" pitchFamily="50" charset="-128"/>
                <a:ea typeface="メイリオ" pitchFamily="50" charset="-128"/>
                <a:cs typeface="メイリオ" pitchFamily="50" charset="-128"/>
              </a:rPr>
              <a:t>エンベロープ送信者</a:t>
            </a:r>
          </a:p>
          <a:p>
            <a:pPr>
              <a:lnSpc>
                <a:spcPct val="90000"/>
              </a:lnSpc>
            </a:pPr>
            <a:r>
              <a:rPr lang="ja-JP" altLang="en-US" sz="1400" dirty="0">
                <a:latin typeface="メイリオ" pitchFamily="50" charset="-128"/>
                <a:ea typeface="メイリオ" pitchFamily="50" charset="-128"/>
                <a:cs typeface="メイリオ" pitchFamily="50" charset="-128"/>
              </a:rPr>
              <a:t>エンベロープ受信者</a:t>
            </a:r>
          </a:p>
          <a:p>
            <a:pPr>
              <a:lnSpc>
                <a:spcPct val="90000"/>
              </a:lnSpc>
            </a:pPr>
            <a:r>
              <a:rPr lang="ja-JP" altLang="en-US" sz="1400" dirty="0">
                <a:latin typeface="メイリオ" pitchFamily="50" charset="-128"/>
                <a:ea typeface="メイリオ" pitchFamily="50" charset="-128"/>
                <a:cs typeface="メイリオ" pitchFamily="50" charset="-128"/>
              </a:rPr>
              <a:t>受信リスナー</a:t>
            </a:r>
          </a:p>
          <a:p>
            <a:pPr>
              <a:lnSpc>
                <a:spcPct val="90000"/>
              </a:lnSpc>
            </a:pPr>
            <a:r>
              <a:rPr lang="ja-JP" altLang="en-US" sz="1400" dirty="0">
                <a:latin typeface="メイリオ" pitchFamily="50" charset="-128"/>
                <a:ea typeface="メイリオ" pitchFamily="50" charset="-128"/>
                <a:cs typeface="メイリオ" pitchFamily="50" charset="-128"/>
              </a:rPr>
              <a:t>リモート</a:t>
            </a:r>
            <a:r>
              <a:rPr lang="en-US" altLang="ja-JP" sz="1400" dirty="0">
                <a:latin typeface="メイリオ" pitchFamily="50" charset="-128"/>
                <a:ea typeface="メイリオ" pitchFamily="50" charset="-128"/>
                <a:cs typeface="メイリオ" pitchFamily="50" charset="-128"/>
              </a:rPr>
              <a:t>IP</a:t>
            </a:r>
          </a:p>
          <a:p>
            <a:pPr>
              <a:lnSpc>
                <a:spcPct val="90000"/>
              </a:lnSpc>
            </a:pPr>
            <a:r>
              <a:rPr lang="ja-JP" altLang="en-US" sz="1400" dirty="0">
                <a:latin typeface="メイリオ" pitchFamily="50" charset="-128"/>
                <a:ea typeface="メイリオ" pitchFamily="50" charset="-128"/>
                <a:cs typeface="メイリオ" pitchFamily="50" charset="-128"/>
              </a:rPr>
              <a:t>レピュテーションスコア</a:t>
            </a:r>
          </a:p>
        </p:txBody>
      </p:sp>
      <p:sp>
        <p:nvSpPr>
          <p:cNvPr id="1106948" name="Rectangle 4"/>
          <p:cNvSpPr>
            <a:spLocks noGrp="1" noChangeArrowheads="1"/>
          </p:cNvSpPr>
          <p:nvPr>
            <p:ph type="body" sz="half" idx="4294967295"/>
          </p:nvPr>
        </p:nvSpPr>
        <p:spPr>
          <a:xfrm>
            <a:off x="5162550" y="1939925"/>
            <a:ext cx="3981450" cy="4560888"/>
          </a:xfrm>
        </p:spPr>
        <p:txBody>
          <a:bodyPr>
            <a:normAutofit fontScale="85000" lnSpcReduction="20000"/>
          </a:bodyPr>
          <a:lstStyle/>
          <a:p>
            <a:pPr>
              <a:buFont typeface="Wingdings" pitchFamily="2" charset="2"/>
              <a:buNone/>
            </a:pPr>
            <a:r>
              <a:rPr lang="ja-JP" altLang="en-US" sz="1400" b="1" dirty="0">
                <a:latin typeface="メイリオ" pitchFamily="50" charset="-128"/>
                <a:ea typeface="メイリオ" pitchFamily="50" charset="-128"/>
                <a:cs typeface="メイリオ" pitchFamily="50" charset="-128"/>
              </a:rPr>
              <a:t>～を実行する</a:t>
            </a:r>
          </a:p>
          <a:p>
            <a:pPr>
              <a:lnSpc>
                <a:spcPct val="90000"/>
              </a:lnSpc>
            </a:pPr>
            <a:r>
              <a:rPr lang="ja-JP" altLang="en-US" sz="1400" dirty="0">
                <a:latin typeface="メイリオ" pitchFamily="50" charset="-128"/>
                <a:ea typeface="メイリオ" pitchFamily="50" charset="-128"/>
                <a:cs typeface="メイリオ" pitchFamily="50" charset="-128"/>
              </a:rPr>
              <a:t>隔離</a:t>
            </a:r>
          </a:p>
          <a:p>
            <a:pPr>
              <a:lnSpc>
                <a:spcPct val="90000"/>
              </a:lnSpc>
            </a:pPr>
            <a:r>
              <a:rPr lang="ja-JP" altLang="en-US" sz="1400" dirty="0">
                <a:latin typeface="メイリオ" pitchFamily="50" charset="-128"/>
                <a:ea typeface="メイリオ" pitchFamily="50" charset="-128"/>
                <a:cs typeface="メイリオ" pitchFamily="50" charset="-128"/>
              </a:rPr>
              <a:t>複製して隔離</a:t>
            </a:r>
          </a:p>
          <a:p>
            <a:pPr>
              <a:lnSpc>
                <a:spcPct val="90000"/>
              </a:lnSpc>
            </a:pPr>
            <a:r>
              <a:rPr lang="en-US" altLang="ja-JP" sz="1400" dirty="0">
                <a:latin typeface="メイリオ" pitchFamily="50" charset="-128"/>
                <a:ea typeface="メイリオ" pitchFamily="50" charset="-128"/>
                <a:cs typeface="メイリオ" pitchFamily="50" charset="-128"/>
              </a:rPr>
              <a:t>bcc: </a:t>
            </a:r>
            <a:r>
              <a:rPr lang="ja-JP" altLang="en-US" sz="1400" dirty="0">
                <a:latin typeface="メイリオ" pitchFamily="50" charset="-128"/>
                <a:ea typeface="メイリオ" pitchFamily="50" charset="-128"/>
                <a:cs typeface="メイリオ" pitchFamily="50" charset="-128"/>
              </a:rPr>
              <a:t>を送る</a:t>
            </a:r>
          </a:p>
          <a:p>
            <a:pPr>
              <a:lnSpc>
                <a:spcPct val="90000"/>
              </a:lnSpc>
            </a:pPr>
            <a:r>
              <a:rPr lang="ja-JP" altLang="en-US" sz="1400" dirty="0">
                <a:latin typeface="メイリオ" pitchFamily="50" charset="-128"/>
                <a:ea typeface="メイリオ" pitchFamily="50" charset="-128"/>
                <a:cs typeface="メイリオ" pitchFamily="50" charset="-128"/>
              </a:rPr>
              <a:t>通知を送る</a:t>
            </a:r>
          </a:p>
          <a:p>
            <a:pPr>
              <a:lnSpc>
                <a:spcPct val="90000"/>
              </a:lnSpc>
            </a:pPr>
            <a:r>
              <a:rPr lang="ja-JP" altLang="en-US" sz="1400" dirty="0">
                <a:latin typeface="メイリオ" pitchFamily="50" charset="-128"/>
                <a:ea typeface="メイリオ" pitchFamily="50" charset="-128"/>
                <a:cs typeface="メイリオ" pitchFamily="50" charset="-128"/>
              </a:rPr>
              <a:t>添付ファイルを削除</a:t>
            </a:r>
          </a:p>
          <a:p>
            <a:pPr>
              <a:lnSpc>
                <a:spcPct val="90000"/>
              </a:lnSpc>
            </a:pPr>
            <a:r>
              <a:rPr lang="ja-JP" altLang="en-US" sz="1400" dirty="0">
                <a:latin typeface="メイリオ" pitchFamily="50" charset="-128"/>
                <a:ea typeface="メイリオ" pitchFamily="50" charset="-128"/>
                <a:cs typeface="メイリオ" pitchFamily="50" charset="-128"/>
              </a:rPr>
              <a:t>フッターを追加</a:t>
            </a:r>
          </a:p>
          <a:p>
            <a:pPr>
              <a:lnSpc>
                <a:spcPct val="90000"/>
              </a:lnSpc>
            </a:pPr>
            <a:r>
              <a:rPr lang="ja-JP" altLang="en-US" sz="1400" dirty="0">
                <a:latin typeface="メイリオ" pitchFamily="50" charset="-128"/>
                <a:ea typeface="メイリオ" pitchFamily="50" charset="-128"/>
                <a:cs typeface="メイリオ" pitchFamily="50" charset="-128"/>
              </a:rPr>
              <a:t>宛先を変更</a:t>
            </a:r>
          </a:p>
          <a:p>
            <a:pPr>
              <a:lnSpc>
                <a:spcPct val="90000"/>
              </a:lnSpc>
            </a:pPr>
            <a:r>
              <a:rPr lang="ja-JP" altLang="en-US" sz="1400" dirty="0">
                <a:latin typeface="メイリオ" pitchFamily="50" charset="-128"/>
                <a:ea typeface="メイリオ" pitchFamily="50" charset="-128"/>
                <a:cs typeface="メイリオ" pitchFamily="50" charset="-128"/>
              </a:rPr>
              <a:t>代替送信ホストに送る</a:t>
            </a:r>
          </a:p>
          <a:p>
            <a:pPr>
              <a:lnSpc>
                <a:spcPct val="90000"/>
              </a:lnSpc>
            </a:pPr>
            <a:r>
              <a:rPr lang="ja-JP" altLang="en-US" sz="1400" dirty="0">
                <a:latin typeface="メイリオ" pitchFamily="50" charset="-128"/>
                <a:ea typeface="メイリオ" pitchFamily="50" charset="-128"/>
                <a:cs typeface="メイリオ" pitchFamily="50" charset="-128"/>
              </a:rPr>
              <a:t>ヘッダーを追加</a:t>
            </a:r>
          </a:p>
          <a:p>
            <a:pPr>
              <a:lnSpc>
                <a:spcPct val="90000"/>
              </a:lnSpc>
            </a:pPr>
            <a:r>
              <a:rPr lang="ja-JP" altLang="en-US" sz="1400" dirty="0">
                <a:latin typeface="メイリオ" pitchFamily="50" charset="-128"/>
                <a:ea typeface="メイリオ" pitchFamily="50" charset="-128"/>
                <a:cs typeface="メイリオ" pitchFamily="50" charset="-128"/>
              </a:rPr>
              <a:t>ヘッダーの削除</a:t>
            </a:r>
          </a:p>
          <a:p>
            <a:pPr>
              <a:lnSpc>
                <a:spcPct val="90000"/>
              </a:lnSpc>
            </a:pPr>
            <a:r>
              <a:rPr lang="ja-JP" altLang="en-US" sz="1400" dirty="0">
                <a:latin typeface="メイリオ" pitchFamily="50" charset="-128"/>
                <a:ea typeface="メイリオ" pitchFamily="50" charset="-128"/>
                <a:cs typeface="メイリオ" pitchFamily="50" charset="-128"/>
              </a:rPr>
              <a:t>暗号化して送信</a:t>
            </a:r>
          </a:p>
          <a:p>
            <a:pPr>
              <a:lnSpc>
                <a:spcPct val="90000"/>
              </a:lnSpc>
            </a:pPr>
            <a:r>
              <a:rPr lang="ja-JP" altLang="en-US" sz="1400" dirty="0">
                <a:latin typeface="メイリオ" pitchFamily="50" charset="-128"/>
                <a:ea typeface="メイリオ" pitchFamily="50" charset="-128"/>
                <a:cs typeface="メイリオ" pitchFamily="50" charset="-128"/>
              </a:rPr>
              <a:t>バウンス</a:t>
            </a:r>
          </a:p>
          <a:p>
            <a:pPr>
              <a:lnSpc>
                <a:spcPct val="90000"/>
              </a:lnSpc>
            </a:pPr>
            <a:r>
              <a:rPr lang="ja-JP" altLang="en-US" sz="1400" dirty="0">
                <a:latin typeface="メイリオ" pitchFamily="50" charset="-128"/>
                <a:ea typeface="メイリオ" pitchFamily="50" charset="-128"/>
                <a:cs typeface="メイリオ" pitchFamily="50" charset="-128"/>
              </a:rPr>
              <a:t>送信</a:t>
            </a:r>
          </a:p>
          <a:p>
            <a:pPr>
              <a:lnSpc>
                <a:spcPct val="90000"/>
              </a:lnSpc>
            </a:pPr>
            <a:r>
              <a:rPr lang="ja-JP" altLang="en-US" sz="1400" dirty="0">
                <a:latin typeface="メイリオ" pitchFamily="50" charset="-128"/>
                <a:ea typeface="メイリオ" pitchFamily="50" charset="-128"/>
                <a:cs typeface="メイリオ" pitchFamily="50" charset="-128"/>
              </a:rPr>
              <a:t>ドロップ</a:t>
            </a:r>
          </a:p>
        </p:txBody>
      </p:sp>
      <p:sp>
        <p:nvSpPr>
          <p:cNvPr id="1106949" name="Text Box 5"/>
          <p:cNvSpPr txBox="1">
            <a:spLocks noChangeArrowheads="1"/>
          </p:cNvSpPr>
          <p:nvPr/>
        </p:nvSpPr>
        <p:spPr bwMode="auto">
          <a:xfrm>
            <a:off x="1259632" y="1609725"/>
            <a:ext cx="1016000" cy="304800"/>
          </a:xfrm>
          <a:prstGeom prst="rect">
            <a:avLst/>
          </a:prstGeom>
          <a:noFill/>
          <a:ln w="28575" algn="ctr">
            <a:noFill/>
            <a:miter lim="800000"/>
            <a:headEnd/>
            <a:tailEnd/>
          </a:ln>
          <a:effectLst/>
        </p:spPr>
        <p:txBody>
          <a:bodyPr wrap="none" lIns="0" tIns="0" rIns="0" bIns="0">
            <a:spAutoFit/>
          </a:bodyPr>
          <a:lstStyle/>
          <a:p>
            <a:pPr eaLnBrk="1" hangingPunct="1">
              <a:lnSpc>
                <a:spcPct val="100000"/>
              </a:lnSpc>
              <a:spcBef>
                <a:spcPct val="50000"/>
              </a:spcBef>
            </a:pPr>
            <a:r>
              <a:rPr lang="ja-JP" altLang="en-US" sz="2000" dirty="0">
                <a:latin typeface="メイリオ" pitchFamily="50" charset="-128"/>
                <a:ea typeface="メイリオ" pitchFamily="50" charset="-128"/>
                <a:cs typeface="Arial" pitchFamily="34" charset="0"/>
              </a:rPr>
              <a:t>適用条件</a:t>
            </a:r>
          </a:p>
        </p:txBody>
      </p:sp>
      <p:sp>
        <p:nvSpPr>
          <p:cNvPr id="1106950" name="Text Box 6"/>
          <p:cNvSpPr txBox="1">
            <a:spLocks noChangeArrowheads="1"/>
          </p:cNvSpPr>
          <p:nvPr/>
        </p:nvSpPr>
        <p:spPr bwMode="auto">
          <a:xfrm>
            <a:off x="5220072" y="1609725"/>
            <a:ext cx="1270000" cy="304800"/>
          </a:xfrm>
          <a:prstGeom prst="rect">
            <a:avLst/>
          </a:prstGeom>
          <a:noFill/>
          <a:ln w="28575" algn="ctr">
            <a:noFill/>
            <a:miter lim="800000"/>
            <a:headEnd/>
            <a:tailEnd/>
          </a:ln>
          <a:effectLst/>
        </p:spPr>
        <p:txBody>
          <a:bodyPr wrap="none" lIns="0" tIns="0" rIns="0" bIns="0">
            <a:spAutoFit/>
          </a:bodyPr>
          <a:lstStyle/>
          <a:p>
            <a:pPr eaLnBrk="1" hangingPunct="1">
              <a:lnSpc>
                <a:spcPct val="100000"/>
              </a:lnSpc>
              <a:spcBef>
                <a:spcPct val="50000"/>
              </a:spcBef>
            </a:pPr>
            <a:r>
              <a:rPr lang="ja-JP" altLang="en-US" sz="2000" dirty="0">
                <a:latin typeface="メイリオ" pitchFamily="50" charset="-128"/>
                <a:ea typeface="メイリオ" pitchFamily="50" charset="-128"/>
                <a:cs typeface="Arial" pitchFamily="34" charset="0"/>
              </a:rPr>
              <a:t>アクション</a:t>
            </a: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2"/>
          <p:cNvSpPr>
            <a:spLocks noChangeArrowheads="1"/>
          </p:cNvSpPr>
          <p:nvPr/>
        </p:nvSpPr>
        <p:spPr bwMode="auto">
          <a:xfrm>
            <a:off x="6983413" y="5876925"/>
            <a:ext cx="2160587" cy="981075"/>
          </a:xfrm>
          <a:prstGeom prst="rect">
            <a:avLst/>
          </a:prstGeom>
          <a:solidFill>
            <a:schemeClr val="bg1"/>
          </a:solidFill>
          <a:ln w="9525" algn="ctr">
            <a:solidFill>
              <a:schemeClr val="bg1"/>
            </a:solidFill>
            <a:miter lim="800000"/>
            <a:headEnd/>
            <a:tailEnd/>
          </a:ln>
          <a:effectLst/>
        </p:spPr>
        <p:txBody>
          <a:bodyPr wrap="none" anchor="ctr">
            <a:spAutoFit/>
          </a:bodyPr>
          <a:lstStyle/>
          <a:p>
            <a:endParaRPr lang="en-US"/>
          </a:p>
        </p:txBody>
      </p:sp>
      <p:pic>
        <p:nvPicPr>
          <p:cNvPr id="1300484" name="Picture 4"/>
          <p:cNvPicPr>
            <a:picLocks noChangeAspect="1" noChangeArrowheads="1"/>
          </p:cNvPicPr>
          <p:nvPr/>
        </p:nvPicPr>
        <p:blipFill>
          <a:blip r:embed="rId3" cstate="print"/>
          <a:srcRect/>
          <a:stretch>
            <a:fillRect/>
          </a:stretch>
        </p:blipFill>
        <p:spPr bwMode="auto">
          <a:xfrm>
            <a:off x="1116013" y="1449388"/>
            <a:ext cx="7200900" cy="5248275"/>
          </a:xfrm>
          <a:prstGeom prst="rect">
            <a:avLst/>
          </a:prstGeom>
          <a:noFill/>
          <a:ln w="9525" algn="ctr">
            <a:noFill/>
            <a:miter lim="800000"/>
            <a:headEnd/>
            <a:tailEnd/>
          </a:ln>
          <a:effectLst/>
        </p:spPr>
      </p:pic>
      <p:sp>
        <p:nvSpPr>
          <p:cNvPr id="7" name="タイトル 6"/>
          <p:cNvSpPr>
            <a:spLocks noGrp="1"/>
          </p:cNvSpPr>
          <p:nvPr>
            <p:ph type="title"/>
          </p:nvPr>
        </p:nvSpPr>
        <p:spPr/>
        <p:txBody>
          <a:bodyPr/>
          <a:lstStyle/>
          <a:p>
            <a:r>
              <a:rPr lang="ja-JP" altLang="en-US" dirty="0" smtClean="0"/>
              <a:t>コンテンツフィルタ</a:t>
            </a:r>
            <a:br>
              <a:rPr lang="ja-JP" altLang="en-US" dirty="0" smtClean="0"/>
            </a:br>
            <a:r>
              <a:rPr lang="ja-JP" altLang="en-US" sz="2400" dirty="0" smtClean="0"/>
              <a:t>設定画面</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189" name="Picture 21"/>
          <p:cNvPicPr>
            <a:picLocks noChangeAspect="1" noChangeArrowheads="1"/>
          </p:cNvPicPr>
          <p:nvPr/>
        </p:nvPicPr>
        <p:blipFill>
          <a:blip r:embed="rId3" cstate="print"/>
          <a:srcRect/>
          <a:stretch>
            <a:fillRect/>
          </a:stretch>
        </p:blipFill>
        <p:spPr bwMode="auto">
          <a:xfrm>
            <a:off x="3024188" y="2168525"/>
            <a:ext cx="3305175" cy="857250"/>
          </a:xfrm>
          <a:prstGeom prst="rect">
            <a:avLst/>
          </a:prstGeom>
          <a:noFill/>
          <a:ln w="9525" algn="ctr">
            <a:noFill/>
            <a:miter lim="800000"/>
            <a:headEnd/>
            <a:tailEnd/>
          </a:ln>
          <a:effectLst/>
        </p:spPr>
      </p:pic>
      <p:sp>
        <p:nvSpPr>
          <p:cNvPr id="20" name="タイトル 19"/>
          <p:cNvSpPr txBox="1">
            <a:spLocks/>
          </p:cNvSpPr>
          <p:nvPr/>
        </p:nvSpPr>
        <p:spPr>
          <a:xfrm>
            <a:off x="229702" y="432215"/>
            <a:ext cx="8588861" cy="838200"/>
          </a:xfrm>
          <a:prstGeom prst="rect">
            <a:avLst/>
          </a:prstGeom>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ESA</a:t>
            </a:r>
            <a: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アーキテクチャ</a:t>
            </a:r>
            <a:b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lang="ja-JP" altLang="en-US" sz="2800" spc="-100" dirty="0" smtClean="0">
                <a:gradFill>
                  <a:gsLst>
                    <a:gs pos="0">
                      <a:schemeClr val="tx1"/>
                    </a:gs>
                    <a:gs pos="44000">
                      <a:srgbClr val="01BBBB"/>
                    </a:gs>
                    <a:gs pos="100000">
                      <a:schemeClr val="accent4"/>
                    </a:gs>
                  </a:gsLst>
                  <a:lin ang="4800000" scaled="0"/>
                </a:gradFill>
                <a:latin typeface="+mj-lt"/>
                <a:ea typeface="+mj-ea"/>
                <a:cs typeface="+mj-cs"/>
              </a:rPr>
              <a:t>メール暗号化、誤送信対策</a:t>
            </a:r>
            <a:endParaRPr kumimoji="1" lang="ja-JP" altLang="en-US" sz="36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
        <p:nvSpPr>
          <p:cNvPr id="21" name="Rectangle 2"/>
          <p:cNvSpPr>
            <a:spLocks noChangeArrowheads="1"/>
          </p:cNvSpPr>
          <p:nvPr/>
        </p:nvSpPr>
        <p:spPr bwMode="gray">
          <a:xfrm>
            <a:off x="2811463" y="35110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2" name="Rectangle 3"/>
          <p:cNvSpPr>
            <a:spLocks noChangeArrowheads="1"/>
          </p:cNvSpPr>
          <p:nvPr/>
        </p:nvSpPr>
        <p:spPr bwMode="gray">
          <a:xfrm>
            <a:off x="4564063" y="34983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3" name="Text Box 6"/>
          <p:cNvSpPr txBox="1">
            <a:spLocks noChangeArrowheads="1"/>
          </p:cNvSpPr>
          <p:nvPr/>
        </p:nvSpPr>
        <p:spPr bwMode="gray">
          <a:xfrm>
            <a:off x="835025" y="3533229"/>
            <a:ext cx="2082800" cy="762000"/>
          </a:xfrm>
          <a:prstGeom prst="rect">
            <a:avLst/>
          </a:prstGeom>
          <a:noFill/>
          <a:ln w="9525">
            <a:noFill/>
            <a:miter lim="800000"/>
            <a:headEnd/>
            <a:tailEnd/>
          </a:ln>
          <a:effectLst/>
        </p:spPr>
        <p:txBody>
          <a:bodyPr>
            <a:spAutoFit/>
          </a:bodyPr>
          <a:lstStyle/>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スパム</a:t>
            </a:r>
          </a:p>
          <a:p>
            <a:pPr eaLnBrk="1" hangingPunct="1">
              <a:lnSpc>
                <a:spcPct val="100000"/>
              </a:lnSpc>
            </a:pPr>
            <a:r>
              <a:rPr lang="ja-JP" altLang="en-US" sz="2200">
                <a:solidFill>
                  <a:schemeClr val="bg1"/>
                </a:solidFill>
                <a:latin typeface="メイリオ" pitchFamily="50" charset="-128"/>
                <a:ea typeface="メイリオ" pitchFamily="50" charset="-128"/>
                <a:cs typeface="Arial" pitchFamily="34" charset="0"/>
              </a:rPr>
              <a:t>防御</a:t>
            </a:r>
          </a:p>
        </p:txBody>
      </p:sp>
      <p:sp>
        <p:nvSpPr>
          <p:cNvPr id="24" name="Rectangle 7"/>
          <p:cNvSpPr>
            <a:spLocks noChangeArrowheads="1"/>
          </p:cNvSpPr>
          <p:nvPr/>
        </p:nvSpPr>
        <p:spPr bwMode="gray">
          <a:xfrm>
            <a:off x="1033463" y="5695404"/>
            <a:ext cx="6970712" cy="469900"/>
          </a:xfrm>
          <a:prstGeom prst="rect">
            <a:avLst/>
          </a:prstGeom>
          <a:solidFill>
            <a:srgbClr val="4D4D4D"/>
          </a:solidFill>
          <a:ln w="9525" algn="ctr">
            <a:noFill/>
            <a:miter lim="800000"/>
            <a:headEnd/>
            <a:tailEnd/>
          </a:ln>
          <a:effectLst/>
        </p:spPr>
        <p:txBody>
          <a:bodyPr anchor="ctr">
            <a:spAutoFit/>
          </a:bodyPr>
          <a:lstStyle/>
          <a:p>
            <a:endParaRPr lang="en-US"/>
          </a:p>
        </p:txBody>
      </p:sp>
      <p:sp>
        <p:nvSpPr>
          <p:cNvPr id="25" name="Rectangle 8"/>
          <p:cNvSpPr>
            <a:spLocks noChangeArrowheads="1"/>
          </p:cNvSpPr>
          <p:nvPr/>
        </p:nvSpPr>
        <p:spPr bwMode="gray">
          <a:xfrm>
            <a:off x="1033463" y="2949029"/>
            <a:ext cx="6970712" cy="471487"/>
          </a:xfrm>
          <a:prstGeom prst="rect">
            <a:avLst/>
          </a:prstGeom>
          <a:solidFill>
            <a:srgbClr val="969696"/>
          </a:solidFill>
          <a:ln w="9525" algn="ctr">
            <a:noFill/>
            <a:miter lim="800000"/>
            <a:headEnd/>
            <a:tailEnd/>
          </a:ln>
          <a:effectLst/>
        </p:spPr>
        <p:txBody>
          <a:bodyPr anchor="ctr">
            <a:spAutoFit/>
          </a:bodyPr>
          <a:lstStyle/>
          <a:p>
            <a:endParaRPr lang="en-US"/>
          </a:p>
        </p:txBody>
      </p:sp>
      <p:sp>
        <p:nvSpPr>
          <p:cNvPr id="26" name="Freeform 9"/>
          <p:cNvSpPr>
            <a:spLocks/>
          </p:cNvSpPr>
          <p:nvPr/>
        </p:nvSpPr>
        <p:spPr bwMode="gray">
          <a:xfrm>
            <a:off x="8004175" y="5538241"/>
            <a:ext cx="587375" cy="627063"/>
          </a:xfrm>
          <a:custGeom>
            <a:avLst/>
            <a:gdLst/>
            <a:ahLst/>
            <a:cxnLst>
              <a:cxn ang="0">
                <a:pos x="0" y="0"/>
              </a:cxn>
              <a:cxn ang="0">
                <a:pos x="0" y="363"/>
              </a:cxn>
              <a:cxn ang="0">
                <a:pos x="363" y="0"/>
              </a:cxn>
              <a:cxn ang="0">
                <a:pos x="0" y="0"/>
              </a:cxn>
            </a:cxnLst>
            <a:rect l="0" t="0" r="r" b="b"/>
            <a:pathLst>
              <a:path w="363" h="363">
                <a:moveTo>
                  <a:pt x="0" y="0"/>
                </a:moveTo>
                <a:lnTo>
                  <a:pt x="0" y="363"/>
                </a:lnTo>
                <a:lnTo>
                  <a:pt x="363" y="0"/>
                </a:lnTo>
                <a:lnTo>
                  <a:pt x="0" y="0"/>
                </a:lnTo>
                <a:close/>
              </a:path>
            </a:pathLst>
          </a:custGeom>
          <a:solidFill>
            <a:srgbClr val="DDDDDD"/>
          </a:solidFill>
          <a:ln w="9525" cap="flat" cmpd="sng">
            <a:noFill/>
            <a:prstDash val="solid"/>
            <a:round/>
            <a:headEnd/>
            <a:tailEnd/>
          </a:ln>
          <a:effectLst/>
        </p:spPr>
        <p:txBody>
          <a:bodyPr wrap="none">
            <a:spAutoFit/>
          </a:bodyPr>
          <a:lstStyle/>
          <a:p>
            <a:endParaRPr lang="en-US"/>
          </a:p>
        </p:txBody>
      </p:sp>
      <p:sp>
        <p:nvSpPr>
          <p:cNvPr id="27" name="Rectangle 10"/>
          <p:cNvSpPr>
            <a:spLocks noChangeArrowheads="1"/>
          </p:cNvSpPr>
          <p:nvPr/>
        </p:nvSpPr>
        <p:spPr bwMode="gray">
          <a:xfrm>
            <a:off x="1033463" y="3498304"/>
            <a:ext cx="1687512" cy="2117725"/>
          </a:xfrm>
          <a:prstGeom prst="rect">
            <a:avLst/>
          </a:prstGeom>
          <a:solidFill>
            <a:schemeClr val="accent1">
              <a:lumMod val="75000"/>
            </a:schemeClr>
          </a:solidFill>
          <a:ln w="9525">
            <a:noFill/>
            <a:miter lim="800000"/>
            <a:headEnd/>
            <a:tailEnd/>
          </a:ln>
        </p:spPr>
        <p:txBody>
          <a:bodyPr wrap="none" anchor="ctr"/>
          <a:lstStyle/>
          <a:p>
            <a:endParaRPr lang="en-US"/>
          </a:p>
        </p:txBody>
      </p:sp>
      <p:sp>
        <p:nvSpPr>
          <p:cNvPr id="28" name="Rectangle 11"/>
          <p:cNvSpPr>
            <a:spLocks noChangeArrowheads="1"/>
          </p:cNvSpPr>
          <p:nvPr/>
        </p:nvSpPr>
        <p:spPr bwMode="gray">
          <a:xfrm>
            <a:off x="6316663" y="3498304"/>
            <a:ext cx="1687512" cy="2117725"/>
          </a:xfrm>
          <a:prstGeom prst="rect">
            <a:avLst/>
          </a:prstGeom>
          <a:solidFill>
            <a:srgbClr val="FFC000"/>
          </a:solidFill>
          <a:ln w="9525">
            <a:noFill/>
            <a:miter lim="800000"/>
            <a:headEnd/>
            <a:tailEnd/>
          </a:ln>
        </p:spPr>
        <p:txBody>
          <a:bodyPr wrap="none" anchor="ctr"/>
          <a:lstStyle/>
          <a:p>
            <a:endParaRPr lang="en-US"/>
          </a:p>
        </p:txBody>
      </p:sp>
      <p:sp>
        <p:nvSpPr>
          <p:cNvPr id="29" name="Freeform 12"/>
          <p:cNvSpPr>
            <a:spLocks/>
          </p:cNvSpPr>
          <p:nvPr/>
        </p:nvSpPr>
        <p:spPr bwMode="gray">
          <a:xfrm>
            <a:off x="1033463" y="2871241"/>
            <a:ext cx="7118350" cy="77788"/>
          </a:xfrm>
          <a:custGeom>
            <a:avLst/>
            <a:gdLst/>
            <a:ahLst/>
            <a:cxnLst>
              <a:cxn ang="0">
                <a:pos x="0" y="45"/>
              </a:cxn>
              <a:cxn ang="0">
                <a:pos x="90" y="0"/>
              </a:cxn>
              <a:cxn ang="0">
                <a:pos x="4400" y="0"/>
              </a:cxn>
              <a:cxn ang="0">
                <a:pos x="4309" y="53"/>
              </a:cxn>
              <a:cxn ang="0">
                <a:pos x="0" y="45"/>
              </a:cxn>
            </a:cxnLst>
            <a:rect l="0" t="0" r="r" b="b"/>
            <a:pathLst>
              <a:path w="4400" h="53">
                <a:moveTo>
                  <a:pt x="0" y="45"/>
                </a:moveTo>
                <a:lnTo>
                  <a:pt x="90" y="0"/>
                </a:lnTo>
                <a:lnTo>
                  <a:pt x="4400" y="0"/>
                </a:lnTo>
                <a:lnTo>
                  <a:pt x="4309" y="53"/>
                </a:lnTo>
                <a:lnTo>
                  <a:pt x="0" y="45"/>
                </a:lnTo>
                <a:close/>
              </a:path>
            </a:pathLst>
          </a:custGeom>
          <a:solidFill>
            <a:srgbClr val="EAEAEA"/>
          </a:solidFill>
          <a:ln w="9525" cap="flat" cmpd="sng">
            <a:noFill/>
            <a:prstDash val="solid"/>
            <a:round/>
            <a:headEnd/>
            <a:tailEnd/>
          </a:ln>
          <a:effectLst/>
        </p:spPr>
        <p:txBody>
          <a:bodyPr>
            <a:spAutoFit/>
          </a:bodyPr>
          <a:lstStyle/>
          <a:p>
            <a:endParaRPr lang="en-US"/>
          </a:p>
        </p:txBody>
      </p:sp>
      <p:sp>
        <p:nvSpPr>
          <p:cNvPr id="30" name="Freeform 13"/>
          <p:cNvSpPr>
            <a:spLocks/>
          </p:cNvSpPr>
          <p:nvPr/>
        </p:nvSpPr>
        <p:spPr bwMode="gray">
          <a:xfrm>
            <a:off x="8004175" y="2871241"/>
            <a:ext cx="144463" cy="560388"/>
          </a:xfrm>
          <a:custGeom>
            <a:avLst/>
            <a:gdLst/>
            <a:ahLst/>
            <a:cxnLst>
              <a:cxn ang="0">
                <a:pos x="0" y="52"/>
              </a:cxn>
              <a:cxn ang="0">
                <a:pos x="91" y="0"/>
              </a:cxn>
              <a:cxn ang="0">
                <a:pos x="91" y="279"/>
              </a:cxn>
              <a:cxn ang="0">
                <a:pos x="45" y="305"/>
              </a:cxn>
              <a:cxn ang="0">
                <a:pos x="0" y="331"/>
              </a:cxn>
              <a:cxn ang="0">
                <a:pos x="0" y="52"/>
              </a:cxn>
            </a:cxnLst>
            <a:rect l="0" t="0" r="r" b="b"/>
            <a:pathLst>
              <a:path w="91" h="331">
                <a:moveTo>
                  <a:pt x="0" y="52"/>
                </a:moveTo>
                <a:lnTo>
                  <a:pt x="91" y="0"/>
                </a:lnTo>
                <a:lnTo>
                  <a:pt x="91" y="279"/>
                </a:lnTo>
                <a:lnTo>
                  <a:pt x="45" y="305"/>
                </a:lnTo>
                <a:lnTo>
                  <a:pt x="0" y="331"/>
                </a:lnTo>
                <a:lnTo>
                  <a:pt x="0" y="52"/>
                </a:lnTo>
                <a:close/>
              </a:path>
            </a:pathLst>
          </a:custGeom>
          <a:solidFill>
            <a:srgbClr val="DDDDDD"/>
          </a:solidFill>
          <a:ln w="9525" cap="flat" cmpd="sng">
            <a:noFill/>
            <a:prstDash val="solid"/>
            <a:round/>
            <a:headEnd/>
            <a:tailEnd/>
          </a:ln>
          <a:effectLst/>
        </p:spPr>
        <p:txBody>
          <a:bodyPr>
            <a:spAutoFit/>
          </a:bodyPr>
          <a:lstStyle/>
          <a:p>
            <a:endParaRPr lang="en-US"/>
          </a:p>
        </p:txBody>
      </p:sp>
      <p:sp>
        <p:nvSpPr>
          <p:cNvPr id="31" name="Text Box 14"/>
          <p:cNvSpPr txBox="1">
            <a:spLocks noChangeArrowheads="1"/>
          </p:cNvSpPr>
          <p:nvPr/>
        </p:nvSpPr>
        <p:spPr bwMode="gray">
          <a:xfrm>
            <a:off x="3538538" y="3072854"/>
            <a:ext cx="2284412" cy="336550"/>
          </a:xfrm>
          <a:prstGeom prst="rect">
            <a:avLst/>
          </a:prstGeom>
          <a:noFill/>
          <a:ln w="9525">
            <a:noFill/>
            <a:miter lim="800000"/>
            <a:headEnd/>
            <a:tailEnd/>
          </a:ln>
          <a:effectLst/>
        </p:spPr>
        <p:txBody>
          <a:bodyPr wrap="none">
            <a:spAutoFit/>
          </a:bodyPr>
          <a:lstStyle/>
          <a:p>
            <a:pPr algn="l" eaLnBrk="1" hangingPunct="1">
              <a:lnSpc>
                <a:spcPct val="100000"/>
              </a:lnSpc>
            </a:pPr>
            <a:r>
              <a:rPr kumimoji="1" lang="ja-JP" altLang="en-US" sz="1600">
                <a:solidFill>
                  <a:schemeClr val="bg1"/>
                </a:solidFill>
                <a:latin typeface="メイリオ" pitchFamily="50" charset="-128"/>
                <a:ea typeface="メイリオ" pitchFamily="50" charset="-128"/>
                <a:cs typeface="メイリオ" pitchFamily="50" charset="-128"/>
              </a:rPr>
              <a:t>マネージメント ツール</a:t>
            </a:r>
          </a:p>
        </p:txBody>
      </p:sp>
      <p:sp>
        <p:nvSpPr>
          <p:cNvPr id="32" name="Text Box 15"/>
          <p:cNvSpPr txBox="1">
            <a:spLocks noChangeArrowheads="1"/>
          </p:cNvSpPr>
          <p:nvPr/>
        </p:nvSpPr>
        <p:spPr bwMode="gray">
          <a:xfrm>
            <a:off x="3132138" y="5750966"/>
            <a:ext cx="3081337" cy="336550"/>
          </a:xfrm>
          <a:prstGeom prst="rect">
            <a:avLst/>
          </a:prstGeom>
          <a:noFill/>
          <a:ln w="9525">
            <a:noFill/>
            <a:miter lim="800000"/>
            <a:headEnd/>
            <a:tailEnd/>
          </a:ln>
          <a:effectLst/>
        </p:spPr>
        <p:txBody>
          <a:bodyPr wrap="none">
            <a:spAutoFit/>
          </a:bodyPr>
          <a:lstStyle/>
          <a:p>
            <a:pPr algn="l" eaLnBrk="1" hangingPunct="1">
              <a:lnSpc>
                <a:spcPct val="100000"/>
              </a:lnSpc>
            </a:pPr>
            <a:r>
              <a:rPr lang="en-US" altLang="ja-JP" sz="1600" b="0">
                <a:solidFill>
                  <a:schemeClr val="bg1"/>
                </a:solidFill>
                <a:ea typeface="ヒラギノ角ゴ Pro W3"/>
                <a:cs typeface="ヒラギノ角ゴ Pro W3"/>
              </a:rPr>
              <a:t>AsyncOS®</a:t>
            </a:r>
            <a:r>
              <a:rPr kumimoji="1" lang="en-US" altLang="ja-JP" sz="1600">
                <a:solidFill>
                  <a:schemeClr val="bg1"/>
                </a:solidFill>
                <a:ea typeface="ヒラギノ角ゴ Pro W3"/>
                <a:cs typeface="ヒラギノ角ゴ Pro W3"/>
              </a:rPr>
              <a:t> MTA </a:t>
            </a:r>
            <a:r>
              <a:rPr kumimoji="1" lang="ja-JP" altLang="en-US" sz="1600">
                <a:solidFill>
                  <a:schemeClr val="bg1"/>
                </a:solidFill>
                <a:ea typeface="ヒラギノ角ゴ Pro W3"/>
                <a:cs typeface="ヒラギノ角ゴ Pro W3"/>
              </a:rPr>
              <a:t>プラットフォーム</a:t>
            </a:r>
          </a:p>
        </p:txBody>
      </p:sp>
      <p:sp>
        <p:nvSpPr>
          <p:cNvPr id="33" name="Text Box 16"/>
          <p:cNvSpPr txBox="1">
            <a:spLocks noChangeArrowheads="1"/>
          </p:cNvSpPr>
          <p:nvPr/>
        </p:nvSpPr>
        <p:spPr bwMode="gray">
          <a:xfrm>
            <a:off x="1196975" y="3761829"/>
            <a:ext cx="1370013" cy="1558925"/>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スパム対策</a:t>
            </a:r>
          </a:p>
          <a:p>
            <a:pPr eaLnBrk="1" hangingPunct="1">
              <a:lnSpc>
                <a:spcPct val="100000"/>
              </a:lnSpc>
              <a:spcBef>
                <a:spcPct val="50000"/>
              </a:spcBef>
            </a:pPr>
            <a:r>
              <a:rPr kumimoji="1" lang="en-US" altLang="ja-JP" sz="1600" dirty="0">
                <a:solidFill>
                  <a:schemeClr val="bg1"/>
                </a:solidFill>
                <a:latin typeface="メイリオ" pitchFamily="50" charset="-128"/>
                <a:ea typeface="メイリオ" pitchFamily="50" charset="-128"/>
                <a:cs typeface="メイリオ" pitchFamily="50" charset="-128"/>
              </a:rPr>
              <a:t>Reputation</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a:solidFill>
                  <a:schemeClr val="bg1"/>
                </a:solidFill>
                <a:latin typeface="メイリオ" pitchFamily="50" charset="-128"/>
                <a:ea typeface="メイリオ" pitchFamily="50" charset="-128"/>
                <a:cs typeface="メイリオ" pitchFamily="50" charset="-128"/>
              </a:rPr>
              <a:t>Filter</a:t>
            </a:r>
          </a:p>
          <a:p>
            <a:pPr eaLnBrk="1" hangingPunct="1">
              <a:lnSpc>
                <a:spcPct val="100000"/>
              </a:lnSpc>
              <a:spcBef>
                <a:spcPct val="50000"/>
              </a:spcBef>
            </a:pPr>
            <a:r>
              <a:rPr kumimoji="1" lang="en-US" altLang="ja-JP" sz="1600" dirty="0" err="1">
                <a:solidFill>
                  <a:schemeClr val="bg1"/>
                </a:solidFill>
                <a:latin typeface="メイリオ" pitchFamily="50" charset="-128"/>
                <a:ea typeface="メイリオ" pitchFamily="50" charset="-128"/>
                <a:cs typeface="メイリオ" pitchFamily="50" charset="-128"/>
              </a:rPr>
              <a:t>IronPort</a:t>
            </a:r>
            <a:r>
              <a:rPr kumimoji="1" lang="en-US" altLang="ja-JP" sz="1600" dirty="0">
                <a:solidFill>
                  <a:schemeClr val="bg1"/>
                </a:solidFill>
                <a:latin typeface="メイリオ" pitchFamily="50" charset="-128"/>
                <a:ea typeface="メイリオ" pitchFamily="50" charset="-128"/>
                <a:cs typeface="メイリオ" pitchFamily="50" charset="-128"/>
              </a:rPr>
              <a:t/>
            </a:r>
            <a:br>
              <a:rPr kumimoji="1" lang="en-US" altLang="ja-JP" sz="1600" dirty="0">
                <a:solidFill>
                  <a:schemeClr val="bg1"/>
                </a:solidFill>
                <a:latin typeface="メイリオ" pitchFamily="50" charset="-128"/>
                <a:ea typeface="メイリオ" pitchFamily="50" charset="-128"/>
                <a:cs typeface="メイリオ" pitchFamily="50" charset="-128"/>
              </a:rPr>
            </a:br>
            <a:r>
              <a:rPr kumimoji="1" lang="en-US" altLang="ja-JP" sz="1600" dirty="0" err="1">
                <a:solidFill>
                  <a:schemeClr val="bg1"/>
                </a:solidFill>
                <a:latin typeface="メイリオ" pitchFamily="50" charset="-128"/>
                <a:ea typeface="メイリオ" pitchFamily="50" charset="-128"/>
                <a:cs typeface="メイリオ" pitchFamily="50" charset="-128"/>
              </a:rPr>
              <a:t>AntiSpam</a:t>
            </a:r>
            <a:endParaRPr kumimoji="1" lang="en-US" altLang="ja-JP" sz="1600" dirty="0">
              <a:solidFill>
                <a:schemeClr val="bg1"/>
              </a:solidFill>
              <a:latin typeface="メイリオ" pitchFamily="50" charset="-128"/>
              <a:ea typeface="メイリオ" pitchFamily="50" charset="-128"/>
              <a:cs typeface="メイリオ" pitchFamily="50" charset="-128"/>
            </a:endParaRPr>
          </a:p>
        </p:txBody>
      </p:sp>
      <p:sp>
        <p:nvSpPr>
          <p:cNvPr id="34" name="Text Box 17"/>
          <p:cNvSpPr txBox="1">
            <a:spLocks noChangeArrowheads="1"/>
          </p:cNvSpPr>
          <p:nvPr/>
        </p:nvSpPr>
        <p:spPr bwMode="gray">
          <a:xfrm>
            <a:off x="2955924" y="3761829"/>
            <a:ext cx="1544067" cy="1323439"/>
          </a:xfrm>
          <a:prstGeom prst="rect">
            <a:avLst/>
          </a:prstGeom>
          <a:noFill/>
          <a:ln w="9525">
            <a:noFill/>
            <a:miter lim="800000"/>
            <a:headEnd/>
            <a:tailEnd/>
          </a:ln>
          <a:effectLst/>
        </p:spPr>
        <p:txBody>
          <a:bodyPr wrap="squar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ウイルス対策</a:t>
            </a:r>
          </a:p>
          <a:p>
            <a:pPr eaLnBrk="1" hangingPunct="1">
              <a:lnSpc>
                <a:spcPct val="100000"/>
              </a:lnSpc>
              <a:spcBef>
                <a:spcPct val="50000"/>
              </a:spcBef>
            </a:pPr>
            <a:r>
              <a:rPr kumimoji="1" lang="en-US" altLang="ja-JP" sz="1600" dirty="0" err="1" smtClean="0">
                <a:solidFill>
                  <a:schemeClr val="bg1"/>
                </a:solidFill>
                <a:latin typeface="メイリオ" pitchFamily="50" charset="-128"/>
                <a:ea typeface="メイリオ" pitchFamily="50" charset="-128"/>
                <a:cs typeface="メイリオ" pitchFamily="50" charset="-128"/>
              </a:rPr>
              <a:t>IronPort</a:t>
            </a:r>
            <a:r>
              <a:rPr kumimoji="1" lang="en-US" altLang="ja-JP" sz="1600" dirty="0" smtClean="0">
                <a:solidFill>
                  <a:schemeClr val="bg1"/>
                </a:solidFill>
                <a:latin typeface="メイリオ" pitchFamily="50" charset="-128"/>
                <a:ea typeface="メイリオ" pitchFamily="50" charset="-128"/>
                <a:cs typeface="メイリオ" pitchFamily="50" charset="-128"/>
              </a:rPr>
              <a:t> </a:t>
            </a:r>
            <a:r>
              <a:rPr kumimoji="1" lang="en-US" altLang="ja-JP" sz="1600" dirty="0" err="1" smtClean="0">
                <a:solidFill>
                  <a:schemeClr val="bg1"/>
                </a:solidFill>
                <a:latin typeface="メイリオ" pitchFamily="50" charset="-128"/>
                <a:ea typeface="メイリオ" pitchFamily="50" charset="-128"/>
                <a:cs typeface="メイリオ" pitchFamily="50" charset="-128"/>
              </a:rPr>
              <a:t>VOF</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err="1">
                <a:solidFill>
                  <a:schemeClr val="bg1"/>
                </a:solidFill>
                <a:latin typeface="メイリオ" pitchFamily="50" charset="-128"/>
                <a:ea typeface="メイリオ" pitchFamily="50" charset="-128"/>
                <a:cs typeface="メイリオ" pitchFamily="50" charset="-128"/>
              </a:rPr>
              <a:t>Sophos</a:t>
            </a:r>
            <a:r>
              <a:rPr kumimoji="1" lang="en-US" altLang="ja-JP" sz="1600" dirty="0">
                <a:solidFill>
                  <a:schemeClr val="bg1"/>
                </a:solidFill>
                <a:latin typeface="メイリオ" pitchFamily="50" charset="-128"/>
                <a:ea typeface="メイリオ" pitchFamily="50" charset="-128"/>
                <a:cs typeface="メイリオ" pitchFamily="50" charset="-128"/>
              </a:rPr>
              <a:t> AV</a:t>
            </a: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McAfee AV</a:t>
            </a:r>
          </a:p>
        </p:txBody>
      </p:sp>
      <p:sp>
        <p:nvSpPr>
          <p:cNvPr id="35" name="Text Box 18"/>
          <p:cNvSpPr txBox="1">
            <a:spLocks noChangeArrowheads="1"/>
          </p:cNvSpPr>
          <p:nvPr/>
        </p:nvSpPr>
        <p:spPr bwMode="gray">
          <a:xfrm>
            <a:off x="4486275" y="3788816"/>
            <a:ext cx="1835150" cy="1223412"/>
          </a:xfrm>
          <a:prstGeom prst="rect">
            <a:avLst/>
          </a:prstGeom>
          <a:noFill/>
          <a:ln w="9525">
            <a:noFill/>
            <a:miter lim="800000"/>
            <a:headEnd/>
            <a:tailEnd/>
          </a:ln>
          <a:effectLst/>
        </p:spPr>
        <p:txBody>
          <a:bodyPr>
            <a:spAutoFit/>
          </a:bodyPr>
          <a:lstStyle/>
          <a:p>
            <a:pPr eaLnBrk="1" hangingPunct="1">
              <a:lnSpc>
                <a:spcPct val="100000"/>
              </a:lnSpc>
            </a:pPr>
            <a:r>
              <a:rPr kumimoji="1" lang="ja-JP" altLang="en-US" sz="1400" dirty="0">
                <a:solidFill>
                  <a:schemeClr val="bg1"/>
                </a:solidFill>
                <a:latin typeface="メイリオ" pitchFamily="50" charset="-128"/>
                <a:ea typeface="メイリオ" pitchFamily="50" charset="-128"/>
                <a:cs typeface="メイリオ" pitchFamily="50" charset="-128"/>
              </a:rPr>
              <a:t>情報漏洩対策</a:t>
            </a:r>
          </a:p>
          <a:p>
            <a:pPr eaLnBrk="1" hangingPunct="1">
              <a:lnSpc>
                <a:spcPct val="100000"/>
              </a:lnSpc>
              <a:spcBef>
                <a:spcPct val="75000"/>
              </a:spcBef>
            </a:pPr>
            <a:r>
              <a:rPr kumimoji="1" lang="ja-JP" altLang="en-US" sz="1400" dirty="0">
                <a:solidFill>
                  <a:schemeClr val="bg1"/>
                </a:solidFill>
                <a:latin typeface="メイリオ" pitchFamily="50" charset="-128"/>
                <a:ea typeface="メイリオ" pitchFamily="50" charset="-128"/>
                <a:cs typeface="メイリオ" pitchFamily="50" charset="-128"/>
              </a:rPr>
              <a:t>コンテンツフィルタ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メッセージフィルタ</a:t>
            </a:r>
          </a:p>
          <a:p>
            <a:pPr eaLnBrk="1" hangingPunct="1">
              <a:lnSpc>
                <a:spcPct val="100000"/>
              </a:lnSpc>
              <a:spcBef>
                <a:spcPct val="25000"/>
              </a:spcBef>
            </a:pPr>
            <a:r>
              <a:rPr kumimoji="1" lang="ja-JP" altLang="en-US" sz="1400" dirty="0">
                <a:solidFill>
                  <a:schemeClr val="bg1"/>
                </a:solidFill>
                <a:latin typeface="メイリオ" pitchFamily="50" charset="-128"/>
                <a:ea typeface="メイリオ" pitchFamily="50" charset="-128"/>
                <a:cs typeface="メイリオ" pitchFamily="50" charset="-128"/>
              </a:rPr>
              <a:t>添付ファイル監査</a:t>
            </a:r>
          </a:p>
        </p:txBody>
      </p:sp>
      <p:sp>
        <p:nvSpPr>
          <p:cNvPr id="36" name="Text Box 19"/>
          <p:cNvSpPr txBox="1">
            <a:spLocks noChangeArrowheads="1"/>
          </p:cNvSpPr>
          <p:nvPr/>
        </p:nvSpPr>
        <p:spPr bwMode="gray">
          <a:xfrm>
            <a:off x="6470650" y="3793579"/>
            <a:ext cx="1403350" cy="1071562"/>
          </a:xfrm>
          <a:prstGeom prst="rect">
            <a:avLst/>
          </a:prstGeom>
          <a:noFill/>
          <a:ln w="9525">
            <a:noFill/>
            <a:miter lim="800000"/>
            <a:headEnd/>
            <a:tailEnd/>
          </a:ln>
          <a:effectLst/>
        </p:spPr>
        <p:txBody>
          <a:bodyPr wrap="none">
            <a:spAutoFit/>
          </a:bodyPr>
          <a:lstStyle/>
          <a:p>
            <a:pPr eaLnBrk="1" hangingPunct="1">
              <a:lnSpc>
                <a:spcPct val="100000"/>
              </a:lnSpc>
            </a:pPr>
            <a:r>
              <a:rPr kumimoji="1" lang="ja-JP" altLang="en-US" sz="1600" dirty="0">
                <a:solidFill>
                  <a:schemeClr val="bg1"/>
                </a:solidFill>
                <a:latin typeface="メイリオ" pitchFamily="50" charset="-128"/>
                <a:ea typeface="メイリオ" pitchFamily="50" charset="-128"/>
                <a:cs typeface="メイリオ" pitchFamily="50" charset="-128"/>
              </a:rPr>
              <a:t>メール暗号化</a:t>
            </a:r>
            <a:endParaRPr kumimoji="1" lang="ja-JP" altLang="en-US" sz="1600" baseline="300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75000"/>
              </a:spcBef>
            </a:pPr>
            <a:r>
              <a:rPr kumimoji="1" lang="en-US" altLang="ja-JP" sz="1600" dirty="0" err="1">
                <a:solidFill>
                  <a:schemeClr val="bg1"/>
                </a:solidFill>
                <a:latin typeface="メイリオ" pitchFamily="50" charset="-128"/>
                <a:ea typeface="メイリオ" pitchFamily="50" charset="-128"/>
                <a:cs typeface="メイリオ" pitchFamily="50" charset="-128"/>
              </a:rPr>
              <a:t>PXE</a:t>
            </a:r>
            <a:endParaRPr kumimoji="1" lang="en-US" altLang="ja-JP" sz="1600" dirty="0">
              <a:solidFill>
                <a:schemeClr val="bg1"/>
              </a:solidFill>
              <a:latin typeface="メイリオ" pitchFamily="50" charset="-128"/>
              <a:ea typeface="メイリオ" pitchFamily="50" charset="-128"/>
              <a:cs typeface="メイリオ" pitchFamily="50" charset="-128"/>
            </a:endParaRPr>
          </a:p>
          <a:p>
            <a:pPr eaLnBrk="1" hangingPunct="1">
              <a:lnSpc>
                <a:spcPct val="100000"/>
              </a:lnSpc>
              <a:spcBef>
                <a:spcPct val="25000"/>
              </a:spcBef>
            </a:pPr>
            <a:r>
              <a:rPr kumimoji="1" lang="en-US" altLang="ja-JP" sz="1600" dirty="0">
                <a:solidFill>
                  <a:schemeClr val="bg1"/>
                </a:solidFill>
                <a:latin typeface="メイリオ" pitchFamily="50" charset="-128"/>
                <a:ea typeface="メイリオ" pitchFamily="50" charset="-128"/>
                <a:cs typeface="メイリオ" pitchFamily="50" charset="-128"/>
              </a:rPr>
              <a:t>TLS</a:t>
            </a: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ja-JP" altLang="en-US" dirty="0" smtClean="0"/>
              <a:t>メール誤送信対策</a:t>
            </a:r>
            <a:r>
              <a:rPr lang="en-US" altLang="ja-JP" dirty="0" smtClean="0"/>
              <a:t/>
            </a:r>
            <a:br>
              <a:rPr lang="en-US" altLang="ja-JP" dirty="0" smtClean="0"/>
            </a:br>
            <a:r>
              <a:rPr lang="en-US" altLang="ja-JP" sz="2400" dirty="0" err="1" smtClean="0"/>
              <a:t>SSO</a:t>
            </a:r>
            <a:r>
              <a:rPr lang="en-US" altLang="ja-JP" sz="2400" dirty="0" smtClean="0"/>
              <a:t>(</a:t>
            </a:r>
            <a:r>
              <a:rPr lang="en-US" altLang="ja-JP" sz="2400" dirty="0" err="1" smtClean="0"/>
              <a:t>SAML</a:t>
            </a:r>
            <a:r>
              <a:rPr lang="en-US" altLang="ja-JP" sz="2400" dirty="0" smtClean="0"/>
              <a:t>)</a:t>
            </a:r>
            <a:r>
              <a:rPr lang="ja-JP" altLang="en-US" sz="2400" dirty="0" smtClean="0"/>
              <a:t>と共通鍵暗号化方式</a:t>
            </a:r>
            <a:r>
              <a:rPr lang="en-US" altLang="ja-JP" sz="2400" dirty="0" smtClean="0"/>
              <a:t>(</a:t>
            </a:r>
            <a:r>
              <a:rPr lang="en-US" altLang="ja-JP" sz="2400" dirty="0" err="1" smtClean="0"/>
              <a:t>CRES</a:t>
            </a:r>
            <a:r>
              <a:rPr lang="en-US" altLang="ja-JP" sz="2400" dirty="0" smtClean="0"/>
              <a:t>)</a:t>
            </a:r>
            <a:endParaRPr lang="en-US" sz="2400" dirty="0"/>
          </a:p>
        </p:txBody>
      </p:sp>
      <p:pic>
        <p:nvPicPr>
          <p:cNvPr id="11" name="Picture 888" descr="cloud.png"/>
          <p:cNvPicPr>
            <a:picLocks noChangeAspect="1"/>
          </p:cNvPicPr>
          <p:nvPr/>
        </p:nvPicPr>
        <p:blipFill>
          <a:blip r:embed="rId3" cstate="print"/>
          <a:stretch>
            <a:fillRect/>
          </a:stretch>
        </p:blipFill>
        <p:spPr bwMode="auto">
          <a:xfrm>
            <a:off x="3433806" y="2543993"/>
            <a:ext cx="2814594" cy="1312814"/>
          </a:xfrm>
          <a:prstGeom prst="rect">
            <a:avLst/>
          </a:prstGeom>
          <a:noFill/>
          <a:ln w="9525">
            <a:noFill/>
            <a:miter lim="800000"/>
            <a:headEnd/>
            <a:tailEnd/>
          </a:ln>
        </p:spPr>
      </p:pic>
      <p:sp>
        <p:nvSpPr>
          <p:cNvPr id="17" name="Text Box 49"/>
          <p:cNvSpPr txBox="1">
            <a:spLocks noChangeArrowheads="1"/>
          </p:cNvSpPr>
          <p:nvPr/>
        </p:nvSpPr>
        <p:spPr bwMode="auto">
          <a:xfrm>
            <a:off x="5922297" y="2196116"/>
            <a:ext cx="1206500" cy="496254"/>
          </a:xfrm>
          <a:prstGeom prst="rect">
            <a:avLst/>
          </a:prstGeom>
          <a:noFill/>
          <a:ln w="28575" algn="ctr">
            <a:noFill/>
            <a:miter lim="800000"/>
            <a:headEnd/>
            <a:tailEnd/>
          </a:ln>
          <a:effectLst/>
        </p:spPr>
        <p:txBody>
          <a:bodyPr lIns="0" tIns="0" rIns="0" bIns="0" anchor="t" anchorCtr="0">
            <a:noAutofit/>
          </a:bodyPr>
          <a:lstStyle/>
          <a:p>
            <a:pPr algn="ctr"/>
            <a:r>
              <a:rPr lang="ja-JP" altLang="en-US" sz="1000" dirty="0" smtClean="0"/>
              <a:t>登録ユーザーは自動的に</a:t>
            </a:r>
            <a:r>
              <a:rPr lang="en-US" altLang="ja-JP" sz="1000" dirty="0" err="1" smtClean="0"/>
              <a:t>CRES</a:t>
            </a:r>
            <a:r>
              <a:rPr lang="ja-JP" altLang="en-US" sz="1000" dirty="0" smtClean="0"/>
              <a:t>で識別される。</a:t>
            </a:r>
            <a:endParaRPr lang="en-US" sz="1000" dirty="0" smtClean="0"/>
          </a:p>
        </p:txBody>
      </p:sp>
      <p:sp>
        <p:nvSpPr>
          <p:cNvPr id="23" name="Text Box 49"/>
          <p:cNvSpPr txBox="1">
            <a:spLocks noChangeArrowheads="1"/>
          </p:cNvSpPr>
          <p:nvPr/>
        </p:nvSpPr>
        <p:spPr bwMode="auto">
          <a:xfrm>
            <a:off x="5889809" y="4495800"/>
            <a:ext cx="1562511" cy="605838"/>
          </a:xfrm>
          <a:prstGeom prst="rect">
            <a:avLst/>
          </a:prstGeom>
          <a:noFill/>
          <a:ln w="28575" algn="ctr">
            <a:noFill/>
            <a:miter lim="800000"/>
            <a:headEnd/>
            <a:tailEnd/>
          </a:ln>
          <a:effectLst/>
        </p:spPr>
        <p:txBody>
          <a:bodyPr lIns="0" tIns="0" rIns="0" bIns="0" anchor="t" anchorCtr="0">
            <a:noAutofit/>
          </a:bodyPr>
          <a:lstStyle/>
          <a:p>
            <a:pPr algn="ctr"/>
            <a:r>
              <a:rPr lang="ja-JP" altLang="en-US" sz="1050" dirty="0"/>
              <a:t>クライアン</a:t>
            </a:r>
            <a:r>
              <a:rPr lang="ja-JP" altLang="en-US" sz="1050" dirty="0" smtClean="0"/>
              <a:t>トのメールクライアントで復号されたメールが表示される。</a:t>
            </a:r>
            <a:endParaRPr lang="en-US" sz="1050" dirty="0" smtClean="0"/>
          </a:p>
        </p:txBody>
      </p:sp>
      <p:grpSp>
        <p:nvGrpSpPr>
          <p:cNvPr id="2" name="Group 199"/>
          <p:cNvGrpSpPr/>
          <p:nvPr/>
        </p:nvGrpSpPr>
        <p:grpSpPr>
          <a:xfrm>
            <a:off x="6533140" y="4050268"/>
            <a:ext cx="324860" cy="369332"/>
            <a:chOff x="8159618" y="2915469"/>
            <a:chExt cx="324860" cy="369332"/>
          </a:xfrm>
        </p:grpSpPr>
        <p:sp>
          <p:nvSpPr>
            <p:cNvPr id="49" name="Oval 48"/>
            <p:cNvSpPr/>
            <p:nvPr/>
          </p:nvSpPr>
          <p:spPr>
            <a:xfrm>
              <a:off x="8159618" y="2948238"/>
              <a:ext cx="324860" cy="324860"/>
            </a:xfrm>
            <a:prstGeom prst="ellipse">
              <a:avLst/>
            </a:prstGeom>
            <a:solidFill>
              <a:srgbClr val="FFFFFF"/>
            </a:solidFill>
            <a:ln w="19050">
              <a:solidFill>
                <a:srgbClr val="B8B8BC"/>
              </a:solidFill>
              <a:miter lim="800000"/>
              <a:headEnd/>
              <a:tailEnd/>
            </a:ln>
            <a:effectLst>
              <a:outerShdw blurRad="63500" dist="25400" dir="8100000" algn="tr" rotWithShape="0">
                <a:prstClr val="black">
                  <a:alpha val="40000"/>
                </a:prstClr>
              </a:outerShdw>
            </a:effectLst>
          </p:spPr>
          <p:txBody>
            <a:bodyPr wrap="none" anchor="ctr"/>
            <a:lstStyle/>
            <a:p>
              <a:pPr algn="ctr"/>
              <a:endParaRPr lang="en-US" kern="0" smtClean="0"/>
            </a:p>
          </p:txBody>
        </p:sp>
        <p:sp>
          <p:nvSpPr>
            <p:cNvPr id="50" name="Rectangle 49"/>
            <p:cNvSpPr/>
            <p:nvPr/>
          </p:nvSpPr>
          <p:spPr>
            <a:xfrm>
              <a:off x="8169738" y="2915469"/>
              <a:ext cx="312906" cy="369332"/>
            </a:xfrm>
            <a:prstGeom prst="rect">
              <a:avLst/>
            </a:prstGeom>
          </p:spPr>
          <p:txBody>
            <a:bodyPr wrap="none">
              <a:spAutoFit/>
            </a:bodyPr>
            <a:lstStyle/>
            <a:p>
              <a:pPr algn="ctr"/>
              <a:r>
                <a:rPr lang="en-US" b="1" dirty="0" smtClean="0">
                  <a:effectLst>
                    <a:outerShdw blurRad="63500" dist="25400" dir="8100000" algn="tr" rotWithShape="0">
                      <a:prstClr val="black">
                        <a:alpha val="40000"/>
                      </a:prstClr>
                    </a:outerShdw>
                  </a:effectLst>
                </a:rPr>
                <a:t>3</a:t>
              </a:r>
            </a:p>
          </p:txBody>
        </p:sp>
      </p:grpSp>
      <p:grpSp>
        <p:nvGrpSpPr>
          <p:cNvPr id="3" name="Group 409"/>
          <p:cNvGrpSpPr/>
          <p:nvPr/>
        </p:nvGrpSpPr>
        <p:grpSpPr>
          <a:xfrm>
            <a:off x="6324600" y="1740838"/>
            <a:ext cx="324860" cy="369332"/>
            <a:chOff x="4163320" y="1303426"/>
            <a:chExt cx="324860" cy="369332"/>
          </a:xfrm>
        </p:grpSpPr>
        <p:sp>
          <p:nvSpPr>
            <p:cNvPr id="52" name="Oval 51"/>
            <p:cNvSpPr/>
            <p:nvPr/>
          </p:nvSpPr>
          <p:spPr>
            <a:xfrm>
              <a:off x="4163320" y="1325083"/>
              <a:ext cx="324860" cy="324860"/>
            </a:xfrm>
            <a:prstGeom prst="ellipse">
              <a:avLst/>
            </a:prstGeom>
            <a:solidFill>
              <a:srgbClr val="FFFFFF"/>
            </a:solidFill>
            <a:ln w="19050">
              <a:solidFill>
                <a:srgbClr val="B8B8BC"/>
              </a:solidFill>
              <a:miter lim="800000"/>
              <a:headEnd/>
              <a:tailEnd/>
            </a:ln>
            <a:effectLst>
              <a:outerShdw blurRad="63500" dist="25400" dir="8100000" algn="tr" rotWithShape="0">
                <a:prstClr val="black">
                  <a:alpha val="40000"/>
                </a:prstClr>
              </a:outerShdw>
            </a:effectLst>
          </p:spPr>
          <p:txBody>
            <a:bodyPr wrap="none" anchor="ctr"/>
            <a:lstStyle/>
            <a:p>
              <a:pPr algn="ctr"/>
              <a:endParaRPr lang="en-US" kern="0" smtClean="0"/>
            </a:p>
          </p:txBody>
        </p:sp>
        <p:sp>
          <p:nvSpPr>
            <p:cNvPr id="53" name="Rectangle 52"/>
            <p:cNvSpPr/>
            <p:nvPr/>
          </p:nvSpPr>
          <p:spPr>
            <a:xfrm>
              <a:off x="4166295" y="1303426"/>
              <a:ext cx="312906" cy="369332"/>
            </a:xfrm>
            <a:prstGeom prst="rect">
              <a:avLst/>
            </a:prstGeom>
          </p:spPr>
          <p:txBody>
            <a:bodyPr wrap="none">
              <a:spAutoFit/>
            </a:bodyPr>
            <a:lstStyle/>
            <a:p>
              <a:pPr algn="ctr"/>
              <a:r>
                <a:rPr lang="en-US" b="1" dirty="0" smtClean="0">
                  <a:effectLst>
                    <a:outerShdw blurRad="63500" dist="25400" dir="8100000" algn="tr" rotWithShape="0">
                      <a:prstClr val="black">
                        <a:alpha val="40000"/>
                      </a:prstClr>
                    </a:outerShdw>
                  </a:effectLst>
                </a:rPr>
                <a:t>2</a:t>
              </a:r>
            </a:p>
          </p:txBody>
        </p:sp>
      </p:grpSp>
      <p:grpSp>
        <p:nvGrpSpPr>
          <p:cNvPr id="4" name="Group 164"/>
          <p:cNvGrpSpPr/>
          <p:nvPr/>
        </p:nvGrpSpPr>
        <p:grpSpPr>
          <a:xfrm>
            <a:off x="6637914" y="5077121"/>
            <a:ext cx="905663" cy="803275"/>
            <a:chOff x="6511136" y="1779888"/>
            <a:chExt cx="905663" cy="803275"/>
          </a:xfrm>
        </p:grpSpPr>
        <p:sp>
          <p:nvSpPr>
            <p:cNvPr id="55" name="Oval 24"/>
            <p:cNvSpPr>
              <a:spLocks noChangeArrowheads="1"/>
            </p:cNvSpPr>
            <p:nvPr/>
          </p:nvSpPr>
          <p:spPr bwMode="auto">
            <a:xfrm>
              <a:off x="6582624" y="1779888"/>
              <a:ext cx="803275" cy="803275"/>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nvGrpSpPr>
            <p:cNvPr id="5" name="Group 143"/>
            <p:cNvGrpSpPr/>
            <p:nvPr/>
          </p:nvGrpSpPr>
          <p:grpSpPr>
            <a:xfrm>
              <a:off x="6511136" y="1876733"/>
              <a:ext cx="905663" cy="569104"/>
              <a:chOff x="5990436" y="1152833"/>
              <a:chExt cx="905663" cy="569104"/>
            </a:xfrm>
            <a:effectLst>
              <a:outerShdw blurRad="50800" dist="38100" dir="2700000">
                <a:srgbClr val="000000">
                  <a:alpha val="43000"/>
                </a:srgbClr>
              </a:outerShdw>
            </a:effectLst>
          </p:grpSpPr>
          <p:pic>
            <p:nvPicPr>
              <p:cNvPr id="57" name="Picture 56" descr="shutterstock_14677327.png"/>
              <p:cNvPicPr>
                <a:picLocks noChangeAspect="1"/>
              </p:cNvPicPr>
              <p:nvPr/>
            </p:nvPicPr>
            <p:blipFill>
              <a:blip r:embed="rId4" cstate="print"/>
              <a:srcRect l="3811"/>
              <a:stretch>
                <a:fillRect/>
              </a:stretch>
            </p:blipFill>
            <p:spPr>
              <a:xfrm>
                <a:off x="6176800" y="1163017"/>
                <a:ext cx="533641" cy="379671"/>
              </a:xfrm>
              <a:prstGeom prst="rect">
                <a:avLst/>
              </a:prstGeom>
            </p:spPr>
          </p:pic>
          <p:grpSp>
            <p:nvGrpSpPr>
              <p:cNvPr id="6" name="Group 247"/>
              <p:cNvGrpSpPr/>
              <p:nvPr/>
            </p:nvGrpSpPr>
            <p:grpSpPr>
              <a:xfrm>
                <a:off x="5990436" y="1152833"/>
                <a:ext cx="905663" cy="569104"/>
                <a:chOff x="10118419" y="4213226"/>
                <a:chExt cx="1094400" cy="669924"/>
              </a:xfrm>
            </p:grpSpPr>
            <p:sp>
              <p:nvSpPr>
                <p:cNvPr id="59" name="Freeform 53"/>
                <p:cNvSpPr>
                  <a:spLocks noEditPoints="1"/>
                </p:cNvSpPr>
                <p:nvPr/>
              </p:nvSpPr>
              <p:spPr bwMode="auto">
                <a:xfrm>
                  <a:off x="10332101" y="4213226"/>
                  <a:ext cx="671366" cy="475617"/>
                </a:xfrm>
                <a:custGeom>
                  <a:avLst/>
                  <a:gdLst>
                    <a:gd name="T0" fmla="*/ 0 w 609"/>
                    <a:gd name="T1" fmla="*/ 0 h 430"/>
                    <a:gd name="T2" fmla="*/ 0 w 609"/>
                    <a:gd name="T3" fmla="*/ 146 h 430"/>
                    <a:gd name="T4" fmla="*/ 207 w 609"/>
                    <a:gd name="T5" fmla="*/ 146 h 430"/>
                    <a:gd name="T6" fmla="*/ 207 w 609"/>
                    <a:gd name="T7" fmla="*/ 0 h 430"/>
                    <a:gd name="T8" fmla="*/ 0 w 609"/>
                    <a:gd name="T9" fmla="*/ 0 h 430"/>
                    <a:gd name="T10" fmla="*/ 199 w 609"/>
                    <a:gd name="T11" fmla="*/ 136 h 430"/>
                    <a:gd name="T12" fmla="*/ 8 w 609"/>
                    <a:gd name="T13" fmla="*/ 136 h 430"/>
                    <a:gd name="T14" fmla="*/ 8 w 609"/>
                    <a:gd name="T15" fmla="*/ 8 h 430"/>
                    <a:gd name="T16" fmla="*/ 199 w 609"/>
                    <a:gd name="T17" fmla="*/ 8 h 430"/>
                    <a:gd name="T18" fmla="*/ 199 w 609"/>
                    <a:gd name="T19" fmla="*/ 13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adFill rotWithShape="1">
                  <a:gsLst>
                    <a:gs pos="0">
                      <a:schemeClr val="tx1">
                        <a:lumMod val="50000"/>
                        <a:lumOff val="50000"/>
                      </a:schemeClr>
                    </a:gs>
                    <a:gs pos="100000">
                      <a:schemeClr val="bg1">
                        <a:lumMod val="85000"/>
                      </a:schemeClr>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60" name="Freeform 54"/>
                <p:cNvSpPr>
                  <a:spLocks noEditPoints="1"/>
                </p:cNvSpPr>
                <p:nvPr/>
              </p:nvSpPr>
              <p:spPr bwMode="auto">
                <a:xfrm>
                  <a:off x="10119863" y="4700444"/>
                  <a:ext cx="1092956" cy="123255"/>
                </a:xfrm>
                <a:custGeom>
                  <a:avLst/>
                  <a:gdLst>
                    <a:gd name="T0" fmla="*/ 201 w 992"/>
                    <a:gd name="T1" fmla="*/ 4 h 226"/>
                    <a:gd name="T2" fmla="*/ 206 w 992"/>
                    <a:gd name="T3" fmla="*/ 2 h 226"/>
                    <a:gd name="T4" fmla="*/ 238 w 992"/>
                    <a:gd name="T5" fmla="*/ 1 h 226"/>
                    <a:gd name="T6" fmla="*/ 245 w 992"/>
                    <a:gd name="T7" fmla="*/ 1 h 226"/>
                    <a:gd name="T8" fmla="*/ 58 w 992"/>
                    <a:gd name="T9" fmla="*/ 1 h 226"/>
                    <a:gd name="T10" fmla="*/ 162 w 992"/>
                    <a:gd name="T11" fmla="*/ 4 h 226"/>
                    <a:gd name="T12" fmla="*/ 201 w 992"/>
                    <a:gd name="T13" fmla="*/ 4 h 226"/>
                    <a:gd name="T14" fmla="*/ 262 w 992"/>
                    <a:gd name="T15" fmla="*/ 2 h 226"/>
                    <a:gd name="T16" fmla="*/ 46 w 992"/>
                    <a:gd name="T17" fmla="*/ 2 h 226"/>
                    <a:gd name="T18" fmla="*/ 68 w 992"/>
                    <a:gd name="T19" fmla="*/ 0 h 226"/>
                    <a:gd name="T20" fmla="*/ 268 w 992"/>
                    <a:gd name="T21" fmla="*/ 0 h 226"/>
                    <a:gd name="T22" fmla="*/ 114 w 992"/>
                    <a:gd name="T23" fmla="*/ 2 h 226"/>
                    <a:gd name="T24" fmla="*/ 128 w 992"/>
                    <a:gd name="T25" fmla="*/ 0 h 226"/>
                    <a:gd name="T26" fmla="*/ 119 w 992"/>
                    <a:gd name="T27" fmla="*/ 1 h 226"/>
                    <a:gd name="T28" fmla="*/ 155 w 992"/>
                    <a:gd name="T29" fmla="*/ 1 h 226"/>
                    <a:gd name="T30" fmla="*/ 121 w 992"/>
                    <a:gd name="T31" fmla="*/ 1 h 226"/>
                    <a:gd name="T32" fmla="*/ 237 w 992"/>
                    <a:gd name="T33" fmla="*/ 1 h 226"/>
                    <a:gd name="T34" fmla="*/ 210 w 992"/>
                    <a:gd name="T35" fmla="*/ 2 h 226"/>
                    <a:gd name="T36" fmla="*/ 164 w 992"/>
                    <a:gd name="T37" fmla="*/ 1 h 226"/>
                    <a:gd name="T38" fmla="*/ 201 w 992"/>
                    <a:gd name="T39" fmla="*/ 0 h 226"/>
                    <a:gd name="T40" fmla="*/ 213 w 992"/>
                    <a:gd name="T41" fmla="*/ 0 h 226"/>
                    <a:gd name="T42" fmla="*/ 211 w 992"/>
                    <a:gd name="T43" fmla="*/ 2 h 226"/>
                    <a:gd name="T44" fmla="*/ 208 w 992"/>
                    <a:gd name="T45" fmla="*/ 0 h 226"/>
                    <a:gd name="T46" fmla="*/ 179 w 992"/>
                    <a:gd name="T47" fmla="*/ 1 h 226"/>
                    <a:gd name="T48" fmla="*/ 169 w 992"/>
                    <a:gd name="T49" fmla="*/ 1 h 226"/>
                    <a:gd name="T50" fmla="*/ 266 w 992"/>
                    <a:gd name="T51" fmla="*/ 2 h 226"/>
                    <a:gd name="T52" fmla="*/ 69 w 992"/>
                    <a:gd name="T53" fmla="*/ 0 h 226"/>
                    <a:gd name="T54" fmla="*/ 95 w 992"/>
                    <a:gd name="T55" fmla="*/ 0 h 226"/>
                    <a:gd name="T56" fmla="*/ 88 w 992"/>
                    <a:gd name="T57" fmla="*/ 0 h 226"/>
                    <a:gd name="T58" fmla="*/ 98 w 992"/>
                    <a:gd name="T59" fmla="*/ 0 h 226"/>
                    <a:gd name="T60" fmla="*/ 91 w 992"/>
                    <a:gd name="T61" fmla="*/ 1 h 226"/>
                    <a:gd name="T62" fmla="*/ 140 w 992"/>
                    <a:gd name="T63" fmla="*/ 1 h 226"/>
                    <a:gd name="T64" fmla="*/ 254 w 992"/>
                    <a:gd name="T65" fmla="*/ 0 h 226"/>
                    <a:gd name="T66" fmla="*/ 136 w 992"/>
                    <a:gd name="T67" fmla="*/ 0 h 226"/>
                    <a:gd name="T68" fmla="*/ 211 w 992"/>
                    <a:gd name="T69" fmla="*/ 1 h 226"/>
                    <a:gd name="T70" fmla="*/ 86 w 992"/>
                    <a:gd name="T71" fmla="*/ 2 h 226"/>
                    <a:gd name="T72" fmla="*/ 83 w 992"/>
                    <a:gd name="T73" fmla="*/ 1 h 226"/>
                    <a:gd name="T74" fmla="*/ 114 w 992"/>
                    <a:gd name="T75" fmla="*/ 0 h 226"/>
                    <a:gd name="T76" fmla="*/ 161 w 992"/>
                    <a:gd name="T77" fmla="*/ 0 h 226"/>
                    <a:gd name="T78" fmla="*/ 188 w 992"/>
                    <a:gd name="T79" fmla="*/ 0 h 226"/>
                    <a:gd name="T80" fmla="*/ 183 w 992"/>
                    <a:gd name="T81" fmla="*/ 1 h 226"/>
                    <a:gd name="T82" fmla="*/ 153 w 992"/>
                    <a:gd name="T83" fmla="*/ 1 h 226"/>
                    <a:gd name="T84" fmla="*/ 241 w 992"/>
                    <a:gd name="T85" fmla="*/ 2 h 226"/>
                    <a:gd name="T86" fmla="*/ 235 w 992"/>
                    <a:gd name="T87" fmla="*/ 0 h 226"/>
                    <a:gd name="T88" fmla="*/ 111 w 992"/>
                    <a:gd name="T89" fmla="*/ 0 h 226"/>
                    <a:gd name="T90" fmla="*/ 230 w 992"/>
                    <a:gd name="T91" fmla="*/ 1 h 226"/>
                    <a:gd name="T92" fmla="*/ 156 w 992"/>
                    <a:gd name="T93" fmla="*/ 1 h 226"/>
                    <a:gd name="T94" fmla="*/ 227 w 992"/>
                    <a:gd name="T95" fmla="*/ 1 h 226"/>
                    <a:gd name="T96" fmla="*/ 130 w 992"/>
                    <a:gd name="T97" fmla="*/ 1 h 226"/>
                    <a:gd name="T98" fmla="*/ 157 w 992"/>
                    <a:gd name="T99" fmla="*/ 1 h 226"/>
                    <a:gd name="T100" fmla="*/ 114 w 992"/>
                    <a:gd name="T101" fmla="*/ 1 h 226"/>
                    <a:gd name="T102" fmla="*/ 112 w 992"/>
                    <a:gd name="T103" fmla="*/ 1 h 226"/>
                    <a:gd name="T104" fmla="*/ 185 w 992"/>
                    <a:gd name="T105" fmla="*/ 1 h 226"/>
                    <a:gd name="T106" fmla="*/ 185 w 992"/>
                    <a:gd name="T107" fmla="*/ 1 h 226"/>
                    <a:gd name="T108" fmla="*/ 249 w 992"/>
                    <a:gd name="T109" fmla="*/ 2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adFill rotWithShape="1">
                  <a:gsLst>
                    <a:gs pos="0">
                      <a:schemeClr val="tx1">
                        <a:lumMod val="50000"/>
                        <a:lumOff val="50000"/>
                      </a:schemeClr>
                    </a:gs>
                    <a:gs pos="100000">
                      <a:schemeClr val="bg1">
                        <a:lumMod val="85000"/>
                      </a:schemeClr>
                    </a:gs>
                  </a:gsLst>
                  <a:lin ang="5400000" scaled="1"/>
                </a:gradFill>
                <a:ln w="9525" algn="ctr">
                  <a:no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61" name="Freeform 55"/>
                <p:cNvSpPr>
                  <a:spLocks/>
                </p:cNvSpPr>
                <p:nvPr/>
              </p:nvSpPr>
              <p:spPr bwMode="auto">
                <a:xfrm>
                  <a:off x="10118419" y="4828048"/>
                  <a:ext cx="1094400" cy="55102"/>
                </a:xfrm>
                <a:custGeom>
                  <a:avLst/>
                  <a:gdLst>
                    <a:gd name="T0" fmla="*/ 0 w 2152"/>
                    <a:gd name="T1" fmla="*/ 0 h 48"/>
                    <a:gd name="T2" fmla="*/ 0 w 2152"/>
                    <a:gd name="T3" fmla="*/ 2 h 48"/>
                    <a:gd name="T4" fmla="*/ 1 w 2152"/>
                    <a:gd name="T5" fmla="*/ 19 h 48"/>
                    <a:gd name="T6" fmla="*/ 32 w 2152"/>
                    <a:gd name="T7" fmla="*/ 19 h 48"/>
                    <a:gd name="T8" fmla="*/ 33 w 2152"/>
                    <a:gd name="T9" fmla="*/ 2 h 48"/>
                    <a:gd name="T10" fmla="*/ 33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adFill rotWithShape="1">
                  <a:gsLst>
                    <a:gs pos="0">
                      <a:schemeClr val="tx1">
                        <a:lumMod val="50000"/>
                        <a:lumOff val="50000"/>
                      </a:schemeClr>
                    </a:gs>
                    <a:gs pos="100000">
                      <a:schemeClr val="bg1">
                        <a:lumMod val="85000"/>
                      </a:schemeClr>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grpSp>
        </p:grpSp>
      </p:grpSp>
      <p:cxnSp>
        <p:nvCxnSpPr>
          <p:cNvPr id="62" name="Shape 182"/>
          <p:cNvCxnSpPr/>
          <p:nvPr/>
        </p:nvCxnSpPr>
        <p:spPr>
          <a:xfrm>
            <a:off x="6248400" y="2915002"/>
            <a:ext cx="1420784" cy="389438"/>
          </a:xfrm>
          <a:prstGeom prst="bentConnector3">
            <a:avLst>
              <a:gd name="adj1" fmla="val 101194"/>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7" name="Group 162"/>
          <p:cNvGrpSpPr/>
          <p:nvPr/>
        </p:nvGrpSpPr>
        <p:grpSpPr>
          <a:xfrm>
            <a:off x="7259108" y="3390040"/>
            <a:ext cx="671974" cy="536871"/>
            <a:chOff x="7319433" y="3413276"/>
            <a:chExt cx="671974" cy="536871"/>
          </a:xfrm>
        </p:grpSpPr>
        <p:sp>
          <p:nvSpPr>
            <p:cNvPr id="64" name="Oval 24"/>
            <p:cNvSpPr>
              <a:spLocks noChangeArrowheads="1"/>
            </p:cNvSpPr>
            <p:nvPr/>
          </p:nvSpPr>
          <p:spPr bwMode="auto">
            <a:xfrm>
              <a:off x="7454536" y="3413276"/>
              <a:ext cx="536871" cy="536871"/>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nvGrpSpPr>
            <p:cNvPr id="8" name="Group 401"/>
            <p:cNvGrpSpPr/>
            <p:nvPr/>
          </p:nvGrpSpPr>
          <p:grpSpPr>
            <a:xfrm>
              <a:off x="7528913" y="3561538"/>
              <a:ext cx="413234" cy="222676"/>
              <a:chOff x="11506199" y="5300667"/>
              <a:chExt cx="1023938" cy="495300"/>
            </a:xfrm>
          </p:grpSpPr>
          <p:sp>
            <p:nvSpPr>
              <p:cNvPr id="68" name="Rectangle 67"/>
              <p:cNvSpPr/>
              <p:nvPr/>
            </p:nvSpPr>
            <p:spPr>
              <a:xfrm>
                <a:off x="11506199" y="5300667"/>
                <a:ext cx="1023938" cy="495300"/>
              </a:xfrm>
              <a:prstGeom prst="rect">
                <a:avLst/>
              </a:prstGeom>
              <a:gradFill rotWithShape="1">
                <a:gsLst>
                  <a:gs pos="0">
                    <a:schemeClr val="bg1">
                      <a:lumMod val="8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69" name="Trapezoid 68"/>
              <p:cNvSpPr/>
              <p:nvPr/>
            </p:nvSpPr>
            <p:spPr>
              <a:xfrm>
                <a:off x="11515724" y="5407025"/>
                <a:ext cx="1004888" cy="388938"/>
              </a:xfrm>
              <a:prstGeom prst="trapezoid">
                <a:avLst>
                  <a:gd name="adj" fmla="val 41364"/>
                </a:avLst>
              </a:prstGeom>
              <a:gradFill rotWithShape="1">
                <a:gsLst>
                  <a:gs pos="0">
                    <a:schemeClr val="bg1">
                      <a:lumMod val="6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70" name="Trapezoid 69"/>
              <p:cNvSpPr/>
              <p:nvPr/>
            </p:nvSpPr>
            <p:spPr>
              <a:xfrm rot="10800000">
                <a:off x="11515724" y="5302242"/>
                <a:ext cx="1004888" cy="388938"/>
              </a:xfrm>
              <a:prstGeom prst="trapezoid">
                <a:avLst>
                  <a:gd name="adj" fmla="val 191818"/>
                </a:avLst>
              </a:prstGeom>
              <a:gradFill rotWithShape="1">
                <a:gsLst>
                  <a:gs pos="0">
                    <a:schemeClr val="bg1">
                      <a:lumMod val="7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grpSp>
        <p:sp>
          <p:nvSpPr>
            <p:cNvPr id="66" name="Freeform 16"/>
            <p:cNvSpPr>
              <a:spLocks noEditPoints="1"/>
            </p:cNvSpPr>
            <p:nvPr/>
          </p:nvSpPr>
          <p:spPr bwMode="auto">
            <a:xfrm rot="21212314">
              <a:off x="7460925" y="3618530"/>
              <a:ext cx="162068" cy="114767"/>
            </a:xfrm>
            <a:custGeom>
              <a:avLst/>
              <a:gdLst/>
              <a:ahLst/>
              <a:cxnLst>
                <a:cxn ang="0">
                  <a:pos x="258" y="0"/>
                </a:cxn>
                <a:cxn ang="0">
                  <a:pos x="20" y="0"/>
                </a:cxn>
                <a:cxn ang="0">
                  <a:pos x="0" y="20"/>
                </a:cxn>
                <a:cxn ang="0">
                  <a:pos x="0" y="233"/>
                </a:cxn>
                <a:cxn ang="0">
                  <a:pos x="20" y="254"/>
                </a:cxn>
                <a:cxn ang="0">
                  <a:pos x="258" y="254"/>
                </a:cxn>
                <a:cxn ang="0">
                  <a:pos x="278" y="233"/>
                </a:cxn>
                <a:cxn ang="0">
                  <a:pos x="278" y="20"/>
                </a:cxn>
                <a:cxn ang="0">
                  <a:pos x="258" y="0"/>
                </a:cxn>
                <a:cxn ang="0">
                  <a:pos x="268" y="223"/>
                </a:cxn>
                <a:cxn ang="0">
                  <a:pos x="248" y="243"/>
                </a:cxn>
                <a:cxn ang="0">
                  <a:pos x="30" y="243"/>
                </a:cxn>
                <a:cxn ang="0">
                  <a:pos x="9" y="223"/>
                </a:cxn>
                <a:cxn ang="0">
                  <a:pos x="9" y="30"/>
                </a:cxn>
                <a:cxn ang="0">
                  <a:pos x="30" y="10"/>
                </a:cxn>
                <a:cxn ang="0">
                  <a:pos x="248" y="10"/>
                </a:cxn>
                <a:cxn ang="0">
                  <a:pos x="268" y="30"/>
                </a:cxn>
                <a:cxn ang="0">
                  <a:pos x="268" y="223"/>
                </a:cxn>
              </a:cxnLst>
              <a:rect l="0" t="0" r="r" b="b"/>
              <a:pathLst>
                <a:path w="278" h="254">
                  <a:moveTo>
                    <a:pt x="258" y="0"/>
                  </a:moveTo>
                  <a:cubicBezTo>
                    <a:pt x="20" y="0"/>
                    <a:pt x="20" y="0"/>
                    <a:pt x="20" y="0"/>
                  </a:cubicBezTo>
                  <a:cubicBezTo>
                    <a:pt x="9" y="0"/>
                    <a:pt x="0" y="9"/>
                    <a:pt x="0" y="20"/>
                  </a:cubicBezTo>
                  <a:cubicBezTo>
                    <a:pt x="0" y="233"/>
                    <a:pt x="0" y="233"/>
                    <a:pt x="0" y="233"/>
                  </a:cubicBezTo>
                  <a:cubicBezTo>
                    <a:pt x="0" y="244"/>
                    <a:pt x="9" y="254"/>
                    <a:pt x="20" y="254"/>
                  </a:cubicBezTo>
                  <a:cubicBezTo>
                    <a:pt x="258" y="254"/>
                    <a:pt x="258" y="254"/>
                    <a:pt x="258" y="254"/>
                  </a:cubicBezTo>
                  <a:cubicBezTo>
                    <a:pt x="269" y="254"/>
                    <a:pt x="278" y="244"/>
                    <a:pt x="278" y="233"/>
                  </a:cubicBezTo>
                  <a:cubicBezTo>
                    <a:pt x="278" y="20"/>
                    <a:pt x="278" y="20"/>
                    <a:pt x="278" y="20"/>
                  </a:cubicBezTo>
                  <a:cubicBezTo>
                    <a:pt x="278" y="9"/>
                    <a:pt x="269" y="0"/>
                    <a:pt x="258" y="0"/>
                  </a:cubicBezTo>
                  <a:close/>
                  <a:moveTo>
                    <a:pt x="268" y="223"/>
                  </a:moveTo>
                  <a:cubicBezTo>
                    <a:pt x="268" y="234"/>
                    <a:pt x="259" y="243"/>
                    <a:pt x="248" y="243"/>
                  </a:cubicBezTo>
                  <a:cubicBezTo>
                    <a:pt x="30" y="243"/>
                    <a:pt x="30" y="243"/>
                    <a:pt x="30" y="243"/>
                  </a:cubicBezTo>
                  <a:cubicBezTo>
                    <a:pt x="19" y="243"/>
                    <a:pt x="9" y="234"/>
                    <a:pt x="9" y="223"/>
                  </a:cubicBezTo>
                  <a:cubicBezTo>
                    <a:pt x="9" y="30"/>
                    <a:pt x="9" y="30"/>
                    <a:pt x="9" y="30"/>
                  </a:cubicBezTo>
                  <a:cubicBezTo>
                    <a:pt x="9" y="19"/>
                    <a:pt x="19" y="10"/>
                    <a:pt x="30" y="10"/>
                  </a:cubicBezTo>
                  <a:cubicBezTo>
                    <a:pt x="248" y="10"/>
                    <a:pt x="248" y="10"/>
                    <a:pt x="248" y="10"/>
                  </a:cubicBezTo>
                  <a:cubicBezTo>
                    <a:pt x="259" y="10"/>
                    <a:pt x="268" y="19"/>
                    <a:pt x="268" y="30"/>
                  </a:cubicBezTo>
                  <a:lnTo>
                    <a:pt x="268" y="223"/>
                  </a:lnTo>
                  <a:close/>
                </a:path>
              </a:pathLst>
            </a:custGeom>
            <a:noFill/>
            <a:ln w="9525" algn="ctr">
              <a:no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pic>
          <p:nvPicPr>
            <p:cNvPr id="67" name="Picture 66" descr="key.png"/>
            <p:cNvPicPr>
              <a:picLocks noChangeAspect="1"/>
            </p:cNvPicPr>
            <p:nvPr/>
          </p:nvPicPr>
          <p:blipFill>
            <a:blip r:embed="rId5" cstate="print"/>
            <a:stretch>
              <a:fillRect/>
            </a:stretch>
          </p:blipFill>
          <p:spPr>
            <a:xfrm>
              <a:off x="7319433" y="3759200"/>
              <a:ext cx="381000" cy="190500"/>
            </a:xfrm>
            <a:prstGeom prst="rect">
              <a:avLst/>
            </a:prstGeom>
            <a:effectLst>
              <a:outerShdw blurRad="50800" dist="38100" dir="2700000">
                <a:srgbClr val="000000">
                  <a:alpha val="43000"/>
                </a:srgbClr>
              </a:outerShdw>
            </a:effectLst>
          </p:spPr>
        </p:pic>
      </p:grpSp>
      <p:pic>
        <p:nvPicPr>
          <p:cNvPr id="74" name="Picture 73" descr="lock.png"/>
          <p:cNvPicPr>
            <a:picLocks noChangeAspect="1"/>
          </p:cNvPicPr>
          <p:nvPr/>
        </p:nvPicPr>
        <p:blipFill>
          <a:blip r:embed="rId6" cstate="print"/>
          <a:stretch>
            <a:fillRect/>
          </a:stretch>
        </p:blipFill>
        <p:spPr>
          <a:xfrm>
            <a:off x="7239000" y="3352800"/>
            <a:ext cx="392643" cy="311962"/>
          </a:xfrm>
          <a:prstGeom prst="rect">
            <a:avLst/>
          </a:prstGeom>
        </p:spPr>
      </p:pic>
      <p:sp>
        <p:nvSpPr>
          <p:cNvPr id="76" name="Arc 75"/>
          <p:cNvSpPr/>
          <p:nvPr/>
        </p:nvSpPr>
        <p:spPr>
          <a:xfrm rot="16950582">
            <a:off x="1998927" y="1374957"/>
            <a:ext cx="994040" cy="3175569"/>
          </a:xfrm>
          <a:prstGeom prst="arc">
            <a:avLst>
              <a:gd name="adj1" fmla="val 17410443"/>
              <a:gd name="adj2" fmla="val 4431392"/>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Text Box 49"/>
          <p:cNvSpPr txBox="1">
            <a:spLocks noChangeArrowheads="1"/>
          </p:cNvSpPr>
          <p:nvPr/>
        </p:nvSpPr>
        <p:spPr bwMode="auto">
          <a:xfrm>
            <a:off x="2819400" y="1981200"/>
            <a:ext cx="1633395" cy="505005"/>
          </a:xfrm>
          <a:prstGeom prst="rect">
            <a:avLst/>
          </a:prstGeom>
          <a:noFill/>
          <a:ln w="28575" algn="ctr">
            <a:noFill/>
            <a:miter lim="800000"/>
            <a:headEnd/>
            <a:tailEnd/>
          </a:ln>
          <a:effectLst/>
        </p:spPr>
        <p:txBody>
          <a:bodyPr lIns="0" tIns="0" rIns="0" bIns="0" anchor="t" anchorCtr="0">
            <a:noAutofit/>
          </a:bodyPr>
          <a:lstStyle/>
          <a:p>
            <a:pPr algn="ctr"/>
            <a:r>
              <a:rPr lang="ja-JP" altLang="en-US" sz="1000" dirty="0" smtClean="0"/>
              <a:t>メールはクライアントサイトで暗号化され、受信者へ送信される。</a:t>
            </a:r>
            <a:endParaRPr lang="en-US" sz="1000" dirty="0" smtClean="0"/>
          </a:p>
        </p:txBody>
      </p:sp>
      <p:grpSp>
        <p:nvGrpSpPr>
          <p:cNvPr id="9" name="Group 108"/>
          <p:cNvGrpSpPr/>
          <p:nvPr/>
        </p:nvGrpSpPr>
        <p:grpSpPr>
          <a:xfrm>
            <a:off x="3390718" y="1611868"/>
            <a:ext cx="343082" cy="369332"/>
            <a:chOff x="4146368" y="1303427"/>
            <a:chExt cx="343082" cy="369332"/>
          </a:xfrm>
        </p:grpSpPr>
        <p:sp>
          <p:nvSpPr>
            <p:cNvPr id="87" name="Oval 86"/>
            <p:cNvSpPr/>
            <p:nvPr/>
          </p:nvSpPr>
          <p:spPr>
            <a:xfrm>
              <a:off x="4163320" y="1325083"/>
              <a:ext cx="324860" cy="324860"/>
            </a:xfrm>
            <a:prstGeom prst="ellipse">
              <a:avLst/>
            </a:prstGeom>
            <a:solidFill>
              <a:srgbClr val="FFFFFF"/>
            </a:solidFill>
            <a:ln w="19050">
              <a:solidFill>
                <a:srgbClr val="B8B8BC"/>
              </a:solidFill>
              <a:miter lim="800000"/>
              <a:headEnd/>
              <a:tailEnd/>
            </a:ln>
            <a:effectLst>
              <a:outerShdw blurRad="63500" dist="25400" dir="8100000" algn="tr" rotWithShape="0">
                <a:prstClr val="black">
                  <a:alpha val="40000"/>
                </a:prstClr>
              </a:outerShdw>
            </a:effectLst>
          </p:spPr>
          <p:txBody>
            <a:bodyPr wrap="none" anchor="ctr"/>
            <a:lstStyle/>
            <a:p>
              <a:pPr algn="ctr"/>
              <a:endParaRPr lang="en-US" kern="0" smtClean="0"/>
            </a:p>
          </p:txBody>
        </p:sp>
        <p:sp>
          <p:nvSpPr>
            <p:cNvPr id="88" name="Rectangle 87"/>
            <p:cNvSpPr/>
            <p:nvPr/>
          </p:nvSpPr>
          <p:spPr>
            <a:xfrm>
              <a:off x="4146368" y="1303427"/>
              <a:ext cx="343082" cy="369332"/>
            </a:xfrm>
            <a:prstGeom prst="rect">
              <a:avLst/>
            </a:prstGeom>
          </p:spPr>
          <p:txBody>
            <a:bodyPr wrap="square">
              <a:spAutoFit/>
            </a:bodyPr>
            <a:lstStyle/>
            <a:p>
              <a:pPr algn="ctr"/>
              <a:r>
                <a:rPr lang="en-US" b="1" dirty="0" smtClean="0">
                  <a:effectLst>
                    <a:outerShdw blurRad="63500" dist="25400" dir="8100000" algn="tr" rotWithShape="0">
                      <a:prstClr val="black">
                        <a:alpha val="40000"/>
                      </a:prstClr>
                    </a:outerShdw>
                  </a:effectLst>
                </a:rPr>
                <a:t>1</a:t>
              </a:r>
            </a:p>
          </p:txBody>
        </p:sp>
      </p:grpSp>
      <p:grpSp>
        <p:nvGrpSpPr>
          <p:cNvPr id="10" name="Group 164"/>
          <p:cNvGrpSpPr/>
          <p:nvPr/>
        </p:nvGrpSpPr>
        <p:grpSpPr>
          <a:xfrm>
            <a:off x="533400" y="1828800"/>
            <a:ext cx="905663" cy="803275"/>
            <a:chOff x="6511136" y="1779888"/>
            <a:chExt cx="905663" cy="803275"/>
          </a:xfrm>
        </p:grpSpPr>
        <p:sp>
          <p:nvSpPr>
            <p:cNvPr id="90" name="Oval 24"/>
            <p:cNvSpPr>
              <a:spLocks noChangeArrowheads="1"/>
            </p:cNvSpPr>
            <p:nvPr/>
          </p:nvSpPr>
          <p:spPr bwMode="auto">
            <a:xfrm>
              <a:off x="6582624" y="1779888"/>
              <a:ext cx="803275" cy="803275"/>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nvGrpSpPr>
            <p:cNvPr id="12" name="Group 143"/>
            <p:cNvGrpSpPr/>
            <p:nvPr/>
          </p:nvGrpSpPr>
          <p:grpSpPr>
            <a:xfrm>
              <a:off x="6511136" y="1876731"/>
              <a:ext cx="905663" cy="569104"/>
              <a:chOff x="5990436" y="1152831"/>
              <a:chExt cx="905663" cy="569104"/>
            </a:xfrm>
            <a:effectLst>
              <a:outerShdw blurRad="50800" dist="38100" dir="2700000">
                <a:srgbClr val="000000">
                  <a:alpha val="43000"/>
                </a:srgbClr>
              </a:outerShdw>
            </a:effectLst>
          </p:grpSpPr>
          <p:pic>
            <p:nvPicPr>
              <p:cNvPr id="92" name="Picture 91" descr="shutterstock_14677327.png"/>
              <p:cNvPicPr>
                <a:picLocks noChangeAspect="1"/>
              </p:cNvPicPr>
              <p:nvPr/>
            </p:nvPicPr>
            <p:blipFill>
              <a:blip r:embed="rId4" cstate="print"/>
              <a:srcRect l="3811"/>
              <a:stretch>
                <a:fillRect/>
              </a:stretch>
            </p:blipFill>
            <p:spPr>
              <a:xfrm>
                <a:off x="6176800" y="1163017"/>
                <a:ext cx="533641" cy="379671"/>
              </a:xfrm>
              <a:prstGeom prst="rect">
                <a:avLst/>
              </a:prstGeom>
            </p:spPr>
          </p:pic>
          <p:grpSp>
            <p:nvGrpSpPr>
              <p:cNvPr id="13" name="Group 247"/>
              <p:cNvGrpSpPr/>
              <p:nvPr/>
            </p:nvGrpSpPr>
            <p:grpSpPr>
              <a:xfrm>
                <a:off x="5990436" y="1152831"/>
                <a:ext cx="905663" cy="569104"/>
                <a:chOff x="10118419" y="4213226"/>
                <a:chExt cx="1094400" cy="669924"/>
              </a:xfrm>
            </p:grpSpPr>
            <p:sp>
              <p:nvSpPr>
                <p:cNvPr id="94" name="Freeform 53"/>
                <p:cNvSpPr>
                  <a:spLocks noEditPoints="1"/>
                </p:cNvSpPr>
                <p:nvPr/>
              </p:nvSpPr>
              <p:spPr bwMode="auto">
                <a:xfrm>
                  <a:off x="10332101" y="4213226"/>
                  <a:ext cx="671366" cy="475617"/>
                </a:xfrm>
                <a:custGeom>
                  <a:avLst/>
                  <a:gdLst>
                    <a:gd name="T0" fmla="*/ 0 w 609"/>
                    <a:gd name="T1" fmla="*/ 0 h 430"/>
                    <a:gd name="T2" fmla="*/ 0 w 609"/>
                    <a:gd name="T3" fmla="*/ 146 h 430"/>
                    <a:gd name="T4" fmla="*/ 207 w 609"/>
                    <a:gd name="T5" fmla="*/ 146 h 430"/>
                    <a:gd name="T6" fmla="*/ 207 w 609"/>
                    <a:gd name="T7" fmla="*/ 0 h 430"/>
                    <a:gd name="T8" fmla="*/ 0 w 609"/>
                    <a:gd name="T9" fmla="*/ 0 h 430"/>
                    <a:gd name="T10" fmla="*/ 199 w 609"/>
                    <a:gd name="T11" fmla="*/ 136 h 430"/>
                    <a:gd name="T12" fmla="*/ 8 w 609"/>
                    <a:gd name="T13" fmla="*/ 136 h 430"/>
                    <a:gd name="T14" fmla="*/ 8 w 609"/>
                    <a:gd name="T15" fmla="*/ 8 h 430"/>
                    <a:gd name="T16" fmla="*/ 199 w 609"/>
                    <a:gd name="T17" fmla="*/ 8 h 430"/>
                    <a:gd name="T18" fmla="*/ 199 w 609"/>
                    <a:gd name="T19" fmla="*/ 13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adFill rotWithShape="1">
                  <a:gsLst>
                    <a:gs pos="0">
                      <a:schemeClr val="tx1">
                        <a:lumMod val="50000"/>
                        <a:lumOff val="50000"/>
                      </a:schemeClr>
                    </a:gs>
                    <a:gs pos="100000">
                      <a:schemeClr val="bg1">
                        <a:lumMod val="85000"/>
                      </a:schemeClr>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95" name="Freeform 54"/>
                <p:cNvSpPr>
                  <a:spLocks noEditPoints="1"/>
                </p:cNvSpPr>
                <p:nvPr/>
              </p:nvSpPr>
              <p:spPr bwMode="auto">
                <a:xfrm>
                  <a:off x="10119863" y="4700444"/>
                  <a:ext cx="1092956" cy="123255"/>
                </a:xfrm>
                <a:custGeom>
                  <a:avLst/>
                  <a:gdLst>
                    <a:gd name="T0" fmla="*/ 201 w 992"/>
                    <a:gd name="T1" fmla="*/ 4 h 226"/>
                    <a:gd name="T2" fmla="*/ 206 w 992"/>
                    <a:gd name="T3" fmla="*/ 2 h 226"/>
                    <a:gd name="T4" fmla="*/ 238 w 992"/>
                    <a:gd name="T5" fmla="*/ 1 h 226"/>
                    <a:gd name="T6" fmla="*/ 245 w 992"/>
                    <a:gd name="T7" fmla="*/ 1 h 226"/>
                    <a:gd name="T8" fmla="*/ 58 w 992"/>
                    <a:gd name="T9" fmla="*/ 1 h 226"/>
                    <a:gd name="T10" fmla="*/ 162 w 992"/>
                    <a:gd name="T11" fmla="*/ 4 h 226"/>
                    <a:gd name="T12" fmla="*/ 201 w 992"/>
                    <a:gd name="T13" fmla="*/ 4 h 226"/>
                    <a:gd name="T14" fmla="*/ 262 w 992"/>
                    <a:gd name="T15" fmla="*/ 2 h 226"/>
                    <a:gd name="T16" fmla="*/ 46 w 992"/>
                    <a:gd name="T17" fmla="*/ 2 h 226"/>
                    <a:gd name="T18" fmla="*/ 68 w 992"/>
                    <a:gd name="T19" fmla="*/ 0 h 226"/>
                    <a:gd name="T20" fmla="*/ 268 w 992"/>
                    <a:gd name="T21" fmla="*/ 0 h 226"/>
                    <a:gd name="T22" fmla="*/ 114 w 992"/>
                    <a:gd name="T23" fmla="*/ 2 h 226"/>
                    <a:gd name="T24" fmla="*/ 128 w 992"/>
                    <a:gd name="T25" fmla="*/ 0 h 226"/>
                    <a:gd name="T26" fmla="*/ 119 w 992"/>
                    <a:gd name="T27" fmla="*/ 1 h 226"/>
                    <a:gd name="T28" fmla="*/ 155 w 992"/>
                    <a:gd name="T29" fmla="*/ 1 h 226"/>
                    <a:gd name="T30" fmla="*/ 121 w 992"/>
                    <a:gd name="T31" fmla="*/ 1 h 226"/>
                    <a:gd name="T32" fmla="*/ 237 w 992"/>
                    <a:gd name="T33" fmla="*/ 1 h 226"/>
                    <a:gd name="T34" fmla="*/ 210 w 992"/>
                    <a:gd name="T35" fmla="*/ 2 h 226"/>
                    <a:gd name="T36" fmla="*/ 164 w 992"/>
                    <a:gd name="T37" fmla="*/ 1 h 226"/>
                    <a:gd name="T38" fmla="*/ 201 w 992"/>
                    <a:gd name="T39" fmla="*/ 0 h 226"/>
                    <a:gd name="T40" fmla="*/ 213 w 992"/>
                    <a:gd name="T41" fmla="*/ 0 h 226"/>
                    <a:gd name="T42" fmla="*/ 211 w 992"/>
                    <a:gd name="T43" fmla="*/ 2 h 226"/>
                    <a:gd name="T44" fmla="*/ 208 w 992"/>
                    <a:gd name="T45" fmla="*/ 0 h 226"/>
                    <a:gd name="T46" fmla="*/ 179 w 992"/>
                    <a:gd name="T47" fmla="*/ 1 h 226"/>
                    <a:gd name="T48" fmla="*/ 169 w 992"/>
                    <a:gd name="T49" fmla="*/ 1 h 226"/>
                    <a:gd name="T50" fmla="*/ 266 w 992"/>
                    <a:gd name="T51" fmla="*/ 2 h 226"/>
                    <a:gd name="T52" fmla="*/ 69 w 992"/>
                    <a:gd name="T53" fmla="*/ 0 h 226"/>
                    <a:gd name="T54" fmla="*/ 95 w 992"/>
                    <a:gd name="T55" fmla="*/ 0 h 226"/>
                    <a:gd name="T56" fmla="*/ 88 w 992"/>
                    <a:gd name="T57" fmla="*/ 0 h 226"/>
                    <a:gd name="T58" fmla="*/ 98 w 992"/>
                    <a:gd name="T59" fmla="*/ 0 h 226"/>
                    <a:gd name="T60" fmla="*/ 91 w 992"/>
                    <a:gd name="T61" fmla="*/ 1 h 226"/>
                    <a:gd name="T62" fmla="*/ 140 w 992"/>
                    <a:gd name="T63" fmla="*/ 1 h 226"/>
                    <a:gd name="T64" fmla="*/ 254 w 992"/>
                    <a:gd name="T65" fmla="*/ 0 h 226"/>
                    <a:gd name="T66" fmla="*/ 136 w 992"/>
                    <a:gd name="T67" fmla="*/ 0 h 226"/>
                    <a:gd name="T68" fmla="*/ 211 w 992"/>
                    <a:gd name="T69" fmla="*/ 1 h 226"/>
                    <a:gd name="T70" fmla="*/ 86 w 992"/>
                    <a:gd name="T71" fmla="*/ 2 h 226"/>
                    <a:gd name="T72" fmla="*/ 83 w 992"/>
                    <a:gd name="T73" fmla="*/ 1 h 226"/>
                    <a:gd name="T74" fmla="*/ 114 w 992"/>
                    <a:gd name="T75" fmla="*/ 0 h 226"/>
                    <a:gd name="T76" fmla="*/ 161 w 992"/>
                    <a:gd name="T77" fmla="*/ 0 h 226"/>
                    <a:gd name="T78" fmla="*/ 188 w 992"/>
                    <a:gd name="T79" fmla="*/ 0 h 226"/>
                    <a:gd name="T80" fmla="*/ 183 w 992"/>
                    <a:gd name="T81" fmla="*/ 1 h 226"/>
                    <a:gd name="T82" fmla="*/ 153 w 992"/>
                    <a:gd name="T83" fmla="*/ 1 h 226"/>
                    <a:gd name="T84" fmla="*/ 241 w 992"/>
                    <a:gd name="T85" fmla="*/ 2 h 226"/>
                    <a:gd name="T86" fmla="*/ 235 w 992"/>
                    <a:gd name="T87" fmla="*/ 0 h 226"/>
                    <a:gd name="T88" fmla="*/ 111 w 992"/>
                    <a:gd name="T89" fmla="*/ 0 h 226"/>
                    <a:gd name="T90" fmla="*/ 230 w 992"/>
                    <a:gd name="T91" fmla="*/ 1 h 226"/>
                    <a:gd name="T92" fmla="*/ 156 w 992"/>
                    <a:gd name="T93" fmla="*/ 1 h 226"/>
                    <a:gd name="T94" fmla="*/ 227 w 992"/>
                    <a:gd name="T95" fmla="*/ 1 h 226"/>
                    <a:gd name="T96" fmla="*/ 130 w 992"/>
                    <a:gd name="T97" fmla="*/ 1 h 226"/>
                    <a:gd name="T98" fmla="*/ 157 w 992"/>
                    <a:gd name="T99" fmla="*/ 1 h 226"/>
                    <a:gd name="T100" fmla="*/ 114 w 992"/>
                    <a:gd name="T101" fmla="*/ 1 h 226"/>
                    <a:gd name="T102" fmla="*/ 112 w 992"/>
                    <a:gd name="T103" fmla="*/ 1 h 226"/>
                    <a:gd name="T104" fmla="*/ 185 w 992"/>
                    <a:gd name="T105" fmla="*/ 1 h 226"/>
                    <a:gd name="T106" fmla="*/ 185 w 992"/>
                    <a:gd name="T107" fmla="*/ 1 h 226"/>
                    <a:gd name="T108" fmla="*/ 249 w 992"/>
                    <a:gd name="T109" fmla="*/ 2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adFill rotWithShape="1">
                  <a:gsLst>
                    <a:gs pos="0">
                      <a:schemeClr val="tx1">
                        <a:lumMod val="50000"/>
                        <a:lumOff val="50000"/>
                      </a:schemeClr>
                    </a:gs>
                    <a:gs pos="100000">
                      <a:schemeClr val="bg1">
                        <a:lumMod val="85000"/>
                      </a:schemeClr>
                    </a:gs>
                  </a:gsLst>
                  <a:lin ang="5400000" scaled="1"/>
                </a:gradFill>
                <a:ln w="9525" algn="ctr">
                  <a:no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96" name="Freeform 55"/>
                <p:cNvSpPr>
                  <a:spLocks/>
                </p:cNvSpPr>
                <p:nvPr/>
              </p:nvSpPr>
              <p:spPr bwMode="auto">
                <a:xfrm>
                  <a:off x="10118419" y="4828048"/>
                  <a:ext cx="1094400" cy="55102"/>
                </a:xfrm>
                <a:custGeom>
                  <a:avLst/>
                  <a:gdLst>
                    <a:gd name="T0" fmla="*/ 0 w 2152"/>
                    <a:gd name="T1" fmla="*/ 0 h 48"/>
                    <a:gd name="T2" fmla="*/ 0 w 2152"/>
                    <a:gd name="T3" fmla="*/ 2 h 48"/>
                    <a:gd name="T4" fmla="*/ 1 w 2152"/>
                    <a:gd name="T5" fmla="*/ 19 h 48"/>
                    <a:gd name="T6" fmla="*/ 32 w 2152"/>
                    <a:gd name="T7" fmla="*/ 19 h 48"/>
                    <a:gd name="T8" fmla="*/ 33 w 2152"/>
                    <a:gd name="T9" fmla="*/ 2 h 48"/>
                    <a:gd name="T10" fmla="*/ 33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adFill rotWithShape="1">
                  <a:gsLst>
                    <a:gs pos="0">
                      <a:schemeClr val="tx1">
                        <a:lumMod val="50000"/>
                        <a:lumOff val="50000"/>
                      </a:schemeClr>
                    </a:gs>
                    <a:gs pos="100000">
                      <a:schemeClr val="bg1">
                        <a:lumMod val="85000"/>
                      </a:schemeClr>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grpSp>
        </p:grpSp>
      </p:grpSp>
      <p:grpSp>
        <p:nvGrpSpPr>
          <p:cNvPr id="14" name="Group 106"/>
          <p:cNvGrpSpPr/>
          <p:nvPr/>
        </p:nvGrpSpPr>
        <p:grpSpPr>
          <a:xfrm>
            <a:off x="4267200" y="2823523"/>
            <a:ext cx="975097" cy="619911"/>
            <a:chOff x="3292103" y="2895599"/>
            <a:chExt cx="975097" cy="619911"/>
          </a:xfrm>
        </p:grpSpPr>
        <p:sp>
          <p:nvSpPr>
            <p:cNvPr id="100" name="Magnetic Disk 99"/>
            <p:cNvSpPr/>
            <p:nvPr/>
          </p:nvSpPr>
          <p:spPr>
            <a:xfrm>
              <a:off x="3292103" y="2895599"/>
              <a:ext cx="975097" cy="619911"/>
            </a:xfrm>
            <a:prstGeom prst="flowChartMagneticDisk">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smtClean="0">
                  <a:solidFill>
                    <a:schemeClr val="tx1"/>
                  </a:solidFill>
                </a:rPr>
                <a:t>CRES</a:t>
              </a:r>
              <a:endParaRPr lang="en-US" sz="1600" dirty="0" smtClean="0">
                <a:solidFill>
                  <a:schemeClr val="tx1"/>
                </a:solidFill>
              </a:endParaRPr>
            </a:p>
          </p:txBody>
        </p:sp>
        <p:pic>
          <p:nvPicPr>
            <p:cNvPr id="75" name="Picture 74" descr="key.png"/>
            <p:cNvPicPr>
              <a:picLocks noChangeAspect="1"/>
            </p:cNvPicPr>
            <p:nvPr/>
          </p:nvPicPr>
          <p:blipFill>
            <a:blip r:embed="rId5" cstate="print"/>
            <a:stretch>
              <a:fillRect/>
            </a:stretch>
          </p:blipFill>
          <p:spPr>
            <a:xfrm>
              <a:off x="3352800" y="3296143"/>
              <a:ext cx="294581" cy="147291"/>
            </a:xfrm>
            <a:prstGeom prst="rect">
              <a:avLst/>
            </a:prstGeom>
            <a:effectLst>
              <a:outerShdw blurRad="50800" dist="38100" dir="2700000">
                <a:srgbClr val="000000">
                  <a:alpha val="43000"/>
                </a:srgbClr>
              </a:outerShdw>
            </a:effectLst>
          </p:spPr>
        </p:pic>
      </p:grpSp>
      <p:grpSp>
        <p:nvGrpSpPr>
          <p:cNvPr id="15" name="Group 322"/>
          <p:cNvGrpSpPr/>
          <p:nvPr/>
        </p:nvGrpSpPr>
        <p:grpSpPr>
          <a:xfrm>
            <a:off x="7092771" y="1486340"/>
            <a:ext cx="920750" cy="920752"/>
            <a:chOff x="9714173" y="899099"/>
            <a:chExt cx="1774304" cy="1774305"/>
          </a:xfrm>
        </p:grpSpPr>
        <p:sp>
          <p:nvSpPr>
            <p:cNvPr id="106" name="Oval 105"/>
            <p:cNvSpPr/>
            <p:nvPr/>
          </p:nvSpPr>
          <p:spPr>
            <a:xfrm>
              <a:off x="9714173" y="899099"/>
              <a:ext cx="1774304" cy="1774305"/>
            </a:xfrm>
            <a:prstGeom prst="ellipse">
              <a:avLst/>
            </a:prstGeom>
            <a:gradFill flip="none" rotWithShape="1">
              <a:gsLst>
                <a:gs pos="0">
                  <a:schemeClr val="accent1">
                    <a:alpha val="70000"/>
                  </a:schemeClr>
                </a:gs>
                <a:gs pos="100000">
                  <a:schemeClr val="accent1">
                    <a:lumMod val="50000"/>
                    <a:alpha val="7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dirty="0" smtClean="0">
                <a:solidFill>
                  <a:schemeClr val="tx1"/>
                </a:solidFill>
              </a:endParaRPr>
            </a:p>
          </p:txBody>
        </p:sp>
        <p:sp>
          <p:nvSpPr>
            <p:cNvPr id="107" name="Oval 106"/>
            <p:cNvSpPr/>
            <p:nvPr/>
          </p:nvSpPr>
          <p:spPr>
            <a:xfrm>
              <a:off x="9761489" y="946415"/>
              <a:ext cx="1679671" cy="1679672"/>
            </a:xfrm>
            <a:prstGeom prst="ellipse">
              <a:avLst/>
            </a:prstGeom>
            <a:noFill/>
            <a:ln>
              <a:gradFill flip="none" rotWithShape="1">
                <a:gsLst>
                  <a:gs pos="0">
                    <a:schemeClr val="bg1">
                      <a:alpha val="80000"/>
                    </a:schemeClr>
                  </a:gs>
                  <a:gs pos="100000">
                    <a:schemeClr val="accent1">
                      <a:tint val="44500"/>
                      <a:satMod val="160000"/>
                      <a:alpha val="0"/>
                    </a:schemeClr>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90000"/>
                </a:lnSpc>
                <a:spcBef>
                  <a:spcPct val="0"/>
                </a:spcBef>
                <a:spcAft>
                  <a:spcPct val="0"/>
                </a:spcAft>
                <a:defRPr/>
              </a:pPr>
              <a:endParaRPr lang="en-US" dirty="0" smtClean="0">
                <a:solidFill>
                  <a:schemeClr val="tx1"/>
                </a:solidFill>
              </a:endParaRPr>
            </a:p>
          </p:txBody>
        </p:sp>
      </p:grpSp>
      <p:sp>
        <p:nvSpPr>
          <p:cNvPr id="152" name="Oval 24"/>
          <p:cNvSpPr>
            <a:spLocks noChangeArrowheads="1"/>
          </p:cNvSpPr>
          <p:nvPr/>
        </p:nvSpPr>
        <p:spPr bwMode="auto">
          <a:xfrm>
            <a:off x="609600" y="3200400"/>
            <a:ext cx="803275" cy="803275"/>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nvGrpSpPr>
          <p:cNvPr id="16" name="Group 495"/>
          <p:cNvGrpSpPr>
            <a:grpSpLocks/>
          </p:cNvGrpSpPr>
          <p:nvPr/>
        </p:nvGrpSpPr>
        <p:grpSpPr bwMode="auto">
          <a:xfrm flipH="1">
            <a:off x="840822" y="3276600"/>
            <a:ext cx="348931" cy="651718"/>
            <a:chOff x="0" y="0"/>
            <a:chExt cx="257" cy="515"/>
          </a:xfrm>
        </p:grpSpPr>
        <p:sp>
          <p:nvSpPr>
            <p:cNvPr id="139" name="AutoShape 496"/>
            <p:cNvSpPr>
              <a:spLocks/>
            </p:cNvSpPr>
            <p:nvPr/>
          </p:nvSpPr>
          <p:spPr bwMode="auto">
            <a:xfrm>
              <a:off x="0" y="0"/>
              <a:ext cx="257" cy="515"/>
            </a:xfrm>
            <a:prstGeom prst="roundRect">
              <a:avLst>
                <a:gd name="adj" fmla="val 11718"/>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0" name="AutoShape 497"/>
            <p:cNvSpPr>
              <a:spLocks/>
            </p:cNvSpPr>
            <p:nvPr/>
          </p:nvSpPr>
          <p:spPr bwMode="auto">
            <a:xfrm>
              <a:off x="20" y="22"/>
              <a:ext cx="216" cy="369"/>
            </a:xfrm>
            <a:prstGeom prst="roundRect">
              <a:avLst>
                <a:gd name="adj" fmla="val 11722"/>
              </a:avLst>
            </a:prstGeom>
            <a:solidFill>
              <a:schemeClr val="tx2">
                <a:lumMod val="40000"/>
                <a:lumOff val="60000"/>
              </a:schemeClr>
            </a:solidFill>
            <a:ln w="9525">
              <a:solidFill>
                <a:schemeClr val="bg2">
                  <a:lumMod val="95000"/>
                </a:schemeClr>
              </a:solidFill>
              <a:round/>
              <a:headEnd/>
              <a:tailEnd/>
            </a:ln>
          </p:spPr>
          <p:txBody>
            <a:bodyPr lIns="0" tIns="0" rIns="0" bIns="0"/>
            <a:lstStyle/>
            <a:p>
              <a:endParaRPr lang="en-US"/>
            </a:p>
          </p:txBody>
        </p:sp>
        <p:sp>
          <p:nvSpPr>
            <p:cNvPr id="141" name="Oval 498"/>
            <p:cNvSpPr>
              <a:spLocks/>
            </p:cNvSpPr>
            <p:nvPr/>
          </p:nvSpPr>
          <p:spPr bwMode="auto">
            <a:xfrm>
              <a:off x="88" y="419"/>
              <a:ext cx="81" cy="80"/>
            </a:xfrm>
            <a:prstGeom prst="ellipse">
              <a:avLst/>
            </a:prstGeom>
            <a:solidFill>
              <a:schemeClr val="tx1"/>
            </a:solidFill>
            <a:ln w="9525">
              <a:noFill/>
              <a:round/>
              <a:headEnd/>
              <a:tailEnd/>
            </a:ln>
          </p:spPr>
          <p:txBody>
            <a:bodyPr lIns="0" tIns="0" rIns="0" bIns="0"/>
            <a:lstStyle/>
            <a:p>
              <a:endParaRPr lang="en-US"/>
            </a:p>
          </p:txBody>
        </p:sp>
      </p:grpSp>
      <p:sp>
        <p:nvSpPr>
          <p:cNvPr id="167" name="Text Box 49"/>
          <p:cNvSpPr txBox="1">
            <a:spLocks noChangeArrowheads="1"/>
          </p:cNvSpPr>
          <p:nvPr/>
        </p:nvSpPr>
        <p:spPr bwMode="auto">
          <a:xfrm>
            <a:off x="395943" y="2667000"/>
            <a:ext cx="1128713" cy="207257"/>
          </a:xfrm>
          <a:prstGeom prst="rect">
            <a:avLst/>
          </a:prstGeom>
          <a:noFill/>
          <a:ln w="28575" algn="ctr">
            <a:noFill/>
            <a:miter lim="800000"/>
            <a:headEnd/>
            <a:tailEnd/>
          </a:ln>
          <a:effectLst/>
        </p:spPr>
        <p:txBody>
          <a:bodyPr lIns="0" tIns="0" rIns="0" bIns="0" anchor="t" anchorCtr="0">
            <a:noAutofit/>
          </a:bodyPr>
          <a:lstStyle/>
          <a:p>
            <a:pPr algn="ctr"/>
            <a:r>
              <a:rPr lang="ja-JP" altLang="en-US" sz="1050" dirty="0" smtClean="0"/>
              <a:t>クライアント</a:t>
            </a:r>
            <a:endParaRPr lang="en-US" altLang="ja-JP" sz="1050" dirty="0" smtClean="0"/>
          </a:p>
          <a:p>
            <a:pPr algn="ctr"/>
            <a:r>
              <a:rPr lang="en-US" altLang="ja-JP" sz="1050" dirty="0" smtClean="0"/>
              <a:t>Outlook</a:t>
            </a:r>
            <a:r>
              <a:rPr lang="ja-JP" altLang="en-US" sz="1050" dirty="0" smtClean="0"/>
              <a:t>など</a:t>
            </a:r>
            <a:endParaRPr lang="en-US" sz="1050" dirty="0" smtClean="0"/>
          </a:p>
        </p:txBody>
      </p:sp>
      <p:sp>
        <p:nvSpPr>
          <p:cNvPr id="168" name="Text Box 49"/>
          <p:cNvSpPr txBox="1">
            <a:spLocks noChangeArrowheads="1"/>
          </p:cNvSpPr>
          <p:nvPr/>
        </p:nvSpPr>
        <p:spPr bwMode="auto">
          <a:xfrm>
            <a:off x="246358" y="4147236"/>
            <a:ext cx="1506242" cy="196164"/>
          </a:xfrm>
          <a:prstGeom prst="rect">
            <a:avLst/>
          </a:prstGeom>
          <a:noFill/>
          <a:ln w="28575" algn="ctr">
            <a:noFill/>
            <a:miter lim="800000"/>
            <a:headEnd/>
            <a:tailEnd/>
          </a:ln>
          <a:effectLst/>
        </p:spPr>
        <p:txBody>
          <a:bodyPr lIns="0" tIns="0" rIns="0" bIns="0" anchor="t" anchorCtr="0">
            <a:noAutofit/>
          </a:bodyPr>
          <a:lstStyle/>
          <a:p>
            <a:pPr algn="ctr"/>
            <a:r>
              <a:rPr lang="ja-JP" altLang="en-US" sz="1050" dirty="0" smtClean="0"/>
              <a:t>スマートデバイス</a:t>
            </a:r>
            <a:endParaRPr lang="en-US" sz="1050" dirty="0" smtClean="0"/>
          </a:p>
        </p:txBody>
      </p:sp>
      <p:sp>
        <p:nvSpPr>
          <p:cNvPr id="180" name="Arc 179"/>
          <p:cNvSpPr/>
          <p:nvPr/>
        </p:nvSpPr>
        <p:spPr>
          <a:xfrm rot="4851257" flipV="1">
            <a:off x="2092512" y="1739674"/>
            <a:ext cx="988645" cy="2781750"/>
          </a:xfrm>
          <a:prstGeom prst="arc">
            <a:avLst>
              <a:gd name="adj1" fmla="val 17171645"/>
              <a:gd name="adj2" fmla="val 3766531"/>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8" name="Group 189"/>
          <p:cNvGrpSpPr/>
          <p:nvPr/>
        </p:nvGrpSpPr>
        <p:grpSpPr>
          <a:xfrm>
            <a:off x="2103801" y="1556174"/>
            <a:ext cx="691161" cy="729826"/>
            <a:chOff x="2103801" y="1403773"/>
            <a:chExt cx="691161" cy="729826"/>
          </a:xfrm>
        </p:grpSpPr>
        <p:grpSp>
          <p:nvGrpSpPr>
            <p:cNvPr id="19" name="Group 127"/>
            <p:cNvGrpSpPr/>
            <p:nvPr/>
          </p:nvGrpSpPr>
          <p:grpSpPr>
            <a:xfrm>
              <a:off x="2258091" y="1596728"/>
              <a:ext cx="536871" cy="536871"/>
              <a:chOff x="4841320" y="5381776"/>
              <a:chExt cx="536871" cy="536871"/>
            </a:xfrm>
          </p:grpSpPr>
          <p:sp>
            <p:nvSpPr>
              <p:cNvPr id="99" name="Oval 24"/>
              <p:cNvSpPr>
                <a:spLocks noChangeArrowheads="1"/>
              </p:cNvSpPr>
              <p:nvPr/>
            </p:nvSpPr>
            <p:spPr bwMode="auto">
              <a:xfrm>
                <a:off x="4841320" y="5381776"/>
                <a:ext cx="536871" cy="536871"/>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nvGrpSpPr>
              <p:cNvPr id="20" name="Group 401"/>
              <p:cNvGrpSpPr/>
              <p:nvPr/>
            </p:nvGrpSpPr>
            <p:grpSpPr>
              <a:xfrm>
                <a:off x="4915697" y="5546970"/>
                <a:ext cx="413234" cy="222676"/>
                <a:chOff x="11506199" y="5300667"/>
                <a:chExt cx="1023938" cy="495300"/>
              </a:xfrm>
            </p:grpSpPr>
            <p:sp>
              <p:nvSpPr>
                <p:cNvPr id="102" name="Rectangle 101"/>
                <p:cNvSpPr/>
                <p:nvPr/>
              </p:nvSpPr>
              <p:spPr>
                <a:xfrm>
                  <a:off x="11506199" y="5300667"/>
                  <a:ext cx="1023938" cy="495300"/>
                </a:xfrm>
                <a:prstGeom prst="rect">
                  <a:avLst/>
                </a:prstGeom>
                <a:gradFill rotWithShape="1">
                  <a:gsLst>
                    <a:gs pos="0">
                      <a:schemeClr val="bg1">
                        <a:lumMod val="8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103" name="Trapezoid 102"/>
                <p:cNvSpPr/>
                <p:nvPr/>
              </p:nvSpPr>
              <p:spPr>
                <a:xfrm>
                  <a:off x="11515724" y="5407025"/>
                  <a:ext cx="1004888" cy="388938"/>
                </a:xfrm>
                <a:prstGeom prst="trapezoid">
                  <a:avLst>
                    <a:gd name="adj" fmla="val 41364"/>
                  </a:avLst>
                </a:prstGeom>
                <a:gradFill rotWithShape="1">
                  <a:gsLst>
                    <a:gs pos="0">
                      <a:schemeClr val="bg1">
                        <a:lumMod val="6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sp>
              <p:nvSpPr>
                <p:cNvPr id="104" name="Trapezoid 103"/>
                <p:cNvSpPr/>
                <p:nvPr/>
              </p:nvSpPr>
              <p:spPr>
                <a:xfrm rot="10800000">
                  <a:off x="11515724" y="5302242"/>
                  <a:ext cx="1004888" cy="388938"/>
                </a:xfrm>
                <a:prstGeom prst="trapezoid">
                  <a:avLst>
                    <a:gd name="adj" fmla="val 191818"/>
                  </a:avLst>
                </a:prstGeom>
                <a:gradFill rotWithShape="1">
                  <a:gsLst>
                    <a:gs pos="0">
                      <a:schemeClr val="bg1">
                        <a:lumMod val="75000"/>
                      </a:schemeClr>
                    </a:gs>
                    <a:gs pos="100000">
                      <a:schemeClr val="bg1"/>
                    </a:gs>
                  </a:gsLst>
                  <a:lin ang="5400000" scaled="1"/>
                </a:gradFill>
                <a:ln w="9525" algn="ctr">
                  <a:solidFill>
                    <a:srgbClr val="B8B8BC"/>
                  </a:solid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grpSp>
          <p:sp>
            <p:nvSpPr>
              <p:cNvPr id="101" name="Freeform 16"/>
              <p:cNvSpPr>
                <a:spLocks noEditPoints="1"/>
              </p:cNvSpPr>
              <p:nvPr/>
            </p:nvSpPr>
            <p:spPr bwMode="auto">
              <a:xfrm rot="21212314">
                <a:off x="4847709" y="5587030"/>
                <a:ext cx="162068" cy="114767"/>
              </a:xfrm>
              <a:custGeom>
                <a:avLst/>
                <a:gdLst/>
                <a:ahLst/>
                <a:cxnLst>
                  <a:cxn ang="0">
                    <a:pos x="258" y="0"/>
                  </a:cxn>
                  <a:cxn ang="0">
                    <a:pos x="20" y="0"/>
                  </a:cxn>
                  <a:cxn ang="0">
                    <a:pos x="0" y="20"/>
                  </a:cxn>
                  <a:cxn ang="0">
                    <a:pos x="0" y="233"/>
                  </a:cxn>
                  <a:cxn ang="0">
                    <a:pos x="20" y="254"/>
                  </a:cxn>
                  <a:cxn ang="0">
                    <a:pos x="258" y="254"/>
                  </a:cxn>
                  <a:cxn ang="0">
                    <a:pos x="278" y="233"/>
                  </a:cxn>
                  <a:cxn ang="0">
                    <a:pos x="278" y="20"/>
                  </a:cxn>
                  <a:cxn ang="0">
                    <a:pos x="258" y="0"/>
                  </a:cxn>
                  <a:cxn ang="0">
                    <a:pos x="268" y="223"/>
                  </a:cxn>
                  <a:cxn ang="0">
                    <a:pos x="248" y="243"/>
                  </a:cxn>
                  <a:cxn ang="0">
                    <a:pos x="30" y="243"/>
                  </a:cxn>
                  <a:cxn ang="0">
                    <a:pos x="9" y="223"/>
                  </a:cxn>
                  <a:cxn ang="0">
                    <a:pos x="9" y="30"/>
                  </a:cxn>
                  <a:cxn ang="0">
                    <a:pos x="30" y="10"/>
                  </a:cxn>
                  <a:cxn ang="0">
                    <a:pos x="248" y="10"/>
                  </a:cxn>
                  <a:cxn ang="0">
                    <a:pos x="268" y="30"/>
                  </a:cxn>
                  <a:cxn ang="0">
                    <a:pos x="268" y="223"/>
                  </a:cxn>
                </a:cxnLst>
                <a:rect l="0" t="0" r="r" b="b"/>
                <a:pathLst>
                  <a:path w="278" h="254">
                    <a:moveTo>
                      <a:pt x="258" y="0"/>
                    </a:moveTo>
                    <a:cubicBezTo>
                      <a:pt x="20" y="0"/>
                      <a:pt x="20" y="0"/>
                      <a:pt x="20" y="0"/>
                    </a:cubicBezTo>
                    <a:cubicBezTo>
                      <a:pt x="9" y="0"/>
                      <a:pt x="0" y="9"/>
                      <a:pt x="0" y="20"/>
                    </a:cubicBezTo>
                    <a:cubicBezTo>
                      <a:pt x="0" y="233"/>
                      <a:pt x="0" y="233"/>
                      <a:pt x="0" y="233"/>
                    </a:cubicBezTo>
                    <a:cubicBezTo>
                      <a:pt x="0" y="244"/>
                      <a:pt x="9" y="254"/>
                      <a:pt x="20" y="254"/>
                    </a:cubicBezTo>
                    <a:cubicBezTo>
                      <a:pt x="258" y="254"/>
                      <a:pt x="258" y="254"/>
                      <a:pt x="258" y="254"/>
                    </a:cubicBezTo>
                    <a:cubicBezTo>
                      <a:pt x="269" y="254"/>
                      <a:pt x="278" y="244"/>
                      <a:pt x="278" y="233"/>
                    </a:cubicBezTo>
                    <a:cubicBezTo>
                      <a:pt x="278" y="20"/>
                      <a:pt x="278" y="20"/>
                      <a:pt x="278" y="20"/>
                    </a:cubicBezTo>
                    <a:cubicBezTo>
                      <a:pt x="278" y="9"/>
                      <a:pt x="269" y="0"/>
                      <a:pt x="258" y="0"/>
                    </a:cubicBezTo>
                    <a:close/>
                    <a:moveTo>
                      <a:pt x="268" y="223"/>
                    </a:moveTo>
                    <a:cubicBezTo>
                      <a:pt x="268" y="234"/>
                      <a:pt x="259" y="243"/>
                      <a:pt x="248" y="243"/>
                    </a:cubicBezTo>
                    <a:cubicBezTo>
                      <a:pt x="30" y="243"/>
                      <a:pt x="30" y="243"/>
                      <a:pt x="30" y="243"/>
                    </a:cubicBezTo>
                    <a:cubicBezTo>
                      <a:pt x="19" y="243"/>
                      <a:pt x="9" y="234"/>
                      <a:pt x="9" y="223"/>
                    </a:cubicBezTo>
                    <a:cubicBezTo>
                      <a:pt x="9" y="30"/>
                      <a:pt x="9" y="30"/>
                      <a:pt x="9" y="30"/>
                    </a:cubicBezTo>
                    <a:cubicBezTo>
                      <a:pt x="9" y="19"/>
                      <a:pt x="19" y="10"/>
                      <a:pt x="30" y="10"/>
                    </a:cubicBezTo>
                    <a:cubicBezTo>
                      <a:pt x="248" y="10"/>
                      <a:pt x="248" y="10"/>
                      <a:pt x="248" y="10"/>
                    </a:cubicBezTo>
                    <a:cubicBezTo>
                      <a:pt x="259" y="10"/>
                      <a:pt x="268" y="19"/>
                      <a:pt x="268" y="30"/>
                    </a:cubicBezTo>
                    <a:lnTo>
                      <a:pt x="268" y="223"/>
                    </a:lnTo>
                    <a:close/>
                  </a:path>
                </a:pathLst>
              </a:custGeom>
              <a:noFill/>
              <a:ln w="9525" algn="ctr">
                <a:noFill/>
                <a:miter lim="800000"/>
                <a:headEnd/>
                <a:tailEnd/>
              </a:ln>
              <a:effectLst>
                <a:outerShdw blurRad="63500" dist="25400" dir="8100000" algn="tr" rotWithShape="0">
                  <a:prstClr val="black">
                    <a:alpha val="40000"/>
                  </a:prstClr>
                </a:outerShdw>
              </a:effectLst>
            </p:spPr>
            <p:txBody>
              <a:bodyPr wrap="none" lIns="73025" tIns="36511" rIns="73025" bIns="36511" anchor="ctr"/>
              <a:lstStyle/>
              <a:p>
                <a:pPr algn="ctr">
                  <a:defRPr/>
                </a:pPr>
                <a:endParaRPr lang="en-US" kern="0"/>
              </a:p>
            </p:txBody>
          </p:sp>
        </p:grpSp>
        <p:pic>
          <p:nvPicPr>
            <p:cNvPr id="84" name="Picture 83" descr="lock.png"/>
            <p:cNvPicPr>
              <a:picLocks noChangeAspect="1"/>
            </p:cNvPicPr>
            <p:nvPr/>
          </p:nvPicPr>
          <p:blipFill>
            <a:blip r:embed="rId7" cstate="print"/>
            <a:stretch>
              <a:fillRect/>
            </a:stretch>
          </p:blipFill>
          <p:spPr>
            <a:xfrm>
              <a:off x="2103801" y="1403773"/>
              <a:ext cx="338667" cy="392854"/>
            </a:xfrm>
            <a:prstGeom prst="rect">
              <a:avLst/>
            </a:prstGeom>
          </p:spPr>
        </p:pic>
      </p:grpSp>
      <p:sp>
        <p:nvSpPr>
          <p:cNvPr id="182" name="Oval 24"/>
          <p:cNvSpPr>
            <a:spLocks noChangeArrowheads="1"/>
          </p:cNvSpPr>
          <p:nvPr/>
        </p:nvSpPr>
        <p:spPr bwMode="auto">
          <a:xfrm>
            <a:off x="7771349" y="5131083"/>
            <a:ext cx="803275" cy="803275"/>
          </a:xfrm>
          <a:prstGeom prst="ellipse">
            <a:avLst/>
          </a:prstGeom>
          <a:gradFill rotWithShape="1">
            <a:gsLst>
              <a:gs pos="0">
                <a:srgbClr val="FFFFFF"/>
              </a:gs>
              <a:gs pos="100000">
                <a:srgbClr val="FFFFFF">
                  <a:gamma/>
                  <a:shade val="46275"/>
                  <a:invGamma/>
                </a:srgbClr>
              </a:gs>
            </a:gsLst>
            <a:lin ang="5400000" scaled="1"/>
          </a:gradFill>
          <a:ln w="15875">
            <a:solidFill>
              <a:srgbClr val="B8B8BC"/>
            </a:solidFill>
            <a:round/>
            <a:headEnd/>
            <a:tailEnd/>
          </a:ln>
          <a:effectLst>
            <a:outerShdw blurRad="63500" dist="38100" dir="8100000" algn="tr" rotWithShape="0">
              <a:prstClr val="black">
                <a:alpha val="50000"/>
              </a:prst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cxnSp>
        <p:nvCxnSpPr>
          <p:cNvPr id="213" name="Shape 182"/>
          <p:cNvCxnSpPr/>
          <p:nvPr/>
        </p:nvCxnSpPr>
        <p:spPr>
          <a:xfrm rot="16200000" flipH="1">
            <a:off x="7262087" y="4442685"/>
            <a:ext cx="715828" cy="1"/>
          </a:xfrm>
          <a:prstGeom prst="bentConnector3">
            <a:avLst>
              <a:gd name="adj1" fmla="val 50000"/>
            </a:avLst>
          </a:prstGeom>
          <a:ln>
            <a:solidFill>
              <a:schemeClr val="bg1"/>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1" name="Group 495"/>
          <p:cNvGrpSpPr>
            <a:grpSpLocks/>
          </p:cNvGrpSpPr>
          <p:nvPr/>
        </p:nvGrpSpPr>
        <p:grpSpPr bwMode="auto">
          <a:xfrm flipH="1">
            <a:off x="7988967" y="5184150"/>
            <a:ext cx="348931" cy="651718"/>
            <a:chOff x="0" y="0"/>
            <a:chExt cx="257" cy="515"/>
          </a:xfrm>
        </p:grpSpPr>
        <p:sp>
          <p:nvSpPr>
            <p:cNvPr id="223" name="AutoShape 496"/>
            <p:cNvSpPr>
              <a:spLocks/>
            </p:cNvSpPr>
            <p:nvPr/>
          </p:nvSpPr>
          <p:spPr bwMode="auto">
            <a:xfrm>
              <a:off x="0" y="0"/>
              <a:ext cx="257" cy="515"/>
            </a:xfrm>
            <a:prstGeom prst="roundRect">
              <a:avLst>
                <a:gd name="adj" fmla="val 11718"/>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24" name="AutoShape 497"/>
            <p:cNvSpPr>
              <a:spLocks/>
            </p:cNvSpPr>
            <p:nvPr/>
          </p:nvSpPr>
          <p:spPr bwMode="auto">
            <a:xfrm>
              <a:off x="20" y="22"/>
              <a:ext cx="216" cy="369"/>
            </a:xfrm>
            <a:prstGeom prst="roundRect">
              <a:avLst>
                <a:gd name="adj" fmla="val 11722"/>
              </a:avLst>
            </a:prstGeom>
            <a:solidFill>
              <a:schemeClr val="tx2">
                <a:lumMod val="40000"/>
                <a:lumOff val="60000"/>
              </a:schemeClr>
            </a:solidFill>
            <a:ln w="9525">
              <a:solidFill>
                <a:schemeClr val="bg2">
                  <a:lumMod val="95000"/>
                </a:schemeClr>
              </a:solidFill>
              <a:round/>
              <a:headEnd/>
              <a:tailEnd/>
            </a:ln>
          </p:spPr>
          <p:txBody>
            <a:bodyPr lIns="0" tIns="0" rIns="0" bIns="0"/>
            <a:lstStyle/>
            <a:p>
              <a:endParaRPr lang="en-US"/>
            </a:p>
          </p:txBody>
        </p:sp>
        <p:sp>
          <p:nvSpPr>
            <p:cNvPr id="225" name="Oval 498"/>
            <p:cNvSpPr>
              <a:spLocks/>
            </p:cNvSpPr>
            <p:nvPr/>
          </p:nvSpPr>
          <p:spPr bwMode="auto">
            <a:xfrm>
              <a:off x="88" y="419"/>
              <a:ext cx="81" cy="80"/>
            </a:xfrm>
            <a:prstGeom prst="ellipse">
              <a:avLst/>
            </a:prstGeom>
            <a:solidFill>
              <a:schemeClr val="tx1"/>
            </a:solidFill>
            <a:ln w="9525">
              <a:noFill/>
              <a:round/>
              <a:headEnd/>
              <a:tailEnd/>
            </a:ln>
          </p:spPr>
          <p:txBody>
            <a:bodyPr lIns="0" tIns="0" rIns="0" bIns="0"/>
            <a:lstStyle/>
            <a:p>
              <a:endParaRPr lang="en-US"/>
            </a:p>
          </p:txBody>
        </p:sp>
      </p:grpSp>
      <p:pic>
        <p:nvPicPr>
          <p:cNvPr id="86" name="Picture 3"/>
          <p:cNvPicPr>
            <a:picLocks noChangeAspect="1" noChangeArrowheads="1"/>
          </p:cNvPicPr>
          <p:nvPr/>
        </p:nvPicPr>
        <p:blipFill>
          <a:blip r:embed="rId8" cstate="print"/>
          <a:srcRect/>
          <a:stretch>
            <a:fillRect/>
          </a:stretch>
        </p:blipFill>
        <p:spPr bwMode="auto">
          <a:xfrm>
            <a:off x="7117325" y="1823957"/>
            <a:ext cx="874991" cy="253948"/>
          </a:xfrm>
          <a:prstGeom prst="rect">
            <a:avLst/>
          </a:prstGeom>
          <a:noFill/>
          <a:ln w="9525" cap="flat">
            <a:noFill/>
            <a:round/>
            <a:headEnd/>
            <a:tailEnd/>
          </a:ln>
          <a:effectLst/>
        </p:spPr>
      </p:pic>
      <p:sp>
        <p:nvSpPr>
          <p:cNvPr id="28" name="TextBox 27"/>
          <p:cNvSpPr txBox="1"/>
          <p:nvPr/>
        </p:nvSpPr>
        <p:spPr>
          <a:xfrm>
            <a:off x="3847918" y="3908071"/>
            <a:ext cx="1790882" cy="369332"/>
          </a:xfrm>
          <a:prstGeom prst="rect">
            <a:avLst/>
          </a:prstGeom>
          <a:noFill/>
        </p:spPr>
        <p:txBody>
          <a:bodyPr wrap="square" rtlCol="0">
            <a:spAutoFit/>
          </a:bodyPr>
          <a:lstStyle/>
          <a:p>
            <a:r>
              <a:rPr lang="en-US" dirty="0" smtClean="0"/>
              <a:t>200</a:t>
            </a:r>
            <a:r>
              <a:rPr lang="ja-JP" altLang="en-US" dirty="0" smtClean="0"/>
              <a:t>万ユーザー</a:t>
            </a:r>
            <a:endParaRPr lang="en-US" dirty="0"/>
          </a:p>
        </p:txBody>
      </p:sp>
      <p:pic>
        <p:nvPicPr>
          <p:cNvPr id="77" name="Picture 6"/>
          <p:cNvPicPr>
            <a:picLocks noChangeAspect="1" noChangeArrowheads="1"/>
          </p:cNvPicPr>
          <p:nvPr/>
        </p:nvPicPr>
        <p:blipFill>
          <a:blip r:embed="rId9" cstate="print"/>
          <a:srcRect/>
          <a:stretch>
            <a:fillRect/>
          </a:stretch>
        </p:blipFill>
        <p:spPr bwMode="auto">
          <a:xfrm>
            <a:off x="3203848" y="4509120"/>
            <a:ext cx="2380551" cy="1665437"/>
          </a:xfrm>
          <a:prstGeom prst="rect">
            <a:avLst/>
          </a:prstGeom>
          <a:noFill/>
          <a:ln w="9525">
            <a:noFill/>
            <a:miter lim="800000"/>
            <a:headEnd/>
            <a:tailEnd/>
          </a:ln>
          <a:effectLst/>
        </p:spPr>
      </p:pic>
    </p:spTree>
    <p:extLst>
      <p:ext uri="{BB962C8B-B14F-4D97-AF65-F5344CB8AC3E}">
        <p14:creationId xmlns:p14="http://schemas.microsoft.com/office/powerpoint/2010/main" xmlns="" val="211231695"/>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572239" y="1371601"/>
            <a:ext cx="6676286" cy="5172376"/>
          </a:xfrm>
          <a:prstGeom prst="rect">
            <a:avLst/>
          </a:prstGeom>
          <a:noFill/>
          <a:ln w="9525">
            <a:solidFill>
              <a:srgbClr val="5F5F5F"/>
            </a:solidFill>
            <a:miter lim="800000"/>
            <a:headEnd/>
            <a:tailEnd/>
          </a:ln>
        </p:spPr>
      </p:pic>
      <p:sp>
        <p:nvSpPr>
          <p:cNvPr id="5" name="AutoShape 4"/>
          <p:cNvSpPr>
            <a:spLocks/>
          </p:cNvSpPr>
          <p:nvPr/>
        </p:nvSpPr>
        <p:spPr bwMode="auto">
          <a:xfrm>
            <a:off x="6260042" y="1447800"/>
            <a:ext cx="1406525" cy="550862"/>
          </a:xfrm>
          <a:prstGeom prst="borderCallout2">
            <a:avLst>
              <a:gd name="adj1" fmla="val 20750"/>
              <a:gd name="adj2" fmla="val -5417"/>
              <a:gd name="adj3" fmla="val 20750"/>
              <a:gd name="adj4" fmla="val -21444"/>
              <a:gd name="adj5" fmla="val 435157"/>
              <a:gd name="adj6" fmla="val -80134"/>
            </a:avLst>
          </a:prstGeom>
          <a:solidFill>
            <a:schemeClr val="tx1"/>
          </a:solidFill>
          <a:ln w="19050" algn="ctr">
            <a:solidFill>
              <a:schemeClr val="tx1"/>
            </a:solidFill>
            <a:miter lim="800000"/>
            <a:headEnd/>
            <a:tailEnd/>
          </a:ln>
          <a:effectLst/>
        </p:spPr>
        <p:txBody>
          <a:bodyPr lIns="0" tIns="0" rIns="0" bIns="0" anchor="ctr"/>
          <a:lstStyle/>
          <a:p>
            <a:pPr algn="ctr" eaLnBrk="1" hangingPunct="1">
              <a:spcBef>
                <a:spcPct val="50000"/>
              </a:spcBef>
            </a:pPr>
            <a:r>
              <a:rPr lang="ja-JP" altLang="en-US" sz="1400" b="1" dirty="0" smtClean="0">
                <a:solidFill>
                  <a:schemeClr val="bg1"/>
                </a:solidFill>
                <a:ea typeface="ヒラギノ角ゴ Pro W3" pitchFamily="-111" charset="-128"/>
                <a:cs typeface="Arial" pitchFamily="34" charset="0"/>
              </a:rPr>
              <a:t>開封確認</a:t>
            </a:r>
            <a:endParaRPr lang="en-US" sz="1400" b="1" dirty="0">
              <a:ea typeface="ヒラギノ角ゴ Pro W3" pitchFamily="-111" charset="-128"/>
              <a:cs typeface="Arial" pitchFamily="34" charset="0"/>
            </a:endParaRPr>
          </a:p>
        </p:txBody>
      </p:sp>
      <p:sp>
        <p:nvSpPr>
          <p:cNvPr id="6" name="AutoShape 5"/>
          <p:cNvSpPr>
            <a:spLocks/>
          </p:cNvSpPr>
          <p:nvPr/>
        </p:nvSpPr>
        <p:spPr bwMode="auto">
          <a:xfrm>
            <a:off x="7585075" y="3336925"/>
            <a:ext cx="1406525" cy="585788"/>
          </a:xfrm>
          <a:prstGeom prst="borderCallout2">
            <a:avLst>
              <a:gd name="adj1" fmla="val 19514"/>
              <a:gd name="adj2" fmla="val -5417"/>
              <a:gd name="adj3" fmla="val 19514"/>
              <a:gd name="adj4" fmla="val -17269"/>
              <a:gd name="adj5" fmla="val 107679"/>
              <a:gd name="adj6" fmla="val -66895"/>
            </a:avLst>
          </a:prstGeom>
          <a:solidFill>
            <a:srgbClr val="B21A1A"/>
          </a:solidFill>
          <a:ln w="19050" algn="ctr">
            <a:solidFill>
              <a:srgbClr val="B21A1A"/>
            </a:solidFill>
            <a:miter lim="800000"/>
            <a:headEnd/>
            <a:tailEnd/>
          </a:ln>
          <a:effectLst/>
        </p:spPr>
        <p:txBody>
          <a:bodyPr lIns="0" tIns="0" rIns="0" bIns="0" anchor="ctr"/>
          <a:lstStyle/>
          <a:p>
            <a:pPr algn="ctr" eaLnBrk="1" hangingPunct="1">
              <a:spcBef>
                <a:spcPct val="50000"/>
              </a:spcBef>
            </a:pPr>
            <a:r>
              <a:rPr lang="ja-JP" altLang="en-US" sz="1400" b="1" dirty="0" smtClean="0">
                <a:solidFill>
                  <a:schemeClr val="bg1"/>
                </a:solidFill>
                <a:ea typeface="ヒラギノ角ゴ Pro W3" pitchFamily="-111" charset="-128"/>
                <a:cs typeface="Arial" pitchFamily="34" charset="0"/>
              </a:rPr>
              <a:t>開封制御</a:t>
            </a:r>
            <a:endParaRPr lang="en-US" sz="1400" b="1" dirty="0">
              <a:ea typeface="ヒラギノ角ゴ Pro W3" pitchFamily="-111" charset="-128"/>
              <a:cs typeface="Arial" pitchFamily="34" charset="0"/>
            </a:endParaRPr>
          </a:p>
        </p:txBody>
      </p:sp>
      <p:sp>
        <p:nvSpPr>
          <p:cNvPr id="7" name="Oval 6"/>
          <p:cNvSpPr>
            <a:spLocks noChangeArrowheads="1"/>
          </p:cNvSpPr>
          <p:nvPr/>
        </p:nvSpPr>
        <p:spPr bwMode="auto">
          <a:xfrm>
            <a:off x="4800600" y="3892550"/>
            <a:ext cx="652463" cy="2020888"/>
          </a:xfrm>
          <a:prstGeom prst="ellipse">
            <a:avLst/>
          </a:prstGeom>
          <a:solidFill>
            <a:schemeClr val="accent2">
              <a:lumMod val="60000"/>
              <a:lumOff val="40000"/>
              <a:alpha val="20000"/>
            </a:schemeClr>
          </a:solidFill>
          <a:ln w="19050" cap="flat" cmpd="sng" algn="ctr">
            <a:solidFill>
              <a:srgbClr val="B21A1A"/>
            </a:solidFill>
            <a:prstDash val="solid"/>
            <a:round/>
            <a:headEnd type="none" w="med" len="med"/>
            <a:tailEnd type="none" w="med" len="med"/>
          </a:ln>
          <a:effectLst/>
        </p:spPr>
        <p:txBody>
          <a:bodyPr lIns="0" tIns="0" rIns="0" bIns="0" anchor="ctr">
            <a:spAutoFit/>
          </a:bodyPr>
          <a:lstStyle/>
          <a:p>
            <a:endParaRPr lang="en-US"/>
          </a:p>
        </p:txBody>
      </p:sp>
      <p:sp>
        <p:nvSpPr>
          <p:cNvPr id="8" name="Oval 7"/>
          <p:cNvSpPr>
            <a:spLocks noChangeArrowheads="1"/>
          </p:cNvSpPr>
          <p:nvPr/>
        </p:nvSpPr>
        <p:spPr bwMode="auto">
          <a:xfrm>
            <a:off x="6180666" y="3892550"/>
            <a:ext cx="652463" cy="2020888"/>
          </a:xfrm>
          <a:prstGeom prst="ellipse">
            <a:avLst/>
          </a:prstGeom>
          <a:solidFill>
            <a:schemeClr val="accent2">
              <a:lumMod val="60000"/>
              <a:lumOff val="40000"/>
              <a:alpha val="20000"/>
            </a:schemeClr>
          </a:solidFill>
          <a:ln w="19050" cap="flat" cmpd="sng" algn="ctr">
            <a:solidFill>
              <a:srgbClr val="B21A1A"/>
            </a:solidFill>
            <a:prstDash val="solid"/>
            <a:round/>
            <a:headEnd type="none" w="med" len="med"/>
            <a:tailEnd type="none" w="med" len="med"/>
          </a:ln>
          <a:effectLst/>
        </p:spPr>
        <p:txBody>
          <a:bodyPr lIns="0" tIns="0" rIns="0" bIns="0" anchor="ctr">
            <a:spAutoFit/>
          </a:bodyPr>
          <a:lstStyle/>
          <a:p>
            <a:endParaRPr lang="en-US"/>
          </a:p>
        </p:txBody>
      </p:sp>
      <p:sp>
        <p:nvSpPr>
          <p:cNvPr id="9" name="AutoShape 4"/>
          <p:cNvSpPr>
            <a:spLocks/>
          </p:cNvSpPr>
          <p:nvPr/>
        </p:nvSpPr>
        <p:spPr bwMode="auto">
          <a:xfrm>
            <a:off x="7467600" y="2290763"/>
            <a:ext cx="1406525" cy="550862"/>
          </a:xfrm>
          <a:prstGeom prst="borderCallout2">
            <a:avLst>
              <a:gd name="adj1" fmla="val 20750"/>
              <a:gd name="adj2" fmla="val -5417"/>
              <a:gd name="adj3" fmla="val 20750"/>
              <a:gd name="adj4" fmla="val -21444"/>
              <a:gd name="adj5" fmla="val 269163"/>
              <a:gd name="adj6" fmla="val -116251"/>
            </a:avLst>
          </a:prstGeom>
          <a:solidFill>
            <a:schemeClr val="tx2"/>
          </a:solidFill>
          <a:ln w="19050" algn="ctr">
            <a:solidFill>
              <a:schemeClr val="tx2"/>
            </a:solidFill>
            <a:miter lim="800000"/>
            <a:headEnd/>
            <a:tailEnd/>
          </a:ln>
          <a:effectLst/>
        </p:spPr>
        <p:txBody>
          <a:bodyPr lIns="0" tIns="0" rIns="0" bIns="0" anchor="ctr"/>
          <a:lstStyle/>
          <a:p>
            <a:pPr algn="ctr" eaLnBrk="1" hangingPunct="1">
              <a:spcBef>
                <a:spcPct val="50000"/>
              </a:spcBef>
            </a:pPr>
            <a:r>
              <a:rPr lang="ja-JP" altLang="en-US" sz="1400" b="1" dirty="0" smtClean="0">
                <a:solidFill>
                  <a:schemeClr val="bg1"/>
                </a:solidFill>
                <a:ea typeface="ヒラギノ角ゴ Pro W3" pitchFamily="-111" charset="-128"/>
                <a:cs typeface="Arial" pitchFamily="34" charset="0"/>
              </a:rPr>
              <a:t>開封期限</a:t>
            </a:r>
            <a:endParaRPr lang="en-US" sz="1400" b="1" dirty="0">
              <a:ea typeface="ヒラギノ角ゴ Pro W3" pitchFamily="-111" charset="-128"/>
              <a:cs typeface="Arial" pitchFamily="34" charset="0"/>
            </a:endParaRPr>
          </a:p>
        </p:txBody>
      </p:sp>
      <p:sp>
        <p:nvSpPr>
          <p:cNvPr id="10" name="Oval 9"/>
          <p:cNvSpPr>
            <a:spLocks noChangeArrowheads="1"/>
          </p:cNvSpPr>
          <p:nvPr/>
        </p:nvSpPr>
        <p:spPr bwMode="auto">
          <a:xfrm>
            <a:off x="5486400" y="3846512"/>
            <a:ext cx="652463" cy="2020888"/>
          </a:xfrm>
          <a:prstGeom prst="ellipse">
            <a:avLst/>
          </a:prstGeom>
          <a:solidFill>
            <a:schemeClr val="accent2">
              <a:lumMod val="60000"/>
              <a:lumOff val="40000"/>
              <a:alpha val="20000"/>
            </a:schemeClr>
          </a:solidFill>
          <a:ln w="19050" cap="flat" cmpd="sng" algn="ctr">
            <a:solidFill>
              <a:srgbClr val="B21A1A"/>
            </a:solidFill>
            <a:prstDash val="solid"/>
            <a:round/>
            <a:headEnd type="none" w="med" len="med"/>
            <a:tailEnd type="none" w="med" len="med"/>
          </a:ln>
          <a:effectLst/>
        </p:spPr>
        <p:txBody>
          <a:bodyPr lIns="0" tIns="0" rIns="0" bIns="0" anchor="ctr">
            <a:spAutoFit/>
          </a:bodyPr>
          <a:lstStyle/>
          <a:p>
            <a:endParaRPr lang="en-US"/>
          </a:p>
        </p:txBody>
      </p:sp>
      <p:sp>
        <p:nvSpPr>
          <p:cNvPr id="11" name="タイトル 10"/>
          <p:cNvSpPr>
            <a:spLocks noGrp="1"/>
          </p:cNvSpPr>
          <p:nvPr>
            <p:ph type="title"/>
          </p:nvPr>
        </p:nvSpPr>
        <p:spPr/>
        <p:txBody>
          <a:bodyPr/>
          <a:lstStyle/>
          <a:p>
            <a:r>
              <a:rPr kumimoji="1" lang="ja-JP" altLang="en-US" dirty="0" smtClean="0"/>
              <a:t>メール誤送信対策</a:t>
            </a:r>
            <a:r>
              <a:rPr kumimoji="1" lang="en-US" altLang="ja-JP" dirty="0" smtClean="0"/>
              <a:t/>
            </a:r>
            <a:br>
              <a:rPr kumimoji="1" lang="en-US" altLang="ja-JP" dirty="0" smtClean="0"/>
            </a:br>
            <a:r>
              <a:rPr lang="ja-JP" altLang="en-US" sz="2400" dirty="0" smtClean="0"/>
              <a:t>管理画面</a:t>
            </a:r>
            <a:endParaRPr kumimoji="1" lang="ja-JP" altLang="en-US" sz="2400" dirty="0"/>
          </a:p>
        </p:txBody>
      </p:sp>
    </p:spTree>
    <p:extLst>
      <p:ext uri="{BB962C8B-B14F-4D97-AF65-F5344CB8AC3E}">
        <p14:creationId xmlns:p14="http://schemas.microsoft.com/office/powerpoint/2010/main" xmlns="" val="19534040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4800" dirty="0" err="1" smtClean="0"/>
              <a:t>IronPort</a:t>
            </a:r>
            <a:r>
              <a:rPr lang="en-US" altLang="ja-JP" sz="4800" dirty="0" smtClean="0"/>
              <a:t/>
            </a:r>
            <a:br>
              <a:rPr lang="en-US" altLang="ja-JP" sz="4800" dirty="0" smtClean="0"/>
            </a:br>
            <a:r>
              <a:rPr lang="en-US" altLang="ja-JP" sz="4800" dirty="0" smtClean="0"/>
              <a:t>Web</a:t>
            </a:r>
            <a:r>
              <a:rPr kumimoji="1" lang="en-US" altLang="ja-JP" sz="4800" dirty="0" smtClean="0"/>
              <a:t> Security Appliance</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5"/>
          <p:cNvGrpSpPr>
            <a:grpSpLocks/>
          </p:cNvGrpSpPr>
          <p:nvPr/>
        </p:nvGrpSpPr>
        <p:grpSpPr bwMode="auto">
          <a:xfrm>
            <a:off x="725488" y="2143125"/>
            <a:ext cx="3336925" cy="4427538"/>
            <a:chOff x="457" y="1350"/>
            <a:chExt cx="2102" cy="2789"/>
          </a:xfrm>
        </p:grpSpPr>
        <p:sp>
          <p:nvSpPr>
            <p:cNvPr id="29" name="Rectangle 7"/>
            <p:cNvSpPr>
              <a:spLocks noChangeArrowheads="1"/>
            </p:cNvSpPr>
            <p:nvPr/>
          </p:nvSpPr>
          <p:spPr bwMode="auto">
            <a:xfrm flipH="1">
              <a:off x="714" y="2130"/>
              <a:ext cx="1563" cy="1546"/>
            </a:xfrm>
            <a:prstGeom prst="rect">
              <a:avLst/>
            </a:prstGeom>
            <a:gradFill rotWithShape="0">
              <a:gsLst>
                <a:gs pos="0">
                  <a:schemeClr val="bg1"/>
                </a:gs>
                <a:gs pos="50000">
                  <a:srgbClr val="DDDDDD"/>
                </a:gs>
                <a:gs pos="100000">
                  <a:schemeClr val="bg1"/>
                </a:gs>
              </a:gsLst>
              <a:lin ang="0" scaled="1"/>
            </a:gradFill>
            <a:ln w="9525">
              <a:noFill/>
              <a:miter lim="800000"/>
              <a:headEnd/>
              <a:tailEnd/>
            </a:ln>
            <a:effectLst/>
          </p:spPr>
          <p:txBody>
            <a:bodyPr wrap="none" anchor="ctr"/>
            <a:lstStyle/>
            <a:p>
              <a:pPr>
                <a:defRPr/>
              </a:pPr>
              <a:endParaRPr lang="ja-JP" altLang="ja-JP" b="1">
                <a:solidFill>
                  <a:schemeClr val="tx1">
                    <a:lumMod val="75000"/>
                  </a:schemeClr>
                </a:solidFill>
              </a:endParaRPr>
            </a:p>
          </p:txBody>
        </p:sp>
        <p:pic>
          <p:nvPicPr>
            <p:cNvPr id="1207305" name="Picture 10" descr="Firewall_blue"/>
            <p:cNvPicPr>
              <a:picLocks noChangeAspect="1" noChangeArrowheads="1"/>
            </p:cNvPicPr>
            <p:nvPr/>
          </p:nvPicPr>
          <p:blipFill>
            <a:blip r:embed="rId3" cstate="print"/>
            <a:srcRect/>
            <a:stretch>
              <a:fillRect/>
            </a:stretch>
          </p:blipFill>
          <p:spPr bwMode="auto">
            <a:xfrm>
              <a:off x="1566" y="1742"/>
              <a:ext cx="420" cy="256"/>
            </a:xfrm>
            <a:prstGeom prst="rect">
              <a:avLst/>
            </a:prstGeom>
            <a:noFill/>
            <a:ln w="9525">
              <a:noFill/>
              <a:miter lim="800000"/>
              <a:headEnd/>
              <a:tailEnd/>
            </a:ln>
          </p:spPr>
        </p:pic>
        <p:pic>
          <p:nvPicPr>
            <p:cNvPr id="1207306" name="Picture 11" descr="internet_blue"/>
            <p:cNvPicPr>
              <a:picLocks noChangeAspect="1" noChangeArrowheads="1"/>
            </p:cNvPicPr>
            <p:nvPr/>
          </p:nvPicPr>
          <p:blipFill>
            <a:blip r:embed="rId4" cstate="print"/>
            <a:srcRect/>
            <a:stretch>
              <a:fillRect/>
            </a:stretch>
          </p:blipFill>
          <p:spPr bwMode="auto">
            <a:xfrm>
              <a:off x="1495" y="1350"/>
              <a:ext cx="448" cy="300"/>
            </a:xfrm>
            <a:prstGeom prst="rect">
              <a:avLst/>
            </a:prstGeom>
            <a:noFill/>
            <a:ln w="9525">
              <a:noFill/>
              <a:miter lim="800000"/>
              <a:headEnd/>
              <a:tailEnd/>
            </a:ln>
          </p:spPr>
        </p:pic>
        <p:sp>
          <p:nvSpPr>
            <p:cNvPr id="1207307" name="Text Box 12"/>
            <p:cNvSpPr txBox="1">
              <a:spLocks noChangeArrowheads="1"/>
            </p:cNvSpPr>
            <p:nvPr/>
          </p:nvSpPr>
          <p:spPr bwMode="auto">
            <a:xfrm>
              <a:off x="1509" y="1433"/>
              <a:ext cx="409" cy="125"/>
            </a:xfrm>
            <a:prstGeom prst="rect">
              <a:avLst/>
            </a:prstGeom>
            <a:noFill/>
            <a:ln w="9525">
              <a:noFill/>
              <a:miter lim="800000"/>
              <a:headEnd/>
              <a:tailEnd/>
            </a:ln>
          </p:spPr>
          <p:txBody>
            <a:bodyPr wrap="none">
              <a:spAutoFit/>
            </a:bodyPr>
            <a:lstStyle/>
            <a:p>
              <a:pPr>
                <a:lnSpc>
                  <a:spcPct val="70000"/>
                </a:lnSpc>
                <a:spcBef>
                  <a:spcPct val="20000"/>
                </a:spcBef>
              </a:pPr>
              <a:r>
                <a:rPr lang="en-US" altLang="ja-JP" sz="1000" b="1" dirty="0">
                  <a:solidFill>
                    <a:schemeClr val="bg1"/>
                  </a:solidFill>
                  <a:ea typeface="ＭＳ Ｐゴシック" pitchFamily="50" charset="-128"/>
                </a:rPr>
                <a:t>Internet</a:t>
              </a:r>
              <a:endParaRPr lang="en-US" altLang="ja-JP" sz="1300" b="1" dirty="0">
                <a:solidFill>
                  <a:schemeClr val="bg1"/>
                </a:solidFill>
                <a:ea typeface="ＭＳ Ｐゴシック" pitchFamily="50" charset="-128"/>
              </a:endParaRPr>
            </a:p>
          </p:txBody>
        </p:sp>
        <p:pic>
          <p:nvPicPr>
            <p:cNvPr id="1207308" name="Picture 13" descr="server_blue"/>
            <p:cNvPicPr>
              <a:picLocks noChangeAspect="1" noChangeArrowheads="1"/>
            </p:cNvPicPr>
            <p:nvPr/>
          </p:nvPicPr>
          <p:blipFill>
            <a:blip r:embed="rId5" cstate="print"/>
            <a:srcRect/>
            <a:stretch>
              <a:fillRect/>
            </a:stretch>
          </p:blipFill>
          <p:spPr bwMode="auto">
            <a:xfrm>
              <a:off x="1627" y="2162"/>
              <a:ext cx="258" cy="155"/>
            </a:xfrm>
            <a:prstGeom prst="rect">
              <a:avLst/>
            </a:prstGeom>
            <a:noFill/>
            <a:ln w="9525">
              <a:noFill/>
              <a:miter lim="800000"/>
              <a:headEnd/>
              <a:tailEnd/>
            </a:ln>
          </p:spPr>
        </p:pic>
        <p:pic>
          <p:nvPicPr>
            <p:cNvPr id="1207309" name="Picture 14" descr="server_blue"/>
            <p:cNvPicPr>
              <a:picLocks noChangeAspect="1" noChangeArrowheads="1"/>
            </p:cNvPicPr>
            <p:nvPr/>
          </p:nvPicPr>
          <p:blipFill>
            <a:blip r:embed="rId5" cstate="print"/>
            <a:srcRect/>
            <a:stretch>
              <a:fillRect/>
            </a:stretch>
          </p:blipFill>
          <p:spPr bwMode="auto">
            <a:xfrm>
              <a:off x="1627" y="2425"/>
              <a:ext cx="258" cy="155"/>
            </a:xfrm>
            <a:prstGeom prst="rect">
              <a:avLst/>
            </a:prstGeom>
            <a:noFill/>
            <a:ln w="9525">
              <a:noFill/>
              <a:miter lim="800000"/>
              <a:headEnd/>
              <a:tailEnd/>
            </a:ln>
          </p:spPr>
        </p:pic>
        <p:pic>
          <p:nvPicPr>
            <p:cNvPr id="1207310" name="Picture 15" descr="server_blue"/>
            <p:cNvPicPr>
              <a:picLocks noChangeAspect="1" noChangeArrowheads="1"/>
            </p:cNvPicPr>
            <p:nvPr/>
          </p:nvPicPr>
          <p:blipFill>
            <a:blip r:embed="rId5" cstate="print"/>
            <a:srcRect/>
            <a:stretch>
              <a:fillRect/>
            </a:stretch>
          </p:blipFill>
          <p:spPr bwMode="auto">
            <a:xfrm>
              <a:off x="1627" y="2693"/>
              <a:ext cx="258" cy="155"/>
            </a:xfrm>
            <a:prstGeom prst="rect">
              <a:avLst/>
            </a:prstGeom>
            <a:noFill/>
            <a:ln w="9525">
              <a:noFill/>
              <a:miter lim="800000"/>
              <a:headEnd/>
              <a:tailEnd/>
            </a:ln>
          </p:spPr>
        </p:pic>
        <p:pic>
          <p:nvPicPr>
            <p:cNvPr id="1207311" name="Picture 16" descr="server_blue"/>
            <p:cNvPicPr>
              <a:picLocks noChangeAspect="1" noChangeArrowheads="1"/>
            </p:cNvPicPr>
            <p:nvPr/>
          </p:nvPicPr>
          <p:blipFill>
            <a:blip r:embed="rId5" cstate="print"/>
            <a:srcRect/>
            <a:stretch>
              <a:fillRect/>
            </a:stretch>
          </p:blipFill>
          <p:spPr bwMode="auto">
            <a:xfrm>
              <a:off x="1627" y="2963"/>
              <a:ext cx="258" cy="155"/>
            </a:xfrm>
            <a:prstGeom prst="rect">
              <a:avLst/>
            </a:prstGeom>
            <a:noFill/>
            <a:ln w="9525">
              <a:noFill/>
              <a:miter lim="800000"/>
              <a:headEnd/>
              <a:tailEnd/>
            </a:ln>
          </p:spPr>
        </p:pic>
        <p:sp>
          <p:nvSpPr>
            <p:cNvPr id="1207312" name="Line 17"/>
            <p:cNvSpPr>
              <a:spLocks noChangeShapeType="1"/>
            </p:cNvSpPr>
            <p:nvPr/>
          </p:nvSpPr>
          <p:spPr bwMode="auto">
            <a:xfrm>
              <a:off x="1713" y="1652"/>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3" name="Line 19"/>
            <p:cNvSpPr>
              <a:spLocks noChangeShapeType="1"/>
            </p:cNvSpPr>
            <p:nvPr/>
          </p:nvSpPr>
          <p:spPr bwMode="auto">
            <a:xfrm>
              <a:off x="1704" y="1986"/>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4" name="Line 20"/>
            <p:cNvSpPr>
              <a:spLocks noChangeShapeType="1"/>
            </p:cNvSpPr>
            <p:nvPr/>
          </p:nvSpPr>
          <p:spPr bwMode="auto">
            <a:xfrm>
              <a:off x="1709" y="2326"/>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5" name="Line 21"/>
            <p:cNvSpPr>
              <a:spLocks noChangeShapeType="1"/>
            </p:cNvSpPr>
            <p:nvPr/>
          </p:nvSpPr>
          <p:spPr bwMode="auto">
            <a:xfrm>
              <a:off x="1725" y="2589"/>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6" name="Line 22"/>
            <p:cNvSpPr>
              <a:spLocks noChangeShapeType="1"/>
            </p:cNvSpPr>
            <p:nvPr/>
          </p:nvSpPr>
          <p:spPr bwMode="auto">
            <a:xfrm>
              <a:off x="1708" y="2863"/>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7" name="Line 23"/>
            <p:cNvSpPr>
              <a:spLocks noChangeShapeType="1"/>
            </p:cNvSpPr>
            <p:nvPr/>
          </p:nvSpPr>
          <p:spPr bwMode="auto">
            <a:xfrm>
              <a:off x="1712" y="3133"/>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8" name="Line 30"/>
            <p:cNvSpPr>
              <a:spLocks noChangeShapeType="1"/>
            </p:cNvSpPr>
            <p:nvPr/>
          </p:nvSpPr>
          <p:spPr bwMode="auto">
            <a:xfrm>
              <a:off x="1716" y="3706"/>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sp>
          <p:nvSpPr>
            <p:cNvPr id="1207319" name="Rectangle 31"/>
            <p:cNvSpPr>
              <a:spLocks noChangeArrowheads="1"/>
            </p:cNvSpPr>
            <p:nvPr/>
          </p:nvSpPr>
          <p:spPr bwMode="auto">
            <a:xfrm>
              <a:off x="1096" y="2190"/>
              <a:ext cx="1463" cy="1063"/>
            </a:xfrm>
            <a:prstGeom prst="rect">
              <a:avLst/>
            </a:prstGeom>
            <a:noFill/>
            <a:ln w="9525">
              <a:noFill/>
              <a:miter lim="800000"/>
              <a:headEnd/>
              <a:tailEnd/>
            </a:ln>
          </p:spPr>
          <p:txBody>
            <a:bodyPr wrap="none" anchor="ctr"/>
            <a:lstStyle/>
            <a:p>
              <a:endParaRPr lang="ja-JP" altLang="ja-JP" b="1">
                <a:solidFill>
                  <a:schemeClr val="tx1">
                    <a:lumMod val="75000"/>
                  </a:schemeClr>
                </a:solidFill>
                <a:ea typeface="ＭＳ Ｐゴシック" pitchFamily="50" charset="-128"/>
              </a:endParaRPr>
            </a:p>
          </p:txBody>
        </p:sp>
        <p:sp>
          <p:nvSpPr>
            <p:cNvPr id="1207320" name="Text Box 33"/>
            <p:cNvSpPr txBox="1">
              <a:spLocks noChangeArrowheads="1"/>
            </p:cNvSpPr>
            <p:nvPr/>
          </p:nvSpPr>
          <p:spPr bwMode="auto">
            <a:xfrm>
              <a:off x="948" y="1801"/>
              <a:ext cx="836" cy="130"/>
            </a:xfrm>
            <a:prstGeom prst="rect">
              <a:avLst/>
            </a:prstGeom>
            <a:noFill/>
            <a:ln w="9525">
              <a:noFill/>
              <a:miter lim="800000"/>
              <a:headEnd/>
              <a:tailEnd/>
            </a:ln>
          </p:spPr>
          <p:txBody>
            <a:bodyPr>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Firewall</a:t>
              </a:r>
            </a:p>
          </p:txBody>
        </p:sp>
        <p:sp>
          <p:nvSpPr>
            <p:cNvPr id="1207321" name="Text Box 34"/>
            <p:cNvSpPr txBox="1">
              <a:spLocks noChangeArrowheads="1"/>
            </p:cNvSpPr>
            <p:nvPr/>
          </p:nvSpPr>
          <p:spPr bwMode="auto">
            <a:xfrm>
              <a:off x="913" y="3911"/>
              <a:ext cx="573" cy="130"/>
            </a:xfrm>
            <a:prstGeom prst="rect">
              <a:avLst/>
            </a:prstGeom>
            <a:noFill/>
            <a:ln w="9525">
              <a:noFill/>
              <a:miter lim="800000"/>
              <a:headEnd/>
              <a:tailEnd/>
            </a:ln>
          </p:spPr>
          <p:txBody>
            <a:bodyPr>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Users</a:t>
              </a:r>
            </a:p>
          </p:txBody>
        </p:sp>
        <p:pic>
          <p:nvPicPr>
            <p:cNvPr id="1207322" name="Picture 51" descr="server_blue"/>
            <p:cNvPicPr>
              <a:picLocks noChangeAspect="1" noChangeArrowheads="1"/>
            </p:cNvPicPr>
            <p:nvPr/>
          </p:nvPicPr>
          <p:blipFill>
            <a:blip r:embed="rId5" cstate="print"/>
            <a:srcRect/>
            <a:stretch>
              <a:fillRect/>
            </a:stretch>
          </p:blipFill>
          <p:spPr bwMode="auto">
            <a:xfrm>
              <a:off x="1615" y="3232"/>
              <a:ext cx="258" cy="155"/>
            </a:xfrm>
            <a:prstGeom prst="rect">
              <a:avLst/>
            </a:prstGeom>
            <a:noFill/>
            <a:ln w="9525">
              <a:noFill/>
              <a:miter lim="800000"/>
              <a:headEnd/>
              <a:tailEnd/>
            </a:ln>
          </p:spPr>
        </p:pic>
        <p:pic>
          <p:nvPicPr>
            <p:cNvPr id="1207323" name="Picture 55" descr="server_blue"/>
            <p:cNvPicPr>
              <a:picLocks noChangeAspect="1" noChangeArrowheads="1"/>
            </p:cNvPicPr>
            <p:nvPr/>
          </p:nvPicPr>
          <p:blipFill>
            <a:blip r:embed="rId5" cstate="print"/>
            <a:srcRect/>
            <a:stretch>
              <a:fillRect/>
            </a:stretch>
          </p:blipFill>
          <p:spPr bwMode="auto">
            <a:xfrm>
              <a:off x="1629" y="3498"/>
              <a:ext cx="258" cy="155"/>
            </a:xfrm>
            <a:prstGeom prst="rect">
              <a:avLst/>
            </a:prstGeom>
            <a:noFill/>
            <a:ln w="9525">
              <a:noFill/>
              <a:miter lim="800000"/>
              <a:headEnd/>
              <a:tailEnd/>
            </a:ln>
          </p:spPr>
        </p:pic>
        <p:grpSp>
          <p:nvGrpSpPr>
            <p:cNvPr id="3" name="Group 69"/>
            <p:cNvGrpSpPr>
              <a:grpSpLocks/>
            </p:cNvGrpSpPr>
            <p:nvPr/>
          </p:nvGrpSpPr>
          <p:grpSpPr bwMode="auto">
            <a:xfrm>
              <a:off x="1291" y="3805"/>
              <a:ext cx="952" cy="334"/>
              <a:chOff x="2487" y="3535"/>
              <a:chExt cx="952" cy="334"/>
            </a:xfrm>
          </p:grpSpPr>
          <p:pic>
            <p:nvPicPr>
              <p:cNvPr id="1207325" name="Picture 70" descr="user_orng"/>
              <p:cNvPicPr>
                <a:picLocks noChangeAspect="1" noChangeArrowheads="1"/>
              </p:cNvPicPr>
              <p:nvPr/>
            </p:nvPicPr>
            <p:blipFill>
              <a:blip r:embed="rId6" cstate="print"/>
              <a:srcRect/>
              <a:stretch>
                <a:fillRect/>
              </a:stretch>
            </p:blipFill>
            <p:spPr bwMode="auto">
              <a:xfrm>
                <a:off x="2733" y="3535"/>
                <a:ext cx="212" cy="158"/>
              </a:xfrm>
              <a:prstGeom prst="rect">
                <a:avLst/>
              </a:prstGeom>
              <a:noFill/>
              <a:ln w="9525">
                <a:noFill/>
                <a:miter lim="800000"/>
                <a:headEnd/>
                <a:tailEnd/>
              </a:ln>
            </p:spPr>
          </p:pic>
          <p:pic>
            <p:nvPicPr>
              <p:cNvPr id="1207326" name="Picture 71" descr="user_orng"/>
              <p:cNvPicPr>
                <a:picLocks noChangeAspect="1" noChangeArrowheads="1"/>
              </p:cNvPicPr>
              <p:nvPr/>
            </p:nvPicPr>
            <p:blipFill>
              <a:blip r:embed="rId6" cstate="print"/>
              <a:srcRect/>
              <a:stretch>
                <a:fillRect/>
              </a:stretch>
            </p:blipFill>
            <p:spPr bwMode="auto">
              <a:xfrm>
                <a:off x="2980" y="3535"/>
                <a:ext cx="212" cy="158"/>
              </a:xfrm>
              <a:prstGeom prst="rect">
                <a:avLst/>
              </a:prstGeom>
              <a:noFill/>
              <a:ln w="9525">
                <a:noFill/>
                <a:miter lim="800000"/>
                <a:headEnd/>
                <a:tailEnd/>
              </a:ln>
            </p:spPr>
          </p:pic>
          <p:pic>
            <p:nvPicPr>
              <p:cNvPr id="1207327" name="Picture 72" descr="user_orng"/>
              <p:cNvPicPr>
                <a:picLocks noChangeAspect="1" noChangeArrowheads="1"/>
              </p:cNvPicPr>
              <p:nvPr/>
            </p:nvPicPr>
            <p:blipFill>
              <a:blip r:embed="rId6" cstate="print"/>
              <a:srcRect/>
              <a:stretch>
                <a:fillRect/>
              </a:stretch>
            </p:blipFill>
            <p:spPr bwMode="auto">
              <a:xfrm>
                <a:off x="2487" y="3535"/>
                <a:ext cx="212" cy="158"/>
              </a:xfrm>
              <a:prstGeom prst="rect">
                <a:avLst/>
              </a:prstGeom>
              <a:noFill/>
              <a:ln w="9525">
                <a:noFill/>
                <a:miter lim="800000"/>
                <a:headEnd/>
                <a:tailEnd/>
              </a:ln>
            </p:spPr>
          </p:pic>
          <p:pic>
            <p:nvPicPr>
              <p:cNvPr id="1207328" name="Picture 73" descr="user_orng"/>
              <p:cNvPicPr>
                <a:picLocks noChangeAspect="1" noChangeArrowheads="1"/>
              </p:cNvPicPr>
              <p:nvPr/>
            </p:nvPicPr>
            <p:blipFill>
              <a:blip r:embed="rId6" cstate="print"/>
              <a:srcRect/>
              <a:stretch>
                <a:fillRect/>
              </a:stretch>
            </p:blipFill>
            <p:spPr bwMode="auto">
              <a:xfrm>
                <a:off x="3227" y="3535"/>
                <a:ext cx="212" cy="158"/>
              </a:xfrm>
              <a:prstGeom prst="rect">
                <a:avLst/>
              </a:prstGeom>
              <a:noFill/>
              <a:ln w="9525">
                <a:noFill/>
                <a:miter lim="800000"/>
                <a:headEnd/>
                <a:tailEnd/>
              </a:ln>
            </p:spPr>
          </p:pic>
          <p:pic>
            <p:nvPicPr>
              <p:cNvPr id="1207329" name="Picture 74" descr="user_orng"/>
              <p:cNvPicPr>
                <a:picLocks noChangeAspect="1" noChangeArrowheads="1"/>
              </p:cNvPicPr>
              <p:nvPr/>
            </p:nvPicPr>
            <p:blipFill>
              <a:blip r:embed="rId6" cstate="print"/>
              <a:srcRect/>
              <a:stretch>
                <a:fillRect/>
              </a:stretch>
            </p:blipFill>
            <p:spPr bwMode="auto">
              <a:xfrm>
                <a:off x="2837" y="3711"/>
                <a:ext cx="212" cy="158"/>
              </a:xfrm>
              <a:prstGeom prst="rect">
                <a:avLst/>
              </a:prstGeom>
              <a:noFill/>
              <a:ln w="9525">
                <a:noFill/>
                <a:miter lim="800000"/>
                <a:headEnd/>
                <a:tailEnd/>
              </a:ln>
            </p:spPr>
          </p:pic>
          <p:pic>
            <p:nvPicPr>
              <p:cNvPr id="1207330" name="Picture 75" descr="user_orng"/>
              <p:cNvPicPr>
                <a:picLocks noChangeAspect="1" noChangeArrowheads="1"/>
              </p:cNvPicPr>
              <p:nvPr/>
            </p:nvPicPr>
            <p:blipFill>
              <a:blip r:embed="rId6" cstate="print"/>
              <a:srcRect/>
              <a:stretch>
                <a:fillRect/>
              </a:stretch>
            </p:blipFill>
            <p:spPr bwMode="auto">
              <a:xfrm>
                <a:off x="3084" y="3711"/>
                <a:ext cx="212" cy="158"/>
              </a:xfrm>
              <a:prstGeom prst="rect">
                <a:avLst/>
              </a:prstGeom>
              <a:noFill/>
              <a:ln w="9525">
                <a:noFill/>
                <a:miter lim="800000"/>
                <a:headEnd/>
                <a:tailEnd/>
              </a:ln>
            </p:spPr>
          </p:pic>
          <p:pic>
            <p:nvPicPr>
              <p:cNvPr id="1207331" name="Picture 76" descr="user_orng"/>
              <p:cNvPicPr>
                <a:picLocks noChangeAspect="1" noChangeArrowheads="1"/>
              </p:cNvPicPr>
              <p:nvPr/>
            </p:nvPicPr>
            <p:blipFill>
              <a:blip r:embed="rId6" cstate="print"/>
              <a:srcRect/>
              <a:stretch>
                <a:fillRect/>
              </a:stretch>
            </p:blipFill>
            <p:spPr bwMode="auto">
              <a:xfrm>
                <a:off x="2591" y="3711"/>
                <a:ext cx="212" cy="158"/>
              </a:xfrm>
              <a:prstGeom prst="rect">
                <a:avLst/>
              </a:prstGeom>
              <a:noFill/>
              <a:ln w="9525">
                <a:noFill/>
                <a:miter lim="800000"/>
                <a:headEnd/>
                <a:tailEnd/>
              </a:ln>
            </p:spPr>
          </p:pic>
        </p:grpSp>
        <p:sp>
          <p:nvSpPr>
            <p:cNvPr id="1207332" name="Text Box 87"/>
            <p:cNvSpPr txBox="1">
              <a:spLocks noChangeArrowheads="1"/>
            </p:cNvSpPr>
            <p:nvPr/>
          </p:nvSpPr>
          <p:spPr bwMode="auto">
            <a:xfrm>
              <a:off x="457" y="2168"/>
              <a:ext cx="1065" cy="154"/>
            </a:xfrm>
            <a:prstGeom prst="rect">
              <a:avLst/>
            </a:prstGeom>
            <a:noFill/>
            <a:ln w="9525">
              <a:noFill/>
              <a:miter lim="800000"/>
              <a:headEnd/>
              <a:tailEnd/>
            </a:ln>
          </p:spPr>
          <p:txBody>
            <a:bodyPr>
              <a:spAutoFit/>
            </a:bodyPr>
            <a:lstStyle/>
            <a:p>
              <a:pPr algn="r"/>
              <a:r>
                <a:rPr lang="en-US" altLang="ja-JP" sz="1000" b="1" dirty="0">
                  <a:solidFill>
                    <a:schemeClr val="tx1">
                      <a:lumMod val="75000"/>
                    </a:schemeClr>
                  </a:solidFill>
                  <a:ea typeface="ＭＳ Ｐゴシック" pitchFamily="50" charset="-128"/>
                  <a:cs typeface="Arial" pitchFamily="34" charset="0"/>
                </a:rPr>
                <a:t>Web Proxy and Caching</a:t>
              </a:r>
            </a:p>
          </p:txBody>
        </p:sp>
        <p:sp>
          <p:nvSpPr>
            <p:cNvPr id="1207333" name="Text Box 88"/>
            <p:cNvSpPr txBox="1">
              <a:spLocks noChangeArrowheads="1"/>
            </p:cNvSpPr>
            <p:nvPr/>
          </p:nvSpPr>
          <p:spPr bwMode="auto">
            <a:xfrm>
              <a:off x="887" y="2434"/>
              <a:ext cx="627" cy="130"/>
            </a:xfrm>
            <a:prstGeom prst="rect">
              <a:avLst/>
            </a:prstGeom>
            <a:noFill/>
            <a:ln w="9525">
              <a:noFill/>
              <a:miter lim="800000"/>
              <a:headEnd/>
              <a:tailEnd/>
            </a:ln>
          </p:spPr>
          <p:txBody>
            <a:bodyPr wrap="none">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Anti-Spyware</a:t>
              </a:r>
            </a:p>
          </p:txBody>
        </p:sp>
        <p:sp>
          <p:nvSpPr>
            <p:cNvPr id="1207334" name="Text Box 89"/>
            <p:cNvSpPr txBox="1">
              <a:spLocks noChangeArrowheads="1"/>
            </p:cNvSpPr>
            <p:nvPr/>
          </p:nvSpPr>
          <p:spPr bwMode="auto">
            <a:xfrm>
              <a:off x="1016" y="2685"/>
              <a:ext cx="498" cy="130"/>
            </a:xfrm>
            <a:prstGeom prst="rect">
              <a:avLst/>
            </a:prstGeom>
            <a:noFill/>
            <a:ln w="9525">
              <a:noFill/>
              <a:miter lim="800000"/>
              <a:headEnd/>
              <a:tailEnd/>
            </a:ln>
          </p:spPr>
          <p:txBody>
            <a:bodyPr wrap="none">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Anti-Virus</a:t>
              </a:r>
            </a:p>
          </p:txBody>
        </p:sp>
        <p:sp>
          <p:nvSpPr>
            <p:cNvPr id="1207335" name="Text Box 90"/>
            <p:cNvSpPr txBox="1">
              <a:spLocks noChangeArrowheads="1"/>
            </p:cNvSpPr>
            <p:nvPr/>
          </p:nvSpPr>
          <p:spPr bwMode="auto">
            <a:xfrm>
              <a:off x="890" y="2962"/>
              <a:ext cx="636" cy="130"/>
            </a:xfrm>
            <a:prstGeom prst="rect">
              <a:avLst/>
            </a:prstGeom>
            <a:noFill/>
            <a:ln w="9525">
              <a:noFill/>
              <a:miter lim="800000"/>
              <a:headEnd/>
              <a:tailEnd/>
            </a:ln>
          </p:spPr>
          <p:txBody>
            <a:bodyPr wrap="none">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Anti-Phishing</a:t>
              </a:r>
            </a:p>
          </p:txBody>
        </p:sp>
        <p:sp>
          <p:nvSpPr>
            <p:cNvPr id="1207336" name="Text Box 91"/>
            <p:cNvSpPr txBox="1">
              <a:spLocks noChangeArrowheads="1"/>
            </p:cNvSpPr>
            <p:nvPr/>
          </p:nvSpPr>
          <p:spPr bwMode="auto">
            <a:xfrm>
              <a:off x="897" y="3239"/>
              <a:ext cx="618" cy="130"/>
            </a:xfrm>
            <a:prstGeom prst="rect">
              <a:avLst/>
            </a:prstGeom>
            <a:noFill/>
            <a:ln w="9525">
              <a:noFill/>
              <a:miter lim="800000"/>
              <a:headEnd/>
              <a:tailEnd/>
            </a:ln>
          </p:spPr>
          <p:txBody>
            <a:bodyPr wrap="none">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URL Filtering</a:t>
              </a:r>
            </a:p>
          </p:txBody>
        </p:sp>
        <p:sp>
          <p:nvSpPr>
            <p:cNvPr id="1207337" name="Text Box 92"/>
            <p:cNvSpPr txBox="1">
              <a:spLocks noChangeArrowheads="1"/>
            </p:cNvSpPr>
            <p:nvPr/>
          </p:nvSpPr>
          <p:spPr bwMode="auto">
            <a:xfrm>
              <a:off x="667" y="3490"/>
              <a:ext cx="860" cy="130"/>
            </a:xfrm>
            <a:prstGeom prst="rect">
              <a:avLst/>
            </a:prstGeom>
            <a:noFill/>
            <a:ln w="9525">
              <a:noFill/>
              <a:miter lim="800000"/>
              <a:headEnd/>
              <a:tailEnd/>
            </a:ln>
          </p:spPr>
          <p:txBody>
            <a:bodyPr wrap="none">
              <a:spAutoFit/>
            </a:bodyPr>
            <a:lstStyle/>
            <a:p>
              <a:pPr>
                <a:lnSpc>
                  <a:spcPct val="75000"/>
                </a:lnSpc>
                <a:spcBef>
                  <a:spcPct val="160000"/>
                </a:spcBef>
              </a:pPr>
              <a:r>
                <a:rPr lang="en-US" altLang="ja-JP" sz="1000" b="1">
                  <a:solidFill>
                    <a:schemeClr val="tx1">
                      <a:lumMod val="75000"/>
                    </a:schemeClr>
                  </a:solidFill>
                  <a:ea typeface="ＭＳ Ｐゴシック" pitchFamily="50" charset="-128"/>
                  <a:cs typeface="Arial" pitchFamily="34" charset="0"/>
                </a:rPr>
                <a:t>Policy Management</a:t>
              </a:r>
            </a:p>
          </p:txBody>
        </p:sp>
        <p:sp>
          <p:nvSpPr>
            <p:cNvPr id="1207338" name="Line 94"/>
            <p:cNvSpPr>
              <a:spLocks noChangeShapeType="1"/>
            </p:cNvSpPr>
            <p:nvPr/>
          </p:nvSpPr>
          <p:spPr bwMode="auto">
            <a:xfrm>
              <a:off x="1712" y="3399"/>
              <a:ext cx="0" cy="74"/>
            </a:xfrm>
            <a:prstGeom prst="line">
              <a:avLst/>
            </a:prstGeom>
            <a:noFill/>
            <a:ln w="9525">
              <a:solidFill>
                <a:srgbClr val="808080"/>
              </a:solidFill>
              <a:round/>
              <a:headEnd/>
              <a:tailEnd type="triangle" w="med" len="sm"/>
            </a:ln>
          </p:spPr>
          <p:txBody>
            <a:bodyPr wrap="none" anchor="ctr"/>
            <a:lstStyle/>
            <a:p>
              <a:endParaRPr lang="en-US">
                <a:solidFill>
                  <a:schemeClr val="tx1">
                    <a:lumMod val="75000"/>
                  </a:schemeClr>
                </a:solidFill>
              </a:endParaRPr>
            </a:p>
          </p:txBody>
        </p:sp>
      </p:grpSp>
      <p:sp>
        <p:nvSpPr>
          <p:cNvPr id="64" name="Text Box 15"/>
          <p:cNvSpPr txBox="1">
            <a:spLocks noChangeArrowheads="1"/>
          </p:cNvSpPr>
          <p:nvPr/>
        </p:nvSpPr>
        <p:spPr bwMode="auto">
          <a:xfrm>
            <a:off x="1250418" y="1571581"/>
            <a:ext cx="2755900" cy="292626"/>
          </a:xfrm>
          <a:prstGeom prst="roundRect">
            <a:avLst>
              <a:gd name="adj" fmla="val 3227"/>
            </a:avLst>
          </a:prstGeom>
          <a:noFill/>
          <a:ln>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altLang="ja-JP" sz="1400" b="1">
                <a:solidFill>
                  <a:schemeClr val="tx1"/>
                </a:solidFill>
                <a:ea typeface="ヒラギノ角ゴ Pro W3"/>
                <a:cs typeface="ヒラギノ角ゴ Pro W3"/>
              </a:rPr>
              <a:t>Before IronPort</a:t>
            </a:r>
          </a:p>
        </p:txBody>
      </p:sp>
      <p:sp>
        <p:nvSpPr>
          <p:cNvPr id="67" name="Right Arrow 66"/>
          <p:cNvSpPr/>
          <p:nvPr/>
        </p:nvSpPr>
        <p:spPr bwMode="auto">
          <a:xfrm>
            <a:off x="4217155" y="4080676"/>
            <a:ext cx="697515" cy="457200"/>
          </a:xfrm>
          <a:prstGeom prst="rightArrow">
            <a:avLst>
              <a:gd name="adj1" fmla="val 50000"/>
              <a:gd name="adj2" fmla="val 50000"/>
            </a:avLst>
          </a:prstGeom>
          <a:solidFill>
            <a:srgbClr val="FF99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82124" tIns="41061" rIns="82124" bIns="41061" anchor="ctr">
            <a:spAutoFit/>
          </a:bodyPr>
          <a:lstStyle/>
          <a:p>
            <a:pPr defTabSz="814388">
              <a:defRPr/>
            </a:pPr>
            <a:endParaRPr lang="ja-JP" altLang="ja-JP" sz="2000" b="1">
              <a:solidFill>
                <a:schemeClr val="bg1"/>
              </a:solidFill>
              <a:latin typeface="Calibri" pitchFamily="34" charset="0"/>
              <a:ea typeface="ＭＳ Ｐゴシック" pitchFamily="50" charset="-128"/>
              <a:cs typeface="Arial" pitchFamily="34" charset="0"/>
            </a:endParaRPr>
          </a:p>
        </p:txBody>
      </p:sp>
      <p:grpSp>
        <p:nvGrpSpPr>
          <p:cNvPr id="4" name="Group 69"/>
          <p:cNvGrpSpPr>
            <a:grpSpLocks/>
          </p:cNvGrpSpPr>
          <p:nvPr/>
        </p:nvGrpSpPr>
        <p:grpSpPr bwMode="auto">
          <a:xfrm>
            <a:off x="5145088" y="1627188"/>
            <a:ext cx="2786062" cy="4970462"/>
            <a:chOff x="3241" y="1025"/>
            <a:chExt cx="1755" cy="3131"/>
          </a:xfrm>
        </p:grpSpPr>
        <p:sp>
          <p:nvSpPr>
            <p:cNvPr id="1207346" name="Rectangle 32"/>
            <p:cNvSpPr>
              <a:spLocks noChangeArrowheads="1"/>
            </p:cNvSpPr>
            <p:nvPr/>
          </p:nvSpPr>
          <p:spPr bwMode="auto">
            <a:xfrm>
              <a:off x="3364" y="2613"/>
              <a:ext cx="576" cy="576"/>
            </a:xfrm>
            <a:prstGeom prst="rect">
              <a:avLst/>
            </a:prstGeom>
            <a:noFill/>
            <a:ln w="9525">
              <a:noFill/>
              <a:miter lim="800000"/>
              <a:headEnd/>
              <a:tailEnd/>
            </a:ln>
          </p:spPr>
          <p:txBody>
            <a:bodyPr wrap="none" anchor="ctr"/>
            <a:lstStyle/>
            <a:p>
              <a:endParaRPr lang="ja-JP" altLang="ja-JP">
                <a:ea typeface="ＭＳ Ｐゴシック" pitchFamily="50" charset="-128"/>
              </a:endParaRPr>
            </a:p>
          </p:txBody>
        </p:sp>
        <p:sp>
          <p:nvSpPr>
            <p:cNvPr id="1207347" name="Line 40"/>
            <p:cNvSpPr>
              <a:spLocks noChangeShapeType="1"/>
            </p:cNvSpPr>
            <p:nvPr/>
          </p:nvSpPr>
          <p:spPr bwMode="auto">
            <a:xfrm flipH="1">
              <a:off x="4154" y="2047"/>
              <a:ext cx="6" cy="424"/>
            </a:xfrm>
            <a:prstGeom prst="line">
              <a:avLst/>
            </a:prstGeom>
            <a:noFill/>
            <a:ln w="9525">
              <a:solidFill>
                <a:srgbClr val="808080"/>
              </a:solidFill>
              <a:round/>
              <a:headEnd/>
              <a:tailEnd type="triangle" w="med" len="sm"/>
            </a:ln>
          </p:spPr>
          <p:txBody>
            <a:bodyPr wrap="none" anchor="ctr"/>
            <a:lstStyle/>
            <a:p>
              <a:endParaRPr lang="en-US"/>
            </a:p>
          </p:txBody>
        </p:sp>
        <p:sp>
          <p:nvSpPr>
            <p:cNvPr id="1207348" name="Line 41"/>
            <p:cNvSpPr>
              <a:spLocks noChangeShapeType="1"/>
            </p:cNvSpPr>
            <p:nvPr/>
          </p:nvSpPr>
          <p:spPr bwMode="auto">
            <a:xfrm flipH="1">
              <a:off x="4159" y="3105"/>
              <a:ext cx="0" cy="632"/>
            </a:xfrm>
            <a:prstGeom prst="line">
              <a:avLst/>
            </a:prstGeom>
            <a:noFill/>
            <a:ln w="9525">
              <a:solidFill>
                <a:srgbClr val="808080"/>
              </a:solidFill>
              <a:round/>
              <a:headEnd/>
              <a:tailEnd type="triangle" w="med" len="sm"/>
            </a:ln>
          </p:spPr>
          <p:txBody>
            <a:bodyPr wrap="none" anchor="ctr"/>
            <a:lstStyle/>
            <a:p>
              <a:endParaRPr lang="en-US"/>
            </a:p>
          </p:txBody>
        </p:sp>
        <p:grpSp>
          <p:nvGrpSpPr>
            <p:cNvPr id="5" name="Group 77"/>
            <p:cNvGrpSpPr>
              <a:grpSpLocks/>
            </p:cNvGrpSpPr>
            <p:nvPr/>
          </p:nvGrpSpPr>
          <p:grpSpPr bwMode="auto">
            <a:xfrm>
              <a:off x="3680" y="3822"/>
              <a:ext cx="952" cy="334"/>
              <a:chOff x="2487" y="3535"/>
              <a:chExt cx="952" cy="334"/>
            </a:xfrm>
          </p:grpSpPr>
          <p:pic>
            <p:nvPicPr>
              <p:cNvPr id="1207351" name="Picture 78" descr="user_orng"/>
              <p:cNvPicPr>
                <a:picLocks noChangeAspect="1" noChangeArrowheads="1"/>
              </p:cNvPicPr>
              <p:nvPr/>
            </p:nvPicPr>
            <p:blipFill>
              <a:blip r:embed="rId6" cstate="print"/>
              <a:srcRect/>
              <a:stretch>
                <a:fillRect/>
              </a:stretch>
            </p:blipFill>
            <p:spPr bwMode="auto">
              <a:xfrm>
                <a:off x="2733" y="3535"/>
                <a:ext cx="212" cy="158"/>
              </a:xfrm>
              <a:prstGeom prst="rect">
                <a:avLst/>
              </a:prstGeom>
              <a:noFill/>
              <a:ln w="9525">
                <a:noFill/>
                <a:miter lim="800000"/>
                <a:headEnd/>
                <a:tailEnd/>
              </a:ln>
            </p:spPr>
          </p:pic>
          <p:pic>
            <p:nvPicPr>
              <p:cNvPr id="1207352" name="Picture 79" descr="user_orng"/>
              <p:cNvPicPr>
                <a:picLocks noChangeAspect="1" noChangeArrowheads="1"/>
              </p:cNvPicPr>
              <p:nvPr/>
            </p:nvPicPr>
            <p:blipFill>
              <a:blip r:embed="rId6" cstate="print"/>
              <a:srcRect/>
              <a:stretch>
                <a:fillRect/>
              </a:stretch>
            </p:blipFill>
            <p:spPr bwMode="auto">
              <a:xfrm>
                <a:off x="2980" y="3535"/>
                <a:ext cx="212" cy="158"/>
              </a:xfrm>
              <a:prstGeom prst="rect">
                <a:avLst/>
              </a:prstGeom>
              <a:noFill/>
              <a:ln w="9525">
                <a:noFill/>
                <a:miter lim="800000"/>
                <a:headEnd/>
                <a:tailEnd/>
              </a:ln>
            </p:spPr>
          </p:pic>
          <p:pic>
            <p:nvPicPr>
              <p:cNvPr id="1207353" name="Picture 80" descr="user_orng"/>
              <p:cNvPicPr>
                <a:picLocks noChangeAspect="1" noChangeArrowheads="1"/>
              </p:cNvPicPr>
              <p:nvPr/>
            </p:nvPicPr>
            <p:blipFill>
              <a:blip r:embed="rId6" cstate="print"/>
              <a:srcRect/>
              <a:stretch>
                <a:fillRect/>
              </a:stretch>
            </p:blipFill>
            <p:spPr bwMode="auto">
              <a:xfrm>
                <a:off x="2487" y="3535"/>
                <a:ext cx="212" cy="158"/>
              </a:xfrm>
              <a:prstGeom prst="rect">
                <a:avLst/>
              </a:prstGeom>
              <a:noFill/>
              <a:ln w="9525">
                <a:noFill/>
                <a:miter lim="800000"/>
                <a:headEnd/>
                <a:tailEnd/>
              </a:ln>
            </p:spPr>
          </p:pic>
          <p:pic>
            <p:nvPicPr>
              <p:cNvPr id="1207354" name="Picture 81" descr="user_orng"/>
              <p:cNvPicPr>
                <a:picLocks noChangeAspect="1" noChangeArrowheads="1"/>
              </p:cNvPicPr>
              <p:nvPr/>
            </p:nvPicPr>
            <p:blipFill>
              <a:blip r:embed="rId6" cstate="print"/>
              <a:srcRect/>
              <a:stretch>
                <a:fillRect/>
              </a:stretch>
            </p:blipFill>
            <p:spPr bwMode="auto">
              <a:xfrm>
                <a:off x="3227" y="3535"/>
                <a:ext cx="212" cy="158"/>
              </a:xfrm>
              <a:prstGeom prst="rect">
                <a:avLst/>
              </a:prstGeom>
              <a:noFill/>
              <a:ln w="9525">
                <a:noFill/>
                <a:miter lim="800000"/>
                <a:headEnd/>
                <a:tailEnd/>
              </a:ln>
            </p:spPr>
          </p:pic>
          <p:pic>
            <p:nvPicPr>
              <p:cNvPr id="1207355" name="Picture 82" descr="user_orng"/>
              <p:cNvPicPr>
                <a:picLocks noChangeAspect="1" noChangeArrowheads="1"/>
              </p:cNvPicPr>
              <p:nvPr/>
            </p:nvPicPr>
            <p:blipFill>
              <a:blip r:embed="rId6" cstate="print"/>
              <a:srcRect/>
              <a:stretch>
                <a:fillRect/>
              </a:stretch>
            </p:blipFill>
            <p:spPr bwMode="auto">
              <a:xfrm>
                <a:off x="2837" y="3711"/>
                <a:ext cx="212" cy="158"/>
              </a:xfrm>
              <a:prstGeom prst="rect">
                <a:avLst/>
              </a:prstGeom>
              <a:noFill/>
              <a:ln w="9525">
                <a:noFill/>
                <a:miter lim="800000"/>
                <a:headEnd/>
                <a:tailEnd/>
              </a:ln>
            </p:spPr>
          </p:pic>
          <p:pic>
            <p:nvPicPr>
              <p:cNvPr id="1207356" name="Picture 83" descr="user_orng"/>
              <p:cNvPicPr>
                <a:picLocks noChangeAspect="1" noChangeArrowheads="1"/>
              </p:cNvPicPr>
              <p:nvPr/>
            </p:nvPicPr>
            <p:blipFill>
              <a:blip r:embed="rId6" cstate="print"/>
              <a:srcRect/>
              <a:stretch>
                <a:fillRect/>
              </a:stretch>
            </p:blipFill>
            <p:spPr bwMode="auto">
              <a:xfrm>
                <a:off x="3084" y="3711"/>
                <a:ext cx="212" cy="158"/>
              </a:xfrm>
              <a:prstGeom prst="rect">
                <a:avLst/>
              </a:prstGeom>
              <a:noFill/>
              <a:ln w="9525">
                <a:noFill/>
                <a:miter lim="800000"/>
                <a:headEnd/>
                <a:tailEnd/>
              </a:ln>
            </p:spPr>
          </p:pic>
          <p:pic>
            <p:nvPicPr>
              <p:cNvPr id="1207357" name="Picture 84" descr="user_orng"/>
              <p:cNvPicPr>
                <a:picLocks noChangeAspect="1" noChangeArrowheads="1"/>
              </p:cNvPicPr>
              <p:nvPr/>
            </p:nvPicPr>
            <p:blipFill>
              <a:blip r:embed="rId6" cstate="print"/>
              <a:srcRect/>
              <a:stretch>
                <a:fillRect/>
              </a:stretch>
            </p:blipFill>
            <p:spPr bwMode="auto">
              <a:xfrm>
                <a:off x="2591" y="3711"/>
                <a:ext cx="212" cy="158"/>
              </a:xfrm>
              <a:prstGeom prst="rect">
                <a:avLst/>
              </a:prstGeom>
              <a:noFill/>
              <a:ln w="9525">
                <a:noFill/>
                <a:miter lim="800000"/>
                <a:headEnd/>
                <a:tailEnd/>
              </a:ln>
            </p:spPr>
          </p:pic>
        </p:grpSp>
        <p:sp>
          <p:nvSpPr>
            <p:cNvPr id="1207358" name="Text Box 85"/>
            <p:cNvSpPr txBox="1">
              <a:spLocks noChangeArrowheads="1"/>
            </p:cNvSpPr>
            <p:nvPr/>
          </p:nvSpPr>
          <p:spPr bwMode="auto">
            <a:xfrm>
              <a:off x="3538" y="2954"/>
              <a:ext cx="1188" cy="162"/>
            </a:xfrm>
            <a:prstGeom prst="rect">
              <a:avLst/>
            </a:prstGeom>
            <a:noFill/>
            <a:ln w="9525">
              <a:noFill/>
              <a:miter lim="800000"/>
              <a:headEnd/>
              <a:tailEnd/>
            </a:ln>
          </p:spPr>
          <p:txBody>
            <a:bodyPr wrap="none">
              <a:spAutoFit/>
            </a:bodyPr>
            <a:lstStyle/>
            <a:p>
              <a:pPr>
                <a:spcBef>
                  <a:spcPct val="20000"/>
                </a:spcBef>
              </a:pPr>
              <a:r>
                <a:rPr lang="en-US" altLang="ja-JP" sz="1200" b="1">
                  <a:solidFill>
                    <a:srgbClr val="006699"/>
                  </a:solidFill>
                  <a:ea typeface="ＭＳ Ｐゴシック" pitchFamily="50" charset="-128"/>
                  <a:cs typeface="Arial" pitchFamily="34" charset="0"/>
                </a:rPr>
                <a:t>Cisco IronPort</a:t>
              </a:r>
              <a:r>
                <a:rPr lang="en-US" altLang="ja-JP" sz="1200">
                  <a:solidFill>
                    <a:srgbClr val="006699"/>
                  </a:solidFill>
                  <a:ea typeface="ＭＳ Ｐゴシック" pitchFamily="50" charset="-128"/>
                  <a:cs typeface="Arial" pitchFamily="34" charset="0"/>
                </a:rPr>
                <a:t> </a:t>
              </a:r>
              <a:r>
                <a:rPr lang="en-US" altLang="ja-JP" sz="1200" b="1">
                  <a:solidFill>
                    <a:srgbClr val="006699"/>
                  </a:solidFill>
                  <a:ea typeface="ＭＳ Ｐゴシック" pitchFamily="50" charset="-128"/>
                  <a:cs typeface="Arial" pitchFamily="34" charset="0"/>
                </a:rPr>
                <a:t>S-Series</a:t>
              </a:r>
            </a:p>
          </p:txBody>
        </p:sp>
        <p:pic>
          <p:nvPicPr>
            <p:cNvPr id="1207359" name="Picture 10" descr="Firewall_blue"/>
            <p:cNvPicPr>
              <a:picLocks noChangeAspect="1" noChangeArrowheads="1"/>
            </p:cNvPicPr>
            <p:nvPr/>
          </p:nvPicPr>
          <p:blipFill>
            <a:blip r:embed="rId3" cstate="print"/>
            <a:srcRect/>
            <a:stretch>
              <a:fillRect/>
            </a:stretch>
          </p:blipFill>
          <p:spPr bwMode="auto">
            <a:xfrm>
              <a:off x="4014" y="1742"/>
              <a:ext cx="420" cy="256"/>
            </a:xfrm>
            <a:prstGeom prst="rect">
              <a:avLst/>
            </a:prstGeom>
            <a:noFill/>
            <a:ln w="9525">
              <a:noFill/>
              <a:miter lim="800000"/>
              <a:headEnd/>
              <a:tailEnd/>
            </a:ln>
          </p:spPr>
        </p:pic>
        <p:pic>
          <p:nvPicPr>
            <p:cNvPr id="1207360" name="Picture 11" descr="internet_blue"/>
            <p:cNvPicPr>
              <a:picLocks noChangeAspect="1" noChangeArrowheads="1"/>
            </p:cNvPicPr>
            <p:nvPr/>
          </p:nvPicPr>
          <p:blipFill>
            <a:blip r:embed="rId4" cstate="print"/>
            <a:srcRect/>
            <a:stretch>
              <a:fillRect/>
            </a:stretch>
          </p:blipFill>
          <p:spPr bwMode="auto">
            <a:xfrm>
              <a:off x="3943" y="1350"/>
              <a:ext cx="448" cy="300"/>
            </a:xfrm>
            <a:prstGeom prst="rect">
              <a:avLst/>
            </a:prstGeom>
            <a:noFill/>
            <a:ln w="9525">
              <a:noFill/>
              <a:miter lim="800000"/>
              <a:headEnd/>
              <a:tailEnd/>
            </a:ln>
          </p:spPr>
        </p:pic>
        <p:sp>
          <p:nvSpPr>
            <p:cNvPr id="1207361" name="Text Box 12"/>
            <p:cNvSpPr txBox="1">
              <a:spLocks noChangeArrowheads="1"/>
            </p:cNvSpPr>
            <p:nvPr/>
          </p:nvSpPr>
          <p:spPr bwMode="auto">
            <a:xfrm>
              <a:off x="3957" y="1433"/>
              <a:ext cx="409" cy="125"/>
            </a:xfrm>
            <a:prstGeom prst="rect">
              <a:avLst/>
            </a:prstGeom>
            <a:noFill/>
            <a:ln w="9525">
              <a:noFill/>
              <a:miter lim="800000"/>
              <a:headEnd/>
              <a:tailEnd/>
            </a:ln>
          </p:spPr>
          <p:txBody>
            <a:bodyPr wrap="none">
              <a:spAutoFit/>
            </a:bodyPr>
            <a:lstStyle/>
            <a:p>
              <a:pPr>
                <a:lnSpc>
                  <a:spcPct val="70000"/>
                </a:lnSpc>
                <a:spcBef>
                  <a:spcPct val="20000"/>
                </a:spcBef>
              </a:pPr>
              <a:r>
                <a:rPr lang="en-US" altLang="ja-JP" sz="1000" b="1">
                  <a:solidFill>
                    <a:srgbClr val="F8F8F8"/>
                  </a:solidFill>
                  <a:ea typeface="ＭＳ Ｐゴシック" pitchFamily="50" charset="-128"/>
                </a:rPr>
                <a:t>Internet</a:t>
              </a:r>
              <a:endParaRPr lang="en-US" altLang="ja-JP" sz="1300" b="1">
                <a:solidFill>
                  <a:srgbClr val="F8F8F8"/>
                </a:solidFill>
                <a:ea typeface="ＭＳ Ｐゴシック" pitchFamily="50" charset="-128"/>
              </a:endParaRPr>
            </a:p>
          </p:txBody>
        </p:sp>
        <p:sp>
          <p:nvSpPr>
            <p:cNvPr id="1207362" name="Line 17"/>
            <p:cNvSpPr>
              <a:spLocks noChangeShapeType="1"/>
            </p:cNvSpPr>
            <p:nvPr/>
          </p:nvSpPr>
          <p:spPr bwMode="auto">
            <a:xfrm>
              <a:off x="4161" y="1652"/>
              <a:ext cx="0" cy="74"/>
            </a:xfrm>
            <a:prstGeom prst="line">
              <a:avLst/>
            </a:prstGeom>
            <a:noFill/>
            <a:ln w="9525">
              <a:solidFill>
                <a:srgbClr val="808080"/>
              </a:solidFill>
              <a:round/>
              <a:headEnd/>
              <a:tailEnd type="triangle" w="med" len="sm"/>
            </a:ln>
          </p:spPr>
          <p:txBody>
            <a:bodyPr wrap="none" anchor="ctr"/>
            <a:lstStyle/>
            <a:p>
              <a:endParaRPr lang="en-US"/>
            </a:p>
          </p:txBody>
        </p:sp>
        <p:sp>
          <p:nvSpPr>
            <p:cNvPr id="1207363" name="Text Box 33"/>
            <p:cNvSpPr txBox="1">
              <a:spLocks noChangeArrowheads="1"/>
            </p:cNvSpPr>
            <p:nvPr/>
          </p:nvSpPr>
          <p:spPr bwMode="auto">
            <a:xfrm>
              <a:off x="3409" y="1801"/>
              <a:ext cx="836" cy="130"/>
            </a:xfrm>
            <a:prstGeom prst="rect">
              <a:avLst/>
            </a:prstGeom>
            <a:noFill/>
            <a:ln w="9525">
              <a:noFill/>
              <a:miter lim="800000"/>
              <a:headEnd/>
              <a:tailEnd/>
            </a:ln>
          </p:spPr>
          <p:txBody>
            <a:bodyPr>
              <a:spAutoFit/>
            </a:bodyPr>
            <a:lstStyle/>
            <a:p>
              <a:pPr>
                <a:lnSpc>
                  <a:spcPct val="75000"/>
                </a:lnSpc>
                <a:spcBef>
                  <a:spcPct val="160000"/>
                </a:spcBef>
              </a:pPr>
              <a:r>
                <a:rPr lang="en-US" altLang="ja-JP" sz="1000" b="1">
                  <a:solidFill>
                    <a:schemeClr val="bg2"/>
                  </a:solidFill>
                  <a:ea typeface="ＭＳ Ｐゴシック" pitchFamily="50" charset="-128"/>
                  <a:cs typeface="Arial" pitchFamily="34" charset="0"/>
                </a:rPr>
                <a:t>Firewall</a:t>
              </a:r>
            </a:p>
          </p:txBody>
        </p:sp>
        <p:sp>
          <p:nvSpPr>
            <p:cNvPr id="1207299" name="Text Box 48"/>
            <p:cNvSpPr txBox="1">
              <a:spLocks noChangeArrowheads="1"/>
            </p:cNvSpPr>
            <p:nvPr/>
          </p:nvSpPr>
          <p:spPr bwMode="auto">
            <a:xfrm>
              <a:off x="3335" y="3964"/>
              <a:ext cx="573" cy="130"/>
            </a:xfrm>
            <a:prstGeom prst="rect">
              <a:avLst/>
            </a:prstGeom>
            <a:noFill/>
            <a:ln w="9525">
              <a:noFill/>
              <a:miter lim="800000"/>
              <a:headEnd/>
              <a:tailEnd/>
            </a:ln>
          </p:spPr>
          <p:txBody>
            <a:bodyPr>
              <a:spAutoFit/>
            </a:bodyPr>
            <a:lstStyle/>
            <a:p>
              <a:pPr>
                <a:lnSpc>
                  <a:spcPct val="75000"/>
                </a:lnSpc>
                <a:spcBef>
                  <a:spcPct val="160000"/>
                </a:spcBef>
              </a:pPr>
              <a:r>
                <a:rPr lang="en-US" altLang="ja-JP" sz="1000" b="1">
                  <a:solidFill>
                    <a:schemeClr val="bg2"/>
                  </a:solidFill>
                  <a:ea typeface="ＭＳ Ｐゴシック" pitchFamily="50" charset="-128"/>
                  <a:cs typeface="Arial" pitchFamily="34" charset="0"/>
                </a:rPr>
                <a:t>Users</a:t>
              </a:r>
            </a:p>
          </p:txBody>
        </p:sp>
        <p:sp>
          <p:nvSpPr>
            <p:cNvPr id="26" name="Text Box 15"/>
            <p:cNvSpPr txBox="1">
              <a:spLocks noChangeArrowheads="1"/>
            </p:cNvSpPr>
            <p:nvPr/>
          </p:nvSpPr>
          <p:spPr bwMode="auto">
            <a:xfrm>
              <a:off x="3252" y="1036"/>
              <a:ext cx="1736" cy="183"/>
            </a:xfrm>
            <a:prstGeom prst="roundRect">
              <a:avLst>
                <a:gd name="adj" fmla="val 0"/>
              </a:avLst>
            </a:prstGeom>
            <a:noFill/>
            <a:ln>
              <a:headEnd/>
              <a:tailEnd/>
            </a:ln>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altLang="ja-JP" sz="1400" b="1">
                  <a:solidFill>
                    <a:schemeClr val="tx1"/>
                  </a:solidFill>
                  <a:ea typeface="ヒラギノ角ゴ Pro W3"/>
                  <a:cs typeface="ヒラギノ角ゴ Pro W3"/>
                </a:rPr>
                <a:t>After IronPort</a:t>
              </a:r>
            </a:p>
          </p:txBody>
        </p:sp>
        <p:pic>
          <p:nvPicPr>
            <p:cNvPr id="1207364" name="Picture 31"/>
            <p:cNvPicPr>
              <a:picLocks noChangeAspect="1" noChangeArrowheads="1"/>
            </p:cNvPicPr>
            <p:nvPr/>
          </p:nvPicPr>
          <p:blipFill>
            <a:blip r:embed="rId7" cstate="print"/>
            <a:srcRect/>
            <a:stretch>
              <a:fillRect/>
            </a:stretch>
          </p:blipFill>
          <p:spPr bwMode="auto">
            <a:xfrm>
              <a:off x="3810" y="2523"/>
              <a:ext cx="659" cy="450"/>
            </a:xfrm>
            <a:prstGeom prst="rect">
              <a:avLst/>
            </a:prstGeom>
            <a:noFill/>
            <a:ln w="9525" algn="ctr">
              <a:noFill/>
              <a:miter lim="800000"/>
              <a:headEnd/>
              <a:tailEnd/>
            </a:ln>
          </p:spPr>
        </p:pic>
      </p:grpSp>
      <p:sp>
        <p:nvSpPr>
          <p:cNvPr id="62" name="タイトル 61"/>
          <p:cNvSpPr>
            <a:spLocks noGrp="1"/>
          </p:cNvSpPr>
          <p:nvPr>
            <p:ph type="title"/>
          </p:nvPr>
        </p:nvSpPr>
        <p:spPr/>
        <p:txBody>
          <a:bodyPr/>
          <a:lstStyle/>
          <a:p>
            <a:r>
              <a:rPr lang="en-US" altLang="ja-JP" dirty="0" smtClean="0"/>
              <a:t>Next-Generation Secure Web Gateway</a:t>
            </a:r>
            <a:br>
              <a:rPr lang="en-US" altLang="ja-JP" dirty="0" smtClean="0"/>
            </a:br>
            <a:r>
              <a:rPr lang="ja-JP" altLang="en-US" sz="2400" dirty="0" smtClean="0"/>
              <a:t>統合化によって運用負荷を軽減</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12"/>
          <p:cNvGrpSpPr>
            <a:grpSpLocks/>
          </p:cNvGrpSpPr>
          <p:nvPr/>
        </p:nvGrpSpPr>
        <p:grpSpPr bwMode="auto">
          <a:xfrm>
            <a:off x="1420813" y="3700463"/>
            <a:ext cx="6424612" cy="695325"/>
            <a:chOff x="895" y="2331"/>
            <a:chExt cx="4047" cy="438"/>
          </a:xfrm>
        </p:grpSpPr>
        <p:pic>
          <p:nvPicPr>
            <p:cNvPr id="1211396" name="Rectangle 12"/>
            <p:cNvPicPr>
              <a:picLocks noChangeArrowheads="1"/>
            </p:cNvPicPr>
            <p:nvPr/>
          </p:nvPicPr>
          <p:blipFill>
            <a:blip r:embed="rId3" cstate="print"/>
            <a:srcRect/>
            <a:stretch>
              <a:fillRect/>
            </a:stretch>
          </p:blipFill>
          <p:spPr bwMode="gray">
            <a:xfrm>
              <a:off x="895" y="2331"/>
              <a:ext cx="4047" cy="438"/>
            </a:xfrm>
            <a:prstGeom prst="rect">
              <a:avLst/>
            </a:prstGeom>
            <a:noFill/>
          </p:spPr>
        </p:pic>
        <p:sp>
          <p:nvSpPr>
            <p:cNvPr id="1211397" name="Text Box 5"/>
            <p:cNvSpPr txBox="1">
              <a:spLocks noChangeArrowheads="1"/>
            </p:cNvSpPr>
            <p:nvPr/>
          </p:nvSpPr>
          <p:spPr bwMode="gray">
            <a:xfrm>
              <a:off x="907" y="2343"/>
              <a:ext cx="4028" cy="417"/>
            </a:xfrm>
            <a:prstGeom prst="rect">
              <a:avLst/>
            </a:prstGeom>
            <a:noFill/>
            <a:ln w="9525">
              <a:noFill/>
              <a:miter lim="800000"/>
              <a:headEnd/>
              <a:tailEnd/>
            </a:ln>
          </p:spPr>
          <p:txBody>
            <a:bodyPr wrap="none" lIns="82124" tIns="41061" rIns="82124" bIns="41061" anchor="ctr"/>
            <a:lstStyle/>
            <a:p>
              <a:pPr algn="ctr" defTabSz="814388"/>
              <a:r>
                <a:rPr lang="ja-JP" altLang="en-US" dirty="0">
                  <a:solidFill>
                    <a:srgbClr val="FFFFFF"/>
                  </a:solidFill>
                  <a:latin typeface="+mn-ea"/>
                  <a:cs typeface="メイリオ" pitchFamily="50" charset="-128"/>
                </a:rPr>
                <a:t>管理とレポーティング</a:t>
              </a:r>
              <a:endParaRPr lang="en-US" altLang="ja-JP" dirty="0">
                <a:solidFill>
                  <a:srgbClr val="FFFFFF"/>
                </a:solidFill>
                <a:latin typeface="+mn-ea"/>
                <a:cs typeface="メイリオ" pitchFamily="50" charset="-128"/>
              </a:endParaRPr>
            </a:p>
          </p:txBody>
        </p:sp>
      </p:grpSp>
      <p:grpSp>
        <p:nvGrpSpPr>
          <p:cNvPr id="3" name="Rectangle 17"/>
          <p:cNvGrpSpPr>
            <a:grpSpLocks/>
          </p:cNvGrpSpPr>
          <p:nvPr/>
        </p:nvGrpSpPr>
        <p:grpSpPr bwMode="auto">
          <a:xfrm>
            <a:off x="1420813" y="5778500"/>
            <a:ext cx="6424612" cy="688975"/>
            <a:chOff x="895" y="3640"/>
            <a:chExt cx="4047" cy="434"/>
          </a:xfrm>
        </p:grpSpPr>
        <p:pic>
          <p:nvPicPr>
            <p:cNvPr id="1211399" name="Rectangle 17"/>
            <p:cNvPicPr>
              <a:picLocks noChangeArrowheads="1"/>
            </p:cNvPicPr>
            <p:nvPr/>
          </p:nvPicPr>
          <p:blipFill>
            <a:blip r:embed="rId4" cstate="print"/>
            <a:srcRect/>
            <a:stretch>
              <a:fillRect/>
            </a:stretch>
          </p:blipFill>
          <p:spPr bwMode="gray">
            <a:xfrm>
              <a:off x="895" y="3640"/>
              <a:ext cx="4047" cy="434"/>
            </a:xfrm>
            <a:prstGeom prst="rect">
              <a:avLst/>
            </a:prstGeom>
            <a:noFill/>
          </p:spPr>
        </p:pic>
        <p:sp>
          <p:nvSpPr>
            <p:cNvPr id="1211400" name="Text Box 8"/>
            <p:cNvSpPr txBox="1">
              <a:spLocks noChangeArrowheads="1"/>
            </p:cNvSpPr>
            <p:nvPr/>
          </p:nvSpPr>
          <p:spPr bwMode="gray">
            <a:xfrm>
              <a:off x="907" y="3652"/>
              <a:ext cx="4028" cy="416"/>
            </a:xfrm>
            <a:prstGeom prst="rect">
              <a:avLst/>
            </a:prstGeom>
            <a:noFill/>
            <a:ln w="9525">
              <a:noFill/>
              <a:miter lim="800000"/>
              <a:headEnd/>
              <a:tailEnd/>
            </a:ln>
          </p:spPr>
          <p:txBody>
            <a:bodyPr wrap="none" lIns="82124" tIns="41061" rIns="82124" bIns="41061" anchor="ctr"/>
            <a:lstStyle/>
            <a:p>
              <a:pPr algn="ctr" defTabSz="814388"/>
              <a:r>
                <a:rPr lang="en-US" altLang="ja-JP">
                  <a:solidFill>
                    <a:srgbClr val="FFFFFF"/>
                  </a:solidFill>
                  <a:latin typeface="+mn-ea"/>
                  <a:cs typeface="メイリオ" pitchFamily="50" charset="-128"/>
                </a:rPr>
                <a:t>AsyncOS </a:t>
              </a:r>
              <a:r>
                <a:rPr lang="ja-JP" altLang="en-US">
                  <a:solidFill>
                    <a:srgbClr val="FFFFFF"/>
                  </a:solidFill>
                  <a:latin typeface="+mn-ea"/>
                  <a:cs typeface="メイリオ" pitchFamily="50" charset="-128"/>
                </a:rPr>
                <a:t>ウェブセキュリティプラットホーム</a:t>
              </a:r>
              <a:endParaRPr lang="en-US" altLang="ja-JP">
                <a:solidFill>
                  <a:srgbClr val="FFFFFF"/>
                </a:solidFill>
                <a:latin typeface="+mn-ea"/>
                <a:cs typeface="メイリオ" pitchFamily="50" charset="-128"/>
              </a:endParaRPr>
            </a:p>
          </p:txBody>
        </p:sp>
      </p:grpSp>
      <p:grpSp>
        <p:nvGrpSpPr>
          <p:cNvPr id="4" name="Rectangle 11"/>
          <p:cNvGrpSpPr>
            <a:grpSpLocks/>
          </p:cNvGrpSpPr>
          <p:nvPr/>
        </p:nvGrpSpPr>
        <p:grpSpPr bwMode="auto">
          <a:xfrm>
            <a:off x="1420813" y="4456113"/>
            <a:ext cx="2011362" cy="1262062"/>
            <a:chOff x="895" y="2807"/>
            <a:chExt cx="1267" cy="795"/>
          </a:xfrm>
        </p:grpSpPr>
        <p:pic>
          <p:nvPicPr>
            <p:cNvPr id="1211402" name="Rectangle 11"/>
            <p:cNvPicPr>
              <a:picLocks noChangeArrowheads="1"/>
            </p:cNvPicPr>
            <p:nvPr/>
          </p:nvPicPr>
          <p:blipFill>
            <a:blip r:embed="rId5" cstate="print"/>
            <a:srcRect/>
            <a:stretch>
              <a:fillRect/>
            </a:stretch>
          </p:blipFill>
          <p:spPr bwMode="gray">
            <a:xfrm>
              <a:off x="895" y="2807"/>
              <a:ext cx="1267" cy="795"/>
            </a:xfrm>
            <a:prstGeom prst="rect">
              <a:avLst/>
            </a:prstGeom>
            <a:noFill/>
          </p:spPr>
        </p:pic>
        <p:sp>
          <p:nvSpPr>
            <p:cNvPr id="1211403" name="Text Box 11"/>
            <p:cNvSpPr txBox="1">
              <a:spLocks noChangeArrowheads="1"/>
            </p:cNvSpPr>
            <p:nvPr/>
          </p:nvSpPr>
          <p:spPr bwMode="gray">
            <a:xfrm>
              <a:off x="907" y="2820"/>
              <a:ext cx="1248" cy="776"/>
            </a:xfrm>
            <a:prstGeom prst="rect">
              <a:avLst/>
            </a:prstGeom>
            <a:noFill/>
            <a:ln w="9525">
              <a:noFill/>
              <a:miter lim="800000"/>
              <a:headEnd/>
              <a:tailEnd/>
            </a:ln>
          </p:spPr>
          <p:txBody>
            <a:bodyPr lIns="82124" tIns="41061" rIns="82124" bIns="41061" anchor="ctr"/>
            <a:lstStyle/>
            <a:p>
              <a:pPr algn="ctr" defTabSz="814388"/>
              <a:r>
                <a:rPr lang="en-US" altLang="ja-JP" sz="2000">
                  <a:solidFill>
                    <a:srgbClr val="FFFFFF"/>
                  </a:solidFill>
                  <a:latin typeface="+mn-ea"/>
                  <a:cs typeface="メイリオ" pitchFamily="50" charset="-128"/>
                </a:rPr>
                <a:t>Acceptable Use Policy</a:t>
              </a:r>
            </a:p>
            <a:p>
              <a:pPr algn="ctr" defTabSz="814388"/>
              <a:r>
                <a:rPr lang="ja-JP" altLang="en-US" sz="2000" b="1">
                  <a:solidFill>
                    <a:srgbClr val="FFFFFF"/>
                  </a:solidFill>
                  <a:latin typeface="+mn-ea"/>
                  <a:cs typeface="メイリオ" pitchFamily="50" charset="-128"/>
                </a:rPr>
                <a:t>（利用規定）</a:t>
              </a:r>
              <a:endParaRPr lang="en-US" altLang="ja-JP" sz="2000" b="1">
                <a:solidFill>
                  <a:srgbClr val="FFFFFF"/>
                </a:solidFill>
                <a:latin typeface="+mn-ea"/>
                <a:cs typeface="メイリオ" pitchFamily="50" charset="-128"/>
              </a:endParaRPr>
            </a:p>
          </p:txBody>
        </p:sp>
      </p:grpSp>
      <p:grpSp>
        <p:nvGrpSpPr>
          <p:cNvPr id="5" name="Rectangle 18"/>
          <p:cNvGrpSpPr>
            <a:grpSpLocks/>
          </p:cNvGrpSpPr>
          <p:nvPr/>
        </p:nvGrpSpPr>
        <p:grpSpPr bwMode="auto">
          <a:xfrm>
            <a:off x="3517900" y="4456113"/>
            <a:ext cx="2163763" cy="1262062"/>
            <a:chOff x="2216" y="2807"/>
            <a:chExt cx="1363" cy="795"/>
          </a:xfrm>
        </p:grpSpPr>
        <p:pic>
          <p:nvPicPr>
            <p:cNvPr id="1211405" name="Rectangle 18"/>
            <p:cNvPicPr>
              <a:picLocks noChangeArrowheads="1"/>
            </p:cNvPicPr>
            <p:nvPr/>
          </p:nvPicPr>
          <p:blipFill>
            <a:blip r:embed="rId6" cstate="print"/>
            <a:srcRect/>
            <a:stretch>
              <a:fillRect/>
            </a:stretch>
          </p:blipFill>
          <p:spPr bwMode="gray">
            <a:xfrm>
              <a:off x="2216" y="2807"/>
              <a:ext cx="1363" cy="795"/>
            </a:xfrm>
            <a:prstGeom prst="rect">
              <a:avLst/>
            </a:prstGeom>
            <a:noFill/>
          </p:spPr>
        </p:pic>
        <p:sp>
          <p:nvSpPr>
            <p:cNvPr id="1211406" name="Text Box 14"/>
            <p:cNvSpPr txBox="1">
              <a:spLocks noChangeArrowheads="1"/>
            </p:cNvSpPr>
            <p:nvPr/>
          </p:nvSpPr>
          <p:spPr bwMode="gray">
            <a:xfrm>
              <a:off x="2227" y="2820"/>
              <a:ext cx="1344" cy="776"/>
            </a:xfrm>
            <a:prstGeom prst="rect">
              <a:avLst/>
            </a:prstGeom>
            <a:noFill/>
            <a:ln w="9525">
              <a:noFill/>
              <a:miter lim="800000"/>
              <a:headEnd/>
              <a:tailEnd/>
            </a:ln>
          </p:spPr>
          <p:txBody>
            <a:bodyPr lIns="82124" tIns="41061" rIns="82124" bIns="41061" anchor="ctr"/>
            <a:lstStyle/>
            <a:p>
              <a:pPr algn="ctr" defTabSz="814388"/>
              <a:r>
                <a:rPr lang="ja-JP" altLang="en-US" sz="2000" b="1">
                  <a:solidFill>
                    <a:srgbClr val="FFFFFF"/>
                  </a:solidFill>
                  <a:latin typeface="+mn-ea"/>
                  <a:cs typeface="メイリオ" pitchFamily="50" charset="-128"/>
                </a:rPr>
                <a:t>マルウェア対策</a:t>
              </a:r>
              <a:endParaRPr lang="en-US" altLang="ja-JP" sz="2000" b="1">
                <a:solidFill>
                  <a:srgbClr val="FFFFFF"/>
                </a:solidFill>
                <a:latin typeface="+mn-ea"/>
                <a:cs typeface="メイリオ" pitchFamily="50" charset="-128"/>
              </a:endParaRPr>
            </a:p>
          </p:txBody>
        </p:sp>
      </p:grpSp>
      <p:grpSp>
        <p:nvGrpSpPr>
          <p:cNvPr id="6" name="Rectangle 19"/>
          <p:cNvGrpSpPr>
            <a:grpSpLocks/>
          </p:cNvGrpSpPr>
          <p:nvPr/>
        </p:nvGrpSpPr>
        <p:grpSpPr bwMode="auto">
          <a:xfrm>
            <a:off x="5767388" y="4456113"/>
            <a:ext cx="2084387" cy="1262062"/>
            <a:chOff x="3633" y="2807"/>
            <a:chExt cx="1313" cy="795"/>
          </a:xfrm>
        </p:grpSpPr>
        <p:pic>
          <p:nvPicPr>
            <p:cNvPr id="1211408" name="Rectangle 19"/>
            <p:cNvPicPr>
              <a:picLocks noChangeArrowheads="1"/>
            </p:cNvPicPr>
            <p:nvPr/>
          </p:nvPicPr>
          <p:blipFill>
            <a:blip r:embed="rId7" cstate="print"/>
            <a:srcRect/>
            <a:stretch>
              <a:fillRect/>
            </a:stretch>
          </p:blipFill>
          <p:spPr bwMode="gray">
            <a:xfrm>
              <a:off x="3633" y="2807"/>
              <a:ext cx="1313" cy="795"/>
            </a:xfrm>
            <a:prstGeom prst="rect">
              <a:avLst/>
            </a:prstGeom>
            <a:noFill/>
          </p:spPr>
        </p:pic>
        <p:sp>
          <p:nvSpPr>
            <p:cNvPr id="1211409" name="Text Box 17"/>
            <p:cNvSpPr txBox="1">
              <a:spLocks noChangeArrowheads="1"/>
            </p:cNvSpPr>
            <p:nvPr/>
          </p:nvSpPr>
          <p:spPr bwMode="gray">
            <a:xfrm>
              <a:off x="3643" y="2820"/>
              <a:ext cx="1296" cy="776"/>
            </a:xfrm>
            <a:prstGeom prst="rect">
              <a:avLst/>
            </a:prstGeom>
            <a:noFill/>
            <a:ln w="9525">
              <a:noFill/>
              <a:miter lim="800000"/>
              <a:headEnd/>
              <a:tailEnd/>
            </a:ln>
          </p:spPr>
          <p:txBody>
            <a:bodyPr lIns="82124" tIns="41061" rIns="82124" bIns="41061" anchor="ctr"/>
            <a:lstStyle/>
            <a:p>
              <a:pPr algn="ctr" defTabSz="814388"/>
              <a:r>
                <a:rPr lang="ja-JP" altLang="en-US" sz="2000" b="1">
                  <a:solidFill>
                    <a:srgbClr val="FFFFFF"/>
                  </a:solidFill>
                  <a:latin typeface="+mn-ea"/>
                  <a:cs typeface="メイリオ" pitchFamily="50" charset="-128"/>
                </a:rPr>
                <a:t>情報漏えい対策</a:t>
              </a:r>
              <a:endParaRPr lang="en-US" altLang="ja-JP" sz="2000" b="1">
                <a:solidFill>
                  <a:srgbClr val="FFFFFF"/>
                </a:solidFill>
                <a:latin typeface="+mn-ea"/>
                <a:cs typeface="メイリオ" pitchFamily="50" charset="-128"/>
              </a:endParaRPr>
            </a:p>
          </p:txBody>
        </p:sp>
      </p:grpSp>
      <p:pic>
        <p:nvPicPr>
          <p:cNvPr id="1211411" name="Picture 19"/>
          <p:cNvPicPr>
            <a:picLocks noChangeAspect="1" noChangeArrowheads="1"/>
          </p:cNvPicPr>
          <p:nvPr/>
        </p:nvPicPr>
        <p:blipFill>
          <a:blip r:embed="rId8" cstate="print"/>
          <a:srcRect/>
          <a:stretch>
            <a:fillRect/>
          </a:stretch>
        </p:blipFill>
        <p:spPr bwMode="auto">
          <a:xfrm>
            <a:off x="357188" y="1520825"/>
            <a:ext cx="8786812" cy="2286000"/>
          </a:xfrm>
          <a:prstGeom prst="rect">
            <a:avLst/>
          </a:prstGeom>
          <a:noFill/>
          <a:ln w="9525" algn="ctr">
            <a:noFill/>
            <a:miter lim="800000"/>
            <a:headEnd/>
            <a:tailEnd/>
          </a:ln>
          <a:effectLst/>
        </p:spPr>
      </p:pic>
      <p:sp>
        <p:nvSpPr>
          <p:cNvPr id="19" name="タイトル 18"/>
          <p:cNvSpPr>
            <a:spLocks noGrp="1"/>
          </p:cNvSpPr>
          <p:nvPr>
            <p:ph type="title"/>
          </p:nvPr>
        </p:nvSpPr>
        <p:spPr/>
        <p:txBody>
          <a:bodyPr/>
          <a:lstStyle/>
          <a:p>
            <a:r>
              <a:rPr kumimoji="1" lang="en-US" altLang="ja-JP" dirty="0" err="1" smtClean="0"/>
              <a:t>IronPort</a:t>
            </a:r>
            <a:r>
              <a:rPr kumimoji="1" lang="en-US" altLang="ja-JP" dirty="0" smtClean="0"/>
              <a:t> </a:t>
            </a:r>
            <a:r>
              <a:rPr kumimoji="1" lang="en-US" altLang="ja-JP" dirty="0" err="1" smtClean="0"/>
              <a:t>WSA</a:t>
            </a:r>
            <a:r>
              <a:rPr kumimoji="1" lang="en-US" altLang="ja-JP" dirty="0" smtClean="0"/>
              <a:t>(S</a:t>
            </a:r>
            <a:r>
              <a:rPr kumimoji="1" lang="ja-JP" altLang="en-US" dirty="0" smtClean="0"/>
              <a:t>シリーズ</a:t>
            </a:r>
            <a:r>
              <a:rPr kumimoji="1" lang="en-US" altLang="ja-JP" dirty="0" smtClean="0"/>
              <a:t>)</a:t>
            </a:r>
            <a:r>
              <a:rPr kumimoji="1" lang="ja-JP" altLang="en-US" dirty="0" smtClean="0"/>
              <a:t>アーキテクチャ</a:t>
            </a:r>
            <a:r>
              <a:rPr kumimoji="1" lang="en-US" altLang="ja-JP" dirty="0" smtClean="0"/>
              <a:t/>
            </a:r>
            <a:br>
              <a:rPr kumimoji="1" lang="en-US" altLang="ja-JP" dirty="0" smtClean="0"/>
            </a:br>
            <a:r>
              <a:rPr kumimoji="1" lang="en-US" altLang="ja-JP" sz="2400" dirty="0" smtClean="0"/>
              <a:t>Web</a:t>
            </a:r>
            <a:r>
              <a:rPr lang="ja-JP" altLang="en-US" sz="2400" dirty="0" smtClean="0"/>
              <a:t>利用規定の制定</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4724400" y="4267200"/>
            <a:ext cx="1219200" cy="830997"/>
          </a:xfrm>
          <a:prstGeom prst="rect">
            <a:avLst/>
          </a:prstGeom>
          <a:noFill/>
        </p:spPr>
        <p:txBody>
          <a:bodyPr>
            <a:spAutoFit/>
          </a:bodyPr>
          <a:lstStyle/>
          <a:p>
            <a:pPr fontAlgn="auto">
              <a:spcBef>
                <a:spcPts val="0"/>
              </a:spcBef>
              <a:spcAft>
                <a:spcPts val="0"/>
              </a:spcAft>
              <a:defRPr/>
            </a:pPr>
            <a:r>
              <a:rPr lang="en-US" sz="1600" b="1" dirty="0">
                <a:ln w="1905"/>
                <a:solidFill>
                  <a:schemeClr val="bg1"/>
                </a:solidFill>
                <a:effectLst>
                  <a:innerShdw blurRad="69850" dist="43180" dir="5400000">
                    <a:srgbClr val="000000">
                      <a:alpha val="65000"/>
                    </a:srgbClr>
                  </a:innerShdw>
                </a:effectLst>
                <a:latin typeface="+mn-lt"/>
              </a:rPr>
              <a:t>Real-time Content Analysis</a:t>
            </a:r>
          </a:p>
        </p:txBody>
      </p:sp>
      <p:sp>
        <p:nvSpPr>
          <p:cNvPr id="1219587" name="Content Placeholder 2"/>
          <p:cNvSpPr txBox="1">
            <a:spLocks/>
          </p:cNvSpPr>
          <p:nvPr/>
        </p:nvSpPr>
        <p:spPr bwMode="auto">
          <a:xfrm>
            <a:off x="5557838" y="1752600"/>
            <a:ext cx="3357562" cy="4343400"/>
          </a:xfrm>
          <a:prstGeom prst="rect">
            <a:avLst/>
          </a:prstGeom>
          <a:noFill/>
          <a:ln w="9525" algn="ctr">
            <a:noFill/>
            <a:miter lim="800000"/>
            <a:headEnd/>
            <a:tailEnd/>
          </a:ln>
        </p:spPr>
        <p:txBody>
          <a:bodyPr lIns="82124" tIns="41061" rIns="82124" bIns="41061"/>
          <a:lstStyle/>
          <a:p>
            <a:pPr marL="236538" indent="-236538" defTabSz="814388">
              <a:lnSpc>
                <a:spcPct val="95000"/>
              </a:lnSpc>
              <a:spcBef>
                <a:spcPct val="50000"/>
              </a:spcBef>
              <a:buClr>
                <a:schemeClr val="tx2"/>
              </a:buClr>
              <a:buSzPct val="100000"/>
              <a:buFont typeface="Wingdings" pitchFamily="2" charset="2"/>
              <a:buChar char="§"/>
            </a:pPr>
            <a:r>
              <a:rPr lang="ja-JP" altLang="en-US" sz="1800" dirty="0">
                <a:latin typeface="+mn-ea"/>
                <a:cs typeface="メイリオ" pitchFamily="50" charset="-128"/>
              </a:rPr>
              <a:t>従来型</a:t>
            </a:r>
            <a:r>
              <a:rPr lang="en-US" altLang="ja-JP" sz="1800" dirty="0">
                <a:latin typeface="+mn-ea"/>
                <a:cs typeface="メイリオ" pitchFamily="50" charset="-128"/>
              </a:rPr>
              <a:t>URL</a:t>
            </a:r>
            <a:r>
              <a:rPr lang="ja-JP" altLang="en-US" sz="1800" dirty="0">
                <a:latin typeface="+mn-ea"/>
                <a:cs typeface="メイリオ" pitchFamily="50" charset="-128"/>
              </a:rPr>
              <a:t>フィルタリングは、</a:t>
            </a:r>
            <a:r>
              <a:rPr lang="ja-JP" altLang="en-US" sz="1800" b="1" dirty="0">
                <a:latin typeface="+mn-ea"/>
                <a:cs typeface="メイリオ" pitchFamily="50" charset="-128"/>
              </a:rPr>
              <a:t>クローリングと手動で</a:t>
            </a:r>
            <a:r>
              <a:rPr lang="en-US" altLang="ja-JP" sz="1800" b="1" dirty="0">
                <a:latin typeface="+mn-ea"/>
                <a:cs typeface="メイリオ" pitchFamily="50" charset="-128"/>
              </a:rPr>
              <a:t>URL</a:t>
            </a:r>
            <a:r>
              <a:rPr lang="ja-JP" altLang="en-US" sz="1800" b="1" dirty="0">
                <a:latin typeface="+mn-ea"/>
                <a:cs typeface="メイリオ" pitchFamily="50" charset="-128"/>
              </a:rPr>
              <a:t>評価</a:t>
            </a:r>
            <a:r>
              <a:rPr lang="en-US" altLang="ja-JP" sz="1800" b="1" dirty="0">
                <a:latin typeface="+mn-ea"/>
                <a:cs typeface="メイリオ" pitchFamily="50" charset="-128"/>
              </a:rPr>
              <a:t>/</a:t>
            </a:r>
            <a:r>
              <a:rPr lang="ja-JP" altLang="en-US" sz="1800" b="1" dirty="0">
                <a:latin typeface="+mn-ea"/>
                <a:cs typeface="メイリオ" pitchFamily="50" charset="-128"/>
              </a:rPr>
              <a:t>分類</a:t>
            </a:r>
            <a:r>
              <a:rPr lang="ja-JP" altLang="en-US" sz="1800" dirty="0">
                <a:latin typeface="+mn-ea"/>
                <a:cs typeface="メイリオ" pitchFamily="50" charset="-128"/>
              </a:rPr>
              <a:t>しかない。</a:t>
            </a:r>
            <a:endParaRPr lang="en-US" altLang="ja-JP" sz="1800" b="1" dirty="0">
              <a:latin typeface="+mn-ea"/>
              <a:cs typeface="メイリオ" pitchFamily="50" charset="-128"/>
            </a:endParaRPr>
          </a:p>
          <a:p>
            <a:pPr marL="236538" indent="-236538" defTabSz="814388">
              <a:lnSpc>
                <a:spcPct val="95000"/>
              </a:lnSpc>
              <a:spcBef>
                <a:spcPct val="50000"/>
              </a:spcBef>
              <a:buClr>
                <a:schemeClr val="tx2"/>
              </a:buClr>
              <a:buSzPct val="100000"/>
              <a:buFont typeface="Wingdings" pitchFamily="2" charset="2"/>
              <a:buChar char="§"/>
            </a:pPr>
            <a:r>
              <a:rPr lang="ja-JP" altLang="en-US" sz="1800" dirty="0">
                <a:latin typeface="+mn-ea"/>
                <a:cs typeface="メイリオ" pitchFamily="50" charset="-128"/>
              </a:rPr>
              <a:t>何万もの新規</a:t>
            </a:r>
            <a:r>
              <a:rPr lang="en-US" altLang="ja-JP" sz="1800" dirty="0">
                <a:latin typeface="+mn-ea"/>
                <a:cs typeface="メイリオ" pitchFamily="50" charset="-128"/>
              </a:rPr>
              <a:t>URL</a:t>
            </a:r>
            <a:r>
              <a:rPr lang="ja-JP" altLang="en-US" sz="1800" dirty="0">
                <a:latin typeface="+mn-ea"/>
                <a:cs typeface="メイリオ" pitchFamily="50" charset="-128"/>
              </a:rPr>
              <a:t>を毎日データベースに登録している。一方ウェブサイトは毎日億単位で出現している。</a:t>
            </a:r>
            <a:endParaRPr lang="en-US" altLang="ja-JP" sz="1800" b="1" dirty="0">
              <a:latin typeface="+mn-ea"/>
              <a:cs typeface="メイリオ" pitchFamily="50" charset="-128"/>
            </a:endParaRPr>
          </a:p>
          <a:p>
            <a:pPr marL="236538" indent="-236538" defTabSz="814388">
              <a:lnSpc>
                <a:spcPct val="95000"/>
              </a:lnSpc>
              <a:spcBef>
                <a:spcPct val="50000"/>
              </a:spcBef>
              <a:buClr>
                <a:schemeClr val="tx2"/>
              </a:buClr>
              <a:buSzPct val="100000"/>
              <a:buFont typeface="Wingdings" pitchFamily="2" charset="2"/>
              <a:buChar char="§"/>
            </a:pPr>
            <a:r>
              <a:rPr lang="en-US" altLang="ja-JP" sz="1800" b="1" dirty="0">
                <a:latin typeface="+mn-ea"/>
                <a:cs typeface="メイリオ" pitchFamily="50" charset="-128"/>
              </a:rPr>
              <a:t>2015</a:t>
            </a:r>
            <a:r>
              <a:rPr lang="ja-JP" altLang="en-US" sz="1800" b="1" dirty="0">
                <a:latin typeface="+mn-ea"/>
                <a:cs typeface="メイリオ" pitchFamily="50" charset="-128"/>
              </a:rPr>
              <a:t>年までにウェブの</a:t>
            </a:r>
            <a:r>
              <a:rPr lang="en-US" altLang="ja-JP" sz="1800" b="1" dirty="0">
                <a:latin typeface="+mn-ea"/>
                <a:cs typeface="メイリオ" pitchFamily="50" charset="-128"/>
              </a:rPr>
              <a:t>95%</a:t>
            </a:r>
            <a:r>
              <a:rPr lang="ja-JP" altLang="en-US" sz="1800" b="1" dirty="0">
                <a:latin typeface="+mn-ea"/>
                <a:cs typeface="メイリオ" pitchFamily="50" charset="-128"/>
              </a:rPr>
              <a:t>はカテゴリされない未分類になるという予測。</a:t>
            </a:r>
            <a:endParaRPr lang="en-US" altLang="ja-JP" sz="1800" dirty="0">
              <a:latin typeface="+mn-ea"/>
              <a:cs typeface="メイリオ" pitchFamily="50" charset="-128"/>
            </a:endParaRPr>
          </a:p>
          <a:p>
            <a:pPr marL="236538" indent="-236538" defTabSz="814388">
              <a:lnSpc>
                <a:spcPct val="95000"/>
              </a:lnSpc>
              <a:spcBef>
                <a:spcPct val="50000"/>
              </a:spcBef>
              <a:buClr>
                <a:schemeClr val="tx2"/>
              </a:buClr>
              <a:buSzPct val="100000"/>
              <a:buFont typeface="Wingdings" pitchFamily="2" charset="2"/>
              <a:buChar char="§"/>
            </a:pPr>
            <a:endParaRPr lang="en-US" altLang="ja-JP" sz="1800" i="1" dirty="0">
              <a:latin typeface="+mn-ea"/>
              <a:cs typeface="メイリオ" pitchFamily="50" charset="-128"/>
            </a:endParaRPr>
          </a:p>
        </p:txBody>
      </p:sp>
      <p:pic>
        <p:nvPicPr>
          <p:cNvPr id="1219589" name="Picture 3"/>
          <p:cNvPicPr>
            <a:picLocks noChangeAspect="1" noChangeArrowheads="1"/>
          </p:cNvPicPr>
          <p:nvPr/>
        </p:nvPicPr>
        <p:blipFill>
          <a:blip r:embed="rId3" cstate="print"/>
          <a:srcRect/>
          <a:stretch>
            <a:fillRect/>
          </a:stretch>
        </p:blipFill>
        <p:spPr bwMode="gray">
          <a:xfrm>
            <a:off x="609600" y="3429000"/>
            <a:ext cx="2046288" cy="1852613"/>
          </a:xfrm>
          <a:prstGeom prst="rect">
            <a:avLst/>
          </a:prstGeom>
          <a:noFill/>
          <a:ln w="9525">
            <a:noFill/>
            <a:miter lim="800000"/>
            <a:headEnd/>
            <a:tailEnd/>
          </a:ln>
        </p:spPr>
      </p:pic>
      <p:pic>
        <p:nvPicPr>
          <p:cNvPr id="1219590" name="Picture 3"/>
          <p:cNvPicPr>
            <a:picLocks noChangeAspect="1" noChangeArrowheads="1"/>
          </p:cNvPicPr>
          <p:nvPr/>
        </p:nvPicPr>
        <p:blipFill>
          <a:blip r:embed="rId4" cstate="print"/>
          <a:srcRect/>
          <a:stretch>
            <a:fillRect/>
          </a:stretch>
        </p:blipFill>
        <p:spPr bwMode="gray">
          <a:xfrm>
            <a:off x="2819400" y="3657600"/>
            <a:ext cx="2138363" cy="1524000"/>
          </a:xfrm>
          <a:prstGeom prst="rect">
            <a:avLst/>
          </a:prstGeom>
          <a:noFill/>
          <a:ln w="9525">
            <a:noFill/>
            <a:miter lim="800000"/>
            <a:headEnd/>
            <a:tailEnd/>
          </a:ln>
        </p:spPr>
      </p:pic>
      <p:pic>
        <p:nvPicPr>
          <p:cNvPr id="1219591" name="Picture 2"/>
          <p:cNvPicPr>
            <a:picLocks noChangeAspect="1" noChangeArrowheads="1"/>
          </p:cNvPicPr>
          <p:nvPr/>
        </p:nvPicPr>
        <p:blipFill>
          <a:blip r:embed="rId5" cstate="print"/>
          <a:srcRect/>
          <a:stretch>
            <a:fillRect/>
          </a:stretch>
        </p:blipFill>
        <p:spPr bwMode="gray">
          <a:xfrm>
            <a:off x="3200400" y="4648200"/>
            <a:ext cx="2147888" cy="1620838"/>
          </a:xfrm>
          <a:prstGeom prst="rect">
            <a:avLst/>
          </a:prstGeom>
          <a:noFill/>
          <a:ln w="9525">
            <a:noFill/>
            <a:miter lim="800000"/>
            <a:headEnd/>
            <a:tailEnd/>
          </a:ln>
        </p:spPr>
      </p:pic>
      <p:pic>
        <p:nvPicPr>
          <p:cNvPr id="1219592" name="Picture 2"/>
          <p:cNvPicPr>
            <a:picLocks noChangeAspect="1" noChangeArrowheads="1"/>
          </p:cNvPicPr>
          <p:nvPr/>
        </p:nvPicPr>
        <p:blipFill>
          <a:blip r:embed="rId6" cstate="print"/>
          <a:srcRect/>
          <a:stretch>
            <a:fillRect/>
          </a:stretch>
        </p:blipFill>
        <p:spPr bwMode="gray">
          <a:xfrm>
            <a:off x="838200" y="4800600"/>
            <a:ext cx="2154238" cy="1620838"/>
          </a:xfrm>
          <a:prstGeom prst="rect">
            <a:avLst/>
          </a:prstGeom>
          <a:noFill/>
          <a:ln w="9525">
            <a:noFill/>
            <a:miter lim="800000"/>
            <a:headEnd/>
            <a:tailEnd/>
          </a:ln>
        </p:spPr>
      </p:pic>
      <p:sp>
        <p:nvSpPr>
          <p:cNvPr id="32" name="Rounded Rectangle 31"/>
          <p:cNvSpPr>
            <a:spLocks noChangeArrowheads="1"/>
          </p:cNvSpPr>
          <p:nvPr/>
        </p:nvSpPr>
        <p:spPr bwMode="gray">
          <a:xfrm>
            <a:off x="609600" y="1600200"/>
            <a:ext cx="4572000" cy="1143000"/>
          </a:xfrm>
          <a:prstGeom prst="roundRect">
            <a:avLst>
              <a:gd name="adj" fmla="val 16667"/>
            </a:avLst>
          </a:prstGeom>
          <a:gradFill rotWithShape="1">
            <a:gsLst>
              <a:gs pos="0">
                <a:srgbClr val="C2DCFF"/>
              </a:gs>
              <a:gs pos="100000">
                <a:srgbClr val="FFFFFF"/>
              </a:gs>
            </a:gsLst>
            <a:lin ang="0" scaled="1"/>
          </a:gradFill>
          <a:ln w="9525" algn="ctr">
            <a:noFill/>
            <a:round/>
            <a:headEnd/>
            <a:tailEnd/>
          </a:ln>
        </p:spPr>
        <p:txBody>
          <a:bodyPr lIns="0" tIns="9144" rIns="0" bIns="9144" anchor="ctr"/>
          <a:lstStyle/>
          <a:p>
            <a:pPr defTabSz="814388">
              <a:defRPr/>
            </a:pPr>
            <a:endParaRPr lang="ja-JP" altLang="ja-JP" sz="1200" dirty="0">
              <a:latin typeface="+mn-lt"/>
              <a:ea typeface="ＭＳ Ｐゴシック" charset="-128"/>
            </a:endParaRPr>
          </a:p>
        </p:txBody>
      </p:sp>
      <p:grpSp>
        <p:nvGrpSpPr>
          <p:cNvPr id="2" name="Group 64"/>
          <p:cNvGrpSpPr>
            <a:grpSpLocks/>
          </p:cNvGrpSpPr>
          <p:nvPr/>
        </p:nvGrpSpPr>
        <p:grpSpPr bwMode="auto">
          <a:xfrm>
            <a:off x="609600" y="1600200"/>
            <a:ext cx="4279900" cy="1127284"/>
            <a:chOff x="609600" y="1600200"/>
            <a:chExt cx="4279392" cy="1127874"/>
          </a:xfrm>
        </p:grpSpPr>
        <p:sp>
          <p:nvSpPr>
            <p:cNvPr id="35" name="Rectangle 34"/>
            <p:cNvSpPr>
              <a:spLocks noChangeArrowheads="1"/>
            </p:cNvSpPr>
            <p:nvPr/>
          </p:nvSpPr>
          <p:spPr bwMode="gray">
            <a:xfrm>
              <a:off x="990600" y="1600200"/>
              <a:ext cx="3810000" cy="304960"/>
            </a:xfrm>
            <a:prstGeom prst="rect">
              <a:avLst/>
            </a:prstGeom>
            <a:noFill/>
            <a:ln w="9525" algn="ctr">
              <a:noFill/>
              <a:miter lim="800000"/>
              <a:headEnd/>
              <a:tailEnd/>
            </a:ln>
          </p:spPr>
          <p:txBody>
            <a:bodyPr lIns="0" rIns="0" bIns="9144"/>
            <a:lstStyle/>
            <a:p>
              <a:pPr defTabSz="814388">
                <a:defRPr/>
              </a:pPr>
              <a:r>
                <a:rPr lang="ja-JP" altLang="en-US" sz="1200" b="1" dirty="0">
                  <a:latin typeface="+mn-ea"/>
                  <a:cs typeface="メイリオ" pitchFamily="50" charset="-128"/>
                </a:rPr>
                <a:t>データベースに</a:t>
              </a:r>
              <a:r>
                <a:rPr lang="en-US" altLang="ja-JP" sz="1200" b="1" dirty="0">
                  <a:latin typeface="+mn-ea"/>
                  <a:cs typeface="メイリオ" pitchFamily="50" charset="-128"/>
                </a:rPr>
                <a:t>URL</a:t>
              </a:r>
              <a:r>
                <a:rPr lang="ja-JP" altLang="en-US" sz="1200" b="1" dirty="0">
                  <a:latin typeface="+mn-ea"/>
                  <a:cs typeface="メイリオ" pitchFamily="50" charset="-128"/>
                </a:rPr>
                <a:t>をルックアップ</a:t>
              </a:r>
              <a:endParaRPr lang="en-US" sz="1200" b="1" dirty="0">
                <a:latin typeface="+mn-ea"/>
                <a:cs typeface="メイリオ" pitchFamily="50" charset="-128"/>
              </a:endParaRPr>
            </a:p>
          </p:txBody>
        </p:sp>
        <p:sp>
          <p:nvSpPr>
            <p:cNvPr id="1219596" name="Rectangle 8"/>
            <p:cNvSpPr>
              <a:spLocks noChangeArrowheads="1"/>
            </p:cNvSpPr>
            <p:nvPr/>
          </p:nvSpPr>
          <p:spPr bwMode="gray">
            <a:xfrm>
              <a:off x="609600" y="2481642"/>
              <a:ext cx="1752392" cy="246350"/>
            </a:xfrm>
            <a:prstGeom prst="rect">
              <a:avLst/>
            </a:prstGeom>
            <a:noFill/>
            <a:ln w="9525">
              <a:noFill/>
              <a:miter lim="800000"/>
              <a:headEnd/>
              <a:tailEnd/>
            </a:ln>
          </p:spPr>
          <p:txBody>
            <a:bodyPr>
              <a:spAutoFit/>
            </a:bodyPr>
            <a:lstStyle/>
            <a:p>
              <a:r>
                <a:rPr lang="en-US" altLang="ja-JP" sz="1000">
                  <a:solidFill>
                    <a:srgbClr val="0070C0"/>
                  </a:solidFill>
                  <a:latin typeface="+mn-ea"/>
                  <a:cs typeface="メイリオ" pitchFamily="50" charset="-128"/>
                </a:rPr>
                <a:t>www.sportsbook.com/</a:t>
              </a:r>
            </a:p>
          </p:txBody>
        </p:sp>
        <p:sp>
          <p:nvSpPr>
            <p:cNvPr id="1219597" name="TextBox 37"/>
            <p:cNvSpPr txBox="1">
              <a:spLocks noChangeArrowheads="1"/>
            </p:cNvSpPr>
            <p:nvPr/>
          </p:nvSpPr>
          <p:spPr bwMode="gray">
            <a:xfrm>
              <a:off x="3885811" y="2405410"/>
              <a:ext cx="990483" cy="246350"/>
            </a:xfrm>
            <a:prstGeom prst="rect">
              <a:avLst/>
            </a:prstGeom>
            <a:noFill/>
            <a:ln w="9525">
              <a:noFill/>
              <a:miter lim="800000"/>
              <a:headEnd/>
              <a:tailEnd/>
            </a:ln>
          </p:spPr>
          <p:txBody>
            <a:bodyPr>
              <a:spAutoFit/>
            </a:bodyPr>
            <a:lstStyle/>
            <a:p>
              <a:r>
                <a:rPr lang="ja-JP" altLang="en-US" sz="1000">
                  <a:latin typeface="+mn-ea"/>
                  <a:cs typeface="メイリオ" pitchFamily="50" charset="-128"/>
                </a:rPr>
                <a:t>ギャンブル</a:t>
              </a:r>
              <a:endParaRPr lang="en-US" altLang="ja-JP" sz="1000">
                <a:latin typeface="+mn-ea"/>
                <a:cs typeface="メイリオ" pitchFamily="50" charset="-128"/>
              </a:endParaRPr>
            </a:p>
          </p:txBody>
        </p:sp>
        <p:sp>
          <p:nvSpPr>
            <p:cNvPr id="1219598" name="TextBox 40"/>
            <p:cNvSpPr txBox="1">
              <a:spLocks noChangeArrowheads="1"/>
            </p:cNvSpPr>
            <p:nvPr/>
          </p:nvSpPr>
          <p:spPr bwMode="gray">
            <a:xfrm>
              <a:off x="2514600" y="2481724"/>
              <a:ext cx="1219200" cy="246350"/>
            </a:xfrm>
            <a:prstGeom prst="rect">
              <a:avLst/>
            </a:prstGeom>
            <a:noFill/>
            <a:ln w="9525">
              <a:noFill/>
              <a:miter lim="800000"/>
              <a:headEnd/>
              <a:tailEnd/>
            </a:ln>
          </p:spPr>
          <p:txBody>
            <a:bodyPr>
              <a:spAutoFit/>
            </a:bodyPr>
            <a:lstStyle/>
            <a:p>
              <a:r>
                <a:rPr lang="en-US" altLang="ja-JP" sz="1000">
                  <a:latin typeface="+mn-ea"/>
                  <a:cs typeface="メイリオ" pitchFamily="50" charset="-128"/>
                </a:rPr>
                <a:t>URL</a:t>
              </a:r>
              <a:r>
                <a:rPr lang="ja-JP" altLang="en-US" sz="1000">
                  <a:latin typeface="+mn-ea"/>
                  <a:cs typeface="メイリオ" pitchFamily="50" charset="-128"/>
                </a:rPr>
                <a:t>データベース</a:t>
              </a:r>
              <a:endParaRPr lang="en-US" altLang="ja-JP" sz="1000">
                <a:latin typeface="+mn-ea"/>
                <a:cs typeface="メイリオ" pitchFamily="50" charset="-128"/>
              </a:endParaRPr>
            </a:p>
          </p:txBody>
        </p:sp>
        <p:pic>
          <p:nvPicPr>
            <p:cNvPr id="1219599" name="Picture 41" descr="gambling.png"/>
            <p:cNvPicPr>
              <a:picLocks noChangeAspect="1"/>
            </p:cNvPicPr>
            <p:nvPr/>
          </p:nvPicPr>
          <p:blipFill>
            <a:blip r:embed="rId7" cstate="print"/>
            <a:srcRect/>
            <a:stretch>
              <a:fillRect/>
            </a:stretch>
          </p:blipFill>
          <p:spPr bwMode="gray">
            <a:xfrm>
              <a:off x="1094950" y="1871990"/>
              <a:ext cx="781900" cy="668528"/>
            </a:xfrm>
            <a:prstGeom prst="rect">
              <a:avLst/>
            </a:prstGeom>
            <a:noFill/>
            <a:ln w="9525">
              <a:noFill/>
              <a:miter lim="800000"/>
              <a:headEnd/>
              <a:tailEnd/>
            </a:ln>
          </p:spPr>
        </p:pic>
        <p:pic>
          <p:nvPicPr>
            <p:cNvPr id="1219600" name="Picture 45" descr="database.png"/>
            <p:cNvPicPr>
              <a:picLocks noChangeAspect="1"/>
            </p:cNvPicPr>
            <p:nvPr/>
          </p:nvPicPr>
          <p:blipFill>
            <a:blip r:embed="rId8" cstate="print"/>
            <a:srcRect/>
            <a:stretch>
              <a:fillRect/>
            </a:stretch>
          </p:blipFill>
          <p:spPr bwMode="gray">
            <a:xfrm>
              <a:off x="2836039" y="1948190"/>
              <a:ext cx="576323" cy="501396"/>
            </a:xfrm>
            <a:prstGeom prst="rect">
              <a:avLst/>
            </a:prstGeom>
            <a:noFill/>
            <a:ln w="9525">
              <a:noFill/>
              <a:miter lim="800000"/>
              <a:headEnd/>
              <a:tailEnd/>
            </a:ln>
          </p:spPr>
        </p:pic>
        <p:pic>
          <p:nvPicPr>
            <p:cNvPr id="47" name="Straight Arrow Connector 46"/>
            <p:cNvPicPr>
              <a:picLocks noChangeArrowheads="1"/>
            </p:cNvPicPr>
            <p:nvPr/>
          </p:nvPicPr>
          <p:blipFill>
            <a:blip r:embed="rId9" cstate="print"/>
            <a:srcRect/>
            <a:stretch>
              <a:fillRect/>
            </a:stretch>
          </p:blipFill>
          <p:spPr bwMode="gray">
            <a:xfrm>
              <a:off x="2054352" y="2024094"/>
              <a:ext cx="853440" cy="469638"/>
            </a:xfrm>
            <a:prstGeom prst="rect">
              <a:avLst/>
            </a:prstGeom>
            <a:noFill/>
          </p:spPr>
        </p:pic>
        <p:pic>
          <p:nvPicPr>
            <p:cNvPr id="48" name="Straight Arrow Connector 47"/>
            <p:cNvPicPr>
              <a:picLocks noChangeArrowheads="1"/>
            </p:cNvPicPr>
            <p:nvPr/>
          </p:nvPicPr>
          <p:blipFill>
            <a:blip r:embed="rId10" cstate="print"/>
            <a:srcRect/>
            <a:stretch>
              <a:fillRect/>
            </a:stretch>
          </p:blipFill>
          <p:spPr bwMode="gray">
            <a:xfrm>
              <a:off x="3578352" y="2024094"/>
              <a:ext cx="1310640" cy="469638"/>
            </a:xfrm>
            <a:prstGeom prst="rect">
              <a:avLst/>
            </a:prstGeom>
            <a:noFill/>
          </p:spPr>
        </p:pic>
      </p:grpSp>
      <p:grpSp>
        <p:nvGrpSpPr>
          <p:cNvPr id="3" name="Group 69"/>
          <p:cNvGrpSpPr>
            <a:grpSpLocks/>
          </p:cNvGrpSpPr>
          <p:nvPr/>
        </p:nvGrpSpPr>
        <p:grpSpPr bwMode="auto">
          <a:xfrm>
            <a:off x="2657475" y="2736850"/>
            <a:ext cx="1990725" cy="701675"/>
            <a:chOff x="2810256" y="2737104"/>
            <a:chExt cx="1990344" cy="701040"/>
          </a:xfrm>
        </p:grpSpPr>
        <p:sp>
          <p:nvSpPr>
            <p:cNvPr id="1219604" name="TextBox 49"/>
            <p:cNvSpPr txBox="1">
              <a:spLocks noChangeArrowheads="1"/>
            </p:cNvSpPr>
            <p:nvPr/>
          </p:nvSpPr>
          <p:spPr bwMode="gray">
            <a:xfrm>
              <a:off x="3124200" y="2786063"/>
              <a:ext cx="1676400" cy="261373"/>
            </a:xfrm>
            <a:prstGeom prst="rect">
              <a:avLst/>
            </a:prstGeom>
            <a:noFill/>
            <a:ln w="9525">
              <a:noFill/>
              <a:miter lim="800000"/>
              <a:headEnd/>
              <a:tailEnd/>
            </a:ln>
          </p:spPr>
          <p:txBody>
            <a:bodyPr>
              <a:spAutoFit/>
            </a:bodyPr>
            <a:lstStyle/>
            <a:p>
              <a:r>
                <a:rPr lang="ja-JP" altLang="en-US" sz="1100">
                  <a:latin typeface="メイリオ" pitchFamily="50" charset="-128"/>
                  <a:ea typeface="メイリオ" pitchFamily="50" charset="-128"/>
                  <a:cs typeface="メイリオ" pitchFamily="50" charset="-128"/>
                </a:rPr>
                <a:t>未分類</a:t>
              </a:r>
              <a:endParaRPr lang="en-US" altLang="ja-JP" sz="1100">
                <a:latin typeface="メイリオ" pitchFamily="50" charset="-128"/>
                <a:ea typeface="メイリオ" pitchFamily="50" charset="-128"/>
                <a:cs typeface="メイリオ" pitchFamily="50" charset="-128"/>
              </a:endParaRPr>
            </a:p>
          </p:txBody>
        </p:sp>
        <p:pic>
          <p:nvPicPr>
            <p:cNvPr id="51" name="Straight Arrow Connector 50"/>
            <p:cNvPicPr>
              <a:picLocks noChangeArrowheads="1"/>
            </p:cNvPicPr>
            <p:nvPr/>
          </p:nvPicPr>
          <p:blipFill>
            <a:blip r:embed="rId11" cstate="print"/>
            <a:srcRect/>
            <a:stretch>
              <a:fillRect/>
            </a:stretch>
          </p:blipFill>
          <p:spPr bwMode="gray">
            <a:xfrm>
              <a:off x="2810256" y="2737104"/>
              <a:ext cx="475488" cy="701040"/>
            </a:xfrm>
            <a:prstGeom prst="rect">
              <a:avLst/>
            </a:prstGeom>
            <a:noFill/>
          </p:spPr>
        </p:pic>
      </p:grpSp>
      <p:grpSp>
        <p:nvGrpSpPr>
          <p:cNvPr id="4" name="Group 53"/>
          <p:cNvGrpSpPr>
            <a:grpSpLocks/>
          </p:cNvGrpSpPr>
          <p:nvPr/>
        </p:nvGrpSpPr>
        <p:grpSpPr bwMode="auto">
          <a:xfrm>
            <a:off x="1371600" y="4191000"/>
            <a:ext cx="1371600" cy="381000"/>
            <a:chOff x="952500" y="3048000"/>
            <a:chExt cx="1371600" cy="381000"/>
          </a:xfrm>
        </p:grpSpPr>
        <p:sp>
          <p:nvSpPr>
            <p:cNvPr id="53" name="Rectangle 52"/>
            <p:cNvSpPr>
              <a:spLocks noChangeArrowheads="1"/>
            </p:cNvSpPr>
            <p:nvPr/>
          </p:nvSpPr>
          <p:spPr bwMode="gray">
            <a:xfrm>
              <a:off x="952500" y="3048000"/>
              <a:ext cx="1371600" cy="381000"/>
            </a:xfrm>
            <a:prstGeom prst="rect">
              <a:avLst/>
            </a:prstGeom>
            <a:solidFill>
              <a:srgbClr val="FF0000"/>
            </a:solidFill>
            <a:ln w="9525">
              <a:noFill/>
              <a:miter lim="800000"/>
              <a:headEnd/>
              <a:tailEnd/>
            </a:ln>
            <a:effectLst>
              <a:outerShdw dist="38100" dir="2700000" algn="tl" rotWithShape="0">
                <a:srgbClr val="808080">
                  <a:alpha val="42998"/>
                </a:srgbClr>
              </a:outerShdw>
            </a:effectLst>
          </p:spPr>
          <p:txBody>
            <a:bodyPr lIns="0" tIns="9144" rIns="0" bIns="9144" anchor="ctr"/>
            <a:lstStyle/>
            <a:p>
              <a:pPr defTabSz="814388">
                <a:defRPr/>
              </a:pPr>
              <a:endParaRPr lang="ja-JP" altLang="ja-JP" sz="1200" dirty="0">
                <a:latin typeface="Arial" charset="0"/>
                <a:ea typeface="ＭＳ Ｐゴシック" charset="-128"/>
              </a:endParaRPr>
            </a:p>
          </p:txBody>
        </p:sp>
        <p:sp>
          <p:nvSpPr>
            <p:cNvPr id="1219608" name="TextBox 51"/>
            <p:cNvSpPr txBox="1">
              <a:spLocks noChangeArrowheads="1"/>
            </p:cNvSpPr>
            <p:nvPr/>
          </p:nvSpPr>
          <p:spPr bwMode="gray">
            <a:xfrm>
              <a:off x="985838" y="3054350"/>
              <a:ext cx="982662" cy="312738"/>
            </a:xfrm>
            <a:prstGeom prst="rect">
              <a:avLst/>
            </a:prstGeom>
            <a:noFill/>
            <a:ln w="9525">
              <a:noFill/>
              <a:miter lim="800000"/>
              <a:headEnd/>
              <a:tailEnd/>
            </a:ln>
          </p:spPr>
          <p:txBody>
            <a:bodyPr wrap="none">
              <a:spAutoFit/>
            </a:bodyPr>
            <a:lstStyle/>
            <a:p>
              <a:r>
                <a:rPr lang="ja-JP" altLang="en-US" sz="1600" b="1">
                  <a:solidFill>
                    <a:schemeClr val="bg1"/>
                  </a:solidFill>
                  <a:ea typeface="ＭＳ Ｐゴシック" pitchFamily="50" charset="-128"/>
                </a:rPr>
                <a:t>わいせつ</a:t>
              </a:r>
              <a:endParaRPr lang="en-US" altLang="ja-JP" sz="1600" b="1">
                <a:solidFill>
                  <a:schemeClr val="bg1"/>
                </a:solidFill>
                <a:ea typeface="ＭＳ Ｐゴシック" pitchFamily="50" charset="-128"/>
              </a:endParaRPr>
            </a:p>
          </p:txBody>
        </p:sp>
      </p:grpSp>
      <p:grpSp>
        <p:nvGrpSpPr>
          <p:cNvPr id="5" name="Group 58"/>
          <p:cNvGrpSpPr>
            <a:grpSpLocks/>
          </p:cNvGrpSpPr>
          <p:nvPr/>
        </p:nvGrpSpPr>
        <p:grpSpPr bwMode="auto">
          <a:xfrm>
            <a:off x="1752600" y="5715000"/>
            <a:ext cx="1371600" cy="381000"/>
            <a:chOff x="1524000" y="5791200"/>
            <a:chExt cx="1371600" cy="381000"/>
          </a:xfrm>
        </p:grpSpPr>
        <p:sp>
          <p:nvSpPr>
            <p:cNvPr id="57" name="Rectangle 56"/>
            <p:cNvSpPr>
              <a:spLocks noChangeArrowheads="1"/>
            </p:cNvSpPr>
            <p:nvPr/>
          </p:nvSpPr>
          <p:spPr bwMode="gray">
            <a:xfrm>
              <a:off x="1524000" y="5791200"/>
              <a:ext cx="1371600" cy="381000"/>
            </a:xfrm>
            <a:prstGeom prst="rect">
              <a:avLst/>
            </a:prstGeom>
            <a:solidFill>
              <a:srgbClr val="FF0000"/>
            </a:solidFill>
            <a:ln w="9525">
              <a:noFill/>
              <a:miter lim="800000"/>
              <a:headEnd/>
              <a:tailEnd/>
            </a:ln>
            <a:effectLst>
              <a:outerShdw dist="38100" dir="2700000" algn="tl" rotWithShape="0">
                <a:srgbClr val="808080">
                  <a:alpha val="42998"/>
                </a:srgbClr>
              </a:outerShdw>
            </a:effectLst>
          </p:spPr>
          <p:txBody>
            <a:bodyPr lIns="0" tIns="9144" rIns="0" bIns="9144" anchor="ctr"/>
            <a:lstStyle/>
            <a:p>
              <a:pPr defTabSz="814388">
                <a:defRPr/>
              </a:pPr>
              <a:endParaRPr lang="ja-JP" altLang="ja-JP" sz="1200" dirty="0">
                <a:latin typeface="Arial" charset="0"/>
                <a:ea typeface="ＭＳ Ｐゴシック" charset="-128"/>
              </a:endParaRPr>
            </a:p>
          </p:txBody>
        </p:sp>
        <p:sp>
          <p:nvSpPr>
            <p:cNvPr id="1219611" name="TextBox 57"/>
            <p:cNvSpPr txBox="1">
              <a:spLocks noChangeArrowheads="1"/>
            </p:cNvSpPr>
            <p:nvPr/>
          </p:nvSpPr>
          <p:spPr bwMode="gray">
            <a:xfrm>
              <a:off x="1824038" y="5811838"/>
              <a:ext cx="728662" cy="312737"/>
            </a:xfrm>
            <a:prstGeom prst="rect">
              <a:avLst/>
            </a:prstGeom>
            <a:noFill/>
            <a:ln w="9525">
              <a:noFill/>
              <a:miter lim="800000"/>
              <a:headEnd/>
              <a:tailEnd/>
            </a:ln>
          </p:spPr>
          <p:txBody>
            <a:bodyPr wrap="none">
              <a:spAutoFit/>
            </a:bodyPr>
            <a:lstStyle/>
            <a:p>
              <a:r>
                <a:rPr lang="ja-JP" altLang="en-US" sz="1600" b="1">
                  <a:solidFill>
                    <a:schemeClr val="bg1"/>
                  </a:solidFill>
                  <a:ea typeface="ＭＳ Ｐゴシック" pitchFamily="50" charset="-128"/>
                </a:rPr>
                <a:t>ポルノ</a:t>
              </a:r>
              <a:endParaRPr lang="en-US" altLang="ja-JP" sz="1600" b="1">
                <a:solidFill>
                  <a:schemeClr val="bg1"/>
                </a:solidFill>
                <a:ea typeface="ＭＳ Ｐゴシック" pitchFamily="50" charset="-128"/>
              </a:endParaRPr>
            </a:p>
          </p:txBody>
        </p:sp>
      </p:grpSp>
      <p:grpSp>
        <p:nvGrpSpPr>
          <p:cNvPr id="6" name="Group 71"/>
          <p:cNvGrpSpPr>
            <a:grpSpLocks/>
          </p:cNvGrpSpPr>
          <p:nvPr/>
        </p:nvGrpSpPr>
        <p:grpSpPr bwMode="auto">
          <a:xfrm>
            <a:off x="3962400" y="4114800"/>
            <a:ext cx="1371600" cy="381000"/>
            <a:chOff x="4191000" y="3810000"/>
            <a:chExt cx="1371600" cy="381000"/>
          </a:xfrm>
        </p:grpSpPr>
        <p:sp>
          <p:nvSpPr>
            <p:cNvPr id="64" name="Rectangle 63"/>
            <p:cNvSpPr>
              <a:spLocks noChangeArrowheads="1"/>
            </p:cNvSpPr>
            <p:nvPr/>
          </p:nvSpPr>
          <p:spPr bwMode="gray">
            <a:xfrm>
              <a:off x="4191000" y="3810000"/>
              <a:ext cx="1371600" cy="381000"/>
            </a:xfrm>
            <a:prstGeom prst="rect">
              <a:avLst/>
            </a:prstGeom>
            <a:solidFill>
              <a:srgbClr val="FF0000"/>
            </a:solidFill>
            <a:ln w="9525">
              <a:noFill/>
              <a:miter lim="800000"/>
              <a:headEnd/>
              <a:tailEnd/>
            </a:ln>
            <a:effectLst>
              <a:outerShdw dist="38100" dir="2700000" algn="tl" rotWithShape="0">
                <a:srgbClr val="808080">
                  <a:alpha val="42998"/>
                </a:srgbClr>
              </a:outerShdw>
            </a:effectLst>
          </p:spPr>
          <p:txBody>
            <a:bodyPr lIns="0" tIns="9144" rIns="0" bIns="9144" anchor="ctr"/>
            <a:lstStyle/>
            <a:p>
              <a:pPr defTabSz="814388">
                <a:defRPr/>
              </a:pPr>
              <a:endParaRPr lang="ja-JP" altLang="ja-JP" sz="1200" dirty="0">
                <a:latin typeface="Arial" charset="0"/>
                <a:ea typeface="ＭＳ Ｐゴシック" charset="-128"/>
              </a:endParaRPr>
            </a:p>
          </p:txBody>
        </p:sp>
        <p:sp>
          <p:nvSpPr>
            <p:cNvPr id="1219614" name="TextBox 66"/>
            <p:cNvSpPr txBox="1">
              <a:spLocks noChangeArrowheads="1"/>
            </p:cNvSpPr>
            <p:nvPr/>
          </p:nvSpPr>
          <p:spPr bwMode="gray">
            <a:xfrm>
              <a:off x="4448175" y="3830638"/>
              <a:ext cx="895350" cy="312737"/>
            </a:xfrm>
            <a:prstGeom prst="rect">
              <a:avLst/>
            </a:prstGeom>
            <a:noFill/>
            <a:ln w="9525">
              <a:noFill/>
              <a:miter lim="800000"/>
              <a:headEnd/>
              <a:tailEnd/>
            </a:ln>
          </p:spPr>
          <p:txBody>
            <a:bodyPr wrap="none">
              <a:spAutoFit/>
            </a:bodyPr>
            <a:lstStyle/>
            <a:p>
              <a:r>
                <a:rPr lang="ja-JP" altLang="en-US" sz="1600" b="1">
                  <a:solidFill>
                    <a:schemeClr val="bg1"/>
                  </a:solidFill>
                  <a:ea typeface="ＭＳ Ｐゴシック" pitchFamily="50" charset="-128"/>
                </a:rPr>
                <a:t>アダルト</a:t>
              </a:r>
              <a:endParaRPr lang="en-US" altLang="ja-JP" sz="1600" b="1">
                <a:solidFill>
                  <a:schemeClr val="bg1"/>
                </a:solidFill>
                <a:ea typeface="ＭＳ Ｐゴシック" pitchFamily="50" charset="-128"/>
              </a:endParaRPr>
            </a:p>
          </p:txBody>
        </p:sp>
      </p:grpSp>
      <p:grpSp>
        <p:nvGrpSpPr>
          <p:cNvPr id="7" name="Group 70"/>
          <p:cNvGrpSpPr>
            <a:grpSpLocks/>
          </p:cNvGrpSpPr>
          <p:nvPr/>
        </p:nvGrpSpPr>
        <p:grpSpPr bwMode="auto">
          <a:xfrm>
            <a:off x="4267200" y="5638800"/>
            <a:ext cx="1371600" cy="381000"/>
            <a:chOff x="5904760" y="6096000"/>
            <a:chExt cx="1371600" cy="381000"/>
          </a:xfrm>
        </p:grpSpPr>
        <p:sp>
          <p:nvSpPr>
            <p:cNvPr id="69" name="Rectangle 68"/>
            <p:cNvSpPr>
              <a:spLocks noChangeArrowheads="1"/>
            </p:cNvSpPr>
            <p:nvPr/>
          </p:nvSpPr>
          <p:spPr bwMode="gray">
            <a:xfrm>
              <a:off x="5904760" y="6096000"/>
              <a:ext cx="1371600" cy="381000"/>
            </a:xfrm>
            <a:prstGeom prst="rect">
              <a:avLst/>
            </a:prstGeom>
            <a:solidFill>
              <a:srgbClr val="FF0000"/>
            </a:solidFill>
            <a:ln w="9525">
              <a:noFill/>
              <a:miter lim="800000"/>
              <a:headEnd/>
              <a:tailEnd/>
            </a:ln>
            <a:effectLst>
              <a:outerShdw dist="38100" dir="2700000" algn="tl" rotWithShape="0">
                <a:srgbClr val="808080">
                  <a:alpha val="42998"/>
                </a:srgbClr>
              </a:outerShdw>
            </a:effectLst>
          </p:spPr>
          <p:txBody>
            <a:bodyPr lIns="0" tIns="9144" rIns="0" bIns="9144" anchor="ctr"/>
            <a:lstStyle/>
            <a:p>
              <a:pPr defTabSz="814388">
                <a:defRPr/>
              </a:pPr>
              <a:endParaRPr lang="ja-JP" altLang="ja-JP" sz="1200" dirty="0">
                <a:latin typeface="Arial" charset="0"/>
                <a:ea typeface="ＭＳ Ｐゴシック" charset="-128"/>
              </a:endParaRPr>
            </a:p>
          </p:txBody>
        </p:sp>
        <p:sp>
          <p:nvSpPr>
            <p:cNvPr id="1219617" name="TextBox 69"/>
            <p:cNvSpPr txBox="1">
              <a:spLocks noChangeArrowheads="1"/>
            </p:cNvSpPr>
            <p:nvPr/>
          </p:nvSpPr>
          <p:spPr bwMode="gray">
            <a:xfrm>
              <a:off x="5944448" y="6116638"/>
              <a:ext cx="1108075" cy="312737"/>
            </a:xfrm>
            <a:prstGeom prst="rect">
              <a:avLst/>
            </a:prstGeom>
            <a:noFill/>
            <a:ln w="9525">
              <a:noFill/>
              <a:miter lim="800000"/>
              <a:headEnd/>
              <a:tailEnd/>
            </a:ln>
          </p:spPr>
          <p:txBody>
            <a:bodyPr wrap="none">
              <a:spAutoFit/>
            </a:bodyPr>
            <a:lstStyle/>
            <a:p>
              <a:r>
                <a:rPr lang="ja-JP" altLang="en-US" sz="1600" b="1">
                  <a:solidFill>
                    <a:schemeClr val="bg1"/>
                  </a:solidFill>
                  <a:ea typeface="ＭＳ Ｐゴシック" pitchFamily="50" charset="-128"/>
                </a:rPr>
                <a:t>ギャンブル</a:t>
              </a:r>
              <a:endParaRPr lang="en-US" altLang="ja-JP" sz="1600" b="1">
                <a:solidFill>
                  <a:schemeClr val="bg1"/>
                </a:solidFill>
                <a:ea typeface="ＭＳ Ｐゴシック" pitchFamily="50" charset="-128"/>
              </a:endParaRPr>
            </a:p>
          </p:txBody>
        </p:sp>
      </p:grpSp>
      <p:grpSp>
        <p:nvGrpSpPr>
          <p:cNvPr id="8" name="Group 23"/>
          <p:cNvGrpSpPr>
            <a:grpSpLocks/>
          </p:cNvGrpSpPr>
          <p:nvPr/>
        </p:nvGrpSpPr>
        <p:grpSpPr bwMode="auto">
          <a:xfrm>
            <a:off x="609600" y="3200400"/>
            <a:ext cx="4876800" cy="3124200"/>
            <a:chOff x="609600" y="3200400"/>
            <a:chExt cx="4876800" cy="3124200"/>
          </a:xfrm>
        </p:grpSpPr>
        <p:sp>
          <p:nvSpPr>
            <p:cNvPr id="62" name="Rounded Rectangle 61"/>
            <p:cNvSpPr>
              <a:spLocks noChangeArrowheads="1"/>
            </p:cNvSpPr>
            <p:nvPr/>
          </p:nvSpPr>
          <p:spPr bwMode="gray">
            <a:xfrm>
              <a:off x="609600" y="3200400"/>
              <a:ext cx="4876800" cy="3124200"/>
            </a:xfrm>
            <a:prstGeom prst="roundRect">
              <a:avLst>
                <a:gd name="adj" fmla="val 8301"/>
              </a:avLst>
            </a:prstGeom>
            <a:solidFill>
              <a:schemeClr val="tx1"/>
            </a:solidFill>
            <a:ln w="9525" algn="ctr">
              <a:solidFill>
                <a:srgbClr val="A5BDD4"/>
              </a:solidFill>
              <a:round/>
              <a:headEnd/>
              <a:tailEnd/>
            </a:ln>
          </p:spPr>
          <p:txBody>
            <a:bodyPr lIns="0" tIns="9144" rIns="0" bIns="9144" anchor="ctr"/>
            <a:lstStyle/>
            <a:p>
              <a:pPr defTabSz="814388">
                <a:defRPr/>
              </a:pPr>
              <a:endParaRPr lang="ja-JP" altLang="ja-JP" sz="1200" dirty="0">
                <a:latin typeface="+mn-lt"/>
                <a:ea typeface="ＭＳ Ｐゴシック" charset="-128"/>
              </a:endParaRPr>
            </a:p>
          </p:txBody>
        </p:sp>
        <p:sp>
          <p:nvSpPr>
            <p:cNvPr id="1219620" name="Rectangle 5"/>
            <p:cNvSpPr>
              <a:spLocks noChangeArrowheads="1"/>
            </p:cNvSpPr>
            <p:nvPr/>
          </p:nvSpPr>
          <p:spPr bwMode="gray">
            <a:xfrm>
              <a:off x="1504950" y="3352800"/>
              <a:ext cx="3086100" cy="476250"/>
            </a:xfrm>
            <a:prstGeom prst="rect">
              <a:avLst/>
            </a:prstGeom>
            <a:noFill/>
            <a:ln w="9525">
              <a:noFill/>
              <a:miter lim="800000"/>
              <a:headEnd/>
              <a:tailEnd/>
            </a:ln>
          </p:spPr>
          <p:txBody>
            <a:bodyPr>
              <a:spAutoFit/>
            </a:bodyPr>
            <a:lstStyle/>
            <a:p>
              <a:r>
                <a:rPr lang="en-US" altLang="ja-JP" sz="2800" b="1">
                  <a:solidFill>
                    <a:schemeClr val="bg1"/>
                  </a:solidFill>
                  <a:ea typeface="ＭＳ Ｐゴシック" pitchFamily="50" charset="-128"/>
                </a:rPr>
                <a:t>The Dark Web</a:t>
              </a:r>
            </a:p>
          </p:txBody>
        </p:sp>
        <p:sp>
          <p:nvSpPr>
            <p:cNvPr id="1219621" name="TextBox 64"/>
            <p:cNvSpPr txBox="1">
              <a:spLocks noChangeArrowheads="1"/>
            </p:cNvSpPr>
            <p:nvPr/>
          </p:nvSpPr>
          <p:spPr bwMode="gray">
            <a:xfrm>
              <a:off x="1676400" y="4857750"/>
              <a:ext cx="3260725" cy="1361911"/>
            </a:xfrm>
            <a:prstGeom prst="rect">
              <a:avLst/>
            </a:prstGeom>
            <a:noFill/>
            <a:ln w="9525">
              <a:noFill/>
              <a:miter lim="800000"/>
              <a:headEnd/>
              <a:tailEnd/>
            </a:ln>
          </p:spPr>
          <p:txBody>
            <a:bodyPr>
              <a:spAutoFit/>
            </a:bodyPr>
            <a:lstStyle/>
            <a:p>
              <a:pPr marL="114300" indent="-114300" algn="l"/>
              <a:r>
                <a:rPr lang="ja-JP" altLang="en-US" sz="2000" b="1" dirty="0">
                  <a:solidFill>
                    <a:schemeClr val="bg1"/>
                  </a:solidFill>
                  <a:latin typeface="メイリオ" pitchFamily="50" charset="-128"/>
                  <a:ea typeface="メイリオ" pitchFamily="50" charset="-128"/>
                  <a:cs typeface="メイリオ" pitchFamily="50" charset="-128"/>
                </a:rPr>
                <a:t>見えないリスク</a:t>
              </a:r>
              <a:r>
                <a:rPr lang="en-US" altLang="ja-JP" sz="2000" b="1" dirty="0">
                  <a:solidFill>
                    <a:schemeClr val="bg1"/>
                  </a:solidFill>
                  <a:latin typeface="メイリオ" pitchFamily="50" charset="-128"/>
                  <a:ea typeface="メイリオ" pitchFamily="50" charset="-128"/>
                  <a:cs typeface="メイリオ" pitchFamily="50" charset="-128"/>
                </a:rPr>
                <a:t>:</a:t>
              </a:r>
            </a:p>
            <a:p>
              <a:pPr marL="114300" indent="-114300" algn="l">
                <a:spcBef>
                  <a:spcPts val="300"/>
                </a:spcBef>
                <a:buFont typeface="Arial" pitchFamily="34" charset="0"/>
                <a:buChar char="•"/>
              </a:pPr>
              <a:r>
                <a:rPr lang="ja-JP" altLang="en-US" sz="2000" dirty="0">
                  <a:solidFill>
                    <a:schemeClr val="bg1"/>
                  </a:solidFill>
                  <a:latin typeface="メイリオ" pitchFamily="50" charset="-128"/>
                  <a:ea typeface="メイリオ" pitchFamily="50" charset="-128"/>
                  <a:cs typeface="メイリオ" pitchFamily="50" charset="-128"/>
                </a:rPr>
                <a:t>法令違反</a:t>
              </a:r>
              <a:endParaRPr lang="en-US" altLang="ja-JP" sz="2000" dirty="0">
                <a:solidFill>
                  <a:schemeClr val="bg1"/>
                </a:solidFill>
                <a:latin typeface="メイリオ" pitchFamily="50" charset="-128"/>
                <a:ea typeface="メイリオ" pitchFamily="50" charset="-128"/>
                <a:cs typeface="メイリオ" pitchFamily="50" charset="-128"/>
              </a:endParaRPr>
            </a:p>
            <a:p>
              <a:pPr marL="114300" indent="-114300" algn="l">
                <a:buFont typeface="Arial" pitchFamily="34" charset="0"/>
                <a:buChar char="•"/>
              </a:pPr>
              <a:r>
                <a:rPr lang="ja-JP" altLang="en-US" sz="2000" dirty="0">
                  <a:solidFill>
                    <a:schemeClr val="bg1"/>
                  </a:solidFill>
                  <a:latin typeface="メイリオ" pitchFamily="50" charset="-128"/>
                  <a:ea typeface="メイリオ" pitchFamily="50" charset="-128"/>
                  <a:cs typeface="メイリオ" pitchFamily="50" charset="-128"/>
                </a:rPr>
                <a:t>刑事訴訟</a:t>
              </a:r>
              <a:endParaRPr lang="en-US" altLang="ja-JP" sz="2000" dirty="0">
                <a:solidFill>
                  <a:schemeClr val="bg1"/>
                </a:solidFill>
                <a:latin typeface="メイリオ" pitchFamily="50" charset="-128"/>
                <a:ea typeface="メイリオ" pitchFamily="50" charset="-128"/>
                <a:cs typeface="メイリオ" pitchFamily="50" charset="-128"/>
              </a:endParaRPr>
            </a:p>
            <a:p>
              <a:pPr marL="114300" indent="-114300" algn="l">
                <a:buFont typeface="Arial" pitchFamily="34" charset="0"/>
                <a:buChar char="•"/>
              </a:pPr>
              <a:r>
                <a:rPr lang="ja-JP" altLang="en-US" sz="2000" dirty="0">
                  <a:solidFill>
                    <a:schemeClr val="bg1"/>
                  </a:solidFill>
                  <a:latin typeface="メイリオ" pitchFamily="50" charset="-128"/>
                  <a:ea typeface="メイリオ" pitchFamily="50" charset="-128"/>
                  <a:cs typeface="メイリオ" pitchFamily="50" charset="-128"/>
                </a:rPr>
                <a:t>利用規定の回避</a:t>
              </a:r>
              <a:endParaRPr lang="en-US" altLang="ja-JP" sz="2000" dirty="0">
                <a:solidFill>
                  <a:schemeClr val="bg1"/>
                </a:solidFill>
                <a:latin typeface="メイリオ" pitchFamily="50" charset="-128"/>
                <a:ea typeface="メイリオ" pitchFamily="50" charset="-128"/>
                <a:cs typeface="メイリオ" pitchFamily="50" charset="-128"/>
              </a:endParaRPr>
            </a:p>
          </p:txBody>
        </p:sp>
        <p:pic>
          <p:nvPicPr>
            <p:cNvPr id="1219622" name="Picture 4"/>
            <p:cNvPicPr>
              <a:picLocks noChangeAspect="1" noChangeArrowheads="1"/>
            </p:cNvPicPr>
            <p:nvPr/>
          </p:nvPicPr>
          <p:blipFill>
            <a:blip r:embed="rId12" cstate="print"/>
            <a:srcRect/>
            <a:stretch>
              <a:fillRect/>
            </a:stretch>
          </p:blipFill>
          <p:spPr bwMode="gray">
            <a:xfrm>
              <a:off x="2186895" y="3962400"/>
              <a:ext cx="1629833" cy="762000"/>
            </a:xfrm>
            <a:prstGeom prst="rect">
              <a:avLst/>
            </a:prstGeom>
            <a:noFill/>
            <a:ln w="9525">
              <a:noFill/>
              <a:miter lim="800000"/>
              <a:headEnd/>
              <a:tailEnd/>
            </a:ln>
          </p:spPr>
        </p:pic>
      </p:grpSp>
      <p:sp>
        <p:nvSpPr>
          <p:cNvPr id="39" name="タイトル 38"/>
          <p:cNvSpPr>
            <a:spLocks noGrp="1"/>
          </p:cNvSpPr>
          <p:nvPr>
            <p:ph type="title"/>
          </p:nvPr>
        </p:nvSpPr>
        <p:spPr/>
        <p:txBody>
          <a:bodyPr/>
          <a:lstStyle/>
          <a:p>
            <a:r>
              <a:rPr lang="en-US" altLang="ja-JP" dirty="0" smtClean="0"/>
              <a:t>Dark Web</a:t>
            </a:r>
            <a:r>
              <a:rPr lang="ja-JP" altLang="en-US" dirty="0" smtClean="0"/>
              <a:t>対策</a:t>
            </a:r>
            <a:br>
              <a:rPr lang="ja-JP" altLang="en-US" dirty="0" smtClean="0"/>
            </a:br>
            <a:r>
              <a:rPr lang="ja-JP" altLang="en-US" sz="2400" dirty="0" smtClean="0"/>
              <a:t>従来型</a:t>
            </a:r>
            <a:r>
              <a:rPr lang="en-US" altLang="ja-JP" sz="2400" dirty="0" smtClean="0"/>
              <a:t>URL</a:t>
            </a:r>
            <a:r>
              <a:rPr lang="ja-JP" altLang="en-US" sz="2400" dirty="0" smtClean="0"/>
              <a:t>フィルタのセキュリティ効果が激減</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dirty="0" smtClean="0"/>
              <a:t>IPA 2011</a:t>
            </a:r>
            <a:r>
              <a:rPr kumimoji="1" lang="ja-JP" altLang="en-US" sz="2800" dirty="0" smtClean="0"/>
              <a:t>年版</a:t>
            </a:r>
            <a:r>
              <a:rPr kumimoji="1" lang="en-US" altLang="ja-JP" sz="2800" dirty="0" smtClean="0"/>
              <a:t>10</a:t>
            </a:r>
            <a:r>
              <a:rPr kumimoji="1" lang="ja-JP" altLang="en-US" sz="2800" dirty="0" smtClean="0"/>
              <a:t>大脅威</a:t>
            </a:r>
            <a:r>
              <a:rPr kumimoji="1" lang="en-US" altLang="ja-JP" sz="2800" dirty="0" smtClean="0"/>
              <a:t/>
            </a:r>
            <a:br>
              <a:rPr kumimoji="1" lang="en-US" altLang="ja-JP" sz="2800" dirty="0" smtClean="0"/>
            </a:br>
            <a:r>
              <a:rPr kumimoji="1" lang="ja-JP" altLang="en-US" sz="2800" dirty="0" smtClean="0"/>
              <a:t>「進化する攻撃・・・その対策で十分ですか？」</a:t>
            </a:r>
            <a:endParaRPr kumimoji="1" lang="ja-JP" altLang="en-US" sz="2800" dirty="0"/>
          </a:p>
        </p:txBody>
      </p:sp>
      <p:sp>
        <p:nvSpPr>
          <p:cNvPr id="9" name="正方形/長方形 8"/>
          <p:cNvSpPr/>
          <p:nvPr/>
        </p:nvSpPr>
        <p:spPr>
          <a:xfrm>
            <a:off x="659818" y="5695643"/>
            <a:ext cx="1008112" cy="288032"/>
          </a:xfrm>
          <a:prstGeom prst="rect">
            <a:avLst/>
          </a:prstGeom>
          <a:solidFill>
            <a:srgbClr val="0096D6">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 name="テキスト ボックス 4"/>
          <p:cNvSpPr txBox="1"/>
          <p:nvPr/>
        </p:nvSpPr>
        <p:spPr>
          <a:xfrm>
            <a:off x="1739937" y="5654993"/>
            <a:ext cx="7099325" cy="369332"/>
          </a:xfrm>
          <a:prstGeom prst="rect">
            <a:avLst/>
          </a:prstGeom>
          <a:noFill/>
        </p:spPr>
        <p:txBody>
          <a:bodyPr wrap="square" rtlCol="0">
            <a:spAutoFit/>
          </a:bodyPr>
          <a:lstStyle/>
          <a:p>
            <a:r>
              <a:rPr kumimoji="1" lang="en-US" altLang="ja-JP" b="1" dirty="0" smtClean="0"/>
              <a:t>Cisco Secure Borderless Network</a:t>
            </a:r>
            <a:r>
              <a:rPr kumimoji="1" lang="ja-JP" altLang="en-US" b="1" dirty="0" smtClean="0"/>
              <a:t>のソリューションで対策可能</a:t>
            </a:r>
            <a:endParaRPr kumimoji="1" lang="ja-JP" altLang="en-US" b="1" dirty="0"/>
          </a:p>
        </p:txBody>
      </p:sp>
      <p:grpSp>
        <p:nvGrpSpPr>
          <p:cNvPr id="3" name="グループ化 9"/>
          <p:cNvGrpSpPr>
            <a:grpSpLocks noChangeAspect="1"/>
          </p:cNvGrpSpPr>
          <p:nvPr/>
        </p:nvGrpSpPr>
        <p:grpSpPr>
          <a:xfrm>
            <a:off x="636978" y="1509292"/>
            <a:ext cx="7895462" cy="4118610"/>
            <a:chOff x="280988" y="1300118"/>
            <a:chExt cx="8582025" cy="447675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988" y="1300118"/>
              <a:ext cx="8582025"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正方形/長方形 3"/>
            <p:cNvSpPr/>
            <p:nvPr/>
          </p:nvSpPr>
          <p:spPr>
            <a:xfrm>
              <a:off x="5220072" y="2020198"/>
              <a:ext cx="1008112" cy="288032"/>
            </a:xfrm>
            <a:prstGeom prst="rect">
              <a:avLst/>
            </a:prstGeom>
            <a:solidFill>
              <a:srgbClr val="0096D6">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 name="正方形/長方形 13"/>
            <p:cNvSpPr/>
            <p:nvPr/>
          </p:nvSpPr>
          <p:spPr>
            <a:xfrm>
              <a:off x="6360324" y="2380238"/>
              <a:ext cx="1091995" cy="1442562"/>
            </a:xfrm>
            <a:prstGeom prst="rect">
              <a:avLst/>
            </a:prstGeom>
            <a:solidFill>
              <a:srgbClr val="0096D6">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5" name="正方形/長方形 14"/>
            <p:cNvSpPr/>
            <p:nvPr/>
          </p:nvSpPr>
          <p:spPr>
            <a:xfrm>
              <a:off x="6360323" y="4648110"/>
              <a:ext cx="1091995" cy="1044495"/>
            </a:xfrm>
            <a:prstGeom prst="rect">
              <a:avLst/>
            </a:prstGeom>
            <a:solidFill>
              <a:srgbClr val="0096D6">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p:txBody>
        </p:sp>
      </p:grpSp>
      <p:sp>
        <p:nvSpPr>
          <p:cNvPr id="16" name="テキスト ボックス 15"/>
          <p:cNvSpPr txBox="1"/>
          <p:nvPr/>
        </p:nvSpPr>
        <p:spPr>
          <a:xfrm>
            <a:off x="5289599" y="6021288"/>
            <a:ext cx="3549663" cy="307777"/>
          </a:xfrm>
          <a:prstGeom prst="rect">
            <a:avLst/>
          </a:prstGeom>
          <a:noFill/>
        </p:spPr>
        <p:txBody>
          <a:bodyPr wrap="square" rtlCol="0">
            <a:spAutoFit/>
          </a:bodyPr>
          <a:lstStyle/>
          <a:p>
            <a:pPr algn="r"/>
            <a:r>
              <a:rPr kumimoji="1" lang="en-US" altLang="ja-JP" sz="1400" dirty="0" smtClean="0"/>
              <a:t>Source: IPA</a:t>
            </a:r>
            <a:r>
              <a:rPr kumimoji="1" lang="ja-JP" altLang="en-US" sz="1400" dirty="0" smtClean="0"/>
              <a:t>セキュリティセンター</a:t>
            </a:r>
            <a:endParaRPr kumimoji="1" lang="ja-JP" altLang="en-US" sz="1400" dirty="0"/>
          </a:p>
        </p:txBody>
      </p:sp>
      <p:sp>
        <p:nvSpPr>
          <p:cNvPr id="11" name="円/楕円 10"/>
          <p:cNvSpPr/>
          <p:nvPr/>
        </p:nvSpPr>
        <p:spPr>
          <a:xfrm>
            <a:off x="1187624" y="3429000"/>
            <a:ext cx="3960440" cy="432048"/>
          </a:xfrm>
          <a:prstGeom prst="ellipse">
            <a:avLst/>
          </a:pr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xmlns="" val="917825976"/>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2" name="Picture 39"/>
          <p:cNvPicPr>
            <a:picLocks noChangeAspect="1" noChangeArrowheads="1"/>
          </p:cNvPicPr>
          <p:nvPr/>
        </p:nvPicPr>
        <p:blipFill>
          <a:blip r:embed="rId3" cstate="print"/>
          <a:srcRect/>
          <a:stretch>
            <a:fillRect/>
          </a:stretch>
        </p:blipFill>
        <p:spPr bwMode="gray">
          <a:xfrm>
            <a:off x="0" y="2971800"/>
            <a:ext cx="5334000" cy="3886200"/>
          </a:xfrm>
          <a:prstGeom prst="rect">
            <a:avLst/>
          </a:prstGeom>
          <a:noFill/>
          <a:ln w="9525">
            <a:noFill/>
            <a:miter lim="800000"/>
            <a:headEnd/>
            <a:tailEnd/>
          </a:ln>
        </p:spPr>
      </p:pic>
      <p:sp>
        <p:nvSpPr>
          <p:cNvPr id="48" name="Rounded Rectangle 47"/>
          <p:cNvSpPr>
            <a:spLocks noChangeArrowheads="1"/>
          </p:cNvSpPr>
          <p:nvPr/>
        </p:nvSpPr>
        <p:spPr bwMode="gray">
          <a:xfrm>
            <a:off x="1443038" y="3276600"/>
            <a:ext cx="3352800" cy="1143000"/>
          </a:xfrm>
          <a:prstGeom prst="roundRect">
            <a:avLst>
              <a:gd name="adj" fmla="val 16667"/>
            </a:avLst>
          </a:prstGeom>
          <a:gradFill rotWithShape="1">
            <a:gsLst>
              <a:gs pos="0">
                <a:srgbClr val="C2DCFF"/>
              </a:gs>
              <a:gs pos="100000">
                <a:srgbClr val="FFFFFF"/>
              </a:gs>
            </a:gsLst>
            <a:lin ang="0" scaled="1"/>
          </a:gradFill>
          <a:ln w="9525" algn="ctr">
            <a:noFill/>
            <a:round/>
            <a:headEnd/>
            <a:tailEnd/>
          </a:ln>
        </p:spPr>
        <p:txBody>
          <a:bodyPr lIns="0" tIns="9144" rIns="0" bIns="9144" anchor="ctr"/>
          <a:lstStyle/>
          <a:p>
            <a:pPr defTabSz="814388">
              <a:defRPr/>
            </a:pPr>
            <a:endParaRPr lang="ja-JP" altLang="ja-JP" sz="1200" dirty="0">
              <a:latin typeface="+mn-ea"/>
              <a:cs typeface="メイリオ" pitchFamily="50" charset="-128"/>
            </a:endParaRPr>
          </a:p>
        </p:txBody>
      </p:sp>
      <p:grpSp>
        <p:nvGrpSpPr>
          <p:cNvPr id="2" name="Group 66"/>
          <p:cNvGrpSpPr>
            <a:grpSpLocks/>
          </p:cNvGrpSpPr>
          <p:nvPr/>
        </p:nvGrpSpPr>
        <p:grpSpPr bwMode="auto">
          <a:xfrm>
            <a:off x="1371600" y="3276599"/>
            <a:ext cx="3576638" cy="1127283"/>
            <a:chOff x="1838322" y="3276600"/>
            <a:chExt cx="3576639" cy="1127769"/>
          </a:xfrm>
        </p:grpSpPr>
        <p:sp>
          <p:nvSpPr>
            <p:cNvPr id="16" name="Rectangle 15"/>
            <p:cNvSpPr>
              <a:spLocks noChangeArrowheads="1"/>
            </p:cNvSpPr>
            <p:nvPr/>
          </p:nvSpPr>
          <p:spPr bwMode="gray">
            <a:xfrm>
              <a:off x="1838322" y="3276600"/>
              <a:ext cx="3576639" cy="304931"/>
            </a:xfrm>
            <a:prstGeom prst="rect">
              <a:avLst/>
            </a:prstGeom>
            <a:noFill/>
            <a:ln w="9525" algn="ctr">
              <a:noFill/>
              <a:miter lim="800000"/>
              <a:headEnd/>
              <a:tailEnd/>
            </a:ln>
          </p:spPr>
          <p:txBody>
            <a:bodyPr lIns="0" rIns="0" bIns="9144"/>
            <a:lstStyle/>
            <a:p>
              <a:pPr defTabSz="814388">
                <a:defRPr/>
              </a:pPr>
              <a:r>
                <a:rPr lang="en-US" sz="1200" b="1" dirty="0">
                  <a:latin typeface="+mn-ea"/>
                  <a:cs typeface="メイリオ" pitchFamily="50" charset="-128"/>
                </a:rPr>
                <a:t>URL</a:t>
              </a:r>
              <a:r>
                <a:rPr lang="ja-JP" altLang="en-US" sz="1200" b="1" dirty="0">
                  <a:latin typeface="+mn-ea"/>
                  <a:cs typeface="メイリオ" pitchFamily="50" charset="-128"/>
                </a:rPr>
                <a:t>キーワード分析</a:t>
              </a:r>
              <a:endParaRPr lang="en-US" sz="1200" b="1" dirty="0">
                <a:latin typeface="+mn-ea"/>
                <a:cs typeface="メイリオ" pitchFamily="50" charset="-128"/>
              </a:endParaRPr>
            </a:p>
          </p:txBody>
        </p:sp>
        <p:sp>
          <p:nvSpPr>
            <p:cNvPr id="1223686" name="Rectangle 8"/>
            <p:cNvSpPr>
              <a:spLocks noChangeArrowheads="1"/>
            </p:cNvSpPr>
            <p:nvPr/>
          </p:nvSpPr>
          <p:spPr bwMode="gray">
            <a:xfrm>
              <a:off x="1904997" y="4158042"/>
              <a:ext cx="2286001" cy="246327"/>
            </a:xfrm>
            <a:prstGeom prst="rect">
              <a:avLst/>
            </a:prstGeom>
            <a:noFill/>
            <a:ln w="9525">
              <a:noFill/>
              <a:miter lim="800000"/>
              <a:headEnd/>
              <a:tailEnd/>
            </a:ln>
          </p:spPr>
          <p:txBody>
            <a:bodyPr>
              <a:spAutoFit/>
            </a:bodyPr>
            <a:lstStyle/>
            <a:p>
              <a:r>
                <a:rPr lang="en-US" altLang="ja-JP" sz="1000">
                  <a:solidFill>
                    <a:srgbClr val="0066FF"/>
                  </a:solidFill>
                  <a:latin typeface="+mn-ea"/>
                  <a:cs typeface="メイリオ" pitchFamily="50" charset="-128"/>
                </a:rPr>
                <a:t>www.</a:t>
              </a:r>
              <a:r>
                <a:rPr lang="en-US" altLang="ja-JP" sz="1000">
                  <a:solidFill>
                    <a:srgbClr val="FF0000"/>
                  </a:solidFill>
                  <a:latin typeface="+mn-ea"/>
                  <a:cs typeface="メイリオ" pitchFamily="50" charset="-128"/>
                </a:rPr>
                <a:t>casino</a:t>
              </a:r>
              <a:r>
                <a:rPr lang="en-US" altLang="ja-JP" sz="1000">
                  <a:solidFill>
                    <a:srgbClr val="0066FF"/>
                  </a:solidFill>
                  <a:latin typeface="+mn-ea"/>
                  <a:cs typeface="メイリオ" pitchFamily="50" charset="-128"/>
                </a:rPr>
                <a:t>onthe.net/</a:t>
              </a:r>
              <a:endParaRPr lang="en-US" altLang="ja-JP" sz="1000">
                <a:latin typeface="+mn-ea"/>
                <a:cs typeface="メイリオ" pitchFamily="50" charset="-128"/>
              </a:endParaRPr>
            </a:p>
          </p:txBody>
        </p:sp>
        <p:pic>
          <p:nvPicPr>
            <p:cNvPr id="1223687" name="Picture 49" descr="httpcontentlook.png"/>
            <p:cNvPicPr>
              <a:picLocks noChangeAspect="1"/>
            </p:cNvPicPr>
            <p:nvPr/>
          </p:nvPicPr>
          <p:blipFill>
            <a:blip r:embed="rId4" cstate="print"/>
            <a:srcRect/>
            <a:stretch>
              <a:fillRect/>
            </a:stretch>
          </p:blipFill>
          <p:spPr bwMode="gray">
            <a:xfrm>
              <a:off x="2563277" y="3521821"/>
              <a:ext cx="969447" cy="745379"/>
            </a:xfrm>
            <a:prstGeom prst="rect">
              <a:avLst/>
            </a:prstGeom>
            <a:noFill/>
            <a:ln w="9525">
              <a:noFill/>
              <a:miter lim="800000"/>
              <a:headEnd/>
              <a:tailEnd/>
            </a:ln>
          </p:spPr>
        </p:pic>
        <p:sp>
          <p:nvSpPr>
            <p:cNvPr id="1223688" name="TextBox 50"/>
            <p:cNvSpPr txBox="1">
              <a:spLocks noChangeArrowheads="1"/>
            </p:cNvSpPr>
            <p:nvPr/>
          </p:nvSpPr>
          <p:spPr bwMode="gray">
            <a:xfrm>
              <a:off x="3886198" y="4038931"/>
              <a:ext cx="990600" cy="246327"/>
            </a:xfrm>
            <a:prstGeom prst="rect">
              <a:avLst/>
            </a:prstGeom>
            <a:noFill/>
            <a:ln w="9525">
              <a:noFill/>
              <a:miter lim="800000"/>
              <a:headEnd/>
              <a:tailEnd/>
            </a:ln>
          </p:spPr>
          <p:txBody>
            <a:bodyPr>
              <a:spAutoFit/>
            </a:bodyPr>
            <a:lstStyle/>
            <a:p>
              <a:r>
                <a:rPr lang="ja-JP" altLang="en-US" sz="1000">
                  <a:latin typeface="+mn-ea"/>
                  <a:cs typeface="メイリオ" pitchFamily="50" charset="-128"/>
                </a:rPr>
                <a:t>ギャンブル</a:t>
              </a:r>
              <a:endParaRPr lang="en-US" altLang="ja-JP" sz="1000">
                <a:latin typeface="+mn-ea"/>
                <a:cs typeface="メイリオ" pitchFamily="50" charset="-128"/>
              </a:endParaRPr>
            </a:p>
          </p:txBody>
        </p:sp>
        <p:pic>
          <p:nvPicPr>
            <p:cNvPr id="52" name="Straight Arrow Connector 51"/>
            <p:cNvPicPr>
              <a:picLocks noChangeArrowheads="1"/>
            </p:cNvPicPr>
            <p:nvPr/>
          </p:nvPicPr>
          <p:blipFill>
            <a:blip r:embed="rId5" cstate="print"/>
            <a:srcRect/>
            <a:stretch>
              <a:fillRect/>
            </a:stretch>
          </p:blipFill>
          <p:spPr bwMode="gray">
            <a:xfrm>
              <a:off x="3575682" y="3651666"/>
              <a:ext cx="1310640" cy="469594"/>
            </a:xfrm>
            <a:prstGeom prst="rect">
              <a:avLst/>
            </a:prstGeom>
            <a:noFill/>
          </p:spPr>
        </p:pic>
      </p:grpSp>
      <p:sp>
        <p:nvSpPr>
          <p:cNvPr id="56" name="Rounded Rectangle 55"/>
          <p:cNvSpPr>
            <a:spLocks noChangeArrowheads="1"/>
          </p:cNvSpPr>
          <p:nvPr/>
        </p:nvSpPr>
        <p:spPr bwMode="gray">
          <a:xfrm>
            <a:off x="1443038" y="5029200"/>
            <a:ext cx="3352800" cy="1143000"/>
          </a:xfrm>
          <a:prstGeom prst="roundRect">
            <a:avLst>
              <a:gd name="adj" fmla="val 16667"/>
            </a:avLst>
          </a:prstGeom>
          <a:gradFill rotWithShape="1">
            <a:gsLst>
              <a:gs pos="0">
                <a:srgbClr val="C2DCFF"/>
              </a:gs>
              <a:gs pos="100000">
                <a:srgbClr val="FFFFFF"/>
              </a:gs>
            </a:gsLst>
            <a:lin ang="0" scaled="1"/>
          </a:gradFill>
          <a:ln w="9525" algn="ctr">
            <a:noFill/>
            <a:round/>
            <a:headEnd/>
            <a:tailEnd/>
          </a:ln>
        </p:spPr>
        <p:txBody>
          <a:bodyPr lIns="0" tIns="9144" rIns="0" bIns="9144" anchor="ctr"/>
          <a:lstStyle/>
          <a:p>
            <a:pPr defTabSz="814388">
              <a:defRPr/>
            </a:pPr>
            <a:endParaRPr lang="ja-JP" altLang="ja-JP" sz="1200" dirty="0">
              <a:latin typeface="+mn-ea"/>
              <a:cs typeface="メイリオ" pitchFamily="50" charset="-128"/>
            </a:endParaRPr>
          </a:p>
        </p:txBody>
      </p:sp>
      <p:sp>
        <p:nvSpPr>
          <p:cNvPr id="40" name="TextBox 39"/>
          <p:cNvSpPr txBox="1"/>
          <p:nvPr/>
        </p:nvSpPr>
        <p:spPr>
          <a:xfrm>
            <a:off x="-4724400" y="4267200"/>
            <a:ext cx="1219200" cy="830997"/>
          </a:xfrm>
          <a:prstGeom prst="rect">
            <a:avLst/>
          </a:prstGeom>
          <a:noFill/>
        </p:spPr>
        <p:txBody>
          <a:bodyPr>
            <a:spAutoFit/>
          </a:bodyPr>
          <a:lstStyle/>
          <a:p>
            <a:pPr fontAlgn="auto">
              <a:spcBef>
                <a:spcPts val="0"/>
              </a:spcBef>
              <a:spcAft>
                <a:spcPts val="0"/>
              </a:spcAft>
              <a:defRPr/>
            </a:pPr>
            <a:r>
              <a:rPr lang="en-US" sz="1600" b="1" dirty="0">
                <a:ln w="1905"/>
                <a:solidFill>
                  <a:schemeClr val="bg1"/>
                </a:solidFill>
                <a:effectLst>
                  <a:innerShdw blurRad="69850" dist="43180" dir="5400000">
                    <a:srgbClr val="000000">
                      <a:alpha val="65000"/>
                    </a:srgbClr>
                  </a:innerShdw>
                </a:effectLst>
                <a:latin typeface="+mn-lt"/>
              </a:rPr>
              <a:t>Real-time Content Analysis</a:t>
            </a:r>
          </a:p>
        </p:txBody>
      </p:sp>
      <p:sp>
        <p:nvSpPr>
          <p:cNvPr id="39" name="タイトル 38"/>
          <p:cNvSpPr>
            <a:spLocks noGrp="1"/>
          </p:cNvSpPr>
          <p:nvPr>
            <p:ph type="title"/>
          </p:nvPr>
        </p:nvSpPr>
        <p:spPr/>
        <p:txBody>
          <a:bodyPr/>
          <a:lstStyle/>
          <a:p>
            <a:r>
              <a:rPr lang="en-US" altLang="ja-JP" dirty="0" err="1" smtClean="0"/>
              <a:t>IronPort</a:t>
            </a:r>
            <a:r>
              <a:rPr lang="en-US" altLang="ja-JP" dirty="0" smtClean="0"/>
              <a:t> Web Usage Controls</a:t>
            </a:r>
            <a:br>
              <a:rPr lang="en-US" altLang="ja-JP" dirty="0" smtClean="0"/>
            </a:br>
            <a:r>
              <a:rPr lang="en-US" altLang="ja-JP" sz="2400" dirty="0" smtClean="0"/>
              <a:t>Dark Web</a:t>
            </a:r>
            <a:r>
              <a:rPr lang="ja-JP" altLang="en-US" sz="2400" dirty="0" smtClean="0"/>
              <a:t>にスポットライト</a:t>
            </a:r>
            <a:endParaRPr kumimoji="1" lang="ja-JP" altLang="en-US" sz="2400" dirty="0"/>
          </a:p>
        </p:txBody>
      </p:sp>
      <p:sp>
        <p:nvSpPr>
          <p:cNvPr id="1223693" name="Content Placeholder 5"/>
          <p:cNvSpPr>
            <a:spLocks noGrp="1"/>
          </p:cNvSpPr>
          <p:nvPr>
            <p:ph idx="4294967295"/>
          </p:nvPr>
        </p:nvSpPr>
        <p:spPr>
          <a:xfrm>
            <a:off x="5148064" y="1556792"/>
            <a:ext cx="3657600" cy="4749800"/>
          </a:xfrm>
        </p:spPr>
        <p:txBody>
          <a:bodyPr/>
          <a:lstStyle/>
          <a:p>
            <a:pPr marL="342900" indent="-342900" eaLnBrk="1" hangingPunct="1">
              <a:lnSpc>
                <a:spcPct val="100000"/>
              </a:lnSpc>
              <a:spcBef>
                <a:spcPct val="0"/>
              </a:spcBef>
            </a:pPr>
            <a:r>
              <a:rPr lang="ja-JP" altLang="en-US" sz="1800" b="1" dirty="0">
                <a:latin typeface="+mn-ea"/>
                <a:cs typeface="メイリオ" pitchFamily="50" charset="-128"/>
              </a:rPr>
              <a:t>業界をリードする</a:t>
            </a:r>
            <a:r>
              <a:rPr lang="en-US" altLang="ja-JP" sz="1800" b="1" dirty="0">
                <a:latin typeface="+mn-ea"/>
                <a:cs typeface="メイリオ" pitchFamily="50" charset="-128"/>
              </a:rPr>
              <a:t>URL</a:t>
            </a:r>
            <a:r>
              <a:rPr lang="ja-JP" altLang="en-US" sz="1800" b="1" dirty="0">
                <a:latin typeface="+mn-ea"/>
                <a:cs typeface="メイリオ" pitchFamily="50" charset="-128"/>
              </a:rPr>
              <a:t>データベース</a:t>
            </a:r>
            <a:endParaRPr lang="en-US" altLang="ja-JP" sz="1800" b="1" dirty="0">
              <a:latin typeface="+mn-ea"/>
              <a:cs typeface="メイリオ" pitchFamily="50" charset="-128"/>
            </a:endParaRPr>
          </a:p>
          <a:p>
            <a:pPr marL="336550" lvl="1" eaLnBrk="1" hangingPunct="1">
              <a:lnSpc>
                <a:spcPct val="100000"/>
              </a:lnSpc>
              <a:spcBef>
                <a:spcPts val="600"/>
              </a:spcBef>
              <a:buFont typeface="Arial" pitchFamily="34" charset="0"/>
              <a:buChar char="•"/>
            </a:pPr>
            <a:r>
              <a:rPr lang="en-US" altLang="ja-JP" sz="1800" b="1" dirty="0">
                <a:latin typeface="+mn-ea"/>
                <a:cs typeface="メイリオ" pitchFamily="50" charset="-128"/>
              </a:rPr>
              <a:t> 65</a:t>
            </a:r>
            <a:r>
              <a:rPr lang="ja-JP" altLang="en-US" sz="1800" b="1" dirty="0">
                <a:latin typeface="+mn-ea"/>
                <a:cs typeface="メイリオ" pitchFamily="50" charset="-128"/>
              </a:rPr>
              <a:t>のカテゴリ</a:t>
            </a:r>
            <a:endParaRPr lang="en-US" altLang="ja-JP" sz="1800" b="1" dirty="0">
              <a:latin typeface="+mn-ea"/>
              <a:cs typeface="メイリオ" pitchFamily="50" charset="-128"/>
            </a:endParaRPr>
          </a:p>
          <a:p>
            <a:pPr marL="336550" lvl="1" eaLnBrk="1" hangingPunct="1">
              <a:lnSpc>
                <a:spcPct val="100000"/>
              </a:lnSpc>
              <a:spcBef>
                <a:spcPts val="600"/>
              </a:spcBef>
              <a:buFont typeface="Arial" pitchFamily="34" charset="0"/>
              <a:buChar char="•"/>
            </a:pPr>
            <a:r>
              <a:rPr lang="en-US" altLang="ja-JP" sz="1800" b="1" dirty="0">
                <a:latin typeface="+mn-ea"/>
                <a:cs typeface="メイリオ" pitchFamily="50" charset="-128"/>
              </a:rPr>
              <a:t> 5</a:t>
            </a:r>
            <a:r>
              <a:rPr lang="ja-JP" altLang="en-US" sz="1800" b="1" dirty="0">
                <a:latin typeface="+mn-ea"/>
                <a:cs typeface="メイリオ" pitchFamily="50" charset="-128"/>
              </a:rPr>
              <a:t>分毎に自動更新</a:t>
            </a:r>
            <a:endParaRPr lang="en-US" altLang="ja-JP" sz="1800" b="1" dirty="0">
              <a:latin typeface="+mn-ea"/>
              <a:cs typeface="メイリオ" pitchFamily="50" charset="-128"/>
            </a:endParaRPr>
          </a:p>
          <a:p>
            <a:pPr marL="336550" lvl="1" eaLnBrk="1" hangingPunct="1">
              <a:lnSpc>
                <a:spcPct val="100000"/>
              </a:lnSpc>
              <a:spcBef>
                <a:spcPts val="600"/>
              </a:spcBef>
              <a:buFont typeface="Arial" pitchFamily="34" charset="0"/>
              <a:buChar char="•"/>
            </a:pPr>
            <a:r>
              <a:rPr lang="en-US" altLang="ja-JP" sz="1800" b="1" dirty="0">
                <a:latin typeface="+mn-ea"/>
                <a:cs typeface="メイリオ" pitchFamily="50" charset="-128"/>
              </a:rPr>
              <a:t> Powered by Cisco </a:t>
            </a:r>
            <a:r>
              <a:rPr lang="en-US" altLang="ja-JP" sz="1800" b="1" dirty="0" err="1">
                <a:latin typeface="+mn-ea"/>
                <a:cs typeface="メイリオ" pitchFamily="50" charset="-128"/>
              </a:rPr>
              <a:t>SIO</a:t>
            </a:r>
            <a:endParaRPr lang="en-US" altLang="ja-JP" sz="1800" b="1" dirty="0">
              <a:latin typeface="+mn-ea"/>
              <a:cs typeface="メイリオ" pitchFamily="50" charset="-128"/>
            </a:endParaRPr>
          </a:p>
          <a:p>
            <a:pPr marL="342900" indent="-342900" eaLnBrk="1" hangingPunct="1">
              <a:lnSpc>
                <a:spcPct val="100000"/>
              </a:lnSpc>
              <a:spcBef>
                <a:spcPts val="2400"/>
              </a:spcBef>
            </a:pPr>
            <a:r>
              <a:rPr lang="en-US" altLang="ja-JP" sz="1800" b="1" dirty="0">
                <a:latin typeface="+mn-ea"/>
                <a:cs typeface="メイリオ" pitchFamily="50" charset="-128"/>
              </a:rPr>
              <a:t>Real-time Dynamic Content Analysis</a:t>
            </a:r>
            <a:r>
              <a:rPr lang="ja-JP" altLang="en-US" sz="1800" b="1" dirty="0">
                <a:latin typeface="+mn-ea"/>
                <a:cs typeface="メイリオ" pitchFamily="50" charset="-128"/>
              </a:rPr>
              <a:t>（</a:t>
            </a:r>
            <a:r>
              <a:rPr lang="en-US" altLang="ja-JP" sz="1800" b="1" dirty="0" err="1">
                <a:latin typeface="+mn-ea"/>
                <a:cs typeface="メイリオ" pitchFamily="50" charset="-128"/>
              </a:rPr>
              <a:t>DCA</a:t>
            </a:r>
            <a:r>
              <a:rPr lang="en-US" altLang="ja-JP" sz="1800" b="1" dirty="0">
                <a:latin typeface="+mn-ea"/>
                <a:cs typeface="メイリオ" pitchFamily="50" charset="-128"/>
              </a:rPr>
              <a:t>) Engine</a:t>
            </a:r>
            <a:r>
              <a:rPr lang="ja-JP" altLang="en-US" sz="1800" b="1" dirty="0">
                <a:latin typeface="+mn-ea"/>
                <a:cs typeface="メイリオ" pitchFamily="50" charset="-128"/>
              </a:rPr>
              <a:t>は、一般的にブロックされるカテゴリに属する未分類のウェブ（</a:t>
            </a:r>
            <a:r>
              <a:rPr lang="en-US" altLang="ja-JP" sz="1800" b="1" dirty="0">
                <a:latin typeface="+mn-ea"/>
                <a:cs typeface="メイリオ" pitchFamily="50" charset="-128"/>
              </a:rPr>
              <a:t>The Dark Web)</a:t>
            </a:r>
            <a:r>
              <a:rPr lang="ja-JP" altLang="en-US" sz="1800" b="1" dirty="0">
                <a:latin typeface="+mn-ea"/>
                <a:cs typeface="メイリオ" pitchFamily="50" charset="-128"/>
              </a:rPr>
              <a:t>コンテンツの</a:t>
            </a:r>
            <a:r>
              <a:rPr lang="en-US" altLang="ja-JP" sz="1800" b="1" dirty="0">
                <a:latin typeface="+mn-ea"/>
                <a:cs typeface="メイリオ" pitchFamily="50" charset="-128"/>
              </a:rPr>
              <a:t>90%</a:t>
            </a:r>
            <a:r>
              <a:rPr lang="ja-JP" altLang="en-US" sz="1800" b="1" dirty="0">
                <a:latin typeface="+mn-ea"/>
                <a:cs typeface="メイリオ" pitchFamily="50" charset="-128"/>
              </a:rPr>
              <a:t>以上を分類。</a:t>
            </a:r>
            <a:endParaRPr lang="en-US" altLang="ja-JP" sz="1800" b="1" dirty="0">
              <a:latin typeface="+mn-ea"/>
              <a:cs typeface="メイリオ" pitchFamily="50" charset="-128"/>
            </a:endParaRPr>
          </a:p>
        </p:txBody>
      </p:sp>
      <p:grpSp>
        <p:nvGrpSpPr>
          <p:cNvPr id="3" name="Group 67"/>
          <p:cNvGrpSpPr>
            <a:grpSpLocks/>
          </p:cNvGrpSpPr>
          <p:nvPr/>
        </p:nvGrpSpPr>
        <p:grpSpPr bwMode="auto">
          <a:xfrm>
            <a:off x="2346325" y="4413250"/>
            <a:ext cx="1992313" cy="701675"/>
            <a:chOff x="2808922" y="4413504"/>
            <a:chExt cx="1991678" cy="701040"/>
          </a:xfrm>
        </p:grpSpPr>
        <p:sp>
          <p:nvSpPr>
            <p:cNvPr id="1223695" name="TextBox 52"/>
            <p:cNvSpPr txBox="1">
              <a:spLocks noChangeArrowheads="1"/>
            </p:cNvSpPr>
            <p:nvPr/>
          </p:nvSpPr>
          <p:spPr bwMode="gray">
            <a:xfrm>
              <a:off x="3124200" y="4495800"/>
              <a:ext cx="1676400" cy="261373"/>
            </a:xfrm>
            <a:prstGeom prst="rect">
              <a:avLst/>
            </a:prstGeom>
            <a:noFill/>
            <a:ln w="9525">
              <a:noFill/>
              <a:miter lim="800000"/>
              <a:headEnd/>
              <a:tailEnd/>
            </a:ln>
          </p:spPr>
          <p:txBody>
            <a:bodyPr>
              <a:spAutoFit/>
            </a:bodyPr>
            <a:lstStyle/>
            <a:p>
              <a:r>
                <a:rPr lang="ja-JP" altLang="en-US" sz="1100">
                  <a:solidFill>
                    <a:srgbClr val="000000"/>
                  </a:solidFill>
                  <a:latin typeface="+mn-ea"/>
                  <a:cs typeface="メイリオ" pitchFamily="50" charset="-128"/>
                </a:rPr>
                <a:t>未分類</a:t>
              </a:r>
              <a:endParaRPr lang="en-US" altLang="ja-JP" sz="1100">
                <a:solidFill>
                  <a:srgbClr val="000000"/>
                </a:solidFill>
                <a:latin typeface="+mn-ea"/>
                <a:cs typeface="メイリオ" pitchFamily="50" charset="-128"/>
              </a:endParaRPr>
            </a:p>
          </p:txBody>
        </p:sp>
        <p:pic>
          <p:nvPicPr>
            <p:cNvPr id="54" name="Straight Arrow Connector 53"/>
            <p:cNvPicPr>
              <a:picLocks noChangeArrowheads="1"/>
            </p:cNvPicPr>
            <p:nvPr/>
          </p:nvPicPr>
          <p:blipFill>
            <a:blip r:embed="rId6" cstate="print"/>
            <a:srcRect/>
            <a:stretch>
              <a:fillRect/>
            </a:stretch>
          </p:blipFill>
          <p:spPr bwMode="gray">
            <a:xfrm>
              <a:off x="2808922" y="4413504"/>
              <a:ext cx="475488" cy="701040"/>
            </a:xfrm>
            <a:prstGeom prst="rect">
              <a:avLst/>
            </a:prstGeom>
            <a:noFill/>
          </p:spPr>
        </p:pic>
      </p:grpSp>
      <p:grpSp>
        <p:nvGrpSpPr>
          <p:cNvPr id="4" name="Group 68"/>
          <p:cNvGrpSpPr>
            <a:grpSpLocks/>
          </p:cNvGrpSpPr>
          <p:nvPr/>
        </p:nvGrpSpPr>
        <p:grpSpPr bwMode="auto">
          <a:xfrm>
            <a:off x="1447800" y="5029202"/>
            <a:ext cx="3576638" cy="1238309"/>
            <a:chOff x="1909761" y="5029200"/>
            <a:chExt cx="3576639" cy="1238528"/>
          </a:xfrm>
        </p:grpSpPr>
        <p:sp>
          <p:nvSpPr>
            <p:cNvPr id="17" name="Rectangle 16"/>
            <p:cNvSpPr>
              <a:spLocks noChangeArrowheads="1"/>
            </p:cNvSpPr>
            <p:nvPr/>
          </p:nvSpPr>
          <p:spPr bwMode="gray">
            <a:xfrm>
              <a:off x="1909761" y="5029200"/>
              <a:ext cx="3576639" cy="228640"/>
            </a:xfrm>
            <a:prstGeom prst="rect">
              <a:avLst/>
            </a:prstGeom>
            <a:noFill/>
            <a:ln w="9525" algn="ctr">
              <a:noFill/>
              <a:miter lim="800000"/>
              <a:headEnd/>
              <a:tailEnd/>
            </a:ln>
          </p:spPr>
          <p:txBody>
            <a:bodyPr lIns="0" rIns="0" bIns="9144"/>
            <a:lstStyle/>
            <a:p>
              <a:pPr defTabSz="814388">
                <a:defRPr/>
              </a:pPr>
              <a:r>
                <a:rPr lang="en-US" sz="1200" b="1" dirty="0">
                  <a:latin typeface="+mn-ea"/>
                  <a:cs typeface="メイリオ" pitchFamily="50" charset="-128"/>
                </a:rPr>
                <a:t>Dynamic Content Analysis Engine</a:t>
              </a:r>
            </a:p>
          </p:txBody>
        </p:sp>
        <p:sp>
          <p:nvSpPr>
            <p:cNvPr id="1223699" name="TextBox 29"/>
            <p:cNvSpPr txBox="1">
              <a:spLocks noChangeArrowheads="1"/>
            </p:cNvSpPr>
            <p:nvPr/>
          </p:nvSpPr>
          <p:spPr bwMode="gray">
            <a:xfrm>
              <a:off x="4190999" y="5867549"/>
              <a:ext cx="1066801" cy="246265"/>
            </a:xfrm>
            <a:prstGeom prst="rect">
              <a:avLst/>
            </a:prstGeom>
            <a:noFill/>
            <a:ln w="9525">
              <a:noFill/>
              <a:miter lim="800000"/>
              <a:headEnd/>
              <a:tailEnd/>
            </a:ln>
          </p:spPr>
          <p:txBody>
            <a:bodyPr>
              <a:spAutoFit/>
            </a:bodyPr>
            <a:lstStyle/>
            <a:p>
              <a:r>
                <a:rPr lang="ja-JP" altLang="en-US" sz="1000">
                  <a:latin typeface="+mn-ea"/>
                  <a:cs typeface="メイリオ" pitchFamily="50" charset="-128"/>
                </a:rPr>
                <a:t>ギャンブル</a:t>
              </a:r>
              <a:endParaRPr lang="en-US" altLang="ja-JP" sz="1000">
                <a:latin typeface="+mn-ea"/>
                <a:cs typeface="メイリオ" pitchFamily="50" charset="-128"/>
              </a:endParaRPr>
            </a:p>
          </p:txBody>
        </p:sp>
        <p:sp>
          <p:nvSpPr>
            <p:cNvPr id="1223700" name="TextBox 31"/>
            <p:cNvSpPr txBox="1">
              <a:spLocks noChangeArrowheads="1"/>
            </p:cNvSpPr>
            <p:nvPr/>
          </p:nvSpPr>
          <p:spPr bwMode="gray">
            <a:xfrm>
              <a:off x="2285999" y="5867547"/>
              <a:ext cx="1604963" cy="400181"/>
            </a:xfrm>
            <a:prstGeom prst="rect">
              <a:avLst/>
            </a:prstGeom>
            <a:noFill/>
            <a:ln w="9525">
              <a:noFill/>
              <a:miter lim="800000"/>
              <a:headEnd/>
              <a:tailEnd/>
            </a:ln>
          </p:spPr>
          <p:txBody>
            <a:bodyPr>
              <a:spAutoFit/>
            </a:bodyPr>
            <a:lstStyle/>
            <a:p>
              <a:r>
                <a:rPr lang="ja-JP" altLang="en-US" sz="1000">
                  <a:latin typeface="+mn-ea"/>
                  <a:cs typeface="メイリオ" pitchFamily="50" charset="-128"/>
                </a:rPr>
                <a:t>サイトのコンテンツを分析</a:t>
              </a:r>
              <a:endParaRPr lang="en-US" altLang="ja-JP" sz="1000">
                <a:latin typeface="+mn-ea"/>
                <a:cs typeface="メイリオ" pitchFamily="50" charset="-128"/>
              </a:endParaRPr>
            </a:p>
          </p:txBody>
        </p:sp>
        <p:pic>
          <p:nvPicPr>
            <p:cNvPr id="1223701" name="Picture 56" descr="gambling.png"/>
            <p:cNvPicPr>
              <a:picLocks noChangeAspect="1"/>
            </p:cNvPicPr>
            <p:nvPr/>
          </p:nvPicPr>
          <p:blipFill>
            <a:blip r:embed="rId7" cstate="print"/>
            <a:srcRect/>
            <a:stretch>
              <a:fillRect/>
            </a:stretch>
          </p:blipFill>
          <p:spPr bwMode="gray">
            <a:xfrm>
              <a:off x="4429706" y="5427473"/>
              <a:ext cx="589389" cy="503935"/>
            </a:xfrm>
            <a:prstGeom prst="rect">
              <a:avLst/>
            </a:prstGeom>
            <a:noFill/>
            <a:ln w="9525">
              <a:noFill/>
              <a:miter lim="800000"/>
              <a:headEnd/>
              <a:tailEnd/>
            </a:ln>
          </p:spPr>
        </p:pic>
        <p:pic>
          <p:nvPicPr>
            <p:cNvPr id="1223702" name="Picture 35" descr="no.png"/>
            <p:cNvPicPr>
              <a:picLocks noChangeAspect="1"/>
            </p:cNvPicPr>
            <p:nvPr/>
          </p:nvPicPr>
          <p:blipFill>
            <a:blip r:embed="rId8" cstate="print"/>
            <a:srcRect/>
            <a:stretch>
              <a:fillRect/>
            </a:stretch>
          </p:blipFill>
          <p:spPr bwMode="gray">
            <a:xfrm>
              <a:off x="4630928" y="5334000"/>
              <a:ext cx="474472" cy="474472"/>
            </a:xfrm>
            <a:prstGeom prst="rect">
              <a:avLst/>
            </a:prstGeom>
            <a:noFill/>
            <a:ln w="9525">
              <a:noFill/>
              <a:miter lim="800000"/>
              <a:headEnd/>
              <a:tailEnd/>
            </a:ln>
          </p:spPr>
        </p:pic>
        <p:pic>
          <p:nvPicPr>
            <p:cNvPr id="1223703" name="Picture 57" descr="cloudwww.png"/>
            <p:cNvPicPr>
              <a:picLocks noChangeAspect="1"/>
            </p:cNvPicPr>
            <p:nvPr/>
          </p:nvPicPr>
          <p:blipFill>
            <a:blip r:embed="rId9" cstate="print"/>
            <a:srcRect/>
            <a:stretch>
              <a:fillRect/>
            </a:stretch>
          </p:blipFill>
          <p:spPr bwMode="gray">
            <a:xfrm>
              <a:off x="2477577" y="5334000"/>
              <a:ext cx="970369" cy="572516"/>
            </a:xfrm>
            <a:prstGeom prst="rect">
              <a:avLst/>
            </a:prstGeom>
            <a:noFill/>
            <a:ln w="9525">
              <a:noFill/>
              <a:miter lim="800000"/>
              <a:headEnd/>
              <a:tailEnd/>
            </a:ln>
          </p:spPr>
        </p:pic>
        <p:pic>
          <p:nvPicPr>
            <p:cNvPr id="59" name="Straight Arrow Connector 58"/>
            <p:cNvPicPr>
              <a:picLocks noChangeArrowheads="1"/>
            </p:cNvPicPr>
            <p:nvPr/>
          </p:nvPicPr>
          <p:blipFill>
            <a:blip r:embed="rId10" cstate="print"/>
            <a:srcRect/>
            <a:stretch>
              <a:fillRect/>
            </a:stretch>
          </p:blipFill>
          <p:spPr bwMode="gray">
            <a:xfrm>
              <a:off x="3577017" y="5407219"/>
              <a:ext cx="853440" cy="469475"/>
            </a:xfrm>
            <a:prstGeom prst="rect">
              <a:avLst/>
            </a:prstGeom>
            <a:noFill/>
          </p:spPr>
        </p:pic>
      </p:grpSp>
      <p:pic>
        <p:nvPicPr>
          <p:cNvPr id="46" name="TextBox 45"/>
          <p:cNvPicPr>
            <a:picLocks noChangeArrowheads="1"/>
          </p:cNvPicPr>
          <p:nvPr/>
        </p:nvPicPr>
        <p:blipFill>
          <a:blip r:embed="rId11" cstate="print"/>
          <a:srcRect/>
          <a:stretch>
            <a:fillRect/>
          </a:stretch>
        </p:blipFill>
        <p:spPr bwMode="gray">
          <a:xfrm>
            <a:off x="682625" y="4413250"/>
            <a:ext cx="1841500" cy="566738"/>
          </a:xfrm>
          <a:prstGeom prst="rect">
            <a:avLst/>
          </a:prstGeom>
          <a:noFill/>
        </p:spPr>
      </p:pic>
      <p:sp>
        <p:nvSpPr>
          <p:cNvPr id="47" name="Rounded Rectangle 46"/>
          <p:cNvSpPr>
            <a:spLocks noChangeArrowheads="1"/>
          </p:cNvSpPr>
          <p:nvPr/>
        </p:nvSpPr>
        <p:spPr bwMode="gray">
          <a:xfrm>
            <a:off x="609600" y="1600200"/>
            <a:ext cx="4572000" cy="1143000"/>
          </a:xfrm>
          <a:prstGeom prst="roundRect">
            <a:avLst>
              <a:gd name="adj" fmla="val 16667"/>
            </a:avLst>
          </a:prstGeom>
          <a:gradFill rotWithShape="1">
            <a:gsLst>
              <a:gs pos="0">
                <a:srgbClr val="C2DCFF"/>
              </a:gs>
              <a:gs pos="100000">
                <a:srgbClr val="FFFFFF"/>
              </a:gs>
            </a:gsLst>
            <a:lin ang="0" scaled="1"/>
          </a:gradFill>
          <a:ln w="9525" algn="ctr">
            <a:noFill/>
            <a:round/>
            <a:headEnd/>
            <a:tailEnd/>
          </a:ln>
        </p:spPr>
        <p:txBody>
          <a:bodyPr lIns="0" tIns="9144" rIns="0" bIns="9144" anchor="ctr"/>
          <a:lstStyle/>
          <a:p>
            <a:pPr defTabSz="814388">
              <a:defRPr/>
            </a:pPr>
            <a:endParaRPr lang="ja-JP" altLang="ja-JP" sz="1200" dirty="0">
              <a:latin typeface="+mn-ea"/>
              <a:cs typeface="メイリオ" pitchFamily="50" charset="-128"/>
            </a:endParaRPr>
          </a:p>
        </p:txBody>
      </p:sp>
      <p:grpSp>
        <p:nvGrpSpPr>
          <p:cNvPr id="5" name="Group 64"/>
          <p:cNvGrpSpPr>
            <a:grpSpLocks/>
          </p:cNvGrpSpPr>
          <p:nvPr/>
        </p:nvGrpSpPr>
        <p:grpSpPr bwMode="auto">
          <a:xfrm>
            <a:off x="609600" y="1600200"/>
            <a:ext cx="4279900" cy="1127284"/>
            <a:chOff x="609600" y="1600200"/>
            <a:chExt cx="4279392" cy="1127874"/>
          </a:xfrm>
        </p:grpSpPr>
        <p:sp>
          <p:nvSpPr>
            <p:cNvPr id="55" name="Rectangle 54"/>
            <p:cNvSpPr>
              <a:spLocks noChangeArrowheads="1"/>
            </p:cNvSpPr>
            <p:nvPr/>
          </p:nvSpPr>
          <p:spPr bwMode="gray">
            <a:xfrm>
              <a:off x="990600" y="1600200"/>
              <a:ext cx="3810000" cy="304960"/>
            </a:xfrm>
            <a:prstGeom prst="rect">
              <a:avLst/>
            </a:prstGeom>
            <a:noFill/>
            <a:ln w="9525" algn="ctr">
              <a:noFill/>
              <a:miter lim="800000"/>
              <a:headEnd/>
              <a:tailEnd/>
            </a:ln>
          </p:spPr>
          <p:txBody>
            <a:bodyPr lIns="0" rIns="0" bIns="9144"/>
            <a:lstStyle/>
            <a:p>
              <a:pPr defTabSz="814388">
                <a:defRPr/>
              </a:pPr>
              <a:r>
                <a:rPr lang="ja-JP" altLang="en-US" sz="1200" b="1" dirty="0">
                  <a:latin typeface="+mn-ea"/>
                  <a:cs typeface="メイリオ" pitchFamily="50" charset="-128"/>
                </a:rPr>
                <a:t>データベースに</a:t>
              </a:r>
              <a:r>
                <a:rPr lang="en-US" sz="1200" b="1" dirty="0">
                  <a:latin typeface="+mn-ea"/>
                  <a:cs typeface="メイリオ" pitchFamily="50" charset="-128"/>
                </a:rPr>
                <a:t>URL</a:t>
              </a:r>
              <a:r>
                <a:rPr lang="ja-JP" altLang="en-US" sz="1200" b="1" dirty="0">
                  <a:latin typeface="+mn-ea"/>
                  <a:cs typeface="メイリオ" pitchFamily="50" charset="-128"/>
                </a:rPr>
                <a:t>をルックアップ</a:t>
              </a:r>
              <a:endParaRPr lang="en-US" sz="1200" b="1" dirty="0">
                <a:latin typeface="+mn-ea"/>
                <a:cs typeface="メイリオ" pitchFamily="50" charset="-128"/>
              </a:endParaRPr>
            </a:p>
          </p:txBody>
        </p:sp>
        <p:sp>
          <p:nvSpPr>
            <p:cNvPr id="1223709" name="Rectangle 8"/>
            <p:cNvSpPr>
              <a:spLocks noChangeArrowheads="1"/>
            </p:cNvSpPr>
            <p:nvPr/>
          </p:nvSpPr>
          <p:spPr bwMode="gray">
            <a:xfrm>
              <a:off x="609600" y="2481642"/>
              <a:ext cx="1752392" cy="246350"/>
            </a:xfrm>
            <a:prstGeom prst="rect">
              <a:avLst/>
            </a:prstGeom>
            <a:noFill/>
            <a:ln w="9525">
              <a:noFill/>
              <a:miter lim="800000"/>
              <a:headEnd/>
              <a:tailEnd/>
            </a:ln>
          </p:spPr>
          <p:txBody>
            <a:bodyPr>
              <a:spAutoFit/>
            </a:bodyPr>
            <a:lstStyle/>
            <a:p>
              <a:r>
                <a:rPr lang="en-US" altLang="ja-JP" sz="1000">
                  <a:solidFill>
                    <a:srgbClr val="0070C0"/>
                  </a:solidFill>
                  <a:latin typeface="+mn-ea"/>
                  <a:cs typeface="メイリオ" pitchFamily="50" charset="-128"/>
                </a:rPr>
                <a:t>www.sportsbook.com/</a:t>
              </a:r>
            </a:p>
          </p:txBody>
        </p:sp>
        <p:sp>
          <p:nvSpPr>
            <p:cNvPr id="1223710" name="TextBox 60"/>
            <p:cNvSpPr txBox="1">
              <a:spLocks noChangeArrowheads="1"/>
            </p:cNvSpPr>
            <p:nvPr/>
          </p:nvSpPr>
          <p:spPr bwMode="gray">
            <a:xfrm>
              <a:off x="3885811" y="2405410"/>
              <a:ext cx="990483" cy="246350"/>
            </a:xfrm>
            <a:prstGeom prst="rect">
              <a:avLst/>
            </a:prstGeom>
            <a:noFill/>
            <a:ln w="9525">
              <a:noFill/>
              <a:miter lim="800000"/>
              <a:headEnd/>
              <a:tailEnd/>
            </a:ln>
          </p:spPr>
          <p:txBody>
            <a:bodyPr>
              <a:spAutoFit/>
            </a:bodyPr>
            <a:lstStyle/>
            <a:p>
              <a:r>
                <a:rPr lang="ja-JP" altLang="en-US" sz="1000">
                  <a:latin typeface="+mn-ea"/>
                  <a:cs typeface="メイリオ" pitchFamily="50" charset="-128"/>
                </a:rPr>
                <a:t>ギャンブル</a:t>
              </a:r>
              <a:endParaRPr lang="en-US" altLang="ja-JP" sz="1000">
                <a:latin typeface="+mn-ea"/>
                <a:cs typeface="メイリオ" pitchFamily="50" charset="-128"/>
              </a:endParaRPr>
            </a:p>
          </p:txBody>
        </p:sp>
        <p:sp>
          <p:nvSpPr>
            <p:cNvPr id="1223711" name="TextBox 61"/>
            <p:cNvSpPr txBox="1">
              <a:spLocks noChangeArrowheads="1"/>
            </p:cNvSpPr>
            <p:nvPr/>
          </p:nvSpPr>
          <p:spPr bwMode="gray">
            <a:xfrm>
              <a:off x="2514600" y="2481724"/>
              <a:ext cx="1219200" cy="246350"/>
            </a:xfrm>
            <a:prstGeom prst="rect">
              <a:avLst/>
            </a:prstGeom>
            <a:noFill/>
            <a:ln w="9525">
              <a:noFill/>
              <a:miter lim="800000"/>
              <a:headEnd/>
              <a:tailEnd/>
            </a:ln>
          </p:spPr>
          <p:txBody>
            <a:bodyPr>
              <a:spAutoFit/>
            </a:bodyPr>
            <a:lstStyle/>
            <a:p>
              <a:r>
                <a:rPr lang="en-US" altLang="ja-JP" sz="1000">
                  <a:latin typeface="+mn-ea"/>
                  <a:cs typeface="メイリオ" pitchFamily="50" charset="-128"/>
                </a:rPr>
                <a:t>URL</a:t>
              </a:r>
              <a:r>
                <a:rPr lang="ja-JP" altLang="en-US" sz="1000">
                  <a:latin typeface="+mn-ea"/>
                  <a:cs typeface="メイリオ" pitchFamily="50" charset="-128"/>
                </a:rPr>
                <a:t>データベース</a:t>
              </a:r>
              <a:endParaRPr lang="en-US" altLang="ja-JP" sz="1000">
                <a:latin typeface="+mn-ea"/>
                <a:cs typeface="メイリオ" pitchFamily="50" charset="-128"/>
              </a:endParaRPr>
            </a:p>
          </p:txBody>
        </p:sp>
        <p:pic>
          <p:nvPicPr>
            <p:cNvPr id="1223712" name="Picture 62" descr="gambling.png"/>
            <p:cNvPicPr>
              <a:picLocks noChangeAspect="1"/>
            </p:cNvPicPr>
            <p:nvPr/>
          </p:nvPicPr>
          <p:blipFill>
            <a:blip r:embed="rId12" cstate="print"/>
            <a:srcRect/>
            <a:stretch>
              <a:fillRect/>
            </a:stretch>
          </p:blipFill>
          <p:spPr bwMode="gray">
            <a:xfrm>
              <a:off x="1094950" y="1871990"/>
              <a:ext cx="781900" cy="668528"/>
            </a:xfrm>
            <a:prstGeom prst="rect">
              <a:avLst/>
            </a:prstGeom>
            <a:noFill/>
            <a:ln w="9525">
              <a:noFill/>
              <a:miter lim="800000"/>
              <a:headEnd/>
              <a:tailEnd/>
            </a:ln>
          </p:spPr>
        </p:pic>
        <p:pic>
          <p:nvPicPr>
            <p:cNvPr id="1223713" name="Picture 63" descr="database.png"/>
            <p:cNvPicPr>
              <a:picLocks noChangeAspect="1"/>
            </p:cNvPicPr>
            <p:nvPr/>
          </p:nvPicPr>
          <p:blipFill>
            <a:blip r:embed="rId13" cstate="print"/>
            <a:srcRect/>
            <a:stretch>
              <a:fillRect/>
            </a:stretch>
          </p:blipFill>
          <p:spPr bwMode="gray">
            <a:xfrm>
              <a:off x="2836039" y="1948190"/>
              <a:ext cx="576323" cy="501396"/>
            </a:xfrm>
            <a:prstGeom prst="rect">
              <a:avLst/>
            </a:prstGeom>
            <a:noFill/>
            <a:ln w="9525">
              <a:noFill/>
              <a:miter lim="800000"/>
              <a:headEnd/>
              <a:tailEnd/>
            </a:ln>
          </p:spPr>
        </p:pic>
        <p:pic>
          <p:nvPicPr>
            <p:cNvPr id="65" name="Straight Arrow Connector 64"/>
            <p:cNvPicPr>
              <a:picLocks noChangeArrowheads="1"/>
            </p:cNvPicPr>
            <p:nvPr/>
          </p:nvPicPr>
          <p:blipFill>
            <a:blip r:embed="rId14" cstate="print"/>
            <a:srcRect/>
            <a:stretch>
              <a:fillRect/>
            </a:stretch>
          </p:blipFill>
          <p:spPr bwMode="gray">
            <a:xfrm>
              <a:off x="2054352" y="2024094"/>
              <a:ext cx="853440" cy="469638"/>
            </a:xfrm>
            <a:prstGeom prst="rect">
              <a:avLst/>
            </a:prstGeom>
            <a:noFill/>
          </p:spPr>
        </p:pic>
        <p:pic>
          <p:nvPicPr>
            <p:cNvPr id="66" name="Straight Arrow Connector 65"/>
            <p:cNvPicPr>
              <a:picLocks noChangeArrowheads="1"/>
            </p:cNvPicPr>
            <p:nvPr/>
          </p:nvPicPr>
          <p:blipFill>
            <a:blip r:embed="rId5" cstate="print"/>
            <a:srcRect/>
            <a:stretch>
              <a:fillRect/>
            </a:stretch>
          </p:blipFill>
          <p:spPr bwMode="gray">
            <a:xfrm>
              <a:off x="3578352" y="2024094"/>
              <a:ext cx="1310640" cy="469638"/>
            </a:xfrm>
            <a:prstGeom prst="rect">
              <a:avLst/>
            </a:prstGeom>
            <a:noFill/>
          </p:spPr>
        </p:pic>
      </p:grpSp>
      <p:grpSp>
        <p:nvGrpSpPr>
          <p:cNvPr id="6" name="Group 69"/>
          <p:cNvGrpSpPr>
            <a:grpSpLocks/>
          </p:cNvGrpSpPr>
          <p:nvPr/>
        </p:nvGrpSpPr>
        <p:grpSpPr bwMode="auto">
          <a:xfrm>
            <a:off x="2657475" y="2736850"/>
            <a:ext cx="1990725" cy="701675"/>
            <a:chOff x="2810256" y="2737104"/>
            <a:chExt cx="1990344" cy="701040"/>
          </a:xfrm>
        </p:grpSpPr>
        <p:sp>
          <p:nvSpPr>
            <p:cNvPr id="1223717" name="TextBox 67"/>
            <p:cNvSpPr txBox="1">
              <a:spLocks noChangeArrowheads="1"/>
            </p:cNvSpPr>
            <p:nvPr/>
          </p:nvSpPr>
          <p:spPr bwMode="gray">
            <a:xfrm>
              <a:off x="3124200" y="2786063"/>
              <a:ext cx="1676400" cy="261373"/>
            </a:xfrm>
            <a:prstGeom prst="rect">
              <a:avLst/>
            </a:prstGeom>
            <a:noFill/>
            <a:ln w="9525">
              <a:noFill/>
              <a:miter lim="800000"/>
              <a:headEnd/>
              <a:tailEnd/>
            </a:ln>
          </p:spPr>
          <p:txBody>
            <a:bodyPr>
              <a:spAutoFit/>
            </a:bodyPr>
            <a:lstStyle/>
            <a:p>
              <a:r>
                <a:rPr lang="ja-JP" altLang="en-US" sz="1100">
                  <a:latin typeface="+mn-ea"/>
                  <a:cs typeface="メイリオ" pitchFamily="50" charset="-128"/>
                </a:rPr>
                <a:t>未分類</a:t>
              </a:r>
              <a:endParaRPr lang="en-US" altLang="ja-JP" sz="1100">
                <a:latin typeface="+mn-ea"/>
                <a:cs typeface="メイリオ" pitchFamily="50" charset="-128"/>
              </a:endParaRPr>
            </a:p>
          </p:txBody>
        </p:sp>
        <p:pic>
          <p:nvPicPr>
            <p:cNvPr id="69" name="Straight Arrow Connector 68"/>
            <p:cNvPicPr>
              <a:picLocks noChangeArrowheads="1"/>
            </p:cNvPicPr>
            <p:nvPr/>
          </p:nvPicPr>
          <p:blipFill>
            <a:blip r:embed="rId6" cstate="print"/>
            <a:srcRect/>
            <a:stretch>
              <a:fillRect/>
            </a:stretch>
          </p:blipFill>
          <p:spPr bwMode="gray">
            <a:xfrm>
              <a:off x="2810256" y="2737104"/>
              <a:ext cx="475488" cy="701040"/>
            </a:xfrm>
            <a:prstGeom prst="rect">
              <a:avLst/>
            </a:prstGeom>
            <a:noFill/>
          </p:spPr>
        </p:pic>
      </p:gr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1" name="Text Box 6"/>
          <p:cNvSpPr txBox="1">
            <a:spLocks noChangeArrowheads="1"/>
          </p:cNvSpPr>
          <p:nvPr/>
        </p:nvSpPr>
        <p:spPr bwMode="gray">
          <a:xfrm>
            <a:off x="592138" y="1295400"/>
            <a:ext cx="1981200" cy="461665"/>
          </a:xfrm>
          <a:prstGeom prst="rect">
            <a:avLst/>
          </a:prstGeom>
          <a:noFill/>
          <a:ln w="9525">
            <a:noFill/>
            <a:miter lim="800000"/>
            <a:headEnd/>
            <a:tailEnd/>
          </a:ln>
        </p:spPr>
        <p:txBody>
          <a:bodyPr>
            <a:spAutoFit/>
          </a:bodyPr>
          <a:lstStyle/>
          <a:p>
            <a:pPr marL="228600" indent="-228600"/>
            <a:r>
              <a:rPr lang="en-US" altLang="ja-JP" sz="1200" dirty="0">
                <a:latin typeface="+mn-ea"/>
                <a:cs typeface="メイリオ" pitchFamily="50" charset="-128"/>
              </a:rPr>
              <a:t>1.	</a:t>
            </a:r>
            <a:r>
              <a:rPr lang="ja-JP" altLang="en-US" sz="1200" dirty="0">
                <a:latin typeface="+mn-ea"/>
                <a:cs typeface="メイリオ" pitchFamily="50" charset="-128"/>
              </a:rPr>
              <a:t>ユーザーが未知のウェブページをリクエスト</a:t>
            </a:r>
            <a:endParaRPr lang="en-US" altLang="ja-JP" sz="1200" dirty="0">
              <a:latin typeface="+mn-ea"/>
              <a:cs typeface="メイリオ" pitchFamily="50" charset="-128"/>
            </a:endParaRPr>
          </a:p>
        </p:txBody>
      </p:sp>
      <p:pic>
        <p:nvPicPr>
          <p:cNvPr id="1225732" name="Picture 36" descr="RemoteUserManagedDev-Cafe.png"/>
          <p:cNvPicPr>
            <a:picLocks noChangeAspect="1"/>
          </p:cNvPicPr>
          <p:nvPr/>
        </p:nvPicPr>
        <p:blipFill>
          <a:blip r:embed="rId3" cstate="print"/>
          <a:srcRect/>
          <a:stretch>
            <a:fillRect/>
          </a:stretch>
        </p:blipFill>
        <p:spPr bwMode="gray">
          <a:xfrm>
            <a:off x="1066800" y="2184400"/>
            <a:ext cx="777875" cy="965200"/>
          </a:xfrm>
          <a:prstGeom prst="rect">
            <a:avLst/>
          </a:prstGeom>
          <a:noFill/>
          <a:ln w="9525">
            <a:noFill/>
            <a:miter lim="800000"/>
            <a:headEnd/>
            <a:tailEnd/>
          </a:ln>
        </p:spPr>
      </p:pic>
      <p:grpSp>
        <p:nvGrpSpPr>
          <p:cNvPr id="2" name="Group 40"/>
          <p:cNvGrpSpPr>
            <a:grpSpLocks/>
          </p:cNvGrpSpPr>
          <p:nvPr/>
        </p:nvGrpSpPr>
        <p:grpSpPr bwMode="auto">
          <a:xfrm>
            <a:off x="2127250" y="1295400"/>
            <a:ext cx="3722688" cy="2133600"/>
            <a:chOff x="2203704" y="1295400"/>
            <a:chExt cx="3722450" cy="2133600"/>
          </a:xfrm>
        </p:grpSpPr>
        <p:sp>
          <p:nvSpPr>
            <p:cNvPr id="1225734" name="Text Box 6"/>
            <p:cNvSpPr txBox="1">
              <a:spLocks noChangeArrowheads="1"/>
            </p:cNvSpPr>
            <p:nvPr/>
          </p:nvSpPr>
          <p:spPr bwMode="gray">
            <a:xfrm>
              <a:off x="3048004" y="1295400"/>
              <a:ext cx="2878150" cy="461665"/>
            </a:xfrm>
            <a:prstGeom prst="rect">
              <a:avLst/>
            </a:prstGeom>
            <a:noFill/>
            <a:ln w="9525">
              <a:noFill/>
              <a:miter lim="800000"/>
              <a:headEnd/>
              <a:tailEnd/>
            </a:ln>
          </p:spPr>
          <p:txBody>
            <a:bodyPr>
              <a:spAutoFit/>
            </a:bodyPr>
            <a:lstStyle/>
            <a:p>
              <a:pPr marL="228600" indent="-228600"/>
              <a:r>
                <a:rPr lang="en-US" altLang="ja-JP" sz="1200" dirty="0">
                  <a:latin typeface="+mn-ea"/>
                  <a:cs typeface="メイリオ" pitchFamily="50" charset="-128"/>
                </a:rPr>
                <a:t>2.	HTTP </a:t>
              </a:r>
              <a:r>
                <a:rPr lang="ja-JP" altLang="en-US" sz="1200" dirty="0">
                  <a:latin typeface="+mn-ea"/>
                  <a:cs typeface="メイリオ" pitchFamily="50" charset="-128"/>
                </a:rPr>
                <a:t>の応答を受信。</a:t>
              </a:r>
              <a:r>
                <a:rPr lang="ja-JP" altLang="en-US" sz="1200" b="1" dirty="0">
                  <a:latin typeface="+mn-ea"/>
                  <a:cs typeface="メイリオ" pitchFamily="50" charset="-128"/>
                </a:rPr>
                <a:t>関連あるテキスト</a:t>
              </a:r>
              <a:r>
                <a:rPr lang="ja-JP" altLang="en-US" sz="1200" dirty="0">
                  <a:latin typeface="+mn-ea"/>
                  <a:cs typeface="メイリオ" pitchFamily="50" charset="-128"/>
                </a:rPr>
                <a:t>を識別する為に検査を実施。</a:t>
              </a:r>
              <a:endParaRPr lang="en-US" altLang="ja-JP" sz="1200" dirty="0">
                <a:latin typeface="+mn-ea"/>
                <a:cs typeface="メイリオ" pitchFamily="50" charset="-128"/>
              </a:endParaRPr>
            </a:p>
          </p:txBody>
        </p:sp>
        <p:pic>
          <p:nvPicPr>
            <p:cNvPr id="1225735" name="Picture 20" descr="beths_cloud.png"/>
            <p:cNvPicPr>
              <a:picLocks noChangeAspect="1"/>
            </p:cNvPicPr>
            <p:nvPr/>
          </p:nvPicPr>
          <p:blipFill>
            <a:blip r:embed="rId4" cstate="print"/>
            <a:srcRect/>
            <a:stretch>
              <a:fillRect/>
            </a:stretch>
          </p:blipFill>
          <p:spPr bwMode="gray">
            <a:xfrm>
              <a:off x="4038600" y="1844675"/>
              <a:ext cx="1524000" cy="822325"/>
            </a:xfrm>
            <a:prstGeom prst="rect">
              <a:avLst/>
            </a:prstGeom>
            <a:noFill/>
            <a:ln w="9525">
              <a:noFill/>
              <a:miter lim="800000"/>
              <a:headEnd/>
              <a:tailEnd/>
            </a:ln>
          </p:spPr>
        </p:pic>
        <p:pic>
          <p:nvPicPr>
            <p:cNvPr id="1225736" name="Picture 58" descr="httpcontentlook.png"/>
            <p:cNvPicPr>
              <a:picLocks noChangeAspect="1"/>
            </p:cNvPicPr>
            <p:nvPr/>
          </p:nvPicPr>
          <p:blipFill>
            <a:blip r:embed="rId5" cstate="print"/>
            <a:srcRect/>
            <a:stretch>
              <a:fillRect/>
            </a:stretch>
          </p:blipFill>
          <p:spPr bwMode="gray">
            <a:xfrm>
              <a:off x="3505205" y="2051829"/>
              <a:ext cx="1481270" cy="1138902"/>
            </a:xfrm>
            <a:prstGeom prst="rect">
              <a:avLst/>
            </a:prstGeom>
            <a:noFill/>
            <a:ln w="9525">
              <a:noFill/>
              <a:miter lim="800000"/>
              <a:headEnd/>
              <a:tailEnd/>
            </a:ln>
          </p:spPr>
        </p:pic>
        <p:pic>
          <p:nvPicPr>
            <p:cNvPr id="1225737" name="Picture 29" descr="gambling.png"/>
            <p:cNvPicPr>
              <a:picLocks noChangeAspect="1"/>
            </p:cNvPicPr>
            <p:nvPr/>
          </p:nvPicPr>
          <p:blipFill>
            <a:blip r:embed="rId6" cstate="print"/>
            <a:srcRect/>
            <a:stretch>
              <a:fillRect/>
            </a:stretch>
          </p:blipFill>
          <p:spPr bwMode="gray">
            <a:xfrm>
              <a:off x="3200404" y="2714752"/>
              <a:ext cx="835375" cy="714248"/>
            </a:xfrm>
            <a:prstGeom prst="rect">
              <a:avLst/>
            </a:prstGeom>
            <a:noFill/>
            <a:ln w="9525">
              <a:noFill/>
              <a:miter lim="800000"/>
              <a:headEnd/>
              <a:tailEnd/>
            </a:ln>
          </p:spPr>
        </p:pic>
        <p:pic>
          <p:nvPicPr>
            <p:cNvPr id="31" name="Straight Arrow Connector 30"/>
            <p:cNvPicPr>
              <a:picLocks noChangeArrowheads="1"/>
            </p:cNvPicPr>
            <p:nvPr/>
          </p:nvPicPr>
          <p:blipFill>
            <a:blip r:embed="rId7" cstate="print"/>
            <a:srcRect/>
            <a:stretch>
              <a:fillRect/>
            </a:stretch>
          </p:blipFill>
          <p:spPr bwMode="gray">
            <a:xfrm>
              <a:off x="2203704" y="2511552"/>
              <a:ext cx="853440" cy="469392"/>
            </a:xfrm>
            <a:prstGeom prst="rect">
              <a:avLst/>
            </a:prstGeom>
            <a:noFill/>
          </p:spPr>
        </p:pic>
      </p:grpSp>
      <p:grpSp>
        <p:nvGrpSpPr>
          <p:cNvPr id="3" name="Group 40"/>
          <p:cNvGrpSpPr>
            <a:grpSpLocks/>
          </p:cNvGrpSpPr>
          <p:nvPr/>
        </p:nvGrpSpPr>
        <p:grpSpPr bwMode="auto">
          <a:xfrm>
            <a:off x="5327650" y="1295400"/>
            <a:ext cx="3816350" cy="1820863"/>
            <a:chOff x="5556504" y="1295400"/>
            <a:chExt cx="3816096" cy="1821389"/>
          </a:xfrm>
        </p:grpSpPr>
        <p:grpSp>
          <p:nvGrpSpPr>
            <p:cNvPr id="4" name="Group 39"/>
            <p:cNvGrpSpPr>
              <a:grpSpLocks/>
            </p:cNvGrpSpPr>
            <p:nvPr/>
          </p:nvGrpSpPr>
          <p:grpSpPr bwMode="auto">
            <a:xfrm>
              <a:off x="6096000" y="1295400"/>
              <a:ext cx="3276600" cy="1821389"/>
              <a:chOff x="6096000" y="1295400"/>
              <a:chExt cx="3276600" cy="1821389"/>
            </a:xfrm>
          </p:grpSpPr>
          <p:sp>
            <p:nvSpPr>
              <p:cNvPr id="1225741" name="Text Box 18"/>
              <p:cNvSpPr txBox="1">
                <a:spLocks noChangeArrowheads="1"/>
              </p:cNvSpPr>
              <p:nvPr/>
            </p:nvSpPr>
            <p:spPr bwMode="gray">
              <a:xfrm>
                <a:off x="6096000" y="1295400"/>
                <a:ext cx="3276600" cy="646518"/>
              </a:xfrm>
              <a:prstGeom prst="rect">
                <a:avLst/>
              </a:prstGeom>
              <a:noFill/>
              <a:ln w="9525">
                <a:noFill/>
                <a:miter lim="800000"/>
                <a:headEnd/>
                <a:tailEnd/>
              </a:ln>
            </p:spPr>
            <p:txBody>
              <a:bodyPr>
                <a:spAutoFit/>
              </a:bodyPr>
              <a:lstStyle/>
              <a:p>
                <a:pPr marL="228600" indent="-228600"/>
                <a:r>
                  <a:rPr lang="en-US" altLang="ja-JP" sz="1200" dirty="0">
                    <a:latin typeface="+mn-ea"/>
                    <a:cs typeface="メイリオ" pitchFamily="50" charset="-128"/>
                  </a:rPr>
                  <a:t>3. </a:t>
                </a:r>
                <a:r>
                  <a:rPr lang="ja-JP" altLang="en-US" sz="1200" b="1" dirty="0" smtClean="0">
                    <a:latin typeface="+mn-ea"/>
                    <a:cs typeface="メイリオ" pitchFamily="50" charset="-128"/>
                  </a:rPr>
                  <a:t>コンセプトベクトル</a:t>
                </a:r>
                <a:r>
                  <a:rPr lang="ja-JP" altLang="en-US" sz="1200" b="1" dirty="0">
                    <a:latin typeface="+mn-ea"/>
                    <a:cs typeface="メイリオ" pitchFamily="50" charset="-128"/>
                  </a:rPr>
                  <a:t>（座標）</a:t>
                </a:r>
                <a:r>
                  <a:rPr lang="ja-JP" altLang="en-US" sz="1200" dirty="0">
                    <a:latin typeface="+mn-ea"/>
                    <a:cs typeface="メイリオ" pitchFamily="50" charset="-128"/>
                  </a:rPr>
                  <a:t>を計算。各フィールドは、特定のカテゴリに関連するドキュメントのスコアになる。</a:t>
                </a:r>
                <a:endParaRPr lang="en-US" altLang="ja-JP" sz="1200" dirty="0">
                  <a:latin typeface="+mn-ea"/>
                  <a:cs typeface="メイリオ" pitchFamily="50" charset="-128"/>
                </a:endParaRPr>
              </a:p>
            </p:txBody>
          </p:sp>
          <p:pic>
            <p:nvPicPr>
              <p:cNvPr id="1225742" name="Picture 61" descr="httpcontentlook-hook.png"/>
              <p:cNvPicPr>
                <a:picLocks noChangeAspect="1"/>
              </p:cNvPicPr>
              <p:nvPr/>
            </p:nvPicPr>
            <p:blipFill>
              <a:blip r:embed="rId8" cstate="print"/>
              <a:srcRect/>
              <a:stretch>
                <a:fillRect/>
              </a:stretch>
            </p:blipFill>
            <p:spPr bwMode="gray">
              <a:xfrm>
                <a:off x="6663032" y="1981200"/>
                <a:ext cx="1657792" cy="1135589"/>
              </a:xfrm>
              <a:prstGeom prst="rect">
                <a:avLst/>
              </a:prstGeom>
              <a:noFill/>
              <a:ln w="9525">
                <a:noFill/>
                <a:miter lim="800000"/>
                <a:headEnd/>
                <a:tailEnd/>
              </a:ln>
            </p:spPr>
          </p:pic>
          <p:sp>
            <p:nvSpPr>
              <p:cNvPr id="1225743" name="Rectangle 43"/>
              <p:cNvSpPr>
                <a:spLocks noChangeArrowheads="1"/>
              </p:cNvSpPr>
              <p:nvPr/>
            </p:nvSpPr>
            <p:spPr bwMode="gray">
              <a:xfrm>
                <a:off x="8363593" y="2249789"/>
                <a:ext cx="780407" cy="188943"/>
              </a:xfrm>
              <a:prstGeom prst="rect">
                <a:avLst/>
              </a:prstGeom>
              <a:noFill/>
              <a:ln w="9525">
                <a:noFill/>
                <a:miter lim="800000"/>
                <a:headEnd/>
                <a:tailEnd/>
              </a:ln>
            </p:spPr>
            <p:txBody>
              <a:bodyPr lIns="0" tIns="0" rIns="0" bIns="0"/>
              <a:lstStyle/>
              <a:p>
                <a:pPr defTabSz="457200">
                  <a:lnSpc>
                    <a:spcPct val="95000"/>
                  </a:lnSpc>
                  <a:buClr>
                    <a:schemeClr val="tx2"/>
                  </a:buClr>
                  <a:buSzPct val="100000"/>
                  <a:buFont typeface="Wingdings" pitchFamily="2" charset="2"/>
                  <a:buNone/>
                </a:pPr>
                <a:r>
                  <a:rPr lang="ja-JP" altLang="en-US" sz="1200">
                    <a:latin typeface="+mn-ea"/>
                    <a:cs typeface="メイリオ" pitchFamily="50" charset="-128"/>
                  </a:rPr>
                  <a:t>アダルト</a:t>
                </a:r>
                <a:endParaRPr lang="en-US" altLang="ja-JP" sz="1200">
                  <a:latin typeface="+mn-ea"/>
                  <a:cs typeface="メイリオ" pitchFamily="50" charset="-128"/>
                </a:endParaRPr>
              </a:p>
            </p:txBody>
          </p:sp>
          <p:sp>
            <p:nvSpPr>
              <p:cNvPr id="1225744" name="Rectangle 44"/>
              <p:cNvSpPr>
                <a:spLocks noChangeArrowheads="1"/>
              </p:cNvSpPr>
              <p:nvPr/>
            </p:nvSpPr>
            <p:spPr bwMode="gray">
              <a:xfrm>
                <a:off x="8095306" y="2590800"/>
                <a:ext cx="573087" cy="177800"/>
              </a:xfrm>
              <a:prstGeom prst="rect">
                <a:avLst/>
              </a:prstGeom>
              <a:noFill/>
              <a:ln w="9525">
                <a:noFill/>
                <a:miter lim="800000"/>
                <a:headEnd/>
                <a:tailEnd/>
              </a:ln>
            </p:spPr>
            <p:txBody>
              <a:bodyPr lIns="0" tIns="0" rIns="0" bIns="0"/>
              <a:lstStyle/>
              <a:p>
                <a:pPr defTabSz="457200"/>
                <a:r>
                  <a:rPr lang="ja-JP" altLang="en-US" sz="1200">
                    <a:latin typeface="+mn-ea"/>
                    <a:cs typeface="メイリオ" pitchFamily="50" charset="-128"/>
                  </a:rPr>
                  <a:t>ヘルス</a:t>
                </a:r>
                <a:r>
                  <a:rPr lang="en-US" altLang="ja-JP" sz="1200">
                    <a:latin typeface="+mn-ea"/>
                    <a:cs typeface="メイリオ" pitchFamily="50" charset="-128"/>
                  </a:rPr>
                  <a:t> </a:t>
                </a:r>
              </a:p>
            </p:txBody>
          </p:sp>
          <p:sp>
            <p:nvSpPr>
              <p:cNvPr id="1225745" name="Rectangle 46"/>
              <p:cNvSpPr>
                <a:spLocks noChangeArrowheads="1"/>
              </p:cNvSpPr>
              <p:nvPr/>
            </p:nvSpPr>
            <p:spPr bwMode="gray">
              <a:xfrm>
                <a:off x="8095306" y="2057400"/>
                <a:ext cx="958850" cy="179387"/>
              </a:xfrm>
              <a:prstGeom prst="rect">
                <a:avLst/>
              </a:prstGeom>
              <a:noFill/>
              <a:ln w="9525">
                <a:noFill/>
                <a:miter lim="800000"/>
                <a:headEnd/>
                <a:tailEnd/>
              </a:ln>
            </p:spPr>
            <p:txBody>
              <a:bodyPr lIns="0" tIns="0" rIns="0" bIns="0"/>
              <a:lstStyle/>
              <a:p>
                <a:pPr defTabSz="457200"/>
                <a:r>
                  <a:rPr lang="ja-JP" altLang="en-US" sz="1200">
                    <a:latin typeface="+mn-ea"/>
                    <a:cs typeface="メイリオ" pitchFamily="50" charset="-128"/>
                  </a:rPr>
                  <a:t>ファイナンス</a:t>
                </a:r>
                <a:endParaRPr lang="en-US" altLang="ja-JP" sz="1200">
                  <a:latin typeface="+mn-ea"/>
                  <a:cs typeface="メイリオ" pitchFamily="50" charset="-128"/>
                </a:endParaRPr>
              </a:p>
            </p:txBody>
          </p:sp>
        </p:grpSp>
        <p:pic>
          <p:nvPicPr>
            <p:cNvPr id="32" name="Straight Arrow Connector 31"/>
            <p:cNvPicPr>
              <a:picLocks noChangeArrowheads="1"/>
            </p:cNvPicPr>
            <p:nvPr/>
          </p:nvPicPr>
          <p:blipFill>
            <a:blip r:embed="rId7" cstate="print"/>
            <a:srcRect/>
            <a:stretch>
              <a:fillRect/>
            </a:stretch>
          </p:blipFill>
          <p:spPr bwMode="gray">
            <a:xfrm>
              <a:off x="5556504" y="2511903"/>
              <a:ext cx="853440" cy="469528"/>
            </a:xfrm>
            <a:prstGeom prst="rect">
              <a:avLst/>
            </a:prstGeom>
            <a:noFill/>
          </p:spPr>
        </p:pic>
      </p:grpSp>
      <p:grpSp>
        <p:nvGrpSpPr>
          <p:cNvPr id="5" name="Group 42"/>
          <p:cNvGrpSpPr>
            <a:grpSpLocks/>
          </p:cNvGrpSpPr>
          <p:nvPr/>
        </p:nvGrpSpPr>
        <p:grpSpPr bwMode="auto">
          <a:xfrm>
            <a:off x="3200400" y="4005064"/>
            <a:ext cx="3632448" cy="2438599"/>
            <a:chOff x="3200400" y="4005879"/>
            <a:chExt cx="3632448" cy="2437593"/>
          </a:xfrm>
        </p:grpSpPr>
        <p:pic>
          <p:nvPicPr>
            <p:cNvPr id="1225748" name="Picture 66" descr="vector.png"/>
            <p:cNvPicPr>
              <a:picLocks noChangeAspect="1"/>
            </p:cNvPicPr>
            <p:nvPr/>
          </p:nvPicPr>
          <p:blipFill>
            <a:blip r:embed="rId9" cstate="print"/>
            <a:srcRect/>
            <a:stretch>
              <a:fillRect/>
            </a:stretch>
          </p:blipFill>
          <p:spPr bwMode="gray">
            <a:xfrm>
              <a:off x="3200400" y="4071138"/>
              <a:ext cx="2273799" cy="2372334"/>
            </a:xfrm>
            <a:prstGeom prst="rect">
              <a:avLst/>
            </a:prstGeom>
            <a:noFill/>
            <a:ln w="9525">
              <a:noFill/>
              <a:miter lim="800000"/>
              <a:headEnd/>
              <a:tailEnd/>
            </a:ln>
          </p:spPr>
        </p:pic>
        <p:sp>
          <p:nvSpPr>
            <p:cNvPr id="1225749" name="Text Box 62"/>
            <p:cNvSpPr txBox="1">
              <a:spLocks noChangeArrowheads="1"/>
            </p:cNvSpPr>
            <p:nvPr/>
          </p:nvSpPr>
          <p:spPr bwMode="gray">
            <a:xfrm>
              <a:off x="5004048" y="4005879"/>
              <a:ext cx="1828800" cy="461475"/>
            </a:xfrm>
            <a:prstGeom prst="rect">
              <a:avLst/>
            </a:prstGeom>
            <a:noFill/>
            <a:ln w="9525">
              <a:noFill/>
              <a:miter lim="800000"/>
              <a:headEnd/>
              <a:tailEnd/>
            </a:ln>
          </p:spPr>
          <p:txBody>
            <a:bodyPr>
              <a:spAutoFit/>
            </a:bodyPr>
            <a:lstStyle/>
            <a:p>
              <a:pPr marL="228600" indent="-228600"/>
              <a:r>
                <a:rPr lang="en-US" altLang="ja-JP" sz="1200" dirty="0">
                  <a:latin typeface="+mn-ea"/>
                  <a:cs typeface="メイリオ" pitchFamily="50" charset="-128"/>
                </a:rPr>
                <a:t>5.	</a:t>
              </a:r>
              <a:r>
                <a:rPr lang="ja-JP" altLang="en-US" sz="1200" dirty="0">
                  <a:latin typeface="+mn-ea"/>
                  <a:cs typeface="メイリオ" pitchFamily="50" charset="-128"/>
                </a:rPr>
                <a:t>最もマッチするカテゴリが返される。</a:t>
              </a:r>
              <a:endParaRPr lang="en-US" altLang="ja-JP" sz="1200" dirty="0">
                <a:latin typeface="+mn-ea"/>
                <a:cs typeface="メイリオ" pitchFamily="50" charset="-128"/>
              </a:endParaRPr>
            </a:p>
          </p:txBody>
        </p:sp>
        <p:sp>
          <p:nvSpPr>
            <p:cNvPr id="1225750" name="Oval 63"/>
            <p:cNvSpPr>
              <a:spLocks noChangeArrowheads="1"/>
            </p:cNvSpPr>
            <p:nvPr/>
          </p:nvSpPr>
          <p:spPr bwMode="gray">
            <a:xfrm>
              <a:off x="4106864" y="4196508"/>
              <a:ext cx="830266" cy="255486"/>
            </a:xfrm>
            <a:prstGeom prst="ellipse">
              <a:avLst/>
            </a:prstGeom>
            <a:noFill/>
            <a:ln w="25400">
              <a:solidFill>
                <a:srgbClr val="FF0000"/>
              </a:solidFill>
              <a:round/>
              <a:headEnd/>
              <a:tailEnd/>
            </a:ln>
          </p:spPr>
          <p:txBody>
            <a:bodyPr wrap="none" anchor="ctr"/>
            <a:lstStyle/>
            <a:p>
              <a:endParaRPr lang="ja-JP" altLang="ja-JP" sz="1200">
                <a:latin typeface="+mn-ea"/>
                <a:cs typeface="メイリオ" pitchFamily="50" charset="-128"/>
              </a:endParaRPr>
            </a:p>
          </p:txBody>
        </p:sp>
        <p:sp>
          <p:nvSpPr>
            <p:cNvPr id="1225751" name="Rectangle 43"/>
            <p:cNvSpPr>
              <a:spLocks noChangeArrowheads="1"/>
            </p:cNvSpPr>
            <p:nvPr/>
          </p:nvSpPr>
          <p:spPr bwMode="gray">
            <a:xfrm>
              <a:off x="4134642" y="4229100"/>
              <a:ext cx="1229446" cy="191144"/>
            </a:xfrm>
            <a:prstGeom prst="rect">
              <a:avLst/>
            </a:prstGeom>
            <a:noFill/>
            <a:ln w="9525">
              <a:noFill/>
              <a:miter lim="800000"/>
              <a:headEnd/>
              <a:tailEnd/>
            </a:ln>
          </p:spPr>
          <p:txBody>
            <a:bodyPr lIns="0" tIns="0" rIns="0" bIns="0"/>
            <a:lstStyle/>
            <a:p>
              <a:pPr defTabSz="457200">
                <a:lnSpc>
                  <a:spcPct val="95000"/>
                </a:lnSpc>
                <a:buClr>
                  <a:schemeClr val="tx2"/>
                </a:buClr>
                <a:buSzPct val="100000"/>
                <a:buFont typeface="Wingdings" pitchFamily="2" charset="2"/>
                <a:buNone/>
              </a:pPr>
              <a:r>
                <a:rPr lang="ja-JP" altLang="en-US" sz="1200">
                  <a:latin typeface="+mn-ea"/>
                  <a:cs typeface="メイリオ" pitchFamily="50" charset="-128"/>
                </a:rPr>
                <a:t>ギャンブル</a:t>
              </a:r>
              <a:endParaRPr lang="en-US" altLang="ja-JP" sz="1200">
                <a:latin typeface="+mn-ea"/>
                <a:cs typeface="メイリオ" pitchFamily="50" charset="-128"/>
              </a:endParaRPr>
            </a:p>
          </p:txBody>
        </p:sp>
        <p:sp>
          <p:nvSpPr>
            <p:cNvPr id="1225752" name="Rectangle 44"/>
            <p:cNvSpPr>
              <a:spLocks noChangeArrowheads="1"/>
            </p:cNvSpPr>
            <p:nvPr/>
          </p:nvSpPr>
          <p:spPr bwMode="gray">
            <a:xfrm>
              <a:off x="5091980" y="5232400"/>
              <a:ext cx="573087" cy="177800"/>
            </a:xfrm>
            <a:prstGeom prst="rect">
              <a:avLst/>
            </a:prstGeom>
            <a:noFill/>
            <a:ln w="9525">
              <a:noFill/>
              <a:miter lim="800000"/>
              <a:headEnd/>
              <a:tailEnd/>
            </a:ln>
          </p:spPr>
          <p:txBody>
            <a:bodyPr lIns="0" tIns="0" rIns="0" bIns="0"/>
            <a:lstStyle/>
            <a:p>
              <a:pPr defTabSz="457200"/>
              <a:r>
                <a:rPr lang="ja-JP" altLang="en-US" sz="1200">
                  <a:latin typeface="+mn-ea"/>
                  <a:cs typeface="メイリオ" pitchFamily="50" charset="-128"/>
                </a:rPr>
                <a:t>ヘルス</a:t>
              </a:r>
              <a:endParaRPr lang="en-US" altLang="ja-JP" sz="1200">
                <a:latin typeface="+mn-ea"/>
                <a:cs typeface="メイリオ" pitchFamily="50" charset="-128"/>
              </a:endParaRPr>
            </a:p>
          </p:txBody>
        </p:sp>
        <p:sp>
          <p:nvSpPr>
            <p:cNvPr id="1225753" name="Rectangle 46"/>
            <p:cNvSpPr>
              <a:spLocks noChangeArrowheads="1"/>
            </p:cNvSpPr>
            <p:nvPr/>
          </p:nvSpPr>
          <p:spPr bwMode="gray">
            <a:xfrm>
              <a:off x="3607667" y="6248400"/>
              <a:ext cx="958850" cy="179387"/>
            </a:xfrm>
            <a:prstGeom prst="rect">
              <a:avLst/>
            </a:prstGeom>
            <a:noFill/>
            <a:ln w="9525">
              <a:noFill/>
              <a:miter lim="800000"/>
              <a:headEnd/>
              <a:tailEnd/>
            </a:ln>
          </p:spPr>
          <p:txBody>
            <a:bodyPr lIns="0" tIns="0" rIns="0" bIns="0"/>
            <a:lstStyle/>
            <a:p>
              <a:pPr defTabSz="457200"/>
              <a:r>
                <a:rPr lang="ja-JP" altLang="en-US" sz="1200">
                  <a:latin typeface="+mn-ea"/>
                  <a:cs typeface="メイリオ" pitchFamily="50" charset="-128"/>
                </a:rPr>
                <a:t>ファイナンス</a:t>
              </a:r>
              <a:endParaRPr lang="en-US" altLang="ja-JP" sz="1200">
                <a:latin typeface="+mn-ea"/>
                <a:cs typeface="メイリオ" pitchFamily="50" charset="-128"/>
              </a:endParaRPr>
            </a:p>
          </p:txBody>
        </p:sp>
        <p:pic>
          <p:nvPicPr>
            <p:cNvPr id="33" name="Straight Arrow Connector 32"/>
            <p:cNvPicPr>
              <a:picLocks noChangeArrowheads="1"/>
            </p:cNvPicPr>
            <p:nvPr/>
          </p:nvPicPr>
          <p:blipFill>
            <a:blip r:embed="rId10" cstate="print"/>
            <a:srcRect/>
            <a:stretch>
              <a:fillRect/>
            </a:stretch>
          </p:blipFill>
          <p:spPr bwMode="gray">
            <a:xfrm>
              <a:off x="5401056" y="4791947"/>
              <a:ext cx="780288" cy="475292"/>
            </a:xfrm>
            <a:prstGeom prst="rect">
              <a:avLst/>
            </a:prstGeom>
            <a:noFill/>
          </p:spPr>
        </p:pic>
      </p:grpSp>
      <p:grpSp>
        <p:nvGrpSpPr>
          <p:cNvPr id="6" name="Group 44"/>
          <p:cNvGrpSpPr>
            <a:grpSpLocks/>
          </p:cNvGrpSpPr>
          <p:nvPr/>
        </p:nvGrpSpPr>
        <p:grpSpPr bwMode="auto">
          <a:xfrm>
            <a:off x="555625" y="4724400"/>
            <a:ext cx="2200275" cy="1789331"/>
            <a:chOff x="555570" y="4724400"/>
            <a:chExt cx="2199822" cy="1789758"/>
          </a:xfrm>
        </p:grpSpPr>
        <p:sp>
          <p:nvSpPr>
            <p:cNvPr id="1225756" name="Text Box 62"/>
            <p:cNvSpPr txBox="1">
              <a:spLocks noChangeArrowheads="1"/>
            </p:cNvSpPr>
            <p:nvPr/>
          </p:nvSpPr>
          <p:spPr bwMode="gray">
            <a:xfrm>
              <a:off x="555570" y="5867673"/>
              <a:ext cx="2117778" cy="646485"/>
            </a:xfrm>
            <a:prstGeom prst="rect">
              <a:avLst/>
            </a:prstGeom>
            <a:noFill/>
            <a:ln w="9525">
              <a:noFill/>
              <a:miter lim="800000"/>
              <a:headEnd/>
              <a:tailEnd/>
            </a:ln>
          </p:spPr>
          <p:txBody>
            <a:bodyPr>
              <a:spAutoFit/>
            </a:bodyPr>
            <a:lstStyle/>
            <a:p>
              <a:pPr marL="228600" indent="-228600"/>
              <a:r>
                <a:rPr lang="en-US" altLang="ja-JP" sz="1200" dirty="0">
                  <a:latin typeface="+mn-ea"/>
                  <a:cs typeface="メイリオ" pitchFamily="50" charset="-128"/>
                </a:rPr>
                <a:t>6. </a:t>
              </a:r>
              <a:r>
                <a:rPr lang="ja-JP" altLang="en-US" sz="1200" dirty="0" smtClean="0">
                  <a:latin typeface="+mn-ea"/>
                  <a:cs typeface="メイリオ" pitchFamily="50" charset="-128"/>
                </a:rPr>
                <a:t>カテゴリ</a:t>
              </a:r>
              <a:r>
                <a:rPr lang="ja-JP" altLang="en-US" sz="1200" dirty="0">
                  <a:latin typeface="+mn-ea"/>
                  <a:cs typeface="メイリオ" pitchFamily="50" charset="-128"/>
                </a:rPr>
                <a:t>にマッチするポリシーが実行される。</a:t>
              </a:r>
              <a:r>
                <a:rPr lang="en-US" altLang="ja-JP" sz="1200" dirty="0">
                  <a:latin typeface="+mn-ea"/>
                  <a:cs typeface="メイリオ" pitchFamily="50" charset="-128"/>
                </a:rPr>
                <a:t> </a:t>
              </a:r>
              <a:br>
                <a:rPr lang="en-US" altLang="ja-JP" sz="1200" dirty="0">
                  <a:latin typeface="+mn-ea"/>
                  <a:cs typeface="メイリオ" pitchFamily="50" charset="-128"/>
                </a:rPr>
              </a:br>
              <a:r>
                <a:rPr lang="ja-JP" altLang="en-US" sz="1200" dirty="0">
                  <a:latin typeface="+mn-ea"/>
                  <a:cs typeface="メイリオ" pitchFamily="50" charset="-128"/>
                </a:rPr>
                <a:t>ブロック</a:t>
              </a:r>
              <a:r>
                <a:rPr lang="en-US" altLang="ja-JP" sz="1200" dirty="0">
                  <a:latin typeface="+mn-ea"/>
                  <a:cs typeface="メイリオ" pitchFamily="50" charset="-128"/>
                </a:rPr>
                <a:t> / </a:t>
              </a:r>
              <a:r>
                <a:rPr lang="ja-JP" altLang="en-US" sz="1200" dirty="0">
                  <a:latin typeface="+mn-ea"/>
                  <a:cs typeface="メイリオ" pitchFamily="50" charset="-128"/>
                </a:rPr>
                <a:t>許可</a:t>
              </a:r>
              <a:r>
                <a:rPr lang="en-US" altLang="ja-JP" sz="1200" dirty="0">
                  <a:latin typeface="+mn-ea"/>
                  <a:cs typeface="メイリオ" pitchFamily="50" charset="-128"/>
                </a:rPr>
                <a:t>/ </a:t>
              </a:r>
              <a:r>
                <a:rPr lang="ja-JP" altLang="en-US" sz="1200" dirty="0">
                  <a:latin typeface="+mn-ea"/>
                  <a:cs typeface="メイリオ" pitchFamily="50" charset="-128"/>
                </a:rPr>
                <a:t>警告</a:t>
              </a:r>
              <a:endParaRPr lang="en-US" altLang="ja-JP" sz="1200" dirty="0">
                <a:latin typeface="+mn-ea"/>
                <a:cs typeface="メイリオ" pitchFamily="50" charset="-128"/>
              </a:endParaRPr>
            </a:p>
          </p:txBody>
        </p:sp>
        <p:pic>
          <p:nvPicPr>
            <p:cNvPr id="1225757" name="Picture 67" descr="gambling.png"/>
            <p:cNvPicPr>
              <a:picLocks noChangeAspect="1"/>
            </p:cNvPicPr>
            <p:nvPr/>
          </p:nvPicPr>
          <p:blipFill>
            <a:blip r:embed="rId6" cstate="print"/>
            <a:srcRect/>
            <a:stretch>
              <a:fillRect/>
            </a:stretch>
          </p:blipFill>
          <p:spPr bwMode="gray">
            <a:xfrm>
              <a:off x="701582" y="4953000"/>
              <a:ext cx="920935" cy="787400"/>
            </a:xfrm>
            <a:prstGeom prst="rect">
              <a:avLst/>
            </a:prstGeom>
            <a:noFill/>
            <a:ln w="9525">
              <a:noFill/>
              <a:miter lim="800000"/>
              <a:headEnd/>
              <a:tailEnd/>
            </a:ln>
          </p:spPr>
        </p:pic>
        <p:pic>
          <p:nvPicPr>
            <p:cNvPr id="1225758" name="Picture 28" descr="no.png"/>
            <p:cNvPicPr>
              <a:picLocks noChangeAspect="1"/>
            </p:cNvPicPr>
            <p:nvPr/>
          </p:nvPicPr>
          <p:blipFill>
            <a:blip r:embed="rId11" cstate="print"/>
            <a:srcRect/>
            <a:stretch>
              <a:fillRect/>
            </a:stretch>
          </p:blipFill>
          <p:spPr bwMode="gray">
            <a:xfrm>
              <a:off x="1019049" y="4724400"/>
              <a:ext cx="809751" cy="809751"/>
            </a:xfrm>
            <a:prstGeom prst="rect">
              <a:avLst/>
            </a:prstGeom>
            <a:noFill/>
            <a:ln w="9525">
              <a:noFill/>
              <a:miter lim="800000"/>
              <a:headEnd/>
              <a:tailEnd/>
            </a:ln>
          </p:spPr>
        </p:pic>
        <p:pic>
          <p:nvPicPr>
            <p:cNvPr id="35" name="Straight Arrow Connector 34"/>
            <p:cNvPicPr>
              <a:picLocks noChangeArrowheads="1"/>
            </p:cNvPicPr>
            <p:nvPr/>
          </p:nvPicPr>
          <p:blipFill>
            <a:blip r:embed="rId10" cstate="print"/>
            <a:srcRect/>
            <a:stretch>
              <a:fillRect/>
            </a:stretch>
          </p:blipFill>
          <p:spPr bwMode="gray">
            <a:xfrm>
              <a:off x="1975104" y="4791460"/>
              <a:ext cx="780288" cy="475512"/>
            </a:xfrm>
            <a:prstGeom prst="rect">
              <a:avLst/>
            </a:prstGeom>
            <a:noFill/>
          </p:spPr>
        </p:pic>
      </p:grpSp>
      <p:pic>
        <p:nvPicPr>
          <p:cNvPr id="39" name="Straight Arrow Connector 38"/>
          <p:cNvPicPr>
            <a:picLocks noChangeArrowheads="1"/>
          </p:cNvPicPr>
          <p:nvPr/>
        </p:nvPicPr>
        <p:blipFill>
          <a:blip r:embed="rId12" cstate="print"/>
          <a:srcRect/>
          <a:stretch>
            <a:fillRect/>
          </a:stretch>
        </p:blipFill>
        <p:spPr bwMode="gray">
          <a:xfrm>
            <a:off x="1133475" y="3346450"/>
            <a:ext cx="476250" cy="1006475"/>
          </a:xfrm>
          <a:prstGeom prst="rect">
            <a:avLst/>
          </a:prstGeom>
          <a:noFill/>
        </p:spPr>
      </p:pic>
      <p:grpSp>
        <p:nvGrpSpPr>
          <p:cNvPr id="7" name="Group 39"/>
          <p:cNvGrpSpPr>
            <a:grpSpLocks/>
          </p:cNvGrpSpPr>
          <p:nvPr/>
        </p:nvGrpSpPr>
        <p:grpSpPr bwMode="auto">
          <a:xfrm>
            <a:off x="6183313" y="3498850"/>
            <a:ext cx="2514600" cy="3072493"/>
            <a:chOff x="6183369" y="3651503"/>
            <a:chExt cx="2514600" cy="3072362"/>
          </a:xfrm>
        </p:grpSpPr>
        <p:sp>
          <p:nvSpPr>
            <p:cNvPr id="1225762" name="Text Box 54"/>
            <p:cNvSpPr txBox="1">
              <a:spLocks noChangeArrowheads="1"/>
            </p:cNvSpPr>
            <p:nvPr/>
          </p:nvSpPr>
          <p:spPr bwMode="gray">
            <a:xfrm>
              <a:off x="6183369" y="5892904"/>
              <a:ext cx="2514600" cy="830961"/>
            </a:xfrm>
            <a:prstGeom prst="rect">
              <a:avLst/>
            </a:prstGeom>
            <a:noFill/>
            <a:ln w="9525">
              <a:noFill/>
              <a:miter lim="800000"/>
              <a:headEnd/>
              <a:tailEnd/>
            </a:ln>
          </p:spPr>
          <p:txBody>
            <a:bodyPr>
              <a:spAutoFit/>
            </a:bodyPr>
            <a:lstStyle/>
            <a:p>
              <a:pPr marL="228600" indent="-228600">
                <a:buFontTx/>
                <a:buAutoNum type="arabicPeriod" startAt="4"/>
              </a:pPr>
              <a:r>
                <a:rPr lang="ja-JP" altLang="en-US" sz="1200">
                  <a:latin typeface="+mn-ea"/>
                  <a:cs typeface="メイリオ" pitchFamily="50" charset="-128"/>
                </a:rPr>
                <a:t>ドキュメントベクトル（座標）と</a:t>
              </a:r>
              <a:r>
                <a:rPr lang="ja-JP" altLang="en-US" sz="1200" b="1">
                  <a:latin typeface="+mn-ea"/>
                  <a:cs typeface="メイリオ" pitchFamily="50" charset="-128"/>
                </a:rPr>
                <a:t>モデルドキュメント</a:t>
              </a:r>
              <a:r>
                <a:rPr lang="ja-JP" altLang="en-US" sz="1200">
                  <a:latin typeface="+mn-ea"/>
                  <a:cs typeface="メイリオ" pitchFamily="50" charset="-128"/>
                </a:rPr>
                <a:t>ベクトル（座標）の近似値を調査する。</a:t>
              </a:r>
              <a:endParaRPr lang="en-US" altLang="ja-JP" sz="1200">
                <a:latin typeface="+mn-ea"/>
                <a:cs typeface="メイリオ" pitchFamily="50" charset="-128"/>
              </a:endParaRPr>
            </a:p>
          </p:txBody>
        </p:sp>
        <p:pic>
          <p:nvPicPr>
            <p:cNvPr id="36" name="Straight Arrow Connector 35"/>
            <p:cNvPicPr>
              <a:picLocks noChangeArrowheads="1"/>
            </p:cNvPicPr>
            <p:nvPr/>
          </p:nvPicPr>
          <p:blipFill>
            <a:blip r:embed="rId13" cstate="print"/>
            <a:srcRect/>
            <a:stretch>
              <a:fillRect/>
            </a:stretch>
          </p:blipFill>
          <p:spPr bwMode="gray">
            <a:xfrm>
              <a:off x="7077456" y="3651503"/>
              <a:ext cx="475488" cy="926623"/>
            </a:xfrm>
            <a:prstGeom prst="rect">
              <a:avLst/>
            </a:prstGeom>
            <a:noFill/>
          </p:spPr>
        </p:pic>
        <p:pic>
          <p:nvPicPr>
            <p:cNvPr id="1225764" name="Picture 36" descr="sectormatching.png"/>
            <p:cNvPicPr>
              <a:picLocks noChangeAspect="1"/>
            </p:cNvPicPr>
            <p:nvPr/>
          </p:nvPicPr>
          <p:blipFill>
            <a:blip r:embed="rId14" cstate="print"/>
            <a:srcRect/>
            <a:stretch>
              <a:fillRect/>
            </a:stretch>
          </p:blipFill>
          <p:spPr bwMode="gray">
            <a:xfrm>
              <a:off x="6402201" y="4138627"/>
              <a:ext cx="2284599" cy="1576373"/>
            </a:xfrm>
            <a:prstGeom prst="rect">
              <a:avLst/>
            </a:prstGeom>
            <a:noFill/>
            <a:ln w="9525">
              <a:noFill/>
              <a:miter lim="800000"/>
              <a:headEnd/>
              <a:tailEnd/>
            </a:ln>
          </p:spPr>
        </p:pic>
      </p:grpSp>
      <p:sp>
        <p:nvSpPr>
          <p:cNvPr id="37" name="タイトル 36"/>
          <p:cNvSpPr>
            <a:spLocks noGrp="1"/>
          </p:cNvSpPr>
          <p:nvPr>
            <p:ph type="title" idx="4294967295"/>
          </p:nvPr>
        </p:nvSpPr>
        <p:spPr>
          <a:xfrm>
            <a:off x="395536" y="404664"/>
            <a:ext cx="8588375" cy="838200"/>
          </a:xfrm>
        </p:spPr>
        <p:txBody>
          <a:bodyPr/>
          <a:lstStyle/>
          <a:p>
            <a:r>
              <a:rPr lang="en-US" altLang="ja-JP" sz="3200" dirty="0" smtClean="0"/>
              <a:t>Dynamic Content Analysis Engine </a:t>
            </a:r>
            <a:r>
              <a:rPr lang="ja-JP" altLang="en-US" sz="3200" dirty="0" smtClean="0"/>
              <a:t>動作フロー </a:t>
            </a:r>
            <a:r>
              <a:rPr lang="ja-JP" altLang="en-US" dirty="0" smtClean="0"/>
              <a:t/>
            </a:r>
            <a:br>
              <a:rPr lang="ja-JP" altLang="en-US" dirty="0" smtClean="0"/>
            </a:br>
            <a:r>
              <a:rPr lang="ja-JP" altLang="en-US" sz="2000" dirty="0" smtClean="0"/>
              <a:t>サーチエンジン技術（</a:t>
            </a:r>
            <a:r>
              <a:rPr lang="en-US" altLang="ja-JP" sz="2000" dirty="0" smtClean="0"/>
              <a:t>HTTP</a:t>
            </a:r>
            <a:r>
              <a:rPr lang="ja-JP" altLang="en-US" sz="2000" dirty="0" smtClean="0"/>
              <a:t>ヘッダー、</a:t>
            </a:r>
            <a:r>
              <a:rPr lang="en-US" altLang="ja-JP" sz="2000" dirty="0" smtClean="0"/>
              <a:t>HTML </a:t>
            </a:r>
            <a:r>
              <a:rPr lang="ja-JP" altLang="en-US" sz="2000" dirty="0" smtClean="0"/>
              <a:t>メタタグ、テキストを評価）</a:t>
            </a:r>
            <a:endParaRPr kumimoji="1" lang="ja-JP" altLang="en-US" sz="20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Title 3"/>
          <p:cNvSpPr>
            <a:spLocks noGrp="1"/>
          </p:cNvSpPr>
          <p:nvPr>
            <p:ph type="title"/>
          </p:nvPr>
        </p:nvSpPr>
        <p:spPr bwMode="gray"/>
        <p:txBody>
          <a:bodyPr/>
          <a:lstStyle/>
          <a:p>
            <a:r>
              <a:rPr lang="ja-JP" altLang="en-US" dirty="0" smtClean="0">
                <a:ea typeface="ＭＳ Ｐゴシック" pitchFamily="50" charset="-128"/>
              </a:rPr>
              <a:t>統合されたユーザー認証</a:t>
            </a:r>
            <a:br>
              <a:rPr lang="ja-JP" altLang="en-US" dirty="0" smtClean="0">
                <a:ea typeface="ＭＳ Ｐゴシック" pitchFamily="50" charset="-128"/>
              </a:rPr>
            </a:br>
            <a:r>
              <a:rPr lang="ja-JP" altLang="en-US" sz="2400" dirty="0" smtClean="0">
                <a:ea typeface="ＭＳ Ｐゴシック" pitchFamily="50" charset="-128"/>
              </a:rPr>
              <a:t>特定ユーザーの利用規定とデータセキュリティポリシー</a:t>
            </a:r>
            <a:endParaRPr lang="en-US" altLang="ja-JP" sz="2400" i="1" dirty="0">
              <a:solidFill>
                <a:schemeClr val="tx1"/>
              </a:solidFill>
              <a:ea typeface="ＭＳ Ｐゴシック" pitchFamily="50" charset="-128"/>
            </a:endParaRPr>
          </a:p>
        </p:txBody>
      </p:sp>
      <p:sp>
        <p:nvSpPr>
          <p:cNvPr id="1231875" name="Rectangle 31"/>
          <p:cNvSpPr>
            <a:spLocks noChangeArrowheads="1"/>
          </p:cNvSpPr>
          <p:nvPr/>
        </p:nvSpPr>
        <p:spPr bwMode="gray">
          <a:xfrm>
            <a:off x="608013" y="1630363"/>
            <a:ext cx="4086225" cy="3732212"/>
          </a:xfrm>
          <a:prstGeom prst="rect">
            <a:avLst/>
          </a:prstGeom>
          <a:noFill/>
          <a:ln w="9525">
            <a:noFill/>
            <a:miter lim="800000"/>
            <a:headEnd/>
            <a:tailEnd/>
          </a:ln>
        </p:spPr>
        <p:txBody>
          <a:bodyPr lIns="82124" tIns="41061" rIns="82124" bIns="41061"/>
          <a:lstStyle/>
          <a:p>
            <a:pPr marL="236538" indent="-236538" algn="l" defTabSz="814388">
              <a:lnSpc>
                <a:spcPct val="95000"/>
              </a:lnSpc>
              <a:spcBef>
                <a:spcPct val="50000"/>
              </a:spcBef>
              <a:buClr>
                <a:schemeClr val="tx2"/>
              </a:buClr>
              <a:buSzPct val="100000"/>
              <a:buFont typeface="Wingdings" pitchFamily="2" charset="2"/>
              <a:buChar char="§"/>
            </a:pPr>
            <a:r>
              <a:rPr lang="en-US" altLang="ja-JP" sz="2000" b="1" dirty="0" err="1">
                <a:latin typeface="+mn-ea"/>
                <a:cs typeface="メイリオ" pitchFamily="50" charset="-128"/>
              </a:rPr>
              <a:t>LDAP</a:t>
            </a:r>
            <a:r>
              <a:rPr lang="ja-JP" altLang="en-US" sz="2000" b="1" dirty="0">
                <a:latin typeface="+mn-ea"/>
                <a:cs typeface="メイリオ" pitchFamily="50" charset="-128"/>
              </a:rPr>
              <a:t>認証</a:t>
            </a:r>
            <a:endParaRPr lang="en-US" altLang="ja-JP" sz="2000" b="1" dirty="0">
              <a:latin typeface="+mn-ea"/>
              <a:cs typeface="メイリオ"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en-US" altLang="ja-JP" sz="2000" b="1" dirty="0" err="1">
                <a:latin typeface="+mn-ea"/>
                <a:cs typeface="メイリオ" pitchFamily="50" charset="-128"/>
              </a:rPr>
              <a:t>NTLM</a:t>
            </a:r>
            <a:r>
              <a:rPr lang="en-US" altLang="ja-JP" sz="2000" b="1" dirty="0">
                <a:latin typeface="+mn-ea"/>
                <a:cs typeface="メイリオ" pitchFamily="50" charset="-128"/>
              </a:rPr>
              <a:t>/AD</a:t>
            </a:r>
            <a:r>
              <a:rPr lang="ja-JP" altLang="en-US" sz="2000" b="1" dirty="0">
                <a:latin typeface="+mn-ea"/>
                <a:cs typeface="メイリオ" pitchFamily="50" charset="-128"/>
              </a:rPr>
              <a:t>認証</a:t>
            </a:r>
            <a:endParaRPr lang="en-US" altLang="ja-JP" sz="2000" b="1" dirty="0">
              <a:latin typeface="+mn-ea"/>
              <a:cs typeface="メイリオ"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ja-JP" altLang="en-US" sz="2000" b="1" dirty="0">
                <a:latin typeface="+mn-ea"/>
                <a:cs typeface="メイリオ" pitchFamily="50" charset="-128"/>
              </a:rPr>
              <a:t>複数認証レルム</a:t>
            </a:r>
            <a:endParaRPr lang="en-US" altLang="ja-JP" sz="2000" b="1" dirty="0">
              <a:latin typeface="+mn-ea"/>
              <a:cs typeface="メイリオ"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ja-JP" altLang="en-US" sz="2000" b="1" dirty="0">
                <a:latin typeface="+mn-ea"/>
                <a:cs typeface="メイリオ" pitchFamily="50" charset="-128"/>
              </a:rPr>
              <a:t>複数ドメイン認証</a:t>
            </a:r>
            <a:endParaRPr lang="en-US" altLang="ja-JP" sz="2000" b="1" dirty="0">
              <a:latin typeface="+mn-ea"/>
              <a:cs typeface="メイリオ"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ja-JP" altLang="en-US" sz="2000" b="1" dirty="0">
                <a:latin typeface="+mn-ea"/>
                <a:cs typeface="メイリオ" pitchFamily="50" charset="-128"/>
              </a:rPr>
              <a:t>ゲストポリシー</a:t>
            </a:r>
            <a:endParaRPr lang="en-US" altLang="ja-JP" sz="2000" b="1" dirty="0">
              <a:latin typeface="+mn-ea"/>
              <a:cs typeface="メイリオ" pitchFamily="50" charset="-128"/>
            </a:endParaRPr>
          </a:p>
          <a:p>
            <a:pPr marL="236538" indent="-236538" algn="l" defTabSz="814388">
              <a:lnSpc>
                <a:spcPct val="95000"/>
              </a:lnSpc>
              <a:spcBef>
                <a:spcPct val="50000"/>
              </a:spcBef>
              <a:buClr>
                <a:schemeClr val="tx2"/>
              </a:buClr>
              <a:buSzPct val="100000"/>
              <a:buFont typeface="Wingdings" pitchFamily="2" charset="2"/>
              <a:buChar char="§"/>
            </a:pPr>
            <a:r>
              <a:rPr lang="ja-JP" altLang="en-US" sz="2000" b="1" dirty="0">
                <a:latin typeface="+mn-ea"/>
                <a:cs typeface="メイリオ" pitchFamily="50" charset="-128"/>
              </a:rPr>
              <a:t>再認証、認証失敗ポリシー</a:t>
            </a:r>
            <a:endParaRPr lang="en-US" altLang="ja-JP" sz="2000" b="1" dirty="0">
              <a:latin typeface="+mn-ea"/>
              <a:cs typeface="メイリオ" pitchFamily="50" charset="-128"/>
            </a:endParaRPr>
          </a:p>
        </p:txBody>
      </p:sp>
      <p:grpSp>
        <p:nvGrpSpPr>
          <p:cNvPr id="2" name="Group 10"/>
          <p:cNvGrpSpPr>
            <a:grpSpLocks/>
          </p:cNvGrpSpPr>
          <p:nvPr/>
        </p:nvGrpSpPr>
        <p:grpSpPr bwMode="auto">
          <a:xfrm>
            <a:off x="3914775" y="1311275"/>
            <a:ext cx="4271963" cy="3359150"/>
            <a:chOff x="4338320" y="1419357"/>
            <a:chExt cx="4088440" cy="3156367"/>
          </a:xfrm>
        </p:grpSpPr>
        <p:sp>
          <p:nvSpPr>
            <p:cNvPr id="1231877" name="Rectangle 9"/>
            <p:cNvSpPr>
              <a:spLocks noChangeArrowheads="1"/>
            </p:cNvSpPr>
            <p:nvPr/>
          </p:nvSpPr>
          <p:spPr bwMode="gray">
            <a:xfrm>
              <a:off x="5589588" y="3661324"/>
              <a:ext cx="901700" cy="914400"/>
            </a:xfrm>
            <a:prstGeom prst="rect">
              <a:avLst/>
            </a:prstGeom>
            <a:solidFill>
              <a:schemeClr val="bg1"/>
            </a:solidFill>
            <a:ln w="9525">
              <a:noFill/>
              <a:round/>
              <a:headEnd/>
              <a:tailEnd/>
            </a:ln>
          </p:spPr>
          <p:txBody>
            <a:bodyPr lIns="82124" tIns="41061" rIns="82124" bIns="41061" anchor="ctr"/>
            <a:lstStyle/>
            <a:p>
              <a:pPr defTabSz="814388"/>
              <a:endParaRPr lang="ja-JP" altLang="ja-JP">
                <a:ea typeface="ＭＳ Ｐゴシック" pitchFamily="50" charset="-128"/>
              </a:endParaRPr>
            </a:p>
          </p:txBody>
        </p:sp>
        <p:pic>
          <p:nvPicPr>
            <p:cNvPr id="80897" name="Picture 1"/>
            <p:cNvPicPr>
              <a:picLocks noChangeAspect="1" noChangeArrowheads="1"/>
            </p:cNvPicPr>
            <p:nvPr/>
          </p:nvPicPr>
          <p:blipFill>
            <a:blip r:embed="rId3" cstate="print"/>
            <a:srcRect/>
            <a:stretch>
              <a:fillRect/>
            </a:stretch>
          </p:blipFill>
          <p:spPr bwMode="gray">
            <a:xfrm>
              <a:off x="4338320" y="1419357"/>
              <a:ext cx="4088440" cy="1978144"/>
            </a:xfrm>
            <a:prstGeom prst="rect">
              <a:avLst/>
            </a:prstGeom>
            <a:noFill/>
            <a:ln w="9525">
              <a:solidFill>
                <a:srgbClr val="BFBFBF"/>
              </a:solidFill>
              <a:miter lim="800000"/>
              <a:headEnd/>
              <a:tailEnd/>
            </a:ln>
            <a:effectLst>
              <a:outerShdw dist="38100" dir="2700000" algn="tl" rotWithShape="0">
                <a:srgbClr val="808080">
                  <a:alpha val="39998"/>
                </a:srgbClr>
              </a:outerShdw>
            </a:effectLst>
          </p:spPr>
        </p:pic>
      </p:grpSp>
      <p:grpSp>
        <p:nvGrpSpPr>
          <p:cNvPr id="3" name="グループ化 25"/>
          <p:cNvGrpSpPr>
            <a:grpSpLocks/>
          </p:cNvGrpSpPr>
          <p:nvPr/>
        </p:nvGrpSpPr>
        <p:grpSpPr bwMode="auto">
          <a:xfrm>
            <a:off x="3059832" y="3465513"/>
            <a:ext cx="5260257" cy="3375025"/>
            <a:chOff x="1924557" y="1851025"/>
            <a:chExt cx="7016245" cy="4259263"/>
          </a:xfrm>
        </p:grpSpPr>
        <p:grpSp>
          <p:nvGrpSpPr>
            <p:cNvPr id="4" name="Group 5"/>
            <p:cNvGrpSpPr>
              <a:grpSpLocks/>
            </p:cNvGrpSpPr>
            <p:nvPr/>
          </p:nvGrpSpPr>
          <p:grpSpPr bwMode="auto">
            <a:xfrm>
              <a:off x="4738688" y="1851025"/>
              <a:ext cx="2444750" cy="1784350"/>
              <a:chOff x="2985" y="1230"/>
              <a:chExt cx="1540" cy="1124"/>
            </a:xfrm>
          </p:grpSpPr>
          <p:sp>
            <p:nvSpPr>
              <p:cNvPr id="1231881" name="Text Box 6"/>
              <p:cNvSpPr txBox="1">
                <a:spLocks noChangeArrowheads="1"/>
              </p:cNvSpPr>
              <p:nvPr/>
            </p:nvSpPr>
            <p:spPr bwMode="auto">
              <a:xfrm>
                <a:off x="2985" y="2162"/>
                <a:ext cx="1540" cy="192"/>
              </a:xfrm>
              <a:prstGeom prst="rect">
                <a:avLst/>
              </a:prstGeom>
              <a:noFill/>
              <a:ln w="9525" algn="ctr">
                <a:noFill/>
                <a:miter lim="800000"/>
                <a:headEnd/>
                <a:tailEnd/>
              </a:ln>
            </p:spPr>
            <p:txBody>
              <a:bodyPr>
                <a:spAutoFit/>
              </a:bodyPr>
              <a:lstStyle/>
              <a:p>
                <a:pPr eaLnBrk="1" hangingPunct="1">
                  <a:lnSpc>
                    <a:spcPct val="100000"/>
                  </a:lnSpc>
                  <a:spcBef>
                    <a:spcPct val="50000"/>
                  </a:spcBef>
                </a:pPr>
                <a:r>
                  <a:rPr lang="ja-JP" altLang="en-US" sz="1400" b="1">
                    <a:solidFill>
                      <a:srgbClr val="505050"/>
                    </a:solidFill>
                    <a:latin typeface="メイリオ" pitchFamily="50" charset="-128"/>
                    <a:ea typeface="メイリオ" pitchFamily="50" charset="-128"/>
                    <a:cs typeface="Arial" pitchFamily="34" charset="0"/>
                  </a:rPr>
                  <a:t>統合認証</a:t>
                </a:r>
              </a:p>
            </p:txBody>
          </p:sp>
          <p:pic>
            <p:nvPicPr>
              <p:cNvPr id="1231882" name="Picture 7" descr="Monitor"/>
              <p:cNvPicPr>
                <a:picLocks noChangeAspect="1" noChangeArrowheads="1"/>
              </p:cNvPicPr>
              <p:nvPr/>
            </p:nvPicPr>
            <p:blipFill>
              <a:blip r:embed="rId4" cstate="print"/>
              <a:srcRect/>
              <a:stretch>
                <a:fillRect/>
              </a:stretch>
            </p:blipFill>
            <p:spPr bwMode="auto">
              <a:xfrm>
                <a:off x="3411" y="1230"/>
                <a:ext cx="639" cy="627"/>
              </a:xfrm>
              <a:prstGeom prst="rect">
                <a:avLst/>
              </a:prstGeom>
              <a:noFill/>
              <a:ln w="9525">
                <a:noFill/>
                <a:miter lim="800000"/>
                <a:headEnd/>
                <a:tailEnd/>
              </a:ln>
            </p:spPr>
          </p:pic>
          <p:pic>
            <p:nvPicPr>
              <p:cNvPr id="1231883" name="Picture 8" descr="C300_ppt"/>
              <p:cNvPicPr>
                <a:picLocks noChangeAspect="1" noChangeArrowheads="1"/>
              </p:cNvPicPr>
              <p:nvPr/>
            </p:nvPicPr>
            <p:blipFill>
              <a:blip r:embed="rId5" cstate="print"/>
              <a:srcRect t="11436"/>
              <a:stretch>
                <a:fillRect/>
              </a:stretch>
            </p:blipFill>
            <p:spPr bwMode="auto">
              <a:xfrm>
                <a:off x="3175" y="1781"/>
                <a:ext cx="1068" cy="379"/>
              </a:xfrm>
              <a:prstGeom prst="rect">
                <a:avLst/>
              </a:prstGeom>
              <a:noFill/>
              <a:ln w="9525">
                <a:noFill/>
                <a:miter lim="800000"/>
                <a:headEnd/>
                <a:tailEnd/>
              </a:ln>
            </p:spPr>
          </p:pic>
        </p:grpSp>
        <p:grpSp>
          <p:nvGrpSpPr>
            <p:cNvPr id="5" name="Group 9"/>
            <p:cNvGrpSpPr>
              <a:grpSpLocks/>
            </p:cNvGrpSpPr>
            <p:nvPr/>
          </p:nvGrpSpPr>
          <p:grpSpPr bwMode="auto">
            <a:xfrm>
              <a:off x="5116515" y="4968875"/>
              <a:ext cx="2444750" cy="1141413"/>
              <a:chOff x="2993" y="3162"/>
              <a:chExt cx="1540" cy="719"/>
            </a:xfrm>
          </p:grpSpPr>
          <p:pic>
            <p:nvPicPr>
              <p:cNvPr id="1231885" name="Picture 10" descr="Monitor"/>
              <p:cNvPicPr>
                <a:picLocks noChangeAspect="1" noChangeArrowheads="1"/>
              </p:cNvPicPr>
              <p:nvPr/>
            </p:nvPicPr>
            <p:blipFill>
              <a:blip r:embed="rId4" cstate="print"/>
              <a:srcRect/>
              <a:stretch>
                <a:fillRect/>
              </a:stretch>
            </p:blipFill>
            <p:spPr bwMode="auto">
              <a:xfrm>
                <a:off x="3496" y="3162"/>
                <a:ext cx="610" cy="598"/>
              </a:xfrm>
              <a:prstGeom prst="rect">
                <a:avLst/>
              </a:prstGeom>
              <a:noFill/>
              <a:ln w="9525">
                <a:noFill/>
                <a:miter lim="800000"/>
                <a:headEnd/>
                <a:tailEnd/>
              </a:ln>
            </p:spPr>
          </p:pic>
          <p:sp>
            <p:nvSpPr>
              <p:cNvPr id="1231886" name="Text Box 11"/>
              <p:cNvSpPr txBox="1">
                <a:spLocks noChangeArrowheads="1"/>
              </p:cNvSpPr>
              <p:nvPr/>
            </p:nvSpPr>
            <p:spPr bwMode="auto">
              <a:xfrm>
                <a:off x="2993" y="3669"/>
                <a:ext cx="1540" cy="212"/>
              </a:xfrm>
              <a:prstGeom prst="rect">
                <a:avLst/>
              </a:prstGeom>
              <a:noFill/>
              <a:ln w="9525" algn="ctr">
                <a:noFill/>
                <a:miter lim="800000"/>
                <a:headEnd/>
                <a:tailEnd/>
              </a:ln>
            </p:spPr>
            <p:txBody>
              <a:bodyPr>
                <a:spAutoFit/>
              </a:bodyPr>
              <a:lstStyle/>
              <a:p>
                <a:pPr eaLnBrk="1" hangingPunct="1">
                  <a:lnSpc>
                    <a:spcPct val="100000"/>
                  </a:lnSpc>
                  <a:spcBef>
                    <a:spcPct val="50000"/>
                  </a:spcBef>
                </a:pPr>
                <a:r>
                  <a:rPr lang="en-US" altLang="ja-JP" sz="1600" b="1">
                    <a:solidFill>
                      <a:srgbClr val="505050"/>
                    </a:solidFill>
                    <a:latin typeface="メイリオ" pitchFamily="50" charset="-128"/>
                    <a:ea typeface="メイリオ" pitchFamily="50" charset="-128"/>
                    <a:cs typeface="Arial" pitchFamily="34" charset="0"/>
                  </a:rPr>
                  <a:t>LDAP</a:t>
                </a:r>
              </a:p>
            </p:txBody>
          </p:sp>
        </p:grpSp>
        <p:sp>
          <p:nvSpPr>
            <p:cNvPr id="1231887" name="Line 12"/>
            <p:cNvSpPr>
              <a:spLocks noChangeShapeType="1"/>
            </p:cNvSpPr>
            <p:nvPr/>
          </p:nvSpPr>
          <p:spPr bwMode="auto">
            <a:xfrm>
              <a:off x="5949950" y="3775075"/>
              <a:ext cx="306388" cy="1119188"/>
            </a:xfrm>
            <a:prstGeom prst="line">
              <a:avLst/>
            </a:prstGeom>
            <a:noFill/>
            <a:ln w="38100">
              <a:solidFill>
                <a:schemeClr val="tx2"/>
              </a:solidFill>
              <a:round/>
              <a:headEnd/>
              <a:tailEnd type="triangle" w="med" len="med"/>
            </a:ln>
          </p:spPr>
          <p:txBody>
            <a:bodyPr wrap="none" anchor="ctr"/>
            <a:lstStyle/>
            <a:p>
              <a:endParaRPr lang="en-US"/>
            </a:p>
          </p:txBody>
        </p:sp>
        <p:sp>
          <p:nvSpPr>
            <p:cNvPr id="1231888" name="Line 13"/>
            <p:cNvSpPr>
              <a:spLocks noChangeShapeType="1"/>
            </p:cNvSpPr>
            <p:nvPr/>
          </p:nvSpPr>
          <p:spPr bwMode="auto">
            <a:xfrm>
              <a:off x="5954713" y="3775075"/>
              <a:ext cx="1282700" cy="471488"/>
            </a:xfrm>
            <a:prstGeom prst="line">
              <a:avLst/>
            </a:prstGeom>
            <a:noFill/>
            <a:ln w="38100">
              <a:solidFill>
                <a:schemeClr val="tx2"/>
              </a:solidFill>
              <a:round/>
              <a:headEnd/>
              <a:tailEnd type="triangle" w="med" len="med"/>
            </a:ln>
          </p:spPr>
          <p:txBody>
            <a:bodyPr wrap="none" anchor="ctr"/>
            <a:lstStyle/>
            <a:p>
              <a:endParaRPr lang="en-US"/>
            </a:p>
          </p:txBody>
        </p:sp>
        <p:grpSp>
          <p:nvGrpSpPr>
            <p:cNvPr id="6" name="Group 14"/>
            <p:cNvGrpSpPr>
              <a:grpSpLocks/>
            </p:cNvGrpSpPr>
            <p:nvPr/>
          </p:nvGrpSpPr>
          <p:grpSpPr bwMode="auto">
            <a:xfrm>
              <a:off x="6496052" y="4021138"/>
              <a:ext cx="2444750" cy="1136650"/>
              <a:chOff x="3809" y="2235"/>
              <a:chExt cx="1540" cy="716"/>
            </a:xfrm>
          </p:grpSpPr>
          <p:pic>
            <p:nvPicPr>
              <p:cNvPr id="1231890" name="Picture 15" descr="Monitor"/>
              <p:cNvPicPr>
                <a:picLocks noChangeAspect="1" noChangeArrowheads="1"/>
              </p:cNvPicPr>
              <p:nvPr/>
            </p:nvPicPr>
            <p:blipFill>
              <a:blip r:embed="rId4" cstate="print"/>
              <a:srcRect/>
              <a:stretch>
                <a:fillRect/>
              </a:stretch>
            </p:blipFill>
            <p:spPr bwMode="auto">
              <a:xfrm>
                <a:off x="4330" y="2235"/>
                <a:ext cx="610" cy="598"/>
              </a:xfrm>
              <a:prstGeom prst="rect">
                <a:avLst/>
              </a:prstGeom>
              <a:noFill/>
              <a:ln w="9525">
                <a:noFill/>
                <a:miter lim="800000"/>
                <a:headEnd/>
                <a:tailEnd/>
              </a:ln>
            </p:spPr>
          </p:pic>
          <p:sp>
            <p:nvSpPr>
              <p:cNvPr id="1231891" name="Text Box 16"/>
              <p:cNvSpPr txBox="1">
                <a:spLocks noChangeArrowheads="1"/>
              </p:cNvSpPr>
              <p:nvPr/>
            </p:nvSpPr>
            <p:spPr bwMode="auto">
              <a:xfrm>
                <a:off x="3809" y="2739"/>
                <a:ext cx="1540" cy="212"/>
              </a:xfrm>
              <a:prstGeom prst="rect">
                <a:avLst/>
              </a:prstGeom>
              <a:noFill/>
              <a:ln w="9525" algn="ctr">
                <a:noFill/>
                <a:miter lim="800000"/>
                <a:headEnd/>
                <a:tailEnd/>
              </a:ln>
            </p:spPr>
            <p:txBody>
              <a:bodyPr>
                <a:spAutoFit/>
              </a:bodyPr>
              <a:lstStyle/>
              <a:p>
                <a:pPr eaLnBrk="1" hangingPunct="1">
                  <a:lnSpc>
                    <a:spcPct val="100000"/>
                  </a:lnSpc>
                  <a:spcBef>
                    <a:spcPct val="50000"/>
                  </a:spcBef>
                </a:pPr>
                <a:r>
                  <a:rPr lang="en-US" altLang="ja-JP" sz="1600" b="1">
                    <a:solidFill>
                      <a:srgbClr val="505050"/>
                    </a:solidFill>
                    <a:latin typeface="メイリオ" pitchFamily="50" charset="-128"/>
                    <a:ea typeface="メイリオ" pitchFamily="50" charset="-128"/>
                    <a:cs typeface="Arial" pitchFamily="34" charset="0"/>
                  </a:rPr>
                  <a:t>Secure</a:t>
                </a:r>
                <a:r>
                  <a:rPr lang="en-US" altLang="ja-JP" sz="1400" b="1">
                    <a:solidFill>
                      <a:srgbClr val="505050"/>
                    </a:solidFill>
                    <a:latin typeface="メイリオ" pitchFamily="50" charset="-128"/>
                    <a:ea typeface="メイリオ" pitchFamily="50" charset="-128"/>
                    <a:cs typeface="Arial" pitchFamily="34" charset="0"/>
                  </a:rPr>
                  <a:t> LDAP</a:t>
                </a:r>
              </a:p>
            </p:txBody>
          </p:sp>
        </p:grpSp>
        <p:pic>
          <p:nvPicPr>
            <p:cNvPr id="1231892" name="Picture 17" descr="Monitor"/>
            <p:cNvPicPr>
              <a:picLocks noChangeAspect="1" noChangeArrowheads="1"/>
            </p:cNvPicPr>
            <p:nvPr/>
          </p:nvPicPr>
          <p:blipFill>
            <a:blip r:embed="rId4" cstate="print"/>
            <a:srcRect/>
            <a:stretch>
              <a:fillRect/>
            </a:stretch>
          </p:blipFill>
          <p:spPr bwMode="auto">
            <a:xfrm>
              <a:off x="4252913" y="4294188"/>
              <a:ext cx="968375" cy="949325"/>
            </a:xfrm>
            <a:prstGeom prst="rect">
              <a:avLst/>
            </a:prstGeom>
            <a:noFill/>
            <a:ln w="9525">
              <a:noFill/>
              <a:miter lim="800000"/>
              <a:headEnd/>
              <a:tailEnd/>
            </a:ln>
          </p:spPr>
        </p:pic>
        <p:sp>
          <p:nvSpPr>
            <p:cNvPr id="1231893" name="Text Box 18"/>
            <p:cNvSpPr txBox="1">
              <a:spLocks noChangeArrowheads="1"/>
            </p:cNvSpPr>
            <p:nvPr/>
          </p:nvSpPr>
          <p:spPr bwMode="auto">
            <a:xfrm>
              <a:off x="1924557" y="5121276"/>
              <a:ext cx="4139695" cy="427253"/>
            </a:xfrm>
            <a:prstGeom prst="rect">
              <a:avLst/>
            </a:prstGeom>
            <a:noFill/>
            <a:ln w="9525" algn="ctr">
              <a:noFill/>
              <a:miter lim="800000"/>
              <a:headEnd/>
              <a:tailEnd/>
            </a:ln>
          </p:spPr>
          <p:txBody>
            <a:bodyPr wrap="square">
              <a:spAutoFit/>
            </a:bodyPr>
            <a:lstStyle/>
            <a:p>
              <a:pPr eaLnBrk="1" hangingPunct="1">
                <a:lnSpc>
                  <a:spcPct val="100000"/>
                </a:lnSpc>
                <a:spcBef>
                  <a:spcPct val="50000"/>
                </a:spcBef>
              </a:pPr>
              <a:r>
                <a:rPr lang="ja-JP" altLang="en-US" sz="1400" b="1" dirty="0">
                  <a:solidFill>
                    <a:srgbClr val="505050"/>
                  </a:solidFill>
                  <a:latin typeface="メイリオ" pitchFamily="50" charset="-128"/>
                  <a:ea typeface="メイリオ" pitchFamily="50" charset="-128"/>
                  <a:cs typeface="Arial" pitchFamily="34" charset="0"/>
                </a:rPr>
                <a:t>    </a:t>
              </a:r>
              <a:r>
                <a:rPr lang="en-US" altLang="ja-JP" sz="1600" b="1" dirty="0" err="1" smtClean="0">
                  <a:solidFill>
                    <a:srgbClr val="505050"/>
                  </a:solidFill>
                  <a:latin typeface="メイリオ" pitchFamily="50" charset="-128"/>
                  <a:ea typeface="メイリオ" pitchFamily="50" charset="-128"/>
                  <a:cs typeface="Arial" pitchFamily="34" charset="0"/>
                </a:rPr>
                <a:t>NTLM</a:t>
              </a:r>
              <a:r>
                <a:rPr lang="en-US" altLang="ja-JP" sz="1600" b="1" dirty="0" smtClean="0">
                  <a:solidFill>
                    <a:srgbClr val="505050"/>
                  </a:solidFill>
                  <a:latin typeface="メイリオ" pitchFamily="50" charset="-128"/>
                  <a:ea typeface="メイリオ" pitchFamily="50" charset="-128"/>
                  <a:cs typeface="Arial" pitchFamily="34" charset="0"/>
                </a:rPr>
                <a:t>/Active</a:t>
              </a:r>
              <a:r>
                <a:rPr lang="ja-JP" altLang="en-US" sz="1600" b="1" dirty="0" smtClean="0">
                  <a:solidFill>
                    <a:srgbClr val="505050"/>
                  </a:solidFill>
                  <a:latin typeface="メイリオ" pitchFamily="50" charset="-128"/>
                  <a:ea typeface="メイリオ" pitchFamily="50" charset="-128"/>
                  <a:cs typeface="Arial" pitchFamily="34" charset="0"/>
                </a:rPr>
                <a:t> </a:t>
              </a:r>
              <a:r>
                <a:rPr lang="en-US" altLang="ja-JP" sz="1600" b="1" dirty="0" smtClean="0">
                  <a:solidFill>
                    <a:srgbClr val="505050"/>
                  </a:solidFill>
                  <a:latin typeface="メイリオ" pitchFamily="50" charset="-128"/>
                  <a:ea typeface="メイリオ" pitchFamily="50" charset="-128"/>
                  <a:cs typeface="Arial" pitchFamily="34" charset="0"/>
                </a:rPr>
                <a:t>Directory</a:t>
              </a:r>
              <a:endParaRPr lang="en-US" altLang="ja-JP" sz="1600" b="1" dirty="0">
                <a:solidFill>
                  <a:srgbClr val="505050"/>
                </a:solidFill>
                <a:latin typeface="メイリオ" pitchFamily="50" charset="-128"/>
                <a:ea typeface="メイリオ" pitchFamily="50" charset="-128"/>
                <a:cs typeface="Arial" pitchFamily="34" charset="0"/>
              </a:endParaRPr>
            </a:p>
          </p:txBody>
        </p:sp>
        <p:sp>
          <p:nvSpPr>
            <p:cNvPr id="1231894" name="Line 19"/>
            <p:cNvSpPr>
              <a:spLocks noChangeShapeType="1"/>
            </p:cNvSpPr>
            <p:nvPr/>
          </p:nvSpPr>
          <p:spPr bwMode="auto">
            <a:xfrm flipH="1">
              <a:off x="5018088" y="3771900"/>
              <a:ext cx="942975" cy="584200"/>
            </a:xfrm>
            <a:prstGeom prst="line">
              <a:avLst/>
            </a:prstGeom>
            <a:noFill/>
            <a:ln w="38100">
              <a:solidFill>
                <a:schemeClr val="tx2"/>
              </a:solidFill>
              <a:round/>
              <a:headEnd/>
              <a:tailEnd type="triangle" w="med" len="med"/>
            </a:ln>
          </p:spPr>
          <p:txBody>
            <a:bodyPr wrap="none" anchor="ctr"/>
            <a:lstStyle/>
            <a:p>
              <a:endParaRPr lang="en-US"/>
            </a:p>
          </p:txBody>
        </p:sp>
      </p:gr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439842" y="3720227"/>
            <a:ext cx="6394699" cy="660708"/>
          </a:xfrm>
          <a:prstGeom prst="rect">
            <a:avLst/>
          </a:prstGeom>
          <a:solidFill>
            <a:srgbClr val="3E67A4"/>
          </a:solidFill>
          <a:ln w="9525" cap="flat" cmpd="sng" algn="ctr">
            <a:noFill/>
            <a:prstDash val="solid"/>
            <a:round/>
            <a:headEnd type="none" w="med" len="med"/>
            <a:tailEnd type="none" w="med" len="med"/>
          </a:ln>
          <a:effectLst/>
          <a:scene3d>
            <a:camera prst="orthographicFront"/>
            <a:lightRig rig="threePt" dir="t"/>
          </a:scene3d>
          <a:sp3d/>
        </p:spPr>
        <p:txBody>
          <a:bodyPr wrap="none" lIns="82124" tIns="41061" rIns="82124" bIns="41061" anchor="ctr"/>
          <a:lstStyle/>
          <a:p>
            <a:pPr algn="ctr" defTabSz="814388">
              <a:defRPr/>
            </a:pPr>
            <a:r>
              <a:rPr lang="ja-JP" altLang="en-US" dirty="0">
                <a:solidFill>
                  <a:srgbClr val="FFFFFF"/>
                </a:solidFill>
                <a:latin typeface="+mn-ea"/>
                <a:cs typeface="メイリオ" pitchFamily="50" charset="-128"/>
              </a:rPr>
              <a:t>管理とレポーティング</a:t>
            </a:r>
            <a:endParaRPr lang="en-US" altLang="ja-JP" dirty="0">
              <a:solidFill>
                <a:srgbClr val="FFFFFF"/>
              </a:solidFill>
              <a:latin typeface="+mn-ea"/>
              <a:cs typeface="メイリオ" pitchFamily="50" charset="-128"/>
            </a:endParaRPr>
          </a:p>
        </p:txBody>
      </p:sp>
      <p:sp>
        <p:nvSpPr>
          <p:cNvPr id="18" name="Rectangle 17"/>
          <p:cNvSpPr/>
          <p:nvPr/>
        </p:nvSpPr>
        <p:spPr bwMode="auto">
          <a:xfrm>
            <a:off x="1439842" y="5797075"/>
            <a:ext cx="6394699" cy="660708"/>
          </a:xfrm>
          <a:prstGeom prst="rect">
            <a:avLst/>
          </a:prstGeom>
          <a:solidFill>
            <a:srgbClr val="3E67A4"/>
          </a:solidFill>
          <a:ln w="9525" cap="flat" cmpd="sng" algn="ctr">
            <a:noFill/>
            <a:prstDash val="solid"/>
            <a:round/>
            <a:headEnd type="none" w="med" len="med"/>
            <a:tailEnd type="none" w="med" len="med"/>
          </a:ln>
          <a:effectLst/>
          <a:scene3d>
            <a:camera prst="orthographicFront"/>
            <a:lightRig rig="threePt" dir="t"/>
          </a:scene3d>
          <a:sp3d/>
        </p:spPr>
        <p:txBody>
          <a:bodyPr wrap="none" lIns="82124" tIns="41061" rIns="82124" bIns="41061" anchor="ctr"/>
          <a:lstStyle/>
          <a:p>
            <a:pPr algn="ctr" defTabSz="814388">
              <a:defRPr/>
            </a:pPr>
            <a:r>
              <a:rPr lang="en-US" altLang="ja-JP" dirty="0" err="1">
                <a:solidFill>
                  <a:srgbClr val="FFFFFF"/>
                </a:solidFill>
                <a:latin typeface="+mn-ea"/>
                <a:cs typeface="メイリオ" pitchFamily="50" charset="-128"/>
              </a:rPr>
              <a:t>AsyncOS</a:t>
            </a:r>
            <a:r>
              <a:rPr lang="en-US" altLang="ja-JP" dirty="0">
                <a:solidFill>
                  <a:srgbClr val="FFFFFF"/>
                </a:solidFill>
                <a:latin typeface="+mn-ea"/>
                <a:cs typeface="メイリオ" pitchFamily="50" charset="-128"/>
              </a:rPr>
              <a:t> </a:t>
            </a:r>
            <a:r>
              <a:rPr lang="ja-JP" altLang="en-US" dirty="0">
                <a:solidFill>
                  <a:srgbClr val="FFFFFF"/>
                </a:solidFill>
                <a:latin typeface="+mn-ea"/>
                <a:cs typeface="メイリオ" pitchFamily="50" charset="-128"/>
              </a:rPr>
              <a:t>ウェブセキュリティプラットホーム</a:t>
            </a:r>
            <a:endParaRPr lang="en-US" altLang="ja-JP" dirty="0">
              <a:solidFill>
                <a:srgbClr val="FFFFFF"/>
              </a:solidFill>
              <a:latin typeface="+mn-ea"/>
              <a:cs typeface="メイリオ" pitchFamily="50" charset="-128"/>
            </a:endParaRPr>
          </a:p>
        </p:txBody>
      </p:sp>
      <p:sp>
        <p:nvSpPr>
          <p:cNvPr id="12" name="Rectangle 11"/>
          <p:cNvSpPr/>
          <p:nvPr/>
        </p:nvSpPr>
        <p:spPr bwMode="auto">
          <a:xfrm>
            <a:off x="1439863" y="4476750"/>
            <a:ext cx="1981200" cy="1231900"/>
          </a:xfrm>
          <a:prstGeom prst="rect">
            <a:avLst/>
          </a:prstGeom>
          <a:solidFill>
            <a:srgbClr val="3E67A4"/>
          </a:solidFill>
          <a:ln w="9525" cap="flat" cmpd="sng" algn="ctr">
            <a:noFill/>
            <a:prstDash val="solid"/>
            <a:round/>
            <a:headEnd type="none" w="med" len="med"/>
            <a:tailEnd type="none" w="med" len="med"/>
          </a:ln>
          <a:effectLst/>
          <a:scene3d>
            <a:camera prst="orthographicFront"/>
            <a:lightRig rig="threePt" dir="t"/>
          </a:scene3d>
          <a:sp3d/>
        </p:spPr>
        <p:txBody>
          <a:bodyPr lIns="82124" tIns="41061" rIns="82124" bIns="41061" anchor="ctr"/>
          <a:lstStyle/>
          <a:p>
            <a:pPr algn="ctr" defTabSz="814388">
              <a:defRPr/>
            </a:pPr>
            <a:r>
              <a:rPr lang="en-US" altLang="ja-JP" sz="2000" dirty="0">
                <a:solidFill>
                  <a:srgbClr val="FFFFFF"/>
                </a:solidFill>
                <a:latin typeface="+mn-ea"/>
                <a:cs typeface="メイリオ" pitchFamily="50" charset="-128"/>
              </a:rPr>
              <a:t>Acceptable Use Policy</a:t>
            </a:r>
          </a:p>
          <a:p>
            <a:pPr algn="ctr" defTabSz="814388">
              <a:defRPr/>
            </a:pPr>
            <a:r>
              <a:rPr lang="ja-JP" altLang="en-US" sz="2000" b="1" dirty="0">
                <a:solidFill>
                  <a:srgbClr val="FFFFFF"/>
                </a:solidFill>
                <a:latin typeface="+mn-ea"/>
                <a:cs typeface="メイリオ" pitchFamily="50" charset="-128"/>
              </a:rPr>
              <a:t>（利用規定）</a:t>
            </a:r>
            <a:endParaRPr lang="en-US" altLang="ja-JP" sz="2000" b="1" dirty="0">
              <a:solidFill>
                <a:srgbClr val="FFFFFF"/>
              </a:solidFill>
              <a:latin typeface="+mn-ea"/>
              <a:cs typeface="メイリオ" pitchFamily="50" charset="-128"/>
            </a:endParaRPr>
          </a:p>
        </p:txBody>
      </p:sp>
      <p:sp>
        <p:nvSpPr>
          <p:cNvPr id="19" name="Rectangle 18"/>
          <p:cNvSpPr/>
          <p:nvPr/>
        </p:nvSpPr>
        <p:spPr bwMode="auto">
          <a:xfrm>
            <a:off x="3535363" y="4476750"/>
            <a:ext cx="2133600" cy="1231900"/>
          </a:xfrm>
          <a:prstGeom prst="rect">
            <a:avLst/>
          </a:prstGeom>
          <a:solidFill>
            <a:srgbClr val="FF9933"/>
          </a:solidFill>
          <a:ln w="9525" cap="flat" cmpd="sng" algn="ctr">
            <a:noFill/>
            <a:prstDash val="solid"/>
            <a:round/>
            <a:headEnd type="none" w="med" len="med"/>
            <a:tailEnd type="none" w="med" len="med"/>
          </a:ln>
          <a:effectLst/>
          <a:scene3d>
            <a:camera prst="orthographicFront"/>
            <a:lightRig rig="threePt" dir="t"/>
          </a:scene3d>
          <a:sp3d/>
        </p:spPr>
        <p:txBody>
          <a:bodyPr lIns="82124" tIns="41061" rIns="82124" bIns="41061" anchor="ctr"/>
          <a:lstStyle/>
          <a:p>
            <a:pPr algn="ctr" defTabSz="814388"/>
            <a:endParaRPr lang="en-US" altLang="ja-JP" sz="1400" b="1" dirty="0" smtClean="0">
              <a:solidFill>
                <a:srgbClr val="FFFFFF"/>
              </a:solidFill>
              <a:latin typeface="+mn-ea"/>
              <a:cs typeface="メイリオ" pitchFamily="50" charset="-128"/>
            </a:endParaRPr>
          </a:p>
          <a:p>
            <a:pPr algn="ctr" defTabSz="814388"/>
            <a:r>
              <a:rPr lang="ja-JP" altLang="en-US" sz="1400" b="1" dirty="0" smtClean="0">
                <a:solidFill>
                  <a:srgbClr val="FFFFFF"/>
                </a:solidFill>
                <a:latin typeface="+mn-ea"/>
                <a:cs typeface="メイリオ" pitchFamily="50" charset="-128"/>
              </a:rPr>
              <a:t>マルウェア対策</a:t>
            </a:r>
            <a:endParaRPr lang="ja-JP" altLang="en-US" sz="1400" b="1" dirty="0">
              <a:solidFill>
                <a:srgbClr val="FFFFFF"/>
              </a:solidFill>
              <a:latin typeface="+mn-ea"/>
              <a:cs typeface="メイリオ" pitchFamily="50" charset="-128"/>
            </a:endParaRPr>
          </a:p>
          <a:p>
            <a:pPr algn="ctr" defTabSz="814388"/>
            <a:endParaRPr lang="ja-JP" altLang="en-US" sz="2000" b="1" dirty="0">
              <a:solidFill>
                <a:srgbClr val="FFFFFF"/>
              </a:solidFill>
              <a:latin typeface="+mn-ea"/>
              <a:cs typeface="メイリオ" pitchFamily="50" charset="-128"/>
            </a:endParaRPr>
          </a:p>
          <a:p>
            <a:pPr algn="ctr" defTabSz="814388"/>
            <a:endParaRPr lang="en-US" altLang="ja-JP" sz="2000" b="1" dirty="0">
              <a:solidFill>
                <a:srgbClr val="FFFFFF"/>
              </a:solidFill>
              <a:latin typeface="+mn-ea"/>
              <a:cs typeface="メイリオ" pitchFamily="50" charset="-128"/>
            </a:endParaRPr>
          </a:p>
          <a:p>
            <a:pPr algn="ctr" defTabSz="814388"/>
            <a:endParaRPr lang="en-US" altLang="ja-JP" sz="2000" b="1" dirty="0">
              <a:solidFill>
                <a:srgbClr val="FFFFFF"/>
              </a:solidFill>
              <a:latin typeface="+mn-ea"/>
              <a:cs typeface="メイリオ" pitchFamily="50" charset="-128"/>
            </a:endParaRPr>
          </a:p>
          <a:p>
            <a:pPr algn="ctr" defTabSz="814388"/>
            <a:endParaRPr lang="en-US" altLang="ja-JP" sz="1400" b="1" dirty="0">
              <a:solidFill>
                <a:srgbClr val="FFFFFF"/>
              </a:solidFill>
              <a:latin typeface="+mn-ea"/>
              <a:cs typeface="メイリオ" pitchFamily="50" charset="-128"/>
            </a:endParaRPr>
          </a:p>
        </p:txBody>
      </p:sp>
      <p:sp>
        <p:nvSpPr>
          <p:cNvPr id="20" name="Rectangle 19"/>
          <p:cNvSpPr/>
          <p:nvPr/>
        </p:nvSpPr>
        <p:spPr bwMode="auto">
          <a:xfrm>
            <a:off x="5783263" y="4476750"/>
            <a:ext cx="2057400" cy="1231900"/>
          </a:xfrm>
          <a:prstGeom prst="rect">
            <a:avLst/>
          </a:prstGeom>
          <a:solidFill>
            <a:srgbClr val="3E67A4"/>
          </a:solidFill>
          <a:ln w="9525" cap="flat" cmpd="sng" algn="ctr">
            <a:noFill/>
            <a:prstDash val="solid"/>
            <a:round/>
            <a:headEnd type="none" w="med" len="med"/>
            <a:tailEnd type="none" w="med" len="med"/>
          </a:ln>
          <a:effectLst/>
          <a:scene3d>
            <a:camera prst="orthographicFront"/>
            <a:lightRig rig="threePt" dir="t"/>
          </a:scene3d>
          <a:sp3d/>
        </p:spPr>
        <p:txBody>
          <a:bodyPr lIns="82124" tIns="41061" rIns="82124" bIns="41061" anchor="ctr"/>
          <a:lstStyle/>
          <a:p>
            <a:pPr algn="ctr" defTabSz="814388">
              <a:defRPr/>
            </a:pPr>
            <a:r>
              <a:rPr lang="ja-JP" altLang="en-US" sz="2000" b="1" dirty="0">
                <a:solidFill>
                  <a:srgbClr val="FFFFFF"/>
                </a:solidFill>
                <a:latin typeface="+mn-ea"/>
                <a:cs typeface="メイリオ" pitchFamily="50" charset="-128"/>
              </a:rPr>
              <a:t>情報漏えい対策</a:t>
            </a:r>
            <a:endParaRPr lang="en-US" altLang="ja-JP" sz="2000" b="1" dirty="0">
              <a:solidFill>
                <a:srgbClr val="FFFFFF"/>
              </a:solidFill>
              <a:latin typeface="+mn-ea"/>
              <a:cs typeface="メイリオ" pitchFamily="50" charset="-128"/>
            </a:endParaRPr>
          </a:p>
        </p:txBody>
      </p:sp>
      <p:sp>
        <p:nvSpPr>
          <p:cNvPr id="1454099" name="Rectangle 19"/>
          <p:cNvSpPr>
            <a:spLocks noChangeArrowheads="1"/>
          </p:cNvSpPr>
          <p:nvPr/>
        </p:nvSpPr>
        <p:spPr bwMode="auto">
          <a:xfrm>
            <a:off x="3527425" y="4787455"/>
            <a:ext cx="2124075" cy="267590"/>
          </a:xfrm>
          <a:prstGeom prst="rect">
            <a:avLst/>
          </a:prstGeom>
          <a:solidFill>
            <a:srgbClr val="FFCC00"/>
          </a:solidFill>
          <a:ln w="9525" algn="ctr">
            <a:noFill/>
            <a:miter lim="800000"/>
            <a:headEnd/>
            <a:tailEnd/>
          </a:ln>
          <a:effectLst/>
        </p:spPr>
        <p:txBody>
          <a:bodyPr lIns="82124" tIns="41061" rIns="82124" bIns="41061" anchor="ctr">
            <a:spAutoFit/>
          </a:bodyPr>
          <a:lstStyle/>
          <a:p>
            <a:pPr algn="ctr" defTabSz="814388"/>
            <a:r>
              <a:rPr lang="en-US" altLang="ja-JP" sz="1200" b="1">
                <a:solidFill>
                  <a:srgbClr val="FFFFFF"/>
                </a:solidFill>
                <a:latin typeface="+mn-ea"/>
                <a:cs typeface="メイリオ" pitchFamily="50" charset="-128"/>
              </a:rPr>
              <a:t>WEB</a:t>
            </a:r>
            <a:r>
              <a:rPr lang="ja-JP" altLang="en-US" sz="1200" b="1">
                <a:solidFill>
                  <a:srgbClr val="FFFFFF"/>
                </a:solidFill>
                <a:latin typeface="+mn-ea"/>
                <a:cs typeface="メイリオ" pitchFamily="50" charset="-128"/>
              </a:rPr>
              <a:t>レピュテーション</a:t>
            </a:r>
          </a:p>
        </p:txBody>
      </p:sp>
      <p:sp>
        <p:nvSpPr>
          <p:cNvPr id="1454100" name="Rectangle 20"/>
          <p:cNvSpPr>
            <a:spLocks noChangeArrowheads="1"/>
          </p:cNvSpPr>
          <p:nvPr/>
        </p:nvSpPr>
        <p:spPr bwMode="auto">
          <a:xfrm>
            <a:off x="3527425" y="5111305"/>
            <a:ext cx="2124075" cy="267590"/>
          </a:xfrm>
          <a:prstGeom prst="rect">
            <a:avLst/>
          </a:prstGeom>
          <a:solidFill>
            <a:srgbClr val="FFCC66"/>
          </a:solidFill>
          <a:ln w="9525" algn="ctr">
            <a:noFill/>
            <a:miter lim="800000"/>
            <a:headEnd/>
            <a:tailEnd/>
          </a:ln>
          <a:effectLst/>
        </p:spPr>
        <p:txBody>
          <a:bodyPr lIns="82124" tIns="41061" rIns="82124" bIns="41061" anchor="ctr">
            <a:spAutoFit/>
          </a:bodyPr>
          <a:lstStyle/>
          <a:p>
            <a:pPr algn="ctr" defTabSz="814388"/>
            <a:r>
              <a:rPr lang="ja-JP" altLang="en-US" sz="1200" b="1">
                <a:solidFill>
                  <a:srgbClr val="FFFFFF"/>
                </a:solidFill>
                <a:latin typeface="+mn-ea"/>
                <a:cs typeface="メイリオ" pitchFamily="50" charset="-128"/>
              </a:rPr>
              <a:t>アンチマルウェア</a:t>
            </a:r>
            <a:endParaRPr lang="ja-JP" altLang="en-US" sz="1200">
              <a:latin typeface="+mn-ea"/>
              <a:cs typeface="メイリオ" pitchFamily="50" charset="-128"/>
            </a:endParaRPr>
          </a:p>
        </p:txBody>
      </p:sp>
      <p:sp>
        <p:nvSpPr>
          <p:cNvPr id="1454101" name="Rectangle 21"/>
          <p:cNvSpPr>
            <a:spLocks noChangeArrowheads="1"/>
          </p:cNvSpPr>
          <p:nvPr/>
        </p:nvSpPr>
        <p:spPr bwMode="auto">
          <a:xfrm>
            <a:off x="3527425" y="5398643"/>
            <a:ext cx="2124075" cy="267590"/>
          </a:xfrm>
          <a:prstGeom prst="rect">
            <a:avLst/>
          </a:prstGeom>
          <a:solidFill>
            <a:srgbClr val="FFCC99"/>
          </a:solidFill>
          <a:ln w="9525" algn="ctr">
            <a:noFill/>
            <a:miter lim="800000"/>
            <a:headEnd/>
            <a:tailEnd/>
          </a:ln>
          <a:effectLst/>
        </p:spPr>
        <p:txBody>
          <a:bodyPr lIns="82124" tIns="41061" rIns="82124" bIns="41061" anchor="ctr">
            <a:spAutoFit/>
          </a:bodyPr>
          <a:lstStyle/>
          <a:p>
            <a:pPr algn="ctr" defTabSz="814388"/>
            <a:r>
              <a:rPr lang="en-US" altLang="ja-JP" sz="1200" b="1">
                <a:solidFill>
                  <a:srgbClr val="FFFFFF"/>
                </a:solidFill>
                <a:latin typeface="+mn-ea"/>
                <a:cs typeface="メイリオ" pitchFamily="50" charset="-128"/>
              </a:rPr>
              <a:t>L4</a:t>
            </a:r>
            <a:r>
              <a:rPr lang="ja-JP" altLang="en-US" sz="1200" b="1">
                <a:solidFill>
                  <a:srgbClr val="FFFFFF"/>
                </a:solidFill>
                <a:latin typeface="+mn-ea"/>
                <a:cs typeface="メイリオ" pitchFamily="50" charset="-128"/>
              </a:rPr>
              <a:t>トラフィックモニター</a:t>
            </a:r>
            <a:endParaRPr lang="ja-JP" altLang="en-US" sz="1200">
              <a:latin typeface="+mn-ea"/>
              <a:cs typeface="メイリオ" pitchFamily="50" charset="-128"/>
            </a:endParaRPr>
          </a:p>
        </p:txBody>
      </p:sp>
      <p:pic>
        <p:nvPicPr>
          <p:cNvPr id="1454102" name="Picture 22"/>
          <p:cNvPicPr>
            <a:picLocks noChangeAspect="1" noChangeArrowheads="1"/>
          </p:cNvPicPr>
          <p:nvPr/>
        </p:nvPicPr>
        <p:blipFill>
          <a:blip r:embed="rId3" cstate="print"/>
          <a:srcRect/>
          <a:stretch>
            <a:fillRect/>
          </a:stretch>
        </p:blipFill>
        <p:spPr bwMode="auto">
          <a:xfrm>
            <a:off x="357188" y="1520825"/>
            <a:ext cx="8786812" cy="2286000"/>
          </a:xfrm>
          <a:prstGeom prst="rect">
            <a:avLst/>
          </a:prstGeom>
          <a:noFill/>
          <a:ln w="9525" algn="ctr">
            <a:noFill/>
            <a:miter lim="800000"/>
            <a:headEnd/>
            <a:tailEnd/>
          </a:ln>
          <a:effectLst/>
        </p:spPr>
      </p:pic>
      <p:sp>
        <p:nvSpPr>
          <p:cNvPr id="15" name="タイトル 14"/>
          <p:cNvSpPr>
            <a:spLocks noGrp="1"/>
          </p:cNvSpPr>
          <p:nvPr>
            <p:ph type="title"/>
          </p:nvPr>
        </p:nvSpPr>
        <p:spPr/>
        <p:txBody>
          <a:bodyPr/>
          <a:lstStyle/>
          <a:p>
            <a:r>
              <a:rPr lang="en-US" altLang="ja-JP" dirty="0" err="1" smtClean="0"/>
              <a:t>IronPort</a:t>
            </a:r>
            <a:r>
              <a:rPr lang="en-US" altLang="ja-JP" dirty="0" smtClean="0"/>
              <a:t> </a:t>
            </a:r>
            <a:r>
              <a:rPr lang="en-US" altLang="ja-JP" dirty="0" err="1" smtClean="0"/>
              <a:t>WSA</a:t>
            </a:r>
            <a:r>
              <a:rPr lang="ja-JP" altLang="en-US" dirty="0" smtClean="0"/>
              <a:t>アーキテクチャ</a:t>
            </a:r>
            <a:r>
              <a:rPr lang="en-US" altLang="ja-JP" dirty="0" smtClean="0"/>
              <a:t/>
            </a:r>
            <a:br>
              <a:rPr lang="en-US" altLang="ja-JP" dirty="0" smtClean="0"/>
            </a:br>
            <a:r>
              <a:rPr lang="ja-JP" altLang="en-US" sz="2400" dirty="0" smtClean="0"/>
              <a:t>マルウェア対策</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130" name="Picture 2" descr="http://www.talis.com/source/blog/http:/www.talis.com/source/blog/images/Stop.jpeg"/>
          <p:cNvPicPr>
            <a:picLocks noChangeAspect="1" noChangeArrowheads="1"/>
          </p:cNvPicPr>
          <p:nvPr/>
        </p:nvPicPr>
        <p:blipFill>
          <a:blip r:embed="rId3" cstate="print"/>
          <a:srcRect/>
          <a:stretch>
            <a:fillRect/>
          </a:stretch>
        </p:blipFill>
        <p:spPr bwMode="gray">
          <a:xfrm>
            <a:off x="6991350" y="1357313"/>
            <a:ext cx="1255713" cy="1252537"/>
          </a:xfrm>
          <a:prstGeom prst="rect">
            <a:avLst/>
          </a:prstGeom>
          <a:noFill/>
          <a:ln w="9525">
            <a:noFill/>
            <a:miter lim="800000"/>
            <a:headEnd/>
            <a:tailEnd/>
          </a:ln>
        </p:spPr>
      </p:pic>
      <p:sp>
        <p:nvSpPr>
          <p:cNvPr id="43" name="Rounded Rectangle 42"/>
          <p:cNvSpPr>
            <a:spLocks noChangeArrowheads="1"/>
          </p:cNvSpPr>
          <p:nvPr/>
        </p:nvSpPr>
        <p:spPr bwMode="gray">
          <a:xfrm>
            <a:off x="4355976" y="4581128"/>
            <a:ext cx="2125216" cy="1160142"/>
          </a:xfrm>
          <a:prstGeom prst="roundRect">
            <a:avLst>
              <a:gd name="adj" fmla="val 0"/>
            </a:avLst>
          </a:prstGeom>
          <a:solidFill>
            <a:schemeClr val="bg1"/>
          </a:solidFill>
          <a:ln w="9525" algn="ctr">
            <a:noFill/>
            <a:round/>
            <a:headEnd/>
            <a:tailEnd/>
          </a:ln>
        </p:spPr>
        <p:txBody>
          <a:bodyPr wrap="square" lIns="82124" tIns="41061" rIns="82124" bIns="41061" anchor="ctr">
            <a:spAutoFit/>
          </a:bodyPr>
          <a:lstStyle/>
          <a:p>
            <a:pPr marL="231775" indent="-231775" algn="l" defTabSz="814388">
              <a:buClr>
                <a:schemeClr val="tx2"/>
              </a:buClr>
              <a:buFont typeface="Wingdings" pitchFamily="2" charset="2"/>
              <a:buChar char="§"/>
            </a:pPr>
            <a:r>
              <a:rPr lang="ja-JP" altLang="en-US" sz="1400" b="1" dirty="0">
                <a:latin typeface="+mn-ea"/>
                <a:cs typeface="メイリオ" pitchFamily="50" charset="-128"/>
              </a:rPr>
              <a:t>すべてのトラフィックからボットネットへのトラフィックを検知する</a:t>
            </a:r>
          </a:p>
          <a:p>
            <a:pPr marL="231775" indent="-231775" algn="l" defTabSz="814388">
              <a:buClr>
                <a:schemeClr val="tx2"/>
              </a:buClr>
              <a:buFont typeface="Wingdings" pitchFamily="2" charset="2"/>
              <a:buChar char="§"/>
            </a:pPr>
            <a:endParaRPr lang="ja-JP" altLang="en-US" sz="1400" b="1" dirty="0">
              <a:latin typeface="+mn-ea"/>
              <a:cs typeface="メイリオ" pitchFamily="50" charset="-128"/>
            </a:endParaRPr>
          </a:p>
        </p:txBody>
      </p:sp>
      <p:pic>
        <p:nvPicPr>
          <p:cNvPr id="37" name="Picture 4"/>
          <p:cNvPicPr>
            <a:picLocks noChangeAspect="1"/>
          </p:cNvPicPr>
          <p:nvPr/>
        </p:nvPicPr>
        <p:blipFill>
          <a:blip r:embed="rId4" cstate="print"/>
          <a:srcRect/>
          <a:stretch>
            <a:fillRect/>
          </a:stretch>
        </p:blipFill>
        <p:spPr bwMode="gray">
          <a:xfrm>
            <a:off x="6434138" y="2597150"/>
            <a:ext cx="1860550" cy="1357313"/>
          </a:xfrm>
          <a:prstGeom prst="rect">
            <a:avLst/>
          </a:prstGeom>
          <a:noFill/>
          <a:ln w="9525">
            <a:solidFill>
              <a:schemeClr val="bg2"/>
            </a:solidFill>
            <a:miter lim="800000"/>
            <a:headEnd/>
            <a:tailEnd/>
          </a:ln>
          <a:effectLst>
            <a:outerShdw dist="50800" dir="2700000" rotWithShape="0">
              <a:srgbClr val="000000">
                <a:alpha val="35999"/>
              </a:srgbClr>
            </a:outerShdw>
          </a:effectLst>
        </p:spPr>
      </p:pic>
      <p:pic>
        <p:nvPicPr>
          <p:cNvPr id="38" name="Picture 6"/>
          <p:cNvPicPr>
            <a:picLocks noChangeAspect="1"/>
          </p:cNvPicPr>
          <p:nvPr/>
        </p:nvPicPr>
        <p:blipFill>
          <a:blip r:embed="rId5" cstate="print"/>
          <a:srcRect/>
          <a:stretch>
            <a:fillRect/>
          </a:stretch>
        </p:blipFill>
        <p:spPr bwMode="gray">
          <a:xfrm>
            <a:off x="7185025" y="3082925"/>
            <a:ext cx="1863725" cy="1370013"/>
          </a:xfrm>
          <a:prstGeom prst="rect">
            <a:avLst/>
          </a:prstGeom>
          <a:noFill/>
          <a:ln w="9525">
            <a:solidFill>
              <a:schemeClr val="bg2"/>
            </a:solidFill>
            <a:miter lim="800000"/>
            <a:headEnd/>
            <a:tailEnd/>
          </a:ln>
          <a:effectLst>
            <a:outerShdw dist="50800" dir="2700000" rotWithShape="0">
              <a:srgbClr val="000000">
                <a:alpha val="35999"/>
              </a:srgbClr>
            </a:outerShdw>
          </a:effectLst>
        </p:spPr>
      </p:pic>
      <p:pic>
        <p:nvPicPr>
          <p:cNvPr id="39" name="Picture 5"/>
          <p:cNvPicPr>
            <a:picLocks noChangeAspect="1"/>
          </p:cNvPicPr>
          <p:nvPr/>
        </p:nvPicPr>
        <p:blipFill>
          <a:blip r:embed="rId6" cstate="print"/>
          <a:srcRect/>
          <a:stretch>
            <a:fillRect/>
          </a:stretch>
        </p:blipFill>
        <p:spPr bwMode="gray">
          <a:xfrm>
            <a:off x="6564313" y="3729038"/>
            <a:ext cx="2106612" cy="1657350"/>
          </a:xfrm>
          <a:prstGeom prst="rect">
            <a:avLst/>
          </a:prstGeom>
          <a:noFill/>
          <a:ln w="38100">
            <a:noFill/>
            <a:miter lim="800000"/>
            <a:headEnd/>
            <a:tailEnd/>
          </a:ln>
          <a:effectLst>
            <a:outerShdw dist="50800" dir="2700000" rotWithShape="0">
              <a:srgbClr val="000000">
                <a:alpha val="35999"/>
              </a:srgbClr>
            </a:outerShdw>
          </a:effectLst>
        </p:spPr>
      </p:pic>
      <p:sp>
        <p:nvSpPr>
          <p:cNvPr id="1456136" name="Rounded Rectangle 15"/>
          <p:cNvSpPr>
            <a:spLocks noChangeArrowheads="1"/>
          </p:cNvSpPr>
          <p:nvPr/>
        </p:nvSpPr>
        <p:spPr bwMode="gray">
          <a:xfrm>
            <a:off x="179388" y="4638328"/>
            <a:ext cx="2195512" cy="2021916"/>
          </a:xfrm>
          <a:prstGeom prst="roundRect">
            <a:avLst>
              <a:gd name="adj" fmla="val 0"/>
            </a:avLst>
          </a:prstGeom>
          <a:solidFill>
            <a:schemeClr val="bg1"/>
          </a:solidFill>
          <a:ln w="9525">
            <a:noFill/>
            <a:round/>
            <a:headEnd/>
            <a:tailEnd/>
          </a:ln>
        </p:spPr>
        <p:txBody>
          <a:bodyPr lIns="82124" tIns="41061" rIns="82124" bIns="41061" anchor="ctr">
            <a:spAutoFit/>
          </a:bodyPr>
          <a:lstStyle/>
          <a:p>
            <a:pPr marL="231775" indent="-231775" algn="l" defTabSz="814388">
              <a:buClr>
                <a:schemeClr val="tx2"/>
              </a:buClr>
              <a:buFont typeface="Wingdings" pitchFamily="2" charset="2"/>
              <a:buChar char="§"/>
            </a:pPr>
            <a:r>
              <a:rPr lang="ja-JP" altLang="en-US" sz="1400" b="1" dirty="0">
                <a:latin typeface="+mn-ea"/>
                <a:cs typeface="メイリオ" pitchFamily="50" charset="-128"/>
              </a:rPr>
              <a:t>接続中の</a:t>
            </a:r>
            <a:r>
              <a:rPr lang="en-US" altLang="ja-JP" sz="1400" b="1" dirty="0">
                <a:latin typeface="+mn-ea"/>
                <a:cs typeface="メイリオ" pitchFamily="50" charset="-128"/>
              </a:rPr>
              <a:t>70% </a:t>
            </a:r>
            <a:r>
              <a:rPr lang="ja-JP" altLang="en-US" sz="1400" b="1" dirty="0">
                <a:latin typeface="+mn-ea"/>
                <a:cs typeface="メイリオ" pitchFamily="50" charset="-128"/>
              </a:rPr>
              <a:t>を超える既知、未知のマルウェアトラフィックをブロック！</a:t>
            </a:r>
          </a:p>
          <a:p>
            <a:pPr marL="231775" indent="-231775" algn="l" defTabSz="814388">
              <a:buClr>
                <a:schemeClr val="tx2"/>
              </a:buClr>
              <a:buFont typeface="Wingdings" pitchFamily="2" charset="2"/>
              <a:buChar char="§"/>
            </a:pPr>
            <a:endParaRPr lang="ja-JP" altLang="en-US" sz="1400" b="1" dirty="0">
              <a:latin typeface="+mn-ea"/>
              <a:cs typeface="メイリオ" pitchFamily="50" charset="-128"/>
            </a:endParaRPr>
          </a:p>
          <a:p>
            <a:pPr marL="231775" indent="-231775" algn="l" defTabSz="814388">
              <a:buClr>
                <a:schemeClr val="tx2"/>
              </a:buClr>
              <a:buFont typeface="Wingdings" pitchFamily="2" charset="2"/>
              <a:buChar char="§"/>
            </a:pPr>
            <a:r>
              <a:rPr lang="ja-JP" altLang="en-US" sz="1400" b="1" dirty="0">
                <a:latin typeface="+mn-ea"/>
                <a:cs typeface="メイリオ" pitchFamily="50" charset="-128"/>
              </a:rPr>
              <a:t>レピュテーションを活用する事により、快適なインターネット利用も可能！</a:t>
            </a:r>
            <a:endParaRPr lang="en-US" altLang="ja-JP" sz="1400" b="1" dirty="0">
              <a:latin typeface="+mn-ea"/>
              <a:cs typeface="メイリオ" pitchFamily="50" charset="-128"/>
            </a:endParaRPr>
          </a:p>
        </p:txBody>
      </p:sp>
      <p:sp>
        <p:nvSpPr>
          <p:cNvPr id="17" name="Rounded Rectangle 16"/>
          <p:cNvSpPr>
            <a:spLocks noChangeArrowheads="1"/>
          </p:cNvSpPr>
          <p:nvPr/>
        </p:nvSpPr>
        <p:spPr bwMode="gray">
          <a:xfrm>
            <a:off x="2339752" y="4653136"/>
            <a:ext cx="2305050" cy="729255"/>
          </a:xfrm>
          <a:prstGeom prst="roundRect">
            <a:avLst>
              <a:gd name="adj" fmla="val 0"/>
            </a:avLst>
          </a:prstGeom>
          <a:solidFill>
            <a:schemeClr val="bg1"/>
          </a:solidFill>
          <a:ln w="9525" algn="ctr">
            <a:solidFill>
              <a:srgbClr val="FFFFFF"/>
            </a:solidFill>
            <a:round/>
            <a:headEnd/>
            <a:tailEnd/>
          </a:ln>
        </p:spPr>
        <p:txBody>
          <a:bodyPr lIns="82124" tIns="41061" rIns="82124" bIns="41061" anchor="ctr">
            <a:spAutoFit/>
          </a:bodyPr>
          <a:lstStyle/>
          <a:p>
            <a:pPr marL="231775" indent="-231775" algn="l">
              <a:buClr>
                <a:schemeClr val="tx2"/>
              </a:buClr>
              <a:buFont typeface="Wingdings" pitchFamily="2" charset="2"/>
              <a:buChar char="§"/>
            </a:pPr>
            <a:r>
              <a:rPr lang="ja-JP" altLang="en-US" sz="1400" b="1" dirty="0">
                <a:latin typeface="+mn-ea"/>
                <a:cs typeface="メイリオ" pitchFamily="50" charset="-128"/>
              </a:rPr>
              <a:t>詳細なコンテンツ分析によるマルウェアのブロック！</a:t>
            </a:r>
            <a:endParaRPr lang="en-US" altLang="ja-JP" sz="1400" b="1" dirty="0">
              <a:latin typeface="+mn-ea"/>
              <a:cs typeface="メイリオ" pitchFamily="50" charset="-128"/>
            </a:endParaRPr>
          </a:p>
        </p:txBody>
      </p:sp>
      <p:sp>
        <p:nvSpPr>
          <p:cNvPr id="1456138" name="Down Arrow 43"/>
          <p:cNvSpPr>
            <a:spLocks noChangeArrowheads="1"/>
          </p:cNvSpPr>
          <p:nvPr/>
        </p:nvSpPr>
        <p:spPr bwMode="gray">
          <a:xfrm>
            <a:off x="1042988" y="4178300"/>
            <a:ext cx="228600" cy="422275"/>
          </a:xfrm>
          <a:prstGeom prst="downArrow">
            <a:avLst>
              <a:gd name="adj1" fmla="val 50000"/>
              <a:gd name="adj2" fmla="val 49807"/>
            </a:avLst>
          </a:prstGeom>
          <a:solidFill>
            <a:srgbClr val="C00000"/>
          </a:solidFill>
          <a:ln w="9525">
            <a:noFill/>
            <a:round/>
            <a:headEnd/>
            <a:tailEnd/>
          </a:ln>
        </p:spPr>
        <p:txBody>
          <a:bodyPr lIns="82124" tIns="41061" rIns="82124" bIns="41061" anchor="ctr"/>
          <a:lstStyle/>
          <a:p>
            <a:pPr defTabSz="814388"/>
            <a:endParaRPr lang="ja-JP" altLang="en-US">
              <a:ea typeface="ＭＳ Ｐゴシック" charset="-128"/>
            </a:endParaRPr>
          </a:p>
        </p:txBody>
      </p:sp>
      <p:sp>
        <p:nvSpPr>
          <p:cNvPr id="1456139" name="Down Arrow 43"/>
          <p:cNvSpPr>
            <a:spLocks noChangeArrowheads="1"/>
          </p:cNvSpPr>
          <p:nvPr/>
        </p:nvSpPr>
        <p:spPr bwMode="gray">
          <a:xfrm>
            <a:off x="3119438" y="4178300"/>
            <a:ext cx="228600" cy="422275"/>
          </a:xfrm>
          <a:prstGeom prst="downArrow">
            <a:avLst>
              <a:gd name="adj1" fmla="val 50000"/>
              <a:gd name="adj2" fmla="val 49807"/>
            </a:avLst>
          </a:prstGeom>
          <a:solidFill>
            <a:srgbClr val="C00000"/>
          </a:solidFill>
          <a:ln w="9525">
            <a:noFill/>
            <a:round/>
            <a:headEnd/>
            <a:tailEnd/>
          </a:ln>
        </p:spPr>
        <p:txBody>
          <a:bodyPr lIns="82124" tIns="41061" rIns="82124" bIns="41061" anchor="ctr"/>
          <a:lstStyle/>
          <a:p>
            <a:pPr defTabSz="814388"/>
            <a:endParaRPr lang="ja-JP" altLang="en-US">
              <a:ea typeface="ＭＳ Ｐゴシック" charset="-128"/>
            </a:endParaRPr>
          </a:p>
        </p:txBody>
      </p:sp>
      <p:sp>
        <p:nvSpPr>
          <p:cNvPr id="1456140" name="Down Arrow 43"/>
          <p:cNvSpPr>
            <a:spLocks noChangeArrowheads="1"/>
          </p:cNvSpPr>
          <p:nvPr/>
        </p:nvSpPr>
        <p:spPr bwMode="gray">
          <a:xfrm>
            <a:off x="5210175" y="4178300"/>
            <a:ext cx="228600" cy="422275"/>
          </a:xfrm>
          <a:prstGeom prst="downArrow">
            <a:avLst>
              <a:gd name="adj1" fmla="val 50000"/>
              <a:gd name="adj2" fmla="val 49807"/>
            </a:avLst>
          </a:prstGeom>
          <a:solidFill>
            <a:srgbClr val="C00000"/>
          </a:solidFill>
          <a:ln w="9525">
            <a:noFill/>
            <a:round/>
            <a:headEnd/>
            <a:tailEnd/>
          </a:ln>
        </p:spPr>
        <p:txBody>
          <a:bodyPr lIns="82124" tIns="41061" rIns="82124" bIns="41061" anchor="ctr"/>
          <a:lstStyle/>
          <a:p>
            <a:pPr defTabSz="814388"/>
            <a:endParaRPr lang="ja-JP" altLang="en-US">
              <a:ea typeface="ＭＳ Ｐゴシック" charset="-128"/>
            </a:endParaRPr>
          </a:p>
        </p:txBody>
      </p:sp>
      <p:sp>
        <p:nvSpPr>
          <p:cNvPr id="1456141" name="AutoShape 13"/>
          <p:cNvSpPr>
            <a:spLocks noChangeArrowheads="1"/>
          </p:cNvSpPr>
          <p:nvPr/>
        </p:nvSpPr>
        <p:spPr bwMode="auto">
          <a:xfrm>
            <a:off x="719138" y="2133600"/>
            <a:ext cx="5581650" cy="2087563"/>
          </a:xfrm>
          <a:prstGeom prst="rightArrow">
            <a:avLst>
              <a:gd name="adj1" fmla="val 48593"/>
              <a:gd name="adj2" fmla="val 57337"/>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a:effectLst/>
        </p:spPr>
        <p:txBody>
          <a:bodyPr lIns="82124" tIns="41061" rIns="82124" bIns="41061" anchor="ctr">
            <a:spAutoFit/>
          </a:bodyPr>
          <a:lstStyle/>
          <a:p>
            <a:endParaRPr lang="ja-JP" altLang="en-US"/>
          </a:p>
        </p:txBody>
      </p:sp>
      <p:grpSp>
        <p:nvGrpSpPr>
          <p:cNvPr id="2" name="Group 14"/>
          <p:cNvGrpSpPr>
            <a:grpSpLocks/>
          </p:cNvGrpSpPr>
          <p:nvPr/>
        </p:nvGrpSpPr>
        <p:grpSpPr bwMode="auto">
          <a:xfrm>
            <a:off x="214313" y="2852738"/>
            <a:ext cx="1728787" cy="684212"/>
            <a:chOff x="249" y="1117"/>
            <a:chExt cx="1089" cy="431"/>
          </a:xfrm>
        </p:grpSpPr>
        <p:sp>
          <p:nvSpPr>
            <p:cNvPr id="1456143" name="Rectangle 15"/>
            <p:cNvSpPr>
              <a:spLocks noChangeArrowheads="1"/>
            </p:cNvSpPr>
            <p:nvPr/>
          </p:nvSpPr>
          <p:spPr bwMode="gray">
            <a:xfrm>
              <a:off x="249" y="1117"/>
              <a:ext cx="1089" cy="431"/>
            </a:xfrm>
            <a:prstGeom prst="rect">
              <a:avLst/>
            </a:prstGeom>
            <a:solidFill>
              <a:srgbClr val="00CCFF">
                <a:alpha val="70000"/>
              </a:srgbClr>
            </a:solidFill>
            <a:ln w="9525" algn="ctr">
              <a:noFill/>
              <a:miter lim="800000"/>
              <a:headEnd/>
              <a:tailEnd/>
            </a:ln>
            <a:effectLst>
              <a:prstShdw prst="shdw17" dist="17961" dir="2700000">
                <a:srgbClr val="00CCFF">
                  <a:gamma/>
                  <a:shade val="60000"/>
                  <a:invGamma/>
                </a:srgbClr>
              </a:prstShdw>
            </a:effectLst>
          </p:spPr>
          <p:txBody>
            <a:bodyPr wrap="none" lIns="82124" tIns="41061" rIns="82124" bIns="41061" anchor="ctr">
              <a:spAutoFit/>
            </a:bodyPr>
            <a:lstStyle/>
            <a:p>
              <a:endParaRPr lang="ja-JP" altLang="en-US"/>
            </a:p>
          </p:txBody>
        </p:sp>
        <p:sp>
          <p:nvSpPr>
            <p:cNvPr id="1456144" name="Text Box 16"/>
            <p:cNvSpPr txBox="1">
              <a:spLocks noChangeArrowheads="1"/>
            </p:cNvSpPr>
            <p:nvPr/>
          </p:nvSpPr>
          <p:spPr bwMode="gray">
            <a:xfrm>
              <a:off x="303" y="1202"/>
              <a:ext cx="981" cy="260"/>
            </a:xfrm>
            <a:prstGeom prst="rect">
              <a:avLst/>
            </a:prstGeom>
            <a:noFill/>
            <a:ln w="9525" algn="ctr">
              <a:noFill/>
              <a:miter lim="800000"/>
              <a:headEnd/>
              <a:tailEnd/>
            </a:ln>
            <a:effectLst/>
          </p:spPr>
          <p:txBody>
            <a:bodyPr wrap="none" lIns="82124" tIns="41061" rIns="82124" bIns="41061">
              <a:spAutoFit/>
            </a:bodyPr>
            <a:lstStyle/>
            <a:p>
              <a:pPr defTabSz="814388"/>
              <a:r>
                <a:rPr lang="en-US" altLang="ja-JP" sz="1200" b="1">
                  <a:solidFill>
                    <a:schemeClr val="bg1"/>
                  </a:solidFill>
                  <a:ea typeface="ＭＳ Ｐゴシック" charset="-128"/>
                </a:rPr>
                <a:t>WEB</a:t>
              </a:r>
              <a:r>
                <a:rPr lang="ja-JP" altLang="en-US" sz="1200" b="1">
                  <a:solidFill>
                    <a:schemeClr val="bg1"/>
                  </a:solidFill>
                  <a:ea typeface="ＭＳ Ｐゴシック" charset="-128"/>
                </a:rPr>
                <a:t>レピュテーション</a:t>
              </a:r>
            </a:p>
            <a:p>
              <a:pPr defTabSz="814388"/>
              <a:r>
                <a:rPr lang="ja-JP" altLang="en-US" sz="1200" b="1">
                  <a:solidFill>
                    <a:schemeClr val="bg1"/>
                  </a:solidFill>
                  <a:ea typeface="ＭＳ Ｐゴシック" charset="-128"/>
                </a:rPr>
                <a:t>フィルター</a:t>
              </a:r>
            </a:p>
          </p:txBody>
        </p:sp>
      </p:grpSp>
      <p:grpSp>
        <p:nvGrpSpPr>
          <p:cNvPr id="3" name="Group 17"/>
          <p:cNvGrpSpPr>
            <a:grpSpLocks/>
          </p:cNvGrpSpPr>
          <p:nvPr/>
        </p:nvGrpSpPr>
        <p:grpSpPr bwMode="auto">
          <a:xfrm>
            <a:off x="2159000" y="2852738"/>
            <a:ext cx="1728788" cy="684212"/>
            <a:chOff x="1451" y="1117"/>
            <a:chExt cx="1089" cy="431"/>
          </a:xfrm>
        </p:grpSpPr>
        <p:sp>
          <p:nvSpPr>
            <p:cNvPr id="1456146" name="Rectangle 18"/>
            <p:cNvSpPr>
              <a:spLocks noChangeArrowheads="1"/>
            </p:cNvSpPr>
            <p:nvPr/>
          </p:nvSpPr>
          <p:spPr bwMode="gray">
            <a:xfrm>
              <a:off x="1451" y="1117"/>
              <a:ext cx="1089" cy="431"/>
            </a:xfrm>
            <a:prstGeom prst="rect">
              <a:avLst/>
            </a:prstGeom>
            <a:solidFill>
              <a:srgbClr val="00CCFF">
                <a:alpha val="70000"/>
              </a:srgbClr>
            </a:solidFill>
            <a:ln w="9525" algn="ctr">
              <a:noFill/>
              <a:miter lim="800000"/>
              <a:headEnd/>
              <a:tailEnd/>
            </a:ln>
            <a:effectLst>
              <a:prstShdw prst="shdw17" dist="17961" dir="2700000">
                <a:srgbClr val="00CCFF">
                  <a:gamma/>
                  <a:shade val="60000"/>
                  <a:invGamma/>
                </a:srgbClr>
              </a:prstShdw>
            </a:effectLst>
          </p:spPr>
          <p:txBody>
            <a:bodyPr wrap="none" lIns="82124" tIns="41061" rIns="82124" bIns="41061" anchor="ctr">
              <a:spAutoFit/>
            </a:bodyPr>
            <a:lstStyle/>
            <a:p>
              <a:endParaRPr lang="ja-JP" altLang="en-US"/>
            </a:p>
          </p:txBody>
        </p:sp>
        <p:sp>
          <p:nvSpPr>
            <p:cNvPr id="1456147" name="Text Box 19"/>
            <p:cNvSpPr txBox="1">
              <a:spLocks noChangeArrowheads="1"/>
            </p:cNvSpPr>
            <p:nvPr/>
          </p:nvSpPr>
          <p:spPr bwMode="gray">
            <a:xfrm>
              <a:off x="1598" y="1203"/>
              <a:ext cx="795" cy="260"/>
            </a:xfrm>
            <a:prstGeom prst="rect">
              <a:avLst/>
            </a:prstGeom>
            <a:noFill/>
            <a:ln w="9525" algn="ctr">
              <a:noFill/>
              <a:miter lim="800000"/>
              <a:headEnd/>
              <a:tailEnd/>
            </a:ln>
            <a:effectLst/>
          </p:spPr>
          <p:txBody>
            <a:bodyPr wrap="none" lIns="82124" tIns="41061" rIns="82124" bIns="41061">
              <a:spAutoFit/>
            </a:bodyPr>
            <a:lstStyle/>
            <a:p>
              <a:pPr defTabSz="814388"/>
              <a:r>
                <a:rPr lang="ja-JP" altLang="en-US" sz="1200" b="1">
                  <a:solidFill>
                    <a:schemeClr val="bg1"/>
                  </a:solidFill>
                  <a:ea typeface="ＭＳ Ｐゴシック" charset="-128"/>
                </a:rPr>
                <a:t>アンチマルウェア</a:t>
              </a:r>
            </a:p>
            <a:p>
              <a:pPr defTabSz="814388"/>
              <a:r>
                <a:rPr lang="en-US" altLang="ja-JP" sz="1200" b="1">
                  <a:solidFill>
                    <a:schemeClr val="bg1"/>
                  </a:solidFill>
                  <a:ea typeface="ＭＳ Ｐゴシック" charset="-128"/>
                </a:rPr>
                <a:t>DVS</a:t>
              </a:r>
              <a:r>
                <a:rPr lang="ja-JP" altLang="en-US" sz="1200" b="1">
                  <a:solidFill>
                    <a:schemeClr val="bg1"/>
                  </a:solidFill>
                  <a:ea typeface="ＭＳ Ｐゴシック" charset="-128"/>
                </a:rPr>
                <a:t>エンジン</a:t>
              </a:r>
            </a:p>
          </p:txBody>
        </p:sp>
      </p:grpSp>
      <p:grpSp>
        <p:nvGrpSpPr>
          <p:cNvPr id="4" name="Group 20"/>
          <p:cNvGrpSpPr>
            <a:grpSpLocks/>
          </p:cNvGrpSpPr>
          <p:nvPr/>
        </p:nvGrpSpPr>
        <p:grpSpPr bwMode="auto">
          <a:xfrm>
            <a:off x="4103688" y="2852738"/>
            <a:ext cx="1728787" cy="684212"/>
            <a:chOff x="1383" y="1888"/>
            <a:chExt cx="1089" cy="431"/>
          </a:xfrm>
        </p:grpSpPr>
        <p:sp>
          <p:nvSpPr>
            <p:cNvPr id="1456149" name="Rectangle 21"/>
            <p:cNvSpPr>
              <a:spLocks noChangeArrowheads="1"/>
            </p:cNvSpPr>
            <p:nvPr/>
          </p:nvSpPr>
          <p:spPr bwMode="gray">
            <a:xfrm>
              <a:off x="1383" y="1888"/>
              <a:ext cx="1089" cy="431"/>
            </a:xfrm>
            <a:prstGeom prst="rect">
              <a:avLst/>
            </a:prstGeom>
            <a:solidFill>
              <a:srgbClr val="00CCFF">
                <a:alpha val="70000"/>
              </a:srgbClr>
            </a:solidFill>
            <a:ln w="9525" algn="ctr">
              <a:noFill/>
              <a:miter lim="800000"/>
              <a:headEnd/>
              <a:tailEnd/>
            </a:ln>
            <a:effectLst>
              <a:prstShdw prst="shdw17" dist="17961" dir="2700000">
                <a:srgbClr val="00CCFF">
                  <a:gamma/>
                  <a:shade val="60000"/>
                  <a:invGamma/>
                </a:srgbClr>
              </a:prstShdw>
            </a:effectLst>
          </p:spPr>
          <p:txBody>
            <a:bodyPr wrap="none" lIns="82124" tIns="41061" rIns="82124" bIns="41061" anchor="ctr">
              <a:spAutoFit/>
            </a:bodyPr>
            <a:lstStyle/>
            <a:p>
              <a:endParaRPr lang="ja-JP" altLang="en-US"/>
            </a:p>
          </p:txBody>
        </p:sp>
        <p:sp>
          <p:nvSpPr>
            <p:cNvPr id="1456150" name="Text Box 22"/>
            <p:cNvSpPr txBox="1">
              <a:spLocks noChangeArrowheads="1"/>
            </p:cNvSpPr>
            <p:nvPr/>
          </p:nvSpPr>
          <p:spPr bwMode="gray">
            <a:xfrm>
              <a:off x="1492" y="1974"/>
              <a:ext cx="872" cy="260"/>
            </a:xfrm>
            <a:prstGeom prst="rect">
              <a:avLst/>
            </a:prstGeom>
            <a:noFill/>
            <a:ln w="9525" algn="ctr">
              <a:noFill/>
              <a:miter lim="800000"/>
              <a:headEnd/>
              <a:tailEnd/>
            </a:ln>
            <a:effectLst/>
          </p:spPr>
          <p:txBody>
            <a:bodyPr wrap="none" lIns="82124" tIns="41061" rIns="82124" bIns="41061">
              <a:spAutoFit/>
            </a:bodyPr>
            <a:lstStyle/>
            <a:p>
              <a:pPr defTabSz="814388"/>
              <a:r>
                <a:rPr lang="ja-JP" altLang="en-US" sz="1200" b="1">
                  <a:solidFill>
                    <a:schemeClr val="bg1"/>
                  </a:solidFill>
                  <a:ea typeface="ＭＳ Ｐゴシック" charset="-128"/>
                </a:rPr>
                <a:t>レイヤ</a:t>
              </a:r>
              <a:r>
                <a:rPr lang="en-US" altLang="ja-JP" sz="1200" b="1">
                  <a:solidFill>
                    <a:schemeClr val="bg1"/>
                  </a:solidFill>
                  <a:ea typeface="ＭＳ Ｐゴシック" charset="-128"/>
                </a:rPr>
                <a:t>4 </a:t>
              </a:r>
              <a:r>
                <a:rPr lang="ja-JP" altLang="en-US" sz="1200" b="1">
                  <a:solidFill>
                    <a:schemeClr val="bg1"/>
                  </a:solidFill>
                  <a:ea typeface="ＭＳ Ｐゴシック" charset="-128"/>
                </a:rPr>
                <a:t>トラフィック</a:t>
              </a:r>
            </a:p>
            <a:p>
              <a:pPr defTabSz="814388"/>
              <a:r>
                <a:rPr lang="ja-JP" altLang="en-US" sz="1200" b="1">
                  <a:solidFill>
                    <a:schemeClr val="bg1"/>
                  </a:solidFill>
                  <a:ea typeface="ＭＳ Ｐゴシック" charset="-128"/>
                </a:rPr>
                <a:t>モニター</a:t>
              </a:r>
            </a:p>
          </p:txBody>
        </p:sp>
      </p:grpSp>
      <p:pic>
        <p:nvPicPr>
          <p:cNvPr id="23" name="Picture 31"/>
          <p:cNvPicPr>
            <a:picLocks noChangeAspect="1" noChangeArrowheads="1"/>
          </p:cNvPicPr>
          <p:nvPr/>
        </p:nvPicPr>
        <p:blipFill>
          <a:blip r:embed="rId7" cstate="print"/>
          <a:srcRect/>
          <a:stretch>
            <a:fillRect/>
          </a:stretch>
        </p:blipFill>
        <p:spPr bwMode="auto">
          <a:xfrm>
            <a:off x="2195736" y="1772816"/>
            <a:ext cx="1046162" cy="714375"/>
          </a:xfrm>
          <a:prstGeom prst="rect">
            <a:avLst/>
          </a:prstGeom>
          <a:noFill/>
          <a:ln w="9525" algn="ctr">
            <a:noFill/>
            <a:miter lim="800000"/>
            <a:headEnd/>
            <a:tailEnd/>
          </a:ln>
        </p:spPr>
      </p:pic>
      <p:sp>
        <p:nvSpPr>
          <p:cNvPr id="24" name="正方形/長方形 23"/>
          <p:cNvSpPr/>
          <p:nvPr/>
        </p:nvSpPr>
        <p:spPr>
          <a:xfrm>
            <a:off x="1691680" y="1412776"/>
            <a:ext cx="2236510" cy="369332"/>
          </a:xfrm>
          <a:prstGeom prst="rect">
            <a:avLst/>
          </a:prstGeom>
        </p:spPr>
        <p:txBody>
          <a:bodyPr wrap="none">
            <a:spAutoFit/>
          </a:bodyPr>
          <a:lstStyle/>
          <a:p>
            <a:r>
              <a:rPr lang="en-US" altLang="ja-JP" dirty="0" smtClean="0"/>
              <a:t>Cisco </a:t>
            </a:r>
            <a:r>
              <a:rPr lang="en-US" altLang="ja-JP" dirty="0" err="1" smtClean="0"/>
              <a:t>IronPort</a:t>
            </a:r>
            <a:r>
              <a:rPr lang="en-US" altLang="ja-JP" dirty="0" smtClean="0"/>
              <a:t> </a:t>
            </a:r>
            <a:r>
              <a:rPr lang="en-US" altLang="ja-JP" dirty="0" err="1" smtClean="0"/>
              <a:t>WSA</a:t>
            </a:r>
            <a:endParaRPr lang="en-US" dirty="0"/>
          </a:p>
        </p:txBody>
      </p:sp>
      <p:sp>
        <p:nvSpPr>
          <p:cNvPr id="25" name="タイトル 24"/>
          <p:cNvSpPr>
            <a:spLocks noGrp="1"/>
          </p:cNvSpPr>
          <p:nvPr>
            <p:ph type="title"/>
          </p:nvPr>
        </p:nvSpPr>
        <p:spPr/>
        <p:txBody>
          <a:bodyPr/>
          <a:lstStyle/>
          <a:p>
            <a:r>
              <a:rPr lang="en-US" altLang="ja-JP" dirty="0" smtClean="0"/>
              <a:t>WEB</a:t>
            </a:r>
            <a:r>
              <a:rPr lang="ja-JP" altLang="en-US" dirty="0" smtClean="0"/>
              <a:t>から感染するマルウェア対策</a:t>
            </a:r>
            <a:r>
              <a:rPr lang="en-US" altLang="ja-JP" dirty="0" smtClean="0">
                <a:ea typeface="ＭＳ Ｐゴシック" charset="-128"/>
              </a:rPr>
              <a:t/>
            </a:r>
            <a:br>
              <a:rPr lang="en-US" altLang="ja-JP" dirty="0" smtClean="0">
                <a:ea typeface="ＭＳ Ｐゴシック" charset="-128"/>
              </a:rPr>
            </a:br>
            <a:r>
              <a:rPr lang="ja-JP" altLang="en-US" sz="2400" dirty="0" smtClean="0">
                <a:ea typeface="ＭＳ Ｐゴシック" charset="-128"/>
              </a:rPr>
              <a:t>マルチレイヤのマルウェア防御</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9333" name="Picture 5"/>
          <p:cNvPicPr>
            <a:picLocks noChangeAspect="1" noChangeArrowheads="1"/>
          </p:cNvPicPr>
          <p:nvPr/>
        </p:nvPicPr>
        <p:blipFill>
          <a:blip r:embed="rId3" cstate="print"/>
          <a:srcRect/>
          <a:stretch>
            <a:fillRect/>
          </a:stretch>
        </p:blipFill>
        <p:spPr bwMode="gray">
          <a:xfrm>
            <a:off x="142875" y="2168525"/>
            <a:ext cx="5868988" cy="4438650"/>
          </a:xfrm>
          <a:prstGeom prst="rect">
            <a:avLst/>
          </a:prstGeom>
          <a:noFill/>
          <a:ln w="9525" algn="ctr">
            <a:solidFill>
              <a:srgbClr val="C0C0C4"/>
            </a:solidFill>
            <a:miter lim="800000"/>
            <a:headEnd/>
            <a:tailEnd/>
          </a:ln>
          <a:effectLst/>
        </p:spPr>
      </p:pic>
      <p:sp>
        <p:nvSpPr>
          <p:cNvPr id="1379337" name="Text Box 9"/>
          <p:cNvSpPr txBox="1">
            <a:spLocks noChangeArrowheads="1"/>
          </p:cNvSpPr>
          <p:nvPr/>
        </p:nvSpPr>
        <p:spPr bwMode="gray">
          <a:xfrm>
            <a:off x="755650" y="1233488"/>
            <a:ext cx="8170827" cy="830997"/>
          </a:xfrm>
          <a:prstGeom prst="rect">
            <a:avLst/>
          </a:prstGeom>
          <a:noFill/>
          <a:ln w="9525" algn="ctr">
            <a:noFill/>
            <a:miter lim="800000"/>
            <a:headEnd/>
            <a:tailEnd/>
          </a:ln>
          <a:effectLst/>
        </p:spPr>
        <p:txBody>
          <a:bodyPr wrap="none">
            <a:spAutoFit/>
          </a:bodyPr>
          <a:lstStyle/>
          <a:p>
            <a:pPr algn="l" defTabSz="814388"/>
            <a:r>
              <a:rPr lang="ja-JP" altLang="en-US" sz="2400" b="1" dirty="0">
                <a:latin typeface="メイリオ" pitchFamily="50" charset="-128"/>
                <a:ea typeface="メイリオ" pitchFamily="50" charset="-128"/>
                <a:cs typeface="メイリオ" pitchFamily="50" charset="-128"/>
              </a:rPr>
              <a:t>アクセス解析サイトを悪用し、</a:t>
            </a:r>
            <a:r>
              <a:rPr lang="en-US" altLang="ja-JP" sz="2400" b="1" dirty="0" err="1">
                <a:latin typeface="メイリオ" pitchFamily="50" charset="-128"/>
                <a:ea typeface="メイリオ" pitchFamily="50" charset="-128"/>
                <a:cs typeface="メイリオ" pitchFamily="50" charset="-128"/>
              </a:rPr>
              <a:t>DarkWEB</a:t>
            </a:r>
            <a:r>
              <a:rPr lang="ja-JP" altLang="en-US" sz="2400" b="1" dirty="0">
                <a:latin typeface="メイリオ" pitchFamily="50" charset="-128"/>
                <a:ea typeface="メイリオ" pitchFamily="50" charset="-128"/>
                <a:cs typeface="メイリオ" pitchFamily="50" charset="-128"/>
              </a:rPr>
              <a:t>サイトへ誘導。</a:t>
            </a:r>
          </a:p>
          <a:p>
            <a:pPr algn="l" defTabSz="814388"/>
            <a:r>
              <a:rPr lang="ja-JP" altLang="en-US" sz="2400" b="1" dirty="0">
                <a:latin typeface="メイリオ" pitchFamily="50" charset="-128"/>
                <a:ea typeface="メイリオ" pitchFamily="50" charset="-128"/>
                <a:cs typeface="メイリオ" pitchFamily="50" charset="-128"/>
              </a:rPr>
              <a:t>感染後もマルウェアをアップデート。</a:t>
            </a:r>
          </a:p>
        </p:txBody>
      </p:sp>
      <p:sp>
        <p:nvSpPr>
          <p:cNvPr id="1379338" name="Text Box 10"/>
          <p:cNvSpPr txBox="1">
            <a:spLocks noChangeArrowheads="1"/>
          </p:cNvSpPr>
          <p:nvPr/>
        </p:nvSpPr>
        <p:spPr bwMode="gray">
          <a:xfrm>
            <a:off x="6012160" y="2442374"/>
            <a:ext cx="2952328" cy="338554"/>
          </a:xfrm>
          <a:prstGeom prst="rect">
            <a:avLst/>
          </a:prstGeom>
          <a:noFill/>
          <a:ln w="9525" algn="ctr">
            <a:noFill/>
            <a:miter lim="800000"/>
            <a:headEnd/>
            <a:tailEnd/>
          </a:ln>
          <a:effectLst/>
        </p:spPr>
        <p:txBody>
          <a:bodyPr wrap="square">
            <a:spAutoFit/>
          </a:bodyPr>
          <a:lstStyle/>
          <a:p>
            <a:pPr defTabSz="814388"/>
            <a:r>
              <a:rPr lang="en-US" altLang="ja-JP" sz="1600" b="1">
                <a:solidFill>
                  <a:srgbClr val="3333FF"/>
                </a:solidFill>
                <a:latin typeface="メイリオ" pitchFamily="50" charset="-128"/>
                <a:ea typeface="メイリオ" pitchFamily="50" charset="-128"/>
                <a:cs typeface="メイリオ" pitchFamily="50" charset="-128"/>
              </a:rPr>
              <a:t>WEB</a:t>
            </a:r>
            <a:r>
              <a:rPr lang="ja-JP" altLang="en-US" sz="1600" b="1">
                <a:solidFill>
                  <a:srgbClr val="3333FF"/>
                </a:solidFill>
                <a:latin typeface="メイリオ" pitchFamily="50" charset="-128"/>
                <a:ea typeface="メイリオ" pitchFamily="50" charset="-128"/>
                <a:cs typeface="メイリオ" pitchFamily="50" charset="-128"/>
              </a:rPr>
              <a:t>レピュテーションでは？</a:t>
            </a:r>
          </a:p>
        </p:txBody>
      </p:sp>
      <p:pic>
        <p:nvPicPr>
          <p:cNvPr id="1379340" name="Picture 12"/>
          <p:cNvPicPr>
            <a:picLocks noChangeAspect="1" noChangeArrowheads="1"/>
          </p:cNvPicPr>
          <p:nvPr/>
        </p:nvPicPr>
        <p:blipFill>
          <a:blip r:embed="rId4" cstate="print"/>
          <a:srcRect/>
          <a:stretch>
            <a:fillRect/>
          </a:stretch>
        </p:blipFill>
        <p:spPr bwMode="gray">
          <a:xfrm>
            <a:off x="6084888" y="5408613"/>
            <a:ext cx="2552700" cy="1247775"/>
          </a:xfrm>
          <a:prstGeom prst="rect">
            <a:avLst/>
          </a:prstGeom>
          <a:noFill/>
          <a:ln w="9525" algn="ctr">
            <a:solidFill>
              <a:srgbClr val="FF0000"/>
            </a:solidFill>
            <a:miter lim="800000"/>
            <a:headEnd/>
            <a:tailEnd/>
          </a:ln>
          <a:effectLst/>
        </p:spPr>
      </p:pic>
      <p:pic>
        <p:nvPicPr>
          <p:cNvPr id="1379341" name="Picture 13"/>
          <p:cNvPicPr>
            <a:picLocks noChangeAspect="1" noChangeArrowheads="1"/>
          </p:cNvPicPr>
          <p:nvPr/>
        </p:nvPicPr>
        <p:blipFill>
          <a:blip r:embed="rId5" cstate="print"/>
          <a:srcRect/>
          <a:stretch>
            <a:fillRect/>
          </a:stretch>
        </p:blipFill>
        <p:spPr bwMode="gray">
          <a:xfrm>
            <a:off x="6084888" y="4041775"/>
            <a:ext cx="2381250" cy="1247775"/>
          </a:xfrm>
          <a:prstGeom prst="rect">
            <a:avLst/>
          </a:prstGeom>
          <a:noFill/>
          <a:ln w="9525" algn="ctr">
            <a:solidFill>
              <a:srgbClr val="FF0000"/>
            </a:solidFill>
            <a:miter lim="800000"/>
            <a:headEnd/>
            <a:tailEnd/>
          </a:ln>
          <a:effectLst/>
        </p:spPr>
      </p:pic>
      <p:sp>
        <p:nvSpPr>
          <p:cNvPr id="1379342" name="Rectangle 14"/>
          <p:cNvSpPr>
            <a:spLocks noChangeArrowheads="1"/>
          </p:cNvSpPr>
          <p:nvPr/>
        </p:nvSpPr>
        <p:spPr bwMode="gray">
          <a:xfrm>
            <a:off x="250825" y="6613525"/>
            <a:ext cx="5508625" cy="244475"/>
          </a:xfrm>
          <a:prstGeom prst="rect">
            <a:avLst/>
          </a:prstGeom>
          <a:noFill/>
          <a:ln w="9525" algn="ctr">
            <a:noFill/>
            <a:miter lim="800000"/>
            <a:headEnd/>
            <a:tailEnd/>
          </a:ln>
          <a:effectLst/>
        </p:spPr>
        <p:txBody>
          <a:bodyPr anchor="ctr">
            <a:spAutoFit/>
          </a:bodyPr>
          <a:lstStyle/>
          <a:p>
            <a:pPr algn="l">
              <a:lnSpc>
                <a:spcPct val="100000"/>
              </a:lnSpc>
            </a:pPr>
            <a:r>
              <a:rPr lang="ja-JP" altLang="en-US" sz="1000" dirty="0">
                <a:ea typeface="ＭＳ Ｐゴシック" pitchFamily="50" charset="-128"/>
              </a:rPr>
              <a:t>出展</a:t>
            </a:r>
            <a:r>
              <a:rPr lang="en-US" altLang="ja-JP" sz="1000" dirty="0">
                <a:ea typeface="ＭＳ Ｐゴシック" pitchFamily="50" charset="-128"/>
              </a:rPr>
              <a:t>: </a:t>
            </a:r>
            <a:r>
              <a:rPr lang="en-US" altLang="ja-JP" sz="1000" dirty="0">
                <a:ea typeface="ＭＳ Ｐゴシック" pitchFamily="50" charset="-128"/>
                <a:hlinkClick r:id="rId6"/>
              </a:rPr>
              <a:t>http://itpro.nikkeibp.co.jp/article/COLUMN/20101027/353496/?ST=security&amp;P=1</a:t>
            </a:r>
            <a:r>
              <a:rPr lang="en-US" altLang="ja-JP" sz="1000" dirty="0">
                <a:ea typeface="ＭＳ Ｐゴシック" pitchFamily="50" charset="-128"/>
              </a:rPr>
              <a:t> </a:t>
            </a:r>
          </a:p>
        </p:txBody>
      </p:sp>
      <p:pic>
        <p:nvPicPr>
          <p:cNvPr id="1379343" name="Picture 15"/>
          <p:cNvPicPr>
            <a:picLocks noChangeAspect="1" noChangeArrowheads="1"/>
          </p:cNvPicPr>
          <p:nvPr/>
        </p:nvPicPr>
        <p:blipFill>
          <a:blip r:embed="rId7" cstate="print"/>
          <a:srcRect/>
          <a:stretch>
            <a:fillRect/>
          </a:stretch>
        </p:blipFill>
        <p:spPr bwMode="gray">
          <a:xfrm>
            <a:off x="6084888" y="2816225"/>
            <a:ext cx="2381250" cy="1171575"/>
          </a:xfrm>
          <a:prstGeom prst="rect">
            <a:avLst/>
          </a:prstGeom>
          <a:noFill/>
          <a:ln w="9525" algn="ctr">
            <a:solidFill>
              <a:srgbClr val="FF0000"/>
            </a:solidFill>
            <a:miter lim="800000"/>
            <a:headEnd/>
            <a:tailEnd/>
          </a:ln>
          <a:effectLst/>
        </p:spPr>
      </p:pic>
      <p:sp>
        <p:nvSpPr>
          <p:cNvPr id="10" name="タイトル 9"/>
          <p:cNvSpPr>
            <a:spLocks noGrp="1"/>
          </p:cNvSpPr>
          <p:nvPr>
            <p:ph type="title"/>
          </p:nvPr>
        </p:nvSpPr>
        <p:spPr>
          <a:xfrm>
            <a:off x="229702" y="432215"/>
            <a:ext cx="8914298" cy="838200"/>
          </a:xfrm>
        </p:spPr>
        <p:txBody>
          <a:bodyPr/>
          <a:lstStyle/>
          <a:p>
            <a:r>
              <a:rPr lang="en-US" altLang="ja-JP" dirty="0" smtClean="0"/>
              <a:t>Web</a:t>
            </a:r>
            <a:r>
              <a:rPr lang="ja-JP" altLang="en-US" dirty="0" smtClean="0"/>
              <a:t>レピュテーション事例</a:t>
            </a:r>
            <a:r>
              <a:rPr lang="en-US" altLang="ja-JP" dirty="0" smtClean="0"/>
              <a:t>:</a:t>
            </a:r>
            <a:r>
              <a:rPr lang="en-US" altLang="ja-JP" dirty="0" err="1" smtClean="0"/>
              <a:t>mstmp</a:t>
            </a:r>
            <a:r>
              <a:rPr lang="ja-JP" altLang="en-US" dirty="0" smtClean="0"/>
              <a:t>ウィルス</a:t>
            </a:r>
            <a:br>
              <a:rPr lang="ja-JP" altLang="en-US" dirty="0" smtClean="0"/>
            </a:br>
            <a:r>
              <a:rPr lang="en-US" altLang="ja-JP" sz="2400" dirty="0" err="1" smtClean="0"/>
              <a:t>SensorBase</a:t>
            </a:r>
            <a:r>
              <a:rPr lang="ja-JP" altLang="en-US" sz="2400" dirty="0" err="1" smtClean="0"/>
              <a:t>が提</a:t>
            </a:r>
            <a:r>
              <a:rPr lang="ja-JP" altLang="en-US" sz="2400" dirty="0" smtClean="0"/>
              <a:t>供する正確な格付けスコア</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6370" name="Picture 2" descr="cloud"/>
          <p:cNvPicPr>
            <a:picLocks noChangeArrowheads="1"/>
          </p:cNvPicPr>
          <p:nvPr/>
        </p:nvPicPr>
        <p:blipFill>
          <a:blip r:embed="rId3" cstate="print"/>
          <a:srcRect/>
          <a:stretch>
            <a:fillRect/>
          </a:stretch>
        </p:blipFill>
        <p:spPr bwMode="auto">
          <a:xfrm>
            <a:off x="360363" y="1591023"/>
            <a:ext cx="1908175" cy="3168650"/>
          </a:xfrm>
          <a:prstGeom prst="rect">
            <a:avLst/>
          </a:prstGeom>
          <a:noFill/>
        </p:spPr>
      </p:pic>
      <p:sp>
        <p:nvSpPr>
          <p:cNvPr id="49" name="タイトル 48"/>
          <p:cNvSpPr>
            <a:spLocks noGrp="1"/>
          </p:cNvSpPr>
          <p:nvPr>
            <p:ph type="title"/>
          </p:nvPr>
        </p:nvSpPr>
        <p:spPr/>
        <p:txBody>
          <a:bodyPr/>
          <a:lstStyle/>
          <a:p>
            <a:r>
              <a:rPr lang="en-US" altLang="ja-JP" dirty="0" smtClean="0"/>
              <a:t>Web</a:t>
            </a:r>
            <a:r>
              <a:rPr lang="ja-JP" altLang="en-US" dirty="0" smtClean="0"/>
              <a:t>レピュテーション・フィルタ</a:t>
            </a:r>
            <a:br>
              <a:rPr lang="ja-JP" altLang="en-US" dirty="0" smtClean="0"/>
            </a:br>
            <a:r>
              <a:rPr lang="ja-JP" altLang="en-US" sz="2400" dirty="0" smtClean="0"/>
              <a:t>セキュリティとパフォーマンスの両立</a:t>
            </a:r>
            <a:endParaRPr kumimoji="1" lang="ja-JP" altLang="en-US" sz="2400" dirty="0"/>
          </a:p>
        </p:txBody>
      </p:sp>
      <p:sp>
        <p:nvSpPr>
          <p:cNvPr id="1466372" name="Rectangle 4"/>
          <p:cNvSpPr>
            <a:spLocks noGrp="1" noChangeArrowheads="1"/>
          </p:cNvSpPr>
          <p:nvPr>
            <p:ph type="body" sz="half" idx="4294967295"/>
          </p:nvPr>
        </p:nvSpPr>
        <p:spPr>
          <a:xfrm>
            <a:off x="0" y="5012085"/>
            <a:ext cx="7329488" cy="1368425"/>
          </a:xfrm>
        </p:spPr>
        <p:txBody>
          <a:bodyPr/>
          <a:lstStyle/>
          <a:p>
            <a:r>
              <a:rPr lang="ja-JP" altLang="en-US" b="1" dirty="0">
                <a:latin typeface="+mn-ea"/>
                <a:cs typeface="メイリオ" pitchFamily="50" charset="-128"/>
              </a:rPr>
              <a:t>レピュテーションによって、適用するポリシーを識別。</a:t>
            </a:r>
          </a:p>
          <a:p>
            <a:r>
              <a:rPr lang="ja-JP" altLang="en-US" b="1" dirty="0">
                <a:latin typeface="+mn-ea"/>
                <a:cs typeface="メイリオ" pitchFamily="50" charset="-128"/>
              </a:rPr>
              <a:t>巧妙化を加速する脅威に対し、有効な保護能力を提供。</a:t>
            </a:r>
          </a:p>
          <a:p>
            <a:r>
              <a:rPr lang="ja-JP" altLang="en-US" b="1" dirty="0">
                <a:latin typeface="+mn-ea"/>
                <a:cs typeface="メイリオ" pitchFamily="50" charset="-128"/>
              </a:rPr>
              <a:t>効率的で快適な</a:t>
            </a:r>
            <a:r>
              <a:rPr lang="en-US" altLang="ja-JP" b="1" dirty="0" smtClean="0">
                <a:latin typeface="+mn-ea"/>
                <a:cs typeface="メイリオ" pitchFamily="50" charset="-128"/>
              </a:rPr>
              <a:t>Web</a:t>
            </a:r>
            <a:r>
              <a:rPr lang="ja-JP" altLang="en-US" b="1" dirty="0" smtClean="0">
                <a:latin typeface="+mn-ea"/>
                <a:cs typeface="メイリオ" pitchFamily="50" charset="-128"/>
              </a:rPr>
              <a:t>閲覧</a:t>
            </a:r>
            <a:r>
              <a:rPr lang="ja-JP" altLang="en-US" b="1" dirty="0">
                <a:latin typeface="+mn-ea"/>
                <a:cs typeface="メイリオ" pitchFamily="50" charset="-128"/>
              </a:rPr>
              <a:t>環境を提供。</a:t>
            </a:r>
          </a:p>
        </p:txBody>
      </p:sp>
      <p:grpSp>
        <p:nvGrpSpPr>
          <p:cNvPr id="2" name="Group 5"/>
          <p:cNvGrpSpPr>
            <a:grpSpLocks/>
          </p:cNvGrpSpPr>
          <p:nvPr/>
        </p:nvGrpSpPr>
        <p:grpSpPr bwMode="auto">
          <a:xfrm flipH="1">
            <a:off x="2281238" y="2729260"/>
            <a:ext cx="850900" cy="431800"/>
            <a:chOff x="1732" y="1935"/>
            <a:chExt cx="412" cy="209"/>
          </a:xfrm>
        </p:grpSpPr>
        <p:sp>
          <p:nvSpPr>
            <p:cNvPr id="1466374" name="AutoShape 6"/>
            <p:cNvSpPr>
              <a:spLocks noChangeArrowheads="1"/>
            </p:cNvSpPr>
            <p:nvPr/>
          </p:nvSpPr>
          <p:spPr bwMode="auto">
            <a:xfrm>
              <a:off x="1826" y="1935"/>
              <a:ext cx="318" cy="209"/>
            </a:xfrm>
            <a:prstGeom prst="rightArrow">
              <a:avLst>
                <a:gd name="adj1" fmla="val 50000"/>
                <a:gd name="adj2" fmla="val 38038"/>
              </a:avLst>
            </a:prstGeom>
            <a:solidFill>
              <a:schemeClr val="tx2"/>
            </a:solidFill>
            <a:ln w="12700">
              <a:solidFill>
                <a:srgbClr val="006699"/>
              </a:solidFill>
              <a:miter lim="800000"/>
              <a:headEnd/>
              <a:tailEnd/>
            </a:ln>
            <a:effectLst/>
          </p:spPr>
          <p:txBody>
            <a:bodyPr wrap="none" anchor="ctr"/>
            <a:lstStyle/>
            <a:p>
              <a:endParaRPr lang="en-US">
                <a:latin typeface="+mn-ea"/>
                <a:cs typeface="メイリオ" pitchFamily="50" charset="-128"/>
              </a:endParaRPr>
            </a:p>
          </p:txBody>
        </p:sp>
        <p:sp>
          <p:nvSpPr>
            <p:cNvPr id="1466375" name="AutoShape 7"/>
            <p:cNvSpPr>
              <a:spLocks noChangeArrowheads="1"/>
            </p:cNvSpPr>
            <p:nvPr/>
          </p:nvSpPr>
          <p:spPr bwMode="auto">
            <a:xfrm>
              <a:off x="1732" y="1935"/>
              <a:ext cx="318" cy="209"/>
            </a:xfrm>
            <a:prstGeom prst="rightArrow">
              <a:avLst>
                <a:gd name="adj1" fmla="val 50000"/>
                <a:gd name="adj2" fmla="val 38038"/>
              </a:avLst>
            </a:prstGeom>
            <a:solidFill>
              <a:srgbClr val="B2B2B2"/>
            </a:solidFill>
            <a:ln w="12700">
              <a:solidFill>
                <a:srgbClr val="006699"/>
              </a:solidFill>
              <a:miter lim="800000"/>
              <a:headEnd/>
              <a:tailEnd/>
            </a:ln>
            <a:effectLst/>
          </p:spPr>
          <p:txBody>
            <a:bodyPr wrap="none" anchor="ctr"/>
            <a:lstStyle/>
            <a:p>
              <a:endParaRPr lang="en-US">
                <a:latin typeface="+mn-ea"/>
                <a:cs typeface="メイリオ" pitchFamily="50" charset="-128"/>
              </a:endParaRPr>
            </a:p>
          </p:txBody>
        </p:sp>
        <p:sp>
          <p:nvSpPr>
            <p:cNvPr id="1466376" name="AutoShape 8"/>
            <p:cNvSpPr>
              <a:spLocks noChangeArrowheads="1"/>
            </p:cNvSpPr>
            <p:nvPr/>
          </p:nvSpPr>
          <p:spPr bwMode="auto">
            <a:xfrm>
              <a:off x="1736" y="1935"/>
              <a:ext cx="206" cy="209"/>
            </a:xfrm>
            <a:prstGeom prst="rightArrow">
              <a:avLst>
                <a:gd name="adj1" fmla="val 50000"/>
                <a:gd name="adj2" fmla="val 25000"/>
              </a:avLst>
            </a:prstGeom>
            <a:solidFill>
              <a:schemeClr val="bg1"/>
            </a:solidFill>
            <a:ln w="12700">
              <a:solidFill>
                <a:srgbClr val="006699"/>
              </a:solidFill>
              <a:miter lim="800000"/>
              <a:headEnd/>
              <a:tailEnd/>
            </a:ln>
            <a:effectLst/>
          </p:spPr>
          <p:txBody>
            <a:bodyPr wrap="none" anchor="ctr"/>
            <a:lstStyle/>
            <a:p>
              <a:endParaRPr lang="en-US">
                <a:latin typeface="+mn-ea"/>
                <a:cs typeface="メイリオ" pitchFamily="50" charset="-128"/>
              </a:endParaRPr>
            </a:p>
          </p:txBody>
        </p:sp>
      </p:grpSp>
      <p:sp>
        <p:nvSpPr>
          <p:cNvPr id="1466377" name="AutoShape 9"/>
          <p:cNvSpPr>
            <a:spLocks noChangeArrowheads="1"/>
          </p:cNvSpPr>
          <p:nvPr/>
        </p:nvSpPr>
        <p:spPr bwMode="auto">
          <a:xfrm>
            <a:off x="4032250" y="1340198"/>
            <a:ext cx="992188" cy="103663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rgbClr val="FFFFFF"/>
              </a:gs>
            </a:gsLst>
            <a:lin ang="5400000" scaled="1"/>
          </a:gradFill>
          <a:ln w="9525">
            <a:noFill/>
            <a:miter lim="800000"/>
            <a:headEnd/>
            <a:tailEnd/>
          </a:ln>
          <a:effectLst/>
        </p:spPr>
        <p:txBody>
          <a:bodyPr wrap="none" anchor="ctr"/>
          <a:lstStyle/>
          <a:p>
            <a:endParaRPr lang="en-US">
              <a:latin typeface="+mn-ea"/>
              <a:cs typeface="メイリオ" pitchFamily="50" charset="-128"/>
            </a:endParaRPr>
          </a:p>
        </p:txBody>
      </p:sp>
      <p:sp>
        <p:nvSpPr>
          <p:cNvPr id="1466378" name="AutoShape 10"/>
          <p:cNvSpPr>
            <a:spLocks noChangeArrowheads="1"/>
          </p:cNvSpPr>
          <p:nvPr/>
        </p:nvSpPr>
        <p:spPr bwMode="auto">
          <a:xfrm flipV="1">
            <a:off x="4121150" y="3464273"/>
            <a:ext cx="955675" cy="1476375"/>
          </a:xfrm>
          <a:custGeom>
            <a:avLst/>
            <a:gdLst>
              <a:gd name="G0" fmla="+- 14459 0 0"/>
              <a:gd name="G1" fmla="+- 3716 0 0"/>
              <a:gd name="G2" fmla="+- 12158 0 3716"/>
              <a:gd name="G3" fmla="+- G2 0 3716"/>
              <a:gd name="G4" fmla="*/ G3 32768 32059"/>
              <a:gd name="G5" fmla="*/ G4 1 2"/>
              <a:gd name="G6" fmla="+- 21600 0 14459"/>
              <a:gd name="G7" fmla="*/ G6 3716 6079"/>
              <a:gd name="G8" fmla="+- G7 14459 0"/>
              <a:gd name="T0" fmla="*/ 14459 w 21600"/>
              <a:gd name="T1" fmla="*/ 0 h 21600"/>
              <a:gd name="T2" fmla="*/ 14459 w 21600"/>
              <a:gd name="T3" fmla="*/ 12158 h 21600"/>
              <a:gd name="T4" fmla="*/ 241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459" y="0"/>
                </a:lnTo>
                <a:lnTo>
                  <a:pt x="14459" y="3716"/>
                </a:lnTo>
                <a:lnTo>
                  <a:pt x="12427" y="3716"/>
                </a:lnTo>
                <a:cubicBezTo>
                  <a:pt x="5564" y="3716"/>
                  <a:pt x="0" y="7496"/>
                  <a:pt x="0" y="12158"/>
                </a:cubicBezTo>
                <a:lnTo>
                  <a:pt x="0" y="21600"/>
                </a:lnTo>
                <a:lnTo>
                  <a:pt x="4831" y="21600"/>
                </a:lnTo>
                <a:lnTo>
                  <a:pt x="4831" y="12158"/>
                </a:lnTo>
                <a:cubicBezTo>
                  <a:pt x="4831" y="10106"/>
                  <a:pt x="8232" y="8442"/>
                  <a:pt x="12427" y="8442"/>
                </a:cubicBezTo>
                <a:lnTo>
                  <a:pt x="14459" y="8442"/>
                </a:lnTo>
                <a:lnTo>
                  <a:pt x="14459" y="12158"/>
                </a:lnTo>
                <a:close/>
              </a:path>
            </a:pathLst>
          </a:custGeom>
          <a:gradFill rotWithShape="0">
            <a:gsLst>
              <a:gs pos="0">
                <a:srgbClr val="FFFFFF"/>
              </a:gs>
              <a:gs pos="100000">
                <a:schemeClr val="hlink"/>
              </a:gs>
            </a:gsLst>
            <a:lin ang="5400000" scaled="1"/>
          </a:gradFill>
          <a:ln w="9525">
            <a:noFill/>
            <a:miter lim="800000"/>
            <a:headEnd/>
            <a:tailEnd/>
          </a:ln>
          <a:effectLst/>
        </p:spPr>
        <p:txBody>
          <a:bodyPr wrap="none" anchor="ctr"/>
          <a:lstStyle/>
          <a:p>
            <a:endParaRPr lang="en-US">
              <a:latin typeface="+mn-ea"/>
              <a:cs typeface="メイリオ" pitchFamily="50" charset="-128"/>
            </a:endParaRPr>
          </a:p>
        </p:txBody>
      </p:sp>
      <p:sp>
        <p:nvSpPr>
          <p:cNvPr id="1466379" name="AutoShape 11"/>
          <p:cNvSpPr>
            <a:spLocks noChangeArrowheads="1"/>
          </p:cNvSpPr>
          <p:nvPr/>
        </p:nvSpPr>
        <p:spPr bwMode="auto">
          <a:xfrm>
            <a:off x="4724400" y="2670523"/>
            <a:ext cx="2619375" cy="509587"/>
          </a:xfrm>
          <a:prstGeom prst="rightArrow">
            <a:avLst>
              <a:gd name="adj1" fmla="val 44824"/>
              <a:gd name="adj2" fmla="val 81958"/>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latin typeface="+mn-ea"/>
              <a:cs typeface="メイリオ" pitchFamily="50" charset="-128"/>
            </a:endParaRPr>
          </a:p>
        </p:txBody>
      </p:sp>
      <p:sp>
        <p:nvSpPr>
          <p:cNvPr id="1466380" name="Text Box 12"/>
          <p:cNvSpPr txBox="1">
            <a:spLocks noChangeArrowheads="1"/>
          </p:cNvSpPr>
          <p:nvPr/>
        </p:nvSpPr>
        <p:spPr bwMode="auto">
          <a:xfrm>
            <a:off x="2309813" y="3292823"/>
            <a:ext cx="796925" cy="630237"/>
          </a:xfrm>
          <a:prstGeom prst="rect">
            <a:avLst/>
          </a:prstGeom>
          <a:noFill/>
          <a:ln w="9525">
            <a:noFill/>
            <a:miter lim="800000"/>
            <a:headEnd/>
            <a:tailEnd/>
          </a:ln>
          <a:effectLst/>
        </p:spPr>
        <p:txBody>
          <a:bodyPr wrap="none">
            <a:spAutoFit/>
          </a:bodyPr>
          <a:lstStyle/>
          <a:p>
            <a:pPr eaLnBrk="1" hangingPunct="1">
              <a:lnSpc>
                <a:spcPct val="100000"/>
              </a:lnSpc>
              <a:spcBef>
                <a:spcPct val="20000"/>
              </a:spcBef>
            </a:pPr>
            <a:r>
              <a:rPr lang="ja-JP" altLang="en-US" sz="1600" b="1">
                <a:latin typeface="+mn-ea"/>
                <a:cs typeface="メイリオ" pitchFamily="50" charset="-128"/>
              </a:rPr>
              <a:t>接続先</a:t>
            </a:r>
          </a:p>
          <a:p>
            <a:pPr eaLnBrk="1" hangingPunct="1">
              <a:lnSpc>
                <a:spcPct val="100000"/>
              </a:lnSpc>
              <a:spcBef>
                <a:spcPct val="20000"/>
              </a:spcBef>
            </a:pPr>
            <a:r>
              <a:rPr lang="en-US" altLang="ja-JP" sz="1600" b="1">
                <a:latin typeface="+mn-ea"/>
                <a:cs typeface="メイリオ" pitchFamily="50" charset="-128"/>
              </a:rPr>
              <a:t>URL</a:t>
            </a:r>
          </a:p>
        </p:txBody>
      </p:sp>
      <p:sp>
        <p:nvSpPr>
          <p:cNvPr id="1466381" name="Text Box 13"/>
          <p:cNvSpPr txBox="1">
            <a:spLocks noChangeArrowheads="1"/>
          </p:cNvSpPr>
          <p:nvPr/>
        </p:nvSpPr>
        <p:spPr bwMode="auto">
          <a:xfrm>
            <a:off x="5616575" y="1268760"/>
            <a:ext cx="2339975" cy="584775"/>
          </a:xfrm>
          <a:prstGeom prst="rect">
            <a:avLst/>
          </a:prstGeom>
          <a:noFill/>
          <a:ln w="19050">
            <a:noFill/>
            <a:miter lim="800000"/>
            <a:headEnd/>
            <a:tailEnd/>
          </a:ln>
          <a:effectLst/>
        </p:spPr>
        <p:txBody>
          <a:bodyPr>
            <a:spAutoFit/>
          </a:bodyPr>
          <a:lstStyle/>
          <a:p>
            <a:pPr algn="l">
              <a:lnSpc>
                <a:spcPct val="100000"/>
              </a:lnSpc>
            </a:pPr>
            <a:r>
              <a:rPr lang="ja-JP" altLang="en-US" sz="1600" b="1" dirty="0">
                <a:solidFill>
                  <a:srgbClr val="0000FF"/>
                </a:solidFill>
                <a:latin typeface="+mn-ea"/>
                <a:cs typeface="メイリオ" pitchFamily="50" charset="-128"/>
              </a:rPr>
              <a:t>高格付けの優良サイト</a:t>
            </a:r>
            <a:r>
              <a:rPr lang="ja-JP" altLang="en-US" sz="1600" b="1" dirty="0" smtClean="0">
                <a:solidFill>
                  <a:srgbClr val="0000FF"/>
                </a:solidFill>
                <a:latin typeface="+mn-ea"/>
                <a:cs typeface="メイリオ" pitchFamily="50" charset="-128"/>
              </a:rPr>
              <a:t>はスキャン</a:t>
            </a:r>
            <a:r>
              <a:rPr lang="ja-JP" altLang="en-US" sz="1600" b="1" dirty="0">
                <a:solidFill>
                  <a:srgbClr val="0000FF"/>
                </a:solidFill>
                <a:latin typeface="+mn-ea"/>
                <a:cs typeface="メイリオ" pitchFamily="50" charset="-128"/>
              </a:rPr>
              <a:t>をスキップ</a:t>
            </a:r>
          </a:p>
        </p:txBody>
      </p:sp>
      <p:sp>
        <p:nvSpPr>
          <p:cNvPr id="1466382" name="Text Box 14"/>
          <p:cNvSpPr txBox="1">
            <a:spLocks noChangeArrowheads="1"/>
          </p:cNvSpPr>
          <p:nvPr/>
        </p:nvSpPr>
        <p:spPr bwMode="auto">
          <a:xfrm>
            <a:off x="5148263" y="3248373"/>
            <a:ext cx="2266950" cy="1077218"/>
          </a:xfrm>
          <a:prstGeom prst="rect">
            <a:avLst/>
          </a:prstGeom>
          <a:noFill/>
          <a:ln w="19050">
            <a:noFill/>
            <a:miter lim="800000"/>
            <a:headEnd/>
            <a:tailEnd/>
          </a:ln>
          <a:effectLst/>
        </p:spPr>
        <p:txBody>
          <a:bodyPr>
            <a:spAutoFit/>
          </a:bodyPr>
          <a:lstStyle/>
          <a:p>
            <a:pPr algn="l">
              <a:lnSpc>
                <a:spcPct val="100000"/>
              </a:lnSpc>
            </a:pPr>
            <a:r>
              <a:rPr lang="ja-JP" altLang="en-US" sz="1600" b="1">
                <a:latin typeface="+mn-ea"/>
                <a:cs typeface="メイリオ" pitchFamily="50" charset="-128"/>
              </a:rPr>
              <a:t>未知サイト、グレーな格付けのサイトに対してコンテンツスキャンを実施</a:t>
            </a:r>
          </a:p>
        </p:txBody>
      </p:sp>
      <p:sp>
        <p:nvSpPr>
          <p:cNvPr id="1466383" name="Text Box 15"/>
          <p:cNvSpPr txBox="1">
            <a:spLocks noChangeArrowheads="1"/>
          </p:cNvSpPr>
          <p:nvPr/>
        </p:nvSpPr>
        <p:spPr bwMode="auto">
          <a:xfrm>
            <a:off x="5580063" y="4364385"/>
            <a:ext cx="2147887" cy="584775"/>
          </a:xfrm>
          <a:prstGeom prst="rect">
            <a:avLst/>
          </a:prstGeom>
          <a:noFill/>
          <a:ln w="19050">
            <a:noFill/>
            <a:miter lim="800000"/>
            <a:headEnd/>
            <a:tailEnd/>
          </a:ln>
          <a:effectLst/>
        </p:spPr>
        <p:txBody>
          <a:bodyPr>
            <a:spAutoFit/>
          </a:bodyPr>
          <a:lstStyle/>
          <a:p>
            <a:pPr algn="l">
              <a:lnSpc>
                <a:spcPct val="100000"/>
              </a:lnSpc>
            </a:pPr>
            <a:r>
              <a:rPr lang="ja-JP" altLang="en-US" sz="1600" b="1" dirty="0">
                <a:solidFill>
                  <a:srgbClr val="FF0000"/>
                </a:solidFill>
                <a:latin typeface="+mn-ea"/>
                <a:cs typeface="メイリオ" pitchFamily="50" charset="-128"/>
              </a:rPr>
              <a:t>格付けの低いサイト</a:t>
            </a:r>
            <a:r>
              <a:rPr lang="ja-JP" altLang="en-US" sz="1600" b="1" dirty="0" smtClean="0">
                <a:solidFill>
                  <a:srgbClr val="FF0000"/>
                </a:solidFill>
                <a:latin typeface="+mn-ea"/>
                <a:cs typeface="メイリオ" pitchFamily="50" charset="-128"/>
              </a:rPr>
              <a:t>は接続</a:t>
            </a:r>
            <a:r>
              <a:rPr lang="ja-JP" altLang="en-US" sz="1600" b="1" dirty="0">
                <a:solidFill>
                  <a:srgbClr val="FF0000"/>
                </a:solidFill>
                <a:latin typeface="+mn-ea"/>
                <a:cs typeface="メイリオ" pitchFamily="50" charset="-128"/>
              </a:rPr>
              <a:t>を遮断</a:t>
            </a:r>
          </a:p>
        </p:txBody>
      </p:sp>
      <p:sp>
        <p:nvSpPr>
          <p:cNvPr id="1466384" name="Rectangle 16"/>
          <p:cNvSpPr>
            <a:spLocks noChangeArrowheads="1"/>
          </p:cNvSpPr>
          <p:nvPr/>
        </p:nvSpPr>
        <p:spPr bwMode="auto">
          <a:xfrm>
            <a:off x="3203575" y="2456210"/>
            <a:ext cx="1871663" cy="958850"/>
          </a:xfrm>
          <a:prstGeom prst="rect">
            <a:avLst/>
          </a:prstGeom>
          <a:solidFill>
            <a:srgbClr val="00668C"/>
          </a:solidFill>
          <a:ln w="9525">
            <a:noFill/>
            <a:miter lim="800000"/>
            <a:headEnd/>
            <a:tailEnd/>
          </a:ln>
          <a:effectLst>
            <a:outerShdw dist="35921" dir="2700000" algn="ctr" rotWithShape="0">
              <a:schemeClr val="bg2"/>
            </a:outerShdw>
          </a:effectLst>
        </p:spPr>
        <p:txBody>
          <a:bodyPr wrap="none" anchor="ctr"/>
          <a:lstStyle/>
          <a:p>
            <a:pPr>
              <a:lnSpc>
                <a:spcPct val="100000"/>
              </a:lnSpc>
            </a:pPr>
            <a:r>
              <a:rPr lang="en-US" altLang="ja-JP" sz="1200" b="1" dirty="0" smtClean="0">
                <a:solidFill>
                  <a:schemeClr val="bg1"/>
                </a:solidFill>
                <a:latin typeface="+mn-ea"/>
                <a:cs typeface="メイリオ" pitchFamily="50" charset="-128"/>
              </a:rPr>
              <a:t>Web</a:t>
            </a:r>
            <a:r>
              <a:rPr lang="ja-JP" altLang="en-US" sz="1200" b="1" dirty="0" smtClean="0">
                <a:solidFill>
                  <a:schemeClr val="bg1"/>
                </a:solidFill>
                <a:latin typeface="+mn-ea"/>
                <a:cs typeface="メイリオ" pitchFamily="50" charset="-128"/>
              </a:rPr>
              <a:t>レピュテーション</a:t>
            </a:r>
            <a:endParaRPr lang="ja-JP" altLang="en-US" sz="1200" b="1" dirty="0">
              <a:solidFill>
                <a:schemeClr val="bg1"/>
              </a:solidFill>
              <a:latin typeface="+mn-ea"/>
              <a:cs typeface="メイリオ" pitchFamily="50" charset="-128"/>
            </a:endParaRPr>
          </a:p>
          <a:p>
            <a:pPr>
              <a:lnSpc>
                <a:spcPct val="100000"/>
              </a:lnSpc>
            </a:pPr>
            <a:r>
              <a:rPr lang="ja-JP" altLang="en-US" sz="1200" b="1" dirty="0">
                <a:solidFill>
                  <a:schemeClr val="bg1"/>
                </a:solidFill>
                <a:latin typeface="+mn-ea"/>
                <a:cs typeface="メイリオ" pitchFamily="50" charset="-128"/>
              </a:rPr>
              <a:t>フィルタ</a:t>
            </a:r>
          </a:p>
        </p:txBody>
      </p:sp>
      <p:sp>
        <p:nvSpPr>
          <p:cNvPr id="1466385" name="Rectangle 17"/>
          <p:cNvSpPr>
            <a:spLocks noChangeArrowheads="1"/>
          </p:cNvSpPr>
          <p:nvPr/>
        </p:nvSpPr>
        <p:spPr bwMode="auto">
          <a:xfrm>
            <a:off x="7343775" y="2419698"/>
            <a:ext cx="1511300" cy="1038225"/>
          </a:xfrm>
          <a:prstGeom prst="rect">
            <a:avLst/>
          </a:prstGeom>
          <a:solidFill>
            <a:srgbClr val="00668C"/>
          </a:solidFill>
          <a:ln w="9525">
            <a:noFill/>
            <a:miter lim="800000"/>
            <a:headEnd/>
            <a:tailEnd/>
          </a:ln>
          <a:effectLst>
            <a:outerShdw dist="35921" dir="2700000" algn="ctr" rotWithShape="0">
              <a:schemeClr val="bg2"/>
            </a:outerShdw>
          </a:effectLst>
        </p:spPr>
        <p:txBody>
          <a:bodyPr wrap="none" anchor="ctr"/>
          <a:lstStyle/>
          <a:p>
            <a:pPr>
              <a:lnSpc>
                <a:spcPct val="100000"/>
              </a:lnSpc>
            </a:pPr>
            <a:r>
              <a:rPr lang="en-US" altLang="ja-JP" sz="1600" b="1">
                <a:solidFill>
                  <a:schemeClr val="bg1"/>
                </a:solidFill>
                <a:latin typeface="+mn-ea"/>
                <a:cs typeface="メイリオ" pitchFamily="50" charset="-128"/>
              </a:rPr>
              <a:t>IRONPORT</a:t>
            </a:r>
          </a:p>
          <a:p>
            <a:pPr>
              <a:lnSpc>
                <a:spcPct val="100000"/>
              </a:lnSpc>
            </a:pPr>
            <a:r>
              <a:rPr lang="en-US" altLang="ja-JP" sz="1600" b="1">
                <a:solidFill>
                  <a:schemeClr val="bg1"/>
                </a:solidFill>
                <a:latin typeface="+mn-ea"/>
                <a:cs typeface="メイリオ" pitchFamily="50" charset="-128"/>
              </a:rPr>
              <a:t>DVS™</a:t>
            </a:r>
          </a:p>
          <a:p>
            <a:pPr>
              <a:lnSpc>
                <a:spcPct val="100000"/>
              </a:lnSpc>
            </a:pPr>
            <a:r>
              <a:rPr lang="ja-JP" altLang="en-US" sz="1600" b="1">
                <a:solidFill>
                  <a:schemeClr val="bg1"/>
                </a:solidFill>
                <a:latin typeface="+mn-ea"/>
                <a:cs typeface="メイリオ" pitchFamily="50" charset="-128"/>
              </a:rPr>
              <a:t>エンジン</a:t>
            </a:r>
          </a:p>
        </p:txBody>
      </p:sp>
      <p:grpSp>
        <p:nvGrpSpPr>
          <p:cNvPr id="3" name="Group 18"/>
          <p:cNvGrpSpPr>
            <a:grpSpLocks/>
          </p:cNvGrpSpPr>
          <p:nvPr/>
        </p:nvGrpSpPr>
        <p:grpSpPr bwMode="auto">
          <a:xfrm>
            <a:off x="900113" y="3859560"/>
            <a:ext cx="573087" cy="533400"/>
            <a:chOff x="637" y="1221"/>
            <a:chExt cx="371" cy="345"/>
          </a:xfrm>
        </p:grpSpPr>
        <p:pic>
          <p:nvPicPr>
            <p:cNvPr id="1466387" name="Picture 19" descr="L horn"/>
            <p:cNvPicPr>
              <a:picLocks noChangeAspect="1" noChangeArrowheads="1"/>
            </p:cNvPicPr>
            <p:nvPr/>
          </p:nvPicPr>
          <p:blipFill>
            <a:blip r:embed="rId4" cstate="print"/>
            <a:srcRect/>
            <a:stretch>
              <a:fillRect/>
            </a:stretch>
          </p:blipFill>
          <p:spPr bwMode="auto">
            <a:xfrm>
              <a:off x="637" y="1221"/>
              <a:ext cx="93" cy="149"/>
            </a:xfrm>
            <a:prstGeom prst="rect">
              <a:avLst/>
            </a:prstGeom>
            <a:noFill/>
            <a:effectLst>
              <a:outerShdw dist="35921" dir="2700000" algn="ctr" rotWithShape="0">
                <a:schemeClr val="bg2"/>
              </a:outerShdw>
            </a:effectLst>
          </p:spPr>
        </p:pic>
        <p:pic>
          <p:nvPicPr>
            <p:cNvPr id="1466388" name="Picture 20" descr="user_orng"/>
            <p:cNvPicPr>
              <a:picLocks noChangeAspect="1" noChangeArrowheads="1"/>
            </p:cNvPicPr>
            <p:nvPr/>
          </p:nvPicPr>
          <p:blipFill>
            <a:blip r:embed="rId5" cstate="print"/>
            <a:srcRect/>
            <a:stretch>
              <a:fillRect/>
            </a:stretch>
          </p:blipFill>
          <p:spPr bwMode="auto">
            <a:xfrm>
              <a:off x="646" y="1296"/>
              <a:ext cx="362" cy="270"/>
            </a:xfrm>
            <a:prstGeom prst="rect">
              <a:avLst/>
            </a:prstGeom>
            <a:noFill/>
          </p:spPr>
        </p:pic>
        <p:pic>
          <p:nvPicPr>
            <p:cNvPr id="1466389" name="Picture 21" descr="R horn"/>
            <p:cNvPicPr>
              <a:picLocks noChangeAspect="1" noChangeArrowheads="1"/>
            </p:cNvPicPr>
            <p:nvPr/>
          </p:nvPicPr>
          <p:blipFill>
            <a:blip r:embed="rId6" cstate="print"/>
            <a:srcRect/>
            <a:stretch>
              <a:fillRect/>
            </a:stretch>
          </p:blipFill>
          <p:spPr bwMode="auto">
            <a:xfrm>
              <a:off x="816" y="1290"/>
              <a:ext cx="93" cy="150"/>
            </a:xfrm>
            <a:prstGeom prst="rect">
              <a:avLst/>
            </a:prstGeom>
            <a:noFill/>
            <a:effectLst>
              <a:outerShdw dist="35921" dir="2700000" algn="ctr" rotWithShape="0">
                <a:schemeClr val="bg2"/>
              </a:outerShdw>
            </a:effectLst>
          </p:spPr>
        </p:pic>
      </p:grpSp>
      <p:grpSp>
        <p:nvGrpSpPr>
          <p:cNvPr id="4" name="Group 22"/>
          <p:cNvGrpSpPr>
            <a:grpSpLocks/>
          </p:cNvGrpSpPr>
          <p:nvPr/>
        </p:nvGrpSpPr>
        <p:grpSpPr bwMode="auto">
          <a:xfrm>
            <a:off x="792163" y="1879948"/>
            <a:ext cx="571500" cy="531812"/>
            <a:chOff x="637" y="1221"/>
            <a:chExt cx="371" cy="345"/>
          </a:xfrm>
        </p:grpSpPr>
        <p:pic>
          <p:nvPicPr>
            <p:cNvPr id="1466391" name="Picture 23" descr="L horn"/>
            <p:cNvPicPr>
              <a:picLocks noChangeAspect="1" noChangeArrowheads="1"/>
            </p:cNvPicPr>
            <p:nvPr/>
          </p:nvPicPr>
          <p:blipFill>
            <a:blip r:embed="rId7" cstate="print"/>
            <a:srcRect/>
            <a:stretch>
              <a:fillRect/>
            </a:stretch>
          </p:blipFill>
          <p:spPr bwMode="auto">
            <a:xfrm>
              <a:off x="637" y="1221"/>
              <a:ext cx="93" cy="149"/>
            </a:xfrm>
            <a:prstGeom prst="rect">
              <a:avLst/>
            </a:prstGeom>
            <a:noFill/>
            <a:effectLst>
              <a:outerShdw dist="35921" dir="2700000" algn="ctr" rotWithShape="0">
                <a:schemeClr val="bg2"/>
              </a:outerShdw>
            </a:effectLst>
          </p:spPr>
        </p:pic>
        <p:pic>
          <p:nvPicPr>
            <p:cNvPr id="1466392" name="Picture 24" descr="user_orng"/>
            <p:cNvPicPr>
              <a:picLocks noChangeAspect="1" noChangeArrowheads="1"/>
            </p:cNvPicPr>
            <p:nvPr/>
          </p:nvPicPr>
          <p:blipFill>
            <a:blip r:embed="rId5" cstate="print"/>
            <a:srcRect/>
            <a:stretch>
              <a:fillRect/>
            </a:stretch>
          </p:blipFill>
          <p:spPr bwMode="auto">
            <a:xfrm>
              <a:off x="646" y="1296"/>
              <a:ext cx="362" cy="270"/>
            </a:xfrm>
            <a:prstGeom prst="rect">
              <a:avLst/>
            </a:prstGeom>
            <a:noFill/>
          </p:spPr>
        </p:pic>
        <p:pic>
          <p:nvPicPr>
            <p:cNvPr id="1466393" name="Picture 25" descr="R horn"/>
            <p:cNvPicPr>
              <a:picLocks noChangeAspect="1" noChangeArrowheads="1"/>
            </p:cNvPicPr>
            <p:nvPr/>
          </p:nvPicPr>
          <p:blipFill>
            <a:blip r:embed="rId8" cstate="print"/>
            <a:srcRect/>
            <a:stretch>
              <a:fillRect/>
            </a:stretch>
          </p:blipFill>
          <p:spPr bwMode="auto">
            <a:xfrm>
              <a:off x="816" y="1290"/>
              <a:ext cx="93" cy="150"/>
            </a:xfrm>
            <a:prstGeom prst="rect">
              <a:avLst/>
            </a:prstGeom>
            <a:noFill/>
            <a:effectLst>
              <a:outerShdw dist="35921" dir="2700000" algn="ctr" rotWithShape="0">
                <a:schemeClr val="bg2"/>
              </a:outerShdw>
            </a:effectLst>
          </p:spPr>
        </p:pic>
      </p:grpSp>
      <p:pic>
        <p:nvPicPr>
          <p:cNvPr id="1466394" name="Picture 26" descr="user_gry"/>
          <p:cNvPicPr>
            <a:picLocks noChangeAspect="1" noChangeArrowheads="1"/>
          </p:cNvPicPr>
          <p:nvPr/>
        </p:nvPicPr>
        <p:blipFill>
          <a:blip r:embed="rId9" cstate="print"/>
          <a:srcRect/>
          <a:stretch>
            <a:fillRect/>
          </a:stretch>
        </p:blipFill>
        <p:spPr bwMode="auto">
          <a:xfrm>
            <a:off x="576263" y="2564160"/>
            <a:ext cx="576262" cy="417513"/>
          </a:xfrm>
          <a:prstGeom prst="rect">
            <a:avLst/>
          </a:prstGeom>
          <a:noFill/>
        </p:spPr>
      </p:pic>
      <p:grpSp>
        <p:nvGrpSpPr>
          <p:cNvPr id="5" name="Group 27"/>
          <p:cNvGrpSpPr>
            <a:grpSpLocks/>
          </p:cNvGrpSpPr>
          <p:nvPr/>
        </p:nvGrpSpPr>
        <p:grpSpPr bwMode="auto">
          <a:xfrm>
            <a:off x="1260475" y="3103910"/>
            <a:ext cx="563563" cy="517525"/>
            <a:chOff x="952" y="2862"/>
            <a:chExt cx="355" cy="326"/>
          </a:xfrm>
        </p:grpSpPr>
        <p:pic>
          <p:nvPicPr>
            <p:cNvPr id="1466396" name="Picture 28" descr="user_bl"/>
            <p:cNvPicPr>
              <a:picLocks noChangeAspect="1" noChangeArrowheads="1"/>
            </p:cNvPicPr>
            <p:nvPr/>
          </p:nvPicPr>
          <p:blipFill>
            <a:blip r:embed="rId10" cstate="print"/>
            <a:srcRect/>
            <a:stretch>
              <a:fillRect/>
            </a:stretch>
          </p:blipFill>
          <p:spPr bwMode="auto">
            <a:xfrm>
              <a:off x="952" y="2931"/>
              <a:ext cx="355" cy="257"/>
            </a:xfrm>
            <a:prstGeom prst="rect">
              <a:avLst/>
            </a:prstGeom>
            <a:noFill/>
          </p:spPr>
        </p:pic>
        <p:sp>
          <p:nvSpPr>
            <p:cNvPr id="1466397" name="Oval 29"/>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latin typeface="+mn-ea"/>
                <a:cs typeface="メイリオ" pitchFamily="50" charset="-128"/>
              </a:endParaRPr>
            </a:p>
          </p:txBody>
        </p:sp>
      </p:grpSp>
      <p:grpSp>
        <p:nvGrpSpPr>
          <p:cNvPr id="6" name="Group 30"/>
          <p:cNvGrpSpPr>
            <a:grpSpLocks/>
          </p:cNvGrpSpPr>
          <p:nvPr/>
        </p:nvGrpSpPr>
        <p:grpSpPr bwMode="auto">
          <a:xfrm>
            <a:off x="1692275" y="3680173"/>
            <a:ext cx="563563" cy="517525"/>
            <a:chOff x="952" y="2862"/>
            <a:chExt cx="355" cy="326"/>
          </a:xfrm>
        </p:grpSpPr>
        <p:pic>
          <p:nvPicPr>
            <p:cNvPr id="1466399" name="Picture 31" descr="user_bl"/>
            <p:cNvPicPr>
              <a:picLocks noChangeAspect="1" noChangeArrowheads="1"/>
            </p:cNvPicPr>
            <p:nvPr/>
          </p:nvPicPr>
          <p:blipFill>
            <a:blip r:embed="rId10" cstate="print"/>
            <a:srcRect/>
            <a:stretch>
              <a:fillRect/>
            </a:stretch>
          </p:blipFill>
          <p:spPr bwMode="auto">
            <a:xfrm>
              <a:off x="952" y="2931"/>
              <a:ext cx="355" cy="257"/>
            </a:xfrm>
            <a:prstGeom prst="rect">
              <a:avLst/>
            </a:prstGeom>
            <a:noFill/>
          </p:spPr>
        </p:pic>
        <p:sp>
          <p:nvSpPr>
            <p:cNvPr id="1466400" name="Oval 32"/>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latin typeface="+mn-ea"/>
                <a:cs typeface="メイリオ" pitchFamily="50" charset="-128"/>
              </a:endParaRPr>
            </a:p>
          </p:txBody>
        </p:sp>
      </p:grpSp>
      <p:grpSp>
        <p:nvGrpSpPr>
          <p:cNvPr id="7" name="Group 33"/>
          <p:cNvGrpSpPr>
            <a:grpSpLocks/>
          </p:cNvGrpSpPr>
          <p:nvPr/>
        </p:nvGrpSpPr>
        <p:grpSpPr bwMode="auto">
          <a:xfrm>
            <a:off x="1728788" y="2599085"/>
            <a:ext cx="563562" cy="517525"/>
            <a:chOff x="952" y="2862"/>
            <a:chExt cx="355" cy="326"/>
          </a:xfrm>
        </p:grpSpPr>
        <p:pic>
          <p:nvPicPr>
            <p:cNvPr id="1466402" name="Picture 34" descr="user_bl"/>
            <p:cNvPicPr>
              <a:picLocks noChangeAspect="1" noChangeArrowheads="1"/>
            </p:cNvPicPr>
            <p:nvPr/>
          </p:nvPicPr>
          <p:blipFill>
            <a:blip r:embed="rId10" cstate="print"/>
            <a:srcRect/>
            <a:stretch>
              <a:fillRect/>
            </a:stretch>
          </p:blipFill>
          <p:spPr bwMode="auto">
            <a:xfrm>
              <a:off x="952" y="2931"/>
              <a:ext cx="355" cy="257"/>
            </a:xfrm>
            <a:prstGeom prst="rect">
              <a:avLst/>
            </a:prstGeom>
            <a:noFill/>
          </p:spPr>
        </p:pic>
        <p:sp>
          <p:nvSpPr>
            <p:cNvPr id="1466403" name="Oval 35"/>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latin typeface="+mn-ea"/>
                <a:cs typeface="メイリオ" pitchFamily="50" charset="-128"/>
              </a:endParaRPr>
            </a:p>
          </p:txBody>
        </p:sp>
      </p:grpSp>
      <p:grpSp>
        <p:nvGrpSpPr>
          <p:cNvPr id="8" name="Group 36"/>
          <p:cNvGrpSpPr>
            <a:grpSpLocks/>
          </p:cNvGrpSpPr>
          <p:nvPr/>
        </p:nvGrpSpPr>
        <p:grpSpPr bwMode="auto">
          <a:xfrm>
            <a:off x="1152525" y="2456210"/>
            <a:ext cx="563563" cy="517525"/>
            <a:chOff x="952" y="2862"/>
            <a:chExt cx="355" cy="326"/>
          </a:xfrm>
        </p:grpSpPr>
        <p:pic>
          <p:nvPicPr>
            <p:cNvPr id="1466405" name="Picture 37" descr="user_bl"/>
            <p:cNvPicPr>
              <a:picLocks noChangeAspect="1" noChangeArrowheads="1"/>
            </p:cNvPicPr>
            <p:nvPr/>
          </p:nvPicPr>
          <p:blipFill>
            <a:blip r:embed="rId10" cstate="print"/>
            <a:srcRect/>
            <a:stretch>
              <a:fillRect/>
            </a:stretch>
          </p:blipFill>
          <p:spPr bwMode="auto">
            <a:xfrm>
              <a:off x="952" y="2931"/>
              <a:ext cx="355" cy="257"/>
            </a:xfrm>
            <a:prstGeom prst="rect">
              <a:avLst/>
            </a:prstGeom>
            <a:noFill/>
          </p:spPr>
        </p:pic>
        <p:sp>
          <p:nvSpPr>
            <p:cNvPr id="1466406" name="Oval 38"/>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latin typeface="+mn-ea"/>
                <a:cs typeface="メイリオ" pitchFamily="50" charset="-128"/>
              </a:endParaRPr>
            </a:p>
          </p:txBody>
        </p:sp>
      </p:grpSp>
      <p:pic>
        <p:nvPicPr>
          <p:cNvPr id="1466407" name="Picture 39" descr="user_gry"/>
          <p:cNvPicPr>
            <a:picLocks noChangeAspect="1" noChangeArrowheads="1"/>
          </p:cNvPicPr>
          <p:nvPr/>
        </p:nvPicPr>
        <p:blipFill>
          <a:blip r:embed="rId9" cstate="print"/>
          <a:srcRect/>
          <a:stretch>
            <a:fillRect/>
          </a:stretch>
        </p:blipFill>
        <p:spPr bwMode="auto">
          <a:xfrm>
            <a:off x="611188" y="3248373"/>
            <a:ext cx="576262" cy="417512"/>
          </a:xfrm>
          <a:prstGeom prst="rect">
            <a:avLst/>
          </a:prstGeom>
          <a:noFill/>
        </p:spPr>
      </p:pic>
      <p:pic>
        <p:nvPicPr>
          <p:cNvPr id="1466408" name="Picture 40" descr="user_gry"/>
          <p:cNvPicPr>
            <a:picLocks noChangeAspect="1" noChangeArrowheads="1"/>
          </p:cNvPicPr>
          <p:nvPr/>
        </p:nvPicPr>
        <p:blipFill>
          <a:blip r:embed="rId9" cstate="print"/>
          <a:srcRect/>
          <a:stretch>
            <a:fillRect/>
          </a:stretch>
        </p:blipFill>
        <p:spPr bwMode="auto">
          <a:xfrm>
            <a:off x="1368425" y="1914873"/>
            <a:ext cx="576263" cy="417512"/>
          </a:xfrm>
          <a:prstGeom prst="rect">
            <a:avLst/>
          </a:prstGeom>
          <a:noFill/>
        </p:spPr>
      </p:pic>
      <p:grpSp>
        <p:nvGrpSpPr>
          <p:cNvPr id="9" name="Group 41"/>
          <p:cNvGrpSpPr>
            <a:grpSpLocks/>
          </p:cNvGrpSpPr>
          <p:nvPr/>
        </p:nvGrpSpPr>
        <p:grpSpPr bwMode="auto">
          <a:xfrm>
            <a:off x="5184775" y="1340198"/>
            <a:ext cx="563563" cy="517525"/>
            <a:chOff x="952" y="2862"/>
            <a:chExt cx="355" cy="326"/>
          </a:xfrm>
        </p:grpSpPr>
        <p:pic>
          <p:nvPicPr>
            <p:cNvPr id="1466410" name="Picture 42" descr="user_bl"/>
            <p:cNvPicPr>
              <a:picLocks noChangeAspect="1" noChangeArrowheads="1"/>
            </p:cNvPicPr>
            <p:nvPr/>
          </p:nvPicPr>
          <p:blipFill>
            <a:blip r:embed="rId10" cstate="print"/>
            <a:srcRect/>
            <a:stretch>
              <a:fillRect/>
            </a:stretch>
          </p:blipFill>
          <p:spPr bwMode="auto">
            <a:xfrm>
              <a:off x="952" y="2931"/>
              <a:ext cx="355" cy="257"/>
            </a:xfrm>
            <a:prstGeom prst="rect">
              <a:avLst/>
            </a:prstGeom>
            <a:noFill/>
          </p:spPr>
        </p:pic>
        <p:sp>
          <p:nvSpPr>
            <p:cNvPr id="1466411" name="Oval 43"/>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latin typeface="+mn-ea"/>
                <a:cs typeface="メイリオ" pitchFamily="50" charset="-128"/>
              </a:endParaRPr>
            </a:p>
          </p:txBody>
        </p:sp>
      </p:grpSp>
      <p:grpSp>
        <p:nvGrpSpPr>
          <p:cNvPr id="10" name="Group 44"/>
          <p:cNvGrpSpPr>
            <a:grpSpLocks/>
          </p:cNvGrpSpPr>
          <p:nvPr/>
        </p:nvGrpSpPr>
        <p:grpSpPr bwMode="auto">
          <a:xfrm>
            <a:off x="5148263" y="4327873"/>
            <a:ext cx="573087" cy="533400"/>
            <a:chOff x="637" y="1221"/>
            <a:chExt cx="371" cy="345"/>
          </a:xfrm>
        </p:grpSpPr>
        <p:pic>
          <p:nvPicPr>
            <p:cNvPr id="1466413" name="Picture 45" descr="L horn"/>
            <p:cNvPicPr>
              <a:picLocks noChangeAspect="1" noChangeArrowheads="1"/>
            </p:cNvPicPr>
            <p:nvPr/>
          </p:nvPicPr>
          <p:blipFill>
            <a:blip r:embed="rId4" cstate="print"/>
            <a:srcRect/>
            <a:stretch>
              <a:fillRect/>
            </a:stretch>
          </p:blipFill>
          <p:spPr bwMode="auto">
            <a:xfrm>
              <a:off x="637" y="1221"/>
              <a:ext cx="93" cy="149"/>
            </a:xfrm>
            <a:prstGeom prst="rect">
              <a:avLst/>
            </a:prstGeom>
            <a:noFill/>
            <a:effectLst>
              <a:outerShdw dist="35921" dir="2700000" algn="ctr" rotWithShape="0">
                <a:schemeClr val="bg2"/>
              </a:outerShdw>
            </a:effectLst>
          </p:spPr>
        </p:pic>
        <p:pic>
          <p:nvPicPr>
            <p:cNvPr id="1466414" name="Picture 46" descr="user_orng"/>
            <p:cNvPicPr>
              <a:picLocks noChangeAspect="1" noChangeArrowheads="1"/>
            </p:cNvPicPr>
            <p:nvPr/>
          </p:nvPicPr>
          <p:blipFill>
            <a:blip r:embed="rId5" cstate="print"/>
            <a:srcRect/>
            <a:stretch>
              <a:fillRect/>
            </a:stretch>
          </p:blipFill>
          <p:spPr bwMode="auto">
            <a:xfrm>
              <a:off x="646" y="1296"/>
              <a:ext cx="362" cy="270"/>
            </a:xfrm>
            <a:prstGeom prst="rect">
              <a:avLst/>
            </a:prstGeom>
            <a:noFill/>
          </p:spPr>
        </p:pic>
        <p:pic>
          <p:nvPicPr>
            <p:cNvPr id="1466415" name="Picture 47" descr="R horn"/>
            <p:cNvPicPr>
              <a:picLocks noChangeAspect="1" noChangeArrowheads="1"/>
            </p:cNvPicPr>
            <p:nvPr/>
          </p:nvPicPr>
          <p:blipFill>
            <a:blip r:embed="rId6" cstate="print"/>
            <a:srcRect/>
            <a:stretch>
              <a:fillRect/>
            </a:stretch>
          </p:blipFill>
          <p:spPr bwMode="auto">
            <a:xfrm>
              <a:off x="816" y="1290"/>
              <a:ext cx="93" cy="150"/>
            </a:xfrm>
            <a:prstGeom prst="rect">
              <a:avLst/>
            </a:prstGeom>
            <a:noFill/>
            <a:effectLst>
              <a:outerShdw dist="35921" dir="2700000" algn="ctr" rotWithShape="0">
                <a:schemeClr val="bg2"/>
              </a:outerShdw>
            </a:effectLst>
          </p:spPr>
        </p:pic>
      </p:grpSp>
      <p:pic>
        <p:nvPicPr>
          <p:cNvPr id="1466416" name="Picture 48" descr="user_gry"/>
          <p:cNvPicPr>
            <a:picLocks noChangeAspect="1" noChangeArrowheads="1"/>
          </p:cNvPicPr>
          <p:nvPr/>
        </p:nvPicPr>
        <p:blipFill>
          <a:blip r:embed="rId9" cstate="print"/>
          <a:srcRect/>
          <a:stretch>
            <a:fillRect/>
          </a:stretch>
        </p:blipFill>
        <p:spPr bwMode="auto">
          <a:xfrm>
            <a:off x="5111750" y="2743548"/>
            <a:ext cx="576263" cy="417512"/>
          </a:xfrm>
          <a:prstGeom prst="rect">
            <a:avLst/>
          </a:prstGeom>
          <a:noFill/>
        </p:spPr>
      </p:pic>
      <p:sp>
        <p:nvSpPr>
          <p:cNvPr id="50" name="テキスト ボックス 49"/>
          <p:cNvSpPr txBox="1"/>
          <p:nvPr/>
        </p:nvSpPr>
        <p:spPr>
          <a:xfrm>
            <a:off x="3491880" y="6488668"/>
            <a:ext cx="3366371" cy="307777"/>
          </a:xfrm>
          <a:prstGeom prst="rect">
            <a:avLst/>
          </a:prstGeom>
          <a:noFill/>
        </p:spPr>
        <p:txBody>
          <a:bodyPr wrap="none" rtlCol="0">
            <a:spAutoFit/>
          </a:bodyPr>
          <a:lstStyle/>
          <a:p>
            <a:r>
              <a:rPr lang="en-US" altLang="ja-JP" sz="1400" dirty="0" err="1" smtClean="0">
                <a:solidFill>
                  <a:srgbClr val="002060"/>
                </a:solidFill>
              </a:rPr>
              <a:t>DVS</a:t>
            </a:r>
            <a:r>
              <a:rPr lang="en-US" altLang="ja-JP" sz="1400" dirty="0" smtClean="0">
                <a:solidFill>
                  <a:srgbClr val="002060"/>
                </a:solidFill>
              </a:rPr>
              <a:t>=Dynamic Vectoring and Streaming</a:t>
            </a:r>
            <a:endParaRPr kumimoji="1" lang="ja-JP" altLang="en-US" sz="1400" dirty="0">
              <a:solidFill>
                <a:srgbClr val="002060"/>
              </a:solidFill>
            </a:endParaRP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8418" name="Picture 2"/>
          <p:cNvPicPr>
            <a:picLocks noChangeAspect="1" noChangeArrowheads="1"/>
          </p:cNvPicPr>
          <p:nvPr/>
        </p:nvPicPr>
        <p:blipFill>
          <a:blip r:embed="rId3" cstate="print"/>
          <a:srcRect/>
          <a:stretch>
            <a:fillRect/>
          </a:stretch>
        </p:blipFill>
        <p:spPr bwMode="auto">
          <a:xfrm>
            <a:off x="133350" y="1371600"/>
            <a:ext cx="8878888" cy="4114800"/>
          </a:xfrm>
          <a:prstGeom prst="rect">
            <a:avLst/>
          </a:prstGeom>
          <a:noFill/>
          <a:ln w="9525" algn="ctr">
            <a:noFill/>
            <a:miter lim="800000"/>
            <a:headEnd/>
            <a:tailEnd/>
          </a:ln>
          <a:effectLst/>
        </p:spPr>
      </p:pic>
      <p:pic>
        <p:nvPicPr>
          <p:cNvPr id="1468420" name="Picture 3"/>
          <p:cNvPicPr>
            <a:picLocks noChangeAspect="1" noChangeArrowheads="1"/>
          </p:cNvPicPr>
          <p:nvPr/>
        </p:nvPicPr>
        <p:blipFill>
          <a:blip r:embed="rId4" cstate="print"/>
          <a:srcRect/>
          <a:stretch>
            <a:fillRect/>
          </a:stretch>
        </p:blipFill>
        <p:spPr bwMode="ltGray">
          <a:xfrm>
            <a:off x="152400" y="2209800"/>
            <a:ext cx="8915400" cy="3222625"/>
          </a:xfrm>
          <a:prstGeom prst="rect">
            <a:avLst/>
          </a:prstGeom>
          <a:noFill/>
          <a:ln w="9525">
            <a:noFill/>
            <a:miter lim="800000"/>
            <a:headEnd/>
            <a:tailEnd/>
          </a:ln>
        </p:spPr>
      </p:pic>
      <p:sp>
        <p:nvSpPr>
          <p:cNvPr id="1468421" name="AutoShape 5"/>
          <p:cNvSpPr>
            <a:spLocks/>
          </p:cNvSpPr>
          <p:nvPr/>
        </p:nvSpPr>
        <p:spPr bwMode="ltGray">
          <a:xfrm>
            <a:off x="971550" y="5810250"/>
            <a:ext cx="1390650" cy="355600"/>
          </a:xfrm>
          <a:prstGeom prst="accentCallout1">
            <a:avLst>
              <a:gd name="adj1" fmla="val 32144"/>
              <a:gd name="adj2" fmla="val 105481"/>
              <a:gd name="adj3" fmla="val -548662"/>
              <a:gd name="adj4" fmla="val 185843"/>
            </a:avLst>
          </a:prstGeom>
          <a:solidFill>
            <a:schemeClr val="bg1"/>
          </a:solidFill>
          <a:ln w="28575">
            <a:solidFill>
              <a:srgbClr val="00668C"/>
            </a:solidFill>
            <a:miter lim="800000"/>
            <a:headEnd/>
            <a:tailEnd/>
          </a:ln>
        </p:spPr>
        <p:txBody>
          <a:bodyPr/>
          <a:lstStyle/>
          <a:p>
            <a:pPr algn="r">
              <a:lnSpc>
                <a:spcPct val="100000"/>
              </a:lnSpc>
            </a:pPr>
            <a:r>
              <a:rPr lang="ja-JP" altLang="en-US" sz="1400" b="1">
                <a:solidFill>
                  <a:srgbClr val="00668C"/>
                </a:solidFill>
                <a:latin typeface="Tahoma" pitchFamily="34" charset="0"/>
                <a:ea typeface="HGPｺﾞｼｯｸE" pitchFamily="50" charset="-128"/>
                <a:cs typeface="Arial" pitchFamily="34" charset="0"/>
              </a:rPr>
              <a:t>ブロック </a:t>
            </a:r>
          </a:p>
          <a:p>
            <a:pPr algn="r">
              <a:lnSpc>
                <a:spcPct val="100000"/>
              </a:lnSpc>
            </a:pPr>
            <a:r>
              <a:rPr lang="en-US" altLang="ja-JP" sz="1400" b="1">
                <a:solidFill>
                  <a:srgbClr val="00668C"/>
                </a:solidFill>
                <a:latin typeface="Tahoma" pitchFamily="34" charset="0"/>
                <a:ea typeface="HGPｺﾞｼｯｸE" pitchFamily="50" charset="-128"/>
                <a:cs typeface="Arial" pitchFamily="34" charset="0"/>
              </a:rPr>
              <a:t>(</a:t>
            </a:r>
            <a:r>
              <a:rPr lang="ja-JP" altLang="en-US" sz="1400" b="1">
                <a:solidFill>
                  <a:srgbClr val="00668C"/>
                </a:solidFill>
                <a:latin typeface="Tahoma" pitchFamily="34" charset="0"/>
                <a:ea typeface="HGPｺﾞｼｯｸE" pitchFamily="50" charset="-128"/>
                <a:cs typeface="Arial" pitchFamily="34" charset="0"/>
              </a:rPr>
              <a:t>悪質なサイト</a:t>
            </a:r>
            <a:r>
              <a:rPr lang="en-US" altLang="ja-JP" sz="1400" b="1">
                <a:solidFill>
                  <a:srgbClr val="00668C"/>
                </a:solidFill>
                <a:latin typeface="Tahoma" pitchFamily="34" charset="0"/>
                <a:ea typeface="HGPｺﾞｼｯｸE" pitchFamily="50" charset="-128"/>
                <a:cs typeface="Arial" pitchFamily="34" charset="0"/>
              </a:rPr>
              <a:t>)</a:t>
            </a:r>
          </a:p>
        </p:txBody>
      </p:sp>
      <p:sp>
        <p:nvSpPr>
          <p:cNvPr id="1468422" name="AutoShape 6"/>
          <p:cNvSpPr>
            <a:spLocks/>
          </p:cNvSpPr>
          <p:nvPr/>
        </p:nvSpPr>
        <p:spPr bwMode="ltGray">
          <a:xfrm>
            <a:off x="7077075" y="5810250"/>
            <a:ext cx="1905000" cy="355600"/>
          </a:xfrm>
          <a:prstGeom prst="accentCallout1">
            <a:avLst>
              <a:gd name="adj1" fmla="val 32144"/>
              <a:gd name="adj2" fmla="val -4000"/>
              <a:gd name="adj3" fmla="val -548662"/>
              <a:gd name="adj4" fmla="val -58833"/>
            </a:avLst>
          </a:prstGeom>
          <a:solidFill>
            <a:schemeClr val="bg1"/>
          </a:solidFill>
          <a:ln w="28575">
            <a:solidFill>
              <a:srgbClr val="00668C"/>
            </a:solidFill>
            <a:miter lim="800000"/>
            <a:headEnd/>
            <a:tailEnd/>
          </a:ln>
        </p:spPr>
        <p:txBody>
          <a:bodyPr/>
          <a:lstStyle/>
          <a:p>
            <a:pPr algn="l">
              <a:lnSpc>
                <a:spcPct val="100000"/>
              </a:lnSpc>
            </a:pPr>
            <a:r>
              <a:rPr lang="ja-JP" altLang="en-US" sz="1400" b="1">
                <a:solidFill>
                  <a:srgbClr val="00668C"/>
                </a:solidFill>
                <a:latin typeface="Tahoma" pitchFamily="34" charset="0"/>
                <a:ea typeface="HGPｺﾞｼｯｸE" pitchFamily="50" charset="-128"/>
                <a:cs typeface="Arial" pitchFamily="34" charset="0"/>
              </a:rPr>
              <a:t>許可 </a:t>
            </a:r>
          </a:p>
          <a:p>
            <a:pPr algn="l">
              <a:lnSpc>
                <a:spcPct val="100000"/>
              </a:lnSpc>
            </a:pPr>
            <a:r>
              <a:rPr lang="en-US" altLang="ja-JP" sz="1400" b="1">
                <a:solidFill>
                  <a:srgbClr val="00668C"/>
                </a:solidFill>
                <a:latin typeface="Tahoma" pitchFamily="34" charset="0"/>
                <a:ea typeface="HGPｺﾞｼｯｸE" pitchFamily="50" charset="-128"/>
                <a:cs typeface="Arial" pitchFamily="34" charset="0"/>
              </a:rPr>
              <a:t>(</a:t>
            </a:r>
            <a:r>
              <a:rPr lang="ja-JP" altLang="en-US" sz="1400" b="1">
                <a:solidFill>
                  <a:srgbClr val="00668C"/>
                </a:solidFill>
                <a:latin typeface="Tahoma" pitchFamily="34" charset="0"/>
                <a:ea typeface="HGPｺﾞｼｯｸE" pitchFamily="50" charset="-128"/>
                <a:cs typeface="Arial" pitchFamily="34" charset="0"/>
              </a:rPr>
              <a:t>優良サイト</a:t>
            </a:r>
            <a:r>
              <a:rPr lang="en-US" altLang="ja-JP" sz="1400" b="1">
                <a:solidFill>
                  <a:srgbClr val="00668C"/>
                </a:solidFill>
                <a:latin typeface="Tahoma" pitchFamily="34" charset="0"/>
                <a:ea typeface="HGPｺﾞｼｯｸE" pitchFamily="50" charset="-128"/>
                <a:cs typeface="Arial" pitchFamily="34" charset="0"/>
              </a:rPr>
              <a:t>)</a:t>
            </a:r>
          </a:p>
        </p:txBody>
      </p:sp>
      <p:sp>
        <p:nvSpPr>
          <p:cNvPr id="1468423" name="AutoShape 7"/>
          <p:cNvSpPr>
            <a:spLocks/>
          </p:cNvSpPr>
          <p:nvPr/>
        </p:nvSpPr>
        <p:spPr bwMode="ltGray">
          <a:xfrm>
            <a:off x="4241800" y="5761038"/>
            <a:ext cx="1320800" cy="584200"/>
          </a:xfrm>
          <a:prstGeom prst="accentCallout1">
            <a:avLst>
              <a:gd name="adj1" fmla="val 19565"/>
              <a:gd name="adj2" fmla="val -5769"/>
              <a:gd name="adj3" fmla="val -327444"/>
              <a:gd name="adj4" fmla="val -5769"/>
            </a:avLst>
          </a:prstGeom>
          <a:solidFill>
            <a:schemeClr val="bg1"/>
          </a:solidFill>
          <a:ln w="28575">
            <a:solidFill>
              <a:srgbClr val="00668C"/>
            </a:solidFill>
            <a:miter lim="800000"/>
            <a:headEnd/>
            <a:tailEnd/>
          </a:ln>
        </p:spPr>
        <p:txBody>
          <a:bodyPr/>
          <a:lstStyle/>
          <a:p>
            <a:pPr algn="l">
              <a:lnSpc>
                <a:spcPct val="100000"/>
              </a:lnSpc>
            </a:pPr>
            <a:r>
              <a:rPr lang="ja-JP" altLang="en-US" sz="1400" b="1">
                <a:solidFill>
                  <a:srgbClr val="00668C"/>
                </a:solidFill>
                <a:latin typeface="Tahoma" pitchFamily="34" charset="0"/>
                <a:ea typeface="HGPｺﾞｼｯｸE" pitchFamily="50" charset="-128"/>
                <a:cs typeface="Arial" pitchFamily="34" charset="0"/>
              </a:rPr>
              <a:t>詳細な</a:t>
            </a:r>
            <a:br>
              <a:rPr lang="ja-JP" altLang="en-US" sz="1400" b="1">
                <a:solidFill>
                  <a:srgbClr val="00668C"/>
                </a:solidFill>
                <a:latin typeface="Tahoma" pitchFamily="34" charset="0"/>
                <a:ea typeface="HGPｺﾞｼｯｸE" pitchFamily="50" charset="-128"/>
                <a:cs typeface="Arial" pitchFamily="34" charset="0"/>
              </a:rPr>
            </a:br>
            <a:r>
              <a:rPr lang="ja-JP" altLang="en-US" sz="1400" b="1">
                <a:solidFill>
                  <a:srgbClr val="00668C"/>
                </a:solidFill>
                <a:latin typeface="Tahoma" pitchFamily="34" charset="0"/>
                <a:ea typeface="HGPｺﾞｼｯｸE" pitchFamily="50" charset="-128"/>
                <a:cs typeface="Arial" pitchFamily="34" charset="0"/>
              </a:rPr>
              <a:t>スキャン</a:t>
            </a:r>
          </a:p>
          <a:p>
            <a:pPr algn="l">
              <a:lnSpc>
                <a:spcPct val="100000"/>
              </a:lnSpc>
            </a:pPr>
            <a:r>
              <a:rPr lang="en-US" altLang="ja-JP" sz="1400" b="1">
                <a:solidFill>
                  <a:srgbClr val="00668C"/>
                </a:solidFill>
                <a:latin typeface="Tahoma" pitchFamily="34" charset="0"/>
                <a:ea typeface="HGPｺﾞｼｯｸE" pitchFamily="50" charset="-128"/>
                <a:cs typeface="Arial" pitchFamily="34" charset="0"/>
              </a:rPr>
              <a:t>(</a:t>
            </a:r>
            <a:r>
              <a:rPr lang="ja-JP" altLang="en-US" sz="1400" b="1">
                <a:solidFill>
                  <a:srgbClr val="00668C"/>
                </a:solidFill>
                <a:latin typeface="Tahoma" pitchFamily="34" charset="0"/>
                <a:ea typeface="HGPｺﾞｼｯｸE" pitchFamily="50" charset="-128"/>
                <a:cs typeface="Arial" pitchFamily="34" charset="0"/>
              </a:rPr>
              <a:t>グレイサイト</a:t>
            </a:r>
            <a:r>
              <a:rPr lang="en-US" altLang="ja-JP" sz="1400" b="1">
                <a:solidFill>
                  <a:srgbClr val="00668C"/>
                </a:solidFill>
                <a:latin typeface="Tahoma" pitchFamily="34" charset="0"/>
                <a:ea typeface="HGPｺﾞｼｯｸE" pitchFamily="50" charset="-128"/>
                <a:cs typeface="Arial" pitchFamily="34" charset="0"/>
              </a:rPr>
              <a:t>)</a:t>
            </a:r>
            <a:endParaRPr lang="ja-JP" altLang="en-US" sz="1400" b="1">
              <a:solidFill>
                <a:srgbClr val="00668C"/>
              </a:solidFill>
              <a:latin typeface="Tahoma" pitchFamily="34" charset="0"/>
              <a:ea typeface="HGPｺﾞｼｯｸE" pitchFamily="50" charset="-128"/>
              <a:cs typeface="Arial" pitchFamily="34" charset="0"/>
            </a:endParaRPr>
          </a:p>
        </p:txBody>
      </p:sp>
      <p:sp>
        <p:nvSpPr>
          <p:cNvPr id="1468424" name="AutoShape 8"/>
          <p:cNvSpPr>
            <a:spLocks/>
          </p:cNvSpPr>
          <p:nvPr/>
        </p:nvSpPr>
        <p:spPr bwMode="ltGray">
          <a:xfrm>
            <a:off x="5486400" y="6019800"/>
            <a:ext cx="1244600" cy="355600"/>
          </a:xfrm>
          <a:prstGeom prst="accentCallout1">
            <a:avLst>
              <a:gd name="adj1" fmla="val 32144"/>
              <a:gd name="adj2" fmla="val -6120"/>
              <a:gd name="adj3" fmla="val -610269"/>
              <a:gd name="adj4" fmla="val -6889"/>
            </a:avLst>
          </a:prstGeom>
          <a:solidFill>
            <a:schemeClr val="bg1"/>
          </a:solidFill>
          <a:ln w="28575">
            <a:solidFill>
              <a:srgbClr val="00668C"/>
            </a:solidFill>
            <a:miter lim="800000"/>
            <a:headEnd/>
            <a:tailEnd/>
          </a:ln>
        </p:spPr>
        <p:txBody>
          <a:bodyPr/>
          <a:lstStyle/>
          <a:p>
            <a:pPr algn="l">
              <a:lnSpc>
                <a:spcPct val="100000"/>
              </a:lnSpc>
            </a:pPr>
            <a:endParaRPr lang="ja-JP" altLang="en-US" sz="1400" b="1">
              <a:solidFill>
                <a:srgbClr val="00668C"/>
              </a:solidFill>
              <a:latin typeface="Tahoma" pitchFamily="34" charset="0"/>
              <a:ea typeface="HGPｺﾞｼｯｸE" pitchFamily="50" charset="-128"/>
              <a:cs typeface="Arial" pitchFamily="34" charset="0"/>
            </a:endParaRPr>
          </a:p>
        </p:txBody>
      </p:sp>
      <p:grpSp>
        <p:nvGrpSpPr>
          <p:cNvPr id="2" name="Group 9"/>
          <p:cNvGrpSpPr>
            <a:grpSpLocks/>
          </p:cNvGrpSpPr>
          <p:nvPr/>
        </p:nvGrpSpPr>
        <p:grpSpPr bwMode="auto">
          <a:xfrm>
            <a:off x="3095625" y="6326188"/>
            <a:ext cx="571500" cy="531812"/>
            <a:chOff x="637" y="1221"/>
            <a:chExt cx="371" cy="345"/>
          </a:xfrm>
        </p:grpSpPr>
        <p:pic>
          <p:nvPicPr>
            <p:cNvPr id="1468426" name="Picture 10" descr="L horn"/>
            <p:cNvPicPr>
              <a:picLocks noChangeAspect="1" noChangeArrowheads="1"/>
            </p:cNvPicPr>
            <p:nvPr/>
          </p:nvPicPr>
          <p:blipFill>
            <a:blip r:embed="rId5" cstate="print"/>
            <a:srcRect/>
            <a:stretch>
              <a:fillRect/>
            </a:stretch>
          </p:blipFill>
          <p:spPr bwMode="auto">
            <a:xfrm>
              <a:off x="637" y="1221"/>
              <a:ext cx="93" cy="149"/>
            </a:xfrm>
            <a:prstGeom prst="rect">
              <a:avLst/>
            </a:prstGeom>
            <a:noFill/>
            <a:effectLst>
              <a:outerShdw dist="35921" dir="2700000" algn="ctr" rotWithShape="0">
                <a:schemeClr val="bg2"/>
              </a:outerShdw>
            </a:effectLst>
          </p:spPr>
        </p:pic>
        <p:pic>
          <p:nvPicPr>
            <p:cNvPr id="1468427" name="Picture 11" descr="user_orng"/>
            <p:cNvPicPr>
              <a:picLocks noChangeAspect="1" noChangeArrowheads="1"/>
            </p:cNvPicPr>
            <p:nvPr/>
          </p:nvPicPr>
          <p:blipFill>
            <a:blip r:embed="rId6" cstate="print"/>
            <a:srcRect/>
            <a:stretch>
              <a:fillRect/>
            </a:stretch>
          </p:blipFill>
          <p:spPr bwMode="auto">
            <a:xfrm>
              <a:off x="646" y="1296"/>
              <a:ext cx="362" cy="270"/>
            </a:xfrm>
            <a:prstGeom prst="rect">
              <a:avLst/>
            </a:prstGeom>
            <a:noFill/>
          </p:spPr>
        </p:pic>
        <p:pic>
          <p:nvPicPr>
            <p:cNvPr id="1468428" name="Picture 12" descr="R horn"/>
            <p:cNvPicPr>
              <a:picLocks noChangeAspect="1" noChangeArrowheads="1"/>
            </p:cNvPicPr>
            <p:nvPr/>
          </p:nvPicPr>
          <p:blipFill>
            <a:blip r:embed="rId7" cstate="print"/>
            <a:srcRect/>
            <a:stretch>
              <a:fillRect/>
            </a:stretch>
          </p:blipFill>
          <p:spPr bwMode="auto">
            <a:xfrm>
              <a:off x="816" y="1290"/>
              <a:ext cx="93" cy="150"/>
            </a:xfrm>
            <a:prstGeom prst="rect">
              <a:avLst/>
            </a:prstGeom>
            <a:noFill/>
            <a:effectLst>
              <a:outerShdw dist="35921" dir="2700000" algn="ctr" rotWithShape="0">
                <a:schemeClr val="bg2"/>
              </a:outerShdw>
            </a:effectLst>
          </p:spPr>
        </p:pic>
      </p:grpSp>
      <p:pic>
        <p:nvPicPr>
          <p:cNvPr id="1468429" name="Picture 13" descr="user_gry"/>
          <p:cNvPicPr>
            <a:picLocks noChangeAspect="1" noChangeArrowheads="1"/>
          </p:cNvPicPr>
          <p:nvPr/>
        </p:nvPicPr>
        <p:blipFill>
          <a:blip r:embed="rId8" cstate="print"/>
          <a:srcRect/>
          <a:stretch>
            <a:fillRect/>
          </a:stretch>
        </p:blipFill>
        <p:spPr bwMode="auto">
          <a:xfrm>
            <a:off x="4535488" y="6440488"/>
            <a:ext cx="576262" cy="417512"/>
          </a:xfrm>
          <a:prstGeom prst="rect">
            <a:avLst/>
          </a:prstGeom>
          <a:noFill/>
        </p:spPr>
      </p:pic>
      <p:grpSp>
        <p:nvGrpSpPr>
          <p:cNvPr id="3" name="Group 14"/>
          <p:cNvGrpSpPr>
            <a:grpSpLocks/>
          </p:cNvGrpSpPr>
          <p:nvPr/>
        </p:nvGrpSpPr>
        <p:grpSpPr bwMode="auto">
          <a:xfrm>
            <a:off x="6048375" y="6340475"/>
            <a:ext cx="563563" cy="517525"/>
            <a:chOff x="952" y="2862"/>
            <a:chExt cx="355" cy="326"/>
          </a:xfrm>
        </p:grpSpPr>
        <p:pic>
          <p:nvPicPr>
            <p:cNvPr id="1468431" name="Picture 15" descr="user_bl"/>
            <p:cNvPicPr>
              <a:picLocks noChangeAspect="1" noChangeArrowheads="1"/>
            </p:cNvPicPr>
            <p:nvPr/>
          </p:nvPicPr>
          <p:blipFill>
            <a:blip r:embed="rId9" cstate="print"/>
            <a:srcRect/>
            <a:stretch>
              <a:fillRect/>
            </a:stretch>
          </p:blipFill>
          <p:spPr bwMode="auto">
            <a:xfrm>
              <a:off x="952" y="2931"/>
              <a:ext cx="355" cy="257"/>
            </a:xfrm>
            <a:prstGeom prst="rect">
              <a:avLst/>
            </a:prstGeom>
            <a:noFill/>
          </p:spPr>
        </p:pic>
        <p:sp>
          <p:nvSpPr>
            <p:cNvPr id="1468432" name="Oval 16"/>
            <p:cNvSpPr>
              <a:spLocks noChangeArrowheads="1"/>
            </p:cNvSpPr>
            <p:nvPr/>
          </p:nvSpPr>
          <p:spPr bwMode="auto">
            <a:xfrm rot="228844">
              <a:off x="973" y="2862"/>
              <a:ext cx="180" cy="65"/>
            </a:xfrm>
            <a:prstGeom prst="ellipse">
              <a:avLst/>
            </a:prstGeom>
            <a:noFill/>
            <a:ln w="50800">
              <a:solidFill>
                <a:srgbClr val="FFCC00"/>
              </a:solidFill>
              <a:round/>
              <a:headEnd/>
              <a:tailEnd/>
            </a:ln>
            <a:effectLst/>
          </p:spPr>
          <p:txBody>
            <a:bodyPr wrap="none" anchor="ctr"/>
            <a:lstStyle/>
            <a:p>
              <a:endParaRPr lang="en-US"/>
            </a:p>
          </p:txBody>
        </p:sp>
      </p:grpSp>
      <p:sp>
        <p:nvSpPr>
          <p:cNvPr id="17" name="タイトル 16"/>
          <p:cNvSpPr>
            <a:spLocks noGrp="1"/>
          </p:cNvSpPr>
          <p:nvPr>
            <p:ph type="title"/>
          </p:nvPr>
        </p:nvSpPr>
        <p:spPr/>
        <p:txBody>
          <a:bodyPr/>
          <a:lstStyle/>
          <a:p>
            <a:r>
              <a:rPr lang="en-US" altLang="ja-JP" dirty="0" smtClean="0"/>
              <a:t>Web</a:t>
            </a:r>
            <a:r>
              <a:rPr lang="ja-JP" altLang="en-US" dirty="0" smtClean="0"/>
              <a:t>レピュテーション・フィルタ</a:t>
            </a:r>
            <a:br>
              <a:rPr lang="ja-JP" altLang="en-US" dirty="0" smtClean="0"/>
            </a:br>
            <a:r>
              <a:rPr lang="ja-JP" altLang="en-US" sz="2400" dirty="0" smtClean="0"/>
              <a:t>レピュテーションスコアを利用した柔軟なポリシー管理</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ChangeArrowheads="1"/>
          </p:cNvSpPr>
          <p:nvPr/>
        </p:nvSpPr>
        <p:spPr bwMode="gray">
          <a:xfrm>
            <a:off x="4398963" y="1340768"/>
            <a:ext cx="4165600" cy="3759200"/>
          </a:xfrm>
          <a:prstGeom prst="rect">
            <a:avLst/>
          </a:prstGeom>
          <a:solidFill>
            <a:srgbClr val="EAEAEA"/>
          </a:solidFill>
          <a:ln w="9525">
            <a:noFill/>
            <a:miter lim="800000"/>
            <a:headEnd/>
            <a:tailEnd/>
          </a:ln>
          <a:effectLst/>
        </p:spPr>
        <p:txBody>
          <a:bodyPr wrap="none" anchor="ctr"/>
          <a:lstStyle/>
          <a:p>
            <a:endParaRPr lang="ja-JP" altLang="en-US"/>
          </a:p>
        </p:txBody>
      </p:sp>
      <p:sp>
        <p:nvSpPr>
          <p:cNvPr id="1486851" name="Line 3"/>
          <p:cNvSpPr>
            <a:spLocks noChangeShapeType="1"/>
          </p:cNvSpPr>
          <p:nvPr/>
        </p:nvSpPr>
        <p:spPr bwMode="gray">
          <a:xfrm>
            <a:off x="5543550" y="3209255"/>
            <a:ext cx="0" cy="1150938"/>
          </a:xfrm>
          <a:prstGeom prst="line">
            <a:avLst/>
          </a:prstGeom>
          <a:noFill/>
          <a:ln w="9525">
            <a:solidFill>
              <a:schemeClr val="tx1"/>
            </a:solidFill>
            <a:prstDash val="sysDot"/>
            <a:round/>
            <a:headEnd/>
            <a:tailEnd/>
          </a:ln>
          <a:effectLst/>
        </p:spPr>
        <p:txBody>
          <a:bodyPr/>
          <a:lstStyle/>
          <a:p>
            <a:endParaRPr lang="ja-JP" altLang="en-US"/>
          </a:p>
        </p:txBody>
      </p:sp>
      <p:sp>
        <p:nvSpPr>
          <p:cNvPr id="1486852" name="Line 4"/>
          <p:cNvSpPr>
            <a:spLocks noChangeShapeType="1"/>
          </p:cNvSpPr>
          <p:nvPr/>
        </p:nvSpPr>
        <p:spPr bwMode="gray">
          <a:xfrm>
            <a:off x="7747000" y="4103018"/>
            <a:ext cx="0" cy="269875"/>
          </a:xfrm>
          <a:prstGeom prst="line">
            <a:avLst/>
          </a:prstGeom>
          <a:noFill/>
          <a:ln w="9525">
            <a:solidFill>
              <a:schemeClr val="tx1"/>
            </a:solidFill>
            <a:prstDash val="sysDot"/>
            <a:round/>
            <a:headEnd/>
            <a:tailEnd/>
          </a:ln>
          <a:effectLst/>
        </p:spPr>
        <p:txBody>
          <a:bodyPr/>
          <a:lstStyle/>
          <a:p>
            <a:endParaRPr lang="ja-JP" altLang="en-US"/>
          </a:p>
        </p:txBody>
      </p:sp>
      <p:sp>
        <p:nvSpPr>
          <p:cNvPr id="1486853" name="Rectangle 5"/>
          <p:cNvSpPr>
            <a:spLocks noChangeArrowheads="1"/>
          </p:cNvSpPr>
          <p:nvPr/>
        </p:nvSpPr>
        <p:spPr bwMode="gray">
          <a:xfrm>
            <a:off x="4533900" y="4360193"/>
            <a:ext cx="3810000" cy="373062"/>
          </a:xfrm>
          <a:prstGeom prst="rect">
            <a:avLst/>
          </a:prstGeom>
          <a:solidFill>
            <a:srgbClr val="C0C0C0"/>
          </a:solidFill>
          <a:ln w="9525">
            <a:noFill/>
            <a:miter lim="800000"/>
            <a:headEnd/>
            <a:tailEnd/>
          </a:ln>
          <a:effectLst>
            <a:outerShdw dist="35921" dir="2700000" algn="ctr" rotWithShape="0">
              <a:schemeClr val="bg2"/>
            </a:outerShdw>
          </a:effectLst>
        </p:spPr>
        <p:txBody>
          <a:bodyPr wrap="none" anchor="ctr"/>
          <a:lstStyle/>
          <a:p>
            <a:pPr algn="ctr">
              <a:lnSpc>
                <a:spcPct val="100000"/>
              </a:lnSpc>
            </a:pPr>
            <a:r>
              <a:rPr lang="en-US" altLang="ja-JP" sz="1800" b="1" dirty="0">
                <a:latin typeface="メイリオ" pitchFamily="50" charset="-128"/>
                <a:ea typeface="メイリオ" pitchFamily="50" charset="-128"/>
              </a:rPr>
              <a:t>Policy Management</a:t>
            </a:r>
          </a:p>
        </p:txBody>
      </p:sp>
      <p:sp>
        <p:nvSpPr>
          <p:cNvPr id="1486854" name="Rectangle 6"/>
          <p:cNvSpPr>
            <a:spLocks noChangeArrowheads="1"/>
          </p:cNvSpPr>
          <p:nvPr/>
        </p:nvSpPr>
        <p:spPr bwMode="gray">
          <a:xfrm>
            <a:off x="7158038" y="1532855"/>
            <a:ext cx="1185862" cy="2551113"/>
          </a:xfrm>
          <a:prstGeom prst="rect">
            <a:avLst/>
          </a:prstGeom>
          <a:solidFill>
            <a:srgbClr val="505050">
              <a:alpha val="60001"/>
            </a:srgbClr>
          </a:solidFill>
          <a:ln w="9525">
            <a:noFill/>
            <a:miter lim="800000"/>
            <a:headEnd/>
            <a:tailEnd/>
          </a:ln>
          <a:effectLst>
            <a:outerShdw dist="63500" dir="2700000" algn="ctr" rotWithShape="0">
              <a:srgbClr val="4D4D4D">
                <a:alpha val="39999"/>
              </a:srgbClr>
            </a:outerShdw>
          </a:effectLst>
        </p:spPr>
        <p:txBody>
          <a:bodyPr wrap="none" anchor="ctr"/>
          <a:lstStyle/>
          <a:p>
            <a:endParaRPr lang="ja-JP" altLang="en-US"/>
          </a:p>
        </p:txBody>
      </p:sp>
      <p:sp>
        <p:nvSpPr>
          <p:cNvPr id="1486855" name="Rectangle 7"/>
          <p:cNvSpPr>
            <a:spLocks noChangeArrowheads="1"/>
          </p:cNvSpPr>
          <p:nvPr/>
        </p:nvSpPr>
        <p:spPr bwMode="gray">
          <a:xfrm>
            <a:off x="7367588" y="1636043"/>
            <a:ext cx="815975" cy="546100"/>
          </a:xfrm>
          <a:prstGeom prst="rect">
            <a:avLst/>
          </a:prstGeom>
          <a:solidFill>
            <a:srgbClr val="FF7400"/>
          </a:solidFill>
          <a:ln w="9525">
            <a:noFill/>
            <a:miter lim="800000"/>
            <a:headEnd/>
            <a:tailEnd/>
          </a:ln>
          <a:effectLst/>
        </p:spPr>
        <p:txBody>
          <a:bodyPr wrap="none" anchor="ctr"/>
          <a:lstStyle/>
          <a:p>
            <a:pPr>
              <a:lnSpc>
                <a:spcPct val="100000"/>
              </a:lnSpc>
            </a:pPr>
            <a:r>
              <a:rPr lang="en-US" altLang="ja-JP" sz="1200" b="1">
                <a:solidFill>
                  <a:schemeClr val="bg1"/>
                </a:solidFill>
                <a:latin typeface="メイリオ" pitchFamily="50" charset="-128"/>
                <a:ea typeface="メイリオ" pitchFamily="50" charset="-128"/>
              </a:rPr>
              <a:t>Webroot</a:t>
            </a:r>
          </a:p>
        </p:txBody>
      </p:sp>
      <p:sp>
        <p:nvSpPr>
          <p:cNvPr id="1486856" name="Rectangle 8"/>
          <p:cNvSpPr>
            <a:spLocks noChangeArrowheads="1"/>
          </p:cNvSpPr>
          <p:nvPr/>
        </p:nvSpPr>
        <p:spPr bwMode="gray">
          <a:xfrm>
            <a:off x="7372350" y="2505993"/>
            <a:ext cx="815975" cy="546100"/>
          </a:xfrm>
          <a:prstGeom prst="rect">
            <a:avLst/>
          </a:prstGeom>
          <a:solidFill>
            <a:srgbClr val="FF7400"/>
          </a:solidFill>
          <a:ln w="9525">
            <a:noFill/>
            <a:miter lim="800000"/>
            <a:headEnd/>
            <a:tailEnd/>
          </a:ln>
          <a:effectLst/>
        </p:spPr>
        <p:txBody>
          <a:bodyPr wrap="none" anchor="ctr"/>
          <a:lstStyle/>
          <a:p>
            <a:pPr>
              <a:lnSpc>
                <a:spcPct val="100000"/>
              </a:lnSpc>
            </a:pPr>
            <a:r>
              <a:rPr lang="en-US" altLang="ja-JP" sz="1200" b="1">
                <a:solidFill>
                  <a:schemeClr val="bg1"/>
                </a:solidFill>
                <a:latin typeface="メイリオ" pitchFamily="50" charset="-128"/>
                <a:ea typeface="メイリオ" pitchFamily="50" charset="-128"/>
              </a:rPr>
              <a:t>McAfee</a:t>
            </a:r>
          </a:p>
        </p:txBody>
      </p:sp>
      <p:sp>
        <p:nvSpPr>
          <p:cNvPr id="1486857" name="Rectangle 9"/>
          <p:cNvSpPr>
            <a:spLocks noChangeArrowheads="1"/>
          </p:cNvSpPr>
          <p:nvPr/>
        </p:nvSpPr>
        <p:spPr bwMode="gray">
          <a:xfrm>
            <a:off x="4681538" y="2377405"/>
            <a:ext cx="1703387" cy="819150"/>
          </a:xfrm>
          <a:prstGeom prst="rect">
            <a:avLst/>
          </a:prstGeom>
          <a:solidFill>
            <a:srgbClr val="007A99"/>
          </a:solidFill>
          <a:ln w="9525">
            <a:noFill/>
            <a:miter lim="800000"/>
            <a:headEnd/>
            <a:tailEnd/>
          </a:ln>
          <a:effectLst>
            <a:outerShdw dist="63500" dir="2700000" algn="ctr" rotWithShape="0">
              <a:schemeClr val="bg2">
                <a:alpha val="39999"/>
              </a:schemeClr>
            </a:outerShdw>
          </a:effectLst>
        </p:spPr>
        <p:txBody>
          <a:bodyPr wrap="none" anchor="ctr"/>
          <a:lstStyle/>
          <a:p>
            <a:pPr>
              <a:lnSpc>
                <a:spcPct val="100000"/>
              </a:lnSpc>
            </a:pPr>
            <a:r>
              <a:rPr lang="en-US" altLang="ja-JP" sz="1600" b="1" dirty="0">
                <a:solidFill>
                  <a:schemeClr val="bg1"/>
                </a:solidFill>
                <a:latin typeface="メイリオ" pitchFamily="50" charset="-128"/>
                <a:ea typeface="メイリオ" pitchFamily="50" charset="-128"/>
              </a:rPr>
              <a:t>Cisco </a:t>
            </a:r>
            <a:r>
              <a:rPr lang="en-US" altLang="ja-JP" sz="1600" b="1" dirty="0" err="1">
                <a:solidFill>
                  <a:schemeClr val="bg1"/>
                </a:solidFill>
                <a:latin typeface="メイリオ" pitchFamily="50" charset="-128"/>
                <a:ea typeface="メイリオ" pitchFamily="50" charset="-128"/>
              </a:rPr>
              <a:t>IronPort</a:t>
            </a:r>
            <a:endParaRPr lang="en-US" altLang="ja-JP" sz="1600" b="1" dirty="0">
              <a:solidFill>
                <a:schemeClr val="bg1"/>
              </a:solidFill>
              <a:latin typeface="メイリオ" pitchFamily="50" charset="-128"/>
              <a:ea typeface="メイリオ" pitchFamily="50" charset="-128"/>
            </a:endParaRPr>
          </a:p>
          <a:p>
            <a:pPr>
              <a:lnSpc>
                <a:spcPct val="100000"/>
              </a:lnSpc>
            </a:pPr>
            <a:r>
              <a:rPr lang="en-US" altLang="ja-JP" sz="1600" b="1" dirty="0" err="1">
                <a:solidFill>
                  <a:schemeClr val="bg1"/>
                </a:solidFill>
                <a:latin typeface="メイリオ" pitchFamily="50" charset="-128"/>
                <a:ea typeface="メイリオ" pitchFamily="50" charset="-128"/>
              </a:rPr>
              <a:t>DVS</a:t>
            </a:r>
            <a:r>
              <a:rPr lang="en-US" altLang="ja-JP" sz="1600" b="1" dirty="0" smtClean="0">
                <a:solidFill>
                  <a:schemeClr val="bg1"/>
                </a:solidFill>
                <a:latin typeface="メイリオ" pitchFamily="50" charset="-128"/>
                <a:ea typeface="メイリオ" pitchFamily="50" charset="-128"/>
              </a:rPr>
              <a:t>™</a:t>
            </a:r>
            <a:r>
              <a:rPr lang="ja-JP" altLang="en-US" sz="1600" b="1" dirty="0" smtClean="0">
                <a:solidFill>
                  <a:schemeClr val="bg1"/>
                </a:solidFill>
                <a:latin typeface="メイリオ" pitchFamily="50" charset="-128"/>
                <a:ea typeface="メイリオ" pitchFamily="50" charset="-128"/>
              </a:rPr>
              <a:t>エンジン</a:t>
            </a:r>
            <a:endParaRPr lang="en-US" altLang="ja-JP" sz="1600" b="1" dirty="0">
              <a:solidFill>
                <a:schemeClr val="bg1"/>
              </a:solidFill>
              <a:latin typeface="メイリオ" pitchFamily="50" charset="-128"/>
              <a:ea typeface="メイリオ" pitchFamily="50" charset="-128"/>
            </a:endParaRPr>
          </a:p>
        </p:txBody>
      </p:sp>
      <p:sp>
        <p:nvSpPr>
          <p:cNvPr id="1486858" name="Rectangle 10"/>
          <p:cNvSpPr>
            <a:spLocks noChangeArrowheads="1"/>
          </p:cNvSpPr>
          <p:nvPr/>
        </p:nvSpPr>
        <p:spPr bwMode="gray">
          <a:xfrm>
            <a:off x="7375525" y="3377530"/>
            <a:ext cx="815975" cy="622300"/>
          </a:xfrm>
          <a:prstGeom prst="rect">
            <a:avLst/>
          </a:prstGeom>
          <a:solidFill>
            <a:srgbClr val="FF7400"/>
          </a:solidFill>
          <a:ln w="9525">
            <a:noFill/>
            <a:miter lim="800000"/>
            <a:headEnd/>
            <a:tailEnd/>
          </a:ln>
          <a:effectLst/>
        </p:spPr>
        <p:txBody>
          <a:bodyPr wrap="none" anchor="ctr"/>
          <a:lstStyle/>
          <a:p>
            <a:pPr>
              <a:lnSpc>
                <a:spcPct val="100000"/>
              </a:lnSpc>
            </a:pPr>
            <a:r>
              <a:rPr lang="en-US" altLang="ja-JP" sz="1200" b="1">
                <a:solidFill>
                  <a:schemeClr val="bg1"/>
                </a:solidFill>
                <a:latin typeface="メイリオ" pitchFamily="50" charset="-128"/>
                <a:ea typeface="メイリオ" pitchFamily="50" charset="-128"/>
              </a:rPr>
              <a:t>Sophos</a:t>
            </a:r>
          </a:p>
        </p:txBody>
      </p:sp>
      <p:sp>
        <p:nvSpPr>
          <p:cNvPr id="1486860" name="AutoShape 12"/>
          <p:cNvSpPr>
            <a:spLocks noChangeArrowheads="1"/>
          </p:cNvSpPr>
          <p:nvPr/>
        </p:nvSpPr>
        <p:spPr bwMode="gray">
          <a:xfrm>
            <a:off x="6477000" y="2517105"/>
            <a:ext cx="606425" cy="539750"/>
          </a:xfrm>
          <a:prstGeom prst="rightArrow">
            <a:avLst>
              <a:gd name="adj1" fmla="val 49880"/>
              <a:gd name="adj2" fmla="val 40962"/>
            </a:avLst>
          </a:prstGeom>
          <a:solidFill>
            <a:srgbClr val="007A99"/>
          </a:solidFill>
          <a:ln w="9525">
            <a:noFill/>
            <a:miter lim="800000"/>
            <a:headEnd/>
            <a:tailEnd/>
          </a:ln>
          <a:effectLst>
            <a:outerShdw dist="35921" dir="2700000" algn="ctr" rotWithShape="0">
              <a:schemeClr val="bg2"/>
            </a:outerShdw>
          </a:effectLst>
        </p:spPr>
        <p:txBody>
          <a:bodyPr wrap="none" anchor="ctr"/>
          <a:lstStyle/>
          <a:p>
            <a:pPr>
              <a:lnSpc>
                <a:spcPct val="100000"/>
              </a:lnSpc>
            </a:pPr>
            <a:endParaRPr lang="ja-JP" altLang="en-US" b="1">
              <a:ea typeface="ヒラギノ角ゴ Pro W3" pitchFamily="-108" charset="-128"/>
            </a:endParaRPr>
          </a:p>
        </p:txBody>
      </p:sp>
      <p:sp>
        <p:nvSpPr>
          <p:cNvPr id="28" name="タイトル 27"/>
          <p:cNvSpPr>
            <a:spLocks noGrp="1"/>
          </p:cNvSpPr>
          <p:nvPr>
            <p:ph type="title"/>
          </p:nvPr>
        </p:nvSpPr>
        <p:spPr/>
        <p:txBody>
          <a:bodyPr/>
          <a:lstStyle/>
          <a:p>
            <a:r>
              <a:rPr lang="ja-JP" altLang="en-US" dirty="0" smtClean="0"/>
              <a:t>カバレッジの広いマルウェア対策</a:t>
            </a:r>
            <a:br>
              <a:rPr lang="ja-JP" altLang="en-US" dirty="0" smtClean="0"/>
            </a:br>
            <a:r>
              <a:rPr lang="ja-JP" altLang="en-US" sz="2400" dirty="0" smtClean="0"/>
              <a:t>マルウェアからマルチレイヤー防御</a:t>
            </a:r>
            <a:endParaRPr kumimoji="1" lang="ja-JP" altLang="en-US" sz="2400" dirty="0"/>
          </a:p>
        </p:txBody>
      </p:sp>
      <p:sp>
        <p:nvSpPr>
          <p:cNvPr id="1486862" name="Rectangle 14"/>
          <p:cNvSpPr>
            <a:spLocks noGrp="1" noChangeArrowheads="1"/>
          </p:cNvSpPr>
          <p:nvPr>
            <p:ph type="body" sz="half" idx="4294967295"/>
          </p:nvPr>
        </p:nvSpPr>
        <p:spPr bwMode="gray">
          <a:xfrm>
            <a:off x="0" y="1412875"/>
            <a:ext cx="3889375" cy="3600450"/>
          </a:xfrm>
        </p:spPr>
        <p:txBody>
          <a:bodyPr>
            <a:noAutofit/>
          </a:bodyPr>
          <a:lstStyle/>
          <a:p>
            <a:r>
              <a:rPr lang="ja-JP" altLang="en-US" sz="1200" b="1" dirty="0">
                <a:latin typeface="メイリオ" pitchFamily="50" charset="-128"/>
                <a:ea typeface="メイリオ" pitchFamily="50" charset="-128"/>
                <a:cs typeface="メイリオ" pitchFamily="50" charset="-128"/>
              </a:rPr>
              <a:t>複数エンジンでコンテンツ内容を深く検査</a:t>
            </a:r>
            <a:r>
              <a:rPr lang="ja-JP" altLang="en-US" sz="1200" b="1" dirty="0" smtClean="0">
                <a:latin typeface="メイリオ" pitchFamily="50" charset="-128"/>
                <a:ea typeface="メイリオ" pitchFamily="50" charset="-128"/>
                <a:cs typeface="メイリオ" pitchFamily="50" charset="-128"/>
              </a:rPr>
              <a:t>。</a:t>
            </a:r>
            <a:endParaRPr lang="en-US" altLang="ja-JP" sz="1200" b="1" dirty="0">
              <a:latin typeface="メイリオ" pitchFamily="50" charset="-128"/>
              <a:ea typeface="メイリオ" pitchFamily="50" charset="-128"/>
              <a:cs typeface="メイリオ" pitchFamily="50" charset="-128"/>
            </a:endParaRPr>
          </a:p>
          <a:p>
            <a:r>
              <a:rPr lang="ja-JP" altLang="en-US" sz="1200" b="1" dirty="0">
                <a:latin typeface="メイリオ" pitchFamily="50" charset="-128"/>
                <a:ea typeface="メイリオ" pitchFamily="50" charset="-128"/>
                <a:cs typeface="メイリオ" pitchFamily="50" charset="-128"/>
              </a:rPr>
              <a:t>高速スキャニング</a:t>
            </a:r>
          </a:p>
          <a:p>
            <a:pPr lvl="1"/>
            <a:r>
              <a:rPr lang="en-US" altLang="ja-JP" sz="1200" b="1" dirty="0">
                <a:latin typeface="メイリオ" pitchFamily="50" charset="-128"/>
                <a:ea typeface="メイリオ" pitchFamily="50" charset="-128"/>
                <a:cs typeface="メイリオ" pitchFamily="50" charset="-128"/>
              </a:rPr>
              <a:t>- </a:t>
            </a:r>
            <a:r>
              <a:rPr lang="ja-JP" altLang="en-US" sz="1200" b="1" dirty="0">
                <a:latin typeface="メイリオ" pitchFamily="50" charset="-128"/>
                <a:ea typeface="メイリオ" pitchFamily="50" charset="-128"/>
                <a:cs typeface="メイリオ" pitchFamily="50" charset="-128"/>
              </a:rPr>
              <a:t>並列スキャン</a:t>
            </a:r>
          </a:p>
          <a:p>
            <a:pPr lvl="1"/>
            <a:r>
              <a:rPr lang="en-US" altLang="ja-JP" sz="1200" b="1" dirty="0">
                <a:latin typeface="メイリオ" pitchFamily="50" charset="-128"/>
                <a:ea typeface="メイリオ" pitchFamily="50" charset="-128"/>
                <a:cs typeface="メイリオ" pitchFamily="50" charset="-128"/>
              </a:rPr>
              <a:t>- </a:t>
            </a:r>
            <a:r>
              <a:rPr lang="ja-JP" altLang="en-US" sz="1200" b="1" dirty="0">
                <a:latin typeface="メイリオ" pitchFamily="50" charset="-128"/>
                <a:ea typeface="メイリオ" pitchFamily="50" charset="-128"/>
                <a:cs typeface="メイリオ" pitchFamily="50" charset="-128"/>
              </a:rPr>
              <a:t>ストリーム・</a:t>
            </a:r>
            <a:r>
              <a:rPr lang="ja-JP" altLang="en-US" sz="1200" b="1" dirty="0" smtClean="0">
                <a:latin typeface="メイリオ" pitchFamily="50" charset="-128"/>
                <a:ea typeface="メイリオ" pitchFamily="50" charset="-128"/>
                <a:cs typeface="メイリオ" pitchFamily="50" charset="-128"/>
              </a:rPr>
              <a:t>スキャニング</a:t>
            </a:r>
            <a:endParaRPr lang="en-US" altLang="ja-JP" sz="1200" b="1" dirty="0">
              <a:latin typeface="メイリオ" pitchFamily="50" charset="-128"/>
              <a:ea typeface="メイリオ" pitchFamily="50" charset="-128"/>
              <a:cs typeface="メイリオ" pitchFamily="50" charset="-128"/>
            </a:endParaRPr>
          </a:p>
          <a:p>
            <a:r>
              <a:rPr lang="ja-JP" altLang="en-US" sz="1200" b="1" dirty="0">
                <a:latin typeface="メイリオ" pitchFamily="50" charset="-128"/>
                <a:ea typeface="メイリオ" pitchFamily="50" charset="-128"/>
                <a:cs typeface="メイリオ" pitchFamily="50" charset="-128"/>
              </a:rPr>
              <a:t>複数の解析エンジン</a:t>
            </a:r>
            <a:endParaRPr lang="en-US" altLang="ja-JP" sz="1200" b="1" dirty="0">
              <a:latin typeface="メイリオ" pitchFamily="50" charset="-128"/>
              <a:ea typeface="メイリオ" pitchFamily="50" charset="-128"/>
              <a:cs typeface="メイリオ" pitchFamily="50" charset="-128"/>
            </a:endParaRPr>
          </a:p>
          <a:p>
            <a:pPr lvl="1"/>
            <a:r>
              <a:rPr lang="en-US" altLang="ja-JP" sz="1200" b="1" dirty="0">
                <a:latin typeface="メイリオ" pitchFamily="50" charset="-128"/>
                <a:ea typeface="メイリオ" pitchFamily="50" charset="-128"/>
                <a:cs typeface="メイリオ" pitchFamily="50" charset="-128"/>
              </a:rPr>
              <a:t>- </a:t>
            </a:r>
            <a:r>
              <a:rPr lang="ja-JP" altLang="en-US" sz="1200" b="1" dirty="0">
                <a:latin typeface="メイリオ" pitchFamily="50" charset="-128"/>
                <a:ea typeface="メイリオ" pitchFamily="50" charset="-128"/>
                <a:cs typeface="メイリオ" pitchFamily="50" charset="-128"/>
              </a:rPr>
              <a:t>１台のアプライアンスに統合</a:t>
            </a:r>
          </a:p>
          <a:p>
            <a:pPr lvl="1">
              <a:buFontTx/>
              <a:buChar char="-"/>
            </a:pPr>
            <a:r>
              <a:rPr lang="ja-JP" altLang="en-US" sz="1200" b="1" dirty="0" smtClean="0">
                <a:latin typeface="メイリオ" pitchFamily="50" charset="-128"/>
                <a:ea typeface="メイリオ" pitchFamily="50" charset="-128"/>
                <a:cs typeface="メイリオ" pitchFamily="50" charset="-128"/>
              </a:rPr>
              <a:t>サポート</a:t>
            </a:r>
            <a:r>
              <a:rPr lang="ja-JP" altLang="en-US" sz="1200" b="1" dirty="0">
                <a:latin typeface="メイリオ" pitchFamily="50" charset="-128"/>
                <a:ea typeface="メイリオ" pitchFamily="50" charset="-128"/>
                <a:cs typeface="メイリオ" pitchFamily="50" charset="-128"/>
              </a:rPr>
              <a:t>・エンジン</a:t>
            </a:r>
            <a:r>
              <a:rPr lang="en-US" altLang="ja-JP" sz="1200" b="1" dirty="0">
                <a:latin typeface="メイリオ" pitchFamily="50" charset="-128"/>
                <a:ea typeface="メイリオ" pitchFamily="50" charset="-128"/>
                <a:cs typeface="メイリオ" pitchFamily="50" charset="-128"/>
              </a:rPr>
              <a:t>:</a:t>
            </a:r>
            <a:br>
              <a:rPr lang="en-US" altLang="ja-JP" sz="1200" b="1" dirty="0">
                <a:latin typeface="メイリオ" pitchFamily="50" charset="-128"/>
                <a:ea typeface="メイリオ" pitchFamily="50" charset="-128"/>
                <a:cs typeface="メイリオ" pitchFamily="50" charset="-128"/>
              </a:rPr>
            </a:br>
            <a:r>
              <a:rPr lang="en-US" altLang="ja-JP" sz="1200" b="1" dirty="0">
                <a:latin typeface="メイリオ" pitchFamily="50" charset="-128"/>
                <a:ea typeface="メイリオ" pitchFamily="50" charset="-128"/>
                <a:cs typeface="メイリオ" pitchFamily="50" charset="-128"/>
              </a:rPr>
              <a:t>  </a:t>
            </a:r>
            <a:r>
              <a:rPr lang="en-US" altLang="ja-JP" sz="1200" b="1" dirty="0" err="1">
                <a:latin typeface="メイリオ" pitchFamily="50" charset="-128"/>
                <a:ea typeface="メイリオ" pitchFamily="50" charset="-128"/>
                <a:cs typeface="メイリオ" pitchFamily="50" charset="-128"/>
              </a:rPr>
              <a:t>Webroot</a:t>
            </a:r>
            <a:r>
              <a:rPr lang="en-US" altLang="ja-JP" sz="1200" b="1" dirty="0">
                <a:latin typeface="メイリオ" pitchFamily="50" charset="-128"/>
                <a:ea typeface="メイリオ" pitchFamily="50" charset="-128"/>
                <a:cs typeface="メイリオ" pitchFamily="50" charset="-128"/>
              </a:rPr>
              <a:t>, </a:t>
            </a:r>
            <a:r>
              <a:rPr lang="en-US" altLang="ja-JP" sz="1200" b="1" dirty="0" smtClean="0">
                <a:latin typeface="メイリオ" pitchFamily="50" charset="-128"/>
                <a:ea typeface="メイリオ" pitchFamily="50" charset="-128"/>
                <a:cs typeface="メイリオ" pitchFamily="50" charset="-128"/>
              </a:rPr>
              <a:t>McAfee or </a:t>
            </a:r>
            <a:r>
              <a:rPr lang="en-US" altLang="ja-JP" sz="1200" b="1" dirty="0" err="1" smtClean="0">
                <a:latin typeface="メイリオ" pitchFamily="50" charset="-128"/>
                <a:ea typeface="メイリオ" pitchFamily="50" charset="-128"/>
                <a:cs typeface="メイリオ" pitchFamily="50" charset="-128"/>
              </a:rPr>
              <a:t>Sophos</a:t>
            </a:r>
            <a:endParaRPr lang="en-US" altLang="ja-JP" sz="1200" b="1" dirty="0">
              <a:latin typeface="メイリオ" pitchFamily="50" charset="-128"/>
              <a:ea typeface="メイリオ" pitchFamily="50" charset="-128"/>
              <a:cs typeface="メイリオ" pitchFamily="50" charset="-128"/>
            </a:endParaRPr>
          </a:p>
          <a:p>
            <a:pPr lvl="1"/>
            <a:r>
              <a:rPr lang="ja-JP" altLang="en-US" sz="1200" dirty="0" smtClean="0">
                <a:solidFill>
                  <a:srgbClr val="000000"/>
                </a:solidFill>
                <a:latin typeface="メイリオ" pitchFamily="50" charset="-128"/>
                <a:ea typeface="メイリオ" pitchFamily="50" charset="-128"/>
                <a:cs typeface="メイリオ" pitchFamily="50" charset="-128"/>
              </a:rPr>
              <a:t>異なる特性の複数</a:t>
            </a:r>
            <a:r>
              <a:rPr lang="ja-JP" altLang="en-US" sz="1200" dirty="0">
                <a:solidFill>
                  <a:srgbClr val="000000"/>
                </a:solidFill>
                <a:latin typeface="メイリオ" pitchFamily="50" charset="-128"/>
                <a:ea typeface="メイリオ" pitchFamily="50" charset="-128"/>
                <a:cs typeface="メイリオ" pitchFamily="50" charset="-128"/>
              </a:rPr>
              <a:t>エンジンを</a:t>
            </a:r>
            <a:r>
              <a:rPr lang="ja-JP" altLang="en-US" sz="1200" dirty="0" smtClean="0">
                <a:solidFill>
                  <a:srgbClr val="000000"/>
                </a:solidFill>
                <a:latin typeface="メイリオ" pitchFamily="50" charset="-128"/>
                <a:ea typeface="メイリオ" pitchFamily="50" charset="-128"/>
                <a:cs typeface="メイリオ" pitchFamily="50" charset="-128"/>
              </a:rPr>
              <a:t>組合せることでフルレンジ</a:t>
            </a:r>
            <a:r>
              <a:rPr lang="ja-JP" altLang="en-US" sz="1200" dirty="0">
                <a:solidFill>
                  <a:srgbClr val="000000"/>
                </a:solidFill>
                <a:latin typeface="メイリオ" pitchFamily="50" charset="-128"/>
                <a:ea typeface="メイリオ" pitchFamily="50" charset="-128"/>
                <a:cs typeface="メイリオ" pitchFamily="50" charset="-128"/>
              </a:rPr>
              <a:t>の脅威に</a:t>
            </a:r>
            <a:r>
              <a:rPr lang="ja-JP" altLang="en-US" sz="1200" dirty="0" smtClean="0">
                <a:solidFill>
                  <a:srgbClr val="000000"/>
                </a:solidFill>
                <a:latin typeface="メイリオ" pitchFamily="50" charset="-128"/>
                <a:ea typeface="メイリオ" pitchFamily="50" charset="-128"/>
                <a:cs typeface="メイリオ" pitchFamily="50" charset="-128"/>
              </a:rPr>
              <a:t>対応可能。</a:t>
            </a:r>
            <a:endParaRPr lang="en-US" altLang="ja-JP" sz="1200" b="1" dirty="0">
              <a:latin typeface="メイリオ" pitchFamily="50" charset="-128"/>
              <a:ea typeface="メイリオ" pitchFamily="50" charset="-128"/>
              <a:cs typeface="メイリオ" pitchFamily="50" charset="-128"/>
            </a:endParaRPr>
          </a:p>
          <a:p>
            <a:r>
              <a:rPr lang="ja-JP" altLang="en-US" sz="1200" b="1" dirty="0">
                <a:latin typeface="メイリオ" pitchFamily="50" charset="-128"/>
                <a:ea typeface="メイリオ" pitchFamily="50" charset="-128"/>
                <a:cs typeface="メイリオ" pitchFamily="50" charset="-128"/>
              </a:rPr>
              <a:t>自動アップデートにより、ユーザーのチューニングが不要。</a:t>
            </a:r>
            <a:endParaRPr lang="en-US" altLang="ja-JP" sz="1200" b="1" dirty="0">
              <a:latin typeface="メイリオ" pitchFamily="50" charset="-128"/>
              <a:ea typeface="メイリオ" pitchFamily="50" charset="-128"/>
              <a:cs typeface="メイリオ" pitchFamily="50" charset="-128"/>
            </a:endParaRPr>
          </a:p>
        </p:txBody>
      </p:sp>
      <p:sp>
        <p:nvSpPr>
          <p:cNvPr id="14" name="正方形/長方形 13"/>
          <p:cNvSpPr/>
          <p:nvPr/>
        </p:nvSpPr>
        <p:spPr>
          <a:xfrm>
            <a:off x="7524328" y="3060387"/>
            <a:ext cx="444352" cy="369332"/>
          </a:xfrm>
          <a:prstGeom prst="rect">
            <a:avLst/>
          </a:prstGeom>
        </p:spPr>
        <p:txBody>
          <a:bodyPr wrap="none">
            <a:spAutoFit/>
          </a:bodyPr>
          <a:lstStyle/>
          <a:p>
            <a:r>
              <a:rPr lang="en-US" altLang="ja-JP" b="1" dirty="0" smtClean="0">
                <a:solidFill>
                  <a:schemeClr val="bg1"/>
                </a:solidFill>
                <a:latin typeface="メイリオ" pitchFamily="50" charset="-128"/>
                <a:ea typeface="メイリオ" pitchFamily="50" charset="-128"/>
              </a:rPr>
              <a:t>or</a:t>
            </a:r>
            <a:endParaRPr lang="en-US" dirty="0"/>
          </a:p>
        </p:txBody>
      </p:sp>
      <p:sp>
        <p:nvSpPr>
          <p:cNvPr id="15" name="円/楕円 6"/>
          <p:cNvSpPr>
            <a:spLocks noChangeArrowheads="1"/>
          </p:cNvSpPr>
          <p:nvPr/>
        </p:nvSpPr>
        <p:spPr bwMode="auto">
          <a:xfrm>
            <a:off x="421382" y="3671834"/>
            <a:ext cx="285750" cy="376282"/>
          </a:xfrm>
          <a:prstGeom prst="ellipse">
            <a:avLst/>
          </a:prstGeom>
          <a:noFill/>
          <a:ln w="9525" algn="ctr">
            <a:noFill/>
            <a:round/>
            <a:headEnd/>
            <a:tailEnd/>
          </a:ln>
        </p:spPr>
        <p:txBody>
          <a:bodyPr lIns="82124" tIns="41061" rIns="82124" bIns="41061">
            <a:spAutoFit/>
          </a:bodyPr>
          <a:lstStyle/>
          <a:p>
            <a:pPr algn="l" defTabSz="814388"/>
            <a:endParaRPr lang="ja-JP" altLang="en-US" sz="1200">
              <a:solidFill>
                <a:srgbClr val="62D1FE"/>
              </a:solidFill>
              <a:ea typeface="ＭＳ Ｐゴシック" charset="-128"/>
            </a:endParaRPr>
          </a:p>
        </p:txBody>
      </p:sp>
      <p:sp>
        <p:nvSpPr>
          <p:cNvPr id="17" name="円/楕円 8"/>
          <p:cNvSpPr>
            <a:spLocks noChangeArrowheads="1"/>
          </p:cNvSpPr>
          <p:nvPr/>
        </p:nvSpPr>
        <p:spPr bwMode="auto">
          <a:xfrm>
            <a:off x="602357" y="3929009"/>
            <a:ext cx="285750" cy="376282"/>
          </a:xfrm>
          <a:prstGeom prst="ellipse">
            <a:avLst/>
          </a:prstGeom>
          <a:noFill/>
          <a:ln w="9525" algn="ctr">
            <a:noFill/>
            <a:round/>
            <a:headEnd/>
            <a:tailEnd/>
          </a:ln>
        </p:spPr>
        <p:txBody>
          <a:bodyPr lIns="82124" tIns="41061" rIns="82124" bIns="41061">
            <a:spAutoFit/>
          </a:bodyPr>
          <a:lstStyle/>
          <a:p>
            <a:pPr algn="l" defTabSz="814388"/>
            <a:endParaRPr lang="ja-JP" altLang="en-US" sz="1200">
              <a:solidFill>
                <a:srgbClr val="62D1FE"/>
              </a:solidFill>
              <a:ea typeface="ＭＳ Ｐゴシック" charset="-128"/>
            </a:endParaRPr>
          </a:p>
        </p:txBody>
      </p:sp>
      <p:grpSp>
        <p:nvGrpSpPr>
          <p:cNvPr id="2" name="グループ化 27"/>
          <p:cNvGrpSpPr/>
          <p:nvPr/>
        </p:nvGrpSpPr>
        <p:grpSpPr>
          <a:xfrm>
            <a:off x="515045" y="5053259"/>
            <a:ext cx="7913297" cy="1616101"/>
            <a:chOff x="515045" y="5053259"/>
            <a:chExt cx="7913297" cy="1616101"/>
          </a:xfrm>
        </p:grpSpPr>
        <p:graphicFrame>
          <p:nvGraphicFramePr>
            <p:cNvPr id="18" name="図表 17"/>
            <p:cNvGraphicFramePr/>
            <p:nvPr/>
          </p:nvGraphicFramePr>
          <p:xfrm>
            <a:off x="539552" y="5271020"/>
            <a:ext cx="7888790" cy="1398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テキスト ボックス 12"/>
            <p:cNvSpPr txBox="1">
              <a:spLocks noChangeArrowheads="1"/>
            </p:cNvSpPr>
            <p:nvPr/>
          </p:nvSpPr>
          <p:spPr bwMode="auto">
            <a:xfrm>
              <a:off x="1619672" y="5805264"/>
              <a:ext cx="2216150" cy="461665"/>
            </a:xfrm>
            <a:prstGeom prst="rect">
              <a:avLst/>
            </a:prstGeom>
            <a:noFill/>
            <a:ln w="9525">
              <a:noFill/>
              <a:miter lim="800000"/>
              <a:headEnd/>
              <a:tailEnd/>
            </a:ln>
          </p:spPr>
          <p:txBody>
            <a:bodyPr>
              <a:spAutoFit/>
            </a:bodyPr>
            <a:lstStyle/>
            <a:p>
              <a:pPr algn="l"/>
              <a:r>
                <a:rPr kumimoji="1" lang="en-US" altLang="ja-JP" sz="2400" b="1" dirty="0" err="1">
                  <a:solidFill>
                    <a:schemeClr val="bg1"/>
                  </a:solidFill>
                  <a:ea typeface="ＭＳ Ｐゴシック" charset="-128"/>
                </a:rPr>
                <a:t>Webroot</a:t>
              </a:r>
              <a:endParaRPr kumimoji="1" lang="ja-JP" altLang="en-US" sz="2400" b="1" dirty="0">
                <a:solidFill>
                  <a:schemeClr val="bg1"/>
                </a:solidFill>
                <a:ea typeface="ＭＳ Ｐゴシック" charset="-128"/>
              </a:endParaRPr>
            </a:p>
          </p:txBody>
        </p:sp>
        <p:sp>
          <p:nvSpPr>
            <p:cNvPr id="20" name="テキスト ボックス 13"/>
            <p:cNvSpPr txBox="1">
              <a:spLocks noChangeArrowheads="1"/>
            </p:cNvSpPr>
            <p:nvPr/>
          </p:nvSpPr>
          <p:spPr bwMode="auto">
            <a:xfrm>
              <a:off x="5237757" y="6093296"/>
              <a:ext cx="2214563" cy="461665"/>
            </a:xfrm>
            <a:prstGeom prst="rect">
              <a:avLst/>
            </a:prstGeom>
            <a:noFill/>
            <a:ln w="9525">
              <a:noFill/>
              <a:miter lim="800000"/>
              <a:headEnd/>
              <a:tailEnd/>
            </a:ln>
          </p:spPr>
          <p:txBody>
            <a:bodyPr>
              <a:spAutoFit/>
            </a:bodyPr>
            <a:lstStyle/>
            <a:p>
              <a:pPr algn="l"/>
              <a:r>
                <a:rPr kumimoji="1" lang="en-US" altLang="ja-JP" sz="2400" b="1" dirty="0">
                  <a:solidFill>
                    <a:schemeClr val="bg1"/>
                  </a:solidFill>
                  <a:ea typeface="ＭＳ Ｐゴシック" charset="-128"/>
                </a:rPr>
                <a:t>McAfee</a:t>
              </a:r>
              <a:endParaRPr kumimoji="1" lang="ja-JP" altLang="en-US" sz="2400" b="1" dirty="0">
                <a:solidFill>
                  <a:schemeClr val="bg1"/>
                </a:solidFill>
                <a:ea typeface="ＭＳ Ｐゴシック" charset="-128"/>
              </a:endParaRPr>
            </a:p>
          </p:txBody>
        </p:sp>
        <p:sp>
          <p:nvSpPr>
            <p:cNvPr id="22" name="Rectangle 11"/>
            <p:cNvSpPr>
              <a:spLocks noChangeArrowheads="1"/>
            </p:cNvSpPr>
            <p:nvPr/>
          </p:nvSpPr>
          <p:spPr bwMode="auto">
            <a:xfrm>
              <a:off x="515045" y="5054847"/>
              <a:ext cx="810900" cy="267590"/>
            </a:xfrm>
            <a:prstGeom prst="rect">
              <a:avLst/>
            </a:prstGeom>
            <a:noFill/>
            <a:ln w="9525" algn="ctr">
              <a:noFill/>
              <a:miter lim="800000"/>
              <a:headEnd/>
              <a:tailEnd/>
            </a:ln>
            <a:effectLst/>
          </p:spPr>
          <p:txBody>
            <a:bodyPr wrap="none" lIns="82124" tIns="41061" rIns="82124" bIns="41061">
              <a:spAutoFit/>
            </a:bodyPr>
            <a:lstStyle/>
            <a:p>
              <a:pPr defTabSz="814388"/>
              <a:r>
                <a:rPr kumimoji="1" lang="en-US" altLang="ja-JP" sz="1200" dirty="0">
                  <a:latin typeface="Arial Black" pitchFamily="34" charset="0"/>
                  <a:ea typeface="ＭＳ Ｐゴシック" charset="-128"/>
                </a:rPr>
                <a:t>Adware</a:t>
              </a:r>
              <a:endParaRPr kumimoji="1" lang="ja-JP" altLang="en-US" sz="1200" dirty="0">
                <a:latin typeface="Arial Black" pitchFamily="34" charset="0"/>
                <a:ea typeface="ＭＳ Ｐゴシック" charset="-128"/>
              </a:endParaRPr>
            </a:p>
          </p:txBody>
        </p:sp>
        <p:sp>
          <p:nvSpPr>
            <p:cNvPr id="23" name="Rectangle 12"/>
            <p:cNvSpPr>
              <a:spLocks noChangeArrowheads="1"/>
            </p:cNvSpPr>
            <p:nvPr/>
          </p:nvSpPr>
          <p:spPr bwMode="auto">
            <a:xfrm>
              <a:off x="2177157" y="5054847"/>
              <a:ext cx="891756" cy="267590"/>
            </a:xfrm>
            <a:prstGeom prst="rect">
              <a:avLst/>
            </a:prstGeom>
            <a:noFill/>
            <a:ln w="9525" algn="ctr">
              <a:noFill/>
              <a:miter lim="800000"/>
              <a:headEnd/>
              <a:tailEnd/>
            </a:ln>
            <a:effectLst/>
          </p:spPr>
          <p:txBody>
            <a:bodyPr wrap="none" lIns="82124" tIns="41061" rIns="82124" bIns="41061">
              <a:spAutoFit/>
            </a:bodyPr>
            <a:lstStyle/>
            <a:p>
              <a:pPr defTabSz="814388"/>
              <a:r>
                <a:rPr kumimoji="1" lang="en-US" altLang="ja-JP" sz="1200">
                  <a:latin typeface="Arial Black" pitchFamily="34" charset="0"/>
                  <a:ea typeface="ＭＳ Ｐゴシック" charset="-128"/>
                </a:rPr>
                <a:t>Spyware</a:t>
              </a:r>
              <a:endParaRPr kumimoji="1" lang="ja-JP" altLang="en-US" sz="1200">
                <a:latin typeface="Arial Black" pitchFamily="34" charset="0"/>
                <a:ea typeface="ＭＳ Ｐゴシック" charset="-128"/>
              </a:endParaRPr>
            </a:p>
          </p:txBody>
        </p:sp>
        <p:sp>
          <p:nvSpPr>
            <p:cNvPr id="24" name="Rectangle 13"/>
            <p:cNvSpPr>
              <a:spLocks noChangeArrowheads="1"/>
            </p:cNvSpPr>
            <p:nvPr/>
          </p:nvSpPr>
          <p:spPr bwMode="auto">
            <a:xfrm>
              <a:off x="3980557" y="5054847"/>
              <a:ext cx="794935" cy="267590"/>
            </a:xfrm>
            <a:prstGeom prst="rect">
              <a:avLst/>
            </a:prstGeom>
            <a:noFill/>
            <a:ln w="9525" algn="ctr">
              <a:noFill/>
              <a:miter lim="800000"/>
              <a:headEnd/>
              <a:tailEnd/>
            </a:ln>
            <a:effectLst/>
          </p:spPr>
          <p:txBody>
            <a:bodyPr wrap="none" lIns="82124" tIns="41061" rIns="82124" bIns="41061">
              <a:spAutoFit/>
            </a:bodyPr>
            <a:lstStyle/>
            <a:p>
              <a:pPr defTabSz="814388"/>
              <a:r>
                <a:rPr kumimoji="1" lang="en-US" altLang="ja-JP" sz="1200">
                  <a:latin typeface="Arial Black" pitchFamily="34" charset="0"/>
                  <a:ea typeface="ＭＳ Ｐゴシック" charset="-128"/>
                </a:rPr>
                <a:t>Trojans</a:t>
              </a:r>
              <a:endParaRPr kumimoji="1" lang="ja-JP" altLang="en-US" sz="1200">
                <a:latin typeface="Arial Black" pitchFamily="34" charset="0"/>
                <a:ea typeface="ＭＳ Ｐゴシック" charset="-128"/>
              </a:endParaRPr>
            </a:p>
          </p:txBody>
        </p:sp>
        <p:sp>
          <p:nvSpPr>
            <p:cNvPr id="25" name="Rectangle 14"/>
            <p:cNvSpPr>
              <a:spLocks noChangeArrowheads="1"/>
            </p:cNvSpPr>
            <p:nvPr/>
          </p:nvSpPr>
          <p:spPr bwMode="auto">
            <a:xfrm>
              <a:off x="5644257" y="5054847"/>
              <a:ext cx="743446" cy="267590"/>
            </a:xfrm>
            <a:prstGeom prst="rect">
              <a:avLst/>
            </a:prstGeom>
            <a:noFill/>
            <a:ln w="9525" algn="ctr">
              <a:noFill/>
              <a:miter lim="800000"/>
              <a:headEnd/>
              <a:tailEnd/>
            </a:ln>
            <a:effectLst/>
          </p:spPr>
          <p:txBody>
            <a:bodyPr wrap="none" lIns="82124" tIns="41061" rIns="82124" bIns="41061">
              <a:spAutoFit/>
            </a:bodyPr>
            <a:lstStyle/>
            <a:p>
              <a:pPr defTabSz="814388"/>
              <a:r>
                <a:rPr kumimoji="1" lang="en-US" altLang="ja-JP" sz="1200">
                  <a:latin typeface="Arial Black" pitchFamily="34" charset="0"/>
                  <a:ea typeface="ＭＳ Ｐゴシック" charset="-128"/>
                </a:rPr>
                <a:t>Worms</a:t>
              </a:r>
              <a:endParaRPr kumimoji="1" lang="ja-JP" altLang="en-US" sz="1200">
                <a:latin typeface="Arial Black" pitchFamily="34" charset="0"/>
                <a:ea typeface="ＭＳ Ｐゴシック" charset="-128"/>
              </a:endParaRPr>
            </a:p>
          </p:txBody>
        </p:sp>
        <p:sp>
          <p:nvSpPr>
            <p:cNvPr id="26" name="Rectangle 15"/>
            <p:cNvSpPr>
              <a:spLocks noChangeArrowheads="1"/>
            </p:cNvSpPr>
            <p:nvPr/>
          </p:nvSpPr>
          <p:spPr bwMode="auto">
            <a:xfrm>
              <a:off x="7209532" y="5053259"/>
              <a:ext cx="808272" cy="267590"/>
            </a:xfrm>
            <a:prstGeom prst="rect">
              <a:avLst/>
            </a:prstGeom>
            <a:noFill/>
            <a:ln w="9525" algn="ctr">
              <a:noFill/>
              <a:miter lim="800000"/>
              <a:headEnd/>
              <a:tailEnd/>
            </a:ln>
            <a:effectLst/>
          </p:spPr>
          <p:txBody>
            <a:bodyPr wrap="none" lIns="82124" tIns="41061" rIns="82124" bIns="41061">
              <a:spAutoFit/>
            </a:bodyPr>
            <a:lstStyle/>
            <a:p>
              <a:pPr defTabSz="814388"/>
              <a:r>
                <a:rPr kumimoji="1" lang="en-US" altLang="ja-JP" sz="1200">
                  <a:latin typeface="Arial Black" pitchFamily="34" charset="0"/>
                  <a:ea typeface="ＭＳ Ｐゴシック" charset="-128"/>
                </a:rPr>
                <a:t>Viruses</a:t>
              </a:r>
              <a:endParaRPr kumimoji="1" lang="ja-JP" altLang="en-US" sz="1200">
                <a:latin typeface="Arial Black" pitchFamily="34" charset="0"/>
                <a:ea typeface="ＭＳ Ｐゴシック" charset="-128"/>
              </a:endParaRPr>
            </a:p>
          </p:txBody>
        </p:sp>
        <p:sp>
          <p:nvSpPr>
            <p:cNvPr id="27" name="テキスト ボックス 13"/>
            <p:cNvSpPr txBox="1">
              <a:spLocks noChangeArrowheads="1"/>
            </p:cNvSpPr>
            <p:nvPr/>
          </p:nvSpPr>
          <p:spPr bwMode="auto">
            <a:xfrm>
              <a:off x="5237757" y="5445224"/>
              <a:ext cx="2214563" cy="461665"/>
            </a:xfrm>
            <a:prstGeom prst="rect">
              <a:avLst/>
            </a:prstGeom>
            <a:noFill/>
            <a:ln w="9525">
              <a:noFill/>
              <a:miter lim="800000"/>
              <a:headEnd/>
              <a:tailEnd/>
            </a:ln>
          </p:spPr>
          <p:txBody>
            <a:bodyPr>
              <a:spAutoFit/>
            </a:bodyPr>
            <a:lstStyle/>
            <a:p>
              <a:pPr algn="l"/>
              <a:r>
                <a:rPr kumimoji="1" lang="en-US" altLang="ja-JP" sz="2400" b="1" dirty="0" err="1" smtClean="0">
                  <a:solidFill>
                    <a:schemeClr val="bg1"/>
                  </a:solidFill>
                  <a:ea typeface="ＭＳ Ｐゴシック" charset="-128"/>
                </a:rPr>
                <a:t>Sophos</a:t>
              </a:r>
              <a:endParaRPr kumimoji="1" lang="ja-JP" altLang="en-US" sz="2400" b="1" dirty="0">
                <a:solidFill>
                  <a:schemeClr val="bg1"/>
                </a:solidFill>
                <a:ea typeface="ＭＳ Ｐゴシック" charset="-128"/>
              </a:endParaRPr>
            </a:p>
          </p:txBody>
        </p:sp>
      </p:gr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715000" y="3124200"/>
            <a:ext cx="2171700" cy="365125"/>
            <a:chOff x="248" y="3600"/>
            <a:chExt cx="1720" cy="288"/>
          </a:xfrm>
        </p:grpSpPr>
        <p:sp>
          <p:nvSpPr>
            <p:cNvPr id="1492995" name="Rectangle 3"/>
            <p:cNvSpPr>
              <a:spLocks noChangeArrowheads="1"/>
            </p:cNvSpPr>
            <p:nvPr/>
          </p:nvSpPr>
          <p:spPr bwMode="gray">
            <a:xfrm>
              <a:off x="384" y="3600"/>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2996" name="Rectangle 4"/>
            <p:cNvSpPr>
              <a:spLocks noChangeArrowheads="1"/>
            </p:cNvSpPr>
            <p:nvPr/>
          </p:nvSpPr>
          <p:spPr bwMode="gray">
            <a:xfrm>
              <a:off x="672" y="3600"/>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2997" name="Rectangle 5"/>
            <p:cNvSpPr>
              <a:spLocks noChangeArrowheads="1"/>
            </p:cNvSpPr>
            <p:nvPr/>
          </p:nvSpPr>
          <p:spPr bwMode="gray">
            <a:xfrm>
              <a:off x="960" y="3600"/>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2998" name="Rectangle 6"/>
            <p:cNvSpPr>
              <a:spLocks noChangeArrowheads="1"/>
            </p:cNvSpPr>
            <p:nvPr/>
          </p:nvSpPr>
          <p:spPr bwMode="gray">
            <a:xfrm>
              <a:off x="1248" y="3600"/>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2999" name="Rectangle 7"/>
            <p:cNvSpPr>
              <a:spLocks noChangeArrowheads="1"/>
            </p:cNvSpPr>
            <p:nvPr/>
          </p:nvSpPr>
          <p:spPr bwMode="gray">
            <a:xfrm>
              <a:off x="1528" y="3600"/>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0" name="Rectangle 8"/>
            <p:cNvSpPr>
              <a:spLocks noChangeArrowheads="1"/>
            </p:cNvSpPr>
            <p:nvPr/>
          </p:nvSpPr>
          <p:spPr bwMode="gray">
            <a:xfrm>
              <a:off x="536"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1" name="Rectangle 9"/>
            <p:cNvSpPr>
              <a:spLocks noChangeArrowheads="1"/>
            </p:cNvSpPr>
            <p:nvPr/>
          </p:nvSpPr>
          <p:spPr bwMode="gray">
            <a:xfrm>
              <a:off x="824"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2" name="Rectangle 10"/>
            <p:cNvSpPr>
              <a:spLocks noChangeArrowheads="1"/>
            </p:cNvSpPr>
            <p:nvPr/>
          </p:nvSpPr>
          <p:spPr bwMode="gray">
            <a:xfrm>
              <a:off x="1112"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3" name="Rectangle 11"/>
            <p:cNvSpPr>
              <a:spLocks noChangeArrowheads="1"/>
            </p:cNvSpPr>
            <p:nvPr/>
          </p:nvSpPr>
          <p:spPr bwMode="gray">
            <a:xfrm>
              <a:off x="1400"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4" name="Rectangle 12"/>
            <p:cNvSpPr>
              <a:spLocks noChangeArrowheads="1"/>
            </p:cNvSpPr>
            <p:nvPr/>
          </p:nvSpPr>
          <p:spPr bwMode="gray">
            <a:xfrm>
              <a:off x="1680"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sp>
          <p:nvSpPr>
            <p:cNvPr id="1493005" name="Rectangle 13"/>
            <p:cNvSpPr>
              <a:spLocks noChangeArrowheads="1"/>
            </p:cNvSpPr>
            <p:nvPr/>
          </p:nvSpPr>
          <p:spPr bwMode="gray">
            <a:xfrm>
              <a:off x="248" y="3744"/>
              <a:ext cx="288" cy="144"/>
            </a:xfrm>
            <a:prstGeom prst="rect">
              <a:avLst/>
            </a:prstGeom>
            <a:solidFill>
              <a:srgbClr val="FF7400">
                <a:alpha val="66000"/>
              </a:srgbClr>
            </a:solidFill>
            <a:ln w="47625">
              <a:solidFill>
                <a:srgbClr val="FF7400"/>
              </a:solidFill>
              <a:miter lim="800000"/>
              <a:headEnd/>
              <a:tailEnd/>
            </a:ln>
            <a:effectLst/>
          </p:spPr>
          <p:txBody>
            <a:bodyPr wrap="none" anchor="ctr"/>
            <a:lstStyle/>
            <a:p>
              <a:endParaRPr lang="en-US"/>
            </a:p>
          </p:txBody>
        </p:sp>
      </p:grpSp>
      <p:sp>
        <p:nvSpPr>
          <p:cNvPr id="1493006" name="Rectangle 14"/>
          <p:cNvSpPr>
            <a:spLocks noChangeArrowheads="1"/>
          </p:cNvSpPr>
          <p:nvPr/>
        </p:nvSpPr>
        <p:spPr bwMode="gray">
          <a:xfrm>
            <a:off x="6477000" y="3048000"/>
            <a:ext cx="76200" cy="533400"/>
          </a:xfrm>
          <a:prstGeom prst="rect">
            <a:avLst/>
          </a:prstGeom>
          <a:solidFill>
            <a:schemeClr val="bg1"/>
          </a:solidFill>
          <a:ln w="9525">
            <a:noFill/>
            <a:miter lim="800000"/>
            <a:headEnd/>
            <a:tailEnd/>
          </a:ln>
          <a:effectLst/>
        </p:spPr>
        <p:txBody>
          <a:bodyPr wrap="none" anchor="ctr"/>
          <a:lstStyle/>
          <a:p>
            <a:endParaRPr lang="en-US"/>
          </a:p>
        </p:txBody>
      </p:sp>
      <p:sp>
        <p:nvSpPr>
          <p:cNvPr id="1493007" name="Rectangle 15"/>
          <p:cNvSpPr>
            <a:spLocks noChangeArrowheads="1"/>
          </p:cNvSpPr>
          <p:nvPr/>
        </p:nvSpPr>
        <p:spPr bwMode="gray">
          <a:xfrm>
            <a:off x="6896100" y="3048000"/>
            <a:ext cx="76200" cy="533400"/>
          </a:xfrm>
          <a:prstGeom prst="rect">
            <a:avLst/>
          </a:prstGeom>
          <a:solidFill>
            <a:schemeClr val="bg1"/>
          </a:solidFill>
          <a:ln w="9525">
            <a:noFill/>
            <a:miter lim="800000"/>
            <a:headEnd/>
            <a:tailEnd/>
          </a:ln>
          <a:effectLst/>
        </p:spPr>
        <p:txBody>
          <a:bodyPr wrap="none" anchor="ctr"/>
          <a:lstStyle/>
          <a:p>
            <a:endParaRPr lang="en-US"/>
          </a:p>
        </p:txBody>
      </p:sp>
      <p:sp>
        <p:nvSpPr>
          <p:cNvPr id="61" name="タイトル 60"/>
          <p:cNvSpPr>
            <a:spLocks noGrp="1"/>
          </p:cNvSpPr>
          <p:nvPr>
            <p:ph type="title"/>
          </p:nvPr>
        </p:nvSpPr>
        <p:spPr>
          <a:xfrm>
            <a:off x="229702" y="332656"/>
            <a:ext cx="8588861" cy="838200"/>
          </a:xfrm>
        </p:spPr>
        <p:txBody>
          <a:bodyPr/>
          <a:lstStyle/>
          <a:p>
            <a:r>
              <a:rPr lang="en-US" altLang="ja-JP" dirty="0" err="1" smtClean="0"/>
              <a:t>L4</a:t>
            </a:r>
            <a:r>
              <a:rPr lang="ja-JP" altLang="en-US" dirty="0" smtClean="0"/>
              <a:t>トラフィックモニター</a:t>
            </a:r>
            <a:br>
              <a:rPr lang="ja-JP" altLang="en-US" dirty="0" smtClean="0"/>
            </a:br>
            <a:r>
              <a:rPr lang="ja-JP" altLang="en-US" sz="2400" dirty="0" smtClean="0"/>
              <a:t>全てのトラフィックに対する包括的保護機能の提供</a:t>
            </a:r>
            <a:endParaRPr kumimoji="1" lang="ja-JP" altLang="en-US" sz="2400" dirty="0"/>
          </a:p>
        </p:txBody>
      </p:sp>
      <p:sp>
        <p:nvSpPr>
          <p:cNvPr id="1493009" name="Rectangle 17"/>
          <p:cNvSpPr>
            <a:spLocks noGrp="1" noChangeArrowheads="1"/>
          </p:cNvSpPr>
          <p:nvPr>
            <p:ph type="body" sz="half" idx="4294967295"/>
          </p:nvPr>
        </p:nvSpPr>
        <p:spPr bwMode="gray">
          <a:xfrm>
            <a:off x="0" y="1895475"/>
            <a:ext cx="5473700" cy="2751138"/>
          </a:xfrm>
        </p:spPr>
        <p:txBody>
          <a:bodyPr/>
          <a:lstStyle/>
          <a:p>
            <a:r>
              <a:rPr lang="ja-JP" altLang="en-US" sz="1800" b="1" dirty="0">
                <a:latin typeface="+mn-ea"/>
                <a:cs typeface="メイリオ" pitchFamily="50" charset="-128"/>
              </a:rPr>
              <a:t>レイヤー４でのスキャニング</a:t>
            </a:r>
            <a:endParaRPr lang="ja-JP" altLang="en-US" sz="600" b="1" dirty="0">
              <a:latin typeface="+mn-ea"/>
              <a:cs typeface="メイリオ" pitchFamily="50" charset="-128"/>
            </a:endParaRPr>
          </a:p>
          <a:p>
            <a:r>
              <a:rPr lang="en-US" altLang="ja-JP" sz="1800" b="1" dirty="0" smtClean="0">
                <a:latin typeface="+mn-ea"/>
                <a:cs typeface="メイリオ" pitchFamily="50" charset="-128"/>
              </a:rPr>
              <a:t>65,536 </a:t>
            </a:r>
            <a:r>
              <a:rPr lang="ja-JP" altLang="en-US" sz="1800" b="1" dirty="0">
                <a:latin typeface="+mn-ea"/>
                <a:cs typeface="メイリオ" pitchFamily="50" charset="-128"/>
              </a:rPr>
              <a:t>全ポートへの攻撃を検知、防御</a:t>
            </a:r>
          </a:p>
          <a:p>
            <a:endParaRPr lang="ja-JP" altLang="en-US" sz="600" b="1" dirty="0">
              <a:latin typeface="+mn-ea"/>
              <a:cs typeface="メイリオ" pitchFamily="50" charset="-128"/>
            </a:endParaRPr>
          </a:p>
          <a:p>
            <a:r>
              <a:rPr lang="ja-JP" altLang="en-US" sz="1800" b="1" dirty="0">
                <a:latin typeface="+mn-ea"/>
                <a:cs typeface="メイリオ" pitchFamily="50" charset="-128"/>
              </a:rPr>
              <a:t>ポート</a:t>
            </a:r>
            <a:r>
              <a:rPr lang="en-US" altLang="ja-JP" sz="1800" b="1" dirty="0">
                <a:latin typeface="+mn-ea"/>
                <a:cs typeface="メイリオ" pitchFamily="50" charset="-128"/>
              </a:rPr>
              <a:t>80</a:t>
            </a:r>
            <a:r>
              <a:rPr lang="ja-JP" altLang="en-US" sz="1800" b="1" dirty="0">
                <a:latin typeface="+mn-ea"/>
                <a:cs typeface="メイリオ" pitchFamily="50" charset="-128"/>
              </a:rPr>
              <a:t>のバイパスを試みるマルウェアからの防御</a:t>
            </a:r>
            <a:endParaRPr lang="ja-JP" altLang="en-US" sz="700" b="1" dirty="0">
              <a:latin typeface="+mn-ea"/>
              <a:cs typeface="メイリオ" pitchFamily="50" charset="-128"/>
            </a:endParaRPr>
          </a:p>
          <a:p>
            <a:r>
              <a:rPr lang="ja-JP" altLang="en-US" sz="1800" b="1" dirty="0">
                <a:latin typeface="+mn-ea"/>
                <a:cs typeface="メイリオ" pitchFamily="50" charset="-128"/>
              </a:rPr>
              <a:t>ボットネットトラフィックの検知が</a:t>
            </a:r>
            <a:r>
              <a:rPr lang="ja-JP" altLang="en-US" sz="1800" b="1" dirty="0" smtClean="0">
                <a:latin typeface="+mn-ea"/>
                <a:cs typeface="メイリオ" pitchFamily="50" charset="-128"/>
              </a:rPr>
              <a:t>可能</a:t>
            </a:r>
            <a:endParaRPr lang="ja-JP" altLang="en-US" sz="1800" b="1" dirty="0">
              <a:latin typeface="+mn-ea"/>
              <a:cs typeface="メイリオ" pitchFamily="50" charset="-128"/>
            </a:endParaRPr>
          </a:p>
        </p:txBody>
      </p:sp>
      <p:sp>
        <p:nvSpPr>
          <p:cNvPr id="1493010" name="Rectangle 18"/>
          <p:cNvSpPr>
            <a:spLocks noChangeArrowheads="1"/>
          </p:cNvSpPr>
          <p:nvPr/>
        </p:nvSpPr>
        <p:spPr bwMode="gray">
          <a:xfrm>
            <a:off x="5181600" y="4343400"/>
            <a:ext cx="3124200" cy="1066800"/>
          </a:xfrm>
          <a:prstGeom prst="rect">
            <a:avLst/>
          </a:prstGeom>
          <a:solidFill>
            <a:srgbClr val="C0C0C0">
              <a:alpha val="64999"/>
            </a:srgbClr>
          </a:solidFill>
          <a:ln w="9525">
            <a:noFill/>
            <a:miter lim="800000"/>
            <a:headEnd/>
            <a:tailEnd/>
          </a:ln>
          <a:effectLst>
            <a:outerShdw dist="35921" dir="2700000" algn="ctr" rotWithShape="0">
              <a:schemeClr val="bg2"/>
            </a:outerShdw>
          </a:effectLst>
        </p:spPr>
        <p:txBody>
          <a:bodyPr wrap="none"/>
          <a:lstStyle/>
          <a:p>
            <a:pPr>
              <a:lnSpc>
                <a:spcPct val="100000"/>
              </a:lnSpc>
            </a:pPr>
            <a:endParaRPr lang="ja-JP" altLang="en-US" sz="1400">
              <a:latin typeface="ＭＳ Ｐゴシック" pitchFamily="50" charset="-128"/>
              <a:ea typeface="ＭＳ Ｐゴシック" pitchFamily="50" charset="-128"/>
            </a:endParaRPr>
          </a:p>
        </p:txBody>
      </p:sp>
      <p:sp>
        <p:nvSpPr>
          <p:cNvPr id="1493011" name="Line 19"/>
          <p:cNvSpPr>
            <a:spLocks noChangeShapeType="1"/>
          </p:cNvSpPr>
          <p:nvPr/>
        </p:nvSpPr>
        <p:spPr bwMode="gray">
          <a:xfrm flipV="1">
            <a:off x="6248400" y="2438400"/>
            <a:ext cx="0" cy="457200"/>
          </a:xfrm>
          <a:prstGeom prst="line">
            <a:avLst/>
          </a:prstGeom>
          <a:noFill/>
          <a:ln w="9525">
            <a:solidFill>
              <a:srgbClr val="FF0000"/>
            </a:solidFill>
            <a:round/>
            <a:headEnd type="triangle" w="med" len="med"/>
            <a:tailEnd/>
          </a:ln>
          <a:effectLst/>
        </p:spPr>
        <p:txBody>
          <a:bodyPr/>
          <a:lstStyle/>
          <a:p>
            <a:endParaRPr lang="en-US"/>
          </a:p>
        </p:txBody>
      </p:sp>
      <p:sp>
        <p:nvSpPr>
          <p:cNvPr id="1493012" name="Line 20"/>
          <p:cNvSpPr>
            <a:spLocks noChangeShapeType="1"/>
          </p:cNvSpPr>
          <p:nvPr/>
        </p:nvSpPr>
        <p:spPr bwMode="gray">
          <a:xfrm flipV="1">
            <a:off x="7239000" y="2362200"/>
            <a:ext cx="0" cy="533400"/>
          </a:xfrm>
          <a:prstGeom prst="line">
            <a:avLst/>
          </a:prstGeom>
          <a:noFill/>
          <a:ln w="9525">
            <a:solidFill>
              <a:srgbClr val="FF0000"/>
            </a:solidFill>
            <a:round/>
            <a:headEnd type="triangle" w="med" len="med"/>
            <a:tailEnd/>
          </a:ln>
          <a:effectLst/>
        </p:spPr>
        <p:txBody>
          <a:bodyPr/>
          <a:lstStyle/>
          <a:p>
            <a:endParaRPr lang="en-US"/>
          </a:p>
        </p:txBody>
      </p:sp>
      <p:sp>
        <p:nvSpPr>
          <p:cNvPr id="1493013" name="Rectangle 21"/>
          <p:cNvSpPr>
            <a:spLocks noChangeArrowheads="1"/>
          </p:cNvSpPr>
          <p:nvPr/>
        </p:nvSpPr>
        <p:spPr bwMode="gray">
          <a:xfrm>
            <a:off x="5334000" y="4876800"/>
            <a:ext cx="2819400" cy="457200"/>
          </a:xfrm>
          <a:prstGeom prst="rect">
            <a:avLst/>
          </a:prstGeom>
          <a:solidFill>
            <a:srgbClr val="505050"/>
          </a:solidFill>
          <a:ln w="9525">
            <a:noFill/>
            <a:miter lim="800000"/>
            <a:headEnd/>
            <a:tailEnd/>
          </a:ln>
          <a:effectLst/>
        </p:spPr>
        <p:txBody>
          <a:bodyPr wrap="none" anchor="ctr"/>
          <a:lstStyle/>
          <a:p>
            <a:pPr algn="ctr">
              <a:lnSpc>
                <a:spcPct val="100000"/>
              </a:lnSpc>
            </a:pPr>
            <a:r>
              <a:rPr lang="en-US" altLang="ja-JP" sz="1400" b="1">
                <a:solidFill>
                  <a:schemeClr val="bg1"/>
                </a:solidFill>
                <a:latin typeface="+mn-ea"/>
              </a:rPr>
              <a:t>L4  TRAFFIC</a:t>
            </a:r>
            <a:br>
              <a:rPr lang="en-US" altLang="ja-JP" sz="1400" b="1">
                <a:solidFill>
                  <a:schemeClr val="bg1"/>
                </a:solidFill>
                <a:latin typeface="+mn-ea"/>
              </a:rPr>
            </a:br>
            <a:r>
              <a:rPr lang="en-US" altLang="ja-JP" sz="1400" b="1">
                <a:solidFill>
                  <a:schemeClr val="bg1"/>
                </a:solidFill>
                <a:latin typeface="+mn-ea"/>
              </a:rPr>
              <a:t>MONITOR</a:t>
            </a:r>
            <a:endParaRPr lang="en-US" altLang="ja-JP" sz="1400" b="1">
              <a:latin typeface="+mn-ea"/>
            </a:endParaRPr>
          </a:p>
        </p:txBody>
      </p:sp>
      <p:sp>
        <p:nvSpPr>
          <p:cNvPr id="1493014" name="Rectangle 22"/>
          <p:cNvSpPr>
            <a:spLocks noChangeArrowheads="1"/>
          </p:cNvSpPr>
          <p:nvPr/>
        </p:nvSpPr>
        <p:spPr bwMode="gray">
          <a:xfrm>
            <a:off x="5334000" y="4495800"/>
            <a:ext cx="2819400" cy="304800"/>
          </a:xfrm>
          <a:prstGeom prst="rect">
            <a:avLst/>
          </a:prstGeom>
          <a:solidFill>
            <a:srgbClr val="505050"/>
          </a:solidFill>
          <a:ln w="9525">
            <a:noFill/>
            <a:miter lim="800000"/>
            <a:headEnd/>
            <a:tailEnd/>
          </a:ln>
          <a:effectLst/>
        </p:spPr>
        <p:txBody>
          <a:bodyPr wrap="none" anchor="ctr"/>
          <a:lstStyle/>
          <a:p>
            <a:pPr algn="ctr">
              <a:lnSpc>
                <a:spcPct val="100000"/>
              </a:lnSpc>
            </a:pPr>
            <a:r>
              <a:rPr lang="en-US" altLang="ja-JP" sz="1400" b="1">
                <a:solidFill>
                  <a:schemeClr val="bg1"/>
                </a:solidFill>
                <a:latin typeface="+mn-ea"/>
              </a:rPr>
              <a:t>PROXY</a:t>
            </a:r>
            <a:endParaRPr lang="en-US" altLang="ja-JP" sz="1400" b="1">
              <a:latin typeface="+mn-ea"/>
            </a:endParaRPr>
          </a:p>
        </p:txBody>
      </p:sp>
      <p:sp>
        <p:nvSpPr>
          <p:cNvPr id="1493015" name="Line 23"/>
          <p:cNvSpPr>
            <a:spLocks noChangeShapeType="1"/>
          </p:cNvSpPr>
          <p:nvPr/>
        </p:nvSpPr>
        <p:spPr bwMode="gray">
          <a:xfrm flipV="1">
            <a:off x="8056563" y="5486400"/>
            <a:ext cx="0" cy="533400"/>
          </a:xfrm>
          <a:prstGeom prst="line">
            <a:avLst/>
          </a:prstGeom>
          <a:noFill/>
          <a:ln w="9525">
            <a:solidFill>
              <a:srgbClr val="FF0000"/>
            </a:solidFill>
            <a:prstDash val="sysDot"/>
            <a:round/>
            <a:headEnd/>
            <a:tailEnd type="triangle" w="med" len="med"/>
          </a:ln>
          <a:effectLst/>
        </p:spPr>
        <p:txBody>
          <a:bodyPr/>
          <a:lstStyle/>
          <a:p>
            <a:endParaRPr lang="en-US"/>
          </a:p>
        </p:txBody>
      </p:sp>
      <p:sp>
        <p:nvSpPr>
          <p:cNvPr id="1493016" name="Line 24"/>
          <p:cNvSpPr>
            <a:spLocks noChangeShapeType="1"/>
          </p:cNvSpPr>
          <p:nvPr/>
        </p:nvSpPr>
        <p:spPr bwMode="gray">
          <a:xfrm flipV="1">
            <a:off x="5465763" y="5486400"/>
            <a:ext cx="0" cy="533400"/>
          </a:xfrm>
          <a:prstGeom prst="line">
            <a:avLst/>
          </a:prstGeom>
          <a:noFill/>
          <a:ln w="9525">
            <a:solidFill>
              <a:srgbClr val="FF0000"/>
            </a:solidFill>
            <a:prstDash val="sysDot"/>
            <a:round/>
            <a:headEnd/>
            <a:tailEnd type="triangle" w="med" len="med"/>
          </a:ln>
          <a:effectLst/>
        </p:spPr>
        <p:txBody>
          <a:bodyPr/>
          <a:lstStyle/>
          <a:p>
            <a:endParaRPr lang="en-US"/>
          </a:p>
        </p:txBody>
      </p:sp>
      <p:sp>
        <p:nvSpPr>
          <p:cNvPr id="1493017" name="Rectangle 25"/>
          <p:cNvSpPr>
            <a:spLocks noChangeArrowheads="1"/>
          </p:cNvSpPr>
          <p:nvPr/>
        </p:nvSpPr>
        <p:spPr bwMode="gray">
          <a:xfrm>
            <a:off x="7761299" y="3063875"/>
            <a:ext cx="950901" cy="338554"/>
          </a:xfrm>
          <a:prstGeom prst="rect">
            <a:avLst/>
          </a:prstGeom>
          <a:noFill/>
          <a:ln w="9525">
            <a:noFill/>
            <a:miter lim="800000"/>
            <a:headEnd/>
            <a:tailEnd/>
          </a:ln>
          <a:effectLst/>
        </p:spPr>
        <p:txBody>
          <a:bodyPr wrap="none">
            <a:spAutoFit/>
          </a:bodyPr>
          <a:lstStyle/>
          <a:p>
            <a:pPr algn="r">
              <a:lnSpc>
                <a:spcPct val="100000"/>
              </a:lnSpc>
            </a:pPr>
            <a:r>
              <a:rPr lang="en-US" altLang="ja-JP" sz="1600" b="1">
                <a:solidFill>
                  <a:srgbClr val="FF0000"/>
                </a:solidFill>
                <a:latin typeface="+mn-ea"/>
              </a:rPr>
              <a:t>Firewall</a:t>
            </a:r>
            <a:endParaRPr lang="en-US" altLang="ja-JP" sz="1600">
              <a:solidFill>
                <a:srgbClr val="FF0000"/>
              </a:solidFill>
              <a:latin typeface="+mn-ea"/>
            </a:endParaRPr>
          </a:p>
        </p:txBody>
      </p:sp>
      <p:pic>
        <p:nvPicPr>
          <p:cNvPr id="1493018" name="Picture 26" descr="internet-big-bl"/>
          <p:cNvPicPr>
            <a:picLocks noChangeAspect="1" noChangeArrowheads="1"/>
          </p:cNvPicPr>
          <p:nvPr/>
        </p:nvPicPr>
        <p:blipFill>
          <a:blip r:embed="rId3" cstate="print"/>
          <a:srcRect/>
          <a:stretch>
            <a:fillRect/>
          </a:stretch>
        </p:blipFill>
        <p:spPr bwMode="gray">
          <a:xfrm>
            <a:off x="5688013" y="1736725"/>
            <a:ext cx="1763712" cy="892175"/>
          </a:xfrm>
          <a:prstGeom prst="rect">
            <a:avLst/>
          </a:prstGeom>
          <a:noFill/>
        </p:spPr>
      </p:pic>
      <p:sp>
        <p:nvSpPr>
          <p:cNvPr id="1493019" name="Rectangle 27"/>
          <p:cNvSpPr>
            <a:spLocks noChangeArrowheads="1"/>
          </p:cNvSpPr>
          <p:nvPr/>
        </p:nvSpPr>
        <p:spPr bwMode="gray">
          <a:xfrm>
            <a:off x="5724525" y="1881188"/>
            <a:ext cx="1655763" cy="431800"/>
          </a:xfrm>
          <a:prstGeom prst="rect">
            <a:avLst/>
          </a:prstGeom>
          <a:noFill/>
          <a:ln w="9525">
            <a:noFill/>
            <a:miter lim="800000"/>
            <a:headEnd/>
            <a:tailEnd/>
          </a:ln>
        </p:spPr>
        <p:txBody>
          <a:bodyPr/>
          <a:lstStyle/>
          <a:p>
            <a:pPr marL="236538" indent="-236538" algn="ctr" defTabSz="814388">
              <a:lnSpc>
                <a:spcPct val="95000"/>
              </a:lnSpc>
              <a:spcBef>
                <a:spcPct val="50000"/>
              </a:spcBef>
              <a:buClr>
                <a:schemeClr val="tx2"/>
              </a:buClr>
              <a:buSzPct val="100000"/>
              <a:buFont typeface="Wingdings" pitchFamily="2" charset="2"/>
              <a:buChar char="§"/>
            </a:pPr>
            <a:r>
              <a:rPr lang="en-US" altLang="ja-JP" b="1" dirty="0">
                <a:solidFill>
                  <a:schemeClr val="bg1"/>
                </a:solidFill>
                <a:latin typeface="+mn-ea"/>
              </a:rPr>
              <a:t>Internet</a:t>
            </a:r>
            <a:endParaRPr lang="en-US" altLang="ja-JP" b="1" dirty="0">
              <a:latin typeface="+mn-ea"/>
            </a:endParaRPr>
          </a:p>
        </p:txBody>
      </p:sp>
      <p:pic>
        <p:nvPicPr>
          <p:cNvPr id="1493020" name="Picture 28" descr="user_gry"/>
          <p:cNvPicPr>
            <a:picLocks noChangeAspect="1" noChangeArrowheads="1"/>
          </p:cNvPicPr>
          <p:nvPr/>
        </p:nvPicPr>
        <p:blipFill>
          <a:blip r:embed="rId4" cstate="print"/>
          <a:srcRect/>
          <a:stretch>
            <a:fillRect/>
          </a:stretch>
        </p:blipFill>
        <p:spPr bwMode="gray">
          <a:xfrm>
            <a:off x="5791200" y="5867400"/>
            <a:ext cx="619125" cy="447675"/>
          </a:xfrm>
          <a:prstGeom prst="rect">
            <a:avLst/>
          </a:prstGeom>
          <a:noFill/>
        </p:spPr>
      </p:pic>
      <p:pic>
        <p:nvPicPr>
          <p:cNvPr id="1493021" name="Picture 29" descr="user_gry"/>
          <p:cNvPicPr>
            <a:picLocks noChangeAspect="1" noChangeArrowheads="1"/>
          </p:cNvPicPr>
          <p:nvPr/>
        </p:nvPicPr>
        <p:blipFill>
          <a:blip r:embed="rId4" cstate="print"/>
          <a:srcRect/>
          <a:stretch>
            <a:fillRect/>
          </a:stretch>
        </p:blipFill>
        <p:spPr bwMode="gray">
          <a:xfrm>
            <a:off x="6494463" y="5859463"/>
            <a:ext cx="619125" cy="447675"/>
          </a:xfrm>
          <a:prstGeom prst="rect">
            <a:avLst/>
          </a:prstGeom>
          <a:noFill/>
        </p:spPr>
      </p:pic>
      <p:pic>
        <p:nvPicPr>
          <p:cNvPr id="1493022" name="Picture 30" descr="user_gry"/>
          <p:cNvPicPr>
            <a:picLocks noChangeAspect="1" noChangeArrowheads="1"/>
          </p:cNvPicPr>
          <p:nvPr/>
        </p:nvPicPr>
        <p:blipFill>
          <a:blip r:embed="rId4" cstate="print"/>
          <a:srcRect/>
          <a:stretch>
            <a:fillRect/>
          </a:stretch>
        </p:blipFill>
        <p:spPr bwMode="gray">
          <a:xfrm>
            <a:off x="7315200" y="5867400"/>
            <a:ext cx="619125" cy="447675"/>
          </a:xfrm>
          <a:prstGeom prst="rect">
            <a:avLst/>
          </a:prstGeom>
          <a:noFill/>
        </p:spPr>
      </p:pic>
      <p:sp>
        <p:nvSpPr>
          <p:cNvPr id="1493023" name="Line 31"/>
          <p:cNvSpPr>
            <a:spLocks noChangeShapeType="1"/>
          </p:cNvSpPr>
          <p:nvPr/>
        </p:nvSpPr>
        <p:spPr bwMode="gray">
          <a:xfrm flipV="1">
            <a:off x="6532563" y="2667000"/>
            <a:ext cx="0" cy="1752600"/>
          </a:xfrm>
          <a:prstGeom prst="line">
            <a:avLst/>
          </a:prstGeom>
          <a:noFill/>
          <a:ln w="38100">
            <a:solidFill>
              <a:schemeClr val="tx1"/>
            </a:solidFill>
            <a:round/>
            <a:headEnd/>
            <a:tailEnd type="triangle" w="med" len="med"/>
          </a:ln>
          <a:effectLst/>
        </p:spPr>
        <p:txBody>
          <a:bodyPr/>
          <a:lstStyle/>
          <a:p>
            <a:endParaRPr lang="en-US"/>
          </a:p>
        </p:txBody>
      </p:sp>
      <p:sp>
        <p:nvSpPr>
          <p:cNvPr id="1493024" name="Line 32"/>
          <p:cNvSpPr>
            <a:spLocks noChangeShapeType="1"/>
          </p:cNvSpPr>
          <p:nvPr/>
        </p:nvSpPr>
        <p:spPr bwMode="gray">
          <a:xfrm>
            <a:off x="6934200" y="2667000"/>
            <a:ext cx="0" cy="1752600"/>
          </a:xfrm>
          <a:prstGeom prst="line">
            <a:avLst/>
          </a:prstGeom>
          <a:noFill/>
          <a:ln w="38100">
            <a:solidFill>
              <a:schemeClr val="tx1"/>
            </a:solidFill>
            <a:round/>
            <a:headEnd/>
            <a:tailEnd type="triangle" w="med" len="med"/>
          </a:ln>
          <a:effectLst/>
        </p:spPr>
        <p:txBody>
          <a:bodyPr/>
          <a:lstStyle/>
          <a:p>
            <a:endParaRPr lang="en-US"/>
          </a:p>
        </p:txBody>
      </p:sp>
      <p:sp>
        <p:nvSpPr>
          <p:cNvPr id="1493025" name="Rectangle 33"/>
          <p:cNvSpPr>
            <a:spLocks noChangeArrowheads="1"/>
          </p:cNvSpPr>
          <p:nvPr/>
        </p:nvSpPr>
        <p:spPr bwMode="gray">
          <a:xfrm>
            <a:off x="6019800" y="3657600"/>
            <a:ext cx="1447800" cy="354013"/>
          </a:xfrm>
          <a:prstGeom prst="rect">
            <a:avLst/>
          </a:prstGeom>
          <a:solidFill>
            <a:schemeClr val="bg1"/>
          </a:solidFill>
          <a:ln w="9525">
            <a:noFill/>
            <a:miter lim="800000"/>
            <a:headEnd/>
            <a:tailEnd/>
          </a:ln>
          <a:effectLst/>
        </p:spPr>
        <p:txBody>
          <a:bodyPr wrap="none" anchor="ctr"/>
          <a:lstStyle/>
          <a:p>
            <a:pPr algn="ctr">
              <a:lnSpc>
                <a:spcPct val="100000"/>
              </a:lnSpc>
            </a:pPr>
            <a:r>
              <a:rPr lang="en-US" altLang="ja-JP" b="1" dirty="0">
                <a:ea typeface="ＭＳ Ｐゴシック" pitchFamily="50" charset="-128"/>
              </a:rPr>
              <a:t>Port 80</a:t>
            </a:r>
          </a:p>
        </p:txBody>
      </p:sp>
      <p:sp>
        <p:nvSpPr>
          <p:cNvPr id="1493026" name="Text Box 34"/>
          <p:cNvSpPr txBox="1">
            <a:spLocks noChangeArrowheads="1"/>
          </p:cNvSpPr>
          <p:nvPr/>
        </p:nvSpPr>
        <p:spPr bwMode="gray">
          <a:xfrm>
            <a:off x="6096000" y="2819400"/>
            <a:ext cx="304800" cy="336550"/>
          </a:xfrm>
          <a:prstGeom prst="rect">
            <a:avLst/>
          </a:prstGeom>
          <a:noFill/>
          <a:ln w="9525">
            <a:noFill/>
            <a:miter lim="800000"/>
            <a:headEnd/>
            <a:tailEnd/>
          </a:ln>
          <a:effectLst/>
        </p:spPr>
        <p:txBody>
          <a:bodyPr>
            <a:spAutoFit/>
          </a:bodyPr>
          <a:lstStyle/>
          <a:p>
            <a:pPr algn="r">
              <a:lnSpc>
                <a:spcPct val="100000"/>
              </a:lnSpc>
            </a:pPr>
            <a:r>
              <a:rPr lang="en-US" altLang="ja-JP" sz="1600" b="1">
                <a:solidFill>
                  <a:srgbClr val="FF0000"/>
                </a:solidFill>
                <a:latin typeface="ＭＳ Ｐゴシック" pitchFamily="50" charset="-128"/>
                <a:ea typeface="ＭＳ Ｐゴシック" pitchFamily="50" charset="-128"/>
              </a:rPr>
              <a:t>X</a:t>
            </a:r>
          </a:p>
        </p:txBody>
      </p:sp>
      <p:sp>
        <p:nvSpPr>
          <p:cNvPr id="1493027" name="Text Box 35"/>
          <p:cNvSpPr txBox="1">
            <a:spLocks noChangeArrowheads="1"/>
          </p:cNvSpPr>
          <p:nvPr/>
        </p:nvSpPr>
        <p:spPr bwMode="gray">
          <a:xfrm>
            <a:off x="7086600" y="2819400"/>
            <a:ext cx="304800" cy="336550"/>
          </a:xfrm>
          <a:prstGeom prst="rect">
            <a:avLst/>
          </a:prstGeom>
          <a:noFill/>
          <a:ln w="9525">
            <a:noFill/>
            <a:miter lim="800000"/>
            <a:headEnd/>
            <a:tailEnd/>
          </a:ln>
          <a:effectLst/>
        </p:spPr>
        <p:txBody>
          <a:bodyPr>
            <a:spAutoFit/>
          </a:bodyPr>
          <a:lstStyle/>
          <a:p>
            <a:pPr algn="r">
              <a:lnSpc>
                <a:spcPct val="100000"/>
              </a:lnSpc>
            </a:pPr>
            <a:r>
              <a:rPr lang="en-US" altLang="ja-JP" sz="1600" b="1">
                <a:solidFill>
                  <a:srgbClr val="FF0000"/>
                </a:solidFill>
                <a:latin typeface="ＭＳ Ｐゴシック" pitchFamily="50" charset="-128"/>
                <a:ea typeface="ＭＳ Ｐゴシック" pitchFamily="50" charset="-128"/>
              </a:rPr>
              <a:t>X</a:t>
            </a:r>
          </a:p>
        </p:txBody>
      </p:sp>
      <p:sp>
        <p:nvSpPr>
          <p:cNvPr id="1493028" name="Text Box 36"/>
          <p:cNvSpPr txBox="1">
            <a:spLocks noChangeArrowheads="1"/>
          </p:cNvSpPr>
          <p:nvPr/>
        </p:nvSpPr>
        <p:spPr bwMode="gray">
          <a:xfrm>
            <a:off x="5334000" y="5257800"/>
            <a:ext cx="304800" cy="336550"/>
          </a:xfrm>
          <a:prstGeom prst="rect">
            <a:avLst/>
          </a:prstGeom>
          <a:noFill/>
          <a:ln w="9525">
            <a:noFill/>
            <a:miter lim="800000"/>
            <a:headEnd/>
            <a:tailEnd/>
          </a:ln>
          <a:effectLst/>
        </p:spPr>
        <p:txBody>
          <a:bodyPr>
            <a:spAutoFit/>
          </a:bodyPr>
          <a:lstStyle/>
          <a:p>
            <a:pPr algn="r">
              <a:lnSpc>
                <a:spcPct val="100000"/>
              </a:lnSpc>
            </a:pPr>
            <a:r>
              <a:rPr lang="en-US" altLang="ja-JP" sz="1600" b="1">
                <a:solidFill>
                  <a:srgbClr val="FF0000"/>
                </a:solidFill>
                <a:latin typeface="ＭＳ Ｐゴシック" pitchFamily="50" charset="-128"/>
                <a:ea typeface="ＭＳ Ｐゴシック" pitchFamily="50" charset="-128"/>
              </a:rPr>
              <a:t>X</a:t>
            </a:r>
          </a:p>
        </p:txBody>
      </p:sp>
      <p:sp>
        <p:nvSpPr>
          <p:cNvPr id="1493029" name="Text Box 37"/>
          <p:cNvSpPr txBox="1">
            <a:spLocks noChangeArrowheads="1"/>
          </p:cNvSpPr>
          <p:nvPr/>
        </p:nvSpPr>
        <p:spPr bwMode="gray">
          <a:xfrm>
            <a:off x="7924800" y="5257800"/>
            <a:ext cx="304800" cy="336550"/>
          </a:xfrm>
          <a:prstGeom prst="rect">
            <a:avLst/>
          </a:prstGeom>
          <a:noFill/>
          <a:ln w="9525">
            <a:noFill/>
            <a:miter lim="800000"/>
            <a:headEnd/>
            <a:tailEnd/>
          </a:ln>
          <a:effectLst/>
        </p:spPr>
        <p:txBody>
          <a:bodyPr>
            <a:spAutoFit/>
          </a:bodyPr>
          <a:lstStyle/>
          <a:p>
            <a:pPr algn="r">
              <a:lnSpc>
                <a:spcPct val="100000"/>
              </a:lnSpc>
            </a:pPr>
            <a:r>
              <a:rPr lang="en-US" altLang="ja-JP" sz="1600" b="1">
                <a:solidFill>
                  <a:srgbClr val="FF0000"/>
                </a:solidFill>
                <a:latin typeface="ＭＳ Ｐゴシック" pitchFamily="50" charset="-128"/>
                <a:ea typeface="ＭＳ Ｐゴシック" pitchFamily="50" charset="-128"/>
              </a:rPr>
              <a:t>X</a:t>
            </a:r>
          </a:p>
        </p:txBody>
      </p:sp>
      <p:sp>
        <p:nvSpPr>
          <p:cNvPr id="1493030" name="Rectangle 38"/>
          <p:cNvSpPr>
            <a:spLocks noChangeArrowheads="1"/>
          </p:cNvSpPr>
          <p:nvPr/>
        </p:nvSpPr>
        <p:spPr bwMode="gray">
          <a:xfrm>
            <a:off x="6096000" y="4876800"/>
            <a:ext cx="76200" cy="457200"/>
          </a:xfrm>
          <a:prstGeom prst="rect">
            <a:avLst/>
          </a:prstGeom>
          <a:solidFill>
            <a:srgbClr val="808080"/>
          </a:solidFill>
          <a:ln w="9525">
            <a:noFill/>
            <a:miter lim="800000"/>
            <a:headEnd/>
            <a:tailEnd/>
          </a:ln>
          <a:effectLst/>
        </p:spPr>
        <p:txBody>
          <a:bodyPr wrap="none" anchor="ctr"/>
          <a:lstStyle/>
          <a:p>
            <a:endParaRPr lang="en-US"/>
          </a:p>
        </p:txBody>
      </p:sp>
      <p:sp>
        <p:nvSpPr>
          <p:cNvPr id="1493031" name="Line 39"/>
          <p:cNvSpPr>
            <a:spLocks noChangeShapeType="1"/>
          </p:cNvSpPr>
          <p:nvPr/>
        </p:nvSpPr>
        <p:spPr bwMode="gray">
          <a:xfrm flipV="1">
            <a:off x="6172200" y="4876800"/>
            <a:ext cx="0" cy="838200"/>
          </a:xfrm>
          <a:prstGeom prst="line">
            <a:avLst/>
          </a:prstGeom>
          <a:noFill/>
          <a:ln w="38100">
            <a:solidFill>
              <a:schemeClr val="tx1"/>
            </a:solidFill>
            <a:round/>
            <a:headEnd/>
            <a:tailEnd type="triangle" w="med" len="med"/>
          </a:ln>
          <a:effectLst/>
        </p:spPr>
        <p:txBody>
          <a:bodyPr/>
          <a:lstStyle/>
          <a:p>
            <a:endParaRPr lang="en-US"/>
          </a:p>
        </p:txBody>
      </p:sp>
      <p:sp>
        <p:nvSpPr>
          <p:cNvPr id="1493032" name="Rectangle 40"/>
          <p:cNvSpPr>
            <a:spLocks noChangeArrowheads="1"/>
          </p:cNvSpPr>
          <p:nvPr/>
        </p:nvSpPr>
        <p:spPr bwMode="gray">
          <a:xfrm>
            <a:off x="7391400" y="4876800"/>
            <a:ext cx="76200" cy="457200"/>
          </a:xfrm>
          <a:prstGeom prst="rect">
            <a:avLst/>
          </a:prstGeom>
          <a:solidFill>
            <a:srgbClr val="808080"/>
          </a:solidFill>
          <a:ln w="9525">
            <a:noFill/>
            <a:miter lim="800000"/>
            <a:headEnd/>
            <a:tailEnd/>
          </a:ln>
          <a:effectLst/>
        </p:spPr>
        <p:txBody>
          <a:bodyPr wrap="none" anchor="ctr"/>
          <a:lstStyle/>
          <a:p>
            <a:endParaRPr lang="en-US"/>
          </a:p>
        </p:txBody>
      </p:sp>
      <p:sp>
        <p:nvSpPr>
          <p:cNvPr id="1493033" name="Line 41"/>
          <p:cNvSpPr>
            <a:spLocks noChangeShapeType="1"/>
          </p:cNvSpPr>
          <p:nvPr/>
        </p:nvSpPr>
        <p:spPr bwMode="gray">
          <a:xfrm>
            <a:off x="7391400" y="4876800"/>
            <a:ext cx="0" cy="838200"/>
          </a:xfrm>
          <a:prstGeom prst="line">
            <a:avLst/>
          </a:prstGeom>
          <a:noFill/>
          <a:ln w="38100">
            <a:solidFill>
              <a:schemeClr val="tx1"/>
            </a:solidFill>
            <a:round/>
            <a:headEnd/>
            <a:tailEnd type="triangle" w="med" len="med"/>
          </a:ln>
          <a:effectLst/>
        </p:spPr>
        <p:txBody>
          <a:bodyPr/>
          <a:lstStyle/>
          <a:p>
            <a:endParaRPr lang="en-US"/>
          </a:p>
        </p:txBody>
      </p:sp>
      <p:sp>
        <p:nvSpPr>
          <p:cNvPr id="1493034" name="Text Box 42"/>
          <p:cNvSpPr txBox="1">
            <a:spLocks noChangeArrowheads="1"/>
          </p:cNvSpPr>
          <p:nvPr/>
        </p:nvSpPr>
        <p:spPr bwMode="gray">
          <a:xfrm>
            <a:off x="4356100" y="5481638"/>
            <a:ext cx="1008063" cy="247650"/>
          </a:xfrm>
          <a:prstGeom prst="rect">
            <a:avLst/>
          </a:prstGeom>
          <a:noFill/>
          <a:ln w="9525" algn="ctr">
            <a:noFill/>
            <a:miter lim="800000"/>
            <a:headEnd/>
            <a:tailEnd/>
          </a:ln>
          <a:effectLst/>
        </p:spPr>
        <p:txBody>
          <a:bodyPr wrap="none" lIns="82124" tIns="41061" rIns="82124" bIns="41061">
            <a:spAutoFit/>
          </a:bodyPr>
          <a:lstStyle/>
          <a:p>
            <a:pPr defTabSz="814388"/>
            <a:r>
              <a:rPr lang="en-US" altLang="ja-JP" sz="1200">
                <a:solidFill>
                  <a:srgbClr val="FF0000"/>
                </a:solidFill>
                <a:ea typeface="ＭＳ Ｐゴシック" pitchFamily="50" charset="-128"/>
              </a:rPr>
              <a:t>PhoneHome</a:t>
            </a:r>
          </a:p>
        </p:txBody>
      </p:sp>
      <p:sp>
        <p:nvSpPr>
          <p:cNvPr id="1493035" name="Text Box 43"/>
          <p:cNvSpPr txBox="1">
            <a:spLocks noChangeArrowheads="1"/>
          </p:cNvSpPr>
          <p:nvPr/>
        </p:nvSpPr>
        <p:spPr bwMode="gray">
          <a:xfrm>
            <a:off x="8135938" y="5589588"/>
            <a:ext cx="1008062" cy="247650"/>
          </a:xfrm>
          <a:prstGeom prst="rect">
            <a:avLst/>
          </a:prstGeom>
          <a:noFill/>
          <a:ln w="9525" algn="ctr">
            <a:noFill/>
            <a:miter lim="800000"/>
            <a:headEnd/>
            <a:tailEnd/>
          </a:ln>
          <a:effectLst/>
        </p:spPr>
        <p:txBody>
          <a:bodyPr wrap="none" lIns="82124" tIns="41061" rIns="82124" bIns="41061">
            <a:spAutoFit/>
          </a:bodyPr>
          <a:lstStyle/>
          <a:p>
            <a:pPr defTabSz="814388"/>
            <a:r>
              <a:rPr lang="en-US" altLang="ja-JP" sz="1200">
                <a:solidFill>
                  <a:srgbClr val="FF0000"/>
                </a:solidFill>
                <a:ea typeface="ＭＳ Ｐゴシック" pitchFamily="50" charset="-128"/>
              </a:rPr>
              <a:t>PhoneHome</a:t>
            </a:r>
          </a:p>
        </p:txBody>
      </p:sp>
      <p:grpSp>
        <p:nvGrpSpPr>
          <p:cNvPr id="3" name="Group 44"/>
          <p:cNvGrpSpPr>
            <a:grpSpLocks/>
          </p:cNvGrpSpPr>
          <p:nvPr/>
        </p:nvGrpSpPr>
        <p:grpSpPr bwMode="auto">
          <a:xfrm>
            <a:off x="6480175" y="1052513"/>
            <a:ext cx="792163" cy="828675"/>
            <a:chOff x="192" y="897"/>
            <a:chExt cx="807" cy="771"/>
          </a:xfrm>
        </p:grpSpPr>
        <p:pic>
          <p:nvPicPr>
            <p:cNvPr id="1493037" name="Picture 45" descr="L horn"/>
            <p:cNvPicPr>
              <a:picLocks noChangeAspect="1" noChangeArrowheads="1"/>
            </p:cNvPicPr>
            <p:nvPr/>
          </p:nvPicPr>
          <p:blipFill>
            <a:blip r:embed="rId5" cstate="print"/>
            <a:srcRect/>
            <a:stretch>
              <a:fillRect/>
            </a:stretch>
          </p:blipFill>
          <p:spPr bwMode="gray">
            <a:xfrm>
              <a:off x="336" y="897"/>
              <a:ext cx="148" cy="236"/>
            </a:xfrm>
            <a:prstGeom prst="rect">
              <a:avLst/>
            </a:prstGeom>
            <a:noFill/>
            <a:effectLst>
              <a:outerShdw dist="38088" dir="20340037" algn="ctr" rotWithShape="0">
                <a:schemeClr val="bg2"/>
              </a:outerShdw>
            </a:effectLst>
          </p:spPr>
        </p:pic>
        <p:pic>
          <p:nvPicPr>
            <p:cNvPr id="1493038" name="Picture 46" descr="laptop_gry"/>
            <p:cNvPicPr>
              <a:picLocks noChangeAspect="1" noChangeArrowheads="1"/>
            </p:cNvPicPr>
            <p:nvPr/>
          </p:nvPicPr>
          <p:blipFill>
            <a:blip r:embed="rId6" cstate="print"/>
            <a:srcRect/>
            <a:stretch>
              <a:fillRect/>
            </a:stretch>
          </p:blipFill>
          <p:spPr bwMode="gray">
            <a:xfrm>
              <a:off x="192" y="1008"/>
              <a:ext cx="807" cy="660"/>
            </a:xfrm>
            <a:prstGeom prst="rect">
              <a:avLst/>
            </a:prstGeom>
            <a:noFill/>
          </p:spPr>
        </p:pic>
        <p:pic>
          <p:nvPicPr>
            <p:cNvPr id="1493039" name="Picture 47" descr="R horn"/>
            <p:cNvPicPr>
              <a:picLocks noChangeAspect="1" noChangeArrowheads="1"/>
            </p:cNvPicPr>
            <p:nvPr/>
          </p:nvPicPr>
          <p:blipFill>
            <a:blip r:embed="rId7" cstate="print"/>
            <a:srcRect/>
            <a:stretch>
              <a:fillRect/>
            </a:stretch>
          </p:blipFill>
          <p:spPr bwMode="gray">
            <a:xfrm>
              <a:off x="672" y="1058"/>
              <a:ext cx="148" cy="238"/>
            </a:xfrm>
            <a:prstGeom prst="rect">
              <a:avLst/>
            </a:prstGeom>
            <a:noFill/>
            <a:effectLst>
              <a:outerShdw dist="38092" dir="1799984" algn="ctr" rotWithShape="0">
                <a:schemeClr val="bg2"/>
              </a:outerShdw>
            </a:effectLst>
          </p:spPr>
        </p:pic>
      </p:grpSp>
      <p:grpSp>
        <p:nvGrpSpPr>
          <p:cNvPr id="4" name="Group 48"/>
          <p:cNvGrpSpPr>
            <a:grpSpLocks/>
          </p:cNvGrpSpPr>
          <p:nvPr/>
        </p:nvGrpSpPr>
        <p:grpSpPr bwMode="auto">
          <a:xfrm>
            <a:off x="5184775" y="5913438"/>
            <a:ext cx="609600" cy="517525"/>
            <a:chOff x="3246" y="1189"/>
            <a:chExt cx="862" cy="731"/>
          </a:xfrm>
        </p:grpSpPr>
        <p:pic>
          <p:nvPicPr>
            <p:cNvPr id="1493041" name="Picture 49" descr="L horn"/>
            <p:cNvPicPr>
              <a:picLocks noChangeAspect="1" noChangeArrowheads="1"/>
            </p:cNvPicPr>
            <p:nvPr/>
          </p:nvPicPr>
          <p:blipFill>
            <a:blip r:embed="rId8" cstate="print"/>
            <a:srcRect/>
            <a:stretch>
              <a:fillRect/>
            </a:stretch>
          </p:blipFill>
          <p:spPr bwMode="gray">
            <a:xfrm>
              <a:off x="3246" y="1189"/>
              <a:ext cx="208" cy="335"/>
            </a:xfrm>
            <a:prstGeom prst="rect">
              <a:avLst/>
            </a:prstGeom>
            <a:noFill/>
            <a:effectLst>
              <a:outerShdw dist="35921" dir="2700000" algn="ctr" rotWithShape="0">
                <a:schemeClr val="bg2"/>
              </a:outerShdw>
            </a:effectLst>
          </p:spPr>
        </p:pic>
        <p:pic>
          <p:nvPicPr>
            <p:cNvPr id="1493042" name="Picture 50" descr="user_bl"/>
            <p:cNvPicPr>
              <a:picLocks noChangeAspect="1" noChangeArrowheads="1"/>
            </p:cNvPicPr>
            <p:nvPr/>
          </p:nvPicPr>
          <p:blipFill>
            <a:blip r:embed="rId9" cstate="print"/>
            <a:srcRect/>
            <a:stretch>
              <a:fillRect/>
            </a:stretch>
          </p:blipFill>
          <p:spPr bwMode="gray">
            <a:xfrm>
              <a:off x="3312" y="1344"/>
              <a:ext cx="796" cy="576"/>
            </a:xfrm>
            <a:prstGeom prst="rect">
              <a:avLst/>
            </a:prstGeom>
            <a:noFill/>
          </p:spPr>
        </p:pic>
        <p:pic>
          <p:nvPicPr>
            <p:cNvPr id="1493043" name="Picture 51" descr="R horn"/>
            <p:cNvPicPr>
              <a:picLocks noChangeAspect="1" noChangeArrowheads="1"/>
            </p:cNvPicPr>
            <p:nvPr/>
          </p:nvPicPr>
          <p:blipFill>
            <a:blip r:embed="rId10" cstate="print"/>
            <a:srcRect/>
            <a:stretch>
              <a:fillRect/>
            </a:stretch>
          </p:blipFill>
          <p:spPr bwMode="gray">
            <a:xfrm>
              <a:off x="3648" y="1344"/>
              <a:ext cx="208" cy="335"/>
            </a:xfrm>
            <a:prstGeom prst="rect">
              <a:avLst/>
            </a:prstGeom>
            <a:noFill/>
            <a:effectLst>
              <a:outerShdw dist="35921" dir="2700000" algn="ctr" rotWithShape="0">
                <a:schemeClr val="bg2"/>
              </a:outerShdw>
            </a:effectLst>
          </p:spPr>
        </p:pic>
      </p:grpSp>
      <p:grpSp>
        <p:nvGrpSpPr>
          <p:cNvPr id="5" name="Group 52"/>
          <p:cNvGrpSpPr>
            <a:grpSpLocks/>
          </p:cNvGrpSpPr>
          <p:nvPr/>
        </p:nvGrpSpPr>
        <p:grpSpPr bwMode="auto">
          <a:xfrm>
            <a:off x="7812088" y="5913438"/>
            <a:ext cx="609600" cy="517525"/>
            <a:chOff x="3246" y="1189"/>
            <a:chExt cx="862" cy="731"/>
          </a:xfrm>
        </p:grpSpPr>
        <p:pic>
          <p:nvPicPr>
            <p:cNvPr id="1493045" name="Picture 53" descr="L horn"/>
            <p:cNvPicPr>
              <a:picLocks noChangeAspect="1" noChangeArrowheads="1"/>
            </p:cNvPicPr>
            <p:nvPr/>
          </p:nvPicPr>
          <p:blipFill>
            <a:blip r:embed="rId8" cstate="print"/>
            <a:srcRect/>
            <a:stretch>
              <a:fillRect/>
            </a:stretch>
          </p:blipFill>
          <p:spPr bwMode="gray">
            <a:xfrm>
              <a:off x="3246" y="1189"/>
              <a:ext cx="208" cy="335"/>
            </a:xfrm>
            <a:prstGeom prst="rect">
              <a:avLst/>
            </a:prstGeom>
            <a:noFill/>
            <a:effectLst>
              <a:outerShdw dist="35921" dir="2700000" algn="ctr" rotWithShape="0">
                <a:schemeClr val="bg2"/>
              </a:outerShdw>
            </a:effectLst>
          </p:spPr>
        </p:pic>
        <p:pic>
          <p:nvPicPr>
            <p:cNvPr id="1493046" name="Picture 54" descr="user_bl"/>
            <p:cNvPicPr>
              <a:picLocks noChangeAspect="1" noChangeArrowheads="1"/>
            </p:cNvPicPr>
            <p:nvPr/>
          </p:nvPicPr>
          <p:blipFill>
            <a:blip r:embed="rId9" cstate="print"/>
            <a:srcRect/>
            <a:stretch>
              <a:fillRect/>
            </a:stretch>
          </p:blipFill>
          <p:spPr bwMode="gray">
            <a:xfrm>
              <a:off x="3312" y="1344"/>
              <a:ext cx="796" cy="576"/>
            </a:xfrm>
            <a:prstGeom prst="rect">
              <a:avLst/>
            </a:prstGeom>
            <a:noFill/>
          </p:spPr>
        </p:pic>
        <p:pic>
          <p:nvPicPr>
            <p:cNvPr id="1493047" name="Picture 55" descr="R horn"/>
            <p:cNvPicPr>
              <a:picLocks noChangeAspect="1" noChangeArrowheads="1"/>
            </p:cNvPicPr>
            <p:nvPr/>
          </p:nvPicPr>
          <p:blipFill>
            <a:blip r:embed="rId10" cstate="print"/>
            <a:srcRect/>
            <a:stretch>
              <a:fillRect/>
            </a:stretch>
          </p:blipFill>
          <p:spPr bwMode="gray">
            <a:xfrm>
              <a:off x="3648" y="1344"/>
              <a:ext cx="208" cy="335"/>
            </a:xfrm>
            <a:prstGeom prst="rect">
              <a:avLst/>
            </a:prstGeom>
            <a:noFill/>
            <a:effectLst>
              <a:outerShdw dist="35921" dir="2700000" algn="ctr" rotWithShape="0">
                <a:schemeClr val="bg2"/>
              </a:outerShdw>
            </a:effectLst>
          </p:spPr>
        </p:pic>
      </p:grpSp>
      <p:pic>
        <p:nvPicPr>
          <p:cNvPr id="39" name="Picture 27" descr="binary code_2.png"/>
          <p:cNvPicPr>
            <a:picLocks noChangeAspect="1"/>
          </p:cNvPicPr>
          <p:nvPr/>
        </p:nvPicPr>
        <p:blipFill>
          <a:blip r:embed="rId11" cstate="print"/>
          <a:srcRect/>
          <a:stretch>
            <a:fillRect/>
          </a:stretch>
        </p:blipFill>
        <p:spPr bwMode="gray">
          <a:xfrm>
            <a:off x="3240088" y="4113213"/>
            <a:ext cx="2303462" cy="1816100"/>
          </a:xfrm>
          <a:prstGeom prst="rect">
            <a:avLst/>
          </a:prstGeom>
          <a:noFill/>
          <a:ln w="9525">
            <a:noFill/>
            <a:miter lim="800000"/>
            <a:headEnd/>
            <a:tailEnd/>
          </a:ln>
          <a:effectLst>
            <a:outerShdw dist="38100" dir="2700000" rotWithShape="0">
              <a:srgbClr val="808080">
                <a:alpha val="43999"/>
              </a:srgbClr>
            </a:outerShdw>
          </a:effectLst>
        </p:spPr>
      </p:pic>
      <p:pic>
        <p:nvPicPr>
          <p:cNvPr id="1493049" name="Picture 20" descr="BIOSGN2">
            <a:hlinkClick r:id="rId12"/>
          </p:cNvPr>
          <p:cNvPicPr>
            <a:picLocks noChangeAspect="1" noChangeArrowheads="1"/>
          </p:cNvPicPr>
          <p:nvPr/>
        </p:nvPicPr>
        <p:blipFill>
          <a:blip r:embed="rId13" cstate="print"/>
          <a:srcRect l="17641" t="2348" r="19052" b="46812"/>
          <a:stretch>
            <a:fillRect/>
          </a:stretch>
        </p:blipFill>
        <p:spPr bwMode="gray">
          <a:xfrm>
            <a:off x="4608513" y="5913438"/>
            <a:ext cx="493712" cy="479425"/>
          </a:xfrm>
          <a:prstGeom prst="rect">
            <a:avLst/>
          </a:prstGeom>
          <a:noFill/>
          <a:ln w="19050">
            <a:solidFill>
              <a:srgbClr val="CB3333"/>
            </a:solidFill>
            <a:miter lim="800000"/>
            <a:headEnd/>
            <a:tailEnd/>
          </a:ln>
        </p:spPr>
      </p:pic>
      <p:pic>
        <p:nvPicPr>
          <p:cNvPr id="1493050" name="Picture 20" descr="BIOSGN2">
            <a:hlinkClick r:id="rId12"/>
          </p:cNvPr>
          <p:cNvPicPr>
            <a:picLocks noChangeAspect="1" noChangeArrowheads="1"/>
          </p:cNvPicPr>
          <p:nvPr/>
        </p:nvPicPr>
        <p:blipFill>
          <a:blip r:embed="rId13" cstate="print"/>
          <a:srcRect l="17641" t="2348" r="19052" b="46812"/>
          <a:stretch>
            <a:fillRect/>
          </a:stretch>
        </p:blipFill>
        <p:spPr bwMode="gray">
          <a:xfrm>
            <a:off x="8316913" y="5984875"/>
            <a:ext cx="493712" cy="479425"/>
          </a:xfrm>
          <a:prstGeom prst="rect">
            <a:avLst/>
          </a:prstGeom>
          <a:noFill/>
          <a:ln w="19050">
            <a:solidFill>
              <a:srgbClr val="CB3333"/>
            </a:solidFill>
            <a:miter lim="800000"/>
            <a:headEnd/>
            <a:tailEnd/>
          </a:ln>
        </p:spPr>
      </p:pic>
      <p:sp>
        <p:nvSpPr>
          <p:cNvPr id="1493051" name="Rectangle 59"/>
          <p:cNvSpPr>
            <a:spLocks noChangeArrowheads="1"/>
          </p:cNvSpPr>
          <p:nvPr/>
        </p:nvSpPr>
        <p:spPr bwMode="gray">
          <a:xfrm>
            <a:off x="7127875" y="1160463"/>
            <a:ext cx="1243070" cy="513811"/>
          </a:xfrm>
          <a:prstGeom prst="rect">
            <a:avLst/>
          </a:prstGeom>
          <a:noFill/>
          <a:ln w="9525" algn="ctr">
            <a:noFill/>
            <a:miter lim="800000"/>
            <a:headEnd/>
            <a:tailEnd/>
          </a:ln>
          <a:effectLst/>
        </p:spPr>
        <p:txBody>
          <a:bodyPr wrap="none" lIns="82124" tIns="41061" rIns="82124" bIns="41061">
            <a:spAutoFit/>
          </a:bodyPr>
          <a:lstStyle/>
          <a:p>
            <a:pPr defTabSz="814388"/>
            <a:r>
              <a:rPr kumimoji="1" lang="ja-JP" altLang="en-US" sz="1400" b="1" dirty="0">
                <a:latin typeface="メイリオ" pitchFamily="50" charset="-128"/>
                <a:ea typeface="メイリオ" pitchFamily="50" charset="-128"/>
                <a:cs typeface="メイリオ" pitchFamily="50" charset="-128"/>
              </a:rPr>
              <a:t>ボットネット</a:t>
            </a:r>
          </a:p>
          <a:p>
            <a:pPr defTabSz="814388"/>
            <a:r>
              <a:rPr kumimoji="1" lang="ja-JP" altLang="en-US" sz="1400" b="1" dirty="0">
                <a:latin typeface="メイリオ" pitchFamily="50" charset="-128"/>
                <a:ea typeface="メイリオ" pitchFamily="50" charset="-128"/>
                <a:cs typeface="メイリオ" pitchFamily="50" charset="-128"/>
              </a:rPr>
              <a:t>ノード等</a:t>
            </a:r>
          </a:p>
        </p:txBody>
      </p:sp>
      <p:sp>
        <p:nvSpPr>
          <p:cNvPr id="1493052" name="Rectangle 60"/>
          <p:cNvSpPr>
            <a:spLocks noChangeArrowheads="1"/>
          </p:cNvSpPr>
          <p:nvPr/>
        </p:nvSpPr>
        <p:spPr bwMode="gray">
          <a:xfrm>
            <a:off x="7200900" y="3860800"/>
            <a:ext cx="1486048" cy="523220"/>
          </a:xfrm>
          <a:prstGeom prst="rect">
            <a:avLst/>
          </a:prstGeom>
          <a:noFill/>
          <a:ln w="9525">
            <a:noFill/>
            <a:miter lim="800000"/>
            <a:headEnd/>
            <a:tailEnd/>
          </a:ln>
          <a:effectLst/>
        </p:spPr>
        <p:txBody>
          <a:bodyPr wrap="none">
            <a:spAutoFit/>
          </a:bodyPr>
          <a:lstStyle/>
          <a:p>
            <a:pPr>
              <a:lnSpc>
                <a:spcPct val="100000"/>
              </a:lnSpc>
            </a:pPr>
            <a:r>
              <a:rPr lang="en-US" altLang="ja-JP" sz="1400" b="1" dirty="0">
                <a:solidFill>
                  <a:srgbClr val="00668C"/>
                </a:solidFill>
                <a:latin typeface="+mn-ea"/>
                <a:cs typeface="メイリオ" pitchFamily="50" charset="-128"/>
              </a:rPr>
              <a:t>Cisco </a:t>
            </a:r>
            <a:r>
              <a:rPr lang="en-US" altLang="ja-JP" sz="1400" b="1" dirty="0" err="1">
                <a:solidFill>
                  <a:srgbClr val="00668C"/>
                </a:solidFill>
                <a:latin typeface="+mn-ea"/>
                <a:cs typeface="メイリオ" pitchFamily="50" charset="-128"/>
              </a:rPr>
              <a:t>IronPort</a:t>
            </a:r>
            <a:endParaRPr lang="en-US" altLang="ja-JP" sz="1400" b="1" dirty="0">
              <a:solidFill>
                <a:srgbClr val="00668C"/>
              </a:solidFill>
              <a:latin typeface="+mn-ea"/>
              <a:cs typeface="メイリオ" pitchFamily="50" charset="-128"/>
            </a:endParaRPr>
          </a:p>
          <a:p>
            <a:pPr>
              <a:lnSpc>
                <a:spcPct val="100000"/>
              </a:lnSpc>
            </a:pPr>
            <a:r>
              <a:rPr lang="en-US" altLang="ja-JP" sz="1400" b="1" dirty="0" err="1">
                <a:solidFill>
                  <a:srgbClr val="00668C"/>
                </a:solidFill>
                <a:latin typeface="+mn-ea"/>
                <a:cs typeface="メイリオ" pitchFamily="50" charset="-128"/>
              </a:rPr>
              <a:t>WSA</a:t>
            </a:r>
            <a:r>
              <a:rPr lang="en-US" altLang="ja-JP" sz="1400" b="1" dirty="0">
                <a:solidFill>
                  <a:srgbClr val="00668C"/>
                </a:solidFill>
                <a:latin typeface="+mn-ea"/>
                <a:cs typeface="メイリオ" pitchFamily="50" charset="-128"/>
              </a:rPr>
              <a:t> S</a:t>
            </a:r>
            <a:r>
              <a:rPr lang="ja-JP" altLang="en-US" sz="1400" b="1" dirty="0">
                <a:solidFill>
                  <a:srgbClr val="00668C"/>
                </a:solidFill>
                <a:latin typeface="+mn-ea"/>
                <a:cs typeface="メイリオ" pitchFamily="50" charset="-128"/>
              </a:rPr>
              <a:t>シリーズ</a:t>
            </a:r>
          </a:p>
        </p:txBody>
      </p:sp>
      <p:sp>
        <p:nvSpPr>
          <p:cNvPr id="63" name="テキスト ボックス 62"/>
          <p:cNvSpPr txBox="1"/>
          <p:nvPr/>
        </p:nvSpPr>
        <p:spPr>
          <a:xfrm>
            <a:off x="251520" y="5949280"/>
            <a:ext cx="3501984" cy="369332"/>
          </a:xfrm>
          <a:prstGeom prst="rect">
            <a:avLst/>
          </a:prstGeom>
          <a:noFill/>
        </p:spPr>
        <p:txBody>
          <a:bodyPr wrap="none" rtlCol="0">
            <a:spAutoFit/>
          </a:bodyPr>
          <a:lstStyle/>
          <a:p>
            <a:r>
              <a:rPr kumimoji="1" lang="en-US" altLang="ja-JP" dirty="0" err="1" smtClean="0"/>
              <a:t>ASA</a:t>
            </a:r>
            <a:r>
              <a:rPr kumimoji="1" lang="ja-JP" altLang="en-US" dirty="0" smtClean="0"/>
              <a:t>の</a:t>
            </a:r>
            <a:r>
              <a:rPr kumimoji="1" lang="en-US" altLang="ja-JP" dirty="0" err="1" smtClean="0"/>
              <a:t>Botnet</a:t>
            </a:r>
            <a:r>
              <a:rPr kumimoji="1" lang="en-US" altLang="ja-JP" dirty="0" smtClean="0"/>
              <a:t> Traffic Filter</a:t>
            </a:r>
            <a:r>
              <a:rPr kumimoji="1" lang="ja-JP" altLang="en-US" dirty="0" smtClean="0"/>
              <a:t>も同様</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1403648" y="1340768"/>
            <a:ext cx="5878512" cy="4668837"/>
          </a:xfrm>
          <a:prstGeom prst="rect">
            <a:avLst/>
          </a:prstGeom>
          <a:noFill/>
          <a:ln w="9525">
            <a:noFill/>
            <a:miter lim="800000"/>
            <a:headEnd/>
            <a:tailEnd/>
          </a:ln>
          <a:effectLst/>
        </p:spPr>
      </p:pic>
      <p:sp>
        <p:nvSpPr>
          <p:cNvPr id="4" name="テキスト ボックス 3"/>
          <p:cNvSpPr txBox="1"/>
          <p:nvPr/>
        </p:nvSpPr>
        <p:spPr>
          <a:xfrm>
            <a:off x="5289599" y="6021288"/>
            <a:ext cx="3549663" cy="307777"/>
          </a:xfrm>
          <a:prstGeom prst="rect">
            <a:avLst/>
          </a:prstGeom>
          <a:noFill/>
        </p:spPr>
        <p:txBody>
          <a:bodyPr wrap="square" rtlCol="0">
            <a:spAutoFit/>
          </a:bodyPr>
          <a:lstStyle/>
          <a:p>
            <a:pPr algn="r"/>
            <a:r>
              <a:rPr kumimoji="1" lang="en-US" altLang="ja-JP" sz="1400" dirty="0" smtClean="0"/>
              <a:t>Source: IPA</a:t>
            </a:r>
            <a:r>
              <a:rPr kumimoji="1" lang="ja-JP" altLang="en-US" sz="1400" dirty="0" smtClean="0"/>
              <a:t>セキュリティセンター</a:t>
            </a:r>
            <a:endParaRPr kumimoji="1" lang="ja-JP" altLang="en-US" sz="1400" dirty="0"/>
          </a:p>
        </p:txBody>
      </p:sp>
      <p:sp>
        <p:nvSpPr>
          <p:cNvPr id="5" name="タイトル 4"/>
          <p:cNvSpPr>
            <a:spLocks noGrp="1"/>
          </p:cNvSpPr>
          <p:nvPr>
            <p:ph type="title"/>
          </p:nvPr>
        </p:nvSpPr>
        <p:spPr/>
        <p:txBody>
          <a:bodyPr/>
          <a:lstStyle/>
          <a:p>
            <a:r>
              <a:rPr lang="en-US" altLang="ja-JP" dirty="0" smtClean="0"/>
              <a:t>APT</a:t>
            </a:r>
            <a:r>
              <a:rPr lang="ja-JP" altLang="en-US" dirty="0" smtClean="0"/>
              <a:t>（</a:t>
            </a:r>
            <a:r>
              <a:rPr lang="en-US" altLang="ja-JP" dirty="0" smtClean="0"/>
              <a:t>Advanced Persistent Threat</a:t>
            </a:r>
            <a:r>
              <a:rPr lang="ja-JP" altLang="en-US" dirty="0" smtClean="0"/>
              <a:t>）</a:t>
            </a:r>
            <a:r>
              <a:rPr lang="en-US" altLang="ja-JP" dirty="0" smtClean="0"/>
              <a:t/>
            </a:r>
            <a:br>
              <a:rPr lang="en-US" altLang="ja-JP" dirty="0" smtClean="0"/>
            </a:br>
            <a:r>
              <a:rPr lang="ja-JP" altLang="en-US" sz="2400" dirty="0" smtClean="0"/>
              <a:t>複数の攻撃を組み合わせた「新しいタイプの攻撃」</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12"/>
          <p:cNvGrpSpPr>
            <a:grpSpLocks/>
          </p:cNvGrpSpPr>
          <p:nvPr/>
        </p:nvGrpSpPr>
        <p:grpSpPr bwMode="auto">
          <a:xfrm>
            <a:off x="1420813" y="3700463"/>
            <a:ext cx="6424612" cy="695325"/>
            <a:chOff x="895" y="2331"/>
            <a:chExt cx="4047" cy="438"/>
          </a:xfrm>
        </p:grpSpPr>
        <p:pic>
          <p:nvPicPr>
            <p:cNvPr id="1291268" name="Rectangle 12"/>
            <p:cNvPicPr>
              <a:picLocks noChangeArrowheads="1"/>
            </p:cNvPicPr>
            <p:nvPr/>
          </p:nvPicPr>
          <p:blipFill>
            <a:blip r:embed="rId3" cstate="print"/>
            <a:srcRect/>
            <a:stretch>
              <a:fillRect/>
            </a:stretch>
          </p:blipFill>
          <p:spPr bwMode="gray">
            <a:xfrm>
              <a:off x="895" y="2331"/>
              <a:ext cx="4047" cy="438"/>
            </a:xfrm>
            <a:prstGeom prst="rect">
              <a:avLst/>
            </a:prstGeom>
            <a:noFill/>
          </p:spPr>
        </p:pic>
        <p:sp>
          <p:nvSpPr>
            <p:cNvPr id="1291269" name="Text Box 5"/>
            <p:cNvSpPr txBox="1">
              <a:spLocks noChangeArrowheads="1"/>
            </p:cNvSpPr>
            <p:nvPr/>
          </p:nvSpPr>
          <p:spPr bwMode="gray">
            <a:xfrm>
              <a:off x="907" y="2343"/>
              <a:ext cx="4028" cy="417"/>
            </a:xfrm>
            <a:prstGeom prst="rect">
              <a:avLst/>
            </a:prstGeom>
            <a:noFill/>
            <a:ln w="9525">
              <a:noFill/>
              <a:miter lim="800000"/>
              <a:headEnd/>
              <a:tailEnd/>
            </a:ln>
          </p:spPr>
          <p:txBody>
            <a:bodyPr wrap="none" lIns="82124" tIns="41061" rIns="82124" bIns="41061" anchor="ctr"/>
            <a:lstStyle/>
            <a:p>
              <a:pPr algn="ctr" defTabSz="814388"/>
              <a:r>
                <a:rPr lang="ja-JP" altLang="en-US">
                  <a:solidFill>
                    <a:srgbClr val="FFFFFF"/>
                  </a:solidFill>
                  <a:ea typeface="ＭＳ Ｐゴシック" pitchFamily="50" charset="-128"/>
                </a:rPr>
                <a:t>管理とレポーティング</a:t>
              </a:r>
              <a:endParaRPr lang="en-US" altLang="ja-JP">
                <a:solidFill>
                  <a:srgbClr val="FFFFFF"/>
                </a:solidFill>
                <a:ea typeface="ＭＳ Ｐゴシック" pitchFamily="50" charset="-128"/>
              </a:endParaRPr>
            </a:p>
          </p:txBody>
        </p:sp>
      </p:grpSp>
      <p:grpSp>
        <p:nvGrpSpPr>
          <p:cNvPr id="3" name="Rectangle 17"/>
          <p:cNvGrpSpPr>
            <a:grpSpLocks/>
          </p:cNvGrpSpPr>
          <p:nvPr/>
        </p:nvGrpSpPr>
        <p:grpSpPr bwMode="auto">
          <a:xfrm>
            <a:off x="1420813" y="5778500"/>
            <a:ext cx="6424612" cy="688975"/>
            <a:chOff x="895" y="3640"/>
            <a:chExt cx="4047" cy="434"/>
          </a:xfrm>
        </p:grpSpPr>
        <p:pic>
          <p:nvPicPr>
            <p:cNvPr id="1291271" name="Rectangle 17"/>
            <p:cNvPicPr>
              <a:picLocks noChangeArrowheads="1"/>
            </p:cNvPicPr>
            <p:nvPr/>
          </p:nvPicPr>
          <p:blipFill>
            <a:blip r:embed="rId4" cstate="print"/>
            <a:srcRect/>
            <a:stretch>
              <a:fillRect/>
            </a:stretch>
          </p:blipFill>
          <p:spPr bwMode="gray">
            <a:xfrm>
              <a:off x="895" y="3640"/>
              <a:ext cx="4047" cy="434"/>
            </a:xfrm>
            <a:prstGeom prst="rect">
              <a:avLst/>
            </a:prstGeom>
            <a:noFill/>
          </p:spPr>
        </p:pic>
        <p:sp>
          <p:nvSpPr>
            <p:cNvPr id="1291272" name="Text Box 8"/>
            <p:cNvSpPr txBox="1">
              <a:spLocks noChangeArrowheads="1"/>
            </p:cNvSpPr>
            <p:nvPr/>
          </p:nvSpPr>
          <p:spPr bwMode="gray">
            <a:xfrm>
              <a:off x="907" y="3652"/>
              <a:ext cx="4028" cy="416"/>
            </a:xfrm>
            <a:prstGeom prst="rect">
              <a:avLst/>
            </a:prstGeom>
            <a:noFill/>
            <a:ln w="9525">
              <a:noFill/>
              <a:miter lim="800000"/>
              <a:headEnd/>
              <a:tailEnd/>
            </a:ln>
          </p:spPr>
          <p:txBody>
            <a:bodyPr wrap="none" lIns="82124" tIns="41061" rIns="82124" bIns="41061" anchor="ctr"/>
            <a:lstStyle/>
            <a:p>
              <a:pPr algn="ctr" defTabSz="814388"/>
              <a:r>
                <a:rPr lang="en-US" altLang="ja-JP">
                  <a:solidFill>
                    <a:srgbClr val="FFFFFF"/>
                  </a:solidFill>
                  <a:ea typeface="ＭＳ Ｐゴシック" pitchFamily="50" charset="-128"/>
                </a:rPr>
                <a:t>AsyncOS </a:t>
              </a:r>
              <a:r>
                <a:rPr lang="ja-JP" altLang="en-US">
                  <a:solidFill>
                    <a:srgbClr val="FFFFFF"/>
                  </a:solidFill>
                  <a:ea typeface="ＭＳ Ｐゴシック" pitchFamily="50" charset="-128"/>
                </a:rPr>
                <a:t>ウェブセキュリティプラットホーム</a:t>
              </a:r>
              <a:endParaRPr lang="en-US" altLang="ja-JP">
                <a:solidFill>
                  <a:srgbClr val="FFFFFF"/>
                </a:solidFill>
                <a:ea typeface="ＭＳ Ｐゴシック" pitchFamily="50" charset="-128"/>
              </a:endParaRPr>
            </a:p>
          </p:txBody>
        </p:sp>
      </p:grpSp>
      <p:grpSp>
        <p:nvGrpSpPr>
          <p:cNvPr id="4" name="Rectangle 11"/>
          <p:cNvGrpSpPr>
            <a:grpSpLocks/>
          </p:cNvGrpSpPr>
          <p:nvPr/>
        </p:nvGrpSpPr>
        <p:grpSpPr bwMode="auto">
          <a:xfrm>
            <a:off x="1420813" y="4456113"/>
            <a:ext cx="2011362" cy="1262062"/>
            <a:chOff x="895" y="2807"/>
            <a:chExt cx="1267" cy="795"/>
          </a:xfrm>
        </p:grpSpPr>
        <p:pic>
          <p:nvPicPr>
            <p:cNvPr id="1291274" name="Rectangle 11"/>
            <p:cNvPicPr>
              <a:picLocks noChangeArrowheads="1"/>
            </p:cNvPicPr>
            <p:nvPr/>
          </p:nvPicPr>
          <p:blipFill>
            <a:blip r:embed="rId5" cstate="print"/>
            <a:srcRect/>
            <a:stretch>
              <a:fillRect/>
            </a:stretch>
          </p:blipFill>
          <p:spPr bwMode="gray">
            <a:xfrm>
              <a:off x="895" y="2807"/>
              <a:ext cx="1267" cy="795"/>
            </a:xfrm>
            <a:prstGeom prst="rect">
              <a:avLst/>
            </a:prstGeom>
            <a:noFill/>
          </p:spPr>
        </p:pic>
        <p:sp>
          <p:nvSpPr>
            <p:cNvPr id="1291275" name="Text Box 11"/>
            <p:cNvSpPr txBox="1">
              <a:spLocks noChangeArrowheads="1"/>
            </p:cNvSpPr>
            <p:nvPr/>
          </p:nvSpPr>
          <p:spPr bwMode="gray">
            <a:xfrm>
              <a:off x="907" y="2820"/>
              <a:ext cx="1248" cy="776"/>
            </a:xfrm>
            <a:prstGeom prst="rect">
              <a:avLst/>
            </a:prstGeom>
            <a:noFill/>
            <a:ln w="9525">
              <a:noFill/>
              <a:miter lim="800000"/>
              <a:headEnd/>
              <a:tailEnd/>
            </a:ln>
          </p:spPr>
          <p:txBody>
            <a:bodyPr lIns="82124" tIns="41061" rIns="82124" bIns="41061" anchor="ctr"/>
            <a:lstStyle/>
            <a:p>
              <a:pPr defTabSz="814388"/>
              <a:r>
                <a:rPr lang="en-US" altLang="ja-JP" sz="2000">
                  <a:solidFill>
                    <a:srgbClr val="FFFFFF"/>
                  </a:solidFill>
                  <a:ea typeface="ＭＳ Ｐゴシック" pitchFamily="50" charset="-128"/>
                </a:rPr>
                <a:t>Acceptable Use Policy</a:t>
              </a:r>
            </a:p>
            <a:p>
              <a:pPr defTabSz="814388"/>
              <a:r>
                <a:rPr lang="ja-JP" altLang="en-US" sz="2000" b="1">
                  <a:solidFill>
                    <a:srgbClr val="FFFFFF"/>
                  </a:solidFill>
                  <a:ea typeface="ＭＳ Ｐゴシック" pitchFamily="50" charset="-128"/>
                </a:rPr>
                <a:t>（利用規定）</a:t>
              </a:r>
              <a:endParaRPr lang="en-US" altLang="ja-JP" sz="2000" b="1">
                <a:solidFill>
                  <a:srgbClr val="FFFFFF"/>
                </a:solidFill>
                <a:ea typeface="ＭＳ Ｐゴシック" pitchFamily="50" charset="-128"/>
              </a:endParaRPr>
            </a:p>
          </p:txBody>
        </p:sp>
      </p:grpSp>
      <p:grpSp>
        <p:nvGrpSpPr>
          <p:cNvPr id="5" name="Rectangle 18"/>
          <p:cNvGrpSpPr>
            <a:grpSpLocks/>
          </p:cNvGrpSpPr>
          <p:nvPr/>
        </p:nvGrpSpPr>
        <p:grpSpPr bwMode="auto">
          <a:xfrm>
            <a:off x="3517900" y="4456113"/>
            <a:ext cx="2163763" cy="1262062"/>
            <a:chOff x="2216" y="2807"/>
            <a:chExt cx="1363" cy="795"/>
          </a:xfrm>
        </p:grpSpPr>
        <p:pic>
          <p:nvPicPr>
            <p:cNvPr id="1291277" name="Rectangle 18"/>
            <p:cNvPicPr>
              <a:picLocks noChangeArrowheads="1"/>
            </p:cNvPicPr>
            <p:nvPr/>
          </p:nvPicPr>
          <p:blipFill>
            <a:blip r:embed="rId6" cstate="print"/>
            <a:srcRect/>
            <a:stretch>
              <a:fillRect/>
            </a:stretch>
          </p:blipFill>
          <p:spPr bwMode="gray">
            <a:xfrm>
              <a:off x="2216" y="2807"/>
              <a:ext cx="1363" cy="795"/>
            </a:xfrm>
            <a:prstGeom prst="rect">
              <a:avLst/>
            </a:prstGeom>
            <a:noFill/>
          </p:spPr>
        </p:pic>
        <p:sp>
          <p:nvSpPr>
            <p:cNvPr id="1291278" name="Text Box 14"/>
            <p:cNvSpPr txBox="1">
              <a:spLocks noChangeArrowheads="1"/>
            </p:cNvSpPr>
            <p:nvPr/>
          </p:nvSpPr>
          <p:spPr bwMode="gray">
            <a:xfrm>
              <a:off x="2227" y="2820"/>
              <a:ext cx="1344" cy="776"/>
            </a:xfrm>
            <a:prstGeom prst="rect">
              <a:avLst/>
            </a:prstGeom>
            <a:noFill/>
            <a:ln w="9525">
              <a:noFill/>
              <a:miter lim="800000"/>
              <a:headEnd/>
              <a:tailEnd/>
            </a:ln>
          </p:spPr>
          <p:txBody>
            <a:bodyPr lIns="82124" tIns="41061" rIns="82124" bIns="41061" anchor="ctr"/>
            <a:lstStyle/>
            <a:p>
              <a:pPr defTabSz="814388"/>
              <a:r>
                <a:rPr lang="ja-JP" altLang="en-US" sz="2000" b="1">
                  <a:solidFill>
                    <a:srgbClr val="FFFFFF"/>
                  </a:solidFill>
                  <a:ea typeface="ＭＳ Ｐゴシック" pitchFamily="50" charset="-128"/>
                </a:rPr>
                <a:t>マルウェア対策</a:t>
              </a:r>
              <a:endParaRPr lang="en-US" altLang="ja-JP" sz="2000" b="1">
                <a:solidFill>
                  <a:srgbClr val="FFFFFF"/>
                </a:solidFill>
                <a:ea typeface="ＭＳ Ｐゴシック" pitchFamily="50" charset="-128"/>
              </a:endParaRPr>
            </a:p>
          </p:txBody>
        </p:sp>
      </p:grpSp>
      <p:grpSp>
        <p:nvGrpSpPr>
          <p:cNvPr id="6" name="Rectangle 19"/>
          <p:cNvGrpSpPr>
            <a:grpSpLocks/>
          </p:cNvGrpSpPr>
          <p:nvPr/>
        </p:nvGrpSpPr>
        <p:grpSpPr bwMode="auto">
          <a:xfrm>
            <a:off x="5767388" y="4456113"/>
            <a:ext cx="2084387" cy="1262062"/>
            <a:chOff x="3633" y="2807"/>
            <a:chExt cx="1313" cy="795"/>
          </a:xfrm>
        </p:grpSpPr>
        <p:pic>
          <p:nvPicPr>
            <p:cNvPr id="1291280" name="Rectangle 19"/>
            <p:cNvPicPr>
              <a:picLocks noChangeArrowheads="1"/>
            </p:cNvPicPr>
            <p:nvPr/>
          </p:nvPicPr>
          <p:blipFill>
            <a:blip r:embed="rId7" cstate="print"/>
            <a:srcRect/>
            <a:stretch>
              <a:fillRect/>
            </a:stretch>
          </p:blipFill>
          <p:spPr bwMode="gray">
            <a:xfrm>
              <a:off x="3633" y="2807"/>
              <a:ext cx="1313" cy="795"/>
            </a:xfrm>
            <a:prstGeom prst="rect">
              <a:avLst/>
            </a:prstGeom>
            <a:noFill/>
          </p:spPr>
        </p:pic>
        <p:sp>
          <p:nvSpPr>
            <p:cNvPr id="1291281" name="Text Box 17"/>
            <p:cNvSpPr txBox="1">
              <a:spLocks noChangeArrowheads="1"/>
            </p:cNvSpPr>
            <p:nvPr/>
          </p:nvSpPr>
          <p:spPr bwMode="gray">
            <a:xfrm>
              <a:off x="3643" y="2820"/>
              <a:ext cx="1296" cy="776"/>
            </a:xfrm>
            <a:prstGeom prst="rect">
              <a:avLst/>
            </a:prstGeom>
            <a:noFill/>
            <a:ln w="9525">
              <a:noFill/>
              <a:miter lim="800000"/>
              <a:headEnd/>
              <a:tailEnd/>
            </a:ln>
          </p:spPr>
          <p:txBody>
            <a:bodyPr lIns="82124" tIns="41061" rIns="82124" bIns="41061" anchor="ctr"/>
            <a:lstStyle/>
            <a:p>
              <a:pPr defTabSz="814388"/>
              <a:r>
                <a:rPr lang="ja-JP" altLang="en-US" sz="2000" b="1">
                  <a:solidFill>
                    <a:srgbClr val="FFFFFF"/>
                  </a:solidFill>
                  <a:ea typeface="ＭＳ Ｐゴシック" pitchFamily="50" charset="-128"/>
                </a:rPr>
                <a:t>情報漏えい対策</a:t>
              </a:r>
              <a:endParaRPr lang="en-US" altLang="ja-JP" sz="2000" b="1">
                <a:solidFill>
                  <a:srgbClr val="FFFFFF"/>
                </a:solidFill>
                <a:ea typeface="ＭＳ Ｐゴシック" pitchFamily="50" charset="-128"/>
              </a:endParaRPr>
            </a:p>
          </p:txBody>
        </p:sp>
      </p:grpSp>
      <p:pic>
        <p:nvPicPr>
          <p:cNvPr id="1291283" name="Picture 19"/>
          <p:cNvPicPr>
            <a:picLocks noChangeAspect="1" noChangeArrowheads="1"/>
          </p:cNvPicPr>
          <p:nvPr/>
        </p:nvPicPr>
        <p:blipFill>
          <a:blip r:embed="rId8" cstate="print"/>
          <a:srcRect/>
          <a:stretch>
            <a:fillRect/>
          </a:stretch>
        </p:blipFill>
        <p:spPr bwMode="auto">
          <a:xfrm>
            <a:off x="357188" y="1520825"/>
            <a:ext cx="8786812" cy="2286000"/>
          </a:xfrm>
          <a:prstGeom prst="rect">
            <a:avLst/>
          </a:prstGeom>
          <a:noFill/>
          <a:ln w="9525" algn="ctr">
            <a:noFill/>
            <a:miter lim="800000"/>
            <a:headEnd/>
            <a:tailEnd/>
          </a:ln>
          <a:effectLst/>
        </p:spPr>
      </p:pic>
      <p:sp>
        <p:nvSpPr>
          <p:cNvPr id="19" name="タイトル 14"/>
          <p:cNvSpPr txBox="1">
            <a:spLocks/>
          </p:cNvSpPr>
          <p:nvPr/>
        </p:nvSpPr>
        <p:spPr>
          <a:xfrm>
            <a:off x="229702" y="432215"/>
            <a:ext cx="8588861" cy="838200"/>
          </a:xfrm>
          <a:prstGeom prst="rect">
            <a:avLst/>
          </a:prstGeom>
        </p:spPr>
        <p:txBody>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IronPort</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t>
            </a:r>
            <a:r>
              <a:rPr kumimoji="1" lang="en-US" altLang="ja-JP" sz="3600" b="0" i="0" u="none" strike="noStrike" kern="1200" cap="none" spc="-10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WSA</a:t>
            </a:r>
            <a:r>
              <a:rPr kumimoji="1" lang="ja-JP" altLang="en-US"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アーキテクチャ</a:t>
            </a:r>
            <a: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a:r>
            <a:br>
              <a:rPr kumimoji="1" lang="en-US" altLang="ja-JP" sz="3600" b="0" i="0" u="none" strike="noStrike" kern="1200" cap="none" spc="-10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br>
            <a:r>
              <a:rPr lang="ja-JP" altLang="en-US" sz="2400" spc="-100" dirty="0" smtClean="0">
                <a:gradFill>
                  <a:gsLst>
                    <a:gs pos="0">
                      <a:schemeClr val="tx1"/>
                    </a:gs>
                    <a:gs pos="44000">
                      <a:srgbClr val="01BBBB"/>
                    </a:gs>
                    <a:gs pos="100000">
                      <a:schemeClr val="accent4"/>
                    </a:gs>
                  </a:gsLst>
                  <a:lin ang="4800000" scaled="0"/>
                </a:gradFill>
                <a:latin typeface="+mj-lt"/>
                <a:ea typeface="+mj-ea"/>
                <a:cs typeface="+mj-cs"/>
              </a:rPr>
              <a:t>管理とモニタリング</a:t>
            </a:r>
            <a:endParaRPr kumimoji="1" lang="ja-JP" altLang="en-US" sz="3600" b="0" i="0" u="none" strike="noStrike" kern="1200" cap="none" spc="-10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6" name="Picture 2"/>
          <p:cNvPicPr>
            <a:picLocks noChangeAspect="1" noChangeArrowheads="1"/>
          </p:cNvPicPr>
          <p:nvPr/>
        </p:nvPicPr>
        <p:blipFill>
          <a:blip r:embed="rId3" cstate="print"/>
          <a:srcRect/>
          <a:stretch>
            <a:fillRect/>
          </a:stretch>
        </p:blipFill>
        <p:spPr bwMode="auto">
          <a:xfrm>
            <a:off x="3503613" y="1196975"/>
            <a:ext cx="2735262" cy="1184275"/>
          </a:xfrm>
          <a:prstGeom prst="rect">
            <a:avLst/>
          </a:prstGeom>
          <a:noFill/>
          <a:ln w="9525">
            <a:solidFill>
              <a:schemeClr val="tx1"/>
            </a:solidFill>
            <a:miter lim="800000"/>
            <a:headEnd/>
            <a:tailEnd/>
          </a:ln>
          <a:effectLst>
            <a:outerShdw dist="35921" dir="2700000" algn="ctr" rotWithShape="0">
              <a:srgbClr val="808080"/>
            </a:outerShdw>
          </a:effectLst>
        </p:spPr>
      </p:pic>
      <p:sp>
        <p:nvSpPr>
          <p:cNvPr id="12" name="タイトル 11"/>
          <p:cNvSpPr>
            <a:spLocks noGrp="1"/>
          </p:cNvSpPr>
          <p:nvPr>
            <p:ph type="title"/>
          </p:nvPr>
        </p:nvSpPr>
        <p:spPr/>
        <p:txBody>
          <a:bodyPr/>
          <a:lstStyle/>
          <a:p>
            <a:r>
              <a:rPr lang="en-US" altLang="ja-JP" dirty="0" err="1" smtClean="0">
                <a:ea typeface="ＭＳ Ｐゴシック" pitchFamily="50" charset="-128"/>
              </a:rPr>
              <a:t>IronPort</a:t>
            </a:r>
            <a:r>
              <a:rPr lang="en-US" altLang="ja-JP" dirty="0" smtClean="0">
                <a:ea typeface="ＭＳ Ｐゴシック" pitchFamily="50" charset="-128"/>
              </a:rPr>
              <a:t> Web Security Monitor</a:t>
            </a:r>
            <a:r>
              <a:rPr lang="en-US" altLang="ja-JP" sz="2400" baseline="30000" dirty="0" smtClean="0">
                <a:ea typeface="ＭＳ Ｐゴシック" pitchFamily="50" charset="-128"/>
                <a:cs typeface="Arial" pitchFamily="34" charset="0"/>
              </a:rPr>
              <a:t>™</a:t>
            </a:r>
            <a:endParaRPr kumimoji="1" lang="ja-JP" altLang="en-US" dirty="0"/>
          </a:p>
        </p:txBody>
      </p:sp>
      <p:sp>
        <p:nvSpPr>
          <p:cNvPr id="1301507" name="Rectangle 3"/>
          <p:cNvSpPr>
            <a:spLocks noGrp="1" noChangeArrowheads="1"/>
          </p:cNvSpPr>
          <p:nvPr>
            <p:ph type="body" sz="half" idx="4294967295"/>
          </p:nvPr>
        </p:nvSpPr>
        <p:spPr>
          <a:xfrm>
            <a:off x="0" y="1811338"/>
            <a:ext cx="3024188" cy="3962400"/>
          </a:xfrm>
        </p:spPr>
        <p:txBody>
          <a:bodyPr>
            <a:normAutofit fontScale="92500" lnSpcReduction="10000"/>
          </a:bodyPr>
          <a:lstStyle/>
          <a:p>
            <a:pPr marL="234950" indent="-234950">
              <a:lnSpc>
                <a:spcPct val="90000"/>
              </a:lnSpc>
            </a:pPr>
            <a:r>
              <a:rPr lang="en-US" altLang="ja-JP" sz="1600" b="1" dirty="0">
                <a:latin typeface="+mn-ea"/>
                <a:cs typeface="メイリオ" pitchFamily="50" charset="-128"/>
              </a:rPr>
              <a:t>System Overview</a:t>
            </a:r>
          </a:p>
          <a:p>
            <a:pPr marL="234950" indent="-234950">
              <a:lnSpc>
                <a:spcPct val="90000"/>
              </a:lnSpc>
            </a:pPr>
            <a:r>
              <a:rPr lang="en-US" altLang="ja-JP" sz="1600" b="1" dirty="0">
                <a:latin typeface="+mn-ea"/>
                <a:cs typeface="メイリオ" pitchFamily="50" charset="-128"/>
              </a:rPr>
              <a:t>Web</a:t>
            </a:r>
            <a:r>
              <a:rPr lang="ja-JP" altLang="en-US" sz="1600" b="1" dirty="0">
                <a:latin typeface="+mn-ea"/>
                <a:cs typeface="メイリオ" pitchFamily="50" charset="-128"/>
              </a:rPr>
              <a:t>トラフィックのトレンド</a:t>
            </a:r>
          </a:p>
          <a:p>
            <a:pPr marL="234950" indent="-234950">
              <a:lnSpc>
                <a:spcPct val="90000"/>
              </a:lnSpc>
            </a:pPr>
            <a:r>
              <a:rPr lang="ja-JP" altLang="en-US" sz="1600" b="1" dirty="0">
                <a:latin typeface="+mn-ea"/>
                <a:cs typeface="メイリオ" pitchFamily="50" charset="-128"/>
              </a:rPr>
              <a:t>サイトアクティビティ</a:t>
            </a:r>
          </a:p>
          <a:p>
            <a:pPr marL="234950" indent="-234950">
              <a:lnSpc>
                <a:spcPct val="90000"/>
              </a:lnSpc>
            </a:pPr>
            <a:r>
              <a:rPr lang="ja-JP" altLang="en-US" sz="1600" b="1" dirty="0">
                <a:latin typeface="+mn-ea"/>
                <a:cs typeface="メイリオ" pitchFamily="50" charset="-128"/>
              </a:rPr>
              <a:t>サイトの詳細</a:t>
            </a:r>
          </a:p>
          <a:p>
            <a:pPr marL="234950" indent="-234950">
              <a:lnSpc>
                <a:spcPct val="90000"/>
              </a:lnSpc>
            </a:pPr>
            <a:r>
              <a:rPr lang="ja-JP" altLang="en-US" sz="1600" b="1" dirty="0">
                <a:latin typeface="+mn-ea"/>
                <a:cs typeface="メイリオ" pitchFamily="50" charset="-128"/>
              </a:rPr>
              <a:t>クライアントアクティビティ</a:t>
            </a:r>
          </a:p>
          <a:p>
            <a:pPr marL="234950" indent="-234950">
              <a:lnSpc>
                <a:spcPct val="90000"/>
              </a:lnSpc>
            </a:pPr>
            <a:r>
              <a:rPr lang="ja-JP" altLang="en-US" sz="1600" b="1" dirty="0">
                <a:latin typeface="+mn-ea"/>
                <a:cs typeface="メイリオ" pitchFamily="50" charset="-128"/>
              </a:rPr>
              <a:t>クライアントの詳細</a:t>
            </a:r>
          </a:p>
          <a:p>
            <a:pPr marL="234950" indent="-234950">
              <a:lnSpc>
                <a:spcPct val="90000"/>
              </a:lnSpc>
            </a:pPr>
            <a:r>
              <a:rPr lang="en-US" altLang="ja-JP" sz="1600" b="1" dirty="0">
                <a:latin typeface="+mn-ea"/>
                <a:cs typeface="メイリオ" pitchFamily="50" charset="-128"/>
              </a:rPr>
              <a:t>URL</a:t>
            </a:r>
            <a:r>
              <a:rPr lang="ja-JP" altLang="en-US" sz="1600" b="1" dirty="0">
                <a:latin typeface="+mn-ea"/>
                <a:cs typeface="メイリオ" pitchFamily="50" charset="-128"/>
              </a:rPr>
              <a:t>カテゴリの詳細</a:t>
            </a:r>
          </a:p>
          <a:p>
            <a:pPr marL="234950" indent="-234950">
              <a:lnSpc>
                <a:spcPct val="90000"/>
              </a:lnSpc>
            </a:pPr>
            <a:r>
              <a:rPr lang="ja-JP" altLang="en-US" sz="1600" b="1" dirty="0">
                <a:latin typeface="+mn-ea"/>
                <a:cs typeface="メイリオ" pitchFamily="50" charset="-128"/>
              </a:rPr>
              <a:t>マルウェアの詳細</a:t>
            </a:r>
          </a:p>
          <a:p>
            <a:pPr marL="234950" indent="-234950">
              <a:lnSpc>
                <a:spcPct val="90000"/>
              </a:lnSpc>
            </a:pPr>
            <a:r>
              <a:rPr lang="ja-JP" altLang="en-US" sz="1600" b="1" dirty="0">
                <a:latin typeface="+mn-ea"/>
                <a:cs typeface="メイリオ" pitchFamily="50" charset="-128"/>
              </a:rPr>
              <a:t>マルウェアのトレンド</a:t>
            </a:r>
          </a:p>
          <a:p>
            <a:pPr marL="234950" indent="-234950">
              <a:lnSpc>
                <a:spcPct val="90000"/>
              </a:lnSpc>
            </a:pPr>
            <a:r>
              <a:rPr lang="en-US" altLang="ja-JP" sz="1600" b="1" dirty="0" err="1">
                <a:latin typeface="+mn-ea"/>
                <a:cs typeface="メイリオ" pitchFamily="50" charset="-128"/>
              </a:rPr>
              <a:t>L4</a:t>
            </a:r>
            <a:r>
              <a:rPr lang="en-US" altLang="ja-JP" sz="1600" b="1" dirty="0">
                <a:latin typeface="+mn-ea"/>
                <a:cs typeface="メイリオ" pitchFamily="50" charset="-128"/>
              </a:rPr>
              <a:t> Traffic Monitor</a:t>
            </a:r>
          </a:p>
          <a:p>
            <a:pPr marL="234950" indent="-234950">
              <a:lnSpc>
                <a:spcPct val="90000"/>
              </a:lnSpc>
            </a:pPr>
            <a:r>
              <a:rPr lang="en-US" altLang="ja-JP" sz="1600" b="1" dirty="0">
                <a:latin typeface="+mn-ea"/>
                <a:cs typeface="メイリオ" pitchFamily="50" charset="-128"/>
              </a:rPr>
              <a:t>Web</a:t>
            </a:r>
            <a:r>
              <a:rPr lang="ja-JP" altLang="en-US" sz="1600" b="1" dirty="0">
                <a:latin typeface="+mn-ea"/>
                <a:cs typeface="メイリオ" pitchFamily="50" charset="-128"/>
              </a:rPr>
              <a:t>レピュテーション</a:t>
            </a:r>
          </a:p>
        </p:txBody>
      </p:sp>
      <p:pic>
        <p:nvPicPr>
          <p:cNvPr id="1117190" name="Picture 6"/>
          <p:cNvPicPr>
            <a:picLocks noChangeAspect="1" noChangeArrowheads="1"/>
          </p:cNvPicPr>
          <p:nvPr/>
        </p:nvPicPr>
        <p:blipFill>
          <a:blip r:embed="rId4" cstate="print"/>
          <a:srcRect/>
          <a:stretch>
            <a:fillRect/>
          </a:stretch>
        </p:blipFill>
        <p:spPr bwMode="auto">
          <a:xfrm>
            <a:off x="2916238" y="2543175"/>
            <a:ext cx="2797175" cy="2846388"/>
          </a:xfrm>
          <a:prstGeom prst="rect">
            <a:avLst/>
          </a:prstGeom>
          <a:noFill/>
          <a:ln w="9525">
            <a:solidFill>
              <a:schemeClr val="tx1"/>
            </a:solidFill>
            <a:miter lim="800000"/>
            <a:headEnd/>
            <a:tailEnd/>
          </a:ln>
          <a:effectLst>
            <a:outerShdw dist="17961" dir="2700000" algn="ctr" rotWithShape="0">
              <a:srgbClr val="808080"/>
            </a:outerShdw>
          </a:effectLst>
        </p:spPr>
      </p:pic>
      <p:pic>
        <p:nvPicPr>
          <p:cNvPr id="1117191" name="Picture 7"/>
          <p:cNvPicPr>
            <a:picLocks noChangeAspect="1" noChangeArrowheads="1"/>
          </p:cNvPicPr>
          <p:nvPr/>
        </p:nvPicPr>
        <p:blipFill>
          <a:blip r:embed="rId5" cstate="print"/>
          <a:srcRect l="3751" r="1250"/>
          <a:stretch>
            <a:fillRect/>
          </a:stretch>
        </p:blipFill>
        <p:spPr bwMode="auto">
          <a:xfrm>
            <a:off x="3857625" y="4362450"/>
            <a:ext cx="2171700" cy="1992313"/>
          </a:xfrm>
          <a:prstGeom prst="rect">
            <a:avLst/>
          </a:prstGeom>
          <a:noFill/>
          <a:ln w="9525">
            <a:solidFill>
              <a:schemeClr val="tx1"/>
            </a:solidFill>
            <a:miter lim="800000"/>
            <a:headEnd/>
            <a:tailEnd/>
          </a:ln>
          <a:effectLst>
            <a:outerShdw dist="28398" dir="3806097" algn="ctr" rotWithShape="0">
              <a:srgbClr val="808080"/>
            </a:outerShdw>
          </a:effectLst>
        </p:spPr>
      </p:pic>
      <p:grpSp>
        <p:nvGrpSpPr>
          <p:cNvPr id="2" name="Group 8"/>
          <p:cNvGrpSpPr>
            <a:grpSpLocks/>
          </p:cNvGrpSpPr>
          <p:nvPr/>
        </p:nvGrpSpPr>
        <p:grpSpPr bwMode="auto">
          <a:xfrm>
            <a:off x="5940425" y="1425575"/>
            <a:ext cx="2981325" cy="2738438"/>
            <a:chOff x="3460" y="1021"/>
            <a:chExt cx="1878" cy="1725"/>
          </a:xfrm>
        </p:grpSpPr>
        <p:pic>
          <p:nvPicPr>
            <p:cNvPr id="1117193" name="Picture 9"/>
            <p:cNvPicPr>
              <a:picLocks noChangeAspect="1" noChangeArrowheads="1"/>
            </p:cNvPicPr>
            <p:nvPr/>
          </p:nvPicPr>
          <p:blipFill>
            <a:blip r:embed="rId6" cstate="print"/>
            <a:srcRect l="2138" r="1961"/>
            <a:stretch>
              <a:fillRect/>
            </a:stretch>
          </p:blipFill>
          <p:spPr bwMode="auto">
            <a:xfrm>
              <a:off x="3460" y="1021"/>
              <a:ext cx="1878" cy="1725"/>
            </a:xfrm>
            <a:prstGeom prst="rect">
              <a:avLst/>
            </a:prstGeom>
            <a:noFill/>
            <a:ln w="9525">
              <a:noFill/>
              <a:miter lim="800000"/>
              <a:headEnd/>
              <a:tailEnd/>
            </a:ln>
            <a:effectLst>
              <a:outerShdw dist="35921" dir="2700000" algn="ctr" rotWithShape="0">
                <a:srgbClr val="808080"/>
              </a:outerShdw>
            </a:effectLst>
          </p:spPr>
        </p:pic>
        <p:sp>
          <p:nvSpPr>
            <p:cNvPr id="1301513" name="Rectangle 10"/>
            <p:cNvSpPr>
              <a:spLocks noChangeArrowheads="1"/>
            </p:cNvSpPr>
            <p:nvPr/>
          </p:nvSpPr>
          <p:spPr bwMode="auto">
            <a:xfrm>
              <a:off x="3477" y="1035"/>
              <a:ext cx="1856" cy="1706"/>
            </a:xfrm>
            <a:prstGeom prst="rect">
              <a:avLst/>
            </a:prstGeom>
            <a:noFill/>
            <a:ln w="9525">
              <a:solidFill>
                <a:schemeClr val="tx1"/>
              </a:solidFill>
              <a:miter lim="800000"/>
              <a:headEnd/>
              <a:tailEnd/>
            </a:ln>
          </p:spPr>
          <p:txBody>
            <a:bodyPr wrap="none" anchor="ctr"/>
            <a:lstStyle/>
            <a:p>
              <a:endParaRPr lang="ja-JP" altLang="en-US">
                <a:ea typeface="ＭＳ Ｐゴシック" pitchFamily="50" charset="-128"/>
              </a:endParaRPr>
            </a:p>
          </p:txBody>
        </p:sp>
      </p:grpSp>
      <p:pic>
        <p:nvPicPr>
          <p:cNvPr id="1117195" name="Picture 11"/>
          <p:cNvPicPr>
            <a:picLocks noChangeAspect="1" noChangeArrowheads="1"/>
          </p:cNvPicPr>
          <p:nvPr/>
        </p:nvPicPr>
        <p:blipFill>
          <a:blip r:embed="rId7" cstate="print"/>
          <a:srcRect l="1172" r="3516"/>
          <a:stretch>
            <a:fillRect/>
          </a:stretch>
        </p:blipFill>
        <p:spPr bwMode="auto">
          <a:xfrm>
            <a:off x="6319838" y="3903663"/>
            <a:ext cx="2324100" cy="2055812"/>
          </a:xfrm>
          <a:prstGeom prst="rect">
            <a:avLst/>
          </a:prstGeom>
          <a:noFill/>
          <a:ln w="9525">
            <a:solidFill>
              <a:schemeClr val="tx1"/>
            </a:solidFill>
            <a:miter lim="800000"/>
            <a:headEnd/>
            <a:tailEnd/>
          </a:ln>
          <a:effectLst>
            <a:outerShdw dist="35921" dir="2700000" algn="ctr" rotWithShape="0">
              <a:srgbClr val="808080"/>
            </a:outerShdw>
          </a:effectLst>
        </p:spPr>
      </p:pic>
      <p:sp>
        <p:nvSpPr>
          <p:cNvPr id="11" name="テキスト ボックス 10"/>
          <p:cNvSpPr txBox="1"/>
          <p:nvPr/>
        </p:nvSpPr>
        <p:spPr>
          <a:xfrm>
            <a:off x="827584" y="6093296"/>
            <a:ext cx="2492990" cy="369332"/>
          </a:xfrm>
          <a:prstGeom prst="rect">
            <a:avLst/>
          </a:prstGeom>
          <a:solidFill>
            <a:srgbClr val="FF0000"/>
          </a:solidFill>
        </p:spPr>
        <p:txBody>
          <a:bodyPr wrap="none" rtlCol="0">
            <a:spAutoFit/>
          </a:bodyPr>
          <a:lstStyle/>
          <a:p>
            <a:r>
              <a:rPr kumimoji="1" lang="ja-JP" altLang="en-US" b="1" dirty="0" smtClean="0">
                <a:solidFill>
                  <a:schemeClr val="bg1"/>
                </a:solidFill>
              </a:rPr>
              <a:t>完全日本語化対応済み</a:t>
            </a:r>
            <a:endParaRPr kumimoji="1" lang="ja-JP" altLang="en-US"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5" name="Line 3"/>
          <p:cNvSpPr>
            <a:spLocks noChangeShapeType="1"/>
          </p:cNvSpPr>
          <p:nvPr/>
        </p:nvSpPr>
        <p:spPr bwMode="auto">
          <a:xfrm>
            <a:off x="2028825" y="3065463"/>
            <a:ext cx="1588" cy="857250"/>
          </a:xfrm>
          <a:prstGeom prst="line">
            <a:avLst/>
          </a:prstGeom>
          <a:noFill/>
          <a:ln w="38100">
            <a:solidFill>
              <a:schemeClr val="tx2"/>
            </a:solidFill>
            <a:round/>
            <a:headEnd/>
            <a:tailEnd type="triangle" w="med" len="med"/>
          </a:ln>
        </p:spPr>
        <p:txBody>
          <a:bodyPr>
            <a:spAutoFit/>
          </a:bodyPr>
          <a:lstStyle/>
          <a:p>
            <a:endParaRPr lang="en-US"/>
          </a:p>
        </p:txBody>
      </p:sp>
      <p:sp>
        <p:nvSpPr>
          <p:cNvPr id="1303556" name="Line 4"/>
          <p:cNvSpPr>
            <a:spLocks noChangeShapeType="1"/>
          </p:cNvSpPr>
          <p:nvPr/>
        </p:nvSpPr>
        <p:spPr bwMode="auto">
          <a:xfrm>
            <a:off x="3302000" y="3006725"/>
            <a:ext cx="1247775" cy="1341438"/>
          </a:xfrm>
          <a:prstGeom prst="line">
            <a:avLst/>
          </a:prstGeom>
          <a:noFill/>
          <a:ln w="38100">
            <a:solidFill>
              <a:schemeClr val="tx2"/>
            </a:solidFill>
            <a:round/>
            <a:headEnd/>
            <a:tailEnd type="triangle" w="med" len="med"/>
          </a:ln>
        </p:spPr>
        <p:txBody>
          <a:bodyPr>
            <a:spAutoFit/>
          </a:bodyPr>
          <a:lstStyle/>
          <a:p>
            <a:endParaRPr lang="en-US"/>
          </a:p>
        </p:txBody>
      </p:sp>
      <p:sp>
        <p:nvSpPr>
          <p:cNvPr id="1303557" name="Line 5"/>
          <p:cNvSpPr>
            <a:spLocks noChangeShapeType="1"/>
          </p:cNvSpPr>
          <p:nvPr/>
        </p:nvSpPr>
        <p:spPr bwMode="auto">
          <a:xfrm>
            <a:off x="4179888" y="2592388"/>
            <a:ext cx="831850" cy="0"/>
          </a:xfrm>
          <a:prstGeom prst="line">
            <a:avLst/>
          </a:prstGeom>
          <a:noFill/>
          <a:ln w="38100">
            <a:solidFill>
              <a:schemeClr val="tx2"/>
            </a:solidFill>
            <a:round/>
            <a:headEnd/>
            <a:tailEnd type="triangle" w="med" len="med"/>
          </a:ln>
        </p:spPr>
        <p:txBody>
          <a:bodyPr>
            <a:spAutoFit/>
          </a:bodyPr>
          <a:lstStyle/>
          <a:p>
            <a:endParaRPr lang="en-US"/>
          </a:p>
        </p:txBody>
      </p:sp>
      <p:sp>
        <p:nvSpPr>
          <p:cNvPr id="1303558" name="Text Box 6"/>
          <p:cNvSpPr txBox="1">
            <a:spLocks noChangeArrowheads="1"/>
          </p:cNvSpPr>
          <p:nvPr/>
        </p:nvSpPr>
        <p:spPr bwMode="auto">
          <a:xfrm>
            <a:off x="5527675" y="1770063"/>
            <a:ext cx="2579688" cy="244475"/>
          </a:xfrm>
          <a:prstGeom prst="rect">
            <a:avLst/>
          </a:prstGeom>
          <a:noFill/>
          <a:ln w="9525" algn="ctr">
            <a:noFill/>
            <a:miter lim="800000"/>
            <a:headEnd/>
            <a:tailEnd/>
          </a:ln>
        </p:spPr>
        <p:txBody>
          <a:bodyPr lIns="0" tIns="0" rIns="0" bIns="0">
            <a:spAutoFit/>
          </a:bodyPr>
          <a:lstStyle/>
          <a:p>
            <a:pPr eaLnBrk="1" hangingPunct="1">
              <a:lnSpc>
                <a:spcPct val="100000"/>
              </a:lnSpc>
              <a:spcBef>
                <a:spcPct val="50000"/>
              </a:spcBef>
            </a:pPr>
            <a:r>
              <a:rPr lang="en-US" altLang="ja-JP" sz="1600" b="1">
                <a:solidFill>
                  <a:srgbClr val="FF6600"/>
                </a:solidFill>
                <a:ea typeface="ヒラギノ角ゴ Pro W3"/>
                <a:cs typeface="Arial" pitchFamily="34" charset="0"/>
              </a:rPr>
              <a:t>Alert Center</a:t>
            </a:r>
          </a:p>
        </p:txBody>
      </p:sp>
      <p:sp>
        <p:nvSpPr>
          <p:cNvPr id="1303559" name="Text Box 7"/>
          <p:cNvSpPr txBox="1">
            <a:spLocks noChangeArrowheads="1"/>
          </p:cNvSpPr>
          <p:nvPr/>
        </p:nvSpPr>
        <p:spPr bwMode="auto">
          <a:xfrm>
            <a:off x="5580063" y="3521075"/>
            <a:ext cx="3206750" cy="347663"/>
          </a:xfrm>
          <a:prstGeom prst="rect">
            <a:avLst/>
          </a:prstGeom>
          <a:noFill/>
          <a:ln w="9525" algn="ctr">
            <a:noFill/>
            <a:miter lim="800000"/>
            <a:headEnd/>
            <a:tailEnd/>
          </a:ln>
        </p:spPr>
        <p:txBody>
          <a:bodyPr lIns="0" tIns="0" rIns="0" bIns="0">
            <a:spAutoFit/>
          </a:bodyPr>
          <a:lstStyle/>
          <a:p>
            <a:pPr marL="174625" indent="-174625" algn="l" eaLnBrk="1" hangingPunct="1">
              <a:lnSpc>
                <a:spcPct val="80000"/>
              </a:lnSpc>
              <a:spcBef>
                <a:spcPct val="30000"/>
              </a:spcBef>
              <a:buFontTx/>
              <a:buChar char="•"/>
            </a:pPr>
            <a:r>
              <a:rPr lang="ja-JP" altLang="en-US" sz="1200" b="1">
                <a:solidFill>
                  <a:srgbClr val="505050"/>
                </a:solidFill>
                <a:ea typeface="メイリオ" pitchFamily="50" charset="-128"/>
                <a:cs typeface="Arial" pitchFamily="34" charset="0"/>
              </a:rPr>
              <a:t>管理者にアラート通知</a:t>
            </a:r>
          </a:p>
          <a:p>
            <a:pPr marL="174625" indent="-174625" algn="l" eaLnBrk="1" hangingPunct="1">
              <a:lnSpc>
                <a:spcPct val="80000"/>
              </a:lnSpc>
              <a:spcBef>
                <a:spcPct val="30000"/>
              </a:spcBef>
              <a:buFontTx/>
              <a:buChar char="•"/>
            </a:pPr>
            <a:r>
              <a:rPr lang="ja-JP" altLang="en-US" sz="1200" b="1">
                <a:solidFill>
                  <a:srgbClr val="505050"/>
                </a:solidFill>
                <a:ea typeface="メイリオ" pitchFamily="50" charset="-128"/>
                <a:cs typeface="Arial" pitchFamily="34" charset="0"/>
              </a:rPr>
              <a:t>特定領域の管理</a:t>
            </a:r>
          </a:p>
        </p:txBody>
      </p:sp>
      <p:pic>
        <p:nvPicPr>
          <p:cNvPr id="1303560" name="Picture 8"/>
          <p:cNvPicPr>
            <a:picLocks noChangeAspect="1" noChangeArrowheads="1"/>
          </p:cNvPicPr>
          <p:nvPr/>
        </p:nvPicPr>
        <p:blipFill>
          <a:blip r:embed="rId3" cstate="print"/>
          <a:srcRect/>
          <a:stretch>
            <a:fillRect/>
          </a:stretch>
        </p:blipFill>
        <p:spPr bwMode="auto">
          <a:xfrm>
            <a:off x="4387850" y="4659313"/>
            <a:ext cx="2344738" cy="1500187"/>
          </a:xfrm>
          <a:prstGeom prst="rect">
            <a:avLst/>
          </a:prstGeom>
          <a:noFill/>
          <a:ln w="28575" algn="ctr">
            <a:noFill/>
            <a:miter lim="800000"/>
            <a:headEnd/>
            <a:tailEnd/>
          </a:ln>
        </p:spPr>
      </p:pic>
      <p:sp>
        <p:nvSpPr>
          <p:cNvPr id="1303561" name="Text Box 9"/>
          <p:cNvSpPr txBox="1">
            <a:spLocks noChangeArrowheads="1"/>
          </p:cNvSpPr>
          <p:nvPr/>
        </p:nvSpPr>
        <p:spPr bwMode="auto">
          <a:xfrm>
            <a:off x="4164013" y="4346575"/>
            <a:ext cx="2579687" cy="244475"/>
          </a:xfrm>
          <a:prstGeom prst="rect">
            <a:avLst/>
          </a:prstGeom>
          <a:noFill/>
          <a:ln w="9525" algn="ctr">
            <a:noFill/>
            <a:miter lim="800000"/>
            <a:headEnd/>
            <a:tailEnd/>
          </a:ln>
        </p:spPr>
        <p:txBody>
          <a:bodyPr lIns="0" tIns="0" rIns="0" bIns="0">
            <a:spAutoFit/>
          </a:bodyPr>
          <a:lstStyle/>
          <a:p>
            <a:pPr eaLnBrk="1" hangingPunct="1">
              <a:lnSpc>
                <a:spcPct val="100000"/>
              </a:lnSpc>
              <a:spcBef>
                <a:spcPct val="50000"/>
              </a:spcBef>
            </a:pPr>
            <a:r>
              <a:rPr lang="en-US" altLang="ja-JP" sz="1600" b="1">
                <a:solidFill>
                  <a:srgbClr val="FF6600"/>
                </a:solidFill>
                <a:ea typeface="ヒラギノ角ゴ Pro W3"/>
                <a:cs typeface="Arial" pitchFamily="34" charset="0"/>
              </a:rPr>
              <a:t>SNMP</a:t>
            </a:r>
          </a:p>
        </p:txBody>
      </p:sp>
      <p:sp>
        <p:nvSpPr>
          <p:cNvPr id="1303562" name="Text Box 10"/>
          <p:cNvSpPr txBox="1">
            <a:spLocks noChangeArrowheads="1"/>
          </p:cNvSpPr>
          <p:nvPr/>
        </p:nvSpPr>
        <p:spPr bwMode="auto">
          <a:xfrm>
            <a:off x="6680200" y="5035550"/>
            <a:ext cx="2220913" cy="696913"/>
          </a:xfrm>
          <a:prstGeom prst="rect">
            <a:avLst/>
          </a:prstGeom>
          <a:noFill/>
          <a:ln w="9525" algn="ctr">
            <a:noFill/>
            <a:miter lim="800000"/>
            <a:headEnd/>
            <a:tailEnd/>
          </a:ln>
        </p:spPr>
        <p:txBody>
          <a:bodyPr lIns="0" tIns="0" rIns="0" bIns="0">
            <a:spAutoFit/>
          </a:bodyPr>
          <a:lstStyle/>
          <a:p>
            <a:pPr marL="174625" indent="-174625" algn="l" eaLnBrk="1" hangingPunct="1">
              <a:lnSpc>
                <a:spcPct val="80000"/>
              </a:lnSpc>
              <a:spcBef>
                <a:spcPct val="30000"/>
              </a:spcBef>
              <a:buFontTx/>
              <a:buChar char="•"/>
            </a:pPr>
            <a:r>
              <a:rPr lang="en-US" altLang="ja-JP" sz="1200" b="1">
                <a:solidFill>
                  <a:srgbClr val="505050"/>
                </a:solidFill>
                <a:latin typeface="メイリオ" pitchFamily="50" charset="-128"/>
                <a:ea typeface="メイリオ" pitchFamily="50" charset="-128"/>
                <a:cs typeface="Arial" pitchFamily="34" charset="0"/>
              </a:rPr>
              <a:t>IronPort </a:t>
            </a:r>
            <a:r>
              <a:rPr lang="ja-JP" altLang="en-US" sz="1200" b="1">
                <a:solidFill>
                  <a:srgbClr val="505050"/>
                </a:solidFill>
                <a:latin typeface="メイリオ" pitchFamily="50" charset="-128"/>
                <a:ea typeface="メイリオ" pitchFamily="50" charset="-128"/>
                <a:cs typeface="Arial" pitchFamily="34" charset="0"/>
              </a:rPr>
              <a:t>拡張</a:t>
            </a:r>
            <a:r>
              <a:rPr lang="en-US" altLang="ja-JP" sz="1200" b="1">
                <a:solidFill>
                  <a:srgbClr val="505050"/>
                </a:solidFill>
                <a:latin typeface="メイリオ" pitchFamily="50" charset="-128"/>
                <a:ea typeface="メイリオ" pitchFamily="50" charset="-128"/>
                <a:cs typeface="Arial" pitchFamily="34" charset="0"/>
              </a:rPr>
              <a:t>MIB</a:t>
            </a:r>
          </a:p>
          <a:p>
            <a:pPr marL="174625" indent="-174625" algn="l" eaLnBrk="1" hangingPunct="1">
              <a:spcBef>
                <a:spcPct val="30000"/>
              </a:spcBef>
              <a:buFontTx/>
              <a:buChar char="•"/>
            </a:pPr>
            <a:r>
              <a:rPr lang="ja-JP" altLang="en-US" sz="1200" b="1">
                <a:solidFill>
                  <a:srgbClr val="505050"/>
                </a:solidFill>
                <a:latin typeface="メイリオ" pitchFamily="50" charset="-128"/>
                <a:ea typeface="メイリオ" pitchFamily="50" charset="-128"/>
                <a:cs typeface="Arial" pitchFamily="34" charset="0"/>
              </a:rPr>
              <a:t>豊富の</a:t>
            </a:r>
            <a:r>
              <a:rPr lang="en-US" altLang="ja-JP" sz="1200" b="1">
                <a:solidFill>
                  <a:srgbClr val="505050"/>
                </a:solidFill>
                <a:latin typeface="メイリオ" pitchFamily="50" charset="-128"/>
                <a:ea typeface="メイリオ" pitchFamily="50" charset="-128"/>
                <a:cs typeface="Arial" pitchFamily="34" charset="0"/>
              </a:rPr>
              <a:t>3rd</a:t>
            </a:r>
            <a:r>
              <a:rPr lang="ja-JP" altLang="en-US" sz="1200" b="1">
                <a:solidFill>
                  <a:srgbClr val="505050"/>
                </a:solidFill>
                <a:latin typeface="メイリオ" pitchFamily="50" charset="-128"/>
                <a:ea typeface="メイリオ" pitchFamily="50" charset="-128"/>
                <a:cs typeface="Arial" pitchFamily="34" charset="0"/>
              </a:rPr>
              <a:t>パーティ </a:t>
            </a:r>
            <a:r>
              <a:rPr lang="en-US" altLang="ja-JP" sz="1200" b="1">
                <a:solidFill>
                  <a:srgbClr val="505050"/>
                </a:solidFill>
                <a:latin typeface="メイリオ" pitchFamily="50" charset="-128"/>
                <a:ea typeface="メイリオ" pitchFamily="50" charset="-128"/>
                <a:cs typeface="Arial" pitchFamily="34" charset="0"/>
              </a:rPr>
              <a:t>SNMP</a:t>
            </a:r>
            <a:r>
              <a:rPr lang="ja-JP" altLang="en-US" sz="1200" b="1">
                <a:solidFill>
                  <a:srgbClr val="505050"/>
                </a:solidFill>
                <a:latin typeface="メイリオ" pitchFamily="50" charset="-128"/>
                <a:ea typeface="メイリオ" pitchFamily="50" charset="-128"/>
                <a:cs typeface="Arial" pitchFamily="34" charset="0"/>
              </a:rPr>
              <a:t>ツールを使ったインテグレーションが可能</a:t>
            </a:r>
            <a:endParaRPr lang="ja-JP" altLang="en-US" sz="1400" b="1">
              <a:solidFill>
                <a:srgbClr val="505050"/>
              </a:solidFill>
              <a:latin typeface="メイリオ" pitchFamily="50" charset="-128"/>
              <a:ea typeface="メイリオ" pitchFamily="50" charset="-128"/>
              <a:cs typeface="Arial" pitchFamily="34" charset="0"/>
            </a:endParaRPr>
          </a:p>
        </p:txBody>
      </p:sp>
      <p:sp>
        <p:nvSpPr>
          <p:cNvPr id="1303563" name="Text Box 11"/>
          <p:cNvSpPr txBox="1">
            <a:spLocks noChangeArrowheads="1"/>
          </p:cNvSpPr>
          <p:nvPr/>
        </p:nvSpPr>
        <p:spPr bwMode="auto">
          <a:xfrm>
            <a:off x="762000" y="4005064"/>
            <a:ext cx="2579688" cy="244475"/>
          </a:xfrm>
          <a:prstGeom prst="rect">
            <a:avLst/>
          </a:prstGeom>
          <a:noFill/>
          <a:ln w="9525" algn="ctr">
            <a:noFill/>
            <a:miter lim="800000"/>
            <a:headEnd/>
            <a:tailEnd/>
          </a:ln>
        </p:spPr>
        <p:txBody>
          <a:bodyPr lIns="0" tIns="0" rIns="0" bIns="0">
            <a:spAutoFit/>
          </a:bodyPr>
          <a:lstStyle/>
          <a:p>
            <a:pPr eaLnBrk="1" hangingPunct="1">
              <a:lnSpc>
                <a:spcPct val="100000"/>
              </a:lnSpc>
              <a:spcBef>
                <a:spcPct val="50000"/>
              </a:spcBef>
            </a:pPr>
            <a:r>
              <a:rPr lang="en-US" altLang="ja-JP" sz="1600" b="1">
                <a:solidFill>
                  <a:srgbClr val="FF6600"/>
                </a:solidFill>
                <a:latin typeface="メイリオ" pitchFamily="50" charset="-128"/>
                <a:ea typeface="メイリオ" pitchFamily="50" charset="-128"/>
                <a:cs typeface="Arial" pitchFamily="34" charset="0"/>
              </a:rPr>
              <a:t>LOG </a:t>
            </a:r>
            <a:r>
              <a:rPr lang="ja-JP" altLang="en-US" sz="1600" b="1">
                <a:solidFill>
                  <a:srgbClr val="FF6600"/>
                </a:solidFill>
                <a:latin typeface="メイリオ" pitchFamily="50" charset="-128"/>
                <a:ea typeface="メイリオ" pitchFamily="50" charset="-128"/>
                <a:cs typeface="Arial" pitchFamily="34" charset="0"/>
              </a:rPr>
              <a:t>通知</a:t>
            </a:r>
          </a:p>
        </p:txBody>
      </p:sp>
      <p:sp>
        <p:nvSpPr>
          <p:cNvPr id="1303564" name="Text Box 12"/>
          <p:cNvSpPr txBox="1">
            <a:spLocks noChangeArrowheads="1"/>
          </p:cNvSpPr>
          <p:nvPr/>
        </p:nvSpPr>
        <p:spPr bwMode="auto">
          <a:xfrm>
            <a:off x="525463" y="5975151"/>
            <a:ext cx="3190875" cy="365125"/>
          </a:xfrm>
          <a:prstGeom prst="rect">
            <a:avLst/>
          </a:prstGeom>
          <a:noFill/>
          <a:ln w="9525" algn="ctr">
            <a:noFill/>
            <a:miter lim="800000"/>
            <a:headEnd/>
            <a:tailEnd/>
          </a:ln>
        </p:spPr>
        <p:txBody>
          <a:bodyPr lIns="0" tIns="0" rIns="0" bIns="0">
            <a:spAutoFit/>
          </a:bodyPr>
          <a:lstStyle/>
          <a:p>
            <a:pPr marL="174625" indent="-174625" algn="l" eaLnBrk="1" hangingPunct="1">
              <a:lnSpc>
                <a:spcPct val="100000"/>
              </a:lnSpc>
              <a:buFontTx/>
              <a:buChar char="•"/>
            </a:pPr>
            <a:r>
              <a:rPr lang="en-US" altLang="ja-JP" sz="1200" b="1">
                <a:solidFill>
                  <a:srgbClr val="505050"/>
                </a:solidFill>
                <a:latin typeface="メイリオ" pitchFamily="50" charset="-128"/>
                <a:ea typeface="メイリオ" pitchFamily="50" charset="-128"/>
                <a:cs typeface="Arial" pitchFamily="34" charset="0"/>
              </a:rPr>
              <a:t>Squid, Apache, custom log formats</a:t>
            </a:r>
          </a:p>
          <a:p>
            <a:pPr marL="174625" indent="-174625" algn="l" eaLnBrk="1" hangingPunct="1">
              <a:lnSpc>
                <a:spcPct val="100000"/>
              </a:lnSpc>
              <a:buFontTx/>
              <a:buChar char="•"/>
            </a:pPr>
            <a:r>
              <a:rPr lang="en-US" altLang="ja-JP" sz="1200" b="1">
                <a:solidFill>
                  <a:srgbClr val="505050"/>
                </a:solidFill>
                <a:latin typeface="メイリオ" pitchFamily="50" charset="-128"/>
                <a:ea typeface="メイリオ" pitchFamily="50" charset="-128"/>
                <a:cs typeface="Arial" pitchFamily="34" charset="0"/>
              </a:rPr>
              <a:t>SCP, Syslog, FTP</a:t>
            </a:r>
            <a:r>
              <a:rPr lang="ja-JP" altLang="en-US" sz="1200" b="1">
                <a:solidFill>
                  <a:srgbClr val="505050"/>
                </a:solidFill>
                <a:latin typeface="メイリオ" pitchFamily="50" charset="-128"/>
                <a:ea typeface="メイリオ" pitchFamily="50" charset="-128"/>
                <a:cs typeface="Arial" pitchFamily="34" charset="0"/>
              </a:rPr>
              <a:t>で提供</a:t>
            </a:r>
            <a:endParaRPr lang="ja-JP" altLang="en-US" sz="1400" b="1">
              <a:solidFill>
                <a:srgbClr val="505050"/>
              </a:solidFill>
              <a:latin typeface="メイリオ" pitchFamily="50" charset="-128"/>
              <a:ea typeface="メイリオ" pitchFamily="50" charset="-128"/>
              <a:cs typeface="Arial" pitchFamily="34" charset="0"/>
            </a:endParaRPr>
          </a:p>
        </p:txBody>
      </p:sp>
      <p:pic>
        <p:nvPicPr>
          <p:cNvPr id="1303565" name="Picture 13"/>
          <p:cNvPicPr>
            <a:picLocks noChangeAspect="1" noChangeArrowheads="1"/>
          </p:cNvPicPr>
          <p:nvPr/>
        </p:nvPicPr>
        <p:blipFill>
          <a:blip r:embed="rId4" cstate="print"/>
          <a:srcRect/>
          <a:stretch>
            <a:fillRect/>
          </a:stretch>
        </p:blipFill>
        <p:spPr bwMode="auto">
          <a:xfrm>
            <a:off x="5257800" y="2081213"/>
            <a:ext cx="3181350" cy="1406525"/>
          </a:xfrm>
          <a:prstGeom prst="rect">
            <a:avLst/>
          </a:prstGeom>
          <a:noFill/>
          <a:ln w="9525">
            <a:noFill/>
            <a:miter lim="800000"/>
            <a:headEnd/>
            <a:tailEnd/>
          </a:ln>
        </p:spPr>
      </p:pic>
      <p:pic>
        <p:nvPicPr>
          <p:cNvPr id="1303568" name="Picture 16"/>
          <p:cNvPicPr>
            <a:picLocks noChangeAspect="1" noChangeArrowheads="1"/>
          </p:cNvPicPr>
          <p:nvPr/>
        </p:nvPicPr>
        <p:blipFill>
          <a:blip r:embed="rId5" cstate="print"/>
          <a:srcRect/>
          <a:stretch>
            <a:fillRect/>
          </a:stretch>
        </p:blipFill>
        <p:spPr bwMode="auto">
          <a:xfrm>
            <a:off x="838200" y="4305101"/>
            <a:ext cx="2466975" cy="1676400"/>
          </a:xfrm>
          <a:prstGeom prst="rect">
            <a:avLst/>
          </a:prstGeom>
          <a:noFill/>
          <a:ln w="9525">
            <a:noFill/>
            <a:miter lim="800000"/>
            <a:headEnd/>
            <a:tailEnd/>
          </a:ln>
        </p:spPr>
      </p:pic>
      <p:pic>
        <p:nvPicPr>
          <p:cNvPr id="1303569" name="Picture 17"/>
          <p:cNvPicPr>
            <a:picLocks noChangeAspect="1" noChangeArrowheads="1"/>
          </p:cNvPicPr>
          <p:nvPr/>
        </p:nvPicPr>
        <p:blipFill>
          <a:blip r:embed="rId6" cstate="print"/>
          <a:srcRect/>
          <a:stretch>
            <a:fillRect/>
          </a:stretch>
        </p:blipFill>
        <p:spPr bwMode="auto">
          <a:xfrm>
            <a:off x="287338" y="1916113"/>
            <a:ext cx="3675062" cy="955675"/>
          </a:xfrm>
          <a:prstGeom prst="rect">
            <a:avLst/>
          </a:prstGeom>
          <a:noFill/>
          <a:ln w="9525" algn="ctr">
            <a:noFill/>
            <a:miter lim="800000"/>
            <a:headEnd/>
            <a:tailEnd/>
          </a:ln>
          <a:effectLst/>
        </p:spPr>
      </p:pic>
      <p:sp>
        <p:nvSpPr>
          <p:cNvPr id="16" name="タイトル 15"/>
          <p:cNvSpPr>
            <a:spLocks noGrp="1"/>
          </p:cNvSpPr>
          <p:nvPr>
            <p:ph type="title"/>
          </p:nvPr>
        </p:nvSpPr>
        <p:spPr/>
        <p:txBody>
          <a:bodyPr/>
          <a:lstStyle/>
          <a:p>
            <a:r>
              <a:rPr lang="en-US" altLang="ja-JP" dirty="0" smtClean="0"/>
              <a:t>System Monitoring</a:t>
            </a:r>
            <a:br>
              <a:rPr lang="en-US" altLang="ja-JP" dirty="0" smtClean="0"/>
            </a:br>
            <a:r>
              <a:rPr lang="ja-JP" altLang="en-US" sz="2400" dirty="0" smtClean="0"/>
              <a:t>既存のプロセスとの簡単な統合</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1240" name="Picture 56" descr="user_gry"/>
          <p:cNvPicPr>
            <a:picLocks noChangeAspect="1" noChangeArrowheads="1"/>
          </p:cNvPicPr>
          <p:nvPr/>
        </p:nvPicPr>
        <p:blipFill>
          <a:blip r:embed="rId3" cstate="print"/>
          <a:srcRect/>
          <a:stretch>
            <a:fillRect/>
          </a:stretch>
        </p:blipFill>
        <p:spPr bwMode="auto">
          <a:xfrm>
            <a:off x="792163" y="3357563"/>
            <a:ext cx="622300" cy="450850"/>
          </a:xfrm>
          <a:prstGeom prst="rect">
            <a:avLst/>
          </a:prstGeom>
          <a:noFill/>
        </p:spPr>
      </p:pic>
      <p:sp>
        <p:nvSpPr>
          <p:cNvPr id="1501190" name="Rectangle 6"/>
          <p:cNvSpPr>
            <a:spLocks noGrp="1" noChangeArrowheads="1"/>
          </p:cNvSpPr>
          <p:nvPr>
            <p:ph type="title"/>
          </p:nvPr>
        </p:nvSpPr>
        <p:spPr>
          <a:xfrm>
            <a:off x="251520" y="260648"/>
            <a:ext cx="8588861" cy="838200"/>
          </a:xfrm>
        </p:spPr>
        <p:txBody>
          <a:bodyPr/>
          <a:lstStyle/>
          <a:p>
            <a:r>
              <a:rPr lang="en-US" altLang="ja-JP" dirty="0" err="1" smtClean="0">
                <a:latin typeface="ＭＳ Ｐゴシック" pitchFamily="50" charset="-128"/>
                <a:ea typeface="ＭＳ Ｐゴシック" pitchFamily="50" charset="-128"/>
              </a:rPr>
              <a:t>WSA</a:t>
            </a:r>
            <a:r>
              <a:rPr lang="ja-JP" altLang="en-US" dirty="0" smtClean="0">
                <a:latin typeface="ＭＳ Ｐゴシック" pitchFamily="50" charset="-128"/>
                <a:ea typeface="ＭＳ Ｐゴシック" pitchFamily="50" charset="-128"/>
              </a:rPr>
              <a:t>ネットワークデザイン</a:t>
            </a:r>
            <a:endParaRPr lang="ja-JP" altLang="en-US" sz="2400" dirty="0">
              <a:ea typeface="ＭＳ Ｐゴシック" pitchFamily="50" charset="-128"/>
            </a:endParaRPr>
          </a:p>
        </p:txBody>
      </p:sp>
      <p:sp>
        <p:nvSpPr>
          <p:cNvPr id="1501191" name="Line 7"/>
          <p:cNvSpPr>
            <a:spLocks noChangeShapeType="1"/>
          </p:cNvSpPr>
          <p:nvPr/>
        </p:nvSpPr>
        <p:spPr bwMode="gray">
          <a:xfrm flipH="1" flipV="1">
            <a:off x="1584325" y="1881188"/>
            <a:ext cx="36513" cy="4760912"/>
          </a:xfrm>
          <a:prstGeom prst="line">
            <a:avLst/>
          </a:prstGeom>
          <a:noFill/>
          <a:ln w="28575">
            <a:solidFill>
              <a:schemeClr val="tx1"/>
            </a:solidFill>
            <a:round/>
            <a:headEnd/>
            <a:tailEnd/>
          </a:ln>
          <a:effectLst/>
        </p:spPr>
        <p:txBody>
          <a:bodyPr/>
          <a:lstStyle/>
          <a:p>
            <a:endParaRPr lang="ja-JP" altLang="en-US"/>
          </a:p>
        </p:txBody>
      </p:sp>
      <p:sp>
        <p:nvSpPr>
          <p:cNvPr id="1501192" name="Rectangle 8"/>
          <p:cNvSpPr>
            <a:spLocks noChangeArrowheads="1"/>
          </p:cNvSpPr>
          <p:nvPr/>
        </p:nvSpPr>
        <p:spPr bwMode="gray">
          <a:xfrm>
            <a:off x="3563938" y="1881188"/>
            <a:ext cx="785812" cy="260350"/>
          </a:xfrm>
          <a:prstGeom prst="rect">
            <a:avLst/>
          </a:prstGeom>
          <a:noFill/>
          <a:ln w="9525">
            <a:noFill/>
            <a:miter lim="800000"/>
            <a:headEnd/>
            <a:tailEnd/>
          </a:ln>
        </p:spPr>
        <p:txBody>
          <a:bodyPr/>
          <a:lstStyle/>
          <a:p>
            <a:pPr marL="236538" indent="-236538" algn="l" defTabSz="814388">
              <a:lnSpc>
                <a:spcPct val="95000"/>
              </a:lnSpc>
              <a:spcBef>
                <a:spcPct val="50000"/>
              </a:spcBef>
              <a:buClr>
                <a:schemeClr val="tx2"/>
              </a:buClr>
              <a:buSzPct val="100000"/>
              <a:buFont typeface="Wingdings" pitchFamily="2" charset="2"/>
              <a:buNone/>
            </a:pPr>
            <a:r>
              <a:rPr lang="en-US" altLang="ja-JP" sz="1200">
                <a:solidFill>
                  <a:srgbClr val="A5A5A5"/>
                </a:solidFill>
              </a:rPr>
              <a:t>Firewall</a:t>
            </a:r>
          </a:p>
        </p:txBody>
      </p:sp>
      <p:grpSp>
        <p:nvGrpSpPr>
          <p:cNvPr id="2" name="Group 9"/>
          <p:cNvGrpSpPr>
            <a:grpSpLocks/>
          </p:cNvGrpSpPr>
          <p:nvPr/>
        </p:nvGrpSpPr>
        <p:grpSpPr bwMode="auto">
          <a:xfrm>
            <a:off x="6442076" y="2060575"/>
            <a:ext cx="1738313" cy="742950"/>
            <a:chOff x="2444" y="1195"/>
            <a:chExt cx="1095" cy="468"/>
          </a:xfrm>
        </p:grpSpPr>
        <p:pic>
          <p:nvPicPr>
            <p:cNvPr id="1501194" name="Picture 10" descr="internet-big-bl"/>
            <p:cNvPicPr>
              <a:picLocks noChangeAspect="1" noChangeArrowheads="1"/>
            </p:cNvPicPr>
            <p:nvPr/>
          </p:nvPicPr>
          <p:blipFill>
            <a:blip r:embed="rId4" cstate="print"/>
            <a:srcRect/>
            <a:stretch>
              <a:fillRect/>
            </a:stretch>
          </p:blipFill>
          <p:spPr bwMode="gray">
            <a:xfrm>
              <a:off x="2444" y="1195"/>
              <a:ext cx="706" cy="468"/>
            </a:xfrm>
            <a:prstGeom prst="rect">
              <a:avLst/>
            </a:prstGeom>
            <a:noFill/>
          </p:spPr>
        </p:pic>
        <p:sp>
          <p:nvSpPr>
            <p:cNvPr id="1501195" name="Rectangle 11"/>
            <p:cNvSpPr>
              <a:spLocks noChangeArrowheads="1"/>
            </p:cNvSpPr>
            <p:nvPr/>
          </p:nvSpPr>
          <p:spPr bwMode="gray">
            <a:xfrm>
              <a:off x="2627" y="1331"/>
              <a:ext cx="912" cy="192"/>
            </a:xfrm>
            <a:prstGeom prst="rect">
              <a:avLst/>
            </a:prstGeom>
            <a:noFill/>
            <a:ln w="9525">
              <a:noFill/>
              <a:miter lim="800000"/>
              <a:headEnd/>
              <a:tailEnd/>
            </a:ln>
          </p:spPr>
          <p:txBody>
            <a:bodyPr/>
            <a:lstStyle/>
            <a:p>
              <a:pPr marL="236538" indent="-236538" defTabSz="814388">
                <a:lnSpc>
                  <a:spcPct val="95000"/>
                </a:lnSpc>
                <a:spcBef>
                  <a:spcPct val="50000"/>
                </a:spcBef>
                <a:buClr>
                  <a:schemeClr val="tx2"/>
                </a:buClr>
                <a:buSzPct val="100000"/>
                <a:buFont typeface="Wingdings" pitchFamily="2" charset="2"/>
                <a:buNone/>
              </a:pPr>
              <a:r>
                <a:rPr lang="en-US" altLang="ja-JP" sz="1300" b="1" dirty="0">
                  <a:solidFill>
                    <a:schemeClr val="bg1"/>
                  </a:solidFill>
                </a:rPr>
                <a:t>Internet</a:t>
              </a:r>
              <a:endParaRPr lang="en-US" altLang="ja-JP" sz="2000" b="1" dirty="0"/>
            </a:p>
          </p:txBody>
        </p:sp>
      </p:grpSp>
      <p:sp>
        <p:nvSpPr>
          <p:cNvPr id="1501196" name="Line 12"/>
          <p:cNvSpPr>
            <a:spLocks noChangeShapeType="1"/>
          </p:cNvSpPr>
          <p:nvPr/>
        </p:nvSpPr>
        <p:spPr bwMode="gray">
          <a:xfrm flipH="1">
            <a:off x="1584325" y="2457450"/>
            <a:ext cx="2051050" cy="0"/>
          </a:xfrm>
          <a:prstGeom prst="line">
            <a:avLst/>
          </a:prstGeom>
          <a:noFill/>
          <a:ln w="19050">
            <a:solidFill>
              <a:schemeClr val="tx1"/>
            </a:solidFill>
            <a:round/>
            <a:headEnd/>
            <a:tailEnd/>
          </a:ln>
          <a:effectLst/>
        </p:spPr>
        <p:txBody>
          <a:bodyPr/>
          <a:lstStyle/>
          <a:p>
            <a:endParaRPr lang="ja-JP" altLang="en-US"/>
          </a:p>
        </p:txBody>
      </p:sp>
      <p:sp>
        <p:nvSpPr>
          <p:cNvPr id="1501197" name="Text Box 13"/>
          <p:cNvSpPr txBox="1">
            <a:spLocks noChangeArrowheads="1"/>
          </p:cNvSpPr>
          <p:nvPr/>
        </p:nvSpPr>
        <p:spPr bwMode="gray">
          <a:xfrm>
            <a:off x="4395788" y="4041775"/>
            <a:ext cx="649287" cy="274638"/>
          </a:xfrm>
          <a:prstGeom prst="rect">
            <a:avLst/>
          </a:prstGeom>
          <a:noFill/>
          <a:ln w="9525">
            <a:noFill/>
            <a:miter lim="800000"/>
            <a:headEnd/>
            <a:tailEnd/>
          </a:ln>
          <a:effectLst/>
        </p:spPr>
        <p:txBody>
          <a:bodyPr wrap="none">
            <a:spAutoFit/>
          </a:bodyPr>
          <a:lstStyle/>
          <a:p>
            <a:pPr algn="r">
              <a:lnSpc>
                <a:spcPct val="100000"/>
              </a:lnSpc>
            </a:pPr>
            <a:r>
              <a:rPr lang="en-US" altLang="ja-JP" sz="1200" b="1">
                <a:ea typeface="ヒラギノ角ゴ Pro W3" pitchFamily="8" charset="-128"/>
              </a:rPr>
              <a:t>WCCP</a:t>
            </a:r>
          </a:p>
        </p:txBody>
      </p:sp>
      <p:sp>
        <p:nvSpPr>
          <p:cNvPr id="1501198" name="Line 14"/>
          <p:cNvSpPr>
            <a:spLocks noChangeShapeType="1"/>
          </p:cNvSpPr>
          <p:nvPr/>
        </p:nvSpPr>
        <p:spPr bwMode="gray">
          <a:xfrm flipV="1">
            <a:off x="4284663" y="4292600"/>
            <a:ext cx="1152525" cy="0"/>
          </a:xfrm>
          <a:prstGeom prst="line">
            <a:avLst/>
          </a:prstGeom>
          <a:noFill/>
          <a:ln w="38100">
            <a:solidFill>
              <a:srgbClr val="0000CC"/>
            </a:solidFill>
            <a:round/>
            <a:headEnd/>
            <a:tailEnd/>
          </a:ln>
          <a:effectLst/>
        </p:spPr>
        <p:txBody>
          <a:bodyPr/>
          <a:lstStyle/>
          <a:p>
            <a:endParaRPr lang="ja-JP" altLang="en-US"/>
          </a:p>
        </p:txBody>
      </p:sp>
      <p:pic>
        <p:nvPicPr>
          <p:cNvPr id="1501199" name="Picture 15" descr="server_orng"/>
          <p:cNvPicPr>
            <a:picLocks noChangeAspect="1" noChangeArrowheads="1"/>
          </p:cNvPicPr>
          <p:nvPr/>
        </p:nvPicPr>
        <p:blipFill>
          <a:blip r:embed="rId5" cstate="print"/>
          <a:srcRect/>
          <a:stretch>
            <a:fillRect/>
          </a:stretch>
        </p:blipFill>
        <p:spPr bwMode="gray">
          <a:xfrm>
            <a:off x="5651500" y="3681413"/>
            <a:ext cx="2844800" cy="1698625"/>
          </a:xfrm>
          <a:prstGeom prst="rect">
            <a:avLst/>
          </a:prstGeom>
          <a:noFill/>
        </p:spPr>
      </p:pic>
      <p:pic>
        <p:nvPicPr>
          <p:cNvPr id="1501200" name="Picture 16" descr="user_gry"/>
          <p:cNvPicPr>
            <a:picLocks noChangeAspect="1" noChangeArrowheads="1"/>
          </p:cNvPicPr>
          <p:nvPr/>
        </p:nvPicPr>
        <p:blipFill>
          <a:blip r:embed="rId3" cstate="print"/>
          <a:srcRect/>
          <a:stretch>
            <a:fillRect/>
          </a:stretch>
        </p:blipFill>
        <p:spPr bwMode="auto">
          <a:xfrm>
            <a:off x="792163" y="4157663"/>
            <a:ext cx="622300" cy="450850"/>
          </a:xfrm>
          <a:prstGeom prst="rect">
            <a:avLst/>
          </a:prstGeom>
          <a:noFill/>
        </p:spPr>
      </p:pic>
      <p:pic>
        <p:nvPicPr>
          <p:cNvPr id="1501201" name="Picture 17" descr="user_gry"/>
          <p:cNvPicPr>
            <a:picLocks noChangeAspect="1" noChangeArrowheads="1"/>
          </p:cNvPicPr>
          <p:nvPr/>
        </p:nvPicPr>
        <p:blipFill>
          <a:blip r:embed="rId3" cstate="print"/>
          <a:srcRect/>
          <a:stretch>
            <a:fillRect/>
          </a:stretch>
        </p:blipFill>
        <p:spPr bwMode="auto">
          <a:xfrm>
            <a:off x="792163" y="5094288"/>
            <a:ext cx="622300" cy="450850"/>
          </a:xfrm>
          <a:prstGeom prst="rect">
            <a:avLst/>
          </a:prstGeom>
          <a:noFill/>
        </p:spPr>
      </p:pic>
      <p:sp>
        <p:nvSpPr>
          <p:cNvPr id="1501203" name="Line 19"/>
          <p:cNvSpPr>
            <a:spLocks noChangeShapeType="1"/>
          </p:cNvSpPr>
          <p:nvPr/>
        </p:nvSpPr>
        <p:spPr bwMode="gray">
          <a:xfrm flipH="1" flipV="1">
            <a:off x="3924300" y="2628900"/>
            <a:ext cx="0" cy="1231900"/>
          </a:xfrm>
          <a:prstGeom prst="line">
            <a:avLst/>
          </a:prstGeom>
          <a:noFill/>
          <a:ln w="28575">
            <a:solidFill>
              <a:schemeClr val="tx1"/>
            </a:solidFill>
            <a:round/>
            <a:headEnd/>
            <a:tailEnd/>
          </a:ln>
          <a:effectLst/>
        </p:spPr>
        <p:txBody>
          <a:bodyPr/>
          <a:lstStyle/>
          <a:p>
            <a:endParaRPr lang="ja-JP" altLang="en-US"/>
          </a:p>
        </p:txBody>
      </p:sp>
      <p:pic>
        <p:nvPicPr>
          <p:cNvPr id="1501204" name="Picture 20" descr="firewall_orng"/>
          <p:cNvPicPr>
            <a:picLocks noChangeAspect="1" noChangeArrowheads="1"/>
          </p:cNvPicPr>
          <p:nvPr/>
        </p:nvPicPr>
        <p:blipFill>
          <a:blip r:embed="rId6" cstate="print"/>
          <a:srcRect/>
          <a:stretch>
            <a:fillRect/>
          </a:stretch>
        </p:blipFill>
        <p:spPr bwMode="gray">
          <a:xfrm>
            <a:off x="3600450" y="2133600"/>
            <a:ext cx="1128713" cy="708025"/>
          </a:xfrm>
          <a:prstGeom prst="rect">
            <a:avLst/>
          </a:prstGeom>
          <a:noFill/>
        </p:spPr>
      </p:pic>
      <p:sp>
        <p:nvSpPr>
          <p:cNvPr id="1501205" name="Line 21"/>
          <p:cNvSpPr>
            <a:spLocks noChangeShapeType="1"/>
          </p:cNvSpPr>
          <p:nvPr/>
        </p:nvSpPr>
        <p:spPr bwMode="gray">
          <a:xfrm flipV="1">
            <a:off x="4284663" y="4760913"/>
            <a:ext cx="1187450" cy="0"/>
          </a:xfrm>
          <a:prstGeom prst="line">
            <a:avLst/>
          </a:prstGeom>
          <a:noFill/>
          <a:ln w="38100">
            <a:solidFill>
              <a:srgbClr val="FF0000"/>
            </a:solidFill>
            <a:round/>
            <a:headEnd/>
            <a:tailEnd/>
          </a:ln>
          <a:effectLst/>
        </p:spPr>
        <p:txBody>
          <a:bodyPr/>
          <a:lstStyle/>
          <a:p>
            <a:endParaRPr lang="ja-JP" altLang="en-US"/>
          </a:p>
        </p:txBody>
      </p:sp>
      <p:sp>
        <p:nvSpPr>
          <p:cNvPr id="1501206" name="Text Box 22"/>
          <p:cNvSpPr txBox="1">
            <a:spLocks noChangeArrowheads="1"/>
          </p:cNvSpPr>
          <p:nvPr/>
        </p:nvSpPr>
        <p:spPr bwMode="gray">
          <a:xfrm>
            <a:off x="4248150" y="4473575"/>
            <a:ext cx="963613" cy="274638"/>
          </a:xfrm>
          <a:prstGeom prst="rect">
            <a:avLst/>
          </a:prstGeom>
          <a:noFill/>
          <a:ln w="9525">
            <a:noFill/>
            <a:miter lim="800000"/>
            <a:headEnd/>
            <a:tailEnd/>
          </a:ln>
          <a:effectLst/>
        </p:spPr>
        <p:txBody>
          <a:bodyPr wrap="none">
            <a:spAutoFit/>
          </a:bodyPr>
          <a:lstStyle/>
          <a:p>
            <a:pPr algn="r">
              <a:lnSpc>
                <a:spcPct val="100000"/>
              </a:lnSpc>
            </a:pPr>
            <a:r>
              <a:rPr lang="en-US" altLang="ja-JP" sz="1200" b="1">
                <a:ea typeface="ヒラギノ角ゴ Pro W3" pitchFamily="8" charset="-128"/>
              </a:rPr>
              <a:t>Mirror port</a:t>
            </a:r>
          </a:p>
        </p:txBody>
      </p:sp>
      <p:sp>
        <p:nvSpPr>
          <p:cNvPr id="1501207" name="Text Box 23"/>
          <p:cNvSpPr txBox="1">
            <a:spLocks noChangeArrowheads="1"/>
          </p:cNvSpPr>
          <p:nvPr/>
        </p:nvSpPr>
        <p:spPr bwMode="auto">
          <a:xfrm>
            <a:off x="5435600" y="4149725"/>
            <a:ext cx="350838" cy="247650"/>
          </a:xfrm>
          <a:prstGeom prst="rect">
            <a:avLst/>
          </a:prstGeom>
          <a:solidFill>
            <a:srgbClr val="0000CC"/>
          </a:solidFill>
          <a:ln w="9525" algn="ctr">
            <a:noFill/>
            <a:miter lim="800000"/>
            <a:headEnd/>
            <a:tailEnd/>
          </a:ln>
          <a:effectLst/>
        </p:spPr>
        <p:txBody>
          <a:bodyPr wrap="none" lIns="82124" tIns="41061" rIns="82124" bIns="41061">
            <a:spAutoFit/>
          </a:bodyPr>
          <a:lstStyle/>
          <a:p>
            <a:pPr defTabSz="814388"/>
            <a:r>
              <a:rPr lang="en-US" altLang="ja-JP" sz="1200" b="1">
                <a:solidFill>
                  <a:schemeClr val="bg1"/>
                </a:solidFill>
              </a:rPr>
              <a:t>P1</a:t>
            </a:r>
          </a:p>
        </p:txBody>
      </p:sp>
      <p:sp>
        <p:nvSpPr>
          <p:cNvPr id="1501208" name="Text Box 24"/>
          <p:cNvSpPr txBox="1">
            <a:spLocks noChangeArrowheads="1"/>
          </p:cNvSpPr>
          <p:nvPr/>
        </p:nvSpPr>
        <p:spPr bwMode="auto">
          <a:xfrm>
            <a:off x="5472113" y="4616450"/>
            <a:ext cx="360362" cy="247650"/>
          </a:xfrm>
          <a:prstGeom prst="rect">
            <a:avLst/>
          </a:prstGeom>
          <a:solidFill>
            <a:srgbClr val="FF0000"/>
          </a:solidFill>
          <a:ln w="9525" algn="ctr">
            <a:noFill/>
            <a:miter lim="800000"/>
            <a:headEnd/>
            <a:tailEnd/>
          </a:ln>
          <a:effectLst/>
        </p:spPr>
        <p:txBody>
          <a:bodyPr lIns="82124" tIns="41061" rIns="82124" bIns="41061">
            <a:spAutoFit/>
          </a:bodyPr>
          <a:lstStyle/>
          <a:p>
            <a:pPr defTabSz="814388"/>
            <a:r>
              <a:rPr lang="en-US" altLang="ja-JP" sz="1200" b="1">
                <a:solidFill>
                  <a:schemeClr val="bg1"/>
                </a:solidFill>
              </a:rPr>
              <a:t>T1</a:t>
            </a:r>
          </a:p>
        </p:txBody>
      </p:sp>
      <p:sp>
        <p:nvSpPr>
          <p:cNvPr id="1501209" name="Line 25"/>
          <p:cNvSpPr>
            <a:spLocks noChangeShapeType="1"/>
          </p:cNvSpPr>
          <p:nvPr/>
        </p:nvSpPr>
        <p:spPr bwMode="gray">
          <a:xfrm flipH="1" flipV="1">
            <a:off x="4248150" y="2457450"/>
            <a:ext cx="2270125" cy="0"/>
          </a:xfrm>
          <a:prstGeom prst="line">
            <a:avLst/>
          </a:prstGeom>
          <a:noFill/>
          <a:ln w="19050">
            <a:solidFill>
              <a:schemeClr val="tx1"/>
            </a:solidFill>
            <a:round/>
            <a:headEnd/>
            <a:tailEnd/>
          </a:ln>
          <a:effectLst/>
        </p:spPr>
        <p:txBody>
          <a:bodyPr/>
          <a:lstStyle/>
          <a:p>
            <a:endParaRPr lang="ja-JP" altLang="en-US"/>
          </a:p>
        </p:txBody>
      </p:sp>
      <p:sp>
        <p:nvSpPr>
          <p:cNvPr id="1501210" name="Line 26"/>
          <p:cNvSpPr>
            <a:spLocks noChangeShapeType="1"/>
          </p:cNvSpPr>
          <p:nvPr/>
        </p:nvSpPr>
        <p:spPr bwMode="gray">
          <a:xfrm flipV="1">
            <a:off x="1152525" y="3509963"/>
            <a:ext cx="468313" cy="0"/>
          </a:xfrm>
          <a:prstGeom prst="line">
            <a:avLst/>
          </a:prstGeom>
          <a:noFill/>
          <a:ln w="19050">
            <a:solidFill>
              <a:schemeClr val="tx1"/>
            </a:solidFill>
            <a:round/>
            <a:headEnd/>
            <a:tailEnd/>
          </a:ln>
          <a:effectLst/>
        </p:spPr>
        <p:txBody>
          <a:bodyPr/>
          <a:lstStyle/>
          <a:p>
            <a:endParaRPr lang="ja-JP" altLang="en-US"/>
          </a:p>
        </p:txBody>
      </p:sp>
      <p:sp>
        <p:nvSpPr>
          <p:cNvPr id="1501211" name="Line 27"/>
          <p:cNvSpPr>
            <a:spLocks noChangeShapeType="1"/>
          </p:cNvSpPr>
          <p:nvPr/>
        </p:nvSpPr>
        <p:spPr bwMode="gray">
          <a:xfrm flipV="1">
            <a:off x="1152525" y="4410075"/>
            <a:ext cx="468313" cy="0"/>
          </a:xfrm>
          <a:prstGeom prst="line">
            <a:avLst/>
          </a:prstGeom>
          <a:noFill/>
          <a:ln w="19050">
            <a:solidFill>
              <a:schemeClr val="tx1"/>
            </a:solidFill>
            <a:round/>
            <a:headEnd/>
            <a:tailEnd/>
          </a:ln>
          <a:effectLst/>
        </p:spPr>
        <p:txBody>
          <a:bodyPr/>
          <a:lstStyle/>
          <a:p>
            <a:endParaRPr lang="ja-JP" altLang="en-US"/>
          </a:p>
        </p:txBody>
      </p:sp>
      <p:sp>
        <p:nvSpPr>
          <p:cNvPr id="1501212" name="Line 28"/>
          <p:cNvSpPr>
            <a:spLocks noChangeShapeType="1"/>
          </p:cNvSpPr>
          <p:nvPr/>
        </p:nvSpPr>
        <p:spPr bwMode="gray">
          <a:xfrm flipV="1">
            <a:off x="1152525" y="5310188"/>
            <a:ext cx="468313" cy="0"/>
          </a:xfrm>
          <a:prstGeom prst="line">
            <a:avLst/>
          </a:prstGeom>
          <a:noFill/>
          <a:ln w="19050">
            <a:solidFill>
              <a:schemeClr val="tx1"/>
            </a:solidFill>
            <a:round/>
            <a:headEnd/>
            <a:tailEnd/>
          </a:ln>
          <a:effectLst/>
        </p:spPr>
        <p:txBody>
          <a:bodyPr/>
          <a:lstStyle/>
          <a:p>
            <a:endParaRPr lang="ja-JP" altLang="en-US"/>
          </a:p>
        </p:txBody>
      </p:sp>
      <p:sp>
        <p:nvSpPr>
          <p:cNvPr id="1501213" name="Text Box 29"/>
          <p:cNvSpPr txBox="1">
            <a:spLocks noChangeArrowheads="1"/>
          </p:cNvSpPr>
          <p:nvPr/>
        </p:nvSpPr>
        <p:spPr bwMode="auto">
          <a:xfrm>
            <a:off x="6156325" y="4005263"/>
            <a:ext cx="876300" cy="411162"/>
          </a:xfrm>
          <a:prstGeom prst="rect">
            <a:avLst/>
          </a:prstGeom>
          <a:noFill/>
          <a:ln w="9525" algn="ctr">
            <a:noFill/>
            <a:miter lim="800000"/>
            <a:headEnd/>
            <a:tailEnd/>
          </a:ln>
          <a:effectLst/>
        </p:spPr>
        <p:txBody>
          <a:bodyPr wrap="none" lIns="82124" tIns="41061" rIns="82124" bIns="41061">
            <a:spAutoFit/>
          </a:bodyPr>
          <a:lstStyle/>
          <a:p>
            <a:pPr defTabSz="814388"/>
            <a:r>
              <a:rPr lang="en-US" altLang="ja-JP" b="1"/>
              <a:t>WSA</a:t>
            </a:r>
          </a:p>
        </p:txBody>
      </p:sp>
      <p:pic>
        <p:nvPicPr>
          <p:cNvPr id="1501215" name="Picture 31"/>
          <p:cNvPicPr>
            <a:picLocks noChangeAspect="1" noChangeArrowheads="1"/>
          </p:cNvPicPr>
          <p:nvPr/>
        </p:nvPicPr>
        <p:blipFill>
          <a:blip r:embed="rId7"/>
          <a:srcRect/>
          <a:stretch>
            <a:fillRect/>
          </a:stretch>
        </p:blipFill>
        <p:spPr bwMode="auto">
          <a:xfrm>
            <a:off x="338138" y="-80963"/>
            <a:ext cx="1587" cy="1588"/>
          </a:xfrm>
          <a:prstGeom prst="rect">
            <a:avLst/>
          </a:prstGeom>
          <a:noFill/>
          <a:ln w="9525" algn="ctr">
            <a:noFill/>
            <a:miter lim="800000"/>
            <a:headEnd/>
            <a:tailEnd/>
          </a:ln>
          <a:effectLst/>
        </p:spPr>
      </p:pic>
      <p:sp>
        <p:nvSpPr>
          <p:cNvPr id="1501216" name="Text Box 32"/>
          <p:cNvSpPr txBox="1">
            <a:spLocks noChangeArrowheads="1"/>
          </p:cNvSpPr>
          <p:nvPr/>
        </p:nvSpPr>
        <p:spPr bwMode="auto">
          <a:xfrm>
            <a:off x="323529" y="1089025"/>
            <a:ext cx="8424936" cy="913921"/>
          </a:xfrm>
          <a:prstGeom prst="rect">
            <a:avLst/>
          </a:prstGeom>
          <a:noFill/>
          <a:ln w="9525" algn="ctr">
            <a:noFill/>
            <a:miter lim="800000"/>
            <a:headEnd/>
            <a:tailEnd/>
          </a:ln>
          <a:effectLst/>
        </p:spPr>
        <p:txBody>
          <a:bodyPr wrap="square" lIns="82124" tIns="41061" rIns="82124" bIns="41061">
            <a:spAutoFit/>
          </a:bodyPr>
          <a:lstStyle/>
          <a:p>
            <a:pPr algn="l" defTabSz="814388"/>
            <a:r>
              <a:rPr lang="ja-JP" altLang="en-US" dirty="0"/>
              <a:t>イントラネット内の端末毎に</a:t>
            </a:r>
            <a:r>
              <a:rPr lang="en-US" altLang="ja-JP" dirty="0" smtClean="0"/>
              <a:t>Proxy</a:t>
            </a:r>
            <a:r>
              <a:rPr lang="ja-JP" altLang="en-US" dirty="0" smtClean="0"/>
              <a:t>設定を行うか、</a:t>
            </a:r>
            <a:r>
              <a:rPr lang="en-US" altLang="ja-JP" dirty="0" err="1" smtClean="0"/>
              <a:t>L3</a:t>
            </a:r>
            <a:r>
              <a:rPr lang="ja-JP" altLang="en-US" dirty="0" smtClean="0"/>
              <a:t>スイッチ やルータと</a:t>
            </a:r>
            <a:r>
              <a:rPr lang="ja-JP" altLang="en-US" dirty="0"/>
              <a:t>組合せ、</a:t>
            </a:r>
            <a:r>
              <a:rPr lang="en-US" altLang="ja-JP" dirty="0" err="1" smtClean="0"/>
              <a:t>WCCP</a:t>
            </a:r>
            <a:r>
              <a:rPr lang="ja-JP" altLang="en-US" dirty="0" smtClean="0"/>
              <a:t>や</a:t>
            </a:r>
            <a:r>
              <a:rPr lang="en-US" altLang="ja-JP" dirty="0" err="1" smtClean="0"/>
              <a:t>PBR</a:t>
            </a:r>
            <a:r>
              <a:rPr lang="ja-JP" altLang="en-US" dirty="0" smtClean="0"/>
              <a:t>を</a:t>
            </a:r>
            <a:r>
              <a:rPr lang="ja-JP" altLang="en-US" dirty="0"/>
              <a:t>利用すると、導入が</a:t>
            </a:r>
            <a:r>
              <a:rPr lang="ja-JP" altLang="en-US" dirty="0" smtClean="0"/>
              <a:t>容易。位置付けとしては</a:t>
            </a:r>
            <a:r>
              <a:rPr lang="en-US" altLang="ja-JP" dirty="0" smtClean="0"/>
              <a:t>Web Proxy</a:t>
            </a:r>
            <a:r>
              <a:rPr lang="ja-JP" altLang="en-US" dirty="0" smtClean="0"/>
              <a:t>サーバと同じ。</a:t>
            </a:r>
            <a:endParaRPr lang="ja-JP" altLang="en-US" dirty="0"/>
          </a:p>
        </p:txBody>
      </p:sp>
      <p:pic>
        <p:nvPicPr>
          <p:cNvPr id="1501232" name="Picture 48" descr="CSS_ContentServiceSwitch"/>
          <p:cNvPicPr>
            <a:picLocks noChangeAspect="1" noChangeArrowheads="1"/>
          </p:cNvPicPr>
          <p:nvPr/>
        </p:nvPicPr>
        <p:blipFill>
          <a:blip r:embed="rId8" cstate="print"/>
          <a:srcRect/>
          <a:stretch>
            <a:fillRect/>
          </a:stretch>
        </p:blipFill>
        <p:spPr bwMode="auto">
          <a:xfrm>
            <a:off x="3527425" y="3860800"/>
            <a:ext cx="782638" cy="1201738"/>
          </a:xfrm>
          <a:prstGeom prst="rect">
            <a:avLst/>
          </a:prstGeom>
          <a:noFill/>
        </p:spPr>
      </p:pic>
      <p:sp>
        <p:nvSpPr>
          <p:cNvPr id="1501236" name="AutoShape 52"/>
          <p:cNvSpPr>
            <a:spLocks noChangeArrowheads="1"/>
          </p:cNvSpPr>
          <p:nvPr/>
        </p:nvSpPr>
        <p:spPr bwMode="auto">
          <a:xfrm>
            <a:off x="4500563" y="3357563"/>
            <a:ext cx="1439862" cy="466725"/>
          </a:xfrm>
          <a:prstGeom prst="wedgeRoundRectCallout">
            <a:avLst>
              <a:gd name="adj1" fmla="val 27069"/>
              <a:gd name="adj2" fmla="val 118366"/>
              <a:gd name="adj3" fmla="val 16667"/>
            </a:avLst>
          </a:prstGeom>
          <a:solidFill>
            <a:schemeClr val="accent1"/>
          </a:solidFill>
          <a:ln w="9525" algn="ctr">
            <a:solidFill>
              <a:schemeClr val="tx2"/>
            </a:solidFill>
            <a:miter lim="800000"/>
            <a:headEnd/>
            <a:tailEnd/>
          </a:ln>
          <a:effectLst/>
        </p:spPr>
        <p:txBody>
          <a:bodyPr lIns="82124" tIns="41061" rIns="82124" bIns="41061" anchor="ctr"/>
          <a:lstStyle/>
          <a:p>
            <a:pPr defTabSz="814388"/>
            <a:r>
              <a:rPr lang="en-US" altLang="ja-JP">
                <a:solidFill>
                  <a:schemeClr val="bg1"/>
                </a:solidFill>
              </a:rPr>
              <a:t>PROXY</a:t>
            </a:r>
          </a:p>
        </p:txBody>
      </p:sp>
      <p:sp>
        <p:nvSpPr>
          <p:cNvPr id="1501237" name="AutoShape 53"/>
          <p:cNvSpPr>
            <a:spLocks noChangeArrowheads="1"/>
          </p:cNvSpPr>
          <p:nvPr/>
        </p:nvSpPr>
        <p:spPr bwMode="auto">
          <a:xfrm>
            <a:off x="4608513" y="5157788"/>
            <a:ext cx="1079500" cy="395287"/>
          </a:xfrm>
          <a:prstGeom prst="wedgeRoundRectCallout">
            <a:avLst>
              <a:gd name="adj1" fmla="val 38528"/>
              <a:gd name="adj2" fmla="val -108634"/>
              <a:gd name="adj3" fmla="val 16667"/>
            </a:avLst>
          </a:prstGeom>
          <a:solidFill>
            <a:srgbClr val="FF0066"/>
          </a:solidFill>
          <a:ln w="9525" algn="ctr">
            <a:solidFill>
              <a:srgbClr val="FF0066"/>
            </a:solidFill>
            <a:miter lim="800000"/>
            <a:headEnd/>
            <a:tailEnd/>
          </a:ln>
          <a:effectLst/>
        </p:spPr>
        <p:txBody>
          <a:bodyPr lIns="82124" tIns="41061" rIns="82124" bIns="41061" anchor="ctr"/>
          <a:lstStyle/>
          <a:p>
            <a:pPr defTabSz="814388"/>
            <a:r>
              <a:rPr lang="en-US" altLang="ja-JP">
                <a:solidFill>
                  <a:schemeClr val="bg1"/>
                </a:solidFill>
              </a:rPr>
              <a:t>L4TM</a:t>
            </a:r>
          </a:p>
        </p:txBody>
      </p:sp>
      <p:sp>
        <p:nvSpPr>
          <p:cNvPr id="1501238" name="Rectangle 54"/>
          <p:cNvSpPr>
            <a:spLocks noChangeArrowheads="1"/>
          </p:cNvSpPr>
          <p:nvPr/>
        </p:nvSpPr>
        <p:spPr bwMode="auto">
          <a:xfrm>
            <a:off x="3419475" y="5049838"/>
            <a:ext cx="885825" cy="412750"/>
          </a:xfrm>
          <a:prstGeom prst="rect">
            <a:avLst/>
          </a:prstGeom>
          <a:noFill/>
          <a:ln w="9525" algn="ctr">
            <a:noFill/>
            <a:miter lim="800000"/>
            <a:headEnd/>
            <a:tailEnd/>
          </a:ln>
          <a:effectLst/>
        </p:spPr>
        <p:txBody>
          <a:bodyPr wrap="none" lIns="82124" tIns="41061" rIns="82124" bIns="41061">
            <a:spAutoFit/>
          </a:bodyPr>
          <a:lstStyle/>
          <a:p>
            <a:pPr defTabSz="814388"/>
            <a:r>
              <a:rPr lang="en-US" altLang="ja-JP" sz="1200" b="1">
                <a:solidFill>
                  <a:schemeClr val="tx2"/>
                </a:solidFill>
              </a:rPr>
              <a:t>Catalyst</a:t>
            </a:r>
          </a:p>
          <a:p>
            <a:pPr defTabSz="814388"/>
            <a:r>
              <a:rPr lang="en-US" altLang="ja-JP" sz="1200" b="1">
                <a:solidFill>
                  <a:schemeClr val="tx2"/>
                </a:solidFill>
              </a:rPr>
              <a:t>L3-Switch</a:t>
            </a:r>
            <a:endParaRPr lang="ja-JP" altLang="en-US" sz="1200" b="1">
              <a:solidFill>
                <a:schemeClr val="tx2"/>
              </a:solidFill>
            </a:endParaRPr>
          </a:p>
        </p:txBody>
      </p:sp>
      <p:sp>
        <p:nvSpPr>
          <p:cNvPr id="1501239" name="Text Box 55"/>
          <p:cNvSpPr txBox="1">
            <a:spLocks noChangeArrowheads="1"/>
          </p:cNvSpPr>
          <p:nvPr/>
        </p:nvSpPr>
        <p:spPr bwMode="auto">
          <a:xfrm>
            <a:off x="1115616" y="5877272"/>
            <a:ext cx="7344816" cy="636922"/>
          </a:xfrm>
          <a:prstGeom prst="rect">
            <a:avLst/>
          </a:prstGeom>
          <a:solidFill>
            <a:srgbClr val="FFCCCC"/>
          </a:solidFill>
          <a:ln w="9525" algn="ctr">
            <a:noFill/>
            <a:miter lim="800000"/>
            <a:headEnd/>
            <a:tailEnd/>
          </a:ln>
          <a:effectLst/>
        </p:spPr>
        <p:txBody>
          <a:bodyPr wrap="square" lIns="82124" tIns="41061" rIns="82124" bIns="41061">
            <a:spAutoFit/>
          </a:bodyPr>
          <a:lstStyle/>
          <a:p>
            <a:pPr defTabSz="814388"/>
            <a:r>
              <a:rPr lang="en-US" altLang="ja-JP" dirty="0" err="1"/>
              <a:t>WSA</a:t>
            </a:r>
            <a:r>
              <a:rPr lang="ja-JP" altLang="en-US" dirty="0"/>
              <a:t>複数台運用の場合は</a:t>
            </a:r>
            <a:r>
              <a:rPr lang="ja-JP" altLang="en-US" dirty="0" smtClean="0"/>
              <a:t>、ロードバランサ</a:t>
            </a:r>
            <a:r>
              <a:rPr lang="ja-JP" altLang="en-US" dirty="0"/>
              <a:t>と</a:t>
            </a:r>
            <a:r>
              <a:rPr lang="ja-JP" altLang="en-US" dirty="0" smtClean="0"/>
              <a:t>組合せるか、</a:t>
            </a:r>
            <a:r>
              <a:rPr lang="en-US" altLang="ja-JP" dirty="0" err="1" smtClean="0"/>
              <a:t>WCCP</a:t>
            </a:r>
            <a:r>
              <a:rPr lang="ja-JP" altLang="en-US" dirty="0" err="1" smtClean="0"/>
              <a:t>での</a:t>
            </a:r>
            <a:r>
              <a:rPr lang="ja-JP" altLang="en-US" dirty="0" smtClean="0"/>
              <a:t>トラフィックバランスに一任</a:t>
            </a:r>
            <a:endParaRPr lang="ja-JP" altLang="en-US" dirty="0"/>
          </a:p>
        </p:txBody>
      </p:sp>
      <p:pic>
        <p:nvPicPr>
          <p:cNvPr id="1501241" name="Picture 57" descr="datebase_gry"/>
          <p:cNvPicPr>
            <a:picLocks noChangeAspect="1" noChangeArrowheads="1"/>
          </p:cNvPicPr>
          <p:nvPr/>
        </p:nvPicPr>
        <p:blipFill>
          <a:blip r:embed="rId9" cstate="print"/>
          <a:srcRect/>
          <a:stretch>
            <a:fillRect/>
          </a:stretch>
        </p:blipFill>
        <p:spPr bwMode="gray">
          <a:xfrm>
            <a:off x="3095625" y="2889250"/>
            <a:ext cx="579438" cy="569913"/>
          </a:xfrm>
          <a:prstGeom prst="rect">
            <a:avLst/>
          </a:prstGeom>
          <a:noFill/>
        </p:spPr>
      </p:pic>
      <p:sp>
        <p:nvSpPr>
          <p:cNvPr id="1501242" name="Line 58"/>
          <p:cNvSpPr>
            <a:spLocks noChangeShapeType="1"/>
          </p:cNvSpPr>
          <p:nvPr/>
        </p:nvSpPr>
        <p:spPr bwMode="gray">
          <a:xfrm flipV="1">
            <a:off x="3492500" y="3105150"/>
            <a:ext cx="468313" cy="0"/>
          </a:xfrm>
          <a:prstGeom prst="line">
            <a:avLst/>
          </a:prstGeom>
          <a:noFill/>
          <a:ln w="19050">
            <a:solidFill>
              <a:schemeClr val="tx1"/>
            </a:solidFill>
            <a:round/>
            <a:headEnd/>
            <a:tailEnd/>
          </a:ln>
          <a:effectLst/>
        </p:spPr>
        <p:txBody>
          <a:bodyPr/>
          <a:lstStyle/>
          <a:p>
            <a:endParaRPr lang="ja-JP" altLang="en-US"/>
          </a:p>
        </p:txBody>
      </p:sp>
      <p:sp>
        <p:nvSpPr>
          <p:cNvPr id="1501243" name="Text Box 59"/>
          <p:cNvSpPr txBox="1">
            <a:spLocks noChangeArrowheads="1"/>
          </p:cNvSpPr>
          <p:nvPr/>
        </p:nvSpPr>
        <p:spPr bwMode="gray">
          <a:xfrm>
            <a:off x="3024188" y="2673350"/>
            <a:ext cx="504825" cy="274638"/>
          </a:xfrm>
          <a:prstGeom prst="rect">
            <a:avLst/>
          </a:prstGeom>
          <a:noFill/>
          <a:ln w="9525">
            <a:noFill/>
            <a:miter lim="800000"/>
            <a:headEnd/>
            <a:tailEnd/>
          </a:ln>
          <a:effectLst/>
        </p:spPr>
        <p:txBody>
          <a:bodyPr wrap="none">
            <a:spAutoFit/>
          </a:bodyPr>
          <a:lstStyle/>
          <a:p>
            <a:pPr algn="r">
              <a:lnSpc>
                <a:spcPct val="100000"/>
              </a:lnSpc>
            </a:pPr>
            <a:r>
              <a:rPr lang="en-US" altLang="ja-JP" sz="1200" b="1">
                <a:ea typeface="ヒラギノ角ゴ Pro W3" pitchFamily="8" charset="-128"/>
              </a:rPr>
              <a:t>DNS</a:t>
            </a:r>
          </a:p>
        </p:txBody>
      </p:sp>
      <p:sp>
        <p:nvSpPr>
          <p:cNvPr id="1501244" name="Text Box 60"/>
          <p:cNvSpPr txBox="1">
            <a:spLocks noChangeArrowheads="1"/>
          </p:cNvSpPr>
          <p:nvPr/>
        </p:nvSpPr>
        <p:spPr bwMode="gray">
          <a:xfrm>
            <a:off x="3924300" y="2816225"/>
            <a:ext cx="514350" cy="274638"/>
          </a:xfrm>
          <a:prstGeom prst="rect">
            <a:avLst/>
          </a:prstGeom>
          <a:noFill/>
          <a:ln w="9525">
            <a:noFill/>
            <a:miter lim="800000"/>
            <a:headEnd/>
            <a:tailEnd/>
          </a:ln>
          <a:effectLst/>
        </p:spPr>
        <p:txBody>
          <a:bodyPr wrap="none">
            <a:spAutoFit/>
          </a:bodyPr>
          <a:lstStyle/>
          <a:p>
            <a:pPr algn="r">
              <a:lnSpc>
                <a:spcPct val="100000"/>
              </a:lnSpc>
            </a:pPr>
            <a:r>
              <a:rPr lang="en-US" altLang="ja-JP" sz="1200" b="1">
                <a:ea typeface="ヒラギノ角ゴ Pro W3" pitchFamily="8" charset="-128"/>
              </a:rPr>
              <a:t>DMZ</a:t>
            </a:r>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4800" dirty="0" err="1" smtClean="0"/>
              <a:t>ScanSafe</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Title 745"/>
          <p:cNvSpPr>
            <a:spLocks noGrp="1"/>
          </p:cNvSpPr>
          <p:nvPr>
            <p:ph type="title"/>
          </p:nvPr>
        </p:nvSpPr>
        <p:spPr/>
        <p:txBody>
          <a:bodyPr/>
          <a:lstStyle/>
          <a:p>
            <a:pPr lvl="0"/>
            <a:r>
              <a:rPr lang="en-US" dirty="0" smtClean="0"/>
              <a:t>The Cisco Cloud at Work…Today </a:t>
            </a:r>
            <a:br>
              <a:rPr lang="en-US" dirty="0" smtClean="0"/>
            </a:br>
            <a:r>
              <a:rPr lang="en-US" sz="2000" dirty="0" smtClean="0">
                <a:solidFill>
                  <a:srgbClr val="47B0D5"/>
                </a:solidFill>
              </a:rPr>
              <a:t>Web Security Services</a:t>
            </a:r>
            <a:endParaRPr lang="en-US" sz="2000" dirty="0">
              <a:solidFill>
                <a:srgbClr val="47B0D5"/>
              </a:solidFill>
            </a:endParaRPr>
          </a:p>
        </p:txBody>
      </p:sp>
      <p:grpSp>
        <p:nvGrpSpPr>
          <p:cNvPr id="2" name="Group 2321"/>
          <p:cNvGrpSpPr/>
          <p:nvPr/>
        </p:nvGrpSpPr>
        <p:grpSpPr>
          <a:xfrm>
            <a:off x="139245" y="1812335"/>
            <a:ext cx="8853714" cy="5045665"/>
            <a:chOff x="1733550" y="2428875"/>
            <a:chExt cx="5314950" cy="3028950"/>
          </a:xfrm>
        </p:grpSpPr>
        <p:sp>
          <p:nvSpPr>
            <p:cNvPr id="1549" name="Rectangle 12"/>
            <p:cNvSpPr>
              <a:spLocks noChangeArrowheads="1"/>
            </p:cNvSpPr>
            <p:nvPr/>
          </p:nvSpPr>
          <p:spPr bwMode="auto">
            <a:xfrm>
              <a:off x="1733550" y="2428875"/>
              <a:ext cx="5314950" cy="3028950"/>
            </a:xfrm>
            <a:prstGeom prst="rect">
              <a:avLst/>
            </a:prstGeom>
            <a:gradFill rotWithShape="1">
              <a:gsLst>
                <a:gs pos="0">
                  <a:srgbClr val="FFFFFF">
                    <a:alpha val="0"/>
                  </a:srgbClr>
                </a:gs>
                <a:gs pos="56000">
                  <a:srgbClr val="0183B7"/>
                </a:gs>
                <a:gs pos="100000">
                  <a:srgbClr val="0183B7">
                    <a:alpha val="0"/>
                  </a:srgbClr>
                </a:gs>
              </a:gsLst>
              <a:lin ang="5400000" scaled="1"/>
            </a:gradFill>
            <a:ln w="9525">
              <a:noFill/>
              <a:miter lim="800000"/>
              <a:headEnd/>
              <a:tailEnd/>
            </a:ln>
          </p:spPr>
          <p:txBody>
            <a:bodyPr lIns="82124" tIns="41061" rIns="82124" bIns="41061" anchor="ctr">
              <a:prstTxWarp prst="textNoShape">
                <a:avLst/>
              </a:prstTxWarp>
            </a:bodyPr>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62D1FE"/>
                </a:solidFill>
                <a:effectLst/>
                <a:uLnTx/>
                <a:uFillTx/>
                <a:ea typeface="Arial" pitchFamily="31" charset="0"/>
                <a:cs typeface="Arial" pitchFamily="31" charset="0"/>
              </a:endParaRPr>
            </a:p>
          </p:txBody>
        </p:sp>
        <p:grpSp>
          <p:nvGrpSpPr>
            <p:cNvPr id="3" name="Group 1480"/>
            <p:cNvGrpSpPr>
              <a:grpSpLocks/>
            </p:cNvGrpSpPr>
            <p:nvPr/>
          </p:nvGrpSpPr>
          <p:grpSpPr bwMode="auto">
            <a:xfrm>
              <a:off x="1781965" y="3157462"/>
              <a:ext cx="5138631" cy="1792456"/>
              <a:chOff x="6145" y="2530"/>
              <a:chExt cx="5639" cy="1542"/>
            </a:xfrm>
          </p:grpSpPr>
          <p:sp>
            <p:nvSpPr>
              <p:cNvPr id="1628" name="Freeform 806"/>
              <p:cNvSpPr>
                <a:spLocks/>
              </p:cNvSpPr>
              <p:nvPr/>
            </p:nvSpPr>
            <p:spPr bwMode="auto">
              <a:xfrm>
                <a:off x="9626" y="2530"/>
                <a:ext cx="4" cy="1"/>
              </a:xfrm>
              <a:custGeom>
                <a:avLst/>
                <a:gdLst>
                  <a:gd name="T0" fmla="*/ 4 w 4"/>
                  <a:gd name="T1" fmla="*/ 0 h 1"/>
                  <a:gd name="T2" fmla="*/ 4 w 4"/>
                  <a:gd name="T3" fmla="*/ 0 h 1"/>
                  <a:gd name="T4" fmla="*/ 0 w 4"/>
                  <a:gd name="T5" fmla="*/ 0 h 1"/>
                  <a:gd name="T6" fmla="*/ 0 w 4"/>
                  <a:gd name="T7" fmla="*/ 1 h 1"/>
                  <a:gd name="T8" fmla="*/ 4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0"/>
                    </a:moveTo>
                    <a:lnTo>
                      <a:pt x="4" y="0"/>
                    </a:lnTo>
                    <a:lnTo>
                      <a:pt x="0" y="0"/>
                    </a:lnTo>
                    <a:lnTo>
                      <a:pt x="0"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29" name="Freeform 807"/>
              <p:cNvSpPr>
                <a:spLocks/>
              </p:cNvSpPr>
              <p:nvPr/>
            </p:nvSpPr>
            <p:spPr bwMode="auto">
              <a:xfrm>
                <a:off x="11692" y="2979"/>
                <a:ext cx="46" cy="14"/>
              </a:xfrm>
              <a:custGeom>
                <a:avLst/>
                <a:gdLst>
                  <a:gd name="T0" fmla="*/ 44 w 46"/>
                  <a:gd name="T1" fmla="*/ 9 h 14"/>
                  <a:gd name="T2" fmla="*/ 42 w 46"/>
                  <a:gd name="T3" fmla="*/ 8 h 14"/>
                  <a:gd name="T4" fmla="*/ 40 w 46"/>
                  <a:gd name="T5" fmla="*/ 8 h 14"/>
                  <a:gd name="T6" fmla="*/ 37 w 46"/>
                  <a:gd name="T7" fmla="*/ 9 h 14"/>
                  <a:gd name="T8" fmla="*/ 33 w 46"/>
                  <a:gd name="T9" fmla="*/ 8 h 14"/>
                  <a:gd name="T10" fmla="*/ 33 w 46"/>
                  <a:gd name="T11" fmla="*/ 7 h 14"/>
                  <a:gd name="T12" fmla="*/ 27 w 46"/>
                  <a:gd name="T13" fmla="*/ 6 h 14"/>
                  <a:gd name="T14" fmla="*/ 27 w 46"/>
                  <a:gd name="T15" fmla="*/ 5 h 14"/>
                  <a:gd name="T16" fmla="*/ 25 w 46"/>
                  <a:gd name="T17" fmla="*/ 3 h 14"/>
                  <a:gd name="T18" fmla="*/ 25 w 46"/>
                  <a:gd name="T19" fmla="*/ 3 h 14"/>
                  <a:gd name="T20" fmla="*/ 23 w 46"/>
                  <a:gd name="T21" fmla="*/ 2 h 14"/>
                  <a:gd name="T22" fmla="*/ 21 w 46"/>
                  <a:gd name="T23" fmla="*/ 2 h 14"/>
                  <a:gd name="T24" fmla="*/ 18 w 46"/>
                  <a:gd name="T25" fmla="*/ 2 h 14"/>
                  <a:gd name="T26" fmla="*/ 18 w 46"/>
                  <a:gd name="T27" fmla="*/ 2 h 14"/>
                  <a:gd name="T28" fmla="*/ 16 w 46"/>
                  <a:gd name="T29" fmla="*/ 2 h 14"/>
                  <a:gd name="T30" fmla="*/ 14 w 46"/>
                  <a:gd name="T31" fmla="*/ 3 h 14"/>
                  <a:gd name="T32" fmla="*/ 12 w 46"/>
                  <a:gd name="T33" fmla="*/ 3 h 14"/>
                  <a:gd name="T34" fmla="*/ 10 w 46"/>
                  <a:gd name="T35" fmla="*/ 2 h 14"/>
                  <a:gd name="T36" fmla="*/ 4 w 46"/>
                  <a:gd name="T37" fmla="*/ 2 h 14"/>
                  <a:gd name="T38" fmla="*/ 2 w 46"/>
                  <a:gd name="T39" fmla="*/ 0 h 14"/>
                  <a:gd name="T40" fmla="*/ 2 w 46"/>
                  <a:gd name="T41" fmla="*/ 1 h 14"/>
                  <a:gd name="T42" fmla="*/ 0 w 46"/>
                  <a:gd name="T43" fmla="*/ 6 h 14"/>
                  <a:gd name="T44" fmla="*/ 2 w 46"/>
                  <a:gd name="T45" fmla="*/ 8 h 14"/>
                  <a:gd name="T46" fmla="*/ 4 w 46"/>
                  <a:gd name="T47" fmla="*/ 8 h 14"/>
                  <a:gd name="T48" fmla="*/ 6 w 46"/>
                  <a:gd name="T49" fmla="*/ 9 h 14"/>
                  <a:gd name="T50" fmla="*/ 8 w 46"/>
                  <a:gd name="T51" fmla="*/ 8 h 14"/>
                  <a:gd name="T52" fmla="*/ 10 w 46"/>
                  <a:gd name="T53" fmla="*/ 8 h 14"/>
                  <a:gd name="T54" fmla="*/ 14 w 46"/>
                  <a:gd name="T55" fmla="*/ 8 h 14"/>
                  <a:gd name="T56" fmla="*/ 16 w 46"/>
                  <a:gd name="T57" fmla="*/ 8 h 14"/>
                  <a:gd name="T58" fmla="*/ 23 w 46"/>
                  <a:gd name="T59" fmla="*/ 10 h 14"/>
                  <a:gd name="T60" fmla="*/ 29 w 46"/>
                  <a:gd name="T61" fmla="*/ 13 h 14"/>
                  <a:gd name="T62" fmla="*/ 31 w 46"/>
                  <a:gd name="T63" fmla="*/ 13 h 14"/>
                  <a:gd name="T64" fmla="*/ 31 w 46"/>
                  <a:gd name="T65" fmla="*/ 14 h 14"/>
                  <a:gd name="T66" fmla="*/ 33 w 46"/>
                  <a:gd name="T67" fmla="*/ 14 h 14"/>
                  <a:gd name="T68" fmla="*/ 35 w 46"/>
                  <a:gd name="T69" fmla="*/ 13 h 14"/>
                  <a:gd name="T70" fmla="*/ 37 w 46"/>
                  <a:gd name="T71" fmla="*/ 11 h 14"/>
                  <a:gd name="T72" fmla="*/ 40 w 46"/>
                  <a:gd name="T73" fmla="*/ 11 h 14"/>
                  <a:gd name="T74" fmla="*/ 44 w 46"/>
                  <a:gd name="T75" fmla="*/ 11 h 14"/>
                  <a:gd name="T76" fmla="*/ 46 w 46"/>
                  <a:gd name="T77" fmla="*/ 11 h 14"/>
                  <a:gd name="T78" fmla="*/ 46 w 46"/>
                  <a:gd name="T79" fmla="*/ 10 h 14"/>
                  <a:gd name="T80" fmla="*/ 46 w 46"/>
                  <a:gd name="T81" fmla="*/ 9 h 14"/>
                  <a:gd name="T82" fmla="*/ 46 w 46"/>
                  <a:gd name="T83" fmla="*/ 9 h 14"/>
                  <a:gd name="T84" fmla="*/ 44 w 46"/>
                  <a:gd name="T85" fmla="*/ 9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9"/>
                    </a:moveTo>
                    <a:lnTo>
                      <a:pt x="42" y="8"/>
                    </a:lnTo>
                    <a:lnTo>
                      <a:pt x="40" y="8"/>
                    </a:lnTo>
                    <a:lnTo>
                      <a:pt x="37" y="9"/>
                    </a:lnTo>
                    <a:lnTo>
                      <a:pt x="33" y="8"/>
                    </a:lnTo>
                    <a:lnTo>
                      <a:pt x="33" y="7"/>
                    </a:lnTo>
                    <a:lnTo>
                      <a:pt x="27" y="6"/>
                    </a:lnTo>
                    <a:lnTo>
                      <a:pt x="27" y="5"/>
                    </a:lnTo>
                    <a:lnTo>
                      <a:pt x="25" y="3"/>
                    </a:lnTo>
                    <a:lnTo>
                      <a:pt x="23" y="2"/>
                    </a:lnTo>
                    <a:lnTo>
                      <a:pt x="21" y="2"/>
                    </a:lnTo>
                    <a:lnTo>
                      <a:pt x="18" y="2"/>
                    </a:lnTo>
                    <a:lnTo>
                      <a:pt x="16"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6" y="8"/>
                    </a:lnTo>
                    <a:lnTo>
                      <a:pt x="23" y="10"/>
                    </a:lnTo>
                    <a:lnTo>
                      <a:pt x="29" y="13"/>
                    </a:lnTo>
                    <a:lnTo>
                      <a:pt x="31" y="13"/>
                    </a:lnTo>
                    <a:lnTo>
                      <a:pt x="31" y="14"/>
                    </a:lnTo>
                    <a:lnTo>
                      <a:pt x="33" y="14"/>
                    </a:lnTo>
                    <a:lnTo>
                      <a:pt x="35" y="13"/>
                    </a:lnTo>
                    <a:lnTo>
                      <a:pt x="37" y="11"/>
                    </a:lnTo>
                    <a:lnTo>
                      <a:pt x="40" y="11"/>
                    </a:lnTo>
                    <a:lnTo>
                      <a:pt x="44" y="11"/>
                    </a:lnTo>
                    <a:lnTo>
                      <a:pt x="46" y="11"/>
                    </a:lnTo>
                    <a:lnTo>
                      <a:pt x="46" y="10"/>
                    </a:lnTo>
                    <a:lnTo>
                      <a:pt x="46" y="9"/>
                    </a:lnTo>
                    <a:lnTo>
                      <a:pt x="44"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0" name="Freeform 808"/>
              <p:cNvSpPr>
                <a:spLocks/>
              </p:cNvSpPr>
              <p:nvPr/>
            </p:nvSpPr>
            <p:spPr bwMode="auto">
              <a:xfrm>
                <a:off x="11757" y="3037"/>
                <a:ext cx="27" cy="9"/>
              </a:xfrm>
              <a:custGeom>
                <a:avLst/>
                <a:gdLst>
                  <a:gd name="T0" fmla="*/ 27 w 27"/>
                  <a:gd name="T1" fmla="*/ 5 h 9"/>
                  <a:gd name="T2" fmla="*/ 25 w 27"/>
                  <a:gd name="T3" fmla="*/ 5 h 9"/>
                  <a:gd name="T4" fmla="*/ 25 w 27"/>
                  <a:gd name="T5" fmla="*/ 1 h 9"/>
                  <a:gd name="T6" fmla="*/ 25 w 27"/>
                  <a:gd name="T7" fmla="*/ 1 h 9"/>
                  <a:gd name="T8" fmla="*/ 19 w 27"/>
                  <a:gd name="T9" fmla="*/ 1 h 9"/>
                  <a:gd name="T10" fmla="*/ 17 w 27"/>
                  <a:gd name="T11" fmla="*/ 0 h 9"/>
                  <a:gd name="T12" fmla="*/ 15 w 27"/>
                  <a:gd name="T13" fmla="*/ 0 h 9"/>
                  <a:gd name="T14" fmla="*/ 8 w 27"/>
                  <a:gd name="T15" fmla="*/ 3 h 9"/>
                  <a:gd name="T16" fmla="*/ 0 w 27"/>
                  <a:gd name="T17" fmla="*/ 3 h 9"/>
                  <a:gd name="T18" fmla="*/ 0 w 27"/>
                  <a:gd name="T19" fmla="*/ 3 h 9"/>
                  <a:gd name="T20" fmla="*/ 0 w 27"/>
                  <a:gd name="T21" fmla="*/ 4 h 9"/>
                  <a:gd name="T22" fmla="*/ 0 w 27"/>
                  <a:gd name="T23" fmla="*/ 5 h 9"/>
                  <a:gd name="T24" fmla="*/ 4 w 27"/>
                  <a:gd name="T25" fmla="*/ 7 h 9"/>
                  <a:gd name="T26" fmla="*/ 6 w 27"/>
                  <a:gd name="T27" fmla="*/ 7 h 9"/>
                  <a:gd name="T28" fmla="*/ 8 w 27"/>
                  <a:gd name="T29" fmla="*/ 7 h 9"/>
                  <a:gd name="T30" fmla="*/ 19 w 27"/>
                  <a:gd name="T31" fmla="*/ 9 h 9"/>
                  <a:gd name="T32" fmla="*/ 19 w 27"/>
                  <a:gd name="T33" fmla="*/ 8 h 9"/>
                  <a:gd name="T34" fmla="*/ 21 w 27"/>
                  <a:gd name="T35" fmla="*/ 8 h 9"/>
                  <a:gd name="T36" fmla="*/ 23 w 27"/>
                  <a:gd name="T37" fmla="*/ 7 h 9"/>
                  <a:gd name="T38" fmla="*/ 23 w 27"/>
                  <a:gd name="T39" fmla="*/ 7 h 9"/>
                  <a:gd name="T40" fmla="*/ 25 w 27"/>
                  <a:gd name="T41" fmla="*/ 7 h 9"/>
                  <a:gd name="T42" fmla="*/ 27 w 27"/>
                  <a:gd name="T43" fmla="*/ 6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5" y="5"/>
                    </a:lnTo>
                    <a:lnTo>
                      <a:pt x="25" y="1"/>
                    </a:lnTo>
                    <a:lnTo>
                      <a:pt x="19" y="1"/>
                    </a:lnTo>
                    <a:lnTo>
                      <a:pt x="17" y="0"/>
                    </a:lnTo>
                    <a:lnTo>
                      <a:pt x="15" y="0"/>
                    </a:lnTo>
                    <a:lnTo>
                      <a:pt x="8" y="3"/>
                    </a:lnTo>
                    <a:lnTo>
                      <a:pt x="0" y="3"/>
                    </a:lnTo>
                    <a:lnTo>
                      <a:pt x="0" y="4"/>
                    </a:lnTo>
                    <a:lnTo>
                      <a:pt x="0" y="5"/>
                    </a:lnTo>
                    <a:lnTo>
                      <a:pt x="4" y="7"/>
                    </a:lnTo>
                    <a:lnTo>
                      <a:pt x="6" y="7"/>
                    </a:lnTo>
                    <a:lnTo>
                      <a:pt x="8" y="7"/>
                    </a:lnTo>
                    <a:lnTo>
                      <a:pt x="19" y="9"/>
                    </a:lnTo>
                    <a:lnTo>
                      <a:pt x="19" y="8"/>
                    </a:lnTo>
                    <a:lnTo>
                      <a:pt x="21" y="8"/>
                    </a:lnTo>
                    <a:lnTo>
                      <a:pt x="23" y="7"/>
                    </a:lnTo>
                    <a:lnTo>
                      <a:pt x="25" y="7"/>
                    </a:lnTo>
                    <a:lnTo>
                      <a:pt x="27" y="6"/>
                    </a:lnTo>
                    <a:lnTo>
                      <a:pt x="27"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1" name="Freeform 809"/>
              <p:cNvSpPr>
                <a:spLocks/>
              </p:cNvSpPr>
              <p:nvPr/>
            </p:nvSpPr>
            <p:spPr bwMode="auto">
              <a:xfrm>
                <a:off x="6379" y="2979"/>
                <a:ext cx="46" cy="14"/>
              </a:xfrm>
              <a:custGeom>
                <a:avLst/>
                <a:gdLst>
                  <a:gd name="T0" fmla="*/ 44 w 46"/>
                  <a:gd name="T1" fmla="*/ 11 h 14"/>
                  <a:gd name="T2" fmla="*/ 46 w 46"/>
                  <a:gd name="T3" fmla="*/ 11 h 14"/>
                  <a:gd name="T4" fmla="*/ 46 w 46"/>
                  <a:gd name="T5" fmla="*/ 10 h 14"/>
                  <a:gd name="T6" fmla="*/ 46 w 46"/>
                  <a:gd name="T7" fmla="*/ 9 h 14"/>
                  <a:gd name="T8" fmla="*/ 46 w 46"/>
                  <a:gd name="T9" fmla="*/ 9 h 14"/>
                  <a:gd name="T10" fmla="*/ 44 w 46"/>
                  <a:gd name="T11" fmla="*/ 9 h 14"/>
                  <a:gd name="T12" fmla="*/ 42 w 46"/>
                  <a:gd name="T13" fmla="*/ 8 h 14"/>
                  <a:gd name="T14" fmla="*/ 40 w 46"/>
                  <a:gd name="T15" fmla="*/ 8 h 14"/>
                  <a:gd name="T16" fmla="*/ 40 w 46"/>
                  <a:gd name="T17" fmla="*/ 9 h 14"/>
                  <a:gd name="T18" fmla="*/ 35 w 46"/>
                  <a:gd name="T19" fmla="*/ 8 h 14"/>
                  <a:gd name="T20" fmla="*/ 33 w 46"/>
                  <a:gd name="T21" fmla="*/ 7 h 14"/>
                  <a:gd name="T22" fmla="*/ 27 w 46"/>
                  <a:gd name="T23" fmla="*/ 6 h 14"/>
                  <a:gd name="T24" fmla="*/ 27 w 46"/>
                  <a:gd name="T25" fmla="*/ 5 h 14"/>
                  <a:gd name="T26" fmla="*/ 27 w 46"/>
                  <a:gd name="T27" fmla="*/ 3 h 14"/>
                  <a:gd name="T28" fmla="*/ 25 w 46"/>
                  <a:gd name="T29" fmla="*/ 3 h 14"/>
                  <a:gd name="T30" fmla="*/ 23 w 46"/>
                  <a:gd name="T31" fmla="*/ 2 h 14"/>
                  <a:gd name="T32" fmla="*/ 21 w 46"/>
                  <a:gd name="T33" fmla="*/ 2 h 14"/>
                  <a:gd name="T34" fmla="*/ 19 w 46"/>
                  <a:gd name="T35" fmla="*/ 2 h 14"/>
                  <a:gd name="T36" fmla="*/ 19 w 46"/>
                  <a:gd name="T37" fmla="*/ 2 h 14"/>
                  <a:gd name="T38" fmla="*/ 17 w 46"/>
                  <a:gd name="T39" fmla="*/ 2 h 14"/>
                  <a:gd name="T40" fmla="*/ 14 w 46"/>
                  <a:gd name="T41" fmla="*/ 3 h 14"/>
                  <a:gd name="T42" fmla="*/ 12 w 46"/>
                  <a:gd name="T43" fmla="*/ 3 h 14"/>
                  <a:gd name="T44" fmla="*/ 10 w 46"/>
                  <a:gd name="T45" fmla="*/ 2 h 14"/>
                  <a:gd name="T46" fmla="*/ 4 w 46"/>
                  <a:gd name="T47" fmla="*/ 2 h 14"/>
                  <a:gd name="T48" fmla="*/ 2 w 46"/>
                  <a:gd name="T49" fmla="*/ 0 h 14"/>
                  <a:gd name="T50" fmla="*/ 2 w 46"/>
                  <a:gd name="T51" fmla="*/ 1 h 14"/>
                  <a:gd name="T52" fmla="*/ 0 w 46"/>
                  <a:gd name="T53" fmla="*/ 6 h 14"/>
                  <a:gd name="T54" fmla="*/ 2 w 46"/>
                  <a:gd name="T55" fmla="*/ 8 h 14"/>
                  <a:gd name="T56" fmla="*/ 4 w 46"/>
                  <a:gd name="T57" fmla="*/ 8 h 14"/>
                  <a:gd name="T58" fmla="*/ 6 w 46"/>
                  <a:gd name="T59" fmla="*/ 9 h 14"/>
                  <a:gd name="T60" fmla="*/ 8 w 46"/>
                  <a:gd name="T61" fmla="*/ 8 h 14"/>
                  <a:gd name="T62" fmla="*/ 10 w 46"/>
                  <a:gd name="T63" fmla="*/ 8 h 14"/>
                  <a:gd name="T64" fmla="*/ 14 w 46"/>
                  <a:gd name="T65" fmla="*/ 8 h 14"/>
                  <a:gd name="T66" fmla="*/ 17 w 46"/>
                  <a:gd name="T67" fmla="*/ 8 h 14"/>
                  <a:gd name="T68" fmla="*/ 23 w 46"/>
                  <a:gd name="T69" fmla="*/ 10 h 14"/>
                  <a:gd name="T70" fmla="*/ 29 w 46"/>
                  <a:gd name="T71" fmla="*/ 13 h 14"/>
                  <a:gd name="T72" fmla="*/ 31 w 46"/>
                  <a:gd name="T73" fmla="*/ 13 h 14"/>
                  <a:gd name="T74" fmla="*/ 31 w 46"/>
                  <a:gd name="T75" fmla="*/ 14 h 14"/>
                  <a:gd name="T76" fmla="*/ 35 w 46"/>
                  <a:gd name="T77" fmla="*/ 14 h 14"/>
                  <a:gd name="T78" fmla="*/ 35 w 46"/>
                  <a:gd name="T79" fmla="*/ 13 h 14"/>
                  <a:gd name="T80" fmla="*/ 38 w 46"/>
                  <a:gd name="T81" fmla="*/ 11 h 14"/>
                  <a:gd name="T82" fmla="*/ 40 w 46"/>
                  <a:gd name="T83" fmla="*/ 11 h 14"/>
                  <a:gd name="T84" fmla="*/ 44 w 46"/>
                  <a:gd name="T85" fmla="*/ 1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11"/>
                    </a:moveTo>
                    <a:lnTo>
                      <a:pt x="46" y="11"/>
                    </a:lnTo>
                    <a:lnTo>
                      <a:pt x="46" y="10"/>
                    </a:lnTo>
                    <a:lnTo>
                      <a:pt x="46" y="9"/>
                    </a:lnTo>
                    <a:lnTo>
                      <a:pt x="44" y="9"/>
                    </a:lnTo>
                    <a:lnTo>
                      <a:pt x="42" y="8"/>
                    </a:lnTo>
                    <a:lnTo>
                      <a:pt x="40" y="8"/>
                    </a:lnTo>
                    <a:lnTo>
                      <a:pt x="40" y="9"/>
                    </a:lnTo>
                    <a:lnTo>
                      <a:pt x="35" y="8"/>
                    </a:lnTo>
                    <a:lnTo>
                      <a:pt x="33" y="7"/>
                    </a:lnTo>
                    <a:lnTo>
                      <a:pt x="27" y="6"/>
                    </a:lnTo>
                    <a:lnTo>
                      <a:pt x="27" y="5"/>
                    </a:lnTo>
                    <a:lnTo>
                      <a:pt x="27" y="3"/>
                    </a:lnTo>
                    <a:lnTo>
                      <a:pt x="25" y="3"/>
                    </a:lnTo>
                    <a:lnTo>
                      <a:pt x="23" y="2"/>
                    </a:lnTo>
                    <a:lnTo>
                      <a:pt x="21" y="2"/>
                    </a:lnTo>
                    <a:lnTo>
                      <a:pt x="19" y="2"/>
                    </a:lnTo>
                    <a:lnTo>
                      <a:pt x="17"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7" y="8"/>
                    </a:lnTo>
                    <a:lnTo>
                      <a:pt x="23" y="10"/>
                    </a:lnTo>
                    <a:lnTo>
                      <a:pt x="29" y="13"/>
                    </a:lnTo>
                    <a:lnTo>
                      <a:pt x="31" y="13"/>
                    </a:lnTo>
                    <a:lnTo>
                      <a:pt x="31" y="14"/>
                    </a:lnTo>
                    <a:lnTo>
                      <a:pt x="35" y="14"/>
                    </a:lnTo>
                    <a:lnTo>
                      <a:pt x="35" y="13"/>
                    </a:lnTo>
                    <a:lnTo>
                      <a:pt x="38" y="11"/>
                    </a:lnTo>
                    <a:lnTo>
                      <a:pt x="40" y="11"/>
                    </a:lnTo>
                    <a:lnTo>
                      <a:pt x="44" y="1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2" name="Freeform 810"/>
              <p:cNvSpPr>
                <a:spLocks/>
              </p:cNvSpPr>
              <p:nvPr/>
            </p:nvSpPr>
            <p:spPr bwMode="auto">
              <a:xfrm>
                <a:off x="6444" y="3037"/>
                <a:ext cx="27" cy="9"/>
              </a:xfrm>
              <a:custGeom>
                <a:avLst/>
                <a:gdLst>
                  <a:gd name="T0" fmla="*/ 27 w 27"/>
                  <a:gd name="T1" fmla="*/ 5 h 9"/>
                  <a:gd name="T2" fmla="*/ 27 w 27"/>
                  <a:gd name="T3" fmla="*/ 1 h 9"/>
                  <a:gd name="T4" fmla="*/ 25 w 27"/>
                  <a:gd name="T5" fmla="*/ 1 h 9"/>
                  <a:gd name="T6" fmla="*/ 21 w 27"/>
                  <a:gd name="T7" fmla="*/ 1 h 9"/>
                  <a:gd name="T8" fmla="*/ 19 w 27"/>
                  <a:gd name="T9" fmla="*/ 0 h 9"/>
                  <a:gd name="T10" fmla="*/ 15 w 27"/>
                  <a:gd name="T11" fmla="*/ 0 h 9"/>
                  <a:gd name="T12" fmla="*/ 10 w 27"/>
                  <a:gd name="T13" fmla="*/ 3 h 9"/>
                  <a:gd name="T14" fmla="*/ 0 w 27"/>
                  <a:gd name="T15" fmla="*/ 3 h 9"/>
                  <a:gd name="T16" fmla="*/ 0 w 27"/>
                  <a:gd name="T17" fmla="*/ 3 h 9"/>
                  <a:gd name="T18" fmla="*/ 0 w 27"/>
                  <a:gd name="T19" fmla="*/ 4 h 9"/>
                  <a:gd name="T20" fmla="*/ 0 w 27"/>
                  <a:gd name="T21" fmla="*/ 5 h 9"/>
                  <a:gd name="T22" fmla="*/ 4 w 27"/>
                  <a:gd name="T23" fmla="*/ 7 h 9"/>
                  <a:gd name="T24" fmla="*/ 6 w 27"/>
                  <a:gd name="T25" fmla="*/ 7 h 9"/>
                  <a:gd name="T26" fmla="*/ 8 w 27"/>
                  <a:gd name="T27" fmla="*/ 7 h 9"/>
                  <a:gd name="T28" fmla="*/ 19 w 27"/>
                  <a:gd name="T29" fmla="*/ 9 h 9"/>
                  <a:gd name="T30" fmla="*/ 19 w 27"/>
                  <a:gd name="T31" fmla="*/ 8 h 9"/>
                  <a:gd name="T32" fmla="*/ 21 w 27"/>
                  <a:gd name="T33" fmla="*/ 8 h 9"/>
                  <a:gd name="T34" fmla="*/ 23 w 27"/>
                  <a:gd name="T35" fmla="*/ 7 h 9"/>
                  <a:gd name="T36" fmla="*/ 23 w 27"/>
                  <a:gd name="T37" fmla="*/ 7 h 9"/>
                  <a:gd name="T38" fmla="*/ 27 w 27"/>
                  <a:gd name="T39" fmla="*/ 7 h 9"/>
                  <a:gd name="T40" fmla="*/ 27 w 27"/>
                  <a:gd name="T41" fmla="*/ 6 h 9"/>
                  <a:gd name="T42" fmla="*/ 27 w 27"/>
                  <a:gd name="T43" fmla="*/ 5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7" y="1"/>
                    </a:lnTo>
                    <a:lnTo>
                      <a:pt x="25" y="1"/>
                    </a:lnTo>
                    <a:lnTo>
                      <a:pt x="21" y="1"/>
                    </a:lnTo>
                    <a:lnTo>
                      <a:pt x="19" y="0"/>
                    </a:lnTo>
                    <a:lnTo>
                      <a:pt x="15" y="0"/>
                    </a:lnTo>
                    <a:lnTo>
                      <a:pt x="10" y="3"/>
                    </a:lnTo>
                    <a:lnTo>
                      <a:pt x="0" y="3"/>
                    </a:lnTo>
                    <a:lnTo>
                      <a:pt x="0" y="4"/>
                    </a:lnTo>
                    <a:lnTo>
                      <a:pt x="0" y="5"/>
                    </a:lnTo>
                    <a:lnTo>
                      <a:pt x="4" y="7"/>
                    </a:lnTo>
                    <a:lnTo>
                      <a:pt x="6" y="7"/>
                    </a:lnTo>
                    <a:lnTo>
                      <a:pt x="8" y="7"/>
                    </a:lnTo>
                    <a:lnTo>
                      <a:pt x="19" y="9"/>
                    </a:lnTo>
                    <a:lnTo>
                      <a:pt x="19" y="8"/>
                    </a:lnTo>
                    <a:lnTo>
                      <a:pt x="21" y="8"/>
                    </a:lnTo>
                    <a:lnTo>
                      <a:pt x="23" y="7"/>
                    </a:lnTo>
                    <a:lnTo>
                      <a:pt x="27" y="7"/>
                    </a:lnTo>
                    <a:lnTo>
                      <a:pt x="27" y="6"/>
                    </a:lnTo>
                    <a:lnTo>
                      <a:pt x="27"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3" name="Freeform 811"/>
              <p:cNvSpPr>
                <a:spLocks/>
              </p:cNvSpPr>
              <p:nvPr/>
            </p:nvSpPr>
            <p:spPr bwMode="auto">
              <a:xfrm>
                <a:off x="6476" y="3029"/>
                <a:ext cx="16" cy="8"/>
              </a:xfrm>
              <a:custGeom>
                <a:avLst/>
                <a:gdLst>
                  <a:gd name="T0" fmla="*/ 10 w 16"/>
                  <a:gd name="T1" fmla="*/ 8 h 8"/>
                  <a:gd name="T2" fmla="*/ 16 w 16"/>
                  <a:gd name="T3" fmla="*/ 5 h 8"/>
                  <a:gd name="T4" fmla="*/ 16 w 16"/>
                  <a:gd name="T5" fmla="*/ 4 h 8"/>
                  <a:gd name="T6" fmla="*/ 14 w 16"/>
                  <a:gd name="T7" fmla="*/ 3 h 8"/>
                  <a:gd name="T8" fmla="*/ 6 w 16"/>
                  <a:gd name="T9" fmla="*/ 0 h 8"/>
                  <a:gd name="T10" fmla="*/ 4 w 16"/>
                  <a:gd name="T11" fmla="*/ 1 h 8"/>
                  <a:gd name="T12" fmla="*/ 0 w 16"/>
                  <a:gd name="T13" fmla="*/ 4 h 8"/>
                  <a:gd name="T14" fmla="*/ 0 w 16"/>
                  <a:gd name="T15" fmla="*/ 4 h 8"/>
                  <a:gd name="T16" fmla="*/ 2 w 16"/>
                  <a:gd name="T17" fmla="*/ 4 h 8"/>
                  <a:gd name="T18" fmla="*/ 6 w 16"/>
                  <a:gd name="T19" fmla="*/ 5 h 8"/>
                  <a:gd name="T20" fmla="*/ 10 w 16"/>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8"/>
                  <a:gd name="T35" fmla="*/ 16 w 1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8">
                    <a:moveTo>
                      <a:pt x="10" y="8"/>
                    </a:moveTo>
                    <a:lnTo>
                      <a:pt x="16" y="5"/>
                    </a:lnTo>
                    <a:lnTo>
                      <a:pt x="16" y="4"/>
                    </a:lnTo>
                    <a:lnTo>
                      <a:pt x="14" y="3"/>
                    </a:lnTo>
                    <a:lnTo>
                      <a:pt x="6" y="0"/>
                    </a:lnTo>
                    <a:lnTo>
                      <a:pt x="4" y="1"/>
                    </a:lnTo>
                    <a:lnTo>
                      <a:pt x="0" y="4"/>
                    </a:lnTo>
                    <a:lnTo>
                      <a:pt x="2" y="4"/>
                    </a:lnTo>
                    <a:lnTo>
                      <a:pt x="6" y="5"/>
                    </a:lnTo>
                    <a:lnTo>
                      <a:pt x="10"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4" name="Freeform 812"/>
              <p:cNvSpPr>
                <a:spLocks/>
              </p:cNvSpPr>
              <p:nvPr/>
            </p:nvSpPr>
            <p:spPr bwMode="auto">
              <a:xfrm>
                <a:off x="7775" y="2981"/>
                <a:ext cx="12" cy="5"/>
              </a:xfrm>
              <a:custGeom>
                <a:avLst/>
                <a:gdLst>
                  <a:gd name="T0" fmla="*/ 0 w 12"/>
                  <a:gd name="T1" fmla="*/ 0 h 5"/>
                  <a:gd name="T2" fmla="*/ 2 w 12"/>
                  <a:gd name="T3" fmla="*/ 3 h 5"/>
                  <a:gd name="T4" fmla="*/ 8 w 12"/>
                  <a:gd name="T5" fmla="*/ 5 h 5"/>
                  <a:gd name="T6" fmla="*/ 12 w 12"/>
                  <a:gd name="T7" fmla="*/ 5 h 5"/>
                  <a:gd name="T8" fmla="*/ 10 w 12"/>
                  <a:gd name="T9" fmla="*/ 3 h 5"/>
                  <a:gd name="T10" fmla="*/ 10 w 12"/>
                  <a:gd name="T11" fmla="*/ 3 h 5"/>
                  <a:gd name="T12" fmla="*/ 0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0"/>
                    </a:moveTo>
                    <a:lnTo>
                      <a:pt x="2" y="3"/>
                    </a:lnTo>
                    <a:lnTo>
                      <a:pt x="8" y="5"/>
                    </a:lnTo>
                    <a:lnTo>
                      <a:pt x="12" y="5"/>
                    </a:lnTo>
                    <a:lnTo>
                      <a:pt x="10" y="3"/>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5" name="Freeform 813"/>
              <p:cNvSpPr>
                <a:spLocks/>
              </p:cNvSpPr>
              <p:nvPr/>
            </p:nvSpPr>
            <p:spPr bwMode="auto">
              <a:xfrm>
                <a:off x="7680" y="2994"/>
                <a:ext cx="27" cy="15"/>
              </a:xfrm>
              <a:custGeom>
                <a:avLst/>
                <a:gdLst>
                  <a:gd name="T0" fmla="*/ 19 w 27"/>
                  <a:gd name="T1" fmla="*/ 8 h 15"/>
                  <a:gd name="T2" fmla="*/ 25 w 27"/>
                  <a:gd name="T3" fmla="*/ 4 h 15"/>
                  <a:gd name="T4" fmla="*/ 27 w 27"/>
                  <a:gd name="T5" fmla="*/ 3 h 15"/>
                  <a:gd name="T6" fmla="*/ 27 w 27"/>
                  <a:gd name="T7" fmla="*/ 2 h 15"/>
                  <a:gd name="T8" fmla="*/ 27 w 27"/>
                  <a:gd name="T9" fmla="*/ 1 h 15"/>
                  <a:gd name="T10" fmla="*/ 23 w 27"/>
                  <a:gd name="T11" fmla="*/ 0 h 15"/>
                  <a:gd name="T12" fmla="*/ 21 w 27"/>
                  <a:gd name="T13" fmla="*/ 1 h 15"/>
                  <a:gd name="T14" fmla="*/ 13 w 27"/>
                  <a:gd name="T15" fmla="*/ 2 h 15"/>
                  <a:gd name="T16" fmla="*/ 8 w 27"/>
                  <a:gd name="T17" fmla="*/ 4 h 15"/>
                  <a:gd name="T18" fmla="*/ 2 w 27"/>
                  <a:gd name="T19" fmla="*/ 12 h 15"/>
                  <a:gd name="T20" fmla="*/ 0 w 27"/>
                  <a:gd name="T21" fmla="*/ 15 h 15"/>
                  <a:gd name="T22" fmla="*/ 2 w 27"/>
                  <a:gd name="T23" fmla="*/ 15 h 15"/>
                  <a:gd name="T24" fmla="*/ 6 w 27"/>
                  <a:gd name="T25" fmla="*/ 14 h 15"/>
                  <a:gd name="T26" fmla="*/ 11 w 27"/>
                  <a:gd name="T27" fmla="*/ 14 h 15"/>
                  <a:gd name="T28" fmla="*/ 13 w 27"/>
                  <a:gd name="T29" fmla="*/ 12 h 15"/>
                  <a:gd name="T30" fmla="*/ 17 w 27"/>
                  <a:gd name="T31" fmla="*/ 11 h 15"/>
                  <a:gd name="T32" fmla="*/ 15 w 27"/>
                  <a:gd name="T33" fmla="*/ 9 h 15"/>
                  <a:gd name="T34" fmla="*/ 17 w 27"/>
                  <a:gd name="T35" fmla="*/ 8 h 15"/>
                  <a:gd name="T36" fmla="*/ 19 w 27"/>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5"/>
                  <a:gd name="T59" fmla="*/ 27 w 2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5">
                    <a:moveTo>
                      <a:pt x="19" y="8"/>
                    </a:moveTo>
                    <a:lnTo>
                      <a:pt x="25" y="4"/>
                    </a:lnTo>
                    <a:lnTo>
                      <a:pt x="27" y="3"/>
                    </a:lnTo>
                    <a:lnTo>
                      <a:pt x="27" y="2"/>
                    </a:lnTo>
                    <a:lnTo>
                      <a:pt x="27" y="1"/>
                    </a:lnTo>
                    <a:lnTo>
                      <a:pt x="23" y="0"/>
                    </a:lnTo>
                    <a:lnTo>
                      <a:pt x="21" y="1"/>
                    </a:lnTo>
                    <a:lnTo>
                      <a:pt x="13" y="2"/>
                    </a:lnTo>
                    <a:lnTo>
                      <a:pt x="8" y="4"/>
                    </a:lnTo>
                    <a:lnTo>
                      <a:pt x="2" y="12"/>
                    </a:lnTo>
                    <a:lnTo>
                      <a:pt x="0" y="15"/>
                    </a:lnTo>
                    <a:lnTo>
                      <a:pt x="2" y="15"/>
                    </a:lnTo>
                    <a:lnTo>
                      <a:pt x="6" y="14"/>
                    </a:lnTo>
                    <a:lnTo>
                      <a:pt x="11" y="14"/>
                    </a:lnTo>
                    <a:lnTo>
                      <a:pt x="13" y="12"/>
                    </a:lnTo>
                    <a:lnTo>
                      <a:pt x="17" y="11"/>
                    </a:lnTo>
                    <a:lnTo>
                      <a:pt x="15" y="9"/>
                    </a:lnTo>
                    <a:lnTo>
                      <a:pt x="17" y="8"/>
                    </a:lnTo>
                    <a:lnTo>
                      <a:pt x="19"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6" name="Freeform 814"/>
              <p:cNvSpPr>
                <a:spLocks/>
              </p:cNvSpPr>
              <p:nvPr/>
            </p:nvSpPr>
            <p:spPr bwMode="auto">
              <a:xfrm>
                <a:off x="6655" y="3067"/>
                <a:ext cx="16" cy="7"/>
              </a:xfrm>
              <a:custGeom>
                <a:avLst/>
                <a:gdLst>
                  <a:gd name="T0" fmla="*/ 14 w 16"/>
                  <a:gd name="T1" fmla="*/ 3 h 7"/>
                  <a:gd name="T2" fmla="*/ 14 w 16"/>
                  <a:gd name="T3" fmla="*/ 1 h 7"/>
                  <a:gd name="T4" fmla="*/ 14 w 16"/>
                  <a:gd name="T5" fmla="*/ 2 h 7"/>
                  <a:gd name="T6" fmla="*/ 12 w 16"/>
                  <a:gd name="T7" fmla="*/ 2 h 7"/>
                  <a:gd name="T8" fmla="*/ 12 w 16"/>
                  <a:gd name="T9" fmla="*/ 2 h 7"/>
                  <a:gd name="T10" fmla="*/ 12 w 16"/>
                  <a:gd name="T11" fmla="*/ 1 h 7"/>
                  <a:gd name="T12" fmla="*/ 12 w 16"/>
                  <a:gd name="T13" fmla="*/ 1 h 7"/>
                  <a:gd name="T14" fmla="*/ 8 w 16"/>
                  <a:gd name="T15" fmla="*/ 0 h 7"/>
                  <a:gd name="T16" fmla="*/ 6 w 16"/>
                  <a:gd name="T17" fmla="*/ 1 h 7"/>
                  <a:gd name="T18" fmla="*/ 6 w 16"/>
                  <a:gd name="T19" fmla="*/ 1 h 7"/>
                  <a:gd name="T20" fmla="*/ 6 w 16"/>
                  <a:gd name="T21" fmla="*/ 2 h 7"/>
                  <a:gd name="T22" fmla="*/ 4 w 16"/>
                  <a:gd name="T23" fmla="*/ 2 h 7"/>
                  <a:gd name="T24" fmla="*/ 6 w 16"/>
                  <a:gd name="T25" fmla="*/ 3 h 7"/>
                  <a:gd name="T26" fmla="*/ 8 w 16"/>
                  <a:gd name="T27" fmla="*/ 3 h 7"/>
                  <a:gd name="T28" fmla="*/ 8 w 16"/>
                  <a:gd name="T29" fmla="*/ 3 h 7"/>
                  <a:gd name="T30" fmla="*/ 6 w 16"/>
                  <a:gd name="T31" fmla="*/ 3 h 7"/>
                  <a:gd name="T32" fmla="*/ 6 w 16"/>
                  <a:gd name="T33" fmla="*/ 3 h 7"/>
                  <a:gd name="T34" fmla="*/ 2 w 16"/>
                  <a:gd name="T35" fmla="*/ 3 h 7"/>
                  <a:gd name="T36" fmla="*/ 2 w 16"/>
                  <a:gd name="T37" fmla="*/ 3 h 7"/>
                  <a:gd name="T38" fmla="*/ 2 w 16"/>
                  <a:gd name="T39" fmla="*/ 4 h 7"/>
                  <a:gd name="T40" fmla="*/ 0 w 16"/>
                  <a:gd name="T41" fmla="*/ 4 h 7"/>
                  <a:gd name="T42" fmla="*/ 2 w 16"/>
                  <a:gd name="T43" fmla="*/ 6 h 7"/>
                  <a:gd name="T44" fmla="*/ 4 w 16"/>
                  <a:gd name="T45" fmla="*/ 7 h 7"/>
                  <a:gd name="T46" fmla="*/ 6 w 16"/>
                  <a:gd name="T47" fmla="*/ 7 h 7"/>
                  <a:gd name="T48" fmla="*/ 6 w 16"/>
                  <a:gd name="T49" fmla="*/ 7 h 7"/>
                  <a:gd name="T50" fmla="*/ 6 w 16"/>
                  <a:gd name="T51" fmla="*/ 7 h 7"/>
                  <a:gd name="T52" fmla="*/ 8 w 16"/>
                  <a:gd name="T53" fmla="*/ 6 h 7"/>
                  <a:gd name="T54" fmla="*/ 8 w 16"/>
                  <a:gd name="T55" fmla="*/ 6 h 7"/>
                  <a:gd name="T56" fmla="*/ 10 w 16"/>
                  <a:gd name="T57" fmla="*/ 6 h 7"/>
                  <a:gd name="T58" fmla="*/ 12 w 16"/>
                  <a:gd name="T59" fmla="*/ 6 h 7"/>
                  <a:gd name="T60" fmla="*/ 14 w 16"/>
                  <a:gd name="T61" fmla="*/ 4 h 7"/>
                  <a:gd name="T62" fmla="*/ 16 w 16"/>
                  <a:gd name="T63" fmla="*/ 4 h 7"/>
                  <a:gd name="T64" fmla="*/ 16 w 16"/>
                  <a:gd name="T65" fmla="*/ 3 h 7"/>
                  <a:gd name="T66" fmla="*/ 14 w 16"/>
                  <a:gd name="T67" fmla="*/ 3 h 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7"/>
                  <a:gd name="T104" fmla="*/ 16 w 16"/>
                  <a:gd name="T105" fmla="*/ 7 h 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7">
                    <a:moveTo>
                      <a:pt x="14" y="3"/>
                    </a:moveTo>
                    <a:lnTo>
                      <a:pt x="14" y="1"/>
                    </a:lnTo>
                    <a:lnTo>
                      <a:pt x="14" y="2"/>
                    </a:lnTo>
                    <a:lnTo>
                      <a:pt x="12" y="2"/>
                    </a:lnTo>
                    <a:lnTo>
                      <a:pt x="12" y="1"/>
                    </a:lnTo>
                    <a:lnTo>
                      <a:pt x="8" y="0"/>
                    </a:lnTo>
                    <a:lnTo>
                      <a:pt x="6" y="1"/>
                    </a:lnTo>
                    <a:lnTo>
                      <a:pt x="6" y="2"/>
                    </a:lnTo>
                    <a:lnTo>
                      <a:pt x="4" y="2"/>
                    </a:lnTo>
                    <a:lnTo>
                      <a:pt x="6" y="3"/>
                    </a:lnTo>
                    <a:lnTo>
                      <a:pt x="8" y="3"/>
                    </a:lnTo>
                    <a:lnTo>
                      <a:pt x="6" y="3"/>
                    </a:lnTo>
                    <a:lnTo>
                      <a:pt x="2" y="3"/>
                    </a:lnTo>
                    <a:lnTo>
                      <a:pt x="2" y="4"/>
                    </a:lnTo>
                    <a:lnTo>
                      <a:pt x="0" y="4"/>
                    </a:lnTo>
                    <a:lnTo>
                      <a:pt x="2" y="6"/>
                    </a:lnTo>
                    <a:lnTo>
                      <a:pt x="4" y="7"/>
                    </a:lnTo>
                    <a:lnTo>
                      <a:pt x="6" y="7"/>
                    </a:lnTo>
                    <a:lnTo>
                      <a:pt x="8" y="6"/>
                    </a:lnTo>
                    <a:lnTo>
                      <a:pt x="10" y="6"/>
                    </a:lnTo>
                    <a:lnTo>
                      <a:pt x="12" y="6"/>
                    </a:lnTo>
                    <a:lnTo>
                      <a:pt x="14" y="4"/>
                    </a:lnTo>
                    <a:lnTo>
                      <a:pt x="16" y="4"/>
                    </a:lnTo>
                    <a:lnTo>
                      <a:pt x="16" y="3"/>
                    </a:lnTo>
                    <a:lnTo>
                      <a:pt x="1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7" name="Freeform 815"/>
              <p:cNvSpPr>
                <a:spLocks/>
              </p:cNvSpPr>
              <p:nvPr/>
            </p:nvSpPr>
            <p:spPr bwMode="auto">
              <a:xfrm>
                <a:off x="6663" y="3065"/>
                <a:ext cx="4" cy="2"/>
              </a:xfrm>
              <a:custGeom>
                <a:avLst/>
                <a:gdLst>
                  <a:gd name="T0" fmla="*/ 4 w 4"/>
                  <a:gd name="T1" fmla="*/ 2 h 2"/>
                  <a:gd name="T2" fmla="*/ 4 w 4"/>
                  <a:gd name="T3" fmla="*/ 1 h 2"/>
                  <a:gd name="T4" fmla="*/ 4 w 4"/>
                  <a:gd name="T5" fmla="*/ 1 h 2"/>
                  <a:gd name="T6" fmla="*/ 2 w 4"/>
                  <a:gd name="T7" fmla="*/ 0 h 2"/>
                  <a:gd name="T8" fmla="*/ 2 w 4"/>
                  <a:gd name="T9" fmla="*/ 1 h 2"/>
                  <a:gd name="T10" fmla="*/ 0 w 4"/>
                  <a:gd name="T11" fmla="*/ 0 h 2"/>
                  <a:gd name="T12" fmla="*/ 0 w 4"/>
                  <a:gd name="T13" fmla="*/ 1 h 2"/>
                  <a:gd name="T14" fmla="*/ 2 w 4"/>
                  <a:gd name="T15" fmla="*/ 2 h 2"/>
                  <a:gd name="T16" fmla="*/ 4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2"/>
                    </a:moveTo>
                    <a:lnTo>
                      <a:pt x="4" y="1"/>
                    </a:lnTo>
                    <a:lnTo>
                      <a:pt x="2" y="0"/>
                    </a:lnTo>
                    <a:lnTo>
                      <a:pt x="2" y="1"/>
                    </a:lnTo>
                    <a:lnTo>
                      <a:pt x="0" y="0"/>
                    </a:lnTo>
                    <a:lnTo>
                      <a:pt x="0" y="1"/>
                    </a:lnTo>
                    <a:lnTo>
                      <a:pt x="2" y="2"/>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8" name="Freeform 816"/>
              <p:cNvSpPr>
                <a:spLocks/>
              </p:cNvSpPr>
              <p:nvPr/>
            </p:nvSpPr>
            <p:spPr bwMode="auto">
              <a:xfrm>
                <a:off x="6364" y="3035"/>
                <a:ext cx="6" cy="2"/>
              </a:xfrm>
              <a:custGeom>
                <a:avLst/>
                <a:gdLst>
                  <a:gd name="T0" fmla="*/ 6 w 6"/>
                  <a:gd name="T1" fmla="*/ 2 h 2"/>
                  <a:gd name="T2" fmla="*/ 4 w 6"/>
                  <a:gd name="T3" fmla="*/ 2 h 2"/>
                  <a:gd name="T4" fmla="*/ 4 w 6"/>
                  <a:gd name="T5" fmla="*/ 2 h 2"/>
                  <a:gd name="T6" fmla="*/ 0 w 6"/>
                  <a:gd name="T7" fmla="*/ 1 h 2"/>
                  <a:gd name="T8" fmla="*/ 0 w 6"/>
                  <a:gd name="T9" fmla="*/ 0 h 2"/>
                  <a:gd name="T10" fmla="*/ 0 w 6"/>
                  <a:gd name="T11" fmla="*/ 0 h 2"/>
                  <a:gd name="T12" fmla="*/ 0 w 6"/>
                  <a:gd name="T13" fmla="*/ 0 h 2"/>
                  <a:gd name="T14" fmla="*/ 0 w 6"/>
                  <a:gd name="T15" fmla="*/ 1 h 2"/>
                  <a:gd name="T16" fmla="*/ 4 w 6"/>
                  <a:gd name="T17" fmla="*/ 2 h 2"/>
                  <a:gd name="T18" fmla="*/ 6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6" y="2"/>
                    </a:moveTo>
                    <a:lnTo>
                      <a:pt x="4" y="2"/>
                    </a:lnTo>
                    <a:lnTo>
                      <a:pt x="0" y="1"/>
                    </a:lnTo>
                    <a:lnTo>
                      <a:pt x="0" y="0"/>
                    </a:lnTo>
                    <a:lnTo>
                      <a:pt x="0" y="1"/>
                    </a:lnTo>
                    <a:lnTo>
                      <a:pt x="4" y="2"/>
                    </a:lnTo>
                    <a:lnTo>
                      <a:pt x="6"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39" name="Freeform 817"/>
              <p:cNvSpPr>
                <a:spLocks/>
              </p:cNvSpPr>
              <p:nvPr/>
            </p:nvSpPr>
            <p:spPr bwMode="auto">
              <a:xfrm>
                <a:off x="7870" y="2997"/>
                <a:ext cx="10" cy="4"/>
              </a:xfrm>
              <a:custGeom>
                <a:avLst/>
                <a:gdLst>
                  <a:gd name="T0" fmla="*/ 4 w 10"/>
                  <a:gd name="T1" fmla="*/ 0 h 4"/>
                  <a:gd name="T2" fmla="*/ 2 w 10"/>
                  <a:gd name="T3" fmla="*/ 0 h 4"/>
                  <a:gd name="T4" fmla="*/ 0 w 10"/>
                  <a:gd name="T5" fmla="*/ 0 h 4"/>
                  <a:gd name="T6" fmla="*/ 0 w 10"/>
                  <a:gd name="T7" fmla="*/ 0 h 4"/>
                  <a:gd name="T8" fmla="*/ 4 w 10"/>
                  <a:gd name="T9" fmla="*/ 3 h 4"/>
                  <a:gd name="T10" fmla="*/ 6 w 10"/>
                  <a:gd name="T11" fmla="*/ 4 h 4"/>
                  <a:gd name="T12" fmla="*/ 10 w 10"/>
                  <a:gd name="T13" fmla="*/ 4 h 4"/>
                  <a:gd name="T14" fmla="*/ 10 w 10"/>
                  <a:gd name="T15" fmla="*/ 3 h 4"/>
                  <a:gd name="T16" fmla="*/ 8 w 10"/>
                  <a:gd name="T17" fmla="*/ 1 h 4"/>
                  <a:gd name="T18" fmla="*/ 4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
                  <a:gd name="T32" fmla="*/ 10 w 1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
                    <a:moveTo>
                      <a:pt x="4" y="0"/>
                    </a:moveTo>
                    <a:lnTo>
                      <a:pt x="2" y="0"/>
                    </a:lnTo>
                    <a:lnTo>
                      <a:pt x="0" y="0"/>
                    </a:lnTo>
                    <a:lnTo>
                      <a:pt x="4" y="3"/>
                    </a:lnTo>
                    <a:lnTo>
                      <a:pt x="6" y="4"/>
                    </a:lnTo>
                    <a:lnTo>
                      <a:pt x="10" y="4"/>
                    </a:lnTo>
                    <a:lnTo>
                      <a:pt x="10" y="3"/>
                    </a:lnTo>
                    <a:lnTo>
                      <a:pt x="8"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0" name="Freeform 818"/>
              <p:cNvSpPr>
                <a:spLocks/>
              </p:cNvSpPr>
              <p:nvPr/>
            </p:nvSpPr>
            <p:spPr bwMode="auto">
              <a:xfrm>
                <a:off x="7815" y="2997"/>
                <a:ext cx="12" cy="3"/>
              </a:xfrm>
              <a:custGeom>
                <a:avLst/>
                <a:gdLst>
                  <a:gd name="T0" fmla="*/ 4 w 12"/>
                  <a:gd name="T1" fmla="*/ 1 h 3"/>
                  <a:gd name="T2" fmla="*/ 2 w 12"/>
                  <a:gd name="T3" fmla="*/ 1 h 3"/>
                  <a:gd name="T4" fmla="*/ 0 w 12"/>
                  <a:gd name="T5" fmla="*/ 1 h 3"/>
                  <a:gd name="T6" fmla="*/ 2 w 12"/>
                  <a:gd name="T7" fmla="*/ 3 h 3"/>
                  <a:gd name="T8" fmla="*/ 8 w 12"/>
                  <a:gd name="T9" fmla="*/ 3 h 3"/>
                  <a:gd name="T10" fmla="*/ 10 w 12"/>
                  <a:gd name="T11" fmla="*/ 3 h 3"/>
                  <a:gd name="T12" fmla="*/ 12 w 12"/>
                  <a:gd name="T13" fmla="*/ 1 h 3"/>
                  <a:gd name="T14" fmla="*/ 10 w 12"/>
                  <a:gd name="T15" fmla="*/ 1 h 3"/>
                  <a:gd name="T16" fmla="*/ 10 w 12"/>
                  <a:gd name="T17" fmla="*/ 0 h 3"/>
                  <a:gd name="T18" fmla="*/ 10 w 12"/>
                  <a:gd name="T19" fmla="*/ 1 h 3"/>
                  <a:gd name="T20" fmla="*/ 10 w 12"/>
                  <a:gd name="T21" fmla="*/ 1 h 3"/>
                  <a:gd name="T22" fmla="*/ 4 w 12"/>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
                  <a:gd name="T38" fmla="*/ 12 w 12"/>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
                    <a:moveTo>
                      <a:pt x="4" y="1"/>
                    </a:moveTo>
                    <a:lnTo>
                      <a:pt x="2" y="1"/>
                    </a:lnTo>
                    <a:lnTo>
                      <a:pt x="0" y="1"/>
                    </a:lnTo>
                    <a:lnTo>
                      <a:pt x="2" y="3"/>
                    </a:lnTo>
                    <a:lnTo>
                      <a:pt x="8" y="3"/>
                    </a:lnTo>
                    <a:lnTo>
                      <a:pt x="10" y="3"/>
                    </a:lnTo>
                    <a:lnTo>
                      <a:pt x="12" y="1"/>
                    </a:lnTo>
                    <a:lnTo>
                      <a:pt x="10" y="1"/>
                    </a:lnTo>
                    <a:lnTo>
                      <a:pt x="10" y="0"/>
                    </a:lnTo>
                    <a:lnTo>
                      <a:pt x="10"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1" name="Freeform 819"/>
              <p:cNvSpPr>
                <a:spLocks/>
              </p:cNvSpPr>
              <p:nvPr/>
            </p:nvSpPr>
            <p:spPr bwMode="auto">
              <a:xfrm>
                <a:off x="6631" y="3075"/>
                <a:ext cx="38" cy="18"/>
              </a:xfrm>
              <a:custGeom>
                <a:avLst/>
                <a:gdLst>
                  <a:gd name="T0" fmla="*/ 34 w 38"/>
                  <a:gd name="T1" fmla="*/ 4 h 18"/>
                  <a:gd name="T2" fmla="*/ 34 w 38"/>
                  <a:gd name="T3" fmla="*/ 3 h 18"/>
                  <a:gd name="T4" fmla="*/ 34 w 38"/>
                  <a:gd name="T5" fmla="*/ 1 h 18"/>
                  <a:gd name="T6" fmla="*/ 30 w 38"/>
                  <a:gd name="T7" fmla="*/ 3 h 18"/>
                  <a:gd name="T8" fmla="*/ 28 w 38"/>
                  <a:gd name="T9" fmla="*/ 1 h 18"/>
                  <a:gd name="T10" fmla="*/ 26 w 38"/>
                  <a:gd name="T11" fmla="*/ 1 h 18"/>
                  <a:gd name="T12" fmla="*/ 26 w 38"/>
                  <a:gd name="T13" fmla="*/ 1 h 18"/>
                  <a:gd name="T14" fmla="*/ 24 w 38"/>
                  <a:gd name="T15" fmla="*/ 2 h 18"/>
                  <a:gd name="T16" fmla="*/ 19 w 38"/>
                  <a:gd name="T17" fmla="*/ 3 h 18"/>
                  <a:gd name="T18" fmla="*/ 17 w 38"/>
                  <a:gd name="T19" fmla="*/ 4 h 18"/>
                  <a:gd name="T20" fmla="*/ 15 w 38"/>
                  <a:gd name="T21" fmla="*/ 1 h 18"/>
                  <a:gd name="T22" fmla="*/ 13 w 38"/>
                  <a:gd name="T23" fmla="*/ 2 h 18"/>
                  <a:gd name="T24" fmla="*/ 17 w 38"/>
                  <a:gd name="T25" fmla="*/ 6 h 18"/>
                  <a:gd name="T26" fmla="*/ 15 w 38"/>
                  <a:gd name="T27" fmla="*/ 7 h 18"/>
                  <a:gd name="T28" fmla="*/ 15 w 38"/>
                  <a:gd name="T29" fmla="*/ 8 h 18"/>
                  <a:gd name="T30" fmla="*/ 11 w 38"/>
                  <a:gd name="T31" fmla="*/ 7 h 18"/>
                  <a:gd name="T32" fmla="*/ 11 w 38"/>
                  <a:gd name="T33" fmla="*/ 4 h 18"/>
                  <a:gd name="T34" fmla="*/ 7 w 38"/>
                  <a:gd name="T35" fmla="*/ 6 h 18"/>
                  <a:gd name="T36" fmla="*/ 2 w 38"/>
                  <a:gd name="T37" fmla="*/ 7 h 18"/>
                  <a:gd name="T38" fmla="*/ 0 w 38"/>
                  <a:gd name="T39" fmla="*/ 9 h 18"/>
                  <a:gd name="T40" fmla="*/ 0 w 38"/>
                  <a:gd name="T41" fmla="*/ 9 h 18"/>
                  <a:gd name="T42" fmla="*/ 2 w 38"/>
                  <a:gd name="T43" fmla="*/ 10 h 18"/>
                  <a:gd name="T44" fmla="*/ 7 w 38"/>
                  <a:gd name="T45" fmla="*/ 16 h 18"/>
                  <a:gd name="T46" fmla="*/ 9 w 38"/>
                  <a:gd name="T47" fmla="*/ 12 h 18"/>
                  <a:gd name="T48" fmla="*/ 7 w 38"/>
                  <a:gd name="T49" fmla="*/ 12 h 18"/>
                  <a:gd name="T50" fmla="*/ 11 w 38"/>
                  <a:gd name="T51" fmla="*/ 12 h 18"/>
                  <a:gd name="T52" fmla="*/ 11 w 38"/>
                  <a:gd name="T53" fmla="*/ 14 h 18"/>
                  <a:gd name="T54" fmla="*/ 13 w 38"/>
                  <a:gd name="T55" fmla="*/ 15 h 18"/>
                  <a:gd name="T56" fmla="*/ 13 w 38"/>
                  <a:gd name="T57" fmla="*/ 16 h 18"/>
                  <a:gd name="T58" fmla="*/ 17 w 38"/>
                  <a:gd name="T59" fmla="*/ 16 h 18"/>
                  <a:gd name="T60" fmla="*/ 17 w 38"/>
                  <a:gd name="T61" fmla="*/ 15 h 18"/>
                  <a:gd name="T62" fmla="*/ 17 w 38"/>
                  <a:gd name="T63" fmla="*/ 14 h 18"/>
                  <a:gd name="T64" fmla="*/ 21 w 38"/>
                  <a:gd name="T65" fmla="*/ 11 h 18"/>
                  <a:gd name="T66" fmla="*/ 26 w 38"/>
                  <a:gd name="T67" fmla="*/ 10 h 18"/>
                  <a:gd name="T68" fmla="*/ 26 w 38"/>
                  <a:gd name="T69" fmla="*/ 10 h 18"/>
                  <a:gd name="T70" fmla="*/ 28 w 38"/>
                  <a:gd name="T71" fmla="*/ 9 h 18"/>
                  <a:gd name="T72" fmla="*/ 30 w 38"/>
                  <a:gd name="T73" fmla="*/ 10 h 18"/>
                  <a:gd name="T74" fmla="*/ 32 w 38"/>
                  <a:gd name="T75" fmla="*/ 9 h 18"/>
                  <a:gd name="T76" fmla="*/ 28 w 38"/>
                  <a:gd name="T77" fmla="*/ 8 h 18"/>
                  <a:gd name="T78" fmla="*/ 30 w 38"/>
                  <a:gd name="T79" fmla="*/ 7 h 18"/>
                  <a:gd name="T80" fmla="*/ 36 w 38"/>
                  <a:gd name="T81" fmla="*/ 8 h 18"/>
                  <a:gd name="T82" fmla="*/ 34 w 38"/>
                  <a:gd name="T83" fmla="*/ 6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
                  <a:gd name="T127" fmla="*/ 0 h 18"/>
                  <a:gd name="T128" fmla="*/ 38 w 38"/>
                  <a:gd name="T129" fmla="*/ 18 h 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 h="18">
                    <a:moveTo>
                      <a:pt x="34" y="4"/>
                    </a:moveTo>
                    <a:lnTo>
                      <a:pt x="34" y="4"/>
                    </a:lnTo>
                    <a:lnTo>
                      <a:pt x="34" y="3"/>
                    </a:lnTo>
                    <a:lnTo>
                      <a:pt x="34" y="1"/>
                    </a:lnTo>
                    <a:lnTo>
                      <a:pt x="32" y="1"/>
                    </a:lnTo>
                    <a:lnTo>
                      <a:pt x="30" y="3"/>
                    </a:lnTo>
                    <a:lnTo>
                      <a:pt x="28" y="2"/>
                    </a:lnTo>
                    <a:lnTo>
                      <a:pt x="28" y="1"/>
                    </a:lnTo>
                    <a:lnTo>
                      <a:pt x="26" y="1"/>
                    </a:lnTo>
                    <a:lnTo>
                      <a:pt x="24" y="0"/>
                    </a:lnTo>
                    <a:lnTo>
                      <a:pt x="26" y="1"/>
                    </a:lnTo>
                    <a:lnTo>
                      <a:pt x="26" y="2"/>
                    </a:lnTo>
                    <a:lnTo>
                      <a:pt x="24" y="2"/>
                    </a:lnTo>
                    <a:lnTo>
                      <a:pt x="21" y="2"/>
                    </a:lnTo>
                    <a:lnTo>
                      <a:pt x="19" y="3"/>
                    </a:lnTo>
                    <a:lnTo>
                      <a:pt x="19" y="4"/>
                    </a:lnTo>
                    <a:lnTo>
                      <a:pt x="17" y="4"/>
                    </a:lnTo>
                    <a:lnTo>
                      <a:pt x="17" y="2"/>
                    </a:lnTo>
                    <a:lnTo>
                      <a:pt x="15" y="1"/>
                    </a:lnTo>
                    <a:lnTo>
                      <a:pt x="13" y="1"/>
                    </a:lnTo>
                    <a:lnTo>
                      <a:pt x="13" y="2"/>
                    </a:lnTo>
                    <a:lnTo>
                      <a:pt x="17" y="6"/>
                    </a:lnTo>
                    <a:lnTo>
                      <a:pt x="15" y="6"/>
                    </a:lnTo>
                    <a:lnTo>
                      <a:pt x="15" y="7"/>
                    </a:lnTo>
                    <a:lnTo>
                      <a:pt x="15" y="8"/>
                    </a:lnTo>
                    <a:lnTo>
                      <a:pt x="13" y="8"/>
                    </a:lnTo>
                    <a:lnTo>
                      <a:pt x="11" y="7"/>
                    </a:lnTo>
                    <a:lnTo>
                      <a:pt x="11" y="6"/>
                    </a:lnTo>
                    <a:lnTo>
                      <a:pt x="11" y="4"/>
                    </a:lnTo>
                    <a:lnTo>
                      <a:pt x="7" y="4"/>
                    </a:lnTo>
                    <a:lnTo>
                      <a:pt x="7" y="6"/>
                    </a:lnTo>
                    <a:lnTo>
                      <a:pt x="5" y="6"/>
                    </a:lnTo>
                    <a:lnTo>
                      <a:pt x="2" y="7"/>
                    </a:lnTo>
                    <a:lnTo>
                      <a:pt x="2" y="9"/>
                    </a:lnTo>
                    <a:lnTo>
                      <a:pt x="0" y="9"/>
                    </a:lnTo>
                    <a:lnTo>
                      <a:pt x="2" y="10"/>
                    </a:lnTo>
                    <a:lnTo>
                      <a:pt x="5" y="15"/>
                    </a:lnTo>
                    <a:lnTo>
                      <a:pt x="7" y="16"/>
                    </a:lnTo>
                    <a:lnTo>
                      <a:pt x="9" y="16"/>
                    </a:lnTo>
                    <a:lnTo>
                      <a:pt x="9" y="12"/>
                    </a:lnTo>
                    <a:lnTo>
                      <a:pt x="7" y="12"/>
                    </a:lnTo>
                    <a:lnTo>
                      <a:pt x="9" y="11"/>
                    </a:lnTo>
                    <a:lnTo>
                      <a:pt x="11" y="12"/>
                    </a:lnTo>
                    <a:lnTo>
                      <a:pt x="11" y="14"/>
                    </a:lnTo>
                    <a:lnTo>
                      <a:pt x="13" y="15"/>
                    </a:lnTo>
                    <a:lnTo>
                      <a:pt x="13" y="16"/>
                    </a:lnTo>
                    <a:lnTo>
                      <a:pt x="11" y="18"/>
                    </a:lnTo>
                    <a:lnTo>
                      <a:pt x="17" y="16"/>
                    </a:lnTo>
                    <a:lnTo>
                      <a:pt x="17" y="15"/>
                    </a:lnTo>
                    <a:lnTo>
                      <a:pt x="17" y="14"/>
                    </a:lnTo>
                    <a:lnTo>
                      <a:pt x="19" y="12"/>
                    </a:lnTo>
                    <a:lnTo>
                      <a:pt x="21" y="11"/>
                    </a:lnTo>
                    <a:lnTo>
                      <a:pt x="26" y="10"/>
                    </a:lnTo>
                    <a:lnTo>
                      <a:pt x="28" y="9"/>
                    </a:lnTo>
                    <a:lnTo>
                      <a:pt x="30" y="9"/>
                    </a:lnTo>
                    <a:lnTo>
                      <a:pt x="30" y="10"/>
                    </a:lnTo>
                    <a:lnTo>
                      <a:pt x="32" y="10"/>
                    </a:lnTo>
                    <a:lnTo>
                      <a:pt x="32" y="9"/>
                    </a:lnTo>
                    <a:lnTo>
                      <a:pt x="32" y="8"/>
                    </a:lnTo>
                    <a:lnTo>
                      <a:pt x="28" y="8"/>
                    </a:lnTo>
                    <a:lnTo>
                      <a:pt x="28" y="7"/>
                    </a:lnTo>
                    <a:lnTo>
                      <a:pt x="30" y="7"/>
                    </a:lnTo>
                    <a:lnTo>
                      <a:pt x="34" y="8"/>
                    </a:lnTo>
                    <a:lnTo>
                      <a:pt x="36" y="8"/>
                    </a:lnTo>
                    <a:lnTo>
                      <a:pt x="38" y="6"/>
                    </a:lnTo>
                    <a:lnTo>
                      <a:pt x="34" y="6"/>
                    </a:lnTo>
                    <a:lnTo>
                      <a:pt x="3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2" name="Freeform 820"/>
              <p:cNvSpPr>
                <a:spLocks/>
              </p:cNvSpPr>
              <p:nvPr/>
            </p:nvSpPr>
            <p:spPr bwMode="auto">
              <a:xfrm>
                <a:off x="6482" y="2993"/>
                <a:ext cx="10" cy="5"/>
              </a:xfrm>
              <a:custGeom>
                <a:avLst/>
                <a:gdLst>
                  <a:gd name="T0" fmla="*/ 4 w 10"/>
                  <a:gd name="T1" fmla="*/ 4 h 5"/>
                  <a:gd name="T2" fmla="*/ 8 w 10"/>
                  <a:gd name="T3" fmla="*/ 4 h 5"/>
                  <a:gd name="T4" fmla="*/ 10 w 10"/>
                  <a:gd name="T5" fmla="*/ 1 h 5"/>
                  <a:gd name="T6" fmla="*/ 8 w 10"/>
                  <a:gd name="T7" fmla="*/ 0 h 5"/>
                  <a:gd name="T8" fmla="*/ 6 w 10"/>
                  <a:gd name="T9" fmla="*/ 0 h 5"/>
                  <a:gd name="T10" fmla="*/ 0 w 10"/>
                  <a:gd name="T11" fmla="*/ 2 h 5"/>
                  <a:gd name="T12" fmla="*/ 0 w 10"/>
                  <a:gd name="T13" fmla="*/ 5 h 5"/>
                  <a:gd name="T14" fmla="*/ 0 w 10"/>
                  <a:gd name="T15" fmla="*/ 5 h 5"/>
                  <a:gd name="T16" fmla="*/ 4 w 10"/>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4" y="4"/>
                    </a:moveTo>
                    <a:lnTo>
                      <a:pt x="8" y="4"/>
                    </a:lnTo>
                    <a:lnTo>
                      <a:pt x="10" y="1"/>
                    </a:lnTo>
                    <a:lnTo>
                      <a:pt x="8" y="0"/>
                    </a:lnTo>
                    <a:lnTo>
                      <a:pt x="6" y="0"/>
                    </a:lnTo>
                    <a:lnTo>
                      <a:pt x="0" y="2"/>
                    </a:lnTo>
                    <a:lnTo>
                      <a:pt x="0" y="5"/>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3" name="Freeform 821"/>
              <p:cNvSpPr>
                <a:spLocks/>
              </p:cNvSpPr>
              <p:nvPr/>
            </p:nvSpPr>
            <p:spPr bwMode="auto">
              <a:xfrm>
                <a:off x="6537" y="3061"/>
                <a:ext cx="6" cy="5"/>
              </a:xfrm>
              <a:custGeom>
                <a:avLst/>
                <a:gdLst>
                  <a:gd name="T0" fmla="*/ 4 w 6"/>
                  <a:gd name="T1" fmla="*/ 5 h 5"/>
                  <a:gd name="T2" fmla="*/ 6 w 6"/>
                  <a:gd name="T3" fmla="*/ 1 h 5"/>
                  <a:gd name="T4" fmla="*/ 6 w 6"/>
                  <a:gd name="T5" fmla="*/ 0 h 5"/>
                  <a:gd name="T6" fmla="*/ 6 w 6"/>
                  <a:gd name="T7" fmla="*/ 0 h 5"/>
                  <a:gd name="T8" fmla="*/ 2 w 6"/>
                  <a:gd name="T9" fmla="*/ 2 h 5"/>
                  <a:gd name="T10" fmla="*/ 2 w 6"/>
                  <a:gd name="T11" fmla="*/ 2 h 5"/>
                  <a:gd name="T12" fmla="*/ 0 w 6"/>
                  <a:gd name="T13" fmla="*/ 4 h 5"/>
                  <a:gd name="T14" fmla="*/ 2 w 6"/>
                  <a:gd name="T15" fmla="*/ 5 h 5"/>
                  <a:gd name="T16" fmla="*/ 2 w 6"/>
                  <a:gd name="T17" fmla="*/ 5 h 5"/>
                  <a:gd name="T18" fmla="*/ 4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5"/>
                    </a:moveTo>
                    <a:lnTo>
                      <a:pt x="6" y="1"/>
                    </a:lnTo>
                    <a:lnTo>
                      <a:pt x="6" y="0"/>
                    </a:lnTo>
                    <a:lnTo>
                      <a:pt x="2" y="2"/>
                    </a:lnTo>
                    <a:lnTo>
                      <a:pt x="0" y="4"/>
                    </a:lnTo>
                    <a:lnTo>
                      <a:pt x="2" y="5"/>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4" name="Freeform 822"/>
              <p:cNvSpPr>
                <a:spLocks/>
              </p:cNvSpPr>
              <p:nvPr/>
            </p:nvSpPr>
            <p:spPr bwMode="auto">
              <a:xfrm>
                <a:off x="7952" y="3016"/>
                <a:ext cx="12" cy="5"/>
              </a:xfrm>
              <a:custGeom>
                <a:avLst/>
                <a:gdLst>
                  <a:gd name="T0" fmla="*/ 10 w 12"/>
                  <a:gd name="T1" fmla="*/ 1 h 5"/>
                  <a:gd name="T2" fmla="*/ 8 w 12"/>
                  <a:gd name="T3" fmla="*/ 0 h 5"/>
                  <a:gd name="T4" fmla="*/ 6 w 12"/>
                  <a:gd name="T5" fmla="*/ 0 h 5"/>
                  <a:gd name="T6" fmla="*/ 6 w 12"/>
                  <a:gd name="T7" fmla="*/ 0 h 5"/>
                  <a:gd name="T8" fmla="*/ 4 w 12"/>
                  <a:gd name="T9" fmla="*/ 0 h 5"/>
                  <a:gd name="T10" fmla="*/ 0 w 12"/>
                  <a:gd name="T11" fmla="*/ 1 h 5"/>
                  <a:gd name="T12" fmla="*/ 0 w 12"/>
                  <a:gd name="T13" fmla="*/ 2 h 5"/>
                  <a:gd name="T14" fmla="*/ 2 w 12"/>
                  <a:gd name="T15" fmla="*/ 2 h 5"/>
                  <a:gd name="T16" fmla="*/ 4 w 12"/>
                  <a:gd name="T17" fmla="*/ 4 h 5"/>
                  <a:gd name="T18" fmla="*/ 6 w 12"/>
                  <a:gd name="T19" fmla="*/ 3 h 5"/>
                  <a:gd name="T20" fmla="*/ 6 w 12"/>
                  <a:gd name="T21" fmla="*/ 5 h 5"/>
                  <a:gd name="T22" fmla="*/ 10 w 12"/>
                  <a:gd name="T23" fmla="*/ 5 h 5"/>
                  <a:gd name="T24" fmla="*/ 10 w 12"/>
                  <a:gd name="T25" fmla="*/ 5 h 5"/>
                  <a:gd name="T26" fmla="*/ 12 w 12"/>
                  <a:gd name="T27" fmla="*/ 2 h 5"/>
                  <a:gd name="T28" fmla="*/ 10 w 12"/>
                  <a:gd name="T29" fmla="*/ 1 h 5"/>
                  <a:gd name="T30" fmla="*/ 10 w 12"/>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10" y="1"/>
                    </a:moveTo>
                    <a:lnTo>
                      <a:pt x="8" y="0"/>
                    </a:lnTo>
                    <a:lnTo>
                      <a:pt x="6" y="0"/>
                    </a:lnTo>
                    <a:lnTo>
                      <a:pt x="4" y="0"/>
                    </a:lnTo>
                    <a:lnTo>
                      <a:pt x="0" y="1"/>
                    </a:lnTo>
                    <a:lnTo>
                      <a:pt x="0" y="2"/>
                    </a:lnTo>
                    <a:lnTo>
                      <a:pt x="2" y="2"/>
                    </a:lnTo>
                    <a:lnTo>
                      <a:pt x="4" y="4"/>
                    </a:lnTo>
                    <a:lnTo>
                      <a:pt x="6" y="3"/>
                    </a:lnTo>
                    <a:lnTo>
                      <a:pt x="6" y="5"/>
                    </a:lnTo>
                    <a:lnTo>
                      <a:pt x="10" y="5"/>
                    </a:lnTo>
                    <a:lnTo>
                      <a:pt x="12" y="2"/>
                    </a:lnTo>
                    <a:lnTo>
                      <a:pt x="1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5" name="Freeform 823"/>
              <p:cNvSpPr>
                <a:spLocks/>
              </p:cNvSpPr>
              <p:nvPr/>
            </p:nvSpPr>
            <p:spPr bwMode="auto">
              <a:xfrm>
                <a:off x="7910" y="3034"/>
                <a:ext cx="8" cy="6"/>
              </a:xfrm>
              <a:custGeom>
                <a:avLst/>
                <a:gdLst>
                  <a:gd name="T0" fmla="*/ 4 w 8"/>
                  <a:gd name="T1" fmla="*/ 1 h 6"/>
                  <a:gd name="T2" fmla="*/ 2 w 8"/>
                  <a:gd name="T3" fmla="*/ 2 h 6"/>
                  <a:gd name="T4" fmla="*/ 2 w 8"/>
                  <a:gd name="T5" fmla="*/ 1 h 6"/>
                  <a:gd name="T6" fmla="*/ 0 w 8"/>
                  <a:gd name="T7" fmla="*/ 4 h 6"/>
                  <a:gd name="T8" fmla="*/ 2 w 8"/>
                  <a:gd name="T9" fmla="*/ 6 h 6"/>
                  <a:gd name="T10" fmla="*/ 4 w 8"/>
                  <a:gd name="T11" fmla="*/ 4 h 6"/>
                  <a:gd name="T12" fmla="*/ 6 w 8"/>
                  <a:gd name="T13" fmla="*/ 3 h 6"/>
                  <a:gd name="T14" fmla="*/ 8 w 8"/>
                  <a:gd name="T15" fmla="*/ 2 h 6"/>
                  <a:gd name="T16" fmla="*/ 8 w 8"/>
                  <a:gd name="T17" fmla="*/ 0 h 6"/>
                  <a:gd name="T18" fmla="*/ 4 w 8"/>
                  <a:gd name="T19" fmla="*/ 0 h 6"/>
                  <a:gd name="T20" fmla="*/ 4 w 8"/>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6"/>
                  <a:gd name="T35" fmla="*/ 8 w 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6">
                    <a:moveTo>
                      <a:pt x="4" y="1"/>
                    </a:moveTo>
                    <a:lnTo>
                      <a:pt x="2" y="2"/>
                    </a:lnTo>
                    <a:lnTo>
                      <a:pt x="2" y="1"/>
                    </a:lnTo>
                    <a:lnTo>
                      <a:pt x="0" y="4"/>
                    </a:lnTo>
                    <a:lnTo>
                      <a:pt x="2" y="6"/>
                    </a:lnTo>
                    <a:lnTo>
                      <a:pt x="4" y="4"/>
                    </a:lnTo>
                    <a:lnTo>
                      <a:pt x="6" y="3"/>
                    </a:lnTo>
                    <a:lnTo>
                      <a:pt x="8" y="2"/>
                    </a:lnTo>
                    <a:lnTo>
                      <a:pt x="8" y="0"/>
                    </a:lnTo>
                    <a:lnTo>
                      <a:pt x="4" y="0"/>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6" name="Freeform 824"/>
              <p:cNvSpPr>
                <a:spLocks/>
              </p:cNvSpPr>
              <p:nvPr/>
            </p:nvSpPr>
            <p:spPr bwMode="auto">
              <a:xfrm>
                <a:off x="6650" y="3073"/>
                <a:ext cx="7" cy="1"/>
              </a:xfrm>
              <a:custGeom>
                <a:avLst/>
                <a:gdLst>
                  <a:gd name="T0" fmla="*/ 5 w 7"/>
                  <a:gd name="T1" fmla="*/ 0 h 1"/>
                  <a:gd name="T2" fmla="*/ 7 w 7"/>
                  <a:gd name="T3" fmla="*/ 1 h 1"/>
                  <a:gd name="T4" fmla="*/ 7 w 7"/>
                  <a:gd name="T5" fmla="*/ 0 h 1"/>
                  <a:gd name="T6" fmla="*/ 2 w 7"/>
                  <a:gd name="T7" fmla="*/ 0 h 1"/>
                  <a:gd name="T8" fmla="*/ 2 w 7"/>
                  <a:gd name="T9" fmla="*/ 0 h 1"/>
                  <a:gd name="T10" fmla="*/ 0 w 7"/>
                  <a:gd name="T11" fmla="*/ 0 h 1"/>
                  <a:gd name="T12" fmla="*/ 2 w 7"/>
                  <a:gd name="T13" fmla="*/ 0 h 1"/>
                  <a:gd name="T14" fmla="*/ 2 w 7"/>
                  <a:gd name="T15" fmla="*/ 1 h 1"/>
                  <a:gd name="T16" fmla="*/ 5 w 7"/>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
                  <a:gd name="T29" fmla="*/ 7 w 7"/>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
                    <a:moveTo>
                      <a:pt x="5" y="0"/>
                    </a:moveTo>
                    <a:lnTo>
                      <a:pt x="7" y="1"/>
                    </a:lnTo>
                    <a:lnTo>
                      <a:pt x="7" y="0"/>
                    </a:lnTo>
                    <a:lnTo>
                      <a:pt x="2" y="0"/>
                    </a:lnTo>
                    <a:lnTo>
                      <a:pt x="0" y="0"/>
                    </a:lnTo>
                    <a:lnTo>
                      <a:pt x="2" y="0"/>
                    </a:lnTo>
                    <a:lnTo>
                      <a:pt x="2" y="1"/>
                    </a:lnTo>
                    <a:lnTo>
                      <a:pt x="5"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7" name="Freeform 825"/>
              <p:cNvSpPr>
                <a:spLocks/>
              </p:cNvSpPr>
              <p:nvPr/>
            </p:nvSpPr>
            <p:spPr bwMode="auto">
              <a:xfrm>
                <a:off x="7760" y="2985"/>
                <a:ext cx="15" cy="7"/>
              </a:xfrm>
              <a:custGeom>
                <a:avLst/>
                <a:gdLst>
                  <a:gd name="T0" fmla="*/ 11 w 15"/>
                  <a:gd name="T1" fmla="*/ 7 h 7"/>
                  <a:gd name="T2" fmla="*/ 15 w 15"/>
                  <a:gd name="T3" fmla="*/ 4 h 7"/>
                  <a:gd name="T4" fmla="*/ 13 w 15"/>
                  <a:gd name="T5" fmla="*/ 2 h 7"/>
                  <a:gd name="T6" fmla="*/ 11 w 15"/>
                  <a:gd name="T7" fmla="*/ 1 h 7"/>
                  <a:gd name="T8" fmla="*/ 8 w 15"/>
                  <a:gd name="T9" fmla="*/ 1 h 7"/>
                  <a:gd name="T10" fmla="*/ 6 w 15"/>
                  <a:gd name="T11" fmla="*/ 0 h 7"/>
                  <a:gd name="T12" fmla="*/ 4 w 15"/>
                  <a:gd name="T13" fmla="*/ 0 h 7"/>
                  <a:gd name="T14" fmla="*/ 0 w 15"/>
                  <a:gd name="T15" fmla="*/ 1 h 7"/>
                  <a:gd name="T16" fmla="*/ 0 w 15"/>
                  <a:gd name="T17" fmla="*/ 1 h 7"/>
                  <a:gd name="T18" fmla="*/ 0 w 15"/>
                  <a:gd name="T19" fmla="*/ 1 h 7"/>
                  <a:gd name="T20" fmla="*/ 11 w 15"/>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7"/>
                  <a:gd name="T35" fmla="*/ 15 w 1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7">
                    <a:moveTo>
                      <a:pt x="11" y="7"/>
                    </a:moveTo>
                    <a:lnTo>
                      <a:pt x="15" y="4"/>
                    </a:lnTo>
                    <a:lnTo>
                      <a:pt x="13" y="2"/>
                    </a:lnTo>
                    <a:lnTo>
                      <a:pt x="11" y="1"/>
                    </a:lnTo>
                    <a:lnTo>
                      <a:pt x="8" y="1"/>
                    </a:lnTo>
                    <a:lnTo>
                      <a:pt x="6" y="0"/>
                    </a:lnTo>
                    <a:lnTo>
                      <a:pt x="4" y="0"/>
                    </a:lnTo>
                    <a:lnTo>
                      <a:pt x="0" y="1"/>
                    </a:lnTo>
                    <a:lnTo>
                      <a:pt x="11"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8" name="Freeform 826"/>
              <p:cNvSpPr>
                <a:spLocks/>
              </p:cNvSpPr>
              <p:nvPr/>
            </p:nvSpPr>
            <p:spPr bwMode="auto">
              <a:xfrm>
                <a:off x="6903" y="3070"/>
                <a:ext cx="21" cy="13"/>
              </a:xfrm>
              <a:custGeom>
                <a:avLst/>
                <a:gdLst>
                  <a:gd name="T0" fmla="*/ 11 w 21"/>
                  <a:gd name="T1" fmla="*/ 8 h 13"/>
                  <a:gd name="T2" fmla="*/ 13 w 21"/>
                  <a:gd name="T3" fmla="*/ 9 h 13"/>
                  <a:gd name="T4" fmla="*/ 21 w 21"/>
                  <a:gd name="T5" fmla="*/ 13 h 13"/>
                  <a:gd name="T6" fmla="*/ 21 w 21"/>
                  <a:gd name="T7" fmla="*/ 12 h 13"/>
                  <a:gd name="T8" fmla="*/ 21 w 21"/>
                  <a:gd name="T9" fmla="*/ 12 h 13"/>
                  <a:gd name="T10" fmla="*/ 21 w 21"/>
                  <a:gd name="T11" fmla="*/ 8 h 13"/>
                  <a:gd name="T12" fmla="*/ 19 w 21"/>
                  <a:gd name="T13" fmla="*/ 8 h 13"/>
                  <a:gd name="T14" fmla="*/ 17 w 21"/>
                  <a:gd name="T15" fmla="*/ 8 h 13"/>
                  <a:gd name="T16" fmla="*/ 15 w 21"/>
                  <a:gd name="T17" fmla="*/ 8 h 13"/>
                  <a:gd name="T18" fmla="*/ 11 w 21"/>
                  <a:gd name="T19" fmla="*/ 6 h 13"/>
                  <a:gd name="T20" fmla="*/ 13 w 21"/>
                  <a:gd name="T21" fmla="*/ 6 h 13"/>
                  <a:gd name="T22" fmla="*/ 19 w 21"/>
                  <a:gd name="T23" fmla="*/ 7 h 13"/>
                  <a:gd name="T24" fmla="*/ 21 w 21"/>
                  <a:gd name="T25" fmla="*/ 7 h 13"/>
                  <a:gd name="T26" fmla="*/ 21 w 21"/>
                  <a:gd name="T27" fmla="*/ 6 h 13"/>
                  <a:gd name="T28" fmla="*/ 19 w 21"/>
                  <a:gd name="T29" fmla="*/ 5 h 13"/>
                  <a:gd name="T30" fmla="*/ 21 w 21"/>
                  <a:gd name="T31" fmla="*/ 6 h 13"/>
                  <a:gd name="T32" fmla="*/ 21 w 21"/>
                  <a:gd name="T33" fmla="*/ 4 h 13"/>
                  <a:gd name="T34" fmla="*/ 21 w 21"/>
                  <a:gd name="T35" fmla="*/ 4 h 13"/>
                  <a:gd name="T36" fmla="*/ 19 w 21"/>
                  <a:gd name="T37" fmla="*/ 4 h 13"/>
                  <a:gd name="T38" fmla="*/ 19 w 21"/>
                  <a:gd name="T39" fmla="*/ 3 h 13"/>
                  <a:gd name="T40" fmla="*/ 15 w 21"/>
                  <a:gd name="T41" fmla="*/ 3 h 13"/>
                  <a:gd name="T42" fmla="*/ 15 w 21"/>
                  <a:gd name="T43" fmla="*/ 3 h 13"/>
                  <a:gd name="T44" fmla="*/ 13 w 21"/>
                  <a:gd name="T45" fmla="*/ 3 h 13"/>
                  <a:gd name="T46" fmla="*/ 13 w 21"/>
                  <a:gd name="T47" fmla="*/ 1 h 13"/>
                  <a:gd name="T48" fmla="*/ 8 w 21"/>
                  <a:gd name="T49" fmla="*/ 0 h 13"/>
                  <a:gd name="T50" fmla="*/ 6 w 21"/>
                  <a:gd name="T51" fmla="*/ 1 h 13"/>
                  <a:gd name="T52" fmla="*/ 4 w 21"/>
                  <a:gd name="T53" fmla="*/ 1 h 13"/>
                  <a:gd name="T54" fmla="*/ 4 w 21"/>
                  <a:gd name="T55" fmla="*/ 3 h 13"/>
                  <a:gd name="T56" fmla="*/ 2 w 21"/>
                  <a:gd name="T57" fmla="*/ 3 h 13"/>
                  <a:gd name="T58" fmla="*/ 2 w 21"/>
                  <a:gd name="T59" fmla="*/ 1 h 13"/>
                  <a:gd name="T60" fmla="*/ 0 w 21"/>
                  <a:gd name="T61" fmla="*/ 3 h 13"/>
                  <a:gd name="T62" fmla="*/ 0 w 21"/>
                  <a:gd name="T63" fmla="*/ 3 h 13"/>
                  <a:gd name="T64" fmla="*/ 4 w 21"/>
                  <a:gd name="T65" fmla="*/ 5 h 13"/>
                  <a:gd name="T66" fmla="*/ 2 w 21"/>
                  <a:gd name="T67" fmla="*/ 6 h 13"/>
                  <a:gd name="T68" fmla="*/ 2 w 21"/>
                  <a:gd name="T69" fmla="*/ 5 h 13"/>
                  <a:gd name="T70" fmla="*/ 2 w 21"/>
                  <a:gd name="T71" fmla="*/ 6 h 13"/>
                  <a:gd name="T72" fmla="*/ 2 w 21"/>
                  <a:gd name="T73" fmla="*/ 7 h 13"/>
                  <a:gd name="T74" fmla="*/ 2 w 21"/>
                  <a:gd name="T75" fmla="*/ 8 h 13"/>
                  <a:gd name="T76" fmla="*/ 4 w 21"/>
                  <a:gd name="T77" fmla="*/ 8 h 13"/>
                  <a:gd name="T78" fmla="*/ 4 w 21"/>
                  <a:gd name="T79" fmla="*/ 9 h 13"/>
                  <a:gd name="T80" fmla="*/ 4 w 21"/>
                  <a:gd name="T81" fmla="*/ 11 h 13"/>
                  <a:gd name="T82" fmla="*/ 6 w 21"/>
                  <a:gd name="T83" fmla="*/ 11 h 13"/>
                  <a:gd name="T84" fmla="*/ 8 w 21"/>
                  <a:gd name="T85" fmla="*/ 12 h 13"/>
                  <a:gd name="T86" fmla="*/ 6 w 21"/>
                  <a:gd name="T87" fmla="*/ 12 h 13"/>
                  <a:gd name="T88" fmla="*/ 6 w 21"/>
                  <a:gd name="T89" fmla="*/ 13 h 13"/>
                  <a:gd name="T90" fmla="*/ 8 w 21"/>
                  <a:gd name="T91" fmla="*/ 13 h 13"/>
                  <a:gd name="T92" fmla="*/ 11 w 21"/>
                  <a:gd name="T93" fmla="*/ 13 h 13"/>
                  <a:gd name="T94" fmla="*/ 11 w 21"/>
                  <a:gd name="T95" fmla="*/ 13 h 13"/>
                  <a:gd name="T96" fmla="*/ 11 w 21"/>
                  <a:gd name="T97" fmla="*/ 12 h 13"/>
                  <a:gd name="T98" fmla="*/ 11 w 21"/>
                  <a:gd name="T99" fmla="*/ 11 h 13"/>
                  <a:gd name="T100" fmla="*/ 11 w 21"/>
                  <a:gd name="T101" fmla="*/ 9 h 13"/>
                  <a:gd name="T102" fmla="*/ 11 w 21"/>
                  <a:gd name="T103" fmla="*/ 8 h 13"/>
                  <a:gd name="T104" fmla="*/ 11 w 21"/>
                  <a:gd name="T105" fmla="*/ 8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
                  <a:gd name="T160" fmla="*/ 0 h 13"/>
                  <a:gd name="T161" fmla="*/ 21 w 2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 h="13">
                    <a:moveTo>
                      <a:pt x="11" y="8"/>
                    </a:moveTo>
                    <a:lnTo>
                      <a:pt x="13" y="9"/>
                    </a:lnTo>
                    <a:lnTo>
                      <a:pt x="21" y="13"/>
                    </a:lnTo>
                    <a:lnTo>
                      <a:pt x="21" y="12"/>
                    </a:lnTo>
                    <a:lnTo>
                      <a:pt x="21" y="8"/>
                    </a:lnTo>
                    <a:lnTo>
                      <a:pt x="19" y="8"/>
                    </a:lnTo>
                    <a:lnTo>
                      <a:pt x="17" y="8"/>
                    </a:lnTo>
                    <a:lnTo>
                      <a:pt x="15" y="8"/>
                    </a:lnTo>
                    <a:lnTo>
                      <a:pt x="11" y="6"/>
                    </a:lnTo>
                    <a:lnTo>
                      <a:pt x="13" y="6"/>
                    </a:lnTo>
                    <a:lnTo>
                      <a:pt x="19" y="7"/>
                    </a:lnTo>
                    <a:lnTo>
                      <a:pt x="21" y="7"/>
                    </a:lnTo>
                    <a:lnTo>
                      <a:pt x="21" y="6"/>
                    </a:lnTo>
                    <a:lnTo>
                      <a:pt x="19" y="5"/>
                    </a:lnTo>
                    <a:lnTo>
                      <a:pt x="21" y="6"/>
                    </a:lnTo>
                    <a:lnTo>
                      <a:pt x="21" y="4"/>
                    </a:lnTo>
                    <a:lnTo>
                      <a:pt x="19" y="4"/>
                    </a:lnTo>
                    <a:lnTo>
                      <a:pt x="19" y="3"/>
                    </a:lnTo>
                    <a:lnTo>
                      <a:pt x="15" y="3"/>
                    </a:lnTo>
                    <a:lnTo>
                      <a:pt x="13" y="3"/>
                    </a:lnTo>
                    <a:lnTo>
                      <a:pt x="13" y="1"/>
                    </a:lnTo>
                    <a:lnTo>
                      <a:pt x="8" y="0"/>
                    </a:lnTo>
                    <a:lnTo>
                      <a:pt x="6" y="1"/>
                    </a:lnTo>
                    <a:lnTo>
                      <a:pt x="4" y="1"/>
                    </a:lnTo>
                    <a:lnTo>
                      <a:pt x="4" y="3"/>
                    </a:lnTo>
                    <a:lnTo>
                      <a:pt x="2" y="3"/>
                    </a:lnTo>
                    <a:lnTo>
                      <a:pt x="2" y="1"/>
                    </a:lnTo>
                    <a:lnTo>
                      <a:pt x="0" y="3"/>
                    </a:lnTo>
                    <a:lnTo>
                      <a:pt x="4" y="5"/>
                    </a:lnTo>
                    <a:lnTo>
                      <a:pt x="2" y="6"/>
                    </a:lnTo>
                    <a:lnTo>
                      <a:pt x="2" y="5"/>
                    </a:lnTo>
                    <a:lnTo>
                      <a:pt x="2" y="6"/>
                    </a:lnTo>
                    <a:lnTo>
                      <a:pt x="2" y="7"/>
                    </a:lnTo>
                    <a:lnTo>
                      <a:pt x="2" y="8"/>
                    </a:lnTo>
                    <a:lnTo>
                      <a:pt x="4" y="8"/>
                    </a:lnTo>
                    <a:lnTo>
                      <a:pt x="4" y="9"/>
                    </a:lnTo>
                    <a:lnTo>
                      <a:pt x="4" y="11"/>
                    </a:lnTo>
                    <a:lnTo>
                      <a:pt x="6" y="11"/>
                    </a:lnTo>
                    <a:lnTo>
                      <a:pt x="8" y="12"/>
                    </a:lnTo>
                    <a:lnTo>
                      <a:pt x="6" y="12"/>
                    </a:lnTo>
                    <a:lnTo>
                      <a:pt x="6" y="13"/>
                    </a:lnTo>
                    <a:lnTo>
                      <a:pt x="8" y="13"/>
                    </a:lnTo>
                    <a:lnTo>
                      <a:pt x="11" y="13"/>
                    </a:lnTo>
                    <a:lnTo>
                      <a:pt x="11" y="12"/>
                    </a:lnTo>
                    <a:lnTo>
                      <a:pt x="11" y="11"/>
                    </a:lnTo>
                    <a:lnTo>
                      <a:pt x="11" y="9"/>
                    </a:lnTo>
                    <a:lnTo>
                      <a:pt x="11"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49" name="Freeform 827"/>
              <p:cNvSpPr>
                <a:spLocks/>
              </p:cNvSpPr>
              <p:nvPr/>
            </p:nvSpPr>
            <p:spPr bwMode="auto">
              <a:xfrm>
                <a:off x="7817" y="2965"/>
                <a:ext cx="2" cy="1"/>
              </a:xfrm>
              <a:custGeom>
                <a:avLst/>
                <a:gdLst>
                  <a:gd name="T0" fmla="*/ 2 w 2"/>
                  <a:gd name="T1" fmla="*/ 0 h 1"/>
                  <a:gd name="T2" fmla="*/ 0 w 2"/>
                  <a:gd name="T3" fmla="*/ 0 h 1"/>
                  <a:gd name="T4" fmla="*/ 2 w 2"/>
                  <a:gd name="T5" fmla="*/ 1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0" name="Freeform 828"/>
              <p:cNvSpPr>
                <a:spLocks/>
              </p:cNvSpPr>
              <p:nvPr/>
            </p:nvSpPr>
            <p:spPr bwMode="auto">
              <a:xfrm>
                <a:off x="6928" y="3073"/>
                <a:ext cx="13" cy="16"/>
              </a:xfrm>
              <a:custGeom>
                <a:avLst/>
                <a:gdLst>
                  <a:gd name="T0" fmla="*/ 7 w 13"/>
                  <a:gd name="T1" fmla="*/ 12 h 16"/>
                  <a:gd name="T2" fmla="*/ 9 w 13"/>
                  <a:gd name="T3" fmla="*/ 13 h 16"/>
                  <a:gd name="T4" fmla="*/ 9 w 13"/>
                  <a:gd name="T5" fmla="*/ 13 h 16"/>
                  <a:gd name="T6" fmla="*/ 9 w 13"/>
                  <a:gd name="T7" fmla="*/ 11 h 16"/>
                  <a:gd name="T8" fmla="*/ 11 w 13"/>
                  <a:gd name="T9" fmla="*/ 11 h 16"/>
                  <a:gd name="T10" fmla="*/ 13 w 13"/>
                  <a:gd name="T11" fmla="*/ 11 h 16"/>
                  <a:gd name="T12" fmla="*/ 13 w 13"/>
                  <a:gd name="T13" fmla="*/ 10 h 16"/>
                  <a:gd name="T14" fmla="*/ 11 w 13"/>
                  <a:gd name="T15" fmla="*/ 10 h 16"/>
                  <a:gd name="T16" fmla="*/ 11 w 13"/>
                  <a:gd name="T17" fmla="*/ 9 h 16"/>
                  <a:gd name="T18" fmla="*/ 11 w 13"/>
                  <a:gd name="T19" fmla="*/ 9 h 16"/>
                  <a:gd name="T20" fmla="*/ 13 w 13"/>
                  <a:gd name="T21" fmla="*/ 9 h 16"/>
                  <a:gd name="T22" fmla="*/ 11 w 13"/>
                  <a:gd name="T23" fmla="*/ 8 h 16"/>
                  <a:gd name="T24" fmla="*/ 9 w 13"/>
                  <a:gd name="T25" fmla="*/ 6 h 16"/>
                  <a:gd name="T26" fmla="*/ 9 w 13"/>
                  <a:gd name="T27" fmla="*/ 5 h 16"/>
                  <a:gd name="T28" fmla="*/ 9 w 13"/>
                  <a:gd name="T29" fmla="*/ 5 h 16"/>
                  <a:gd name="T30" fmla="*/ 7 w 13"/>
                  <a:gd name="T31" fmla="*/ 2 h 16"/>
                  <a:gd name="T32" fmla="*/ 7 w 13"/>
                  <a:gd name="T33" fmla="*/ 2 h 16"/>
                  <a:gd name="T34" fmla="*/ 7 w 13"/>
                  <a:gd name="T35" fmla="*/ 1 h 16"/>
                  <a:gd name="T36" fmla="*/ 9 w 13"/>
                  <a:gd name="T37" fmla="*/ 1 h 16"/>
                  <a:gd name="T38" fmla="*/ 13 w 13"/>
                  <a:gd name="T39" fmla="*/ 8 h 16"/>
                  <a:gd name="T40" fmla="*/ 13 w 13"/>
                  <a:gd name="T41" fmla="*/ 6 h 16"/>
                  <a:gd name="T42" fmla="*/ 13 w 13"/>
                  <a:gd name="T43" fmla="*/ 5 h 16"/>
                  <a:gd name="T44" fmla="*/ 11 w 13"/>
                  <a:gd name="T45" fmla="*/ 3 h 16"/>
                  <a:gd name="T46" fmla="*/ 7 w 13"/>
                  <a:gd name="T47" fmla="*/ 0 h 16"/>
                  <a:gd name="T48" fmla="*/ 0 w 13"/>
                  <a:gd name="T49" fmla="*/ 0 h 16"/>
                  <a:gd name="T50" fmla="*/ 0 w 13"/>
                  <a:gd name="T51" fmla="*/ 0 h 16"/>
                  <a:gd name="T52" fmla="*/ 0 w 13"/>
                  <a:gd name="T53" fmla="*/ 1 h 16"/>
                  <a:gd name="T54" fmla="*/ 2 w 13"/>
                  <a:gd name="T55" fmla="*/ 8 h 16"/>
                  <a:gd name="T56" fmla="*/ 2 w 13"/>
                  <a:gd name="T57" fmla="*/ 8 h 16"/>
                  <a:gd name="T58" fmla="*/ 2 w 13"/>
                  <a:gd name="T59" fmla="*/ 9 h 16"/>
                  <a:gd name="T60" fmla="*/ 4 w 13"/>
                  <a:gd name="T61" fmla="*/ 8 h 16"/>
                  <a:gd name="T62" fmla="*/ 7 w 13"/>
                  <a:gd name="T63" fmla="*/ 8 h 16"/>
                  <a:gd name="T64" fmla="*/ 4 w 13"/>
                  <a:gd name="T65" fmla="*/ 9 h 16"/>
                  <a:gd name="T66" fmla="*/ 2 w 13"/>
                  <a:gd name="T67" fmla="*/ 9 h 16"/>
                  <a:gd name="T68" fmla="*/ 4 w 13"/>
                  <a:gd name="T69" fmla="*/ 10 h 16"/>
                  <a:gd name="T70" fmla="*/ 4 w 13"/>
                  <a:gd name="T71" fmla="*/ 10 h 16"/>
                  <a:gd name="T72" fmla="*/ 4 w 13"/>
                  <a:gd name="T73" fmla="*/ 11 h 16"/>
                  <a:gd name="T74" fmla="*/ 2 w 13"/>
                  <a:gd name="T75" fmla="*/ 11 h 16"/>
                  <a:gd name="T76" fmla="*/ 2 w 13"/>
                  <a:gd name="T77" fmla="*/ 11 h 16"/>
                  <a:gd name="T78" fmla="*/ 2 w 13"/>
                  <a:gd name="T79" fmla="*/ 14 h 16"/>
                  <a:gd name="T80" fmla="*/ 2 w 13"/>
                  <a:gd name="T81" fmla="*/ 16 h 16"/>
                  <a:gd name="T82" fmla="*/ 2 w 13"/>
                  <a:gd name="T83" fmla="*/ 16 h 16"/>
                  <a:gd name="T84" fmla="*/ 4 w 13"/>
                  <a:gd name="T85" fmla="*/ 16 h 16"/>
                  <a:gd name="T86" fmla="*/ 7 w 13"/>
                  <a:gd name="T87" fmla="*/ 12 h 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16"/>
                  <a:gd name="T134" fmla="*/ 13 w 13"/>
                  <a:gd name="T135" fmla="*/ 16 h 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16">
                    <a:moveTo>
                      <a:pt x="7" y="12"/>
                    </a:moveTo>
                    <a:lnTo>
                      <a:pt x="9" y="13"/>
                    </a:lnTo>
                    <a:lnTo>
                      <a:pt x="9" y="11"/>
                    </a:lnTo>
                    <a:lnTo>
                      <a:pt x="11" y="11"/>
                    </a:lnTo>
                    <a:lnTo>
                      <a:pt x="13" y="11"/>
                    </a:lnTo>
                    <a:lnTo>
                      <a:pt x="13" y="10"/>
                    </a:lnTo>
                    <a:lnTo>
                      <a:pt x="11" y="10"/>
                    </a:lnTo>
                    <a:lnTo>
                      <a:pt x="11" y="9"/>
                    </a:lnTo>
                    <a:lnTo>
                      <a:pt x="13" y="9"/>
                    </a:lnTo>
                    <a:lnTo>
                      <a:pt x="11" y="8"/>
                    </a:lnTo>
                    <a:lnTo>
                      <a:pt x="9" y="6"/>
                    </a:lnTo>
                    <a:lnTo>
                      <a:pt x="9" y="5"/>
                    </a:lnTo>
                    <a:lnTo>
                      <a:pt x="7" y="2"/>
                    </a:lnTo>
                    <a:lnTo>
                      <a:pt x="7" y="1"/>
                    </a:lnTo>
                    <a:lnTo>
                      <a:pt x="9" y="1"/>
                    </a:lnTo>
                    <a:lnTo>
                      <a:pt x="13" y="8"/>
                    </a:lnTo>
                    <a:lnTo>
                      <a:pt x="13" y="6"/>
                    </a:lnTo>
                    <a:lnTo>
                      <a:pt x="13" y="5"/>
                    </a:lnTo>
                    <a:lnTo>
                      <a:pt x="11" y="3"/>
                    </a:lnTo>
                    <a:lnTo>
                      <a:pt x="7" y="0"/>
                    </a:lnTo>
                    <a:lnTo>
                      <a:pt x="0" y="0"/>
                    </a:lnTo>
                    <a:lnTo>
                      <a:pt x="0" y="1"/>
                    </a:lnTo>
                    <a:lnTo>
                      <a:pt x="2" y="8"/>
                    </a:lnTo>
                    <a:lnTo>
                      <a:pt x="2" y="9"/>
                    </a:lnTo>
                    <a:lnTo>
                      <a:pt x="4" y="8"/>
                    </a:lnTo>
                    <a:lnTo>
                      <a:pt x="7" y="8"/>
                    </a:lnTo>
                    <a:lnTo>
                      <a:pt x="4" y="9"/>
                    </a:lnTo>
                    <a:lnTo>
                      <a:pt x="2" y="9"/>
                    </a:lnTo>
                    <a:lnTo>
                      <a:pt x="4" y="10"/>
                    </a:lnTo>
                    <a:lnTo>
                      <a:pt x="4" y="11"/>
                    </a:lnTo>
                    <a:lnTo>
                      <a:pt x="2" y="11"/>
                    </a:lnTo>
                    <a:lnTo>
                      <a:pt x="2" y="14"/>
                    </a:lnTo>
                    <a:lnTo>
                      <a:pt x="2" y="16"/>
                    </a:lnTo>
                    <a:lnTo>
                      <a:pt x="4" y="16"/>
                    </a:lnTo>
                    <a:lnTo>
                      <a:pt x="7" y="1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1" name="Freeform 829"/>
              <p:cNvSpPr>
                <a:spLocks/>
              </p:cNvSpPr>
              <p:nvPr/>
            </p:nvSpPr>
            <p:spPr bwMode="auto">
              <a:xfrm>
                <a:off x="11325" y="3057"/>
                <a:ext cx="19" cy="11"/>
              </a:xfrm>
              <a:custGeom>
                <a:avLst/>
                <a:gdLst>
                  <a:gd name="T0" fmla="*/ 11 w 19"/>
                  <a:gd name="T1" fmla="*/ 6 h 11"/>
                  <a:gd name="T2" fmla="*/ 17 w 19"/>
                  <a:gd name="T3" fmla="*/ 5 h 11"/>
                  <a:gd name="T4" fmla="*/ 19 w 19"/>
                  <a:gd name="T5" fmla="*/ 3 h 11"/>
                  <a:gd name="T6" fmla="*/ 19 w 19"/>
                  <a:gd name="T7" fmla="*/ 1 h 11"/>
                  <a:gd name="T8" fmla="*/ 17 w 19"/>
                  <a:gd name="T9" fmla="*/ 0 h 11"/>
                  <a:gd name="T10" fmla="*/ 15 w 19"/>
                  <a:gd name="T11" fmla="*/ 0 h 11"/>
                  <a:gd name="T12" fmla="*/ 15 w 19"/>
                  <a:gd name="T13" fmla="*/ 1 h 11"/>
                  <a:gd name="T14" fmla="*/ 6 w 19"/>
                  <a:gd name="T15" fmla="*/ 2 h 11"/>
                  <a:gd name="T16" fmla="*/ 4 w 19"/>
                  <a:gd name="T17" fmla="*/ 3 h 11"/>
                  <a:gd name="T18" fmla="*/ 6 w 19"/>
                  <a:gd name="T19" fmla="*/ 3 h 11"/>
                  <a:gd name="T20" fmla="*/ 0 w 19"/>
                  <a:gd name="T21" fmla="*/ 11 h 11"/>
                  <a:gd name="T22" fmla="*/ 11 w 19"/>
                  <a:gd name="T23" fmla="*/ 6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6"/>
                    </a:moveTo>
                    <a:lnTo>
                      <a:pt x="17" y="5"/>
                    </a:lnTo>
                    <a:lnTo>
                      <a:pt x="19" y="3"/>
                    </a:lnTo>
                    <a:lnTo>
                      <a:pt x="19" y="1"/>
                    </a:lnTo>
                    <a:lnTo>
                      <a:pt x="17" y="0"/>
                    </a:lnTo>
                    <a:lnTo>
                      <a:pt x="15" y="0"/>
                    </a:lnTo>
                    <a:lnTo>
                      <a:pt x="15" y="1"/>
                    </a:lnTo>
                    <a:lnTo>
                      <a:pt x="6" y="2"/>
                    </a:lnTo>
                    <a:lnTo>
                      <a:pt x="4" y="3"/>
                    </a:lnTo>
                    <a:lnTo>
                      <a:pt x="6" y="3"/>
                    </a:lnTo>
                    <a:lnTo>
                      <a:pt x="0" y="11"/>
                    </a:lnTo>
                    <a:lnTo>
                      <a:pt x="11"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2" name="Freeform 830"/>
              <p:cNvSpPr>
                <a:spLocks/>
              </p:cNvSpPr>
              <p:nvPr/>
            </p:nvSpPr>
            <p:spPr bwMode="auto">
              <a:xfrm>
                <a:off x="7733" y="3004"/>
                <a:ext cx="14" cy="14"/>
              </a:xfrm>
              <a:custGeom>
                <a:avLst/>
                <a:gdLst>
                  <a:gd name="T0" fmla="*/ 4 w 14"/>
                  <a:gd name="T1" fmla="*/ 13 h 14"/>
                  <a:gd name="T2" fmla="*/ 6 w 14"/>
                  <a:gd name="T3" fmla="*/ 14 h 14"/>
                  <a:gd name="T4" fmla="*/ 6 w 14"/>
                  <a:gd name="T5" fmla="*/ 14 h 14"/>
                  <a:gd name="T6" fmla="*/ 8 w 14"/>
                  <a:gd name="T7" fmla="*/ 13 h 14"/>
                  <a:gd name="T8" fmla="*/ 8 w 14"/>
                  <a:gd name="T9" fmla="*/ 12 h 14"/>
                  <a:gd name="T10" fmla="*/ 14 w 14"/>
                  <a:gd name="T11" fmla="*/ 1 h 14"/>
                  <a:gd name="T12" fmla="*/ 12 w 14"/>
                  <a:gd name="T13" fmla="*/ 1 h 14"/>
                  <a:gd name="T14" fmla="*/ 4 w 14"/>
                  <a:gd name="T15" fmla="*/ 0 h 14"/>
                  <a:gd name="T16" fmla="*/ 4 w 14"/>
                  <a:gd name="T17" fmla="*/ 1 h 14"/>
                  <a:gd name="T18" fmla="*/ 4 w 14"/>
                  <a:gd name="T19" fmla="*/ 1 h 14"/>
                  <a:gd name="T20" fmla="*/ 2 w 14"/>
                  <a:gd name="T21" fmla="*/ 1 h 14"/>
                  <a:gd name="T22" fmla="*/ 2 w 14"/>
                  <a:gd name="T23" fmla="*/ 2 h 14"/>
                  <a:gd name="T24" fmla="*/ 0 w 14"/>
                  <a:gd name="T25" fmla="*/ 10 h 14"/>
                  <a:gd name="T26" fmla="*/ 2 w 14"/>
                  <a:gd name="T27" fmla="*/ 12 h 14"/>
                  <a:gd name="T28" fmla="*/ 4 w 14"/>
                  <a:gd name="T29" fmla="*/ 13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4" y="13"/>
                    </a:moveTo>
                    <a:lnTo>
                      <a:pt x="6" y="14"/>
                    </a:lnTo>
                    <a:lnTo>
                      <a:pt x="8" y="13"/>
                    </a:lnTo>
                    <a:lnTo>
                      <a:pt x="8" y="12"/>
                    </a:lnTo>
                    <a:lnTo>
                      <a:pt x="14" y="1"/>
                    </a:lnTo>
                    <a:lnTo>
                      <a:pt x="12" y="1"/>
                    </a:lnTo>
                    <a:lnTo>
                      <a:pt x="4" y="0"/>
                    </a:lnTo>
                    <a:lnTo>
                      <a:pt x="4" y="1"/>
                    </a:lnTo>
                    <a:lnTo>
                      <a:pt x="2" y="1"/>
                    </a:lnTo>
                    <a:lnTo>
                      <a:pt x="2" y="2"/>
                    </a:lnTo>
                    <a:lnTo>
                      <a:pt x="0" y="10"/>
                    </a:lnTo>
                    <a:lnTo>
                      <a:pt x="2" y="12"/>
                    </a:lnTo>
                    <a:lnTo>
                      <a:pt x="4"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3" name="Freeform 831"/>
              <p:cNvSpPr>
                <a:spLocks/>
              </p:cNvSpPr>
              <p:nvPr/>
            </p:nvSpPr>
            <p:spPr bwMode="auto">
              <a:xfrm>
                <a:off x="6749" y="3035"/>
                <a:ext cx="9" cy="3"/>
              </a:xfrm>
              <a:custGeom>
                <a:avLst/>
                <a:gdLst>
                  <a:gd name="T0" fmla="*/ 7 w 9"/>
                  <a:gd name="T1" fmla="*/ 1 h 3"/>
                  <a:gd name="T2" fmla="*/ 5 w 9"/>
                  <a:gd name="T3" fmla="*/ 1 h 3"/>
                  <a:gd name="T4" fmla="*/ 5 w 9"/>
                  <a:gd name="T5" fmla="*/ 1 h 3"/>
                  <a:gd name="T6" fmla="*/ 2 w 9"/>
                  <a:gd name="T7" fmla="*/ 0 h 3"/>
                  <a:gd name="T8" fmla="*/ 2 w 9"/>
                  <a:gd name="T9" fmla="*/ 1 h 3"/>
                  <a:gd name="T10" fmla="*/ 0 w 9"/>
                  <a:gd name="T11" fmla="*/ 1 h 3"/>
                  <a:gd name="T12" fmla="*/ 0 w 9"/>
                  <a:gd name="T13" fmla="*/ 2 h 3"/>
                  <a:gd name="T14" fmla="*/ 0 w 9"/>
                  <a:gd name="T15" fmla="*/ 3 h 3"/>
                  <a:gd name="T16" fmla="*/ 0 w 9"/>
                  <a:gd name="T17" fmla="*/ 2 h 3"/>
                  <a:gd name="T18" fmla="*/ 2 w 9"/>
                  <a:gd name="T19" fmla="*/ 3 h 3"/>
                  <a:gd name="T20" fmla="*/ 2 w 9"/>
                  <a:gd name="T21" fmla="*/ 2 h 3"/>
                  <a:gd name="T22" fmla="*/ 5 w 9"/>
                  <a:gd name="T23" fmla="*/ 3 h 3"/>
                  <a:gd name="T24" fmla="*/ 2 w 9"/>
                  <a:gd name="T25" fmla="*/ 3 h 3"/>
                  <a:gd name="T26" fmla="*/ 9 w 9"/>
                  <a:gd name="T27" fmla="*/ 2 h 3"/>
                  <a:gd name="T28" fmla="*/ 9 w 9"/>
                  <a:gd name="T29" fmla="*/ 2 h 3"/>
                  <a:gd name="T30" fmla="*/ 9 w 9"/>
                  <a:gd name="T31" fmla="*/ 1 h 3"/>
                  <a:gd name="T32" fmla="*/ 7 w 9"/>
                  <a:gd name="T33" fmla="*/ 1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3"/>
                  <a:gd name="T53" fmla="*/ 9 w 9"/>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3">
                    <a:moveTo>
                      <a:pt x="7" y="1"/>
                    </a:moveTo>
                    <a:lnTo>
                      <a:pt x="5" y="1"/>
                    </a:lnTo>
                    <a:lnTo>
                      <a:pt x="2" y="0"/>
                    </a:lnTo>
                    <a:lnTo>
                      <a:pt x="2" y="1"/>
                    </a:lnTo>
                    <a:lnTo>
                      <a:pt x="0" y="1"/>
                    </a:lnTo>
                    <a:lnTo>
                      <a:pt x="0" y="2"/>
                    </a:lnTo>
                    <a:lnTo>
                      <a:pt x="0" y="3"/>
                    </a:lnTo>
                    <a:lnTo>
                      <a:pt x="0" y="2"/>
                    </a:lnTo>
                    <a:lnTo>
                      <a:pt x="2" y="3"/>
                    </a:lnTo>
                    <a:lnTo>
                      <a:pt x="2" y="2"/>
                    </a:lnTo>
                    <a:lnTo>
                      <a:pt x="5" y="3"/>
                    </a:lnTo>
                    <a:lnTo>
                      <a:pt x="2" y="3"/>
                    </a:lnTo>
                    <a:lnTo>
                      <a:pt x="9" y="2"/>
                    </a:lnTo>
                    <a:lnTo>
                      <a:pt x="9" y="1"/>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4" name="Freeform 832"/>
              <p:cNvSpPr>
                <a:spLocks/>
              </p:cNvSpPr>
              <p:nvPr/>
            </p:nvSpPr>
            <p:spPr bwMode="auto">
              <a:xfrm>
                <a:off x="6732" y="3037"/>
                <a:ext cx="15" cy="9"/>
              </a:xfrm>
              <a:custGeom>
                <a:avLst/>
                <a:gdLst>
                  <a:gd name="T0" fmla="*/ 13 w 15"/>
                  <a:gd name="T1" fmla="*/ 1 h 9"/>
                  <a:gd name="T2" fmla="*/ 13 w 15"/>
                  <a:gd name="T3" fmla="*/ 1 h 9"/>
                  <a:gd name="T4" fmla="*/ 11 w 15"/>
                  <a:gd name="T5" fmla="*/ 0 h 9"/>
                  <a:gd name="T6" fmla="*/ 11 w 15"/>
                  <a:gd name="T7" fmla="*/ 3 h 9"/>
                  <a:gd name="T8" fmla="*/ 7 w 15"/>
                  <a:gd name="T9" fmla="*/ 5 h 9"/>
                  <a:gd name="T10" fmla="*/ 5 w 15"/>
                  <a:gd name="T11" fmla="*/ 6 h 9"/>
                  <a:gd name="T12" fmla="*/ 3 w 15"/>
                  <a:gd name="T13" fmla="*/ 6 h 9"/>
                  <a:gd name="T14" fmla="*/ 3 w 15"/>
                  <a:gd name="T15" fmla="*/ 7 h 9"/>
                  <a:gd name="T16" fmla="*/ 3 w 15"/>
                  <a:gd name="T17" fmla="*/ 7 h 9"/>
                  <a:gd name="T18" fmla="*/ 0 w 15"/>
                  <a:gd name="T19" fmla="*/ 8 h 9"/>
                  <a:gd name="T20" fmla="*/ 0 w 15"/>
                  <a:gd name="T21" fmla="*/ 9 h 9"/>
                  <a:gd name="T22" fmla="*/ 3 w 15"/>
                  <a:gd name="T23" fmla="*/ 9 h 9"/>
                  <a:gd name="T24" fmla="*/ 7 w 15"/>
                  <a:gd name="T25" fmla="*/ 8 h 9"/>
                  <a:gd name="T26" fmla="*/ 7 w 15"/>
                  <a:gd name="T27" fmla="*/ 8 h 9"/>
                  <a:gd name="T28" fmla="*/ 9 w 15"/>
                  <a:gd name="T29" fmla="*/ 7 h 9"/>
                  <a:gd name="T30" fmla="*/ 9 w 15"/>
                  <a:gd name="T31" fmla="*/ 6 h 9"/>
                  <a:gd name="T32" fmla="*/ 15 w 15"/>
                  <a:gd name="T33" fmla="*/ 1 h 9"/>
                  <a:gd name="T34" fmla="*/ 13 w 15"/>
                  <a:gd name="T35" fmla="*/ 1 h 9"/>
                  <a:gd name="T36" fmla="*/ 13 w 15"/>
                  <a:gd name="T37" fmla="*/ 1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9"/>
                  <a:gd name="T59" fmla="*/ 15 w 1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9">
                    <a:moveTo>
                      <a:pt x="13" y="1"/>
                    </a:moveTo>
                    <a:lnTo>
                      <a:pt x="13" y="1"/>
                    </a:lnTo>
                    <a:lnTo>
                      <a:pt x="11" y="0"/>
                    </a:lnTo>
                    <a:lnTo>
                      <a:pt x="11" y="3"/>
                    </a:lnTo>
                    <a:lnTo>
                      <a:pt x="7" y="5"/>
                    </a:lnTo>
                    <a:lnTo>
                      <a:pt x="5" y="6"/>
                    </a:lnTo>
                    <a:lnTo>
                      <a:pt x="3" y="6"/>
                    </a:lnTo>
                    <a:lnTo>
                      <a:pt x="3" y="7"/>
                    </a:lnTo>
                    <a:lnTo>
                      <a:pt x="0" y="8"/>
                    </a:lnTo>
                    <a:lnTo>
                      <a:pt x="0" y="9"/>
                    </a:lnTo>
                    <a:lnTo>
                      <a:pt x="3" y="9"/>
                    </a:lnTo>
                    <a:lnTo>
                      <a:pt x="7" y="8"/>
                    </a:lnTo>
                    <a:lnTo>
                      <a:pt x="9" y="7"/>
                    </a:lnTo>
                    <a:lnTo>
                      <a:pt x="9" y="6"/>
                    </a:lnTo>
                    <a:lnTo>
                      <a:pt x="15" y="1"/>
                    </a:lnTo>
                    <a:lnTo>
                      <a:pt x="1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5" name="Freeform 833"/>
              <p:cNvSpPr>
                <a:spLocks/>
              </p:cNvSpPr>
              <p:nvPr/>
            </p:nvSpPr>
            <p:spPr bwMode="auto">
              <a:xfrm>
                <a:off x="7632" y="2939"/>
                <a:ext cx="103" cy="51"/>
              </a:xfrm>
              <a:custGeom>
                <a:avLst/>
                <a:gdLst>
                  <a:gd name="T0" fmla="*/ 103 w 103"/>
                  <a:gd name="T1" fmla="*/ 39 h 51"/>
                  <a:gd name="T2" fmla="*/ 96 w 103"/>
                  <a:gd name="T3" fmla="*/ 38 h 51"/>
                  <a:gd name="T4" fmla="*/ 94 w 103"/>
                  <a:gd name="T5" fmla="*/ 35 h 51"/>
                  <a:gd name="T6" fmla="*/ 92 w 103"/>
                  <a:gd name="T7" fmla="*/ 33 h 51"/>
                  <a:gd name="T8" fmla="*/ 88 w 103"/>
                  <a:gd name="T9" fmla="*/ 35 h 51"/>
                  <a:gd name="T10" fmla="*/ 82 w 103"/>
                  <a:gd name="T11" fmla="*/ 35 h 51"/>
                  <a:gd name="T12" fmla="*/ 82 w 103"/>
                  <a:gd name="T13" fmla="*/ 33 h 51"/>
                  <a:gd name="T14" fmla="*/ 80 w 103"/>
                  <a:gd name="T15" fmla="*/ 27 h 51"/>
                  <a:gd name="T16" fmla="*/ 71 w 103"/>
                  <a:gd name="T17" fmla="*/ 22 h 51"/>
                  <a:gd name="T18" fmla="*/ 65 w 103"/>
                  <a:gd name="T19" fmla="*/ 22 h 51"/>
                  <a:gd name="T20" fmla="*/ 59 w 103"/>
                  <a:gd name="T21" fmla="*/ 19 h 51"/>
                  <a:gd name="T22" fmla="*/ 56 w 103"/>
                  <a:gd name="T23" fmla="*/ 17 h 51"/>
                  <a:gd name="T24" fmla="*/ 48 w 103"/>
                  <a:gd name="T25" fmla="*/ 15 h 51"/>
                  <a:gd name="T26" fmla="*/ 44 w 103"/>
                  <a:gd name="T27" fmla="*/ 11 h 51"/>
                  <a:gd name="T28" fmla="*/ 40 w 103"/>
                  <a:gd name="T29" fmla="*/ 9 h 51"/>
                  <a:gd name="T30" fmla="*/ 35 w 103"/>
                  <a:gd name="T31" fmla="*/ 10 h 51"/>
                  <a:gd name="T32" fmla="*/ 31 w 103"/>
                  <a:gd name="T33" fmla="*/ 13 h 51"/>
                  <a:gd name="T34" fmla="*/ 31 w 103"/>
                  <a:gd name="T35" fmla="*/ 6 h 51"/>
                  <a:gd name="T36" fmla="*/ 27 w 103"/>
                  <a:gd name="T37" fmla="*/ 2 h 51"/>
                  <a:gd name="T38" fmla="*/ 23 w 103"/>
                  <a:gd name="T39" fmla="*/ 0 h 51"/>
                  <a:gd name="T40" fmla="*/ 21 w 103"/>
                  <a:gd name="T41" fmla="*/ 2 h 51"/>
                  <a:gd name="T42" fmla="*/ 14 w 103"/>
                  <a:gd name="T43" fmla="*/ 18 h 51"/>
                  <a:gd name="T44" fmla="*/ 12 w 103"/>
                  <a:gd name="T45" fmla="*/ 31 h 51"/>
                  <a:gd name="T46" fmla="*/ 8 w 103"/>
                  <a:gd name="T47" fmla="*/ 37 h 51"/>
                  <a:gd name="T48" fmla="*/ 2 w 103"/>
                  <a:gd name="T49" fmla="*/ 38 h 51"/>
                  <a:gd name="T50" fmla="*/ 0 w 103"/>
                  <a:gd name="T51" fmla="*/ 43 h 51"/>
                  <a:gd name="T52" fmla="*/ 6 w 103"/>
                  <a:gd name="T53" fmla="*/ 43 h 51"/>
                  <a:gd name="T54" fmla="*/ 10 w 103"/>
                  <a:gd name="T55" fmla="*/ 42 h 51"/>
                  <a:gd name="T56" fmla="*/ 16 w 103"/>
                  <a:gd name="T57" fmla="*/ 42 h 51"/>
                  <a:gd name="T58" fmla="*/ 19 w 103"/>
                  <a:gd name="T59" fmla="*/ 41 h 51"/>
                  <a:gd name="T60" fmla="*/ 21 w 103"/>
                  <a:gd name="T61" fmla="*/ 39 h 51"/>
                  <a:gd name="T62" fmla="*/ 23 w 103"/>
                  <a:gd name="T63" fmla="*/ 42 h 51"/>
                  <a:gd name="T64" fmla="*/ 25 w 103"/>
                  <a:gd name="T65" fmla="*/ 51 h 51"/>
                  <a:gd name="T66" fmla="*/ 27 w 103"/>
                  <a:gd name="T67" fmla="*/ 51 h 51"/>
                  <a:gd name="T68" fmla="*/ 38 w 103"/>
                  <a:gd name="T69" fmla="*/ 48 h 51"/>
                  <a:gd name="T70" fmla="*/ 40 w 103"/>
                  <a:gd name="T71" fmla="*/ 47 h 51"/>
                  <a:gd name="T72" fmla="*/ 42 w 103"/>
                  <a:gd name="T73" fmla="*/ 43 h 51"/>
                  <a:gd name="T74" fmla="*/ 46 w 103"/>
                  <a:gd name="T75" fmla="*/ 43 h 51"/>
                  <a:gd name="T76" fmla="*/ 48 w 103"/>
                  <a:gd name="T77" fmla="*/ 41 h 51"/>
                  <a:gd name="T78" fmla="*/ 52 w 103"/>
                  <a:gd name="T79" fmla="*/ 40 h 51"/>
                  <a:gd name="T80" fmla="*/ 52 w 103"/>
                  <a:gd name="T81" fmla="*/ 38 h 51"/>
                  <a:gd name="T82" fmla="*/ 63 w 103"/>
                  <a:gd name="T83" fmla="*/ 33 h 51"/>
                  <a:gd name="T84" fmla="*/ 61 w 103"/>
                  <a:gd name="T85" fmla="*/ 34 h 51"/>
                  <a:gd name="T86" fmla="*/ 63 w 103"/>
                  <a:gd name="T87" fmla="*/ 37 h 51"/>
                  <a:gd name="T88" fmla="*/ 63 w 103"/>
                  <a:gd name="T89" fmla="*/ 37 h 51"/>
                  <a:gd name="T90" fmla="*/ 69 w 103"/>
                  <a:gd name="T91" fmla="*/ 38 h 51"/>
                  <a:gd name="T92" fmla="*/ 69 w 103"/>
                  <a:gd name="T93" fmla="*/ 41 h 51"/>
                  <a:gd name="T94" fmla="*/ 73 w 103"/>
                  <a:gd name="T95" fmla="*/ 42 h 51"/>
                  <a:gd name="T96" fmla="*/ 75 w 103"/>
                  <a:gd name="T97" fmla="*/ 42 h 51"/>
                  <a:gd name="T98" fmla="*/ 80 w 103"/>
                  <a:gd name="T99" fmla="*/ 42 h 51"/>
                  <a:gd name="T100" fmla="*/ 84 w 103"/>
                  <a:gd name="T101" fmla="*/ 43 h 51"/>
                  <a:gd name="T102" fmla="*/ 86 w 103"/>
                  <a:gd name="T103" fmla="*/ 45 h 51"/>
                  <a:gd name="T104" fmla="*/ 92 w 103"/>
                  <a:gd name="T105" fmla="*/ 46 h 51"/>
                  <a:gd name="T106" fmla="*/ 103 w 103"/>
                  <a:gd name="T107" fmla="*/ 4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51"/>
                  <a:gd name="T164" fmla="*/ 103 w 103"/>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51">
                    <a:moveTo>
                      <a:pt x="103" y="40"/>
                    </a:moveTo>
                    <a:lnTo>
                      <a:pt x="103" y="39"/>
                    </a:lnTo>
                    <a:lnTo>
                      <a:pt x="96" y="39"/>
                    </a:lnTo>
                    <a:lnTo>
                      <a:pt x="96" y="38"/>
                    </a:lnTo>
                    <a:lnTo>
                      <a:pt x="96" y="37"/>
                    </a:lnTo>
                    <a:lnTo>
                      <a:pt x="94" y="35"/>
                    </a:lnTo>
                    <a:lnTo>
                      <a:pt x="94" y="34"/>
                    </a:lnTo>
                    <a:lnTo>
                      <a:pt x="92" y="33"/>
                    </a:lnTo>
                    <a:lnTo>
                      <a:pt x="88" y="35"/>
                    </a:lnTo>
                    <a:lnTo>
                      <a:pt x="86" y="35"/>
                    </a:lnTo>
                    <a:lnTo>
                      <a:pt x="82" y="35"/>
                    </a:lnTo>
                    <a:lnTo>
                      <a:pt x="80" y="35"/>
                    </a:lnTo>
                    <a:lnTo>
                      <a:pt x="82" y="33"/>
                    </a:lnTo>
                    <a:lnTo>
                      <a:pt x="80" y="32"/>
                    </a:lnTo>
                    <a:lnTo>
                      <a:pt x="80" y="27"/>
                    </a:lnTo>
                    <a:lnTo>
                      <a:pt x="75" y="24"/>
                    </a:lnTo>
                    <a:lnTo>
                      <a:pt x="71" y="22"/>
                    </a:lnTo>
                    <a:lnTo>
                      <a:pt x="67" y="23"/>
                    </a:lnTo>
                    <a:lnTo>
                      <a:pt x="65" y="22"/>
                    </a:lnTo>
                    <a:lnTo>
                      <a:pt x="63" y="19"/>
                    </a:lnTo>
                    <a:lnTo>
                      <a:pt x="59" y="19"/>
                    </a:lnTo>
                    <a:lnTo>
                      <a:pt x="59" y="18"/>
                    </a:lnTo>
                    <a:lnTo>
                      <a:pt x="56" y="17"/>
                    </a:lnTo>
                    <a:lnTo>
                      <a:pt x="54" y="15"/>
                    </a:lnTo>
                    <a:lnTo>
                      <a:pt x="48" y="15"/>
                    </a:lnTo>
                    <a:lnTo>
                      <a:pt x="44" y="14"/>
                    </a:lnTo>
                    <a:lnTo>
                      <a:pt x="44" y="11"/>
                    </a:lnTo>
                    <a:lnTo>
                      <a:pt x="42" y="10"/>
                    </a:lnTo>
                    <a:lnTo>
                      <a:pt x="40" y="9"/>
                    </a:lnTo>
                    <a:lnTo>
                      <a:pt x="38" y="9"/>
                    </a:lnTo>
                    <a:lnTo>
                      <a:pt x="35" y="10"/>
                    </a:lnTo>
                    <a:lnTo>
                      <a:pt x="33" y="13"/>
                    </a:lnTo>
                    <a:lnTo>
                      <a:pt x="31" y="13"/>
                    </a:lnTo>
                    <a:lnTo>
                      <a:pt x="29" y="8"/>
                    </a:lnTo>
                    <a:lnTo>
                      <a:pt x="31" y="6"/>
                    </a:lnTo>
                    <a:lnTo>
                      <a:pt x="29" y="5"/>
                    </a:lnTo>
                    <a:lnTo>
                      <a:pt x="27" y="2"/>
                    </a:lnTo>
                    <a:lnTo>
                      <a:pt x="25" y="2"/>
                    </a:lnTo>
                    <a:lnTo>
                      <a:pt x="23" y="0"/>
                    </a:lnTo>
                    <a:lnTo>
                      <a:pt x="23" y="1"/>
                    </a:lnTo>
                    <a:lnTo>
                      <a:pt x="21" y="2"/>
                    </a:lnTo>
                    <a:lnTo>
                      <a:pt x="16" y="5"/>
                    </a:lnTo>
                    <a:lnTo>
                      <a:pt x="14" y="18"/>
                    </a:lnTo>
                    <a:lnTo>
                      <a:pt x="12" y="31"/>
                    </a:lnTo>
                    <a:lnTo>
                      <a:pt x="12" y="33"/>
                    </a:lnTo>
                    <a:lnTo>
                      <a:pt x="8" y="37"/>
                    </a:lnTo>
                    <a:lnTo>
                      <a:pt x="4" y="37"/>
                    </a:lnTo>
                    <a:lnTo>
                      <a:pt x="2" y="38"/>
                    </a:lnTo>
                    <a:lnTo>
                      <a:pt x="0" y="42"/>
                    </a:lnTo>
                    <a:lnTo>
                      <a:pt x="0" y="43"/>
                    </a:lnTo>
                    <a:lnTo>
                      <a:pt x="2" y="45"/>
                    </a:lnTo>
                    <a:lnTo>
                      <a:pt x="6" y="43"/>
                    </a:lnTo>
                    <a:lnTo>
                      <a:pt x="8" y="42"/>
                    </a:lnTo>
                    <a:lnTo>
                      <a:pt x="10" y="42"/>
                    </a:lnTo>
                    <a:lnTo>
                      <a:pt x="12" y="42"/>
                    </a:lnTo>
                    <a:lnTo>
                      <a:pt x="16" y="42"/>
                    </a:lnTo>
                    <a:lnTo>
                      <a:pt x="19" y="41"/>
                    </a:lnTo>
                    <a:lnTo>
                      <a:pt x="21" y="39"/>
                    </a:lnTo>
                    <a:lnTo>
                      <a:pt x="23" y="42"/>
                    </a:lnTo>
                    <a:lnTo>
                      <a:pt x="23" y="49"/>
                    </a:lnTo>
                    <a:lnTo>
                      <a:pt x="25" y="51"/>
                    </a:lnTo>
                    <a:lnTo>
                      <a:pt x="27" y="51"/>
                    </a:lnTo>
                    <a:lnTo>
                      <a:pt x="35" y="49"/>
                    </a:lnTo>
                    <a:lnTo>
                      <a:pt x="38" y="48"/>
                    </a:lnTo>
                    <a:lnTo>
                      <a:pt x="40" y="47"/>
                    </a:lnTo>
                    <a:lnTo>
                      <a:pt x="42" y="43"/>
                    </a:lnTo>
                    <a:lnTo>
                      <a:pt x="46" y="43"/>
                    </a:lnTo>
                    <a:lnTo>
                      <a:pt x="48" y="42"/>
                    </a:lnTo>
                    <a:lnTo>
                      <a:pt x="48" y="41"/>
                    </a:lnTo>
                    <a:lnTo>
                      <a:pt x="50" y="41"/>
                    </a:lnTo>
                    <a:lnTo>
                      <a:pt x="52" y="40"/>
                    </a:lnTo>
                    <a:lnTo>
                      <a:pt x="52" y="39"/>
                    </a:lnTo>
                    <a:lnTo>
                      <a:pt x="52" y="38"/>
                    </a:lnTo>
                    <a:lnTo>
                      <a:pt x="52" y="34"/>
                    </a:lnTo>
                    <a:lnTo>
                      <a:pt x="63" y="33"/>
                    </a:lnTo>
                    <a:lnTo>
                      <a:pt x="61" y="34"/>
                    </a:lnTo>
                    <a:lnTo>
                      <a:pt x="59" y="37"/>
                    </a:lnTo>
                    <a:lnTo>
                      <a:pt x="63" y="37"/>
                    </a:lnTo>
                    <a:lnTo>
                      <a:pt x="67" y="37"/>
                    </a:lnTo>
                    <a:lnTo>
                      <a:pt x="69" y="38"/>
                    </a:lnTo>
                    <a:lnTo>
                      <a:pt x="71" y="39"/>
                    </a:lnTo>
                    <a:lnTo>
                      <a:pt x="69" y="41"/>
                    </a:lnTo>
                    <a:lnTo>
                      <a:pt x="69" y="42"/>
                    </a:lnTo>
                    <a:lnTo>
                      <a:pt x="73" y="42"/>
                    </a:lnTo>
                    <a:lnTo>
                      <a:pt x="75" y="41"/>
                    </a:lnTo>
                    <a:lnTo>
                      <a:pt x="75" y="42"/>
                    </a:lnTo>
                    <a:lnTo>
                      <a:pt x="78" y="42"/>
                    </a:lnTo>
                    <a:lnTo>
                      <a:pt x="80" y="42"/>
                    </a:lnTo>
                    <a:lnTo>
                      <a:pt x="82" y="45"/>
                    </a:lnTo>
                    <a:lnTo>
                      <a:pt x="84" y="43"/>
                    </a:lnTo>
                    <a:lnTo>
                      <a:pt x="84" y="45"/>
                    </a:lnTo>
                    <a:lnTo>
                      <a:pt x="86" y="45"/>
                    </a:lnTo>
                    <a:lnTo>
                      <a:pt x="90" y="46"/>
                    </a:lnTo>
                    <a:lnTo>
                      <a:pt x="92" y="46"/>
                    </a:lnTo>
                    <a:lnTo>
                      <a:pt x="101" y="41"/>
                    </a:lnTo>
                    <a:lnTo>
                      <a:pt x="103" y="4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6" name="Freeform 834"/>
              <p:cNvSpPr>
                <a:spLocks/>
              </p:cNvSpPr>
              <p:nvPr/>
            </p:nvSpPr>
            <p:spPr bwMode="auto">
              <a:xfrm>
                <a:off x="6345" y="3157"/>
                <a:ext cx="15" cy="1"/>
              </a:xfrm>
              <a:custGeom>
                <a:avLst/>
                <a:gdLst>
                  <a:gd name="T0" fmla="*/ 13 w 15"/>
                  <a:gd name="T1" fmla="*/ 0 h 1"/>
                  <a:gd name="T2" fmla="*/ 11 w 15"/>
                  <a:gd name="T3" fmla="*/ 0 h 1"/>
                  <a:gd name="T4" fmla="*/ 6 w 15"/>
                  <a:gd name="T5" fmla="*/ 0 h 1"/>
                  <a:gd name="T6" fmla="*/ 0 w 15"/>
                  <a:gd name="T7" fmla="*/ 0 h 1"/>
                  <a:gd name="T8" fmla="*/ 2 w 15"/>
                  <a:gd name="T9" fmla="*/ 1 h 1"/>
                  <a:gd name="T10" fmla="*/ 13 w 15"/>
                  <a:gd name="T11" fmla="*/ 1 h 1"/>
                  <a:gd name="T12" fmla="*/ 15 w 15"/>
                  <a:gd name="T13" fmla="*/ 0 h 1"/>
                  <a:gd name="T14" fmla="*/ 15 w 15"/>
                  <a:gd name="T15" fmla="*/ 0 h 1"/>
                  <a:gd name="T16" fmla="*/ 13 w 15"/>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
                  <a:gd name="T29" fmla="*/ 15 w 15"/>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
                    <a:moveTo>
                      <a:pt x="13" y="0"/>
                    </a:moveTo>
                    <a:lnTo>
                      <a:pt x="11" y="0"/>
                    </a:lnTo>
                    <a:lnTo>
                      <a:pt x="6" y="0"/>
                    </a:lnTo>
                    <a:lnTo>
                      <a:pt x="0" y="0"/>
                    </a:lnTo>
                    <a:lnTo>
                      <a:pt x="2" y="1"/>
                    </a:lnTo>
                    <a:lnTo>
                      <a:pt x="13" y="1"/>
                    </a:lnTo>
                    <a:lnTo>
                      <a:pt x="15" y="0"/>
                    </a:lnTo>
                    <a:lnTo>
                      <a:pt x="1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7" name="Freeform 835"/>
              <p:cNvSpPr>
                <a:spLocks/>
              </p:cNvSpPr>
              <p:nvPr/>
            </p:nvSpPr>
            <p:spPr bwMode="auto">
              <a:xfrm>
                <a:off x="6337" y="3153"/>
                <a:ext cx="8" cy="5"/>
              </a:xfrm>
              <a:custGeom>
                <a:avLst/>
                <a:gdLst>
                  <a:gd name="T0" fmla="*/ 4 w 8"/>
                  <a:gd name="T1" fmla="*/ 1 h 5"/>
                  <a:gd name="T2" fmla="*/ 4 w 8"/>
                  <a:gd name="T3" fmla="*/ 1 h 5"/>
                  <a:gd name="T4" fmla="*/ 4 w 8"/>
                  <a:gd name="T5" fmla="*/ 2 h 5"/>
                  <a:gd name="T6" fmla="*/ 4 w 8"/>
                  <a:gd name="T7" fmla="*/ 2 h 5"/>
                  <a:gd name="T8" fmla="*/ 0 w 8"/>
                  <a:gd name="T9" fmla="*/ 4 h 5"/>
                  <a:gd name="T10" fmla="*/ 0 w 8"/>
                  <a:gd name="T11" fmla="*/ 4 h 5"/>
                  <a:gd name="T12" fmla="*/ 0 w 8"/>
                  <a:gd name="T13" fmla="*/ 5 h 5"/>
                  <a:gd name="T14" fmla="*/ 2 w 8"/>
                  <a:gd name="T15" fmla="*/ 5 h 5"/>
                  <a:gd name="T16" fmla="*/ 4 w 8"/>
                  <a:gd name="T17" fmla="*/ 4 h 5"/>
                  <a:gd name="T18" fmla="*/ 4 w 8"/>
                  <a:gd name="T19" fmla="*/ 4 h 5"/>
                  <a:gd name="T20" fmla="*/ 6 w 8"/>
                  <a:gd name="T21" fmla="*/ 4 h 5"/>
                  <a:gd name="T22" fmla="*/ 6 w 8"/>
                  <a:gd name="T23" fmla="*/ 2 h 5"/>
                  <a:gd name="T24" fmla="*/ 8 w 8"/>
                  <a:gd name="T25" fmla="*/ 2 h 5"/>
                  <a:gd name="T26" fmla="*/ 8 w 8"/>
                  <a:gd name="T27" fmla="*/ 1 h 5"/>
                  <a:gd name="T28" fmla="*/ 6 w 8"/>
                  <a:gd name="T29" fmla="*/ 0 h 5"/>
                  <a:gd name="T30" fmla="*/ 4 w 8"/>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5"/>
                  <a:gd name="T50" fmla="*/ 8 w 8"/>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5">
                    <a:moveTo>
                      <a:pt x="4" y="1"/>
                    </a:moveTo>
                    <a:lnTo>
                      <a:pt x="4" y="1"/>
                    </a:lnTo>
                    <a:lnTo>
                      <a:pt x="4" y="2"/>
                    </a:lnTo>
                    <a:lnTo>
                      <a:pt x="0" y="4"/>
                    </a:lnTo>
                    <a:lnTo>
                      <a:pt x="0" y="5"/>
                    </a:lnTo>
                    <a:lnTo>
                      <a:pt x="2" y="5"/>
                    </a:lnTo>
                    <a:lnTo>
                      <a:pt x="4" y="4"/>
                    </a:lnTo>
                    <a:lnTo>
                      <a:pt x="6" y="4"/>
                    </a:lnTo>
                    <a:lnTo>
                      <a:pt x="6" y="2"/>
                    </a:lnTo>
                    <a:lnTo>
                      <a:pt x="8" y="2"/>
                    </a:lnTo>
                    <a:lnTo>
                      <a:pt x="8" y="1"/>
                    </a:lnTo>
                    <a:lnTo>
                      <a:pt x="6" y="0"/>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8" name="Freeform 836"/>
              <p:cNvSpPr>
                <a:spLocks/>
              </p:cNvSpPr>
              <p:nvPr/>
            </p:nvSpPr>
            <p:spPr bwMode="auto">
              <a:xfrm>
                <a:off x="11155" y="3219"/>
                <a:ext cx="6" cy="3"/>
              </a:xfrm>
              <a:custGeom>
                <a:avLst/>
                <a:gdLst>
                  <a:gd name="T0" fmla="*/ 6 w 6"/>
                  <a:gd name="T1" fmla="*/ 0 h 3"/>
                  <a:gd name="T2" fmla="*/ 6 w 6"/>
                  <a:gd name="T3" fmla="*/ 0 h 3"/>
                  <a:gd name="T4" fmla="*/ 4 w 6"/>
                  <a:gd name="T5" fmla="*/ 1 h 3"/>
                  <a:gd name="T6" fmla="*/ 2 w 6"/>
                  <a:gd name="T7" fmla="*/ 2 h 3"/>
                  <a:gd name="T8" fmla="*/ 0 w 6"/>
                  <a:gd name="T9" fmla="*/ 3 h 3"/>
                  <a:gd name="T10" fmla="*/ 2 w 6"/>
                  <a:gd name="T11" fmla="*/ 3 h 3"/>
                  <a:gd name="T12" fmla="*/ 6 w 6"/>
                  <a:gd name="T13" fmla="*/ 1 h 3"/>
                  <a:gd name="T14" fmla="*/ 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6" y="0"/>
                    </a:moveTo>
                    <a:lnTo>
                      <a:pt x="6" y="0"/>
                    </a:lnTo>
                    <a:lnTo>
                      <a:pt x="4" y="1"/>
                    </a:lnTo>
                    <a:lnTo>
                      <a:pt x="2" y="2"/>
                    </a:lnTo>
                    <a:lnTo>
                      <a:pt x="0" y="3"/>
                    </a:lnTo>
                    <a:lnTo>
                      <a:pt x="2" y="3"/>
                    </a:lnTo>
                    <a:lnTo>
                      <a:pt x="6" y="1"/>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59" name="Freeform 837"/>
              <p:cNvSpPr>
                <a:spLocks/>
              </p:cNvSpPr>
              <p:nvPr/>
            </p:nvSpPr>
            <p:spPr bwMode="auto">
              <a:xfrm>
                <a:off x="6408" y="3094"/>
                <a:ext cx="2" cy="1"/>
              </a:xfrm>
              <a:custGeom>
                <a:avLst/>
                <a:gdLst>
                  <a:gd name="T0" fmla="*/ 0 w 2"/>
                  <a:gd name="T1" fmla="*/ 1 h 1"/>
                  <a:gd name="T2" fmla="*/ 2 w 2"/>
                  <a:gd name="T3" fmla="*/ 1 h 1"/>
                  <a:gd name="T4" fmla="*/ 2 w 2"/>
                  <a:gd name="T5" fmla="*/ 0 h 1"/>
                  <a:gd name="T6" fmla="*/ 0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0" name="Freeform 838"/>
              <p:cNvSpPr>
                <a:spLocks/>
              </p:cNvSpPr>
              <p:nvPr/>
            </p:nvSpPr>
            <p:spPr bwMode="auto">
              <a:xfrm>
                <a:off x="6303" y="3158"/>
                <a:ext cx="8" cy="5"/>
              </a:xfrm>
              <a:custGeom>
                <a:avLst/>
                <a:gdLst>
                  <a:gd name="T0" fmla="*/ 6 w 8"/>
                  <a:gd name="T1" fmla="*/ 3 h 5"/>
                  <a:gd name="T2" fmla="*/ 4 w 8"/>
                  <a:gd name="T3" fmla="*/ 3 h 5"/>
                  <a:gd name="T4" fmla="*/ 4 w 8"/>
                  <a:gd name="T5" fmla="*/ 1 h 5"/>
                  <a:gd name="T6" fmla="*/ 4 w 8"/>
                  <a:gd name="T7" fmla="*/ 1 h 5"/>
                  <a:gd name="T8" fmla="*/ 4 w 8"/>
                  <a:gd name="T9" fmla="*/ 0 h 5"/>
                  <a:gd name="T10" fmla="*/ 2 w 8"/>
                  <a:gd name="T11" fmla="*/ 1 h 5"/>
                  <a:gd name="T12" fmla="*/ 2 w 8"/>
                  <a:gd name="T13" fmla="*/ 3 h 5"/>
                  <a:gd name="T14" fmla="*/ 2 w 8"/>
                  <a:gd name="T15" fmla="*/ 3 h 5"/>
                  <a:gd name="T16" fmla="*/ 0 w 8"/>
                  <a:gd name="T17" fmla="*/ 4 h 5"/>
                  <a:gd name="T18" fmla="*/ 0 w 8"/>
                  <a:gd name="T19" fmla="*/ 5 h 5"/>
                  <a:gd name="T20" fmla="*/ 2 w 8"/>
                  <a:gd name="T21" fmla="*/ 5 h 5"/>
                  <a:gd name="T22" fmla="*/ 2 w 8"/>
                  <a:gd name="T23" fmla="*/ 5 h 5"/>
                  <a:gd name="T24" fmla="*/ 2 w 8"/>
                  <a:gd name="T25" fmla="*/ 5 h 5"/>
                  <a:gd name="T26" fmla="*/ 4 w 8"/>
                  <a:gd name="T27" fmla="*/ 5 h 5"/>
                  <a:gd name="T28" fmla="*/ 8 w 8"/>
                  <a:gd name="T29" fmla="*/ 4 h 5"/>
                  <a:gd name="T30" fmla="*/ 8 w 8"/>
                  <a:gd name="T31" fmla="*/ 3 h 5"/>
                  <a:gd name="T32" fmla="*/ 6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6" y="3"/>
                    </a:moveTo>
                    <a:lnTo>
                      <a:pt x="4" y="3"/>
                    </a:lnTo>
                    <a:lnTo>
                      <a:pt x="4" y="1"/>
                    </a:lnTo>
                    <a:lnTo>
                      <a:pt x="4" y="0"/>
                    </a:lnTo>
                    <a:lnTo>
                      <a:pt x="2" y="1"/>
                    </a:lnTo>
                    <a:lnTo>
                      <a:pt x="2" y="3"/>
                    </a:lnTo>
                    <a:lnTo>
                      <a:pt x="0" y="4"/>
                    </a:lnTo>
                    <a:lnTo>
                      <a:pt x="0" y="5"/>
                    </a:lnTo>
                    <a:lnTo>
                      <a:pt x="2" y="5"/>
                    </a:lnTo>
                    <a:lnTo>
                      <a:pt x="4" y="5"/>
                    </a:lnTo>
                    <a:lnTo>
                      <a:pt x="8" y="4"/>
                    </a:lnTo>
                    <a:lnTo>
                      <a:pt x="8" y="3"/>
                    </a:lnTo>
                    <a:lnTo>
                      <a:pt x="6"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1" name="Freeform 839"/>
              <p:cNvSpPr>
                <a:spLocks/>
              </p:cNvSpPr>
              <p:nvPr/>
            </p:nvSpPr>
            <p:spPr bwMode="auto">
              <a:xfrm>
                <a:off x="6400" y="3086"/>
                <a:ext cx="2" cy="1"/>
              </a:xfrm>
              <a:custGeom>
                <a:avLst/>
                <a:gdLst>
                  <a:gd name="T0" fmla="*/ 0 w 2"/>
                  <a:gd name="T1" fmla="*/ 0 h 1"/>
                  <a:gd name="T2" fmla="*/ 0 w 2"/>
                  <a:gd name="T3" fmla="*/ 0 h 1"/>
                  <a:gd name="T4" fmla="*/ 0 w 2"/>
                  <a:gd name="T5" fmla="*/ 0 h 1"/>
                  <a:gd name="T6" fmla="*/ 0 w 2"/>
                  <a:gd name="T7" fmla="*/ 1 h 1"/>
                  <a:gd name="T8" fmla="*/ 2 w 2"/>
                  <a:gd name="T9" fmla="*/ 1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2" name="Freeform 840"/>
              <p:cNvSpPr>
                <a:spLocks/>
              </p:cNvSpPr>
              <p:nvPr/>
            </p:nvSpPr>
            <p:spPr bwMode="auto">
              <a:xfrm>
                <a:off x="6366" y="3153"/>
                <a:ext cx="4" cy="2"/>
              </a:xfrm>
              <a:custGeom>
                <a:avLst/>
                <a:gdLst>
                  <a:gd name="T0" fmla="*/ 2 w 4"/>
                  <a:gd name="T1" fmla="*/ 1 h 2"/>
                  <a:gd name="T2" fmla="*/ 2 w 4"/>
                  <a:gd name="T3" fmla="*/ 0 h 2"/>
                  <a:gd name="T4" fmla="*/ 0 w 4"/>
                  <a:gd name="T5" fmla="*/ 1 h 2"/>
                  <a:gd name="T6" fmla="*/ 0 w 4"/>
                  <a:gd name="T7" fmla="*/ 2 h 2"/>
                  <a:gd name="T8" fmla="*/ 2 w 4"/>
                  <a:gd name="T9" fmla="*/ 2 h 2"/>
                  <a:gd name="T10" fmla="*/ 4 w 4"/>
                  <a:gd name="T11" fmla="*/ 1 h 2"/>
                  <a:gd name="T12" fmla="*/ 4 w 4"/>
                  <a:gd name="T13" fmla="*/ 1 h 2"/>
                  <a:gd name="T14" fmla="*/ 2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1"/>
                    </a:moveTo>
                    <a:lnTo>
                      <a:pt x="2" y="0"/>
                    </a:lnTo>
                    <a:lnTo>
                      <a:pt x="0" y="1"/>
                    </a:lnTo>
                    <a:lnTo>
                      <a:pt x="0" y="2"/>
                    </a:lnTo>
                    <a:lnTo>
                      <a:pt x="2" y="2"/>
                    </a:lnTo>
                    <a:lnTo>
                      <a:pt x="4"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3" name="Freeform 841"/>
              <p:cNvSpPr>
                <a:spLocks/>
              </p:cNvSpPr>
              <p:nvPr/>
            </p:nvSpPr>
            <p:spPr bwMode="auto">
              <a:xfrm>
                <a:off x="6248" y="3158"/>
                <a:ext cx="4" cy="1"/>
              </a:xfrm>
              <a:custGeom>
                <a:avLst/>
                <a:gdLst>
                  <a:gd name="T0" fmla="*/ 2 w 4"/>
                  <a:gd name="T1" fmla="*/ 0 h 1"/>
                  <a:gd name="T2" fmla="*/ 0 w 4"/>
                  <a:gd name="T3" fmla="*/ 1 h 1"/>
                  <a:gd name="T4" fmla="*/ 2 w 4"/>
                  <a:gd name="T5" fmla="*/ 1 h 1"/>
                  <a:gd name="T6" fmla="*/ 4 w 4"/>
                  <a:gd name="T7" fmla="*/ 1 h 1"/>
                  <a:gd name="T8" fmla="*/ 4 w 4"/>
                  <a:gd name="T9" fmla="*/ 1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4" name="Freeform 842"/>
              <p:cNvSpPr>
                <a:spLocks/>
              </p:cNvSpPr>
              <p:nvPr/>
            </p:nvSpPr>
            <p:spPr bwMode="auto">
              <a:xfrm>
                <a:off x="6217" y="3156"/>
                <a:ext cx="6" cy="5"/>
              </a:xfrm>
              <a:custGeom>
                <a:avLst/>
                <a:gdLst>
                  <a:gd name="T0" fmla="*/ 6 w 6"/>
                  <a:gd name="T1" fmla="*/ 0 h 5"/>
                  <a:gd name="T2" fmla="*/ 4 w 6"/>
                  <a:gd name="T3" fmla="*/ 1 h 5"/>
                  <a:gd name="T4" fmla="*/ 4 w 6"/>
                  <a:gd name="T5" fmla="*/ 2 h 5"/>
                  <a:gd name="T6" fmla="*/ 0 w 6"/>
                  <a:gd name="T7" fmla="*/ 3 h 5"/>
                  <a:gd name="T8" fmla="*/ 0 w 6"/>
                  <a:gd name="T9" fmla="*/ 5 h 5"/>
                  <a:gd name="T10" fmla="*/ 2 w 6"/>
                  <a:gd name="T11" fmla="*/ 3 h 5"/>
                  <a:gd name="T12" fmla="*/ 4 w 6"/>
                  <a:gd name="T13" fmla="*/ 3 h 5"/>
                  <a:gd name="T14" fmla="*/ 4 w 6"/>
                  <a:gd name="T15" fmla="*/ 2 h 5"/>
                  <a:gd name="T16" fmla="*/ 6 w 6"/>
                  <a:gd name="T17" fmla="*/ 1 h 5"/>
                  <a:gd name="T18" fmla="*/ 6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0"/>
                    </a:moveTo>
                    <a:lnTo>
                      <a:pt x="4" y="1"/>
                    </a:lnTo>
                    <a:lnTo>
                      <a:pt x="4" y="2"/>
                    </a:lnTo>
                    <a:lnTo>
                      <a:pt x="0" y="3"/>
                    </a:lnTo>
                    <a:lnTo>
                      <a:pt x="0" y="5"/>
                    </a:lnTo>
                    <a:lnTo>
                      <a:pt x="2" y="3"/>
                    </a:lnTo>
                    <a:lnTo>
                      <a:pt x="4" y="3"/>
                    </a:lnTo>
                    <a:lnTo>
                      <a:pt x="4" y="2"/>
                    </a:lnTo>
                    <a:lnTo>
                      <a:pt x="6" y="1"/>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5" name="Freeform 843"/>
              <p:cNvSpPr>
                <a:spLocks/>
              </p:cNvSpPr>
              <p:nvPr/>
            </p:nvSpPr>
            <p:spPr bwMode="auto">
              <a:xfrm>
                <a:off x="6292" y="3159"/>
                <a:ext cx="9" cy="4"/>
              </a:xfrm>
              <a:custGeom>
                <a:avLst/>
                <a:gdLst>
                  <a:gd name="T0" fmla="*/ 5 w 9"/>
                  <a:gd name="T1" fmla="*/ 3 h 4"/>
                  <a:gd name="T2" fmla="*/ 0 w 9"/>
                  <a:gd name="T3" fmla="*/ 3 h 4"/>
                  <a:gd name="T4" fmla="*/ 0 w 9"/>
                  <a:gd name="T5" fmla="*/ 4 h 4"/>
                  <a:gd name="T6" fmla="*/ 7 w 9"/>
                  <a:gd name="T7" fmla="*/ 3 h 4"/>
                  <a:gd name="T8" fmla="*/ 9 w 9"/>
                  <a:gd name="T9" fmla="*/ 2 h 4"/>
                  <a:gd name="T10" fmla="*/ 9 w 9"/>
                  <a:gd name="T11" fmla="*/ 0 h 4"/>
                  <a:gd name="T12" fmla="*/ 7 w 9"/>
                  <a:gd name="T13" fmla="*/ 0 h 4"/>
                  <a:gd name="T14" fmla="*/ 5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5" y="3"/>
                    </a:moveTo>
                    <a:lnTo>
                      <a:pt x="0" y="3"/>
                    </a:lnTo>
                    <a:lnTo>
                      <a:pt x="0" y="4"/>
                    </a:lnTo>
                    <a:lnTo>
                      <a:pt x="7" y="3"/>
                    </a:lnTo>
                    <a:lnTo>
                      <a:pt x="9" y="2"/>
                    </a:lnTo>
                    <a:lnTo>
                      <a:pt x="9" y="0"/>
                    </a:lnTo>
                    <a:lnTo>
                      <a:pt x="7" y="0"/>
                    </a:lnTo>
                    <a:lnTo>
                      <a:pt x="5"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6" name="Freeform 844"/>
              <p:cNvSpPr>
                <a:spLocks/>
              </p:cNvSpPr>
              <p:nvPr/>
            </p:nvSpPr>
            <p:spPr bwMode="auto">
              <a:xfrm>
                <a:off x="6238" y="3163"/>
                <a:ext cx="10" cy="3"/>
              </a:xfrm>
              <a:custGeom>
                <a:avLst/>
                <a:gdLst>
                  <a:gd name="T0" fmla="*/ 6 w 10"/>
                  <a:gd name="T1" fmla="*/ 2 h 3"/>
                  <a:gd name="T2" fmla="*/ 0 w 10"/>
                  <a:gd name="T3" fmla="*/ 0 h 3"/>
                  <a:gd name="T4" fmla="*/ 0 w 10"/>
                  <a:gd name="T5" fmla="*/ 0 h 3"/>
                  <a:gd name="T6" fmla="*/ 0 w 10"/>
                  <a:gd name="T7" fmla="*/ 0 h 3"/>
                  <a:gd name="T8" fmla="*/ 0 w 10"/>
                  <a:gd name="T9" fmla="*/ 0 h 3"/>
                  <a:gd name="T10" fmla="*/ 6 w 10"/>
                  <a:gd name="T11" fmla="*/ 3 h 3"/>
                  <a:gd name="T12" fmla="*/ 8 w 10"/>
                  <a:gd name="T13" fmla="*/ 3 h 3"/>
                  <a:gd name="T14" fmla="*/ 10 w 10"/>
                  <a:gd name="T15" fmla="*/ 3 h 3"/>
                  <a:gd name="T16" fmla="*/ 10 w 10"/>
                  <a:gd name="T17" fmla="*/ 3 h 3"/>
                  <a:gd name="T18" fmla="*/ 6 w 10"/>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
                  <a:gd name="T32" fmla="*/ 10 w 1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
                    <a:moveTo>
                      <a:pt x="6" y="2"/>
                    </a:moveTo>
                    <a:lnTo>
                      <a:pt x="0" y="0"/>
                    </a:lnTo>
                    <a:lnTo>
                      <a:pt x="6" y="3"/>
                    </a:lnTo>
                    <a:lnTo>
                      <a:pt x="8" y="3"/>
                    </a:lnTo>
                    <a:lnTo>
                      <a:pt x="10" y="3"/>
                    </a:lnTo>
                    <a:lnTo>
                      <a:pt x="6"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7" name="Freeform 845"/>
              <p:cNvSpPr>
                <a:spLocks/>
              </p:cNvSpPr>
              <p:nvPr/>
            </p:nvSpPr>
            <p:spPr bwMode="auto">
              <a:xfrm>
                <a:off x="6282" y="3159"/>
                <a:ext cx="10" cy="4"/>
              </a:xfrm>
              <a:custGeom>
                <a:avLst/>
                <a:gdLst>
                  <a:gd name="T0" fmla="*/ 4 w 10"/>
                  <a:gd name="T1" fmla="*/ 0 h 4"/>
                  <a:gd name="T2" fmla="*/ 4 w 10"/>
                  <a:gd name="T3" fmla="*/ 0 h 4"/>
                  <a:gd name="T4" fmla="*/ 0 w 10"/>
                  <a:gd name="T5" fmla="*/ 0 h 4"/>
                  <a:gd name="T6" fmla="*/ 0 w 10"/>
                  <a:gd name="T7" fmla="*/ 0 h 4"/>
                  <a:gd name="T8" fmla="*/ 0 w 10"/>
                  <a:gd name="T9" fmla="*/ 0 h 4"/>
                  <a:gd name="T10" fmla="*/ 2 w 10"/>
                  <a:gd name="T11" fmla="*/ 2 h 4"/>
                  <a:gd name="T12" fmla="*/ 2 w 10"/>
                  <a:gd name="T13" fmla="*/ 2 h 4"/>
                  <a:gd name="T14" fmla="*/ 4 w 10"/>
                  <a:gd name="T15" fmla="*/ 3 h 4"/>
                  <a:gd name="T16" fmla="*/ 4 w 10"/>
                  <a:gd name="T17" fmla="*/ 4 h 4"/>
                  <a:gd name="T18" fmla="*/ 6 w 10"/>
                  <a:gd name="T19" fmla="*/ 4 h 4"/>
                  <a:gd name="T20" fmla="*/ 8 w 10"/>
                  <a:gd name="T21" fmla="*/ 4 h 4"/>
                  <a:gd name="T22" fmla="*/ 8 w 10"/>
                  <a:gd name="T23" fmla="*/ 3 h 4"/>
                  <a:gd name="T24" fmla="*/ 8 w 10"/>
                  <a:gd name="T25" fmla="*/ 2 h 4"/>
                  <a:gd name="T26" fmla="*/ 10 w 10"/>
                  <a:gd name="T27" fmla="*/ 2 h 4"/>
                  <a:gd name="T28" fmla="*/ 6 w 10"/>
                  <a:gd name="T29" fmla="*/ 2 h 4"/>
                  <a:gd name="T30" fmla="*/ 4 w 10"/>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4" y="0"/>
                    </a:moveTo>
                    <a:lnTo>
                      <a:pt x="4" y="0"/>
                    </a:lnTo>
                    <a:lnTo>
                      <a:pt x="0" y="0"/>
                    </a:lnTo>
                    <a:lnTo>
                      <a:pt x="2" y="2"/>
                    </a:lnTo>
                    <a:lnTo>
                      <a:pt x="4" y="3"/>
                    </a:lnTo>
                    <a:lnTo>
                      <a:pt x="4" y="4"/>
                    </a:lnTo>
                    <a:lnTo>
                      <a:pt x="6" y="4"/>
                    </a:lnTo>
                    <a:lnTo>
                      <a:pt x="8" y="4"/>
                    </a:lnTo>
                    <a:lnTo>
                      <a:pt x="8" y="3"/>
                    </a:lnTo>
                    <a:lnTo>
                      <a:pt x="8" y="2"/>
                    </a:lnTo>
                    <a:lnTo>
                      <a:pt x="10" y="2"/>
                    </a:lnTo>
                    <a:lnTo>
                      <a:pt x="6"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8" name="Freeform 846"/>
              <p:cNvSpPr>
                <a:spLocks/>
              </p:cNvSpPr>
              <p:nvPr/>
            </p:nvSpPr>
            <p:spPr bwMode="auto">
              <a:xfrm>
                <a:off x="6410" y="3095"/>
                <a:ext cx="2" cy="2"/>
              </a:xfrm>
              <a:custGeom>
                <a:avLst/>
                <a:gdLst>
                  <a:gd name="T0" fmla="*/ 0 w 2"/>
                  <a:gd name="T1" fmla="*/ 0 h 2"/>
                  <a:gd name="T2" fmla="*/ 0 w 2"/>
                  <a:gd name="T3" fmla="*/ 2 h 2"/>
                  <a:gd name="T4" fmla="*/ 2 w 2"/>
                  <a:gd name="T5" fmla="*/ 0 h 2"/>
                  <a:gd name="T6" fmla="*/ 2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69" name="Freeform 847"/>
              <p:cNvSpPr>
                <a:spLocks/>
              </p:cNvSpPr>
              <p:nvPr/>
            </p:nvSpPr>
            <p:spPr bwMode="auto">
              <a:xfrm>
                <a:off x="6463" y="3129"/>
                <a:ext cx="4" cy="2"/>
              </a:xfrm>
              <a:custGeom>
                <a:avLst/>
                <a:gdLst>
                  <a:gd name="T0" fmla="*/ 2 w 4"/>
                  <a:gd name="T1" fmla="*/ 0 h 2"/>
                  <a:gd name="T2" fmla="*/ 2 w 4"/>
                  <a:gd name="T3" fmla="*/ 0 h 2"/>
                  <a:gd name="T4" fmla="*/ 0 w 4"/>
                  <a:gd name="T5" fmla="*/ 0 h 2"/>
                  <a:gd name="T6" fmla="*/ 0 w 4"/>
                  <a:gd name="T7" fmla="*/ 1 h 2"/>
                  <a:gd name="T8" fmla="*/ 0 w 4"/>
                  <a:gd name="T9" fmla="*/ 2 h 2"/>
                  <a:gd name="T10" fmla="*/ 4 w 4"/>
                  <a:gd name="T11" fmla="*/ 2 h 2"/>
                  <a:gd name="T12" fmla="*/ 4 w 4"/>
                  <a:gd name="T13" fmla="*/ 1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0" y="1"/>
                    </a:lnTo>
                    <a:lnTo>
                      <a:pt x="0" y="2"/>
                    </a:lnTo>
                    <a:lnTo>
                      <a:pt x="4" y="2"/>
                    </a:lnTo>
                    <a:lnTo>
                      <a:pt x="4" y="1"/>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0" name="Freeform 848"/>
              <p:cNvSpPr>
                <a:spLocks/>
              </p:cNvSpPr>
              <p:nvPr/>
            </p:nvSpPr>
            <p:spPr bwMode="auto">
              <a:xfrm>
                <a:off x="6417" y="3138"/>
                <a:ext cx="19" cy="10"/>
              </a:xfrm>
              <a:custGeom>
                <a:avLst/>
                <a:gdLst>
                  <a:gd name="T0" fmla="*/ 16 w 19"/>
                  <a:gd name="T1" fmla="*/ 0 h 10"/>
                  <a:gd name="T2" fmla="*/ 12 w 19"/>
                  <a:gd name="T3" fmla="*/ 1 h 10"/>
                  <a:gd name="T4" fmla="*/ 12 w 19"/>
                  <a:gd name="T5" fmla="*/ 3 h 10"/>
                  <a:gd name="T6" fmla="*/ 8 w 19"/>
                  <a:gd name="T7" fmla="*/ 3 h 10"/>
                  <a:gd name="T8" fmla="*/ 6 w 19"/>
                  <a:gd name="T9" fmla="*/ 3 h 10"/>
                  <a:gd name="T10" fmla="*/ 2 w 19"/>
                  <a:gd name="T11" fmla="*/ 8 h 10"/>
                  <a:gd name="T12" fmla="*/ 0 w 19"/>
                  <a:gd name="T13" fmla="*/ 9 h 10"/>
                  <a:gd name="T14" fmla="*/ 0 w 19"/>
                  <a:gd name="T15" fmla="*/ 10 h 10"/>
                  <a:gd name="T16" fmla="*/ 2 w 19"/>
                  <a:gd name="T17" fmla="*/ 10 h 10"/>
                  <a:gd name="T18" fmla="*/ 2 w 19"/>
                  <a:gd name="T19" fmla="*/ 10 h 10"/>
                  <a:gd name="T20" fmla="*/ 4 w 19"/>
                  <a:gd name="T21" fmla="*/ 9 h 10"/>
                  <a:gd name="T22" fmla="*/ 14 w 19"/>
                  <a:gd name="T23" fmla="*/ 4 h 10"/>
                  <a:gd name="T24" fmla="*/ 19 w 19"/>
                  <a:gd name="T25" fmla="*/ 2 h 10"/>
                  <a:gd name="T26" fmla="*/ 19 w 19"/>
                  <a:gd name="T27" fmla="*/ 1 h 10"/>
                  <a:gd name="T28" fmla="*/ 19 w 19"/>
                  <a:gd name="T29" fmla="*/ 1 h 10"/>
                  <a:gd name="T30" fmla="*/ 16 w 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0"/>
                  <a:gd name="T50" fmla="*/ 19 w 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0">
                    <a:moveTo>
                      <a:pt x="16" y="0"/>
                    </a:moveTo>
                    <a:lnTo>
                      <a:pt x="12" y="1"/>
                    </a:lnTo>
                    <a:lnTo>
                      <a:pt x="12" y="3"/>
                    </a:lnTo>
                    <a:lnTo>
                      <a:pt x="8" y="3"/>
                    </a:lnTo>
                    <a:lnTo>
                      <a:pt x="6" y="3"/>
                    </a:lnTo>
                    <a:lnTo>
                      <a:pt x="2" y="8"/>
                    </a:lnTo>
                    <a:lnTo>
                      <a:pt x="0" y="9"/>
                    </a:lnTo>
                    <a:lnTo>
                      <a:pt x="0" y="10"/>
                    </a:lnTo>
                    <a:lnTo>
                      <a:pt x="2" y="10"/>
                    </a:lnTo>
                    <a:lnTo>
                      <a:pt x="4" y="9"/>
                    </a:lnTo>
                    <a:lnTo>
                      <a:pt x="14" y="4"/>
                    </a:lnTo>
                    <a:lnTo>
                      <a:pt x="19" y="2"/>
                    </a:lnTo>
                    <a:lnTo>
                      <a:pt x="19" y="1"/>
                    </a:lnTo>
                    <a:lnTo>
                      <a:pt x="1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1" name="Freeform 849"/>
              <p:cNvSpPr>
                <a:spLocks/>
              </p:cNvSpPr>
              <p:nvPr/>
            </p:nvSpPr>
            <p:spPr bwMode="auto">
              <a:xfrm>
                <a:off x="6145" y="3146"/>
                <a:ext cx="13" cy="3"/>
              </a:xfrm>
              <a:custGeom>
                <a:avLst/>
                <a:gdLst>
                  <a:gd name="T0" fmla="*/ 10 w 13"/>
                  <a:gd name="T1" fmla="*/ 1 h 3"/>
                  <a:gd name="T2" fmla="*/ 10 w 13"/>
                  <a:gd name="T3" fmla="*/ 0 h 3"/>
                  <a:gd name="T4" fmla="*/ 6 w 13"/>
                  <a:gd name="T5" fmla="*/ 0 h 3"/>
                  <a:gd name="T6" fmla="*/ 6 w 13"/>
                  <a:gd name="T7" fmla="*/ 0 h 3"/>
                  <a:gd name="T8" fmla="*/ 2 w 13"/>
                  <a:gd name="T9" fmla="*/ 0 h 3"/>
                  <a:gd name="T10" fmla="*/ 2 w 13"/>
                  <a:gd name="T11" fmla="*/ 0 h 3"/>
                  <a:gd name="T12" fmla="*/ 0 w 13"/>
                  <a:gd name="T13" fmla="*/ 1 h 3"/>
                  <a:gd name="T14" fmla="*/ 0 w 13"/>
                  <a:gd name="T15" fmla="*/ 1 h 3"/>
                  <a:gd name="T16" fmla="*/ 0 w 13"/>
                  <a:gd name="T17" fmla="*/ 1 h 3"/>
                  <a:gd name="T18" fmla="*/ 4 w 13"/>
                  <a:gd name="T19" fmla="*/ 1 h 3"/>
                  <a:gd name="T20" fmla="*/ 4 w 13"/>
                  <a:gd name="T21" fmla="*/ 1 h 3"/>
                  <a:gd name="T22" fmla="*/ 4 w 13"/>
                  <a:gd name="T23" fmla="*/ 2 h 3"/>
                  <a:gd name="T24" fmla="*/ 6 w 13"/>
                  <a:gd name="T25" fmla="*/ 2 h 3"/>
                  <a:gd name="T26" fmla="*/ 6 w 13"/>
                  <a:gd name="T27" fmla="*/ 3 h 3"/>
                  <a:gd name="T28" fmla="*/ 8 w 13"/>
                  <a:gd name="T29" fmla="*/ 2 h 3"/>
                  <a:gd name="T30" fmla="*/ 10 w 13"/>
                  <a:gd name="T31" fmla="*/ 2 h 3"/>
                  <a:gd name="T32" fmla="*/ 13 w 13"/>
                  <a:gd name="T33" fmla="*/ 1 h 3"/>
                  <a:gd name="T34" fmla="*/ 10 w 13"/>
                  <a:gd name="T35" fmla="*/ 1 h 3"/>
                  <a:gd name="T36" fmla="*/ 10 w 13"/>
                  <a:gd name="T37" fmla="*/ 1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3"/>
                  <a:gd name="T59" fmla="*/ 13 w 1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3">
                    <a:moveTo>
                      <a:pt x="10" y="1"/>
                    </a:moveTo>
                    <a:lnTo>
                      <a:pt x="10" y="0"/>
                    </a:lnTo>
                    <a:lnTo>
                      <a:pt x="6" y="0"/>
                    </a:lnTo>
                    <a:lnTo>
                      <a:pt x="2" y="0"/>
                    </a:lnTo>
                    <a:lnTo>
                      <a:pt x="0" y="1"/>
                    </a:lnTo>
                    <a:lnTo>
                      <a:pt x="4" y="1"/>
                    </a:lnTo>
                    <a:lnTo>
                      <a:pt x="4" y="2"/>
                    </a:lnTo>
                    <a:lnTo>
                      <a:pt x="6" y="2"/>
                    </a:lnTo>
                    <a:lnTo>
                      <a:pt x="6" y="3"/>
                    </a:lnTo>
                    <a:lnTo>
                      <a:pt x="8" y="2"/>
                    </a:lnTo>
                    <a:lnTo>
                      <a:pt x="10" y="2"/>
                    </a:lnTo>
                    <a:lnTo>
                      <a:pt x="13" y="1"/>
                    </a:lnTo>
                    <a:lnTo>
                      <a:pt x="1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2" name="Freeform 850"/>
              <p:cNvSpPr>
                <a:spLocks/>
              </p:cNvSpPr>
              <p:nvPr/>
            </p:nvSpPr>
            <p:spPr bwMode="auto">
              <a:xfrm>
                <a:off x="6438" y="3132"/>
                <a:ext cx="21" cy="9"/>
              </a:xfrm>
              <a:custGeom>
                <a:avLst/>
                <a:gdLst>
                  <a:gd name="T0" fmla="*/ 19 w 21"/>
                  <a:gd name="T1" fmla="*/ 0 h 9"/>
                  <a:gd name="T2" fmla="*/ 16 w 21"/>
                  <a:gd name="T3" fmla="*/ 1 h 9"/>
                  <a:gd name="T4" fmla="*/ 16 w 21"/>
                  <a:gd name="T5" fmla="*/ 0 h 9"/>
                  <a:gd name="T6" fmla="*/ 14 w 21"/>
                  <a:gd name="T7" fmla="*/ 0 h 9"/>
                  <a:gd name="T8" fmla="*/ 12 w 21"/>
                  <a:gd name="T9" fmla="*/ 0 h 9"/>
                  <a:gd name="T10" fmla="*/ 10 w 21"/>
                  <a:gd name="T11" fmla="*/ 1 h 9"/>
                  <a:gd name="T12" fmla="*/ 10 w 21"/>
                  <a:gd name="T13" fmla="*/ 1 h 9"/>
                  <a:gd name="T14" fmla="*/ 10 w 21"/>
                  <a:gd name="T15" fmla="*/ 3 h 9"/>
                  <a:gd name="T16" fmla="*/ 12 w 21"/>
                  <a:gd name="T17" fmla="*/ 3 h 9"/>
                  <a:gd name="T18" fmla="*/ 14 w 21"/>
                  <a:gd name="T19" fmla="*/ 3 h 9"/>
                  <a:gd name="T20" fmla="*/ 12 w 21"/>
                  <a:gd name="T21" fmla="*/ 5 h 9"/>
                  <a:gd name="T22" fmla="*/ 10 w 21"/>
                  <a:gd name="T23" fmla="*/ 3 h 9"/>
                  <a:gd name="T24" fmla="*/ 10 w 21"/>
                  <a:gd name="T25" fmla="*/ 5 h 9"/>
                  <a:gd name="T26" fmla="*/ 8 w 21"/>
                  <a:gd name="T27" fmla="*/ 7 h 9"/>
                  <a:gd name="T28" fmla="*/ 6 w 21"/>
                  <a:gd name="T29" fmla="*/ 7 h 9"/>
                  <a:gd name="T30" fmla="*/ 0 w 21"/>
                  <a:gd name="T31" fmla="*/ 8 h 9"/>
                  <a:gd name="T32" fmla="*/ 0 w 21"/>
                  <a:gd name="T33" fmla="*/ 8 h 9"/>
                  <a:gd name="T34" fmla="*/ 2 w 21"/>
                  <a:gd name="T35" fmla="*/ 9 h 9"/>
                  <a:gd name="T36" fmla="*/ 8 w 21"/>
                  <a:gd name="T37" fmla="*/ 9 h 9"/>
                  <a:gd name="T38" fmla="*/ 12 w 21"/>
                  <a:gd name="T39" fmla="*/ 7 h 9"/>
                  <a:gd name="T40" fmla="*/ 14 w 21"/>
                  <a:gd name="T41" fmla="*/ 7 h 9"/>
                  <a:gd name="T42" fmla="*/ 14 w 21"/>
                  <a:gd name="T43" fmla="*/ 6 h 9"/>
                  <a:gd name="T44" fmla="*/ 19 w 21"/>
                  <a:gd name="T45" fmla="*/ 5 h 9"/>
                  <a:gd name="T46" fmla="*/ 21 w 21"/>
                  <a:gd name="T47" fmla="*/ 5 h 9"/>
                  <a:gd name="T48" fmla="*/ 19 w 21"/>
                  <a:gd name="T49" fmla="*/ 3 h 9"/>
                  <a:gd name="T50" fmla="*/ 19 w 21"/>
                  <a:gd name="T51" fmla="*/ 3 h 9"/>
                  <a:gd name="T52" fmla="*/ 19 w 21"/>
                  <a:gd name="T53" fmla="*/ 2 h 9"/>
                  <a:gd name="T54" fmla="*/ 21 w 21"/>
                  <a:gd name="T55" fmla="*/ 1 h 9"/>
                  <a:gd name="T56" fmla="*/ 21 w 21"/>
                  <a:gd name="T57" fmla="*/ 0 h 9"/>
                  <a:gd name="T58" fmla="*/ 21 w 21"/>
                  <a:gd name="T59" fmla="*/ 0 h 9"/>
                  <a:gd name="T60" fmla="*/ 19 w 21"/>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
                  <a:gd name="T94" fmla="*/ 0 h 9"/>
                  <a:gd name="T95" fmla="*/ 21 w 21"/>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 h="9">
                    <a:moveTo>
                      <a:pt x="19" y="0"/>
                    </a:moveTo>
                    <a:lnTo>
                      <a:pt x="16" y="1"/>
                    </a:lnTo>
                    <a:lnTo>
                      <a:pt x="16" y="0"/>
                    </a:lnTo>
                    <a:lnTo>
                      <a:pt x="14" y="0"/>
                    </a:lnTo>
                    <a:lnTo>
                      <a:pt x="12" y="0"/>
                    </a:lnTo>
                    <a:lnTo>
                      <a:pt x="10" y="1"/>
                    </a:lnTo>
                    <a:lnTo>
                      <a:pt x="10" y="3"/>
                    </a:lnTo>
                    <a:lnTo>
                      <a:pt x="12" y="3"/>
                    </a:lnTo>
                    <a:lnTo>
                      <a:pt x="14" y="3"/>
                    </a:lnTo>
                    <a:lnTo>
                      <a:pt x="12" y="5"/>
                    </a:lnTo>
                    <a:lnTo>
                      <a:pt x="10" y="3"/>
                    </a:lnTo>
                    <a:lnTo>
                      <a:pt x="10" y="5"/>
                    </a:lnTo>
                    <a:lnTo>
                      <a:pt x="8" y="7"/>
                    </a:lnTo>
                    <a:lnTo>
                      <a:pt x="6" y="7"/>
                    </a:lnTo>
                    <a:lnTo>
                      <a:pt x="0" y="8"/>
                    </a:lnTo>
                    <a:lnTo>
                      <a:pt x="2" y="9"/>
                    </a:lnTo>
                    <a:lnTo>
                      <a:pt x="8" y="9"/>
                    </a:lnTo>
                    <a:lnTo>
                      <a:pt x="12" y="7"/>
                    </a:lnTo>
                    <a:lnTo>
                      <a:pt x="14" y="7"/>
                    </a:lnTo>
                    <a:lnTo>
                      <a:pt x="14" y="6"/>
                    </a:lnTo>
                    <a:lnTo>
                      <a:pt x="19" y="5"/>
                    </a:lnTo>
                    <a:lnTo>
                      <a:pt x="21" y="5"/>
                    </a:lnTo>
                    <a:lnTo>
                      <a:pt x="19" y="3"/>
                    </a:lnTo>
                    <a:lnTo>
                      <a:pt x="19" y="2"/>
                    </a:lnTo>
                    <a:lnTo>
                      <a:pt x="21" y="1"/>
                    </a:lnTo>
                    <a:lnTo>
                      <a:pt x="21" y="0"/>
                    </a:lnTo>
                    <a:lnTo>
                      <a:pt x="19"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3" name="Freeform 851"/>
              <p:cNvSpPr>
                <a:spLocks/>
              </p:cNvSpPr>
              <p:nvPr/>
            </p:nvSpPr>
            <p:spPr bwMode="auto">
              <a:xfrm>
                <a:off x="11205" y="3175"/>
                <a:ext cx="15" cy="8"/>
              </a:xfrm>
              <a:custGeom>
                <a:avLst/>
                <a:gdLst>
                  <a:gd name="T0" fmla="*/ 13 w 15"/>
                  <a:gd name="T1" fmla="*/ 0 h 8"/>
                  <a:gd name="T2" fmla="*/ 6 w 15"/>
                  <a:gd name="T3" fmla="*/ 5 h 8"/>
                  <a:gd name="T4" fmla="*/ 4 w 15"/>
                  <a:gd name="T5" fmla="*/ 5 h 8"/>
                  <a:gd name="T6" fmla="*/ 4 w 15"/>
                  <a:gd name="T7" fmla="*/ 6 h 8"/>
                  <a:gd name="T8" fmla="*/ 2 w 15"/>
                  <a:gd name="T9" fmla="*/ 6 h 8"/>
                  <a:gd name="T10" fmla="*/ 0 w 15"/>
                  <a:gd name="T11" fmla="*/ 6 h 8"/>
                  <a:gd name="T12" fmla="*/ 0 w 15"/>
                  <a:gd name="T13" fmla="*/ 8 h 8"/>
                  <a:gd name="T14" fmla="*/ 2 w 15"/>
                  <a:gd name="T15" fmla="*/ 8 h 8"/>
                  <a:gd name="T16" fmla="*/ 6 w 15"/>
                  <a:gd name="T17" fmla="*/ 7 h 8"/>
                  <a:gd name="T18" fmla="*/ 11 w 15"/>
                  <a:gd name="T19" fmla="*/ 6 h 8"/>
                  <a:gd name="T20" fmla="*/ 15 w 15"/>
                  <a:gd name="T21" fmla="*/ 3 h 8"/>
                  <a:gd name="T22" fmla="*/ 15 w 15"/>
                  <a:gd name="T23" fmla="*/ 2 h 8"/>
                  <a:gd name="T24" fmla="*/ 15 w 15"/>
                  <a:gd name="T25" fmla="*/ 0 h 8"/>
                  <a:gd name="T26" fmla="*/ 13 w 15"/>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8"/>
                  <a:gd name="T44" fmla="*/ 15 w 1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8">
                    <a:moveTo>
                      <a:pt x="13" y="0"/>
                    </a:moveTo>
                    <a:lnTo>
                      <a:pt x="6" y="5"/>
                    </a:lnTo>
                    <a:lnTo>
                      <a:pt x="4" y="5"/>
                    </a:lnTo>
                    <a:lnTo>
                      <a:pt x="4" y="6"/>
                    </a:lnTo>
                    <a:lnTo>
                      <a:pt x="2" y="6"/>
                    </a:lnTo>
                    <a:lnTo>
                      <a:pt x="0" y="6"/>
                    </a:lnTo>
                    <a:lnTo>
                      <a:pt x="0" y="8"/>
                    </a:lnTo>
                    <a:lnTo>
                      <a:pt x="2" y="8"/>
                    </a:lnTo>
                    <a:lnTo>
                      <a:pt x="6" y="7"/>
                    </a:lnTo>
                    <a:lnTo>
                      <a:pt x="11" y="6"/>
                    </a:lnTo>
                    <a:lnTo>
                      <a:pt x="15" y="3"/>
                    </a:lnTo>
                    <a:lnTo>
                      <a:pt x="15" y="2"/>
                    </a:lnTo>
                    <a:lnTo>
                      <a:pt x="15" y="0"/>
                    </a:lnTo>
                    <a:lnTo>
                      <a:pt x="1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4" name="Freeform 852"/>
              <p:cNvSpPr>
                <a:spLocks/>
              </p:cNvSpPr>
              <p:nvPr/>
            </p:nvSpPr>
            <p:spPr bwMode="auto">
              <a:xfrm>
                <a:off x="11197" y="3188"/>
                <a:ext cx="2" cy="5"/>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5" name="Freeform 853"/>
              <p:cNvSpPr>
                <a:spLocks/>
              </p:cNvSpPr>
              <p:nvPr/>
            </p:nvSpPr>
            <p:spPr bwMode="auto">
              <a:xfrm>
                <a:off x="11188" y="3197"/>
                <a:ext cx="2" cy="2"/>
              </a:xfrm>
              <a:custGeom>
                <a:avLst/>
                <a:gdLst>
                  <a:gd name="T0" fmla="*/ 0 w 2"/>
                  <a:gd name="T1" fmla="*/ 2 h 2"/>
                  <a:gd name="T2" fmla="*/ 2 w 2"/>
                  <a:gd name="T3" fmla="*/ 1 h 2"/>
                  <a:gd name="T4" fmla="*/ 2 w 2"/>
                  <a:gd name="T5" fmla="*/ 1 h 2"/>
                  <a:gd name="T6" fmla="*/ 2 w 2"/>
                  <a:gd name="T7" fmla="*/ 0 h 2"/>
                  <a:gd name="T8" fmla="*/ 0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2" y="1"/>
                    </a:lnTo>
                    <a:lnTo>
                      <a:pt x="2"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6" name="Freeform 854"/>
              <p:cNvSpPr>
                <a:spLocks/>
              </p:cNvSpPr>
              <p:nvPr/>
            </p:nvSpPr>
            <p:spPr bwMode="auto">
              <a:xfrm>
                <a:off x="11220" y="3173"/>
                <a:ext cx="4" cy="2"/>
              </a:xfrm>
              <a:custGeom>
                <a:avLst/>
                <a:gdLst>
                  <a:gd name="T0" fmla="*/ 2 w 4"/>
                  <a:gd name="T1" fmla="*/ 2 h 2"/>
                  <a:gd name="T2" fmla="*/ 2 w 4"/>
                  <a:gd name="T3" fmla="*/ 2 h 2"/>
                  <a:gd name="T4" fmla="*/ 4 w 4"/>
                  <a:gd name="T5" fmla="*/ 0 h 2"/>
                  <a:gd name="T6" fmla="*/ 4 w 4"/>
                  <a:gd name="T7" fmla="*/ 0 h 2"/>
                  <a:gd name="T8" fmla="*/ 0 w 4"/>
                  <a:gd name="T9" fmla="*/ 2 h 2"/>
                  <a:gd name="T10" fmla="*/ 2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2" y="2"/>
                    </a:moveTo>
                    <a:lnTo>
                      <a:pt x="2" y="2"/>
                    </a:lnTo>
                    <a:lnTo>
                      <a:pt x="4" y="0"/>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7" name="Freeform 855"/>
              <p:cNvSpPr>
                <a:spLocks/>
              </p:cNvSpPr>
              <p:nvPr/>
            </p:nvSpPr>
            <p:spPr bwMode="auto">
              <a:xfrm>
                <a:off x="10813" y="3370"/>
                <a:ext cx="3" cy="2"/>
              </a:xfrm>
              <a:custGeom>
                <a:avLst/>
                <a:gdLst>
                  <a:gd name="T0" fmla="*/ 0 w 3"/>
                  <a:gd name="T1" fmla="*/ 1 h 2"/>
                  <a:gd name="T2" fmla="*/ 0 w 3"/>
                  <a:gd name="T3" fmla="*/ 2 h 2"/>
                  <a:gd name="T4" fmla="*/ 3 w 3"/>
                  <a:gd name="T5" fmla="*/ 1 h 2"/>
                  <a:gd name="T6" fmla="*/ 3 w 3"/>
                  <a:gd name="T7" fmla="*/ 0 h 2"/>
                  <a:gd name="T8" fmla="*/ 0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0" y="2"/>
                    </a:lnTo>
                    <a:lnTo>
                      <a:pt x="3" y="1"/>
                    </a:lnTo>
                    <a:lnTo>
                      <a:pt x="3"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8" name="Freeform 856"/>
              <p:cNvSpPr>
                <a:spLocks/>
              </p:cNvSpPr>
              <p:nvPr/>
            </p:nvSpPr>
            <p:spPr bwMode="auto">
              <a:xfrm>
                <a:off x="10816" y="3414"/>
                <a:ext cx="2" cy="2"/>
              </a:xfrm>
              <a:custGeom>
                <a:avLst/>
                <a:gdLst>
                  <a:gd name="T0" fmla="*/ 0 w 2"/>
                  <a:gd name="T1" fmla="*/ 1 h 2"/>
                  <a:gd name="T2" fmla="*/ 0 w 2"/>
                  <a:gd name="T3" fmla="*/ 0 h 2"/>
                  <a:gd name="T4" fmla="*/ 0 w 2"/>
                  <a:gd name="T5" fmla="*/ 1 h 2"/>
                  <a:gd name="T6" fmla="*/ 0 w 2"/>
                  <a:gd name="T7" fmla="*/ 1 h 2"/>
                  <a:gd name="T8" fmla="*/ 0 w 2"/>
                  <a:gd name="T9" fmla="*/ 2 h 2"/>
                  <a:gd name="T10" fmla="*/ 2 w 2"/>
                  <a:gd name="T11" fmla="*/ 2 h 2"/>
                  <a:gd name="T12" fmla="*/ 0 w 2"/>
                  <a:gd name="T13" fmla="*/ 1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0" y="0"/>
                    </a:lnTo>
                    <a:lnTo>
                      <a:pt x="0" y="1"/>
                    </a:lnTo>
                    <a:lnTo>
                      <a:pt x="0" y="2"/>
                    </a:lnTo>
                    <a:lnTo>
                      <a:pt x="2" y="2"/>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79" name="Freeform 857"/>
              <p:cNvSpPr>
                <a:spLocks/>
              </p:cNvSpPr>
              <p:nvPr/>
            </p:nvSpPr>
            <p:spPr bwMode="auto">
              <a:xfrm>
                <a:off x="11361" y="3114"/>
                <a:ext cx="13" cy="9"/>
              </a:xfrm>
              <a:custGeom>
                <a:avLst/>
                <a:gdLst>
                  <a:gd name="T0" fmla="*/ 6 w 13"/>
                  <a:gd name="T1" fmla="*/ 0 h 9"/>
                  <a:gd name="T2" fmla="*/ 4 w 13"/>
                  <a:gd name="T3" fmla="*/ 0 h 9"/>
                  <a:gd name="T4" fmla="*/ 0 w 13"/>
                  <a:gd name="T5" fmla="*/ 0 h 9"/>
                  <a:gd name="T6" fmla="*/ 0 w 13"/>
                  <a:gd name="T7" fmla="*/ 1 h 9"/>
                  <a:gd name="T8" fmla="*/ 6 w 13"/>
                  <a:gd name="T9" fmla="*/ 7 h 9"/>
                  <a:gd name="T10" fmla="*/ 10 w 13"/>
                  <a:gd name="T11" fmla="*/ 9 h 9"/>
                  <a:gd name="T12" fmla="*/ 13 w 13"/>
                  <a:gd name="T13" fmla="*/ 8 h 9"/>
                  <a:gd name="T14" fmla="*/ 10 w 13"/>
                  <a:gd name="T15" fmla="*/ 5 h 9"/>
                  <a:gd name="T16" fmla="*/ 8 w 13"/>
                  <a:gd name="T17" fmla="*/ 4 h 9"/>
                  <a:gd name="T18" fmla="*/ 8 w 13"/>
                  <a:gd name="T19" fmla="*/ 3 h 9"/>
                  <a:gd name="T20" fmla="*/ 8 w 13"/>
                  <a:gd name="T21" fmla="*/ 3 h 9"/>
                  <a:gd name="T22" fmla="*/ 6 w 13"/>
                  <a:gd name="T23" fmla="*/ 2 h 9"/>
                  <a:gd name="T24" fmla="*/ 6 w 13"/>
                  <a:gd name="T25" fmla="*/ 2 h 9"/>
                  <a:gd name="T26" fmla="*/ 6 w 13"/>
                  <a:gd name="T27" fmla="*/ 1 h 9"/>
                  <a:gd name="T28" fmla="*/ 6 w 1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9"/>
                  <a:gd name="T47" fmla="*/ 13 w 13"/>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9">
                    <a:moveTo>
                      <a:pt x="6" y="0"/>
                    </a:moveTo>
                    <a:lnTo>
                      <a:pt x="4" y="0"/>
                    </a:lnTo>
                    <a:lnTo>
                      <a:pt x="0" y="0"/>
                    </a:lnTo>
                    <a:lnTo>
                      <a:pt x="0" y="1"/>
                    </a:lnTo>
                    <a:lnTo>
                      <a:pt x="6" y="7"/>
                    </a:lnTo>
                    <a:lnTo>
                      <a:pt x="10" y="9"/>
                    </a:lnTo>
                    <a:lnTo>
                      <a:pt x="13" y="8"/>
                    </a:lnTo>
                    <a:lnTo>
                      <a:pt x="10" y="5"/>
                    </a:lnTo>
                    <a:lnTo>
                      <a:pt x="8" y="4"/>
                    </a:lnTo>
                    <a:lnTo>
                      <a:pt x="8" y="3"/>
                    </a:lnTo>
                    <a:lnTo>
                      <a:pt x="6" y="2"/>
                    </a:lnTo>
                    <a:lnTo>
                      <a:pt x="6" y="1"/>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0" name="Freeform 858"/>
              <p:cNvSpPr>
                <a:spLocks/>
              </p:cNvSpPr>
              <p:nvPr/>
            </p:nvSpPr>
            <p:spPr bwMode="auto">
              <a:xfrm>
                <a:off x="11184" y="3446"/>
                <a:ext cx="2" cy="0"/>
              </a:xfrm>
              <a:custGeom>
                <a:avLst/>
                <a:gdLst>
                  <a:gd name="T0" fmla="*/ 2 w 2"/>
                  <a:gd name="T1" fmla="*/ 2 w 2"/>
                  <a:gd name="T2" fmla="*/ 2 w 2"/>
                  <a:gd name="T3" fmla="*/ 2 w 2"/>
                  <a:gd name="T4" fmla="*/ 0 w 2"/>
                  <a:gd name="T5" fmla="*/ 2 w 2"/>
                  <a:gd name="T6" fmla="*/ 2 w 2"/>
                  <a:gd name="T7" fmla="*/ 2 w 2"/>
                  <a:gd name="T8" fmla="*/ 2 w 2"/>
                  <a:gd name="T9" fmla="*/ 2 w 2"/>
                  <a:gd name="T10" fmla="*/ 2 w 2"/>
                  <a:gd name="T11" fmla="*/ 2 w 2"/>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2 w 2"/>
                </a:gdLst>
                <a:ahLst/>
                <a:cxnLst>
                  <a:cxn ang="T12">
                    <a:pos x="T0" y="0"/>
                  </a:cxn>
                  <a:cxn ang="T13">
                    <a:pos x="T1" y="0"/>
                  </a:cxn>
                  <a:cxn ang="T14">
                    <a:pos x="T2" y="0"/>
                  </a:cxn>
                  <a:cxn ang="T15">
                    <a:pos x="T3" y="0"/>
                  </a:cxn>
                  <a:cxn ang="T16">
                    <a:pos x="T4" y="0"/>
                  </a:cxn>
                  <a:cxn ang="T17">
                    <a:pos x="T5" y="0"/>
                  </a:cxn>
                  <a:cxn ang="T18">
                    <a:pos x="T6" y="0"/>
                  </a:cxn>
                  <a:cxn ang="T19">
                    <a:pos x="T7" y="0"/>
                  </a:cxn>
                  <a:cxn ang="T20">
                    <a:pos x="T8" y="0"/>
                  </a:cxn>
                  <a:cxn ang="T21">
                    <a:pos x="T9" y="0"/>
                  </a:cxn>
                  <a:cxn ang="T22">
                    <a:pos x="T10" y="0"/>
                  </a:cxn>
                  <a:cxn ang="T23">
                    <a:pos x="T11" y="0"/>
                  </a:cxn>
                </a:cxnLst>
                <a:rect l="T24" t="0" r="T25" b="0"/>
                <a:pathLst>
                  <a:path w="2">
                    <a:moveTo>
                      <a:pt x="2" y="0"/>
                    </a:moveTo>
                    <a:lnTo>
                      <a:pt x="2" y="0"/>
                    </a:lnTo>
                    <a:lnTo>
                      <a:pt x="0"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1" name="Freeform 859"/>
              <p:cNvSpPr>
                <a:spLocks/>
              </p:cNvSpPr>
              <p:nvPr/>
            </p:nvSpPr>
            <p:spPr bwMode="auto">
              <a:xfrm>
                <a:off x="9508" y="3685"/>
                <a:ext cx="4" cy="4"/>
              </a:xfrm>
              <a:custGeom>
                <a:avLst/>
                <a:gdLst>
                  <a:gd name="T0" fmla="*/ 2 w 4"/>
                  <a:gd name="T1" fmla="*/ 0 h 4"/>
                  <a:gd name="T2" fmla="*/ 2 w 4"/>
                  <a:gd name="T3" fmla="*/ 1 h 4"/>
                  <a:gd name="T4" fmla="*/ 0 w 4"/>
                  <a:gd name="T5" fmla="*/ 0 h 4"/>
                  <a:gd name="T6" fmla="*/ 0 w 4"/>
                  <a:gd name="T7" fmla="*/ 3 h 4"/>
                  <a:gd name="T8" fmla="*/ 2 w 4"/>
                  <a:gd name="T9" fmla="*/ 4 h 4"/>
                  <a:gd name="T10" fmla="*/ 4 w 4"/>
                  <a:gd name="T11" fmla="*/ 3 h 4"/>
                  <a:gd name="T12" fmla="*/ 2 w 4"/>
                  <a:gd name="T13" fmla="*/ 1 h 4"/>
                  <a:gd name="T14" fmla="*/ 2 w 4"/>
                  <a:gd name="T15" fmla="*/ 2 h 4"/>
                  <a:gd name="T16" fmla="*/ 2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0"/>
                    </a:moveTo>
                    <a:lnTo>
                      <a:pt x="2" y="1"/>
                    </a:lnTo>
                    <a:lnTo>
                      <a:pt x="0" y="0"/>
                    </a:lnTo>
                    <a:lnTo>
                      <a:pt x="0" y="3"/>
                    </a:lnTo>
                    <a:lnTo>
                      <a:pt x="2" y="4"/>
                    </a:lnTo>
                    <a:lnTo>
                      <a:pt x="4" y="3"/>
                    </a:lnTo>
                    <a:lnTo>
                      <a:pt x="2" y="1"/>
                    </a:lnTo>
                    <a:lnTo>
                      <a:pt x="2" y="2"/>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2" name="Freeform 860"/>
              <p:cNvSpPr>
                <a:spLocks/>
              </p:cNvSpPr>
              <p:nvPr/>
            </p:nvSpPr>
            <p:spPr bwMode="auto">
              <a:xfrm>
                <a:off x="7754" y="3098"/>
                <a:ext cx="4" cy="4"/>
              </a:xfrm>
              <a:custGeom>
                <a:avLst/>
                <a:gdLst>
                  <a:gd name="T0" fmla="*/ 4 w 4"/>
                  <a:gd name="T1" fmla="*/ 0 h 4"/>
                  <a:gd name="T2" fmla="*/ 2 w 4"/>
                  <a:gd name="T3" fmla="*/ 0 h 4"/>
                  <a:gd name="T4" fmla="*/ 2 w 4"/>
                  <a:gd name="T5" fmla="*/ 0 h 4"/>
                  <a:gd name="T6" fmla="*/ 2 w 4"/>
                  <a:gd name="T7" fmla="*/ 0 h 4"/>
                  <a:gd name="T8" fmla="*/ 2 w 4"/>
                  <a:gd name="T9" fmla="*/ 1 h 4"/>
                  <a:gd name="T10" fmla="*/ 2 w 4"/>
                  <a:gd name="T11" fmla="*/ 1 h 4"/>
                  <a:gd name="T12" fmla="*/ 0 w 4"/>
                  <a:gd name="T13" fmla="*/ 1 h 4"/>
                  <a:gd name="T14" fmla="*/ 2 w 4"/>
                  <a:gd name="T15" fmla="*/ 1 h 4"/>
                  <a:gd name="T16" fmla="*/ 2 w 4"/>
                  <a:gd name="T17" fmla="*/ 2 h 4"/>
                  <a:gd name="T18" fmla="*/ 2 w 4"/>
                  <a:gd name="T19" fmla="*/ 2 h 4"/>
                  <a:gd name="T20" fmla="*/ 0 w 4"/>
                  <a:gd name="T21" fmla="*/ 2 h 4"/>
                  <a:gd name="T22" fmla="*/ 2 w 4"/>
                  <a:gd name="T23" fmla="*/ 2 h 4"/>
                  <a:gd name="T24" fmla="*/ 0 w 4"/>
                  <a:gd name="T25" fmla="*/ 3 h 4"/>
                  <a:gd name="T26" fmla="*/ 0 w 4"/>
                  <a:gd name="T27" fmla="*/ 3 h 4"/>
                  <a:gd name="T28" fmla="*/ 0 w 4"/>
                  <a:gd name="T29" fmla="*/ 4 h 4"/>
                  <a:gd name="T30" fmla="*/ 0 w 4"/>
                  <a:gd name="T31" fmla="*/ 4 h 4"/>
                  <a:gd name="T32" fmla="*/ 2 w 4"/>
                  <a:gd name="T33" fmla="*/ 4 h 4"/>
                  <a:gd name="T34" fmla="*/ 2 w 4"/>
                  <a:gd name="T35" fmla="*/ 3 h 4"/>
                  <a:gd name="T36" fmla="*/ 2 w 4"/>
                  <a:gd name="T37" fmla="*/ 3 h 4"/>
                  <a:gd name="T38" fmla="*/ 2 w 4"/>
                  <a:gd name="T39" fmla="*/ 4 h 4"/>
                  <a:gd name="T40" fmla="*/ 2 w 4"/>
                  <a:gd name="T41" fmla="*/ 3 h 4"/>
                  <a:gd name="T42" fmla="*/ 2 w 4"/>
                  <a:gd name="T43" fmla="*/ 3 h 4"/>
                  <a:gd name="T44" fmla="*/ 2 w 4"/>
                  <a:gd name="T45" fmla="*/ 3 h 4"/>
                  <a:gd name="T46" fmla="*/ 4 w 4"/>
                  <a:gd name="T47" fmla="*/ 3 h 4"/>
                  <a:gd name="T48" fmla="*/ 4 w 4"/>
                  <a:gd name="T49" fmla="*/ 3 h 4"/>
                  <a:gd name="T50" fmla="*/ 4 w 4"/>
                  <a:gd name="T51" fmla="*/ 3 h 4"/>
                  <a:gd name="T52" fmla="*/ 4 w 4"/>
                  <a:gd name="T53" fmla="*/ 2 h 4"/>
                  <a:gd name="T54" fmla="*/ 4 w 4"/>
                  <a:gd name="T55" fmla="*/ 2 h 4"/>
                  <a:gd name="T56" fmla="*/ 4 w 4"/>
                  <a:gd name="T57" fmla="*/ 2 h 4"/>
                  <a:gd name="T58" fmla="*/ 4 w 4"/>
                  <a:gd name="T59" fmla="*/ 0 h 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4"/>
                  <a:gd name="T92" fmla="*/ 4 w 4"/>
                  <a:gd name="T93" fmla="*/ 4 h 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4">
                    <a:moveTo>
                      <a:pt x="4" y="0"/>
                    </a:moveTo>
                    <a:lnTo>
                      <a:pt x="2" y="0"/>
                    </a:lnTo>
                    <a:lnTo>
                      <a:pt x="2" y="1"/>
                    </a:lnTo>
                    <a:lnTo>
                      <a:pt x="0" y="1"/>
                    </a:lnTo>
                    <a:lnTo>
                      <a:pt x="2" y="1"/>
                    </a:lnTo>
                    <a:lnTo>
                      <a:pt x="2" y="2"/>
                    </a:lnTo>
                    <a:lnTo>
                      <a:pt x="0" y="2"/>
                    </a:lnTo>
                    <a:lnTo>
                      <a:pt x="2" y="2"/>
                    </a:lnTo>
                    <a:lnTo>
                      <a:pt x="0" y="3"/>
                    </a:lnTo>
                    <a:lnTo>
                      <a:pt x="0" y="4"/>
                    </a:lnTo>
                    <a:lnTo>
                      <a:pt x="2" y="4"/>
                    </a:lnTo>
                    <a:lnTo>
                      <a:pt x="2" y="3"/>
                    </a:lnTo>
                    <a:lnTo>
                      <a:pt x="2" y="4"/>
                    </a:lnTo>
                    <a:lnTo>
                      <a:pt x="2" y="3"/>
                    </a:lnTo>
                    <a:lnTo>
                      <a:pt x="4" y="3"/>
                    </a:lnTo>
                    <a:lnTo>
                      <a:pt x="4"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3" name="Freeform 861"/>
              <p:cNvSpPr>
                <a:spLocks/>
              </p:cNvSpPr>
              <p:nvPr/>
            </p:nvSpPr>
            <p:spPr bwMode="auto">
              <a:xfrm>
                <a:off x="9502" y="3692"/>
                <a:ext cx="4" cy="5"/>
              </a:xfrm>
              <a:custGeom>
                <a:avLst/>
                <a:gdLst>
                  <a:gd name="T0" fmla="*/ 2 w 4"/>
                  <a:gd name="T1" fmla="*/ 3 h 5"/>
                  <a:gd name="T2" fmla="*/ 2 w 4"/>
                  <a:gd name="T3" fmla="*/ 0 h 5"/>
                  <a:gd name="T4" fmla="*/ 2 w 4"/>
                  <a:gd name="T5" fmla="*/ 0 h 5"/>
                  <a:gd name="T6" fmla="*/ 0 w 4"/>
                  <a:gd name="T7" fmla="*/ 1 h 5"/>
                  <a:gd name="T8" fmla="*/ 2 w 4"/>
                  <a:gd name="T9" fmla="*/ 4 h 5"/>
                  <a:gd name="T10" fmla="*/ 4 w 4"/>
                  <a:gd name="T11" fmla="*/ 5 h 5"/>
                  <a:gd name="T12" fmla="*/ 4 w 4"/>
                  <a:gd name="T13" fmla="*/ 4 h 5"/>
                  <a:gd name="T14" fmla="*/ 4 w 4"/>
                  <a:gd name="T15" fmla="*/ 3 h 5"/>
                  <a:gd name="T16" fmla="*/ 2 w 4"/>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2" y="3"/>
                    </a:moveTo>
                    <a:lnTo>
                      <a:pt x="2" y="0"/>
                    </a:lnTo>
                    <a:lnTo>
                      <a:pt x="0" y="1"/>
                    </a:lnTo>
                    <a:lnTo>
                      <a:pt x="2" y="4"/>
                    </a:lnTo>
                    <a:lnTo>
                      <a:pt x="4" y="5"/>
                    </a:lnTo>
                    <a:lnTo>
                      <a:pt x="4" y="4"/>
                    </a:lnTo>
                    <a:lnTo>
                      <a:pt x="4" y="3"/>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4" name="Freeform 862"/>
              <p:cNvSpPr>
                <a:spLocks/>
              </p:cNvSpPr>
              <p:nvPr/>
            </p:nvSpPr>
            <p:spPr bwMode="auto">
              <a:xfrm>
                <a:off x="10447" y="3563"/>
                <a:ext cx="2" cy="2"/>
              </a:xfrm>
              <a:custGeom>
                <a:avLst/>
                <a:gdLst>
                  <a:gd name="T0" fmla="*/ 0 w 2"/>
                  <a:gd name="T1" fmla="*/ 0 h 2"/>
                  <a:gd name="T2" fmla="*/ 0 w 2"/>
                  <a:gd name="T3" fmla="*/ 1 h 2"/>
                  <a:gd name="T4" fmla="*/ 0 w 2"/>
                  <a:gd name="T5" fmla="*/ 1 h 2"/>
                  <a:gd name="T6" fmla="*/ 2 w 2"/>
                  <a:gd name="T7" fmla="*/ 2 h 2"/>
                  <a:gd name="T8" fmla="*/ 2 w 2"/>
                  <a:gd name="T9" fmla="*/ 2 h 2"/>
                  <a:gd name="T10" fmla="*/ 2 w 2"/>
                  <a:gd name="T11" fmla="*/ 1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2" y="2"/>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5" name="Freeform 863"/>
              <p:cNvSpPr>
                <a:spLocks/>
              </p:cNvSpPr>
              <p:nvPr/>
            </p:nvSpPr>
            <p:spPr bwMode="auto">
              <a:xfrm>
                <a:off x="11085" y="3237"/>
                <a:ext cx="27" cy="13"/>
              </a:xfrm>
              <a:custGeom>
                <a:avLst/>
                <a:gdLst>
                  <a:gd name="T0" fmla="*/ 27 w 27"/>
                  <a:gd name="T1" fmla="*/ 1 h 13"/>
                  <a:gd name="T2" fmla="*/ 25 w 27"/>
                  <a:gd name="T3" fmla="*/ 0 h 13"/>
                  <a:gd name="T4" fmla="*/ 23 w 27"/>
                  <a:gd name="T5" fmla="*/ 0 h 13"/>
                  <a:gd name="T6" fmla="*/ 19 w 27"/>
                  <a:gd name="T7" fmla="*/ 4 h 13"/>
                  <a:gd name="T8" fmla="*/ 17 w 27"/>
                  <a:gd name="T9" fmla="*/ 4 h 13"/>
                  <a:gd name="T10" fmla="*/ 15 w 27"/>
                  <a:gd name="T11" fmla="*/ 2 h 13"/>
                  <a:gd name="T12" fmla="*/ 15 w 27"/>
                  <a:gd name="T13" fmla="*/ 2 h 13"/>
                  <a:gd name="T14" fmla="*/ 13 w 27"/>
                  <a:gd name="T15" fmla="*/ 4 h 13"/>
                  <a:gd name="T16" fmla="*/ 11 w 27"/>
                  <a:gd name="T17" fmla="*/ 5 h 13"/>
                  <a:gd name="T18" fmla="*/ 8 w 27"/>
                  <a:gd name="T19" fmla="*/ 5 h 13"/>
                  <a:gd name="T20" fmla="*/ 4 w 27"/>
                  <a:gd name="T21" fmla="*/ 8 h 13"/>
                  <a:gd name="T22" fmla="*/ 2 w 27"/>
                  <a:gd name="T23" fmla="*/ 9 h 13"/>
                  <a:gd name="T24" fmla="*/ 2 w 27"/>
                  <a:gd name="T25" fmla="*/ 10 h 13"/>
                  <a:gd name="T26" fmla="*/ 0 w 27"/>
                  <a:gd name="T27" fmla="*/ 13 h 13"/>
                  <a:gd name="T28" fmla="*/ 2 w 27"/>
                  <a:gd name="T29" fmla="*/ 13 h 13"/>
                  <a:gd name="T30" fmla="*/ 8 w 27"/>
                  <a:gd name="T31" fmla="*/ 9 h 13"/>
                  <a:gd name="T32" fmla="*/ 11 w 27"/>
                  <a:gd name="T33" fmla="*/ 8 h 13"/>
                  <a:gd name="T34" fmla="*/ 13 w 27"/>
                  <a:gd name="T35" fmla="*/ 7 h 13"/>
                  <a:gd name="T36" fmla="*/ 15 w 27"/>
                  <a:gd name="T37" fmla="*/ 7 h 13"/>
                  <a:gd name="T38" fmla="*/ 27 w 27"/>
                  <a:gd name="T39" fmla="*/ 2 h 13"/>
                  <a:gd name="T40" fmla="*/ 27 w 27"/>
                  <a:gd name="T41" fmla="*/ 1 h 13"/>
                  <a:gd name="T42" fmla="*/ 27 w 27"/>
                  <a:gd name="T43" fmla="*/ 2 h 13"/>
                  <a:gd name="T44" fmla="*/ 27 w 27"/>
                  <a:gd name="T45" fmla="*/ 1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13"/>
                  <a:gd name="T71" fmla="*/ 27 w 27"/>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13">
                    <a:moveTo>
                      <a:pt x="27" y="1"/>
                    </a:moveTo>
                    <a:lnTo>
                      <a:pt x="25" y="0"/>
                    </a:lnTo>
                    <a:lnTo>
                      <a:pt x="23" y="0"/>
                    </a:lnTo>
                    <a:lnTo>
                      <a:pt x="19" y="4"/>
                    </a:lnTo>
                    <a:lnTo>
                      <a:pt x="17" y="4"/>
                    </a:lnTo>
                    <a:lnTo>
                      <a:pt x="15" y="2"/>
                    </a:lnTo>
                    <a:lnTo>
                      <a:pt x="13" y="4"/>
                    </a:lnTo>
                    <a:lnTo>
                      <a:pt x="11" y="5"/>
                    </a:lnTo>
                    <a:lnTo>
                      <a:pt x="8" y="5"/>
                    </a:lnTo>
                    <a:lnTo>
                      <a:pt x="4" y="8"/>
                    </a:lnTo>
                    <a:lnTo>
                      <a:pt x="2" y="9"/>
                    </a:lnTo>
                    <a:lnTo>
                      <a:pt x="2" y="10"/>
                    </a:lnTo>
                    <a:lnTo>
                      <a:pt x="0" y="13"/>
                    </a:lnTo>
                    <a:lnTo>
                      <a:pt x="2" y="13"/>
                    </a:lnTo>
                    <a:lnTo>
                      <a:pt x="8" y="9"/>
                    </a:lnTo>
                    <a:lnTo>
                      <a:pt x="11" y="8"/>
                    </a:lnTo>
                    <a:lnTo>
                      <a:pt x="13" y="7"/>
                    </a:lnTo>
                    <a:lnTo>
                      <a:pt x="15" y="7"/>
                    </a:lnTo>
                    <a:lnTo>
                      <a:pt x="27" y="2"/>
                    </a:lnTo>
                    <a:lnTo>
                      <a:pt x="27" y="1"/>
                    </a:lnTo>
                    <a:lnTo>
                      <a:pt x="27" y="2"/>
                    </a:lnTo>
                    <a:lnTo>
                      <a:pt x="2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6" name="Freeform 864"/>
              <p:cNvSpPr>
                <a:spLocks/>
              </p:cNvSpPr>
              <p:nvPr/>
            </p:nvSpPr>
            <p:spPr bwMode="auto">
              <a:xfrm>
                <a:off x="11386" y="3123"/>
                <a:ext cx="6" cy="2"/>
              </a:xfrm>
              <a:custGeom>
                <a:avLst/>
                <a:gdLst>
                  <a:gd name="T0" fmla="*/ 0 w 6"/>
                  <a:gd name="T1" fmla="*/ 0 h 2"/>
                  <a:gd name="T2" fmla="*/ 2 w 6"/>
                  <a:gd name="T3" fmla="*/ 0 h 2"/>
                  <a:gd name="T4" fmla="*/ 2 w 6"/>
                  <a:gd name="T5" fmla="*/ 0 h 2"/>
                  <a:gd name="T6" fmla="*/ 4 w 6"/>
                  <a:gd name="T7" fmla="*/ 2 h 2"/>
                  <a:gd name="T8" fmla="*/ 6 w 6"/>
                  <a:gd name="T9" fmla="*/ 2 h 2"/>
                  <a:gd name="T10" fmla="*/ 2 w 6"/>
                  <a:gd name="T11" fmla="*/ 0 h 2"/>
                  <a:gd name="T12" fmla="*/ 0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0" y="0"/>
                    </a:moveTo>
                    <a:lnTo>
                      <a:pt x="2" y="0"/>
                    </a:lnTo>
                    <a:lnTo>
                      <a:pt x="4" y="2"/>
                    </a:lnTo>
                    <a:lnTo>
                      <a:pt x="6"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7" name="Freeform 865"/>
              <p:cNvSpPr>
                <a:spLocks/>
              </p:cNvSpPr>
              <p:nvPr/>
            </p:nvSpPr>
            <p:spPr bwMode="auto">
              <a:xfrm>
                <a:off x="10516" y="3481"/>
                <a:ext cx="34" cy="18"/>
              </a:xfrm>
              <a:custGeom>
                <a:avLst/>
                <a:gdLst>
                  <a:gd name="T0" fmla="*/ 22 w 34"/>
                  <a:gd name="T1" fmla="*/ 3 h 18"/>
                  <a:gd name="T2" fmla="*/ 13 w 34"/>
                  <a:gd name="T3" fmla="*/ 3 h 18"/>
                  <a:gd name="T4" fmla="*/ 9 w 34"/>
                  <a:gd name="T5" fmla="*/ 4 h 18"/>
                  <a:gd name="T6" fmla="*/ 9 w 34"/>
                  <a:gd name="T7" fmla="*/ 5 h 18"/>
                  <a:gd name="T8" fmla="*/ 0 w 34"/>
                  <a:gd name="T9" fmla="*/ 8 h 18"/>
                  <a:gd name="T10" fmla="*/ 0 w 34"/>
                  <a:gd name="T11" fmla="*/ 13 h 18"/>
                  <a:gd name="T12" fmla="*/ 3 w 34"/>
                  <a:gd name="T13" fmla="*/ 15 h 18"/>
                  <a:gd name="T14" fmla="*/ 13 w 34"/>
                  <a:gd name="T15" fmla="*/ 16 h 18"/>
                  <a:gd name="T16" fmla="*/ 15 w 34"/>
                  <a:gd name="T17" fmla="*/ 18 h 18"/>
                  <a:gd name="T18" fmla="*/ 15 w 34"/>
                  <a:gd name="T19" fmla="*/ 18 h 18"/>
                  <a:gd name="T20" fmla="*/ 17 w 34"/>
                  <a:gd name="T21" fmla="*/ 15 h 18"/>
                  <a:gd name="T22" fmla="*/ 22 w 34"/>
                  <a:gd name="T23" fmla="*/ 15 h 18"/>
                  <a:gd name="T24" fmla="*/ 28 w 34"/>
                  <a:gd name="T25" fmla="*/ 13 h 18"/>
                  <a:gd name="T26" fmla="*/ 32 w 34"/>
                  <a:gd name="T27" fmla="*/ 6 h 18"/>
                  <a:gd name="T28" fmla="*/ 34 w 34"/>
                  <a:gd name="T29" fmla="*/ 5 h 18"/>
                  <a:gd name="T30" fmla="*/ 34 w 34"/>
                  <a:gd name="T31" fmla="*/ 2 h 18"/>
                  <a:gd name="T32" fmla="*/ 30 w 34"/>
                  <a:gd name="T33" fmla="*/ 2 h 18"/>
                  <a:gd name="T34" fmla="*/ 28 w 34"/>
                  <a:gd name="T35" fmla="*/ 0 h 18"/>
                  <a:gd name="T36" fmla="*/ 28 w 34"/>
                  <a:gd name="T37" fmla="*/ 2 h 18"/>
                  <a:gd name="T38" fmla="*/ 28 w 34"/>
                  <a:gd name="T39" fmla="*/ 2 h 18"/>
                  <a:gd name="T40" fmla="*/ 24 w 34"/>
                  <a:gd name="T41" fmla="*/ 2 h 18"/>
                  <a:gd name="T42" fmla="*/ 22 w 34"/>
                  <a:gd name="T43" fmla="*/ 3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18"/>
                  <a:gd name="T68" fmla="*/ 34 w 34"/>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18">
                    <a:moveTo>
                      <a:pt x="22" y="3"/>
                    </a:moveTo>
                    <a:lnTo>
                      <a:pt x="13" y="3"/>
                    </a:lnTo>
                    <a:lnTo>
                      <a:pt x="9" y="4"/>
                    </a:lnTo>
                    <a:lnTo>
                      <a:pt x="9" y="5"/>
                    </a:lnTo>
                    <a:lnTo>
                      <a:pt x="0" y="8"/>
                    </a:lnTo>
                    <a:lnTo>
                      <a:pt x="0" y="13"/>
                    </a:lnTo>
                    <a:lnTo>
                      <a:pt x="3" y="15"/>
                    </a:lnTo>
                    <a:lnTo>
                      <a:pt x="13" y="16"/>
                    </a:lnTo>
                    <a:lnTo>
                      <a:pt x="15" y="18"/>
                    </a:lnTo>
                    <a:lnTo>
                      <a:pt x="17" y="15"/>
                    </a:lnTo>
                    <a:lnTo>
                      <a:pt x="22" y="15"/>
                    </a:lnTo>
                    <a:lnTo>
                      <a:pt x="28" y="13"/>
                    </a:lnTo>
                    <a:lnTo>
                      <a:pt x="32" y="6"/>
                    </a:lnTo>
                    <a:lnTo>
                      <a:pt x="34" y="5"/>
                    </a:lnTo>
                    <a:lnTo>
                      <a:pt x="34" y="2"/>
                    </a:lnTo>
                    <a:lnTo>
                      <a:pt x="30" y="2"/>
                    </a:lnTo>
                    <a:lnTo>
                      <a:pt x="28" y="0"/>
                    </a:lnTo>
                    <a:lnTo>
                      <a:pt x="28" y="2"/>
                    </a:lnTo>
                    <a:lnTo>
                      <a:pt x="24" y="2"/>
                    </a:lnTo>
                    <a:lnTo>
                      <a:pt x="2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8" name="Freeform 866"/>
              <p:cNvSpPr>
                <a:spLocks/>
              </p:cNvSpPr>
              <p:nvPr/>
            </p:nvSpPr>
            <p:spPr bwMode="auto">
              <a:xfrm>
                <a:off x="10940" y="3116"/>
                <a:ext cx="12" cy="8"/>
              </a:xfrm>
              <a:custGeom>
                <a:avLst/>
                <a:gdLst>
                  <a:gd name="T0" fmla="*/ 6 w 12"/>
                  <a:gd name="T1" fmla="*/ 0 h 8"/>
                  <a:gd name="T2" fmla="*/ 4 w 12"/>
                  <a:gd name="T3" fmla="*/ 3 h 8"/>
                  <a:gd name="T4" fmla="*/ 0 w 12"/>
                  <a:gd name="T5" fmla="*/ 5 h 8"/>
                  <a:gd name="T6" fmla="*/ 0 w 12"/>
                  <a:gd name="T7" fmla="*/ 6 h 8"/>
                  <a:gd name="T8" fmla="*/ 2 w 12"/>
                  <a:gd name="T9" fmla="*/ 5 h 8"/>
                  <a:gd name="T10" fmla="*/ 4 w 12"/>
                  <a:gd name="T11" fmla="*/ 6 h 8"/>
                  <a:gd name="T12" fmla="*/ 4 w 12"/>
                  <a:gd name="T13" fmla="*/ 7 h 8"/>
                  <a:gd name="T14" fmla="*/ 6 w 12"/>
                  <a:gd name="T15" fmla="*/ 8 h 8"/>
                  <a:gd name="T16" fmla="*/ 10 w 12"/>
                  <a:gd name="T17" fmla="*/ 5 h 8"/>
                  <a:gd name="T18" fmla="*/ 12 w 12"/>
                  <a:gd name="T19" fmla="*/ 3 h 8"/>
                  <a:gd name="T20" fmla="*/ 12 w 12"/>
                  <a:gd name="T21" fmla="*/ 2 h 8"/>
                  <a:gd name="T22" fmla="*/ 10 w 12"/>
                  <a:gd name="T23" fmla="*/ 0 h 8"/>
                  <a:gd name="T24" fmla="*/ 6 w 12"/>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8"/>
                  <a:gd name="T41" fmla="*/ 12 w 12"/>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8">
                    <a:moveTo>
                      <a:pt x="6" y="0"/>
                    </a:moveTo>
                    <a:lnTo>
                      <a:pt x="4" y="3"/>
                    </a:lnTo>
                    <a:lnTo>
                      <a:pt x="0" y="5"/>
                    </a:lnTo>
                    <a:lnTo>
                      <a:pt x="0" y="6"/>
                    </a:lnTo>
                    <a:lnTo>
                      <a:pt x="2" y="5"/>
                    </a:lnTo>
                    <a:lnTo>
                      <a:pt x="4" y="6"/>
                    </a:lnTo>
                    <a:lnTo>
                      <a:pt x="4" y="7"/>
                    </a:lnTo>
                    <a:lnTo>
                      <a:pt x="6" y="8"/>
                    </a:lnTo>
                    <a:lnTo>
                      <a:pt x="10" y="5"/>
                    </a:lnTo>
                    <a:lnTo>
                      <a:pt x="12" y="3"/>
                    </a:lnTo>
                    <a:lnTo>
                      <a:pt x="12" y="2"/>
                    </a:lnTo>
                    <a:lnTo>
                      <a:pt x="10" y="0"/>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89" name="Rectangle 867"/>
              <p:cNvSpPr>
                <a:spLocks noChangeArrowheads="1"/>
              </p:cNvSpPr>
              <p:nvPr/>
            </p:nvSpPr>
            <p:spPr bwMode="auto">
              <a:xfrm>
                <a:off x="10527" y="3544"/>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0" name="Freeform 868"/>
              <p:cNvSpPr>
                <a:spLocks/>
              </p:cNvSpPr>
              <p:nvPr/>
            </p:nvSpPr>
            <p:spPr bwMode="auto">
              <a:xfrm>
                <a:off x="10866" y="3355"/>
                <a:ext cx="36" cy="15"/>
              </a:xfrm>
              <a:custGeom>
                <a:avLst/>
                <a:gdLst>
                  <a:gd name="T0" fmla="*/ 34 w 36"/>
                  <a:gd name="T1" fmla="*/ 1 h 15"/>
                  <a:gd name="T2" fmla="*/ 32 w 36"/>
                  <a:gd name="T3" fmla="*/ 1 h 15"/>
                  <a:gd name="T4" fmla="*/ 30 w 36"/>
                  <a:gd name="T5" fmla="*/ 0 h 15"/>
                  <a:gd name="T6" fmla="*/ 25 w 36"/>
                  <a:gd name="T7" fmla="*/ 0 h 15"/>
                  <a:gd name="T8" fmla="*/ 25 w 36"/>
                  <a:gd name="T9" fmla="*/ 0 h 15"/>
                  <a:gd name="T10" fmla="*/ 21 w 36"/>
                  <a:gd name="T11" fmla="*/ 1 h 15"/>
                  <a:gd name="T12" fmla="*/ 19 w 36"/>
                  <a:gd name="T13" fmla="*/ 2 h 15"/>
                  <a:gd name="T14" fmla="*/ 15 w 36"/>
                  <a:gd name="T15" fmla="*/ 3 h 15"/>
                  <a:gd name="T16" fmla="*/ 13 w 36"/>
                  <a:gd name="T17" fmla="*/ 3 h 15"/>
                  <a:gd name="T18" fmla="*/ 8 w 36"/>
                  <a:gd name="T19" fmla="*/ 3 h 15"/>
                  <a:gd name="T20" fmla="*/ 0 w 36"/>
                  <a:gd name="T21" fmla="*/ 9 h 15"/>
                  <a:gd name="T22" fmla="*/ 2 w 36"/>
                  <a:gd name="T23" fmla="*/ 9 h 15"/>
                  <a:gd name="T24" fmla="*/ 4 w 36"/>
                  <a:gd name="T25" fmla="*/ 10 h 15"/>
                  <a:gd name="T26" fmla="*/ 4 w 36"/>
                  <a:gd name="T27" fmla="*/ 10 h 15"/>
                  <a:gd name="T28" fmla="*/ 4 w 36"/>
                  <a:gd name="T29" fmla="*/ 11 h 15"/>
                  <a:gd name="T30" fmla="*/ 6 w 36"/>
                  <a:gd name="T31" fmla="*/ 13 h 15"/>
                  <a:gd name="T32" fmla="*/ 8 w 36"/>
                  <a:gd name="T33" fmla="*/ 15 h 15"/>
                  <a:gd name="T34" fmla="*/ 13 w 36"/>
                  <a:gd name="T35" fmla="*/ 15 h 15"/>
                  <a:gd name="T36" fmla="*/ 13 w 36"/>
                  <a:gd name="T37" fmla="*/ 13 h 15"/>
                  <a:gd name="T38" fmla="*/ 17 w 36"/>
                  <a:gd name="T39" fmla="*/ 9 h 15"/>
                  <a:gd name="T40" fmla="*/ 19 w 36"/>
                  <a:gd name="T41" fmla="*/ 9 h 15"/>
                  <a:gd name="T42" fmla="*/ 23 w 36"/>
                  <a:gd name="T43" fmla="*/ 8 h 15"/>
                  <a:gd name="T44" fmla="*/ 30 w 36"/>
                  <a:gd name="T45" fmla="*/ 10 h 15"/>
                  <a:gd name="T46" fmla="*/ 34 w 36"/>
                  <a:gd name="T47" fmla="*/ 7 h 15"/>
                  <a:gd name="T48" fmla="*/ 36 w 36"/>
                  <a:gd name="T49" fmla="*/ 5 h 15"/>
                  <a:gd name="T50" fmla="*/ 36 w 36"/>
                  <a:gd name="T51" fmla="*/ 4 h 15"/>
                  <a:gd name="T52" fmla="*/ 36 w 36"/>
                  <a:gd name="T53" fmla="*/ 4 h 15"/>
                  <a:gd name="T54" fmla="*/ 34 w 36"/>
                  <a:gd name="T55" fmla="*/ 1 h 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
                  <a:gd name="T85" fmla="*/ 0 h 15"/>
                  <a:gd name="T86" fmla="*/ 36 w 36"/>
                  <a:gd name="T87" fmla="*/ 15 h 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 h="15">
                    <a:moveTo>
                      <a:pt x="34" y="1"/>
                    </a:moveTo>
                    <a:lnTo>
                      <a:pt x="32" y="1"/>
                    </a:lnTo>
                    <a:lnTo>
                      <a:pt x="30" y="0"/>
                    </a:lnTo>
                    <a:lnTo>
                      <a:pt x="25" y="0"/>
                    </a:lnTo>
                    <a:lnTo>
                      <a:pt x="21" y="1"/>
                    </a:lnTo>
                    <a:lnTo>
                      <a:pt x="19" y="2"/>
                    </a:lnTo>
                    <a:lnTo>
                      <a:pt x="15" y="3"/>
                    </a:lnTo>
                    <a:lnTo>
                      <a:pt x="13" y="3"/>
                    </a:lnTo>
                    <a:lnTo>
                      <a:pt x="8" y="3"/>
                    </a:lnTo>
                    <a:lnTo>
                      <a:pt x="0" y="9"/>
                    </a:lnTo>
                    <a:lnTo>
                      <a:pt x="2" y="9"/>
                    </a:lnTo>
                    <a:lnTo>
                      <a:pt x="4" y="10"/>
                    </a:lnTo>
                    <a:lnTo>
                      <a:pt x="4" y="11"/>
                    </a:lnTo>
                    <a:lnTo>
                      <a:pt x="6" y="13"/>
                    </a:lnTo>
                    <a:lnTo>
                      <a:pt x="8" y="15"/>
                    </a:lnTo>
                    <a:lnTo>
                      <a:pt x="13" y="15"/>
                    </a:lnTo>
                    <a:lnTo>
                      <a:pt x="13" y="13"/>
                    </a:lnTo>
                    <a:lnTo>
                      <a:pt x="17" y="9"/>
                    </a:lnTo>
                    <a:lnTo>
                      <a:pt x="19" y="9"/>
                    </a:lnTo>
                    <a:lnTo>
                      <a:pt x="23" y="8"/>
                    </a:lnTo>
                    <a:lnTo>
                      <a:pt x="30" y="10"/>
                    </a:lnTo>
                    <a:lnTo>
                      <a:pt x="34" y="7"/>
                    </a:lnTo>
                    <a:lnTo>
                      <a:pt x="36" y="5"/>
                    </a:lnTo>
                    <a:lnTo>
                      <a:pt x="36" y="4"/>
                    </a:lnTo>
                    <a:lnTo>
                      <a:pt x="3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1" name="Freeform 869"/>
              <p:cNvSpPr>
                <a:spLocks/>
              </p:cNvSpPr>
              <p:nvPr/>
            </p:nvSpPr>
            <p:spPr bwMode="auto">
              <a:xfrm>
                <a:off x="10847" y="3388"/>
                <a:ext cx="2" cy="4"/>
              </a:xfrm>
              <a:custGeom>
                <a:avLst/>
                <a:gdLst>
                  <a:gd name="T0" fmla="*/ 2 w 2"/>
                  <a:gd name="T1" fmla="*/ 0 h 4"/>
                  <a:gd name="T2" fmla="*/ 0 w 2"/>
                  <a:gd name="T3" fmla="*/ 3 h 4"/>
                  <a:gd name="T4" fmla="*/ 0 w 2"/>
                  <a:gd name="T5" fmla="*/ 4 h 4"/>
                  <a:gd name="T6" fmla="*/ 2 w 2"/>
                  <a:gd name="T7" fmla="*/ 1 h 4"/>
                  <a:gd name="T8" fmla="*/ 2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0" y="3"/>
                    </a:lnTo>
                    <a:lnTo>
                      <a:pt x="0" y="4"/>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2" name="Freeform 870"/>
              <p:cNvSpPr>
                <a:spLocks/>
              </p:cNvSpPr>
              <p:nvPr/>
            </p:nvSpPr>
            <p:spPr bwMode="auto">
              <a:xfrm>
                <a:off x="10902" y="3352"/>
                <a:ext cx="4" cy="4"/>
              </a:xfrm>
              <a:custGeom>
                <a:avLst/>
                <a:gdLst>
                  <a:gd name="T0" fmla="*/ 4 w 4"/>
                  <a:gd name="T1" fmla="*/ 4 h 4"/>
                  <a:gd name="T2" fmla="*/ 4 w 4"/>
                  <a:gd name="T3" fmla="*/ 0 h 4"/>
                  <a:gd name="T4" fmla="*/ 0 w 4"/>
                  <a:gd name="T5" fmla="*/ 4 h 4"/>
                  <a:gd name="T6" fmla="*/ 2 w 4"/>
                  <a:gd name="T7" fmla="*/ 4 h 4"/>
                  <a:gd name="T8" fmla="*/ 4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4"/>
                    </a:moveTo>
                    <a:lnTo>
                      <a:pt x="4" y="0"/>
                    </a:lnTo>
                    <a:lnTo>
                      <a:pt x="0" y="4"/>
                    </a:lnTo>
                    <a:lnTo>
                      <a:pt x="2" y="4"/>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3" name="Freeform 871"/>
              <p:cNvSpPr>
                <a:spLocks/>
              </p:cNvSpPr>
              <p:nvPr/>
            </p:nvSpPr>
            <p:spPr bwMode="auto">
              <a:xfrm>
                <a:off x="10954" y="3569"/>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4" name="Freeform 872"/>
              <p:cNvSpPr>
                <a:spLocks/>
              </p:cNvSpPr>
              <p:nvPr/>
            </p:nvSpPr>
            <p:spPr bwMode="auto">
              <a:xfrm>
                <a:off x="10832" y="3372"/>
                <a:ext cx="5" cy="3"/>
              </a:xfrm>
              <a:custGeom>
                <a:avLst/>
                <a:gdLst>
                  <a:gd name="T0" fmla="*/ 2 w 5"/>
                  <a:gd name="T1" fmla="*/ 0 h 3"/>
                  <a:gd name="T2" fmla="*/ 2 w 5"/>
                  <a:gd name="T3" fmla="*/ 1 h 3"/>
                  <a:gd name="T4" fmla="*/ 0 w 5"/>
                  <a:gd name="T5" fmla="*/ 2 h 3"/>
                  <a:gd name="T6" fmla="*/ 2 w 5"/>
                  <a:gd name="T7" fmla="*/ 3 h 3"/>
                  <a:gd name="T8" fmla="*/ 5 w 5"/>
                  <a:gd name="T9" fmla="*/ 1 h 3"/>
                  <a:gd name="T10" fmla="*/ 2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2" y="0"/>
                    </a:moveTo>
                    <a:lnTo>
                      <a:pt x="2" y="1"/>
                    </a:lnTo>
                    <a:lnTo>
                      <a:pt x="0" y="2"/>
                    </a:lnTo>
                    <a:lnTo>
                      <a:pt x="2" y="3"/>
                    </a:lnTo>
                    <a:lnTo>
                      <a:pt x="5"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5" name="Freeform 873"/>
              <p:cNvSpPr>
                <a:spLocks/>
              </p:cNvSpPr>
              <p:nvPr/>
            </p:nvSpPr>
            <p:spPr bwMode="auto">
              <a:xfrm>
                <a:off x="11079" y="3257"/>
                <a:ext cx="4" cy="1"/>
              </a:xfrm>
              <a:custGeom>
                <a:avLst/>
                <a:gdLst>
                  <a:gd name="T0" fmla="*/ 2 w 4"/>
                  <a:gd name="T1" fmla="*/ 0 h 1"/>
                  <a:gd name="T2" fmla="*/ 0 w 4"/>
                  <a:gd name="T3" fmla="*/ 1 h 1"/>
                  <a:gd name="T4" fmla="*/ 2 w 4"/>
                  <a:gd name="T5" fmla="*/ 1 h 1"/>
                  <a:gd name="T6" fmla="*/ 4 w 4"/>
                  <a:gd name="T7" fmla="*/ 1 h 1"/>
                  <a:gd name="T8" fmla="*/ 4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6" name="Freeform 874"/>
              <p:cNvSpPr>
                <a:spLocks/>
              </p:cNvSpPr>
              <p:nvPr/>
            </p:nvSpPr>
            <p:spPr bwMode="auto">
              <a:xfrm>
                <a:off x="11049" y="3537"/>
                <a:ext cx="4" cy="3"/>
              </a:xfrm>
              <a:custGeom>
                <a:avLst/>
                <a:gdLst>
                  <a:gd name="T0" fmla="*/ 2 w 4"/>
                  <a:gd name="T1" fmla="*/ 3 h 3"/>
                  <a:gd name="T2" fmla="*/ 4 w 4"/>
                  <a:gd name="T3" fmla="*/ 2 h 3"/>
                  <a:gd name="T4" fmla="*/ 4 w 4"/>
                  <a:gd name="T5" fmla="*/ 0 h 3"/>
                  <a:gd name="T6" fmla="*/ 4 w 4"/>
                  <a:gd name="T7" fmla="*/ 0 h 3"/>
                  <a:gd name="T8" fmla="*/ 4 w 4"/>
                  <a:gd name="T9" fmla="*/ 0 h 3"/>
                  <a:gd name="T10" fmla="*/ 2 w 4"/>
                  <a:gd name="T11" fmla="*/ 2 h 3"/>
                  <a:gd name="T12" fmla="*/ 2 w 4"/>
                  <a:gd name="T13" fmla="*/ 2 h 3"/>
                  <a:gd name="T14" fmla="*/ 0 w 4"/>
                  <a:gd name="T15" fmla="*/ 2 h 3"/>
                  <a:gd name="T16" fmla="*/ 2 w 4"/>
                  <a:gd name="T17" fmla="*/ 3 h 3"/>
                  <a:gd name="T18" fmla="*/ 2 w 4"/>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3"/>
                    </a:moveTo>
                    <a:lnTo>
                      <a:pt x="4" y="2"/>
                    </a:lnTo>
                    <a:lnTo>
                      <a:pt x="4" y="0"/>
                    </a:lnTo>
                    <a:lnTo>
                      <a:pt x="2" y="2"/>
                    </a:lnTo>
                    <a:lnTo>
                      <a:pt x="0" y="2"/>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7" name="Freeform 875"/>
              <p:cNvSpPr>
                <a:spLocks/>
              </p:cNvSpPr>
              <p:nvPr/>
            </p:nvSpPr>
            <p:spPr bwMode="auto">
              <a:xfrm>
                <a:off x="10839" y="3391"/>
                <a:ext cx="4" cy="3"/>
              </a:xfrm>
              <a:custGeom>
                <a:avLst/>
                <a:gdLst>
                  <a:gd name="T0" fmla="*/ 4 w 4"/>
                  <a:gd name="T1" fmla="*/ 3 h 3"/>
                  <a:gd name="T2" fmla="*/ 4 w 4"/>
                  <a:gd name="T3" fmla="*/ 1 h 3"/>
                  <a:gd name="T4" fmla="*/ 2 w 4"/>
                  <a:gd name="T5" fmla="*/ 1 h 3"/>
                  <a:gd name="T6" fmla="*/ 0 w 4"/>
                  <a:gd name="T7" fmla="*/ 0 h 3"/>
                  <a:gd name="T8" fmla="*/ 0 w 4"/>
                  <a:gd name="T9" fmla="*/ 1 h 3"/>
                  <a:gd name="T10" fmla="*/ 0 w 4"/>
                  <a:gd name="T11" fmla="*/ 3 h 3"/>
                  <a:gd name="T12" fmla="*/ 4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4" y="3"/>
                    </a:moveTo>
                    <a:lnTo>
                      <a:pt x="4" y="1"/>
                    </a:lnTo>
                    <a:lnTo>
                      <a:pt x="2" y="1"/>
                    </a:lnTo>
                    <a:lnTo>
                      <a:pt x="0" y="0"/>
                    </a:lnTo>
                    <a:lnTo>
                      <a:pt x="0" y="1"/>
                    </a:lnTo>
                    <a:lnTo>
                      <a:pt x="0" y="3"/>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8" name="Freeform 876"/>
              <p:cNvSpPr>
                <a:spLocks/>
              </p:cNvSpPr>
              <p:nvPr/>
            </p:nvSpPr>
            <p:spPr bwMode="auto">
              <a:xfrm>
                <a:off x="7707" y="3143"/>
                <a:ext cx="19" cy="7"/>
              </a:xfrm>
              <a:custGeom>
                <a:avLst/>
                <a:gdLst>
                  <a:gd name="T0" fmla="*/ 9 w 19"/>
                  <a:gd name="T1" fmla="*/ 4 h 7"/>
                  <a:gd name="T2" fmla="*/ 13 w 19"/>
                  <a:gd name="T3" fmla="*/ 6 h 7"/>
                  <a:gd name="T4" fmla="*/ 17 w 19"/>
                  <a:gd name="T5" fmla="*/ 6 h 7"/>
                  <a:gd name="T6" fmla="*/ 19 w 19"/>
                  <a:gd name="T7" fmla="*/ 7 h 7"/>
                  <a:gd name="T8" fmla="*/ 19 w 19"/>
                  <a:gd name="T9" fmla="*/ 6 h 7"/>
                  <a:gd name="T10" fmla="*/ 17 w 19"/>
                  <a:gd name="T11" fmla="*/ 2 h 7"/>
                  <a:gd name="T12" fmla="*/ 15 w 19"/>
                  <a:gd name="T13" fmla="*/ 2 h 7"/>
                  <a:gd name="T14" fmla="*/ 11 w 19"/>
                  <a:gd name="T15" fmla="*/ 0 h 7"/>
                  <a:gd name="T16" fmla="*/ 9 w 19"/>
                  <a:gd name="T17" fmla="*/ 0 h 7"/>
                  <a:gd name="T18" fmla="*/ 0 w 19"/>
                  <a:gd name="T19" fmla="*/ 2 h 7"/>
                  <a:gd name="T20" fmla="*/ 0 w 19"/>
                  <a:gd name="T21" fmla="*/ 3 h 7"/>
                  <a:gd name="T22" fmla="*/ 3 w 19"/>
                  <a:gd name="T23" fmla="*/ 4 h 7"/>
                  <a:gd name="T24" fmla="*/ 9 w 19"/>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7"/>
                  <a:gd name="T41" fmla="*/ 19 w 1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7">
                    <a:moveTo>
                      <a:pt x="9" y="4"/>
                    </a:moveTo>
                    <a:lnTo>
                      <a:pt x="13" y="6"/>
                    </a:lnTo>
                    <a:lnTo>
                      <a:pt x="17" y="6"/>
                    </a:lnTo>
                    <a:lnTo>
                      <a:pt x="19" y="7"/>
                    </a:lnTo>
                    <a:lnTo>
                      <a:pt x="19" y="6"/>
                    </a:lnTo>
                    <a:lnTo>
                      <a:pt x="17" y="2"/>
                    </a:lnTo>
                    <a:lnTo>
                      <a:pt x="15" y="2"/>
                    </a:lnTo>
                    <a:lnTo>
                      <a:pt x="11" y="0"/>
                    </a:lnTo>
                    <a:lnTo>
                      <a:pt x="9" y="0"/>
                    </a:lnTo>
                    <a:lnTo>
                      <a:pt x="0" y="2"/>
                    </a:lnTo>
                    <a:lnTo>
                      <a:pt x="0" y="3"/>
                    </a:lnTo>
                    <a:lnTo>
                      <a:pt x="3" y="4"/>
                    </a:lnTo>
                    <a:lnTo>
                      <a:pt x="9"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699" name="Freeform 877"/>
              <p:cNvSpPr>
                <a:spLocks/>
              </p:cNvSpPr>
              <p:nvPr/>
            </p:nvSpPr>
            <p:spPr bwMode="auto">
              <a:xfrm>
                <a:off x="7737" y="3097"/>
                <a:ext cx="6" cy="4"/>
              </a:xfrm>
              <a:custGeom>
                <a:avLst/>
                <a:gdLst>
                  <a:gd name="T0" fmla="*/ 0 w 6"/>
                  <a:gd name="T1" fmla="*/ 4 h 4"/>
                  <a:gd name="T2" fmla="*/ 6 w 6"/>
                  <a:gd name="T3" fmla="*/ 3 h 4"/>
                  <a:gd name="T4" fmla="*/ 6 w 6"/>
                  <a:gd name="T5" fmla="*/ 0 h 4"/>
                  <a:gd name="T6" fmla="*/ 6 w 6"/>
                  <a:gd name="T7" fmla="*/ 0 h 4"/>
                  <a:gd name="T8" fmla="*/ 6 w 6"/>
                  <a:gd name="T9" fmla="*/ 0 h 4"/>
                  <a:gd name="T10" fmla="*/ 6 w 6"/>
                  <a:gd name="T11" fmla="*/ 1 h 4"/>
                  <a:gd name="T12" fmla="*/ 6 w 6"/>
                  <a:gd name="T13" fmla="*/ 2 h 4"/>
                  <a:gd name="T14" fmla="*/ 4 w 6"/>
                  <a:gd name="T15" fmla="*/ 2 h 4"/>
                  <a:gd name="T16" fmla="*/ 4 w 6"/>
                  <a:gd name="T17" fmla="*/ 2 h 4"/>
                  <a:gd name="T18" fmla="*/ 2 w 6"/>
                  <a:gd name="T19" fmla="*/ 2 h 4"/>
                  <a:gd name="T20" fmla="*/ 2 w 6"/>
                  <a:gd name="T21" fmla="*/ 2 h 4"/>
                  <a:gd name="T22" fmla="*/ 2 w 6"/>
                  <a:gd name="T23" fmla="*/ 2 h 4"/>
                  <a:gd name="T24" fmla="*/ 2 w 6"/>
                  <a:gd name="T25" fmla="*/ 2 h 4"/>
                  <a:gd name="T26" fmla="*/ 2 w 6"/>
                  <a:gd name="T27" fmla="*/ 2 h 4"/>
                  <a:gd name="T28" fmla="*/ 2 w 6"/>
                  <a:gd name="T29" fmla="*/ 3 h 4"/>
                  <a:gd name="T30" fmla="*/ 0 w 6"/>
                  <a:gd name="T31" fmla="*/ 2 h 4"/>
                  <a:gd name="T32" fmla="*/ 0 w 6"/>
                  <a:gd name="T33" fmla="*/ 3 h 4"/>
                  <a:gd name="T34" fmla="*/ 0 w 6"/>
                  <a:gd name="T35" fmla="*/ 3 h 4"/>
                  <a:gd name="T36" fmla="*/ 0 w 6"/>
                  <a:gd name="T37" fmla="*/ 3 h 4"/>
                  <a:gd name="T38" fmla="*/ 0 w 6"/>
                  <a:gd name="T39" fmla="*/ 3 h 4"/>
                  <a:gd name="T40" fmla="*/ 0 w 6"/>
                  <a:gd name="T41" fmla="*/ 3 h 4"/>
                  <a:gd name="T42" fmla="*/ 0 w 6"/>
                  <a:gd name="T43" fmla="*/ 4 h 4"/>
                  <a:gd name="T44" fmla="*/ 0 w 6"/>
                  <a:gd name="T45" fmla="*/ 4 h 4"/>
                  <a:gd name="T46" fmla="*/ 0 w 6"/>
                  <a:gd name="T47" fmla="*/ 4 h 4"/>
                  <a:gd name="T48" fmla="*/ 0 w 6"/>
                  <a:gd name="T49" fmla="*/ 4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4"/>
                  <a:gd name="T77" fmla="*/ 6 w 6"/>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4">
                    <a:moveTo>
                      <a:pt x="0" y="4"/>
                    </a:moveTo>
                    <a:lnTo>
                      <a:pt x="6" y="3"/>
                    </a:lnTo>
                    <a:lnTo>
                      <a:pt x="6" y="0"/>
                    </a:lnTo>
                    <a:lnTo>
                      <a:pt x="6" y="1"/>
                    </a:lnTo>
                    <a:lnTo>
                      <a:pt x="6" y="2"/>
                    </a:lnTo>
                    <a:lnTo>
                      <a:pt x="4" y="2"/>
                    </a:lnTo>
                    <a:lnTo>
                      <a:pt x="2" y="2"/>
                    </a:lnTo>
                    <a:lnTo>
                      <a:pt x="2" y="3"/>
                    </a:lnTo>
                    <a:lnTo>
                      <a:pt x="0" y="2"/>
                    </a:lnTo>
                    <a:lnTo>
                      <a:pt x="0"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0" name="Freeform 878"/>
              <p:cNvSpPr>
                <a:spLocks/>
              </p:cNvSpPr>
              <p:nvPr/>
            </p:nvSpPr>
            <p:spPr bwMode="auto">
              <a:xfrm>
                <a:off x="7750" y="3103"/>
                <a:ext cx="4" cy="4"/>
              </a:xfrm>
              <a:custGeom>
                <a:avLst/>
                <a:gdLst>
                  <a:gd name="T0" fmla="*/ 4 w 4"/>
                  <a:gd name="T1" fmla="*/ 0 h 4"/>
                  <a:gd name="T2" fmla="*/ 4 w 4"/>
                  <a:gd name="T3" fmla="*/ 0 h 4"/>
                  <a:gd name="T4" fmla="*/ 4 w 4"/>
                  <a:gd name="T5" fmla="*/ 0 h 4"/>
                  <a:gd name="T6" fmla="*/ 2 w 4"/>
                  <a:gd name="T7" fmla="*/ 0 h 4"/>
                  <a:gd name="T8" fmla="*/ 2 w 4"/>
                  <a:gd name="T9" fmla="*/ 0 h 4"/>
                  <a:gd name="T10" fmla="*/ 0 w 4"/>
                  <a:gd name="T11" fmla="*/ 4 h 4"/>
                  <a:gd name="T12" fmla="*/ 2 w 4"/>
                  <a:gd name="T13" fmla="*/ 4 h 4"/>
                  <a:gd name="T14" fmla="*/ 2 w 4"/>
                  <a:gd name="T15" fmla="*/ 2 h 4"/>
                  <a:gd name="T16" fmla="*/ 4 w 4"/>
                  <a:gd name="T17" fmla="*/ 0 h 4"/>
                  <a:gd name="T18" fmla="*/ 4 w 4"/>
                  <a:gd name="T19" fmla="*/ 0 h 4"/>
                  <a:gd name="T20" fmla="*/ 4 w 4"/>
                  <a:gd name="T21" fmla="*/ 0 h 4"/>
                  <a:gd name="T22" fmla="*/ 2 w 4"/>
                  <a:gd name="T23" fmla="*/ 0 h 4"/>
                  <a:gd name="T24" fmla="*/ 2 w 4"/>
                  <a:gd name="T25" fmla="*/ 0 h 4"/>
                  <a:gd name="T26" fmla="*/ 4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4" y="0"/>
                    </a:moveTo>
                    <a:lnTo>
                      <a:pt x="4" y="0"/>
                    </a:lnTo>
                    <a:lnTo>
                      <a:pt x="2" y="0"/>
                    </a:lnTo>
                    <a:lnTo>
                      <a:pt x="0" y="4"/>
                    </a:lnTo>
                    <a:lnTo>
                      <a:pt x="2" y="4"/>
                    </a:lnTo>
                    <a:lnTo>
                      <a:pt x="2" y="2"/>
                    </a:lnTo>
                    <a:lnTo>
                      <a:pt x="4" y="0"/>
                    </a:lnTo>
                    <a:lnTo>
                      <a:pt x="2"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1" name="Freeform 879"/>
              <p:cNvSpPr>
                <a:spLocks/>
              </p:cNvSpPr>
              <p:nvPr/>
            </p:nvSpPr>
            <p:spPr bwMode="auto">
              <a:xfrm>
                <a:off x="7737" y="3095"/>
                <a:ext cx="17" cy="12"/>
              </a:xfrm>
              <a:custGeom>
                <a:avLst/>
                <a:gdLst>
                  <a:gd name="T0" fmla="*/ 17 w 17"/>
                  <a:gd name="T1" fmla="*/ 5 h 12"/>
                  <a:gd name="T2" fmla="*/ 17 w 17"/>
                  <a:gd name="T3" fmla="*/ 4 h 12"/>
                  <a:gd name="T4" fmla="*/ 17 w 17"/>
                  <a:gd name="T5" fmla="*/ 4 h 12"/>
                  <a:gd name="T6" fmla="*/ 17 w 17"/>
                  <a:gd name="T7" fmla="*/ 3 h 12"/>
                  <a:gd name="T8" fmla="*/ 15 w 17"/>
                  <a:gd name="T9" fmla="*/ 3 h 12"/>
                  <a:gd name="T10" fmla="*/ 15 w 17"/>
                  <a:gd name="T11" fmla="*/ 3 h 12"/>
                  <a:gd name="T12" fmla="*/ 13 w 17"/>
                  <a:gd name="T13" fmla="*/ 2 h 12"/>
                  <a:gd name="T14" fmla="*/ 13 w 17"/>
                  <a:gd name="T15" fmla="*/ 2 h 12"/>
                  <a:gd name="T16" fmla="*/ 13 w 17"/>
                  <a:gd name="T17" fmla="*/ 2 h 12"/>
                  <a:gd name="T18" fmla="*/ 13 w 17"/>
                  <a:gd name="T19" fmla="*/ 0 h 12"/>
                  <a:gd name="T20" fmla="*/ 10 w 17"/>
                  <a:gd name="T21" fmla="*/ 0 h 12"/>
                  <a:gd name="T22" fmla="*/ 8 w 17"/>
                  <a:gd name="T23" fmla="*/ 6 h 12"/>
                  <a:gd name="T24" fmla="*/ 8 w 17"/>
                  <a:gd name="T25" fmla="*/ 6 h 12"/>
                  <a:gd name="T26" fmla="*/ 6 w 17"/>
                  <a:gd name="T27" fmla="*/ 7 h 12"/>
                  <a:gd name="T28" fmla="*/ 6 w 17"/>
                  <a:gd name="T29" fmla="*/ 7 h 12"/>
                  <a:gd name="T30" fmla="*/ 6 w 17"/>
                  <a:gd name="T31" fmla="*/ 6 h 12"/>
                  <a:gd name="T32" fmla="*/ 8 w 17"/>
                  <a:gd name="T33" fmla="*/ 5 h 12"/>
                  <a:gd name="T34" fmla="*/ 8 w 17"/>
                  <a:gd name="T35" fmla="*/ 3 h 12"/>
                  <a:gd name="T36" fmla="*/ 8 w 17"/>
                  <a:gd name="T37" fmla="*/ 2 h 12"/>
                  <a:gd name="T38" fmla="*/ 8 w 17"/>
                  <a:gd name="T39" fmla="*/ 2 h 12"/>
                  <a:gd name="T40" fmla="*/ 8 w 17"/>
                  <a:gd name="T41" fmla="*/ 3 h 12"/>
                  <a:gd name="T42" fmla="*/ 8 w 17"/>
                  <a:gd name="T43" fmla="*/ 4 h 12"/>
                  <a:gd name="T44" fmla="*/ 6 w 17"/>
                  <a:gd name="T45" fmla="*/ 5 h 12"/>
                  <a:gd name="T46" fmla="*/ 4 w 17"/>
                  <a:gd name="T47" fmla="*/ 7 h 12"/>
                  <a:gd name="T48" fmla="*/ 0 w 17"/>
                  <a:gd name="T49" fmla="*/ 11 h 12"/>
                  <a:gd name="T50" fmla="*/ 0 w 17"/>
                  <a:gd name="T51" fmla="*/ 11 h 12"/>
                  <a:gd name="T52" fmla="*/ 2 w 17"/>
                  <a:gd name="T53" fmla="*/ 11 h 12"/>
                  <a:gd name="T54" fmla="*/ 2 w 17"/>
                  <a:gd name="T55" fmla="*/ 12 h 12"/>
                  <a:gd name="T56" fmla="*/ 2 w 17"/>
                  <a:gd name="T57" fmla="*/ 11 h 12"/>
                  <a:gd name="T58" fmla="*/ 8 w 17"/>
                  <a:gd name="T59" fmla="*/ 7 h 12"/>
                  <a:gd name="T60" fmla="*/ 8 w 17"/>
                  <a:gd name="T61" fmla="*/ 7 h 12"/>
                  <a:gd name="T62" fmla="*/ 4 w 17"/>
                  <a:gd name="T63" fmla="*/ 12 h 12"/>
                  <a:gd name="T64" fmla="*/ 6 w 17"/>
                  <a:gd name="T65" fmla="*/ 11 h 12"/>
                  <a:gd name="T66" fmla="*/ 8 w 17"/>
                  <a:gd name="T67" fmla="*/ 11 h 12"/>
                  <a:gd name="T68" fmla="*/ 8 w 17"/>
                  <a:gd name="T69" fmla="*/ 11 h 12"/>
                  <a:gd name="T70" fmla="*/ 13 w 17"/>
                  <a:gd name="T71" fmla="*/ 6 h 12"/>
                  <a:gd name="T72" fmla="*/ 13 w 17"/>
                  <a:gd name="T73" fmla="*/ 7 h 12"/>
                  <a:gd name="T74" fmla="*/ 15 w 17"/>
                  <a:gd name="T75" fmla="*/ 6 h 12"/>
                  <a:gd name="T76" fmla="*/ 15 w 17"/>
                  <a:gd name="T77" fmla="*/ 6 h 12"/>
                  <a:gd name="T78" fmla="*/ 15 w 17"/>
                  <a:gd name="T79" fmla="*/ 6 h 12"/>
                  <a:gd name="T80" fmla="*/ 15 w 17"/>
                  <a:gd name="T81" fmla="*/ 4 h 12"/>
                  <a:gd name="T82" fmla="*/ 15 w 17"/>
                  <a:gd name="T83" fmla="*/ 4 h 12"/>
                  <a:gd name="T84" fmla="*/ 15 w 17"/>
                  <a:gd name="T85" fmla="*/ 4 h 12"/>
                  <a:gd name="T86" fmla="*/ 13 w 17"/>
                  <a:gd name="T87" fmla="*/ 10 h 12"/>
                  <a:gd name="T88" fmla="*/ 13 w 17"/>
                  <a:gd name="T89" fmla="*/ 11 h 12"/>
                  <a:gd name="T90" fmla="*/ 13 w 17"/>
                  <a:gd name="T91" fmla="*/ 10 h 12"/>
                  <a:gd name="T92" fmla="*/ 17 w 17"/>
                  <a:gd name="T93" fmla="*/ 5 h 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
                  <a:gd name="T142" fmla="*/ 0 h 12"/>
                  <a:gd name="T143" fmla="*/ 17 w 17"/>
                  <a:gd name="T144" fmla="*/ 12 h 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 h="12">
                    <a:moveTo>
                      <a:pt x="17" y="5"/>
                    </a:moveTo>
                    <a:lnTo>
                      <a:pt x="17" y="5"/>
                    </a:lnTo>
                    <a:lnTo>
                      <a:pt x="17" y="4"/>
                    </a:lnTo>
                    <a:lnTo>
                      <a:pt x="17" y="3"/>
                    </a:lnTo>
                    <a:lnTo>
                      <a:pt x="15" y="3"/>
                    </a:lnTo>
                    <a:lnTo>
                      <a:pt x="13" y="3"/>
                    </a:lnTo>
                    <a:lnTo>
                      <a:pt x="13" y="2"/>
                    </a:lnTo>
                    <a:lnTo>
                      <a:pt x="10" y="2"/>
                    </a:lnTo>
                    <a:lnTo>
                      <a:pt x="13" y="0"/>
                    </a:lnTo>
                    <a:lnTo>
                      <a:pt x="10" y="0"/>
                    </a:lnTo>
                    <a:lnTo>
                      <a:pt x="8" y="6"/>
                    </a:lnTo>
                    <a:lnTo>
                      <a:pt x="6" y="7"/>
                    </a:lnTo>
                    <a:lnTo>
                      <a:pt x="6" y="6"/>
                    </a:lnTo>
                    <a:lnTo>
                      <a:pt x="8" y="5"/>
                    </a:lnTo>
                    <a:lnTo>
                      <a:pt x="8" y="4"/>
                    </a:lnTo>
                    <a:lnTo>
                      <a:pt x="8" y="3"/>
                    </a:lnTo>
                    <a:lnTo>
                      <a:pt x="8" y="2"/>
                    </a:lnTo>
                    <a:lnTo>
                      <a:pt x="8" y="3"/>
                    </a:lnTo>
                    <a:lnTo>
                      <a:pt x="8" y="4"/>
                    </a:lnTo>
                    <a:lnTo>
                      <a:pt x="8" y="5"/>
                    </a:lnTo>
                    <a:lnTo>
                      <a:pt x="6" y="5"/>
                    </a:lnTo>
                    <a:lnTo>
                      <a:pt x="4" y="7"/>
                    </a:lnTo>
                    <a:lnTo>
                      <a:pt x="0" y="10"/>
                    </a:lnTo>
                    <a:lnTo>
                      <a:pt x="0" y="11"/>
                    </a:lnTo>
                    <a:lnTo>
                      <a:pt x="2" y="11"/>
                    </a:lnTo>
                    <a:lnTo>
                      <a:pt x="2" y="12"/>
                    </a:lnTo>
                    <a:lnTo>
                      <a:pt x="2" y="11"/>
                    </a:lnTo>
                    <a:lnTo>
                      <a:pt x="8" y="7"/>
                    </a:lnTo>
                    <a:lnTo>
                      <a:pt x="4" y="12"/>
                    </a:lnTo>
                    <a:lnTo>
                      <a:pt x="6" y="11"/>
                    </a:lnTo>
                    <a:lnTo>
                      <a:pt x="8" y="11"/>
                    </a:lnTo>
                    <a:lnTo>
                      <a:pt x="13" y="6"/>
                    </a:lnTo>
                    <a:lnTo>
                      <a:pt x="13" y="7"/>
                    </a:lnTo>
                    <a:lnTo>
                      <a:pt x="10" y="11"/>
                    </a:lnTo>
                    <a:lnTo>
                      <a:pt x="15" y="6"/>
                    </a:lnTo>
                    <a:lnTo>
                      <a:pt x="15" y="4"/>
                    </a:lnTo>
                    <a:lnTo>
                      <a:pt x="17" y="4"/>
                    </a:lnTo>
                    <a:lnTo>
                      <a:pt x="13" y="10"/>
                    </a:lnTo>
                    <a:lnTo>
                      <a:pt x="13" y="11"/>
                    </a:lnTo>
                    <a:lnTo>
                      <a:pt x="13" y="10"/>
                    </a:lnTo>
                    <a:lnTo>
                      <a:pt x="17"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2" name="Freeform 880"/>
              <p:cNvSpPr>
                <a:spLocks/>
              </p:cNvSpPr>
              <p:nvPr/>
            </p:nvSpPr>
            <p:spPr bwMode="auto">
              <a:xfrm>
                <a:off x="11064" y="3525"/>
                <a:ext cx="2" cy="0"/>
              </a:xfrm>
              <a:custGeom>
                <a:avLst/>
                <a:gdLst>
                  <a:gd name="T0" fmla="*/ 0 w 2"/>
                  <a:gd name="T1" fmla="*/ 0 w 2"/>
                  <a:gd name="T2" fmla="*/ 0 w 2"/>
                  <a:gd name="T3" fmla="*/ 2 w 2"/>
                  <a:gd name="T4" fmla="*/ 2 w 2"/>
                  <a:gd name="T5" fmla="*/ 2 w 2"/>
                  <a:gd name="T6" fmla="*/ 2 w 2"/>
                  <a:gd name="T7" fmla="*/ 0 w 2"/>
                  <a:gd name="T8" fmla="*/ 0 60000 65536"/>
                  <a:gd name="T9" fmla="*/ 0 60000 65536"/>
                  <a:gd name="T10" fmla="*/ 0 60000 65536"/>
                  <a:gd name="T11" fmla="*/ 0 60000 65536"/>
                  <a:gd name="T12" fmla="*/ 0 60000 65536"/>
                  <a:gd name="T13" fmla="*/ 0 60000 65536"/>
                  <a:gd name="T14" fmla="*/ 0 60000 65536"/>
                  <a:gd name="T15" fmla="*/ 0 60000 65536"/>
                  <a:gd name="T16" fmla="*/ 0 w 2"/>
                  <a:gd name="T17" fmla="*/ 2 w 2"/>
                </a:gdLst>
                <a:ahLst/>
                <a:cxnLst>
                  <a:cxn ang="T8">
                    <a:pos x="T0" y="0"/>
                  </a:cxn>
                  <a:cxn ang="T9">
                    <a:pos x="T1" y="0"/>
                  </a:cxn>
                  <a:cxn ang="T10">
                    <a:pos x="T2" y="0"/>
                  </a:cxn>
                  <a:cxn ang="T11">
                    <a:pos x="T3" y="0"/>
                  </a:cxn>
                  <a:cxn ang="T12">
                    <a:pos x="T4" y="0"/>
                  </a:cxn>
                  <a:cxn ang="T13">
                    <a:pos x="T5" y="0"/>
                  </a:cxn>
                  <a:cxn ang="T14">
                    <a:pos x="T6" y="0"/>
                  </a:cxn>
                  <a:cxn ang="T15">
                    <a:pos x="T7" y="0"/>
                  </a:cxn>
                </a:cxnLst>
                <a:rect l="T16" t="0" r="T17" b="0"/>
                <a:pathLst>
                  <a:path w="2">
                    <a:moveTo>
                      <a:pt x="0" y="0"/>
                    </a:moveTo>
                    <a:lnTo>
                      <a:pt x="0" y="0"/>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3" name="Freeform 881"/>
              <p:cNvSpPr>
                <a:spLocks/>
              </p:cNvSpPr>
              <p:nvPr/>
            </p:nvSpPr>
            <p:spPr bwMode="auto">
              <a:xfrm>
                <a:off x="11058" y="3484"/>
                <a:ext cx="2" cy="0"/>
              </a:xfrm>
              <a:custGeom>
                <a:avLst/>
                <a:gdLst>
                  <a:gd name="T0" fmla="*/ 2 w 2"/>
                  <a:gd name="T1" fmla="*/ 0 w 2"/>
                  <a:gd name="T2" fmla="*/ 0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0"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4" name="Freeform 882"/>
              <p:cNvSpPr>
                <a:spLocks/>
              </p:cNvSpPr>
              <p:nvPr/>
            </p:nvSpPr>
            <p:spPr bwMode="auto">
              <a:xfrm>
                <a:off x="11062" y="3250"/>
                <a:ext cx="13" cy="8"/>
              </a:xfrm>
              <a:custGeom>
                <a:avLst/>
                <a:gdLst>
                  <a:gd name="T0" fmla="*/ 10 w 13"/>
                  <a:gd name="T1" fmla="*/ 0 h 8"/>
                  <a:gd name="T2" fmla="*/ 10 w 13"/>
                  <a:gd name="T3" fmla="*/ 0 h 8"/>
                  <a:gd name="T4" fmla="*/ 8 w 13"/>
                  <a:gd name="T5" fmla="*/ 0 h 8"/>
                  <a:gd name="T6" fmla="*/ 8 w 13"/>
                  <a:gd name="T7" fmla="*/ 2 h 8"/>
                  <a:gd name="T8" fmla="*/ 0 w 13"/>
                  <a:gd name="T9" fmla="*/ 7 h 8"/>
                  <a:gd name="T10" fmla="*/ 2 w 13"/>
                  <a:gd name="T11" fmla="*/ 8 h 8"/>
                  <a:gd name="T12" fmla="*/ 13 w 13"/>
                  <a:gd name="T13" fmla="*/ 1 h 8"/>
                  <a:gd name="T14" fmla="*/ 13 w 13"/>
                  <a:gd name="T15" fmla="*/ 0 h 8"/>
                  <a:gd name="T16" fmla="*/ 10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0" y="0"/>
                    </a:moveTo>
                    <a:lnTo>
                      <a:pt x="10" y="0"/>
                    </a:lnTo>
                    <a:lnTo>
                      <a:pt x="8" y="0"/>
                    </a:lnTo>
                    <a:lnTo>
                      <a:pt x="8" y="2"/>
                    </a:lnTo>
                    <a:lnTo>
                      <a:pt x="0" y="7"/>
                    </a:lnTo>
                    <a:lnTo>
                      <a:pt x="2" y="8"/>
                    </a:lnTo>
                    <a:lnTo>
                      <a:pt x="13" y="1"/>
                    </a:lnTo>
                    <a:lnTo>
                      <a:pt x="13" y="0"/>
                    </a:lnTo>
                    <a:lnTo>
                      <a:pt x="1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5" name="Freeform 883"/>
              <p:cNvSpPr>
                <a:spLocks/>
              </p:cNvSpPr>
              <p:nvPr/>
            </p:nvSpPr>
            <p:spPr bwMode="auto">
              <a:xfrm>
                <a:off x="11066" y="3499"/>
                <a:ext cx="2" cy="1"/>
              </a:xfrm>
              <a:custGeom>
                <a:avLst/>
                <a:gdLst>
                  <a:gd name="T0" fmla="*/ 0 w 2"/>
                  <a:gd name="T1" fmla="*/ 1 h 1"/>
                  <a:gd name="T2" fmla="*/ 2 w 2"/>
                  <a:gd name="T3" fmla="*/ 0 h 1"/>
                  <a:gd name="T4" fmla="*/ 2 w 2"/>
                  <a:gd name="T5" fmla="*/ 0 h 1"/>
                  <a:gd name="T6" fmla="*/ 0 w 2"/>
                  <a:gd name="T7" fmla="*/ 1 h 1"/>
                  <a:gd name="T8" fmla="*/ 0 w 2"/>
                  <a:gd name="T9" fmla="*/ 1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6" name="Freeform 884"/>
              <p:cNvSpPr>
                <a:spLocks/>
              </p:cNvSpPr>
              <p:nvPr/>
            </p:nvSpPr>
            <p:spPr bwMode="auto">
              <a:xfrm>
                <a:off x="11384" y="3121"/>
                <a:ext cx="2" cy="2"/>
              </a:xfrm>
              <a:custGeom>
                <a:avLst/>
                <a:gdLst>
                  <a:gd name="T0" fmla="*/ 0 w 2"/>
                  <a:gd name="T1" fmla="*/ 0 h 2"/>
                  <a:gd name="T2" fmla="*/ 2 w 2"/>
                  <a:gd name="T3" fmla="*/ 2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2"/>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7" name="Freeform 885"/>
              <p:cNvSpPr>
                <a:spLocks/>
              </p:cNvSpPr>
              <p:nvPr/>
            </p:nvSpPr>
            <p:spPr bwMode="auto">
              <a:xfrm>
                <a:off x="7800" y="3443"/>
                <a:ext cx="6" cy="4"/>
              </a:xfrm>
              <a:custGeom>
                <a:avLst/>
                <a:gdLst>
                  <a:gd name="T0" fmla="*/ 4 w 6"/>
                  <a:gd name="T1" fmla="*/ 3 h 4"/>
                  <a:gd name="T2" fmla="*/ 4 w 6"/>
                  <a:gd name="T3" fmla="*/ 4 h 4"/>
                  <a:gd name="T4" fmla="*/ 6 w 6"/>
                  <a:gd name="T5" fmla="*/ 4 h 4"/>
                  <a:gd name="T6" fmla="*/ 6 w 6"/>
                  <a:gd name="T7" fmla="*/ 4 h 4"/>
                  <a:gd name="T8" fmla="*/ 6 w 6"/>
                  <a:gd name="T9" fmla="*/ 3 h 4"/>
                  <a:gd name="T10" fmla="*/ 6 w 6"/>
                  <a:gd name="T11" fmla="*/ 3 h 4"/>
                  <a:gd name="T12" fmla="*/ 0 w 6"/>
                  <a:gd name="T13" fmla="*/ 0 h 4"/>
                  <a:gd name="T14" fmla="*/ 0 w 6"/>
                  <a:gd name="T15" fmla="*/ 0 h 4"/>
                  <a:gd name="T16" fmla="*/ 4 w 6"/>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3"/>
                    </a:moveTo>
                    <a:lnTo>
                      <a:pt x="4" y="4"/>
                    </a:lnTo>
                    <a:lnTo>
                      <a:pt x="6" y="4"/>
                    </a:lnTo>
                    <a:lnTo>
                      <a:pt x="6" y="3"/>
                    </a:lnTo>
                    <a:lnTo>
                      <a:pt x="0" y="0"/>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8" name="Freeform 886"/>
              <p:cNvSpPr>
                <a:spLocks/>
              </p:cNvSpPr>
              <p:nvPr/>
            </p:nvSpPr>
            <p:spPr bwMode="auto">
              <a:xfrm>
                <a:off x="7794" y="3347"/>
                <a:ext cx="6" cy="1"/>
              </a:xfrm>
              <a:custGeom>
                <a:avLst/>
                <a:gdLst>
                  <a:gd name="T0" fmla="*/ 6 w 6"/>
                  <a:gd name="T1" fmla="*/ 0 h 1"/>
                  <a:gd name="T2" fmla="*/ 6 w 6"/>
                  <a:gd name="T3" fmla="*/ 0 h 1"/>
                  <a:gd name="T4" fmla="*/ 0 w 6"/>
                  <a:gd name="T5" fmla="*/ 1 h 1"/>
                  <a:gd name="T6" fmla="*/ 0 w 6"/>
                  <a:gd name="T7" fmla="*/ 1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1"/>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09" name="Freeform 887"/>
              <p:cNvSpPr>
                <a:spLocks/>
              </p:cNvSpPr>
              <p:nvPr/>
            </p:nvSpPr>
            <p:spPr bwMode="auto">
              <a:xfrm>
                <a:off x="7800" y="3338"/>
                <a:ext cx="4" cy="8"/>
              </a:xfrm>
              <a:custGeom>
                <a:avLst/>
                <a:gdLst>
                  <a:gd name="T0" fmla="*/ 0 w 4"/>
                  <a:gd name="T1" fmla="*/ 8 h 8"/>
                  <a:gd name="T2" fmla="*/ 0 w 4"/>
                  <a:gd name="T3" fmla="*/ 8 h 8"/>
                  <a:gd name="T4" fmla="*/ 4 w 4"/>
                  <a:gd name="T5" fmla="*/ 8 h 8"/>
                  <a:gd name="T6" fmla="*/ 4 w 4"/>
                  <a:gd name="T7" fmla="*/ 4 h 8"/>
                  <a:gd name="T8" fmla="*/ 2 w 4"/>
                  <a:gd name="T9" fmla="*/ 0 h 8"/>
                  <a:gd name="T10" fmla="*/ 0 w 4"/>
                  <a:gd name="T11" fmla="*/ 0 h 8"/>
                  <a:gd name="T12" fmla="*/ 4 w 4"/>
                  <a:gd name="T13" fmla="*/ 4 h 8"/>
                  <a:gd name="T14" fmla="*/ 2 w 4"/>
                  <a:gd name="T15" fmla="*/ 8 h 8"/>
                  <a:gd name="T16" fmla="*/ 0 w 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8"/>
                  <a:gd name="T29" fmla="*/ 4 w 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8">
                    <a:moveTo>
                      <a:pt x="0" y="8"/>
                    </a:moveTo>
                    <a:lnTo>
                      <a:pt x="0" y="8"/>
                    </a:lnTo>
                    <a:lnTo>
                      <a:pt x="4" y="8"/>
                    </a:lnTo>
                    <a:lnTo>
                      <a:pt x="4" y="4"/>
                    </a:lnTo>
                    <a:lnTo>
                      <a:pt x="2" y="0"/>
                    </a:lnTo>
                    <a:lnTo>
                      <a:pt x="0" y="0"/>
                    </a:lnTo>
                    <a:lnTo>
                      <a:pt x="4" y="4"/>
                    </a:lnTo>
                    <a:lnTo>
                      <a:pt x="2" y="8"/>
                    </a:lnTo>
                    <a:lnTo>
                      <a:pt x="0"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0" name="Freeform 888"/>
              <p:cNvSpPr>
                <a:spLocks/>
              </p:cNvSpPr>
              <p:nvPr/>
            </p:nvSpPr>
            <p:spPr bwMode="auto">
              <a:xfrm>
                <a:off x="7808" y="3454"/>
                <a:ext cx="5" cy="5"/>
              </a:xfrm>
              <a:custGeom>
                <a:avLst/>
                <a:gdLst>
                  <a:gd name="T0" fmla="*/ 5 w 5"/>
                  <a:gd name="T1" fmla="*/ 4 h 5"/>
                  <a:gd name="T2" fmla="*/ 5 w 5"/>
                  <a:gd name="T3" fmla="*/ 5 h 5"/>
                  <a:gd name="T4" fmla="*/ 5 w 5"/>
                  <a:gd name="T5" fmla="*/ 4 h 5"/>
                  <a:gd name="T6" fmla="*/ 5 w 5"/>
                  <a:gd name="T7" fmla="*/ 2 h 5"/>
                  <a:gd name="T8" fmla="*/ 3 w 5"/>
                  <a:gd name="T9" fmla="*/ 2 h 5"/>
                  <a:gd name="T10" fmla="*/ 0 w 5"/>
                  <a:gd name="T11" fmla="*/ 0 h 5"/>
                  <a:gd name="T12" fmla="*/ 3 w 5"/>
                  <a:gd name="T13" fmla="*/ 2 h 5"/>
                  <a:gd name="T14" fmla="*/ 5 w 5"/>
                  <a:gd name="T15" fmla="*/ 4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4"/>
                    </a:moveTo>
                    <a:lnTo>
                      <a:pt x="5" y="5"/>
                    </a:lnTo>
                    <a:lnTo>
                      <a:pt x="5" y="4"/>
                    </a:lnTo>
                    <a:lnTo>
                      <a:pt x="5" y="2"/>
                    </a:lnTo>
                    <a:lnTo>
                      <a:pt x="3" y="2"/>
                    </a:lnTo>
                    <a:lnTo>
                      <a:pt x="0" y="0"/>
                    </a:lnTo>
                    <a:lnTo>
                      <a:pt x="3" y="2"/>
                    </a:lnTo>
                    <a:lnTo>
                      <a:pt x="5"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1" name="Rectangle 889"/>
              <p:cNvSpPr>
                <a:spLocks noChangeArrowheads="1"/>
              </p:cNvSpPr>
              <p:nvPr/>
            </p:nvSpPr>
            <p:spPr bwMode="auto">
              <a:xfrm>
                <a:off x="7808" y="3453"/>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2" name="Freeform 890"/>
              <p:cNvSpPr>
                <a:spLocks/>
              </p:cNvSpPr>
              <p:nvPr/>
            </p:nvSpPr>
            <p:spPr bwMode="auto">
              <a:xfrm>
                <a:off x="7762" y="3438"/>
                <a:ext cx="9" cy="8"/>
              </a:xfrm>
              <a:custGeom>
                <a:avLst/>
                <a:gdLst>
                  <a:gd name="T0" fmla="*/ 4 w 9"/>
                  <a:gd name="T1" fmla="*/ 1 h 8"/>
                  <a:gd name="T2" fmla="*/ 4 w 9"/>
                  <a:gd name="T3" fmla="*/ 1 h 8"/>
                  <a:gd name="T4" fmla="*/ 2 w 9"/>
                  <a:gd name="T5" fmla="*/ 0 h 8"/>
                  <a:gd name="T6" fmla="*/ 0 w 9"/>
                  <a:gd name="T7" fmla="*/ 0 h 8"/>
                  <a:gd name="T8" fmla="*/ 2 w 9"/>
                  <a:gd name="T9" fmla="*/ 1 h 8"/>
                  <a:gd name="T10" fmla="*/ 0 w 9"/>
                  <a:gd name="T11" fmla="*/ 5 h 8"/>
                  <a:gd name="T12" fmla="*/ 0 w 9"/>
                  <a:gd name="T13" fmla="*/ 6 h 8"/>
                  <a:gd name="T14" fmla="*/ 2 w 9"/>
                  <a:gd name="T15" fmla="*/ 7 h 8"/>
                  <a:gd name="T16" fmla="*/ 4 w 9"/>
                  <a:gd name="T17" fmla="*/ 8 h 8"/>
                  <a:gd name="T18" fmla="*/ 6 w 9"/>
                  <a:gd name="T19" fmla="*/ 8 h 8"/>
                  <a:gd name="T20" fmla="*/ 6 w 9"/>
                  <a:gd name="T21" fmla="*/ 7 h 8"/>
                  <a:gd name="T22" fmla="*/ 9 w 9"/>
                  <a:gd name="T23" fmla="*/ 7 h 8"/>
                  <a:gd name="T24" fmla="*/ 9 w 9"/>
                  <a:gd name="T25" fmla="*/ 5 h 8"/>
                  <a:gd name="T26" fmla="*/ 4 w 9"/>
                  <a:gd name="T27" fmla="*/ 2 h 8"/>
                  <a:gd name="T28" fmla="*/ 4 w 9"/>
                  <a:gd name="T29" fmla="*/ 1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8"/>
                  <a:gd name="T47" fmla="*/ 9 w 9"/>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8">
                    <a:moveTo>
                      <a:pt x="4" y="1"/>
                    </a:moveTo>
                    <a:lnTo>
                      <a:pt x="4" y="1"/>
                    </a:lnTo>
                    <a:lnTo>
                      <a:pt x="2" y="0"/>
                    </a:lnTo>
                    <a:lnTo>
                      <a:pt x="0" y="0"/>
                    </a:lnTo>
                    <a:lnTo>
                      <a:pt x="2" y="1"/>
                    </a:lnTo>
                    <a:lnTo>
                      <a:pt x="0" y="5"/>
                    </a:lnTo>
                    <a:lnTo>
                      <a:pt x="0" y="6"/>
                    </a:lnTo>
                    <a:lnTo>
                      <a:pt x="2" y="7"/>
                    </a:lnTo>
                    <a:lnTo>
                      <a:pt x="4" y="8"/>
                    </a:lnTo>
                    <a:lnTo>
                      <a:pt x="6" y="8"/>
                    </a:lnTo>
                    <a:lnTo>
                      <a:pt x="6" y="7"/>
                    </a:lnTo>
                    <a:lnTo>
                      <a:pt x="9" y="7"/>
                    </a:lnTo>
                    <a:lnTo>
                      <a:pt x="9" y="5"/>
                    </a:lnTo>
                    <a:lnTo>
                      <a:pt x="4"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3" name="Freeform 891"/>
              <p:cNvSpPr>
                <a:spLocks/>
              </p:cNvSpPr>
              <p:nvPr/>
            </p:nvSpPr>
            <p:spPr bwMode="auto">
              <a:xfrm>
                <a:off x="7777" y="3427"/>
                <a:ext cx="4" cy="5"/>
              </a:xfrm>
              <a:custGeom>
                <a:avLst/>
                <a:gdLst>
                  <a:gd name="T0" fmla="*/ 0 w 4"/>
                  <a:gd name="T1" fmla="*/ 3 h 5"/>
                  <a:gd name="T2" fmla="*/ 2 w 4"/>
                  <a:gd name="T3" fmla="*/ 5 h 5"/>
                  <a:gd name="T4" fmla="*/ 4 w 4"/>
                  <a:gd name="T5" fmla="*/ 1 h 5"/>
                  <a:gd name="T6" fmla="*/ 4 w 4"/>
                  <a:gd name="T7" fmla="*/ 0 h 5"/>
                  <a:gd name="T8" fmla="*/ 4 w 4"/>
                  <a:gd name="T9" fmla="*/ 1 h 5"/>
                  <a:gd name="T10" fmla="*/ 4 w 4"/>
                  <a:gd name="T11" fmla="*/ 1 h 5"/>
                  <a:gd name="T12" fmla="*/ 2 w 4"/>
                  <a:gd name="T13" fmla="*/ 0 h 5"/>
                  <a:gd name="T14" fmla="*/ 2 w 4"/>
                  <a:gd name="T15" fmla="*/ 0 h 5"/>
                  <a:gd name="T16" fmla="*/ 0 w 4"/>
                  <a:gd name="T17" fmla="*/ 2 h 5"/>
                  <a:gd name="T18" fmla="*/ 0 w 4"/>
                  <a:gd name="T19" fmla="*/ 3 h 5"/>
                  <a:gd name="T20" fmla="*/ 0 w 4"/>
                  <a:gd name="T21" fmla="*/ 3 h 5"/>
                  <a:gd name="T22" fmla="*/ 0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0" y="3"/>
                    </a:moveTo>
                    <a:lnTo>
                      <a:pt x="2" y="5"/>
                    </a:lnTo>
                    <a:lnTo>
                      <a:pt x="4" y="1"/>
                    </a:lnTo>
                    <a:lnTo>
                      <a:pt x="4" y="0"/>
                    </a:lnTo>
                    <a:lnTo>
                      <a:pt x="4" y="1"/>
                    </a:lnTo>
                    <a:lnTo>
                      <a:pt x="2" y="0"/>
                    </a:lnTo>
                    <a:lnTo>
                      <a:pt x="0" y="2"/>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4" name="Freeform 892"/>
              <p:cNvSpPr>
                <a:spLocks/>
              </p:cNvSpPr>
              <p:nvPr/>
            </p:nvSpPr>
            <p:spPr bwMode="auto">
              <a:xfrm>
                <a:off x="7817" y="3447"/>
                <a:ext cx="4" cy="3"/>
              </a:xfrm>
              <a:custGeom>
                <a:avLst/>
                <a:gdLst>
                  <a:gd name="T0" fmla="*/ 4 w 4"/>
                  <a:gd name="T1" fmla="*/ 0 h 3"/>
                  <a:gd name="T2" fmla="*/ 2 w 4"/>
                  <a:gd name="T3" fmla="*/ 0 h 3"/>
                  <a:gd name="T4" fmla="*/ 2 w 4"/>
                  <a:gd name="T5" fmla="*/ 1 h 3"/>
                  <a:gd name="T6" fmla="*/ 0 w 4"/>
                  <a:gd name="T7" fmla="*/ 3 h 3"/>
                  <a:gd name="T8" fmla="*/ 2 w 4"/>
                  <a:gd name="T9" fmla="*/ 1 h 3"/>
                  <a:gd name="T10" fmla="*/ 4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0"/>
                    </a:moveTo>
                    <a:lnTo>
                      <a:pt x="2" y="0"/>
                    </a:lnTo>
                    <a:lnTo>
                      <a:pt x="2" y="1"/>
                    </a:lnTo>
                    <a:lnTo>
                      <a:pt x="0" y="3"/>
                    </a:lnTo>
                    <a:lnTo>
                      <a:pt x="2"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5" name="Freeform 893"/>
              <p:cNvSpPr>
                <a:spLocks/>
              </p:cNvSpPr>
              <p:nvPr/>
            </p:nvSpPr>
            <p:spPr bwMode="auto">
              <a:xfrm>
                <a:off x="7775" y="3439"/>
                <a:ext cx="2" cy="1"/>
              </a:xfrm>
              <a:custGeom>
                <a:avLst/>
                <a:gdLst>
                  <a:gd name="T0" fmla="*/ 0 w 2"/>
                  <a:gd name="T1" fmla="*/ 1 h 1"/>
                  <a:gd name="T2" fmla="*/ 2 w 2"/>
                  <a:gd name="T3" fmla="*/ 1 h 1"/>
                  <a:gd name="T4" fmla="*/ 2 w 2"/>
                  <a:gd name="T5" fmla="*/ 0 h 1"/>
                  <a:gd name="T6" fmla="*/ 2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1"/>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6" name="Freeform 894"/>
              <p:cNvSpPr>
                <a:spLocks/>
              </p:cNvSpPr>
              <p:nvPr/>
            </p:nvSpPr>
            <p:spPr bwMode="auto">
              <a:xfrm>
                <a:off x="7792" y="3438"/>
                <a:ext cx="2" cy="5"/>
              </a:xfrm>
              <a:custGeom>
                <a:avLst/>
                <a:gdLst>
                  <a:gd name="T0" fmla="*/ 2 w 2"/>
                  <a:gd name="T1" fmla="*/ 5 h 5"/>
                  <a:gd name="T2" fmla="*/ 2 w 2"/>
                  <a:gd name="T3" fmla="*/ 1 h 5"/>
                  <a:gd name="T4" fmla="*/ 2 w 2"/>
                  <a:gd name="T5" fmla="*/ 0 h 5"/>
                  <a:gd name="T6" fmla="*/ 2 w 2"/>
                  <a:gd name="T7" fmla="*/ 0 h 5"/>
                  <a:gd name="T8" fmla="*/ 0 w 2"/>
                  <a:gd name="T9" fmla="*/ 2 h 5"/>
                  <a:gd name="T10" fmla="*/ 0 w 2"/>
                  <a:gd name="T11" fmla="*/ 4 h 5"/>
                  <a:gd name="T12" fmla="*/ 0 w 2"/>
                  <a:gd name="T13" fmla="*/ 4 h 5"/>
                  <a:gd name="T14" fmla="*/ 2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5"/>
                    </a:moveTo>
                    <a:lnTo>
                      <a:pt x="2" y="1"/>
                    </a:lnTo>
                    <a:lnTo>
                      <a:pt x="2" y="0"/>
                    </a:lnTo>
                    <a:lnTo>
                      <a:pt x="0" y="2"/>
                    </a:lnTo>
                    <a:lnTo>
                      <a:pt x="0" y="4"/>
                    </a:lnTo>
                    <a:lnTo>
                      <a:pt x="2"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7" name="Freeform 895"/>
              <p:cNvSpPr>
                <a:spLocks/>
              </p:cNvSpPr>
              <p:nvPr/>
            </p:nvSpPr>
            <p:spPr bwMode="auto">
              <a:xfrm>
                <a:off x="7874" y="3282"/>
                <a:ext cx="4" cy="2"/>
              </a:xfrm>
              <a:custGeom>
                <a:avLst/>
                <a:gdLst>
                  <a:gd name="T0" fmla="*/ 4 w 4"/>
                  <a:gd name="T1" fmla="*/ 1 h 2"/>
                  <a:gd name="T2" fmla="*/ 4 w 4"/>
                  <a:gd name="T3" fmla="*/ 2 h 2"/>
                  <a:gd name="T4" fmla="*/ 4 w 4"/>
                  <a:gd name="T5" fmla="*/ 1 h 2"/>
                  <a:gd name="T6" fmla="*/ 4 w 4"/>
                  <a:gd name="T7" fmla="*/ 1 h 2"/>
                  <a:gd name="T8" fmla="*/ 2 w 4"/>
                  <a:gd name="T9" fmla="*/ 0 h 2"/>
                  <a:gd name="T10" fmla="*/ 2 w 4"/>
                  <a:gd name="T11" fmla="*/ 0 h 2"/>
                  <a:gd name="T12" fmla="*/ 0 w 4"/>
                  <a:gd name="T13" fmla="*/ 1 h 2"/>
                  <a:gd name="T14" fmla="*/ 0 w 4"/>
                  <a:gd name="T15" fmla="*/ 1 h 2"/>
                  <a:gd name="T16" fmla="*/ 0 w 4"/>
                  <a:gd name="T17" fmla="*/ 2 h 2"/>
                  <a:gd name="T18" fmla="*/ 2 w 4"/>
                  <a:gd name="T19" fmla="*/ 1 h 2"/>
                  <a:gd name="T20" fmla="*/ 4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1"/>
                    </a:moveTo>
                    <a:lnTo>
                      <a:pt x="4" y="2"/>
                    </a:lnTo>
                    <a:lnTo>
                      <a:pt x="4" y="1"/>
                    </a:lnTo>
                    <a:lnTo>
                      <a:pt x="2" y="0"/>
                    </a:lnTo>
                    <a:lnTo>
                      <a:pt x="0" y="1"/>
                    </a:lnTo>
                    <a:lnTo>
                      <a:pt x="0" y="2"/>
                    </a:lnTo>
                    <a:lnTo>
                      <a:pt x="2"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8" name="Freeform 896"/>
              <p:cNvSpPr>
                <a:spLocks/>
              </p:cNvSpPr>
              <p:nvPr/>
            </p:nvSpPr>
            <p:spPr bwMode="auto">
              <a:xfrm>
                <a:off x="7842" y="3483"/>
                <a:ext cx="4" cy="1"/>
              </a:xfrm>
              <a:custGeom>
                <a:avLst/>
                <a:gdLst>
                  <a:gd name="T0" fmla="*/ 2 w 4"/>
                  <a:gd name="T1" fmla="*/ 1 h 1"/>
                  <a:gd name="T2" fmla="*/ 4 w 4"/>
                  <a:gd name="T3" fmla="*/ 1 h 1"/>
                  <a:gd name="T4" fmla="*/ 4 w 4"/>
                  <a:gd name="T5" fmla="*/ 0 h 1"/>
                  <a:gd name="T6" fmla="*/ 2 w 4"/>
                  <a:gd name="T7" fmla="*/ 0 h 1"/>
                  <a:gd name="T8" fmla="*/ 2 w 4"/>
                  <a:gd name="T9" fmla="*/ 0 h 1"/>
                  <a:gd name="T10" fmla="*/ 2 w 4"/>
                  <a:gd name="T11" fmla="*/ 0 h 1"/>
                  <a:gd name="T12" fmla="*/ 0 w 4"/>
                  <a:gd name="T13" fmla="*/ 0 h 1"/>
                  <a:gd name="T14" fmla="*/ 0 w 4"/>
                  <a:gd name="T15" fmla="*/ 0 h 1"/>
                  <a:gd name="T16" fmla="*/ 0 w 4"/>
                  <a:gd name="T17" fmla="*/ 1 h 1"/>
                  <a:gd name="T18" fmla="*/ 2 w 4"/>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
                  <a:gd name="T32" fmla="*/ 4 w 4"/>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
                    <a:moveTo>
                      <a:pt x="2" y="1"/>
                    </a:moveTo>
                    <a:lnTo>
                      <a:pt x="4" y="1"/>
                    </a:lnTo>
                    <a:lnTo>
                      <a:pt x="4" y="0"/>
                    </a:lnTo>
                    <a:lnTo>
                      <a:pt x="2" y="0"/>
                    </a:lnTo>
                    <a:lnTo>
                      <a:pt x="0" y="0"/>
                    </a:lnTo>
                    <a:lnTo>
                      <a:pt x="0"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19" name="Freeform 897"/>
              <p:cNvSpPr>
                <a:spLocks/>
              </p:cNvSpPr>
              <p:nvPr/>
            </p:nvSpPr>
            <p:spPr bwMode="auto">
              <a:xfrm>
                <a:off x="7836" y="3492"/>
                <a:ext cx="8" cy="2"/>
              </a:xfrm>
              <a:custGeom>
                <a:avLst/>
                <a:gdLst>
                  <a:gd name="T0" fmla="*/ 8 w 8"/>
                  <a:gd name="T1" fmla="*/ 2 h 2"/>
                  <a:gd name="T2" fmla="*/ 6 w 8"/>
                  <a:gd name="T3" fmla="*/ 1 h 2"/>
                  <a:gd name="T4" fmla="*/ 4 w 8"/>
                  <a:gd name="T5" fmla="*/ 0 h 2"/>
                  <a:gd name="T6" fmla="*/ 2 w 8"/>
                  <a:gd name="T7" fmla="*/ 0 h 2"/>
                  <a:gd name="T8" fmla="*/ 0 w 8"/>
                  <a:gd name="T9" fmla="*/ 1 h 2"/>
                  <a:gd name="T10" fmla="*/ 2 w 8"/>
                  <a:gd name="T11" fmla="*/ 1 h 2"/>
                  <a:gd name="T12" fmla="*/ 6 w 8"/>
                  <a:gd name="T13" fmla="*/ 2 h 2"/>
                  <a:gd name="T14" fmla="*/ 8 w 8"/>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2"/>
                    </a:moveTo>
                    <a:lnTo>
                      <a:pt x="6" y="1"/>
                    </a:lnTo>
                    <a:lnTo>
                      <a:pt x="4" y="0"/>
                    </a:lnTo>
                    <a:lnTo>
                      <a:pt x="2" y="0"/>
                    </a:lnTo>
                    <a:lnTo>
                      <a:pt x="0" y="1"/>
                    </a:lnTo>
                    <a:lnTo>
                      <a:pt x="2" y="1"/>
                    </a:lnTo>
                    <a:lnTo>
                      <a:pt x="6" y="2"/>
                    </a:lnTo>
                    <a:lnTo>
                      <a:pt x="8"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0" name="Freeform 898"/>
              <p:cNvSpPr>
                <a:spLocks/>
              </p:cNvSpPr>
              <p:nvPr/>
            </p:nvSpPr>
            <p:spPr bwMode="auto">
              <a:xfrm>
                <a:off x="7832" y="3471"/>
                <a:ext cx="8" cy="5"/>
              </a:xfrm>
              <a:custGeom>
                <a:avLst/>
                <a:gdLst>
                  <a:gd name="T0" fmla="*/ 2 w 8"/>
                  <a:gd name="T1" fmla="*/ 1 h 5"/>
                  <a:gd name="T2" fmla="*/ 0 w 8"/>
                  <a:gd name="T3" fmla="*/ 2 h 5"/>
                  <a:gd name="T4" fmla="*/ 0 w 8"/>
                  <a:gd name="T5" fmla="*/ 5 h 5"/>
                  <a:gd name="T6" fmla="*/ 6 w 8"/>
                  <a:gd name="T7" fmla="*/ 4 h 5"/>
                  <a:gd name="T8" fmla="*/ 8 w 8"/>
                  <a:gd name="T9" fmla="*/ 4 h 5"/>
                  <a:gd name="T10" fmla="*/ 8 w 8"/>
                  <a:gd name="T11" fmla="*/ 0 h 5"/>
                  <a:gd name="T12" fmla="*/ 6 w 8"/>
                  <a:gd name="T13" fmla="*/ 2 h 5"/>
                  <a:gd name="T14" fmla="*/ 2 w 8"/>
                  <a:gd name="T15" fmla="*/ 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2" y="1"/>
                    </a:moveTo>
                    <a:lnTo>
                      <a:pt x="0" y="2"/>
                    </a:lnTo>
                    <a:lnTo>
                      <a:pt x="0" y="5"/>
                    </a:lnTo>
                    <a:lnTo>
                      <a:pt x="6" y="4"/>
                    </a:lnTo>
                    <a:lnTo>
                      <a:pt x="8" y="4"/>
                    </a:lnTo>
                    <a:lnTo>
                      <a:pt x="8" y="0"/>
                    </a:lnTo>
                    <a:lnTo>
                      <a:pt x="6" y="2"/>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1" name="Freeform 899"/>
              <p:cNvSpPr>
                <a:spLocks/>
              </p:cNvSpPr>
              <p:nvPr/>
            </p:nvSpPr>
            <p:spPr bwMode="auto">
              <a:xfrm>
                <a:off x="7882" y="3283"/>
                <a:ext cx="4" cy="2"/>
              </a:xfrm>
              <a:custGeom>
                <a:avLst/>
                <a:gdLst>
                  <a:gd name="T0" fmla="*/ 2 w 4"/>
                  <a:gd name="T1" fmla="*/ 2 h 2"/>
                  <a:gd name="T2" fmla="*/ 4 w 4"/>
                  <a:gd name="T3" fmla="*/ 1 h 2"/>
                  <a:gd name="T4" fmla="*/ 2 w 4"/>
                  <a:gd name="T5" fmla="*/ 0 h 2"/>
                  <a:gd name="T6" fmla="*/ 2 w 4"/>
                  <a:gd name="T7" fmla="*/ 1 h 2"/>
                  <a:gd name="T8" fmla="*/ 2 w 4"/>
                  <a:gd name="T9" fmla="*/ 1 h 2"/>
                  <a:gd name="T10" fmla="*/ 0 w 4"/>
                  <a:gd name="T11" fmla="*/ 1 h 2"/>
                  <a:gd name="T12" fmla="*/ 0 w 4"/>
                  <a:gd name="T13" fmla="*/ 1 h 2"/>
                  <a:gd name="T14" fmla="*/ 2 w 4"/>
                  <a:gd name="T15" fmla="*/ 2 h 2"/>
                  <a:gd name="T16" fmla="*/ 2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2"/>
                    </a:moveTo>
                    <a:lnTo>
                      <a:pt x="4" y="1"/>
                    </a:lnTo>
                    <a:lnTo>
                      <a:pt x="2" y="0"/>
                    </a:lnTo>
                    <a:lnTo>
                      <a:pt x="2" y="1"/>
                    </a:lnTo>
                    <a:lnTo>
                      <a:pt x="0" y="1"/>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2" name="Freeform 900"/>
              <p:cNvSpPr>
                <a:spLocks/>
              </p:cNvSpPr>
              <p:nvPr/>
            </p:nvSpPr>
            <p:spPr bwMode="auto">
              <a:xfrm>
                <a:off x="7821" y="3459"/>
                <a:ext cx="6" cy="5"/>
              </a:xfrm>
              <a:custGeom>
                <a:avLst/>
                <a:gdLst>
                  <a:gd name="T0" fmla="*/ 2 w 6"/>
                  <a:gd name="T1" fmla="*/ 5 h 5"/>
                  <a:gd name="T2" fmla="*/ 6 w 6"/>
                  <a:gd name="T3" fmla="*/ 3 h 5"/>
                  <a:gd name="T4" fmla="*/ 6 w 6"/>
                  <a:gd name="T5" fmla="*/ 2 h 5"/>
                  <a:gd name="T6" fmla="*/ 4 w 6"/>
                  <a:gd name="T7" fmla="*/ 1 h 5"/>
                  <a:gd name="T8" fmla="*/ 4 w 6"/>
                  <a:gd name="T9" fmla="*/ 1 h 5"/>
                  <a:gd name="T10" fmla="*/ 2 w 6"/>
                  <a:gd name="T11" fmla="*/ 0 h 5"/>
                  <a:gd name="T12" fmla="*/ 0 w 6"/>
                  <a:gd name="T13" fmla="*/ 0 h 5"/>
                  <a:gd name="T14" fmla="*/ 0 w 6"/>
                  <a:gd name="T15" fmla="*/ 0 h 5"/>
                  <a:gd name="T16" fmla="*/ 0 w 6"/>
                  <a:gd name="T17" fmla="*/ 1 h 5"/>
                  <a:gd name="T18" fmla="*/ 0 w 6"/>
                  <a:gd name="T19" fmla="*/ 1 h 5"/>
                  <a:gd name="T20" fmla="*/ 4 w 6"/>
                  <a:gd name="T21" fmla="*/ 1 h 5"/>
                  <a:gd name="T22" fmla="*/ 4 w 6"/>
                  <a:gd name="T23" fmla="*/ 1 h 5"/>
                  <a:gd name="T24" fmla="*/ 4 w 6"/>
                  <a:gd name="T25" fmla="*/ 2 h 5"/>
                  <a:gd name="T26" fmla="*/ 4 w 6"/>
                  <a:gd name="T27" fmla="*/ 2 h 5"/>
                  <a:gd name="T28" fmla="*/ 0 w 6"/>
                  <a:gd name="T29" fmla="*/ 4 h 5"/>
                  <a:gd name="T30" fmla="*/ 2 w 6"/>
                  <a:gd name="T31" fmla="*/ 5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5"/>
                  <a:gd name="T50" fmla="*/ 6 w 6"/>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5">
                    <a:moveTo>
                      <a:pt x="2" y="5"/>
                    </a:moveTo>
                    <a:lnTo>
                      <a:pt x="6" y="3"/>
                    </a:lnTo>
                    <a:lnTo>
                      <a:pt x="6" y="2"/>
                    </a:lnTo>
                    <a:lnTo>
                      <a:pt x="4" y="1"/>
                    </a:lnTo>
                    <a:lnTo>
                      <a:pt x="2" y="0"/>
                    </a:lnTo>
                    <a:lnTo>
                      <a:pt x="0" y="0"/>
                    </a:lnTo>
                    <a:lnTo>
                      <a:pt x="0" y="1"/>
                    </a:lnTo>
                    <a:lnTo>
                      <a:pt x="4" y="1"/>
                    </a:lnTo>
                    <a:lnTo>
                      <a:pt x="4" y="2"/>
                    </a:lnTo>
                    <a:lnTo>
                      <a:pt x="0" y="4"/>
                    </a:lnTo>
                    <a:lnTo>
                      <a:pt x="2"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3" name="Freeform 901"/>
              <p:cNvSpPr>
                <a:spLocks/>
              </p:cNvSpPr>
              <p:nvPr/>
            </p:nvSpPr>
            <p:spPr bwMode="auto">
              <a:xfrm>
                <a:off x="7768" y="3446"/>
                <a:ext cx="5" cy="2"/>
              </a:xfrm>
              <a:custGeom>
                <a:avLst/>
                <a:gdLst>
                  <a:gd name="T0" fmla="*/ 0 w 5"/>
                  <a:gd name="T1" fmla="*/ 1 h 2"/>
                  <a:gd name="T2" fmla="*/ 0 w 5"/>
                  <a:gd name="T3" fmla="*/ 2 h 2"/>
                  <a:gd name="T4" fmla="*/ 3 w 5"/>
                  <a:gd name="T5" fmla="*/ 1 h 2"/>
                  <a:gd name="T6" fmla="*/ 5 w 5"/>
                  <a:gd name="T7" fmla="*/ 0 h 2"/>
                  <a:gd name="T8" fmla="*/ 3 w 5"/>
                  <a:gd name="T9" fmla="*/ 0 h 2"/>
                  <a:gd name="T10" fmla="*/ 0 w 5"/>
                  <a:gd name="T11" fmla="*/ 1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0" y="2"/>
                    </a:lnTo>
                    <a:lnTo>
                      <a:pt x="3" y="1"/>
                    </a:lnTo>
                    <a:lnTo>
                      <a:pt x="5" y="0"/>
                    </a:lnTo>
                    <a:lnTo>
                      <a:pt x="3"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4" name="Freeform 902"/>
              <p:cNvSpPr>
                <a:spLocks/>
              </p:cNvSpPr>
              <p:nvPr/>
            </p:nvSpPr>
            <p:spPr bwMode="auto">
              <a:xfrm>
                <a:off x="7851" y="3466"/>
                <a:ext cx="12" cy="3"/>
              </a:xfrm>
              <a:custGeom>
                <a:avLst/>
                <a:gdLst>
                  <a:gd name="T0" fmla="*/ 0 w 12"/>
                  <a:gd name="T1" fmla="*/ 2 h 3"/>
                  <a:gd name="T2" fmla="*/ 0 w 12"/>
                  <a:gd name="T3" fmla="*/ 2 h 3"/>
                  <a:gd name="T4" fmla="*/ 2 w 12"/>
                  <a:gd name="T5" fmla="*/ 2 h 3"/>
                  <a:gd name="T6" fmla="*/ 4 w 12"/>
                  <a:gd name="T7" fmla="*/ 1 h 3"/>
                  <a:gd name="T8" fmla="*/ 10 w 12"/>
                  <a:gd name="T9" fmla="*/ 3 h 3"/>
                  <a:gd name="T10" fmla="*/ 12 w 12"/>
                  <a:gd name="T11" fmla="*/ 3 h 3"/>
                  <a:gd name="T12" fmla="*/ 10 w 12"/>
                  <a:gd name="T13" fmla="*/ 3 h 3"/>
                  <a:gd name="T14" fmla="*/ 4 w 12"/>
                  <a:gd name="T15" fmla="*/ 0 h 3"/>
                  <a:gd name="T16" fmla="*/ 2 w 12"/>
                  <a:gd name="T17" fmla="*/ 1 h 3"/>
                  <a:gd name="T18" fmla="*/ 0 w 12"/>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
                  <a:gd name="T32" fmla="*/ 12 w 1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
                    <a:moveTo>
                      <a:pt x="0" y="2"/>
                    </a:moveTo>
                    <a:lnTo>
                      <a:pt x="0" y="2"/>
                    </a:lnTo>
                    <a:lnTo>
                      <a:pt x="2" y="2"/>
                    </a:lnTo>
                    <a:lnTo>
                      <a:pt x="4" y="1"/>
                    </a:lnTo>
                    <a:lnTo>
                      <a:pt x="10" y="3"/>
                    </a:lnTo>
                    <a:lnTo>
                      <a:pt x="12" y="3"/>
                    </a:lnTo>
                    <a:lnTo>
                      <a:pt x="10" y="3"/>
                    </a:lnTo>
                    <a:lnTo>
                      <a:pt x="4" y="0"/>
                    </a:lnTo>
                    <a:lnTo>
                      <a:pt x="2" y="1"/>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5" name="Rectangle 903"/>
              <p:cNvSpPr>
                <a:spLocks noChangeArrowheads="1"/>
              </p:cNvSpPr>
              <p:nvPr/>
            </p:nvSpPr>
            <p:spPr bwMode="auto">
              <a:xfrm>
                <a:off x="7840" y="3471"/>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6" name="Freeform 904"/>
              <p:cNvSpPr>
                <a:spLocks/>
              </p:cNvSpPr>
              <p:nvPr/>
            </p:nvSpPr>
            <p:spPr bwMode="auto">
              <a:xfrm>
                <a:off x="7827" y="3285"/>
                <a:ext cx="30" cy="7"/>
              </a:xfrm>
              <a:custGeom>
                <a:avLst/>
                <a:gdLst>
                  <a:gd name="T0" fmla="*/ 26 w 30"/>
                  <a:gd name="T1" fmla="*/ 1 h 7"/>
                  <a:gd name="T2" fmla="*/ 26 w 30"/>
                  <a:gd name="T3" fmla="*/ 0 h 7"/>
                  <a:gd name="T4" fmla="*/ 22 w 30"/>
                  <a:gd name="T5" fmla="*/ 2 h 7"/>
                  <a:gd name="T6" fmla="*/ 7 w 30"/>
                  <a:gd name="T7" fmla="*/ 3 h 7"/>
                  <a:gd name="T8" fmla="*/ 3 w 30"/>
                  <a:gd name="T9" fmla="*/ 3 h 7"/>
                  <a:gd name="T10" fmla="*/ 3 w 30"/>
                  <a:gd name="T11" fmla="*/ 5 h 7"/>
                  <a:gd name="T12" fmla="*/ 0 w 30"/>
                  <a:gd name="T13" fmla="*/ 5 h 7"/>
                  <a:gd name="T14" fmla="*/ 0 w 30"/>
                  <a:gd name="T15" fmla="*/ 6 h 7"/>
                  <a:gd name="T16" fmla="*/ 0 w 30"/>
                  <a:gd name="T17" fmla="*/ 6 h 7"/>
                  <a:gd name="T18" fmla="*/ 0 w 30"/>
                  <a:gd name="T19" fmla="*/ 6 h 7"/>
                  <a:gd name="T20" fmla="*/ 3 w 30"/>
                  <a:gd name="T21" fmla="*/ 6 h 7"/>
                  <a:gd name="T22" fmla="*/ 3 w 30"/>
                  <a:gd name="T23" fmla="*/ 6 h 7"/>
                  <a:gd name="T24" fmla="*/ 3 w 30"/>
                  <a:gd name="T25" fmla="*/ 7 h 7"/>
                  <a:gd name="T26" fmla="*/ 30 w 30"/>
                  <a:gd name="T27" fmla="*/ 1 h 7"/>
                  <a:gd name="T28" fmla="*/ 28 w 30"/>
                  <a:gd name="T29" fmla="*/ 1 h 7"/>
                  <a:gd name="T30" fmla="*/ 26 w 30"/>
                  <a:gd name="T31" fmla="*/ 2 h 7"/>
                  <a:gd name="T32" fmla="*/ 24 w 30"/>
                  <a:gd name="T33" fmla="*/ 2 h 7"/>
                  <a:gd name="T34" fmla="*/ 22 w 30"/>
                  <a:gd name="T35" fmla="*/ 2 h 7"/>
                  <a:gd name="T36" fmla="*/ 22 w 30"/>
                  <a:gd name="T37" fmla="*/ 2 h 7"/>
                  <a:gd name="T38" fmla="*/ 26 w 30"/>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7"/>
                  <a:gd name="T62" fmla="*/ 30 w 3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7">
                    <a:moveTo>
                      <a:pt x="26" y="1"/>
                    </a:moveTo>
                    <a:lnTo>
                      <a:pt x="26" y="0"/>
                    </a:lnTo>
                    <a:lnTo>
                      <a:pt x="22" y="2"/>
                    </a:lnTo>
                    <a:lnTo>
                      <a:pt x="7" y="3"/>
                    </a:lnTo>
                    <a:lnTo>
                      <a:pt x="3" y="3"/>
                    </a:lnTo>
                    <a:lnTo>
                      <a:pt x="3" y="5"/>
                    </a:lnTo>
                    <a:lnTo>
                      <a:pt x="0" y="5"/>
                    </a:lnTo>
                    <a:lnTo>
                      <a:pt x="0" y="6"/>
                    </a:lnTo>
                    <a:lnTo>
                      <a:pt x="3" y="6"/>
                    </a:lnTo>
                    <a:lnTo>
                      <a:pt x="3" y="7"/>
                    </a:lnTo>
                    <a:lnTo>
                      <a:pt x="30" y="1"/>
                    </a:lnTo>
                    <a:lnTo>
                      <a:pt x="28" y="1"/>
                    </a:lnTo>
                    <a:lnTo>
                      <a:pt x="26" y="2"/>
                    </a:lnTo>
                    <a:lnTo>
                      <a:pt x="24" y="2"/>
                    </a:lnTo>
                    <a:lnTo>
                      <a:pt x="22" y="2"/>
                    </a:lnTo>
                    <a:lnTo>
                      <a:pt x="26"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7" name="Freeform 905"/>
              <p:cNvSpPr>
                <a:spLocks/>
              </p:cNvSpPr>
              <p:nvPr/>
            </p:nvSpPr>
            <p:spPr bwMode="auto">
              <a:xfrm>
                <a:off x="7840" y="3462"/>
                <a:ext cx="4" cy="1"/>
              </a:xfrm>
              <a:custGeom>
                <a:avLst/>
                <a:gdLst>
                  <a:gd name="T0" fmla="*/ 4 w 4"/>
                  <a:gd name="T1" fmla="*/ 1 h 1"/>
                  <a:gd name="T2" fmla="*/ 4 w 4"/>
                  <a:gd name="T3" fmla="*/ 1 h 1"/>
                  <a:gd name="T4" fmla="*/ 4 w 4"/>
                  <a:gd name="T5" fmla="*/ 0 h 1"/>
                  <a:gd name="T6" fmla="*/ 2 w 4"/>
                  <a:gd name="T7" fmla="*/ 0 h 1"/>
                  <a:gd name="T8" fmla="*/ 0 w 4"/>
                  <a:gd name="T9" fmla="*/ 1 h 1"/>
                  <a:gd name="T10" fmla="*/ 2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2" y="0"/>
                    </a:lnTo>
                    <a:lnTo>
                      <a:pt x="0" y="1"/>
                    </a:lnTo>
                    <a:lnTo>
                      <a:pt x="2"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8" name="Freeform 906"/>
              <p:cNvSpPr>
                <a:spLocks/>
              </p:cNvSpPr>
              <p:nvPr/>
            </p:nvSpPr>
            <p:spPr bwMode="auto">
              <a:xfrm>
                <a:off x="7899" y="3547"/>
                <a:ext cx="4" cy="2"/>
              </a:xfrm>
              <a:custGeom>
                <a:avLst/>
                <a:gdLst>
                  <a:gd name="T0" fmla="*/ 0 w 4"/>
                  <a:gd name="T1" fmla="*/ 1 h 2"/>
                  <a:gd name="T2" fmla="*/ 0 w 4"/>
                  <a:gd name="T3" fmla="*/ 0 h 2"/>
                  <a:gd name="T4" fmla="*/ 0 w 4"/>
                  <a:gd name="T5" fmla="*/ 1 h 2"/>
                  <a:gd name="T6" fmla="*/ 0 w 4"/>
                  <a:gd name="T7" fmla="*/ 1 h 2"/>
                  <a:gd name="T8" fmla="*/ 4 w 4"/>
                  <a:gd name="T9" fmla="*/ 2 h 2"/>
                  <a:gd name="T10" fmla="*/ 4 w 4"/>
                  <a:gd name="T11" fmla="*/ 2 h 2"/>
                  <a:gd name="T12" fmla="*/ 2 w 4"/>
                  <a:gd name="T13" fmla="*/ 1 h 2"/>
                  <a:gd name="T14" fmla="*/ 0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1"/>
                    </a:moveTo>
                    <a:lnTo>
                      <a:pt x="0" y="0"/>
                    </a:lnTo>
                    <a:lnTo>
                      <a:pt x="0" y="1"/>
                    </a:lnTo>
                    <a:lnTo>
                      <a:pt x="4" y="2"/>
                    </a:lnTo>
                    <a:lnTo>
                      <a:pt x="2" y="1"/>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29" name="Freeform 907"/>
              <p:cNvSpPr>
                <a:spLocks/>
              </p:cNvSpPr>
              <p:nvPr/>
            </p:nvSpPr>
            <p:spPr bwMode="auto">
              <a:xfrm>
                <a:off x="8015" y="3526"/>
                <a:ext cx="6" cy="3"/>
              </a:xfrm>
              <a:custGeom>
                <a:avLst/>
                <a:gdLst>
                  <a:gd name="T0" fmla="*/ 4 w 6"/>
                  <a:gd name="T1" fmla="*/ 1 h 3"/>
                  <a:gd name="T2" fmla="*/ 2 w 6"/>
                  <a:gd name="T3" fmla="*/ 0 h 3"/>
                  <a:gd name="T4" fmla="*/ 2 w 6"/>
                  <a:gd name="T5" fmla="*/ 0 h 3"/>
                  <a:gd name="T6" fmla="*/ 0 w 6"/>
                  <a:gd name="T7" fmla="*/ 0 h 3"/>
                  <a:gd name="T8" fmla="*/ 4 w 6"/>
                  <a:gd name="T9" fmla="*/ 3 h 3"/>
                  <a:gd name="T10" fmla="*/ 4 w 6"/>
                  <a:gd name="T11" fmla="*/ 3 h 3"/>
                  <a:gd name="T12" fmla="*/ 6 w 6"/>
                  <a:gd name="T13" fmla="*/ 3 h 3"/>
                  <a:gd name="T14" fmla="*/ 6 w 6"/>
                  <a:gd name="T15" fmla="*/ 3 h 3"/>
                  <a:gd name="T16" fmla="*/ 4 w 6"/>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4" y="1"/>
                    </a:moveTo>
                    <a:lnTo>
                      <a:pt x="2" y="0"/>
                    </a:lnTo>
                    <a:lnTo>
                      <a:pt x="0" y="0"/>
                    </a:lnTo>
                    <a:lnTo>
                      <a:pt x="4" y="3"/>
                    </a:lnTo>
                    <a:lnTo>
                      <a:pt x="6" y="3"/>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0" name="Freeform 908"/>
              <p:cNvSpPr>
                <a:spLocks/>
              </p:cNvSpPr>
              <p:nvPr/>
            </p:nvSpPr>
            <p:spPr bwMode="auto">
              <a:xfrm>
                <a:off x="7960" y="3496"/>
                <a:ext cx="0" cy="1"/>
              </a:xfrm>
              <a:custGeom>
                <a:avLst/>
                <a:gdLst>
                  <a:gd name="T0" fmla="*/ 1 h 1"/>
                  <a:gd name="T1" fmla="*/ 1 h 1"/>
                  <a:gd name="T2" fmla="*/ 0 h 1"/>
                  <a:gd name="T3" fmla="*/ 1 h 1"/>
                  <a:gd name="T4" fmla="*/ 1 h 1"/>
                  <a:gd name="T5" fmla="*/ 0 60000 65536"/>
                  <a:gd name="T6" fmla="*/ 0 60000 65536"/>
                  <a:gd name="T7" fmla="*/ 0 60000 65536"/>
                  <a:gd name="T8" fmla="*/ 0 60000 65536"/>
                  <a:gd name="T9" fmla="*/ 0 60000 65536"/>
                  <a:gd name="T10" fmla="*/ 0 h 1"/>
                  <a:gd name="T11" fmla="*/ 1 h 1"/>
                </a:gdLst>
                <a:ahLst/>
                <a:cxnLst>
                  <a:cxn ang="T5">
                    <a:pos x="0" y="T0"/>
                  </a:cxn>
                  <a:cxn ang="T6">
                    <a:pos x="0" y="T1"/>
                  </a:cxn>
                  <a:cxn ang="T7">
                    <a:pos x="0" y="T2"/>
                  </a:cxn>
                  <a:cxn ang="T8">
                    <a:pos x="0" y="T3"/>
                  </a:cxn>
                  <a:cxn ang="T9">
                    <a:pos x="0" y="T4"/>
                  </a:cxn>
                </a:cxnLst>
                <a:rect l="0" t="T10" r="0" b="T11"/>
                <a:pathLst>
                  <a:path h="1">
                    <a:moveTo>
                      <a:pt x="0" y="1"/>
                    </a:moveTo>
                    <a:lnTo>
                      <a:pt x="0"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1" name="Freeform 909"/>
              <p:cNvSpPr>
                <a:spLocks/>
              </p:cNvSpPr>
              <p:nvPr/>
            </p:nvSpPr>
            <p:spPr bwMode="auto">
              <a:xfrm>
                <a:off x="7931" y="3245"/>
                <a:ext cx="2" cy="2"/>
              </a:xfrm>
              <a:custGeom>
                <a:avLst/>
                <a:gdLst>
                  <a:gd name="T0" fmla="*/ 2 w 2"/>
                  <a:gd name="T1" fmla="*/ 1 h 2"/>
                  <a:gd name="T2" fmla="*/ 2 w 2"/>
                  <a:gd name="T3" fmla="*/ 0 h 2"/>
                  <a:gd name="T4" fmla="*/ 2 w 2"/>
                  <a:gd name="T5" fmla="*/ 1 h 2"/>
                  <a:gd name="T6" fmla="*/ 0 w 2"/>
                  <a:gd name="T7" fmla="*/ 2 h 2"/>
                  <a:gd name="T8" fmla="*/ 2 w 2"/>
                  <a:gd name="T9" fmla="*/ 2 h 2"/>
                  <a:gd name="T10" fmla="*/ 2 w 2"/>
                  <a:gd name="T11" fmla="*/ 2 h 2"/>
                  <a:gd name="T12" fmla="*/ 2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1"/>
                    </a:moveTo>
                    <a:lnTo>
                      <a:pt x="2" y="0"/>
                    </a:lnTo>
                    <a:lnTo>
                      <a:pt x="2" y="1"/>
                    </a:lnTo>
                    <a:lnTo>
                      <a:pt x="0" y="2"/>
                    </a:lnTo>
                    <a:lnTo>
                      <a:pt x="2" y="2"/>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2" name="Freeform 910"/>
              <p:cNvSpPr>
                <a:spLocks/>
              </p:cNvSpPr>
              <p:nvPr/>
            </p:nvSpPr>
            <p:spPr bwMode="auto">
              <a:xfrm>
                <a:off x="7821" y="3484"/>
                <a:ext cx="89" cy="19"/>
              </a:xfrm>
              <a:custGeom>
                <a:avLst/>
                <a:gdLst>
                  <a:gd name="T0" fmla="*/ 86 w 89"/>
                  <a:gd name="T1" fmla="*/ 13 h 19"/>
                  <a:gd name="T2" fmla="*/ 89 w 89"/>
                  <a:gd name="T3" fmla="*/ 11 h 19"/>
                  <a:gd name="T4" fmla="*/ 86 w 89"/>
                  <a:gd name="T5" fmla="*/ 10 h 19"/>
                  <a:gd name="T6" fmla="*/ 74 w 89"/>
                  <a:gd name="T7" fmla="*/ 8 h 19"/>
                  <a:gd name="T8" fmla="*/ 72 w 89"/>
                  <a:gd name="T9" fmla="*/ 7 h 19"/>
                  <a:gd name="T10" fmla="*/ 76 w 89"/>
                  <a:gd name="T11" fmla="*/ 5 h 19"/>
                  <a:gd name="T12" fmla="*/ 76 w 89"/>
                  <a:gd name="T13" fmla="*/ 5 h 19"/>
                  <a:gd name="T14" fmla="*/ 68 w 89"/>
                  <a:gd name="T15" fmla="*/ 4 h 19"/>
                  <a:gd name="T16" fmla="*/ 65 w 89"/>
                  <a:gd name="T17" fmla="*/ 2 h 19"/>
                  <a:gd name="T18" fmla="*/ 53 w 89"/>
                  <a:gd name="T19" fmla="*/ 0 h 19"/>
                  <a:gd name="T20" fmla="*/ 38 w 89"/>
                  <a:gd name="T21" fmla="*/ 1 h 19"/>
                  <a:gd name="T22" fmla="*/ 38 w 89"/>
                  <a:gd name="T23" fmla="*/ 1 h 19"/>
                  <a:gd name="T24" fmla="*/ 30 w 89"/>
                  <a:gd name="T25" fmla="*/ 2 h 19"/>
                  <a:gd name="T26" fmla="*/ 23 w 89"/>
                  <a:gd name="T27" fmla="*/ 0 h 19"/>
                  <a:gd name="T28" fmla="*/ 17 w 89"/>
                  <a:gd name="T29" fmla="*/ 0 h 19"/>
                  <a:gd name="T30" fmla="*/ 15 w 89"/>
                  <a:gd name="T31" fmla="*/ 2 h 19"/>
                  <a:gd name="T32" fmla="*/ 15 w 89"/>
                  <a:gd name="T33" fmla="*/ 3 h 19"/>
                  <a:gd name="T34" fmla="*/ 23 w 89"/>
                  <a:gd name="T35" fmla="*/ 3 h 19"/>
                  <a:gd name="T36" fmla="*/ 23 w 89"/>
                  <a:gd name="T37" fmla="*/ 8 h 19"/>
                  <a:gd name="T38" fmla="*/ 30 w 89"/>
                  <a:gd name="T39" fmla="*/ 10 h 19"/>
                  <a:gd name="T40" fmla="*/ 30 w 89"/>
                  <a:gd name="T41" fmla="*/ 11 h 19"/>
                  <a:gd name="T42" fmla="*/ 9 w 89"/>
                  <a:gd name="T43" fmla="*/ 11 h 19"/>
                  <a:gd name="T44" fmla="*/ 0 w 89"/>
                  <a:gd name="T45" fmla="*/ 11 h 19"/>
                  <a:gd name="T46" fmla="*/ 2 w 89"/>
                  <a:gd name="T47" fmla="*/ 13 h 19"/>
                  <a:gd name="T48" fmla="*/ 9 w 89"/>
                  <a:gd name="T49" fmla="*/ 16 h 19"/>
                  <a:gd name="T50" fmla="*/ 9 w 89"/>
                  <a:gd name="T51" fmla="*/ 15 h 19"/>
                  <a:gd name="T52" fmla="*/ 11 w 89"/>
                  <a:gd name="T53" fmla="*/ 13 h 19"/>
                  <a:gd name="T54" fmla="*/ 30 w 89"/>
                  <a:gd name="T55" fmla="*/ 15 h 19"/>
                  <a:gd name="T56" fmla="*/ 38 w 89"/>
                  <a:gd name="T57" fmla="*/ 16 h 19"/>
                  <a:gd name="T58" fmla="*/ 38 w 89"/>
                  <a:gd name="T59" fmla="*/ 16 h 19"/>
                  <a:gd name="T60" fmla="*/ 40 w 89"/>
                  <a:gd name="T61" fmla="*/ 18 h 19"/>
                  <a:gd name="T62" fmla="*/ 42 w 89"/>
                  <a:gd name="T63" fmla="*/ 19 h 19"/>
                  <a:gd name="T64" fmla="*/ 42 w 89"/>
                  <a:gd name="T65" fmla="*/ 19 h 19"/>
                  <a:gd name="T66" fmla="*/ 46 w 89"/>
                  <a:gd name="T67" fmla="*/ 17 h 19"/>
                  <a:gd name="T68" fmla="*/ 53 w 89"/>
                  <a:gd name="T69" fmla="*/ 13 h 19"/>
                  <a:gd name="T70" fmla="*/ 55 w 89"/>
                  <a:gd name="T71" fmla="*/ 13 h 19"/>
                  <a:gd name="T72" fmla="*/ 59 w 89"/>
                  <a:gd name="T73" fmla="*/ 15 h 19"/>
                  <a:gd name="T74" fmla="*/ 63 w 89"/>
                  <a:gd name="T75" fmla="*/ 13 h 19"/>
                  <a:gd name="T76" fmla="*/ 78 w 89"/>
                  <a:gd name="T77" fmla="*/ 12 h 19"/>
                  <a:gd name="T78" fmla="*/ 82 w 89"/>
                  <a:gd name="T79" fmla="*/ 13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19"/>
                  <a:gd name="T122" fmla="*/ 89 w 89"/>
                  <a:gd name="T123" fmla="*/ 19 h 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19">
                    <a:moveTo>
                      <a:pt x="84" y="13"/>
                    </a:moveTo>
                    <a:lnTo>
                      <a:pt x="86" y="13"/>
                    </a:lnTo>
                    <a:lnTo>
                      <a:pt x="89" y="12"/>
                    </a:lnTo>
                    <a:lnTo>
                      <a:pt x="89" y="11"/>
                    </a:lnTo>
                    <a:lnTo>
                      <a:pt x="89" y="10"/>
                    </a:lnTo>
                    <a:lnTo>
                      <a:pt x="86" y="10"/>
                    </a:lnTo>
                    <a:lnTo>
                      <a:pt x="82" y="8"/>
                    </a:lnTo>
                    <a:lnTo>
                      <a:pt x="74" y="8"/>
                    </a:lnTo>
                    <a:lnTo>
                      <a:pt x="72" y="7"/>
                    </a:lnTo>
                    <a:lnTo>
                      <a:pt x="74" y="7"/>
                    </a:lnTo>
                    <a:lnTo>
                      <a:pt x="76" y="5"/>
                    </a:lnTo>
                    <a:lnTo>
                      <a:pt x="68" y="4"/>
                    </a:lnTo>
                    <a:lnTo>
                      <a:pt x="65" y="3"/>
                    </a:lnTo>
                    <a:lnTo>
                      <a:pt x="65" y="2"/>
                    </a:lnTo>
                    <a:lnTo>
                      <a:pt x="61" y="2"/>
                    </a:lnTo>
                    <a:lnTo>
                      <a:pt x="53" y="0"/>
                    </a:lnTo>
                    <a:lnTo>
                      <a:pt x="40" y="0"/>
                    </a:lnTo>
                    <a:lnTo>
                      <a:pt x="38" y="1"/>
                    </a:lnTo>
                    <a:lnTo>
                      <a:pt x="36" y="2"/>
                    </a:lnTo>
                    <a:lnTo>
                      <a:pt x="30" y="2"/>
                    </a:lnTo>
                    <a:lnTo>
                      <a:pt x="28" y="1"/>
                    </a:lnTo>
                    <a:lnTo>
                      <a:pt x="23" y="0"/>
                    </a:lnTo>
                    <a:lnTo>
                      <a:pt x="21" y="0"/>
                    </a:lnTo>
                    <a:lnTo>
                      <a:pt x="17" y="0"/>
                    </a:lnTo>
                    <a:lnTo>
                      <a:pt x="15" y="1"/>
                    </a:lnTo>
                    <a:lnTo>
                      <a:pt x="15" y="2"/>
                    </a:lnTo>
                    <a:lnTo>
                      <a:pt x="15" y="3"/>
                    </a:lnTo>
                    <a:lnTo>
                      <a:pt x="21" y="3"/>
                    </a:lnTo>
                    <a:lnTo>
                      <a:pt x="23" y="3"/>
                    </a:lnTo>
                    <a:lnTo>
                      <a:pt x="23" y="4"/>
                    </a:lnTo>
                    <a:lnTo>
                      <a:pt x="23" y="8"/>
                    </a:lnTo>
                    <a:lnTo>
                      <a:pt x="30" y="10"/>
                    </a:lnTo>
                    <a:lnTo>
                      <a:pt x="30" y="11"/>
                    </a:lnTo>
                    <a:lnTo>
                      <a:pt x="13" y="12"/>
                    </a:lnTo>
                    <a:lnTo>
                      <a:pt x="9" y="11"/>
                    </a:lnTo>
                    <a:lnTo>
                      <a:pt x="0" y="11"/>
                    </a:lnTo>
                    <a:lnTo>
                      <a:pt x="0" y="12"/>
                    </a:lnTo>
                    <a:lnTo>
                      <a:pt x="2" y="13"/>
                    </a:lnTo>
                    <a:lnTo>
                      <a:pt x="6" y="15"/>
                    </a:lnTo>
                    <a:lnTo>
                      <a:pt x="9" y="16"/>
                    </a:lnTo>
                    <a:lnTo>
                      <a:pt x="9" y="15"/>
                    </a:lnTo>
                    <a:lnTo>
                      <a:pt x="11" y="13"/>
                    </a:lnTo>
                    <a:lnTo>
                      <a:pt x="23" y="16"/>
                    </a:lnTo>
                    <a:lnTo>
                      <a:pt x="30" y="15"/>
                    </a:lnTo>
                    <a:lnTo>
                      <a:pt x="34" y="15"/>
                    </a:lnTo>
                    <a:lnTo>
                      <a:pt x="38" y="16"/>
                    </a:lnTo>
                    <a:lnTo>
                      <a:pt x="40" y="17"/>
                    </a:lnTo>
                    <a:lnTo>
                      <a:pt x="40" y="18"/>
                    </a:lnTo>
                    <a:lnTo>
                      <a:pt x="42" y="19"/>
                    </a:lnTo>
                    <a:lnTo>
                      <a:pt x="44" y="18"/>
                    </a:lnTo>
                    <a:lnTo>
                      <a:pt x="46" y="17"/>
                    </a:lnTo>
                    <a:lnTo>
                      <a:pt x="51" y="13"/>
                    </a:lnTo>
                    <a:lnTo>
                      <a:pt x="53" y="13"/>
                    </a:lnTo>
                    <a:lnTo>
                      <a:pt x="55" y="13"/>
                    </a:lnTo>
                    <a:lnTo>
                      <a:pt x="57" y="15"/>
                    </a:lnTo>
                    <a:lnTo>
                      <a:pt x="59" y="15"/>
                    </a:lnTo>
                    <a:lnTo>
                      <a:pt x="63" y="13"/>
                    </a:lnTo>
                    <a:lnTo>
                      <a:pt x="65" y="12"/>
                    </a:lnTo>
                    <a:lnTo>
                      <a:pt x="78" y="12"/>
                    </a:lnTo>
                    <a:lnTo>
                      <a:pt x="82" y="13"/>
                    </a:lnTo>
                    <a:lnTo>
                      <a:pt x="84"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3" name="Freeform 911"/>
              <p:cNvSpPr>
                <a:spLocks/>
              </p:cNvSpPr>
              <p:nvPr/>
            </p:nvSpPr>
            <p:spPr bwMode="auto">
              <a:xfrm>
                <a:off x="7758" y="3462"/>
                <a:ext cx="15" cy="5"/>
              </a:xfrm>
              <a:custGeom>
                <a:avLst/>
                <a:gdLst>
                  <a:gd name="T0" fmla="*/ 8 w 15"/>
                  <a:gd name="T1" fmla="*/ 1 h 5"/>
                  <a:gd name="T2" fmla="*/ 2 w 15"/>
                  <a:gd name="T3" fmla="*/ 0 h 5"/>
                  <a:gd name="T4" fmla="*/ 0 w 15"/>
                  <a:gd name="T5" fmla="*/ 0 h 5"/>
                  <a:gd name="T6" fmla="*/ 0 w 15"/>
                  <a:gd name="T7" fmla="*/ 0 h 5"/>
                  <a:gd name="T8" fmla="*/ 0 w 15"/>
                  <a:gd name="T9" fmla="*/ 0 h 5"/>
                  <a:gd name="T10" fmla="*/ 2 w 15"/>
                  <a:gd name="T11" fmla="*/ 1 h 5"/>
                  <a:gd name="T12" fmla="*/ 6 w 15"/>
                  <a:gd name="T13" fmla="*/ 1 h 5"/>
                  <a:gd name="T14" fmla="*/ 6 w 15"/>
                  <a:gd name="T15" fmla="*/ 2 h 5"/>
                  <a:gd name="T16" fmla="*/ 8 w 15"/>
                  <a:gd name="T17" fmla="*/ 4 h 5"/>
                  <a:gd name="T18" fmla="*/ 10 w 15"/>
                  <a:gd name="T19" fmla="*/ 5 h 5"/>
                  <a:gd name="T20" fmla="*/ 15 w 15"/>
                  <a:gd name="T21" fmla="*/ 5 h 5"/>
                  <a:gd name="T22" fmla="*/ 13 w 15"/>
                  <a:gd name="T23" fmla="*/ 4 h 5"/>
                  <a:gd name="T24" fmla="*/ 13 w 15"/>
                  <a:gd name="T25" fmla="*/ 2 h 5"/>
                  <a:gd name="T26" fmla="*/ 8 w 15"/>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5"/>
                  <a:gd name="T44" fmla="*/ 15 w 1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5">
                    <a:moveTo>
                      <a:pt x="8" y="1"/>
                    </a:moveTo>
                    <a:lnTo>
                      <a:pt x="2" y="0"/>
                    </a:lnTo>
                    <a:lnTo>
                      <a:pt x="0" y="0"/>
                    </a:lnTo>
                    <a:lnTo>
                      <a:pt x="2" y="1"/>
                    </a:lnTo>
                    <a:lnTo>
                      <a:pt x="6" y="1"/>
                    </a:lnTo>
                    <a:lnTo>
                      <a:pt x="6" y="2"/>
                    </a:lnTo>
                    <a:lnTo>
                      <a:pt x="8" y="4"/>
                    </a:lnTo>
                    <a:lnTo>
                      <a:pt x="10" y="5"/>
                    </a:lnTo>
                    <a:lnTo>
                      <a:pt x="15" y="5"/>
                    </a:lnTo>
                    <a:lnTo>
                      <a:pt x="13" y="4"/>
                    </a:lnTo>
                    <a:lnTo>
                      <a:pt x="13" y="2"/>
                    </a:lnTo>
                    <a:lnTo>
                      <a:pt x="8"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4" name="Freeform 912"/>
              <p:cNvSpPr>
                <a:spLocks/>
              </p:cNvSpPr>
              <p:nvPr/>
            </p:nvSpPr>
            <p:spPr bwMode="auto">
              <a:xfrm>
                <a:off x="7926" y="3496"/>
                <a:ext cx="21" cy="5"/>
              </a:xfrm>
              <a:custGeom>
                <a:avLst/>
                <a:gdLst>
                  <a:gd name="T0" fmla="*/ 0 w 21"/>
                  <a:gd name="T1" fmla="*/ 0 h 5"/>
                  <a:gd name="T2" fmla="*/ 0 w 21"/>
                  <a:gd name="T3" fmla="*/ 1 h 5"/>
                  <a:gd name="T4" fmla="*/ 3 w 21"/>
                  <a:gd name="T5" fmla="*/ 3 h 5"/>
                  <a:gd name="T6" fmla="*/ 3 w 21"/>
                  <a:gd name="T7" fmla="*/ 5 h 5"/>
                  <a:gd name="T8" fmla="*/ 3 w 21"/>
                  <a:gd name="T9" fmla="*/ 5 h 5"/>
                  <a:gd name="T10" fmla="*/ 19 w 21"/>
                  <a:gd name="T11" fmla="*/ 4 h 5"/>
                  <a:gd name="T12" fmla="*/ 21 w 21"/>
                  <a:gd name="T13" fmla="*/ 3 h 5"/>
                  <a:gd name="T14" fmla="*/ 21 w 21"/>
                  <a:gd name="T15" fmla="*/ 1 h 5"/>
                  <a:gd name="T16" fmla="*/ 21 w 21"/>
                  <a:gd name="T17" fmla="*/ 0 h 5"/>
                  <a:gd name="T18" fmla="*/ 21 w 21"/>
                  <a:gd name="T19" fmla="*/ 0 h 5"/>
                  <a:gd name="T20" fmla="*/ 19 w 21"/>
                  <a:gd name="T21" fmla="*/ 0 h 5"/>
                  <a:gd name="T22" fmla="*/ 3 w 21"/>
                  <a:gd name="T23" fmla="*/ 0 h 5"/>
                  <a:gd name="T24" fmla="*/ 0 w 21"/>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
                  <a:gd name="T41" fmla="*/ 21 w 2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
                    <a:moveTo>
                      <a:pt x="0" y="0"/>
                    </a:moveTo>
                    <a:lnTo>
                      <a:pt x="0" y="1"/>
                    </a:lnTo>
                    <a:lnTo>
                      <a:pt x="3" y="3"/>
                    </a:lnTo>
                    <a:lnTo>
                      <a:pt x="3" y="5"/>
                    </a:lnTo>
                    <a:lnTo>
                      <a:pt x="19" y="4"/>
                    </a:lnTo>
                    <a:lnTo>
                      <a:pt x="21" y="3"/>
                    </a:lnTo>
                    <a:lnTo>
                      <a:pt x="21" y="1"/>
                    </a:lnTo>
                    <a:lnTo>
                      <a:pt x="21" y="0"/>
                    </a:lnTo>
                    <a:lnTo>
                      <a:pt x="19" y="0"/>
                    </a:lnTo>
                    <a:lnTo>
                      <a:pt x="3"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5" name="Freeform 913"/>
              <p:cNvSpPr>
                <a:spLocks/>
              </p:cNvSpPr>
              <p:nvPr/>
            </p:nvSpPr>
            <p:spPr bwMode="auto">
              <a:xfrm>
                <a:off x="7971" y="3219"/>
                <a:ext cx="33" cy="12"/>
              </a:xfrm>
              <a:custGeom>
                <a:avLst/>
                <a:gdLst>
                  <a:gd name="T0" fmla="*/ 29 w 33"/>
                  <a:gd name="T1" fmla="*/ 10 h 12"/>
                  <a:gd name="T2" fmla="*/ 29 w 33"/>
                  <a:gd name="T3" fmla="*/ 9 h 12"/>
                  <a:gd name="T4" fmla="*/ 33 w 33"/>
                  <a:gd name="T5" fmla="*/ 8 h 12"/>
                  <a:gd name="T6" fmla="*/ 33 w 33"/>
                  <a:gd name="T7" fmla="*/ 8 h 12"/>
                  <a:gd name="T8" fmla="*/ 27 w 33"/>
                  <a:gd name="T9" fmla="*/ 7 h 12"/>
                  <a:gd name="T10" fmla="*/ 21 w 33"/>
                  <a:gd name="T11" fmla="*/ 8 h 12"/>
                  <a:gd name="T12" fmla="*/ 10 w 33"/>
                  <a:gd name="T13" fmla="*/ 7 h 12"/>
                  <a:gd name="T14" fmla="*/ 8 w 33"/>
                  <a:gd name="T15" fmla="*/ 7 h 12"/>
                  <a:gd name="T16" fmla="*/ 6 w 33"/>
                  <a:gd name="T17" fmla="*/ 7 h 12"/>
                  <a:gd name="T18" fmla="*/ 4 w 33"/>
                  <a:gd name="T19" fmla="*/ 3 h 12"/>
                  <a:gd name="T20" fmla="*/ 4 w 33"/>
                  <a:gd name="T21" fmla="*/ 2 h 12"/>
                  <a:gd name="T22" fmla="*/ 4 w 33"/>
                  <a:gd name="T23" fmla="*/ 0 h 12"/>
                  <a:gd name="T24" fmla="*/ 0 w 33"/>
                  <a:gd name="T25" fmla="*/ 3 h 12"/>
                  <a:gd name="T26" fmla="*/ 0 w 33"/>
                  <a:gd name="T27" fmla="*/ 4 h 12"/>
                  <a:gd name="T28" fmla="*/ 4 w 33"/>
                  <a:gd name="T29" fmla="*/ 6 h 12"/>
                  <a:gd name="T30" fmla="*/ 2 w 33"/>
                  <a:gd name="T31" fmla="*/ 7 h 12"/>
                  <a:gd name="T32" fmla="*/ 4 w 33"/>
                  <a:gd name="T33" fmla="*/ 8 h 12"/>
                  <a:gd name="T34" fmla="*/ 8 w 33"/>
                  <a:gd name="T35" fmla="*/ 8 h 12"/>
                  <a:gd name="T36" fmla="*/ 8 w 33"/>
                  <a:gd name="T37" fmla="*/ 9 h 12"/>
                  <a:gd name="T38" fmla="*/ 14 w 33"/>
                  <a:gd name="T39" fmla="*/ 10 h 12"/>
                  <a:gd name="T40" fmla="*/ 16 w 33"/>
                  <a:gd name="T41" fmla="*/ 10 h 12"/>
                  <a:gd name="T42" fmla="*/ 16 w 33"/>
                  <a:gd name="T43" fmla="*/ 10 h 12"/>
                  <a:gd name="T44" fmla="*/ 19 w 33"/>
                  <a:gd name="T45" fmla="*/ 10 h 12"/>
                  <a:gd name="T46" fmla="*/ 21 w 33"/>
                  <a:gd name="T47" fmla="*/ 10 h 12"/>
                  <a:gd name="T48" fmla="*/ 21 w 33"/>
                  <a:gd name="T49" fmla="*/ 11 h 12"/>
                  <a:gd name="T50" fmla="*/ 21 w 33"/>
                  <a:gd name="T51" fmla="*/ 12 h 12"/>
                  <a:gd name="T52" fmla="*/ 25 w 33"/>
                  <a:gd name="T53" fmla="*/ 12 h 12"/>
                  <a:gd name="T54" fmla="*/ 27 w 33"/>
                  <a:gd name="T55" fmla="*/ 12 h 12"/>
                  <a:gd name="T56" fmla="*/ 27 w 33"/>
                  <a:gd name="T57" fmla="*/ 12 h 12"/>
                  <a:gd name="T58" fmla="*/ 27 w 33"/>
                  <a:gd name="T59" fmla="*/ 10 h 12"/>
                  <a:gd name="T60" fmla="*/ 29 w 33"/>
                  <a:gd name="T61" fmla="*/ 10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
                  <a:gd name="T95" fmla="*/ 33 w 33"/>
                  <a:gd name="T96" fmla="*/ 12 h 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
                    <a:moveTo>
                      <a:pt x="29" y="10"/>
                    </a:moveTo>
                    <a:lnTo>
                      <a:pt x="29" y="9"/>
                    </a:lnTo>
                    <a:lnTo>
                      <a:pt x="33" y="8"/>
                    </a:lnTo>
                    <a:lnTo>
                      <a:pt x="27" y="7"/>
                    </a:lnTo>
                    <a:lnTo>
                      <a:pt x="21" y="8"/>
                    </a:lnTo>
                    <a:lnTo>
                      <a:pt x="10" y="7"/>
                    </a:lnTo>
                    <a:lnTo>
                      <a:pt x="8" y="7"/>
                    </a:lnTo>
                    <a:lnTo>
                      <a:pt x="6" y="7"/>
                    </a:lnTo>
                    <a:lnTo>
                      <a:pt x="4" y="3"/>
                    </a:lnTo>
                    <a:lnTo>
                      <a:pt x="4" y="2"/>
                    </a:lnTo>
                    <a:lnTo>
                      <a:pt x="4" y="0"/>
                    </a:lnTo>
                    <a:lnTo>
                      <a:pt x="0" y="3"/>
                    </a:lnTo>
                    <a:lnTo>
                      <a:pt x="0" y="4"/>
                    </a:lnTo>
                    <a:lnTo>
                      <a:pt x="4" y="6"/>
                    </a:lnTo>
                    <a:lnTo>
                      <a:pt x="2" y="7"/>
                    </a:lnTo>
                    <a:lnTo>
                      <a:pt x="4" y="8"/>
                    </a:lnTo>
                    <a:lnTo>
                      <a:pt x="8" y="8"/>
                    </a:lnTo>
                    <a:lnTo>
                      <a:pt x="8" y="9"/>
                    </a:lnTo>
                    <a:lnTo>
                      <a:pt x="14" y="10"/>
                    </a:lnTo>
                    <a:lnTo>
                      <a:pt x="16" y="10"/>
                    </a:lnTo>
                    <a:lnTo>
                      <a:pt x="19" y="10"/>
                    </a:lnTo>
                    <a:lnTo>
                      <a:pt x="21" y="10"/>
                    </a:lnTo>
                    <a:lnTo>
                      <a:pt x="21" y="11"/>
                    </a:lnTo>
                    <a:lnTo>
                      <a:pt x="21" y="12"/>
                    </a:lnTo>
                    <a:lnTo>
                      <a:pt x="25" y="12"/>
                    </a:lnTo>
                    <a:lnTo>
                      <a:pt x="27" y="12"/>
                    </a:lnTo>
                    <a:lnTo>
                      <a:pt x="27" y="10"/>
                    </a:lnTo>
                    <a:lnTo>
                      <a:pt x="29"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6" name="Freeform 914"/>
              <p:cNvSpPr>
                <a:spLocks/>
              </p:cNvSpPr>
              <p:nvPr/>
            </p:nvSpPr>
            <p:spPr bwMode="auto">
              <a:xfrm>
                <a:off x="7969" y="3557"/>
                <a:ext cx="8" cy="2"/>
              </a:xfrm>
              <a:custGeom>
                <a:avLst/>
                <a:gdLst>
                  <a:gd name="T0" fmla="*/ 4 w 8"/>
                  <a:gd name="T1" fmla="*/ 1 h 2"/>
                  <a:gd name="T2" fmla="*/ 2 w 8"/>
                  <a:gd name="T3" fmla="*/ 0 h 2"/>
                  <a:gd name="T4" fmla="*/ 2 w 8"/>
                  <a:gd name="T5" fmla="*/ 0 h 2"/>
                  <a:gd name="T6" fmla="*/ 0 w 8"/>
                  <a:gd name="T7" fmla="*/ 1 h 2"/>
                  <a:gd name="T8" fmla="*/ 2 w 8"/>
                  <a:gd name="T9" fmla="*/ 1 h 2"/>
                  <a:gd name="T10" fmla="*/ 4 w 8"/>
                  <a:gd name="T11" fmla="*/ 1 h 2"/>
                  <a:gd name="T12" fmla="*/ 4 w 8"/>
                  <a:gd name="T13" fmla="*/ 2 h 2"/>
                  <a:gd name="T14" fmla="*/ 6 w 8"/>
                  <a:gd name="T15" fmla="*/ 2 h 2"/>
                  <a:gd name="T16" fmla="*/ 8 w 8"/>
                  <a:gd name="T17" fmla="*/ 1 h 2"/>
                  <a:gd name="T18" fmla="*/ 8 w 8"/>
                  <a:gd name="T19" fmla="*/ 0 h 2"/>
                  <a:gd name="T20" fmla="*/ 8 w 8"/>
                  <a:gd name="T21" fmla="*/ 0 h 2"/>
                  <a:gd name="T22" fmla="*/ 4 w 8"/>
                  <a:gd name="T23" fmla="*/ 1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
                  <a:gd name="T38" fmla="*/ 8 w 8"/>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
                    <a:moveTo>
                      <a:pt x="4" y="1"/>
                    </a:moveTo>
                    <a:lnTo>
                      <a:pt x="2" y="0"/>
                    </a:lnTo>
                    <a:lnTo>
                      <a:pt x="0" y="1"/>
                    </a:lnTo>
                    <a:lnTo>
                      <a:pt x="2" y="1"/>
                    </a:lnTo>
                    <a:lnTo>
                      <a:pt x="4" y="1"/>
                    </a:lnTo>
                    <a:lnTo>
                      <a:pt x="4" y="2"/>
                    </a:lnTo>
                    <a:lnTo>
                      <a:pt x="6" y="2"/>
                    </a:lnTo>
                    <a:lnTo>
                      <a:pt x="8" y="1"/>
                    </a:lnTo>
                    <a:lnTo>
                      <a:pt x="8" y="0"/>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7" name="Freeform 915"/>
              <p:cNvSpPr>
                <a:spLocks/>
              </p:cNvSpPr>
              <p:nvPr/>
            </p:nvSpPr>
            <p:spPr bwMode="auto">
              <a:xfrm>
                <a:off x="7969" y="3185"/>
                <a:ext cx="40" cy="10"/>
              </a:xfrm>
              <a:custGeom>
                <a:avLst/>
                <a:gdLst>
                  <a:gd name="T0" fmla="*/ 40 w 40"/>
                  <a:gd name="T1" fmla="*/ 10 h 10"/>
                  <a:gd name="T2" fmla="*/ 40 w 40"/>
                  <a:gd name="T3" fmla="*/ 9 h 10"/>
                  <a:gd name="T4" fmla="*/ 37 w 40"/>
                  <a:gd name="T5" fmla="*/ 8 h 10"/>
                  <a:gd name="T6" fmla="*/ 37 w 40"/>
                  <a:gd name="T7" fmla="*/ 8 h 10"/>
                  <a:gd name="T8" fmla="*/ 37 w 40"/>
                  <a:gd name="T9" fmla="*/ 6 h 10"/>
                  <a:gd name="T10" fmla="*/ 35 w 40"/>
                  <a:gd name="T11" fmla="*/ 6 h 10"/>
                  <a:gd name="T12" fmla="*/ 35 w 40"/>
                  <a:gd name="T13" fmla="*/ 6 h 10"/>
                  <a:gd name="T14" fmla="*/ 31 w 40"/>
                  <a:gd name="T15" fmla="*/ 6 h 10"/>
                  <a:gd name="T16" fmla="*/ 27 w 40"/>
                  <a:gd name="T17" fmla="*/ 3 h 10"/>
                  <a:gd name="T18" fmla="*/ 8 w 40"/>
                  <a:gd name="T19" fmla="*/ 0 h 10"/>
                  <a:gd name="T20" fmla="*/ 2 w 40"/>
                  <a:gd name="T21" fmla="*/ 0 h 10"/>
                  <a:gd name="T22" fmla="*/ 0 w 40"/>
                  <a:gd name="T23" fmla="*/ 0 h 10"/>
                  <a:gd name="T24" fmla="*/ 0 w 40"/>
                  <a:gd name="T25" fmla="*/ 1 h 10"/>
                  <a:gd name="T26" fmla="*/ 12 w 40"/>
                  <a:gd name="T27" fmla="*/ 4 h 10"/>
                  <a:gd name="T28" fmla="*/ 12 w 40"/>
                  <a:gd name="T29" fmla="*/ 5 h 10"/>
                  <a:gd name="T30" fmla="*/ 14 w 40"/>
                  <a:gd name="T31" fmla="*/ 8 h 10"/>
                  <a:gd name="T32" fmla="*/ 23 w 40"/>
                  <a:gd name="T33" fmla="*/ 9 h 10"/>
                  <a:gd name="T34" fmla="*/ 37 w 40"/>
                  <a:gd name="T35" fmla="*/ 10 h 10"/>
                  <a:gd name="T36" fmla="*/ 40 w 40"/>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10"/>
                  <a:gd name="T59" fmla="*/ 40 w 40"/>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10">
                    <a:moveTo>
                      <a:pt x="40" y="10"/>
                    </a:moveTo>
                    <a:lnTo>
                      <a:pt x="40" y="9"/>
                    </a:lnTo>
                    <a:lnTo>
                      <a:pt x="37" y="8"/>
                    </a:lnTo>
                    <a:lnTo>
                      <a:pt x="37" y="6"/>
                    </a:lnTo>
                    <a:lnTo>
                      <a:pt x="35" y="6"/>
                    </a:lnTo>
                    <a:lnTo>
                      <a:pt x="31" y="6"/>
                    </a:lnTo>
                    <a:lnTo>
                      <a:pt x="27" y="3"/>
                    </a:lnTo>
                    <a:lnTo>
                      <a:pt x="8" y="0"/>
                    </a:lnTo>
                    <a:lnTo>
                      <a:pt x="2" y="0"/>
                    </a:lnTo>
                    <a:lnTo>
                      <a:pt x="0" y="0"/>
                    </a:lnTo>
                    <a:lnTo>
                      <a:pt x="0" y="1"/>
                    </a:lnTo>
                    <a:lnTo>
                      <a:pt x="12" y="4"/>
                    </a:lnTo>
                    <a:lnTo>
                      <a:pt x="12" y="5"/>
                    </a:lnTo>
                    <a:lnTo>
                      <a:pt x="14" y="8"/>
                    </a:lnTo>
                    <a:lnTo>
                      <a:pt x="23" y="9"/>
                    </a:lnTo>
                    <a:lnTo>
                      <a:pt x="37" y="10"/>
                    </a:lnTo>
                    <a:lnTo>
                      <a:pt x="40"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8" name="Freeform 916"/>
              <p:cNvSpPr>
                <a:spLocks/>
              </p:cNvSpPr>
              <p:nvPr/>
            </p:nvSpPr>
            <p:spPr bwMode="auto">
              <a:xfrm>
                <a:off x="7992" y="3505"/>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2"/>
                    </a:lnTo>
                    <a:lnTo>
                      <a:pt x="2"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39" name="Freeform 917"/>
              <p:cNvSpPr>
                <a:spLocks/>
              </p:cNvSpPr>
              <p:nvPr/>
            </p:nvSpPr>
            <p:spPr bwMode="auto">
              <a:xfrm>
                <a:off x="7964" y="3373"/>
                <a:ext cx="2" cy="1"/>
              </a:xfrm>
              <a:custGeom>
                <a:avLst/>
                <a:gdLst>
                  <a:gd name="T0" fmla="*/ 0 w 2"/>
                  <a:gd name="T1" fmla="*/ 1 h 1"/>
                  <a:gd name="T2" fmla="*/ 0 w 2"/>
                  <a:gd name="T3" fmla="*/ 1 h 1"/>
                  <a:gd name="T4" fmla="*/ 2 w 2"/>
                  <a:gd name="T5" fmla="*/ 0 h 1"/>
                  <a:gd name="T6" fmla="*/ 2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0" y="1"/>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0" name="Freeform 918"/>
              <p:cNvSpPr>
                <a:spLocks/>
              </p:cNvSpPr>
              <p:nvPr/>
            </p:nvSpPr>
            <p:spPr bwMode="auto">
              <a:xfrm>
                <a:off x="7728" y="3438"/>
                <a:ext cx="5" cy="2"/>
              </a:xfrm>
              <a:custGeom>
                <a:avLst/>
                <a:gdLst>
                  <a:gd name="T0" fmla="*/ 3 w 5"/>
                  <a:gd name="T1" fmla="*/ 0 h 2"/>
                  <a:gd name="T2" fmla="*/ 0 w 5"/>
                  <a:gd name="T3" fmla="*/ 2 h 2"/>
                  <a:gd name="T4" fmla="*/ 0 w 5"/>
                  <a:gd name="T5" fmla="*/ 2 h 2"/>
                  <a:gd name="T6" fmla="*/ 5 w 5"/>
                  <a:gd name="T7" fmla="*/ 0 h 2"/>
                  <a:gd name="T8" fmla="*/ 3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lnTo>
                      <a:pt x="0" y="2"/>
                    </a:lnTo>
                    <a:lnTo>
                      <a:pt x="5" y="0"/>
                    </a:lnTo>
                    <a:lnTo>
                      <a:pt x="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1" name="Freeform 919"/>
              <p:cNvSpPr>
                <a:spLocks/>
              </p:cNvSpPr>
              <p:nvPr/>
            </p:nvSpPr>
            <p:spPr bwMode="auto">
              <a:xfrm>
                <a:off x="7724" y="3442"/>
                <a:ext cx="2" cy="1"/>
              </a:xfrm>
              <a:custGeom>
                <a:avLst/>
                <a:gdLst>
                  <a:gd name="T0" fmla="*/ 2 w 2"/>
                  <a:gd name="T1" fmla="*/ 0 h 1"/>
                  <a:gd name="T2" fmla="*/ 0 w 2"/>
                  <a:gd name="T3" fmla="*/ 0 h 1"/>
                  <a:gd name="T4" fmla="*/ 0 w 2"/>
                  <a:gd name="T5" fmla="*/ 1 h 1"/>
                  <a:gd name="T6" fmla="*/ 2 w 2"/>
                  <a:gd name="T7" fmla="*/ 0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2" name="Freeform 920"/>
              <p:cNvSpPr>
                <a:spLocks/>
              </p:cNvSpPr>
              <p:nvPr/>
            </p:nvSpPr>
            <p:spPr bwMode="auto">
              <a:xfrm>
                <a:off x="7754" y="3424"/>
                <a:ext cx="14" cy="3"/>
              </a:xfrm>
              <a:custGeom>
                <a:avLst/>
                <a:gdLst>
                  <a:gd name="T0" fmla="*/ 8 w 14"/>
                  <a:gd name="T1" fmla="*/ 0 h 3"/>
                  <a:gd name="T2" fmla="*/ 2 w 14"/>
                  <a:gd name="T3" fmla="*/ 2 h 3"/>
                  <a:gd name="T4" fmla="*/ 0 w 14"/>
                  <a:gd name="T5" fmla="*/ 2 h 3"/>
                  <a:gd name="T6" fmla="*/ 0 w 14"/>
                  <a:gd name="T7" fmla="*/ 3 h 3"/>
                  <a:gd name="T8" fmla="*/ 4 w 14"/>
                  <a:gd name="T9" fmla="*/ 3 h 3"/>
                  <a:gd name="T10" fmla="*/ 12 w 14"/>
                  <a:gd name="T11" fmla="*/ 2 h 3"/>
                  <a:gd name="T12" fmla="*/ 12 w 14"/>
                  <a:gd name="T13" fmla="*/ 2 h 3"/>
                  <a:gd name="T14" fmla="*/ 14 w 14"/>
                  <a:gd name="T15" fmla="*/ 3 h 3"/>
                  <a:gd name="T16" fmla="*/ 14 w 14"/>
                  <a:gd name="T17" fmla="*/ 2 h 3"/>
                  <a:gd name="T18" fmla="*/ 12 w 14"/>
                  <a:gd name="T19" fmla="*/ 0 h 3"/>
                  <a:gd name="T20" fmla="*/ 12 w 14"/>
                  <a:gd name="T21" fmla="*/ 0 h 3"/>
                  <a:gd name="T22" fmla="*/ 12 w 14"/>
                  <a:gd name="T23" fmla="*/ 0 h 3"/>
                  <a:gd name="T24" fmla="*/ 10 w 14"/>
                  <a:gd name="T25" fmla="*/ 0 h 3"/>
                  <a:gd name="T26" fmla="*/ 8 w 1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
                  <a:gd name="T44" fmla="*/ 14 w 14"/>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
                    <a:moveTo>
                      <a:pt x="8" y="0"/>
                    </a:moveTo>
                    <a:lnTo>
                      <a:pt x="2" y="2"/>
                    </a:lnTo>
                    <a:lnTo>
                      <a:pt x="0" y="2"/>
                    </a:lnTo>
                    <a:lnTo>
                      <a:pt x="0" y="3"/>
                    </a:lnTo>
                    <a:lnTo>
                      <a:pt x="4" y="3"/>
                    </a:lnTo>
                    <a:lnTo>
                      <a:pt x="12" y="2"/>
                    </a:lnTo>
                    <a:lnTo>
                      <a:pt x="14" y="3"/>
                    </a:lnTo>
                    <a:lnTo>
                      <a:pt x="14" y="2"/>
                    </a:lnTo>
                    <a:lnTo>
                      <a:pt x="12" y="0"/>
                    </a:lnTo>
                    <a:lnTo>
                      <a:pt x="10" y="0"/>
                    </a:lnTo>
                    <a:lnTo>
                      <a:pt x="8"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3" name="Freeform 921"/>
              <p:cNvSpPr>
                <a:spLocks/>
              </p:cNvSpPr>
              <p:nvPr/>
            </p:nvSpPr>
            <p:spPr bwMode="auto">
              <a:xfrm>
                <a:off x="7771" y="3447"/>
                <a:ext cx="2" cy="4"/>
              </a:xfrm>
              <a:custGeom>
                <a:avLst/>
                <a:gdLst>
                  <a:gd name="T0" fmla="*/ 2 w 2"/>
                  <a:gd name="T1" fmla="*/ 4 h 4"/>
                  <a:gd name="T2" fmla="*/ 2 w 2"/>
                  <a:gd name="T3" fmla="*/ 0 h 4"/>
                  <a:gd name="T4" fmla="*/ 0 w 2"/>
                  <a:gd name="T5" fmla="*/ 1 h 4"/>
                  <a:gd name="T6" fmla="*/ 0 w 2"/>
                  <a:gd name="T7" fmla="*/ 4 h 4"/>
                  <a:gd name="T8" fmla="*/ 2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1"/>
                    </a:lnTo>
                    <a:lnTo>
                      <a:pt x="0" y="4"/>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4" name="Rectangle 922"/>
              <p:cNvSpPr>
                <a:spLocks noChangeArrowheads="1"/>
              </p:cNvSpPr>
              <p:nvPr/>
            </p:nvSpPr>
            <p:spPr bwMode="auto">
              <a:xfrm>
                <a:off x="7766" y="3424"/>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5" name="Freeform 923"/>
              <p:cNvSpPr>
                <a:spLocks/>
              </p:cNvSpPr>
              <p:nvPr/>
            </p:nvSpPr>
            <p:spPr bwMode="auto">
              <a:xfrm>
                <a:off x="7691" y="3467"/>
                <a:ext cx="6" cy="4"/>
              </a:xfrm>
              <a:custGeom>
                <a:avLst/>
                <a:gdLst>
                  <a:gd name="T0" fmla="*/ 0 w 6"/>
                  <a:gd name="T1" fmla="*/ 3 h 4"/>
                  <a:gd name="T2" fmla="*/ 0 w 6"/>
                  <a:gd name="T3" fmla="*/ 3 h 4"/>
                  <a:gd name="T4" fmla="*/ 2 w 6"/>
                  <a:gd name="T5" fmla="*/ 4 h 4"/>
                  <a:gd name="T6" fmla="*/ 2 w 6"/>
                  <a:gd name="T7" fmla="*/ 4 h 4"/>
                  <a:gd name="T8" fmla="*/ 6 w 6"/>
                  <a:gd name="T9" fmla="*/ 3 h 4"/>
                  <a:gd name="T10" fmla="*/ 6 w 6"/>
                  <a:gd name="T11" fmla="*/ 2 h 4"/>
                  <a:gd name="T12" fmla="*/ 6 w 6"/>
                  <a:gd name="T13" fmla="*/ 1 h 4"/>
                  <a:gd name="T14" fmla="*/ 6 w 6"/>
                  <a:gd name="T15" fmla="*/ 1 h 4"/>
                  <a:gd name="T16" fmla="*/ 6 w 6"/>
                  <a:gd name="T17" fmla="*/ 1 h 4"/>
                  <a:gd name="T18" fmla="*/ 4 w 6"/>
                  <a:gd name="T19" fmla="*/ 1 h 4"/>
                  <a:gd name="T20" fmla="*/ 4 w 6"/>
                  <a:gd name="T21" fmla="*/ 0 h 4"/>
                  <a:gd name="T22" fmla="*/ 2 w 6"/>
                  <a:gd name="T23" fmla="*/ 1 h 4"/>
                  <a:gd name="T24" fmla="*/ 2 w 6"/>
                  <a:gd name="T25" fmla="*/ 1 h 4"/>
                  <a:gd name="T26" fmla="*/ 2 w 6"/>
                  <a:gd name="T27" fmla="*/ 2 h 4"/>
                  <a:gd name="T28" fmla="*/ 2 w 6"/>
                  <a:gd name="T29" fmla="*/ 2 h 4"/>
                  <a:gd name="T30" fmla="*/ 2 w 6"/>
                  <a:gd name="T31" fmla="*/ 3 h 4"/>
                  <a:gd name="T32" fmla="*/ 0 w 6"/>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4"/>
                  <a:gd name="T53" fmla="*/ 6 w 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4">
                    <a:moveTo>
                      <a:pt x="0" y="3"/>
                    </a:moveTo>
                    <a:lnTo>
                      <a:pt x="0" y="3"/>
                    </a:lnTo>
                    <a:lnTo>
                      <a:pt x="2" y="4"/>
                    </a:lnTo>
                    <a:lnTo>
                      <a:pt x="6" y="3"/>
                    </a:lnTo>
                    <a:lnTo>
                      <a:pt x="6" y="2"/>
                    </a:lnTo>
                    <a:lnTo>
                      <a:pt x="6" y="1"/>
                    </a:lnTo>
                    <a:lnTo>
                      <a:pt x="4" y="1"/>
                    </a:lnTo>
                    <a:lnTo>
                      <a:pt x="4" y="0"/>
                    </a:lnTo>
                    <a:lnTo>
                      <a:pt x="2" y="1"/>
                    </a:lnTo>
                    <a:lnTo>
                      <a:pt x="2" y="2"/>
                    </a:lnTo>
                    <a:lnTo>
                      <a:pt x="2" y="3"/>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6" name="Freeform 924"/>
              <p:cNvSpPr>
                <a:spLocks/>
              </p:cNvSpPr>
              <p:nvPr/>
            </p:nvSpPr>
            <p:spPr bwMode="auto">
              <a:xfrm>
                <a:off x="7712" y="3443"/>
                <a:ext cx="6" cy="1"/>
              </a:xfrm>
              <a:custGeom>
                <a:avLst/>
                <a:gdLst>
                  <a:gd name="T0" fmla="*/ 6 w 6"/>
                  <a:gd name="T1" fmla="*/ 1 h 1"/>
                  <a:gd name="T2" fmla="*/ 6 w 6"/>
                  <a:gd name="T3" fmla="*/ 0 h 1"/>
                  <a:gd name="T4" fmla="*/ 4 w 6"/>
                  <a:gd name="T5" fmla="*/ 0 h 1"/>
                  <a:gd name="T6" fmla="*/ 2 w 6"/>
                  <a:gd name="T7" fmla="*/ 0 h 1"/>
                  <a:gd name="T8" fmla="*/ 0 w 6"/>
                  <a:gd name="T9" fmla="*/ 1 h 1"/>
                  <a:gd name="T10" fmla="*/ 0 w 6"/>
                  <a:gd name="T11" fmla="*/ 1 h 1"/>
                  <a:gd name="T12" fmla="*/ 0 w 6"/>
                  <a:gd name="T13" fmla="*/ 1 h 1"/>
                  <a:gd name="T14" fmla="*/ 4 w 6"/>
                  <a:gd name="T15" fmla="*/ 0 h 1"/>
                  <a:gd name="T16" fmla="*/ 6 w 6"/>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6" y="1"/>
                    </a:moveTo>
                    <a:lnTo>
                      <a:pt x="6" y="0"/>
                    </a:lnTo>
                    <a:lnTo>
                      <a:pt x="4" y="0"/>
                    </a:lnTo>
                    <a:lnTo>
                      <a:pt x="2" y="0"/>
                    </a:lnTo>
                    <a:lnTo>
                      <a:pt x="0" y="1"/>
                    </a:lnTo>
                    <a:lnTo>
                      <a:pt x="4" y="0"/>
                    </a:lnTo>
                    <a:lnTo>
                      <a:pt x="6"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7" name="Freeform 925"/>
              <p:cNvSpPr>
                <a:spLocks/>
              </p:cNvSpPr>
              <p:nvPr/>
            </p:nvSpPr>
            <p:spPr bwMode="auto">
              <a:xfrm>
                <a:off x="7762" y="3495"/>
                <a:ext cx="32" cy="7"/>
              </a:xfrm>
              <a:custGeom>
                <a:avLst/>
                <a:gdLst>
                  <a:gd name="T0" fmla="*/ 21 w 32"/>
                  <a:gd name="T1" fmla="*/ 2 h 7"/>
                  <a:gd name="T2" fmla="*/ 19 w 32"/>
                  <a:gd name="T3" fmla="*/ 1 h 7"/>
                  <a:gd name="T4" fmla="*/ 19 w 32"/>
                  <a:gd name="T5" fmla="*/ 1 h 7"/>
                  <a:gd name="T6" fmla="*/ 6 w 32"/>
                  <a:gd name="T7" fmla="*/ 0 h 7"/>
                  <a:gd name="T8" fmla="*/ 0 w 32"/>
                  <a:gd name="T9" fmla="*/ 1 h 7"/>
                  <a:gd name="T10" fmla="*/ 0 w 32"/>
                  <a:gd name="T11" fmla="*/ 2 h 7"/>
                  <a:gd name="T12" fmla="*/ 2 w 32"/>
                  <a:gd name="T13" fmla="*/ 4 h 7"/>
                  <a:gd name="T14" fmla="*/ 4 w 32"/>
                  <a:gd name="T15" fmla="*/ 4 h 7"/>
                  <a:gd name="T16" fmla="*/ 11 w 32"/>
                  <a:gd name="T17" fmla="*/ 6 h 7"/>
                  <a:gd name="T18" fmla="*/ 13 w 32"/>
                  <a:gd name="T19" fmla="*/ 6 h 7"/>
                  <a:gd name="T20" fmla="*/ 15 w 32"/>
                  <a:gd name="T21" fmla="*/ 7 h 7"/>
                  <a:gd name="T22" fmla="*/ 17 w 32"/>
                  <a:gd name="T23" fmla="*/ 7 h 7"/>
                  <a:gd name="T24" fmla="*/ 19 w 32"/>
                  <a:gd name="T25" fmla="*/ 6 h 7"/>
                  <a:gd name="T26" fmla="*/ 21 w 32"/>
                  <a:gd name="T27" fmla="*/ 6 h 7"/>
                  <a:gd name="T28" fmla="*/ 23 w 32"/>
                  <a:gd name="T29" fmla="*/ 6 h 7"/>
                  <a:gd name="T30" fmla="*/ 28 w 32"/>
                  <a:gd name="T31" fmla="*/ 6 h 7"/>
                  <a:gd name="T32" fmla="*/ 32 w 32"/>
                  <a:gd name="T33" fmla="*/ 6 h 7"/>
                  <a:gd name="T34" fmla="*/ 30 w 32"/>
                  <a:gd name="T35" fmla="*/ 4 h 7"/>
                  <a:gd name="T36" fmla="*/ 23 w 32"/>
                  <a:gd name="T37" fmla="*/ 4 h 7"/>
                  <a:gd name="T38" fmla="*/ 21 w 32"/>
                  <a:gd name="T39" fmla="*/ 2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7"/>
                  <a:gd name="T62" fmla="*/ 32 w 32"/>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7">
                    <a:moveTo>
                      <a:pt x="21" y="2"/>
                    </a:moveTo>
                    <a:lnTo>
                      <a:pt x="19" y="1"/>
                    </a:lnTo>
                    <a:lnTo>
                      <a:pt x="6" y="0"/>
                    </a:lnTo>
                    <a:lnTo>
                      <a:pt x="0" y="1"/>
                    </a:lnTo>
                    <a:lnTo>
                      <a:pt x="0" y="2"/>
                    </a:lnTo>
                    <a:lnTo>
                      <a:pt x="2" y="4"/>
                    </a:lnTo>
                    <a:lnTo>
                      <a:pt x="4" y="4"/>
                    </a:lnTo>
                    <a:lnTo>
                      <a:pt x="11" y="6"/>
                    </a:lnTo>
                    <a:lnTo>
                      <a:pt x="13" y="6"/>
                    </a:lnTo>
                    <a:lnTo>
                      <a:pt x="15" y="7"/>
                    </a:lnTo>
                    <a:lnTo>
                      <a:pt x="17" y="7"/>
                    </a:lnTo>
                    <a:lnTo>
                      <a:pt x="19" y="6"/>
                    </a:lnTo>
                    <a:lnTo>
                      <a:pt x="21" y="6"/>
                    </a:lnTo>
                    <a:lnTo>
                      <a:pt x="23" y="6"/>
                    </a:lnTo>
                    <a:lnTo>
                      <a:pt x="28" y="6"/>
                    </a:lnTo>
                    <a:lnTo>
                      <a:pt x="32" y="6"/>
                    </a:lnTo>
                    <a:lnTo>
                      <a:pt x="30" y="4"/>
                    </a:lnTo>
                    <a:lnTo>
                      <a:pt x="23" y="4"/>
                    </a:lnTo>
                    <a:lnTo>
                      <a:pt x="21"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8" name="Freeform 926"/>
              <p:cNvSpPr>
                <a:spLocks/>
              </p:cNvSpPr>
              <p:nvPr/>
            </p:nvSpPr>
            <p:spPr bwMode="auto">
              <a:xfrm>
                <a:off x="7665" y="3456"/>
                <a:ext cx="158" cy="29"/>
              </a:xfrm>
              <a:custGeom>
                <a:avLst/>
                <a:gdLst>
                  <a:gd name="T0" fmla="*/ 158 w 158"/>
                  <a:gd name="T1" fmla="*/ 24 h 29"/>
                  <a:gd name="T2" fmla="*/ 150 w 158"/>
                  <a:gd name="T3" fmla="*/ 23 h 29"/>
                  <a:gd name="T4" fmla="*/ 148 w 158"/>
                  <a:gd name="T5" fmla="*/ 21 h 29"/>
                  <a:gd name="T6" fmla="*/ 135 w 158"/>
                  <a:gd name="T7" fmla="*/ 21 h 29"/>
                  <a:gd name="T8" fmla="*/ 135 w 158"/>
                  <a:gd name="T9" fmla="*/ 20 h 29"/>
                  <a:gd name="T10" fmla="*/ 137 w 158"/>
                  <a:gd name="T11" fmla="*/ 19 h 29"/>
                  <a:gd name="T12" fmla="*/ 133 w 158"/>
                  <a:gd name="T13" fmla="*/ 17 h 29"/>
                  <a:gd name="T14" fmla="*/ 127 w 158"/>
                  <a:gd name="T15" fmla="*/ 17 h 29"/>
                  <a:gd name="T16" fmla="*/ 125 w 158"/>
                  <a:gd name="T17" fmla="*/ 16 h 29"/>
                  <a:gd name="T18" fmla="*/ 114 w 158"/>
                  <a:gd name="T19" fmla="*/ 13 h 29"/>
                  <a:gd name="T20" fmla="*/ 101 w 158"/>
                  <a:gd name="T21" fmla="*/ 11 h 29"/>
                  <a:gd name="T22" fmla="*/ 97 w 158"/>
                  <a:gd name="T23" fmla="*/ 8 h 29"/>
                  <a:gd name="T24" fmla="*/ 93 w 158"/>
                  <a:gd name="T25" fmla="*/ 8 h 29"/>
                  <a:gd name="T26" fmla="*/ 93 w 158"/>
                  <a:gd name="T27" fmla="*/ 7 h 29"/>
                  <a:gd name="T28" fmla="*/ 91 w 158"/>
                  <a:gd name="T29" fmla="*/ 7 h 29"/>
                  <a:gd name="T30" fmla="*/ 82 w 158"/>
                  <a:gd name="T31" fmla="*/ 7 h 29"/>
                  <a:gd name="T32" fmla="*/ 78 w 158"/>
                  <a:gd name="T33" fmla="*/ 5 h 29"/>
                  <a:gd name="T34" fmla="*/ 70 w 158"/>
                  <a:gd name="T35" fmla="*/ 2 h 29"/>
                  <a:gd name="T36" fmla="*/ 63 w 158"/>
                  <a:gd name="T37" fmla="*/ 2 h 29"/>
                  <a:gd name="T38" fmla="*/ 36 w 158"/>
                  <a:gd name="T39" fmla="*/ 0 h 29"/>
                  <a:gd name="T40" fmla="*/ 7 w 158"/>
                  <a:gd name="T41" fmla="*/ 7 h 29"/>
                  <a:gd name="T42" fmla="*/ 7 w 158"/>
                  <a:gd name="T43" fmla="*/ 10 h 29"/>
                  <a:gd name="T44" fmla="*/ 5 w 158"/>
                  <a:gd name="T45" fmla="*/ 11 h 29"/>
                  <a:gd name="T46" fmla="*/ 0 w 158"/>
                  <a:gd name="T47" fmla="*/ 12 h 29"/>
                  <a:gd name="T48" fmla="*/ 7 w 158"/>
                  <a:gd name="T49" fmla="*/ 12 h 29"/>
                  <a:gd name="T50" fmla="*/ 7 w 158"/>
                  <a:gd name="T51" fmla="*/ 13 h 29"/>
                  <a:gd name="T52" fmla="*/ 13 w 158"/>
                  <a:gd name="T53" fmla="*/ 11 h 29"/>
                  <a:gd name="T54" fmla="*/ 26 w 158"/>
                  <a:gd name="T55" fmla="*/ 8 h 29"/>
                  <a:gd name="T56" fmla="*/ 32 w 158"/>
                  <a:gd name="T57" fmla="*/ 5 h 29"/>
                  <a:gd name="T58" fmla="*/ 45 w 158"/>
                  <a:gd name="T59" fmla="*/ 5 h 29"/>
                  <a:gd name="T60" fmla="*/ 47 w 158"/>
                  <a:gd name="T61" fmla="*/ 6 h 29"/>
                  <a:gd name="T62" fmla="*/ 40 w 158"/>
                  <a:gd name="T63" fmla="*/ 7 h 29"/>
                  <a:gd name="T64" fmla="*/ 42 w 158"/>
                  <a:gd name="T65" fmla="*/ 8 h 29"/>
                  <a:gd name="T66" fmla="*/ 49 w 158"/>
                  <a:gd name="T67" fmla="*/ 10 h 29"/>
                  <a:gd name="T68" fmla="*/ 51 w 158"/>
                  <a:gd name="T69" fmla="*/ 10 h 29"/>
                  <a:gd name="T70" fmla="*/ 55 w 158"/>
                  <a:gd name="T71" fmla="*/ 10 h 29"/>
                  <a:gd name="T72" fmla="*/ 57 w 158"/>
                  <a:gd name="T73" fmla="*/ 10 h 29"/>
                  <a:gd name="T74" fmla="*/ 66 w 158"/>
                  <a:gd name="T75" fmla="*/ 11 h 29"/>
                  <a:gd name="T76" fmla="*/ 80 w 158"/>
                  <a:gd name="T77" fmla="*/ 14 h 29"/>
                  <a:gd name="T78" fmla="*/ 93 w 158"/>
                  <a:gd name="T79" fmla="*/ 15 h 29"/>
                  <a:gd name="T80" fmla="*/ 101 w 158"/>
                  <a:gd name="T81" fmla="*/ 22 h 29"/>
                  <a:gd name="T82" fmla="*/ 116 w 158"/>
                  <a:gd name="T83" fmla="*/ 23 h 29"/>
                  <a:gd name="T84" fmla="*/ 116 w 158"/>
                  <a:gd name="T85" fmla="*/ 24 h 29"/>
                  <a:gd name="T86" fmla="*/ 106 w 158"/>
                  <a:gd name="T87" fmla="*/ 28 h 29"/>
                  <a:gd name="T88" fmla="*/ 108 w 158"/>
                  <a:gd name="T89" fmla="*/ 29 h 29"/>
                  <a:gd name="T90" fmla="*/ 158 w 158"/>
                  <a:gd name="T91" fmla="*/ 25 h 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8"/>
                  <a:gd name="T139" fmla="*/ 0 h 29"/>
                  <a:gd name="T140" fmla="*/ 158 w 158"/>
                  <a:gd name="T141" fmla="*/ 29 h 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8" h="29">
                    <a:moveTo>
                      <a:pt x="158" y="25"/>
                    </a:moveTo>
                    <a:lnTo>
                      <a:pt x="158" y="24"/>
                    </a:lnTo>
                    <a:lnTo>
                      <a:pt x="154" y="24"/>
                    </a:lnTo>
                    <a:lnTo>
                      <a:pt x="150" y="23"/>
                    </a:lnTo>
                    <a:lnTo>
                      <a:pt x="150" y="22"/>
                    </a:lnTo>
                    <a:lnTo>
                      <a:pt x="148" y="21"/>
                    </a:lnTo>
                    <a:lnTo>
                      <a:pt x="146" y="21"/>
                    </a:lnTo>
                    <a:lnTo>
                      <a:pt x="135" y="21"/>
                    </a:lnTo>
                    <a:lnTo>
                      <a:pt x="135" y="20"/>
                    </a:lnTo>
                    <a:lnTo>
                      <a:pt x="137" y="19"/>
                    </a:lnTo>
                    <a:lnTo>
                      <a:pt x="135" y="17"/>
                    </a:lnTo>
                    <a:lnTo>
                      <a:pt x="133" y="17"/>
                    </a:lnTo>
                    <a:lnTo>
                      <a:pt x="129" y="17"/>
                    </a:lnTo>
                    <a:lnTo>
                      <a:pt x="127" y="17"/>
                    </a:lnTo>
                    <a:lnTo>
                      <a:pt x="127" y="16"/>
                    </a:lnTo>
                    <a:lnTo>
                      <a:pt x="125" y="16"/>
                    </a:lnTo>
                    <a:lnTo>
                      <a:pt x="122" y="16"/>
                    </a:lnTo>
                    <a:lnTo>
                      <a:pt x="114" y="13"/>
                    </a:lnTo>
                    <a:lnTo>
                      <a:pt x="101" y="11"/>
                    </a:lnTo>
                    <a:lnTo>
                      <a:pt x="99" y="10"/>
                    </a:lnTo>
                    <a:lnTo>
                      <a:pt x="97" y="8"/>
                    </a:lnTo>
                    <a:lnTo>
                      <a:pt x="93" y="8"/>
                    </a:lnTo>
                    <a:lnTo>
                      <a:pt x="93" y="7"/>
                    </a:lnTo>
                    <a:lnTo>
                      <a:pt x="91" y="7"/>
                    </a:lnTo>
                    <a:lnTo>
                      <a:pt x="89" y="6"/>
                    </a:lnTo>
                    <a:lnTo>
                      <a:pt x="82" y="7"/>
                    </a:lnTo>
                    <a:lnTo>
                      <a:pt x="80" y="6"/>
                    </a:lnTo>
                    <a:lnTo>
                      <a:pt x="78" y="5"/>
                    </a:lnTo>
                    <a:lnTo>
                      <a:pt x="76" y="4"/>
                    </a:lnTo>
                    <a:lnTo>
                      <a:pt x="70" y="2"/>
                    </a:lnTo>
                    <a:lnTo>
                      <a:pt x="66" y="2"/>
                    </a:lnTo>
                    <a:lnTo>
                      <a:pt x="63" y="2"/>
                    </a:lnTo>
                    <a:lnTo>
                      <a:pt x="61" y="0"/>
                    </a:lnTo>
                    <a:lnTo>
                      <a:pt x="36" y="0"/>
                    </a:lnTo>
                    <a:lnTo>
                      <a:pt x="9" y="6"/>
                    </a:lnTo>
                    <a:lnTo>
                      <a:pt x="7" y="7"/>
                    </a:lnTo>
                    <a:lnTo>
                      <a:pt x="7" y="10"/>
                    </a:lnTo>
                    <a:lnTo>
                      <a:pt x="7" y="11"/>
                    </a:lnTo>
                    <a:lnTo>
                      <a:pt x="5" y="11"/>
                    </a:lnTo>
                    <a:lnTo>
                      <a:pt x="0" y="12"/>
                    </a:lnTo>
                    <a:lnTo>
                      <a:pt x="5" y="12"/>
                    </a:lnTo>
                    <a:lnTo>
                      <a:pt x="7" y="12"/>
                    </a:lnTo>
                    <a:lnTo>
                      <a:pt x="7" y="13"/>
                    </a:lnTo>
                    <a:lnTo>
                      <a:pt x="11" y="11"/>
                    </a:lnTo>
                    <a:lnTo>
                      <a:pt x="13" y="11"/>
                    </a:lnTo>
                    <a:lnTo>
                      <a:pt x="15" y="10"/>
                    </a:lnTo>
                    <a:lnTo>
                      <a:pt x="26" y="8"/>
                    </a:lnTo>
                    <a:lnTo>
                      <a:pt x="26" y="6"/>
                    </a:lnTo>
                    <a:lnTo>
                      <a:pt x="32" y="5"/>
                    </a:lnTo>
                    <a:lnTo>
                      <a:pt x="45" y="5"/>
                    </a:lnTo>
                    <a:lnTo>
                      <a:pt x="47" y="5"/>
                    </a:lnTo>
                    <a:lnTo>
                      <a:pt x="47" y="6"/>
                    </a:lnTo>
                    <a:lnTo>
                      <a:pt x="40" y="7"/>
                    </a:lnTo>
                    <a:lnTo>
                      <a:pt x="42" y="8"/>
                    </a:lnTo>
                    <a:lnTo>
                      <a:pt x="49" y="10"/>
                    </a:lnTo>
                    <a:lnTo>
                      <a:pt x="51" y="10"/>
                    </a:lnTo>
                    <a:lnTo>
                      <a:pt x="53" y="10"/>
                    </a:lnTo>
                    <a:lnTo>
                      <a:pt x="55" y="10"/>
                    </a:lnTo>
                    <a:lnTo>
                      <a:pt x="57" y="10"/>
                    </a:lnTo>
                    <a:lnTo>
                      <a:pt x="63" y="10"/>
                    </a:lnTo>
                    <a:lnTo>
                      <a:pt x="66" y="11"/>
                    </a:lnTo>
                    <a:lnTo>
                      <a:pt x="70" y="12"/>
                    </a:lnTo>
                    <a:lnTo>
                      <a:pt x="80" y="14"/>
                    </a:lnTo>
                    <a:lnTo>
                      <a:pt x="91" y="14"/>
                    </a:lnTo>
                    <a:lnTo>
                      <a:pt x="93" y="15"/>
                    </a:lnTo>
                    <a:lnTo>
                      <a:pt x="95" y="19"/>
                    </a:lnTo>
                    <a:lnTo>
                      <a:pt x="101" y="22"/>
                    </a:lnTo>
                    <a:lnTo>
                      <a:pt x="110" y="22"/>
                    </a:lnTo>
                    <a:lnTo>
                      <a:pt x="116" y="23"/>
                    </a:lnTo>
                    <a:lnTo>
                      <a:pt x="116" y="24"/>
                    </a:lnTo>
                    <a:lnTo>
                      <a:pt x="110" y="27"/>
                    </a:lnTo>
                    <a:lnTo>
                      <a:pt x="106" y="28"/>
                    </a:lnTo>
                    <a:lnTo>
                      <a:pt x="106" y="29"/>
                    </a:lnTo>
                    <a:lnTo>
                      <a:pt x="108" y="29"/>
                    </a:lnTo>
                    <a:lnTo>
                      <a:pt x="146" y="28"/>
                    </a:lnTo>
                    <a:lnTo>
                      <a:pt x="158" y="2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49" name="Freeform 927"/>
              <p:cNvSpPr>
                <a:spLocks/>
              </p:cNvSpPr>
              <p:nvPr/>
            </p:nvSpPr>
            <p:spPr bwMode="auto">
              <a:xfrm>
                <a:off x="7901" y="3252"/>
                <a:ext cx="2" cy="2"/>
              </a:xfrm>
              <a:custGeom>
                <a:avLst/>
                <a:gdLst>
                  <a:gd name="T0" fmla="*/ 0 w 2"/>
                  <a:gd name="T1" fmla="*/ 0 h 2"/>
                  <a:gd name="T2" fmla="*/ 0 w 2"/>
                  <a:gd name="T3" fmla="*/ 1 h 2"/>
                  <a:gd name="T4" fmla="*/ 0 w 2"/>
                  <a:gd name="T5" fmla="*/ 2 h 2"/>
                  <a:gd name="T6" fmla="*/ 2 w 2"/>
                  <a:gd name="T7" fmla="*/ 2 h 2"/>
                  <a:gd name="T8" fmla="*/ 2 w 2"/>
                  <a:gd name="T9" fmla="*/ 1 h 2"/>
                  <a:gd name="T10" fmla="*/ 2 w 2"/>
                  <a:gd name="T11" fmla="*/ 1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0" y="2"/>
                    </a:lnTo>
                    <a:lnTo>
                      <a:pt x="2" y="2"/>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0" name="Freeform 928"/>
              <p:cNvSpPr>
                <a:spLocks/>
              </p:cNvSpPr>
              <p:nvPr/>
            </p:nvSpPr>
            <p:spPr bwMode="auto">
              <a:xfrm>
                <a:off x="7962" y="3502"/>
                <a:ext cx="2" cy="1"/>
              </a:xfrm>
              <a:custGeom>
                <a:avLst/>
                <a:gdLst>
                  <a:gd name="T0" fmla="*/ 0 w 2"/>
                  <a:gd name="T1" fmla="*/ 1 h 1"/>
                  <a:gd name="T2" fmla="*/ 2 w 2"/>
                  <a:gd name="T3" fmla="*/ 0 h 1"/>
                  <a:gd name="T4" fmla="*/ 0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1" name="Freeform 929"/>
              <p:cNvSpPr>
                <a:spLocks/>
              </p:cNvSpPr>
              <p:nvPr/>
            </p:nvSpPr>
            <p:spPr bwMode="auto">
              <a:xfrm>
                <a:off x="10712" y="3568"/>
                <a:ext cx="70" cy="33"/>
              </a:xfrm>
              <a:custGeom>
                <a:avLst/>
                <a:gdLst>
                  <a:gd name="T0" fmla="*/ 55 w 70"/>
                  <a:gd name="T1" fmla="*/ 0 h 33"/>
                  <a:gd name="T2" fmla="*/ 53 w 70"/>
                  <a:gd name="T3" fmla="*/ 0 h 33"/>
                  <a:gd name="T4" fmla="*/ 53 w 70"/>
                  <a:gd name="T5" fmla="*/ 6 h 33"/>
                  <a:gd name="T6" fmla="*/ 51 w 70"/>
                  <a:gd name="T7" fmla="*/ 6 h 33"/>
                  <a:gd name="T8" fmla="*/ 42 w 70"/>
                  <a:gd name="T9" fmla="*/ 6 h 33"/>
                  <a:gd name="T10" fmla="*/ 42 w 70"/>
                  <a:gd name="T11" fmla="*/ 8 h 33"/>
                  <a:gd name="T12" fmla="*/ 38 w 70"/>
                  <a:gd name="T13" fmla="*/ 9 h 33"/>
                  <a:gd name="T14" fmla="*/ 34 w 70"/>
                  <a:gd name="T15" fmla="*/ 13 h 33"/>
                  <a:gd name="T16" fmla="*/ 30 w 70"/>
                  <a:gd name="T17" fmla="*/ 12 h 33"/>
                  <a:gd name="T18" fmla="*/ 21 w 70"/>
                  <a:gd name="T19" fmla="*/ 8 h 33"/>
                  <a:gd name="T20" fmla="*/ 17 w 70"/>
                  <a:gd name="T21" fmla="*/ 11 h 33"/>
                  <a:gd name="T22" fmla="*/ 15 w 70"/>
                  <a:gd name="T23" fmla="*/ 13 h 33"/>
                  <a:gd name="T24" fmla="*/ 5 w 70"/>
                  <a:gd name="T25" fmla="*/ 15 h 33"/>
                  <a:gd name="T26" fmla="*/ 2 w 70"/>
                  <a:gd name="T27" fmla="*/ 23 h 33"/>
                  <a:gd name="T28" fmla="*/ 5 w 70"/>
                  <a:gd name="T29" fmla="*/ 23 h 33"/>
                  <a:gd name="T30" fmla="*/ 11 w 70"/>
                  <a:gd name="T31" fmla="*/ 16 h 33"/>
                  <a:gd name="T32" fmla="*/ 15 w 70"/>
                  <a:gd name="T33" fmla="*/ 20 h 33"/>
                  <a:gd name="T34" fmla="*/ 19 w 70"/>
                  <a:gd name="T35" fmla="*/ 17 h 33"/>
                  <a:gd name="T36" fmla="*/ 21 w 70"/>
                  <a:gd name="T37" fmla="*/ 17 h 33"/>
                  <a:gd name="T38" fmla="*/ 23 w 70"/>
                  <a:gd name="T39" fmla="*/ 17 h 33"/>
                  <a:gd name="T40" fmla="*/ 28 w 70"/>
                  <a:gd name="T41" fmla="*/ 15 h 33"/>
                  <a:gd name="T42" fmla="*/ 34 w 70"/>
                  <a:gd name="T43" fmla="*/ 19 h 33"/>
                  <a:gd name="T44" fmla="*/ 32 w 70"/>
                  <a:gd name="T45" fmla="*/ 22 h 33"/>
                  <a:gd name="T46" fmla="*/ 36 w 70"/>
                  <a:gd name="T47" fmla="*/ 29 h 33"/>
                  <a:gd name="T48" fmla="*/ 49 w 70"/>
                  <a:gd name="T49" fmla="*/ 31 h 33"/>
                  <a:gd name="T50" fmla="*/ 51 w 70"/>
                  <a:gd name="T51" fmla="*/ 32 h 33"/>
                  <a:gd name="T52" fmla="*/ 57 w 70"/>
                  <a:gd name="T53" fmla="*/ 30 h 33"/>
                  <a:gd name="T54" fmla="*/ 55 w 70"/>
                  <a:gd name="T55" fmla="*/ 27 h 33"/>
                  <a:gd name="T56" fmla="*/ 53 w 70"/>
                  <a:gd name="T57" fmla="*/ 23 h 33"/>
                  <a:gd name="T58" fmla="*/ 59 w 70"/>
                  <a:gd name="T59" fmla="*/ 20 h 33"/>
                  <a:gd name="T60" fmla="*/ 64 w 70"/>
                  <a:gd name="T61" fmla="*/ 27 h 33"/>
                  <a:gd name="T62" fmla="*/ 66 w 70"/>
                  <a:gd name="T63" fmla="*/ 23 h 33"/>
                  <a:gd name="T64" fmla="*/ 68 w 70"/>
                  <a:gd name="T65" fmla="*/ 22 h 33"/>
                  <a:gd name="T66" fmla="*/ 70 w 70"/>
                  <a:gd name="T67" fmla="*/ 19 h 33"/>
                  <a:gd name="T68" fmla="*/ 68 w 70"/>
                  <a:gd name="T69" fmla="*/ 13 h 33"/>
                  <a:gd name="T70" fmla="*/ 66 w 70"/>
                  <a:gd name="T71" fmla="*/ 11 h 33"/>
                  <a:gd name="T72" fmla="*/ 66 w 70"/>
                  <a:gd name="T73" fmla="*/ 8 h 33"/>
                  <a:gd name="T74" fmla="*/ 64 w 70"/>
                  <a:gd name="T75" fmla="*/ 4 h 33"/>
                  <a:gd name="T76" fmla="*/ 61 w 70"/>
                  <a:gd name="T77" fmla="*/ 4 h 33"/>
                  <a:gd name="T78" fmla="*/ 57 w 70"/>
                  <a:gd name="T79" fmla="*/ 1 h 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33"/>
                  <a:gd name="T122" fmla="*/ 70 w 70"/>
                  <a:gd name="T123" fmla="*/ 33 h 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33">
                    <a:moveTo>
                      <a:pt x="57" y="1"/>
                    </a:moveTo>
                    <a:lnTo>
                      <a:pt x="55" y="0"/>
                    </a:lnTo>
                    <a:lnTo>
                      <a:pt x="53" y="0"/>
                    </a:lnTo>
                    <a:lnTo>
                      <a:pt x="53" y="4"/>
                    </a:lnTo>
                    <a:lnTo>
                      <a:pt x="53" y="6"/>
                    </a:lnTo>
                    <a:lnTo>
                      <a:pt x="51" y="6"/>
                    </a:lnTo>
                    <a:lnTo>
                      <a:pt x="47" y="7"/>
                    </a:lnTo>
                    <a:lnTo>
                      <a:pt x="42" y="6"/>
                    </a:lnTo>
                    <a:lnTo>
                      <a:pt x="42" y="7"/>
                    </a:lnTo>
                    <a:lnTo>
                      <a:pt x="42" y="8"/>
                    </a:lnTo>
                    <a:lnTo>
                      <a:pt x="40" y="9"/>
                    </a:lnTo>
                    <a:lnTo>
                      <a:pt x="38" y="9"/>
                    </a:lnTo>
                    <a:lnTo>
                      <a:pt x="36" y="11"/>
                    </a:lnTo>
                    <a:lnTo>
                      <a:pt x="34" y="13"/>
                    </a:lnTo>
                    <a:lnTo>
                      <a:pt x="28" y="14"/>
                    </a:lnTo>
                    <a:lnTo>
                      <a:pt x="30" y="12"/>
                    </a:lnTo>
                    <a:lnTo>
                      <a:pt x="28" y="9"/>
                    </a:lnTo>
                    <a:lnTo>
                      <a:pt x="21" y="8"/>
                    </a:lnTo>
                    <a:lnTo>
                      <a:pt x="21" y="9"/>
                    </a:lnTo>
                    <a:lnTo>
                      <a:pt x="17" y="11"/>
                    </a:lnTo>
                    <a:lnTo>
                      <a:pt x="15" y="12"/>
                    </a:lnTo>
                    <a:lnTo>
                      <a:pt x="15" y="13"/>
                    </a:lnTo>
                    <a:lnTo>
                      <a:pt x="7" y="14"/>
                    </a:lnTo>
                    <a:lnTo>
                      <a:pt x="5" y="15"/>
                    </a:lnTo>
                    <a:lnTo>
                      <a:pt x="0" y="21"/>
                    </a:lnTo>
                    <a:lnTo>
                      <a:pt x="2" y="23"/>
                    </a:lnTo>
                    <a:lnTo>
                      <a:pt x="5" y="23"/>
                    </a:lnTo>
                    <a:lnTo>
                      <a:pt x="9" y="19"/>
                    </a:lnTo>
                    <a:lnTo>
                      <a:pt x="11" y="16"/>
                    </a:lnTo>
                    <a:lnTo>
                      <a:pt x="13" y="16"/>
                    </a:lnTo>
                    <a:lnTo>
                      <a:pt x="15" y="20"/>
                    </a:lnTo>
                    <a:lnTo>
                      <a:pt x="15" y="19"/>
                    </a:lnTo>
                    <a:lnTo>
                      <a:pt x="19" y="17"/>
                    </a:lnTo>
                    <a:lnTo>
                      <a:pt x="21" y="17"/>
                    </a:lnTo>
                    <a:lnTo>
                      <a:pt x="23" y="19"/>
                    </a:lnTo>
                    <a:lnTo>
                      <a:pt x="23" y="17"/>
                    </a:lnTo>
                    <a:lnTo>
                      <a:pt x="26" y="15"/>
                    </a:lnTo>
                    <a:lnTo>
                      <a:pt x="28" y="15"/>
                    </a:lnTo>
                    <a:lnTo>
                      <a:pt x="30" y="16"/>
                    </a:lnTo>
                    <a:lnTo>
                      <a:pt x="34" y="19"/>
                    </a:lnTo>
                    <a:lnTo>
                      <a:pt x="34" y="20"/>
                    </a:lnTo>
                    <a:lnTo>
                      <a:pt x="32" y="22"/>
                    </a:lnTo>
                    <a:lnTo>
                      <a:pt x="34" y="27"/>
                    </a:lnTo>
                    <a:lnTo>
                      <a:pt x="36" y="29"/>
                    </a:lnTo>
                    <a:lnTo>
                      <a:pt x="45" y="31"/>
                    </a:lnTo>
                    <a:lnTo>
                      <a:pt x="49" y="31"/>
                    </a:lnTo>
                    <a:lnTo>
                      <a:pt x="51" y="30"/>
                    </a:lnTo>
                    <a:lnTo>
                      <a:pt x="51" y="32"/>
                    </a:lnTo>
                    <a:lnTo>
                      <a:pt x="53" y="33"/>
                    </a:lnTo>
                    <a:lnTo>
                      <a:pt x="57" y="30"/>
                    </a:lnTo>
                    <a:lnTo>
                      <a:pt x="55" y="27"/>
                    </a:lnTo>
                    <a:lnTo>
                      <a:pt x="53" y="25"/>
                    </a:lnTo>
                    <a:lnTo>
                      <a:pt x="53" y="23"/>
                    </a:lnTo>
                    <a:lnTo>
                      <a:pt x="59" y="20"/>
                    </a:lnTo>
                    <a:lnTo>
                      <a:pt x="61" y="22"/>
                    </a:lnTo>
                    <a:lnTo>
                      <a:pt x="64" y="27"/>
                    </a:lnTo>
                    <a:lnTo>
                      <a:pt x="66" y="28"/>
                    </a:lnTo>
                    <a:lnTo>
                      <a:pt x="66" y="23"/>
                    </a:lnTo>
                    <a:lnTo>
                      <a:pt x="66" y="22"/>
                    </a:lnTo>
                    <a:lnTo>
                      <a:pt x="68" y="22"/>
                    </a:lnTo>
                    <a:lnTo>
                      <a:pt x="70" y="21"/>
                    </a:lnTo>
                    <a:lnTo>
                      <a:pt x="70" y="19"/>
                    </a:lnTo>
                    <a:lnTo>
                      <a:pt x="68" y="15"/>
                    </a:lnTo>
                    <a:lnTo>
                      <a:pt x="68" y="13"/>
                    </a:lnTo>
                    <a:lnTo>
                      <a:pt x="66" y="12"/>
                    </a:lnTo>
                    <a:lnTo>
                      <a:pt x="66" y="11"/>
                    </a:lnTo>
                    <a:lnTo>
                      <a:pt x="64" y="9"/>
                    </a:lnTo>
                    <a:lnTo>
                      <a:pt x="66" y="8"/>
                    </a:lnTo>
                    <a:lnTo>
                      <a:pt x="66" y="7"/>
                    </a:lnTo>
                    <a:lnTo>
                      <a:pt x="64" y="4"/>
                    </a:lnTo>
                    <a:lnTo>
                      <a:pt x="61" y="4"/>
                    </a:lnTo>
                    <a:lnTo>
                      <a:pt x="59" y="3"/>
                    </a:lnTo>
                    <a:lnTo>
                      <a:pt x="5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2" name="Freeform 930"/>
              <p:cNvSpPr>
                <a:spLocks/>
              </p:cNvSpPr>
              <p:nvPr/>
            </p:nvSpPr>
            <p:spPr bwMode="auto">
              <a:xfrm>
                <a:off x="10773" y="3566"/>
                <a:ext cx="3" cy="2"/>
              </a:xfrm>
              <a:custGeom>
                <a:avLst/>
                <a:gdLst>
                  <a:gd name="T0" fmla="*/ 3 w 3"/>
                  <a:gd name="T1" fmla="*/ 2 h 2"/>
                  <a:gd name="T2" fmla="*/ 3 w 3"/>
                  <a:gd name="T3" fmla="*/ 1 h 2"/>
                  <a:gd name="T4" fmla="*/ 0 w 3"/>
                  <a:gd name="T5" fmla="*/ 0 h 2"/>
                  <a:gd name="T6" fmla="*/ 0 w 3"/>
                  <a:gd name="T7" fmla="*/ 1 h 2"/>
                  <a:gd name="T8" fmla="*/ 0 w 3"/>
                  <a:gd name="T9" fmla="*/ 1 h 2"/>
                  <a:gd name="T10" fmla="*/ 3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2"/>
                    </a:moveTo>
                    <a:lnTo>
                      <a:pt x="3" y="1"/>
                    </a:lnTo>
                    <a:lnTo>
                      <a:pt x="0" y="0"/>
                    </a:lnTo>
                    <a:lnTo>
                      <a:pt x="0" y="1"/>
                    </a:lnTo>
                    <a:lnTo>
                      <a:pt x="3"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3" name="Freeform 931"/>
              <p:cNvSpPr>
                <a:spLocks/>
              </p:cNvSpPr>
              <p:nvPr/>
            </p:nvSpPr>
            <p:spPr bwMode="auto">
              <a:xfrm>
                <a:off x="10279" y="3537"/>
                <a:ext cx="6" cy="16"/>
              </a:xfrm>
              <a:custGeom>
                <a:avLst/>
                <a:gdLst>
                  <a:gd name="T0" fmla="*/ 2 w 6"/>
                  <a:gd name="T1" fmla="*/ 11 h 16"/>
                  <a:gd name="T2" fmla="*/ 0 w 6"/>
                  <a:gd name="T3" fmla="*/ 14 h 16"/>
                  <a:gd name="T4" fmla="*/ 0 w 6"/>
                  <a:gd name="T5" fmla="*/ 15 h 16"/>
                  <a:gd name="T6" fmla="*/ 2 w 6"/>
                  <a:gd name="T7" fmla="*/ 16 h 16"/>
                  <a:gd name="T8" fmla="*/ 2 w 6"/>
                  <a:gd name="T9" fmla="*/ 16 h 16"/>
                  <a:gd name="T10" fmla="*/ 2 w 6"/>
                  <a:gd name="T11" fmla="*/ 15 h 16"/>
                  <a:gd name="T12" fmla="*/ 6 w 6"/>
                  <a:gd name="T13" fmla="*/ 6 h 16"/>
                  <a:gd name="T14" fmla="*/ 4 w 6"/>
                  <a:gd name="T15" fmla="*/ 5 h 16"/>
                  <a:gd name="T16" fmla="*/ 4 w 6"/>
                  <a:gd name="T17" fmla="*/ 4 h 16"/>
                  <a:gd name="T18" fmla="*/ 6 w 6"/>
                  <a:gd name="T19" fmla="*/ 4 h 16"/>
                  <a:gd name="T20" fmla="*/ 6 w 6"/>
                  <a:gd name="T21" fmla="*/ 0 h 16"/>
                  <a:gd name="T22" fmla="*/ 6 w 6"/>
                  <a:gd name="T23" fmla="*/ 0 h 16"/>
                  <a:gd name="T24" fmla="*/ 2 w 6"/>
                  <a:gd name="T25" fmla="*/ 1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6"/>
                  <a:gd name="T41" fmla="*/ 6 w 6"/>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6">
                    <a:moveTo>
                      <a:pt x="2" y="11"/>
                    </a:moveTo>
                    <a:lnTo>
                      <a:pt x="0" y="14"/>
                    </a:lnTo>
                    <a:lnTo>
                      <a:pt x="0" y="15"/>
                    </a:lnTo>
                    <a:lnTo>
                      <a:pt x="2" y="16"/>
                    </a:lnTo>
                    <a:lnTo>
                      <a:pt x="2" y="15"/>
                    </a:lnTo>
                    <a:lnTo>
                      <a:pt x="6" y="6"/>
                    </a:lnTo>
                    <a:lnTo>
                      <a:pt x="4" y="5"/>
                    </a:lnTo>
                    <a:lnTo>
                      <a:pt x="4" y="4"/>
                    </a:lnTo>
                    <a:lnTo>
                      <a:pt x="6" y="4"/>
                    </a:lnTo>
                    <a:lnTo>
                      <a:pt x="6" y="0"/>
                    </a:lnTo>
                    <a:lnTo>
                      <a:pt x="2" y="1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4" name="Freeform 932"/>
              <p:cNvSpPr>
                <a:spLocks/>
              </p:cNvSpPr>
              <p:nvPr/>
            </p:nvSpPr>
            <p:spPr bwMode="auto">
              <a:xfrm>
                <a:off x="10748" y="3545"/>
                <a:ext cx="21" cy="13"/>
              </a:xfrm>
              <a:custGeom>
                <a:avLst/>
                <a:gdLst>
                  <a:gd name="T0" fmla="*/ 13 w 21"/>
                  <a:gd name="T1" fmla="*/ 0 h 13"/>
                  <a:gd name="T2" fmla="*/ 11 w 21"/>
                  <a:gd name="T3" fmla="*/ 0 h 13"/>
                  <a:gd name="T4" fmla="*/ 6 w 21"/>
                  <a:gd name="T5" fmla="*/ 0 h 13"/>
                  <a:gd name="T6" fmla="*/ 0 w 21"/>
                  <a:gd name="T7" fmla="*/ 0 h 13"/>
                  <a:gd name="T8" fmla="*/ 0 w 21"/>
                  <a:gd name="T9" fmla="*/ 0 h 13"/>
                  <a:gd name="T10" fmla="*/ 0 w 21"/>
                  <a:gd name="T11" fmla="*/ 0 h 13"/>
                  <a:gd name="T12" fmla="*/ 2 w 21"/>
                  <a:gd name="T13" fmla="*/ 3 h 13"/>
                  <a:gd name="T14" fmla="*/ 4 w 21"/>
                  <a:gd name="T15" fmla="*/ 4 h 13"/>
                  <a:gd name="T16" fmla="*/ 4 w 21"/>
                  <a:gd name="T17" fmla="*/ 5 h 13"/>
                  <a:gd name="T18" fmla="*/ 11 w 21"/>
                  <a:gd name="T19" fmla="*/ 7 h 13"/>
                  <a:gd name="T20" fmla="*/ 9 w 21"/>
                  <a:gd name="T21" fmla="*/ 8 h 13"/>
                  <a:gd name="T22" fmla="*/ 9 w 21"/>
                  <a:gd name="T23" fmla="*/ 10 h 13"/>
                  <a:gd name="T24" fmla="*/ 11 w 21"/>
                  <a:gd name="T25" fmla="*/ 11 h 13"/>
                  <a:gd name="T26" fmla="*/ 13 w 21"/>
                  <a:gd name="T27" fmla="*/ 11 h 13"/>
                  <a:gd name="T28" fmla="*/ 15 w 21"/>
                  <a:gd name="T29" fmla="*/ 12 h 13"/>
                  <a:gd name="T30" fmla="*/ 17 w 21"/>
                  <a:gd name="T31" fmla="*/ 13 h 13"/>
                  <a:gd name="T32" fmla="*/ 21 w 21"/>
                  <a:gd name="T33" fmla="*/ 13 h 13"/>
                  <a:gd name="T34" fmla="*/ 19 w 21"/>
                  <a:gd name="T35" fmla="*/ 11 h 13"/>
                  <a:gd name="T36" fmla="*/ 17 w 21"/>
                  <a:gd name="T37" fmla="*/ 7 h 13"/>
                  <a:gd name="T38" fmla="*/ 17 w 21"/>
                  <a:gd name="T39" fmla="*/ 3 h 13"/>
                  <a:gd name="T40" fmla="*/ 15 w 21"/>
                  <a:gd name="T41" fmla="*/ 2 h 13"/>
                  <a:gd name="T42" fmla="*/ 15 w 21"/>
                  <a:gd name="T43" fmla="*/ 0 h 13"/>
                  <a:gd name="T44" fmla="*/ 13 w 21"/>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3"/>
                  <a:gd name="T71" fmla="*/ 21 w 21"/>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3">
                    <a:moveTo>
                      <a:pt x="13" y="0"/>
                    </a:moveTo>
                    <a:lnTo>
                      <a:pt x="11" y="0"/>
                    </a:lnTo>
                    <a:lnTo>
                      <a:pt x="6" y="0"/>
                    </a:lnTo>
                    <a:lnTo>
                      <a:pt x="0" y="0"/>
                    </a:lnTo>
                    <a:lnTo>
                      <a:pt x="2" y="3"/>
                    </a:lnTo>
                    <a:lnTo>
                      <a:pt x="4" y="4"/>
                    </a:lnTo>
                    <a:lnTo>
                      <a:pt x="4" y="5"/>
                    </a:lnTo>
                    <a:lnTo>
                      <a:pt x="11" y="7"/>
                    </a:lnTo>
                    <a:lnTo>
                      <a:pt x="9" y="8"/>
                    </a:lnTo>
                    <a:lnTo>
                      <a:pt x="9" y="10"/>
                    </a:lnTo>
                    <a:lnTo>
                      <a:pt x="11" y="11"/>
                    </a:lnTo>
                    <a:lnTo>
                      <a:pt x="13" y="11"/>
                    </a:lnTo>
                    <a:lnTo>
                      <a:pt x="15" y="12"/>
                    </a:lnTo>
                    <a:lnTo>
                      <a:pt x="17" y="13"/>
                    </a:lnTo>
                    <a:lnTo>
                      <a:pt x="21" y="13"/>
                    </a:lnTo>
                    <a:lnTo>
                      <a:pt x="19" y="11"/>
                    </a:lnTo>
                    <a:lnTo>
                      <a:pt x="17" y="7"/>
                    </a:lnTo>
                    <a:lnTo>
                      <a:pt x="17" y="3"/>
                    </a:lnTo>
                    <a:lnTo>
                      <a:pt x="15" y="2"/>
                    </a:lnTo>
                    <a:lnTo>
                      <a:pt x="15" y="0"/>
                    </a:lnTo>
                    <a:lnTo>
                      <a:pt x="1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5" name="Freeform 933"/>
              <p:cNvSpPr>
                <a:spLocks/>
              </p:cNvSpPr>
              <p:nvPr/>
            </p:nvSpPr>
            <p:spPr bwMode="auto">
              <a:xfrm>
                <a:off x="10763" y="3442"/>
                <a:ext cx="2" cy="1"/>
              </a:xfrm>
              <a:custGeom>
                <a:avLst/>
                <a:gdLst>
                  <a:gd name="T0" fmla="*/ 0 w 2"/>
                  <a:gd name="T1" fmla="*/ 1 h 1"/>
                  <a:gd name="T2" fmla="*/ 2 w 2"/>
                  <a:gd name="T3" fmla="*/ 1 h 1"/>
                  <a:gd name="T4" fmla="*/ 2 w 2"/>
                  <a:gd name="T5" fmla="*/ 1 h 1"/>
                  <a:gd name="T6" fmla="*/ 0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2"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6" name="Freeform 934"/>
              <p:cNvSpPr>
                <a:spLocks/>
              </p:cNvSpPr>
              <p:nvPr/>
            </p:nvSpPr>
            <p:spPr bwMode="auto">
              <a:xfrm>
                <a:off x="9575" y="3743"/>
                <a:ext cx="4" cy="2"/>
              </a:xfrm>
              <a:custGeom>
                <a:avLst/>
                <a:gdLst>
                  <a:gd name="T0" fmla="*/ 4 w 4"/>
                  <a:gd name="T1" fmla="*/ 0 h 2"/>
                  <a:gd name="T2" fmla="*/ 2 w 4"/>
                  <a:gd name="T3" fmla="*/ 0 h 2"/>
                  <a:gd name="T4" fmla="*/ 2 w 4"/>
                  <a:gd name="T5" fmla="*/ 1 h 2"/>
                  <a:gd name="T6" fmla="*/ 0 w 4"/>
                  <a:gd name="T7" fmla="*/ 1 h 2"/>
                  <a:gd name="T8" fmla="*/ 0 w 4"/>
                  <a:gd name="T9" fmla="*/ 1 h 2"/>
                  <a:gd name="T10" fmla="*/ 2 w 4"/>
                  <a:gd name="T11" fmla="*/ 1 h 2"/>
                  <a:gd name="T12" fmla="*/ 2 w 4"/>
                  <a:gd name="T13" fmla="*/ 2 h 2"/>
                  <a:gd name="T14" fmla="*/ 2 w 4"/>
                  <a:gd name="T15" fmla="*/ 2 h 2"/>
                  <a:gd name="T16" fmla="*/ 4 w 4"/>
                  <a:gd name="T17" fmla="*/ 2 h 2"/>
                  <a:gd name="T18" fmla="*/ 4 w 4"/>
                  <a:gd name="T19" fmla="*/ 2 h 2"/>
                  <a:gd name="T20" fmla="*/ 4 w 4"/>
                  <a:gd name="T21" fmla="*/ 1 h 2"/>
                  <a:gd name="T22" fmla="*/ 4 w 4"/>
                  <a:gd name="T23" fmla="*/ 1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2"/>
                  <a:gd name="T41" fmla="*/ 4 w 4"/>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2">
                    <a:moveTo>
                      <a:pt x="4" y="0"/>
                    </a:moveTo>
                    <a:lnTo>
                      <a:pt x="2" y="0"/>
                    </a:lnTo>
                    <a:lnTo>
                      <a:pt x="2" y="1"/>
                    </a:lnTo>
                    <a:lnTo>
                      <a:pt x="0" y="1"/>
                    </a:lnTo>
                    <a:lnTo>
                      <a:pt x="2" y="1"/>
                    </a:lnTo>
                    <a:lnTo>
                      <a:pt x="2" y="2"/>
                    </a:lnTo>
                    <a:lnTo>
                      <a:pt x="4"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7" name="Freeform 935"/>
              <p:cNvSpPr>
                <a:spLocks/>
              </p:cNvSpPr>
              <p:nvPr/>
            </p:nvSpPr>
            <p:spPr bwMode="auto">
              <a:xfrm>
                <a:off x="9767" y="3808"/>
                <a:ext cx="6" cy="5"/>
              </a:xfrm>
              <a:custGeom>
                <a:avLst/>
                <a:gdLst>
                  <a:gd name="T0" fmla="*/ 4 w 6"/>
                  <a:gd name="T1" fmla="*/ 0 h 5"/>
                  <a:gd name="T2" fmla="*/ 2 w 6"/>
                  <a:gd name="T3" fmla="*/ 1 h 5"/>
                  <a:gd name="T4" fmla="*/ 2 w 6"/>
                  <a:gd name="T5" fmla="*/ 1 h 5"/>
                  <a:gd name="T6" fmla="*/ 2 w 6"/>
                  <a:gd name="T7" fmla="*/ 2 h 5"/>
                  <a:gd name="T8" fmla="*/ 0 w 6"/>
                  <a:gd name="T9" fmla="*/ 4 h 5"/>
                  <a:gd name="T10" fmla="*/ 0 w 6"/>
                  <a:gd name="T11" fmla="*/ 5 h 5"/>
                  <a:gd name="T12" fmla="*/ 4 w 6"/>
                  <a:gd name="T13" fmla="*/ 5 h 5"/>
                  <a:gd name="T14" fmla="*/ 6 w 6"/>
                  <a:gd name="T15" fmla="*/ 5 h 5"/>
                  <a:gd name="T16" fmla="*/ 6 w 6"/>
                  <a:gd name="T17" fmla="*/ 4 h 5"/>
                  <a:gd name="T18" fmla="*/ 4 w 6"/>
                  <a:gd name="T19" fmla="*/ 2 h 5"/>
                  <a:gd name="T20" fmla="*/ 4 w 6"/>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0"/>
                    </a:moveTo>
                    <a:lnTo>
                      <a:pt x="2" y="1"/>
                    </a:lnTo>
                    <a:lnTo>
                      <a:pt x="2" y="2"/>
                    </a:lnTo>
                    <a:lnTo>
                      <a:pt x="0" y="4"/>
                    </a:lnTo>
                    <a:lnTo>
                      <a:pt x="0" y="5"/>
                    </a:lnTo>
                    <a:lnTo>
                      <a:pt x="4" y="5"/>
                    </a:lnTo>
                    <a:lnTo>
                      <a:pt x="6" y="5"/>
                    </a:lnTo>
                    <a:lnTo>
                      <a:pt x="6" y="4"/>
                    </a:lnTo>
                    <a:lnTo>
                      <a:pt x="4"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8" name="Freeform 936"/>
              <p:cNvSpPr>
                <a:spLocks/>
              </p:cNvSpPr>
              <p:nvPr/>
            </p:nvSpPr>
            <p:spPr bwMode="auto">
              <a:xfrm>
                <a:off x="9605" y="3721"/>
                <a:ext cx="4" cy="1"/>
              </a:xfrm>
              <a:custGeom>
                <a:avLst/>
                <a:gdLst>
                  <a:gd name="T0" fmla="*/ 2 w 4"/>
                  <a:gd name="T1" fmla="*/ 0 h 1"/>
                  <a:gd name="T2" fmla="*/ 0 w 4"/>
                  <a:gd name="T3" fmla="*/ 1 h 1"/>
                  <a:gd name="T4" fmla="*/ 2 w 4"/>
                  <a:gd name="T5" fmla="*/ 1 h 1"/>
                  <a:gd name="T6" fmla="*/ 4 w 4"/>
                  <a:gd name="T7" fmla="*/ 0 h 1"/>
                  <a:gd name="T8" fmla="*/ 2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0"/>
                    </a:lnTo>
                    <a:lnTo>
                      <a:pt x="2" y="0"/>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59" name="Freeform 937"/>
              <p:cNvSpPr>
                <a:spLocks/>
              </p:cNvSpPr>
              <p:nvPr/>
            </p:nvSpPr>
            <p:spPr bwMode="auto">
              <a:xfrm>
                <a:off x="9588" y="3749"/>
                <a:ext cx="2" cy="2"/>
              </a:xfrm>
              <a:custGeom>
                <a:avLst/>
                <a:gdLst>
                  <a:gd name="T0" fmla="*/ 0 w 2"/>
                  <a:gd name="T1" fmla="*/ 0 h 2"/>
                  <a:gd name="T2" fmla="*/ 0 w 2"/>
                  <a:gd name="T3" fmla="*/ 0 h 2"/>
                  <a:gd name="T4" fmla="*/ 0 w 2"/>
                  <a:gd name="T5" fmla="*/ 0 h 2"/>
                  <a:gd name="T6" fmla="*/ 0 w 2"/>
                  <a:gd name="T7" fmla="*/ 0 h 2"/>
                  <a:gd name="T8" fmla="*/ 0 w 2"/>
                  <a:gd name="T9" fmla="*/ 1 h 2"/>
                  <a:gd name="T10" fmla="*/ 0 w 2"/>
                  <a:gd name="T11" fmla="*/ 2 h 2"/>
                  <a:gd name="T12" fmla="*/ 0 w 2"/>
                  <a:gd name="T13" fmla="*/ 2 h 2"/>
                  <a:gd name="T14" fmla="*/ 2 w 2"/>
                  <a:gd name="T15" fmla="*/ 2 h 2"/>
                  <a:gd name="T16" fmla="*/ 2 w 2"/>
                  <a:gd name="T17" fmla="*/ 1 h 2"/>
                  <a:gd name="T18" fmla="*/ 2 w 2"/>
                  <a:gd name="T19" fmla="*/ 1 h 2"/>
                  <a:gd name="T20" fmla="*/ 2 w 2"/>
                  <a:gd name="T21" fmla="*/ 0 h 2"/>
                  <a:gd name="T22" fmla="*/ 0 w 2"/>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2"/>
                  <a:gd name="T38" fmla="*/ 2 w 2"/>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2">
                    <a:moveTo>
                      <a:pt x="0" y="0"/>
                    </a:moveTo>
                    <a:lnTo>
                      <a:pt x="0" y="0"/>
                    </a:lnTo>
                    <a:lnTo>
                      <a:pt x="0" y="1"/>
                    </a:lnTo>
                    <a:lnTo>
                      <a:pt x="0" y="2"/>
                    </a:lnTo>
                    <a:lnTo>
                      <a:pt x="2" y="2"/>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0" name="Freeform 938"/>
              <p:cNvSpPr>
                <a:spLocks/>
              </p:cNvSpPr>
              <p:nvPr/>
            </p:nvSpPr>
            <p:spPr bwMode="auto">
              <a:xfrm>
                <a:off x="9735" y="3816"/>
                <a:ext cx="9" cy="5"/>
              </a:xfrm>
              <a:custGeom>
                <a:avLst/>
                <a:gdLst>
                  <a:gd name="T0" fmla="*/ 4 w 9"/>
                  <a:gd name="T1" fmla="*/ 0 h 5"/>
                  <a:gd name="T2" fmla="*/ 0 w 9"/>
                  <a:gd name="T3" fmla="*/ 1 h 5"/>
                  <a:gd name="T4" fmla="*/ 0 w 9"/>
                  <a:gd name="T5" fmla="*/ 1 h 5"/>
                  <a:gd name="T6" fmla="*/ 2 w 9"/>
                  <a:gd name="T7" fmla="*/ 2 h 5"/>
                  <a:gd name="T8" fmla="*/ 4 w 9"/>
                  <a:gd name="T9" fmla="*/ 4 h 5"/>
                  <a:gd name="T10" fmla="*/ 7 w 9"/>
                  <a:gd name="T11" fmla="*/ 5 h 5"/>
                  <a:gd name="T12" fmla="*/ 9 w 9"/>
                  <a:gd name="T13" fmla="*/ 5 h 5"/>
                  <a:gd name="T14" fmla="*/ 9 w 9"/>
                  <a:gd name="T15" fmla="*/ 2 h 5"/>
                  <a:gd name="T16" fmla="*/ 7 w 9"/>
                  <a:gd name="T17" fmla="*/ 1 h 5"/>
                  <a:gd name="T18" fmla="*/ 4 w 9"/>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4" y="0"/>
                    </a:moveTo>
                    <a:lnTo>
                      <a:pt x="0" y="1"/>
                    </a:lnTo>
                    <a:lnTo>
                      <a:pt x="2" y="2"/>
                    </a:lnTo>
                    <a:lnTo>
                      <a:pt x="4" y="4"/>
                    </a:lnTo>
                    <a:lnTo>
                      <a:pt x="7" y="5"/>
                    </a:lnTo>
                    <a:lnTo>
                      <a:pt x="9" y="5"/>
                    </a:lnTo>
                    <a:lnTo>
                      <a:pt x="9" y="2"/>
                    </a:lnTo>
                    <a:lnTo>
                      <a:pt x="7"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1" name="Rectangle 939"/>
              <p:cNvSpPr>
                <a:spLocks noChangeArrowheads="1"/>
              </p:cNvSpPr>
              <p:nvPr/>
            </p:nvSpPr>
            <p:spPr bwMode="auto">
              <a:xfrm>
                <a:off x="10763" y="3442"/>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2" name="Freeform 940"/>
              <p:cNvSpPr>
                <a:spLocks/>
              </p:cNvSpPr>
              <p:nvPr/>
            </p:nvSpPr>
            <p:spPr bwMode="auto">
              <a:xfrm>
                <a:off x="10643" y="3555"/>
                <a:ext cx="36" cy="24"/>
              </a:xfrm>
              <a:custGeom>
                <a:avLst/>
                <a:gdLst>
                  <a:gd name="T0" fmla="*/ 27 w 36"/>
                  <a:gd name="T1" fmla="*/ 8 h 24"/>
                  <a:gd name="T2" fmla="*/ 25 w 36"/>
                  <a:gd name="T3" fmla="*/ 9 h 24"/>
                  <a:gd name="T4" fmla="*/ 23 w 36"/>
                  <a:gd name="T5" fmla="*/ 10 h 24"/>
                  <a:gd name="T6" fmla="*/ 21 w 36"/>
                  <a:gd name="T7" fmla="*/ 11 h 24"/>
                  <a:gd name="T8" fmla="*/ 10 w 36"/>
                  <a:gd name="T9" fmla="*/ 17 h 24"/>
                  <a:gd name="T10" fmla="*/ 10 w 36"/>
                  <a:gd name="T11" fmla="*/ 17 h 24"/>
                  <a:gd name="T12" fmla="*/ 8 w 36"/>
                  <a:gd name="T13" fmla="*/ 18 h 24"/>
                  <a:gd name="T14" fmla="*/ 4 w 36"/>
                  <a:gd name="T15" fmla="*/ 20 h 24"/>
                  <a:gd name="T16" fmla="*/ 2 w 36"/>
                  <a:gd name="T17" fmla="*/ 21 h 24"/>
                  <a:gd name="T18" fmla="*/ 0 w 36"/>
                  <a:gd name="T19" fmla="*/ 24 h 24"/>
                  <a:gd name="T20" fmla="*/ 2 w 36"/>
                  <a:gd name="T21" fmla="*/ 24 h 24"/>
                  <a:gd name="T22" fmla="*/ 6 w 36"/>
                  <a:gd name="T23" fmla="*/ 22 h 24"/>
                  <a:gd name="T24" fmla="*/ 8 w 36"/>
                  <a:gd name="T25" fmla="*/ 21 h 24"/>
                  <a:gd name="T26" fmla="*/ 19 w 36"/>
                  <a:gd name="T27" fmla="*/ 17 h 24"/>
                  <a:gd name="T28" fmla="*/ 23 w 36"/>
                  <a:gd name="T29" fmla="*/ 14 h 24"/>
                  <a:gd name="T30" fmla="*/ 23 w 36"/>
                  <a:gd name="T31" fmla="*/ 12 h 24"/>
                  <a:gd name="T32" fmla="*/ 29 w 36"/>
                  <a:gd name="T33" fmla="*/ 11 h 24"/>
                  <a:gd name="T34" fmla="*/ 31 w 36"/>
                  <a:gd name="T35" fmla="*/ 9 h 24"/>
                  <a:gd name="T36" fmla="*/ 36 w 36"/>
                  <a:gd name="T37" fmla="*/ 8 h 24"/>
                  <a:gd name="T38" fmla="*/ 36 w 36"/>
                  <a:gd name="T39" fmla="*/ 6 h 24"/>
                  <a:gd name="T40" fmla="*/ 34 w 36"/>
                  <a:gd name="T41" fmla="*/ 3 h 24"/>
                  <a:gd name="T42" fmla="*/ 36 w 36"/>
                  <a:gd name="T43" fmla="*/ 3 h 24"/>
                  <a:gd name="T44" fmla="*/ 34 w 36"/>
                  <a:gd name="T45" fmla="*/ 2 h 24"/>
                  <a:gd name="T46" fmla="*/ 34 w 36"/>
                  <a:gd name="T47" fmla="*/ 0 h 24"/>
                  <a:gd name="T48" fmla="*/ 34 w 36"/>
                  <a:gd name="T49" fmla="*/ 0 h 24"/>
                  <a:gd name="T50" fmla="*/ 34 w 36"/>
                  <a:gd name="T51" fmla="*/ 1 h 24"/>
                  <a:gd name="T52" fmla="*/ 31 w 36"/>
                  <a:gd name="T53" fmla="*/ 1 h 24"/>
                  <a:gd name="T54" fmla="*/ 31 w 36"/>
                  <a:gd name="T55" fmla="*/ 3 h 24"/>
                  <a:gd name="T56" fmla="*/ 31 w 36"/>
                  <a:gd name="T57" fmla="*/ 3 h 24"/>
                  <a:gd name="T58" fmla="*/ 31 w 36"/>
                  <a:gd name="T59" fmla="*/ 4 h 24"/>
                  <a:gd name="T60" fmla="*/ 31 w 36"/>
                  <a:gd name="T61" fmla="*/ 4 h 24"/>
                  <a:gd name="T62" fmla="*/ 31 w 36"/>
                  <a:gd name="T63" fmla="*/ 5 h 24"/>
                  <a:gd name="T64" fmla="*/ 31 w 36"/>
                  <a:gd name="T65" fmla="*/ 4 h 24"/>
                  <a:gd name="T66" fmla="*/ 31 w 36"/>
                  <a:gd name="T67" fmla="*/ 5 h 24"/>
                  <a:gd name="T68" fmla="*/ 29 w 36"/>
                  <a:gd name="T69" fmla="*/ 8 h 24"/>
                  <a:gd name="T70" fmla="*/ 27 w 36"/>
                  <a:gd name="T71" fmla="*/ 8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24"/>
                  <a:gd name="T110" fmla="*/ 36 w 36"/>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24">
                    <a:moveTo>
                      <a:pt x="27" y="8"/>
                    </a:moveTo>
                    <a:lnTo>
                      <a:pt x="25" y="9"/>
                    </a:lnTo>
                    <a:lnTo>
                      <a:pt x="23" y="10"/>
                    </a:lnTo>
                    <a:lnTo>
                      <a:pt x="21" y="11"/>
                    </a:lnTo>
                    <a:lnTo>
                      <a:pt x="10" y="17"/>
                    </a:lnTo>
                    <a:lnTo>
                      <a:pt x="8" y="18"/>
                    </a:lnTo>
                    <a:lnTo>
                      <a:pt x="4" y="20"/>
                    </a:lnTo>
                    <a:lnTo>
                      <a:pt x="2" y="21"/>
                    </a:lnTo>
                    <a:lnTo>
                      <a:pt x="0" y="24"/>
                    </a:lnTo>
                    <a:lnTo>
                      <a:pt x="2" y="24"/>
                    </a:lnTo>
                    <a:lnTo>
                      <a:pt x="6" y="22"/>
                    </a:lnTo>
                    <a:lnTo>
                      <a:pt x="8" y="21"/>
                    </a:lnTo>
                    <a:lnTo>
                      <a:pt x="19" y="17"/>
                    </a:lnTo>
                    <a:lnTo>
                      <a:pt x="23" y="14"/>
                    </a:lnTo>
                    <a:lnTo>
                      <a:pt x="23" y="12"/>
                    </a:lnTo>
                    <a:lnTo>
                      <a:pt x="29" y="11"/>
                    </a:lnTo>
                    <a:lnTo>
                      <a:pt x="31" y="9"/>
                    </a:lnTo>
                    <a:lnTo>
                      <a:pt x="36" y="8"/>
                    </a:lnTo>
                    <a:lnTo>
                      <a:pt x="36" y="6"/>
                    </a:lnTo>
                    <a:lnTo>
                      <a:pt x="34" y="3"/>
                    </a:lnTo>
                    <a:lnTo>
                      <a:pt x="36" y="3"/>
                    </a:lnTo>
                    <a:lnTo>
                      <a:pt x="34" y="2"/>
                    </a:lnTo>
                    <a:lnTo>
                      <a:pt x="34" y="0"/>
                    </a:lnTo>
                    <a:lnTo>
                      <a:pt x="34" y="1"/>
                    </a:lnTo>
                    <a:lnTo>
                      <a:pt x="31" y="1"/>
                    </a:lnTo>
                    <a:lnTo>
                      <a:pt x="31" y="3"/>
                    </a:lnTo>
                    <a:lnTo>
                      <a:pt x="31" y="4"/>
                    </a:lnTo>
                    <a:lnTo>
                      <a:pt x="31" y="5"/>
                    </a:lnTo>
                    <a:lnTo>
                      <a:pt x="31" y="4"/>
                    </a:lnTo>
                    <a:lnTo>
                      <a:pt x="31" y="5"/>
                    </a:lnTo>
                    <a:lnTo>
                      <a:pt x="29" y="8"/>
                    </a:lnTo>
                    <a:lnTo>
                      <a:pt x="27"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3" name="Freeform 941"/>
              <p:cNvSpPr>
                <a:spLocks/>
              </p:cNvSpPr>
              <p:nvPr/>
            </p:nvSpPr>
            <p:spPr bwMode="auto">
              <a:xfrm>
                <a:off x="10685" y="3438"/>
                <a:ext cx="27" cy="29"/>
              </a:xfrm>
              <a:custGeom>
                <a:avLst/>
                <a:gdLst>
                  <a:gd name="T0" fmla="*/ 25 w 27"/>
                  <a:gd name="T1" fmla="*/ 1 h 29"/>
                  <a:gd name="T2" fmla="*/ 25 w 27"/>
                  <a:gd name="T3" fmla="*/ 1 h 29"/>
                  <a:gd name="T4" fmla="*/ 23 w 27"/>
                  <a:gd name="T5" fmla="*/ 1 h 29"/>
                  <a:gd name="T6" fmla="*/ 23 w 27"/>
                  <a:gd name="T7" fmla="*/ 0 h 29"/>
                  <a:gd name="T8" fmla="*/ 21 w 27"/>
                  <a:gd name="T9" fmla="*/ 0 h 29"/>
                  <a:gd name="T10" fmla="*/ 19 w 27"/>
                  <a:gd name="T11" fmla="*/ 0 h 29"/>
                  <a:gd name="T12" fmla="*/ 19 w 27"/>
                  <a:gd name="T13" fmla="*/ 1 h 29"/>
                  <a:gd name="T14" fmla="*/ 13 w 27"/>
                  <a:gd name="T15" fmla="*/ 2 h 29"/>
                  <a:gd name="T16" fmla="*/ 0 w 27"/>
                  <a:gd name="T17" fmla="*/ 13 h 29"/>
                  <a:gd name="T18" fmla="*/ 0 w 27"/>
                  <a:gd name="T19" fmla="*/ 15 h 29"/>
                  <a:gd name="T20" fmla="*/ 2 w 27"/>
                  <a:gd name="T21" fmla="*/ 22 h 29"/>
                  <a:gd name="T22" fmla="*/ 4 w 27"/>
                  <a:gd name="T23" fmla="*/ 24 h 29"/>
                  <a:gd name="T24" fmla="*/ 8 w 27"/>
                  <a:gd name="T25" fmla="*/ 24 h 29"/>
                  <a:gd name="T26" fmla="*/ 10 w 27"/>
                  <a:gd name="T27" fmla="*/ 29 h 29"/>
                  <a:gd name="T28" fmla="*/ 10 w 27"/>
                  <a:gd name="T29" fmla="*/ 29 h 29"/>
                  <a:gd name="T30" fmla="*/ 25 w 27"/>
                  <a:gd name="T31" fmla="*/ 6 h 29"/>
                  <a:gd name="T32" fmla="*/ 25 w 27"/>
                  <a:gd name="T33" fmla="*/ 4 h 29"/>
                  <a:gd name="T34" fmla="*/ 27 w 27"/>
                  <a:gd name="T35" fmla="*/ 2 h 29"/>
                  <a:gd name="T36" fmla="*/ 25 w 27"/>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29"/>
                  <a:gd name="T59" fmla="*/ 27 w 2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29">
                    <a:moveTo>
                      <a:pt x="25" y="1"/>
                    </a:moveTo>
                    <a:lnTo>
                      <a:pt x="25" y="1"/>
                    </a:lnTo>
                    <a:lnTo>
                      <a:pt x="23" y="1"/>
                    </a:lnTo>
                    <a:lnTo>
                      <a:pt x="23" y="0"/>
                    </a:lnTo>
                    <a:lnTo>
                      <a:pt x="21" y="0"/>
                    </a:lnTo>
                    <a:lnTo>
                      <a:pt x="19" y="0"/>
                    </a:lnTo>
                    <a:lnTo>
                      <a:pt x="19" y="1"/>
                    </a:lnTo>
                    <a:lnTo>
                      <a:pt x="13" y="2"/>
                    </a:lnTo>
                    <a:lnTo>
                      <a:pt x="0" y="13"/>
                    </a:lnTo>
                    <a:lnTo>
                      <a:pt x="0" y="15"/>
                    </a:lnTo>
                    <a:lnTo>
                      <a:pt x="2" y="22"/>
                    </a:lnTo>
                    <a:lnTo>
                      <a:pt x="4" y="24"/>
                    </a:lnTo>
                    <a:lnTo>
                      <a:pt x="8" y="24"/>
                    </a:lnTo>
                    <a:lnTo>
                      <a:pt x="10" y="29"/>
                    </a:lnTo>
                    <a:lnTo>
                      <a:pt x="25" y="6"/>
                    </a:lnTo>
                    <a:lnTo>
                      <a:pt x="25" y="4"/>
                    </a:lnTo>
                    <a:lnTo>
                      <a:pt x="27" y="2"/>
                    </a:lnTo>
                    <a:lnTo>
                      <a:pt x="25"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4" name="Freeform 942"/>
              <p:cNvSpPr>
                <a:spLocks/>
              </p:cNvSpPr>
              <p:nvPr/>
            </p:nvSpPr>
            <p:spPr bwMode="auto">
              <a:xfrm>
                <a:off x="10597" y="3464"/>
                <a:ext cx="2" cy="0"/>
              </a:xfrm>
              <a:custGeom>
                <a:avLst/>
                <a:gdLst>
                  <a:gd name="T0" fmla="*/ 2 w 2"/>
                  <a:gd name="T1" fmla="*/ 2 w 2"/>
                  <a:gd name="T2" fmla="*/ 2 w 2"/>
                  <a:gd name="T3" fmla="*/ 2 w 2"/>
                  <a:gd name="T4" fmla="*/ 2 w 2"/>
                  <a:gd name="T5" fmla="*/ 0 w 2"/>
                  <a:gd name="T6" fmla="*/ 2 w 2"/>
                  <a:gd name="T7" fmla="*/ 2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5" name="Freeform 943"/>
              <p:cNvSpPr>
                <a:spLocks/>
              </p:cNvSpPr>
              <p:nvPr/>
            </p:nvSpPr>
            <p:spPr bwMode="auto">
              <a:xfrm>
                <a:off x="10681" y="3495"/>
                <a:ext cx="63" cy="50"/>
              </a:xfrm>
              <a:custGeom>
                <a:avLst/>
                <a:gdLst>
                  <a:gd name="T0" fmla="*/ 0 w 63"/>
                  <a:gd name="T1" fmla="*/ 21 h 50"/>
                  <a:gd name="T2" fmla="*/ 8 w 63"/>
                  <a:gd name="T3" fmla="*/ 32 h 50"/>
                  <a:gd name="T4" fmla="*/ 12 w 63"/>
                  <a:gd name="T5" fmla="*/ 34 h 50"/>
                  <a:gd name="T6" fmla="*/ 14 w 63"/>
                  <a:gd name="T7" fmla="*/ 32 h 50"/>
                  <a:gd name="T8" fmla="*/ 17 w 63"/>
                  <a:gd name="T9" fmla="*/ 34 h 50"/>
                  <a:gd name="T10" fmla="*/ 12 w 63"/>
                  <a:gd name="T11" fmla="*/ 38 h 50"/>
                  <a:gd name="T12" fmla="*/ 14 w 63"/>
                  <a:gd name="T13" fmla="*/ 40 h 50"/>
                  <a:gd name="T14" fmla="*/ 19 w 63"/>
                  <a:gd name="T15" fmla="*/ 41 h 50"/>
                  <a:gd name="T16" fmla="*/ 23 w 63"/>
                  <a:gd name="T17" fmla="*/ 41 h 50"/>
                  <a:gd name="T18" fmla="*/ 27 w 63"/>
                  <a:gd name="T19" fmla="*/ 39 h 50"/>
                  <a:gd name="T20" fmla="*/ 33 w 63"/>
                  <a:gd name="T21" fmla="*/ 40 h 50"/>
                  <a:gd name="T22" fmla="*/ 42 w 63"/>
                  <a:gd name="T23" fmla="*/ 45 h 50"/>
                  <a:gd name="T24" fmla="*/ 44 w 63"/>
                  <a:gd name="T25" fmla="*/ 45 h 50"/>
                  <a:gd name="T26" fmla="*/ 40 w 63"/>
                  <a:gd name="T27" fmla="*/ 39 h 50"/>
                  <a:gd name="T28" fmla="*/ 46 w 63"/>
                  <a:gd name="T29" fmla="*/ 41 h 50"/>
                  <a:gd name="T30" fmla="*/ 48 w 63"/>
                  <a:gd name="T31" fmla="*/ 42 h 50"/>
                  <a:gd name="T32" fmla="*/ 52 w 63"/>
                  <a:gd name="T33" fmla="*/ 45 h 50"/>
                  <a:gd name="T34" fmla="*/ 54 w 63"/>
                  <a:gd name="T35" fmla="*/ 47 h 50"/>
                  <a:gd name="T36" fmla="*/ 61 w 63"/>
                  <a:gd name="T37" fmla="*/ 47 h 50"/>
                  <a:gd name="T38" fmla="*/ 61 w 63"/>
                  <a:gd name="T39" fmla="*/ 48 h 50"/>
                  <a:gd name="T40" fmla="*/ 63 w 63"/>
                  <a:gd name="T41" fmla="*/ 50 h 50"/>
                  <a:gd name="T42" fmla="*/ 63 w 63"/>
                  <a:gd name="T43" fmla="*/ 47 h 50"/>
                  <a:gd name="T44" fmla="*/ 61 w 63"/>
                  <a:gd name="T45" fmla="*/ 46 h 50"/>
                  <a:gd name="T46" fmla="*/ 59 w 63"/>
                  <a:gd name="T47" fmla="*/ 46 h 50"/>
                  <a:gd name="T48" fmla="*/ 61 w 63"/>
                  <a:gd name="T49" fmla="*/ 45 h 50"/>
                  <a:gd name="T50" fmla="*/ 57 w 63"/>
                  <a:gd name="T51" fmla="*/ 44 h 50"/>
                  <a:gd name="T52" fmla="*/ 59 w 63"/>
                  <a:gd name="T53" fmla="*/ 41 h 50"/>
                  <a:gd name="T54" fmla="*/ 61 w 63"/>
                  <a:gd name="T55" fmla="*/ 40 h 50"/>
                  <a:gd name="T56" fmla="*/ 52 w 63"/>
                  <a:gd name="T57" fmla="*/ 39 h 50"/>
                  <a:gd name="T58" fmla="*/ 52 w 63"/>
                  <a:gd name="T59" fmla="*/ 40 h 50"/>
                  <a:gd name="T60" fmla="*/ 48 w 63"/>
                  <a:gd name="T61" fmla="*/ 40 h 50"/>
                  <a:gd name="T62" fmla="*/ 46 w 63"/>
                  <a:gd name="T63" fmla="*/ 36 h 50"/>
                  <a:gd name="T64" fmla="*/ 42 w 63"/>
                  <a:gd name="T65" fmla="*/ 37 h 50"/>
                  <a:gd name="T66" fmla="*/ 38 w 63"/>
                  <a:gd name="T67" fmla="*/ 37 h 50"/>
                  <a:gd name="T68" fmla="*/ 36 w 63"/>
                  <a:gd name="T69" fmla="*/ 38 h 50"/>
                  <a:gd name="T70" fmla="*/ 33 w 63"/>
                  <a:gd name="T71" fmla="*/ 39 h 50"/>
                  <a:gd name="T72" fmla="*/ 29 w 63"/>
                  <a:gd name="T73" fmla="*/ 38 h 50"/>
                  <a:gd name="T74" fmla="*/ 27 w 63"/>
                  <a:gd name="T75" fmla="*/ 34 h 50"/>
                  <a:gd name="T76" fmla="*/ 27 w 63"/>
                  <a:gd name="T77" fmla="*/ 32 h 50"/>
                  <a:gd name="T78" fmla="*/ 25 w 63"/>
                  <a:gd name="T79" fmla="*/ 28 h 50"/>
                  <a:gd name="T80" fmla="*/ 27 w 63"/>
                  <a:gd name="T81" fmla="*/ 25 h 50"/>
                  <a:gd name="T82" fmla="*/ 29 w 63"/>
                  <a:gd name="T83" fmla="*/ 23 h 50"/>
                  <a:gd name="T84" fmla="*/ 33 w 63"/>
                  <a:gd name="T85" fmla="*/ 22 h 50"/>
                  <a:gd name="T86" fmla="*/ 40 w 63"/>
                  <a:gd name="T87" fmla="*/ 14 h 50"/>
                  <a:gd name="T88" fmla="*/ 38 w 63"/>
                  <a:gd name="T89" fmla="*/ 12 h 50"/>
                  <a:gd name="T90" fmla="*/ 36 w 63"/>
                  <a:gd name="T91" fmla="*/ 10 h 50"/>
                  <a:gd name="T92" fmla="*/ 36 w 63"/>
                  <a:gd name="T93" fmla="*/ 5 h 50"/>
                  <a:gd name="T94" fmla="*/ 38 w 63"/>
                  <a:gd name="T95" fmla="*/ 2 h 50"/>
                  <a:gd name="T96" fmla="*/ 36 w 63"/>
                  <a:gd name="T97" fmla="*/ 1 h 50"/>
                  <a:gd name="T98" fmla="*/ 33 w 63"/>
                  <a:gd name="T99" fmla="*/ 2 h 50"/>
                  <a:gd name="T100" fmla="*/ 27 w 63"/>
                  <a:gd name="T101" fmla="*/ 2 h 50"/>
                  <a:gd name="T102" fmla="*/ 14 w 63"/>
                  <a:gd name="T103" fmla="*/ 0 h 50"/>
                  <a:gd name="T104" fmla="*/ 8 w 63"/>
                  <a:gd name="T105" fmla="*/ 21 h 50"/>
                  <a:gd name="T106" fmla="*/ 2 w 63"/>
                  <a:gd name="T107" fmla="*/ 20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50"/>
                  <a:gd name="T164" fmla="*/ 63 w 63"/>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50">
                    <a:moveTo>
                      <a:pt x="0" y="20"/>
                    </a:moveTo>
                    <a:lnTo>
                      <a:pt x="0" y="21"/>
                    </a:lnTo>
                    <a:lnTo>
                      <a:pt x="6" y="32"/>
                    </a:lnTo>
                    <a:lnTo>
                      <a:pt x="8" y="32"/>
                    </a:lnTo>
                    <a:lnTo>
                      <a:pt x="12" y="36"/>
                    </a:lnTo>
                    <a:lnTo>
                      <a:pt x="12" y="34"/>
                    </a:lnTo>
                    <a:lnTo>
                      <a:pt x="12" y="32"/>
                    </a:lnTo>
                    <a:lnTo>
                      <a:pt x="14" y="32"/>
                    </a:lnTo>
                    <a:lnTo>
                      <a:pt x="17" y="33"/>
                    </a:lnTo>
                    <a:lnTo>
                      <a:pt x="17" y="34"/>
                    </a:lnTo>
                    <a:lnTo>
                      <a:pt x="14" y="37"/>
                    </a:lnTo>
                    <a:lnTo>
                      <a:pt x="12" y="38"/>
                    </a:lnTo>
                    <a:lnTo>
                      <a:pt x="14" y="40"/>
                    </a:lnTo>
                    <a:lnTo>
                      <a:pt x="17" y="40"/>
                    </a:lnTo>
                    <a:lnTo>
                      <a:pt x="19" y="41"/>
                    </a:lnTo>
                    <a:lnTo>
                      <a:pt x="21" y="41"/>
                    </a:lnTo>
                    <a:lnTo>
                      <a:pt x="23" y="41"/>
                    </a:lnTo>
                    <a:lnTo>
                      <a:pt x="25" y="41"/>
                    </a:lnTo>
                    <a:lnTo>
                      <a:pt x="27" y="39"/>
                    </a:lnTo>
                    <a:lnTo>
                      <a:pt x="29" y="39"/>
                    </a:lnTo>
                    <a:lnTo>
                      <a:pt x="33" y="40"/>
                    </a:lnTo>
                    <a:lnTo>
                      <a:pt x="40" y="44"/>
                    </a:lnTo>
                    <a:lnTo>
                      <a:pt x="42" y="45"/>
                    </a:lnTo>
                    <a:lnTo>
                      <a:pt x="44" y="45"/>
                    </a:lnTo>
                    <a:lnTo>
                      <a:pt x="40" y="41"/>
                    </a:lnTo>
                    <a:lnTo>
                      <a:pt x="40" y="39"/>
                    </a:lnTo>
                    <a:lnTo>
                      <a:pt x="42" y="40"/>
                    </a:lnTo>
                    <a:lnTo>
                      <a:pt x="46" y="41"/>
                    </a:lnTo>
                    <a:lnTo>
                      <a:pt x="48" y="42"/>
                    </a:lnTo>
                    <a:lnTo>
                      <a:pt x="50" y="44"/>
                    </a:lnTo>
                    <a:lnTo>
                      <a:pt x="52" y="45"/>
                    </a:lnTo>
                    <a:lnTo>
                      <a:pt x="52" y="46"/>
                    </a:lnTo>
                    <a:lnTo>
                      <a:pt x="54" y="47"/>
                    </a:lnTo>
                    <a:lnTo>
                      <a:pt x="57" y="48"/>
                    </a:lnTo>
                    <a:lnTo>
                      <a:pt x="61" y="47"/>
                    </a:lnTo>
                    <a:lnTo>
                      <a:pt x="61" y="48"/>
                    </a:lnTo>
                    <a:lnTo>
                      <a:pt x="61" y="49"/>
                    </a:lnTo>
                    <a:lnTo>
                      <a:pt x="63" y="50"/>
                    </a:lnTo>
                    <a:lnTo>
                      <a:pt x="63" y="49"/>
                    </a:lnTo>
                    <a:lnTo>
                      <a:pt x="63" y="47"/>
                    </a:lnTo>
                    <a:lnTo>
                      <a:pt x="61" y="46"/>
                    </a:lnTo>
                    <a:lnTo>
                      <a:pt x="59" y="46"/>
                    </a:lnTo>
                    <a:lnTo>
                      <a:pt x="61" y="45"/>
                    </a:lnTo>
                    <a:lnTo>
                      <a:pt x="59" y="44"/>
                    </a:lnTo>
                    <a:lnTo>
                      <a:pt x="57" y="44"/>
                    </a:lnTo>
                    <a:lnTo>
                      <a:pt x="57" y="42"/>
                    </a:lnTo>
                    <a:lnTo>
                      <a:pt x="59" y="41"/>
                    </a:lnTo>
                    <a:lnTo>
                      <a:pt x="61" y="41"/>
                    </a:lnTo>
                    <a:lnTo>
                      <a:pt x="61" y="40"/>
                    </a:lnTo>
                    <a:lnTo>
                      <a:pt x="54" y="39"/>
                    </a:lnTo>
                    <a:lnTo>
                      <a:pt x="52" y="39"/>
                    </a:lnTo>
                    <a:lnTo>
                      <a:pt x="52" y="38"/>
                    </a:lnTo>
                    <a:lnTo>
                      <a:pt x="52" y="40"/>
                    </a:lnTo>
                    <a:lnTo>
                      <a:pt x="50" y="40"/>
                    </a:lnTo>
                    <a:lnTo>
                      <a:pt x="48" y="40"/>
                    </a:lnTo>
                    <a:lnTo>
                      <a:pt x="48" y="37"/>
                    </a:lnTo>
                    <a:lnTo>
                      <a:pt x="46" y="36"/>
                    </a:lnTo>
                    <a:lnTo>
                      <a:pt x="44" y="36"/>
                    </a:lnTo>
                    <a:lnTo>
                      <a:pt x="42" y="37"/>
                    </a:lnTo>
                    <a:lnTo>
                      <a:pt x="40" y="36"/>
                    </a:lnTo>
                    <a:lnTo>
                      <a:pt x="38" y="37"/>
                    </a:lnTo>
                    <a:lnTo>
                      <a:pt x="36" y="37"/>
                    </a:lnTo>
                    <a:lnTo>
                      <a:pt x="36" y="38"/>
                    </a:lnTo>
                    <a:lnTo>
                      <a:pt x="36" y="39"/>
                    </a:lnTo>
                    <a:lnTo>
                      <a:pt x="33" y="39"/>
                    </a:lnTo>
                    <a:lnTo>
                      <a:pt x="29" y="38"/>
                    </a:lnTo>
                    <a:lnTo>
                      <a:pt x="29" y="37"/>
                    </a:lnTo>
                    <a:lnTo>
                      <a:pt x="27" y="34"/>
                    </a:lnTo>
                    <a:lnTo>
                      <a:pt x="27" y="33"/>
                    </a:lnTo>
                    <a:lnTo>
                      <a:pt x="27" y="32"/>
                    </a:lnTo>
                    <a:lnTo>
                      <a:pt x="25" y="31"/>
                    </a:lnTo>
                    <a:lnTo>
                      <a:pt x="25" y="28"/>
                    </a:lnTo>
                    <a:lnTo>
                      <a:pt x="27" y="25"/>
                    </a:lnTo>
                    <a:lnTo>
                      <a:pt x="27" y="24"/>
                    </a:lnTo>
                    <a:lnTo>
                      <a:pt x="29" y="23"/>
                    </a:lnTo>
                    <a:lnTo>
                      <a:pt x="33" y="22"/>
                    </a:lnTo>
                    <a:lnTo>
                      <a:pt x="36" y="21"/>
                    </a:lnTo>
                    <a:lnTo>
                      <a:pt x="40" y="14"/>
                    </a:lnTo>
                    <a:lnTo>
                      <a:pt x="40" y="13"/>
                    </a:lnTo>
                    <a:lnTo>
                      <a:pt x="38" y="12"/>
                    </a:lnTo>
                    <a:lnTo>
                      <a:pt x="36" y="10"/>
                    </a:lnTo>
                    <a:lnTo>
                      <a:pt x="36" y="5"/>
                    </a:lnTo>
                    <a:lnTo>
                      <a:pt x="38" y="2"/>
                    </a:lnTo>
                    <a:lnTo>
                      <a:pt x="36" y="1"/>
                    </a:lnTo>
                    <a:lnTo>
                      <a:pt x="33" y="1"/>
                    </a:lnTo>
                    <a:lnTo>
                      <a:pt x="33" y="2"/>
                    </a:lnTo>
                    <a:lnTo>
                      <a:pt x="31" y="2"/>
                    </a:lnTo>
                    <a:lnTo>
                      <a:pt x="27" y="2"/>
                    </a:lnTo>
                    <a:lnTo>
                      <a:pt x="23" y="1"/>
                    </a:lnTo>
                    <a:lnTo>
                      <a:pt x="14" y="0"/>
                    </a:lnTo>
                    <a:lnTo>
                      <a:pt x="10" y="2"/>
                    </a:lnTo>
                    <a:lnTo>
                      <a:pt x="8" y="21"/>
                    </a:lnTo>
                    <a:lnTo>
                      <a:pt x="6" y="22"/>
                    </a:lnTo>
                    <a:lnTo>
                      <a:pt x="2" y="20"/>
                    </a:lnTo>
                    <a:lnTo>
                      <a:pt x="0" y="2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6" name="Freeform 944"/>
              <p:cNvSpPr>
                <a:spLocks/>
              </p:cNvSpPr>
              <p:nvPr/>
            </p:nvSpPr>
            <p:spPr bwMode="auto">
              <a:xfrm>
                <a:off x="10592" y="3463"/>
                <a:ext cx="5" cy="3"/>
              </a:xfrm>
              <a:custGeom>
                <a:avLst/>
                <a:gdLst>
                  <a:gd name="T0" fmla="*/ 5 w 5"/>
                  <a:gd name="T1" fmla="*/ 0 h 3"/>
                  <a:gd name="T2" fmla="*/ 5 w 5"/>
                  <a:gd name="T3" fmla="*/ 0 h 3"/>
                  <a:gd name="T4" fmla="*/ 5 w 5"/>
                  <a:gd name="T5" fmla="*/ 0 h 3"/>
                  <a:gd name="T6" fmla="*/ 2 w 5"/>
                  <a:gd name="T7" fmla="*/ 1 h 3"/>
                  <a:gd name="T8" fmla="*/ 2 w 5"/>
                  <a:gd name="T9" fmla="*/ 1 h 3"/>
                  <a:gd name="T10" fmla="*/ 0 w 5"/>
                  <a:gd name="T11" fmla="*/ 1 h 3"/>
                  <a:gd name="T12" fmla="*/ 0 w 5"/>
                  <a:gd name="T13" fmla="*/ 1 h 3"/>
                  <a:gd name="T14" fmla="*/ 2 w 5"/>
                  <a:gd name="T15" fmla="*/ 1 h 3"/>
                  <a:gd name="T16" fmla="*/ 2 w 5"/>
                  <a:gd name="T17" fmla="*/ 1 h 3"/>
                  <a:gd name="T18" fmla="*/ 2 w 5"/>
                  <a:gd name="T19" fmla="*/ 1 h 3"/>
                  <a:gd name="T20" fmla="*/ 2 w 5"/>
                  <a:gd name="T21" fmla="*/ 1 h 3"/>
                  <a:gd name="T22" fmla="*/ 2 w 5"/>
                  <a:gd name="T23" fmla="*/ 3 h 3"/>
                  <a:gd name="T24" fmla="*/ 5 w 5"/>
                  <a:gd name="T25" fmla="*/ 1 h 3"/>
                  <a:gd name="T26" fmla="*/ 5 w 5"/>
                  <a:gd name="T27" fmla="*/ 1 h 3"/>
                  <a:gd name="T28" fmla="*/ 5 w 5"/>
                  <a:gd name="T29" fmla="*/ 1 h 3"/>
                  <a:gd name="T30" fmla="*/ 5 w 5"/>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3"/>
                  <a:gd name="T50" fmla="*/ 5 w 5"/>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3">
                    <a:moveTo>
                      <a:pt x="5" y="0"/>
                    </a:moveTo>
                    <a:lnTo>
                      <a:pt x="5" y="0"/>
                    </a:lnTo>
                    <a:lnTo>
                      <a:pt x="2" y="1"/>
                    </a:lnTo>
                    <a:lnTo>
                      <a:pt x="0" y="1"/>
                    </a:lnTo>
                    <a:lnTo>
                      <a:pt x="2" y="1"/>
                    </a:lnTo>
                    <a:lnTo>
                      <a:pt x="2" y="3"/>
                    </a:lnTo>
                    <a:lnTo>
                      <a:pt x="5" y="1"/>
                    </a:lnTo>
                    <a:lnTo>
                      <a:pt x="5"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7" name="Freeform 945"/>
              <p:cNvSpPr>
                <a:spLocks/>
              </p:cNvSpPr>
              <p:nvPr/>
            </p:nvSpPr>
            <p:spPr bwMode="auto">
              <a:xfrm>
                <a:off x="10363" y="3551"/>
                <a:ext cx="2" cy="2"/>
              </a:xfrm>
              <a:custGeom>
                <a:avLst/>
                <a:gdLst>
                  <a:gd name="T0" fmla="*/ 0 w 2"/>
                  <a:gd name="T1" fmla="*/ 1 h 2"/>
                  <a:gd name="T2" fmla="*/ 0 w 2"/>
                  <a:gd name="T3" fmla="*/ 2 h 2"/>
                  <a:gd name="T4" fmla="*/ 2 w 2"/>
                  <a:gd name="T5" fmla="*/ 2 h 2"/>
                  <a:gd name="T6" fmla="*/ 2 w 2"/>
                  <a:gd name="T7" fmla="*/ 0 h 2"/>
                  <a:gd name="T8" fmla="*/ 2 w 2"/>
                  <a:gd name="T9" fmla="*/ 1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2"/>
                    </a:lnTo>
                    <a:lnTo>
                      <a:pt x="2" y="2"/>
                    </a:lnTo>
                    <a:lnTo>
                      <a:pt x="2" y="0"/>
                    </a:lnTo>
                    <a:lnTo>
                      <a:pt x="2" y="1"/>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8" name="Freeform 946"/>
              <p:cNvSpPr>
                <a:spLocks/>
              </p:cNvSpPr>
              <p:nvPr/>
            </p:nvSpPr>
            <p:spPr bwMode="auto">
              <a:xfrm>
                <a:off x="6480" y="3117"/>
                <a:ext cx="27" cy="9"/>
              </a:xfrm>
              <a:custGeom>
                <a:avLst/>
                <a:gdLst>
                  <a:gd name="T0" fmla="*/ 25 w 27"/>
                  <a:gd name="T1" fmla="*/ 4 h 9"/>
                  <a:gd name="T2" fmla="*/ 25 w 27"/>
                  <a:gd name="T3" fmla="*/ 4 h 9"/>
                  <a:gd name="T4" fmla="*/ 23 w 27"/>
                  <a:gd name="T5" fmla="*/ 2 h 9"/>
                  <a:gd name="T6" fmla="*/ 21 w 27"/>
                  <a:gd name="T7" fmla="*/ 0 h 9"/>
                  <a:gd name="T8" fmla="*/ 19 w 27"/>
                  <a:gd name="T9" fmla="*/ 0 h 9"/>
                  <a:gd name="T10" fmla="*/ 15 w 27"/>
                  <a:gd name="T11" fmla="*/ 1 h 9"/>
                  <a:gd name="T12" fmla="*/ 10 w 27"/>
                  <a:gd name="T13" fmla="*/ 1 h 9"/>
                  <a:gd name="T14" fmla="*/ 8 w 27"/>
                  <a:gd name="T15" fmla="*/ 1 h 9"/>
                  <a:gd name="T16" fmla="*/ 6 w 27"/>
                  <a:gd name="T17" fmla="*/ 4 h 9"/>
                  <a:gd name="T18" fmla="*/ 0 w 27"/>
                  <a:gd name="T19" fmla="*/ 6 h 9"/>
                  <a:gd name="T20" fmla="*/ 2 w 27"/>
                  <a:gd name="T21" fmla="*/ 8 h 9"/>
                  <a:gd name="T22" fmla="*/ 6 w 27"/>
                  <a:gd name="T23" fmla="*/ 9 h 9"/>
                  <a:gd name="T24" fmla="*/ 12 w 27"/>
                  <a:gd name="T25" fmla="*/ 6 h 9"/>
                  <a:gd name="T26" fmla="*/ 19 w 27"/>
                  <a:gd name="T27" fmla="*/ 6 h 9"/>
                  <a:gd name="T28" fmla="*/ 23 w 27"/>
                  <a:gd name="T29" fmla="*/ 6 h 9"/>
                  <a:gd name="T30" fmla="*/ 25 w 27"/>
                  <a:gd name="T31" fmla="*/ 5 h 9"/>
                  <a:gd name="T32" fmla="*/ 27 w 27"/>
                  <a:gd name="T33" fmla="*/ 5 h 9"/>
                  <a:gd name="T34" fmla="*/ 27 w 27"/>
                  <a:gd name="T35" fmla="*/ 5 h 9"/>
                  <a:gd name="T36" fmla="*/ 27 w 27"/>
                  <a:gd name="T37" fmla="*/ 5 h 9"/>
                  <a:gd name="T38" fmla="*/ 25 w 27"/>
                  <a:gd name="T39" fmla="*/ 4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9"/>
                  <a:gd name="T62" fmla="*/ 27 w 2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9">
                    <a:moveTo>
                      <a:pt x="25" y="4"/>
                    </a:moveTo>
                    <a:lnTo>
                      <a:pt x="25" y="4"/>
                    </a:lnTo>
                    <a:lnTo>
                      <a:pt x="23" y="2"/>
                    </a:lnTo>
                    <a:lnTo>
                      <a:pt x="21" y="0"/>
                    </a:lnTo>
                    <a:lnTo>
                      <a:pt x="19" y="0"/>
                    </a:lnTo>
                    <a:lnTo>
                      <a:pt x="15" y="1"/>
                    </a:lnTo>
                    <a:lnTo>
                      <a:pt x="10" y="1"/>
                    </a:lnTo>
                    <a:lnTo>
                      <a:pt x="8" y="1"/>
                    </a:lnTo>
                    <a:lnTo>
                      <a:pt x="6" y="4"/>
                    </a:lnTo>
                    <a:lnTo>
                      <a:pt x="0" y="6"/>
                    </a:lnTo>
                    <a:lnTo>
                      <a:pt x="2" y="8"/>
                    </a:lnTo>
                    <a:lnTo>
                      <a:pt x="6" y="9"/>
                    </a:lnTo>
                    <a:lnTo>
                      <a:pt x="12" y="6"/>
                    </a:lnTo>
                    <a:lnTo>
                      <a:pt x="19" y="6"/>
                    </a:lnTo>
                    <a:lnTo>
                      <a:pt x="23" y="6"/>
                    </a:lnTo>
                    <a:lnTo>
                      <a:pt x="25" y="5"/>
                    </a:lnTo>
                    <a:lnTo>
                      <a:pt x="27" y="5"/>
                    </a:lnTo>
                    <a:lnTo>
                      <a:pt x="25"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69" name="Freeform 947"/>
              <p:cNvSpPr>
                <a:spLocks/>
              </p:cNvSpPr>
              <p:nvPr/>
            </p:nvSpPr>
            <p:spPr bwMode="auto">
              <a:xfrm>
                <a:off x="10365" y="3544"/>
                <a:ext cx="0" cy="3"/>
              </a:xfrm>
              <a:custGeom>
                <a:avLst/>
                <a:gdLst>
                  <a:gd name="T0" fmla="*/ 3 h 3"/>
                  <a:gd name="T1" fmla="*/ 0 h 3"/>
                  <a:gd name="T2" fmla="*/ 3 h 3"/>
                  <a:gd name="T3" fmla="*/ 3 h 3"/>
                  <a:gd name="T4" fmla="*/ 3 h 3"/>
                  <a:gd name="T5" fmla="*/ 0 60000 65536"/>
                  <a:gd name="T6" fmla="*/ 0 60000 65536"/>
                  <a:gd name="T7" fmla="*/ 0 60000 65536"/>
                  <a:gd name="T8" fmla="*/ 0 60000 65536"/>
                  <a:gd name="T9" fmla="*/ 0 60000 65536"/>
                  <a:gd name="T10" fmla="*/ 0 h 3"/>
                  <a:gd name="T11" fmla="*/ 3 h 3"/>
                </a:gdLst>
                <a:ahLst/>
                <a:cxnLst>
                  <a:cxn ang="T5">
                    <a:pos x="0" y="T0"/>
                  </a:cxn>
                  <a:cxn ang="T6">
                    <a:pos x="0" y="T1"/>
                  </a:cxn>
                  <a:cxn ang="T7">
                    <a:pos x="0" y="T2"/>
                  </a:cxn>
                  <a:cxn ang="T8">
                    <a:pos x="0" y="T3"/>
                  </a:cxn>
                  <a:cxn ang="T9">
                    <a:pos x="0" y="T4"/>
                  </a:cxn>
                </a:cxnLst>
                <a:rect l="0" t="T10" r="0" b="T11"/>
                <a:pathLst>
                  <a:path h="3">
                    <a:moveTo>
                      <a:pt x="0" y="3"/>
                    </a:moveTo>
                    <a:lnTo>
                      <a:pt x="0" y="0"/>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0" name="Freeform 948"/>
              <p:cNvSpPr>
                <a:spLocks/>
              </p:cNvSpPr>
              <p:nvPr/>
            </p:nvSpPr>
            <p:spPr bwMode="auto">
              <a:xfrm>
                <a:off x="10365" y="3551"/>
                <a:ext cx="2" cy="2"/>
              </a:xfrm>
              <a:custGeom>
                <a:avLst/>
                <a:gdLst>
                  <a:gd name="T0" fmla="*/ 2 w 2"/>
                  <a:gd name="T1" fmla="*/ 2 h 2"/>
                  <a:gd name="T2" fmla="*/ 2 w 2"/>
                  <a:gd name="T3" fmla="*/ 1 h 2"/>
                  <a:gd name="T4" fmla="*/ 2 w 2"/>
                  <a:gd name="T5" fmla="*/ 0 h 2"/>
                  <a:gd name="T6" fmla="*/ 2 w 2"/>
                  <a:gd name="T7" fmla="*/ 0 h 2"/>
                  <a:gd name="T8" fmla="*/ 0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1"/>
                    </a:lnTo>
                    <a:lnTo>
                      <a:pt x="2" y="0"/>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1" name="Freeform 949"/>
              <p:cNvSpPr>
                <a:spLocks/>
              </p:cNvSpPr>
              <p:nvPr/>
            </p:nvSpPr>
            <p:spPr bwMode="auto">
              <a:xfrm>
                <a:off x="10740" y="3445"/>
                <a:ext cx="2" cy="1"/>
              </a:xfrm>
              <a:custGeom>
                <a:avLst/>
                <a:gdLst>
                  <a:gd name="T0" fmla="*/ 2 w 2"/>
                  <a:gd name="T1" fmla="*/ 1 h 1"/>
                  <a:gd name="T2" fmla="*/ 2 w 2"/>
                  <a:gd name="T3" fmla="*/ 1 h 1"/>
                  <a:gd name="T4" fmla="*/ 0 w 2"/>
                  <a:gd name="T5" fmla="*/ 0 h 1"/>
                  <a:gd name="T6" fmla="*/ 0 w 2"/>
                  <a:gd name="T7" fmla="*/ 0 h 1"/>
                  <a:gd name="T8" fmla="*/ 0 w 2"/>
                  <a:gd name="T9" fmla="*/ 1 h 1"/>
                  <a:gd name="T10" fmla="*/ 0 w 2"/>
                  <a:gd name="T11" fmla="*/ 1 h 1"/>
                  <a:gd name="T12" fmla="*/ 2 w 2"/>
                  <a:gd name="T13" fmla="*/ 1 h 1"/>
                  <a:gd name="T14" fmla="*/ 2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1"/>
                    </a:moveTo>
                    <a:lnTo>
                      <a:pt x="2" y="1"/>
                    </a:lnTo>
                    <a:lnTo>
                      <a:pt x="0" y="0"/>
                    </a:lnTo>
                    <a:lnTo>
                      <a:pt x="0"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2" name="Freeform 950"/>
              <p:cNvSpPr>
                <a:spLocks/>
              </p:cNvSpPr>
              <p:nvPr/>
            </p:nvSpPr>
            <p:spPr bwMode="auto">
              <a:xfrm>
                <a:off x="9567" y="3744"/>
                <a:ext cx="2" cy="1"/>
              </a:xfrm>
              <a:custGeom>
                <a:avLst/>
                <a:gdLst>
                  <a:gd name="T0" fmla="*/ 0 w 2"/>
                  <a:gd name="T1" fmla="*/ 1 h 1"/>
                  <a:gd name="T2" fmla="*/ 2 w 2"/>
                  <a:gd name="T3" fmla="*/ 1 h 1"/>
                  <a:gd name="T4" fmla="*/ 2 w 2"/>
                  <a:gd name="T5" fmla="*/ 1 h 1"/>
                  <a:gd name="T6" fmla="*/ 2 w 2"/>
                  <a:gd name="T7" fmla="*/ 1 h 1"/>
                  <a:gd name="T8" fmla="*/ 0 w 2"/>
                  <a:gd name="T9" fmla="*/ 0 h 1"/>
                  <a:gd name="T10" fmla="*/ 0 w 2"/>
                  <a:gd name="T11" fmla="*/ 0 h 1"/>
                  <a:gd name="T12" fmla="*/ 0 w 2"/>
                  <a:gd name="T13" fmla="*/ 1 h 1"/>
                  <a:gd name="T14" fmla="*/ 0 w 2"/>
                  <a:gd name="T15" fmla="*/ 1 h 1"/>
                  <a:gd name="T16" fmla="*/ 0 w 2"/>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1"/>
                    </a:moveTo>
                    <a:lnTo>
                      <a:pt x="2"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3" name="Freeform 951"/>
              <p:cNvSpPr>
                <a:spLocks/>
              </p:cNvSpPr>
              <p:nvPr/>
            </p:nvSpPr>
            <p:spPr bwMode="auto">
              <a:xfrm>
                <a:off x="8185" y="3646"/>
                <a:ext cx="7" cy="1"/>
              </a:xfrm>
              <a:custGeom>
                <a:avLst/>
                <a:gdLst>
                  <a:gd name="T0" fmla="*/ 5 w 7"/>
                  <a:gd name="T1" fmla="*/ 1 h 1"/>
                  <a:gd name="T2" fmla="*/ 7 w 7"/>
                  <a:gd name="T3" fmla="*/ 1 h 1"/>
                  <a:gd name="T4" fmla="*/ 7 w 7"/>
                  <a:gd name="T5" fmla="*/ 0 h 1"/>
                  <a:gd name="T6" fmla="*/ 5 w 7"/>
                  <a:gd name="T7" fmla="*/ 0 h 1"/>
                  <a:gd name="T8" fmla="*/ 5 w 7"/>
                  <a:gd name="T9" fmla="*/ 0 h 1"/>
                  <a:gd name="T10" fmla="*/ 3 w 7"/>
                  <a:gd name="T11" fmla="*/ 0 h 1"/>
                  <a:gd name="T12" fmla="*/ 3 w 7"/>
                  <a:gd name="T13" fmla="*/ 1 h 1"/>
                  <a:gd name="T14" fmla="*/ 0 w 7"/>
                  <a:gd name="T15" fmla="*/ 1 h 1"/>
                  <a:gd name="T16" fmla="*/ 0 w 7"/>
                  <a:gd name="T17" fmla="*/ 1 h 1"/>
                  <a:gd name="T18" fmla="*/ 0 w 7"/>
                  <a:gd name="T19" fmla="*/ 1 h 1"/>
                  <a:gd name="T20" fmla="*/ 0 w 7"/>
                  <a:gd name="T21" fmla="*/ 1 h 1"/>
                  <a:gd name="T22" fmla="*/ 5 w 7"/>
                  <a:gd name="T23" fmla="*/ 1 h 1"/>
                  <a:gd name="T24" fmla="*/ 5 w 7"/>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
                  <a:gd name="T41" fmla="*/ 7 w 7"/>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
                    <a:moveTo>
                      <a:pt x="5" y="1"/>
                    </a:moveTo>
                    <a:lnTo>
                      <a:pt x="7" y="1"/>
                    </a:lnTo>
                    <a:lnTo>
                      <a:pt x="7" y="0"/>
                    </a:lnTo>
                    <a:lnTo>
                      <a:pt x="5" y="0"/>
                    </a:lnTo>
                    <a:lnTo>
                      <a:pt x="3" y="0"/>
                    </a:lnTo>
                    <a:lnTo>
                      <a:pt x="3" y="1"/>
                    </a:lnTo>
                    <a:lnTo>
                      <a:pt x="0" y="1"/>
                    </a:lnTo>
                    <a:lnTo>
                      <a:pt x="5"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4" name="Freeform 952"/>
              <p:cNvSpPr>
                <a:spLocks/>
              </p:cNvSpPr>
              <p:nvPr/>
            </p:nvSpPr>
            <p:spPr bwMode="auto">
              <a:xfrm>
                <a:off x="8173" y="3647"/>
                <a:ext cx="31" cy="14"/>
              </a:xfrm>
              <a:custGeom>
                <a:avLst/>
                <a:gdLst>
                  <a:gd name="T0" fmla="*/ 4 w 31"/>
                  <a:gd name="T1" fmla="*/ 1 h 14"/>
                  <a:gd name="T2" fmla="*/ 4 w 31"/>
                  <a:gd name="T3" fmla="*/ 1 h 14"/>
                  <a:gd name="T4" fmla="*/ 2 w 31"/>
                  <a:gd name="T5" fmla="*/ 2 h 14"/>
                  <a:gd name="T6" fmla="*/ 0 w 31"/>
                  <a:gd name="T7" fmla="*/ 4 h 14"/>
                  <a:gd name="T8" fmla="*/ 2 w 31"/>
                  <a:gd name="T9" fmla="*/ 12 h 14"/>
                  <a:gd name="T10" fmla="*/ 2 w 31"/>
                  <a:gd name="T11" fmla="*/ 13 h 14"/>
                  <a:gd name="T12" fmla="*/ 4 w 31"/>
                  <a:gd name="T13" fmla="*/ 14 h 14"/>
                  <a:gd name="T14" fmla="*/ 10 w 31"/>
                  <a:gd name="T15" fmla="*/ 14 h 14"/>
                  <a:gd name="T16" fmla="*/ 12 w 31"/>
                  <a:gd name="T17" fmla="*/ 14 h 14"/>
                  <a:gd name="T18" fmla="*/ 19 w 31"/>
                  <a:gd name="T19" fmla="*/ 13 h 14"/>
                  <a:gd name="T20" fmla="*/ 27 w 31"/>
                  <a:gd name="T21" fmla="*/ 10 h 14"/>
                  <a:gd name="T22" fmla="*/ 31 w 31"/>
                  <a:gd name="T23" fmla="*/ 6 h 14"/>
                  <a:gd name="T24" fmla="*/ 31 w 31"/>
                  <a:gd name="T25" fmla="*/ 2 h 14"/>
                  <a:gd name="T26" fmla="*/ 31 w 31"/>
                  <a:gd name="T27" fmla="*/ 2 h 14"/>
                  <a:gd name="T28" fmla="*/ 31 w 31"/>
                  <a:gd name="T29" fmla="*/ 1 h 14"/>
                  <a:gd name="T30" fmla="*/ 31 w 31"/>
                  <a:gd name="T31" fmla="*/ 1 h 14"/>
                  <a:gd name="T32" fmla="*/ 29 w 31"/>
                  <a:gd name="T33" fmla="*/ 1 h 14"/>
                  <a:gd name="T34" fmla="*/ 25 w 31"/>
                  <a:gd name="T35" fmla="*/ 0 h 14"/>
                  <a:gd name="T36" fmla="*/ 15 w 31"/>
                  <a:gd name="T37" fmla="*/ 1 h 14"/>
                  <a:gd name="T38" fmla="*/ 8 w 31"/>
                  <a:gd name="T39" fmla="*/ 1 h 14"/>
                  <a:gd name="T40" fmla="*/ 4 w 31"/>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4"/>
                  <a:gd name="T65" fmla="*/ 31 w 31"/>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4">
                    <a:moveTo>
                      <a:pt x="4" y="1"/>
                    </a:moveTo>
                    <a:lnTo>
                      <a:pt x="4" y="1"/>
                    </a:lnTo>
                    <a:lnTo>
                      <a:pt x="2" y="2"/>
                    </a:lnTo>
                    <a:lnTo>
                      <a:pt x="0" y="4"/>
                    </a:lnTo>
                    <a:lnTo>
                      <a:pt x="2" y="12"/>
                    </a:lnTo>
                    <a:lnTo>
                      <a:pt x="2" y="13"/>
                    </a:lnTo>
                    <a:lnTo>
                      <a:pt x="4" y="14"/>
                    </a:lnTo>
                    <a:lnTo>
                      <a:pt x="10" y="14"/>
                    </a:lnTo>
                    <a:lnTo>
                      <a:pt x="12" y="14"/>
                    </a:lnTo>
                    <a:lnTo>
                      <a:pt x="19" y="13"/>
                    </a:lnTo>
                    <a:lnTo>
                      <a:pt x="27" y="10"/>
                    </a:lnTo>
                    <a:lnTo>
                      <a:pt x="31" y="6"/>
                    </a:lnTo>
                    <a:lnTo>
                      <a:pt x="31" y="2"/>
                    </a:lnTo>
                    <a:lnTo>
                      <a:pt x="31" y="1"/>
                    </a:lnTo>
                    <a:lnTo>
                      <a:pt x="29" y="1"/>
                    </a:lnTo>
                    <a:lnTo>
                      <a:pt x="25" y="0"/>
                    </a:lnTo>
                    <a:lnTo>
                      <a:pt x="15" y="1"/>
                    </a:lnTo>
                    <a:lnTo>
                      <a:pt x="8"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5" name="Freeform 953"/>
              <p:cNvSpPr>
                <a:spLocks/>
              </p:cNvSpPr>
              <p:nvPr/>
            </p:nvSpPr>
            <p:spPr bwMode="auto">
              <a:xfrm>
                <a:off x="8164" y="3646"/>
                <a:ext cx="9" cy="6"/>
              </a:xfrm>
              <a:custGeom>
                <a:avLst/>
                <a:gdLst>
                  <a:gd name="T0" fmla="*/ 5 w 9"/>
                  <a:gd name="T1" fmla="*/ 6 h 6"/>
                  <a:gd name="T2" fmla="*/ 7 w 9"/>
                  <a:gd name="T3" fmla="*/ 5 h 6"/>
                  <a:gd name="T4" fmla="*/ 7 w 9"/>
                  <a:gd name="T5" fmla="*/ 5 h 6"/>
                  <a:gd name="T6" fmla="*/ 9 w 9"/>
                  <a:gd name="T7" fmla="*/ 3 h 6"/>
                  <a:gd name="T8" fmla="*/ 9 w 9"/>
                  <a:gd name="T9" fmla="*/ 2 h 6"/>
                  <a:gd name="T10" fmla="*/ 9 w 9"/>
                  <a:gd name="T11" fmla="*/ 2 h 6"/>
                  <a:gd name="T12" fmla="*/ 9 w 9"/>
                  <a:gd name="T13" fmla="*/ 2 h 6"/>
                  <a:gd name="T14" fmla="*/ 7 w 9"/>
                  <a:gd name="T15" fmla="*/ 2 h 6"/>
                  <a:gd name="T16" fmla="*/ 7 w 9"/>
                  <a:gd name="T17" fmla="*/ 2 h 6"/>
                  <a:gd name="T18" fmla="*/ 7 w 9"/>
                  <a:gd name="T19" fmla="*/ 1 h 6"/>
                  <a:gd name="T20" fmla="*/ 9 w 9"/>
                  <a:gd name="T21" fmla="*/ 1 h 6"/>
                  <a:gd name="T22" fmla="*/ 9 w 9"/>
                  <a:gd name="T23" fmla="*/ 0 h 6"/>
                  <a:gd name="T24" fmla="*/ 7 w 9"/>
                  <a:gd name="T25" fmla="*/ 1 h 6"/>
                  <a:gd name="T26" fmla="*/ 7 w 9"/>
                  <a:gd name="T27" fmla="*/ 1 h 6"/>
                  <a:gd name="T28" fmla="*/ 5 w 9"/>
                  <a:gd name="T29" fmla="*/ 1 h 6"/>
                  <a:gd name="T30" fmla="*/ 5 w 9"/>
                  <a:gd name="T31" fmla="*/ 2 h 6"/>
                  <a:gd name="T32" fmla="*/ 5 w 9"/>
                  <a:gd name="T33" fmla="*/ 2 h 6"/>
                  <a:gd name="T34" fmla="*/ 2 w 9"/>
                  <a:gd name="T35" fmla="*/ 3 h 6"/>
                  <a:gd name="T36" fmla="*/ 0 w 9"/>
                  <a:gd name="T37" fmla="*/ 5 h 6"/>
                  <a:gd name="T38" fmla="*/ 0 w 9"/>
                  <a:gd name="T39" fmla="*/ 5 h 6"/>
                  <a:gd name="T40" fmla="*/ 2 w 9"/>
                  <a:gd name="T41" fmla="*/ 6 h 6"/>
                  <a:gd name="T42" fmla="*/ 2 w 9"/>
                  <a:gd name="T43" fmla="*/ 6 h 6"/>
                  <a:gd name="T44" fmla="*/ 5 w 9"/>
                  <a:gd name="T45" fmla="*/ 6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6"/>
                  <a:gd name="T71" fmla="*/ 9 w 9"/>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6">
                    <a:moveTo>
                      <a:pt x="5" y="6"/>
                    </a:moveTo>
                    <a:lnTo>
                      <a:pt x="7" y="5"/>
                    </a:lnTo>
                    <a:lnTo>
                      <a:pt x="9" y="3"/>
                    </a:lnTo>
                    <a:lnTo>
                      <a:pt x="9" y="2"/>
                    </a:lnTo>
                    <a:lnTo>
                      <a:pt x="7" y="2"/>
                    </a:lnTo>
                    <a:lnTo>
                      <a:pt x="7" y="1"/>
                    </a:lnTo>
                    <a:lnTo>
                      <a:pt x="9" y="1"/>
                    </a:lnTo>
                    <a:lnTo>
                      <a:pt x="9" y="0"/>
                    </a:lnTo>
                    <a:lnTo>
                      <a:pt x="7" y="1"/>
                    </a:lnTo>
                    <a:lnTo>
                      <a:pt x="5" y="1"/>
                    </a:lnTo>
                    <a:lnTo>
                      <a:pt x="5" y="2"/>
                    </a:lnTo>
                    <a:lnTo>
                      <a:pt x="2" y="3"/>
                    </a:lnTo>
                    <a:lnTo>
                      <a:pt x="0" y="5"/>
                    </a:lnTo>
                    <a:lnTo>
                      <a:pt x="2" y="6"/>
                    </a:lnTo>
                    <a:lnTo>
                      <a:pt x="5"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6" name="Freeform 954"/>
              <p:cNvSpPr>
                <a:spLocks/>
              </p:cNvSpPr>
              <p:nvPr/>
            </p:nvSpPr>
            <p:spPr bwMode="auto">
              <a:xfrm>
                <a:off x="7634" y="3478"/>
                <a:ext cx="4" cy="2"/>
              </a:xfrm>
              <a:custGeom>
                <a:avLst/>
                <a:gdLst>
                  <a:gd name="T0" fmla="*/ 0 w 4"/>
                  <a:gd name="T1" fmla="*/ 2 h 2"/>
                  <a:gd name="T2" fmla="*/ 0 w 4"/>
                  <a:gd name="T3" fmla="*/ 2 h 2"/>
                  <a:gd name="T4" fmla="*/ 2 w 4"/>
                  <a:gd name="T5" fmla="*/ 1 h 2"/>
                  <a:gd name="T6" fmla="*/ 4 w 4"/>
                  <a:gd name="T7" fmla="*/ 0 h 2"/>
                  <a:gd name="T8" fmla="*/ 2 w 4"/>
                  <a:gd name="T9" fmla="*/ 0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2"/>
                    </a:lnTo>
                    <a:lnTo>
                      <a:pt x="2" y="1"/>
                    </a:lnTo>
                    <a:lnTo>
                      <a:pt x="4" y="0"/>
                    </a:lnTo>
                    <a:lnTo>
                      <a:pt x="2"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7" name="Freeform 955"/>
              <p:cNvSpPr>
                <a:spLocks/>
              </p:cNvSpPr>
              <p:nvPr/>
            </p:nvSpPr>
            <p:spPr bwMode="auto">
              <a:xfrm>
                <a:off x="8175" y="3646"/>
                <a:ext cx="2" cy="1"/>
              </a:xfrm>
              <a:custGeom>
                <a:avLst/>
                <a:gdLst>
                  <a:gd name="T0" fmla="*/ 2 w 2"/>
                  <a:gd name="T1" fmla="*/ 0 h 1"/>
                  <a:gd name="T2" fmla="*/ 2 w 2"/>
                  <a:gd name="T3" fmla="*/ 0 h 1"/>
                  <a:gd name="T4" fmla="*/ 0 w 2"/>
                  <a:gd name="T5" fmla="*/ 0 h 1"/>
                  <a:gd name="T6" fmla="*/ 2 w 2"/>
                  <a:gd name="T7" fmla="*/ 1 h 1"/>
                  <a:gd name="T8" fmla="*/ 2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8" name="Freeform 956"/>
              <p:cNvSpPr>
                <a:spLocks/>
              </p:cNvSpPr>
              <p:nvPr/>
            </p:nvSpPr>
            <p:spPr bwMode="auto">
              <a:xfrm>
                <a:off x="7903" y="3251"/>
                <a:ext cx="2" cy="2"/>
              </a:xfrm>
              <a:custGeom>
                <a:avLst/>
                <a:gdLst>
                  <a:gd name="T0" fmla="*/ 2 w 2"/>
                  <a:gd name="T1" fmla="*/ 0 h 2"/>
                  <a:gd name="T2" fmla="*/ 0 w 2"/>
                  <a:gd name="T3" fmla="*/ 1 h 2"/>
                  <a:gd name="T4" fmla="*/ 0 w 2"/>
                  <a:gd name="T5" fmla="*/ 1 h 2"/>
                  <a:gd name="T6" fmla="*/ 2 w 2"/>
                  <a:gd name="T7" fmla="*/ 2 h 2"/>
                  <a:gd name="T8" fmla="*/ 2 w 2"/>
                  <a:gd name="T9" fmla="*/ 1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1"/>
                    </a:lnTo>
                    <a:lnTo>
                      <a:pt x="2" y="2"/>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79" name="Freeform 957"/>
              <p:cNvSpPr>
                <a:spLocks/>
              </p:cNvSpPr>
              <p:nvPr/>
            </p:nvSpPr>
            <p:spPr bwMode="auto">
              <a:xfrm>
                <a:off x="7905" y="3253"/>
                <a:ext cx="2" cy="1"/>
              </a:xfrm>
              <a:custGeom>
                <a:avLst/>
                <a:gdLst>
                  <a:gd name="T0" fmla="*/ 0 w 2"/>
                  <a:gd name="T1" fmla="*/ 1 h 1"/>
                  <a:gd name="T2" fmla="*/ 0 w 2"/>
                  <a:gd name="T3" fmla="*/ 1 h 1"/>
                  <a:gd name="T4" fmla="*/ 2 w 2"/>
                  <a:gd name="T5" fmla="*/ 0 h 1"/>
                  <a:gd name="T6" fmla="*/ 0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0" y="1"/>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0" name="Freeform 958"/>
              <p:cNvSpPr>
                <a:spLocks/>
              </p:cNvSpPr>
              <p:nvPr/>
            </p:nvSpPr>
            <p:spPr bwMode="auto">
              <a:xfrm>
                <a:off x="7910" y="3547"/>
                <a:ext cx="2" cy="2"/>
              </a:xfrm>
              <a:custGeom>
                <a:avLst/>
                <a:gdLst>
                  <a:gd name="T0" fmla="*/ 2 w 2"/>
                  <a:gd name="T1" fmla="*/ 2 h 2"/>
                  <a:gd name="T2" fmla="*/ 2 w 2"/>
                  <a:gd name="T3" fmla="*/ 2 h 2"/>
                  <a:gd name="T4" fmla="*/ 2 w 2"/>
                  <a:gd name="T5" fmla="*/ 2 h 2"/>
                  <a:gd name="T6" fmla="*/ 2 w 2"/>
                  <a:gd name="T7" fmla="*/ 1 h 2"/>
                  <a:gd name="T8" fmla="*/ 2 w 2"/>
                  <a:gd name="T9" fmla="*/ 1 h 2"/>
                  <a:gd name="T10" fmla="*/ 0 w 2"/>
                  <a:gd name="T11" fmla="*/ 1 h 2"/>
                  <a:gd name="T12" fmla="*/ 0 w 2"/>
                  <a:gd name="T13" fmla="*/ 0 h 2"/>
                  <a:gd name="T14" fmla="*/ 0 w 2"/>
                  <a:gd name="T15" fmla="*/ 1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1"/>
                    </a:lnTo>
                    <a:lnTo>
                      <a:pt x="0" y="1"/>
                    </a:lnTo>
                    <a:lnTo>
                      <a:pt x="0" y="0"/>
                    </a:lnTo>
                    <a:lnTo>
                      <a:pt x="0" y="1"/>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1" name="Freeform 959"/>
              <p:cNvSpPr>
                <a:spLocks/>
              </p:cNvSpPr>
              <p:nvPr/>
            </p:nvSpPr>
            <p:spPr bwMode="auto">
              <a:xfrm>
                <a:off x="7480" y="3438"/>
                <a:ext cx="2" cy="2"/>
              </a:xfrm>
              <a:custGeom>
                <a:avLst/>
                <a:gdLst>
                  <a:gd name="T0" fmla="*/ 2 w 2"/>
                  <a:gd name="T1" fmla="*/ 0 h 2"/>
                  <a:gd name="T2" fmla="*/ 0 w 2"/>
                  <a:gd name="T3" fmla="*/ 0 h 2"/>
                  <a:gd name="T4" fmla="*/ 0 w 2"/>
                  <a:gd name="T5" fmla="*/ 1 h 2"/>
                  <a:gd name="T6" fmla="*/ 0 w 2"/>
                  <a:gd name="T7" fmla="*/ 1 h 2"/>
                  <a:gd name="T8" fmla="*/ 2 w 2"/>
                  <a:gd name="T9" fmla="*/ 2 h 2"/>
                  <a:gd name="T10" fmla="*/ 2 w 2"/>
                  <a:gd name="T11" fmla="*/ 1 h 2"/>
                  <a:gd name="T12" fmla="*/ 2 w 2"/>
                  <a:gd name="T13" fmla="*/ 1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0" y="0"/>
                    </a:lnTo>
                    <a:lnTo>
                      <a:pt x="0" y="1"/>
                    </a:lnTo>
                    <a:lnTo>
                      <a:pt x="2" y="2"/>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2" name="Freeform 960"/>
              <p:cNvSpPr>
                <a:spLocks/>
              </p:cNvSpPr>
              <p:nvPr/>
            </p:nvSpPr>
            <p:spPr bwMode="auto">
              <a:xfrm>
                <a:off x="7486" y="3411"/>
                <a:ext cx="9" cy="5"/>
              </a:xfrm>
              <a:custGeom>
                <a:avLst/>
                <a:gdLst>
                  <a:gd name="T0" fmla="*/ 7 w 9"/>
                  <a:gd name="T1" fmla="*/ 1 h 5"/>
                  <a:gd name="T2" fmla="*/ 7 w 9"/>
                  <a:gd name="T3" fmla="*/ 1 h 5"/>
                  <a:gd name="T4" fmla="*/ 5 w 9"/>
                  <a:gd name="T5" fmla="*/ 1 h 5"/>
                  <a:gd name="T6" fmla="*/ 2 w 9"/>
                  <a:gd name="T7" fmla="*/ 2 h 5"/>
                  <a:gd name="T8" fmla="*/ 2 w 9"/>
                  <a:gd name="T9" fmla="*/ 3 h 5"/>
                  <a:gd name="T10" fmla="*/ 2 w 9"/>
                  <a:gd name="T11" fmla="*/ 3 h 5"/>
                  <a:gd name="T12" fmla="*/ 2 w 9"/>
                  <a:gd name="T13" fmla="*/ 3 h 5"/>
                  <a:gd name="T14" fmla="*/ 0 w 9"/>
                  <a:gd name="T15" fmla="*/ 5 h 5"/>
                  <a:gd name="T16" fmla="*/ 0 w 9"/>
                  <a:gd name="T17" fmla="*/ 5 h 5"/>
                  <a:gd name="T18" fmla="*/ 2 w 9"/>
                  <a:gd name="T19" fmla="*/ 5 h 5"/>
                  <a:gd name="T20" fmla="*/ 9 w 9"/>
                  <a:gd name="T21" fmla="*/ 1 h 5"/>
                  <a:gd name="T22" fmla="*/ 9 w 9"/>
                  <a:gd name="T23" fmla="*/ 0 h 5"/>
                  <a:gd name="T24" fmla="*/ 9 w 9"/>
                  <a:gd name="T25" fmla="*/ 0 h 5"/>
                  <a:gd name="T26" fmla="*/ 9 w 9"/>
                  <a:gd name="T27" fmla="*/ 1 h 5"/>
                  <a:gd name="T28" fmla="*/ 7 w 9"/>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5"/>
                  <a:gd name="T47" fmla="*/ 9 w 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5">
                    <a:moveTo>
                      <a:pt x="7" y="1"/>
                    </a:moveTo>
                    <a:lnTo>
                      <a:pt x="7" y="1"/>
                    </a:lnTo>
                    <a:lnTo>
                      <a:pt x="5" y="1"/>
                    </a:lnTo>
                    <a:lnTo>
                      <a:pt x="2" y="2"/>
                    </a:lnTo>
                    <a:lnTo>
                      <a:pt x="2" y="3"/>
                    </a:lnTo>
                    <a:lnTo>
                      <a:pt x="0" y="5"/>
                    </a:lnTo>
                    <a:lnTo>
                      <a:pt x="2" y="5"/>
                    </a:lnTo>
                    <a:lnTo>
                      <a:pt x="9" y="1"/>
                    </a:lnTo>
                    <a:lnTo>
                      <a:pt x="9" y="0"/>
                    </a:lnTo>
                    <a:lnTo>
                      <a:pt x="9" y="1"/>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3" name="Freeform 961"/>
              <p:cNvSpPr>
                <a:spLocks/>
              </p:cNvSpPr>
              <p:nvPr/>
            </p:nvSpPr>
            <p:spPr bwMode="auto">
              <a:xfrm>
                <a:off x="8177" y="3643"/>
                <a:ext cx="8" cy="3"/>
              </a:xfrm>
              <a:custGeom>
                <a:avLst/>
                <a:gdLst>
                  <a:gd name="T0" fmla="*/ 4 w 8"/>
                  <a:gd name="T1" fmla="*/ 1 h 3"/>
                  <a:gd name="T2" fmla="*/ 2 w 8"/>
                  <a:gd name="T3" fmla="*/ 1 h 3"/>
                  <a:gd name="T4" fmla="*/ 2 w 8"/>
                  <a:gd name="T5" fmla="*/ 0 h 3"/>
                  <a:gd name="T6" fmla="*/ 0 w 8"/>
                  <a:gd name="T7" fmla="*/ 1 h 3"/>
                  <a:gd name="T8" fmla="*/ 0 w 8"/>
                  <a:gd name="T9" fmla="*/ 2 h 3"/>
                  <a:gd name="T10" fmla="*/ 2 w 8"/>
                  <a:gd name="T11" fmla="*/ 3 h 3"/>
                  <a:gd name="T12" fmla="*/ 6 w 8"/>
                  <a:gd name="T13" fmla="*/ 3 h 3"/>
                  <a:gd name="T14" fmla="*/ 8 w 8"/>
                  <a:gd name="T15" fmla="*/ 3 h 3"/>
                  <a:gd name="T16" fmla="*/ 8 w 8"/>
                  <a:gd name="T17" fmla="*/ 2 h 3"/>
                  <a:gd name="T18" fmla="*/ 6 w 8"/>
                  <a:gd name="T19" fmla="*/ 2 h 3"/>
                  <a:gd name="T20" fmla="*/ 4 w 8"/>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3"/>
                  <a:gd name="T35" fmla="*/ 8 w 8"/>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3">
                    <a:moveTo>
                      <a:pt x="4" y="1"/>
                    </a:moveTo>
                    <a:lnTo>
                      <a:pt x="2" y="1"/>
                    </a:lnTo>
                    <a:lnTo>
                      <a:pt x="2" y="0"/>
                    </a:lnTo>
                    <a:lnTo>
                      <a:pt x="0" y="1"/>
                    </a:lnTo>
                    <a:lnTo>
                      <a:pt x="0" y="2"/>
                    </a:lnTo>
                    <a:lnTo>
                      <a:pt x="2" y="3"/>
                    </a:lnTo>
                    <a:lnTo>
                      <a:pt x="6" y="3"/>
                    </a:lnTo>
                    <a:lnTo>
                      <a:pt x="8" y="3"/>
                    </a:lnTo>
                    <a:lnTo>
                      <a:pt x="8" y="2"/>
                    </a:lnTo>
                    <a:lnTo>
                      <a:pt x="6"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4" name="Freeform 962"/>
              <p:cNvSpPr>
                <a:spLocks/>
              </p:cNvSpPr>
              <p:nvPr/>
            </p:nvSpPr>
            <p:spPr bwMode="auto">
              <a:xfrm>
                <a:off x="9476" y="4071"/>
                <a:ext cx="4" cy="1"/>
              </a:xfrm>
              <a:custGeom>
                <a:avLst/>
                <a:gdLst>
                  <a:gd name="T0" fmla="*/ 2 w 4"/>
                  <a:gd name="T1" fmla="*/ 0 h 1"/>
                  <a:gd name="T2" fmla="*/ 0 w 4"/>
                  <a:gd name="T3" fmla="*/ 0 h 1"/>
                  <a:gd name="T4" fmla="*/ 0 w 4"/>
                  <a:gd name="T5" fmla="*/ 0 h 1"/>
                  <a:gd name="T6" fmla="*/ 2 w 4"/>
                  <a:gd name="T7" fmla="*/ 1 h 1"/>
                  <a:gd name="T8" fmla="*/ 4 w 4"/>
                  <a:gd name="T9" fmla="*/ 1 h 1"/>
                  <a:gd name="T10" fmla="*/ 4 w 4"/>
                  <a:gd name="T11" fmla="*/ 1 h 1"/>
                  <a:gd name="T12" fmla="*/ 4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1"/>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5" name="Freeform 963"/>
              <p:cNvSpPr>
                <a:spLocks/>
              </p:cNvSpPr>
              <p:nvPr/>
            </p:nvSpPr>
            <p:spPr bwMode="auto">
              <a:xfrm>
                <a:off x="9045" y="3615"/>
                <a:ext cx="8" cy="5"/>
              </a:xfrm>
              <a:custGeom>
                <a:avLst/>
                <a:gdLst>
                  <a:gd name="T0" fmla="*/ 6 w 8"/>
                  <a:gd name="T1" fmla="*/ 5 h 5"/>
                  <a:gd name="T2" fmla="*/ 8 w 8"/>
                  <a:gd name="T3" fmla="*/ 2 h 5"/>
                  <a:gd name="T4" fmla="*/ 8 w 8"/>
                  <a:gd name="T5" fmla="*/ 1 h 5"/>
                  <a:gd name="T6" fmla="*/ 6 w 8"/>
                  <a:gd name="T7" fmla="*/ 0 h 5"/>
                  <a:gd name="T8" fmla="*/ 4 w 8"/>
                  <a:gd name="T9" fmla="*/ 0 h 5"/>
                  <a:gd name="T10" fmla="*/ 0 w 8"/>
                  <a:gd name="T11" fmla="*/ 4 h 5"/>
                  <a:gd name="T12" fmla="*/ 0 w 8"/>
                  <a:gd name="T13" fmla="*/ 5 h 5"/>
                  <a:gd name="T14" fmla="*/ 0 w 8"/>
                  <a:gd name="T15" fmla="*/ 5 h 5"/>
                  <a:gd name="T16" fmla="*/ 2 w 8"/>
                  <a:gd name="T17" fmla="*/ 5 h 5"/>
                  <a:gd name="T18" fmla="*/ 4 w 8"/>
                  <a:gd name="T19" fmla="*/ 5 h 5"/>
                  <a:gd name="T20" fmla="*/ 6 w 8"/>
                  <a:gd name="T21" fmla="*/ 5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2"/>
                    </a:lnTo>
                    <a:lnTo>
                      <a:pt x="8" y="1"/>
                    </a:lnTo>
                    <a:lnTo>
                      <a:pt x="6" y="0"/>
                    </a:lnTo>
                    <a:lnTo>
                      <a:pt x="4" y="0"/>
                    </a:lnTo>
                    <a:lnTo>
                      <a:pt x="0" y="4"/>
                    </a:lnTo>
                    <a:lnTo>
                      <a:pt x="0" y="5"/>
                    </a:lnTo>
                    <a:lnTo>
                      <a:pt x="2" y="5"/>
                    </a:lnTo>
                    <a:lnTo>
                      <a:pt x="4" y="5"/>
                    </a:lnTo>
                    <a:lnTo>
                      <a:pt x="6"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6" name="Freeform 964"/>
              <p:cNvSpPr>
                <a:spLocks/>
              </p:cNvSpPr>
              <p:nvPr/>
            </p:nvSpPr>
            <p:spPr bwMode="auto">
              <a:xfrm>
                <a:off x="9558" y="3744"/>
                <a:ext cx="106" cy="113"/>
              </a:xfrm>
              <a:custGeom>
                <a:avLst/>
                <a:gdLst>
                  <a:gd name="T0" fmla="*/ 85 w 106"/>
                  <a:gd name="T1" fmla="*/ 0 h 113"/>
                  <a:gd name="T2" fmla="*/ 82 w 106"/>
                  <a:gd name="T3" fmla="*/ 2 h 113"/>
                  <a:gd name="T4" fmla="*/ 82 w 106"/>
                  <a:gd name="T5" fmla="*/ 7 h 113"/>
                  <a:gd name="T6" fmla="*/ 78 w 106"/>
                  <a:gd name="T7" fmla="*/ 9 h 113"/>
                  <a:gd name="T8" fmla="*/ 76 w 106"/>
                  <a:gd name="T9" fmla="*/ 10 h 113"/>
                  <a:gd name="T10" fmla="*/ 72 w 106"/>
                  <a:gd name="T11" fmla="*/ 12 h 113"/>
                  <a:gd name="T12" fmla="*/ 68 w 106"/>
                  <a:gd name="T13" fmla="*/ 12 h 113"/>
                  <a:gd name="T14" fmla="*/ 70 w 106"/>
                  <a:gd name="T15" fmla="*/ 16 h 113"/>
                  <a:gd name="T16" fmla="*/ 66 w 106"/>
                  <a:gd name="T17" fmla="*/ 18 h 113"/>
                  <a:gd name="T18" fmla="*/ 70 w 106"/>
                  <a:gd name="T19" fmla="*/ 20 h 113"/>
                  <a:gd name="T20" fmla="*/ 68 w 106"/>
                  <a:gd name="T21" fmla="*/ 21 h 113"/>
                  <a:gd name="T22" fmla="*/ 61 w 106"/>
                  <a:gd name="T23" fmla="*/ 23 h 113"/>
                  <a:gd name="T24" fmla="*/ 61 w 106"/>
                  <a:gd name="T25" fmla="*/ 21 h 113"/>
                  <a:gd name="T26" fmla="*/ 61 w 106"/>
                  <a:gd name="T27" fmla="*/ 22 h 113"/>
                  <a:gd name="T28" fmla="*/ 59 w 106"/>
                  <a:gd name="T29" fmla="*/ 28 h 113"/>
                  <a:gd name="T30" fmla="*/ 55 w 106"/>
                  <a:gd name="T31" fmla="*/ 28 h 113"/>
                  <a:gd name="T32" fmla="*/ 53 w 106"/>
                  <a:gd name="T33" fmla="*/ 25 h 113"/>
                  <a:gd name="T34" fmla="*/ 47 w 106"/>
                  <a:gd name="T35" fmla="*/ 28 h 113"/>
                  <a:gd name="T36" fmla="*/ 49 w 106"/>
                  <a:gd name="T37" fmla="*/ 31 h 113"/>
                  <a:gd name="T38" fmla="*/ 49 w 106"/>
                  <a:gd name="T39" fmla="*/ 32 h 113"/>
                  <a:gd name="T40" fmla="*/ 45 w 106"/>
                  <a:gd name="T41" fmla="*/ 31 h 113"/>
                  <a:gd name="T42" fmla="*/ 42 w 106"/>
                  <a:gd name="T43" fmla="*/ 29 h 113"/>
                  <a:gd name="T44" fmla="*/ 38 w 106"/>
                  <a:gd name="T45" fmla="*/ 30 h 113"/>
                  <a:gd name="T46" fmla="*/ 36 w 106"/>
                  <a:gd name="T47" fmla="*/ 31 h 113"/>
                  <a:gd name="T48" fmla="*/ 32 w 106"/>
                  <a:gd name="T49" fmla="*/ 31 h 113"/>
                  <a:gd name="T50" fmla="*/ 30 w 106"/>
                  <a:gd name="T51" fmla="*/ 32 h 113"/>
                  <a:gd name="T52" fmla="*/ 26 w 106"/>
                  <a:gd name="T53" fmla="*/ 32 h 113"/>
                  <a:gd name="T54" fmla="*/ 21 w 106"/>
                  <a:gd name="T55" fmla="*/ 33 h 113"/>
                  <a:gd name="T56" fmla="*/ 17 w 106"/>
                  <a:gd name="T57" fmla="*/ 33 h 113"/>
                  <a:gd name="T58" fmla="*/ 11 w 106"/>
                  <a:gd name="T59" fmla="*/ 44 h 113"/>
                  <a:gd name="T60" fmla="*/ 13 w 106"/>
                  <a:gd name="T61" fmla="*/ 50 h 113"/>
                  <a:gd name="T62" fmla="*/ 19 w 106"/>
                  <a:gd name="T63" fmla="*/ 62 h 113"/>
                  <a:gd name="T64" fmla="*/ 17 w 106"/>
                  <a:gd name="T65" fmla="*/ 65 h 113"/>
                  <a:gd name="T66" fmla="*/ 9 w 106"/>
                  <a:gd name="T67" fmla="*/ 76 h 113"/>
                  <a:gd name="T68" fmla="*/ 0 w 106"/>
                  <a:gd name="T69" fmla="*/ 81 h 113"/>
                  <a:gd name="T70" fmla="*/ 2 w 106"/>
                  <a:gd name="T71" fmla="*/ 90 h 113"/>
                  <a:gd name="T72" fmla="*/ 9 w 106"/>
                  <a:gd name="T73" fmla="*/ 95 h 113"/>
                  <a:gd name="T74" fmla="*/ 9 w 106"/>
                  <a:gd name="T75" fmla="*/ 104 h 113"/>
                  <a:gd name="T76" fmla="*/ 28 w 106"/>
                  <a:gd name="T77" fmla="*/ 113 h 113"/>
                  <a:gd name="T78" fmla="*/ 40 w 106"/>
                  <a:gd name="T79" fmla="*/ 110 h 113"/>
                  <a:gd name="T80" fmla="*/ 53 w 106"/>
                  <a:gd name="T81" fmla="*/ 110 h 113"/>
                  <a:gd name="T82" fmla="*/ 57 w 106"/>
                  <a:gd name="T83" fmla="*/ 108 h 113"/>
                  <a:gd name="T84" fmla="*/ 87 w 106"/>
                  <a:gd name="T85" fmla="*/ 57 h 113"/>
                  <a:gd name="T86" fmla="*/ 97 w 106"/>
                  <a:gd name="T87" fmla="*/ 37 h 113"/>
                  <a:gd name="T88" fmla="*/ 95 w 106"/>
                  <a:gd name="T89" fmla="*/ 32 h 113"/>
                  <a:gd name="T90" fmla="*/ 99 w 106"/>
                  <a:gd name="T91" fmla="*/ 26 h 113"/>
                  <a:gd name="T92" fmla="*/ 104 w 106"/>
                  <a:gd name="T93" fmla="*/ 31 h 113"/>
                  <a:gd name="T94" fmla="*/ 95 w 106"/>
                  <a:gd name="T95" fmla="*/ 5 h 1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
                  <a:gd name="T145" fmla="*/ 0 h 113"/>
                  <a:gd name="T146" fmla="*/ 106 w 106"/>
                  <a:gd name="T147" fmla="*/ 113 h 1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 h="113">
                    <a:moveTo>
                      <a:pt x="87" y="0"/>
                    </a:moveTo>
                    <a:lnTo>
                      <a:pt x="85" y="0"/>
                    </a:lnTo>
                    <a:lnTo>
                      <a:pt x="82" y="2"/>
                    </a:lnTo>
                    <a:lnTo>
                      <a:pt x="82" y="4"/>
                    </a:lnTo>
                    <a:lnTo>
                      <a:pt x="82" y="7"/>
                    </a:lnTo>
                    <a:lnTo>
                      <a:pt x="82" y="9"/>
                    </a:lnTo>
                    <a:lnTo>
                      <a:pt x="78" y="9"/>
                    </a:lnTo>
                    <a:lnTo>
                      <a:pt x="76" y="9"/>
                    </a:lnTo>
                    <a:lnTo>
                      <a:pt x="76" y="10"/>
                    </a:lnTo>
                    <a:lnTo>
                      <a:pt x="74" y="13"/>
                    </a:lnTo>
                    <a:lnTo>
                      <a:pt x="72" y="12"/>
                    </a:lnTo>
                    <a:lnTo>
                      <a:pt x="70" y="12"/>
                    </a:lnTo>
                    <a:lnTo>
                      <a:pt x="68" y="12"/>
                    </a:lnTo>
                    <a:lnTo>
                      <a:pt x="70" y="15"/>
                    </a:lnTo>
                    <a:lnTo>
                      <a:pt x="70" y="16"/>
                    </a:lnTo>
                    <a:lnTo>
                      <a:pt x="68" y="15"/>
                    </a:lnTo>
                    <a:lnTo>
                      <a:pt x="66" y="18"/>
                    </a:lnTo>
                    <a:lnTo>
                      <a:pt x="68" y="20"/>
                    </a:lnTo>
                    <a:lnTo>
                      <a:pt x="70" y="20"/>
                    </a:lnTo>
                    <a:lnTo>
                      <a:pt x="70" y="21"/>
                    </a:lnTo>
                    <a:lnTo>
                      <a:pt x="68" y="21"/>
                    </a:lnTo>
                    <a:lnTo>
                      <a:pt x="66" y="21"/>
                    </a:lnTo>
                    <a:lnTo>
                      <a:pt x="61" y="23"/>
                    </a:lnTo>
                    <a:lnTo>
                      <a:pt x="64" y="22"/>
                    </a:lnTo>
                    <a:lnTo>
                      <a:pt x="61" y="21"/>
                    </a:lnTo>
                    <a:lnTo>
                      <a:pt x="59" y="22"/>
                    </a:lnTo>
                    <a:lnTo>
                      <a:pt x="61" y="22"/>
                    </a:lnTo>
                    <a:lnTo>
                      <a:pt x="57" y="24"/>
                    </a:lnTo>
                    <a:lnTo>
                      <a:pt x="59" y="28"/>
                    </a:lnTo>
                    <a:lnTo>
                      <a:pt x="57" y="28"/>
                    </a:lnTo>
                    <a:lnTo>
                      <a:pt x="55" y="28"/>
                    </a:lnTo>
                    <a:lnTo>
                      <a:pt x="55" y="25"/>
                    </a:lnTo>
                    <a:lnTo>
                      <a:pt x="53" y="25"/>
                    </a:lnTo>
                    <a:lnTo>
                      <a:pt x="49" y="26"/>
                    </a:lnTo>
                    <a:lnTo>
                      <a:pt x="47" y="28"/>
                    </a:lnTo>
                    <a:lnTo>
                      <a:pt x="47" y="29"/>
                    </a:lnTo>
                    <a:lnTo>
                      <a:pt x="49" y="31"/>
                    </a:lnTo>
                    <a:lnTo>
                      <a:pt x="51" y="32"/>
                    </a:lnTo>
                    <a:lnTo>
                      <a:pt x="49" y="32"/>
                    </a:lnTo>
                    <a:lnTo>
                      <a:pt x="47" y="32"/>
                    </a:lnTo>
                    <a:lnTo>
                      <a:pt x="45" y="31"/>
                    </a:lnTo>
                    <a:lnTo>
                      <a:pt x="42" y="29"/>
                    </a:lnTo>
                    <a:lnTo>
                      <a:pt x="40" y="30"/>
                    </a:lnTo>
                    <a:lnTo>
                      <a:pt x="38" y="30"/>
                    </a:lnTo>
                    <a:lnTo>
                      <a:pt x="36" y="30"/>
                    </a:lnTo>
                    <a:lnTo>
                      <a:pt x="36" y="31"/>
                    </a:lnTo>
                    <a:lnTo>
                      <a:pt x="34" y="32"/>
                    </a:lnTo>
                    <a:lnTo>
                      <a:pt x="32" y="31"/>
                    </a:lnTo>
                    <a:lnTo>
                      <a:pt x="30" y="32"/>
                    </a:lnTo>
                    <a:lnTo>
                      <a:pt x="30" y="31"/>
                    </a:lnTo>
                    <a:lnTo>
                      <a:pt x="26" y="32"/>
                    </a:lnTo>
                    <a:lnTo>
                      <a:pt x="26" y="33"/>
                    </a:lnTo>
                    <a:lnTo>
                      <a:pt x="21" y="33"/>
                    </a:lnTo>
                    <a:lnTo>
                      <a:pt x="19" y="32"/>
                    </a:lnTo>
                    <a:lnTo>
                      <a:pt x="17" y="33"/>
                    </a:lnTo>
                    <a:lnTo>
                      <a:pt x="17" y="36"/>
                    </a:lnTo>
                    <a:lnTo>
                      <a:pt x="11" y="44"/>
                    </a:lnTo>
                    <a:lnTo>
                      <a:pt x="13" y="46"/>
                    </a:lnTo>
                    <a:lnTo>
                      <a:pt x="13" y="50"/>
                    </a:lnTo>
                    <a:lnTo>
                      <a:pt x="19" y="61"/>
                    </a:lnTo>
                    <a:lnTo>
                      <a:pt x="19" y="62"/>
                    </a:lnTo>
                    <a:lnTo>
                      <a:pt x="19" y="63"/>
                    </a:lnTo>
                    <a:lnTo>
                      <a:pt x="17" y="65"/>
                    </a:lnTo>
                    <a:lnTo>
                      <a:pt x="15" y="66"/>
                    </a:lnTo>
                    <a:lnTo>
                      <a:pt x="9" y="76"/>
                    </a:lnTo>
                    <a:lnTo>
                      <a:pt x="7" y="76"/>
                    </a:lnTo>
                    <a:lnTo>
                      <a:pt x="0" y="81"/>
                    </a:lnTo>
                    <a:lnTo>
                      <a:pt x="0" y="88"/>
                    </a:lnTo>
                    <a:lnTo>
                      <a:pt x="2" y="90"/>
                    </a:lnTo>
                    <a:lnTo>
                      <a:pt x="5" y="92"/>
                    </a:lnTo>
                    <a:lnTo>
                      <a:pt x="9" y="95"/>
                    </a:lnTo>
                    <a:lnTo>
                      <a:pt x="7" y="97"/>
                    </a:lnTo>
                    <a:lnTo>
                      <a:pt x="9" y="104"/>
                    </a:lnTo>
                    <a:lnTo>
                      <a:pt x="13" y="108"/>
                    </a:lnTo>
                    <a:lnTo>
                      <a:pt x="28" y="113"/>
                    </a:lnTo>
                    <a:lnTo>
                      <a:pt x="32" y="113"/>
                    </a:lnTo>
                    <a:lnTo>
                      <a:pt x="40" y="110"/>
                    </a:lnTo>
                    <a:lnTo>
                      <a:pt x="49" y="109"/>
                    </a:lnTo>
                    <a:lnTo>
                      <a:pt x="53" y="110"/>
                    </a:lnTo>
                    <a:lnTo>
                      <a:pt x="55" y="109"/>
                    </a:lnTo>
                    <a:lnTo>
                      <a:pt x="57" y="108"/>
                    </a:lnTo>
                    <a:lnTo>
                      <a:pt x="87" y="58"/>
                    </a:lnTo>
                    <a:lnTo>
                      <a:pt x="87" y="57"/>
                    </a:lnTo>
                    <a:lnTo>
                      <a:pt x="93" y="41"/>
                    </a:lnTo>
                    <a:lnTo>
                      <a:pt x="97" y="37"/>
                    </a:lnTo>
                    <a:lnTo>
                      <a:pt x="97" y="34"/>
                    </a:lnTo>
                    <a:lnTo>
                      <a:pt x="95" y="32"/>
                    </a:lnTo>
                    <a:lnTo>
                      <a:pt x="97" y="26"/>
                    </a:lnTo>
                    <a:lnTo>
                      <a:pt x="99" y="26"/>
                    </a:lnTo>
                    <a:lnTo>
                      <a:pt x="101" y="31"/>
                    </a:lnTo>
                    <a:lnTo>
                      <a:pt x="104" y="31"/>
                    </a:lnTo>
                    <a:lnTo>
                      <a:pt x="106" y="29"/>
                    </a:lnTo>
                    <a:lnTo>
                      <a:pt x="95" y="5"/>
                    </a:lnTo>
                    <a:lnTo>
                      <a:pt x="87"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7" name="Freeform 965"/>
              <p:cNvSpPr>
                <a:spLocks/>
              </p:cNvSpPr>
              <p:nvPr/>
            </p:nvSpPr>
            <p:spPr bwMode="auto">
              <a:xfrm>
                <a:off x="9560" y="3737"/>
                <a:ext cx="3" cy="5"/>
              </a:xfrm>
              <a:custGeom>
                <a:avLst/>
                <a:gdLst>
                  <a:gd name="T0" fmla="*/ 0 w 3"/>
                  <a:gd name="T1" fmla="*/ 4 h 5"/>
                  <a:gd name="T2" fmla="*/ 0 w 3"/>
                  <a:gd name="T3" fmla="*/ 4 h 5"/>
                  <a:gd name="T4" fmla="*/ 3 w 3"/>
                  <a:gd name="T5" fmla="*/ 5 h 5"/>
                  <a:gd name="T6" fmla="*/ 3 w 3"/>
                  <a:gd name="T7" fmla="*/ 5 h 5"/>
                  <a:gd name="T8" fmla="*/ 3 w 3"/>
                  <a:gd name="T9" fmla="*/ 5 h 5"/>
                  <a:gd name="T10" fmla="*/ 3 w 3"/>
                  <a:gd name="T11" fmla="*/ 4 h 5"/>
                  <a:gd name="T12" fmla="*/ 3 w 3"/>
                  <a:gd name="T13" fmla="*/ 3 h 5"/>
                  <a:gd name="T14" fmla="*/ 3 w 3"/>
                  <a:gd name="T15" fmla="*/ 0 h 5"/>
                  <a:gd name="T16" fmla="*/ 3 w 3"/>
                  <a:gd name="T17" fmla="*/ 0 h 5"/>
                  <a:gd name="T18" fmla="*/ 3 w 3"/>
                  <a:gd name="T19" fmla="*/ 0 h 5"/>
                  <a:gd name="T20" fmla="*/ 0 w 3"/>
                  <a:gd name="T21" fmla="*/ 0 h 5"/>
                  <a:gd name="T22" fmla="*/ 0 w 3"/>
                  <a:gd name="T23" fmla="*/ 0 h 5"/>
                  <a:gd name="T24" fmla="*/ 0 w 3"/>
                  <a:gd name="T25" fmla="*/ 3 h 5"/>
                  <a:gd name="T26" fmla="*/ 0 w 3"/>
                  <a:gd name="T27" fmla="*/ 3 h 5"/>
                  <a:gd name="T28" fmla="*/ 0 w 3"/>
                  <a:gd name="T29" fmla="*/ 4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0" y="4"/>
                    </a:moveTo>
                    <a:lnTo>
                      <a:pt x="0" y="4"/>
                    </a:lnTo>
                    <a:lnTo>
                      <a:pt x="3" y="5"/>
                    </a:lnTo>
                    <a:lnTo>
                      <a:pt x="3" y="4"/>
                    </a:lnTo>
                    <a:lnTo>
                      <a:pt x="3" y="3"/>
                    </a:lnTo>
                    <a:lnTo>
                      <a:pt x="3" y="0"/>
                    </a:lnTo>
                    <a:lnTo>
                      <a:pt x="0" y="0"/>
                    </a:lnTo>
                    <a:lnTo>
                      <a:pt x="0"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8" name="Freeform 966"/>
              <p:cNvSpPr>
                <a:spLocks/>
              </p:cNvSpPr>
              <p:nvPr/>
            </p:nvSpPr>
            <p:spPr bwMode="auto">
              <a:xfrm>
                <a:off x="9015" y="3643"/>
                <a:ext cx="4" cy="2"/>
              </a:xfrm>
              <a:custGeom>
                <a:avLst/>
                <a:gdLst>
                  <a:gd name="T0" fmla="*/ 4 w 4"/>
                  <a:gd name="T1" fmla="*/ 0 h 2"/>
                  <a:gd name="T2" fmla="*/ 4 w 4"/>
                  <a:gd name="T3" fmla="*/ 0 h 2"/>
                  <a:gd name="T4" fmla="*/ 2 w 4"/>
                  <a:gd name="T5" fmla="*/ 0 h 2"/>
                  <a:gd name="T6" fmla="*/ 0 w 4"/>
                  <a:gd name="T7" fmla="*/ 0 h 2"/>
                  <a:gd name="T8" fmla="*/ 0 w 4"/>
                  <a:gd name="T9" fmla="*/ 1 h 2"/>
                  <a:gd name="T10" fmla="*/ 0 w 4"/>
                  <a:gd name="T11" fmla="*/ 2 h 2"/>
                  <a:gd name="T12" fmla="*/ 2 w 4"/>
                  <a:gd name="T13" fmla="*/ 2 h 2"/>
                  <a:gd name="T14" fmla="*/ 2 w 4"/>
                  <a:gd name="T15" fmla="*/ 2 h 2"/>
                  <a:gd name="T16" fmla="*/ 4 w 4"/>
                  <a:gd name="T17" fmla="*/ 1 h 2"/>
                  <a:gd name="T18" fmla="*/ 4 w 4"/>
                  <a:gd name="T19" fmla="*/ 0 h 2"/>
                  <a:gd name="T20" fmla="*/ 4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0"/>
                    </a:moveTo>
                    <a:lnTo>
                      <a:pt x="4" y="0"/>
                    </a:lnTo>
                    <a:lnTo>
                      <a:pt x="2" y="0"/>
                    </a:lnTo>
                    <a:lnTo>
                      <a:pt x="0" y="0"/>
                    </a:lnTo>
                    <a:lnTo>
                      <a:pt x="0" y="1"/>
                    </a:lnTo>
                    <a:lnTo>
                      <a:pt x="0" y="2"/>
                    </a:lnTo>
                    <a:lnTo>
                      <a:pt x="2"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89" name="Freeform 967"/>
              <p:cNvSpPr>
                <a:spLocks/>
              </p:cNvSpPr>
              <p:nvPr/>
            </p:nvSpPr>
            <p:spPr bwMode="auto">
              <a:xfrm>
                <a:off x="8733" y="3585"/>
                <a:ext cx="4" cy="3"/>
              </a:xfrm>
              <a:custGeom>
                <a:avLst/>
                <a:gdLst>
                  <a:gd name="T0" fmla="*/ 2 w 4"/>
                  <a:gd name="T1" fmla="*/ 0 h 3"/>
                  <a:gd name="T2" fmla="*/ 0 w 4"/>
                  <a:gd name="T3" fmla="*/ 2 h 3"/>
                  <a:gd name="T4" fmla="*/ 0 w 4"/>
                  <a:gd name="T5" fmla="*/ 2 h 3"/>
                  <a:gd name="T6" fmla="*/ 0 w 4"/>
                  <a:gd name="T7" fmla="*/ 2 h 3"/>
                  <a:gd name="T8" fmla="*/ 2 w 4"/>
                  <a:gd name="T9" fmla="*/ 3 h 3"/>
                  <a:gd name="T10" fmla="*/ 2 w 4"/>
                  <a:gd name="T11" fmla="*/ 3 h 3"/>
                  <a:gd name="T12" fmla="*/ 4 w 4"/>
                  <a:gd name="T13" fmla="*/ 2 h 3"/>
                  <a:gd name="T14" fmla="*/ 4 w 4"/>
                  <a:gd name="T15" fmla="*/ 2 h 3"/>
                  <a:gd name="T16" fmla="*/ 2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2"/>
                    </a:lnTo>
                    <a:lnTo>
                      <a:pt x="2" y="3"/>
                    </a:lnTo>
                    <a:lnTo>
                      <a:pt x="4" y="2"/>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0" name="Freeform 968"/>
              <p:cNvSpPr>
                <a:spLocks/>
              </p:cNvSpPr>
              <p:nvPr/>
            </p:nvSpPr>
            <p:spPr bwMode="auto">
              <a:xfrm>
                <a:off x="9002" y="3657"/>
                <a:ext cx="3" cy="0"/>
              </a:xfrm>
              <a:custGeom>
                <a:avLst/>
                <a:gdLst>
                  <a:gd name="T0" fmla="*/ 3 w 3"/>
                  <a:gd name="T1" fmla="*/ 0 w 3"/>
                  <a:gd name="T2" fmla="*/ 3 w 3"/>
                  <a:gd name="T3" fmla="*/ 3 w 3"/>
                  <a:gd name="T4" fmla="*/ 3 w 3"/>
                  <a:gd name="T5" fmla="*/ 3 w 3"/>
                  <a:gd name="T6" fmla="*/ 0 60000 65536"/>
                  <a:gd name="T7" fmla="*/ 0 60000 65536"/>
                  <a:gd name="T8" fmla="*/ 0 60000 65536"/>
                  <a:gd name="T9" fmla="*/ 0 60000 65536"/>
                  <a:gd name="T10" fmla="*/ 0 60000 65536"/>
                  <a:gd name="T11" fmla="*/ 0 60000 65536"/>
                  <a:gd name="T12" fmla="*/ 0 w 3"/>
                  <a:gd name="T13" fmla="*/ 3 w 3"/>
                </a:gdLst>
                <a:ahLst/>
                <a:cxnLst>
                  <a:cxn ang="T6">
                    <a:pos x="T0" y="0"/>
                  </a:cxn>
                  <a:cxn ang="T7">
                    <a:pos x="T1" y="0"/>
                  </a:cxn>
                  <a:cxn ang="T8">
                    <a:pos x="T2" y="0"/>
                  </a:cxn>
                  <a:cxn ang="T9">
                    <a:pos x="T3" y="0"/>
                  </a:cxn>
                  <a:cxn ang="T10">
                    <a:pos x="T4" y="0"/>
                  </a:cxn>
                  <a:cxn ang="T11">
                    <a:pos x="T5" y="0"/>
                  </a:cxn>
                </a:cxnLst>
                <a:rect l="T12" t="0" r="T13" b="0"/>
                <a:pathLst>
                  <a:path w="3">
                    <a:moveTo>
                      <a:pt x="3" y="0"/>
                    </a:moveTo>
                    <a:lnTo>
                      <a:pt x="0" y="0"/>
                    </a:lnTo>
                    <a:lnTo>
                      <a:pt x="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1" name="Freeform 969"/>
              <p:cNvSpPr>
                <a:spLocks/>
              </p:cNvSpPr>
              <p:nvPr/>
            </p:nvSpPr>
            <p:spPr bwMode="auto">
              <a:xfrm>
                <a:off x="9028" y="3632"/>
                <a:ext cx="2" cy="1"/>
              </a:xfrm>
              <a:custGeom>
                <a:avLst/>
                <a:gdLst>
                  <a:gd name="T0" fmla="*/ 2 w 2"/>
                  <a:gd name="T1" fmla="*/ 0 h 1"/>
                  <a:gd name="T2" fmla="*/ 0 w 2"/>
                  <a:gd name="T3" fmla="*/ 0 h 1"/>
                  <a:gd name="T4" fmla="*/ 0 w 2"/>
                  <a:gd name="T5" fmla="*/ 0 h 1"/>
                  <a:gd name="T6" fmla="*/ 0 w 2"/>
                  <a:gd name="T7" fmla="*/ 1 h 1"/>
                  <a:gd name="T8" fmla="*/ 0 w 2"/>
                  <a:gd name="T9" fmla="*/ 1 h 1"/>
                  <a:gd name="T10" fmla="*/ 2 w 2"/>
                  <a:gd name="T11" fmla="*/ 0 h 1"/>
                  <a:gd name="T12" fmla="*/ 2 w 2"/>
                  <a:gd name="T13" fmla="*/ 0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0"/>
                    </a:lnTo>
                    <a:lnTo>
                      <a:pt x="0"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2" name="Freeform 970"/>
              <p:cNvSpPr>
                <a:spLocks/>
              </p:cNvSpPr>
              <p:nvPr/>
            </p:nvSpPr>
            <p:spPr bwMode="auto">
              <a:xfrm>
                <a:off x="8181" y="3643"/>
                <a:ext cx="2" cy="1"/>
              </a:xfrm>
              <a:custGeom>
                <a:avLst/>
                <a:gdLst>
                  <a:gd name="T0" fmla="*/ 0 w 2"/>
                  <a:gd name="T1" fmla="*/ 1 h 1"/>
                  <a:gd name="T2" fmla="*/ 2 w 2"/>
                  <a:gd name="T3" fmla="*/ 1 h 1"/>
                  <a:gd name="T4" fmla="*/ 0 w 2"/>
                  <a:gd name="T5" fmla="*/ 0 h 1"/>
                  <a:gd name="T6" fmla="*/ 0 w 2"/>
                  <a:gd name="T7" fmla="*/ 0 h 1"/>
                  <a:gd name="T8" fmla="*/ 0 w 2"/>
                  <a:gd name="T9" fmla="*/ 0 h 1"/>
                  <a:gd name="T10" fmla="*/ 0 w 2"/>
                  <a:gd name="T11" fmla="*/ 1 h 1"/>
                  <a:gd name="T12" fmla="*/ 0 w 2"/>
                  <a:gd name="T13" fmla="*/ 1 h 1"/>
                  <a:gd name="T14" fmla="*/ 0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1"/>
                    </a:moveTo>
                    <a:lnTo>
                      <a:pt x="2"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3" name="Freeform 971"/>
              <p:cNvSpPr>
                <a:spLocks/>
              </p:cNvSpPr>
              <p:nvPr/>
            </p:nvSpPr>
            <p:spPr bwMode="auto">
              <a:xfrm>
                <a:off x="10712" y="3525"/>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4" name="Freeform 972"/>
              <p:cNvSpPr>
                <a:spLocks/>
              </p:cNvSpPr>
              <p:nvPr/>
            </p:nvSpPr>
            <p:spPr bwMode="auto">
              <a:xfrm>
                <a:off x="6989" y="3131"/>
                <a:ext cx="5" cy="3"/>
              </a:xfrm>
              <a:custGeom>
                <a:avLst/>
                <a:gdLst>
                  <a:gd name="T0" fmla="*/ 5 w 5"/>
                  <a:gd name="T1" fmla="*/ 2 h 3"/>
                  <a:gd name="T2" fmla="*/ 5 w 5"/>
                  <a:gd name="T3" fmla="*/ 1 h 3"/>
                  <a:gd name="T4" fmla="*/ 2 w 5"/>
                  <a:gd name="T5" fmla="*/ 0 h 3"/>
                  <a:gd name="T6" fmla="*/ 0 w 5"/>
                  <a:gd name="T7" fmla="*/ 0 h 3"/>
                  <a:gd name="T8" fmla="*/ 0 w 5"/>
                  <a:gd name="T9" fmla="*/ 1 h 3"/>
                  <a:gd name="T10" fmla="*/ 0 w 5"/>
                  <a:gd name="T11" fmla="*/ 1 h 3"/>
                  <a:gd name="T12" fmla="*/ 5 w 5"/>
                  <a:gd name="T13" fmla="*/ 3 h 3"/>
                  <a:gd name="T14" fmla="*/ 5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2"/>
                    </a:moveTo>
                    <a:lnTo>
                      <a:pt x="5" y="1"/>
                    </a:lnTo>
                    <a:lnTo>
                      <a:pt x="2" y="0"/>
                    </a:lnTo>
                    <a:lnTo>
                      <a:pt x="0" y="0"/>
                    </a:lnTo>
                    <a:lnTo>
                      <a:pt x="0" y="1"/>
                    </a:lnTo>
                    <a:lnTo>
                      <a:pt x="5" y="3"/>
                    </a:lnTo>
                    <a:lnTo>
                      <a:pt x="5"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5" name="Freeform 973"/>
              <p:cNvSpPr>
                <a:spLocks/>
              </p:cNvSpPr>
              <p:nvPr/>
            </p:nvSpPr>
            <p:spPr bwMode="auto">
              <a:xfrm>
                <a:off x="6991" y="3137"/>
                <a:ext cx="11" cy="5"/>
              </a:xfrm>
              <a:custGeom>
                <a:avLst/>
                <a:gdLst>
                  <a:gd name="T0" fmla="*/ 9 w 11"/>
                  <a:gd name="T1" fmla="*/ 2 h 5"/>
                  <a:gd name="T2" fmla="*/ 7 w 11"/>
                  <a:gd name="T3" fmla="*/ 2 h 5"/>
                  <a:gd name="T4" fmla="*/ 0 w 11"/>
                  <a:gd name="T5" fmla="*/ 0 h 5"/>
                  <a:gd name="T6" fmla="*/ 0 w 11"/>
                  <a:gd name="T7" fmla="*/ 1 h 5"/>
                  <a:gd name="T8" fmla="*/ 3 w 11"/>
                  <a:gd name="T9" fmla="*/ 2 h 5"/>
                  <a:gd name="T10" fmla="*/ 5 w 11"/>
                  <a:gd name="T11" fmla="*/ 3 h 5"/>
                  <a:gd name="T12" fmla="*/ 7 w 11"/>
                  <a:gd name="T13" fmla="*/ 4 h 5"/>
                  <a:gd name="T14" fmla="*/ 9 w 11"/>
                  <a:gd name="T15" fmla="*/ 5 h 5"/>
                  <a:gd name="T16" fmla="*/ 11 w 11"/>
                  <a:gd name="T17" fmla="*/ 5 h 5"/>
                  <a:gd name="T18" fmla="*/ 11 w 11"/>
                  <a:gd name="T19" fmla="*/ 5 h 5"/>
                  <a:gd name="T20" fmla="*/ 9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9" y="2"/>
                    </a:moveTo>
                    <a:lnTo>
                      <a:pt x="7" y="2"/>
                    </a:lnTo>
                    <a:lnTo>
                      <a:pt x="0" y="0"/>
                    </a:lnTo>
                    <a:lnTo>
                      <a:pt x="0" y="1"/>
                    </a:lnTo>
                    <a:lnTo>
                      <a:pt x="3" y="2"/>
                    </a:lnTo>
                    <a:lnTo>
                      <a:pt x="5" y="3"/>
                    </a:lnTo>
                    <a:lnTo>
                      <a:pt x="7" y="4"/>
                    </a:lnTo>
                    <a:lnTo>
                      <a:pt x="9" y="5"/>
                    </a:lnTo>
                    <a:lnTo>
                      <a:pt x="11" y="5"/>
                    </a:lnTo>
                    <a:lnTo>
                      <a:pt x="9"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6" name="Freeform 974"/>
              <p:cNvSpPr>
                <a:spLocks/>
              </p:cNvSpPr>
              <p:nvPr/>
            </p:nvSpPr>
            <p:spPr bwMode="auto">
              <a:xfrm>
                <a:off x="6996" y="3133"/>
                <a:ext cx="10" cy="9"/>
              </a:xfrm>
              <a:custGeom>
                <a:avLst/>
                <a:gdLst>
                  <a:gd name="T0" fmla="*/ 6 w 10"/>
                  <a:gd name="T1" fmla="*/ 4 h 9"/>
                  <a:gd name="T2" fmla="*/ 6 w 10"/>
                  <a:gd name="T3" fmla="*/ 4 h 9"/>
                  <a:gd name="T4" fmla="*/ 4 w 10"/>
                  <a:gd name="T5" fmla="*/ 1 h 9"/>
                  <a:gd name="T6" fmla="*/ 0 w 10"/>
                  <a:gd name="T7" fmla="*/ 0 h 9"/>
                  <a:gd name="T8" fmla="*/ 0 w 10"/>
                  <a:gd name="T9" fmla="*/ 0 h 9"/>
                  <a:gd name="T10" fmla="*/ 0 w 10"/>
                  <a:gd name="T11" fmla="*/ 1 h 9"/>
                  <a:gd name="T12" fmla="*/ 0 w 10"/>
                  <a:gd name="T13" fmla="*/ 2 h 9"/>
                  <a:gd name="T14" fmla="*/ 2 w 10"/>
                  <a:gd name="T15" fmla="*/ 2 h 9"/>
                  <a:gd name="T16" fmla="*/ 2 w 10"/>
                  <a:gd name="T17" fmla="*/ 4 h 9"/>
                  <a:gd name="T18" fmla="*/ 8 w 10"/>
                  <a:gd name="T19" fmla="*/ 9 h 9"/>
                  <a:gd name="T20" fmla="*/ 10 w 10"/>
                  <a:gd name="T21" fmla="*/ 8 h 9"/>
                  <a:gd name="T22" fmla="*/ 10 w 10"/>
                  <a:gd name="T23" fmla="*/ 6 h 9"/>
                  <a:gd name="T24" fmla="*/ 6 w 10"/>
                  <a:gd name="T25" fmla="*/ 5 h 9"/>
                  <a:gd name="T26" fmla="*/ 6 w 10"/>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9"/>
                  <a:gd name="T44" fmla="*/ 10 w 10"/>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9">
                    <a:moveTo>
                      <a:pt x="6" y="4"/>
                    </a:moveTo>
                    <a:lnTo>
                      <a:pt x="6" y="4"/>
                    </a:lnTo>
                    <a:lnTo>
                      <a:pt x="4" y="1"/>
                    </a:lnTo>
                    <a:lnTo>
                      <a:pt x="0" y="0"/>
                    </a:lnTo>
                    <a:lnTo>
                      <a:pt x="0" y="1"/>
                    </a:lnTo>
                    <a:lnTo>
                      <a:pt x="0" y="2"/>
                    </a:lnTo>
                    <a:lnTo>
                      <a:pt x="2" y="2"/>
                    </a:lnTo>
                    <a:lnTo>
                      <a:pt x="2" y="4"/>
                    </a:lnTo>
                    <a:lnTo>
                      <a:pt x="8" y="9"/>
                    </a:lnTo>
                    <a:lnTo>
                      <a:pt x="10" y="8"/>
                    </a:lnTo>
                    <a:lnTo>
                      <a:pt x="10" y="6"/>
                    </a:lnTo>
                    <a:lnTo>
                      <a:pt x="6" y="5"/>
                    </a:lnTo>
                    <a:lnTo>
                      <a:pt x="6"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7" name="Freeform 975"/>
              <p:cNvSpPr>
                <a:spLocks/>
              </p:cNvSpPr>
              <p:nvPr/>
            </p:nvSpPr>
            <p:spPr bwMode="auto">
              <a:xfrm>
                <a:off x="7010" y="3147"/>
                <a:ext cx="3" cy="4"/>
              </a:xfrm>
              <a:custGeom>
                <a:avLst/>
                <a:gdLst>
                  <a:gd name="T0" fmla="*/ 0 w 3"/>
                  <a:gd name="T1" fmla="*/ 0 h 4"/>
                  <a:gd name="T2" fmla="*/ 0 w 3"/>
                  <a:gd name="T3" fmla="*/ 0 h 4"/>
                  <a:gd name="T4" fmla="*/ 0 w 3"/>
                  <a:gd name="T5" fmla="*/ 1 h 4"/>
                  <a:gd name="T6" fmla="*/ 3 w 3"/>
                  <a:gd name="T7" fmla="*/ 4 h 4"/>
                  <a:gd name="T8" fmla="*/ 3 w 3"/>
                  <a:gd name="T9" fmla="*/ 4 h 4"/>
                  <a:gd name="T10" fmla="*/ 3 w 3"/>
                  <a:gd name="T11" fmla="*/ 3 h 4"/>
                  <a:gd name="T12" fmla="*/ 0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0"/>
                    </a:moveTo>
                    <a:lnTo>
                      <a:pt x="0" y="0"/>
                    </a:lnTo>
                    <a:lnTo>
                      <a:pt x="0" y="1"/>
                    </a:lnTo>
                    <a:lnTo>
                      <a:pt x="3" y="4"/>
                    </a:lnTo>
                    <a:lnTo>
                      <a:pt x="3" y="3"/>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8" name="Freeform 976"/>
              <p:cNvSpPr>
                <a:spLocks/>
              </p:cNvSpPr>
              <p:nvPr/>
            </p:nvSpPr>
            <p:spPr bwMode="auto">
              <a:xfrm>
                <a:off x="6973" y="3105"/>
                <a:ext cx="12" cy="11"/>
              </a:xfrm>
              <a:custGeom>
                <a:avLst/>
                <a:gdLst>
                  <a:gd name="T0" fmla="*/ 12 w 12"/>
                  <a:gd name="T1" fmla="*/ 10 h 11"/>
                  <a:gd name="T2" fmla="*/ 10 w 12"/>
                  <a:gd name="T3" fmla="*/ 9 h 11"/>
                  <a:gd name="T4" fmla="*/ 10 w 12"/>
                  <a:gd name="T5" fmla="*/ 4 h 11"/>
                  <a:gd name="T6" fmla="*/ 10 w 12"/>
                  <a:gd name="T7" fmla="*/ 1 h 11"/>
                  <a:gd name="T8" fmla="*/ 8 w 12"/>
                  <a:gd name="T9" fmla="*/ 0 h 11"/>
                  <a:gd name="T10" fmla="*/ 6 w 12"/>
                  <a:gd name="T11" fmla="*/ 0 h 11"/>
                  <a:gd name="T12" fmla="*/ 4 w 12"/>
                  <a:gd name="T13" fmla="*/ 1 h 11"/>
                  <a:gd name="T14" fmla="*/ 4 w 12"/>
                  <a:gd name="T15" fmla="*/ 1 h 11"/>
                  <a:gd name="T16" fmla="*/ 2 w 12"/>
                  <a:gd name="T17" fmla="*/ 2 h 11"/>
                  <a:gd name="T18" fmla="*/ 2 w 12"/>
                  <a:gd name="T19" fmla="*/ 2 h 11"/>
                  <a:gd name="T20" fmla="*/ 2 w 12"/>
                  <a:gd name="T21" fmla="*/ 3 h 11"/>
                  <a:gd name="T22" fmla="*/ 2 w 12"/>
                  <a:gd name="T23" fmla="*/ 3 h 11"/>
                  <a:gd name="T24" fmla="*/ 2 w 12"/>
                  <a:gd name="T25" fmla="*/ 3 h 11"/>
                  <a:gd name="T26" fmla="*/ 0 w 12"/>
                  <a:gd name="T27" fmla="*/ 5 h 11"/>
                  <a:gd name="T28" fmla="*/ 2 w 12"/>
                  <a:gd name="T29" fmla="*/ 5 h 11"/>
                  <a:gd name="T30" fmla="*/ 0 w 12"/>
                  <a:gd name="T31" fmla="*/ 5 h 11"/>
                  <a:gd name="T32" fmla="*/ 0 w 12"/>
                  <a:gd name="T33" fmla="*/ 6 h 11"/>
                  <a:gd name="T34" fmla="*/ 0 w 12"/>
                  <a:gd name="T35" fmla="*/ 8 h 11"/>
                  <a:gd name="T36" fmla="*/ 2 w 12"/>
                  <a:gd name="T37" fmla="*/ 9 h 11"/>
                  <a:gd name="T38" fmla="*/ 4 w 12"/>
                  <a:gd name="T39" fmla="*/ 8 h 11"/>
                  <a:gd name="T40" fmla="*/ 4 w 12"/>
                  <a:gd name="T41" fmla="*/ 6 h 11"/>
                  <a:gd name="T42" fmla="*/ 4 w 12"/>
                  <a:gd name="T43" fmla="*/ 8 h 11"/>
                  <a:gd name="T44" fmla="*/ 6 w 12"/>
                  <a:gd name="T45" fmla="*/ 6 h 11"/>
                  <a:gd name="T46" fmla="*/ 6 w 12"/>
                  <a:gd name="T47" fmla="*/ 4 h 11"/>
                  <a:gd name="T48" fmla="*/ 6 w 12"/>
                  <a:gd name="T49" fmla="*/ 6 h 11"/>
                  <a:gd name="T50" fmla="*/ 6 w 12"/>
                  <a:gd name="T51" fmla="*/ 8 h 11"/>
                  <a:gd name="T52" fmla="*/ 4 w 12"/>
                  <a:gd name="T53" fmla="*/ 9 h 11"/>
                  <a:gd name="T54" fmla="*/ 6 w 12"/>
                  <a:gd name="T55" fmla="*/ 9 h 11"/>
                  <a:gd name="T56" fmla="*/ 6 w 12"/>
                  <a:gd name="T57" fmla="*/ 9 h 11"/>
                  <a:gd name="T58" fmla="*/ 6 w 12"/>
                  <a:gd name="T59" fmla="*/ 8 h 11"/>
                  <a:gd name="T60" fmla="*/ 8 w 12"/>
                  <a:gd name="T61" fmla="*/ 9 h 11"/>
                  <a:gd name="T62" fmla="*/ 8 w 12"/>
                  <a:gd name="T63" fmla="*/ 10 h 11"/>
                  <a:gd name="T64" fmla="*/ 8 w 12"/>
                  <a:gd name="T65" fmla="*/ 10 h 11"/>
                  <a:gd name="T66" fmla="*/ 10 w 12"/>
                  <a:gd name="T67" fmla="*/ 11 h 11"/>
                  <a:gd name="T68" fmla="*/ 12 w 12"/>
                  <a:gd name="T69" fmla="*/ 11 h 11"/>
                  <a:gd name="T70" fmla="*/ 12 w 12"/>
                  <a:gd name="T71" fmla="*/ 11 h 11"/>
                  <a:gd name="T72" fmla="*/ 12 w 12"/>
                  <a:gd name="T73" fmla="*/ 10 h 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
                  <a:gd name="T112" fmla="*/ 0 h 11"/>
                  <a:gd name="T113" fmla="*/ 12 w 12"/>
                  <a:gd name="T114" fmla="*/ 11 h 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 h="11">
                    <a:moveTo>
                      <a:pt x="12" y="10"/>
                    </a:moveTo>
                    <a:lnTo>
                      <a:pt x="10" y="9"/>
                    </a:lnTo>
                    <a:lnTo>
                      <a:pt x="10" y="4"/>
                    </a:lnTo>
                    <a:lnTo>
                      <a:pt x="10" y="1"/>
                    </a:lnTo>
                    <a:lnTo>
                      <a:pt x="8" y="0"/>
                    </a:lnTo>
                    <a:lnTo>
                      <a:pt x="6" y="0"/>
                    </a:lnTo>
                    <a:lnTo>
                      <a:pt x="4" y="1"/>
                    </a:lnTo>
                    <a:lnTo>
                      <a:pt x="2" y="2"/>
                    </a:lnTo>
                    <a:lnTo>
                      <a:pt x="2" y="3"/>
                    </a:lnTo>
                    <a:lnTo>
                      <a:pt x="0" y="5"/>
                    </a:lnTo>
                    <a:lnTo>
                      <a:pt x="2" y="5"/>
                    </a:lnTo>
                    <a:lnTo>
                      <a:pt x="0" y="5"/>
                    </a:lnTo>
                    <a:lnTo>
                      <a:pt x="0" y="6"/>
                    </a:lnTo>
                    <a:lnTo>
                      <a:pt x="0" y="8"/>
                    </a:lnTo>
                    <a:lnTo>
                      <a:pt x="2" y="9"/>
                    </a:lnTo>
                    <a:lnTo>
                      <a:pt x="4" y="8"/>
                    </a:lnTo>
                    <a:lnTo>
                      <a:pt x="4" y="6"/>
                    </a:lnTo>
                    <a:lnTo>
                      <a:pt x="4" y="8"/>
                    </a:lnTo>
                    <a:lnTo>
                      <a:pt x="6" y="6"/>
                    </a:lnTo>
                    <a:lnTo>
                      <a:pt x="6" y="4"/>
                    </a:lnTo>
                    <a:lnTo>
                      <a:pt x="6" y="6"/>
                    </a:lnTo>
                    <a:lnTo>
                      <a:pt x="6" y="8"/>
                    </a:lnTo>
                    <a:lnTo>
                      <a:pt x="4" y="9"/>
                    </a:lnTo>
                    <a:lnTo>
                      <a:pt x="6" y="9"/>
                    </a:lnTo>
                    <a:lnTo>
                      <a:pt x="6" y="8"/>
                    </a:lnTo>
                    <a:lnTo>
                      <a:pt x="8" y="9"/>
                    </a:lnTo>
                    <a:lnTo>
                      <a:pt x="8" y="10"/>
                    </a:lnTo>
                    <a:lnTo>
                      <a:pt x="10" y="11"/>
                    </a:lnTo>
                    <a:lnTo>
                      <a:pt x="12" y="11"/>
                    </a:lnTo>
                    <a:lnTo>
                      <a:pt x="12"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799" name="Freeform 977"/>
              <p:cNvSpPr>
                <a:spLocks/>
              </p:cNvSpPr>
              <p:nvPr/>
            </p:nvSpPr>
            <p:spPr bwMode="auto">
              <a:xfrm>
                <a:off x="6962" y="3141"/>
                <a:ext cx="19" cy="16"/>
              </a:xfrm>
              <a:custGeom>
                <a:avLst/>
                <a:gdLst>
                  <a:gd name="T0" fmla="*/ 13 w 19"/>
                  <a:gd name="T1" fmla="*/ 12 h 16"/>
                  <a:gd name="T2" fmla="*/ 13 w 19"/>
                  <a:gd name="T3" fmla="*/ 10 h 16"/>
                  <a:gd name="T4" fmla="*/ 8 w 19"/>
                  <a:gd name="T5" fmla="*/ 9 h 16"/>
                  <a:gd name="T6" fmla="*/ 8 w 19"/>
                  <a:gd name="T7" fmla="*/ 7 h 16"/>
                  <a:gd name="T8" fmla="*/ 8 w 19"/>
                  <a:gd name="T9" fmla="*/ 7 h 16"/>
                  <a:gd name="T10" fmla="*/ 8 w 19"/>
                  <a:gd name="T11" fmla="*/ 6 h 16"/>
                  <a:gd name="T12" fmla="*/ 8 w 19"/>
                  <a:gd name="T13" fmla="*/ 6 h 16"/>
                  <a:gd name="T14" fmla="*/ 11 w 19"/>
                  <a:gd name="T15" fmla="*/ 6 h 16"/>
                  <a:gd name="T16" fmla="*/ 13 w 19"/>
                  <a:gd name="T17" fmla="*/ 5 h 16"/>
                  <a:gd name="T18" fmla="*/ 11 w 19"/>
                  <a:gd name="T19" fmla="*/ 4 h 16"/>
                  <a:gd name="T20" fmla="*/ 8 w 19"/>
                  <a:gd name="T21" fmla="*/ 4 h 16"/>
                  <a:gd name="T22" fmla="*/ 8 w 19"/>
                  <a:gd name="T23" fmla="*/ 4 h 16"/>
                  <a:gd name="T24" fmla="*/ 11 w 19"/>
                  <a:gd name="T25" fmla="*/ 2 h 16"/>
                  <a:gd name="T26" fmla="*/ 11 w 19"/>
                  <a:gd name="T27" fmla="*/ 1 h 16"/>
                  <a:gd name="T28" fmla="*/ 8 w 19"/>
                  <a:gd name="T29" fmla="*/ 0 h 16"/>
                  <a:gd name="T30" fmla="*/ 0 w 19"/>
                  <a:gd name="T31" fmla="*/ 4 h 16"/>
                  <a:gd name="T32" fmla="*/ 4 w 19"/>
                  <a:gd name="T33" fmla="*/ 4 h 16"/>
                  <a:gd name="T34" fmla="*/ 2 w 19"/>
                  <a:gd name="T35" fmla="*/ 5 h 16"/>
                  <a:gd name="T36" fmla="*/ 2 w 19"/>
                  <a:gd name="T37" fmla="*/ 6 h 16"/>
                  <a:gd name="T38" fmla="*/ 4 w 19"/>
                  <a:gd name="T39" fmla="*/ 6 h 16"/>
                  <a:gd name="T40" fmla="*/ 4 w 19"/>
                  <a:gd name="T41" fmla="*/ 5 h 16"/>
                  <a:gd name="T42" fmla="*/ 4 w 19"/>
                  <a:gd name="T43" fmla="*/ 7 h 16"/>
                  <a:gd name="T44" fmla="*/ 4 w 19"/>
                  <a:gd name="T45" fmla="*/ 8 h 16"/>
                  <a:gd name="T46" fmla="*/ 6 w 19"/>
                  <a:gd name="T47" fmla="*/ 8 h 16"/>
                  <a:gd name="T48" fmla="*/ 11 w 19"/>
                  <a:gd name="T49" fmla="*/ 10 h 16"/>
                  <a:gd name="T50" fmla="*/ 11 w 19"/>
                  <a:gd name="T51" fmla="*/ 12 h 16"/>
                  <a:gd name="T52" fmla="*/ 11 w 19"/>
                  <a:gd name="T53" fmla="*/ 12 h 16"/>
                  <a:gd name="T54" fmla="*/ 11 w 19"/>
                  <a:gd name="T55" fmla="*/ 12 h 16"/>
                  <a:gd name="T56" fmla="*/ 11 w 19"/>
                  <a:gd name="T57" fmla="*/ 13 h 16"/>
                  <a:gd name="T58" fmla="*/ 17 w 19"/>
                  <a:gd name="T59" fmla="*/ 16 h 16"/>
                  <a:gd name="T60" fmla="*/ 19 w 19"/>
                  <a:gd name="T61" fmla="*/ 15 h 16"/>
                  <a:gd name="T62" fmla="*/ 19 w 19"/>
                  <a:gd name="T63" fmla="*/ 15 h 16"/>
                  <a:gd name="T64" fmla="*/ 15 w 19"/>
                  <a:gd name="T65" fmla="*/ 12 h 16"/>
                  <a:gd name="T66" fmla="*/ 13 w 19"/>
                  <a:gd name="T67" fmla="*/ 12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16"/>
                  <a:gd name="T104" fmla="*/ 19 w 19"/>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16">
                    <a:moveTo>
                      <a:pt x="13" y="12"/>
                    </a:moveTo>
                    <a:lnTo>
                      <a:pt x="13" y="10"/>
                    </a:lnTo>
                    <a:lnTo>
                      <a:pt x="8" y="9"/>
                    </a:lnTo>
                    <a:lnTo>
                      <a:pt x="8" y="7"/>
                    </a:lnTo>
                    <a:lnTo>
                      <a:pt x="8" y="6"/>
                    </a:lnTo>
                    <a:lnTo>
                      <a:pt x="11" y="6"/>
                    </a:lnTo>
                    <a:lnTo>
                      <a:pt x="13" y="5"/>
                    </a:lnTo>
                    <a:lnTo>
                      <a:pt x="11" y="4"/>
                    </a:lnTo>
                    <a:lnTo>
                      <a:pt x="8" y="4"/>
                    </a:lnTo>
                    <a:lnTo>
                      <a:pt x="11" y="2"/>
                    </a:lnTo>
                    <a:lnTo>
                      <a:pt x="11" y="1"/>
                    </a:lnTo>
                    <a:lnTo>
                      <a:pt x="8" y="0"/>
                    </a:lnTo>
                    <a:lnTo>
                      <a:pt x="0" y="4"/>
                    </a:lnTo>
                    <a:lnTo>
                      <a:pt x="4" y="4"/>
                    </a:lnTo>
                    <a:lnTo>
                      <a:pt x="2" y="5"/>
                    </a:lnTo>
                    <a:lnTo>
                      <a:pt x="2" y="6"/>
                    </a:lnTo>
                    <a:lnTo>
                      <a:pt x="4" y="6"/>
                    </a:lnTo>
                    <a:lnTo>
                      <a:pt x="4" y="5"/>
                    </a:lnTo>
                    <a:lnTo>
                      <a:pt x="4" y="7"/>
                    </a:lnTo>
                    <a:lnTo>
                      <a:pt x="4" y="8"/>
                    </a:lnTo>
                    <a:lnTo>
                      <a:pt x="6" y="8"/>
                    </a:lnTo>
                    <a:lnTo>
                      <a:pt x="11" y="10"/>
                    </a:lnTo>
                    <a:lnTo>
                      <a:pt x="11" y="12"/>
                    </a:lnTo>
                    <a:lnTo>
                      <a:pt x="11" y="13"/>
                    </a:lnTo>
                    <a:lnTo>
                      <a:pt x="17" y="16"/>
                    </a:lnTo>
                    <a:lnTo>
                      <a:pt x="19" y="15"/>
                    </a:lnTo>
                    <a:lnTo>
                      <a:pt x="15" y="12"/>
                    </a:lnTo>
                    <a:lnTo>
                      <a:pt x="13" y="1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0" name="Freeform 978"/>
              <p:cNvSpPr>
                <a:spLocks/>
              </p:cNvSpPr>
              <p:nvPr/>
            </p:nvSpPr>
            <p:spPr bwMode="auto">
              <a:xfrm>
                <a:off x="6949" y="3115"/>
                <a:ext cx="9" cy="7"/>
              </a:xfrm>
              <a:custGeom>
                <a:avLst/>
                <a:gdLst>
                  <a:gd name="T0" fmla="*/ 7 w 9"/>
                  <a:gd name="T1" fmla="*/ 7 h 7"/>
                  <a:gd name="T2" fmla="*/ 9 w 9"/>
                  <a:gd name="T3" fmla="*/ 7 h 7"/>
                  <a:gd name="T4" fmla="*/ 5 w 9"/>
                  <a:gd name="T5" fmla="*/ 3 h 7"/>
                  <a:gd name="T6" fmla="*/ 5 w 9"/>
                  <a:gd name="T7" fmla="*/ 2 h 7"/>
                  <a:gd name="T8" fmla="*/ 5 w 9"/>
                  <a:gd name="T9" fmla="*/ 1 h 7"/>
                  <a:gd name="T10" fmla="*/ 5 w 9"/>
                  <a:gd name="T11" fmla="*/ 1 h 7"/>
                  <a:gd name="T12" fmla="*/ 2 w 9"/>
                  <a:gd name="T13" fmla="*/ 0 h 7"/>
                  <a:gd name="T14" fmla="*/ 0 w 9"/>
                  <a:gd name="T15" fmla="*/ 0 h 7"/>
                  <a:gd name="T16" fmla="*/ 2 w 9"/>
                  <a:gd name="T17" fmla="*/ 2 h 7"/>
                  <a:gd name="T18" fmla="*/ 5 w 9"/>
                  <a:gd name="T19" fmla="*/ 6 h 7"/>
                  <a:gd name="T20" fmla="*/ 7 w 9"/>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7" y="7"/>
                    </a:moveTo>
                    <a:lnTo>
                      <a:pt x="9" y="7"/>
                    </a:lnTo>
                    <a:lnTo>
                      <a:pt x="5" y="3"/>
                    </a:lnTo>
                    <a:lnTo>
                      <a:pt x="5" y="2"/>
                    </a:lnTo>
                    <a:lnTo>
                      <a:pt x="5" y="1"/>
                    </a:lnTo>
                    <a:lnTo>
                      <a:pt x="2" y="0"/>
                    </a:lnTo>
                    <a:lnTo>
                      <a:pt x="0" y="0"/>
                    </a:lnTo>
                    <a:lnTo>
                      <a:pt x="2" y="2"/>
                    </a:lnTo>
                    <a:lnTo>
                      <a:pt x="5" y="6"/>
                    </a:lnTo>
                    <a:lnTo>
                      <a:pt x="7"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1" name="Freeform 979"/>
              <p:cNvSpPr>
                <a:spLocks/>
              </p:cNvSpPr>
              <p:nvPr/>
            </p:nvSpPr>
            <p:spPr bwMode="auto">
              <a:xfrm>
                <a:off x="6975" y="3114"/>
                <a:ext cx="4" cy="3"/>
              </a:xfrm>
              <a:custGeom>
                <a:avLst/>
                <a:gdLst>
                  <a:gd name="T0" fmla="*/ 2 w 4"/>
                  <a:gd name="T1" fmla="*/ 3 h 3"/>
                  <a:gd name="T2" fmla="*/ 4 w 4"/>
                  <a:gd name="T3" fmla="*/ 3 h 3"/>
                  <a:gd name="T4" fmla="*/ 2 w 4"/>
                  <a:gd name="T5" fmla="*/ 1 h 3"/>
                  <a:gd name="T6" fmla="*/ 0 w 4"/>
                  <a:gd name="T7" fmla="*/ 0 h 3"/>
                  <a:gd name="T8" fmla="*/ 0 w 4"/>
                  <a:gd name="T9" fmla="*/ 2 h 3"/>
                  <a:gd name="T10" fmla="*/ 0 w 4"/>
                  <a:gd name="T11" fmla="*/ 2 h 3"/>
                  <a:gd name="T12" fmla="*/ 2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2" y="3"/>
                    </a:moveTo>
                    <a:lnTo>
                      <a:pt x="4" y="3"/>
                    </a:lnTo>
                    <a:lnTo>
                      <a:pt x="2" y="1"/>
                    </a:lnTo>
                    <a:lnTo>
                      <a:pt x="0" y="0"/>
                    </a:lnTo>
                    <a:lnTo>
                      <a:pt x="0" y="2"/>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2" name="Freeform 980"/>
              <p:cNvSpPr>
                <a:spLocks/>
              </p:cNvSpPr>
              <p:nvPr/>
            </p:nvSpPr>
            <p:spPr bwMode="auto">
              <a:xfrm>
                <a:off x="6951" y="3130"/>
                <a:ext cx="22" cy="13"/>
              </a:xfrm>
              <a:custGeom>
                <a:avLst/>
                <a:gdLst>
                  <a:gd name="T0" fmla="*/ 13 w 22"/>
                  <a:gd name="T1" fmla="*/ 11 h 13"/>
                  <a:gd name="T2" fmla="*/ 13 w 22"/>
                  <a:gd name="T3" fmla="*/ 11 h 13"/>
                  <a:gd name="T4" fmla="*/ 15 w 22"/>
                  <a:gd name="T5" fmla="*/ 11 h 13"/>
                  <a:gd name="T6" fmla="*/ 17 w 22"/>
                  <a:gd name="T7" fmla="*/ 12 h 13"/>
                  <a:gd name="T8" fmla="*/ 19 w 22"/>
                  <a:gd name="T9" fmla="*/ 10 h 13"/>
                  <a:gd name="T10" fmla="*/ 22 w 22"/>
                  <a:gd name="T11" fmla="*/ 2 h 13"/>
                  <a:gd name="T12" fmla="*/ 22 w 22"/>
                  <a:gd name="T13" fmla="*/ 0 h 13"/>
                  <a:gd name="T14" fmla="*/ 22 w 22"/>
                  <a:gd name="T15" fmla="*/ 0 h 13"/>
                  <a:gd name="T16" fmla="*/ 19 w 22"/>
                  <a:gd name="T17" fmla="*/ 1 h 13"/>
                  <a:gd name="T18" fmla="*/ 17 w 22"/>
                  <a:gd name="T19" fmla="*/ 1 h 13"/>
                  <a:gd name="T20" fmla="*/ 17 w 22"/>
                  <a:gd name="T21" fmla="*/ 1 h 13"/>
                  <a:gd name="T22" fmla="*/ 17 w 22"/>
                  <a:gd name="T23" fmla="*/ 3 h 13"/>
                  <a:gd name="T24" fmla="*/ 13 w 22"/>
                  <a:gd name="T25" fmla="*/ 7 h 13"/>
                  <a:gd name="T26" fmla="*/ 11 w 22"/>
                  <a:gd name="T27" fmla="*/ 7 h 13"/>
                  <a:gd name="T28" fmla="*/ 11 w 22"/>
                  <a:gd name="T29" fmla="*/ 7 h 13"/>
                  <a:gd name="T30" fmla="*/ 9 w 22"/>
                  <a:gd name="T31" fmla="*/ 7 h 13"/>
                  <a:gd name="T32" fmla="*/ 13 w 22"/>
                  <a:gd name="T33" fmla="*/ 4 h 13"/>
                  <a:gd name="T34" fmla="*/ 15 w 22"/>
                  <a:gd name="T35" fmla="*/ 4 h 13"/>
                  <a:gd name="T36" fmla="*/ 13 w 22"/>
                  <a:gd name="T37" fmla="*/ 2 h 13"/>
                  <a:gd name="T38" fmla="*/ 13 w 22"/>
                  <a:gd name="T39" fmla="*/ 0 h 13"/>
                  <a:gd name="T40" fmla="*/ 11 w 22"/>
                  <a:gd name="T41" fmla="*/ 1 h 13"/>
                  <a:gd name="T42" fmla="*/ 9 w 22"/>
                  <a:gd name="T43" fmla="*/ 1 h 13"/>
                  <a:gd name="T44" fmla="*/ 9 w 22"/>
                  <a:gd name="T45" fmla="*/ 2 h 13"/>
                  <a:gd name="T46" fmla="*/ 9 w 22"/>
                  <a:gd name="T47" fmla="*/ 0 h 13"/>
                  <a:gd name="T48" fmla="*/ 9 w 22"/>
                  <a:gd name="T49" fmla="*/ 0 h 13"/>
                  <a:gd name="T50" fmla="*/ 3 w 22"/>
                  <a:gd name="T51" fmla="*/ 0 h 13"/>
                  <a:gd name="T52" fmla="*/ 0 w 22"/>
                  <a:gd name="T53" fmla="*/ 2 h 13"/>
                  <a:gd name="T54" fmla="*/ 3 w 22"/>
                  <a:gd name="T55" fmla="*/ 3 h 13"/>
                  <a:gd name="T56" fmla="*/ 5 w 22"/>
                  <a:gd name="T57" fmla="*/ 7 h 13"/>
                  <a:gd name="T58" fmla="*/ 9 w 22"/>
                  <a:gd name="T59" fmla="*/ 9 h 13"/>
                  <a:gd name="T60" fmla="*/ 11 w 22"/>
                  <a:gd name="T61" fmla="*/ 9 h 13"/>
                  <a:gd name="T62" fmla="*/ 11 w 22"/>
                  <a:gd name="T63" fmla="*/ 10 h 13"/>
                  <a:gd name="T64" fmla="*/ 11 w 22"/>
                  <a:gd name="T65" fmla="*/ 11 h 13"/>
                  <a:gd name="T66" fmla="*/ 9 w 22"/>
                  <a:gd name="T67" fmla="*/ 10 h 13"/>
                  <a:gd name="T68" fmla="*/ 11 w 22"/>
                  <a:gd name="T69" fmla="*/ 12 h 13"/>
                  <a:gd name="T70" fmla="*/ 11 w 22"/>
                  <a:gd name="T71" fmla="*/ 12 h 13"/>
                  <a:gd name="T72" fmla="*/ 13 w 22"/>
                  <a:gd name="T73" fmla="*/ 13 h 13"/>
                  <a:gd name="T74" fmla="*/ 13 w 22"/>
                  <a:gd name="T75" fmla="*/ 11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
                  <a:gd name="T115" fmla="*/ 0 h 13"/>
                  <a:gd name="T116" fmla="*/ 22 w 2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 h="13">
                    <a:moveTo>
                      <a:pt x="13" y="11"/>
                    </a:moveTo>
                    <a:lnTo>
                      <a:pt x="13" y="11"/>
                    </a:lnTo>
                    <a:lnTo>
                      <a:pt x="15" y="11"/>
                    </a:lnTo>
                    <a:lnTo>
                      <a:pt x="17" y="12"/>
                    </a:lnTo>
                    <a:lnTo>
                      <a:pt x="19" y="10"/>
                    </a:lnTo>
                    <a:lnTo>
                      <a:pt x="22" y="2"/>
                    </a:lnTo>
                    <a:lnTo>
                      <a:pt x="22" y="0"/>
                    </a:lnTo>
                    <a:lnTo>
                      <a:pt x="19" y="1"/>
                    </a:lnTo>
                    <a:lnTo>
                      <a:pt x="17" y="1"/>
                    </a:lnTo>
                    <a:lnTo>
                      <a:pt x="17" y="3"/>
                    </a:lnTo>
                    <a:lnTo>
                      <a:pt x="13" y="7"/>
                    </a:lnTo>
                    <a:lnTo>
                      <a:pt x="11" y="7"/>
                    </a:lnTo>
                    <a:lnTo>
                      <a:pt x="9" y="7"/>
                    </a:lnTo>
                    <a:lnTo>
                      <a:pt x="13" y="4"/>
                    </a:lnTo>
                    <a:lnTo>
                      <a:pt x="15" y="4"/>
                    </a:lnTo>
                    <a:lnTo>
                      <a:pt x="13" y="2"/>
                    </a:lnTo>
                    <a:lnTo>
                      <a:pt x="13" y="0"/>
                    </a:lnTo>
                    <a:lnTo>
                      <a:pt x="11" y="1"/>
                    </a:lnTo>
                    <a:lnTo>
                      <a:pt x="9" y="1"/>
                    </a:lnTo>
                    <a:lnTo>
                      <a:pt x="9" y="2"/>
                    </a:lnTo>
                    <a:lnTo>
                      <a:pt x="9" y="0"/>
                    </a:lnTo>
                    <a:lnTo>
                      <a:pt x="3" y="0"/>
                    </a:lnTo>
                    <a:lnTo>
                      <a:pt x="0" y="2"/>
                    </a:lnTo>
                    <a:lnTo>
                      <a:pt x="3" y="3"/>
                    </a:lnTo>
                    <a:lnTo>
                      <a:pt x="5" y="7"/>
                    </a:lnTo>
                    <a:lnTo>
                      <a:pt x="9" y="9"/>
                    </a:lnTo>
                    <a:lnTo>
                      <a:pt x="11" y="9"/>
                    </a:lnTo>
                    <a:lnTo>
                      <a:pt x="11" y="10"/>
                    </a:lnTo>
                    <a:lnTo>
                      <a:pt x="11" y="11"/>
                    </a:lnTo>
                    <a:lnTo>
                      <a:pt x="9" y="10"/>
                    </a:lnTo>
                    <a:lnTo>
                      <a:pt x="11" y="12"/>
                    </a:lnTo>
                    <a:lnTo>
                      <a:pt x="13" y="13"/>
                    </a:lnTo>
                    <a:lnTo>
                      <a:pt x="13" y="1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3" name="Freeform 981"/>
              <p:cNvSpPr>
                <a:spLocks/>
              </p:cNvSpPr>
              <p:nvPr/>
            </p:nvSpPr>
            <p:spPr bwMode="auto">
              <a:xfrm>
                <a:off x="7023" y="3173"/>
                <a:ext cx="74" cy="31"/>
              </a:xfrm>
              <a:custGeom>
                <a:avLst/>
                <a:gdLst>
                  <a:gd name="T0" fmla="*/ 53 w 74"/>
                  <a:gd name="T1" fmla="*/ 28 h 31"/>
                  <a:gd name="T2" fmla="*/ 59 w 74"/>
                  <a:gd name="T3" fmla="*/ 28 h 31"/>
                  <a:gd name="T4" fmla="*/ 61 w 74"/>
                  <a:gd name="T5" fmla="*/ 29 h 31"/>
                  <a:gd name="T6" fmla="*/ 74 w 74"/>
                  <a:gd name="T7" fmla="*/ 30 h 31"/>
                  <a:gd name="T8" fmla="*/ 74 w 74"/>
                  <a:gd name="T9" fmla="*/ 29 h 31"/>
                  <a:gd name="T10" fmla="*/ 72 w 74"/>
                  <a:gd name="T11" fmla="*/ 28 h 31"/>
                  <a:gd name="T12" fmla="*/ 63 w 74"/>
                  <a:gd name="T13" fmla="*/ 20 h 31"/>
                  <a:gd name="T14" fmla="*/ 61 w 74"/>
                  <a:gd name="T15" fmla="*/ 18 h 31"/>
                  <a:gd name="T16" fmla="*/ 55 w 74"/>
                  <a:gd name="T17" fmla="*/ 18 h 31"/>
                  <a:gd name="T18" fmla="*/ 51 w 74"/>
                  <a:gd name="T19" fmla="*/ 15 h 31"/>
                  <a:gd name="T20" fmla="*/ 51 w 74"/>
                  <a:gd name="T21" fmla="*/ 14 h 31"/>
                  <a:gd name="T22" fmla="*/ 42 w 74"/>
                  <a:gd name="T23" fmla="*/ 8 h 31"/>
                  <a:gd name="T24" fmla="*/ 40 w 74"/>
                  <a:gd name="T25" fmla="*/ 7 h 31"/>
                  <a:gd name="T26" fmla="*/ 13 w 74"/>
                  <a:gd name="T27" fmla="*/ 1 h 31"/>
                  <a:gd name="T28" fmla="*/ 2 w 74"/>
                  <a:gd name="T29" fmla="*/ 0 h 31"/>
                  <a:gd name="T30" fmla="*/ 0 w 74"/>
                  <a:gd name="T31" fmla="*/ 1 h 31"/>
                  <a:gd name="T32" fmla="*/ 2 w 74"/>
                  <a:gd name="T33" fmla="*/ 4 h 31"/>
                  <a:gd name="T34" fmla="*/ 6 w 74"/>
                  <a:gd name="T35" fmla="*/ 2 h 31"/>
                  <a:gd name="T36" fmla="*/ 13 w 74"/>
                  <a:gd name="T37" fmla="*/ 2 h 31"/>
                  <a:gd name="T38" fmla="*/ 13 w 74"/>
                  <a:gd name="T39" fmla="*/ 6 h 31"/>
                  <a:gd name="T40" fmla="*/ 13 w 74"/>
                  <a:gd name="T41" fmla="*/ 6 h 31"/>
                  <a:gd name="T42" fmla="*/ 8 w 74"/>
                  <a:gd name="T43" fmla="*/ 5 h 31"/>
                  <a:gd name="T44" fmla="*/ 6 w 74"/>
                  <a:gd name="T45" fmla="*/ 6 h 31"/>
                  <a:gd name="T46" fmla="*/ 8 w 74"/>
                  <a:gd name="T47" fmla="*/ 8 h 31"/>
                  <a:gd name="T48" fmla="*/ 8 w 74"/>
                  <a:gd name="T49" fmla="*/ 9 h 31"/>
                  <a:gd name="T50" fmla="*/ 11 w 74"/>
                  <a:gd name="T51" fmla="*/ 8 h 31"/>
                  <a:gd name="T52" fmla="*/ 13 w 74"/>
                  <a:gd name="T53" fmla="*/ 8 h 31"/>
                  <a:gd name="T54" fmla="*/ 17 w 74"/>
                  <a:gd name="T55" fmla="*/ 8 h 31"/>
                  <a:gd name="T56" fmla="*/ 19 w 74"/>
                  <a:gd name="T57" fmla="*/ 9 h 31"/>
                  <a:gd name="T58" fmla="*/ 17 w 74"/>
                  <a:gd name="T59" fmla="*/ 12 h 31"/>
                  <a:gd name="T60" fmla="*/ 21 w 74"/>
                  <a:gd name="T61" fmla="*/ 12 h 31"/>
                  <a:gd name="T62" fmla="*/ 23 w 74"/>
                  <a:gd name="T63" fmla="*/ 12 h 31"/>
                  <a:gd name="T64" fmla="*/ 27 w 74"/>
                  <a:gd name="T65" fmla="*/ 14 h 31"/>
                  <a:gd name="T66" fmla="*/ 30 w 74"/>
                  <a:gd name="T67" fmla="*/ 14 h 31"/>
                  <a:gd name="T68" fmla="*/ 32 w 74"/>
                  <a:gd name="T69" fmla="*/ 14 h 31"/>
                  <a:gd name="T70" fmla="*/ 32 w 74"/>
                  <a:gd name="T71" fmla="*/ 16 h 31"/>
                  <a:gd name="T72" fmla="*/ 27 w 74"/>
                  <a:gd name="T73" fmla="*/ 16 h 31"/>
                  <a:gd name="T74" fmla="*/ 30 w 74"/>
                  <a:gd name="T75" fmla="*/ 18 h 31"/>
                  <a:gd name="T76" fmla="*/ 36 w 74"/>
                  <a:gd name="T77" fmla="*/ 18 h 31"/>
                  <a:gd name="T78" fmla="*/ 38 w 74"/>
                  <a:gd name="T79" fmla="*/ 20 h 31"/>
                  <a:gd name="T80" fmla="*/ 42 w 74"/>
                  <a:gd name="T81" fmla="*/ 22 h 31"/>
                  <a:gd name="T82" fmla="*/ 38 w 74"/>
                  <a:gd name="T83" fmla="*/ 22 h 31"/>
                  <a:gd name="T84" fmla="*/ 44 w 74"/>
                  <a:gd name="T85" fmla="*/ 23 h 31"/>
                  <a:gd name="T86" fmla="*/ 48 w 74"/>
                  <a:gd name="T87" fmla="*/ 23 h 31"/>
                  <a:gd name="T88" fmla="*/ 51 w 74"/>
                  <a:gd name="T89" fmla="*/ 23 h 31"/>
                  <a:gd name="T90" fmla="*/ 48 w 74"/>
                  <a:gd name="T91" fmla="*/ 24 h 31"/>
                  <a:gd name="T92" fmla="*/ 48 w 74"/>
                  <a:gd name="T93" fmla="*/ 25 h 31"/>
                  <a:gd name="T94" fmla="*/ 53 w 74"/>
                  <a:gd name="T95" fmla="*/ 26 h 31"/>
                  <a:gd name="T96" fmla="*/ 55 w 74"/>
                  <a:gd name="T97" fmla="*/ 25 h 31"/>
                  <a:gd name="T98" fmla="*/ 53 w 74"/>
                  <a:gd name="T99" fmla="*/ 26 h 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31"/>
                  <a:gd name="T152" fmla="*/ 74 w 74"/>
                  <a:gd name="T153" fmla="*/ 31 h 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31">
                    <a:moveTo>
                      <a:pt x="53" y="26"/>
                    </a:moveTo>
                    <a:lnTo>
                      <a:pt x="53" y="28"/>
                    </a:lnTo>
                    <a:lnTo>
                      <a:pt x="57" y="29"/>
                    </a:lnTo>
                    <a:lnTo>
                      <a:pt x="59" y="28"/>
                    </a:lnTo>
                    <a:lnTo>
                      <a:pt x="61" y="29"/>
                    </a:lnTo>
                    <a:lnTo>
                      <a:pt x="72" y="31"/>
                    </a:lnTo>
                    <a:lnTo>
                      <a:pt x="74" y="30"/>
                    </a:lnTo>
                    <a:lnTo>
                      <a:pt x="74" y="29"/>
                    </a:lnTo>
                    <a:lnTo>
                      <a:pt x="74" y="28"/>
                    </a:lnTo>
                    <a:lnTo>
                      <a:pt x="72" y="28"/>
                    </a:lnTo>
                    <a:lnTo>
                      <a:pt x="67" y="22"/>
                    </a:lnTo>
                    <a:lnTo>
                      <a:pt x="63" y="20"/>
                    </a:lnTo>
                    <a:lnTo>
                      <a:pt x="61" y="20"/>
                    </a:lnTo>
                    <a:lnTo>
                      <a:pt x="61" y="18"/>
                    </a:lnTo>
                    <a:lnTo>
                      <a:pt x="59" y="18"/>
                    </a:lnTo>
                    <a:lnTo>
                      <a:pt x="55" y="18"/>
                    </a:lnTo>
                    <a:lnTo>
                      <a:pt x="51" y="16"/>
                    </a:lnTo>
                    <a:lnTo>
                      <a:pt x="51" y="15"/>
                    </a:lnTo>
                    <a:lnTo>
                      <a:pt x="51" y="14"/>
                    </a:lnTo>
                    <a:lnTo>
                      <a:pt x="42" y="9"/>
                    </a:lnTo>
                    <a:lnTo>
                      <a:pt x="42" y="8"/>
                    </a:lnTo>
                    <a:lnTo>
                      <a:pt x="42" y="7"/>
                    </a:lnTo>
                    <a:lnTo>
                      <a:pt x="40" y="7"/>
                    </a:lnTo>
                    <a:lnTo>
                      <a:pt x="15" y="2"/>
                    </a:lnTo>
                    <a:lnTo>
                      <a:pt x="13" y="1"/>
                    </a:lnTo>
                    <a:lnTo>
                      <a:pt x="4" y="0"/>
                    </a:lnTo>
                    <a:lnTo>
                      <a:pt x="2" y="0"/>
                    </a:lnTo>
                    <a:lnTo>
                      <a:pt x="0" y="1"/>
                    </a:lnTo>
                    <a:lnTo>
                      <a:pt x="0" y="2"/>
                    </a:lnTo>
                    <a:lnTo>
                      <a:pt x="2" y="4"/>
                    </a:lnTo>
                    <a:lnTo>
                      <a:pt x="4" y="4"/>
                    </a:lnTo>
                    <a:lnTo>
                      <a:pt x="6" y="2"/>
                    </a:lnTo>
                    <a:lnTo>
                      <a:pt x="13" y="2"/>
                    </a:lnTo>
                    <a:lnTo>
                      <a:pt x="13" y="6"/>
                    </a:lnTo>
                    <a:lnTo>
                      <a:pt x="11" y="5"/>
                    </a:lnTo>
                    <a:lnTo>
                      <a:pt x="8" y="5"/>
                    </a:lnTo>
                    <a:lnTo>
                      <a:pt x="6" y="5"/>
                    </a:lnTo>
                    <a:lnTo>
                      <a:pt x="6" y="6"/>
                    </a:lnTo>
                    <a:lnTo>
                      <a:pt x="8" y="7"/>
                    </a:lnTo>
                    <a:lnTo>
                      <a:pt x="8" y="8"/>
                    </a:lnTo>
                    <a:lnTo>
                      <a:pt x="8" y="9"/>
                    </a:lnTo>
                    <a:lnTo>
                      <a:pt x="11" y="9"/>
                    </a:lnTo>
                    <a:lnTo>
                      <a:pt x="11" y="8"/>
                    </a:lnTo>
                    <a:lnTo>
                      <a:pt x="13" y="9"/>
                    </a:lnTo>
                    <a:lnTo>
                      <a:pt x="13" y="8"/>
                    </a:lnTo>
                    <a:lnTo>
                      <a:pt x="15" y="10"/>
                    </a:lnTo>
                    <a:lnTo>
                      <a:pt x="17" y="8"/>
                    </a:lnTo>
                    <a:lnTo>
                      <a:pt x="19" y="9"/>
                    </a:lnTo>
                    <a:lnTo>
                      <a:pt x="19" y="10"/>
                    </a:lnTo>
                    <a:lnTo>
                      <a:pt x="17" y="12"/>
                    </a:lnTo>
                    <a:lnTo>
                      <a:pt x="19" y="13"/>
                    </a:lnTo>
                    <a:lnTo>
                      <a:pt x="21" y="12"/>
                    </a:lnTo>
                    <a:lnTo>
                      <a:pt x="23" y="12"/>
                    </a:lnTo>
                    <a:lnTo>
                      <a:pt x="25" y="13"/>
                    </a:lnTo>
                    <a:lnTo>
                      <a:pt x="27" y="14"/>
                    </a:lnTo>
                    <a:lnTo>
                      <a:pt x="30" y="14"/>
                    </a:lnTo>
                    <a:lnTo>
                      <a:pt x="30" y="15"/>
                    </a:lnTo>
                    <a:lnTo>
                      <a:pt x="32" y="14"/>
                    </a:lnTo>
                    <a:lnTo>
                      <a:pt x="36" y="15"/>
                    </a:lnTo>
                    <a:lnTo>
                      <a:pt x="32" y="16"/>
                    </a:lnTo>
                    <a:lnTo>
                      <a:pt x="30" y="16"/>
                    </a:lnTo>
                    <a:lnTo>
                      <a:pt x="27" y="16"/>
                    </a:lnTo>
                    <a:lnTo>
                      <a:pt x="27" y="18"/>
                    </a:lnTo>
                    <a:lnTo>
                      <a:pt x="30" y="18"/>
                    </a:lnTo>
                    <a:lnTo>
                      <a:pt x="32" y="18"/>
                    </a:lnTo>
                    <a:lnTo>
                      <a:pt x="36" y="18"/>
                    </a:lnTo>
                    <a:lnTo>
                      <a:pt x="36" y="20"/>
                    </a:lnTo>
                    <a:lnTo>
                      <a:pt x="38" y="20"/>
                    </a:lnTo>
                    <a:lnTo>
                      <a:pt x="42" y="21"/>
                    </a:lnTo>
                    <a:lnTo>
                      <a:pt x="42" y="22"/>
                    </a:lnTo>
                    <a:lnTo>
                      <a:pt x="40" y="22"/>
                    </a:lnTo>
                    <a:lnTo>
                      <a:pt x="38" y="22"/>
                    </a:lnTo>
                    <a:lnTo>
                      <a:pt x="42" y="23"/>
                    </a:lnTo>
                    <a:lnTo>
                      <a:pt x="44" y="23"/>
                    </a:lnTo>
                    <a:lnTo>
                      <a:pt x="46" y="23"/>
                    </a:lnTo>
                    <a:lnTo>
                      <a:pt x="48" y="23"/>
                    </a:lnTo>
                    <a:lnTo>
                      <a:pt x="51" y="23"/>
                    </a:lnTo>
                    <a:lnTo>
                      <a:pt x="51" y="24"/>
                    </a:lnTo>
                    <a:lnTo>
                      <a:pt x="48" y="24"/>
                    </a:lnTo>
                    <a:lnTo>
                      <a:pt x="48" y="25"/>
                    </a:lnTo>
                    <a:lnTo>
                      <a:pt x="53" y="26"/>
                    </a:lnTo>
                    <a:lnTo>
                      <a:pt x="55" y="25"/>
                    </a:lnTo>
                    <a:lnTo>
                      <a:pt x="55" y="26"/>
                    </a:lnTo>
                    <a:lnTo>
                      <a:pt x="53" y="2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4" name="Freeform 982"/>
              <p:cNvSpPr>
                <a:spLocks/>
              </p:cNvSpPr>
              <p:nvPr/>
            </p:nvSpPr>
            <p:spPr bwMode="auto">
              <a:xfrm>
                <a:off x="7173" y="3404"/>
                <a:ext cx="2" cy="2"/>
              </a:xfrm>
              <a:custGeom>
                <a:avLst/>
                <a:gdLst>
                  <a:gd name="T0" fmla="*/ 0 w 2"/>
                  <a:gd name="T1" fmla="*/ 0 h 2"/>
                  <a:gd name="T2" fmla="*/ 0 w 2"/>
                  <a:gd name="T3" fmla="*/ 0 h 2"/>
                  <a:gd name="T4" fmla="*/ 0 w 2"/>
                  <a:gd name="T5" fmla="*/ 1 h 2"/>
                  <a:gd name="T6" fmla="*/ 0 w 2"/>
                  <a:gd name="T7" fmla="*/ 1 h 2"/>
                  <a:gd name="T8" fmla="*/ 2 w 2"/>
                  <a:gd name="T9" fmla="*/ 2 h 2"/>
                  <a:gd name="T10" fmla="*/ 2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0" y="1"/>
                    </a:lnTo>
                    <a:lnTo>
                      <a:pt x="2"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5" name="Freeform 983"/>
              <p:cNvSpPr>
                <a:spLocks/>
              </p:cNvSpPr>
              <p:nvPr/>
            </p:nvSpPr>
            <p:spPr bwMode="auto">
              <a:xfrm>
                <a:off x="6964" y="3098"/>
                <a:ext cx="4" cy="3"/>
              </a:xfrm>
              <a:custGeom>
                <a:avLst/>
                <a:gdLst>
                  <a:gd name="T0" fmla="*/ 4 w 4"/>
                  <a:gd name="T1" fmla="*/ 1 h 3"/>
                  <a:gd name="T2" fmla="*/ 2 w 4"/>
                  <a:gd name="T3" fmla="*/ 1 h 3"/>
                  <a:gd name="T4" fmla="*/ 2 w 4"/>
                  <a:gd name="T5" fmla="*/ 1 h 3"/>
                  <a:gd name="T6" fmla="*/ 0 w 4"/>
                  <a:gd name="T7" fmla="*/ 0 h 3"/>
                  <a:gd name="T8" fmla="*/ 0 w 4"/>
                  <a:gd name="T9" fmla="*/ 1 h 3"/>
                  <a:gd name="T10" fmla="*/ 0 w 4"/>
                  <a:gd name="T11" fmla="*/ 2 h 3"/>
                  <a:gd name="T12" fmla="*/ 4 w 4"/>
                  <a:gd name="T13" fmla="*/ 3 h 3"/>
                  <a:gd name="T14" fmla="*/ 4 w 4"/>
                  <a:gd name="T15" fmla="*/ 3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0" y="1"/>
                    </a:lnTo>
                    <a:lnTo>
                      <a:pt x="0" y="2"/>
                    </a:lnTo>
                    <a:lnTo>
                      <a:pt x="4" y="3"/>
                    </a:lnTo>
                    <a:lnTo>
                      <a:pt x="4"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6" name="Freeform 984"/>
              <p:cNvSpPr>
                <a:spLocks/>
              </p:cNvSpPr>
              <p:nvPr/>
            </p:nvSpPr>
            <p:spPr bwMode="auto">
              <a:xfrm>
                <a:off x="11123" y="3229"/>
                <a:ext cx="13" cy="8"/>
              </a:xfrm>
              <a:custGeom>
                <a:avLst/>
                <a:gdLst>
                  <a:gd name="T0" fmla="*/ 13 w 13"/>
                  <a:gd name="T1" fmla="*/ 1 h 8"/>
                  <a:gd name="T2" fmla="*/ 13 w 13"/>
                  <a:gd name="T3" fmla="*/ 0 h 8"/>
                  <a:gd name="T4" fmla="*/ 13 w 13"/>
                  <a:gd name="T5" fmla="*/ 0 h 8"/>
                  <a:gd name="T6" fmla="*/ 0 w 13"/>
                  <a:gd name="T7" fmla="*/ 6 h 8"/>
                  <a:gd name="T8" fmla="*/ 0 w 13"/>
                  <a:gd name="T9" fmla="*/ 8 h 8"/>
                  <a:gd name="T10" fmla="*/ 2 w 13"/>
                  <a:gd name="T11" fmla="*/ 7 h 8"/>
                  <a:gd name="T12" fmla="*/ 13 w 13"/>
                  <a:gd name="T13" fmla="*/ 1 h 8"/>
                  <a:gd name="T14" fmla="*/ 13 w 13"/>
                  <a:gd name="T15" fmla="*/ 1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3" y="1"/>
                    </a:moveTo>
                    <a:lnTo>
                      <a:pt x="13" y="0"/>
                    </a:lnTo>
                    <a:lnTo>
                      <a:pt x="0" y="6"/>
                    </a:lnTo>
                    <a:lnTo>
                      <a:pt x="0" y="8"/>
                    </a:lnTo>
                    <a:lnTo>
                      <a:pt x="2" y="7"/>
                    </a:lnTo>
                    <a:lnTo>
                      <a:pt x="1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7" name="Freeform 985"/>
              <p:cNvSpPr>
                <a:spLocks/>
              </p:cNvSpPr>
              <p:nvPr/>
            </p:nvSpPr>
            <p:spPr bwMode="auto">
              <a:xfrm>
                <a:off x="7217" y="3411"/>
                <a:ext cx="4" cy="3"/>
              </a:xfrm>
              <a:custGeom>
                <a:avLst/>
                <a:gdLst>
                  <a:gd name="T0" fmla="*/ 2 w 4"/>
                  <a:gd name="T1" fmla="*/ 0 h 3"/>
                  <a:gd name="T2" fmla="*/ 2 w 4"/>
                  <a:gd name="T3" fmla="*/ 1 h 3"/>
                  <a:gd name="T4" fmla="*/ 0 w 4"/>
                  <a:gd name="T5" fmla="*/ 2 h 3"/>
                  <a:gd name="T6" fmla="*/ 2 w 4"/>
                  <a:gd name="T7" fmla="*/ 2 h 3"/>
                  <a:gd name="T8" fmla="*/ 2 w 4"/>
                  <a:gd name="T9" fmla="*/ 2 h 3"/>
                  <a:gd name="T10" fmla="*/ 2 w 4"/>
                  <a:gd name="T11" fmla="*/ 3 h 3"/>
                  <a:gd name="T12" fmla="*/ 2 w 4"/>
                  <a:gd name="T13" fmla="*/ 3 h 3"/>
                  <a:gd name="T14" fmla="*/ 2 w 4"/>
                  <a:gd name="T15" fmla="*/ 3 h 3"/>
                  <a:gd name="T16" fmla="*/ 4 w 4"/>
                  <a:gd name="T17" fmla="*/ 2 h 3"/>
                  <a:gd name="T18" fmla="*/ 2 w 4"/>
                  <a:gd name="T19" fmla="*/ 0 h 3"/>
                  <a:gd name="T20" fmla="*/ 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0"/>
                    </a:moveTo>
                    <a:lnTo>
                      <a:pt x="2" y="1"/>
                    </a:lnTo>
                    <a:lnTo>
                      <a:pt x="0" y="2"/>
                    </a:lnTo>
                    <a:lnTo>
                      <a:pt x="2" y="2"/>
                    </a:lnTo>
                    <a:lnTo>
                      <a:pt x="2" y="3"/>
                    </a:lnTo>
                    <a:lnTo>
                      <a:pt x="4" y="2"/>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8" name="Freeform 986"/>
              <p:cNvSpPr>
                <a:spLocks/>
              </p:cNvSpPr>
              <p:nvPr/>
            </p:nvSpPr>
            <p:spPr bwMode="auto">
              <a:xfrm>
                <a:off x="10997" y="3241"/>
                <a:ext cx="4" cy="2"/>
              </a:xfrm>
              <a:custGeom>
                <a:avLst/>
                <a:gdLst>
                  <a:gd name="T0" fmla="*/ 4 w 4"/>
                  <a:gd name="T1" fmla="*/ 0 h 2"/>
                  <a:gd name="T2" fmla="*/ 2 w 4"/>
                  <a:gd name="T3" fmla="*/ 0 h 2"/>
                  <a:gd name="T4" fmla="*/ 0 w 4"/>
                  <a:gd name="T5" fmla="*/ 1 h 2"/>
                  <a:gd name="T6" fmla="*/ 2 w 4"/>
                  <a:gd name="T7" fmla="*/ 1 h 2"/>
                  <a:gd name="T8" fmla="*/ 2 w 4"/>
                  <a:gd name="T9" fmla="*/ 2 h 2"/>
                  <a:gd name="T10" fmla="*/ 4 w 4"/>
                  <a:gd name="T11" fmla="*/ 0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0"/>
                    </a:moveTo>
                    <a:lnTo>
                      <a:pt x="2" y="0"/>
                    </a:lnTo>
                    <a:lnTo>
                      <a:pt x="0" y="1"/>
                    </a:lnTo>
                    <a:lnTo>
                      <a:pt x="2" y="1"/>
                    </a:lnTo>
                    <a:lnTo>
                      <a:pt x="2"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09" name="Freeform 987"/>
              <p:cNvSpPr>
                <a:spLocks/>
              </p:cNvSpPr>
              <p:nvPr/>
            </p:nvSpPr>
            <p:spPr bwMode="auto">
              <a:xfrm>
                <a:off x="11005" y="3127"/>
                <a:ext cx="46" cy="106"/>
              </a:xfrm>
              <a:custGeom>
                <a:avLst/>
                <a:gdLst>
                  <a:gd name="T0" fmla="*/ 2 w 46"/>
                  <a:gd name="T1" fmla="*/ 35 h 106"/>
                  <a:gd name="T2" fmla="*/ 2 w 46"/>
                  <a:gd name="T3" fmla="*/ 36 h 106"/>
                  <a:gd name="T4" fmla="*/ 6 w 46"/>
                  <a:gd name="T5" fmla="*/ 38 h 106"/>
                  <a:gd name="T6" fmla="*/ 8 w 46"/>
                  <a:gd name="T7" fmla="*/ 42 h 106"/>
                  <a:gd name="T8" fmla="*/ 6 w 46"/>
                  <a:gd name="T9" fmla="*/ 51 h 106"/>
                  <a:gd name="T10" fmla="*/ 8 w 46"/>
                  <a:gd name="T11" fmla="*/ 53 h 106"/>
                  <a:gd name="T12" fmla="*/ 8 w 46"/>
                  <a:gd name="T13" fmla="*/ 56 h 106"/>
                  <a:gd name="T14" fmla="*/ 8 w 46"/>
                  <a:gd name="T15" fmla="*/ 58 h 106"/>
                  <a:gd name="T16" fmla="*/ 8 w 46"/>
                  <a:gd name="T17" fmla="*/ 58 h 106"/>
                  <a:gd name="T18" fmla="*/ 4 w 46"/>
                  <a:gd name="T19" fmla="*/ 72 h 106"/>
                  <a:gd name="T20" fmla="*/ 8 w 46"/>
                  <a:gd name="T21" fmla="*/ 82 h 106"/>
                  <a:gd name="T22" fmla="*/ 6 w 46"/>
                  <a:gd name="T23" fmla="*/ 83 h 106"/>
                  <a:gd name="T24" fmla="*/ 4 w 46"/>
                  <a:gd name="T25" fmla="*/ 104 h 106"/>
                  <a:gd name="T26" fmla="*/ 8 w 46"/>
                  <a:gd name="T27" fmla="*/ 106 h 106"/>
                  <a:gd name="T28" fmla="*/ 13 w 46"/>
                  <a:gd name="T29" fmla="*/ 99 h 106"/>
                  <a:gd name="T30" fmla="*/ 15 w 46"/>
                  <a:gd name="T31" fmla="*/ 96 h 106"/>
                  <a:gd name="T32" fmla="*/ 19 w 46"/>
                  <a:gd name="T33" fmla="*/ 96 h 106"/>
                  <a:gd name="T34" fmla="*/ 25 w 46"/>
                  <a:gd name="T35" fmla="*/ 99 h 106"/>
                  <a:gd name="T36" fmla="*/ 27 w 46"/>
                  <a:gd name="T37" fmla="*/ 104 h 106"/>
                  <a:gd name="T38" fmla="*/ 30 w 46"/>
                  <a:gd name="T39" fmla="*/ 102 h 106"/>
                  <a:gd name="T40" fmla="*/ 30 w 46"/>
                  <a:gd name="T41" fmla="*/ 100 h 106"/>
                  <a:gd name="T42" fmla="*/ 27 w 46"/>
                  <a:gd name="T43" fmla="*/ 96 h 106"/>
                  <a:gd name="T44" fmla="*/ 27 w 46"/>
                  <a:gd name="T45" fmla="*/ 95 h 106"/>
                  <a:gd name="T46" fmla="*/ 25 w 46"/>
                  <a:gd name="T47" fmla="*/ 96 h 106"/>
                  <a:gd name="T48" fmla="*/ 23 w 46"/>
                  <a:gd name="T49" fmla="*/ 95 h 106"/>
                  <a:gd name="T50" fmla="*/ 23 w 46"/>
                  <a:gd name="T51" fmla="*/ 94 h 106"/>
                  <a:gd name="T52" fmla="*/ 21 w 46"/>
                  <a:gd name="T53" fmla="*/ 91 h 106"/>
                  <a:gd name="T54" fmla="*/ 15 w 46"/>
                  <a:gd name="T55" fmla="*/ 86 h 106"/>
                  <a:gd name="T56" fmla="*/ 21 w 46"/>
                  <a:gd name="T57" fmla="*/ 67 h 106"/>
                  <a:gd name="T58" fmla="*/ 25 w 46"/>
                  <a:gd name="T59" fmla="*/ 66 h 106"/>
                  <a:gd name="T60" fmla="*/ 27 w 46"/>
                  <a:gd name="T61" fmla="*/ 66 h 106"/>
                  <a:gd name="T62" fmla="*/ 32 w 46"/>
                  <a:gd name="T63" fmla="*/ 66 h 106"/>
                  <a:gd name="T64" fmla="*/ 40 w 46"/>
                  <a:gd name="T65" fmla="*/ 68 h 106"/>
                  <a:gd name="T66" fmla="*/ 46 w 46"/>
                  <a:gd name="T67" fmla="*/ 72 h 106"/>
                  <a:gd name="T68" fmla="*/ 46 w 46"/>
                  <a:gd name="T69" fmla="*/ 71 h 106"/>
                  <a:gd name="T70" fmla="*/ 42 w 46"/>
                  <a:gd name="T71" fmla="*/ 69 h 106"/>
                  <a:gd name="T72" fmla="*/ 25 w 46"/>
                  <a:gd name="T73" fmla="*/ 37 h 106"/>
                  <a:gd name="T74" fmla="*/ 23 w 46"/>
                  <a:gd name="T75" fmla="*/ 38 h 106"/>
                  <a:gd name="T76" fmla="*/ 23 w 46"/>
                  <a:gd name="T77" fmla="*/ 28 h 106"/>
                  <a:gd name="T78" fmla="*/ 23 w 46"/>
                  <a:gd name="T79" fmla="*/ 28 h 106"/>
                  <a:gd name="T80" fmla="*/ 25 w 46"/>
                  <a:gd name="T81" fmla="*/ 21 h 106"/>
                  <a:gd name="T82" fmla="*/ 17 w 46"/>
                  <a:gd name="T83" fmla="*/ 0 h 106"/>
                  <a:gd name="T84" fmla="*/ 15 w 46"/>
                  <a:gd name="T85" fmla="*/ 0 h 106"/>
                  <a:gd name="T86" fmla="*/ 15 w 46"/>
                  <a:gd name="T87" fmla="*/ 0 h 106"/>
                  <a:gd name="T88" fmla="*/ 13 w 46"/>
                  <a:gd name="T89" fmla="*/ 0 h 106"/>
                  <a:gd name="T90" fmla="*/ 11 w 46"/>
                  <a:gd name="T91" fmla="*/ 0 h 106"/>
                  <a:gd name="T92" fmla="*/ 11 w 46"/>
                  <a:gd name="T93" fmla="*/ 2 h 106"/>
                  <a:gd name="T94" fmla="*/ 17 w 46"/>
                  <a:gd name="T95" fmla="*/ 10 h 106"/>
                  <a:gd name="T96" fmla="*/ 15 w 46"/>
                  <a:gd name="T97" fmla="*/ 10 h 106"/>
                  <a:gd name="T98" fmla="*/ 15 w 46"/>
                  <a:gd name="T99" fmla="*/ 10 h 106"/>
                  <a:gd name="T100" fmla="*/ 13 w 46"/>
                  <a:gd name="T101" fmla="*/ 11 h 106"/>
                  <a:gd name="T102" fmla="*/ 15 w 46"/>
                  <a:gd name="T103" fmla="*/ 12 h 106"/>
                  <a:gd name="T104" fmla="*/ 13 w 46"/>
                  <a:gd name="T105" fmla="*/ 13 h 106"/>
                  <a:gd name="T106" fmla="*/ 11 w 46"/>
                  <a:gd name="T107" fmla="*/ 13 h 106"/>
                  <a:gd name="T108" fmla="*/ 8 w 46"/>
                  <a:gd name="T109" fmla="*/ 12 h 106"/>
                  <a:gd name="T110" fmla="*/ 6 w 46"/>
                  <a:gd name="T111" fmla="*/ 12 h 106"/>
                  <a:gd name="T112" fmla="*/ 4 w 46"/>
                  <a:gd name="T113" fmla="*/ 12 h 106"/>
                  <a:gd name="T114" fmla="*/ 2 w 46"/>
                  <a:gd name="T115" fmla="*/ 14 h 106"/>
                  <a:gd name="T116" fmla="*/ 4 w 46"/>
                  <a:gd name="T117" fmla="*/ 19 h 106"/>
                  <a:gd name="T118" fmla="*/ 0 w 46"/>
                  <a:gd name="T119" fmla="*/ 28 h 106"/>
                  <a:gd name="T120" fmla="*/ 2 w 46"/>
                  <a:gd name="T121" fmla="*/ 35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106"/>
                  <a:gd name="T185" fmla="*/ 46 w 4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106">
                    <a:moveTo>
                      <a:pt x="2" y="35"/>
                    </a:moveTo>
                    <a:lnTo>
                      <a:pt x="2" y="36"/>
                    </a:lnTo>
                    <a:lnTo>
                      <a:pt x="6" y="38"/>
                    </a:lnTo>
                    <a:lnTo>
                      <a:pt x="8" y="42"/>
                    </a:lnTo>
                    <a:lnTo>
                      <a:pt x="6" y="51"/>
                    </a:lnTo>
                    <a:lnTo>
                      <a:pt x="8" y="53"/>
                    </a:lnTo>
                    <a:lnTo>
                      <a:pt x="8" y="56"/>
                    </a:lnTo>
                    <a:lnTo>
                      <a:pt x="8" y="58"/>
                    </a:lnTo>
                    <a:lnTo>
                      <a:pt x="4" y="72"/>
                    </a:lnTo>
                    <a:lnTo>
                      <a:pt x="8" y="82"/>
                    </a:lnTo>
                    <a:lnTo>
                      <a:pt x="6" y="83"/>
                    </a:lnTo>
                    <a:lnTo>
                      <a:pt x="4" y="104"/>
                    </a:lnTo>
                    <a:lnTo>
                      <a:pt x="8" y="106"/>
                    </a:lnTo>
                    <a:lnTo>
                      <a:pt x="13" y="99"/>
                    </a:lnTo>
                    <a:lnTo>
                      <a:pt x="15" y="96"/>
                    </a:lnTo>
                    <a:lnTo>
                      <a:pt x="19" y="96"/>
                    </a:lnTo>
                    <a:lnTo>
                      <a:pt x="25" y="99"/>
                    </a:lnTo>
                    <a:lnTo>
                      <a:pt x="27" y="104"/>
                    </a:lnTo>
                    <a:lnTo>
                      <a:pt x="30" y="102"/>
                    </a:lnTo>
                    <a:lnTo>
                      <a:pt x="30" y="100"/>
                    </a:lnTo>
                    <a:lnTo>
                      <a:pt x="27" y="96"/>
                    </a:lnTo>
                    <a:lnTo>
                      <a:pt x="27" y="95"/>
                    </a:lnTo>
                    <a:lnTo>
                      <a:pt x="25" y="96"/>
                    </a:lnTo>
                    <a:lnTo>
                      <a:pt x="23" y="95"/>
                    </a:lnTo>
                    <a:lnTo>
                      <a:pt x="23" y="94"/>
                    </a:lnTo>
                    <a:lnTo>
                      <a:pt x="21" y="91"/>
                    </a:lnTo>
                    <a:lnTo>
                      <a:pt x="15" y="86"/>
                    </a:lnTo>
                    <a:lnTo>
                      <a:pt x="21" y="67"/>
                    </a:lnTo>
                    <a:lnTo>
                      <a:pt x="25" y="66"/>
                    </a:lnTo>
                    <a:lnTo>
                      <a:pt x="27" y="66"/>
                    </a:lnTo>
                    <a:lnTo>
                      <a:pt x="32" y="66"/>
                    </a:lnTo>
                    <a:lnTo>
                      <a:pt x="40" y="68"/>
                    </a:lnTo>
                    <a:lnTo>
                      <a:pt x="46" y="72"/>
                    </a:lnTo>
                    <a:lnTo>
                      <a:pt x="46" y="71"/>
                    </a:lnTo>
                    <a:lnTo>
                      <a:pt x="42" y="69"/>
                    </a:lnTo>
                    <a:lnTo>
                      <a:pt x="25" y="37"/>
                    </a:lnTo>
                    <a:lnTo>
                      <a:pt x="23" y="38"/>
                    </a:lnTo>
                    <a:lnTo>
                      <a:pt x="23" y="28"/>
                    </a:lnTo>
                    <a:lnTo>
                      <a:pt x="25" y="21"/>
                    </a:lnTo>
                    <a:lnTo>
                      <a:pt x="17" y="0"/>
                    </a:lnTo>
                    <a:lnTo>
                      <a:pt x="15" y="0"/>
                    </a:lnTo>
                    <a:lnTo>
                      <a:pt x="13" y="0"/>
                    </a:lnTo>
                    <a:lnTo>
                      <a:pt x="11" y="0"/>
                    </a:lnTo>
                    <a:lnTo>
                      <a:pt x="11" y="2"/>
                    </a:lnTo>
                    <a:lnTo>
                      <a:pt x="17" y="10"/>
                    </a:lnTo>
                    <a:lnTo>
                      <a:pt x="15" y="10"/>
                    </a:lnTo>
                    <a:lnTo>
                      <a:pt x="13" y="11"/>
                    </a:lnTo>
                    <a:lnTo>
                      <a:pt x="15" y="12"/>
                    </a:lnTo>
                    <a:lnTo>
                      <a:pt x="13" y="13"/>
                    </a:lnTo>
                    <a:lnTo>
                      <a:pt x="11" y="13"/>
                    </a:lnTo>
                    <a:lnTo>
                      <a:pt x="8" y="12"/>
                    </a:lnTo>
                    <a:lnTo>
                      <a:pt x="6" y="12"/>
                    </a:lnTo>
                    <a:lnTo>
                      <a:pt x="4" y="12"/>
                    </a:lnTo>
                    <a:lnTo>
                      <a:pt x="2" y="14"/>
                    </a:lnTo>
                    <a:lnTo>
                      <a:pt x="4" y="19"/>
                    </a:lnTo>
                    <a:lnTo>
                      <a:pt x="0" y="28"/>
                    </a:lnTo>
                    <a:lnTo>
                      <a:pt x="2" y="3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0" name="Rectangle 988"/>
              <p:cNvSpPr>
                <a:spLocks noChangeArrowheads="1"/>
              </p:cNvSpPr>
              <p:nvPr/>
            </p:nvSpPr>
            <p:spPr bwMode="auto">
              <a:xfrm>
                <a:off x="7170" y="3363"/>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1" name="Freeform 989"/>
              <p:cNvSpPr>
                <a:spLocks/>
              </p:cNvSpPr>
              <p:nvPr/>
            </p:nvSpPr>
            <p:spPr bwMode="auto">
              <a:xfrm>
                <a:off x="7149" y="3357"/>
                <a:ext cx="7" cy="1"/>
              </a:xfrm>
              <a:custGeom>
                <a:avLst/>
                <a:gdLst>
                  <a:gd name="T0" fmla="*/ 0 w 7"/>
                  <a:gd name="T1" fmla="*/ 0 h 1"/>
                  <a:gd name="T2" fmla="*/ 0 w 7"/>
                  <a:gd name="T3" fmla="*/ 1 h 1"/>
                  <a:gd name="T4" fmla="*/ 2 w 7"/>
                  <a:gd name="T5" fmla="*/ 1 h 1"/>
                  <a:gd name="T6" fmla="*/ 7 w 7"/>
                  <a:gd name="T7" fmla="*/ 1 h 1"/>
                  <a:gd name="T8" fmla="*/ 7 w 7"/>
                  <a:gd name="T9" fmla="*/ 0 h 1"/>
                  <a:gd name="T10" fmla="*/ 2 w 7"/>
                  <a:gd name="T11" fmla="*/ 1 h 1"/>
                  <a:gd name="T12" fmla="*/ 0 w 7"/>
                  <a:gd name="T13" fmla="*/ 0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0" y="0"/>
                    </a:moveTo>
                    <a:lnTo>
                      <a:pt x="0" y="1"/>
                    </a:lnTo>
                    <a:lnTo>
                      <a:pt x="2" y="1"/>
                    </a:lnTo>
                    <a:lnTo>
                      <a:pt x="7" y="1"/>
                    </a:lnTo>
                    <a:lnTo>
                      <a:pt x="7" y="0"/>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2" name="Freeform 990"/>
              <p:cNvSpPr>
                <a:spLocks/>
              </p:cNvSpPr>
              <p:nvPr/>
            </p:nvSpPr>
            <p:spPr bwMode="auto">
              <a:xfrm>
                <a:off x="7170" y="3363"/>
                <a:ext cx="3" cy="2"/>
              </a:xfrm>
              <a:custGeom>
                <a:avLst/>
                <a:gdLst>
                  <a:gd name="T0" fmla="*/ 0 w 3"/>
                  <a:gd name="T1" fmla="*/ 1 h 2"/>
                  <a:gd name="T2" fmla="*/ 3 w 3"/>
                  <a:gd name="T3" fmla="*/ 2 h 2"/>
                  <a:gd name="T4" fmla="*/ 3 w 3"/>
                  <a:gd name="T5" fmla="*/ 2 h 2"/>
                  <a:gd name="T6" fmla="*/ 3 w 3"/>
                  <a:gd name="T7" fmla="*/ 1 h 2"/>
                  <a:gd name="T8" fmla="*/ 3 w 3"/>
                  <a:gd name="T9" fmla="*/ 1 h 2"/>
                  <a:gd name="T10" fmla="*/ 0 w 3"/>
                  <a:gd name="T11" fmla="*/ 1 h 2"/>
                  <a:gd name="T12" fmla="*/ 0 w 3"/>
                  <a:gd name="T13" fmla="*/ 0 h 2"/>
                  <a:gd name="T14" fmla="*/ 0 w 3"/>
                  <a:gd name="T15" fmla="*/ 1 h 2"/>
                  <a:gd name="T16" fmla="*/ 0 w 3"/>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1"/>
                    </a:moveTo>
                    <a:lnTo>
                      <a:pt x="3" y="2"/>
                    </a:lnTo>
                    <a:lnTo>
                      <a:pt x="3" y="1"/>
                    </a:lnTo>
                    <a:lnTo>
                      <a:pt x="0"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3" name="Freeform 991"/>
              <p:cNvSpPr>
                <a:spLocks/>
              </p:cNvSpPr>
              <p:nvPr/>
            </p:nvSpPr>
            <p:spPr bwMode="auto">
              <a:xfrm>
                <a:off x="7168" y="3367"/>
                <a:ext cx="5" cy="3"/>
              </a:xfrm>
              <a:custGeom>
                <a:avLst/>
                <a:gdLst>
                  <a:gd name="T0" fmla="*/ 2 w 5"/>
                  <a:gd name="T1" fmla="*/ 1 h 3"/>
                  <a:gd name="T2" fmla="*/ 0 w 5"/>
                  <a:gd name="T3" fmla="*/ 0 h 3"/>
                  <a:gd name="T4" fmla="*/ 0 w 5"/>
                  <a:gd name="T5" fmla="*/ 0 h 3"/>
                  <a:gd name="T6" fmla="*/ 0 w 5"/>
                  <a:gd name="T7" fmla="*/ 0 h 3"/>
                  <a:gd name="T8" fmla="*/ 0 w 5"/>
                  <a:gd name="T9" fmla="*/ 0 h 3"/>
                  <a:gd name="T10" fmla="*/ 2 w 5"/>
                  <a:gd name="T11" fmla="*/ 3 h 3"/>
                  <a:gd name="T12" fmla="*/ 5 w 5"/>
                  <a:gd name="T13" fmla="*/ 3 h 3"/>
                  <a:gd name="T14" fmla="*/ 2 w 5"/>
                  <a:gd name="T15" fmla="*/ 1 h 3"/>
                  <a:gd name="T16" fmla="*/ 2 w 5"/>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2" y="1"/>
                    </a:moveTo>
                    <a:lnTo>
                      <a:pt x="0" y="0"/>
                    </a:lnTo>
                    <a:lnTo>
                      <a:pt x="2" y="3"/>
                    </a:lnTo>
                    <a:lnTo>
                      <a:pt x="5" y="3"/>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4" name="Freeform 992"/>
              <p:cNvSpPr>
                <a:spLocks/>
              </p:cNvSpPr>
              <p:nvPr/>
            </p:nvSpPr>
            <p:spPr bwMode="auto">
              <a:xfrm>
                <a:off x="10978" y="3238"/>
                <a:ext cx="90" cy="45"/>
              </a:xfrm>
              <a:custGeom>
                <a:avLst/>
                <a:gdLst>
                  <a:gd name="T0" fmla="*/ 4 w 90"/>
                  <a:gd name="T1" fmla="*/ 31 h 45"/>
                  <a:gd name="T2" fmla="*/ 0 w 90"/>
                  <a:gd name="T3" fmla="*/ 36 h 45"/>
                  <a:gd name="T4" fmla="*/ 4 w 90"/>
                  <a:gd name="T5" fmla="*/ 44 h 45"/>
                  <a:gd name="T6" fmla="*/ 6 w 90"/>
                  <a:gd name="T7" fmla="*/ 45 h 45"/>
                  <a:gd name="T8" fmla="*/ 10 w 90"/>
                  <a:gd name="T9" fmla="*/ 42 h 45"/>
                  <a:gd name="T10" fmla="*/ 19 w 90"/>
                  <a:gd name="T11" fmla="*/ 41 h 45"/>
                  <a:gd name="T12" fmla="*/ 16 w 90"/>
                  <a:gd name="T13" fmla="*/ 38 h 45"/>
                  <a:gd name="T14" fmla="*/ 8 w 90"/>
                  <a:gd name="T15" fmla="*/ 34 h 45"/>
                  <a:gd name="T16" fmla="*/ 14 w 90"/>
                  <a:gd name="T17" fmla="*/ 33 h 45"/>
                  <a:gd name="T18" fmla="*/ 21 w 90"/>
                  <a:gd name="T19" fmla="*/ 34 h 45"/>
                  <a:gd name="T20" fmla="*/ 27 w 90"/>
                  <a:gd name="T21" fmla="*/ 32 h 45"/>
                  <a:gd name="T22" fmla="*/ 50 w 90"/>
                  <a:gd name="T23" fmla="*/ 39 h 45"/>
                  <a:gd name="T24" fmla="*/ 54 w 90"/>
                  <a:gd name="T25" fmla="*/ 36 h 45"/>
                  <a:gd name="T26" fmla="*/ 65 w 90"/>
                  <a:gd name="T27" fmla="*/ 29 h 45"/>
                  <a:gd name="T28" fmla="*/ 73 w 90"/>
                  <a:gd name="T29" fmla="*/ 29 h 45"/>
                  <a:gd name="T30" fmla="*/ 78 w 90"/>
                  <a:gd name="T31" fmla="*/ 28 h 45"/>
                  <a:gd name="T32" fmla="*/ 88 w 90"/>
                  <a:gd name="T33" fmla="*/ 24 h 45"/>
                  <a:gd name="T34" fmla="*/ 86 w 90"/>
                  <a:gd name="T35" fmla="*/ 24 h 45"/>
                  <a:gd name="T36" fmla="*/ 82 w 90"/>
                  <a:gd name="T37" fmla="*/ 22 h 45"/>
                  <a:gd name="T38" fmla="*/ 78 w 90"/>
                  <a:gd name="T39" fmla="*/ 19 h 45"/>
                  <a:gd name="T40" fmla="*/ 82 w 90"/>
                  <a:gd name="T41" fmla="*/ 14 h 45"/>
                  <a:gd name="T42" fmla="*/ 73 w 90"/>
                  <a:gd name="T43" fmla="*/ 17 h 45"/>
                  <a:gd name="T44" fmla="*/ 67 w 90"/>
                  <a:gd name="T45" fmla="*/ 17 h 45"/>
                  <a:gd name="T46" fmla="*/ 61 w 90"/>
                  <a:gd name="T47" fmla="*/ 15 h 45"/>
                  <a:gd name="T48" fmla="*/ 33 w 90"/>
                  <a:gd name="T49" fmla="*/ 3 h 45"/>
                  <a:gd name="T50" fmla="*/ 31 w 90"/>
                  <a:gd name="T51" fmla="*/ 0 h 45"/>
                  <a:gd name="T52" fmla="*/ 27 w 90"/>
                  <a:gd name="T53" fmla="*/ 3 h 45"/>
                  <a:gd name="T54" fmla="*/ 29 w 90"/>
                  <a:gd name="T55" fmla="*/ 8 h 45"/>
                  <a:gd name="T56" fmla="*/ 23 w 90"/>
                  <a:gd name="T57" fmla="*/ 20 h 45"/>
                  <a:gd name="T58" fmla="*/ 23 w 90"/>
                  <a:gd name="T59" fmla="*/ 25 h 45"/>
                  <a:gd name="T60" fmla="*/ 10 w 90"/>
                  <a:gd name="T61" fmla="*/ 24 h 45"/>
                  <a:gd name="T62" fmla="*/ 10 w 90"/>
                  <a:gd name="T63" fmla="*/ 26 h 45"/>
                  <a:gd name="T64" fmla="*/ 6 w 90"/>
                  <a:gd name="T65" fmla="*/ 3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6" y="30"/>
                    </a:moveTo>
                    <a:lnTo>
                      <a:pt x="4" y="31"/>
                    </a:lnTo>
                    <a:lnTo>
                      <a:pt x="2" y="32"/>
                    </a:lnTo>
                    <a:lnTo>
                      <a:pt x="0" y="36"/>
                    </a:lnTo>
                    <a:lnTo>
                      <a:pt x="6" y="39"/>
                    </a:lnTo>
                    <a:lnTo>
                      <a:pt x="4" y="44"/>
                    </a:lnTo>
                    <a:lnTo>
                      <a:pt x="4" y="45"/>
                    </a:lnTo>
                    <a:lnTo>
                      <a:pt x="6" y="45"/>
                    </a:lnTo>
                    <a:lnTo>
                      <a:pt x="10" y="44"/>
                    </a:lnTo>
                    <a:lnTo>
                      <a:pt x="10" y="42"/>
                    </a:lnTo>
                    <a:lnTo>
                      <a:pt x="14" y="41"/>
                    </a:lnTo>
                    <a:lnTo>
                      <a:pt x="19" y="41"/>
                    </a:lnTo>
                    <a:lnTo>
                      <a:pt x="21" y="40"/>
                    </a:lnTo>
                    <a:lnTo>
                      <a:pt x="16" y="38"/>
                    </a:lnTo>
                    <a:lnTo>
                      <a:pt x="10" y="37"/>
                    </a:lnTo>
                    <a:lnTo>
                      <a:pt x="8" y="34"/>
                    </a:lnTo>
                    <a:lnTo>
                      <a:pt x="10" y="33"/>
                    </a:lnTo>
                    <a:lnTo>
                      <a:pt x="14" y="33"/>
                    </a:lnTo>
                    <a:lnTo>
                      <a:pt x="19" y="34"/>
                    </a:lnTo>
                    <a:lnTo>
                      <a:pt x="21" y="34"/>
                    </a:lnTo>
                    <a:lnTo>
                      <a:pt x="23" y="33"/>
                    </a:lnTo>
                    <a:lnTo>
                      <a:pt x="27" y="32"/>
                    </a:lnTo>
                    <a:lnTo>
                      <a:pt x="31" y="32"/>
                    </a:lnTo>
                    <a:lnTo>
                      <a:pt x="50" y="39"/>
                    </a:lnTo>
                    <a:lnTo>
                      <a:pt x="52" y="38"/>
                    </a:lnTo>
                    <a:lnTo>
                      <a:pt x="54" y="36"/>
                    </a:lnTo>
                    <a:lnTo>
                      <a:pt x="61" y="30"/>
                    </a:lnTo>
                    <a:lnTo>
                      <a:pt x="65" y="29"/>
                    </a:lnTo>
                    <a:lnTo>
                      <a:pt x="69" y="28"/>
                    </a:lnTo>
                    <a:lnTo>
                      <a:pt x="73" y="29"/>
                    </a:lnTo>
                    <a:lnTo>
                      <a:pt x="75" y="28"/>
                    </a:lnTo>
                    <a:lnTo>
                      <a:pt x="78" y="28"/>
                    </a:lnTo>
                    <a:lnTo>
                      <a:pt x="80" y="28"/>
                    </a:lnTo>
                    <a:lnTo>
                      <a:pt x="88" y="24"/>
                    </a:lnTo>
                    <a:lnTo>
                      <a:pt x="90" y="23"/>
                    </a:lnTo>
                    <a:lnTo>
                      <a:pt x="86" y="24"/>
                    </a:lnTo>
                    <a:lnTo>
                      <a:pt x="82" y="24"/>
                    </a:lnTo>
                    <a:lnTo>
                      <a:pt x="82" y="22"/>
                    </a:lnTo>
                    <a:lnTo>
                      <a:pt x="80" y="21"/>
                    </a:lnTo>
                    <a:lnTo>
                      <a:pt x="78" y="19"/>
                    </a:lnTo>
                    <a:lnTo>
                      <a:pt x="82" y="14"/>
                    </a:lnTo>
                    <a:lnTo>
                      <a:pt x="78" y="16"/>
                    </a:lnTo>
                    <a:lnTo>
                      <a:pt x="73" y="17"/>
                    </a:lnTo>
                    <a:lnTo>
                      <a:pt x="71" y="17"/>
                    </a:lnTo>
                    <a:lnTo>
                      <a:pt x="67" y="17"/>
                    </a:lnTo>
                    <a:lnTo>
                      <a:pt x="67" y="16"/>
                    </a:lnTo>
                    <a:lnTo>
                      <a:pt x="61" y="15"/>
                    </a:lnTo>
                    <a:lnTo>
                      <a:pt x="48" y="11"/>
                    </a:lnTo>
                    <a:lnTo>
                      <a:pt x="33" y="3"/>
                    </a:lnTo>
                    <a:lnTo>
                      <a:pt x="33" y="1"/>
                    </a:lnTo>
                    <a:lnTo>
                      <a:pt x="31" y="0"/>
                    </a:lnTo>
                    <a:lnTo>
                      <a:pt x="29" y="0"/>
                    </a:lnTo>
                    <a:lnTo>
                      <a:pt x="27" y="3"/>
                    </a:lnTo>
                    <a:lnTo>
                      <a:pt x="27" y="4"/>
                    </a:lnTo>
                    <a:lnTo>
                      <a:pt x="29" y="8"/>
                    </a:lnTo>
                    <a:lnTo>
                      <a:pt x="25" y="19"/>
                    </a:lnTo>
                    <a:lnTo>
                      <a:pt x="23" y="20"/>
                    </a:lnTo>
                    <a:lnTo>
                      <a:pt x="25" y="23"/>
                    </a:lnTo>
                    <a:lnTo>
                      <a:pt x="23" y="25"/>
                    </a:lnTo>
                    <a:lnTo>
                      <a:pt x="16" y="25"/>
                    </a:lnTo>
                    <a:lnTo>
                      <a:pt x="10" y="24"/>
                    </a:lnTo>
                    <a:lnTo>
                      <a:pt x="8" y="25"/>
                    </a:lnTo>
                    <a:lnTo>
                      <a:pt x="10" y="26"/>
                    </a:lnTo>
                    <a:lnTo>
                      <a:pt x="10" y="29"/>
                    </a:lnTo>
                    <a:lnTo>
                      <a:pt x="6" y="3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5" name="Freeform 993"/>
              <p:cNvSpPr>
                <a:spLocks/>
              </p:cNvSpPr>
              <p:nvPr/>
            </p:nvSpPr>
            <p:spPr bwMode="auto">
              <a:xfrm>
                <a:off x="7145" y="3357"/>
                <a:ext cx="2" cy="1"/>
              </a:xfrm>
              <a:custGeom>
                <a:avLst/>
                <a:gdLst>
                  <a:gd name="T0" fmla="*/ 2 w 2"/>
                  <a:gd name="T1" fmla="*/ 0 h 1"/>
                  <a:gd name="T2" fmla="*/ 0 w 2"/>
                  <a:gd name="T3" fmla="*/ 1 h 1"/>
                  <a:gd name="T4" fmla="*/ 0 w 2"/>
                  <a:gd name="T5" fmla="*/ 1 h 1"/>
                  <a:gd name="T6" fmla="*/ 2 w 2"/>
                  <a:gd name="T7" fmla="*/ 1 h 1"/>
                  <a:gd name="T8" fmla="*/ 2 w 2"/>
                  <a:gd name="T9" fmla="*/ 1 h 1"/>
                  <a:gd name="T10" fmla="*/ 2 w 2"/>
                  <a:gd name="T11" fmla="*/ 1 h 1"/>
                  <a:gd name="T12" fmla="*/ 2 w 2"/>
                  <a:gd name="T13" fmla="*/ 1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1"/>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6" name="Freeform 994"/>
              <p:cNvSpPr>
                <a:spLocks/>
              </p:cNvSpPr>
              <p:nvPr/>
            </p:nvSpPr>
            <p:spPr bwMode="auto">
              <a:xfrm>
                <a:off x="6577" y="3099"/>
                <a:ext cx="2" cy="4"/>
              </a:xfrm>
              <a:custGeom>
                <a:avLst/>
                <a:gdLst>
                  <a:gd name="T0" fmla="*/ 2 w 2"/>
                  <a:gd name="T1" fmla="*/ 0 h 4"/>
                  <a:gd name="T2" fmla="*/ 0 w 2"/>
                  <a:gd name="T3" fmla="*/ 0 h 4"/>
                  <a:gd name="T4" fmla="*/ 0 w 2"/>
                  <a:gd name="T5" fmla="*/ 1 h 4"/>
                  <a:gd name="T6" fmla="*/ 0 w 2"/>
                  <a:gd name="T7" fmla="*/ 1 h 4"/>
                  <a:gd name="T8" fmla="*/ 0 w 2"/>
                  <a:gd name="T9" fmla="*/ 4 h 4"/>
                  <a:gd name="T10" fmla="*/ 0 w 2"/>
                  <a:gd name="T11" fmla="*/ 4 h 4"/>
                  <a:gd name="T12" fmla="*/ 2 w 2"/>
                  <a:gd name="T13" fmla="*/ 2 h 4"/>
                  <a:gd name="T14" fmla="*/ 2 w 2"/>
                  <a:gd name="T15" fmla="*/ 1 h 4"/>
                  <a:gd name="T16" fmla="*/ 2 w 2"/>
                  <a:gd name="T17" fmla="*/ 1 h 4"/>
                  <a:gd name="T18" fmla="*/ 2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1"/>
                    </a:lnTo>
                    <a:lnTo>
                      <a:pt x="0" y="4"/>
                    </a:lnTo>
                    <a:lnTo>
                      <a:pt x="2" y="2"/>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7" name="Freeform 995"/>
              <p:cNvSpPr>
                <a:spLocks/>
              </p:cNvSpPr>
              <p:nvPr/>
            </p:nvSpPr>
            <p:spPr bwMode="auto">
              <a:xfrm>
                <a:off x="6583" y="3471"/>
                <a:ext cx="6" cy="2"/>
              </a:xfrm>
              <a:custGeom>
                <a:avLst/>
                <a:gdLst>
                  <a:gd name="T0" fmla="*/ 0 w 6"/>
                  <a:gd name="T1" fmla="*/ 0 h 2"/>
                  <a:gd name="T2" fmla="*/ 0 w 6"/>
                  <a:gd name="T3" fmla="*/ 0 h 2"/>
                  <a:gd name="T4" fmla="*/ 0 w 6"/>
                  <a:gd name="T5" fmla="*/ 0 h 2"/>
                  <a:gd name="T6" fmla="*/ 0 w 6"/>
                  <a:gd name="T7" fmla="*/ 0 h 2"/>
                  <a:gd name="T8" fmla="*/ 0 w 6"/>
                  <a:gd name="T9" fmla="*/ 1 h 2"/>
                  <a:gd name="T10" fmla="*/ 2 w 6"/>
                  <a:gd name="T11" fmla="*/ 2 h 2"/>
                  <a:gd name="T12" fmla="*/ 6 w 6"/>
                  <a:gd name="T13" fmla="*/ 2 h 2"/>
                  <a:gd name="T14" fmla="*/ 6 w 6"/>
                  <a:gd name="T15" fmla="*/ 2 h 2"/>
                  <a:gd name="T16" fmla="*/ 2 w 6"/>
                  <a:gd name="T17" fmla="*/ 0 h 2"/>
                  <a:gd name="T18" fmla="*/ 0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0" y="0"/>
                    </a:moveTo>
                    <a:lnTo>
                      <a:pt x="0" y="0"/>
                    </a:lnTo>
                    <a:lnTo>
                      <a:pt x="0" y="1"/>
                    </a:lnTo>
                    <a:lnTo>
                      <a:pt x="2" y="2"/>
                    </a:lnTo>
                    <a:lnTo>
                      <a:pt x="6"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8" name="Freeform 996"/>
              <p:cNvSpPr>
                <a:spLocks/>
              </p:cNvSpPr>
              <p:nvPr/>
            </p:nvSpPr>
            <p:spPr bwMode="auto">
              <a:xfrm>
                <a:off x="6600" y="3477"/>
                <a:ext cx="2" cy="1"/>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2 w 2"/>
                  <a:gd name="T15" fmla="*/ 1 h 1"/>
                  <a:gd name="T16" fmla="*/ 2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lnTo>
                      <a:pt x="0" y="0"/>
                    </a:lnTo>
                    <a:lnTo>
                      <a:pt x="0" y="1"/>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19" name="Freeform 997"/>
              <p:cNvSpPr>
                <a:spLocks/>
              </p:cNvSpPr>
              <p:nvPr/>
            </p:nvSpPr>
            <p:spPr bwMode="auto">
              <a:xfrm>
                <a:off x="6596" y="3475"/>
                <a:ext cx="8" cy="1"/>
              </a:xfrm>
              <a:custGeom>
                <a:avLst/>
                <a:gdLst>
                  <a:gd name="T0" fmla="*/ 0 w 8"/>
                  <a:gd name="T1" fmla="*/ 0 h 1"/>
                  <a:gd name="T2" fmla="*/ 0 w 8"/>
                  <a:gd name="T3" fmla="*/ 0 h 1"/>
                  <a:gd name="T4" fmla="*/ 0 w 8"/>
                  <a:gd name="T5" fmla="*/ 0 h 1"/>
                  <a:gd name="T6" fmla="*/ 0 w 8"/>
                  <a:gd name="T7" fmla="*/ 0 h 1"/>
                  <a:gd name="T8" fmla="*/ 0 w 8"/>
                  <a:gd name="T9" fmla="*/ 0 h 1"/>
                  <a:gd name="T10" fmla="*/ 0 w 8"/>
                  <a:gd name="T11" fmla="*/ 1 h 1"/>
                  <a:gd name="T12" fmla="*/ 2 w 8"/>
                  <a:gd name="T13" fmla="*/ 0 h 1"/>
                  <a:gd name="T14" fmla="*/ 6 w 8"/>
                  <a:gd name="T15" fmla="*/ 1 h 1"/>
                  <a:gd name="T16" fmla="*/ 8 w 8"/>
                  <a:gd name="T17" fmla="*/ 1 h 1"/>
                  <a:gd name="T18" fmla="*/ 8 w 8"/>
                  <a:gd name="T19" fmla="*/ 0 h 1"/>
                  <a:gd name="T20" fmla="*/ 8 w 8"/>
                  <a:gd name="T21" fmla="*/ 0 h 1"/>
                  <a:gd name="T22" fmla="*/ 0 w 8"/>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
                  <a:gd name="T38" fmla="*/ 8 w 8"/>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
                    <a:moveTo>
                      <a:pt x="0" y="0"/>
                    </a:moveTo>
                    <a:lnTo>
                      <a:pt x="0" y="0"/>
                    </a:lnTo>
                    <a:lnTo>
                      <a:pt x="0" y="1"/>
                    </a:lnTo>
                    <a:lnTo>
                      <a:pt x="2" y="0"/>
                    </a:lnTo>
                    <a:lnTo>
                      <a:pt x="6" y="1"/>
                    </a:lnTo>
                    <a:lnTo>
                      <a:pt x="8" y="1"/>
                    </a:lnTo>
                    <a:lnTo>
                      <a:pt x="8"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0" name="Freeform 998"/>
              <p:cNvSpPr>
                <a:spLocks/>
              </p:cNvSpPr>
              <p:nvPr/>
            </p:nvSpPr>
            <p:spPr bwMode="auto">
              <a:xfrm>
                <a:off x="6943" y="3099"/>
                <a:ext cx="25" cy="23"/>
              </a:xfrm>
              <a:custGeom>
                <a:avLst/>
                <a:gdLst>
                  <a:gd name="T0" fmla="*/ 11 w 25"/>
                  <a:gd name="T1" fmla="*/ 10 h 23"/>
                  <a:gd name="T2" fmla="*/ 11 w 25"/>
                  <a:gd name="T3" fmla="*/ 11 h 23"/>
                  <a:gd name="T4" fmla="*/ 8 w 25"/>
                  <a:gd name="T5" fmla="*/ 14 h 23"/>
                  <a:gd name="T6" fmla="*/ 13 w 25"/>
                  <a:gd name="T7" fmla="*/ 16 h 23"/>
                  <a:gd name="T8" fmla="*/ 17 w 25"/>
                  <a:gd name="T9" fmla="*/ 16 h 23"/>
                  <a:gd name="T10" fmla="*/ 19 w 25"/>
                  <a:gd name="T11" fmla="*/ 19 h 23"/>
                  <a:gd name="T12" fmla="*/ 21 w 25"/>
                  <a:gd name="T13" fmla="*/ 19 h 23"/>
                  <a:gd name="T14" fmla="*/ 25 w 25"/>
                  <a:gd name="T15" fmla="*/ 23 h 23"/>
                  <a:gd name="T16" fmla="*/ 25 w 25"/>
                  <a:gd name="T17" fmla="*/ 20 h 23"/>
                  <a:gd name="T18" fmla="*/ 25 w 25"/>
                  <a:gd name="T19" fmla="*/ 19 h 23"/>
                  <a:gd name="T20" fmla="*/ 23 w 25"/>
                  <a:gd name="T21" fmla="*/ 19 h 23"/>
                  <a:gd name="T22" fmla="*/ 25 w 25"/>
                  <a:gd name="T23" fmla="*/ 17 h 23"/>
                  <a:gd name="T24" fmla="*/ 25 w 25"/>
                  <a:gd name="T25" fmla="*/ 16 h 23"/>
                  <a:gd name="T26" fmla="*/ 23 w 25"/>
                  <a:gd name="T27" fmla="*/ 15 h 23"/>
                  <a:gd name="T28" fmla="*/ 23 w 25"/>
                  <a:gd name="T29" fmla="*/ 15 h 23"/>
                  <a:gd name="T30" fmla="*/ 21 w 25"/>
                  <a:gd name="T31" fmla="*/ 14 h 23"/>
                  <a:gd name="T32" fmla="*/ 19 w 25"/>
                  <a:gd name="T33" fmla="*/ 12 h 23"/>
                  <a:gd name="T34" fmla="*/ 17 w 25"/>
                  <a:gd name="T35" fmla="*/ 10 h 23"/>
                  <a:gd name="T36" fmla="*/ 19 w 25"/>
                  <a:gd name="T37" fmla="*/ 9 h 23"/>
                  <a:gd name="T38" fmla="*/ 17 w 25"/>
                  <a:gd name="T39" fmla="*/ 9 h 23"/>
                  <a:gd name="T40" fmla="*/ 19 w 25"/>
                  <a:gd name="T41" fmla="*/ 9 h 23"/>
                  <a:gd name="T42" fmla="*/ 19 w 25"/>
                  <a:gd name="T43" fmla="*/ 8 h 23"/>
                  <a:gd name="T44" fmla="*/ 15 w 25"/>
                  <a:gd name="T45" fmla="*/ 4 h 23"/>
                  <a:gd name="T46" fmla="*/ 8 w 25"/>
                  <a:gd name="T47" fmla="*/ 4 h 23"/>
                  <a:gd name="T48" fmla="*/ 11 w 25"/>
                  <a:gd name="T49" fmla="*/ 2 h 23"/>
                  <a:gd name="T50" fmla="*/ 8 w 25"/>
                  <a:gd name="T51" fmla="*/ 0 h 23"/>
                  <a:gd name="T52" fmla="*/ 4 w 25"/>
                  <a:gd name="T53" fmla="*/ 1 h 23"/>
                  <a:gd name="T54" fmla="*/ 2 w 25"/>
                  <a:gd name="T55" fmla="*/ 0 h 23"/>
                  <a:gd name="T56" fmla="*/ 2 w 25"/>
                  <a:gd name="T57" fmla="*/ 1 h 23"/>
                  <a:gd name="T58" fmla="*/ 0 w 25"/>
                  <a:gd name="T59" fmla="*/ 4 h 23"/>
                  <a:gd name="T60" fmla="*/ 2 w 25"/>
                  <a:gd name="T61" fmla="*/ 6 h 23"/>
                  <a:gd name="T62" fmla="*/ 6 w 25"/>
                  <a:gd name="T63" fmla="*/ 4 h 23"/>
                  <a:gd name="T64" fmla="*/ 6 w 25"/>
                  <a:gd name="T65" fmla="*/ 3 h 23"/>
                  <a:gd name="T66" fmla="*/ 6 w 25"/>
                  <a:gd name="T67" fmla="*/ 9 h 23"/>
                  <a:gd name="T68" fmla="*/ 6 w 25"/>
                  <a:gd name="T69" fmla="*/ 10 h 23"/>
                  <a:gd name="T70" fmla="*/ 11 w 25"/>
                  <a:gd name="T71" fmla="*/ 10 h 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23"/>
                  <a:gd name="T110" fmla="*/ 25 w 25"/>
                  <a:gd name="T111" fmla="*/ 23 h 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23">
                    <a:moveTo>
                      <a:pt x="11" y="10"/>
                    </a:moveTo>
                    <a:lnTo>
                      <a:pt x="11" y="10"/>
                    </a:lnTo>
                    <a:lnTo>
                      <a:pt x="13" y="11"/>
                    </a:lnTo>
                    <a:lnTo>
                      <a:pt x="11" y="11"/>
                    </a:lnTo>
                    <a:lnTo>
                      <a:pt x="11" y="14"/>
                    </a:lnTo>
                    <a:lnTo>
                      <a:pt x="8" y="14"/>
                    </a:lnTo>
                    <a:lnTo>
                      <a:pt x="11" y="15"/>
                    </a:lnTo>
                    <a:lnTo>
                      <a:pt x="13" y="16"/>
                    </a:lnTo>
                    <a:lnTo>
                      <a:pt x="13" y="15"/>
                    </a:lnTo>
                    <a:lnTo>
                      <a:pt x="17" y="16"/>
                    </a:lnTo>
                    <a:lnTo>
                      <a:pt x="17" y="17"/>
                    </a:lnTo>
                    <a:lnTo>
                      <a:pt x="19" y="19"/>
                    </a:lnTo>
                    <a:lnTo>
                      <a:pt x="21" y="19"/>
                    </a:lnTo>
                    <a:lnTo>
                      <a:pt x="21" y="23"/>
                    </a:lnTo>
                    <a:lnTo>
                      <a:pt x="25" y="23"/>
                    </a:lnTo>
                    <a:lnTo>
                      <a:pt x="25" y="20"/>
                    </a:lnTo>
                    <a:lnTo>
                      <a:pt x="25" y="19"/>
                    </a:lnTo>
                    <a:lnTo>
                      <a:pt x="23" y="19"/>
                    </a:lnTo>
                    <a:lnTo>
                      <a:pt x="25" y="17"/>
                    </a:lnTo>
                    <a:lnTo>
                      <a:pt x="25" y="16"/>
                    </a:lnTo>
                    <a:lnTo>
                      <a:pt x="23" y="16"/>
                    </a:lnTo>
                    <a:lnTo>
                      <a:pt x="23" y="15"/>
                    </a:lnTo>
                    <a:lnTo>
                      <a:pt x="21" y="14"/>
                    </a:lnTo>
                    <a:lnTo>
                      <a:pt x="19" y="14"/>
                    </a:lnTo>
                    <a:lnTo>
                      <a:pt x="19" y="12"/>
                    </a:lnTo>
                    <a:lnTo>
                      <a:pt x="17" y="11"/>
                    </a:lnTo>
                    <a:lnTo>
                      <a:pt x="17" y="10"/>
                    </a:lnTo>
                    <a:lnTo>
                      <a:pt x="23" y="12"/>
                    </a:lnTo>
                    <a:lnTo>
                      <a:pt x="19" y="9"/>
                    </a:lnTo>
                    <a:lnTo>
                      <a:pt x="19" y="10"/>
                    </a:lnTo>
                    <a:lnTo>
                      <a:pt x="17" y="9"/>
                    </a:lnTo>
                    <a:lnTo>
                      <a:pt x="19" y="9"/>
                    </a:lnTo>
                    <a:lnTo>
                      <a:pt x="19" y="8"/>
                    </a:lnTo>
                    <a:lnTo>
                      <a:pt x="15" y="6"/>
                    </a:lnTo>
                    <a:lnTo>
                      <a:pt x="15" y="4"/>
                    </a:lnTo>
                    <a:lnTo>
                      <a:pt x="13" y="4"/>
                    </a:lnTo>
                    <a:lnTo>
                      <a:pt x="8" y="4"/>
                    </a:lnTo>
                    <a:lnTo>
                      <a:pt x="8" y="3"/>
                    </a:lnTo>
                    <a:lnTo>
                      <a:pt x="11" y="2"/>
                    </a:lnTo>
                    <a:lnTo>
                      <a:pt x="11" y="1"/>
                    </a:lnTo>
                    <a:lnTo>
                      <a:pt x="8" y="0"/>
                    </a:lnTo>
                    <a:lnTo>
                      <a:pt x="6" y="0"/>
                    </a:lnTo>
                    <a:lnTo>
                      <a:pt x="4" y="1"/>
                    </a:lnTo>
                    <a:lnTo>
                      <a:pt x="4" y="0"/>
                    </a:lnTo>
                    <a:lnTo>
                      <a:pt x="2" y="0"/>
                    </a:lnTo>
                    <a:lnTo>
                      <a:pt x="2" y="1"/>
                    </a:lnTo>
                    <a:lnTo>
                      <a:pt x="4" y="2"/>
                    </a:lnTo>
                    <a:lnTo>
                      <a:pt x="0" y="4"/>
                    </a:lnTo>
                    <a:lnTo>
                      <a:pt x="0" y="6"/>
                    </a:lnTo>
                    <a:lnTo>
                      <a:pt x="2" y="6"/>
                    </a:lnTo>
                    <a:lnTo>
                      <a:pt x="4" y="4"/>
                    </a:lnTo>
                    <a:lnTo>
                      <a:pt x="6" y="4"/>
                    </a:lnTo>
                    <a:lnTo>
                      <a:pt x="6" y="2"/>
                    </a:lnTo>
                    <a:lnTo>
                      <a:pt x="6" y="3"/>
                    </a:lnTo>
                    <a:lnTo>
                      <a:pt x="8" y="8"/>
                    </a:lnTo>
                    <a:lnTo>
                      <a:pt x="6" y="9"/>
                    </a:lnTo>
                    <a:lnTo>
                      <a:pt x="4" y="10"/>
                    </a:lnTo>
                    <a:lnTo>
                      <a:pt x="6" y="10"/>
                    </a:lnTo>
                    <a:lnTo>
                      <a:pt x="8" y="10"/>
                    </a:lnTo>
                    <a:lnTo>
                      <a:pt x="11"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1" name="Rectangle 999"/>
              <p:cNvSpPr>
                <a:spLocks noChangeArrowheads="1"/>
              </p:cNvSpPr>
              <p:nvPr/>
            </p:nvSpPr>
            <p:spPr bwMode="auto">
              <a:xfrm>
                <a:off x="6543" y="3113"/>
                <a:ext cx="2"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2" name="Freeform 1000"/>
              <p:cNvSpPr>
                <a:spLocks/>
              </p:cNvSpPr>
              <p:nvPr/>
            </p:nvSpPr>
            <p:spPr bwMode="auto">
              <a:xfrm>
                <a:off x="6604" y="3476"/>
                <a:ext cx="11" cy="4"/>
              </a:xfrm>
              <a:custGeom>
                <a:avLst/>
                <a:gdLst>
                  <a:gd name="T0" fmla="*/ 4 w 11"/>
                  <a:gd name="T1" fmla="*/ 1 h 4"/>
                  <a:gd name="T2" fmla="*/ 4 w 11"/>
                  <a:gd name="T3" fmla="*/ 1 h 4"/>
                  <a:gd name="T4" fmla="*/ 2 w 11"/>
                  <a:gd name="T5" fmla="*/ 0 h 4"/>
                  <a:gd name="T6" fmla="*/ 2 w 11"/>
                  <a:gd name="T7" fmla="*/ 0 h 4"/>
                  <a:gd name="T8" fmla="*/ 0 w 11"/>
                  <a:gd name="T9" fmla="*/ 1 h 4"/>
                  <a:gd name="T10" fmla="*/ 2 w 11"/>
                  <a:gd name="T11" fmla="*/ 1 h 4"/>
                  <a:gd name="T12" fmla="*/ 4 w 11"/>
                  <a:gd name="T13" fmla="*/ 2 h 4"/>
                  <a:gd name="T14" fmla="*/ 6 w 11"/>
                  <a:gd name="T15" fmla="*/ 3 h 4"/>
                  <a:gd name="T16" fmla="*/ 6 w 11"/>
                  <a:gd name="T17" fmla="*/ 4 h 4"/>
                  <a:gd name="T18" fmla="*/ 8 w 11"/>
                  <a:gd name="T19" fmla="*/ 4 h 4"/>
                  <a:gd name="T20" fmla="*/ 11 w 11"/>
                  <a:gd name="T21" fmla="*/ 3 h 4"/>
                  <a:gd name="T22" fmla="*/ 11 w 11"/>
                  <a:gd name="T23" fmla="*/ 2 h 4"/>
                  <a:gd name="T24" fmla="*/ 6 w 11"/>
                  <a:gd name="T25" fmla="*/ 1 h 4"/>
                  <a:gd name="T26" fmla="*/ 4 w 11"/>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4"/>
                  <a:gd name="T44" fmla="*/ 11 w 11"/>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4">
                    <a:moveTo>
                      <a:pt x="4" y="1"/>
                    </a:moveTo>
                    <a:lnTo>
                      <a:pt x="4" y="1"/>
                    </a:lnTo>
                    <a:lnTo>
                      <a:pt x="2" y="0"/>
                    </a:lnTo>
                    <a:lnTo>
                      <a:pt x="0" y="1"/>
                    </a:lnTo>
                    <a:lnTo>
                      <a:pt x="2" y="1"/>
                    </a:lnTo>
                    <a:lnTo>
                      <a:pt x="4" y="2"/>
                    </a:lnTo>
                    <a:lnTo>
                      <a:pt x="6" y="3"/>
                    </a:lnTo>
                    <a:lnTo>
                      <a:pt x="6" y="4"/>
                    </a:lnTo>
                    <a:lnTo>
                      <a:pt x="8" y="4"/>
                    </a:lnTo>
                    <a:lnTo>
                      <a:pt x="11" y="3"/>
                    </a:lnTo>
                    <a:lnTo>
                      <a:pt x="11" y="2"/>
                    </a:lnTo>
                    <a:lnTo>
                      <a:pt x="6"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3" name="Freeform 1001"/>
              <p:cNvSpPr>
                <a:spLocks/>
              </p:cNvSpPr>
              <p:nvPr/>
            </p:nvSpPr>
            <p:spPr bwMode="auto">
              <a:xfrm>
                <a:off x="6513" y="3125"/>
                <a:ext cx="3" cy="1"/>
              </a:xfrm>
              <a:custGeom>
                <a:avLst/>
                <a:gdLst>
                  <a:gd name="T0" fmla="*/ 0 w 3"/>
                  <a:gd name="T1" fmla="*/ 0 h 1"/>
                  <a:gd name="T2" fmla="*/ 0 w 3"/>
                  <a:gd name="T3" fmla="*/ 0 h 1"/>
                  <a:gd name="T4" fmla="*/ 0 w 3"/>
                  <a:gd name="T5" fmla="*/ 1 h 1"/>
                  <a:gd name="T6" fmla="*/ 3 w 3"/>
                  <a:gd name="T7" fmla="*/ 1 h 1"/>
                  <a:gd name="T8" fmla="*/ 3 w 3"/>
                  <a:gd name="T9" fmla="*/ 1 h 1"/>
                  <a:gd name="T10" fmla="*/ 3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0"/>
                    </a:lnTo>
                    <a:lnTo>
                      <a:pt x="0" y="1"/>
                    </a:lnTo>
                    <a:lnTo>
                      <a:pt x="3" y="1"/>
                    </a:lnTo>
                    <a:lnTo>
                      <a:pt x="3"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4" name="Freeform 1002"/>
              <p:cNvSpPr>
                <a:spLocks/>
              </p:cNvSpPr>
              <p:nvPr/>
            </p:nvSpPr>
            <p:spPr bwMode="auto">
              <a:xfrm>
                <a:off x="6541" y="3111"/>
                <a:ext cx="6" cy="4"/>
              </a:xfrm>
              <a:custGeom>
                <a:avLst/>
                <a:gdLst>
                  <a:gd name="T0" fmla="*/ 4 w 6"/>
                  <a:gd name="T1" fmla="*/ 2 h 4"/>
                  <a:gd name="T2" fmla="*/ 4 w 6"/>
                  <a:gd name="T3" fmla="*/ 0 h 4"/>
                  <a:gd name="T4" fmla="*/ 4 w 6"/>
                  <a:gd name="T5" fmla="*/ 2 h 4"/>
                  <a:gd name="T6" fmla="*/ 4 w 6"/>
                  <a:gd name="T7" fmla="*/ 2 h 4"/>
                  <a:gd name="T8" fmla="*/ 4 w 6"/>
                  <a:gd name="T9" fmla="*/ 2 h 4"/>
                  <a:gd name="T10" fmla="*/ 2 w 6"/>
                  <a:gd name="T11" fmla="*/ 3 h 4"/>
                  <a:gd name="T12" fmla="*/ 2 w 6"/>
                  <a:gd name="T13" fmla="*/ 2 h 4"/>
                  <a:gd name="T14" fmla="*/ 2 w 6"/>
                  <a:gd name="T15" fmla="*/ 2 h 4"/>
                  <a:gd name="T16" fmla="*/ 0 w 6"/>
                  <a:gd name="T17" fmla="*/ 2 h 4"/>
                  <a:gd name="T18" fmla="*/ 2 w 6"/>
                  <a:gd name="T19" fmla="*/ 4 h 4"/>
                  <a:gd name="T20" fmla="*/ 4 w 6"/>
                  <a:gd name="T21" fmla="*/ 4 h 4"/>
                  <a:gd name="T22" fmla="*/ 4 w 6"/>
                  <a:gd name="T23" fmla="*/ 4 h 4"/>
                  <a:gd name="T24" fmla="*/ 6 w 6"/>
                  <a:gd name="T25" fmla="*/ 4 h 4"/>
                  <a:gd name="T26" fmla="*/ 4 w 6"/>
                  <a:gd name="T27" fmla="*/ 3 h 4"/>
                  <a:gd name="T28" fmla="*/ 4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4"/>
                  <a:gd name="T47" fmla="*/ 6 w 6"/>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4">
                    <a:moveTo>
                      <a:pt x="4" y="2"/>
                    </a:moveTo>
                    <a:lnTo>
                      <a:pt x="4" y="0"/>
                    </a:lnTo>
                    <a:lnTo>
                      <a:pt x="4" y="2"/>
                    </a:lnTo>
                    <a:lnTo>
                      <a:pt x="2" y="3"/>
                    </a:lnTo>
                    <a:lnTo>
                      <a:pt x="2" y="2"/>
                    </a:lnTo>
                    <a:lnTo>
                      <a:pt x="0" y="2"/>
                    </a:lnTo>
                    <a:lnTo>
                      <a:pt x="2" y="4"/>
                    </a:lnTo>
                    <a:lnTo>
                      <a:pt x="4" y="4"/>
                    </a:lnTo>
                    <a:lnTo>
                      <a:pt x="6" y="4"/>
                    </a:lnTo>
                    <a:lnTo>
                      <a:pt x="4" y="3"/>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5" name="Freeform 1003"/>
              <p:cNvSpPr>
                <a:spLocks/>
              </p:cNvSpPr>
              <p:nvPr/>
            </p:nvSpPr>
            <p:spPr bwMode="auto">
              <a:xfrm>
                <a:off x="6560" y="3466"/>
                <a:ext cx="6" cy="3"/>
              </a:xfrm>
              <a:custGeom>
                <a:avLst/>
                <a:gdLst>
                  <a:gd name="T0" fmla="*/ 4 w 6"/>
                  <a:gd name="T1" fmla="*/ 0 h 3"/>
                  <a:gd name="T2" fmla="*/ 2 w 6"/>
                  <a:gd name="T3" fmla="*/ 0 h 3"/>
                  <a:gd name="T4" fmla="*/ 0 w 6"/>
                  <a:gd name="T5" fmla="*/ 1 h 3"/>
                  <a:gd name="T6" fmla="*/ 0 w 6"/>
                  <a:gd name="T7" fmla="*/ 2 h 3"/>
                  <a:gd name="T8" fmla="*/ 2 w 6"/>
                  <a:gd name="T9" fmla="*/ 2 h 3"/>
                  <a:gd name="T10" fmla="*/ 2 w 6"/>
                  <a:gd name="T11" fmla="*/ 3 h 3"/>
                  <a:gd name="T12" fmla="*/ 2 w 6"/>
                  <a:gd name="T13" fmla="*/ 3 h 3"/>
                  <a:gd name="T14" fmla="*/ 6 w 6"/>
                  <a:gd name="T15" fmla="*/ 1 h 3"/>
                  <a:gd name="T16" fmla="*/ 6 w 6"/>
                  <a:gd name="T17" fmla="*/ 1 h 3"/>
                  <a:gd name="T18" fmla="*/ 4 w 6"/>
                  <a:gd name="T19" fmla="*/ 0 h 3"/>
                  <a:gd name="T20" fmla="*/ 4 w 6"/>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4" y="0"/>
                    </a:moveTo>
                    <a:lnTo>
                      <a:pt x="2" y="0"/>
                    </a:lnTo>
                    <a:lnTo>
                      <a:pt x="0" y="1"/>
                    </a:lnTo>
                    <a:lnTo>
                      <a:pt x="0" y="2"/>
                    </a:lnTo>
                    <a:lnTo>
                      <a:pt x="2" y="2"/>
                    </a:lnTo>
                    <a:lnTo>
                      <a:pt x="2" y="3"/>
                    </a:lnTo>
                    <a:lnTo>
                      <a:pt x="6"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6" name="Rectangle 1004"/>
              <p:cNvSpPr>
                <a:spLocks noChangeArrowheads="1"/>
              </p:cNvSpPr>
              <p:nvPr/>
            </p:nvSpPr>
            <p:spPr bwMode="auto">
              <a:xfrm>
                <a:off x="6577" y="3099"/>
                <a:ext cx="1" cy="1"/>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7" name="Freeform 1005"/>
              <p:cNvSpPr>
                <a:spLocks/>
              </p:cNvSpPr>
              <p:nvPr/>
            </p:nvSpPr>
            <p:spPr bwMode="auto">
              <a:xfrm>
                <a:off x="6939" y="3087"/>
                <a:ext cx="15" cy="11"/>
              </a:xfrm>
              <a:custGeom>
                <a:avLst/>
                <a:gdLst>
                  <a:gd name="T0" fmla="*/ 4 w 15"/>
                  <a:gd name="T1" fmla="*/ 4 h 11"/>
                  <a:gd name="T2" fmla="*/ 4 w 15"/>
                  <a:gd name="T3" fmla="*/ 4 h 11"/>
                  <a:gd name="T4" fmla="*/ 6 w 15"/>
                  <a:gd name="T5" fmla="*/ 11 h 11"/>
                  <a:gd name="T6" fmla="*/ 8 w 15"/>
                  <a:gd name="T7" fmla="*/ 10 h 11"/>
                  <a:gd name="T8" fmla="*/ 10 w 15"/>
                  <a:gd name="T9" fmla="*/ 10 h 11"/>
                  <a:gd name="T10" fmla="*/ 12 w 15"/>
                  <a:gd name="T11" fmla="*/ 10 h 11"/>
                  <a:gd name="T12" fmla="*/ 12 w 15"/>
                  <a:gd name="T13" fmla="*/ 10 h 11"/>
                  <a:gd name="T14" fmla="*/ 12 w 15"/>
                  <a:gd name="T15" fmla="*/ 8 h 11"/>
                  <a:gd name="T16" fmla="*/ 10 w 15"/>
                  <a:gd name="T17" fmla="*/ 6 h 11"/>
                  <a:gd name="T18" fmla="*/ 10 w 15"/>
                  <a:gd name="T19" fmla="*/ 5 h 11"/>
                  <a:gd name="T20" fmla="*/ 10 w 15"/>
                  <a:gd name="T21" fmla="*/ 5 h 11"/>
                  <a:gd name="T22" fmla="*/ 12 w 15"/>
                  <a:gd name="T23" fmla="*/ 5 h 11"/>
                  <a:gd name="T24" fmla="*/ 15 w 15"/>
                  <a:gd name="T25" fmla="*/ 7 h 11"/>
                  <a:gd name="T26" fmla="*/ 15 w 15"/>
                  <a:gd name="T27" fmla="*/ 7 h 11"/>
                  <a:gd name="T28" fmla="*/ 15 w 15"/>
                  <a:gd name="T29" fmla="*/ 4 h 11"/>
                  <a:gd name="T30" fmla="*/ 15 w 15"/>
                  <a:gd name="T31" fmla="*/ 4 h 11"/>
                  <a:gd name="T32" fmla="*/ 12 w 15"/>
                  <a:gd name="T33" fmla="*/ 3 h 11"/>
                  <a:gd name="T34" fmla="*/ 2 w 15"/>
                  <a:gd name="T35" fmla="*/ 0 h 11"/>
                  <a:gd name="T36" fmla="*/ 0 w 15"/>
                  <a:gd name="T37" fmla="*/ 2 h 11"/>
                  <a:gd name="T38" fmla="*/ 0 w 15"/>
                  <a:gd name="T39" fmla="*/ 2 h 11"/>
                  <a:gd name="T40" fmla="*/ 2 w 15"/>
                  <a:gd name="T41" fmla="*/ 3 h 11"/>
                  <a:gd name="T42" fmla="*/ 4 w 15"/>
                  <a:gd name="T43" fmla="*/ 3 h 11"/>
                  <a:gd name="T44" fmla="*/ 4 w 15"/>
                  <a:gd name="T45" fmla="*/ 4 h 11"/>
                  <a:gd name="T46" fmla="*/ 2 w 15"/>
                  <a:gd name="T47" fmla="*/ 4 h 11"/>
                  <a:gd name="T48" fmla="*/ 2 w 15"/>
                  <a:gd name="T49" fmla="*/ 4 h 11"/>
                  <a:gd name="T50" fmla="*/ 4 w 15"/>
                  <a:gd name="T51" fmla="*/ 4 h 11"/>
                  <a:gd name="T52" fmla="*/ 4 w 15"/>
                  <a:gd name="T53" fmla="*/ 4 h 11"/>
                  <a:gd name="T54" fmla="*/ 4 w 15"/>
                  <a:gd name="T55" fmla="*/ 4 h 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
                  <a:gd name="T85" fmla="*/ 0 h 11"/>
                  <a:gd name="T86" fmla="*/ 15 w 15"/>
                  <a:gd name="T87" fmla="*/ 11 h 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 h="11">
                    <a:moveTo>
                      <a:pt x="4" y="4"/>
                    </a:moveTo>
                    <a:lnTo>
                      <a:pt x="4" y="4"/>
                    </a:lnTo>
                    <a:lnTo>
                      <a:pt x="6" y="11"/>
                    </a:lnTo>
                    <a:lnTo>
                      <a:pt x="8" y="10"/>
                    </a:lnTo>
                    <a:lnTo>
                      <a:pt x="10" y="10"/>
                    </a:lnTo>
                    <a:lnTo>
                      <a:pt x="12" y="10"/>
                    </a:lnTo>
                    <a:lnTo>
                      <a:pt x="12" y="8"/>
                    </a:lnTo>
                    <a:lnTo>
                      <a:pt x="10" y="6"/>
                    </a:lnTo>
                    <a:lnTo>
                      <a:pt x="10" y="5"/>
                    </a:lnTo>
                    <a:lnTo>
                      <a:pt x="12" y="5"/>
                    </a:lnTo>
                    <a:lnTo>
                      <a:pt x="15" y="7"/>
                    </a:lnTo>
                    <a:lnTo>
                      <a:pt x="15" y="4"/>
                    </a:lnTo>
                    <a:lnTo>
                      <a:pt x="12" y="3"/>
                    </a:lnTo>
                    <a:lnTo>
                      <a:pt x="2" y="0"/>
                    </a:lnTo>
                    <a:lnTo>
                      <a:pt x="0" y="2"/>
                    </a:lnTo>
                    <a:lnTo>
                      <a:pt x="2" y="3"/>
                    </a:lnTo>
                    <a:lnTo>
                      <a:pt x="4" y="3"/>
                    </a:lnTo>
                    <a:lnTo>
                      <a:pt x="4" y="4"/>
                    </a:lnTo>
                    <a:lnTo>
                      <a:pt x="2" y="4"/>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grpSp>
        <p:sp>
          <p:nvSpPr>
            <p:cNvPr id="1828" name="Freeform 1008"/>
            <p:cNvSpPr>
              <a:spLocks/>
            </p:cNvSpPr>
            <p:nvPr/>
          </p:nvSpPr>
          <p:spPr bwMode="auto">
            <a:xfrm>
              <a:off x="3010352" y="3350425"/>
              <a:ext cx="40096" cy="38360"/>
            </a:xfrm>
            <a:custGeom>
              <a:avLst/>
              <a:gdLst>
                <a:gd name="T0" fmla="*/ 10 w 44"/>
                <a:gd name="T1" fmla="*/ 26 h 33"/>
                <a:gd name="T2" fmla="*/ 12 w 44"/>
                <a:gd name="T3" fmla="*/ 25 h 33"/>
                <a:gd name="T4" fmla="*/ 14 w 44"/>
                <a:gd name="T5" fmla="*/ 26 h 33"/>
                <a:gd name="T6" fmla="*/ 16 w 44"/>
                <a:gd name="T7" fmla="*/ 28 h 33"/>
                <a:gd name="T8" fmla="*/ 16 w 44"/>
                <a:gd name="T9" fmla="*/ 27 h 33"/>
                <a:gd name="T10" fmla="*/ 19 w 44"/>
                <a:gd name="T11" fmla="*/ 27 h 33"/>
                <a:gd name="T12" fmla="*/ 21 w 44"/>
                <a:gd name="T13" fmla="*/ 29 h 33"/>
                <a:gd name="T14" fmla="*/ 25 w 44"/>
                <a:gd name="T15" fmla="*/ 32 h 33"/>
                <a:gd name="T16" fmla="*/ 31 w 44"/>
                <a:gd name="T17" fmla="*/ 33 h 33"/>
                <a:gd name="T18" fmla="*/ 38 w 44"/>
                <a:gd name="T19" fmla="*/ 33 h 33"/>
                <a:gd name="T20" fmla="*/ 44 w 44"/>
                <a:gd name="T21" fmla="*/ 32 h 33"/>
                <a:gd name="T22" fmla="*/ 44 w 44"/>
                <a:gd name="T23" fmla="*/ 16 h 33"/>
                <a:gd name="T24" fmla="*/ 40 w 44"/>
                <a:gd name="T25" fmla="*/ 11 h 33"/>
                <a:gd name="T26" fmla="*/ 40 w 44"/>
                <a:gd name="T27" fmla="*/ 9 h 33"/>
                <a:gd name="T28" fmla="*/ 38 w 44"/>
                <a:gd name="T29" fmla="*/ 8 h 33"/>
                <a:gd name="T30" fmla="*/ 33 w 44"/>
                <a:gd name="T31" fmla="*/ 7 h 33"/>
                <a:gd name="T32" fmla="*/ 31 w 44"/>
                <a:gd name="T33" fmla="*/ 4 h 33"/>
                <a:gd name="T34" fmla="*/ 23 w 44"/>
                <a:gd name="T35" fmla="*/ 1 h 33"/>
                <a:gd name="T36" fmla="*/ 21 w 44"/>
                <a:gd name="T37" fmla="*/ 0 h 33"/>
                <a:gd name="T38" fmla="*/ 12 w 44"/>
                <a:gd name="T39" fmla="*/ 3 h 33"/>
                <a:gd name="T40" fmla="*/ 8 w 44"/>
                <a:gd name="T41" fmla="*/ 7 h 33"/>
                <a:gd name="T42" fmla="*/ 6 w 44"/>
                <a:gd name="T43" fmla="*/ 8 h 33"/>
                <a:gd name="T44" fmla="*/ 12 w 44"/>
                <a:gd name="T45" fmla="*/ 7 h 33"/>
                <a:gd name="T46" fmla="*/ 10 w 44"/>
                <a:gd name="T47" fmla="*/ 9 h 33"/>
                <a:gd name="T48" fmla="*/ 8 w 44"/>
                <a:gd name="T49" fmla="*/ 9 h 33"/>
                <a:gd name="T50" fmla="*/ 10 w 44"/>
                <a:gd name="T51" fmla="*/ 10 h 33"/>
                <a:gd name="T52" fmla="*/ 2 w 44"/>
                <a:gd name="T53" fmla="*/ 13 h 33"/>
                <a:gd name="T54" fmla="*/ 2 w 44"/>
                <a:gd name="T55" fmla="*/ 15 h 33"/>
                <a:gd name="T56" fmla="*/ 0 w 44"/>
                <a:gd name="T57" fmla="*/ 16 h 33"/>
                <a:gd name="T58" fmla="*/ 4 w 44"/>
                <a:gd name="T59" fmla="*/ 20 h 33"/>
                <a:gd name="T60" fmla="*/ 6 w 44"/>
                <a:gd name="T61" fmla="*/ 23 h 33"/>
                <a:gd name="T62" fmla="*/ 8 w 44"/>
                <a:gd name="T63" fmla="*/ 21 h 33"/>
                <a:gd name="T64" fmla="*/ 8 w 44"/>
                <a:gd name="T65" fmla="*/ 21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33"/>
                <a:gd name="T101" fmla="*/ 44 w 4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33">
                  <a:moveTo>
                    <a:pt x="8" y="23"/>
                  </a:moveTo>
                  <a:lnTo>
                    <a:pt x="10" y="26"/>
                  </a:lnTo>
                  <a:lnTo>
                    <a:pt x="12" y="26"/>
                  </a:lnTo>
                  <a:lnTo>
                    <a:pt x="12" y="25"/>
                  </a:lnTo>
                  <a:lnTo>
                    <a:pt x="14" y="26"/>
                  </a:lnTo>
                  <a:lnTo>
                    <a:pt x="14" y="27"/>
                  </a:lnTo>
                  <a:lnTo>
                    <a:pt x="16" y="28"/>
                  </a:lnTo>
                  <a:lnTo>
                    <a:pt x="16" y="27"/>
                  </a:lnTo>
                  <a:lnTo>
                    <a:pt x="16" y="26"/>
                  </a:lnTo>
                  <a:lnTo>
                    <a:pt x="19" y="27"/>
                  </a:lnTo>
                  <a:lnTo>
                    <a:pt x="21" y="28"/>
                  </a:lnTo>
                  <a:lnTo>
                    <a:pt x="21" y="29"/>
                  </a:lnTo>
                  <a:lnTo>
                    <a:pt x="25" y="31"/>
                  </a:lnTo>
                  <a:lnTo>
                    <a:pt x="25" y="32"/>
                  </a:lnTo>
                  <a:lnTo>
                    <a:pt x="27" y="33"/>
                  </a:lnTo>
                  <a:lnTo>
                    <a:pt x="31" y="33"/>
                  </a:lnTo>
                  <a:lnTo>
                    <a:pt x="33" y="33"/>
                  </a:lnTo>
                  <a:lnTo>
                    <a:pt x="38" y="33"/>
                  </a:lnTo>
                  <a:lnTo>
                    <a:pt x="42" y="33"/>
                  </a:lnTo>
                  <a:lnTo>
                    <a:pt x="44" y="32"/>
                  </a:lnTo>
                  <a:lnTo>
                    <a:pt x="44" y="31"/>
                  </a:lnTo>
                  <a:lnTo>
                    <a:pt x="44" y="16"/>
                  </a:lnTo>
                  <a:lnTo>
                    <a:pt x="44" y="15"/>
                  </a:lnTo>
                  <a:lnTo>
                    <a:pt x="40" y="11"/>
                  </a:lnTo>
                  <a:lnTo>
                    <a:pt x="40" y="9"/>
                  </a:lnTo>
                  <a:lnTo>
                    <a:pt x="35" y="11"/>
                  </a:lnTo>
                  <a:lnTo>
                    <a:pt x="38" y="8"/>
                  </a:lnTo>
                  <a:lnTo>
                    <a:pt x="35" y="7"/>
                  </a:lnTo>
                  <a:lnTo>
                    <a:pt x="33" y="7"/>
                  </a:lnTo>
                  <a:lnTo>
                    <a:pt x="33" y="5"/>
                  </a:lnTo>
                  <a:lnTo>
                    <a:pt x="31" y="4"/>
                  </a:lnTo>
                  <a:lnTo>
                    <a:pt x="29" y="3"/>
                  </a:lnTo>
                  <a:lnTo>
                    <a:pt x="23" y="1"/>
                  </a:lnTo>
                  <a:lnTo>
                    <a:pt x="21" y="0"/>
                  </a:lnTo>
                  <a:lnTo>
                    <a:pt x="19" y="0"/>
                  </a:lnTo>
                  <a:lnTo>
                    <a:pt x="12" y="3"/>
                  </a:lnTo>
                  <a:lnTo>
                    <a:pt x="12" y="7"/>
                  </a:lnTo>
                  <a:lnTo>
                    <a:pt x="8" y="7"/>
                  </a:lnTo>
                  <a:lnTo>
                    <a:pt x="6" y="7"/>
                  </a:lnTo>
                  <a:lnTo>
                    <a:pt x="6" y="8"/>
                  </a:lnTo>
                  <a:lnTo>
                    <a:pt x="8" y="7"/>
                  </a:lnTo>
                  <a:lnTo>
                    <a:pt x="12" y="7"/>
                  </a:lnTo>
                  <a:lnTo>
                    <a:pt x="12" y="9"/>
                  </a:lnTo>
                  <a:lnTo>
                    <a:pt x="10" y="9"/>
                  </a:lnTo>
                  <a:lnTo>
                    <a:pt x="8" y="8"/>
                  </a:lnTo>
                  <a:lnTo>
                    <a:pt x="8" y="9"/>
                  </a:lnTo>
                  <a:lnTo>
                    <a:pt x="8" y="10"/>
                  </a:lnTo>
                  <a:lnTo>
                    <a:pt x="10" y="10"/>
                  </a:lnTo>
                  <a:lnTo>
                    <a:pt x="10" y="11"/>
                  </a:lnTo>
                  <a:lnTo>
                    <a:pt x="2" y="13"/>
                  </a:lnTo>
                  <a:lnTo>
                    <a:pt x="4" y="13"/>
                  </a:lnTo>
                  <a:lnTo>
                    <a:pt x="2" y="15"/>
                  </a:lnTo>
                  <a:lnTo>
                    <a:pt x="0" y="15"/>
                  </a:lnTo>
                  <a:lnTo>
                    <a:pt x="0" y="16"/>
                  </a:lnTo>
                  <a:lnTo>
                    <a:pt x="2" y="20"/>
                  </a:lnTo>
                  <a:lnTo>
                    <a:pt x="4" y="20"/>
                  </a:lnTo>
                  <a:lnTo>
                    <a:pt x="4" y="23"/>
                  </a:lnTo>
                  <a:lnTo>
                    <a:pt x="6" y="23"/>
                  </a:lnTo>
                  <a:lnTo>
                    <a:pt x="8" y="19"/>
                  </a:lnTo>
                  <a:lnTo>
                    <a:pt x="8" y="21"/>
                  </a:lnTo>
                  <a:lnTo>
                    <a:pt x="8" y="20"/>
                  </a:lnTo>
                  <a:lnTo>
                    <a:pt x="8" y="21"/>
                  </a:lnTo>
                  <a:lnTo>
                    <a:pt x="8" y="2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29" name="Freeform 1009"/>
            <p:cNvSpPr>
              <a:spLocks/>
            </p:cNvSpPr>
            <p:nvPr/>
          </p:nvSpPr>
          <p:spPr bwMode="auto">
            <a:xfrm>
              <a:off x="2758843" y="3252781"/>
              <a:ext cx="19137" cy="16274"/>
            </a:xfrm>
            <a:custGeom>
              <a:avLst/>
              <a:gdLst>
                <a:gd name="T0" fmla="*/ 4 w 21"/>
                <a:gd name="T1" fmla="*/ 8 h 14"/>
                <a:gd name="T2" fmla="*/ 6 w 21"/>
                <a:gd name="T3" fmla="*/ 7 h 14"/>
                <a:gd name="T4" fmla="*/ 8 w 21"/>
                <a:gd name="T5" fmla="*/ 12 h 14"/>
                <a:gd name="T6" fmla="*/ 12 w 21"/>
                <a:gd name="T7" fmla="*/ 14 h 14"/>
                <a:gd name="T8" fmla="*/ 21 w 21"/>
                <a:gd name="T9" fmla="*/ 12 h 14"/>
                <a:gd name="T10" fmla="*/ 21 w 21"/>
                <a:gd name="T11" fmla="*/ 11 h 14"/>
                <a:gd name="T12" fmla="*/ 21 w 21"/>
                <a:gd name="T13" fmla="*/ 8 h 14"/>
                <a:gd name="T14" fmla="*/ 12 w 21"/>
                <a:gd name="T15" fmla="*/ 4 h 14"/>
                <a:gd name="T16" fmla="*/ 10 w 21"/>
                <a:gd name="T17" fmla="*/ 1 h 14"/>
                <a:gd name="T18" fmla="*/ 10 w 21"/>
                <a:gd name="T19" fmla="*/ 1 h 14"/>
                <a:gd name="T20" fmla="*/ 10 w 21"/>
                <a:gd name="T21" fmla="*/ 0 h 14"/>
                <a:gd name="T22" fmla="*/ 6 w 21"/>
                <a:gd name="T23" fmla="*/ 1 h 14"/>
                <a:gd name="T24" fmla="*/ 6 w 21"/>
                <a:gd name="T25" fmla="*/ 3 h 14"/>
                <a:gd name="T26" fmla="*/ 6 w 21"/>
                <a:gd name="T27" fmla="*/ 4 h 14"/>
                <a:gd name="T28" fmla="*/ 4 w 21"/>
                <a:gd name="T29" fmla="*/ 4 h 14"/>
                <a:gd name="T30" fmla="*/ 2 w 21"/>
                <a:gd name="T31" fmla="*/ 4 h 14"/>
                <a:gd name="T32" fmla="*/ 0 w 21"/>
                <a:gd name="T33" fmla="*/ 5 h 14"/>
                <a:gd name="T34" fmla="*/ 2 w 21"/>
                <a:gd name="T35" fmla="*/ 6 h 14"/>
                <a:gd name="T36" fmla="*/ 4 w 21"/>
                <a:gd name="T37" fmla="*/ 8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14"/>
                <a:gd name="T59" fmla="*/ 21 w 2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14">
                  <a:moveTo>
                    <a:pt x="4" y="8"/>
                  </a:moveTo>
                  <a:lnTo>
                    <a:pt x="6" y="7"/>
                  </a:lnTo>
                  <a:lnTo>
                    <a:pt x="8" y="12"/>
                  </a:lnTo>
                  <a:lnTo>
                    <a:pt x="12" y="14"/>
                  </a:lnTo>
                  <a:lnTo>
                    <a:pt x="21" y="12"/>
                  </a:lnTo>
                  <a:lnTo>
                    <a:pt x="21" y="11"/>
                  </a:lnTo>
                  <a:lnTo>
                    <a:pt x="21" y="8"/>
                  </a:lnTo>
                  <a:lnTo>
                    <a:pt x="12" y="4"/>
                  </a:lnTo>
                  <a:lnTo>
                    <a:pt x="10" y="1"/>
                  </a:lnTo>
                  <a:lnTo>
                    <a:pt x="10" y="0"/>
                  </a:lnTo>
                  <a:lnTo>
                    <a:pt x="6" y="1"/>
                  </a:lnTo>
                  <a:lnTo>
                    <a:pt x="6" y="3"/>
                  </a:lnTo>
                  <a:lnTo>
                    <a:pt x="6" y="4"/>
                  </a:lnTo>
                  <a:lnTo>
                    <a:pt x="4" y="4"/>
                  </a:lnTo>
                  <a:lnTo>
                    <a:pt x="2" y="4"/>
                  </a:lnTo>
                  <a:lnTo>
                    <a:pt x="0" y="5"/>
                  </a:lnTo>
                  <a:lnTo>
                    <a:pt x="2" y="6"/>
                  </a:lnTo>
                  <a:lnTo>
                    <a:pt x="4"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0" name="Freeform 1010"/>
            <p:cNvSpPr>
              <a:spLocks/>
            </p:cNvSpPr>
            <p:nvPr/>
          </p:nvSpPr>
          <p:spPr bwMode="auto">
            <a:xfrm>
              <a:off x="2901000" y="3312065"/>
              <a:ext cx="20959" cy="13949"/>
            </a:xfrm>
            <a:custGeom>
              <a:avLst/>
              <a:gdLst>
                <a:gd name="T0" fmla="*/ 10 w 23"/>
                <a:gd name="T1" fmla="*/ 0 h 12"/>
                <a:gd name="T2" fmla="*/ 6 w 23"/>
                <a:gd name="T3" fmla="*/ 0 h 12"/>
                <a:gd name="T4" fmla="*/ 2 w 23"/>
                <a:gd name="T5" fmla="*/ 1 h 12"/>
                <a:gd name="T6" fmla="*/ 0 w 23"/>
                <a:gd name="T7" fmla="*/ 3 h 12"/>
                <a:gd name="T8" fmla="*/ 0 w 23"/>
                <a:gd name="T9" fmla="*/ 3 h 12"/>
                <a:gd name="T10" fmla="*/ 2 w 23"/>
                <a:gd name="T11" fmla="*/ 4 h 12"/>
                <a:gd name="T12" fmla="*/ 2 w 23"/>
                <a:gd name="T13" fmla="*/ 5 h 12"/>
                <a:gd name="T14" fmla="*/ 2 w 23"/>
                <a:gd name="T15" fmla="*/ 5 h 12"/>
                <a:gd name="T16" fmla="*/ 4 w 23"/>
                <a:gd name="T17" fmla="*/ 4 h 12"/>
                <a:gd name="T18" fmla="*/ 4 w 23"/>
                <a:gd name="T19" fmla="*/ 8 h 12"/>
                <a:gd name="T20" fmla="*/ 4 w 23"/>
                <a:gd name="T21" fmla="*/ 8 h 12"/>
                <a:gd name="T22" fmla="*/ 6 w 23"/>
                <a:gd name="T23" fmla="*/ 11 h 12"/>
                <a:gd name="T24" fmla="*/ 14 w 23"/>
                <a:gd name="T25" fmla="*/ 12 h 12"/>
                <a:gd name="T26" fmla="*/ 23 w 23"/>
                <a:gd name="T27" fmla="*/ 10 h 12"/>
                <a:gd name="T28" fmla="*/ 23 w 23"/>
                <a:gd name="T29" fmla="*/ 9 h 12"/>
                <a:gd name="T30" fmla="*/ 21 w 23"/>
                <a:gd name="T31" fmla="*/ 5 h 12"/>
                <a:gd name="T32" fmla="*/ 16 w 23"/>
                <a:gd name="T33" fmla="*/ 4 h 12"/>
                <a:gd name="T34" fmla="*/ 16 w 23"/>
                <a:gd name="T35" fmla="*/ 3 h 12"/>
                <a:gd name="T36" fmla="*/ 12 w 23"/>
                <a:gd name="T37" fmla="*/ 1 h 12"/>
                <a:gd name="T38" fmla="*/ 10 w 23"/>
                <a:gd name="T39" fmla="*/ 2 h 12"/>
                <a:gd name="T40" fmla="*/ 10 w 23"/>
                <a:gd name="T41" fmla="*/ 2 h 12"/>
                <a:gd name="T42" fmla="*/ 10 w 23"/>
                <a:gd name="T43" fmla="*/ 1 h 12"/>
                <a:gd name="T44" fmla="*/ 10 w 23"/>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12"/>
                <a:gd name="T71" fmla="*/ 23 w 23"/>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12">
                  <a:moveTo>
                    <a:pt x="10" y="0"/>
                  </a:moveTo>
                  <a:lnTo>
                    <a:pt x="6" y="0"/>
                  </a:lnTo>
                  <a:lnTo>
                    <a:pt x="2" y="1"/>
                  </a:lnTo>
                  <a:lnTo>
                    <a:pt x="0" y="3"/>
                  </a:lnTo>
                  <a:lnTo>
                    <a:pt x="2" y="4"/>
                  </a:lnTo>
                  <a:lnTo>
                    <a:pt x="2" y="5"/>
                  </a:lnTo>
                  <a:lnTo>
                    <a:pt x="4" y="4"/>
                  </a:lnTo>
                  <a:lnTo>
                    <a:pt x="4" y="8"/>
                  </a:lnTo>
                  <a:lnTo>
                    <a:pt x="6" y="11"/>
                  </a:lnTo>
                  <a:lnTo>
                    <a:pt x="14" y="12"/>
                  </a:lnTo>
                  <a:lnTo>
                    <a:pt x="23" y="10"/>
                  </a:lnTo>
                  <a:lnTo>
                    <a:pt x="23" y="9"/>
                  </a:lnTo>
                  <a:lnTo>
                    <a:pt x="21" y="5"/>
                  </a:lnTo>
                  <a:lnTo>
                    <a:pt x="16" y="4"/>
                  </a:lnTo>
                  <a:lnTo>
                    <a:pt x="16" y="3"/>
                  </a:lnTo>
                  <a:lnTo>
                    <a:pt x="12" y="1"/>
                  </a:lnTo>
                  <a:lnTo>
                    <a:pt x="10" y="2"/>
                  </a:lnTo>
                  <a:lnTo>
                    <a:pt x="10" y="1"/>
                  </a:lnTo>
                  <a:lnTo>
                    <a:pt x="1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1" name="Rectangle 1011"/>
            <p:cNvSpPr>
              <a:spLocks noChangeArrowheads="1"/>
            </p:cNvSpPr>
            <p:nvPr/>
          </p:nvSpPr>
          <p:spPr bwMode="auto">
            <a:xfrm>
              <a:off x="3031311" y="3350425"/>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2" name="Freeform 1012"/>
            <p:cNvSpPr>
              <a:spLocks/>
            </p:cNvSpPr>
            <p:nvPr/>
          </p:nvSpPr>
          <p:spPr bwMode="auto">
            <a:xfrm>
              <a:off x="3044980" y="2942414"/>
              <a:ext cx="462012" cy="390574"/>
            </a:xfrm>
            <a:custGeom>
              <a:avLst/>
              <a:gdLst>
                <a:gd name="T0" fmla="*/ 66385 w 241"/>
                <a:gd name="T1" fmla="*/ 248 h 294"/>
                <a:gd name="T2" fmla="*/ 66385 w 241"/>
                <a:gd name="T3" fmla="*/ 345 h 294"/>
                <a:gd name="T4" fmla="*/ 130699 w 241"/>
                <a:gd name="T5" fmla="*/ 463 h 294"/>
                <a:gd name="T6" fmla="*/ 178298 w 241"/>
                <a:gd name="T7" fmla="*/ 558 h 294"/>
                <a:gd name="T8" fmla="*/ 92064 w 241"/>
                <a:gd name="T9" fmla="*/ 613 h 294"/>
                <a:gd name="T10" fmla="*/ 96662 w 241"/>
                <a:gd name="T11" fmla="*/ 657 h 294"/>
                <a:gd name="T12" fmla="*/ 117109 w 241"/>
                <a:gd name="T13" fmla="*/ 742 h 294"/>
                <a:gd name="T14" fmla="*/ 111997 w 241"/>
                <a:gd name="T15" fmla="*/ 749 h 294"/>
                <a:gd name="T16" fmla="*/ 142768 w 241"/>
                <a:gd name="T17" fmla="*/ 775 h 294"/>
                <a:gd name="T18" fmla="*/ 141119 w 241"/>
                <a:gd name="T19" fmla="*/ 790 h 294"/>
                <a:gd name="T20" fmla="*/ 139656 w 241"/>
                <a:gd name="T21" fmla="*/ 823 h 294"/>
                <a:gd name="T22" fmla="*/ 100127 w 241"/>
                <a:gd name="T23" fmla="*/ 790 h 294"/>
                <a:gd name="T24" fmla="*/ 78290 w 241"/>
                <a:gd name="T25" fmla="*/ 859 h 294"/>
                <a:gd name="T26" fmla="*/ 92064 w 241"/>
                <a:gd name="T27" fmla="*/ 871 h 294"/>
                <a:gd name="T28" fmla="*/ 101615 w 241"/>
                <a:gd name="T29" fmla="*/ 886 h 294"/>
                <a:gd name="T30" fmla="*/ 108868 w 241"/>
                <a:gd name="T31" fmla="*/ 875 h 294"/>
                <a:gd name="T32" fmla="*/ 104715 w 241"/>
                <a:gd name="T33" fmla="*/ 893 h 294"/>
                <a:gd name="T34" fmla="*/ 108868 w 241"/>
                <a:gd name="T35" fmla="*/ 909 h 294"/>
                <a:gd name="T36" fmla="*/ 103264 w 241"/>
                <a:gd name="T37" fmla="*/ 923 h 294"/>
                <a:gd name="T38" fmla="*/ 115472 w 241"/>
                <a:gd name="T39" fmla="*/ 954 h 294"/>
                <a:gd name="T40" fmla="*/ 135489 w 241"/>
                <a:gd name="T41" fmla="*/ 903 h 294"/>
                <a:gd name="T42" fmla="*/ 118503 w 241"/>
                <a:gd name="T43" fmla="*/ 969 h 294"/>
                <a:gd name="T44" fmla="*/ 95192 w 241"/>
                <a:gd name="T45" fmla="*/ 939 h 294"/>
                <a:gd name="T46" fmla="*/ 67864 w 241"/>
                <a:gd name="T47" fmla="*/ 931 h 294"/>
                <a:gd name="T48" fmla="*/ 79858 w 241"/>
                <a:gd name="T49" fmla="*/ 984 h 294"/>
                <a:gd name="T50" fmla="*/ 81309 w 241"/>
                <a:gd name="T51" fmla="*/ 1002 h 294"/>
                <a:gd name="T52" fmla="*/ 66385 w 241"/>
                <a:gd name="T53" fmla="*/ 1013 h 294"/>
                <a:gd name="T54" fmla="*/ 61486 w 241"/>
                <a:gd name="T55" fmla="*/ 1073 h 294"/>
                <a:gd name="T56" fmla="*/ 75154 w 241"/>
                <a:gd name="T57" fmla="*/ 1087 h 294"/>
                <a:gd name="T58" fmla="*/ 104715 w 241"/>
                <a:gd name="T59" fmla="*/ 1087 h 294"/>
                <a:gd name="T60" fmla="*/ 129350 w 241"/>
                <a:gd name="T61" fmla="*/ 1088 h 294"/>
                <a:gd name="T62" fmla="*/ 152664 w 241"/>
                <a:gd name="T63" fmla="*/ 1087 h 294"/>
                <a:gd name="T64" fmla="*/ 188716 w 241"/>
                <a:gd name="T65" fmla="*/ 1066 h 294"/>
                <a:gd name="T66" fmla="*/ 176926 w 241"/>
                <a:gd name="T67" fmla="*/ 1000 h 294"/>
                <a:gd name="T68" fmla="*/ 142768 w 241"/>
                <a:gd name="T69" fmla="*/ 994 h 294"/>
                <a:gd name="T70" fmla="*/ 179945 w 241"/>
                <a:gd name="T71" fmla="*/ 982 h 294"/>
                <a:gd name="T72" fmla="*/ 190203 w 241"/>
                <a:gd name="T73" fmla="*/ 931 h 294"/>
                <a:gd name="T74" fmla="*/ 210641 w 241"/>
                <a:gd name="T75" fmla="*/ 898 h 294"/>
                <a:gd name="T76" fmla="*/ 224525 w 241"/>
                <a:gd name="T77" fmla="*/ 858 h 294"/>
                <a:gd name="T78" fmla="*/ 230836 w 241"/>
                <a:gd name="T79" fmla="*/ 816 h 294"/>
                <a:gd name="T80" fmla="*/ 215593 w 241"/>
                <a:gd name="T81" fmla="*/ 767 h 294"/>
                <a:gd name="T82" fmla="*/ 212120 w 241"/>
                <a:gd name="T83" fmla="*/ 751 h 294"/>
                <a:gd name="T84" fmla="*/ 217240 w 241"/>
                <a:gd name="T85" fmla="*/ 752 h 294"/>
                <a:gd name="T86" fmla="*/ 195315 w 241"/>
                <a:gd name="T87" fmla="*/ 735 h 294"/>
                <a:gd name="T88" fmla="*/ 201895 w 241"/>
                <a:gd name="T89" fmla="*/ 713 h 294"/>
                <a:gd name="T90" fmla="*/ 224525 w 241"/>
                <a:gd name="T91" fmla="*/ 707 h 294"/>
                <a:gd name="T92" fmla="*/ 242922 w 241"/>
                <a:gd name="T93" fmla="*/ 683 h 294"/>
                <a:gd name="T94" fmla="*/ 250946 w 241"/>
                <a:gd name="T95" fmla="*/ 670 h 294"/>
                <a:gd name="T96" fmla="*/ 272118 w 241"/>
                <a:gd name="T97" fmla="*/ 619 h 294"/>
                <a:gd name="T98" fmla="*/ 273570 w 241"/>
                <a:gd name="T99" fmla="*/ 536 h 294"/>
                <a:gd name="T100" fmla="*/ 304183 w 241"/>
                <a:gd name="T101" fmla="*/ 463 h 294"/>
                <a:gd name="T102" fmla="*/ 349582 w 241"/>
                <a:gd name="T103" fmla="*/ 354 h 294"/>
                <a:gd name="T104" fmla="*/ 329152 w 241"/>
                <a:gd name="T105" fmla="*/ 322 h 294"/>
                <a:gd name="T106" fmla="*/ 402819 w 241"/>
                <a:gd name="T107" fmla="*/ 195 h 294"/>
                <a:gd name="T108" fmla="*/ 334088 w 241"/>
                <a:gd name="T109" fmla="*/ 119 h 294"/>
                <a:gd name="T110" fmla="*/ 225977 w 241"/>
                <a:gd name="T111" fmla="*/ 43 h 294"/>
                <a:gd name="T112" fmla="*/ 156461 w 241"/>
                <a:gd name="T113" fmla="*/ 25 h 294"/>
                <a:gd name="T114" fmla="*/ 67864 w 241"/>
                <a:gd name="T115" fmla="*/ 22 h 294"/>
                <a:gd name="T116" fmla="*/ 1492 w 241"/>
                <a:gd name="T117" fmla="*/ 83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
                <a:gd name="T178" fmla="*/ 0 h 294"/>
                <a:gd name="T179" fmla="*/ 241 w 241"/>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3" name="Freeform 1013"/>
            <p:cNvSpPr>
              <a:spLocks/>
            </p:cNvSpPr>
            <p:nvPr/>
          </p:nvSpPr>
          <p:spPr bwMode="auto">
            <a:xfrm>
              <a:off x="2781624" y="3250456"/>
              <a:ext cx="50120" cy="33710"/>
            </a:xfrm>
            <a:custGeom>
              <a:avLst/>
              <a:gdLst>
                <a:gd name="T0" fmla="*/ 2 w 55"/>
                <a:gd name="T1" fmla="*/ 19 h 29"/>
                <a:gd name="T2" fmla="*/ 2 w 55"/>
                <a:gd name="T3" fmla="*/ 22 h 29"/>
                <a:gd name="T4" fmla="*/ 4 w 55"/>
                <a:gd name="T5" fmla="*/ 23 h 29"/>
                <a:gd name="T6" fmla="*/ 13 w 55"/>
                <a:gd name="T7" fmla="*/ 24 h 29"/>
                <a:gd name="T8" fmla="*/ 13 w 55"/>
                <a:gd name="T9" fmla="*/ 26 h 29"/>
                <a:gd name="T10" fmla="*/ 15 w 55"/>
                <a:gd name="T11" fmla="*/ 27 h 29"/>
                <a:gd name="T12" fmla="*/ 19 w 55"/>
                <a:gd name="T13" fmla="*/ 29 h 29"/>
                <a:gd name="T14" fmla="*/ 21 w 55"/>
                <a:gd name="T15" fmla="*/ 29 h 29"/>
                <a:gd name="T16" fmla="*/ 32 w 55"/>
                <a:gd name="T17" fmla="*/ 25 h 29"/>
                <a:gd name="T18" fmla="*/ 34 w 55"/>
                <a:gd name="T19" fmla="*/ 25 h 29"/>
                <a:gd name="T20" fmla="*/ 44 w 55"/>
                <a:gd name="T21" fmla="*/ 24 h 29"/>
                <a:gd name="T22" fmla="*/ 48 w 55"/>
                <a:gd name="T23" fmla="*/ 22 h 29"/>
                <a:gd name="T24" fmla="*/ 48 w 55"/>
                <a:gd name="T25" fmla="*/ 13 h 29"/>
                <a:gd name="T26" fmla="*/ 42 w 55"/>
                <a:gd name="T27" fmla="*/ 14 h 29"/>
                <a:gd name="T28" fmla="*/ 40 w 55"/>
                <a:gd name="T29" fmla="*/ 13 h 29"/>
                <a:gd name="T30" fmla="*/ 38 w 55"/>
                <a:gd name="T31" fmla="*/ 11 h 29"/>
                <a:gd name="T32" fmla="*/ 38 w 55"/>
                <a:gd name="T33" fmla="*/ 13 h 29"/>
                <a:gd name="T34" fmla="*/ 36 w 55"/>
                <a:gd name="T35" fmla="*/ 15 h 29"/>
                <a:gd name="T36" fmla="*/ 36 w 55"/>
                <a:gd name="T37" fmla="*/ 15 h 29"/>
                <a:gd name="T38" fmla="*/ 36 w 55"/>
                <a:gd name="T39" fmla="*/ 14 h 29"/>
                <a:gd name="T40" fmla="*/ 34 w 55"/>
                <a:gd name="T41" fmla="*/ 14 h 29"/>
                <a:gd name="T42" fmla="*/ 32 w 55"/>
                <a:gd name="T43" fmla="*/ 15 h 29"/>
                <a:gd name="T44" fmla="*/ 32 w 55"/>
                <a:gd name="T45" fmla="*/ 14 h 29"/>
                <a:gd name="T46" fmla="*/ 32 w 55"/>
                <a:gd name="T47" fmla="*/ 13 h 29"/>
                <a:gd name="T48" fmla="*/ 30 w 55"/>
                <a:gd name="T49" fmla="*/ 14 h 29"/>
                <a:gd name="T50" fmla="*/ 30 w 55"/>
                <a:gd name="T51" fmla="*/ 13 h 29"/>
                <a:gd name="T52" fmla="*/ 30 w 55"/>
                <a:gd name="T53" fmla="*/ 11 h 29"/>
                <a:gd name="T54" fmla="*/ 36 w 55"/>
                <a:gd name="T55" fmla="*/ 11 h 29"/>
                <a:gd name="T56" fmla="*/ 36 w 55"/>
                <a:gd name="T57" fmla="*/ 10 h 29"/>
                <a:gd name="T58" fmla="*/ 36 w 55"/>
                <a:gd name="T59" fmla="*/ 10 h 29"/>
                <a:gd name="T60" fmla="*/ 36 w 55"/>
                <a:gd name="T61" fmla="*/ 9 h 29"/>
                <a:gd name="T62" fmla="*/ 38 w 55"/>
                <a:gd name="T63" fmla="*/ 8 h 29"/>
                <a:gd name="T64" fmla="*/ 40 w 55"/>
                <a:gd name="T65" fmla="*/ 8 h 29"/>
                <a:gd name="T66" fmla="*/ 53 w 55"/>
                <a:gd name="T67" fmla="*/ 7 h 29"/>
                <a:gd name="T68" fmla="*/ 55 w 55"/>
                <a:gd name="T69" fmla="*/ 5 h 29"/>
                <a:gd name="T70" fmla="*/ 55 w 55"/>
                <a:gd name="T71" fmla="*/ 2 h 29"/>
                <a:gd name="T72" fmla="*/ 55 w 55"/>
                <a:gd name="T73" fmla="*/ 1 h 29"/>
                <a:gd name="T74" fmla="*/ 46 w 55"/>
                <a:gd name="T75" fmla="*/ 0 h 29"/>
                <a:gd name="T76" fmla="*/ 40 w 55"/>
                <a:gd name="T77" fmla="*/ 0 h 29"/>
                <a:gd name="T78" fmla="*/ 38 w 55"/>
                <a:gd name="T79" fmla="*/ 2 h 29"/>
                <a:gd name="T80" fmla="*/ 36 w 55"/>
                <a:gd name="T81" fmla="*/ 2 h 29"/>
                <a:gd name="T82" fmla="*/ 36 w 55"/>
                <a:gd name="T83" fmla="*/ 1 h 29"/>
                <a:gd name="T84" fmla="*/ 25 w 55"/>
                <a:gd name="T85" fmla="*/ 2 h 29"/>
                <a:gd name="T86" fmla="*/ 23 w 55"/>
                <a:gd name="T87" fmla="*/ 2 h 29"/>
                <a:gd name="T88" fmla="*/ 23 w 55"/>
                <a:gd name="T89" fmla="*/ 3 h 29"/>
                <a:gd name="T90" fmla="*/ 21 w 55"/>
                <a:gd name="T91" fmla="*/ 2 h 29"/>
                <a:gd name="T92" fmla="*/ 21 w 55"/>
                <a:gd name="T93" fmla="*/ 3 h 29"/>
                <a:gd name="T94" fmla="*/ 17 w 55"/>
                <a:gd name="T95" fmla="*/ 3 h 29"/>
                <a:gd name="T96" fmla="*/ 15 w 55"/>
                <a:gd name="T97" fmla="*/ 5 h 29"/>
                <a:gd name="T98" fmla="*/ 13 w 55"/>
                <a:gd name="T99" fmla="*/ 5 h 29"/>
                <a:gd name="T100" fmla="*/ 11 w 55"/>
                <a:gd name="T101" fmla="*/ 6 h 29"/>
                <a:gd name="T102" fmla="*/ 8 w 55"/>
                <a:gd name="T103" fmla="*/ 7 h 29"/>
                <a:gd name="T104" fmla="*/ 2 w 55"/>
                <a:gd name="T105" fmla="*/ 8 h 29"/>
                <a:gd name="T106" fmla="*/ 2 w 55"/>
                <a:gd name="T107" fmla="*/ 9 h 29"/>
                <a:gd name="T108" fmla="*/ 0 w 55"/>
                <a:gd name="T109" fmla="*/ 11 h 29"/>
                <a:gd name="T110" fmla="*/ 2 w 55"/>
                <a:gd name="T111" fmla="*/ 18 h 29"/>
                <a:gd name="T112" fmla="*/ 2 w 55"/>
                <a:gd name="T113" fmla="*/ 19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
                <a:gd name="T172" fmla="*/ 0 h 29"/>
                <a:gd name="T173" fmla="*/ 55 w 55"/>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 h="29">
                  <a:moveTo>
                    <a:pt x="2" y="19"/>
                  </a:moveTo>
                  <a:lnTo>
                    <a:pt x="2" y="22"/>
                  </a:lnTo>
                  <a:lnTo>
                    <a:pt x="4" y="23"/>
                  </a:lnTo>
                  <a:lnTo>
                    <a:pt x="13" y="24"/>
                  </a:lnTo>
                  <a:lnTo>
                    <a:pt x="13" y="26"/>
                  </a:lnTo>
                  <a:lnTo>
                    <a:pt x="15" y="27"/>
                  </a:lnTo>
                  <a:lnTo>
                    <a:pt x="19" y="29"/>
                  </a:lnTo>
                  <a:lnTo>
                    <a:pt x="21" y="29"/>
                  </a:lnTo>
                  <a:lnTo>
                    <a:pt x="32" y="25"/>
                  </a:lnTo>
                  <a:lnTo>
                    <a:pt x="34" y="25"/>
                  </a:lnTo>
                  <a:lnTo>
                    <a:pt x="44" y="24"/>
                  </a:lnTo>
                  <a:lnTo>
                    <a:pt x="48" y="22"/>
                  </a:lnTo>
                  <a:lnTo>
                    <a:pt x="48" y="13"/>
                  </a:lnTo>
                  <a:lnTo>
                    <a:pt x="42" y="14"/>
                  </a:lnTo>
                  <a:lnTo>
                    <a:pt x="40" y="13"/>
                  </a:lnTo>
                  <a:lnTo>
                    <a:pt x="38" y="11"/>
                  </a:lnTo>
                  <a:lnTo>
                    <a:pt x="38" y="13"/>
                  </a:lnTo>
                  <a:lnTo>
                    <a:pt x="36" y="15"/>
                  </a:lnTo>
                  <a:lnTo>
                    <a:pt x="36" y="14"/>
                  </a:lnTo>
                  <a:lnTo>
                    <a:pt x="34" y="14"/>
                  </a:lnTo>
                  <a:lnTo>
                    <a:pt x="32" y="15"/>
                  </a:lnTo>
                  <a:lnTo>
                    <a:pt x="32" y="14"/>
                  </a:lnTo>
                  <a:lnTo>
                    <a:pt x="32" y="13"/>
                  </a:lnTo>
                  <a:lnTo>
                    <a:pt x="30" y="14"/>
                  </a:lnTo>
                  <a:lnTo>
                    <a:pt x="30" y="13"/>
                  </a:lnTo>
                  <a:lnTo>
                    <a:pt x="30" y="11"/>
                  </a:lnTo>
                  <a:lnTo>
                    <a:pt x="36" y="11"/>
                  </a:lnTo>
                  <a:lnTo>
                    <a:pt x="36" y="10"/>
                  </a:lnTo>
                  <a:lnTo>
                    <a:pt x="36" y="9"/>
                  </a:lnTo>
                  <a:lnTo>
                    <a:pt x="38" y="8"/>
                  </a:lnTo>
                  <a:lnTo>
                    <a:pt x="40" y="8"/>
                  </a:lnTo>
                  <a:lnTo>
                    <a:pt x="53" y="7"/>
                  </a:lnTo>
                  <a:lnTo>
                    <a:pt x="55" y="5"/>
                  </a:lnTo>
                  <a:lnTo>
                    <a:pt x="55" y="2"/>
                  </a:lnTo>
                  <a:lnTo>
                    <a:pt x="55" y="1"/>
                  </a:lnTo>
                  <a:lnTo>
                    <a:pt x="46" y="0"/>
                  </a:lnTo>
                  <a:lnTo>
                    <a:pt x="40" y="0"/>
                  </a:lnTo>
                  <a:lnTo>
                    <a:pt x="38" y="2"/>
                  </a:lnTo>
                  <a:lnTo>
                    <a:pt x="36" y="2"/>
                  </a:lnTo>
                  <a:lnTo>
                    <a:pt x="36" y="1"/>
                  </a:lnTo>
                  <a:lnTo>
                    <a:pt x="25" y="2"/>
                  </a:lnTo>
                  <a:lnTo>
                    <a:pt x="23" y="2"/>
                  </a:lnTo>
                  <a:lnTo>
                    <a:pt x="23" y="3"/>
                  </a:lnTo>
                  <a:lnTo>
                    <a:pt x="21" y="2"/>
                  </a:lnTo>
                  <a:lnTo>
                    <a:pt x="21" y="3"/>
                  </a:lnTo>
                  <a:lnTo>
                    <a:pt x="17" y="3"/>
                  </a:lnTo>
                  <a:lnTo>
                    <a:pt x="15" y="5"/>
                  </a:lnTo>
                  <a:lnTo>
                    <a:pt x="13" y="5"/>
                  </a:lnTo>
                  <a:lnTo>
                    <a:pt x="11" y="6"/>
                  </a:lnTo>
                  <a:lnTo>
                    <a:pt x="8" y="7"/>
                  </a:lnTo>
                  <a:lnTo>
                    <a:pt x="2" y="8"/>
                  </a:lnTo>
                  <a:lnTo>
                    <a:pt x="2" y="9"/>
                  </a:lnTo>
                  <a:lnTo>
                    <a:pt x="0" y="11"/>
                  </a:lnTo>
                  <a:lnTo>
                    <a:pt x="2" y="18"/>
                  </a:lnTo>
                  <a:lnTo>
                    <a:pt x="2" y="1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4" name="Freeform 1014"/>
            <p:cNvSpPr>
              <a:spLocks/>
            </p:cNvSpPr>
            <p:nvPr/>
          </p:nvSpPr>
          <p:spPr bwMode="auto">
            <a:xfrm>
              <a:off x="2925604" y="3309740"/>
              <a:ext cx="72901" cy="65096"/>
            </a:xfrm>
            <a:custGeom>
              <a:avLst/>
              <a:gdLst>
                <a:gd name="T0" fmla="*/ 36 w 80"/>
                <a:gd name="T1" fmla="*/ 2 h 56"/>
                <a:gd name="T2" fmla="*/ 27 w 80"/>
                <a:gd name="T3" fmla="*/ 7 h 56"/>
                <a:gd name="T4" fmla="*/ 38 w 80"/>
                <a:gd name="T5" fmla="*/ 13 h 56"/>
                <a:gd name="T6" fmla="*/ 34 w 80"/>
                <a:gd name="T7" fmla="*/ 14 h 56"/>
                <a:gd name="T8" fmla="*/ 44 w 80"/>
                <a:gd name="T9" fmla="*/ 18 h 56"/>
                <a:gd name="T10" fmla="*/ 46 w 80"/>
                <a:gd name="T11" fmla="*/ 24 h 56"/>
                <a:gd name="T12" fmla="*/ 36 w 80"/>
                <a:gd name="T13" fmla="*/ 20 h 56"/>
                <a:gd name="T14" fmla="*/ 29 w 80"/>
                <a:gd name="T15" fmla="*/ 19 h 56"/>
                <a:gd name="T16" fmla="*/ 23 w 80"/>
                <a:gd name="T17" fmla="*/ 12 h 56"/>
                <a:gd name="T18" fmla="*/ 15 w 80"/>
                <a:gd name="T19" fmla="*/ 8 h 56"/>
                <a:gd name="T20" fmla="*/ 8 w 80"/>
                <a:gd name="T21" fmla="*/ 13 h 56"/>
                <a:gd name="T22" fmla="*/ 13 w 80"/>
                <a:gd name="T23" fmla="*/ 21 h 56"/>
                <a:gd name="T24" fmla="*/ 21 w 80"/>
                <a:gd name="T25" fmla="*/ 23 h 56"/>
                <a:gd name="T26" fmla="*/ 23 w 80"/>
                <a:gd name="T27" fmla="*/ 31 h 56"/>
                <a:gd name="T28" fmla="*/ 13 w 80"/>
                <a:gd name="T29" fmla="*/ 28 h 56"/>
                <a:gd name="T30" fmla="*/ 8 w 80"/>
                <a:gd name="T31" fmla="*/ 32 h 56"/>
                <a:gd name="T32" fmla="*/ 4 w 80"/>
                <a:gd name="T33" fmla="*/ 34 h 56"/>
                <a:gd name="T34" fmla="*/ 2 w 80"/>
                <a:gd name="T35" fmla="*/ 38 h 56"/>
                <a:gd name="T36" fmla="*/ 17 w 80"/>
                <a:gd name="T37" fmla="*/ 36 h 56"/>
                <a:gd name="T38" fmla="*/ 36 w 80"/>
                <a:gd name="T39" fmla="*/ 34 h 56"/>
                <a:gd name="T40" fmla="*/ 46 w 80"/>
                <a:gd name="T41" fmla="*/ 32 h 56"/>
                <a:gd name="T42" fmla="*/ 57 w 80"/>
                <a:gd name="T43" fmla="*/ 32 h 56"/>
                <a:gd name="T44" fmla="*/ 46 w 80"/>
                <a:gd name="T45" fmla="*/ 36 h 56"/>
                <a:gd name="T46" fmla="*/ 42 w 80"/>
                <a:gd name="T47" fmla="*/ 38 h 56"/>
                <a:gd name="T48" fmla="*/ 38 w 80"/>
                <a:gd name="T49" fmla="*/ 40 h 56"/>
                <a:gd name="T50" fmla="*/ 32 w 80"/>
                <a:gd name="T51" fmla="*/ 42 h 56"/>
                <a:gd name="T52" fmla="*/ 38 w 80"/>
                <a:gd name="T53" fmla="*/ 45 h 56"/>
                <a:gd name="T54" fmla="*/ 34 w 80"/>
                <a:gd name="T55" fmla="*/ 48 h 56"/>
                <a:gd name="T56" fmla="*/ 36 w 80"/>
                <a:gd name="T57" fmla="*/ 55 h 56"/>
                <a:gd name="T58" fmla="*/ 48 w 80"/>
                <a:gd name="T59" fmla="*/ 54 h 56"/>
                <a:gd name="T60" fmla="*/ 53 w 80"/>
                <a:gd name="T61" fmla="*/ 55 h 56"/>
                <a:gd name="T62" fmla="*/ 57 w 80"/>
                <a:gd name="T63" fmla="*/ 55 h 56"/>
                <a:gd name="T64" fmla="*/ 63 w 80"/>
                <a:gd name="T65" fmla="*/ 55 h 56"/>
                <a:gd name="T66" fmla="*/ 67 w 80"/>
                <a:gd name="T67" fmla="*/ 52 h 56"/>
                <a:gd name="T68" fmla="*/ 69 w 80"/>
                <a:gd name="T69" fmla="*/ 50 h 56"/>
                <a:gd name="T70" fmla="*/ 69 w 80"/>
                <a:gd name="T71" fmla="*/ 46 h 56"/>
                <a:gd name="T72" fmla="*/ 69 w 80"/>
                <a:gd name="T73" fmla="*/ 44 h 56"/>
                <a:gd name="T74" fmla="*/ 72 w 80"/>
                <a:gd name="T75" fmla="*/ 42 h 56"/>
                <a:gd name="T76" fmla="*/ 74 w 80"/>
                <a:gd name="T77" fmla="*/ 40 h 56"/>
                <a:gd name="T78" fmla="*/ 72 w 80"/>
                <a:gd name="T79" fmla="*/ 36 h 56"/>
                <a:gd name="T80" fmla="*/ 80 w 80"/>
                <a:gd name="T81" fmla="*/ 43 h 56"/>
                <a:gd name="T82" fmla="*/ 74 w 80"/>
                <a:gd name="T83" fmla="*/ 30 h 56"/>
                <a:gd name="T84" fmla="*/ 76 w 80"/>
                <a:gd name="T85" fmla="*/ 24 h 56"/>
                <a:gd name="T86" fmla="*/ 74 w 80"/>
                <a:gd name="T87" fmla="*/ 14 h 56"/>
                <a:gd name="T88" fmla="*/ 65 w 80"/>
                <a:gd name="T89" fmla="*/ 4 h 56"/>
                <a:gd name="T90" fmla="*/ 59 w 80"/>
                <a:gd name="T91" fmla="*/ 0 h 56"/>
                <a:gd name="T92" fmla="*/ 57 w 80"/>
                <a:gd name="T93" fmla="*/ 4 h 56"/>
                <a:gd name="T94" fmla="*/ 55 w 80"/>
                <a:gd name="T95" fmla="*/ 8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6"/>
                <a:gd name="T146" fmla="*/ 80 w 8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6">
                  <a:moveTo>
                    <a:pt x="51" y="5"/>
                  </a:moveTo>
                  <a:lnTo>
                    <a:pt x="46" y="2"/>
                  </a:lnTo>
                  <a:lnTo>
                    <a:pt x="42" y="3"/>
                  </a:lnTo>
                  <a:lnTo>
                    <a:pt x="36" y="2"/>
                  </a:lnTo>
                  <a:lnTo>
                    <a:pt x="32" y="4"/>
                  </a:lnTo>
                  <a:lnTo>
                    <a:pt x="29" y="6"/>
                  </a:lnTo>
                  <a:lnTo>
                    <a:pt x="27" y="6"/>
                  </a:lnTo>
                  <a:lnTo>
                    <a:pt x="27" y="7"/>
                  </a:lnTo>
                  <a:lnTo>
                    <a:pt x="29" y="10"/>
                  </a:lnTo>
                  <a:lnTo>
                    <a:pt x="32" y="12"/>
                  </a:lnTo>
                  <a:lnTo>
                    <a:pt x="36" y="12"/>
                  </a:lnTo>
                  <a:lnTo>
                    <a:pt x="38" y="13"/>
                  </a:lnTo>
                  <a:lnTo>
                    <a:pt x="40" y="13"/>
                  </a:lnTo>
                  <a:lnTo>
                    <a:pt x="38" y="13"/>
                  </a:lnTo>
                  <a:lnTo>
                    <a:pt x="38" y="14"/>
                  </a:lnTo>
                  <a:lnTo>
                    <a:pt x="34" y="14"/>
                  </a:lnTo>
                  <a:lnTo>
                    <a:pt x="34" y="15"/>
                  </a:lnTo>
                  <a:lnTo>
                    <a:pt x="36" y="16"/>
                  </a:lnTo>
                  <a:lnTo>
                    <a:pt x="42" y="16"/>
                  </a:lnTo>
                  <a:lnTo>
                    <a:pt x="44" y="18"/>
                  </a:lnTo>
                  <a:lnTo>
                    <a:pt x="38" y="18"/>
                  </a:lnTo>
                  <a:lnTo>
                    <a:pt x="44" y="24"/>
                  </a:lnTo>
                  <a:lnTo>
                    <a:pt x="46" y="23"/>
                  </a:lnTo>
                  <a:lnTo>
                    <a:pt x="46" y="24"/>
                  </a:lnTo>
                  <a:lnTo>
                    <a:pt x="44" y="26"/>
                  </a:lnTo>
                  <a:lnTo>
                    <a:pt x="40" y="24"/>
                  </a:lnTo>
                  <a:lnTo>
                    <a:pt x="34" y="21"/>
                  </a:lnTo>
                  <a:lnTo>
                    <a:pt x="36" y="20"/>
                  </a:lnTo>
                  <a:lnTo>
                    <a:pt x="34" y="20"/>
                  </a:lnTo>
                  <a:lnTo>
                    <a:pt x="32" y="20"/>
                  </a:lnTo>
                  <a:lnTo>
                    <a:pt x="29" y="20"/>
                  </a:lnTo>
                  <a:lnTo>
                    <a:pt x="29" y="19"/>
                  </a:lnTo>
                  <a:lnTo>
                    <a:pt x="25" y="14"/>
                  </a:lnTo>
                  <a:lnTo>
                    <a:pt x="27" y="13"/>
                  </a:lnTo>
                  <a:lnTo>
                    <a:pt x="23" y="12"/>
                  </a:lnTo>
                  <a:lnTo>
                    <a:pt x="23" y="10"/>
                  </a:lnTo>
                  <a:lnTo>
                    <a:pt x="21" y="10"/>
                  </a:lnTo>
                  <a:lnTo>
                    <a:pt x="15" y="8"/>
                  </a:lnTo>
                  <a:lnTo>
                    <a:pt x="13" y="8"/>
                  </a:lnTo>
                  <a:lnTo>
                    <a:pt x="13" y="11"/>
                  </a:lnTo>
                  <a:lnTo>
                    <a:pt x="8" y="13"/>
                  </a:lnTo>
                  <a:lnTo>
                    <a:pt x="11" y="16"/>
                  </a:lnTo>
                  <a:lnTo>
                    <a:pt x="13" y="16"/>
                  </a:lnTo>
                  <a:lnTo>
                    <a:pt x="13" y="19"/>
                  </a:lnTo>
                  <a:lnTo>
                    <a:pt x="13" y="21"/>
                  </a:lnTo>
                  <a:lnTo>
                    <a:pt x="15" y="22"/>
                  </a:lnTo>
                  <a:lnTo>
                    <a:pt x="15" y="24"/>
                  </a:lnTo>
                  <a:lnTo>
                    <a:pt x="21" y="23"/>
                  </a:lnTo>
                  <a:lnTo>
                    <a:pt x="19" y="26"/>
                  </a:lnTo>
                  <a:lnTo>
                    <a:pt x="19" y="27"/>
                  </a:lnTo>
                  <a:lnTo>
                    <a:pt x="23" y="28"/>
                  </a:lnTo>
                  <a:lnTo>
                    <a:pt x="23" y="31"/>
                  </a:lnTo>
                  <a:lnTo>
                    <a:pt x="19" y="31"/>
                  </a:lnTo>
                  <a:lnTo>
                    <a:pt x="19" y="30"/>
                  </a:lnTo>
                  <a:lnTo>
                    <a:pt x="13" y="28"/>
                  </a:lnTo>
                  <a:lnTo>
                    <a:pt x="8" y="29"/>
                  </a:lnTo>
                  <a:lnTo>
                    <a:pt x="8" y="31"/>
                  </a:lnTo>
                  <a:lnTo>
                    <a:pt x="11" y="31"/>
                  </a:lnTo>
                  <a:lnTo>
                    <a:pt x="8" y="32"/>
                  </a:lnTo>
                  <a:lnTo>
                    <a:pt x="11" y="32"/>
                  </a:lnTo>
                  <a:lnTo>
                    <a:pt x="11" y="34"/>
                  </a:lnTo>
                  <a:lnTo>
                    <a:pt x="6" y="34"/>
                  </a:lnTo>
                  <a:lnTo>
                    <a:pt x="4" y="34"/>
                  </a:lnTo>
                  <a:lnTo>
                    <a:pt x="2" y="35"/>
                  </a:lnTo>
                  <a:lnTo>
                    <a:pt x="2" y="36"/>
                  </a:lnTo>
                  <a:lnTo>
                    <a:pt x="0" y="36"/>
                  </a:lnTo>
                  <a:lnTo>
                    <a:pt x="2" y="38"/>
                  </a:lnTo>
                  <a:lnTo>
                    <a:pt x="4" y="39"/>
                  </a:lnTo>
                  <a:lnTo>
                    <a:pt x="8" y="38"/>
                  </a:lnTo>
                  <a:lnTo>
                    <a:pt x="15" y="38"/>
                  </a:lnTo>
                  <a:lnTo>
                    <a:pt x="17" y="36"/>
                  </a:lnTo>
                  <a:lnTo>
                    <a:pt x="19" y="37"/>
                  </a:lnTo>
                  <a:lnTo>
                    <a:pt x="21" y="36"/>
                  </a:lnTo>
                  <a:lnTo>
                    <a:pt x="25" y="36"/>
                  </a:lnTo>
                  <a:lnTo>
                    <a:pt x="36" y="34"/>
                  </a:lnTo>
                  <a:lnTo>
                    <a:pt x="38" y="34"/>
                  </a:lnTo>
                  <a:lnTo>
                    <a:pt x="42" y="32"/>
                  </a:lnTo>
                  <a:lnTo>
                    <a:pt x="44" y="34"/>
                  </a:lnTo>
                  <a:lnTo>
                    <a:pt x="46" y="32"/>
                  </a:lnTo>
                  <a:lnTo>
                    <a:pt x="48" y="32"/>
                  </a:lnTo>
                  <a:lnTo>
                    <a:pt x="55" y="32"/>
                  </a:lnTo>
                  <a:lnTo>
                    <a:pt x="57" y="31"/>
                  </a:lnTo>
                  <a:lnTo>
                    <a:pt x="57" y="32"/>
                  </a:lnTo>
                  <a:lnTo>
                    <a:pt x="55" y="32"/>
                  </a:lnTo>
                  <a:lnTo>
                    <a:pt x="44" y="34"/>
                  </a:lnTo>
                  <a:lnTo>
                    <a:pt x="44" y="35"/>
                  </a:lnTo>
                  <a:lnTo>
                    <a:pt x="46" y="36"/>
                  </a:lnTo>
                  <a:lnTo>
                    <a:pt x="42" y="37"/>
                  </a:lnTo>
                  <a:lnTo>
                    <a:pt x="42" y="38"/>
                  </a:lnTo>
                  <a:lnTo>
                    <a:pt x="38" y="39"/>
                  </a:lnTo>
                  <a:lnTo>
                    <a:pt x="44" y="39"/>
                  </a:lnTo>
                  <a:lnTo>
                    <a:pt x="44" y="40"/>
                  </a:lnTo>
                  <a:lnTo>
                    <a:pt x="38" y="40"/>
                  </a:lnTo>
                  <a:lnTo>
                    <a:pt x="40" y="40"/>
                  </a:lnTo>
                  <a:lnTo>
                    <a:pt x="38" y="42"/>
                  </a:lnTo>
                  <a:lnTo>
                    <a:pt x="36" y="42"/>
                  </a:lnTo>
                  <a:lnTo>
                    <a:pt x="32" y="42"/>
                  </a:lnTo>
                  <a:lnTo>
                    <a:pt x="36" y="44"/>
                  </a:lnTo>
                  <a:lnTo>
                    <a:pt x="32" y="45"/>
                  </a:lnTo>
                  <a:lnTo>
                    <a:pt x="32" y="46"/>
                  </a:lnTo>
                  <a:lnTo>
                    <a:pt x="38" y="45"/>
                  </a:lnTo>
                  <a:lnTo>
                    <a:pt x="36" y="47"/>
                  </a:lnTo>
                  <a:lnTo>
                    <a:pt x="40" y="48"/>
                  </a:lnTo>
                  <a:lnTo>
                    <a:pt x="38" y="48"/>
                  </a:lnTo>
                  <a:lnTo>
                    <a:pt x="34" y="48"/>
                  </a:lnTo>
                  <a:lnTo>
                    <a:pt x="32" y="50"/>
                  </a:lnTo>
                  <a:lnTo>
                    <a:pt x="34" y="51"/>
                  </a:lnTo>
                  <a:lnTo>
                    <a:pt x="34" y="54"/>
                  </a:lnTo>
                  <a:lnTo>
                    <a:pt x="36" y="55"/>
                  </a:lnTo>
                  <a:lnTo>
                    <a:pt x="40" y="56"/>
                  </a:lnTo>
                  <a:lnTo>
                    <a:pt x="46" y="56"/>
                  </a:lnTo>
                  <a:lnTo>
                    <a:pt x="48" y="53"/>
                  </a:lnTo>
                  <a:lnTo>
                    <a:pt x="48" y="54"/>
                  </a:lnTo>
                  <a:lnTo>
                    <a:pt x="48" y="55"/>
                  </a:lnTo>
                  <a:lnTo>
                    <a:pt x="51" y="54"/>
                  </a:lnTo>
                  <a:lnTo>
                    <a:pt x="53" y="54"/>
                  </a:lnTo>
                  <a:lnTo>
                    <a:pt x="53" y="55"/>
                  </a:lnTo>
                  <a:lnTo>
                    <a:pt x="55" y="55"/>
                  </a:lnTo>
                  <a:lnTo>
                    <a:pt x="55" y="54"/>
                  </a:lnTo>
                  <a:lnTo>
                    <a:pt x="57" y="54"/>
                  </a:lnTo>
                  <a:lnTo>
                    <a:pt x="57" y="55"/>
                  </a:lnTo>
                  <a:lnTo>
                    <a:pt x="59" y="55"/>
                  </a:lnTo>
                  <a:lnTo>
                    <a:pt x="61" y="54"/>
                  </a:lnTo>
                  <a:lnTo>
                    <a:pt x="63" y="55"/>
                  </a:lnTo>
                  <a:lnTo>
                    <a:pt x="69" y="55"/>
                  </a:lnTo>
                  <a:lnTo>
                    <a:pt x="69" y="53"/>
                  </a:lnTo>
                  <a:lnTo>
                    <a:pt x="67" y="52"/>
                  </a:lnTo>
                  <a:lnTo>
                    <a:pt x="67" y="51"/>
                  </a:lnTo>
                  <a:lnTo>
                    <a:pt x="67" y="50"/>
                  </a:lnTo>
                  <a:lnTo>
                    <a:pt x="69" y="50"/>
                  </a:lnTo>
                  <a:lnTo>
                    <a:pt x="72" y="52"/>
                  </a:lnTo>
                  <a:lnTo>
                    <a:pt x="74" y="52"/>
                  </a:lnTo>
                  <a:lnTo>
                    <a:pt x="69" y="46"/>
                  </a:lnTo>
                  <a:lnTo>
                    <a:pt x="67" y="46"/>
                  </a:lnTo>
                  <a:lnTo>
                    <a:pt x="67" y="45"/>
                  </a:lnTo>
                  <a:lnTo>
                    <a:pt x="69" y="43"/>
                  </a:lnTo>
                  <a:lnTo>
                    <a:pt x="69" y="44"/>
                  </a:lnTo>
                  <a:lnTo>
                    <a:pt x="72" y="44"/>
                  </a:lnTo>
                  <a:lnTo>
                    <a:pt x="69" y="43"/>
                  </a:lnTo>
                  <a:lnTo>
                    <a:pt x="69" y="42"/>
                  </a:lnTo>
                  <a:lnTo>
                    <a:pt x="72" y="42"/>
                  </a:lnTo>
                  <a:lnTo>
                    <a:pt x="69" y="40"/>
                  </a:lnTo>
                  <a:lnTo>
                    <a:pt x="69" y="39"/>
                  </a:lnTo>
                  <a:lnTo>
                    <a:pt x="72" y="39"/>
                  </a:lnTo>
                  <a:lnTo>
                    <a:pt x="74" y="40"/>
                  </a:lnTo>
                  <a:lnTo>
                    <a:pt x="74" y="39"/>
                  </a:lnTo>
                  <a:lnTo>
                    <a:pt x="74" y="38"/>
                  </a:lnTo>
                  <a:lnTo>
                    <a:pt x="72" y="37"/>
                  </a:lnTo>
                  <a:lnTo>
                    <a:pt x="72" y="36"/>
                  </a:lnTo>
                  <a:lnTo>
                    <a:pt x="74" y="37"/>
                  </a:lnTo>
                  <a:lnTo>
                    <a:pt x="74" y="36"/>
                  </a:lnTo>
                  <a:lnTo>
                    <a:pt x="76" y="37"/>
                  </a:lnTo>
                  <a:lnTo>
                    <a:pt x="80" y="43"/>
                  </a:lnTo>
                  <a:lnTo>
                    <a:pt x="78" y="31"/>
                  </a:lnTo>
                  <a:lnTo>
                    <a:pt x="78" y="32"/>
                  </a:lnTo>
                  <a:lnTo>
                    <a:pt x="72" y="31"/>
                  </a:lnTo>
                  <a:lnTo>
                    <a:pt x="74" y="30"/>
                  </a:lnTo>
                  <a:lnTo>
                    <a:pt x="76" y="28"/>
                  </a:lnTo>
                  <a:lnTo>
                    <a:pt x="76" y="24"/>
                  </a:lnTo>
                  <a:lnTo>
                    <a:pt x="76" y="22"/>
                  </a:lnTo>
                  <a:lnTo>
                    <a:pt x="78" y="19"/>
                  </a:lnTo>
                  <a:lnTo>
                    <a:pt x="76" y="16"/>
                  </a:lnTo>
                  <a:lnTo>
                    <a:pt x="74" y="14"/>
                  </a:lnTo>
                  <a:lnTo>
                    <a:pt x="76" y="8"/>
                  </a:lnTo>
                  <a:lnTo>
                    <a:pt x="72" y="6"/>
                  </a:lnTo>
                  <a:lnTo>
                    <a:pt x="67" y="5"/>
                  </a:lnTo>
                  <a:lnTo>
                    <a:pt x="65" y="4"/>
                  </a:lnTo>
                  <a:lnTo>
                    <a:pt x="69" y="4"/>
                  </a:lnTo>
                  <a:lnTo>
                    <a:pt x="65" y="3"/>
                  </a:lnTo>
                  <a:lnTo>
                    <a:pt x="65" y="0"/>
                  </a:lnTo>
                  <a:lnTo>
                    <a:pt x="59" y="0"/>
                  </a:lnTo>
                  <a:lnTo>
                    <a:pt x="63" y="2"/>
                  </a:lnTo>
                  <a:lnTo>
                    <a:pt x="63" y="4"/>
                  </a:lnTo>
                  <a:lnTo>
                    <a:pt x="59" y="3"/>
                  </a:lnTo>
                  <a:lnTo>
                    <a:pt x="57" y="4"/>
                  </a:lnTo>
                  <a:lnTo>
                    <a:pt x="59" y="6"/>
                  </a:lnTo>
                  <a:lnTo>
                    <a:pt x="59" y="8"/>
                  </a:lnTo>
                  <a:lnTo>
                    <a:pt x="55" y="7"/>
                  </a:lnTo>
                  <a:lnTo>
                    <a:pt x="55" y="8"/>
                  </a:lnTo>
                  <a:lnTo>
                    <a:pt x="55" y="7"/>
                  </a:lnTo>
                  <a:lnTo>
                    <a:pt x="55" y="6"/>
                  </a:lnTo>
                  <a:lnTo>
                    <a:pt x="51"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5" name="Freeform 1015"/>
            <p:cNvSpPr>
              <a:spLocks/>
            </p:cNvSpPr>
            <p:nvPr/>
          </p:nvSpPr>
          <p:spPr bwMode="auto">
            <a:xfrm>
              <a:off x="3003973" y="3294628"/>
              <a:ext cx="232373" cy="101131"/>
            </a:xfrm>
            <a:custGeom>
              <a:avLst/>
              <a:gdLst>
                <a:gd name="T0" fmla="*/ 112 w 255"/>
                <a:gd name="T1" fmla="*/ 76 h 87"/>
                <a:gd name="T2" fmla="*/ 120 w 255"/>
                <a:gd name="T3" fmla="*/ 75 h 87"/>
                <a:gd name="T4" fmla="*/ 129 w 255"/>
                <a:gd name="T5" fmla="*/ 85 h 87"/>
                <a:gd name="T6" fmla="*/ 139 w 255"/>
                <a:gd name="T7" fmla="*/ 84 h 87"/>
                <a:gd name="T8" fmla="*/ 150 w 255"/>
                <a:gd name="T9" fmla="*/ 84 h 87"/>
                <a:gd name="T10" fmla="*/ 167 w 255"/>
                <a:gd name="T11" fmla="*/ 85 h 87"/>
                <a:gd name="T12" fmla="*/ 173 w 255"/>
                <a:gd name="T13" fmla="*/ 84 h 87"/>
                <a:gd name="T14" fmla="*/ 198 w 255"/>
                <a:gd name="T15" fmla="*/ 83 h 87"/>
                <a:gd name="T16" fmla="*/ 202 w 255"/>
                <a:gd name="T17" fmla="*/ 75 h 87"/>
                <a:gd name="T18" fmla="*/ 213 w 255"/>
                <a:gd name="T19" fmla="*/ 83 h 87"/>
                <a:gd name="T20" fmla="*/ 232 w 255"/>
                <a:gd name="T21" fmla="*/ 83 h 87"/>
                <a:gd name="T22" fmla="*/ 247 w 255"/>
                <a:gd name="T23" fmla="*/ 77 h 87"/>
                <a:gd name="T24" fmla="*/ 245 w 255"/>
                <a:gd name="T25" fmla="*/ 67 h 87"/>
                <a:gd name="T26" fmla="*/ 255 w 255"/>
                <a:gd name="T27" fmla="*/ 55 h 87"/>
                <a:gd name="T28" fmla="*/ 247 w 255"/>
                <a:gd name="T29" fmla="*/ 53 h 87"/>
                <a:gd name="T30" fmla="*/ 240 w 255"/>
                <a:gd name="T31" fmla="*/ 48 h 87"/>
                <a:gd name="T32" fmla="*/ 230 w 255"/>
                <a:gd name="T33" fmla="*/ 44 h 87"/>
                <a:gd name="T34" fmla="*/ 200 w 255"/>
                <a:gd name="T35" fmla="*/ 44 h 87"/>
                <a:gd name="T36" fmla="*/ 184 w 255"/>
                <a:gd name="T37" fmla="*/ 47 h 87"/>
                <a:gd name="T38" fmla="*/ 175 w 255"/>
                <a:gd name="T39" fmla="*/ 49 h 87"/>
                <a:gd name="T40" fmla="*/ 169 w 255"/>
                <a:gd name="T41" fmla="*/ 52 h 87"/>
                <a:gd name="T42" fmla="*/ 158 w 255"/>
                <a:gd name="T43" fmla="*/ 55 h 87"/>
                <a:gd name="T44" fmla="*/ 158 w 255"/>
                <a:gd name="T45" fmla="*/ 57 h 87"/>
                <a:gd name="T46" fmla="*/ 146 w 255"/>
                <a:gd name="T47" fmla="*/ 55 h 87"/>
                <a:gd name="T48" fmla="*/ 135 w 255"/>
                <a:gd name="T49" fmla="*/ 56 h 87"/>
                <a:gd name="T50" fmla="*/ 129 w 255"/>
                <a:gd name="T51" fmla="*/ 56 h 87"/>
                <a:gd name="T52" fmla="*/ 125 w 255"/>
                <a:gd name="T53" fmla="*/ 51 h 87"/>
                <a:gd name="T54" fmla="*/ 116 w 255"/>
                <a:gd name="T55" fmla="*/ 58 h 87"/>
                <a:gd name="T56" fmla="*/ 108 w 255"/>
                <a:gd name="T57" fmla="*/ 53 h 87"/>
                <a:gd name="T58" fmla="*/ 112 w 255"/>
                <a:gd name="T59" fmla="*/ 51 h 87"/>
                <a:gd name="T60" fmla="*/ 103 w 255"/>
                <a:gd name="T61" fmla="*/ 44 h 87"/>
                <a:gd name="T62" fmla="*/ 99 w 255"/>
                <a:gd name="T63" fmla="*/ 42 h 87"/>
                <a:gd name="T64" fmla="*/ 91 w 255"/>
                <a:gd name="T65" fmla="*/ 41 h 87"/>
                <a:gd name="T66" fmla="*/ 87 w 255"/>
                <a:gd name="T67" fmla="*/ 42 h 87"/>
                <a:gd name="T68" fmla="*/ 91 w 255"/>
                <a:gd name="T69" fmla="*/ 37 h 87"/>
                <a:gd name="T70" fmla="*/ 87 w 255"/>
                <a:gd name="T71" fmla="*/ 34 h 87"/>
                <a:gd name="T72" fmla="*/ 80 w 255"/>
                <a:gd name="T73" fmla="*/ 29 h 87"/>
                <a:gd name="T74" fmla="*/ 97 w 255"/>
                <a:gd name="T75" fmla="*/ 35 h 87"/>
                <a:gd name="T76" fmla="*/ 112 w 255"/>
                <a:gd name="T77" fmla="*/ 32 h 87"/>
                <a:gd name="T78" fmla="*/ 97 w 255"/>
                <a:gd name="T79" fmla="*/ 25 h 87"/>
                <a:gd name="T80" fmla="*/ 80 w 255"/>
                <a:gd name="T81" fmla="*/ 23 h 87"/>
                <a:gd name="T82" fmla="*/ 89 w 255"/>
                <a:gd name="T83" fmla="*/ 21 h 87"/>
                <a:gd name="T84" fmla="*/ 95 w 255"/>
                <a:gd name="T85" fmla="*/ 20 h 87"/>
                <a:gd name="T86" fmla="*/ 82 w 255"/>
                <a:gd name="T87" fmla="*/ 13 h 87"/>
                <a:gd name="T88" fmla="*/ 68 w 255"/>
                <a:gd name="T89" fmla="*/ 18 h 87"/>
                <a:gd name="T90" fmla="*/ 49 w 255"/>
                <a:gd name="T91" fmla="*/ 24 h 87"/>
                <a:gd name="T92" fmla="*/ 53 w 255"/>
                <a:gd name="T93" fmla="*/ 12 h 87"/>
                <a:gd name="T94" fmla="*/ 45 w 255"/>
                <a:gd name="T95" fmla="*/ 5 h 87"/>
                <a:gd name="T96" fmla="*/ 30 w 255"/>
                <a:gd name="T97" fmla="*/ 2 h 87"/>
                <a:gd name="T98" fmla="*/ 7 w 255"/>
                <a:gd name="T99" fmla="*/ 3 h 87"/>
                <a:gd name="T100" fmla="*/ 2 w 255"/>
                <a:gd name="T101" fmla="*/ 7 h 87"/>
                <a:gd name="T102" fmla="*/ 2 w 255"/>
                <a:gd name="T103" fmla="*/ 9 h 87"/>
                <a:gd name="T104" fmla="*/ 7 w 255"/>
                <a:gd name="T105" fmla="*/ 15 h 87"/>
                <a:gd name="T106" fmla="*/ 19 w 255"/>
                <a:gd name="T107" fmla="*/ 24 h 87"/>
                <a:gd name="T108" fmla="*/ 32 w 255"/>
                <a:gd name="T109" fmla="*/ 29 h 87"/>
                <a:gd name="T110" fmla="*/ 49 w 255"/>
                <a:gd name="T111" fmla="*/ 28 h 87"/>
                <a:gd name="T112" fmla="*/ 55 w 255"/>
                <a:gd name="T113" fmla="*/ 26 h 87"/>
                <a:gd name="T114" fmla="*/ 72 w 255"/>
                <a:gd name="T115" fmla="*/ 51 h 87"/>
                <a:gd name="T116" fmla="*/ 72 w 255"/>
                <a:gd name="T117" fmla="*/ 65 h 87"/>
                <a:gd name="T118" fmla="*/ 76 w 255"/>
                <a:gd name="T119" fmla="*/ 79 h 87"/>
                <a:gd name="T120" fmla="*/ 89 w 255"/>
                <a:gd name="T121" fmla="*/ 75 h 87"/>
                <a:gd name="T122" fmla="*/ 97 w 255"/>
                <a:gd name="T123" fmla="*/ 81 h 87"/>
                <a:gd name="T124" fmla="*/ 108 w 255"/>
                <a:gd name="T125" fmla="*/ 84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5"/>
                <a:gd name="T190" fmla="*/ 0 h 87"/>
                <a:gd name="T191" fmla="*/ 255 w 255"/>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5" h="87">
                  <a:moveTo>
                    <a:pt x="112" y="81"/>
                  </a:moveTo>
                  <a:lnTo>
                    <a:pt x="112" y="81"/>
                  </a:lnTo>
                  <a:lnTo>
                    <a:pt x="110" y="79"/>
                  </a:lnTo>
                  <a:lnTo>
                    <a:pt x="110" y="77"/>
                  </a:lnTo>
                  <a:lnTo>
                    <a:pt x="112" y="76"/>
                  </a:lnTo>
                  <a:lnTo>
                    <a:pt x="114" y="77"/>
                  </a:lnTo>
                  <a:lnTo>
                    <a:pt x="114" y="75"/>
                  </a:lnTo>
                  <a:lnTo>
                    <a:pt x="116" y="80"/>
                  </a:lnTo>
                  <a:lnTo>
                    <a:pt x="120" y="77"/>
                  </a:lnTo>
                  <a:lnTo>
                    <a:pt x="120" y="75"/>
                  </a:lnTo>
                  <a:lnTo>
                    <a:pt x="125" y="77"/>
                  </a:lnTo>
                  <a:lnTo>
                    <a:pt x="122" y="85"/>
                  </a:lnTo>
                  <a:lnTo>
                    <a:pt x="127" y="87"/>
                  </a:lnTo>
                  <a:lnTo>
                    <a:pt x="129" y="85"/>
                  </a:lnTo>
                  <a:lnTo>
                    <a:pt x="131" y="87"/>
                  </a:lnTo>
                  <a:lnTo>
                    <a:pt x="133" y="85"/>
                  </a:lnTo>
                  <a:lnTo>
                    <a:pt x="135" y="87"/>
                  </a:lnTo>
                  <a:lnTo>
                    <a:pt x="139" y="85"/>
                  </a:lnTo>
                  <a:lnTo>
                    <a:pt x="139" y="84"/>
                  </a:lnTo>
                  <a:lnTo>
                    <a:pt x="141" y="84"/>
                  </a:lnTo>
                  <a:lnTo>
                    <a:pt x="141" y="85"/>
                  </a:lnTo>
                  <a:lnTo>
                    <a:pt x="150" y="87"/>
                  </a:lnTo>
                  <a:lnTo>
                    <a:pt x="152" y="85"/>
                  </a:lnTo>
                  <a:lnTo>
                    <a:pt x="150" y="84"/>
                  </a:lnTo>
                  <a:lnTo>
                    <a:pt x="154" y="85"/>
                  </a:lnTo>
                  <a:lnTo>
                    <a:pt x="156" y="84"/>
                  </a:lnTo>
                  <a:lnTo>
                    <a:pt x="158" y="83"/>
                  </a:lnTo>
                  <a:lnTo>
                    <a:pt x="160" y="87"/>
                  </a:lnTo>
                  <a:lnTo>
                    <a:pt x="167" y="85"/>
                  </a:lnTo>
                  <a:lnTo>
                    <a:pt x="169" y="84"/>
                  </a:lnTo>
                  <a:lnTo>
                    <a:pt x="169" y="80"/>
                  </a:lnTo>
                  <a:lnTo>
                    <a:pt x="171" y="84"/>
                  </a:lnTo>
                  <a:lnTo>
                    <a:pt x="173" y="85"/>
                  </a:lnTo>
                  <a:lnTo>
                    <a:pt x="173" y="84"/>
                  </a:lnTo>
                  <a:lnTo>
                    <a:pt x="177" y="83"/>
                  </a:lnTo>
                  <a:lnTo>
                    <a:pt x="175" y="81"/>
                  </a:lnTo>
                  <a:lnTo>
                    <a:pt x="175" y="79"/>
                  </a:lnTo>
                  <a:lnTo>
                    <a:pt x="177" y="84"/>
                  </a:lnTo>
                  <a:lnTo>
                    <a:pt x="198" y="83"/>
                  </a:lnTo>
                  <a:lnTo>
                    <a:pt x="202" y="77"/>
                  </a:lnTo>
                  <a:lnTo>
                    <a:pt x="198" y="76"/>
                  </a:lnTo>
                  <a:lnTo>
                    <a:pt x="196" y="73"/>
                  </a:lnTo>
                  <a:lnTo>
                    <a:pt x="200" y="73"/>
                  </a:lnTo>
                  <a:lnTo>
                    <a:pt x="202" y="75"/>
                  </a:lnTo>
                  <a:lnTo>
                    <a:pt x="205" y="75"/>
                  </a:lnTo>
                  <a:lnTo>
                    <a:pt x="205" y="82"/>
                  </a:lnTo>
                  <a:lnTo>
                    <a:pt x="209" y="84"/>
                  </a:lnTo>
                  <a:lnTo>
                    <a:pt x="213" y="84"/>
                  </a:lnTo>
                  <a:lnTo>
                    <a:pt x="213" y="83"/>
                  </a:lnTo>
                  <a:lnTo>
                    <a:pt x="215" y="84"/>
                  </a:lnTo>
                  <a:lnTo>
                    <a:pt x="219" y="85"/>
                  </a:lnTo>
                  <a:lnTo>
                    <a:pt x="224" y="87"/>
                  </a:lnTo>
                  <a:lnTo>
                    <a:pt x="226" y="84"/>
                  </a:lnTo>
                  <a:lnTo>
                    <a:pt x="232" y="83"/>
                  </a:lnTo>
                  <a:lnTo>
                    <a:pt x="240" y="83"/>
                  </a:lnTo>
                  <a:lnTo>
                    <a:pt x="245" y="82"/>
                  </a:lnTo>
                  <a:lnTo>
                    <a:pt x="247" y="82"/>
                  </a:lnTo>
                  <a:lnTo>
                    <a:pt x="247" y="77"/>
                  </a:lnTo>
                  <a:lnTo>
                    <a:pt x="247" y="76"/>
                  </a:lnTo>
                  <a:lnTo>
                    <a:pt x="247" y="74"/>
                  </a:lnTo>
                  <a:lnTo>
                    <a:pt x="242" y="72"/>
                  </a:lnTo>
                  <a:lnTo>
                    <a:pt x="242" y="68"/>
                  </a:lnTo>
                  <a:lnTo>
                    <a:pt x="245" y="67"/>
                  </a:lnTo>
                  <a:lnTo>
                    <a:pt x="247" y="66"/>
                  </a:lnTo>
                  <a:lnTo>
                    <a:pt x="249" y="64"/>
                  </a:lnTo>
                  <a:lnTo>
                    <a:pt x="253" y="63"/>
                  </a:lnTo>
                  <a:lnTo>
                    <a:pt x="255" y="60"/>
                  </a:lnTo>
                  <a:lnTo>
                    <a:pt x="255" y="55"/>
                  </a:lnTo>
                  <a:lnTo>
                    <a:pt x="253" y="55"/>
                  </a:lnTo>
                  <a:lnTo>
                    <a:pt x="253" y="53"/>
                  </a:lnTo>
                  <a:lnTo>
                    <a:pt x="253" y="52"/>
                  </a:lnTo>
                  <a:lnTo>
                    <a:pt x="247" y="53"/>
                  </a:lnTo>
                  <a:lnTo>
                    <a:pt x="245" y="52"/>
                  </a:lnTo>
                  <a:lnTo>
                    <a:pt x="247" y="51"/>
                  </a:lnTo>
                  <a:lnTo>
                    <a:pt x="247" y="50"/>
                  </a:lnTo>
                  <a:lnTo>
                    <a:pt x="240" y="48"/>
                  </a:lnTo>
                  <a:lnTo>
                    <a:pt x="238" y="49"/>
                  </a:lnTo>
                  <a:lnTo>
                    <a:pt x="232" y="48"/>
                  </a:lnTo>
                  <a:lnTo>
                    <a:pt x="234" y="45"/>
                  </a:lnTo>
                  <a:lnTo>
                    <a:pt x="232" y="44"/>
                  </a:lnTo>
                  <a:lnTo>
                    <a:pt x="230" y="44"/>
                  </a:lnTo>
                  <a:lnTo>
                    <a:pt x="215" y="42"/>
                  </a:lnTo>
                  <a:lnTo>
                    <a:pt x="211" y="43"/>
                  </a:lnTo>
                  <a:lnTo>
                    <a:pt x="205" y="45"/>
                  </a:lnTo>
                  <a:lnTo>
                    <a:pt x="200" y="45"/>
                  </a:lnTo>
                  <a:lnTo>
                    <a:pt x="200" y="44"/>
                  </a:lnTo>
                  <a:lnTo>
                    <a:pt x="196" y="44"/>
                  </a:lnTo>
                  <a:lnTo>
                    <a:pt x="194" y="43"/>
                  </a:lnTo>
                  <a:lnTo>
                    <a:pt x="192" y="43"/>
                  </a:lnTo>
                  <a:lnTo>
                    <a:pt x="190" y="45"/>
                  </a:lnTo>
                  <a:lnTo>
                    <a:pt x="184" y="47"/>
                  </a:lnTo>
                  <a:lnTo>
                    <a:pt x="181" y="48"/>
                  </a:lnTo>
                  <a:lnTo>
                    <a:pt x="181" y="49"/>
                  </a:lnTo>
                  <a:lnTo>
                    <a:pt x="181" y="50"/>
                  </a:lnTo>
                  <a:lnTo>
                    <a:pt x="177" y="49"/>
                  </a:lnTo>
                  <a:lnTo>
                    <a:pt x="175" y="49"/>
                  </a:lnTo>
                  <a:lnTo>
                    <a:pt x="173" y="51"/>
                  </a:lnTo>
                  <a:lnTo>
                    <a:pt x="171" y="50"/>
                  </a:lnTo>
                  <a:lnTo>
                    <a:pt x="173" y="53"/>
                  </a:lnTo>
                  <a:lnTo>
                    <a:pt x="171" y="52"/>
                  </a:lnTo>
                  <a:lnTo>
                    <a:pt x="169" y="52"/>
                  </a:lnTo>
                  <a:lnTo>
                    <a:pt x="169" y="51"/>
                  </a:lnTo>
                  <a:lnTo>
                    <a:pt x="165" y="52"/>
                  </a:lnTo>
                  <a:lnTo>
                    <a:pt x="162" y="52"/>
                  </a:lnTo>
                  <a:lnTo>
                    <a:pt x="158" y="53"/>
                  </a:lnTo>
                  <a:lnTo>
                    <a:pt x="158" y="55"/>
                  </a:lnTo>
                  <a:lnTo>
                    <a:pt x="160" y="56"/>
                  </a:lnTo>
                  <a:lnTo>
                    <a:pt x="167" y="57"/>
                  </a:lnTo>
                  <a:lnTo>
                    <a:pt x="167" y="58"/>
                  </a:lnTo>
                  <a:lnTo>
                    <a:pt x="165" y="57"/>
                  </a:lnTo>
                  <a:lnTo>
                    <a:pt x="158" y="57"/>
                  </a:lnTo>
                  <a:lnTo>
                    <a:pt x="150" y="59"/>
                  </a:lnTo>
                  <a:lnTo>
                    <a:pt x="148" y="59"/>
                  </a:lnTo>
                  <a:lnTo>
                    <a:pt x="154" y="57"/>
                  </a:lnTo>
                  <a:lnTo>
                    <a:pt x="152" y="56"/>
                  </a:lnTo>
                  <a:lnTo>
                    <a:pt x="146" y="55"/>
                  </a:lnTo>
                  <a:lnTo>
                    <a:pt x="144" y="52"/>
                  </a:lnTo>
                  <a:lnTo>
                    <a:pt x="139" y="51"/>
                  </a:lnTo>
                  <a:lnTo>
                    <a:pt x="137" y="53"/>
                  </a:lnTo>
                  <a:lnTo>
                    <a:pt x="137" y="55"/>
                  </a:lnTo>
                  <a:lnTo>
                    <a:pt x="135" y="56"/>
                  </a:lnTo>
                  <a:lnTo>
                    <a:pt x="135" y="53"/>
                  </a:lnTo>
                  <a:lnTo>
                    <a:pt x="133" y="52"/>
                  </a:lnTo>
                  <a:lnTo>
                    <a:pt x="131" y="53"/>
                  </a:lnTo>
                  <a:lnTo>
                    <a:pt x="129" y="55"/>
                  </a:lnTo>
                  <a:lnTo>
                    <a:pt x="129" y="56"/>
                  </a:lnTo>
                  <a:lnTo>
                    <a:pt x="127" y="56"/>
                  </a:lnTo>
                  <a:lnTo>
                    <a:pt x="127" y="53"/>
                  </a:lnTo>
                  <a:lnTo>
                    <a:pt x="125" y="52"/>
                  </a:lnTo>
                  <a:lnTo>
                    <a:pt x="125" y="51"/>
                  </a:lnTo>
                  <a:lnTo>
                    <a:pt x="120" y="49"/>
                  </a:lnTo>
                  <a:lnTo>
                    <a:pt x="118" y="50"/>
                  </a:lnTo>
                  <a:lnTo>
                    <a:pt x="118" y="52"/>
                  </a:lnTo>
                  <a:lnTo>
                    <a:pt x="118" y="56"/>
                  </a:lnTo>
                  <a:lnTo>
                    <a:pt x="116" y="58"/>
                  </a:lnTo>
                  <a:lnTo>
                    <a:pt x="116" y="57"/>
                  </a:lnTo>
                  <a:lnTo>
                    <a:pt x="114" y="53"/>
                  </a:lnTo>
                  <a:lnTo>
                    <a:pt x="110" y="52"/>
                  </a:lnTo>
                  <a:lnTo>
                    <a:pt x="108" y="53"/>
                  </a:lnTo>
                  <a:lnTo>
                    <a:pt x="108" y="52"/>
                  </a:lnTo>
                  <a:lnTo>
                    <a:pt x="106" y="52"/>
                  </a:lnTo>
                  <a:lnTo>
                    <a:pt x="106" y="51"/>
                  </a:lnTo>
                  <a:lnTo>
                    <a:pt x="112" y="51"/>
                  </a:lnTo>
                  <a:lnTo>
                    <a:pt x="112" y="47"/>
                  </a:lnTo>
                  <a:lnTo>
                    <a:pt x="112" y="45"/>
                  </a:lnTo>
                  <a:lnTo>
                    <a:pt x="110" y="44"/>
                  </a:lnTo>
                  <a:lnTo>
                    <a:pt x="106" y="45"/>
                  </a:lnTo>
                  <a:lnTo>
                    <a:pt x="103" y="44"/>
                  </a:lnTo>
                  <a:lnTo>
                    <a:pt x="106" y="43"/>
                  </a:lnTo>
                  <a:lnTo>
                    <a:pt x="103" y="41"/>
                  </a:lnTo>
                  <a:lnTo>
                    <a:pt x="101" y="40"/>
                  </a:lnTo>
                  <a:lnTo>
                    <a:pt x="99" y="41"/>
                  </a:lnTo>
                  <a:lnTo>
                    <a:pt x="99" y="42"/>
                  </a:lnTo>
                  <a:lnTo>
                    <a:pt x="97" y="41"/>
                  </a:lnTo>
                  <a:lnTo>
                    <a:pt x="93" y="42"/>
                  </a:lnTo>
                  <a:lnTo>
                    <a:pt x="95" y="40"/>
                  </a:lnTo>
                  <a:lnTo>
                    <a:pt x="93" y="41"/>
                  </a:lnTo>
                  <a:lnTo>
                    <a:pt x="91" y="41"/>
                  </a:lnTo>
                  <a:lnTo>
                    <a:pt x="91" y="40"/>
                  </a:lnTo>
                  <a:lnTo>
                    <a:pt x="89" y="42"/>
                  </a:lnTo>
                  <a:lnTo>
                    <a:pt x="82" y="45"/>
                  </a:lnTo>
                  <a:lnTo>
                    <a:pt x="85" y="42"/>
                  </a:lnTo>
                  <a:lnTo>
                    <a:pt x="87" y="42"/>
                  </a:lnTo>
                  <a:lnTo>
                    <a:pt x="87" y="41"/>
                  </a:lnTo>
                  <a:lnTo>
                    <a:pt x="85" y="40"/>
                  </a:lnTo>
                  <a:lnTo>
                    <a:pt x="97" y="39"/>
                  </a:lnTo>
                  <a:lnTo>
                    <a:pt x="93" y="37"/>
                  </a:lnTo>
                  <a:lnTo>
                    <a:pt x="91" y="37"/>
                  </a:lnTo>
                  <a:lnTo>
                    <a:pt x="89" y="36"/>
                  </a:lnTo>
                  <a:lnTo>
                    <a:pt x="89" y="35"/>
                  </a:lnTo>
                  <a:lnTo>
                    <a:pt x="87" y="34"/>
                  </a:lnTo>
                  <a:lnTo>
                    <a:pt x="82" y="34"/>
                  </a:lnTo>
                  <a:lnTo>
                    <a:pt x="78" y="33"/>
                  </a:lnTo>
                  <a:lnTo>
                    <a:pt x="82" y="32"/>
                  </a:lnTo>
                  <a:lnTo>
                    <a:pt x="80" y="31"/>
                  </a:lnTo>
                  <a:lnTo>
                    <a:pt x="80" y="29"/>
                  </a:lnTo>
                  <a:lnTo>
                    <a:pt x="85" y="33"/>
                  </a:lnTo>
                  <a:lnTo>
                    <a:pt x="89" y="33"/>
                  </a:lnTo>
                  <a:lnTo>
                    <a:pt x="91" y="33"/>
                  </a:lnTo>
                  <a:lnTo>
                    <a:pt x="95" y="35"/>
                  </a:lnTo>
                  <a:lnTo>
                    <a:pt x="97" y="35"/>
                  </a:lnTo>
                  <a:lnTo>
                    <a:pt x="95" y="34"/>
                  </a:lnTo>
                  <a:lnTo>
                    <a:pt x="97" y="34"/>
                  </a:lnTo>
                  <a:lnTo>
                    <a:pt x="106" y="34"/>
                  </a:lnTo>
                  <a:lnTo>
                    <a:pt x="110" y="34"/>
                  </a:lnTo>
                  <a:lnTo>
                    <a:pt x="112" y="32"/>
                  </a:lnTo>
                  <a:lnTo>
                    <a:pt x="114" y="29"/>
                  </a:lnTo>
                  <a:lnTo>
                    <a:pt x="114" y="28"/>
                  </a:lnTo>
                  <a:lnTo>
                    <a:pt x="108" y="28"/>
                  </a:lnTo>
                  <a:lnTo>
                    <a:pt x="106" y="28"/>
                  </a:lnTo>
                  <a:lnTo>
                    <a:pt x="97" y="25"/>
                  </a:lnTo>
                  <a:lnTo>
                    <a:pt x="95" y="25"/>
                  </a:lnTo>
                  <a:lnTo>
                    <a:pt x="95" y="26"/>
                  </a:lnTo>
                  <a:lnTo>
                    <a:pt x="93" y="25"/>
                  </a:lnTo>
                  <a:lnTo>
                    <a:pt x="89" y="23"/>
                  </a:lnTo>
                  <a:lnTo>
                    <a:pt x="80" y="23"/>
                  </a:lnTo>
                  <a:lnTo>
                    <a:pt x="80" y="21"/>
                  </a:lnTo>
                  <a:lnTo>
                    <a:pt x="87" y="21"/>
                  </a:lnTo>
                  <a:lnTo>
                    <a:pt x="89" y="20"/>
                  </a:lnTo>
                  <a:lnTo>
                    <a:pt x="89" y="21"/>
                  </a:lnTo>
                  <a:lnTo>
                    <a:pt x="91" y="23"/>
                  </a:lnTo>
                  <a:lnTo>
                    <a:pt x="93" y="23"/>
                  </a:lnTo>
                  <a:lnTo>
                    <a:pt x="95" y="23"/>
                  </a:lnTo>
                  <a:lnTo>
                    <a:pt x="95" y="21"/>
                  </a:lnTo>
                  <a:lnTo>
                    <a:pt x="95" y="20"/>
                  </a:lnTo>
                  <a:lnTo>
                    <a:pt x="93" y="19"/>
                  </a:lnTo>
                  <a:lnTo>
                    <a:pt x="87" y="16"/>
                  </a:lnTo>
                  <a:lnTo>
                    <a:pt x="85" y="16"/>
                  </a:lnTo>
                  <a:lnTo>
                    <a:pt x="82" y="15"/>
                  </a:lnTo>
                  <a:lnTo>
                    <a:pt x="82" y="13"/>
                  </a:lnTo>
                  <a:lnTo>
                    <a:pt x="80" y="13"/>
                  </a:lnTo>
                  <a:lnTo>
                    <a:pt x="78" y="15"/>
                  </a:lnTo>
                  <a:lnTo>
                    <a:pt x="74" y="16"/>
                  </a:lnTo>
                  <a:lnTo>
                    <a:pt x="70" y="17"/>
                  </a:lnTo>
                  <a:lnTo>
                    <a:pt x="68" y="18"/>
                  </a:lnTo>
                  <a:lnTo>
                    <a:pt x="66" y="17"/>
                  </a:lnTo>
                  <a:lnTo>
                    <a:pt x="63" y="18"/>
                  </a:lnTo>
                  <a:lnTo>
                    <a:pt x="57" y="17"/>
                  </a:lnTo>
                  <a:lnTo>
                    <a:pt x="53" y="21"/>
                  </a:lnTo>
                  <a:lnTo>
                    <a:pt x="49" y="24"/>
                  </a:lnTo>
                  <a:lnTo>
                    <a:pt x="49" y="23"/>
                  </a:lnTo>
                  <a:lnTo>
                    <a:pt x="49" y="21"/>
                  </a:lnTo>
                  <a:lnTo>
                    <a:pt x="53" y="18"/>
                  </a:lnTo>
                  <a:lnTo>
                    <a:pt x="53" y="16"/>
                  </a:lnTo>
                  <a:lnTo>
                    <a:pt x="53" y="12"/>
                  </a:lnTo>
                  <a:lnTo>
                    <a:pt x="53" y="10"/>
                  </a:lnTo>
                  <a:lnTo>
                    <a:pt x="51" y="9"/>
                  </a:lnTo>
                  <a:lnTo>
                    <a:pt x="49" y="5"/>
                  </a:lnTo>
                  <a:lnTo>
                    <a:pt x="45" y="5"/>
                  </a:lnTo>
                  <a:lnTo>
                    <a:pt x="45" y="4"/>
                  </a:lnTo>
                  <a:lnTo>
                    <a:pt x="42" y="5"/>
                  </a:lnTo>
                  <a:lnTo>
                    <a:pt x="38" y="7"/>
                  </a:lnTo>
                  <a:lnTo>
                    <a:pt x="38" y="4"/>
                  </a:lnTo>
                  <a:lnTo>
                    <a:pt x="30" y="2"/>
                  </a:lnTo>
                  <a:lnTo>
                    <a:pt x="28" y="2"/>
                  </a:lnTo>
                  <a:lnTo>
                    <a:pt x="21" y="0"/>
                  </a:lnTo>
                  <a:lnTo>
                    <a:pt x="17" y="0"/>
                  </a:lnTo>
                  <a:lnTo>
                    <a:pt x="9" y="1"/>
                  </a:lnTo>
                  <a:lnTo>
                    <a:pt x="7" y="3"/>
                  </a:lnTo>
                  <a:lnTo>
                    <a:pt x="2" y="3"/>
                  </a:lnTo>
                  <a:lnTo>
                    <a:pt x="2" y="4"/>
                  </a:lnTo>
                  <a:lnTo>
                    <a:pt x="2" y="5"/>
                  </a:lnTo>
                  <a:lnTo>
                    <a:pt x="2" y="7"/>
                  </a:lnTo>
                  <a:lnTo>
                    <a:pt x="5" y="7"/>
                  </a:lnTo>
                  <a:lnTo>
                    <a:pt x="11" y="10"/>
                  </a:lnTo>
                  <a:lnTo>
                    <a:pt x="11" y="11"/>
                  </a:lnTo>
                  <a:lnTo>
                    <a:pt x="7" y="11"/>
                  </a:lnTo>
                  <a:lnTo>
                    <a:pt x="2" y="9"/>
                  </a:lnTo>
                  <a:lnTo>
                    <a:pt x="0" y="10"/>
                  </a:lnTo>
                  <a:lnTo>
                    <a:pt x="0" y="12"/>
                  </a:lnTo>
                  <a:lnTo>
                    <a:pt x="2" y="12"/>
                  </a:lnTo>
                  <a:lnTo>
                    <a:pt x="7" y="13"/>
                  </a:lnTo>
                  <a:lnTo>
                    <a:pt x="7" y="15"/>
                  </a:lnTo>
                  <a:lnTo>
                    <a:pt x="11" y="16"/>
                  </a:lnTo>
                  <a:lnTo>
                    <a:pt x="11" y="15"/>
                  </a:lnTo>
                  <a:lnTo>
                    <a:pt x="13" y="18"/>
                  </a:lnTo>
                  <a:lnTo>
                    <a:pt x="15" y="17"/>
                  </a:lnTo>
                  <a:lnTo>
                    <a:pt x="19" y="24"/>
                  </a:lnTo>
                  <a:lnTo>
                    <a:pt x="26" y="25"/>
                  </a:lnTo>
                  <a:lnTo>
                    <a:pt x="28" y="26"/>
                  </a:lnTo>
                  <a:lnTo>
                    <a:pt x="30" y="31"/>
                  </a:lnTo>
                  <a:lnTo>
                    <a:pt x="30" y="28"/>
                  </a:lnTo>
                  <a:lnTo>
                    <a:pt x="32" y="29"/>
                  </a:lnTo>
                  <a:lnTo>
                    <a:pt x="47" y="31"/>
                  </a:lnTo>
                  <a:lnTo>
                    <a:pt x="47" y="29"/>
                  </a:lnTo>
                  <a:lnTo>
                    <a:pt x="47" y="28"/>
                  </a:lnTo>
                  <a:lnTo>
                    <a:pt x="49" y="28"/>
                  </a:lnTo>
                  <a:lnTo>
                    <a:pt x="53" y="27"/>
                  </a:lnTo>
                  <a:lnTo>
                    <a:pt x="53" y="26"/>
                  </a:lnTo>
                  <a:lnTo>
                    <a:pt x="53" y="25"/>
                  </a:lnTo>
                  <a:lnTo>
                    <a:pt x="55" y="26"/>
                  </a:lnTo>
                  <a:lnTo>
                    <a:pt x="61" y="39"/>
                  </a:lnTo>
                  <a:lnTo>
                    <a:pt x="63" y="40"/>
                  </a:lnTo>
                  <a:lnTo>
                    <a:pt x="70" y="44"/>
                  </a:lnTo>
                  <a:lnTo>
                    <a:pt x="70" y="50"/>
                  </a:lnTo>
                  <a:lnTo>
                    <a:pt x="72" y="51"/>
                  </a:lnTo>
                  <a:lnTo>
                    <a:pt x="66" y="58"/>
                  </a:lnTo>
                  <a:lnTo>
                    <a:pt x="66" y="64"/>
                  </a:lnTo>
                  <a:lnTo>
                    <a:pt x="66" y="66"/>
                  </a:lnTo>
                  <a:lnTo>
                    <a:pt x="72" y="65"/>
                  </a:lnTo>
                  <a:lnTo>
                    <a:pt x="70" y="71"/>
                  </a:lnTo>
                  <a:lnTo>
                    <a:pt x="70" y="75"/>
                  </a:lnTo>
                  <a:lnTo>
                    <a:pt x="74" y="77"/>
                  </a:lnTo>
                  <a:lnTo>
                    <a:pt x="78" y="79"/>
                  </a:lnTo>
                  <a:lnTo>
                    <a:pt x="76" y="79"/>
                  </a:lnTo>
                  <a:lnTo>
                    <a:pt x="76" y="81"/>
                  </a:lnTo>
                  <a:lnTo>
                    <a:pt x="78" y="81"/>
                  </a:lnTo>
                  <a:lnTo>
                    <a:pt x="82" y="81"/>
                  </a:lnTo>
                  <a:lnTo>
                    <a:pt x="82" y="79"/>
                  </a:lnTo>
                  <a:lnTo>
                    <a:pt x="89" y="75"/>
                  </a:lnTo>
                  <a:lnTo>
                    <a:pt x="87" y="79"/>
                  </a:lnTo>
                  <a:lnTo>
                    <a:pt x="91" y="82"/>
                  </a:lnTo>
                  <a:lnTo>
                    <a:pt x="91" y="77"/>
                  </a:lnTo>
                  <a:lnTo>
                    <a:pt x="93" y="81"/>
                  </a:lnTo>
                  <a:lnTo>
                    <a:pt x="97" y="81"/>
                  </a:lnTo>
                  <a:lnTo>
                    <a:pt x="95" y="83"/>
                  </a:lnTo>
                  <a:lnTo>
                    <a:pt x="99" y="83"/>
                  </a:lnTo>
                  <a:lnTo>
                    <a:pt x="99" y="82"/>
                  </a:lnTo>
                  <a:lnTo>
                    <a:pt x="99" y="84"/>
                  </a:lnTo>
                  <a:lnTo>
                    <a:pt x="108" y="84"/>
                  </a:lnTo>
                  <a:lnTo>
                    <a:pt x="112" y="8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6" name="Freeform 1016"/>
            <p:cNvSpPr>
              <a:spLocks/>
            </p:cNvSpPr>
            <p:nvPr/>
          </p:nvSpPr>
          <p:spPr bwMode="auto">
            <a:xfrm>
              <a:off x="2902823" y="3324851"/>
              <a:ext cx="26427" cy="10462"/>
            </a:xfrm>
            <a:custGeom>
              <a:avLst/>
              <a:gdLst>
                <a:gd name="T0" fmla="*/ 27 w 29"/>
                <a:gd name="T1" fmla="*/ 0 h 9"/>
                <a:gd name="T2" fmla="*/ 23 w 29"/>
                <a:gd name="T3" fmla="*/ 0 h 9"/>
                <a:gd name="T4" fmla="*/ 21 w 29"/>
                <a:gd name="T5" fmla="*/ 0 h 9"/>
                <a:gd name="T6" fmla="*/ 8 w 29"/>
                <a:gd name="T7" fmla="*/ 3 h 9"/>
                <a:gd name="T8" fmla="*/ 2 w 29"/>
                <a:gd name="T9" fmla="*/ 3 h 9"/>
                <a:gd name="T10" fmla="*/ 2 w 29"/>
                <a:gd name="T11" fmla="*/ 5 h 9"/>
                <a:gd name="T12" fmla="*/ 0 w 29"/>
                <a:gd name="T13" fmla="*/ 6 h 9"/>
                <a:gd name="T14" fmla="*/ 2 w 29"/>
                <a:gd name="T15" fmla="*/ 8 h 9"/>
                <a:gd name="T16" fmla="*/ 4 w 29"/>
                <a:gd name="T17" fmla="*/ 8 h 9"/>
                <a:gd name="T18" fmla="*/ 6 w 29"/>
                <a:gd name="T19" fmla="*/ 9 h 9"/>
                <a:gd name="T20" fmla="*/ 8 w 29"/>
                <a:gd name="T21" fmla="*/ 8 h 9"/>
                <a:gd name="T22" fmla="*/ 8 w 29"/>
                <a:gd name="T23" fmla="*/ 9 h 9"/>
                <a:gd name="T24" fmla="*/ 8 w 29"/>
                <a:gd name="T25" fmla="*/ 9 h 9"/>
                <a:gd name="T26" fmla="*/ 19 w 29"/>
                <a:gd name="T27" fmla="*/ 9 h 9"/>
                <a:gd name="T28" fmla="*/ 27 w 29"/>
                <a:gd name="T29" fmla="*/ 7 h 9"/>
                <a:gd name="T30" fmla="*/ 29 w 29"/>
                <a:gd name="T31" fmla="*/ 6 h 9"/>
                <a:gd name="T32" fmla="*/ 29 w 29"/>
                <a:gd name="T33" fmla="*/ 3 h 9"/>
                <a:gd name="T34" fmla="*/ 27 w 29"/>
                <a:gd name="T35" fmla="*/ 2 h 9"/>
                <a:gd name="T36" fmla="*/ 27 w 29"/>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7" y="0"/>
                  </a:moveTo>
                  <a:lnTo>
                    <a:pt x="23" y="0"/>
                  </a:lnTo>
                  <a:lnTo>
                    <a:pt x="21" y="0"/>
                  </a:lnTo>
                  <a:lnTo>
                    <a:pt x="8" y="3"/>
                  </a:lnTo>
                  <a:lnTo>
                    <a:pt x="2" y="3"/>
                  </a:lnTo>
                  <a:lnTo>
                    <a:pt x="2" y="5"/>
                  </a:lnTo>
                  <a:lnTo>
                    <a:pt x="0" y="6"/>
                  </a:lnTo>
                  <a:lnTo>
                    <a:pt x="2" y="8"/>
                  </a:lnTo>
                  <a:lnTo>
                    <a:pt x="4" y="8"/>
                  </a:lnTo>
                  <a:lnTo>
                    <a:pt x="6" y="9"/>
                  </a:lnTo>
                  <a:lnTo>
                    <a:pt x="8" y="8"/>
                  </a:lnTo>
                  <a:lnTo>
                    <a:pt x="8" y="9"/>
                  </a:lnTo>
                  <a:lnTo>
                    <a:pt x="19" y="9"/>
                  </a:lnTo>
                  <a:lnTo>
                    <a:pt x="27" y="7"/>
                  </a:lnTo>
                  <a:lnTo>
                    <a:pt x="29" y="6"/>
                  </a:lnTo>
                  <a:lnTo>
                    <a:pt x="29" y="3"/>
                  </a:lnTo>
                  <a:lnTo>
                    <a:pt x="27" y="2"/>
                  </a:lnTo>
                  <a:lnTo>
                    <a:pt x="27"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7" name="Freeform 1017"/>
            <p:cNvSpPr>
              <a:spLocks/>
            </p:cNvSpPr>
            <p:nvPr/>
          </p:nvSpPr>
          <p:spPr bwMode="auto">
            <a:xfrm>
              <a:off x="2887331" y="3191173"/>
              <a:ext cx="90215" cy="72070"/>
            </a:xfrm>
            <a:custGeom>
              <a:avLst/>
              <a:gdLst>
                <a:gd name="T0" fmla="*/ 10 w 99"/>
                <a:gd name="T1" fmla="*/ 13 h 62"/>
                <a:gd name="T2" fmla="*/ 12 w 99"/>
                <a:gd name="T3" fmla="*/ 17 h 62"/>
                <a:gd name="T4" fmla="*/ 8 w 99"/>
                <a:gd name="T5" fmla="*/ 21 h 62"/>
                <a:gd name="T6" fmla="*/ 15 w 99"/>
                <a:gd name="T7" fmla="*/ 23 h 62"/>
                <a:gd name="T8" fmla="*/ 19 w 99"/>
                <a:gd name="T9" fmla="*/ 17 h 62"/>
                <a:gd name="T10" fmla="*/ 23 w 99"/>
                <a:gd name="T11" fmla="*/ 16 h 62"/>
                <a:gd name="T12" fmla="*/ 25 w 99"/>
                <a:gd name="T13" fmla="*/ 19 h 62"/>
                <a:gd name="T14" fmla="*/ 23 w 99"/>
                <a:gd name="T15" fmla="*/ 21 h 62"/>
                <a:gd name="T16" fmla="*/ 21 w 99"/>
                <a:gd name="T17" fmla="*/ 25 h 62"/>
                <a:gd name="T18" fmla="*/ 25 w 99"/>
                <a:gd name="T19" fmla="*/ 24 h 62"/>
                <a:gd name="T20" fmla="*/ 27 w 99"/>
                <a:gd name="T21" fmla="*/ 26 h 62"/>
                <a:gd name="T22" fmla="*/ 31 w 99"/>
                <a:gd name="T23" fmla="*/ 26 h 62"/>
                <a:gd name="T24" fmla="*/ 25 w 99"/>
                <a:gd name="T25" fmla="*/ 29 h 62"/>
                <a:gd name="T26" fmla="*/ 34 w 99"/>
                <a:gd name="T27" fmla="*/ 32 h 62"/>
                <a:gd name="T28" fmla="*/ 25 w 99"/>
                <a:gd name="T29" fmla="*/ 35 h 62"/>
                <a:gd name="T30" fmla="*/ 12 w 99"/>
                <a:gd name="T31" fmla="*/ 33 h 62"/>
                <a:gd name="T32" fmla="*/ 10 w 99"/>
                <a:gd name="T33" fmla="*/ 39 h 62"/>
                <a:gd name="T34" fmla="*/ 21 w 99"/>
                <a:gd name="T35" fmla="*/ 44 h 62"/>
                <a:gd name="T36" fmla="*/ 29 w 99"/>
                <a:gd name="T37" fmla="*/ 44 h 62"/>
                <a:gd name="T38" fmla="*/ 34 w 99"/>
                <a:gd name="T39" fmla="*/ 42 h 62"/>
                <a:gd name="T40" fmla="*/ 42 w 99"/>
                <a:gd name="T41" fmla="*/ 41 h 62"/>
                <a:gd name="T42" fmla="*/ 46 w 99"/>
                <a:gd name="T43" fmla="*/ 44 h 62"/>
                <a:gd name="T44" fmla="*/ 50 w 99"/>
                <a:gd name="T45" fmla="*/ 43 h 62"/>
                <a:gd name="T46" fmla="*/ 63 w 99"/>
                <a:gd name="T47" fmla="*/ 45 h 62"/>
                <a:gd name="T48" fmla="*/ 67 w 99"/>
                <a:gd name="T49" fmla="*/ 47 h 62"/>
                <a:gd name="T50" fmla="*/ 69 w 99"/>
                <a:gd name="T51" fmla="*/ 47 h 62"/>
                <a:gd name="T52" fmla="*/ 71 w 99"/>
                <a:gd name="T53" fmla="*/ 50 h 62"/>
                <a:gd name="T54" fmla="*/ 74 w 99"/>
                <a:gd name="T55" fmla="*/ 57 h 62"/>
                <a:gd name="T56" fmla="*/ 78 w 99"/>
                <a:gd name="T57" fmla="*/ 61 h 62"/>
                <a:gd name="T58" fmla="*/ 84 w 99"/>
                <a:gd name="T59" fmla="*/ 62 h 62"/>
                <a:gd name="T60" fmla="*/ 86 w 99"/>
                <a:gd name="T61" fmla="*/ 60 h 62"/>
                <a:gd name="T62" fmla="*/ 95 w 99"/>
                <a:gd name="T63" fmla="*/ 60 h 62"/>
                <a:gd name="T64" fmla="*/ 97 w 99"/>
                <a:gd name="T65" fmla="*/ 56 h 62"/>
                <a:gd name="T66" fmla="*/ 90 w 99"/>
                <a:gd name="T67" fmla="*/ 44 h 62"/>
                <a:gd name="T68" fmla="*/ 86 w 99"/>
                <a:gd name="T69" fmla="*/ 41 h 62"/>
                <a:gd name="T70" fmla="*/ 84 w 99"/>
                <a:gd name="T71" fmla="*/ 35 h 62"/>
                <a:gd name="T72" fmla="*/ 88 w 99"/>
                <a:gd name="T73" fmla="*/ 31 h 62"/>
                <a:gd name="T74" fmla="*/ 88 w 99"/>
                <a:gd name="T75" fmla="*/ 28 h 62"/>
                <a:gd name="T76" fmla="*/ 86 w 99"/>
                <a:gd name="T77" fmla="*/ 27 h 62"/>
                <a:gd name="T78" fmla="*/ 84 w 99"/>
                <a:gd name="T79" fmla="*/ 26 h 62"/>
                <a:gd name="T80" fmla="*/ 80 w 99"/>
                <a:gd name="T81" fmla="*/ 26 h 62"/>
                <a:gd name="T82" fmla="*/ 82 w 99"/>
                <a:gd name="T83" fmla="*/ 23 h 62"/>
                <a:gd name="T84" fmla="*/ 71 w 99"/>
                <a:gd name="T85" fmla="*/ 17 h 62"/>
                <a:gd name="T86" fmla="*/ 65 w 99"/>
                <a:gd name="T87" fmla="*/ 19 h 62"/>
                <a:gd name="T88" fmla="*/ 63 w 99"/>
                <a:gd name="T89" fmla="*/ 20 h 62"/>
                <a:gd name="T90" fmla="*/ 61 w 99"/>
                <a:gd name="T91" fmla="*/ 18 h 62"/>
                <a:gd name="T92" fmla="*/ 61 w 99"/>
                <a:gd name="T93" fmla="*/ 12 h 62"/>
                <a:gd name="T94" fmla="*/ 59 w 99"/>
                <a:gd name="T95" fmla="*/ 12 h 62"/>
                <a:gd name="T96" fmla="*/ 57 w 99"/>
                <a:gd name="T97" fmla="*/ 12 h 62"/>
                <a:gd name="T98" fmla="*/ 53 w 99"/>
                <a:gd name="T99" fmla="*/ 10 h 62"/>
                <a:gd name="T100" fmla="*/ 46 w 99"/>
                <a:gd name="T101" fmla="*/ 7 h 62"/>
                <a:gd name="T102" fmla="*/ 40 w 99"/>
                <a:gd name="T103" fmla="*/ 11 h 62"/>
                <a:gd name="T104" fmla="*/ 38 w 99"/>
                <a:gd name="T105" fmla="*/ 17 h 62"/>
                <a:gd name="T106" fmla="*/ 36 w 99"/>
                <a:gd name="T107" fmla="*/ 4 h 62"/>
                <a:gd name="T108" fmla="*/ 31 w 99"/>
                <a:gd name="T109" fmla="*/ 3 h 62"/>
                <a:gd name="T110" fmla="*/ 29 w 99"/>
                <a:gd name="T111" fmla="*/ 2 h 62"/>
                <a:gd name="T112" fmla="*/ 21 w 99"/>
                <a:gd name="T113" fmla="*/ 0 h 62"/>
                <a:gd name="T114" fmla="*/ 6 w 99"/>
                <a:gd name="T115" fmla="*/ 3 h 62"/>
                <a:gd name="T116" fmla="*/ 0 w 99"/>
                <a:gd name="T117" fmla="*/ 8 h 62"/>
                <a:gd name="T118" fmla="*/ 4 w 99"/>
                <a:gd name="T119" fmla="*/ 16 h 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62"/>
                <a:gd name="T182" fmla="*/ 99 w 99"/>
                <a:gd name="T183" fmla="*/ 62 h 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62">
                  <a:moveTo>
                    <a:pt x="4" y="16"/>
                  </a:moveTo>
                  <a:lnTo>
                    <a:pt x="10" y="13"/>
                  </a:lnTo>
                  <a:lnTo>
                    <a:pt x="12" y="15"/>
                  </a:lnTo>
                  <a:lnTo>
                    <a:pt x="12" y="17"/>
                  </a:lnTo>
                  <a:lnTo>
                    <a:pt x="10" y="21"/>
                  </a:lnTo>
                  <a:lnTo>
                    <a:pt x="8" y="21"/>
                  </a:lnTo>
                  <a:lnTo>
                    <a:pt x="10" y="24"/>
                  </a:lnTo>
                  <a:lnTo>
                    <a:pt x="15" y="23"/>
                  </a:lnTo>
                  <a:lnTo>
                    <a:pt x="17" y="17"/>
                  </a:lnTo>
                  <a:lnTo>
                    <a:pt x="19" y="17"/>
                  </a:lnTo>
                  <a:lnTo>
                    <a:pt x="21" y="16"/>
                  </a:lnTo>
                  <a:lnTo>
                    <a:pt x="23" y="16"/>
                  </a:lnTo>
                  <a:lnTo>
                    <a:pt x="25" y="17"/>
                  </a:lnTo>
                  <a:lnTo>
                    <a:pt x="25" y="19"/>
                  </a:lnTo>
                  <a:lnTo>
                    <a:pt x="25" y="20"/>
                  </a:lnTo>
                  <a:lnTo>
                    <a:pt x="23" y="21"/>
                  </a:lnTo>
                  <a:lnTo>
                    <a:pt x="21" y="23"/>
                  </a:lnTo>
                  <a:lnTo>
                    <a:pt x="21" y="25"/>
                  </a:lnTo>
                  <a:lnTo>
                    <a:pt x="25" y="25"/>
                  </a:lnTo>
                  <a:lnTo>
                    <a:pt x="25" y="24"/>
                  </a:lnTo>
                  <a:lnTo>
                    <a:pt x="27" y="24"/>
                  </a:lnTo>
                  <a:lnTo>
                    <a:pt x="27" y="26"/>
                  </a:lnTo>
                  <a:lnTo>
                    <a:pt x="31" y="25"/>
                  </a:lnTo>
                  <a:lnTo>
                    <a:pt x="31" y="26"/>
                  </a:lnTo>
                  <a:lnTo>
                    <a:pt x="31" y="28"/>
                  </a:lnTo>
                  <a:lnTo>
                    <a:pt x="25" y="29"/>
                  </a:lnTo>
                  <a:lnTo>
                    <a:pt x="25" y="31"/>
                  </a:lnTo>
                  <a:lnTo>
                    <a:pt x="34" y="32"/>
                  </a:lnTo>
                  <a:lnTo>
                    <a:pt x="31" y="35"/>
                  </a:lnTo>
                  <a:lnTo>
                    <a:pt x="25" y="35"/>
                  </a:lnTo>
                  <a:lnTo>
                    <a:pt x="17" y="33"/>
                  </a:lnTo>
                  <a:lnTo>
                    <a:pt x="12" y="33"/>
                  </a:lnTo>
                  <a:lnTo>
                    <a:pt x="10" y="34"/>
                  </a:lnTo>
                  <a:lnTo>
                    <a:pt x="10" y="39"/>
                  </a:lnTo>
                  <a:lnTo>
                    <a:pt x="15" y="42"/>
                  </a:lnTo>
                  <a:lnTo>
                    <a:pt x="21" y="44"/>
                  </a:lnTo>
                  <a:lnTo>
                    <a:pt x="27" y="45"/>
                  </a:lnTo>
                  <a:lnTo>
                    <a:pt x="29" y="44"/>
                  </a:lnTo>
                  <a:lnTo>
                    <a:pt x="31" y="42"/>
                  </a:lnTo>
                  <a:lnTo>
                    <a:pt x="34" y="42"/>
                  </a:lnTo>
                  <a:lnTo>
                    <a:pt x="42" y="40"/>
                  </a:lnTo>
                  <a:lnTo>
                    <a:pt x="42" y="41"/>
                  </a:lnTo>
                  <a:lnTo>
                    <a:pt x="42" y="43"/>
                  </a:lnTo>
                  <a:lnTo>
                    <a:pt x="46" y="44"/>
                  </a:lnTo>
                  <a:lnTo>
                    <a:pt x="48" y="44"/>
                  </a:lnTo>
                  <a:lnTo>
                    <a:pt x="50" y="43"/>
                  </a:lnTo>
                  <a:lnTo>
                    <a:pt x="61" y="44"/>
                  </a:lnTo>
                  <a:lnTo>
                    <a:pt x="63" y="45"/>
                  </a:lnTo>
                  <a:lnTo>
                    <a:pt x="63" y="47"/>
                  </a:lnTo>
                  <a:lnTo>
                    <a:pt x="67" y="47"/>
                  </a:lnTo>
                  <a:lnTo>
                    <a:pt x="67" y="45"/>
                  </a:lnTo>
                  <a:lnTo>
                    <a:pt x="69" y="47"/>
                  </a:lnTo>
                  <a:lnTo>
                    <a:pt x="69" y="48"/>
                  </a:lnTo>
                  <a:lnTo>
                    <a:pt x="71" y="50"/>
                  </a:lnTo>
                  <a:lnTo>
                    <a:pt x="71" y="53"/>
                  </a:lnTo>
                  <a:lnTo>
                    <a:pt x="74" y="57"/>
                  </a:lnTo>
                  <a:lnTo>
                    <a:pt x="74" y="58"/>
                  </a:lnTo>
                  <a:lnTo>
                    <a:pt x="78" y="61"/>
                  </a:lnTo>
                  <a:lnTo>
                    <a:pt x="80" y="60"/>
                  </a:lnTo>
                  <a:lnTo>
                    <a:pt x="84" y="62"/>
                  </a:lnTo>
                  <a:lnTo>
                    <a:pt x="86" y="61"/>
                  </a:lnTo>
                  <a:lnTo>
                    <a:pt x="86" y="60"/>
                  </a:lnTo>
                  <a:lnTo>
                    <a:pt x="90" y="60"/>
                  </a:lnTo>
                  <a:lnTo>
                    <a:pt x="95" y="60"/>
                  </a:lnTo>
                  <a:lnTo>
                    <a:pt x="97" y="58"/>
                  </a:lnTo>
                  <a:lnTo>
                    <a:pt x="97" y="56"/>
                  </a:lnTo>
                  <a:lnTo>
                    <a:pt x="99" y="52"/>
                  </a:lnTo>
                  <a:lnTo>
                    <a:pt x="90" y="44"/>
                  </a:lnTo>
                  <a:lnTo>
                    <a:pt x="88" y="41"/>
                  </a:lnTo>
                  <a:lnTo>
                    <a:pt x="86" y="41"/>
                  </a:lnTo>
                  <a:lnTo>
                    <a:pt x="86" y="37"/>
                  </a:lnTo>
                  <a:lnTo>
                    <a:pt x="84" y="35"/>
                  </a:lnTo>
                  <a:lnTo>
                    <a:pt x="88" y="33"/>
                  </a:lnTo>
                  <a:lnTo>
                    <a:pt x="88" y="31"/>
                  </a:lnTo>
                  <a:lnTo>
                    <a:pt x="88" y="29"/>
                  </a:lnTo>
                  <a:lnTo>
                    <a:pt x="88" y="28"/>
                  </a:lnTo>
                  <a:lnTo>
                    <a:pt x="88" y="27"/>
                  </a:lnTo>
                  <a:lnTo>
                    <a:pt x="86" y="27"/>
                  </a:lnTo>
                  <a:lnTo>
                    <a:pt x="86" y="28"/>
                  </a:lnTo>
                  <a:lnTo>
                    <a:pt x="84" y="26"/>
                  </a:lnTo>
                  <a:lnTo>
                    <a:pt x="80" y="26"/>
                  </a:lnTo>
                  <a:lnTo>
                    <a:pt x="80" y="25"/>
                  </a:lnTo>
                  <a:lnTo>
                    <a:pt x="82" y="23"/>
                  </a:lnTo>
                  <a:lnTo>
                    <a:pt x="80" y="20"/>
                  </a:lnTo>
                  <a:lnTo>
                    <a:pt x="71" y="17"/>
                  </a:lnTo>
                  <a:lnTo>
                    <a:pt x="69" y="18"/>
                  </a:lnTo>
                  <a:lnTo>
                    <a:pt x="65" y="19"/>
                  </a:lnTo>
                  <a:lnTo>
                    <a:pt x="63" y="20"/>
                  </a:lnTo>
                  <a:lnTo>
                    <a:pt x="63" y="19"/>
                  </a:lnTo>
                  <a:lnTo>
                    <a:pt x="61" y="18"/>
                  </a:lnTo>
                  <a:lnTo>
                    <a:pt x="63" y="15"/>
                  </a:lnTo>
                  <a:lnTo>
                    <a:pt x="61" y="12"/>
                  </a:lnTo>
                  <a:lnTo>
                    <a:pt x="59" y="11"/>
                  </a:lnTo>
                  <a:lnTo>
                    <a:pt x="59" y="12"/>
                  </a:lnTo>
                  <a:lnTo>
                    <a:pt x="57" y="13"/>
                  </a:lnTo>
                  <a:lnTo>
                    <a:pt x="57" y="12"/>
                  </a:lnTo>
                  <a:lnTo>
                    <a:pt x="57" y="11"/>
                  </a:lnTo>
                  <a:lnTo>
                    <a:pt x="53" y="10"/>
                  </a:lnTo>
                  <a:lnTo>
                    <a:pt x="50" y="8"/>
                  </a:lnTo>
                  <a:lnTo>
                    <a:pt x="46" y="7"/>
                  </a:lnTo>
                  <a:lnTo>
                    <a:pt x="44" y="7"/>
                  </a:lnTo>
                  <a:lnTo>
                    <a:pt x="40" y="11"/>
                  </a:lnTo>
                  <a:lnTo>
                    <a:pt x="38" y="15"/>
                  </a:lnTo>
                  <a:lnTo>
                    <a:pt x="38" y="17"/>
                  </a:lnTo>
                  <a:lnTo>
                    <a:pt x="34" y="13"/>
                  </a:lnTo>
                  <a:lnTo>
                    <a:pt x="36" y="4"/>
                  </a:lnTo>
                  <a:lnTo>
                    <a:pt x="34" y="3"/>
                  </a:lnTo>
                  <a:lnTo>
                    <a:pt x="31" y="3"/>
                  </a:lnTo>
                  <a:lnTo>
                    <a:pt x="27" y="4"/>
                  </a:lnTo>
                  <a:lnTo>
                    <a:pt x="29" y="2"/>
                  </a:lnTo>
                  <a:lnTo>
                    <a:pt x="27" y="2"/>
                  </a:lnTo>
                  <a:lnTo>
                    <a:pt x="21" y="0"/>
                  </a:lnTo>
                  <a:lnTo>
                    <a:pt x="17" y="2"/>
                  </a:lnTo>
                  <a:lnTo>
                    <a:pt x="6" y="3"/>
                  </a:lnTo>
                  <a:lnTo>
                    <a:pt x="2" y="2"/>
                  </a:lnTo>
                  <a:lnTo>
                    <a:pt x="0" y="8"/>
                  </a:lnTo>
                  <a:lnTo>
                    <a:pt x="2" y="15"/>
                  </a:lnTo>
                  <a:lnTo>
                    <a:pt x="4" y="1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8" name="Freeform 1018"/>
            <p:cNvSpPr>
              <a:spLocks/>
            </p:cNvSpPr>
            <p:nvPr/>
          </p:nvSpPr>
          <p:spPr bwMode="auto">
            <a:xfrm>
              <a:off x="2883686" y="3265568"/>
              <a:ext cx="22782" cy="27898"/>
            </a:xfrm>
            <a:custGeom>
              <a:avLst/>
              <a:gdLst>
                <a:gd name="T0" fmla="*/ 4 w 25"/>
                <a:gd name="T1" fmla="*/ 10 h 24"/>
                <a:gd name="T2" fmla="*/ 12 w 25"/>
                <a:gd name="T3" fmla="*/ 21 h 24"/>
                <a:gd name="T4" fmla="*/ 14 w 25"/>
                <a:gd name="T5" fmla="*/ 21 h 24"/>
                <a:gd name="T6" fmla="*/ 21 w 25"/>
                <a:gd name="T7" fmla="*/ 24 h 24"/>
                <a:gd name="T8" fmla="*/ 23 w 25"/>
                <a:gd name="T9" fmla="*/ 22 h 24"/>
                <a:gd name="T10" fmla="*/ 23 w 25"/>
                <a:gd name="T11" fmla="*/ 22 h 24"/>
                <a:gd name="T12" fmla="*/ 25 w 25"/>
                <a:gd name="T13" fmla="*/ 21 h 24"/>
                <a:gd name="T14" fmla="*/ 25 w 25"/>
                <a:gd name="T15" fmla="*/ 19 h 24"/>
                <a:gd name="T16" fmla="*/ 23 w 25"/>
                <a:gd name="T17" fmla="*/ 18 h 24"/>
                <a:gd name="T18" fmla="*/ 23 w 25"/>
                <a:gd name="T19" fmla="*/ 17 h 24"/>
                <a:gd name="T20" fmla="*/ 19 w 25"/>
                <a:gd name="T21" fmla="*/ 13 h 24"/>
                <a:gd name="T22" fmla="*/ 19 w 25"/>
                <a:gd name="T23" fmla="*/ 13 h 24"/>
                <a:gd name="T24" fmla="*/ 14 w 25"/>
                <a:gd name="T25" fmla="*/ 12 h 24"/>
                <a:gd name="T26" fmla="*/ 14 w 25"/>
                <a:gd name="T27" fmla="*/ 11 h 24"/>
                <a:gd name="T28" fmla="*/ 14 w 25"/>
                <a:gd name="T29" fmla="*/ 9 h 24"/>
                <a:gd name="T30" fmla="*/ 14 w 25"/>
                <a:gd name="T31" fmla="*/ 8 h 24"/>
                <a:gd name="T32" fmla="*/ 12 w 25"/>
                <a:gd name="T33" fmla="*/ 8 h 24"/>
                <a:gd name="T34" fmla="*/ 12 w 25"/>
                <a:gd name="T35" fmla="*/ 5 h 24"/>
                <a:gd name="T36" fmla="*/ 12 w 25"/>
                <a:gd name="T37" fmla="*/ 5 h 24"/>
                <a:gd name="T38" fmla="*/ 10 w 25"/>
                <a:gd name="T39" fmla="*/ 4 h 24"/>
                <a:gd name="T40" fmla="*/ 8 w 25"/>
                <a:gd name="T41" fmla="*/ 2 h 24"/>
                <a:gd name="T42" fmla="*/ 6 w 25"/>
                <a:gd name="T43" fmla="*/ 1 h 24"/>
                <a:gd name="T44" fmla="*/ 2 w 25"/>
                <a:gd name="T45" fmla="*/ 1 h 24"/>
                <a:gd name="T46" fmla="*/ 0 w 25"/>
                <a:gd name="T47" fmla="*/ 0 h 24"/>
                <a:gd name="T48" fmla="*/ 0 w 25"/>
                <a:gd name="T49" fmla="*/ 1 h 24"/>
                <a:gd name="T50" fmla="*/ 4 w 25"/>
                <a:gd name="T51" fmla="*/ 9 h 24"/>
                <a:gd name="T52" fmla="*/ 4 w 25"/>
                <a:gd name="T53" fmla="*/ 1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24"/>
                <a:gd name="T83" fmla="*/ 25 w 25"/>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24">
                  <a:moveTo>
                    <a:pt x="4" y="10"/>
                  </a:moveTo>
                  <a:lnTo>
                    <a:pt x="12" y="21"/>
                  </a:lnTo>
                  <a:lnTo>
                    <a:pt x="14" y="21"/>
                  </a:lnTo>
                  <a:lnTo>
                    <a:pt x="21" y="24"/>
                  </a:lnTo>
                  <a:lnTo>
                    <a:pt x="23" y="22"/>
                  </a:lnTo>
                  <a:lnTo>
                    <a:pt x="25" y="21"/>
                  </a:lnTo>
                  <a:lnTo>
                    <a:pt x="25" y="19"/>
                  </a:lnTo>
                  <a:lnTo>
                    <a:pt x="23" y="18"/>
                  </a:lnTo>
                  <a:lnTo>
                    <a:pt x="23" y="17"/>
                  </a:lnTo>
                  <a:lnTo>
                    <a:pt x="19" y="13"/>
                  </a:lnTo>
                  <a:lnTo>
                    <a:pt x="14" y="12"/>
                  </a:lnTo>
                  <a:lnTo>
                    <a:pt x="14" y="11"/>
                  </a:lnTo>
                  <a:lnTo>
                    <a:pt x="14" y="9"/>
                  </a:lnTo>
                  <a:lnTo>
                    <a:pt x="14" y="8"/>
                  </a:lnTo>
                  <a:lnTo>
                    <a:pt x="12" y="8"/>
                  </a:lnTo>
                  <a:lnTo>
                    <a:pt x="12" y="5"/>
                  </a:lnTo>
                  <a:lnTo>
                    <a:pt x="10" y="4"/>
                  </a:lnTo>
                  <a:lnTo>
                    <a:pt x="8" y="2"/>
                  </a:lnTo>
                  <a:lnTo>
                    <a:pt x="6" y="1"/>
                  </a:lnTo>
                  <a:lnTo>
                    <a:pt x="2" y="1"/>
                  </a:lnTo>
                  <a:lnTo>
                    <a:pt x="0" y="0"/>
                  </a:lnTo>
                  <a:lnTo>
                    <a:pt x="0" y="1"/>
                  </a:lnTo>
                  <a:lnTo>
                    <a:pt x="4" y="9"/>
                  </a:lnTo>
                  <a:lnTo>
                    <a:pt x="4"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39" name="Freeform 1019"/>
            <p:cNvSpPr>
              <a:spLocks/>
            </p:cNvSpPr>
            <p:nvPr/>
          </p:nvSpPr>
          <p:spPr bwMode="auto">
            <a:xfrm>
              <a:off x="2911935" y="2986586"/>
              <a:ext cx="253332" cy="265032"/>
            </a:xfrm>
            <a:custGeom>
              <a:avLst/>
              <a:gdLst>
                <a:gd name="T0" fmla="*/ 23571 w 132"/>
                <a:gd name="T1" fmla="*/ 203 h 200"/>
                <a:gd name="T2" fmla="*/ 43383 w 132"/>
                <a:gd name="T3" fmla="*/ 279 h 200"/>
                <a:gd name="T4" fmla="*/ 79045 w 132"/>
                <a:gd name="T5" fmla="*/ 408 h 200"/>
                <a:gd name="T6" fmla="*/ 94516 w 132"/>
                <a:gd name="T7" fmla="*/ 483 h 200"/>
                <a:gd name="T8" fmla="*/ 97993 w 132"/>
                <a:gd name="T9" fmla="*/ 496 h 200"/>
                <a:gd name="T10" fmla="*/ 97993 w 132"/>
                <a:gd name="T11" fmla="*/ 507 h 200"/>
                <a:gd name="T12" fmla="*/ 113359 w 132"/>
                <a:gd name="T13" fmla="*/ 532 h 200"/>
                <a:gd name="T14" fmla="*/ 116507 w 132"/>
                <a:gd name="T15" fmla="*/ 548 h 200"/>
                <a:gd name="T16" fmla="*/ 102540 w 132"/>
                <a:gd name="T17" fmla="*/ 548 h 200"/>
                <a:gd name="T18" fmla="*/ 102540 w 132"/>
                <a:gd name="T19" fmla="*/ 559 h 200"/>
                <a:gd name="T20" fmla="*/ 109871 w 132"/>
                <a:gd name="T21" fmla="*/ 565 h 200"/>
                <a:gd name="T22" fmla="*/ 111964 w 132"/>
                <a:gd name="T23" fmla="*/ 586 h 200"/>
                <a:gd name="T24" fmla="*/ 117963 w 132"/>
                <a:gd name="T25" fmla="*/ 575 h 200"/>
                <a:gd name="T26" fmla="*/ 125306 w 132"/>
                <a:gd name="T27" fmla="*/ 565 h 200"/>
                <a:gd name="T28" fmla="*/ 123803 w 132"/>
                <a:gd name="T29" fmla="*/ 583 h 200"/>
                <a:gd name="T30" fmla="*/ 128819 w 132"/>
                <a:gd name="T31" fmla="*/ 576 h 200"/>
                <a:gd name="T32" fmla="*/ 130470 w 132"/>
                <a:gd name="T33" fmla="*/ 576 h 200"/>
                <a:gd name="T34" fmla="*/ 135451 w 132"/>
                <a:gd name="T35" fmla="*/ 565 h 200"/>
                <a:gd name="T36" fmla="*/ 154713 w 132"/>
                <a:gd name="T37" fmla="*/ 576 h 200"/>
                <a:gd name="T38" fmla="*/ 142774 w 132"/>
                <a:gd name="T39" fmla="*/ 578 h 200"/>
                <a:gd name="T40" fmla="*/ 140925 w 132"/>
                <a:gd name="T41" fmla="*/ 591 h 200"/>
                <a:gd name="T42" fmla="*/ 161345 w 132"/>
                <a:gd name="T43" fmla="*/ 586 h 200"/>
                <a:gd name="T44" fmla="*/ 131930 w 132"/>
                <a:gd name="T45" fmla="*/ 605 h 200"/>
                <a:gd name="T46" fmla="*/ 125306 w 132"/>
                <a:gd name="T47" fmla="*/ 649 h 200"/>
                <a:gd name="T48" fmla="*/ 130470 w 132"/>
                <a:gd name="T49" fmla="*/ 657 h 200"/>
                <a:gd name="T50" fmla="*/ 128819 w 132"/>
                <a:gd name="T51" fmla="*/ 668 h 200"/>
                <a:gd name="T52" fmla="*/ 131930 w 132"/>
                <a:gd name="T53" fmla="*/ 677 h 200"/>
                <a:gd name="T54" fmla="*/ 145874 w 132"/>
                <a:gd name="T55" fmla="*/ 690 h 200"/>
                <a:gd name="T56" fmla="*/ 135451 w 132"/>
                <a:gd name="T57" fmla="*/ 714 h 200"/>
                <a:gd name="T58" fmla="*/ 140925 w 132"/>
                <a:gd name="T59" fmla="*/ 714 h 200"/>
                <a:gd name="T60" fmla="*/ 142774 w 132"/>
                <a:gd name="T61" fmla="*/ 726 h 200"/>
                <a:gd name="T62" fmla="*/ 158197 w 132"/>
                <a:gd name="T63" fmla="*/ 740 h 200"/>
                <a:gd name="T64" fmla="*/ 161345 w 132"/>
                <a:gd name="T65" fmla="*/ 726 h 200"/>
                <a:gd name="T66" fmla="*/ 169470 w 132"/>
                <a:gd name="T67" fmla="*/ 732 h 200"/>
                <a:gd name="T68" fmla="*/ 164494 w 132"/>
                <a:gd name="T69" fmla="*/ 690 h 200"/>
                <a:gd name="T70" fmla="*/ 175308 w 132"/>
                <a:gd name="T71" fmla="*/ 711 h 200"/>
                <a:gd name="T72" fmla="*/ 183438 w 132"/>
                <a:gd name="T73" fmla="*/ 703 h 200"/>
                <a:gd name="T74" fmla="*/ 181945 w 132"/>
                <a:gd name="T75" fmla="*/ 677 h 200"/>
                <a:gd name="T76" fmla="*/ 190752 w 132"/>
                <a:gd name="T77" fmla="*/ 678 h 200"/>
                <a:gd name="T78" fmla="*/ 189257 w 132"/>
                <a:gd name="T79" fmla="*/ 611 h 200"/>
                <a:gd name="T80" fmla="*/ 200533 w 132"/>
                <a:gd name="T81" fmla="*/ 642 h 200"/>
                <a:gd name="T82" fmla="*/ 206379 w 132"/>
                <a:gd name="T83" fmla="*/ 626 h 200"/>
                <a:gd name="T84" fmla="*/ 226446 w 132"/>
                <a:gd name="T85" fmla="*/ 586 h 200"/>
                <a:gd name="T86" fmla="*/ 223295 w 132"/>
                <a:gd name="T87" fmla="*/ 554 h 200"/>
                <a:gd name="T88" fmla="*/ 214496 w 132"/>
                <a:gd name="T89" fmla="*/ 548 h 200"/>
                <a:gd name="T90" fmla="*/ 210975 w 132"/>
                <a:gd name="T91" fmla="*/ 554 h 200"/>
                <a:gd name="T92" fmla="*/ 207874 w 132"/>
                <a:gd name="T93" fmla="*/ 530 h 200"/>
                <a:gd name="T94" fmla="*/ 199056 w 132"/>
                <a:gd name="T95" fmla="*/ 530 h 200"/>
                <a:gd name="T96" fmla="*/ 197384 w 132"/>
                <a:gd name="T97" fmla="*/ 530 h 200"/>
                <a:gd name="T98" fmla="*/ 199056 w 132"/>
                <a:gd name="T99" fmla="*/ 486 h 200"/>
                <a:gd name="T100" fmla="*/ 190752 w 132"/>
                <a:gd name="T101" fmla="*/ 470 h 200"/>
                <a:gd name="T102" fmla="*/ 175308 w 132"/>
                <a:gd name="T103" fmla="*/ 455 h 200"/>
                <a:gd name="T104" fmla="*/ 187275 w 132"/>
                <a:gd name="T105" fmla="*/ 342 h 200"/>
                <a:gd name="T106" fmla="*/ 161345 w 132"/>
                <a:gd name="T107" fmla="*/ 256 h 200"/>
                <a:gd name="T108" fmla="*/ 150855 w 132"/>
                <a:gd name="T109" fmla="*/ 207 h 200"/>
                <a:gd name="T110" fmla="*/ 149023 w 132"/>
                <a:gd name="T111" fmla="*/ 96 h 200"/>
                <a:gd name="T112" fmla="*/ 108483 w 132"/>
                <a:gd name="T113" fmla="*/ 2 h 200"/>
                <a:gd name="T114" fmla="*/ 87100 w 132"/>
                <a:gd name="T115" fmla="*/ 38 h 200"/>
                <a:gd name="T116" fmla="*/ 101064 w 132"/>
                <a:gd name="T117" fmla="*/ 67 h 200"/>
                <a:gd name="T118" fmla="*/ 77396 w 132"/>
                <a:gd name="T119" fmla="*/ 73 h 200"/>
                <a:gd name="T120" fmla="*/ 46529 w 132"/>
                <a:gd name="T121" fmla="*/ 74 h 200"/>
                <a:gd name="T122" fmla="*/ 27922 w 132"/>
                <a:gd name="T123" fmla="*/ 49 h 200"/>
                <a:gd name="T124" fmla="*/ 22093 w 132"/>
                <a:gd name="T125" fmla="*/ 96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2"/>
                <a:gd name="T190" fmla="*/ 0 h 200"/>
                <a:gd name="T191" fmla="*/ 132 w 132"/>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0" name="Freeform 1020"/>
            <p:cNvSpPr>
              <a:spLocks/>
            </p:cNvSpPr>
            <p:nvPr/>
          </p:nvSpPr>
          <p:spPr bwMode="auto">
            <a:xfrm>
              <a:off x="2781624" y="3220233"/>
              <a:ext cx="53765" cy="22086"/>
            </a:xfrm>
            <a:custGeom>
              <a:avLst/>
              <a:gdLst>
                <a:gd name="T0" fmla="*/ 2 w 59"/>
                <a:gd name="T1" fmla="*/ 19 h 19"/>
                <a:gd name="T2" fmla="*/ 4 w 59"/>
                <a:gd name="T3" fmla="*/ 19 h 19"/>
                <a:gd name="T4" fmla="*/ 8 w 59"/>
                <a:gd name="T5" fmla="*/ 18 h 19"/>
                <a:gd name="T6" fmla="*/ 8 w 59"/>
                <a:gd name="T7" fmla="*/ 19 h 19"/>
                <a:gd name="T8" fmla="*/ 8 w 59"/>
                <a:gd name="T9" fmla="*/ 18 h 19"/>
                <a:gd name="T10" fmla="*/ 8 w 59"/>
                <a:gd name="T11" fmla="*/ 17 h 19"/>
                <a:gd name="T12" fmla="*/ 13 w 59"/>
                <a:gd name="T13" fmla="*/ 16 h 19"/>
                <a:gd name="T14" fmla="*/ 15 w 59"/>
                <a:gd name="T15" fmla="*/ 16 h 19"/>
                <a:gd name="T16" fmla="*/ 15 w 59"/>
                <a:gd name="T17" fmla="*/ 16 h 19"/>
                <a:gd name="T18" fmla="*/ 15 w 59"/>
                <a:gd name="T19" fmla="*/ 15 h 19"/>
                <a:gd name="T20" fmla="*/ 17 w 59"/>
                <a:gd name="T21" fmla="*/ 15 h 19"/>
                <a:gd name="T22" fmla="*/ 17 w 59"/>
                <a:gd name="T23" fmla="*/ 16 h 19"/>
                <a:gd name="T24" fmla="*/ 21 w 59"/>
                <a:gd name="T25" fmla="*/ 17 h 19"/>
                <a:gd name="T26" fmla="*/ 23 w 59"/>
                <a:gd name="T27" fmla="*/ 19 h 19"/>
                <a:gd name="T28" fmla="*/ 30 w 59"/>
                <a:gd name="T29" fmla="*/ 19 h 19"/>
                <a:gd name="T30" fmla="*/ 30 w 59"/>
                <a:gd name="T31" fmla="*/ 18 h 19"/>
                <a:gd name="T32" fmla="*/ 32 w 59"/>
                <a:gd name="T33" fmla="*/ 17 h 19"/>
                <a:gd name="T34" fmla="*/ 30 w 59"/>
                <a:gd name="T35" fmla="*/ 16 h 19"/>
                <a:gd name="T36" fmla="*/ 30 w 59"/>
                <a:gd name="T37" fmla="*/ 14 h 19"/>
                <a:gd name="T38" fmla="*/ 30 w 59"/>
                <a:gd name="T39" fmla="*/ 15 h 19"/>
                <a:gd name="T40" fmla="*/ 32 w 59"/>
                <a:gd name="T41" fmla="*/ 14 h 19"/>
                <a:gd name="T42" fmla="*/ 34 w 59"/>
                <a:gd name="T43" fmla="*/ 16 h 19"/>
                <a:gd name="T44" fmla="*/ 36 w 59"/>
                <a:gd name="T45" fmla="*/ 16 h 19"/>
                <a:gd name="T46" fmla="*/ 40 w 59"/>
                <a:gd name="T47" fmla="*/ 19 h 19"/>
                <a:gd name="T48" fmla="*/ 44 w 59"/>
                <a:gd name="T49" fmla="*/ 19 h 19"/>
                <a:gd name="T50" fmla="*/ 51 w 59"/>
                <a:gd name="T51" fmla="*/ 18 h 19"/>
                <a:gd name="T52" fmla="*/ 53 w 59"/>
                <a:gd name="T53" fmla="*/ 18 h 19"/>
                <a:gd name="T54" fmla="*/ 57 w 59"/>
                <a:gd name="T55" fmla="*/ 18 h 19"/>
                <a:gd name="T56" fmla="*/ 59 w 59"/>
                <a:gd name="T57" fmla="*/ 17 h 19"/>
                <a:gd name="T58" fmla="*/ 59 w 59"/>
                <a:gd name="T59" fmla="*/ 10 h 19"/>
                <a:gd name="T60" fmla="*/ 57 w 59"/>
                <a:gd name="T61" fmla="*/ 9 h 19"/>
                <a:gd name="T62" fmla="*/ 57 w 59"/>
                <a:gd name="T63" fmla="*/ 7 h 19"/>
                <a:gd name="T64" fmla="*/ 53 w 59"/>
                <a:gd name="T65" fmla="*/ 7 h 19"/>
                <a:gd name="T66" fmla="*/ 51 w 59"/>
                <a:gd name="T67" fmla="*/ 4 h 19"/>
                <a:gd name="T68" fmla="*/ 51 w 59"/>
                <a:gd name="T69" fmla="*/ 4 h 19"/>
                <a:gd name="T70" fmla="*/ 51 w 59"/>
                <a:gd name="T71" fmla="*/ 4 h 19"/>
                <a:gd name="T72" fmla="*/ 46 w 59"/>
                <a:gd name="T73" fmla="*/ 3 h 19"/>
                <a:gd name="T74" fmla="*/ 46 w 59"/>
                <a:gd name="T75" fmla="*/ 2 h 19"/>
                <a:gd name="T76" fmla="*/ 44 w 59"/>
                <a:gd name="T77" fmla="*/ 2 h 19"/>
                <a:gd name="T78" fmla="*/ 44 w 59"/>
                <a:gd name="T79" fmla="*/ 1 h 19"/>
                <a:gd name="T80" fmla="*/ 44 w 59"/>
                <a:gd name="T81" fmla="*/ 0 h 19"/>
                <a:gd name="T82" fmla="*/ 38 w 59"/>
                <a:gd name="T83" fmla="*/ 1 h 19"/>
                <a:gd name="T84" fmla="*/ 34 w 59"/>
                <a:gd name="T85" fmla="*/ 4 h 19"/>
                <a:gd name="T86" fmla="*/ 32 w 59"/>
                <a:gd name="T87" fmla="*/ 3 h 19"/>
                <a:gd name="T88" fmla="*/ 30 w 59"/>
                <a:gd name="T89" fmla="*/ 7 h 19"/>
                <a:gd name="T90" fmla="*/ 15 w 59"/>
                <a:gd name="T91" fmla="*/ 9 h 19"/>
                <a:gd name="T92" fmla="*/ 11 w 59"/>
                <a:gd name="T93" fmla="*/ 11 h 19"/>
                <a:gd name="T94" fmla="*/ 11 w 59"/>
                <a:gd name="T95" fmla="*/ 12 h 19"/>
                <a:gd name="T96" fmla="*/ 8 w 59"/>
                <a:gd name="T97" fmla="*/ 12 h 19"/>
                <a:gd name="T98" fmla="*/ 6 w 59"/>
                <a:gd name="T99" fmla="*/ 12 h 19"/>
                <a:gd name="T100" fmla="*/ 2 w 59"/>
                <a:gd name="T101" fmla="*/ 14 h 19"/>
                <a:gd name="T102" fmla="*/ 0 w 59"/>
                <a:gd name="T103" fmla="*/ 18 h 19"/>
                <a:gd name="T104" fmla="*/ 2 w 59"/>
                <a:gd name="T105" fmla="*/ 18 h 19"/>
                <a:gd name="T106" fmla="*/ 2 w 59"/>
                <a:gd name="T107" fmla="*/ 19 h 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19"/>
                <a:gd name="T164" fmla="*/ 59 w 59"/>
                <a:gd name="T165" fmla="*/ 19 h 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19">
                  <a:moveTo>
                    <a:pt x="2" y="19"/>
                  </a:moveTo>
                  <a:lnTo>
                    <a:pt x="4" y="19"/>
                  </a:lnTo>
                  <a:lnTo>
                    <a:pt x="8" y="18"/>
                  </a:lnTo>
                  <a:lnTo>
                    <a:pt x="8" y="19"/>
                  </a:lnTo>
                  <a:lnTo>
                    <a:pt x="8" y="18"/>
                  </a:lnTo>
                  <a:lnTo>
                    <a:pt x="8" y="17"/>
                  </a:lnTo>
                  <a:lnTo>
                    <a:pt x="13" y="16"/>
                  </a:lnTo>
                  <a:lnTo>
                    <a:pt x="15" y="16"/>
                  </a:lnTo>
                  <a:lnTo>
                    <a:pt x="15" y="15"/>
                  </a:lnTo>
                  <a:lnTo>
                    <a:pt x="17" y="15"/>
                  </a:lnTo>
                  <a:lnTo>
                    <a:pt x="17" y="16"/>
                  </a:lnTo>
                  <a:lnTo>
                    <a:pt x="21" y="17"/>
                  </a:lnTo>
                  <a:lnTo>
                    <a:pt x="23" y="19"/>
                  </a:lnTo>
                  <a:lnTo>
                    <a:pt x="30" y="19"/>
                  </a:lnTo>
                  <a:lnTo>
                    <a:pt x="30" y="18"/>
                  </a:lnTo>
                  <a:lnTo>
                    <a:pt x="32" y="17"/>
                  </a:lnTo>
                  <a:lnTo>
                    <a:pt x="30" y="16"/>
                  </a:lnTo>
                  <a:lnTo>
                    <a:pt x="30" y="14"/>
                  </a:lnTo>
                  <a:lnTo>
                    <a:pt x="30" y="15"/>
                  </a:lnTo>
                  <a:lnTo>
                    <a:pt x="32" y="14"/>
                  </a:lnTo>
                  <a:lnTo>
                    <a:pt x="34" y="16"/>
                  </a:lnTo>
                  <a:lnTo>
                    <a:pt x="36" y="16"/>
                  </a:lnTo>
                  <a:lnTo>
                    <a:pt x="40" y="19"/>
                  </a:lnTo>
                  <a:lnTo>
                    <a:pt x="44" y="19"/>
                  </a:lnTo>
                  <a:lnTo>
                    <a:pt x="51" y="18"/>
                  </a:lnTo>
                  <a:lnTo>
                    <a:pt x="53" y="18"/>
                  </a:lnTo>
                  <a:lnTo>
                    <a:pt x="57" y="18"/>
                  </a:lnTo>
                  <a:lnTo>
                    <a:pt x="59" y="17"/>
                  </a:lnTo>
                  <a:lnTo>
                    <a:pt x="59" y="10"/>
                  </a:lnTo>
                  <a:lnTo>
                    <a:pt x="57" y="9"/>
                  </a:lnTo>
                  <a:lnTo>
                    <a:pt x="57" y="7"/>
                  </a:lnTo>
                  <a:lnTo>
                    <a:pt x="53" y="7"/>
                  </a:lnTo>
                  <a:lnTo>
                    <a:pt x="51" y="4"/>
                  </a:lnTo>
                  <a:lnTo>
                    <a:pt x="46" y="3"/>
                  </a:lnTo>
                  <a:lnTo>
                    <a:pt x="46" y="2"/>
                  </a:lnTo>
                  <a:lnTo>
                    <a:pt x="44" y="2"/>
                  </a:lnTo>
                  <a:lnTo>
                    <a:pt x="44" y="1"/>
                  </a:lnTo>
                  <a:lnTo>
                    <a:pt x="44" y="0"/>
                  </a:lnTo>
                  <a:lnTo>
                    <a:pt x="38" y="1"/>
                  </a:lnTo>
                  <a:lnTo>
                    <a:pt x="34" y="4"/>
                  </a:lnTo>
                  <a:lnTo>
                    <a:pt x="32" y="3"/>
                  </a:lnTo>
                  <a:lnTo>
                    <a:pt x="30" y="7"/>
                  </a:lnTo>
                  <a:lnTo>
                    <a:pt x="15" y="9"/>
                  </a:lnTo>
                  <a:lnTo>
                    <a:pt x="11" y="11"/>
                  </a:lnTo>
                  <a:lnTo>
                    <a:pt x="11" y="12"/>
                  </a:lnTo>
                  <a:lnTo>
                    <a:pt x="8" y="12"/>
                  </a:lnTo>
                  <a:lnTo>
                    <a:pt x="6" y="12"/>
                  </a:lnTo>
                  <a:lnTo>
                    <a:pt x="2" y="14"/>
                  </a:lnTo>
                  <a:lnTo>
                    <a:pt x="0" y="18"/>
                  </a:lnTo>
                  <a:lnTo>
                    <a:pt x="2" y="18"/>
                  </a:lnTo>
                  <a:lnTo>
                    <a:pt x="2" y="1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1" name="Freeform 1021"/>
            <p:cNvSpPr>
              <a:spLocks/>
            </p:cNvSpPr>
            <p:nvPr/>
          </p:nvSpPr>
          <p:spPr bwMode="auto">
            <a:xfrm>
              <a:off x="6143286" y="3330663"/>
              <a:ext cx="88393" cy="55796"/>
            </a:xfrm>
            <a:custGeom>
              <a:avLst/>
              <a:gdLst>
                <a:gd name="T0" fmla="*/ 0 w 97"/>
                <a:gd name="T1" fmla="*/ 28 h 48"/>
                <a:gd name="T2" fmla="*/ 11 w 97"/>
                <a:gd name="T3" fmla="*/ 37 h 48"/>
                <a:gd name="T4" fmla="*/ 19 w 97"/>
                <a:gd name="T5" fmla="*/ 44 h 48"/>
                <a:gd name="T6" fmla="*/ 30 w 97"/>
                <a:gd name="T7" fmla="*/ 46 h 48"/>
                <a:gd name="T8" fmla="*/ 38 w 97"/>
                <a:gd name="T9" fmla="*/ 48 h 48"/>
                <a:gd name="T10" fmla="*/ 42 w 97"/>
                <a:gd name="T11" fmla="*/ 41 h 48"/>
                <a:gd name="T12" fmla="*/ 40 w 97"/>
                <a:gd name="T13" fmla="*/ 37 h 48"/>
                <a:gd name="T14" fmla="*/ 45 w 97"/>
                <a:gd name="T15" fmla="*/ 40 h 48"/>
                <a:gd name="T16" fmla="*/ 49 w 97"/>
                <a:gd name="T17" fmla="*/ 42 h 48"/>
                <a:gd name="T18" fmla="*/ 45 w 97"/>
                <a:gd name="T19" fmla="*/ 43 h 48"/>
                <a:gd name="T20" fmla="*/ 49 w 97"/>
                <a:gd name="T21" fmla="*/ 44 h 48"/>
                <a:gd name="T22" fmla="*/ 61 w 97"/>
                <a:gd name="T23" fmla="*/ 41 h 48"/>
                <a:gd name="T24" fmla="*/ 76 w 97"/>
                <a:gd name="T25" fmla="*/ 36 h 48"/>
                <a:gd name="T26" fmla="*/ 78 w 97"/>
                <a:gd name="T27" fmla="*/ 38 h 48"/>
                <a:gd name="T28" fmla="*/ 82 w 97"/>
                <a:gd name="T29" fmla="*/ 43 h 48"/>
                <a:gd name="T30" fmla="*/ 85 w 97"/>
                <a:gd name="T31" fmla="*/ 40 h 48"/>
                <a:gd name="T32" fmla="*/ 97 w 97"/>
                <a:gd name="T33" fmla="*/ 41 h 48"/>
                <a:gd name="T34" fmla="*/ 97 w 97"/>
                <a:gd name="T35" fmla="*/ 38 h 48"/>
                <a:gd name="T36" fmla="*/ 87 w 97"/>
                <a:gd name="T37" fmla="*/ 36 h 48"/>
                <a:gd name="T38" fmla="*/ 80 w 97"/>
                <a:gd name="T39" fmla="*/ 26 h 48"/>
                <a:gd name="T40" fmla="*/ 85 w 97"/>
                <a:gd name="T41" fmla="*/ 16 h 48"/>
                <a:gd name="T42" fmla="*/ 80 w 97"/>
                <a:gd name="T43" fmla="*/ 16 h 48"/>
                <a:gd name="T44" fmla="*/ 72 w 97"/>
                <a:gd name="T45" fmla="*/ 6 h 48"/>
                <a:gd name="T46" fmla="*/ 63 w 97"/>
                <a:gd name="T47" fmla="*/ 4 h 48"/>
                <a:gd name="T48" fmla="*/ 61 w 97"/>
                <a:gd name="T49" fmla="*/ 12 h 48"/>
                <a:gd name="T50" fmla="*/ 61 w 97"/>
                <a:gd name="T51" fmla="*/ 16 h 48"/>
                <a:gd name="T52" fmla="*/ 61 w 97"/>
                <a:gd name="T53" fmla="*/ 19 h 48"/>
                <a:gd name="T54" fmla="*/ 57 w 97"/>
                <a:gd name="T55" fmla="*/ 19 h 48"/>
                <a:gd name="T56" fmla="*/ 53 w 97"/>
                <a:gd name="T57" fmla="*/ 19 h 48"/>
                <a:gd name="T58" fmla="*/ 53 w 97"/>
                <a:gd name="T59" fmla="*/ 17 h 48"/>
                <a:gd name="T60" fmla="*/ 53 w 97"/>
                <a:gd name="T61" fmla="*/ 14 h 48"/>
                <a:gd name="T62" fmla="*/ 53 w 97"/>
                <a:gd name="T63" fmla="*/ 13 h 48"/>
                <a:gd name="T64" fmla="*/ 49 w 97"/>
                <a:gd name="T65" fmla="*/ 13 h 48"/>
                <a:gd name="T66" fmla="*/ 49 w 97"/>
                <a:gd name="T67" fmla="*/ 12 h 48"/>
                <a:gd name="T68" fmla="*/ 45 w 97"/>
                <a:gd name="T69" fmla="*/ 11 h 48"/>
                <a:gd name="T70" fmla="*/ 45 w 97"/>
                <a:gd name="T71" fmla="*/ 8 h 48"/>
                <a:gd name="T72" fmla="*/ 40 w 97"/>
                <a:gd name="T73" fmla="*/ 8 h 48"/>
                <a:gd name="T74" fmla="*/ 32 w 97"/>
                <a:gd name="T75" fmla="*/ 3 h 48"/>
                <a:gd name="T76" fmla="*/ 32 w 97"/>
                <a:gd name="T77" fmla="*/ 0 h 48"/>
                <a:gd name="T78" fmla="*/ 28 w 97"/>
                <a:gd name="T79" fmla="*/ 0 h 48"/>
                <a:gd name="T80" fmla="*/ 21 w 97"/>
                <a:gd name="T81" fmla="*/ 2 h 48"/>
                <a:gd name="T82" fmla="*/ 11 w 97"/>
                <a:gd name="T83" fmla="*/ 8 h 48"/>
                <a:gd name="T84" fmla="*/ 7 w 97"/>
                <a:gd name="T85" fmla="*/ 9 h 48"/>
                <a:gd name="T86" fmla="*/ 11 w 97"/>
                <a:gd name="T87" fmla="*/ 11 h 48"/>
                <a:gd name="T88" fmla="*/ 11 w 97"/>
                <a:gd name="T89" fmla="*/ 14 h 48"/>
                <a:gd name="T90" fmla="*/ 5 w 97"/>
                <a:gd name="T91" fmla="*/ 14 h 48"/>
                <a:gd name="T92" fmla="*/ 7 w 97"/>
                <a:gd name="T93" fmla="*/ 18 h 48"/>
                <a:gd name="T94" fmla="*/ 5 w 97"/>
                <a:gd name="T95" fmla="*/ 21 h 48"/>
                <a:gd name="T96" fmla="*/ 2 w 97"/>
                <a:gd name="T97" fmla="*/ 20 h 48"/>
                <a:gd name="T98" fmla="*/ 7 w 97"/>
                <a:gd name="T99" fmla="*/ 22 h 48"/>
                <a:gd name="T100" fmla="*/ 5 w 97"/>
                <a:gd name="T101" fmla="*/ 25 h 48"/>
                <a:gd name="T102" fmla="*/ 5 w 97"/>
                <a:gd name="T103" fmla="*/ 26 h 48"/>
                <a:gd name="T104" fmla="*/ 9 w 97"/>
                <a:gd name="T105" fmla="*/ 27 h 48"/>
                <a:gd name="T106" fmla="*/ 2 w 97"/>
                <a:gd name="T107" fmla="*/ 27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48"/>
                <a:gd name="T164" fmla="*/ 97 w 97"/>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48">
                  <a:moveTo>
                    <a:pt x="2" y="27"/>
                  </a:moveTo>
                  <a:lnTo>
                    <a:pt x="0" y="28"/>
                  </a:lnTo>
                  <a:lnTo>
                    <a:pt x="5" y="34"/>
                  </a:lnTo>
                  <a:lnTo>
                    <a:pt x="11" y="37"/>
                  </a:lnTo>
                  <a:lnTo>
                    <a:pt x="15" y="37"/>
                  </a:lnTo>
                  <a:lnTo>
                    <a:pt x="19" y="44"/>
                  </a:lnTo>
                  <a:lnTo>
                    <a:pt x="23" y="46"/>
                  </a:lnTo>
                  <a:lnTo>
                    <a:pt x="30" y="46"/>
                  </a:lnTo>
                  <a:lnTo>
                    <a:pt x="34" y="48"/>
                  </a:lnTo>
                  <a:lnTo>
                    <a:pt x="38" y="48"/>
                  </a:lnTo>
                  <a:lnTo>
                    <a:pt x="38" y="46"/>
                  </a:lnTo>
                  <a:lnTo>
                    <a:pt x="42" y="41"/>
                  </a:lnTo>
                  <a:lnTo>
                    <a:pt x="38" y="42"/>
                  </a:lnTo>
                  <a:lnTo>
                    <a:pt x="40" y="37"/>
                  </a:lnTo>
                  <a:lnTo>
                    <a:pt x="45" y="36"/>
                  </a:lnTo>
                  <a:lnTo>
                    <a:pt x="45" y="40"/>
                  </a:lnTo>
                  <a:lnTo>
                    <a:pt x="47" y="42"/>
                  </a:lnTo>
                  <a:lnTo>
                    <a:pt x="49" y="42"/>
                  </a:lnTo>
                  <a:lnTo>
                    <a:pt x="47" y="43"/>
                  </a:lnTo>
                  <a:lnTo>
                    <a:pt x="45" y="43"/>
                  </a:lnTo>
                  <a:lnTo>
                    <a:pt x="47" y="44"/>
                  </a:lnTo>
                  <a:lnTo>
                    <a:pt x="49" y="44"/>
                  </a:lnTo>
                  <a:lnTo>
                    <a:pt x="57" y="43"/>
                  </a:lnTo>
                  <a:lnTo>
                    <a:pt x="61" y="41"/>
                  </a:lnTo>
                  <a:lnTo>
                    <a:pt x="72" y="38"/>
                  </a:lnTo>
                  <a:lnTo>
                    <a:pt x="76" y="36"/>
                  </a:lnTo>
                  <a:lnTo>
                    <a:pt x="78" y="37"/>
                  </a:lnTo>
                  <a:lnTo>
                    <a:pt x="78" y="38"/>
                  </a:lnTo>
                  <a:lnTo>
                    <a:pt x="76" y="40"/>
                  </a:lnTo>
                  <a:lnTo>
                    <a:pt x="82" y="43"/>
                  </a:lnTo>
                  <a:lnTo>
                    <a:pt x="85" y="42"/>
                  </a:lnTo>
                  <a:lnTo>
                    <a:pt x="85" y="40"/>
                  </a:lnTo>
                  <a:lnTo>
                    <a:pt x="93" y="42"/>
                  </a:lnTo>
                  <a:lnTo>
                    <a:pt x="97" y="41"/>
                  </a:lnTo>
                  <a:lnTo>
                    <a:pt x="97" y="40"/>
                  </a:lnTo>
                  <a:lnTo>
                    <a:pt x="97" y="38"/>
                  </a:lnTo>
                  <a:lnTo>
                    <a:pt x="93" y="37"/>
                  </a:lnTo>
                  <a:lnTo>
                    <a:pt x="87" y="36"/>
                  </a:lnTo>
                  <a:lnTo>
                    <a:pt x="82" y="34"/>
                  </a:lnTo>
                  <a:lnTo>
                    <a:pt x="80" y="26"/>
                  </a:lnTo>
                  <a:lnTo>
                    <a:pt x="85" y="18"/>
                  </a:lnTo>
                  <a:lnTo>
                    <a:pt x="85" y="16"/>
                  </a:lnTo>
                  <a:lnTo>
                    <a:pt x="82" y="16"/>
                  </a:lnTo>
                  <a:lnTo>
                    <a:pt x="80" y="16"/>
                  </a:lnTo>
                  <a:lnTo>
                    <a:pt x="78" y="11"/>
                  </a:lnTo>
                  <a:lnTo>
                    <a:pt x="72" y="6"/>
                  </a:lnTo>
                  <a:lnTo>
                    <a:pt x="66" y="4"/>
                  </a:lnTo>
                  <a:lnTo>
                    <a:pt x="63" y="4"/>
                  </a:lnTo>
                  <a:lnTo>
                    <a:pt x="61" y="6"/>
                  </a:lnTo>
                  <a:lnTo>
                    <a:pt x="61" y="12"/>
                  </a:lnTo>
                  <a:lnTo>
                    <a:pt x="63" y="14"/>
                  </a:lnTo>
                  <a:lnTo>
                    <a:pt x="61" y="16"/>
                  </a:lnTo>
                  <a:lnTo>
                    <a:pt x="61" y="19"/>
                  </a:lnTo>
                  <a:lnTo>
                    <a:pt x="57" y="19"/>
                  </a:lnTo>
                  <a:lnTo>
                    <a:pt x="55" y="19"/>
                  </a:lnTo>
                  <a:lnTo>
                    <a:pt x="53" y="19"/>
                  </a:lnTo>
                  <a:lnTo>
                    <a:pt x="53" y="18"/>
                  </a:lnTo>
                  <a:lnTo>
                    <a:pt x="53" y="17"/>
                  </a:lnTo>
                  <a:lnTo>
                    <a:pt x="53" y="14"/>
                  </a:lnTo>
                  <a:lnTo>
                    <a:pt x="53" y="13"/>
                  </a:lnTo>
                  <a:lnTo>
                    <a:pt x="49" y="12"/>
                  </a:lnTo>
                  <a:lnTo>
                    <a:pt x="49" y="13"/>
                  </a:lnTo>
                  <a:lnTo>
                    <a:pt x="49" y="12"/>
                  </a:lnTo>
                  <a:lnTo>
                    <a:pt x="45" y="12"/>
                  </a:lnTo>
                  <a:lnTo>
                    <a:pt x="45" y="11"/>
                  </a:lnTo>
                  <a:lnTo>
                    <a:pt x="47" y="9"/>
                  </a:lnTo>
                  <a:lnTo>
                    <a:pt x="45" y="8"/>
                  </a:lnTo>
                  <a:lnTo>
                    <a:pt x="42" y="6"/>
                  </a:lnTo>
                  <a:lnTo>
                    <a:pt x="40" y="8"/>
                  </a:lnTo>
                  <a:lnTo>
                    <a:pt x="38" y="6"/>
                  </a:lnTo>
                  <a:lnTo>
                    <a:pt x="32" y="3"/>
                  </a:lnTo>
                  <a:lnTo>
                    <a:pt x="32" y="1"/>
                  </a:lnTo>
                  <a:lnTo>
                    <a:pt x="32" y="0"/>
                  </a:lnTo>
                  <a:lnTo>
                    <a:pt x="28" y="0"/>
                  </a:lnTo>
                  <a:lnTo>
                    <a:pt x="21" y="2"/>
                  </a:lnTo>
                  <a:lnTo>
                    <a:pt x="17" y="5"/>
                  </a:lnTo>
                  <a:lnTo>
                    <a:pt x="11" y="8"/>
                  </a:lnTo>
                  <a:lnTo>
                    <a:pt x="9" y="6"/>
                  </a:lnTo>
                  <a:lnTo>
                    <a:pt x="7" y="9"/>
                  </a:lnTo>
                  <a:lnTo>
                    <a:pt x="9" y="12"/>
                  </a:lnTo>
                  <a:lnTo>
                    <a:pt x="11" y="11"/>
                  </a:lnTo>
                  <a:lnTo>
                    <a:pt x="11" y="13"/>
                  </a:lnTo>
                  <a:lnTo>
                    <a:pt x="11" y="14"/>
                  </a:lnTo>
                  <a:lnTo>
                    <a:pt x="7" y="13"/>
                  </a:lnTo>
                  <a:lnTo>
                    <a:pt x="5" y="14"/>
                  </a:lnTo>
                  <a:lnTo>
                    <a:pt x="5" y="17"/>
                  </a:lnTo>
                  <a:lnTo>
                    <a:pt x="7" y="18"/>
                  </a:lnTo>
                  <a:lnTo>
                    <a:pt x="5" y="20"/>
                  </a:lnTo>
                  <a:lnTo>
                    <a:pt x="5" y="21"/>
                  </a:lnTo>
                  <a:lnTo>
                    <a:pt x="2" y="19"/>
                  </a:lnTo>
                  <a:lnTo>
                    <a:pt x="2" y="20"/>
                  </a:lnTo>
                  <a:lnTo>
                    <a:pt x="2" y="21"/>
                  </a:lnTo>
                  <a:lnTo>
                    <a:pt x="7" y="22"/>
                  </a:lnTo>
                  <a:lnTo>
                    <a:pt x="7" y="25"/>
                  </a:lnTo>
                  <a:lnTo>
                    <a:pt x="5" y="25"/>
                  </a:lnTo>
                  <a:lnTo>
                    <a:pt x="5" y="26"/>
                  </a:lnTo>
                  <a:lnTo>
                    <a:pt x="7" y="25"/>
                  </a:lnTo>
                  <a:lnTo>
                    <a:pt x="9" y="27"/>
                  </a:lnTo>
                  <a:lnTo>
                    <a:pt x="5" y="28"/>
                  </a:lnTo>
                  <a:lnTo>
                    <a:pt x="2" y="2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2" name="Freeform 1022"/>
            <p:cNvSpPr>
              <a:spLocks/>
            </p:cNvSpPr>
            <p:nvPr/>
          </p:nvSpPr>
          <p:spPr bwMode="auto">
            <a:xfrm>
              <a:off x="2929249" y="3256268"/>
              <a:ext cx="22782" cy="10462"/>
            </a:xfrm>
            <a:custGeom>
              <a:avLst/>
              <a:gdLst>
                <a:gd name="T0" fmla="*/ 13 w 25"/>
                <a:gd name="T1" fmla="*/ 0 h 9"/>
                <a:gd name="T2" fmla="*/ 9 w 25"/>
                <a:gd name="T3" fmla="*/ 1 h 9"/>
                <a:gd name="T4" fmla="*/ 4 w 25"/>
                <a:gd name="T5" fmla="*/ 1 h 9"/>
                <a:gd name="T6" fmla="*/ 0 w 25"/>
                <a:gd name="T7" fmla="*/ 2 h 9"/>
                <a:gd name="T8" fmla="*/ 0 w 25"/>
                <a:gd name="T9" fmla="*/ 4 h 9"/>
                <a:gd name="T10" fmla="*/ 7 w 25"/>
                <a:gd name="T11" fmla="*/ 9 h 9"/>
                <a:gd name="T12" fmla="*/ 13 w 25"/>
                <a:gd name="T13" fmla="*/ 8 h 9"/>
                <a:gd name="T14" fmla="*/ 15 w 25"/>
                <a:gd name="T15" fmla="*/ 6 h 9"/>
                <a:gd name="T16" fmla="*/ 19 w 25"/>
                <a:gd name="T17" fmla="*/ 6 h 9"/>
                <a:gd name="T18" fmla="*/ 25 w 25"/>
                <a:gd name="T19" fmla="*/ 6 h 9"/>
                <a:gd name="T20" fmla="*/ 23 w 25"/>
                <a:gd name="T21" fmla="*/ 5 h 9"/>
                <a:gd name="T22" fmla="*/ 13 w 25"/>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9"/>
                <a:gd name="T38" fmla="*/ 25 w 2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9">
                  <a:moveTo>
                    <a:pt x="13" y="0"/>
                  </a:moveTo>
                  <a:lnTo>
                    <a:pt x="9" y="1"/>
                  </a:lnTo>
                  <a:lnTo>
                    <a:pt x="4" y="1"/>
                  </a:lnTo>
                  <a:lnTo>
                    <a:pt x="0" y="2"/>
                  </a:lnTo>
                  <a:lnTo>
                    <a:pt x="0" y="4"/>
                  </a:lnTo>
                  <a:lnTo>
                    <a:pt x="7" y="9"/>
                  </a:lnTo>
                  <a:lnTo>
                    <a:pt x="13" y="8"/>
                  </a:lnTo>
                  <a:lnTo>
                    <a:pt x="15" y="6"/>
                  </a:lnTo>
                  <a:lnTo>
                    <a:pt x="19" y="6"/>
                  </a:lnTo>
                  <a:lnTo>
                    <a:pt x="25" y="6"/>
                  </a:lnTo>
                  <a:lnTo>
                    <a:pt x="23" y="5"/>
                  </a:lnTo>
                  <a:lnTo>
                    <a:pt x="1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3" name="Freeform 1023"/>
            <p:cNvSpPr>
              <a:spLocks/>
            </p:cNvSpPr>
            <p:nvPr/>
          </p:nvSpPr>
          <p:spPr bwMode="auto">
            <a:xfrm>
              <a:off x="3142486" y="3321364"/>
              <a:ext cx="7290" cy="4650"/>
            </a:xfrm>
            <a:custGeom>
              <a:avLst/>
              <a:gdLst>
                <a:gd name="T0" fmla="*/ 0 w 8"/>
                <a:gd name="T1" fmla="*/ 3 h 4"/>
                <a:gd name="T2" fmla="*/ 8 w 8"/>
                <a:gd name="T3" fmla="*/ 4 h 4"/>
                <a:gd name="T4" fmla="*/ 2 w 8"/>
                <a:gd name="T5" fmla="*/ 0 h 4"/>
                <a:gd name="T6" fmla="*/ 0 w 8"/>
                <a:gd name="T7" fmla="*/ 2 h 4"/>
                <a:gd name="T8" fmla="*/ 0 w 8"/>
                <a:gd name="T9" fmla="*/ 3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3"/>
                  </a:moveTo>
                  <a:lnTo>
                    <a:pt x="8" y="4"/>
                  </a:lnTo>
                  <a:lnTo>
                    <a:pt x="2" y="0"/>
                  </a:lnTo>
                  <a:lnTo>
                    <a:pt x="0" y="2"/>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4" name="Freeform 1024"/>
            <p:cNvSpPr>
              <a:spLocks/>
            </p:cNvSpPr>
            <p:nvPr/>
          </p:nvSpPr>
          <p:spPr bwMode="auto">
            <a:xfrm>
              <a:off x="3234524" y="3334151"/>
              <a:ext cx="11846" cy="12787"/>
            </a:xfrm>
            <a:custGeom>
              <a:avLst/>
              <a:gdLst>
                <a:gd name="T0" fmla="*/ 11 w 13"/>
                <a:gd name="T1" fmla="*/ 2 h 11"/>
                <a:gd name="T2" fmla="*/ 6 w 13"/>
                <a:gd name="T3" fmla="*/ 0 h 11"/>
                <a:gd name="T4" fmla="*/ 6 w 13"/>
                <a:gd name="T5" fmla="*/ 0 h 11"/>
                <a:gd name="T6" fmla="*/ 6 w 13"/>
                <a:gd name="T7" fmla="*/ 1 h 11"/>
                <a:gd name="T8" fmla="*/ 4 w 13"/>
                <a:gd name="T9" fmla="*/ 2 h 11"/>
                <a:gd name="T10" fmla="*/ 4 w 13"/>
                <a:gd name="T11" fmla="*/ 3 h 11"/>
                <a:gd name="T12" fmla="*/ 2 w 13"/>
                <a:gd name="T13" fmla="*/ 7 h 11"/>
                <a:gd name="T14" fmla="*/ 2 w 13"/>
                <a:gd name="T15" fmla="*/ 8 h 11"/>
                <a:gd name="T16" fmla="*/ 0 w 13"/>
                <a:gd name="T17" fmla="*/ 9 h 11"/>
                <a:gd name="T18" fmla="*/ 6 w 13"/>
                <a:gd name="T19" fmla="*/ 11 h 11"/>
                <a:gd name="T20" fmla="*/ 6 w 13"/>
                <a:gd name="T21" fmla="*/ 10 h 11"/>
                <a:gd name="T22" fmla="*/ 6 w 13"/>
                <a:gd name="T23" fmla="*/ 9 h 11"/>
                <a:gd name="T24" fmla="*/ 13 w 13"/>
                <a:gd name="T25" fmla="*/ 9 h 11"/>
                <a:gd name="T26" fmla="*/ 11 w 13"/>
                <a:gd name="T27" fmla="*/ 8 h 11"/>
                <a:gd name="T28" fmla="*/ 8 w 13"/>
                <a:gd name="T29" fmla="*/ 7 h 11"/>
                <a:gd name="T30" fmla="*/ 11 w 13"/>
                <a:gd name="T31" fmla="*/ 2 h 11"/>
                <a:gd name="T32" fmla="*/ 11 w 13"/>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1"/>
                <a:gd name="T53" fmla="*/ 13 w 13"/>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1">
                  <a:moveTo>
                    <a:pt x="11" y="2"/>
                  </a:moveTo>
                  <a:lnTo>
                    <a:pt x="6" y="0"/>
                  </a:lnTo>
                  <a:lnTo>
                    <a:pt x="6" y="1"/>
                  </a:lnTo>
                  <a:lnTo>
                    <a:pt x="4" y="2"/>
                  </a:lnTo>
                  <a:lnTo>
                    <a:pt x="4" y="3"/>
                  </a:lnTo>
                  <a:lnTo>
                    <a:pt x="2" y="7"/>
                  </a:lnTo>
                  <a:lnTo>
                    <a:pt x="2" y="8"/>
                  </a:lnTo>
                  <a:lnTo>
                    <a:pt x="0" y="9"/>
                  </a:lnTo>
                  <a:lnTo>
                    <a:pt x="6" y="11"/>
                  </a:lnTo>
                  <a:lnTo>
                    <a:pt x="6" y="10"/>
                  </a:lnTo>
                  <a:lnTo>
                    <a:pt x="6" y="9"/>
                  </a:lnTo>
                  <a:lnTo>
                    <a:pt x="13" y="9"/>
                  </a:lnTo>
                  <a:lnTo>
                    <a:pt x="11" y="8"/>
                  </a:lnTo>
                  <a:lnTo>
                    <a:pt x="8" y="7"/>
                  </a:lnTo>
                  <a:lnTo>
                    <a:pt x="11"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5" name="Freeform 1025"/>
            <p:cNvSpPr>
              <a:spLocks/>
            </p:cNvSpPr>
            <p:nvPr/>
          </p:nvSpPr>
          <p:spPr bwMode="auto">
            <a:xfrm>
              <a:off x="5525447" y="3126077"/>
              <a:ext cx="13669" cy="5812"/>
            </a:xfrm>
            <a:custGeom>
              <a:avLst/>
              <a:gdLst>
                <a:gd name="T0" fmla="*/ 1860 w 7"/>
                <a:gd name="T1" fmla="*/ 5 h 5"/>
                <a:gd name="T2" fmla="*/ 5814 w 7"/>
                <a:gd name="T3" fmla="*/ 4 h 5"/>
                <a:gd name="T4" fmla="*/ 10566 w 7"/>
                <a:gd name="T5" fmla="*/ 4 h 5"/>
                <a:gd name="T6" fmla="*/ 14316 w 7"/>
                <a:gd name="T7" fmla="*/ 3 h 5"/>
                <a:gd name="T8" fmla="*/ 14316 w 7"/>
                <a:gd name="T9" fmla="*/ 0 h 5"/>
                <a:gd name="T10" fmla="*/ 12459 w 7"/>
                <a:gd name="T11" fmla="*/ 0 h 5"/>
                <a:gd name="T12" fmla="*/ 5814 w 7"/>
                <a:gd name="T13" fmla="*/ 0 h 5"/>
                <a:gd name="T14" fmla="*/ 3986 w 7"/>
                <a:gd name="T15" fmla="*/ 1 h 5"/>
                <a:gd name="T16" fmla="*/ 1860 w 7"/>
                <a:gd name="T17" fmla="*/ 5 h 5"/>
                <a:gd name="T18" fmla="*/ 1860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6" name="Rectangle 1026"/>
            <p:cNvSpPr>
              <a:spLocks noChangeArrowheads="1"/>
            </p:cNvSpPr>
            <p:nvPr/>
          </p:nvSpPr>
          <p:spPr bwMode="auto">
            <a:xfrm>
              <a:off x="5565543" y="3157462"/>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7" name="Freeform 1027"/>
            <p:cNvSpPr>
              <a:spLocks/>
            </p:cNvSpPr>
            <p:nvPr/>
          </p:nvSpPr>
          <p:spPr bwMode="auto">
            <a:xfrm>
              <a:off x="5531826" y="3097016"/>
              <a:ext cx="61055" cy="60446"/>
            </a:xfrm>
            <a:custGeom>
              <a:avLst/>
              <a:gdLst>
                <a:gd name="T0" fmla="*/ 13243 w 32"/>
                <a:gd name="T1" fmla="*/ 58 h 46"/>
                <a:gd name="T2" fmla="*/ 7764 w 32"/>
                <a:gd name="T3" fmla="*/ 66 h 46"/>
                <a:gd name="T4" fmla="*/ 19202 w 32"/>
                <a:gd name="T5" fmla="*/ 68 h 46"/>
                <a:gd name="T6" fmla="*/ 19202 w 32"/>
                <a:gd name="T7" fmla="*/ 85 h 46"/>
                <a:gd name="T8" fmla="*/ 22581 w 32"/>
                <a:gd name="T9" fmla="*/ 96 h 46"/>
                <a:gd name="T10" fmla="*/ 20963 w 32"/>
                <a:gd name="T11" fmla="*/ 109 h 46"/>
                <a:gd name="T12" fmla="*/ 19202 w 32"/>
                <a:gd name="T13" fmla="*/ 110 h 46"/>
                <a:gd name="T14" fmla="*/ 17623 w 32"/>
                <a:gd name="T15" fmla="*/ 110 h 46"/>
                <a:gd name="T16" fmla="*/ 16256 w 32"/>
                <a:gd name="T17" fmla="*/ 97 h 46"/>
                <a:gd name="T18" fmla="*/ 16256 w 32"/>
                <a:gd name="T19" fmla="*/ 97 h 46"/>
                <a:gd name="T20" fmla="*/ 13243 w 32"/>
                <a:gd name="T21" fmla="*/ 97 h 46"/>
                <a:gd name="T22" fmla="*/ 11472 w 32"/>
                <a:gd name="T23" fmla="*/ 97 h 46"/>
                <a:gd name="T24" fmla="*/ 4782 w 32"/>
                <a:gd name="T25" fmla="*/ 98 h 46"/>
                <a:gd name="T26" fmla="*/ 1443 w 32"/>
                <a:gd name="T27" fmla="*/ 111 h 46"/>
                <a:gd name="T28" fmla="*/ 0 w 32"/>
                <a:gd name="T29" fmla="*/ 133 h 46"/>
                <a:gd name="T30" fmla="*/ 1443 w 32"/>
                <a:gd name="T31" fmla="*/ 140 h 46"/>
                <a:gd name="T32" fmla="*/ 3021 w 32"/>
                <a:gd name="T33" fmla="*/ 139 h 46"/>
                <a:gd name="T34" fmla="*/ 14794 w 32"/>
                <a:gd name="T35" fmla="*/ 150 h 46"/>
                <a:gd name="T36" fmla="*/ 22581 w 32"/>
                <a:gd name="T37" fmla="*/ 158 h 46"/>
                <a:gd name="T38" fmla="*/ 26268 w 32"/>
                <a:gd name="T39" fmla="*/ 150 h 46"/>
                <a:gd name="T40" fmla="*/ 27728 w 32"/>
                <a:gd name="T41" fmla="*/ 146 h 46"/>
                <a:gd name="T42" fmla="*/ 29499 w 32"/>
                <a:gd name="T43" fmla="*/ 146 h 46"/>
                <a:gd name="T44" fmla="*/ 29499 w 32"/>
                <a:gd name="T45" fmla="*/ 146 h 46"/>
                <a:gd name="T46" fmla="*/ 34036 w 32"/>
                <a:gd name="T47" fmla="*/ 146 h 46"/>
                <a:gd name="T48" fmla="*/ 34036 w 32"/>
                <a:gd name="T49" fmla="*/ 140 h 46"/>
                <a:gd name="T50" fmla="*/ 35456 w 32"/>
                <a:gd name="T51" fmla="*/ 129 h 46"/>
                <a:gd name="T52" fmla="*/ 38814 w 32"/>
                <a:gd name="T53" fmla="*/ 123 h 46"/>
                <a:gd name="T54" fmla="*/ 43891 w 32"/>
                <a:gd name="T55" fmla="*/ 111 h 46"/>
                <a:gd name="T56" fmla="*/ 47279 w 32"/>
                <a:gd name="T57" fmla="*/ 110 h 46"/>
                <a:gd name="T58" fmla="*/ 50290 w 32"/>
                <a:gd name="T59" fmla="*/ 111 h 46"/>
                <a:gd name="T60" fmla="*/ 50290 w 32"/>
                <a:gd name="T61" fmla="*/ 109 h 46"/>
                <a:gd name="T62" fmla="*/ 51619 w 32"/>
                <a:gd name="T63" fmla="*/ 98 h 46"/>
                <a:gd name="T64" fmla="*/ 51619 w 32"/>
                <a:gd name="T65" fmla="*/ 87 h 46"/>
                <a:gd name="T66" fmla="*/ 50290 w 32"/>
                <a:gd name="T67" fmla="*/ 77 h 46"/>
                <a:gd name="T68" fmla="*/ 50290 w 32"/>
                <a:gd name="T69" fmla="*/ 60 h 46"/>
                <a:gd name="T70" fmla="*/ 48673 w 32"/>
                <a:gd name="T71" fmla="*/ 53 h 46"/>
                <a:gd name="T72" fmla="*/ 47279 w 32"/>
                <a:gd name="T73" fmla="*/ 45 h 46"/>
                <a:gd name="T74" fmla="*/ 50290 w 32"/>
                <a:gd name="T75" fmla="*/ 33 h 46"/>
                <a:gd name="T76" fmla="*/ 50290 w 32"/>
                <a:gd name="T77" fmla="*/ 23 h 46"/>
                <a:gd name="T78" fmla="*/ 48673 w 32"/>
                <a:gd name="T79" fmla="*/ 18 h 46"/>
                <a:gd name="T80" fmla="*/ 41764 w 32"/>
                <a:gd name="T81" fmla="*/ 2 h 46"/>
                <a:gd name="T82" fmla="*/ 38814 w 32"/>
                <a:gd name="T83" fmla="*/ 0 h 46"/>
                <a:gd name="T84" fmla="*/ 34036 w 32"/>
                <a:gd name="T85" fmla="*/ 3 h 46"/>
                <a:gd name="T86" fmla="*/ 32436 w 32"/>
                <a:gd name="T87" fmla="*/ 18 h 46"/>
                <a:gd name="T88" fmla="*/ 30975 w 32"/>
                <a:gd name="T89" fmla="*/ 20 h 46"/>
                <a:gd name="T90" fmla="*/ 30975 w 32"/>
                <a:gd name="T91" fmla="*/ 29 h 46"/>
                <a:gd name="T92" fmla="*/ 29499 w 32"/>
                <a:gd name="T93" fmla="*/ 33 h 46"/>
                <a:gd name="T94" fmla="*/ 27728 w 32"/>
                <a:gd name="T95" fmla="*/ 33 h 46"/>
                <a:gd name="T96" fmla="*/ 22581 w 32"/>
                <a:gd name="T97" fmla="*/ 29 h 46"/>
                <a:gd name="T98" fmla="*/ 17623 w 32"/>
                <a:gd name="T99" fmla="*/ 37 h 46"/>
                <a:gd name="T100" fmla="*/ 13243 w 32"/>
                <a:gd name="T101" fmla="*/ 42 h 46"/>
                <a:gd name="T102" fmla="*/ 13243 w 32"/>
                <a:gd name="T103" fmla="*/ 47 h 46"/>
                <a:gd name="T104" fmla="*/ 13243 w 32"/>
                <a:gd name="T105" fmla="*/ 58 h 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
                <a:gd name="T160" fmla="*/ 0 h 46"/>
                <a:gd name="T161" fmla="*/ 32 w 32"/>
                <a:gd name="T162" fmla="*/ 46 h 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8" name="Freeform 1028"/>
            <p:cNvSpPr>
              <a:spLocks/>
            </p:cNvSpPr>
            <p:nvPr/>
          </p:nvSpPr>
          <p:spPr bwMode="auto">
            <a:xfrm>
              <a:off x="5529092" y="3157462"/>
              <a:ext cx="34628" cy="18599"/>
            </a:xfrm>
            <a:custGeom>
              <a:avLst/>
              <a:gdLst>
                <a:gd name="T0" fmla="*/ 13 w 38"/>
                <a:gd name="T1" fmla="*/ 13 h 16"/>
                <a:gd name="T2" fmla="*/ 11 w 38"/>
                <a:gd name="T3" fmla="*/ 14 h 16"/>
                <a:gd name="T4" fmla="*/ 7 w 38"/>
                <a:gd name="T5" fmla="*/ 12 h 16"/>
                <a:gd name="T6" fmla="*/ 3 w 38"/>
                <a:gd name="T7" fmla="*/ 12 h 16"/>
                <a:gd name="T8" fmla="*/ 3 w 38"/>
                <a:gd name="T9" fmla="*/ 13 h 16"/>
                <a:gd name="T10" fmla="*/ 11 w 38"/>
                <a:gd name="T11" fmla="*/ 16 h 16"/>
                <a:gd name="T12" fmla="*/ 15 w 38"/>
                <a:gd name="T13" fmla="*/ 14 h 16"/>
                <a:gd name="T14" fmla="*/ 17 w 38"/>
                <a:gd name="T15" fmla="*/ 14 h 16"/>
                <a:gd name="T16" fmla="*/ 22 w 38"/>
                <a:gd name="T17" fmla="*/ 15 h 16"/>
                <a:gd name="T18" fmla="*/ 26 w 38"/>
                <a:gd name="T19" fmla="*/ 13 h 16"/>
                <a:gd name="T20" fmla="*/ 34 w 38"/>
                <a:gd name="T21" fmla="*/ 8 h 16"/>
                <a:gd name="T22" fmla="*/ 36 w 38"/>
                <a:gd name="T23" fmla="*/ 7 h 16"/>
                <a:gd name="T24" fmla="*/ 38 w 38"/>
                <a:gd name="T25" fmla="*/ 5 h 16"/>
                <a:gd name="T26" fmla="*/ 38 w 38"/>
                <a:gd name="T27" fmla="*/ 4 h 16"/>
                <a:gd name="T28" fmla="*/ 30 w 38"/>
                <a:gd name="T29" fmla="*/ 0 h 16"/>
                <a:gd name="T30" fmla="*/ 3 w 38"/>
                <a:gd name="T31" fmla="*/ 0 h 16"/>
                <a:gd name="T32" fmla="*/ 0 w 38"/>
                <a:gd name="T33" fmla="*/ 1 h 16"/>
                <a:gd name="T34" fmla="*/ 0 w 38"/>
                <a:gd name="T35" fmla="*/ 4 h 16"/>
                <a:gd name="T36" fmla="*/ 5 w 38"/>
                <a:gd name="T37" fmla="*/ 4 h 16"/>
                <a:gd name="T38" fmla="*/ 5 w 38"/>
                <a:gd name="T39" fmla="*/ 7 h 16"/>
                <a:gd name="T40" fmla="*/ 3 w 38"/>
                <a:gd name="T41" fmla="*/ 7 h 16"/>
                <a:gd name="T42" fmla="*/ 13 w 38"/>
                <a:gd name="T43" fmla="*/ 9 h 16"/>
                <a:gd name="T44" fmla="*/ 17 w 38"/>
                <a:gd name="T45" fmla="*/ 12 h 16"/>
                <a:gd name="T46" fmla="*/ 17 w 38"/>
                <a:gd name="T47" fmla="*/ 13 h 16"/>
                <a:gd name="T48" fmla="*/ 13 w 38"/>
                <a:gd name="T49" fmla="*/ 13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6"/>
                <a:gd name="T77" fmla="*/ 38 w 38"/>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6">
                  <a:moveTo>
                    <a:pt x="13" y="13"/>
                  </a:moveTo>
                  <a:lnTo>
                    <a:pt x="11" y="14"/>
                  </a:lnTo>
                  <a:lnTo>
                    <a:pt x="7" y="12"/>
                  </a:lnTo>
                  <a:lnTo>
                    <a:pt x="3" y="12"/>
                  </a:lnTo>
                  <a:lnTo>
                    <a:pt x="3" y="13"/>
                  </a:lnTo>
                  <a:lnTo>
                    <a:pt x="11" y="16"/>
                  </a:lnTo>
                  <a:lnTo>
                    <a:pt x="15" y="14"/>
                  </a:lnTo>
                  <a:lnTo>
                    <a:pt x="17" y="14"/>
                  </a:lnTo>
                  <a:lnTo>
                    <a:pt x="22" y="15"/>
                  </a:lnTo>
                  <a:lnTo>
                    <a:pt x="26" y="13"/>
                  </a:lnTo>
                  <a:lnTo>
                    <a:pt x="34" y="8"/>
                  </a:lnTo>
                  <a:lnTo>
                    <a:pt x="36" y="7"/>
                  </a:lnTo>
                  <a:lnTo>
                    <a:pt x="38" y="5"/>
                  </a:lnTo>
                  <a:lnTo>
                    <a:pt x="38" y="4"/>
                  </a:lnTo>
                  <a:lnTo>
                    <a:pt x="30" y="0"/>
                  </a:lnTo>
                  <a:lnTo>
                    <a:pt x="3" y="0"/>
                  </a:lnTo>
                  <a:lnTo>
                    <a:pt x="0" y="1"/>
                  </a:lnTo>
                  <a:lnTo>
                    <a:pt x="0" y="4"/>
                  </a:lnTo>
                  <a:lnTo>
                    <a:pt x="5" y="4"/>
                  </a:lnTo>
                  <a:lnTo>
                    <a:pt x="5" y="7"/>
                  </a:lnTo>
                  <a:lnTo>
                    <a:pt x="3" y="7"/>
                  </a:lnTo>
                  <a:lnTo>
                    <a:pt x="13" y="9"/>
                  </a:lnTo>
                  <a:lnTo>
                    <a:pt x="17" y="12"/>
                  </a:lnTo>
                  <a:lnTo>
                    <a:pt x="17" y="13"/>
                  </a:lnTo>
                  <a:lnTo>
                    <a:pt x="13"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49" name="Freeform 1029"/>
            <p:cNvSpPr>
              <a:spLocks/>
            </p:cNvSpPr>
            <p:nvPr/>
          </p:nvSpPr>
          <p:spPr bwMode="auto">
            <a:xfrm>
              <a:off x="5582857" y="3291141"/>
              <a:ext cx="17314" cy="12787"/>
            </a:xfrm>
            <a:custGeom>
              <a:avLst/>
              <a:gdLst>
                <a:gd name="T0" fmla="*/ 9 w 19"/>
                <a:gd name="T1" fmla="*/ 10 h 11"/>
                <a:gd name="T2" fmla="*/ 9 w 19"/>
                <a:gd name="T3" fmla="*/ 11 h 11"/>
                <a:gd name="T4" fmla="*/ 9 w 19"/>
                <a:gd name="T5" fmla="*/ 11 h 11"/>
                <a:gd name="T6" fmla="*/ 13 w 19"/>
                <a:gd name="T7" fmla="*/ 10 h 11"/>
                <a:gd name="T8" fmla="*/ 17 w 19"/>
                <a:gd name="T9" fmla="*/ 6 h 11"/>
                <a:gd name="T10" fmla="*/ 17 w 19"/>
                <a:gd name="T11" fmla="*/ 6 h 11"/>
                <a:gd name="T12" fmla="*/ 19 w 19"/>
                <a:gd name="T13" fmla="*/ 6 h 11"/>
                <a:gd name="T14" fmla="*/ 19 w 19"/>
                <a:gd name="T15" fmla="*/ 6 h 11"/>
                <a:gd name="T16" fmla="*/ 19 w 19"/>
                <a:gd name="T17" fmla="*/ 3 h 11"/>
                <a:gd name="T18" fmla="*/ 17 w 19"/>
                <a:gd name="T19" fmla="*/ 0 h 11"/>
                <a:gd name="T20" fmla="*/ 13 w 19"/>
                <a:gd name="T21" fmla="*/ 4 h 11"/>
                <a:gd name="T22" fmla="*/ 9 w 19"/>
                <a:gd name="T23" fmla="*/ 6 h 11"/>
                <a:gd name="T24" fmla="*/ 7 w 19"/>
                <a:gd name="T25" fmla="*/ 6 h 11"/>
                <a:gd name="T26" fmla="*/ 0 w 19"/>
                <a:gd name="T27" fmla="*/ 8 h 11"/>
                <a:gd name="T28" fmla="*/ 3 w 19"/>
                <a:gd name="T29" fmla="*/ 10 h 11"/>
                <a:gd name="T30" fmla="*/ 7 w 19"/>
                <a:gd name="T31" fmla="*/ 10 h 11"/>
                <a:gd name="T32" fmla="*/ 11 w 19"/>
                <a:gd name="T33" fmla="*/ 7 h 11"/>
                <a:gd name="T34" fmla="*/ 11 w 19"/>
                <a:gd name="T35" fmla="*/ 8 h 11"/>
                <a:gd name="T36" fmla="*/ 11 w 19"/>
                <a:gd name="T37" fmla="*/ 10 h 11"/>
                <a:gd name="T38" fmla="*/ 9 w 19"/>
                <a:gd name="T39" fmla="*/ 10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11"/>
                <a:gd name="T62" fmla="*/ 19 w 1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11">
                  <a:moveTo>
                    <a:pt x="9" y="10"/>
                  </a:moveTo>
                  <a:lnTo>
                    <a:pt x="9" y="11"/>
                  </a:lnTo>
                  <a:lnTo>
                    <a:pt x="13" y="10"/>
                  </a:lnTo>
                  <a:lnTo>
                    <a:pt x="17" y="6"/>
                  </a:lnTo>
                  <a:lnTo>
                    <a:pt x="19" y="6"/>
                  </a:lnTo>
                  <a:lnTo>
                    <a:pt x="19" y="3"/>
                  </a:lnTo>
                  <a:lnTo>
                    <a:pt x="17" y="0"/>
                  </a:lnTo>
                  <a:lnTo>
                    <a:pt x="13" y="4"/>
                  </a:lnTo>
                  <a:lnTo>
                    <a:pt x="9" y="6"/>
                  </a:lnTo>
                  <a:lnTo>
                    <a:pt x="7" y="6"/>
                  </a:lnTo>
                  <a:lnTo>
                    <a:pt x="0" y="8"/>
                  </a:lnTo>
                  <a:lnTo>
                    <a:pt x="3" y="10"/>
                  </a:lnTo>
                  <a:lnTo>
                    <a:pt x="7" y="10"/>
                  </a:lnTo>
                  <a:lnTo>
                    <a:pt x="11" y="7"/>
                  </a:lnTo>
                  <a:lnTo>
                    <a:pt x="11" y="8"/>
                  </a:lnTo>
                  <a:lnTo>
                    <a:pt x="11" y="10"/>
                  </a:lnTo>
                  <a:lnTo>
                    <a:pt x="9"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0" name="Freeform 1030"/>
            <p:cNvSpPr>
              <a:spLocks/>
            </p:cNvSpPr>
            <p:nvPr/>
          </p:nvSpPr>
          <p:spPr bwMode="auto">
            <a:xfrm>
              <a:off x="5512690" y="3285329"/>
              <a:ext cx="5468" cy="8137"/>
            </a:xfrm>
            <a:custGeom>
              <a:avLst/>
              <a:gdLst>
                <a:gd name="T0" fmla="*/ 2 w 6"/>
                <a:gd name="T1" fmla="*/ 7 h 7"/>
                <a:gd name="T2" fmla="*/ 2 w 6"/>
                <a:gd name="T3" fmla="*/ 5 h 7"/>
                <a:gd name="T4" fmla="*/ 4 w 6"/>
                <a:gd name="T5" fmla="*/ 7 h 7"/>
                <a:gd name="T6" fmla="*/ 6 w 6"/>
                <a:gd name="T7" fmla="*/ 5 h 7"/>
                <a:gd name="T8" fmla="*/ 6 w 6"/>
                <a:gd name="T9" fmla="*/ 3 h 7"/>
                <a:gd name="T10" fmla="*/ 6 w 6"/>
                <a:gd name="T11" fmla="*/ 3 h 7"/>
                <a:gd name="T12" fmla="*/ 6 w 6"/>
                <a:gd name="T13" fmla="*/ 2 h 7"/>
                <a:gd name="T14" fmla="*/ 4 w 6"/>
                <a:gd name="T15" fmla="*/ 2 h 7"/>
                <a:gd name="T16" fmla="*/ 4 w 6"/>
                <a:gd name="T17" fmla="*/ 0 h 7"/>
                <a:gd name="T18" fmla="*/ 2 w 6"/>
                <a:gd name="T19" fmla="*/ 1 h 7"/>
                <a:gd name="T20" fmla="*/ 0 w 6"/>
                <a:gd name="T21" fmla="*/ 2 h 7"/>
                <a:gd name="T22" fmla="*/ 0 w 6"/>
                <a:gd name="T23" fmla="*/ 3 h 7"/>
                <a:gd name="T24" fmla="*/ 0 w 6"/>
                <a:gd name="T25" fmla="*/ 5 h 7"/>
                <a:gd name="T26" fmla="*/ 2 w 6"/>
                <a:gd name="T27" fmla="*/ 7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7"/>
                <a:gd name="T44" fmla="*/ 6 w 6"/>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7">
                  <a:moveTo>
                    <a:pt x="2" y="7"/>
                  </a:moveTo>
                  <a:lnTo>
                    <a:pt x="2" y="5"/>
                  </a:lnTo>
                  <a:lnTo>
                    <a:pt x="4" y="7"/>
                  </a:lnTo>
                  <a:lnTo>
                    <a:pt x="6" y="5"/>
                  </a:lnTo>
                  <a:lnTo>
                    <a:pt x="6" y="3"/>
                  </a:lnTo>
                  <a:lnTo>
                    <a:pt x="6" y="2"/>
                  </a:lnTo>
                  <a:lnTo>
                    <a:pt x="4" y="2"/>
                  </a:lnTo>
                  <a:lnTo>
                    <a:pt x="4" y="0"/>
                  </a:lnTo>
                  <a:lnTo>
                    <a:pt x="2" y="1"/>
                  </a:lnTo>
                  <a:lnTo>
                    <a:pt x="0" y="2"/>
                  </a:lnTo>
                  <a:lnTo>
                    <a:pt x="0" y="3"/>
                  </a:lnTo>
                  <a:lnTo>
                    <a:pt x="0" y="5"/>
                  </a:lnTo>
                  <a:lnTo>
                    <a:pt x="2"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1" name="Freeform 1031"/>
            <p:cNvSpPr>
              <a:spLocks/>
            </p:cNvSpPr>
            <p:nvPr/>
          </p:nvSpPr>
          <p:spPr bwMode="auto">
            <a:xfrm>
              <a:off x="5585591" y="3326014"/>
              <a:ext cx="17314" cy="6975"/>
            </a:xfrm>
            <a:custGeom>
              <a:avLst/>
              <a:gdLst>
                <a:gd name="T0" fmla="*/ 14 w 19"/>
                <a:gd name="T1" fmla="*/ 1 h 6"/>
                <a:gd name="T2" fmla="*/ 19 w 19"/>
                <a:gd name="T3" fmla="*/ 2 h 6"/>
                <a:gd name="T4" fmla="*/ 19 w 19"/>
                <a:gd name="T5" fmla="*/ 5 h 6"/>
                <a:gd name="T6" fmla="*/ 19 w 19"/>
                <a:gd name="T7" fmla="*/ 2 h 6"/>
                <a:gd name="T8" fmla="*/ 19 w 19"/>
                <a:gd name="T9" fmla="*/ 2 h 6"/>
                <a:gd name="T10" fmla="*/ 16 w 19"/>
                <a:gd name="T11" fmla="*/ 1 h 6"/>
                <a:gd name="T12" fmla="*/ 14 w 19"/>
                <a:gd name="T13" fmla="*/ 0 h 6"/>
                <a:gd name="T14" fmla="*/ 10 w 19"/>
                <a:gd name="T15" fmla="*/ 2 h 6"/>
                <a:gd name="T16" fmla="*/ 6 w 19"/>
                <a:gd name="T17" fmla="*/ 0 h 6"/>
                <a:gd name="T18" fmla="*/ 4 w 19"/>
                <a:gd name="T19" fmla="*/ 1 h 6"/>
                <a:gd name="T20" fmla="*/ 4 w 19"/>
                <a:gd name="T21" fmla="*/ 2 h 6"/>
                <a:gd name="T22" fmla="*/ 2 w 19"/>
                <a:gd name="T23" fmla="*/ 4 h 6"/>
                <a:gd name="T24" fmla="*/ 2 w 19"/>
                <a:gd name="T25" fmla="*/ 2 h 6"/>
                <a:gd name="T26" fmla="*/ 2 w 19"/>
                <a:gd name="T27" fmla="*/ 1 h 6"/>
                <a:gd name="T28" fmla="*/ 0 w 19"/>
                <a:gd name="T29" fmla="*/ 1 h 6"/>
                <a:gd name="T30" fmla="*/ 0 w 19"/>
                <a:gd name="T31" fmla="*/ 4 h 6"/>
                <a:gd name="T32" fmla="*/ 8 w 19"/>
                <a:gd name="T33" fmla="*/ 6 h 6"/>
                <a:gd name="T34" fmla="*/ 14 w 19"/>
                <a:gd name="T35" fmla="*/ 6 h 6"/>
                <a:gd name="T36" fmla="*/ 16 w 19"/>
                <a:gd name="T37" fmla="*/ 4 h 6"/>
                <a:gd name="T38" fmla="*/ 14 w 19"/>
                <a:gd name="T39" fmla="*/ 4 h 6"/>
                <a:gd name="T40" fmla="*/ 14 w 19"/>
                <a:gd name="T41" fmla="*/ 2 h 6"/>
                <a:gd name="T42" fmla="*/ 14 w 19"/>
                <a:gd name="T43" fmla="*/ 1 h 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6"/>
                <a:gd name="T68" fmla="*/ 19 w 19"/>
                <a:gd name="T69" fmla="*/ 6 h 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6">
                  <a:moveTo>
                    <a:pt x="14" y="1"/>
                  </a:moveTo>
                  <a:lnTo>
                    <a:pt x="19" y="2"/>
                  </a:lnTo>
                  <a:lnTo>
                    <a:pt x="19" y="5"/>
                  </a:lnTo>
                  <a:lnTo>
                    <a:pt x="19" y="2"/>
                  </a:lnTo>
                  <a:lnTo>
                    <a:pt x="16" y="1"/>
                  </a:lnTo>
                  <a:lnTo>
                    <a:pt x="14" y="0"/>
                  </a:lnTo>
                  <a:lnTo>
                    <a:pt x="10" y="2"/>
                  </a:lnTo>
                  <a:lnTo>
                    <a:pt x="6" y="0"/>
                  </a:lnTo>
                  <a:lnTo>
                    <a:pt x="4" y="1"/>
                  </a:lnTo>
                  <a:lnTo>
                    <a:pt x="4" y="2"/>
                  </a:lnTo>
                  <a:lnTo>
                    <a:pt x="2" y="4"/>
                  </a:lnTo>
                  <a:lnTo>
                    <a:pt x="2" y="2"/>
                  </a:lnTo>
                  <a:lnTo>
                    <a:pt x="2" y="1"/>
                  </a:lnTo>
                  <a:lnTo>
                    <a:pt x="0" y="1"/>
                  </a:lnTo>
                  <a:lnTo>
                    <a:pt x="0" y="4"/>
                  </a:lnTo>
                  <a:lnTo>
                    <a:pt x="8" y="6"/>
                  </a:lnTo>
                  <a:lnTo>
                    <a:pt x="14" y="6"/>
                  </a:lnTo>
                  <a:lnTo>
                    <a:pt x="16" y="4"/>
                  </a:lnTo>
                  <a:lnTo>
                    <a:pt x="14" y="4"/>
                  </a:lnTo>
                  <a:lnTo>
                    <a:pt x="14" y="2"/>
                  </a:lnTo>
                  <a:lnTo>
                    <a:pt x="1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2" name="Freeform 1032"/>
            <p:cNvSpPr>
              <a:spLocks/>
            </p:cNvSpPr>
            <p:nvPr/>
          </p:nvSpPr>
          <p:spPr bwMode="auto">
            <a:xfrm>
              <a:off x="5527270" y="3107478"/>
              <a:ext cx="6379" cy="1162"/>
            </a:xfrm>
            <a:custGeom>
              <a:avLst/>
              <a:gdLst>
                <a:gd name="T0" fmla="*/ 4508 w 3"/>
                <a:gd name="T1" fmla="*/ 1 h 1"/>
                <a:gd name="T2" fmla="*/ 10519 w 3"/>
                <a:gd name="T3" fmla="*/ 1 h 1"/>
                <a:gd name="T4" fmla="*/ 13900 w 3"/>
                <a:gd name="T5" fmla="*/ 1 h 1"/>
                <a:gd name="T6" fmla="*/ 10519 w 3"/>
                <a:gd name="T7" fmla="*/ 0 h 1"/>
                <a:gd name="T8" fmla="*/ 4508 w 3"/>
                <a:gd name="T9" fmla="*/ 1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3" name="Freeform 1033"/>
            <p:cNvSpPr>
              <a:spLocks/>
            </p:cNvSpPr>
            <p:nvPr/>
          </p:nvSpPr>
          <p:spPr bwMode="auto">
            <a:xfrm>
              <a:off x="3015820" y="3263243"/>
              <a:ext cx="40096" cy="18599"/>
            </a:xfrm>
            <a:custGeom>
              <a:avLst/>
              <a:gdLst>
                <a:gd name="T0" fmla="*/ 19 w 44"/>
                <a:gd name="T1" fmla="*/ 3 h 16"/>
                <a:gd name="T2" fmla="*/ 19 w 44"/>
                <a:gd name="T3" fmla="*/ 4 h 16"/>
                <a:gd name="T4" fmla="*/ 17 w 44"/>
                <a:gd name="T5" fmla="*/ 3 h 16"/>
                <a:gd name="T6" fmla="*/ 15 w 44"/>
                <a:gd name="T7" fmla="*/ 3 h 16"/>
                <a:gd name="T8" fmla="*/ 13 w 44"/>
                <a:gd name="T9" fmla="*/ 3 h 16"/>
                <a:gd name="T10" fmla="*/ 13 w 44"/>
                <a:gd name="T11" fmla="*/ 3 h 16"/>
                <a:gd name="T12" fmla="*/ 10 w 44"/>
                <a:gd name="T13" fmla="*/ 0 h 16"/>
                <a:gd name="T14" fmla="*/ 8 w 44"/>
                <a:gd name="T15" fmla="*/ 0 h 16"/>
                <a:gd name="T16" fmla="*/ 8 w 44"/>
                <a:gd name="T17" fmla="*/ 3 h 16"/>
                <a:gd name="T18" fmla="*/ 2 w 44"/>
                <a:gd name="T19" fmla="*/ 4 h 16"/>
                <a:gd name="T20" fmla="*/ 0 w 44"/>
                <a:gd name="T21" fmla="*/ 5 h 16"/>
                <a:gd name="T22" fmla="*/ 0 w 44"/>
                <a:gd name="T23" fmla="*/ 7 h 16"/>
                <a:gd name="T24" fmla="*/ 0 w 44"/>
                <a:gd name="T25" fmla="*/ 7 h 16"/>
                <a:gd name="T26" fmla="*/ 0 w 44"/>
                <a:gd name="T27" fmla="*/ 8 h 16"/>
                <a:gd name="T28" fmla="*/ 2 w 44"/>
                <a:gd name="T29" fmla="*/ 10 h 16"/>
                <a:gd name="T30" fmla="*/ 4 w 44"/>
                <a:gd name="T31" fmla="*/ 12 h 16"/>
                <a:gd name="T32" fmla="*/ 6 w 44"/>
                <a:gd name="T33" fmla="*/ 12 h 16"/>
                <a:gd name="T34" fmla="*/ 8 w 44"/>
                <a:gd name="T35" fmla="*/ 13 h 16"/>
                <a:gd name="T36" fmla="*/ 15 w 44"/>
                <a:gd name="T37" fmla="*/ 13 h 16"/>
                <a:gd name="T38" fmla="*/ 17 w 44"/>
                <a:gd name="T39" fmla="*/ 14 h 16"/>
                <a:gd name="T40" fmla="*/ 17 w 44"/>
                <a:gd name="T41" fmla="*/ 15 h 16"/>
                <a:gd name="T42" fmla="*/ 21 w 44"/>
                <a:gd name="T43" fmla="*/ 14 h 16"/>
                <a:gd name="T44" fmla="*/ 21 w 44"/>
                <a:gd name="T45" fmla="*/ 14 h 16"/>
                <a:gd name="T46" fmla="*/ 27 w 44"/>
                <a:gd name="T47" fmla="*/ 14 h 16"/>
                <a:gd name="T48" fmla="*/ 27 w 44"/>
                <a:gd name="T49" fmla="*/ 15 h 16"/>
                <a:gd name="T50" fmla="*/ 34 w 44"/>
                <a:gd name="T51" fmla="*/ 16 h 16"/>
                <a:gd name="T52" fmla="*/ 40 w 44"/>
                <a:gd name="T53" fmla="*/ 15 h 16"/>
                <a:gd name="T54" fmla="*/ 40 w 44"/>
                <a:gd name="T55" fmla="*/ 14 h 16"/>
                <a:gd name="T56" fmla="*/ 40 w 44"/>
                <a:gd name="T57" fmla="*/ 13 h 16"/>
                <a:gd name="T58" fmla="*/ 40 w 44"/>
                <a:gd name="T59" fmla="*/ 11 h 16"/>
                <a:gd name="T60" fmla="*/ 40 w 44"/>
                <a:gd name="T61" fmla="*/ 10 h 16"/>
                <a:gd name="T62" fmla="*/ 40 w 44"/>
                <a:gd name="T63" fmla="*/ 10 h 16"/>
                <a:gd name="T64" fmla="*/ 40 w 44"/>
                <a:gd name="T65" fmla="*/ 8 h 16"/>
                <a:gd name="T66" fmla="*/ 44 w 44"/>
                <a:gd name="T67" fmla="*/ 8 h 16"/>
                <a:gd name="T68" fmla="*/ 44 w 44"/>
                <a:gd name="T69" fmla="*/ 7 h 16"/>
                <a:gd name="T70" fmla="*/ 42 w 44"/>
                <a:gd name="T71" fmla="*/ 5 h 16"/>
                <a:gd name="T72" fmla="*/ 40 w 44"/>
                <a:gd name="T73" fmla="*/ 4 h 16"/>
                <a:gd name="T74" fmla="*/ 38 w 44"/>
                <a:gd name="T75" fmla="*/ 3 h 16"/>
                <a:gd name="T76" fmla="*/ 36 w 44"/>
                <a:gd name="T77" fmla="*/ 4 h 16"/>
                <a:gd name="T78" fmla="*/ 34 w 44"/>
                <a:gd name="T79" fmla="*/ 5 h 16"/>
                <a:gd name="T80" fmla="*/ 29 w 44"/>
                <a:gd name="T81" fmla="*/ 3 h 16"/>
                <a:gd name="T82" fmla="*/ 27 w 44"/>
                <a:gd name="T83" fmla="*/ 4 h 16"/>
                <a:gd name="T84" fmla="*/ 23 w 44"/>
                <a:gd name="T85" fmla="*/ 3 h 16"/>
                <a:gd name="T86" fmla="*/ 23 w 44"/>
                <a:gd name="T87" fmla="*/ 3 h 16"/>
                <a:gd name="T88" fmla="*/ 19 w 44"/>
                <a:gd name="T89" fmla="*/ 3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16"/>
                <a:gd name="T137" fmla="*/ 44 w 44"/>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16">
                  <a:moveTo>
                    <a:pt x="19" y="3"/>
                  </a:moveTo>
                  <a:lnTo>
                    <a:pt x="19" y="4"/>
                  </a:lnTo>
                  <a:lnTo>
                    <a:pt x="17" y="3"/>
                  </a:lnTo>
                  <a:lnTo>
                    <a:pt x="15" y="3"/>
                  </a:lnTo>
                  <a:lnTo>
                    <a:pt x="13" y="3"/>
                  </a:lnTo>
                  <a:lnTo>
                    <a:pt x="10" y="0"/>
                  </a:lnTo>
                  <a:lnTo>
                    <a:pt x="8" y="0"/>
                  </a:lnTo>
                  <a:lnTo>
                    <a:pt x="8" y="3"/>
                  </a:lnTo>
                  <a:lnTo>
                    <a:pt x="2" y="4"/>
                  </a:lnTo>
                  <a:lnTo>
                    <a:pt x="0" y="5"/>
                  </a:lnTo>
                  <a:lnTo>
                    <a:pt x="0" y="7"/>
                  </a:lnTo>
                  <a:lnTo>
                    <a:pt x="0" y="8"/>
                  </a:lnTo>
                  <a:lnTo>
                    <a:pt x="2" y="10"/>
                  </a:lnTo>
                  <a:lnTo>
                    <a:pt x="4" y="12"/>
                  </a:lnTo>
                  <a:lnTo>
                    <a:pt x="6" y="12"/>
                  </a:lnTo>
                  <a:lnTo>
                    <a:pt x="8" y="13"/>
                  </a:lnTo>
                  <a:lnTo>
                    <a:pt x="15" y="13"/>
                  </a:lnTo>
                  <a:lnTo>
                    <a:pt x="17" y="14"/>
                  </a:lnTo>
                  <a:lnTo>
                    <a:pt x="17" y="15"/>
                  </a:lnTo>
                  <a:lnTo>
                    <a:pt x="21" y="14"/>
                  </a:lnTo>
                  <a:lnTo>
                    <a:pt x="27" y="14"/>
                  </a:lnTo>
                  <a:lnTo>
                    <a:pt x="27" y="15"/>
                  </a:lnTo>
                  <a:lnTo>
                    <a:pt x="34" y="16"/>
                  </a:lnTo>
                  <a:lnTo>
                    <a:pt x="40" y="15"/>
                  </a:lnTo>
                  <a:lnTo>
                    <a:pt x="40" y="14"/>
                  </a:lnTo>
                  <a:lnTo>
                    <a:pt x="40" y="13"/>
                  </a:lnTo>
                  <a:lnTo>
                    <a:pt x="40" y="11"/>
                  </a:lnTo>
                  <a:lnTo>
                    <a:pt x="40" y="10"/>
                  </a:lnTo>
                  <a:lnTo>
                    <a:pt x="40" y="8"/>
                  </a:lnTo>
                  <a:lnTo>
                    <a:pt x="44" y="8"/>
                  </a:lnTo>
                  <a:lnTo>
                    <a:pt x="44" y="7"/>
                  </a:lnTo>
                  <a:lnTo>
                    <a:pt x="42" y="5"/>
                  </a:lnTo>
                  <a:lnTo>
                    <a:pt x="40" y="4"/>
                  </a:lnTo>
                  <a:lnTo>
                    <a:pt x="38" y="3"/>
                  </a:lnTo>
                  <a:lnTo>
                    <a:pt x="36" y="4"/>
                  </a:lnTo>
                  <a:lnTo>
                    <a:pt x="34" y="5"/>
                  </a:lnTo>
                  <a:lnTo>
                    <a:pt x="29" y="3"/>
                  </a:lnTo>
                  <a:lnTo>
                    <a:pt x="27" y="4"/>
                  </a:lnTo>
                  <a:lnTo>
                    <a:pt x="23" y="3"/>
                  </a:lnTo>
                  <a:lnTo>
                    <a:pt x="19"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4" name="Freeform 1034"/>
            <p:cNvSpPr>
              <a:spLocks/>
            </p:cNvSpPr>
            <p:nvPr/>
          </p:nvSpPr>
          <p:spPr bwMode="auto">
            <a:xfrm>
              <a:off x="3002151" y="3349262"/>
              <a:ext cx="15492" cy="11624"/>
            </a:xfrm>
            <a:custGeom>
              <a:avLst/>
              <a:gdLst>
                <a:gd name="T0" fmla="*/ 11 w 17"/>
                <a:gd name="T1" fmla="*/ 2 h 10"/>
                <a:gd name="T2" fmla="*/ 11 w 17"/>
                <a:gd name="T3" fmla="*/ 4 h 10"/>
                <a:gd name="T4" fmla="*/ 13 w 17"/>
                <a:gd name="T5" fmla="*/ 5 h 10"/>
                <a:gd name="T6" fmla="*/ 15 w 17"/>
                <a:gd name="T7" fmla="*/ 6 h 10"/>
                <a:gd name="T8" fmla="*/ 17 w 17"/>
                <a:gd name="T9" fmla="*/ 4 h 10"/>
                <a:gd name="T10" fmla="*/ 17 w 17"/>
                <a:gd name="T11" fmla="*/ 2 h 10"/>
                <a:gd name="T12" fmla="*/ 11 w 17"/>
                <a:gd name="T13" fmla="*/ 0 h 10"/>
                <a:gd name="T14" fmla="*/ 11 w 17"/>
                <a:gd name="T15" fmla="*/ 2 h 10"/>
                <a:gd name="T16" fmla="*/ 9 w 17"/>
                <a:gd name="T17" fmla="*/ 2 h 10"/>
                <a:gd name="T18" fmla="*/ 7 w 17"/>
                <a:gd name="T19" fmla="*/ 3 h 10"/>
                <a:gd name="T20" fmla="*/ 4 w 17"/>
                <a:gd name="T21" fmla="*/ 3 h 10"/>
                <a:gd name="T22" fmla="*/ 0 w 17"/>
                <a:gd name="T23" fmla="*/ 5 h 10"/>
                <a:gd name="T24" fmla="*/ 0 w 17"/>
                <a:gd name="T25" fmla="*/ 6 h 10"/>
                <a:gd name="T26" fmla="*/ 2 w 17"/>
                <a:gd name="T27" fmla="*/ 8 h 10"/>
                <a:gd name="T28" fmla="*/ 2 w 17"/>
                <a:gd name="T29" fmla="*/ 9 h 10"/>
                <a:gd name="T30" fmla="*/ 2 w 17"/>
                <a:gd name="T31" fmla="*/ 10 h 10"/>
                <a:gd name="T32" fmla="*/ 7 w 17"/>
                <a:gd name="T33" fmla="*/ 9 h 10"/>
                <a:gd name="T34" fmla="*/ 7 w 17"/>
                <a:gd name="T35" fmla="*/ 9 h 10"/>
                <a:gd name="T36" fmla="*/ 7 w 17"/>
                <a:gd name="T37" fmla="*/ 8 h 10"/>
                <a:gd name="T38" fmla="*/ 9 w 17"/>
                <a:gd name="T39" fmla="*/ 6 h 10"/>
                <a:gd name="T40" fmla="*/ 9 w 17"/>
                <a:gd name="T41" fmla="*/ 5 h 10"/>
                <a:gd name="T42" fmla="*/ 9 w 17"/>
                <a:gd name="T43" fmla="*/ 5 h 10"/>
                <a:gd name="T44" fmla="*/ 11 w 17"/>
                <a:gd name="T45" fmla="*/ 2 h 10"/>
                <a:gd name="T46" fmla="*/ 11 w 17"/>
                <a:gd name="T47" fmla="*/ 2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0"/>
                <a:gd name="T74" fmla="*/ 17 w 17"/>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0">
                  <a:moveTo>
                    <a:pt x="11" y="2"/>
                  </a:moveTo>
                  <a:lnTo>
                    <a:pt x="11" y="4"/>
                  </a:lnTo>
                  <a:lnTo>
                    <a:pt x="13" y="5"/>
                  </a:lnTo>
                  <a:lnTo>
                    <a:pt x="15" y="6"/>
                  </a:lnTo>
                  <a:lnTo>
                    <a:pt x="17" y="4"/>
                  </a:lnTo>
                  <a:lnTo>
                    <a:pt x="17" y="2"/>
                  </a:lnTo>
                  <a:lnTo>
                    <a:pt x="11" y="0"/>
                  </a:lnTo>
                  <a:lnTo>
                    <a:pt x="11" y="2"/>
                  </a:lnTo>
                  <a:lnTo>
                    <a:pt x="9" y="2"/>
                  </a:lnTo>
                  <a:lnTo>
                    <a:pt x="7" y="3"/>
                  </a:lnTo>
                  <a:lnTo>
                    <a:pt x="4" y="3"/>
                  </a:lnTo>
                  <a:lnTo>
                    <a:pt x="0" y="5"/>
                  </a:lnTo>
                  <a:lnTo>
                    <a:pt x="0" y="6"/>
                  </a:lnTo>
                  <a:lnTo>
                    <a:pt x="2" y="8"/>
                  </a:lnTo>
                  <a:lnTo>
                    <a:pt x="2" y="9"/>
                  </a:lnTo>
                  <a:lnTo>
                    <a:pt x="2" y="10"/>
                  </a:lnTo>
                  <a:lnTo>
                    <a:pt x="7" y="9"/>
                  </a:lnTo>
                  <a:lnTo>
                    <a:pt x="7" y="8"/>
                  </a:lnTo>
                  <a:lnTo>
                    <a:pt x="9" y="6"/>
                  </a:lnTo>
                  <a:lnTo>
                    <a:pt x="9" y="5"/>
                  </a:lnTo>
                  <a:lnTo>
                    <a:pt x="11"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5" name="Freeform 1035"/>
            <p:cNvSpPr>
              <a:spLocks/>
            </p:cNvSpPr>
            <p:nvPr/>
          </p:nvSpPr>
          <p:spPr bwMode="auto">
            <a:xfrm>
              <a:off x="2986659" y="3212096"/>
              <a:ext cx="48297" cy="53471"/>
            </a:xfrm>
            <a:custGeom>
              <a:avLst/>
              <a:gdLst>
                <a:gd name="T0" fmla="*/ 34 w 53"/>
                <a:gd name="T1" fmla="*/ 9 h 46"/>
                <a:gd name="T2" fmla="*/ 32 w 53"/>
                <a:gd name="T3" fmla="*/ 9 h 46"/>
                <a:gd name="T4" fmla="*/ 28 w 53"/>
                <a:gd name="T5" fmla="*/ 7 h 46"/>
                <a:gd name="T6" fmla="*/ 26 w 53"/>
                <a:gd name="T7" fmla="*/ 7 h 46"/>
                <a:gd name="T8" fmla="*/ 13 w 53"/>
                <a:gd name="T9" fmla="*/ 1 h 46"/>
                <a:gd name="T10" fmla="*/ 5 w 53"/>
                <a:gd name="T11" fmla="*/ 0 h 46"/>
                <a:gd name="T12" fmla="*/ 0 w 53"/>
                <a:gd name="T13" fmla="*/ 2 h 46"/>
                <a:gd name="T14" fmla="*/ 0 w 53"/>
                <a:gd name="T15" fmla="*/ 3 h 46"/>
                <a:gd name="T16" fmla="*/ 0 w 53"/>
                <a:gd name="T17" fmla="*/ 3 h 46"/>
                <a:gd name="T18" fmla="*/ 2 w 53"/>
                <a:gd name="T19" fmla="*/ 9 h 46"/>
                <a:gd name="T20" fmla="*/ 2 w 53"/>
                <a:gd name="T21" fmla="*/ 10 h 46"/>
                <a:gd name="T22" fmla="*/ 5 w 53"/>
                <a:gd name="T23" fmla="*/ 11 h 46"/>
                <a:gd name="T24" fmla="*/ 2 w 53"/>
                <a:gd name="T25" fmla="*/ 13 h 46"/>
                <a:gd name="T26" fmla="*/ 0 w 53"/>
                <a:gd name="T27" fmla="*/ 15 h 46"/>
                <a:gd name="T28" fmla="*/ 2 w 53"/>
                <a:gd name="T29" fmla="*/ 18 h 46"/>
                <a:gd name="T30" fmla="*/ 5 w 53"/>
                <a:gd name="T31" fmla="*/ 18 h 46"/>
                <a:gd name="T32" fmla="*/ 5 w 53"/>
                <a:gd name="T33" fmla="*/ 21 h 46"/>
                <a:gd name="T34" fmla="*/ 5 w 53"/>
                <a:gd name="T35" fmla="*/ 24 h 46"/>
                <a:gd name="T36" fmla="*/ 9 w 53"/>
                <a:gd name="T37" fmla="*/ 24 h 46"/>
                <a:gd name="T38" fmla="*/ 9 w 53"/>
                <a:gd name="T39" fmla="*/ 25 h 46"/>
                <a:gd name="T40" fmla="*/ 7 w 53"/>
                <a:gd name="T41" fmla="*/ 26 h 46"/>
                <a:gd name="T42" fmla="*/ 7 w 53"/>
                <a:gd name="T43" fmla="*/ 27 h 46"/>
                <a:gd name="T44" fmla="*/ 11 w 53"/>
                <a:gd name="T45" fmla="*/ 27 h 46"/>
                <a:gd name="T46" fmla="*/ 13 w 53"/>
                <a:gd name="T47" fmla="*/ 27 h 46"/>
                <a:gd name="T48" fmla="*/ 21 w 53"/>
                <a:gd name="T49" fmla="*/ 30 h 46"/>
                <a:gd name="T50" fmla="*/ 21 w 53"/>
                <a:gd name="T51" fmla="*/ 31 h 46"/>
                <a:gd name="T52" fmla="*/ 24 w 53"/>
                <a:gd name="T53" fmla="*/ 32 h 46"/>
                <a:gd name="T54" fmla="*/ 21 w 53"/>
                <a:gd name="T55" fmla="*/ 33 h 46"/>
                <a:gd name="T56" fmla="*/ 9 w 53"/>
                <a:gd name="T57" fmla="*/ 33 h 46"/>
                <a:gd name="T58" fmla="*/ 9 w 53"/>
                <a:gd name="T59" fmla="*/ 34 h 46"/>
                <a:gd name="T60" fmla="*/ 19 w 53"/>
                <a:gd name="T61" fmla="*/ 41 h 46"/>
                <a:gd name="T62" fmla="*/ 17 w 53"/>
                <a:gd name="T63" fmla="*/ 43 h 46"/>
                <a:gd name="T64" fmla="*/ 17 w 53"/>
                <a:gd name="T65" fmla="*/ 44 h 46"/>
                <a:gd name="T66" fmla="*/ 21 w 53"/>
                <a:gd name="T67" fmla="*/ 46 h 46"/>
                <a:gd name="T68" fmla="*/ 26 w 53"/>
                <a:gd name="T69" fmla="*/ 43 h 46"/>
                <a:gd name="T70" fmla="*/ 26 w 53"/>
                <a:gd name="T71" fmla="*/ 43 h 46"/>
                <a:gd name="T72" fmla="*/ 24 w 53"/>
                <a:gd name="T73" fmla="*/ 42 h 46"/>
                <a:gd name="T74" fmla="*/ 24 w 53"/>
                <a:gd name="T75" fmla="*/ 42 h 46"/>
                <a:gd name="T76" fmla="*/ 28 w 53"/>
                <a:gd name="T77" fmla="*/ 40 h 46"/>
                <a:gd name="T78" fmla="*/ 32 w 53"/>
                <a:gd name="T79" fmla="*/ 42 h 46"/>
                <a:gd name="T80" fmla="*/ 34 w 53"/>
                <a:gd name="T81" fmla="*/ 42 h 46"/>
                <a:gd name="T82" fmla="*/ 45 w 53"/>
                <a:gd name="T83" fmla="*/ 39 h 46"/>
                <a:gd name="T84" fmla="*/ 49 w 53"/>
                <a:gd name="T85" fmla="*/ 40 h 46"/>
                <a:gd name="T86" fmla="*/ 49 w 53"/>
                <a:gd name="T87" fmla="*/ 40 h 46"/>
                <a:gd name="T88" fmla="*/ 51 w 53"/>
                <a:gd name="T89" fmla="*/ 40 h 46"/>
                <a:gd name="T90" fmla="*/ 53 w 53"/>
                <a:gd name="T91" fmla="*/ 34 h 46"/>
                <a:gd name="T92" fmla="*/ 51 w 53"/>
                <a:gd name="T93" fmla="*/ 33 h 46"/>
                <a:gd name="T94" fmla="*/ 49 w 53"/>
                <a:gd name="T95" fmla="*/ 32 h 46"/>
                <a:gd name="T96" fmla="*/ 49 w 53"/>
                <a:gd name="T97" fmla="*/ 33 h 46"/>
                <a:gd name="T98" fmla="*/ 49 w 53"/>
                <a:gd name="T99" fmla="*/ 25 h 46"/>
                <a:gd name="T100" fmla="*/ 53 w 53"/>
                <a:gd name="T101" fmla="*/ 24 h 46"/>
                <a:gd name="T102" fmla="*/ 53 w 53"/>
                <a:gd name="T103" fmla="*/ 23 h 46"/>
                <a:gd name="T104" fmla="*/ 49 w 53"/>
                <a:gd name="T105" fmla="*/ 17 h 46"/>
                <a:gd name="T106" fmla="*/ 40 w 53"/>
                <a:gd name="T107" fmla="*/ 15 h 46"/>
                <a:gd name="T108" fmla="*/ 36 w 53"/>
                <a:gd name="T109" fmla="*/ 16 h 46"/>
                <a:gd name="T110" fmla="*/ 34 w 53"/>
                <a:gd name="T111" fmla="*/ 16 h 46"/>
                <a:gd name="T112" fmla="*/ 34 w 53"/>
                <a:gd name="T113" fmla="*/ 10 h 46"/>
                <a:gd name="T114" fmla="*/ 34 w 53"/>
                <a:gd name="T115" fmla="*/ 9 h 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46"/>
                <a:gd name="T176" fmla="*/ 53 w 53"/>
                <a:gd name="T177" fmla="*/ 46 h 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46">
                  <a:moveTo>
                    <a:pt x="34" y="9"/>
                  </a:moveTo>
                  <a:lnTo>
                    <a:pt x="32" y="9"/>
                  </a:lnTo>
                  <a:lnTo>
                    <a:pt x="28" y="7"/>
                  </a:lnTo>
                  <a:lnTo>
                    <a:pt x="26" y="7"/>
                  </a:lnTo>
                  <a:lnTo>
                    <a:pt x="13" y="1"/>
                  </a:lnTo>
                  <a:lnTo>
                    <a:pt x="5" y="0"/>
                  </a:lnTo>
                  <a:lnTo>
                    <a:pt x="0" y="2"/>
                  </a:lnTo>
                  <a:lnTo>
                    <a:pt x="0" y="3"/>
                  </a:lnTo>
                  <a:lnTo>
                    <a:pt x="2" y="9"/>
                  </a:lnTo>
                  <a:lnTo>
                    <a:pt x="2" y="10"/>
                  </a:lnTo>
                  <a:lnTo>
                    <a:pt x="5" y="11"/>
                  </a:lnTo>
                  <a:lnTo>
                    <a:pt x="2" y="13"/>
                  </a:lnTo>
                  <a:lnTo>
                    <a:pt x="0" y="15"/>
                  </a:lnTo>
                  <a:lnTo>
                    <a:pt x="2" y="18"/>
                  </a:lnTo>
                  <a:lnTo>
                    <a:pt x="5" y="18"/>
                  </a:lnTo>
                  <a:lnTo>
                    <a:pt x="5" y="21"/>
                  </a:lnTo>
                  <a:lnTo>
                    <a:pt x="5" y="24"/>
                  </a:lnTo>
                  <a:lnTo>
                    <a:pt x="9" y="24"/>
                  </a:lnTo>
                  <a:lnTo>
                    <a:pt x="9" y="25"/>
                  </a:lnTo>
                  <a:lnTo>
                    <a:pt x="7" y="26"/>
                  </a:lnTo>
                  <a:lnTo>
                    <a:pt x="7" y="27"/>
                  </a:lnTo>
                  <a:lnTo>
                    <a:pt x="11" y="27"/>
                  </a:lnTo>
                  <a:lnTo>
                    <a:pt x="13" y="27"/>
                  </a:lnTo>
                  <a:lnTo>
                    <a:pt x="21" y="30"/>
                  </a:lnTo>
                  <a:lnTo>
                    <a:pt x="21" y="31"/>
                  </a:lnTo>
                  <a:lnTo>
                    <a:pt x="24" y="32"/>
                  </a:lnTo>
                  <a:lnTo>
                    <a:pt x="21" y="33"/>
                  </a:lnTo>
                  <a:lnTo>
                    <a:pt x="9" y="33"/>
                  </a:lnTo>
                  <a:lnTo>
                    <a:pt x="9" y="34"/>
                  </a:lnTo>
                  <a:lnTo>
                    <a:pt x="19" y="41"/>
                  </a:lnTo>
                  <a:lnTo>
                    <a:pt x="17" y="43"/>
                  </a:lnTo>
                  <a:lnTo>
                    <a:pt x="17" y="44"/>
                  </a:lnTo>
                  <a:lnTo>
                    <a:pt x="21" y="46"/>
                  </a:lnTo>
                  <a:lnTo>
                    <a:pt x="26" y="43"/>
                  </a:lnTo>
                  <a:lnTo>
                    <a:pt x="24" y="42"/>
                  </a:lnTo>
                  <a:lnTo>
                    <a:pt x="28" y="40"/>
                  </a:lnTo>
                  <a:lnTo>
                    <a:pt x="32" y="42"/>
                  </a:lnTo>
                  <a:lnTo>
                    <a:pt x="34" y="42"/>
                  </a:lnTo>
                  <a:lnTo>
                    <a:pt x="45" y="39"/>
                  </a:lnTo>
                  <a:lnTo>
                    <a:pt x="49" y="40"/>
                  </a:lnTo>
                  <a:lnTo>
                    <a:pt x="51" y="40"/>
                  </a:lnTo>
                  <a:lnTo>
                    <a:pt x="53" y="34"/>
                  </a:lnTo>
                  <a:lnTo>
                    <a:pt x="51" y="33"/>
                  </a:lnTo>
                  <a:lnTo>
                    <a:pt x="49" y="32"/>
                  </a:lnTo>
                  <a:lnTo>
                    <a:pt x="49" y="33"/>
                  </a:lnTo>
                  <a:lnTo>
                    <a:pt x="49" y="25"/>
                  </a:lnTo>
                  <a:lnTo>
                    <a:pt x="53" y="24"/>
                  </a:lnTo>
                  <a:lnTo>
                    <a:pt x="53" y="23"/>
                  </a:lnTo>
                  <a:lnTo>
                    <a:pt x="49" y="17"/>
                  </a:lnTo>
                  <a:lnTo>
                    <a:pt x="40" y="15"/>
                  </a:lnTo>
                  <a:lnTo>
                    <a:pt x="36" y="16"/>
                  </a:lnTo>
                  <a:lnTo>
                    <a:pt x="34" y="16"/>
                  </a:lnTo>
                  <a:lnTo>
                    <a:pt x="34" y="10"/>
                  </a:lnTo>
                  <a:lnTo>
                    <a:pt x="34"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6" name="Freeform 1036"/>
            <p:cNvSpPr>
              <a:spLocks/>
            </p:cNvSpPr>
            <p:nvPr/>
          </p:nvSpPr>
          <p:spPr bwMode="auto">
            <a:xfrm>
              <a:off x="2941096" y="3307415"/>
              <a:ext cx="15492" cy="8137"/>
            </a:xfrm>
            <a:custGeom>
              <a:avLst/>
              <a:gdLst>
                <a:gd name="T0" fmla="*/ 10 w 17"/>
                <a:gd name="T1" fmla="*/ 1 h 7"/>
                <a:gd name="T2" fmla="*/ 8 w 17"/>
                <a:gd name="T3" fmla="*/ 1 h 7"/>
                <a:gd name="T4" fmla="*/ 4 w 17"/>
                <a:gd name="T5" fmla="*/ 5 h 7"/>
                <a:gd name="T6" fmla="*/ 0 w 17"/>
                <a:gd name="T7" fmla="*/ 6 h 7"/>
                <a:gd name="T8" fmla="*/ 0 w 17"/>
                <a:gd name="T9" fmla="*/ 7 h 7"/>
                <a:gd name="T10" fmla="*/ 6 w 17"/>
                <a:gd name="T11" fmla="*/ 7 h 7"/>
                <a:gd name="T12" fmla="*/ 12 w 17"/>
                <a:gd name="T13" fmla="*/ 5 h 7"/>
                <a:gd name="T14" fmla="*/ 17 w 17"/>
                <a:gd name="T15" fmla="*/ 2 h 7"/>
                <a:gd name="T16" fmla="*/ 15 w 17"/>
                <a:gd name="T17" fmla="*/ 0 h 7"/>
                <a:gd name="T18" fmla="*/ 10 w 17"/>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7"/>
                <a:gd name="T32" fmla="*/ 17 w 1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7">
                  <a:moveTo>
                    <a:pt x="10" y="1"/>
                  </a:moveTo>
                  <a:lnTo>
                    <a:pt x="8" y="1"/>
                  </a:lnTo>
                  <a:lnTo>
                    <a:pt x="4" y="5"/>
                  </a:lnTo>
                  <a:lnTo>
                    <a:pt x="0" y="6"/>
                  </a:lnTo>
                  <a:lnTo>
                    <a:pt x="0" y="7"/>
                  </a:lnTo>
                  <a:lnTo>
                    <a:pt x="6" y="7"/>
                  </a:lnTo>
                  <a:lnTo>
                    <a:pt x="12" y="5"/>
                  </a:lnTo>
                  <a:lnTo>
                    <a:pt x="17" y="2"/>
                  </a:lnTo>
                  <a:lnTo>
                    <a:pt x="15" y="0"/>
                  </a:lnTo>
                  <a:lnTo>
                    <a:pt x="1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7" name="Freeform 1037"/>
            <p:cNvSpPr>
              <a:spLocks/>
            </p:cNvSpPr>
            <p:nvPr/>
          </p:nvSpPr>
          <p:spPr bwMode="auto">
            <a:xfrm>
              <a:off x="2969345" y="3157462"/>
              <a:ext cx="17314" cy="19761"/>
            </a:xfrm>
            <a:custGeom>
              <a:avLst/>
              <a:gdLst>
                <a:gd name="T0" fmla="*/ 3 w 19"/>
                <a:gd name="T1" fmla="*/ 0 h 17"/>
                <a:gd name="T2" fmla="*/ 0 w 19"/>
                <a:gd name="T3" fmla="*/ 7 h 17"/>
                <a:gd name="T4" fmla="*/ 9 w 19"/>
                <a:gd name="T5" fmla="*/ 7 h 17"/>
                <a:gd name="T6" fmla="*/ 11 w 19"/>
                <a:gd name="T7" fmla="*/ 8 h 17"/>
                <a:gd name="T8" fmla="*/ 11 w 19"/>
                <a:gd name="T9" fmla="*/ 10 h 17"/>
                <a:gd name="T10" fmla="*/ 11 w 19"/>
                <a:gd name="T11" fmla="*/ 12 h 17"/>
                <a:gd name="T12" fmla="*/ 15 w 19"/>
                <a:gd name="T13" fmla="*/ 16 h 17"/>
                <a:gd name="T14" fmla="*/ 17 w 19"/>
                <a:gd name="T15" fmla="*/ 17 h 17"/>
                <a:gd name="T16" fmla="*/ 19 w 19"/>
                <a:gd name="T17" fmla="*/ 4 h 17"/>
                <a:gd name="T18" fmla="*/ 19 w 19"/>
                <a:gd name="T19" fmla="*/ 0 h 17"/>
                <a:gd name="T20" fmla="*/ 3 w 19"/>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7"/>
                <a:gd name="T35" fmla="*/ 19 w 1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7">
                  <a:moveTo>
                    <a:pt x="3" y="0"/>
                  </a:moveTo>
                  <a:lnTo>
                    <a:pt x="0" y="7"/>
                  </a:lnTo>
                  <a:lnTo>
                    <a:pt x="9" y="7"/>
                  </a:lnTo>
                  <a:lnTo>
                    <a:pt x="11" y="8"/>
                  </a:lnTo>
                  <a:lnTo>
                    <a:pt x="11" y="10"/>
                  </a:lnTo>
                  <a:lnTo>
                    <a:pt x="11" y="12"/>
                  </a:lnTo>
                  <a:lnTo>
                    <a:pt x="15" y="16"/>
                  </a:lnTo>
                  <a:lnTo>
                    <a:pt x="17" y="17"/>
                  </a:lnTo>
                  <a:lnTo>
                    <a:pt x="19" y="4"/>
                  </a:lnTo>
                  <a:lnTo>
                    <a:pt x="19" y="0"/>
                  </a:lnTo>
                  <a:lnTo>
                    <a:pt x="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8" name="Freeform 1038"/>
            <p:cNvSpPr>
              <a:spLocks/>
            </p:cNvSpPr>
            <p:nvPr/>
          </p:nvSpPr>
          <p:spPr bwMode="auto">
            <a:xfrm>
              <a:off x="2918314" y="3337638"/>
              <a:ext cx="17314" cy="9299"/>
            </a:xfrm>
            <a:custGeom>
              <a:avLst/>
              <a:gdLst>
                <a:gd name="T0" fmla="*/ 4 w 19"/>
                <a:gd name="T1" fmla="*/ 8 h 8"/>
                <a:gd name="T2" fmla="*/ 8 w 19"/>
                <a:gd name="T3" fmla="*/ 7 h 8"/>
                <a:gd name="T4" fmla="*/ 12 w 19"/>
                <a:gd name="T5" fmla="*/ 7 h 8"/>
                <a:gd name="T6" fmla="*/ 12 w 19"/>
                <a:gd name="T7" fmla="*/ 5 h 8"/>
                <a:gd name="T8" fmla="*/ 19 w 19"/>
                <a:gd name="T9" fmla="*/ 2 h 8"/>
                <a:gd name="T10" fmla="*/ 16 w 19"/>
                <a:gd name="T11" fmla="*/ 0 h 8"/>
                <a:gd name="T12" fmla="*/ 6 w 19"/>
                <a:gd name="T13" fmla="*/ 2 h 8"/>
                <a:gd name="T14" fmla="*/ 6 w 19"/>
                <a:gd name="T15" fmla="*/ 3 h 8"/>
                <a:gd name="T16" fmla="*/ 4 w 19"/>
                <a:gd name="T17" fmla="*/ 4 h 8"/>
                <a:gd name="T18" fmla="*/ 0 w 19"/>
                <a:gd name="T19" fmla="*/ 6 h 8"/>
                <a:gd name="T20" fmla="*/ 0 w 19"/>
                <a:gd name="T21" fmla="*/ 7 h 8"/>
                <a:gd name="T22" fmla="*/ 2 w 19"/>
                <a:gd name="T23" fmla="*/ 8 h 8"/>
                <a:gd name="T24" fmla="*/ 4 w 19"/>
                <a:gd name="T25" fmla="*/ 8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8"/>
                <a:gd name="T41" fmla="*/ 19 w 1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8">
                  <a:moveTo>
                    <a:pt x="4" y="8"/>
                  </a:moveTo>
                  <a:lnTo>
                    <a:pt x="8" y="7"/>
                  </a:lnTo>
                  <a:lnTo>
                    <a:pt x="12" y="7"/>
                  </a:lnTo>
                  <a:lnTo>
                    <a:pt x="12" y="5"/>
                  </a:lnTo>
                  <a:lnTo>
                    <a:pt x="19" y="2"/>
                  </a:lnTo>
                  <a:lnTo>
                    <a:pt x="16" y="0"/>
                  </a:lnTo>
                  <a:lnTo>
                    <a:pt x="6" y="2"/>
                  </a:lnTo>
                  <a:lnTo>
                    <a:pt x="6" y="3"/>
                  </a:lnTo>
                  <a:lnTo>
                    <a:pt x="4" y="4"/>
                  </a:lnTo>
                  <a:lnTo>
                    <a:pt x="0" y="6"/>
                  </a:lnTo>
                  <a:lnTo>
                    <a:pt x="0" y="7"/>
                  </a:lnTo>
                  <a:lnTo>
                    <a:pt x="2" y="8"/>
                  </a:lnTo>
                  <a:lnTo>
                    <a:pt x="4"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59" name="Freeform 1039"/>
            <p:cNvSpPr>
              <a:spLocks/>
            </p:cNvSpPr>
            <p:nvPr/>
          </p:nvSpPr>
          <p:spPr bwMode="auto">
            <a:xfrm>
              <a:off x="5552785" y="3143513"/>
              <a:ext cx="99328" cy="76720"/>
            </a:xfrm>
            <a:custGeom>
              <a:avLst/>
              <a:gdLst>
                <a:gd name="T0" fmla="*/ 29870 w 52"/>
                <a:gd name="T1" fmla="*/ 0 h 58"/>
                <a:gd name="T2" fmla="*/ 22739 w 52"/>
                <a:gd name="T3" fmla="*/ 3 h 58"/>
                <a:gd name="T4" fmla="*/ 17979 w 52"/>
                <a:gd name="T5" fmla="*/ 36 h 58"/>
                <a:gd name="T6" fmla="*/ 17979 w 52"/>
                <a:gd name="T7" fmla="*/ 47 h 58"/>
                <a:gd name="T8" fmla="*/ 16394 w 52"/>
                <a:gd name="T9" fmla="*/ 60 h 58"/>
                <a:gd name="T10" fmla="*/ 17979 w 52"/>
                <a:gd name="T11" fmla="*/ 68 h 58"/>
                <a:gd name="T12" fmla="*/ 11520 w 52"/>
                <a:gd name="T13" fmla="*/ 76 h 58"/>
                <a:gd name="T14" fmla="*/ 3031 w 52"/>
                <a:gd name="T15" fmla="*/ 107 h 58"/>
                <a:gd name="T16" fmla="*/ 3031 w 52"/>
                <a:gd name="T17" fmla="*/ 109 h 58"/>
                <a:gd name="T18" fmla="*/ 4806 w 52"/>
                <a:gd name="T19" fmla="*/ 114 h 58"/>
                <a:gd name="T20" fmla="*/ 6353 w 52"/>
                <a:gd name="T21" fmla="*/ 107 h 58"/>
                <a:gd name="T22" fmla="*/ 10074 w 52"/>
                <a:gd name="T23" fmla="*/ 109 h 58"/>
                <a:gd name="T24" fmla="*/ 11520 w 52"/>
                <a:gd name="T25" fmla="*/ 114 h 58"/>
                <a:gd name="T26" fmla="*/ 14923 w 52"/>
                <a:gd name="T27" fmla="*/ 112 h 58"/>
                <a:gd name="T28" fmla="*/ 17979 w 52"/>
                <a:gd name="T29" fmla="*/ 157 h 58"/>
                <a:gd name="T30" fmla="*/ 21117 w 52"/>
                <a:gd name="T31" fmla="*/ 165 h 58"/>
                <a:gd name="T32" fmla="*/ 24148 w 52"/>
                <a:gd name="T33" fmla="*/ 180 h 58"/>
                <a:gd name="T34" fmla="*/ 34364 w 52"/>
                <a:gd name="T35" fmla="*/ 180 h 58"/>
                <a:gd name="T36" fmla="*/ 35700 w 52"/>
                <a:gd name="T37" fmla="*/ 180 h 58"/>
                <a:gd name="T38" fmla="*/ 39097 w 52"/>
                <a:gd name="T39" fmla="*/ 184 h 58"/>
                <a:gd name="T40" fmla="*/ 49287 w 52"/>
                <a:gd name="T41" fmla="*/ 195 h 58"/>
                <a:gd name="T42" fmla="*/ 54018 w 52"/>
                <a:gd name="T43" fmla="*/ 205 h 58"/>
                <a:gd name="T44" fmla="*/ 68636 w 52"/>
                <a:gd name="T45" fmla="*/ 209 h 58"/>
                <a:gd name="T46" fmla="*/ 73462 w 52"/>
                <a:gd name="T47" fmla="*/ 207 h 58"/>
                <a:gd name="T48" fmla="*/ 77530 w 52"/>
                <a:gd name="T49" fmla="*/ 204 h 58"/>
                <a:gd name="T50" fmla="*/ 78998 w 52"/>
                <a:gd name="T51" fmla="*/ 188 h 58"/>
                <a:gd name="T52" fmla="*/ 78998 w 52"/>
                <a:gd name="T53" fmla="*/ 179 h 58"/>
                <a:gd name="T54" fmla="*/ 77530 w 52"/>
                <a:gd name="T55" fmla="*/ 160 h 58"/>
                <a:gd name="T56" fmla="*/ 70412 w 52"/>
                <a:gd name="T57" fmla="*/ 145 h 58"/>
                <a:gd name="T58" fmla="*/ 77530 w 52"/>
                <a:gd name="T59" fmla="*/ 145 h 58"/>
                <a:gd name="T60" fmla="*/ 78998 w 52"/>
                <a:gd name="T61" fmla="*/ 112 h 58"/>
                <a:gd name="T62" fmla="*/ 81953 w 52"/>
                <a:gd name="T63" fmla="*/ 88 h 58"/>
                <a:gd name="T64" fmla="*/ 83576 w 52"/>
                <a:gd name="T65" fmla="*/ 86 h 58"/>
                <a:gd name="T66" fmla="*/ 80561 w 52"/>
                <a:gd name="T67" fmla="*/ 77 h 58"/>
                <a:gd name="T68" fmla="*/ 80561 w 52"/>
                <a:gd name="T69" fmla="*/ 68 h 58"/>
                <a:gd name="T70" fmla="*/ 77530 w 52"/>
                <a:gd name="T71" fmla="*/ 47 h 58"/>
                <a:gd name="T72" fmla="*/ 74833 w 52"/>
                <a:gd name="T73" fmla="*/ 41 h 58"/>
                <a:gd name="T74" fmla="*/ 70412 w 52"/>
                <a:gd name="T75" fmla="*/ 41 h 58"/>
                <a:gd name="T76" fmla="*/ 64235 w 52"/>
                <a:gd name="T77" fmla="*/ 41 h 58"/>
                <a:gd name="T78" fmla="*/ 64235 w 52"/>
                <a:gd name="T79" fmla="*/ 53 h 58"/>
                <a:gd name="T80" fmla="*/ 55481 w 52"/>
                <a:gd name="T81" fmla="*/ 74 h 58"/>
                <a:gd name="T82" fmla="*/ 49287 w 52"/>
                <a:gd name="T83" fmla="*/ 84 h 58"/>
                <a:gd name="T84" fmla="*/ 54018 w 52"/>
                <a:gd name="T85" fmla="*/ 68 h 58"/>
                <a:gd name="T86" fmla="*/ 55481 w 52"/>
                <a:gd name="T87" fmla="*/ 57 h 58"/>
                <a:gd name="T88" fmla="*/ 61145 w 52"/>
                <a:gd name="T89" fmla="*/ 41 h 58"/>
                <a:gd name="T90" fmla="*/ 58512 w 52"/>
                <a:gd name="T91" fmla="*/ 41 h 58"/>
                <a:gd name="T92" fmla="*/ 61145 w 52"/>
                <a:gd name="T93" fmla="*/ 25 h 58"/>
                <a:gd name="T94" fmla="*/ 55481 w 52"/>
                <a:gd name="T95" fmla="*/ 22 h 58"/>
                <a:gd name="T96" fmla="*/ 52085 w 52"/>
                <a:gd name="T97" fmla="*/ 3 h 58"/>
                <a:gd name="T98" fmla="*/ 39097 w 52"/>
                <a:gd name="T99" fmla="*/ 0 h 58"/>
                <a:gd name="T100" fmla="*/ 35700 w 52"/>
                <a:gd name="T101" fmla="*/ 0 h 58"/>
                <a:gd name="T102" fmla="*/ 29870 w 52"/>
                <a:gd name="T103" fmla="*/ 0 h 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
                <a:gd name="T157" fmla="*/ 0 h 58"/>
                <a:gd name="T158" fmla="*/ 52 w 52"/>
                <a:gd name="T159" fmla="*/ 58 h 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0" name="Freeform 1040"/>
            <p:cNvSpPr>
              <a:spLocks/>
            </p:cNvSpPr>
            <p:nvPr/>
          </p:nvSpPr>
          <p:spPr bwMode="auto">
            <a:xfrm>
              <a:off x="2910113" y="3334151"/>
              <a:ext cx="20959" cy="8137"/>
            </a:xfrm>
            <a:custGeom>
              <a:avLst/>
              <a:gdLst>
                <a:gd name="T0" fmla="*/ 23 w 23"/>
                <a:gd name="T1" fmla="*/ 2 h 7"/>
                <a:gd name="T2" fmla="*/ 23 w 23"/>
                <a:gd name="T3" fmla="*/ 1 h 7"/>
                <a:gd name="T4" fmla="*/ 19 w 23"/>
                <a:gd name="T5" fmla="*/ 0 h 7"/>
                <a:gd name="T6" fmla="*/ 15 w 23"/>
                <a:gd name="T7" fmla="*/ 1 h 7"/>
                <a:gd name="T8" fmla="*/ 2 w 23"/>
                <a:gd name="T9" fmla="*/ 5 h 7"/>
                <a:gd name="T10" fmla="*/ 0 w 23"/>
                <a:gd name="T11" fmla="*/ 7 h 7"/>
                <a:gd name="T12" fmla="*/ 21 w 23"/>
                <a:gd name="T13" fmla="*/ 3 h 7"/>
                <a:gd name="T14" fmla="*/ 23 w 23"/>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7"/>
                <a:gd name="T26" fmla="*/ 23 w 2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7">
                  <a:moveTo>
                    <a:pt x="23" y="2"/>
                  </a:moveTo>
                  <a:lnTo>
                    <a:pt x="23" y="1"/>
                  </a:lnTo>
                  <a:lnTo>
                    <a:pt x="19" y="0"/>
                  </a:lnTo>
                  <a:lnTo>
                    <a:pt x="15" y="1"/>
                  </a:lnTo>
                  <a:lnTo>
                    <a:pt x="2" y="5"/>
                  </a:lnTo>
                  <a:lnTo>
                    <a:pt x="0" y="7"/>
                  </a:lnTo>
                  <a:lnTo>
                    <a:pt x="21" y="3"/>
                  </a:lnTo>
                  <a:lnTo>
                    <a:pt x="23"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1" name="Freeform 1041"/>
            <p:cNvSpPr>
              <a:spLocks/>
            </p:cNvSpPr>
            <p:nvPr/>
          </p:nvSpPr>
          <p:spPr bwMode="auto">
            <a:xfrm>
              <a:off x="6125972" y="3343450"/>
              <a:ext cx="8201" cy="18599"/>
            </a:xfrm>
            <a:custGeom>
              <a:avLst/>
              <a:gdLst>
                <a:gd name="T0" fmla="*/ 0 w 9"/>
                <a:gd name="T1" fmla="*/ 14 h 16"/>
                <a:gd name="T2" fmla="*/ 0 w 9"/>
                <a:gd name="T3" fmla="*/ 16 h 16"/>
                <a:gd name="T4" fmla="*/ 5 w 9"/>
                <a:gd name="T5" fmla="*/ 16 h 16"/>
                <a:gd name="T6" fmla="*/ 7 w 9"/>
                <a:gd name="T7" fmla="*/ 15 h 16"/>
                <a:gd name="T8" fmla="*/ 5 w 9"/>
                <a:gd name="T9" fmla="*/ 13 h 16"/>
                <a:gd name="T10" fmla="*/ 7 w 9"/>
                <a:gd name="T11" fmla="*/ 11 h 16"/>
                <a:gd name="T12" fmla="*/ 7 w 9"/>
                <a:gd name="T13" fmla="*/ 10 h 16"/>
                <a:gd name="T14" fmla="*/ 9 w 9"/>
                <a:gd name="T15" fmla="*/ 8 h 16"/>
                <a:gd name="T16" fmla="*/ 7 w 9"/>
                <a:gd name="T17" fmla="*/ 8 h 16"/>
                <a:gd name="T18" fmla="*/ 5 w 9"/>
                <a:gd name="T19" fmla="*/ 6 h 16"/>
                <a:gd name="T20" fmla="*/ 5 w 9"/>
                <a:gd name="T21" fmla="*/ 3 h 16"/>
                <a:gd name="T22" fmla="*/ 2 w 9"/>
                <a:gd name="T23" fmla="*/ 2 h 16"/>
                <a:gd name="T24" fmla="*/ 2 w 9"/>
                <a:gd name="T25" fmla="*/ 0 h 16"/>
                <a:gd name="T26" fmla="*/ 0 w 9"/>
                <a:gd name="T27" fmla="*/ 11 h 16"/>
                <a:gd name="T28" fmla="*/ 0 w 9"/>
                <a:gd name="T29" fmla="*/ 13 h 16"/>
                <a:gd name="T30" fmla="*/ 0 w 9"/>
                <a:gd name="T31" fmla="*/ 14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0" y="14"/>
                  </a:moveTo>
                  <a:lnTo>
                    <a:pt x="0" y="16"/>
                  </a:lnTo>
                  <a:lnTo>
                    <a:pt x="5" y="16"/>
                  </a:lnTo>
                  <a:lnTo>
                    <a:pt x="7" y="15"/>
                  </a:lnTo>
                  <a:lnTo>
                    <a:pt x="5" y="13"/>
                  </a:lnTo>
                  <a:lnTo>
                    <a:pt x="7" y="11"/>
                  </a:lnTo>
                  <a:lnTo>
                    <a:pt x="7" y="10"/>
                  </a:lnTo>
                  <a:lnTo>
                    <a:pt x="9" y="8"/>
                  </a:lnTo>
                  <a:lnTo>
                    <a:pt x="7" y="8"/>
                  </a:lnTo>
                  <a:lnTo>
                    <a:pt x="5" y="6"/>
                  </a:lnTo>
                  <a:lnTo>
                    <a:pt x="5" y="3"/>
                  </a:lnTo>
                  <a:lnTo>
                    <a:pt x="2" y="2"/>
                  </a:lnTo>
                  <a:lnTo>
                    <a:pt x="2" y="0"/>
                  </a:lnTo>
                  <a:lnTo>
                    <a:pt x="0" y="11"/>
                  </a:lnTo>
                  <a:lnTo>
                    <a:pt x="0" y="13"/>
                  </a:lnTo>
                  <a:lnTo>
                    <a:pt x="0" y="1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2" name="Freeform 1042"/>
            <p:cNvSpPr>
              <a:spLocks/>
            </p:cNvSpPr>
            <p:nvPr/>
          </p:nvSpPr>
          <p:spPr bwMode="auto">
            <a:xfrm>
              <a:off x="5641178" y="3186523"/>
              <a:ext cx="82014" cy="72070"/>
            </a:xfrm>
            <a:custGeom>
              <a:avLst/>
              <a:gdLst>
                <a:gd name="T0" fmla="*/ 12 w 90"/>
                <a:gd name="T1" fmla="*/ 33 h 62"/>
                <a:gd name="T2" fmla="*/ 10 w 90"/>
                <a:gd name="T3" fmla="*/ 40 h 62"/>
                <a:gd name="T4" fmla="*/ 8 w 90"/>
                <a:gd name="T5" fmla="*/ 43 h 62"/>
                <a:gd name="T6" fmla="*/ 8 w 90"/>
                <a:gd name="T7" fmla="*/ 45 h 62"/>
                <a:gd name="T8" fmla="*/ 0 w 90"/>
                <a:gd name="T9" fmla="*/ 57 h 62"/>
                <a:gd name="T10" fmla="*/ 2 w 90"/>
                <a:gd name="T11" fmla="*/ 58 h 62"/>
                <a:gd name="T12" fmla="*/ 0 w 90"/>
                <a:gd name="T13" fmla="*/ 61 h 62"/>
                <a:gd name="T14" fmla="*/ 10 w 90"/>
                <a:gd name="T15" fmla="*/ 60 h 62"/>
                <a:gd name="T16" fmla="*/ 21 w 90"/>
                <a:gd name="T17" fmla="*/ 56 h 62"/>
                <a:gd name="T18" fmla="*/ 23 w 90"/>
                <a:gd name="T19" fmla="*/ 54 h 62"/>
                <a:gd name="T20" fmla="*/ 35 w 90"/>
                <a:gd name="T21" fmla="*/ 52 h 62"/>
                <a:gd name="T22" fmla="*/ 40 w 90"/>
                <a:gd name="T23" fmla="*/ 52 h 62"/>
                <a:gd name="T24" fmla="*/ 50 w 90"/>
                <a:gd name="T25" fmla="*/ 53 h 62"/>
                <a:gd name="T26" fmla="*/ 52 w 90"/>
                <a:gd name="T27" fmla="*/ 51 h 62"/>
                <a:gd name="T28" fmla="*/ 56 w 90"/>
                <a:gd name="T29" fmla="*/ 52 h 62"/>
                <a:gd name="T30" fmla="*/ 65 w 90"/>
                <a:gd name="T31" fmla="*/ 51 h 62"/>
                <a:gd name="T32" fmla="*/ 80 w 90"/>
                <a:gd name="T33" fmla="*/ 47 h 62"/>
                <a:gd name="T34" fmla="*/ 84 w 90"/>
                <a:gd name="T35" fmla="*/ 46 h 62"/>
                <a:gd name="T36" fmla="*/ 88 w 90"/>
                <a:gd name="T37" fmla="*/ 29 h 62"/>
                <a:gd name="T38" fmla="*/ 78 w 90"/>
                <a:gd name="T39" fmla="*/ 24 h 62"/>
                <a:gd name="T40" fmla="*/ 71 w 90"/>
                <a:gd name="T41" fmla="*/ 17 h 62"/>
                <a:gd name="T42" fmla="*/ 71 w 90"/>
                <a:gd name="T43" fmla="*/ 20 h 62"/>
                <a:gd name="T44" fmla="*/ 69 w 90"/>
                <a:gd name="T45" fmla="*/ 14 h 62"/>
                <a:gd name="T46" fmla="*/ 65 w 90"/>
                <a:gd name="T47" fmla="*/ 11 h 62"/>
                <a:gd name="T48" fmla="*/ 63 w 90"/>
                <a:gd name="T49" fmla="*/ 15 h 62"/>
                <a:gd name="T50" fmla="*/ 61 w 90"/>
                <a:gd name="T51" fmla="*/ 12 h 62"/>
                <a:gd name="T52" fmla="*/ 56 w 90"/>
                <a:gd name="T53" fmla="*/ 11 h 62"/>
                <a:gd name="T54" fmla="*/ 50 w 90"/>
                <a:gd name="T55" fmla="*/ 19 h 62"/>
                <a:gd name="T56" fmla="*/ 52 w 90"/>
                <a:gd name="T57" fmla="*/ 14 h 62"/>
                <a:gd name="T58" fmla="*/ 54 w 90"/>
                <a:gd name="T59" fmla="*/ 7 h 62"/>
                <a:gd name="T60" fmla="*/ 52 w 90"/>
                <a:gd name="T61" fmla="*/ 4 h 62"/>
                <a:gd name="T62" fmla="*/ 50 w 90"/>
                <a:gd name="T63" fmla="*/ 6 h 62"/>
                <a:gd name="T64" fmla="*/ 44 w 90"/>
                <a:gd name="T65" fmla="*/ 0 h 62"/>
                <a:gd name="T66" fmla="*/ 40 w 90"/>
                <a:gd name="T67" fmla="*/ 9 h 62"/>
                <a:gd name="T68" fmla="*/ 33 w 90"/>
                <a:gd name="T69" fmla="*/ 4 h 62"/>
                <a:gd name="T70" fmla="*/ 33 w 90"/>
                <a:gd name="T71" fmla="*/ 7 h 62"/>
                <a:gd name="T72" fmla="*/ 27 w 90"/>
                <a:gd name="T73" fmla="*/ 12 h 62"/>
                <a:gd name="T74" fmla="*/ 29 w 90"/>
                <a:gd name="T75" fmla="*/ 14 h 62"/>
                <a:gd name="T76" fmla="*/ 23 w 90"/>
                <a:gd name="T77" fmla="*/ 15 h 62"/>
                <a:gd name="T78" fmla="*/ 25 w 90"/>
                <a:gd name="T79" fmla="*/ 17 h 62"/>
                <a:gd name="T80" fmla="*/ 21 w 90"/>
                <a:gd name="T81" fmla="*/ 20 h 62"/>
                <a:gd name="T82" fmla="*/ 25 w 90"/>
                <a:gd name="T83" fmla="*/ 30 h 62"/>
                <a:gd name="T84" fmla="*/ 16 w 90"/>
                <a:gd name="T85" fmla="*/ 28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62"/>
                <a:gd name="T131" fmla="*/ 90 w 90"/>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62">
                  <a:moveTo>
                    <a:pt x="16" y="28"/>
                  </a:moveTo>
                  <a:lnTo>
                    <a:pt x="12" y="33"/>
                  </a:lnTo>
                  <a:lnTo>
                    <a:pt x="12" y="36"/>
                  </a:lnTo>
                  <a:lnTo>
                    <a:pt x="10" y="40"/>
                  </a:lnTo>
                  <a:lnTo>
                    <a:pt x="10" y="41"/>
                  </a:lnTo>
                  <a:lnTo>
                    <a:pt x="8" y="43"/>
                  </a:lnTo>
                  <a:lnTo>
                    <a:pt x="8" y="44"/>
                  </a:lnTo>
                  <a:lnTo>
                    <a:pt x="8" y="45"/>
                  </a:lnTo>
                  <a:lnTo>
                    <a:pt x="0" y="54"/>
                  </a:lnTo>
                  <a:lnTo>
                    <a:pt x="0" y="57"/>
                  </a:lnTo>
                  <a:lnTo>
                    <a:pt x="2" y="57"/>
                  </a:lnTo>
                  <a:lnTo>
                    <a:pt x="2" y="58"/>
                  </a:lnTo>
                  <a:lnTo>
                    <a:pt x="2" y="60"/>
                  </a:lnTo>
                  <a:lnTo>
                    <a:pt x="0" y="61"/>
                  </a:lnTo>
                  <a:lnTo>
                    <a:pt x="8" y="62"/>
                  </a:lnTo>
                  <a:lnTo>
                    <a:pt x="10" y="60"/>
                  </a:lnTo>
                  <a:lnTo>
                    <a:pt x="12" y="58"/>
                  </a:lnTo>
                  <a:lnTo>
                    <a:pt x="21" y="56"/>
                  </a:lnTo>
                  <a:lnTo>
                    <a:pt x="23" y="55"/>
                  </a:lnTo>
                  <a:lnTo>
                    <a:pt x="23" y="54"/>
                  </a:lnTo>
                  <a:lnTo>
                    <a:pt x="25" y="52"/>
                  </a:lnTo>
                  <a:lnTo>
                    <a:pt x="35" y="52"/>
                  </a:lnTo>
                  <a:lnTo>
                    <a:pt x="38" y="51"/>
                  </a:lnTo>
                  <a:lnTo>
                    <a:pt x="40" y="52"/>
                  </a:lnTo>
                  <a:lnTo>
                    <a:pt x="46" y="51"/>
                  </a:lnTo>
                  <a:lnTo>
                    <a:pt x="50" y="53"/>
                  </a:lnTo>
                  <a:lnTo>
                    <a:pt x="52" y="53"/>
                  </a:lnTo>
                  <a:lnTo>
                    <a:pt x="52" y="51"/>
                  </a:lnTo>
                  <a:lnTo>
                    <a:pt x="54" y="51"/>
                  </a:lnTo>
                  <a:lnTo>
                    <a:pt x="56" y="52"/>
                  </a:lnTo>
                  <a:lnTo>
                    <a:pt x="59" y="51"/>
                  </a:lnTo>
                  <a:lnTo>
                    <a:pt x="65" y="51"/>
                  </a:lnTo>
                  <a:lnTo>
                    <a:pt x="73" y="47"/>
                  </a:lnTo>
                  <a:lnTo>
                    <a:pt x="80" y="47"/>
                  </a:lnTo>
                  <a:lnTo>
                    <a:pt x="82" y="47"/>
                  </a:lnTo>
                  <a:lnTo>
                    <a:pt x="84" y="46"/>
                  </a:lnTo>
                  <a:lnTo>
                    <a:pt x="90" y="41"/>
                  </a:lnTo>
                  <a:lnTo>
                    <a:pt x="88" y="29"/>
                  </a:lnTo>
                  <a:lnTo>
                    <a:pt x="86" y="28"/>
                  </a:lnTo>
                  <a:lnTo>
                    <a:pt x="78" y="24"/>
                  </a:lnTo>
                  <a:lnTo>
                    <a:pt x="73" y="16"/>
                  </a:lnTo>
                  <a:lnTo>
                    <a:pt x="71" y="17"/>
                  </a:lnTo>
                  <a:lnTo>
                    <a:pt x="71" y="20"/>
                  </a:lnTo>
                  <a:lnTo>
                    <a:pt x="69" y="17"/>
                  </a:lnTo>
                  <a:lnTo>
                    <a:pt x="69" y="14"/>
                  </a:lnTo>
                  <a:lnTo>
                    <a:pt x="69" y="12"/>
                  </a:lnTo>
                  <a:lnTo>
                    <a:pt x="65" y="11"/>
                  </a:lnTo>
                  <a:lnTo>
                    <a:pt x="65" y="13"/>
                  </a:lnTo>
                  <a:lnTo>
                    <a:pt x="63" y="15"/>
                  </a:lnTo>
                  <a:lnTo>
                    <a:pt x="63" y="14"/>
                  </a:lnTo>
                  <a:lnTo>
                    <a:pt x="61" y="12"/>
                  </a:lnTo>
                  <a:lnTo>
                    <a:pt x="59" y="9"/>
                  </a:lnTo>
                  <a:lnTo>
                    <a:pt x="56" y="11"/>
                  </a:lnTo>
                  <a:lnTo>
                    <a:pt x="56" y="13"/>
                  </a:lnTo>
                  <a:lnTo>
                    <a:pt x="50" y="19"/>
                  </a:lnTo>
                  <a:lnTo>
                    <a:pt x="50" y="16"/>
                  </a:lnTo>
                  <a:lnTo>
                    <a:pt x="52" y="14"/>
                  </a:lnTo>
                  <a:lnTo>
                    <a:pt x="52" y="12"/>
                  </a:lnTo>
                  <a:lnTo>
                    <a:pt x="54" y="7"/>
                  </a:lnTo>
                  <a:lnTo>
                    <a:pt x="54" y="5"/>
                  </a:lnTo>
                  <a:lnTo>
                    <a:pt x="52" y="4"/>
                  </a:lnTo>
                  <a:lnTo>
                    <a:pt x="52" y="5"/>
                  </a:lnTo>
                  <a:lnTo>
                    <a:pt x="50" y="6"/>
                  </a:lnTo>
                  <a:lnTo>
                    <a:pt x="50" y="3"/>
                  </a:lnTo>
                  <a:lnTo>
                    <a:pt x="44" y="0"/>
                  </a:lnTo>
                  <a:lnTo>
                    <a:pt x="40" y="3"/>
                  </a:lnTo>
                  <a:lnTo>
                    <a:pt x="40" y="9"/>
                  </a:lnTo>
                  <a:lnTo>
                    <a:pt x="35" y="8"/>
                  </a:lnTo>
                  <a:lnTo>
                    <a:pt x="33" y="4"/>
                  </a:lnTo>
                  <a:lnTo>
                    <a:pt x="31" y="5"/>
                  </a:lnTo>
                  <a:lnTo>
                    <a:pt x="33" y="7"/>
                  </a:lnTo>
                  <a:lnTo>
                    <a:pt x="31" y="8"/>
                  </a:lnTo>
                  <a:lnTo>
                    <a:pt x="27" y="12"/>
                  </a:lnTo>
                  <a:lnTo>
                    <a:pt x="27" y="13"/>
                  </a:lnTo>
                  <a:lnTo>
                    <a:pt x="29" y="14"/>
                  </a:lnTo>
                  <a:lnTo>
                    <a:pt x="25" y="14"/>
                  </a:lnTo>
                  <a:lnTo>
                    <a:pt x="23" y="15"/>
                  </a:lnTo>
                  <a:lnTo>
                    <a:pt x="23" y="17"/>
                  </a:lnTo>
                  <a:lnTo>
                    <a:pt x="25" y="17"/>
                  </a:lnTo>
                  <a:lnTo>
                    <a:pt x="23" y="17"/>
                  </a:lnTo>
                  <a:lnTo>
                    <a:pt x="21" y="20"/>
                  </a:lnTo>
                  <a:lnTo>
                    <a:pt x="21" y="28"/>
                  </a:lnTo>
                  <a:lnTo>
                    <a:pt x="25" y="30"/>
                  </a:lnTo>
                  <a:lnTo>
                    <a:pt x="21" y="30"/>
                  </a:lnTo>
                  <a:lnTo>
                    <a:pt x="16" y="2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3" name="Freeform 1043"/>
            <p:cNvSpPr>
              <a:spLocks/>
            </p:cNvSpPr>
            <p:nvPr/>
          </p:nvSpPr>
          <p:spPr bwMode="auto">
            <a:xfrm>
              <a:off x="5736861" y="3246969"/>
              <a:ext cx="17314" cy="5812"/>
            </a:xfrm>
            <a:custGeom>
              <a:avLst/>
              <a:gdLst>
                <a:gd name="T0" fmla="*/ 17 w 19"/>
                <a:gd name="T1" fmla="*/ 5 h 5"/>
                <a:gd name="T2" fmla="*/ 17 w 19"/>
                <a:gd name="T3" fmla="*/ 4 h 5"/>
                <a:gd name="T4" fmla="*/ 19 w 19"/>
                <a:gd name="T5" fmla="*/ 2 h 5"/>
                <a:gd name="T6" fmla="*/ 19 w 19"/>
                <a:gd name="T7" fmla="*/ 1 h 5"/>
                <a:gd name="T8" fmla="*/ 17 w 19"/>
                <a:gd name="T9" fmla="*/ 1 h 5"/>
                <a:gd name="T10" fmla="*/ 17 w 19"/>
                <a:gd name="T11" fmla="*/ 0 h 5"/>
                <a:gd name="T12" fmla="*/ 15 w 19"/>
                <a:gd name="T13" fmla="*/ 0 h 5"/>
                <a:gd name="T14" fmla="*/ 10 w 19"/>
                <a:gd name="T15" fmla="*/ 2 h 5"/>
                <a:gd name="T16" fmla="*/ 8 w 19"/>
                <a:gd name="T17" fmla="*/ 0 h 5"/>
                <a:gd name="T18" fmla="*/ 4 w 19"/>
                <a:gd name="T19" fmla="*/ 1 h 5"/>
                <a:gd name="T20" fmla="*/ 4 w 19"/>
                <a:gd name="T21" fmla="*/ 2 h 5"/>
                <a:gd name="T22" fmla="*/ 2 w 19"/>
                <a:gd name="T23" fmla="*/ 2 h 5"/>
                <a:gd name="T24" fmla="*/ 0 w 19"/>
                <a:gd name="T25" fmla="*/ 3 h 5"/>
                <a:gd name="T26" fmla="*/ 15 w 19"/>
                <a:gd name="T27" fmla="*/ 5 h 5"/>
                <a:gd name="T28" fmla="*/ 17 w 19"/>
                <a:gd name="T29" fmla="*/ 5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5"/>
                <a:gd name="T47" fmla="*/ 19 w 1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5">
                  <a:moveTo>
                    <a:pt x="17" y="5"/>
                  </a:moveTo>
                  <a:lnTo>
                    <a:pt x="17" y="4"/>
                  </a:lnTo>
                  <a:lnTo>
                    <a:pt x="19" y="2"/>
                  </a:lnTo>
                  <a:lnTo>
                    <a:pt x="19" y="1"/>
                  </a:lnTo>
                  <a:lnTo>
                    <a:pt x="17" y="1"/>
                  </a:lnTo>
                  <a:lnTo>
                    <a:pt x="17" y="0"/>
                  </a:lnTo>
                  <a:lnTo>
                    <a:pt x="15" y="0"/>
                  </a:lnTo>
                  <a:lnTo>
                    <a:pt x="10" y="2"/>
                  </a:lnTo>
                  <a:lnTo>
                    <a:pt x="8" y="0"/>
                  </a:lnTo>
                  <a:lnTo>
                    <a:pt x="4" y="1"/>
                  </a:lnTo>
                  <a:lnTo>
                    <a:pt x="4" y="2"/>
                  </a:lnTo>
                  <a:lnTo>
                    <a:pt x="2" y="2"/>
                  </a:lnTo>
                  <a:lnTo>
                    <a:pt x="0" y="3"/>
                  </a:lnTo>
                  <a:lnTo>
                    <a:pt x="15" y="5"/>
                  </a:lnTo>
                  <a:lnTo>
                    <a:pt x="17"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4" name="Freeform 1044"/>
            <p:cNvSpPr>
              <a:spLocks/>
            </p:cNvSpPr>
            <p:nvPr/>
          </p:nvSpPr>
          <p:spPr bwMode="auto">
            <a:xfrm>
              <a:off x="5533649" y="3087717"/>
              <a:ext cx="12758" cy="6975"/>
            </a:xfrm>
            <a:custGeom>
              <a:avLst/>
              <a:gdLst>
                <a:gd name="T0" fmla="*/ 3072 w 7"/>
                <a:gd name="T1" fmla="*/ 6 h 6"/>
                <a:gd name="T2" fmla="*/ 5120 w 7"/>
                <a:gd name="T3" fmla="*/ 6 h 6"/>
                <a:gd name="T4" fmla="*/ 6144 w 7"/>
                <a:gd name="T5" fmla="*/ 6 h 6"/>
                <a:gd name="T6" fmla="*/ 7168 w 7"/>
                <a:gd name="T7" fmla="*/ 5 h 6"/>
                <a:gd name="T8" fmla="*/ 6144 w 7"/>
                <a:gd name="T9" fmla="*/ 0 h 6"/>
                <a:gd name="T10" fmla="*/ 4096 w 7"/>
                <a:gd name="T11" fmla="*/ 1 h 6"/>
                <a:gd name="T12" fmla="*/ 1024 w 7"/>
                <a:gd name="T13" fmla="*/ 3 h 6"/>
                <a:gd name="T14" fmla="*/ 3072 w 7"/>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5" name="Freeform 1045"/>
            <p:cNvSpPr>
              <a:spLocks/>
            </p:cNvSpPr>
            <p:nvPr/>
          </p:nvSpPr>
          <p:spPr bwMode="auto">
            <a:xfrm>
              <a:off x="3420422" y="3157462"/>
              <a:ext cx="6379" cy="1162"/>
            </a:xfrm>
            <a:custGeom>
              <a:avLst/>
              <a:gdLst>
                <a:gd name="T0" fmla="*/ 7 w 7"/>
                <a:gd name="T1" fmla="*/ 0 h 1"/>
                <a:gd name="T2" fmla="*/ 0 w 7"/>
                <a:gd name="T3" fmla="*/ 0 h 1"/>
                <a:gd name="T4" fmla="*/ 2 w 7"/>
                <a:gd name="T5" fmla="*/ 1 h 1"/>
                <a:gd name="T6" fmla="*/ 7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0" y="0"/>
                  </a:lnTo>
                  <a:lnTo>
                    <a:pt x="2" y="1"/>
                  </a:lnTo>
                  <a:lnTo>
                    <a:pt x="7"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6" name="Freeform 1046"/>
            <p:cNvSpPr>
              <a:spLocks/>
            </p:cNvSpPr>
            <p:nvPr/>
          </p:nvSpPr>
          <p:spPr bwMode="auto">
            <a:xfrm>
              <a:off x="2762488" y="3302765"/>
              <a:ext cx="17314" cy="6975"/>
            </a:xfrm>
            <a:custGeom>
              <a:avLst/>
              <a:gdLst>
                <a:gd name="T0" fmla="*/ 13 w 19"/>
                <a:gd name="T1" fmla="*/ 0 h 6"/>
                <a:gd name="T2" fmla="*/ 0 w 19"/>
                <a:gd name="T3" fmla="*/ 2 h 6"/>
                <a:gd name="T4" fmla="*/ 0 w 19"/>
                <a:gd name="T5" fmla="*/ 3 h 6"/>
                <a:gd name="T6" fmla="*/ 2 w 19"/>
                <a:gd name="T7" fmla="*/ 5 h 6"/>
                <a:gd name="T8" fmla="*/ 13 w 19"/>
                <a:gd name="T9" fmla="*/ 6 h 6"/>
                <a:gd name="T10" fmla="*/ 19 w 19"/>
                <a:gd name="T11" fmla="*/ 5 h 6"/>
                <a:gd name="T12" fmla="*/ 19 w 19"/>
                <a:gd name="T13" fmla="*/ 3 h 6"/>
                <a:gd name="T14" fmla="*/ 15 w 19"/>
                <a:gd name="T15" fmla="*/ 0 h 6"/>
                <a:gd name="T16" fmla="*/ 13 w 1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13" y="0"/>
                  </a:moveTo>
                  <a:lnTo>
                    <a:pt x="0" y="2"/>
                  </a:lnTo>
                  <a:lnTo>
                    <a:pt x="0" y="3"/>
                  </a:lnTo>
                  <a:lnTo>
                    <a:pt x="2" y="5"/>
                  </a:lnTo>
                  <a:lnTo>
                    <a:pt x="13" y="6"/>
                  </a:lnTo>
                  <a:lnTo>
                    <a:pt x="19" y="5"/>
                  </a:lnTo>
                  <a:lnTo>
                    <a:pt x="19" y="3"/>
                  </a:lnTo>
                  <a:lnTo>
                    <a:pt x="15" y="0"/>
                  </a:lnTo>
                  <a:lnTo>
                    <a:pt x="1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7" name="Freeform 1047"/>
            <p:cNvSpPr>
              <a:spLocks/>
            </p:cNvSpPr>
            <p:nvPr/>
          </p:nvSpPr>
          <p:spPr bwMode="auto">
            <a:xfrm>
              <a:off x="3382149" y="3280679"/>
              <a:ext cx="40096" cy="10462"/>
            </a:xfrm>
            <a:custGeom>
              <a:avLst/>
              <a:gdLst>
                <a:gd name="T0" fmla="*/ 13 w 44"/>
                <a:gd name="T1" fmla="*/ 7 h 9"/>
                <a:gd name="T2" fmla="*/ 17 w 44"/>
                <a:gd name="T3" fmla="*/ 7 h 9"/>
                <a:gd name="T4" fmla="*/ 34 w 44"/>
                <a:gd name="T5" fmla="*/ 9 h 9"/>
                <a:gd name="T6" fmla="*/ 42 w 44"/>
                <a:gd name="T7" fmla="*/ 8 h 9"/>
                <a:gd name="T8" fmla="*/ 44 w 44"/>
                <a:gd name="T9" fmla="*/ 7 h 9"/>
                <a:gd name="T10" fmla="*/ 44 w 44"/>
                <a:gd name="T11" fmla="*/ 6 h 9"/>
                <a:gd name="T12" fmla="*/ 38 w 44"/>
                <a:gd name="T13" fmla="*/ 4 h 9"/>
                <a:gd name="T14" fmla="*/ 36 w 44"/>
                <a:gd name="T15" fmla="*/ 3 h 9"/>
                <a:gd name="T16" fmla="*/ 32 w 44"/>
                <a:gd name="T17" fmla="*/ 1 h 9"/>
                <a:gd name="T18" fmla="*/ 25 w 44"/>
                <a:gd name="T19" fmla="*/ 0 h 9"/>
                <a:gd name="T20" fmla="*/ 9 w 44"/>
                <a:gd name="T21" fmla="*/ 1 h 9"/>
                <a:gd name="T22" fmla="*/ 4 w 44"/>
                <a:gd name="T23" fmla="*/ 4 h 9"/>
                <a:gd name="T24" fmla="*/ 0 w 44"/>
                <a:gd name="T25" fmla="*/ 5 h 9"/>
                <a:gd name="T26" fmla="*/ 0 w 44"/>
                <a:gd name="T27" fmla="*/ 6 h 9"/>
                <a:gd name="T28" fmla="*/ 9 w 44"/>
                <a:gd name="T29" fmla="*/ 7 h 9"/>
                <a:gd name="T30" fmla="*/ 13 w 44"/>
                <a:gd name="T31" fmla="*/ 7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9"/>
                <a:gd name="T50" fmla="*/ 44 w 4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9">
                  <a:moveTo>
                    <a:pt x="13" y="7"/>
                  </a:moveTo>
                  <a:lnTo>
                    <a:pt x="17" y="7"/>
                  </a:lnTo>
                  <a:lnTo>
                    <a:pt x="34" y="9"/>
                  </a:lnTo>
                  <a:lnTo>
                    <a:pt x="42" y="8"/>
                  </a:lnTo>
                  <a:lnTo>
                    <a:pt x="44" y="7"/>
                  </a:lnTo>
                  <a:lnTo>
                    <a:pt x="44" y="6"/>
                  </a:lnTo>
                  <a:lnTo>
                    <a:pt x="38" y="4"/>
                  </a:lnTo>
                  <a:lnTo>
                    <a:pt x="36" y="3"/>
                  </a:lnTo>
                  <a:lnTo>
                    <a:pt x="32" y="1"/>
                  </a:lnTo>
                  <a:lnTo>
                    <a:pt x="25" y="0"/>
                  </a:lnTo>
                  <a:lnTo>
                    <a:pt x="9" y="1"/>
                  </a:lnTo>
                  <a:lnTo>
                    <a:pt x="4" y="4"/>
                  </a:lnTo>
                  <a:lnTo>
                    <a:pt x="0" y="5"/>
                  </a:lnTo>
                  <a:lnTo>
                    <a:pt x="0" y="6"/>
                  </a:lnTo>
                  <a:lnTo>
                    <a:pt x="9" y="7"/>
                  </a:lnTo>
                  <a:lnTo>
                    <a:pt x="13"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8" name="Freeform 1048"/>
            <p:cNvSpPr>
              <a:spLocks/>
            </p:cNvSpPr>
            <p:nvPr/>
          </p:nvSpPr>
          <p:spPr bwMode="auto">
            <a:xfrm>
              <a:off x="6205252" y="3332988"/>
              <a:ext cx="55587" cy="41847"/>
            </a:xfrm>
            <a:custGeom>
              <a:avLst/>
              <a:gdLst>
                <a:gd name="T0" fmla="*/ 19 w 61"/>
                <a:gd name="T1" fmla="*/ 11 h 36"/>
                <a:gd name="T2" fmla="*/ 21 w 61"/>
                <a:gd name="T3" fmla="*/ 11 h 36"/>
                <a:gd name="T4" fmla="*/ 14 w 61"/>
                <a:gd name="T5" fmla="*/ 24 h 36"/>
                <a:gd name="T6" fmla="*/ 21 w 61"/>
                <a:gd name="T7" fmla="*/ 32 h 36"/>
                <a:gd name="T8" fmla="*/ 25 w 61"/>
                <a:gd name="T9" fmla="*/ 34 h 36"/>
                <a:gd name="T10" fmla="*/ 36 w 61"/>
                <a:gd name="T11" fmla="*/ 34 h 36"/>
                <a:gd name="T12" fmla="*/ 38 w 61"/>
                <a:gd name="T13" fmla="*/ 36 h 36"/>
                <a:gd name="T14" fmla="*/ 44 w 61"/>
                <a:gd name="T15" fmla="*/ 33 h 36"/>
                <a:gd name="T16" fmla="*/ 46 w 61"/>
                <a:gd name="T17" fmla="*/ 33 h 36"/>
                <a:gd name="T18" fmla="*/ 48 w 61"/>
                <a:gd name="T19" fmla="*/ 32 h 36"/>
                <a:gd name="T20" fmla="*/ 50 w 61"/>
                <a:gd name="T21" fmla="*/ 28 h 36"/>
                <a:gd name="T22" fmla="*/ 52 w 61"/>
                <a:gd name="T23" fmla="*/ 28 h 36"/>
                <a:gd name="T24" fmla="*/ 50 w 61"/>
                <a:gd name="T25" fmla="*/ 26 h 36"/>
                <a:gd name="T26" fmla="*/ 50 w 61"/>
                <a:gd name="T27" fmla="*/ 23 h 36"/>
                <a:gd name="T28" fmla="*/ 50 w 61"/>
                <a:gd name="T29" fmla="*/ 23 h 36"/>
                <a:gd name="T30" fmla="*/ 52 w 61"/>
                <a:gd name="T31" fmla="*/ 22 h 36"/>
                <a:gd name="T32" fmla="*/ 54 w 61"/>
                <a:gd name="T33" fmla="*/ 20 h 36"/>
                <a:gd name="T34" fmla="*/ 57 w 61"/>
                <a:gd name="T35" fmla="*/ 20 h 36"/>
                <a:gd name="T36" fmla="*/ 61 w 61"/>
                <a:gd name="T37" fmla="*/ 20 h 36"/>
                <a:gd name="T38" fmla="*/ 61 w 61"/>
                <a:gd name="T39" fmla="*/ 19 h 36"/>
                <a:gd name="T40" fmla="*/ 59 w 61"/>
                <a:gd name="T41" fmla="*/ 19 h 36"/>
                <a:gd name="T42" fmla="*/ 54 w 61"/>
                <a:gd name="T43" fmla="*/ 17 h 36"/>
                <a:gd name="T44" fmla="*/ 42 w 61"/>
                <a:gd name="T45" fmla="*/ 12 h 36"/>
                <a:gd name="T46" fmla="*/ 38 w 61"/>
                <a:gd name="T47" fmla="*/ 9 h 36"/>
                <a:gd name="T48" fmla="*/ 31 w 61"/>
                <a:gd name="T49" fmla="*/ 8 h 36"/>
                <a:gd name="T50" fmla="*/ 29 w 61"/>
                <a:gd name="T51" fmla="*/ 8 h 36"/>
                <a:gd name="T52" fmla="*/ 25 w 61"/>
                <a:gd name="T53" fmla="*/ 10 h 36"/>
                <a:gd name="T54" fmla="*/ 19 w 61"/>
                <a:gd name="T55" fmla="*/ 9 h 36"/>
                <a:gd name="T56" fmla="*/ 4 w 61"/>
                <a:gd name="T57" fmla="*/ 1 h 36"/>
                <a:gd name="T58" fmla="*/ 0 w 61"/>
                <a:gd name="T59" fmla="*/ 0 h 36"/>
                <a:gd name="T60" fmla="*/ 17 w 61"/>
                <a:gd name="T61" fmla="*/ 10 h 36"/>
                <a:gd name="T62" fmla="*/ 19 w 61"/>
                <a:gd name="T63" fmla="*/ 1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36"/>
                <a:gd name="T98" fmla="*/ 61 w 61"/>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36">
                  <a:moveTo>
                    <a:pt x="19" y="11"/>
                  </a:moveTo>
                  <a:lnTo>
                    <a:pt x="21" y="11"/>
                  </a:lnTo>
                  <a:lnTo>
                    <a:pt x="14" y="24"/>
                  </a:lnTo>
                  <a:lnTo>
                    <a:pt x="21" y="32"/>
                  </a:lnTo>
                  <a:lnTo>
                    <a:pt x="25" y="34"/>
                  </a:lnTo>
                  <a:lnTo>
                    <a:pt x="36" y="34"/>
                  </a:lnTo>
                  <a:lnTo>
                    <a:pt x="38" y="36"/>
                  </a:lnTo>
                  <a:lnTo>
                    <a:pt x="44" y="33"/>
                  </a:lnTo>
                  <a:lnTo>
                    <a:pt x="46" y="33"/>
                  </a:lnTo>
                  <a:lnTo>
                    <a:pt x="48" y="32"/>
                  </a:lnTo>
                  <a:lnTo>
                    <a:pt x="50" y="28"/>
                  </a:lnTo>
                  <a:lnTo>
                    <a:pt x="52" y="28"/>
                  </a:lnTo>
                  <a:lnTo>
                    <a:pt x="50" y="26"/>
                  </a:lnTo>
                  <a:lnTo>
                    <a:pt x="50" y="23"/>
                  </a:lnTo>
                  <a:lnTo>
                    <a:pt x="52" y="22"/>
                  </a:lnTo>
                  <a:lnTo>
                    <a:pt x="54" y="20"/>
                  </a:lnTo>
                  <a:lnTo>
                    <a:pt x="57" y="20"/>
                  </a:lnTo>
                  <a:lnTo>
                    <a:pt x="61" y="20"/>
                  </a:lnTo>
                  <a:lnTo>
                    <a:pt x="61" y="19"/>
                  </a:lnTo>
                  <a:lnTo>
                    <a:pt x="59" y="19"/>
                  </a:lnTo>
                  <a:lnTo>
                    <a:pt x="54" y="17"/>
                  </a:lnTo>
                  <a:lnTo>
                    <a:pt x="42" y="12"/>
                  </a:lnTo>
                  <a:lnTo>
                    <a:pt x="38" y="9"/>
                  </a:lnTo>
                  <a:lnTo>
                    <a:pt x="31" y="8"/>
                  </a:lnTo>
                  <a:lnTo>
                    <a:pt x="29" y="8"/>
                  </a:lnTo>
                  <a:lnTo>
                    <a:pt x="25" y="10"/>
                  </a:lnTo>
                  <a:lnTo>
                    <a:pt x="19" y="9"/>
                  </a:lnTo>
                  <a:lnTo>
                    <a:pt x="4" y="1"/>
                  </a:lnTo>
                  <a:lnTo>
                    <a:pt x="0" y="0"/>
                  </a:lnTo>
                  <a:lnTo>
                    <a:pt x="17" y="10"/>
                  </a:lnTo>
                  <a:lnTo>
                    <a:pt x="19" y="1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69" name="Freeform 1049"/>
            <p:cNvSpPr>
              <a:spLocks/>
            </p:cNvSpPr>
            <p:nvPr/>
          </p:nvSpPr>
          <p:spPr bwMode="auto">
            <a:xfrm>
              <a:off x="2703255" y="3332988"/>
              <a:ext cx="24604" cy="23248"/>
            </a:xfrm>
            <a:custGeom>
              <a:avLst/>
              <a:gdLst>
                <a:gd name="T0" fmla="*/ 17 w 27"/>
                <a:gd name="T1" fmla="*/ 3 h 20"/>
                <a:gd name="T2" fmla="*/ 17 w 27"/>
                <a:gd name="T3" fmla="*/ 4 h 20"/>
                <a:gd name="T4" fmla="*/ 12 w 27"/>
                <a:gd name="T5" fmla="*/ 6 h 20"/>
                <a:gd name="T6" fmla="*/ 0 w 27"/>
                <a:gd name="T7" fmla="*/ 14 h 20"/>
                <a:gd name="T8" fmla="*/ 0 w 27"/>
                <a:gd name="T9" fmla="*/ 15 h 20"/>
                <a:gd name="T10" fmla="*/ 0 w 27"/>
                <a:gd name="T11" fmla="*/ 17 h 20"/>
                <a:gd name="T12" fmla="*/ 6 w 27"/>
                <a:gd name="T13" fmla="*/ 18 h 20"/>
                <a:gd name="T14" fmla="*/ 8 w 27"/>
                <a:gd name="T15" fmla="*/ 20 h 20"/>
                <a:gd name="T16" fmla="*/ 12 w 27"/>
                <a:gd name="T17" fmla="*/ 19 h 20"/>
                <a:gd name="T18" fmla="*/ 17 w 27"/>
                <a:gd name="T19" fmla="*/ 17 h 20"/>
                <a:gd name="T20" fmla="*/ 21 w 27"/>
                <a:gd name="T21" fmla="*/ 10 h 20"/>
                <a:gd name="T22" fmla="*/ 23 w 27"/>
                <a:gd name="T23" fmla="*/ 9 h 20"/>
                <a:gd name="T24" fmla="*/ 27 w 27"/>
                <a:gd name="T25" fmla="*/ 3 h 20"/>
                <a:gd name="T26" fmla="*/ 27 w 27"/>
                <a:gd name="T27" fmla="*/ 1 h 20"/>
                <a:gd name="T28" fmla="*/ 23 w 27"/>
                <a:gd name="T29" fmla="*/ 0 h 20"/>
                <a:gd name="T30" fmla="*/ 21 w 27"/>
                <a:gd name="T31" fmla="*/ 1 h 20"/>
                <a:gd name="T32" fmla="*/ 19 w 27"/>
                <a:gd name="T33" fmla="*/ 2 h 20"/>
                <a:gd name="T34" fmla="*/ 19 w 27"/>
                <a:gd name="T35" fmla="*/ 3 h 20"/>
                <a:gd name="T36" fmla="*/ 19 w 27"/>
                <a:gd name="T37" fmla="*/ 2 h 20"/>
                <a:gd name="T38" fmla="*/ 17 w 27"/>
                <a:gd name="T39" fmla="*/ 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0"/>
                <a:gd name="T62" fmla="*/ 27 w 27"/>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0">
                  <a:moveTo>
                    <a:pt x="17" y="3"/>
                  </a:moveTo>
                  <a:lnTo>
                    <a:pt x="17" y="4"/>
                  </a:lnTo>
                  <a:lnTo>
                    <a:pt x="12" y="6"/>
                  </a:lnTo>
                  <a:lnTo>
                    <a:pt x="0" y="14"/>
                  </a:lnTo>
                  <a:lnTo>
                    <a:pt x="0" y="15"/>
                  </a:lnTo>
                  <a:lnTo>
                    <a:pt x="0" y="17"/>
                  </a:lnTo>
                  <a:lnTo>
                    <a:pt x="6" y="18"/>
                  </a:lnTo>
                  <a:lnTo>
                    <a:pt x="8" y="20"/>
                  </a:lnTo>
                  <a:lnTo>
                    <a:pt x="12" y="19"/>
                  </a:lnTo>
                  <a:lnTo>
                    <a:pt x="17" y="17"/>
                  </a:lnTo>
                  <a:lnTo>
                    <a:pt x="21" y="10"/>
                  </a:lnTo>
                  <a:lnTo>
                    <a:pt x="23" y="9"/>
                  </a:lnTo>
                  <a:lnTo>
                    <a:pt x="27" y="3"/>
                  </a:lnTo>
                  <a:lnTo>
                    <a:pt x="27" y="1"/>
                  </a:lnTo>
                  <a:lnTo>
                    <a:pt x="23" y="0"/>
                  </a:lnTo>
                  <a:lnTo>
                    <a:pt x="21" y="1"/>
                  </a:lnTo>
                  <a:lnTo>
                    <a:pt x="19" y="2"/>
                  </a:lnTo>
                  <a:lnTo>
                    <a:pt x="19" y="3"/>
                  </a:lnTo>
                  <a:lnTo>
                    <a:pt x="19" y="2"/>
                  </a:lnTo>
                  <a:lnTo>
                    <a:pt x="17"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0" name="Freeform 1050"/>
            <p:cNvSpPr>
              <a:spLocks/>
            </p:cNvSpPr>
            <p:nvPr/>
          </p:nvSpPr>
          <p:spPr bwMode="auto">
            <a:xfrm>
              <a:off x="2726037" y="3303928"/>
              <a:ext cx="164939" cy="91831"/>
            </a:xfrm>
            <a:custGeom>
              <a:avLst/>
              <a:gdLst>
                <a:gd name="T0" fmla="*/ 38 w 181"/>
                <a:gd name="T1" fmla="*/ 21 h 79"/>
                <a:gd name="T2" fmla="*/ 21 w 181"/>
                <a:gd name="T3" fmla="*/ 23 h 79"/>
                <a:gd name="T4" fmla="*/ 15 w 181"/>
                <a:gd name="T5" fmla="*/ 29 h 79"/>
                <a:gd name="T6" fmla="*/ 15 w 181"/>
                <a:gd name="T7" fmla="*/ 34 h 79"/>
                <a:gd name="T8" fmla="*/ 21 w 181"/>
                <a:gd name="T9" fmla="*/ 35 h 79"/>
                <a:gd name="T10" fmla="*/ 15 w 181"/>
                <a:gd name="T11" fmla="*/ 43 h 79"/>
                <a:gd name="T12" fmla="*/ 38 w 181"/>
                <a:gd name="T13" fmla="*/ 39 h 79"/>
                <a:gd name="T14" fmla="*/ 23 w 181"/>
                <a:gd name="T15" fmla="*/ 45 h 79"/>
                <a:gd name="T16" fmla="*/ 2 w 181"/>
                <a:gd name="T17" fmla="*/ 55 h 79"/>
                <a:gd name="T18" fmla="*/ 21 w 181"/>
                <a:gd name="T19" fmla="*/ 56 h 79"/>
                <a:gd name="T20" fmla="*/ 29 w 181"/>
                <a:gd name="T21" fmla="*/ 61 h 79"/>
                <a:gd name="T22" fmla="*/ 36 w 181"/>
                <a:gd name="T23" fmla="*/ 58 h 79"/>
                <a:gd name="T24" fmla="*/ 46 w 181"/>
                <a:gd name="T25" fmla="*/ 58 h 79"/>
                <a:gd name="T26" fmla="*/ 48 w 181"/>
                <a:gd name="T27" fmla="*/ 51 h 79"/>
                <a:gd name="T28" fmla="*/ 59 w 181"/>
                <a:gd name="T29" fmla="*/ 48 h 79"/>
                <a:gd name="T30" fmla="*/ 57 w 181"/>
                <a:gd name="T31" fmla="*/ 50 h 79"/>
                <a:gd name="T32" fmla="*/ 53 w 181"/>
                <a:gd name="T33" fmla="*/ 58 h 79"/>
                <a:gd name="T34" fmla="*/ 65 w 181"/>
                <a:gd name="T35" fmla="*/ 56 h 79"/>
                <a:gd name="T36" fmla="*/ 74 w 181"/>
                <a:gd name="T37" fmla="*/ 52 h 79"/>
                <a:gd name="T38" fmla="*/ 78 w 181"/>
                <a:gd name="T39" fmla="*/ 55 h 79"/>
                <a:gd name="T40" fmla="*/ 95 w 181"/>
                <a:gd name="T41" fmla="*/ 52 h 79"/>
                <a:gd name="T42" fmla="*/ 95 w 181"/>
                <a:gd name="T43" fmla="*/ 56 h 79"/>
                <a:gd name="T44" fmla="*/ 84 w 181"/>
                <a:gd name="T45" fmla="*/ 61 h 79"/>
                <a:gd name="T46" fmla="*/ 65 w 181"/>
                <a:gd name="T47" fmla="*/ 65 h 79"/>
                <a:gd name="T48" fmla="*/ 57 w 181"/>
                <a:gd name="T49" fmla="*/ 65 h 79"/>
                <a:gd name="T50" fmla="*/ 46 w 181"/>
                <a:gd name="T51" fmla="*/ 71 h 79"/>
                <a:gd name="T52" fmla="*/ 74 w 181"/>
                <a:gd name="T53" fmla="*/ 79 h 79"/>
                <a:gd name="T54" fmla="*/ 93 w 181"/>
                <a:gd name="T55" fmla="*/ 73 h 79"/>
                <a:gd name="T56" fmla="*/ 103 w 181"/>
                <a:gd name="T57" fmla="*/ 69 h 79"/>
                <a:gd name="T58" fmla="*/ 114 w 181"/>
                <a:gd name="T59" fmla="*/ 65 h 79"/>
                <a:gd name="T60" fmla="*/ 128 w 181"/>
                <a:gd name="T61" fmla="*/ 59 h 79"/>
                <a:gd name="T62" fmla="*/ 135 w 181"/>
                <a:gd name="T63" fmla="*/ 60 h 79"/>
                <a:gd name="T64" fmla="*/ 147 w 181"/>
                <a:gd name="T65" fmla="*/ 58 h 79"/>
                <a:gd name="T66" fmla="*/ 162 w 181"/>
                <a:gd name="T67" fmla="*/ 63 h 79"/>
                <a:gd name="T68" fmla="*/ 177 w 181"/>
                <a:gd name="T69" fmla="*/ 44 h 79"/>
                <a:gd name="T70" fmla="*/ 181 w 181"/>
                <a:gd name="T71" fmla="*/ 36 h 79"/>
                <a:gd name="T72" fmla="*/ 160 w 181"/>
                <a:gd name="T73" fmla="*/ 31 h 79"/>
                <a:gd name="T74" fmla="*/ 160 w 181"/>
                <a:gd name="T75" fmla="*/ 39 h 79"/>
                <a:gd name="T76" fmla="*/ 143 w 181"/>
                <a:gd name="T77" fmla="*/ 35 h 79"/>
                <a:gd name="T78" fmla="*/ 149 w 181"/>
                <a:gd name="T79" fmla="*/ 28 h 79"/>
                <a:gd name="T80" fmla="*/ 137 w 181"/>
                <a:gd name="T81" fmla="*/ 25 h 79"/>
                <a:gd name="T82" fmla="*/ 141 w 181"/>
                <a:gd name="T83" fmla="*/ 19 h 79"/>
                <a:gd name="T84" fmla="*/ 135 w 181"/>
                <a:gd name="T85" fmla="*/ 13 h 79"/>
                <a:gd name="T86" fmla="*/ 133 w 181"/>
                <a:gd name="T87" fmla="*/ 8 h 79"/>
                <a:gd name="T88" fmla="*/ 128 w 181"/>
                <a:gd name="T89" fmla="*/ 1 h 79"/>
                <a:gd name="T90" fmla="*/ 118 w 181"/>
                <a:gd name="T91" fmla="*/ 10 h 79"/>
                <a:gd name="T92" fmla="*/ 114 w 181"/>
                <a:gd name="T93" fmla="*/ 12 h 79"/>
                <a:gd name="T94" fmla="*/ 107 w 181"/>
                <a:gd name="T95" fmla="*/ 18 h 79"/>
                <a:gd name="T96" fmla="*/ 120 w 181"/>
                <a:gd name="T97" fmla="*/ 23 h 79"/>
                <a:gd name="T98" fmla="*/ 120 w 181"/>
                <a:gd name="T99" fmla="*/ 29 h 79"/>
                <a:gd name="T100" fmla="*/ 120 w 181"/>
                <a:gd name="T101" fmla="*/ 34 h 79"/>
                <a:gd name="T102" fmla="*/ 128 w 181"/>
                <a:gd name="T103" fmla="*/ 39 h 79"/>
                <a:gd name="T104" fmla="*/ 107 w 181"/>
                <a:gd name="T105" fmla="*/ 43 h 79"/>
                <a:gd name="T106" fmla="*/ 99 w 181"/>
                <a:gd name="T107" fmla="*/ 43 h 79"/>
                <a:gd name="T108" fmla="*/ 93 w 181"/>
                <a:gd name="T109" fmla="*/ 40 h 79"/>
                <a:gd name="T110" fmla="*/ 91 w 181"/>
                <a:gd name="T111" fmla="*/ 35 h 79"/>
                <a:gd name="T112" fmla="*/ 80 w 181"/>
                <a:gd name="T113" fmla="*/ 34 h 79"/>
                <a:gd name="T114" fmla="*/ 80 w 181"/>
                <a:gd name="T115" fmla="*/ 29 h 79"/>
                <a:gd name="T116" fmla="*/ 69 w 181"/>
                <a:gd name="T117" fmla="*/ 20 h 79"/>
                <a:gd name="T118" fmla="*/ 51 w 181"/>
                <a:gd name="T119" fmla="*/ 18 h 79"/>
                <a:gd name="T120" fmla="*/ 44 w 181"/>
                <a:gd name="T121" fmla="*/ 11 h 79"/>
                <a:gd name="T122" fmla="*/ 27 w 181"/>
                <a:gd name="T123" fmla="*/ 15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1"/>
                <a:gd name="T187" fmla="*/ 0 h 79"/>
                <a:gd name="T188" fmla="*/ 181 w 181"/>
                <a:gd name="T189" fmla="*/ 79 h 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1" h="79">
                  <a:moveTo>
                    <a:pt x="27" y="15"/>
                  </a:moveTo>
                  <a:lnTo>
                    <a:pt x="25" y="19"/>
                  </a:lnTo>
                  <a:lnTo>
                    <a:pt x="27" y="20"/>
                  </a:lnTo>
                  <a:lnTo>
                    <a:pt x="38" y="21"/>
                  </a:lnTo>
                  <a:lnTo>
                    <a:pt x="40" y="23"/>
                  </a:lnTo>
                  <a:lnTo>
                    <a:pt x="42" y="23"/>
                  </a:lnTo>
                  <a:lnTo>
                    <a:pt x="42" y="24"/>
                  </a:lnTo>
                  <a:lnTo>
                    <a:pt x="21" y="23"/>
                  </a:lnTo>
                  <a:lnTo>
                    <a:pt x="17" y="24"/>
                  </a:lnTo>
                  <a:lnTo>
                    <a:pt x="13" y="26"/>
                  </a:lnTo>
                  <a:lnTo>
                    <a:pt x="15" y="27"/>
                  </a:lnTo>
                  <a:lnTo>
                    <a:pt x="15" y="29"/>
                  </a:lnTo>
                  <a:lnTo>
                    <a:pt x="13" y="31"/>
                  </a:lnTo>
                  <a:lnTo>
                    <a:pt x="13" y="33"/>
                  </a:lnTo>
                  <a:lnTo>
                    <a:pt x="15" y="34"/>
                  </a:lnTo>
                  <a:lnTo>
                    <a:pt x="42" y="32"/>
                  </a:lnTo>
                  <a:lnTo>
                    <a:pt x="38" y="33"/>
                  </a:lnTo>
                  <a:lnTo>
                    <a:pt x="27" y="34"/>
                  </a:lnTo>
                  <a:lnTo>
                    <a:pt x="21" y="35"/>
                  </a:lnTo>
                  <a:lnTo>
                    <a:pt x="8" y="36"/>
                  </a:lnTo>
                  <a:lnTo>
                    <a:pt x="6" y="40"/>
                  </a:lnTo>
                  <a:lnTo>
                    <a:pt x="6" y="43"/>
                  </a:lnTo>
                  <a:lnTo>
                    <a:pt x="15" y="43"/>
                  </a:lnTo>
                  <a:lnTo>
                    <a:pt x="23" y="42"/>
                  </a:lnTo>
                  <a:lnTo>
                    <a:pt x="27" y="41"/>
                  </a:lnTo>
                  <a:lnTo>
                    <a:pt x="32" y="40"/>
                  </a:lnTo>
                  <a:lnTo>
                    <a:pt x="38" y="39"/>
                  </a:lnTo>
                  <a:lnTo>
                    <a:pt x="34" y="41"/>
                  </a:lnTo>
                  <a:lnTo>
                    <a:pt x="27" y="43"/>
                  </a:lnTo>
                  <a:lnTo>
                    <a:pt x="25" y="45"/>
                  </a:lnTo>
                  <a:lnTo>
                    <a:pt x="23" y="45"/>
                  </a:lnTo>
                  <a:lnTo>
                    <a:pt x="6" y="45"/>
                  </a:lnTo>
                  <a:lnTo>
                    <a:pt x="2" y="48"/>
                  </a:lnTo>
                  <a:lnTo>
                    <a:pt x="0" y="52"/>
                  </a:lnTo>
                  <a:lnTo>
                    <a:pt x="2" y="55"/>
                  </a:lnTo>
                  <a:lnTo>
                    <a:pt x="15" y="57"/>
                  </a:lnTo>
                  <a:lnTo>
                    <a:pt x="17" y="55"/>
                  </a:lnTo>
                  <a:lnTo>
                    <a:pt x="21" y="55"/>
                  </a:lnTo>
                  <a:lnTo>
                    <a:pt x="21" y="56"/>
                  </a:lnTo>
                  <a:lnTo>
                    <a:pt x="23" y="57"/>
                  </a:lnTo>
                  <a:lnTo>
                    <a:pt x="21" y="59"/>
                  </a:lnTo>
                  <a:lnTo>
                    <a:pt x="27" y="61"/>
                  </a:lnTo>
                  <a:lnTo>
                    <a:pt x="29" y="61"/>
                  </a:lnTo>
                  <a:lnTo>
                    <a:pt x="29" y="57"/>
                  </a:lnTo>
                  <a:lnTo>
                    <a:pt x="34" y="57"/>
                  </a:lnTo>
                  <a:lnTo>
                    <a:pt x="36" y="56"/>
                  </a:lnTo>
                  <a:lnTo>
                    <a:pt x="36" y="58"/>
                  </a:lnTo>
                  <a:lnTo>
                    <a:pt x="38" y="60"/>
                  </a:lnTo>
                  <a:lnTo>
                    <a:pt x="42" y="61"/>
                  </a:lnTo>
                  <a:lnTo>
                    <a:pt x="46" y="58"/>
                  </a:lnTo>
                  <a:lnTo>
                    <a:pt x="48" y="55"/>
                  </a:lnTo>
                  <a:lnTo>
                    <a:pt x="46" y="53"/>
                  </a:lnTo>
                  <a:lnTo>
                    <a:pt x="46" y="51"/>
                  </a:lnTo>
                  <a:lnTo>
                    <a:pt x="48" y="51"/>
                  </a:lnTo>
                  <a:lnTo>
                    <a:pt x="51" y="53"/>
                  </a:lnTo>
                  <a:lnTo>
                    <a:pt x="53" y="48"/>
                  </a:lnTo>
                  <a:lnTo>
                    <a:pt x="59" y="48"/>
                  </a:lnTo>
                  <a:lnTo>
                    <a:pt x="61" y="47"/>
                  </a:lnTo>
                  <a:lnTo>
                    <a:pt x="63" y="47"/>
                  </a:lnTo>
                  <a:lnTo>
                    <a:pt x="61" y="49"/>
                  </a:lnTo>
                  <a:lnTo>
                    <a:pt x="57" y="50"/>
                  </a:lnTo>
                  <a:lnTo>
                    <a:pt x="57" y="55"/>
                  </a:lnTo>
                  <a:lnTo>
                    <a:pt x="55" y="57"/>
                  </a:lnTo>
                  <a:lnTo>
                    <a:pt x="53" y="58"/>
                  </a:lnTo>
                  <a:lnTo>
                    <a:pt x="55" y="60"/>
                  </a:lnTo>
                  <a:lnTo>
                    <a:pt x="59" y="58"/>
                  </a:lnTo>
                  <a:lnTo>
                    <a:pt x="63" y="58"/>
                  </a:lnTo>
                  <a:lnTo>
                    <a:pt x="65" y="56"/>
                  </a:lnTo>
                  <a:lnTo>
                    <a:pt x="67" y="57"/>
                  </a:lnTo>
                  <a:lnTo>
                    <a:pt x="69" y="57"/>
                  </a:lnTo>
                  <a:lnTo>
                    <a:pt x="72" y="55"/>
                  </a:lnTo>
                  <a:lnTo>
                    <a:pt x="74" y="52"/>
                  </a:lnTo>
                  <a:lnTo>
                    <a:pt x="74" y="55"/>
                  </a:lnTo>
                  <a:lnTo>
                    <a:pt x="78" y="53"/>
                  </a:lnTo>
                  <a:lnTo>
                    <a:pt x="78" y="55"/>
                  </a:lnTo>
                  <a:lnTo>
                    <a:pt x="78" y="56"/>
                  </a:lnTo>
                  <a:lnTo>
                    <a:pt x="88" y="55"/>
                  </a:lnTo>
                  <a:lnTo>
                    <a:pt x="93" y="55"/>
                  </a:lnTo>
                  <a:lnTo>
                    <a:pt x="95" y="52"/>
                  </a:lnTo>
                  <a:lnTo>
                    <a:pt x="99" y="52"/>
                  </a:lnTo>
                  <a:lnTo>
                    <a:pt x="99" y="53"/>
                  </a:lnTo>
                  <a:lnTo>
                    <a:pt x="97" y="55"/>
                  </a:lnTo>
                  <a:lnTo>
                    <a:pt x="95" y="56"/>
                  </a:lnTo>
                  <a:lnTo>
                    <a:pt x="93" y="58"/>
                  </a:lnTo>
                  <a:lnTo>
                    <a:pt x="91" y="59"/>
                  </a:lnTo>
                  <a:lnTo>
                    <a:pt x="88" y="61"/>
                  </a:lnTo>
                  <a:lnTo>
                    <a:pt x="84" y="61"/>
                  </a:lnTo>
                  <a:lnTo>
                    <a:pt x="84" y="60"/>
                  </a:lnTo>
                  <a:lnTo>
                    <a:pt x="67" y="60"/>
                  </a:lnTo>
                  <a:lnTo>
                    <a:pt x="65" y="64"/>
                  </a:lnTo>
                  <a:lnTo>
                    <a:pt x="65" y="65"/>
                  </a:lnTo>
                  <a:lnTo>
                    <a:pt x="63" y="66"/>
                  </a:lnTo>
                  <a:lnTo>
                    <a:pt x="61" y="66"/>
                  </a:lnTo>
                  <a:lnTo>
                    <a:pt x="59" y="65"/>
                  </a:lnTo>
                  <a:lnTo>
                    <a:pt x="57" y="65"/>
                  </a:lnTo>
                  <a:lnTo>
                    <a:pt x="53" y="67"/>
                  </a:lnTo>
                  <a:lnTo>
                    <a:pt x="51" y="67"/>
                  </a:lnTo>
                  <a:lnTo>
                    <a:pt x="48" y="68"/>
                  </a:lnTo>
                  <a:lnTo>
                    <a:pt x="46" y="71"/>
                  </a:lnTo>
                  <a:lnTo>
                    <a:pt x="48" y="73"/>
                  </a:lnTo>
                  <a:lnTo>
                    <a:pt x="61" y="77"/>
                  </a:lnTo>
                  <a:lnTo>
                    <a:pt x="74" y="79"/>
                  </a:lnTo>
                  <a:lnTo>
                    <a:pt x="86" y="75"/>
                  </a:lnTo>
                  <a:lnTo>
                    <a:pt x="88" y="74"/>
                  </a:lnTo>
                  <a:lnTo>
                    <a:pt x="93" y="74"/>
                  </a:lnTo>
                  <a:lnTo>
                    <a:pt x="93" y="73"/>
                  </a:lnTo>
                  <a:lnTo>
                    <a:pt x="97" y="73"/>
                  </a:lnTo>
                  <a:lnTo>
                    <a:pt x="101" y="71"/>
                  </a:lnTo>
                  <a:lnTo>
                    <a:pt x="103" y="69"/>
                  </a:lnTo>
                  <a:lnTo>
                    <a:pt x="103" y="68"/>
                  </a:lnTo>
                  <a:lnTo>
                    <a:pt x="103" y="67"/>
                  </a:lnTo>
                  <a:lnTo>
                    <a:pt x="112" y="65"/>
                  </a:lnTo>
                  <a:lnTo>
                    <a:pt x="114" y="65"/>
                  </a:lnTo>
                  <a:lnTo>
                    <a:pt x="120" y="64"/>
                  </a:lnTo>
                  <a:lnTo>
                    <a:pt x="124" y="61"/>
                  </a:lnTo>
                  <a:lnTo>
                    <a:pt x="126" y="61"/>
                  </a:lnTo>
                  <a:lnTo>
                    <a:pt x="128" y="59"/>
                  </a:lnTo>
                  <a:lnTo>
                    <a:pt x="131" y="58"/>
                  </a:lnTo>
                  <a:lnTo>
                    <a:pt x="133" y="57"/>
                  </a:lnTo>
                  <a:lnTo>
                    <a:pt x="133" y="58"/>
                  </a:lnTo>
                  <a:lnTo>
                    <a:pt x="135" y="60"/>
                  </a:lnTo>
                  <a:lnTo>
                    <a:pt x="133" y="61"/>
                  </a:lnTo>
                  <a:lnTo>
                    <a:pt x="137" y="63"/>
                  </a:lnTo>
                  <a:lnTo>
                    <a:pt x="141" y="63"/>
                  </a:lnTo>
                  <a:lnTo>
                    <a:pt x="147" y="58"/>
                  </a:lnTo>
                  <a:lnTo>
                    <a:pt x="147" y="60"/>
                  </a:lnTo>
                  <a:lnTo>
                    <a:pt x="152" y="63"/>
                  </a:lnTo>
                  <a:lnTo>
                    <a:pt x="154" y="63"/>
                  </a:lnTo>
                  <a:lnTo>
                    <a:pt x="162" y="63"/>
                  </a:lnTo>
                  <a:lnTo>
                    <a:pt x="164" y="60"/>
                  </a:lnTo>
                  <a:lnTo>
                    <a:pt x="166" y="59"/>
                  </a:lnTo>
                  <a:lnTo>
                    <a:pt x="171" y="59"/>
                  </a:lnTo>
                  <a:lnTo>
                    <a:pt x="177" y="44"/>
                  </a:lnTo>
                  <a:lnTo>
                    <a:pt x="179" y="43"/>
                  </a:lnTo>
                  <a:lnTo>
                    <a:pt x="181" y="39"/>
                  </a:lnTo>
                  <a:lnTo>
                    <a:pt x="181" y="37"/>
                  </a:lnTo>
                  <a:lnTo>
                    <a:pt x="181" y="36"/>
                  </a:lnTo>
                  <a:lnTo>
                    <a:pt x="177" y="32"/>
                  </a:lnTo>
                  <a:lnTo>
                    <a:pt x="171" y="28"/>
                  </a:lnTo>
                  <a:lnTo>
                    <a:pt x="162" y="27"/>
                  </a:lnTo>
                  <a:lnTo>
                    <a:pt x="160" y="31"/>
                  </a:lnTo>
                  <a:lnTo>
                    <a:pt x="162" y="34"/>
                  </a:lnTo>
                  <a:lnTo>
                    <a:pt x="162" y="35"/>
                  </a:lnTo>
                  <a:lnTo>
                    <a:pt x="160" y="35"/>
                  </a:lnTo>
                  <a:lnTo>
                    <a:pt x="160" y="39"/>
                  </a:lnTo>
                  <a:lnTo>
                    <a:pt x="156" y="32"/>
                  </a:lnTo>
                  <a:lnTo>
                    <a:pt x="152" y="32"/>
                  </a:lnTo>
                  <a:lnTo>
                    <a:pt x="145" y="33"/>
                  </a:lnTo>
                  <a:lnTo>
                    <a:pt x="143" y="35"/>
                  </a:lnTo>
                  <a:lnTo>
                    <a:pt x="143" y="34"/>
                  </a:lnTo>
                  <a:lnTo>
                    <a:pt x="145" y="32"/>
                  </a:lnTo>
                  <a:lnTo>
                    <a:pt x="147" y="32"/>
                  </a:lnTo>
                  <a:lnTo>
                    <a:pt x="149" y="28"/>
                  </a:lnTo>
                  <a:lnTo>
                    <a:pt x="143" y="26"/>
                  </a:lnTo>
                  <a:lnTo>
                    <a:pt x="137" y="27"/>
                  </a:lnTo>
                  <a:lnTo>
                    <a:pt x="135" y="26"/>
                  </a:lnTo>
                  <a:lnTo>
                    <a:pt x="137" y="25"/>
                  </a:lnTo>
                  <a:lnTo>
                    <a:pt x="139" y="23"/>
                  </a:lnTo>
                  <a:lnTo>
                    <a:pt x="141" y="21"/>
                  </a:lnTo>
                  <a:lnTo>
                    <a:pt x="141" y="20"/>
                  </a:lnTo>
                  <a:lnTo>
                    <a:pt x="141" y="19"/>
                  </a:lnTo>
                  <a:lnTo>
                    <a:pt x="141" y="18"/>
                  </a:lnTo>
                  <a:lnTo>
                    <a:pt x="137" y="15"/>
                  </a:lnTo>
                  <a:lnTo>
                    <a:pt x="135" y="15"/>
                  </a:lnTo>
                  <a:lnTo>
                    <a:pt x="135" y="13"/>
                  </a:lnTo>
                  <a:lnTo>
                    <a:pt x="135" y="11"/>
                  </a:lnTo>
                  <a:lnTo>
                    <a:pt x="135" y="10"/>
                  </a:lnTo>
                  <a:lnTo>
                    <a:pt x="133" y="9"/>
                  </a:lnTo>
                  <a:lnTo>
                    <a:pt x="133" y="8"/>
                  </a:lnTo>
                  <a:lnTo>
                    <a:pt x="135" y="5"/>
                  </a:lnTo>
                  <a:lnTo>
                    <a:pt x="135" y="4"/>
                  </a:lnTo>
                  <a:lnTo>
                    <a:pt x="131" y="0"/>
                  </a:lnTo>
                  <a:lnTo>
                    <a:pt x="128" y="1"/>
                  </a:lnTo>
                  <a:lnTo>
                    <a:pt x="124" y="1"/>
                  </a:lnTo>
                  <a:lnTo>
                    <a:pt x="122" y="1"/>
                  </a:lnTo>
                  <a:lnTo>
                    <a:pt x="118" y="9"/>
                  </a:lnTo>
                  <a:lnTo>
                    <a:pt x="118" y="10"/>
                  </a:lnTo>
                  <a:lnTo>
                    <a:pt x="116" y="12"/>
                  </a:lnTo>
                  <a:lnTo>
                    <a:pt x="114" y="12"/>
                  </a:lnTo>
                  <a:lnTo>
                    <a:pt x="112" y="13"/>
                  </a:lnTo>
                  <a:lnTo>
                    <a:pt x="105" y="13"/>
                  </a:lnTo>
                  <a:lnTo>
                    <a:pt x="107" y="15"/>
                  </a:lnTo>
                  <a:lnTo>
                    <a:pt x="107" y="18"/>
                  </a:lnTo>
                  <a:lnTo>
                    <a:pt x="114" y="20"/>
                  </a:lnTo>
                  <a:lnTo>
                    <a:pt x="118" y="21"/>
                  </a:lnTo>
                  <a:lnTo>
                    <a:pt x="120" y="23"/>
                  </a:lnTo>
                  <a:lnTo>
                    <a:pt x="122" y="24"/>
                  </a:lnTo>
                  <a:lnTo>
                    <a:pt x="124" y="28"/>
                  </a:lnTo>
                  <a:lnTo>
                    <a:pt x="120" y="28"/>
                  </a:lnTo>
                  <a:lnTo>
                    <a:pt x="120" y="29"/>
                  </a:lnTo>
                  <a:lnTo>
                    <a:pt x="114" y="32"/>
                  </a:lnTo>
                  <a:lnTo>
                    <a:pt x="116" y="34"/>
                  </a:lnTo>
                  <a:lnTo>
                    <a:pt x="118" y="33"/>
                  </a:lnTo>
                  <a:lnTo>
                    <a:pt x="120" y="34"/>
                  </a:lnTo>
                  <a:lnTo>
                    <a:pt x="124" y="34"/>
                  </a:lnTo>
                  <a:lnTo>
                    <a:pt x="126" y="36"/>
                  </a:lnTo>
                  <a:lnTo>
                    <a:pt x="128" y="39"/>
                  </a:lnTo>
                  <a:lnTo>
                    <a:pt x="128" y="44"/>
                  </a:lnTo>
                  <a:lnTo>
                    <a:pt x="126" y="44"/>
                  </a:lnTo>
                  <a:lnTo>
                    <a:pt x="112" y="43"/>
                  </a:lnTo>
                  <a:lnTo>
                    <a:pt x="107" y="43"/>
                  </a:lnTo>
                  <a:lnTo>
                    <a:pt x="105" y="42"/>
                  </a:lnTo>
                  <a:lnTo>
                    <a:pt x="101" y="43"/>
                  </a:lnTo>
                  <a:lnTo>
                    <a:pt x="99" y="43"/>
                  </a:lnTo>
                  <a:lnTo>
                    <a:pt x="97" y="44"/>
                  </a:lnTo>
                  <a:lnTo>
                    <a:pt x="95" y="43"/>
                  </a:lnTo>
                  <a:lnTo>
                    <a:pt x="93" y="42"/>
                  </a:lnTo>
                  <a:lnTo>
                    <a:pt x="93" y="40"/>
                  </a:lnTo>
                  <a:lnTo>
                    <a:pt x="91" y="37"/>
                  </a:lnTo>
                  <a:lnTo>
                    <a:pt x="93" y="36"/>
                  </a:lnTo>
                  <a:lnTo>
                    <a:pt x="91" y="35"/>
                  </a:lnTo>
                  <a:lnTo>
                    <a:pt x="91" y="34"/>
                  </a:lnTo>
                  <a:lnTo>
                    <a:pt x="82" y="35"/>
                  </a:lnTo>
                  <a:lnTo>
                    <a:pt x="80" y="34"/>
                  </a:lnTo>
                  <a:lnTo>
                    <a:pt x="80" y="33"/>
                  </a:lnTo>
                  <a:lnTo>
                    <a:pt x="86" y="31"/>
                  </a:lnTo>
                  <a:lnTo>
                    <a:pt x="84" y="29"/>
                  </a:lnTo>
                  <a:lnTo>
                    <a:pt x="80" y="29"/>
                  </a:lnTo>
                  <a:lnTo>
                    <a:pt x="78" y="26"/>
                  </a:lnTo>
                  <a:lnTo>
                    <a:pt x="76" y="23"/>
                  </a:lnTo>
                  <a:lnTo>
                    <a:pt x="69" y="21"/>
                  </a:lnTo>
                  <a:lnTo>
                    <a:pt x="69" y="20"/>
                  </a:lnTo>
                  <a:lnTo>
                    <a:pt x="63" y="20"/>
                  </a:lnTo>
                  <a:lnTo>
                    <a:pt x="59" y="21"/>
                  </a:lnTo>
                  <a:lnTo>
                    <a:pt x="51" y="21"/>
                  </a:lnTo>
                  <a:lnTo>
                    <a:pt x="51" y="18"/>
                  </a:lnTo>
                  <a:lnTo>
                    <a:pt x="51" y="17"/>
                  </a:lnTo>
                  <a:lnTo>
                    <a:pt x="51" y="15"/>
                  </a:lnTo>
                  <a:lnTo>
                    <a:pt x="48" y="12"/>
                  </a:lnTo>
                  <a:lnTo>
                    <a:pt x="44" y="11"/>
                  </a:lnTo>
                  <a:lnTo>
                    <a:pt x="40" y="11"/>
                  </a:lnTo>
                  <a:lnTo>
                    <a:pt x="36" y="13"/>
                  </a:lnTo>
                  <a:lnTo>
                    <a:pt x="29" y="13"/>
                  </a:lnTo>
                  <a:lnTo>
                    <a:pt x="27" y="1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1" name="Freeform 1051"/>
            <p:cNvSpPr>
              <a:spLocks/>
            </p:cNvSpPr>
            <p:nvPr/>
          </p:nvSpPr>
          <p:spPr bwMode="auto">
            <a:xfrm>
              <a:off x="2654958" y="3274867"/>
              <a:ext cx="97505" cy="69745"/>
            </a:xfrm>
            <a:custGeom>
              <a:avLst/>
              <a:gdLst>
                <a:gd name="T0" fmla="*/ 4 w 107"/>
                <a:gd name="T1" fmla="*/ 54 h 60"/>
                <a:gd name="T2" fmla="*/ 13 w 107"/>
                <a:gd name="T3" fmla="*/ 53 h 60"/>
                <a:gd name="T4" fmla="*/ 17 w 107"/>
                <a:gd name="T5" fmla="*/ 51 h 60"/>
                <a:gd name="T6" fmla="*/ 23 w 107"/>
                <a:gd name="T7" fmla="*/ 54 h 60"/>
                <a:gd name="T8" fmla="*/ 27 w 107"/>
                <a:gd name="T9" fmla="*/ 48 h 60"/>
                <a:gd name="T10" fmla="*/ 32 w 107"/>
                <a:gd name="T11" fmla="*/ 51 h 60"/>
                <a:gd name="T12" fmla="*/ 36 w 107"/>
                <a:gd name="T13" fmla="*/ 58 h 60"/>
                <a:gd name="T14" fmla="*/ 42 w 107"/>
                <a:gd name="T15" fmla="*/ 58 h 60"/>
                <a:gd name="T16" fmla="*/ 46 w 107"/>
                <a:gd name="T17" fmla="*/ 54 h 60"/>
                <a:gd name="T18" fmla="*/ 44 w 107"/>
                <a:gd name="T19" fmla="*/ 51 h 60"/>
                <a:gd name="T20" fmla="*/ 48 w 107"/>
                <a:gd name="T21" fmla="*/ 48 h 60"/>
                <a:gd name="T22" fmla="*/ 48 w 107"/>
                <a:gd name="T23" fmla="*/ 43 h 60"/>
                <a:gd name="T24" fmla="*/ 57 w 107"/>
                <a:gd name="T25" fmla="*/ 50 h 60"/>
                <a:gd name="T26" fmla="*/ 63 w 107"/>
                <a:gd name="T27" fmla="*/ 44 h 60"/>
                <a:gd name="T28" fmla="*/ 59 w 107"/>
                <a:gd name="T29" fmla="*/ 38 h 60"/>
                <a:gd name="T30" fmla="*/ 59 w 107"/>
                <a:gd name="T31" fmla="*/ 35 h 60"/>
                <a:gd name="T32" fmla="*/ 67 w 107"/>
                <a:gd name="T33" fmla="*/ 36 h 60"/>
                <a:gd name="T34" fmla="*/ 67 w 107"/>
                <a:gd name="T35" fmla="*/ 30 h 60"/>
                <a:gd name="T36" fmla="*/ 74 w 107"/>
                <a:gd name="T37" fmla="*/ 27 h 60"/>
                <a:gd name="T38" fmla="*/ 78 w 107"/>
                <a:gd name="T39" fmla="*/ 45 h 60"/>
                <a:gd name="T40" fmla="*/ 86 w 107"/>
                <a:gd name="T41" fmla="*/ 42 h 60"/>
                <a:gd name="T42" fmla="*/ 89 w 107"/>
                <a:gd name="T43" fmla="*/ 35 h 60"/>
                <a:gd name="T44" fmla="*/ 99 w 107"/>
                <a:gd name="T45" fmla="*/ 28 h 60"/>
                <a:gd name="T46" fmla="*/ 97 w 107"/>
                <a:gd name="T47" fmla="*/ 25 h 60"/>
                <a:gd name="T48" fmla="*/ 99 w 107"/>
                <a:gd name="T49" fmla="*/ 24 h 60"/>
                <a:gd name="T50" fmla="*/ 95 w 107"/>
                <a:gd name="T51" fmla="*/ 18 h 60"/>
                <a:gd name="T52" fmla="*/ 97 w 107"/>
                <a:gd name="T53" fmla="*/ 13 h 60"/>
                <a:gd name="T54" fmla="*/ 107 w 107"/>
                <a:gd name="T55" fmla="*/ 11 h 60"/>
                <a:gd name="T56" fmla="*/ 99 w 107"/>
                <a:gd name="T57" fmla="*/ 3 h 60"/>
                <a:gd name="T58" fmla="*/ 86 w 107"/>
                <a:gd name="T59" fmla="*/ 1 h 60"/>
                <a:gd name="T60" fmla="*/ 84 w 107"/>
                <a:gd name="T61" fmla="*/ 5 h 60"/>
                <a:gd name="T62" fmla="*/ 89 w 107"/>
                <a:gd name="T63" fmla="*/ 8 h 60"/>
                <a:gd name="T64" fmla="*/ 82 w 107"/>
                <a:gd name="T65" fmla="*/ 10 h 60"/>
                <a:gd name="T66" fmla="*/ 74 w 107"/>
                <a:gd name="T67" fmla="*/ 6 h 60"/>
                <a:gd name="T68" fmla="*/ 74 w 107"/>
                <a:gd name="T69" fmla="*/ 11 h 60"/>
                <a:gd name="T70" fmla="*/ 70 w 107"/>
                <a:gd name="T71" fmla="*/ 6 h 60"/>
                <a:gd name="T72" fmla="*/ 65 w 107"/>
                <a:gd name="T73" fmla="*/ 9 h 60"/>
                <a:gd name="T74" fmla="*/ 59 w 107"/>
                <a:gd name="T75" fmla="*/ 9 h 60"/>
                <a:gd name="T76" fmla="*/ 51 w 107"/>
                <a:gd name="T77" fmla="*/ 13 h 60"/>
                <a:gd name="T78" fmla="*/ 46 w 107"/>
                <a:gd name="T79" fmla="*/ 16 h 60"/>
                <a:gd name="T80" fmla="*/ 42 w 107"/>
                <a:gd name="T81" fmla="*/ 20 h 60"/>
                <a:gd name="T82" fmla="*/ 38 w 107"/>
                <a:gd name="T83" fmla="*/ 25 h 60"/>
                <a:gd name="T84" fmla="*/ 34 w 107"/>
                <a:gd name="T85" fmla="*/ 29 h 60"/>
                <a:gd name="T86" fmla="*/ 27 w 107"/>
                <a:gd name="T87" fmla="*/ 32 h 60"/>
                <a:gd name="T88" fmla="*/ 25 w 107"/>
                <a:gd name="T89" fmla="*/ 34 h 60"/>
                <a:gd name="T90" fmla="*/ 17 w 107"/>
                <a:gd name="T91" fmla="*/ 40 h 60"/>
                <a:gd name="T92" fmla="*/ 11 w 107"/>
                <a:gd name="T93" fmla="*/ 38 h 60"/>
                <a:gd name="T94" fmla="*/ 4 w 107"/>
                <a:gd name="T95" fmla="*/ 42 h 60"/>
                <a:gd name="T96" fmla="*/ 0 w 107"/>
                <a:gd name="T97" fmla="*/ 48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60"/>
                <a:gd name="T149" fmla="*/ 107 w 107"/>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60">
                  <a:moveTo>
                    <a:pt x="4" y="48"/>
                  </a:moveTo>
                  <a:lnTo>
                    <a:pt x="6" y="49"/>
                  </a:lnTo>
                  <a:lnTo>
                    <a:pt x="4" y="54"/>
                  </a:lnTo>
                  <a:lnTo>
                    <a:pt x="6" y="56"/>
                  </a:lnTo>
                  <a:lnTo>
                    <a:pt x="11" y="56"/>
                  </a:lnTo>
                  <a:lnTo>
                    <a:pt x="13" y="53"/>
                  </a:lnTo>
                  <a:lnTo>
                    <a:pt x="15" y="52"/>
                  </a:lnTo>
                  <a:lnTo>
                    <a:pt x="15" y="49"/>
                  </a:lnTo>
                  <a:lnTo>
                    <a:pt x="17" y="51"/>
                  </a:lnTo>
                  <a:lnTo>
                    <a:pt x="15" y="52"/>
                  </a:lnTo>
                  <a:lnTo>
                    <a:pt x="23" y="54"/>
                  </a:lnTo>
                  <a:lnTo>
                    <a:pt x="25" y="56"/>
                  </a:lnTo>
                  <a:lnTo>
                    <a:pt x="27" y="52"/>
                  </a:lnTo>
                  <a:lnTo>
                    <a:pt x="27" y="48"/>
                  </a:lnTo>
                  <a:lnTo>
                    <a:pt x="32" y="46"/>
                  </a:lnTo>
                  <a:lnTo>
                    <a:pt x="32" y="50"/>
                  </a:lnTo>
                  <a:lnTo>
                    <a:pt x="32" y="51"/>
                  </a:lnTo>
                  <a:lnTo>
                    <a:pt x="34" y="53"/>
                  </a:lnTo>
                  <a:lnTo>
                    <a:pt x="36" y="53"/>
                  </a:lnTo>
                  <a:lnTo>
                    <a:pt x="36" y="58"/>
                  </a:lnTo>
                  <a:lnTo>
                    <a:pt x="38" y="60"/>
                  </a:lnTo>
                  <a:lnTo>
                    <a:pt x="40" y="57"/>
                  </a:lnTo>
                  <a:lnTo>
                    <a:pt x="42" y="58"/>
                  </a:lnTo>
                  <a:lnTo>
                    <a:pt x="44" y="58"/>
                  </a:lnTo>
                  <a:lnTo>
                    <a:pt x="46" y="58"/>
                  </a:lnTo>
                  <a:lnTo>
                    <a:pt x="46" y="54"/>
                  </a:lnTo>
                  <a:lnTo>
                    <a:pt x="48" y="54"/>
                  </a:lnTo>
                  <a:lnTo>
                    <a:pt x="46" y="52"/>
                  </a:lnTo>
                  <a:lnTo>
                    <a:pt x="44" y="51"/>
                  </a:lnTo>
                  <a:lnTo>
                    <a:pt x="48" y="49"/>
                  </a:lnTo>
                  <a:lnTo>
                    <a:pt x="46" y="49"/>
                  </a:lnTo>
                  <a:lnTo>
                    <a:pt x="48" y="48"/>
                  </a:lnTo>
                  <a:lnTo>
                    <a:pt x="46" y="46"/>
                  </a:lnTo>
                  <a:lnTo>
                    <a:pt x="46" y="42"/>
                  </a:lnTo>
                  <a:lnTo>
                    <a:pt x="48" y="43"/>
                  </a:lnTo>
                  <a:lnTo>
                    <a:pt x="51" y="42"/>
                  </a:lnTo>
                  <a:lnTo>
                    <a:pt x="55" y="50"/>
                  </a:lnTo>
                  <a:lnTo>
                    <a:pt x="57" y="50"/>
                  </a:lnTo>
                  <a:lnTo>
                    <a:pt x="59" y="45"/>
                  </a:lnTo>
                  <a:lnTo>
                    <a:pt x="63" y="44"/>
                  </a:lnTo>
                  <a:lnTo>
                    <a:pt x="63" y="43"/>
                  </a:lnTo>
                  <a:lnTo>
                    <a:pt x="61" y="40"/>
                  </a:lnTo>
                  <a:lnTo>
                    <a:pt x="59" y="38"/>
                  </a:lnTo>
                  <a:lnTo>
                    <a:pt x="57" y="37"/>
                  </a:lnTo>
                  <a:lnTo>
                    <a:pt x="59" y="36"/>
                  </a:lnTo>
                  <a:lnTo>
                    <a:pt x="59" y="35"/>
                  </a:lnTo>
                  <a:lnTo>
                    <a:pt x="61" y="35"/>
                  </a:lnTo>
                  <a:lnTo>
                    <a:pt x="63" y="37"/>
                  </a:lnTo>
                  <a:lnTo>
                    <a:pt x="67" y="36"/>
                  </a:lnTo>
                  <a:lnTo>
                    <a:pt x="65" y="32"/>
                  </a:lnTo>
                  <a:lnTo>
                    <a:pt x="67" y="30"/>
                  </a:lnTo>
                  <a:lnTo>
                    <a:pt x="67" y="28"/>
                  </a:lnTo>
                  <a:lnTo>
                    <a:pt x="72" y="28"/>
                  </a:lnTo>
                  <a:lnTo>
                    <a:pt x="74" y="27"/>
                  </a:lnTo>
                  <a:lnTo>
                    <a:pt x="76" y="27"/>
                  </a:lnTo>
                  <a:lnTo>
                    <a:pt x="72" y="40"/>
                  </a:lnTo>
                  <a:lnTo>
                    <a:pt x="78" y="45"/>
                  </a:lnTo>
                  <a:lnTo>
                    <a:pt x="82" y="45"/>
                  </a:lnTo>
                  <a:lnTo>
                    <a:pt x="84" y="44"/>
                  </a:lnTo>
                  <a:lnTo>
                    <a:pt x="86" y="42"/>
                  </a:lnTo>
                  <a:lnTo>
                    <a:pt x="84" y="37"/>
                  </a:lnTo>
                  <a:lnTo>
                    <a:pt x="86" y="36"/>
                  </a:lnTo>
                  <a:lnTo>
                    <a:pt x="89" y="35"/>
                  </a:lnTo>
                  <a:lnTo>
                    <a:pt x="95" y="35"/>
                  </a:lnTo>
                  <a:lnTo>
                    <a:pt x="101" y="30"/>
                  </a:lnTo>
                  <a:lnTo>
                    <a:pt x="99" y="28"/>
                  </a:lnTo>
                  <a:lnTo>
                    <a:pt x="99" y="27"/>
                  </a:lnTo>
                  <a:lnTo>
                    <a:pt x="99" y="26"/>
                  </a:lnTo>
                  <a:lnTo>
                    <a:pt x="97" y="25"/>
                  </a:lnTo>
                  <a:lnTo>
                    <a:pt x="95" y="24"/>
                  </a:lnTo>
                  <a:lnTo>
                    <a:pt x="97" y="22"/>
                  </a:lnTo>
                  <a:lnTo>
                    <a:pt x="99" y="24"/>
                  </a:lnTo>
                  <a:lnTo>
                    <a:pt x="101" y="24"/>
                  </a:lnTo>
                  <a:lnTo>
                    <a:pt x="101" y="21"/>
                  </a:lnTo>
                  <a:lnTo>
                    <a:pt x="95" y="18"/>
                  </a:lnTo>
                  <a:lnTo>
                    <a:pt x="95" y="16"/>
                  </a:lnTo>
                  <a:lnTo>
                    <a:pt x="95" y="14"/>
                  </a:lnTo>
                  <a:lnTo>
                    <a:pt x="97" y="13"/>
                  </a:lnTo>
                  <a:lnTo>
                    <a:pt x="103" y="12"/>
                  </a:lnTo>
                  <a:lnTo>
                    <a:pt x="103" y="11"/>
                  </a:lnTo>
                  <a:lnTo>
                    <a:pt x="107" y="11"/>
                  </a:lnTo>
                  <a:lnTo>
                    <a:pt x="107" y="10"/>
                  </a:lnTo>
                  <a:lnTo>
                    <a:pt x="107" y="9"/>
                  </a:lnTo>
                  <a:lnTo>
                    <a:pt x="99" y="3"/>
                  </a:lnTo>
                  <a:lnTo>
                    <a:pt x="93" y="0"/>
                  </a:lnTo>
                  <a:lnTo>
                    <a:pt x="86" y="1"/>
                  </a:lnTo>
                  <a:lnTo>
                    <a:pt x="86" y="3"/>
                  </a:lnTo>
                  <a:lnTo>
                    <a:pt x="82" y="3"/>
                  </a:lnTo>
                  <a:lnTo>
                    <a:pt x="84" y="5"/>
                  </a:lnTo>
                  <a:lnTo>
                    <a:pt x="86" y="6"/>
                  </a:lnTo>
                  <a:lnTo>
                    <a:pt x="89" y="6"/>
                  </a:lnTo>
                  <a:lnTo>
                    <a:pt x="89" y="8"/>
                  </a:lnTo>
                  <a:lnTo>
                    <a:pt x="86" y="9"/>
                  </a:lnTo>
                  <a:lnTo>
                    <a:pt x="82" y="9"/>
                  </a:lnTo>
                  <a:lnTo>
                    <a:pt x="82" y="10"/>
                  </a:lnTo>
                  <a:lnTo>
                    <a:pt x="80" y="10"/>
                  </a:lnTo>
                  <a:lnTo>
                    <a:pt x="78" y="9"/>
                  </a:lnTo>
                  <a:lnTo>
                    <a:pt x="74" y="6"/>
                  </a:lnTo>
                  <a:lnTo>
                    <a:pt x="74" y="9"/>
                  </a:lnTo>
                  <a:lnTo>
                    <a:pt x="74" y="11"/>
                  </a:lnTo>
                  <a:lnTo>
                    <a:pt x="72" y="9"/>
                  </a:lnTo>
                  <a:lnTo>
                    <a:pt x="74" y="6"/>
                  </a:lnTo>
                  <a:lnTo>
                    <a:pt x="70" y="6"/>
                  </a:lnTo>
                  <a:lnTo>
                    <a:pt x="70" y="8"/>
                  </a:lnTo>
                  <a:lnTo>
                    <a:pt x="65" y="8"/>
                  </a:lnTo>
                  <a:lnTo>
                    <a:pt x="65" y="9"/>
                  </a:lnTo>
                  <a:lnTo>
                    <a:pt x="63" y="8"/>
                  </a:lnTo>
                  <a:lnTo>
                    <a:pt x="61" y="6"/>
                  </a:lnTo>
                  <a:lnTo>
                    <a:pt x="59" y="9"/>
                  </a:lnTo>
                  <a:lnTo>
                    <a:pt x="53" y="9"/>
                  </a:lnTo>
                  <a:lnTo>
                    <a:pt x="53" y="11"/>
                  </a:lnTo>
                  <a:lnTo>
                    <a:pt x="51" y="13"/>
                  </a:lnTo>
                  <a:lnTo>
                    <a:pt x="51" y="14"/>
                  </a:lnTo>
                  <a:lnTo>
                    <a:pt x="48" y="14"/>
                  </a:lnTo>
                  <a:lnTo>
                    <a:pt x="46" y="16"/>
                  </a:lnTo>
                  <a:lnTo>
                    <a:pt x="44" y="18"/>
                  </a:lnTo>
                  <a:lnTo>
                    <a:pt x="42" y="18"/>
                  </a:lnTo>
                  <a:lnTo>
                    <a:pt x="42" y="20"/>
                  </a:lnTo>
                  <a:lnTo>
                    <a:pt x="42" y="19"/>
                  </a:lnTo>
                  <a:lnTo>
                    <a:pt x="40" y="20"/>
                  </a:lnTo>
                  <a:lnTo>
                    <a:pt x="38" y="25"/>
                  </a:lnTo>
                  <a:lnTo>
                    <a:pt x="40" y="26"/>
                  </a:lnTo>
                  <a:lnTo>
                    <a:pt x="36" y="26"/>
                  </a:lnTo>
                  <a:lnTo>
                    <a:pt x="34" y="29"/>
                  </a:lnTo>
                  <a:lnTo>
                    <a:pt x="32" y="29"/>
                  </a:lnTo>
                  <a:lnTo>
                    <a:pt x="30" y="30"/>
                  </a:lnTo>
                  <a:lnTo>
                    <a:pt x="27" y="32"/>
                  </a:lnTo>
                  <a:lnTo>
                    <a:pt x="25" y="32"/>
                  </a:lnTo>
                  <a:lnTo>
                    <a:pt x="25" y="30"/>
                  </a:lnTo>
                  <a:lnTo>
                    <a:pt x="25" y="34"/>
                  </a:lnTo>
                  <a:lnTo>
                    <a:pt x="23" y="35"/>
                  </a:lnTo>
                  <a:lnTo>
                    <a:pt x="19" y="40"/>
                  </a:lnTo>
                  <a:lnTo>
                    <a:pt x="17" y="40"/>
                  </a:lnTo>
                  <a:lnTo>
                    <a:pt x="13" y="38"/>
                  </a:lnTo>
                  <a:lnTo>
                    <a:pt x="11" y="38"/>
                  </a:lnTo>
                  <a:lnTo>
                    <a:pt x="8" y="40"/>
                  </a:lnTo>
                  <a:lnTo>
                    <a:pt x="8" y="41"/>
                  </a:lnTo>
                  <a:lnTo>
                    <a:pt x="4" y="42"/>
                  </a:lnTo>
                  <a:lnTo>
                    <a:pt x="4" y="45"/>
                  </a:lnTo>
                  <a:lnTo>
                    <a:pt x="2" y="46"/>
                  </a:lnTo>
                  <a:lnTo>
                    <a:pt x="0" y="48"/>
                  </a:lnTo>
                  <a:lnTo>
                    <a:pt x="0" y="51"/>
                  </a:lnTo>
                  <a:lnTo>
                    <a:pt x="4" y="4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2" name="Freeform 1052"/>
            <p:cNvSpPr>
              <a:spLocks/>
            </p:cNvSpPr>
            <p:nvPr/>
          </p:nvSpPr>
          <p:spPr bwMode="auto">
            <a:xfrm>
              <a:off x="5408805" y="3356237"/>
              <a:ext cx="10935" cy="12787"/>
            </a:xfrm>
            <a:custGeom>
              <a:avLst/>
              <a:gdLst>
                <a:gd name="T0" fmla="*/ 2 w 12"/>
                <a:gd name="T1" fmla="*/ 4 h 11"/>
                <a:gd name="T2" fmla="*/ 4 w 12"/>
                <a:gd name="T3" fmla="*/ 5 h 11"/>
                <a:gd name="T4" fmla="*/ 6 w 12"/>
                <a:gd name="T5" fmla="*/ 6 h 11"/>
                <a:gd name="T6" fmla="*/ 6 w 12"/>
                <a:gd name="T7" fmla="*/ 5 h 11"/>
                <a:gd name="T8" fmla="*/ 6 w 12"/>
                <a:gd name="T9" fmla="*/ 8 h 11"/>
                <a:gd name="T10" fmla="*/ 8 w 12"/>
                <a:gd name="T11" fmla="*/ 11 h 11"/>
                <a:gd name="T12" fmla="*/ 8 w 12"/>
                <a:gd name="T13" fmla="*/ 7 h 11"/>
                <a:gd name="T14" fmla="*/ 10 w 12"/>
                <a:gd name="T15" fmla="*/ 5 h 11"/>
                <a:gd name="T16" fmla="*/ 12 w 12"/>
                <a:gd name="T17" fmla="*/ 6 h 11"/>
                <a:gd name="T18" fmla="*/ 12 w 12"/>
                <a:gd name="T19" fmla="*/ 4 h 11"/>
                <a:gd name="T20" fmla="*/ 10 w 12"/>
                <a:gd name="T21" fmla="*/ 4 h 11"/>
                <a:gd name="T22" fmla="*/ 10 w 12"/>
                <a:gd name="T23" fmla="*/ 2 h 11"/>
                <a:gd name="T24" fmla="*/ 12 w 12"/>
                <a:gd name="T25" fmla="*/ 0 h 11"/>
                <a:gd name="T26" fmla="*/ 8 w 12"/>
                <a:gd name="T27" fmla="*/ 0 h 11"/>
                <a:gd name="T28" fmla="*/ 6 w 12"/>
                <a:gd name="T29" fmla="*/ 0 h 11"/>
                <a:gd name="T30" fmla="*/ 6 w 12"/>
                <a:gd name="T31" fmla="*/ 2 h 11"/>
                <a:gd name="T32" fmla="*/ 8 w 12"/>
                <a:gd name="T33" fmla="*/ 0 h 11"/>
                <a:gd name="T34" fmla="*/ 4 w 12"/>
                <a:gd name="T35" fmla="*/ 4 h 11"/>
                <a:gd name="T36" fmla="*/ 4 w 12"/>
                <a:gd name="T37" fmla="*/ 3 h 11"/>
                <a:gd name="T38" fmla="*/ 2 w 12"/>
                <a:gd name="T39" fmla="*/ 2 h 11"/>
                <a:gd name="T40" fmla="*/ 0 w 12"/>
                <a:gd name="T41" fmla="*/ 3 h 11"/>
                <a:gd name="T42" fmla="*/ 0 w 12"/>
                <a:gd name="T43" fmla="*/ 5 h 11"/>
                <a:gd name="T44" fmla="*/ 4 w 12"/>
                <a:gd name="T45" fmla="*/ 10 h 11"/>
                <a:gd name="T46" fmla="*/ 2 w 12"/>
                <a:gd name="T47" fmla="*/ 4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1"/>
                <a:gd name="T74" fmla="*/ 12 w 12"/>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1">
                  <a:moveTo>
                    <a:pt x="2" y="4"/>
                  </a:moveTo>
                  <a:lnTo>
                    <a:pt x="4" y="5"/>
                  </a:lnTo>
                  <a:lnTo>
                    <a:pt x="6" y="6"/>
                  </a:lnTo>
                  <a:lnTo>
                    <a:pt x="6" y="5"/>
                  </a:lnTo>
                  <a:lnTo>
                    <a:pt x="6" y="8"/>
                  </a:lnTo>
                  <a:lnTo>
                    <a:pt x="8" y="11"/>
                  </a:lnTo>
                  <a:lnTo>
                    <a:pt x="8" y="7"/>
                  </a:lnTo>
                  <a:lnTo>
                    <a:pt x="10" y="5"/>
                  </a:lnTo>
                  <a:lnTo>
                    <a:pt x="12" y="6"/>
                  </a:lnTo>
                  <a:lnTo>
                    <a:pt x="12" y="4"/>
                  </a:lnTo>
                  <a:lnTo>
                    <a:pt x="10" y="4"/>
                  </a:lnTo>
                  <a:lnTo>
                    <a:pt x="10" y="2"/>
                  </a:lnTo>
                  <a:lnTo>
                    <a:pt x="12" y="0"/>
                  </a:lnTo>
                  <a:lnTo>
                    <a:pt x="8" y="0"/>
                  </a:lnTo>
                  <a:lnTo>
                    <a:pt x="6" y="0"/>
                  </a:lnTo>
                  <a:lnTo>
                    <a:pt x="6" y="2"/>
                  </a:lnTo>
                  <a:lnTo>
                    <a:pt x="8" y="0"/>
                  </a:lnTo>
                  <a:lnTo>
                    <a:pt x="4" y="4"/>
                  </a:lnTo>
                  <a:lnTo>
                    <a:pt x="4" y="3"/>
                  </a:lnTo>
                  <a:lnTo>
                    <a:pt x="2" y="2"/>
                  </a:lnTo>
                  <a:lnTo>
                    <a:pt x="0" y="3"/>
                  </a:lnTo>
                  <a:lnTo>
                    <a:pt x="0" y="5"/>
                  </a:lnTo>
                  <a:lnTo>
                    <a:pt x="4" y="10"/>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3" name="Freeform 1053"/>
            <p:cNvSpPr>
              <a:spLocks/>
            </p:cNvSpPr>
            <p:nvPr/>
          </p:nvSpPr>
          <p:spPr bwMode="auto">
            <a:xfrm>
              <a:off x="6176091" y="3458530"/>
              <a:ext cx="20959" cy="9299"/>
            </a:xfrm>
            <a:custGeom>
              <a:avLst/>
              <a:gdLst>
                <a:gd name="T0" fmla="*/ 0 w 23"/>
                <a:gd name="T1" fmla="*/ 6 h 8"/>
                <a:gd name="T2" fmla="*/ 4 w 23"/>
                <a:gd name="T3" fmla="*/ 8 h 8"/>
                <a:gd name="T4" fmla="*/ 4 w 23"/>
                <a:gd name="T5" fmla="*/ 8 h 8"/>
                <a:gd name="T6" fmla="*/ 6 w 23"/>
                <a:gd name="T7" fmla="*/ 7 h 8"/>
                <a:gd name="T8" fmla="*/ 11 w 23"/>
                <a:gd name="T9" fmla="*/ 7 h 8"/>
                <a:gd name="T10" fmla="*/ 13 w 23"/>
                <a:gd name="T11" fmla="*/ 6 h 8"/>
                <a:gd name="T12" fmla="*/ 15 w 23"/>
                <a:gd name="T13" fmla="*/ 7 h 8"/>
                <a:gd name="T14" fmla="*/ 17 w 23"/>
                <a:gd name="T15" fmla="*/ 7 h 8"/>
                <a:gd name="T16" fmla="*/ 19 w 23"/>
                <a:gd name="T17" fmla="*/ 4 h 8"/>
                <a:gd name="T18" fmla="*/ 19 w 23"/>
                <a:gd name="T19" fmla="*/ 6 h 8"/>
                <a:gd name="T20" fmla="*/ 21 w 23"/>
                <a:gd name="T21" fmla="*/ 5 h 8"/>
                <a:gd name="T22" fmla="*/ 23 w 23"/>
                <a:gd name="T23" fmla="*/ 0 h 8"/>
                <a:gd name="T24" fmla="*/ 23 w 23"/>
                <a:gd name="T25" fmla="*/ 0 h 8"/>
                <a:gd name="T26" fmla="*/ 15 w 23"/>
                <a:gd name="T27" fmla="*/ 2 h 8"/>
                <a:gd name="T28" fmla="*/ 13 w 23"/>
                <a:gd name="T29" fmla="*/ 0 h 8"/>
                <a:gd name="T30" fmla="*/ 13 w 23"/>
                <a:gd name="T31" fmla="*/ 0 h 8"/>
                <a:gd name="T32" fmla="*/ 11 w 23"/>
                <a:gd name="T33" fmla="*/ 0 h 8"/>
                <a:gd name="T34" fmla="*/ 6 w 23"/>
                <a:gd name="T35" fmla="*/ 0 h 8"/>
                <a:gd name="T36" fmla="*/ 4 w 23"/>
                <a:gd name="T37" fmla="*/ 0 h 8"/>
                <a:gd name="T38" fmla="*/ 6 w 23"/>
                <a:gd name="T39" fmla="*/ 3 h 8"/>
                <a:gd name="T40" fmla="*/ 4 w 23"/>
                <a:gd name="T41" fmla="*/ 3 h 8"/>
                <a:gd name="T42" fmla="*/ 2 w 23"/>
                <a:gd name="T43" fmla="*/ 4 h 8"/>
                <a:gd name="T44" fmla="*/ 4 w 23"/>
                <a:gd name="T45" fmla="*/ 5 h 8"/>
                <a:gd name="T46" fmla="*/ 2 w 23"/>
                <a:gd name="T47" fmla="*/ 6 h 8"/>
                <a:gd name="T48" fmla="*/ 0 w 23"/>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8"/>
                <a:gd name="T77" fmla="*/ 23 w 23"/>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8">
                  <a:moveTo>
                    <a:pt x="0" y="6"/>
                  </a:moveTo>
                  <a:lnTo>
                    <a:pt x="4" y="8"/>
                  </a:lnTo>
                  <a:lnTo>
                    <a:pt x="6" y="7"/>
                  </a:lnTo>
                  <a:lnTo>
                    <a:pt x="11" y="7"/>
                  </a:lnTo>
                  <a:lnTo>
                    <a:pt x="13" y="6"/>
                  </a:lnTo>
                  <a:lnTo>
                    <a:pt x="15" y="7"/>
                  </a:lnTo>
                  <a:lnTo>
                    <a:pt x="17" y="7"/>
                  </a:lnTo>
                  <a:lnTo>
                    <a:pt x="19" y="4"/>
                  </a:lnTo>
                  <a:lnTo>
                    <a:pt x="19" y="6"/>
                  </a:lnTo>
                  <a:lnTo>
                    <a:pt x="21" y="5"/>
                  </a:lnTo>
                  <a:lnTo>
                    <a:pt x="23" y="0"/>
                  </a:lnTo>
                  <a:lnTo>
                    <a:pt x="15" y="2"/>
                  </a:lnTo>
                  <a:lnTo>
                    <a:pt x="13" y="0"/>
                  </a:lnTo>
                  <a:lnTo>
                    <a:pt x="11" y="0"/>
                  </a:lnTo>
                  <a:lnTo>
                    <a:pt x="6" y="0"/>
                  </a:lnTo>
                  <a:lnTo>
                    <a:pt x="4" y="0"/>
                  </a:lnTo>
                  <a:lnTo>
                    <a:pt x="6" y="3"/>
                  </a:lnTo>
                  <a:lnTo>
                    <a:pt x="4" y="3"/>
                  </a:lnTo>
                  <a:lnTo>
                    <a:pt x="2" y="4"/>
                  </a:lnTo>
                  <a:lnTo>
                    <a:pt x="4" y="5"/>
                  </a:lnTo>
                  <a:lnTo>
                    <a:pt x="2" y="6"/>
                  </a:lnTo>
                  <a:lnTo>
                    <a:pt x="0"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4" name="Freeform 1054"/>
            <p:cNvSpPr>
              <a:spLocks/>
            </p:cNvSpPr>
            <p:nvPr/>
          </p:nvSpPr>
          <p:spPr bwMode="auto">
            <a:xfrm>
              <a:off x="5804295" y="3391109"/>
              <a:ext cx="24604" cy="16274"/>
            </a:xfrm>
            <a:custGeom>
              <a:avLst/>
              <a:gdLst>
                <a:gd name="T0" fmla="*/ 4 w 27"/>
                <a:gd name="T1" fmla="*/ 7 h 14"/>
                <a:gd name="T2" fmla="*/ 2 w 27"/>
                <a:gd name="T3" fmla="*/ 6 h 14"/>
                <a:gd name="T4" fmla="*/ 0 w 27"/>
                <a:gd name="T5" fmla="*/ 6 h 14"/>
                <a:gd name="T6" fmla="*/ 0 w 27"/>
                <a:gd name="T7" fmla="*/ 7 h 14"/>
                <a:gd name="T8" fmla="*/ 0 w 27"/>
                <a:gd name="T9" fmla="*/ 7 h 14"/>
                <a:gd name="T10" fmla="*/ 2 w 27"/>
                <a:gd name="T11" fmla="*/ 9 h 14"/>
                <a:gd name="T12" fmla="*/ 6 w 27"/>
                <a:gd name="T13" fmla="*/ 10 h 14"/>
                <a:gd name="T14" fmla="*/ 10 w 27"/>
                <a:gd name="T15" fmla="*/ 13 h 14"/>
                <a:gd name="T16" fmla="*/ 12 w 27"/>
                <a:gd name="T17" fmla="*/ 13 h 14"/>
                <a:gd name="T18" fmla="*/ 19 w 27"/>
                <a:gd name="T19" fmla="*/ 14 h 14"/>
                <a:gd name="T20" fmla="*/ 25 w 27"/>
                <a:gd name="T21" fmla="*/ 10 h 14"/>
                <a:gd name="T22" fmla="*/ 27 w 27"/>
                <a:gd name="T23" fmla="*/ 4 h 14"/>
                <a:gd name="T24" fmla="*/ 27 w 27"/>
                <a:gd name="T25" fmla="*/ 2 h 14"/>
                <a:gd name="T26" fmla="*/ 25 w 27"/>
                <a:gd name="T27" fmla="*/ 2 h 14"/>
                <a:gd name="T28" fmla="*/ 23 w 27"/>
                <a:gd name="T29" fmla="*/ 1 h 14"/>
                <a:gd name="T30" fmla="*/ 19 w 27"/>
                <a:gd name="T31" fmla="*/ 1 h 14"/>
                <a:gd name="T32" fmla="*/ 8 w 27"/>
                <a:gd name="T33" fmla="*/ 0 h 14"/>
                <a:gd name="T34" fmla="*/ 6 w 27"/>
                <a:gd name="T35" fmla="*/ 1 h 14"/>
                <a:gd name="T36" fmla="*/ 8 w 27"/>
                <a:gd name="T37" fmla="*/ 5 h 14"/>
                <a:gd name="T38" fmla="*/ 6 w 27"/>
                <a:gd name="T39" fmla="*/ 6 h 14"/>
                <a:gd name="T40" fmla="*/ 4 w 27"/>
                <a:gd name="T41" fmla="*/ 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4"/>
                <a:gd name="T65" fmla="*/ 27 w 27"/>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4">
                  <a:moveTo>
                    <a:pt x="4" y="7"/>
                  </a:moveTo>
                  <a:lnTo>
                    <a:pt x="2" y="6"/>
                  </a:lnTo>
                  <a:lnTo>
                    <a:pt x="0" y="6"/>
                  </a:lnTo>
                  <a:lnTo>
                    <a:pt x="0" y="7"/>
                  </a:lnTo>
                  <a:lnTo>
                    <a:pt x="2" y="9"/>
                  </a:lnTo>
                  <a:lnTo>
                    <a:pt x="6" y="10"/>
                  </a:lnTo>
                  <a:lnTo>
                    <a:pt x="10" y="13"/>
                  </a:lnTo>
                  <a:lnTo>
                    <a:pt x="12" y="13"/>
                  </a:lnTo>
                  <a:lnTo>
                    <a:pt x="19" y="14"/>
                  </a:lnTo>
                  <a:lnTo>
                    <a:pt x="25" y="10"/>
                  </a:lnTo>
                  <a:lnTo>
                    <a:pt x="27" y="4"/>
                  </a:lnTo>
                  <a:lnTo>
                    <a:pt x="27" y="2"/>
                  </a:lnTo>
                  <a:lnTo>
                    <a:pt x="25" y="2"/>
                  </a:lnTo>
                  <a:lnTo>
                    <a:pt x="23" y="1"/>
                  </a:lnTo>
                  <a:lnTo>
                    <a:pt x="19" y="1"/>
                  </a:lnTo>
                  <a:lnTo>
                    <a:pt x="8" y="0"/>
                  </a:lnTo>
                  <a:lnTo>
                    <a:pt x="6" y="1"/>
                  </a:lnTo>
                  <a:lnTo>
                    <a:pt x="8" y="5"/>
                  </a:lnTo>
                  <a:lnTo>
                    <a:pt x="6" y="6"/>
                  </a:lnTo>
                  <a:lnTo>
                    <a:pt x="4"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5" name="Freeform 1055"/>
            <p:cNvSpPr>
              <a:spLocks/>
            </p:cNvSpPr>
            <p:nvPr/>
          </p:nvSpPr>
          <p:spPr bwMode="auto">
            <a:xfrm>
              <a:off x="2706901" y="3430632"/>
              <a:ext cx="245131" cy="139491"/>
            </a:xfrm>
            <a:custGeom>
              <a:avLst/>
              <a:gdLst>
                <a:gd name="T0" fmla="*/ 259 w 269"/>
                <a:gd name="T1" fmla="*/ 81 h 120"/>
                <a:gd name="T2" fmla="*/ 238 w 269"/>
                <a:gd name="T3" fmla="*/ 70 h 120"/>
                <a:gd name="T4" fmla="*/ 227 w 269"/>
                <a:gd name="T5" fmla="*/ 68 h 120"/>
                <a:gd name="T6" fmla="*/ 217 w 269"/>
                <a:gd name="T7" fmla="*/ 53 h 120"/>
                <a:gd name="T8" fmla="*/ 208 w 269"/>
                <a:gd name="T9" fmla="*/ 37 h 120"/>
                <a:gd name="T10" fmla="*/ 200 w 269"/>
                <a:gd name="T11" fmla="*/ 14 h 120"/>
                <a:gd name="T12" fmla="*/ 183 w 269"/>
                <a:gd name="T13" fmla="*/ 5 h 120"/>
                <a:gd name="T14" fmla="*/ 179 w 269"/>
                <a:gd name="T15" fmla="*/ 6 h 120"/>
                <a:gd name="T16" fmla="*/ 162 w 269"/>
                <a:gd name="T17" fmla="*/ 2 h 120"/>
                <a:gd name="T18" fmla="*/ 162 w 269"/>
                <a:gd name="T19" fmla="*/ 8 h 120"/>
                <a:gd name="T20" fmla="*/ 166 w 269"/>
                <a:gd name="T21" fmla="*/ 28 h 120"/>
                <a:gd name="T22" fmla="*/ 173 w 269"/>
                <a:gd name="T23" fmla="*/ 40 h 120"/>
                <a:gd name="T24" fmla="*/ 160 w 269"/>
                <a:gd name="T25" fmla="*/ 44 h 120"/>
                <a:gd name="T26" fmla="*/ 154 w 269"/>
                <a:gd name="T27" fmla="*/ 23 h 120"/>
                <a:gd name="T28" fmla="*/ 145 w 269"/>
                <a:gd name="T29" fmla="*/ 18 h 120"/>
                <a:gd name="T30" fmla="*/ 128 w 269"/>
                <a:gd name="T31" fmla="*/ 11 h 120"/>
                <a:gd name="T32" fmla="*/ 130 w 269"/>
                <a:gd name="T33" fmla="*/ 19 h 120"/>
                <a:gd name="T34" fmla="*/ 130 w 269"/>
                <a:gd name="T35" fmla="*/ 22 h 120"/>
                <a:gd name="T36" fmla="*/ 120 w 269"/>
                <a:gd name="T37" fmla="*/ 24 h 120"/>
                <a:gd name="T38" fmla="*/ 112 w 269"/>
                <a:gd name="T39" fmla="*/ 27 h 120"/>
                <a:gd name="T40" fmla="*/ 109 w 269"/>
                <a:gd name="T41" fmla="*/ 16 h 120"/>
                <a:gd name="T42" fmla="*/ 84 w 269"/>
                <a:gd name="T43" fmla="*/ 12 h 120"/>
                <a:gd name="T44" fmla="*/ 74 w 269"/>
                <a:gd name="T45" fmla="*/ 19 h 120"/>
                <a:gd name="T46" fmla="*/ 69 w 269"/>
                <a:gd name="T47" fmla="*/ 18 h 120"/>
                <a:gd name="T48" fmla="*/ 69 w 269"/>
                <a:gd name="T49" fmla="*/ 3 h 120"/>
                <a:gd name="T50" fmla="*/ 10 w 269"/>
                <a:gd name="T51" fmla="*/ 23 h 120"/>
                <a:gd name="T52" fmla="*/ 15 w 269"/>
                <a:gd name="T53" fmla="*/ 31 h 120"/>
                <a:gd name="T54" fmla="*/ 10 w 269"/>
                <a:gd name="T55" fmla="*/ 47 h 120"/>
                <a:gd name="T56" fmla="*/ 13 w 269"/>
                <a:gd name="T57" fmla="*/ 52 h 120"/>
                <a:gd name="T58" fmla="*/ 21 w 269"/>
                <a:gd name="T59" fmla="*/ 52 h 120"/>
                <a:gd name="T60" fmla="*/ 34 w 269"/>
                <a:gd name="T61" fmla="*/ 52 h 120"/>
                <a:gd name="T62" fmla="*/ 48 w 269"/>
                <a:gd name="T63" fmla="*/ 53 h 120"/>
                <a:gd name="T64" fmla="*/ 13 w 269"/>
                <a:gd name="T65" fmla="*/ 62 h 120"/>
                <a:gd name="T66" fmla="*/ 32 w 269"/>
                <a:gd name="T67" fmla="*/ 72 h 120"/>
                <a:gd name="T68" fmla="*/ 78 w 269"/>
                <a:gd name="T69" fmla="*/ 71 h 120"/>
                <a:gd name="T70" fmla="*/ 99 w 269"/>
                <a:gd name="T71" fmla="*/ 75 h 120"/>
                <a:gd name="T72" fmla="*/ 99 w 269"/>
                <a:gd name="T73" fmla="*/ 79 h 120"/>
                <a:gd name="T74" fmla="*/ 34 w 269"/>
                <a:gd name="T75" fmla="*/ 97 h 120"/>
                <a:gd name="T76" fmla="*/ 63 w 269"/>
                <a:gd name="T77" fmla="*/ 103 h 120"/>
                <a:gd name="T78" fmla="*/ 82 w 269"/>
                <a:gd name="T79" fmla="*/ 108 h 120"/>
                <a:gd name="T80" fmla="*/ 86 w 269"/>
                <a:gd name="T81" fmla="*/ 120 h 120"/>
                <a:gd name="T82" fmla="*/ 118 w 269"/>
                <a:gd name="T83" fmla="*/ 118 h 120"/>
                <a:gd name="T84" fmla="*/ 141 w 269"/>
                <a:gd name="T85" fmla="*/ 117 h 120"/>
                <a:gd name="T86" fmla="*/ 179 w 269"/>
                <a:gd name="T87" fmla="*/ 103 h 120"/>
                <a:gd name="T88" fmla="*/ 187 w 269"/>
                <a:gd name="T89" fmla="*/ 104 h 120"/>
                <a:gd name="T90" fmla="*/ 208 w 269"/>
                <a:gd name="T91" fmla="*/ 107 h 120"/>
                <a:gd name="T92" fmla="*/ 225 w 269"/>
                <a:gd name="T93" fmla="*/ 112 h 120"/>
                <a:gd name="T94" fmla="*/ 242 w 269"/>
                <a:gd name="T95" fmla="*/ 111 h 120"/>
                <a:gd name="T96" fmla="*/ 257 w 269"/>
                <a:gd name="T97" fmla="*/ 108 h 120"/>
                <a:gd name="T98" fmla="*/ 253 w 269"/>
                <a:gd name="T99" fmla="*/ 103 h 120"/>
                <a:gd name="T100" fmla="*/ 253 w 269"/>
                <a:gd name="T101" fmla="*/ 101 h 120"/>
                <a:gd name="T102" fmla="*/ 240 w 269"/>
                <a:gd name="T103" fmla="*/ 101 h 120"/>
                <a:gd name="T104" fmla="*/ 242 w 269"/>
                <a:gd name="T105" fmla="*/ 97 h 120"/>
                <a:gd name="T106" fmla="*/ 248 w 269"/>
                <a:gd name="T107" fmla="*/ 89 h 120"/>
                <a:gd name="T108" fmla="*/ 255 w 269"/>
                <a:gd name="T109" fmla="*/ 93 h 120"/>
                <a:gd name="T110" fmla="*/ 265 w 269"/>
                <a:gd name="T111" fmla="*/ 94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9"/>
                <a:gd name="T169" fmla="*/ 0 h 120"/>
                <a:gd name="T170" fmla="*/ 269 w 269"/>
                <a:gd name="T171" fmla="*/ 120 h 1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9" h="120">
                  <a:moveTo>
                    <a:pt x="267" y="83"/>
                  </a:moveTo>
                  <a:lnTo>
                    <a:pt x="267" y="83"/>
                  </a:lnTo>
                  <a:lnTo>
                    <a:pt x="265" y="83"/>
                  </a:lnTo>
                  <a:lnTo>
                    <a:pt x="263" y="83"/>
                  </a:lnTo>
                  <a:lnTo>
                    <a:pt x="259" y="83"/>
                  </a:lnTo>
                  <a:lnTo>
                    <a:pt x="259" y="81"/>
                  </a:lnTo>
                  <a:lnTo>
                    <a:pt x="261" y="80"/>
                  </a:lnTo>
                  <a:lnTo>
                    <a:pt x="259" y="79"/>
                  </a:lnTo>
                  <a:lnTo>
                    <a:pt x="255" y="79"/>
                  </a:lnTo>
                  <a:lnTo>
                    <a:pt x="242" y="73"/>
                  </a:lnTo>
                  <a:lnTo>
                    <a:pt x="244" y="72"/>
                  </a:lnTo>
                  <a:lnTo>
                    <a:pt x="242" y="71"/>
                  </a:lnTo>
                  <a:lnTo>
                    <a:pt x="238" y="70"/>
                  </a:lnTo>
                  <a:lnTo>
                    <a:pt x="238" y="71"/>
                  </a:lnTo>
                  <a:lnTo>
                    <a:pt x="238" y="72"/>
                  </a:lnTo>
                  <a:lnTo>
                    <a:pt x="236" y="72"/>
                  </a:lnTo>
                  <a:lnTo>
                    <a:pt x="236" y="71"/>
                  </a:lnTo>
                  <a:lnTo>
                    <a:pt x="232" y="71"/>
                  </a:lnTo>
                  <a:lnTo>
                    <a:pt x="229" y="71"/>
                  </a:lnTo>
                  <a:lnTo>
                    <a:pt x="227" y="68"/>
                  </a:lnTo>
                  <a:lnTo>
                    <a:pt x="223" y="68"/>
                  </a:lnTo>
                  <a:lnTo>
                    <a:pt x="219" y="62"/>
                  </a:lnTo>
                  <a:lnTo>
                    <a:pt x="215" y="61"/>
                  </a:lnTo>
                  <a:lnTo>
                    <a:pt x="215" y="59"/>
                  </a:lnTo>
                  <a:lnTo>
                    <a:pt x="215" y="58"/>
                  </a:lnTo>
                  <a:lnTo>
                    <a:pt x="215" y="53"/>
                  </a:lnTo>
                  <a:lnTo>
                    <a:pt x="217" y="53"/>
                  </a:lnTo>
                  <a:lnTo>
                    <a:pt x="217" y="50"/>
                  </a:lnTo>
                  <a:lnTo>
                    <a:pt x="217" y="48"/>
                  </a:lnTo>
                  <a:lnTo>
                    <a:pt x="215" y="46"/>
                  </a:lnTo>
                  <a:lnTo>
                    <a:pt x="208" y="40"/>
                  </a:lnTo>
                  <a:lnTo>
                    <a:pt x="208" y="37"/>
                  </a:lnTo>
                  <a:lnTo>
                    <a:pt x="206" y="37"/>
                  </a:lnTo>
                  <a:lnTo>
                    <a:pt x="202" y="19"/>
                  </a:lnTo>
                  <a:lnTo>
                    <a:pt x="200" y="19"/>
                  </a:lnTo>
                  <a:lnTo>
                    <a:pt x="202" y="16"/>
                  </a:lnTo>
                  <a:lnTo>
                    <a:pt x="200" y="15"/>
                  </a:lnTo>
                  <a:lnTo>
                    <a:pt x="200" y="14"/>
                  </a:lnTo>
                  <a:lnTo>
                    <a:pt x="198" y="13"/>
                  </a:lnTo>
                  <a:lnTo>
                    <a:pt x="194" y="12"/>
                  </a:lnTo>
                  <a:lnTo>
                    <a:pt x="194" y="11"/>
                  </a:lnTo>
                  <a:lnTo>
                    <a:pt x="187" y="8"/>
                  </a:lnTo>
                  <a:lnTo>
                    <a:pt x="187" y="7"/>
                  </a:lnTo>
                  <a:lnTo>
                    <a:pt x="185" y="5"/>
                  </a:lnTo>
                  <a:lnTo>
                    <a:pt x="183" y="5"/>
                  </a:lnTo>
                  <a:lnTo>
                    <a:pt x="183" y="4"/>
                  </a:lnTo>
                  <a:lnTo>
                    <a:pt x="179" y="3"/>
                  </a:lnTo>
                  <a:lnTo>
                    <a:pt x="179" y="5"/>
                  </a:lnTo>
                  <a:lnTo>
                    <a:pt x="181" y="5"/>
                  </a:lnTo>
                  <a:lnTo>
                    <a:pt x="181" y="6"/>
                  </a:lnTo>
                  <a:lnTo>
                    <a:pt x="179" y="6"/>
                  </a:lnTo>
                  <a:lnTo>
                    <a:pt x="175" y="6"/>
                  </a:lnTo>
                  <a:lnTo>
                    <a:pt x="170" y="3"/>
                  </a:lnTo>
                  <a:lnTo>
                    <a:pt x="164" y="2"/>
                  </a:lnTo>
                  <a:lnTo>
                    <a:pt x="162" y="2"/>
                  </a:lnTo>
                  <a:lnTo>
                    <a:pt x="162" y="4"/>
                  </a:lnTo>
                  <a:lnTo>
                    <a:pt x="164" y="5"/>
                  </a:lnTo>
                  <a:lnTo>
                    <a:pt x="164" y="6"/>
                  </a:lnTo>
                  <a:lnTo>
                    <a:pt x="162" y="6"/>
                  </a:lnTo>
                  <a:lnTo>
                    <a:pt x="160" y="6"/>
                  </a:lnTo>
                  <a:lnTo>
                    <a:pt x="160" y="8"/>
                  </a:lnTo>
                  <a:lnTo>
                    <a:pt x="162" y="8"/>
                  </a:lnTo>
                  <a:lnTo>
                    <a:pt x="162" y="10"/>
                  </a:lnTo>
                  <a:lnTo>
                    <a:pt x="160" y="10"/>
                  </a:lnTo>
                  <a:lnTo>
                    <a:pt x="162" y="11"/>
                  </a:lnTo>
                  <a:lnTo>
                    <a:pt x="166" y="24"/>
                  </a:lnTo>
                  <a:lnTo>
                    <a:pt x="166" y="26"/>
                  </a:lnTo>
                  <a:lnTo>
                    <a:pt x="166" y="27"/>
                  </a:lnTo>
                  <a:lnTo>
                    <a:pt x="166" y="28"/>
                  </a:lnTo>
                  <a:lnTo>
                    <a:pt x="166" y="34"/>
                  </a:lnTo>
                  <a:lnTo>
                    <a:pt x="168" y="34"/>
                  </a:lnTo>
                  <a:lnTo>
                    <a:pt x="168" y="36"/>
                  </a:lnTo>
                  <a:lnTo>
                    <a:pt x="168" y="37"/>
                  </a:lnTo>
                  <a:lnTo>
                    <a:pt x="173" y="39"/>
                  </a:lnTo>
                  <a:lnTo>
                    <a:pt x="173" y="40"/>
                  </a:lnTo>
                  <a:lnTo>
                    <a:pt x="170" y="42"/>
                  </a:lnTo>
                  <a:lnTo>
                    <a:pt x="170" y="43"/>
                  </a:lnTo>
                  <a:lnTo>
                    <a:pt x="168" y="44"/>
                  </a:lnTo>
                  <a:lnTo>
                    <a:pt x="164" y="45"/>
                  </a:lnTo>
                  <a:lnTo>
                    <a:pt x="164" y="46"/>
                  </a:lnTo>
                  <a:lnTo>
                    <a:pt x="162" y="46"/>
                  </a:lnTo>
                  <a:lnTo>
                    <a:pt x="160" y="44"/>
                  </a:lnTo>
                  <a:lnTo>
                    <a:pt x="158" y="44"/>
                  </a:lnTo>
                  <a:lnTo>
                    <a:pt x="158" y="40"/>
                  </a:lnTo>
                  <a:lnTo>
                    <a:pt x="160" y="38"/>
                  </a:lnTo>
                  <a:lnTo>
                    <a:pt x="156" y="37"/>
                  </a:lnTo>
                  <a:lnTo>
                    <a:pt x="156" y="32"/>
                  </a:lnTo>
                  <a:lnTo>
                    <a:pt x="154" y="30"/>
                  </a:lnTo>
                  <a:lnTo>
                    <a:pt x="154" y="23"/>
                  </a:lnTo>
                  <a:lnTo>
                    <a:pt x="152" y="21"/>
                  </a:lnTo>
                  <a:lnTo>
                    <a:pt x="149" y="21"/>
                  </a:lnTo>
                  <a:lnTo>
                    <a:pt x="149" y="20"/>
                  </a:lnTo>
                  <a:lnTo>
                    <a:pt x="147" y="19"/>
                  </a:lnTo>
                  <a:lnTo>
                    <a:pt x="147" y="18"/>
                  </a:lnTo>
                  <a:lnTo>
                    <a:pt x="145" y="18"/>
                  </a:lnTo>
                  <a:lnTo>
                    <a:pt x="143" y="18"/>
                  </a:lnTo>
                  <a:lnTo>
                    <a:pt x="141" y="16"/>
                  </a:lnTo>
                  <a:lnTo>
                    <a:pt x="141" y="14"/>
                  </a:lnTo>
                  <a:lnTo>
                    <a:pt x="141" y="13"/>
                  </a:lnTo>
                  <a:lnTo>
                    <a:pt x="137" y="14"/>
                  </a:lnTo>
                  <a:lnTo>
                    <a:pt x="137" y="12"/>
                  </a:lnTo>
                  <a:lnTo>
                    <a:pt x="128" y="11"/>
                  </a:lnTo>
                  <a:lnTo>
                    <a:pt x="126" y="11"/>
                  </a:lnTo>
                  <a:lnTo>
                    <a:pt x="126" y="12"/>
                  </a:lnTo>
                  <a:lnTo>
                    <a:pt x="130" y="15"/>
                  </a:lnTo>
                  <a:lnTo>
                    <a:pt x="133" y="16"/>
                  </a:lnTo>
                  <a:lnTo>
                    <a:pt x="135" y="19"/>
                  </a:lnTo>
                  <a:lnTo>
                    <a:pt x="135" y="20"/>
                  </a:lnTo>
                  <a:lnTo>
                    <a:pt x="130" y="19"/>
                  </a:lnTo>
                  <a:lnTo>
                    <a:pt x="130" y="20"/>
                  </a:lnTo>
                  <a:lnTo>
                    <a:pt x="135" y="21"/>
                  </a:lnTo>
                  <a:lnTo>
                    <a:pt x="135" y="22"/>
                  </a:lnTo>
                  <a:lnTo>
                    <a:pt x="133" y="23"/>
                  </a:lnTo>
                  <a:lnTo>
                    <a:pt x="130" y="22"/>
                  </a:lnTo>
                  <a:lnTo>
                    <a:pt x="133" y="24"/>
                  </a:lnTo>
                  <a:lnTo>
                    <a:pt x="130" y="24"/>
                  </a:lnTo>
                  <a:lnTo>
                    <a:pt x="128" y="22"/>
                  </a:lnTo>
                  <a:lnTo>
                    <a:pt x="126" y="23"/>
                  </a:lnTo>
                  <a:lnTo>
                    <a:pt x="122" y="22"/>
                  </a:lnTo>
                  <a:lnTo>
                    <a:pt x="120" y="24"/>
                  </a:lnTo>
                  <a:lnTo>
                    <a:pt x="118" y="24"/>
                  </a:lnTo>
                  <a:lnTo>
                    <a:pt x="118" y="28"/>
                  </a:lnTo>
                  <a:lnTo>
                    <a:pt x="116" y="29"/>
                  </a:lnTo>
                  <a:lnTo>
                    <a:pt x="114" y="28"/>
                  </a:lnTo>
                  <a:lnTo>
                    <a:pt x="116" y="27"/>
                  </a:lnTo>
                  <a:lnTo>
                    <a:pt x="116" y="26"/>
                  </a:lnTo>
                  <a:lnTo>
                    <a:pt x="112" y="27"/>
                  </a:lnTo>
                  <a:lnTo>
                    <a:pt x="109" y="28"/>
                  </a:lnTo>
                  <a:lnTo>
                    <a:pt x="105" y="29"/>
                  </a:lnTo>
                  <a:lnTo>
                    <a:pt x="116" y="22"/>
                  </a:lnTo>
                  <a:lnTo>
                    <a:pt x="114" y="20"/>
                  </a:lnTo>
                  <a:lnTo>
                    <a:pt x="112" y="18"/>
                  </a:lnTo>
                  <a:lnTo>
                    <a:pt x="109" y="16"/>
                  </a:lnTo>
                  <a:lnTo>
                    <a:pt x="107" y="15"/>
                  </a:lnTo>
                  <a:lnTo>
                    <a:pt x="105" y="14"/>
                  </a:lnTo>
                  <a:lnTo>
                    <a:pt x="97" y="13"/>
                  </a:lnTo>
                  <a:lnTo>
                    <a:pt x="88" y="10"/>
                  </a:lnTo>
                  <a:lnTo>
                    <a:pt x="84" y="11"/>
                  </a:lnTo>
                  <a:lnTo>
                    <a:pt x="84" y="12"/>
                  </a:lnTo>
                  <a:lnTo>
                    <a:pt x="82" y="13"/>
                  </a:lnTo>
                  <a:lnTo>
                    <a:pt x="80" y="15"/>
                  </a:lnTo>
                  <a:lnTo>
                    <a:pt x="80" y="16"/>
                  </a:lnTo>
                  <a:lnTo>
                    <a:pt x="82" y="18"/>
                  </a:lnTo>
                  <a:lnTo>
                    <a:pt x="80" y="20"/>
                  </a:lnTo>
                  <a:lnTo>
                    <a:pt x="76" y="21"/>
                  </a:lnTo>
                  <a:lnTo>
                    <a:pt x="74" y="19"/>
                  </a:lnTo>
                  <a:lnTo>
                    <a:pt x="65" y="22"/>
                  </a:lnTo>
                  <a:lnTo>
                    <a:pt x="65" y="21"/>
                  </a:lnTo>
                  <a:lnTo>
                    <a:pt x="65" y="20"/>
                  </a:lnTo>
                  <a:lnTo>
                    <a:pt x="67" y="20"/>
                  </a:lnTo>
                  <a:lnTo>
                    <a:pt x="69" y="19"/>
                  </a:lnTo>
                  <a:lnTo>
                    <a:pt x="69" y="18"/>
                  </a:lnTo>
                  <a:lnTo>
                    <a:pt x="69" y="15"/>
                  </a:lnTo>
                  <a:lnTo>
                    <a:pt x="74" y="14"/>
                  </a:lnTo>
                  <a:lnTo>
                    <a:pt x="74" y="5"/>
                  </a:lnTo>
                  <a:lnTo>
                    <a:pt x="72" y="4"/>
                  </a:lnTo>
                  <a:lnTo>
                    <a:pt x="72" y="3"/>
                  </a:lnTo>
                  <a:lnTo>
                    <a:pt x="69" y="3"/>
                  </a:lnTo>
                  <a:lnTo>
                    <a:pt x="67" y="2"/>
                  </a:lnTo>
                  <a:lnTo>
                    <a:pt x="65" y="0"/>
                  </a:lnTo>
                  <a:lnTo>
                    <a:pt x="44" y="7"/>
                  </a:lnTo>
                  <a:lnTo>
                    <a:pt x="40" y="7"/>
                  </a:lnTo>
                  <a:lnTo>
                    <a:pt x="38" y="10"/>
                  </a:lnTo>
                  <a:lnTo>
                    <a:pt x="36" y="10"/>
                  </a:lnTo>
                  <a:lnTo>
                    <a:pt x="10" y="23"/>
                  </a:lnTo>
                  <a:lnTo>
                    <a:pt x="8" y="26"/>
                  </a:lnTo>
                  <a:lnTo>
                    <a:pt x="8" y="28"/>
                  </a:lnTo>
                  <a:lnTo>
                    <a:pt x="10" y="29"/>
                  </a:lnTo>
                  <a:lnTo>
                    <a:pt x="13" y="29"/>
                  </a:lnTo>
                  <a:lnTo>
                    <a:pt x="15" y="29"/>
                  </a:lnTo>
                  <a:lnTo>
                    <a:pt x="15" y="30"/>
                  </a:lnTo>
                  <a:lnTo>
                    <a:pt x="15" y="31"/>
                  </a:lnTo>
                  <a:lnTo>
                    <a:pt x="8" y="32"/>
                  </a:lnTo>
                  <a:lnTo>
                    <a:pt x="2" y="38"/>
                  </a:lnTo>
                  <a:lnTo>
                    <a:pt x="0" y="40"/>
                  </a:lnTo>
                  <a:lnTo>
                    <a:pt x="2" y="47"/>
                  </a:lnTo>
                  <a:lnTo>
                    <a:pt x="8" y="46"/>
                  </a:lnTo>
                  <a:lnTo>
                    <a:pt x="10" y="47"/>
                  </a:lnTo>
                  <a:lnTo>
                    <a:pt x="10" y="48"/>
                  </a:lnTo>
                  <a:lnTo>
                    <a:pt x="15" y="47"/>
                  </a:lnTo>
                  <a:lnTo>
                    <a:pt x="19" y="46"/>
                  </a:lnTo>
                  <a:lnTo>
                    <a:pt x="19" y="50"/>
                  </a:lnTo>
                  <a:lnTo>
                    <a:pt x="15" y="50"/>
                  </a:lnTo>
                  <a:lnTo>
                    <a:pt x="13" y="51"/>
                  </a:lnTo>
                  <a:lnTo>
                    <a:pt x="13" y="52"/>
                  </a:lnTo>
                  <a:lnTo>
                    <a:pt x="13" y="53"/>
                  </a:lnTo>
                  <a:lnTo>
                    <a:pt x="15" y="53"/>
                  </a:lnTo>
                  <a:lnTo>
                    <a:pt x="17" y="53"/>
                  </a:lnTo>
                  <a:lnTo>
                    <a:pt x="19" y="53"/>
                  </a:lnTo>
                  <a:lnTo>
                    <a:pt x="23" y="53"/>
                  </a:lnTo>
                  <a:lnTo>
                    <a:pt x="23" y="52"/>
                  </a:lnTo>
                  <a:lnTo>
                    <a:pt x="21" y="52"/>
                  </a:lnTo>
                  <a:lnTo>
                    <a:pt x="23" y="51"/>
                  </a:lnTo>
                  <a:lnTo>
                    <a:pt x="25" y="51"/>
                  </a:lnTo>
                  <a:lnTo>
                    <a:pt x="25" y="52"/>
                  </a:lnTo>
                  <a:lnTo>
                    <a:pt x="27" y="52"/>
                  </a:lnTo>
                  <a:lnTo>
                    <a:pt x="29" y="52"/>
                  </a:lnTo>
                  <a:lnTo>
                    <a:pt x="34" y="52"/>
                  </a:lnTo>
                  <a:lnTo>
                    <a:pt x="36" y="51"/>
                  </a:lnTo>
                  <a:lnTo>
                    <a:pt x="53" y="50"/>
                  </a:lnTo>
                  <a:lnTo>
                    <a:pt x="50" y="51"/>
                  </a:lnTo>
                  <a:lnTo>
                    <a:pt x="46" y="51"/>
                  </a:lnTo>
                  <a:lnTo>
                    <a:pt x="44" y="52"/>
                  </a:lnTo>
                  <a:lnTo>
                    <a:pt x="48" y="53"/>
                  </a:lnTo>
                  <a:lnTo>
                    <a:pt x="50" y="53"/>
                  </a:lnTo>
                  <a:lnTo>
                    <a:pt x="48" y="54"/>
                  </a:lnTo>
                  <a:lnTo>
                    <a:pt x="44" y="54"/>
                  </a:lnTo>
                  <a:lnTo>
                    <a:pt x="44" y="53"/>
                  </a:lnTo>
                  <a:lnTo>
                    <a:pt x="17" y="59"/>
                  </a:lnTo>
                  <a:lnTo>
                    <a:pt x="13" y="62"/>
                  </a:lnTo>
                  <a:lnTo>
                    <a:pt x="13" y="64"/>
                  </a:lnTo>
                  <a:lnTo>
                    <a:pt x="19" y="69"/>
                  </a:lnTo>
                  <a:lnTo>
                    <a:pt x="23" y="70"/>
                  </a:lnTo>
                  <a:lnTo>
                    <a:pt x="23" y="71"/>
                  </a:lnTo>
                  <a:lnTo>
                    <a:pt x="27" y="71"/>
                  </a:lnTo>
                  <a:lnTo>
                    <a:pt x="32" y="72"/>
                  </a:lnTo>
                  <a:lnTo>
                    <a:pt x="42" y="71"/>
                  </a:lnTo>
                  <a:lnTo>
                    <a:pt x="44" y="72"/>
                  </a:lnTo>
                  <a:lnTo>
                    <a:pt x="46" y="73"/>
                  </a:lnTo>
                  <a:lnTo>
                    <a:pt x="50" y="73"/>
                  </a:lnTo>
                  <a:lnTo>
                    <a:pt x="53" y="73"/>
                  </a:lnTo>
                  <a:lnTo>
                    <a:pt x="76" y="70"/>
                  </a:lnTo>
                  <a:lnTo>
                    <a:pt x="78" y="71"/>
                  </a:lnTo>
                  <a:lnTo>
                    <a:pt x="80" y="71"/>
                  </a:lnTo>
                  <a:lnTo>
                    <a:pt x="84" y="71"/>
                  </a:lnTo>
                  <a:lnTo>
                    <a:pt x="86" y="72"/>
                  </a:lnTo>
                  <a:lnTo>
                    <a:pt x="90" y="73"/>
                  </a:lnTo>
                  <a:lnTo>
                    <a:pt x="93" y="73"/>
                  </a:lnTo>
                  <a:lnTo>
                    <a:pt x="95" y="75"/>
                  </a:lnTo>
                  <a:lnTo>
                    <a:pt x="99" y="75"/>
                  </a:lnTo>
                  <a:lnTo>
                    <a:pt x="101" y="76"/>
                  </a:lnTo>
                  <a:lnTo>
                    <a:pt x="103" y="77"/>
                  </a:lnTo>
                  <a:lnTo>
                    <a:pt x="103" y="78"/>
                  </a:lnTo>
                  <a:lnTo>
                    <a:pt x="101" y="78"/>
                  </a:lnTo>
                  <a:lnTo>
                    <a:pt x="99" y="77"/>
                  </a:lnTo>
                  <a:lnTo>
                    <a:pt x="99" y="78"/>
                  </a:lnTo>
                  <a:lnTo>
                    <a:pt x="99" y="79"/>
                  </a:lnTo>
                  <a:lnTo>
                    <a:pt x="97" y="80"/>
                  </a:lnTo>
                  <a:lnTo>
                    <a:pt x="72" y="78"/>
                  </a:lnTo>
                  <a:lnTo>
                    <a:pt x="25" y="86"/>
                  </a:lnTo>
                  <a:lnTo>
                    <a:pt x="29" y="92"/>
                  </a:lnTo>
                  <a:lnTo>
                    <a:pt x="32" y="93"/>
                  </a:lnTo>
                  <a:lnTo>
                    <a:pt x="32" y="96"/>
                  </a:lnTo>
                  <a:lnTo>
                    <a:pt x="34" y="97"/>
                  </a:lnTo>
                  <a:lnTo>
                    <a:pt x="38" y="97"/>
                  </a:lnTo>
                  <a:lnTo>
                    <a:pt x="38" y="99"/>
                  </a:lnTo>
                  <a:lnTo>
                    <a:pt x="46" y="103"/>
                  </a:lnTo>
                  <a:lnTo>
                    <a:pt x="53" y="103"/>
                  </a:lnTo>
                  <a:lnTo>
                    <a:pt x="55" y="104"/>
                  </a:lnTo>
                  <a:lnTo>
                    <a:pt x="61" y="104"/>
                  </a:lnTo>
                  <a:lnTo>
                    <a:pt x="63" y="103"/>
                  </a:lnTo>
                  <a:lnTo>
                    <a:pt x="69" y="103"/>
                  </a:lnTo>
                  <a:lnTo>
                    <a:pt x="76" y="103"/>
                  </a:lnTo>
                  <a:lnTo>
                    <a:pt x="76" y="104"/>
                  </a:lnTo>
                  <a:lnTo>
                    <a:pt x="78" y="105"/>
                  </a:lnTo>
                  <a:lnTo>
                    <a:pt x="78" y="107"/>
                  </a:lnTo>
                  <a:lnTo>
                    <a:pt x="82" y="108"/>
                  </a:lnTo>
                  <a:lnTo>
                    <a:pt x="80" y="110"/>
                  </a:lnTo>
                  <a:lnTo>
                    <a:pt x="80" y="111"/>
                  </a:lnTo>
                  <a:lnTo>
                    <a:pt x="84" y="117"/>
                  </a:lnTo>
                  <a:lnTo>
                    <a:pt x="90" y="119"/>
                  </a:lnTo>
                  <a:lnTo>
                    <a:pt x="86" y="120"/>
                  </a:lnTo>
                  <a:lnTo>
                    <a:pt x="105" y="120"/>
                  </a:lnTo>
                  <a:lnTo>
                    <a:pt x="116" y="119"/>
                  </a:lnTo>
                  <a:lnTo>
                    <a:pt x="114" y="119"/>
                  </a:lnTo>
                  <a:lnTo>
                    <a:pt x="116" y="118"/>
                  </a:lnTo>
                  <a:lnTo>
                    <a:pt x="118" y="118"/>
                  </a:lnTo>
                  <a:lnTo>
                    <a:pt x="122" y="117"/>
                  </a:lnTo>
                  <a:lnTo>
                    <a:pt x="124" y="118"/>
                  </a:lnTo>
                  <a:lnTo>
                    <a:pt x="126" y="117"/>
                  </a:lnTo>
                  <a:lnTo>
                    <a:pt x="130" y="118"/>
                  </a:lnTo>
                  <a:lnTo>
                    <a:pt x="135" y="117"/>
                  </a:lnTo>
                  <a:lnTo>
                    <a:pt x="135" y="118"/>
                  </a:lnTo>
                  <a:lnTo>
                    <a:pt x="141" y="117"/>
                  </a:lnTo>
                  <a:lnTo>
                    <a:pt x="154" y="113"/>
                  </a:lnTo>
                  <a:lnTo>
                    <a:pt x="156" y="111"/>
                  </a:lnTo>
                  <a:lnTo>
                    <a:pt x="154" y="110"/>
                  </a:lnTo>
                  <a:lnTo>
                    <a:pt x="173" y="109"/>
                  </a:lnTo>
                  <a:lnTo>
                    <a:pt x="177" y="105"/>
                  </a:lnTo>
                  <a:lnTo>
                    <a:pt x="179" y="104"/>
                  </a:lnTo>
                  <a:lnTo>
                    <a:pt x="179" y="103"/>
                  </a:lnTo>
                  <a:lnTo>
                    <a:pt x="179" y="101"/>
                  </a:lnTo>
                  <a:lnTo>
                    <a:pt x="181" y="100"/>
                  </a:lnTo>
                  <a:lnTo>
                    <a:pt x="183" y="97"/>
                  </a:lnTo>
                  <a:lnTo>
                    <a:pt x="187" y="99"/>
                  </a:lnTo>
                  <a:lnTo>
                    <a:pt x="189" y="102"/>
                  </a:lnTo>
                  <a:lnTo>
                    <a:pt x="187" y="103"/>
                  </a:lnTo>
                  <a:lnTo>
                    <a:pt x="187" y="104"/>
                  </a:lnTo>
                  <a:lnTo>
                    <a:pt x="194" y="105"/>
                  </a:lnTo>
                  <a:lnTo>
                    <a:pt x="196" y="105"/>
                  </a:lnTo>
                  <a:lnTo>
                    <a:pt x="200" y="105"/>
                  </a:lnTo>
                  <a:lnTo>
                    <a:pt x="200" y="107"/>
                  </a:lnTo>
                  <a:lnTo>
                    <a:pt x="204" y="107"/>
                  </a:lnTo>
                  <a:lnTo>
                    <a:pt x="206" y="107"/>
                  </a:lnTo>
                  <a:lnTo>
                    <a:pt x="208" y="107"/>
                  </a:lnTo>
                  <a:lnTo>
                    <a:pt x="204" y="110"/>
                  </a:lnTo>
                  <a:lnTo>
                    <a:pt x="215" y="111"/>
                  </a:lnTo>
                  <a:lnTo>
                    <a:pt x="217" y="110"/>
                  </a:lnTo>
                  <a:lnTo>
                    <a:pt x="219" y="110"/>
                  </a:lnTo>
                  <a:lnTo>
                    <a:pt x="219" y="111"/>
                  </a:lnTo>
                  <a:lnTo>
                    <a:pt x="225" y="112"/>
                  </a:lnTo>
                  <a:lnTo>
                    <a:pt x="225" y="113"/>
                  </a:lnTo>
                  <a:lnTo>
                    <a:pt x="234" y="115"/>
                  </a:lnTo>
                  <a:lnTo>
                    <a:pt x="236" y="113"/>
                  </a:lnTo>
                  <a:lnTo>
                    <a:pt x="238" y="115"/>
                  </a:lnTo>
                  <a:lnTo>
                    <a:pt x="240" y="113"/>
                  </a:lnTo>
                  <a:lnTo>
                    <a:pt x="242" y="111"/>
                  </a:lnTo>
                  <a:lnTo>
                    <a:pt x="242" y="112"/>
                  </a:lnTo>
                  <a:lnTo>
                    <a:pt x="246" y="112"/>
                  </a:lnTo>
                  <a:lnTo>
                    <a:pt x="246" y="111"/>
                  </a:lnTo>
                  <a:lnTo>
                    <a:pt x="253" y="110"/>
                  </a:lnTo>
                  <a:lnTo>
                    <a:pt x="255" y="110"/>
                  </a:lnTo>
                  <a:lnTo>
                    <a:pt x="255" y="109"/>
                  </a:lnTo>
                  <a:lnTo>
                    <a:pt x="257" y="108"/>
                  </a:lnTo>
                  <a:lnTo>
                    <a:pt x="257" y="107"/>
                  </a:lnTo>
                  <a:lnTo>
                    <a:pt x="257" y="108"/>
                  </a:lnTo>
                  <a:lnTo>
                    <a:pt x="259" y="108"/>
                  </a:lnTo>
                  <a:lnTo>
                    <a:pt x="259" y="105"/>
                  </a:lnTo>
                  <a:lnTo>
                    <a:pt x="259" y="104"/>
                  </a:lnTo>
                  <a:lnTo>
                    <a:pt x="255" y="104"/>
                  </a:lnTo>
                  <a:lnTo>
                    <a:pt x="253" y="103"/>
                  </a:lnTo>
                  <a:lnTo>
                    <a:pt x="253" y="105"/>
                  </a:lnTo>
                  <a:lnTo>
                    <a:pt x="251" y="104"/>
                  </a:lnTo>
                  <a:lnTo>
                    <a:pt x="248" y="103"/>
                  </a:lnTo>
                  <a:lnTo>
                    <a:pt x="251" y="102"/>
                  </a:lnTo>
                  <a:lnTo>
                    <a:pt x="253" y="101"/>
                  </a:lnTo>
                  <a:lnTo>
                    <a:pt x="253" y="100"/>
                  </a:lnTo>
                  <a:lnTo>
                    <a:pt x="255" y="99"/>
                  </a:lnTo>
                  <a:lnTo>
                    <a:pt x="251" y="99"/>
                  </a:lnTo>
                  <a:lnTo>
                    <a:pt x="251" y="97"/>
                  </a:lnTo>
                  <a:lnTo>
                    <a:pt x="244" y="97"/>
                  </a:lnTo>
                  <a:lnTo>
                    <a:pt x="244" y="99"/>
                  </a:lnTo>
                  <a:lnTo>
                    <a:pt x="240" y="101"/>
                  </a:lnTo>
                  <a:lnTo>
                    <a:pt x="238" y="103"/>
                  </a:lnTo>
                  <a:lnTo>
                    <a:pt x="238" y="100"/>
                  </a:lnTo>
                  <a:lnTo>
                    <a:pt x="236" y="97"/>
                  </a:lnTo>
                  <a:lnTo>
                    <a:pt x="236" y="96"/>
                  </a:lnTo>
                  <a:lnTo>
                    <a:pt x="238" y="96"/>
                  </a:lnTo>
                  <a:lnTo>
                    <a:pt x="242" y="96"/>
                  </a:lnTo>
                  <a:lnTo>
                    <a:pt x="242" y="97"/>
                  </a:lnTo>
                  <a:lnTo>
                    <a:pt x="244" y="96"/>
                  </a:lnTo>
                  <a:lnTo>
                    <a:pt x="244" y="93"/>
                  </a:lnTo>
                  <a:lnTo>
                    <a:pt x="244" y="92"/>
                  </a:lnTo>
                  <a:lnTo>
                    <a:pt x="246" y="91"/>
                  </a:lnTo>
                  <a:lnTo>
                    <a:pt x="248" y="91"/>
                  </a:lnTo>
                  <a:lnTo>
                    <a:pt x="248" y="89"/>
                  </a:lnTo>
                  <a:lnTo>
                    <a:pt x="251" y="89"/>
                  </a:lnTo>
                  <a:lnTo>
                    <a:pt x="253" y="88"/>
                  </a:lnTo>
                  <a:lnTo>
                    <a:pt x="253" y="91"/>
                  </a:lnTo>
                  <a:lnTo>
                    <a:pt x="253" y="92"/>
                  </a:lnTo>
                  <a:lnTo>
                    <a:pt x="255" y="93"/>
                  </a:lnTo>
                  <a:lnTo>
                    <a:pt x="257" y="93"/>
                  </a:lnTo>
                  <a:lnTo>
                    <a:pt x="259" y="94"/>
                  </a:lnTo>
                  <a:lnTo>
                    <a:pt x="261" y="88"/>
                  </a:lnTo>
                  <a:lnTo>
                    <a:pt x="261" y="91"/>
                  </a:lnTo>
                  <a:lnTo>
                    <a:pt x="263" y="94"/>
                  </a:lnTo>
                  <a:lnTo>
                    <a:pt x="265" y="94"/>
                  </a:lnTo>
                  <a:lnTo>
                    <a:pt x="267" y="94"/>
                  </a:lnTo>
                  <a:lnTo>
                    <a:pt x="269" y="92"/>
                  </a:lnTo>
                  <a:lnTo>
                    <a:pt x="267" y="88"/>
                  </a:lnTo>
                  <a:lnTo>
                    <a:pt x="269" y="86"/>
                  </a:lnTo>
                  <a:lnTo>
                    <a:pt x="267" y="8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6" name="Freeform 1056"/>
            <p:cNvSpPr>
              <a:spLocks/>
            </p:cNvSpPr>
            <p:nvPr/>
          </p:nvSpPr>
          <p:spPr bwMode="auto">
            <a:xfrm>
              <a:off x="6184293" y="3412033"/>
              <a:ext cx="51031" cy="23248"/>
            </a:xfrm>
            <a:custGeom>
              <a:avLst/>
              <a:gdLst>
                <a:gd name="T0" fmla="*/ 23 w 56"/>
                <a:gd name="T1" fmla="*/ 16 h 20"/>
                <a:gd name="T2" fmla="*/ 27 w 56"/>
                <a:gd name="T3" fmla="*/ 18 h 20"/>
                <a:gd name="T4" fmla="*/ 29 w 56"/>
                <a:gd name="T5" fmla="*/ 16 h 20"/>
                <a:gd name="T6" fmla="*/ 31 w 56"/>
                <a:gd name="T7" fmla="*/ 18 h 20"/>
                <a:gd name="T8" fmla="*/ 37 w 56"/>
                <a:gd name="T9" fmla="*/ 19 h 20"/>
                <a:gd name="T10" fmla="*/ 44 w 56"/>
                <a:gd name="T11" fmla="*/ 19 h 20"/>
                <a:gd name="T12" fmla="*/ 48 w 56"/>
                <a:gd name="T13" fmla="*/ 20 h 20"/>
                <a:gd name="T14" fmla="*/ 50 w 56"/>
                <a:gd name="T15" fmla="*/ 20 h 20"/>
                <a:gd name="T16" fmla="*/ 52 w 56"/>
                <a:gd name="T17" fmla="*/ 20 h 20"/>
                <a:gd name="T18" fmla="*/ 56 w 56"/>
                <a:gd name="T19" fmla="*/ 20 h 20"/>
                <a:gd name="T20" fmla="*/ 54 w 56"/>
                <a:gd name="T21" fmla="*/ 14 h 20"/>
                <a:gd name="T22" fmla="*/ 50 w 56"/>
                <a:gd name="T23" fmla="*/ 8 h 20"/>
                <a:gd name="T24" fmla="*/ 44 w 56"/>
                <a:gd name="T25" fmla="*/ 6 h 20"/>
                <a:gd name="T26" fmla="*/ 42 w 56"/>
                <a:gd name="T27" fmla="*/ 3 h 20"/>
                <a:gd name="T28" fmla="*/ 37 w 56"/>
                <a:gd name="T29" fmla="*/ 3 h 20"/>
                <a:gd name="T30" fmla="*/ 35 w 56"/>
                <a:gd name="T31" fmla="*/ 2 h 20"/>
                <a:gd name="T32" fmla="*/ 33 w 56"/>
                <a:gd name="T33" fmla="*/ 0 h 20"/>
                <a:gd name="T34" fmla="*/ 29 w 56"/>
                <a:gd name="T35" fmla="*/ 0 h 20"/>
                <a:gd name="T36" fmla="*/ 23 w 56"/>
                <a:gd name="T37" fmla="*/ 2 h 20"/>
                <a:gd name="T38" fmla="*/ 16 w 56"/>
                <a:gd name="T39" fmla="*/ 2 h 20"/>
                <a:gd name="T40" fmla="*/ 14 w 56"/>
                <a:gd name="T41" fmla="*/ 4 h 20"/>
                <a:gd name="T42" fmla="*/ 14 w 56"/>
                <a:gd name="T43" fmla="*/ 5 h 20"/>
                <a:gd name="T44" fmla="*/ 8 w 56"/>
                <a:gd name="T45" fmla="*/ 13 h 20"/>
                <a:gd name="T46" fmla="*/ 2 w 56"/>
                <a:gd name="T47" fmla="*/ 13 h 20"/>
                <a:gd name="T48" fmla="*/ 0 w 56"/>
                <a:gd name="T49" fmla="*/ 14 h 20"/>
                <a:gd name="T50" fmla="*/ 2 w 56"/>
                <a:gd name="T51" fmla="*/ 16 h 20"/>
                <a:gd name="T52" fmla="*/ 4 w 56"/>
                <a:gd name="T53" fmla="*/ 16 h 20"/>
                <a:gd name="T54" fmla="*/ 12 w 56"/>
                <a:gd name="T55" fmla="*/ 14 h 20"/>
                <a:gd name="T56" fmla="*/ 16 w 56"/>
                <a:gd name="T57" fmla="*/ 15 h 20"/>
                <a:gd name="T58" fmla="*/ 23 w 56"/>
                <a:gd name="T59" fmla="*/ 1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6"/>
                <a:gd name="T91" fmla="*/ 0 h 20"/>
                <a:gd name="T92" fmla="*/ 56 w 56"/>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6" h="20">
                  <a:moveTo>
                    <a:pt x="23" y="16"/>
                  </a:moveTo>
                  <a:lnTo>
                    <a:pt x="27" y="18"/>
                  </a:lnTo>
                  <a:lnTo>
                    <a:pt x="29" y="16"/>
                  </a:lnTo>
                  <a:lnTo>
                    <a:pt x="31" y="18"/>
                  </a:lnTo>
                  <a:lnTo>
                    <a:pt x="37" y="19"/>
                  </a:lnTo>
                  <a:lnTo>
                    <a:pt x="44" y="19"/>
                  </a:lnTo>
                  <a:lnTo>
                    <a:pt x="48" y="20"/>
                  </a:lnTo>
                  <a:lnTo>
                    <a:pt x="50" y="20"/>
                  </a:lnTo>
                  <a:lnTo>
                    <a:pt x="52" y="20"/>
                  </a:lnTo>
                  <a:lnTo>
                    <a:pt x="56" y="20"/>
                  </a:lnTo>
                  <a:lnTo>
                    <a:pt x="54" y="14"/>
                  </a:lnTo>
                  <a:lnTo>
                    <a:pt x="50" y="8"/>
                  </a:lnTo>
                  <a:lnTo>
                    <a:pt x="44" y="6"/>
                  </a:lnTo>
                  <a:lnTo>
                    <a:pt x="42" y="3"/>
                  </a:lnTo>
                  <a:lnTo>
                    <a:pt x="37" y="3"/>
                  </a:lnTo>
                  <a:lnTo>
                    <a:pt x="35" y="2"/>
                  </a:lnTo>
                  <a:lnTo>
                    <a:pt x="33" y="0"/>
                  </a:lnTo>
                  <a:lnTo>
                    <a:pt x="29" y="0"/>
                  </a:lnTo>
                  <a:lnTo>
                    <a:pt x="23" y="2"/>
                  </a:lnTo>
                  <a:lnTo>
                    <a:pt x="16" y="2"/>
                  </a:lnTo>
                  <a:lnTo>
                    <a:pt x="14" y="4"/>
                  </a:lnTo>
                  <a:lnTo>
                    <a:pt x="14" y="5"/>
                  </a:lnTo>
                  <a:lnTo>
                    <a:pt x="8" y="13"/>
                  </a:lnTo>
                  <a:lnTo>
                    <a:pt x="2" y="13"/>
                  </a:lnTo>
                  <a:lnTo>
                    <a:pt x="0" y="14"/>
                  </a:lnTo>
                  <a:lnTo>
                    <a:pt x="2" y="16"/>
                  </a:lnTo>
                  <a:lnTo>
                    <a:pt x="4" y="16"/>
                  </a:lnTo>
                  <a:lnTo>
                    <a:pt x="12" y="14"/>
                  </a:lnTo>
                  <a:lnTo>
                    <a:pt x="16" y="15"/>
                  </a:lnTo>
                  <a:lnTo>
                    <a:pt x="23" y="1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7" name="Freeform 1057"/>
            <p:cNvSpPr>
              <a:spLocks/>
            </p:cNvSpPr>
            <p:nvPr/>
          </p:nvSpPr>
          <p:spPr bwMode="auto">
            <a:xfrm>
              <a:off x="5349573" y="3456205"/>
              <a:ext cx="16403" cy="10462"/>
            </a:xfrm>
            <a:custGeom>
              <a:avLst/>
              <a:gdLst>
                <a:gd name="T0" fmla="*/ 12 w 18"/>
                <a:gd name="T1" fmla="*/ 8 h 9"/>
                <a:gd name="T2" fmla="*/ 14 w 18"/>
                <a:gd name="T3" fmla="*/ 6 h 9"/>
                <a:gd name="T4" fmla="*/ 18 w 18"/>
                <a:gd name="T5" fmla="*/ 5 h 9"/>
                <a:gd name="T6" fmla="*/ 18 w 18"/>
                <a:gd name="T7" fmla="*/ 2 h 9"/>
                <a:gd name="T8" fmla="*/ 16 w 18"/>
                <a:gd name="T9" fmla="*/ 1 h 9"/>
                <a:gd name="T10" fmla="*/ 8 w 18"/>
                <a:gd name="T11" fmla="*/ 0 h 9"/>
                <a:gd name="T12" fmla="*/ 6 w 18"/>
                <a:gd name="T13" fmla="*/ 1 h 9"/>
                <a:gd name="T14" fmla="*/ 4 w 18"/>
                <a:gd name="T15" fmla="*/ 2 h 9"/>
                <a:gd name="T16" fmla="*/ 0 w 18"/>
                <a:gd name="T17" fmla="*/ 6 h 9"/>
                <a:gd name="T18" fmla="*/ 0 w 18"/>
                <a:gd name="T19" fmla="*/ 8 h 9"/>
                <a:gd name="T20" fmla="*/ 0 w 18"/>
                <a:gd name="T21" fmla="*/ 9 h 9"/>
                <a:gd name="T22" fmla="*/ 12 w 18"/>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9"/>
                <a:gd name="T38" fmla="*/ 18 w 1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9">
                  <a:moveTo>
                    <a:pt x="12" y="8"/>
                  </a:moveTo>
                  <a:lnTo>
                    <a:pt x="14" y="6"/>
                  </a:lnTo>
                  <a:lnTo>
                    <a:pt x="18" y="5"/>
                  </a:lnTo>
                  <a:lnTo>
                    <a:pt x="18" y="2"/>
                  </a:lnTo>
                  <a:lnTo>
                    <a:pt x="16" y="1"/>
                  </a:lnTo>
                  <a:lnTo>
                    <a:pt x="8" y="0"/>
                  </a:lnTo>
                  <a:lnTo>
                    <a:pt x="6" y="1"/>
                  </a:lnTo>
                  <a:lnTo>
                    <a:pt x="4" y="2"/>
                  </a:lnTo>
                  <a:lnTo>
                    <a:pt x="0" y="6"/>
                  </a:lnTo>
                  <a:lnTo>
                    <a:pt x="0" y="8"/>
                  </a:lnTo>
                  <a:lnTo>
                    <a:pt x="0" y="9"/>
                  </a:lnTo>
                  <a:lnTo>
                    <a:pt x="12"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8" name="Freeform 1058"/>
            <p:cNvSpPr>
              <a:spLocks/>
            </p:cNvSpPr>
            <p:nvPr/>
          </p:nvSpPr>
          <p:spPr bwMode="auto">
            <a:xfrm>
              <a:off x="5310388" y="3439931"/>
              <a:ext cx="10024" cy="8137"/>
            </a:xfrm>
            <a:custGeom>
              <a:avLst/>
              <a:gdLst>
                <a:gd name="T0" fmla="*/ 7 w 11"/>
                <a:gd name="T1" fmla="*/ 7 h 7"/>
                <a:gd name="T2" fmla="*/ 9 w 11"/>
                <a:gd name="T3" fmla="*/ 3 h 7"/>
                <a:gd name="T4" fmla="*/ 11 w 11"/>
                <a:gd name="T5" fmla="*/ 2 h 7"/>
                <a:gd name="T6" fmla="*/ 11 w 11"/>
                <a:gd name="T7" fmla="*/ 2 h 7"/>
                <a:gd name="T8" fmla="*/ 5 w 11"/>
                <a:gd name="T9" fmla="*/ 0 h 7"/>
                <a:gd name="T10" fmla="*/ 3 w 11"/>
                <a:gd name="T11" fmla="*/ 0 h 7"/>
                <a:gd name="T12" fmla="*/ 0 w 11"/>
                <a:gd name="T13" fmla="*/ 2 h 7"/>
                <a:gd name="T14" fmla="*/ 0 w 11"/>
                <a:gd name="T15" fmla="*/ 4 h 7"/>
                <a:gd name="T16" fmla="*/ 7 w 11"/>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7" y="7"/>
                  </a:moveTo>
                  <a:lnTo>
                    <a:pt x="9" y="3"/>
                  </a:lnTo>
                  <a:lnTo>
                    <a:pt x="11" y="2"/>
                  </a:lnTo>
                  <a:lnTo>
                    <a:pt x="5" y="0"/>
                  </a:lnTo>
                  <a:lnTo>
                    <a:pt x="3" y="0"/>
                  </a:lnTo>
                  <a:lnTo>
                    <a:pt x="0" y="2"/>
                  </a:lnTo>
                  <a:lnTo>
                    <a:pt x="0" y="4"/>
                  </a:lnTo>
                  <a:lnTo>
                    <a:pt x="7"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79" name="Freeform 1059"/>
            <p:cNvSpPr>
              <a:spLocks/>
            </p:cNvSpPr>
            <p:nvPr/>
          </p:nvSpPr>
          <p:spPr bwMode="auto">
            <a:xfrm>
              <a:off x="5372354" y="3442256"/>
              <a:ext cx="9113" cy="11624"/>
            </a:xfrm>
            <a:custGeom>
              <a:avLst/>
              <a:gdLst>
                <a:gd name="T0" fmla="*/ 4 w 10"/>
                <a:gd name="T1" fmla="*/ 9 h 10"/>
                <a:gd name="T2" fmla="*/ 8 w 10"/>
                <a:gd name="T3" fmla="*/ 9 h 10"/>
                <a:gd name="T4" fmla="*/ 10 w 10"/>
                <a:gd name="T5" fmla="*/ 10 h 10"/>
                <a:gd name="T6" fmla="*/ 10 w 10"/>
                <a:gd name="T7" fmla="*/ 9 h 10"/>
                <a:gd name="T8" fmla="*/ 10 w 10"/>
                <a:gd name="T9" fmla="*/ 3 h 10"/>
                <a:gd name="T10" fmla="*/ 8 w 10"/>
                <a:gd name="T11" fmla="*/ 2 h 10"/>
                <a:gd name="T12" fmla="*/ 8 w 10"/>
                <a:gd name="T13" fmla="*/ 1 h 10"/>
                <a:gd name="T14" fmla="*/ 8 w 10"/>
                <a:gd name="T15" fmla="*/ 0 h 10"/>
                <a:gd name="T16" fmla="*/ 6 w 10"/>
                <a:gd name="T17" fmla="*/ 0 h 10"/>
                <a:gd name="T18" fmla="*/ 0 w 10"/>
                <a:gd name="T19" fmla="*/ 5 h 10"/>
                <a:gd name="T20" fmla="*/ 2 w 10"/>
                <a:gd name="T21" fmla="*/ 8 h 10"/>
                <a:gd name="T22" fmla="*/ 4 w 10"/>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4" y="9"/>
                  </a:moveTo>
                  <a:lnTo>
                    <a:pt x="8" y="9"/>
                  </a:lnTo>
                  <a:lnTo>
                    <a:pt x="10" y="10"/>
                  </a:lnTo>
                  <a:lnTo>
                    <a:pt x="10" y="9"/>
                  </a:lnTo>
                  <a:lnTo>
                    <a:pt x="10" y="3"/>
                  </a:lnTo>
                  <a:lnTo>
                    <a:pt x="8" y="2"/>
                  </a:lnTo>
                  <a:lnTo>
                    <a:pt x="8" y="1"/>
                  </a:lnTo>
                  <a:lnTo>
                    <a:pt x="8" y="0"/>
                  </a:lnTo>
                  <a:lnTo>
                    <a:pt x="6" y="0"/>
                  </a:lnTo>
                  <a:lnTo>
                    <a:pt x="0" y="5"/>
                  </a:lnTo>
                  <a:lnTo>
                    <a:pt x="2" y="8"/>
                  </a:lnTo>
                  <a:lnTo>
                    <a:pt x="4"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0" name="Freeform 1060"/>
            <p:cNvSpPr>
              <a:spLocks/>
            </p:cNvSpPr>
            <p:nvPr/>
          </p:nvSpPr>
          <p:spPr bwMode="auto">
            <a:xfrm>
              <a:off x="5256624" y="3428307"/>
              <a:ext cx="20048" cy="15111"/>
            </a:xfrm>
            <a:custGeom>
              <a:avLst/>
              <a:gdLst>
                <a:gd name="T0" fmla="*/ 0 w 22"/>
                <a:gd name="T1" fmla="*/ 13 h 13"/>
                <a:gd name="T2" fmla="*/ 3 w 22"/>
                <a:gd name="T3" fmla="*/ 13 h 13"/>
                <a:gd name="T4" fmla="*/ 5 w 22"/>
                <a:gd name="T5" fmla="*/ 9 h 13"/>
                <a:gd name="T6" fmla="*/ 5 w 22"/>
                <a:gd name="T7" fmla="*/ 12 h 13"/>
                <a:gd name="T8" fmla="*/ 11 w 22"/>
                <a:gd name="T9" fmla="*/ 10 h 13"/>
                <a:gd name="T10" fmla="*/ 15 w 22"/>
                <a:gd name="T11" fmla="*/ 10 h 13"/>
                <a:gd name="T12" fmla="*/ 17 w 22"/>
                <a:gd name="T13" fmla="*/ 8 h 13"/>
                <a:gd name="T14" fmla="*/ 22 w 22"/>
                <a:gd name="T15" fmla="*/ 8 h 13"/>
                <a:gd name="T16" fmla="*/ 19 w 22"/>
                <a:gd name="T17" fmla="*/ 6 h 13"/>
                <a:gd name="T18" fmla="*/ 13 w 22"/>
                <a:gd name="T19" fmla="*/ 6 h 13"/>
                <a:gd name="T20" fmla="*/ 15 w 22"/>
                <a:gd name="T21" fmla="*/ 2 h 13"/>
                <a:gd name="T22" fmla="*/ 13 w 22"/>
                <a:gd name="T23" fmla="*/ 0 h 13"/>
                <a:gd name="T24" fmla="*/ 9 w 22"/>
                <a:gd name="T25" fmla="*/ 0 h 13"/>
                <a:gd name="T26" fmla="*/ 5 w 22"/>
                <a:gd name="T27" fmla="*/ 0 h 13"/>
                <a:gd name="T28" fmla="*/ 0 w 22"/>
                <a:gd name="T29" fmla="*/ 5 h 13"/>
                <a:gd name="T30" fmla="*/ 3 w 22"/>
                <a:gd name="T31" fmla="*/ 9 h 13"/>
                <a:gd name="T32" fmla="*/ 0 w 22"/>
                <a:gd name="T33" fmla="*/ 12 h 13"/>
                <a:gd name="T34" fmla="*/ 0 w 22"/>
                <a:gd name="T35" fmla="*/ 1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3"/>
                <a:gd name="T56" fmla="*/ 22 w 2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3">
                  <a:moveTo>
                    <a:pt x="0" y="13"/>
                  </a:moveTo>
                  <a:lnTo>
                    <a:pt x="3" y="13"/>
                  </a:lnTo>
                  <a:lnTo>
                    <a:pt x="5" y="9"/>
                  </a:lnTo>
                  <a:lnTo>
                    <a:pt x="5" y="12"/>
                  </a:lnTo>
                  <a:lnTo>
                    <a:pt x="11" y="10"/>
                  </a:lnTo>
                  <a:lnTo>
                    <a:pt x="15" y="10"/>
                  </a:lnTo>
                  <a:lnTo>
                    <a:pt x="17" y="8"/>
                  </a:lnTo>
                  <a:lnTo>
                    <a:pt x="22" y="8"/>
                  </a:lnTo>
                  <a:lnTo>
                    <a:pt x="19" y="6"/>
                  </a:lnTo>
                  <a:lnTo>
                    <a:pt x="13" y="6"/>
                  </a:lnTo>
                  <a:lnTo>
                    <a:pt x="15" y="2"/>
                  </a:lnTo>
                  <a:lnTo>
                    <a:pt x="13" y="0"/>
                  </a:lnTo>
                  <a:lnTo>
                    <a:pt x="9" y="0"/>
                  </a:lnTo>
                  <a:lnTo>
                    <a:pt x="5" y="0"/>
                  </a:lnTo>
                  <a:lnTo>
                    <a:pt x="0" y="5"/>
                  </a:lnTo>
                  <a:lnTo>
                    <a:pt x="3" y="9"/>
                  </a:lnTo>
                  <a:lnTo>
                    <a:pt x="0" y="12"/>
                  </a:lnTo>
                  <a:lnTo>
                    <a:pt x="0"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1" name="Freeform 1061"/>
            <p:cNvSpPr>
              <a:spLocks/>
            </p:cNvSpPr>
            <p:nvPr/>
          </p:nvSpPr>
          <p:spPr bwMode="auto">
            <a:xfrm>
              <a:off x="5259357" y="3611970"/>
              <a:ext cx="17314" cy="8137"/>
            </a:xfrm>
            <a:custGeom>
              <a:avLst/>
              <a:gdLst>
                <a:gd name="T0" fmla="*/ 16 w 19"/>
                <a:gd name="T1" fmla="*/ 0 h 7"/>
                <a:gd name="T2" fmla="*/ 10 w 19"/>
                <a:gd name="T3" fmla="*/ 0 h 7"/>
                <a:gd name="T4" fmla="*/ 4 w 19"/>
                <a:gd name="T5" fmla="*/ 3 h 7"/>
                <a:gd name="T6" fmla="*/ 0 w 19"/>
                <a:gd name="T7" fmla="*/ 3 h 7"/>
                <a:gd name="T8" fmla="*/ 2 w 19"/>
                <a:gd name="T9" fmla="*/ 5 h 7"/>
                <a:gd name="T10" fmla="*/ 4 w 19"/>
                <a:gd name="T11" fmla="*/ 7 h 7"/>
                <a:gd name="T12" fmla="*/ 6 w 19"/>
                <a:gd name="T13" fmla="*/ 7 h 7"/>
                <a:gd name="T14" fmla="*/ 14 w 19"/>
                <a:gd name="T15" fmla="*/ 3 h 7"/>
                <a:gd name="T16" fmla="*/ 19 w 19"/>
                <a:gd name="T17" fmla="*/ 3 h 7"/>
                <a:gd name="T18" fmla="*/ 16 w 19"/>
                <a:gd name="T19" fmla="*/ 0 h 7"/>
                <a:gd name="T20" fmla="*/ 16 w 1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7"/>
                <a:gd name="T35" fmla="*/ 19 w 1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7">
                  <a:moveTo>
                    <a:pt x="16" y="0"/>
                  </a:moveTo>
                  <a:lnTo>
                    <a:pt x="10" y="0"/>
                  </a:lnTo>
                  <a:lnTo>
                    <a:pt x="4" y="3"/>
                  </a:lnTo>
                  <a:lnTo>
                    <a:pt x="0" y="3"/>
                  </a:lnTo>
                  <a:lnTo>
                    <a:pt x="2" y="5"/>
                  </a:lnTo>
                  <a:lnTo>
                    <a:pt x="4" y="7"/>
                  </a:lnTo>
                  <a:lnTo>
                    <a:pt x="6" y="7"/>
                  </a:lnTo>
                  <a:lnTo>
                    <a:pt x="14" y="3"/>
                  </a:lnTo>
                  <a:lnTo>
                    <a:pt x="19" y="3"/>
                  </a:lnTo>
                  <a:lnTo>
                    <a:pt x="1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2" name="Freeform 1062"/>
            <p:cNvSpPr>
              <a:spLocks/>
            </p:cNvSpPr>
            <p:nvPr/>
          </p:nvSpPr>
          <p:spPr bwMode="auto">
            <a:xfrm>
              <a:off x="3000328" y="3437606"/>
              <a:ext cx="10024" cy="9299"/>
            </a:xfrm>
            <a:custGeom>
              <a:avLst/>
              <a:gdLst>
                <a:gd name="T0" fmla="*/ 9 w 11"/>
                <a:gd name="T1" fmla="*/ 0 h 8"/>
                <a:gd name="T2" fmla="*/ 6 w 11"/>
                <a:gd name="T3" fmla="*/ 0 h 8"/>
                <a:gd name="T4" fmla="*/ 0 w 11"/>
                <a:gd name="T5" fmla="*/ 2 h 8"/>
                <a:gd name="T6" fmla="*/ 4 w 11"/>
                <a:gd name="T7" fmla="*/ 8 h 8"/>
                <a:gd name="T8" fmla="*/ 6 w 11"/>
                <a:gd name="T9" fmla="*/ 7 h 8"/>
                <a:gd name="T10" fmla="*/ 9 w 11"/>
                <a:gd name="T11" fmla="*/ 7 h 8"/>
                <a:gd name="T12" fmla="*/ 9 w 11"/>
                <a:gd name="T13" fmla="*/ 6 h 8"/>
                <a:gd name="T14" fmla="*/ 9 w 11"/>
                <a:gd name="T15" fmla="*/ 5 h 8"/>
                <a:gd name="T16" fmla="*/ 11 w 11"/>
                <a:gd name="T17" fmla="*/ 4 h 8"/>
                <a:gd name="T18" fmla="*/ 11 w 11"/>
                <a:gd name="T19" fmla="*/ 2 h 8"/>
                <a:gd name="T20" fmla="*/ 9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8"/>
                <a:gd name="T35" fmla="*/ 11 w 11"/>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8">
                  <a:moveTo>
                    <a:pt x="9" y="0"/>
                  </a:moveTo>
                  <a:lnTo>
                    <a:pt x="6" y="0"/>
                  </a:lnTo>
                  <a:lnTo>
                    <a:pt x="0" y="2"/>
                  </a:lnTo>
                  <a:lnTo>
                    <a:pt x="4" y="8"/>
                  </a:lnTo>
                  <a:lnTo>
                    <a:pt x="6" y="7"/>
                  </a:lnTo>
                  <a:lnTo>
                    <a:pt x="9" y="7"/>
                  </a:lnTo>
                  <a:lnTo>
                    <a:pt x="9" y="6"/>
                  </a:lnTo>
                  <a:lnTo>
                    <a:pt x="9" y="5"/>
                  </a:lnTo>
                  <a:lnTo>
                    <a:pt x="11" y="4"/>
                  </a:lnTo>
                  <a:lnTo>
                    <a:pt x="11" y="2"/>
                  </a:lnTo>
                  <a:lnTo>
                    <a:pt x="9"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3" name="Freeform 1063"/>
            <p:cNvSpPr>
              <a:spLocks/>
            </p:cNvSpPr>
            <p:nvPr/>
          </p:nvSpPr>
          <p:spPr bwMode="auto">
            <a:xfrm>
              <a:off x="5419740" y="3517814"/>
              <a:ext cx="8201" cy="9299"/>
            </a:xfrm>
            <a:custGeom>
              <a:avLst/>
              <a:gdLst>
                <a:gd name="T0" fmla="*/ 0 w 9"/>
                <a:gd name="T1" fmla="*/ 1 h 8"/>
                <a:gd name="T2" fmla="*/ 0 w 9"/>
                <a:gd name="T3" fmla="*/ 2 h 8"/>
                <a:gd name="T4" fmla="*/ 0 w 9"/>
                <a:gd name="T5" fmla="*/ 3 h 8"/>
                <a:gd name="T6" fmla="*/ 3 w 9"/>
                <a:gd name="T7" fmla="*/ 6 h 8"/>
                <a:gd name="T8" fmla="*/ 3 w 9"/>
                <a:gd name="T9" fmla="*/ 6 h 8"/>
                <a:gd name="T10" fmla="*/ 5 w 9"/>
                <a:gd name="T11" fmla="*/ 8 h 8"/>
                <a:gd name="T12" fmla="*/ 9 w 9"/>
                <a:gd name="T13" fmla="*/ 5 h 8"/>
                <a:gd name="T14" fmla="*/ 5 w 9"/>
                <a:gd name="T15" fmla="*/ 0 h 8"/>
                <a:gd name="T16" fmla="*/ 3 w 9"/>
                <a:gd name="T17" fmla="*/ 0 h 8"/>
                <a:gd name="T18" fmla="*/ 0 w 9"/>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1"/>
                  </a:moveTo>
                  <a:lnTo>
                    <a:pt x="0" y="2"/>
                  </a:lnTo>
                  <a:lnTo>
                    <a:pt x="0" y="3"/>
                  </a:lnTo>
                  <a:lnTo>
                    <a:pt x="3" y="6"/>
                  </a:lnTo>
                  <a:lnTo>
                    <a:pt x="5" y="8"/>
                  </a:lnTo>
                  <a:lnTo>
                    <a:pt x="9" y="5"/>
                  </a:lnTo>
                  <a:lnTo>
                    <a:pt x="5" y="0"/>
                  </a:lnTo>
                  <a:lnTo>
                    <a:pt x="3"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4" name="Freeform 1064"/>
            <p:cNvSpPr>
              <a:spLocks/>
            </p:cNvSpPr>
            <p:nvPr/>
          </p:nvSpPr>
          <p:spPr bwMode="auto">
            <a:xfrm>
              <a:off x="3096011" y="3416683"/>
              <a:ext cx="388199" cy="302230"/>
            </a:xfrm>
            <a:custGeom>
              <a:avLst/>
              <a:gdLst>
                <a:gd name="T0" fmla="*/ 251 w 426"/>
                <a:gd name="T1" fmla="*/ 66 h 260"/>
                <a:gd name="T2" fmla="*/ 234 w 426"/>
                <a:gd name="T3" fmla="*/ 56 h 260"/>
                <a:gd name="T4" fmla="*/ 221 w 426"/>
                <a:gd name="T5" fmla="*/ 39 h 260"/>
                <a:gd name="T6" fmla="*/ 167 w 426"/>
                <a:gd name="T7" fmla="*/ 41 h 260"/>
                <a:gd name="T8" fmla="*/ 137 w 426"/>
                <a:gd name="T9" fmla="*/ 50 h 260"/>
                <a:gd name="T10" fmla="*/ 141 w 426"/>
                <a:gd name="T11" fmla="*/ 22 h 260"/>
                <a:gd name="T12" fmla="*/ 95 w 426"/>
                <a:gd name="T13" fmla="*/ 15 h 260"/>
                <a:gd name="T14" fmla="*/ 93 w 426"/>
                <a:gd name="T15" fmla="*/ 23 h 260"/>
                <a:gd name="T16" fmla="*/ 70 w 426"/>
                <a:gd name="T17" fmla="*/ 25 h 260"/>
                <a:gd name="T18" fmla="*/ 74 w 426"/>
                <a:gd name="T19" fmla="*/ 43 h 260"/>
                <a:gd name="T20" fmla="*/ 78 w 426"/>
                <a:gd name="T21" fmla="*/ 66 h 260"/>
                <a:gd name="T22" fmla="*/ 68 w 426"/>
                <a:gd name="T23" fmla="*/ 70 h 260"/>
                <a:gd name="T24" fmla="*/ 55 w 426"/>
                <a:gd name="T25" fmla="*/ 23 h 260"/>
                <a:gd name="T26" fmla="*/ 15 w 426"/>
                <a:gd name="T27" fmla="*/ 24 h 260"/>
                <a:gd name="T28" fmla="*/ 0 w 426"/>
                <a:gd name="T29" fmla="*/ 50 h 260"/>
                <a:gd name="T30" fmla="*/ 13 w 426"/>
                <a:gd name="T31" fmla="*/ 75 h 260"/>
                <a:gd name="T32" fmla="*/ 57 w 426"/>
                <a:gd name="T33" fmla="*/ 96 h 260"/>
                <a:gd name="T34" fmla="*/ 120 w 426"/>
                <a:gd name="T35" fmla="*/ 101 h 260"/>
                <a:gd name="T36" fmla="*/ 144 w 426"/>
                <a:gd name="T37" fmla="*/ 99 h 260"/>
                <a:gd name="T38" fmla="*/ 177 w 426"/>
                <a:gd name="T39" fmla="*/ 95 h 260"/>
                <a:gd name="T40" fmla="*/ 196 w 426"/>
                <a:gd name="T41" fmla="*/ 107 h 260"/>
                <a:gd name="T42" fmla="*/ 230 w 426"/>
                <a:gd name="T43" fmla="*/ 121 h 260"/>
                <a:gd name="T44" fmla="*/ 247 w 426"/>
                <a:gd name="T45" fmla="*/ 138 h 260"/>
                <a:gd name="T46" fmla="*/ 255 w 426"/>
                <a:gd name="T47" fmla="*/ 164 h 260"/>
                <a:gd name="T48" fmla="*/ 240 w 426"/>
                <a:gd name="T49" fmla="*/ 195 h 260"/>
                <a:gd name="T50" fmla="*/ 194 w 426"/>
                <a:gd name="T51" fmla="*/ 196 h 260"/>
                <a:gd name="T52" fmla="*/ 184 w 426"/>
                <a:gd name="T53" fmla="*/ 215 h 260"/>
                <a:gd name="T54" fmla="*/ 211 w 426"/>
                <a:gd name="T55" fmla="*/ 212 h 260"/>
                <a:gd name="T56" fmla="*/ 230 w 426"/>
                <a:gd name="T57" fmla="*/ 207 h 260"/>
                <a:gd name="T58" fmla="*/ 247 w 426"/>
                <a:gd name="T59" fmla="*/ 213 h 260"/>
                <a:gd name="T60" fmla="*/ 264 w 426"/>
                <a:gd name="T61" fmla="*/ 225 h 260"/>
                <a:gd name="T62" fmla="*/ 272 w 426"/>
                <a:gd name="T63" fmla="*/ 233 h 260"/>
                <a:gd name="T64" fmla="*/ 299 w 426"/>
                <a:gd name="T65" fmla="*/ 242 h 260"/>
                <a:gd name="T66" fmla="*/ 316 w 426"/>
                <a:gd name="T67" fmla="*/ 251 h 260"/>
                <a:gd name="T68" fmla="*/ 342 w 426"/>
                <a:gd name="T69" fmla="*/ 257 h 260"/>
                <a:gd name="T70" fmla="*/ 337 w 426"/>
                <a:gd name="T71" fmla="*/ 243 h 260"/>
                <a:gd name="T72" fmla="*/ 331 w 426"/>
                <a:gd name="T73" fmla="*/ 231 h 260"/>
                <a:gd name="T74" fmla="*/ 367 w 426"/>
                <a:gd name="T75" fmla="*/ 241 h 260"/>
                <a:gd name="T76" fmla="*/ 375 w 426"/>
                <a:gd name="T77" fmla="*/ 242 h 260"/>
                <a:gd name="T78" fmla="*/ 379 w 426"/>
                <a:gd name="T79" fmla="*/ 234 h 260"/>
                <a:gd name="T80" fmla="*/ 369 w 426"/>
                <a:gd name="T81" fmla="*/ 212 h 260"/>
                <a:gd name="T82" fmla="*/ 348 w 426"/>
                <a:gd name="T83" fmla="*/ 205 h 260"/>
                <a:gd name="T84" fmla="*/ 337 w 426"/>
                <a:gd name="T85" fmla="*/ 193 h 260"/>
                <a:gd name="T86" fmla="*/ 335 w 426"/>
                <a:gd name="T87" fmla="*/ 181 h 260"/>
                <a:gd name="T88" fmla="*/ 337 w 426"/>
                <a:gd name="T89" fmla="*/ 172 h 260"/>
                <a:gd name="T90" fmla="*/ 373 w 426"/>
                <a:gd name="T91" fmla="*/ 195 h 260"/>
                <a:gd name="T92" fmla="*/ 396 w 426"/>
                <a:gd name="T93" fmla="*/ 199 h 260"/>
                <a:gd name="T94" fmla="*/ 409 w 426"/>
                <a:gd name="T95" fmla="*/ 181 h 260"/>
                <a:gd name="T96" fmla="*/ 424 w 426"/>
                <a:gd name="T97" fmla="*/ 170 h 260"/>
                <a:gd name="T98" fmla="*/ 396 w 426"/>
                <a:gd name="T99" fmla="*/ 160 h 260"/>
                <a:gd name="T100" fmla="*/ 371 w 426"/>
                <a:gd name="T101" fmla="*/ 146 h 260"/>
                <a:gd name="T102" fmla="*/ 348 w 426"/>
                <a:gd name="T103" fmla="*/ 136 h 260"/>
                <a:gd name="T104" fmla="*/ 331 w 426"/>
                <a:gd name="T105" fmla="*/ 122 h 260"/>
                <a:gd name="T106" fmla="*/ 350 w 426"/>
                <a:gd name="T107" fmla="*/ 117 h 260"/>
                <a:gd name="T108" fmla="*/ 331 w 426"/>
                <a:gd name="T109" fmla="*/ 105 h 260"/>
                <a:gd name="T110" fmla="*/ 318 w 426"/>
                <a:gd name="T111" fmla="*/ 95 h 260"/>
                <a:gd name="T112" fmla="*/ 299 w 426"/>
                <a:gd name="T113" fmla="*/ 82 h 260"/>
                <a:gd name="T114" fmla="*/ 287 w 426"/>
                <a:gd name="T115" fmla="*/ 82 h 2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6"/>
                <a:gd name="T175" fmla="*/ 0 h 260"/>
                <a:gd name="T176" fmla="*/ 426 w 426"/>
                <a:gd name="T177" fmla="*/ 260 h 2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6" h="260">
                  <a:moveTo>
                    <a:pt x="278" y="73"/>
                  </a:moveTo>
                  <a:lnTo>
                    <a:pt x="283" y="70"/>
                  </a:lnTo>
                  <a:lnTo>
                    <a:pt x="280" y="66"/>
                  </a:lnTo>
                  <a:lnTo>
                    <a:pt x="278" y="63"/>
                  </a:lnTo>
                  <a:lnTo>
                    <a:pt x="266" y="60"/>
                  </a:lnTo>
                  <a:lnTo>
                    <a:pt x="262" y="57"/>
                  </a:lnTo>
                  <a:lnTo>
                    <a:pt x="259" y="59"/>
                  </a:lnTo>
                  <a:lnTo>
                    <a:pt x="255" y="62"/>
                  </a:lnTo>
                  <a:lnTo>
                    <a:pt x="253" y="60"/>
                  </a:lnTo>
                  <a:lnTo>
                    <a:pt x="249" y="62"/>
                  </a:lnTo>
                  <a:lnTo>
                    <a:pt x="251" y="66"/>
                  </a:lnTo>
                  <a:lnTo>
                    <a:pt x="251" y="67"/>
                  </a:lnTo>
                  <a:lnTo>
                    <a:pt x="251" y="66"/>
                  </a:lnTo>
                  <a:lnTo>
                    <a:pt x="247" y="66"/>
                  </a:lnTo>
                  <a:lnTo>
                    <a:pt x="245" y="64"/>
                  </a:lnTo>
                  <a:lnTo>
                    <a:pt x="245" y="60"/>
                  </a:lnTo>
                  <a:lnTo>
                    <a:pt x="243" y="60"/>
                  </a:lnTo>
                  <a:lnTo>
                    <a:pt x="238" y="64"/>
                  </a:lnTo>
                  <a:lnTo>
                    <a:pt x="247" y="56"/>
                  </a:lnTo>
                  <a:lnTo>
                    <a:pt x="247" y="55"/>
                  </a:lnTo>
                  <a:lnTo>
                    <a:pt x="238" y="56"/>
                  </a:lnTo>
                  <a:lnTo>
                    <a:pt x="234" y="56"/>
                  </a:lnTo>
                  <a:lnTo>
                    <a:pt x="230" y="59"/>
                  </a:lnTo>
                  <a:lnTo>
                    <a:pt x="228" y="59"/>
                  </a:lnTo>
                  <a:lnTo>
                    <a:pt x="228" y="57"/>
                  </a:lnTo>
                  <a:lnTo>
                    <a:pt x="224" y="58"/>
                  </a:lnTo>
                  <a:lnTo>
                    <a:pt x="234" y="54"/>
                  </a:lnTo>
                  <a:lnTo>
                    <a:pt x="234" y="51"/>
                  </a:lnTo>
                  <a:lnTo>
                    <a:pt x="234" y="49"/>
                  </a:lnTo>
                  <a:lnTo>
                    <a:pt x="228" y="48"/>
                  </a:lnTo>
                  <a:lnTo>
                    <a:pt x="224" y="48"/>
                  </a:lnTo>
                  <a:lnTo>
                    <a:pt x="221" y="47"/>
                  </a:lnTo>
                  <a:lnTo>
                    <a:pt x="224" y="44"/>
                  </a:lnTo>
                  <a:lnTo>
                    <a:pt x="221" y="39"/>
                  </a:lnTo>
                  <a:lnTo>
                    <a:pt x="219" y="38"/>
                  </a:lnTo>
                  <a:lnTo>
                    <a:pt x="219" y="36"/>
                  </a:lnTo>
                  <a:lnTo>
                    <a:pt x="213" y="34"/>
                  </a:lnTo>
                  <a:lnTo>
                    <a:pt x="209" y="34"/>
                  </a:lnTo>
                  <a:lnTo>
                    <a:pt x="192" y="31"/>
                  </a:lnTo>
                  <a:lnTo>
                    <a:pt x="186" y="30"/>
                  </a:lnTo>
                  <a:lnTo>
                    <a:pt x="177" y="32"/>
                  </a:lnTo>
                  <a:lnTo>
                    <a:pt x="171" y="35"/>
                  </a:lnTo>
                  <a:lnTo>
                    <a:pt x="171" y="39"/>
                  </a:lnTo>
                  <a:lnTo>
                    <a:pt x="175" y="41"/>
                  </a:lnTo>
                  <a:lnTo>
                    <a:pt x="171" y="41"/>
                  </a:lnTo>
                  <a:lnTo>
                    <a:pt x="167" y="41"/>
                  </a:lnTo>
                  <a:lnTo>
                    <a:pt x="165" y="43"/>
                  </a:lnTo>
                  <a:lnTo>
                    <a:pt x="158" y="40"/>
                  </a:lnTo>
                  <a:lnTo>
                    <a:pt x="156" y="42"/>
                  </a:lnTo>
                  <a:lnTo>
                    <a:pt x="152" y="41"/>
                  </a:lnTo>
                  <a:lnTo>
                    <a:pt x="152" y="36"/>
                  </a:lnTo>
                  <a:lnTo>
                    <a:pt x="148" y="40"/>
                  </a:lnTo>
                  <a:lnTo>
                    <a:pt x="148" y="44"/>
                  </a:lnTo>
                  <a:lnTo>
                    <a:pt x="146" y="44"/>
                  </a:lnTo>
                  <a:lnTo>
                    <a:pt x="144" y="47"/>
                  </a:lnTo>
                  <a:lnTo>
                    <a:pt x="141" y="50"/>
                  </a:lnTo>
                  <a:lnTo>
                    <a:pt x="135" y="51"/>
                  </a:lnTo>
                  <a:lnTo>
                    <a:pt x="137" y="50"/>
                  </a:lnTo>
                  <a:lnTo>
                    <a:pt x="135" y="49"/>
                  </a:lnTo>
                  <a:lnTo>
                    <a:pt x="135" y="47"/>
                  </a:lnTo>
                  <a:lnTo>
                    <a:pt x="139" y="48"/>
                  </a:lnTo>
                  <a:lnTo>
                    <a:pt x="141" y="47"/>
                  </a:lnTo>
                  <a:lnTo>
                    <a:pt x="137" y="46"/>
                  </a:lnTo>
                  <a:lnTo>
                    <a:pt x="144" y="31"/>
                  </a:lnTo>
                  <a:lnTo>
                    <a:pt x="139" y="28"/>
                  </a:lnTo>
                  <a:lnTo>
                    <a:pt x="137" y="25"/>
                  </a:lnTo>
                  <a:lnTo>
                    <a:pt x="137" y="24"/>
                  </a:lnTo>
                  <a:lnTo>
                    <a:pt x="139" y="23"/>
                  </a:lnTo>
                  <a:lnTo>
                    <a:pt x="141" y="22"/>
                  </a:lnTo>
                  <a:lnTo>
                    <a:pt x="139" y="19"/>
                  </a:lnTo>
                  <a:lnTo>
                    <a:pt x="135" y="17"/>
                  </a:lnTo>
                  <a:lnTo>
                    <a:pt x="129" y="16"/>
                  </a:lnTo>
                  <a:lnTo>
                    <a:pt x="133" y="14"/>
                  </a:lnTo>
                  <a:lnTo>
                    <a:pt x="131" y="7"/>
                  </a:lnTo>
                  <a:lnTo>
                    <a:pt x="127" y="3"/>
                  </a:lnTo>
                  <a:lnTo>
                    <a:pt x="108" y="3"/>
                  </a:lnTo>
                  <a:lnTo>
                    <a:pt x="106" y="4"/>
                  </a:lnTo>
                  <a:lnTo>
                    <a:pt x="101" y="4"/>
                  </a:lnTo>
                  <a:lnTo>
                    <a:pt x="91" y="9"/>
                  </a:lnTo>
                  <a:lnTo>
                    <a:pt x="95" y="11"/>
                  </a:lnTo>
                  <a:lnTo>
                    <a:pt x="95" y="15"/>
                  </a:lnTo>
                  <a:lnTo>
                    <a:pt x="93" y="11"/>
                  </a:lnTo>
                  <a:lnTo>
                    <a:pt x="89" y="10"/>
                  </a:lnTo>
                  <a:lnTo>
                    <a:pt x="83" y="11"/>
                  </a:lnTo>
                  <a:lnTo>
                    <a:pt x="83" y="14"/>
                  </a:lnTo>
                  <a:lnTo>
                    <a:pt x="85" y="17"/>
                  </a:lnTo>
                  <a:lnTo>
                    <a:pt x="83" y="16"/>
                  </a:lnTo>
                  <a:lnTo>
                    <a:pt x="78" y="14"/>
                  </a:lnTo>
                  <a:lnTo>
                    <a:pt x="76" y="14"/>
                  </a:lnTo>
                  <a:lnTo>
                    <a:pt x="74" y="16"/>
                  </a:lnTo>
                  <a:lnTo>
                    <a:pt x="76" y="18"/>
                  </a:lnTo>
                  <a:lnTo>
                    <a:pt x="93" y="22"/>
                  </a:lnTo>
                  <a:lnTo>
                    <a:pt x="93" y="23"/>
                  </a:lnTo>
                  <a:lnTo>
                    <a:pt x="72" y="19"/>
                  </a:lnTo>
                  <a:lnTo>
                    <a:pt x="72" y="22"/>
                  </a:lnTo>
                  <a:lnTo>
                    <a:pt x="70" y="20"/>
                  </a:lnTo>
                  <a:lnTo>
                    <a:pt x="68" y="22"/>
                  </a:lnTo>
                  <a:lnTo>
                    <a:pt x="70" y="23"/>
                  </a:lnTo>
                  <a:lnTo>
                    <a:pt x="74" y="23"/>
                  </a:lnTo>
                  <a:lnTo>
                    <a:pt x="80" y="25"/>
                  </a:lnTo>
                  <a:lnTo>
                    <a:pt x="85" y="27"/>
                  </a:lnTo>
                  <a:lnTo>
                    <a:pt x="89" y="30"/>
                  </a:lnTo>
                  <a:lnTo>
                    <a:pt x="87" y="30"/>
                  </a:lnTo>
                  <a:lnTo>
                    <a:pt x="76" y="25"/>
                  </a:lnTo>
                  <a:lnTo>
                    <a:pt x="70" y="25"/>
                  </a:lnTo>
                  <a:lnTo>
                    <a:pt x="66" y="25"/>
                  </a:lnTo>
                  <a:lnTo>
                    <a:pt x="64" y="26"/>
                  </a:lnTo>
                  <a:lnTo>
                    <a:pt x="66" y="31"/>
                  </a:lnTo>
                  <a:lnTo>
                    <a:pt x="68" y="34"/>
                  </a:lnTo>
                  <a:lnTo>
                    <a:pt x="66" y="35"/>
                  </a:lnTo>
                  <a:lnTo>
                    <a:pt x="68" y="38"/>
                  </a:lnTo>
                  <a:lnTo>
                    <a:pt x="72" y="40"/>
                  </a:lnTo>
                  <a:lnTo>
                    <a:pt x="76" y="40"/>
                  </a:lnTo>
                  <a:lnTo>
                    <a:pt x="76" y="39"/>
                  </a:lnTo>
                  <a:lnTo>
                    <a:pt x="78" y="40"/>
                  </a:lnTo>
                  <a:lnTo>
                    <a:pt x="76" y="42"/>
                  </a:lnTo>
                  <a:lnTo>
                    <a:pt x="74" y="43"/>
                  </a:lnTo>
                  <a:lnTo>
                    <a:pt x="68" y="43"/>
                  </a:lnTo>
                  <a:lnTo>
                    <a:pt x="68" y="47"/>
                  </a:lnTo>
                  <a:lnTo>
                    <a:pt x="61" y="50"/>
                  </a:lnTo>
                  <a:lnTo>
                    <a:pt x="61" y="51"/>
                  </a:lnTo>
                  <a:lnTo>
                    <a:pt x="66" y="52"/>
                  </a:lnTo>
                  <a:lnTo>
                    <a:pt x="66" y="56"/>
                  </a:lnTo>
                  <a:lnTo>
                    <a:pt x="70" y="58"/>
                  </a:lnTo>
                  <a:lnTo>
                    <a:pt x="76" y="59"/>
                  </a:lnTo>
                  <a:lnTo>
                    <a:pt x="80" y="59"/>
                  </a:lnTo>
                  <a:lnTo>
                    <a:pt x="80" y="60"/>
                  </a:lnTo>
                  <a:lnTo>
                    <a:pt x="80" y="65"/>
                  </a:lnTo>
                  <a:lnTo>
                    <a:pt x="78" y="66"/>
                  </a:lnTo>
                  <a:lnTo>
                    <a:pt x="78" y="73"/>
                  </a:lnTo>
                  <a:lnTo>
                    <a:pt x="76" y="76"/>
                  </a:lnTo>
                  <a:lnTo>
                    <a:pt x="74" y="75"/>
                  </a:lnTo>
                  <a:lnTo>
                    <a:pt x="76" y="72"/>
                  </a:lnTo>
                  <a:lnTo>
                    <a:pt x="74" y="71"/>
                  </a:lnTo>
                  <a:lnTo>
                    <a:pt x="68" y="71"/>
                  </a:lnTo>
                  <a:lnTo>
                    <a:pt x="61" y="72"/>
                  </a:lnTo>
                  <a:lnTo>
                    <a:pt x="55" y="75"/>
                  </a:lnTo>
                  <a:lnTo>
                    <a:pt x="51" y="74"/>
                  </a:lnTo>
                  <a:lnTo>
                    <a:pt x="61" y="70"/>
                  </a:lnTo>
                  <a:lnTo>
                    <a:pt x="68" y="70"/>
                  </a:lnTo>
                  <a:lnTo>
                    <a:pt x="70" y="68"/>
                  </a:lnTo>
                  <a:lnTo>
                    <a:pt x="72" y="67"/>
                  </a:lnTo>
                  <a:lnTo>
                    <a:pt x="76" y="68"/>
                  </a:lnTo>
                  <a:lnTo>
                    <a:pt x="76" y="65"/>
                  </a:lnTo>
                  <a:lnTo>
                    <a:pt x="74" y="64"/>
                  </a:lnTo>
                  <a:lnTo>
                    <a:pt x="70" y="63"/>
                  </a:lnTo>
                  <a:lnTo>
                    <a:pt x="55" y="52"/>
                  </a:lnTo>
                  <a:lnTo>
                    <a:pt x="53" y="49"/>
                  </a:lnTo>
                  <a:lnTo>
                    <a:pt x="55" y="40"/>
                  </a:lnTo>
                  <a:lnTo>
                    <a:pt x="51" y="33"/>
                  </a:lnTo>
                  <a:lnTo>
                    <a:pt x="51" y="28"/>
                  </a:lnTo>
                  <a:lnTo>
                    <a:pt x="55" y="23"/>
                  </a:lnTo>
                  <a:lnTo>
                    <a:pt x="57" y="18"/>
                  </a:lnTo>
                  <a:lnTo>
                    <a:pt x="76" y="3"/>
                  </a:lnTo>
                  <a:lnTo>
                    <a:pt x="76" y="2"/>
                  </a:lnTo>
                  <a:lnTo>
                    <a:pt x="72" y="1"/>
                  </a:lnTo>
                  <a:lnTo>
                    <a:pt x="51" y="0"/>
                  </a:lnTo>
                  <a:lnTo>
                    <a:pt x="32" y="6"/>
                  </a:lnTo>
                  <a:lnTo>
                    <a:pt x="21" y="11"/>
                  </a:lnTo>
                  <a:lnTo>
                    <a:pt x="19" y="15"/>
                  </a:lnTo>
                  <a:lnTo>
                    <a:pt x="17" y="17"/>
                  </a:lnTo>
                  <a:lnTo>
                    <a:pt x="15" y="18"/>
                  </a:lnTo>
                  <a:lnTo>
                    <a:pt x="13" y="22"/>
                  </a:lnTo>
                  <a:lnTo>
                    <a:pt x="15" y="24"/>
                  </a:lnTo>
                  <a:lnTo>
                    <a:pt x="11" y="25"/>
                  </a:lnTo>
                  <a:lnTo>
                    <a:pt x="11" y="28"/>
                  </a:lnTo>
                  <a:lnTo>
                    <a:pt x="13" y="30"/>
                  </a:lnTo>
                  <a:lnTo>
                    <a:pt x="9" y="30"/>
                  </a:lnTo>
                  <a:lnTo>
                    <a:pt x="7" y="33"/>
                  </a:lnTo>
                  <a:lnTo>
                    <a:pt x="5" y="34"/>
                  </a:lnTo>
                  <a:lnTo>
                    <a:pt x="5" y="38"/>
                  </a:lnTo>
                  <a:lnTo>
                    <a:pt x="2" y="40"/>
                  </a:lnTo>
                  <a:lnTo>
                    <a:pt x="5" y="44"/>
                  </a:lnTo>
                  <a:lnTo>
                    <a:pt x="7" y="44"/>
                  </a:lnTo>
                  <a:lnTo>
                    <a:pt x="5" y="46"/>
                  </a:lnTo>
                  <a:lnTo>
                    <a:pt x="0" y="50"/>
                  </a:lnTo>
                  <a:lnTo>
                    <a:pt x="5" y="56"/>
                  </a:lnTo>
                  <a:lnTo>
                    <a:pt x="0" y="58"/>
                  </a:lnTo>
                  <a:lnTo>
                    <a:pt x="0" y="64"/>
                  </a:lnTo>
                  <a:lnTo>
                    <a:pt x="5" y="67"/>
                  </a:lnTo>
                  <a:lnTo>
                    <a:pt x="32" y="70"/>
                  </a:lnTo>
                  <a:lnTo>
                    <a:pt x="38" y="74"/>
                  </a:lnTo>
                  <a:lnTo>
                    <a:pt x="45" y="75"/>
                  </a:lnTo>
                  <a:lnTo>
                    <a:pt x="36" y="76"/>
                  </a:lnTo>
                  <a:lnTo>
                    <a:pt x="30" y="77"/>
                  </a:lnTo>
                  <a:lnTo>
                    <a:pt x="19" y="74"/>
                  </a:lnTo>
                  <a:lnTo>
                    <a:pt x="11" y="73"/>
                  </a:lnTo>
                  <a:lnTo>
                    <a:pt x="13" y="75"/>
                  </a:lnTo>
                  <a:lnTo>
                    <a:pt x="11" y="77"/>
                  </a:lnTo>
                  <a:lnTo>
                    <a:pt x="24" y="88"/>
                  </a:lnTo>
                  <a:lnTo>
                    <a:pt x="32" y="91"/>
                  </a:lnTo>
                  <a:lnTo>
                    <a:pt x="28" y="91"/>
                  </a:lnTo>
                  <a:lnTo>
                    <a:pt x="34" y="92"/>
                  </a:lnTo>
                  <a:lnTo>
                    <a:pt x="34" y="91"/>
                  </a:lnTo>
                  <a:lnTo>
                    <a:pt x="38" y="91"/>
                  </a:lnTo>
                  <a:lnTo>
                    <a:pt x="45" y="92"/>
                  </a:lnTo>
                  <a:lnTo>
                    <a:pt x="51" y="91"/>
                  </a:lnTo>
                  <a:lnTo>
                    <a:pt x="53" y="88"/>
                  </a:lnTo>
                  <a:lnTo>
                    <a:pt x="53" y="92"/>
                  </a:lnTo>
                  <a:lnTo>
                    <a:pt x="57" y="96"/>
                  </a:lnTo>
                  <a:lnTo>
                    <a:pt x="61" y="98"/>
                  </a:lnTo>
                  <a:lnTo>
                    <a:pt x="68" y="99"/>
                  </a:lnTo>
                  <a:lnTo>
                    <a:pt x="72" y="99"/>
                  </a:lnTo>
                  <a:lnTo>
                    <a:pt x="68" y="98"/>
                  </a:lnTo>
                  <a:lnTo>
                    <a:pt x="72" y="97"/>
                  </a:lnTo>
                  <a:lnTo>
                    <a:pt x="97" y="101"/>
                  </a:lnTo>
                  <a:lnTo>
                    <a:pt x="97" y="100"/>
                  </a:lnTo>
                  <a:lnTo>
                    <a:pt x="104" y="99"/>
                  </a:lnTo>
                  <a:lnTo>
                    <a:pt x="114" y="103"/>
                  </a:lnTo>
                  <a:lnTo>
                    <a:pt x="118" y="103"/>
                  </a:lnTo>
                  <a:lnTo>
                    <a:pt x="120" y="101"/>
                  </a:lnTo>
                  <a:lnTo>
                    <a:pt x="118" y="103"/>
                  </a:lnTo>
                  <a:lnTo>
                    <a:pt x="120" y="104"/>
                  </a:lnTo>
                  <a:lnTo>
                    <a:pt x="123" y="101"/>
                  </a:lnTo>
                  <a:lnTo>
                    <a:pt x="127" y="100"/>
                  </a:lnTo>
                  <a:lnTo>
                    <a:pt x="131" y="101"/>
                  </a:lnTo>
                  <a:lnTo>
                    <a:pt x="133" y="105"/>
                  </a:lnTo>
                  <a:lnTo>
                    <a:pt x="137" y="105"/>
                  </a:lnTo>
                  <a:lnTo>
                    <a:pt x="135" y="103"/>
                  </a:lnTo>
                  <a:lnTo>
                    <a:pt x="131" y="99"/>
                  </a:lnTo>
                  <a:lnTo>
                    <a:pt x="125" y="98"/>
                  </a:lnTo>
                  <a:lnTo>
                    <a:pt x="125" y="96"/>
                  </a:lnTo>
                  <a:lnTo>
                    <a:pt x="144" y="99"/>
                  </a:lnTo>
                  <a:lnTo>
                    <a:pt x="148" y="98"/>
                  </a:lnTo>
                  <a:lnTo>
                    <a:pt x="148" y="99"/>
                  </a:lnTo>
                  <a:lnTo>
                    <a:pt x="150" y="99"/>
                  </a:lnTo>
                  <a:lnTo>
                    <a:pt x="154" y="103"/>
                  </a:lnTo>
                  <a:lnTo>
                    <a:pt x="167" y="101"/>
                  </a:lnTo>
                  <a:lnTo>
                    <a:pt x="169" y="99"/>
                  </a:lnTo>
                  <a:lnTo>
                    <a:pt x="163" y="91"/>
                  </a:lnTo>
                  <a:lnTo>
                    <a:pt x="160" y="91"/>
                  </a:lnTo>
                  <a:lnTo>
                    <a:pt x="156" y="90"/>
                  </a:lnTo>
                  <a:lnTo>
                    <a:pt x="160" y="88"/>
                  </a:lnTo>
                  <a:lnTo>
                    <a:pt x="167" y="89"/>
                  </a:lnTo>
                  <a:lnTo>
                    <a:pt x="177" y="95"/>
                  </a:lnTo>
                  <a:lnTo>
                    <a:pt x="177" y="92"/>
                  </a:lnTo>
                  <a:lnTo>
                    <a:pt x="181" y="95"/>
                  </a:lnTo>
                  <a:lnTo>
                    <a:pt x="186" y="93"/>
                  </a:lnTo>
                  <a:lnTo>
                    <a:pt x="186" y="103"/>
                  </a:lnTo>
                  <a:lnTo>
                    <a:pt x="188" y="104"/>
                  </a:lnTo>
                  <a:lnTo>
                    <a:pt x="190" y="101"/>
                  </a:lnTo>
                  <a:lnTo>
                    <a:pt x="192" y="103"/>
                  </a:lnTo>
                  <a:lnTo>
                    <a:pt x="196" y="103"/>
                  </a:lnTo>
                  <a:lnTo>
                    <a:pt x="196" y="104"/>
                  </a:lnTo>
                  <a:lnTo>
                    <a:pt x="196" y="106"/>
                  </a:lnTo>
                  <a:lnTo>
                    <a:pt x="192" y="107"/>
                  </a:lnTo>
                  <a:lnTo>
                    <a:pt x="196" y="107"/>
                  </a:lnTo>
                  <a:lnTo>
                    <a:pt x="213" y="115"/>
                  </a:lnTo>
                  <a:lnTo>
                    <a:pt x="213" y="119"/>
                  </a:lnTo>
                  <a:lnTo>
                    <a:pt x="209" y="122"/>
                  </a:lnTo>
                  <a:lnTo>
                    <a:pt x="203" y="121"/>
                  </a:lnTo>
                  <a:lnTo>
                    <a:pt x="198" y="121"/>
                  </a:lnTo>
                  <a:lnTo>
                    <a:pt x="200" y="124"/>
                  </a:lnTo>
                  <a:lnTo>
                    <a:pt x="200" y="129"/>
                  </a:lnTo>
                  <a:lnTo>
                    <a:pt x="213" y="125"/>
                  </a:lnTo>
                  <a:lnTo>
                    <a:pt x="215" y="123"/>
                  </a:lnTo>
                  <a:lnTo>
                    <a:pt x="219" y="123"/>
                  </a:lnTo>
                  <a:lnTo>
                    <a:pt x="224" y="122"/>
                  </a:lnTo>
                  <a:lnTo>
                    <a:pt x="230" y="121"/>
                  </a:lnTo>
                  <a:lnTo>
                    <a:pt x="234" y="122"/>
                  </a:lnTo>
                  <a:lnTo>
                    <a:pt x="226" y="123"/>
                  </a:lnTo>
                  <a:lnTo>
                    <a:pt x="228" y="123"/>
                  </a:lnTo>
                  <a:lnTo>
                    <a:pt x="226" y="125"/>
                  </a:lnTo>
                  <a:lnTo>
                    <a:pt x="236" y="132"/>
                  </a:lnTo>
                  <a:lnTo>
                    <a:pt x="236" y="131"/>
                  </a:lnTo>
                  <a:lnTo>
                    <a:pt x="236" y="129"/>
                  </a:lnTo>
                  <a:lnTo>
                    <a:pt x="236" y="128"/>
                  </a:lnTo>
                  <a:lnTo>
                    <a:pt x="240" y="129"/>
                  </a:lnTo>
                  <a:lnTo>
                    <a:pt x="240" y="135"/>
                  </a:lnTo>
                  <a:lnTo>
                    <a:pt x="243" y="137"/>
                  </a:lnTo>
                  <a:lnTo>
                    <a:pt x="247" y="138"/>
                  </a:lnTo>
                  <a:lnTo>
                    <a:pt x="249" y="137"/>
                  </a:lnTo>
                  <a:lnTo>
                    <a:pt x="253" y="140"/>
                  </a:lnTo>
                  <a:lnTo>
                    <a:pt x="255" y="146"/>
                  </a:lnTo>
                  <a:lnTo>
                    <a:pt x="257" y="148"/>
                  </a:lnTo>
                  <a:lnTo>
                    <a:pt x="259" y="152"/>
                  </a:lnTo>
                  <a:lnTo>
                    <a:pt x="262" y="153"/>
                  </a:lnTo>
                  <a:lnTo>
                    <a:pt x="262" y="159"/>
                  </a:lnTo>
                  <a:lnTo>
                    <a:pt x="264" y="159"/>
                  </a:lnTo>
                  <a:lnTo>
                    <a:pt x="262" y="161"/>
                  </a:lnTo>
                  <a:lnTo>
                    <a:pt x="259" y="162"/>
                  </a:lnTo>
                  <a:lnTo>
                    <a:pt x="257" y="163"/>
                  </a:lnTo>
                  <a:lnTo>
                    <a:pt x="255" y="164"/>
                  </a:lnTo>
                  <a:lnTo>
                    <a:pt x="255" y="170"/>
                  </a:lnTo>
                  <a:lnTo>
                    <a:pt x="253" y="171"/>
                  </a:lnTo>
                  <a:lnTo>
                    <a:pt x="249" y="171"/>
                  </a:lnTo>
                  <a:lnTo>
                    <a:pt x="232" y="181"/>
                  </a:lnTo>
                  <a:lnTo>
                    <a:pt x="234" y="183"/>
                  </a:lnTo>
                  <a:lnTo>
                    <a:pt x="236" y="186"/>
                  </a:lnTo>
                  <a:lnTo>
                    <a:pt x="240" y="188"/>
                  </a:lnTo>
                  <a:lnTo>
                    <a:pt x="243" y="191"/>
                  </a:lnTo>
                  <a:lnTo>
                    <a:pt x="245" y="192"/>
                  </a:lnTo>
                  <a:lnTo>
                    <a:pt x="245" y="195"/>
                  </a:lnTo>
                  <a:lnTo>
                    <a:pt x="240" y="194"/>
                  </a:lnTo>
                  <a:lnTo>
                    <a:pt x="240" y="195"/>
                  </a:lnTo>
                  <a:lnTo>
                    <a:pt x="236" y="194"/>
                  </a:lnTo>
                  <a:lnTo>
                    <a:pt x="236" y="195"/>
                  </a:lnTo>
                  <a:lnTo>
                    <a:pt x="232" y="195"/>
                  </a:lnTo>
                  <a:lnTo>
                    <a:pt x="228" y="196"/>
                  </a:lnTo>
                  <a:lnTo>
                    <a:pt x="221" y="196"/>
                  </a:lnTo>
                  <a:lnTo>
                    <a:pt x="221" y="199"/>
                  </a:lnTo>
                  <a:lnTo>
                    <a:pt x="219" y="199"/>
                  </a:lnTo>
                  <a:lnTo>
                    <a:pt x="215" y="197"/>
                  </a:lnTo>
                  <a:lnTo>
                    <a:pt x="207" y="199"/>
                  </a:lnTo>
                  <a:lnTo>
                    <a:pt x="200" y="196"/>
                  </a:lnTo>
                  <a:lnTo>
                    <a:pt x="196" y="196"/>
                  </a:lnTo>
                  <a:lnTo>
                    <a:pt x="194" y="196"/>
                  </a:lnTo>
                  <a:lnTo>
                    <a:pt x="192" y="195"/>
                  </a:lnTo>
                  <a:lnTo>
                    <a:pt x="190" y="195"/>
                  </a:lnTo>
                  <a:lnTo>
                    <a:pt x="190" y="197"/>
                  </a:lnTo>
                  <a:lnTo>
                    <a:pt x="188" y="197"/>
                  </a:lnTo>
                  <a:lnTo>
                    <a:pt x="190" y="201"/>
                  </a:lnTo>
                  <a:lnTo>
                    <a:pt x="186" y="201"/>
                  </a:lnTo>
                  <a:lnTo>
                    <a:pt x="181" y="203"/>
                  </a:lnTo>
                  <a:lnTo>
                    <a:pt x="179" y="204"/>
                  </a:lnTo>
                  <a:lnTo>
                    <a:pt x="177" y="205"/>
                  </a:lnTo>
                  <a:lnTo>
                    <a:pt x="177" y="210"/>
                  </a:lnTo>
                  <a:lnTo>
                    <a:pt x="181" y="213"/>
                  </a:lnTo>
                  <a:lnTo>
                    <a:pt x="184" y="215"/>
                  </a:lnTo>
                  <a:lnTo>
                    <a:pt x="186" y="215"/>
                  </a:lnTo>
                  <a:lnTo>
                    <a:pt x="190" y="217"/>
                  </a:lnTo>
                  <a:lnTo>
                    <a:pt x="192" y="217"/>
                  </a:lnTo>
                  <a:lnTo>
                    <a:pt x="198" y="218"/>
                  </a:lnTo>
                  <a:lnTo>
                    <a:pt x="200" y="218"/>
                  </a:lnTo>
                  <a:lnTo>
                    <a:pt x="205" y="217"/>
                  </a:lnTo>
                  <a:lnTo>
                    <a:pt x="205" y="216"/>
                  </a:lnTo>
                  <a:lnTo>
                    <a:pt x="209" y="216"/>
                  </a:lnTo>
                  <a:lnTo>
                    <a:pt x="211" y="215"/>
                  </a:lnTo>
                  <a:lnTo>
                    <a:pt x="211" y="213"/>
                  </a:lnTo>
                  <a:lnTo>
                    <a:pt x="211" y="212"/>
                  </a:lnTo>
                  <a:lnTo>
                    <a:pt x="213" y="211"/>
                  </a:lnTo>
                  <a:lnTo>
                    <a:pt x="217" y="211"/>
                  </a:lnTo>
                  <a:lnTo>
                    <a:pt x="219" y="215"/>
                  </a:lnTo>
                  <a:lnTo>
                    <a:pt x="226" y="215"/>
                  </a:lnTo>
                  <a:lnTo>
                    <a:pt x="230" y="215"/>
                  </a:lnTo>
                  <a:lnTo>
                    <a:pt x="230" y="213"/>
                  </a:lnTo>
                  <a:lnTo>
                    <a:pt x="230" y="212"/>
                  </a:lnTo>
                  <a:lnTo>
                    <a:pt x="230" y="210"/>
                  </a:lnTo>
                  <a:lnTo>
                    <a:pt x="226" y="210"/>
                  </a:lnTo>
                  <a:lnTo>
                    <a:pt x="226" y="208"/>
                  </a:lnTo>
                  <a:lnTo>
                    <a:pt x="228" y="207"/>
                  </a:lnTo>
                  <a:lnTo>
                    <a:pt x="230" y="207"/>
                  </a:lnTo>
                  <a:lnTo>
                    <a:pt x="230" y="209"/>
                  </a:lnTo>
                  <a:lnTo>
                    <a:pt x="232" y="208"/>
                  </a:lnTo>
                  <a:lnTo>
                    <a:pt x="232" y="210"/>
                  </a:lnTo>
                  <a:lnTo>
                    <a:pt x="234" y="211"/>
                  </a:lnTo>
                  <a:lnTo>
                    <a:pt x="236" y="210"/>
                  </a:lnTo>
                  <a:lnTo>
                    <a:pt x="238" y="210"/>
                  </a:lnTo>
                  <a:lnTo>
                    <a:pt x="240" y="210"/>
                  </a:lnTo>
                  <a:lnTo>
                    <a:pt x="243" y="211"/>
                  </a:lnTo>
                  <a:lnTo>
                    <a:pt x="245" y="211"/>
                  </a:lnTo>
                  <a:lnTo>
                    <a:pt x="247" y="211"/>
                  </a:lnTo>
                  <a:lnTo>
                    <a:pt x="249" y="212"/>
                  </a:lnTo>
                  <a:lnTo>
                    <a:pt x="247" y="213"/>
                  </a:lnTo>
                  <a:lnTo>
                    <a:pt x="249" y="217"/>
                  </a:lnTo>
                  <a:lnTo>
                    <a:pt x="251" y="217"/>
                  </a:lnTo>
                  <a:lnTo>
                    <a:pt x="253" y="219"/>
                  </a:lnTo>
                  <a:lnTo>
                    <a:pt x="253" y="220"/>
                  </a:lnTo>
                  <a:lnTo>
                    <a:pt x="253" y="221"/>
                  </a:lnTo>
                  <a:lnTo>
                    <a:pt x="255" y="221"/>
                  </a:lnTo>
                  <a:lnTo>
                    <a:pt x="255" y="223"/>
                  </a:lnTo>
                  <a:lnTo>
                    <a:pt x="257" y="223"/>
                  </a:lnTo>
                  <a:lnTo>
                    <a:pt x="259" y="226"/>
                  </a:lnTo>
                  <a:lnTo>
                    <a:pt x="262" y="226"/>
                  </a:lnTo>
                  <a:lnTo>
                    <a:pt x="264" y="225"/>
                  </a:lnTo>
                  <a:lnTo>
                    <a:pt x="266" y="225"/>
                  </a:lnTo>
                  <a:lnTo>
                    <a:pt x="266" y="226"/>
                  </a:lnTo>
                  <a:lnTo>
                    <a:pt x="266" y="228"/>
                  </a:lnTo>
                  <a:lnTo>
                    <a:pt x="268" y="228"/>
                  </a:lnTo>
                  <a:lnTo>
                    <a:pt x="268" y="227"/>
                  </a:lnTo>
                  <a:lnTo>
                    <a:pt x="270" y="225"/>
                  </a:lnTo>
                  <a:lnTo>
                    <a:pt x="274" y="227"/>
                  </a:lnTo>
                  <a:lnTo>
                    <a:pt x="274" y="228"/>
                  </a:lnTo>
                  <a:lnTo>
                    <a:pt x="276" y="229"/>
                  </a:lnTo>
                  <a:lnTo>
                    <a:pt x="278" y="229"/>
                  </a:lnTo>
                  <a:lnTo>
                    <a:pt x="274" y="232"/>
                  </a:lnTo>
                  <a:lnTo>
                    <a:pt x="272" y="233"/>
                  </a:lnTo>
                  <a:lnTo>
                    <a:pt x="268" y="231"/>
                  </a:lnTo>
                  <a:lnTo>
                    <a:pt x="274" y="237"/>
                  </a:lnTo>
                  <a:lnTo>
                    <a:pt x="276" y="239"/>
                  </a:lnTo>
                  <a:lnTo>
                    <a:pt x="280" y="240"/>
                  </a:lnTo>
                  <a:lnTo>
                    <a:pt x="289" y="242"/>
                  </a:lnTo>
                  <a:lnTo>
                    <a:pt x="289" y="243"/>
                  </a:lnTo>
                  <a:lnTo>
                    <a:pt x="291" y="243"/>
                  </a:lnTo>
                  <a:lnTo>
                    <a:pt x="295" y="244"/>
                  </a:lnTo>
                  <a:lnTo>
                    <a:pt x="297" y="243"/>
                  </a:lnTo>
                  <a:lnTo>
                    <a:pt x="299" y="242"/>
                  </a:lnTo>
                  <a:lnTo>
                    <a:pt x="299" y="244"/>
                  </a:lnTo>
                  <a:lnTo>
                    <a:pt x="302" y="244"/>
                  </a:lnTo>
                  <a:lnTo>
                    <a:pt x="304" y="243"/>
                  </a:lnTo>
                  <a:lnTo>
                    <a:pt x="306" y="244"/>
                  </a:lnTo>
                  <a:lnTo>
                    <a:pt x="308" y="243"/>
                  </a:lnTo>
                  <a:lnTo>
                    <a:pt x="306" y="245"/>
                  </a:lnTo>
                  <a:lnTo>
                    <a:pt x="308" y="247"/>
                  </a:lnTo>
                  <a:lnTo>
                    <a:pt x="310" y="247"/>
                  </a:lnTo>
                  <a:lnTo>
                    <a:pt x="310" y="249"/>
                  </a:lnTo>
                  <a:lnTo>
                    <a:pt x="312" y="250"/>
                  </a:lnTo>
                  <a:lnTo>
                    <a:pt x="316" y="251"/>
                  </a:lnTo>
                  <a:lnTo>
                    <a:pt x="316" y="249"/>
                  </a:lnTo>
                  <a:lnTo>
                    <a:pt x="316" y="251"/>
                  </a:lnTo>
                  <a:lnTo>
                    <a:pt x="318" y="251"/>
                  </a:lnTo>
                  <a:lnTo>
                    <a:pt x="320" y="252"/>
                  </a:lnTo>
                  <a:lnTo>
                    <a:pt x="323" y="253"/>
                  </a:lnTo>
                  <a:lnTo>
                    <a:pt x="325" y="253"/>
                  </a:lnTo>
                  <a:lnTo>
                    <a:pt x="327" y="255"/>
                  </a:lnTo>
                  <a:lnTo>
                    <a:pt x="333" y="255"/>
                  </a:lnTo>
                  <a:lnTo>
                    <a:pt x="335" y="256"/>
                  </a:lnTo>
                  <a:lnTo>
                    <a:pt x="337" y="257"/>
                  </a:lnTo>
                  <a:lnTo>
                    <a:pt x="339" y="257"/>
                  </a:lnTo>
                  <a:lnTo>
                    <a:pt x="342" y="257"/>
                  </a:lnTo>
                  <a:lnTo>
                    <a:pt x="346" y="256"/>
                  </a:lnTo>
                  <a:lnTo>
                    <a:pt x="352" y="260"/>
                  </a:lnTo>
                  <a:lnTo>
                    <a:pt x="358" y="259"/>
                  </a:lnTo>
                  <a:lnTo>
                    <a:pt x="356" y="258"/>
                  </a:lnTo>
                  <a:lnTo>
                    <a:pt x="356" y="257"/>
                  </a:lnTo>
                  <a:lnTo>
                    <a:pt x="356" y="256"/>
                  </a:lnTo>
                  <a:lnTo>
                    <a:pt x="356" y="255"/>
                  </a:lnTo>
                  <a:lnTo>
                    <a:pt x="356" y="253"/>
                  </a:lnTo>
                  <a:lnTo>
                    <a:pt x="356" y="252"/>
                  </a:lnTo>
                  <a:lnTo>
                    <a:pt x="346" y="245"/>
                  </a:lnTo>
                  <a:lnTo>
                    <a:pt x="344" y="245"/>
                  </a:lnTo>
                  <a:lnTo>
                    <a:pt x="337" y="243"/>
                  </a:lnTo>
                  <a:lnTo>
                    <a:pt x="337" y="241"/>
                  </a:lnTo>
                  <a:lnTo>
                    <a:pt x="333" y="240"/>
                  </a:lnTo>
                  <a:lnTo>
                    <a:pt x="333" y="239"/>
                  </a:lnTo>
                  <a:lnTo>
                    <a:pt x="331" y="239"/>
                  </a:lnTo>
                  <a:lnTo>
                    <a:pt x="329" y="236"/>
                  </a:lnTo>
                  <a:lnTo>
                    <a:pt x="327" y="236"/>
                  </a:lnTo>
                  <a:lnTo>
                    <a:pt x="314" y="227"/>
                  </a:lnTo>
                  <a:lnTo>
                    <a:pt x="318" y="227"/>
                  </a:lnTo>
                  <a:lnTo>
                    <a:pt x="329" y="232"/>
                  </a:lnTo>
                  <a:lnTo>
                    <a:pt x="331" y="232"/>
                  </a:lnTo>
                  <a:lnTo>
                    <a:pt x="331" y="231"/>
                  </a:lnTo>
                  <a:lnTo>
                    <a:pt x="333" y="231"/>
                  </a:lnTo>
                  <a:lnTo>
                    <a:pt x="339" y="235"/>
                  </a:lnTo>
                  <a:lnTo>
                    <a:pt x="342" y="236"/>
                  </a:lnTo>
                  <a:lnTo>
                    <a:pt x="346" y="236"/>
                  </a:lnTo>
                  <a:lnTo>
                    <a:pt x="348" y="240"/>
                  </a:lnTo>
                  <a:lnTo>
                    <a:pt x="356" y="240"/>
                  </a:lnTo>
                  <a:lnTo>
                    <a:pt x="358" y="242"/>
                  </a:lnTo>
                  <a:lnTo>
                    <a:pt x="360" y="241"/>
                  </a:lnTo>
                  <a:lnTo>
                    <a:pt x="363" y="242"/>
                  </a:lnTo>
                  <a:lnTo>
                    <a:pt x="365" y="242"/>
                  </a:lnTo>
                  <a:lnTo>
                    <a:pt x="367" y="241"/>
                  </a:lnTo>
                  <a:lnTo>
                    <a:pt x="367" y="242"/>
                  </a:lnTo>
                  <a:lnTo>
                    <a:pt x="369" y="243"/>
                  </a:lnTo>
                  <a:lnTo>
                    <a:pt x="371" y="243"/>
                  </a:lnTo>
                  <a:lnTo>
                    <a:pt x="371" y="244"/>
                  </a:lnTo>
                  <a:lnTo>
                    <a:pt x="371" y="245"/>
                  </a:lnTo>
                  <a:lnTo>
                    <a:pt x="369" y="245"/>
                  </a:lnTo>
                  <a:lnTo>
                    <a:pt x="373" y="247"/>
                  </a:lnTo>
                  <a:lnTo>
                    <a:pt x="375" y="248"/>
                  </a:lnTo>
                  <a:lnTo>
                    <a:pt x="377" y="248"/>
                  </a:lnTo>
                  <a:lnTo>
                    <a:pt x="373" y="242"/>
                  </a:lnTo>
                  <a:lnTo>
                    <a:pt x="373" y="241"/>
                  </a:lnTo>
                  <a:lnTo>
                    <a:pt x="375" y="242"/>
                  </a:lnTo>
                  <a:lnTo>
                    <a:pt x="377" y="243"/>
                  </a:lnTo>
                  <a:lnTo>
                    <a:pt x="382" y="243"/>
                  </a:lnTo>
                  <a:lnTo>
                    <a:pt x="382" y="242"/>
                  </a:lnTo>
                  <a:lnTo>
                    <a:pt x="382" y="241"/>
                  </a:lnTo>
                  <a:lnTo>
                    <a:pt x="379" y="241"/>
                  </a:lnTo>
                  <a:lnTo>
                    <a:pt x="379" y="240"/>
                  </a:lnTo>
                  <a:lnTo>
                    <a:pt x="375" y="240"/>
                  </a:lnTo>
                  <a:lnTo>
                    <a:pt x="373" y="235"/>
                  </a:lnTo>
                  <a:lnTo>
                    <a:pt x="373" y="232"/>
                  </a:lnTo>
                  <a:lnTo>
                    <a:pt x="379" y="235"/>
                  </a:lnTo>
                  <a:lnTo>
                    <a:pt x="379" y="234"/>
                  </a:lnTo>
                  <a:lnTo>
                    <a:pt x="379" y="233"/>
                  </a:lnTo>
                  <a:lnTo>
                    <a:pt x="379" y="232"/>
                  </a:lnTo>
                  <a:lnTo>
                    <a:pt x="382" y="227"/>
                  </a:lnTo>
                  <a:lnTo>
                    <a:pt x="379" y="226"/>
                  </a:lnTo>
                  <a:lnTo>
                    <a:pt x="377" y="221"/>
                  </a:lnTo>
                  <a:lnTo>
                    <a:pt x="375" y="221"/>
                  </a:lnTo>
                  <a:lnTo>
                    <a:pt x="369" y="219"/>
                  </a:lnTo>
                  <a:lnTo>
                    <a:pt x="369" y="217"/>
                  </a:lnTo>
                  <a:lnTo>
                    <a:pt x="373" y="217"/>
                  </a:lnTo>
                  <a:lnTo>
                    <a:pt x="373" y="213"/>
                  </a:lnTo>
                  <a:lnTo>
                    <a:pt x="373" y="211"/>
                  </a:lnTo>
                  <a:lnTo>
                    <a:pt x="369" y="212"/>
                  </a:lnTo>
                  <a:lnTo>
                    <a:pt x="369" y="211"/>
                  </a:lnTo>
                  <a:lnTo>
                    <a:pt x="369" y="210"/>
                  </a:lnTo>
                  <a:lnTo>
                    <a:pt x="367" y="209"/>
                  </a:lnTo>
                  <a:lnTo>
                    <a:pt x="363" y="211"/>
                  </a:lnTo>
                  <a:lnTo>
                    <a:pt x="363" y="207"/>
                  </a:lnTo>
                  <a:lnTo>
                    <a:pt x="358" y="207"/>
                  </a:lnTo>
                  <a:lnTo>
                    <a:pt x="354" y="208"/>
                  </a:lnTo>
                  <a:lnTo>
                    <a:pt x="352" y="208"/>
                  </a:lnTo>
                  <a:lnTo>
                    <a:pt x="356" y="205"/>
                  </a:lnTo>
                  <a:lnTo>
                    <a:pt x="354" y="205"/>
                  </a:lnTo>
                  <a:lnTo>
                    <a:pt x="350" y="204"/>
                  </a:lnTo>
                  <a:lnTo>
                    <a:pt x="348" y="205"/>
                  </a:lnTo>
                  <a:lnTo>
                    <a:pt x="348" y="208"/>
                  </a:lnTo>
                  <a:lnTo>
                    <a:pt x="346" y="204"/>
                  </a:lnTo>
                  <a:lnTo>
                    <a:pt x="344" y="203"/>
                  </a:lnTo>
                  <a:lnTo>
                    <a:pt x="344" y="200"/>
                  </a:lnTo>
                  <a:lnTo>
                    <a:pt x="339" y="200"/>
                  </a:lnTo>
                  <a:lnTo>
                    <a:pt x="339" y="199"/>
                  </a:lnTo>
                  <a:lnTo>
                    <a:pt x="342" y="197"/>
                  </a:lnTo>
                  <a:lnTo>
                    <a:pt x="339" y="196"/>
                  </a:lnTo>
                  <a:lnTo>
                    <a:pt x="342" y="196"/>
                  </a:lnTo>
                  <a:lnTo>
                    <a:pt x="337" y="195"/>
                  </a:lnTo>
                  <a:lnTo>
                    <a:pt x="337" y="193"/>
                  </a:lnTo>
                  <a:lnTo>
                    <a:pt x="339" y="192"/>
                  </a:lnTo>
                  <a:lnTo>
                    <a:pt x="335" y="192"/>
                  </a:lnTo>
                  <a:lnTo>
                    <a:pt x="329" y="193"/>
                  </a:lnTo>
                  <a:lnTo>
                    <a:pt x="329" y="192"/>
                  </a:lnTo>
                  <a:lnTo>
                    <a:pt x="331" y="189"/>
                  </a:lnTo>
                  <a:lnTo>
                    <a:pt x="329" y="187"/>
                  </a:lnTo>
                  <a:lnTo>
                    <a:pt x="331" y="186"/>
                  </a:lnTo>
                  <a:lnTo>
                    <a:pt x="333" y="187"/>
                  </a:lnTo>
                  <a:lnTo>
                    <a:pt x="337" y="186"/>
                  </a:lnTo>
                  <a:lnTo>
                    <a:pt x="342" y="186"/>
                  </a:lnTo>
                  <a:lnTo>
                    <a:pt x="339" y="183"/>
                  </a:lnTo>
                  <a:lnTo>
                    <a:pt x="335" y="181"/>
                  </a:lnTo>
                  <a:lnTo>
                    <a:pt x="329" y="180"/>
                  </a:lnTo>
                  <a:lnTo>
                    <a:pt x="329" y="179"/>
                  </a:lnTo>
                  <a:lnTo>
                    <a:pt x="327" y="177"/>
                  </a:lnTo>
                  <a:lnTo>
                    <a:pt x="331" y="177"/>
                  </a:lnTo>
                  <a:lnTo>
                    <a:pt x="329" y="176"/>
                  </a:lnTo>
                  <a:lnTo>
                    <a:pt x="331" y="176"/>
                  </a:lnTo>
                  <a:lnTo>
                    <a:pt x="337" y="178"/>
                  </a:lnTo>
                  <a:lnTo>
                    <a:pt x="339" y="178"/>
                  </a:lnTo>
                  <a:lnTo>
                    <a:pt x="337" y="176"/>
                  </a:lnTo>
                  <a:lnTo>
                    <a:pt x="339" y="176"/>
                  </a:lnTo>
                  <a:lnTo>
                    <a:pt x="337" y="173"/>
                  </a:lnTo>
                  <a:lnTo>
                    <a:pt x="337" y="172"/>
                  </a:lnTo>
                  <a:lnTo>
                    <a:pt x="342" y="173"/>
                  </a:lnTo>
                  <a:lnTo>
                    <a:pt x="344" y="175"/>
                  </a:lnTo>
                  <a:lnTo>
                    <a:pt x="346" y="177"/>
                  </a:lnTo>
                  <a:lnTo>
                    <a:pt x="344" y="178"/>
                  </a:lnTo>
                  <a:lnTo>
                    <a:pt x="348" y="178"/>
                  </a:lnTo>
                  <a:lnTo>
                    <a:pt x="358" y="183"/>
                  </a:lnTo>
                  <a:lnTo>
                    <a:pt x="360" y="186"/>
                  </a:lnTo>
                  <a:lnTo>
                    <a:pt x="365" y="186"/>
                  </a:lnTo>
                  <a:lnTo>
                    <a:pt x="367" y="185"/>
                  </a:lnTo>
                  <a:lnTo>
                    <a:pt x="367" y="187"/>
                  </a:lnTo>
                  <a:lnTo>
                    <a:pt x="369" y="192"/>
                  </a:lnTo>
                  <a:lnTo>
                    <a:pt x="373" y="195"/>
                  </a:lnTo>
                  <a:lnTo>
                    <a:pt x="377" y="194"/>
                  </a:lnTo>
                  <a:lnTo>
                    <a:pt x="379" y="196"/>
                  </a:lnTo>
                  <a:lnTo>
                    <a:pt x="377" y="199"/>
                  </a:lnTo>
                  <a:lnTo>
                    <a:pt x="379" y="201"/>
                  </a:lnTo>
                  <a:lnTo>
                    <a:pt x="384" y="200"/>
                  </a:lnTo>
                  <a:lnTo>
                    <a:pt x="386" y="203"/>
                  </a:lnTo>
                  <a:lnTo>
                    <a:pt x="390" y="201"/>
                  </a:lnTo>
                  <a:lnTo>
                    <a:pt x="392" y="204"/>
                  </a:lnTo>
                  <a:lnTo>
                    <a:pt x="394" y="205"/>
                  </a:lnTo>
                  <a:lnTo>
                    <a:pt x="394" y="204"/>
                  </a:lnTo>
                  <a:lnTo>
                    <a:pt x="396" y="199"/>
                  </a:lnTo>
                  <a:lnTo>
                    <a:pt x="398" y="199"/>
                  </a:lnTo>
                  <a:lnTo>
                    <a:pt x="396" y="192"/>
                  </a:lnTo>
                  <a:lnTo>
                    <a:pt x="396" y="189"/>
                  </a:lnTo>
                  <a:lnTo>
                    <a:pt x="403" y="193"/>
                  </a:lnTo>
                  <a:lnTo>
                    <a:pt x="407" y="193"/>
                  </a:lnTo>
                  <a:lnTo>
                    <a:pt x="409" y="189"/>
                  </a:lnTo>
                  <a:lnTo>
                    <a:pt x="411" y="188"/>
                  </a:lnTo>
                  <a:lnTo>
                    <a:pt x="411" y="185"/>
                  </a:lnTo>
                  <a:lnTo>
                    <a:pt x="415" y="184"/>
                  </a:lnTo>
                  <a:lnTo>
                    <a:pt x="413" y="183"/>
                  </a:lnTo>
                  <a:lnTo>
                    <a:pt x="409" y="183"/>
                  </a:lnTo>
                  <a:lnTo>
                    <a:pt x="409" y="181"/>
                  </a:lnTo>
                  <a:lnTo>
                    <a:pt x="411" y="181"/>
                  </a:lnTo>
                  <a:lnTo>
                    <a:pt x="413" y="179"/>
                  </a:lnTo>
                  <a:lnTo>
                    <a:pt x="409" y="178"/>
                  </a:lnTo>
                  <a:lnTo>
                    <a:pt x="411" y="178"/>
                  </a:lnTo>
                  <a:lnTo>
                    <a:pt x="417" y="179"/>
                  </a:lnTo>
                  <a:lnTo>
                    <a:pt x="422" y="180"/>
                  </a:lnTo>
                  <a:lnTo>
                    <a:pt x="424" y="178"/>
                  </a:lnTo>
                  <a:lnTo>
                    <a:pt x="419" y="177"/>
                  </a:lnTo>
                  <a:lnTo>
                    <a:pt x="422" y="175"/>
                  </a:lnTo>
                  <a:lnTo>
                    <a:pt x="424" y="175"/>
                  </a:lnTo>
                  <a:lnTo>
                    <a:pt x="426" y="172"/>
                  </a:lnTo>
                  <a:lnTo>
                    <a:pt x="424" y="170"/>
                  </a:lnTo>
                  <a:lnTo>
                    <a:pt x="419" y="167"/>
                  </a:lnTo>
                  <a:lnTo>
                    <a:pt x="417" y="167"/>
                  </a:lnTo>
                  <a:lnTo>
                    <a:pt x="415" y="165"/>
                  </a:lnTo>
                  <a:lnTo>
                    <a:pt x="411" y="165"/>
                  </a:lnTo>
                  <a:lnTo>
                    <a:pt x="409" y="164"/>
                  </a:lnTo>
                  <a:lnTo>
                    <a:pt x="405" y="165"/>
                  </a:lnTo>
                  <a:lnTo>
                    <a:pt x="398" y="167"/>
                  </a:lnTo>
                  <a:lnTo>
                    <a:pt x="398" y="162"/>
                  </a:lnTo>
                  <a:lnTo>
                    <a:pt x="403" y="161"/>
                  </a:lnTo>
                  <a:lnTo>
                    <a:pt x="403" y="159"/>
                  </a:lnTo>
                  <a:lnTo>
                    <a:pt x="398" y="159"/>
                  </a:lnTo>
                  <a:lnTo>
                    <a:pt x="396" y="160"/>
                  </a:lnTo>
                  <a:lnTo>
                    <a:pt x="388" y="161"/>
                  </a:lnTo>
                  <a:lnTo>
                    <a:pt x="386" y="160"/>
                  </a:lnTo>
                  <a:lnTo>
                    <a:pt x="388" y="159"/>
                  </a:lnTo>
                  <a:lnTo>
                    <a:pt x="384" y="159"/>
                  </a:lnTo>
                  <a:lnTo>
                    <a:pt x="386" y="157"/>
                  </a:lnTo>
                  <a:lnTo>
                    <a:pt x="388" y="157"/>
                  </a:lnTo>
                  <a:lnTo>
                    <a:pt x="388" y="156"/>
                  </a:lnTo>
                  <a:lnTo>
                    <a:pt x="382" y="149"/>
                  </a:lnTo>
                  <a:lnTo>
                    <a:pt x="377" y="147"/>
                  </a:lnTo>
                  <a:lnTo>
                    <a:pt x="373" y="148"/>
                  </a:lnTo>
                  <a:lnTo>
                    <a:pt x="371" y="147"/>
                  </a:lnTo>
                  <a:lnTo>
                    <a:pt x="371" y="146"/>
                  </a:lnTo>
                  <a:lnTo>
                    <a:pt x="373" y="145"/>
                  </a:lnTo>
                  <a:lnTo>
                    <a:pt x="373" y="143"/>
                  </a:lnTo>
                  <a:lnTo>
                    <a:pt x="363" y="144"/>
                  </a:lnTo>
                  <a:lnTo>
                    <a:pt x="358" y="146"/>
                  </a:lnTo>
                  <a:lnTo>
                    <a:pt x="356" y="144"/>
                  </a:lnTo>
                  <a:lnTo>
                    <a:pt x="354" y="144"/>
                  </a:lnTo>
                  <a:lnTo>
                    <a:pt x="354" y="143"/>
                  </a:lnTo>
                  <a:lnTo>
                    <a:pt x="356" y="141"/>
                  </a:lnTo>
                  <a:lnTo>
                    <a:pt x="354" y="139"/>
                  </a:lnTo>
                  <a:lnTo>
                    <a:pt x="346" y="139"/>
                  </a:lnTo>
                  <a:lnTo>
                    <a:pt x="348" y="136"/>
                  </a:lnTo>
                  <a:lnTo>
                    <a:pt x="346" y="135"/>
                  </a:lnTo>
                  <a:lnTo>
                    <a:pt x="325" y="131"/>
                  </a:lnTo>
                  <a:lnTo>
                    <a:pt x="323" y="130"/>
                  </a:lnTo>
                  <a:lnTo>
                    <a:pt x="329" y="130"/>
                  </a:lnTo>
                  <a:lnTo>
                    <a:pt x="329" y="129"/>
                  </a:lnTo>
                  <a:lnTo>
                    <a:pt x="333" y="129"/>
                  </a:lnTo>
                  <a:lnTo>
                    <a:pt x="331" y="128"/>
                  </a:lnTo>
                  <a:lnTo>
                    <a:pt x="331" y="127"/>
                  </a:lnTo>
                  <a:lnTo>
                    <a:pt x="327" y="124"/>
                  </a:lnTo>
                  <a:lnTo>
                    <a:pt x="327" y="123"/>
                  </a:lnTo>
                  <a:lnTo>
                    <a:pt x="331" y="123"/>
                  </a:lnTo>
                  <a:lnTo>
                    <a:pt x="331" y="122"/>
                  </a:lnTo>
                  <a:lnTo>
                    <a:pt x="325" y="119"/>
                  </a:lnTo>
                  <a:lnTo>
                    <a:pt x="320" y="119"/>
                  </a:lnTo>
                  <a:lnTo>
                    <a:pt x="320" y="117"/>
                  </a:lnTo>
                  <a:lnTo>
                    <a:pt x="325" y="117"/>
                  </a:lnTo>
                  <a:lnTo>
                    <a:pt x="327" y="117"/>
                  </a:lnTo>
                  <a:lnTo>
                    <a:pt x="329" y="117"/>
                  </a:lnTo>
                  <a:lnTo>
                    <a:pt x="327" y="115"/>
                  </a:lnTo>
                  <a:lnTo>
                    <a:pt x="337" y="119"/>
                  </a:lnTo>
                  <a:lnTo>
                    <a:pt x="342" y="119"/>
                  </a:lnTo>
                  <a:lnTo>
                    <a:pt x="346" y="117"/>
                  </a:lnTo>
                  <a:lnTo>
                    <a:pt x="350" y="119"/>
                  </a:lnTo>
                  <a:lnTo>
                    <a:pt x="350" y="117"/>
                  </a:lnTo>
                  <a:lnTo>
                    <a:pt x="350" y="115"/>
                  </a:lnTo>
                  <a:lnTo>
                    <a:pt x="342" y="112"/>
                  </a:lnTo>
                  <a:lnTo>
                    <a:pt x="331" y="112"/>
                  </a:lnTo>
                  <a:lnTo>
                    <a:pt x="327" y="111"/>
                  </a:lnTo>
                  <a:lnTo>
                    <a:pt x="325" y="112"/>
                  </a:lnTo>
                  <a:lnTo>
                    <a:pt x="320" y="109"/>
                  </a:lnTo>
                  <a:lnTo>
                    <a:pt x="318" y="108"/>
                  </a:lnTo>
                  <a:lnTo>
                    <a:pt x="316" y="109"/>
                  </a:lnTo>
                  <a:lnTo>
                    <a:pt x="318" y="107"/>
                  </a:lnTo>
                  <a:lnTo>
                    <a:pt x="325" y="107"/>
                  </a:lnTo>
                  <a:lnTo>
                    <a:pt x="329" y="106"/>
                  </a:lnTo>
                  <a:lnTo>
                    <a:pt x="331" y="105"/>
                  </a:lnTo>
                  <a:lnTo>
                    <a:pt x="335" y="104"/>
                  </a:lnTo>
                  <a:lnTo>
                    <a:pt x="339" y="105"/>
                  </a:lnTo>
                  <a:lnTo>
                    <a:pt x="342" y="103"/>
                  </a:lnTo>
                  <a:lnTo>
                    <a:pt x="331" y="93"/>
                  </a:lnTo>
                  <a:lnTo>
                    <a:pt x="327" y="92"/>
                  </a:lnTo>
                  <a:lnTo>
                    <a:pt x="325" y="95"/>
                  </a:lnTo>
                  <a:lnTo>
                    <a:pt x="325" y="96"/>
                  </a:lnTo>
                  <a:lnTo>
                    <a:pt x="320" y="98"/>
                  </a:lnTo>
                  <a:lnTo>
                    <a:pt x="318" y="100"/>
                  </a:lnTo>
                  <a:lnTo>
                    <a:pt x="314" y="100"/>
                  </a:lnTo>
                  <a:lnTo>
                    <a:pt x="318" y="96"/>
                  </a:lnTo>
                  <a:lnTo>
                    <a:pt x="318" y="95"/>
                  </a:lnTo>
                  <a:lnTo>
                    <a:pt x="308" y="95"/>
                  </a:lnTo>
                  <a:lnTo>
                    <a:pt x="306" y="96"/>
                  </a:lnTo>
                  <a:lnTo>
                    <a:pt x="304" y="95"/>
                  </a:lnTo>
                  <a:lnTo>
                    <a:pt x="308" y="93"/>
                  </a:lnTo>
                  <a:lnTo>
                    <a:pt x="316" y="91"/>
                  </a:lnTo>
                  <a:lnTo>
                    <a:pt x="318" y="88"/>
                  </a:lnTo>
                  <a:lnTo>
                    <a:pt x="320" y="90"/>
                  </a:lnTo>
                  <a:lnTo>
                    <a:pt x="320" y="85"/>
                  </a:lnTo>
                  <a:lnTo>
                    <a:pt x="312" y="83"/>
                  </a:lnTo>
                  <a:lnTo>
                    <a:pt x="308" y="82"/>
                  </a:lnTo>
                  <a:lnTo>
                    <a:pt x="306" y="81"/>
                  </a:lnTo>
                  <a:lnTo>
                    <a:pt x="299" y="82"/>
                  </a:lnTo>
                  <a:lnTo>
                    <a:pt x="297" y="84"/>
                  </a:lnTo>
                  <a:lnTo>
                    <a:pt x="295" y="85"/>
                  </a:lnTo>
                  <a:lnTo>
                    <a:pt x="293" y="87"/>
                  </a:lnTo>
                  <a:lnTo>
                    <a:pt x="293" y="83"/>
                  </a:lnTo>
                  <a:lnTo>
                    <a:pt x="297" y="82"/>
                  </a:lnTo>
                  <a:lnTo>
                    <a:pt x="299" y="79"/>
                  </a:lnTo>
                  <a:lnTo>
                    <a:pt x="297" y="80"/>
                  </a:lnTo>
                  <a:lnTo>
                    <a:pt x="295" y="81"/>
                  </a:lnTo>
                  <a:lnTo>
                    <a:pt x="291" y="82"/>
                  </a:lnTo>
                  <a:lnTo>
                    <a:pt x="285" y="83"/>
                  </a:lnTo>
                  <a:lnTo>
                    <a:pt x="287" y="82"/>
                  </a:lnTo>
                  <a:lnTo>
                    <a:pt x="291" y="76"/>
                  </a:lnTo>
                  <a:lnTo>
                    <a:pt x="289" y="74"/>
                  </a:lnTo>
                  <a:lnTo>
                    <a:pt x="287" y="74"/>
                  </a:lnTo>
                  <a:lnTo>
                    <a:pt x="283" y="75"/>
                  </a:lnTo>
                  <a:lnTo>
                    <a:pt x="278" y="76"/>
                  </a:lnTo>
                  <a:lnTo>
                    <a:pt x="276" y="74"/>
                  </a:lnTo>
                  <a:lnTo>
                    <a:pt x="268" y="74"/>
                  </a:lnTo>
                  <a:lnTo>
                    <a:pt x="274" y="73"/>
                  </a:lnTo>
                  <a:lnTo>
                    <a:pt x="278" y="7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5" name="Freeform 1065"/>
            <p:cNvSpPr>
              <a:spLocks/>
            </p:cNvSpPr>
            <p:nvPr/>
          </p:nvSpPr>
          <p:spPr bwMode="auto">
            <a:xfrm>
              <a:off x="3173469" y="3629406"/>
              <a:ext cx="14580" cy="10462"/>
            </a:xfrm>
            <a:custGeom>
              <a:avLst/>
              <a:gdLst>
                <a:gd name="T0" fmla="*/ 6 w 16"/>
                <a:gd name="T1" fmla="*/ 5 h 9"/>
                <a:gd name="T2" fmla="*/ 8 w 16"/>
                <a:gd name="T3" fmla="*/ 6 h 9"/>
                <a:gd name="T4" fmla="*/ 10 w 16"/>
                <a:gd name="T5" fmla="*/ 9 h 9"/>
                <a:gd name="T6" fmla="*/ 16 w 16"/>
                <a:gd name="T7" fmla="*/ 9 h 9"/>
                <a:gd name="T8" fmla="*/ 16 w 16"/>
                <a:gd name="T9" fmla="*/ 8 h 9"/>
                <a:gd name="T10" fmla="*/ 14 w 16"/>
                <a:gd name="T11" fmla="*/ 6 h 9"/>
                <a:gd name="T12" fmla="*/ 12 w 16"/>
                <a:gd name="T13" fmla="*/ 6 h 9"/>
                <a:gd name="T14" fmla="*/ 10 w 16"/>
                <a:gd name="T15" fmla="*/ 3 h 9"/>
                <a:gd name="T16" fmla="*/ 10 w 16"/>
                <a:gd name="T17" fmla="*/ 3 h 9"/>
                <a:gd name="T18" fmla="*/ 8 w 16"/>
                <a:gd name="T19" fmla="*/ 2 h 9"/>
                <a:gd name="T20" fmla="*/ 4 w 16"/>
                <a:gd name="T21" fmla="*/ 0 h 9"/>
                <a:gd name="T22" fmla="*/ 2 w 16"/>
                <a:gd name="T23" fmla="*/ 0 h 9"/>
                <a:gd name="T24" fmla="*/ 0 w 16"/>
                <a:gd name="T25" fmla="*/ 0 h 9"/>
                <a:gd name="T26" fmla="*/ 0 w 16"/>
                <a:gd name="T27" fmla="*/ 0 h 9"/>
                <a:gd name="T28" fmla="*/ 2 w 16"/>
                <a:gd name="T29" fmla="*/ 2 h 9"/>
                <a:gd name="T30" fmla="*/ 6 w 16"/>
                <a:gd name="T31" fmla="*/ 5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9"/>
                <a:gd name="T50" fmla="*/ 16 w 16"/>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9">
                  <a:moveTo>
                    <a:pt x="6" y="5"/>
                  </a:moveTo>
                  <a:lnTo>
                    <a:pt x="8" y="6"/>
                  </a:lnTo>
                  <a:lnTo>
                    <a:pt x="10" y="9"/>
                  </a:lnTo>
                  <a:lnTo>
                    <a:pt x="16" y="9"/>
                  </a:lnTo>
                  <a:lnTo>
                    <a:pt x="16" y="8"/>
                  </a:lnTo>
                  <a:lnTo>
                    <a:pt x="14" y="6"/>
                  </a:lnTo>
                  <a:lnTo>
                    <a:pt x="12" y="6"/>
                  </a:lnTo>
                  <a:lnTo>
                    <a:pt x="10" y="3"/>
                  </a:lnTo>
                  <a:lnTo>
                    <a:pt x="8" y="2"/>
                  </a:lnTo>
                  <a:lnTo>
                    <a:pt x="4" y="0"/>
                  </a:lnTo>
                  <a:lnTo>
                    <a:pt x="2" y="0"/>
                  </a:lnTo>
                  <a:lnTo>
                    <a:pt x="0" y="0"/>
                  </a:lnTo>
                  <a:lnTo>
                    <a:pt x="2" y="2"/>
                  </a:lnTo>
                  <a:lnTo>
                    <a:pt x="6"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6" name="Freeform 1066"/>
            <p:cNvSpPr>
              <a:spLocks/>
            </p:cNvSpPr>
            <p:nvPr/>
          </p:nvSpPr>
          <p:spPr bwMode="auto">
            <a:xfrm>
              <a:off x="3227234" y="3537575"/>
              <a:ext cx="12758" cy="8137"/>
            </a:xfrm>
            <a:custGeom>
              <a:avLst/>
              <a:gdLst>
                <a:gd name="T0" fmla="*/ 6 w 14"/>
                <a:gd name="T1" fmla="*/ 3 h 7"/>
                <a:gd name="T2" fmla="*/ 8 w 14"/>
                <a:gd name="T3" fmla="*/ 4 h 7"/>
                <a:gd name="T4" fmla="*/ 14 w 14"/>
                <a:gd name="T5" fmla="*/ 3 h 7"/>
                <a:gd name="T6" fmla="*/ 14 w 14"/>
                <a:gd name="T7" fmla="*/ 1 h 7"/>
                <a:gd name="T8" fmla="*/ 14 w 14"/>
                <a:gd name="T9" fmla="*/ 0 h 7"/>
                <a:gd name="T10" fmla="*/ 10 w 14"/>
                <a:gd name="T11" fmla="*/ 0 h 7"/>
                <a:gd name="T12" fmla="*/ 10 w 14"/>
                <a:gd name="T13" fmla="*/ 0 h 7"/>
                <a:gd name="T14" fmla="*/ 8 w 14"/>
                <a:gd name="T15" fmla="*/ 1 h 7"/>
                <a:gd name="T16" fmla="*/ 6 w 14"/>
                <a:gd name="T17" fmla="*/ 1 h 7"/>
                <a:gd name="T18" fmla="*/ 4 w 14"/>
                <a:gd name="T19" fmla="*/ 1 h 7"/>
                <a:gd name="T20" fmla="*/ 4 w 14"/>
                <a:gd name="T21" fmla="*/ 0 h 7"/>
                <a:gd name="T22" fmla="*/ 0 w 14"/>
                <a:gd name="T23" fmla="*/ 0 h 7"/>
                <a:gd name="T24" fmla="*/ 2 w 14"/>
                <a:gd name="T25" fmla="*/ 3 h 7"/>
                <a:gd name="T26" fmla="*/ 6 w 14"/>
                <a:gd name="T27" fmla="*/ 7 h 7"/>
                <a:gd name="T28" fmla="*/ 6 w 14"/>
                <a:gd name="T29" fmla="*/ 3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7"/>
                <a:gd name="T47" fmla="*/ 14 w 14"/>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7">
                  <a:moveTo>
                    <a:pt x="6" y="3"/>
                  </a:moveTo>
                  <a:lnTo>
                    <a:pt x="8" y="4"/>
                  </a:lnTo>
                  <a:lnTo>
                    <a:pt x="14" y="3"/>
                  </a:lnTo>
                  <a:lnTo>
                    <a:pt x="14" y="1"/>
                  </a:lnTo>
                  <a:lnTo>
                    <a:pt x="14" y="0"/>
                  </a:lnTo>
                  <a:lnTo>
                    <a:pt x="10" y="0"/>
                  </a:lnTo>
                  <a:lnTo>
                    <a:pt x="8" y="1"/>
                  </a:lnTo>
                  <a:lnTo>
                    <a:pt x="6" y="1"/>
                  </a:lnTo>
                  <a:lnTo>
                    <a:pt x="4" y="1"/>
                  </a:lnTo>
                  <a:lnTo>
                    <a:pt x="4" y="0"/>
                  </a:lnTo>
                  <a:lnTo>
                    <a:pt x="0" y="0"/>
                  </a:lnTo>
                  <a:lnTo>
                    <a:pt x="2" y="3"/>
                  </a:lnTo>
                  <a:lnTo>
                    <a:pt x="6" y="7"/>
                  </a:lnTo>
                  <a:lnTo>
                    <a:pt x="6"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7" name="Freeform 1067"/>
            <p:cNvSpPr>
              <a:spLocks/>
            </p:cNvSpPr>
            <p:nvPr/>
          </p:nvSpPr>
          <p:spPr bwMode="auto">
            <a:xfrm>
              <a:off x="2969345" y="3534087"/>
              <a:ext cx="60144" cy="37198"/>
            </a:xfrm>
            <a:custGeom>
              <a:avLst/>
              <a:gdLst>
                <a:gd name="T0" fmla="*/ 49 w 66"/>
                <a:gd name="T1" fmla="*/ 15 h 32"/>
                <a:gd name="T2" fmla="*/ 40 w 66"/>
                <a:gd name="T3" fmla="*/ 10 h 32"/>
                <a:gd name="T4" fmla="*/ 36 w 66"/>
                <a:gd name="T5" fmla="*/ 6 h 32"/>
                <a:gd name="T6" fmla="*/ 34 w 66"/>
                <a:gd name="T7" fmla="*/ 5 h 32"/>
                <a:gd name="T8" fmla="*/ 34 w 66"/>
                <a:gd name="T9" fmla="*/ 3 h 32"/>
                <a:gd name="T10" fmla="*/ 30 w 66"/>
                <a:gd name="T11" fmla="*/ 0 h 32"/>
                <a:gd name="T12" fmla="*/ 26 w 66"/>
                <a:gd name="T13" fmla="*/ 0 h 32"/>
                <a:gd name="T14" fmla="*/ 21 w 66"/>
                <a:gd name="T15" fmla="*/ 4 h 32"/>
                <a:gd name="T16" fmla="*/ 21 w 66"/>
                <a:gd name="T17" fmla="*/ 8 h 32"/>
                <a:gd name="T18" fmla="*/ 19 w 66"/>
                <a:gd name="T19" fmla="*/ 7 h 32"/>
                <a:gd name="T20" fmla="*/ 15 w 66"/>
                <a:gd name="T21" fmla="*/ 8 h 32"/>
                <a:gd name="T22" fmla="*/ 15 w 66"/>
                <a:gd name="T23" fmla="*/ 11 h 32"/>
                <a:gd name="T24" fmla="*/ 15 w 66"/>
                <a:gd name="T25" fmla="*/ 14 h 32"/>
                <a:gd name="T26" fmla="*/ 13 w 66"/>
                <a:gd name="T27" fmla="*/ 16 h 32"/>
                <a:gd name="T28" fmla="*/ 5 w 66"/>
                <a:gd name="T29" fmla="*/ 18 h 32"/>
                <a:gd name="T30" fmla="*/ 0 w 66"/>
                <a:gd name="T31" fmla="*/ 20 h 32"/>
                <a:gd name="T32" fmla="*/ 5 w 66"/>
                <a:gd name="T33" fmla="*/ 24 h 32"/>
                <a:gd name="T34" fmla="*/ 7 w 66"/>
                <a:gd name="T35" fmla="*/ 23 h 32"/>
                <a:gd name="T36" fmla="*/ 11 w 66"/>
                <a:gd name="T37" fmla="*/ 22 h 32"/>
                <a:gd name="T38" fmla="*/ 13 w 66"/>
                <a:gd name="T39" fmla="*/ 24 h 32"/>
                <a:gd name="T40" fmla="*/ 17 w 66"/>
                <a:gd name="T41" fmla="*/ 26 h 32"/>
                <a:gd name="T42" fmla="*/ 19 w 66"/>
                <a:gd name="T43" fmla="*/ 24 h 32"/>
                <a:gd name="T44" fmla="*/ 21 w 66"/>
                <a:gd name="T45" fmla="*/ 27 h 32"/>
                <a:gd name="T46" fmla="*/ 26 w 66"/>
                <a:gd name="T47" fmla="*/ 27 h 32"/>
                <a:gd name="T48" fmla="*/ 32 w 66"/>
                <a:gd name="T49" fmla="*/ 30 h 32"/>
                <a:gd name="T50" fmla="*/ 36 w 66"/>
                <a:gd name="T51" fmla="*/ 31 h 32"/>
                <a:gd name="T52" fmla="*/ 38 w 66"/>
                <a:gd name="T53" fmla="*/ 30 h 32"/>
                <a:gd name="T54" fmla="*/ 49 w 66"/>
                <a:gd name="T55" fmla="*/ 32 h 32"/>
                <a:gd name="T56" fmla="*/ 53 w 66"/>
                <a:gd name="T57" fmla="*/ 29 h 32"/>
                <a:gd name="T58" fmla="*/ 59 w 66"/>
                <a:gd name="T59" fmla="*/ 27 h 32"/>
                <a:gd name="T60" fmla="*/ 61 w 66"/>
                <a:gd name="T61" fmla="*/ 27 h 32"/>
                <a:gd name="T62" fmla="*/ 66 w 66"/>
                <a:gd name="T63" fmla="*/ 24 h 32"/>
                <a:gd name="T64" fmla="*/ 61 w 66"/>
                <a:gd name="T65" fmla="*/ 26 h 32"/>
                <a:gd name="T66" fmla="*/ 55 w 66"/>
                <a:gd name="T67" fmla="*/ 21 h 32"/>
                <a:gd name="T68" fmla="*/ 53 w 66"/>
                <a:gd name="T69" fmla="*/ 16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32"/>
                <a:gd name="T107" fmla="*/ 66 w 66"/>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32">
                  <a:moveTo>
                    <a:pt x="53" y="16"/>
                  </a:moveTo>
                  <a:lnTo>
                    <a:pt x="49" y="15"/>
                  </a:lnTo>
                  <a:lnTo>
                    <a:pt x="49" y="13"/>
                  </a:lnTo>
                  <a:lnTo>
                    <a:pt x="40" y="10"/>
                  </a:lnTo>
                  <a:lnTo>
                    <a:pt x="40" y="8"/>
                  </a:lnTo>
                  <a:lnTo>
                    <a:pt x="36" y="6"/>
                  </a:lnTo>
                  <a:lnTo>
                    <a:pt x="36" y="5"/>
                  </a:lnTo>
                  <a:lnTo>
                    <a:pt x="34" y="5"/>
                  </a:lnTo>
                  <a:lnTo>
                    <a:pt x="34" y="4"/>
                  </a:lnTo>
                  <a:lnTo>
                    <a:pt x="34" y="3"/>
                  </a:lnTo>
                  <a:lnTo>
                    <a:pt x="30" y="3"/>
                  </a:lnTo>
                  <a:lnTo>
                    <a:pt x="30" y="0"/>
                  </a:lnTo>
                  <a:lnTo>
                    <a:pt x="28" y="0"/>
                  </a:lnTo>
                  <a:lnTo>
                    <a:pt x="26" y="0"/>
                  </a:lnTo>
                  <a:lnTo>
                    <a:pt x="24" y="2"/>
                  </a:lnTo>
                  <a:lnTo>
                    <a:pt x="21" y="4"/>
                  </a:lnTo>
                  <a:lnTo>
                    <a:pt x="19" y="7"/>
                  </a:lnTo>
                  <a:lnTo>
                    <a:pt x="21" y="8"/>
                  </a:lnTo>
                  <a:lnTo>
                    <a:pt x="19" y="7"/>
                  </a:lnTo>
                  <a:lnTo>
                    <a:pt x="17" y="7"/>
                  </a:lnTo>
                  <a:lnTo>
                    <a:pt x="15" y="8"/>
                  </a:lnTo>
                  <a:lnTo>
                    <a:pt x="15" y="10"/>
                  </a:lnTo>
                  <a:lnTo>
                    <a:pt x="15" y="11"/>
                  </a:lnTo>
                  <a:lnTo>
                    <a:pt x="17" y="13"/>
                  </a:lnTo>
                  <a:lnTo>
                    <a:pt x="15" y="14"/>
                  </a:lnTo>
                  <a:lnTo>
                    <a:pt x="15" y="16"/>
                  </a:lnTo>
                  <a:lnTo>
                    <a:pt x="13" y="16"/>
                  </a:lnTo>
                  <a:lnTo>
                    <a:pt x="9" y="18"/>
                  </a:lnTo>
                  <a:lnTo>
                    <a:pt x="5" y="18"/>
                  </a:lnTo>
                  <a:lnTo>
                    <a:pt x="3" y="19"/>
                  </a:lnTo>
                  <a:lnTo>
                    <a:pt x="0" y="20"/>
                  </a:lnTo>
                  <a:lnTo>
                    <a:pt x="3" y="22"/>
                  </a:lnTo>
                  <a:lnTo>
                    <a:pt x="5" y="24"/>
                  </a:lnTo>
                  <a:lnTo>
                    <a:pt x="7" y="24"/>
                  </a:lnTo>
                  <a:lnTo>
                    <a:pt x="7" y="23"/>
                  </a:lnTo>
                  <a:lnTo>
                    <a:pt x="9" y="22"/>
                  </a:lnTo>
                  <a:lnTo>
                    <a:pt x="11" y="22"/>
                  </a:lnTo>
                  <a:lnTo>
                    <a:pt x="13" y="23"/>
                  </a:lnTo>
                  <a:lnTo>
                    <a:pt x="13" y="24"/>
                  </a:lnTo>
                  <a:lnTo>
                    <a:pt x="15" y="26"/>
                  </a:lnTo>
                  <a:lnTo>
                    <a:pt x="17" y="26"/>
                  </a:lnTo>
                  <a:lnTo>
                    <a:pt x="19" y="24"/>
                  </a:lnTo>
                  <a:lnTo>
                    <a:pt x="21" y="26"/>
                  </a:lnTo>
                  <a:lnTo>
                    <a:pt x="21" y="27"/>
                  </a:lnTo>
                  <a:lnTo>
                    <a:pt x="26" y="27"/>
                  </a:lnTo>
                  <a:lnTo>
                    <a:pt x="28" y="29"/>
                  </a:lnTo>
                  <a:lnTo>
                    <a:pt x="32" y="30"/>
                  </a:lnTo>
                  <a:lnTo>
                    <a:pt x="36" y="30"/>
                  </a:lnTo>
                  <a:lnTo>
                    <a:pt x="36" y="31"/>
                  </a:lnTo>
                  <a:lnTo>
                    <a:pt x="38" y="30"/>
                  </a:lnTo>
                  <a:lnTo>
                    <a:pt x="47" y="32"/>
                  </a:lnTo>
                  <a:lnTo>
                    <a:pt x="49" y="32"/>
                  </a:lnTo>
                  <a:lnTo>
                    <a:pt x="51" y="29"/>
                  </a:lnTo>
                  <a:lnTo>
                    <a:pt x="53" y="29"/>
                  </a:lnTo>
                  <a:lnTo>
                    <a:pt x="57" y="27"/>
                  </a:lnTo>
                  <a:lnTo>
                    <a:pt x="59" y="27"/>
                  </a:lnTo>
                  <a:lnTo>
                    <a:pt x="59" y="28"/>
                  </a:lnTo>
                  <a:lnTo>
                    <a:pt x="61" y="27"/>
                  </a:lnTo>
                  <a:lnTo>
                    <a:pt x="64" y="26"/>
                  </a:lnTo>
                  <a:lnTo>
                    <a:pt x="66" y="24"/>
                  </a:lnTo>
                  <a:lnTo>
                    <a:pt x="64" y="24"/>
                  </a:lnTo>
                  <a:lnTo>
                    <a:pt x="61" y="26"/>
                  </a:lnTo>
                  <a:lnTo>
                    <a:pt x="57" y="22"/>
                  </a:lnTo>
                  <a:lnTo>
                    <a:pt x="55" y="21"/>
                  </a:lnTo>
                  <a:lnTo>
                    <a:pt x="55" y="20"/>
                  </a:lnTo>
                  <a:lnTo>
                    <a:pt x="53" y="1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8" name="Freeform 1068"/>
            <p:cNvSpPr>
              <a:spLocks/>
            </p:cNvSpPr>
            <p:nvPr/>
          </p:nvSpPr>
          <p:spPr bwMode="auto">
            <a:xfrm>
              <a:off x="3239991" y="3548037"/>
              <a:ext cx="15492" cy="12787"/>
            </a:xfrm>
            <a:custGeom>
              <a:avLst/>
              <a:gdLst>
                <a:gd name="T0" fmla="*/ 15 w 17"/>
                <a:gd name="T1" fmla="*/ 3 h 11"/>
                <a:gd name="T2" fmla="*/ 17 w 17"/>
                <a:gd name="T3" fmla="*/ 3 h 11"/>
                <a:gd name="T4" fmla="*/ 17 w 17"/>
                <a:gd name="T5" fmla="*/ 3 h 11"/>
                <a:gd name="T6" fmla="*/ 17 w 17"/>
                <a:gd name="T7" fmla="*/ 1 h 11"/>
                <a:gd name="T8" fmla="*/ 15 w 17"/>
                <a:gd name="T9" fmla="*/ 0 h 11"/>
                <a:gd name="T10" fmla="*/ 13 w 17"/>
                <a:gd name="T11" fmla="*/ 0 h 11"/>
                <a:gd name="T12" fmla="*/ 7 w 17"/>
                <a:gd name="T13" fmla="*/ 6 h 11"/>
                <a:gd name="T14" fmla="*/ 5 w 17"/>
                <a:gd name="T15" fmla="*/ 7 h 11"/>
                <a:gd name="T16" fmla="*/ 0 w 17"/>
                <a:gd name="T17" fmla="*/ 9 h 11"/>
                <a:gd name="T18" fmla="*/ 0 w 17"/>
                <a:gd name="T19" fmla="*/ 11 h 11"/>
                <a:gd name="T20" fmla="*/ 7 w 17"/>
                <a:gd name="T21" fmla="*/ 10 h 11"/>
                <a:gd name="T22" fmla="*/ 11 w 17"/>
                <a:gd name="T23" fmla="*/ 9 h 11"/>
                <a:gd name="T24" fmla="*/ 13 w 17"/>
                <a:gd name="T25" fmla="*/ 4 h 11"/>
                <a:gd name="T26" fmla="*/ 15 w 17"/>
                <a:gd name="T27" fmla="*/ 3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1"/>
                <a:gd name="T44" fmla="*/ 17 w 17"/>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1">
                  <a:moveTo>
                    <a:pt x="15" y="3"/>
                  </a:moveTo>
                  <a:lnTo>
                    <a:pt x="17" y="3"/>
                  </a:lnTo>
                  <a:lnTo>
                    <a:pt x="17" y="1"/>
                  </a:lnTo>
                  <a:lnTo>
                    <a:pt x="15" y="0"/>
                  </a:lnTo>
                  <a:lnTo>
                    <a:pt x="13" y="0"/>
                  </a:lnTo>
                  <a:lnTo>
                    <a:pt x="7" y="6"/>
                  </a:lnTo>
                  <a:lnTo>
                    <a:pt x="5" y="7"/>
                  </a:lnTo>
                  <a:lnTo>
                    <a:pt x="0" y="9"/>
                  </a:lnTo>
                  <a:lnTo>
                    <a:pt x="0" y="11"/>
                  </a:lnTo>
                  <a:lnTo>
                    <a:pt x="7" y="10"/>
                  </a:lnTo>
                  <a:lnTo>
                    <a:pt x="11" y="9"/>
                  </a:lnTo>
                  <a:lnTo>
                    <a:pt x="13" y="4"/>
                  </a:lnTo>
                  <a:lnTo>
                    <a:pt x="15"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89" name="Freeform 1069"/>
            <p:cNvSpPr>
              <a:spLocks/>
            </p:cNvSpPr>
            <p:nvPr/>
          </p:nvSpPr>
          <p:spPr bwMode="auto">
            <a:xfrm>
              <a:off x="6563380" y="3530600"/>
              <a:ext cx="20048" cy="12787"/>
            </a:xfrm>
            <a:custGeom>
              <a:avLst/>
              <a:gdLst>
                <a:gd name="T0" fmla="*/ 5 w 22"/>
                <a:gd name="T1" fmla="*/ 6 h 11"/>
                <a:gd name="T2" fmla="*/ 5 w 22"/>
                <a:gd name="T3" fmla="*/ 7 h 11"/>
                <a:gd name="T4" fmla="*/ 7 w 22"/>
                <a:gd name="T5" fmla="*/ 8 h 11"/>
                <a:gd name="T6" fmla="*/ 9 w 22"/>
                <a:gd name="T7" fmla="*/ 10 h 11"/>
                <a:gd name="T8" fmla="*/ 17 w 22"/>
                <a:gd name="T9" fmla="*/ 11 h 11"/>
                <a:gd name="T10" fmla="*/ 19 w 22"/>
                <a:gd name="T11" fmla="*/ 11 h 11"/>
                <a:gd name="T12" fmla="*/ 19 w 22"/>
                <a:gd name="T13" fmla="*/ 7 h 11"/>
                <a:gd name="T14" fmla="*/ 22 w 22"/>
                <a:gd name="T15" fmla="*/ 7 h 11"/>
                <a:gd name="T16" fmla="*/ 22 w 22"/>
                <a:gd name="T17" fmla="*/ 6 h 11"/>
                <a:gd name="T18" fmla="*/ 22 w 22"/>
                <a:gd name="T19" fmla="*/ 5 h 11"/>
                <a:gd name="T20" fmla="*/ 9 w 22"/>
                <a:gd name="T21" fmla="*/ 0 h 11"/>
                <a:gd name="T22" fmla="*/ 7 w 22"/>
                <a:gd name="T23" fmla="*/ 0 h 11"/>
                <a:gd name="T24" fmla="*/ 3 w 22"/>
                <a:gd name="T25" fmla="*/ 1 h 11"/>
                <a:gd name="T26" fmla="*/ 0 w 22"/>
                <a:gd name="T27" fmla="*/ 1 h 11"/>
                <a:gd name="T28" fmla="*/ 0 w 22"/>
                <a:gd name="T29" fmla="*/ 3 h 11"/>
                <a:gd name="T30" fmla="*/ 0 w 22"/>
                <a:gd name="T31" fmla="*/ 5 h 11"/>
                <a:gd name="T32" fmla="*/ 5 w 22"/>
                <a:gd name="T33" fmla="*/ 6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1"/>
                <a:gd name="T53" fmla="*/ 22 w 2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1">
                  <a:moveTo>
                    <a:pt x="5" y="6"/>
                  </a:moveTo>
                  <a:lnTo>
                    <a:pt x="5" y="7"/>
                  </a:lnTo>
                  <a:lnTo>
                    <a:pt x="7" y="8"/>
                  </a:lnTo>
                  <a:lnTo>
                    <a:pt x="9" y="10"/>
                  </a:lnTo>
                  <a:lnTo>
                    <a:pt x="17" y="11"/>
                  </a:lnTo>
                  <a:lnTo>
                    <a:pt x="19" y="11"/>
                  </a:lnTo>
                  <a:lnTo>
                    <a:pt x="19" y="7"/>
                  </a:lnTo>
                  <a:lnTo>
                    <a:pt x="22" y="7"/>
                  </a:lnTo>
                  <a:lnTo>
                    <a:pt x="22" y="6"/>
                  </a:lnTo>
                  <a:lnTo>
                    <a:pt x="22" y="5"/>
                  </a:lnTo>
                  <a:lnTo>
                    <a:pt x="9" y="0"/>
                  </a:lnTo>
                  <a:lnTo>
                    <a:pt x="7" y="0"/>
                  </a:lnTo>
                  <a:lnTo>
                    <a:pt x="3" y="1"/>
                  </a:lnTo>
                  <a:lnTo>
                    <a:pt x="0" y="1"/>
                  </a:lnTo>
                  <a:lnTo>
                    <a:pt x="0" y="3"/>
                  </a:lnTo>
                  <a:lnTo>
                    <a:pt x="0" y="5"/>
                  </a:lnTo>
                  <a:lnTo>
                    <a:pt x="5"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1" name="Freeform 1071"/>
            <p:cNvSpPr>
              <a:spLocks/>
            </p:cNvSpPr>
            <p:nvPr/>
          </p:nvSpPr>
          <p:spPr bwMode="auto">
            <a:xfrm>
              <a:off x="3021287" y="3405059"/>
              <a:ext cx="74724" cy="69745"/>
            </a:xfrm>
            <a:custGeom>
              <a:avLst/>
              <a:gdLst>
                <a:gd name="T0" fmla="*/ 82 w 82"/>
                <a:gd name="T1" fmla="*/ 8 h 60"/>
                <a:gd name="T2" fmla="*/ 80 w 82"/>
                <a:gd name="T3" fmla="*/ 8 h 60"/>
                <a:gd name="T4" fmla="*/ 59 w 82"/>
                <a:gd name="T5" fmla="*/ 4 h 60"/>
                <a:gd name="T6" fmla="*/ 53 w 82"/>
                <a:gd name="T7" fmla="*/ 5 h 60"/>
                <a:gd name="T8" fmla="*/ 51 w 82"/>
                <a:gd name="T9" fmla="*/ 5 h 60"/>
                <a:gd name="T10" fmla="*/ 47 w 82"/>
                <a:gd name="T11" fmla="*/ 2 h 60"/>
                <a:gd name="T12" fmla="*/ 44 w 82"/>
                <a:gd name="T13" fmla="*/ 2 h 60"/>
                <a:gd name="T14" fmla="*/ 36 w 82"/>
                <a:gd name="T15" fmla="*/ 0 h 60"/>
                <a:gd name="T16" fmla="*/ 30 w 82"/>
                <a:gd name="T17" fmla="*/ 0 h 60"/>
                <a:gd name="T18" fmla="*/ 28 w 82"/>
                <a:gd name="T19" fmla="*/ 2 h 60"/>
                <a:gd name="T20" fmla="*/ 23 w 82"/>
                <a:gd name="T21" fmla="*/ 1 h 60"/>
                <a:gd name="T22" fmla="*/ 17 w 82"/>
                <a:gd name="T23" fmla="*/ 2 h 60"/>
                <a:gd name="T24" fmla="*/ 9 w 82"/>
                <a:gd name="T25" fmla="*/ 4 h 60"/>
                <a:gd name="T26" fmla="*/ 7 w 82"/>
                <a:gd name="T27" fmla="*/ 8 h 60"/>
                <a:gd name="T28" fmla="*/ 9 w 82"/>
                <a:gd name="T29" fmla="*/ 9 h 60"/>
                <a:gd name="T30" fmla="*/ 11 w 82"/>
                <a:gd name="T31" fmla="*/ 10 h 60"/>
                <a:gd name="T32" fmla="*/ 9 w 82"/>
                <a:gd name="T33" fmla="*/ 10 h 60"/>
                <a:gd name="T34" fmla="*/ 15 w 82"/>
                <a:gd name="T35" fmla="*/ 13 h 60"/>
                <a:gd name="T36" fmla="*/ 15 w 82"/>
                <a:gd name="T37" fmla="*/ 14 h 60"/>
                <a:gd name="T38" fmla="*/ 9 w 82"/>
                <a:gd name="T39" fmla="*/ 13 h 60"/>
                <a:gd name="T40" fmla="*/ 4 w 82"/>
                <a:gd name="T41" fmla="*/ 11 h 60"/>
                <a:gd name="T42" fmla="*/ 2 w 82"/>
                <a:gd name="T43" fmla="*/ 12 h 60"/>
                <a:gd name="T44" fmla="*/ 0 w 82"/>
                <a:gd name="T45" fmla="*/ 14 h 60"/>
                <a:gd name="T46" fmla="*/ 2 w 82"/>
                <a:gd name="T47" fmla="*/ 16 h 60"/>
                <a:gd name="T48" fmla="*/ 0 w 82"/>
                <a:gd name="T49" fmla="*/ 17 h 60"/>
                <a:gd name="T50" fmla="*/ 0 w 82"/>
                <a:gd name="T51" fmla="*/ 20 h 60"/>
                <a:gd name="T52" fmla="*/ 2 w 82"/>
                <a:gd name="T53" fmla="*/ 25 h 60"/>
                <a:gd name="T54" fmla="*/ 2 w 82"/>
                <a:gd name="T55" fmla="*/ 29 h 60"/>
                <a:gd name="T56" fmla="*/ 0 w 82"/>
                <a:gd name="T57" fmla="*/ 32 h 60"/>
                <a:gd name="T58" fmla="*/ 0 w 82"/>
                <a:gd name="T59" fmla="*/ 37 h 60"/>
                <a:gd name="T60" fmla="*/ 2 w 82"/>
                <a:gd name="T61" fmla="*/ 38 h 60"/>
                <a:gd name="T62" fmla="*/ 2 w 82"/>
                <a:gd name="T63" fmla="*/ 41 h 60"/>
                <a:gd name="T64" fmla="*/ 7 w 82"/>
                <a:gd name="T65" fmla="*/ 43 h 60"/>
                <a:gd name="T66" fmla="*/ 9 w 82"/>
                <a:gd name="T67" fmla="*/ 48 h 60"/>
                <a:gd name="T68" fmla="*/ 7 w 82"/>
                <a:gd name="T69" fmla="*/ 54 h 60"/>
                <a:gd name="T70" fmla="*/ 11 w 82"/>
                <a:gd name="T71" fmla="*/ 56 h 60"/>
                <a:gd name="T72" fmla="*/ 9 w 82"/>
                <a:gd name="T73" fmla="*/ 57 h 60"/>
                <a:gd name="T74" fmla="*/ 9 w 82"/>
                <a:gd name="T75" fmla="*/ 60 h 60"/>
                <a:gd name="T76" fmla="*/ 17 w 82"/>
                <a:gd name="T77" fmla="*/ 59 h 60"/>
                <a:gd name="T78" fmla="*/ 23 w 82"/>
                <a:gd name="T79" fmla="*/ 60 h 60"/>
                <a:gd name="T80" fmla="*/ 26 w 82"/>
                <a:gd name="T81" fmla="*/ 58 h 60"/>
                <a:gd name="T82" fmla="*/ 21 w 82"/>
                <a:gd name="T83" fmla="*/ 59 h 60"/>
                <a:gd name="T84" fmla="*/ 23 w 82"/>
                <a:gd name="T85" fmla="*/ 57 h 60"/>
                <a:gd name="T86" fmla="*/ 28 w 82"/>
                <a:gd name="T87" fmla="*/ 51 h 60"/>
                <a:gd name="T88" fmla="*/ 32 w 82"/>
                <a:gd name="T89" fmla="*/ 50 h 60"/>
                <a:gd name="T90" fmla="*/ 30 w 82"/>
                <a:gd name="T91" fmla="*/ 43 h 60"/>
                <a:gd name="T92" fmla="*/ 28 w 82"/>
                <a:gd name="T93" fmla="*/ 41 h 60"/>
                <a:gd name="T94" fmla="*/ 23 w 82"/>
                <a:gd name="T95" fmla="*/ 40 h 60"/>
                <a:gd name="T96" fmla="*/ 21 w 82"/>
                <a:gd name="T97" fmla="*/ 41 h 60"/>
                <a:gd name="T98" fmla="*/ 21 w 82"/>
                <a:gd name="T99" fmla="*/ 38 h 60"/>
                <a:gd name="T100" fmla="*/ 34 w 82"/>
                <a:gd name="T101" fmla="*/ 38 h 60"/>
                <a:gd name="T102" fmla="*/ 36 w 82"/>
                <a:gd name="T103" fmla="*/ 37 h 60"/>
                <a:gd name="T104" fmla="*/ 40 w 82"/>
                <a:gd name="T105" fmla="*/ 40 h 60"/>
                <a:gd name="T106" fmla="*/ 44 w 82"/>
                <a:gd name="T107" fmla="*/ 40 h 60"/>
                <a:gd name="T108" fmla="*/ 51 w 82"/>
                <a:gd name="T109" fmla="*/ 41 h 60"/>
                <a:gd name="T110" fmla="*/ 57 w 82"/>
                <a:gd name="T111" fmla="*/ 37 h 60"/>
                <a:gd name="T112" fmla="*/ 61 w 82"/>
                <a:gd name="T113" fmla="*/ 33 h 60"/>
                <a:gd name="T114" fmla="*/ 63 w 82"/>
                <a:gd name="T115" fmla="*/ 27 h 60"/>
                <a:gd name="T116" fmla="*/ 66 w 82"/>
                <a:gd name="T117" fmla="*/ 26 h 60"/>
                <a:gd name="T118" fmla="*/ 70 w 82"/>
                <a:gd name="T119" fmla="*/ 17 h 60"/>
                <a:gd name="T120" fmla="*/ 80 w 82"/>
                <a:gd name="T121" fmla="*/ 10 h 60"/>
                <a:gd name="T122" fmla="*/ 80 w 82"/>
                <a:gd name="T123" fmla="*/ 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60"/>
                <a:gd name="T188" fmla="*/ 82 w 82"/>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60">
                  <a:moveTo>
                    <a:pt x="80" y="9"/>
                  </a:moveTo>
                  <a:lnTo>
                    <a:pt x="80" y="9"/>
                  </a:lnTo>
                  <a:lnTo>
                    <a:pt x="82" y="8"/>
                  </a:lnTo>
                  <a:lnTo>
                    <a:pt x="80" y="6"/>
                  </a:lnTo>
                  <a:lnTo>
                    <a:pt x="80" y="8"/>
                  </a:lnTo>
                  <a:lnTo>
                    <a:pt x="70" y="4"/>
                  </a:lnTo>
                  <a:lnTo>
                    <a:pt x="59" y="4"/>
                  </a:lnTo>
                  <a:lnTo>
                    <a:pt x="57" y="4"/>
                  </a:lnTo>
                  <a:lnTo>
                    <a:pt x="53" y="5"/>
                  </a:lnTo>
                  <a:lnTo>
                    <a:pt x="53" y="6"/>
                  </a:lnTo>
                  <a:lnTo>
                    <a:pt x="51" y="5"/>
                  </a:lnTo>
                  <a:lnTo>
                    <a:pt x="51" y="4"/>
                  </a:lnTo>
                  <a:lnTo>
                    <a:pt x="51" y="3"/>
                  </a:lnTo>
                  <a:lnTo>
                    <a:pt x="47" y="2"/>
                  </a:lnTo>
                  <a:lnTo>
                    <a:pt x="44" y="2"/>
                  </a:lnTo>
                  <a:lnTo>
                    <a:pt x="44" y="1"/>
                  </a:lnTo>
                  <a:lnTo>
                    <a:pt x="36" y="0"/>
                  </a:lnTo>
                  <a:lnTo>
                    <a:pt x="34" y="0"/>
                  </a:lnTo>
                  <a:lnTo>
                    <a:pt x="32" y="0"/>
                  </a:lnTo>
                  <a:lnTo>
                    <a:pt x="30" y="0"/>
                  </a:lnTo>
                  <a:lnTo>
                    <a:pt x="30" y="2"/>
                  </a:lnTo>
                  <a:lnTo>
                    <a:pt x="28" y="2"/>
                  </a:lnTo>
                  <a:lnTo>
                    <a:pt x="28" y="1"/>
                  </a:lnTo>
                  <a:lnTo>
                    <a:pt x="23" y="1"/>
                  </a:lnTo>
                  <a:lnTo>
                    <a:pt x="19" y="2"/>
                  </a:lnTo>
                  <a:lnTo>
                    <a:pt x="17" y="2"/>
                  </a:lnTo>
                  <a:lnTo>
                    <a:pt x="15" y="2"/>
                  </a:lnTo>
                  <a:lnTo>
                    <a:pt x="13" y="3"/>
                  </a:lnTo>
                  <a:lnTo>
                    <a:pt x="9" y="4"/>
                  </a:lnTo>
                  <a:lnTo>
                    <a:pt x="7" y="4"/>
                  </a:lnTo>
                  <a:lnTo>
                    <a:pt x="7" y="6"/>
                  </a:lnTo>
                  <a:lnTo>
                    <a:pt x="7" y="8"/>
                  </a:lnTo>
                  <a:lnTo>
                    <a:pt x="9" y="10"/>
                  </a:lnTo>
                  <a:lnTo>
                    <a:pt x="9" y="9"/>
                  </a:lnTo>
                  <a:lnTo>
                    <a:pt x="11" y="9"/>
                  </a:lnTo>
                  <a:lnTo>
                    <a:pt x="11" y="10"/>
                  </a:lnTo>
                  <a:lnTo>
                    <a:pt x="9" y="10"/>
                  </a:lnTo>
                  <a:lnTo>
                    <a:pt x="11" y="12"/>
                  </a:lnTo>
                  <a:lnTo>
                    <a:pt x="13" y="13"/>
                  </a:lnTo>
                  <a:lnTo>
                    <a:pt x="15" y="13"/>
                  </a:lnTo>
                  <a:lnTo>
                    <a:pt x="15" y="14"/>
                  </a:lnTo>
                  <a:lnTo>
                    <a:pt x="17" y="14"/>
                  </a:lnTo>
                  <a:lnTo>
                    <a:pt x="15" y="14"/>
                  </a:lnTo>
                  <a:lnTo>
                    <a:pt x="13" y="14"/>
                  </a:lnTo>
                  <a:lnTo>
                    <a:pt x="9" y="13"/>
                  </a:lnTo>
                  <a:lnTo>
                    <a:pt x="7" y="11"/>
                  </a:lnTo>
                  <a:lnTo>
                    <a:pt x="4" y="11"/>
                  </a:lnTo>
                  <a:lnTo>
                    <a:pt x="2" y="11"/>
                  </a:lnTo>
                  <a:lnTo>
                    <a:pt x="2" y="12"/>
                  </a:lnTo>
                  <a:lnTo>
                    <a:pt x="0" y="13"/>
                  </a:lnTo>
                  <a:lnTo>
                    <a:pt x="0" y="14"/>
                  </a:lnTo>
                  <a:lnTo>
                    <a:pt x="0" y="16"/>
                  </a:lnTo>
                  <a:lnTo>
                    <a:pt x="2" y="16"/>
                  </a:lnTo>
                  <a:lnTo>
                    <a:pt x="2" y="17"/>
                  </a:lnTo>
                  <a:lnTo>
                    <a:pt x="0" y="17"/>
                  </a:lnTo>
                  <a:lnTo>
                    <a:pt x="0" y="18"/>
                  </a:lnTo>
                  <a:lnTo>
                    <a:pt x="2" y="18"/>
                  </a:lnTo>
                  <a:lnTo>
                    <a:pt x="0" y="20"/>
                  </a:lnTo>
                  <a:lnTo>
                    <a:pt x="2" y="24"/>
                  </a:lnTo>
                  <a:lnTo>
                    <a:pt x="0" y="24"/>
                  </a:lnTo>
                  <a:lnTo>
                    <a:pt x="2" y="25"/>
                  </a:lnTo>
                  <a:lnTo>
                    <a:pt x="2" y="28"/>
                  </a:lnTo>
                  <a:lnTo>
                    <a:pt x="2" y="29"/>
                  </a:lnTo>
                  <a:lnTo>
                    <a:pt x="0" y="29"/>
                  </a:lnTo>
                  <a:lnTo>
                    <a:pt x="0" y="30"/>
                  </a:lnTo>
                  <a:lnTo>
                    <a:pt x="0" y="32"/>
                  </a:lnTo>
                  <a:lnTo>
                    <a:pt x="0" y="33"/>
                  </a:lnTo>
                  <a:lnTo>
                    <a:pt x="2" y="35"/>
                  </a:lnTo>
                  <a:lnTo>
                    <a:pt x="0" y="37"/>
                  </a:lnTo>
                  <a:lnTo>
                    <a:pt x="0" y="38"/>
                  </a:lnTo>
                  <a:lnTo>
                    <a:pt x="2" y="38"/>
                  </a:lnTo>
                  <a:lnTo>
                    <a:pt x="2" y="40"/>
                  </a:lnTo>
                  <a:lnTo>
                    <a:pt x="2" y="41"/>
                  </a:lnTo>
                  <a:lnTo>
                    <a:pt x="7" y="43"/>
                  </a:lnTo>
                  <a:lnTo>
                    <a:pt x="7" y="45"/>
                  </a:lnTo>
                  <a:lnTo>
                    <a:pt x="9" y="46"/>
                  </a:lnTo>
                  <a:lnTo>
                    <a:pt x="9" y="48"/>
                  </a:lnTo>
                  <a:lnTo>
                    <a:pt x="7" y="49"/>
                  </a:lnTo>
                  <a:lnTo>
                    <a:pt x="9" y="50"/>
                  </a:lnTo>
                  <a:lnTo>
                    <a:pt x="7" y="54"/>
                  </a:lnTo>
                  <a:lnTo>
                    <a:pt x="9" y="56"/>
                  </a:lnTo>
                  <a:lnTo>
                    <a:pt x="11" y="56"/>
                  </a:lnTo>
                  <a:lnTo>
                    <a:pt x="13" y="56"/>
                  </a:lnTo>
                  <a:lnTo>
                    <a:pt x="11" y="56"/>
                  </a:lnTo>
                  <a:lnTo>
                    <a:pt x="9" y="57"/>
                  </a:lnTo>
                  <a:lnTo>
                    <a:pt x="9" y="58"/>
                  </a:lnTo>
                  <a:lnTo>
                    <a:pt x="9" y="60"/>
                  </a:lnTo>
                  <a:lnTo>
                    <a:pt x="15" y="59"/>
                  </a:lnTo>
                  <a:lnTo>
                    <a:pt x="17" y="59"/>
                  </a:lnTo>
                  <a:lnTo>
                    <a:pt x="19" y="59"/>
                  </a:lnTo>
                  <a:lnTo>
                    <a:pt x="23" y="60"/>
                  </a:lnTo>
                  <a:lnTo>
                    <a:pt x="26" y="60"/>
                  </a:lnTo>
                  <a:lnTo>
                    <a:pt x="26" y="59"/>
                  </a:lnTo>
                  <a:lnTo>
                    <a:pt x="26" y="58"/>
                  </a:lnTo>
                  <a:lnTo>
                    <a:pt x="23" y="58"/>
                  </a:lnTo>
                  <a:lnTo>
                    <a:pt x="23" y="59"/>
                  </a:lnTo>
                  <a:lnTo>
                    <a:pt x="21" y="59"/>
                  </a:lnTo>
                  <a:lnTo>
                    <a:pt x="23" y="58"/>
                  </a:lnTo>
                  <a:lnTo>
                    <a:pt x="23" y="57"/>
                  </a:lnTo>
                  <a:lnTo>
                    <a:pt x="26" y="57"/>
                  </a:lnTo>
                  <a:lnTo>
                    <a:pt x="26" y="56"/>
                  </a:lnTo>
                  <a:lnTo>
                    <a:pt x="28" y="51"/>
                  </a:lnTo>
                  <a:lnTo>
                    <a:pt x="30" y="51"/>
                  </a:lnTo>
                  <a:lnTo>
                    <a:pt x="32" y="50"/>
                  </a:lnTo>
                  <a:lnTo>
                    <a:pt x="34" y="48"/>
                  </a:lnTo>
                  <a:lnTo>
                    <a:pt x="32" y="45"/>
                  </a:lnTo>
                  <a:lnTo>
                    <a:pt x="30" y="43"/>
                  </a:lnTo>
                  <a:lnTo>
                    <a:pt x="28" y="43"/>
                  </a:lnTo>
                  <a:lnTo>
                    <a:pt x="28" y="41"/>
                  </a:lnTo>
                  <a:lnTo>
                    <a:pt x="26" y="41"/>
                  </a:lnTo>
                  <a:lnTo>
                    <a:pt x="23" y="40"/>
                  </a:lnTo>
                  <a:lnTo>
                    <a:pt x="21" y="40"/>
                  </a:lnTo>
                  <a:lnTo>
                    <a:pt x="21" y="41"/>
                  </a:lnTo>
                  <a:lnTo>
                    <a:pt x="21" y="40"/>
                  </a:lnTo>
                  <a:lnTo>
                    <a:pt x="21" y="38"/>
                  </a:lnTo>
                  <a:lnTo>
                    <a:pt x="23" y="40"/>
                  </a:lnTo>
                  <a:lnTo>
                    <a:pt x="32" y="38"/>
                  </a:lnTo>
                  <a:lnTo>
                    <a:pt x="34" y="38"/>
                  </a:lnTo>
                  <a:lnTo>
                    <a:pt x="36" y="37"/>
                  </a:lnTo>
                  <a:lnTo>
                    <a:pt x="36" y="38"/>
                  </a:lnTo>
                  <a:lnTo>
                    <a:pt x="38" y="38"/>
                  </a:lnTo>
                  <a:lnTo>
                    <a:pt x="40" y="40"/>
                  </a:lnTo>
                  <a:lnTo>
                    <a:pt x="42" y="40"/>
                  </a:lnTo>
                  <a:lnTo>
                    <a:pt x="44" y="40"/>
                  </a:lnTo>
                  <a:lnTo>
                    <a:pt x="49" y="41"/>
                  </a:lnTo>
                  <a:lnTo>
                    <a:pt x="51" y="41"/>
                  </a:lnTo>
                  <a:lnTo>
                    <a:pt x="53" y="40"/>
                  </a:lnTo>
                  <a:lnTo>
                    <a:pt x="55" y="38"/>
                  </a:lnTo>
                  <a:lnTo>
                    <a:pt x="57" y="37"/>
                  </a:lnTo>
                  <a:lnTo>
                    <a:pt x="57" y="35"/>
                  </a:lnTo>
                  <a:lnTo>
                    <a:pt x="59" y="34"/>
                  </a:lnTo>
                  <a:lnTo>
                    <a:pt x="61" y="33"/>
                  </a:lnTo>
                  <a:lnTo>
                    <a:pt x="61" y="32"/>
                  </a:lnTo>
                  <a:lnTo>
                    <a:pt x="63" y="28"/>
                  </a:lnTo>
                  <a:lnTo>
                    <a:pt x="63" y="27"/>
                  </a:lnTo>
                  <a:lnTo>
                    <a:pt x="61" y="26"/>
                  </a:lnTo>
                  <a:lnTo>
                    <a:pt x="66" y="26"/>
                  </a:lnTo>
                  <a:lnTo>
                    <a:pt x="72" y="19"/>
                  </a:lnTo>
                  <a:lnTo>
                    <a:pt x="70" y="18"/>
                  </a:lnTo>
                  <a:lnTo>
                    <a:pt x="70" y="17"/>
                  </a:lnTo>
                  <a:lnTo>
                    <a:pt x="72" y="18"/>
                  </a:lnTo>
                  <a:lnTo>
                    <a:pt x="80" y="10"/>
                  </a:lnTo>
                  <a:lnTo>
                    <a:pt x="78" y="9"/>
                  </a:lnTo>
                  <a:lnTo>
                    <a:pt x="80"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2" name="Freeform 1072"/>
            <p:cNvSpPr>
              <a:spLocks/>
            </p:cNvSpPr>
            <p:nvPr/>
          </p:nvSpPr>
          <p:spPr bwMode="auto">
            <a:xfrm>
              <a:off x="3269152" y="3575935"/>
              <a:ext cx="28249" cy="26736"/>
            </a:xfrm>
            <a:custGeom>
              <a:avLst/>
              <a:gdLst>
                <a:gd name="T0" fmla="*/ 8 w 31"/>
                <a:gd name="T1" fmla="*/ 23 h 23"/>
                <a:gd name="T2" fmla="*/ 10 w 31"/>
                <a:gd name="T3" fmla="*/ 23 h 23"/>
                <a:gd name="T4" fmla="*/ 23 w 31"/>
                <a:gd name="T5" fmla="*/ 22 h 23"/>
                <a:gd name="T6" fmla="*/ 31 w 31"/>
                <a:gd name="T7" fmla="*/ 17 h 23"/>
                <a:gd name="T8" fmla="*/ 31 w 31"/>
                <a:gd name="T9" fmla="*/ 4 h 23"/>
                <a:gd name="T10" fmla="*/ 29 w 31"/>
                <a:gd name="T11" fmla="*/ 2 h 23"/>
                <a:gd name="T12" fmla="*/ 27 w 31"/>
                <a:gd name="T13" fmla="*/ 2 h 23"/>
                <a:gd name="T14" fmla="*/ 25 w 31"/>
                <a:gd name="T15" fmla="*/ 2 h 23"/>
                <a:gd name="T16" fmla="*/ 23 w 31"/>
                <a:gd name="T17" fmla="*/ 0 h 23"/>
                <a:gd name="T18" fmla="*/ 21 w 31"/>
                <a:gd name="T19" fmla="*/ 0 h 23"/>
                <a:gd name="T20" fmla="*/ 17 w 31"/>
                <a:gd name="T21" fmla="*/ 1 h 23"/>
                <a:gd name="T22" fmla="*/ 17 w 31"/>
                <a:gd name="T23" fmla="*/ 0 h 23"/>
                <a:gd name="T24" fmla="*/ 15 w 31"/>
                <a:gd name="T25" fmla="*/ 0 h 23"/>
                <a:gd name="T26" fmla="*/ 15 w 31"/>
                <a:gd name="T27" fmla="*/ 0 h 23"/>
                <a:gd name="T28" fmla="*/ 13 w 31"/>
                <a:gd name="T29" fmla="*/ 1 h 23"/>
                <a:gd name="T30" fmla="*/ 8 w 31"/>
                <a:gd name="T31" fmla="*/ 1 h 23"/>
                <a:gd name="T32" fmla="*/ 0 w 31"/>
                <a:gd name="T33" fmla="*/ 10 h 23"/>
                <a:gd name="T34" fmla="*/ 0 w 31"/>
                <a:gd name="T35" fmla="*/ 16 h 23"/>
                <a:gd name="T36" fmla="*/ 4 w 31"/>
                <a:gd name="T37" fmla="*/ 22 h 23"/>
                <a:gd name="T38" fmla="*/ 8 w 31"/>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23"/>
                <a:gd name="T62" fmla="*/ 31 w 31"/>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23">
                  <a:moveTo>
                    <a:pt x="8" y="23"/>
                  </a:moveTo>
                  <a:lnTo>
                    <a:pt x="10" y="23"/>
                  </a:lnTo>
                  <a:lnTo>
                    <a:pt x="23" y="22"/>
                  </a:lnTo>
                  <a:lnTo>
                    <a:pt x="31" y="17"/>
                  </a:lnTo>
                  <a:lnTo>
                    <a:pt x="31" y="4"/>
                  </a:lnTo>
                  <a:lnTo>
                    <a:pt x="29" y="2"/>
                  </a:lnTo>
                  <a:lnTo>
                    <a:pt x="27" y="2"/>
                  </a:lnTo>
                  <a:lnTo>
                    <a:pt x="25" y="2"/>
                  </a:lnTo>
                  <a:lnTo>
                    <a:pt x="23" y="0"/>
                  </a:lnTo>
                  <a:lnTo>
                    <a:pt x="21" y="0"/>
                  </a:lnTo>
                  <a:lnTo>
                    <a:pt x="17" y="1"/>
                  </a:lnTo>
                  <a:lnTo>
                    <a:pt x="17" y="0"/>
                  </a:lnTo>
                  <a:lnTo>
                    <a:pt x="15" y="0"/>
                  </a:lnTo>
                  <a:lnTo>
                    <a:pt x="13" y="1"/>
                  </a:lnTo>
                  <a:lnTo>
                    <a:pt x="8" y="1"/>
                  </a:lnTo>
                  <a:lnTo>
                    <a:pt x="0" y="10"/>
                  </a:lnTo>
                  <a:lnTo>
                    <a:pt x="0" y="16"/>
                  </a:lnTo>
                  <a:lnTo>
                    <a:pt x="4" y="22"/>
                  </a:lnTo>
                  <a:lnTo>
                    <a:pt x="8" y="2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3" name="Freeform 1073"/>
            <p:cNvSpPr>
              <a:spLocks/>
            </p:cNvSpPr>
            <p:nvPr/>
          </p:nvSpPr>
          <p:spPr bwMode="auto">
            <a:xfrm>
              <a:off x="2931072" y="3414358"/>
              <a:ext cx="81103" cy="81370"/>
            </a:xfrm>
            <a:custGeom>
              <a:avLst/>
              <a:gdLst>
                <a:gd name="T0" fmla="*/ 89 w 89"/>
                <a:gd name="T1" fmla="*/ 40 h 70"/>
                <a:gd name="T2" fmla="*/ 87 w 89"/>
                <a:gd name="T3" fmla="*/ 34 h 70"/>
                <a:gd name="T4" fmla="*/ 82 w 89"/>
                <a:gd name="T5" fmla="*/ 34 h 70"/>
                <a:gd name="T6" fmla="*/ 80 w 89"/>
                <a:gd name="T7" fmla="*/ 33 h 70"/>
                <a:gd name="T8" fmla="*/ 76 w 89"/>
                <a:gd name="T9" fmla="*/ 32 h 70"/>
                <a:gd name="T10" fmla="*/ 76 w 89"/>
                <a:gd name="T11" fmla="*/ 27 h 70"/>
                <a:gd name="T12" fmla="*/ 66 w 89"/>
                <a:gd name="T13" fmla="*/ 25 h 70"/>
                <a:gd name="T14" fmla="*/ 61 w 89"/>
                <a:gd name="T15" fmla="*/ 24 h 70"/>
                <a:gd name="T16" fmla="*/ 68 w 89"/>
                <a:gd name="T17" fmla="*/ 19 h 70"/>
                <a:gd name="T18" fmla="*/ 76 w 89"/>
                <a:gd name="T19" fmla="*/ 16 h 70"/>
                <a:gd name="T20" fmla="*/ 72 w 89"/>
                <a:gd name="T21" fmla="*/ 11 h 70"/>
                <a:gd name="T22" fmla="*/ 78 w 89"/>
                <a:gd name="T23" fmla="*/ 8 h 70"/>
                <a:gd name="T24" fmla="*/ 74 w 89"/>
                <a:gd name="T25" fmla="*/ 1 h 70"/>
                <a:gd name="T26" fmla="*/ 59 w 89"/>
                <a:gd name="T27" fmla="*/ 4 h 70"/>
                <a:gd name="T28" fmla="*/ 47 w 89"/>
                <a:gd name="T29" fmla="*/ 5 h 70"/>
                <a:gd name="T30" fmla="*/ 36 w 89"/>
                <a:gd name="T31" fmla="*/ 1 h 70"/>
                <a:gd name="T32" fmla="*/ 30 w 89"/>
                <a:gd name="T33" fmla="*/ 2 h 70"/>
                <a:gd name="T34" fmla="*/ 34 w 89"/>
                <a:gd name="T35" fmla="*/ 4 h 70"/>
                <a:gd name="T36" fmla="*/ 28 w 89"/>
                <a:gd name="T37" fmla="*/ 4 h 70"/>
                <a:gd name="T38" fmla="*/ 17 w 89"/>
                <a:gd name="T39" fmla="*/ 6 h 70"/>
                <a:gd name="T40" fmla="*/ 23 w 89"/>
                <a:gd name="T41" fmla="*/ 10 h 70"/>
                <a:gd name="T42" fmla="*/ 28 w 89"/>
                <a:gd name="T43" fmla="*/ 13 h 70"/>
                <a:gd name="T44" fmla="*/ 23 w 89"/>
                <a:gd name="T45" fmla="*/ 12 h 70"/>
                <a:gd name="T46" fmla="*/ 15 w 89"/>
                <a:gd name="T47" fmla="*/ 12 h 70"/>
                <a:gd name="T48" fmla="*/ 21 w 89"/>
                <a:gd name="T49" fmla="*/ 18 h 70"/>
                <a:gd name="T50" fmla="*/ 32 w 89"/>
                <a:gd name="T51" fmla="*/ 17 h 70"/>
                <a:gd name="T52" fmla="*/ 38 w 89"/>
                <a:gd name="T53" fmla="*/ 21 h 70"/>
                <a:gd name="T54" fmla="*/ 30 w 89"/>
                <a:gd name="T55" fmla="*/ 20 h 70"/>
                <a:gd name="T56" fmla="*/ 32 w 89"/>
                <a:gd name="T57" fmla="*/ 26 h 70"/>
                <a:gd name="T58" fmla="*/ 36 w 89"/>
                <a:gd name="T59" fmla="*/ 29 h 70"/>
                <a:gd name="T60" fmla="*/ 32 w 89"/>
                <a:gd name="T61" fmla="*/ 28 h 70"/>
                <a:gd name="T62" fmla="*/ 30 w 89"/>
                <a:gd name="T63" fmla="*/ 34 h 70"/>
                <a:gd name="T64" fmla="*/ 26 w 89"/>
                <a:gd name="T65" fmla="*/ 35 h 70"/>
                <a:gd name="T66" fmla="*/ 17 w 89"/>
                <a:gd name="T67" fmla="*/ 33 h 70"/>
                <a:gd name="T68" fmla="*/ 13 w 89"/>
                <a:gd name="T69" fmla="*/ 30 h 70"/>
                <a:gd name="T70" fmla="*/ 11 w 89"/>
                <a:gd name="T71" fmla="*/ 28 h 70"/>
                <a:gd name="T72" fmla="*/ 5 w 89"/>
                <a:gd name="T73" fmla="*/ 26 h 70"/>
                <a:gd name="T74" fmla="*/ 7 w 89"/>
                <a:gd name="T75" fmla="*/ 40 h 70"/>
                <a:gd name="T76" fmla="*/ 13 w 89"/>
                <a:gd name="T77" fmla="*/ 44 h 70"/>
                <a:gd name="T78" fmla="*/ 21 w 89"/>
                <a:gd name="T79" fmla="*/ 46 h 70"/>
                <a:gd name="T80" fmla="*/ 30 w 89"/>
                <a:gd name="T81" fmla="*/ 49 h 70"/>
                <a:gd name="T82" fmla="*/ 34 w 89"/>
                <a:gd name="T83" fmla="*/ 51 h 70"/>
                <a:gd name="T84" fmla="*/ 38 w 89"/>
                <a:gd name="T85" fmla="*/ 56 h 70"/>
                <a:gd name="T86" fmla="*/ 47 w 89"/>
                <a:gd name="T87" fmla="*/ 61 h 70"/>
                <a:gd name="T88" fmla="*/ 53 w 89"/>
                <a:gd name="T89" fmla="*/ 69 h 70"/>
                <a:gd name="T90" fmla="*/ 57 w 89"/>
                <a:gd name="T91" fmla="*/ 70 h 70"/>
                <a:gd name="T92" fmla="*/ 63 w 89"/>
                <a:gd name="T93" fmla="*/ 68 h 70"/>
                <a:gd name="T94" fmla="*/ 63 w 89"/>
                <a:gd name="T95" fmla="*/ 62 h 70"/>
                <a:gd name="T96" fmla="*/ 72 w 89"/>
                <a:gd name="T97" fmla="*/ 61 h 70"/>
                <a:gd name="T98" fmla="*/ 82 w 89"/>
                <a:gd name="T99" fmla="*/ 57 h 70"/>
                <a:gd name="T100" fmla="*/ 89 w 89"/>
                <a:gd name="T101" fmla="*/ 56 h 70"/>
                <a:gd name="T102" fmla="*/ 87 w 89"/>
                <a:gd name="T103" fmla="*/ 50 h 70"/>
                <a:gd name="T104" fmla="*/ 85 w 89"/>
                <a:gd name="T105" fmla="*/ 44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42"/>
                  </a:moveTo>
                  <a:lnTo>
                    <a:pt x="89" y="41"/>
                  </a:lnTo>
                  <a:lnTo>
                    <a:pt x="89" y="40"/>
                  </a:lnTo>
                  <a:lnTo>
                    <a:pt x="87" y="36"/>
                  </a:lnTo>
                  <a:lnTo>
                    <a:pt x="87" y="35"/>
                  </a:lnTo>
                  <a:lnTo>
                    <a:pt x="87" y="34"/>
                  </a:lnTo>
                  <a:lnTo>
                    <a:pt x="85" y="33"/>
                  </a:lnTo>
                  <a:lnTo>
                    <a:pt x="85" y="34"/>
                  </a:lnTo>
                  <a:lnTo>
                    <a:pt x="82" y="34"/>
                  </a:lnTo>
                  <a:lnTo>
                    <a:pt x="78" y="36"/>
                  </a:lnTo>
                  <a:lnTo>
                    <a:pt x="78" y="35"/>
                  </a:lnTo>
                  <a:lnTo>
                    <a:pt x="80" y="33"/>
                  </a:lnTo>
                  <a:lnTo>
                    <a:pt x="78" y="32"/>
                  </a:lnTo>
                  <a:lnTo>
                    <a:pt x="76" y="32"/>
                  </a:lnTo>
                  <a:lnTo>
                    <a:pt x="76" y="29"/>
                  </a:lnTo>
                  <a:lnTo>
                    <a:pt x="76" y="27"/>
                  </a:lnTo>
                  <a:lnTo>
                    <a:pt x="72" y="25"/>
                  </a:lnTo>
                  <a:lnTo>
                    <a:pt x="70" y="25"/>
                  </a:lnTo>
                  <a:lnTo>
                    <a:pt x="66" y="25"/>
                  </a:lnTo>
                  <a:lnTo>
                    <a:pt x="59" y="28"/>
                  </a:lnTo>
                  <a:lnTo>
                    <a:pt x="59" y="25"/>
                  </a:lnTo>
                  <a:lnTo>
                    <a:pt x="61" y="24"/>
                  </a:lnTo>
                  <a:lnTo>
                    <a:pt x="63" y="22"/>
                  </a:lnTo>
                  <a:lnTo>
                    <a:pt x="66" y="21"/>
                  </a:lnTo>
                  <a:lnTo>
                    <a:pt x="68" y="19"/>
                  </a:lnTo>
                  <a:lnTo>
                    <a:pt x="72" y="16"/>
                  </a:lnTo>
                  <a:lnTo>
                    <a:pt x="76" y="16"/>
                  </a:lnTo>
                  <a:lnTo>
                    <a:pt x="76" y="12"/>
                  </a:lnTo>
                  <a:lnTo>
                    <a:pt x="72" y="11"/>
                  </a:lnTo>
                  <a:lnTo>
                    <a:pt x="72" y="10"/>
                  </a:lnTo>
                  <a:lnTo>
                    <a:pt x="76" y="10"/>
                  </a:lnTo>
                  <a:lnTo>
                    <a:pt x="78" y="8"/>
                  </a:lnTo>
                  <a:lnTo>
                    <a:pt x="80" y="4"/>
                  </a:lnTo>
                  <a:lnTo>
                    <a:pt x="78" y="3"/>
                  </a:lnTo>
                  <a:lnTo>
                    <a:pt x="74" y="1"/>
                  </a:lnTo>
                  <a:lnTo>
                    <a:pt x="74" y="0"/>
                  </a:lnTo>
                  <a:lnTo>
                    <a:pt x="68" y="1"/>
                  </a:lnTo>
                  <a:lnTo>
                    <a:pt x="59" y="4"/>
                  </a:lnTo>
                  <a:lnTo>
                    <a:pt x="53" y="5"/>
                  </a:lnTo>
                  <a:lnTo>
                    <a:pt x="51" y="5"/>
                  </a:lnTo>
                  <a:lnTo>
                    <a:pt x="47" y="5"/>
                  </a:lnTo>
                  <a:lnTo>
                    <a:pt x="40" y="3"/>
                  </a:lnTo>
                  <a:lnTo>
                    <a:pt x="38" y="3"/>
                  </a:lnTo>
                  <a:lnTo>
                    <a:pt x="36" y="1"/>
                  </a:lnTo>
                  <a:lnTo>
                    <a:pt x="34" y="0"/>
                  </a:lnTo>
                  <a:lnTo>
                    <a:pt x="32" y="1"/>
                  </a:lnTo>
                  <a:lnTo>
                    <a:pt x="30" y="2"/>
                  </a:lnTo>
                  <a:lnTo>
                    <a:pt x="30" y="3"/>
                  </a:lnTo>
                  <a:lnTo>
                    <a:pt x="34" y="3"/>
                  </a:lnTo>
                  <a:lnTo>
                    <a:pt x="34" y="4"/>
                  </a:lnTo>
                  <a:lnTo>
                    <a:pt x="34" y="5"/>
                  </a:lnTo>
                  <a:lnTo>
                    <a:pt x="32" y="4"/>
                  </a:lnTo>
                  <a:lnTo>
                    <a:pt x="28" y="4"/>
                  </a:lnTo>
                  <a:lnTo>
                    <a:pt x="26" y="3"/>
                  </a:lnTo>
                  <a:lnTo>
                    <a:pt x="21" y="4"/>
                  </a:lnTo>
                  <a:lnTo>
                    <a:pt x="17" y="6"/>
                  </a:lnTo>
                  <a:lnTo>
                    <a:pt x="19" y="9"/>
                  </a:lnTo>
                  <a:lnTo>
                    <a:pt x="21" y="9"/>
                  </a:lnTo>
                  <a:lnTo>
                    <a:pt x="23" y="10"/>
                  </a:lnTo>
                  <a:lnTo>
                    <a:pt x="26" y="10"/>
                  </a:lnTo>
                  <a:lnTo>
                    <a:pt x="26" y="11"/>
                  </a:lnTo>
                  <a:lnTo>
                    <a:pt x="28" y="13"/>
                  </a:lnTo>
                  <a:lnTo>
                    <a:pt x="28" y="14"/>
                  </a:lnTo>
                  <a:lnTo>
                    <a:pt x="23" y="13"/>
                  </a:lnTo>
                  <a:lnTo>
                    <a:pt x="23" y="12"/>
                  </a:lnTo>
                  <a:lnTo>
                    <a:pt x="21" y="11"/>
                  </a:lnTo>
                  <a:lnTo>
                    <a:pt x="17" y="11"/>
                  </a:lnTo>
                  <a:lnTo>
                    <a:pt x="15" y="12"/>
                  </a:lnTo>
                  <a:lnTo>
                    <a:pt x="17" y="16"/>
                  </a:lnTo>
                  <a:lnTo>
                    <a:pt x="19" y="16"/>
                  </a:lnTo>
                  <a:lnTo>
                    <a:pt x="21" y="18"/>
                  </a:lnTo>
                  <a:lnTo>
                    <a:pt x="26" y="19"/>
                  </a:lnTo>
                  <a:lnTo>
                    <a:pt x="30" y="18"/>
                  </a:lnTo>
                  <a:lnTo>
                    <a:pt x="32" y="17"/>
                  </a:lnTo>
                  <a:lnTo>
                    <a:pt x="38" y="21"/>
                  </a:lnTo>
                  <a:lnTo>
                    <a:pt x="32" y="20"/>
                  </a:lnTo>
                  <a:lnTo>
                    <a:pt x="30" y="20"/>
                  </a:lnTo>
                  <a:lnTo>
                    <a:pt x="30" y="25"/>
                  </a:lnTo>
                  <a:lnTo>
                    <a:pt x="32" y="25"/>
                  </a:lnTo>
                  <a:lnTo>
                    <a:pt x="32" y="26"/>
                  </a:lnTo>
                  <a:lnTo>
                    <a:pt x="34" y="27"/>
                  </a:lnTo>
                  <a:lnTo>
                    <a:pt x="36" y="27"/>
                  </a:lnTo>
                  <a:lnTo>
                    <a:pt x="36" y="29"/>
                  </a:lnTo>
                  <a:lnTo>
                    <a:pt x="34" y="30"/>
                  </a:lnTo>
                  <a:lnTo>
                    <a:pt x="32" y="28"/>
                  </a:lnTo>
                  <a:lnTo>
                    <a:pt x="32" y="30"/>
                  </a:lnTo>
                  <a:lnTo>
                    <a:pt x="34" y="33"/>
                  </a:lnTo>
                  <a:lnTo>
                    <a:pt x="30" y="34"/>
                  </a:lnTo>
                  <a:lnTo>
                    <a:pt x="28" y="35"/>
                  </a:lnTo>
                  <a:lnTo>
                    <a:pt x="28" y="34"/>
                  </a:lnTo>
                  <a:lnTo>
                    <a:pt x="26" y="35"/>
                  </a:lnTo>
                  <a:lnTo>
                    <a:pt x="23" y="35"/>
                  </a:lnTo>
                  <a:lnTo>
                    <a:pt x="19" y="35"/>
                  </a:lnTo>
                  <a:lnTo>
                    <a:pt x="17" y="33"/>
                  </a:lnTo>
                  <a:lnTo>
                    <a:pt x="17" y="32"/>
                  </a:lnTo>
                  <a:lnTo>
                    <a:pt x="15" y="30"/>
                  </a:lnTo>
                  <a:lnTo>
                    <a:pt x="13" y="30"/>
                  </a:lnTo>
                  <a:lnTo>
                    <a:pt x="11" y="29"/>
                  </a:lnTo>
                  <a:lnTo>
                    <a:pt x="13" y="28"/>
                  </a:lnTo>
                  <a:lnTo>
                    <a:pt x="11" y="28"/>
                  </a:lnTo>
                  <a:lnTo>
                    <a:pt x="11" y="27"/>
                  </a:lnTo>
                  <a:lnTo>
                    <a:pt x="7" y="26"/>
                  </a:lnTo>
                  <a:lnTo>
                    <a:pt x="5" y="26"/>
                  </a:lnTo>
                  <a:lnTo>
                    <a:pt x="2" y="27"/>
                  </a:lnTo>
                  <a:lnTo>
                    <a:pt x="0" y="36"/>
                  </a:lnTo>
                  <a:lnTo>
                    <a:pt x="7" y="40"/>
                  </a:lnTo>
                  <a:lnTo>
                    <a:pt x="11" y="42"/>
                  </a:lnTo>
                  <a:lnTo>
                    <a:pt x="11" y="43"/>
                  </a:lnTo>
                  <a:lnTo>
                    <a:pt x="13" y="44"/>
                  </a:lnTo>
                  <a:lnTo>
                    <a:pt x="15" y="46"/>
                  </a:lnTo>
                  <a:lnTo>
                    <a:pt x="21" y="48"/>
                  </a:lnTo>
                  <a:lnTo>
                    <a:pt x="21" y="46"/>
                  </a:lnTo>
                  <a:lnTo>
                    <a:pt x="23" y="46"/>
                  </a:lnTo>
                  <a:lnTo>
                    <a:pt x="28" y="50"/>
                  </a:lnTo>
                  <a:lnTo>
                    <a:pt x="30" y="49"/>
                  </a:lnTo>
                  <a:lnTo>
                    <a:pt x="32" y="49"/>
                  </a:lnTo>
                  <a:lnTo>
                    <a:pt x="34" y="50"/>
                  </a:lnTo>
                  <a:lnTo>
                    <a:pt x="34" y="51"/>
                  </a:lnTo>
                  <a:lnTo>
                    <a:pt x="36" y="54"/>
                  </a:lnTo>
                  <a:lnTo>
                    <a:pt x="38" y="56"/>
                  </a:lnTo>
                  <a:lnTo>
                    <a:pt x="42" y="58"/>
                  </a:lnTo>
                  <a:lnTo>
                    <a:pt x="45" y="59"/>
                  </a:lnTo>
                  <a:lnTo>
                    <a:pt x="47" y="61"/>
                  </a:lnTo>
                  <a:lnTo>
                    <a:pt x="49" y="62"/>
                  </a:lnTo>
                  <a:lnTo>
                    <a:pt x="51" y="69"/>
                  </a:lnTo>
                  <a:lnTo>
                    <a:pt x="53" y="69"/>
                  </a:lnTo>
                  <a:lnTo>
                    <a:pt x="53" y="68"/>
                  </a:lnTo>
                  <a:lnTo>
                    <a:pt x="55" y="67"/>
                  </a:lnTo>
                  <a:lnTo>
                    <a:pt x="57" y="70"/>
                  </a:lnTo>
                  <a:lnTo>
                    <a:pt x="59" y="70"/>
                  </a:lnTo>
                  <a:lnTo>
                    <a:pt x="61" y="69"/>
                  </a:lnTo>
                  <a:lnTo>
                    <a:pt x="63" y="68"/>
                  </a:lnTo>
                  <a:lnTo>
                    <a:pt x="68" y="66"/>
                  </a:lnTo>
                  <a:lnTo>
                    <a:pt x="68" y="65"/>
                  </a:lnTo>
                  <a:lnTo>
                    <a:pt x="63" y="62"/>
                  </a:lnTo>
                  <a:lnTo>
                    <a:pt x="63" y="61"/>
                  </a:lnTo>
                  <a:lnTo>
                    <a:pt x="68" y="62"/>
                  </a:lnTo>
                  <a:lnTo>
                    <a:pt x="72" y="61"/>
                  </a:lnTo>
                  <a:lnTo>
                    <a:pt x="76" y="62"/>
                  </a:lnTo>
                  <a:lnTo>
                    <a:pt x="82" y="60"/>
                  </a:lnTo>
                  <a:lnTo>
                    <a:pt x="82" y="57"/>
                  </a:lnTo>
                  <a:lnTo>
                    <a:pt x="87" y="56"/>
                  </a:lnTo>
                  <a:lnTo>
                    <a:pt x="87" y="57"/>
                  </a:lnTo>
                  <a:lnTo>
                    <a:pt x="89" y="56"/>
                  </a:lnTo>
                  <a:lnTo>
                    <a:pt x="87" y="51"/>
                  </a:lnTo>
                  <a:lnTo>
                    <a:pt x="85" y="51"/>
                  </a:lnTo>
                  <a:lnTo>
                    <a:pt x="87" y="50"/>
                  </a:lnTo>
                  <a:lnTo>
                    <a:pt x="87" y="49"/>
                  </a:lnTo>
                  <a:lnTo>
                    <a:pt x="87" y="46"/>
                  </a:lnTo>
                  <a:lnTo>
                    <a:pt x="85" y="44"/>
                  </a:lnTo>
                  <a:lnTo>
                    <a:pt x="87" y="43"/>
                  </a:lnTo>
                  <a:lnTo>
                    <a:pt x="89" y="4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4" name="Freeform 1074"/>
            <p:cNvSpPr>
              <a:spLocks/>
            </p:cNvSpPr>
            <p:nvPr/>
          </p:nvSpPr>
          <p:spPr bwMode="auto">
            <a:xfrm>
              <a:off x="6271774" y="3355074"/>
              <a:ext cx="65611" cy="29061"/>
            </a:xfrm>
            <a:custGeom>
              <a:avLst/>
              <a:gdLst>
                <a:gd name="T0" fmla="*/ 7 w 72"/>
                <a:gd name="T1" fmla="*/ 7 h 25"/>
                <a:gd name="T2" fmla="*/ 9 w 72"/>
                <a:gd name="T3" fmla="*/ 9 h 25"/>
                <a:gd name="T4" fmla="*/ 13 w 72"/>
                <a:gd name="T5" fmla="*/ 12 h 25"/>
                <a:gd name="T6" fmla="*/ 13 w 72"/>
                <a:gd name="T7" fmla="*/ 16 h 25"/>
                <a:gd name="T8" fmla="*/ 15 w 72"/>
                <a:gd name="T9" fmla="*/ 17 h 25"/>
                <a:gd name="T10" fmla="*/ 21 w 72"/>
                <a:gd name="T11" fmla="*/ 17 h 25"/>
                <a:gd name="T12" fmla="*/ 24 w 72"/>
                <a:gd name="T13" fmla="*/ 20 h 25"/>
                <a:gd name="T14" fmla="*/ 26 w 72"/>
                <a:gd name="T15" fmla="*/ 20 h 25"/>
                <a:gd name="T16" fmla="*/ 28 w 72"/>
                <a:gd name="T17" fmla="*/ 22 h 25"/>
                <a:gd name="T18" fmla="*/ 32 w 72"/>
                <a:gd name="T19" fmla="*/ 23 h 25"/>
                <a:gd name="T20" fmla="*/ 36 w 72"/>
                <a:gd name="T21" fmla="*/ 22 h 25"/>
                <a:gd name="T22" fmla="*/ 38 w 72"/>
                <a:gd name="T23" fmla="*/ 24 h 25"/>
                <a:gd name="T24" fmla="*/ 43 w 72"/>
                <a:gd name="T25" fmla="*/ 25 h 25"/>
                <a:gd name="T26" fmla="*/ 47 w 72"/>
                <a:gd name="T27" fmla="*/ 25 h 25"/>
                <a:gd name="T28" fmla="*/ 47 w 72"/>
                <a:gd name="T29" fmla="*/ 24 h 25"/>
                <a:gd name="T30" fmla="*/ 49 w 72"/>
                <a:gd name="T31" fmla="*/ 25 h 25"/>
                <a:gd name="T32" fmla="*/ 51 w 72"/>
                <a:gd name="T33" fmla="*/ 25 h 25"/>
                <a:gd name="T34" fmla="*/ 51 w 72"/>
                <a:gd name="T35" fmla="*/ 24 h 25"/>
                <a:gd name="T36" fmla="*/ 53 w 72"/>
                <a:gd name="T37" fmla="*/ 25 h 25"/>
                <a:gd name="T38" fmla="*/ 57 w 72"/>
                <a:gd name="T39" fmla="*/ 25 h 25"/>
                <a:gd name="T40" fmla="*/ 66 w 72"/>
                <a:gd name="T41" fmla="*/ 22 h 25"/>
                <a:gd name="T42" fmla="*/ 70 w 72"/>
                <a:gd name="T43" fmla="*/ 20 h 25"/>
                <a:gd name="T44" fmla="*/ 70 w 72"/>
                <a:gd name="T45" fmla="*/ 15 h 25"/>
                <a:gd name="T46" fmla="*/ 72 w 72"/>
                <a:gd name="T47" fmla="*/ 14 h 25"/>
                <a:gd name="T48" fmla="*/ 61 w 72"/>
                <a:gd name="T49" fmla="*/ 13 h 25"/>
                <a:gd name="T50" fmla="*/ 59 w 72"/>
                <a:gd name="T51" fmla="*/ 12 h 25"/>
                <a:gd name="T52" fmla="*/ 55 w 72"/>
                <a:gd name="T53" fmla="*/ 11 h 25"/>
                <a:gd name="T54" fmla="*/ 51 w 72"/>
                <a:gd name="T55" fmla="*/ 12 h 25"/>
                <a:gd name="T56" fmla="*/ 49 w 72"/>
                <a:gd name="T57" fmla="*/ 9 h 25"/>
                <a:gd name="T58" fmla="*/ 47 w 72"/>
                <a:gd name="T59" fmla="*/ 8 h 25"/>
                <a:gd name="T60" fmla="*/ 45 w 72"/>
                <a:gd name="T61" fmla="*/ 8 h 25"/>
                <a:gd name="T62" fmla="*/ 43 w 72"/>
                <a:gd name="T63" fmla="*/ 9 h 25"/>
                <a:gd name="T64" fmla="*/ 36 w 72"/>
                <a:gd name="T65" fmla="*/ 9 h 25"/>
                <a:gd name="T66" fmla="*/ 30 w 72"/>
                <a:gd name="T67" fmla="*/ 9 h 25"/>
                <a:gd name="T68" fmla="*/ 32 w 72"/>
                <a:gd name="T69" fmla="*/ 8 h 25"/>
                <a:gd name="T70" fmla="*/ 32 w 72"/>
                <a:gd name="T71" fmla="*/ 7 h 25"/>
                <a:gd name="T72" fmla="*/ 34 w 72"/>
                <a:gd name="T73" fmla="*/ 7 h 25"/>
                <a:gd name="T74" fmla="*/ 34 w 72"/>
                <a:gd name="T75" fmla="*/ 6 h 25"/>
                <a:gd name="T76" fmla="*/ 19 w 72"/>
                <a:gd name="T77" fmla="*/ 5 h 25"/>
                <a:gd name="T78" fmla="*/ 17 w 72"/>
                <a:gd name="T79" fmla="*/ 5 h 25"/>
                <a:gd name="T80" fmla="*/ 13 w 72"/>
                <a:gd name="T81" fmla="*/ 5 h 25"/>
                <a:gd name="T82" fmla="*/ 7 w 72"/>
                <a:gd name="T83" fmla="*/ 4 h 25"/>
                <a:gd name="T84" fmla="*/ 7 w 72"/>
                <a:gd name="T85" fmla="*/ 1 h 25"/>
                <a:gd name="T86" fmla="*/ 5 w 72"/>
                <a:gd name="T87" fmla="*/ 1 h 25"/>
                <a:gd name="T88" fmla="*/ 3 w 72"/>
                <a:gd name="T89" fmla="*/ 0 h 25"/>
                <a:gd name="T90" fmla="*/ 0 w 72"/>
                <a:gd name="T91" fmla="*/ 0 h 25"/>
                <a:gd name="T92" fmla="*/ 0 w 72"/>
                <a:gd name="T93" fmla="*/ 0 h 25"/>
                <a:gd name="T94" fmla="*/ 3 w 72"/>
                <a:gd name="T95" fmla="*/ 3 h 25"/>
                <a:gd name="T96" fmla="*/ 7 w 72"/>
                <a:gd name="T97" fmla="*/ 7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25"/>
                <a:gd name="T149" fmla="*/ 72 w 72"/>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25">
                  <a:moveTo>
                    <a:pt x="7" y="7"/>
                  </a:moveTo>
                  <a:lnTo>
                    <a:pt x="9" y="9"/>
                  </a:lnTo>
                  <a:lnTo>
                    <a:pt x="13" y="12"/>
                  </a:lnTo>
                  <a:lnTo>
                    <a:pt x="13" y="16"/>
                  </a:lnTo>
                  <a:lnTo>
                    <a:pt x="15" y="17"/>
                  </a:lnTo>
                  <a:lnTo>
                    <a:pt x="21" y="17"/>
                  </a:lnTo>
                  <a:lnTo>
                    <a:pt x="24" y="20"/>
                  </a:lnTo>
                  <a:lnTo>
                    <a:pt x="26" y="20"/>
                  </a:lnTo>
                  <a:lnTo>
                    <a:pt x="28" y="22"/>
                  </a:lnTo>
                  <a:lnTo>
                    <a:pt x="32" y="23"/>
                  </a:lnTo>
                  <a:lnTo>
                    <a:pt x="36" y="22"/>
                  </a:lnTo>
                  <a:lnTo>
                    <a:pt x="38" y="24"/>
                  </a:lnTo>
                  <a:lnTo>
                    <a:pt x="43" y="25"/>
                  </a:lnTo>
                  <a:lnTo>
                    <a:pt x="47" y="25"/>
                  </a:lnTo>
                  <a:lnTo>
                    <a:pt x="47" y="24"/>
                  </a:lnTo>
                  <a:lnTo>
                    <a:pt x="49" y="25"/>
                  </a:lnTo>
                  <a:lnTo>
                    <a:pt x="51" y="25"/>
                  </a:lnTo>
                  <a:lnTo>
                    <a:pt x="51" y="24"/>
                  </a:lnTo>
                  <a:lnTo>
                    <a:pt x="53" y="25"/>
                  </a:lnTo>
                  <a:lnTo>
                    <a:pt x="57" y="25"/>
                  </a:lnTo>
                  <a:lnTo>
                    <a:pt x="66" y="22"/>
                  </a:lnTo>
                  <a:lnTo>
                    <a:pt x="70" y="20"/>
                  </a:lnTo>
                  <a:lnTo>
                    <a:pt x="70" y="15"/>
                  </a:lnTo>
                  <a:lnTo>
                    <a:pt x="72" y="14"/>
                  </a:lnTo>
                  <a:lnTo>
                    <a:pt x="61" y="13"/>
                  </a:lnTo>
                  <a:lnTo>
                    <a:pt x="59" y="12"/>
                  </a:lnTo>
                  <a:lnTo>
                    <a:pt x="55" y="11"/>
                  </a:lnTo>
                  <a:lnTo>
                    <a:pt x="51" y="12"/>
                  </a:lnTo>
                  <a:lnTo>
                    <a:pt x="49" y="9"/>
                  </a:lnTo>
                  <a:lnTo>
                    <a:pt x="47" y="8"/>
                  </a:lnTo>
                  <a:lnTo>
                    <a:pt x="45" y="8"/>
                  </a:lnTo>
                  <a:lnTo>
                    <a:pt x="43" y="9"/>
                  </a:lnTo>
                  <a:lnTo>
                    <a:pt x="36" y="9"/>
                  </a:lnTo>
                  <a:lnTo>
                    <a:pt x="30" y="9"/>
                  </a:lnTo>
                  <a:lnTo>
                    <a:pt x="32" y="8"/>
                  </a:lnTo>
                  <a:lnTo>
                    <a:pt x="32" y="7"/>
                  </a:lnTo>
                  <a:lnTo>
                    <a:pt x="34" y="7"/>
                  </a:lnTo>
                  <a:lnTo>
                    <a:pt x="34" y="6"/>
                  </a:lnTo>
                  <a:lnTo>
                    <a:pt x="19" y="5"/>
                  </a:lnTo>
                  <a:lnTo>
                    <a:pt x="17" y="5"/>
                  </a:lnTo>
                  <a:lnTo>
                    <a:pt x="13" y="5"/>
                  </a:lnTo>
                  <a:lnTo>
                    <a:pt x="7" y="4"/>
                  </a:lnTo>
                  <a:lnTo>
                    <a:pt x="7" y="1"/>
                  </a:lnTo>
                  <a:lnTo>
                    <a:pt x="5" y="1"/>
                  </a:lnTo>
                  <a:lnTo>
                    <a:pt x="3" y="0"/>
                  </a:lnTo>
                  <a:lnTo>
                    <a:pt x="0" y="0"/>
                  </a:lnTo>
                  <a:lnTo>
                    <a:pt x="3" y="3"/>
                  </a:lnTo>
                  <a:lnTo>
                    <a:pt x="7"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5" name="Freeform 1075"/>
            <p:cNvSpPr>
              <a:spLocks/>
            </p:cNvSpPr>
            <p:nvPr/>
          </p:nvSpPr>
          <p:spPr bwMode="auto">
            <a:xfrm>
              <a:off x="3303780" y="3579422"/>
              <a:ext cx="17314" cy="10462"/>
            </a:xfrm>
            <a:custGeom>
              <a:avLst/>
              <a:gdLst>
                <a:gd name="T0" fmla="*/ 10 w 19"/>
                <a:gd name="T1" fmla="*/ 8 h 9"/>
                <a:gd name="T2" fmla="*/ 15 w 19"/>
                <a:gd name="T3" fmla="*/ 9 h 9"/>
                <a:gd name="T4" fmla="*/ 19 w 19"/>
                <a:gd name="T5" fmla="*/ 8 h 9"/>
                <a:gd name="T6" fmla="*/ 17 w 19"/>
                <a:gd name="T7" fmla="*/ 4 h 9"/>
                <a:gd name="T8" fmla="*/ 6 w 19"/>
                <a:gd name="T9" fmla="*/ 3 h 9"/>
                <a:gd name="T10" fmla="*/ 6 w 19"/>
                <a:gd name="T11" fmla="*/ 0 h 9"/>
                <a:gd name="T12" fmla="*/ 4 w 19"/>
                <a:gd name="T13" fmla="*/ 1 h 9"/>
                <a:gd name="T14" fmla="*/ 2 w 19"/>
                <a:gd name="T15" fmla="*/ 3 h 9"/>
                <a:gd name="T16" fmla="*/ 0 w 19"/>
                <a:gd name="T17" fmla="*/ 4 h 9"/>
                <a:gd name="T18" fmla="*/ 0 w 19"/>
                <a:gd name="T19" fmla="*/ 6 h 9"/>
                <a:gd name="T20" fmla="*/ 4 w 19"/>
                <a:gd name="T21" fmla="*/ 8 h 9"/>
                <a:gd name="T22" fmla="*/ 10 w 19"/>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9"/>
                <a:gd name="T38" fmla="*/ 19 w 1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9">
                  <a:moveTo>
                    <a:pt x="10" y="8"/>
                  </a:moveTo>
                  <a:lnTo>
                    <a:pt x="15" y="9"/>
                  </a:lnTo>
                  <a:lnTo>
                    <a:pt x="19" y="8"/>
                  </a:lnTo>
                  <a:lnTo>
                    <a:pt x="17" y="4"/>
                  </a:lnTo>
                  <a:lnTo>
                    <a:pt x="6" y="3"/>
                  </a:lnTo>
                  <a:lnTo>
                    <a:pt x="6" y="0"/>
                  </a:lnTo>
                  <a:lnTo>
                    <a:pt x="4" y="1"/>
                  </a:lnTo>
                  <a:lnTo>
                    <a:pt x="2" y="3"/>
                  </a:lnTo>
                  <a:lnTo>
                    <a:pt x="0" y="4"/>
                  </a:lnTo>
                  <a:lnTo>
                    <a:pt x="0" y="6"/>
                  </a:lnTo>
                  <a:lnTo>
                    <a:pt x="4" y="8"/>
                  </a:lnTo>
                  <a:lnTo>
                    <a:pt x="10"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6" name="Freeform 1076"/>
            <p:cNvSpPr>
              <a:spLocks/>
            </p:cNvSpPr>
            <p:nvPr/>
          </p:nvSpPr>
          <p:spPr bwMode="auto">
            <a:xfrm>
              <a:off x="3138841" y="3575935"/>
              <a:ext cx="7290" cy="12787"/>
            </a:xfrm>
            <a:custGeom>
              <a:avLst/>
              <a:gdLst>
                <a:gd name="T0" fmla="*/ 6 w 8"/>
                <a:gd name="T1" fmla="*/ 1 h 11"/>
                <a:gd name="T2" fmla="*/ 4 w 8"/>
                <a:gd name="T3" fmla="*/ 0 h 11"/>
                <a:gd name="T4" fmla="*/ 2 w 8"/>
                <a:gd name="T5" fmla="*/ 1 h 11"/>
                <a:gd name="T6" fmla="*/ 0 w 8"/>
                <a:gd name="T7" fmla="*/ 9 h 11"/>
                <a:gd name="T8" fmla="*/ 4 w 8"/>
                <a:gd name="T9" fmla="*/ 11 h 11"/>
                <a:gd name="T10" fmla="*/ 6 w 8"/>
                <a:gd name="T11" fmla="*/ 11 h 11"/>
                <a:gd name="T12" fmla="*/ 8 w 8"/>
                <a:gd name="T13" fmla="*/ 9 h 11"/>
                <a:gd name="T14" fmla="*/ 6 w 8"/>
                <a:gd name="T15" fmla="*/ 1 h 11"/>
                <a:gd name="T16" fmla="*/ 6 w 8"/>
                <a:gd name="T17" fmla="*/ 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6" y="1"/>
                  </a:moveTo>
                  <a:lnTo>
                    <a:pt x="4" y="0"/>
                  </a:lnTo>
                  <a:lnTo>
                    <a:pt x="2" y="1"/>
                  </a:lnTo>
                  <a:lnTo>
                    <a:pt x="0" y="9"/>
                  </a:lnTo>
                  <a:lnTo>
                    <a:pt x="4" y="11"/>
                  </a:lnTo>
                  <a:lnTo>
                    <a:pt x="6" y="11"/>
                  </a:lnTo>
                  <a:lnTo>
                    <a:pt x="8" y="9"/>
                  </a:lnTo>
                  <a:lnTo>
                    <a:pt x="6"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7" name="Freeform 1077"/>
            <p:cNvSpPr>
              <a:spLocks/>
            </p:cNvSpPr>
            <p:nvPr/>
          </p:nvSpPr>
          <p:spPr bwMode="auto">
            <a:xfrm>
              <a:off x="6125972" y="3401571"/>
              <a:ext cx="11846" cy="12787"/>
            </a:xfrm>
            <a:custGeom>
              <a:avLst/>
              <a:gdLst>
                <a:gd name="T0" fmla="*/ 2 w 13"/>
                <a:gd name="T1" fmla="*/ 0 h 11"/>
                <a:gd name="T2" fmla="*/ 0 w 13"/>
                <a:gd name="T3" fmla="*/ 0 h 11"/>
                <a:gd name="T4" fmla="*/ 0 w 13"/>
                <a:gd name="T5" fmla="*/ 3 h 11"/>
                <a:gd name="T6" fmla="*/ 5 w 13"/>
                <a:gd name="T7" fmla="*/ 5 h 11"/>
                <a:gd name="T8" fmla="*/ 5 w 13"/>
                <a:gd name="T9" fmla="*/ 6 h 11"/>
                <a:gd name="T10" fmla="*/ 9 w 13"/>
                <a:gd name="T11" fmla="*/ 8 h 11"/>
                <a:gd name="T12" fmla="*/ 11 w 13"/>
                <a:gd name="T13" fmla="*/ 11 h 11"/>
                <a:gd name="T14" fmla="*/ 13 w 13"/>
                <a:gd name="T15" fmla="*/ 11 h 11"/>
                <a:gd name="T16" fmla="*/ 13 w 13"/>
                <a:gd name="T17" fmla="*/ 8 h 11"/>
                <a:gd name="T18" fmla="*/ 11 w 13"/>
                <a:gd name="T19" fmla="*/ 7 h 11"/>
                <a:gd name="T20" fmla="*/ 9 w 13"/>
                <a:gd name="T21" fmla="*/ 7 h 11"/>
                <a:gd name="T22" fmla="*/ 9 w 13"/>
                <a:gd name="T23" fmla="*/ 6 h 11"/>
                <a:gd name="T24" fmla="*/ 9 w 13"/>
                <a:gd name="T25" fmla="*/ 6 h 11"/>
                <a:gd name="T26" fmla="*/ 2 w 13"/>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1"/>
                <a:gd name="T44" fmla="*/ 13 w 1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1">
                  <a:moveTo>
                    <a:pt x="2" y="0"/>
                  </a:moveTo>
                  <a:lnTo>
                    <a:pt x="0" y="0"/>
                  </a:lnTo>
                  <a:lnTo>
                    <a:pt x="0" y="3"/>
                  </a:lnTo>
                  <a:lnTo>
                    <a:pt x="5" y="5"/>
                  </a:lnTo>
                  <a:lnTo>
                    <a:pt x="5" y="6"/>
                  </a:lnTo>
                  <a:lnTo>
                    <a:pt x="9" y="8"/>
                  </a:lnTo>
                  <a:lnTo>
                    <a:pt x="11" y="11"/>
                  </a:lnTo>
                  <a:lnTo>
                    <a:pt x="13" y="11"/>
                  </a:lnTo>
                  <a:lnTo>
                    <a:pt x="13" y="8"/>
                  </a:lnTo>
                  <a:lnTo>
                    <a:pt x="11" y="7"/>
                  </a:lnTo>
                  <a:lnTo>
                    <a:pt x="9" y="7"/>
                  </a:lnTo>
                  <a:lnTo>
                    <a:pt x="9" y="6"/>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8" name="Freeform 1078"/>
            <p:cNvSpPr>
              <a:spLocks/>
            </p:cNvSpPr>
            <p:nvPr/>
          </p:nvSpPr>
          <p:spPr bwMode="auto">
            <a:xfrm>
              <a:off x="2972079" y="3407383"/>
              <a:ext cx="20959" cy="10462"/>
            </a:xfrm>
            <a:custGeom>
              <a:avLst/>
              <a:gdLst>
                <a:gd name="T0" fmla="*/ 12 w 23"/>
                <a:gd name="T1" fmla="*/ 2 h 9"/>
                <a:gd name="T2" fmla="*/ 8 w 23"/>
                <a:gd name="T3" fmla="*/ 2 h 9"/>
                <a:gd name="T4" fmla="*/ 6 w 23"/>
                <a:gd name="T5" fmla="*/ 4 h 9"/>
                <a:gd name="T6" fmla="*/ 6 w 23"/>
                <a:gd name="T7" fmla="*/ 6 h 9"/>
                <a:gd name="T8" fmla="*/ 0 w 23"/>
                <a:gd name="T9" fmla="*/ 7 h 9"/>
                <a:gd name="T10" fmla="*/ 0 w 23"/>
                <a:gd name="T11" fmla="*/ 8 h 9"/>
                <a:gd name="T12" fmla="*/ 4 w 23"/>
                <a:gd name="T13" fmla="*/ 8 h 9"/>
                <a:gd name="T14" fmla="*/ 6 w 23"/>
                <a:gd name="T15" fmla="*/ 7 h 9"/>
                <a:gd name="T16" fmla="*/ 6 w 23"/>
                <a:gd name="T17" fmla="*/ 7 h 9"/>
                <a:gd name="T18" fmla="*/ 8 w 23"/>
                <a:gd name="T19" fmla="*/ 9 h 9"/>
                <a:gd name="T20" fmla="*/ 8 w 23"/>
                <a:gd name="T21" fmla="*/ 8 h 9"/>
                <a:gd name="T22" fmla="*/ 10 w 23"/>
                <a:gd name="T23" fmla="*/ 8 h 9"/>
                <a:gd name="T24" fmla="*/ 10 w 23"/>
                <a:gd name="T25" fmla="*/ 8 h 9"/>
                <a:gd name="T26" fmla="*/ 16 w 23"/>
                <a:gd name="T27" fmla="*/ 7 h 9"/>
                <a:gd name="T28" fmla="*/ 23 w 23"/>
                <a:gd name="T29" fmla="*/ 3 h 9"/>
                <a:gd name="T30" fmla="*/ 23 w 23"/>
                <a:gd name="T31" fmla="*/ 1 h 9"/>
                <a:gd name="T32" fmla="*/ 23 w 23"/>
                <a:gd name="T33" fmla="*/ 0 h 9"/>
                <a:gd name="T34" fmla="*/ 18 w 23"/>
                <a:gd name="T35" fmla="*/ 0 h 9"/>
                <a:gd name="T36" fmla="*/ 12 w 23"/>
                <a:gd name="T37" fmla="*/ 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9"/>
                <a:gd name="T59" fmla="*/ 23 w 23"/>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9">
                  <a:moveTo>
                    <a:pt x="12" y="2"/>
                  </a:moveTo>
                  <a:lnTo>
                    <a:pt x="8" y="2"/>
                  </a:lnTo>
                  <a:lnTo>
                    <a:pt x="6" y="4"/>
                  </a:lnTo>
                  <a:lnTo>
                    <a:pt x="6" y="6"/>
                  </a:lnTo>
                  <a:lnTo>
                    <a:pt x="0" y="7"/>
                  </a:lnTo>
                  <a:lnTo>
                    <a:pt x="0" y="8"/>
                  </a:lnTo>
                  <a:lnTo>
                    <a:pt x="4" y="8"/>
                  </a:lnTo>
                  <a:lnTo>
                    <a:pt x="6" y="7"/>
                  </a:lnTo>
                  <a:lnTo>
                    <a:pt x="8" y="9"/>
                  </a:lnTo>
                  <a:lnTo>
                    <a:pt x="8" y="8"/>
                  </a:lnTo>
                  <a:lnTo>
                    <a:pt x="10" y="8"/>
                  </a:lnTo>
                  <a:lnTo>
                    <a:pt x="16" y="7"/>
                  </a:lnTo>
                  <a:lnTo>
                    <a:pt x="23" y="3"/>
                  </a:lnTo>
                  <a:lnTo>
                    <a:pt x="23" y="1"/>
                  </a:lnTo>
                  <a:lnTo>
                    <a:pt x="23" y="0"/>
                  </a:lnTo>
                  <a:lnTo>
                    <a:pt x="18" y="0"/>
                  </a:lnTo>
                  <a:lnTo>
                    <a:pt x="1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899" name="Freeform 1079"/>
            <p:cNvSpPr>
              <a:spLocks/>
            </p:cNvSpPr>
            <p:nvPr/>
          </p:nvSpPr>
          <p:spPr bwMode="auto">
            <a:xfrm>
              <a:off x="2870017" y="3417845"/>
              <a:ext cx="32806" cy="29061"/>
            </a:xfrm>
            <a:custGeom>
              <a:avLst/>
              <a:gdLst>
                <a:gd name="T0" fmla="*/ 23 w 36"/>
                <a:gd name="T1" fmla="*/ 0 h 25"/>
                <a:gd name="T2" fmla="*/ 17 w 36"/>
                <a:gd name="T3" fmla="*/ 1 h 25"/>
                <a:gd name="T4" fmla="*/ 8 w 36"/>
                <a:gd name="T5" fmla="*/ 1 h 25"/>
                <a:gd name="T6" fmla="*/ 6 w 36"/>
                <a:gd name="T7" fmla="*/ 2 h 25"/>
                <a:gd name="T8" fmla="*/ 0 w 36"/>
                <a:gd name="T9" fmla="*/ 8 h 25"/>
                <a:gd name="T10" fmla="*/ 0 w 36"/>
                <a:gd name="T11" fmla="*/ 9 h 25"/>
                <a:gd name="T12" fmla="*/ 6 w 36"/>
                <a:gd name="T13" fmla="*/ 10 h 25"/>
                <a:gd name="T14" fmla="*/ 19 w 36"/>
                <a:gd name="T15" fmla="*/ 19 h 25"/>
                <a:gd name="T16" fmla="*/ 19 w 36"/>
                <a:gd name="T17" fmla="*/ 22 h 25"/>
                <a:gd name="T18" fmla="*/ 23 w 36"/>
                <a:gd name="T19" fmla="*/ 25 h 25"/>
                <a:gd name="T20" fmla="*/ 25 w 36"/>
                <a:gd name="T21" fmla="*/ 24 h 25"/>
                <a:gd name="T22" fmla="*/ 25 w 36"/>
                <a:gd name="T23" fmla="*/ 24 h 25"/>
                <a:gd name="T24" fmla="*/ 25 w 36"/>
                <a:gd name="T25" fmla="*/ 24 h 25"/>
                <a:gd name="T26" fmla="*/ 29 w 36"/>
                <a:gd name="T27" fmla="*/ 21 h 25"/>
                <a:gd name="T28" fmla="*/ 29 w 36"/>
                <a:gd name="T29" fmla="*/ 19 h 25"/>
                <a:gd name="T30" fmla="*/ 29 w 36"/>
                <a:gd name="T31" fmla="*/ 18 h 25"/>
                <a:gd name="T32" fmla="*/ 34 w 36"/>
                <a:gd name="T33" fmla="*/ 15 h 25"/>
                <a:gd name="T34" fmla="*/ 36 w 36"/>
                <a:gd name="T35" fmla="*/ 6 h 25"/>
                <a:gd name="T36" fmla="*/ 36 w 36"/>
                <a:gd name="T37" fmla="*/ 5 h 25"/>
                <a:gd name="T38" fmla="*/ 34 w 36"/>
                <a:gd name="T39" fmla="*/ 5 h 25"/>
                <a:gd name="T40" fmla="*/ 31 w 36"/>
                <a:gd name="T41" fmla="*/ 2 h 25"/>
                <a:gd name="T42" fmla="*/ 25 w 36"/>
                <a:gd name="T43" fmla="*/ 1 h 25"/>
                <a:gd name="T44" fmla="*/ 23 w 36"/>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25"/>
                <a:gd name="T71" fmla="*/ 36 w 36"/>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25">
                  <a:moveTo>
                    <a:pt x="23" y="0"/>
                  </a:moveTo>
                  <a:lnTo>
                    <a:pt x="17" y="1"/>
                  </a:lnTo>
                  <a:lnTo>
                    <a:pt x="8" y="1"/>
                  </a:lnTo>
                  <a:lnTo>
                    <a:pt x="6" y="2"/>
                  </a:lnTo>
                  <a:lnTo>
                    <a:pt x="0" y="8"/>
                  </a:lnTo>
                  <a:lnTo>
                    <a:pt x="0" y="9"/>
                  </a:lnTo>
                  <a:lnTo>
                    <a:pt x="6" y="10"/>
                  </a:lnTo>
                  <a:lnTo>
                    <a:pt x="19" y="19"/>
                  </a:lnTo>
                  <a:lnTo>
                    <a:pt x="19" y="22"/>
                  </a:lnTo>
                  <a:lnTo>
                    <a:pt x="23" y="25"/>
                  </a:lnTo>
                  <a:lnTo>
                    <a:pt x="25" y="24"/>
                  </a:lnTo>
                  <a:lnTo>
                    <a:pt x="29" y="21"/>
                  </a:lnTo>
                  <a:lnTo>
                    <a:pt x="29" y="19"/>
                  </a:lnTo>
                  <a:lnTo>
                    <a:pt x="29" y="18"/>
                  </a:lnTo>
                  <a:lnTo>
                    <a:pt x="34" y="15"/>
                  </a:lnTo>
                  <a:lnTo>
                    <a:pt x="36" y="6"/>
                  </a:lnTo>
                  <a:lnTo>
                    <a:pt x="36" y="5"/>
                  </a:lnTo>
                  <a:lnTo>
                    <a:pt x="34" y="5"/>
                  </a:lnTo>
                  <a:lnTo>
                    <a:pt x="31" y="2"/>
                  </a:lnTo>
                  <a:lnTo>
                    <a:pt x="25" y="1"/>
                  </a:lnTo>
                  <a:lnTo>
                    <a:pt x="2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1" name="Freeform 1081"/>
            <p:cNvSpPr>
              <a:spLocks/>
            </p:cNvSpPr>
            <p:nvPr/>
          </p:nvSpPr>
          <p:spPr bwMode="auto">
            <a:xfrm>
              <a:off x="6143286" y="3485266"/>
              <a:ext cx="17314" cy="5812"/>
            </a:xfrm>
            <a:custGeom>
              <a:avLst/>
              <a:gdLst>
                <a:gd name="T0" fmla="*/ 11 w 19"/>
                <a:gd name="T1" fmla="*/ 1 h 5"/>
                <a:gd name="T2" fmla="*/ 9 w 19"/>
                <a:gd name="T3" fmla="*/ 1 h 5"/>
                <a:gd name="T4" fmla="*/ 7 w 19"/>
                <a:gd name="T5" fmla="*/ 1 h 5"/>
                <a:gd name="T6" fmla="*/ 5 w 19"/>
                <a:gd name="T7" fmla="*/ 0 h 5"/>
                <a:gd name="T8" fmla="*/ 2 w 19"/>
                <a:gd name="T9" fmla="*/ 1 h 5"/>
                <a:gd name="T10" fmla="*/ 0 w 19"/>
                <a:gd name="T11" fmla="*/ 1 h 5"/>
                <a:gd name="T12" fmla="*/ 0 w 19"/>
                <a:gd name="T13" fmla="*/ 3 h 5"/>
                <a:gd name="T14" fmla="*/ 11 w 19"/>
                <a:gd name="T15" fmla="*/ 5 h 5"/>
                <a:gd name="T16" fmla="*/ 13 w 19"/>
                <a:gd name="T17" fmla="*/ 4 h 5"/>
                <a:gd name="T18" fmla="*/ 15 w 19"/>
                <a:gd name="T19" fmla="*/ 5 h 5"/>
                <a:gd name="T20" fmla="*/ 19 w 19"/>
                <a:gd name="T21" fmla="*/ 3 h 5"/>
                <a:gd name="T22" fmla="*/ 17 w 19"/>
                <a:gd name="T23" fmla="*/ 1 h 5"/>
                <a:gd name="T24" fmla="*/ 11 w 19"/>
                <a:gd name="T25" fmla="*/ 1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5"/>
                <a:gd name="T41" fmla="*/ 19 w 19"/>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5">
                  <a:moveTo>
                    <a:pt x="11" y="1"/>
                  </a:moveTo>
                  <a:lnTo>
                    <a:pt x="9" y="1"/>
                  </a:lnTo>
                  <a:lnTo>
                    <a:pt x="7" y="1"/>
                  </a:lnTo>
                  <a:lnTo>
                    <a:pt x="5" y="0"/>
                  </a:lnTo>
                  <a:lnTo>
                    <a:pt x="2" y="1"/>
                  </a:lnTo>
                  <a:lnTo>
                    <a:pt x="0" y="1"/>
                  </a:lnTo>
                  <a:lnTo>
                    <a:pt x="0" y="3"/>
                  </a:lnTo>
                  <a:lnTo>
                    <a:pt x="11" y="5"/>
                  </a:lnTo>
                  <a:lnTo>
                    <a:pt x="13" y="4"/>
                  </a:lnTo>
                  <a:lnTo>
                    <a:pt x="15" y="5"/>
                  </a:lnTo>
                  <a:lnTo>
                    <a:pt x="19" y="3"/>
                  </a:lnTo>
                  <a:lnTo>
                    <a:pt x="17" y="1"/>
                  </a:lnTo>
                  <a:lnTo>
                    <a:pt x="11"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2" name="Freeform 1082"/>
            <p:cNvSpPr>
              <a:spLocks/>
            </p:cNvSpPr>
            <p:nvPr/>
          </p:nvSpPr>
          <p:spPr bwMode="auto">
            <a:xfrm>
              <a:off x="6158777" y="3484103"/>
              <a:ext cx="15492" cy="9299"/>
            </a:xfrm>
            <a:custGeom>
              <a:avLst/>
              <a:gdLst>
                <a:gd name="T0" fmla="*/ 2 w 17"/>
                <a:gd name="T1" fmla="*/ 8 h 8"/>
                <a:gd name="T2" fmla="*/ 4 w 17"/>
                <a:gd name="T3" fmla="*/ 8 h 8"/>
                <a:gd name="T4" fmla="*/ 6 w 17"/>
                <a:gd name="T5" fmla="*/ 8 h 8"/>
                <a:gd name="T6" fmla="*/ 11 w 17"/>
                <a:gd name="T7" fmla="*/ 8 h 8"/>
                <a:gd name="T8" fmla="*/ 17 w 17"/>
                <a:gd name="T9" fmla="*/ 5 h 8"/>
                <a:gd name="T10" fmla="*/ 17 w 17"/>
                <a:gd name="T11" fmla="*/ 2 h 8"/>
                <a:gd name="T12" fmla="*/ 15 w 17"/>
                <a:gd name="T13" fmla="*/ 1 h 8"/>
                <a:gd name="T14" fmla="*/ 13 w 17"/>
                <a:gd name="T15" fmla="*/ 0 h 8"/>
                <a:gd name="T16" fmla="*/ 11 w 17"/>
                <a:gd name="T17" fmla="*/ 0 h 8"/>
                <a:gd name="T18" fmla="*/ 11 w 17"/>
                <a:gd name="T19" fmla="*/ 2 h 8"/>
                <a:gd name="T20" fmla="*/ 9 w 17"/>
                <a:gd name="T21" fmla="*/ 2 h 8"/>
                <a:gd name="T22" fmla="*/ 9 w 17"/>
                <a:gd name="T23" fmla="*/ 2 h 8"/>
                <a:gd name="T24" fmla="*/ 6 w 17"/>
                <a:gd name="T25" fmla="*/ 2 h 8"/>
                <a:gd name="T26" fmla="*/ 2 w 17"/>
                <a:gd name="T27" fmla="*/ 4 h 8"/>
                <a:gd name="T28" fmla="*/ 2 w 17"/>
                <a:gd name="T29" fmla="*/ 4 h 8"/>
                <a:gd name="T30" fmla="*/ 2 w 17"/>
                <a:gd name="T31" fmla="*/ 5 h 8"/>
                <a:gd name="T32" fmla="*/ 0 w 17"/>
                <a:gd name="T33" fmla="*/ 7 h 8"/>
                <a:gd name="T34" fmla="*/ 0 w 17"/>
                <a:gd name="T35" fmla="*/ 8 h 8"/>
                <a:gd name="T36" fmla="*/ 2 w 17"/>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8"/>
                <a:gd name="T59" fmla="*/ 17 w 17"/>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8">
                  <a:moveTo>
                    <a:pt x="2" y="8"/>
                  </a:moveTo>
                  <a:lnTo>
                    <a:pt x="4" y="8"/>
                  </a:lnTo>
                  <a:lnTo>
                    <a:pt x="6" y="8"/>
                  </a:lnTo>
                  <a:lnTo>
                    <a:pt x="11" y="8"/>
                  </a:lnTo>
                  <a:lnTo>
                    <a:pt x="17" y="5"/>
                  </a:lnTo>
                  <a:lnTo>
                    <a:pt x="17" y="2"/>
                  </a:lnTo>
                  <a:lnTo>
                    <a:pt x="15" y="1"/>
                  </a:lnTo>
                  <a:lnTo>
                    <a:pt x="13" y="0"/>
                  </a:lnTo>
                  <a:lnTo>
                    <a:pt x="11" y="0"/>
                  </a:lnTo>
                  <a:lnTo>
                    <a:pt x="11" y="2"/>
                  </a:lnTo>
                  <a:lnTo>
                    <a:pt x="9" y="2"/>
                  </a:lnTo>
                  <a:lnTo>
                    <a:pt x="6" y="2"/>
                  </a:lnTo>
                  <a:lnTo>
                    <a:pt x="2" y="4"/>
                  </a:lnTo>
                  <a:lnTo>
                    <a:pt x="2" y="5"/>
                  </a:lnTo>
                  <a:lnTo>
                    <a:pt x="0" y="7"/>
                  </a:lnTo>
                  <a:lnTo>
                    <a:pt x="0" y="8"/>
                  </a:lnTo>
                  <a:lnTo>
                    <a:pt x="2"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3" name="Freeform 1083"/>
            <p:cNvSpPr>
              <a:spLocks/>
            </p:cNvSpPr>
            <p:nvPr/>
          </p:nvSpPr>
          <p:spPr bwMode="auto">
            <a:xfrm>
              <a:off x="2898266" y="3359724"/>
              <a:ext cx="17314" cy="13949"/>
            </a:xfrm>
            <a:custGeom>
              <a:avLst/>
              <a:gdLst>
                <a:gd name="T0" fmla="*/ 0 w 19"/>
                <a:gd name="T1" fmla="*/ 9 h 12"/>
                <a:gd name="T2" fmla="*/ 3 w 19"/>
                <a:gd name="T3" fmla="*/ 11 h 12"/>
                <a:gd name="T4" fmla="*/ 11 w 19"/>
                <a:gd name="T5" fmla="*/ 12 h 12"/>
                <a:gd name="T6" fmla="*/ 15 w 19"/>
                <a:gd name="T7" fmla="*/ 10 h 12"/>
                <a:gd name="T8" fmla="*/ 19 w 19"/>
                <a:gd name="T9" fmla="*/ 8 h 12"/>
                <a:gd name="T10" fmla="*/ 15 w 19"/>
                <a:gd name="T11" fmla="*/ 2 h 12"/>
                <a:gd name="T12" fmla="*/ 13 w 19"/>
                <a:gd name="T13" fmla="*/ 1 h 12"/>
                <a:gd name="T14" fmla="*/ 13 w 19"/>
                <a:gd name="T15" fmla="*/ 0 h 12"/>
                <a:gd name="T16" fmla="*/ 11 w 19"/>
                <a:gd name="T17" fmla="*/ 0 h 12"/>
                <a:gd name="T18" fmla="*/ 5 w 19"/>
                <a:gd name="T19" fmla="*/ 0 h 12"/>
                <a:gd name="T20" fmla="*/ 0 w 19"/>
                <a:gd name="T21" fmla="*/ 8 h 12"/>
                <a:gd name="T22" fmla="*/ 0 w 19"/>
                <a:gd name="T23" fmla="*/ 9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2"/>
                <a:gd name="T38" fmla="*/ 19 w 19"/>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2">
                  <a:moveTo>
                    <a:pt x="0" y="9"/>
                  </a:moveTo>
                  <a:lnTo>
                    <a:pt x="3" y="11"/>
                  </a:lnTo>
                  <a:lnTo>
                    <a:pt x="11" y="12"/>
                  </a:lnTo>
                  <a:lnTo>
                    <a:pt x="15" y="10"/>
                  </a:lnTo>
                  <a:lnTo>
                    <a:pt x="19" y="8"/>
                  </a:lnTo>
                  <a:lnTo>
                    <a:pt x="15" y="2"/>
                  </a:lnTo>
                  <a:lnTo>
                    <a:pt x="13" y="1"/>
                  </a:lnTo>
                  <a:lnTo>
                    <a:pt x="13" y="0"/>
                  </a:lnTo>
                  <a:lnTo>
                    <a:pt x="11" y="0"/>
                  </a:lnTo>
                  <a:lnTo>
                    <a:pt x="5" y="0"/>
                  </a:lnTo>
                  <a:lnTo>
                    <a:pt x="0" y="8"/>
                  </a:lnTo>
                  <a:lnTo>
                    <a:pt x="0"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4" name="Freeform 1084"/>
            <p:cNvSpPr>
              <a:spLocks/>
            </p:cNvSpPr>
            <p:nvPr/>
          </p:nvSpPr>
          <p:spPr bwMode="auto">
            <a:xfrm>
              <a:off x="2614863" y="3389947"/>
              <a:ext cx="142158" cy="110430"/>
            </a:xfrm>
            <a:custGeom>
              <a:avLst/>
              <a:gdLst>
                <a:gd name="T0" fmla="*/ 12 w 156"/>
                <a:gd name="T1" fmla="*/ 74 h 95"/>
                <a:gd name="T2" fmla="*/ 15 w 156"/>
                <a:gd name="T3" fmla="*/ 77 h 95"/>
                <a:gd name="T4" fmla="*/ 19 w 156"/>
                <a:gd name="T5" fmla="*/ 75 h 95"/>
                <a:gd name="T6" fmla="*/ 40 w 156"/>
                <a:gd name="T7" fmla="*/ 95 h 95"/>
                <a:gd name="T8" fmla="*/ 50 w 156"/>
                <a:gd name="T9" fmla="*/ 91 h 95"/>
                <a:gd name="T10" fmla="*/ 63 w 156"/>
                <a:gd name="T11" fmla="*/ 86 h 95"/>
                <a:gd name="T12" fmla="*/ 67 w 156"/>
                <a:gd name="T13" fmla="*/ 88 h 95"/>
                <a:gd name="T14" fmla="*/ 69 w 156"/>
                <a:gd name="T15" fmla="*/ 85 h 95"/>
                <a:gd name="T16" fmla="*/ 74 w 156"/>
                <a:gd name="T17" fmla="*/ 86 h 95"/>
                <a:gd name="T18" fmla="*/ 80 w 156"/>
                <a:gd name="T19" fmla="*/ 80 h 95"/>
                <a:gd name="T20" fmla="*/ 80 w 156"/>
                <a:gd name="T21" fmla="*/ 74 h 95"/>
                <a:gd name="T22" fmla="*/ 84 w 156"/>
                <a:gd name="T23" fmla="*/ 65 h 95"/>
                <a:gd name="T24" fmla="*/ 90 w 156"/>
                <a:gd name="T25" fmla="*/ 65 h 95"/>
                <a:gd name="T26" fmla="*/ 99 w 156"/>
                <a:gd name="T27" fmla="*/ 56 h 95"/>
                <a:gd name="T28" fmla="*/ 154 w 156"/>
                <a:gd name="T29" fmla="*/ 29 h 95"/>
                <a:gd name="T30" fmla="*/ 130 w 156"/>
                <a:gd name="T31" fmla="*/ 14 h 95"/>
                <a:gd name="T32" fmla="*/ 111 w 156"/>
                <a:gd name="T33" fmla="*/ 8 h 95"/>
                <a:gd name="T34" fmla="*/ 103 w 156"/>
                <a:gd name="T35" fmla="*/ 14 h 95"/>
                <a:gd name="T36" fmla="*/ 99 w 156"/>
                <a:gd name="T37" fmla="*/ 17 h 95"/>
                <a:gd name="T38" fmla="*/ 99 w 156"/>
                <a:gd name="T39" fmla="*/ 11 h 95"/>
                <a:gd name="T40" fmla="*/ 95 w 156"/>
                <a:gd name="T41" fmla="*/ 13 h 95"/>
                <a:gd name="T42" fmla="*/ 90 w 156"/>
                <a:gd name="T43" fmla="*/ 13 h 95"/>
                <a:gd name="T44" fmla="*/ 74 w 156"/>
                <a:gd name="T45" fmla="*/ 1 h 95"/>
                <a:gd name="T46" fmla="*/ 59 w 156"/>
                <a:gd name="T47" fmla="*/ 2 h 95"/>
                <a:gd name="T48" fmla="*/ 42 w 156"/>
                <a:gd name="T49" fmla="*/ 2 h 95"/>
                <a:gd name="T50" fmla="*/ 40 w 156"/>
                <a:gd name="T51" fmla="*/ 5 h 95"/>
                <a:gd name="T52" fmla="*/ 38 w 156"/>
                <a:gd name="T53" fmla="*/ 2 h 95"/>
                <a:gd name="T54" fmla="*/ 36 w 156"/>
                <a:gd name="T55" fmla="*/ 2 h 95"/>
                <a:gd name="T56" fmla="*/ 27 w 156"/>
                <a:gd name="T57" fmla="*/ 3 h 95"/>
                <a:gd name="T58" fmla="*/ 21 w 156"/>
                <a:gd name="T59" fmla="*/ 5 h 95"/>
                <a:gd name="T60" fmla="*/ 21 w 156"/>
                <a:gd name="T61" fmla="*/ 9 h 95"/>
                <a:gd name="T62" fmla="*/ 21 w 156"/>
                <a:gd name="T63" fmla="*/ 13 h 95"/>
                <a:gd name="T64" fmla="*/ 29 w 156"/>
                <a:gd name="T65" fmla="*/ 19 h 95"/>
                <a:gd name="T66" fmla="*/ 21 w 156"/>
                <a:gd name="T67" fmla="*/ 30 h 95"/>
                <a:gd name="T68" fmla="*/ 19 w 156"/>
                <a:gd name="T69" fmla="*/ 33 h 95"/>
                <a:gd name="T70" fmla="*/ 17 w 156"/>
                <a:gd name="T71" fmla="*/ 40 h 95"/>
                <a:gd name="T72" fmla="*/ 15 w 156"/>
                <a:gd name="T73" fmla="*/ 42 h 95"/>
                <a:gd name="T74" fmla="*/ 17 w 156"/>
                <a:gd name="T75" fmla="*/ 45 h 95"/>
                <a:gd name="T76" fmla="*/ 19 w 156"/>
                <a:gd name="T77" fmla="*/ 47 h 95"/>
                <a:gd name="T78" fmla="*/ 10 w 156"/>
                <a:gd name="T79" fmla="*/ 48 h 95"/>
                <a:gd name="T80" fmla="*/ 12 w 156"/>
                <a:gd name="T81" fmla="*/ 53 h 95"/>
                <a:gd name="T82" fmla="*/ 12 w 156"/>
                <a:gd name="T83" fmla="*/ 55 h 95"/>
                <a:gd name="T84" fmla="*/ 8 w 156"/>
                <a:gd name="T85" fmla="*/ 58 h 95"/>
                <a:gd name="T86" fmla="*/ 8 w 156"/>
                <a:gd name="T87" fmla="*/ 59 h 95"/>
                <a:gd name="T88" fmla="*/ 4 w 156"/>
                <a:gd name="T89" fmla="*/ 64 h 95"/>
                <a:gd name="T90" fmla="*/ 2 w 156"/>
                <a:gd name="T91" fmla="*/ 66 h 95"/>
                <a:gd name="T92" fmla="*/ 2 w 156"/>
                <a:gd name="T93" fmla="*/ 67 h 95"/>
                <a:gd name="T94" fmla="*/ 4 w 156"/>
                <a:gd name="T95" fmla="*/ 70 h 95"/>
                <a:gd name="T96" fmla="*/ 0 w 156"/>
                <a:gd name="T97" fmla="*/ 74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6"/>
                <a:gd name="T148" fmla="*/ 0 h 95"/>
                <a:gd name="T149" fmla="*/ 156 w 156"/>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6" h="95">
                  <a:moveTo>
                    <a:pt x="6" y="73"/>
                  </a:moveTo>
                  <a:lnTo>
                    <a:pt x="12" y="73"/>
                  </a:lnTo>
                  <a:lnTo>
                    <a:pt x="12" y="74"/>
                  </a:lnTo>
                  <a:lnTo>
                    <a:pt x="10" y="74"/>
                  </a:lnTo>
                  <a:lnTo>
                    <a:pt x="15" y="77"/>
                  </a:lnTo>
                  <a:lnTo>
                    <a:pt x="17" y="78"/>
                  </a:lnTo>
                  <a:lnTo>
                    <a:pt x="17" y="75"/>
                  </a:lnTo>
                  <a:lnTo>
                    <a:pt x="19" y="75"/>
                  </a:lnTo>
                  <a:lnTo>
                    <a:pt x="19" y="78"/>
                  </a:lnTo>
                  <a:lnTo>
                    <a:pt x="25" y="79"/>
                  </a:lnTo>
                  <a:lnTo>
                    <a:pt x="40" y="95"/>
                  </a:lnTo>
                  <a:lnTo>
                    <a:pt x="42" y="95"/>
                  </a:lnTo>
                  <a:lnTo>
                    <a:pt x="48" y="91"/>
                  </a:lnTo>
                  <a:lnTo>
                    <a:pt x="50" y="91"/>
                  </a:lnTo>
                  <a:lnTo>
                    <a:pt x="59" y="87"/>
                  </a:lnTo>
                  <a:lnTo>
                    <a:pt x="61" y="85"/>
                  </a:lnTo>
                  <a:lnTo>
                    <a:pt x="63" y="86"/>
                  </a:lnTo>
                  <a:lnTo>
                    <a:pt x="63" y="87"/>
                  </a:lnTo>
                  <a:lnTo>
                    <a:pt x="63" y="88"/>
                  </a:lnTo>
                  <a:lnTo>
                    <a:pt x="67" y="88"/>
                  </a:lnTo>
                  <a:lnTo>
                    <a:pt x="69" y="88"/>
                  </a:lnTo>
                  <a:lnTo>
                    <a:pt x="69" y="86"/>
                  </a:lnTo>
                  <a:lnTo>
                    <a:pt x="69" y="85"/>
                  </a:lnTo>
                  <a:lnTo>
                    <a:pt x="71" y="86"/>
                  </a:lnTo>
                  <a:lnTo>
                    <a:pt x="74" y="86"/>
                  </a:lnTo>
                  <a:lnTo>
                    <a:pt x="78" y="83"/>
                  </a:lnTo>
                  <a:lnTo>
                    <a:pt x="80" y="82"/>
                  </a:lnTo>
                  <a:lnTo>
                    <a:pt x="80" y="80"/>
                  </a:lnTo>
                  <a:lnTo>
                    <a:pt x="80" y="79"/>
                  </a:lnTo>
                  <a:lnTo>
                    <a:pt x="80" y="74"/>
                  </a:lnTo>
                  <a:lnTo>
                    <a:pt x="80" y="73"/>
                  </a:lnTo>
                  <a:lnTo>
                    <a:pt x="82" y="69"/>
                  </a:lnTo>
                  <a:lnTo>
                    <a:pt x="84" y="65"/>
                  </a:lnTo>
                  <a:lnTo>
                    <a:pt x="88" y="66"/>
                  </a:lnTo>
                  <a:lnTo>
                    <a:pt x="90" y="65"/>
                  </a:lnTo>
                  <a:lnTo>
                    <a:pt x="92" y="65"/>
                  </a:lnTo>
                  <a:lnTo>
                    <a:pt x="97" y="63"/>
                  </a:lnTo>
                  <a:lnTo>
                    <a:pt x="99" y="56"/>
                  </a:lnTo>
                  <a:lnTo>
                    <a:pt x="156" y="32"/>
                  </a:lnTo>
                  <a:lnTo>
                    <a:pt x="156" y="30"/>
                  </a:lnTo>
                  <a:lnTo>
                    <a:pt x="154" y="29"/>
                  </a:lnTo>
                  <a:lnTo>
                    <a:pt x="149" y="26"/>
                  </a:lnTo>
                  <a:lnTo>
                    <a:pt x="147" y="25"/>
                  </a:lnTo>
                  <a:lnTo>
                    <a:pt x="130" y="14"/>
                  </a:lnTo>
                  <a:lnTo>
                    <a:pt x="128" y="13"/>
                  </a:lnTo>
                  <a:lnTo>
                    <a:pt x="124" y="10"/>
                  </a:lnTo>
                  <a:lnTo>
                    <a:pt x="111" y="8"/>
                  </a:lnTo>
                  <a:lnTo>
                    <a:pt x="103" y="11"/>
                  </a:lnTo>
                  <a:lnTo>
                    <a:pt x="101" y="13"/>
                  </a:lnTo>
                  <a:lnTo>
                    <a:pt x="103" y="14"/>
                  </a:lnTo>
                  <a:lnTo>
                    <a:pt x="103" y="15"/>
                  </a:lnTo>
                  <a:lnTo>
                    <a:pt x="101" y="16"/>
                  </a:lnTo>
                  <a:lnTo>
                    <a:pt x="99" y="17"/>
                  </a:lnTo>
                  <a:lnTo>
                    <a:pt x="99" y="16"/>
                  </a:lnTo>
                  <a:lnTo>
                    <a:pt x="101" y="15"/>
                  </a:lnTo>
                  <a:lnTo>
                    <a:pt x="99" y="11"/>
                  </a:lnTo>
                  <a:lnTo>
                    <a:pt x="95" y="10"/>
                  </a:lnTo>
                  <a:lnTo>
                    <a:pt x="95" y="11"/>
                  </a:lnTo>
                  <a:lnTo>
                    <a:pt x="95" y="13"/>
                  </a:lnTo>
                  <a:lnTo>
                    <a:pt x="92" y="14"/>
                  </a:lnTo>
                  <a:lnTo>
                    <a:pt x="90" y="16"/>
                  </a:lnTo>
                  <a:lnTo>
                    <a:pt x="90" y="13"/>
                  </a:lnTo>
                  <a:lnTo>
                    <a:pt x="92" y="11"/>
                  </a:lnTo>
                  <a:lnTo>
                    <a:pt x="74" y="3"/>
                  </a:lnTo>
                  <a:lnTo>
                    <a:pt x="74" y="1"/>
                  </a:lnTo>
                  <a:lnTo>
                    <a:pt x="65" y="0"/>
                  </a:lnTo>
                  <a:lnTo>
                    <a:pt x="61" y="0"/>
                  </a:lnTo>
                  <a:lnTo>
                    <a:pt x="59" y="2"/>
                  </a:lnTo>
                  <a:lnTo>
                    <a:pt x="57" y="1"/>
                  </a:lnTo>
                  <a:lnTo>
                    <a:pt x="52" y="2"/>
                  </a:lnTo>
                  <a:lnTo>
                    <a:pt x="42" y="2"/>
                  </a:lnTo>
                  <a:lnTo>
                    <a:pt x="42" y="3"/>
                  </a:lnTo>
                  <a:lnTo>
                    <a:pt x="42" y="7"/>
                  </a:lnTo>
                  <a:lnTo>
                    <a:pt x="40" y="5"/>
                  </a:lnTo>
                  <a:lnTo>
                    <a:pt x="40" y="2"/>
                  </a:lnTo>
                  <a:lnTo>
                    <a:pt x="38" y="2"/>
                  </a:lnTo>
                  <a:lnTo>
                    <a:pt x="38" y="3"/>
                  </a:lnTo>
                  <a:lnTo>
                    <a:pt x="36" y="3"/>
                  </a:lnTo>
                  <a:lnTo>
                    <a:pt x="36" y="2"/>
                  </a:lnTo>
                  <a:lnTo>
                    <a:pt x="31" y="3"/>
                  </a:lnTo>
                  <a:lnTo>
                    <a:pt x="27" y="3"/>
                  </a:lnTo>
                  <a:lnTo>
                    <a:pt x="25" y="3"/>
                  </a:lnTo>
                  <a:lnTo>
                    <a:pt x="25" y="5"/>
                  </a:lnTo>
                  <a:lnTo>
                    <a:pt x="21" y="5"/>
                  </a:lnTo>
                  <a:lnTo>
                    <a:pt x="19" y="6"/>
                  </a:lnTo>
                  <a:lnTo>
                    <a:pt x="21" y="9"/>
                  </a:lnTo>
                  <a:lnTo>
                    <a:pt x="25" y="10"/>
                  </a:lnTo>
                  <a:lnTo>
                    <a:pt x="21" y="11"/>
                  </a:lnTo>
                  <a:lnTo>
                    <a:pt x="21" y="13"/>
                  </a:lnTo>
                  <a:lnTo>
                    <a:pt x="25" y="17"/>
                  </a:lnTo>
                  <a:lnTo>
                    <a:pt x="25" y="18"/>
                  </a:lnTo>
                  <a:lnTo>
                    <a:pt x="29" y="19"/>
                  </a:lnTo>
                  <a:lnTo>
                    <a:pt x="29" y="22"/>
                  </a:lnTo>
                  <a:lnTo>
                    <a:pt x="25" y="29"/>
                  </a:lnTo>
                  <a:lnTo>
                    <a:pt x="21" y="30"/>
                  </a:lnTo>
                  <a:lnTo>
                    <a:pt x="21" y="31"/>
                  </a:lnTo>
                  <a:lnTo>
                    <a:pt x="21" y="33"/>
                  </a:lnTo>
                  <a:lnTo>
                    <a:pt x="19" y="33"/>
                  </a:lnTo>
                  <a:lnTo>
                    <a:pt x="19" y="37"/>
                  </a:lnTo>
                  <a:lnTo>
                    <a:pt x="17" y="39"/>
                  </a:lnTo>
                  <a:lnTo>
                    <a:pt x="17" y="40"/>
                  </a:lnTo>
                  <a:lnTo>
                    <a:pt x="15" y="41"/>
                  </a:lnTo>
                  <a:lnTo>
                    <a:pt x="15" y="42"/>
                  </a:lnTo>
                  <a:lnTo>
                    <a:pt x="15" y="43"/>
                  </a:lnTo>
                  <a:lnTo>
                    <a:pt x="17" y="43"/>
                  </a:lnTo>
                  <a:lnTo>
                    <a:pt x="17" y="45"/>
                  </a:lnTo>
                  <a:lnTo>
                    <a:pt x="19" y="45"/>
                  </a:lnTo>
                  <a:lnTo>
                    <a:pt x="19" y="46"/>
                  </a:lnTo>
                  <a:lnTo>
                    <a:pt x="19" y="47"/>
                  </a:lnTo>
                  <a:lnTo>
                    <a:pt x="12" y="48"/>
                  </a:lnTo>
                  <a:lnTo>
                    <a:pt x="10" y="48"/>
                  </a:lnTo>
                  <a:lnTo>
                    <a:pt x="10" y="50"/>
                  </a:lnTo>
                  <a:lnTo>
                    <a:pt x="12" y="50"/>
                  </a:lnTo>
                  <a:lnTo>
                    <a:pt x="12" y="53"/>
                  </a:lnTo>
                  <a:lnTo>
                    <a:pt x="10" y="55"/>
                  </a:lnTo>
                  <a:lnTo>
                    <a:pt x="12" y="55"/>
                  </a:lnTo>
                  <a:lnTo>
                    <a:pt x="12" y="56"/>
                  </a:lnTo>
                  <a:lnTo>
                    <a:pt x="10" y="57"/>
                  </a:lnTo>
                  <a:lnTo>
                    <a:pt x="8" y="58"/>
                  </a:lnTo>
                  <a:lnTo>
                    <a:pt x="10" y="59"/>
                  </a:lnTo>
                  <a:lnTo>
                    <a:pt x="8" y="59"/>
                  </a:lnTo>
                  <a:lnTo>
                    <a:pt x="6" y="61"/>
                  </a:lnTo>
                  <a:lnTo>
                    <a:pt x="6" y="63"/>
                  </a:lnTo>
                  <a:lnTo>
                    <a:pt x="4" y="64"/>
                  </a:lnTo>
                  <a:lnTo>
                    <a:pt x="6" y="65"/>
                  </a:lnTo>
                  <a:lnTo>
                    <a:pt x="2" y="66"/>
                  </a:lnTo>
                  <a:lnTo>
                    <a:pt x="4" y="66"/>
                  </a:lnTo>
                  <a:lnTo>
                    <a:pt x="4" y="67"/>
                  </a:lnTo>
                  <a:lnTo>
                    <a:pt x="2" y="67"/>
                  </a:lnTo>
                  <a:lnTo>
                    <a:pt x="2" y="69"/>
                  </a:lnTo>
                  <a:lnTo>
                    <a:pt x="2" y="70"/>
                  </a:lnTo>
                  <a:lnTo>
                    <a:pt x="4" y="70"/>
                  </a:lnTo>
                  <a:lnTo>
                    <a:pt x="2" y="73"/>
                  </a:lnTo>
                  <a:lnTo>
                    <a:pt x="0" y="73"/>
                  </a:lnTo>
                  <a:lnTo>
                    <a:pt x="0" y="74"/>
                  </a:lnTo>
                  <a:lnTo>
                    <a:pt x="6" y="7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5" name="Freeform 1085"/>
            <p:cNvSpPr>
              <a:spLocks/>
            </p:cNvSpPr>
            <p:nvPr/>
          </p:nvSpPr>
          <p:spPr bwMode="auto">
            <a:xfrm>
              <a:off x="2488197" y="3537575"/>
              <a:ext cx="19137" cy="19761"/>
            </a:xfrm>
            <a:custGeom>
              <a:avLst/>
              <a:gdLst>
                <a:gd name="T0" fmla="*/ 2 w 21"/>
                <a:gd name="T1" fmla="*/ 9 h 17"/>
                <a:gd name="T2" fmla="*/ 2 w 21"/>
                <a:gd name="T3" fmla="*/ 13 h 17"/>
                <a:gd name="T4" fmla="*/ 6 w 21"/>
                <a:gd name="T5" fmla="*/ 15 h 17"/>
                <a:gd name="T6" fmla="*/ 10 w 21"/>
                <a:gd name="T7" fmla="*/ 12 h 17"/>
                <a:gd name="T8" fmla="*/ 8 w 21"/>
                <a:gd name="T9" fmla="*/ 15 h 17"/>
                <a:gd name="T10" fmla="*/ 6 w 21"/>
                <a:gd name="T11" fmla="*/ 16 h 17"/>
                <a:gd name="T12" fmla="*/ 4 w 21"/>
                <a:gd name="T13" fmla="*/ 15 h 17"/>
                <a:gd name="T14" fmla="*/ 4 w 21"/>
                <a:gd name="T15" fmla="*/ 16 h 17"/>
                <a:gd name="T16" fmla="*/ 6 w 21"/>
                <a:gd name="T17" fmla="*/ 17 h 17"/>
                <a:gd name="T18" fmla="*/ 6 w 21"/>
                <a:gd name="T19" fmla="*/ 16 h 17"/>
                <a:gd name="T20" fmla="*/ 6 w 21"/>
                <a:gd name="T21" fmla="*/ 16 h 17"/>
                <a:gd name="T22" fmla="*/ 8 w 21"/>
                <a:gd name="T23" fmla="*/ 17 h 17"/>
                <a:gd name="T24" fmla="*/ 21 w 21"/>
                <a:gd name="T25" fmla="*/ 8 h 17"/>
                <a:gd name="T26" fmla="*/ 21 w 21"/>
                <a:gd name="T27" fmla="*/ 4 h 17"/>
                <a:gd name="T28" fmla="*/ 21 w 21"/>
                <a:gd name="T29" fmla="*/ 3 h 17"/>
                <a:gd name="T30" fmla="*/ 17 w 21"/>
                <a:gd name="T31" fmla="*/ 5 h 17"/>
                <a:gd name="T32" fmla="*/ 17 w 21"/>
                <a:gd name="T33" fmla="*/ 5 h 17"/>
                <a:gd name="T34" fmla="*/ 15 w 21"/>
                <a:gd name="T35" fmla="*/ 4 h 17"/>
                <a:gd name="T36" fmla="*/ 15 w 21"/>
                <a:gd name="T37" fmla="*/ 3 h 17"/>
                <a:gd name="T38" fmla="*/ 12 w 21"/>
                <a:gd name="T39" fmla="*/ 2 h 17"/>
                <a:gd name="T40" fmla="*/ 12 w 21"/>
                <a:gd name="T41" fmla="*/ 0 h 17"/>
                <a:gd name="T42" fmla="*/ 10 w 21"/>
                <a:gd name="T43" fmla="*/ 1 h 17"/>
                <a:gd name="T44" fmla="*/ 10 w 21"/>
                <a:gd name="T45" fmla="*/ 2 h 17"/>
                <a:gd name="T46" fmla="*/ 12 w 21"/>
                <a:gd name="T47" fmla="*/ 3 h 17"/>
                <a:gd name="T48" fmla="*/ 10 w 21"/>
                <a:gd name="T49" fmla="*/ 5 h 17"/>
                <a:gd name="T50" fmla="*/ 10 w 21"/>
                <a:gd name="T51" fmla="*/ 5 h 17"/>
                <a:gd name="T52" fmla="*/ 10 w 21"/>
                <a:gd name="T53" fmla="*/ 7 h 17"/>
                <a:gd name="T54" fmla="*/ 12 w 21"/>
                <a:gd name="T55" fmla="*/ 5 h 17"/>
                <a:gd name="T56" fmla="*/ 12 w 21"/>
                <a:gd name="T57" fmla="*/ 7 h 17"/>
                <a:gd name="T58" fmla="*/ 10 w 21"/>
                <a:gd name="T59" fmla="*/ 8 h 17"/>
                <a:gd name="T60" fmla="*/ 8 w 21"/>
                <a:gd name="T61" fmla="*/ 7 h 17"/>
                <a:gd name="T62" fmla="*/ 8 w 21"/>
                <a:gd name="T63" fmla="*/ 8 h 17"/>
                <a:gd name="T64" fmla="*/ 6 w 21"/>
                <a:gd name="T65" fmla="*/ 7 h 17"/>
                <a:gd name="T66" fmla="*/ 4 w 21"/>
                <a:gd name="T67" fmla="*/ 7 h 17"/>
                <a:gd name="T68" fmla="*/ 6 w 21"/>
                <a:gd name="T69" fmla="*/ 9 h 17"/>
                <a:gd name="T70" fmla="*/ 6 w 21"/>
                <a:gd name="T71" fmla="*/ 9 h 17"/>
                <a:gd name="T72" fmla="*/ 4 w 21"/>
                <a:gd name="T73" fmla="*/ 9 h 17"/>
                <a:gd name="T74" fmla="*/ 2 w 21"/>
                <a:gd name="T75" fmla="*/ 7 h 17"/>
                <a:gd name="T76" fmla="*/ 0 w 21"/>
                <a:gd name="T77" fmla="*/ 7 h 17"/>
                <a:gd name="T78" fmla="*/ 0 w 21"/>
                <a:gd name="T79" fmla="*/ 8 h 17"/>
                <a:gd name="T80" fmla="*/ 0 w 21"/>
                <a:gd name="T81" fmla="*/ 9 h 17"/>
                <a:gd name="T82" fmla="*/ 2 w 21"/>
                <a:gd name="T83" fmla="*/ 9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
                <a:gd name="T127" fmla="*/ 0 h 17"/>
                <a:gd name="T128" fmla="*/ 21 w 21"/>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 h="17">
                  <a:moveTo>
                    <a:pt x="2" y="9"/>
                  </a:moveTo>
                  <a:lnTo>
                    <a:pt x="2" y="13"/>
                  </a:lnTo>
                  <a:lnTo>
                    <a:pt x="6" y="15"/>
                  </a:lnTo>
                  <a:lnTo>
                    <a:pt x="10" y="12"/>
                  </a:lnTo>
                  <a:lnTo>
                    <a:pt x="8" y="15"/>
                  </a:lnTo>
                  <a:lnTo>
                    <a:pt x="6" y="16"/>
                  </a:lnTo>
                  <a:lnTo>
                    <a:pt x="4" y="15"/>
                  </a:lnTo>
                  <a:lnTo>
                    <a:pt x="4" y="16"/>
                  </a:lnTo>
                  <a:lnTo>
                    <a:pt x="6" y="17"/>
                  </a:lnTo>
                  <a:lnTo>
                    <a:pt x="6" y="16"/>
                  </a:lnTo>
                  <a:lnTo>
                    <a:pt x="8" y="17"/>
                  </a:lnTo>
                  <a:lnTo>
                    <a:pt x="21" y="8"/>
                  </a:lnTo>
                  <a:lnTo>
                    <a:pt x="21" y="4"/>
                  </a:lnTo>
                  <a:lnTo>
                    <a:pt x="21" y="3"/>
                  </a:lnTo>
                  <a:lnTo>
                    <a:pt x="17" y="5"/>
                  </a:lnTo>
                  <a:lnTo>
                    <a:pt x="15" y="4"/>
                  </a:lnTo>
                  <a:lnTo>
                    <a:pt x="15" y="3"/>
                  </a:lnTo>
                  <a:lnTo>
                    <a:pt x="12" y="2"/>
                  </a:lnTo>
                  <a:lnTo>
                    <a:pt x="12" y="0"/>
                  </a:lnTo>
                  <a:lnTo>
                    <a:pt x="10" y="1"/>
                  </a:lnTo>
                  <a:lnTo>
                    <a:pt x="10" y="2"/>
                  </a:lnTo>
                  <a:lnTo>
                    <a:pt x="12" y="3"/>
                  </a:lnTo>
                  <a:lnTo>
                    <a:pt x="10" y="5"/>
                  </a:lnTo>
                  <a:lnTo>
                    <a:pt x="10" y="7"/>
                  </a:lnTo>
                  <a:lnTo>
                    <a:pt x="12" y="5"/>
                  </a:lnTo>
                  <a:lnTo>
                    <a:pt x="12" y="7"/>
                  </a:lnTo>
                  <a:lnTo>
                    <a:pt x="10" y="8"/>
                  </a:lnTo>
                  <a:lnTo>
                    <a:pt x="8" y="7"/>
                  </a:lnTo>
                  <a:lnTo>
                    <a:pt x="8" y="8"/>
                  </a:lnTo>
                  <a:lnTo>
                    <a:pt x="6" y="7"/>
                  </a:lnTo>
                  <a:lnTo>
                    <a:pt x="4" y="7"/>
                  </a:lnTo>
                  <a:lnTo>
                    <a:pt x="6" y="9"/>
                  </a:lnTo>
                  <a:lnTo>
                    <a:pt x="4" y="9"/>
                  </a:lnTo>
                  <a:lnTo>
                    <a:pt x="2" y="7"/>
                  </a:lnTo>
                  <a:lnTo>
                    <a:pt x="0" y="7"/>
                  </a:lnTo>
                  <a:lnTo>
                    <a:pt x="0" y="8"/>
                  </a:lnTo>
                  <a:lnTo>
                    <a:pt x="0" y="9"/>
                  </a:lnTo>
                  <a:lnTo>
                    <a:pt x="2"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6" name="Freeform 1086"/>
            <p:cNvSpPr>
              <a:spLocks/>
            </p:cNvSpPr>
            <p:nvPr/>
          </p:nvSpPr>
          <p:spPr bwMode="auto">
            <a:xfrm>
              <a:off x="2478173" y="3550361"/>
              <a:ext cx="13669" cy="9299"/>
            </a:xfrm>
            <a:custGeom>
              <a:avLst/>
              <a:gdLst>
                <a:gd name="T0" fmla="*/ 5 w 15"/>
                <a:gd name="T1" fmla="*/ 6 h 8"/>
                <a:gd name="T2" fmla="*/ 7 w 15"/>
                <a:gd name="T3" fmla="*/ 6 h 8"/>
                <a:gd name="T4" fmla="*/ 9 w 15"/>
                <a:gd name="T5" fmla="*/ 7 h 8"/>
                <a:gd name="T6" fmla="*/ 13 w 15"/>
                <a:gd name="T7" fmla="*/ 7 h 8"/>
                <a:gd name="T8" fmla="*/ 13 w 15"/>
                <a:gd name="T9" fmla="*/ 8 h 8"/>
                <a:gd name="T10" fmla="*/ 13 w 15"/>
                <a:gd name="T11" fmla="*/ 8 h 8"/>
                <a:gd name="T12" fmla="*/ 15 w 15"/>
                <a:gd name="T13" fmla="*/ 8 h 8"/>
                <a:gd name="T14" fmla="*/ 15 w 15"/>
                <a:gd name="T15" fmla="*/ 7 h 8"/>
                <a:gd name="T16" fmla="*/ 13 w 15"/>
                <a:gd name="T17" fmla="*/ 6 h 8"/>
                <a:gd name="T18" fmla="*/ 9 w 15"/>
                <a:gd name="T19" fmla="*/ 4 h 8"/>
                <a:gd name="T20" fmla="*/ 11 w 15"/>
                <a:gd name="T21" fmla="*/ 4 h 8"/>
                <a:gd name="T22" fmla="*/ 7 w 15"/>
                <a:gd name="T23" fmla="*/ 2 h 8"/>
                <a:gd name="T24" fmla="*/ 5 w 15"/>
                <a:gd name="T25" fmla="*/ 0 h 8"/>
                <a:gd name="T26" fmla="*/ 5 w 15"/>
                <a:gd name="T27" fmla="*/ 0 h 8"/>
                <a:gd name="T28" fmla="*/ 2 w 15"/>
                <a:gd name="T29" fmla="*/ 0 h 8"/>
                <a:gd name="T30" fmla="*/ 2 w 15"/>
                <a:gd name="T31" fmla="*/ 0 h 8"/>
                <a:gd name="T32" fmla="*/ 0 w 15"/>
                <a:gd name="T33" fmla="*/ 0 h 8"/>
                <a:gd name="T34" fmla="*/ 0 w 15"/>
                <a:gd name="T35" fmla="*/ 4 h 8"/>
                <a:gd name="T36" fmla="*/ 5 w 15"/>
                <a:gd name="T37" fmla="*/ 4 h 8"/>
                <a:gd name="T38" fmla="*/ 5 w 15"/>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8"/>
                <a:gd name="T62" fmla="*/ 15 w 15"/>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8">
                  <a:moveTo>
                    <a:pt x="5" y="6"/>
                  </a:moveTo>
                  <a:lnTo>
                    <a:pt x="7" y="6"/>
                  </a:lnTo>
                  <a:lnTo>
                    <a:pt x="9" y="7"/>
                  </a:lnTo>
                  <a:lnTo>
                    <a:pt x="13" y="7"/>
                  </a:lnTo>
                  <a:lnTo>
                    <a:pt x="13" y="8"/>
                  </a:lnTo>
                  <a:lnTo>
                    <a:pt x="15" y="8"/>
                  </a:lnTo>
                  <a:lnTo>
                    <a:pt x="15" y="7"/>
                  </a:lnTo>
                  <a:lnTo>
                    <a:pt x="13" y="6"/>
                  </a:lnTo>
                  <a:lnTo>
                    <a:pt x="9" y="4"/>
                  </a:lnTo>
                  <a:lnTo>
                    <a:pt x="11" y="4"/>
                  </a:lnTo>
                  <a:lnTo>
                    <a:pt x="7" y="2"/>
                  </a:lnTo>
                  <a:lnTo>
                    <a:pt x="5" y="0"/>
                  </a:lnTo>
                  <a:lnTo>
                    <a:pt x="2" y="0"/>
                  </a:lnTo>
                  <a:lnTo>
                    <a:pt x="0" y="0"/>
                  </a:lnTo>
                  <a:lnTo>
                    <a:pt x="0" y="4"/>
                  </a:lnTo>
                  <a:lnTo>
                    <a:pt x="5" y="4"/>
                  </a:lnTo>
                  <a:lnTo>
                    <a:pt x="5"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7" name="Freeform 1087"/>
            <p:cNvSpPr>
              <a:spLocks/>
            </p:cNvSpPr>
            <p:nvPr/>
          </p:nvSpPr>
          <p:spPr bwMode="auto">
            <a:xfrm>
              <a:off x="6189760" y="3399246"/>
              <a:ext cx="10935" cy="15111"/>
            </a:xfrm>
            <a:custGeom>
              <a:avLst/>
              <a:gdLst>
                <a:gd name="T0" fmla="*/ 12 w 12"/>
                <a:gd name="T1" fmla="*/ 2 h 13"/>
                <a:gd name="T2" fmla="*/ 10 w 12"/>
                <a:gd name="T3" fmla="*/ 1 h 13"/>
                <a:gd name="T4" fmla="*/ 6 w 12"/>
                <a:gd name="T5" fmla="*/ 0 h 13"/>
                <a:gd name="T6" fmla="*/ 2 w 12"/>
                <a:gd name="T7" fmla="*/ 1 h 13"/>
                <a:gd name="T8" fmla="*/ 0 w 12"/>
                <a:gd name="T9" fmla="*/ 3 h 13"/>
                <a:gd name="T10" fmla="*/ 0 w 12"/>
                <a:gd name="T11" fmla="*/ 11 h 13"/>
                <a:gd name="T12" fmla="*/ 4 w 12"/>
                <a:gd name="T13" fmla="*/ 13 h 13"/>
                <a:gd name="T14" fmla="*/ 6 w 12"/>
                <a:gd name="T15" fmla="*/ 13 h 13"/>
                <a:gd name="T16" fmla="*/ 4 w 12"/>
                <a:gd name="T17" fmla="*/ 11 h 13"/>
                <a:gd name="T18" fmla="*/ 4 w 12"/>
                <a:gd name="T19" fmla="*/ 11 h 13"/>
                <a:gd name="T20" fmla="*/ 8 w 12"/>
                <a:gd name="T21" fmla="*/ 10 h 13"/>
                <a:gd name="T22" fmla="*/ 8 w 12"/>
                <a:gd name="T23" fmla="*/ 9 h 13"/>
                <a:gd name="T24" fmla="*/ 10 w 12"/>
                <a:gd name="T25" fmla="*/ 9 h 13"/>
                <a:gd name="T26" fmla="*/ 12 w 12"/>
                <a:gd name="T27" fmla="*/ 8 h 13"/>
                <a:gd name="T28" fmla="*/ 12 w 12"/>
                <a:gd name="T29" fmla="*/ 7 h 13"/>
                <a:gd name="T30" fmla="*/ 12 w 12"/>
                <a:gd name="T31" fmla="*/ 7 h 13"/>
                <a:gd name="T32" fmla="*/ 12 w 12"/>
                <a:gd name="T33" fmla="*/ 6 h 13"/>
                <a:gd name="T34" fmla="*/ 12 w 12"/>
                <a:gd name="T35" fmla="*/ 2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3"/>
                <a:gd name="T56" fmla="*/ 12 w 1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3">
                  <a:moveTo>
                    <a:pt x="12" y="2"/>
                  </a:moveTo>
                  <a:lnTo>
                    <a:pt x="10" y="1"/>
                  </a:lnTo>
                  <a:lnTo>
                    <a:pt x="6" y="0"/>
                  </a:lnTo>
                  <a:lnTo>
                    <a:pt x="2" y="1"/>
                  </a:lnTo>
                  <a:lnTo>
                    <a:pt x="0" y="3"/>
                  </a:lnTo>
                  <a:lnTo>
                    <a:pt x="0" y="11"/>
                  </a:lnTo>
                  <a:lnTo>
                    <a:pt x="4" y="13"/>
                  </a:lnTo>
                  <a:lnTo>
                    <a:pt x="6" y="13"/>
                  </a:lnTo>
                  <a:lnTo>
                    <a:pt x="4" y="11"/>
                  </a:lnTo>
                  <a:lnTo>
                    <a:pt x="8" y="10"/>
                  </a:lnTo>
                  <a:lnTo>
                    <a:pt x="8" y="9"/>
                  </a:lnTo>
                  <a:lnTo>
                    <a:pt x="10" y="9"/>
                  </a:lnTo>
                  <a:lnTo>
                    <a:pt x="12" y="8"/>
                  </a:lnTo>
                  <a:lnTo>
                    <a:pt x="12" y="7"/>
                  </a:lnTo>
                  <a:lnTo>
                    <a:pt x="12" y="6"/>
                  </a:lnTo>
                  <a:lnTo>
                    <a:pt x="1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8" name="Freeform 1088"/>
            <p:cNvSpPr>
              <a:spLocks/>
            </p:cNvSpPr>
            <p:nvPr/>
          </p:nvSpPr>
          <p:spPr bwMode="auto">
            <a:xfrm>
              <a:off x="3227234" y="3373673"/>
              <a:ext cx="12758" cy="8137"/>
            </a:xfrm>
            <a:custGeom>
              <a:avLst/>
              <a:gdLst>
                <a:gd name="T0" fmla="*/ 12 w 14"/>
                <a:gd name="T1" fmla="*/ 6 h 7"/>
                <a:gd name="T2" fmla="*/ 14 w 14"/>
                <a:gd name="T3" fmla="*/ 6 h 7"/>
                <a:gd name="T4" fmla="*/ 14 w 14"/>
                <a:gd name="T5" fmla="*/ 4 h 7"/>
                <a:gd name="T6" fmla="*/ 12 w 14"/>
                <a:gd name="T7" fmla="*/ 4 h 7"/>
                <a:gd name="T8" fmla="*/ 12 w 14"/>
                <a:gd name="T9" fmla="*/ 0 h 7"/>
                <a:gd name="T10" fmla="*/ 6 w 14"/>
                <a:gd name="T11" fmla="*/ 1 h 7"/>
                <a:gd name="T12" fmla="*/ 4 w 14"/>
                <a:gd name="T13" fmla="*/ 1 h 7"/>
                <a:gd name="T14" fmla="*/ 4 w 14"/>
                <a:gd name="T15" fmla="*/ 3 h 7"/>
                <a:gd name="T16" fmla="*/ 2 w 14"/>
                <a:gd name="T17" fmla="*/ 3 h 7"/>
                <a:gd name="T18" fmla="*/ 0 w 14"/>
                <a:gd name="T19" fmla="*/ 4 h 7"/>
                <a:gd name="T20" fmla="*/ 2 w 14"/>
                <a:gd name="T21" fmla="*/ 6 h 7"/>
                <a:gd name="T22" fmla="*/ 4 w 14"/>
                <a:gd name="T23" fmla="*/ 7 h 7"/>
                <a:gd name="T24" fmla="*/ 8 w 14"/>
                <a:gd name="T25" fmla="*/ 7 h 7"/>
                <a:gd name="T26" fmla="*/ 12 w 14"/>
                <a:gd name="T27" fmla="*/ 6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7"/>
                <a:gd name="T44" fmla="*/ 14 w 14"/>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7">
                  <a:moveTo>
                    <a:pt x="12" y="6"/>
                  </a:moveTo>
                  <a:lnTo>
                    <a:pt x="14" y="6"/>
                  </a:lnTo>
                  <a:lnTo>
                    <a:pt x="14" y="4"/>
                  </a:lnTo>
                  <a:lnTo>
                    <a:pt x="12" y="4"/>
                  </a:lnTo>
                  <a:lnTo>
                    <a:pt x="12" y="0"/>
                  </a:lnTo>
                  <a:lnTo>
                    <a:pt x="6" y="1"/>
                  </a:lnTo>
                  <a:lnTo>
                    <a:pt x="4" y="1"/>
                  </a:lnTo>
                  <a:lnTo>
                    <a:pt x="4" y="3"/>
                  </a:lnTo>
                  <a:lnTo>
                    <a:pt x="2" y="3"/>
                  </a:lnTo>
                  <a:lnTo>
                    <a:pt x="0" y="4"/>
                  </a:lnTo>
                  <a:lnTo>
                    <a:pt x="2" y="6"/>
                  </a:lnTo>
                  <a:lnTo>
                    <a:pt x="4" y="7"/>
                  </a:lnTo>
                  <a:lnTo>
                    <a:pt x="8" y="7"/>
                  </a:lnTo>
                  <a:lnTo>
                    <a:pt x="12"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09" name="Freeform 1089"/>
            <p:cNvSpPr>
              <a:spLocks/>
            </p:cNvSpPr>
            <p:nvPr/>
          </p:nvSpPr>
          <p:spPr bwMode="auto">
            <a:xfrm>
              <a:off x="3220855" y="3420170"/>
              <a:ext cx="65611" cy="32548"/>
            </a:xfrm>
            <a:custGeom>
              <a:avLst/>
              <a:gdLst>
                <a:gd name="T0" fmla="*/ 61 w 72"/>
                <a:gd name="T1" fmla="*/ 13 h 28"/>
                <a:gd name="T2" fmla="*/ 57 w 72"/>
                <a:gd name="T3" fmla="*/ 12 h 28"/>
                <a:gd name="T4" fmla="*/ 55 w 72"/>
                <a:gd name="T5" fmla="*/ 11 h 28"/>
                <a:gd name="T6" fmla="*/ 55 w 72"/>
                <a:gd name="T7" fmla="*/ 8 h 28"/>
                <a:gd name="T8" fmla="*/ 53 w 72"/>
                <a:gd name="T9" fmla="*/ 7 h 28"/>
                <a:gd name="T10" fmla="*/ 40 w 72"/>
                <a:gd name="T11" fmla="*/ 3 h 28"/>
                <a:gd name="T12" fmla="*/ 30 w 72"/>
                <a:gd name="T13" fmla="*/ 3 h 28"/>
                <a:gd name="T14" fmla="*/ 28 w 72"/>
                <a:gd name="T15" fmla="*/ 4 h 28"/>
                <a:gd name="T16" fmla="*/ 13 w 72"/>
                <a:gd name="T17" fmla="*/ 1 h 28"/>
                <a:gd name="T18" fmla="*/ 11 w 72"/>
                <a:gd name="T19" fmla="*/ 1 h 28"/>
                <a:gd name="T20" fmla="*/ 7 w 72"/>
                <a:gd name="T21" fmla="*/ 0 h 28"/>
                <a:gd name="T22" fmla="*/ 2 w 72"/>
                <a:gd name="T23" fmla="*/ 0 h 28"/>
                <a:gd name="T24" fmla="*/ 0 w 72"/>
                <a:gd name="T25" fmla="*/ 3 h 28"/>
                <a:gd name="T26" fmla="*/ 0 w 72"/>
                <a:gd name="T27" fmla="*/ 6 h 28"/>
                <a:gd name="T28" fmla="*/ 0 w 72"/>
                <a:gd name="T29" fmla="*/ 7 h 28"/>
                <a:gd name="T30" fmla="*/ 0 w 72"/>
                <a:gd name="T31" fmla="*/ 11 h 28"/>
                <a:gd name="T32" fmla="*/ 2 w 72"/>
                <a:gd name="T33" fmla="*/ 14 h 28"/>
                <a:gd name="T34" fmla="*/ 11 w 72"/>
                <a:gd name="T35" fmla="*/ 15 h 28"/>
                <a:gd name="T36" fmla="*/ 13 w 72"/>
                <a:gd name="T37" fmla="*/ 24 h 28"/>
                <a:gd name="T38" fmla="*/ 23 w 72"/>
                <a:gd name="T39" fmla="*/ 28 h 28"/>
                <a:gd name="T40" fmla="*/ 40 w 72"/>
                <a:gd name="T41" fmla="*/ 23 h 28"/>
                <a:gd name="T42" fmla="*/ 51 w 72"/>
                <a:gd name="T43" fmla="*/ 23 h 28"/>
                <a:gd name="T44" fmla="*/ 57 w 72"/>
                <a:gd name="T45" fmla="*/ 25 h 28"/>
                <a:gd name="T46" fmla="*/ 68 w 72"/>
                <a:gd name="T47" fmla="*/ 25 h 28"/>
                <a:gd name="T48" fmla="*/ 72 w 72"/>
                <a:gd name="T49" fmla="*/ 23 h 28"/>
                <a:gd name="T50" fmla="*/ 68 w 72"/>
                <a:gd name="T51" fmla="*/ 22 h 28"/>
                <a:gd name="T52" fmla="*/ 68 w 72"/>
                <a:gd name="T53" fmla="*/ 20 h 28"/>
                <a:gd name="T54" fmla="*/ 68 w 72"/>
                <a:gd name="T55" fmla="*/ 19 h 28"/>
                <a:gd name="T56" fmla="*/ 61 w 72"/>
                <a:gd name="T57" fmla="*/ 13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28"/>
                <a:gd name="T89" fmla="*/ 72 w 72"/>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28">
                  <a:moveTo>
                    <a:pt x="61" y="13"/>
                  </a:moveTo>
                  <a:lnTo>
                    <a:pt x="57" y="12"/>
                  </a:lnTo>
                  <a:lnTo>
                    <a:pt x="55" y="11"/>
                  </a:lnTo>
                  <a:lnTo>
                    <a:pt x="55" y="8"/>
                  </a:lnTo>
                  <a:lnTo>
                    <a:pt x="53" y="7"/>
                  </a:lnTo>
                  <a:lnTo>
                    <a:pt x="40" y="3"/>
                  </a:lnTo>
                  <a:lnTo>
                    <a:pt x="30" y="3"/>
                  </a:lnTo>
                  <a:lnTo>
                    <a:pt x="28" y="4"/>
                  </a:lnTo>
                  <a:lnTo>
                    <a:pt x="13" y="1"/>
                  </a:lnTo>
                  <a:lnTo>
                    <a:pt x="11" y="1"/>
                  </a:lnTo>
                  <a:lnTo>
                    <a:pt x="7" y="0"/>
                  </a:lnTo>
                  <a:lnTo>
                    <a:pt x="2" y="0"/>
                  </a:lnTo>
                  <a:lnTo>
                    <a:pt x="0" y="3"/>
                  </a:lnTo>
                  <a:lnTo>
                    <a:pt x="0" y="6"/>
                  </a:lnTo>
                  <a:lnTo>
                    <a:pt x="0" y="7"/>
                  </a:lnTo>
                  <a:lnTo>
                    <a:pt x="0" y="11"/>
                  </a:lnTo>
                  <a:lnTo>
                    <a:pt x="2" y="14"/>
                  </a:lnTo>
                  <a:lnTo>
                    <a:pt x="11" y="15"/>
                  </a:lnTo>
                  <a:lnTo>
                    <a:pt x="13" y="24"/>
                  </a:lnTo>
                  <a:lnTo>
                    <a:pt x="23" y="28"/>
                  </a:lnTo>
                  <a:lnTo>
                    <a:pt x="40" y="23"/>
                  </a:lnTo>
                  <a:lnTo>
                    <a:pt x="51" y="23"/>
                  </a:lnTo>
                  <a:lnTo>
                    <a:pt x="57" y="25"/>
                  </a:lnTo>
                  <a:lnTo>
                    <a:pt x="68" y="25"/>
                  </a:lnTo>
                  <a:lnTo>
                    <a:pt x="72" y="23"/>
                  </a:lnTo>
                  <a:lnTo>
                    <a:pt x="68" y="22"/>
                  </a:lnTo>
                  <a:lnTo>
                    <a:pt x="68" y="20"/>
                  </a:lnTo>
                  <a:lnTo>
                    <a:pt x="68" y="19"/>
                  </a:lnTo>
                  <a:lnTo>
                    <a:pt x="61"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0" name="Freeform 1090"/>
            <p:cNvSpPr>
              <a:spLocks/>
            </p:cNvSpPr>
            <p:nvPr/>
          </p:nvSpPr>
          <p:spPr bwMode="auto">
            <a:xfrm>
              <a:off x="5099886" y="4258277"/>
              <a:ext cx="5468" cy="4650"/>
            </a:xfrm>
            <a:custGeom>
              <a:avLst/>
              <a:gdLst>
                <a:gd name="T0" fmla="*/ 4 w 6"/>
                <a:gd name="T1" fmla="*/ 1 h 4"/>
                <a:gd name="T2" fmla="*/ 4 w 6"/>
                <a:gd name="T3" fmla="*/ 0 h 4"/>
                <a:gd name="T4" fmla="*/ 4 w 6"/>
                <a:gd name="T5" fmla="*/ 1 h 4"/>
                <a:gd name="T6" fmla="*/ 2 w 6"/>
                <a:gd name="T7" fmla="*/ 2 h 4"/>
                <a:gd name="T8" fmla="*/ 2 w 6"/>
                <a:gd name="T9" fmla="*/ 2 h 4"/>
                <a:gd name="T10" fmla="*/ 2 w 6"/>
                <a:gd name="T11" fmla="*/ 3 h 4"/>
                <a:gd name="T12" fmla="*/ 2 w 6"/>
                <a:gd name="T13" fmla="*/ 3 h 4"/>
                <a:gd name="T14" fmla="*/ 0 w 6"/>
                <a:gd name="T15" fmla="*/ 4 h 4"/>
                <a:gd name="T16" fmla="*/ 2 w 6"/>
                <a:gd name="T17" fmla="*/ 4 h 4"/>
                <a:gd name="T18" fmla="*/ 2 w 6"/>
                <a:gd name="T19" fmla="*/ 4 h 4"/>
                <a:gd name="T20" fmla="*/ 2 w 6"/>
                <a:gd name="T21" fmla="*/ 4 h 4"/>
                <a:gd name="T22" fmla="*/ 2 w 6"/>
                <a:gd name="T23" fmla="*/ 3 h 4"/>
                <a:gd name="T24" fmla="*/ 2 w 6"/>
                <a:gd name="T25" fmla="*/ 3 h 4"/>
                <a:gd name="T26" fmla="*/ 4 w 6"/>
                <a:gd name="T27" fmla="*/ 2 h 4"/>
                <a:gd name="T28" fmla="*/ 4 w 6"/>
                <a:gd name="T29" fmla="*/ 2 h 4"/>
                <a:gd name="T30" fmla="*/ 6 w 6"/>
                <a:gd name="T31" fmla="*/ 1 h 4"/>
                <a:gd name="T32" fmla="*/ 4 w 6"/>
                <a:gd name="T33" fmla="*/ 1 h 4"/>
                <a:gd name="T34" fmla="*/ 4 w 6"/>
                <a:gd name="T35" fmla="*/ 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4"/>
                <a:gd name="T56" fmla="*/ 6 w 6"/>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4">
                  <a:moveTo>
                    <a:pt x="4" y="1"/>
                  </a:moveTo>
                  <a:lnTo>
                    <a:pt x="4" y="0"/>
                  </a:lnTo>
                  <a:lnTo>
                    <a:pt x="4" y="1"/>
                  </a:lnTo>
                  <a:lnTo>
                    <a:pt x="2" y="2"/>
                  </a:lnTo>
                  <a:lnTo>
                    <a:pt x="2" y="3"/>
                  </a:lnTo>
                  <a:lnTo>
                    <a:pt x="0" y="4"/>
                  </a:lnTo>
                  <a:lnTo>
                    <a:pt x="2" y="4"/>
                  </a:lnTo>
                  <a:lnTo>
                    <a:pt x="2" y="3"/>
                  </a:lnTo>
                  <a:lnTo>
                    <a:pt x="4" y="2"/>
                  </a:lnTo>
                  <a:lnTo>
                    <a:pt x="6"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1" name="Rectangle 1091"/>
            <p:cNvSpPr>
              <a:spLocks noChangeArrowheads="1"/>
            </p:cNvSpPr>
            <p:nvPr/>
          </p:nvSpPr>
          <p:spPr bwMode="auto">
            <a:xfrm>
              <a:off x="3558935" y="3864216"/>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2" name="Freeform 1092"/>
            <p:cNvSpPr>
              <a:spLocks/>
            </p:cNvSpPr>
            <p:nvPr/>
          </p:nvSpPr>
          <p:spPr bwMode="auto">
            <a:xfrm>
              <a:off x="5013316" y="4340809"/>
              <a:ext cx="5468" cy="1162"/>
            </a:xfrm>
            <a:custGeom>
              <a:avLst/>
              <a:gdLst>
                <a:gd name="T0" fmla="*/ 4 w 6"/>
                <a:gd name="T1" fmla="*/ 0 h 1"/>
                <a:gd name="T2" fmla="*/ 0 w 6"/>
                <a:gd name="T3" fmla="*/ 0 h 1"/>
                <a:gd name="T4" fmla="*/ 0 w 6"/>
                <a:gd name="T5" fmla="*/ 0 h 1"/>
                <a:gd name="T6" fmla="*/ 0 w 6"/>
                <a:gd name="T7" fmla="*/ 0 h 1"/>
                <a:gd name="T8" fmla="*/ 2 w 6"/>
                <a:gd name="T9" fmla="*/ 1 h 1"/>
                <a:gd name="T10" fmla="*/ 2 w 6"/>
                <a:gd name="T11" fmla="*/ 1 h 1"/>
                <a:gd name="T12" fmla="*/ 2 w 6"/>
                <a:gd name="T13" fmla="*/ 1 h 1"/>
                <a:gd name="T14" fmla="*/ 4 w 6"/>
                <a:gd name="T15" fmla="*/ 1 h 1"/>
                <a:gd name="T16" fmla="*/ 4 w 6"/>
                <a:gd name="T17" fmla="*/ 1 h 1"/>
                <a:gd name="T18" fmla="*/ 6 w 6"/>
                <a:gd name="T19" fmla="*/ 1 h 1"/>
                <a:gd name="T20" fmla="*/ 4 w 6"/>
                <a:gd name="T21" fmla="*/ 0 h 1"/>
                <a:gd name="T22" fmla="*/ 4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4" y="0"/>
                  </a:moveTo>
                  <a:lnTo>
                    <a:pt x="0" y="0"/>
                  </a:lnTo>
                  <a:lnTo>
                    <a:pt x="2" y="1"/>
                  </a:lnTo>
                  <a:lnTo>
                    <a:pt x="4" y="1"/>
                  </a:lnTo>
                  <a:lnTo>
                    <a:pt x="6"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3" name="Freeform 1093"/>
            <p:cNvSpPr>
              <a:spLocks/>
            </p:cNvSpPr>
            <p:nvPr/>
          </p:nvSpPr>
          <p:spPr bwMode="auto">
            <a:xfrm>
              <a:off x="4093848" y="4351271"/>
              <a:ext cx="4556" cy="1162"/>
            </a:xfrm>
            <a:custGeom>
              <a:avLst/>
              <a:gdLst>
                <a:gd name="T0" fmla="*/ 0 w 5"/>
                <a:gd name="T1" fmla="*/ 1 h 1"/>
                <a:gd name="T2" fmla="*/ 0 w 5"/>
                <a:gd name="T3" fmla="*/ 1 h 1"/>
                <a:gd name="T4" fmla="*/ 2 w 5"/>
                <a:gd name="T5" fmla="*/ 1 h 1"/>
                <a:gd name="T6" fmla="*/ 5 w 5"/>
                <a:gd name="T7" fmla="*/ 0 h 1"/>
                <a:gd name="T8" fmla="*/ 2 w 5"/>
                <a:gd name="T9" fmla="*/ 0 h 1"/>
                <a:gd name="T10" fmla="*/ 0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0" y="1"/>
                  </a:moveTo>
                  <a:lnTo>
                    <a:pt x="0" y="1"/>
                  </a:lnTo>
                  <a:lnTo>
                    <a:pt x="2" y="1"/>
                  </a:lnTo>
                  <a:lnTo>
                    <a:pt x="5" y="0"/>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4" name="Freeform 1094"/>
            <p:cNvSpPr>
              <a:spLocks/>
            </p:cNvSpPr>
            <p:nvPr/>
          </p:nvSpPr>
          <p:spPr bwMode="auto">
            <a:xfrm>
              <a:off x="4092025" y="4129248"/>
              <a:ext cx="1823" cy="1162"/>
            </a:xfrm>
            <a:custGeom>
              <a:avLst/>
              <a:gdLst>
                <a:gd name="T0" fmla="*/ 2 w 2"/>
                <a:gd name="T1" fmla="*/ 0 h 1"/>
                <a:gd name="T2" fmla="*/ 0 w 2"/>
                <a:gd name="T3" fmla="*/ 0 h 1"/>
                <a:gd name="T4" fmla="*/ 0 w 2"/>
                <a:gd name="T5" fmla="*/ 1 h 1"/>
                <a:gd name="T6" fmla="*/ 0 w 2"/>
                <a:gd name="T7" fmla="*/ 1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5" name="Freeform 1095"/>
            <p:cNvSpPr>
              <a:spLocks/>
            </p:cNvSpPr>
            <p:nvPr/>
          </p:nvSpPr>
          <p:spPr bwMode="auto">
            <a:xfrm>
              <a:off x="5030630" y="4336159"/>
              <a:ext cx="15492" cy="4650"/>
            </a:xfrm>
            <a:custGeom>
              <a:avLst/>
              <a:gdLst>
                <a:gd name="T0" fmla="*/ 11 w 17"/>
                <a:gd name="T1" fmla="*/ 0 h 4"/>
                <a:gd name="T2" fmla="*/ 6 w 17"/>
                <a:gd name="T3" fmla="*/ 1 h 4"/>
                <a:gd name="T4" fmla="*/ 4 w 17"/>
                <a:gd name="T5" fmla="*/ 1 h 4"/>
                <a:gd name="T6" fmla="*/ 2 w 17"/>
                <a:gd name="T7" fmla="*/ 0 h 4"/>
                <a:gd name="T8" fmla="*/ 2 w 17"/>
                <a:gd name="T9" fmla="*/ 0 h 4"/>
                <a:gd name="T10" fmla="*/ 0 w 17"/>
                <a:gd name="T11" fmla="*/ 1 h 4"/>
                <a:gd name="T12" fmla="*/ 2 w 17"/>
                <a:gd name="T13" fmla="*/ 3 h 4"/>
                <a:gd name="T14" fmla="*/ 8 w 17"/>
                <a:gd name="T15" fmla="*/ 4 h 4"/>
                <a:gd name="T16" fmla="*/ 15 w 17"/>
                <a:gd name="T17" fmla="*/ 3 h 4"/>
                <a:gd name="T18" fmla="*/ 17 w 17"/>
                <a:gd name="T19" fmla="*/ 1 h 4"/>
                <a:gd name="T20" fmla="*/ 17 w 17"/>
                <a:gd name="T21" fmla="*/ 1 h 4"/>
                <a:gd name="T22" fmla="*/ 15 w 17"/>
                <a:gd name="T23" fmla="*/ 1 h 4"/>
                <a:gd name="T24" fmla="*/ 11 w 1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4"/>
                <a:gd name="T41" fmla="*/ 17 w 1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4">
                  <a:moveTo>
                    <a:pt x="11" y="0"/>
                  </a:moveTo>
                  <a:lnTo>
                    <a:pt x="6" y="1"/>
                  </a:lnTo>
                  <a:lnTo>
                    <a:pt x="4" y="1"/>
                  </a:lnTo>
                  <a:lnTo>
                    <a:pt x="2" y="0"/>
                  </a:lnTo>
                  <a:lnTo>
                    <a:pt x="0" y="1"/>
                  </a:lnTo>
                  <a:lnTo>
                    <a:pt x="2" y="3"/>
                  </a:lnTo>
                  <a:lnTo>
                    <a:pt x="8" y="4"/>
                  </a:lnTo>
                  <a:lnTo>
                    <a:pt x="15" y="3"/>
                  </a:lnTo>
                  <a:lnTo>
                    <a:pt x="17" y="1"/>
                  </a:lnTo>
                  <a:lnTo>
                    <a:pt x="15" y="1"/>
                  </a:lnTo>
                  <a:lnTo>
                    <a:pt x="11"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6" name="Freeform 1096"/>
            <p:cNvSpPr>
              <a:spLocks/>
            </p:cNvSpPr>
            <p:nvPr/>
          </p:nvSpPr>
          <p:spPr bwMode="auto">
            <a:xfrm>
              <a:off x="4211401" y="3714263"/>
              <a:ext cx="3645" cy="1162"/>
            </a:xfrm>
            <a:custGeom>
              <a:avLst/>
              <a:gdLst>
                <a:gd name="T0" fmla="*/ 4 w 4"/>
                <a:gd name="T1" fmla="*/ 1 h 1"/>
                <a:gd name="T2" fmla="*/ 4 w 4"/>
                <a:gd name="T3" fmla="*/ 1 h 1"/>
                <a:gd name="T4" fmla="*/ 4 w 4"/>
                <a:gd name="T5" fmla="*/ 0 h 1"/>
                <a:gd name="T6" fmla="*/ 0 w 4"/>
                <a:gd name="T7" fmla="*/ 0 h 1"/>
                <a:gd name="T8" fmla="*/ 0 w 4"/>
                <a:gd name="T9" fmla="*/ 0 h 1"/>
                <a:gd name="T10" fmla="*/ 0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0" y="0"/>
                  </a:lnTo>
                  <a:lnTo>
                    <a:pt x="0"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7" name="Freeform 1097"/>
            <p:cNvSpPr>
              <a:spLocks/>
            </p:cNvSpPr>
            <p:nvPr/>
          </p:nvSpPr>
          <p:spPr bwMode="auto">
            <a:xfrm>
              <a:off x="4211401" y="3795633"/>
              <a:ext cx="5468" cy="3487"/>
            </a:xfrm>
            <a:custGeom>
              <a:avLst/>
              <a:gdLst>
                <a:gd name="T0" fmla="*/ 0 w 6"/>
                <a:gd name="T1" fmla="*/ 2 h 3"/>
                <a:gd name="T2" fmla="*/ 0 w 6"/>
                <a:gd name="T3" fmla="*/ 2 h 3"/>
                <a:gd name="T4" fmla="*/ 2 w 6"/>
                <a:gd name="T5" fmla="*/ 3 h 3"/>
                <a:gd name="T6" fmla="*/ 6 w 6"/>
                <a:gd name="T7" fmla="*/ 3 h 3"/>
                <a:gd name="T8" fmla="*/ 6 w 6"/>
                <a:gd name="T9" fmla="*/ 2 h 3"/>
                <a:gd name="T10" fmla="*/ 6 w 6"/>
                <a:gd name="T11" fmla="*/ 2 h 3"/>
                <a:gd name="T12" fmla="*/ 4 w 6"/>
                <a:gd name="T13" fmla="*/ 0 h 3"/>
                <a:gd name="T14" fmla="*/ 0 w 6"/>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2"/>
                  </a:moveTo>
                  <a:lnTo>
                    <a:pt x="0" y="2"/>
                  </a:lnTo>
                  <a:lnTo>
                    <a:pt x="2" y="3"/>
                  </a:lnTo>
                  <a:lnTo>
                    <a:pt x="6" y="3"/>
                  </a:lnTo>
                  <a:lnTo>
                    <a:pt x="6" y="2"/>
                  </a:lnTo>
                  <a:lnTo>
                    <a:pt x="4"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8" name="Freeform 1098"/>
            <p:cNvSpPr>
              <a:spLocks/>
            </p:cNvSpPr>
            <p:nvPr/>
          </p:nvSpPr>
          <p:spPr bwMode="auto">
            <a:xfrm>
              <a:off x="4173128" y="3836317"/>
              <a:ext cx="64700" cy="59284"/>
            </a:xfrm>
            <a:custGeom>
              <a:avLst/>
              <a:gdLst>
                <a:gd name="T0" fmla="*/ 2 w 71"/>
                <a:gd name="T1" fmla="*/ 47 h 51"/>
                <a:gd name="T2" fmla="*/ 4 w 71"/>
                <a:gd name="T3" fmla="*/ 48 h 51"/>
                <a:gd name="T4" fmla="*/ 10 w 71"/>
                <a:gd name="T5" fmla="*/ 48 h 51"/>
                <a:gd name="T6" fmla="*/ 6 w 71"/>
                <a:gd name="T7" fmla="*/ 50 h 51"/>
                <a:gd name="T8" fmla="*/ 12 w 71"/>
                <a:gd name="T9" fmla="*/ 50 h 51"/>
                <a:gd name="T10" fmla="*/ 10 w 71"/>
                <a:gd name="T11" fmla="*/ 51 h 51"/>
                <a:gd name="T12" fmla="*/ 14 w 71"/>
                <a:gd name="T13" fmla="*/ 51 h 51"/>
                <a:gd name="T14" fmla="*/ 19 w 71"/>
                <a:gd name="T15" fmla="*/ 50 h 51"/>
                <a:gd name="T16" fmla="*/ 29 w 71"/>
                <a:gd name="T17" fmla="*/ 49 h 51"/>
                <a:gd name="T18" fmla="*/ 31 w 71"/>
                <a:gd name="T19" fmla="*/ 48 h 51"/>
                <a:gd name="T20" fmla="*/ 38 w 71"/>
                <a:gd name="T21" fmla="*/ 45 h 51"/>
                <a:gd name="T22" fmla="*/ 40 w 71"/>
                <a:gd name="T23" fmla="*/ 44 h 51"/>
                <a:gd name="T24" fmla="*/ 57 w 71"/>
                <a:gd name="T25" fmla="*/ 43 h 51"/>
                <a:gd name="T26" fmla="*/ 59 w 71"/>
                <a:gd name="T27" fmla="*/ 41 h 51"/>
                <a:gd name="T28" fmla="*/ 63 w 71"/>
                <a:gd name="T29" fmla="*/ 27 h 51"/>
                <a:gd name="T30" fmla="*/ 59 w 71"/>
                <a:gd name="T31" fmla="*/ 19 h 51"/>
                <a:gd name="T32" fmla="*/ 61 w 71"/>
                <a:gd name="T33" fmla="*/ 18 h 51"/>
                <a:gd name="T34" fmla="*/ 69 w 71"/>
                <a:gd name="T35" fmla="*/ 15 h 51"/>
                <a:gd name="T36" fmla="*/ 71 w 71"/>
                <a:gd name="T37" fmla="*/ 13 h 51"/>
                <a:gd name="T38" fmla="*/ 69 w 71"/>
                <a:gd name="T39" fmla="*/ 9 h 51"/>
                <a:gd name="T40" fmla="*/ 67 w 71"/>
                <a:gd name="T41" fmla="*/ 5 h 51"/>
                <a:gd name="T42" fmla="*/ 50 w 71"/>
                <a:gd name="T43" fmla="*/ 2 h 51"/>
                <a:gd name="T44" fmla="*/ 46 w 71"/>
                <a:gd name="T45" fmla="*/ 3 h 51"/>
                <a:gd name="T46" fmla="*/ 46 w 71"/>
                <a:gd name="T47" fmla="*/ 0 h 51"/>
                <a:gd name="T48" fmla="*/ 44 w 71"/>
                <a:gd name="T49" fmla="*/ 1 h 51"/>
                <a:gd name="T50" fmla="*/ 42 w 71"/>
                <a:gd name="T51" fmla="*/ 4 h 51"/>
                <a:gd name="T52" fmla="*/ 42 w 71"/>
                <a:gd name="T53" fmla="*/ 1 h 51"/>
                <a:gd name="T54" fmla="*/ 38 w 71"/>
                <a:gd name="T55" fmla="*/ 2 h 51"/>
                <a:gd name="T56" fmla="*/ 29 w 71"/>
                <a:gd name="T57" fmla="*/ 4 h 51"/>
                <a:gd name="T58" fmla="*/ 29 w 71"/>
                <a:gd name="T59" fmla="*/ 7 h 51"/>
                <a:gd name="T60" fmla="*/ 25 w 71"/>
                <a:gd name="T61" fmla="*/ 10 h 51"/>
                <a:gd name="T62" fmla="*/ 29 w 71"/>
                <a:gd name="T63" fmla="*/ 10 h 51"/>
                <a:gd name="T64" fmla="*/ 31 w 71"/>
                <a:gd name="T65" fmla="*/ 11 h 51"/>
                <a:gd name="T66" fmla="*/ 27 w 71"/>
                <a:gd name="T67" fmla="*/ 15 h 51"/>
                <a:gd name="T68" fmla="*/ 10 w 71"/>
                <a:gd name="T69" fmla="*/ 13 h 51"/>
                <a:gd name="T70" fmla="*/ 6 w 71"/>
                <a:gd name="T71" fmla="*/ 18 h 51"/>
                <a:gd name="T72" fmla="*/ 12 w 71"/>
                <a:gd name="T73" fmla="*/ 20 h 51"/>
                <a:gd name="T74" fmla="*/ 6 w 71"/>
                <a:gd name="T75" fmla="*/ 24 h 51"/>
                <a:gd name="T76" fmla="*/ 6 w 71"/>
                <a:gd name="T77" fmla="*/ 26 h 51"/>
                <a:gd name="T78" fmla="*/ 10 w 71"/>
                <a:gd name="T79" fmla="*/ 27 h 51"/>
                <a:gd name="T80" fmla="*/ 21 w 71"/>
                <a:gd name="T81" fmla="*/ 29 h 51"/>
                <a:gd name="T82" fmla="*/ 14 w 71"/>
                <a:gd name="T83" fmla="*/ 32 h 51"/>
                <a:gd name="T84" fmla="*/ 8 w 71"/>
                <a:gd name="T85" fmla="*/ 37 h 51"/>
                <a:gd name="T86" fmla="*/ 23 w 71"/>
                <a:gd name="T87" fmla="*/ 36 h 51"/>
                <a:gd name="T88" fmla="*/ 10 w 71"/>
                <a:gd name="T89" fmla="*/ 37 h 51"/>
                <a:gd name="T90" fmla="*/ 8 w 71"/>
                <a:gd name="T91" fmla="*/ 42 h 51"/>
                <a:gd name="T92" fmla="*/ 2 w 71"/>
                <a:gd name="T93" fmla="*/ 42 h 51"/>
                <a:gd name="T94" fmla="*/ 6 w 71"/>
                <a:gd name="T95" fmla="*/ 43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51"/>
                <a:gd name="T146" fmla="*/ 71 w 71"/>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51">
                  <a:moveTo>
                    <a:pt x="8" y="44"/>
                  </a:moveTo>
                  <a:lnTo>
                    <a:pt x="4" y="45"/>
                  </a:lnTo>
                  <a:lnTo>
                    <a:pt x="2" y="47"/>
                  </a:lnTo>
                  <a:lnTo>
                    <a:pt x="2" y="48"/>
                  </a:lnTo>
                  <a:lnTo>
                    <a:pt x="4" y="47"/>
                  </a:lnTo>
                  <a:lnTo>
                    <a:pt x="4" y="48"/>
                  </a:lnTo>
                  <a:lnTo>
                    <a:pt x="10" y="47"/>
                  </a:lnTo>
                  <a:lnTo>
                    <a:pt x="10" y="48"/>
                  </a:lnTo>
                  <a:lnTo>
                    <a:pt x="8" y="49"/>
                  </a:lnTo>
                  <a:lnTo>
                    <a:pt x="4" y="50"/>
                  </a:lnTo>
                  <a:lnTo>
                    <a:pt x="6" y="50"/>
                  </a:lnTo>
                  <a:lnTo>
                    <a:pt x="12" y="49"/>
                  </a:lnTo>
                  <a:lnTo>
                    <a:pt x="12" y="50"/>
                  </a:lnTo>
                  <a:lnTo>
                    <a:pt x="10" y="50"/>
                  </a:lnTo>
                  <a:lnTo>
                    <a:pt x="8" y="51"/>
                  </a:lnTo>
                  <a:lnTo>
                    <a:pt x="10" y="51"/>
                  </a:lnTo>
                  <a:lnTo>
                    <a:pt x="12" y="51"/>
                  </a:lnTo>
                  <a:lnTo>
                    <a:pt x="14" y="51"/>
                  </a:lnTo>
                  <a:lnTo>
                    <a:pt x="17" y="51"/>
                  </a:lnTo>
                  <a:lnTo>
                    <a:pt x="19" y="50"/>
                  </a:lnTo>
                  <a:lnTo>
                    <a:pt x="21" y="51"/>
                  </a:lnTo>
                  <a:lnTo>
                    <a:pt x="27" y="49"/>
                  </a:lnTo>
                  <a:lnTo>
                    <a:pt x="29" y="49"/>
                  </a:lnTo>
                  <a:lnTo>
                    <a:pt x="29" y="47"/>
                  </a:lnTo>
                  <a:lnTo>
                    <a:pt x="31" y="47"/>
                  </a:lnTo>
                  <a:lnTo>
                    <a:pt x="31" y="48"/>
                  </a:lnTo>
                  <a:lnTo>
                    <a:pt x="36" y="47"/>
                  </a:lnTo>
                  <a:lnTo>
                    <a:pt x="38" y="45"/>
                  </a:lnTo>
                  <a:lnTo>
                    <a:pt x="40" y="45"/>
                  </a:lnTo>
                  <a:lnTo>
                    <a:pt x="40" y="44"/>
                  </a:lnTo>
                  <a:lnTo>
                    <a:pt x="42" y="43"/>
                  </a:lnTo>
                  <a:lnTo>
                    <a:pt x="54" y="42"/>
                  </a:lnTo>
                  <a:lnTo>
                    <a:pt x="57" y="43"/>
                  </a:lnTo>
                  <a:lnTo>
                    <a:pt x="59" y="43"/>
                  </a:lnTo>
                  <a:lnTo>
                    <a:pt x="59" y="42"/>
                  </a:lnTo>
                  <a:lnTo>
                    <a:pt x="59" y="41"/>
                  </a:lnTo>
                  <a:lnTo>
                    <a:pt x="63" y="33"/>
                  </a:lnTo>
                  <a:lnTo>
                    <a:pt x="61" y="27"/>
                  </a:lnTo>
                  <a:lnTo>
                    <a:pt x="63" y="27"/>
                  </a:lnTo>
                  <a:lnTo>
                    <a:pt x="63" y="25"/>
                  </a:lnTo>
                  <a:lnTo>
                    <a:pt x="59" y="20"/>
                  </a:lnTo>
                  <a:lnTo>
                    <a:pt x="59" y="19"/>
                  </a:lnTo>
                  <a:lnTo>
                    <a:pt x="61" y="18"/>
                  </a:lnTo>
                  <a:lnTo>
                    <a:pt x="65" y="17"/>
                  </a:lnTo>
                  <a:lnTo>
                    <a:pt x="65" y="16"/>
                  </a:lnTo>
                  <a:lnTo>
                    <a:pt x="69" y="15"/>
                  </a:lnTo>
                  <a:lnTo>
                    <a:pt x="71" y="15"/>
                  </a:lnTo>
                  <a:lnTo>
                    <a:pt x="69" y="11"/>
                  </a:lnTo>
                  <a:lnTo>
                    <a:pt x="71" y="13"/>
                  </a:lnTo>
                  <a:lnTo>
                    <a:pt x="71" y="11"/>
                  </a:lnTo>
                  <a:lnTo>
                    <a:pt x="69" y="10"/>
                  </a:lnTo>
                  <a:lnTo>
                    <a:pt x="69" y="9"/>
                  </a:lnTo>
                  <a:lnTo>
                    <a:pt x="65" y="10"/>
                  </a:lnTo>
                  <a:lnTo>
                    <a:pt x="67" y="8"/>
                  </a:lnTo>
                  <a:lnTo>
                    <a:pt x="67" y="5"/>
                  </a:lnTo>
                  <a:lnTo>
                    <a:pt x="63" y="2"/>
                  </a:lnTo>
                  <a:lnTo>
                    <a:pt x="59" y="1"/>
                  </a:lnTo>
                  <a:lnTo>
                    <a:pt x="50" y="2"/>
                  </a:lnTo>
                  <a:lnTo>
                    <a:pt x="50" y="3"/>
                  </a:lnTo>
                  <a:lnTo>
                    <a:pt x="48" y="3"/>
                  </a:lnTo>
                  <a:lnTo>
                    <a:pt x="46" y="3"/>
                  </a:lnTo>
                  <a:lnTo>
                    <a:pt x="50" y="1"/>
                  </a:lnTo>
                  <a:lnTo>
                    <a:pt x="48" y="1"/>
                  </a:lnTo>
                  <a:lnTo>
                    <a:pt x="46" y="0"/>
                  </a:lnTo>
                  <a:lnTo>
                    <a:pt x="44" y="0"/>
                  </a:lnTo>
                  <a:lnTo>
                    <a:pt x="44" y="1"/>
                  </a:lnTo>
                  <a:lnTo>
                    <a:pt x="42" y="2"/>
                  </a:lnTo>
                  <a:lnTo>
                    <a:pt x="44" y="4"/>
                  </a:lnTo>
                  <a:lnTo>
                    <a:pt x="42" y="4"/>
                  </a:lnTo>
                  <a:lnTo>
                    <a:pt x="42" y="5"/>
                  </a:lnTo>
                  <a:lnTo>
                    <a:pt x="42" y="7"/>
                  </a:lnTo>
                  <a:lnTo>
                    <a:pt x="42" y="1"/>
                  </a:lnTo>
                  <a:lnTo>
                    <a:pt x="40" y="1"/>
                  </a:lnTo>
                  <a:lnTo>
                    <a:pt x="38" y="2"/>
                  </a:lnTo>
                  <a:lnTo>
                    <a:pt x="36" y="2"/>
                  </a:lnTo>
                  <a:lnTo>
                    <a:pt x="31" y="4"/>
                  </a:lnTo>
                  <a:lnTo>
                    <a:pt x="29" y="4"/>
                  </a:lnTo>
                  <a:lnTo>
                    <a:pt x="29" y="5"/>
                  </a:lnTo>
                  <a:lnTo>
                    <a:pt x="29" y="7"/>
                  </a:lnTo>
                  <a:lnTo>
                    <a:pt x="27" y="8"/>
                  </a:lnTo>
                  <a:lnTo>
                    <a:pt x="23" y="9"/>
                  </a:lnTo>
                  <a:lnTo>
                    <a:pt x="25" y="10"/>
                  </a:lnTo>
                  <a:lnTo>
                    <a:pt x="27" y="10"/>
                  </a:lnTo>
                  <a:lnTo>
                    <a:pt x="29" y="10"/>
                  </a:lnTo>
                  <a:lnTo>
                    <a:pt x="31" y="10"/>
                  </a:lnTo>
                  <a:lnTo>
                    <a:pt x="33" y="10"/>
                  </a:lnTo>
                  <a:lnTo>
                    <a:pt x="31" y="11"/>
                  </a:lnTo>
                  <a:lnTo>
                    <a:pt x="27" y="13"/>
                  </a:lnTo>
                  <a:lnTo>
                    <a:pt x="27" y="15"/>
                  </a:lnTo>
                  <a:lnTo>
                    <a:pt x="17" y="16"/>
                  </a:lnTo>
                  <a:lnTo>
                    <a:pt x="17" y="15"/>
                  </a:lnTo>
                  <a:lnTo>
                    <a:pt x="10" y="13"/>
                  </a:lnTo>
                  <a:lnTo>
                    <a:pt x="6" y="17"/>
                  </a:lnTo>
                  <a:lnTo>
                    <a:pt x="8" y="19"/>
                  </a:lnTo>
                  <a:lnTo>
                    <a:pt x="6" y="18"/>
                  </a:lnTo>
                  <a:lnTo>
                    <a:pt x="4" y="19"/>
                  </a:lnTo>
                  <a:lnTo>
                    <a:pt x="6" y="20"/>
                  </a:lnTo>
                  <a:lnTo>
                    <a:pt x="12" y="20"/>
                  </a:lnTo>
                  <a:lnTo>
                    <a:pt x="12" y="21"/>
                  </a:lnTo>
                  <a:lnTo>
                    <a:pt x="8" y="23"/>
                  </a:lnTo>
                  <a:lnTo>
                    <a:pt x="6" y="24"/>
                  </a:lnTo>
                  <a:lnTo>
                    <a:pt x="4" y="25"/>
                  </a:lnTo>
                  <a:lnTo>
                    <a:pt x="6" y="26"/>
                  </a:lnTo>
                  <a:lnTo>
                    <a:pt x="8" y="27"/>
                  </a:lnTo>
                  <a:lnTo>
                    <a:pt x="10" y="27"/>
                  </a:lnTo>
                  <a:lnTo>
                    <a:pt x="12" y="28"/>
                  </a:lnTo>
                  <a:lnTo>
                    <a:pt x="21" y="28"/>
                  </a:lnTo>
                  <a:lnTo>
                    <a:pt x="21" y="29"/>
                  </a:lnTo>
                  <a:lnTo>
                    <a:pt x="17" y="31"/>
                  </a:lnTo>
                  <a:lnTo>
                    <a:pt x="14" y="32"/>
                  </a:lnTo>
                  <a:lnTo>
                    <a:pt x="14" y="34"/>
                  </a:lnTo>
                  <a:lnTo>
                    <a:pt x="12" y="35"/>
                  </a:lnTo>
                  <a:lnTo>
                    <a:pt x="8" y="37"/>
                  </a:lnTo>
                  <a:lnTo>
                    <a:pt x="17" y="36"/>
                  </a:lnTo>
                  <a:lnTo>
                    <a:pt x="21" y="34"/>
                  </a:lnTo>
                  <a:lnTo>
                    <a:pt x="23" y="36"/>
                  </a:lnTo>
                  <a:lnTo>
                    <a:pt x="25" y="36"/>
                  </a:lnTo>
                  <a:lnTo>
                    <a:pt x="10" y="37"/>
                  </a:lnTo>
                  <a:lnTo>
                    <a:pt x="8" y="40"/>
                  </a:lnTo>
                  <a:lnTo>
                    <a:pt x="8" y="41"/>
                  </a:lnTo>
                  <a:lnTo>
                    <a:pt x="8" y="42"/>
                  </a:lnTo>
                  <a:lnTo>
                    <a:pt x="6" y="42"/>
                  </a:lnTo>
                  <a:lnTo>
                    <a:pt x="4" y="42"/>
                  </a:lnTo>
                  <a:lnTo>
                    <a:pt x="2" y="42"/>
                  </a:lnTo>
                  <a:lnTo>
                    <a:pt x="0" y="42"/>
                  </a:lnTo>
                  <a:lnTo>
                    <a:pt x="0" y="44"/>
                  </a:lnTo>
                  <a:lnTo>
                    <a:pt x="6" y="43"/>
                  </a:lnTo>
                  <a:lnTo>
                    <a:pt x="8" y="4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19" name="Freeform 1099"/>
            <p:cNvSpPr>
              <a:spLocks/>
            </p:cNvSpPr>
            <p:nvPr/>
          </p:nvSpPr>
          <p:spPr bwMode="auto">
            <a:xfrm>
              <a:off x="4124831" y="4172258"/>
              <a:ext cx="5468" cy="3487"/>
            </a:xfrm>
            <a:custGeom>
              <a:avLst/>
              <a:gdLst>
                <a:gd name="T0" fmla="*/ 2 w 6"/>
                <a:gd name="T1" fmla="*/ 2 h 3"/>
                <a:gd name="T2" fmla="*/ 0 w 6"/>
                <a:gd name="T3" fmla="*/ 3 h 3"/>
                <a:gd name="T4" fmla="*/ 4 w 6"/>
                <a:gd name="T5" fmla="*/ 2 h 3"/>
                <a:gd name="T6" fmla="*/ 4 w 6"/>
                <a:gd name="T7" fmla="*/ 2 h 3"/>
                <a:gd name="T8" fmla="*/ 6 w 6"/>
                <a:gd name="T9" fmla="*/ 0 h 3"/>
                <a:gd name="T10" fmla="*/ 6 w 6"/>
                <a:gd name="T11" fmla="*/ 0 h 3"/>
                <a:gd name="T12" fmla="*/ 4 w 6"/>
                <a:gd name="T13" fmla="*/ 1 h 3"/>
                <a:gd name="T14" fmla="*/ 2 w 6"/>
                <a:gd name="T15" fmla="*/ 1 h 3"/>
                <a:gd name="T16" fmla="*/ 2 w 6"/>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2" y="2"/>
                  </a:moveTo>
                  <a:lnTo>
                    <a:pt x="0" y="3"/>
                  </a:lnTo>
                  <a:lnTo>
                    <a:pt x="4" y="2"/>
                  </a:lnTo>
                  <a:lnTo>
                    <a:pt x="6" y="0"/>
                  </a:lnTo>
                  <a:lnTo>
                    <a:pt x="4" y="1"/>
                  </a:lnTo>
                  <a:lnTo>
                    <a:pt x="2" y="1"/>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0" name="Freeform 1100"/>
            <p:cNvSpPr>
              <a:spLocks/>
            </p:cNvSpPr>
            <p:nvPr/>
          </p:nvSpPr>
          <p:spPr bwMode="auto">
            <a:xfrm>
              <a:off x="4213224" y="3709613"/>
              <a:ext cx="7290" cy="6975"/>
            </a:xfrm>
            <a:custGeom>
              <a:avLst/>
              <a:gdLst>
                <a:gd name="T0" fmla="*/ 4 w 8"/>
                <a:gd name="T1" fmla="*/ 4 h 6"/>
                <a:gd name="T2" fmla="*/ 6 w 8"/>
                <a:gd name="T3" fmla="*/ 5 h 6"/>
                <a:gd name="T4" fmla="*/ 6 w 8"/>
                <a:gd name="T5" fmla="*/ 6 h 6"/>
                <a:gd name="T6" fmla="*/ 6 w 8"/>
                <a:gd name="T7" fmla="*/ 6 h 6"/>
                <a:gd name="T8" fmla="*/ 8 w 8"/>
                <a:gd name="T9" fmla="*/ 6 h 6"/>
                <a:gd name="T10" fmla="*/ 8 w 8"/>
                <a:gd name="T11" fmla="*/ 6 h 6"/>
                <a:gd name="T12" fmla="*/ 8 w 8"/>
                <a:gd name="T13" fmla="*/ 5 h 6"/>
                <a:gd name="T14" fmla="*/ 4 w 8"/>
                <a:gd name="T15" fmla="*/ 1 h 6"/>
                <a:gd name="T16" fmla="*/ 2 w 8"/>
                <a:gd name="T17" fmla="*/ 0 h 6"/>
                <a:gd name="T18" fmla="*/ 0 w 8"/>
                <a:gd name="T19" fmla="*/ 3 h 6"/>
                <a:gd name="T20" fmla="*/ 0 w 8"/>
                <a:gd name="T21" fmla="*/ 3 h 6"/>
                <a:gd name="T22" fmla="*/ 4 w 8"/>
                <a:gd name="T23" fmla="*/ 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4" y="4"/>
                  </a:moveTo>
                  <a:lnTo>
                    <a:pt x="6" y="5"/>
                  </a:lnTo>
                  <a:lnTo>
                    <a:pt x="6" y="6"/>
                  </a:lnTo>
                  <a:lnTo>
                    <a:pt x="8" y="6"/>
                  </a:lnTo>
                  <a:lnTo>
                    <a:pt x="8" y="5"/>
                  </a:lnTo>
                  <a:lnTo>
                    <a:pt x="4" y="1"/>
                  </a:lnTo>
                  <a:lnTo>
                    <a:pt x="2" y="0"/>
                  </a:lnTo>
                  <a:lnTo>
                    <a:pt x="0" y="3"/>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1" name="Freeform 1101"/>
            <p:cNvSpPr>
              <a:spLocks/>
            </p:cNvSpPr>
            <p:nvPr/>
          </p:nvSpPr>
          <p:spPr bwMode="auto">
            <a:xfrm>
              <a:off x="3720229" y="3754948"/>
              <a:ext cx="3645" cy="2325"/>
            </a:xfrm>
            <a:custGeom>
              <a:avLst/>
              <a:gdLst>
                <a:gd name="T0" fmla="*/ 0 w 4"/>
                <a:gd name="T1" fmla="*/ 2 h 2"/>
                <a:gd name="T2" fmla="*/ 2 w 4"/>
                <a:gd name="T3" fmla="*/ 2 h 2"/>
                <a:gd name="T4" fmla="*/ 4 w 4"/>
                <a:gd name="T5" fmla="*/ 2 h 2"/>
                <a:gd name="T6" fmla="*/ 4 w 4"/>
                <a:gd name="T7" fmla="*/ 1 h 2"/>
                <a:gd name="T8" fmla="*/ 0 w 4"/>
                <a:gd name="T9" fmla="*/ 0 h 2"/>
                <a:gd name="T10" fmla="*/ 0 w 4"/>
                <a:gd name="T11" fmla="*/ 0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2" y="2"/>
                  </a:lnTo>
                  <a:lnTo>
                    <a:pt x="4" y="2"/>
                  </a:lnTo>
                  <a:lnTo>
                    <a:pt x="4" y="1"/>
                  </a:lnTo>
                  <a:lnTo>
                    <a:pt x="0"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2" name="Freeform 1102"/>
            <p:cNvSpPr>
              <a:spLocks/>
            </p:cNvSpPr>
            <p:nvPr/>
          </p:nvSpPr>
          <p:spPr bwMode="auto">
            <a:xfrm>
              <a:off x="3718406" y="3754948"/>
              <a:ext cx="0" cy="2325"/>
            </a:xfrm>
            <a:custGeom>
              <a:avLst/>
              <a:gdLst>
                <a:gd name="T0" fmla="*/ 2 h 2"/>
                <a:gd name="T1" fmla="*/ 2 h 2"/>
                <a:gd name="T2" fmla="*/ 2 h 2"/>
                <a:gd name="T3" fmla="*/ 0 h 2"/>
                <a:gd name="T4" fmla="*/ 2 h 2"/>
                <a:gd name="T5" fmla="*/ 0 60000 65536"/>
                <a:gd name="T6" fmla="*/ 0 60000 65536"/>
                <a:gd name="T7" fmla="*/ 0 60000 65536"/>
                <a:gd name="T8" fmla="*/ 0 60000 65536"/>
                <a:gd name="T9" fmla="*/ 0 60000 65536"/>
                <a:gd name="T10" fmla="*/ 0 h 2"/>
                <a:gd name="T11" fmla="*/ 2 h 2"/>
              </a:gdLst>
              <a:ahLst/>
              <a:cxnLst>
                <a:cxn ang="T5">
                  <a:pos x="0" y="T0"/>
                </a:cxn>
                <a:cxn ang="T6">
                  <a:pos x="0" y="T1"/>
                </a:cxn>
                <a:cxn ang="T7">
                  <a:pos x="0" y="T2"/>
                </a:cxn>
                <a:cxn ang="T8">
                  <a:pos x="0" y="T3"/>
                </a:cxn>
                <a:cxn ang="T9">
                  <a:pos x="0" y="T4"/>
                </a:cxn>
              </a:cxnLst>
              <a:rect l="0" t="T10" r="0" b="T11"/>
              <a:pathLst>
                <a:path h="2">
                  <a:moveTo>
                    <a:pt x="0" y="2"/>
                  </a:moveTo>
                  <a:lnTo>
                    <a:pt x="0" y="2"/>
                  </a:lnTo>
                  <a:lnTo>
                    <a:pt x="0"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3" name="Freeform 1103"/>
            <p:cNvSpPr>
              <a:spLocks/>
            </p:cNvSpPr>
            <p:nvPr/>
          </p:nvSpPr>
          <p:spPr bwMode="auto">
            <a:xfrm>
              <a:off x="4119363" y="4176907"/>
              <a:ext cx="5468" cy="6975"/>
            </a:xfrm>
            <a:custGeom>
              <a:avLst/>
              <a:gdLst>
                <a:gd name="T0" fmla="*/ 4 w 6"/>
                <a:gd name="T1" fmla="*/ 5 h 6"/>
                <a:gd name="T2" fmla="*/ 6 w 6"/>
                <a:gd name="T3" fmla="*/ 4 h 6"/>
                <a:gd name="T4" fmla="*/ 6 w 6"/>
                <a:gd name="T5" fmla="*/ 3 h 6"/>
                <a:gd name="T6" fmla="*/ 6 w 6"/>
                <a:gd name="T7" fmla="*/ 0 h 6"/>
                <a:gd name="T8" fmla="*/ 6 w 6"/>
                <a:gd name="T9" fmla="*/ 0 h 6"/>
                <a:gd name="T10" fmla="*/ 4 w 6"/>
                <a:gd name="T11" fmla="*/ 0 h 6"/>
                <a:gd name="T12" fmla="*/ 0 w 6"/>
                <a:gd name="T13" fmla="*/ 5 h 6"/>
                <a:gd name="T14" fmla="*/ 2 w 6"/>
                <a:gd name="T15" fmla="*/ 5 h 6"/>
                <a:gd name="T16" fmla="*/ 0 w 6"/>
                <a:gd name="T17" fmla="*/ 6 h 6"/>
                <a:gd name="T18" fmla="*/ 4 w 6"/>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4" y="5"/>
                  </a:moveTo>
                  <a:lnTo>
                    <a:pt x="6" y="4"/>
                  </a:lnTo>
                  <a:lnTo>
                    <a:pt x="6" y="3"/>
                  </a:lnTo>
                  <a:lnTo>
                    <a:pt x="6" y="0"/>
                  </a:lnTo>
                  <a:lnTo>
                    <a:pt x="4" y="0"/>
                  </a:lnTo>
                  <a:lnTo>
                    <a:pt x="0" y="5"/>
                  </a:lnTo>
                  <a:lnTo>
                    <a:pt x="2" y="5"/>
                  </a:lnTo>
                  <a:lnTo>
                    <a:pt x="0" y="6"/>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4" name="Freeform 1104"/>
            <p:cNvSpPr>
              <a:spLocks/>
            </p:cNvSpPr>
            <p:nvPr/>
          </p:nvSpPr>
          <p:spPr bwMode="auto">
            <a:xfrm>
              <a:off x="4081090" y="4131573"/>
              <a:ext cx="7290" cy="3487"/>
            </a:xfrm>
            <a:custGeom>
              <a:avLst/>
              <a:gdLst>
                <a:gd name="T0" fmla="*/ 6 w 8"/>
                <a:gd name="T1" fmla="*/ 2 h 3"/>
                <a:gd name="T2" fmla="*/ 4 w 8"/>
                <a:gd name="T3" fmla="*/ 2 h 3"/>
                <a:gd name="T4" fmla="*/ 4 w 8"/>
                <a:gd name="T5" fmla="*/ 0 h 3"/>
                <a:gd name="T6" fmla="*/ 4 w 8"/>
                <a:gd name="T7" fmla="*/ 2 h 3"/>
                <a:gd name="T8" fmla="*/ 2 w 8"/>
                <a:gd name="T9" fmla="*/ 0 h 3"/>
                <a:gd name="T10" fmla="*/ 0 w 8"/>
                <a:gd name="T11" fmla="*/ 2 h 3"/>
                <a:gd name="T12" fmla="*/ 2 w 8"/>
                <a:gd name="T13" fmla="*/ 3 h 3"/>
                <a:gd name="T14" fmla="*/ 6 w 8"/>
                <a:gd name="T15" fmla="*/ 3 h 3"/>
                <a:gd name="T16" fmla="*/ 8 w 8"/>
                <a:gd name="T17" fmla="*/ 3 h 3"/>
                <a:gd name="T18" fmla="*/ 6 w 8"/>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
                <a:gd name="T32" fmla="*/ 8 w 8"/>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
                  <a:moveTo>
                    <a:pt x="6" y="2"/>
                  </a:moveTo>
                  <a:lnTo>
                    <a:pt x="4" y="2"/>
                  </a:lnTo>
                  <a:lnTo>
                    <a:pt x="4" y="0"/>
                  </a:lnTo>
                  <a:lnTo>
                    <a:pt x="4" y="2"/>
                  </a:lnTo>
                  <a:lnTo>
                    <a:pt x="2" y="0"/>
                  </a:lnTo>
                  <a:lnTo>
                    <a:pt x="0" y="2"/>
                  </a:lnTo>
                  <a:lnTo>
                    <a:pt x="2" y="3"/>
                  </a:lnTo>
                  <a:lnTo>
                    <a:pt x="6" y="3"/>
                  </a:lnTo>
                  <a:lnTo>
                    <a:pt x="8" y="3"/>
                  </a:lnTo>
                  <a:lnTo>
                    <a:pt x="6"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5" name="Freeform 1105"/>
            <p:cNvSpPr>
              <a:spLocks/>
            </p:cNvSpPr>
            <p:nvPr/>
          </p:nvSpPr>
          <p:spPr bwMode="auto">
            <a:xfrm>
              <a:off x="3720229" y="3752623"/>
              <a:ext cx="9113" cy="2325"/>
            </a:xfrm>
            <a:custGeom>
              <a:avLst/>
              <a:gdLst>
                <a:gd name="T0" fmla="*/ 6 w 10"/>
                <a:gd name="T1" fmla="*/ 2 h 2"/>
                <a:gd name="T2" fmla="*/ 6 w 10"/>
                <a:gd name="T3" fmla="*/ 2 h 2"/>
                <a:gd name="T4" fmla="*/ 6 w 10"/>
                <a:gd name="T5" fmla="*/ 1 h 2"/>
                <a:gd name="T6" fmla="*/ 10 w 10"/>
                <a:gd name="T7" fmla="*/ 1 h 2"/>
                <a:gd name="T8" fmla="*/ 10 w 10"/>
                <a:gd name="T9" fmla="*/ 1 h 2"/>
                <a:gd name="T10" fmla="*/ 10 w 10"/>
                <a:gd name="T11" fmla="*/ 1 h 2"/>
                <a:gd name="T12" fmla="*/ 0 w 10"/>
                <a:gd name="T13" fmla="*/ 0 h 2"/>
                <a:gd name="T14" fmla="*/ 0 w 10"/>
                <a:gd name="T15" fmla="*/ 0 h 2"/>
                <a:gd name="T16" fmla="*/ 0 w 10"/>
                <a:gd name="T17" fmla="*/ 1 h 2"/>
                <a:gd name="T18" fmla="*/ 0 w 10"/>
                <a:gd name="T19" fmla="*/ 2 h 2"/>
                <a:gd name="T20" fmla="*/ 6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6" y="2"/>
                  </a:moveTo>
                  <a:lnTo>
                    <a:pt x="6" y="2"/>
                  </a:lnTo>
                  <a:lnTo>
                    <a:pt x="6" y="1"/>
                  </a:lnTo>
                  <a:lnTo>
                    <a:pt x="10" y="1"/>
                  </a:lnTo>
                  <a:lnTo>
                    <a:pt x="0" y="0"/>
                  </a:lnTo>
                  <a:lnTo>
                    <a:pt x="0" y="1"/>
                  </a:lnTo>
                  <a:lnTo>
                    <a:pt x="0" y="2"/>
                  </a:lnTo>
                  <a:lnTo>
                    <a:pt x="6"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6" name="Freeform 1106"/>
            <p:cNvSpPr>
              <a:spLocks/>
            </p:cNvSpPr>
            <p:nvPr/>
          </p:nvSpPr>
          <p:spPr bwMode="auto">
            <a:xfrm>
              <a:off x="3980851" y="3617782"/>
              <a:ext cx="147625" cy="70908"/>
            </a:xfrm>
            <a:custGeom>
              <a:avLst/>
              <a:gdLst>
                <a:gd name="T0" fmla="*/ 112 w 162"/>
                <a:gd name="T1" fmla="*/ 52 h 61"/>
                <a:gd name="T2" fmla="*/ 137 w 162"/>
                <a:gd name="T3" fmla="*/ 42 h 61"/>
                <a:gd name="T4" fmla="*/ 148 w 162"/>
                <a:gd name="T5" fmla="*/ 42 h 61"/>
                <a:gd name="T6" fmla="*/ 148 w 162"/>
                <a:gd name="T7" fmla="*/ 36 h 61"/>
                <a:gd name="T8" fmla="*/ 158 w 162"/>
                <a:gd name="T9" fmla="*/ 32 h 61"/>
                <a:gd name="T10" fmla="*/ 162 w 162"/>
                <a:gd name="T11" fmla="*/ 27 h 61"/>
                <a:gd name="T12" fmla="*/ 156 w 162"/>
                <a:gd name="T13" fmla="*/ 19 h 61"/>
                <a:gd name="T14" fmla="*/ 152 w 162"/>
                <a:gd name="T15" fmla="*/ 16 h 61"/>
                <a:gd name="T16" fmla="*/ 141 w 162"/>
                <a:gd name="T17" fmla="*/ 11 h 61"/>
                <a:gd name="T18" fmla="*/ 145 w 162"/>
                <a:gd name="T19" fmla="*/ 4 h 61"/>
                <a:gd name="T20" fmla="*/ 135 w 162"/>
                <a:gd name="T21" fmla="*/ 7 h 61"/>
                <a:gd name="T22" fmla="*/ 129 w 162"/>
                <a:gd name="T23" fmla="*/ 4 h 61"/>
                <a:gd name="T24" fmla="*/ 118 w 162"/>
                <a:gd name="T25" fmla="*/ 2 h 61"/>
                <a:gd name="T26" fmla="*/ 112 w 162"/>
                <a:gd name="T27" fmla="*/ 8 h 61"/>
                <a:gd name="T28" fmla="*/ 103 w 162"/>
                <a:gd name="T29" fmla="*/ 11 h 61"/>
                <a:gd name="T30" fmla="*/ 93 w 162"/>
                <a:gd name="T31" fmla="*/ 8 h 61"/>
                <a:gd name="T32" fmla="*/ 89 w 162"/>
                <a:gd name="T33" fmla="*/ 12 h 61"/>
                <a:gd name="T34" fmla="*/ 86 w 162"/>
                <a:gd name="T35" fmla="*/ 7 h 61"/>
                <a:gd name="T36" fmla="*/ 76 w 162"/>
                <a:gd name="T37" fmla="*/ 12 h 61"/>
                <a:gd name="T38" fmla="*/ 65 w 162"/>
                <a:gd name="T39" fmla="*/ 10 h 61"/>
                <a:gd name="T40" fmla="*/ 59 w 162"/>
                <a:gd name="T41" fmla="*/ 21 h 61"/>
                <a:gd name="T42" fmla="*/ 51 w 162"/>
                <a:gd name="T43" fmla="*/ 23 h 61"/>
                <a:gd name="T44" fmla="*/ 46 w 162"/>
                <a:gd name="T45" fmla="*/ 21 h 61"/>
                <a:gd name="T46" fmla="*/ 40 w 162"/>
                <a:gd name="T47" fmla="*/ 16 h 61"/>
                <a:gd name="T48" fmla="*/ 46 w 162"/>
                <a:gd name="T49" fmla="*/ 13 h 61"/>
                <a:gd name="T50" fmla="*/ 38 w 162"/>
                <a:gd name="T51" fmla="*/ 6 h 61"/>
                <a:gd name="T52" fmla="*/ 25 w 162"/>
                <a:gd name="T53" fmla="*/ 3 h 61"/>
                <a:gd name="T54" fmla="*/ 21 w 162"/>
                <a:gd name="T55" fmla="*/ 4 h 61"/>
                <a:gd name="T56" fmla="*/ 28 w 162"/>
                <a:gd name="T57" fmla="*/ 5 h 61"/>
                <a:gd name="T58" fmla="*/ 23 w 162"/>
                <a:gd name="T59" fmla="*/ 7 h 61"/>
                <a:gd name="T60" fmla="*/ 30 w 162"/>
                <a:gd name="T61" fmla="*/ 13 h 61"/>
                <a:gd name="T62" fmla="*/ 21 w 162"/>
                <a:gd name="T63" fmla="*/ 12 h 61"/>
                <a:gd name="T64" fmla="*/ 15 w 162"/>
                <a:gd name="T65" fmla="*/ 10 h 61"/>
                <a:gd name="T66" fmla="*/ 15 w 162"/>
                <a:gd name="T67" fmla="*/ 13 h 61"/>
                <a:gd name="T68" fmla="*/ 19 w 162"/>
                <a:gd name="T69" fmla="*/ 16 h 61"/>
                <a:gd name="T70" fmla="*/ 4 w 162"/>
                <a:gd name="T71" fmla="*/ 15 h 61"/>
                <a:gd name="T72" fmla="*/ 11 w 162"/>
                <a:gd name="T73" fmla="*/ 20 h 61"/>
                <a:gd name="T74" fmla="*/ 6 w 162"/>
                <a:gd name="T75" fmla="*/ 21 h 61"/>
                <a:gd name="T76" fmla="*/ 21 w 162"/>
                <a:gd name="T77" fmla="*/ 20 h 61"/>
                <a:gd name="T78" fmla="*/ 34 w 162"/>
                <a:gd name="T79" fmla="*/ 21 h 61"/>
                <a:gd name="T80" fmla="*/ 40 w 162"/>
                <a:gd name="T81" fmla="*/ 22 h 61"/>
                <a:gd name="T82" fmla="*/ 36 w 162"/>
                <a:gd name="T83" fmla="*/ 28 h 61"/>
                <a:gd name="T84" fmla="*/ 32 w 162"/>
                <a:gd name="T85" fmla="*/ 30 h 61"/>
                <a:gd name="T86" fmla="*/ 19 w 162"/>
                <a:gd name="T87" fmla="*/ 31 h 61"/>
                <a:gd name="T88" fmla="*/ 11 w 162"/>
                <a:gd name="T89" fmla="*/ 36 h 61"/>
                <a:gd name="T90" fmla="*/ 25 w 162"/>
                <a:gd name="T91" fmla="*/ 35 h 61"/>
                <a:gd name="T92" fmla="*/ 34 w 162"/>
                <a:gd name="T93" fmla="*/ 39 h 61"/>
                <a:gd name="T94" fmla="*/ 38 w 162"/>
                <a:gd name="T95" fmla="*/ 42 h 61"/>
                <a:gd name="T96" fmla="*/ 32 w 162"/>
                <a:gd name="T97" fmla="*/ 48 h 61"/>
                <a:gd name="T98" fmla="*/ 30 w 162"/>
                <a:gd name="T99" fmla="*/ 53 h 61"/>
                <a:gd name="T100" fmla="*/ 49 w 162"/>
                <a:gd name="T101" fmla="*/ 52 h 61"/>
                <a:gd name="T102" fmla="*/ 68 w 162"/>
                <a:gd name="T103" fmla="*/ 58 h 61"/>
                <a:gd name="T104" fmla="*/ 82 w 162"/>
                <a:gd name="T105" fmla="*/ 60 h 61"/>
                <a:gd name="T106" fmla="*/ 108 w 162"/>
                <a:gd name="T107" fmla="*/ 53 h 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61"/>
                <a:gd name="T164" fmla="*/ 162 w 162"/>
                <a:gd name="T165" fmla="*/ 61 h 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61">
                  <a:moveTo>
                    <a:pt x="108" y="53"/>
                  </a:moveTo>
                  <a:lnTo>
                    <a:pt x="108" y="52"/>
                  </a:lnTo>
                  <a:lnTo>
                    <a:pt x="110" y="52"/>
                  </a:lnTo>
                  <a:lnTo>
                    <a:pt x="110" y="51"/>
                  </a:lnTo>
                  <a:lnTo>
                    <a:pt x="112" y="52"/>
                  </a:lnTo>
                  <a:lnTo>
                    <a:pt x="114" y="51"/>
                  </a:lnTo>
                  <a:lnTo>
                    <a:pt x="118" y="51"/>
                  </a:lnTo>
                  <a:lnTo>
                    <a:pt x="135" y="44"/>
                  </a:lnTo>
                  <a:lnTo>
                    <a:pt x="135" y="42"/>
                  </a:lnTo>
                  <a:lnTo>
                    <a:pt x="137" y="42"/>
                  </a:lnTo>
                  <a:lnTo>
                    <a:pt x="139" y="43"/>
                  </a:lnTo>
                  <a:lnTo>
                    <a:pt x="139" y="44"/>
                  </a:lnTo>
                  <a:lnTo>
                    <a:pt x="141" y="45"/>
                  </a:lnTo>
                  <a:lnTo>
                    <a:pt x="143" y="43"/>
                  </a:lnTo>
                  <a:lnTo>
                    <a:pt x="148" y="42"/>
                  </a:lnTo>
                  <a:lnTo>
                    <a:pt x="152" y="37"/>
                  </a:lnTo>
                  <a:lnTo>
                    <a:pt x="150" y="38"/>
                  </a:lnTo>
                  <a:lnTo>
                    <a:pt x="148" y="38"/>
                  </a:lnTo>
                  <a:lnTo>
                    <a:pt x="150" y="37"/>
                  </a:lnTo>
                  <a:lnTo>
                    <a:pt x="148" y="36"/>
                  </a:lnTo>
                  <a:lnTo>
                    <a:pt x="152" y="36"/>
                  </a:lnTo>
                  <a:lnTo>
                    <a:pt x="152" y="35"/>
                  </a:lnTo>
                  <a:lnTo>
                    <a:pt x="156" y="35"/>
                  </a:lnTo>
                  <a:lnTo>
                    <a:pt x="158" y="32"/>
                  </a:lnTo>
                  <a:lnTo>
                    <a:pt x="158" y="31"/>
                  </a:lnTo>
                  <a:lnTo>
                    <a:pt x="162" y="30"/>
                  </a:lnTo>
                  <a:lnTo>
                    <a:pt x="162" y="28"/>
                  </a:lnTo>
                  <a:lnTo>
                    <a:pt x="162" y="26"/>
                  </a:lnTo>
                  <a:lnTo>
                    <a:pt x="162" y="27"/>
                  </a:lnTo>
                  <a:lnTo>
                    <a:pt x="160" y="27"/>
                  </a:lnTo>
                  <a:lnTo>
                    <a:pt x="158" y="24"/>
                  </a:lnTo>
                  <a:lnTo>
                    <a:pt x="160" y="24"/>
                  </a:lnTo>
                  <a:lnTo>
                    <a:pt x="160" y="22"/>
                  </a:lnTo>
                  <a:lnTo>
                    <a:pt x="156" y="19"/>
                  </a:lnTo>
                  <a:lnTo>
                    <a:pt x="156" y="18"/>
                  </a:lnTo>
                  <a:lnTo>
                    <a:pt x="156" y="20"/>
                  </a:lnTo>
                  <a:lnTo>
                    <a:pt x="152" y="19"/>
                  </a:lnTo>
                  <a:lnTo>
                    <a:pt x="150" y="18"/>
                  </a:lnTo>
                  <a:lnTo>
                    <a:pt x="152" y="16"/>
                  </a:lnTo>
                  <a:lnTo>
                    <a:pt x="143" y="16"/>
                  </a:lnTo>
                  <a:lnTo>
                    <a:pt x="143" y="15"/>
                  </a:lnTo>
                  <a:lnTo>
                    <a:pt x="145" y="13"/>
                  </a:lnTo>
                  <a:lnTo>
                    <a:pt x="145" y="10"/>
                  </a:lnTo>
                  <a:lnTo>
                    <a:pt x="141" y="11"/>
                  </a:lnTo>
                  <a:lnTo>
                    <a:pt x="139" y="11"/>
                  </a:lnTo>
                  <a:lnTo>
                    <a:pt x="139" y="10"/>
                  </a:lnTo>
                  <a:lnTo>
                    <a:pt x="143" y="5"/>
                  </a:lnTo>
                  <a:lnTo>
                    <a:pt x="148" y="4"/>
                  </a:lnTo>
                  <a:lnTo>
                    <a:pt x="145" y="4"/>
                  </a:lnTo>
                  <a:lnTo>
                    <a:pt x="143" y="4"/>
                  </a:lnTo>
                  <a:lnTo>
                    <a:pt x="141" y="4"/>
                  </a:lnTo>
                  <a:lnTo>
                    <a:pt x="139" y="6"/>
                  </a:lnTo>
                  <a:lnTo>
                    <a:pt x="135" y="6"/>
                  </a:lnTo>
                  <a:lnTo>
                    <a:pt x="135" y="7"/>
                  </a:lnTo>
                  <a:lnTo>
                    <a:pt x="135" y="8"/>
                  </a:lnTo>
                  <a:lnTo>
                    <a:pt x="133" y="7"/>
                  </a:lnTo>
                  <a:lnTo>
                    <a:pt x="129" y="6"/>
                  </a:lnTo>
                  <a:lnTo>
                    <a:pt x="129" y="5"/>
                  </a:lnTo>
                  <a:lnTo>
                    <a:pt x="129" y="4"/>
                  </a:lnTo>
                  <a:lnTo>
                    <a:pt x="126" y="3"/>
                  </a:lnTo>
                  <a:lnTo>
                    <a:pt x="124" y="0"/>
                  </a:lnTo>
                  <a:lnTo>
                    <a:pt x="122" y="0"/>
                  </a:lnTo>
                  <a:lnTo>
                    <a:pt x="120" y="2"/>
                  </a:lnTo>
                  <a:lnTo>
                    <a:pt x="118" y="2"/>
                  </a:lnTo>
                  <a:lnTo>
                    <a:pt x="118" y="3"/>
                  </a:lnTo>
                  <a:lnTo>
                    <a:pt x="120" y="8"/>
                  </a:lnTo>
                  <a:lnTo>
                    <a:pt x="116" y="8"/>
                  </a:lnTo>
                  <a:lnTo>
                    <a:pt x="114" y="10"/>
                  </a:lnTo>
                  <a:lnTo>
                    <a:pt x="112" y="8"/>
                  </a:lnTo>
                  <a:lnTo>
                    <a:pt x="110" y="7"/>
                  </a:lnTo>
                  <a:lnTo>
                    <a:pt x="108" y="7"/>
                  </a:lnTo>
                  <a:lnTo>
                    <a:pt x="108" y="8"/>
                  </a:lnTo>
                  <a:lnTo>
                    <a:pt x="105" y="11"/>
                  </a:lnTo>
                  <a:lnTo>
                    <a:pt x="103" y="11"/>
                  </a:lnTo>
                  <a:lnTo>
                    <a:pt x="101" y="11"/>
                  </a:lnTo>
                  <a:lnTo>
                    <a:pt x="99" y="10"/>
                  </a:lnTo>
                  <a:lnTo>
                    <a:pt x="97" y="8"/>
                  </a:lnTo>
                  <a:lnTo>
                    <a:pt x="93" y="7"/>
                  </a:lnTo>
                  <a:lnTo>
                    <a:pt x="93" y="8"/>
                  </a:lnTo>
                  <a:lnTo>
                    <a:pt x="93" y="10"/>
                  </a:lnTo>
                  <a:lnTo>
                    <a:pt x="95" y="14"/>
                  </a:lnTo>
                  <a:lnTo>
                    <a:pt x="95" y="18"/>
                  </a:lnTo>
                  <a:lnTo>
                    <a:pt x="91" y="13"/>
                  </a:lnTo>
                  <a:lnTo>
                    <a:pt x="89" y="12"/>
                  </a:lnTo>
                  <a:lnTo>
                    <a:pt x="89" y="10"/>
                  </a:lnTo>
                  <a:lnTo>
                    <a:pt x="86" y="10"/>
                  </a:lnTo>
                  <a:lnTo>
                    <a:pt x="86" y="8"/>
                  </a:lnTo>
                  <a:lnTo>
                    <a:pt x="86" y="7"/>
                  </a:lnTo>
                  <a:lnTo>
                    <a:pt x="82" y="8"/>
                  </a:lnTo>
                  <a:lnTo>
                    <a:pt x="80" y="11"/>
                  </a:lnTo>
                  <a:lnTo>
                    <a:pt x="78" y="10"/>
                  </a:lnTo>
                  <a:lnTo>
                    <a:pt x="76" y="11"/>
                  </a:lnTo>
                  <a:lnTo>
                    <a:pt x="76" y="12"/>
                  </a:lnTo>
                  <a:lnTo>
                    <a:pt x="76" y="16"/>
                  </a:lnTo>
                  <a:lnTo>
                    <a:pt x="74" y="16"/>
                  </a:lnTo>
                  <a:lnTo>
                    <a:pt x="72" y="16"/>
                  </a:lnTo>
                  <a:lnTo>
                    <a:pt x="72" y="14"/>
                  </a:lnTo>
                  <a:lnTo>
                    <a:pt x="65" y="10"/>
                  </a:lnTo>
                  <a:lnTo>
                    <a:pt x="63" y="8"/>
                  </a:lnTo>
                  <a:lnTo>
                    <a:pt x="61" y="10"/>
                  </a:lnTo>
                  <a:lnTo>
                    <a:pt x="63" y="15"/>
                  </a:lnTo>
                  <a:lnTo>
                    <a:pt x="61" y="20"/>
                  </a:lnTo>
                  <a:lnTo>
                    <a:pt x="59" y="21"/>
                  </a:lnTo>
                  <a:lnTo>
                    <a:pt x="57" y="18"/>
                  </a:lnTo>
                  <a:lnTo>
                    <a:pt x="55" y="18"/>
                  </a:lnTo>
                  <a:lnTo>
                    <a:pt x="55" y="20"/>
                  </a:lnTo>
                  <a:lnTo>
                    <a:pt x="55" y="23"/>
                  </a:lnTo>
                  <a:lnTo>
                    <a:pt x="51" y="23"/>
                  </a:lnTo>
                  <a:lnTo>
                    <a:pt x="51" y="24"/>
                  </a:lnTo>
                  <a:lnTo>
                    <a:pt x="49" y="27"/>
                  </a:lnTo>
                  <a:lnTo>
                    <a:pt x="49" y="22"/>
                  </a:lnTo>
                  <a:lnTo>
                    <a:pt x="46" y="22"/>
                  </a:lnTo>
                  <a:lnTo>
                    <a:pt x="46" y="21"/>
                  </a:lnTo>
                  <a:lnTo>
                    <a:pt x="46" y="19"/>
                  </a:lnTo>
                  <a:lnTo>
                    <a:pt x="44" y="20"/>
                  </a:lnTo>
                  <a:lnTo>
                    <a:pt x="44" y="19"/>
                  </a:lnTo>
                  <a:lnTo>
                    <a:pt x="42" y="18"/>
                  </a:lnTo>
                  <a:lnTo>
                    <a:pt x="40" y="16"/>
                  </a:lnTo>
                  <a:lnTo>
                    <a:pt x="44" y="18"/>
                  </a:lnTo>
                  <a:lnTo>
                    <a:pt x="46" y="16"/>
                  </a:lnTo>
                  <a:lnTo>
                    <a:pt x="46" y="15"/>
                  </a:lnTo>
                  <a:lnTo>
                    <a:pt x="46" y="13"/>
                  </a:lnTo>
                  <a:lnTo>
                    <a:pt x="44" y="12"/>
                  </a:lnTo>
                  <a:lnTo>
                    <a:pt x="46" y="11"/>
                  </a:lnTo>
                  <a:lnTo>
                    <a:pt x="44" y="10"/>
                  </a:lnTo>
                  <a:lnTo>
                    <a:pt x="42" y="10"/>
                  </a:lnTo>
                  <a:lnTo>
                    <a:pt x="38" y="6"/>
                  </a:lnTo>
                  <a:lnTo>
                    <a:pt x="34" y="5"/>
                  </a:lnTo>
                  <a:lnTo>
                    <a:pt x="30" y="3"/>
                  </a:lnTo>
                  <a:lnTo>
                    <a:pt x="28" y="3"/>
                  </a:lnTo>
                  <a:lnTo>
                    <a:pt x="25" y="3"/>
                  </a:lnTo>
                  <a:lnTo>
                    <a:pt x="23" y="2"/>
                  </a:lnTo>
                  <a:lnTo>
                    <a:pt x="23" y="3"/>
                  </a:lnTo>
                  <a:lnTo>
                    <a:pt x="21" y="2"/>
                  </a:lnTo>
                  <a:lnTo>
                    <a:pt x="21" y="4"/>
                  </a:lnTo>
                  <a:lnTo>
                    <a:pt x="21" y="5"/>
                  </a:lnTo>
                  <a:lnTo>
                    <a:pt x="23" y="5"/>
                  </a:lnTo>
                  <a:lnTo>
                    <a:pt x="25" y="4"/>
                  </a:lnTo>
                  <a:lnTo>
                    <a:pt x="28" y="4"/>
                  </a:lnTo>
                  <a:lnTo>
                    <a:pt x="28" y="5"/>
                  </a:lnTo>
                  <a:lnTo>
                    <a:pt x="30" y="6"/>
                  </a:lnTo>
                  <a:lnTo>
                    <a:pt x="28" y="6"/>
                  </a:lnTo>
                  <a:lnTo>
                    <a:pt x="25" y="5"/>
                  </a:lnTo>
                  <a:lnTo>
                    <a:pt x="23" y="7"/>
                  </a:lnTo>
                  <a:lnTo>
                    <a:pt x="30" y="10"/>
                  </a:lnTo>
                  <a:lnTo>
                    <a:pt x="30" y="11"/>
                  </a:lnTo>
                  <a:lnTo>
                    <a:pt x="32" y="12"/>
                  </a:lnTo>
                  <a:lnTo>
                    <a:pt x="30" y="14"/>
                  </a:lnTo>
                  <a:lnTo>
                    <a:pt x="30" y="13"/>
                  </a:lnTo>
                  <a:lnTo>
                    <a:pt x="28" y="14"/>
                  </a:lnTo>
                  <a:lnTo>
                    <a:pt x="28" y="12"/>
                  </a:lnTo>
                  <a:lnTo>
                    <a:pt x="25" y="11"/>
                  </a:lnTo>
                  <a:lnTo>
                    <a:pt x="23" y="12"/>
                  </a:lnTo>
                  <a:lnTo>
                    <a:pt x="21" y="12"/>
                  </a:lnTo>
                  <a:lnTo>
                    <a:pt x="21" y="10"/>
                  </a:lnTo>
                  <a:lnTo>
                    <a:pt x="15" y="7"/>
                  </a:lnTo>
                  <a:lnTo>
                    <a:pt x="13" y="8"/>
                  </a:lnTo>
                  <a:lnTo>
                    <a:pt x="15" y="10"/>
                  </a:lnTo>
                  <a:lnTo>
                    <a:pt x="13" y="10"/>
                  </a:lnTo>
                  <a:lnTo>
                    <a:pt x="15" y="11"/>
                  </a:lnTo>
                  <a:lnTo>
                    <a:pt x="13" y="12"/>
                  </a:lnTo>
                  <a:lnTo>
                    <a:pt x="11" y="11"/>
                  </a:lnTo>
                  <a:lnTo>
                    <a:pt x="15" y="13"/>
                  </a:lnTo>
                  <a:lnTo>
                    <a:pt x="11" y="14"/>
                  </a:lnTo>
                  <a:lnTo>
                    <a:pt x="13" y="15"/>
                  </a:lnTo>
                  <a:lnTo>
                    <a:pt x="19" y="15"/>
                  </a:lnTo>
                  <a:lnTo>
                    <a:pt x="19" y="16"/>
                  </a:lnTo>
                  <a:lnTo>
                    <a:pt x="17" y="16"/>
                  </a:lnTo>
                  <a:lnTo>
                    <a:pt x="19" y="18"/>
                  </a:lnTo>
                  <a:lnTo>
                    <a:pt x="15" y="19"/>
                  </a:lnTo>
                  <a:lnTo>
                    <a:pt x="11" y="16"/>
                  </a:lnTo>
                  <a:lnTo>
                    <a:pt x="4" y="15"/>
                  </a:lnTo>
                  <a:lnTo>
                    <a:pt x="6" y="16"/>
                  </a:lnTo>
                  <a:lnTo>
                    <a:pt x="9" y="18"/>
                  </a:lnTo>
                  <a:lnTo>
                    <a:pt x="9" y="19"/>
                  </a:lnTo>
                  <a:lnTo>
                    <a:pt x="11" y="20"/>
                  </a:lnTo>
                  <a:lnTo>
                    <a:pt x="9" y="21"/>
                  </a:lnTo>
                  <a:lnTo>
                    <a:pt x="4" y="20"/>
                  </a:lnTo>
                  <a:lnTo>
                    <a:pt x="2" y="19"/>
                  </a:lnTo>
                  <a:lnTo>
                    <a:pt x="0" y="22"/>
                  </a:lnTo>
                  <a:lnTo>
                    <a:pt x="6" y="21"/>
                  </a:lnTo>
                  <a:lnTo>
                    <a:pt x="11" y="22"/>
                  </a:lnTo>
                  <a:lnTo>
                    <a:pt x="13" y="22"/>
                  </a:lnTo>
                  <a:lnTo>
                    <a:pt x="17" y="21"/>
                  </a:lnTo>
                  <a:lnTo>
                    <a:pt x="19" y="21"/>
                  </a:lnTo>
                  <a:lnTo>
                    <a:pt x="21" y="20"/>
                  </a:lnTo>
                  <a:lnTo>
                    <a:pt x="23" y="19"/>
                  </a:lnTo>
                  <a:lnTo>
                    <a:pt x="32" y="20"/>
                  </a:lnTo>
                  <a:lnTo>
                    <a:pt x="32" y="21"/>
                  </a:lnTo>
                  <a:lnTo>
                    <a:pt x="32" y="20"/>
                  </a:lnTo>
                  <a:lnTo>
                    <a:pt x="34" y="21"/>
                  </a:lnTo>
                  <a:lnTo>
                    <a:pt x="34" y="22"/>
                  </a:lnTo>
                  <a:lnTo>
                    <a:pt x="36" y="22"/>
                  </a:lnTo>
                  <a:lnTo>
                    <a:pt x="36" y="21"/>
                  </a:lnTo>
                  <a:lnTo>
                    <a:pt x="40" y="22"/>
                  </a:lnTo>
                  <a:lnTo>
                    <a:pt x="34" y="24"/>
                  </a:lnTo>
                  <a:lnTo>
                    <a:pt x="32" y="26"/>
                  </a:lnTo>
                  <a:lnTo>
                    <a:pt x="30" y="27"/>
                  </a:lnTo>
                  <a:lnTo>
                    <a:pt x="30" y="28"/>
                  </a:lnTo>
                  <a:lnTo>
                    <a:pt x="36" y="28"/>
                  </a:lnTo>
                  <a:lnTo>
                    <a:pt x="38" y="29"/>
                  </a:lnTo>
                  <a:lnTo>
                    <a:pt x="38" y="27"/>
                  </a:lnTo>
                  <a:lnTo>
                    <a:pt x="40" y="27"/>
                  </a:lnTo>
                  <a:lnTo>
                    <a:pt x="38" y="30"/>
                  </a:lnTo>
                  <a:lnTo>
                    <a:pt x="32" y="30"/>
                  </a:lnTo>
                  <a:lnTo>
                    <a:pt x="30" y="29"/>
                  </a:lnTo>
                  <a:lnTo>
                    <a:pt x="28" y="30"/>
                  </a:lnTo>
                  <a:lnTo>
                    <a:pt x="25" y="30"/>
                  </a:lnTo>
                  <a:lnTo>
                    <a:pt x="23" y="31"/>
                  </a:lnTo>
                  <a:lnTo>
                    <a:pt x="19" y="31"/>
                  </a:lnTo>
                  <a:lnTo>
                    <a:pt x="17" y="32"/>
                  </a:lnTo>
                  <a:lnTo>
                    <a:pt x="9" y="32"/>
                  </a:lnTo>
                  <a:lnTo>
                    <a:pt x="9" y="35"/>
                  </a:lnTo>
                  <a:lnTo>
                    <a:pt x="11" y="36"/>
                  </a:lnTo>
                  <a:lnTo>
                    <a:pt x="13" y="35"/>
                  </a:lnTo>
                  <a:lnTo>
                    <a:pt x="15" y="35"/>
                  </a:lnTo>
                  <a:lnTo>
                    <a:pt x="21" y="34"/>
                  </a:lnTo>
                  <a:lnTo>
                    <a:pt x="23" y="34"/>
                  </a:lnTo>
                  <a:lnTo>
                    <a:pt x="25" y="35"/>
                  </a:lnTo>
                  <a:lnTo>
                    <a:pt x="30" y="34"/>
                  </a:lnTo>
                  <a:lnTo>
                    <a:pt x="32" y="34"/>
                  </a:lnTo>
                  <a:lnTo>
                    <a:pt x="32" y="38"/>
                  </a:lnTo>
                  <a:lnTo>
                    <a:pt x="34" y="38"/>
                  </a:lnTo>
                  <a:lnTo>
                    <a:pt x="34" y="39"/>
                  </a:lnTo>
                  <a:lnTo>
                    <a:pt x="36" y="40"/>
                  </a:lnTo>
                  <a:lnTo>
                    <a:pt x="38" y="39"/>
                  </a:lnTo>
                  <a:lnTo>
                    <a:pt x="40" y="38"/>
                  </a:lnTo>
                  <a:lnTo>
                    <a:pt x="38" y="40"/>
                  </a:lnTo>
                  <a:lnTo>
                    <a:pt x="38" y="42"/>
                  </a:lnTo>
                  <a:lnTo>
                    <a:pt x="38" y="43"/>
                  </a:lnTo>
                  <a:lnTo>
                    <a:pt x="36" y="44"/>
                  </a:lnTo>
                  <a:lnTo>
                    <a:pt x="40" y="43"/>
                  </a:lnTo>
                  <a:lnTo>
                    <a:pt x="40" y="46"/>
                  </a:lnTo>
                  <a:lnTo>
                    <a:pt x="32" y="48"/>
                  </a:lnTo>
                  <a:lnTo>
                    <a:pt x="30" y="50"/>
                  </a:lnTo>
                  <a:lnTo>
                    <a:pt x="25" y="48"/>
                  </a:lnTo>
                  <a:lnTo>
                    <a:pt x="28" y="50"/>
                  </a:lnTo>
                  <a:lnTo>
                    <a:pt x="28" y="53"/>
                  </a:lnTo>
                  <a:lnTo>
                    <a:pt x="30" y="53"/>
                  </a:lnTo>
                  <a:lnTo>
                    <a:pt x="32" y="52"/>
                  </a:lnTo>
                  <a:lnTo>
                    <a:pt x="38" y="52"/>
                  </a:lnTo>
                  <a:lnTo>
                    <a:pt x="40" y="52"/>
                  </a:lnTo>
                  <a:lnTo>
                    <a:pt x="46" y="53"/>
                  </a:lnTo>
                  <a:lnTo>
                    <a:pt x="49" y="52"/>
                  </a:lnTo>
                  <a:lnTo>
                    <a:pt x="59" y="55"/>
                  </a:lnTo>
                  <a:lnTo>
                    <a:pt x="61" y="56"/>
                  </a:lnTo>
                  <a:lnTo>
                    <a:pt x="65" y="56"/>
                  </a:lnTo>
                  <a:lnTo>
                    <a:pt x="68" y="58"/>
                  </a:lnTo>
                  <a:lnTo>
                    <a:pt x="70" y="58"/>
                  </a:lnTo>
                  <a:lnTo>
                    <a:pt x="76" y="59"/>
                  </a:lnTo>
                  <a:lnTo>
                    <a:pt x="78" y="59"/>
                  </a:lnTo>
                  <a:lnTo>
                    <a:pt x="82" y="61"/>
                  </a:lnTo>
                  <a:lnTo>
                    <a:pt x="82" y="60"/>
                  </a:lnTo>
                  <a:lnTo>
                    <a:pt x="86" y="61"/>
                  </a:lnTo>
                  <a:lnTo>
                    <a:pt x="89" y="60"/>
                  </a:lnTo>
                  <a:lnTo>
                    <a:pt x="95" y="59"/>
                  </a:lnTo>
                  <a:lnTo>
                    <a:pt x="103" y="54"/>
                  </a:lnTo>
                  <a:lnTo>
                    <a:pt x="108" y="5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7" name="Freeform 1107"/>
            <p:cNvSpPr>
              <a:spLocks/>
            </p:cNvSpPr>
            <p:nvPr/>
          </p:nvSpPr>
          <p:spPr bwMode="auto">
            <a:xfrm>
              <a:off x="3718406" y="3757273"/>
              <a:ext cx="1823" cy="1162"/>
            </a:xfrm>
            <a:custGeom>
              <a:avLst/>
              <a:gdLst>
                <a:gd name="T0" fmla="*/ 2 w 2"/>
                <a:gd name="T1" fmla="*/ 1 h 1"/>
                <a:gd name="T2" fmla="*/ 2 w 2"/>
                <a:gd name="T3" fmla="*/ 0 h 1"/>
                <a:gd name="T4" fmla="*/ 0 w 2"/>
                <a:gd name="T5" fmla="*/ 0 h 1"/>
                <a:gd name="T6" fmla="*/ 2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lnTo>
                    <a:pt x="2" y="0"/>
                  </a:lnTo>
                  <a:lnTo>
                    <a:pt x="0" y="0"/>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8" name="Freeform 1108"/>
            <p:cNvSpPr>
              <a:spLocks/>
            </p:cNvSpPr>
            <p:nvPr/>
          </p:nvSpPr>
          <p:spPr bwMode="auto">
            <a:xfrm>
              <a:off x="4084735" y="4178070"/>
              <a:ext cx="9113" cy="5812"/>
            </a:xfrm>
            <a:custGeom>
              <a:avLst/>
              <a:gdLst>
                <a:gd name="T0" fmla="*/ 4 w 10"/>
                <a:gd name="T1" fmla="*/ 5 h 5"/>
                <a:gd name="T2" fmla="*/ 6 w 10"/>
                <a:gd name="T3" fmla="*/ 5 h 5"/>
                <a:gd name="T4" fmla="*/ 6 w 10"/>
                <a:gd name="T5" fmla="*/ 3 h 5"/>
                <a:gd name="T6" fmla="*/ 10 w 10"/>
                <a:gd name="T7" fmla="*/ 2 h 5"/>
                <a:gd name="T8" fmla="*/ 10 w 10"/>
                <a:gd name="T9" fmla="*/ 2 h 5"/>
                <a:gd name="T10" fmla="*/ 10 w 10"/>
                <a:gd name="T11" fmla="*/ 0 h 5"/>
                <a:gd name="T12" fmla="*/ 10 w 10"/>
                <a:gd name="T13" fmla="*/ 0 h 5"/>
                <a:gd name="T14" fmla="*/ 8 w 10"/>
                <a:gd name="T15" fmla="*/ 0 h 5"/>
                <a:gd name="T16" fmla="*/ 4 w 10"/>
                <a:gd name="T17" fmla="*/ 3 h 5"/>
                <a:gd name="T18" fmla="*/ 0 w 10"/>
                <a:gd name="T19" fmla="*/ 3 h 5"/>
                <a:gd name="T20" fmla="*/ 2 w 10"/>
                <a:gd name="T21" fmla="*/ 4 h 5"/>
                <a:gd name="T22" fmla="*/ 4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4" y="5"/>
                  </a:moveTo>
                  <a:lnTo>
                    <a:pt x="6" y="5"/>
                  </a:lnTo>
                  <a:lnTo>
                    <a:pt x="6" y="3"/>
                  </a:lnTo>
                  <a:lnTo>
                    <a:pt x="10" y="2"/>
                  </a:lnTo>
                  <a:lnTo>
                    <a:pt x="10" y="0"/>
                  </a:lnTo>
                  <a:lnTo>
                    <a:pt x="8" y="0"/>
                  </a:lnTo>
                  <a:lnTo>
                    <a:pt x="4" y="3"/>
                  </a:lnTo>
                  <a:lnTo>
                    <a:pt x="0" y="3"/>
                  </a:lnTo>
                  <a:lnTo>
                    <a:pt x="2" y="4"/>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29" name="Freeform 1109"/>
            <p:cNvSpPr>
              <a:spLocks/>
            </p:cNvSpPr>
            <p:nvPr/>
          </p:nvSpPr>
          <p:spPr bwMode="auto">
            <a:xfrm>
              <a:off x="4100227" y="4182720"/>
              <a:ext cx="5468" cy="4650"/>
            </a:xfrm>
            <a:custGeom>
              <a:avLst/>
              <a:gdLst>
                <a:gd name="T0" fmla="*/ 2 w 6"/>
                <a:gd name="T1" fmla="*/ 0 h 4"/>
                <a:gd name="T2" fmla="*/ 0 w 6"/>
                <a:gd name="T3" fmla="*/ 2 h 4"/>
                <a:gd name="T4" fmla="*/ 0 w 6"/>
                <a:gd name="T5" fmla="*/ 3 h 4"/>
                <a:gd name="T6" fmla="*/ 0 w 6"/>
                <a:gd name="T7" fmla="*/ 4 h 4"/>
                <a:gd name="T8" fmla="*/ 2 w 6"/>
                <a:gd name="T9" fmla="*/ 4 h 4"/>
                <a:gd name="T10" fmla="*/ 4 w 6"/>
                <a:gd name="T11" fmla="*/ 3 h 4"/>
                <a:gd name="T12" fmla="*/ 4 w 6"/>
                <a:gd name="T13" fmla="*/ 3 h 4"/>
                <a:gd name="T14" fmla="*/ 6 w 6"/>
                <a:gd name="T15" fmla="*/ 2 h 4"/>
                <a:gd name="T16" fmla="*/ 6 w 6"/>
                <a:gd name="T17" fmla="*/ 1 h 4"/>
                <a:gd name="T18" fmla="*/ 4 w 6"/>
                <a:gd name="T19" fmla="*/ 1 h 4"/>
                <a:gd name="T20" fmla="*/ 2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2" y="0"/>
                  </a:moveTo>
                  <a:lnTo>
                    <a:pt x="0" y="2"/>
                  </a:lnTo>
                  <a:lnTo>
                    <a:pt x="0" y="3"/>
                  </a:lnTo>
                  <a:lnTo>
                    <a:pt x="0" y="4"/>
                  </a:lnTo>
                  <a:lnTo>
                    <a:pt x="2" y="4"/>
                  </a:lnTo>
                  <a:lnTo>
                    <a:pt x="4" y="3"/>
                  </a:lnTo>
                  <a:lnTo>
                    <a:pt x="6" y="2"/>
                  </a:lnTo>
                  <a:lnTo>
                    <a:pt x="6" y="1"/>
                  </a:lnTo>
                  <a:lnTo>
                    <a:pt x="4"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0" name="Freeform 1110"/>
            <p:cNvSpPr>
              <a:spLocks/>
            </p:cNvSpPr>
            <p:nvPr/>
          </p:nvSpPr>
          <p:spPr bwMode="auto">
            <a:xfrm>
              <a:off x="3484211" y="3959534"/>
              <a:ext cx="22782" cy="18599"/>
            </a:xfrm>
            <a:custGeom>
              <a:avLst/>
              <a:gdLst>
                <a:gd name="T0" fmla="*/ 19 w 25"/>
                <a:gd name="T1" fmla="*/ 15 h 16"/>
                <a:gd name="T2" fmla="*/ 21 w 25"/>
                <a:gd name="T3" fmla="*/ 13 h 16"/>
                <a:gd name="T4" fmla="*/ 25 w 25"/>
                <a:gd name="T5" fmla="*/ 11 h 16"/>
                <a:gd name="T6" fmla="*/ 25 w 25"/>
                <a:gd name="T7" fmla="*/ 11 h 16"/>
                <a:gd name="T8" fmla="*/ 23 w 25"/>
                <a:gd name="T9" fmla="*/ 11 h 16"/>
                <a:gd name="T10" fmla="*/ 23 w 25"/>
                <a:gd name="T11" fmla="*/ 9 h 16"/>
                <a:gd name="T12" fmla="*/ 21 w 25"/>
                <a:gd name="T13" fmla="*/ 8 h 16"/>
                <a:gd name="T14" fmla="*/ 19 w 25"/>
                <a:gd name="T15" fmla="*/ 10 h 16"/>
                <a:gd name="T16" fmla="*/ 19 w 25"/>
                <a:gd name="T17" fmla="*/ 9 h 16"/>
                <a:gd name="T18" fmla="*/ 12 w 25"/>
                <a:gd name="T19" fmla="*/ 10 h 16"/>
                <a:gd name="T20" fmla="*/ 12 w 25"/>
                <a:gd name="T21" fmla="*/ 10 h 16"/>
                <a:gd name="T22" fmla="*/ 14 w 25"/>
                <a:gd name="T23" fmla="*/ 8 h 16"/>
                <a:gd name="T24" fmla="*/ 12 w 25"/>
                <a:gd name="T25" fmla="*/ 8 h 16"/>
                <a:gd name="T26" fmla="*/ 17 w 25"/>
                <a:gd name="T27" fmla="*/ 2 h 16"/>
                <a:gd name="T28" fmla="*/ 14 w 25"/>
                <a:gd name="T29" fmla="*/ 0 h 16"/>
                <a:gd name="T30" fmla="*/ 14 w 25"/>
                <a:gd name="T31" fmla="*/ 0 h 16"/>
                <a:gd name="T32" fmla="*/ 12 w 25"/>
                <a:gd name="T33" fmla="*/ 0 h 16"/>
                <a:gd name="T34" fmla="*/ 12 w 25"/>
                <a:gd name="T35" fmla="*/ 0 h 16"/>
                <a:gd name="T36" fmla="*/ 12 w 25"/>
                <a:gd name="T37" fmla="*/ 0 h 16"/>
                <a:gd name="T38" fmla="*/ 12 w 25"/>
                <a:gd name="T39" fmla="*/ 1 h 16"/>
                <a:gd name="T40" fmla="*/ 10 w 25"/>
                <a:gd name="T41" fmla="*/ 3 h 16"/>
                <a:gd name="T42" fmla="*/ 2 w 25"/>
                <a:gd name="T43" fmla="*/ 10 h 16"/>
                <a:gd name="T44" fmla="*/ 0 w 25"/>
                <a:gd name="T45" fmla="*/ 14 h 16"/>
                <a:gd name="T46" fmla="*/ 2 w 25"/>
                <a:gd name="T47" fmla="*/ 16 h 16"/>
                <a:gd name="T48" fmla="*/ 4 w 25"/>
                <a:gd name="T49" fmla="*/ 16 h 16"/>
                <a:gd name="T50" fmla="*/ 8 w 25"/>
                <a:gd name="T51" fmla="*/ 16 h 16"/>
                <a:gd name="T52" fmla="*/ 10 w 25"/>
                <a:gd name="T53" fmla="*/ 16 h 16"/>
                <a:gd name="T54" fmla="*/ 14 w 25"/>
                <a:gd name="T55" fmla="*/ 16 h 16"/>
                <a:gd name="T56" fmla="*/ 19 w 25"/>
                <a:gd name="T57" fmla="*/ 15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
                <a:gd name="T88" fmla="*/ 0 h 16"/>
                <a:gd name="T89" fmla="*/ 25 w 25"/>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 h="16">
                  <a:moveTo>
                    <a:pt x="19" y="15"/>
                  </a:moveTo>
                  <a:lnTo>
                    <a:pt x="21" y="13"/>
                  </a:lnTo>
                  <a:lnTo>
                    <a:pt x="25" y="11"/>
                  </a:lnTo>
                  <a:lnTo>
                    <a:pt x="23" y="11"/>
                  </a:lnTo>
                  <a:lnTo>
                    <a:pt x="23" y="9"/>
                  </a:lnTo>
                  <a:lnTo>
                    <a:pt x="21" y="8"/>
                  </a:lnTo>
                  <a:lnTo>
                    <a:pt x="19" y="10"/>
                  </a:lnTo>
                  <a:lnTo>
                    <a:pt x="19" y="9"/>
                  </a:lnTo>
                  <a:lnTo>
                    <a:pt x="12" y="10"/>
                  </a:lnTo>
                  <a:lnTo>
                    <a:pt x="14" y="8"/>
                  </a:lnTo>
                  <a:lnTo>
                    <a:pt x="12" y="8"/>
                  </a:lnTo>
                  <a:lnTo>
                    <a:pt x="17" y="2"/>
                  </a:lnTo>
                  <a:lnTo>
                    <a:pt x="14" y="0"/>
                  </a:lnTo>
                  <a:lnTo>
                    <a:pt x="12" y="0"/>
                  </a:lnTo>
                  <a:lnTo>
                    <a:pt x="12" y="1"/>
                  </a:lnTo>
                  <a:lnTo>
                    <a:pt x="10" y="3"/>
                  </a:lnTo>
                  <a:lnTo>
                    <a:pt x="2" y="10"/>
                  </a:lnTo>
                  <a:lnTo>
                    <a:pt x="0" y="14"/>
                  </a:lnTo>
                  <a:lnTo>
                    <a:pt x="2" y="16"/>
                  </a:lnTo>
                  <a:lnTo>
                    <a:pt x="4" y="16"/>
                  </a:lnTo>
                  <a:lnTo>
                    <a:pt x="8" y="16"/>
                  </a:lnTo>
                  <a:lnTo>
                    <a:pt x="10" y="16"/>
                  </a:lnTo>
                  <a:lnTo>
                    <a:pt x="14" y="16"/>
                  </a:lnTo>
                  <a:lnTo>
                    <a:pt x="19" y="1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1" name="Freeform 1111"/>
            <p:cNvSpPr>
              <a:spLocks/>
            </p:cNvSpPr>
            <p:nvPr/>
          </p:nvSpPr>
          <p:spPr bwMode="auto">
            <a:xfrm>
              <a:off x="3512460" y="3893276"/>
              <a:ext cx="88393" cy="72070"/>
            </a:xfrm>
            <a:custGeom>
              <a:avLst/>
              <a:gdLst>
                <a:gd name="T0" fmla="*/ 55 w 97"/>
                <a:gd name="T1" fmla="*/ 0 h 62"/>
                <a:gd name="T2" fmla="*/ 49 w 97"/>
                <a:gd name="T3" fmla="*/ 1 h 62"/>
                <a:gd name="T4" fmla="*/ 38 w 97"/>
                <a:gd name="T5" fmla="*/ 6 h 62"/>
                <a:gd name="T6" fmla="*/ 36 w 97"/>
                <a:gd name="T7" fmla="*/ 7 h 62"/>
                <a:gd name="T8" fmla="*/ 34 w 97"/>
                <a:gd name="T9" fmla="*/ 10 h 62"/>
                <a:gd name="T10" fmla="*/ 28 w 97"/>
                <a:gd name="T11" fmla="*/ 12 h 62"/>
                <a:gd name="T12" fmla="*/ 28 w 97"/>
                <a:gd name="T13" fmla="*/ 18 h 62"/>
                <a:gd name="T14" fmla="*/ 26 w 97"/>
                <a:gd name="T15" fmla="*/ 19 h 62"/>
                <a:gd name="T16" fmla="*/ 21 w 97"/>
                <a:gd name="T17" fmla="*/ 26 h 62"/>
                <a:gd name="T18" fmla="*/ 17 w 97"/>
                <a:gd name="T19" fmla="*/ 28 h 62"/>
                <a:gd name="T20" fmla="*/ 19 w 97"/>
                <a:gd name="T21" fmla="*/ 31 h 62"/>
                <a:gd name="T22" fmla="*/ 19 w 97"/>
                <a:gd name="T23" fmla="*/ 33 h 62"/>
                <a:gd name="T24" fmla="*/ 9 w 97"/>
                <a:gd name="T25" fmla="*/ 39 h 62"/>
                <a:gd name="T26" fmla="*/ 2 w 97"/>
                <a:gd name="T27" fmla="*/ 40 h 62"/>
                <a:gd name="T28" fmla="*/ 13 w 97"/>
                <a:gd name="T29" fmla="*/ 40 h 62"/>
                <a:gd name="T30" fmla="*/ 0 w 97"/>
                <a:gd name="T31" fmla="*/ 50 h 62"/>
                <a:gd name="T32" fmla="*/ 28 w 97"/>
                <a:gd name="T33" fmla="*/ 50 h 62"/>
                <a:gd name="T34" fmla="*/ 49 w 97"/>
                <a:gd name="T35" fmla="*/ 49 h 62"/>
                <a:gd name="T36" fmla="*/ 49 w 97"/>
                <a:gd name="T37" fmla="*/ 51 h 62"/>
                <a:gd name="T38" fmla="*/ 51 w 97"/>
                <a:gd name="T39" fmla="*/ 52 h 62"/>
                <a:gd name="T40" fmla="*/ 61 w 97"/>
                <a:gd name="T41" fmla="*/ 50 h 62"/>
                <a:gd name="T42" fmla="*/ 61 w 97"/>
                <a:gd name="T43" fmla="*/ 54 h 62"/>
                <a:gd name="T44" fmla="*/ 51 w 97"/>
                <a:gd name="T45" fmla="*/ 58 h 62"/>
                <a:gd name="T46" fmla="*/ 68 w 97"/>
                <a:gd name="T47" fmla="*/ 52 h 62"/>
                <a:gd name="T48" fmla="*/ 76 w 97"/>
                <a:gd name="T49" fmla="*/ 47 h 62"/>
                <a:gd name="T50" fmla="*/ 76 w 97"/>
                <a:gd name="T51" fmla="*/ 59 h 62"/>
                <a:gd name="T52" fmla="*/ 87 w 97"/>
                <a:gd name="T53" fmla="*/ 56 h 62"/>
                <a:gd name="T54" fmla="*/ 87 w 97"/>
                <a:gd name="T55" fmla="*/ 62 h 62"/>
                <a:gd name="T56" fmla="*/ 97 w 97"/>
                <a:gd name="T57" fmla="*/ 52 h 62"/>
                <a:gd name="T58" fmla="*/ 93 w 97"/>
                <a:gd name="T59" fmla="*/ 52 h 62"/>
                <a:gd name="T60" fmla="*/ 93 w 97"/>
                <a:gd name="T61" fmla="*/ 46 h 62"/>
                <a:gd name="T62" fmla="*/ 89 w 97"/>
                <a:gd name="T63" fmla="*/ 46 h 62"/>
                <a:gd name="T64" fmla="*/ 82 w 97"/>
                <a:gd name="T65" fmla="*/ 49 h 62"/>
                <a:gd name="T66" fmla="*/ 82 w 97"/>
                <a:gd name="T67" fmla="*/ 44 h 62"/>
                <a:gd name="T68" fmla="*/ 87 w 97"/>
                <a:gd name="T69" fmla="*/ 42 h 62"/>
                <a:gd name="T70" fmla="*/ 93 w 97"/>
                <a:gd name="T71" fmla="*/ 39 h 62"/>
                <a:gd name="T72" fmla="*/ 82 w 97"/>
                <a:gd name="T73" fmla="*/ 39 h 62"/>
                <a:gd name="T74" fmla="*/ 82 w 97"/>
                <a:gd name="T75" fmla="*/ 36 h 62"/>
                <a:gd name="T76" fmla="*/ 80 w 97"/>
                <a:gd name="T77" fmla="*/ 33 h 62"/>
                <a:gd name="T78" fmla="*/ 85 w 97"/>
                <a:gd name="T79" fmla="*/ 30 h 62"/>
                <a:gd name="T80" fmla="*/ 72 w 97"/>
                <a:gd name="T81" fmla="*/ 27 h 62"/>
                <a:gd name="T82" fmla="*/ 61 w 97"/>
                <a:gd name="T83" fmla="*/ 27 h 62"/>
                <a:gd name="T84" fmla="*/ 57 w 97"/>
                <a:gd name="T85" fmla="*/ 28 h 62"/>
                <a:gd name="T86" fmla="*/ 51 w 97"/>
                <a:gd name="T87" fmla="*/ 25 h 62"/>
                <a:gd name="T88" fmla="*/ 55 w 97"/>
                <a:gd name="T89" fmla="*/ 22 h 62"/>
                <a:gd name="T90" fmla="*/ 47 w 97"/>
                <a:gd name="T91" fmla="*/ 19 h 62"/>
                <a:gd name="T92" fmla="*/ 38 w 97"/>
                <a:gd name="T93" fmla="*/ 22 h 62"/>
                <a:gd name="T94" fmla="*/ 47 w 97"/>
                <a:gd name="T95" fmla="*/ 12 h 62"/>
                <a:gd name="T96" fmla="*/ 47 w 97"/>
                <a:gd name="T97" fmla="*/ 10 h 62"/>
                <a:gd name="T98" fmla="*/ 51 w 97"/>
                <a:gd name="T99" fmla="*/ 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62"/>
                <a:gd name="T152" fmla="*/ 97 w 9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62">
                  <a:moveTo>
                    <a:pt x="53" y="4"/>
                  </a:moveTo>
                  <a:lnTo>
                    <a:pt x="55" y="1"/>
                  </a:lnTo>
                  <a:lnTo>
                    <a:pt x="55" y="0"/>
                  </a:lnTo>
                  <a:lnTo>
                    <a:pt x="53" y="1"/>
                  </a:lnTo>
                  <a:lnTo>
                    <a:pt x="49" y="1"/>
                  </a:lnTo>
                  <a:lnTo>
                    <a:pt x="47" y="2"/>
                  </a:lnTo>
                  <a:lnTo>
                    <a:pt x="40" y="4"/>
                  </a:lnTo>
                  <a:lnTo>
                    <a:pt x="38" y="6"/>
                  </a:lnTo>
                  <a:lnTo>
                    <a:pt x="38" y="7"/>
                  </a:lnTo>
                  <a:lnTo>
                    <a:pt x="36" y="7"/>
                  </a:lnTo>
                  <a:lnTo>
                    <a:pt x="36" y="8"/>
                  </a:lnTo>
                  <a:lnTo>
                    <a:pt x="34" y="8"/>
                  </a:lnTo>
                  <a:lnTo>
                    <a:pt x="34" y="10"/>
                  </a:lnTo>
                  <a:lnTo>
                    <a:pt x="32" y="11"/>
                  </a:lnTo>
                  <a:lnTo>
                    <a:pt x="30" y="11"/>
                  </a:lnTo>
                  <a:lnTo>
                    <a:pt x="28" y="12"/>
                  </a:lnTo>
                  <a:lnTo>
                    <a:pt x="32" y="14"/>
                  </a:lnTo>
                  <a:lnTo>
                    <a:pt x="30" y="15"/>
                  </a:lnTo>
                  <a:lnTo>
                    <a:pt x="28" y="18"/>
                  </a:lnTo>
                  <a:lnTo>
                    <a:pt x="30" y="19"/>
                  </a:lnTo>
                  <a:lnTo>
                    <a:pt x="26" y="19"/>
                  </a:lnTo>
                  <a:lnTo>
                    <a:pt x="21" y="24"/>
                  </a:lnTo>
                  <a:lnTo>
                    <a:pt x="21" y="26"/>
                  </a:lnTo>
                  <a:lnTo>
                    <a:pt x="21" y="27"/>
                  </a:lnTo>
                  <a:lnTo>
                    <a:pt x="19" y="27"/>
                  </a:lnTo>
                  <a:lnTo>
                    <a:pt x="17" y="28"/>
                  </a:lnTo>
                  <a:lnTo>
                    <a:pt x="17" y="30"/>
                  </a:lnTo>
                  <a:lnTo>
                    <a:pt x="17" y="31"/>
                  </a:lnTo>
                  <a:lnTo>
                    <a:pt x="19" y="31"/>
                  </a:lnTo>
                  <a:lnTo>
                    <a:pt x="17" y="32"/>
                  </a:lnTo>
                  <a:lnTo>
                    <a:pt x="19" y="33"/>
                  </a:lnTo>
                  <a:lnTo>
                    <a:pt x="13" y="32"/>
                  </a:lnTo>
                  <a:lnTo>
                    <a:pt x="11" y="38"/>
                  </a:lnTo>
                  <a:lnTo>
                    <a:pt x="9" y="39"/>
                  </a:lnTo>
                  <a:lnTo>
                    <a:pt x="7" y="38"/>
                  </a:lnTo>
                  <a:lnTo>
                    <a:pt x="2" y="39"/>
                  </a:lnTo>
                  <a:lnTo>
                    <a:pt x="2" y="40"/>
                  </a:lnTo>
                  <a:lnTo>
                    <a:pt x="9" y="39"/>
                  </a:lnTo>
                  <a:lnTo>
                    <a:pt x="11" y="39"/>
                  </a:lnTo>
                  <a:lnTo>
                    <a:pt x="13" y="40"/>
                  </a:lnTo>
                  <a:lnTo>
                    <a:pt x="0" y="47"/>
                  </a:lnTo>
                  <a:lnTo>
                    <a:pt x="0" y="49"/>
                  </a:lnTo>
                  <a:lnTo>
                    <a:pt x="0" y="50"/>
                  </a:lnTo>
                  <a:lnTo>
                    <a:pt x="5" y="50"/>
                  </a:lnTo>
                  <a:lnTo>
                    <a:pt x="19" y="49"/>
                  </a:lnTo>
                  <a:lnTo>
                    <a:pt x="28" y="50"/>
                  </a:lnTo>
                  <a:lnTo>
                    <a:pt x="30" y="50"/>
                  </a:lnTo>
                  <a:lnTo>
                    <a:pt x="47" y="50"/>
                  </a:lnTo>
                  <a:lnTo>
                    <a:pt x="49" y="49"/>
                  </a:lnTo>
                  <a:lnTo>
                    <a:pt x="53" y="48"/>
                  </a:lnTo>
                  <a:lnTo>
                    <a:pt x="53" y="50"/>
                  </a:lnTo>
                  <a:lnTo>
                    <a:pt x="49" y="51"/>
                  </a:lnTo>
                  <a:lnTo>
                    <a:pt x="47" y="51"/>
                  </a:lnTo>
                  <a:lnTo>
                    <a:pt x="51" y="51"/>
                  </a:lnTo>
                  <a:lnTo>
                    <a:pt x="51" y="52"/>
                  </a:lnTo>
                  <a:lnTo>
                    <a:pt x="57" y="51"/>
                  </a:lnTo>
                  <a:lnTo>
                    <a:pt x="59" y="49"/>
                  </a:lnTo>
                  <a:lnTo>
                    <a:pt x="61" y="50"/>
                  </a:lnTo>
                  <a:lnTo>
                    <a:pt x="66" y="50"/>
                  </a:lnTo>
                  <a:lnTo>
                    <a:pt x="68" y="50"/>
                  </a:lnTo>
                  <a:lnTo>
                    <a:pt x="61" y="54"/>
                  </a:lnTo>
                  <a:lnTo>
                    <a:pt x="57" y="56"/>
                  </a:lnTo>
                  <a:lnTo>
                    <a:pt x="51" y="57"/>
                  </a:lnTo>
                  <a:lnTo>
                    <a:pt x="51" y="58"/>
                  </a:lnTo>
                  <a:lnTo>
                    <a:pt x="53" y="58"/>
                  </a:lnTo>
                  <a:lnTo>
                    <a:pt x="59" y="58"/>
                  </a:lnTo>
                  <a:lnTo>
                    <a:pt x="68" y="52"/>
                  </a:lnTo>
                  <a:lnTo>
                    <a:pt x="72" y="52"/>
                  </a:lnTo>
                  <a:lnTo>
                    <a:pt x="76" y="47"/>
                  </a:lnTo>
                  <a:lnTo>
                    <a:pt x="78" y="47"/>
                  </a:lnTo>
                  <a:lnTo>
                    <a:pt x="80" y="54"/>
                  </a:lnTo>
                  <a:lnTo>
                    <a:pt x="76" y="59"/>
                  </a:lnTo>
                  <a:lnTo>
                    <a:pt x="78" y="59"/>
                  </a:lnTo>
                  <a:lnTo>
                    <a:pt x="85" y="55"/>
                  </a:lnTo>
                  <a:lnTo>
                    <a:pt x="87" y="56"/>
                  </a:lnTo>
                  <a:lnTo>
                    <a:pt x="85" y="58"/>
                  </a:lnTo>
                  <a:lnTo>
                    <a:pt x="85" y="60"/>
                  </a:lnTo>
                  <a:lnTo>
                    <a:pt x="87" y="62"/>
                  </a:lnTo>
                  <a:lnTo>
                    <a:pt x="89" y="60"/>
                  </a:lnTo>
                  <a:lnTo>
                    <a:pt x="93" y="60"/>
                  </a:lnTo>
                  <a:lnTo>
                    <a:pt x="97" y="52"/>
                  </a:lnTo>
                  <a:lnTo>
                    <a:pt x="97" y="49"/>
                  </a:lnTo>
                  <a:lnTo>
                    <a:pt x="97" y="48"/>
                  </a:lnTo>
                  <a:lnTo>
                    <a:pt x="93" y="52"/>
                  </a:lnTo>
                  <a:lnTo>
                    <a:pt x="91" y="51"/>
                  </a:lnTo>
                  <a:lnTo>
                    <a:pt x="91" y="49"/>
                  </a:lnTo>
                  <a:lnTo>
                    <a:pt x="93" y="46"/>
                  </a:lnTo>
                  <a:lnTo>
                    <a:pt x="95" y="44"/>
                  </a:lnTo>
                  <a:lnTo>
                    <a:pt x="95" y="43"/>
                  </a:lnTo>
                  <a:lnTo>
                    <a:pt x="89" y="46"/>
                  </a:lnTo>
                  <a:lnTo>
                    <a:pt x="87" y="49"/>
                  </a:lnTo>
                  <a:lnTo>
                    <a:pt x="85" y="50"/>
                  </a:lnTo>
                  <a:lnTo>
                    <a:pt x="82" y="49"/>
                  </a:lnTo>
                  <a:lnTo>
                    <a:pt x="82" y="48"/>
                  </a:lnTo>
                  <a:lnTo>
                    <a:pt x="82" y="46"/>
                  </a:lnTo>
                  <a:lnTo>
                    <a:pt x="82" y="44"/>
                  </a:lnTo>
                  <a:lnTo>
                    <a:pt x="80" y="43"/>
                  </a:lnTo>
                  <a:lnTo>
                    <a:pt x="87" y="42"/>
                  </a:lnTo>
                  <a:lnTo>
                    <a:pt x="89" y="40"/>
                  </a:lnTo>
                  <a:lnTo>
                    <a:pt x="91" y="40"/>
                  </a:lnTo>
                  <a:lnTo>
                    <a:pt x="93" y="39"/>
                  </a:lnTo>
                  <a:lnTo>
                    <a:pt x="91" y="38"/>
                  </a:lnTo>
                  <a:lnTo>
                    <a:pt x="85" y="39"/>
                  </a:lnTo>
                  <a:lnTo>
                    <a:pt x="82" y="39"/>
                  </a:lnTo>
                  <a:lnTo>
                    <a:pt x="78" y="40"/>
                  </a:lnTo>
                  <a:lnTo>
                    <a:pt x="82" y="36"/>
                  </a:lnTo>
                  <a:lnTo>
                    <a:pt x="80" y="35"/>
                  </a:lnTo>
                  <a:lnTo>
                    <a:pt x="78" y="35"/>
                  </a:lnTo>
                  <a:lnTo>
                    <a:pt x="80" y="33"/>
                  </a:lnTo>
                  <a:lnTo>
                    <a:pt x="85" y="32"/>
                  </a:lnTo>
                  <a:lnTo>
                    <a:pt x="87" y="30"/>
                  </a:lnTo>
                  <a:lnTo>
                    <a:pt x="85" y="30"/>
                  </a:lnTo>
                  <a:lnTo>
                    <a:pt x="78" y="28"/>
                  </a:lnTo>
                  <a:lnTo>
                    <a:pt x="74" y="28"/>
                  </a:lnTo>
                  <a:lnTo>
                    <a:pt x="72" y="27"/>
                  </a:lnTo>
                  <a:lnTo>
                    <a:pt x="61" y="30"/>
                  </a:lnTo>
                  <a:lnTo>
                    <a:pt x="59" y="30"/>
                  </a:lnTo>
                  <a:lnTo>
                    <a:pt x="61" y="27"/>
                  </a:lnTo>
                  <a:lnTo>
                    <a:pt x="61" y="26"/>
                  </a:lnTo>
                  <a:lnTo>
                    <a:pt x="59" y="27"/>
                  </a:lnTo>
                  <a:lnTo>
                    <a:pt x="57" y="28"/>
                  </a:lnTo>
                  <a:lnTo>
                    <a:pt x="57" y="27"/>
                  </a:lnTo>
                  <a:lnTo>
                    <a:pt x="51" y="27"/>
                  </a:lnTo>
                  <a:lnTo>
                    <a:pt x="51" y="25"/>
                  </a:lnTo>
                  <a:lnTo>
                    <a:pt x="49" y="25"/>
                  </a:lnTo>
                  <a:lnTo>
                    <a:pt x="57" y="22"/>
                  </a:lnTo>
                  <a:lnTo>
                    <a:pt x="55" y="22"/>
                  </a:lnTo>
                  <a:lnTo>
                    <a:pt x="47" y="22"/>
                  </a:lnTo>
                  <a:lnTo>
                    <a:pt x="49" y="19"/>
                  </a:lnTo>
                  <a:lnTo>
                    <a:pt x="47" y="19"/>
                  </a:lnTo>
                  <a:lnTo>
                    <a:pt x="38" y="25"/>
                  </a:lnTo>
                  <a:lnTo>
                    <a:pt x="36" y="24"/>
                  </a:lnTo>
                  <a:lnTo>
                    <a:pt x="38" y="22"/>
                  </a:lnTo>
                  <a:lnTo>
                    <a:pt x="38" y="20"/>
                  </a:lnTo>
                  <a:lnTo>
                    <a:pt x="47" y="14"/>
                  </a:lnTo>
                  <a:lnTo>
                    <a:pt x="47" y="12"/>
                  </a:lnTo>
                  <a:lnTo>
                    <a:pt x="47" y="11"/>
                  </a:lnTo>
                  <a:lnTo>
                    <a:pt x="47" y="10"/>
                  </a:lnTo>
                  <a:lnTo>
                    <a:pt x="51" y="10"/>
                  </a:lnTo>
                  <a:lnTo>
                    <a:pt x="53" y="7"/>
                  </a:lnTo>
                  <a:lnTo>
                    <a:pt x="51" y="6"/>
                  </a:lnTo>
                  <a:lnTo>
                    <a:pt x="51" y="4"/>
                  </a:lnTo>
                  <a:lnTo>
                    <a:pt x="53"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2" name="Freeform 1112"/>
            <p:cNvSpPr>
              <a:spLocks/>
            </p:cNvSpPr>
            <p:nvPr/>
          </p:nvSpPr>
          <p:spPr bwMode="auto">
            <a:xfrm>
              <a:off x="3553467" y="3958372"/>
              <a:ext cx="0" cy="3487"/>
            </a:xfrm>
            <a:custGeom>
              <a:avLst/>
              <a:gdLst>
                <a:gd name="T0" fmla="*/ 3 h 3"/>
                <a:gd name="T1" fmla="*/ 3 h 3"/>
                <a:gd name="T2" fmla="*/ 0 h 3"/>
                <a:gd name="T3" fmla="*/ 0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3" name="Freeform 1113"/>
            <p:cNvSpPr>
              <a:spLocks/>
            </p:cNvSpPr>
            <p:nvPr/>
          </p:nvSpPr>
          <p:spPr bwMode="auto">
            <a:xfrm>
              <a:off x="4360849" y="3895601"/>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4" name="Freeform 1114"/>
            <p:cNvSpPr>
              <a:spLocks/>
            </p:cNvSpPr>
            <p:nvPr/>
          </p:nvSpPr>
          <p:spPr bwMode="auto">
            <a:xfrm>
              <a:off x="4627850" y="4101350"/>
              <a:ext cx="38273" cy="8137"/>
            </a:xfrm>
            <a:custGeom>
              <a:avLst/>
              <a:gdLst>
                <a:gd name="T0" fmla="*/ 4 w 42"/>
                <a:gd name="T1" fmla="*/ 0 h 7"/>
                <a:gd name="T2" fmla="*/ 4 w 42"/>
                <a:gd name="T3" fmla="*/ 0 h 7"/>
                <a:gd name="T4" fmla="*/ 4 w 42"/>
                <a:gd name="T5" fmla="*/ 1 h 7"/>
                <a:gd name="T6" fmla="*/ 2 w 42"/>
                <a:gd name="T7" fmla="*/ 1 h 7"/>
                <a:gd name="T8" fmla="*/ 0 w 42"/>
                <a:gd name="T9" fmla="*/ 4 h 7"/>
                <a:gd name="T10" fmla="*/ 15 w 42"/>
                <a:gd name="T11" fmla="*/ 5 h 7"/>
                <a:gd name="T12" fmla="*/ 17 w 42"/>
                <a:gd name="T13" fmla="*/ 5 h 7"/>
                <a:gd name="T14" fmla="*/ 19 w 42"/>
                <a:gd name="T15" fmla="*/ 6 h 7"/>
                <a:gd name="T16" fmla="*/ 19 w 42"/>
                <a:gd name="T17" fmla="*/ 7 h 7"/>
                <a:gd name="T18" fmla="*/ 36 w 42"/>
                <a:gd name="T19" fmla="*/ 6 h 7"/>
                <a:gd name="T20" fmla="*/ 40 w 42"/>
                <a:gd name="T21" fmla="*/ 6 h 7"/>
                <a:gd name="T22" fmla="*/ 42 w 42"/>
                <a:gd name="T23" fmla="*/ 4 h 7"/>
                <a:gd name="T24" fmla="*/ 42 w 42"/>
                <a:gd name="T25" fmla="*/ 4 h 7"/>
                <a:gd name="T26" fmla="*/ 36 w 42"/>
                <a:gd name="T27" fmla="*/ 5 h 7"/>
                <a:gd name="T28" fmla="*/ 33 w 42"/>
                <a:gd name="T29" fmla="*/ 4 h 7"/>
                <a:gd name="T30" fmla="*/ 33 w 42"/>
                <a:gd name="T31" fmla="*/ 2 h 7"/>
                <a:gd name="T32" fmla="*/ 25 w 42"/>
                <a:gd name="T33" fmla="*/ 2 h 7"/>
                <a:gd name="T34" fmla="*/ 23 w 42"/>
                <a:gd name="T35" fmla="*/ 2 h 7"/>
                <a:gd name="T36" fmla="*/ 23 w 42"/>
                <a:gd name="T37" fmla="*/ 2 h 7"/>
                <a:gd name="T38" fmla="*/ 21 w 42"/>
                <a:gd name="T39" fmla="*/ 1 h 7"/>
                <a:gd name="T40" fmla="*/ 12 w 42"/>
                <a:gd name="T41" fmla="*/ 2 h 7"/>
                <a:gd name="T42" fmla="*/ 10 w 42"/>
                <a:gd name="T43" fmla="*/ 1 h 7"/>
                <a:gd name="T44" fmla="*/ 10 w 42"/>
                <a:gd name="T45" fmla="*/ 1 h 7"/>
                <a:gd name="T46" fmla="*/ 10 w 42"/>
                <a:gd name="T47" fmla="*/ 1 h 7"/>
                <a:gd name="T48" fmla="*/ 10 w 42"/>
                <a:gd name="T49" fmla="*/ 0 h 7"/>
                <a:gd name="T50" fmla="*/ 8 w 42"/>
                <a:gd name="T51" fmla="*/ 1 h 7"/>
                <a:gd name="T52" fmla="*/ 4 w 4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7"/>
                <a:gd name="T83" fmla="*/ 42 w 4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7">
                  <a:moveTo>
                    <a:pt x="4" y="0"/>
                  </a:moveTo>
                  <a:lnTo>
                    <a:pt x="4" y="0"/>
                  </a:lnTo>
                  <a:lnTo>
                    <a:pt x="4" y="1"/>
                  </a:lnTo>
                  <a:lnTo>
                    <a:pt x="2" y="1"/>
                  </a:lnTo>
                  <a:lnTo>
                    <a:pt x="0" y="4"/>
                  </a:lnTo>
                  <a:lnTo>
                    <a:pt x="15" y="5"/>
                  </a:lnTo>
                  <a:lnTo>
                    <a:pt x="17" y="5"/>
                  </a:lnTo>
                  <a:lnTo>
                    <a:pt x="19" y="6"/>
                  </a:lnTo>
                  <a:lnTo>
                    <a:pt x="19" y="7"/>
                  </a:lnTo>
                  <a:lnTo>
                    <a:pt x="36" y="6"/>
                  </a:lnTo>
                  <a:lnTo>
                    <a:pt x="40" y="6"/>
                  </a:lnTo>
                  <a:lnTo>
                    <a:pt x="42" y="4"/>
                  </a:lnTo>
                  <a:lnTo>
                    <a:pt x="36" y="5"/>
                  </a:lnTo>
                  <a:lnTo>
                    <a:pt x="33" y="4"/>
                  </a:lnTo>
                  <a:lnTo>
                    <a:pt x="33" y="2"/>
                  </a:lnTo>
                  <a:lnTo>
                    <a:pt x="25" y="2"/>
                  </a:lnTo>
                  <a:lnTo>
                    <a:pt x="23" y="2"/>
                  </a:lnTo>
                  <a:lnTo>
                    <a:pt x="21" y="1"/>
                  </a:lnTo>
                  <a:lnTo>
                    <a:pt x="12" y="2"/>
                  </a:lnTo>
                  <a:lnTo>
                    <a:pt x="10" y="1"/>
                  </a:lnTo>
                  <a:lnTo>
                    <a:pt x="10" y="0"/>
                  </a:lnTo>
                  <a:lnTo>
                    <a:pt x="8"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5" name="Freeform 1115"/>
            <p:cNvSpPr>
              <a:spLocks/>
            </p:cNvSpPr>
            <p:nvPr/>
          </p:nvSpPr>
          <p:spPr bwMode="auto">
            <a:xfrm>
              <a:off x="4648809" y="4050203"/>
              <a:ext cx="3645" cy="2325"/>
            </a:xfrm>
            <a:custGeom>
              <a:avLst/>
              <a:gdLst>
                <a:gd name="T0" fmla="*/ 2 w 4"/>
                <a:gd name="T1" fmla="*/ 1 h 2"/>
                <a:gd name="T2" fmla="*/ 4 w 4"/>
                <a:gd name="T3" fmla="*/ 2 h 2"/>
                <a:gd name="T4" fmla="*/ 4 w 4"/>
                <a:gd name="T5" fmla="*/ 1 h 2"/>
                <a:gd name="T6" fmla="*/ 4 w 4"/>
                <a:gd name="T7" fmla="*/ 1 h 2"/>
                <a:gd name="T8" fmla="*/ 4 w 4"/>
                <a:gd name="T9" fmla="*/ 0 h 2"/>
                <a:gd name="T10" fmla="*/ 2 w 4"/>
                <a:gd name="T11" fmla="*/ 0 h 2"/>
                <a:gd name="T12" fmla="*/ 0 w 4"/>
                <a:gd name="T13" fmla="*/ 0 h 2"/>
                <a:gd name="T14" fmla="*/ 0 w 4"/>
                <a:gd name="T15" fmla="*/ 1 h 2"/>
                <a:gd name="T16" fmla="*/ 0 w 4"/>
                <a:gd name="T17" fmla="*/ 2 h 2"/>
                <a:gd name="T18" fmla="*/ 2 w 4"/>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1"/>
                  </a:moveTo>
                  <a:lnTo>
                    <a:pt x="4" y="2"/>
                  </a:lnTo>
                  <a:lnTo>
                    <a:pt x="4" y="1"/>
                  </a:lnTo>
                  <a:lnTo>
                    <a:pt x="4" y="0"/>
                  </a:lnTo>
                  <a:lnTo>
                    <a:pt x="2" y="0"/>
                  </a:lnTo>
                  <a:lnTo>
                    <a:pt x="0" y="0"/>
                  </a:lnTo>
                  <a:lnTo>
                    <a:pt x="0" y="1"/>
                  </a:lnTo>
                  <a:lnTo>
                    <a:pt x="0" y="2"/>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6" name="Freeform 1116"/>
            <p:cNvSpPr>
              <a:spLocks/>
            </p:cNvSpPr>
            <p:nvPr/>
          </p:nvSpPr>
          <p:spPr bwMode="auto">
            <a:xfrm>
              <a:off x="4645164" y="4073452"/>
              <a:ext cx="3645" cy="4650"/>
            </a:xfrm>
            <a:custGeom>
              <a:avLst/>
              <a:gdLst>
                <a:gd name="T0" fmla="*/ 0 w 4"/>
                <a:gd name="T1" fmla="*/ 1 h 4"/>
                <a:gd name="T2" fmla="*/ 2 w 4"/>
                <a:gd name="T3" fmla="*/ 4 h 4"/>
                <a:gd name="T4" fmla="*/ 2 w 4"/>
                <a:gd name="T5" fmla="*/ 4 h 4"/>
                <a:gd name="T6" fmla="*/ 4 w 4"/>
                <a:gd name="T7" fmla="*/ 4 h 4"/>
                <a:gd name="T8" fmla="*/ 4 w 4"/>
                <a:gd name="T9" fmla="*/ 2 h 4"/>
                <a:gd name="T10" fmla="*/ 2 w 4"/>
                <a:gd name="T11" fmla="*/ 1 h 4"/>
                <a:gd name="T12" fmla="*/ 2 w 4"/>
                <a:gd name="T13" fmla="*/ 0 h 4"/>
                <a:gd name="T14" fmla="*/ 0 w 4"/>
                <a:gd name="T15" fmla="*/ 0 h 4"/>
                <a:gd name="T16" fmla="*/ 0 w 4"/>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2" y="4"/>
                  </a:lnTo>
                  <a:lnTo>
                    <a:pt x="4" y="4"/>
                  </a:lnTo>
                  <a:lnTo>
                    <a:pt x="4" y="2"/>
                  </a:lnTo>
                  <a:lnTo>
                    <a:pt x="2" y="1"/>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7" name="Freeform 1117"/>
            <p:cNvSpPr>
              <a:spLocks/>
            </p:cNvSpPr>
            <p:nvPr/>
          </p:nvSpPr>
          <p:spPr bwMode="auto">
            <a:xfrm>
              <a:off x="4641519" y="4040904"/>
              <a:ext cx="3645" cy="2325"/>
            </a:xfrm>
            <a:custGeom>
              <a:avLst/>
              <a:gdLst>
                <a:gd name="T0" fmla="*/ 4 w 4"/>
                <a:gd name="T1" fmla="*/ 0 h 2"/>
                <a:gd name="T2" fmla="*/ 2 w 4"/>
                <a:gd name="T3" fmla="*/ 0 h 2"/>
                <a:gd name="T4" fmla="*/ 0 w 4"/>
                <a:gd name="T5" fmla="*/ 1 h 2"/>
                <a:gd name="T6" fmla="*/ 0 w 4"/>
                <a:gd name="T7" fmla="*/ 1 h 2"/>
                <a:gd name="T8" fmla="*/ 2 w 4"/>
                <a:gd name="T9" fmla="*/ 2 h 2"/>
                <a:gd name="T10" fmla="*/ 4 w 4"/>
                <a:gd name="T11" fmla="*/ 1 h 2"/>
                <a:gd name="T12" fmla="*/ 4 w 4"/>
                <a:gd name="T13" fmla="*/ 1 h 2"/>
                <a:gd name="T14" fmla="*/ 4 w 4"/>
                <a:gd name="T15" fmla="*/ 1 h 2"/>
                <a:gd name="T16" fmla="*/ 4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0"/>
                  </a:moveTo>
                  <a:lnTo>
                    <a:pt x="2" y="0"/>
                  </a:lnTo>
                  <a:lnTo>
                    <a:pt x="0" y="1"/>
                  </a:lnTo>
                  <a:lnTo>
                    <a:pt x="2"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8" name="Freeform 1118"/>
            <p:cNvSpPr>
              <a:spLocks/>
            </p:cNvSpPr>
            <p:nvPr/>
          </p:nvSpPr>
          <p:spPr bwMode="auto">
            <a:xfrm>
              <a:off x="4619649" y="4061828"/>
              <a:ext cx="23693" cy="11624"/>
            </a:xfrm>
            <a:custGeom>
              <a:avLst/>
              <a:gdLst>
                <a:gd name="T0" fmla="*/ 17 w 26"/>
                <a:gd name="T1" fmla="*/ 3 h 10"/>
                <a:gd name="T2" fmla="*/ 11 w 26"/>
                <a:gd name="T3" fmla="*/ 2 h 10"/>
                <a:gd name="T4" fmla="*/ 7 w 26"/>
                <a:gd name="T5" fmla="*/ 0 h 10"/>
                <a:gd name="T6" fmla="*/ 7 w 26"/>
                <a:gd name="T7" fmla="*/ 0 h 10"/>
                <a:gd name="T8" fmla="*/ 5 w 26"/>
                <a:gd name="T9" fmla="*/ 0 h 10"/>
                <a:gd name="T10" fmla="*/ 0 w 26"/>
                <a:gd name="T11" fmla="*/ 1 h 10"/>
                <a:gd name="T12" fmla="*/ 5 w 26"/>
                <a:gd name="T13" fmla="*/ 1 h 10"/>
                <a:gd name="T14" fmla="*/ 9 w 26"/>
                <a:gd name="T15" fmla="*/ 4 h 10"/>
                <a:gd name="T16" fmla="*/ 11 w 26"/>
                <a:gd name="T17" fmla="*/ 6 h 10"/>
                <a:gd name="T18" fmla="*/ 13 w 26"/>
                <a:gd name="T19" fmla="*/ 6 h 10"/>
                <a:gd name="T20" fmla="*/ 15 w 26"/>
                <a:gd name="T21" fmla="*/ 7 h 10"/>
                <a:gd name="T22" fmla="*/ 19 w 26"/>
                <a:gd name="T23" fmla="*/ 8 h 10"/>
                <a:gd name="T24" fmla="*/ 19 w 26"/>
                <a:gd name="T25" fmla="*/ 8 h 10"/>
                <a:gd name="T26" fmla="*/ 19 w 26"/>
                <a:gd name="T27" fmla="*/ 10 h 10"/>
                <a:gd name="T28" fmla="*/ 21 w 26"/>
                <a:gd name="T29" fmla="*/ 10 h 10"/>
                <a:gd name="T30" fmla="*/ 26 w 26"/>
                <a:gd name="T31" fmla="*/ 10 h 10"/>
                <a:gd name="T32" fmla="*/ 26 w 26"/>
                <a:gd name="T33" fmla="*/ 9 h 10"/>
                <a:gd name="T34" fmla="*/ 26 w 26"/>
                <a:gd name="T35" fmla="*/ 10 h 10"/>
                <a:gd name="T36" fmla="*/ 26 w 26"/>
                <a:gd name="T37" fmla="*/ 9 h 10"/>
                <a:gd name="T38" fmla="*/ 21 w 26"/>
                <a:gd name="T39" fmla="*/ 8 h 10"/>
                <a:gd name="T40" fmla="*/ 19 w 26"/>
                <a:gd name="T41" fmla="*/ 6 h 10"/>
                <a:gd name="T42" fmla="*/ 19 w 26"/>
                <a:gd name="T43" fmla="*/ 4 h 10"/>
                <a:gd name="T44" fmla="*/ 17 w 26"/>
                <a:gd name="T45" fmla="*/ 3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0"/>
                <a:gd name="T71" fmla="*/ 26 w 26"/>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0">
                  <a:moveTo>
                    <a:pt x="17" y="3"/>
                  </a:moveTo>
                  <a:lnTo>
                    <a:pt x="11" y="2"/>
                  </a:lnTo>
                  <a:lnTo>
                    <a:pt x="7" y="0"/>
                  </a:lnTo>
                  <a:lnTo>
                    <a:pt x="5" y="0"/>
                  </a:lnTo>
                  <a:lnTo>
                    <a:pt x="0" y="1"/>
                  </a:lnTo>
                  <a:lnTo>
                    <a:pt x="5" y="1"/>
                  </a:lnTo>
                  <a:lnTo>
                    <a:pt x="9" y="4"/>
                  </a:lnTo>
                  <a:lnTo>
                    <a:pt x="11" y="6"/>
                  </a:lnTo>
                  <a:lnTo>
                    <a:pt x="13" y="6"/>
                  </a:lnTo>
                  <a:lnTo>
                    <a:pt x="15" y="7"/>
                  </a:lnTo>
                  <a:lnTo>
                    <a:pt x="19" y="8"/>
                  </a:lnTo>
                  <a:lnTo>
                    <a:pt x="19" y="10"/>
                  </a:lnTo>
                  <a:lnTo>
                    <a:pt x="21" y="10"/>
                  </a:lnTo>
                  <a:lnTo>
                    <a:pt x="26" y="10"/>
                  </a:lnTo>
                  <a:lnTo>
                    <a:pt x="26" y="9"/>
                  </a:lnTo>
                  <a:lnTo>
                    <a:pt x="26" y="10"/>
                  </a:lnTo>
                  <a:lnTo>
                    <a:pt x="26" y="9"/>
                  </a:lnTo>
                  <a:lnTo>
                    <a:pt x="21" y="8"/>
                  </a:lnTo>
                  <a:lnTo>
                    <a:pt x="19" y="6"/>
                  </a:lnTo>
                  <a:lnTo>
                    <a:pt x="19" y="4"/>
                  </a:lnTo>
                  <a:lnTo>
                    <a:pt x="17"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39" name="Freeform 1119"/>
            <p:cNvSpPr>
              <a:spLocks/>
            </p:cNvSpPr>
            <p:nvPr/>
          </p:nvSpPr>
          <p:spPr bwMode="auto">
            <a:xfrm>
              <a:off x="4746315" y="4100187"/>
              <a:ext cx="30983" cy="11624"/>
            </a:xfrm>
            <a:custGeom>
              <a:avLst/>
              <a:gdLst>
                <a:gd name="T0" fmla="*/ 32 w 34"/>
                <a:gd name="T1" fmla="*/ 2 h 10"/>
                <a:gd name="T2" fmla="*/ 34 w 34"/>
                <a:gd name="T3" fmla="*/ 1 h 10"/>
                <a:gd name="T4" fmla="*/ 34 w 34"/>
                <a:gd name="T5" fmla="*/ 0 h 10"/>
                <a:gd name="T6" fmla="*/ 34 w 34"/>
                <a:gd name="T7" fmla="*/ 0 h 10"/>
                <a:gd name="T8" fmla="*/ 26 w 34"/>
                <a:gd name="T9" fmla="*/ 2 h 10"/>
                <a:gd name="T10" fmla="*/ 13 w 34"/>
                <a:gd name="T11" fmla="*/ 3 h 10"/>
                <a:gd name="T12" fmla="*/ 11 w 34"/>
                <a:gd name="T13" fmla="*/ 3 h 10"/>
                <a:gd name="T14" fmla="*/ 11 w 34"/>
                <a:gd name="T15" fmla="*/ 5 h 10"/>
                <a:gd name="T16" fmla="*/ 0 w 34"/>
                <a:gd name="T17" fmla="*/ 7 h 10"/>
                <a:gd name="T18" fmla="*/ 5 w 34"/>
                <a:gd name="T19" fmla="*/ 9 h 10"/>
                <a:gd name="T20" fmla="*/ 9 w 34"/>
                <a:gd name="T21" fmla="*/ 10 h 10"/>
                <a:gd name="T22" fmla="*/ 13 w 34"/>
                <a:gd name="T23" fmla="*/ 10 h 10"/>
                <a:gd name="T24" fmla="*/ 15 w 34"/>
                <a:gd name="T25" fmla="*/ 10 h 10"/>
                <a:gd name="T26" fmla="*/ 19 w 34"/>
                <a:gd name="T27" fmla="*/ 9 h 10"/>
                <a:gd name="T28" fmla="*/ 24 w 34"/>
                <a:gd name="T29" fmla="*/ 8 h 10"/>
                <a:gd name="T30" fmla="*/ 26 w 34"/>
                <a:gd name="T31" fmla="*/ 7 h 10"/>
                <a:gd name="T32" fmla="*/ 28 w 34"/>
                <a:gd name="T33" fmla="*/ 6 h 10"/>
                <a:gd name="T34" fmla="*/ 28 w 34"/>
                <a:gd name="T35" fmla="*/ 6 h 10"/>
                <a:gd name="T36" fmla="*/ 30 w 34"/>
                <a:gd name="T37" fmla="*/ 3 h 10"/>
                <a:gd name="T38" fmla="*/ 32 w 34"/>
                <a:gd name="T39" fmla="*/ 2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10"/>
                <a:gd name="T62" fmla="*/ 34 w 34"/>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10">
                  <a:moveTo>
                    <a:pt x="32" y="2"/>
                  </a:moveTo>
                  <a:lnTo>
                    <a:pt x="34" y="1"/>
                  </a:lnTo>
                  <a:lnTo>
                    <a:pt x="34" y="0"/>
                  </a:lnTo>
                  <a:lnTo>
                    <a:pt x="26" y="2"/>
                  </a:lnTo>
                  <a:lnTo>
                    <a:pt x="13" y="3"/>
                  </a:lnTo>
                  <a:lnTo>
                    <a:pt x="11" y="3"/>
                  </a:lnTo>
                  <a:lnTo>
                    <a:pt x="11" y="5"/>
                  </a:lnTo>
                  <a:lnTo>
                    <a:pt x="0" y="7"/>
                  </a:lnTo>
                  <a:lnTo>
                    <a:pt x="5" y="9"/>
                  </a:lnTo>
                  <a:lnTo>
                    <a:pt x="9" y="10"/>
                  </a:lnTo>
                  <a:lnTo>
                    <a:pt x="13" y="10"/>
                  </a:lnTo>
                  <a:lnTo>
                    <a:pt x="15" y="10"/>
                  </a:lnTo>
                  <a:lnTo>
                    <a:pt x="19" y="9"/>
                  </a:lnTo>
                  <a:lnTo>
                    <a:pt x="24" y="8"/>
                  </a:lnTo>
                  <a:lnTo>
                    <a:pt x="26" y="7"/>
                  </a:lnTo>
                  <a:lnTo>
                    <a:pt x="28" y="6"/>
                  </a:lnTo>
                  <a:lnTo>
                    <a:pt x="30" y="3"/>
                  </a:lnTo>
                  <a:lnTo>
                    <a:pt x="3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0" name="Freeform 1120"/>
            <p:cNvSpPr>
              <a:spLocks/>
            </p:cNvSpPr>
            <p:nvPr/>
          </p:nvSpPr>
          <p:spPr bwMode="auto">
            <a:xfrm>
              <a:off x="4652454" y="4082751"/>
              <a:ext cx="3645" cy="2325"/>
            </a:xfrm>
            <a:custGeom>
              <a:avLst/>
              <a:gdLst>
                <a:gd name="T0" fmla="*/ 4 w 4"/>
                <a:gd name="T1" fmla="*/ 0 h 2"/>
                <a:gd name="T2" fmla="*/ 2 w 4"/>
                <a:gd name="T3" fmla="*/ 1 h 2"/>
                <a:gd name="T4" fmla="*/ 0 w 4"/>
                <a:gd name="T5" fmla="*/ 1 h 2"/>
                <a:gd name="T6" fmla="*/ 0 w 4"/>
                <a:gd name="T7" fmla="*/ 2 h 2"/>
                <a:gd name="T8" fmla="*/ 2 w 4"/>
                <a:gd name="T9" fmla="*/ 2 h 2"/>
                <a:gd name="T10" fmla="*/ 4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2" y="1"/>
                  </a:lnTo>
                  <a:lnTo>
                    <a:pt x="0" y="1"/>
                  </a:lnTo>
                  <a:lnTo>
                    <a:pt x="0" y="2"/>
                  </a:lnTo>
                  <a:lnTo>
                    <a:pt x="2" y="2"/>
                  </a:lnTo>
                  <a:lnTo>
                    <a:pt x="4"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1" name="Freeform 1121"/>
            <p:cNvSpPr>
              <a:spLocks/>
            </p:cNvSpPr>
            <p:nvPr/>
          </p:nvSpPr>
          <p:spPr bwMode="auto">
            <a:xfrm>
              <a:off x="4364494" y="4047878"/>
              <a:ext cx="6379" cy="3487"/>
            </a:xfrm>
            <a:custGeom>
              <a:avLst/>
              <a:gdLst>
                <a:gd name="T0" fmla="*/ 5 w 7"/>
                <a:gd name="T1" fmla="*/ 3 h 3"/>
                <a:gd name="T2" fmla="*/ 7 w 7"/>
                <a:gd name="T3" fmla="*/ 3 h 3"/>
                <a:gd name="T4" fmla="*/ 7 w 7"/>
                <a:gd name="T5" fmla="*/ 2 h 3"/>
                <a:gd name="T6" fmla="*/ 5 w 7"/>
                <a:gd name="T7" fmla="*/ 2 h 3"/>
                <a:gd name="T8" fmla="*/ 5 w 7"/>
                <a:gd name="T9" fmla="*/ 0 h 3"/>
                <a:gd name="T10" fmla="*/ 5 w 7"/>
                <a:gd name="T11" fmla="*/ 0 h 3"/>
                <a:gd name="T12" fmla="*/ 0 w 7"/>
                <a:gd name="T13" fmla="*/ 0 h 3"/>
                <a:gd name="T14" fmla="*/ 0 w 7"/>
                <a:gd name="T15" fmla="*/ 2 h 3"/>
                <a:gd name="T16" fmla="*/ 2 w 7"/>
                <a:gd name="T17" fmla="*/ 3 h 3"/>
                <a:gd name="T18" fmla="*/ 5 w 7"/>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5" y="3"/>
                  </a:moveTo>
                  <a:lnTo>
                    <a:pt x="7" y="3"/>
                  </a:lnTo>
                  <a:lnTo>
                    <a:pt x="7" y="2"/>
                  </a:lnTo>
                  <a:lnTo>
                    <a:pt x="5" y="2"/>
                  </a:lnTo>
                  <a:lnTo>
                    <a:pt x="5" y="0"/>
                  </a:lnTo>
                  <a:lnTo>
                    <a:pt x="0" y="0"/>
                  </a:lnTo>
                  <a:lnTo>
                    <a:pt x="0" y="2"/>
                  </a:lnTo>
                  <a:lnTo>
                    <a:pt x="2" y="3"/>
                  </a:lnTo>
                  <a:lnTo>
                    <a:pt x="5"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2" name="Freeform 1122"/>
            <p:cNvSpPr>
              <a:spLocks/>
            </p:cNvSpPr>
            <p:nvPr/>
          </p:nvSpPr>
          <p:spPr bwMode="auto">
            <a:xfrm>
              <a:off x="4660655" y="4065315"/>
              <a:ext cx="3645" cy="5812"/>
            </a:xfrm>
            <a:custGeom>
              <a:avLst/>
              <a:gdLst>
                <a:gd name="T0" fmla="*/ 0 w 4"/>
                <a:gd name="T1" fmla="*/ 5 h 5"/>
                <a:gd name="T2" fmla="*/ 0 w 4"/>
                <a:gd name="T3" fmla="*/ 5 h 5"/>
                <a:gd name="T4" fmla="*/ 2 w 4"/>
                <a:gd name="T5" fmla="*/ 4 h 5"/>
                <a:gd name="T6" fmla="*/ 4 w 4"/>
                <a:gd name="T7" fmla="*/ 1 h 5"/>
                <a:gd name="T8" fmla="*/ 2 w 4"/>
                <a:gd name="T9" fmla="*/ 0 h 5"/>
                <a:gd name="T10" fmla="*/ 0 w 4"/>
                <a:gd name="T11" fmla="*/ 0 h 5"/>
                <a:gd name="T12" fmla="*/ 0 w 4"/>
                <a:gd name="T13" fmla="*/ 1 h 5"/>
                <a:gd name="T14" fmla="*/ 2 w 4"/>
                <a:gd name="T15" fmla="*/ 3 h 5"/>
                <a:gd name="T16" fmla="*/ 0 w 4"/>
                <a:gd name="T17" fmla="*/ 4 h 5"/>
                <a:gd name="T18" fmla="*/ 0 w 4"/>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5"/>
                  </a:moveTo>
                  <a:lnTo>
                    <a:pt x="0" y="5"/>
                  </a:lnTo>
                  <a:lnTo>
                    <a:pt x="2" y="4"/>
                  </a:lnTo>
                  <a:lnTo>
                    <a:pt x="4" y="1"/>
                  </a:lnTo>
                  <a:lnTo>
                    <a:pt x="2" y="0"/>
                  </a:lnTo>
                  <a:lnTo>
                    <a:pt x="0" y="0"/>
                  </a:lnTo>
                  <a:lnTo>
                    <a:pt x="0" y="1"/>
                  </a:lnTo>
                  <a:lnTo>
                    <a:pt x="2" y="3"/>
                  </a:lnTo>
                  <a:lnTo>
                    <a:pt x="0" y="4"/>
                  </a:lnTo>
                  <a:lnTo>
                    <a:pt x="0"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3" name="Freeform 1123"/>
            <p:cNvSpPr>
              <a:spLocks/>
            </p:cNvSpPr>
            <p:nvPr/>
          </p:nvSpPr>
          <p:spPr bwMode="auto">
            <a:xfrm>
              <a:off x="4660655" y="4056015"/>
              <a:ext cx="9113" cy="5812"/>
            </a:xfrm>
            <a:custGeom>
              <a:avLst/>
              <a:gdLst>
                <a:gd name="T0" fmla="*/ 6 w 10"/>
                <a:gd name="T1" fmla="*/ 5 h 5"/>
                <a:gd name="T2" fmla="*/ 8 w 10"/>
                <a:gd name="T3" fmla="*/ 4 h 5"/>
                <a:gd name="T4" fmla="*/ 8 w 10"/>
                <a:gd name="T5" fmla="*/ 4 h 5"/>
                <a:gd name="T6" fmla="*/ 8 w 10"/>
                <a:gd name="T7" fmla="*/ 4 h 5"/>
                <a:gd name="T8" fmla="*/ 10 w 10"/>
                <a:gd name="T9" fmla="*/ 4 h 5"/>
                <a:gd name="T10" fmla="*/ 6 w 10"/>
                <a:gd name="T11" fmla="*/ 0 h 5"/>
                <a:gd name="T12" fmla="*/ 0 w 10"/>
                <a:gd name="T13" fmla="*/ 1 h 5"/>
                <a:gd name="T14" fmla="*/ 0 w 10"/>
                <a:gd name="T15" fmla="*/ 4 h 5"/>
                <a:gd name="T16" fmla="*/ 2 w 10"/>
                <a:gd name="T17" fmla="*/ 4 h 5"/>
                <a:gd name="T18" fmla="*/ 4 w 10"/>
                <a:gd name="T19" fmla="*/ 3 h 5"/>
                <a:gd name="T20" fmla="*/ 4 w 10"/>
                <a:gd name="T21" fmla="*/ 3 h 5"/>
                <a:gd name="T22" fmla="*/ 4 w 10"/>
                <a:gd name="T23" fmla="*/ 4 h 5"/>
                <a:gd name="T24" fmla="*/ 6 w 10"/>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6" y="5"/>
                  </a:moveTo>
                  <a:lnTo>
                    <a:pt x="8" y="4"/>
                  </a:lnTo>
                  <a:lnTo>
                    <a:pt x="10" y="4"/>
                  </a:lnTo>
                  <a:lnTo>
                    <a:pt x="6" y="0"/>
                  </a:lnTo>
                  <a:lnTo>
                    <a:pt x="0" y="1"/>
                  </a:lnTo>
                  <a:lnTo>
                    <a:pt x="0" y="4"/>
                  </a:lnTo>
                  <a:lnTo>
                    <a:pt x="2" y="4"/>
                  </a:lnTo>
                  <a:lnTo>
                    <a:pt x="4" y="3"/>
                  </a:lnTo>
                  <a:lnTo>
                    <a:pt x="4" y="4"/>
                  </a:lnTo>
                  <a:lnTo>
                    <a:pt x="6"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4" name="Freeform 1124"/>
            <p:cNvSpPr>
              <a:spLocks/>
            </p:cNvSpPr>
            <p:nvPr/>
          </p:nvSpPr>
          <p:spPr bwMode="auto">
            <a:xfrm>
              <a:off x="4685260" y="4092051"/>
              <a:ext cx="7290" cy="5812"/>
            </a:xfrm>
            <a:custGeom>
              <a:avLst/>
              <a:gdLst>
                <a:gd name="T0" fmla="*/ 6 w 8"/>
                <a:gd name="T1" fmla="*/ 4 h 5"/>
                <a:gd name="T2" fmla="*/ 6 w 8"/>
                <a:gd name="T3" fmla="*/ 2 h 5"/>
                <a:gd name="T4" fmla="*/ 8 w 8"/>
                <a:gd name="T5" fmla="*/ 1 h 5"/>
                <a:gd name="T6" fmla="*/ 8 w 8"/>
                <a:gd name="T7" fmla="*/ 0 h 5"/>
                <a:gd name="T8" fmla="*/ 4 w 8"/>
                <a:gd name="T9" fmla="*/ 0 h 5"/>
                <a:gd name="T10" fmla="*/ 0 w 8"/>
                <a:gd name="T11" fmla="*/ 2 h 5"/>
                <a:gd name="T12" fmla="*/ 0 w 8"/>
                <a:gd name="T13" fmla="*/ 4 h 5"/>
                <a:gd name="T14" fmla="*/ 0 w 8"/>
                <a:gd name="T15" fmla="*/ 5 h 5"/>
                <a:gd name="T16" fmla="*/ 4 w 8"/>
                <a:gd name="T17" fmla="*/ 4 h 5"/>
                <a:gd name="T18" fmla="*/ 6 w 8"/>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6" y="4"/>
                  </a:moveTo>
                  <a:lnTo>
                    <a:pt x="6" y="2"/>
                  </a:lnTo>
                  <a:lnTo>
                    <a:pt x="8" y="1"/>
                  </a:lnTo>
                  <a:lnTo>
                    <a:pt x="8" y="0"/>
                  </a:lnTo>
                  <a:lnTo>
                    <a:pt x="4" y="0"/>
                  </a:lnTo>
                  <a:lnTo>
                    <a:pt x="0" y="2"/>
                  </a:lnTo>
                  <a:lnTo>
                    <a:pt x="0" y="4"/>
                  </a:lnTo>
                  <a:lnTo>
                    <a:pt x="0" y="5"/>
                  </a:lnTo>
                  <a:lnTo>
                    <a:pt x="4" y="4"/>
                  </a:lnTo>
                  <a:lnTo>
                    <a:pt x="6"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5" name="Freeform 1125"/>
            <p:cNvSpPr>
              <a:spLocks/>
            </p:cNvSpPr>
            <p:nvPr/>
          </p:nvSpPr>
          <p:spPr bwMode="auto">
            <a:xfrm>
              <a:off x="4452887" y="4119949"/>
              <a:ext cx="3645" cy="2325"/>
            </a:xfrm>
            <a:custGeom>
              <a:avLst/>
              <a:gdLst>
                <a:gd name="T0" fmla="*/ 0 w 4"/>
                <a:gd name="T1" fmla="*/ 1 h 2"/>
                <a:gd name="T2" fmla="*/ 2 w 4"/>
                <a:gd name="T3" fmla="*/ 2 h 2"/>
                <a:gd name="T4" fmla="*/ 4 w 4"/>
                <a:gd name="T5" fmla="*/ 2 h 2"/>
                <a:gd name="T6" fmla="*/ 4 w 4"/>
                <a:gd name="T7" fmla="*/ 1 h 2"/>
                <a:gd name="T8" fmla="*/ 4 w 4"/>
                <a:gd name="T9" fmla="*/ 0 h 2"/>
                <a:gd name="T10" fmla="*/ 2 w 4"/>
                <a:gd name="T11" fmla="*/ 0 h 2"/>
                <a:gd name="T12" fmla="*/ 0 w 4"/>
                <a:gd name="T13" fmla="*/ 1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1"/>
                  </a:moveTo>
                  <a:lnTo>
                    <a:pt x="2" y="2"/>
                  </a:lnTo>
                  <a:lnTo>
                    <a:pt x="4" y="2"/>
                  </a:lnTo>
                  <a:lnTo>
                    <a:pt x="4" y="1"/>
                  </a:lnTo>
                  <a:lnTo>
                    <a:pt x="4" y="0"/>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6" name="Freeform 1126"/>
            <p:cNvSpPr>
              <a:spLocks/>
            </p:cNvSpPr>
            <p:nvPr/>
          </p:nvSpPr>
          <p:spPr bwMode="auto">
            <a:xfrm>
              <a:off x="4421904" y="4033929"/>
              <a:ext cx="20048" cy="29061"/>
            </a:xfrm>
            <a:custGeom>
              <a:avLst/>
              <a:gdLst>
                <a:gd name="T0" fmla="*/ 3 w 22"/>
                <a:gd name="T1" fmla="*/ 4 h 25"/>
                <a:gd name="T2" fmla="*/ 0 w 22"/>
                <a:gd name="T3" fmla="*/ 3 h 25"/>
                <a:gd name="T4" fmla="*/ 0 w 22"/>
                <a:gd name="T5" fmla="*/ 3 h 25"/>
                <a:gd name="T6" fmla="*/ 0 w 22"/>
                <a:gd name="T7" fmla="*/ 7 h 25"/>
                <a:gd name="T8" fmla="*/ 0 w 22"/>
                <a:gd name="T9" fmla="*/ 8 h 25"/>
                <a:gd name="T10" fmla="*/ 3 w 22"/>
                <a:gd name="T11" fmla="*/ 8 h 25"/>
                <a:gd name="T12" fmla="*/ 3 w 22"/>
                <a:gd name="T13" fmla="*/ 8 h 25"/>
                <a:gd name="T14" fmla="*/ 5 w 22"/>
                <a:gd name="T15" fmla="*/ 14 h 25"/>
                <a:gd name="T16" fmla="*/ 5 w 22"/>
                <a:gd name="T17" fmla="*/ 15 h 25"/>
                <a:gd name="T18" fmla="*/ 5 w 22"/>
                <a:gd name="T19" fmla="*/ 15 h 25"/>
                <a:gd name="T20" fmla="*/ 5 w 22"/>
                <a:gd name="T21" fmla="*/ 16 h 25"/>
                <a:gd name="T22" fmla="*/ 3 w 22"/>
                <a:gd name="T23" fmla="*/ 18 h 25"/>
                <a:gd name="T24" fmla="*/ 5 w 22"/>
                <a:gd name="T25" fmla="*/ 19 h 25"/>
                <a:gd name="T26" fmla="*/ 3 w 22"/>
                <a:gd name="T27" fmla="*/ 20 h 25"/>
                <a:gd name="T28" fmla="*/ 5 w 22"/>
                <a:gd name="T29" fmla="*/ 22 h 25"/>
                <a:gd name="T30" fmla="*/ 9 w 22"/>
                <a:gd name="T31" fmla="*/ 25 h 25"/>
                <a:gd name="T32" fmla="*/ 11 w 22"/>
                <a:gd name="T33" fmla="*/ 25 h 25"/>
                <a:gd name="T34" fmla="*/ 13 w 22"/>
                <a:gd name="T35" fmla="*/ 24 h 25"/>
                <a:gd name="T36" fmla="*/ 13 w 22"/>
                <a:gd name="T37" fmla="*/ 23 h 25"/>
                <a:gd name="T38" fmla="*/ 15 w 22"/>
                <a:gd name="T39" fmla="*/ 22 h 25"/>
                <a:gd name="T40" fmla="*/ 19 w 22"/>
                <a:gd name="T41" fmla="*/ 22 h 25"/>
                <a:gd name="T42" fmla="*/ 19 w 22"/>
                <a:gd name="T43" fmla="*/ 22 h 25"/>
                <a:gd name="T44" fmla="*/ 22 w 22"/>
                <a:gd name="T45" fmla="*/ 20 h 25"/>
                <a:gd name="T46" fmla="*/ 22 w 22"/>
                <a:gd name="T47" fmla="*/ 19 h 25"/>
                <a:gd name="T48" fmla="*/ 22 w 22"/>
                <a:gd name="T49" fmla="*/ 6 h 25"/>
                <a:gd name="T50" fmla="*/ 19 w 22"/>
                <a:gd name="T51" fmla="*/ 1 h 25"/>
                <a:gd name="T52" fmla="*/ 17 w 22"/>
                <a:gd name="T53" fmla="*/ 1 h 25"/>
                <a:gd name="T54" fmla="*/ 17 w 22"/>
                <a:gd name="T55" fmla="*/ 0 h 25"/>
                <a:gd name="T56" fmla="*/ 13 w 22"/>
                <a:gd name="T57" fmla="*/ 0 h 25"/>
                <a:gd name="T58" fmla="*/ 13 w 22"/>
                <a:gd name="T59" fmla="*/ 1 h 25"/>
                <a:gd name="T60" fmla="*/ 11 w 22"/>
                <a:gd name="T61" fmla="*/ 1 h 25"/>
                <a:gd name="T62" fmla="*/ 5 w 22"/>
                <a:gd name="T63" fmla="*/ 4 h 25"/>
                <a:gd name="T64" fmla="*/ 3 w 22"/>
                <a:gd name="T65" fmla="*/ 4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5"/>
                <a:gd name="T101" fmla="*/ 22 w 22"/>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5">
                  <a:moveTo>
                    <a:pt x="3" y="4"/>
                  </a:moveTo>
                  <a:lnTo>
                    <a:pt x="0" y="3"/>
                  </a:lnTo>
                  <a:lnTo>
                    <a:pt x="0" y="7"/>
                  </a:lnTo>
                  <a:lnTo>
                    <a:pt x="0" y="8"/>
                  </a:lnTo>
                  <a:lnTo>
                    <a:pt x="3" y="8"/>
                  </a:lnTo>
                  <a:lnTo>
                    <a:pt x="5" y="14"/>
                  </a:lnTo>
                  <a:lnTo>
                    <a:pt x="5" y="15"/>
                  </a:lnTo>
                  <a:lnTo>
                    <a:pt x="5" y="16"/>
                  </a:lnTo>
                  <a:lnTo>
                    <a:pt x="3" y="18"/>
                  </a:lnTo>
                  <a:lnTo>
                    <a:pt x="5" y="19"/>
                  </a:lnTo>
                  <a:lnTo>
                    <a:pt x="3" y="20"/>
                  </a:lnTo>
                  <a:lnTo>
                    <a:pt x="5" y="22"/>
                  </a:lnTo>
                  <a:lnTo>
                    <a:pt x="9" y="25"/>
                  </a:lnTo>
                  <a:lnTo>
                    <a:pt x="11" y="25"/>
                  </a:lnTo>
                  <a:lnTo>
                    <a:pt x="13" y="24"/>
                  </a:lnTo>
                  <a:lnTo>
                    <a:pt x="13" y="23"/>
                  </a:lnTo>
                  <a:lnTo>
                    <a:pt x="15" y="22"/>
                  </a:lnTo>
                  <a:lnTo>
                    <a:pt x="19" y="22"/>
                  </a:lnTo>
                  <a:lnTo>
                    <a:pt x="22" y="20"/>
                  </a:lnTo>
                  <a:lnTo>
                    <a:pt x="22" y="19"/>
                  </a:lnTo>
                  <a:lnTo>
                    <a:pt x="22" y="6"/>
                  </a:lnTo>
                  <a:lnTo>
                    <a:pt x="19" y="1"/>
                  </a:lnTo>
                  <a:lnTo>
                    <a:pt x="17" y="1"/>
                  </a:lnTo>
                  <a:lnTo>
                    <a:pt x="17" y="0"/>
                  </a:lnTo>
                  <a:lnTo>
                    <a:pt x="13" y="0"/>
                  </a:lnTo>
                  <a:lnTo>
                    <a:pt x="13" y="1"/>
                  </a:lnTo>
                  <a:lnTo>
                    <a:pt x="11" y="1"/>
                  </a:lnTo>
                  <a:lnTo>
                    <a:pt x="5" y="4"/>
                  </a:lnTo>
                  <a:lnTo>
                    <a:pt x="3"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7" name="Freeform 1127"/>
            <p:cNvSpPr>
              <a:spLocks/>
            </p:cNvSpPr>
            <p:nvPr/>
          </p:nvSpPr>
          <p:spPr bwMode="auto">
            <a:xfrm>
              <a:off x="4456532" y="4119949"/>
              <a:ext cx="0" cy="1162"/>
            </a:xfrm>
            <a:custGeom>
              <a:avLst/>
              <a:gdLst>
                <a:gd name="T0" fmla="*/ 0 h 1"/>
                <a:gd name="T1" fmla="*/ 0 h 1"/>
                <a:gd name="T2" fmla="*/ 1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0"/>
                  </a:lnTo>
                  <a:lnTo>
                    <a:pt x="0"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8" name="Freeform 1128"/>
            <p:cNvSpPr>
              <a:spLocks/>
            </p:cNvSpPr>
            <p:nvPr/>
          </p:nvSpPr>
          <p:spPr bwMode="auto">
            <a:xfrm>
              <a:off x="4428283" y="4013006"/>
              <a:ext cx="10935" cy="19761"/>
            </a:xfrm>
            <a:custGeom>
              <a:avLst/>
              <a:gdLst>
                <a:gd name="T0" fmla="*/ 4 w 12"/>
                <a:gd name="T1" fmla="*/ 16 h 17"/>
                <a:gd name="T2" fmla="*/ 6 w 12"/>
                <a:gd name="T3" fmla="*/ 16 h 17"/>
                <a:gd name="T4" fmla="*/ 6 w 12"/>
                <a:gd name="T5" fmla="*/ 16 h 17"/>
                <a:gd name="T6" fmla="*/ 8 w 12"/>
                <a:gd name="T7" fmla="*/ 17 h 17"/>
                <a:gd name="T8" fmla="*/ 12 w 12"/>
                <a:gd name="T9" fmla="*/ 8 h 17"/>
                <a:gd name="T10" fmla="*/ 10 w 12"/>
                <a:gd name="T11" fmla="*/ 0 h 17"/>
                <a:gd name="T12" fmla="*/ 10 w 12"/>
                <a:gd name="T13" fmla="*/ 0 h 17"/>
                <a:gd name="T14" fmla="*/ 10 w 12"/>
                <a:gd name="T15" fmla="*/ 1 h 17"/>
                <a:gd name="T16" fmla="*/ 8 w 12"/>
                <a:gd name="T17" fmla="*/ 2 h 17"/>
                <a:gd name="T18" fmla="*/ 6 w 12"/>
                <a:gd name="T19" fmla="*/ 2 h 17"/>
                <a:gd name="T20" fmla="*/ 2 w 12"/>
                <a:gd name="T21" fmla="*/ 4 h 17"/>
                <a:gd name="T22" fmla="*/ 0 w 12"/>
                <a:gd name="T23" fmla="*/ 4 h 17"/>
                <a:gd name="T24" fmla="*/ 0 w 12"/>
                <a:gd name="T25" fmla="*/ 5 h 17"/>
                <a:gd name="T26" fmla="*/ 0 w 12"/>
                <a:gd name="T27" fmla="*/ 8 h 17"/>
                <a:gd name="T28" fmla="*/ 0 w 12"/>
                <a:gd name="T29" fmla="*/ 9 h 17"/>
                <a:gd name="T30" fmla="*/ 2 w 12"/>
                <a:gd name="T31" fmla="*/ 12 h 17"/>
                <a:gd name="T32" fmla="*/ 2 w 12"/>
                <a:gd name="T33" fmla="*/ 13 h 17"/>
                <a:gd name="T34" fmla="*/ 2 w 12"/>
                <a:gd name="T35" fmla="*/ 14 h 17"/>
                <a:gd name="T36" fmla="*/ 4 w 1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7"/>
                <a:gd name="T59" fmla="*/ 12 w 1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7">
                  <a:moveTo>
                    <a:pt x="4" y="16"/>
                  </a:moveTo>
                  <a:lnTo>
                    <a:pt x="6" y="16"/>
                  </a:lnTo>
                  <a:lnTo>
                    <a:pt x="8" y="17"/>
                  </a:lnTo>
                  <a:lnTo>
                    <a:pt x="12" y="8"/>
                  </a:lnTo>
                  <a:lnTo>
                    <a:pt x="10" y="0"/>
                  </a:lnTo>
                  <a:lnTo>
                    <a:pt x="10" y="1"/>
                  </a:lnTo>
                  <a:lnTo>
                    <a:pt x="8" y="2"/>
                  </a:lnTo>
                  <a:lnTo>
                    <a:pt x="6" y="2"/>
                  </a:lnTo>
                  <a:lnTo>
                    <a:pt x="2" y="4"/>
                  </a:lnTo>
                  <a:lnTo>
                    <a:pt x="0" y="4"/>
                  </a:lnTo>
                  <a:lnTo>
                    <a:pt x="0" y="5"/>
                  </a:lnTo>
                  <a:lnTo>
                    <a:pt x="0" y="8"/>
                  </a:lnTo>
                  <a:lnTo>
                    <a:pt x="0" y="9"/>
                  </a:lnTo>
                  <a:lnTo>
                    <a:pt x="2" y="12"/>
                  </a:lnTo>
                  <a:lnTo>
                    <a:pt x="2" y="13"/>
                  </a:lnTo>
                  <a:lnTo>
                    <a:pt x="2" y="14"/>
                  </a:lnTo>
                  <a:lnTo>
                    <a:pt x="4" y="1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49" name="Freeform 1129"/>
            <p:cNvSpPr>
              <a:spLocks/>
            </p:cNvSpPr>
            <p:nvPr/>
          </p:nvSpPr>
          <p:spPr bwMode="auto">
            <a:xfrm>
              <a:off x="4575908" y="4052528"/>
              <a:ext cx="5468" cy="4650"/>
            </a:xfrm>
            <a:custGeom>
              <a:avLst/>
              <a:gdLst>
                <a:gd name="T0" fmla="*/ 4 w 6"/>
                <a:gd name="T1" fmla="*/ 4 h 4"/>
                <a:gd name="T2" fmla="*/ 6 w 6"/>
                <a:gd name="T3" fmla="*/ 3 h 4"/>
                <a:gd name="T4" fmla="*/ 6 w 6"/>
                <a:gd name="T5" fmla="*/ 3 h 4"/>
                <a:gd name="T6" fmla="*/ 4 w 6"/>
                <a:gd name="T7" fmla="*/ 1 h 4"/>
                <a:gd name="T8" fmla="*/ 2 w 6"/>
                <a:gd name="T9" fmla="*/ 0 h 4"/>
                <a:gd name="T10" fmla="*/ 0 w 6"/>
                <a:gd name="T11" fmla="*/ 0 h 4"/>
                <a:gd name="T12" fmla="*/ 2 w 6"/>
                <a:gd name="T13" fmla="*/ 3 h 4"/>
                <a:gd name="T14" fmla="*/ 4 w 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4" y="4"/>
                  </a:moveTo>
                  <a:lnTo>
                    <a:pt x="6" y="3"/>
                  </a:lnTo>
                  <a:lnTo>
                    <a:pt x="4" y="1"/>
                  </a:lnTo>
                  <a:lnTo>
                    <a:pt x="2" y="0"/>
                  </a:lnTo>
                  <a:lnTo>
                    <a:pt x="0" y="0"/>
                  </a:lnTo>
                  <a:lnTo>
                    <a:pt x="2" y="3"/>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0" name="Freeform 1130"/>
            <p:cNvSpPr>
              <a:spLocks/>
            </p:cNvSpPr>
            <p:nvPr/>
          </p:nvSpPr>
          <p:spPr bwMode="auto">
            <a:xfrm>
              <a:off x="4504829" y="4097863"/>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1" name="Freeform 1131"/>
            <p:cNvSpPr>
              <a:spLocks/>
            </p:cNvSpPr>
            <p:nvPr/>
          </p:nvSpPr>
          <p:spPr bwMode="auto">
            <a:xfrm>
              <a:off x="4585020" y="4068802"/>
              <a:ext cx="6379" cy="3487"/>
            </a:xfrm>
            <a:custGeom>
              <a:avLst/>
              <a:gdLst>
                <a:gd name="T0" fmla="*/ 7 w 7"/>
                <a:gd name="T1" fmla="*/ 3 h 3"/>
                <a:gd name="T2" fmla="*/ 7 w 7"/>
                <a:gd name="T3" fmla="*/ 2 h 3"/>
                <a:gd name="T4" fmla="*/ 5 w 7"/>
                <a:gd name="T5" fmla="*/ 2 h 3"/>
                <a:gd name="T6" fmla="*/ 5 w 7"/>
                <a:gd name="T7" fmla="*/ 0 h 3"/>
                <a:gd name="T8" fmla="*/ 3 w 7"/>
                <a:gd name="T9" fmla="*/ 1 h 3"/>
                <a:gd name="T10" fmla="*/ 0 w 7"/>
                <a:gd name="T11" fmla="*/ 2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2"/>
                  </a:lnTo>
                  <a:lnTo>
                    <a:pt x="5" y="2"/>
                  </a:lnTo>
                  <a:lnTo>
                    <a:pt x="5" y="0"/>
                  </a:lnTo>
                  <a:lnTo>
                    <a:pt x="3" y="1"/>
                  </a:lnTo>
                  <a:lnTo>
                    <a:pt x="0" y="2"/>
                  </a:lnTo>
                  <a:lnTo>
                    <a:pt x="3" y="3"/>
                  </a:lnTo>
                  <a:lnTo>
                    <a:pt x="5" y="3"/>
                  </a:lnTo>
                  <a:lnTo>
                    <a:pt x="7"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2" name="Freeform 1132"/>
            <p:cNvSpPr>
              <a:spLocks/>
            </p:cNvSpPr>
            <p:nvPr/>
          </p:nvSpPr>
          <p:spPr bwMode="auto">
            <a:xfrm>
              <a:off x="4520320" y="4069964"/>
              <a:ext cx="1823" cy="0"/>
            </a:xfrm>
            <a:custGeom>
              <a:avLst/>
              <a:gdLst>
                <a:gd name="T0" fmla="*/ 0 w 2"/>
                <a:gd name="T1" fmla="*/ 0 w 2"/>
                <a:gd name="T2" fmla="*/ 2 w 2"/>
                <a:gd name="T3" fmla="*/ 0 w 2"/>
                <a:gd name="T4" fmla="*/ 0 60000 65536"/>
                <a:gd name="T5" fmla="*/ 0 60000 65536"/>
                <a:gd name="T6" fmla="*/ 0 60000 65536"/>
                <a:gd name="T7" fmla="*/ 0 60000 65536"/>
                <a:gd name="T8" fmla="*/ 0 w 2"/>
                <a:gd name="T9" fmla="*/ 2 w 2"/>
              </a:gdLst>
              <a:ahLst/>
              <a:cxnLst>
                <a:cxn ang="T4">
                  <a:pos x="T0" y="0"/>
                </a:cxn>
                <a:cxn ang="T5">
                  <a:pos x="T1" y="0"/>
                </a:cxn>
                <a:cxn ang="T6">
                  <a:pos x="T2" y="0"/>
                </a:cxn>
                <a:cxn ang="T7">
                  <a:pos x="T3" y="0"/>
                </a:cxn>
              </a:cxnLst>
              <a:rect l="T8" t="0" r="T9" b="0"/>
              <a:pathLst>
                <a:path w="2">
                  <a:moveTo>
                    <a:pt x="0" y="0"/>
                  </a:moveTo>
                  <a:lnTo>
                    <a:pt x="0" y="0"/>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3" name="Freeform 1133"/>
            <p:cNvSpPr>
              <a:spLocks/>
            </p:cNvSpPr>
            <p:nvPr/>
          </p:nvSpPr>
          <p:spPr bwMode="auto">
            <a:xfrm>
              <a:off x="4480225" y="4069964"/>
              <a:ext cx="40096" cy="18599"/>
            </a:xfrm>
            <a:custGeom>
              <a:avLst/>
              <a:gdLst>
                <a:gd name="T0" fmla="*/ 40 w 44"/>
                <a:gd name="T1" fmla="*/ 1 h 16"/>
                <a:gd name="T2" fmla="*/ 40 w 44"/>
                <a:gd name="T3" fmla="*/ 1 h 16"/>
                <a:gd name="T4" fmla="*/ 33 w 44"/>
                <a:gd name="T5" fmla="*/ 1 h 16"/>
                <a:gd name="T6" fmla="*/ 29 w 44"/>
                <a:gd name="T7" fmla="*/ 2 h 16"/>
                <a:gd name="T8" fmla="*/ 16 w 44"/>
                <a:gd name="T9" fmla="*/ 3 h 16"/>
                <a:gd name="T10" fmla="*/ 16 w 44"/>
                <a:gd name="T11" fmla="*/ 2 h 16"/>
                <a:gd name="T12" fmla="*/ 10 w 44"/>
                <a:gd name="T13" fmla="*/ 1 h 16"/>
                <a:gd name="T14" fmla="*/ 6 w 44"/>
                <a:gd name="T15" fmla="*/ 2 h 16"/>
                <a:gd name="T16" fmla="*/ 4 w 44"/>
                <a:gd name="T17" fmla="*/ 2 h 16"/>
                <a:gd name="T18" fmla="*/ 2 w 44"/>
                <a:gd name="T19" fmla="*/ 1 h 16"/>
                <a:gd name="T20" fmla="*/ 2 w 44"/>
                <a:gd name="T21" fmla="*/ 1 h 16"/>
                <a:gd name="T22" fmla="*/ 0 w 44"/>
                <a:gd name="T23" fmla="*/ 2 h 16"/>
                <a:gd name="T24" fmla="*/ 0 w 44"/>
                <a:gd name="T25" fmla="*/ 3 h 16"/>
                <a:gd name="T26" fmla="*/ 0 w 44"/>
                <a:gd name="T27" fmla="*/ 5 h 16"/>
                <a:gd name="T28" fmla="*/ 2 w 44"/>
                <a:gd name="T29" fmla="*/ 7 h 16"/>
                <a:gd name="T30" fmla="*/ 10 w 44"/>
                <a:gd name="T31" fmla="*/ 8 h 16"/>
                <a:gd name="T32" fmla="*/ 19 w 44"/>
                <a:gd name="T33" fmla="*/ 11 h 16"/>
                <a:gd name="T34" fmla="*/ 25 w 44"/>
                <a:gd name="T35" fmla="*/ 12 h 16"/>
                <a:gd name="T36" fmla="*/ 31 w 44"/>
                <a:gd name="T37" fmla="*/ 16 h 16"/>
                <a:gd name="T38" fmla="*/ 38 w 44"/>
                <a:gd name="T39" fmla="*/ 16 h 16"/>
                <a:gd name="T40" fmla="*/ 40 w 44"/>
                <a:gd name="T41" fmla="*/ 12 h 16"/>
                <a:gd name="T42" fmla="*/ 40 w 44"/>
                <a:gd name="T43" fmla="*/ 10 h 16"/>
                <a:gd name="T44" fmla="*/ 38 w 44"/>
                <a:gd name="T45" fmla="*/ 10 h 16"/>
                <a:gd name="T46" fmla="*/ 38 w 44"/>
                <a:gd name="T47" fmla="*/ 9 h 16"/>
                <a:gd name="T48" fmla="*/ 44 w 44"/>
                <a:gd name="T49" fmla="*/ 2 h 16"/>
                <a:gd name="T50" fmla="*/ 44 w 44"/>
                <a:gd name="T51" fmla="*/ 0 h 16"/>
                <a:gd name="T52" fmla="*/ 44 w 44"/>
                <a:gd name="T53" fmla="*/ 0 h 16"/>
                <a:gd name="T54" fmla="*/ 44 w 44"/>
                <a:gd name="T55" fmla="*/ 0 h 16"/>
                <a:gd name="T56" fmla="*/ 40 w 44"/>
                <a:gd name="T57" fmla="*/ 1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16"/>
                <a:gd name="T89" fmla="*/ 44 w 4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16">
                  <a:moveTo>
                    <a:pt x="40" y="1"/>
                  </a:moveTo>
                  <a:lnTo>
                    <a:pt x="40" y="1"/>
                  </a:lnTo>
                  <a:lnTo>
                    <a:pt x="33" y="1"/>
                  </a:lnTo>
                  <a:lnTo>
                    <a:pt x="29" y="2"/>
                  </a:lnTo>
                  <a:lnTo>
                    <a:pt x="16" y="3"/>
                  </a:lnTo>
                  <a:lnTo>
                    <a:pt x="16" y="2"/>
                  </a:lnTo>
                  <a:lnTo>
                    <a:pt x="10" y="1"/>
                  </a:lnTo>
                  <a:lnTo>
                    <a:pt x="6" y="2"/>
                  </a:lnTo>
                  <a:lnTo>
                    <a:pt x="4" y="2"/>
                  </a:lnTo>
                  <a:lnTo>
                    <a:pt x="2" y="1"/>
                  </a:lnTo>
                  <a:lnTo>
                    <a:pt x="0" y="2"/>
                  </a:lnTo>
                  <a:lnTo>
                    <a:pt x="0" y="3"/>
                  </a:lnTo>
                  <a:lnTo>
                    <a:pt x="0" y="5"/>
                  </a:lnTo>
                  <a:lnTo>
                    <a:pt x="2" y="7"/>
                  </a:lnTo>
                  <a:lnTo>
                    <a:pt x="10" y="8"/>
                  </a:lnTo>
                  <a:lnTo>
                    <a:pt x="19" y="11"/>
                  </a:lnTo>
                  <a:lnTo>
                    <a:pt x="25" y="12"/>
                  </a:lnTo>
                  <a:lnTo>
                    <a:pt x="31" y="16"/>
                  </a:lnTo>
                  <a:lnTo>
                    <a:pt x="38" y="16"/>
                  </a:lnTo>
                  <a:lnTo>
                    <a:pt x="40" y="12"/>
                  </a:lnTo>
                  <a:lnTo>
                    <a:pt x="40" y="10"/>
                  </a:lnTo>
                  <a:lnTo>
                    <a:pt x="38" y="10"/>
                  </a:lnTo>
                  <a:lnTo>
                    <a:pt x="38" y="9"/>
                  </a:lnTo>
                  <a:lnTo>
                    <a:pt x="44" y="2"/>
                  </a:lnTo>
                  <a:lnTo>
                    <a:pt x="44" y="0"/>
                  </a:lnTo>
                  <a:lnTo>
                    <a:pt x="4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4" name="Freeform 1134"/>
            <p:cNvSpPr>
              <a:spLocks/>
            </p:cNvSpPr>
            <p:nvPr/>
          </p:nvSpPr>
          <p:spPr bwMode="auto">
            <a:xfrm>
              <a:off x="4596867" y="4069964"/>
              <a:ext cx="30983" cy="22086"/>
            </a:xfrm>
            <a:custGeom>
              <a:avLst/>
              <a:gdLst>
                <a:gd name="T0" fmla="*/ 15 w 34"/>
                <a:gd name="T1" fmla="*/ 1 h 19"/>
                <a:gd name="T2" fmla="*/ 15 w 34"/>
                <a:gd name="T3" fmla="*/ 1 h 19"/>
                <a:gd name="T4" fmla="*/ 13 w 34"/>
                <a:gd name="T5" fmla="*/ 0 h 19"/>
                <a:gd name="T6" fmla="*/ 9 w 34"/>
                <a:gd name="T7" fmla="*/ 0 h 19"/>
                <a:gd name="T8" fmla="*/ 4 w 34"/>
                <a:gd name="T9" fmla="*/ 2 h 19"/>
                <a:gd name="T10" fmla="*/ 2 w 34"/>
                <a:gd name="T11" fmla="*/ 1 h 19"/>
                <a:gd name="T12" fmla="*/ 0 w 34"/>
                <a:gd name="T13" fmla="*/ 4 h 19"/>
                <a:gd name="T14" fmla="*/ 0 w 34"/>
                <a:gd name="T15" fmla="*/ 5 h 19"/>
                <a:gd name="T16" fmla="*/ 0 w 34"/>
                <a:gd name="T17" fmla="*/ 8 h 19"/>
                <a:gd name="T18" fmla="*/ 4 w 34"/>
                <a:gd name="T19" fmla="*/ 8 h 19"/>
                <a:gd name="T20" fmla="*/ 6 w 34"/>
                <a:gd name="T21" fmla="*/ 10 h 19"/>
                <a:gd name="T22" fmla="*/ 6 w 34"/>
                <a:gd name="T23" fmla="*/ 12 h 19"/>
                <a:gd name="T24" fmla="*/ 6 w 34"/>
                <a:gd name="T25" fmla="*/ 15 h 19"/>
                <a:gd name="T26" fmla="*/ 9 w 34"/>
                <a:gd name="T27" fmla="*/ 16 h 19"/>
                <a:gd name="T28" fmla="*/ 11 w 34"/>
                <a:gd name="T29" fmla="*/ 16 h 19"/>
                <a:gd name="T30" fmla="*/ 11 w 34"/>
                <a:gd name="T31" fmla="*/ 15 h 19"/>
                <a:gd name="T32" fmla="*/ 13 w 34"/>
                <a:gd name="T33" fmla="*/ 13 h 19"/>
                <a:gd name="T34" fmla="*/ 13 w 34"/>
                <a:gd name="T35" fmla="*/ 13 h 19"/>
                <a:gd name="T36" fmla="*/ 15 w 34"/>
                <a:gd name="T37" fmla="*/ 15 h 19"/>
                <a:gd name="T38" fmla="*/ 17 w 34"/>
                <a:gd name="T39" fmla="*/ 19 h 19"/>
                <a:gd name="T40" fmla="*/ 19 w 34"/>
                <a:gd name="T41" fmla="*/ 19 h 19"/>
                <a:gd name="T42" fmla="*/ 19 w 34"/>
                <a:gd name="T43" fmla="*/ 16 h 19"/>
                <a:gd name="T44" fmla="*/ 21 w 34"/>
                <a:gd name="T45" fmla="*/ 16 h 19"/>
                <a:gd name="T46" fmla="*/ 23 w 34"/>
                <a:gd name="T47" fmla="*/ 17 h 19"/>
                <a:gd name="T48" fmla="*/ 27 w 34"/>
                <a:gd name="T49" fmla="*/ 19 h 19"/>
                <a:gd name="T50" fmla="*/ 25 w 34"/>
                <a:gd name="T51" fmla="*/ 11 h 19"/>
                <a:gd name="T52" fmla="*/ 23 w 34"/>
                <a:gd name="T53" fmla="*/ 10 h 19"/>
                <a:gd name="T54" fmla="*/ 23 w 34"/>
                <a:gd name="T55" fmla="*/ 8 h 19"/>
                <a:gd name="T56" fmla="*/ 27 w 34"/>
                <a:gd name="T57" fmla="*/ 10 h 19"/>
                <a:gd name="T58" fmla="*/ 27 w 34"/>
                <a:gd name="T59" fmla="*/ 10 h 19"/>
                <a:gd name="T60" fmla="*/ 30 w 34"/>
                <a:gd name="T61" fmla="*/ 10 h 19"/>
                <a:gd name="T62" fmla="*/ 32 w 34"/>
                <a:gd name="T63" fmla="*/ 9 h 19"/>
                <a:gd name="T64" fmla="*/ 34 w 34"/>
                <a:gd name="T65" fmla="*/ 9 h 19"/>
                <a:gd name="T66" fmla="*/ 34 w 34"/>
                <a:gd name="T67" fmla="*/ 8 h 19"/>
                <a:gd name="T68" fmla="*/ 30 w 34"/>
                <a:gd name="T69" fmla="*/ 7 h 19"/>
                <a:gd name="T70" fmla="*/ 27 w 34"/>
                <a:gd name="T71" fmla="*/ 4 h 19"/>
                <a:gd name="T72" fmla="*/ 27 w 34"/>
                <a:gd name="T73" fmla="*/ 3 h 19"/>
                <a:gd name="T74" fmla="*/ 15 w 34"/>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19"/>
                <a:gd name="T116" fmla="*/ 34 w 34"/>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19">
                  <a:moveTo>
                    <a:pt x="15" y="1"/>
                  </a:moveTo>
                  <a:lnTo>
                    <a:pt x="15" y="1"/>
                  </a:lnTo>
                  <a:lnTo>
                    <a:pt x="13" y="0"/>
                  </a:lnTo>
                  <a:lnTo>
                    <a:pt x="9" y="0"/>
                  </a:lnTo>
                  <a:lnTo>
                    <a:pt x="4" y="2"/>
                  </a:lnTo>
                  <a:lnTo>
                    <a:pt x="2" y="1"/>
                  </a:lnTo>
                  <a:lnTo>
                    <a:pt x="0" y="4"/>
                  </a:lnTo>
                  <a:lnTo>
                    <a:pt x="0" y="5"/>
                  </a:lnTo>
                  <a:lnTo>
                    <a:pt x="0" y="8"/>
                  </a:lnTo>
                  <a:lnTo>
                    <a:pt x="4" y="8"/>
                  </a:lnTo>
                  <a:lnTo>
                    <a:pt x="6" y="10"/>
                  </a:lnTo>
                  <a:lnTo>
                    <a:pt x="6" y="12"/>
                  </a:lnTo>
                  <a:lnTo>
                    <a:pt x="6" y="15"/>
                  </a:lnTo>
                  <a:lnTo>
                    <a:pt x="9" y="16"/>
                  </a:lnTo>
                  <a:lnTo>
                    <a:pt x="11" y="16"/>
                  </a:lnTo>
                  <a:lnTo>
                    <a:pt x="11" y="15"/>
                  </a:lnTo>
                  <a:lnTo>
                    <a:pt x="13" y="13"/>
                  </a:lnTo>
                  <a:lnTo>
                    <a:pt x="15" y="15"/>
                  </a:lnTo>
                  <a:lnTo>
                    <a:pt x="17" y="19"/>
                  </a:lnTo>
                  <a:lnTo>
                    <a:pt x="19" y="19"/>
                  </a:lnTo>
                  <a:lnTo>
                    <a:pt x="19" y="16"/>
                  </a:lnTo>
                  <a:lnTo>
                    <a:pt x="21" y="16"/>
                  </a:lnTo>
                  <a:lnTo>
                    <a:pt x="23" y="17"/>
                  </a:lnTo>
                  <a:lnTo>
                    <a:pt x="27" y="19"/>
                  </a:lnTo>
                  <a:lnTo>
                    <a:pt x="25" y="11"/>
                  </a:lnTo>
                  <a:lnTo>
                    <a:pt x="23" y="10"/>
                  </a:lnTo>
                  <a:lnTo>
                    <a:pt x="23" y="8"/>
                  </a:lnTo>
                  <a:lnTo>
                    <a:pt x="27" y="10"/>
                  </a:lnTo>
                  <a:lnTo>
                    <a:pt x="30" y="10"/>
                  </a:lnTo>
                  <a:lnTo>
                    <a:pt x="32" y="9"/>
                  </a:lnTo>
                  <a:lnTo>
                    <a:pt x="34" y="9"/>
                  </a:lnTo>
                  <a:lnTo>
                    <a:pt x="34" y="8"/>
                  </a:lnTo>
                  <a:lnTo>
                    <a:pt x="30" y="7"/>
                  </a:lnTo>
                  <a:lnTo>
                    <a:pt x="27" y="4"/>
                  </a:lnTo>
                  <a:lnTo>
                    <a:pt x="27" y="3"/>
                  </a:lnTo>
                  <a:lnTo>
                    <a:pt x="15"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5" name="Freeform 1135"/>
            <p:cNvSpPr>
              <a:spLocks/>
            </p:cNvSpPr>
            <p:nvPr/>
          </p:nvSpPr>
          <p:spPr bwMode="auto">
            <a:xfrm>
              <a:off x="4554949" y="3792145"/>
              <a:ext cx="10935" cy="16274"/>
            </a:xfrm>
            <a:custGeom>
              <a:avLst/>
              <a:gdLst>
                <a:gd name="T0" fmla="*/ 12 w 12"/>
                <a:gd name="T1" fmla="*/ 1 h 14"/>
                <a:gd name="T2" fmla="*/ 12 w 12"/>
                <a:gd name="T3" fmla="*/ 0 h 14"/>
                <a:gd name="T4" fmla="*/ 10 w 12"/>
                <a:gd name="T5" fmla="*/ 0 h 14"/>
                <a:gd name="T6" fmla="*/ 8 w 12"/>
                <a:gd name="T7" fmla="*/ 0 h 14"/>
                <a:gd name="T8" fmla="*/ 6 w 12"/>
                <a:gd name="T9" fmla="*/ 0 h 14"/>
                <a:gd name="T10" fmla="*/ 0 w 12"/>
                <a:gd name="T11" fmla="*/ 5 h 14"/>
                <a:gd name="T12" fmla="*/ 0 w 12"/>
                <a:gd name="T13" fmla="*/ 10 h 14"/>
                <a:gd name="T14" fmla="*/ 0 w 12"/>
                <a:gd name="T15" fmla="*/ 10 h 14"/>
                <a:gd name="T16" fmla="*/ 0 w 12"/>
                <a:gd name="T17" fmla="*/ 11 h 14"/>
                <a:gd name="T18" fmla="*/ 2 w 12"/>
                <a:gd name="T19" fmla="*/ 11 h 14"/>
                <a:gd name="T20" fmla="*/ 0 w 12"/>
                <a:gd name="T21" fmla="*/ 13 h 14"/>
                <a:gd name="T22" fmla="*/ 0 w 12"/>
                <a:gd name="T23" fmla="*/ 14 h 14"/>
                <a:gd name="T24" fmla="*/ 2 w 12"/>
                <a:gd name="T25" fmla="*/ 14 h 14"/>
                <a:gd name="T26" fmla="*/ 4 w 12"/>
                <a:gd name="T27" fmla="*/ 11 h 14"/>
                <a:gd name="T28" fmla="*/ 8 w 12"/>
                <a:gd name="T29" fmla="*/ 9 h 14"/>
                <a:gd name="T30" fmla="*/ 8 w 12"/>
                <a:gd name="T31" fmla="*/ 8 h 14"/>
                <a:gd name="T32" fmla="*/ 10 w 12"/>
                <a:gd name="T33" fmla="*/ 7 h 14"/>
                <a:gd name="T34" fmla="*/ 10 w 12"/>
                <a:gd name="T35" fmla="*/ 2 h 14"/>
                <a:gd name="T36" fmla="*/ 10 w 12"/>
                <a:gd name="T37" fmla="*/ 2 h 14"/>
                <a:gd name="T38" fmla="*/ 12 w 12"/>
                <a:gd name="T39" fmla="*/ 1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4"/>
                <a:gd name="T62" fmla="*/ 12 w 12"/>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4">
                  <a:moveTo>
                    <a:pt x="12" y="1"/>
                  </a:moveTo>
                  <a:lnTo>
                    <a:pt x="12" y="0"/>
                  </a:lnTo>
                  <a:lnTo>
                    <a:pt x="10" y="0"/>
                  </a:lnTo>
                  <a:lnTo>
                    <a:pt x="8" y="0"/>
                  </a:lnTo>
                  <a:lnTo>
                    <a:pt x="6" y="0"/>
                  </a:lnTo>
                  <a:lnTo>
                    <a:pt x="0" y="5"/>
                  </a:lnTo>
                  <a:lnTo>
                    <a:pt x="0" y="10"/>
                  </a:lnTo>
                  <a:lnTo>
                    <a:pt x="0" y="11"/>
                  </a:lnTo>
                  <a:lnTo>
                    <a:pt x="2" y="11"/>
                  </a:lnTo>
                  <a:lnTo>
                    <a:pt x="0" y="13"/>
                  </a:lnTo>
                  <a:lnTo>
                    <a:pt x="0" y="14"/>
                  </a:lnTo>
                  <a:lnTo>
                    <a:pt x="2" y="14"/>
                  </a:lnTo>
                  <a:lnTo>
                    <a:pt x="4" y="11"/>
                  </a:lnTo>
                  <a:lnTo>
                    <a:pt x="8" y="9"/>
                  </a:lnTo>
                  <a:lnTo>
                    <a:pt x="8" y="8"/>
                  </a:lnTo>
                  <a:lnTo>
                    <a:pt x="10" y="7"/>
                  </a:lnTo>
                  <a:lnTo>
                    <a:pt x="10" y="2"/>
                  </a:lnTo>
                  <a:lnTo>
                    <a:pt x="1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6" name="Freeform 1136"/>
            <p:cNvSpPr>
              <a:spLocks/>
            </p:cNvSpPr>
            <p:nvPr/>
          </p:nvSpPr>
          <p:spPr bwMode="auto">
            <a:xfrm>
              <a:off x="4575908" y="3746811"/>
              <a:ext cx="5468" cy="6975"/>
            </a:xfrm>
            <a:custGeom>
              <a:avLst/>
              <a:gdLst>
                <a:gd name="T0" fmla="*/ 0 w 6"/>
                <a:gd name="T1" fmla="*/ 1 h 6"/>
                <a:gd name="T2" fmla="*/ 0 w 6"/>
                <a:gd name="T3" fmla="*/ 4 h 6"/>
                <a:gd name="T4" fmla="*/ 0 w 6"/>
                <a:gd name="T5" fmla="*/ 5 h 6"/>
                <a:gd name="T6" fmla="*/ 4 w 6"/>
                <a:gd name="T7" fmla="*/ 5 h 6"/>
                <a:gd name="T8" fmla="*/ 4 w 6"/>
                <a:gd name="T9" fmla="*/ 6 h 6"/>
                <a:gd name="T10" fmla="*/ 6 w 6"/>
                <a:gd name="T11" fmla="*/ 5 h 6"/>
                <a:gd name="T12" fmla="*/ 4 w 6"/>
                <a:gd name="T13" fmla="*/ 5 h 6"/>
                <a:gd name="T14" fmla="*/ 4 w 6"/>
                <a:gd name="T15" fmla="*/ 4 h 6"/>
                <a:gd name="T16" fmla="*/ 4 w 6"/>
                <a:gd name="T17" fmla="*/ 4 h 6"/>
                <a:gd name="T18" fmla="*/ 6 w 6"/>
                <a:gd name="T19" fmla="*/ 3 h 6"/>
                <a:gd name="T20" fmla="*/ 6 w 6"/>
                <a:gd name="T21" fmla="*/ 1 h 6"/>
                <a:gd name="T22" fmla="*/ 4 w 6"/>
                <a:gd name="T23" fmla="*/ 0 h 6"/>
                <a:gd name="T24" fmla="*/ 2 w 6"/>
                <a:gd name="T25" fmla="*/ 0 h 6"/>
                <a:gd name="T26" fmla="*/ 2 w 6"/>
                <a:gd name="T27" fmla="*/ 0 h 6"/>
                <a:gd name="T28" fmla="*/ 0 w 6"/>
                <a:gd name="T29" fmla="*/ 0 h 6"/>
                <a:gd name="T30" fmla="*/ 2 w 6"/>
                <a:gd name="T31" fmla="*/ 1 h 6"/>
                <a:gd name="T32" fmla="*/ 2 w 6"/>
                <a:gd name="T33" fmla="*/ 3 h 6"/>
                <a:gd name="T34" fmla="*/ 0 w 6"/>
                <a:gd name="T35" fmla="*/ 1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0" y="1"/>
                  </a:moveTo>
                  <a:lnTo>
                    <a:pt x="0" y="4"/>
                  </a:lnTo>
                  <a:lnTo>
                    <a:pt x="0" y="5"/>
                  </a:lnTo>
                  <a:lnTo>
                    <a:pt x="4" y="5"/>
                  </a:lnTo>
                  <a:lnTo>
                    <a:pt x="4" y="6"/>
                  </a:lnTo>
                  <a:lnTo>
                    <a:pt x="6" y="5"/>
                  </a:lnTo>
                  <a:lnTo>
                    <a:pt x="4" y="5"/>
                  </a:lnTo>
                  <a:lnTo>
                    <a:pt x="4" y="4"/>
                  </a:lnTo>
                  <a:lnTo>
                    <a:pt x="6" y="3"/>
                  </a:lnTo>
                  <a:lnTo>
                    <a:pt x="6" y="1"/>
                  </a:lnTo>
                  <a:lnTo>
                    <a:pt x="4" y="0"/>
                  </a:lnTo>
                  <a:lnTo>
                    <a:pt x="2" y="0"/>
                  </a:lnTo>
                  <a:lnTo>
                    <a:pt x="0" y="0"/>
                  </a:lnTo>
                  <a:lnTo>
                    <a:pt x="2" y="1"/>
                  </a:lnTo>
                  <a:lnTo>
                    <a:pt x="2" y="3"/>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7" name="Freeform 1137"/>
            <p:cNvSpPr>
              <a:spLocks/>
            </p:cNvSpPr>
            <p:nvPr/>
          </p:nvSpPr>
          <p:spPr bwMode="auto">
            <a:xfrm>
              <a:off x="4487515" y="3846779"/>
              <a:ext cx="5468" cy="6975"/>
            </a:xfrm>
            <a:custGeom>
              <a:avLst/>
              <a:gdLst>
                <a:gd name="T0" fmla="*/ 0 w 6"/>
                <a:gd name="T1" fmla="*/ 4 h 6"/>
                <a:gd name="T2" fmla="*/ 2 w 6"/>
                <a:gd name="T3" fmla="*/ 4 h 6"/>
                <a:gd name="T4" fmla="*/ 4 w 6"/>
                <a:gd name="T5" fmla="*/ 6 h 6"/>
                <a:gd name="T6" fmla="*/ 4 w 6"/>
                <a:gd name="T7" fmla="*/ 4 h 6"/>
                <a:gd name="T8" fmla="*/ 6 w 6"/>
                <a:gd name="T9" fmla="*/ 4 h 6"/>
                <a:gd name="T10" fmla="*/ 6 w 6"/>
                <a:gd name="T11" fmla="*/ 4 h 6"/>
                <a:gd name="T12" fmla="*/ 6 w 6"/>
                <a:gd name="T13" fmla="*/ 4 h 6"/>
                <a:gd name="T14" fmla="*/ 6 w 6"/>
                <a:gd name="T15" fmla="*/ 3 h 6"/>
                <a:gd name="T16" fmla="*/ 6 w 6"/>
                <a:gd name="T17" fmla="*/ 2 h 6"/>
                <a:gd name="T18" fmla="*/ 6 w 6"/>
                <a:gd name="T19" fmla="*/ 1 h 6"/>
                <a:gd name="T20" fmla="*/ 6 w 6"/>
                <a:gd name="T21" fmla="*/ 1 h 6"/>
                <a:gd name="T22" fmla="*/ 4 w 6"/>
                <a:gd name="T23" fmla="*/ 1 h 6"/>
                <a:gd name="T24" fmla="*/ 4 w 6"/>
                <a:gd name="T25" fmla="*/ 0 h 6"/>
                <a:gd name="T26" fmla="*/ 2 w 6"/>
                <a:gd name="T27" fmla="*/ 0 h 6"/>
                <a:gd name="T28" fmla="*/ 2 w 6"/>
                <a:gd name="T29" fmla="*/ 0 h 6"/>
                <a:gd name="T30" fmla="*/ 2 w 6"/>
                <a:gd name="T31" fmla="*/ 1 h 6"/>
                <a:gd name="T32" fmla="*/ 4 w 6"/>
                <a:gd name="T33" fmla="*/ 1 h 6"/>
                <a:gd name="T34" fmla="*/ 4 w 6"/>
                <a:gd name="T35" fmla="*/ 2 h 6"/>
                <a:gd name="T36" fmla="*/ 0 w 6"/>
                <a:gd name="T37" fmla="*/ 1 h 6"/>
                <a:gd name="T38" fmla="*/ 0 w 6"/>
                <a:gd name="T39" fmla="*/ 1 h 6"/>
                <a:gd name="T40" fmla="*/ 0 w 6"/>
                <a:gd name="T41" fmla="*/ 2 h 6"/>
                <a:gd name="T42" fmla="*/ 0 w 6"/>
                <a:gd name="T43" fmla="*/ 3 h 6"/>
                <a:gd name="T44" fmla="*/ 0 w 6"/>
                <a:gd name="T45" fmla="*/ 4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6"/>
                <a:gd name="T71" fmla="*/ 6 w 6"/>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6">
                  <a:moveTo>
                    <a:pt x="0" y="4"/>
                  </a:moveTo>
                  <a:lnTo>
                    <a:pt x="2" y="4"/>
                  </a:lnTo>
                  <a:lnTo>
                    <a:pt x="4" y="6"/>
                  </a:lnTo>
                  <a:lnTo>
                    <a:pt x="4" y="4"/>
                  </a:lnTo>
                  <a:lnTo>
                    <a:pt x="6" y="4"/>
                  </a:lnTo>
                  <a:lnTo>
                    <a:pt x="6" y="3"/>
                  </a:lnTo>
                  <a:lnTo>
                    <a:pt x="6" y="2"/>
                  </a:lnTo>
                  <a:lnTo>
                    <a:pt x="6" y="1"/>
                  </a:lnTo>
                  <a:lnTo>
                    <a:pt x="4" y="1"/>
                  </a:lnTo>
                  <a:lnTo>
                    <a:pt x="4" y="0"/>
                  </a:lnTo>
                  <a:lnTo>
                    <a:pt x="2" y="0"/>
                  </a:lnTo>
                  <a:lnTo>
                    <a:pt x="2" y="1"/>
                  </a:lnTo>
                  <a:lnTo>
                    <a:pt x="4" y="1"/>
                  </a:lnTo>
                  <a:lnTo>
                    <a:pt x="4" y="2"/>
                  </a:lnTo>
                  <a:lnTo>
                    <a:pt x="0" y="1"/>
                  </a:lnTo>
                  <a:lnTo>
                    <a:pt x="0" y="2"/>
                  </a:lnTo>
                  <a:lnTo>
                    <a:pt x="0"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8" name="Freeform 1138"/>
            <p:cNvSpPr>
              <a:spLocks/>
            </p:cNvSpPr>
            <p:nvPr/>
          </p:nvSpPr>
          <p:spPr bwMode="auto">
            <a:xfrm>
              <a:off x="4216869" y="3709613"/>
              <a:ext cx="5468" cy="5812"/>
            </a:xfrm>
            <a:custGeom>
              <a:avLst/>
              <a:gdLst>
                <a:gd name="T0" fmla="*/ 2 w 6"/>
                <a:gd name="T1" fmla="*/ 3 h 5"/>
                <a:gd name="T2" fmla="*/ 4 w 6"/>
                <a:gd name="T3" fmla="*/ 5 h 5"/>
                <a:gd name="T4" fmla="*/ 4 w 6"/>
                <a:gd name="T5" fmla="*/ 5 h 5"/>
                <a:gd name="T6" fmla="*/ 6 w 6"/>
                <a:gd name="T7" fmla="*/ 5 h 5"/>
                <a:gd name="T8" fmla="*/ 6 w 6"/>
                <a:gd name="T9" fmla="*/ 4 h 5"/>
                <a:gd name="T10" fmla="*/ 4 w 6"/>
                <a:gd name="T11" fmla="*/ 1 h 5"/>
                <a:gd name="T12" fmla="*/ 2 w 6"/>
                <a:gd name="T13" fmla="*/ 1 h 5"/>
                <a:gd name="T14" fmla="*/ 0 w 6"/>
                <a:gd name="T15" fmla="*/ 0 h 5"/>
                <a:gd name="T16" fmla="*/ 0 w 6"/>
                <a:gd name="T17" fmla="*/ 0 h 5"/>
                <a:gd name="T18" fmla="*/ 0 w 6"/>
                <a:gd name="T19" fmla="*/ 1 h 5"/>
                <a:gd name="T20" fmla="*/ 2 w 6"/>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2" y="3"/>
                  </a:moveTo>
                  <a:lnTo>
                    <a:pt x="4" y="5"/>
                  </a:lnTo>
                  <a:lnTo>
                    <a:pt x="6" y="5"/>
                  </a:lnTo>
                  <a:lnTo>
                    <a:pt x="6" y="4"/>
                  </a:lnTo>
                  <a:lnTo>
                    <a:pt x="4" y="1"/>
                  </a:lnTo>
                  <a:lnTo>
                    <a:pt x="2" y="1"/>
                  </a:lnTo>
                  <a:lnTo>
                    <a:pt x="0" y="0"/>
                  </a:lnTo>
                  <a:lnTo>
                    <a:pt x="0" y="1"/>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59" name="Freeform 1139"/>
            <p:cNvSpPr>
              <a:spLocks/>
            </p:cNvSpPr>
            <p:nvPr/>
          </p:nvSpPr>
          <p:spPr bwMode="auto">
            <a:xfrm>
              <a:off x="4529433" y="3801445"/>
              <a:ext cx="10024" cy="18599"/>
            </a:xfrm>
            <a:custGeom>
              <a:avLst/>
              <a:gdLst>
                <a:gd name="T0" fmla="*/ 11 w 11"/>
                <a:gd name="T1" fmla="*/ 1 h 16"/>
                <a:gd name="T2" fmla="*/ 11 w 11"/>
                <a:gd name="T3" fmla="*/ 0 h 16"/>
                <a:gd name="T4" fmla="*/ 9 w 11"/>
                <a:gd name="T5" fmla="*/ 1 h 16"/>
                <a:gd name="T6" fmla="*/ 0 w 11"/>
                <a:gd name="T7" fmla="*/ 16 h 16"/>
                <a:gd name="T8" fmla="*/ 2 w 11"/>
                <a:gd name="T9" fmla="*/ 15 h 16"/>
                <a:gd name="T10" fmla="*/ 11 w 11"/>
                <a:gd name="T11" fmla="*/ 1 h 16"/>
                <a:gd name="T12" fmla="*/ 11 w 11"/>
                <a:gd name="T13" fmla="*/ 1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11" y="1"/>
                  </a:moveTo>
                  <a:lnTo>
                    <a:pt x="11" y="0"/>
                  </a:lnTo>
                  <a:lnTo>
                    <a:pt x="9" y="1"/>
                  </a:lnTo>
                  <a:lnTo>
                    <a:pt x="0" y="16"/>
                  </a:lnTo>
                  <a:lnTo>
                    <a:pt x="2" y="15"/>
                  </a:lnTo>
                  <a:lnTo>
                    <a:pt x="11"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0" name="Freeform 1140"/>
            <p:cNvSpPr>
              <a:spLocks/>
            </p:cNvSpPr>
            <p:nvPr/>
          </p:nvSpPr>
          <p:spPr bwMode="auto">
            <a:xfrm>
              <a:off x="4602334" y="3750298"/>
              <a:ext cx="2734" cy="2325"/>
            </a:xfrm>
            <a:custGeom>
              <a:avLst/>
              <a:gdLst>
                <a:gd name="T0" fmla="*/ 3 w 3"/>
                <a:gd name="T1" fmla="*/ 1 h 2"/>
                <a:gd name="T2" fmla="*/ 3 w 3"/>
                <a:gd name="T3" fmla="*/ 0 h 2"/>
                <a:gd name="T4" fmla="*/ 0 w 3"/>
                <a:gd name="T5" fmla="*/ 0 h 2"/>
                <a:gd name="T6" fmla="*/ 0 w 3"/>
                <a:gd name="T7" fmla="*/ 1 h 2"/>
                <a:gd name="T8" fmla="*/ 0 w 3"/>
                <a:gd name="T9" fmla="*/ 2 h 2"/>
                <a:gd name="T10" fmla="*/ 3 w 3"/>
                <a:gd name="T11" fmla="*/ 2 h 2"/>
                <a:gd name="T12" fmla="*/ 3 w 3"/>
                <a:gd name="T13" fmla="*/ 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1"/>
                  </a:moveTo>
                  <a:lnTo>
                    <a:pt x="3" y="0"/>
                  </a:lnTo>
                  <a:lnTo>
                    <a:pt x="0" y="0"/>
                  </a:lnTo>
                  <a:lnTo>
                    <a:pt x="0" y="1"/>
                  </a:lnTo>
                  <a:lnTo>
                    <a:pt x="0" y="2"/>
                  </a:lnTo>
                  <a:lnTo>
                    <a:pt x="3" y="2"/>
                  </a:lnTo>
                  <a:lnTo>
                    <a:pt x="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1" name="Freeform 1141"/>
            <p:cNvSpPr>
              <a:spLocks/>
            </p:cNvSpPr>
            <p:nvPr/>
          </p:nvSpPr>
          <p:spPr bwMode="auto">
            <a:xfrm>
              <a:off x="4381808" y="3754948"/>
              <a:ext cx="1823" cy="3487"/>
            </a:xfrm>
            <a:custGeom>
              <a:avLst/>
              <a:gdLst>
                <a:gd name="T0" fmla="*/ 2 w 2"/>
                <a:gd name="T1" fmla="*/ 0 h 3"/>
                <a:gd name="T2" fmla="*/ 0 w 2"/>
                <a:gd name="T3" fmla="*/ 0 h 3"/>
                <a:gd name="T4" fmla="*/ 0 w 2"/>
                <a:gd name="T5" fmla="*/ 2 h 3"/>
                <a:gd name="T6" fmla="*/ 2 w 2"/>
                <a:gd name="T7" fmla="*/ 3 h 3"/>
                <a:gd name="T8" fmla="*/ 2 w 2"/>
                <a:gd name="T9" fmla="*/ 1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2"/>
                  </a:lnTo>
                  <a:lnTo>
                    <a:pt x="2" y="3"/>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2" name="Freeform 1142"/>
            <p:cNvSpPr>
              <a:spLocks/>
            </p:cNvSpPr>
            <p:nvPr/>
          </p:nvSpPr>
          <p:spPr bwMode="auto">
            <a:xfrm>
              <a:off x="4605068" y="3779359"/>
              <a:ext cx="19137" cy="11624"/>
            </a:xfrm>
            <a:custGeom>
              <a:avLst/>
              <a:gdLst>
                <a:gd name="T0" fmla="*/ 0 w 21"/>
                <a:gd name="T1" fmla="*/ 2 h 10"/>
                <a:gd name="T2" fmla="*/ 0 w 21"/>
                <a:gd name="T3" fmla="*/ 5 h 10"/>
                <a:gd name="T4" fmla="*/ 2 w 21"/>
                <a:gd name="T5" fmla="*/ 6 h 10"/>
                <a:gd name="T6" fmla="*/ 4 w 21"/>
                <a:gd name="T7" fmla="*/ 6 h 10"/>
                <a:gd name="T8" fmla="*/ 4 w 21"/>
                <a:gd name="T9" fmla="*/ 8 h 10"/>
                <a:gd name="T10" fmla="*/ 2 w 21"/>
                <a:gd name="T11" fmla="*/ 9 h 10"/>
                <a:gd name="T12" fmla="*/ 2 w 21"/>
                <a:gd name="T13" fmla="*/ 10 h 10"/>
                <a:gd name="T14" fmla="*/ 6 w 21"/>
                <a:gd name="T15" fmla="*/ 6 h 10"/>
                <a:gd name="T16" fmla="*/ 8 w 21"/>
                <a:gd name="T17" fmla="*/ 5 h 10"/>
                <a:gd name="T18" fmla="*/ 10 w 21"/>
                <a:gd name="T19" fmla="*/ 5 h 10"/>
                <a:gd name="T20" fmla="*/ 12 w 21"/>
                <a:gd name="T21" fmla="*/ 5 h 10"/>
                <a:gd name="T22" fmla="*/ 12 w 21"/>
                <a:gd name="T23" fmla="*/ 5 h 10"/>
                <a:gd name="T24" fmla="*/ 14 w 21"/>
                <a:gd name="T25" fmla="*/ 4 h 10"/>
                <a:gd name="T26" fmla="*/ 16 w 21"/>
                <a:gd name="T27" fmla="*/ 3 h 10"/>
                <a:gd name="T28" fmla="*/ 18 w 21"/>
                <a:gd name="T29" fmla="*/ 3 h 10"/>
                <a:gd name="T30" fmla="*/ 21 w 21"/>
                <a:gd name="T31" fmla="*/ 2 h 10"/>
                <a:gd name="T32" fmla="*/ 21 w 21"/>
                <a:gd name="T33" fmla="*/ 2 h 10"/>
                <a:gd name="T34" fmla="*/ 18 w 21"/>
                <a:gd name="T35" fmla="*/ 1 h 10"/>
                <a:gd name="T36" fmla="*/ 16 w 21"/>
                <a:gd name="T37" fmla="*/ 1 h 10"/>
                <a:gd name="T38" fmla="*/ 16 w 21"/>
                <a:gd name="T39" fmla="*/ 0 h 10"/>
                <a:gd name="T40" fmla="*/ 8 w 21"/>
                <a:gd name="T41" fmla="*/ 0 h 10"/>
                <a:gd name="T42" fmla="*/ 6 w 21"/>
                <a:gd name="T43" fmla="*/ 2 h 10"/>
                <a:gd name="T44" fmla="*/ 4 w 21"/>
                <a:gd name="T45" fmla="*/ 2 h 10"/>
                <a:gd name="T46" fmla="*/ 4 w 21"/>
                <a:gd name="T47" fmla="*/ 2 h 10"/>
                <a:gd name="T48" fmla="*/ 0 w 21"/>
                <a:gd name="T49" fmla="*/ 2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0"/>
                <a:gd name="T77" fmla="*/ 21 w 21"/>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0">
                  <a:moveTo>
                    <a:pt x="0" y="2"/>
                  </a:moveTo>
                  <a:lnTo>
                    <a:pt x="0" y="5"/>
                  </a:lnTo>
                  <a:lnTo>
                    <a:pt x="2" y="6"/>
                  </a:lnTo>
                  <a:lnTo>
                    <a:pt x="4" y="6"/>
                  </a:lnTo>
                  <a:lnTo>
                    <a:pt x="4" y="8"/>
                  </a:lnTo>
                  <a:lnTo>
                    <a:pt x="2" y="9"/>
                  </a:lnTo>
                  <a:lnTo>
                    <a:pt x="2" y="10"/>
                  </a:lnTo>
                  <a:lnTo>
                    <a:pt x="6" y="6"/>
                  </a:lnTo>
                  <a:lnTo>
                    <a:pt x="8" y="5"/>
                  </a:lnTo>
                  <a:lnTo>
                    <a:pt x="10" y="5"/>
                  </a:lnTo>
                  <a:lnTo>
                    <a:pt x="12" y="5"/>
                  </a:lnTo>
                  <a:lnTo>
                    <a:pt x="14" y="4"/>
                  </a:lnTo>
                  <a:lnTo>
                    <a:pt x="16" y="3"/>
                  </a:lnTo>
                  <a:lnTo>
                    <a:pt x="18" y="3"/>
                  </a:lnTo>
                  <a:lnTo>
                    <a:pt x="21" y="2"/>
                  </a:lnTo>
                  <a:lnTo>
                    <a:pt x="18" y="1"/>
                  </a:lnTo>
                  <a:lnTo>
                    <a:pt x="16" y="1"/>
                  </a:lnTo>
                  <a:lnTo>
                    <a:pt x="16" y="0"/>
                  </a:lnTo>
                  <a:lnTo>
                    <a:pt x="8" y="0"/>
                  </a:lnTo>
                  <a:lnTo>
                    <a:pt x="6" y="2"/>
                  </a:lnTo>
                  <a:lnTo>
                    <a:pt x="4" y="2"/>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3" name="Freeform 1143"/>
            <p:cNvSpPr>
              <a:spLocks/>
            </p:cNvSpPr>
            <p:nvPr/>
          </p:nvSpPr>
          <p:spPr bwMode="auto">
            <a:xfrm>
              <a:off x="4610536" y="3747973"/>
              <a:ext cx="7290" cy="5812"/>
            </a:xfrm>
            <a:custGeom>
              <a:avLst/>
              <a:gdLst>
                <a:gd name="T0" fmla="*/ 4 w 8"/>
                <a:gd name="T1" fmla="*/ 5 h 5"/>
                <a:gd name="T2" fmla="*/ 6 w 8"/>
                <a:gd name="T3" fmla="*/ 4 h 5"/>
                <a:gd name="T4" fmla="*/ 8 w 8"/>
                <a:gd name="T5" fmla="*/ 0 h 5"/>
                <a:gd name="T6" fmla="*/ 6 w 8"/>
                <a:gd name="T7" fmla="*/ 2 h 5"/>
                <a:gd name="T8" fmla="*/ 2 w 8"/>
                <a:gd name="T9" fmla="*/ 3 h 5"/>
                <a:gd name="T10" fmla="*/ 2 w 8"/>
                <a:gd name="T11" fmla="*/ 4 h 5"/>
                <a:gd name="T12" fmla="*/ 2 w 8"/>
                <a:gd name="T13" fmla="*/ 4 h 5"/>
                <a:gd name="T14" fmla="*/ 0 w 8"/>
                <a:gd name="T15" fmla="*/ 5 h 5"/>
                <a:gd name="T16" fmla="*/ 4 w 8"/>
                <a:gd name="T17" fmla="*/ 4 h 5"/>
                <a:gd name="T18" fmla="*/ 4 w 8"/>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4" y="5"/>
                  </a:moveTo>
                  <a:lnTo>
                    <a:pt x="6" y="4"/>
                  </a:lnTo>
                  <a:lnTo>
                    <a:pt x="8" y="0"/>
                  </a:lnTo>
                  <a:lnTo>
                    <a:pt x="6" y="2"/>
                  </a:lnTo>
                  <a:lnTo>
                    <a:pt x="2" y="3"/>
                  </a:lnTo>
                  <a:lnTo>
                    <a:pt x="2" y="4"/>
                  </a:lnTo>
                  <a:lnTo>
                    <a:pt x="0" y="5"/>
                  </a:lnTo>
                  <a:lnTo>
                    <a:pt x="4" y="4"/>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4" name="Freeform 1144"/>
            <p:cNvSpPr>
              <a:spLocks/>
            </p:cNvSpPr>
            <p:nvPr/>
          </p:nvSpPr>
          <p:spPr bwMode="auto">
            <a:xfrm>
              <a:off x="4608713" y="3771222"/>
              <a:ext cx="10935" cy="5812"/>
            </a:xfrm>
            <a:custGeom>
              <a:avLst/>
              <a:gdLst>
                <a:gd name="T0" fmla="*/ 0 w 12"/>
                <a:gd name="T1" fmla="*/ 2 h 5"/>
                <a:gd name="T2" fmla="*/ 0 w 12"/>
                <a:gd name="T3" fmla="*/ 3 h 5"/>
                <a:gd name="T4" fmla="*/ 2 w 12"/>
                <a:gd name="T5" fmla="*/ 3 h 5"/>
                <a:gd name="T6" fmla="*/ 4 w 12"/>
                <a:gd name="T7" fmla="*/ 5 h 5"/>
                <a:gd name="T8" fmla="*/ 6 w 12"/>
                <a:gd name="T9" fmla="*/ 5 h 5"/>
                <a:gd name="T10" fmla="*/ 8 w 12"/>
                <a:gd name="T11" fmla="*/ 4 h 5"/>
                <a:gd name="T12" fmla="*/ 12 w 12"/>
                <a:gd name="T13" fmla="*/ 3 h 5"/>
                <a:gd name="T14" fmla="*/ 12 w 12"/>
                <a:gd name="T15" fmla="*/ 2 h 5"/>
                <a:gd name="T16" fmla="*/ 10 w 12"/>
                <a:gd name="T17" fmla="*/ 1 h 5"/>
                <a:gd name="T18" fmla="*/ 8 w 12"/>
                <a:gd name="T19" fmla="*/ 1 h 5"/>
                <a:gd name="T20" fmla="*/ 8 w 12"/>
                <a:gd name="T21" fmla="*/ 0 h 5"/>
                <a:gd name="T22" fmla="*/ 6 w 12"/>
                <a:gd name="T23" fmla="*/ 0 h 5"/>
                <a:gd name="T24" fmla="*/ 4 w 12"/>
                <a:gd name="T25" fmla="*/ 1 h 5"/>
                <a:gd name="T26" fmla="*/ 4 w 12"/>
                <a:gd name="T27" fmla="*/ 2 h 5"/>
                <a:gd name="T28" fmla="*/ 0 w 12"/>
                <a:gd name="T29" fmla="*/ 2 h 5"/>
                <a:gd name="T30" fmla="*/ 0 w 12"/>
                <a:gd name="T31" fmla="*/ 2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0" y="2"/>
                  </a:moveTo>
                  <a:lnTo>
                    <a:pt x="0" y="3"/>
                  </a:lnTo>
                  <a:lnTo>
                    <a:pt x="2" y="3"/>
                  </a:lnTo>
                  <a:lnTo>
                    <a:pt x="4" y="5"/>
                  </a:lnTo>
                  <a:lnTo>
                    <a:pt x="6" y="5"/>
                  </a:lnTo>
                  <a:lnTo>
                    <a:pt x="8" y="4"/>
                  </a:lnTo>
                  <a:lnTo>
                    <a:pt x="12" y="3"/>
                  </a:lnTo>
                  <a:lnTo>
                    <a:pt x="12" y="2"/>
                  </a:lnTo>
                  <a:lnTo>
                    <a:pt x="10" y="1"/>
                  </a:lnTo>
                  <a:lnTo>
                    <a:pt x="8" y="1"/>
                  </a:lnTo>
                  <a:lnTo>
                    <a:pt x="8" y="0"/>
                  </a:lnTo>
                  <a:lnTo>
                    <a:pt x="6" y="0"/>
                  </a:lnTo>
                  <a:lnTo>
                    <a:pt x="4" y="1"/>
                  </a:lnTo>
                  <a:lnTo>
                    <a:pt x="4" y="2"/>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5" name="Freeform 1145"/>
            <p:cNvSpPr>
              <a:spLocks/>
            </p:cNvSpPr>
            <p:nvPr/>
          </p:nvSpPr>
          <p:spPr bwMode="auto">
            <a:xfrm>
              <a:off x="4443774" y="3830505"/>
              <a:ext cx="14580" cy="9299"/>
            </a:xfrm>
            <a:custGeom>
              <a:avLst/>
              <a:gdLst>
                <a:gd name="T0" fmla="*/ 14 w 16"/>
                <a:gd name="T1" fmla="*/ 5 h 8"/>
                <a:gd name="T2" fmla="*/ 14 w 16"/>
                <a:gd name="T3" fmla="*/ 4 h 8"/>
                <a:gd name="T4" fmla="*/ 14 w 16"/>
                <a:gd name="T5" fmla="*/ 2 h 8"/>
                <a:gd name="T6" fmla="*/ 12 w 16"/>
                <a:gd name="T7" fmla="*/ 0 h 8"/>
                <a:gd name="T8" fmla="*/ 10 w 16"/>
                <a:gd name="T9" fmla="*/ 0 h 8"/>
                <a:gd name="T10" fmla="*/ 10 w 16"/>
                <a:gd name="T11" fmla="*/ 1 h 8"/>
                <a:gd name="T12" fmla="*/ 10 w 16"/>
                <a:gd name="T13" fmla="*/ 1 h 8"/>
                <a:gd name="T14" fmla="*/ 8 w 16"/>
                <a:gd name="T15" fmla="*/ 1 h 8"/>
                <a:gd name="T16" fmla="*/ 4 w 16"/>
                <a:gd name="T17" fmla="*/ 1 h 8"/>
                <a:gd name="T18" fmla="*/ 4 w 16"/>
                <a:gd name="T19" fmla="*/ 1 h 8"/>
                <a:gd name="T20" fmla="*/ 2 w 16"/>
                <a:gd name="T21" fmla="*/ 2 h 8"/>
                <a:gd name="T22" fmla="*/ 0 w 16"/>
                <a:gd name="T23" fmla="*/ 1 h 8"/>
                <a:gd name="T24" fmla="*/ 0 w 16"/>
                <a:gd name="T25" fmla="*/ 1 h 8"/>
                <a:gd name="T26" fmla="*/ 0 w 16"/>
                <a:gd name="T27" fmla="*/ 2 h 8"/>
                <a:gd name="T28" fmla="*/ 0 w 16"/>
                <a:gd name="T29" fmla="*/ 2 h 8"/>
                <a:gd name="T30" fmla="*/ 0 w 16"/>
                <a:gd name="T31" fmla="*/ 4 h 8"/>
                <a:gd name="T32" fmla="*/ 0 w 16"/>
                <a:gd name="T33" fmla="*/ 4 h 8"/>
                <a:gd name="T34" fmla="*/ 0 w 16"/>
                <a:gd name="T35" fmla="*/ 4 h 8"/>
                <a:gd name="T36" fmla="*/ 0 w 16"/>
                <a:gd name="T37" fmla="*/ 5 h 8"/>
                <a:gd name="T38" fmla="*/ 2 w 16"/>
                <a:gd name="T39" fmla="*/ 5 h 8"/>
                <a:gd name="T40" fmla="*/ 2 w 16"/>
                <a:gd name="T41" fmla="*/ 6 h 8"/>
                <a:gd name="T42" fmla="*/ 4 w 16"/>
                <a:gd name="T43" fmla="*/ 7 h 8"/>
                <a:gd name="T44" fmla="*/ 6 w 16"/>
                <a:gd name="T45" fmla="*/ 7 h 8"/>
                <a:gd name="T46" fmla="*/ 4 w 16"/>
                <a:gd name="T47" fmla="*/ 7 h 8"/>
                <a:gd name="T48" fmla="*/ 4 w 16"/>
                <a:gd name="T49" fmla="*/ 8 h 8"/>
                <a:gd name="T50" fmla="*/ 6 w 16"/>
                <a:gd name="T51" fmla="*/ 8 h 8"/>
                <a:gd name="T52" fmla="*/ 10 w 16"/>
                <a:gd name="T53" fmla="*/ 8 h 8"/>
                <a:gd name="T54" fmla="*/ 10 w 16"/>
                <a:gd name="T55" fmla="*/ 8 h 8"/>
                <a:gd name="T56" fmla="*/ 12 w 16"/>
                <a:gd name="T57" fmla="*/ 8 h 8"/>
                <a:gd name="T58" fmla="*/ 14 w 16"/>
                <a:gd name="T59" fmla="*/ 8 h 8"/>
                <a:gd name="T60" fmla="*/ 14 w 16"/>
                <a:gd name="T61" fmla="*/ 5 h 8"/>
                <a:gd name="T62" fmla="*/ 16 w 16"/>
                <a:gd name="T63" fmla="*/ 5 h 8"/>
                <a:gd name="T64" fmla="*/ 16 w 16"/>
                <a:gd name="T65" fmla="*/ 5 h 8"/>
                <a:gd name="T66" fmla="*/ 14 w 16"/>
                <a:gd name="T67" fmla="*/ 5 h 8"/>
                <a:gd name="T68" fmla="*/ 14 w 16"/>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8"/>
                <a:gd name="T107" fmla="*/ 16 w 16"/>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8">
                  <a:moveTo>
                    <a:pt x="14" y="5"/>
                  </a:moveTo>
                  <a:lnTo>
                    <a:pt x="14" y="4"/>
                  </a:lnTo>
                  <a:lnTo>
                    <a:pt x="14" y="2"/>
                  </a:lnTo>
                  <a:lnTo>
                    <a:pt x="12" y="0"/>
                  </a:lnTo>
                  <a:lnTo>
                    <a:pt x="10" y="0"/>
                  </a:lnTo>
                  <a:lnTo>
                    <a:pt x="10" y="1"/>
                  </a:lnTo>
                  <a:lnTo>
                    <a:pt x="8" y="1"/>
                  </a:lnTo>
                  <a:lnTo>
                    <a:pt x="4" y="1"/>
                  </a:lnTo>
                  <a:lnTo>
                    <a:pt x="2" y="2"/>
                  </a:lnTo>
                  <a:lnTo>
                    <a:pt x="0" y="1"/>
                  </a:lnTo>
                  <a:lnTo>
                    <a:pt x="0" y="2"/>
                  </a:lnTo>
                  <a:lnTo>
                    <a:pt x="0" y="4"/>
                  </a:lnTo>
                  <a:lnTo>
                    <a:pt x="0" y="5"/>
                  </a:lnTo>
                  <a:lnTo>
                    <a:pt x="2" y="5"/>
                  </a:lnTo>
                  <a:lnTo>
                    <a:pt x="2" y="6"/>
                  </a:lnTo>
                  <a:lnTo>
                    <a:pt x="4" y="7"/>
                  </a:lnTo>
                  <a:lnTo>
                    <a:pt x="6" y="7"/>
                  </a:lnTo>
                  <a:lnTo>
                    <a:pt x="4" y="7"/>
                  </a:lnTo>
                  <a:lnTo>
                    <a:pt x="4" y="8"/>
                  </a:lnTo>
                  <a:lnTo>
                    <a:pt x="6" y="8"/>
                  </a:lnTo>
                  <a:lnTo>
                    <a:pt x="10" y="8"/>
                  </a:lnTo>
                  <a:lnTo>
                    <a:pt x="12" y="8"/>
                  </a:lnTo>
                  <a:lnTo>
                    <a:pt x="14" y="8"/>
                  </a:lnTo>
                  <a:lnTo>
                    <a:pt x="14" y="5"/>
                  </a:lnTo>
                  <a:lnTo>
                    <a:pt x="16" y="5"/>
                  </a:lnTo>
                  <a:lnTo>
                    <a:pt x="1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6" name="Freeform 1146"/>
            <p:cNvSpPr>
              <a:spLocks/>
            </p:cNvSpPr>
            <p:nvPr/>
          </p:nvSpPr>
          <p:spPr bwMode="auto">
            <a:xfrm>
              <a:off x="4504829" y="3983945"/>
              <a:ext cx="3645" cy="3487"/>
            </a:xfrm>
            <a:custGeom>
              <a:avLst/>
              <a:gdLst>
                <a:gd name="T0" fmla="*/ 4 w 4"/>
                <a:gd name="T1" fmla="*/ 2 h 3"/>
                <a:gd name="T2" fmla="*/ 4 w 4"/>
                <a:gd name="T3" fmla="*/ 3 h 3"/>
                <a:gd name="T4" fmla="*/ 4 w 4"/>
                <a:gd name="T5" fmla="*/ 2 h 3"/>
                <a:gd name="T6" fmla="*/ 2 w 4"/>
                <a:gd name="T7" fmla="*/ 1 h 3"/>
                <a:gd name="T8" fmla="*/ 2 w 4"/>
                <a:gd name="T9" fmla="*/ 0 h 3"/>
                <a:gd name="T10" fmla="*/ 2 w 4"/>
                <a:gd name="T11" fmla="*/ 0 h 3"/>
                <a:gd name="T12" fmla="*/ 0 w 4"/>
                <a:gd name="T13" fmla="*/ 2 h 3"/>
                <a:gd name="T14" fmla="*/ 2 w 4"/>
                <a:gd name="T15" fmla="*/ 2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2"/>
                  </a:moveTo>
                  <a:lnTo>
                    <a:pt x="4" y="3"/>
                  </a:lnTo>
                  <a:lnTo>
                    <a:pt x="4" y="2"/>
                  </a:lnTo>
                  <a:lnTo>
                    <a:pt x="2" y="1"/>
                  </a:lnTo>
                  <a:lnTo>
                    <a:pt x="2" y="0"/>
                  </a:lnTo>
                  <a:lnTo>
                    <a:pt x="0" y="2"/>
                  </a:lnTo>
                  <a:lnTo>
                    <a:pt x="2" y="2"/>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7" name="Freeform 1147"/>
            <p:cNvSpPr>
              <a:spLocks/>
            </p:cNvSpPr>
            <p:nvPr/>
          </p:nvSpPr>
          <p:spPr bwMode="auto">
            <a:xfrm>
              <a:off x="4379985" y="3766572"/>
              <a:ext cx="1823" cy="3487"/>
            </a:xfrm>
            <a:custGeom>
              <a:avLst/>
              <a:gdLst>
                <a:gd name="T0" fmla="*/ 2 w 2"/>
                <a:gd name="T1" fmla="*/ 0 h 3"/>
                <a:gd name="T2" fmla="*/ 2 w 2"/>
                <a:gd name="T3" fmla="*/ 0 h 3"/>
                <a:gd name="T4" fmla="*/ 2 w 2"/>
                <a:gd name="T5" fmla="*/ 0 h 3"/>
                <a:gd name="T6" fmla="*/ 0 w 2"/>
                <a:gd name="T7" fmla="*/ 3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0" y="3"/>
                  </a:lnTo>
                  <a:lnTo>
                    <a:pt x="2" y="3"/>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8" name="Freeform 1148"/>
            <p:cNvSpPr>
              <a:spLocks/>
            </p:cNvSpPr>
            <p:nvPr/>
          </p:nvSpPr>
          <p:spPr bwMode="auto">
            <a:xfrm>
              <a:off x="4503006" y="3985108"/>
              <a:ext cx="3645" cy="5812"/>
            </a:xfrm>
            <a:custGeom>
              <a:avLst/>
              <a:gdLst>
                <a:gd name="T0" fmla="*/ 0 w 4"/>
                <a:gd name="T1" fmla="*/ 2 h 5"/>
                <a:gd name="T2" fmla="*/ 0 w 4"/>
                <a:gd name="T3" fmla="*/ 3 h 5"/>
                <a:gd name="T4" fmla="*/ 4 w 4"/>
                <a:gd name="T5" fmla="*/ 5 h 5"/>
                <a:gd name="T6" fmla="*/ 2 w 4"/>
                <a:gd name="T7" fmla="*/ 0 h 5"/>
                <a:gd name="T8" fmla="*/ 2 w 4"/>
                <a:gd name="T9" fmla="*/ 0 h 5"/>
                <a:gd name="T10" fmla="*/ 0 w 4"/>
                <a:gd name="T11" fmla="*/ 0 h 5"/>
                <a:gd name="T12" fmla="*/ 0 w 4"/>
                <a:gd name="T13" fmla="*/ 0 h 5"/>
                <a:gd name="T14" fmla="*/ 2 w 4"/>
                <a:gd name="T15" fmla="*/ 1 h 5"/>
                <a:gd name="T16" fmla="*/ 2 w 4"/>
                <a:gd name="T17" fmla="*/ 2 h 5"/>
                <a:gd name="T18" fmla="*/ 0 w 4"/>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2"/>
                  </a:moveTo>
                  <a:lnTo>
                    <a:pt x="0" y="3"/>
                  </a:lnTo>
                  <a:lnTo>
                    <a:pt x="4" y="5"/>
                  </a:lnTo>
                  <a:lnTo>
                    <a:pt x="2" y="0"/>
                  </a:lnTo>
                  <a:lnTo>
                    <a:pt x="0" y="0"/>
                  </a:lnTo>
                  <a:lnTo>
                    <a:pt x="2" y="1"/>
                  </a:lnTo>
                  <a:lnTo>
                    <a:pt x="2" y="2"/>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69" name="Freeform 1149"/>
            <p:cNvSpPr>
              <a:spLocks/>
            </p:cNvSpPr>
            <p:nvPr/>
          </p:nvSpPr>
          <p:spPr bwMode="auto">
            <a:xfrm>
              <a:off x="4531256" y="4007194"/>
              <a:ext cx="6379" cy="1162"/>
            </a:xfrm>
            <a:custGeom>
              <a:avLst/>
              <a:gdLst>
                <a:gd name="T0" fmla="*/ 7 w 7"/>
                <a:gd name="T1" fmla="*/ 1 h 1"/>
                <a:gd name="T2" fmla="*/ 7 w 7"/>
                <a:gd name="T3" fmla="*/ 0 h 1"/>
                <a:gd name="T4" fmla="*/ 3 w 7"/>
                <a:gd name="T5" fmla="*/ 0 h 1"/>
                <a:gd name="T6" fmla="*/ 0 w 7"/>
                <a:gd name="T7" fmla="*/ 0 h 1"/>
                <a:gd name="T8" fmla="*/ 3 w 7"/>
                <a:gd name="T9" fmla="*/ 1 h 1"/>
                <a:gd name="T10" fmla="*/ 7 w 7"/>
                <a:gd name="T11" fmla="*/ 1 h 1"/>
                <a:gd name="T12" fmla="*/ 7 w 7"/>
                <a:gd name="T13" fmla="*/ 1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7" y="1"/>
                  </a:moveTo>
                  <a:lnTo>
                    <a:pt x="7" y="0"/>
                  </a:lnTo>
                  <a:lnTo>
                    <a:pt x="3" y="0"/>
                  </a:lnTo>
                  <a:lnTo>
                    <a:pt x="0" y="0"/>
                  </a:lnTo>
                  <a:lnTo>
                    <a:pt x="3" y="1"/>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0" name="Freeform 1150"/>
            <p:cNvSpPr>
              <a:spLocks/>
            </p:cNvSpPr>
            <p:nvPr/>
          </p:nvSpPr>
          <p:spPr bwMode="auto">
            <a:xfrm>
              <a:off x="4454709" y="3838642"/>
              <a:ext cx="3645" cy="6975"/>
            </a:xfrm>
            <a:custGeom>
              <a:avLst/>
              <a:gdLst>
                <a:gd name="T0" fmla="*/ 4 w 4"/>
                <a:gd name="T1" fmla="*/ 0 h 6"/>
                <a:gd name="T2" fmla="*/ 4 w 4"/>
                <a:gd name="T3" fmla="*/ 1 h 6"/>
                <a:gd name="T4" fmla="*/ 2 w 4"/>
                <a:gd name="T5" fmla="*/ 1 h 6"/>
                <a:gd name="T6" fmla="*/ 0 w 4"/>
                <a:gd name="T7" fmla="*/ 3 h 6"/>
                <a:gd name="T8" fmla="*/ 0 w 4"/>
                <a:gd name="T9" fmla="*/ 3 h 6"/>
                <a:gd name="T10" fmla="*/ 2 w 4"/>
                <a:gd name="T11" fmla="*/ 5 h 6"/>
                <a:gd name="T12" fmla="*/ 2 w 4"/>
                <a:gd name="T13" fmla="*/ 6 h 6"/>
                <a:gd name="T14" fmla="*/ 2 w 4"/>
                <a:gd name="T15" fmla="*/ 6 h 6"/>
                <a:gd name="T16" fmla="*/ 2 w 4"/>
                <a:gd name="T17" fmla="*/ 5 h 6"/>
                <a:gd name="T18" fmla="*/ 4 w 4"/>
                <a:gd name="T19" fmla="*/ 5 h 6"/>
                <a:gd name="T20" fmla="*/ 4 w 4"/>
                <a:gd name="T21" fmla="*/ 3 h 6"/>
                <a:gd name="T22" fmla="*/ 4 w 4"/>
                <a:gd name="T23" fmla="*/ 2 h 6"/>
                <a:gd name="T24" fmla="*/ 4 w 4"/>
                <a:gd name="T25" fmla="*/ 0 h 6"/>
                <a:gd name="T26" fmla="*/ 4 w 4"/>
                <a:gd name="T27" fmla="*/ 0 h 6"/>
                <a:gd name="T28" fmla="*/ 4 w 4"/>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6"/>
                <a:gd name="T47" fmla="*/ 4 w 4"/>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6">
                  <a:moveTo>
                    <a:pt x="4" y="0"/>
                  </a:moveTo>
                  <a:lnTo>
                    <a:pt x="4" y="1"/>
                  </a:lnTo>
                  <a:lnTo>
                    <a:pt x="2" y="1"/>
                  </a:lnTo>
                  <a:lnTo>
                    <a:pt x="0" y="3"/>
                  </a:lnTo>
                  <a:lnTo>
                    <a:pt x="2" y="5"/>
                  </a:lnTo>
                  <a:lnTo>
                    <a:pt x="2" y="6"/>
                  </a:lnTo>
                  <a:lnTo>
                    <a:pt x="2" y="5"/>
                  </a:lnTo>
                  <a:lnTo>
                    <a:pt x="4" y="5"/>
                  </a:lnTo>
                  <a:lnTo>
                    <a:pt x="4" y="3"/>
                  </a:lnTo>
                  <a:lnTo>
                    <a:pt x="4"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1" name="Freeform 1151"/>
            <p:cNvSpPr>
              <a:spLocks/>
            </p:cNvSpPr>
            <p:nvPr/>
          </p:nvSpPr>
          <p:spPr bwMode="auto">
            <a:xfrm>
              <a:off x="4461088" y="3840967"/>
              <a:ext cx="9113" cy="5812"/>
            </a:xfrm>
            <a:custGeom>
              <a:avLst/>
              <a:gdLst>
                <a:gd name="T0" fmla="*/ 0 w 10"/>
                <a:gd name="T1" fmla="*/ 3 h 5"/>
                <a:gd name="T2" fmla="*/ 0 w 10"/>
                <a:gd name="T3" fmla="*/ 4 h 5"/>
                <a:gd name="T4" fmla="*/ 2 w 10"/>
                <a:gd name="T5" fmla="*/ 4 h 5"/>
                <a:gd name="T6" fmla="*/ 6 w 10"/>
                <a:gd name="T7" fmla="*/ 5 h 5"/>
                <a:gd name="T8" fmla="*/ 6 w 10"/>
                <a:gd name="T9" fmla="*/ 5 h 5"/>
                <a:gd name="T10" fmla="*/ 6 w 10"/>
                <a:gd name="T11" fmla="*/ 5 h 5"/>
                <a:gd name="T12" fmla="*/ 10 w 10"/>
                <a:gd name="T13" fmla="*/ 5 h 5"/>
                <a:gd name="T14" fmla="*/ 10 w 10"/>
                <a:gd name="T15" fmla="*/ 5 h 5"/>
                <a:gd name="T16" fmla="*/ 10 w 10"/>
                <a:gd name="T17" fmla="*/ 3 h 5"/>
                <a:gd name="T18" fmla="*/ 8 w 10"/>
                <a:gd name="T19" fmla="*/ 3 h 5"/>
                <a:gd name="T20" fmla="*/ 8 w 10"/>
                <a:gd name="T21" fmla="*/ 1 h 5"/>
                <a:gd name="T22" fmla="*/ 8 w 10"/>
                <a:gd name="T23" fmla="*/ 1 h 5"/>
                <a:gd name="T24" fmla="*/ 8 w 10"/>
                <a:gd name="T25" fmla="*/ 1 h 5"/>
                <a:gd name="T26" fmla="*/ 6 w 10"/>
                <a:gd name="T27" fmla="*/ 1 h 5"/>
                <a:gd name="T28" fmla="*/ 6 w 10"/>
                <a:gd name="T29" fmla="*/ 3 h 5"/>
                <a:gd name="T30" fmla="*/ 6 w 10"/>
                <a:gd name="T31" fmla="*/ 3 h 5"/>
                <a:gd name="T32" fmla="*/ 4 w 10"/>
                <a:gd name="T33" fmla="*/ 1 h 5"/>
                <a:gd name="T34" fmla="*/ 4 w 10"/>
                <a:gd name="T35" fmla="*/ 1 h 5"/>
                <a:gd name="T36" fmla="*/ 4 w 10"/>
                <a:gd name="T37" fmla="*/ 0 h 5"/>
                <a:gd name="T38" fmla="*/ 2 w 10"/>
                <a:gd name="T39" fmla="*/ 0 h 5"/>
                <a:gd name="T40" fmla="*/ 2 w 10"/>
                <a:gd name="T41" fmla="*/ 0 h 5"/>
                <a:gd name="T42" fmla="*/ 0 w 10"/>
                <a:gd name="T43" fmla="*/ 0 h 5"/>
                <a:gd name="T44" fmla="*/ 0 w 10"/>
                <a:gd name="T45" fmla="*/ 1 h 5"/>
                <a:gd name="T46" fmla="*/ 0 w 10"/>
                <a:gd name="T47" fmla="*/ 1 h 5"/>
                <a:gd name="T48" fmla="*/ 0 w 10"/>
                <a:gd name="T49" fmla="*/ 1 h 5"/>
                <a:gd name="T50" fmla="*/ 0 w 10"/>
                <a:gd name="T51" fmla="*/ 3 h 5"/>
                <a:gd name="T52" fmla="*/ 0 w 10"/>
                <a:gd name="T53" fmla="*/ 3 h 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5"/>
                <a:gd name="T83" fmla="*/ 10 w 10"/>
                <a:gd name="T84" fmla="*/ 5 h 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5">
                  <a:moveTo>
                    <a:pt x="0" y="3"/>
                  </a:moveTo>
                  <a:lnTo>
                    <a:pt x="0" y="4"/>
                  </a:lnTo>
                  <a:lnTo>
                    <a:pt x="2" y="4"/>
                  </a:lnTo>
                  <a:lnTo>
                    <a:pt x="6" y="5"/>
                  </a:lnTo>
                  <a:lnTo>
                    <a:pt x="10" y="5"/>
                  </a:lnTo>
                  <a:lnTo>
                    <a:pt x="10" y="3"/>
                  </a:lnTo>
                  <a:lnTo>
                    <a:pt x="8" y="3"/>
                  </a:lnTo>
                  <a:lnTo>
                    <a:pt x="8" y="1"/>
                  </a:lnTo>
                  <a:lnTo>
                    <a:pt x="6" y="1"/>
                  </a:lnTo>
                  <a:lnTo>
                    <a:pt x="6" y="3"/>
                  </a:lnTo>
                  <a:lnTo>
                    <a:pt x="4" y="1"/>
                  </a:lnTo>
                  <a:lnTo>
                    <a:pt x="4" y="0"/>
                  </a:lnTo>
                  <a:lnTo>
                    <a:pt x="2" y="0"/>
                  </a:lnTo>
                  <a:lnTo>
                    <a:pt x="0" y="0"/>
                  </a:lnTo>
                  <a:lnTo>
                    <a:pt x="0" y="1"/>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2" name="Freeform 1152"/>
            <p:cNvSpPr>
              <a:spLocks/>
            </p:cNvSpPr>
            <p:nvPr/>
          </p:nvSpPr>
          <p:spPr bwMode="auto">
            <a:xfrm>
              <a:off x="4458354" y="3822368"/>
              <a:ext cx="23693" cy="18599"/>
            </a:xfrm>
            <a:custGeom>
              <a:avLst/>
              <a:gdLst>
                <a:gd name="T0" fmla="*/ 7 w 26"/>
                <a:gd name="T1" fmla="*/ 4 h 16"/>
                <a:gd name="T2" fmla="*/ 5 w 26"/>
                <a:gd name="T3" fmla="*/ 6 h 16"/>
                <a:gd name="T4" fmla="*/ 0 w 26"/>
                <a:gd name="T5" fmla="*/ 6 h 16"/>
                <a:gd name="T6" fmla="*/ 3 w 26"/>
                <a:gd name="T7" fmla="*/ 6 h 16"/>
                <a:gd name="T8" fmla="*/ 3 w 26"/>
                <a:gd name="T9" fmla="*/ 7 h 16"/>
                <a:gd name="T10" fmla="*/ 5 w 26"/>
                <a:gd name="T11" fmla="*/ 7 h 16"/>
                <a:gd name="T12" fmla="*/ 3 w 26"/>
                <a:gd name="T13" fmla="*/ 11 h 16"/>
                <a:gd name="T14" fmla="*/ 5 w 26"/>
                <a:gd name="T15" fmla="*/ 12 h 16"/>
                <a:gd name="T16" fmla="*/ 7 w 26"/>
                <a:gd name="T17" fmla="*/ 13 h 16"/>
                <a:gd name="T18" fmla="*/ 13 w 26"/>
                <a:gd name="T19" fmla="*/ 14 h 16"/>
                <a:gd name="T20" fmla="*/ 13 w 26"/>
                <a:gd name="T21" fmla="*/ 14 h 16"/>
                <a:gd name="T22" fmla="*/ 11 w 26"/>
                <a:gd name="T23" fmla="*/ 15 h 16"/>
                <a:gd name="T24" fmla="*/ 13 w 26"/>
                <a:gd name="T25" fmla="*/ 15 h 16"/>
                <a:gd name="T26" fmla="*/ 17 w 26"/>
                <a:gd name="T27" fmla="*/ 16 h 16"/>
                <a:gd name="T28" fmla="*/ 19 w 26"/>
                <a:gd name="T29" fmla="*/ 15 h 16"/>
                <a:gd name="T30" fmla="*/ 19 w 26"/>
                <a:gd name="T31" fmla="*/ 15 h 16"/>
                <a:gd name="T32" fmla="*/ 19 w 26"/>
                <a:gd name="T33" fmla="*/ 14 h 16"/>
                <a:gd name="T34" fmla="*/ 19 w 26"/>
                <a:gd name="T35" fmla="*/ 13 h 16"/>
                <a:gd name="T36" fmla="*/ 24 w 26"/>
                <a:gd name="T37" fmla="*/ 11 h 16"/>
                <a:gd name="T38" fmla="*/ 19 w 26"/>
                <a:gd name="T39" fmla="*/ 9 h 16"/>
                <a:gd name="T40" fmla="*/ 22 w 26"/>
                <a:gd name="T41" fmla="*/ 7 h 16"/>
                <a:gd name="T42" fmla="*/ 26 w 26"/>
                <a:gd name="T43" fmla="*/ 7 h 16"/>
                <a:gd name="T44" fmla="*/ 26 w 26"/>
                <a:gd name="T45" fmla="*/ 5 h 16"/>
                <a:gd name="T46" fmla="*/ 26 w 26"/>
                <a:gd name="T47" fmla="*/ 4 h 16"/>
                <a:gd name="T48" fmla="*/ 26 w 26"/>
                <a:gd name="T49" fmla="*/ 3 h 16"/>
                <a:gd name="T50" fmla="*/ 24 w 26"/>
                <a:gd name="T51" fmla="*/ 1 h 16"/>
                <a:gd name="T52" fmla="*/ 19 w 26"/>
                <a:gd name="T53" fmla="*/ 0 h 16"/>
                <a:gd name="T54" fmla="*/ 17 w 26"/>
                <a:gd name="T55" fmla="*/ 0 h 16"/>
                <a:gd name="T56" fmla="*/ 15 w 26"/>
                <a:gd name="T57" fmla="*/ 3 h 16"/>
                <a:gd name="T58" fmla="*/ 17 w 26"/>
                <a:gd name="T59" fmla="*/ 3 h 16"/>
                <a:gd name="T60" fmla="*/ 17 w 26"/>
                <a:gd name="T61" fmla="*/ 6 h 16"/>
                <a:gd name="T62" fmla="*/ 15 w 26"/>
                <a:gd name="T63" fmla="*/ 6 h 16"/>
                <a:gd name="T64" fmla="*/ 17 w 26"/>
                <a:gd name="T65" fmla="*/ 6 h 16"/>
                <a:gd name="T66" fmla="*/ 15 w 26"/>
                <a:gd name="T67" fmla="*/ 4 h 16"/>
                <a:gd name="T68" fmla="*/ 15 w 26"/>
                <a:gd name="T69" fmla="*/ 4 h 16"/>
                <a:gd name="T70" fmla="*/ 15 w 26"/>
                <a:gd name="T71" fmla="*/ 5 h 16"/>
                <a:gd name="T72" fmla="*/ 15 w 26"/>
                <a:gd name="T73" fmla="*/ 6 h 16"/>
                <a:gd name="T74" fmla="*/ 13 w 26"/>
                <a:gd name="T75" fmla="*/ 5 h 16"/>
                <a:gd name="T76" fmla="*/ 11 w 26"/>
                <a:gd name="T77" fmla="*/ 5 h 16"/>
                <a:gd name="T78" fmla="*/ 13 w 26"/>
                <a:gd name="T79" fmla="*/ 4 h 16"/>
                <a:gd name="T80" fmla="*/ 13 w 26"/>
                <a:gd name="T81" fmla="*/ 3 h 16"/>
                <a:gd name="T82" fmla="*/ 9 w 26"/>
                <a:gd name="T83" fmla="*/ 3 h 16"/>
                <a:gd name="T84" fmla="*/ 9 w 26"/>
                <a:gd name="T85" fmla="*/ 4 h 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16"/>
                <a:gd name="T131" fmla="*/ 26 w 26"/>
                <a:gd name="T132" fmla="*/ 16 h 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16">
                  <a:moveTo>
                    <a:pt x="9" y="4"/>
                  </a:moveTo>
                  <a:lnTo>
                    <a:pt x="7" y="4"/>
                  </a:lnTo>
                  <a:lnTo>
                    <a:pt x="7" y="5"/>
                  </a:lnTo>
                  <a:lnTo>
                    <a:pt x="5" y="6"/>
                  </a:lnTo>
                  <a:lnTo>
                    <a:pt x="3" y="6"/>
                  </a:lnTo>
                  <a:lnTo>
                    <a:pt x="0" y="6"/>
                  </a:lnTo>
                  <a:lnTo>
                    <a:pt x="3" y="6"/>
                  </a:lnTo>
                  <a:lnTo>
                    <a:pt x="0" y="7"/>
                  </a:lnTo>
                  <a:lnTo>
                    <a:pt x="3" y="7"/>
                  </a:lnTo>
                  <a:lnTo>
                    <a:pt x="5" y="7"/>
                  </a:lnTo>
                  <a:lnTo>
                    <a:pt x="5" y="11"/>
                  </a:lnTo>
                  <a:lnTo>
                    <a:pt x="3" y="11"/>
                  </a:lnTo>
                  <a:lnTo>
                    <a:pt x="3" y="12"/>
                  </a:lnTo>
                  <a:lnTo>
                    <a:pt x="5" y="12"/>
                  </a:lnTo>
                  <a:lnTo>
                    <a:pt x="7" y="13"/>
                  </a:lnTo>
                  <a:lnTo>
                    <a:pt x="9" y="13"/>
                  </a:lnTo>
                  <a:lnTo>
                    <a:pt x="13" y="14"/>
                  </a:lnTo>
                  <a:lnTo>
                    <a:pt x="13" y="15"/>
                  </a:lnTo>
                  <a:lnTo>
                    <a:pt x="11" y="15"/>
                  </a:lnTo>
                  <a:lnTo>
                    <a:pt x="13" y="15"/>
                  </a:lnTo>
                  <a:lnTo>
                    <a:pt x="17" y="16"/>
                  </a:lnTo>
                  <a:lnTo>
                    <a:pt x="19" y="16"/>
                  </a:lnTo>
                  <a:lnTo>
                    <a:pt x="19" y="15"/>
                  </a:lnTo>
                  <a:lnTo>
                    <a:pt x="19" y="14"/>
                  </a:lnTo>
                  <a:lnTo>
                    <a:pt x="19" y="13"/>
                  </a:lnTo>
                  <a:lnTo>
                    <a:pt x="24" y="13"/>
                  </a:lnTo>
                  <a:lnTo>
                    <a:pt x="24" y="11"/>
                  </a:lnTo>
                  <a:lnTo>
                    <a:pt x="22" y="11"/>
                  </a:lnTo>
                  <a:lnTo>
                    <a:pt x="19" y="9"/>
                  </a:lnTo>
                  <a:lnTo>
                    <a:pt x="22" y="7"/>
                  </a:lnTo>
                  <a:lnTo>
                    <a:pt x="24" y="7"/>
                  </a:lnTo>
                  <a:lnTo>
                    <a:pt x="26" y="7"/>
                  </a:lnTo>
                  <a:lnTo>
                    <a:pt x="26" y="5"/>
                  </a:lnTo>
                  <a:lnTo>
                    <a:pt x="26" y="4"/>
                  </a:lnTo>
                  <a:lnTo>
                    <a:pt x="26" y="3"/>
                  </a:lnTo>
                  <a:lnTo>
                    <a:pt x="24" y="3"/>
                  </a:lnTo>
                  <a:lnTo>
                    <a:pt x="24" y="1"/>
                  </a:lnTo>
                  <a:lnTo>
                    <a:pt x="22" y="0"/>
                  </a:lnTo>
                  <a:lnTo>
                    <a:pt x="19" y="0"/>
                  </a:lnTo>
                  <a:lnTo>
                    <a:pt x="17" y="0"/>
                  </a:lnTo>
                  <a:lnTo>
                    <a:pt x="15" y="1"/>
                  </a:lnTo>
                  <a:lnTo>
                    <a:pt x="15" y="3"/>
                  </a:lnTo>
                  <a:lnTo>
                    <a:pt x="17" y="3"/>
                  </a:lnTo>
                  <a:lnTo>
                    <a:pt x="17" y="6"/>
                  </a:lnTo>
                  <a:lnTo>
                    <a:pt x="15" y="6"/>
                  </a:lnTo>
                  <a:lnTo>
                    <a:pt x="17" y="6"/>
                  </a:lnTo>
                  <a:lnTo>
                    <a:pt x="17" y="5"/>
                  </a:lnTo>
                  <a:lnTo>
                    <a:pt x="15" y="4"/>
                  </a:lnTo>
                  <a:lnTo>
                    <a:pt x="15" y="5"/>
                  </a:lnTo>
                  <a:lnTo>
                    <a:pt x="15" y="6"/>
                  </a:lnTo>
                  <a:lnTo>
                    <a:pt x="13" y="6"/>
                  </a:lnTo>
                  <a:lnTo>
                    <a:pt x="13" y="5"/>
                  </a:lnTo>
                  <a:lnTo>
                    <a:pt x="11" y="5"/>
                  </a:lnTo>
                  <a:lnTo>
                    <a:pt x="13" y="5"/>
                  </a:lnTo>
                  <a:lnTo>
                    <a:pt x="13" y="4"/>
                  </a:lnTo>
                  <a:lnTo>
                    <a:pt x="13" y="3"/>
                  </a:lnTo>
                  <a:lnTo>
                    <a:pt x="7" y="3"/>
                  </a:lnTo>
                  <a:lnTo>
                    <a:pt x="9" y="3"/>
                  </a:lnTo>
                  <a:lnTo>
                    <a:pt x="9"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3" name="Freeform 1153"/>
            <p:cNvSpPr>
              <a:spLocks/>
            </p:cNvSpPr>
            <p:nvPr/>
          </p:nvSpPr>
          <p:spPr bwMode="auto">
            <a:xfrm>
              <a:off x="4535812" y="4013006"/>
              <a:ext cx="5468" cy="0"/>
            </a:xfrm>
            <a:custGeom>
              <a:avLst/>
              <a:gdLst>
                <a:gd name="T0" fmla="*/ 6 w 6"/>
                <a:gd name="T1" fmla="*/ 6 w 6"/>
                <a:gd name="T2" fmla="*/ 6 w 6"/>
                <a:gd name="T3" fmla="*/ 0 w 6"/>
                <a:gd name="T4" fmla="*/ 0 w 6"/>
                <a:gd name="T5" fmla="*/ 0 w 6"/>
                <a:gd name="T6" fmla="*/ 6 w 6"/>
                <a:gd name="T7" fmla="*/ 0 60000 65536"/>
                <a:gd name="T8" fmla="*/ 0 60000 65536"/>
                <a:gd name="T9" fmla="*/ 0 60000 65536"/>
                <a:gd name="T10" fmla="*/ 0 60000 65536"/>
                <a:gd name="T11" fmla="*/ 0 60000 65536"/>
                <a:gd name="T12" fmla="*/ 0 60000 65536"/>
                <a:gd name="T13" fmla="*/ 0 60000 65536"/>
                <a:gd name="T14" fmla="*/ 0 w 6"/>
                <a:gd name="T15" fmla="*/ 6 w 6"/>
              </a:gdLst>
              <a:ahLst/>
              <a:cxnLst>
                <a:cxn ang="T7">
                  <a:pos x="T0" y="0"/>
                </a:cxn>
                <a:cxn ang="T8">
                  <a:pos x="T1" y="0"/>
                </a:cxn>
                <a:cxn ang="T9">
                  <a:pos x="T2" y="0"/>
                </a:cxn>
                <a:cxn ang="T10">
                  <a:pos x="T3" y="0"/>
                </a:cxn>
                <a:cxn ang="T11">
                  <a:pos x="T4" y="0"/>
                </a:cxn>
                <a:cxn ang="T12">
                  <a:pos x="T5" y="0"/>
                </a:cxn>
                <a:cxn ang="T13">
                  <a:pos x="T6" y="0"/>
                </a:cxn>
              </a:cxnLst>
              <a:rect l="T14" t="0" r="T15" b="0"/>
              <a:pathLst>
                <a:path w="6">
                  <a:moveTo>
                    <a:pt x="6" y="0"/>
                  </a:moveTo>
                  <a:lnTo>
                    <a:pt x="6" y="0"/>
                  </a:lnTo>
                  <a:lnTo>
                    <a:pt x="0" y="0"/>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4" name="Freeform 1154"/>
            <p:cNvSpPr>
              <a:spLocks/>
            </p:cNvSpPr>
            <p:nvPr/>
          </p:nvSpPr>
          <p:spPr bwMode="auto">
            <a:xfrm>
              <a:off x="4470201" y="3840967"/>
              <a:ext cx="3645" cy="6975"/>
            </a:xfrm>
            <a:custGeom>
              <a:avLst/>
              <a:gdLst>
                <a:gd name="T0" fmla="*/ 4 w 4"/>
                <a:gd name="T1" fmla="*/ 6 h 6"/>
                <a:gd name="T2" fmla="*/ 4 w 4"/>
                <a:gd name="T3" fmla="*/ 4 h 6"/>
                <a:gd name="T4" fmla="*/ 4 w 4"/>
                <a:gd name="T5" fmla="*/ 3 h 6"/>
                <a:gd name="T6" fmla="*/ 4 w 4"/>
                <a:gd name="T7" fmla="*/ 3 h 6"/>
                <a:gd name="T8" fmla="*/ 2 w 4"/>
                <a:gd name="T9" fmla="*/ 1 h 6"/>
                <a:gd name="T10" fmla="*/ 2 w 4"/>
                <a:gd name="T11" fmla="*/ 0 h 6"/>
                <a:gd name="T12" fmla="*/ 2 w 4"/>
                <a:gd name="T13" fmla="*/ 0 h 6"/>
                <a:gd name="T14" fmla="*/ 0 w 4"/>
                <a:gd name="T15" fmla="*/ 0 h 6"/>
                <a:gd name="T16" fmla="*/ 0 w 4"/>
                <a:gd name="T17" fmla="*/ 0 h 6"/>
                <a:gd name="T18" fmla="*/ 0 w 4"/>
                <a:gd name="T19" fmla="*/ 1 h 6"/>
                <a:gd name="T20" fmla="*/ 0 w 4"/>
                <a:gd name="T21" fmla="*/ 1 h 6"/>
                <a:gd name="T22" fmla="*/ 0 w 4"/>
                <a:gd name="T23" fmla="*/ 3 h 6"/>
                <a:gd name="T24" fmla="*/ 2 w 4"/>
                <a:gd name="T25" fmla="*/ 3 h 6"/>
                <a:gd name="T26" fmla="*/ 2 w 4"/>
                <a:gd name="T27" fmla="*/ 4 h 6"/>
                <a:gd name="T28" fmla="*/ 2 w 4"/>
                <a:gd name="T29" fmla="*/ 6 h 6"/>
                <a:gd name="T30" fmla="*/ 4 w 4"/>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4" y="6"/>
                  </a:moveTo>
                  <a:lnTo>
                    <a:pt x="4" y="4"/>
                  </a:lnTo>
                  <a:lnTo>
                    <a:pt x="4" y="3"/>
                  </a:lnTo>
                  <a:lnTo>
                    <a:pt x="2" y="1"/>
                  </a:lnTo>
                  <a:lnTo>
                    <a:pt x="2" y="0"/>
                  </a:lnTo>
                  <a:lnTo>
                    <a:pt x="0" y="0"/>
                  </a:lnTo>
                  <a:lnTo>
                    <a:pt x="0" y="1"/>
                  </a:lnTo>
                  <a:lnTo>
                    <a:pt x="0" y="3"/>
                  </a:lnTo>
                  <a:lnTo>
                    <a:pt x="2" y="3"/>
                  </a:lnTo>
                  <a:lnTo>
                    <a:pt x="2" y="4"/>
                  </a:lnTo>
                  <a:lnTo>
                    <a:pt x="2" y="6"/>
                  </a:lnTo>
                  <a:lnTo>
                    <a:pt x="4"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5" name="Freeform 1155"/>
            <p:cNvSpPr>
              <a:spLocks/>
            </p:cNvSpPr>
            <p:nvPr/>
          </p:nvSpPr>
          <p:spPr bwMode="auto">
            <a:xfrm>
              <a:off x="4508474" y="3836317"/>
              <a:ext cx="3645" cy="4650"/>
            </a:xfrm>
            <a:custGeom>
              <a:avLst/>
              <a:gdLst>
                <a:gd name="T0" fmla="*/ 4 w 4"/>
                <a:gd name="T1" fmla="*/ 4 h 4"/>
                <a:gd name="T2" fmla="*/ 4 w 4"/>
                <a:gd name="T3" fmla="*/ 2 h 4"/>
                <a:gd name="T4" fmla="*/ 2 w 4"/>
                <a:gd name="T5" fmla="*/ 1 h 4"/>
                <a:gd name="T6" fmla="*/ 0 w 4"/>
                <a:gd name="T7" fmla="*/ 0 h 4"/>
                <a:gd name="T8" fmla="*/ 0 w 4"/>
                <a:gd name="T9" fmla="*/ 3 h 4"/>
                <a:gd name="T10" fmla="*/ 0 w 4"/>
                <a:gd name="T11" fmla="*/ 3 h 4"/>
                <a:gd name="T12" fmla="*/ 2 w 4"/>
                <a:gd name="T13" fmla="*/ 4 h 4"/>
                <a:gd name="T14" fmla="*/ 4 w 4"/>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2" y="1"/>
                  </a:lnTo>
                  <a:lnTo>
                    <a:pt x="0" y="0"/>
                  </a:lnTo>
                  <a:lnTo>
                    <a:pt x="0" y="3"/>
                  </a:lnTo>
                  <a:lnTo>
                    <a:pt x="2" y="4"/>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6" name="Freeform 1156"/>
            <p:cNvSpPr>
              <a:spLocks/>
            </p:cNvSpPr>
            <p:nvPr/>
          </p:nvSpPr>
          <p:spPr bwMode="auto">
            <a:xfrm>
              <a:off x="4230538" y="3780521"/>
              <a:ext cx="105707" cy="138328"/>
            </a:xfrm>
            <a:custGeom>
              <a:avLst/>
              <a:gdLst>
                <a:gd name="T0" fmla="*/ 8 w 116"/>
                <a:gd name="T1" fmla="*/ 19 h 119"/>
                <a:gd name="T2" fmla="*/ 6 w 116"/>
                <a:gd name="T3" fmla="*/ 23 h 119"/>
                <a:gd name="T4" fmla="*/ 2 w 116"/>
                <a:gd name="T5" fmla="*/ 27 h 119"/>
                <a:gd name="T6" fmla="*/ 6 w 116"/>
                <a:gd name="T7" fmla="*/ 32 h 119"/>
                <a:gd name="T8" fmla="*/ 8 w 116"/>
                <a:gd name="T9" fmla="*/ 37 h 119"/>
                <a:gd name="T10" fmla="*/ 4 w 116"/>
                <a:gd name="T11" fmla="*/ 48 h 119"/>
                <a:gd name="T12" fmla="*/ 10 w 116"/>
                <a:gd name="T13" fmla="*/ 39 h 119"/>
                <a:gd name="T14" fmla="*/ 13 w 116"/>
                <a:gd name="T15" fmla="*/ 40 h 119"/>
                <a:gd name="T16" fmla="*/ 17 w 116"/>
                <a:gd name="T17" fmla="*/ 40 h 119"/>
                <a:gd name="T18" fmla="*/ 19 w 116"/>
                <a:gd name="T19" fmla="*/ 43 h 119"/>
                <a:gd name="T20" fmla="*/ 17 w 116"/>
                <a:gd name="T21" fmla="*/ 53 h 119"/>
                <a:gd name="T22" fmla="*/ 17 w 116"/>
                <a:gd name="T23" fmla="*/ 57 h 119"/>
                <a:gd name="T24" fmla="*/ 25 w 116"/>
                <a:gd name="T25" fmla="*/ 56 h 119"/>
                <a:gd name="T26" fmla="*/ 38 w 116"/>
                <a:gd name="T27" fmla="*/ 53 h 119"/>
                <a:gd name="T28" fmla="*/ 36 w 116"/>
                <a:gd name="T29" fmla="*/ 60 h 119"/>
                <a:gd name="T30" fmla="*/ 40 w 116"/>
                <a:gd name="T31" fmla="*/ 63 h 119"/>
                <a:gd name="T32" fmla="*/ 48 w 116"/>
                <a:gd name="T33" fmla="*/ 64 h 119"/>
                <a:gd name="T34" fmla="*/ 46 w 116"/>
                <a:gd name="T35" fmla="*/ 71 h 119"/>
                <a:gd name="T36" fmla="*/ 44 w 116"/>
                <a:gd name="T37" fmla="*/ 75 h 119"/>
                <a:gd name="T38" fmla="*/ 29 w 116"/>
                <a:gd name="T39" fmla="*/ 81 h 119"/>
                <a:gd name="T40" fmla="*/ 13 w 116"/>
                <a:gd name="T41" fmla="*/ 95 h 119"/>
                <a:gd name="T42" fmla="*/ 21 w 116"/>
                <a:gd name="T43" fmla="*/ 96 h 119"/>
                <a:gd name="T44" fmla="*/ 29 w 116"/>
                <a:gd name="T45" fmla="*/ 98 h 119"/>
                <a:gd name="T46" fmla="*/ 40 w 116"/>
                <a:gd name="T47" fmla="*/ 100 h 119"/>
                <a:gd name="T48" fmla="*/ 53 w 116"/>
                <a:gd name="T49" fmla="*/ 97 h 119"/>
                <a:gd name="T50" fmla="*/ 27 w 116"/>
                <a:gd name="T51" fmla="*/ 105 h 119"/>
                <a:gd name="T52" fmla="*/ 6 w 116"/>
                <a:gd name="T53" fmla="*/ 119 h 119"/>
                <a:gd name="T54" fmla="*/ 15 w 116"/>
                <a:gd name="T55" fmla="*/ 119 h 119"/>
                <a:gd name="T56" fmla="*/ 29 w 116"/>
                <a:gd name="T57" fmla="*/ 114 h 119"/>
                <a:gd name="T58" fmla="*/ 40 w 116"/>
                <a:gd name="T59" fmla="*/ 111 h 119"/>
                <a:gd name="T60" fmla="*/ 55 w 116"/>
                <a:gd name="T61" fmla="*/ 111 h 119"/>
                <a:gd name="T62" fmla="*/ 67 w 116"/>
                <a:gd name="T63" fmla="*/ 109 h 119"/>
                <a:gd name="T64" fmla="*/ 74 w 116"/>
                <a:gd name="T65" fmla="*/ 108 h 119"/>
                <a:gd name="T66" fmla="*/ 90 w 116"/>
                <a:gd name="T67" fmla="*/ 108 h 119"/>
                <a:gd name="T68" fmla="*/ 109 w 116"/>
                <a:gd name="T69" fmla="*/ 101 h 119"/>
                <a:gd name="T70" fmla="*/ 103 w 116"/>
                <a:gd name="T71" fmla="*/ 98 h 119"/>
                <a:gd name="T72" fmla="*/ 105 w 116"/>
                <a:gd name="T73" fmla="*/ 96 h 119"/>
                <a:gd name="T74" fmla="*/ 109 w 116"/>
                <a:gd name="T75" fmla="*/ 93 h 119"/>
                <a:gd name="T76" fmla="*/ 111 w 116"/>
                <a:gd name="T77" fmla="*/ 82 h 119"/>
                <a:gd name="T78" fmla="*/ 90 w 116"/>
                <a:gd name="T79" fmla="*/ 82 h 119"/>
                <a:gd name="T80" fmla="*/ 90 w 116"/>
                <a:gd name="T81" fmla="*/ 73 h 119"/>
                <a:gd name="T82" fmla="*/ 93 w 116"/>
                <a:gd name="T83" fmla="*/ 72 h 119"/>
                <a:gd name="T84" fmla="*/ 80 w 116"/>
                <a:gd name="T85" fmla="*/ 59 h 119"/>
                <a:gd name="T86" fmla="*/ 61 w 116"/>
                <a:gd name="T87" fmla="*/ 42 h 119"/>
                <a:gd name="T88" fmla="*/ 42 w 116"/>
                <a:gd name="T89" fmla="*/ 39 h 119"/>
                <a:gd name="T90" fmla="*/ 50 w 116"/>
                <a:gd name="T91" fmla="*/ 35 h 119"/>
                <a:gd name="T92" fmla="*/ 50 w 116"/>
                <a:gd name="T93" fmla="*/ 31 h 119"/>
                <a:gd name="T94" fmla="*/ 63 w 116"/>
                <a:gd name="T95" fmla="*/ 18 h 119"/>
                <a:gd name="T96" fmla="*/ 31 w 116"/>
                <a:gd name="T97" fmla="*/ 16 h 119"/>
                <a:gd name="T98" fmla="*/ 27 w 116"/>
                <a:gd name="T99" fmla="*/ 15 h 119"/>
                <a:gd name="T100" fmla="*/ 29 w 116"/>
                <a:gd name="T101" fmla="*/ 10 h 119"/>
                <a:gd name="T102" fmla="*/ 42 w 116"/>
                <a:gd name="T103" fmla="*/ 3 h 119"/>
                <a:gd name="T104" fmla="*/ 21 w 116"/>
                <a:gd name="T105" fmla="*/ 0 h 119"/>
                <a:gd name="T106" fmla="*/ 10 w 116"/>
                <a:gd name="T107" fmla="*/ 8 h 119"/>
                <a:gd name="T108" fmla="*/ 4 w 116"/>
                <a:gd name="T109" fmla="*/ 15 h 119"/>
                <a:gd name="T110" fmla="*/ 4 w 116"/>
                <a:gd name="T111" fmla="*/ 18 h 1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
                <a:gd name="T169" fmla="*/ 0 h 119"/>
                <a:gd name="T170" fmla="*/ 116 w 116"/>
                <a:gd name="T171" fmla="*/ 119 h 1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 h="119">
                  <a:moveTo>
                    <a:pt x="6" y="18"/>
                  </a:moveTo>
                  <a:lnTo>
                    <a:pt x="8" y="18"/>
                  </a:lnTo>
                  <a:lnTo>
                    <a:pt x="8" y="19"/>
                  </a:lnTo>
                  <a:lnTo>
                    <a:pt x="6" y="19"/>
                  </a:lnTo>
                  <a:lnTo>
                    <a:pt x="8" y="19"/>
                  </a:lnTo>
                  <a:lnTo>
                    <a:pt x="6" y="20"/>
                  </a:lnTo>
                  <a:lnTo>
                    <a:pt x="6" y="21"/>
                  </a:lnTo>
                  <a:lnTo>
                    <a:pt x="6" y="23"/>
                  </a:lnTo>
                  <a:lnTo>
                    <a:pt x="6" y="24"/>
                  </a:lnTo>
                  <a:lnTo>
                    <a:pt x="4" y="24"/>
                  </a:lnTo>
                  <a:lnTo>
                    <a:pt x="4" y="25"/>
                  </a:lnTo>
                  <a:lnTo>
                    <a:pt x="4" y="27"/>
                  </a:lnTo>
                  <a:lnTo>
                    <a:pt x="2" y="27"/>
                  </a:lnTo>
                  <a:lnTo>
                    <a:pt x="0" y="28"/>
                  </a:lnTo>
                  <a:lnTo>
                    <a:pt x="2" y="28"/>
                  </a:lnTo>
                  <a:lnTo>
                    <a:pt x="2" y="31"/>
                  </a:lnTo>
                  <a:lnTo>
                    <a:pt x="6" y="32"/>
                  </a:lnTo>
                  <a:lnTo>
                    <a:pt x="13" y="29"/>
                  </a:lnTo>
                  <a:lnTo>
                    <a:pt x="13" y="31"/>
                  </a:lnTo>
                  <a:lnTo>
                    <a:pt x="8" y="36"/>
                  </a:lnTo>
                  <a:lnTo>
                    <a:pt x="8" y="37"/>
                  </a:lnTo>
                  <a:lnTo>
                    <a:pt x="6" y="37"/>
                  </a:lnTo>
                  <a:lnTo>
                    <a:pt x="6" y="41"/>
                  </a:lnTo>
                  <a:lnTo>
                    <a:pt x="8" y="41"/>
                  </a:lnTo>
                  <a:lnTo>
                    <a:pt x="4" y="48"/>
                  </a:lnTo>
                  <a:lnTo>
                    <a:pt x="6" y="48"/>
                  </a:lnTo>
                  <a:lnTo>
                    <a:pt x="8" y="48"/>
                  </a:lnTo>
                  <a:lnTo>
                    <a:pt x="10" y="42"/>
                  </a:lnTo>
                  <a:lnTo>
                    <a:pt x="10" y="39"/>
                  </a:lnTo>
                  <a:lnTo>
                    <a:pt x="15" y="35"/>
                  </a:lnTo>
                  <a:lnTo>
                    <a:pt x="15" y="36"/>
                  </a:lnTo>
                  <a:lnTo>
                    <a:pt x="13" y="39"/>
                  </a:lnTo>
                  <a:lnTo>
                    <a:pt x="13" y="41"/>
                  </a:lnTo>
                  <a:lnTo>
                    <a:pt x="13" y="40"/>
                  </a:lnTo>
                  <a:lnTo>
                    <a:pt x="15" y="40"/>
                  </a:lnTo>
                  <a:lnTo>
                    <a:pt x="15" y="39"/>
                  </a:lnTo>
                  <a:lnTo>
                    <a:pt x="17" y="40"/>
                  </a:lnTo>
                  <a:lnTo>
                    <a:pt x="17" y="37"/>
                  </a:lnTo>
                  <a:lnTo>
                    <a:pt x="21" y="39"/>
                  </a:lnTo>
                  <a:lnTo>
                    <a:pt x="19" y="40"/>
                  </a:lnTo>
                  <a:lnTo>
                    <a:pt x="19" y="41"/>
                  </a:lnTo>
                  <a:lnTo>
                    <a:pt x="19" y="43"/>
                  </a:lnTo>
                  <a:lnTo>
                    <a:pt x="21" y="44"/>
                  </a:lnTo>
                  <a:lnTo>
                    <a:pt x="21" y="45"/>
                  </a:lnTo>
                  <a:lnTo>
                    <a:pt x="17" y="52"/>
                  </a:lnTo>
                  <a:lnTo>
                    <a:pt x="17" y="53"/>
                  </a:lnTo>
                  <a:lnTo>
                    <a:pt x="15" y="52"/>
                  </a:lnTo>
                  <a:lnTo>
                    <a:pt x="15" y="53"/>
                  </a:lnTo>
                  <a:lnTo>
                    <a:pt x="17" y="57"/>
                  </a:lnTo>
                  <a:lnTo>
                    <a:pt x="17" y="58"/>
                  </a:lnTo>
                  <a:lnTo>
                    <a:pt x="17" y="57"/>
                  </a:lnTo>
                  <a:lnTo>
                    <a:pt x="17" y="56"/>
                  </a:lnTo>
                  <a:lnTo>
                    <a:pt x="17" y="55"/>
                  </a:lnTo>
                  <a:lnTo>
                    <a:pt x="19" y="55"/>
                  </a:lnTo>
                  <a:lnTo>
                    <a:pt x="25" y="57"/>
                  </a:lnTo>
                  <a:lnTo>
                    <a:pt x="25" y="56"/>
                  </a:lnTo>
                  <a:lnTo>
                    <a:pt x="25" y="55"/>
                  </a:lnTo>
                  <a:lnTo>
                    <a:pt x="31" y="56"/>
                  </a:lnTo>
                  <a:lnTo>
                    <a:pt x="36" y="55"/>
                  </a:lnTo>
                  <a:lnTo>
                    <a:pt x="36" y="53"/>
                  </a:lnTo>
                  <a:lnTo>
                    <a:pt x="38" y="53"/>
                  </a:lnTo>
                  <a:lnTo>
                    <a:pt x="44" y="53"/>
                  </a:lnTo>
                  <a:lnTo>
                    <a:pt x="42" y="53"/>
                  </a:lnTo>
                  <a:lnTo>
                    <a:pt x="40" y="55"/>
                  </a:lnTo>
                  <a:lnTo>
                    <a:pt x="36" y="60"/>
                  </a:lnTo>
                  <a:lnTo>
                    <a:pt x="38" y="60"/>
                  </a:lnTo>
                  <a:lnTo>
                    <a:pt x="40" y="63"/>
                  </a:lnTo>
                  <a:lnTo>
                    <a:pt x="40" y="64"/>
                  </a:lnTo>
                  <a:lnTo>
                    <a:pt x="40" y="63"/>
                  </a:lnTo>
                  <a:lnTo>
                    <a:pt x="42" y="65"/>
                  </a:lnTo>
                  <a:lnTo>
                    <a:pt x="46" y="64"/>
                  </a:lnTo>
                  <a:lnTo>
                    <a:pt x="48" y="63"/>
                  </a:lnTo>
                  <a:lnTo>
                    <a:pt x="50" y="64"/>
                  </a:lnTo>
                  <a:lnTo>
                    <a:pt x="48" y="64"/>
                  </a:lnTo>
                  <a:lnTo>
                    <a:pt x="48" y="67"/>
                  </a:lnTo>
                  <a:lnTo>
                    <a:pt x="46" y="67"/>
                  </a:lnTo>
                  <a:lnTo>
                    <a:pt x="46" y="69"/>
                  </a:lnTo>
                  <a:lnTo>
                    <a:pt x="48" y="69"/>
                  </a:lnTo>
                  <a:lnTo>
                    <a:pt x="46" y="71"/>
                  </a:lnTo>
                  <a:lnTo>
                    <a:pt x="46" y="73"/>
                  </a:lnTo>
                  <a:lnTo>
                    <a:pt x="46" y="74"/>
                  </a:lnTo>
                  <a:lnTo>
                    <a:pt x="48" y="74"/>
                  </a:lnTo>
                  <a:lnTo>
                    <a:pt x="46" y="74"/>
                  </a:lnTo>
                  <a:lnTo>
                    <a:pt x="44" y="75"/>
                  </a:lnTo>
                  <a:lnTo>
                    <a:pt x="34" y="75"/>
                  </a:lnTo>
                  <a:lnTo>
                    <a:pt x="21" y="82"/>
                  </a:lnTo>
                  <a:lnTo>
                    <a:pt x="23" y="82"/>
                  </a:lnTo>
                  <a:lnTo>
                    <a:pt x="25" y="81"/>
                  </a:lnTo>
                  <a:lnTo>
                    <a:pt x="29" y="81"/>
                  </a:lnTo>
                  <a:lnTo>
                    <a:pt x="29" y="85"/>
                  </a:lnTo>
                  <a:lnTo>
                    <a:pt x="31" y="87"/>
                  </a:lnTo>
                  <a:lnTo>
                    <a:pt x="29" y="89"/>
                  </a:lnTo>
                  <a:lnTo>
                    <a:pt x="13" y="95"/>
                  </a:lnTo>
                  <a:lnTo>
                    <a:pt x="15" y="97"/>
                  </a:lnTo>
                  <a:lnTo>
                    <a:pt x="17" y="98"/>
                  </a:lnTo>
                  <a:lnTo>
                    <a:pt x="19" y="98"/>
                  </a:lnTo>
                  <a:lnTo>
                    <a:pt x="21" y="96"/>
                  </a:lnTo>
                  <a:lnTo>
                    <a:pt x="25" y="96"/>
                  </a:lnTo>
                  <a:lnTo>
                    <a:pt x="25" y="98"/>
                  </a:lnTo>
                  <a:lnTo>
                    <a:pt x="27" y="98"/>
                  </a:lnTo>
                  <a:lnTo>
                    <a:pt x="29" y="98"/>
                  </a:lnTo>
                  <a:lnTo>
                    <a:pt x="31" y="97"/>
                  </a:lnTo>
                  <a:lnTo>
                    <a:pt x="34" y="97"/>
                  </a:lnTo>
                  <a:lnTo>
                    <a:pt x="34" y="98"/>
                  </a:lnTo>
                  <a:lnTo>
                    <a:pt x="38" y="100"/>
                  </a:lnTo>
                  <a:lnTo>
                    <a:pt x="40" y="100"/>
                  </a:lnTo>
                  <a:lnTo>
                    <a:pt x="42" y="100"/>
                  </a:lnTo>
                  <a:lnTo>
                    <a:pt x="44" y="100"/>
                  </a:lnTo>
                  <a:lnTo>
                    <a:pt x="44" y="99"/>
                  </a:lnTo>
                  <a:lnTo>
                    <a:pt x="53" y="96"/>
                  </a:lnTo>
                  <a:lnTo>
                    <a:pt x="53" y="97"/>
                  </a:lnTo>
                  <a:lnTo>
                    <a:pt x="46" y="101"/>
                  </a:lnTo>
                  <a:lnTo>
                    <a:pt x="46" y="103"/>
                  </a:lnTo>
                  <a:lnTo>
                    <a:pt x="29" y="104"/>
                  </a:lnTo>
                  <a:lnTo>
                    <a:pt x="27" y="105"/>
                  </a:lnTo>
                  <a:lnTo>
                    <a:pt x="25" y="106"/>
                  </a:lnTo>
                  <a:lnTo>
                    <a:pt x="23" y="108"/>
                  </a:lnTo>
                  <a:lnTo>
                    <a:pt x="8" y="116"/>
                  </a:lnTo>
                  <a:lnTo>
                    <a:pt x="6" y="117"/>
                  </a:lnTo>
                  <a:lnTo>
                    <a:pt x="6" y="119"/>
                  </a:lnTo>
                  <a:lnTo>
                    <a:pt x="8" y="117"/>
                  </a:lnTo>
                  <a:lnTo>
                    <a:pt x="8" y="116"/>
                  </a:lnTo>
                  <a:lnTo>
                    <a:pt x="13" y="117"/>
                  </a:lnTo>
                  <a:lnTo>
                    <a:pt x="15" y="119"/>
                  </a:lnTo>
                  <a:lnTo>
                    <a:pt x="15" y="117"/>
                  </a:lnTo>
                  <a:lnTo>
                    <a:pt x="17" y="116"/>
                  </a:lnTo>
                  <a:lnTo>
                    <a:pt x="19" y="115"/>
                  </a:lnTo>
                  <a:lnTo>
                    <a:pt x="21" y="114"/>
                  </a:lnTo>
                  <a:lnTo>
                    <a:pt x="29" y="114"/>
                  </a:lnTo>
                  <a:lnTo>
                    <a:pt x="34" y="115"/>
                  </a:lnTo>
                  <a:lnTo>
                    <a:pt x="36" y="115"/>
                  </a:lnTo>
                  <a:lnTo>
                    <a:pt x="38" y="114"/>
                  </a:lnTo>
                  <a:lnTo>
                    <a:pt x="40" y="111"/>
                  </a:lnTo>
                  <a:lnTo>
                    <a:pt x="42" y="111"/>
                  </a:lnTo>
                  <a:lnTo>
                    <a:pt x="48" y="109"/>
                  </a:lnTo>
                  <a:lnTo>
                    <a:pt x="53" y="112"/>
                  </a:lnTo>
                  <a:lnTo>
                    <a:pt x="55" y="111"/>
                  </a:lnTo>
                  <a:lnTo>
                    <a:pt x="57" y="111"/>
                  </a:lnTo>
                  <a:lnTo>
                    <a:pt x="59" y="111"/>
                  </a:lnTo>
                  <a:lnTo>
                    <a:pt x="61" y="111"/>
                  </a:lnTo>
                  <a:lnTo>
                    <a:pt x="61" y="109"/>
                  </a:lnTo>
                  <a:lnTo>
                    <a:pt x="67" y="109"/>
                  </a:lnTo>
                  <a:lnTo>
                    <a:pt x="69" y="108"/>
                  </a:lnTo>
                  <a:lnTo>
                    <a:pt x="69" y="107"/>
                  </a:lnTo>
                  <a:lnTo>
                    <a:pt x="71" y="107"/>
                  </a:lnTo>
                  <a:lnTo>
                    <a:pt x="74" y="108"/>
                  </a:lnTo>
                  <a:lnTo>
                    <a:pt x="76" y="107"/>
                  </a:lnTo>
                  <a:lnTo>
                    <a:pt x="76" y="108"/>
                  </a:lnTo>
                  <a:lnTo>
                    <a:pt x="78" y="109"/>
                  </a:lnTo>
                  <a:lnTo>
                    <a:pt x="88" y="108"/>
                  </a:lnTo>
                  <a:lnTo>
                    <a:pt x="90" y="108"/>
                  </a:lnTo>
                  <a:lnTo>
                    <a:pt x="105" y="106"/>
                  </a:lnTo>
                  <a:lnTo>
                    <a:pt x="109" y="104"/>
                  </a:lnTo>
                  <a:lnTo>
                    <a:pt x="111" y="101"/>
                  </a:lnTo>
                  <a:lnTo>
                    <a:pt x="109" y="101"/>
                  </a:lnTo>
                  <a:lnTo>
                    <a:pt x="101" y="101"/>
                  </a:lnTo>
                  <a:lnTo>
                    <a:pt x="101" y="100"/>
                  </a:lnTo>
                  <a:lnTo>
                    <a:pt x="99" y="99"/>
                  </a:lnTo>
                  <a:lnTo>
                    <a:pt x="101" y="98"/>
                  </a:lnTo>
                  <a:lnTo>
                    <a:pt x="103" y="98"/>
                  </a:lnTo>
                  <a:lnTo>
                    <a:pt x="103" y="97"/>
                  </a:lnTo>
                  <a:lnTo>
                    <a:pt x="101" y="96"/>
                  </a:lnTo>
                  <a:lnTo>
                    <a:pt x="103" y="96"/>
                  </a:lnTo>
                  <a:lnTo>
                    <a:pt x="105" y="96"/>
                  </a:lnTo>
                  <a:lnTo>
                    <a:pt x="107" y="96"/>
                  </a:lnTo>
                  <a:lnTo>
                    <a:pt x="109" y="95"/>
                  </a:lnTo>
                  <a:lnTo>
                    <a:pt x="107" y="93"/>
                  </a:lnTo>
                  <a:lnTo>
                    <a:pt x="109" y="93"/>
                  </a:lnTo>
                  <a:lnTo>
                    <a:pt x="111" y="92"/>
                  </a:lnTo>
                  <a:lnTo>
                    <a:pt x="114" y="91"/>
                  </a:lnTo>
                  <a:lnTo>
                    <a:pt x="116" y="85"/>
                  </a:lnTo>
                  <a:lnTo>
                    <a:pt x="116" y="83"/>
                  </a:lnTo>
                  <a:lnTo>
                    <a:pt x="111" y="82"/>
                  </a:lnTo>
                  <a:lnTo>
                    <a:pt x="107" y="80"/>
                  </a:lnTo>
                  <a:lnTo>
                    <a:pt x="99" y="81"/>
                  </a:lnTo>
                  <a:lnTo>
                    <a:pt x="95" y="83"/>
                  </a:lnTo>
                  <a:lnTo>
                    <a:pt x="95" y="82"/>
                  </a:lnTo>
                  <a:lnTo>
                    <a:pt x="90" y="82"/>
                  </a:lnTo>
                  <a:lnTo>
                    <a:pt x="90" y="81"/>
                  </a:lnTo>
                  <a:lnTo>
                    <a:pt x="95" y="79"/>
                  </a:lnTo>
                  <a:lnTo>
                    <a:pt x="95" y="77"/>
                  </a:lnTo>
                  <a:lnTo>
                    <a:pt x="95" y="76"/>
                  </a:lnTo>
                  <a:lnTo>
                    <a:pt x="90" y="73"/>
                  </a:lnTo>
                  <a:lnTo>
                    <a:pt x="88" y="72"/>
                  </a:lnTo>
                  <a:lnTo>
                    <a:pt x="84" y="71"/>
                  </a:lnTo>
                  <a:lnTo>
                    <a:pt x="86" y="69"/>
                  </a:lnTo>
                  <a:lnTo>
                    <a:pt x="88" y="72"/>
                  </a:lnTo>
                  <a:lnTo>
                    <a:pt x="93" y="72"/>
                  </a:lnTo>
                  <a:lnTo>
                    <a:pt x="93" y="69"/>
                  </a:lnTo>
                  <a:lnTo>
                    <a:pt x="88" y="66"/>
                  </a:lnTo>
                  <a:lnTo>
                    <a:pt x="86" y="64"/>
                  </a:lnTo>
                  <a:lnTo>
                    <a:pt x="80" y="59"/>
                  </a:lnTo>
                  <a:lnTo>
                    <a:pt x="74" y="58"/>
                  </a:lnTo>
                  <a:lnTo>
                    <a:pt x="67" y="50"/>
                  </a:lnTo>
                  <a:lnTo>
                    <a:pt x="67" y="45"/>
                  </a:lnTo>
                  <a:lnTo>
                    <a:pt x="61" y="42"/>
                  </a:lnTo>
                  <a:lnTo>
                    <a:pt x="59" y="41"/>
                  </a:lnTo>
                  <a:lnTo>
                    <a:pt x="53" y="39"/>
                  </a:lnTo>
                  <a:lnTo>
                    <a:pt x="50" y="37"/>
                  </a:lnTo>
                  <a:lnTo>
                    <a:pt x="46" y="39"/>
                  </a:lnTo>
                  <a:lnTo>
                    <a:pt x="42" y="39"/>
                  </a:lnTo>
                  <a:lnTo>
                    <a:pt x="42" y="37"/>
                  </a:lnTo>
                  <a:lnTo>
                    <a:pt x="44" y="36"/>
                  </a:lnTo>
                  <a:lnTo>
                    <a:pt x="48" y="35"/>
                  </a:lnTo>
                  <a:lnTo>
                    <a:pt x="50" y="35"/>
                  </a:lnTo>
                  <a:lnTo>
                    <a:pt x="48" y="33"/>
                  </a:lnTo>
                  <a:lnTo>
                    <a:pt x="46" y="33"/>
                  </a:lnTo>
                  <a:lnTo>
                    <a:pt x="46" y="32"/>
                  </a:lnTo>
                  <a:lnTo>
                    <a:pt x="48" y="32"/>
                  </a:lnTo>
                  <a:lnTo>
                    <a:pt x="50" y="31"/>
                  </a:lnTo>
                  <a:lnTo>
                    <a:pt x="53" y="29"/>
                  </a:lnTo>
                  <a:lnTo>
                    <a:pt x="53" y="28"/>
                  </a:lnTo>
                  <a:lnTo>
                    <a:pt x="57" y="26"/>
                  </a:lnTo>
                  <a:lnTo>
                    <a:pt x="59" y="20"/>
                  </a:lnTo>
                  <a:lnTo>
                    <a:pt x="63" y="18"/>
                  </a:lnTo>
                  <a:lnTo>
                    <a:pt x="63" y="16"/>
                  </a:lnTo>
                  <a:lnTo>
                    <a:pt x="61" y="13"/>
                  </a:lnTo>
                  <a:lnTo>
                    <a:pt x="44" y="13"/>
                  </a:lnTo>
                  <a:lnTo>
                    <a:pt x="42" y="13"/>
                  </a:lnTo>
                  <a:lnTo>
                    <a:pt x="31" y="16"/>
                  </a:lnTo>
                  <a:lnTo>
                    <a:pt x="29" y="16"/>
                  </a:lnTo>
                  <a:lnTo>
                    <a:pt x="27" y="16"/>
                  </a:lnTo>
                  <a:lnTo>
                    <a:pt x="29" y="15"/>
                  </a:lnTo>
                  <a:lnTo>
                    <a:pt x="27" y="15"/>
                  </a:lnTo>
                  <a:lnTo>
                    <a:pt x="27" y="13"/>
                  </a:lnTo>
                  <a:lnTo>
                    <a:pt x="31" y="13"/>
                  </a:lnTo>
                  <a:lnTo>
                    <a:pt x="34" y="12"/>
                  </a:lnTo>
                  <a:lnTo>
                    <a:pt x="29" y="11"/>
                  </a:lnTo>
                  <a:lnTo>
                    <a:pt x="29" y="10"/>
                  </a:lnTo>
                  <a:lnTo>
                    <a:pt x="31" y="9"/>
                  </a:lnTo>
                  <a:lnTo>
                    <a:pt x="38" y="7"/>
                  </a:lnTo>
                  <a:lnTo>
                    <a:pt x="40" y="4"/>
                  </a:lnTo>
                  <a:lnTo>
                    <a:pt x="42" y="3"/>
                  </a:lnTo>
                  <a:lnTo>
                    <a:pt x="44" y="0"/>
                  </a:lnTo>
                  <a:lnTo>
                    <a:pt x="40" y="0"/>
                  </a:lnTo>
                  <a:lnTo>
                    <a:pt x="25" y="1"/>
                  </a:lnTo>
                  <a:lnTo>
                    <a:pt x="21" y="0"/>
                  </a:lnTo>
                  <a:lnTo>
                    <a:pt x="17" y="1"/>
                  </a:lnTo>
                  <a:lnTo>
                    <a:pt x="15" y="3"/>
                  </a:lnTo>
                  <a:lnTo>
                    <a:pt x="15" y="5"/>
                  </a:lnTo>
                  <a:lnTo>
                    <a:pt x="10" y="5"/>
                  </a:lnTo>
                  <a:lnTo>
                    <a:pt x="10" y="8"/>
                  </a:lnTo>
                  <a:lnTo>
                    <a:pt x="10" y="9"/>
                  </a:lnTo>
                  <a:lnTo>
                    <a:pt x="13" y="10"/>
                  </a:lnTo>
                  <a:lnTo>
                    <a:pt x="4" y="12"/>
                  </a:lnTo>
                  <a:lnTo>
                    <a:pt x="4" y="15"/>
                  </a:lnTo>
                  <a:lnTo>
                    <a:pt x="6" y="16"/>
                  </a:lnTo>
                  <a:lnTo>
                    <a:pt x="4" y="16"/>
                  </a:lnTo>
                  <a:lnTo>
                    <a:pt x="4" y="18"/>
                  </a:lnTo>
                  <a:lnTo>
                    <a:pt x="6" y="1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7" name="Freeform 1157"/>
            <p:cNvSpPr>
              <a:spLocks/>
            </p:cNvSpPr>
            <p:nvPr/>
          </p:nvSpPr>
          <p:spPr bwMode="auto">
            <a:xfrm>
              <a:off x="4216869" y="3723562"/>
              <a:ext cx="3645" cy="4650"/>
            </a:xfrm>
            <a:custGeom>
              <a:avLst/>
              <a:gdLst>
                <a:gd name="T0" fmla="*/ 2 w 4"/>
                <a:gd name="T1" fmla="*/ 0 h 4"/>
                <a:gd name="T2" fmla="*/ 0 w 4"/>
                <a:gd name="T3" fmla="*/ 1 h 4"/>
                <a:gd name="T4" fmla="*/ 2 w 4"/>
                <a:gd name="T5" fmla="*/ 3 h 4"/>
                <a:gd name="T6" fmla="*/ 2 w 4"/>
                <a:gd name="T7" fmla="*/ 3 h 4"/>
                <a:gd name="T8" fmla="*/ 2 w 4"/>
                <a:gd name="T9" fmla="*/ 4 h 4"/>
                <a:gd name="T10" fmla="*/ 4 w 4"/>
                <a:gd name="T11" fmla="*/ 3 h 4"/>
                <a:gd name="T12" fmla="*/ 4 w 4"/>
                <a:gd name="T13" fmla="*/ 3 h 4"/>
                <a:gd name="T14" fmla="*/ 4 w 4"/>
                <a:gd name="T15" fmla="*/ 2 h 4"/>
                <a:gd name="T16" fmla="*/ 2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1"/>
                  </a:lnTo>
                  <a:lnTo>
                    <a:pt x="2" y="3"/>
                  </a:lnTo>
                  <a:lnTo>
                    <a:pt x="2" y="4"/>
                  </a:lnTo>
                  <a:lnTo>
                    <a:pt x="4" y="3"/>
                  </a:lnTo>
                  <a:lnTo>
                    <a:pt x="4" y="2"/>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8" name="Freeform 1158"/>
            <p:cNvSpPr>
              <a:spLocks/>
            </p:cNvSpPr>
            <p:nvPr/>
          </p:nvSpPr>
          <p:spPr bwMode="auto">
            <a:xfrm>
              <a:off x="4239650" y="3830505"/>
              <a:ext cx="4556" cy="4650"/>
            </a:xfrm>
            <a:custGeom>
              <a:avLst/>
              <a:gdLst>
                <a:gd name="T0" fmla="*/ 5 w 5"/>
                <a:gd name="T1" fmla="*/ 1 h 4"/>
                <a:gd name="T2" fmla="*/ 5 w 5"/>
                <a:gd name="T3" fmla="*/ 0 h 4"/>
                <a:gd name="T4" fmla="*/ 0 w 5"/>
                <a:gd name="T5" fmla="*/ 0 h 4"/>
                <a:gd name="T6" fmla="*/ 0 w 5"/>
                <a:gd name="T7" fmla="*/ 0 h 4"/>
                <a:gd name="T8" fmla="*/ 0 w 5"/>
                <a:gd name="T9" fmla="*/ 2 h 4"/>
                <a:gd name="T10" fmla="*/ 3 w 5"/>
                <a:gd name="T11" fmla="*/ 4 h 4"/>
                <a:gd name="T12" fmla="*/ 5 w 5"/>
                <a:gd name="T13" fmla="*/ 4 h 4"/>
                <a:gd name="T14" fmla="*/ 5 w 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1"/>
                  </a:moveTo>
                  <a:lnTo>
                    <a:pt x="5" y="0"/>
                  </a:lnTo>
                  <a:lnTo>
                    <a:pt x="0" y="0"/>
                  </a:lnTo>
                  <a:lnTo>
                    <a:pt x="0" y="2"/>
                  </a:lnTo>
                  <a:lnTo>
                    <a:pt x="3" y="4"/>
                  </a:lnTo>
                  <a:lnTo>
                    <a:pt x="5" y="4"/>
                  </a:lnTo>
                  <a:lnTo>
                    <a:pt x="5"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79" name="Freeform 1159"/>
            <p:cNvSpPr>
              <a:spLocks/>
            </p:cNvSpPr>
            <p:nvPr/>
          </p:nvSpPr>
          <p:spPr bwMode="auto">
            <a:xfrm>
              <a:off x="4266988" y="3773547"/>
              <a:ext cx="1823" cy="2325"/>
            </a:xfrm>
            <a:custGeom>
              <a:avLst/>
              <a:gdLst>
                <a:gd name="T0" fmla="*/ 2 w 2"/>
                <a:gd name="T1" fmla="*/ 2 h 2"/>
                <a:gd name="T2" fmla="*/ 2 w 2"/>
                <a:gd name="T3" fmla="*/ 1 h 2"/>
                <a:gd name="T4" fmla="*/ 2 w 2"/>
                <a:gd name="T5" fmla="*/ 1 h 2"/>
                <a:gd name="T6" fmla="*/ 2 w 2"/>
                <a:gd name="T7" fmla="*/ 0 h 2"/>
                <a:gd name="T8" fmla="*/ 0 w 2"/>
                <a:gd name="T9" fmla="*/ 1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1"/>
                  </a:lnTo>
                  <a:lnTo>
                    <a:pt x="2" y="0"/>
                  </a:lnTo>
                  <a:lnTo>
                    <a:pt x="0" y="1"/>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0" name="Freeform 1160"/>
            <p:cNvSpPr>
              <a:spLocks/>
            </p:cNvSpPr>
            <p:nvPr/>
          </p:nvSpPr>
          <p:spPr bwMode="auto">
            <a:xfrm>
              <a:off x="4268811" y="3770059"/>
              <a:ext cx="7290" cy="3487"/>
            </a:xfrm>
            <a:custGeom>
              <a:avLst/>
              <a:gdLst>
                <a:gd name="T0" fmla="*/ 4 w 8"/>
                <a:gd name="T1" fmla="*/ 3 h 3"/>
                <a:gd name="T2" fmla="*/ 6 w 8"/>
                <a:gd name="T3" fmla="*/ 3 h 3"/>
                <a:gd name="T4" fmla="*/ 8 w 8"/>
                <a:gd name="T5" fmla="*/ 3 h 3"/>
                <a:gd name="T6" fmla="*/ 8 w 8"/>
                <a:gd name="T7" fmla="*/ 3 h 3"/>
                <a:gd name="T8" fmla="*/ 6 w 8"/>
                <a:gd name="T9" fmla="*/ 3 h 3"/>
                <a:gd name="T10" fmla="*/ 2 w 8"/>
                <a:gd name="T11" fmla="*/ 2 h 3"/>
                <a:gd name="T12" fmla="*/ 2 w 8"/>
                <a:gd name="T13" fmla="*/ 1 h 3"/>
                <a:gd name="T14" fmla="*/ 0 w 8"/>
                <a:gd name="T15" fmla="*/ 0 h 3"/>
                <a:gd name="T16" fmla="*/ 0 w 8"/>
                <a:gd name="T17" fmla="*/ 0 h 3"/>
                <a:gd name="T18" fmla="*/ 0 w 8"/>
                <a:gd name="T19" fmla="*/ 3 h 3"/>
                <a:gd name="T20" fmla="*/ 0 w 8"/>
                <a:gd name="T21" fmla="*/ 3 h 3"/>
                <a:gd name="T22" fmla="*/ 4 w 8"/>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
                <a:gd name="T38" fmla="*/ 8 w 8"/>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
                  <a:moveTo>
                    <a:pt x="4" y="3"/>
                  </a:moveTo>
                  <a:lnTo>
                    <a:pt x="6" y="3"/>
                  </a:lnTo>
                  <a:lnTo>
                    <a:pt x="8" y="3"/>
                  </a:lnTo>
                  <a:lnTo>
                    <a:pt x="6" y="3"/>
                  </a:lnTo>
                  <a:lnTo>
                    <a:pt x="2" y="2"/>
                  </a:lnTo>
                  <a:lnTo>
                    <a:pt x="2" y="1"/>
                  </a:lnTo>
                  <a:lnTo>
                    <a:pt x="0" y="0"/>
                  </a:lnTo>
                  <a:lnTo>
                    <a:pt x="0" y="3"/>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1" name="Freeform 1161"/>
            <p:cNvSpPr>
              <a:spLocks/>
            </p:cNvSpPr>
            <p:nvPr/>
          </p:nvSpPr>
          <p:spPr bwMode="auto">
            <a:xfrm>
              <a:off x="4247852" y="3851429"/>
              <a:ext cx="5468" cy="5812"/>
            </a:xfrm>
            <a:custGeom>
              <a:avLst/>
              <a:gdLst>
                <a:gd name="T0" fmla="*/ 0 w 6"/>
                <a:gd name="T1" fmla="*/ 5 h 5"/>
                <a:gd name="T2" fmla="*/ 2 w 6"/>
                <a:gd name="T3" fmla="*/ 4 h 5"/>
                <a:gd name="T4" fmla="*/ 6 w 6"/>
                <a:gd name="T5" fmla="*/ 3 h 5"/>
                <a:gd name="T6" fmla="*/ 6 w 6"/>
                <a:gd name="T7" fmla="*/ 2 h 5"/>
                <a:gd name="T8" fmla="*/ 6 w 6"/>
                <a:gd name="T9" fmla="*/ 0 h 5"/>
                <a:gd name="T10" fmla="*/ 6 w 6"/>
                <a:gd name="T11" fmla="*/ 0 h 5"/>
                <a:gd name="T12" fmla="*/ 0 w 6"/>
                <a:gd name="T13" fmla="*/ 5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2" y="4"/>
                  </a:lnTo>
                  <a:lnTo>
                    <a:pt x="6" y="3"/>
                  </a:lnTo>
                  <a:lnTo>
                    <a:pt x="6" y="2"/>
                  </a:lnTo>
                  <a:lnTo>
                    <a:pt x="6" y="0"/>
                  </a:lnTo>
                  <a:lnTo>
                    <a:pt x="0"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2" name="Freeform 1162"/>
            <p:cNvSpPr>
              <a:spLocks/>
            </p:cNvSpPr>
            <p:nvPr/>
          </p:nvSpPr>
          <p:spPr bwMode="auto">
            <a:xfrm>
              <a:off x="4253319" y="3866540"/>
              <a:ext cx="3645" cy="2325"/>
            </a:xfrm>
            <a:custGeom>
              <a:avLst/>
              <a:gdLst>
                <a:gd name="T0" fmla="*/ 2 w 4"/>
                <a:gd name="T1" fmla="*/ 2 h 2"/>
                <a:gd name="T2" fmla="*/ 4 w 4"/>
                <a:gd name="T3" fmla="*/ 2 h 2"/>
                <a:gd name="T4" fmla="*/ 2 w 4"/>
                <a:gd name="T5" fmla="*/ 0 h 2"/>
                <a:gd name="T6" fmla="*/ 0 w 4"/>
                <a:gd name="T7" fmla="*/ 0 h 2"/>
                <a:gd name="T8" fmla="*/ 2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4" y="2"/>
                  </a:lnTo>
                  <a:lnTo>
                    <a:pt x="2" y="0"/>
                  </a:lnTo>
                  <a:lnTo>
                    <a:pt x="0" y="0"/>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3" name="Freeform 1163"/>
            <p:cNvSpPr>
              <a:spLocks/>
            </p:cNvSpPr>
            <p:nvPr/>
          </p:nvSpPr>
          <p:spPr bwMode="auto">
            <a:xfrm>
              <a:off x="4222336" y="3795633"/>
              <a:ext cx="11846" cy="11624"/>
            </a:xfrm>
            <a:custGeom>
              <a:avLst/>
              <a:gdLst>
                <a:gd name="T0" fmla="*/ 7 w 13"/>
                <a:gd name="T1" fmla="*/ 4 h 10"/>
                <a:gd name="T2" fmla="*/ 7 w 13"/>
                <a:gd name="T3" fmla="*/ 2 h 10"/>
                <a:gd name="T4" fmla="*/ 5 w 13"/>
                <a:gd name="T5" fmla="*/ 0 h 10"/>
                <a:gd name="T6" fmla="*/ 5 w 13"/>
                <a:gd name="T7" fmla="*/ 0 h 10"/>
                <a:gd name="T8" fmla="*/ 5 w 13"/>
                <a:gd name="T9" fmla="*/ 4 h 10"/>
                <a:gd name="T10" fmla="*/ 3 w 13"/>
                <a:gd name="T11" fmla="*/ 3 h 10"/>
                <a:gd name="T12" fmla="*/ 0 w 13"/>
                <a:gd name="T13" fmla="*/ 4 h 10"/>
                <a:gd name="T14" fmla="*/ 0 w 13"/>
                <a:gd name="T15" fmla="*/ 5 h 10"/>
                <a:gd name="T16" fmla="*/ 0 w 13"/>
                <a:gd name="T17" fmla="*/ 5 h 10"/>
                <a:gd name="T18" fmla="*/ 3 w 13"/>
                <a:gd name="T19" fmla="*/ 5 h 10"/>
                <a:gd name="T20" fmla="*/ 5 w 13"/>
                <a:gd name="T21" fmla="*/ 7 h 10"/>
                <a:gd name="T22" fmla="*/ 5 w 13"/>
                <a:gd name="T23" fmla="*/ 8 h 10"/>
                <a:gd name="T24" fmla="*/ 5 w 13"/>
                <a:gd name="T25" fmla="*/ 8 h 10"/>
                <a:gd name="T26" fmla="*/ 11 w 13"/>
                <a:gd name="T27" fmla="*/ 8 h 10"/>
                <a:gd name="T28" fmla="*/ 11 w 13"/>
                <a:gd name="T29" fmla="*/ 10 h 10"/>
                <a:gd name="T30" fmla="*/ 13 w 13"/>
                <a:gd name="T31" fmla="*/ 10 h 10"/>
                <a:gd name="T32" fmla="*/ 13 w 13"/>
                <a:gd name="T33" fmla="*/ 7 h 10"/>
                <a:gd name="T34" fmla="*/ 11 w 13"/>
                <a:gd name="T35" fmla="*/ 7 h 10"/>
                <a:gd name="T36" fmla="*/ 9 w 13"/>
                <a:gd name="T37" fmla="*/ 6 h 10"/>
                <a:gd name="T38" fmla="*/ 9 w 13"/>
                <a:gd name="T39" fmla="*/ 5 h 10"/>
                <a:gd name="T40" fmla="*/ 7 w 13"/>
                <a:gd name="T41" fmla="*/ 4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0"/>
                <a:gd name="T65" fmla="*/ 13 w 13"/>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0">
                  <a:moveTo>
                    <a:pt x="7" y="4"/>
                  </a:moveTo>
                  <a:lnTo>
                    <a:pt x="7" y="2"/>
                  </a:lnTo>
                  <a:lnTo>
                    <a:pt x="5" y="0"/>
                  </a:lnTo>
                  <a:lnTo>
                    <a:pt x="5" y="4"/>
                  </a:lnTo>
                  <a:lnTo>
                    <a:pt x="3" y="3"/>
                  </a:lnTo>
                  <a:lnTo>
                    <a:pt x="0" y="4"/>
                  </a:lnTo>
                  <a:lnTo>
                    <a:pt x="0" y="5"/>
                  </a:lnTo>
                  <a:lnTo>
                    <a:pt x="3" y="5"/>
                  </a:lnTo>
                  <a:lnTo>
                    <a:pt x="5" y="7"/>
                  </a:lnTo>
                  <a:lnTo>
                    <a:pt x="5" y="8"/>
                  </a:lnTo>
                  <a:lnTo>
                    <a:pt x="11" y="8"/>
                  </a:lnTo>
                  <a:lnTo>
                    <a:pt x="11" y="10"/>
                  </a:lnTo>
                  <a:lnTo>
                    <a:pt x="13" y="10"/>
                  </a:lnTo>
                  <a:lnTo>
                    <a:pt x="13" y="7"/>
                  </a:lnTo>
                  <a:lnTo>
                    <a:pt x="11" y="7"/>
                  </a:lnTo>
                  <a:lnTo>
                    <a:pt x="9" y="6"/>
                  </a:lnTo>
                  <a:lnTo>
                    <a:pt x="9" y="5"/>
                  </a:lnTo>
                  <a:lnTo>
                    <a:pt x="7"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4" name="Freeform 1164"/>
            <p:cNvSpPr>
              <a:spLocks/>
            </p:cNvSpPr>
            <p:nvPr/>
          </p:nvSpPr>
          <p:spPr bwMode="auto">
            <a:xfrm>
              <a:off x="4216869" y="3782846"/>
              <a:ext cx="11846" cy="11624"/>
            </a:xfrm>
            <a:custGeom>
              <a:avLst/>
              <a:gdLst>
                <a:gd name="T0" fmla="*/ 4 w 13"/>
                <a:gd name="T1" fmla="*/ 3 h 10"/>
                <a:gd name="T2" fmla="*/ 4 w 13"/>
                <a:gd name="T3" fmla="*/ 5 h 10"/>
                <a:gd name="T4" fmla="*/ 2 w 13"/>
                <a:gd name="T5" fmla="*/ 5 h 10"/>
                <a:gd name="T6" fmla="*/ 2 w 13"/>
                <a:gd name="T7" fmla="*/ 3 h 10"/>
                <a:gd name="T8" fmla="*/ 0 w 13"/>
                <a:gd name="T9" fmla="*/ 5 h 10"/>
                <a:gd name="T10" fmla="*/ 0 w 13"/>
                <a:gd name="T11" fmla="*/ 7 h 10"/>
                <a:gd name="T12" fmla="*/ 2 w 13"/>
                <a:gd name="T13" fmla="*/ 8 h 10"/>
                <a:gd name="T14" fmla="*/ 0 w 13"/>
                <a:gd name="T15" fmla="*/ 9 h 10"/>
                <a:gd name="T16" fmla="*/ 0 w 13"/>
                <a:gd name="T17" fmla="*/ 9 h 10"/>
                <a:gd name="T18" fmla="*/ 2 w 13"/>
                <a:gd name="T19" fmla="*/ 10 h 10"/>
                <a:gd name="T20" fmla="*/ 4 w 13"/>
                <a:gd name="T21" fmla="*/ 9 h 10"/>
                <a:gd name="T22" fmla="*/ 4 w 13"/>
                <a:gd name="T23" fmla="*/ 9 h 10"/>
                <a:gd name="T24" fmla="*/ 6 w 13"/>
                <a:gd name="T25" fmla="*/ 8 h 10"/>
                <a:gd name="T26" fmla="*/ 6 w 13"/>
                <a:gd name="T27" fmla="*/ 8 h 10"/>
                <a:gd name="T28" fmla="*/ 9 w 13"/>
                <a:gd name="T29" fmla="*/ 8 h 10"/>
                <a:gd name="T30" fmla="*/ 11 w 13"/>
                <a:gd name="T31" fmla="*/ 7 h 10"/>
                <a:gd name="T32" fmla="*/ 11 w 13"/>
                <a:gd name="T33" fmla="*/ 6 h 10"/>
                <a:gd name="T34" fmla="*/ 11 w 13"/>
                <a:gd name="T35" fmla="*/ 6 h 10"/>
                <a:gd name="T36" fmla="*/ 11 w 13"/>
                <a:gd name="T37" fmla="*/ 5 h 10"/>
                <a:gd name="T38" fmla="*/ 11 w 13"/>
                <a:gd name="T39" fmla="*/ 5 h 10"/>
                <a:gd name="T40" fmla="*/ 13 w 13"/>
                <a:gd name="T41" fmla="*/ 3 h 10"/>
                <a:gd name="T42" fmla="*/ 13 w 13"/>
                <a:gd name="T43" fmla="*/ 3 h 10"/>
                <a:gd name="T44" fmla="*/ 13 w 13"/>
                <a:gd name="T45" fmla="*/ 3 h 10"/>
                <a:gd name="T46" fmla="*/ 13 w 13"/>
                <a:gd name="T47" fmla="*/ 2 h 10"/>
                <a:gd name="T48" fmla="*/ 13 w 13"/>
                <a:gd name="T49" fmla="*/ 0 h 10"/>
                <a:gd name="T50" fmla="*/ 11 w 13"/>
                <a:gd name="T51" fmla="*/ 0 h 10"/>
                <a:gd name="T52" fmla="*/ 4 w 13"/>
                <a:gd name="T53" fmla="*/ 2 h 10"/>
                <a:gd name="T54" fmla="*/ 4 w 13"/>
                <a:gd name="T55" fmla="*/ 3 h 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
                <a:gd name="T85" fmla="*/ 0 h 10"/>
                <a:gd name="T86" fmla="*/ 13 w 13"/>
                <a:gd name="T87" fmla="*/ 10 h 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 h="10">
                  <a:moveTo>
                    <a:pt x="4" y="3"/>
                  </a:moveTo>
                  <a:lnTo>
                    <a:pt x="4" y="5"/>
                  </a:lnTo>
                  <a:lnTo>
                    <a:pt x="2" y="5"/>
                  </a:lnTo>
                  <a:lnTo>
                    <a:pt x="2" y="3"/>
                  </a:lnTo>
                  <a:lnTo>
                    <a:pt x="0" y="5"/>
                  </a:lnTo>
                  <a:lnTo>
                    <a:pt x="0" y="7"/>
                  </a:lnTo>
                  <a:lnTo>
                    <a:pt x="2" y="8"/>
                  </a:lnTo>
                  <a:lnTo>
                    <a:pt x="0" y="9"/>
                  </a:lnTo>
                  <a:lnTo>
                    <a:pt x="2" y="10"/>
                  </a:lnTo>
                  <a:lnTo>
                    <a:pt x="4" y="9"/>
                  </a:lnTo>
                  <a:lnTo>
                    <a:pt x="6" y="8"/>
                  </a:lnTo>
                  <a:lnTo>
                    <a:pt x="9" y="8"/>
                  </a:lnTo>
                  <a:lnTo>
                    <a:pt x="11" y="7"/>
                  </a:lnTo>
                  <a:lnTo>
                    <a:pt x="11" y="6"/>
                  </a:lnTo>
                  <a:lnTo>
                    <a:pt x="11" y="5"/>
                  </a:lnTo>
                  <a:lnTo>
                    <a:pt x="13" y="3"/>
                  </a:lnTo>
                  <a:lnTo>
                    <a:pt x="13" y="2"/>
                  </a:lnTo>
                  <a:lnTo>
                    <a:pt x="13" y="0"/>
                  </a:lnTo>
                  <a:lnTo>
                    <a:pt x="11" y="0"/>
                  </a:lnTo>
                  <a:lnTo>
                    <a:pt x="4" y="2"/>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5" name="Freeform 1165"/>
            <p:cNvSpPr>
              <a:spLocks/>
            </p:cNvSpPr>
            <p:nvPr/>
          </p:nvSpPr>
          <p:spPr bwMode="auto">
            <a:xfrm>
              <a:off x="4230538" y="3823531"/>
              <a:ext cx="3645" cy="4650"/>
            </a:xfrm>
            <a:custGeom>
              <a:avLst/>
              <a:gdLst>
                <a:gd name="T0" fmla="*/ 4 w 4"/>
                <a:gd name="T1" fmla="*/ 0 h 4"/>
                <a:gd name="T2" fmla="*/ 4 w 4"/>
                <a:gd name="T3" fmla="*/ 0 h 4"/>
                <a:gd name="T4" fmla="*/ 2 w 4"/>
                <a:gd name="T5" fmla="*/ 2 h 4"/>
                <a:gd name="T6" fmla="*/ 2 w 4"/>
                <a:gd name="T7" fmla="*/ 3 h 4"/>
                <a:gd name="T8" fmla="*/ 0 w 4"/>
                <a:gd name="T9" fmla="*/ 4 h 4"/>
                <a:gd name="T10" fmla="*/ 0 w 4"/>
                <a:gd name="T11" fmla="*/ 4 h 4"/>
                <a:gd name="T12" fmla="*/ 2 w 4"/>
                <a:gd name="T13" fmla="*/ 4 h 4"/>
                <a:gd name="T14" fmla="*/ 4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4" y="0"/>
                  </a:lnTo>
                  <a:lnTo>
                    <a:pt x="2" y="2"/>
                  </a:lnTo>
                  <a:lnTo>
                    <a:pt x="2" y="3"/>
                  </a:lnTo>
                  <a:lnTo>
                    <a:pt x="0" y="4"/>
                  </a:lnTo>
                  <a:lnTo>
                    <a:pt x="2" y="4"/>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6" name="Freeform 1166"/>
            <p:cNvSpPr>
              <a:spLocks/>
            </p:cNvSpPr>
            <p:nvPr/>
          </p:nvSpPr>
          <p:spPr bwMode="auto">
            <a:xfrm>
              <a:off x="4226893" y="3814231"/>
              <a:ext cx="7290" cy="6975"/>
            </a:xfrm>
            <a:custGeom>
              <a:avLst/>
              <a:gdLst>
                <a:gd name="T0" fmla="*/ 6 w 8"/>
                <a:gd name="T1" fmla="*/ 5 h 6"/>
                <a:gd name="T2" fmla="*/ 8 w 8"/>
                <a:gd name="T3" fmla="*/ 4 h 6"/>
                <a:gd name="T4" fmla="*/ 8 w 8"/>
                <a:gd name="T5" fmla="*/ 4 h 6"/>
                <a:gd name="T6" fmla="*/ 4 w 8"/>
                <a:gd name="T7" fmla="*/ 2 h 6"/>
                <a:gd name="T8" fmla="*/ 4 w 8"/>
                <a:gd name="T9" fmla="*/ 0 h 6"/>
                <a:gd name="T10" fmla="*/ 2 w 8"/>
                <a:gd name="T11" fmla="*/ 0 h 6"/>
                <a:gd name="T12" fmla="*/ 2 w 8"/>
                <a:gd name="T13" fmla="*/ 2 h 6"/>
                <a:gd name="T14" fmla="*/ 2 w 8"/>
                <a:gd name="T15" fmla="*/ 2 h 6"/>
                <a:gd name="T16" fmla="*/ 4 w 8"/>
                <a:gd name="T17" fmla="*/ 3 h 6"/>
                <a:gd name="T18" fmla="*/ 4 w 8"/>
                <a:gd name="T19" fmla="*/ 4 h 6"/>
                <a:gd name="T20" fmla="*/ 4 w 8"/>
                <a:gd name="T21" fmla="*/ 4 h 6"/>
                <a:gd name="T22" fmla="*/ 4 w 8"/>
                <a:gd name="T23" fmla="*/ 5 h 6"/>
                <a:gd name="T24" fmla="*/ 2 w 8"/>
                <a:gd name="T25" fmla="*/ 5 h 6"/>
                <a:gd name="T26" fmla="*/ 0 w 8"/>
                <a:gd name="T27" fmla="*/ 5 h 6"/>
                <a:gd name="T28" fmla="*/ 0 w 8"/>
                <a:gd name="T29" fmla="*/ 5 h 6"/>
                <a:gd name="T30" fmla="*/ 0 w 8"/>
                <a:gd name="T31" fmla="*/ 5 h 6"/>
                <a:gd name="T32" fmla="*/ 2 w 8"/>
                <a:gd name="T33" fmla="*/ 6 h 6"/>
                <a:gd name="T34" fmla="*/ 4 w 8"/>
                <a:gd name="T35" fmla="*/ 6 h 6"/>
                <a:gd name="T36" fmla="*/ 6 w 8"/>
                <a:gd name="T37" fmla="*/ 5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6"/>
                <a:gd name="T59" fmla="*/ 8 w 8"/>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6">
                  <a:moveTo>
                    <a:pt x="6" y="5"/>
                  </a:moveTo>
                  <a:lnTo>
                    <a:pt x="8" y="4"/>
                  </a:lnTo>
                  <a:lnTo>
                    <a:pt x="4" y="2"/>
                  </a:lnTo>
                  <a:lnTo>
                    <a:pt x="4" y="0"/>
                  </a:lnTo>
                  <a:lnTo>
                    <a:pt x="2" y="0"/>
                  </a:lnTo>
                  <a:lnTo>
                    <a:pt x="2" y="2"/>
                  </a:lnTo>
                  <a:lnTo>
                    <a:pt x="4" y="3"/>
                  </a:lnTo>
                  <a:lnTo>
                    <a:pt x="4" y="4"/>
                  </a:lnTo>
                  <a:lnTo>
                    <a:pt x="4" y="5"/>
                  </a:lnTo>
                  <a:lnTo>
                    <a:pt x="2" y="5"/>
                  </a:lnTo>
                  <a:lnTo>
                    <a:pt x="0" y="5"/>
                  </a:lnTo>
                  <a:lnTo>
                    <a:pt x="2" y="6"/>
                  </a:lnTo>
                  <a:lnTo>
                    <a:pt x="4" y="6"/>
                  </a:lnTo>
                  <a:lnTo>
                    <a:pt x="6"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7" name="Freeform 1167"/>
            <p:cNvSpPr>
              <a:spLocks/>
            </p:cNvSpPr>
            <p:nvPr/>
          </p:nvSpPr>
          <p:spPr bwMode="auto">
            <a:xfrm>
              <a:off x="4289770" y="3743324"/>
              <a:ext cx="8201" cy="12787"/>
            </a:xfrm>
            <a:custGeom>
              <a:avLst/>
              <a:gdLst>
                <a:gd name="T0" fmla="*/ 2 w 9"/>
                <a:gd name="T1" fmla="*/ 7 h 11"/>
                <a:gd name="T2" fmla="*/ 2 w 9"/>
                <a:gd name="T3" fmla="*/ 7 h 11"/>
                <a:gd name="T4" fmla="*/ 4 w 9"/>
                <a:gd name="T5" fmla="*/ 6 h 11"/>
                <a:gd name="T6" fmla="*/ 4 w 9"/>
                <a:gd name="T7" fmla="*/ 7 h 11"/>
                <a:gd name="T8" fmla="*/ 4 w 9"/>
                <a:gd name="T9" fmla="*/ 11 h 11"/>
                <a:gd name="T10" fmla="*/ 9 w 9"/>
                <a:gd name="T11" fmla="*/ 9 h 11"/>
                <a:gd name="T12" fmla="*/ 9 w 9"/>
                <a:gd name="T13" fmla="*/ 6 h 11"/>
                <a:gd name="T14" fmla="*/ 9 w 9"/>
                <a:gd name="T15" fmla="*/ 4 h 11"/>
                <a:gd name="T16" fmla="*/ 9 w 9"/>
                <a:gd name="T17" fmla="*/ 3 h 11"/>
                <a:gd name="T18" fmla="*/ 6 w 9"/>
                <a:gd name="T19" fmla="*/ 2 h 11"/>
                <a:gd name="T20" fmla="*/ 4 w 9"/>
                <a:gd name="T21" fmla="*/ 0 h 11"/>
                <a:gd name="T22" fmla="*/ 4 w 9"/>
                <a:gd name="T23" fmla="*/ 0 h 11"/>
                <a:gd name="T24" fmla="*/ 4 w 9"/>
                <a:gd name="T25" fmla="*/ 0 h 11"/>
                <a:gd name="T26" fmla="*/ 2 w 9"/>
                <a:gd name="T27" fmla="*/ 1 h 11"/>
                <a:gd name="T28" fmla="*/ 2 w 9"/>
                <a:gd name="T29" fmla="*/ 1 h 11"/>
                <a:gd name="T30" fmla="*/ 2 w 9"/>
                <a:gd name="T31" fmla="*/ 2 h 11"/>
                <a:gd name="T32" fmla="*/ 2 w 9"/>
                <a:gd name="T33" fmla="*/ 3 h 11"/>
                <a:gd name="T34" fmla="*/ 4 w 9"/>
                <a:gd name="T35" fmla="*/ 4 h 11"/>
                <a:gd name="T36" fmla="*/ 0 w 9"/>
                <a:gd name="T37" fmla="*/ 6 h 11"/>
                <a:gd name="T38" fmla="*/ 2 w 9"/>
                <a:gd name="T39" fmla="*/ 7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11"/>
                <a:gd name="T62" fmla="*/ 9 w 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11">
                  <a:moveTo>
                    <a:pt x="2" y="7"/>
                  </a:moveTo>
                  <a:lnTo>
                    <a:pt x="2" y="7"/>
                  </a:lnTo>
                  <a:lnTo>
                    <a:pt x="4" y="6"/>
                  </a:lnTo>
                  <a:lnTo>
                    <a:pt x="4" y="7"/>
                  </a:lnTo>
                  <a:lnTo>
                    <a:pt x="4" y="11"/>
                  </a:lnTo>
                  <a:lnTo>
                    <a:pt x="9" y="9"/>
                  </a:lnTo>
                  <a:lnTo>
                    <a:pt x="9" y="6"/>
                  </a:lnTo>
                  <a:lnTo>
                    <a:pt x="9" y="4"/>
                  </a:lnTo>
                  <a:lnTo>
                    <a:pt x="9" y="3"/>
                  </a:lnTo>
                  <a:lnTo>
                    <a:pt x="6" y="2"/>
                  </a:lnTo>
                  <a:lnTo>
                    <a:pt x="4" y="0"/>
                  </a:lnTo>
                  <a:lnTo>
                    <a:pt x="2" y="1"/>
                  </a:lnTo>
                  <a:lnTo>
                    <a:pt x="2" y="2"/>
                  </a:lnTo>
                  <a:lnTo>
                    <a:pt x="2" y="3"/>
                  </a:lnTo>
                  <a:lnTo>
                    <a:pt x="4" y="4"/>
                  </a:lnTo>
                  <a:lnTo>
                    <a:pt x="0" y="6"/>
                  </a:lnTo>
                  <a:lnTo>
                    <a:pt x="2"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8" name="Freeform 1168"/>
            <p:cNvSpPr>
              <a:spLocks/>
            </p:cNvSpPr>
            <p:nvPr/>
          </p:nvSpPr>
          <p:spPr bwMode="auto">
            <a:xfrm>
              <a:off x="4225070" y="3827018"/>
              <a:ext cx="5468" cy="4650"/>
            </a:xfrm>
            <a:custGeom>
              <a:avLst/>
              <a:gdLst>
                <a:gd name="T0" fmla="*/ 4 w 6"/>
                <a:gd name="T1" fmla="*/ 1 h 4"/>
                <a:gd name="T2" fmla="*/ 2 w 6"/>
                <a:gd name="T3" fmla="*/ 1 h 4"/>
                <a:gd name="T4" fmla="*/ 0 w 6"/>
                <a:gd name="T5" fmla="*/ 2 h 4"/>
                <a:gd name="T6" fmla="*/ 0 w 6"/>
                <a:gd name="T7" fmla="*/ 3 h 4"/>
                <a:gd name="T8" fmla="*/ 2 w 6"/>
                <a:gd name="T9" fmla="*/ 2 h 4"/>
                <a:gd name="T10" fmla="*/ 4 w 6"/>
                <a:gd name="T11" fmla="*/ 4 h 4"/>
                <a:gd name="T12" fmla="*/ 6 w 6"/>
                <a:gd name="T13" fmla="*/ 3 h 4"/>
                <a:gd name="T14" fmla="*/ 6 w 6"/>
                <a:gd name="T15" fmla="*/ 2 h 4"/>
                <a:gd name="T16" fmla="*/ 4 w 6"/>
                <a:gd name="T17" fmla="*/ 0 h 4"/>
                <a:gd name="T18" fmla="*/ 4 w 6"/>
                <a:gd name="T19" fmla="*/ 0 h 4"/>
                <a:gd name="T20" fmla="*/ 4 w 6"/>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1"/>
                  </a:moveTo>
                  <a:lnTo>
                    <a:pt x="2" y="1"/>
                  </a:lnTo>
                  <a:lnTo>
                    <a:pt x="0" y="2"/>
                  </a:lnTo>
                  <a:lnTo>
                    <a:pt x="0" y="3"/>
                  </a:lnTo>
                  <a:lnTo>
                    <a:pt x="2" y="2"/>
                  </a:lnTo>
                  <a:lnTo>
                    <a:pt x="4" y="4"/>
                  </a:lnTo>
                  <a:lnTo>
                    <a:pt x="6" y="3"/>
                  </a:lnTo>
                  <a:lnTo>
                    <a:pt x="6" y="2"/>
                  </a:lnTo>
                  <a:lnTo>
                    <a:pt x="4" y="0"/>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89" name="Freeform 1169"/>
            <p:cNvSpPr>
              <a:spLocks/>
            </p:cNvSpPr>
            <p:nvPr/>
          </p:nvSpPr>
          <p:spPr bwMode="auto">
            <a:xfrm>
              <a:off x="4293415" y="3907225"/>
              <a:ext cx="4556" cy="2325"/>
            </a:xfrm>
            <a:custGeom>
              <a:avLst/>
              <a:gdLst>
                <a:gd name="T0" fmla="*/ 2 w 5"/>
                <a:gd name="T1" fmla="*/ 0 h 2"/>
                <a:gd name="T2" fmla="*/ 0 w 5"/>
                <a:gd name="T3" fmla="*/ 0 h 2"/>
                <a:gd name="T4" fmla="*/ 0 w 5"/>
                <a:gd name="T5" fmla="*/ 2 h 2"/>
                <a:gd name="T6" fmla="*/ 0 w 5"/>
                <a:gd name="T7" fmla="*/ 2 h 2"/>
                <a:gd name="T8" fmla="*/ 2 w 5"/>
                <a:gd name="T9" fmla="*/ 2 h 2"/>
                <a:gd name="T10" fmla="*/ 5 w 5"/>
                <a:gd name="T11" fmla="*/ 2 h 2"/>
                <a:gd name="T12" fmla="*/ 5 w 5"/>
                <a:gd name="T13" fmla="*/ 0 h 2"/>
                <a:gd name="T14" fmla="*/ 5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2" y="0"/>
                  </a:moveTo>
                  <a:lnTo>
                    <a:pt x="0" y="0"/>
                  </a:lnTo>
                  <a:lnTo>
                    <a:pt x="0" y="2"/>
                  </a:lnTo>
                  <a:lnTo>
                    <a:pt x="2" y="2"/>
                  </a:lnTo>
                  <a:lnTo>
                    <a:pt x="5" y="2"/>
                  </a:lnTo>
                  <a:lnTo>
                    <a:pt x="5"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0" name="Freeform 1170"/>
            <p:cNvSpPr>
              <a:spLocks/>
            </p:cNvSpPr>
            <p:nvPr/>
          </p:nvSpPr>
          <p:spPr bwMode="auto">
            <a:xfrm>
              <a:off x="4593222" y="3829343"/>
              <a:ext cx="1823" cy="5812"/>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1" name="Freeform 1171"/>
            <p:cNvSpPr>
              <a:spLocks/>
            </p:cNvSpPr>
            <p:nvPr/>
          </p:nvSpPr>
          <p:spPr bwMode="auto">
            <a:xfrm>
              <a:off x="4362671" y="3892114"/>
              <a:ext cx="3645" cy="1162"/>
            </a:xfrm>
            <a:custGeom>
              <a:avLst/>
              <a:gdLst>
                <a:gd name="T0" fmla="*/ 4 w 4"/>
                <a:gd name="T1" fmla="*/ 1 h 1"/>
                <a:gd name="T2" fmla="*/ 2 w 4"/>
                <a:gd name="T3" fmla="*/ 0 h 1"/>
                <a:gd name="T4" fmla="*/ 0 w 4"/>
                <a:gd name="T5" fmla="*/ 1 h 1"/>
                <a:gd name="T6" fmla="*/ 4 w 4"/>
                <a:gd name="T7" fmla="*/ 1 h 1"/>
                <a:gd name="T8" fmla="*/ 4 w 4"/>
                <a:gd name="T9" fmla="*/ 1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1"/>
                  </a:moveTo>
                  <a:lnTo>
                    <a:pt x="2" y="0"/>
                  </a:lnTo>
                  <a:lnTo>
                    <a:pt x="0"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2" name="Freeform 1172"/>
            <p:cNvSpPr>
              <a:spLocks/>
            </p:cNvSpPr>
            <p:nvPr/>
          </p:nvSpPr>
          <p:spPr bwMode="auto">
            <a:xfrm>
              <a:off x="4593222" y="3835155"/>
              <a:ext cx="0" cy="1162"/>
            </a:xfrm>
            <a:custGeom>
              <a:avLst/>
              <a:gdLst>
                <a:gd name="T0" fmla="*/ 0 h 1"/>
                <a:gd name="T1" fmla="*/ 1 h 1"/>
                <a:gd name="T2" fmla="*/ 0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3" name="Freeform 1173"/>
            <p:cNvSpPr>
              <a:spLocks/>
            </p:cNvSpPr>
            <p:nvPr/>
          </p:nvSpPr>
          <p:spPr bwMode="auto">
            <a:xfrm>
              <a:off x="5055234" y="4195506"/>
              <a:ext cx="13669" cy="4650"/>
            </a:xfrm>
            <a:custGeom>
              <a:avLst/>
              <a:gdLst>
                <a:gd name="T0" fmla="*/ 7 w 15"/>
                <a:gd name="T1" fmla="*/ 1 h 4"/>
                <a:gd name="T2" fmla="*/ 0 w 15"/>
                <a:gd name="T3" fmla="*/ 4 h 4"/>
                <a:gd name="T4" fmla="*/ 0 w 15"/>
                <a:gd name="T5" fmla="*/ 4 h 4"/>
                <a:gd name="T6" fmla="*/ 9 w 15"/>
                <a:gd name="T7" fmla="*/ 3 h 4"/>
                <a:gd name="T8" fmla="*/ 15 w 15"/>
                <a:gd name="T9" fmla="*/ 0 h 4"/>
                <a:gd name="T10" fmla="*/ 13 w 15"/>
                <a:gd name="T11" fmla="*/ 0 h 4"/>
                <a:gd name="T12" fmla="*/ 9 w 15"/>
                <a:gd name="T13" fmla="*/ 0 h 4"/>
                <a:gd name="T14" fmla="*/ 7 w 1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4"/>
                <a:gd name="T26" fmla="*/ 15 w 1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4">
                  <a:moveTo>
                    <a:pt x="7" y="1"/>
                  </a:moveTo>
                  <a:lnTo>
                    <a:pt x="0" y="4"/>
                  </a:lnTo>
                  <a:lnTo>
                    <a:pt x="9" y="3"/>
                  </a:lnTo>
                  <a:lnTo>
                    <a:pt x="15" y="0"/>
                  </a:lnTo>
                  <a:lnTo>
                    <a:pt x="13" y="0"/>
                  </a:lnTo>
                  <a:lnTo>
                    <a:pt x="9" y="0"/>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4" name="Freeform 1174"/>
            <p:cNvSpPr>
              <a:spLocks/>
            </p:cNvSpPr>
            <p:nvPr/>
          </p:nvSpPr>
          <p:spPr bwMode="auto">
            <a:xfrm>
              <a:off x="4376340" y="3732862"/>
              <a:ext cx="1823" cy="3487"/>
            </a:xfrm>
            <a:custGeom>
              <a:avLst/>
              <a:gdLst>
                <a:gd name="T0" fmla="*/ 0 w 2"/>
                <a:gd name="T1" fmla="*/ 2 h 3"/>
                <a:gd name="T2" fmla="*/ 2 w 2"/>
                <a:gd name="T3" fmla="*/ 0 h 3"/>
                <a:gd name="T4" fmla="*/ 2 w 2"/>
                <a:gd name="T5" fmla="*/ 0 h 3"/>
                <a:gd name="T6" fmla="*/ 0 w 2"/>
                <a:gd name="T7" fmla="*/ 1 h 3"/>
                <a:gd name="T8" fmla="*/ 0 w 2"/>
                <a:gd name="T9" fmla="*/ 2 h 3"/>
                <a:gd name="T10" fmla="*/ 0 w 2"/>
                <a:gd name="T11" fmla="*/ 3 h 3"/>
                <a:gd name="T12" fmla="*/ 0 w 2"/>
                <a:gd name="T13" fmla="*/ 2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lnTo>
                    <a:pt x="2" y="0"/>
                  </a:lnTo>
                  <a:lnTo>
                    <a:pt x="0" y="1"/>
                  </a:lnTo>
                  <a:lnTo>
                    <a:pt x="0" y="2"/>
                  </a:lnTo>
                  <a:lnTo>
                    <a:pt x="0" y="3"/>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5" name="Freeform 1175"/>
            <p:cNvSpPr>
              <a:spLocks/>
            </p:cNvSpPr>
            <p:nvPr/>
          </p:nvSpPr>
          <p:spPr bwMode="auto">
            <a:xfrm>
              <a:off x="4378163" y="3718913"/>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6" name="Freeform 1176"/>
            <p:cNvSpPr>
              <a:spLocks/>
            </p:cNvSpPr>
            <p:nvPr/>
          </p:nvSpPr>
          <p:spPr bwMode="auto">
            <a:xfrm>
              <a:off x="4390009" y="3708451"/>
              <a:ext cx="1823" cy="2325"/>
            </a:xfrm>
            <a:custGeom>
              <a:avLst/>
              <a:gdLst>
                <a:gd name="T0" fmla="*/ 2 w 2"/>
                <a:gd name="T1" fmla="*/ 2 h 2"/>
                <a:gd name="T2" fmla="*/ 2 w 2"/>
                <a:gd name="T3" fmla="*/ 0 h 2"/>
                <a:gd name="T4" fmla="*/ 2 w 2"/>
                <a:gd name="T5" fmla="*/ 0 h 2"/>
                <a:gd name="T6" fmla="*/ 0 w 2"/>
                <a:gd name="T7" fmla="*/ 0 h 2"/>
                <a:gd name="T8" fmla="*/ 0 w 2"/>
                <a:gd name="T9" fmla="*/ 0 h 2"/>
                <a:gd name="T10" fmla="*/ 0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7" name="Freeform 1177"/>
            <p:cNvSpPr>
              <a:spLocks/>
            </p:cNvSpPr>
            <p:nvPr/>
          </p:nvSpPr>
          <p:spPr bwMode="auto">
            <a:xfrm>
              <a:off x="4376340" y="3868865"/>
              <a:ext cx="3645" cy="5812"/>
            </a:xfrm>
            <a:custGeom>
              <a:avLst/>
              <a:gdLst>
                <a:gd name="T0" fmla="*/ 2 w 4"/>
                <a:gd name="T1" fmla="*/ 4 h 5"/>
                <a:gd name="T2" fmla="*/ 2 w 4"/>
                <a:gd name="T3" fmla="*/ 3 h 5"/>
                <a:gd name="T4" fmla="*/ 4 w 4"/>
                <a:gd name="T5" fmla="*/ 1 h 5"/>
                <a:gd name="T6" fmla="*/ 4 w 4"/>
                <a:gd name="T7" fmla="*/ 0 h 5"/>
                <a:gd name="T8" fmla="*/ 0 w 4"/>
                <a:gd name="T9" fmla="*/ 5 h 5"/>
                <a:gd name="T10" fmla="*/ 2 w 4"/>
                <a:gd name="T11" fmla="*/ 4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4"/>
                  </a:moveTo>
                  <a:lnTo>
                    <a:pt x="2" y="3"/>
                  </a:lnTo>
                  <a:lnTo>
                    <a:pt x="4" y="1"/>
                  </a:lnTo>
                  <a:lnTo>
                    <a:pt x="4" y="0"/>
                  </a:lnTo>
                  <a:lnTo>
                    <a:pt x="0" y="5"/>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8" name="Freeform 1178"/>
            <p:cNvSpPr>
              <a:spLocks/>
            </p:cNvSpPr>
            <p:nvPr/>
          </p:nvSpPr>
          <p:spPr bwMode="auto">
            <a:xfrm>
              <a:off x="4364494" y="3892114"/>
              <a:ext cx="6379" cy="1162"/>
            </a:xfrm>
            <a:custGeom>
              <a:avLst/>
              <a:gdLst>
                <a:gd name="T0" fmla="*/ 7 w 7"/>
                <a:gd name="T1" fmla="*/ 1 h 1"/>
                <a:gd name="T2" fmla="*/ 5 w 7"/>
                <a:gd name="T3" fmla="*/ 1 h 1"/>
                <a:gd name="T4" fmla="*/ 2 w 7"/>
                <a:gd name="T5" fmla="*/ 0 h 1"/>
                <a:gd name="T6" fmla="*/ 0 w 7"/>
                <a:gd name="T7" fmla="*/ 0 h 1"/>
                <a:gd name="T8" fmla="*/ 2 w 7"/>
                <a:gd name="T9" fmla="*/ 0 h 1"/>
                <a:gd name="T10" fmla="*/ 7 w 7"/>
                <a:gd name="T11" fmla="*/ 1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1"/>
                  </a:moveTo>
                  <a:lnTo>
                    <a:pt x="5" y="1"/>
                  </a:lnTo>
                  <a:lnTo>
                    <a:pt x="2" y="0"/>
                  </a:lnTo>
                  <a:lnTo>
                    <a:pt x="0" y="0"/>
                  </a:lnTo>
                  <a:lnTo>
                    <a:pt x="2" y="0"/>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1999" name="Rectangle 1179"/>
            <p:cNvSpPr>
              <a:spLocks noChangeArrowheads="1"/>
            </p:cNvSpPr>
            <p:nvPr/>
          </p:nvSpPr>
          <p:spPr bwMode="auto">
            <a:xfrm>
              <a:off x="4990534" y="4202481"/>
              <a:ext cx="1823" cy="2325"/>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0" name="Freeform 1180"/>
            <p:cNvSpPr>
              <a:spLocks/>
            </p:cNvSpPr>
            <p:nvPr/>
          </p:nvSpPr>
          <p:spPr bwMode="auto">
            <a:xfrm>
              <a:off x="5034275" y="4222242"/>
              <a:ext cx="3645" cy="1162"/>
            </a:xfrm>
            <a:custGeom>
              <a:avLst/>
              <a:gdLst>
                <a:gd name="T0" fmla="*/ 2 w 4"/>
                <a:gd name="T1" fmla="*/ 1 h 1"/>
                <a:gd name="T2" fmla="*/ 2 w 4"/>
                <a:gd name="T3" fmla="*/ 0 h 1"/>
                <a:gd name="T4" fmla="*/ 0 w 4"/>
                <a:gd name="T5" fmla="*/ 1 h 1"/>
                <a:gd name="T6" fmla="*/ 0 w 4"/>
                <a:gd name="T7" fmla="*/ 1 h 1"/>
                <a:gd name="T8" fmla="*/ 2 w 4"/>
                <a:gd name="T9" fmla="*/ 1 h 1"/>
                <a:gd name="T10" fmla="*/ 2 w 4"/>
                <a:gd name="T11" fmla="*/ 1 h 1"/>
                <a:gd name="T12" fmla="*/ 2 w 4"/>
                <a:gd name="T13" fmla="*/ 1 h 1"/>
                <a:gd name="T14" fmla="*/ 4 w 4"/>
                <a:gd name="T15" fmla="*/ 1 h 1"/>
                <a:gd name="T16" fmla="*/ 2 w 4"/>
                <a:gd name="T17" fmla="*/ 1 h 1"/>
                <a:gd name="T18" fmla="*/ 2 w 4"/>
                <a:gd name="T19" fmla="*/ 1 h 1"/>
                <a:gd name="T20" fmla="*/ 2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2" y="1"/>
                  </a:moveTo>
                  <a:lnTo>
                    <a:pt x="2" y="0"/>
                  </a:lnTo>
                  <a:lnTo>
                    <a:pt x="0" y="1"/>
                  </a:lnTo>
                  <a:lnTo>
                    <a:pt x="2" y="1"/>
                  </a:lnTo>
                  <a:lnTo>
                    <a:pt x="4"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1" name="Rectangle 1181"/>
            <p:cNvSpPr>
              <a:spLocks noChangeArrowheads="1"/>
            </p:cNvSpPr>
            <p:nvPr/>
          </p:nvSpPr>
          <p:spPr bwMode="auto">
            <a:xfrm>
              <a:off x="4379985" y="3868865"/>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2" name="Freeform 1182"/>
            <p:cNvSpPr>
              <a:spLocks/>
            </p:cNvSpPr>
            <p:nvPr/>
          </p:nvSpPr>
          <p:spPr bwMode="auto">
            <a:xfrm>
              <a:off x="4424638" y="3681715"/>
              <a:ext cx="10935" cy="4650"/>
            </a:xfrm>
            <a:custGeom>
              <a:avLst/>
              <a:gdLst>
                <a:gd name="T0" fmla="*/ 2 w 12"/>
                <a:gd name="T1" fmla="*/ 4 h 4"/>
                <a:gd name="T2" fmla="*/ 6 w 12"/>
                <a:gd name="T3" fmla="*/ 3 h 4"/>
                <a:gd name="T4" fmla="*/ 12 w 12"/>
                <a:gd name="T5" fmla="*/ 1 h 4"/>
                <a:gd name="T6" fmla="*/ 12 w 12"/>
                <a:gd name="T7" fmla="*/ 1 h 4"/>
                <a:gd name="T8" fmla="*/ 10 w 12"/>
                <a:gd name="T9" fmla="*/ 0 h 4"/>
                <a:gd name="T10" fmla="*/ 10 w 12"/>
                <a:gd name="T11" fmla="*/ 0 h 4"/>
                <a:gd name="T12" fmla="*/ 8 w 12"/>
                <a:gd name="T13" fmla="*/ 0 h 4"/>
                <a:gd name="T14" fmla="*/ 6 w 12"/>
                <a:gd name="T15" fmla="*/ 0 h 4"/>
                <a:gd name="T16" fmla="*/ 4 w 12"/>
                <a:gd name="T17" fmla="*/ 1 h 4"/>
                <a:gd name="T18" fmla="*/ 4 w 12"/>
                <a:gd name="T19" fmla="*/ 1 h 4"/>
                <a:gd name="T20" fmla="*/ 2 w 12"/>
                <a:gd name="T21" fmla="*/ 1 h 4"/>
                <a:gd name="T22" fmla="*/ 2 w 12"/>
                <a:gd name="T23" fmla="*/ 3 h 4"/>
                <a:gd name="T24" fmla="*/ 0 w 12"/>
                <a:gd name="T25" fmla="*/ 3 h 4"/>
                <a:gd name="T26" fmla="*/ 2 w 12"/>
                <a:gd name="T27" fmla="*/ 3 h 4"/>
                <a:gd name="T28" fmla="*/ 2 w 12"/>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4"/>
                <a:gd name="T47" fmla="*/ 12 w 12"/>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4">
                  <a:moveTo>
                    <a:pt x="2" y="4"/>
                  </a:moveTo>
                  <a:lnTo>
                    <a:pt x="6" y="3"/>
                  </a:lnTo>
                  <a:lnTo>
                    <a:pt x="12" y="1"/>
                  </a:lnTo>
                  <a:lnTo>
                    <a:pt x="10" y="0"/>
                  </a:lnTo>
                  <a:lnTo>
                    <a:pt x="8" y="0"/>
                  </a:lnTo>
                  <a:lnTo>
                    <a:pt x="6" y="0"/>
                  </a:lnTo>
                  <a:lnTo>
                    <a:pt x="4" y="1"/>
                  </a:lnTo>
                  <a:lnTo>
                    <a:pt x="2" y="1"/>
                  </a:lnTo>
                  <a:lnTo>
                    <a:pt x="2" y="3"/>
                  </a:lnTo>
                  <a:lnTo>
                    <a:pt x="0" y="3"/>
                  </a:lnTo>
                  <a:lnTo>
                    <a:pt x="2" y="3"/>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3" name="Freeform 1183"/>
            <p:cNvSpPr>
              <a:spLocks/>
            </p:cNvSpPr>
            <p:nvPr/>
          </p:nvSpPr>
          <p:spPr bwMode="auto">
            <a:xfrm>
              <a:off x="4883004" y="4309424"/>
              <a:ext cx="1823" cy="2325"/>
            </a:xfrm>
            <a:custGeom>
              <a:avLst/>
              <a:gdLst>
                <a:gd name="T0" fmla="*/ 0 w 2"/>
                <a:gd name="T1" fmla="*/ 2 h 2"/>
                <a:gd name="T2" fmla="*/ 0 w 2"/>
                <a:gd name="T3" fmla="*/ 2 h 2"/>
                <a:gd name="T4" fmla="*/ 0 w 2"/>
                <a:gd name="T5" fmla="*/ 2 h 2"/>
                <a:gd name="T6" fmla="*/ 2 w 2"/>
                <a:gd name="T7" fmla="*/ 2 h 2"/>
                <a:gd name="T8" fmla="*/ 2 w 2"/>
                <a:gd name="T9" fmla="*/ 2 h 2"/>
                <a:gd name="T10" fmla="*/ 2 w 2"/>
                <a:gd name="T11" fmla="*/ 0 h 2"/>
                <a:gd name="T12" fmla="*/ 0 w 2"/>
                <a:gd name="T13" fmla="*/ 0 h 2"/>
                <a:gd name="T14" fmla="*/ 0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lnTo>
                    <a:pt x="0" y="2"/>
                  </a:lnTo>
                  <a:lnTo>
                    <a:pt x="2" y="2"/>
                  </a:lnTo>
                  <a:lnTo>
                    <a:pt x="2" y="0"/>
                  </a:lnTo>
                  <a:lnTo>
                    <a:pt x="0"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4" name="Freeform 1184"/>
            <p:cNvSpPr>
              <a:spLocks/>
            </p:cNvSpPr>
            <p:nvPr/>
          </p:nvSpPr>
          <p:spPr bwMode="auto">
            <a:xfrm>
              <a:off x="4877537" y="4296637"/>
              <a:ext cx="1823" cy="2325"/>
            </a:xfrm>
            <a:custGeom>
              <a:avLst/>
              <a:gdLst>
                <a:gd name="T0" fmla="*/ 0 w 2"/>
                <a:gd name="T1" fmla="*/ 0 h 2"/>
                <a:gd name="T2" fmla="*/ 0 w 2"/>
                <a:gd name="T3" fmla="*/ 1 h 2"/>
                <a:gd name="T4" fmla="*/ 0 w 2"/>
                <a:gd name="T5" fmla="*/ 1 h 2"/>
                <a:gd name="T6" fmla="*/ 0 w 2"/>
                <a:gd name="T7" fmla="*/ 1 h 2"/>
                <a:gd name="T8" fmla="*/ 0 w 2"/>
                <a:gd name="T9" fmla="*/ 2 h 2"/>
                <a:gd name="T10" fmla="*/ 2 w 2"/>
                <a:gd name="T11" fmla="*/ 1 h 2"/>
                <a:gd name="T12" fmla="*/ 0 w 2"/>
                <a:gd name="T13" fmla="*/ 1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1"/>
                  </a:lnTo>
                  <a:lnTo>
                    <a:pt x="0" y="2"/>
                  </a:lnTo>
                  <a:lnTo>
                    <a:pt x="2" y="1"/>
                  </a:lnTo>
                  <a:lnTo>
                    <a:pt x="0"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5" name="Freeform 1185"/>
            <p:cNvSpPr>
              <a:spLocks/>
            </p:cNvSpPr>
            <p:nvPr/>
          </p:nvSpPr>
          <p:spPr bwMode="auto">
            <a:xfrm>
              <a:off x="4886650" y="4326860"/>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6" name="Freeform 1186"/>
            <p:cNvSpPr>
              <a:spLocks/>
            </p:cNvSpPr>
            <p:nvPr/>
          </p:nvSpPr>
          <p:spPr bwMode="auto">
            <a:xfrm>
              <a:off x="4874803" y="4295475"/>
              <a:ext cx="0" cy="1162"/>
            </a:xfrm>
            <a:custGeom>
              <a:avLst/>
              <a:gdLst>
                <a:gd name="T0" fmla="*/ 1 h 1"/>
                <a:gd name="T1" fmla="*/ 0 h 1"/>
                <a:gd name="T2" fmla="*/ 0 h 1"/>
                <a:gd name="T3" fmla="*/ 0 h 1"/>
                <a:gd name="T4" fmla="*/ 1 h 1"/>
                <a:gd name="T5" fmla="*/ 1 h 1"/>
                <a:gd name="T6" fmla="*/ 1 h 1"/>
                <a:gd name="T7" fmla="*/ 1 h 1"/>
                <a:gd name="T8" fmla="*/ 1 h 1"/>
                <a:gd name="T9" fmla="*/ 1 h 1"/>
                <a:gd name="T10" fmla="*/ 1 h 1"/>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1"/>
                <a:gd name="T23" fmla="*/ 1 h 1"/>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1">
                  <a:moveTo>
                    <a:pt x="0" y="1"/>
                  </a:move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7" name="Freeform 1187"/>
            <p:cNvSpPr>
              <a:spLocks/>
            </p:cNvSpPr>
            <p:nvPr/>
          </p:nvSpPr>
          <p:spPr bwMode="auto">
            <a:xfrm>
              <a:off x="4848376" y="4305936"/>
              <a:ext cx="7290" cy="2325"/>
            </a:xfrm>
            <a:custGeom>
              <a:avLst/>
              <a:gdLst>
                <a:gd name="T0" fmla="*/ 0 w 8"/>
                <a:gd name="T1" fmla="*/ 1 h 2"/>
                <a:gd name="T2" fmla="*/ 0 w 8"/>
                <a:gd name="T3" fmla="*/ 2 h 2"/>
                <a:gd name="T4" fmla="*/ 2 w 8"/>
                <a:gd name="T5" fmla="*/ 2 h 2"/>
                <a:gd name="T6" fmla="*/ 4 w 8"/>
                <a:gd name="T7" fmla="*/ 2 h 2"/>
                <a:gd name="T8" fmla="*/ 4 w 8"/>
                <a:gd name="T9" fmla="*/ 2 h 2"/>
                <a:gd name="T10" fmla="*/ 6 w 8"/>
                <a:gd name="T11" fmla="*/ 2 h 2"/>
                <a:gd name="T12" fmla="*/ 6 w 8"/>
                <a:gd name="T13" fmla="*/ 2 h 2"/>
                <a:gd name="T14" fmla="*/ 8 w 8"/>
                <a:gd name="T15" fmla="*/ 2 h 2"/>
                <a:gd name="T16" fmla="*/ 6 w 8"/>
                <a:gd name="T17" fmla="*/ 2 h 2"/>
                <a:gd name="T18" fmla="*/ 6 w 8"/>
                <a:gd name="T19" fmla="*/ 2 h 2"/>
                <a:gd name="T20" fmla="*/ 6 w 8"/>
                <a:gd name="T21" fmla="*/ 1 h 2"/>
                <a:gd name="T22" fmla="*/ 4 w 8"/>
                <a:gd name="T23" fmla="*/ 1 h 2"/>
                <a:gd name="T24" fmla="*/ 4 w 8"/>
                <a:gd name="T25" fmla="*/ 1 h 2"/>
                <a:gd name="T26" fmla="*/ 4 w 8"/>
                <a:gd name="T27" fmla="*/ 2 h 2"/>
                <a:gd name="T28" fmla="*/ 4 w 8"/>
                <a:gd name="T29" fmla="*/ 2 h 2"/>
                <a:gd name="T30" fmla="*/ 4 w 8"/>
                <a:gd name="T31" fmla="*/ 2 h 2"/>
                <a:gd name="T32" fmla="*/ 4 w 8"/>
                <a:gd name="T33" fmla="*/ 1 h 2"/>
                <a:gd name="T34" fmla="*/ 2 w 8"/>
                <a:gd name="T35" fmla="*/ 0 h 2"/>
                <a:gd name="T36" fmla="*/ 2 w 8"/>
                <a:gd name="T37" fmla="*/ 0 h 2"/>
                <a:gd name="T38" fmla="*/ 0 w 8"/>
                <a:gd name="T39" fmla="*/ 0 h 2"/>
                <a:gd name="T40" fmla="*/ 0 w 8"/>
                <a:gd name="T41" fmla="*/ 1 h 2"/>
                <a:gd name="T42" fmla="*/ 0 w 8"/>
                <a:gd name="T43" fmla="*/ 1 h 2"/>
                <a:gd name="T44" fmla="*/ 2 w 8"/>
                <a:gd name="T45" fmla="*/ 1 h 2"/>
                <a:gd name="T46" fmla="*/ 2 w 8"/>
                <a:gd name="T47" fmla="*/ 1 h 2"/>
                <a:gd name="T48" fmla="*/ 2 w 8"/>
                <a:gd name="T49" fmla="*/ 2 h 2"/>
                <a:gd name="T50" fmla="*/ 2 w 8"/>
                <a:gd name="T51" fmla="*/ 2 h 2"/>
                <a:gd name="T52" fmla="*/ 0 w 8"/>
                <a:gd name="T53" fmla="*/ 1 h 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2"/>
                <a:gd name="T83" fmla="*/ 8 w 8"/>
                <a:gd name="T84" fmla="*/ 2 h 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2">
                  <a:moveTo>
                    <a:pt x="0" y="1"/>
                  </a:moveTo>
                  <a:lnTo>
                    <a:pt x="0" y="2"/>
                  </a:lnTo>
                  <a:lnTo>
                    <a:pt x="2" y="2"/>
                  </a:lnTo>
                  <a:lnTo>
                    <a:pt x="4" y="2"/>
                  </a:lnTo>
                  <a:lnTo>
                    <a:pt x="6" y="2"/>
                  </a:lnTo>
                  <a:lnTo>
                    <a:pt x="8" y="2"/>
                  </a:lnTo>
                  <a:lnTo>
                    <a:pt x="6" y="2"/>
                  </a:lnTo>
                  <a:lnTo>
                    <a:pt x="6" y="1"/>
                  </a:lnTo>
                  <a:lnTo>
                    <a:pt x="4" y="1"/>
                  </a:lnTo>
                  <a:lnTo>
                    <a:pt x="4" y="2"/>
                  </a:lnTo>
                  <a:lnTo>
                    <a:pt x="4" y="1"/>
                  </a:lnTo>
                  <a:lnTo>
                    <a:pt x="2" y="0"/>
                  </a:lnTo>
                  <a:lnTo>
                    <a:pt x="0" y="0"/>
                  </a:lnTo>
                  <a:lnTo>
                    <a:pt x="0" y="1"/>
                  </a:lnTo>
                  <a:lnTo>
                    <a:pt x="2" y="1"/>
                  </a:lnTo>
                  <a:lnTo>
                    <a:pt x="2" y="2"/>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8" name="Freeform 1188"/>
            <p:cNvSpPr>
              <a:spLocks/>
            </p:cNvSpPr>
            <p:nvPr/>
          </p:nvSpPr>
          <p:spPr bwMode="auto">
            <a:xfrm>
              <a:off x="4329866" y="4060665"/>
              <a:ext cx="4556" cy="2325"/>
            </a:xfrm>
            <a:custGeom>
              <a:avLst/>
              <a:gdLst>
                <a:gd name="T0" fmla="*/ 5 w 5"/>
                <a:gd name="T1" fmla="*/ 0 h 2"/>
                <a:gd name="T2" fmla="*/ 5 w 5"/>
                <a:gd name="T3" fmla="*/ 0 h 2"/>
                <a:gd name="T4" fmla="*/ 2 w 5"/>
                <a:gd name="T5" fmla="*/ 0 h 2"/>
                <a:gd name="T6" fmla="*/ 0 w 5"/>
                <a:gd name="T7" fmla="*/ 1 h 2"/>
                <a:gd name="T8" fmla="*/ 0 w 5"/>
                <a:gd name="T9" fmla="*/ 2 h 2"/>
                <a:gd name="T10" fmla="*/ 2 w 5"/>
                <a:gd name="T11" fmla="*/ 2 h 2"/>
                <a:gd name="T12" fmla="*/ 5 w 5"/>
                <a:gd name="T13" fmla="*/ 1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2" y="0"/>
                  </a:lnTo>
                  <a:lnTo>
                    <a:pt x="0" y="1"/>
                  </a:lnTo>
                  <a:lnTo>
                    <a:pt x="0" y="2"/>
                  </a:lnTo>
                  <a:lnTo>
                    <a:pt x="2" y="2"/>
                  </a:lnTo>
                  <a:lnTo>
                    <a:pt x="5" y="1"/>
                  </a:lnTo>
                  <a:lnTo>
                    <a:pt x="5"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09" name="Freeform 1189"/>
            <p:cNvSpPr>
              <a:spLocks/>
            </p:cNvSpPr>
            <p:nvPr/>
          </p:nvSpPr>
          <p:spPr bwMode="auto">
            <a:xfrm>
              <a:off x="4872981" y="4296637"/>
              <a:ext cx="1823" cy="1162"/>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2 w 2"/>
                <a:gd name="T13" fmla="*/ 1 h 1"/>
                <a:gd name="T14" fmla="*/ 2 w 2"/>
                <a:gd name="T15" fmla="*/ 1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lnTo>
                    <a:pt x="0" y="0"/>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0" name="Freeform 1190"/>
            <p:cNvSpPr>
              <a:spLocks/>
            </p:cNvSpPr>
            <p:nvPr/>
          </p:nvSpPr>
          <p:spPr bwMode="auto">
            <a:xfrm>
              <a:off x="4848376" y="4303611"/>
              <a:ext cx="3645" cy="1162"/>
            </a:xfrm>
            <a:custGeom>
              <a:avLst/>
              <a:gdLst>
                <a:gd name="T0" fmla="*/ 0 w 4"/>
                <a:gd name="T1" fmla="*/ 1 h 1"/>
                <a:gd name="T2" fmla="*/ 0 w 4"/>
                <a:gd name="T3" fmla="*/ 1 h 1"/>
                <a:gd name="T4" fmla="*/ 2 w 4"/>
                <a:gd name="T5" fmla="*/ 1 h 1"/>
                <a:gd name="T6" fmla="*/ 2 w 4"/>
                <a:gd name="T7" fmla="*/ 1 h 1"/>
                <a:gd name="T8" fmla="*/ 2 w 4"/>
                <a:gd name="T9" fmla="*/ 1 h 1"/>
                <a:gd name="T10" fmla="*/ 4 w 4"/>
                <a:gd name="T11" fmla="*/ 1 h 1"/>
                <a:gd name="T12" fmla="*/ 2 w 4"/>
                <a:gd name="T13" fmla="*/ 0 h 1"/>
                <a:gd name="T14" fmla="*/ 2 w 4"/>
                <a:gd name="T15" fmla="*/ 0 h 1"/>
                <a:gd name="T16" fmla="*/ 2 w 4"/>
                <a:gd name="T17" fmla="*/ 0 h 1"/>
                <a:gd name="T18" fmla="*/ 2 w 4"/>
                <a:gd name="T19" fmla="*/ 1 h 1"/>
                <a:gd name="T20" fmla="*/ 2 w 4"/>
                <a:gd name="T21" fmla="*/ 1 h 1"/>
                <a:gd name="T22" fmla="*/ 2 w 4"/>
                <a:gd name="T23" fmla="*/ 1 h 1"/>
                <a:gd name="T24" fmla="*/ 0 w 4"/>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
                <a:gd name="T41" fmla="*/ 4 w 4"/>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
                  <a:moveTo>
                    <a:pt x="0" y="1"/>
                  </a:moveTo>
                  <a:lnTo>
                    <a:pt x="0" y="1"/>
                  </a:lnTo>
                  <a:lnTo>
                    <a:pt x="2" y="1"/>
                  </a:lnTo>
                  <a:lnTo>
                    <a:pt x="4" y="1"/>
                  </a:lnTo>
                  <a:lnTo>
                    <a:pt x="2" y="0"/>
                  </a:lnTo>
                  <a:lnTo>
                    <a:pt x="2" y="1"/>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1" name="Freeform 1191"/>
            <p:cNvSpPr>
              <a:spLocks/>
            </p:cNvSpPr>
            <p:nvPr/>
          </p:nvSpPr>
          <p:spPr bwMode="auto">
            <a:xfrm>
              <a:off x="4886650" y="4324535"/>
              <a:ext cx="0" cy="1162"/>
            </a:xfrm>
            <a:custGeom>
              <a:avLst/>
              <a:gdLst>
                <a:gd name="T0" fmla="*/ 0 h 1"/>
                <a:gd name="T1" fmla="*/ 0 h 1"/>
                <a:gd name="T2" fmla="*/ 0 h 1"/>
                <a:gd name="T3" fmla="*/ 0 h 1"/>
                <a:gd name="T4" fmla="*/ 0 h 1"/>
                <a:gd name="T5" fmla="*/ 1 h 1"/>
                <a:gd name="T6" fmla="*/ 0 h 1"/>
                <a:gd name="T7" fmla="*/ 0 h 1"/>
                <a:gd name="T8" fmla="*/ 0 60000 65536"/>
                <a:gd name="T9" fmla="*/ 0 60000 65536"/>
                <a:gd name="T10" fmla="*/ 0 60000 65536"/>
                <a:gd name="T11" fmla="*/ 0 60000 65536"/>
                <a:gd name="T12" fmla="*/ 0 60000 65536"/>
                <a:gd name="T13" fmla="*/ 0 60000 65536"/>
                <a:gd name="T14" fmla="*/ 0 60000 65536"/>
                <a:gd name="T15" fmla="*/ 0 60000 65536"/>
                <a:gd name="T16" fmla="*/ 0 h 1"/>
                <a:gd name="T17" fmla="*/ 1 h 1"/>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1">
                  <a:moveTo>
                    <a:pt x="0" y="0"/>
                  </a:moveTo>
                  <a:lnTo>
                    <a:pt x="0" y="0"/>
                  </a:lnTo>
                  <a:lnTo>
                    <a:pt x="0"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2" name="Freeform 1192"/>
            <p:cNvSpPr>
              <a:spLocks/>
            </p:cNvSpPr>
            <p:nvPr/>
          </p:nvSpPr>
          <p:spPr bwMode="auto">
            <a:xfrm>
              <a:off x="4220514" y="3709613"/>
              <a:ext cx="4556" cy="3487"/>
            </a:xfrm>
            <a:custGeom>
              <a:avLst/>
              <a:gdLst>
                <a:gd name="T0" fmla="*/ 2 w 5"/>
                <a:gd name="T1" fmla="*/ 3 h 3"/>
                <a:gd name="T2" fmla="*/ 5 w 5"/>
                <a:gd name="T3" fmla="*/ 3 h 3"/>
                <a:gd name="T4" fmla="*/ 5 w 5"/>
                <a:gd name="T5" fmla="*/ 1 h 3"/>
                <a:gd name="T6" fmla="*/ 5 w 5"/>
                <a:gd name="T7" fmla="*/ 1 h 3"/>
                <a:gd name="T8" fmla="*/ 0 w 5"/>
                <a:gd name="T9" fmla="*/ 0 h 3"/>
                <a:gd name="T10" fmla="*/ 0 w 5"/>
                <a:gd name="T11" fmla="*/ 1 h 3"/>
                <a:gd name="T12" fmla="*/ 2 w 5"/>
                <a:gd name="T13" fmla="*/ 3 h 3"/>
                <a:gd name="T14" fmla="*/ 2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3"/>
                  </a:moveTo>
                  <a:lnTo>
                    <a:pt x="5" y="3"/>
                  </a:lnTo>
                  <a:lnTo>
                    <a:pt x="5" y="1"/>
                  </a:lnTo>
                  <a:lnTo>
                    <a:pt x="0" y="0"/>
                  </a:lnTo>
                  <a:lnTo>
                    <a:pt x="0" y="1"/>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3" name="Freeform 1193"/>
            <p:cNvSpPr>
              <a:spLocks/>
            </p:cNvSpPr>
            <p:nvPr/>
          </p:nvSpPr>
          <p:spPr bwMode="auto">
            <a:xfrm>
              <a:off x="4345357" y="4050203"/>
              <a:ext cx="13669" cy="6975"/>
            </a:xfrm>
            <a:custGeom>
              <a:avLst/>
              <a:gdLst>
                <a:gd name="T0" fmla="*/ 11 w 15"/>
                <a:gd name="T1" fmla="*/ 0 h 6"/>
                <a:gd name="T2" fmla="*/ 11 w 15"/>
                <a:gd name="T3" fmla="*/ 0 h 6"/>
                <a:gd name="T4" fmla="*/ 2 w 15"/>
                <a:gd name="T5" fmla="*/ 2 h 6"/>
                <a:gd name="T6" fmla="*/ 0 w 15"/>
                <a:gd name="T7" fmla="*/ 4 h 6"/>
                <a:gd name="T8" fmla="*/ 2 w 15"/>
                <a:gd name="T9" fmla="*/ 5 h 6"/>
                <a:gd name="T10" fmla="*/ 2 w 15"/>
                <a:gd name="T11" fmla="*/ 4 h 6"/>
                <a:gd name="T12" fmla="*/ 4 w 15"/>
                <a:gd name="T13" fmla="*/ 4 h 6"/>
                <a:gd name="T14" fmla="*/ 7 w 15"/>
                <a:gd name="T15" fmla="*/ 5 h 6"/>
                <a:gd name="T16" fmla="*/ 11 w 15"/>
                <a:gd name="T17" fmla="*/ 6 h 6"/>
                <a:gd name="T18" fmla="*/ 13 w 15"/>
                <a:gd name="T19" fmla="*/ 5 h 6"/>
                <a:gd name="T20" fmla="*/ 15 w 15"/>
                <a:gd name="T21" fmla="*/ 3 h 6"/>
                <a:gd name="T22" fmla="*/ 13 w 15"/>
                <a:gd name="T23" fmla="*/ 2 h 6"/>
                <a:gd name="T24" fmla="*/ 11 w 15"/>
                <a:gd name="T25" fmla="*/ 2 h 6"/>
                <a:gd name="T26" fmla="*/ 11 w 15"/>
                <a:gd name="T27" fmla="*/ 1 h 6"/>
                <a:gd name="T28" fmla="*/ 11 w 15"/>
                <a:gd name="T29" fmla="*/ 0 h 6"/>
                <a:gd name="T30" fmla="*/ 11 w 15"/>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6"/>
                <a:gd name="T50" fmla="*/ 15 w 1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6">
                  <a:moveTo>
                    <a:pt x="11" y="0"/>
                  </a:moveTo>
                  <a:lnTo>
                    <a:pt x="11" y="0"/>
                  </a:lnTo>
                  <a:lnTo>
                    <a:pt x="2" y="2"/>
                  </a:lnTo>
                  <a:lnTo>
                    <a:pt x="0" y="4"/>
                  </a:lnTo>
                  <a:lnTo>
                    <a:pt x="2" y="5"/>
                  </a:lnTo>
                  <a:lnTo>
                    <a:pt x="2" y="4"/>
                  </a:lnTo>
                  <a:lnTo>
                    <a:pt x="4" y="4"/>
                  </a:lnTo>
                  <a:lnTo>
                    <a:pt x="7" y="5"/>
                  </a:lnTo>
                  <a:lnTo>
                    <a:pt x="11" y="6"/>
                  </a:lnTo>
                  <a:lnTo>
                    <a:pt x="13" y="5"/>
                  </a:lnTo>
                  <a:lnTo>
                    <a:pt x="15" y="3"/>
                  </a:lnTo>
                  <a:lnTo>
                    <a:pt x="13" y="2"/>
                  </a:lnTo>
                  <a:lnTo>
                    <a:pt x="11" y="2"/>
                  </a:lnTo>
                  <a:lnTo>
                    <a:pt x="11" y="1"/>
                  </a:lnTo>
                  <a:lnTo>
                    <a:pt x="11"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4" name="Freeform 1194"/>
            <p:cNvSpPr>
              <a:spLocks/>
            </p:cNvSpPr>
            <p:nvPr/>
          </p:nvSpPr>
          <p:spPr bwMode="auto">
            <a:xfrm>
              <a:off x="4218691" y="3717750"/>
              <a:ext cx="3645" cy="4650"/>
            </a:xfrm>
            <a:custGeom>
              <a:avLst/>
              <a:gdLst>
                <a:gd name="T0" fmla="*/ 2 w 4"/>
                <a:gd name="T1" fmla="*/ 2 h 4"/>
                <a:gd name="T2" fmla="*/ 4 w 4"/>
                <a:gd name="T3" fmla="*/ 4 h 4"/>
                <a:gd name="T4" fmla="*/ 4 w 4"/>
                <a:gd name="T5" fmla="*/ 2 h 4"/>
                <a:gd name="T6" fmla="*/ 4 w 4"/>
                <a:gd name="T7" fmla="*/ 1 h 4"/>
                <a:gd name="T8" fmla="*/ 4 w 4"/>
                <a:gd name="T9" fmla="*/ 1 h 4"/>
                <a:gd name="T10" fmla="*/ 2 w 4"/>
                <a:gd name="T11" fmla="*/ 0 h 4"/>
                <a:gd name="T12" fmla="*/ 0 w 4"/>
                <a:gd name="T13" fmla="*/ 1 h 4"/>
                <a:gd name="T14" fmla="*/ 0 w 4"/>
                <a:gd name="T15" fmla="*/ 1 h 4"/>
                <a:gd name="T16" fmla="*/ 2 w 4"/>
                <a:gd name="T17" fmla="*/ 1 h 4"/>
                <a:gd name="T18" fmla="*/ 2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2"/>
                  </a:moveTo>
                  <a:lnTo>
                    <a:pt x="4" y="4"/>
                  </a:lnTo>
                  <a:lnTo>
                    <a:pt x="4" y="2"/>
                  </a:lnTo>
                  <a:lnTo>
                    <a:pt x="4" y="1"/>
                  </a:lnTo>
                  <a:lnTo>
                    <a:pt x="2" y="0"/>
                  </a:lnTo>
                  <a:lnTo>
                    <a:pt x="0" y="1"/>
                  </a:lnTo>
                  <a:lnTo>
                    <a:pt x="2" y="1"/>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5" name="Freeform 1195"/>
            <p:cNvSpPr>
              <a:spLocks/>
            </p:cNvSpPr>
            <p:nvPr/>
          </p:nvSpPr>
          <p:spPr bwMode="auto">
            <a:xfrm>
              <a:off x="5632977" y="4462863"/>
              <a:ext cx="8201" cy="8137"/>
            </a:xfrm>
            <a:custGeom>
              <a:avLst/>
              <a:gdLst>
                <a:gd name="T0" fmla="*/ 4 w 9"/>
                <a:gd name="T1" fmla="*/ 1 h 7"/>
                <a:gd name="T2" fmla="*/ 2 w 9"/>
                <a:gd name="T3" fmla="*/ 0 h 7"/>
                <a:gd name="T4" fmla="*/ 0 w 9"/>
                <a:gd name="T5" fmla="*/ 1 h 7"/>
                <a:gd name="T6" fmla="*/ 0 w 9"/>
                <a:gd name="T7" fmla="*/ 2 h 7"/>
                <a:gd name="T8" fmla="*/ 0 w 9"/>
                <a:gd name="T9" fmla="*/ 3 h 7"/>
                <a:gd name="T10" fmla="*/ 2 w 9"/>
                <a:gd name="T11" fmla="*/ 6 h 7"/>
                <a:gd name="T12" fmla="*/ 4 w 9"/>
                <a:gd name="T13" fmla="*/ 7 h 7"/>
                <a:gd name="T14" fmla="*/ 7 w 9"/>
                <a:gd name="T15" fmla="*/ 7 h 7"/>
                <a:gd name="T16" fmla="*/ 9 w 9"/>
                <a:gd name="T17" fmla="*/ 7 h 7"/>
                <a:gd name="T18" fmla="*/ 9 w 9"/>
                <a:gd name="T19" fmla="*/ 6 h 7"/>
                <a:gd name="T20" fmla="*/ 4 w 9"/>
                <a:gd name="T21" fmla="*/ 2 h 7"/>
                <a:gd name="T22" fmla="*/ 4 w 9"/>
                <a:gd name="T23" fmla="*/ 1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4" y="1"/>
                  </a:moveTo>
                  <a:lnTo>
                    <a:pt x="2" y="0"/>
                  </a:lnTo>
                  <a:lnTo>
                    <a:pt x="0" y="1"/>
                  </a:lnTo>
                  <a:lnTo>
                    <a:pt x="0" y="2"/>
                  </a:lnTo>
                  <a:lnTo>
                    <a:pt x="0" y="3"/>
                  </a:lnTo>
                  <a:lnTo>
                    <a:pt x="2" y="6"/>
                  </a:lnTo>
                  <a:lnTo>
                    <a:pt x="4" y="7"/>
                  </a:lnTo>
                  <a:lnTo>
                    <a:pt x="7" y="7"/>
                  </a:lnTo>
                  <a:lnTo>
                    <a:pt x="9" y="7"/>
                  </a:lnTo>
                  <a:lnTo>
                    <a:pt x="9" y="6"/>
                  </a:lnTo>
                  <a:lnTo>
                    <a:pt x="4"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6" name="Freeform 1196"/>
            <p:cNvSpPr>
              <a:spLocks/>
            </p:cNvSpPr>
            <p:nvPr/>
          </p:nvSpPr>
          <p:spPr bwMode="auto">
            <a:xfrm>
              <a:off x="5612018" y="4439615"/>
              <a:ext cx="11846" cy="9299"/>
            </a:xfrm>
            <a:custGeom>
              <a:avLst/>
              <a:gdLst>
                <a:gd name="T0" fmla="*/ 4 w 13"/>
                <a:gd name="T1" fmla="*/ 0 h 8"/>
                <a:gd name="T2" fmla="*/ 0 w 13"/>
                <a:gd name="T3" fmla="*/ 2 h 8"/>
                <a:gd name="T4" fmla="*/ 0 w 13"/>
                <a:gd name="T5" fmla="*/ 2 h 8"/>
                <a:gd name="T6" fmla="*/ 11 w 13"/>
                <a:gd name="T7" fmla="*/ 8 h 8"/>
                <a:gd name="T8" fmla="*/ 11 w 13"/>
                <a:gd name="T9" fmla="*/ 8 h 8"/>
                <a:gd name="T10" fmla="*/ 13 w 13"/>
                <a:gd name="T11" fmla="*/ 7 h 8"/>
                <a:gd name="T12" fmla="*/ 11 w 13"/>
                <a:gd name="T13" fmla="*/ 5 h 8"/>
                <a:gd name="T14" fmla="*/ 4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4" y="0"/>
                  </a:moveTo>
                  <a:lnTo>
                    <a:pt x="0" y="2"/>
                  </a:lnTo>
                  <a:lnTo>
                    <a:pt x="11" y="8"/>
                  </a:lnTo>
                  <a:lnTo>
                    <a:pt x="13" y="7"/>
                  </a:lnTo>
                  <a:lnTo>
                    <a:pt x="11" y="5"/>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7" name="Freeform 1197"/>
            <p:cNvSpPr>
              <a:spLocks/>
            </p:cNvSpPr>
            <p:nvPr/>
          </p:nvSpPr>
          <p:spPr bwMode="auto">
            <a:xfrm>
              <a:off x="3312893" y="4925508"/>
              <a:ext cx="4556" cy="3487"/>
            </a:xfrm>
            <a:custGeom>
              <a:avLst/>
              <a:gdLst>
                <a:gd name="T0" fmla="*/ 2 w 5"/>
                <a:gd name="T1" fmla="*/ 2 h 3"/>
                <a:gd name="T2" fmla="*/ 0 w 5"/>
                <a:gd name="T3" fmla="*/ 0 h 3"/>
                <a:gd name="T4" fmla="*/ 0 w 5"/>
                <a:gd name="T5" fmla="*/ 2 h 3"/>
                <a:gd name="T6" fmla="*/ 5 w 5"/>
                <a:gd name="T7" fmla="*/ 3 h 3"/>
                <a:gd name="T8" fmla="*/ 2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2"/>
                  </a:moveTo>
                  <a:lnTo>
                    <a:pt x="0" y="0"/>
                  </a:lnTo>
                  <a:lnTo>
                    <a:pt x="0" y="2"/>
                  </a:lnTo>
                  <a:lnTo>
                    <a:pt x="5" y="3"/>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8" name="Freeform 1198"/>
            <p:cNvSpPr>
              <a:spLocks/>
            </p:cNvSpPr>
            <p:nvPr/>
          </p:nvSpPr>
          <p:spPr bwMode="auto">
            <a:xfrm>
              <a:off x="3309248" y="4922020"/>
              <a:ext cx="5468" cy="1162"/>
            </a:xfrm>
            <a:custGeom>
              <a:avLst/>
              <a:gdLst>
                <a:gd name="T0" fmla="*/ 0 w 6"/>
                <a:gd name="T1" fmla="*/ 1 h 1"/>
                <a:gd name="T2" fmla="*/ 2 w 6"/>
                <a:gd name="T3" fmla="*/ 1 h 1"/>
                <a:gd name="T4" fmla="*/ 6 w 6"/>
                <a:gd name="T5" fmla="*/ 1 h 1"/>
                <a:gd name="T6" fmla="*/ 6 w 6"/>
                <a:gd name="T7" fmla="*/ 1 h 1"/>
                <a:gd name="T8" fmla="*/ 6 w 6"/>
                <a:gd name="T9" fmla="*/ 0 h 1"/>
                <a:gd name="T10" fmla="*/ 4 w 6"/>
                <a:gd name="T11" fmla="*/ 0 h 1"/>
                <a:gd name="T12" fmla="*/ 0 w 6"/>
                <a:gd name="T13" fmla="*/ 1 h 1"/>
                <a:gd name="T14" fmla="*/ 0 w 6"/>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
                <a:gd name="T26" fmla="*/ 6 w 6"/>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
                  <a:moveTo>
                    <a:pt x="0" y="1"/>
                  </a:moveTo>
                  <a:lnTo>
                    <a:pt x="2" y="1"/>
                  </a:lnTo>
                  <a:lnTo>
                    <a:pt x="6" y="1"/>
                  </a:lnTo>
                  <a:lnTo>
                    <a:pt x="6" y="0"/>
                  </a:lnTo>
                  <a:lnTo>
                    <a:pt x="4"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19" name="Freeform 1199"/>
            <p:cNvSpPr>
              <a:spLocks/>
            </p:cNvSpPr>
            <p:nvPr/>
          </p:nvSpPr>
          <p:spPr bwMode="auto">
            <a:xfrm>
              <a:off x="5585591" y="4402417"/>
              <a:ext cx="145803" cy="106943"/>
            </a:xfrm>
            <a:custGeom>
              <a:avLst/>
              <a:gdLst>
                <a:gd name="T0" fmla="*/ 149 w 160"/>
                <a:gd name="T1" fmla="*/ 89 h 92"/>
                <a:gd name="T2" fmla="*/ 157 w 160"/>
                <a:gd name="T3" fmla="*/ 92 h 92"/>
                <a:gd name="T4" fmla="*/ 157 w 160"/>
                <a:gd name="T5" fmla="*/ 75 h 92"/>
                <a:gd name="T6" fmla="*/ 160 w 160"/>
                <a:gd name="T7" fmla="*/ 69 h 92"/>
                <a:gd name="T8" fmla="*/ 153 w 160"/>
                <a:gd name="T9" fmla="*/ 64 h 92"/>
                <a:gd name="T10" fmla="*/ 143 w 160"/>
                <a:gd name="T11" fmla="*/ 63 h 92"/>
                <a:gd name="T12" fmla="*/ 143 w 160"/>
                <a:gd name="T13" fmla="*/ 61 h 92"/>
                <a:gd name="T14" fmla="*/ 139 w 160"/>
                <a:gd name="T15" fmla="*/ 60 h 92"/>
                <a:gd name="T16" fmla="*/ 136 w 160"/>
                <a:gd name="T17" fmla="*/ 54 h 92"/>
                <a:gd name="T18" fmla="*/ 130 w 160"/>
                <a:gd name="T19" fmla="*/ 53 h 92"/>
                <a:gd name="T20" fmla="*/ 124 w 160"/>
                <a:gd name="T21" fmla="*/ 52 h 92"/>
                <a:gd name="T22" fmla="*/ 122 w 160"/>
                <a:gd name="T23" fmla="*/ 50 h 92"/>
                <a:gd name="T24" fmla="*/ 126 w 160"/>
                <a:gd name="T25" fmla="*/ 47 h 92"/>
                <a:gd name="T26" fmla="*/ 122 w 160"/>
                <a:gd name="T27" fmla="*/ 46 h 92"/>
                <a:gd name="T28" fmla="*/ 126 w 160"/>
                <a:gd name="T29" fmla="*/ 43 h 92"/>
                <a:gd name="T30" fmla="*/ 113 w 160"/>
                <a:gd name="T31" fmla="*/ 43 h 92"/>
                <a:gd name="T32" fmla="*/ 113 w 160"/>
                <a:gd name="T33" fmla="*/ 43 h 92"/>
                <a:gd name="T34" fmla="*/ 115 w 160"/>
                <a:gd name="T35" fmla="*/ 40 h 92"/>
                <a:gd name="T36" fmla="*/ 115 w 160"/>
                <a:gd name="T37" fmla="*/ 39 h 92"/>
                <a:gd name="T38" fmla="*/ 117 w 160"/>
                <a:gd name="T39" fmla="*/ 38 h 92"/>
                <a:gd name="T40" fmla="*/ 115 w 160"/>
                <a:gd name="T41" fmla="*/ 37 h 92"/>
                <a:gd name="T42" fmla="*/ 109 w 160"/>
                <a:gd name="T43" fmla="*/ 37 h 92"/>
                <a:gd name="T44" fmla="*/ 105 w 160"/>
                <a:gd name="T45" fmla="*/ 35 h 92"/>
                <a:gd name="T46" fmla="*/ 105 w 160"/>
                <a:gd name="T47" fmla="*/ 36 h 92"/>
                <a:gd name="T48" fmla="*/ 101 w 160"/>
                <a:gd name="T49" fmla="*/ 34 h 92"/>
                <a:gd name="T50" fmla="*/ 94 w 160"/>
                <a:gd name="T51" fmla="*/ 32 h 92"/>
                <a:gd name="T52" fmla="*/ 88 w 160"/>
                <a:gd name="T53" fmla="*/ 28 h 92"/>
                <a:gd name="T54" fmla="*/ 84 w 160"/>
                <a:gd name="T55" fmla="*/ 27 h 92"/>
                <a:gd name="T56" fmla="*/ 84 w 160"/>
                <a:gd name="T57" fmla="*/ 29 h 92"/>
                <a:gd name="T58" fmla="*/ 75 w 160"/>
                <a:gd name="T59" fmla="*/ 26 h 92"/>
                <a:gd name="T60" fmla="*/ 71 w 160"/>
                <a:gd name="T61" fmla="*/ 23 h 92"/>
                <a:gd name="T62" fmla="*/ 63 w 160"/>
                <a:gd name="T63" fmla="*/ 18 h 92"/>
                <a:gd name="T64" fmla="*/ 46 w 160"/>
                <a:gd name="T65" fmla="*/ 12 h 92"/>
                <a:gd name="T66" fmla="*/ 42 w 160"/>
                <a:gd name="T67" fmla="*/ 8 h 92"/>
                <a:gd name="T68" fmla="*/ 42 w 160"/>
                <a:gd name="T69" fmla="*/ 7 h 92"/>
                <a:gd name="T70" fmla="*/ 35 w 160"/>
                <a:gd name="T71" fmla="*/ 4 h 92"/>
                <a:gd name="T72" fmla="*/ 29 w 160"/>
                <a:gd name="T73" fmla="*/ 4 h 92"/>
                <a:gd name="T74" fmla="*/ 16 w 160"/>
                <a:gd name="T75" fmla="*/ 3 h 92"/>
                <a:gd name="T76" fmla="*/ 12 w 160"/>
                <a:gd name="T77" fmla="*/ 3 h 92"/>
                <a:gd name="T78" fmla="*/ 8 w 160"/>
                <a:gd name="T79" fmla="*/ 0 h 92"/>
                <a:gd name="T80" fmla="*/ 2 w 160"/>
                <a:gd name="T81" fmla="*/ 0 h 92"/>
                <a:gd name="T82" fmla="*/ 2 w 160"/>
                <a:gd name="T83" fmla="*/ 0 h 92"/>
                <a:gd name="T84" fmla="*/ 21 w 160"/>
                <a:gd name="T85" fmla="*/ 15 h 92"/>
                <a:gd name="T86" fmla="*/ 29 w 160"/>
                <a:gd name="T87" fmla="*/ 18 h 92"/>
                <a:gd name="T88" fmla="*/ 35 w 160"/>
                <a:gd name="T89" fmla="*/ 22 h 92"/>
                <a:gd name="T90" fmla="*/ 42 w 160"/>
                <a:gd name="T91" fmla="*/ 27 h 92"/>
                <a:gd name="T92" fmla="*/ 54 w 160"/>
                <a:gd name="T93" fmla="*/ 31 h 92"/>
                <a:gd name="T94" fmla="*/ 61 w 160"/>
                <a:gd name="T95" fmla="*/ 43 h 92"/>
                <a:gd name="T96" fmla="*/ 67 w 160"/>
                <a:gd name="T97" fmla="*/ 45 h 92"/>
                <a:gd name="T98" fmla="*/ 71 w 160"/>
                <a:gd name="T99" fmla="*/ 48 h 92"/>
                <a:gd name="T100" fmla="*/ 77 w 160"/>
                <a:gd name="T101" fmla="*/ 54 h 92"/>
                <a:gd name="T102" fmla="*/ 84 w 160"/>
                <a:gd name="T103" fmla="*/ 62 h 92"/>
                <a:gd name="T104" fmla="*/ 103 w 160"/>
                <a:gd name="T105" fmla="*/ 74 h 92"/>
                <a:gd name="T106" fmla="*/ 107 w 160"/>
                <a:gd name="T107" fmla="*/ 77 h 92"/>
                <a:gd name="T108" fmla="*/ 111 w 160"/>
                <a:gd name="T109" fmla="*/ 78 h 92"/>
                <a:gd name="T110" fmla="*/ 124 w 160"/>
                <a:gd name="T111" fmla="*/ 84 h 92"/>
                <a:gd name="T112" fmla="*/ 141 w 160"/>
                <a:gd name="T113" fmla="*/ 92 h 92"/>
                <a:gd name="T114" fmla="*/ 139 w 160"/>
                <a:gd name="T115" fmla="*/ 89 h 92"/>
                <a:gd name="T116" fmla="*/ 147 w 160"/>
                <a:gd name="T117" fmla="*/ 91 h 92"/>
                <a:gd name="T118" fmla="*/ 149 w 160"/>
                <a:gd name="T119" fmla="*/ 89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
                <a:gd name="T181" fmla="*/ 0 h 92"/>
                <a:gd name="T182" fmla="*/ 160 w 160"/>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 h="92">
                  <a:moveTo>
                    <a:pt x="149" y="89"/>
                  </a:moveTo>
                  <a:lnTo>
                    <a:pt x="149" y="89"/>
                  </a:lnTo>
                  <a:lnTo>
                    <a:pt x="155" y="92"/>
                  </a:lnTo>
                  <a:lnTo>
                    <a:pt x="157" y="92"/>
                  </a:lnTo>
                  <a:lnTo>
                    <a:pt x="160" y="75"/>
                  </a:lnTo>
                  <a:lnTo>
                    <a:pt x="157" y="75"/>
                  </a:lnTo>
                  <a:lnTo>
                    <a:pt x="160" y="70"/>
                  </a:lnTo>
                  <a:lnTo>
                    <a:pt x="160" y="69"/>
                  </a:lnTo>
                  <a:lnTo>
                    <a:pt x="157" y="68"/>
                  </a:lnTo>
                  <a:lnTo>
                    <a:pt x="153" y="64"/>
                  </a:lnTo>
                  <a:lnTo>
                    <a:pt x="151" y="64"/>
                  </a:lnTo>
                  <a:lnTo>
                    <a:pt x="143" y="63"/>
                  </a:lnTo>
                  <a:lnTo>
                    <a:pt x="143" y="62"/>
                  </a:lnTo>
                  <a:lnTo>
                    <a:pt x="143" y="61"/>
                  </a:lnTo>
                  <a:lnTo>
                    <a:pt x="139" y="60"/>
                  </a:lnTo>
                  <a:lnTo>
                    <a:pt x="139" y="59"/>
                  </a:lnTo>
                  <a:lnTo>
                    <a:pt x="136" y="54"/>
                  </a:lnTo>
                  <a:lnTo>
                    <a:pt x="132" y="54"/>
                  </a:lnTo>
                  <a:lnTo>
                    <a:pt x="130" y="53"/>
                  </a:lnTo>
                  <a:lnTo>
                    <a:pt x="128" y="53"/>
                  </a:lnTo>
                  <a:lnTo>
                    <a:pt x="124" y="52"/>
                  </a:lnTo>
                  <a:lnTo>
                    <a:pt x="122" y="51"/>
                  </a:lnTo>
                  <a:lnTo>
                    <a:pt x="122" y="50"/>
                  </a:lnTo>
                  <a:lnTo>
                    <a:pt x="124" y="48"/>
                  </a:lnTo>
                  <a:lnTo>
                    <a:pt x="126" y="47"/>
                  </a:lnTo>
                  <a:lnTo>
                    <a:pt x="124" y="47"/>
                  </a:lnTo>
                  <a:lnTo>
                    <a:pt x="122" y="46"/>
                  </a:lnTo>
                  <a:lnTo>
                    <a:pt x="126" y="45"/>
                  </a:lnTo>
                  <a:lnTo>
                    <a:pt x="126" y="43"/>
                  </a:lnTo>
                  <a:lnTo>
                    <a:pt x="122" y="40"/>
                  </a:lnTo>
                  <a:lnTo>
                    <a:pt x="113" y="43"/>
                  </a:lnTo>
                  <a:lnTo>
                    <a:pt x="115" y="42"/>
                  </a:lnTo>
                  <a:lnTo>
                    <a:pt x="115" y="40"/>
                  </a:lnTo>
                  <a:lnTo>
                    <a:pt x="115" y="39"/>
                  </a:lnTo>
                  <a:lnTo>
                    <a:pt x="117" y="38"/>
                  </a:lnTo>
                  <a:lnTo>
                    <a:pt x="117" y="37"/>
                  </a:lnTo>
                  <a:lnTo>
                    <a:pt x="115" y="37"/>
                  </a:lnTo>
                  <a:lnTo>
                    <a:pt x="113" y="36"/>
                  </a:lnTo>
                  <a:lnTo>
                    <a:pt x="109" y="37"/>
                  </a:lnTo>
                  <a:lnTo>
                    <a:pt x="107" y="36"/>
                  </a:lnTo>
                  <a:lnTo>
                    <a:pt x="105" y="35"/>
                  </a:lnTo>
                  <a:lnTo>
                    <a:pt x="105" y="36"/>
                  </a:lnTo>
                  <a:lnTo>
                    <a:pt x="103" y="36"/>
                  </a:lnTo>
                  <a:lnTo>
                    <a:pt x="101" y="34"/>
                  </a:lnTo>
                  <a:lnTo>
                    <a:pt x="96" y="32"/>
                  </a:lnTo>
                  <a:lnTo>
                    <a:pt x="94" y="32"/>
                  </a:lnTo>
                  <a:lnTo>
                    <a:pt x="92" y="31"/>
                  </a:lnTo>
                  <a:lnTo>
                    <a:pt x="88" y="28"/>
                  </a:lnTo>
                  <a:lnTo>
                    <a:pt x="86" y="27"/>
                  </a:lnTo>
                  <a:lnTo>
                    <a:pt x="84" y="27"/>
                  </a:lnTo>
                  <a:lnTo>
                    <a:pt x="84" y="28"/>
                  </a:lnTo>
                  <a:lnTo>
                    <a:pt x="84" y="29"/>
                  </a:lnTo>
                  <a:lnTo>
                    <a:pt x="82" y="28"/>
                  </a:lnTo>
                  <a:lnTo>
                    <a:pt x="75" y="26"/>
                  </a:lnTo>
                  <a:lnTo>
                    <a:pt x="75" y="23"/>
                  </a:lnTo>
                  <a:lnTo>
                    <a:pt x="71" y="23"/>
                  </a:lnTo>
                  <a:lnTo>
                    <a:pt x="71" y="22"/>
                  </a:lnTo>
                  <a:lnTo>
                    <a:pt x="63" y="18"/>
                  </a:lnTo>
                  <a:lnTo>
                    <a:pt x="52" y="15"/>
                  </a:lnTo>
                  <a:lnTo>
                    <a:pt x="46" y="12"/>
                  </a:lnTo>
                  <a:lnTo>
                    <a:pt x="44" y="10"/>
                  </a:lnTo>
                  <a:lnTo>
                    <a:pt x="42" y="8"/>
                  </a:lnTo>
                  <a:lnTo>
                    <a:pt x="42" y="7"/>
                  </a:lnTo>
                  <a:lnTo>
                    <a:pt x="40" y="6"/>
                  </a:lnTo>
                  <a:lnTo>
                    <a:pt x="35" y="4"/>
                  </a:lnTo>
                  <a:lnTo>
                    <a:pt x="33" y="4"/>
                  </a:lnTo>
                  <a:lnTo>
                    <a:pt x="29" y="4"/>
                  </a:lnTo>
                  <a:lnTo>
                    <a:pt x="27" y="3"/>
                  </a:lnTo>
                  <a:lnTo>
                    <a:pt x="16" y="3"/>
                  </a:lnTo>
                  <a:lnTo>
                    <a:pt x="14" y="3"/>
                  </a:lnTo>
                  <a:lnTo>
                    <a:pt x="12" y="3"/>
                  </a:lnTo>
                  <a:lnTo>
                    <a:pt x="10" y="0"/>
                  </a:lnTo>
                  <a:lnTo>
                    <a:pt x="8" y="0"/>
                  </a:lnTo>
                  <a:lnTo>
                    <a:pt x="4" y="0"/>
                  </a:lnTo>
                  <a:lnTo>
                    <a:pt x="2" y="0"/>
                  </a:lnTo>
                  <a:lnTo>
                    <a:pt x="0" y="0"/>
                  </a:lnTo>
                  <a:lnTo>
                    <a:pt x="2" y="0"/>
                  </a:lnTo>
                  <a:lnTo>
                    <a:pt x="2" y="4"/>
                  </a:lnTo>
                  <a:lnTo>
                    <a:pt x="21" y="15"/>
                  </a:lnTo>
                  <a:lnTo>
                    <a:pt x="23" y="15"/>
                  </a:lnTo>
                  <a:lnTo>
                    <a:pt x="29" y="18"/>
                  </a:lnTo>
                  <a:lnTo>
                    <a:pt x="33" y="22"/>
                  </a:lnTo>
                  <a:lnTo>
                    <a:pt x="35" y="22"/>
                  </a:lnTo>
                  <a:lnTo>
                    <a:pt x="37" y="27"/>
                  </a:lnTo>
                  <a:lnTo>
                    <a:pt x="42" y="27"/>
                  </a:lnTo>
                  <a:lnTo>
                    <a:pt x="48" y="29"/>
                  </a:lnTo>
                  <a:lnTo>
                    <a:pt x="54" y="31"/>
                  </a:lnTo>
                  <a:lnTo>
                    <a:pt x="54" y="34"/>
                  </a:lnTo>
                  <a:lnTo>
                    <a:pt x="61" y="43"/>
                  </a:lnTo>
                  <a:lnTo>
                    <a:pt x="63" y="43"/>
                  </a:lnTo>
                  <a:lnTo>
                    <a:pt x="67" y="45"/>
                  </a:lnTo>
                  <a:lnTo>
                    <a:pt x="69" y="47"/>
                  </a:lnTo>
                  <a:lnTo>
                    <a:pt x="71" y="48"/>
                  </a:lnTo>
                  <a:lnTo>
                    <a:pt x="77" y="52"/>
                  </a:lnTo>
                  <a:lnTo>
                    <a:pt x="77" y="54"/>
                  </a:lnTo>
                  <a:lnTo>
                    <a:pt x="84" y="60"/>
                  </a:lnTo>
                  <a:lnTo>
                    <a:pt x="84" y="62"/>
                  </a:lnTo>
                  <a:lnTo>
                    <a:pt x="101" y="72"/>
                  </a:lnTo>
                  <a:lnTo>
                    <a:pt x="103" y="74"/>
                  </a:lnTo>
                  <a:lnTo>
                    <a:pt x="105" y="75"/>
                  </a:lnTo>
                  <a:lnTo>
                    <a:pt x="107" y="77"/>
                  </a:lnTo>
                  <a:lnTo>
                    <a:pt x="109" y="78"/>
                  </a:lnTo>
                  <a:lnTo>
                    <a:pt x="111" y="78"/>
                  </a:lnTo>
                  <a:lnTo>
                    <a:pt x="124" y="84"/>
                  </a:lnTo>
                  <a:lnTo>
                    <a:pt x="128" y="85"/>
                  </a:lnTo>
                  <a:lnTo>
                    <a:pt x="141" y="92"/>
                  </a:lnTo>
                  <a:lnTo>
                    <a:pt x="139" y="89"/>
                  </a:lnTo>
                  <a:lnTo>
                    <a:pt x="141" y="89"/>
                  </a:lnTo>
                  <a:lnTo>
                    <a:pt x="147" y="91"/>
                  </a:lnTo>
                  <a:lnTo>
                    <a:pt x="149" y="91"/>
                  </a:lnTo>
                  <a:lnTo>
                    <a:pt x="149" y="8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0" name="Freeform 1200"/>
            <p:cNvSpPr>
              <a:spLocks/>
            </p:cNvSpPr>
            <p:nvPr/>
          </p:nvSpPr>
          <p:spPr bwMode="auto">
            <a:xfrm>
              <a:off x="3311070" y="4924345"/>
              <a:ext cx="6379" cy="3487"/>
            </a:xfrm>
            <a:custGeom>
              <a:avLst/>
              <a:gdLst>
                <a:gd name="T0" fmla="*/ 7 w 7"/>
                <a:gd name="T1" fmla="*/ 1 h 3"/>
                <a:gd name="T2" fmla="*/ 7 w 7"/>
                <a:gd name="T3" fmla="*/ 0 h 3"/>
                <a:gd name="T4" fmla="*/ 0 w 7"/>
                <a:gd name="T5" fmla="*/ 0 h 3"/>
                <a:gd name="T6" fmla="*/ 0 w 7"/>
                <a:gd name="T7" fmla="*/ 0 h 3"/>
                <a:gd name="T8" fmla="*/ 0 w 7"/>
                <a:gd name="T9" fmla="*/ 0 h 3"/>
                <a:gd name="T10" fmla="*/ 4 w 7"/>
                <a:gd name="T11" fmla="*/ 1 h 3"/>
                <a:gd name="T12" fmla="*/ 7 w 7"/>
                <a:gd name="T13" fmla="*/ 3 h 3"/>
                <a:gd name="T14" fmla="*/ 7 w 7"/>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7" y="1"/>
                  </a:moveTo>
                  <a:lnTo>
                    <a:pt x="7" y="0"/>
                  </a:lnTo>
                  <a:lnTo>
                    <a:pt x="0" y="0"/>
                  </a:lnTo>
                  <a:lnTo>
                    <a:pt x="4" y="1"/>
                  </a:lnTo>
                  <a:lnTo>
                    <a:pt x="7" y="3"/>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1" name="Freeform 1201"/>
            <p:cNvSpPr>
              <a:spLocks/>
            </p:cNvSpPr>
            <p:nvPr/>
          </p:nvSpPr>
          <p:spPr bwMode="auto">
            <a:xfrm>
              <a:off x="5563720" y="4387306"/>
              <a:ext cx="1823" cy="3487"/>
            </a:xfrm>
            <a:custGeom>
              <a:avLst/>
              <a:gdLst>
                <a:gd name="T0" fmla="*/ 2 w 2"/>
                <a:gd name="T1" fmla="*/ 0 h 3"/>
                <a:gd name="T2" fmla="*/ 0 w 2"/>
                <a:gd name="T3" fmla="*/ 0 h 3"/>
                <a:gd name="T4" fmla="*/ 0 w 2"/>
                <a:gd name="T5" fmla="*/ 1 h 3"/>
                <a:gd name="T6" fmla="*/ 0 w 2"/>
                <a:gd name="T7" fmla="*/ 2 h 3"/>
                <a:gd name="T8" fmla="*/ 0 w 2"/>
                <a:gd name="T9" fmla="*/ 3 h 3"/>
                <a:gd name="T10" fmla="*/ 2 w 2"/>
                <a:gd name="T11" fmla="*/ 3 h 3"/>
                <a:gd name="T12" fmla="*/ 2 w 2"/>
                <a:gd name="T13" fmla="*/ 1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1"/>
                  </a:lnTo>
                  <a:lnTo>
                    <a:pt x="0" y="2"/>
                  </a:lnTo>
                  <a:lnTo>
                    <a:pt x="0" y="3"/>
                  </a:lnTo>
                  <a:lnTo>
                    <a:pt x="2" y="3"/>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2" name="Freeform 1202"/>
            <p:cNvSpPr>
              <a:spLocks/>
            </p:cNvSpPr>
            <p:nvPr/>
          </p:nvSpPr>
          <p:spPr bwMode="auto">
            <a:xfrm>
              <a:off x="5383290" y="4362895"/>
              <a:ext cx="30983" cy="36035"/>
            </a:xfrm>
            <a:custGeom>
              <a:avLst/>
              <a:gdLst>
                <a:gd name="T0" fmla="*/ 30 w 34"/>
                <a:gd name="T1" fmla="*/ 17 h 31"/>
                <a:gd name="T2" fmla="*/ 26 w 34"/>
                <a:gd name="T3" fmla="*/ 12 h 31"/>
                <a:gd name="T4" fmla="*/ 26 w 34"/>
                <a:gd name="T5" fmla="*/ 10 h 31"/>
                <a:gd name="T6" fmla="*/ 24 w 34"/>
                <a:gd name="T7" fmla="*/ 8 h 31"/>
                <a:gd name="T8" fmla="*/ 19 w 34"/>
                <a:gd name="T9" fmla="*/ 7 h 31"/>
                <a:gd name="T10" fmla="*/ 19 w 34"/>
                <a:gd name="T11" fmla="*/ 6 h 31"/>
                <a:gd name="T12" fmla="*/ 17 w 34"/>
                <a:gd name="T13" fmla="*/ 5 h 31"/>
                <a:gd name="T14" fmla="*/ 11 w 34"/>
                <a:gd name="T15" fmla="*/ 1 h 31"/>
                <a:gd name="T16" fmla="*/ 9 w 34"/>
                <a:gd name="T17" fmla="*/ 0 h 31"/>
                <a:gd name="T18" fmla="*/ 7 w 34"/>
                <a:gd name="T19" fmla="*/ 0 h 31"/>
                <a:gd name="T20" fmla="*/ 5 w 34"/>
                <a:gd name="T21" fmla="*/ 1 h 31"/>
                <a:gd name="T22" fmla="*/ 7 w 34"/>
                <a:gd name="T23" fmla="*/ 2 h 31"/>
                <a:gd name="T24" fmla="*/ 9 w 34"/>
                <a:gd name="T25" fmla="*/ 2 h 31"/>
                <a:gd name="T26" fmla="*/ 11 w 34"/>
                <a:gd name="T27" fmla="*/ 4 h 31"/>
                <a:gd name="T28" fmla="*/ 9 w 34"/>
                <a:gd name="T29" fmla="*/ 4 h 31"/>
                <a:gd name="T30" fmla="*/ 7 w 34"/>
                <a:gd name="T31" fmla="*/ 5 h 31"/>
                <a:gd name="T32" fmla="*/ 7 w 34"/>
                <a:gd name="T33" fmla="*/ 5 h 31"/>
                <a:gd name="T34" fmla="*/ 7 w 34"/>
                <a:gd name="T35" fmla="*/ 6 h 31"/>
                <a:gd name="T36" fmla="*/ 5 w 34"/>
                <a:gd name="T37" fmla="*/ 7 h 31"/>
                <a:gd name="T38" fmla="*/ 3 w 34"/>
                <a:gd name="T39" fmla="*/ 14 h 31"/>
                <a:gd name="T40" fmla="*/ 3 w 34"/>
                <a:gd name="T41" fmla="*/ 14 h 31"/>
                <a:gd name="T42" fmla="*/ 0 w 34"/>
                <a:gd name="T43" fmla="*/ 14 h 31"/>
                <a:gd name="T44" fmla="*/ 3 w 34"/>
                <a:gd name="T45" fmla="*/ 25 h 31"/>
                <a:gd name="T46" fmla="*/ 7 w 34"/>
                <a:gd name="T47" fmla="*/ 30 h 31"/>
                <a:gd name="T48" fmla="*/ 9 w 34"/>
                <a:gd name="T49" fmla="*/ 31 h 31"/>
                <a:gd name="T50" fmla="*/ 17 w 34"/>
                <a:gd name="T51" fmla="*/ 31 h 31"/>
                <a:gd name="T52" fmla="*/ 30 w 34"/>
                <a:gd name="T53" fmla="*/ 28 h 31"/>
                <a:gd name="T54" fmla="*/ 32 w 34"/>
                <a:gd name="T55" fmla="*/ 25 h 31"/>
                <a:gd name="T56" fmla="*/ 34 w 34"/>
                <a:gd name="T57" fmla="*/ 18 h 31"/>
                <a:gd name="T58" fmla="*/ 32 w 34"/>
                <a:gd name="T59" fmla="*/ 17 h 31"/>
                <a:gd name="T60" fmla="*/ 30 w 34"/>
                <a:gd name="T61" fmla="*/ 17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
                <a:gd name="T94" fmla="*/ 0 h 31"/>
                <a:gd name="T95" fmla="*/ 34 w 34"/>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 h="31">
                  <a:moveTo>
                    <a:pt x="30" y="17"/>
                  </a:moveTo>
                  <a:lnTo>
                    <a:pt x="26" y="12"/>
                  </a:lnTo>
                  <a:lnTo>
                    <a:pt x="26" y="10"/>
                  </a:lnTo>
                  <a:lnTo>
                    <a:pt x="24" y="8"/>
                  </a:lnTo>
                  <a:lnTo>
                    <a:pt x="19" y="7"/>
                  </a:lnTo>
                  <a:lnTo>
                    <a:pt x="19" y="6"/>
                  </a:lnTo>
                  <a:lnTo>
                    <a:pt x="17" y="5"/>
                  </a:lnTo>
                  <a:lnTo>
                    <a:pt x="11" y="1"/>
                  </a:lnTo>
                  <a:lnTo>
                    <a:pt x="9" y="0"/>
                  </a:lnTo>
                  <a:lnTo>
                    <a:pt x="7" y="0"/>
                  </a:lnTo>
                  <a:lnTo>
                    <a:pt x="5" y="1"/>
                  </a:lnTo>
                  <a:lnTo>
                    <a:pt x="7" y="2"/>
                  </a:lnTo>
                  <a:lnTo>
                    <a:pt x="9" y="2"/>
                  </a:lnTo>
                  <a:lnTo>
                    <a:pt x="11" y="4"/>
                  </a:lnTo>
                  <a:lnTo>
                    <a:pt x="9" y="4"/>
                  </a:lnTo>
                  <a:lnTo>
                    <a:pt x="7" y="5"/>
                  </a:lnTo>
                  <a:lnTo>
                    <a:pt x="7" y="6"/>
                  </a:lnTo>
                  <a:lnTo>
                    <a:pt x="5" y="7"/>
                  </a:lnTo>
                  <a:lnTo>
                    <a:pt x="3" y="14"/>
                  </a:lnTo>
                  <a:lnTo>
                    <a:pt x="0" y="14"/>
                  </a:lnTo>
                  <a:lnTo>
                    <a:pt x="3" y="25"/>
                  </a:lnTo>
                  <a:lnTo>
                    <a:pt x="7" y="30"/>
                  </a:lnTo>
                  <a:lnTo>
                    <a:pt x="9" y="31"/>
                  </a:lnTo>
                  <a:lnTo>
                    <a:pt x="17" y="31"/>
                  </a:lnTo>
                  <a:lnTo>
                    <a:pt x="30" y="28"/>
                  </a:lnTo>
                  <a:lnTo>
                    <a:pt x="32" y="25"/>
                  </a:lnTo>
                  <a:lnTo>
                    <a:pt x="34" y="18"/>
                  </a:lnTo>
                  <a:lnTo>
                    <a:pt x="32" y="17"/>
                  </a:lnTo>
                  <a:lnTo>
                    <a:pt x="30" y="1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3" name="Freeform 1203"/>
            <p:cNvSpPr>
              <a:spLocks/>
            </p:cNvSpPr>
            <p:nvPr/>
          </p:nvSpPr>
          <p:spPr bwMode="auto">
            <a:xfrm>
              <a:off x="5719547" y="4469838"/>
              <a:ext cx="20959" cy="13949"/>
            </a:xfrm>
            <a:custGeom>
              <a:avLst/>
              <a:gdLst>
                <a:gd name="T0" fmla="*/ 21 w 23"/>
                <a:gd name="T1" fmla="*/ 8 h 12"/>
                <a:gd name="T2" fmla="*/ 17 w 23"/>
                <a:gd name="T3" fmla="*/ 6 h 12"/>
                <a:gd name="T4" fmla="*/ 17 w 23"/>
                <a:gd name="T5" fmla="*/ 5 h 12"/>
                <a:gd name="T6" fmla="*/ 13 w 23"/>
                <a:gd name="T7" fmla="*/ 0 h 12"/>
                <a:gd name="T8" fmla="*/ 10 w 23"/>
                <a:gd name="T9" fmla="*/ 0 h 12"/>
                <a:gd name="T10" fmla="*/ 8 w 23"/>
                <a:gd name="T11" fmla="*/ 0 h 12"/>
                <a:gd name="T12" fmla="*/ 8 w 23"/>
                <a:gd name="T13" fmla="*/ 1 h 12"/>
                <a:gd name="T14" fmla="*/ 8 w 23"/>
                <a:gd name="T15" fmla="*/ 1 h 12"/>
                <a:gd name="T16" fmla="*/ 8 w 23"/>
                <a:gd name="T17" fmla="*/ 1 h 12"/>
                <a:gd name="T18" fmla="*/ 6 w 23"/>
                <a:gd name="T19" fmla="*/ 0 h 12"/>
                <a:gd name="T20" fmla="*/ 6 w 23"/>
                <a:gd name="T21" fmla="*/ 0 h 12"/>
                <a:gd name="T22" fmla="*/ 4 w 23"/>
                <a:gd name="T23" fmla="*/ 0 h 12"/>
                <a:gd name="T24" fmla="*/ 0 w 23"/>
                <a:gd name="T25" fmla="*/ 2 h 12"/>
                <a:gd name="T26" fmla="*/ 2 w 23"/>
                <a:gd name="T27" fmla="*/ 3 h 12"/>
                <a:gd name="T28" fmla="*/ 6 w 23"/>
                <a:gd name="T29" fmla="*/ 3 h 12"/>
                <a:gd name="T30" fmla="*/ 10 w 23"/>
                <a:gd name="T31" fmla="*/ 4 h 12"/>
                <a:gd name="T32" fmla="*/ 13 w 23"/>
                <a:gd name="T33" fmla="*/ 6 h 12"/>
                <a:gd name="T34" fmla="*/ 13 w 23"/>
                <a:gd name="T35" fmla="*/ 8 h 12"/>
                <a:gd name="T36" fmla="*/ 13 w 23"/>
                <a:gd name="T37" fmla="*/ 9 h 12"/>
                <a:gd name="T38" fmla="*/ 15 w 23"/>
                <a:gd name="T39" fmla="*/ 10 h 12"/>
                <a:gd name="T40" fmla="*/ 19 w 23"/>
                <a:gd name="T41" fmla="*/ 11 h 12"/>
                <a:gd name="T42" fmla="*/ 21 w 23"/>
                <a:gd name="T43" fmla="*/ 12 h 12"/>
                <a:gd name="T44" fmla="*/ 23 w 23"/>
                <a:gd name="T45" fmla="*/ 11 h 12"/>
                <a:gd name="T46" fmla="*/ 23 w 23"/>
                <a:gd name="T47" fmla="*/ 10 h 12"/>
                <a:gd name="T48" fmla="*/ 23 w 23"/>
                <a:gd name="T49" fmla="*/ 8 h 12"/>
                <a:gd name="T50" fmla="*/ 21 w 23"/>
                <a:gd name="T51" fmla="*/ 8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2"/>
                <a:gd name="T80" fmla="*/ 23 w 23"/>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2">
                  <a:moveTo>
                    <a:pt x="21" y="8"/>
                  </a:moveTo>
                  <a:lnTo>
                    <a:pt x="17" y="6"/>
                  </a:lnTo>
                  <a:lnTo>
                    <a:pt x="17" y="5"/>
                  </a:lnTo>
                  <a:lnTo>
                    <a:pt x="13" y="0"/>
                  </a:lnTo>
                  <a:lnTo>
                    <a:pt x="10" y="0"/>
                  </a:lnTo>
                  <a:lnTo>
                    <a:pt x="8" y="0"/>
                  </a:lnTo>
                  <a:lnTo>
                    <a:pt x="8" y="1"/>
                  </a:lnTo>
                  <a:lnTo>
                    <a:pt x="6" y="0"/>
                  </a:lnTo>
                  <a:lnTo>
                    <a:pt x="4" y="0"/>
                  </a:lnTo>
                  <a:lnTo>
                    <a:pt x="0" y="2"/>
                  </a:lnTo>
                  <a:lnTo>
                    <a:pt x="2" y="3"/>
                  </a:lnTo>
                  <a:lnTo>
                    <a:pt x="6" y="3"/>
                  </a:lnTo>
                  <a:lnTo>
                    <a:pt x="10" y="4"/>
                  </a:lnTo>
                  <a:lnTo>
                    <a:pt x="13" y="6"/>
                  </a:lnTo>
                  <a:lnTo>
                    <a:pt x="13" y="8"/>
                  </a:lnTo>
                  <a:lnTo>
                    <a:pt x="13" y="9"/>
                  </a:lnTo>
                  <a:lnTo>
                    <a:pt x="15" y="10"/>
                  </a:lnTo>
                  <a:lnTo>
                    <a:pt x="19" y="11"/>
                  </a:lnTo>
                  <a:lnTo>
                    <a:pt x="21" y="12"/>
                  </a:lnTo>
                  <a:lnTo>
                    <a:pt x="23" y="11"/>
                  </a:lnTo>
                  <a:lnTo>
                    <a:pt x="23" y="10"/>
                  </a:lnTo>
                  <a:lnTo>
                    <a:pt x="23" y="8"/>
                  </a:lnTo>
                  <a:lnTo>
                    <a:pt x="21"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4" name="Freeform 1204"/>
            <p:cNvSpPr>
              <a:spLocks/>
            </p:cNvSpPr>
            <p:nvPr/>
          </p:nvSpPr>
          <p:spPr bwMode="auto">
            <a:xfrm>
              <a:off x="5627509" y="4379169"/>
              <a:ext cx="1823" cy="2325"/>
            </a:xfrm>
            <a:custGeom>
              <a:avLst/>
              <a:gdLst>
                <a:gd name="T0" fmla="*/ 2 w 2"/>
                <a:gd name="T1" fmla="*/ 1 h 2"/>
                <a:gd name="T2" fmla="*/ 0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0" y="0"/>
                  </a:lnTo>
                  <a:lnTo>
                    <a:pt x="0" y="2"/>
                  </a:lnTo>
                  <a:lnTo>
                    <a:pt x="2" y="2"/>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5" name="Freeform 1205"/>
            <p:cNvSpPr>
              <a:spLocks/>
            </p:cNvSpPr>
            <p:nvPr/>
          </p:nvSpPr>
          <p:spPr bwMode="auto">
            <a:xfrm>
              <a:off x="5752353" y="4479137"/>
              <a:ext cx="9113" cy="4650"/>
            </a:xfrm>
            <a:custGeom>
              <a:avLst/>
              <a:gdLst>
                <a:gd name="T0" fmla="*/ 2 w 10"/>
                <a:gd name="T1" fmla="*/ 4 h 4"/>
                <a:gd name="T2" fmla="*/ 4 w 10"/>
                <a:gd name="T3" fmla="*/ 4 h 4"/>
                <a:gd name="T4" fmla="*/ 6 w 10"/>
                <a:gd name="T5" fmla="*/ 4 h 4"/>
                <a:gd name="T6" fmla="*/ 6 w 10"/>
                <a:gd name="T7" fmla="*/ 4 h 4"/>
                <a:gd name="T8" fmla="*/ 8 w 10"/>
                <a:gd name="T9" fmla="*/ 4 h 4"/>
                <a:gd name="T10" fmla="*/ 10 w 10"/>
                <a:gd name="T11" fmla="*/ 3 h 4"/>
                <a:gd name="T12" fmla="*/ 10 w 10"/>
                <a:gd name="T13" fmla="*/ 1 h 4"/>
                <a:gd name="T14" fmla="*/ 8 w 10"/>
                <a:gd name="T15" fmla="*/ 1 h 4"/>
                <a:gd name="T16" fmla="*/ 6 w 10"/>
                <a:gd name="T17" fmla="*/ 0 h 4"/>
                <a:gd name="T18" fmla="*/ 2 w 10"/>
                <a:gd name="T19" fmla="*/ 0 h 4"/>
                <a:gd name="T20" fmla="*/ 2 w 10"/>
                <a:gd name="T21" fmla="*/ 0 h 4"/>
                <a:gd name="T22" fmla="*/ 2 w 10"/>
                <a:gd name="T23" fmla="*/ 0 h 4"/>
                <a:gd name="T24" fmla="*/ 0 w 10"/>
                <a:gd name="T25" fmla="*/ 1 h 4"/>
                <a:gd name="T26" fmla="*/ 0 w 10"/>
                <a:gd name="T27" fmla="*/ 2 h 4"/>
                <a:gd name="T28" fmla="*/ 2 w 10"/>
                <a:gd name="T29" fmla="*/ 4 h 4"/>
                <a:gd name="T30" fmla="*/ 2 w 10"/>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2" y="4"/>
                  </a:moveTo>
                  <a:lnTo>
                    <a:pt x="4" y="4"/>
                  </a:lnTo>
                  <a:lnTo>
                    <a:pt x="6" y="4"/>
                  </a:lnTo>
                  <a:lnTo>
                    <a:pt x="8" y="4"/>
                  </a:lnTo>
                  <a:lnTo>
                    <a:pt x="10" y="3"/>
                  </a:lnTo>
                  <a:lnTo>
                    <a:pt x="10" y="1"/>
                  </a:lnTo>
                  <a:lnTo>
                    <a:pt x="8" y="1"/>
                  </a:lnTo>
                  <a:lnTo>
                    <a:pt x="6" y="0"/>
                  </a:lnTo>
                  <a:lnTo>
                    <a:pt x="2" y="0"/>
                  </a:lnTo>
                  <a:lnTo>
                    <a:pt x="0" y="1"/>
                  </a:lnTo>
                  <a:lnTo>
                    <a:pt x="0" y="2"/>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6" name="Freeform 1206"/>
            <p:cNvSpPr>
              <a:spLocks/>
            </p:cNvSpPr>
            <p:nvPr/>
          </p:nvSpPr>
          <p:spPr bwMode="auto">
            <a:xfrm>
              <a:off x="5707700" y="4458214"/>
              <a:ext cx="4556" cy="2325"/>
            </a:xfrm>
            <a:custGeom>
              <a:avLst/>
              <a:gdLst>
                <a:gd name="T0" fmla="*/ 0 w 5"/>
                <a:gd name="T1" fmla="*/ 2 h 2"/>
                <a:gd name="T2" fmla="*/ 2 w 5"/>
                <a:gd name="T3" fmla="*/ 2 h 2"/>
                <a:gd name="T4" fmla="*/ 2 w 5"/>
                <a:gd name="T5" fmla="*/ 2 h 2"/>
                <a:gd name="T6" fmla="*/ 5 w 5"/>
                <a:gd name="T7" fmla="*/ 2 h 2"/>
                <a:gd name="T8" fmla="*/ 5 w 5"/>
                <a:gd name="T9" fmla="*/ 2 h 2"/>
                <a:gd name="T10" fmla="*/ 2 w 5"/>
                <a:gd name="T11" fmla="*/ 0 h 2"/>
                <a:gd name="T12" fmla="*/ 2 w 5"/>
                <a:gd name="T13" fmla="*/ 0 h 2"/>
                <a:gd name="T14" fmla="*/ 0 w 5"/>
                <a:gd name="T15" fmla="*/ 0 h 2"/>
                <a:gd name="T16" fmla="*/ 0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2"/>
                  </a:moveTo>
                  <a:lnTo>
                    <a:pt x="2" y="2"/>
                  </a:lnTo>
                  <a:lnTo>
                    <a:pt x="5" y="2"/>
                  </a:lnTo>
                  <a:lnTo>
                    <a:pt x="2" y="0"/>
                  </a:lnTo>
                  <a:lnTo>
                    <a:pt x="0"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7" name="Freeform 1207"/>
            <p:cNvSpPr>
              <a:spLocks/>
            </p:cNvSpPr>
            <p:nvPr/>
          </p:nvSpPr>
          <p:spPr bwMode="auto">
            <a:xfrm>
              <a:off x="5700410" y="4439615"/>
              <a:ext cx="3645" cy="3487"/>
            </a:xfrm>
            <a:custGeom>
              <a:avLst/>
              <a:gdLst>
                <a:gd name="T0" fmla="*/ 2 w 4"/>
                <a:gd name="T1" fmla="*/ 3 h 3"/>
                <a:gd name="T2" fmla="*/ 4 w 4"/>
                <a:gd name="T3" fmla="*/ 2 h 3"/>
                <a:gd name="T4" fmla="*/ 4 w 4"/>
                <a:gd name="T5" fmla="*/ 0 h 3"/>
                <a:gd name="T6" fmla="*/ 2 w 4"/>
                <a:gd name="T7" fmla="*/ 0 h 3"/>
                <a:gd name="T8" fmla="*/ 0 w 4"/>
                <a:gd name="T9" fmla="*/ 2 h 3"/>
                <a:gd name="T10" fmla="*/ 0 w 4"/>
                <a:gd name="T11" fmla="*/ 3 h 3"/>
                <a:gd name="T12" fmla="*/ 0 w 4"/>
                <a:gd name="T13" fmla="*/ 3 h 3"/>
                <a:gd name="T14" fmla="*/ 0 w 4"/>
                <a:gd name="T15" fmla="*/ 3 h 3"/>
                <a:gd name="T16" fmla="*/ 2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3"/>
                  </a:moveTo>
                  <a:lnTo>
                    <a:pt x="4" y="2"/>
                  </a:lnTo>
                  <a:lnTo>
                    <a:pt x="4" y="0"/>
                  </a:lnTo>
                  <a:lnTo>
                    <a:pt x="2" y="0"/>
                  </a:lnTo>
                  <a:lnTo>
                    <a:pt x="0" y="2"/>
                  </a:lnTo>
                  <a:lnTo>
                    <a:pt x="0" y="3"/>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8" name="Freeform 1209"/>
            <p:cNvSpPr>
              <a:spLocks/>
            </p:cNvSpPr>
            <p:nvPr/>
          </p:nvSpPr>
          <p:spPr bwMode="auto">
            <a:xfrm>
              <a:off x="5707700" y="4444265"/>
              <a:ext cx="6379" cy="2325"/>
            </a:xfrm>
            <a:custGeom>
              <a:avLst/>
              <a:gdLst>
                <a:gd name="T0" fmla="*/ 5 w 7"/>
                <a:gd name="T1" fmla="*/ 2 h 2"/>
                <a:gd name="T2" fmla="*/ 5 w 7"/>
                <a:gd name="T3" fmla="*/ 2 h 2"/>
                <a:gd name="T4" fmla="*/ 7 w 7"/>
                <a:gd name="T5" fmla="*/ 1 h 2"/>
                <a:gd name="T6" fmla="*/ 7 w 7"/>
                <a:gd name="T7" fmla="*/ 0 h 2"/>
                <a:gd name="T8" fmla="*/ 5 w 7"/>
                <a:gd name="T9" fmla="*/ 0 h 2"/>
                <a:gd name="T10" fmla="*/ 5 w 7"/>
                <a:gd name="T11" fmla="*/ 0 h 2"/>
                <a:gd name="T12" fmla="*/ 2 w 7"/>
                <a:gd name="T13" fmla="*/ 0 h 2"/>
                <a:gd name="T14" fmla="*/ 0 w 7"/>
                <a:gd name="T15" fmla="*/ 0 h 2"/>
                <a:gd name="T16" fmla="*/ 0 w 7"/>
                <a:gd name="T17" fmla="*/ 0 h 2"/>
                <a:gd name="T18" fmla="*/ 2 w 7"/>
                <a:gd name="T19" fmla="*/ 1 h 2"/>
                <a:gd name="T20" fmla="*/ 2 w 7"/>
                <a:gd name="T21" fmla="*/ 1 h 2"/>
                <a:gd name="T22" fmla="*/ 5 w 7"/>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2"/>
                <a:gd name="T38" fmla="*/ 7 w 7"/>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2">
                  <a:moveTo>
                    <a:pt x="5" y="2"/>
                  </a:moveTo>
                  <a:lnTo>
                    <a:pt x="5" y="2"/>
                  </a:lnTo>
                  <a:lnTo>
                    <a:pt x="7" y="1"/>
                  </a:lnTo>
                  <a:lnTo>
                    <a:pt x="7" y="0"/>
                  </a:lnTo>
                  <a:lnTo>
                    <a:pt x="5" y="0"/>
                  </a:lnTo>
                  <a:lnTo>
                    <a:pt x="2" y="0"/>
                  </a:lnTo>
                  <a:lnTo>
                    <a:pt x="0" y="0"/>
                  </a:lnTo>
                  <a:lnTo>
                    <a:pt x="2" y="1"/>
                  </a:lnTo>
                  <a:lnTo>
                    <a:pt x="5"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29" name="Freeform 1210"/>
            <p:cNvSpPr>
              <a:spLocks/>
            </p:cNvSpPr>
            <p:nvPr/>
          </p:nvSpPr>
          <p:spPr bwMode="auto">
            <a:xfrm>
              <a:off x="5669427" y="4434965"/>
              <a:ext cx="6379" cy="3487"/>
            </a:xfrm>
            <a:custGeom>
              <a:avLst/>
              <a:gdLst>
                <a:gd name="T0" fmla="*/ 4 w 7"/>
                <a:gd name="T1" fmla="*/ 3 h 3"/>
                <a:gd name="T2" fmla="*/ 4 w 7"/>
                <a:gd name="T3" fmla="*/ 2 h 3"/>
                <a:gd name="T4" fmla="*/ 7 w 7"/>
                <a:gd name="T5" fmla="*/ 2 h 3"/>
                <a:gd name="T6" fmla="*/ 7 w 7"/>
                <a:gd name="T7" fmla="*/ 1 h 3"/>
                <a:gd name="T8" fmla="*/ 4 w 7"/>
                <a:gd name="T9" fmla="*/ 0 h 3"/>
                <a:gd name="T10" fmla="*/ 2 w 7"/>
                <a:gd name="T11" fmla="*/ 0 h 3"/>
                <a:gd name="T12" fmla="*/ 2 w 7"/>
                <a:gd name="T13" fmla="*/ 1 h 3"/>
                <a:gd name="T14" fmla="*/ 0 w 7"/>
                <a:gd name="T15" fmla="*/ 1 h 3"/>
                <a:gd name="T16" fmla="*/ 0 w 7"/>
                <a:gd name="T17" fmla="*/ 1 h 3"/>
                <a:gd name="T18" fmla="*/ 2 w 7"/>
                <a:gd name="T19" fmla="*/ 2 h 3"/>
                <a:gd name="T20" fmla="*/ 2 w 7"/>
                <a:gd name="T21" fmla="*/ 3 h 3"/>
                <a:gd name="T22" fmla="*/ 4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4" y="3"/>
                  </a:moveTo>
                  <a:lnTo>
                    <a:pt x="4" y="2"/>
                  </a:lnTo>
                  <a:lnTo>
                    <a:pt x="7" y="2"/>
                  </a:lnTo>
                  <a:lnTo>
                    <a:pt x="7" y="1"/>
                  </a:lnTo>
                  <a:lnTo>
                    <a:pt x="4" y="0"/>
                  </a:lnTo>
                  <a:lnTo>
                    <a:pt x="2" y="0"/>
                  </a:lnTo>
                  <a:lnTo>
                    <a:pt x="2" y="1"/>
                  </a:lnTo>
                  <a:lnTo>
                    <a:pt x="0" y="1"/>
                  </a:lnTo>
                  <a:lnTo>
                    <a:pt x="2" y="2"/>
                  </a:lnTo>
                  <a:lnTo>
                    <a:pt x="2" y="3"/>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0" name="Freeform 1211"/>
            <p:cNvSpPr>
              <a:spLocks/>
            </p:cNvSpPr>
            <p:nvPr/>
          </p:nvSpPr>
          <p:spPr bwMode="auto">
            <a:xfrm>
              <a:off x="3311070" y="4918533"/>
              <a:ext cx="3645" cy="2325"/>
            </a:xfrm>
            <a:custGeom>
              <a:avLst/>
              <a:gdLst>
                <a:gd name="T0" fmla="*/ 4 w 4"/>
                <a:gd name="T1" fmla="*/ 1 h 2"/>
                <a:gd name="T2" fmla="*/ 4 w 4"/>
                <a:gd name="T3" fmla="*/ 1 h 2"/>
                <a:gd name="T4" fmla="*/ 2 w 4"/>
                <a:gd name="T5" fmla="*/ 0 h 2"/>
                <a:gd name="T6" fmla="*/ 0 w 4"/>
                <a:gd name="T7" fmla="*/ 0 h 2"/>
                <a:gd name="T8" fmla="*/ 0 w 4"/>
                <a:gd name="T9" fmla="*/ 1 h 2"/>
                <a:gd name="T10" fmla="*/ 0 w 4"/>
                <a:gd name="T11" fmla="*/ 2 h 2"/>
                <a:gd name="T12" fmla="*/ 4 w 4"/>
                <a:gd name="T13" fmla="*/ 1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1"/>
                  </a:moveTo>
                  <a:lnTo>
                    <a:pt x="4" y="1"/>
                  </a:lnTo>
                  <a:lnTo>
                    <a:pt x="2" y="0"/>
                  </a:lnTo>
                  <a:lnTo>
                    <a:pt x="0" y="0"/>
                  </a:lnTo>
                  <a:lnTo>
                    <a:pt x="0" y="1"/>
                  </a:lnTo>
                  <a:lnTo>
                    <a:pt x="0"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1" name="Freeform 1212"/>
            <p:cNvSpPr>
              <a:spLocks/>
            </p:cNvSpPr>
            <p:nvPr/>
          </p:nvSpPr>
          <p:spPr bwMode="auto">
            <a:xfrm>
              <a:off x="5721369" y="4509360"/>
              <a:ext cx="123021" cy="27898"/>
            </a:xfrm>
            <a:custGeom>
              <a:avLst/>
              <a:gdLst>
                <a:gd name="T0" fmla="*/ 135 w 135"/>
                <a:gd name="T1" fmla="*/ 23 h 24"/>
                <a:gd name="T2" fmla="*/ 133 w 135"/>
                <a:gd name="T3" fmla="*/ 20 h 24"/>
                <a:gd name="T4" fmla="*/ 133 w 135"/>
                <a:gd name="T5" fmla="*/ 15 h 24"/>
                <a:gd name="T6" fmla="*/ 112 w 135"/>
                <a:gd name="T7" fmla="*/ 13 h 24"/>
                <a:gd name="T8" fmla="*/ 110 w 135"/>
                <a:gd name="T9" fmla="*/ 10 h 24"/>
                <a:gd name="T10" fmla="*/ 105 w 135"/>
                <a:gd name="T11" fmla="*/ 8 h 24"/>
                <a:gd name="T12" fmla="*/ 91 w 135"/>
                <a:gd name="T13" fmla="*/ 5 h 24"/>
                <a:gd name="T14" fmla="*/ 86 w 135"/>
                <a:gd name="T15" fmla="*/ 7 h 24"/>
                <a:gd name="T16" fmla="*/ 84 w 135"/>
                <a:gd name="T17" fmla="*/ 4 h 24"/>
                <a:gd name="T18" fmla="*/ 80 w 135"/>
                <a:gd name="T19" fmla="*/ 4 h 24"/>
                <a:gd name="T20" fmla="*/ 76 w 135"/>
                <a:gd name="T21" fmla="*/ 8 h 24"/>
                <a:gd name="T22" fmla="*/ 48 w 135"/>
                <a:gd name="T23" fmla="*/ 7 h 24"/>
                <a:gd name="T24" fmla="*/ 44 w 135"/>
                <a:gd name="T25" fmla="*/ 3 h 24"/>
                <a:gd name="T26" fmla="*/ 36 w 135"/>
                <a:gd name="T27" fmla="*/ 2 h 24"/>
                <a:gd name="T28" fmla="*/ 32 w 135"/>
                <a:gd name="T29" fmla="*/ 1 h 24"/>
                <a:gd name="T30" fmla="*/ 27 w 135"/>
                <a:gd name="T31" fmla="*/ 0 h 24"/>
                <a:gd name="T32" fmla="*/ 13 w 135"/>
                <a:gd name="T33" fmla="*/ 0 h 24"/>
                <a:gd name="T34" fmla="*/ 6 w 135"/>
                <a:gd name="T35" fmla="*/ 4 h 24"/>
                <a:gd name="T36" fmla="*/ 4 w 135"/>
                <a:gd name="T37" fmla="*/ 5 h 24"/>
                <a:gd name="T38" fmla="*/ 2 w 135"/>
                <a:gd name="T39" fmla="*/ 7 h 24"/>
                <a:gd name="T40" fmla="*/ 0 w 135"/>
                <a:gd name="T41" fmla="*/ 5 h 24"/>
                <a:gd name="T42" fmla="*/ 0 w 135"/>
                <a:gd name="T43" fmla="*/ 7 h 24"/>
                <a:gd name="T44" fmla="*/ 17 w 135"/>
                <a:gd name="T45" fmla="*/ 9 h 24"/>
                <a:gd name="T46" fmla="*/ 19 w 135"/>
                <a:gd name="T47" fmla="*/ 9 h 24"/>
                <a:gd name="T48" fmla="*/ 17 w 135"/>
                <a:gd name="T49" fmla="*/ 11 h 24"/>
                <a:gd name="T50" fmla="*/ 34 w 135"/>
                <a:gd name="T51" fmla="*/ 13 h 24"/>
                <a:gd name="T52" fmla="*/ 48 w 135"/>
                <a:gd name="T53" fmla="*/ 16 h 24"/>
                <a:gd name="T54" fmla="*/ 51 w 135"/>
                <a:gd name="T55" fmla="*/ 15 h 24"/>
                <a:gd name="T56" fmla="*/ 55 w 135"/>
                <a:gd name="T57" fmla="*/ 15 h 24"/>
                <a:gd name="T58" fmla="*/ 57 w 135"/>
                <a:gd name="T59" fmla="*/ 15 h 24"/>
                <a:gd name="T60" fmla="*/ 72 w 135"/>
                <a:gd name="T61" fmla="*/ 16 h 24"/>
                <a:gd name="T62" fmla="*/ 86 w 135"/>
                <a:gd name="T63" fmla="*/ 19 h 24"/>
                <a:gd name="T64" fmla="*/ 89 w 135"/>
                <a:gd name="T65" fmla="*/ 19 h 24"/>
                <a:gd name="T66" fmla="*/ 97 w 135"/>
                <a:gd name="T67" fmla="*/ 19 h 24"/>
                <a:gd name="T68" fmla="*/ 110 w 135"/>
                <a:gd name="T69" fmla="*/ 20 h 24"/>
                <a:gd name="T70" fmla="*/ 133 w 135"/>
                <a:gd name="T71" fmla="*/ 23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24"/>
                <a:gd name="T110" fmla="*/ 135 w 135"/>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24">
                  <a:moveTo>
                    <a:pt x="133" y="23"/>
                  </a:moveTo>
                  <a:lnTo>
                    <a:pt x="135" y="23"/>
                  </a:lnTo>
                  <a:lnTo>
                    <a:pt x="135" y="24"/>
                  </a:lnTo>
                  <a:lnTo>
                    <a:pt x="133" y="20"/>
                  </a:lnTo>
                  <a:lnTo>
                    <a:pt x="135" y="16"/>
                  </a:lnTo>
                  <a:lnTo>
                    <a:pt x="133" y="15"/>
                  </a:lnTo>
                  <a:lnTo>
                    <a:pt x="116" y="15"/>
                  </a:lnTo>
                  <a:lnTo>
                    <a:pt x="112" y="13"/>
                  </a:lnTo>
                  <a:lnTo>
                    <a:pt x="110" y="11"/>
                  </a:lnTo>
                  <a:lnTo>
                    <a:pt x="110" y="10"/>
                  </a:lnTo>
                  <a:lnTo>
                    <a:pt x="107" y="8"/>
                  </a:lnTo>
                  <a:lnTo>
                    <a:pt x="105" y="8"/>
                  </a:lnTo>
                  <a:lnTo>
                    <a:pt x="99" y="8"/>
                  </a:lnTo>
                  <a:lnTo>
                    <a:pt x="91" y="5"/>
                  </a:lnTo>
                  <a:lnTo>
                    <a:pt x="89" y="7"/>
                  </a:lnTo>
                  <a:lnTo>
                    <a:pt x="86" y="7"/>
                  </a:lnTo>
                  <a:lnTo>
                    <a:pt x="84" y="5"/>
                  </a:lnTo>
                  <a:lnTo>
                    <a:pt x="84" y="4"/>
                  </a:lnTo>
                  <a:lnTo>
                    <a:pt x="80" y="4"/>
                  </a:lnTo>
                  <a:lnTo>
                    <a:pt x="78" y="5"/>
                  </a:lnTo>
                  <a:lnTo>
                    <a:pt x="76" y="8"/>
                  </a:lnTo>
                  <a:lnTo>
                    <a:pt x="74" y="9"/>
                  </a:lnTo>
                  <a:lnTo>
                    <a:pt x="48" y="7"/>
                  </a:lnTo>
                  <a:lnTo>
                    <a:pt x="46" y="5"/>
                  </a:lnTo>
                  <a:lnTo>
                    <a:pt x="44" y="3"/>
                  </a:lnTo>
                  <a:lnTo>
                    <a:pt x="38" y="2"/>
                  </a:lnTo>
                  <a:lnTo>
                    <a:pt x="36" y="2"/>
                  </a:lnTo>
                  <a:lnTo>
                    <a:pt x="32" y="2"/>
                  </a:lnTo>
                  <a:lnTo>
                    <a:pt x="32" y="1"/>
                  </a:lnTo>
                  <a:lnTo>
                    <a:pt x="30" y="0"/>
                  </a:lnTo>
                  <a:lnTo>
                    <a:pt x="27" y="0"/>
                  </a:lnTo>
                  <a:lnTo>
                    <a:pt x="23" y="1"/>
                  </a:lnTo>
                  <a:lnTo>
                    <a:pt x="13" y="0"/>
                  </a:lnTo>
                  <a:lnTo>
                    <a:pt x="11" y="1"/>
                  </a:lnTo>
                  <a:lnTo>
                    <a:pt x="6" y="4"/>
                  </a:lnTo>
                  <a:lnTo>
                    <a:pt x="4" y="5"/>
                  </a:lnTo>
                  <a:lnTo>
                    <a:pt x="4" y="7"/>
                  </a:lnTo>
                  <a:lnTo>
                    <a:pt x="2" y="7"/>
                  </a:lnTo>
                  <a:lnTo>
                    <a:pt x="0" y="5"/>
                  </a:lnTo>
                  <a:lnTo>
                    <a:pt x="0" y="7"/>
                  </a:lnTo>
                  <a:lnTo>
                    <a:pt x="11" y="8"/>
                  </a:lnTo>
                  <a:lnTo>
                    <a:pt x="17" y="9"/>
                  </a:lnTo>
                  <a:lnTo>
                    <a:pt x="19" y="9"/>
                  </a:lnTo>
                  <a:lnTo>
                    <a:pt x="17" y="11"/>
                  </a:lnTo>
                  <a:lnTo>
                    <a:pt x="25" y="12"/>
                  </a:lnTo>
                  <a:lnTo>
                    <a:pt x="34" y="13"/>
                  </a:lnTo>
                  <a:lnTo>
                    <a:pt x="38" y="15"/>
                  </a:lnTo>
                  <a:lnTo>
                    <a:pt x="48" y="16"/>
                  </a:lnTo>
                  <a:lnTo>
                    <a:pt x="48" y="15"/>
                  </a:lnTo>
                  <a:lnTo>
                    <a:pt x="51" y="15"/>
                  </a:lnTo>
                  <a:lnTo>
                    <a:pt x="53" y="15"/>
                  </a:lnTo>
                  <a:lnTo>
                    <a:pt x="55" y="15"/>
                  </a:lnTo>
                  <a:lnTo>
                    <a:pt x="57" y="15"/>
                  </a:lnTo>
                  <a:lnTo>
                    <a:pt x="72" y="16"/>
                  </a:lnTo>
                  <a:lnTo>
                    <a:pt x="80" y="18"/>
                  </a:lnTo>
                  <a:lnTo>
                    <a:pt x="86" y="19"/>
                  </a:lnTo>
                  <a:lnTo>
                    <a:pt x="86" y="18"/>
                  </a:lnTo>
                  <a:lnTo>
                    <a:pt x="89" y="19"/>
                  </a:lnTo>
                  <a:lnTo>
                    <a:pt x="95" y="20"/>
                  </a:lnTo>
                  <a:lnTo>
                    <a:pt x="97" y="19"/>
                  </a:lnTo>
                  <a:lnTo>
                    <a:pt x="101" y="19"/>
                  </a:lnTo>
                  <a:lnTo>
                    <a:pt x="110" y="20"/>
                  </a:lnTo>
                  <a:lnTo>
                    <a:pt x="116" y="19"/>
                  </a:lnTo>
                  <a:lnTo>
                    <a:pt x="133" y="2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2" name="Freeform 1213"/>
            <p:cNvSpPr>
              <a:spLocks/>
            </p:cNvSpPr>
            <p:nvPr/>
          </p:nvSpPr>
          <p:spPr bwMode="auto">
            <a:xfrm>
              <a:off x="5677629" y="4438453"/>
              <a:ext cx="7290" cy="4650"/>
            </a:xfrm>
            <a:custGeom>
              <a:avLst/>
              <a:gdLst>
                <a:gd name="T0" fmla="*/ 6 w 8"/>
                <a:gd name="T1" fmla="*/ 4 h 4"/>
                <a:gd name="T2" fmla="*/ 8 w 8"/>
                <a:gd name="T3" fmla="*/ 4 h 4"/>
                <a:gd name="T4" fmla="*/ 6 w 8"/>
                <a:gd name="T5" fmla="*/ 1 h 4"/>
                <a:gd name="T6" fmla="*/ 4 w 8"/>
                <a:gd name="T7" fmla="*/ 1 h 4"/>
                <a:gd name="T8" fmla="*/ 2 w 8"/>
                <a:gd name="T9" fmla="*/ 1 h 4"/>
                <a:gd name="T10" fmla="*/ 2 w 8"/>
                <a:gd name="T11" fmla="*/ 0 h 4"/>
                <a:gd name="T12" fmla="*/ 0 w 8"/>
                <a:gd name="T13" fmla="*/ 0 h 4"/>
                <a:gd name="T14" fmla="*/ 2 w 8"/>
                <a:gd name="T15" fmla="*/ 1 h 4"/>
                <a:gd name="T16" fmla="*/ 6 w 8"/>
                <a:gd name="T17" fmla="*/ 3 h 4"/>
                <a:gd name="T18" fmla="*/ 6 w 8"/>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
                <a:gd name="T32" fmla="*/ 8 w 8"/>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
                  <a:moveTo>
                    <a:pt x="6" y="4"/>
                  </a:moveTo>
                  <a:lnTo>
                    <a:pt x="8" y="4"/>
                  </a:lnTo>
                  <a:lnTo>
                    <a:pt x="6" y="1"/>
                  </a:lnTo>
                  <a:lnTo>
                    <a:pt x="4" y="1"/>
                  </a:lnTo>
                  <a:lnTo>
                    <a:pt x="2" y="1"/>
                  </a:lnTo>
                  <a:lnTo>
                    <a:pt x="2" y="0"/>
                  </a:lnTo>
                  <a:lnTo>
                    <a:pt x="0" y="0"/>
                  </a:lnTo>
                  <a:lnTo>
                    <a:pt x="2" y="1"/>
                  </a:lnTo>
                  <a:lnTo>
                    <a:pt x="6" y="3"/>
                  </a:lnTo>
                  <a:lnTo>
                    <a:pt x="6"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3" name="Freeform 1214"/>
            <p:cNvSpPr>
              <a:spLocks/>
            </p:cNvSpPr>
            <p:nvPr/>
          </p:nvSpPr>
          <p:spPr bwMode="auto">
            <a:xfrm>
              <a:off x="3293756" y="4965030"/>
              <a:ext cx="6379" cy="6975"/>
            </a:xfrm>
            <a:custGeom>
              <a:avLst/>
              <a:gdLst>
                <a:gd name="T0" fmla="*/ 0 w 7"/>
                <a:gd name="T1" fmla="*/ 0 h 6"/>
                <a:gd name="T2" fmla="*/ 0 w 7"/>
                <a:gd name="T3" fmla="*/ 1 h 6"/>
                <a:gd name="T4" fmla="*/ 2 w 7"/>
                <a:gd name="T5" fmla="*/ 3 h 6"/>
                <a:gd name="T6" fmla="*/ 4 w 7"/>
                <a:gd name="T7" fmla="*/ 4 h 6"/>
                <a:gd name="T8" fmla="*/ 4 w 7"/>
                <a:gd name="T9" fmla="*/ 5 h 6"/>
                <a:gd name="T10" fmla="*/ 7 w 7"/>
                <a:gd name="T11" fmla="*/ 6 h 6"/>
                <a:gd name="T12" fmla="*/ 7 w 7"/>
                <a:gd name="T13" fmla="*/ 5 h 6"/>
                <a:gd name="T14" fmla="*/ 7 w 7"/>
                <a:gd name="T15" fmla="*/ 5 h 6"/>
                <a:gd name="T16" fmla="*/ 2 w 7"/>
                <a:gd name="T17" fmla="*/ 0 h 6"/>
                <a:gd name="T18" fmla="*/ 0 w 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
                <a:gd name="T32" fmla="*/ 7 w 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
                  <a:moveTo>
                    <a:pt x="0" y="0"/>
                  </a:moveTo>
                  <a:lnTo>
                    <a:pt x="0" y="1"/>
                  </a:lnTo>
                  <a:lnTo>
                    <a:pt x="2" y="3"/>
                  </a:lnTo>
                  <a:lnTo>
                    <a:pt x="4" y="4"/>
                  </a:lnTo>
                  <a:lnTo>
                    <a:pt x="4" y="5"/>
                  </a:lnTo>
                  <a:lnTo>
                    <a:pt x="7" y="6"/>
                  </a:lnTo>
                  <a:lnTo>
                    <a:pt x="7" y="5"/>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4" name="Freeform 1215"/>
            <p:cNvSpPr>
              <a:spLocks/>
            </p:cNvSpPr>
            <p:nvPr/>
          </p:nvSpPr>
          <p:spPr bwMode="auto">
            <a:xfrm>
              <a:off x="3300135" y="4965030"/>
              <a:ext cx="3645" cy="3487"/>
            </a:xfrm>
            <a:custGeom>
              <a:avLst/>
              <a:gdLst>
                <a:gd name="T0" fmla="*/ 0 w 4"/>
                <a:gd name="T1" fmla="*/ 0 h 3"/>
                <a:gd name="T2" fmla="*/ 0 w 4"/>
                <a:gd name="T3" fmla="*/ 0 h 3"/>
                <a:gd name="T4" fmla="*/ 2 w 4"/>
                <a:gd name="T5" fmla="*/ 3 h 3"/>
                <a:gd name="T6" fmla="*/ 4 w 4"/>
                <a:gd name="T7" fmla="*/ 3 h 3"/>
                <a:gd name="T8" fmla="*/ 4 w 4"/>
                <a:gd name="T9" fmla="*/ 3 h 3"/>
                <a:gd name="T10" fmla="*/ 4 w 4"/>
                <a:gd name="T11" fmla="*/ 2 h 3"/>
                <a:gd name="T12" fmla="*/ 4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2" y="3"/>
                  </a:lnTo>
                  <a:lnTo>
                    <a:pt x="4" y="3"/>
                  </a:lnTo>
                  <a:lnTo>
                    <a:pt x="4" y="2"/>
                  </a:lnTo>
                  <a:lnTo>
                    <a:pt x="4"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5" name="Freeform 1216"/>
            <p:cNvSpPr>
              <a:spLocks/>
            </p:cNvSpPr>
            <p:nvPr/>
          </p:nvSpPr>
          <p:spPr bwMode="auto">
            <a:xfrm>
              <a:off x="3303780" y="5001065"/>
              <a:ext cx="5468" cy="8137"/>
            </a:xfrm>
            <a:custGeom>
              <a:avLst/>
              <a:gdLst>
                <a:gd name="T0" fmla="*/ 4 w 6"/>
                <a:gd name="T1" fmla="*/ 2 h 7"/>
                <a:gd name="T2" fmla="*/ 0 w 6"/>
                <a:gd name="T3" fmla="*/ 0 h 7"/>
                <a:gd name="T4" fmla="*/ 0 w 6"/>
                <a:gd name="T5" fmla="*/ 0 h 7"/>
                <a:gd name="T6" fmla="*/ 0 w 6"/>
                <a:gd name="T7" fmla="*/ 4 h 7"/>
                <a:gd name="T8" fmla="*/ 2 w 6"/>
                <a:gd name="T9" fmla="*/ 7 h 7"/>
                <a:gd name="T10" fmla="*/ 4 w 6"/>
                <a:gd name="T11" fmla="*/ 7 h 7"/>
                <a:gd name="T12" fmla="*/ 4 w 6"/>
                <a:gd name="T13" fmla="*/ 6 h 7"/>
                <a:gd name="T14" fmla="*/ 6 w 6"/>
                <a:gd name="T15" fmla="*/ 4 h 7"/>
                <a:gd name="T16" fmla="*/ 4 w 6"/>
                <a:gd name="T17" fmla="*/ 2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7"/>
                <a:gd name="T29" fmla="*/ 6 w 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7">
                  <a:moveTo>
                    <a:pt x="4" y="2"/>
                  </a:moveTo>
                  <a:lnTo>
                    <a:pt x="0" y="0"/>
                  </a:lnTo>
                  <a:lnTo>
                    <a:pt x="0" y="4"/>
                  </a:lnTo>
                  <a:lnTo>
                    <a:pt x="2" y="7"/>
                  </a:lnTo>
                  <a:lnTo>
                    <a:pt x="4" y="7"/>
                  </a:lnTo>
                  <a:lnTo>
                    <a:pt x="4" y="6"/>
                  </a:lnTo>
                  <a:lnTo>
                    <a:pt x="6" y="4"/>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6" name="Freeform 1217"/>
            <p:cNvSpPr>
              <a:spLocks/>
            </p:cNvSpPr>
            <p:nvPr/>
          </p:nvSpPr>
          <p:spPr bwMode="auto">
            <a:xfrm>
              <a:off x="3295579" y="4959218"/>
              <a:ext cx="6379" cy="2325"/>
            </a:xfrm>
            <a:custGeom>
              <a:avLst/>
              <a:gdLst>
                <a:gd name="T0" fmla="*/ 2 w 7"/>
                <a:gd name="T1" fmla="*/ 1 h 2"/>
                <a:gd name="T2" fmla="*/ 0 w 7"/>
                <a:gd name="T3" fmla="*/ 2 h 2"/>
                <a:gd name="T4" fmla="*/ 2 w 7"/>
                <a:gd name="T5" fmla="*/ 2 h 2"/>
                <a:gd name="T6" fmla="*/ 5 w 7"/>
                <a:gd name="T7" fmla="*/ 2 h 2"/>
                <a:gd name="T8" fmla="*/ 7 w 7"/>
                <a:gd name="T9" fmla="*/ 1 h 2"/>
                <a:gd name="T10" fmla="*/ 7 w 7"/>
                <a:gd name="T11" fmla="*/ 0 h 2"/>
                <a:gd name="T12" fmla="*/ 5 w 7"/>
                <a:gd name="T13" fmla="*/ 0 h 2"/>
                <a:gd name="T14" fmla="*/ 2 w 7"/>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2"/>
                <a:gd name="T26" fmla="*/ 7 w 7"/>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2">
                  <a:moveTo>
                    <a:pt x="2" y="1"/>
                  </a:moveTo>
                  <a:lnTo>
                    <a:pt x="0" y="2"/>
                  </a:lnTo>
                  <a:lnTo>
                    <a:pt x="2" y="2"/>
                  </a:lnTo>
                  <a:lnTo>
                    <a:pt x="5" y="2"/>
                  </a:lnTo>
                  <a:lnTo>
                    <a:pt x="7" y="1"/>
                  </a:lnTo>
                  <a:lnTo>
                    <a:pt x="7" y="0"/>
                  </a:lnTo>
                  <a:lnTo>
                    <a:pt x="5" y="0"/>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7" name="Freeform 1218"/>
            <p:cNvSpPr>
              <a:spLocks/>
            </p:cNvSpPr>
            <p:nvPr/>
          </p:nvSpPr>
          <p:spPr bwMode="auto">
            <a:xfrm>
              <a:off x="3297401" y="4974330"/>
              <a:ext cx="11846" cy="18599"/>
            </a:xfrm>
            <a:custGeom>
              <a:avLst/>
              <a:gdLst>
                <a:gd name="T0" fmla="*/ 13 w 13"/>
                <a:gd name="T1" fmla="*/ 14 h 16"/>
                <a:gd name="T2" fmla="*/ 11 w 13"/>
                <a:gd name="T3" fmla="*/ 1 h 16"/>
                <a:gd name="T4" fmla="*/ 9 w 13"/>
                <a:gd name="T5" fmla="*/ 0 h 16"/>
                <a:gd name="T6" fmla="*/ 7 w 13"/>
                <a:gd name="T7" fmla="*/ 0 h 16"/>
                <a:gd name="T8" fmla="*/ 5 w 13"/>
                <a:gd name="T9" fmla="*/ 0 h 16"/>
                <a:gd name="T10" fmla="*/ 5 w 13"/>
                <a:gd name="T11" fmla="*/ 1 h 16"/>
                <a:gd name="T12" fmla="*/ 5 w 13"/>
                <a:gd name="T13" fmla="*/ 2 h 16"/>
                <a:gd name="T14" fmla="*/ 5 w 13"/>
                <a:gd name="T15" fmla="*/ 3 h 16"/>
                <a:gd name="T16" fmla="*/ 5 w 13"/>
                <a:gd name="T17" fmla="*/ 3 h 16"/>
                <a:gd name="T18" fmla="*/ 3 w 13"/>
                <a:gd name="T19" fmla="*/ 4 h 16"/>
                <a:gd name="T20" fmla="*/ 0 w 13"/>
                <a:gd name="T21" fmla="*/ 4 h 16"/>
                <a:gd name="T22" fmla="*/ 3 w 13"/>
                <a:gd name="T23" fmla="*/ 5 h 16"/>
                <a:gd name="T24" fmla="*/ 5 w 13"/>
                <a:gd name="T25" fmla="*/ 5 h 16"/>
                <a:gd name="T26" fmla="*/ 5 w 13"/>
                <a:gd name="T27" fmla="*/ 8 h 16"/>
                <a:gd name="T28" fmla="*/ 3 w 13"/>
                <a:gd name="T29" fmla="*/ 6 h 16"/>
                <a:gd name="T30" fmla="*/ 0 w 13"/>
                <a:gd name="T31" fmla="*/ 6 h 16"/>
                <a:gd name="T32" fmla="*/ 0 w 13"/>
                <a:gd name="T33" fmla="*/ 6 h 16"/>
                <a:gd name="T34" fmla="*/ 3 w 13"/>
                <a:gd name="T35" fmla="*/ 9 h 16"/>
                <a:gd name="T36" fmla="*/ 7 w 13"/>
                <a:gd name="T37" fmla="*/ 10 h 16"/>
                <a:gd name="T38" fmla="*/ 7 w 13"/>
                <a:gd name="T39" fmla="*/ 10 h 16"/>
                <a:gd name="T40" fmla="*/ 7 w 13"/>
                <a:gd name="T41" fmla="*/ 11 h 16"/>
                <a:gd name="T42" fmla="*/ 7 w 13"/>
                <a:gd name="T43" fmla="*/ 14 h 16"/>
                <a:gd name="T44" fmla="*/ 9 w 13"/>
                <a:gd name="T45" fmla="*/ 16 h 16"/>
                <a:gd name="T46" fmla="*/ 11 w 13"/>
                <a:gd name="T47" fmla="*/ 16 h 16"/>
                <a:gd name="T48" fmla="*/ 13 w 13"/>
                <a:gd name="T49" fmla="*/ 1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16"/>
                <a:gd name="T77" fmla="*/ 13 w 1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16">
                  <a:moveTo>
                    <a:pt x="13" y="14"/>
                  </a:moveTo>
                  <a:lnTo>
                    <a:pt x="11" y="1"/>
                  </a:lnTo>
                  <a:lnTo>
                    <a:pt x="9" y="0"/>
                  </a:lnTo>
                  <a:lnTo>
                    <a:pt x="7" y="0"/>
                  </a:lnTo>
                  <a:lnTo>
                    <a:pt x="5" y="0"/>
                  </a:lnTo>
                  <a:lnTo>
                    <a:pt x="5" y="1"/>
                  </a:lnTo>
                  <a:lnTo>
                    <a:pt x="5" y="2"/>
                  </a:lnTo>
                  <a:lnTo>
                    <a:pt x="5" y="3"/>
                  </a:lnTo>
                  <a:lnTo>
                    <a:pt x="3" y="4"/>
                  </a:lnTo>
                  <a:lnTo>
                    <a:pt x="0" y="4"/>
                  </a:lnTo>
                  <a:lnTo>
                    <a:pt x="3" y="5"/>
                  </a:lnTo>
                  <a:lnTo>
                    <a:pt x="5" y="5"/>
                  </a:lnTo>
                  <a:lnTo>
                    <a:pt x="5" y="8"/>
                  </a:lnTo>
                  <a:lnTo>
                    <a:pt x="3" y="6"/>
                  </a:lnTo>
                  <a:lnTo>
                    <a:pt x="0" y="6"/>
                  </a:lnTo>
                  <a:lnTo>
                    <a:pt x="3" y="9"/>
                  </a:lnTo>
                  <a:lnTo>
                    <a:pt x="7" y="10"/>
                  </a:lnTo>
                  <a:lnTo>
                    <a:pt x="7" y="11"/>
                  </a:lnTo>
                  <a:lnTo>
                    <a:pt x="7" y="14"/>
                  </a:lnTo>
                  <a:lnTo>
                    <a:pt x="9" y="16"/>
                  </a:lnTo>
                  <a:lnTo>
                    <a:pt x="11" y="16"/>
                  </a:lnTo>
                  <a:lnTo>
                    <a:pt x="13" y="1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8" name="Freeform 1219"/>
            <p:cNvSpPr>
              <a:spLocks/>
            </p:cNvSpPr>
            <p:nvPr/>
          </p:nvSpPr>
          <p:spPr bwMode="auto">
            <a:xfrm>
              <a:off x="3293756" y="4969680"/>
              <a:ext cx="3645" cy="4650"/>
            </a:xfrm>
            <a:custGeom>
              <a:avLst/>
              <a:gdLst>
                <a:gd name="T0" fmla="*/ 0 w 4"/>
                <a:gd name="T1" fmla="*/ 2 h 4"/>
                <a:gd name="T2" fmla="*/ 0 w 4"/>
                <a:gd name="T3" fmla="*/ 4 h 4"/>
                <a:gd name="T4" fmla="*/ 2 w 4"/>
                <a:gd name="T5" fmla="*/ 4 h 4"/>
                <a:gd name="T6" fmla="*/ 2 w 4"/>
                <a:gd name="T7" fmla="*/ 4 h 4"/>
                <a:gd name="T8" fmla="*/ 4 w 4"/>
                <a:gd name="T9" fmla="*/ 2 h 4"/>
                <a:gd name="T10" fmla="*/ 2 w 4"/>
                <a:gd name="T11" fmla="*/ 1 h 4"/>
                <a:gd name="T12" fmla="*/ 2 w 4"/>
                <a:gd name="T13" fmla="*/ 0 h 4"/>
                <a:gd name="T14" fmla="*/ 0 w 4"/>
                <a:gd name="T15" fmla="*/ 1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2"/>
                  </a:moveTo>
                  <a:lnTo>
                    <a:pt x="0" y="4"/>
                  </a:lnTo>
                  <a:lnTo>
                    <a:pt x="2" y="4"/>
                  </a:lnTo>
                  <a:lnTo>
                    <a:pt x="4" y="2"/>
                  </a:lnTo>
                  <a:lnTo>
                    <a:pt x="2" y="1"/>
                  </a:lnTo>
                  <a:lnTo>
                    <a:pt x="2" y="0"/>
                  </a:lnTo>
                  <a:lnTo>
                    <a:pt x="0" y="1"/>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39" name="Freeform 1220"/>
            <p:cNvSpPr>
              <a:spLocks/>
            </p:cNvSpPr>
            <p:nvPr/>
          </p:nvSpPr>
          <p:spPr bwMode="auto">
            <a:xfrm>
              <a:off x="3301957" y="5009202"/>
              <a:ext cx="5468" cy="4650"/>
            </a:xfrm>
            <a:custGeom>
              <a:avLst/>
              <a:gdLst>
                <a:gd name="T0" fmla="*/ 4 w 6"/>
                <a:gd name="T1" fmla="*/ 0 h 4"/>
                <a:gd name="T2" fmla="*/ 4 w 6"/>
                <a:gd name="T3" fmla="*/ 0 h 4"/>
                <a:gd name="T4" fmla="*/ 2 w 6"/>
                <a:gd name="T5" fmla="*/ 3 h 4"/>
                <a:gd name="T6" fmla="*/ 0 w 6"/>
                <a:gd name="T7" fmla="*/ 4 h 4"/>
                <a:gd name="T8" fmla="*/ 2 w 6"/>
                <a:gd name="T9" fmla="*/ 3 h 4"/>
                <a:gd name="T10" fmla="*/ 2 w 6"/>
                <a:gd name="T11" fmla="*/ 4 h 4"/>
                <a:gd name="T12" fmla="*/ 6 w 6"/>
                <a:gd name="T13" fmla="*/ 3 h 4"/>
                <a:gd name="T14" fmla="*/ 4 w 6"/>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4" y="0"/>
                  </a:moveTo>
                  <a:lnTo>
                    <a:pt x="4" y="0"/>
                  </a:lnTo>
                  <a:lnTo>
                    <a:pt x="2" y="3"/>
                  </a:lnTo>
                  <a:lnTo>
                    <a:pt x="0" y="4"/>
                  </a:lnTo>
                  <a:lnTo>
                    <a:pt x="2" y="3"/>
                  </a:lnTo>
                  <a:lnTo>
                    <a:pt x="2" y="4"/>
                  </a:lnTo>
                  <a:lnTo>
                    <a:pt x="6" y="3"/>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0" name="Freeform 1221"/>
            <p:cNvSpPr>
              <a:spLocks/>
            </p:cNvSpPr>
            <p:nvPr/>
          </p:nvSpPr>
          <p:spPr bwMode="auto">
            <a:xfrm>
              <a:off x="3303780" y="5017339"/>
              <a:ext cx="3645" cy="5812"/>
            </a:xfrm>
            <a:custGeom>
              <a:avLst/>
              <a:gdLst>
                <a:gd name="T0" fmla="*/ 4 w 4"/>
                <a:gd name="T1" fmla="*/ 4 h 5"/>
                <a:gd name="T2" fmla="*/ 4 w 4"/>
                <a:gd name="T3" fmla="*/ 1 h 5"/>
                <a:gd name="T4" fmla="*/ 2 w 4"/>
                <a:gd name="T5" fmla="*/ 0 h 5"/>
                <a:gd name="T6" fmla="*/ 2 w 4"/>
                <a:gd name="T7" fmla="*/ 0 h 5"/>
                <a:gd name="T8" fmla="*/ 2 w 4"/>
                <a:gd name="T9" fmla="*/ 0 h 5"/>
                <a:gd name="T10" fmla="*/ 2 w 4"/>
                <a:gd name="T11" fmla="*/ 1 h 5"/>
                <a:gd name="T12" fmla="*/ 0 w 4"/>
                <a:gd name="T13" fmla="*/ 2 h 5"/>
                <a:gd name="T14" fmla="*/ 0 w 4"/>
                <a:gd name="T15" fmla="*/ 5 h 5"/>
                <a:gd name="T16" fmla="*/ 2 w 4"/>
                <a:gd name="T17" fmla="*/ 5 h 5"/>
                <a:gd name="T18" fmla="*/ 2 w 4"/>
                <a:gd name="T19" fmla="*/ 5 h 5"/>
                <a:gd name="T20" fmla="*/ 4 w 4"/>
                <a:gd name="T21" fmla="*/ 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4" y="4"/>
                  </a:moveTo>
                  <a:lnTo>
                    <a:pt x="4" y="1"/>
                  </a:lnTo>
                  <a:lnTo>
                    <a:pt x="2" y="0"/>
                  </a:lnTo>
                  <a:lnTo>
                    <a:pt x="2" y="1"/>
                  </a:lnTo>
                  <a:lnTo>
                    <a:pt x="0" y="2"/>
                  </a:lnTo>
                  <a:lnTo>
                    <a:pt x="0" y="5"/>
                  </a:lnTo>
                  <a:lnTo>
                    <a:pt x="2" y="5"/>
                  </a:lnTo>
                  <a:lnTo>
                    <a:pt x="4"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1" name="Freeform 1222"/>
            <p:cNvSpPr>
              <a:spLocks/>
            </p:cNvSpPr>
            <p:nvPr/>
          </p:nvSpPr>
          <p:spPr bwMode="auto">
            <a:xfrm>
              <a:off x="3295579" y="4994091"/>
              <a:ext cx="8201" cy="4650"/>
            </a:xfrm>
            <a:custGeom>
              <a:avLst/>
              <a:gdLst>
                <a:gd name="T0" fmla="*/ 7 w 9"/>
                <a:gd name="T1" fmla="*/ 3 h 4"/>
                <a:gd name="T2" fmla="*/ 9 w 9"/>
                <a:gd name="T3" fmla="*/ 1 h 4"/>
                <a:gd name="T4" fmla="*/ 7 w 9"/>
                <a:gd name="T5" fmla="*/ 0 h 4"/>
                <a:gd name="T6" fmla="*/ 5 w 9"/>
                <a:gd name="T7" fmla="*/ 1 h 4"/>
                <a:gd name="T8" fmla="*/ 2 w 9"/>
                <a:gd name="T9" fmla="*/ 1 h 4"/>
                <a:gd name="T10" fmla="*/ 0 w 9"/>
                <a:gd name="T11" fmla="*/ 1 h 4"/>
                <a:gd name="T12" fmla="*/ 0 w 9"/>
                <a:gd name="T13" fmla="*/ 2 h 4"/>
                <a:gd name="T14" fmla="*/ 0 w 9"/>
                <a:gd name="T15" fmla="*/ 2 h 4"/>
                <a:gd name="T16" fmla="*/ 0 w 9"/>
                <a:gd name="T17" fmla="*/ 3 h 4"/>
                <a:gd name="T18" fmla="*/ 2 w 9"/>
                <a:gd name="T19" fmla="*/ 3 h 4"/>
                <a:gd name="T20" fmla="*/ 5 w 9"/>
                <a:gd name="T21" fmla="*/ 3 h 4"/>
                <a:gd name="T22" fmla="*/ 7 w 9"/>
                <a:gd name="T23" fmla="*/ 4 h 4"/>
                <a:gd name="T24" fmla="*/ 7 w 9"/>
                <a:gd name="T25" fmla="*/ 3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4"/>
                <a:gd name="T41" fmla="*/ 9 w 9"/>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4">
                  <a:moveTo>
                    <a:pt x="7" y="3"/>
                  </a:moveTo>
                  <a:lnTo>
                    <a:pt x="9" y="1"/>
                  </a:lnTo>
                  <a:lnTo>
                    <a:pt x="7" y="0"/>
                  </a:lnTo>
                  <a:lnTo>
                    <a:pt x="5" y="1"/>
                  </a:lnTo>
                  <a:lnTo>
                    <a:pt x="2" y="1"/>
                  </a:lnTo>
                  <a:lnTo>
                    <a:pt x="0" y="1"/>
                  </a:lnTo>
                  <a:lnTo>
                    <a:pt x="0" y="2"/>
                  </a:lnTo>
                  <a:lnTo>
                    <a:pt x="0" y="3"/>
                  </a:lnTo>
                  <a:lnTo>
                    <a:pt x="2" y="3"/>
                  </a:lnTo>
                  <a:lnTo>
                    <a:pt x="5" y="3"/>
                  </a:lnTo>
                  <a:lnTo>
                    <a:pt x="7" y="4"/>
                  </a:lnTo>
                  <a:lnTo>
                    <a:pt x="7"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2" name="Freeform 1223"/>
            <p:cNvSpPr>
              <a:spLocks/>
            </p:cNvSpPr>
            <p:nvPr/>
          </p:nvSpPr>
          <p:spPr bwMode="auto">
            <a:xfrm>
              <a:off x="3301957" y="5017339"/>
              <a:ext cx="1823" cy="6975"/>
            </a:xfrm>
            <a:custGeom>
              <a:avLst/>
              <a:gdLst>
                <a:gd name="T0" fmla="*/ 0 w 2"/>
                <a:gd name="T1" fmla="*/ 1 h 6"/>
                <a:gd name="T2" fmla="*/ 0 w 2"/>
                <a:gd name="T3" fmla="*/ 1 h 6"/>
                <a:gd name="T4" fmla="*/ 0 w 2"/>
                <a:gd name="T5" fmla="*/ 6 h 6"/>
                <a:gd name="T6" fmla="*/ 2 w 2"/>
                <a:gd name="T7" fmla="*/ 6 h 6"/>
                <a:gd name="T8" fmla="*/ 2 w 2"/>
                <a:gd name="T9" fmla="*/ 6 h 6"/>
                <a:gd name="T10" fmla="*/ 2 w 2"/>
                <a:gd name="T11" fmla="*/ 0 h 6"/>
                <a:gd name="T12" fmla="*/ 2 w 2"/>
                <a:gd name="T13" fmla="*/ 0 h 6"/>
                <a:gd name="T14" fmla="*/ 0 w 2"/>
                <a:gd name="T15" fmla="*/ 1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1"/>
                  </a:moveTo>
                  <a:lnTo>
                    <a:pt x="0" y="1"/>
                  </a:lnTo>
                  <a:lnTo>
                    <a:pt x="0" y="6"/>
                  </a:lnTo>
                  <a:lnTo>
                    <a:pt x="2" y="6"/>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3" name="Freeform 1224"/>
            <p:cNvSpPr>
              <a:spLocks/>
            </p:cNvSpPr>
            <p:nvPr/>
          </p:nvSpPr>
          <p:spPr bwMode="auto">
            <a:xfrm>
              <a:off x="3305602" y="5033613"/>
              <a:ext cx="20959" cy="9299"/>
            </a:xfrm>
            <a:custGeom>
              <a:avLst/>
              <a:gdLst>
                <a:gd name="T0" fmla="*/ 17 w 23"/>
                <a:gd name="T1" fmla="*/ 8 h 8"/>
                <a:gd name="T2" fmla="*/ 21 w 23"/>
                <a:gd name="T3" fmla="*/ 8 h 8"/>
                <a:gd name="T4" fmla="*/ 23 w 23"/>
                <a:gd name="T5" fmla="*/ 8 h 8"/>
                <a:gd name="T6" fmla="*/ 23 w 23"/>
                <a:gd name="T7" fmla="*/ 8 h 8"/>
                <a:gd name="T8" fmla="*/ 21 w 23"/>
                <a:gd name="T9" fmla="*/ 7 h 8"/>
                <a:gd name="T10" fmla="*/ 19 w 23"/>
                <a:gd name="T11" fmla="*/ 6 h 8"/>
                <a:gd name="T12" fmla="*/ 19 w 23"/>
                <a:gd name="T13" fmla="*/ 6 h 8"/>
                <a:gd name="T14" fmla="*/ 17 w 23"/>
                <a:gd name="T15" fmla="*/ 6 h 8"/>
                <a:gd name="T16" fmla="*/ 17 w 23"/>
                <a:gd name="T17" fmla="*/ 6 h 8"/>
                <a:gd name="T18" fmla="*/ 17 w 23"/>
                <a:gd name="T19" fmla="*/ 6 h 8"/>
                <a:gd name="T20" fmla="*/ 4 w 23"/>
                <a:gd name="T21" fmla="*/ 2 h 8"/>
                <a:gd name="T22" fmla="*/ 0 w 23"/>
                <a:gd name="T23" fmla="*/ 0 h 8"/>
                <a:gd name="T24" fmla="*/ 0 w 23"/>
                <a:gd name="T25" fmla="*/ 0 h 8"/>
                <a:gd name="T26" fmla="*/ 2 w 23"/>
                <a:gd name="T27" fmla="*/ 3 h 8"/>
                <a:gd name="T28" fmla="*/ 13 w 23"/>
                <a:gd name="T29" fmla="*/ 6 h 8"/>
                <a:gd name="T30" fmla="*/ 13 w 23"/>
                <a:gd name="T31" fmla="*/ 6 h 8"/>
                <a:gd name="T32" fmla="*/ 13 w 23"/>
                <a:gd name="T33" fmla="*/ 6 h 8"/>
                <a:gd name="T34" fmla="*/ 13 w 23"/>
                <a:gd name="T35" fmla="*/ 4 h 8"/>
                <a:gd name="T36" fmla="*/ 17 w 23"/>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8"/>
                <a:gd name="T59" fmla="*/ 23 w 23"/>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8">
                  <a:moveTo>
                    <a:pt x="17" y="8"/>
                  </a:moveTo>
                  <a:lnTo>
                    <a:pt x="21" y="8"/>
                  </a:lnTo>
                  <a:lnTo>
                    <a:pt x="23" y="8"/>
                  </a:lnTo>
                  <a:lnTo>
                    <a:pt x="21" y="7"/>
                  </a:lnTo>
                  <a:lnTo>
                    <a:pt x="19" y="6"/>
                  </a:lnTo>
                  <a:lnTo>
                    <a:pt x="17" y="6"/>
                  </a:lnTo>
                  <a:lnTo>
                    <a:pt x="4" y="2"/>
                  </a:lnTo>
                  <a:lnTo>
                    <a:pt x="0" y="0"/>
                  </a:lnTo>
                  <a:lnTo>
                    <a:pt x="2" y="3"/>
                  </a:lnTo>
                  <a:lnTo>
                    <a:pt x="13" y="6"/>
                  </a:lnTo>
                  <a:lnTo>
                    <a:pt x="13" y="4"/>
                  </a:lnTo>
                  <a:lnTo>
                    <a:pt x="17"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4" name="Freeform 1225"/>
            <p:cNvSpPr>
              <a:spLocks/>
            </p:cNvSpPr>
            <p:nvPr/>
          </p:nvSpPr>
          <p:spPr bwMode="auto">
            <a:xfrm>
              <a:off x="3301957" y="4969680"/>
              <a:ext cx="5468" cy="2325"/>
            </a:xfrm>
            <a:custGeom>
              <a:avLst/>
              <a:gdLst>
                <a:gd name="T0" fmla="*/ 4 w 6"/>
                <a:gd name="T1" fmla="*/ 0 h 2"/>
                <a:gd name="T2" fmla="*/ 0 w 6"/>
                <a:gd name="T3" fmla="*/ 0 h 2"/>
                <a:gd name="T4" fmla="*/ 0 w 6"/>
                <a:gd name="T5" fmla="*/ 0 h 2"/>
                <a:gd name="T6" fmla="*/ 0 w 6"/>
                <a:gd name="T7" fmla="*/ 0 h 2"/>
                <a:gd name="T8" fmla="*/ 2 w 6"/>
                <a:gd name="T9" fmla="*/ 1 h 2"/>
                <a:gd name="T10" fmla="*/ 6 w 6"/>
                <a:gd name="T11" fmla="*/ 2 h 2"/>
                <a:gd name="T12" fmla="*/ 6 w 6"/>
                <a:gd name="T13" fmla="*/ 2 h 2"/>
                <a:gd name="T14" fmla="*/ 4 w 6"/>
                <a:gd name="T15" fmla="*/ 1 h 2"/>
                <a:gd name="T16" fmla="*/ 4 w 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0"/>
                  </a:moveTo>
                  <a:lnTo>
                    <a:pt x="0" y="0"/>
                  </a:lnTo>
                  <a:lnTo>
                    <a:pt x="2" y="1"/>
                  </a:lnTo>
                  <a:lnTo>
                    <a:pt x="6"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5" name="Freeform 1226"/>
            <p:cNvSpPr>
              <a:spLocks/>
            </p:cNvSpPr>
            <p:nvPr/>
          </p:nvSpPr>
          <p:spPr bwMode="auto">
            <a:xfrm>
              <a:off x="3293756" y="4987116"/>
              <a:ext cx="3645" cy="2325"/>
            </a:xfrm>
            <a:custGeom>
              <a:avLst/>
              <a:gdLst>
                <a:gd name="T0" fmla="*/ 4 w 4"/>
                <a:gd name="T1" fmla="*/ 2 h 2"/>
                <a:gd name="T2" fmla="*/ 2 w 4"/>
                <a:gd name="T3" fmla="*/ 0 h 2"/>
                <a:gd name="T4" fmla="*/ 0 w 4"/>
                <a:gd name="T5" fmla="*/ 0 h 2"/>
                <a:gd name="T6" fmla="*/ 0 w 4"/>
                <a:gd name="T7" fmla="*/ 0 h 2"/>
                <a:gd name="T8" fmla="*/ 0 w 4"/>
                <a:gd name="T9" fmla="*/ 1 h 2"/>
                <a:gd name="T10" fmla="*/ 0 w 4"/>
                <a:gd name="T11" fmla="*/ 1 h 2"/>
                <a:gd name="T12" fmla="*/ 2 w 4"/>
                <a:gd name="T13" fmla="*/ 2 h 2"/>
                <a:gd name="T14" fmla="*/ 4 w 4"/>
                <a:gd name="T15" fmla="*/ 2 h 2"/>
                <a:gd name="T16" fmla="*/ 4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2"/>
                  </a:moveTo>
                  <a:lnTo>
                    <a:pt x="2" y="0"/>
                  </a:lnTo>
                  <a:lnTo>
                    <a:pt x="0" y="0"/>
                  </a:lnTo>
                  <a:lnTo>
                    <a:pt x="0" y="1"/>
                  </a:lnTo>
                  <a:lnTo>
                    <a:pt x="2" y="2"/>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6" name="Freeform 1227"/>
            <p:cNvSpPr>
              <a:spLocks/>
            </p:cNvSpPr>
            <p:nvPr/>
          </p:nvSpPr>
          <p:spPr bwMode="auto">
            <a:xfrm>
              <a:off x="3208097" y="4382656"/>
              <a:ext cx="1823" cy="4650"/>
            </a:xfrm>
            <a:custGeom>
              <a:avLst/>
              <a:gdLst>
                <a:gd name="T0" fmla="*/ 2 w 2"/>
                <a:gd name="T1" fmla="*/ 0 h 4"/>
                <a:gd name="T2" fmla="*/ 2 w 2"/>
                <a:gd name="T3" fmla="*/ 0 h 4"/>
                <a:gd name="T4" fmla="*/ 0 w 2"/>
                <a:gd name="T5" fmla="*/ 1 h 4"/>
                <a:gd name="T6" fmla="*/ 0 w 2"/>
                <a:gd name="T7" fmla="*/ 3 h 4"/>
                <a:gd name="T8" fmla="*/ 2 w 2"/>
                <a:gd name="T9" fmla="*/ 4 h 4"/>
                <a:gd name="T10" fmla="*/ 2 w 2"/>
                <a:gd name="T11" fmla="*/ 0 h 4"/>
                <a:gd name="T12" fmla="*/ 2 w 2"/>
                <a:gd name="T13" fmla="*/ 0 h 4"/>
                <a:gd name="T14" fmla="*/ 2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2" y="0"/>
                  </a:moveTo>
                  <a:lnTo>
                    <a:pt x="2" y="0"/>
                  </a:lnTo>
                  <a:lnTo>
                    <a:pt x="0" y="1"/>
                  </a:lnTo>
                  <a:lnTo>
                    <a:pt x="0" y="3"/>
                  </a:lnTo>
                  <a:lnTo>
                    <a:pt x="2" y="4"/>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7" name="Freeform 1228"/>
            <p:cNvSpPr>
              <a:spLocks/>
            </p:cNvSpPr>
            <p:nvPr/>
          </p:nvSpPr>
          <p:spPr bwMode="auto">
            <a:xfrm>
              <a:off x="2835389" y="4715109"/>
              <a:ext cx="1823" cy="1162"/>
            </a:xfrm>
            <a:custGeom>
              <a:avLst/>
              <a:gdLst>
                <a:gd name="T0" fmla="*/ 0 w 2"/>
                <a:gd name="T1" fmla="*/ 0 h 1"/>
                <a:gd name="T2" fmla="*/ 0 w 2"/>
                <a:gd name="T3" fmla="*/ 1 h 1"/>
                <a:gd name="T4" fmla="*/ 0 w 2"/>
                <a:gd name="T5" fmla="*/ 1 h 1"/>
                <a:gd name="T6" fmla="*/ 2 w 2"/>
                <a:gd name="T7" fmla="*/ 1 h 1"/>
                <a:gd name="T8" fmla="*/ 2 w 2"/>
                <a:gd name="T9" fmla="*/ 1 h 1"/>
                <a:gd name="T10" fmla="*/ 2 w 2"/>
                <a:gd name="T11" fmla="*/ 1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8" name="Freeform 1229"/>
            <p:cNvSpPr>
              <a:spLocks/>
            </p:cNvSpPr>
            <p:nvPr/>
          </p:nvSpPr>
          <p:spPr bwMode="auto">
            <a:xfrm>
              <a:off x="3314715" y="5027801"/>
              <a:ext cx="4556" cy="4650"/>
            </a:xfrm>
            <a:custGeom>
              <a:avLst/>
              <a:gdLst>
                <a:gd name="T0" fmla="*/ 0 w 5"/>
                <a:gd name="T1" fmla="*/ 4 h 4"/>
                <a:gd name="T2" fmla="*/ 3 w 5"/>
                <a:gd name="T3" fmla="*/ 4 h 4"/>
                <a:gd name="T4" fmla="*/ 3 w 5"/>
                <a:gd name="T5" fmla="*/ 4 h 4"/>
                <a:gd name="T6" fmla="*/ 5 w 5"/>
                <a:gd name="T7" fmla="*/ 3 h 4"/>
                <a:gd name="T8" fmla="*/ 5 w 5"/>
                <a:gd name="T9" fmla="*/ 1 h 4"/>
                <a:gd name="T10" fmla="*/ 5 w 5"/>
                <a:gd name="T11" fmla="*/ 0 h 4"/>
                <a:gd name="T12" fmla="*/ 0 w 5"/>
                <a:gd name="T13" fmla="*/ 1 h 4"/>
                <a:gd name="T14" fmla="*/ 0 w 5"/>
                <a:gd name="T15" fmla="*/ 1 h 4"/>
                <a:gd name="T16" fmla="*/ 0 w 5"/>
                <a:gd name="T17" fmla="*/ 3 h 4"/>
                <a:gd name="T18" fmla="*/ 3 w 5"/>
                <a:gd name="T19" fmla="*/ 3 h 4"/>
                <a:gd name="T20" fmla="*/ 3 w 5"/>
                <a:gd name="T21" fmla="*/ 3 h 4"/>
                <a:gd name="T22" fmla="*/ 3 w 5"/>
                <a:gd name="T23" fmla="*/ 3 h 4"/>
                <a:gd name="T24" fmla="*/ 0 w 5"/>
                <a:gd name="T25" fmla="*/ 4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0" y="4"/>
                  </a:moveTo>
                  <a:lnTo>
                    <a:pt x="3" y="4"/>
                  </a:lnTo>
                  <a:lnTo>
                    <a:pt x="5" y="3"/>
                  </a:lnTo>
                  <a:lnTo>
                    <a:pt x="5" y="1"/>
                  </a:lnTo>
                  <a:lnTo>
                    <a:pt x="5" y="0"/>
                  </a:lnTo>
                  <a:lnTo>
                    <a:pt x="0" y="1"/>
                  </a:lnTo>
                  <a:lnTo>
                    <a:pt x="0" y="3"/>
                  </a:lnTo>
                  <a:lnTo>
                    <a:pt x="3"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49" name="Freeform 1230"/>
            <p:cNvSpPr>
              <a:spLocks/>
            </p:cNvSpPr>
            <p:nvPr/>
          </p:nvSpPr>
          <p:spPr bwMode="auto">
            <a:xfrm>
              <a:off x="3311070" y="5015014"/>
              <a:ext cx="6379" cy="4650"/>
            </a:xfrm>
            <a:custGeom>
              <a:avLst/>
              <a:gdLst>
                <a:gd name="T0" fmla="*/ 2 w 7"/>
                <a:gd name="T1" fmla="*/ 0 h 4"/>
                <a:gd name="T2" fmla="*/ 0 w 7"/>
                <a:gd name="T3" fmla="*/ 1 h 4"/>
                <a:gd name="T4" fmla="*/ 0 w 7"/>
                <a:gd name="T5" fmla="*/ 2 h 4"/>
                <a:gd name="T6" fmla="*/ 2 w 7"/>
                <a:gd name="T7" fmla="*/ 3 h 4"/>
                <a:gd name="T8" fmla="*/ 4 w 7"/>
                <a:gd name="T9" fmla="*/ 4 h 4"/>
                <a:gd name="T10" fmla="*/ 7 w 7"/>
                <a:gd name="T11" fmla="*/ 4 h 4"/>
                <a:gd name="T12" fmla="*/ 2 w 7"/>
                <a:gd name="T13" fmla="*/ 1 h 4"/>
                <a:gd name="T14" fmla="*/ 2 w 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2" y="0"/>
                  </a:moveTo>
                  <a:lnTo>
                    <a:pt x="0" y="1"/>
                  </a:lnTo>
                  <a:lnTo>
                    <a:pt x="0" y="2"/>
                  </a:lnTo>
                  <a:lnTo>
                    <a:pt x="2" y="3"/>
                  </a:lnTo>
                  <a:lnTo>
                    <a:pt x="4" y="4"/>
                  </a:lnTo>
                  <a:lnTo>
                    <a:pt x="7" y="4"/>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0" name="Freeform 1231"/>
            <p:cNvSpPr>
              <a:spLocks/>
            </p:cNvSpPr>
            <p:nvPr/>
          </p:nvSpPr>
          <p:spPr bwMode="auto">
            <a:xfrm>
              <a:off x="3314715" y="4933645"/>
              <a:ext cx="2734" cy="1162"/>
            </a:xfrm>
            <a:custGeom>
              <a:avLst/>
              <a:gdLst>
                <a:gd name="T0" fmla="*/ 3 w 3"/>
                <a:gd name="T1" fmla="*/ 1 h 1"/>
                <a:gd name="T2" fmla="*/ 3 w 3"/>
                <a:gd name="T3" fmla="*/ 0 h 1"/>
                <a:gd name="T4" fmla="*/ 3 w 3"/>
                <a:gd name="T5" fmla="*/ 0 h 1"/>
                <a:gd name="T6" fmla="*/ 3 w 3"/>
                <a:gd name="T7" fmla="*/ 0 h 1"/>
                <a:gd name="T8" fmla="*/ 0 w 3"/>
                <a:gd name="T9" fmla="*/ 0 h 1"/>
                <a:gd name="T10" fmla="*/ 3 w 3"/>
                <a:gd name="T11" fmla="*/ 1 h 1"/>
                <a:gd name="T12" fmla="*/ 3 w 3"/>
                <a:gd name="T13" fmla="*/ 1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1"/>
                  </a:moveTo>
                  <a:lnTo>
                    <a:pt x="3" y="0"/>
                  </a:lnTo>
                  <a:lnTo>
                    <a:pt x="0" y="0"/>
                  </a:lnTo>
                  <a:lnTo>
                    <a:pt x="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1" name="Freeform 1232"/>
            <p:cNvSpPr>
              <a:spLocks/>
            </p:cNvSpPr>
            <p:nvPr/>
          </p:nvSpPr>
          <p:spPr bwMode="auto">
            <a:xfrm>
              <a:off x="3305602" y="4997578"/>
              <a:ext cx="7290" cy="6975"/>
            </a:xfrm>
            <a:custGeom>
              <a:avLst/>
              <a:gdLst>
                <a:gd name="T0" fmla="*/ 0 w 8"/>
                <a:gd name="T1" fmla="*/ 0 h 6"/>
                <a:gd name="T2" fmla="*/ 0 w 8"/>
                <a:gd name="T3" fmla="*/ 0 h 6"/>
                <a:gd name="T4" fmla="*/ 0 w 8"/>
                <a:gd name="T5" fmla="*/ 0 h 6"/>
                <a:gd name="T6" fmla="*/ 2 w 8"/>
                <a:gd name="T7" fmla="*/ 2 h 6"/>
                <a:gd name="T8" fmla="*/ 2 w 8"/>
                <a:gd name="T9" fmla="*/ 3 h 6"/>
                <a:gd name="T10" fmla="*/ 4 w 8"/>
                <a:gd name="T11" fmla="*/ 3 h 6"/>
                <a:gd name="T12" fmla="*/ 6 w 8"/>
                <a:gd name="T13" fmla="*/ 6 h 6"/>
                <a:gd name="T14" fmla="*/ 8 w 8"/>
                <a:gd name="T15" fmla="*/ 6 h 6"/>
                <a:gd name="T16" fmla="*/ 6 w 8"/>
                <a:gd name="T17" fmla="*/ 3 h 6"/>
                <a:gd name="T18" fmla="*/ 0 w 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0"/>
                  </a:moveTo>
                  <a:lnTo>
                    <a:pt x="0" y="0"/>
                  </a:lnTo>
                  <a:lnTo>
                    <a:pt x="2" y="2"/>
                  </a:lnTo>
                  <a:lnTo>
                    <a:pt x="2" y="3"/>
                  </a:lnTo>
                  <a:lnTo>
                    <a:pt x="4" y="3"/>
                  </a:lnTo>
                  <a:lnTo>
                    <a:pt x="6" y="6"/>
                  </a:lnTo>
                  <a:lnTo>
                    <a:pt x="8" y="6"/>
                  </a:lnTo>
                  <a:lnTo>
                    <a:pt x="6" y="3"/>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2" name="Freeform 1233"/>
            <p:cNvSpPr>
              <a:spLocks/>
            </p:cNvSpPr>
            <p:nvPr/>
          </p:nvSpPr>
          <p:spPr bwMode="auto">
            <a:xfrm>
              <a:off x="3305602" y="4958056"/>
              <a:ext cx="5468" cy="2325"/>
            </a:xfrm>
            <a:custGeom>
              <a:avLst/>
              <a:gdLst>
                <a:gd name="T0" fmla="*/ 6 w 6"/>
                <a:gd name="T1" fmla="*/ 2 h 2"/>
                <a:gd name="T2" fmla="*/ 6 w 6"/>
                <a:gd name="T3" fmla="*/ 2 h 2"/>
                <a:gd name="T4" fmla="*/ 4 w 6"/>
                <a:gd name="T5" fmla="*/ 1 h 2"/>
                <a:gd name="T6" fmla="*/ 2 w 6"/>
                <a:gd name="T7" fmla="*/ 0 h 2"/>
                <a:gd name="T8" fmla="*/ 2 w 6"/>
                <a:gd name="T9" fmla="*/ 0 h 2"/>
                <a:gd name="T10" fmla="*/ 0 w 6"/>
                <a:gd name="T11" fmla="*/ 1 h 2"/>
                <a:gd name="T12" fmla="*/ 0 w 6"/>
                <a:gd name="T13" fmla="*/ 2 h 2"/>
                <a:gd name="T14" fmla="*/ 2 w 6"/>
                <a:gd name="T15" fmla="*/ 2 h 2"/>
                <a:gd name="T16" fmla="*/ 6 w 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6" y="2"/>
                  </a:moveTo>
                  <a:lnTo>
                    <a:pt x="6" y="2"/>
                  </a:lnTo>
                  <a:lnTo>
                    <a:pt x="4" y="1"/>
                  </a:lnTo>
                  <a:lnTo>
                    <a:pt x="2" y="0"/>
                  </a:lnTo>
                  <a:lnTo>
                    <a:pt x="0" y="1"/>
                  </a:lnTo>
                  <a:lnTo>
                    <a:pt x="0" y="2"/>
                  </a:lnTo>
                  <a:lnTo>
                    <a:pt x="2" y="2"/>
                  </a:lnTo>
                  <a:lnTo>
                    <a:pt x="6"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3" name="Freeform 1234"/>
            <p:cNvSpPr>
              <a:spLocks/>
            </p:cNvSpPr>
            <p:nvPr/>
          </p:nvSpPr>
          <p:spPr bwMode="auto">
            <a:xfrm>
              <a:off x="3314715" y="5013852"/>
              <a:ext cx="4556" cy="3487"/>
            </a:xfrm>
            <a:custGeom>
              <a:avLst/>
              <a:gdLst>
                <a:gd name="T0" fmla="*/ 5 w 5"/>
                <a:gd name="T1" fmla="*/ 2 h 3"/>
                <a:gd name="T2" fmla="*/ 5 w 5"/>
                <a:gd name="T3" fmla="*/ 1 h 3"/>
                <a:gd name="T4" fmla="*/ 3 w 5"/>
                <a:gd name="T5" fmla="*/ 1 h 3"/>
                <a:gd name="T6" fmla="*/ 0 w 5"/>
                <a:gd name="T7" fmla="*/ 0 h 3"/>
                <a:gd name="T8" fmla="*/ 0 w 5"/>
                <a:gd name="T9" fmla="*/ 0 h 3"/>
                <a:gd name="T10" fmla="*/ 3 w 5"/>
                <a:gd name="T11" fmla="*/ 1 h 3"/>
                <a:gd name="T12" fmla="*/ 5 w 5"/>
                <a:gd name="T13" fmla="*/ 3 h 3"/>
                <a:gd name="T14" fmla="*/ 5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2"/>
                  </a:moveTo>
                  <a:lnTo>
                    <a:pt x="5" y="1"/>
                  </a:lnTo>
                  <a:lnTo>
                    <a:pt x="3" y="1"/>
                  </a:lnTo>
                  <a:lnTo>
                    <a:pt x="0" y="0"/>
                  </a:lnTo>
                  <a:lnTo>
                    <a:pt x="3" y="1"/>
                  </a:lnTo>
                  <a:lnTo>
                    <a:pt x="5" y="3"/>
                  </a:lnTo>
                  <a:lnTo>
                    <a:pt x="5"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4" name="Freeform 1235"/>
            <p:cNvSpPr>
              <a:spLocks/>
            </p:cNvSpPr>
            <p:nvPr/>
          </p:nvSpPr>
          <p:spPr bwMode="auto">
            <a:xfrm>
              <a:off x="3392173" y="5066161"/>
              <a:ext cx="15492" cy="8137"/>
            </a:xfrm>
            <a:custGeom>
              <a:avLst/>
              <a:gdLst>
                <a:gd name="T0" fmla="*/ 17 w 17"/>
                <a:gd name="T1" fmla="*/ 2 h 7"/>
                <a:gd name="T2" fmla="*/ 6 w 17"/>
                <a:gd name="T3" fmla="*/ 0 h 7"/>
                <a:gd name="T4" fmla="*/ 0 w 17"/>
                <a:gd name="T5" fmla="*/ 2 h 7"/>
                <a:gd name="T6" fmla="*/ 0 w 17"/>
                <a:gd name="T7" fmla="*/ 3 h 7"/>
                <a:gd name="T8" fmla="*/ 2 w 17"/>
                <a:gd name="T9" fmla="*/ 3 h 7"/>
                <a:gd name="T10" fmla="*/ 2 w 17"/>
                <a:gd name="T11" fmla="*/ 3 h 7"/>
                <a:gd name="T12" fmla="*/ 4 w 17"/>
                <a:gd name="T13" fmla="*/ 5 h 7"/>
                <a:gd name="T14" fmla="*/ 8 w 17"/>
                <a:gd name="T15" fmla="*/ 5 h 7"/>
                <a:gd name="T16" fmla="*/ 8 w 17"/>
                <a:gd name="T17" fmla="*/ 6 h 7"/>
                <a:gd name="T18" fmla="*/ 8 w 17"/>
                <a:gd name="T19" fmla="*/ 6 h 7"/>
                <a:gd name="T20" fmla="*/ 10 w 17"/>
                <a:gd name="T21" fmla="*/ 6 h 7"/>
                <a:gd name="T22" fmla="*/ 10 w 17"/>
                <a:gd name="T23" fmla="*/ 5 h 7"/>
                <a:gd name="T24" fmla="*/ 10 w 17"/>
                <a:gd name="T25" fmla="*/ 5 h 7"/>
                <a:gd name="T26" fmla="*/ 12 w 17"/>
                <a:gd name="T27" fmla="*/ 5 h 7"/>
                <a:gd name="T28" fmla="*/ 12 w 17"/>
                <a:gd name="T29" fmla="*/ 6 h 7"/>
                <a:gd name="T30" fmla="*/ 12 w 17"/>
                <a:gd name="T31" fmla="*/ 7 h 7"/>
                <a:gd name="T32" fmla="*/ 14 w 17"/>
                <a:gd name="T33" fmla="*/ 7 h 7"/>
                <a:gd name="T34" fmla="*/ 17 w 17"/>
                <a:gd name="T35" fmla="*/ 6 h 7"/>
                <a:gd name="T36" fmla="*/ 17 w 17"/>
                <a:gd name="T37" fmla="*/ 6 h 7"/>
                <a:gd name="T38" fmla="*/ 17 w 17"/>
                <a:gd name="T39" fmla="*/ 5 h 7"/>
                <a:gd name="T40" fmla="*/ 17 w 17"/>
                <a:gd name="T41" fmla="*/ 3 h 7"/>
                <a:gd name="T42" fmla="*/ 17 w 17"/>
                <a:gd name="T43" fmla="*/ 2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7"/>
                <a:gd name="T68" fmla="*/ 17 w 17"/>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7">
                  <a:moveTo>
                    <a:pt x="17" y="2"/>
                  </a:moveTo>
                  <a:lnTo>
                    <a:pt x="6" y="0"/>
                  </a:lnTo>
                  <a:lnTo>
                    <a:pt x="0" y="2"/>
                  </a:lnTo>
                  <a:lnTo>
                    <a:pt x="0" y="3"/>
                  </a:lnTo>
                  <a:lnTo>
                    <a:pt x="2" y="3"/>
                  </a:lnTo>
                  <a:lnTo>
                    <a:pt x="4" y="5"/>
                  </a:lnTo>
                  <a:lnTo>
                    <a:pt x="8" y="5"/>
                  </a:lnTo>
                  <a:lnTo>
                    <a:pt x="8" y="6"/>
                  </a:lnTo>
                  <a:lnTo>
                    <a:pt x="10" y="6"/>
                  </a:lnTo>
                  <a:lnTo>
                    <a:pt x="10" y="5"/>
                  </a:lnTo>
                  <a:lnTo>
                    <a:pt x="12" y="5"/>
                  </a:lnTo>
                  <a:lnTo>
                    <a:pt x="12" y="6"/>
                  </a:lnTo>
                  <a:lnTo>
                    <a:pt x="12" y="7"/>
                  </a:lnTo>
                  <a:lnTo>
                    <a:pt x="14" y="7"/>
                  </a:lnTo>
                  <a:lnTo>
                    <a:pt x="17" y="6"/>
                  </a:lnTo>
                  <a:lnTo>
                    <a:pt x="17" y="5"/>
                  </a:lnTo>
                  <a:lnTo>
                    <a:pt x="17" y="3"/>
                  </a:lnTo>
                  <a:lnTo>
                    <a:pt x="17"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5" name="Freeform 1236"/>
            <p:cNvSpPr>
              <a:spLocks/>
            </p:cNvSpPr>
            <p:nvPr/>
          </p:nvSpPr>
          <p:spPr bwMode="auto">
            <a:xfrm>
              <a:off x="3385794" y="5032451"/>
              <a:ext cx="48297" cy="37198"/>
            </a:xfrm>
            <a:custGeom>
              <a:avLst/>
              <a:gdLst>
                <a:gd name="T0" fmla="*/ 49 w 53"/>
                <a:gd name="T1" fmla="*/ 27 h 32"/>
                <a:gd name="T2" fmla="*/ 42 w 53"/>
                <a:gd name="T3" fmla="*/ 27 h 32"/>
                <a:gd name="T4" fmla="*/ 30 w 53"/>
                <a:gd name="T5" fmla="*/ 21 h 32"/>
                <a:gd name="T6" fmla="*/ 28 w 53"/>
                <a:gd name="T7" fmla="*/ 20 h 32"/>
                <a:gd name="T8" fmla="*/ 26 w 53"/>
                <a:gd name="T9" fmla="*/ 19 h 32"/>
                <a:gd name="T10" fmla="*/ 24 w 53"/>
                <a:gd name="T11" fmla="*/ 19 h 32"/>
                <a:gd name="T12" fmla="*/ 24 w 53"/>
                <a:gd name="T13" fmla="*/ 18 h 32"/>
                <a:gd name="T14" fmla="*/ 21 w 53"/>
                <a:gd name="T15" fmla="*/ 18 h 32"/>
                <a:gd name="T16" fmla="*/ 11 w 53"/>
                <a:gd name="T17" fmla="*/ 12 h 32"/>
                <a:gd name="T18" fmla="*/ 7 w 53"/>
                <a:gd name="T19" fmla="*/ 9 h 32"/>
                <a:gd name="T20" fmla="*/ 7 w 53"/>
                <a:gd name="T21" fmla="*/ 8 h 32"/>
                <a:gd name="T22" fmla="*/ 5 w 53"/>
                <a:gd name="T23" fmla="*/ 8 h 32"/>
                <a:gd name="T24" fmla="*/ 2 w 53"/>
                <a:gd name="T25" fmla="*/ 7 h 32"/>
                <a:gd name="T26" fmla="*/ 5 w 53"/>
                <a:gd name="T27" fmla="*/ 5 h 32"/>
                <a:gd name="T28" fmla="*/ 5 w 53"/>
                <a:gd name="T29" fmla="*/ 5 h 32"/>
                <a:gd name="T30" fmla="*/ 7 w 53"/>
                <a:gd name="T31" fmla="*/ 5 h 32"/>
                <a:gd name="T32" fmla="*/ 9 w 53"/>
                <a:gd name="T33" fmla="*/ 7 h 32"/>
                <a:gd name="T34" fmla="*/ 9 w 53"/>
                <a:gd name="T35" fmla="*/ 5 h 32"/>
                <a:gd name="T36" fmla="*/ 2 w 53"/>
                <a:gd name="T37" fmla="*/ 0 h 32"/>
                <a:gd name="T38" fmla="*/ 0 w 53"/>
                <a:gd name="T39" fmla="*/ 0 h 32"/>
                <a:gd name="T40" fmla="*/ 2 w 53"/>
                <a:gd name="T41" fmla="*/ 29 h 32"/>
                <a:gd name="T42" fmla="*/ 2 w 53"/>
                <a:gd name="T43" fmla="*/ 29 h 32"/>
                <a:gd name="T44" fmla="*/ 7 w 53"/>
                <a:gd name="T45" fmla="*/ 28 h 32"/>
                <a:gd name="T46" fmla="*/ 11 w 53"/>
                <a:gd name="T47" fmla="*/ 28 h 32"/>
                <a:gd name="T48" fmla="*/ 13 w 53"/>
                <a:gd name="T49" fmla="*/ 29 h 32"/>
                <a:gd name="T50" fmla="*/ 28 w 53"/>
                <a:gd name="T51" fmla="*/ 31 h 32"/>
                <a:gd name="T52" fmla="*/ 32 w 53"/>
                <a:gd name="T53" fmla="*/ 32 h 32"/>
                <a:gd name="T54" fmla="*/ 34 w 53"/>
                <a:gd name="T55" fmla="*/ 32 h 32"/>
                <a:gd name="T56" fmla="*/ 36 w 53"/>
                <a:gd name="T57" fmla="*/ 32 h 32"/>
                <a:gd name="T58" fmla="*/ 42 w 53"/>
                <a:gd name="T59" fmla="*/ 31 h 32"/>
                <a:gd name="T60" fmla="*/ 47 w 53"/>
                <a:gd name="T61" fmla="*/ 31 h 32"/>
                <a:gd name="T62" fmla="*/ 51 w 53"/>
                <a:gd name="T63" fmla="*/ 29 h 32"/>
                <a:gd name="T64" fmla="*/ 53 w 53"/>
                <a:gd name="T65" fmla="*/ 29 h 32"/>
                <a:gd name="T66" fmla="*/ 53 w 53"/>
                <a:gd name="T67" fmla="*/ 27 h 32"/>
                <a:gd name="T68" fmla="*/ 53 w 53"/>
                <a:gd name="T69" fmla="*/ 26 h 32"/>
                <a:gd name="T70" fmla="*/ 49 w 53"/>
                <a:gd name="T71" fmla="*/ 27 h 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
                <a:gd name="T109" fmla="*/ 0 h 32"/>
                <a:gd name="T110" fmla="*/ 53 w 53"/>
                <a:gd name="T111" fmla="*/ 32 h 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 h="32">
                  <a:moveTo>
                    <a:pt x="49" y="27"/>
                  </a:moveTo>
                  <a:lnTo>
                    <a:pt x="42" y="27"/>
                  </a:lnTo>
                  <a:lnTo>
                    <a:pt x="30" y="21"/>
                  </a:lnTo>
                  <a:lnTo>
                    <a:pt x="28" y="20"/>
                  </a:lnTo>
                  <a:lnTo>
                    <a:pt x="26" y="19"/>
                  </a:lnTo>
                  <a:lnTo>
                    <a:pt x="24" y="19"/>
                  </a:lnTo>
                  <a:lnTo>
                    <a:pt x="24" y="18"/>
                  </a:lnTo>
                  <a:lnTo>
                    <a:pt x="21" y="18"/>
                  </a:lnTo>
                  <a:lnTo>
                    <a:pt x="11" y="12"/>
                  </a:lnTo>
                  <a:lnTo>
                    <a:pt x="7" y="9"/>
                  </a:lnTo>
                  <a:lnTo>
                    <a:pt x="7" y="8"/>
                  </a:lnTo>
                  <a:lnTo>
                    <a:pt x="5" y="8"/>
                  </a:lnTo>
                  <a:lnTo>
                    <a:pt x="2" y="7"/>
                  </a:lnTo>
                  <a:lnTo>
                    <a:pt x="5" y="5"/>
                  </a:lnTo>
                  <a:lnTo>
                    <a:pt x="7" y="5"/>
                  </a:lnTo>
                  <a:lnTo>
                    <a:pt x="9" y="7"/>
                  </a:lnTo>
                  <a:lnTo>
                    <a:pt x="9" y="5"/>
                  </a:lnTo>
                  <a:lnTo>
                    <a:pt x="2" y="0"/>
                  </a:lnTo>
                  <a:lnTo>
                    <a:pt x="0" y="0"/>
                  </a:lnTo>
                  <a:lnTo>
                    <a:pt x="2" y="29"/>
                  </a:lnTo>
                  <a:lnTo>
                    <a:pt x="7" y="28"/>
                  </a:lnTo>
                  <a:lnTo>
                    <a:pt x="11" y="28"/>
                  </a:lnTo>
                  <a:lnTo>
                    <a:pt x="13" y="29"/>
                  </a:lnTo>
                  <a:lnTo>
                    <a:pt x="28" y="31"/>
                  </a:lnTo>
                  <a:lnTo>
                    <a:pt x="32" y="32"/>
                  </a:lnTo>
                  <a:lnTo>
                    <a:pt x="34" y="32"/>
                  </a:lnTo>
                  <a:lnTo>
                    <a:pt x="36" y="32"/>
                  </a:lnTo>
                  <a:lnTo>
                    <a:pt x="42" y="31"/>
                  </a:lnTo>
                  <a:lnTo>
                    <a:pt x="47" y="31"/>
                  </a:lnTo>
                  <a:lnTo>
                    <a:pt x="51" y="29"/>
                  </a:lnTo>
                  <a:lnTo>
                    <a:pt x="53" y="29"/>
                  </a:lnTo>
                  <a:lnTo>
                    <a:pt x="53" y="27"/>
                  </a:lnTo>
                  <a:lnTo>
                    <a:pt x="53" y="26"/>
                  </a:lnTo>
                  <a:lnTo>
                    <a:pt x="49" y="2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6" name="Freeform 1237"/>
            <p:cNvSpPr>
              <a:spLocks/>
            </p:cNvSpPr>
            <p:nvPr/>
          </p:nvSpPr>
          <p:spPr bwMode="auto">
            <a:xfrm>
              <a:off x="3409487" y="5069648"/>
              <a:ext cx="3645" cy="1162"/>
            </a:xfrm>
            <a:custGeom>
              <a:avLst/>
              <a:gdLst>
                <a:gd name="T0" fmla="*/ 2 w 4"/>
                <a:gd name="T1" fmla="*/ 0 h 1"/>
                <a:gd name="T2" fmla="*/ 0 w 4"/>
                <a:gd name="T3" fmla="*/ 0 h 1"/>
                <a:gd name="T4" fmla="*/ 0 w 4"/>
                <a:gd name="T5" fmla="*/ 0 h 1"/>
                <a:gd name="T6" fmla="*/ 2 w 4"/>
                <a:gd name="T7" fmla="*/ 1 h 1"/>
                <a:gd name="T8" fmla="*/ 4 w 4"/>
                <a:gd name="T9" fmla="*/ 1 h 1"/>
                <a:gd name="T10" fmla="*/ 2 w 4"/>
                <a:gd name="T11" fmla="*/ 1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0"/>
                  </a:lnTo>
                  <a:lnTo>
                    <a:pt x="2" y="1"/>
                  </a:lnTo>
                  <a:lnTo>
                    <a:pt x="4" y="1"/>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7" name="Freeform 1238"/>
            <p:cNvSpPr>
              <a:spLocks/>
            </p:cNvSpPr>
            <p:nvPr/>
          </p:nvSpPr>
          <p:spPr bwMode="auto">
            <a:xfrm>
              <a:off x="3409487" y="5073135"/>
              <a:ext cx="1823" cy="1162"/>
            </a:xfrm>
            <a:custGeom>
              <a:avLst/>
              <a:gdLst>
                <a:gd name="T0" fmla="*/ 0 w 2"/>
                <a:gd name="T1" fmla="*/ 0 h 1"/>
                <a:gd name="T2" fmla="*/ 0 w 2"/>
                <a:gd name="T3" fmla="*/ 0 h 1"/>
                <a:gd name="T4" fmla="*/ 0 w 2"/>
                <a:gd name="T5" fmla="*/ 1 h 1"/>
                <a:gd name="T6" fmla="*/ 0 w 2"/>
                <a:gd name="T7" fmla="*/ 1 h 1"/>
                <a:gd name="T8" fmla="*/ 2 w 2"/>
                <a:gd name="T9" fmla="*/ 1 h 1"/>
                <a:gd name="T10" fmla="*/ 2 w 2"/>
                <a:gd name="T11" fmla="*/ 0 h 1"/>
                <a:gd name="T12" fmla="*/ 2 w 2"/>
                <a:gd name="T13" fmla="*/ 0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0" y="1"/>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8" name="Freeform 1239"/>
            <p:cNvSpPr>
              <a:spLocks/>
            </p:cNvSpPr>
            <p:nvPr/>
          </p:nvSpPr>
          <p:spPr bwMode="auto">
            <a:xfrm>
              <a:off x="3413132" y="5071973"/>
              <a:ext cx="3645" cy="1162"/>
            </a:xfrm>
            <a:custGeom>
              <a:avLst/>
              <a:gdLst>
                <a:gd name="T0" fmla="*/ 2 w 4"/>
                <a:gd name="T1" fmla="*/ 0 h 1"/>
                <a:gd name="T2" fmla="*/ 0 w 4"/>
                <a:gd name="T3" fmla="*/ 1 h 1"/>
                <a:gd name="T4" fmla="*/ 2 w 4"/>
                <a:gd name="T5" fmla="*/ 1 h 1"/>
                <a:gd name="T6" fmla="*/ 2 w 4"/>
                <a:gd name="T7" fmla="*/ 1 h 1"/>
                <a:gd name="T8" fmla="*/ 4 w 4"/>
                <a:gd name="T9" fmla="*/ 1 h 1"/>
                <a:gd name="T10" fmla="*/ 4 w 4"/>
                <a:gd name="T11" fmla="*/ 1 h 1"/>
                <a:gd name="T12" fmla="*/ 2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1"/>
                  </a:lnTo>
                  <a:lnTo>
                    <a:pt x="2" y="1"/>
                  </a:lnTo>
                  <a:lnTo>
                    <a:pt x="4"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59" name="Freeform 1240"/>
            <p:cNvSpPr>
              <a:spLocks/>
            </p:cNvSpPr>
            <p:nvPr/>
          </p:nvSpPr>
          <p:spPr bwMode="auto">
            <a:xfrm>
              <a:off x="3321094" y="4915046"/>
              <a:ext cx="9113" cy="6975"/>
            </a:xfrm>
            <a:custGeom>
              <a:avLst/>
              <a:gdLst>
                <a:gd name="T0" fmla="*/ 4 w 10"/>
                <a:gd name="T1" fmla="*/ 6 h 6"/>
                <a:gd name="T2" fmla="*/ 6 w 10"/>
                <a:gd name="T3" fmla="*/ 6 h 6"/>
                <a:gd name="T4" fmla="*/ 8 w 10"/>
                <a:gd name="T5" fmla="*/ 6 h 6"/>
                <a:gd name="T6" fmla="*/ 10 w 10"/>
                <a:gd name="T7" fmla="*/ 5 h 6"/>
                <a:gd name="T8" fmla="*/ 10 w 10"/>
                <a:gd name="T9" fmla="*/ 4 h 6"/>
                <a:gd name="T10" fmla="*/ 10 w 10"/>
                <a:gd name="T11" fmla="*/ 3 h 6"/>
                <a:gd name="T12" fmla="*/ 10 w 10"/>
                <a:gd name="T13" fmla="*/ 3 h 6"/>
                <a:gd name="T14" fmla="*/ 10 w 10"/>
                <a:gd name="T15" fmla="*/ 1 h 6"/>
                <a:gd name="T16" fmla="*/ 8 w 10"/>
                <a:gd name="T17" fmla="*/ 0 h 6"/>
                <a:gd name="T18" fmla="*/ 8 w 10"/>
                <a:gd name="T19" fmla="*/ 0 h 6"/>
                <a:gd name="T20" fmla="*/ 0 w 10"/>
                <a:gd name="T21" fmla="*/ 3 h 6"/>
                <a:gd name="T22" fmla="*/ 2 w 10"/>
                <a:gd name="T23" fmla="*/ 4 h 6"/>
                <a:gd name="T24" fmla="*/ 4 w 10"/>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6"/>
                <a:gd name="T41" fmla="*/ 10 w 10"/>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6">
                  <a:moveTo>
                    <a:pt x="4" y="6"/>
                  </a:moveTo>
                  <a:lnTo>
                    <a:pt x="6" y="6"/>
                  </a:lnTo>
                  <a:lnTo>
                    <a:pt x="8" y="6"/>
                  </a:lnTo>
                  <a:lnTo>
                    <a:pt x="10" y="5"/>
                  </a:lnTo>
                  <a:lnTo>
                    <a:pt x="10" y="4"/>
                  </a:lnTo>
                  <a:lnTo>
                    <a:pt x="10" y="3"/>
                  </a:lnTo>
                  <a:lnTo>
                    <a:pt x="10" y="1"/>
                  </a:lnTo>
                  <a:lnTo>
                    <a:pt x="8" y="0"/>
                  </a:lnTo>
                  <a:lnTo>
                    <a:pt x="0" y="3"/>
                  </a:lnTo>
                  <a:lnTo>
                    <a:pt x="2" y="4"/>
                  </a:lnTo>
                  <a:lnTo>
                    <a:pt x="4"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0" name="Freeform 1241"/>
            <p:cNvSpPr>
              <a:spLocks/>
            </p:cNvSpPr>
            <p:nvPr/>
          </p:nvSpPr>
          <p:spPr bwMode="auto">
            <a:xfrm>
              <a:off x="3309248" y="4881336"/>
              <a:ext cx="13669" cy="22086"/>
            </a:xfrm>
            <a:custGeom>
              <a:avLst/>
              <a:gdLst>
                <a:gd name="T0" fmla="*/ 11 w 15"/>
                <a:gd name="T1" fmla="*/ 2 h 19"/>
                <a:gd name="T2" fmla="*/ 9 w 15"/>
                <a:gd name="T3" fmla="*/ 2 h 19"/>
                <a:gd name="T4" fmla="*/ 9 w 15"/>
                <a:gd name="T5" fmla="*/ 0 h 19"/>
                <a:gd name="T6" fmla="*/ 6 w 15"/>
                <a:gd name="T7" fmla="*/ 1 h 19"/>
                <a:gd name="T8" fmla="*/ 6 w 15"/>
                <a:gd name="T9" fmla="*/ 2 h 19"/>
                <a:gd name="T10" fmla="*/ 4 w 15"/>
                <a:gd name="T11" fmla="*/ 2 h 19"/>
                <a:gd name="T12" fmla="*/ 0 w 15"/>
                <a:gd name="T13" fmla="*/ 16 h 19"/>
                <a:gd name="T14" fmla="*/ 2 w 15"/>
                <a:gd name="T15" fmla="*/ 18 h 19"/>
                <a:gd name="T16" fmla="*/ 9 w 15"/>
                <a:gd name="T17" fmla="*/ 19 h 19"/>
                <a:gd name="T18" fmla="*/ 11 w 15"/>
                <a:gd name="T19" fmla="*/ 18 h 19"/>
                <a:gd name="T20" fmla="*/ 9 w 15"/>
                <a:gd name="T21" fmla="*/ 16 h 19"/>
                <a:gd name="T22" fmla="*/ 13 w 15"/>
                <a:gd name="T23" fmla="*/ 16 h 19"/>
                <a:gd name="T24" fmla="*/ 11 w 15"/>
                <a:gd name="T25" fmla="*/ 14 h 19"/>
                <a:gd name="T26" fmla="*/ 11 w 15"/>
                <a:gd name="T27" fmla="*/ 12 h 19"/>
                <a:gd name="T28" fmla="*/ 13 w 15"/>
                <a:gd name="T29" fmla="*/ 12 h 19"/>
                <a:gd name="T30" fmla="*/ 13 w 15"/>
                <a:gd name="T31" fmla="*/ 11 h 19"/>
                <a:gd name="T32" fmla="*/ 11 w 15"/>
                <a:gd name="T33" fmla="*/ 11 h 19"/>
                <a:gd name="T34" fmla="*/ 9 w 15"/>
                <a:gd name="T35" fmla="*/ 10 h 19"/>
                <a:gd name="T36" fmla="*/ 11 w 15"/>
                <a:gd name="T37" fmla="*/ 9 h 19"/>
                <a:gd name="T38" fmla="*/ 11 w 15"/>
                <a:gd name="T39" fmla="*/ 9 h 19"/>
                <a:gd name="T40" fmla="*/ 13 w 15"/>
                <a:gd name="T41" fmla="*/ 8 h 19"/>
                <a:gd name="T42" fmla="*/ 15 w 15"/>
                <a:gd name="T43" fmla="*/ 8 h 19"/>
                <a:gd name="T44" fmla="*/ 11 w 15"/>
                <a:gd name="T45" fmla="*/ 2 h 19"/>
                <a:gd name="T46" fmla="*/ 11 w 15"/>
                <a:gd name="T47" fmla="*/ 2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9"/>
                <a:gd name="T74" fmla="*/ 15 w 15"/>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9">
                  <a:moveTo>
                    <a:pt x="11" y="2"/>
                  </a:moveTo>
                  <a:lnTo>
                    <a:pt x="9" y="2"/>
                  </a:lnTo>
                  <a:lnTo>
                    <a:pt x="9" y="0"/>
                  </a:lnTo>
                  <a:lnTo>
                    <a:pt x="6" y="1"/>
                  </a:lnTo>
                  <a:lnTo>
                    <a:pt x="6" y="2"/>
                  </a:lnTo>
                  <a:lnTo>
                    <a:pt x="4" y="2"/>
                  </a:lnTo>
                  <a:lnTo>
                    <a:pt x="0" y="16"/>
                  </a:lnTo>
                  <a:lnTo>
                    <a:pt x="2" y="18"/>
                  </a:lnTo>
                  <a:lnTo>
                    <a:pt x="9" y="19"/>
                  </a:lnTo>
                  <a:lnTo>
                    <a:pt x="11" y="18"/>
                  </a:lnTo>
                  <a:lnTo>
                    <a:pt x="9" y="16"/>
                  </a:lnTo>
                  <a:lnTo>
                    <a:pt x="13" y="16"/>
                  </a:lnTo>
                  <a:lnTo>
                    <a:pt x="11" y="14"/>
                  </a:lnTo>
                  <a:lnTo>
                    <a:pt x="11" y="12"/>
                  </a:lnTo>
                  <a:lnTo>
                    <a:pt x="13" y="12"/>
                  </a:lnTo>
                  <a:lnTo>
                    <a:pt x="13" y="11"/>
                  </a:lnTo>
                  <a:lnTo>
                    <a:pt x="11" y="11"/>
                  </a:lnTo>
                  <a:lnTo>
                    <a:pt x="9" y="10"/>
                  </a:lnTo>
                  <a:lnTo>
                    <a:pt x="11" y="9"/>
                  </a:lnTo>
                  <a:lnTo>
                    <a:pt x="13" y="8"/>
                  </a:lnTo>
                  <a:lnTo>
                    <a:pt x="15" y="8"/>
                  </a:lnTo>
                  <a:lnTo>
                    <a:pt x="11"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1" name="Freeform 1242"/>
            <p:cNvSpPr>
              <a:spLocks/>
            </p:cNvSpPr>
            <p:nvPr/>
          </p:nvSpPr>
          <p:spPr bwMode="auto">
            <a:xfrm>
              <a:off x="3319271" y="5021989"/>
              <a:ext cx="28249" cy="23248"/>
            </a:xfrm>
            <a:custGeom>
              <a:avLst/>
              <a:gdLst>
                <a:gd name="T0" fmla="*/ 10 w 31"/>
                <a:gd name="T1" fmla="*/ 4 h 20"/>
                <a:gd name="T2" fmla="*/ 10 w 31"/>
                <a:gd name="T3" fmla="*/ 2 h 20"/>
                <a:gd name="T4" fmla="*/ 8 w 31"/>
                <a:gd name="T5" fmla="*/ 2 h 20"/>
                <a:gd name="T6" fmla="*/ 6 w 31"/>
                <a:gd name="T7" fmla="*/ 2 h 20"/>
                <a:gd name="T8" fmla="*/ 6 w 31"/>
                <a:gd name="T9" fmla="*/ 3 h 20"/>
                <a:gd name="T10" fmla="*/ 4 w 31"/>
                <a:gd name="T11" fmla="*/ 2 h 20"/>
                <a:gd name="T12" fmla="*/ 2 w 31"/>
                <a:gd name="T13" fmla="*/ 2 h 20"/>
                <a:gd name="T14" fmla="*/ 2 w 31"/>
                <a:gd name="T15" fmla="*/ 2 h 20"/>
                <a:gd name="T16" fmla="*/ 2 w 31"/>
                <a:gd name="T17" fmla="*/ 2 h 20"/>
                <a:gd name="T18" fmla="*/ 2 w 31"/>
                <a:gd name="T19" fmla="*/ 3 h 20"/>
                <a:gd name="T20" fmla="*/ 0 w 31"/>
                <a:gd name="T21" fmla="*/ 10 h 20"/>
                <a:gd name="T22" fmla="*/ 2 w 31"/>
                <a:gd name="T23" fmla="*/ 10 h 20"/>
                <a:gd name="T24" fmla="*/ 2 w 31"/>
                <a:gd name="T25" fmla="*/ 10 h 20"/>
                <a:gd name="T26" fmla="*/ 2 w 31"/>
                <a:gd name="T27" fmla="*/ 11 h 20"/>
                <a:gd name="T28" fmla="*/ 4 w 31"/>
                <a:gd name="T29" fmla="*/ 11 h 20"/>
                <a:gd name="T30" fmla="*/ 6 w 31"/>
                <a:gd name="T31" fmla="*/ 12 h 20"/>
                <a:gd name="T32" fmla="*/ 6 w 31"/>
                <a:gd name="T33" fmla="*/ 12 h 20"/>
                <a:gd name="T34" fmla="*/ 6 w 31"/>
                <a:gd name="T35" fmla="*/ 13 h 20"/>
                <a:gd name="T36" fmla="*/ 10 w 31"/>
                <a:gd name="T37" fmla="*/ 13 h 20"/>
                <a:gd name="T38" fmla="*/ 10 w 31"/>
                <a:gd name="T39" fmla="*/ 13 h 20"/>
                <a:gd name="T40" fmla="*/ 10 w 31"/>
                <a:gd name="T41" fmla="*/ 12 h 20"/>
                <a:gd name="T42" fmla="*/ 12 w 31"/>
                <a:gd name="T43" fmla="*/ 14 h 20"/>
                <a:gd name="T44" fmla="*/ 14 w 31"/>
                <a:gd name="T45" fmla="*/ 14 h 20"/>
                <a:gd name="T46" fmla="*/ 14 w 31"/>
                <a:gd name="T47" fmla="*/ 16 h 20"/>
                <a:gd name="T48" fmla="*/ 12 w 31"/>
                <a:gd name="T49" fmla="*/ 16 h 20"/>
                <a:gd name="T50" fmla="*/ 10 w 31"/>
                <a:gd name="T51" fmla="*/ 16 h 20"/>
                <a:gd name="T52" fmla="*/ 8 w 31"/>
                <a:gd name="T53" fmla="*/ 16 h 20"/>
                <a:gd name="T54" fmla="*/ 8 w 31"/>
                <a:gd name="T55" fmla="*/ 16 h 20"/>
                <a:gd name="T56" fmla="*/ 14 w 31"/>
                <a:gd name="T57" fmla="*/ 19 h 20"/>
                <a:gd name="T58" fmla="*/ 17 w 31"/>
                <a:gd name="T59" fmla="*/ 20 h 20"/>
                <a:gd name="T60" fmla="*/ 17 w 31"/>
                <a:gd name="T61" fmla="*/ 19 h 20"/>
                <a:gd name="T62" fmla="*/ 17 w 31"/>
                <a:gd name="T63" fmla="*/ 18 h 20"/>
                <a:gd name="T64" fmla="*/ 17 w 31"/>
                <a:gd name="T65" fmla="*/ 17 h 20"/>
                <a:gd name="T66" fmla="*/ 17 w 31"/>
                <a:gd name="T67" fmla="*/ 17 h 20"/>
                <a:gd name="T68" fmla="*/ 19 w 31"/>
                <a:gd name="T69" fmla="*/ 16 h 20"/>
                <a:gd name="T70" fmla="*/ 21 w 31"/>
                <a:gd name="T71" fmla="*/ 16 h 20"/>
                <a:gd name="T72" fmla="*/ 21 w 31"/>
                <a:gd name="T73" fmla="*/ 16 h 20"/>
                <a:gd name="T74" fmla="*/ 21 w 31"/>
                <a:gd name="T75" fmla="*/ 14 h 20"/>
                <a:gd name="T76" fmla="*/ 21 w 31"/>
                <a:gd name="T77" fmla="*/ 14 h 20"/>
                <a:gd name="T78" fmla="*/ 23 w 31"/>
                <a:gd name="T79" fmla="*/ 14 h 20"/>
                <a:gd name="T80" fmla="*/ 31 w 31"/>
                <a:gd name="T81" fmla="*/ 11 h 20"/>
                <a:gd name="T82" fmla="*/ 31 w 31"/>
                <a:gd name="T83" fmla="*/ 10 h 20"/>
                <a:gd name="T84" fmla="*/ 31 w 31"/>
                <a:gd name="T85" fmla="*/ 9 h 20"/>
                <a:gd name="T86" fmla="*/ 23 w 31"/>
                <a:gd name="T87" fmla="*/ 9 h 20"/>
                <a:gd name="T88" fmla="*/ 19 w 31"/>
                <a:gd name="T89" fmla="*/ 12 h 20"/>
                <a:gd name="T90" fmla="*/ 14 w 31"/>
                <a:gd name="T91" fmla="*/ 11 h 20"/>
                <a:gd name="T92" fmla="*/ 14 w 31"/>
                <a:gd name="T93" fmla="*/ 10 h 20"/>
                <a:gd name="T94" fmla="*/ 12 w 31"/>
                <a:gd name="T95" fmla="*/ 9 h 20"/>
                <a:gd name="T96" fmla="*/ 10 w 31"/>
                <a:gd name="T97" fmla="*/ 8 h 20"/>
                <a:gd name="T98" fmla="*/ 12 w 31"/>
                <a:gd name="T99" fmla="*/ 5 h 20"/>
                <a:gd name="T100" fmla="*/ 14 w 31"/>
                <a:gd name="T101" fmla="*/ 4 h 20"/>
                <a:gd name="T102" fmla="*/ 14 w 31"/>
                <a:gd name="T103" fmla="*/ 1 h 20"/>
                <a:gd name="T104" fmla="*/ 12 w 31"/>
                <a:gd name="T105" fmla="*/ 1 h 20"/>
                <a:gd name="T106" fmla="*/ 12 w 31"/>
                <a:gd name="T107" fmla="*/ 0 h 20"/>
                <a:gd name="T108" fmla="*/ 12 w 31"/>
                <a:gd name="T109" fmla="*/ 1 h 20"/>
                <a:gd name="T110" fmla="*/ 12 w 31"/>
                <a:gd name="T111" fmla="*/ 2 h 20"/>
                <a:gd name="T112" fmla="*/ 12 w 31"/>
                <a:gd name="T113" fmla="*/ 3 h 20"/>
                <a:gd name="T114" fmla="*/ 10 w 31"/>
                <a:gd name="T115" fmla="*/ 4 h 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
                <a:gd name="T175" fmla="*/ 0 h 20"/>
                <a:gd name="T176" fmla="*/ 31 w 31"/>
                <a:gd name="T177" fmla="*/ 20 h 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 h="20">
                  <a:moveTo>
                    <a:pt x="10" y="4"/>
                  </a:moveTo>
                  <a:lnTo>
                    <a:pt x="10" y="2"/>
                  </a:lnTo>
                  <a:lnTo>
                    <a:pt x="8" y="2"/>
                  </a:lnTo>
                  <a:lnTo>
                    <a:pt x="6" y="2"/>
                  </a:lnTo>
                  <a:lnTo>
                    <a:pt x="6" y="3"/>
                  </a:lnTo>
                  <a:lnTo>
                    <a:pt x="4" y="2"/>
                  </a:lnTo>
                  <a:lnTo>
                    <a:pt x="2" y="2"/>
                  </a:lnTo>
                  <a:lnTo>
                    <a:pt x="2" y="3"/>
                  </a:lnTo>
                  <a:lnTo>
                    <a:pt x="0" y="10"/>
                  </a:lnTo>
                  <a:lnTo>
                    <a:pt x="2" y="10"/>
                  </a:lnTo>
                  <a:lnTo>
                    <a:pt x="2" y="11"/>
                  </a:lnTo>
                  <a:lnTo>
                    <a:pt x="4" y="11"/>
                  </a:lnTo>
                  <a:lnTo>
                    <a:pt x="6" y="12"/>
                  </a:lnTo>
                  <a:lnTo>
                    <a:pt x="6" y="13"/>
                  </a:lnTo>
                  <a:lnTo>
                    <a:pt x="10" y="13"/>
                  </a:lnTo>
                  <a:lnTo>
                    <a:pt x="10" y="12"/>
                  </a:lnTo>
                  <a:lnTo>
                    <a:pt x="12" y="14"/>
                  </a:lnTo>
                  <a:lnTo>
                    <a:pt x="14" y="14"/>
                  </a:lnTo>
                  <a:lnTo>
                    <a:pt x="14" y="16"/>
                  </a:lnTo>
                  <a:lnTo>
                    <a:pt x="12" y="16"/>
                  </a:lnTo>
                  <a:lnTo>
                    <a:pt x="10" y="16"/>
                  </a:lnTo>
                  <a:lnTo>
                    <a:pt x="8" y="16"/>
                  </a:lnTo>
                  <a:lnTo>
                    <a:pt x="14" y="19"/>
                  </a:lnTo>
                  <a:lnTo>
                    <a:pt x="17" y="20"/>
                  </a:lnTo>
                  <a:lnTo>
                    <a:pt x="17" y="19"/>
                  </a:lnTo>
                  <a:lnTo>
                    <a:pt x="17" y="18"/>
                  </a:lnTo>
                  <a:lnTo>
                    <a:pt x="17" y="17"/>
                  </a:lnTo>
                  <a:lnTo>
                    <a:pt x="19" y="16"/>
                  </a:lnTo>
                  <a:lnTo>
                    <a:pt x="21" y="16"/>
                  </a:lnTo>
                  <a:lnTo>
                    <a:pt x="21" y="14"/>
                  </a:lnTo>
                  <a:lnTo>
                    <a:pt x="23" y="14"/>
                  </a:lnTo>
                  <a:lnTo>
                    <a:pt x="31" y="11"/>
                  </a:lnTo>
                  <a:lnTo>
                    <a:pt x="31" y="10"/>
                  </a:lnTo>
                  <a:lnTo>
                    <a:pt x="31" y="9"/>
                  </a:lnTo>
                  <a:lnTo>
                    <a:pt x="23" y="9"/>
                  </a:lnTo>
                  <a:lnTo>
                    <a:pt x="19" y="12"/>
                  </a:lnTo>
                  <a:lnTo>
                    <a:pt x="14" y="11"/>
                  </a:lnTo>
                  <a:lnTo>
                    <a:pt x="14" y="10"/>
                  </a:lnTo>
                  <a:lnTo>
                    <a:pt x="12" y="9"/>
                  </a:lnTo>
                  <a:lnTo>
                    <a:pt x="10" y="8"/>
                  </a:lnTo>
                  <a:lnTo>
                    <a:pt x="12" y="5"/>
                  </a:lnTo>
                  <a:lnTo>
                    <a:pt x="14" y="4"/>
                  </a:lnTo>
                  <a:lnTo>
                    <a:pt x="14" y="1"/>
                  </a:lnTo>
                  <a:lnTo>
                    <a:pt x="12" y="1"/>
                  </a:lnTo>
                  <a:lnTo>
                    <a:pt x="12" y="0"/>
                  </a:lnTo>
                  <a:lnTo>
                    <a:pt x="12" y="1"/>
                  </a:lnTo>
                  <a:lnTo>
                    <a:pt x="12" y="2"/>
                  </a:lnTo>
                  <a:lnTo>
                    <a:pt x="12" y="3"/>
                  </a:lnTo>
                  <a:lnTo>
                    <a:pt x="1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2" name="Freeform 1243"/>
            <p:cNvSpPr>
              <a:spLocks/>
            </p:cNvSpPr>
            <p:nvPr/>
          </p:nvSpPr>
          <p:spPr bwMode="auto">
            <a:xfrm>
              <a:off x="3486033" y="5017339"/>
              <a:ext cx="7290" cy="4650"/>
            </a:xfrm>
            <a:custGeom>
              <a:avLst/>
              <a:gdLst>
                <a:gd name="T0" fmla="*/ 6 w 8"/>
                <a:gd name="T1" fmla="*/ 4 h 4"/>
                <a:gd name="T2" fmla="*/ 8 w 8"/>
                <a:gd name="T3" fmla="*/ 1 h 4"/>
                <a:gd name="T4" fmla="*/ 6 w 8"/>
                <a:gd name="T5" fmla="*/ 1 h 4"/>
                <a:gd name="T6" fmla="*/ 6 w 8"/>
                <a:gd name="T7" fmla="*/ 1 h 4"/>
                <a:gd name="T8" fmla="*/ 6 w 8"/>
                <a:gd name="T9" fmla="*/ 1 h 4"/>
                <a:gd name="T10" fmla="*/ 4 w 8"/>
                <a:gd name="T11" fmla="*/ 1 h 4"/>
                <a:gd name="T12" fmla="*/ 4 w 8"/>
                <a:gd name="T13" fmla="*/ 1 h 4"/>
                <a:gd name="T14" fmla="*/ 2 w 8"/>
                <a:gd name="T15" fmla="*/ 1 h 4"/>
                <a:gd name="T16" fmla="*/ 2 w 8"/>
                <a:gd name="T17" fmla="*/ 2 h 4"/>
                <a:gd name="T18" fmla="*/ 2 w 8"/>
                <a:gd name="T19" fmla="*/ 1 h 4"/>
                <a:gd name="T20" fmla="*/ 2 w 8"/>
                <a:gd name="T21" fmla="*/ 1 h 4"/>
                <a:gd name="T22" fmla="*/ 2 w 8"/>
                <a:gd name="T23" fmla="*/ 0 h 4"/>
                <a:gd name="T24" fmla="*/ 2 w 8"/>
                <a:gd name="T25" fmla="*/ 0 h 4"/>
                <a:gd name="T26" fmla="*/ 0 w 8"/>
                <a:gd name="T27" fmla="*/ 0 h 4"/>
                <a:gd name="T28" fmla="*/ 2 w 8"/>
                <a:gd name="T29" fmla="*/ 1 h 4"/>
                <a:gd name="T30" fmla="*/ 4 w 8"/>
                <a:gd name="T31" fmla="*/ 4 h 4"/>
                <a:gd name="T32" fmla="*/ 6 w 8"/>
                <a:gd name="T33" fmla="*/ 4 h 4"/>
                <a:gd name="T34" fmla="*/ 6 w 8"/>
                <a:gd name="T35" fmla="*/ 4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4"/>
                <a:gd name="T56" fmla="*/ 8 w 8"/>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4">
                  <a:moveTo>
                    <a:pt x="6" y="4"/>
                  </a:moveTo>
                  <a:lnTo>
                    <a:pt x="8" y="1"/>
                  </a:lnTo>
                  <a:lnTo>
                    <a:pt x="6" y="1"/>
                  </a:lnTo>
                  <a:lnTo>
                    <a:pt x="4" y="1"/>
                  </a:lnTo>
                  <a:lnTo>
                    <a:pt x="2" y="1"/>
                  </a:lnTo>
                  <a:lnTo>
                    <a:pt x="2" y="2"/>
                  </a:lnTo>
                  <a:lnTo>
                    <a:pt x="2" y="1"/>
                  </a:lnTo>
                  <a:lnTo>
                    <a:pt x="2" y="0"/>
                  </a:lnTo>
                  <a:lnTo>
                    <a:pt x="0" y="0"/>
                  </a:lnTo>
                  <a:lnTo>
                    <a:pt x="2" y="1"/>
                  </a:lnTo>
                  <a:lnTo>
                    <a:pt x="4" y="4"/>
                  </a:lnTo>
                  <a:lnTo>
                    <a:pt x="6"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3" name="Freeform 1244"/>
            <p:cNvSpPr>
              <a:spLocks/>
            </p:cNvSpPr>
            <p:nvPr/>
          </p:nvSpPr>
          <p:spPr bwMode="auto">
            <a:xfrm>
              <a:off x="3441381" y="5063836"/>
              <a:ext cx="11846" cy="2325"/>
            </a:xfrm>
            <a:custGeom>
              <a:avLst/>
              <a:gdLst>
                <a:gd name="T0" fmla="*/ 9 w 13"/>
                <a:gd name="T1" fmla="*/ 1 h 2"/>
                <a:gd name="T2" fmla="*/ 7 w 13"/>
                <a:gd name="T3" fmla="*/ 1 h 2"/>
                <a:gd name="T4" fmla="*/ 3 w 13"/>
                <a:gd name="T5" fmla="*/ 1 h 2"/>
                <a:gd name="T6" fmla="*/ 0 w 13"/>
                <a:gd name="T7" fmla="*/ 1 h 2"/>
                <a:gd name="T8" fmla="*/ 0 w 13"/>
                <a:gd name="T9" fmla="*/ 1 h 2"/>
                <a:gd name="T10" fmla="*/ 0 w 13"/>
                <a:gd name="T11" fmla="*/ 2 h 2"/>
                <a:gd name="T12" fmla="*/ 3 w 13"/>
                <a:gd name="T13" fmla="*/ 2 h 2"/>
                <a:gd name="T14" fmla="*/ 5 w 13"/>
                <a:gd name="T15" fmla="*/ 2 h 2"/>
                <a:gd name="T16" fmla="*/ 7 w 13"/>
                <a:gd name="T17" fmla="*/ 2 h 2"/>
                <a:gd name="T18" fmla="*/ 7 w 13"/>
                <a:gd name="T19" fmla="*/ 1 h 2"/>
                <a:gd name="T20" fmla="*/ 9 w 13"/>
                <a:gd name="T21" fmla="*/ 1 h 2"/>
                <a:gd name="T22" fmla="*/ 13 w 13"/>
                <a:gd name="T23" fmla="*/ 1 h 2"/>
                <a:gd name="T24" fmla="*/ 13 w 13"/>
                <a:gd name="T25" fmla="*/ 1 h 2"/>
                <a:gd name="T26" fmla="*/ 13 w 13"/>
                <a:gd name="T27" fmla="*/ 0 h 2"/>
                <a:gd name="T28" fmla="*/ 13 w 13"/>
                <a:gd name="T29" fmla="*/ 0 h 2"/>
                <a:gd name="T30" fmla="*/ 9 w 13"/>
                <a:gd name="T31" fmla="*/ 1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2"/>
                <a:gd name="T50" fmla="*/ 13 w 13"/>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2">
                  <a:moveTo>
                    <a:pt x="9" y="1"/>
                  </a:moveTo>
                  <a:lnTo>
                    <a:pt x="7" y="1"/>
                  </a:lnTo>
                  <a:lnTo>
                    <a:pt x="3" y="1"/>
                  </a:lnTo>
                  <a:lnTo>
                    <a:pt x="0" y="1"/>
                  </a:lnTo>
                  <a:lnTo>
                    <a:pt x="0" y="2"/>
                  </a:lnTo>
                  <a:lnTo>
                    <a:pt x="3" y="2"/>
                  </a:lnTo>
                  <a:lnTo>
                    <a:pt x="5" y="2"/>
                  </a:lnTo>
                  <a:lnTo>
                    <a:pt x="7" y="2"/>
                  </a:lnTo>
                  <a:lnTo>
                    <a:pt x="7" y="1"/>
                  </a:lnTo>
                  <a:lnTo>
                    <a:pt x="9" y="1"/>
                  </a:lnTo>
                  <a:lnTo>
                    <a:pt x="13" y="1"/>
                  </a:lnTo>
                  <a:lnTo>
                    <a:pt x="13" y="0"/>
                  </a:lnTo>
                  <a:lnTo>
                    <a:pt x="9"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4" name="Freeform 1245"/>
            <p:cNvSpPr>
              <a:spLocks/>
            </p:cNvSpPr>
            <p:nvPr/>
          </p:nvSpPr>
          <p:spPr bwMode="auto">
            <a:xfrm>
              <a:off x="3355722" y="5068486"/>
              <a:ext cx="1823" cy="2325"/>
            </a:xfrm>
            <a:custGeom>
              <a:avLst/>
              <a:gdLst>
                <a:gd name="T0" fmla="*/ 0 w 2"/>
                <a:gd name="T1" fmla="*/ 1 h 2"/>
                <a:gd name="T2" fmla="*/ 0 w 2"/>
                <a:gd name="T3" fmla="*/ 1 h 2"/>
                <a:gd name="T4" fmla="*/ 0 w 2"/>
                <a:gd name="T5" fmla="*/ 1 h 2"/>
                <a:gd name="T6" fmla="*/ 0 w 2"/>
                <a:gd name="T7" fmla="*/ 2 h 2"/>
                <a:gd name="T8" fmla="*/ 2 w 2"/>
                <a:gd name="T9" fmla="*/ 2 h 2"/>
                <a:gd name="T10" fmla="*/ 2 w 2"/>
                <a:gd name="T11" fmla="*/ 2 h 2"/>
                <a:gd name="T12" fmla="*/ 2 w 2"/>
                <a:gd name="T13" fmla="*/ 2 h 2"/>
                <a:gd name="T14" fmla="*/ 2 w 2"/>
                <a:gd name="T15" fmla="*/ 2 h 2"/>
                <a:gd name="T16" fmla="*/ 2 w 2"/>
                <a:gd name="T17" fmla="*/ 0 h 2"/>
                <a:gd name="T18" fmla="*/ 0 w 2"/>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1"/>
                  </a:moveTo>
                  <a:lnTo>
                    <a:pt x="0" y="1"/>
                  </a:lnTo>
                  <a:lnTo>
                    <a:pt x="0" y="2"/>
                  </a:lnTo>
                  <a:lnTo>
                    <a:pt x="2" y="2"/>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5" name="Freeform 1246"/>
            <p:cNvSpPr>
              <a:spLocks/>
            </p:cNvSpPr>
            <p:nvPr/>
          </p:nvSpPr>
          <p:spPr bwMode="auto">
            <a:xfrm>
              <a:off x="3359367" y="5070811"/>
              <a:ext cx="3645" cy="2325"/>
            </a:xfrm>
            <a:custGeom>
              <a:avLst/>
              <a:gdLst>
                <a:gd name="T0" fmla="*/ 4 w 4"/>
                <a:gd name="T1" fmla="*/ 0 h 2"/>
                <a:gd name="T2" fmla="*/ 2 w 4"/>
                <a:gd name="T3" fmla="*/ 0 h 2"/>
                <a:gd name="T4" fmla="*/ 0 w 4"/>
                <a:gd name="T5" fmla="*/ 0 h 2"/>
                <a:gd name="T6" fmla="*/ 0 w 4"/>
                <a:gd name="T7" fmla="*/ 1 h 2"/>
                <a:gd name="T8" fmla="*/ 2 w 4"/>
                <a:gd name="T9" fmla="*/ 1 h 2"/>
                <a:gd name="T10" fmla="*/ 4 w 4"/>
                <a:gd name="T11" fmla="*/ 2 h 2"/>
                <a:gd name="T12" fmla="*/ 4 w 4"/>
                <a:gd name="T13" fmla="*/ 2 h 2"/>
                <a:gd name="T14" fmla="*/ 4 w 4"/>
                <a:gd name="T15" fmla="*/ 1 h 2"/>
                <a:gd name="T16" fmla="*/ 4 w 4"/>
                <a:gd name="T17" fmla="*/ 0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0" y="1"/>
                  </a:lnTo>
                  <a:lnTo>
                    <a:pt x="2" y="1"/>
                  </a:lnTo>
                  <a:lnTo>
                    <a:pt x="4"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6" name="Freeform 1247"/>
            <p:cNvSpPr>
              <a:spLocks/>
            </p:cNvSpPr>
            <p:nvPr/>
          </p:nvSpPr>
          <p:spPr bwMode="auto">
            <a:xfrm>
              <a:off x="3338408" y="5051049"/>
              <a:ext cx="17314" cy="8137"/>
            </a:xfrm>
            <a:custGeom>
              <a:avLst/>
              <a:gdLst>
                <a:gd name="T0" fmla="*/ 12 w 19"/>
                <a:gd name="T1" fmla="*/ 5 h 7"/>
                <a:gd name="T2" fmla="*/ 14 w 19"/>
                <a:gd name="T3" fmla="*/ 7 h 7"/>
                <a:gd name="T4" fmla="*/ 17 w 19"/>
                <a:gd name="T5" fmla="*/ 7 h 7"/>
                <a:gd name="T6" fmla="*/ 19 w 19"/>
                <a:gd name="T7" fmla="*/ 5 h 7"/>
                <a:gd name="T8" fmla="*/ 19 w 19"/>
                <a:gd name="T9" fmla="*/ 4 h 7"/>
                <a:gd name="T10" fmla="*/ 17 w 19"/>
                <a:gd name="T11" fmla="*/ 3 h 7"/>
                <a:gd name="T12" fmla="*/ 17 w 19"/>
                <a:gd name="T13" fmla="*/ 3 h 7"/>
                <a:gd name="T14" fmla="*/ 14 w 19"/>
                <a:gd name="T15" fmla="*/ 4 h 7"/>
                <a:gd name="T16" fmla="*/ 14 w 19"/>
                <a:gd name="T17" fmla="*/ 2 h 7"/>
                <a:gd name="T18" fmla="*/ 12 w 19"/>
                <a:gd name="T19" fmla="*/ 2 h 7"/>
                <a:gd name="T20" fmla="*/ 12 w 19"/>
                <a:gd name="T21" fmla="*/ 1 h 7"/>
                <a:gd name="T22" fmla="*/ 10 w 19"/>
                <a:gd name="T23" fmla="*/ 1 h 7"/>
                <a:gd name="T24" fmla="*/ 8 w 19"/>
                <a:gd name="T25" fmla="*/ 2 h 7"/>
                <a:gd name="T26" fmla="*/ 8 w 19"/>
                <a:gd name="T27" fmla="*/ 2 h 7"/>
                <a:gd name="T28" fmla="*/ 8 w 19"/>
                <a:gd name="T29" fmla="*/ 2 h 7"/>
                <a:gd name="T30" fmla="*/ 8 w 19"/>
                <a:gd name="T31" fmla="*/ 1 h 7"/>
                <a:gd name="T32" fmla="*/ 8 w 19"/>
                <a:gd name="T33" fmla="*/ 1 h 7"/>
                <a:gd name="T34" fmla="*/ 8 w 19"/>
                <a:gd name="T35" fmla="*/ 1 h 7"/>
                <a:gd name="T36" fmla="*/ 6 w 19"/>
                <a:gd name="T37" fmla="*/ 1 h 7"/>
                <a:gd name="T38" fmla="*/ 6 w 19"/>
                <a:gd name="T39" fmla="*/ 0 h 7"/>
                <a:gd name="T40" fmla="*/ 4 w 19"/>
                <a:gd name="T41" fmla="*/ 0 h 7"/>
                <a:gd name="T42" fmla="*/ 4 w 19"/>
                <a:gd name="T43" fmla="*/ 0 h 7"/>
                <a:gd name="T44" fmla="*/ 4 w 19"/>
                <a:gd name="T45" fmla="*/ 1 h 7"/>
                <a:gd name="T46" fmla="*/ 2 w 19"/>
                <a:gd name="T47" fmla="*/ 1 h 7"/>
                <a:gd name="T48" fmla="*/ 0 w 19"/>
                <a:gd name="T49" fmla="*/ 1 h 7"/>
                <a:gd name="T50" fmla="*/ 2 w 19"/>
                <a:gd name="T51" fmla="*/ 3 h 7"/>
                <a:gd name="T52" fmla="*/ 4 w 19"/>
                <a:gd name="T53" fmla="*/ 4 h 7"/>
                <a:gd name="T54" fmla="*/ 4 w 19"/>
                <a:gd name="T55" fmla="*/ 4 h 7"/>
                <a:gd name="T56" fmla="*/ 6 w 19"/>
                <a:gd name="T57" fmla="*/ 5 h 7"/>
                <a:gd name="T58" fmla="*/ 8 w 19"/>
                <a:gd name="T59" fmla="*/ 5 h 7"/>
                <a:gd name="T60" fmla="*/ 8 w 19"/>
                <a:gd name="T61" fmla="*/ 5 h 7"/>
                <a:gd name="T62" fmla="*/ 8 w 19"/>
                <a:gd name="T63" fmla="*/ 5 h 7"/>
                <a:gd name="T64" fmla="*/ 8 w 19"/>
                <a:gd name="T65" fmla="*/ 4 h 7"/>
                <a:gd name="T66" fmla="*/ 12 w 19"/>
                <a:gd name="T67" fmla="*/ 5 h 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7"/>
                <a:gd name="T104" fmla="*/ 19 w 19"/>
                <a:gd name="T105" fmla="*/ 7 h 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7">
                  <a:moveTo>
                    <a:pt x="12" y="5"/>
                  </a:moveTo>
                  <a:lnTo>
                    <a:pt x="14" y="7"/>
                  </a:lnTo>
                  <a:lnTo>
                    <a:pt x="17" y="7"/>
                  </a:lnTo>
                  <a:lnTo>
                    <a:pt x="19" y="5"/>
                  </a:lnTo>
                  <a:lnTo>
                    <a:pt x="19" y="4"/>
                  </a:lnTo>
                  <a:lnTo>
                    <a:pt x="17" y="3"/>
                  </a:lnTo>
                  <a:lnTo>
                    <a:pt x="14" y="4"/>
                  </a:lnTo>
                  <a:lnTo>
                    <a:pt x="14" y="2"/>
                  </a:lnTo>
                  <a:lnTo>
                    <a:pt x="12" y="2"/>
                  </a:lnTo>
                  <a:lnTo>
                    <a:pt x="12" y="1"/>
                  </a:lnTo>
                  <a:lnTo>
                    <a:pt x="10" y="1"/>
                  </a:lnTo>
                  <a:lnTo>
                    <a:pt x="8" y="2"/>
                  </a:lnTo>
                  <a:lnTo>
                    <a:pt x="8" y="1"/>
                  </a:lnTo>
                  <a:lnTo>
                    <a:pt x="6" y="1"/>
                  </a:lnTo>
                  <a:lnTo>
                    <a:pt x="6" y="0"/>
                  </a:lnTo>
                  <a:lnTo>
                    <a:pt x="4" y="0"/>
                  </a:lnTo>
                  <a:lnTo>
                    <a:pt x="4" y="1"/>
                  </a:lnTo>
                  <a:lnTo>
                    <a:pt x="2" y="1"/>
                  </a:lnTo>
                  <a:lnTo>
                    <a:pt x="0" y="1"/>
                  </a:lnTo>
                  <a:lnTo>
                    <a:pt x="2" y="3"/>
                  </a:lnTo>
                  <a:lnTo>
                    <a:pt x="4" y="4"/>
                  </a:lnTo>
                  <a:lnTo>
                    <a:pt x="6" y="5"/>
                  </a:lnTo>
                  <a:lnTo>
                    <a:pt x="8" y="5"/>
                  </a:lnTo>
                  <a:lnTo>
                    <a:pt x="8" y="4"/>
                  </a:lnTo>
                  <a:lnTo>
                    <a:pt x="12"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7" name="Freeform 1248"/>
            <p:cNvSpPr>
              <a:spLocks/>
            </p:cNvSpPr>
            <p:nvPr/>
          </p:nvSpPr>
          <p:spPr bwMode="auto">
            <a:xfrm>
              <a:off x="3319271" y="5042912"/>
              <a:ext cx="19137" cy="11624"/>
            </a:xfrm>
            <a:custGeom>
              <a:avLst/>
              <a:gdLst>
                <a:gd name="T0" fmla="*/ 19 w 21"/>
                <a:gd name="T1" fmla="*/ 4 h 10"/>
                <a:gd name="T2" fmla="*/ 19 w 21"/>
                <a:gd name="T3" fmla="*/ 3 h 10"/>
                <a:gd name="T4" fmla="*/ 17 w 21"/>
                <a:gd name="T5" fmla="*/ 3 h 10"/>
                <a:gd name="T6" fmla="*/ 14 w 21"/>
                <a:gd name="T7" fmla="*/ 3 h 10"/>
                <a:gd name="T8" fmla="*/ 14 w 21"/>
                <a:gd name="T9" fmla="*/ 3 h 10"/>
                <a:gd name="T10" fmla="*/ 12 w 21"/>
                <a:gd name="T11" fmla="*/ 1 h 10"/>
                <a:gd name="T12" fmla="*/ 12 w 21"/>
                <a:gd name="T13" fmla="*/ 2 h 10"/>
                <a:gd name="T14" fmla="*/ 10 w 21"/>
                <a:gd name="T15" fmla="*/ 1 h 10"/>
                <a:gd name="T16" fmla="*/ 8 w 21"/>
                <a:gd name="T17" fmla="*/ 1 h 10"/>
                <a:gd name="T18" fmla="*/ 8 w 21"/>
                <a:gd name="T19" fmla="*/ 1 h 10"/>
                <a:gd name="T20" fmla="*/ 8 w 21"/>
                <a:gd name="T21" fmla="*/ 2 h 10"/>
                <a:gd name="T22" fmla="*/ 8 w 21"/>
                <a:gd name="T23" fmla="*/ 2 h 10"/>
                <a:gd name="T24" fmla="*/ 6 w 21"/>
                <a:gd name="T25" fmla="*/ 1 h 10"/>
                <a:gd name="T26" fmla="*/ 4 w 21"/>
                <a:gd name="T27" fmla="*/ 1 h 10"/>
                <a:gd name="T28" fmla="*/ 4 w 21"/>
                <a:gd name="T29" fmla="*/ 0 h 10"/>
                <a:gd name="T30" fmla="*/ 2 w 21"/>
                <a:gd name="T31" fmla="*/ 0 h 10"/>
                <a:gd name="T32" fmla="*/ 0 w 21"/>
                <a:gd name="T33" fmla="*/ 0 h 10"/>
                <a:gd name="T34" fmla="*/ 0 w 21"/>
                <a:gd name="T35" fmla="*/ 1 h 10"/>
                <a:gd name="T36" fmla="*/ 0 w 21"/>
                <a:gd name="T37" fmla="*/ 1 h 10"/>
                <a:gd name="T38" fmla="*/ 2 w 21"/>
                <a:gd name="T39" fmla="*/ 3 h 10"/>
                <a:gd name="T40" fmla="*/ 2 w 21"/>
                <a:gd name="T41" fmla="*/ 6 h 10"/>
                <a:gd name="T42" fmla="*/ 6 w 21"/>
                <a:gd name="T43" fmla="*/ 6 h 10"/>
                <a:gd name="T44" fmla="*/ 6 w 21"/>
                <a:gd name="T45" fmla="*/ 8 h 10"/>
                <a:gd name="T46" fmla="*/ 6 w 21"/>
                <a:gd name="T47" fmla="*/ 9 h 10"/>
                <a:gd name="T48" fmla="*/ 12 w 21"/>
                <a:gd name="T49" fmla="*/ 9 h 10"/>
                <a:gd name="T50" fmla="*/ 10 w 21"/>
                <a:gd name="T51" fmla="*/ 10 h 10"/>
                <a:gd name="T52" fmla="*/ 10 w 21"/>
                <a:gd name="T53" fmla="*/ 10 h 10"/>
                <a:gd name="T54" fmla="*/ 12 w 21"/>
                <a:gd name="T55" fmla="*/ 10 h 10"/>
                <a:gd name="T56" fmla="*/ 14 w 21"/>
                <a:gd name="T57" fmla="*/ 10 h 10"/>
                <a:gd name="T58" fmla="*/ 14 w 21"/>
                <a:gd name="T59" fmla="*/ 10 h 10"/>
                <a:gd name="T60" fmla="*/ 14 w 21"/>
                <a:gd name="T61" fmla="*/ 9 h 10"/>
                <a:gd name="T62" fmla="*/ 14 w 21"/>
                <a:gd name="T63" fmla="*/ 9 h 10"/>
                <a:gd name="T64" fmla="*/ 17 w 21"/>
                <a:gd name="T65" fmla="*/ 9 h 10"/>
                <a:gd name="T66" fmla="*/ 19 w 21"/>
                <a:gd name="T67" fmla="*/ 9 h 10"/>
                <a:gd name="T68" fmla="*/ 19 w 21"/>
                <a:gd name="T69" fmla="*/ 9 h 10"/>
                <a:gd name="T70" fmla="*/ 19 w 21"/>
                <a:gd name="T71" fmla="*/ 7 h 10"/>
                <a:gd name="T72" fmla="*/ 21 w 21"/>
                <a:gd name="T73" fmla="*/ 7 h 10"/>
                <a:gd name="T74" fmla="*/ 21 w 21"/>
                <a:gd name="T75" fmla="*/ 6 h 10"/>
                <a:gd name="T76" fmla="*/ 21 w 21"/>
                <a:gd name="T77" fmla="*/ 4 h 10"/>
                <a:gd name="T78" fmla="*/ 19 w 21"/>
                <a:gd name="T79" fmla="*/ 4 h 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10"/>
                <a:gd name="T122" fmla="*/ 21 w 21"/>
                <a:gd name="T123" fmla="*/ 10 h 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10">
                  <a:moveTo>
                    <a:pt x="19" y="4"/>
                  </a:moveTo>
                  <a:lnTo>
                    <a:pt x="19" y="3"/>
                  </a:lnTo>
                  <a:lnTo>
                    <a:pt x="17" y="3"/>
                  </a:lnTo>
                  <a:lnTo>
                    <a:pt x="14" y="3"/>
                  </a:lnTo>
                  <a:lnTo>
                    <a:pt x="12" y="1"/>
                  </a:lnTo>
                  <a:lnTo>
                    <a:pt x="12" y="2"/>
                  </a:lnTo>
                  <a:lnTo>
                    <a:pt x="10" y="1"/>
                  </a:lnTo>
                  <a:lnTo>
                    <a:pt x="8" y="1"/>
                  </a:lnTo>
                  <a:lnTo>
                    <a:pt x="8" y="2"/>
                  </a:lnTo>
                  <a:lnTo>
                    <a:pt x="6" y="1"/>
                  </a:lnTo>
                  <a:lnTo>
                    <a:pt x="4" y="1"/>
                  </a:lnTo>
                  <a:lnTo>
                    <a:pt x="4" y="0"/>
                  </a:lnTo>
                  <a:lnTo>
                    <a:pt x="2" y="0"/>
                  </a:lnTo>
                  <a:lnTo>
                    <a:pt x="0" y="0"/>
                  </a:lnTo>
                  <a:lnTo>
                    <a:pt x="0" y="1"/>
                  </a:lnTo>
                  <a:lnTo>
                    <a:pt x="2" y="3"/>
                  </a:lnTo>
                  <a:lnTo>
                    <a:pt x="2" y="6"/>
                  </a:lnTo>
                  <a:lnTo>
                    <a:pt x="6" y="6"/>
                  </a:lnTo>
                  <a:lnTo>
                    <a:pt x="6" y="8"/>
                  </a:lnTo>
                  <a:lnTo>
                    <a:pt x="6" y="9"/>
                  </a:lnTo>
                  <a:lnTo>
                    <a:pt x="12" y="9"/>
                  </a:lnTo>
                  <a:lnTo>
                    <a:pt x="10" y="10"/>
                  </a:lnTo>
                  <a:lnTo>
                    <a:pt x="12" y="10"/>
                  </a:lnTo>
                  <a:lnTo>
                    <a:pt x="14" y="10"/>
                  </a:lnTo>
                  <a:lnTo>
                    <a:pt x="14" y="9"/>
                  </a:lnTo>
                  <a:lnTo>
                    <a:pt x="17" y="9"/>
                  </a:lnTo>
                  <a:lnTo>
                    <a:pt x="19" y="9"/>
                  </a:lnTo>
                  <a:lnTo>
                    <a:pt x="19" y="7"/>
                  </a:lnTo>
                  <a:lnTo>
                    <a:pt x="21" y="7"/>
                  </a:lnTo>
                  <a:lnTo>
                    <a:pt x="21" y="6"/>
                  </a:lnTo>
                  <a:lnTo>
                    <a:pt x="21" y="4"/>
                  </a:lnTo>
                  <a:lnTo>
                    <a:pt x="19"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8" name="Freeform 1249"/>
            <p:cNvSpPr>
              <a:spLocks/>
            </p:cNvSpPr>
            <p:nvPr/>
          </p:nvSpPr>
          <p:spPr bwMode="auto">
            <a:xfrm>
              <a:off x="3349343" y="5027801"/>
              <a:ext cx="38273" cy="40685"/>
            </a:xfrm>
            <a:custGeom>
              <a:avLst/>
              <a:gdLst>
                <a:gd name="T0" fmla="*/ 36 w 42"/>
                <a:gd name="T1" fmla="*/ 35 h 35"/>
                <a:gd name="T2" fmla="*/ 38 w 42"/>
                <a:gd name="T3" fmla="*/ 33 h 35"/>
                <a:gd name="T4" fmla="*/ 40 w 42"/>
                <a:gd name="T5" fmla="*/ 4 h 35"/>
                <a:gd name="T6" fmla="*/ 36 w 42"/>
                <a:gd name="T7" fmla="*/ 3 h 35"/>
                <a:gd name="T8" fmla="*/ 32 w 42"/>
                <a:gd name="T9" fmla="*/ 3 h 35"/>
                <a:gd name="T10" fmla="*/ 26 w 42"/>
                <a:gd name="T11" fmla="*/ 1 h 35"/>
                <a:gd name="T12" fmla="*/ 21 w 42"/>
                <a:gd name="T13" fmla="*/ 5 h 35"/>
                <a:gd name="T14" fmla="*/ 19 w 42"/>
                <a:gd name="T15" fmla="*/ 5 h 35"/>
                <a:gd name="T16" fmla="*/ 17 w 42"/>
                <a:gd name="T17" fmla="*/ 5 h 35"/>
                <a:gd name="T18" fmla="*/ 19 w 42"/>
                <a:gd name="T19" fmla="*/ 7 h 35"/>
                <a:gd name="T20" fmla="*/ 17 w 42"/>
                <a:gd name="T21" fmla="*/ 8 h 35"/>
                <a:gd name="T22" fmla="*/ 15 w 42"/>
                <a:gd name="T23" fmla="*/ 8 h 35"/>
                <a:gd name="T24" fmla="*/ 15 w 42"/>
                <a:gd name="T25" fmla="*/ 13 h 35"/>
                <a:gd name="T26" fmla="*/ 24 w 42"/>
                <a:gd name="T27" fmla="*/ 13 h 35"/>
                <a:gd name="T28" fmla="*/ 30 w 42"/>
                <a:gd name="T29" fmla="*/ 13 h 35"/>
                <a:gd name="T30" fmla="*/ 30 w 42"/>
                <a:gd name="T31" fmla="*/ 15 h 35"/>
                <a:gd name="T32" fmla="*/ 21 w 42"/>
                <a:gd name="T33" fmla="*/ 17 h 35"/>
                <a:gd name="T34" fmla="*/ 19 w 42"/>
                <a:gd name="T35" fmla="*/ 19 h 35"/>
                <a:gd name="T36" fmla="*/ 21 w 42"/>
                <a:gd name="T37" fmla="*/ 23 h 35"/>
                <a:gd name="T38" fmla="*/ 30 w 42"/>
                <a:gd name="T39" fmla="*/ 27 h 35"/>
                <a:gd name="T40" fmla="*/ 28 w 42"/>
                <a:gd name="T41" fmla="*/ 27 h 35"/>
                <a:gd name="T42" fmla="*/ 24 w 42"/>
                <a:gd name="T43" fmla="*/ 25 h 35"/>
                <a:gd name="T44" fmla="*/ 19 w 42"/>
                <a:gd name="T45" fmla="*/ 24 h 35"/>
                <a:gd name="T46" fmla="*/ 17 w 42"/>
                <a:gd name="T47" fmla="*/ 27 h 35"/>
                <a:gd name="T48" fmla="*/ 19 w 42"/>
                <a:gd name="T49" fmla="*/ 27 h 35"/>
                <a:gd name="T50" fmla="*/ 17 w 42"/>
                <a:gd name="T51" fmla="*/ 27 h 35"/>
                <a:gd name="T52" fmla="*/ 7 w 42"/>
                <a:gd name="T53" fmla="*/ 24 h 35"/>
                <a:gd name="T54" fmla="*/ 11 w 42"/>
                <a:gd name="T55" fmla="*/ 27 h 35"/>
                <a:gd name="T56" fmla="*/ 9 w 42"/>
                <a:gd name="T57" fmla="*/ 27 h 35"/>
                <a:gd name="T58" fmla="*/ 5 w 42"/>
                <a:gd name="T59" fmla="*/ 27 h 35"/>
                <a:gd name="T60" fmla="*/ 0 w 42"/>
                <a:gd name="T61" fmla="*/ 29 h 35"/>
                <a:gd name="T62" fmla="*/ 2 w 42"/>
                <a:gd name="T63" fmla="*/ 30 h 35"/>
                <a:gd name="T64" fmla="*/ 5 w 42"/>
                <a:gd name="T65" fmla="*/ 31 h 35"/>
                <a:gd name="T66" fmla="*/ 9 w 42"/>
                <a:gd name="T67" fmla="*/ 31 h 35"/>
                <a:gd name="T68" fmla="*/ 7 w 42"/>
                <a:gd name="T69" fmla="*/ 32 h 35"/>
                <a:gd name="T70" fmla="*/ 9 w 42"/>
                <a:gd name="T71" fmla="*/ 32 h 35"/>
                <a:gd name="T72" fmla="*/ 11 w 42"/>
                <a:gd name="T73" fmla="*/ 32 h 35"/>
                <a:gd name="T74" fmla="*/ 17 w 42"/>
                <a:gd name="T75" fmla="*/ 33 h 35"/>
                <a:gd name="T76" fmla="*/ 21 w 42"/>
                <a:gd name="T77" fmla="*/ 33 h 35"/>
                <a:gd name="T78" fmla="*/ 36 w 42"/>
                <a:gd name="T79" fmla="*/ 35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2"/>
                <a:gd name="T121" fmla="*/ 0 h 35"/>
                <a:gd name="T122" fmla="*/ 42 w 42"/>
                <a:gd name="T123" fmla="*/ 35 h 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2" h="35">
                  <a:moveTo>
                    <a:pt x="36" y="35"/>
                  </a:moveTo>
                  <a:lnTo>
                    <a:pt x="36" y="35"/>
                  </a:lnTo>
                  <a:lnTo>
                    <a:pt x="40" y="35"/>
                  </a:lnTo>
                  <a:lnTo>
                    <a:pt x="38" y="33"/>
                  </a:lnTo>
                  <a:lnTo>
                    <a:pt x="42" y="33"/>
                  </a:lnTo>
                  <a:lnTo>
                    <a:pt x="40" y="4"/>
                  </a:lnTo>
                  <a:lnTo>
                    <a:pt x="40" y="1"/>
                  </a:lnTo>
                  <a:lnTo>
                    <a:pt x="36" y="3"/>
                  </a:lnTo>
                  <a:lnTo>
                    <a:pt x="34" y="4"/>
                  </a:lnTo>
                  <a:lnTo>
                    <a:pt x="32" y="3"/>
                  </a:lnTo>
                  <a:lnTo>
                    <a:pt x="30" y="0"/>
                  </a:lnTo>
                  <a:lnTo>
                    <a:pt x="26" y="1"/>
                  </a:lnTo>
                  <a:lnTo>
                    <a:pt x="24" y="5"/>
                  </a:lnTo>
                  <a:lnTo>
                    <a:pt x="21" y="5"/>
                  </a:lnTo>
                  <a:lnTo>
                    <a:pt x="19" y="5"/>
                  </a:lnTo>
                  <a:lnTo>
                    <a:pt x="15" y="5"/>
                  </a:lnTo>
                  <a:lnTo>
                    <a:pt x="17" y="5"/>
                  </a:lnTo>
                  <a:lnTo>
                    <a:pt x="17" y="6"/>
                  </a:lnTo>
                  <a:lnTo>
                    <a:pt x="19" y="7"/>
                  </a:lnTo>
                  <a:lnTo>
                    <a:pt x="19" y="8"/>
                  </a:lnTo>
                  <a:lnTo>
                    <a:pt x="17" y="8"/>
                  </a:lnTo>
                  <a:lnTo>
                    <a:pt x="15" y="7"/>
                  </a:lnTo>
                  <a:lnTo>
                    <a:pt x="15" y="8"/>
                  </a:lnTo>
                  <a:lnTo>
                    <a:pt x="13" y="12"/>
                  </a:lnTo>
                  <a:lnTo>
                    <a:pt x="15" y="13"/>
                  </a:lnTo>
                  <a:lnTo>
                    <a:pt x="19" y="14"/>
                  </a:lnTo>
                  <a:lnTo>
                    <a:pt x="24" y="13"/>
                  </a:lnTo>
                  <a:lnTo>
                    <a:pt x="28" y="12"/>
                  </a:lnTo>
                  <a:lnTo>
                    <a:pt x="30" y="13"/>
                  </a:lnTo>
                  <a:lnTo>
                    <a:pt x="30" y="14"/>
                  </a:lnTo>
                  <a:lnTo>
                    <a:pt x="30" y="15"/>
                  </a:lnTo>
                  <a:lnTo>
                    <a:pt x="24" y="16"/>
                  </a:lnTo>
                  <a:lnTo>
                    <a:pt x="21" y="17"/>
                  </a:lnTo>
                  <a:lnTo>
                    <a:pt x="19" y="17"/>
                  </a:lnTo>
                  <a:lnTo>
                    <a:pt x="19" y="19"/>
                  </a:lnTo>
                  <a:lnTo>
                    <a:pt x="19" y="23"/>
                  </a:lnTo>
                  <a:lnTo>
                    <a:pt x="21" y="23"/>
                  </a:lnTo>
                  <a:lnTo>
                    <a:pt x="30" y="25"/>
                  </a:lnTo>
                  <a:lnTo>
                    <a:pt x="30" y="27"/>
                  </a:lnTo>
                  <a:lnTo>
                    <a:pt x="28" y="27"/>
                  </a:lnTo>
                  <a:lnTo>
                    <a:pt x="26" y="25"/>
                  </a:lnTo>
                  <a:lnTo>
                    <a:pt x="24" y="25"/>
                  </a:lnTo>
                  <a:lnTo>
                    <a:pt x="21" y="27"/>
                  </a:lnTo>
                  <a:lnTo>
                    <a:pt x="19" y="24"/>
                  </a:lnTo>
                  <a:lnTo>
                    <a:pt x="17" y="25"/>
                  </a:lnTo>
                  <a:lnTo>
                    <a:pt x="17" y="27"/>
                  </a:lnTo>
                  <a:lnTo>
                    <a:pt x="21" y="27"/>
                  </a:lnTo>
                  <a:lnTo>
                    <a:pt x="19" y="27"/>
                  </a:lnTo>
                  <a:lnTo>
                    <a:pt x="17" y="28"/>
                  </a:lnTo>
                  <a:lnTo>
                    <a:pt x="17" y="27"/>
                  </a:lnTo>
                  <a:lnTo>
                    <a:pt x="7" y="23"/>
                  </a:lnTo>
                  <a:lnTo>
                    <a:pt x="7" y="24"/>
                  </a:lnTo>
                  <a:lnTo>
                    <a:pt x="9" y="25"/>
                  </a:lnTo>
                  <a:lnTo>
                    <a:pt x="11" y="27"/>
                  </a:lnTo>
                  <a:lnTo>
                    <a:pt x="9" y="27"/>
                  </a:lnTo>
                  <a:lnTo>
                    <a:pt x="7" y="27"/>
                  </a:lnTo>
                  <a:lnTo>
                    <a:pt x="5" y="27"/>
                  </a:lnTo>
                  <a:lnTo>
                    <a:pt x="5" y="28"/>
                  </a:lnTo>
                  <a:lnTo>
                    <a:pt x="0" y="29"/>
                  </a:lnTo>
                  <a:lnTo>
                    <a:pt x="2" y="29"/>
                  </a:lnTo>
                  <a:lnTo>
                    <a:pt x="2" y="30"/>
                  </a:lnTo>
                  <a:lnTo>
                    <a:pt x="0" y="31"/>
                  </a:lnTo>
                  <a:lnTo>
                    <a:pt x="5" y="31"/>
                  </a:lnTo>
                  <a:lnTo>
                    <a:pt x="5" y="30"/>
                  </a:lnTo>
                  <a:lnTo>
                    <a:pt x="9" y="31"/>
                  </a:lnTo>
                  <a:lnTo>
                    <a:pt x="7" y="31"/>
                  </a:lnTo>
                  <a:lnTo>
                    <a:pt x="7" y="32"/>
                  </a:lnTo>
                  <a:lnTo>
                    <a:pt x="9" y="32"/>
                  </a:lnTo>
                  <a:lnTo>
                    <a:pt x="7" y="32"/>
                  </a:lnTo>
                  <a:lnTo>
                    <a:pt x="11" y="32"/>
                  </a:lnTo>
                  <a:lnTo>
                    <a:pt x="17" y="33"/>
                  </a:lnTo>
                  <a:lnTo>
                    <a:pt x="21" y="33"/>
                  </a:lnTo>
                  <a:lnTo>
                    <a:pt x="32" y="33"/>
                  </a:lnTo>
                  <a:lnTo>
                    <a:pt x="36" y="3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69" name="Freeform 1250"/>
            <p:cNvSpPr>
              <a:spLocks/>
            </p:cNvSpPr>
            <p:nvPr/>
          </p:nvSpPr>
          <p:spPr bwMode="auto">
            <a:xfrm>
              <a:off x="3368480" y="5068486"/>
              <a:ext cx="27338" cy="11624"/>
            </a:xfrm>
            <a:custGeom>
              <a:avLst/>
              <a:gdLst>
                <a:gd name="T0" fmla="*/ 30 w 30"/>
                <a:gd name="T1" fmla="*/ 8 h 10"/>
                <a:gd name="T2" fmla="*/ 28 w 30"/>
                <a:gd name="T3" fmla="*/ 8 h 10"/>
                <a:gd name="T4" fmla="*/ 28 w 30"/>
                <a:gd name="T5" fmla="*/ 6 h 10"/>
                <a:gd name="T6" fmla="*/ 26 w 30"/>
                <a:gd name="T7" fmla="*/ 5 h 10"/>
                <a:gd name="T8" fmla="*/ 21 w 30"/>
                <a:gd name="T9" fmla="*/ 5 h 10"/>
                <a:gd name="T10" fmla="*/ 21 w 30"/>
                <a:gd name="T11" fmla="*/ 5 h 10"/>
                <a:gd name="T12" fmla="*/ 24 w 30"/>
                <a:gd name="T13" fmla="*/ 4 h 10"/>
                <a:gd name="T14" fmla="*/ 28 w 30"/>
                <a:gd name="T15" fmla="*/ 4 h 10"/>
                <a:gd name="T16" fmla="*/ 28 w 30"/>
                <a:gd name="T17" fmla="*/ 4 h 10"/>
                <a:gd name="T18" fmla="*/ 26 w 30"/>
                <a:gd name="T19" fmla="*/ 3 h 10"/>
                <a:gd name="T20" fmla="*/ 26 w 30"/>
                <a:gd name="T21" fmla="*/ 3 h 10"/>
                <a:gd name="T22" fmla="*/ 19 w 30"/>
                <a:gd name="T23" fmla="*/ 3 h 10"/>
                <a:gd name="T24" fmla="*/ 15 w 30"/>
                <a:gd name="T25" fmla="*/ 2 h 10"/>
                <a:gd name="T26" fmla="*/ 17 w 30"/>
                <a:gd name="T27" fmla="*/ 2 h 10"/>
                <a:gd name="T28" fmla="*/ 21 w 30"/>
                <a:gd name="T29" fmla="*/ 2 h 10"/>
                <a:gd name="T30" fmla="*/ 21 w 30"/>
                <a:gd name="T31" fmla="*/ 2 h 10"/>
                <a:gd name="T32" fmla="*/ 26 w 30"/>
                <a:gd name="T33" fmla="*/ 2 h 10"/>
                <a:gd name="T34" fmla="*/ 26 w 30"/>
                <a:gd name="T35" fmla="*/ 1 h 10"/>
                <a:gd name="T36" fmla="*/ 24 w 30"/>
                <a:gd name="T37" fmla="*/ 0 h 10"/>
                <a:gd name="T38" fmla="*/ 21 w 30"/>
                <a:gd name="T39" fmla="*/ 0 h 10"/>
                <a:gd name="T40" fmla="*/ 0 w 30"/>
                <a:gd name="T41" fmla="*/ 2 h 10"/>
                <a:gd name="T42" fmla="*/ 0 w 30"/>
                <a:gd name="T43" fmla="*/ 3 h 10"/>
                <a:gd name="T44" fmla="*/ 0 w 30"/>
                <a:gd name="T45" fmla="*/ 3 h 10"/>
                <a:gd name="T46" fmla="*/ 0 w 30"/>
                <a:gd name="T47" fmla="*/ 4 h 10"/>
                <a:gd name="T48" fmla="*/ 3 w 30"/>
                <a:gd name="T49" fmla="*/ 4 h 10"/>
                <a:gd name="T50" fmla="*/ 7 w 30"/>
                <a:gd name="T51" fmla="*/ 4 h 10"/>
                <a:gd name="T52" fmla="*/ 9 w 30"/>
                <a:gd name="T53" fmla="*/ 3 h 10"/>
                <a:gd name="T54" fmla="*/ 9 w 30"/>
                <a:gd name="T55" fmla="*/ 3 h 10"/>
                <a:gd name="T56" fmla="*/ 9 w 30"/>
                <a:gd name="T57" fmla="*/ 3 h 10"/>
                <a:gd name="T58" fmla="*/ 9 w 30"/>
                <a:gd name="T59" fmla="*/ 4 h 10"/>
                <a:gd name="T60" fmla="*/ 7 w 30"/>
                <a:gd name="T61" fmla="*/ 5 h 10"/>
                <a:gd name="T62" fmla="*/ 5 w 30"/>
                <a:gd name="T63" fmla="*/ 5 h 10"/>
                <a:gd name="T64" fmla="*/ 9 w 30"/>
                <a:gd name="T65" fmla="*/ 6 h 10"/>
                <a:gd name="T66" fmla="*/ 9 w 30"/>
                <a:gd name="T67" fmla="*/ 6 h 10"/>
                <a:gd name="T68" fmla="*/ 9 w 30"/>
                <a:gd name="T69" fmla="*/ 8 h 10"/>
                <a:gd name="T70" fmla="*/ 15 w 30"/>
                <a:gd name="T71" fmla="*/ 8 h 10"/>
                <a:gd name="T72" fmla="*/ 11 w 30"/>
                <a:gd name="T73" fmla="*/ 5 h 10"/>
                <a:gd name="T74" fmla="*/ 11 w 30"/>
                <a:gd name="T75" fmla="*/ 4 h 10"/>
                <a:gd name="T76" fmla="*/ 11 w 30"/>
                <a:gd name="T77" fmla="*/ 4 h 10"/>
                <a:gd name="T78" fmla="*/ 15 w 30"/>
                <a:gd name="T79" fmla="*/ 4 h 10"/>
                <a:gd name="T80" fmla="*/ 15 w 30"/>
                <a:gd name="T81" fmla="*/ 4 h 10"/>
                <a:gd name="T82" fmla="*/ 17 w 30"/>
                <a:gd name="T83" fmla="*/ 5 h 10"/>
                <a:gd name="T84" fmla="*/ 17 w 30"/>
                <a:gd name="T85" fmla="*/ 5 h 10"/>
                <a:gd name="T86" fmla="*/ 17 w 30"/>
                <a:gd name="T87" fmla="*/ 6 h 10"/>
                <a:gd name="T88" fmla="*/ 19 w 30"/>
                <a:gd name="T89" fmla="*/ 8 h 10"/>
                <a:gd name="T90" fmla="*/ 24 w 30"/>
                <a:gd name="T91" fmla="*/ 6 h 10"/>
                <a:gd name="T92" fmla="*/ 26 w 30"/>
                <a:gd name="T93" fmla="*/ 8 h 10"/>
                <a:gd name="T94" fmla="*/ 28 w 30"/>
                <a:gd name="T95" fmla="*/ 8 h 10"/>
                <a:gd name="T96" fmla="*/ 28 w 30"/>
                <a:gd name="T97" fmla="*/ 9 h 10"/>
                <a:gd name="T98" fmla="*/ 30 w 30"/>
                <a:gd name="T99" fmla="*/ 10 h 10"/>
                <a:gd name="T100" fmla="*/ 30 w 30"/>
                <a:gd name="T101" fmla="*/ 10 h 10"/>
                <a:gd name="T102" fmla="*/ 30 w 30"/>
                <a:gd name="T103" fmla="*/ 10 h 10"/>
                <a:gd name="T104" fmla="*/ 30 w 30"/>
                <a:gd name="T105" fmla="*/ 9 h 10"/>
                <a:gd name="T106" fmla="*/ 30 w 30"/>
                <a:gd name="T107" fmla="*/ 8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
                <a:gd name="T163" fmla="*/ 0 h 10"/>
                <a:gd name="T164" fmla="*/ 30 w 30"/>
                <a:gd name="T165" fmla="*/ 10 h 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 h="10">
                  <a:moveTo>
                    <a:pt x="30" y="8"/>
                  </a:moveTo>
                  <a:lnTo>
                    <a:pt x="28" y="8"/>
                  </a:lnTo>
                  <a:lnTo>
                    <a:pt x="28" y="6"/>
                  </a:lnTo>
                  <a:lnTo>
                    <a:pt x="26" y="5"/>
                  </a:lnTo>
                  <a:lnTo>
                    <a:pt x="21" y="5"/>
                  </a:lnTo>
                  <a:lnTo>
                    <a:pt x="24" y="4"/>
                  </a:lnTo>
                  <a:lnTo>
                    <a:pt x="28" y="4"/>
                  </a:lnTo>
                  <a:lnTo>
                    <a:pt x="26" y="3"/>
                  </a:lnTo>
                  <a:lnTo>
                    <a:pt x="19" y="3"/>
                  </a:lnTo>
                  <a:lnTo>
                    <a:pt x="15" y="2"/>
                  </a:lnTo>
                  <a:lnTo>
                    <a:pt x="17" y="2"/>
                  </a:lnTo>
                  <a:lnTo>
                    <a:pt x="21" y="2"/>
                  </a:lnTo>
                  <a:lnTo>
                    <a:pt x="26" y="2"/>
                  </a:lnTo>
                  <a:lnTo>
                    <a:pt x="26" y="1"/>
                  </a:lnTo>
                  <a:lnTo>
                    <a:pt x="24" y="0"/>
                  </a:lnTo>
                  <a:lnTo>
                    <a:pt x="21" y="0"/>
                  </a:lnTo>
                  <a:lnTo>
                    <a:pt x="0" y="2"/>
                  </a:lnTo>
                  <a:lnTo>
                    <a:pt x="0" y="3"/>
                  </a:lnTo>
                  <a:lnTo>
                    <a:pt x="0" y="4"/>
                  </a:lnTo>
                  <a:lnTo>
                    <a:pt x="3" y="4"/>
                  </a:lnTo>
                  <a:lnTo>
                    <a:pt x="7" y="4"/>
                  </a:lnTo>
                  <a:lnTo>
                    <a:pt x="9" y="3"/>
                  </a:lnTo>
                  <a:lnTo>
                    <a:pt x="9" y="4"/>
                  </a:lnTo>
                  <a:lnTo>
                    <a:pt x="7" y="5"/>
                  </a:lnTo>
                  <a:lnTo>
                    <a:pt x="5" y="5"/>
                  </a:lnTo>
                  <a:lnTo>
                    <a:pt x="9" y="6"/>
                  </a:lnTo>
                  <a:lnTo>
                    <a:pt x="9" y="8"/>
                  </a:lnTo>
                  <a:lnTo>
                    <a:pt x="15" y="8"/>
                  </a:lnTo>
                  <a:lnTo>
                    <a:pt x="11" y="5"/>
                  </a:lnTo>
                  <a:lnTo>
                    <a:pt x="11" y="4"/>
                  </a:lnTo>
                  <a:lnTo>
                    <a:pt x="15" y="4"/>
                  </a:lnTo>
                  <a:lnTo>
                    <a:pt x="17" y="5"/>
                  </a:lnTo>
                  <a:lnTo>
                    <a:pt x="17" y="6"/>
                  </a:lnTo>
                  <a:lnTo>
                    <a:pt x="19" y="8"/>
                  </a:lnTo>
                  <a:lnTo>
                    <a:pt x="24" y="6"/>
                  </a:lnTo>
                  <a:lnTo>
                    <a:pt x="26" y="8"/>
                  </a:lnTo>
                  <a:lnTo>
                    <a:pt x="28" y="8"/>
                  </a:lnTo>
                  <a:lnTo>
                    <a:pt x="28" y="9"/>
                  </a:lnTo>
                  <a:lnTo>
                    <a:pt x="30" y="10"/>
                  </a:lnTo>
                  <a:lnTo>
                    <a:pt x="30" y="9"/>
                  </a:lnTo>
                  <a:lnTo>
                    <a:pt x="30"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0" name="Freeform 1251"/>
            <p:cNvSpPr>
              <a:spLocks/>
            </p:cNvSpPr>
            <p:nvPr/>
          </p:nvSpPr>
          <p:spPr bwMode="auto">
            <a:xfrm>
              <a:off x="3371214" y="5066161"/>
              <a:ext cx="9113" cy="3487"/>
            </a:xfrm>
            <a:custGeom>
              <a:avLst/>
              <a:gdLst>
                <a:gd name="T0" fmla="*/ 4 w 10"/>
                <a:gd name="T1" fmla="*/ 0 h 3"/>
                <a:gd name="T2" fmla="*/ 2 w 10"/>
                <a:gd name="T3" fmla="*/ 2 h 3"/>
                <a:gd name="T4" fmla="*/ 0 w 10"/>
                <a:gd name="T5" fmla="*/ 0 h 3"/>
                <a:gd name="T6" fmla="*/ 0 w 10"/>
                <a:gd name="T7" fmla="*/ 2 h 3"/>
                <a:gd name="T8" fmla="*/ 0 w 10"/>
                <a:gd name="T9" fmla="*/ 3 h 3"/>
                <a:gd name="T10" fmla="*/ 0 w 10"/>
                <a:gd name="T11" fmla="*/ 3 h 3"/>
                <a:gd name="T12" fmla="*/ 0 w 10"/>
                <a:gd name="T13" fmla="*/ 3 h 3"/>
                <a:gd name="T14" fmla="*/ 10 w 10"/>
                <a:gd name="T15" fmla="*/ 3 h 3"/>
                <a:gd name="T16" fmla="*/ 10 w 10"/>
                <a:gd name="T17" fmla="*/ 2 h 3"/>
                <a:gd name="T18" fmla="*/ 8 w 10"/>
                <a:gd name="T19" fmla="*/ 2 h 3"/>
                <a:gd name="T20" fmla="*/ 4 w 10"/>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3"/>
                <a:gd name="T35" fmla="*/ 10 w 10"/>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3">
                  <a:moveTo>
                    <a:pt x="4" y="0"/>
                  </a:moveTo>
                  <a:lnTo>
                    <a:pt x="2" y="2"/>
                  </a:lnTo>
                  <a:lnTo>
                    <a:pt x="0" y="0"/>
                  </a:lnTo>
                  <a:lnTo>
                    <a:pt x="0" y="2"/>
                  </a:lnTo>
                  <a:lnTo>
                    <a:pt x="0" y="3"/>
                  </a:lnTo>
                  <a:lnTo>
                    <a:pt x="10" y="3"/>
                  </a:lnTo>
                  <a:lnTo>
                    <a:pt x="10" y="2"/>
                  </a:lnTo>
                  <a:lnTo>
                    <a:pt x="8"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1" name="Freeform 1252"/>
            <p:cNvSpPr>
              <a:spLocks/>
            </p:cNvSpPr>
            <p:nvPr/>
          </p:nvSpPr>
          <p:spPr bwMode="auto">
            <a:xfrm>
              <a:off x="3357545" y="5046400"/>
              <a:ext cx="5468" cy="10462"/>
            </a:xfrm>
            <a:custGeom>
              <a:avLst/>
              <a:gdLst>
                <a:gd name="T0" fmla="*/ 0 w 6"/>
                <a:gd name="T1" fmla="*/ 4 h 9"/>
                <a:gd name="T2" fmla="*/ 0 w 6"/>
                <a:gd name="T3" fmla="*/ 4 h 9"/>
                <a:gd name="T4" fmla="*/ 0 w 6"/>
                <a:gd name="T5" fmla="*/ 6 h 9"/>
                <a:gd name="T6" fmla="*/ 0 w 6"/>
                <a:gd name="T7" fmla="*/ 7 h 9"/>
                <a:gd name="T8" fmla="*/ 4 w 6"/>
                <a:gd name="T9" fmla="*/ 8 h 9"/>
                <a:gd name="T10" fmla="*/ 4 w 6"/>
                <a:gd name="T11" fmla="*/ 9 h 9"/>
                <a:gd name="T12" fmla="*/ 6 w 6"/>
                <a:gd name="T13" fmla="*/ 9 h 9"/>
                <a:gd name="T14" fmla="*/ 6 w 6"/>
                <a:gd name="T15" fmla="*/ 8 h 9"/>
                <a:gd name="T16" fmla="*/ 4 w 6"/>
                <a:gd name="T17" fmla="*/ 8 h 9"/>
                <a:gd name="T18" fmla="*/ 4 w 6"/>
                <a:gd name="T19" fmla="*/ 8 h 9"/>
                <a:gd name="T20" fmla="*/ 2 w 6"/>
                <a:gd name="T21" fmla="*/ 6 h 9"/>
                <a:gd name="T22" fmla="*/ 2 w 6"/>
                <a:gd name="T23" fmla="*/ 5 h 9"/>
                <a:gd name="T24" fmla="*/ 4 w 6"/>
                <a:gd name="T25" fmla="*/ 5 h 9"/>
                <a:gd name="T26" fmla="*/ 6 w 6"/>
                <a:gd name="T27" fmla="*/ 6 h 9"/>
                <a:gd name="T28" fmla="*/ 6 w 6"/>
                <a:gd name="T29" fmla="*/ 6 h 9"/>
                <a:gd name="T30" fmla="*/ 6 w 6"/>
                <a:gd name="T31" fmla="*/ 6 h 9"/>
                <a:gd name="T32" fmla="*/ 4 w 6"/>
                <a:gd name="T33" fmla="*/ 0 h 9"/>
                <a:gd name="T34" fmla="*/ 4 w 6"/>
                <a:gd name="T35" fmla="*/ 0 h 9"/>
                <a:gd name="T36" fmla="*/ 2 w 6"/>
                <a:gd name="T37" fmla="*/ 1 h 9"/>
                <a:gd name="T38" fmla="*/ 2 w 6"/>
                <a:gd name="T39" fmla="*/ 3 h 9"/>
                <a:gd name="T40" fmla="*/ 2 w 6"/>
                <a:gd name="T41" fmla="*/ 4 h 9"/>
                <a:gd name="T42" fmla="*/ 2 w 6"/>
                <a:gd name="T43" fmla="*/ 4 h 9"/>
                <a:gd name="T44" fmla="*/ 0 w 6"/>
                <a:gd name="T45" fmla="*/ 4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9"/>
                <a:gd name="T71" fmla="*/ 6 w 6"/>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9">
                  <a:moveTo>
                    <a:pt x="0" y="4"/>
                  </a:moveTo>
                  <a:lnTo>
                    <a:pt x="0" y="4"/>
                  </a:lnTo>
                  <a:lnTo>
                    <a:pt x="0" y="6"/>
                  </a:lnTo>
                  <a:lnTo>
                    <a:pt x="0" y="7"/>
                  </a:lnTo>
                  <a:lnTo>
                    <a:pt x="4" y="8"/>
                  </a:lnTo>
                  <a:lnTo>
                    <a:pt x="4" y="9"/>
                  </a:lnTo>
                  <a:lnTo>
                    <a:pt x="6" y="9"/>
                  </a:lnTo>
                  <a:lnTo>
                    <a:pt x="6" y="8"/>
                  </a:lnTo>
                  <a:lnTo>
                    <a:pt x="4" y="8"/>
                  </a:lnTo>
                  <a:lnTo>
                    <a:pt x="2" y="6"/>
                  </a:lnTo>
                  <a:lnTo>
                    <a:pt x="2" y="5"/>
                  </a:lnTo>
                  <a:lnTo>
                    <a:pt x="4" y="5"/>
                  </a:lnTo>
                  <a:lnTo>
                    <a:pt x="6" y="6"/>
                  </a:lnTo>
                  <a:lnTo>
                    <a:pt x="4" y="0"/>
                  </a:lnTo>
                  <a:lnTo>
                    <a:pt x="2" y="1"/>
                  </a:lnTo>
                  <a:lnTo>
                    <a:pt x="2" y="3"/>
                  </a:lnTo>
                  <a:lnTo>
                    <a:pt x="2" y="4"/>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2" name="Freeform 1253"/>
            <p:cNvSpPr>
              <a:spLocks/>
            </p:cNvSpPr>
            <p:nvPr/>
          </p:nvSpPr>
          <p:spPr bwMode="auto">
            <a:xfrm>
              <a:off x="5592881" y="4427991"/>
              <a:ext cx="10024" cy="5812"/>
            </a:xfrm>
            <a:custGeom>
              <a:avLst/>
              <a:gdLst>
                <a:gd name="T0" fmla="*/ 2 w 11"/>
                <a:gd name="T1" fmla="*/ 0 h 5"/>
                <a:gd name="T2" fmla="*/ 0 w 11"/>
                <a:gd name="T3" fmla="*/ 0 h 5"/>
                <a:gd name="T4" fmla="*/ 0 w 11"/>
                <a:gd name="T5" fmla="*/ 1 h 5"/>
                <a:gd name="T6" fmla="*/ 2 w 11"/>
                <a:gd name="T7" fmla="*/ 1 h 5"/>
                <a:gd name="T8" fmla="*/ 8 w 11"/>
                <a:gd name="T9" fmla="*/ 4 h 5"/>
                <a:gd name="T10" fmla="*/ 11 w 11"/>
                <a:gd name="T11" fmla="*/ 5 h 5"/>
                <a:gd name="T12" fmla="*/ 11 w 11"/>
                <a:gd name="T13" fmla="*/ 5 h 5"/>
                <a:gd name="T14" fmla="*/ 8 w 11"/>
                <a:gd name="T15" fmla="*/ 2 h 5"/>
                <a:gd name="T16" fmla="*/ 2 w 11"/>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5"/>
                <a:gd name="T29" fmla="*/ 11 w 1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5">
                  <a:moveTo>
                    <a:pt x="2" y="0"/>
                  </a:moveTo>
                  <a:lnTo>
                    <a:pt x="0" y="0"/>
                  </a:lnTo>
                  <a:lnTo>
                    <a:pt x="0" y="1"/>
                  </a:lnTo>
                  <a:lnTo>
                    <a:pt x="2" y="1"/>
                  </a:lnTo>
                  <a:lnTo>
                    <a:pt x="8" y="4"/>
                  </a:lnTo>
                  <a:lnTo>
                    <a:pt x="11" y="5"/>
                  </a:lnTo>
                  <a:lnTo>
                    <a:pt x="8" y="2"/>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3" name="Freeform 1254"/>
            <p:cNvSpPr>
              <a:spLocks/>
            </p:cNvSpPr>
            <p:nvPr/>
          </p:nvSpPr>
          <p:spPr bwMode="auto">
            <a:xfrm>
              <a:off x="5992016" y="4472163"/>
              <a:ext cx="11846" cy="1162"/>
            </a:xfrm>
            <a:custGeom>
              <a:avLst/>
              <a:gdLst>
                <a:gd name="T0" fmla="*/ 0 w 13"/>
                <a:gd name="T1" fmla="*/ 0 h 1"/>
                <a:gd name="T2" fmla="*/ 2 w 13"/>
                <a:gd name="T3" fmla="*/ 1 h 1"/>
                <a:gd name="T4" fmla="*/ 11 w 13"/>
                <a:gd name="T5" fmla="*/ 0 h 1"/>
                <a:gd name="T6" fmla="*/ 13 w 13"/>
                <a:gd name="T7" fmla="*/ 0 h 1"/>
                <a:gd name="T8" fmla="*/ 13 w 13"/>
                <a:gd name="T9" fmla="*/ 0 h 1"/>
                <a:gd name="T10" fmla="*/ 2 w 13"/>
                <a:gd name="T11" fmla="*/ 0 h 1"/>
                <a:gd name="T12" fmla="*/ 0 w 13"/>
                <a:gd name="T13" fmla="*/ 0 h 1"/>
                <a:gd name="T14" fmla="*/ 0 w 1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
                <a:gd name="T26" fmla="*/ 13 w 1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
                  <a:moveTo>
                    <a:pt x="0" y="0"/>
                  </a:moveTo>
                  <a:lnTo>
                    <a:pt x="2" y="1"/>
                  </a:lnTo>
                  <a:lnTo>
                    <a:pt x="11" y="0"/>
                  </a:lnTo>
                  <a:lnTo>
                    <a:pt x="13" y="0"/>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4" name="Freeform 1255"/>
            <p:cNvSpPr>
              <a:spLocks/>
            </p:cNvSpPr>
            <p:nvPr/>
          </p:nvSpPr>
          <p:spPr bwMode="auto">
            <a:xfrm>
              <a:off x="6127794" y="4469838"/>
              <a:ext cx="17314" cy="2325"/>
            </a:xfrm>
            <a:custGeom>
              <a:avLst/>
              <a:gdLst>
                <a:gd name="T0" fmla="*/ 0 w 19"/>
                <a:gd name="T1" fmla="*/ 1 h 2"/>
                <a:gd name="T2" fmla="*/ 0 w 19"/>
                <a:gd name="T3" fmla="*/ 1 h 2"/>
                <a:gd name="T4" fmla="*/ 11 w 19"/>
                <a:gd name="T5" fmla="*/ 2 h 2"/>
                <a:gd name="T6" fmla="*/ 19 w 19"/>
                <a:gd name="T7" fmla="*/ 2 h 2"/>
                <a:gd name="T8" fmla="*/ 19 w 19"/>
                <a:gd name="T9" fmla="*/ 1 h 2"/>
                <a:gd name="T10" fmla="*/ 17 w 19"/>
                <a:gd name="T11" fmla="*/ 1 h 2"/>
                <a:gd name="T12" fmla="*/ 0 w 19"/>
                <a:gd name="T13" fmla="*/ 0 h 2"/>
                <a:gd name="T14" fmla="*/ 0 w 19"/>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
                <a:gd name="T26" fmla="*/ 19 w 19"/>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
                  <a:moveTo>
                    <a:pt x="0" y="1"/>
                  </a:moveTo>
                  <a:lnTo>
                    <a:pt x="0" y="1"/>
                  </a:lnTo>
                  <a:lnTo>
                    <a:pt x="11" y="2"/>
                  </a:lnTo>
                  <a:lnTo>
                    <a:pt x="19" y="2"/>
                  </a:lnTo>
                  <a:lnTo>
                    <a:pt x="19" y="1"/>
                  </a:lnTo>
                  <a:lnTo>
                    <a:pt x="17" y="1"/>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5" name="Freeform 1256"/>
            <p:cNvSpPr>
              <a:spLocks/>
            </p:cNvSpPr>
            <p:nvPr/>
          </p:nvSpPr>
          <p:spPr bwMode="auto">
            <a:xfrm>
              <a:off x="5978347" y="4471000"/>
              <a:ext cx="11846" cy="2325"/>
            </a:xfrm>
            <a:custGeom>
              <a:avLst/>
              <a:gdLst>
                <a:gd name="T0" fmla="*/ 13 w 13"/>
                <a:gd name="T1" fmla="*/ 1 h 2"/>
                <a:gd name="T2" fmla="*/ 13 w 13"/>
                <a:gd name="T3" fmla="*/ 0 h 2"/>
                <a:gd name="T4" fmla="*/ 11 w 13"/>
                <a:gd name="T5" fmla="*/ 0 h 2"/>
                <a:gd name="T6" fmla="*/ 7 w 13"/>
                <a:gd name="T7" fmla="*/ 0 h 2"/>
                <a:gd name="T8" fmla="*/ 4 w 13"/>
                <a:gd name="T9" fmla="*/ 0 h 2"/>
                <a:gd name="T10" fmla="*/ 0 w 13"/>
                <a:gd name="T11" fmla="*/ 0 h 2"/>
                <a:gd name="T12" fmla="*/ 0 w 13"/>
                <a:gd name="T13" fmla="*/ 0 h 2"/>
                <a:gd name="T14" fmla="*/ 0 w 13"/>
                <a:gd name="T15" fmla="*/ 2 h 2"/>
                <a:gd name="T16" fmla="*/ 2 w 13"/>
                <a:gd name="T17" fmla="*/ 2 h 2"/>
                <a:gd name="T18" fmla="*/ 4 w 13"/>
                <a:gd name="T19" fmla="*/ 1 h 2"/>
                <a:gd name="T20" fmla="*/ 9 w 13"/>
                <a:gd name="T21" fmla="*/ 1 h 2"/>
                <a:gd name="T22" fmla="*/ 11 w 13"/>
                <a:gd name="T23" fmla="*/ 1 h 2"/>
                <a:gd name="T24" fmla="*/ 13 w 13"/>
                <a:gd name="T25" fmla="*/ 1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
                <a:gd name="T41" fmla="*/ 13 w 1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
                  <a:moveTo>
                    <a:pt x="13" y="1"/>
                  </a:moveTo>
                  <a:lnTo>
                    <a:pt x="13" y="0"/>
                  </a:lnTo>
                  <a:lnTo>
                    <a:pt x="11" y="0"/>
                  </a:lnTo>
                  <a:lnTo>
                    <a:pt x="7" y="0"/>
                  </a:lnTo>
                  <a:lnTo>
                    <a:pt x="4" y="0"/>
                  </a:lnTo>
                  <a:lnTo>
                    <a:pt x="0" y="0"/>
                  </a:lnTo>
                  <a:lnTo>
                    <a:pt x="0" y="2"/>
                  </a:lnTo>
                  <a:lnTo>
                    <a:pt x="2" y="2"/>
                  </a:lnTo>
                  <a:lnTo>
                    <a:pt x="4" y="1"/>
                  </a:lnTo>
                  <a:lnTo>
                    <a:pt x="9" y="1"/>
                  </a:lnTo>
                  <a:lnTo>
                    <a:pt x="11" y="1"/>
                  </a:lnTo>
                  <a:lnTo>
                    <a:pt x="1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6" name="Freeform 1257"/>
            <p:cNvSpPr>
              <a:spLocks/>
            </p:cNvSpPr>
            <p:nvPr/>
          </p:nvSpPr>
          <p:spPr bwMode="auto">
            <a:xfrm>
              <a:off x="5997483" y="4473325"/>
              <a:ext cx="1823" cy="3487"/>
            </a:xfrm>
            <a:custGeom>
              <a:avLst/>
              <a:gdLst>
                <a:gd name="T0" fmla="*/ 2 w 2"/>
                <a:gd name="T1" fmla="*/ 0 h 3"/>
                <a:gd name="T2" fmla="*/ 0 w 2"/>
                <a:gd name="T3" fmla="*/ 0 h 3"/>
                <a:gd name="T4" fmla="*/ 0 w 2"/>
                <a:gd name="T5" fmla="*/ 0 h 3"/>
                <a:gd name="T6" fmla="*/ 0 w 2"/>
                <a:gd name="T7" fmla="*/ 1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1"/>
                  </a:lnTo>
                  <a:lnTo>
                    <a:pt x="2" y="3"/>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7" name="Freeform 1258"/>
            <p:cNvSpPr>
              <a:spLocks/>
            </p:cNvSpPr>
            <p:nvPr/>
          </p:nvSpPr>
          <p:spPr bwMode="auto">
            <a:xfrm>
              <a:off x="6016620" y="4458214"/>
              <a:ext cx="8201" cy="4650"/>
            </a:xfrm>
            <a:custGeom>
              <a:avLst/>
              <a:gdLst>
                <a:gd name="T0" fmla="*/ 2 w 9"/>
                <a:gd name="T1" fmla="*/ 4 h 4"/>
                <a:gd name="T2" fmla="*/ 7 w 9"/>
                <a:gd name="T3" fmla="*/ 4 h 4"/>
                <a:gd name="T4" fmla="*/ 7 w 9"/>
                <a:gd name="T5" fmla="*/ 4 h 4"/>
                <a:gd name="T6" fmla="*/ 9 w 9"/>
                <a:gd name="T7" fmla="*/ 4 h 4"/>
                <a:gd name="T8" fmla="*/ 7 w 9"/>
                <a:gd name="T9" fmla="*/ 3 h 4"/>
                <a:gd name="T10" fmla="*/ 5 w 9"/>
                <a:gd name="T11" fmla="*/ 2 h 4"/>
                <a:gd name="T12" fmla="*/ 5 w 9"/>
                <a:gd name="T13" fmla="*/ 0 h 4"/>
                <a:gd name="T14" fmla="*/ 2 w 9"/>
                <a:gd name="T15" fmla="*/ 0 h 4"/>
                <a:gd name="T16" fmla="*/ 0 w 9"/>
                <a:gd name="T17" fmla="*/ 0 h 4"/>
                <a:gd name="T18" fmla="*/ 2 w 9"/>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
                <a:gd name="T32" fmla="*/ 9 w 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
                  <a:moveTo>
                    <a:pt x="2" y="4"/>
                  </a:moveTo>
                  <a:lnTo>
                    <a:pt x="7" y="4"/>
                  </a:lnTo>
                  <a:lnTo>
                    <a:pt x="9" y="4"/>
                  </a:lnTo>
                  <a:lnTo>
                    <a:pt x="7" y="3"/>
                  </a:lnTo>
                  <a:lnTo>
                    <a:pt x="5" y="2"/>
                  </a:lnTo>
                  <a:lnTo>
                    <a:pt x="5" y="0"/>
                  </a:lnTo>
                  <a:lnTo>
                    <a:pt x="2" y="0"/>
                  </a:lnTo>
                  <a:lnTo>
                    <a:pt x="0" y="0"/>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8" name="Freeform 1259"/>
            <p:cNvSpPr>
              <a:spLocks/>
            </p:cNvSpPr>
            <p:nvPr/>
          </p:nvSpPr>
          <p:spPr bwMode="auto">
            <a:xfrm>
              <a:off x="6372014" y="4402417"/>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79" name="Freeform 1260"/>
            <p:cNvSpPr>
              <a:spLocks/>
            </p:cNvSpPr>
            <p:nvPr/>
          </p:nvSpPr>
          <p:spPr bwMode="auto">
            <a:xfrm>
              <a:off x="6368369" y="4718596"/>
              <a:ext cx="1823" cy="3487"/>
            </a:xfrm>
            <a:custGeom>
              <a:avLst/>
              <a:gdLst>
                <a:gd name="T0" fmla="*/ 2 w 2"/>
                <a:gd name="T1" fmla="*/ 0 h 3"/>
                <a:gd name="T2" fmla="*/ 2 w 2"/>
                <a:gd name="T3" fmla="*/ 0 h 3"/>
                <a:gd name="T4" fmla="*/ 0 w 2"/>
                <a:gd name="T5" fmla="*/ 0 h 3"/>
                <a:gd name="T6" fmla="*/ 0 w 2"/>
                <a:gd name="T7" fmla="*/ 0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0"/>
                  </a:lnTo>
                  <a:lnTo>
                    <a:pt x="0" y="3"/>
                  </a:lnTo>
                  <a:lnTo>
                    <a:pt x="2" y="3"/>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0" name="Freeform 1261"/>
            <p:cNvSpPr>
              <a:spLocks/>
            </p:cNvSpPr>
            <p:nvPr/>
          </p:nvSpPr>
          <p:spPr bwMode="auto">
            <a:xfrm>
              <a:off x="6139641" y="4583755"/>
              <a:ext cx="5468" cy="4650"/>
            </a:xfrm>
            <a:custGeom>
              <a:avLst/>
              <a:gdLst>
                <a:gd name="T0" fmla="*/ 4 w 6"/>
                <a:gd name="T1" fmla="*/ 0 h 4"/>
                <a:gd name="T2" fmla="*/ 2 w 6"/>
                <a:gd name="T3" fmla="*/ 1 h 4"/>
                <a:gd name="T4" fmla="*/ 2 w 6"/>
                <a:gd name="T5" fmla="*/ 0 h 4"/>
                <a:gd name="T6" fmla="*/ 0 w 6"/>
                <a:gd name="T7" fmla="*/ 1 h 4"/>
                <a:gd name="T8" fmla="*/ 0 w 6"/>
                <a:gd name="T9" fmla="*/ 0 h 4"/>
                <a:gd name="T10" fmla="*/ 0 w 6"/>
                <a:gd name="T11" fmla="*/ 0 h 4"/>
                <a:gd name="T12" fmla="*/ 0 w 6"/>
                <a:gd name="T13" fmla="*/ 3 h 4"/>
                <a:gd name="T14" fmla="*/ 0 w 6"/>
                <a:gd name="T15" fmla="*/ 4 h 4"/>
                <a:gd name="T16" fmla="*/ 4 w 6"/>
                <a:gd name="T17" fmla="*/ 4 h 4"/>
                <a:gd name="T18" fmla="*/ 6 w 6"/>
                <a:gd name="T19" fmla="*/ 4 h 4"/>
                <a:gd name="T20" fmla="*/ 6 w 6"/>
                <a:gd name="T21" fmla="*/ 3 h 4"/>
                <a:gd name="T22" fmla="*/ 4 w 6"/>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
                <a:gd name="T38" fmla="*/ 6 w 6"/>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
                  <a:moveTo>
                    <a:pt x="4" y="0"/>
                  </a:moveTo>
                  <a:lnTo>
                    <a:pt x="2" y="1"/>
                  </a:lnTo>
                  <a:lnTo>
                    <a:pt x="2" y="0"/>
                  </a:lnTo>
                  <a:lnTo>
                    <a:pt x="0" y="1"/>
                  </a:lnTo>
                  <a:lnTo>
                    <a:pt x="0" y="0"/>
                  </a:lnTo>
                  <a:lnTo>
                    <a:pt x="0" y="3"/>
                  </a:lnTo>
                  <a:lnTo>
                    <a:pt x="0" y="4"/>
                  </a:lnTo>
                  <a:lnTo>
                    <a:pt x="4" y="4"/>
                  </a:lnTo>
                  <a:lnTo>
                    <a:pt x="6" y="4"/>
                  </a:lnTo>
                  <a:lnTo>
                    <a:pt x="6" y="3"/>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1" name="Freeform 1262"/>
            <p:cNvSpPr>
              <a:spLocks/>
            </p:cNvSpPr>
            <p:nvPr/>
          </p:nvSpPr>
          <p:spPr bwMode="auto">
            <a:xfrm>
              <a:off x="5997483" y="4524472"/>
              <a:ext cx="13669" cy="4650"/>
            </a:xfrm>
            <a:custGeom>
              <a:avLst/>
              <a:gdLst>
                <a:gd name="T0" fmla="*/ 0 w 15"/>
                <a:gd name="T1" fmla="*/ 4 h 4"/>
                <a:gd name="T2" fmla="*/ 0 w 15"/>
                <a:gd name="T3" fmla="*/ 4 h 4"/>
                <a:gd name="T4" fmla="*/ 2 w 15"/>
                <a:gd name="T5" fmla="*/ 4 h 4"/>
                <a:gd name="T6" fmla="*/ 5 w 15"/>
                <a:gd name="T7" fmla="*/ 4 h 4"/>
                <a:gd name="T8" fmla="*/ 9 w 15"/>
                <a:gd name="T9" fmla="*/ 4 h 4"/>
                <a:gd name="T10" fmla="*/ 15 w 15"/>
                <a:gd name="T11" fmla="*/ 2 h 4"/>
                <a:gd name="T12" fmla="*/ 13 w 15"/>
                <a:gd name="T13" fmla="*/ 0 h 4"/>
                <a:gd name="T14" fmla="*/ 11 w 15"/>
                <a:gd name="T15" fmla="*/ 0 h 4"/>
                <a:gd name="T16" fmla="*/ 7 w 15"/>
                <a:gd name="T17" fmla="*/ 2 h 4"/>
                <a:gd name="T18" fmla="*/ 2 w 15"/>
                <a:gd name="T19" fmla="*/ 2 h 4"/>
                <a:gd name="T20" fmla="*/ 0 w 15"/>
                <a:gd name="T21" fmla="*/ 3 h 4"/>
                <a:gd name="T22" fmla="*/ 0 w 15"/>
                <a:gd name="T23" fmla="*/ 4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
                <a:gd name="T38" fmla="*/ 15 w 1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
                  <a:moveTo>
                    <a:pt x="0" y="4"/>
                  </a:moveTo>
                  <a:lnTo>
                    <a:pt x="0" y="4"/>
                  </a:lnTo>
                  <a:lnTo>
                    <a:pt x="2" y="4"/>
                  </a:lnTo>
                  <a:lnTo>
                    <a:pt x="5" y="4"/>
                  </a:lnTo>
                  <a:lnTo>
                    <a:pt x="9" y="4"/>
                  </a:lnTo>
                  <a:lnTo>
                    <a:pt x="15" y="2"/>
                  </a:lnTo>
                  <a:lnTo>
                    <a:pt x="13" y="0"/>
                  </a:lnTo>
                  <a:lnTo>
                    <a:pt x="11" y="0"/>
                  </a:lnTo>
                  <a:lnTo>
                    <a:pt x="7" y="2"/>
                  </a:lnTo>
                  <a:lnTo>
                    <a:pt x="2" y="2"/>
                  </a:lnTo>
                  <a:lnTo>
                    <a:pt x="0"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2" name="Freeform 1263"/>
            <p:cNvSpPr>
              <a:spLocks/>
            </p:cNvSpPr>
            <p:nvPr/>
          </p:nvSpPr>
          <p:spPr bwMode="auto">
            <a:xfrm>
              <a:off x="6047603" y="4527959"/>
              <a:ext cx="3645" cy="1162"/>
            </a:xfrm>
            <a:custGeom>
              <a:avLst/>
              <a:gdLst>
                <a:gd name="T0" fmla="*/ 0 w 4"/>
                <a:gd name="T1" fmla="*/ 0 h 1"/>
                <a:gd name="T2" fmla="*/ 2 w 4"/>
                <a:gd name="T3" fmla="*/ 1 h 1"/>
                <a:gd name="T4" fmla="*/ 2 w 4"/>
                <a:gd name="T5" fmla="*/ 1 h 1"/>
                <a:gd name="T6" fmla="*/ 4 w 4"/>
                <a:gd name="T7" fmla="*/ 1 h 1"/>
                <a:gd name="T8" fmla="*/ 4 w 4"/>
                <a:gd name="T9" fmla="*/ 0 h 1"/>
                <a:gd name="T10" fmla="*/ 0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0" y="0"/>
                  </a:moveTo>
                  <a:lnTo>
                    <a:pt x="2" y="1"/>
                  </a:lnTo>
                  <a:lnTo>
                    <a:pt x="4" y="1"/>
                  </a:lnTo>
                  <a:lnTo>
                    <a:pt x="4"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3" name="Freeform 1264"/>
            <p:cNvSpPr>
              <a:spLocks/>
            </p:cNvSpPr>
            <p:nvPr/>
          </p:nvSpPr>
          <p:spPr bwMode="auto">
            <a:xfrm>
              <a:off x="6033934" y="4520985"/>
              <a:ext cx="1823" cy="1162"/>
            </a:xfrm>
            <a:custGeom>
              <a:avLst/>
              <a:gdLst>
                <a:gd name="T0" fmla="*/ 0 w 2"/>
                <a:gd name="T1" fmla="*/ 0 h 1"/>
                <a:gd name="T2" fmla="*/ 0 w 2"/>
                <a:gd name="T3" fmla="*/ 1 h 1"/>
                <a:gd name="T4" fmla="*/ 2 w 2"/>
                <a:gd name="T5" fmla="*/ 1 h 1"/>
                <a:gd name="T6" fmla="*/ 2 w 2"/>
                <a:gd name="T7" fmla="*/ 0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4" name="Freeform 1265"/>
            <p:cNvSpPr>
              <a:spLocks/>
            </p:cNvSpPr>
            <p:nvPr/>
          </p:nvSpPr>
          <p:spPr bwMode="auto">
            <a:xfrm>
              <a:off x="6009330" y="4411717"/>
              <a:ext cx="1823" cy="5812"/>
            </a:xfrm>
            <a:custGeom>
              <a:avLst/>
              <a:gdLst>
                <a:gd name="T0" fmla="*/ 2 w 2"/>
                <a:gd name="T1" fmla="*/ 0 h 5"/>
                <a:gd name="T2" fmla="*/ 0 w 2"/>
                <a:gd name="T3" fmla="*/ 0 h 5"/>
                <a:gd name="T4" fmla="*/ 2 w 2"/>
                <a:gd name="T5" fmla="*/ 5 h 5"/>
                <a:gd name="T6" fmla="*/ 2 w 2"/>
                <a:gd name="T7" fmla="*/ 5 h 5"/>
                <a:gd name="T8" fmla="*/ 2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0"/>
                  </a:moveTo>
                  <a:lnTo>
                    <a:pt x="0" y="0"/>
                  </a:lnTo>
                  <a:lnTo>
                    <a:pt x="2" y="5"/>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5" name="Freeform 1266"/>
            <p:cNvSpPr>
              <a:spLocks/>
            </p:cNvSpPr>
            <p:nvPr/>
          </p:nvSpPr>
          <p:spPr bwMode="auto">
            <a:xfrm>
              <a:off x="5930961" y="4398930"/>
              <a:ext cx="7290" cy="2325"/>
            </a:xfrm>
            <a:custGeom>
              <a:avLst/>
              <a:gdLst>
                <a:gd name="T0" fmla="*/ 2 w 8"/>
                <a:gd name="T1" fmla="*/ 0 h 2"/>
                <a:gd name="T2" fmla="*/ 0 w 8"/>
                <a:gd name="T3" fmla="*/ 1 h 2"/>
                <a:gd name="T4" fmla="*/ 0 w 8"/>
                <a:gd name="T5" fmla="*/ 1 h 2"/>
                <a:gd name="T6" fmla="*/ 2 w 8"/>
                <a:gd name="T7" fmla="*/ 1 h 2"/>
                <a:gd name="T8" fmla="*/ 4 w 8"/>
                <a:gd name="T9" fmla="*/ 1 h 2"/>
                <a:gd name="T10" fmla="*/ 6 w 8"/>
                <a:gd name="T11" fmla="*/ 2 h 2"/>
                <a:gd name="T12" fmla="*/ 8 w 8"/>
                <a:gd name="T13" fmla="*/ 1 h 2"/>
                <a:gd name="T14" fmla="*/ 2 w 8"/>
                <a:gd name="T15" fmla="*/ 0 h 2"/>
                <a:gd name="T16" fmla="*/ 2 w 8"/>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
                <a:gd name="T29" fmla="*/ 8 w 8"/>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
                  <a:moveTo>
                    <a:pt x="2" y="0"/>
                  </a:moveTo>
                  <a:lnTo>
                    <a:pt x="0" y="1"/>
                  </a:lnTo>
                  <a:lnTo>
                    <a:pt x="2" y="1"/>
                  </a:lnTo>
                  <a:lnTo>
                    <a:pt x="4" y="1"/>
                  </a:lnTo>
                  <a:lnTo>
                    <a:pt x="6" y="2"/>
                  </a:lnTo>
                  <a:lnTo>
                    <a:pt x="8"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6" name="Freeform 1267"/>
            <p:cNvSpPr>
              <a:spLocks/>
            </p:cNvSpPr>
            <p:nvPr/>
          </p:nvSpPr>
          <p:spPr bwMode="auto">
            <a:xfrm>
              <a:off x="5917292" y="4405905"/>
              <a:ext cx="3645" cy="2325"/>
            </a:xfrm>
            <a:custGeom>
              <a:avLst/>
              <a:gdLst>
                <a:gd name="T0" fmla="*/ 0 w 4"/>
                <a:gd name="T1" fmla="*/ 2 h 2"/>
                <a:gd name="T2" fmla="*/ 4 w 4"/>
                <a:gd name="T3" fmla="*/ 1 h 2"/>
                <a:gd name="T4" fmla="*/ 4 w 4"/>
                <a:gd name="T5" fmla="*/ 1 h 2"/>
                <a:gd name="T6" fmla="*/ 2 w 4"/>
                <a:gd name="T7" fmla="*/ 0 h 2"/>
                <a:gd name="T8" fmla="*/ 0 w 4"/>
                <a:gd name="T9" fmla="*/ 1 h 2"/>
                <a:gd name="T10" fmla="*/ 0 w 4"/>
                <a:gd name="T11" fmla="*/ 2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4" y="1"/>
                  </a:lnTo>
                  <a:lnTo>
                    <a:pt x="2" y="0"/>
                  </a:lnTo>
                  <a:lnTo>
                    <a:pt x="0" y="1"/>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7" name="Freeform 1268"/>
            <p:cNvSpPr>
              <a:spLocks/>
            </p:cNvSpPr>
            <p:nvPr/>
          </p:nvSpPr>
          <p:spPr bwMode="auto">
            <a:xfrm>
              <a:off x="6385683" y="4501223"/>
              <a:ext cx="1823" cy="2325"/>
            </a:xfrm>
            <a:custGeom>
              <a:avLst/>
              <a:gdLst>
                <a:gd name="T0" fmla="*/ 0 w 2"/>
                <a:gd name="T1" fmla="*/ 0 h 2"/>
                <a:gd name="T2" fmla="*/ 0 w 2"/>
                <a:gd name="T3" fmla="*/ 1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0" y="1"/>
                  </a:lnTo>
                  <a:lnTo>
                    <a:pt x="2" y="2"/>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8" name="Freeform 1269"/>
            <p:cNvSpPr>
              <a:spLocks/>
            </p:cNvSpPr>
            <p:nvPr/>
          </p:nvSpPr>
          <p:spPr bwMode="auto">
            <a:xfrm>
              <a:off x="5943718" y="4391956"/>
              <a:ext cx="6379" cy="3487"/>
            </a:xfrm>
            <a:custGeom>
              <a:avLst/>
              <a:gdLst>
                <a:gd name="T0" fmla="*/ 5 w 7"/>
                <a:gd name="T1" fmla="*/ 3 h 3"/>
                <a:gd name="T2" fmla="*/ 7 w 7"/>
                <a:gd name="T3" fmla="*/ 1 h 3"/>
                <a:gd name="T4" fmla="*/ 5 w 7"/>
                <a:gd name="T5" fmla="*/ 1 h 3"/>
                <a:gd name="T6" fmla="*/ 2 w 7"/>
                <a:gd name="T7" fmla="*/ 0 h 3"/>
                <a:gd name="T8" fmla="*/ 0 w 7"/>
                <a:gd name="T9" fmla="*/ 0 h 3"/>
                <a:gd name="T10" fmla="*/ 0 w 7"/>
                <a:gd name="T11" fmla="*/ 1 h 3"/>
                <a:gd name="T12" fmla="*/ 2 w 7"/>
                <a:gd name="T13" fmla="*/ 3 h 3"/>
                <a:gd name="T14" fmla="*/ 5 w 7"/>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5" y="3"/>
                  </a:moveTo>
                  <a:lnTo>
                    <a:pt x="7" y="1"/>
                  </a:lnTo>
                  <a:lnTo>
                    <a:pt x="5" y="1"/>
                  </a:lnTo>
                  <a:lnTo>
                    <a:pt x="2" y="0"/>
                  </a:lnTo>
                  <a:lnTo>
                    <a:pt x="0" y="0"/>
                  </a:lnTo>
                  <a:lnTo>
                    <a:pt x="0" y="1"/>
                  </a:lnTo>
                  <a:lnTo>
                    <a:pt x="2" y="3"/>
                  </a:lnTo>
                  <a:lnTo>
                    <a:pt x="5"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89" name="Freeform 1270"/>
            <p:cNvSpPr>
              <a:spLocks/>
            </p:cNvSpPr>
            <p:nvPr/>
          </p:nvSpPr>
          <p:spPr bwMode="auto">
            <a:xfrm>
              <a:off x="6018442" y="4467513"/>
              <a:ext cx="10024" cy="3487"/>
            </a:xfrm>
            <a:custGeom>
              <a:avLst/>
              <a:gdLst>
                <a:gd name="T0" fmla="*/ 11 w 11"/>
                <a:gd name="T1" fmla="*/ 2 h 3"/>
                <a:gd name="T2" fmla="*/ 11 w 11"/>
                <a:gd name="T3" fmla="*/ 2 h 3"/>
                <a:gd name="T4" fmla="*/ 3 w 11"/>
                <a:gd name="T5" fmla="*/ 0 h 3"/>
                <a:gd name="T6" fmla="*/ 0 w 11"/>
                <a:gd name="T7" fmla="*/ 0 h 3"/>
                <a:gd name="T8" fmla="*/ 0 w 11"/>
                <a:gd name="T9" fmla="*/ 0 h 3"/>
                <a:gd name="T10" fmla="*/ 0 w 11"/>
                <a:gd name="T11" fmla="*/ 2 h 3"/>
                <a:gd name="T12" fmla="*/ 0 w 11"/>
                <a:gd name="T13" fmla="*/ 3 h 3"/>
                <a:gd name="T14" fmla="*/ 3 w 11"/>
                <a:gd name="T15" fmla="*/ 3 h 3"/>
                <a:gd name="T16" fmla="*/ 11 w 11"/>
                <a:gd name="T17" fmla="*/ 3 h 3"/>
                <a:gd name="T18" fmla="*/ 11 w 11"/>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3"/>
                <a:gd name="T32" fmla="*/ 11 w 11"/>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3">
                  <a:moveTo>
                    <a:pt x="11" y="2"/>
                  </a:moveTo>
                  <a:lnTo>
                    <a:pt x="11" y="2"/>
                  </a:lnTo>
                  <a:lnTo>
                    <a:pt x="3" y="0"/>
                  </a:lnTo>
                  <a:lnTo>
                    <a:pt x="0" y="0"/>
                  </a:lnTo>
                  <a:lnTo>
                    <a:pt x="0" y="2"/>
                  </a:lnTo>
                  <a:lnTo>
                    <a:pt x="0" y="3"/>
                  </a:lnTo>
                  <a:lnTo>
                    <a:pt x="3" y="3"/>
                  </a:lnTo>
                  <a:lnTo>
                    <a:pt x="11" y="3"/>
                  </a:lnTo>
                  <a:lnTo>
                    <a:pt x="11"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0" name="Freeform 1271"/>
            <p:cNvSpPr>
              <a:spLocks/>
            </p:cNvSpPr>
            <p:nvPr/>
          </p:nvSpPr>
          <p:spPr bwMode="auto">
            <a:xfrm>
              <a:off x="6026644" y="4488437"/>
              <a:ext cx="3645" cy="2325"/>
            </a:xfrm>
            <a:custGeom>
              <a:avLst/>
              <a:gdLst>
                <a:gd name="T0" fmla="*/ 0 w 4"/>
                <a:gd name="T1" fmla="*/ 0 h 2"/>
                <a:gd name="T2" fmla="*/ 0 w 4"/>
                <a:gd name="T3" fmla="*/ 1 h 2"/>
                <a:gd name="T4" fmla="*/ 0 w 4"/>
                <a:gd name="T5" fmla="*/ 2 h 2"/>
                <a:gd name="T6" fmla="*/ 0 w 4"/>
                <a:gd name="T7" fmla="*/ 2 h 2"/>
                <a:gd name="T8" fmla="*/ 2 w 4"/>
                <a:gd name="T9" fmla="*/ 1 h 2"/>
                <a:gd name="T10" fmla="*/ 4 w 4"/>
                <a:gd name="T11" fmla="*/ 1 h 2"/>
                <a:gd name="T12" fmla="*/ 4 w 4"/>
                <a:gd name="T13" fmla="*/ 1 h 2"/>
                <a:gd name="T14" fmla="*/ 4 w 4"/>
                <a:gd name="T15" fmla="*/ 0 h 2"/>
                <a:gd name="T16" fmla="*/ 4 w 4"/>
                <a:gd name="T17" fmla="*/ 0 h 2"/>
                <a:gd name="T18" fmla="*/ 2 w 4"/>
                <a:gd name="T19" fmla="*/ 0 h 2"/>
                <a:gd name="T20" fmla="*/ 0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0"/>
                  </a:moveTo>
                  <a:lnTo>
                    <a:pt x="0" y="1"/>
                  </a:lnTo>
                  <a:lnTo>
                    <a:pt x="0" y="2"/>
                  </a:lnTo>
                  <a:lnTo>
                    <a:pt x="2" y="1"/>
                  </a:lnTo>
                  <a:lnTo>
                    <a:pt x="4" y="1"/>
                  </a:lnTo>
                  <a:lnTo>
                    <a:pt x="4" y="0"/>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1" name="Freeform 1272"/>
            <p:cNvSpPr>
              <a:spLocks/>
            </p:cNvSpPr>
            <p:nvPr/>
          </p:nvSpPr>
          <p:spPr bwMode="auto">
            <a:xfrm>
              <a:off x="5992016" y="4419854"/>
              <a:ext cx="1823" cy="4650"/>
            </a:xfrm>
            <a:custGeom>
              <a:avLst/>
              <a:gdLst>
                <a:gd name="T0" fmla="*/ 0 w 2"/>
                <a:gd name="T1" fmla="*/ 1 h 4"/>
                <a:gd name="T2" fmla="*/ 0 w 2"/>
                <a:gd name="T3" fmla="*/ 0 h 4"/>
                <a:gd name="T4" fmla="*/ 0 w 2"/>
                <a:gd name="T5" fmla="*/ 0 h 4"/>
                <a:gd name="T6" fmla="*/ 2 w 2"/>
                <a:gd name="T7" fmla="*/ 4 h 4"/>
                <a:gd name="T8" fmla="*/ 0 w 2"/>
                <a:gd name="T9" fmla="*/ 1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0" y="0"/>
                  </a:lnTo>
                  <a:lnTo>
                    <a:pt x="2" y="4"/>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2" name="Freeform 1273"/>
            <p:cNvSpPr>
              <a:spLocks/>
            </p:cNvSpPr>
            <p:nvPr/>
          </p:nvSpPr>
          <p:spPr bwMode="auto">
            <a:xfrm>
              <a:off x="6477721" y="4550045"/>
              <a:ext cx="12758" cy="5812"/>
            </a:xfrm>
            <a:custGeom>
              <a:avLst/>
              <a:gdLst>
                <a:gd name="T0" fmla="*/ 12 w 14"/>
                <a:gd name="T1" fmla="*/ 4 h 5"/>
                <a:gd name="T2" fmla="*/ 10 w 14"/>
                <a:gd name="T3" fmla="*/ 2 h 5"/>
                <a:gd name="T4" fmla="*/ 10 w 14"/>
                <a:gd name="T5" fmla="*/ 1 h 5"/>
                <a:gd name="T6" fmla="*/ 2 w 14"/>
                <a:gd name="T7" fmla="*/ 0 h 5"/>
                <a:gd name="T8" fmla="*/ 0 w 14"/>
                <a:gd name="T9" fmla="*/ 0 h 5"/>
                <a:gd name="T10" fmla="*/ 2 w 14"/>
                <a:gd name="T11" fmla="*/ 1 h 5"/>
                <a:gd name="T12" fmla="*/ 4 w 14"/>
                <a:gd name="T13" fmla="*/ 2 h 5"/>
                <a:gd name="T14" fmla="*/ 6 w 14"/>
                <a:gd name="T15" fmla="*/ 4 h 5"/>
                <a:gd name="T16" fmla="*/ 12 w 14"/>
                <a:gd name="T17" fmla="*/ 5 h 5"/>
                <a:gd name="T18" fmla="*/ 14 w 14"/>
                <a:gd name="T19" fmla="*/ 5 h 5"/>
                <a:gd name="T20" fmla="*/ 12 w 14"/>
                <a:gd name="T21" fmla="*/ 4 h 5"/>
                <a:gd name="T22" fmla="*/ 12 w 14"/>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5"/>
                <a:gd name="T38" fmla="*/ 14 w 1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5">
                  <a:moveTo>
                    <a:pt x="12" y="4"/>
                  </a:moveTo>
                  <a:lnTo>
                    <a:pt x="10" y="2"/>
                  </a:lnTo>
                  <a:lnTo>
                    <a:pt x="10" y="1"/>
                  </a:lnTo>
                  <a:lnTo>
                    <a:pt x="2" y="0"/>
                  </a:lnTo>
                  <a:lnTo>
                    <a:pt x="0" y="0"/>
                  </a:lnTo>
                  <a:lnTo>
                    <a:pt x="2" y="1"/>
                  </a:lnTo>
                  <a:lnTo>
                    <a:pt x="4" y="2"/>
                  </a:lnTo>
                  <a:lnTo>
                    <a:pt x="6" y="4"/>
                  </a:lnTo>
                  <a:lnTo>
                    <a:pt x="12" y="5"/>
                  </a:lnTo>
                  <a:lnTo>
                    <a:pt x="14" y="5"/>
                  </a:lnTo>
                  <a:lnTo>
                    <a:pt x="1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3" name="Freeform 1274"/>
            <p:cNvSpPr>
              <a:spLocks/>
            </p:cNvSpPr>
            <p:nvPr/>
          </p:nvSpPr>
          <p:spPr bwMode="auto">
            <a:xfrm>
              <a:off x="6536953" y="4999903"/>
              <a:ext cx="3645" cy="5812"/>
            </a:xfrm>
            <a:custGeom>
              <a:avLst/>
              <a:gdLst>
                <a:gd name="T0" fmla="*/ 4 w 4"/>
                <a:gd name="T1" fmla="*/ 1 h 5"/>
                <a:gd name="T2" fmla="*/ 4 w 4"/>
                <a:gd name="T3" fmla="*/ 0 h 5"/>
                <a:gd name="T4" fmla="*/ 2 w 4"/>
                <a:gd name="T5" fmla="*/ 0 h 5"/>
                <a:gd name="T6" fmla="*/ 0 w 4"/>
                <a:gd name="T7" fmla="*/ 4 h 5"/>
                <a:gd name="T8" fmla="*/ 0 w 4"/>
                <a:gd name="T9" fmla="*/ 4 h 5"/>
                <a:gd name="T10" fmla="*/ 0 w 4"/>
                <a:gd name="T11" fmla="*/ 5 h 5"/>
                <a:gd name="T12" fmla="*/ 2 w 4"/>
                <a:gd name="T13" fmla="*/ 5 h 5"/>
                <a:gd name="T14" fmla="*/ 2 w 4"/>
                <a:gd name="T15" fmla="*/ 5 h 5"/>
                <a:gd name="T16" fmla="*/ 2 w 4"/>
                <a:gd name="T17" fmla="*/ 5 h 5"/>
                <a:gd name="T18" fmla="*/ 2 w 4"/>
                <a:gd name="T19" fmla="*/ 5 h 5"/>
                <a:gd name="T20" fmla="*/ 2 w 4"/>
                <a:gd name="T21" fmla="*/ 4 h 5"/>
                <a:gd name="T22" fmla="*/ 4 w 4"/>
                <a:gd name="T23" fmla="*/ 4 h 5"/>
                <a:gd name="T24" fmla="*/ 4 w 4"/>
                <a:gd name="T25" fmla="*/ 4 h 5"/>
                <a:gd name="T26" fmla="*/ 4 w 4"/>
                <a:gd name="T27" fmla="*/ 4 h 5"/>
                <a:gd name="T28" fmla="*/ 4 w 4"/>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5"/>
                <a:gd name="T47" fmla="*/ 4 w 4"/>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5">
                  <a:moveTo>
                    <a:pt x="4" y="1"/>
                  </a:moveTo>
                  <a:lnTo>
                    <a:pt x="4" y="0"/>
                  </a:lnTo>
                  <a:lnTo>
                    <a:pt x="2" y="0"/>
                  </a:lnTo>
                  <a:lnTo>
                    <a:pt x="0" y="4"/>
                  </a:lnTo>
                  <a:lnTo>
                    <a:pt x="0" y="5"/>
                  </a:lnTo>
                  <a:lnTo>
                    <a:pt x="2" y="5"/>
                  </a:lnTo>
                  <a:lnTo>
                    <a:pt x="2" y="4"/>
                  </a:lnTo>
                  <a:lnTo>
                    <a:pt x="4" y="4"/>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4" name="Freeform 1275"/>
            <p:cNvSpPr>
              <a:spLocks/>
            </p:cNvSpPr>
            <p:nvPr/>
          </p:nvSpPr>
          <p:spPr bwMode="auto">
            <a:xfrm>
              <a:off x="6467697" y="4531446"/>
              <a:ext cx="11846" cy="13949"/>
            </a:xfrm>
            <a:custGeom>
              <a:avLst/>
              <a:gdLst>
                <a:gd name="T0" fmla="*/ 13 w 13"/>
                <a:gd name="T1" fmla="*/ 12 h 12"/>
                <a:gd name="T2" fmla="*/ 13 w 13"/>
                <a:gd name="T3" fmla="*/ 10 h 12"/>
                <a:gd name="T4" fmla="*/ 13 w 13"/>
                <a:gd name="T5" fmla="*/ 9 h 12"/>
                <a:gd name="T6" fmla="*/ 13 w 13"/>
                <a:gd name="T7" fmla="*/ 8 h 12"/>
                <a:gd name="T8" fmla="*/ 9 w 13"/>
                <a:gd name="T9" fmla="*/ 8 h 12"/>
                <a:gd name="T10" fmla="*/ 9 w 13"/>
                <a:gd name="T11" fmla="*/ 8 h 12"/>
                <a:gd name="T12" fmla="*/ 9 w 13"/>
                <a:gd name="T13" fmla="*/ 7 h 12"/>
                <a:gd name="T14" fmla="*/ 7 w 13"/>
                <a:gd name="T15" fmla="*/ 5 h 12"/>
                <a:gd name="T16" fmla="*/ 4 w 13"/>
                <a:gd name="T17" fmla="*/ 5 h 12"/>
                <a:gd name="T18" fmla="*/ 4 w 13"/>
                <a:gd name="T19" fmla="*/ 4 h 12"/>
                <a:gd name="T20" fmla="*/ 2 w 13"/>
                <a:gd name="T21" fmla="*/ 1 h 12"/>
                <a:gd name="T22" fmla="*/ 0 w 13"/>
                <a:gd name="T23" fmla="*/ 0 h 12"/>
                <a:gd name="T24" fmla="*/ 0 w 13"/>
                <a:gd name="T25" fmla="*/ 0 h 12"/>
                <a:gd name="T26" fmla="*/ 0 w 13"/>
                <a:gd name="T27" fmla="*/ 1 h 12"/>
                <a:gd name="T28" fmla="*/ 0 w 13"/>
                <a:gd name="T29" fmla="*/ 1 h 12"/>
                <a:gd name="T30" fmla="*/ 0 w 13"/>
                <a:gd name="T31" fmla="*/ 2 h 12"/>
                <a:gd name="T32" fmla="*/ 7 w 13"/>
                <a:gd name="T33" fmla="*/ 8 h 12"/>
                <a:gd name="T34" fmla="*/ 11 w 13"/>
                <a:gd name="T35" fmla="*/ 10 h 12"/>
                <a:gd name="T36" fmla="*/ 13 w 13"/>
                <a:gd name="T37" fmla="*/ 10 h 12"/>
                <a:gd name="T38" fmla="*/ 13 w 13"/>
                <a:gd name="T39" fmla="*/ 1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12"/>
                <a:gd name="T62" fmla="*/ 13 w 13"/>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12">
                  <a:moveTo>
                    <a:pt x="13" y="12"/>
                  </a:moveTo>
                  <a:lnTo>
                    <a:pt x="13" y="10"/>
                  </a:lnTo>
                  <a:lnTo>
                    <a:pt x="13" y="9"/>
                  </a:lnTo>
                  <a:lnTo>
                    <a:pt x="13" y="8"/>
                  </a:lnTo>
                  <a:lnTo>
                    <a:pt x="9" y="8"/>
                  </a:lnTo>
                  <a:lnTo>
                    <a:pt x="9" y="7"/>
                  </a:lnTo>
                  <a:lnTo>
                    <a:pt x="7" y="5"/>
                  </a:lnTo>
                  <a:lnTo>
                    <a:pt x="4" y="5"/>
                  </a:lnTo>
                  <a:lnTo>
                    <a:pt x="4" y="4"/>
                  </a:lnTo>
                  <a:lnTo>
                    <a:pt x="2" y="1"/>
                  </a:lnTo>
                  <a:lnTo>
                    <a:pt x="0" y="0"/>
                  </a:lnTo>
                  <a:lnTo>
                    <a:pt x="0" y="1"/>
                  </a:lnTo>
                  <a:lnTo>
                    <a:pt x="0" y="2"/>
                  </a:lnTo>
                  <a:lnTo>
                    <a:pt x="7" y="8"/>
                  </a:lnTo>
                  <a:lnTo>
                    <a:pt x="11" y="10"/>
                  </a:lnTo>
                  <a:lnTo>
                    <a:pt x="13" y="10"/>
                  </a:lnTo>
                  <a:lnTo>
                    <a:pt x="13" y="1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5" name="Freeform 1276"/>
            <p:cNvSpPr>
              <a:spLocks/>
            </p:cNvSpPr>
            <p:nvPr/>
          </p:nvSpPr>
          <p:spPr bwMode="auto">
            <a:xfrm>
              <a:off x="6460406" y="4538421"/>
              <a:ext cx="3645" cy="1162"/>
            </a:xfrm>
            <a:custGeom>
              <a:avLst/>
              <a:gdLst>
                <a:gd name="T0" fmla="*/ 4 w 4"/>
                <a:gd name="T1" fmla="*/ 1 h 1"/>
                <a:gd name="T2" fmla="*/ 4 w 4"/>
                <a:gd name="T3" fmla="*/ 1 h 1"/>
                <a:gd name="T4" fmla="*/ 4 w 4"/>
                <a:gd name="T5" fmla="*/ 0 h 1"/>
                <a:gd name="T6" fmla="*/ 2 w 4"/>
                <a:gd name="T7" fmla="*/ 0 h 1"/>
                <a:gd name="T8" fmla="*/ 0 w 4"/>
                <a:gd name="T9" fmla="*/ 0 h 1"/>
                <a:gd name="T10" fmla="*/ 0 w 4"/>
                <a:gd name="T11" fmla="*/ 0 h 1"/>
                <a:gd name="T12" fmla="*/ 2 w 4"/>
                <a:gd name="T13" fmla="*/ 1 h 1"/>
                <a:gd name="T14" fmla="*/ 4 w 4"/>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4" y="1"/>
                  </a:moveTo>
                  <a:lnTo>
                    <a:pt x="4" y="1"/>
                  </a:lnTo>
                  <a:lnTo>
                    <a:pt x="4" y="0"/>
                  </a:lnTo>
                  <a:lnTo>
                    <a:pt x="2" y="0"/>
                  </a:lnTo>
                  <a:lnTo>
                    <a:pt x="0" y="0"/>
                  </a:lnTo>
                  <a:lnTo>
                    <a:pt x="2" y="1"/>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6" name="Freeform 1277"/>
            <p:cNvSpPr>
              <a:spLocks/>
            </p:cNvSpPr>
            <p:nvPr/>
          </p:nvSpPr>
          <p:spPr bwMode="auto">
            <a:xfrm>
              <a:off x="6358345" y="4538421"/>
              <a:ext cx="5468" cy="2325"/>
            </a:xfrm>
            <a:custGeom>
              <a:avLst/>
              <a:gdLst>
                <a:gd name="T0" fmla="*/ 0 w 6"/>
                <a:gd name="T1" fmla="*/ 0 h 2"/>
                <a:gd name="T2" fmla="*/ 2 w 6"/>
                <a:gd name="T3" fmla="*/ 1 h 2"/>
                <a:gd name="T4" fmla="*/ 4 w 6"/>
                <a:gd name="T5" fmla="*/ 2 h 2"/>
                <a:gd name="T6" fmla="*/ 6 w 6"/>
                <a:gd name="T7" fmla="*/ 2 h 2"/>
                <a:gd name="T8" fmla="*/ 6 w 6"/>
                <a:gd name="T9" fmla="*/ 1 h 2"/>
                <a:gd name="T10" fmla="*/ 0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0"/>
                  </a:moveTo>
                  <a:lnTo>
                    <a:pt x="2" y="1"/>
                  </a:lnTo>
                  <a:lnTo>
                    <a:pt x="4" y="2"/>
                  </a:lnTo>
                  <a:lnTo>
                    <a:pt x="6" y="2"/>
                  </a:lnTo>
                  <a:lnTo>
                    <a:pt x="6"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7" name="Freeform 1278"/>
            <p:cNvSpPr>
              <a:spLocks/>
            </p:cNvSpPr>
            <p:nvPr/>
          </p:nvSpPr>
          <p:spPr bwMode="auto">
            <a:xfrm>
              <a:off x="6566113" y="4598867"/>
              <a:ext cx="1823" cy="5812"/>
            </a:xfrm>
            <a:custGeom>
              <a:avLst/>
              <a:gdLst>
                <a:gd name="T0" fmla="*/ 0 w 2"/>
                <a:gd name="T1" fmla="*/ 5 h 5"/>
                <a:gd name="T2" fmla="*/ 2 w 2"/>
                <a:gd name="T3" fmla="*/ 4 h 5"/>
                <a:gd name="T4" fmla="*/ 2 w 2"/>
                <a:gd name="T5" fmla="*/ 3 h 5"/>
                <a:gd name="T6" fmla="*/ 0 w 2"/>
                <a:gd name="T7" fmla="*/ 3 h 5"/>
                <a:gd name="T8" fmla="*/ 0 w 2"/>
                <a:gd name="T9" fmla="*/ 0 h 5"/>
                <a:gd name="T10" fmla="*/ 0 w 2"/>
                <a:gd name="T11" fmla="*/ 0 h 5"/>
                <a:gd name="T12" fmla="*/ 0 w 2"/>
                <a:gd name="T13" fmla="*/ 4 h 5"/>
                <a:gd name="T14" fmla="*/ 0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2" y="4"/>
                  </a:lnTo>
                  <a:lnTo>
                    <a:pt x="2" y="3"/>
                  </a:lnTo>
                  <a:lnTo>
                    <a:pt x="0" y="3"/>
                  </a:lnTo>
                  <a:lnTo>
                    <a:pt x="0" y="0"/>
                  </a:lnTo>
                  <a:lnTo>
                    <a:pt x="0" y="4"/>
                  </a:lnTo>
                  <a:lnTo>
                    <a:pt x="0"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8" name="Freeform 1279"/>
            <p:cNvSpPr>
              <a:spLocks/>
            </p:cNvSpPr>
            <p:nvPr/>
          </p:nvSpPr>
          <p:spPr bwMode="auto">
            <a:xfrm>
              <a:off x="6452205" y="4540746"/>
              <a:ext cx="17314" cy="6975"/>
            </a:xfrm>
            <a:custGeom>
              <a:avLst/>
              <a:gdLst>
                <a:gd name="T0" fmla="*/ 13 w 19"/>
                <a:gd name="T1" fmla="*/ 1 h 6"/>
                <a:gd name="T2" fmla="*/ 5 w 19"/>
                <a:gd name="T3" fmla="*/ 1 h 6"/>
                <a:gd name="T4" fmla="*/ 2 w 19"/>
                <a:gd name="T5" fmla="*/ 0 h 6"/>
                <a:gd name="T6" fmla="*/ 0 w 19"/>
                <a:gd name="T7" fmla="*/ 0 h 6"/>
                <a:gd name="T8" fmla="*/ 0 w 19"/>
                <a:gd name="T9" fmla="*/ 1 h 6"/>
                <a:gd name="T10" fmla="*/ 0 w 19"/>
                <a:gd name="T11" fmla="*/ 2 h 6"/>
                <a:gd name="T12" fmla="*/ 5 w 19"/>
                <a:gd name="T13" fmla="*/ 5 h 6"/>
                <a:gd name="T14" fmla="*/ 7 w 19"/>
                <a:gd name="T15" fmla="*/ 5 h 6"/>
                <a:gd name="T16" fmla="*/ 19 w 19"/>
                <a:gd name="T17" fmla="*/ 6 h 6"/>
                <a:gd name="T18" fmla="*/ 19 w 19"/>
                <a:gd name="T19" fmla="*/ 5 h 6"/>
                <a:gd name="T20" fmla="*/ 19 w 19"/>
                <a:gd name="T21" fmla="*/ 4 h 6"/>
                <a:gd name="T22" fmla="*/ 19 w 19"/>
                <a:gd name="T23" fmla="*/ 4 h 6"/>
                <a:gd name="T24" fmla="*/ 13 w 19"/>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6"/>
                <a:gd name="T41" fmla="*/ 19 w 1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6">
                  <a:moveTo>
                    <a:pt x="13" y="1"/>
                  </a:moveTo>
                  <a:lnTo>
                    <a:pt x="5" y="1"/>
                  </a:lnTo>
                  <a:lnTo>
                    <a:pt x="2" y="0"/>
                  </a:lnTo>
                  <a:lnTo>
                    <a:pt x="0" y="0"/>
                  </a:lnTo>
                  <a:lnTo>
                    <a:pt x="0" y="1"/>
                  </a:lnTo>
                  <a:lnTo>
                    <a:pt x="0" y="2"/>
                  </a:lnTo>
                  <a:lnTo>
                    <a:pt x="5" y="5"/>
                  </a:lnTo>
                  <a:lnTo>
                    <a:pt x="7" y="5"/>
                  </a:lnTo>
                  <a:lnTo>
                    <a:pt x="19" y="6"/>
                  </a:lnTo>
                  <a:lnTo>
                    <a:pt x="19" y="5"/>
                  </a:lnTo>
                  <a:lnTo>
                    <a:pt x="19" y="4"/>
                  </a:lnTo>
                  <a:lnTo>
                    <a:pt x="1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099" name="Freeform 1280"/>
            <p:cNvSpPr>
              <a:spLocks/>
            </p:cNvSpPr>
            <p:nvPr/>
          </p:nvSpPr>
          <p:spPr bwMode="auto">
            <a:xfrm>
              <a:off x="6563380" y="4605841"/>
              <a:ext cx="4556" cy="2325"/>
            </a:xfrm>
            <a:custGeom>
              <a:avLst/>
              <a:gdLst>
                <a:gd name="T0" fmla="*/ 0 w 5"/>
                <a:gd name="T1" fmla="*/ 0 h 2"/>
                <a:gd name="T2" fmla="*/ 0 w 5"/>
                <a:gd name="T3" fmla="*/ 0 h 2"/>
                <a:gd name="T4" fmla="*/ 0 w 5"/>
                <a:gd name="T5" fmla="*/ 1 h 2"/>
                <a:gd name="T6" fmla="*/ 0 w 5"/>
                <a:gd name="T7" fmla="*/ 1 h 2"/>
                <a:gd name="T8" fmla="*/ 0 w 5"/>
                <a:gd name="T9" fmla="*/ 1 h 2"/>
                <a:gd name="T10" fmla="*/ 0 w 5"/>
                <a:gd name="T11" fmla="*/ 2 h 2"/>
                <a:gd name="T12" fmla="*/ 5 w 5"/>
                <a:gd name="T13" fmla="*/ 2 h 2"/>
                <a:gd name="T14" fmla="*/ 3 w 5"/>
                <a:gd name="T15" fmla="*/ 1 h 2"/>
                <a:gd name="T16" fmla="*/ 3 w 5"/>
                <a:gd name="T17" fmla="*/ 0 h 2"/>
                <a:gd name="T18" fmla="*/ 3 w 5"/>
                <a:gd name="T19" fmla="*/ 0 h 2"/>
                <a:gd name="T20" fmla="*/ 0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0"/>
                  </a:moveTo>
                  <a:lnTo>
                    <a:pt x="0" y="0"/>
                  </a:lnTo>
                  <a:lnTo>
                    <a:pt x="0" y="1"/>
                  </a:lnTo>
                  <a:lnTo>
                    <a:pt x="0" y="2"/>
                  </a:lnTo>
                  <a:lnTo>
                    <a:pt x="5" y="2"/>
                  </a:lnTo>
                  <a:lnTo>
                    <a:pt x="3" y="1"/>
                  </a:lnTo>
                  <a:lnTo>
                    <a:pt x="3"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0" name="Freeform 1281"/>
            <p:cNvSpPr>
              <a:spLocks/>
            </p:cNvSpPr>
            <p:nvPr/>
          </p:nvSpPr>
          <p:spPr bwMode="auto">
            <a:xfrm>
              <a:off x="6510526" y="4645364"/>
              <a:ext cx="40096" cy="23248"/>
            </a:xfrm>
            <a:custGeom>
              <a:avLst/>
              <a:gdLst>
                <a:gd name="T0" fmla="*/ 40 w 44"/>
                <a:gd name="T1" fmla="*/ 19 h 20"/>
                <a:gd name="T2" fmla="*/ 40 w 44"/>
                <a:gd name="T3" fmla="*/ 20 h 20"/>
                <a:gd name="T4" fmla="*/ 42 w 44"/>
                <a:gd name="T5" fmla="*/ 20 h 20"/>
                <a:gd name="T6" fmla="*/ 42 w 44"/>
                <a:gd name="T7" fmla="*/ 19 h 20"/>
                <a:gd name="T8" fmla="*/ 42 w 44"/>
                <a:gd name="T9" fmla="*/ 19 h 20"/>
                <a:gd name="T10" fmla="*/ 44 w 44"/>
                <a:gd name="T11" fmla="*/ 19 h 20"/>
                <a:gd name="T12" fmla="*/ 42 w 44"/>
                <a:gd name="T13" fmla="*/ 18 h 20"/>
                <a:gd name="T14" fmla="*/ 40 w 44"/>
                <a:gd name="T15" fmla="*/ 16 h 20"/>
                <a:gd name="T16" fmla="*/ 37 w 44"/>
                <a:gd name="T17" fmla="*/ 16 h 20"/>
                <a:gd name="T18" fmla="*/ 37 w 44"/>
                <a:gd name="T19" fmla="*/ 15 h 20"/>
                <a:gd name="T20" fmla="*/ 33 w 44"/>
                <a:gd name="T21" fmla="*/ 13 h 20"/>
                <a:gd name="T22" fmla="*/ 27 w 44"/>
                <a:gd name="T23" fmla="*/ 13 h 20"/>
                <a:gd name="T24" fmla="*/ 27 w 44"/>
                <a:gd name="T25" fmla="*/ 12 h 20"/>
                <a:gd name="T26" fmla="*/ 25 w 44"/>
                <a:gd name="T27" fmla="*/ 12 h 20"/>
                <a:gd name="T28" fmla="*/ 23 w 44"/>
                <a:gd name="T29" fmla="*/ 11 h 20"/>
                <a:gd name="T30" fmla="*/ 23 w 44"/>
                <a:gd name="T31" fmla="*/ 10 h 20"/>
                <a:gd name="T32" fmla="*/ 21 w 44"/>
                <a:gd name="T33" fmla="*/ 10 h 20"/>
                <a:gd name="T34" fmla="*/ 21 w 44"/>
                <a:gd name="T35" fmla="*/ 10 h 20"/>
                <a:gd name="T36" fmla="*/ 18 w 44"/>
                <a:gd name="T37" fmla="*/ 7 h 20"/>
                <a:gd name="T38" fmla="*/ 18 w 44"/>
                <a:gd name="T39" fmla="*/ 7 h 20"/>
                <a:gd name="T40" fmla="*/ 16 w 44"/>
                <a:gd name="T41" fmla="*/ 5 h 20"/>
                <a:gd name="T42" fmla="*/ 12 w 44"/>
                <a:gd name="T43" fmla="*/ 5 h 20"/>
                <a:gd name="T44" fmla="*/ 10 w 44"/>
                <a:gd name="T45" fmla="*/ 4 h 20"/>
                <a:gd name="T46" fmla="*/ 10 w 44"/>
                <a:gd name="T47" fmla="*/ 3 h 20"/>
                <a:gd name="T48" fmla="*/ 8 w 44"/>
                <a:gd name="T49" fmla="*/ 3 h 20"/>
                <a:gd name="T50" fmla="*/ 6 w 44"/>
                <a:gd name="T51" fmla="*/ 2 h 20"/>
                <a:gd name="T52" fmla="*/ 4 w 44"/>
                <a:gd name="T53" fmla="*/ 2 h 20"/>
                <a:gd name="T54" fmla="*/ 2 w 44"/>
                <a:gd name="T55" fmla="*/ 0 h 20"/>
                <a:gd name="T56" fmla="*/ 0 w 44"/>
                <a:gd name="T57" fmla="*/ 0 h 20"/>
                <a:gd name="T58" fmla="*/ 2 w 44"/>
                <a:gd name="T59" fmla="*/ 2 h 20"/>
                <a:gd name="T60" fmla="*/ 2 w 44"/>
                <a:gd name="T61" fmla="*/ 3 h 20"/>
                <a:gd name="T62" fmla="*/ 4 w 44"/>
                <a:gd name="T63" fmla="*/ 5 h 20"/>
                <a:gd name="T64" fmla="*/ 6 w 44"/>
                <a:gd name="T65" fmla="*/ 6 h 20"/>
                <a:gd name="T66" fmla="*/ 6 w 44"/>
                <a:gd name="T67" fmla="*/ 7 h 20"/>
                <a:gd name="T68" fmla="*/ 10 w 44"/>
                <a:gd name="T69" fmla="*/ 10 h 20"/>
                <a:gd name="T70" fmla="*/ 16 w 44"/>
                <a:gd name="T71" fmla="*/ 11 h 20"/>
                <a:gd name="T72" fmla="*/ 16 w 44"/>
                <a:gd name="T73" fmla="*/ 12 h 20"/>
                <a:gd name="T74" fmla="*/ 16 w 44"/>
                <a:gd name="T75" fmla="*/ 13 h 20"/>
                <a:gd name="T76" fmla="*/ 18 w 44"/>
                <a:gd name="T77" fmla="*/ 13 h 20"/>
                <a:gd name="T78" fmla="*/ 21 w 44"/>
                <a:gd name="T79" fmla="*/ 13 h 20"/>
                <a:gd name="T80" fmla="*/ 23 w 44"/>
                <a:gd name="T81" fmla="*/ 14 h 20"/>
                <a:gd name="T82" fmla="*/ 25 w 44"/>
                <a:gd name="T83" fmla="*/ 14 h 20"/>
                <a:gd name="T84" fmla="*/ 25 w 44"/>
                <a:gd name="T85" fmla="*/ 15 h 20"/>
                <a:gd name="T86" fmla="*/ 27 w 44"/>
                <a:gd name="T87" fmla="*/ 15 h 20"/>
                <a:gd name="T88" fmla="*/ 27 w 44"/>
                <a:gd name="T89" fmla="*/ 15 h 20"/>
                <a:gd name="T90" fmla="*/ 27 w 44"/>
                <a:gd name="T91" fmla="*/ 15 h 20"/>
                <a:gd name="T92" fmla="*/ 29 w 44"/>
                <a:gd name="T93" fmla="*/ 16 h 20"/>
                <a:gd name="T94" fmla="*/ 29 w 44"/>
                <a:gd name="T95" fmla="*/ 16 h 20"/>
                <a:gd name="T96" fmla="*/ 31 w 44"/>
                <a:gd name="T97" fmla="*/ 16 h 20"/>
                <a:gd name="T98" fmla="*/ 31 w 44"/>
                <a:gd name="T99" fmla="*/ 18 h 20"/>
                <a:gd name="T100" fmla="*/ 33 w 44"/>
                <a:gd name="T101" fmla="*/ 18 h 20"/>
                <a:gd name="T102" fmla="*/ 35 w 44"/>
                <a:gd name="T103" fmla="*/ 18 h 20"/>
                <a:gd name="T104" fmla="*/ 37 w 44"/>
                <a:gd name="T105" fmla="*/ 18 h 20"/>
                <a:gd name="T106" fmla="*/ 37 w 44"/>
                <a:gd name="T107" fmla="*/ 19 h 20"/>
                <a:gd name="T108" fmla="*/ 40 w 44"/>
                <a:gd name="T109" fmla="*/ 19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
                <a:gd name="T166" fmla="*/ 0 h 20"/>
                <a:gd name="T167" fmla="*/ 44 w 44"/>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 h="20">
                  <a:moveTo>
                    <a:pt x="40" y="19"/>
                  </a:moveTo>
                  <a:lnTo>
                    <a:pt x="40" y="20"/>
                  </a:lnTo>
                  <a:lnTo>
                    <a:pt x="42" y="20"/>
                  </a:lnTo>
                  <a:lnTo>
                    <a:pt x="42" y="19"/>
                  </a:lnTo>
                  <a:lnTo>
                    <a:pt x="44" y="19"/>
                  </a:lnTo>
                  <a:lnTo>
                    <a:pt x="42" y="18"/>
                  </a:lnTo>
                  <a:lnTo>
                    <a:pt x="40" y="16"/>
                  </a:lnTo>
                  <a:lnTo>
                    <a:pt x="37" y="16"/>
                  </a:lnTo>
                  <a:lnTo>
                    <a:pt x="37" y="15"/>
                  </a:lnTo>
                  <a:lnTo>
                    <a:pt x="33" y="13"/>
                  </a:lnTo>
                  <a:lnTo>
                    <a:pt x="27" y="13"/>
                  </a:lnTo>
                  <a:lnTo>
                    <a:pt x="27" y="12"/>
                  </a:lnTo>
                  <a:lnTo>
                    <a:pt x="25" y="12"/>
                  </a:lnTo>
                  <a:lnTo>
                    <a:pt x="23" y="11"/>
                  </a:lnTo>
                  <a:lnTo>
                    <a:pt x="23" y="10"/>
                  </a:lnTo>
                  <a:lnTo>
                    <a:pt x="21" y="10"/>
                  </a:lnTo>
                  <a:lnTo>
                    <a:pt x="18" y="7"/>
                  </a:lnTo>
                  <a:lnTo>
                    <a:pt x="16" y="5"/>
                  </a:lnTo>
                  <a:lnTo>
                    <a:pt x="12" y="5"/>
                  </a:lnTo>
                  <a:lnTo>
                    <a:pt x="10" y="4"/>
                  </a:lnTo>
                  <a:lnTo>
                    <a:pt x="10" y="3"/>
                  </a:lnTo>
                  <a:lnTo>
                    <a:pt x="8" y="3"/>
                  </a:lnTo>
                  <a:lnTo>
                    <a:pt x="6" y="2"/>
                  </a:lnTo>
                  <a:lnTo>
                    <a:pt x="4" y="2"/>
                  </a:lnTo>
                  <a:lnTo>
                    <a:pt x="2" y="0"/>
                  </a:lnTo>
                  <a:lnTo>
                    <a:pt x="0" y="0"/>
                  </a:lnTo>
                  <a:lnTo>
                    <a:pt x="2" y="2"/>
                  </a:lnTo>
                  <a:lnTo>
                    <a:pt x="2" y="3"/>
                  </a:lnTo>
                  <a:lnTo>
                    <a:pt x="4" y="5"/>
                  </a:lnTo>
                  <a:lnTo>
                    <a:pt x="6" y="6"/>
                  </a:lnTo>
                  <a:lnTo>
                    <a:pt x="6" y="7"/>
                  </a:lnTo>
                  <a:lnTo>
                    <a:pt x="10" y="10"/>
                  </a:lnTo>
                  <a:lnTo>
                    <a:pt x="16" y="11"/>
                  </a:lnTo>
                  <a:lnTo>
                    <a:pt x="16" y="12"/>
                  </a:lnTo>
                  <a:lnTo>
                    <a:pt x="16" y="13"/>
                  </a:lnTo>
                  <a:lnTo>
                    <a:pt x="18" y="13"/>
                  </a:lnTo>
                  <a:lnTo>
                    <a:pt x="21" y="13"/>
                  </a:lnTo>
                  <a:lnTo>
                    <a:pt x="23" y="14"/>
                  </a:lnTo>
                  <a:lnTo>
                    <a:pt x="25" y="14"/>
                  </a:lnTo>
                  <a:lnTo>
                    <a:pt x="25" y="15"/>
                  </a:lnTo>
                  <a:lnTo>
                    <a:pt x="27" y="15"/>
                  </a:lnTo>
                  <a:lnTo>
                    <a:pt x="29" y="16"/>
                  </a:lnTo>
                  <a:lnTo>
                    <a:pt x="31" y="16"/>
                  </a:lnTo>
                  <a:lnTo>
                    <a:pt x="31" y="18"/>
                  </a:lnTo>
                  <a:lnTo>
                    <a:pt x="33" y="18"/>
                  </a:lnTo>
                  <a:lnTo>
                    <a:pt x="35" y="18"/>
                  </a:lnTo>
                  <a:lnTo>
                    <a:pt x="37" y="18"/>
                  </a:lnTo>
                  <a:lnTo>
                    <a:pt x="37" y="19"/>
                  </a:lnTo>
                  <a:lnTo>
                    <a:pt x="40" y="1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1" name="Freeform 1282"/>
            <p:cNvSpPr>
              <a:spLocks/>
            </p:cNvSpPr>
            <p:nvPr/>
          </p:nvSpPr>
          <p:spPr bwMode="auto">
            <a:xfrm>
              <a:off x="6566113" y="4619791"/>
              <a:ext cx="5468" cy="2325"/>
            </a:xfrm>
            <a:custGeom>
              <a:avLst/>
              <a:gdLst>
                <a:gd name="T0" fmla="*/ 2 w 6"/>
                <a:gd name="T1" fmla="*/ 2 h 2"/>
                <a:gd name="T2" fmla="*/ 4 w 6"/>
                <a:gd name="T3" fmla="*/ 2 h 2"/>
                <a:gd name="T4" fmla="*/ 6 w 6"/>
                <a:gd name="T5" fmla="*/ 2 h 2"/>
                <a:gd name="T6" fmla="*/ 4 w 6"/>
                <a:gd name="T7" fmla="*/ 1 h 2"/>
                <a:gd name="T8" fmla="*/ 4 w 6"/>
                <a:gd name="T9" fmla="*/ 1 h 2"/>
                <a:gd name="T10" fmla="*/ 2 w 6"/>
                <a:gd name="T11" fmla="*/ 0 h 2"/>
                <a:gd name="T12" fmla="*/ 2 w 6"/>
                <a:gd name="T13" fmla="*/ 1 h 2"/>
                <a:gd name="T14" fmla="*/ 0 w 6"/>
                <a:gd name="T15" fmla="*/ 1 h 2"/>
                <a:gd name="T16" fmla="*/ 0 w 6"/>
                <a:gd name="T17" fmla="*/ 2 h 2"/>
                <a:gd name="T18" fmla="*/ 2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2" y="2"/>
                  </a:moveTo>
                  <a:lnTo>
                    <a:pt x="4" y="2"/>
                  </a:lnTo>
                  <a:lnTo>
                    <a:pt x="6" y="2"/>
                  </a:lnTo>
                  <a:lnTo>
                    <a:pt x="4" y="1"/>
                  </a:lnTo>
                  <a:lnTo>
                    <a:pt x="2" y="0"/>
                  </a:lnTo>
                  <a:lnTo>
                    <a:pt x="2" y="1"/>
                  </a:lnTo>
                  <a:lnTo>
                    <a:pt x="0" y="1"/>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2" name="Freeform 1283"/>
            <p:cNvSpPr>
              <a:spLocks/>
            </p:cNvSpPr>
            <p:nvPr/>
          </p:nvSpPr>
          <p:spPr bwMode="auto">
            <a:xfrm>
              <a:off x="6412109" y="4515172"/>
              <a:ext cx="13669" cy="6975"/>
            </a:xfrm>
            <a:custGeom>
              <a:avLst/>
              <a:gdLst>
                <a:gd name="T0" fmla="*/ 15 w 15"/>
                <a:gd name="T1" fmla="*/ 6 h 6"/>
                <a:gd name="T2" fmla="*/ 13 w 15"/>
                <a:gd name="T3" fmla="*/ 5 h 6"/>
                <a:gd name="T4" fmla="*/ 13 w 15"/>
                <a:gd name="T5" fmla="*/ 5 h 6"/>
                <a:gd name="T6" fmla="*/ 11 w 15"/>
                <a:gd name="T7" fmla="*/ 4 h 6"/>
                <a:gd name="T8" fmla="*/ 9 w 15"/>
                <a:gd name="T9" fmla="*/ 4 h 6"/>
                <a:gd name="T10" fmla="*/ 6 w 15"/>
                <a:gd name="T11" fmla="*/ 3 h 6"/>
                <a:gd name="T12" fmla="*/ 4 w 15"/>
                <a:gd name="T13" fmla="*/ 2 h 6"/>
                <a:gd name="T14" fmla="*/ 0 w 15"/>
                <a:gd name="T15" fmla="*/ 0 h 6"/>
                <a:gd name="T16" fmla="*/ 0 w 15"/>
                <a:gd name="T17" fmla="*/ 0 h 6"/>
                <a:gd name="T18" fmla="*/ 6 w 15"/>
                <a:gd name="T19" fmla="*/ 5 h 6"/>
                <a:gd name="T20" fmla="*/ 13 w 15"/>
                <a:gd name="T21" fmla="*/ 6 h 6"/>
                <a:gd name="T22" fmla="*/ 15 w 15"/>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6"/>
                <a:gd name="T38" fmla="*/ 15 w 1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6">
                  <a:moveTo>
                    <a:pt x="15" y="6"/>
                  </a:moveTo>
                  <a:lnTo>
                    <a:pt x="13" y="5"/>
                  </a:lnTo>
                  <a:lnTo>
                    <a:pt x="11" y="4"/>
                  </a:lnTo>
                  <a:lnTo>
                    <a:pt x="9" y="4"/>
                  </a:lnTo>
                  <a:lnTo>
                    <a:pt x="6" y="3"/>
                  </a:lnTo>
                  <a:lnTo>
                    <a:pt x="4" y="2"/>
                  </a:lnTo>
                  <a:lnTo>
                    <a:pt x="0" y="0"/>
                  </a:lnTo>
                  <a:lnTo>
                    <a:pt x="6" y="5"/>
                  </a:lnTo>
                  <a:lnTo>
                    <a:pt x="13" y="6"/>
                  </a:lnTo>
                  <a:lnTo>
                    <a:pt x="15"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3" name="Freeform 1284"/>
            <p:cNvSpPr>
              <a:spLocks/>
            </p:cNvSpPr>
            <p:nvPr/>
          </p:nvSpPr>
          <p:spPr bwMode="auto">
            <a:xfrm>
              <a:off x="6417577" y="4527959"/>
              <a:ext cx="2734" cy="2325"/>
            </a:xfrm>
            <a:custGeom>
              <a:avLst/>
              <a:gdLst>
                <a:gd name="T0" fmla="*/ 0 w 3"/>
                <a:gd name="T1" fmla="*/ 0 h 2"/>
                <a:gd name="T2" fmla="*/ 0 w 3"/>
                <a:gd name="T3" fmla="*/ 0 h 2"/>
                <a:gd name="T4" fmla="*/ 0 w 3"/>
                <a:gd name="T5" fmla="*/ 1 h 2"/>
                <a:gd name="T6" fmla="*/ 3 w 3"/>
                <a:gd name="T7" fmla="*/ 2 h 2"/>
                <a:gd name="T8" fmla="*/ 3 w 3"/>
                <a:gd name="T9" fmla="*/ 1 h 2"/>
                <a:gd name="T10" fmla="*/ 3 w 3"/>
                <a:gd name="T11" fmla="*/ 1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1"/>
                  </a:lnTo>
                  <a:lnTo>
                    <a:pt x="3" y="2"/>
                  </a:lnTo>
                  <a:lnTo>
                    <a:pt x="3" y="1"/>
                  </a:lnTo>
                  <a:lnTo>
                    <a:pt x="3"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4" name="Freeform 1285"/>
            <p:cNvSpPr>
              <a:spLocks/>
            </p:cNvSpPr>
            <p:nvPr/>
          </p:nvSpPr>
          <p:spPr bwMode="auto">
            <a:xfrm>
              <a:off x="6456761" y="4565157"/>
              <a:ext cx="5468" cy="1162"/>
            </a:xfrm>
            <a:custGeom>
              <a:avLst/>
              <a:gdLst>
                <a:gd name="T0" fmla="*/ 4 w 6"/>
                <a:gd name="T1" fmla="*/ 0 h 1"/>
                <a:gd name="T2" fmla="*/ 0 w 6"/>
                <a:gd name="T3" fmla="*/ 0 h 1"/>
                <a:gd name="T4" fmla="*/ 0 w 6"/>
                <a:gd name="T5" fmla="*/ 0 h 1"/>
                <a:gd name="T6" fmla="*/ 0 w 6"/>
                <a:gd name="T7" fmla="*/ 0 h 1"/>
                <a:gd name="T8" fmla="*/ 2 w 6"/>
                <a:gd name="T9" fmla="*/ 0 h 1"/>
                <a:gd name="T10" fmla="*/ 4 w 6"/>
                <a:gd name="T11" fmla="*/ 1 h 1"/>
                <a:gd name="T12" fmla="*/ 6 w 6"/>
                <a:gd name="T13" fmla="*/ 1 h 1"/>
                <a:gd name="T14" fmla="*/ 6 w 6"/>
                <a:gd name="T15" fmla="*/ 0 h 1"/>
                <a:gd name="T16" fmla="*/ 4 w 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4" y="0"/>
                  </a:moveTo>
                  <a:lnTo>
                    <a:pt x="0" y="0"/>
                  </a:lnTo>
                  <a:lnTo>
                    <a:pt x="2" y="0"/>
                  </a:lnTo>
                  <a:lnTo>
                    <a:pt x="4" y="1"/>
                  </a:lnTo>
                  <a:lnTo>
                    <a:pt x="6" y="1"/>
                  </a:lnTo>
                  <a:lnTo>
                    <a:pt x="6"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5" name="Freeform 1286"/>
            <p:cNvSpPr>
              <a:spLocks/>
            </p:cNvSpPr>
            <p:nvPr/>
          </p:nvSpPr>
          <p:spPr bwMode="auto">
            <a:xfrm>
              <a:off x="6412109" y="4524472"/>
              <a:ext cx="3645" cy="3487"/>
            </a:xfrm>
            <a:custGeom>
              <a:avLst/>
              <a:gdLst>
                <a:gd name="T0" fmla="*/ 0 w 4"/>
                <a:gd name="T1" fmla="*/ 0 h 3"/>
                <a:gd name="T2" fmla="*/ 0 w 4"/>
                <a:gd name="T3" fmla="*/ 0 h 3"/>
                <a:gd name="T4" fmla="*/ 0 w 4"/>
                <a:gd name="T5" fmla="*/ 2 h 3"/>
                <a:gd name="T6" fmla="*/ 2 w 4"/>
                <a:gd name="T7" fmla="*/ 3 h 3"/>
                <a:gd name="T8" fmla="*/ 4 w 4"/>
                <a:gd name="T9" fmla="*/ 2 h 3"/>
                <a:gd name="T10" fmla="*/ 2 w 4"/>
                <a:gd name="T11" fmla="*/ 0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0" y="2"/>
                  </a:lnTo>
                  <a:lnTo>
                    <a:pt x="2" y="3"/>
                  </a:lnTo>
                  <a:lnTo>
                    <a:pt x="4" y="2"/>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6" name="Freeform 1287"/>
            <p:cNvSpPr>
              <a:spLocks/>
            </p:cNvSpPr>
            <p:nvPr/>
          </p:nvSpPr>
          <p:spPr bwMode="auto">
            <a:xfrm>
              <a:off x="6422133" y="4532609"/>
              <a:ext cx="1823" cy="1162"/>
            </a:xfrm>
            <a:custGeom>
              <a:avLst/>
              <a:gdLst>
                <a:gd name="T0" fmla="*/ 0 w 2"/>
                <a:gd name="T1" fmla="*/ 0 h 1"/>
                <a:gd name="T2" fmla="*/ 0 w 2"/>
                <a:gd name="T3" fmla="*/ 0 h 1"/>
                <a:gd name="T4" fmla="*/ 0 w 2"/>
                <a:gd name="T5" fmla="*/ 1 h 1"/>
                <a:gd name="T6" fmla="*/ 2 w 2"/>
                <a:gd name="T7" fmla="*/ 1 h 1"/>
                <a:gd name="T8" fmla="*/ 2 w 2"/>
                <a:gd name="T9" fmla="*/ 1 h 1"/>
                <a:gd name="T10" fmla="*/ 2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7" name="Freeform 1288"/>
            <p:cNvSpPr>
              <a:spLocks/>
            </p:cNvSpPr>
            <p:nvPr/>
          </p:nvSpPr>
          <p:spPr bwMode="auto">
            <a:xfrm>
              <a:off x="6439447" y="4524472"/>
              <a:ext cx="17314" cy="8137"/>
            </a:xfrm>
            <a:custGeom>
              <a:avLst/>
              <a:gdLst>
                <a:gd name="T0" fmla="*/ 19 w 19"/>
                <a:gd name="T1" fmla="*/ 7 h 7"/>
                <a:gd name="T2" fmla="*/ 19 w 19"/>
                <a:gd name="T3" fmla="*/ 6 h 7"/>
                <a:gd name="T4" fmla="*/ 0 w 19"/>
                <a:gd name="T5" fmla="*/ 0 h 7"/>
                <a:gd name="T6" fmla="*/ 0 w 19"/>
                <a:gd name="T7" fmla="*/ 0 h 7"/>
                <a:gd name="T8" fmla="*/ 2 w 19"/>
                <a:gd name="T9" fmla="*/ 2 h 7"/>
                <a:gd name="T10" fmla="*/ 19 w 19"/>
                <a:gd name="T11" fmla="*/ 7 h 7"/>
                <a:gd name="T12" fmla="*/ 19 w 19"/>
                <a:gd name="T13" fmla="*/ 7 h 7"/>
                <a:gd name="T14" fmla="*/ 0 60000 65536"/>
                <a:gd name="T15" fmla="*/ 0 60000 65536"/>
                <a:gd name="T16" fmla="*/ 0 60000 65536"/>
                <a:gd name="T17" fmla="*/ 0 60000 65536"/>
                <a:gd name="T18" fmla="*/ 0 60000 65536"/>
                <a:gd name="T19" fmla="*/ 0 60000 65536"/>
                <a:gd name="T20" fmla="*/ 0 60000 65536"/>
                <a:gd name="T21" fmla="*/ 0 w 19"/>
                <a:gd name="T22" fmla="*/ 0 h 7"/>
                <a:gd name="T23" fmla="*/ 19 w 1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7">
                  <a:moveTo>
                    <a:pt x="19" y="7"/>
                  </a:moveTo>
                  <a:lnTo>
                    <a:pt x="19" y="6"/>
                  </a:lnTo>
                  <a:lnTo>
                    <a:pt x="0" y="0"/>
                  </a:lnTo>
                  <a:lnTo>
                    <a:pt x="2" y="2"/>
                  </a:lnTo>
                  <a:lnTo>
                    <a:pt x="19"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8" name="Freeform 1289"/>
            <p:cNvSpPr>
              <a:spLocks/>
            </p:cNvSpPr>
            <p:nvPr/>
          </p:nvSpPr>
          <p:spPr bwMode="auto">
            <a:xfrm>
              <a:off x="6429423" y="4533771"/>
              <a:ext cx="3645" cy="2325"/>
            </a:xfrm>
            <a:custGeom>
              <a:avLst/>
              <a:gdLst>
                <a:gd name="T0" fmla="*/ 2 w 4"/>
                <a:gd name="T1" fmla="*/ 0 h 2"/>
                <a:gd name="T2" fmla="*/ 2 w 4"/>
                <a:gd name="T3" fmla="*/ 0 h 2"/>
                <a:gd name="T4" fmla="*/ 0 w 4"/>
                <a:gd name="T5" fmla="*/ 0 h 2"/>
                <a:gd name="T6" fmla="*/ 2 w 4"/>
                <a:gd name="T7" fmla="*/ 0 h 2"/>
                <a:gd name="T8" fmla="*/ 2 w 4"/>
                <a:gd name="T9" fmla="*/ 2 h 2"/>
                <a:gd name="T10" fmla="*/ 4 w 4"/>
                <a:gd name="T11" fmla="*/ 2 h 2"/>
                <a:gd name="T12" fmla="*/ 4 w 4"/>
                <a:gd name="T13" fmla="*/ 0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2" y="0"/>
                  </a:lnTo>
                  <a:lnTo>
                    <a:pt x="2" y="2"/>
                  </a:lnTo>
                  <a:lnTo>
                    <a:pt x="4" y="2"/>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09" name="Freeform 1290"/>
            <p:cNvSpPr>
              <a:spLocks/>
            </p:cNvSpPr>
            <p:nvPr/>
          </p:nvSpPr>
          <p:spPr bwMode="auto">
            <a:xfrm>
              <a:off x="6422133" y="4529122"/>
              <a:ext cx="7290" cy="4650"/>
            </a:xfrm>
            <a:custGeom>
              <a:avLst/>
              <a:gdLst>
                <a:gd name="T0" fmla="*/ 4 w 8"/>
                <a:gd name="T1" fmla="*/ 1 h 4"/>
                <a:gd name="T2" fmla="*/ 4 w 8"/>
                <a:gd name="T3" fmla="*/ 0 h 4"/>
                <a:gd name="T4" fmla="*/ 2 w 8"/>
                <a:gd name="T5" fmla="*/ 0 h 4"/>
                <a:gd name="T6" fmla="*/ 0 w 8"/>
                <a:gd name="T7" fmla="*/ 0 h 4"/>
                <a:gd name="T8" fmla="*/ 0 w 8"/>
                <a:gd name="T9" fmla="*/ 1 h 4"/>
                <a:gd name="T10" fmla="*/ 0 w 8"/>
                <a:gd name="T11" fmla="*/ 1 h 4"/>
                <a:gd name="T12" fmla="*/ 2 w 8"/>
                <a:gd name="T13" fmla="*/ 2 h 4"/>
                <a:gd name="T14" fmla="*/ 4 w 8"/>
                <a:gd name="T15" fmla="*/ 2 h 4"/>
                <a:gd name="T16" fmla="*/ 6 w 8"/>
                <a:gd name="T17" fmla="*/ 4 h 4"/>
                <a:gd name="T18" fmla="*/ 8 w 8"/>
                <a:gd name="T19" fmla="*/ 4 h 4"/>
                <a:gd name="T20" fmla="*/ 8 w 8"/>
                <a:gd name="T21" fmla="*/ 2 h 4"/>
                <a:gd name="T22" fmla="*/ 4 w 8"/>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
                <a:gd name="T38" fmla="*/ 8 w 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
                  <a:moveTo>
                    <a:pt x="4" y="1"/>
                  </a:moveTo>
                  <a:lnTo>
                    <a:pt x="4" y="0"/>
                  </a:lnTo>
                  <a:lnTo>
                    <a:pt x="2" y="0"/>
                  </a:lnTo>
                  <a:lnTo>
                    <a:pt x="0" y="0"/>
                  </a:lnTo>
                  <a:lnTo>
                    <a:pt x="0" y="1"/>
                  </a:lnTo>
                  <a:lnTo>
                    <a:pt x="2" y="2"/>
                  </a:lnTo>
                  <a:lnTo>
                    <a:pt x="4" y="2"/>
                  </a:lnTo>
                  <a:lnTo>
                    <a:pt x="6" y="4"/>
                  </a:lnTo>
                  <a:lnTo>
                    <a:pt x="8" y="4"/>
                  </a:lnTo>
                  <a:lnTo>
                    <a:pt x="8"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0" name="Freeform 1291"/>
            <p:cNvSpPr>
              <a:spLocks/>
            </p:cNvSpPr>
            <p:nvPr/>
          </p:nvSpPr>
          <p:spPr bwMode="auto">
            <a:xfrm>
              <a:off x="5821609" y="4518660"/>
              <a:ext cx="17314" cy="3487"/>
            </a:xfrm>
            <a:custGeom>
              <a:avLst/>
              <a:gdLst>
                <a:gd name="T0" fmla="*/ 2 w 19"/>
                <a:gd name="T1" fmla="*/ 1 h 3"/>
                <a:gd name="T2" fmla="*/ 0 w 19"/>
                <a:gd name="T3" fmla="*/ 1 h 3"/>
                <a:gd name="T4" fmla="*/ 0 w 19"/>
                <a:gd name="T5" fmla="*/ 1 h 3"/>
                <a:gd name="T6" fmla="*/ 0 w 19"/>
                <a:gd name="T7" fmla="*/ 2 h 3"/>
                <a:gd name="T8" fmla="*/ 2 w 19"/>
                <a:gd name="T9" fmla="*/ 2 h 3"/>
                <a:gd name="T10" fmla="*/ 10 w 19"/>
                <a:gd name="T11" fmla="*/ 3 h 3"/>
                <a:gd name="T12" fmla="*/ 19 w 19"/>
                <a:gd name="T13" fmla="*/ 1 h 3"/>
                <a:gd name="T14" fmla="*/ 16 w 19"/>
                <a:gd name="T15" fmla="*/ 0 h 3"/>
                <a:gd name="T16" fmla="*/ 4 w 19"/>
                <a:gd name="T17" fmla="*/ 0 h 3"/>
                <a:gd name="T18" fmla="*/ 2 w 19"/>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
                <a:gd name="T32" fmla="*/ 19 w 1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
                  <a:moveTo>
                    <a:pt x="2" y="1"/>
                  </a:moveTo>
                  <a:lnTo>
                    <a:pt x="0" y="1"/>
                  </a:lnTo>
                  <a:lnTo>
                    <a:pt x="0" y="2"/>
                  </a:lnTo>
                  <a:lnTo>
                    <a:pt x="2" y="2"/>
                  </a:lnTo>
                  <a:lnTo>
                    <a:pt x="10" y="3"/>
                  </a:lnTo>
                  <a:lnTo>
                    <a:pt x="19" y="1"/>
                  </a:lnTo>
                  <a:lnTo>
                    <a:pt x="16" y="0"/>
                  </a:lnTo>
                  <a:lnTo>
                    <a:pt x="4" y="0"/>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1" name="Freeform 1292"/>
            <p:cNvSpPr>
              <a:spLocks/>
            </p:cNvSpPr>
            <p:nvPr/>
          </p:nvSpPr>
          <p:spPr bwMode="auto">
            <a:xfrm>
              <a:off x="6057627" y="4559345"/>
              <a:ext cx="14580" cy="6975"/>
            </a:xfrm>
            <a:custGeom>
              <a:avLst/>
              <a:gdLst>
                <a:gd name="T0" fmla="*/ 10 w 16"/>
                <a:gd name="T1" fmla="*/ 6 h 6"/>
                <a:gd name="T2" fmla="*/ 14 w 16"/>
                <a:gd name="T3" fmla="*/ 5 h 6"/>
                <a:gd name="T4" fmla="*/ 16 w 16"/>
                <a:gd name="T5" fmla="*/ 2 h 6"/>
                <a:gd name="T6" fmla="*/ 14 w 16"/>
                <a:gd name="T7" fmla="*/ 1 h 6"/>
                <a:gd name="T8" fmla="*/ 14 w 16"/>
                <a:gd name="T9" fmla="*/ 0 h 6"/>
                <a:gd name="T10" fmla="*/ 12 w 16"/>
                <a:gd name="T11" fmla="*/ 0 h 6"/>
                <a:gd name="T12" fmla="*/ 10 w 16"/>
                <a:gd name="T13" fmla="*/ 1 h 6"/>
                <a:gd name="T14" fmla="*/ 8 w 16"/>
                <a:gd name="T15" fmla="*/ 1 h 6"/>
                <a:gd name="T16" fmla="*/ 4 w 16"/>
                <a:gd name="T17" fmla="*/ 2 h 6"/>
                <a:gd name="T18" fmla="*/ 2 w 16"/>
                <a:gd name="T19" fmla="*/ 1 h 6"/>
                <a:gd name="T20" fmla="*/ 2 w 16"/>
                <a:gd name="T21" fmla="*/ 1 h 6"/>
                <a:gd name="T22" fmla="*/ 0 w 16"/>
                <a:gd name="T23" fmla="*/ 1 h 6"/>
                <a:gd name="T24" fmla="*/ 0 w 16"/>
                <a:gd name="T25" fmla="*/ 0 h 6"/>
                <a:gd name="T26" fmla="*/ 2 w 16"/>
                <a:gd name="T27" fmla="*/ 4 h 6"/>
                <a:gd name="T28" fmla="*/ 8 w 16"/>
                <a:gd name="T29" fmla="*/ 6 h 6"/>
                <a:gd name="T30" fmla="*/ 10 w 16"/>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6"/>
                <a:gd name="T50" fmla="*/ 16 w 16"/>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6">
                  <a:moveTo>
                    <a:pt x="10" y="6"/>
                  </a:moveTo>
                  <a:lnTo>
                    <a:pt x="14" y="5"/>
                  </a:lnTo>
                  <a:lnTo>
                    <a:pt x="16" y="2"/>
                  </a:lnTo>
                  <a:lnTo>
                    <a:pt x="14" y="1"/>
                  </a:lnTo>
                  <a:lnTo>
                    <a:pt x="14" y="0"/>
                  </a:lnTo>
                  <a:lnTo>
                    <a:pt x="12" y="0"/>
                  </a:lnTo>
                  <a:lnTo>
                    <a:pt x="10" y="1"/>
                  </a:lnTo>
                  <a:lnTo>
                    <a:pt x="8" y="1"/>
                  </a:lnTo>
                  <a:lnTo>
                    <a:pt x="4" y="2"/>
                  </a:lnTo>
                  <a:lnTo>
                    <a:pt x="2" y="1"/>
                  </a:lnTo>
                  <a:lnTo>
                    <a:pt x="0" y="1"/>
                  </a:lnTo>
                  <a:lnTo>
                    <a:pt x="0" y="0"/>
                  </a:lnTo>
                  <a:lnTo>
                    <a:pt x="2" y="4"/>
                  </a:lnTo>
                  <a:lnTo>
                    <a:pt x="8" y="6"/>
                  </a:lnTo>
                  <a:lnTo>
                    <a:pt x="10"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2" name="Freeform 1293"/>
            <p:cNvSpPr>
              <a:spLocks/>
            </p:cNvSpPr>
            <p:nvPr/>
          </p:nvSpPr>
          <p:spPr bwMode="auto">
            <a:xfrm>
              <a:off x="6094077" y="4503548"/>
              <a:ext cx="1823" cy="4650"/>
            </a:xfrm>
            <a:custGeom>
              <a:avLst/>
              <a:gdLst>
                <a:gd name="T0" fmla="*/ 0 w 2"/>
                <a:gd name="T1" fmla="*/ 4 h 4"/>
                <a:gd name="T2" fmla="*/ 0 w 2"/>
                <a:gd name="T3" fmla="*/ 4 h 4"/>
                <a:gd name="T4" fmla="*/ 2 w 2"/>
                <a:gd name="T5" fmla="*/ 1 h 4"/>
                <a:gd name="T6" fmla="*/ 2 w 2"/>
                <a:gd name="T7" fmla="*/ 0 h 4"/>
                <a:gd name="T8" fmla="*/ 0 w 2"/>
                <a:gd name="T9" fmla="*/ 1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4"/>
                  </a:moveTo>
                  <a:lnTo>
                    <a:pt x="0" y="4"/>
                  </a:lnTo>
                  <a:lnTo>
                    <a:pt x="2" y="1"/>
                  </a:lnTo>
                  <a:lnTo>
                    <a:pt x="2" y="0"/>
                  </a:lnTo>
                  <a:lnTo>
                    <a:pt x="0" y="1"/>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3" name="Freeform 1294"/>
            <p:cNvSpPr>
              <a:spLocks/>
            </p:cNvSpPr>
            <p:nvPr/>
          </p:nvSpPr>
          <p:spPr bwMode="auto">
            <a:xfrm>
              <a:off x="6108658" y="4512848"/>
              <a:ext cx="4556" cy="6975"/>
            </a:xfrm>
            <a:custGeom>
              <a:avLst/>
              <a:gdLst>
                <a:gd name="T0" fmla="*/ 0 w 5"/>
                <a:gd name="T1" fmla="*/ 4 h 6"/>
                <a:gd name="T2" fmla="*/ 0 w 5"/>
                <a:gd name="T3" fmla="*/ 2 h 6"/>
                <a:gd name="T4" fmla="*/ 0 w 5"/>
                <a:gd name="T5" fmla="*/ 4 h 6"/>
                <a:gd name="T6" fmla="*/ 0 w 5"/>
                <a:gd name="T7" fmla="*/ 5 h 6"/>
                <a:gd name="T8" fmla="*/ 0 w 5"/>
                <a:gd name="T9" fmla="*/ 5 h 6"/>
                <a:gd name="T10" fmla="*/ 3 w 5"/>
                <a:gd name="T11" fmla="*/ 6 h 6"/>
                <a:gd name="T12" fmla="*/ 5 w 5"/>
                <a:gd name="T13" fmla="*/ 5 h 6"/>
                <a:gd name="T14" fmla="*/ 5 w 5"/>
                <a:gd name="T15" fmla="*/ 5 h 6"/>
                <a:gd name="T16" fmla="*/ 5 w 5"/>
                <a:gd name="T17" fmla="*/ 2 h 6"/>
                <a:gd name="T18" fmla="*/ 3 w 5"/>
                <a:gd name="T19" fmla="*/ 0 h 6"/>
                <a:gd name="T20" fmla="*/ 0 w 5"/>
                <a:gd name="T21" fmla="*/ 0 h 6"/>
                <a:gd name="T22" fmla="*/ 0 w 5"/>
                <a:gd name="T23" fmla="*/ 1 h 6"/>
                <a:gd name="T24" fmla="*/ 3 w 5"/>
                <a:gd name="T25" fmla="*/ 1 h 6"/>
                <a:gd name="T26" fmla="*/ 3 w 5"/>
                <a:gd name="T27" fmla="*/ 1 h 6"/>
                <a:gd name="T28" fmla="*/ 3 w 5"/>
                <a:gd name="T29" fmla="*/ 4 h 6"/>
                <a:gd name="T30" fmla="*/ 0 w 5"/>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6"/>
                <a:gd name="T50" fmla="*/ 5 w 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6">
                  <a:moveTo>
                    <a:pt x="0" y="4"/>
                  </a:moveTo>
                  <a:lnTo>
                    <a:pt x="0" y="2"/>
                  </a:lnTo>
                  <a:lnTo>
                    <a:pt x="0" y="4"/>
                  </a:lnTo>
                  <a:lnTo>
                    <a:pt x="0" y="5"/>
                  </a:lnTo>
                  <a:lnTo>
                    <a:pt x="3" y="6"/>
                  </a:lnTo>
                  <a:lnTo>
                    <a:pt x="5" y="5"/>
                  </a:lnTo>
                  <a:lnTo>
                    <a:pt x="5" y="2"/>
                  </a:lnTo>
                  <a:lnTo>
                    <a:pt x="3" y="0"/>
                  </a:lnTo>
                  <a:lnTo>
                    <a:pt x="0" y="0"/>
                  </a:lnTo>
                  <a:lnTo>
                    <a:pt x="0" y="1"/>
                  </a:lnTo>
                  <a:lnTo>
                    <a:pt x="3" y="1"/>
                  </a:lnTo>
                  <a:lnTo>
                    <a:pt x="3" y="4"/>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4" name="Freeform 1295"/>
            <p:cNvSpPr>
              <a:spLocks/>
            </p:cNvSpPr>
            <p:nvPr/>
          </p:nvSpPr>
          <p:spPr bwMode="auto">
            <a:xfrm>
              <a:off x="6108658" y="4504711"/>
              <a:ext cx="8201" cy="10462"/>
            </a:xfrm>
            <a:custGeom>
              <a:avLst/>
              <a:gdLst>
                <a:gd name="T0" fmla="*/ 9 w 9"/>
                <a:gd name="T1" fmla="*/ 8 h 9"/>
                <a:gd name="T2" fmla="*/ 9 w 9"/>
                <a:gd name="T3" fmla="*/ 7 h 9"/>
                <a:gd name="T4" fmla="*/ 9 w 9"/>
                <a:gd name="T5" fmla="*/ 3 h 9"/>
                <a:gd name="T6" fmla="*/ 9 w 9"/>
                <a:gd name="T7" fmla="*/ 1 h 9"/>
                <a:gd name="T8" fmla="*/ 7 w 9"/>
                <a:gd name="T9" fmla="*/ 0 h 9"/>
                <a:gd name="T10" fmla="*/ 3 w 9"/>
                <a:gd name="T11" fmla="*/ 4 h 9"/>
                <a:gd name="T12" fmla="*/ 5 w 9"/>
                <a:gd name="T13" fmla="*/ 4 h 9"/>
                <a:gd name="T14" fmla="*/ 5 w 9"/>
                <a:gd name="T15" fmla="*/ 4 h 9"/>
                <a:gd name="T16" fmla="*/ 3 w 9"/>
                <a:gd name="T17" fmla="*/ 6 h 9"/>
                <a:gd name="T18" fmla="*/ 5 w 9"/>
                <a:gd name="T19" fmla="*/ 7 h 9"/>
                <a:gd name="T20" fmla="*/ 5 w 9"/>
                <a:gd name="T21" fmla="*/ 7 h 9"/>
                <a:gd name="T22" fmla="*/ 5 w 9"/>
                <a:gd name="T23" fmla="*/ 7 h 9"/>
                <a:gd name="T24" fmla="*/ 3 w 9"/>
                <a:gd name="T25" fmla="*/ 6 h 9"/>
                <a:gd name="T26" fmla="*/ 0 w 9"/>
                <a:gd name="T27" fmla="*/ 6 h 9"/>
                <a:gd name="T28" fmla="*/ 3 w 9"/>
                <a:gd name="T29" fmla="*/ 7 h 9"/>
                <a:gd name="T30" fmla="*/ 3 w 9"/>
                <a:gd name="T31" fmla="*/ 7 h 9"/>
                <a:gd name="T32" fmla="*/ 5 w 9"/>
                <a:gd name="T33" fmla="*/ 8 h 9"/>
                <a:gd name="T34" fmla="*/ 7 w 9"/>
                <a:gd name="T35" fmla="*/ 9 h 9"/>
                <a:gd name="T36" fmla="*/ 7 w 9"/>
                <a:gd name="T37" fmla="*/ 9 h 9"/>
                <a:gd name="T38" fmla="*/ 7 w 9"/>
                <a:gd name="T39" fmla="*/ 9 h 9"/>
                <a:gd name="T40" fmla="*/ 7 w 9"/>
                <a:gd name="T41" fmla="*/ 8 h 9"/>
                <a:gd name="T42" fmla="*/ 7 w 9"/>
                <a:gd name="T43" fmla="*/ 7 h 9"/>
                <a:gd name="T44" fmla="*/ 7 w 9"/>
                <a:gd name="T45" fmla="*/ 8 h 9"/>
                <a:gd name="T46" fmla="*/ 9 w 9"/>
                <a:gd name="T47" fmla="*/ 8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9"/>
                <a:gd name="T74" fmla="*/ 9 w 9"/>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9">
                  <a:moveTo>
                    <a:pt x="9" y="8"/>
                  </a:moveTo>
                  <a:lnTo>
                    <a:pt x="9" y="7"/>
                  </a:lnTo>
                  <a:lnTo>
                    <a:pt x="9" y="3"/>
                  </a:lnTo>
                  <a:lnTo>
                    <a:pt x="9" y="1"/>
                  </a:lnTo>
                  <a:lnTo>
                    <a:pt x="7" y="0"/>
                  </a:lnTo>
                  <a:lnTo>
                    <a:pt x="3" y="4"/>
                  </a:lnTo>
                  <a:lnTo>
                    <a:pt x="5" y="4"/>
                  </a:lnTo>
                  <a:lnTo>
                    <a:pt x="3" y="6"/>
                  </a:lnTo>
                  <a:lnTo>
                    <a:pt x="5" y="7"/>
                  </a:lnTo>
                  <a:lnTo>
                    <a:pt x="3" y="6"/>
                  </a:lnTo>
                  <a:lnTo>
                    <a:pt x="0" y="6"/>
                  </a:lnTo>
                  <a:lnTo>
                    <a:pt x="3" y="7"/>
                  </a:lnTo>
                  <a:lnTo>
                    <a:pt x="5" y="8"/>
                  </a:lnTo>
                  <a:lnTo>
                    <a:pt x="7" y="9"/>
                  </a:lnTo>
                  <a:lnTo>
                    <a:pt x="7" y="8"/>
                  </a:lnTo>
                  <a:lnTo>
                    <a:pt x="7" y="7"/>
                  </a:lnTo>
                  <a:lnTo>
                    <a:pt x="7" y="8"/>
                  </a:lnTo>
                  <a:lnTo>
                    <a:pt x="9"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5" name="Freeform 1296"/>
            <p:cNvSpPr>
              <a:spLocks/>
            </p:cNvSpPr>
            <p:nvPr/>
          </p:nvSpPr>
          <p:spPr bwMode="auto">
            <a:xfrm>
              <a:off x="6335563" y="4479137"/>
              <a:ext cx="30983" cy="19761"/>
            </a:xfrm>
            <a:custGeom>
              <a:avLst/>
              <a:gdLst>
                <a:gd name="T0" fmla="*/ 0 w 34"/>
                <a:gd name="T1" fmla="*/ 1 h 17"/>
                <a:gd name="T2" fmla="*/ 0 w 34"/>
                <a:gd name="T3" fmla="*/ 1 h 17"/>
                <a:gd name="T4" fmla="*/ 2 w 34"/>
                <a:gd name="T5" fmla="*/ 1 h 17"/>
                <a:gd name="T6" fmla="*/ 10 w 34"/>
                <a:gd name="T7" fmla="*/ 4 h 17"/>
                <a:gd name="T8" fmla="*/ 13 w 34"/>
                <a:gd name="T9" fmla="*/ 4 h 17"/>
                <a:gd name="T10" fmla="*/ 17 w 34"/>
                <a:gd name="T11" fmla="*/ 6 h 17"/>
                <a:gd name="T12" fmla="*/ 21 w 34"/>
                <a:gd name="T13" fmla="*/ 6 h 17"/>
                <a:gd name="T14" fmla="*/ 23 w 34"/>
                <a:gd name="T15" fmla="*/ 8 h 17"/>
                <a:gd name="T16" fmla="*/ 29 w 34"/>
                <a:gd name="T17" fmla="*/ 17 h 17"/>
                <a:gd name="T18" fmla="*/ 31 w 34"/>
                <a:gd name="T19" fmla="*/ 17 h 17"/>
                <a:gd name="T20" fmla="*/ 34 w 34"/>
                <a:gd name="T21" fmla="*/ 14 h 17"/>
                <a:gd name="T22" fmla="*/ 34 w 34"/>
                <a:gd name="T23" fmla="*/ 13 h 17"/>
                <a:gd name="T24" fmla="*/ 31 w 34"/>
                <a:gd name="T25" fmla="*/ 11 h 17"/>
                <a:gd name="T26" fmla="*/ 31 w 34"/>
                <a:gd name="T27" fmla="*/ 11 h 17"/>
                <a:gd name="T28" fmla="*/ 29 w 34"/>
                <a:gd name="T29" fmla="*/ 10 h 17"/>
                <a:gd name="T30" fmla="*/ 27 w 34"/>
                <a:gd name="T31" fmla="*/ 10 h 17"/>
                <a:gd name="T32" fmla="*/ 25 w 34"/>
                <a:gd name="T33" fmla="*/ 9 h 17"/>
                <a:gd name="T34" fmla="*/ 17 w 34"/>
                <a:gd name="T35" fmla="*/ 5 h 17"/>
                <a:gd name="T36" fmla="*/ 15 w 34"/>
                <a:gd name="T37" fmla="*/ 5 h 17"/>
                <a:gd name="T38" fmla="*/ 0 w 34"/>
                <a:gd name="T39" fmla="*/ 0 h 17"/>
                <a:gd name="T40" fmla="*/ 0 w 34"/>
                <a:gd name="T41" fmla="*/ 1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7"/>
                <a:gd name="T65" fmla="*/ 34 w 3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7">
                  <a:moveTo>
                    <a:pt x="0" y="1"/>
                  </a:moveTo>
                  <a:lnTo>
                    <a:pt x="0" y="1"/>
                  </a:lnTo>
                  <a:lnTo>
                    <a:pt x="2" y="1"/>
                  </a:lnTo>
                  <a:lnTo>
                    <a:pt x="10" y="4"/>
                  </a:lnTo>
                  <a:lnTo>
                    <a:pt x="13" y="4"/>
                  </a:lnTo>
                  <a:lnTo>
                    <a:pt x="17" y="6"/>
                  </a:lnTo>
                  <a:lnTo>
                    <a:pt x="21" y="6"/>
                  </a:lnTo>
                  <a:lnTo>
                    <a:pt x="23" y="8"/>
                  </a:lnTo>
                  <a:lnTo>
                    <a:pt x="29" y="17"/>
                  </a:lnTo>
                  <a:lnTo>
                    <a:pt x="31" y="17"/>
                  </a:lnTo>
                  <a:lnTo>
                    <a:pt x="34" y="14"/>
                  </a:lnTo>
                  <a:lnTo>
                    <a:pt x="34" y="13"/>
                  </a:lnTo>
                  <a:lnTo>
                    <a:pt x="31" y="11"/>
                  </a:lnTo>
                  <a:lnTo>
                    <a:pt x="29" y="10"/>
                  </a:lnTo>
                  <a:lnTo>
                    <a:pt x="27" y="10"/>
                  </a:lnTo>
                  <a:lnTo>
                    <a:pt x="25" y="9"/>
                  </a:lnTo>
                  <a:lnTo>
                    <a:pt x="17" y="5"/>
                  </a:lnTo>
                  <a:lnTo>
                    <a:pt x="15" y="5"/>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6" name="Freeform 1297"/>
            <p:cNvSpPr>
              <a:spLocks/>
            </p:cNvSpPr>
            <p:nvPr/>
          </p:nvSpPr>
          <p:spPr bwMode="auto">
            <a:xfrm>
              <a:off x="6053070" y="4560507"/>
              <a:ext cx="6379" cy="4650"/>
            </a:xfrm>
            <a:custGeom>
              <a:avLst/>
              <a:gdLst>
                <a:gd name="T0" fmla="*/ 2 w 7"/>
                <a:gd name="T1" fmla="*/ 0 h 4"/>
                <a:gd name="T2" fmla="*/ 2 w 7"/>
                <a:gd name="T3" fmla="*/ 0 h 4"/>
                <a:gd name="T4" fmla="*/ 0 w 7"/>
                <a:gd name="T5" fmla="*/ 1 h 4"/>
                <a:gd name="T6" fmla="*/ 0 w 7"/>
                <a:gd name="T7" fmla="*/ 3 h 4"/>
                <a:gd name="T8" fmla="*/ 0 w 7"/>
                <a:gd name="T9" fmla="*/ 3 h 4"/>
                <a:gd name="T10" fmla="*/ 0 w 7"/>
                <a:gd name="T11" fmla="*/ 4 h 4"/>
                <a:gd name="T12" fmla="*/ 0 w 7"/>
                <a:gd name="T13" fmla="*/ 4 h 4"/>
                <a:gd name="T14" fmla="*/ 7 w 7"/>
                <a:gd name="T15" fmla="*/ 4 h 4"/>
                <a:gd name="T16" fmla="*/ 5 w 7"/>
                <a:gd name="T17" fmla="*/ 3 h 4"/>
                <a:gd name="T18" fmla="*/ 2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2" y="0"/>
                  </a:moveTo>
                  <a:lnTo>
                    <a:pt x="2" y="0"/>
                  </a:lnTo>
                  <a:lnTo>
                    <a:pt x="0" y="1"/>
                  </a:lnTo>
                  <a:lnTo>
                    <a:pt x="0" y="3"/>
                  </a:lnTo>
                  <a:lnTo>
                    <a:pt x="0" y="4"/>
                  </a:lnTo>
                  <a:lnTo>
                    <a:pt x="7" y="4"/>
                  </a:lnTo>
                  <a:lnTo>
                    <a:pt x="5" y="3"/>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7" name="Freeform 1298"/>
            <p:cNvSpPr>
              <a:spLocks/>
            </p:cNvSpPr>
            <p:nvPr/>
          </p:nvSpPr>
          <p:spPr bwMode="auto">
            <a:xfrm>
              <a:off x="6057627" y="4454726"/>
              <a:ext cx="12758" cy="3487"/>
            </a:xfrm>
            <a:custGeom>
              <a:avLst/>
              <a:gdLst>
                <a:gd name="T0" fmla="*/ 4 w 14"/>
                <a:gd name="T1" fmla="*/ 2 h 3"/>
                <a:gd name="T2" fmla="*/ 8 w 14"/>
                <a:gd name="T3" fmla="*/ 3 h 3"/>
                <a:gd name="T4" fmla="*/ 10 w 14"/>
                <a:gd name="T5" fmla="*/ 3 h 3"/>
                <a:gd name="T6" fmla="*/ 14 w 14"/>
                <a:gd name="T7" fmla="*/ 2 h 3"/>
                <a:gd name="T8" fmla="*/ 6 w 14"/>
                <a:gd name="T9" fmla="*/ 0 h 3"/>
                <a:gd name="T10" fmla="*/ 2 w 14"/>
                <a:gd name="T11" fmla="*/ 1 h 3"/>
                <a:gd name="T12" fmla="*/ 2 w 14"/>
                <a:gd name="T13" fmla="*/ 1 h 3"/>
                <a:gd name="T14" fmla="*/ 2 w 14"/>
                <a:gd name="T15" fmla="*/ 1 h 3"/>
                <a:gd name="T16" fmla="*/ 0 w 14"/>
                <a:gd name="T17" fmla="*/ 1 h 3"/>
                <a:gd name="T18" fmla="*/ 0 w 14"/>
                <a:gd name="T19" fmla="*/ 2 h 3"/>
                <a:gd name="T20" fmla="*/ 2 w 14"/>
                <a:gd name="T21" fmla="*/ 2 h 3"/>
                <a:gd name="T22" fmla="*/ 4 w 14"/>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3"/>
                <a:gd name="T38" fmla="*/ 14 w 1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3">
                  <a:moveTo>
                    <a:pt x="4" y="2"/>
                  </a:moveTo>
                  <a:lnTo>
                    <a:pt x="8" y="3"/>
                  </a:lnTo>
                  <a:lnTo>
                    <a:pt x="10" y="3"/>
                  </a:lnTo>
                  <a:lnTo>
                    <a:pt x="14" y="2"/>
                  </a:lnTo>
                  <a:lnTo>
                    <a:pt x="6" y="0"/>
                  </a:lnTo>
                  <a:lnTo>
                    <a:pt x="2" y="1"/>
                  </a:lnTo>
                  <a:lnTo>
                    <a:pt x="0" y="1"/>
                  </a:lnTo>
                  <a:lnTo>
                    <a:pt x="0" y="2"/>
                  </a:lnTo>
                  <a:lnTo>
                    <a:pt x="2" y="2"/>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8" name="Freeform 1299"/>
            <p:cNvSpPr>
              <a:spLocks/>
            </p:cNvSpPr>
            <p:nvPr/>
          </p:nvSpPr>
          <p:spPr bwMode="auto">
            <a:xfrm>
              <a:off x="6139641" y="4558182"/>
              <a:ext cx="1823" cy="3487"/>
            </a:xfrm>
            <a:custGeom>
              <a:avLst/>
              <a:gdLst>
                <a:gd name="T0" fmla="*/ 0 w 2"/>
                <a:gd name="T1" fmla="*/ 3 h 3"/>
                <a:gd name="T2" fmla="*/ 0 w 2"/>
                <a:gd name="T3" fmla="*/ 3 h 3"/>
                <a:gd name="T4" fmla="*/ 2 w 2"/>
                <a:gd name="T5" fmla="*/ 1 h 3"/>
                <a:gd name="T6" fmla="*/ 2 w 2"/>
                <a:gd name="T7" fmla="*/ 0 h 3"/>
                <a:gd name="T8" fmla="*/ 2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0" y="3"/>
                  </a:lnTo>
                  <a:lnTo>
                    <a:pt x="2" y="1"/>
                  </a:lnTo>
                  <a:lnTo>
                    <a:pt x="2" y="0"/>
                  </a:lnTo>
                  <a:lnTo>
                    <a:pt x="0" y="1"/>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19" name="Freeform 1300"/>
            <p:cNvSpPr>
              <a:spLocks/>
            </p:cNvSpPr>
            <p:nvPr/>
          </p:nvSpPr>
          <p:spPr bwMode="auto">
            <a:xfrm>
              <a:off x="6049425" y="4471000"/>
              <a:ext cx="10024" cy="3487"/>
            </a:xfrm>
            <a:custGeom>
              <a:avLst/>
              <a:gdLst>
                <a:gd name="T0" fmla="*/ 9 w 11"/>
                <a:gd name="T1" fmla="*/ 0 h 3"/>
                <a:gd name="T2" fmla="*/ 6 w 11"/>
                <a:gd name="T3" fmla="*/ 0 h 3"/>
                <a:gd name="T4" fmla="*/ 2 w 11"/>
                <a:gd name="T5" fmla="*/ 1 h 3"/>
                <a:gd name="T6" fmla="*/ 0 w 11"/>
                <a:gd name="T7" fmla="*/ 1 h 3"/>
                <a:gd name="T8" fmla="*/ 2 w 11"/>
                <a:gd name="T9" fmla="*/ 2 h 3"/>
                <a:gd name="T10" fmla="*/ 4 w 11"/>
                <a:gd name="T11" fmla="*/ 3 h 3"/>
                <a:gd name="T12" fmla="*/ 9 w 11"/>
                <a:gd name="T13" fmla="*/ 3 h 3"/>
                <a:gd name="T14" fmla="*/ 11 w 11"/>
                <a:gd name="T15" fmla="*/ 2 h 3"/>
                <a:gd name="T16" fmla="*/ 9 w 11"/>
                <a:gd name="T17" fmla="*/ 1 h 3"/>
                <a:gd name="T18" fmla="*/ 11 w 11"/>
                <a:gd name="T19" fmla="*/ 1 h 3"/>
                <a:gd name="T20" fmla="*/ 9 w 11"/>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
                <a:gd name="T35" fmla="*/ 11 w 11"/>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
                  <a:moveTo>
                    <a:pt x="9" y="0"/>
                  </a:moveTo>
                  <a:lnTo>
                    <a:pt x="6" y="0"/>
                  </a:lnTo>
                  <a:lnTo>
                    <a:pt x="2" y="1"/>
                  </a:lnTo>
                  <a:lnTo>
                    <a:pt x="0" y="1"/>
                  </a:lnTo>
                  <a:lnTo>
                    <a:pt x="2" y="2"/>
                  </a:lnTo>
                  <a:lnTo>
                    <a:pt x="4" y="3"/>
                  </a:lnTo>
                  <a:lnTo>
                    <a:pt x="9" y="3"/>
                  </a:lnTo>
                  <a:lnTo>
                    <a:pt x="11" y="2"/>
                  </a:lnTo>
                  <a:lnTo>
                    <a:pt x="9" y="1"/>
                  </a:lnTo>
                  <a:lnTo>
                    <a:pt x="11" y="1"/>
                  </a:lnTo>
                  <a:lnTo>
                    <a:pt x="9"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0" name="Freeform 1301"/>
            <p:cNvSpPr>
              <a:spLocks/>
            </p:cNvSpPr>
            <p:nvPr/>
          </p:nvSpPr>
          <p:spPr bwMode="auto">
            <a:xfrm>
              <a:off x="6361990" y="4690698"/>
              <a:ext cx="4556" cy="10462"/>
            </a:xfrm>
            <a:custGeom>
              <a:avLst/>
              <a:gdLst>
                <a:gd name="T0" fmla="*/ 2 w 5"/>
                <a:gd name="T1" fmla="*/ 9 h 9"/>
                <a:gd name="T2" fmla="*/ 5 w 5"/>
                <a:gd name="T3" fmla="*/ 5 h 9"/>
                <a:gd name="T4" fmla="*/ 5 w 5"/>
                <a:gd name="T5" fmla="*/ 3 h 9"/>
                <a:gd name="T6" fmla="*/ 2 w 5"/>
                <a:gd name="T7" fmla="*/ 0 h 9"/>
                <a:gd name="T8" fmla="*/ 2 w 5"/>
                <a:gd name="T9" fmla="*/ 1 h 9"/>
                <a:gd name="T10" fmla="*/ 2 w 5"/>
                <a:gd name="T11" fmla="*/ 3 h 9"/>
                <a:gd name="T12" fmla="*/ 0 w 5"/>
                <a:gd name="T13" fmla="*/ 5 h 9"/>
                <a:gd name="T14" fmla="*/ 0 w 5"/>
                <a:gd name="T15" fmla="*/ 9 h 9"/>
                <a:gd name="T16" fmla="*/ 2 w 5"/>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2" y="9"/>
                  </a:moveTo>
                  <a:lnTo>
                    <a:pt x="5" y="5"/>
                  </a:lnTo>
                  <a:lnTo>
                    <a:pt x="5" y="3"/>
                  </a:lnTo>
                  <a:lnTo>
                    <a:pt x="2" y="0"/>
                  </a:lnTo>
                  <a:lnTo>
                    <a:pt x="2" y="1"/>
                  </a:lnTo>
                  <a:lnTo>
                    <a:pt x="2" y="3"/>
                  </a:lnTo>
                  <a:lnTo>
                    <a:pt x="0" y="5"/>
                  </a:lnTo>
                  <a:lnTo>
                    <a:pt x="0" y="9"/>
                  </a:lnTo>
                  <a:lnTo>
                    <a:pt x="2"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1" name="Freeform 1302"/>
            <p:cNvSpPr>
              <a:spLocks/>
            </p:cNvSpPr>
            <p:nvPr/>
          </p:nvSpPr>
          <p:spPr bwMode="auto">
            <a:xfrm>
              <a:off x="6331918" y="4541908"/>
              <a:ext cx="5468" cy="3487"/>
            </a:xfrm>
            <a:custGeom>
              <a:avLst/>
              <a:gdLst>
                <a:gd name="T0" fmla="*/ 4 w 6"/>
                <a:gd name="T1" fmla="*/ 0 h 3"/>
                <a:gd name="T2" fmla="*/ 0 w 6"/>
                <a:gd name="T3" fmla="*/ 0 h 3"/>
                <a:gd name="T4" fmla="*/ 0 w 6"/>
                <a:gd name="T5" fmla="*/ 0 h 3"/>
                <a:gd name="T6" fmla="*/ 0 w 6"/>
                <a:gd name="T7" fmla="*/ 3 h 3"/>
                <a:gd name="T8" fmla="*/ 6 w 6"/>
                <a:gd name="T9" fmla="*/ 3 h 3"/>
                <a:gd name="T10" fmla="*/ 6 w 6"/>
                <a:gd name="T11" fmla="*/ 1 h 3"/>
                <a:gd name="T12" fmla="*/ 4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4" y="0"/>
                  </a:moveTo>
                  <a:lnTo>
                    <a:pt x="0" y="0"/>
                  </a:lnTo>
                  <a:lnTo>
                    <a:pt x="0" y="3"/>
                  </a:lnTo>
                  <a:lnTo>
                    <a:pt x="6" y="3"/>
                  </a:lnTo>
                  <a:lnTo>
                    <a:pt x="6"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2" name="Freeform 1303"/>
            <p:cNvSpPr>
              <a:spLocks/>
            </p:cNvSpPr>
            <p:nvPr/>
          </p:nvSpPr>
          <p:spPr bwMode="auto">
            <a:xfrm>
              <a:off x="6295467" y="4505873"/>
              <a:ext cx="3645" cy="3487"/>
            </a:xfrm>
            <a:custGeom>
              <a:avLst/>
              <a:gdLst>
                <a:gd name="T0" fmla="*/ 0 w 4"/>
                <a:gd name="T1" fmla="*/ 0 h 3"/>
                <a:gd name="T2" fmla="*/ 0 w 4"/>
                <a:gd name="T3" fmla="*/ 0 h 3"/>
                <a:gd name="T4" fmla="*/ 0 w 4"/>
                <a:gd name="T5" fmla="*/ 2 h 3"/>
                <a:gd name="T6" fmla="*/ 2 w 4"/>
                <a:gd name="T7" fmla="*/ 3 h 3"/>
                <a:gd name="T8" fmla="*/ 4 w 4"/>
                <a:gd name="T9" fmla="*/ 3 h 3"/>
                <a:gd name="T10" fmla="*/ 4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0" y="2"/>
                  </a:lnTo>
                  <a:lnTo>
                    <a:pt x="2" y="3"/>
                  </a:lnTo>
                  <a:lnTo>
                    <a:pt x="4" y="3"/>
                  </a:lnTo>
                  <a:lnTo>
                    <a:pt x="4"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3" name="Freeform 1304"/>
            <p:cNvSpPr>
              <a:spLocks/>
            </p:cNvSpPr>
            <p:nvPr/>
          </p:nvSpPr>
          <p:spPr bwMode="auto">
            <a:xfrm>
              <a:off x="6300935" y="4493086"/>
              <a:ext cx="55587" cy="19761"/>
            </a:xfrm>
            <a:custGeom>
              <a:avLst/>
              <a:gdLst>
                <a:gd name="T0" fmla="*/ 2 w 61"/>
                <a:gd name="T1" fmla="*/ 10 h 17"/>
                <a:gd name="T2" fmla="*/ 0 w 61"/>
                <a:gd name="T3" fmla="*/ 11 h 17"/>
                <a:gd name="T4" fmla="*/ 2 w 61"/>
                <a:gd name="T5" fmla="*/ 13 h 17"/>
                <a:gd name="T6" fmla="*/ 4 w 61"/>
                <a:gd name="T7" fmla="*/ 14 h 17"/>
                <a:gd name="T8" fmla="*/ 8 w 61"/>
                <a:gd name="T9" fmla="*/ 15 h 17"/>
                <a:gd name="T10" fmla="*/ 13 w 61"/>
                <a:gd name="T11" fmla="*/ 16 h 17"/>
                <a:gd name="T12" fmla="*/ 17 w 61"/>
                <a:gd name="T13" fmla="*/ 16 h 17"/>
                <a:gd name="T14" fmla="*/ 19 w 61"/>
                <a:gd name="T15" fmla="*/ 16 h 17"/>
                <a:gd name="T16" fmla="*/ 21 w 61"/>
                <a:gd name="T17" fmla="*/ 17 h 17"/>
                <a:gd name="T18" fmla="*/ 36 w 61"/>
                <a:gd name="T19" fmla="*/ 17 h 17"/>
                <a:gd name="T20" fmla="*/ 46 w 61"/>
                <a:gd name="T21" fmla="*/ 15 h 17"/>
                <a:gd name="T22" fmla="*/ 48 w 61"/>
                <a:gd name="T23" fmla="*/ 13 h 17"/>
                <a:gd name="T24" fmla="*/ 48 w 61"/>
                <a:gd name="T25" fmla="*/ 13 h 17"/>
                <a:gd name="T26" fmla="*/ 51 w 61"/>
                <a:gd name="T27" fmla="*/ 11 h 17"/>
                <a:gd name="T28" fmla="*/ 53 w 61"/>
                <a:gd name="T29" fmla="*/ 11 h 17"/>
                <a:gd name="T30" fmla="*/ 55 w 61"/>
                <a:gd name="T31" fmla="*/ 11 h 17"/>
                <a:gd name="T32" fmla="*/ 57 w 61"/>
                <a:gd name="T33" fmla="*/ 9 h 17"/>
                <a:gd name="T34" fmla="*/ 57 w 61"/>
                <a:gd name="T35" fmla="*/ 8 h 17"/>
                <a:gd name="T36" fmla="*/ 57 w 61"/>
                <a:gd name="T37" fmla="*/ 7 h 17"/>
                <a:gd name="T38" fmla="*/ 59 w 61"/>
                <a:gd name="T39" fmla="*/ 7 h 17"/>
                <a:gd name="T40" fmla="*/ 61 w 61"/>
                <a:gd name="T41" fmla="*/ 6 h 17"/>
                <a:gd name="T42" fmla="*/ 61 w 61"/>
                <a:gd name="T43" fmla="*/ 2 h 17"/>
                <a:gd name="T44" fmla="*/ 59 w 61"/>
                <a:gd name="T45" fmla="*/ 1 h 17"/>
                <a:gd name="T46" fmla="*/ 57 w 61"/>
                <a:gd name="T47" fmla="*/ 0 h 17"/>
                <a:gd name="T48" fmla="*/ 55 w 61"/>
                <a:gd name="T49" fmla="*/ 1 h 17"/>
                <a:gd name="T50" fmla="*/ 55 w 61"/>
                <a:gd name="T51" fmla="*/ 1 h 17"/>
                <a:gd name="T52" fmla="*/ 53 w 61"/>
                <a:gd name="T53" fmla="*/ 1 h 17"/>
                <a:gd name="T54" fmla="*/ 51 w 61"/>
                <a:gd name="T55" fmla="*/ 1 h 17"/>
                <a:gd name="T56" fmla="*/ 48 w 61"/>
                <a:gd name="T57" fmla="*/ 1 h 17"/>
                <a:gd name="T58" fmla="*/ 48 w 61"/>
                <a:gd name="T59" fmla="*/ 1 h 17"/>
                <a:gd name="T60" fmla="*/ 51 w 61"/>
                <a:gd name="T61" fmla="*/ 5 h 17"/>
                <a:gd name="T62" fmla="*/ 51 w 61"/>
                <a:gd name="T63" fmla="*/ 6 h 17"/>
                <a:gd name="T64" fmla="*/ 48 w 61"/>
                <a:gd name="T65" fmla="*/ 7 h 17"/>
                <a:gd name="T66" fmla="*/ 46 w 61"/>
                <a:gd name="T67" fmla="*/ 7 h 17"/>
                <a:gd name="T68" fmla="*/ 44 w 61"/>
                <a:gd name="T69" fmla="*/ 7 h 17"/>
                <a:gd name="T70" fmla="*/ 40 w 61"/>
                <a:gd name="T71" fmla="*/ 10 h 17"/>
                <a:gd name="T72" fmla="*/ 38 w 61"/>
                <a:gd name="T73" fmla="*/ 11 h 17"/>
                <a:gd name="T74" fmla="*/ 36 w 61"/>
                <a:gd name="T75" fmla="*/ 11 h 17"/>
                <a:gd name="T76" fmla="*/ 34 w 61"/>
                <a:gd name="T77" fmla="*/ 10 h 17"/>
                <a:gd name="T78" fmla="*/ 27 w 61"/>
                <a:gd name="T79" fmla="*/ 10 h 17"/>
                <a:gd name="T80" fmla="*/ 27 w 61"/>
                <a:gd name="T81" fmla="*/ 10 h 17"/>
                <a:gd name="T82" fmla="*/ 27 w 61"/>
                <a:gd name="T83" fmla="*/ 9 h 17"/>
                <a:gd name="T84" fmla="*/ 27 w 61"/>
                <a:gd name="T85" fmla="*/ 8 h 17"/>
                <a:gd name="T86" fmla="*/ 27 w 61"/>
                <a:gd name="T87" fmla="*/ 7 h 17"/>
                <a:gd name="T88" fmla="*/ 25 w 61"/>
                <a:gd name="T89" fmla="*/ 8 h 17"/>
                <a:gd name="T90" fmla="*/ 25 w 61"/>
                <a:gd name="T91" fmla="*/ 9 h 17"/>
                <a:gd name="T92" fmla="*/ 25 w 61"/>
                <a:gd name="T93" fmla="*/ 10 h 17"/>
                <a:gd name="T94" fmla="*/ 23 w 61"/>
                <a:gd name="T95" fmla="*/ 11 h 17"/>
                <a:gd name="T96" fmla="*/ 4 w 61"/>
                <a:gd name="T97" fmla="*/ 10 h 17"/>
                <a:gd name="T98" fmla="*/ 2 w 61"/>
                <a:gd name="T99" fmla="*/ 10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17"/>
                <a:gd name="T152" fmla="*/ 61 w 61"/>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17">
                  <a:moveTo>
                    <a:pt x="2" y="10"/>
                  </a:moveTo>
                  <a:lnTo>
                    <a:pt x="0" y="11"/>
                  </a:lnTo>
                  <a:lnTo>
                    <a:pt x="2" y="13"/>
                  </a:lnTo>
                  <a:lnTo>
                    <a:pt x="4" y="14"/>
                  </a:lnTo>
                  <a:lnTo>
                    <a:pt x="8" y="15"/>
                  </a:lnTo>
                  <a:lnTo>
                    <a:pt x="13" y="16"/>
                  </a:lnTo>
                  <a:lnTo>
                    <a:pt x="17" y="16"/>
                  </a:lnTo>
                  <a:lnTo>
                    <a:pt x="19" y="16"/>
                  </a:lnTo>
                  <a:lnTo>
                    <a:pt x="21" y="17"/>
                  </a:lnTo>
                  <a:lnTo>
                    <a:pt x="36" y="17"/>
                  </a:lnTo>
                  <a:lnTo>
                    <a:pt x="46" y="15"/>
                  </a:lnTo>
                  <a:lnTo>
                    <a:pt x="48" y="13"/>
                  </a:lnTo>
                  <a:lnTo>
                    <a:pt x="51" y="11"/>
                  </a:lnTo>
                  <a:lnTo>
                    <a:pt x="53" y="11"/>
                  </a:lnTo>
                  <a:lnTo>
                    <a:pt x="55" y="11"/>
                  </a:lnTo>
                  <a:lnTo>
                    <a:pt x="57" y="9"/>
                  </a:lnTo>
                  <a:lnTo>
                    <a:pt x="57" y="8"/>
                  </a:lnTo>
                  <a:lnTo>
                    <a:pt x="57" y="7"/>
                  </a:lnTo>
                  <a:lnTo>
                    <a:pt x="59" y="7"/>
                  </a:lnTo>
                  <a:lnTo>
                    <a:pt x="61" y="6"/>
                  </a:lnTo>
                  <a:lnTo>
                    <a:pt x="61" y="2"/>
                  </a:lnTo>
                  <a:lnTo>
                    <a:pt x="59" y="1"/>
                  </a:lnTo>
                  <a:lnTo>
                    <a:pt x="57" y="0"/>
                  </a:lnTo>
                  <a:lnTo>
                    <a:pt x="55" y="1"/>
                  </a:lnTo>
                  <a:lnTo>
                    <a:pt x="53" y="1"/>
                  </a:lnTo>
                  <a:lnTo>
                    <a:pt x="51" y="1"/>
                  </a:lnTo>
                  <a:lnTo>
                    <a:pt x="48" y="1"/>
                  </a:lnTo>
                  <a:lnTo>
                    <a:pt x="51" y="5"/>
                  </a:lnTo>
                  <a:lnTo>
                    <a:pt x="51" y="6"/>
                  </a:lnTo>
                  <a:lnTo>
                    <a:pt x="48" y="7"/>
                  </a:lnTo>
                  <a:lnTo>
                    <a:pt x="46" y="7"/>
                  </a:lnTo>
                  <a:lnTo>
                    <a:pt x="44" y="7"/>
                  </a:lnTo>
                  <a:lnTo>
                    <a:pt x="40" y="10"/>
                  </a:lnTo>
                  <a:lnTo>
                    <a:pt x="38" y="11"/>
                  </a:lnTo>
                  <a:lnTo>
                    <a:pt x="36" y="11"/>
                  </a:lnTo>
                  <a:lnTo>
                    <a:pt x="34" y="10"/>
                  </a:lnTo>
                  <a:lnTo>
                    <a:pt x="27" y="10"/>
                  </a:lnTo>
                  <a:lnTo>
                    <a:pt x="27" y="9"/>
                  </a:lnTo>
                  <a:lnTo>
                    <a:pt x="27" y="8"/>
                  </a:lnTo>
                  <a:lnTo>
                    <a:pt x="27" y="7"/>
                  </a:lnTo>
                  <a:lnTo>
                    <a:pt x="25" y="8"/>
                  </a:lnTo>
                  <a:lnTo>
                    <a:pt x="25" y="9"/>
                  </a:lnTo>
                  <a:lnTo>
                    <a:pt x="25" y="10"/>
                  </a:lnTo>
                  <a:lnTo>
                    <a:pt x="23" y="11"/>
                  </a:lnTo>
                  <a:lnTo>
                    <a:pt x="4" y="10"/>
                  </a:lnTo>
                  <a:lnTo>
                    <a:pt x="2" y="1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4" name="Freeform 1305"/>
            <p:cNvSpPr>
              <a:spLocks/>
            </p:cNvSpPr>
            <p:nvPr/>
          </p:nvSpPr>
          <p:spPr bwMode="auto">
            <a:xfrm>
              <a:off x="6335563" y="4546558"/>
              <a:ext cx="5468" cy="2325"/>
            </a:xfrm>
            <a:custGeom>
              <a:avLst/>
              <a:gdLst>
                <a:gd name="T0" fmla="*/ 4 w 6"/>
                <a:gd name="T1" fmla="*/ 2 h 2"/>
                <a:gd name="T2" fmla="*/ 6 w 6"/>
                <a:gd name="T3" fmla="*/ 2 h 2"/>
                <a:gd name="T4" fmla="*/ 6 w 6"/>
                <a:gd name="T5" fmla="*/ 1 h 2"/>
                <a:gd name="T6" fmla="*/ 4 w 6"/>
                <a:gd name="T7" fmla="*/ 1 h 2"/>
                <a:gd name="T8" fmla="*/ 4 w 6"/>
                <a:gd name="T9" fmla="*/ 1 h 2"/>
                <a:gd name="T10" fmla="*/ 2 w 6"/>
                <a:gd name="T11" fmla="*/ 1 h 2"/>
                <a:gd name="T12" fmla="*/ 0 w 6"/>
                <a:gd name="T13" fmla="*/ 0 h 2"/>
                <a:gd name="T14" fmla="*/ 2 w 6"/>
                <a:gd name="T15" fmla="*/ 1 h 2"/>
                <a:gd name="T16" fmla="*/ 4 w 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2"/>
                  </a:moveTo>
                  <a:lnTo>
                    <a:pt x="6" y="2"/>
                  </a:lnTo>
                  <a:lnTo>
                    <a:pt x="6" y="1"/>
                  </a:lnTo>
                  <a:lnTo>
                    <a:pt x="4" y="1"/>
                  </a:lnTo>
                  <a:lnTo>
                    <a:pt x="2" y="1"/>
                  </a:lnTo>
                  <a:lnTo>
                    <a:pt x="0" y="0"/>
                  </a:lnTo>
                  <a:lnTo>
                    <a:pt x="2" y="1"/>
                  </a:lnTo>
                  <a:lnTo>
                    <a:pt x="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5" name="Freeform 1306"/>
            <p:cNvSpPr>
              <a:spLocks/>
            </p:cNvSpPr>
            <p:nvPr/>
          </p:nvSpPr>
          <p:spPr bwMode="auto">
            <a:xfrm>
              <a:off x="6283621" y="4503548"/>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6" name="Freeform 1307"/>
            <p:cNvSpPr>
              <a:spLocks/>
            </p:cNvSpPr>
            <p:nvPr/>
          </p:nvSpPr>
          <p:spPr bwMode="auto">
            <a:xfrm>
              <a:off x="6066739" y="4458214"/>
              <a:ext cx="268824" cy="96481"/>
            </a:xfrm>
            <a:custGeom>
              <a:avLst/>
              <a:gdLst>
                <a:gd name="T0" fmla="*/ 219 w 295"/>
                <a:gd name="T1" fmla="*/ 36 h 83"/>
                <a:gd name="T2" fmla="*/ 196 w 295"/>
                <a:gd name="T3" fmla="*/ 27 h 83"/>
                <a:gd name="T4" fmla="*/ 145 w 295"/>
                <a:gd name="T5" fmla="*/ 18 h 83"/>
                <a:gd name="T6" fmla="*/ 143 w 295"/>
                <a:gd name="T7" fmla="*/ 16 h 83"/>
                <a:gd name="T8" fmla="*/ 135 w 295"/>
                <a:gd name="T9" fmla="*/ 15 h 83"/>
                <a:gd name="T10" fmla="*/ 114 w 295"/>
                <a:gd name="T11" fmla="*/ 12 h 83"/>
                <a:gd name="T12" fmla="*/ 93 w 295"/>
                <a:gd name="T13" fmla="*/ 12 h 83"/>
                <a:gd name="T14" fmla="*/ 80 w 295"/>
                <a:gd name="T15" fmla="*/ 18 h 83"/>
                <a:gd name="T16" fmla="*/ 67 w 295"/>
                <a:gd name="T17" fmla="*/ 24 h 83"/>
                <a:gd name="T18" fmla="*/ 53 w 295"/>
                <a:gd name="T19" fmla="*/ 18 h 83"/>
                <a:gd name="T20" fmla="*/ 49 w 295"/>
                <a:gd name="T21" fmla="*/ 10 h 83"/>
                <a:gd name="T22" fmla="*/ 36 w 295"/>
                <a:gd name="T23" fmla="*/ 4 h 83"/>
                <a:gd name="T24" fmla="*/ 13 w 295"/>
                <a:gd name="T25" fmla="*/ 3 h 83"/>
                <a:gd name="T26" fmla="*/ 4 w 295"/>
                <a:gd name="T27" fmla="*/ 10 h 83"/>
                <a:gd name="T28" fmla="*/ 13 w 295"/>
                <a:gd name="T29" fmla="*/ 10 h 83"/>
                <a:gd name="T30" fmla="*/ 19 w 295"/>
                <a:gd name="T31" fmla="*/ 15 h 83"/>
                <a:gd name="T32" fmla="*/ 42 w 295"/>
                <a:gd name="T33" fmla="*/ 14 h 83"/>
                <a:gd name="T34" fmla="*/ 36 w 295"/>
                <a:gd name="T35" fmla="*/ 18 h 83"/>
                <a:gd name="T36" fmla="*/ 17 w 295"/>
                <a:gd name="T37" fmla="*/ 19 h 83"/>
                <a:gd name="T38" fmla="*/ 21 w 295"/>
                <a:gd name="T39" fmla="*/ 21 h 83"/>
                <a:gd name="T40" fmla="*/ 27 w 295"/>
                <a:gd name="T41" fmla="*/ 26 h 83"/>
                <a:gd name="T42" fmla="*/ 30 w 295"/>
                <a:gd name="T43" fmla="*/ 30 h 83"/>
                <a:gd name="T44" fmla="*/ 42 w 295"/>
                <a:gd name="T45" fmla="*/ 22 h 83"/>
                <a:gd name="T46" fmla="*/ 44 w 295"/>
                <a:gd name="T47" fmla="*/ 27 h 83"/>
                <a:gd name="T48" fmla="*/ 51 w 295"/>
                <a:gd name="T49" fmla="*/ 29 h 83"/>
                <a:gd name="T50" fmla="*/ 61 w 295"/>
                <a:gd name="T51" fmla="*/ 32 h 83"/>
                <a:gd name="T52" fmla="*/ 99 w 295"/>
                <a:gd name="T53" fmla="*/ 38 h 83"/>
                <a:gd name="T54" fmla="*/ 105 w 295"/>
                <a:gd name="T55" fmla="*/ 40 h 83"/>
                <a:gd name="T56" fmla="*/ 110 w 295"/>
                <a:gd name="T57" fmla="*/ 44 h 83"/>
                <a:gd name="T58" fmla="*/ 114 w 295"/>
                <a:gd name="T59" fmla="*/ 53 h 83"/>
                <a:gd name="T60" fmla="*/ 116 w 295"/>
                <a:gd name="T61" fmla="*/ 55 h 83"/>
                <a:gd name="T62" fmla="*/ 118 w 295"/>
                <a:gd name="T63" fmla="*/ 57 h 83"/>
                <a:gd name="T64" fmla="*/ 105 w 295"/>
                <a:gd name="T65" fmla="*/ 60 h 83"/>
                <a:gd name="T66" fmla="*/ 116 w 295"/>
                <a:gd name="T67" fmla="*/ 64 h 83"/>
                <a:gd name="T68" fmla="*/ 118 w 295"/>
                <a:gd name="T69" fmla="*/ 62 h 83"/>
                <a:gd name="T70" fmla="*/ 133 w 295"/>
                <a:gd name="T71" fmla="*/ 62 h 83"/>
                <a:gd name="T72" fmla="*/ 152 w 295"/>
                <a:gd name="T73" fmla="*/ 70 h 83"/>
                <a:gd name="T74" fmla="*/ 158 w 295"/>
                <a:gd name="T75" fmla="*/ 70 h 83"/>
                <a:gd name="T76" fmla="*/ 183 w 295"/>
                <a:gd name="T77" fmla="*/ 69 h 83"/>
                <a:gd name="T78" fmla="*/ 185 w 295"/>
                <a:gd name="T79" fmla="*/ 63 h 83"/>
                <a:gd name="T80" fmla="*/ 190 w 295"/>
                <a:gd name="T81" fmla="*/ 61 h 83"/>
                <a:gd name="T82" fmla="*/ 196 w 295"/>
                <a:gd name="T83" fmla="*/ 59 h 83"/>
                <a:gd name="T84" fmla="*/ 204 w 295"/>
                <a:gd name="T85" fmla="*/ 57 h 83"/>
                <a:gd name="T86" fmla="*/ 213 w 295"/>
                <a:gd name="T87" fmla="*/ 60 h 83"/>
                <a:gd name="T88" fmla="*/ 228 w 295"/>
                <a:gd name="T89" fmla="*/ 63 h 83"/>
                <a:gd name="T90" fmla="*/ 238 w 295"/>
                <a:gd name="T91" fmla="*/ 71 h 83"/>
                <a:gd name="T92" fmla="*/ 251 w 295"/>
                <a:gd name="T93" fmla="*/ 78 h 83"/>
                <a:gd name="T94" fmla="*/ 282 w 295"/>
                <a:gd name="T95" fmla="*/ 83 h 83"/>
                <a:gd name="T96" fmla="*/ 291 w 295"/>
                <a:gd name="T97" fmla="*/ 80 h 83"/>
                <a:gd name="T98" fmla="*/ 295 w 295"/>
                <a:gd name="T99" fmla="*/ 79 h 83"/>
                <a:gd name="T100" fmla="*/ 282 w 295"/>
                <a:gd name="T101" fmla="*/ 75 h 83"/>
                <a:gd name="T102" fmla="*/ 272 w 295"/>
                <a:gd name="T103" fmla="*/ 70 h 83"/>
                <a:gd name="T104" fmla="*/ 259 w 295"/>
                <a:gd name="T105" fmla="*/ 67 h 83"/>
                <a:gd name="T106" fmla="*/ 253 w 295"/>
                <a:gd name="T107" fmla="*/ 61 h 83"/>
                <a:gd name="T108" fmla="*/ 240 w 295"/>
                <a:gd name="T109" fmla="*/ 52 h 83"/>
                <a:gd name="T110" fmla="*/ 251 w 295"/>
                <a:gd name="T111" fmla="*/ 48 h 83"/>
                <a:gd name="T112" fmla="*/ 242 w 295"/>
                <a:gd name="T113" fmla="*/ 45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83"/>
                <a:gd name="T173" fmla="*/ 295 w 29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83">
                  <a:moveTo>
                    <a:pt x="221" y="41"/>
                  </a:moveTo>
                  <a:lnTo>
                    <a:pt x="221" y="40"/>
                  </a:lnTo>
                  <a:lnTo>
                    <a:pt x="221" y="38"/>
                  </a:lnTo>
                  <a:lnTo>
                    <a:pt x="219" y="36"/>
                  </a:lnTo>
                  <a:lnTo>
                    <a:pt x="217" y="34"/>
                  </a:lnTo>
                  <a:lnTo>
                    <a:pt x="204" y="30"/>
                  </a:lnTo>
                  <a:lnTo>
                    <a:pt x="200" y="27"/>
                  </a:lnTo>
                  <a:lnTo>
                    <a:pt x="196" y="27"/>
                  </a:lnTo>
                  <a:lnTo>
                    <a:pt x="150" y="18"/>
                  </a:lnTo>
                  <a:lnTo>
                    <a:pt x="147" y="18"/>
                  </a:lnTo>
                  <a:lnTo>
                    <a:pt x="145" y="18"/>
                  </a:lnTo>
                  <a:lnTo>
                    <a:pt x="145" y="16"/>
                  </a:lnTo>
                  <a:lnTo>
                    <a:pt x="143" y="16"/>
                  </a:lnTo>
                  <a:lnTo>
                    <a:pt x="141" y="16"/>
                  </a:lnTo>
                  <a:lnTo>
                    <a:pt x="139" y="15"/>
                  </a:lnTo>
                  <a:lnTo>
                    <a:pt x="137" y="16"/>
                  </a:lnTo>
                  <a:lnTo>
                    <a:pt x="135" y="15"/>
                  </a:lnTo>
                  <a:lnTo>
                    <a:pt x="133" y="16"/>
                  </a:lnTo>
                  <a:lnTo>
                    <a:pt x="116" y="12"/>
                  </a:lnTo>
                  <a:lnTo>
                    <a:pt x="114" y="12"/>
                  </a:lnTo>
                  <a:lnTo>
                    <a:pt x="105" y="10"/>
                  </a:lnTo>
                  <a:lnTo>
                    <a:pt x="103" y="8"/>
                  </a:lnTo>
                  <a:lnTo>
                    <a:pt x="101" y="8"/>
                  </a:lnTo>
                  <a:lnTo>
                    <a:pt x="93" y="12"/>
                  </a:lnTo>
                  <a:lnTo>
                    <a:pt x="93" y="13"/>
                  </a:lnTo>
                  <a:lnTo>
                    <a:pt x="91" y="14"/>
                  </a:lnTo>
                  <a:lnTo>
                    <a:pt x="80" y="15"/>
                  </a:lnTo>
                  <a:lnTo>
                    <a:pt x="80" y="18"/>
                  </a:lnTo>
                  <a:lnTo>
                    <a:pt x="74" y="20"/>
                  </a:lnTo>
                  <a:lnTo>
                    <a:pt x="74" y="21"/>
                  </a:lnTo>
                  <a:lnTo>
                    <a:pt x="70" y="22"/>
                  </a:lnTo>
                  <a:lnTo>
                    <a:pt x="67" y="24"/>
                  </a:lnTo>
                  <a:lnTo>
                    <a:pt x="63" y="24"/>
                  </a:lnTo>
                  <a:lnTo>
                    <a:pt x="59" y="22"/>
                  </a:lnTo>
                  <a:lnTo>
                    <a:pt x="55" y="18"/>
                  </a:lnTo>
                  <a:lnTo>
                    <a:pt x="53" y="18"/>
                  </a:lnTo>
                  <a:lnTo>
                    <a:pt x="51" y="20"/>
                  </a:lnTo>
                  <a:lnTo>
                    <a:pt x="49" y="16"/>
                  </a:lnTo>
                  <a:lnTo>
                    <a:pt x="46" y="13"/>
                  </a:lnTo>
                  <a:lnTo>
                    <a:pt x="49" y="10"/>
                  </a:lnTo>
                  <a:lnTo>
                    <a:pt x="46" y="7"/>
                  </a:lnTo>
                  <a:lnTo>
                    <a:pt x="46" y="6"/>
                  </a:lnTo>
                  <a:lnTo>
                    <a:pt x="44" y="4"/>
                  </a:lnTo>
                  <a:lnTo>
                    <a:pt x="36" y="4"/>
                  </a:lnTo>
                  <a:lnTo>
                    <a:pt x="27" y="0"/>
                  </a:lnTo>
                  <a:lnTo>
                    <a:pt x="21" y="0"/>
                  </a:lnTo>
                  <a:lnTo>
                    <a:pt x="17" y="0"/>
                  </a:lnTo>
                  <a:lnTo>
                    <a:pt x="13" y="3"/>
                  </a:lnTo>
                  <a:lnTo>
                    <a:pt x="4" y="4"/>
                  </a:lnTo>
                  <a:lnTo>
                    <a:pt x="0" y="8"/>
                  </a:lnTo>
                  <a:lnTo>
                    <a:pt x="4" y="10"/>
                  </a:lnTo>
                  <a:lnTo>
                    <a:pt x="4" y="8"/>
                  </a:lnTo>
                  <a:lnTo>
                    <a:pt x="6" y="10"/>
                  </a:lnTo>
                  <a:lnTo>
                    <a:pt x="9" y="10"/>
                  </a:lnTo>
                  <a:lnTo>
                    <a:pt x="13" y="10"/>
                  </a:lnTo>
                  <a:lnTo>
                    <a:pt x="13" y="11"/>
                  </a:lnTo>
                  <a:lnTo>
                    <a:pt x="15" y="12"/>
                  </a:lnTo>
                  <a:lnTo>
                    <a:pt x="17" y="14"/>
                  </a:lnTo>
                  <a:lnTo>
                    <a:pt x="19" y="15"/>
                  </a:lnTo>
                  <a:lnTo>
                    <a:pt x="23" y="15"/>
                  </a:lnTo>
                  <a:lnTo>
                    <a:pt x="25" y="15"/>
                  </a:lnTo>
                  <a:lnTo>
                    <a:pt x="42" y="14"/>
                  </a:lnTo>
                  <a:lnTo>
                    <a:pt x="42" y="15"/>
                  </a:lnTo>
                  <a:lnTo>
                    <a:pt x="42" y="18"/>
                  </a:lnTo>
                  <a:lnTo>
                    <a:pt x="40" y="18"/>
                  </a:lnTo>
                  <a:lnTo>
                    <a:pt x="36" y="18"/>
                  </a:lnTo>
                  <a:lnTo>
                    <a:pt x="34" y="16"/>
                  </a:lnTo>
                  <a:lnTo>
                    <a:pt x="25" y="19"/>
                  </a:lnTo>
                  <a:lnTo>
                    <a:pt x="21" y="19"/>
                  </a:lnTo>
                  <a:lnTo>
                    <a:pt x="17" y="19"/>
                  </a:lnTo>
                  <a:lnTo>
                    <a:pt x="15" y="20"/>
                  </a:lnTo>
                  <a:lnTo>
                    <a:pt x="15" y="21"/>
                  </a:lnTo>
                  <a:lnTo>
                    <a:pt x="17" y="21"/>
                  </a:lnTo>
                  <a:lnTo>
                    <a:pt x="21" y="21"/>
                  </a:lnTo>
                  <a:lnTo>
                    <a:pt x="23" y="22"/>
                  </a:lnTo>
                  <a:lnTo>
                    <a:pt x="25" y="24"/>
                  </a:lnTo>
                  <a:lnTo>
                    <a:pt x="27" y="24"/>
                  </a:lnTo>
                  <a:lnTo>
                    <a:pt x="27" y="26"/>
                  </a:lnTo>
                  <a:lnTo>
                    <a:pt x="27" y="27"/>
                  </a:lnTo>
                  <a:lnTo>
                    <a:pt x="27" y="29"/>
                  </a:lnTo>
                  <a:lnTo>
                    <a:pt x="30" y="30"/>
                  </a:lnTo>
                  <a:lnTo>
                    <a:pt x="36" y="30"/>
                  </a:lnTo>
                  <a:lnTo>
                    <a:pt x="38" y="28"/>
                  </a:lnTo>
                  <a:lnTo>
                    <a:pt x="42" y="21"/>
                  </a:lnTo>
                  <a:lnTo>
                    <a:pt x="42" y="22"/>
                  </a:lnTo>
                  <a:lnTo>
                    <a:pt x="42" y="23"/>
                  </a:lnTo>
                  <a:lnTo>
                    <a:pt x="42" y="26"/>
                  </a:lnTo>
                  <a:lnTo>
                    <a:pt x="42" y="27"/>
                  </a:lnTo>
                  <a:lnTo>
                    <a:pt x="44" y="27"/>
                  </a:lnTo>
                  <a:lnTo>
                    <a:pt x="44" y="28"/>
                  </a:lnTo>
                  <a:lnTo>
                    <a:pt x="49" y="29"/>
                  </a:lnTo>
                  <a:lnTo>
                    <a:pt x="51" y="30"/>
                  </a:lnTo>
                  <a:lnTo>
                    <a:pt x="51" y="29"/>
                  </a:lnTo>
                  <a:lnTo>
                    <a:pt x="55" y="29"/>
                  </a:lnTo>
                  <a:lnTo>
                    <a:pt x="55" y="30"/>
                  </a:lnTo>
                  <a:lnTo>
                    <a:pt x="57" y="31"/>
                  </a:lnTo>
                  <a:lnTo>
                    <a:pt x="61" y="32"/>
                  </a:lnTo>
                  <a:lnTo>
                    <a:pt x="89" y="37"/>
                  </a:lnTo>
                  <a:lnTo>
                    <a:pt x="93" y="37"/>
                  </a:lnTo>
                  <a:lnTo>
                    <a:pt x="99" y="38"/>
                  </a:lnTo>
                  <a:lnTo>
                    <a:pt x="101" y="39"/>
                  </a:lnTo>
                  <a:lnTo>
                    <a:pt x="103" y="40"/>
                  </a:lnTo>
                  <a:lnTo>
                    <a:pt x="105" y="40"/>
                  </a:lnTo>
                  <a:lnTo>
                    <a:pt x="110" y="43"/>
                  </a:lnTo>
                  <a:lnTo>
                    <a:pt x="110" y="44"/>
                  </a:lnTo>
                  <a:lnTo>
                    <a:pt x="112" y="47"/>
                  </a:lnTo>
                  <a:lnTo>
                    <a:pt x="114" y="49"/>
                  </a:lnTo>
                  <a:lnTo>
                    <a:pt x="116" y="49"/>
                  </a:lnTo>
                  <a:lnTo>
                    <a:pt x="114" y="53"/>
                  </a:lnTo>
                  <a:lnTo>
                    <a:pt x="112" y="53"/>
                  </a:lnTo>
                  <a:lnTo>
                    <a:pt x="116" y="54"/>
                  </a:lnTo>
                  <a:lnTo>
                    <a:pt x="118" y="54"/>
                  </a:lnTo>
                  <a:lnTo>
                    <a:pt x="116" y="55"/>
                  </a:lnTo>
                  <a:lnTo>
                    <a:pt x="120" y="56"/>
                  </a:lnTo>
                  <a:lnTo>
                    <a:pt x="120" y="57"/>
                  </a:lnTo>
                  <a:lnTo>
                    <a:pt x="118" y="57"/>
                  </a:lnTo>
                  <a:lnTo>
                    <a:pt x="114" y="56"/>
                  </a:lnTo>
                  <a:lnTo>
                    <a:pt x="112" y="56"/>
                  </a:lnTo>
                  <a:lnTo>
                    <a:pt x="110" y="56"/>
                  </a:lnTo>
                  <a:lnTo>
                    <a:pt x="105" y="60"/>
                  </a:lnTo>
                  <a:lnTo>
                    <a:pt x="101" y="63"/>
                  </a:lnTo>
                  <a:lnTo>
                    <a:pt x="101" y="64"/>
                  </a:lnTo>
                  <a:lnTo>
                    <a:pt x="114" y="63"/>
                  </a:lnTo>
                  <a:lnTo>
                    <a:pt x="116" y="64"/>
                  </a:lnTo>
                  <a:lnTo>
                    <a:pt x="118" y="64"/>
                  </a:lnTo>
                  <a:lnTo>
                    <a:pt x="118" y="63"/>
                  </a:lnTo>
                  <a:lnTo>
                    <a:pt x="118" y="62"/>
                  </a:lnTo>
                  <a:lnTo>
                    <a:pt x="120" y="63"/>
                  </a:lnTo>
                  <a:lnTo>
                    <a:pt x="122" y="62"/>
                  </a:lnTo>
                  <a:lnTo>
                    <a:pt x="126" y="62"/>
                  </a:lnTo>
                  <a:lnTo>
                    <a:pt x="133" y="62"/>
                  </a:lnTo>
                  <a:lnTo>
                    <a:pt x="135" y="62"/>
                  </a:lnTo>
                  <a:lnTo>
                    <a:pt x="135" y="63"/>
                  </a:lnTo>
                  <a:lnTo>
                    <a:pt x="150" y="70"/>
                  </a:lnTo>
                  <a:lnTo>
                    <a:pt x="152" y="70"/>
                  </a:lnTo>
                  <a:lnTo>
                    <a:pt x="156" y="70"/>
                  </a:lnTo>
                  <a:lnTo>
                    <a:pt x="158" y="70"/>
                  </a:lnTo>
                  <a:lnTo>
                    <a:pt x="162" y="71"/>
                  </a:lnTo>
                  <a:lnTo>
                    <a:pt x="169" y="70"/>
                  </a:lnTo>
                  <a:lnTo>
                    <a:pt x="175" y="71"/>
                  </a:lnTo>
                  <a:lnTo>
                    <a:pt x="183" y="69"/>
                  </a:lnTo>
                  <a:lnTo>
                    <a:pt x="183" y="65"/>
                  </a:lnTo>
                  <a:lnTo>
                    <a:pt x="179" y="64"/>
                  </a:lnTo>
                  <a:lnTo>
                    <a:pt x="185" y="63"/>
                  </a:lnTo>
                  <a:lnTo>
                    <a:pt x="185" y="62"/>
                  </a:lnTo>
                  <a:lnTo>
                    <a:pt x="188" y="61"/>
                  </a:lnTo>
                  <a:lnTo>
                    <a:pt x="190" y="61"/>
                  </a:lnTo>
                  <a:lnTo>
                    <a:pt x="192" y="61"/>
                  </a:lnTo>
                  <a:lnTo>
                    <a:pt x="190" y="57"/>
                  </a:lnTo>
                  <a:lnTo>
                    <a:pt x="192" y="59"/>
                  </a:lnTo>
                  <a:lnTo>
                    <a:pt x="196" y="59"/>
                  </a:lnTo>
                  <a:lnTo>
                    <a:pt x="198" y="59"/>
                  </a:lnTo>
                  <a:lnTo>
                    <a:pt x="200" y="57"/>
                  </a:lnTo>
                  <a:lnTo>
                    <a:pt x="202" y="57"/>
                  </a:lnTo>
                  <a:lnTo>
                    <a:pt x="204" y="57"/>
                  </a:lnTo>
                  <a:lnTo>
                    <a:pt x="206" y="57"/>
                  </a:lnTo>
                  <a:lnTo>
                    <a:pt x="206" y="59"/>
                  </a:lnTo>
                  <a:lnTo>
                    <a:pt x="213" y="60"/>
                  </a:lnTo>
                  <a:lnTo>
                    <a:pt x="215" y="61"/>
                  </a:lnTo>
                  <a:lnTo>
                    <a:pt x="219" y="61"/>
                  </a:lnTo>
                  <a:lnTo>
                    <a:pt x="228" y="63"/>
                  </a:lnTo>
                  <a:lnTo>
                    <a:pt x="228" y="64"/>
                  </a:lnTo>
                  <a:lnTo>
                    <a:pt x="234" y="69"/>
                  </a:lnTo>
                  <a:lnTo>
                    <a:pt x="238" y="70"/>
                  </a:lnTo>
                  <a:lnTo>
                    <a:pt x="238" y="71"/>
                  </a:lnTo>
                  <a:lnTo>
                    <a:pt x="240" y="72"/>
                  </a:lnTo>
                  <a:lnTo>
                    <a:pt x="244" y="73"/>
                  </a:lnTo>
                  <a:lnTo>
                    <a:pt x="251" y="78"/>
                  </a:lnTo>
                  <a:lnTo>
                    <a:pt x="253" y="78"/>
                  </a:lnTo>
                  <a:lnTo>
                    <a:pt x="282" y="80"/>
                  </a:lnTo>
                  <a:lnTo>
                    <a:pt x="282" y="83"/>
                  </a:lnTo>
                  <a:lnTo>
                    <a:pt x="286" y="83"/>
                  </a:lnTo>
                  <a:lnTo>
                    <a:pt x="291" y="83"/>
                  </a:lnTo>
                  <a:lnTo>
                    <a:pt x="293" y="81"/>
                  </a:lnTo>
                  <a:lnTo>
                    <a:pt x="291" y="80"/>
                  </a:lnTo>
                  <a:lnTo>
                    <a:pt x="289" y="80"/>
                  </a:lnTo>
                  <a:lnTo>
                    <a:pt x="293" y="80"/>
                  </a:lnTo>
                  <a:lnTo>
                    <a:pt x="295" y="79"/>
                  </a:lnTo>
                  <a:lnTo>
                    <a:pt x="286" y="78"/>
                  </a:lnTo>
                  <a:lnTo>
                    <a:pt x="280" y="77"/>
                  </a:lnTo>
                  <a:lnTo>
                    <a:pt x="280" y="76"/>
                  </a:lnTo>
                  <a:lnTo>
                    <a:pt x="282" y="75"/>
                  </a:lnTo>
                  <a:lnTo>
                    <a:pt x="280" y="73"/>
                  </a:lnTo>
                  <a:lnTo>
                    <a:pt x="274" y="73"/>
                  </a:lnTo>
                  <a:lnTo>
                    <a:pt x="272" y="72"/>
                  </a:lnTo>
                  <a:lnTo>
                    <a:pt x="272" y="70"/>
                  </a:lnTo>
                  <a:lnTo>
                    <a:pt x="270" y="69"/>
                  </a:lnTo>
                  <a:lnTo>
                    <a:pt x="263" y="70"/>
                  </a:lnTo>
                  <a:lnTo>
                    <a:pt x="261" y="69"/>
                  </a:lnTo>
                  <a:lnTo>
                    <a:pt x="259" y="67"/>
                  </a:lnTo>
                  <a:lnTo>
                    <a:pt x="257" y="64"/>
                  </a:lnTo>
                  <a:lnTo>
                    <a:pt x="255" y="62"/>
                  </a:lnTo>
                  <a:lnTo>
                    <a:pt x="253" y="61"/>
                  </a:lnTo>
                  <a:lnTo>
                    <a:pt x="244" y="57"/>
                  </a:lnTo>
                  <a:lnTo>
                    <a:pt x="242" y="56"/>
                  </a:lnTo>
                  <a:lnTo>
                    <a:pt x="238" y="52"/>
                  </a:lnTo>
                  <a:lnTo>
                    <a:pt x="240" y="52"/>
                  </a:lnTo>
                  <a:lnTo>
                    <a:pt x="246" y="52"/>
                  </a:lnTo>
                  <a:lnTo>
                    <a:pt x="249" y="51"/>
                  </a:lnTo>
                  <a:lnTo>
                    <a:pt x="251" y="51"/>
                  </a:lnTo>
                  <a:lnTo>
                    <a:pt x="251" y="48"/>
                  </a:lnTo>
                  <a:lnTo>
                    <a:pt x="251" y="47"/>
                  </a:lnTo>
                  <a:lnTo>
                    <a:pt x="249" y="46"/>
                  </a:lnTo>
                  <a:lnTo>
                    <a:pt x="244" y="45"/>
                  </a:lnTo>
                  <a:lnTo>
                    <a:pt x="242" y="45"/>
                  </a:lnTo>
                  <a:lnTo>
                    <a:pt x="234" y="44"/>
                  </a:lnTo>
                  <a:lnTo>
                    <a:pt x="230" y="41"/>
                  </a:lnTo>
                  <a:lnTo>
                    <a:pt x="221" y="4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7" name="Freeform 1308"/>
            <p:cNvSpPr>
              <a:spLocks/>
            </p:cNvSpPr>
            <p:nvPr/>
          </p:nvSpPr>
          <p:spPr bwMode="auto">
            <a:xfrm>
              <a:off x="6278153" y="4473325"/>
              <a:ext cx="7290" cy="2325"/>
            </a:xfrm>
            <a:custGeom>
              <a:avLst/>
              <a:gdLst>
                <a:gd name="T0" fmla="*/ 2 w 8"/>
                <a:gd name="T1" fmla="*/ 0 h 2"/>
                <a:gd name="T2" fmla="*/ 0 w 8"/>
                <a:gd name="T3" fmla="*/ 0 h 2"/>
                <a:gd name="T4" fmla="*/ 0 w 8"/>
                <a:gd name="T5" fmla="*/ 0 h 2"/>
                <a:gd name="T6" fmla="*/ 0 w 8"/>
                <a:gd name="T7" fmla="*/ 0 h 2"/>
                <a:gd name="T8" fmla="*/ 0 w 8"/>
                <a:gd name="T9" fmla="*/ 1 h 2"/>
                <a:gd name="T10" fmla="*/ 0 w 8"/>
                <a:gd name="T11" fmla="*/ 1 h 2"/>
                <a:gd name="T12" fmla="*/ 2 w 8"/>
                <a:gd name="T13" fmla="*/ 2 h 2"/>
                <a:gd name="T14" fmla="*/ 2 w 8"/>
                <a:gd name="T15" fmla="*/ 1 h 2"/>
                <a:gd name="T16" fmla="*/ 4 w 8"/>
                <a:gd name="T17" fmla="*/ 1 h 2"/>
                <a:gd name="T18" fmla="*/ 6 w 8"/>
                <a:gd name="T19" fmla="*/ 2 h 2"/>
                <a:gd name="T20" fmla="*/ 8 w 8"/>
                <a:gd name="T21" fmla="*/ 0 h 2"/>
                <a:gd name="T22" fmla="*/ 2 w 8"/>
                <a:gd name="T23" fmla="*/ 0 h 2"/>
                <a:gd name="T24" fmla="*/ 2 w 8"/>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2"/>
                <a:gd name="T41" fmla="*/ 8 w 8"/>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2">
                  <a:moveTo>
                    <a:pt x="2" y="0"/>
                  </a:moveTo>
                  <a:lnTo>
                    <a:pt x="0" y="0"/>
                  </a:lnTo>
                  <a:lnTo>
                    <a:pt x="0" y="1"/>
                  </a:lnTo>
                  <a:lnTo>
                    <a:pt x="2" y="2"/>
                  </a:lnTo>
                  <a:lnTo>
                    <a:pt x="2" y="1"/>
                  </a:lnTo>
                  <a:lnTo>
                    <a:pt x="4" y="1"/>
                  </a:lnTo>
                  <a:lnTo>
                    <a:pt x="6" y="2"/>
                  </a:lnTo>
                  <a:lnTo>
                    <a:pt x="8"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8" name="Freeform 1309"/>
            <p:cNvSpPr>
              <a:spLocks/>
            </p:cNvSpPr>
            <p:nvPr/>
          </p:nvSpPr>
          <p:spPr bwMode="auto">
            <a:xfrm>
              <a:off x="6176091" y="4608166"/>
              <a:ext cx="10024" cy="4650"/>
            </a:xfrm>
            <a:custGeom>
              <a:avLst/>
              <a:gdLst>
                <a:gd name="T0" fmla="*/ 4 w 11"/>
                <a:gd name="T1" fmla="*/ 0 h 4"/>
                <a:gd name="T2" fmla="*/ 4 w 11"/>
                <a:gd name="T3" fmla="*/ 2 h 4"/>
                <a:gd name="T4" fmla="*/ 2 w 11"/>
                <a:gd name="T5" fmla="*/ 2 h 4"/>
                <a:gd name="T6" fmla="*/ 0 w 11"/>
                <a:gd name="T7" fmla="*/ 3 h 4"/>
                <a:gd name="T8" fmla="*/ 2 w 11"/>
                <a:gd name="T9" fmla="*/ 4 h 4"/>
                <a:gd name="T10" fmla="*/ 4 w 11"/>
                <a:gd name="T11" fmla="*/ 4 h 4"/>
                <a:gd name="T12" fmla="*/ 6 w 11"/>
                <a:gd name="T13" fmla="*/ 3 h 4"/>
                <a:gd name="T14" fmla="*/ 6 w 11"/>
                <a:gd name="T15" fmla="*/ 3 h 4"/>
                <a:gd name="T16" fmla="*/ 9 w 11"/>
                <a:gd name="T17" fmla="*/ 2 h 4"/>
                <a:gd name="T18" fmla="*/ 11 w 11"/>
                <a:gd name="T19" fmla="*/ 2 h 4"/>
                <a:gd name="T20" fmla="*/ 9 w 11"/>
                <a:gd name="T21" fmla="*/ 2 h 4"/>
                <a:gd name="T22" fmla="*/ 6 w 11"/>
                <a:gd name="T23" fmla="*/ 0 h 4"/>
                <a:gd name="T24" fmla="*/ 4 w 11"/>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4"/>
                <a:gd name="T41" fmla="*/ 11 w 11"/>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4">
                  <a:moveTo>
                    <a:pt x="4" y="0"/>
                  </a:moveTo>
                  <a:lnTo>
                    <a:pt x="4" y="2"/>
                  </a:lnTo>
                  <a:lnTo>
                    <a:pt x="2" y="2"/>
                  </a:lnTo>
                  <a:lnTo>
                    <a:pt x="0" y="3"/>
                  </a:lnTo>
                  <a:lnTo>
                    <a:pt x="2" y="4"/>
                  </a:lnTo>
                  <a:lnTo>
                    <a:pt x="4" y="4"/>
                  </a:lnTo>
                  <a:lnTo>
                    <a:pt x="6" y="3"/>
                  </a:lnTo>
                  <a:lnTo>
                    <a:pt x="9" y="2"/>
                  </a:lnTo>
                  <a:lnTo>
                    <a:pt x="11" y="2"/>
                  </a:lnTo>
                  <a:lnTo>
                    <a:pt x="9" y="2"/>
                  </a:lnTo>
                  <a:lnTo>
                    <a:pt x="6"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29" name="Freeform 1310"/>
            <p:cNvSpPr>
              <a:spLocks/>
            </p:cNvSpPr>
            <p:nvPr/>
          </p:nvSpPr>
          <p:spPr bwMode="auto">
            <a:xfrm>
              <a:off x="6252638" y="4868549"/>
              <a:ext cx="48297" cy="36035"/>
            </a:xfrm>
            <a:custGeom>
              <a:avLst/>
              <a:gdLst>
                <a:gd name="T0" fmla="*/ 51 w 53"/>
                <a:gd name="T1" fmla="*/ 3 h 31"/>
                <a:gd name="T2" fmla="*/ 49 w 53"/>
                <a:gd name="T3" fmla="*/ 1 h 31"/>
                <a:gd name="T4" fmla="*/ 47 w 53"/>
                <a:gd name="T5" fmla="*/ 0 h 31"/>
                <a:gd name="T6" fmla="*/ 47 w 53"/>
                <a:gd name="T7" fmla="*/ 3 h 31"/>
                <a:gd name="T8" fmla="*/ 42 w 53"/>
                <a:gd name="T9" fmla="*/ 1 h 31"/>
                <a:gd name="T10" fmla="*/ 38 w 53"/>
                <a:gd name="T11" fmla="*/ 3 h 31"/>
                <a:gd name="T12" fmla="*/ 34 w 53"/>
                <a:gd name="T13" fmla="*/ 4 h 31"/>
                <a:gd name="T14" fmla="*/ 28 w 53"/>
                <a:gd name="T15" fmla="*/ 5 h 31"/>
                <a:gd name="T16" fmla="*/ 17 w 53"/>
                <a:gd name="T17" fmla="*/ 5 h 31"/>
                <a:gd name="T18" fmla="*/ 7 w 53"/>
                <a:gd name="T19" fmla="*/ 1 h 31"/>
                <a:gd name="T20" fmla="*/ 7 w 53"/>
                <a:gd name="T21" fmla="*/ 1 h 31"/>
                <a:gd name="T22" fmla="*/ 5 w 53"/>
                <a:gd name="T23" fmla="*/ 1 h 31"/>
                <a:gd name="T24" fmla="*/ 0 w 53"/>
                <a:gd name="T25" fmla="*/ 0 h 31"/>
                <a:gd name="T26" fmla="*/ 0 w 53"/>
                <a:gd name="T27" fmla="*/ 0 h 31"/>
                <a:gd name="T28" fmla="*/ 0 w 53"/>
                <a:gd name="T29" fmla="*/ 6 h 31"/>
                <a:gd name="T30" fmla="*/ 9 w 53"/>
                <a:gd name="T31" fmla="*/ 16 h 31"/>
                <a:gd name="T32" fmla="*/ 11 w 53"/>
                <a:gd name="T33" fmla="*/ 17 h 31"/>
                <a:gd name="T34" fmla="*/ 9 w 53"/>
                <a:gd name="T35" fmla="*/ 19 h 31"/>
                <a:gd name="T36" fmla="*/ 7 w 53"/>
                <a:gd name="T37" fmla="*/ 15 h 31"/>
                <a:gd name="T38" fmla="*/ 9 w 53"/>
                <a:gd name="T39" fmla="*/ 22 h 31"/>
                <a:gd name="T40" fmla="*/ 15 w 53"/>
                <a:gd name="T41" fmla="*/ 28 h 31"/>
                <a:gd name="T42" fmla="*/ 19 w 53"/>
                <a:gd name="T43" fmla="*/ 28 h 31"/>
                <a:gd name="T44" fmla="*/ 21 w 53"/>
                <a:gd name="T45" fmla="*/ 28 h 31"/>
                <a:gd name="T46" fmla="*/ 19 w 53"/>
                <a:gd name="T47" fmla="*/ 29 h 31"/>
                <a:gd name="T48" fmla="*/ 17 w 53"/>
                <a:gd name="T49" fmla="*/ 29 h 31"/>
                <a:gd name="T50" fmla="*/ 19 w 53"/>
                <a:gd name="T51" fmla="*/ 30 h 31"/>
                <a:gd name="T52" fmla="*/ 21 w 53"/>
                <a:gd name="T53" fmla="*/ 30 h 31"/>
                <a:gd name="T54" fmla="*/ 24 w 53"/>
                <a:gd name="T55" fmla="*/ 31 h 31"/>
                <a:gd name="T56" fmla="*/ 26 w 53"/>
                <a:gd name="T57" fmla="*/ 30 h 31"/>
                <a:gd name="T58" fmla="*/ 28 w 53"/>
                <a:gd name="T59" fmla="*/ 31 h 31"/>
                <a:gd name="T60" fmla="*/ 30 w 53"/>
                <a:gd name="T61" fmla="*/ 31 h 31"/>
                <a:gd name="T62" fmla="*/ 32 w 53"/>
                <a:gd name="T63" fmla="*/ 31 h 31"/>
                <a:gd name="T64" fmla="*/ 32 w 53"/>
                <a:gd name="T65" fmla="*/ 30 h 31"/>
                <a:gd name="T66" fmla="*/ 34 w 53"/>
                <a:gd name="T67" fmla="*/ 28 h 31"/>
                <a:gd name="T68" fmla="*/ 34 w 53"/>
                <a:gd name="T69" fmla="*/ 27 h 31"/>
                <a:gd name="T70" fmla="*/ 36 w 53"/>
                <a:gd name="T71" fmla="*/ 27 h 31"/>
                <a:gd name="T72" fmla="*/ 38 w 53"/>
                <a:gd name="T73" fmla="*/ 28 h 31"/>
                <a:gd name="T74" fmla="*/ 38 w 53"/>
                <a:gd name="T75" fmla="*/ 27 h 31"/>
                <a:gd name="T76" fmla="*/ 40 w 53"/>
                <a:gd name="T77" fmla="*/ 25 h 31"/>
                <a:gd name="T78" fmla="*/ 40 w 53"/>
                <a:gd name="T79" fmla="*/ 24 h 31"/>
                <a:gd name="T80" fmla="*/ 40 w 53"/>
                <a:gd name="T81" fmla="*/ 23 h 31"/>
                <a:gd name="T82" fmla="*/ 40 w 53"/>
                <a:gd name="T83" fmla="*/ 22 h 31"/>
                <a:gd name="T84" fmla="*/ 45 w 53"/>
                <a:gd name="T85" fmla="*/ 23 h 31"/>
                <a:gd name="T86" fmla="*/ 47 w 53"/>
                <a:gd name="T87" fmla="*/ 23 h 31"/>
                <a:gd name="T88" fmla="*/ 47 w 53"/>
                <a:gd name="T89" fmla="*/ 22 h 31"/>
                <a:gd name="T90" fmla="*/ 47 w 53"/>
                <a:gd name="T91" fmla="*/ 20 h 31"/>
                <a:gd name="T92" fmla="*/ 49 w 53"/>
                <a:gd name="T93" fmla="*/ 20 h 31"/>
                <a:gd name="T94" fmla="*/ 49 w 53"/>
                <a:gd name="T95" fmla="*/ 17 h 31"/>
                <a:gd name="T96" fmla="*/ 51 w 53"/>
                <a:gd name="T97" fmla="*/ 14 h 31"/>
                <a:gd name="T98" fmla="*/ 53 w 53"/>
                <a:gd name="T99" fmla="*/ 15 h 31"/>
                <a:gd name="T100" fmla="*/ 53 w 53"/>
                <a:gd name="T101" fmla="*/ 17 h 31"/>
                <a:gd name="T102" fmla="*/ 53 w 53"/>
                <a:gd name="T103" fmla="*/ 16 h 31"/>
                <a:gd name="T104" fmla="*/ 53 w 53"/>
                <a:gd name="T105" fmla="*/ 15 h 31"/>
                <a:gd name="T106" fmla="*/ 51 w 53"/>
                <a:gd name="T107" fmla="*/ 3 h 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
                <a:gd name="T163" fmla="*/ 0 h 31"/>
                <a:gd name="T164" fmla="*/ 53 w 53"/>
                <a:gd name="T165" fmla="*/ 31 h 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 h="31">
                  <a:moveTo>
                    <a:pt x="51" y="3"/>
                  </a:moveTo>
                  <a:lnTo>
                    <a:pt x="49" y="1"/>
                  </a:lnTo>
                  <a:lnTo>
                    <a:pt x="47" y="0"/>
                  </a:lnTo>
                  <a:lnTo>
                    <a:pt x="47" y="3"/>
                  </a:lnTo>
                  <a:lnTo>
                    <a:pt x="42" y="1"/>
                  </a:lnTo>
                  <a:lnTo>
                    <a:pt x="38" y="3"/>
                  </a:lnTo>
                  <a:lnTo>
                    <a:pt x="34" y="4"/>
                  </a:lnTo>
                  <a:lnTo>
                    <a:pt x="28" y="5"/>
                  </a:lnTo>
                  <a:lnTo>
                    <a:pt x="17" y="5"/>
                  </a:lnTo>
                  <a:lnTo>
                    <a:pt x="7" y="1"/>
                  </a:lnTo>
                  <a:lnTo>
                    <a:pt x="5" y="1"/>
                  </a:lnTo>
                  <a:lnTo>
                    <a:pt x="0" y="0"/>
                  </a:lnTo>
                  <a:lnTo>
                    <a:pt x="0" y="6"/>
                  </a:lnTo>
                  <a:lnTo>
                    <a:pt x="9" y="16"/>
                  </a:lnTo>
                  <a:lnTo>
                    <a:pt x="11" y="17"/>
                  </a:lnTo>
                  <a:lnTo>
                    <a:pt x="9" y="19"/>
                  </a:lnTo>
                  <a:lnTo>
                    <a:pt x="7" y="15"/>
                  </a:lnTo>
                  <a:lnTo>
                    <a:pt x="9" y="22"/>
                  </a:lnTo>
                  <a:lnTo>
                    <a:pt x="15" y="28"/>
                  </a:lnTo>
                  <a:lnTo>
                    <a:pt x="19" y="28"/>
                  </a:lnTo>
                  <a:lnTo>
                    <a:pt x="21" y="28"/>
                  </a:lnTo>
                  <a:lnTo>
                    <a:pt x="19" y="29"/>
                  </a:lnTo>
                  <a:lnTo>
                    <a:pt x="17" y="29"/>
                  </a:lnTo>
                  <a:lnTo>
                    <a:pt x="19" y="30"/>
                  </a:lnTo>
                  <a:lnTo>
                    <a:pt x="21" y="30"/>
                  </a:lnTo>
                  <a:lnTo>
                    <a:pt x="24" y="31"/>
                  </a:lnTo>
                  <a:lnTo>
                    <a:pt x="26" y="30"/>
                  </a:lnTo>
                  <a:lnTo>
                    <a:pt x="28" y="31"/>
                  </a:lnTo>
                  <a:lnTo>
                    <a:pt x="30" y="31"/>
                  </a:lnTo>
                  <a:lnTo>
                    <a:pt x="32" y="31"/>
                  </a:lnTo>
                  <a:lnTo>
                    <a:pt x="32" y="30"/>
                  </a:lnTo>
                  <a:lnTo>
                    <a:pt x="34" y="28"/>
                  </a:lnTo>
                  <a:lnTo>
                    <a:pt x="34" y="27"/>
                  </a:lnTo>
                  <a:lnTo>
                    <a:pt x="36" y="27"/>
                  </a:lnTo>
                  <a:lnTo>
                    <a:pt x="38" y="28"/>
                  </a:lnTo>
                  <a:lnTo>
                    <a:pt x="38" y="27"/>
                  </a:lnTo>
                  <a:lnTo>
                    <a:pt x="40" y="25"/>
                  </a:lnTo>
                  <a:lnTo>
                    <a:pt x="40" y="24"/>
                  </a:lnTo>
                  <a:lnTo>
                    <a:pt x="40" y="23"/>
                  </a:lnTo>
                  <a:lnTo>
                    <a:pt x="40" y="22"/>
                  </a:lnTo>
                  <a:lnTo>
                    <a:pt x="45" y="23"/>
                  </a:lnTo>
                  <a:lnTo>
                    <a:pt x="47" y="23"/>
                  </a:lnTo>
                  <a:lnTo>
                    <a:pt x="47" y="22"/>
                  </a:lnTo>
                  <a:lnTo>
                    <a:pt x="47" y="20"/>
                  </a:lnTo>
                  <a:lnTo>
                    <a:pt x="49" y="20"/>
                  </a:lnTo>
                  <a:lnTo>
                    <a:pt x="49" y="17"/>
                  </a:lnTo>
                  <a:lnTo>
                    <a:pt x="51" y="14"/>
                  </a:lnTo>
                  <a:lnTo>
                    <a:pt x="53" y="15"/>
                  </a:lnTo>
                  <a:lnTo>
                    <a:pt x="53" y="17"/>
                  </a:lnTo>
                  <a:lnTo>
                    <a:pt x="53" y="16"/>
                  </a:lnTo>
                  <a:lnTo>
                    <a:pt x="53" y="15"/>
                  </a:lnTo>
                  <a:lnTo>
                    <a:pt x="51"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0" name="Freeform 1311"/>
            <p:cNvSpPr>
              <a:spLocks/>
            </p:cNvSpPr>
            <p:nvPr/>
          </p:nvSpPr>
          <p:spPr bwMode="auto">
            <a:xfrm>
              <a:off x="6293645" y="4856925"/>
              <a:ext cx="7290" cy="6975"/>
            </a:xfrm>
            <a:custGeom>
              <a:avLst/>
              <a:gdLst>
                <a:gd name="T0" fmla="*/ 4 w 8"/>
                <a:gd name="T1" fmla="*/ 3 h 6"/>
                <a:gd name="T2" fmla="*/ 4 w 8"/>
                <a:gd name="T3" fmla="*/ 6 h 6"/>
                <a:gd name="T4" fmla="*/ 8 w 8"/>
                <a:gd name="T5" fmla="*/ 5 h 6"/>
                <a:gd name="T6" fmla="*/ 8 w 8"/>
                <a:gd name="T7" fmla="*/ 5 h 6"/>
                <a:gd name="T8" fmla="*/ 6 w 8"/>
                <a:gd name="T9" fmla="*/ 2 h 6"/>
                <a:gd name="T10" fmla="*/ 2 w 8"/>
                <a:gd name="T11" fmla="*/ 0 h 6"/>
                <a:gd name="T12" fmla="*/ 2 w 8"/>
                <a:gd name="T13" fmla="*/ 1 h 6"/>
                <a:gd name="T14" fmla="*/ 0 w 8"/>
                <a:gd name="T15" fmla="*/ 1 h 6"/>
                <a:gd name="T16" fmla="*/ 2 w 8"/>
                <a:gd name="T17" fmla="*/ 2 h 6"/>
                <a:gd name="T18" fmla="*/ 4 w 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4" y="3"/>
                  </a:moveTo>
                  <a:lnTo>
                    <a:pt x="4" y="6"/>
                  </a:lnTo>
                  <a:lnTo>
                    <a:pt x="8" y="5"/>
                  </a:lnTo>
                  <a:lnTo>
                    <a:pt x="6" y="2"/>
                  </a:lnTo>
                  <a:lnTo>
                    <a:pt x="2" y="0"/>
                  </a:lnTo>
                  <a:lnTo>
                    <a:pt x="2" y="1"/>
                  </a:lnTo>
                  <a:lnTo>
                    <a:pt x="0" y="1"/>
                  </a:lnTo>
                  <a:lnTo>
                    <a:pt x="2" y="2"/>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1" name="Freeform 1312"/>
            <p:cNvSpPr>
              <a:spLocks/>
            </p:cNvSpPr>
            <p:nvPr/>
          </p:nvSpPr>
          <p:spPr bwMode="auto">
            <a:xfrm>
              <a:off x="5827076" y="4554695"/>
              <a:ext cx="543115" cy="295255"/>
            </a:xfrm>
            <a:custGeom>
              <a:avLst/>
              <a:gdLst>
                <a:gd name="T0" fmla="*/ 585 w 596"/>
                <a:gd name="T1" fmla="*/ 122 h 254"/>
                <a:gd name="T2" fmla="*/ 554 w 596"/>
                <a:gd name="T3" fmla="*/ 99 h 254"/>
                <a:gd name="T4" fmla="*/ 539 w 596"/>
                <a:gd name="T5" fmla="*/ 98 h 254"/>
                <a:gd name="T6" fmla="*/ 526 w 596"/>
                <a:gd name="T7" fmla="*/ 81 h 254"/>
                <a:gd name="T8" fmla="*/ 505 w 596"/>
                <a:gd name="T9" fmla="*/ 72 h 254"/>
                <a:gd name="T10" fmla="*/ 488 w 596"/>
                <a:gd name="T11" fmla="*/ 65 h 254"/>
                <a:gd name="T12" fmla="*/ 474 w 596"/>
                <a:gd name="T13" fmla="*/ 41 h 254"/>
                <a:gd name="T14" fmla="*/ 455 w 596"/>
                <a:gd name="T15" fmla="*/ 30 h 254"/>
                <a:gd name="T16" fmla="*/ 442 w 596"/>
                <a:gd name="T17" fmla="*/ 11 h 254"/>
                <a:gd name="T18" fmla="*/ 429 w 596"/>
                <a:gd name="T19" fmla="*/ 2 h 254"/>
                <a:gd name="T20" fmla="*/ 419 w 596"/>
                <a:gd name="T21" fmla="*/ 36 h 254"/>
                <a:gd name="T22" fmla="*/ 356 w 596"/>
                <a:gd name="T23" fmla="*/ 44 h 254"/>
                <a:gd name="T24" fmla="*/ 330 w 596"/>
                <a:gd name="T25" fmla="*/ 35 h 254"/>
                <a:gd name="T26" fmla="*/ 339 w 596"/>
                <a:gd name="T27" fmla="*/ 20 h 254"/>
                <a:gd name="T28" fmla="*/ 345 w 596"/>
                <a:gd name="T29" fmla="*/ 13 h 254"/>
                <a:gd name="T30" fmla="*/ 335 w 596"/>
                <a:gd name="T31" fmla="*/ 12 h 254"/>
                <a:gd name="T32" fmla="*/ 320 w 596"/>
                <a:gd name="T33" fmla="*/ 12 h 254"/>
                <a:gd name="T34" fmla="*/ 301 w 596"/>
                <a:gd name="T35" fmla="*/ 9 h 254"/>
                <a:gd name="T36" fmla="*/ 284 w 596"/>
                <a:gd name="T37" fmla="*/ 6 h 254"/>
                <a:gd name="T38" fmla="*/ 274 w 596"/>
                <a:gd name="T39" fmla="*/ 4 h 254"/>
                <a:gd name="T40" fmla="*/ 265 w 596"/>
                <a:gd name="T41" fmla="*/ 13 h 254"/>
                <a:gd name="T42" fmla="*/ 248 w 596"/>
                <a:gd name="T43" fmla="*/ 20 h 254"/>
                <a:gd name="T44" fmla="*/ 244 w 596"/>
                <a:gd name="T45" fmla="*/ 34 h 254"/>
                <a:gd name="T46" fmla="*/ 223 w 596"/>
                <a:gd name="T47" fmla="*/ 35 h 254"/>
                <a:gd name="T48" fmla="*/ 206 w 596"/>
                <a:gd name="T49" fmla="*/ 26 h 254"/>
                <a:gd name="T50" fmla="*/ 189 w 596"/>
                <a:gd name="T51" fmla="*/ 29 h 254"/>
                <a:gd name="T52" fmla="*/ 177 w 596"/>
                <a:gd name="T53" fmla="*/ 36 h 254"/>
                <a:gd name="T54" fmla="*/ 166 w 596"/>
                <a:gd name="T55" fmla="*/ 43 h 254"/>
                <a:gd name="T56" fmla="*/ 151 w 596"/>
                <a:gd name="T57" fmla="*/ 49 h 254"/>
                <a:gd name="T58" fmla="*/ 139 w 596"/>
                <a:gd name="T59" fmla="*/ 49 h 254"/>
                <a:gd name="T60" fmla="*/ 126 w 596"/>
                <a:gd name="T61" fmla="*/ 65 h 254"/>
                <a:gd name="T62" fmla="*/ 71 w 596"/>
                <a:gd name="T63" fmla="*/ 80 h 254"/>
                <a:gd name="T64" fmla="*/ 25 w 596"/>
                <a:gd name="T65" fmla="*/ 91 h 254"/>
                <a:gd name="T66" fmla="*/ 10 w 596"/>
                <a:gd name="T67" fmla="*/ 93 h 254"/>
                <a:gd name="T68" fmla="*/ 10 w 596"/>
                <a:gd name="T69" fmla="*/ 125 h 254"/>
                <a:gd name="T70" fmla="*/ 6 w 596"/>
                <a:gd name="T71" fmla="*/ 131 h 254"/>
                <a:gd name="T72" fmla="*/ 0 w 596"/>
                <a:gd name="T73" fmla="*/ 130 h 254"/>
                <a:gd name="T74" fmla="*/ 25 w 596"/>
                <a:gd name="T75" fmla="*/ 160 h 254"/>
                <a:gd name="T76" fmla="*/ 29 w 596"/>
                <a:gd name="T77" fmla="*/ 198 h 254"/>
                <a:gd name="T78" fmla="*/ 65 w 596"/>
                <a:gd name="T79" fmla="*/ 213 h 254"/>
                <a:gd name="T80" fmla="*/ 95 w 596"/>
                <a:gd name="T81" fmla="*/ 205 h 254"/>
                <a:gd name="T82" fmla="*/ 145 w 596"/>
                <a:gd name="T83" fmla="*/ 201 h 254"/>
                <a:gd name="T84" fmla="*/ 189 w 596"/>
                <a:gd name="T85" fmla="*/ 186 h 254"/>
                <a:gd name="T86" fmla="*/ 299 w 596"/>
                <a:gd name="T87" fmla="*/ 186 h 254"/>
                <a:gd name="T88" fmla="*/ 320 w 596"/>
                <a:gd name="T89" fmla="*/ 197 h 254"/>
                <a:gd name="T90" fmla="*/ 328 w 596"/>
                <a:gd name="T91" fmla="*/ 210 h 254"/>
                <a:gd name="T92" fmla="*/ 345 w 596"/>
                <a:gd name="T93" fmla="*/ 202 h 254"/>
                <a:gd name="T94" fmla="*/ 364 w 596"/>
                <a:gd name="T95" fmla="*/ 189 h 254"/>
                <a:gd name="T96" fmla="*/ 358 w 596"/>
                <a:gd name="T97" fmla="*/ 207 h 254"/>
                <a:gd name="T98" fmla="*/ 364 w 596"/>
                <a:gd name="T99" fmla="*/ 209 h 254"/>
                <a:gd name="T100" fmla="*/ 385 w 596"/>
                <a:gd name="T101" fmla="*/ 217 h 254"/>
                <a:gd name="T102" fmla="*/ 402 w 596"/>
                <a:gd name="T103" fmla="*/ 242 h 254"/>
                <a:gd name="T104" fmla="*/ 463 w 596"/>
                <a:gd name="T105" fmla="*/ 245 h 254"/>
                <a:gd name="T106" fmla="*/ 472 w 596"/>
                <a:gd name="T107" fmla="*/ 246 h 254"/>
                <a:gd name="T108" fmla="*/ 491 w 596"/>
                <a:gd name="T109" fmla="*/ 254 h 254"/>
                <a:gd name="T110" fmla="*/ 497 w 596"/>
                <a:gd name="T111" fmla="*/ 250 h 254"/>
                <a:gd name="T112" fmla="*/ 543 w 596"/>
                <a:gd name="T113" fmla="*/ 233 h 254"/>
                <a:gd name="T114" fmla="*/ 562 w 596"/>
                <a:gd name="T115" fmla="*/ 204 h 254"/>
                <a:gd name="T116" fmla="*/ 575 w 596"/>
                <a:gd name="T117" fmla="*/ 190 h 254"/>
                <a:gd name="T118" fmla="*/ 592 w 596"/>
                <a:gd name="T119" fmla="*/ 168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6"/>
                <a:gd name="T181" fmla="*/ 0 h 254"/>
                <a:gd name="T182" fmla="*/ 596 w 596"/>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6" h="254">
                  <a:moveTo>
                    <a:pt x="589" y="141"/>
                  </a:moveTo>
                  <a:lnTo>
                    <a:pt x="589" y="140"/>
                  </a:lnTo>
                  <a:lnTo>
                    <a:pt x="589" y="139"/>
                  </a:lnTo>
                  <a:lnTo>
                    <a:pt x="589" y="138"/>
                  </a:lnTo>
                  <a:lnTo>
                    <a:pt x="592" y="139"/>
                  </a:lnTo>
                  <a:lnTo>
                    <a:pt x="589" y="132"/>
                  </a:lnTo>
                  <a:lnTo>
                    <a:pt x="589" y="130"/>
                  </a:lnTo>
                  <a:lnTo>
                    <a:pt x="589" y="128"/>
                  </a:lnTo>
                  <a:lnTo>
                    <a:pt x="587" y="129"/>
                  </a:lnTo>
                  <a:lnTo>
                    <a:pt x="585" y="126"/>
                  </a:lnTo>
                  <a:lnTo>
                    <a:pt x="585" y="122"/>
                  </a:lnTo>
                  <a:lnTo>
                    <a:pt x="581" y="122"/>
                  </a:lnTo>
                  <a:lnTo>
                    <a:pt x="581" y="121"/>
                  </a:lnTo>
                  <a:lnTo>
                    <a:pt x="579" y="118"/>
                  </a:lnTo>
                  <a:lnTo>
                    <a:pt x="579" y="117"/>
                  </a:lnTo>
                  <a:lnTo>
                    <a:pt x="577" y="117"/>
                  </a:lnTo>
                  <a:lnTo>
                    <a:pt x="573" y="116"/>
                  </a:lnTo>
                  <a:lnTo>
                    <a:pt x="571" y="114"/>
                  </a:lnTo>
                  <a:lnTo>
                    <a:pt x="568" y="112"/>
                  </a:lnTo>
                  <a:lnTo>
                    <a:pt x="564" y="112"/>
                  </a:lnTo>
                  <a:lnTo>
                    <a:pt x="556" y="107"/>
                  </a:lnTo>
                  <a:lnTo>
                    <a:pt x="554" y="99"/>
                  </a:lnTo>
                  <a:lnTo>
                    <a:pt x="554" y="98"/>
                  </a:lnTo>
                  <a:lnTo>
                    <a:pt x="554" y="97"/>
                  </a:lnTo>
                  <a:lnTo>
                    <a:pt x="552" y="97"/>
                  </a:lnTo>
                  <a:lnTo>
                    <a:pt x="552" y="99"/>
                  </a:lnTo>
                  <a:lnTo>
                    <a:pt x="545" y="97"/>
                  </a:lnTo>
                  <a:lnTo>
                    <a:pt x="545" y="94"/>
                  </a:lnTo>
                  <a:lnTo>
                    <a:pt x="543" y="96"/>
                  </a:lnTo>
                  <a:lnTo>
                    <a:pt x="543" y="98"/>
                  </a:lnTo>
                  <a:lnTo>
                    <a:pt x="541" y="98"/>
                  </a:lnTo>
                  <a:lnTo>
                    <a:pt x="539" y="98"/>
                  </a:lnTo>
                  <a:lnTo>
                    <a:pt x="539" y="97"/>
                  </a:lnTo>
                  <a:lnTo>
                    <a:pt x="537" y="97"/>
                  </a:lnTo>
                  <a:lnTo>
                    <a:pt x="537" y="96"/>
                  </a:lnTo>
                  <a:lnTo>
                    <a:pt x="537" y="94"/>
                  </a:lnTo>
                  <a:lnTo>
                    <a:pt x="535" y="90"/>
                  </a:lnTo>
                  <a:lnTo>
                    <a:pt x="535" y="89"/>
                  </a:lnTo>
                  <a:lnTo>
                    <a:pt x="533" y="86"/>
                  </a:lnTo>
                  <a:lnTo>
                    <a:pt x="528" y="84"/>
                  </a:lnTo>
                  <a:lnTo>
                    <a:pt x="526" y="84"/>
                  </a:lnTo>
                  <a:lnTo>
                    <a:pt x="524" y="83"/>
                  </a:lnTo>
                  <a:lnTo>
                    <a:pt x="526" y="81"/>
                  </a:lnTo>
                  <a:lnTo>
                    <a:pt x="528" y="82"/>
                  </a:lnTo>
                  <a:lnTo>
                    <a:pt x="526" y="80"/>
                  </a:lnTo>
                  <a:lnTo>
                    <a:pt x="522" y="77"/>
                  </a:lnTo>
                  <a:lnTo>
                    <a:pt x="520" y="78"/>
                  </a:lnTo>
                  <a:lnTo>
                    <a:pt x="516" y="76"/>
                  </a:lnTo>
                  <a:lnTo>
                    <a:pt x="514" y="76"/>
                  </a:lnTo>
                  <a:lnTo>
                    <a:pt x="512" y="75"/>
                  </a:lnTo>
                  <a:lnTo>
                    <a:pt x="509" y="75"/>
                  </a:lnTo>
                  <a:lnTo>
                    <a:pt x="507" y="75"/>
                  </a:lnTo>
                  <a:lnTo>
                    <a:pt x="505" y="70"/>
                  </a:lnTo>
                  <a:lnTo>
                    <a:pt x="505" y="72"/>
                  </a:lnTo>
                  <a:lnTo>
                    <a:pt x="503" y="72"/>
                  </a:lnTo>
                  <a:lnTo>
                    <a:pt x="495" y="70"/>
                  </a:lnTo>
                  <a:lnTo>
                    <a:pt x="495" y="69"/>
                  </a:lnTo>
                  <a:lnTo>
                    <a:pt x="491" y="69"/>
                  </a:lnTo>
                  <a:lnTo>
                    <a:pt x="491" y="67"/>
                  </a:lnTo>
                  <a:lnTo>
                    <a:pt x="488" y="66"/>
                  </a:lnTo>
                  <a:lnTo>
                    <a:pt x="491" y="66"/>
                  </a:lnTo>
                  <a:lnTo>
                    <a:pt x="491" y="65"/>
                  </a:lnTo>
                  <a:lnTo>
                    <a:pt x="488" y="66"/>
                  </a:lnTo>
                  <a:lnTo>
                    <a:pt x="488" y="65"/>
                  </a:lnTo>
                  <a:lnTo>
                    <a:pt x="486" y="64"/>
                  </a:lnTo>
                  <a:lnTo>
                    <a:pt x="486" y="62"/>
                  </a:lnTo>
                  <a:lnTo>
                    <a:pt x="486" y="60"/>
                  </a:lnTo>
                  <a:lnTo>
                    <a:pt x="482" y="51"/>
                  </a:lnTo>
                  <a:lnTo>
                    <a:pt x="480" y="51"/>
                  </a:lnTo>
                  <a:lnTo>
                    <a:pt x="478" y="49"/>
                  </a:lnTo>
                  <a:lnTo>
                    <a:pt x="476" y="44"/>
                  </a:lnTo>
                  <a:lnTo>
                    <a:pt x="476" y="43"/>
                  </a:lnTo>
                  <a:lnTo>
                    <a:pt x="476" y="42"/>
                  </a:lnTo>
                  <a:lnTo>
                    <a:pt x="474" y="41"/>
                  </a:lnTo>
                  <a:lnTo>
                    <a:pt x="474" y="37"/>
                  </a:lnTo>
                  <a:lnTo>
                    <a:pt x="474" y="35"/>
                  </a:lnTo>
                  <a:lnTo>
                    <a:pt x="472" y="34"/>
                  </a:lnTo>
                  <a:lnTo>
                    <a:pt x="469" y="34"/>
                  </a:lnTo>
                  <a:lnTo>
                    <a:pt x="467" y="32"/>
                  </a:lnTo>
                  <a:lnTo>
                    <a:pt x="465" y="32"/>
                  </a:lnTo>
                  <a:lnTo>
                    <a:pt x="463" y="29"/>
                  </a:lnTo>
                  <a:lnTo>
                    <a:pt x="461" y="29"/>
                  </a:lnTo>
                  <a:lnTo>
                    <a:pt x="459" y="29"/>
                  </a:lnTo>
                  <a:lnTo>
                    <a:pt x="455" y="30"/>
                  </a:lnTo>
                  <a:lnTo>
                    <a:pt x="453" y="30"/>
                  </a:lnTo>
                  <a:lnTo>
                    <a:pt x="451" y="29"/>
                  </a:lnTo>
                  <a:lnTo>
                    <a:pt x="448" y="25"/>
                  </a:lnTo>
                  <a:lnTo>
                    <a:pt x="448" y="22"/>
                  </a:lnTo>
                  <a:lnTo>
                    <a:pt x="446" y="18"/>
                  </a:lnTo>
                  <a:lnTo>
                    <a:pt x="444" y="18"/>
                  </a:lnTo>
                  <a:lnTo>
                    <a:pt x="444" y="16"/>
                  </a:lnTo>
                  <a:lnTo>
                    <a:pt x="442" y="13"/>
                  </a:lnTo>
                  <a:lnTo>
                    <a:pt x="440" y="13"/>
                  </a:lnTo>
                  <a:lnTo>
                    <a:pt x="442" y="11"/>
                  </a:lnTo>
                  <a:lnTo>
                    <a:pt x="440" y="10"/>
                  </a:lnTo>
                  <a:lnTo>
                    <a:pt x="438" y="10"/>
                  </a:lnTo>
                  <a:lnTo>
                    <a:pt x="436" y="2"/>
                  </a:lnTo>
                  <a:lnTo>
                    <a:pt x="436" y="1"/>
                  </a:lnTo>
                  <a:lnTo>
                    <a:pt x="434" y="0"/>
                  </a:lnTo>
                  <a:lnTo>
                    <a:pt x="434" y="1"/>
                  </a:lnTo>
                  <a:lnTo>
                    <a:pt x="432" y="2"/>
                  </a:lnTo>
                  <a:lnTo>
                    <a:pt x="429" y="2"/>
                  </a:lnTo>
                  <a:lnTo>
                    <a:pt x="429" y="4"/>
                  </a:lnTo>
                  <a:lnTo>
                    <a:pt x="425" y="6"/>
                  </a:lnTo>
                  <a:lnTo>
                    <a:pt x="423" y="11"/>
                  </a:lnTo>
                  <a:lnTo>
                    <a:pt x="421" y="11"/>
                  </a:lnTo>
                  <a:lnTo>
                    <a:pt x="419" y="16"/>
                  </a:lnTo>
                  <a:lnTo>
                    <a:pt x="421" y="16"/>
                  </a:lnTo>
                  <a:lnTo>
                    <a:pt x="421" y="17"/>
                  </a:lnTo>
                  <a:lnTo>
                    <a:pt x="419" y="19"/>
                  </a:lnTo>
                  <a:lnTo>
                    <a:pt x="419" y="21"/>
                  </a:lnTo>
                  <a:lnTo>
                    <a:pt x="417" y="24"/>
                  </a:lnTo>
                  <a:lnTo>
                    <a:pt x="419" y="36"/>
                  </a:lnTo>
                  <a:lnTo>
                    <a:pt x="408" y="56"/>
                  </a:lnTo>
                  <a:lnTo>
                    <a:pt x="408" y="57"/>
                  </a:lnTo>
                  <a:lnTo>
                    <a:pt x="396" y="58"/>
                  </a:lnTo>
                  <a:lnTo>
                    <a:pt x="383" y="54"/>
                  </a:lnTo>
                  <a:lnTo>
                    <a:pt x="381" y="52"/>
                  </a:lnTo>
                  <a:lnTo>
                    <a:pt x="379" y="51"/>
                  </a:lnTo>
                  <a:lnTo>
                    <a:pt x="373" y="50"/>
                  </a:lnTo>
                  <a:lnTo>
                    <a:pt x="370" y="49"/>
                  </a:lnTo>
                  <a:lnTo>
                    <a:pt x="368" y="49"/>
                  </a:lnTo>
                  <a:lnTo>
                    <a:pt x="364" y="46"/>
                  </a:lnTo>
                  <a:lnTo>
                    <a:pt x="356" y="44"/>
                  </a:lnTo>
                  <a:lnTo>
                    <a:pt x="356" y="43"/>
                  </a:lnTo>
                  <a:lnTo>
                    <a:pt x="352" y="43"/>
                  </a:lnTo>
                  <a:lnTo>
                    <a:pt x="345" y="42"/>
                  </a:lnTo>
                  <a:lnTo>
                    <a:pt x="343" y="43"/>
                  </a:lnTo>
                  <a:lnTo>
                    <a:pt x="343" y="42"/>
                  </a:lnTo>
                  <a:lnTo>
                    <a:pt x="341" y="38"/>
                  </a:lnTo>
                  <a:lnTo>
                    <a:pt x="337" y="37"/>
                  </a:lnTo>
                  <a:lnTo>
                    <a:pt x="335" y="36"/>
                  </a:lnTo>
                  <a:lnTo>
                    <a:pt x="333" y="37"/>
                  </a:lnTo>
                  <a:lnTo>
                    <a:pt x="330" y="36"/>
                  </a:lnTo>
                  <a:lnTo>
                    <a:pt x="330" y="35"/>
                  </a:lnTo>
                  <a:lnTo>
                    <a:pt x="330" y="34"/>
                  </a:lnTo>
                  <a:lnTo>
                    <a:pt x="335" y="28"/>
                  </a:lnTo>
                  <a:lnTo>
                    <a:pt x="335" y="27"/>
                  </a:lnTo>
                  <a:lnTo>
                    <a:pt x="337" y="25"/>
                  </a:lnTo>
                  <a:lnTo>
                    <a:pt x="335" y="25"/>
                  </a:lnTo>
                  <a:lnTo>
                    <a:pt x="335" y="21"/>
                  </a:lnTo>
                  <a:lnTo>
                    <a:pt x="337" y="21"/>
                  </a:lnTo>
                  <a:lnTo>
                    <a:pt x="339" y="22"/>
                  </a:lnTo>
                  <a:lnTo>
                    <a:pt x="339" y="21"/>
                  </a:lnTo>
                  <a:lnTo>
                    <a:pt x="339" y="20"/>
                  </a:lnTo>
                  <a:lnTo>
                    <a:pt x="341" y="21"/>
                  </a:lnTo>
                  <a:lnTo>
                    <a:pt x="343" y="20"/>
                  </a:lnTo>
                  <a:lnTo>
                    <a:pt x="345" y="19"/>
                  </a:lnTo>
                  <a:lnTo>
                    <a:pt x="343" y="18"/>
                  </a:lnTo>
                  <a:lnTo>
                    <a:pt x="343" y="17"/>
                  </a:lnTo>
                  <a:lnTo>
                    <a:pt x="345" y="18"/>
                  </a:lnTo>
                  <a:lnTo>
                    <a:pt x="345" y="17"/>
                  </a:lnTo>
                  <a:lnTo>
                    <a:pt x="349" y="13"/>
                  </a:lnTo>
                  <a:lnTo>
                    <a:pt x="347" y="12"/>
                  </a:lnTo>
                  <a:lnTo>
                    <a:pt x="345" y="13"/>
                  </a:lnTo>
                  <a:lnTo>
                    <a:pt x="343" y="13"/>
                  </a:lnTo>
                  <a:lnTo>
                    <a:pt x="343" y="11"/>
                  </a:lnTo>
                  <a:lnTo>
                    <a:pt x="343" y="10"/>
                  </a:lnTo>
                  <a:lnTo>
                    <a:pt x="339" y="11"/>
                  </a:lnTo>
                  <a:lnTo>
                    <a:pt x="339" y="13"/>
                  </a:lnTo>
                  <a:lnTo>
                    <a:pt x="339" y="14"/>
                  </a:lnTo>
                  <a:lnTo>
                    <a:pt x="335" y="16"/>
                  </a:lnTo>
                  <a:lnTo>
                    <a:pt x="335" y="14"/>
                  </a:lnTo>
                  <a:lnTo>
                    <a:pt x="335" y="12"/>
                  </a:lnTo>
                  <a:lnTo>
                    <a:pt x="333" y="12"/>
                  </a:lnTo>
                  <a:lnTo>
                    <a:pt x="335" y="10"/>
                  </a:lnTo>
                  <a:lnTo>
                    <a:pt x="330" y="11"/>
                  </a:lnTo>
                  <a:lnTo>
                    <a:pt x="328" y="11"/>
                  </a:lnTo>
                  <a:lnTo>
                    <a:pt x="326" y="11"/>
                  </a:lnTo>
                  <a:lnTo>
                    <a:pt x="324" y="13"/>
                  </a:lnTo>
                  <a:lnTo>
                    <a:pt x="322" y="12"/>
                  </a:lnTo>
                  <a:lnTo>
                    <a:pt x="320" y="12"/>
                  </a:lnTo>
                  <a:lnTo>
                    <a:pt x="318" y="12"/>
                  </a:lnTo>
                  <a:lnTo>
                    <a:pt x="316" y="11"/>
                  </a:lnTo>
                  <a:lnTo>
                    <a:pt x="314" y="11"/>
                  </a:lnTo>
                  <a:lnTo>
                    <a:pt x="312" y="11"/>
                  </a:lnTo>
                  <a:lnTo>
                    <a:pt x="309" y="11"/>
                  </a:lnTo>
                  <a:lnTo>
                    <a:pt x="307" y="10"/>
                  </a:lnTo>
                  <a:lnTo>
                    <a:pt x="303" y="10"/>
                  </a:lnTo>
                  <a:lnTo>
                    <a:pt x="303" y="9"/>
                  </a:lnTo>
                  <a:lnTo>
                    <a:pt x="301" y="9"/>
                  </a:lnTo>
                  <a:lnTo>
                    <a:pt x="299" y="10"/>
                  </a:lnTo>
                  <a:lnTo>
                    <a:pt x="299" y="9"/>
                  </a:lnTo>
                  <a:lnTo>
                    <a:pt x="297" y="9"/>
                  </a:lnTo>
                  <a:lnTo>
                    <a:pt x="293" y="9"/>
                  </a:lnTo>
                  <a:lnTo>
                    <a:pt x="290" y="8"/>
                  </a:lnTo>
                  <a:lnTo>
                    <a:pt x="290" y="6"/>
                  </a:lnTo>
                  <a:lnTo>
                    <a:pt x="288" y="6"/>
                  </a:lnTo>
                  <a:lnTo>
                    <a:pt x="286" y="6"/>
                  </a:lnTo>
                  <a:lnTo>
                    <a:pt x="286" y="8"/>
                  </a:lnTo>
                  <a:lnTo>
                    <a:pt x="284" y="6"/>
                  </a:lnTo>
                  <a:lnTo>
                    <a:pt x="282" y="4"/>
                  </a:lnTo>
                  <a:lnTo>
                    <a:pt x="282" y="5"/>
                  </a:lnTo>
                  <a:lnTo>
                    <a:pt x="280" y="4"/>
                  </a:lnTo>
                  <a:lnTo>
                    <a:pt x="280" y="5"/>
                  </a:lnTo>
                  <a:lnTo>
                    <a:pt x="278" y="6"/>
                  </a:lnTo>
                  <a:lnTo>
                    <a:pt x="278" y="4"/>
                  </a:lnTo>
                  <a:lnTo>
                    <a:pt x="276" y="4"/>
                  </a:lnTo>
                  <a:lnTo>
                    <a:pt x="276" y="5"/>
                  </a:lnTo>
                  <a:lnTo>
                    <a:pt x="274" y="4"/>
                  </a:lnTo>
                  <a:lnTo>
                    <a:pt x="274" y="5"/>
                  </a:lnTo>
                  <a:lnTo>
                    <a:pt x="276" y="5"/>
                  </a:lnTo>
                  <a:lnTo>
                    <a:pt x="278" y="8"/>
                  </a:lnTo>
                  <a:lnTo>
                    <a:pt x="280" y="6"/>
                  </a:lnTo>
                  <a:lnTo>
                    <a:pt x="284" y="8"/>
                  </a:lnTo>
                  <a:lnTo>
                    <a:pt x="286" y="11"/>
                  </a:lnTo>
                  <a:lnTo>
                    <a:pt x="278" y="13"/>
                  </a:lnTo>
                  <a:lnTo>
                    <a:pt x="265" y="13"/>
                  </a:lnTo>
                  <a:lnTo>
                    <a:pt x="263" y="13"/>
                  </a:lnTo>
                  <a:lnTo>
                    <a:pt x="261" y="14"/>
                  </a:lnTo>
                  <a:lnTo>
                    <a:pt x="259" y="14"/>
                  </a:lnTo>
                  <a:lnTo>
                    <a:pt x="261" y="16"/>
                  </a:lnTo>
                  <a:lnTo>
                    <a:pt x="261" y="17"/>
                  </a:lnTo>
                  <a:lnTo>
                    <a:pt x="261" y="16"/>
                  </a:lnTo>
                  <a:lnTo>
                    <a:pt x="259" y="16"/>
                  </a:lnTo>
                  <a:lnTo>
                    <a:pt x="257" y="14"/>
                  </a:lnTo>
                  <a:lnTo>
                    <a:pt x="255" y="16"/>
                  </a:lnTo>
                  <a:lnTo>
                    <a:pt x="250" y="17"/>
                  </a:lnTo>
                  <a:lnTo>
                    <a:pt x="248" y="20"/>
                  </a:lnTo>
                  <a:lnTo>
                    <a:pt x="250" y="20"/>
                  </a:lnTo>
                  <a:lnTo>
                    <a:pt x="250" y="22"/>
                  </a:lnTo>
                  <a:lnTo>
                    <a:pt x="250" y="24"/>
                  </a:lnTo>
                  <a:lnTo>
                    <a:pt x="244" y="24"/>
                  </a:lnTo>
                  <a:lnTo>
                    <a:pt x="244" y="25"/>
                  </a:lnTo>
                  <a:lnTo>
                    <a:pt x="240" y="27"/>
                  </a:lnTo>
                  <a:lnTo>
                    <a:pt x="240" y="28"/>
                  </a:lnTo>
                  <a:lnTo>
                    <a:pt x="238" y="28"/>
                  </a:lnTo>
                  <a:lnTo>
                    <a:pt x="238" y="30"/>
                  </a:lnTo>
                  <a:lnTo>
                    <a:pt x="244" y="34"/>
                  </a:lnTo>
                  <a:lnTo>
                    <a:pt x="242" y="35"/>
                  </a:lnTo>
                  <a:lnTo>
                    <a:pt x="242" y="37"/>
                  </a:lnTo>
                  <a:lnTo>
                    <a:pt x="240" y="37"/>
                  </a:lnTo>
                  <a:lnTo>
                    <a:pt x="234" y="34"/>
                  </a:lnTo>
                  <a:lnTo>
                    <a:pt x="227" y="34"/>
                  </a:lnTo>
                  <a:lnTo>
                    <a:pt x="225" y="34"/>
                  </a:lnTo>
                  <a:lnTo>
                    <a:pt x="225" y="35"/>
                  </a:lnTo>
                  <a:lnTo>
                    <a:pt x="223" y="35"/>
                  </a:lnTo>
                  <a:lnTo>
                    <a:pt x="221" y="35"/>
                  </a:lnTo>
                  <a:lnTo>
                    <a:pt x="221" y="36"/>
                  </a:lnTo>
                  <a:lnTo>
                    <a:pt x="219" y="37"/>
                  </a:lnTo>
                  <a:lnTo>
                    <a:pt x="219" y="33"/>
                  </a:lnTo>
                  <a:lnTo>
                    <a:pt x="215" y="32"/>
                  </a:lnTo>
                  <a:lnTo>
                    <a:pt x="210" y="28"/>
                  </a:lnTo>
                  <a:lnTo>
                    <a:pt x="206" y="26"/>
                  </a:lnTo>
                  <a:lnTo>
                    <a:pt x="204" y="26"/>
                  </a:lnTo>
                  <a:lnTo>
                    <a:pt x="202" y="26"/>
                  </a:lnTo>
                  <a:lnTo>
                    <a:pt x="200" y="26"/>
                  </a:lnTo>
                  <a:lnTo>
                    <a:pt x="198" y="26"/>
                  </a:lnTo>
                  <a:lnTo>
                    <a:pt x="200" y="27"/>
                  </a:lnTo>
                  <a:lnTo>
                    <a:pt x="196" y="28"/>
                  </a:lnTo>
                  <a:lnTo>
                    <a:pt x="194" y="28"/>
                  </a:lnTo>
                  <a:lnTo>
                    <a:pt x="194" y="27"/>
                  </a:lnTo>
                  <a:lnTo>
                    <a:pt x="192" y="27"/>
                  </a:lnTo>
                  <a:lnTo>
                    <a:pt x="192" y="28"/>
                  </a:lnTo>
                  <a:lnTo>
                    <a:pt x="189" y="29"/>
                  </a:lnTo>
                  <a:lnTo>
                    <a:pt x="189" y="28"/>
                  </a:lnTo>
                  <a:lnTo>
                    <a:pt x="187" y="27"/>
                  </a:lnTo>
                  <a:lnTo>
                    <a:pt x="187" y="28"/>
                  </a:lnTo>
                  <a:lnTo>
                    <a:pt x="189" y="28"/>
                  </a:lnTo>
                  <a:lnTo>
                    <a:pt x="189" y="29"/>
                  </a:lnTo>
                  <a:lnTo>
                    <a:pt x="187" y="32"/>
                  </a:lnTo>
                  <a:lnTo>
                    <a:pt x="183" y="33"/>
                  </a:lnTo>
                  <a:lnTo>
                    <a:pt x="183" y="32"/>
                  </a:lnTo>
                  <a:lnTo>
                    <a:pt x="177" y="33"/>
                  </a:lnTo>
                  <a:lnTo>
                    <a:pt x="177" y="34"/>
                  </a:lnTo>
                  <a:lnTo>
                    <a:pt x="177" y="36"/>
                  </a:lnTo>
                  <a:lnTo>
                    <a:pt x="173" y="35"/>
                  </a:lnTo>
                  <a:lnTo>
                    <a:pt x="173" y="36"/>
                  </a:lnTo>
                  <a:lnTo>
                    <a:pt x="173" y="37"/>
                  </a:lnTo>
                  <a:lnTo>
                    <a:pt x="173" y="38"/>
                  </a:lnTo>
                  <a:lnTo>
                    <a:pt x="173" y="40"/>
                  </a:lnTo>
                  <a:lnTo>
                    <a:pt x="170" y="38"/>
                  </a:lnTo>
                  <a:lnTo>
                    <a:pt x="168" y="38"/>
                  </a:lnTo>
                  <a:lnTo>
                    <a:pt x="166" y="40"/>
                  </a:lnTo>
                  <a:lnTo>
                    <a:pt x="168" y="42"/>
                  </a:lnTo>
                  <a:lnTo>
                    <a:pt x="166" y="43"/>
                  </a:lnTo>
                  <a:lnTo>
                    <a:pt x="164" y="44"/>
                  </a:lnTo>
                  <a:lnTo>
                    <a:pt x="164" y="46"/>
                  </a:lnTo>
                  <a:lnTo>
                    <a:pt x="166" y="46"/>
                  </a:lnTo>
                  <a:lnTo>
                    <a:pt x="164" y="48"/>
                  </a:lnTo>
                  <a:lnTo>
                    <a:pt x="160" y="48"/>
                  </a:lnTo>
                  <a:lnTo>
                    <a:pt x="158" y="45"/>
                  </a:lnTo>
                  <a:lnTo>
                    <a:pt x="156" y="45"/>
                  </a:lnTo>
                  <a:lnTo>
                    <a:pt x="151" y="44"/>
                  </a:lnTo>
                  <a:lnTo>
                    <a:pt x="151" y="45"/>
                  </a:lnTo>
                  <a:lnTo>
                    <a:pt x="151" y="48"/>
                  </a:lnTo>
                  <a:lnTo>
                    <a:pt x="151" y="49"/>
                  </a:lnTo>
                  <a:lnTo>
                    <a:pt x="154" y="51"/>
                  </a:lnTo>
                  <a:lnTo>
                    <a:pt x="156" y="52"/>
                  </a:lnTo>
                  <a:lnTo>
                    <a:pt x="154" y="52"/>
                  </a:lnTo>
                  <a:lnTo>
                    <a:pt x="151" y="52"/>
                  </a:lnTo>
                  <a:lnTo>
                    <a:pt x="151" y="54"/>
                  </a:lnTo>
                  <a:lnTo>
                    <a:pt x="151" y="57"/>
                  </a:lnTo>
                  <a:lnTo>
                    <a:pt x="149" y="56"/>
                  </a:lnTo>
                  <a:lnTo>
                    <a:pt x="141" y="46"/>
                  </a:lnTo>
                  <a:lnTo>
                    <a:pt x="141" y="48"/>
                  </a:lnTo>
                  <a:lnTo>
                    <a:pt x="139" y="49"/>
                  </a:lnTo>
                  <a:lnTo>
                    <a:pt x="141" y="50"/>
                  </a:lnTo>
                  <a:lnTo>
                    <a:pt x="139" y="50"/>
                  </a:lnTo>
                  <a:lnTo>
                    <a:pt x="137" y="51"/>
                  </a:lnTo>
                  <a:lnTo>
                    <a:pt x="137" y="52"/>
                  </a:lnTo>
                  <a:lnTo>
                    <a:pt x="135" y="51"/>
                  </a:lnTo>
                  <a:lnTo>
                    <a:pt x="133" y="52"/>
                  </a:lnTo>
                  <a:lnTo>
                    <a:pt x="130" y="53"/>
                  </a:lnTo>
                  <a:lnTo>
                    <a:pt x="130" y="56"/>
                  </a:lnTo>
                  <a:lnTo>
                    <a:pt x="133" y="60"/>
                  </a:lnTo>
                  <a:lnTo>
                    <a:pt x="135" y="60"/>
                  </a:lnTo>
                  <a:lnTo>
                    <a:pt x="126" y="65"/>
                  </a:lnTo>
                  <a:lnTo>
                    <a:pt x="122" y="67"/>
                  </a:lnTo>
                  <a:lnTo>
                    <a:pt x="122" y="69"/>
                  </a:lnTo>
                  <a:lnTo>
                    <a:pt x="114" y="74"/>
                  </a:lnTo>
                  <a:lnTo>
                    <a:pt x="93" y="77"/>
                  </a:lnTo>
                  <a:lnTo>
                    <a:pt x="88" y="76"/>
                  </a:lnTo>
                  <a:lnTo>
                    <a:pt x="86" y="76"/>
                  </a:lnTo>
                  <a:lnTo>
                    <a:pt x="80" y="80"/>
                  </a:lnTo>
                  <a:lnTo>
                    <a:pt x="71" y="80"/>
                  </a:lnTo>
                  <a:lnTo>
                    <a:pt x="65" y="82"/>
                  </a:lnTo>
                  <a:lnTo>
                    <a:pt x="61" y="83"/>
                  </a:lnTo>
                  <a:lnTo>
                    <a:pt x="53" y="82"/>
                  </a:lnTo>
                  <a:lnTo>
                    <a:pt x="50" y="82"/>
                  </a:lnTo>
                  <a:lnTo>
                    <a:pt x="38" y="85"/>
                  </a:lnTo>
                  <a:lnTo>
                    <a:pt x="36" y="88"/>
                  </a:lnTo>
                  <a:lnTo>
                    <a:pt x="34" y="88"/>
                  </a:lnTo>
                  <a:lnTo>
                    <a:pt x="34" y="89"/>
                  </a:lnTo>
                  <a:lnTo>
                    <a:pt x="31" y="90"/>
                  </a:lnTo>
                  <a:lnTo>
                    <a:pt x="25" y="91"/>
                  </a:lnTo>
                  <a:lnTo>
                    <a:pt x="25" y="92"/>
                  </a:lnTo>
                  <a:lnTo>
                    <a:pt x="19" y="93"/>
                  </a:lnTo>
                  <a:lnTo>
                    <a:pt x="15" y="98"/>
                  </a:lnTo>
                  <a:lnTo>
                    <a:pt x="13" y="99"/>
                  </a:lnTo>
                  <a:lnTo>
                    <a:pt x="10" y="98"/>
                  </a:lnTo>
                  <a:lnTo>
                    <a:pt x="13" y="97"/>
                  </a:lnTo>
                  <a:lnTo>
                    <a:pt x="10" y="96"/>
                  </a:lnTo>
                  <a:lnTo>
                    <a:pt x="13" y="94"/>
                  </a:lnTo>
                  <a:lnTo>
                    <a:pt x="13" y="92"/>
                  </a:lnTo>
                  <a:lnTo>
                    <a:pt x="10" y="93"/>
                  </a:lnTo>
                  <a:lnTo>
                    <a:pt x="8" y="93"/>
                  </a:lnTo>
                  <a:lnTo>
                    <a:pt x="4" y="100"/>
                  </a:lnTo>
                  <a:lnTo>
                    <a:pt x="6" y="101"/>
                  </a:lnTo>
                  <a:lnTo>
                    <a:pt x="6" y="107"/>
                  </a:lnTo>
                  <a:lnTo>
                    <a:pt x="2" y="109"/>
                  </a:lnTo>
                  <a:lnTo>
                    <a:pt x="2" y="110"/>
                  </a:lnTo>
                  <a:lnTo>
                    <a:pt x="2" y="115"/>
                  </a:lnTo>
                  <a:lnTo>
                    <a:pt x="8" y="123"/>
                  </a:lnTo>
                  <a:lnTo>
                    <a:pt x="8" y="124"/>
                  </a:lnTo>
                  <a:lnTo>
                    <a:pt x="10" y="125"/>
                  </a:lnTo>
                  <a:lnTo>
                    <a:pt x="13" y="126"/>
                  </a:lnTo>
                  <a:lnTo>
                    <a:pt x="13" y="130"/>
                  </a:lnTo>
                  <a:lnTo>
                    <a:pt x="13" y="131"/>
                  </a:lnTo>
                  <a:lnTo>
                    <a:pt x="10" y="132"/>
                  </a:lnTo>
                  <a:lnTo>
                    <a:pt x="8" y="132"/>
                  </a:lnTo>
                  <a:lnTo>
                    <a:pt x="8" y="130"/>
                  </a:lnTo>
                  <a:lnTo>
                    <a:pt x="6" y="131"/>
                  </a:lnTo>
                  <a:lnTo>
                    <a:pt x="4" y="125"/>
                  </a:lnTo>
                  <a:lnTo>
                    <a:pt x="2" y="125"/>
                  </a:lnTo>
                  <a:lnTo>
                    <a:pt x="2" y="126"/>
                  </a:lnTo>
                  <a:lnTo>
                    <a:pt x="6" y="131"/>
                  </a:lnTo>
                  <a:lnTo>
                    <a:pt x="8" y="132"/>
                  </a:lnTo>
                  <a:lnTo>
                    <a:pt x="8" y="133"/>
                  </a:lnTo>
                  <a:lnTo>
                    <a:pt x="6" y="134"/>
                  </a:lnTo>
                  <a:lnTo>
                    <a:pt x="4" y="134"/>
                  </a:lnTo>
                  <a:lnTo>
                    <a:pt x="4" y="133"/>
                  </a:lnTo>
                  <a:lnTo>
                    <a:pt x="2" y="132"/>
                  </a:lnTo>
                  <a:lnTo>
                    <a:pt x="2" y="131"/>
                  </a:lnTo>
                  <a:lnTo>
                    <a:pt x="0" y="131"/>
                  </a:lnTo>
                  <a:lnTo>
                    <a:pt x="0" y="130"/>
                  </a:lnTo>
                  <a:lnTo>
                    <a:pt x="0" y="131"/>
                  </a:lnTo>
                  <a:lnTo>
                    <a:pt x="0" y="132"/>
                  </a:lnTo>
                  <a:lnTo>
                    <a:pt x="2" y="133"/>
                  </a:lnTo>
                  <a:lnTo>
                    <a:pt x="2" y="134"/>
                  </a:lnTo>
                  <a:lnTo>
                    <a:pt x="6" y="137"/>
                  </a:lnTo>
                  <a:lnTo>
                    <a:pt x="10" y="138"/>
                  </a:lnTo>
                  <a:lnTo>
                    <a:pt x="13" y="144"/>
                  </a:lnTo>
                  <a:lnTo>
                    <a:pt x="13" y="147"/>
                  </a:lnTo>
                  <a:lnTo>
                    <a:pt x="19" y="152"/>
                  </a:lnTo>
                  <a:lnTo>
                    <a:pt x="21" y="154"/>
                  </a:lnTo>
                  <a:lnTo>
                    <a:pt x="25" y="160"/>
                  </a:lnTo>
                  <a:lnTo>
                    <a:pt x="27" y="171"/>
                  </a:lnTo>
                  <a:lnTo>
                    <a:pt x="31" y="173"/>
                  </a:lnTo>
                  <a:lnTo>
                    <a:pt x="38" y="182"/>
                  </a:lnTo>
                  <a:lnTo>
                    <a:pt x="38" y="188"/>
                  </a:lnTo>
                  <a:lnTo>
                    <a:pt x="36" y="189"/>
                  </a:lnTo>
                  <a:lnTo>
                    <a:pt x="36" y="191"/>
                  </a:lnTo>
                  <a:lnTo>
                    <a:pt x="38" y="193"/>
                  </a:lnTo>
                  <a:lnTo>
                    <a:pt x="38" y="194"/>
                  </a:lnTo>
                  <a:lnTo>
                    <a:pt x="34" y="198"/>
                  </a:lnTo>
                  <a:lnTo>
                    <a:pt x="29" y="198"/>
                  </a:lnTo>
                  <a:lnTo>
                    <a:pt x="27" y="198"/>
                  </a:lnTo>
                  <a:lnTo>
                    <a:pt x="27" y="205"/>
                  </a:lnTo>
                  <a:lnTo>
                    <a:pt x="34" y="205"/>
                  </a:lnTo>
                  <a:lnTo>
                    <a:pt x="42" y="211"/>
                  </a:lnTo>
                  <a:lnTo>
                    <a:pt x="46" y="211"/>
                  </a:lnTo>
                  <a:lnTo>
                    <a:pt x="48" y="211"/>
                  </a:lnTo>
                  <a:lnTo>
                    <a:pt x="50" y="212"/>
                  </a:lnTo>
                  <a:lnTo>
                    <a:pt x="63" y="212"/>
                  </a:lnTo>
                  <a:lnTo>
                    <a:pt x="65" y="213"/>
                  </a:lnTo>
                  <a:lnTo>
                    <a:pt x="67" y="213"/>
                  </a:lnTo>
                  <a:lnTo>
                    <a:pt x="69" y="213"/>
                  </a:lnTo>
                  <a:lnTo>
                    <a:pt x="69" y="212"/>
                  </a:lnTo>
                  <a:lnTo>
                    <a:pt x="71" y="212"/>
                  </a:lnTo>
                  <a:lnTo>
                    <a:pt x="74" y="212"/>
                  </a:lnTo>
                  <a:lnTo>
                    <a:pt x="76" y="211"/>
                  </a:lnTo>
                  <a:lnTo>
                    <a:pt x="78" y="210"/>
                  </a:lnTo>
                  <a:lnTo>
                    <a:pt x="84" y="207"/>
                  </a:lnTo>
                  <a:lnTo>
                    <a:pt x="90" y="206"/>
                  </a:lnTo>
                  <a:lnTo>
                    <a:pt x="93" y="205"/>
                  </a:lnTo>
                  <a:lnTo>
                    <a:pt x="95" y="205"/>
                  </a:lnTo>
                  <a:lnTo>
                    <a:pt x="93" y="204"/>
                  </a:lnTo>
                  <a:lnTo>
                    <a:pt x="95" y="204"/>
                  </a:lnTo>
                  <a:lnTo>
                    <a:pt x="97" y="202"/>
                  </a:lnTo>
                  <a:lnTo>
                    <a:pt x="101" y="202"/>
                  </a:lnTo>
                  <a:lnTo>
                    <a:pt x="111" y="202"/>
                  </a:lnTo>
                  <a:lnTo>
                    <a:pt x="116" y="201"/>
                  </a:lnTo>
                  <a:lnTo>
                    <a:pt x="124" y="202"/>
                  </a:lnTo>
                  <a:lnTo>
                    <a:pt x="130" y="201"/>
                  </a:lnTo>
                  <a:lnTo>
                    <a:pt x="133" y="202"/>
                  </a:lnTo>
                  <a:lnTo>
                    <a:pt x="145" y="201"/>
                  </a:lnTo>
                  <a:lnTo>
                    <a:pt x="147" y="202"/>
                  </a:lnTo>
                  <a:lnTo>
                    <a:pt x="149" y="202"/>
                  </a:lnTo>
                  <a:lnTo>
                    <a:pt x="154" y="201"/>
                  </a:lnTo>
                  <a:lnTo>
                    <a:pt x="160" y="193"/>
                  </a:lnTo>
                  <a:lnTo>
                    <a:pt x="164" y="193"/>
                  </a:lnTo>
                  <a:lnTo>
                    <a:pt x="168" y="191"/>
                  </a:lnTo>
                  <a:lnTo>
                    <a:pt x="170" y="191"/>
                  </a:lnTo>
                  <a:lnTo>
                    <a:pt x="173" y="190"/>
                  </a:lnTo>
                  <a:lnTo>
                    <a:pt x="177" y="189"/>
                  </a:lnTo>
                  <a:lnTo>
                    <a:pt x="187" y="186"/>
                  </a:lnTo>
                  <a:lnTo>
                    <a:pt x="189" y="186"/>
                  </a:lnTo>
                  <a:lnTo>
                    <a:pt x="204" y="186"/>
                  </a:lnTo>
                  <a:lnTo>
                    <a:pt x="221" y="185"/>
                  </a:lnTo>
                  <a:lnTo>
                    <a:pt x="236" y="180"/>
                  </a:lnTo>
                  <a:lnTo>
                    <a:pt x="267" y="179"/>
                  </a:lnTo>
                  <a:lnTo>
                    <a:pt x="274" y="180"/>
                  </a:lnTo>
                  <a:lnTo>
                    <a:pt x="280" y="183"/>
                  </a:lnTo>
                  <a:lnTo>
                    <a:pt x="282" y="183"/>
                  </a:lnTo>
                  <a:lnTo>
                    <a:pt x="286" y="183"/>
                  </a:lnTo>
                  <a:lnTo>
                    <a:pt x="295" y="186"/>
                  </a:lnTo>
                  <a:lnTo>
                    <a:pt x="299" y="186"/>
                  </a:lnTo>
                  <a:lnTo>
                    <a:pt x="297" y="185"/>
                  </a:lnTo>
                  <a:lnTo>
                    <a:pt x="299" y="185"/>
                  </a:lnTo>
                  <a:lnTo>
                    <a:pt x="305" y="188"/>
                  </a:lnTo>
                  <a:lnTo>
                    <a:pt x="312" y="189"/>
                  </a:lnTo>
                  <a:lnTo>
                    <a:pt x="309" y="191"/>
                  </a:lnTo>
                  <a:lnTo>
                    <a:pt x="309" y="190"/>
                  </a:lnTo>
                  <a:lnTo>
                    <a:pt x="309" y="193"/>
                  </a:lnTo>
                  <a:lnTo>
                    <a:pt x="312" y="194"/>
                  </a:lnTo>
                  <a:lnTo>
                    <a:pt x="316" y="195"/>
                  </a:lnTo>
                  <a:lnTo>
                    <a:pt x="318" y="195"/>
                  </a:lnTo>
                  <a:lnTo>
                    <a:pt x="320" y="197"/>
                  </a:lnTo>
                  <a:lnTo>
                    <a:pt x="320" y="199"/>
                  </a:lnTo>
                  <a:lnTo>
                    <a:pt x="324" y="201"/>
                  </a:lnTo>
                  <a:lnTo>
                    <a:pt x="326" y="203"/>
                  </a:lnTo>
                  <a:lnTo>
                    <a:pt x="326" y="204"/>
                  </a:lnTo>
                  <a:lnTo>
                    <a:pt x="328" y="205"/>
                  </a:lnTo>
                  <a:lnTo>
                    <a:pt x="328" y="207"/>
                  </a:lnTo>
                  <a:lnTo>
                    <a:pt x="328" y="209"/>
                  </a:lnTo>
                  <a:lnTo>
                    <a:pt x="324" y="207"/>
                  </a:lnTo>
                  <a:lnTo>
                    <a:pt x="324" y="209"/>
                  </a:lnTo>
                  <a:lnTo>
                    <a:pt x="326" y="209"/>
                  </a:lnTo>
                  <a:lnTo>
                    <a:pt x="328" y="210"/>
                  </a:lnTo>
                  <a:lnTo>
                    <a:pt x="330" y="211"/>
                  </a:lnTo>
                  <a:lnTo>
                    <a:pt x="333" y="212"/>
                  </a:lnTo>
                  <a:lnTo>
                    <a:pt x="335" y="212"/>
                  </a:lnTo>
                  <a:lnTo>
                    <a:pt x="337" y="213"/>
                  </a:lnTo>
                  <a:lnTo>
                    <a:pt x="337" y="210"/>
                  </a:lnTo>
                  <a:lnTo>
                    <a:pt x="335" y="210"/>
                  </a:lnTo>
                  <a:lnTo>
                    <a:pt x="335" y="209"/>
                  </a:lnTo>
                  <a:lnTo>
                    <a:pt x="341" y="205"/>
                  </a:lnTo>
                  <a:lnTo>
                    <a:pt x="343" y="203"/>
                  </a:lnTo>
                  <a:lnTo>
                    <a:pt x="345" y="203"/>
                  </a:lnTo>
                  <a:lnTo>
                    <a:pt x="345" y="202"/>
                  </a:lnTo>
                  <a:lnTo>
                    <a:pt x="349" y="201"/>
                  </a:lnTo>
                  <a:lnTo>
                    <a:pt x="352" y="199"/>
                  </a:lnTo>
                  <a:lnTo>
                    <a:pt x="354" y="201"/>
                  </a:lnTo>
                  <a:lnTo>
                    <a:pt x="356" y="198"/>
                  </a:lnTo>
                  <a:lnTo>
                    <a:pt x="360" y="193"/>
                  </a:lnTo>
                  <a:lnTo>
                    <a:pt x="362" y="193"/>
                  </a:lnTo>
                  <a:lnTo>
                    <a:pt x="362" y="189"/>
                  </a:lnTo>
                  <a:lnTo>
                    <a:pt x="362" y="188"/>
                  </a:lnTo>
                  <a:lnTo>
                    <a:pt x="364" y="189"/>
                  </a:lnTo>
                  <a:lnTo>
                    <a:pt x="364" y="190"/>
                  </a:lnTo>
                  <a:lnTo>
                    <a:pt x="364" y="191"/>
                  </a:lnTo>
                  <a:lnTo>
                    <a:pt x="364" y="193"/>
                  </a:lnTo>
                  <a:lnTo>
                    <a:pt x="366" y="195"/>
                  </a:lnTo>
                  <a:lnTo>
                    <a:pt x="364" y="195"/>
                  </a:lnTo>
                  <a:lnTo>
                    <a:pt x="364" y="198"/>
                  </a:lnTo>
                  <a:lnTo>
                    <a:pt x="364" y="199"/>
                  </a:lnTo>
                  <a:lnTo>
                    <a:pt x="362" y="201"/>
                  </a:lnTo>
                  <a:lnTo>
                    <a:pt x="358" y="204"/>
                  </a:lnTo>
                  <a:lnTo>
                    <a:pt x="358" y="207"/>
                  </a:lnTo>
                  <a:lnTo>
                    <a:pt x="358" y="211"/>
                  </a:lnTo>
                  <a:lnTo>
                    <a:pt x="354" y="212"/>
                  </a:lnTo>
                  <a:lnTo>
                    <a:pt x="352" y="212"/>
                  </a:lnTo>
                  <a:lnTo>
                    <a:pt x="349" y="214"/>
                  </a:lnTo>
                  <a:lnTo>
                    <a:pt x="352" y="215"/>
                  </a:lnTo>
                  <a:lnTo>
                    <a:pt x="354" y="214"/>
                  </a:lnTo>
                  <a:lnTo>
                    <a:pt x="358" y="214"/>
                  </a:lnTo>
                  <a:lnTo>
                    <a:pt x="360" y="213"/>
                  </a:lnTo>
                  <a:lnTo>
                    <a:pt x="362" y="214"/>
                  </a:lnTo>
                  <a:lnTo>
                    <a:pt x="362" y="213"/>
                  </a:lnTo>
                  <a:lnTo>
                    <a:pt x="364" y="209"/>
                  </a:lnTo>
                  <a:lnTo>
                    <a:pt x="368" y="205"/>
                  </a:lnTo>
                  <a:lnTo>
                    <a:pt x="370" y="205"/>
                  </a:lnTo>
                  <a:lnTo>
                    <a:pt x="373" y="207"/>
                  </a:lnTo>
                  <a:lnTo>
                    <a:pt x="373" y="210"/>
                  </a:lnTo>
                  <a:lnTo>
                    <a:pt x="375" y="212"/>
                  </a:lnTo>
                  <a:lnTo>
                    <a:pt x="373" y="214"/>
                  </a:lnTo>
                  <a:lnTo>
                    <a:pt x="368" y="219"/>
                  </a:lnTo>
                  <a:lnTo>
                    <a:pt x="370" y="219"/>
                  </a:lnTo>
                  <a:lnTo>
                    <a:pt x="373" y="219"/>
                  </a:lnTo>
                  <a:lnTo>
                    <a:pt x="381" y="217"/>
                  </a:lnTo>
                  <a:lnTo>
                    <a:pt x="385" y="217"/>
                  </a:lnTo>
                  <a:lnTo>
                    <a:pt x="385" y="219"/>
                  </a:lnTo>
                  <a:lnTo>
                    <a:pt x="392" y="223"/>
                  </a:lnTo>
                  <a:lnTo>
                    <a:pt x="394" y="228"/>
                  </a:lnTo>
                  <a:lnTo>
                    <a:pt x="394" y="230"/>
                  </a:lnTo>
                  <a:lnTo>
                    <a:pt x="392" y="231"/>
                  </a:lnTo>
                  <a:lnTo>
                    <a:pt x="392" y="233"/>
                  </a:lnTo>
                  <a:lnTo>
                    <a:pt x="396" y="237"/>
                  </a:lnTo>
                  <a:lnTo>
                    <a:pt x="398" y="237"/>
                  </a:lnTo>
                  <a:lnTo>
                    <a:pt x="400" y="239"/>
                  </a:lnTo>
                  <a:lnTo>
                    <a:pt x="402" y="242"/>
                  </a:lnTo>
                  <a:lnTo>
                    <a:pt x="406" y="243"/>
                  </a:lnTo>
                  <a:lnTo>
                    <a:pt x="410" y="243"/>
                  </a:lnTo>
                  <a:lnTo>
                    <a:pt x="417" y="244"/>
                  </a:lnTo>
                  <a:lnTo>
                    <a:pt x="419" y="246"/>
                  </a:lnTo>
                  <a:lnTo>
                    <a:pt x="421" y="245"/>
                  </a:lnTo>
                  <a:lnTo>
                    <a:pt x="423" y="245"/>
                  </a:lnTo>
                  <a:lnTo>
                    <a:pt x="444" y="250"/>
                  </a:lnTo>
                  <a:lnTo>
                    <a:pt x="446" y="251"/>
                  </a:lnTo>
                  <a:lnTo>
                    <a:pt x="455" y="249"/>
                  </a:lnTo>
                  <a:lnTo>
                    <a:pt x="457" y="246"/>
                  </a:lnTo>
                  <a:lnTo>
                    <a:pt x="463" y="245"/>
                  </a:lnTo>
                  <a:lnTo>
                    <a:pt x="465" y="244"/>
                  </a:lnTo>
                  <a:lnTo>
                    <a:pt x="461" y="243"/>
                  </a:lnTo>
                  <a:lnTo>
                    <a:pt x="463" y="243"/>
                  </a:lnTo>
                  <a:lnTo>
                    <a:pt x="467" y="241"/>
                  </a:lnTo>
                  <a:lnTo>
                    <a:pt x="472" y="242"/>
                  </a:lnTo>
                  <a:lnTo>
                    <a:pt x="472" y="244"/>
                  </a:lnTo>
                  <a:lnTo>
                    <a:pt x="469" y="245"/>
                  </a:lnTo>
                  <a:lnTo>
                    <a:pt x="467" y="245"/>
                  </a:lnTo>
                  <a:lnTo>
                    <a:pt x="467" y="246"/>
                  </a:lnTo>
                  <a:lnTo>
                    <a:pt x="472" y="246"/>
                  </a:lnTo>
                  <a:lnTo>
                    <a:pt x="474" y="246"/>
                  </a:lnTo>
                  <a:lnTo>
                    <a:pt x="476" y="244"/>
                  </a:lnTo>
                  <a:lnTo>
                    <a:pt x="478" y="245"/>
                  </a:lnTo>
                  <a:lnTo>
                    <a:pt x="478" y="247"/>
                  </a:lnTo>
                  <a:lnTo>
                    <a:pt x="480" y="250"/>
                  </a:lnTo>
                  <a:lnTo>
                    <a:pt x="482" y="250"/>
                  </a:lnTo>
                  <a:lnTo>
                    <a:pt x="484" y="251"/>
                  </a:lnTo>
                  <a:lnTo>
                    <a:pt x="486" y="251"/>
                  </a:lnTo>
                  <a:lnTo>
                    <a:pt x="488" y="251"/>
                  </a:lnTo>
                  <a:lnTo>
                    <a:pt x="491" y="254"/>
                  </a:lnTo>
                  <a:lnTo>
                    <a:pt x="493" y="253"/>
                  </a:lnTo>
                  <a:lnTo>
                    <a:pt x="495" y="250"/>
                  </a:lnTo>
                  <a:lnTo>
                    <a:pt x="493" y="250"/>
                  </a:lnTo>
                  <a:lnTo>
                    <a:pt x="491" y="251"/>
                  </a:lnTo>
                  <a:lnTo>
                    <a:pt x="491" y="252"/>
                  </a:lnTo>
                  <a:lnTo>
                    <a:pt x="488" y="251"/>
                  </a:lnTo>
                  <a:lnTo>
                    <a:pt x="488" y="250"/>
                  </a:lnTo>
                  <a:lnTo>
                    <a:pt x="491" y="250"/>
                  </a:lnTo>
                  <a:lnTo>
                    <a:pt x="493" y="250"/>
                  </a:lnTo>
                  <a:lnTo>
                    <a:pt x="497" y="249"/>
                  </a:lnTo>
                  <a:lnTo>
                    <a:pt x="497" y="250"/>
                  </a:lnTo>
                  <a:lnTo>
                    <a:pt x="499" y="249"/>
                  </a:lnTo>
                  <a:lnTo>
                    <a:pt x="501" y="247"/>
                  </a:lnTo>
                  <a:lnTo>
                    <a:pt x="503" y="246"/>
                  </a:lnTo>
                  <a:lnTo>
                    <a:pt x="505" y="245"/>
                  </a:lnTo>
                  <a:lnTo>
                    <a:pt x="520" y="241"/>
                  </a:lnTo>
                  <a:lnTo>
                    <a:pt x="539" y="239"/>
                  </a:lnTo>
                  <a:lnTo>
                    <a:pt x="541" y="237"/>
                  </a:lnTo>
                  <a:lnTo>
                    <a:pt x="543" y="238"/>
                  </a:lnTo>
                  <a:lnTo>
                    <a:pt x="545" y="236"/>
                  </a:lnTo>
                  <a:lnTo>
                    <a:pt x="543" y="233"/>
                  </a:lnTo>
                  <a:lnTo>
                    <a:pt x="547" y="226"/>
                  </a:lnTo>
                  <a:lnTo>
                    <a:pt x="545" y="225"/>
                  </a:lnTo>
                  <a:lnTo>
                    <a:pt x="547" y="219"/>
                  </a:lnTo>
                  <a:lnTo>
                    <a:pt x="549" y="219"/>
                  </a:lnTo>
                  <a:lnTo>
                    <a:pt x="549" y="218"/>
                  </a:lnTo>
                  <a:lnTo>
                    <a:pt x="552" y="217"/>
                  </a:lnTo>
                  <a:lnTo>
                    <a:pt x="554" y="213"/>
                  </a:lnTo>
                  <a:lnTo>
                    <a:pt x="556" y="214"/>
                  </a:lnTo>
                  <a:lnTo>
                    <a:pt x="560" y="206"/>
                  </a:lnTo>
                  <a:lnTo>
                    <a:pt x="562" y="205"/>
                  </a:lnTo>
                  <a:lnTo>
                    <a:pt x="562" y="204"/>
                  </a:lnTo>
                  <a:lnTo>
                    <a:pt x="562" y="203"/>
                  </a:lnTo>
                  <a:lnTo>
                    <a:pt x="564" y="202"/>
                  </a:lnTo>
                  <a:lnTo>
                    <a:pt x="564" y="199"/>
                  </a:lnTo>
                  <a:lnTo>
                    <a:pt x="562" y="199"/>
                  </a:lnTo>
                  <a:lnTo>
                    <a:pt x="562" y="198"/>
                  </a:lnTo>
                  <a:lnTo>
                    <a:pt x="564" y="198"/>
                  </a:lnTo>
                  <a:lnTo>
                    <a:pt x="571" y="193"/>
                  </a:lnTo>
                  <a:lnTo>
                    <a:pt x="577" y="191"/>
                  </a:lnTo>
                  <a:lnTo>
                    <a:pt x="575" y="190"/>
                  </a:lnTo>
                  <a:lnTo>
                    <a:pt x="577" y="190"/>
                  </a:lnTo>
                  <a:lnTo>
                    <a:pt x="581" y="188"/>
                  </a:lnTo>
                  <a:lnTo>
                    <a:pt x="581" y="187"/>
                  </a:lnTo>
                  <a:lnTo>
                    <a:pt x="581" y="186"/>
                  </a:lnTo>
                  <a:lnTo>
                    <a:pt x="581" y="185"/>
                  </a:lnTo>
                  <a:lnTo>
                    <a:pt x="587" y="178"/>
                  </a:lnTo>
                  <a:lnTo>
                    <a:pt x="587" y="177"/>
                  </a:lnTo>
                  <a:lnTo>
                    <a:pt x="589" y="175"/>
                  </a:lnTo>
                  <a:lnTo>
                    <a:pt x="589" y="170"/>
                  </a:lnTo>
                  <a:lnTo>
                    <a:pt x="592" y="168"/>
                  </a:lnTo>
                  <a:lnTo>
                    <a:pt x="596" y="149"/>
                  </a:lnTo>
                  <a:lnTo>
                    <a:pt x="592" y="141"/>
                  </a:lnTo>
                  <a:lnTo>
                    <a:pt x="589" y="14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2" name="Freeform 1313"/>
            <p:cNvSpPr>
              <a:spLocks/>
            </p:cNvSpPr>
            <p:nvPr/>
          </p:nvSpPr>
          <p:spPr bwMode="auto">
            <a:xfrm>
              <a:off x="6141463" y="4808103"/>
              <a:ext cx="20959" cy="5812"/>
            </a:xfrm>
            <a:custGeom>
              <a:avLst/>
              <a:gdLst>
                <a:gd name="T0" fmla="*/ 15 w 23"/>
                <a:gd name="T1" fmla="*/ 2 h 5"/>
                <a:gd name="T2" fmla="*/ 15 w 23"/>
                <a:gd name="T3" fmla="*/ 1 h 5"/>
                <a:gd name="T4" fmla="*/ 11 w 23"/>
                <a:gd name="T5" fmla="*/ 0 h 5"/>
                <a:gd name="T6" fmla="*/ 0 w 23"/>
                <a:gd name="T7" fmla="*/ 2 h 5"/>
                <a:gd name="T8" fmla="*/ 0 w 23"/>
                <a:gd name="T9" fmla="*/ 2 h 5"/>
                <a:gd name="T10" fmla="*/ 0 w 23"/>
                <a:gd name="T11" fmla="*/ 3 h 5"/>
                <a:gd name="T12" fmla="*/ 2 w 23"/>
                <a:gd name="T13" fmla="*/ 4 h 5"/>
                <a:gd name="T14" fmla="*/ 11 w 23"/>
                <a:gd name="T15" fmla="*/ 4 h 5"/>
                <a:gd name="T16" fmla="*/ 13 w 23"/>
                <a:gd name="T17" fmla="*/ 5 h 5"/>
                <a:gd name="T18" fmla="*/ 15 w 23"/>
                <a:gd name="T19" fmla="*/ 4 h 5"/>
                <a:gd name="T20" fmla="*/ 17 w 23"/>
                <a:gd name="T21" fmla="*/ 3 h 5"/>
                <a:gd name="T22" fmla="*/ 23 w 23"/>
                <a:gd name="T23" fmla="*/ 3 h 5"/>
                <a:gd name="T24" fmla="*/ 21 w 23"/>
                <a:gd name="T25" fmla="*/ 2 h 5"/>
                <a:gd name="T26" fmla="*/ 15 w 2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5"/>
                <a:gd name="T44" fmla="*/ 23 w 2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5">
                  <a:moveTo>
                    <a:pt x="15" y="2"/>
                  </a:moveTo>
                  <a:lnTo>
                    <a:pt x="15" y="1"/>
                  </a:lnTo>
                  <a:lnTo>
                    <a:pt x="11" y="0"/>
                  </a:lnTo>
                  <a:lnTo>
                    <a:pt x="0" y="2"/>
                  </a:lnTo>
                  <a:lnTo>
                    <a:pt x="0" y="3"/>
                  </a:lnTo>
                  <a:lnTo>
                    <a:pt x="2" y="4"/>
                  </a:lnTo>
                  <a:lnTo>
                    <a:pt x="11" y="4"/>
                  </a:lnTo>
                  <a:lnTo>
                    <a:pt x="13" y="5"/>
                  </a:lnTo>
                  <a:lnTo>
                    <a:pt x="15" y="4"/>
                  </a:lnTo>
                  <a:lnTo>
                    <a:pt x="17" y="3"/>
                  </a:lnTo>
                  <a:lnTo>
                    <a:pt x="23" y="3"/>
                  </a:lnTo>
                  <a:lnTo>
                    <a:pt x="21" y="2"/>
                  </a:lnTo>
                  <a:lnTo>
                    <a:pt x="15"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3" name="Freeform 1314"/>
            <p:cNvSpPr>
              <a:spLocks/>
            </p:cNvSpPr>
            <p:nvPr/>
          </p:nvSpPr>
          <p:spPr bwMode="auto">
            <a:xfrm>
              <a:off x="6297290" y="4863899"/>
              <a:ext cx="5468" cy="2325"/>
            </a:xfrm>
            <a:custGeom>
              <a:avLst/>
              <a:gdLst>
                <a:gd name="T0" fmla="*/ 4 w 6"/>
                <a:gd name="T1" fmla="*/ 0 h 2"/>
                <a:gd name="T2" fmla="*/ 0 w 6"/>
                <a:gd name="T3" fmla="*/ 1 h 2"/>
                <a:gd name="T4" fmla="*/ 0 w 6"/>
                <a:gd name="T5" fmla="*/ 1 h 2"/>
                <a:gd name="T6" fmla="*/ 4 w 6"/>
                <a:gd name="T7" fmla="*/ 2 h 2"/>
                <a:gd name="T8" fmla="*/ 6 w 6"/>
                <a:gd name="T9" fmla="*/ 2 h 2"/>
                <a:gd name="T10" fmla="*/ 6 w 6"/>
                <a:gd name="T11" fmla="*/ 1 h 2"/>
                <a:gd name="T12" fmla="*/ 4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4" y="0"/>
                  </a:moveTo>
                  <a:lnTo>
                    <a:pt x="0" y="1"/>
                  </a:lnTo>
                  <a:lnTo>
                    <a:pt x="4" y="2"/>
                  </a:lnTo>
                  <a:lnTo>
                    <a:pt x="6" y="2"/>
                  </a:lnTo>
                  <a:lnTo>
                    <a:pt x="6"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4" name="Freeform 1315"/>
            <p:cNvSpPr>
              <a:spLocks/>
            </p:cNvSpPr>
            <p:nvPr/>
          </p:nvSpPr>
          <p:spPr bwMode="auto">
            <a:xfrm>
              <a:off x="5863527" y="4531446"/>
              <a:ext cx="11846" cy="6975"/>
            </a:xfrm>
            <a:custGeom>
              <a:avLst/>
              <a:gdLst>
                <a:gd name="T0" fmla="*/ 2 w 13"/>
                <a:gd name="T1" fmla="*/ 4 h 6"/>
                <a:gd name="T2" fmla="*/ 0 w 13"/>
                <a:gd name="T3" fmla="*/ 4 h 6"/>
                <a:gd name="T4" fmla="*/ 0 w 13"/>
                <a:gd name="T5" fmla="*/ 5 h 6"/>
                <a:gd name="T6" fmla="*/ 2 w 13"/>
                <a:gd name="T7" fmla="*/ 6 h 6"/>
                <a:gd name="T8" fmla="*/ 8 w 13"/>
                <a:gd name="T9" fmla="*/ 6 h 6"/>
                <a:gd name="T10" fmla="*/ 10 w 13"/>
                <a:gd name="T11" fmla="*/ 6 h 6"/>
                <a:gd name="T12" fmla="*/ 10 w 13"/>
                <a:gd name="T13" fmla="*/ 4 h 6"/>
                <a:gd name="T14" fmla="*/ 13 w 13"/>
                <a:gd name="T15" fmla="*/ 2 h 6"/>
                <a:gd name="T16" fmla="*/ 13 w 13"/>
                <a:gd name="T17" fmla="*/ 0 h 6"/>
                <a:gd name="T18" fmla="*/ 10 w 13"/>
                <a:gd name="T19" fmla="*/ 0 h 6"/>
                <a:gd name="T20" fmla="*/ 6 w 13"/>
                <a:gd name="T21" fmla="*/ 0 h 6"/>
                <a:gd name="T22" fmla="*/ 2 w 13"/>
                <a:gd name="T23" fmla="*/ 1 h 6"/>
                <a:gd name="T24" fmla="*/ 2 w 13"/>
                <a:gd name="T25" fmla="*/ 4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
                <a:gd name="T41" fmla="*/ 13 w 1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
                  <a:moveTo>
                    <a:pt x="2" y="4"/>
                  </a:moveTo>
                  <a:lnTo>
                    <a:pt x="0" y="4"/>
                  </a:lnTo>
                  <a:lnTo>
                    <a:pt x="0" y="5"/>
                  </a:lnTo>
                  <a:lnTo>
                    <a:pt x="2" y="6"/>
                  </a:lnTo>
                  <a:lnTo>
                    <a:pt x="8" y="6"/>
                  </a:lnTo>
                  <a:lnTo>
                    <a:pt x="10" y="6"/>
                  </a:lnTo>
                  <a:lnTo>
                    <a:pt x="10" y="4"/>
                  </a:lnTo>
                  <a:lnTo>
                    <a:pt x="13" y="2"/>
                  </a:lnTo>
                  <a:lnTo>
                    <a:pt x="13" y="0"/>
                  </a:lnTo>
                  <a:lnTo>
                    <a:pt x="10" y="0"/>
                  </a:lnTo>
                  <a:lnTo>
                    <a:pt x="6" y="0"/>
                  </a:lnTo>
                  <a:lnTo>
                    <a:pt x="2" y="1"/>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5" name="Freeform 1316"/>
            <p:cNvSpPr>
              <a:spLocks/>
            </p:cNvSpPr>
            <p:nvPr/>
          </p:nvSpPr>
          <p:spPr bwMode="auto">
            <a:xfrm>
              <a:off x="5865350" y="4484949"/>
              <a:ext cx="3645" cy="6975"/>
            </a:xfrm>
            <a:custGeom>
              <a:avLst/>
              <a:gdLst>
                <a:gd name="T0" fmla="*/ 4 w 4"/>
                <a:gd name="T1" fmla="*/ 5 h 6"/>
                <a:gd name="T2" fmla="*/ 4 w 4"/>
                <a:gd name="T3" fmla="*/ 0 h 6"/>
                <a:gd name="T4" fmla="*/ 2 w 4"/>
                <a:gd name="T5" fmla="*/ 0 h 6"/>
                <a:gd name="T6" fmla="*/ 2 w 4"/>
                <a:gd name="T7" fmla="*/ 0 h 6"/>
                <a:gd name="T8" fmla="*/ 2 w 4"/>
                <a:gd name="T9" fmla="*/ 0 h 6"/>
                <a:gd name="T10" fmla="*/ 0 w 4"/>
                <a:gd name="T11" fmla="*/ 3 h 6"/>
                <a:gd name="T12" fmla="*/ 2 w 4"/>
                <a:gd name="T13" fmla="*/ 6 h 6"/>
                <a:gd name="T14" fmla="*/ 4 w 4"/>
                <a:gd name="T15" fmla="*/ 6 h 6"/>
                <a:gd name="T16" fmla="*/ 4 w 4"/>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4" y="5"/>
                  </a:moveTo>
                  <a:lnTo>
                    <a:pt x="4" y="0"/>
                  </a:lnTo>
                  <a:lnTo>
                    <a:pt x="2" y="0"/>
                  </a:lnTo>
                  <a:lnTo>
                    <a:pt x="0" y="3"/>
                  </a:lnTo>
                  <a:lnTo>
                    <a:pt x="2" y="6"/>
                  </a:lnTo>
                  <a:lnTo>
                    <a:pt x="4" y="6"/>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6" name="Freeform 1317"/>
            <p:cNvSpPr>
              <a:spLocks/>
            </p:cNvSpPr>
            <p:nvPr/>
          </p:nvSpPr>
          <p:spPr bwMode="auto">
            <a:xfrm>
              <a:off x="5844390" y="4529122"/>
              <a:ext cx="15492" cy="8137"/>
            </a:xfrm>
            <a:custGeom>
              <a:avLst/>
              <a:gdLst>
                <a:gd name="T0" fmla="*/ 8 w 17"/>
                <a:gd name="T1" fmla="*/ 1 h 7"/>
                <a:gd name="T2" fmla="*/ 8 w 17"/>
                <a:gd name="T3" fmla="*/ 1 h 7"/>
                <a:gd name="T4" fmla="*/ 2 w 17"/>
                <a:gd name="T5" fmla="*/ 0 h 7"/>
                <a:gd name="T6" fmla="*/ 0 w 17"/>
                <a:gd name="T7" fmla="*/ 1 h 7"/>
                <a:gd name="T8" fmla="*/ 2 w 17"/>
                <a:gd name="T9" fmla="*/ 2 h 7"/>
                <a:gd name="T10" fmla="*/ 2 w 17"/>
                <a:gd name="T11" fmla="*/ 3 h 7"/>
                <a:gd name="T12" fmla="*/ 6 w 17"/>
                <a:gd name="T13" fmla="*/ 3 h 7"/>
                <a:gd name="T14" fmla="*/ 8 w 17"/>
                <a:gd name="T15" fmla="*/ 4 h 7"/>
                <a:gd name="T16" fmla="*/ 10 w 17"/>
                <a:gd name="T17" fmla="*/ 6 h 7"/>
                <a:gd name="T18" fmla="*/ 10 w 17"/>
                <a:gd name="T19" fmla="*/ 7 h 7"/>
                <a:gd name="T20" fmla="*/ 12 w 17"/>
                <a:gd name="T21" fmla="*/ 6 h 7"/>
                <a:gd name="T22" fmla="*/ 17 w 17"/>
                <a:gd name="T23" fmla="*/ 3 h 7"/>
                <a:gd name="T24" fmla="*/ 17 w 17"/>
                <a:gd name="T25" fmla="*/ 2 h 7"/>
                <a:gd name="T26" fmla="*/ 17 w 17"/>
                <a:gd name="T27" fmla="*/ 1 h 7"/>
                <a:gd name="T28" fmla="*/ 10 w 17"/>
                <a:gd name="T29" fmla="*/ 0 h 7"/>
                <a:gd name="T30" fmla="*/ 8 w 17"/>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7"/>
                <a:gd name="T50" fmla="*/ 17 w 1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7">
                  <a:moveTo>
                    <a:pt x="8" y="1"/>
                  </a:moveTo>
                  <a:lnTo>
                    <a:pt x="8" y="1"/>
                  </a:lnTo>
                  <a:lnTo>
                    <a:pt x="2" y="0"/>
                  </a:lnTo>
                  <a:lnTo>
                    <a:pt x="0" y="1"/>
                  </a:lnTo>
                  <a:lnTo>
                    <a:pt x="2" y="2"/>
                  </a:lnTo>
                  <a:lnTo>
                    <a:pt x="2" y="3"/>
                  </a:lnTo>
                  <a:lnTo>
                    <a:pt x="6" y="3"/>
                  </a:lnTo>
                  <a:lnTo>
                    <a:pt x="8" y="4"/>
                  </a:lnTo>
                  <a:lnTo>
                    <a:pt x="10" y="6"/>
                  </a:lnTo>
                  <a:lnTo>
                    <a:pt x="10" y="7"/>
                  </a:lnTo>
                  <a:lnTo>
                    <a:pt x="12" y="6"/>
                  </a:lnTo>
                  <a:lnTo>
                    <a:pt x="17" y="3"/>
                  </a:lnTo>
                  <a:lnTo>
                    <a:pt x="17" y="2"/>
                  </a:lnTo>
                  <a:lnTo>
                    <a:pt x="17" y="1"/>
                  </a:lnTo>
                  <a:lnTo>
                    <a:pt x="10" y="0"/>
                  </a:lnTo>
                  <a:lnTo>
                    <a:pt x="8"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7" name="Freeform 1318"/>
            <p:cNvSpPr>
              <a:spLocks/>
            </p:cNvSpPr>
            <p:nvPr/>
          </p:nvSpPr>
          <p:spPr bwMode="auto">
            <a:xfrm>
              <a:off x="5855326" y="4517497"/>
              <a:ext cx="4556" cy="2325"/>
            </a:xfrm>
            <a:custGeom>
              <a:avLst/>
              <a:gdLst>
                <a:gd name="T0" fmla="*/ 5 w 5"/>
                <a:gd name="T1" fmla="*/ 1 h 2"/>
                <a:gd name="T2" fmla="*/ 3 w 5"/>
                <a:gd name="T3" fmla="*/ 0 h 2"/>
                <a:gd name="T4" fmla="*/ 0 w 5"/>
                <a:gd name="T5" fmla="*/ 1 h 2"/>
                <a:gd name="T6" fmla="*/ 0 w 5"/>
                <a:gd name="T7" fmla="*/ 1 h 2"/>
                <a:gd name="T8" fmla="*/ 0 w 5"/>
                <a:gd name="T9" fmla="*/ 2 h 2"/>
                <a:gd name="T10" fmla="*/ 5 w 5"/>
                <a:gd name="T11" fmla="*/ 1 h 2"/>
                <a:gd name="T12" fmla="*/ 5 w 5"/>
                <a:gd name="T13" fmla="*/ 1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1"/>
                  </a:moveTo>
                  <a:lnTo>
                    <a:pt x="3" y="0"/>
                  </a:lnTo>
                  <a:lnTo>
                    <a:pt x="0" y="1"/>
                  </a:lnTo>
                  <a:lnTo>
                    <a:pt x="0" y="2"/>
                  </a:lnTo>
                  <a:lnTo>
                    <a:pt x="5"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8" name="Freeform 1319"/>
            <p:cNvSpPr>
              <a:spLocks/>
            </p:cNvSpPr>
            <p:nvPr/>
          </p:nvSpPr>
          <p:spPr bwMode="auto">
            <a:xfrm>
              <a:off x="6559735" y="4658150"/>
              <a:ext cx="3645" cy="2325"/>
            </a:xfrm>
            <a:custGeom>
              <a:avLst/>
              <a:gdLst>
                <a:gd name="T0" fmla="*/ 4 w 4"/>
                <a:gd name="T1" fmla="*/ 0 h 2"/>
                <a:gd name="T2" fmla="*/ 2 w 4"/>
                <a:gd name="T3" fmla="*/ 0 h 2"/>
                <a:gd name="T4" fmla="*/ 0 w 4"/>
                <a:gd name="T5" fmla="*/ 0 h 2"/>
                <a:gd name="T6" fmla="*/ 2 w 4"/>
                <a:gd name="T7" fmla="*/ 0 h 2"/>
                <a:gd name="T8" fmla="*/ 2 w 4"/>
                <a:gd name="T9" fmla="*/ 1 h 2"/>
                <a:gd name="T10" fmla="*/ 2 w 4"/>
                <a:gd name="T11" fmla="*/ 2 h 2"/>
                <a:gd name="T12" fmla="*/ 4 w 4"/>
                <a:gd name="T13" fmla="*/ 2 h 2"/>
                <a:gd name="T14" fmla="*/ 4 w 4"/>
                <a:gd name="T15" fmla="*/ 1 h 2"/>
                <a:gd name="T16" fmla="*/ 4 w 4"/>
                <a:gd name="T17" fmla="*/ 0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2" y="0"/>
                  </a:lnTo>
                  <a:lnTo>
                    <a:pt x="2" y="1"/>
                  </a:lnTo>
                  <a:lnTo>
                    <a:pt x="2" y="2"/>
                  </a:lnTo>
                  <a:lnTo>
                    <a:pt x="4" y="2"/>
                  </a:lnTo>
                  <a:lnTo>
                    <a:pt x="4" y="1"/>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39" name="Freeform 1320"/>
            <p:cNvSpPr>
              <a:spLocks/>
            </p:cNvSpPr>
            <p:nvPr/>
          </p:nvSpPr>
          <p:spPr bwMode="auto">
            <a:xfrm>
              <a:off x="6115037" y="4382656"/>
              <a:ext cx="1823" cy="4650"/>
            </a:xfrm>
            <a:custGeom>
              <a:avLst/>
              <a:gdLst>
                <a:gd name="T0" fmla="*/ 0 w 2"/>
                <a:gd name="T1" fmla="*/ 1 h 4"/>
                <a:gd name="T2" fmla="*/ 0 w 2"/>
                <a:gd name="T3" fmla="*/ 3 h 4"/>
                <a:gd name="T4" fmla="*/ 0 w 2"/>
                <a:gd name="T5" fmla="*/ 4 h 4"/>
                <a:gd name="T6" fmla="*/ 2 w 2"/>
                <a:gd name="T7" fmla="*/ 3 h 4"/>
                <a:gd name="T8" fmla="*/ 2 w 2"/>
                <a:gd name="T9" fmla="*/ 0 h 4"/>
                <a:gd name="T10" fmla="*/ 2 w 2"/>
                <a:gd name="T11" fmla="*/ 1 h 4"/>
                <a:gd name="T12" fmla="*/ 0 w 2"/>
                <a:gd name="T13" fmla="*/ 1 h 4"/>
                <a:gd name="T14" fmla="*/ 0 w 2"/>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1"/>
                  </a:moveTo>
                  <a:lnTo>
                    <a:pt x="0" y="3"/>
                  </a:lnTo>
                  <a:lnTo>
                    <a:pt x="0" y="4"/>
                  </a:lnTo>
                  <a:lnTo>
                    <a:pt x="2" y="3"/>
                  </a:lnTo>
                  <a:lnTo>
                    <a:pt x="2" y="0"/>
                  </a:lnTo>
                  <a:lnTo>
                    <a:pt x="2" y="1"/>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0" name="Freeform 1321"/>
            <p:cNvSpPr>
              <a:spLocks/>
            </p:cNvSpPr>
            <p:nvPr/>
          </p:nvSpPr>
          <p:spPr bwMode="auto">
            <a:xfrm>
              <a:off x="6323717" y="4476813"/>
              <a:ext cx="6379" cy="3487"/>
            </a:xfrm>
            <a:custGeom>
              <a:avLst/>
              <a:gdLst>
                <a:gd name="T0" fmla="*/ 0 w 7"/>
                <a:gd name="T1" fmla="*/ 0 h 3"/>
                <a:gd name="T2" fmla="*/ 0 w 7"/>
                <a:gd name="T3" fmla="*/ 2 h 3"/>
                <a:gd name="T4" fmla="*/ 4 w 7"/>
                <a:gd name="T5" fmla="*/ 3 h 3"/>
                <a:gd name="T6" fmla="*/ 7 w 7"/>
                <a:gd name="T7" fmla="*/ 3 h 3"/>
                <a:gd name="T8" fmla="*/ 7 w 7"/>
                <a:gd name="T9" fmla="*/ 2 h 3"/>
                <a:gd name="T10" fmla="*/ 7 w 7"/>
                <a:gd name="T11" fmla="*/ 0 h 3"/>
                <a:gd name="T12" fmla="*/ 0 w 7"/>
                <a:gd name="T13" fmla="*/ 0 h 3"/>
                <a:gd name="T14" fmla="*/ 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0" y="0"/>
                  </a:moveTo>
                  <a:lnTo>
                    <a:pt x="0" y="2"/>
                  </a:lnTo>
                  <a:lnTo>
                    <a:pt x="4" y="3"/>
                  </a:lnTo>
                  <a:lnTo>
                    <a:pt x="7" y="3"/>
                  </a:lnTo>
                  <a:lnTo>
                    <a:pt x="7" y="2"/>
                  </a:lnTo>
                  <a:lnTo>
                    <a:pt x="7"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1" name="Freeform 1322"/>
            <p:cNvSpPr>
              <a:spLocks/>
            </p:cNvSpPr>
            <p:nvPr/>
          </p:nvSpPr>
          <p:spPr bwMode="auto">
            <a:xfrm>
              <a:off x="6068562" y="4520985"/>
              <a:ext cx="8201" cy="8137"/>
            </a:xfrm>
            <a:custGeom>
              <a:avLst/>
              <a:gdLst>
                <a:gd name="T0" fmla="*/ 9 w 9"/>
                <a:gd name="T1" fmla="*/ 3 h 7"/>
                <a:gd name="T2" fmla="*/ 9 w 9"/>
                <a:gd name="T3" fmla="*/ 1 h 7"/>
                <a:gd name="T4" fmla="*/ 7 w 9"/>
                <a:gd name="T5" fmla="*/ 0 h 7"/>
                <a:gd name="T6" fmla="*/ 7 w 9"/>
                <a:gd name="T7" fmla="*/ 0 h 7"/>
                <a:gd name="T8" fmla="*/ 4 w 9"/>
                <a:gd name="T9" fmla="*/ 1 h 7"/>
                <a:gd name="T10" fmla="*/ 2 w 9"/>
                <a:gd name="T11" fmla="*/ 3 h 7"/>
                <a:gd name="T12" fmla="*/ 2 w 9"/>
                <a:gd name="T13" fmla="*/ 5 h 7"/>
                <a:gd name="T14" fmla="*/ 0 w 9"/>
                <a:gd name="T15" fmla="*/ 5 h 7"/>
                <a:gd name="T16" fmla="*/ 0 w 9"/>
                <a:gd name="T17" fmla="*/ 6 h 7"/>
                <a:gd name="T18" fmla="*/ 0 w 9"/>
                <a:gd name="T19" fmla="*/ 6 h 7"/>
                <a:gd name="T20" fmla="*/ 4 w 9"/>
                <a:gd name="T21" fmla="*/ 7 h 7"/>
                <a:gd name="T22" fmla="*/ 9 w 9"/>
                <a:gd name="T23" fmla="*/ 3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3"/>
                  </a:moveTo>
                  <a:lnTo>
                    <a:pt x="9" y="1"/>
                  </a:lnTo>
                  <a:lnTo>
                    <a:pt x="7" y="0"/>
                  </a:lnTo>
                  <a:lnTo>
                    <a:pt x="4" y="1"/>
                  </a:lnTo>
                  <a:lnTo>
                    <a:pt x="2" y="3"/>
                  </a:lnTo>
                  <a:lnTo>
                    <a:pt x="2" y="5"/>
                  </a:lnTo>
                  <a:lnTo>
                    <a:pt x="0" y="5"/>
                  </a:lnTo>
                  <a:lnTo>
                    <a:pt x="0" y="6"/>
                  </a:lnTo>
                  <a:lnTo>
                    <a:pt x="4" y="7"/>
                  </a:lnTo>
                  <a:lnTo>
                    <a:pt x="9"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2" name="Freeform 1323"/>
            <p:cNvSpPr>
              <a:spLocks/>
            </p:cNvSpPr>
            <p:nvPr/>
          </p:nvSpPr>
          <p:spPr bwMode="auto">
            <a:xfrm>
              <a:off x="6024821" y="4481462"/>
              <a:ext cx="40096" cy="9299"/>
            </a:xfrm>
            <a:custGeom>
              <a:avLst/>
              <a:gdLst>
                <a:gd name="T0" fmla="*/ 6 w 44"/>
                <a:gd name="T1" fmla="*/ 0 h 8"/>
                <a:gd name="T2" fmla="*/ 2 w 44"/>
                <a:gd name="T3" fmla="*/ 2 h 8"/>
                <a:gd name="T4" fmla="*/ 2 w 44"/>
                <a:gd name="T5" fmla="*/ 2 h 8"/>
                <a:gd name="T6" fmla="*/ 0 w 44"/>
                <a:gd name="T7" fmla="*/ 3 h 8"/>
                <a:gd name="T8" fmla="*/ 0 w 44"/>
                <a:gd name="T9" fmla="*/ 4 h 8"/>
                <a:gd name="T10" fmla="*/ 2 w 44"/>
                <a:gd name="T11" fmla="*/ 6 h 8"/>
                <a:gd name="T12" fmla="*/ 4 w 44"/>
                <a:gd name="T13" fmla="*/ 2 h 8"/>
                <a:gd name="T14" fmla="*/ 6 w 44"/>
                <a:gd name="T15" fmla="*/ 4 h 8"/>
                <a:gd name="T16" fmla="*/ 10 w 44"/>
                <a:gd name="T17" fmla="*/ 4 h 8"/>
                <a:gd name="T18" fmla="*/ 12 w 44"/>
                <a:gd name="T19" fmla="*/ 4 h 8"/>
                <a:gd name="T20" fmla="*/ 12 w 44"/>
                <a:gd name="T21" fmla="*/ 4 h 8"/>
                <a:gd name="T22" fmla="*/ 15 w 44"/>
                <a:gd name="T23" fmla="*/ 3 h 8"/>
                <a:gd name="T24" fmla="*/ 17 w 44"/>
                <a:gd name="T25" fmla="*/ 4 h 8"/>
                <a:gd name="T26" fmla="*/ 23 w 44"/>
                <a:gd name="T27" fmla="*/ 4 h 8"/>
                <a:gd name="T28" fmla="*/ 25 w 44"/>
                <a:gd name="T29" fmla="*/ 4 h 8"/>
                <a:gd name="T30" fmla="*/ 25 w 44"/>
                <a:gd name="T31" fmla="*/ 4 h 8"/>
                <a:gd name="T32" fmla="*/ 29 w 44"/>
                <a:gd name="T33" fmla="*/ 4 h 8"/>
                <a:gd name="T34" fmla="*/ 42 w 44"/>
                <a:gd name="T35" fmla="*/ 8 h 8"/>
                <a:gd name="T36" fmla="*/ 44 w 44"/>
                <a:gd name="T37" fmla="*/ 7 h 8"/>
                <a:gd name="T38" fmla="*/ 44 w 44"/>
                <a:gd name="T39" fmla="*/ 6 h 8"/>
                <a:gd name="T40" fmla="*/ 42 w 44"/>
                <a:gd name="T41" fmla="*/ 4 h 8"/>
                <a:gd name="T42" fmla="*/ 40 w 44"/>
                <a:gd name="T43" fmla="*/ 4 h 8"/>
                <a:gd name="T44" fmla="*/ 38 w 44"/>
                <a:gd name="T45" fmla="*/ 2 h 8"/>
                <a:gd name="T46" fmla="*/ 36 w 44"/>
                <a:gd name="T47" fmla="*/ 1 h 8"/>
                <a:gd name="T48" fmla="*/ 33 w 44"/>
                <a:gd name="T49" fmla="*/ 1 h 8"/>
                <a:gd name="T50" fmla="*/ 29 w 44"/>
                <a:gd name="T51" fmla="*/ 1 h 8"/>
                <a:gd name="T52" fmla="*/ 25 w 44"/>
                <a:gd name="T53" fmla="*/ 0 h 8"/>
                <a:gd name="T54" fmla="*/ 19 w 44"/>
                <a:gd name="T55" fmla="*/ 0 h 8"/>
                <a:gd name="T56" fmla="*/ 17 w 44"/>
                <a:gd name="T57" fmla="*/ 0 h 8"/>
                <a:gd name="T58" fmla="*/ 15 w 44"/>
                <a:gd name="T59" fmla="*/ 0 h 8"/>
                <a:gd name="T60" fmla="*/ 6 w 44"/>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
                <a:gd name="T94" fmla="*/ 0 h 8"/>
                <a:gd name="T95" fmla="*/ 44 w 44"/>
                <a:gd name="T96" fmla="*/ 8 h 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 h="8">
                  <a:moveTo>
                    <a:pt x="6" y="0"/>
                  </a:moveTo>
                  <a:lnTo>
                    <a:pt x="2" y="2"/>
                  </a:lnTo>
                  <a:lnTo>
                    <a:pt x="0" y="3"/>
                  </a:lnTo>
                  <a:lnTo>
                    <a:pt x="0" y="4"/>
                  </a:lnTo>
                  <a:lnTo>
                    <a:pt x="2" y="6"/>
                  </a:lnTo>
                  <a:lnTo>
                    <a:pt x="4" y="2"/>
                  </a:lnTo>
                  <a:lnTo>
                    <a:pt x="6" y="4"/>
                  </a:lnTo>
                  <a:lnTo>
                    <a:pt x="10" y="4"/>
                  </a:lnTo>
                  <a:lnTo>
                    <a:pt x="12" y="4"/>
                  </a:lnTo>
                  <a:lnTo>
                    <a:pt x="15" y="3"/>
                  </a:lnTo>
                  <a:lnTo>
                    <a:pt x="17" y="4"/>
                  </a:lnTo>
                  <a:lnTo>
                    <a:pt x="23" y="4"/>
                  </a:lnTo>
                  <a:lnTo>
                    <a:pt x="25" y="4"/>
                  </a:lnTo>
                  <a:lnTo>
                    <a:pt x="29" y="4"/>
                  </a:lnTo>
                  <a:lnTo>
                    <a:pt x="42" y="8"/>
                  </a:lnTo>
                  <a:lnTo>
                    <a:pt x="44" y="7"/>
                  </a:lnTo>
                  <a:lnTo>
                    <a:pt x="44" y="6"/>
                  </a:lnTo>
                  <a:lnTo>
                    <a:pt x="42" y="4"/>
                  </a:lnTo>
                  <a:lnTo>
                    <a:pt x="40" y="4"/>
                  </a:lnTo>
                  <a:lnTo>
                    <a:pt x="38" y="2"/>
                  </a:lnTo>
                  <a:lnTo>
                    <a:pt x="36" y="1"/>
                  </a:lnTo>
                  <a:lnTo>
                    <a:pt x="33" y="1"/>
                  </a:lnTo>
                  <a:lnTo>
                    <a:pt x="29" y="1"/>
                  </a:lnTo>
                  <a:lnTo>
                    <a:pt x="25" y="0"/>
                  </a:lnTo>
                  <a:lnTo>
                    <a:pt x="19" y="0"/>
                  </a:lnTo>
                  <a:lnTo>
                    <a:pt x="17" y="0"/>
                  </a:lnTo>
                  <a:lnTo>
                    <a:pt x="15" y="0"/>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3" name="Freeform 1324"/>
            <p:cNvSpPr>
              <a:spLocks/>
            </p:cNvSpPr>
            <p:nvPr/>
          </p:nvSpPr>
          <p:spPr bwMode="auto">
            <a:xfrm>
              <a:off x="6063094" y="4464026"/>
              <a:ext cx="3645" cy="2325"/>
            </a:xfrm>
            <a:custGeom>
              <a:avLst/>
              <a:gdLst>
                <a:gd name="T0" fmla="*/ 2 w 4"/>
                <a:gd name="T1" fmla="*/ 2 h 2"/>
                <a:gd name="T2" fmla="*/ 4 w 4"/>
                <a:gd name="T3" fmla="*/ 2 h 2"/>
                <a:gd name="T4" fmla="*/ 4 w 4"/>
                <a:gd name="T5" fmla="*/ 0 h 2"/>
                <a:gd name="T6" fmla="*/ 2 w 4"/>
                <a:gd name="T7" fmla="*/ 0 h 2"/>
                <a:gd name="T8" fmla="*/ 0 w 4"/>
                <a:gd name="T9" fmla="*/ 0 h 2"/>
                <a:gd name="T10" fmla="*/ 2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2"/>
                  </a:lnTo>
                  <a:lnTo>
                    <a:pt x="4" y="0"/>
                  </a:lnTo>
                  <a:lnTo>
                    <a:pt x="2" y="0"/>
                  </a:lnTo>
                  <a:lnTo>
                    <a:pt x="0" y="0"/>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4" name="Freeform 1325"/>
            <p:cNvSpPr>
              <a:spLocks/>
            </p:cNvSpPr>
            <p:nvPr/>
          </p:nvSpPr>
          <p:spPr bwMode="auto">
            <a:xfrm>
              <a:off x="6125972" y="4461701"/>
              <a:ext cx="11846" cy="4650"/>
            </a:xfrm>
            <a:custGeom>
              <a:avLst/>
              <a:gdLst>
                <a:gd name="T0" fmla="*/ 7 w 13"/>
                <a:gd name="T1" fmla="*/ 0 h 4"/>
                <a:gd name="T2" fmla="*/ 5 w 13"/>
                <a:gd name="T3" fmla="*/ 0 h 4"/>
                <a:gd name="T4" fmla="*/ 5 w 13"/>
                <a:gd name="T5" fmla="*/ 0 h 4"/>
                <a:gd name="T6" fmla="*/ 0 w 13"/>
                <a:gd name="T7" fmla="*/ 0 h 4"/>
                <a:gd name="T8" fmla="*/ 0 w 13"/>
                <a:gd name="T9" fmla="*/ 0 h 4"/>
                <a:gd name="T10" fmla="*/ 7 w 13"/>
                <a:gd name="T11" fmla="*/ 2 h 4"/>
                <a:gd name="T12" fmla="*/ 9 w 13"/>
                <a:gd name="T13" fmla="*/ 3 h 4"/>
                <a:gd name="T14" fmla="*/ 9 w 13"/>
                <a:gd name="T15" fmla="*/ 4 h 4"/>
                <a:gd name="T16" fmla="*/ 13 w 13"/>
                <a:gd name="T17" fmla="*/ 3 h 4"/>
                <a:gd name="T18" fmla="*/ 13 w 13"/>
                <a:gd name="T19" fmla="*/ 3 h 4"/>
                <a:gd name="T20" fmla="*/ 11 w 13"/>
                <a:gd name="T21" fmla="*/ 2 h 4"/>
                <a:gd name="T22" fmla="*/ 7 w 13"/>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4"/>
                <a:gd name="T38" fmla="*/ 13 w 1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4">
                  <a:moveTo>
                    <a:pt x="7" y="0"/>
                  </a:moveTo>
                  <a:lnTo>
                    <a:pt x="5" y="0"/>
                  </a:lnTo>
                  <a:lnTo>
                    <a:pt x="0" y="0"/>
                  </a:lnTo>
                  <a:lnTo>
                    <a:pt x="7" y="2"/>
                  </a:lnTo>
                  <a:lnTo>
                    <a:pt x="9" y="3"/>
                  </a:lnTo>
                  <a:lnTo>
                    <a:pt x="9" y="4"/>
                  </a:lnTo>
                  <a:lnTo>
                    <a:pt x="13" y="3"/>
                  </a:lnTo>
                  <a:lnTo>
                    <a:pt x="11" y="2"/>
                  </a:lnTo>
                  <a:lnTo>
                    <a:pt x="7"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5" name="Freeform 1326"/>
            <p:cNvSpPr>
              <a:spLocks/>
            </p:cNvSpPr>
            <p:nvPr/>
          </p:nvSpPr>
          <p:spPr bwMode="auto">
            <a:xfrm>
              <a:off x="6318249" y="4466351"/>
              <a:ext cx="1823" cy="3487"/>
            </a:xfrm>
            <a:custGeom>
              <a:avLst/>
              <a:gdLst>
                <a:gd name="T0" fmla="*/ 0 w 2"/>
                <a:gd name="T1" fmla="*/ 3 h 3"/>
                <a:gd name="T2" fmla="*/ 2 w 2"/>
                <a:gd name="T3" fmla="*/ 3 h 3"/>
                <a:gd name="T4" fmla="*/ 2 w 2"/>
                <a:gd name="T5" fmla="*/ 3 h 3"/>
                <a:gd name="T6" fmla="*/ 0 w 2"/>
                <a:gd name="T7" fmla="*/ 0 h 3"/>
                <a:gd name="T8" fmla="*/ 0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1"/>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6" name="Freeform 1327"/>
            <p:cNvSpPr>
              <a:spLocks/>
            </p:cNvSpPr>
            <p:nvPr/>
          </p:nvSpPr>
          <p:spPr bwMode="auto">
            <a:xfrm>
              <a:off x="6016620" y="4434965"/>
              <a:ext cx="21870" cy="27898"/>
            </a:xfrm>
            <a:custGeom>
              <a:avLst/>
              <a:gdLst>
                <a:gd name="T0" fmla="*/ 2 w 24"/>
                <a:gd name="T1" fmla="*/ 7 h 24"/>
                <a:gd name="T2" fmla="*/ 2 w 24"/>
                <a:gd name="T3" fmla="*/ 7 h 24"/>
                <a:gd name="T4" fmla="*/ 0 w 24"/>
                <a:gd name="T5" fmla="*/ 8 h 24"/>
                <a:gd name="T6" fmla="*/ 2 w 24"/>
                <a:gd name="T7" fmla="*/ 9 h 24"/>
                <a:gd name="T8" fmla="*/ 5 w 24"/>
                <a:gd name="T9" fmla="*/ 10 h 24"/>
                <a:gd name="T10" fmla="*/ 5 w 24"/>
                <a:gd name="T11" fmla="*/ 11 h 24"/>
                <a:gd name="T12" fmla="*/ 5 w 24"/>
                <a:gd name="T13" fmla="*/ 12 h 24"/>
                <a:gd name="T14" fmla="*/ 7 w 24"/>
                <a:gd name="T15" fmla="*/ 15 h 24"/>
                <a:gd name="T16" fmla="*/ 7 w 24"/>
                <a:gd name="T17" fmla="*/ 19 h 24"/>
                <a:gd name="T18" fmla="*/ 15 w 24"/>
                <a:gd name="T19" fmla="*/ 24 h 24"/>
                <a:gd name="T20" fmla="*/ 15 w 24"/>
                <a:gd name="T21" fmla="*/ 24 h 24"/>
                <a:gd name="T22" fmla="*/ 11 w 24"/>
                <a:gd name="T23" fmla="*/ 19 h 24"/>
                <a:gd name="T24" fmla="*/ 9 w 24"/>
                <a:gd name="T25" fmla="*/ 15 h 24"/>
                <a:gd name="T26" fmla="*/ 11 w 24"/>
                <a:gd name="T27" fmla="*/ 14 h 24"/>
                <a:gd name="T28" fmla="*/ 17 w 24"/>
                <a:gd name="T29" fmla="*/ 15 h 24"/>
                <a:gd name="T30" fmla="*/ 21 w 24"/>
                <a:gd name="T31" fmla="*/ 15 h 24"/>
                <a:gd name="T32" fmla="*/ 24 w 24"/>
                <a:gd name="T33" fmla="*/ 15 h 24"/>
                <a:gd name="T34" fmla="*/ 21 w 24"/>
                <a:gd name="T35" fmla="*/ 15 h 24"/>
                <a:gd name="T36" fmla="*/ 21 w 24"/>
                <a:gd name="T37" fmla="*/ 14 h 24"/>
                <a:gd name="T38" fmla="*/ 19 w 24"/>
                <a:gd name="T39" fmla="*/ 12 h 24"/>
                <a:gd name="T40" fmla="*/ 15 w 24"/>
                <a:gd name="T41" fmla="*/ 11 h 24"/>
                <a:gd name="T42" fmla="*/ 15 w 24"/>
                <a:gd name="T43" fmla="*/ 11 h 24"/>
                <a:gd name="T44" fmla="*/ 21 w 24"/>
                <a:gd name="T45" fmla="*/ 9 h 24"/>
                <a:gd name="T46" fmla="*/ 21 w 24"/>
                <a:gd name="T47" fmla="*/ 7 h 24"/>
                <a:gd name="T48" fmla="*/ 19 w 24"/>
                <a:gd name="T49" fmla="*/ 6 h 24"/>
                <a:gd name="T50" fmla="*/ 19 w 24"/>
                <a:gd name="T51" fmla="*/ 6 h 24"/>
                <a:gd name="T52" fmla="*/ 17 w 24"/>
                <a:gd name="T53" fmla="*/ 6 h 24"/>
                <a:gd name="T54" fmla="*/ 15 w 24"/>
                <a:gd name="T55" fmla="*/ 6 h 24"/>
                <a:gd name="T56" fmla="*/ 11 w 24"/>
                <a:gd name="T57" fmla="*/ 9 h 24"/>
                <a:gd name="T58" fmla="*/ 7 w 24"/>
                <a:gd name="T59" fmla="*/ 10 h 24"/>
                <a:gd name="T60" fmla="*/ 5 w 24"/>
                <a:gd name="T61" fmla="*/ 10 h 24"/>
                <a:gd name="T62" fmla="*/ 5 w 24"/>
                <a:gd name="T63" fmla="*/ 10 h 24"/>
                <a:gd name="T64" fmla="*/ 11 w 24"/>
                <a:gd name="T65" fmla="*/ 7 h 24"/>
                <a:gd name="T66" fmla="*/ 11 w 24"/>
                <a:gd name="T67" fmla="*/ 6 h 24"/>
                <a:gd name="T68" fmla="*/ 9 w 24"/>
                <a:gd name="T69" fmla="*/ 3 h 24"/>
                <a:gd name="T70" fmla="*/ 9 w 24"/>
                <a:gd name="T71" fmla="*/ 2 h 24"/>
                <a:gd name="T72" fmla="*/ 9 w 24"/>
                <a:gd name="T73" fmla="*/ 2 h 24"/>
                <a:gd name="T74" fmla="*/ 9 w 24"/>
                <a:gd name="T75" fmla="*/ 1 h 24"/>
                <a:gd name="T76" fmla="*/ 11 w 24"/>
                <a:gd name="T77" fmla="*/ 0 h 24"/>
                <a:gd name="T78" fmla="*/ 11 w 24"/>
                <a:gd name="T79" fmla="*/ 0 h 24"/>
                <a:gd name="T80" fmla="*/ 11 w 24"/>
                <a:gd name="T81" fmla="*/ 0 h 24"/>
                <a:gd name="T82" fmla="*/ 9 w 24"/>
                <a:gd name="T83" fmla="*/ 0 h 24"/>
                <a:gd name="T84" fmla="*/ 5 w 24"/>
                <a:gd name="T85" fmla="*/ 1 h 24"/>
                <a:gd name="T86" fmla="*/ 2 w 24"/>
                <a:gd name="T87" fmla="*/ 7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4"/>
                <a:gd name="T134" fmla="*/ 24 w 24"/>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4">
                  <a:moveTo>
                    <a:pt x="2" y="7"/>
                  </a:moveTo>
                  <a:lnTo>
                    <a:pt x="2" y="7"/>
                  </a:lnTo>
                  <a:lnTo>
                    <a:pt x="0" y="8"/>
                  </a:lnTo>
                  <a:lnTo>
                    <a:pt x="2" y="9"/>
                  </a:lnTo>
                  <a:lnTo>
                    <a:pt x="5" y="10"/>
                  </a:lnTo>
                  <a:lnTo>
                    <a:pt x="5" y="11"/>
                  </a:lnTo>
                  <a:lnTo>
                    <a:pt x="5" y="12"/>
                  </a:lnTo>
                  <a:lnTo>
                    <a:pt x="7" y="15"/>
                  </a:lnTo>
                  <a:lnTo>
                    <a:pt x="7" y="19"/>
                  </a:lnTo>
                  <a:lnTo>
                    <a:pt x="15" y="24"/>
                  </a:lnTo>
                  <a:lnTo>
                    <a:pt x="11" y="19"/>
                  </a:lnTo>
                  <a:lnTo>
                    <a:pt x="9" y="15"/>
                  </a:lnTo>
                  <a:lnTo>
                    <a:pt x="11" y="14"/>
                  </a:lnTo>
                  <a:lnTo>
                    <a:pt x="17" y="15"/>
                  </a:lnTo>
                  <a:lnTo>
                    <a:pt x="21" y="15"/>
                  </a:lnTo>
                  <a:lnTo>
                    <a:pt x="24" y="15"/>
                  </a:lnTo>
                  <a:lnTo>
                    <a:pt x="21" y="15"/>
                  </a:lnTo>
                  <a:lnTo>
                    <a:pt x="21" y="14"/>
                  </a:lnTo>
                  <a:lnTo>
                    <a:pt x="19" y="12"/>
                  </a:lnTo>
                  <a:lnTo>
                    <a:pt x="15" y="11"/>
                  </a:lnTo>
                  <a:lnTo>
                    <a:pt x="21" y="9"/>
                  </a:lnTo>
                  <a:lnTo>
                    <a:pt x="21" y="7"/>
                  </a:lnTo>
                  <a:lnTo>
                    <a:pt x="19" y="6"/>
                  </a:lnTo>
                  <a:lnTo>
                    <a:pt x="17" y="6"/>
                  </a:lnTo>
                  <a:lnTo>
                    <a:pt x="15" y="6"/>
                  </a:lnTo>
                  <a:lnTo>
                    <a:pt x="11" y="9"/>
                  </a:lnTo>
                  <a:lnTo>
                    <a:pt x="7" y="10"/>
                  </a:lnTo>
                  <a:lnTo>
                    <a:pt x="5" y="10"/>
                  </a:lnTo>
                  <a:lnTo>
                    <a:pt x="11" y="7"/>
                  </a:lnTo>
                  <a:lnTo>
                    <a:pt x="11" y="6"/>
                  </a:lnTo>
                  <a:lnTo>
                    <a:pt x="9" y="3"/>
                  </a:lnTo>
                  <a:lnTo>
                    <a:pt x="9" y="2"/>
                  </a:lnTo>
                  <a:lnTo>
                    <a:pt x="9" y="1"/>
                  </a:lnTo>
                  <a:lnTo>
                    <a:pt x="11" y="0"/>
                  </a:lnTo>
                  <a:lnTo>
                    <a:pt x="9" y="0"/>
                  </a:lnTo>
                  <a:lnTo>
                    <a:pt x="5" y="1"/>
                  </a:lnTo>
                  <a:lnTo>
                    <a:pt x="2"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7" name="Freeform 1328"/>
            <p:cNvSpPr>
              <a:spLocks/>
            </p:cNvSpPr>
            <p:nvPr/>
          </p:nvSpPr>
          <p:spPr bwMode="auto">
            <a:xfrm>
              <a:off x="6030289" y="4430316"/>
              <a:ext cx="5468" cy="5812"/>
            </a:xfrm>
            <a:custGeom>
              <a:avLst/>
              <a:gdLst>
                <a:gd name="T0" fmla="*/ 4 w 6"/>
                <a:gd name="T1" fmla="*/ 3 h 5"/>
                <a:gd name="T2" fmla="*/ 6 w 6"/>
                <a:gd name="T3" fmla="*/ 2 h 5"/>
                <a:gd name="T4" fmla="*/ 4 w 6"/>
                <a:gd name="T5" fmla="*/ 2 h 5"/>
                <a:gd name="T6" fmla="*/ 4 w 6"/>
                <a:gd name="T7" fmla="*/ 0 h 5"/>
                <a:gd name="T8" fmla="*/ 2 w 6"/>
                <a:gd name="T9" fmla="*/ 0 h 5"/>
                <a:gd name="T10" fmla="*/ 0 w 6"/>
                <a:gd name="T11" fmla="*/ 2 h 5"/>
                <a:gd name="T12" fmla="*/ 0 w 6"/>
                <a:gd name="T13" fmla="*/ 3 h 5"/>
                <a:gd name="T14" fmla="*/ 0 w 6"/>
                <a:gd name="T15" fmla="*/ 5 h 5"/>
                <a:gd name="T16" fmla="*/ 4 w 6"/>
                <a:gd name="T17" fmla="*/ 5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6" y="2"/>
                  </a:lnTo>
                  <a:lnTo>
                    <a:pt x="4" y="2"/>
                  </a:lnTo>
                  <a:lnTo>
                    <a:pt x="4" y="0"/>
                  </a:lnTo>
                  <a:lnTo>
                    <a:pt x="2" y="0"/>
                  </a:lnTo>
                  <a:lnTo>
                    <a:pt x="0" y="2"/>
                  </a:lnTo>
                  <a:lnTo>
                    <a:pt x="0" y="3"/>
                  </a:lnTo>
                  <a:lnTo>
                    <a:pt x="0" y="5"/>
                  </a:lnTo>
                  <a:lnTo>
                    <a:pt x="4" y="5"/>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48" name="Freeform 1329"/>
            <p:cNvSpPr>
              <a:spLocks/>
            </p:cNvSpPr>
            <p:nvPr/>
          </p:nvSpPr>
          <p:spPr bwMode="auto">
            <a:xfrm>
              <a:off x="6387505" y="4504711"/>
              <a:ext cx="17314" cy="13949"/>
            </a:xfrm>
            <a:custGeom>
              <a:avLst/>
              <a:gdLst>
                <a:gd name="T0" fmla="*/ 4 w 19"/>
                <a:gd name="T1" fmla="*/ 0 h 12"/>
                <a:gd name="T2" fmla="*/ 0 w 19"/>
                <a:gd name="T3" fmla="*/ 0 h 12"/>
                <a:gd name="T4" fmla="*/ 0 w 19"/>
                <a:gd name="T5" fmla="*/ 3 h 12"/>
                <a:gd name="T6" fmla="*/ 2 w 19"/>
                <a:gd name="T7" fmla="*/ 5 h 12"/>
                <a:gd name="T8" fmla="*/ 8 w 19"/>
                <a:gd name="T9" fmla="*/ 7 h 12"/>
                <a:gd name="T10" fmla="*/ 8 w 19"/>
                <a:gd name="T11" fmla="*/ 9 h 12"/>
                <a:gd name="T12" fmla="*/ 8 w 19"/>
                <a:gd name="T13" fmla="*/ 11 h 12"/>
                <a:gd name="T14" fmla="*/ 12 w 19"/>
                <a:gd name="T15" fmla="*/ 12 h 12"/>
                <a:gd name="T16" fmla="*/ 14 w 19"/>
                <a:gd name="T17" fmla="*/ 12 h 12"/>
                <a:gd name="T18" fmla="*/ 17 w 19"/>
                <a:gd name="T19" fmla="*/ 12 h 12"/>
                <a:gd name="T20" fmla="*/ 19 w 19"/>
                <a:gd name="T21" fmla="*/ 11 h 12"/>
                <a:gd name="T22" fmla="*/ 19 w 19"/>
                <a:gd name="T23" fmla="*/ 11 h 12"/>
                <a:gd name="T24" fmla="*/ 19 w 19"/>
                <a:gd name="T25" fmla="*/ 8 h 12"/>
                <a:gd name="T26" fmla="*/ 4 w 1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
                <a:gd name="T44" fmla="*/ 19 w 1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
                  <a:moveTo>
                    <a:pt x="4" y="0"/>
                  </a:moveTo>
                  <a:lnTo>
                    <a:pt x="0" y="0"/>
                  </a:lnTo>
                  <a:lnTo>
                    <a:pt x="0" y="3"/>
                  </a:lnTo>
                  <a:lnTo>
                    <a:pt x="2" y="5"/>
                  </a:lnTo>
                  <a:lnTo>
                    <a:pt x="8" y="7"/>
                  </a:lnTo>
                  <a:lnTo>
                    <a:pt x="8" y="9"/>
                  </a:lnTo>
                  <a:lnTo>
                    <a:pt x="8" y="11"/>
                  </a:lnTo>
                  <a:lnTo>
                    <a:pt x="12" y="12"/>
                  </a:lnTo>
                  <a:lnTo>
                    <a:pt x="14" y="12"/>
                  </a:lnTo>
                  <a:lnTo>
                    <a:pt x="17" y="12"/>
                  </a:lnTo>
                  <a:lnTo>
                    <a:pt x="19" y="11"/>
                  </a:lnTo>
                  <a:lnTo>
                    <a:pt x="19" y="8"/>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0" name="Freeform 1331"/>
            <p:cNvSpPr>
              <a:spLocks/>
            </p:cNvSpPr>
            <p:nvPr/>
          </p:nvSpPr>
          <p:spPr bwMode="auto">
            <a:xfrm>
              <a:off x="5972879" y="4531446"/>
              <a:ext cx="3645" cy="2325"/>
            </a:xfrm>
            <a:custGeom>
              <a:avLst/>
              <a:gdLst>
                <a:gd name="T0" fmla="*/ 2 w 4"/>
                <a:gd name="T1" fmla="*/ 2 h 2"/>
                <a:gd name="T2" fmla="*/ 4 w 4"/>
                <a:gd name="T3" fmla="*/ 1 h 2"/>
                <a:gd name="T4" fmla="*/ 4 w 4"/>
                <a:gd name="T5" fmla="*/ 0 h 2"/>
                <a:gd name="T6" fmla="*/ 0 w 4"/>
                <a:gd name="T7" fmla="*/ 1 h 2"/>
                <a:gd name="T8" fmla="*/ 0 w 4"/>
                <a:gd name="T9" fmla="*/ 1 h 2"/>
                <a:gd name="T10" fmla="*/ 0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1"/>
                  </a:lnTo>
                  <a:lnTo>
                    <a:pt x="4" y="0"/>
                  </a:lnTo>
                  <a:lnTo>
                    <a:pt x="0" y="1"/>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2" name="Freeform 1333"/>
            <p:cNvSpPr>
              <a:spLocks/>
            </p:cNvSpPr>
            <p:nvPr/>
          </p:nvSpPr>
          <p:spPr bwMode="auto">
            <a:xfrm>
              <a:off x="5903623" y="4438453"/>
              <a:ext cx="84748" cy="69745"/>
            </a:xfrm>
            <a:custGeom>
              <a:avLst/>
              <a:gdLst>
                <a:gd name="T0" fmla="*/ 13 w 93"/>
                <a:gd name="T1" fmla="*/ 21 h 60"/>
                <a:gd name="T2" fmla="*/ 6 w 93"/>
                <a:gd name="T3" fmla="*/ 24 h 60"/>
                <a:gd name="T4" fmla="*/ 0 w 93"/>
                <a:gd name="T5" fmla="*/ 36 h 60"/>
                <a:gd name="T6" fmla="*/ 2 w 93"/>
                <a:gd name="T7" fmla="*/ 43 h 60"/>
                <a:gd name="T8" fmla="*/ 11 w 93"/>
                <a:gd name="T9" fmla="*/ 46 h 60"/>
                <a:gd name="T10" fmla="*/ 9 w 93"/>
                <a:gd name="T11" fmla="*/ 56 h 60"/>
                <a:gd name="T12" fmla="*/ 11 w 93"/>
                <a:gd name="T13" fmla="*/ 60 h 60"/>
                <a:gd name="T14" fmla="*/ 23 w 93"/>
                <a:gd name="T15" fmla="*/ 58 h 60"/>
                <a:gd name="T16" fmla="*/ 23 w 93"/>
                <a:gd name="T17" fmla="*/ 52 h 60"/>
                <a:gd name="T18" fmla="*/ 23 w 93"/>
                <a:gd name="T19" fmla="*/ 41 h 60"/>
                <a:gd name="T20" fmla="*/ 21 w 93"/>
                <a:gd name="T21" fmla="*/ 37 h 60"/>
                <a:gd name="T22" fmla="*/ 32 w 93"/>
                <a:gd name="T23" fmla="*/ 36 h 60"/>
                <a:gd name="T24" fmla="*/ 34 w 93"/>
                <a:gd name="T25" fmla="*/ 39 h 60"/>
                <a:gd name="T26" fmla="*/ 32 w 93"/>
                <a:gd name="T27" fmla="*/ 44 h 60"/>
                <a:gd name="T28" fmla="*/ 40 w 93"/>
                <a:gd name="T29" fmla="*/ 47 h 60"/>
                <a:gd name="T30" fmla="*/ 40 w 93"/>
                <a:gd name="T31" fmla="*/ 52 h 60"/>
                <a:gd name="T32" fmla="*/ 44 w 93"/>
                <a:gd name="T33" fmla="*/ 53 h 60"/>
                <a:gd name="T34" fmla="*/ 49 w 93"/>
                <a:gd name="T35" fmla="*/ 51 h 60"/>
                <a:gd name="T36" fmla="*/ 57 w 93"/>
                <a:gd name="T37" fmla="*/ 49 h 60"/>
                <a:gd name="T38" fmla="*/ 59 w 93"/>
                <a:gd name="T39" fmla="*/ 47 h 60"/>
                <a:gd name="T40" fmla="*/ 55 w 93"/>
                <a:gd name="T41" fmla="*/ 47 h 60"/>
                <a:gd name="T42" fmla="*/ 53 w 93"/>
                <a:gd name="T43" fmla="*/ 45 h 60"/>
                <a:gd name="T44" fmla="*/ 51 w 93"/>
                <a:gd name="T45" fmla="*/ 43 h 60"/>
                <a:gd name="T46" fmla="*/ 53 w 93"/>
                <a:gd name="T47" fmla="*/ 40 h 60"/>
                <a:gd name="T48" fmla="*/ 51 w 93"/>
                <a:gd name="T49" fmla="*/ 39 h 60"/>
                <a:gd name="T50" fmla="*/ 49 w 93"/>
                <a:gd name="T51" fmla="*/ 37 h 60"/>
                <a:gd name="T52" fmla="*/ 38 w 93"/>
                <a:gd name="T53" fmla="*/ 30 h 60"/>
                <a:gd name="T54" fmla="*/ 40 w 93"/>
                <a:gd name="T55" fmla="*/ 29 h 60"/>
                <a:gd name="T56" fmla="*/ 59 w 93"/>
                <a:gd name="T57" fmla="*/ 22 h 60"/>
                <a:gd name="T58" fmla="*/ 65 w 93"/>
                <a:gd name="T59" fmla="*/ 22 h 60"/>
                <a:gd name="T60" fmla="*/ 67 w 93"/>
                <a:gd name="T61" fmla="*/ 20 h 60"/>
                <a:gd name="T62" fmla="*/ 63 w 93"/>
                <a:gd name="T63" fmla="*/ 19 h 60"/>
                <a:gd name="T64" fmla="*/ 59 w 93"/>
                <a:gd name="T65" fmla="*/ 21 h 60"/>
                <a:gd name="T66" fmla="*/ 46 w 93"/>
                <a:gd name="T67" fmla="*/ 22 h 60"/>
                <a:gd name="T68" fmla="*/ 44 w 93"/>
                <a:gd name="T69" fmla="*/ 22 h 60"/>
                <a:gd name="T70" fmla="*/ 38 w 93"/>
                <a:gd name="T71" fmla="*/ 22 h 60"/>
                <a:gd name="T72" fmla="*/ 34 w 93"/>
                <a:gd name="T73" fmla="*/ 25 h 60"/>
                <a:gd name="T74" fmla="*/ 23 w 93"/>
                <a:gd name="T75" fmla="*/ 22 h 60"/>
                <a:gd name="T76" fmla="*/ 19 w 93"/>
                <a:gd name="T77" fmla="*/ 20 h 60"/>
                <a:gd name="T78" fmla="*/ 23 w 93"/>
                <a:gd name="T79" fmla="*/ 11 h 60"/>
                <a:gd name="T80" fmla="*/ 36 w 93"/>
                <a:gd name="T81" fmla="*/ 11 h 60"/>
                <a:gd name="T82" fmla="*/ 40 w 93"/>
                <a:gd name="T83" fmla="*/ 11 h 60"/>
                <a:gd name="T84" fmla="*/ 42 w 93"/>
                <a:gd name="T85" fmla="*/ 11 h 60"/>
                <a:gd name="T86" fmla="*/ 63 w 93"/>
                <a:gd name="T87" fmla="*/ 11 h 60"/>
                <a:gd name="T88" fmla="*/ 80 w 93"/>
                <a:gd name="T89" fmla="*/ 12 h 60"/>
                <a:gd name="T90" fmla="*/ 93 w 93"/>
                <a:gd name="T91" fmla="*/ 4 h 60"/>
                <a:gd name="T92" fmla="*/ 93 w 93"/>
                <a:gd name="T93" fmla="*/ 1 h 60"/>
                <a:gd name="T94" fmla="*/ 91 w 93"/>
                <a:gd name="T95" fmla="*/ 0 h 60"/>
                <a:gd name="T96" fmla="*/ 78 w 93"/>
                <a:gd name="T97" fmla="*/ 6 h 60"/>
                <a:gd name="T98" fmla="*/ 63 w 93"/>
                <a:gd name="T99" fmla="*/ 6 h 60"/>
                <a:gd name="T100" fmla="*/ 59 w 93"/>
                <a:gd name="T101" fmla="*/ 7 h 60"/>
                <a:gd name="T102" fmla="*/ 55 w 93"/>
                <a:gd name="T103" fmla="*/ 7 h 60"/>
                <a:gd name="T104" fmla="*/ 40 w 93"/>
                <a:gd name="T105" fmla="*/ 5 h 60"/>
                <a:gd name="T106" fmla="*/ 38 w 93"/>
                <a:gd name="T107" fmla="*/ 4 h 60"/>
                <a:gd name="T108" fmla="*/ 30 w 93"/>
                <a:gd name="T109" fmla="*/ 4 h 60"/>
                <a:gd name="T110" fmla="*/ 27 w 93"/>
                <a:gd name="T111" fmla="*/ 6 h 60"/>
                <a:gd name="T112" fmla="*/ 23 w 93"/>
                <a:gd name="T113" fmla="*/ 8 h 60"/>
                <a:gd name="T114" fmla="*/ 19 w 93"/>
                <a:gd name="T115" fmla="*/ 7 h 60"/>
                <a:gd name="T116" fmla="*/ 15 w 93"/>
                <a:gd name="T117" fmla="*/ 11 h 60"/>
                <a:gd name="T118" fmla="*/ 13 w 93"/>
                <a:gd name="T119" fmla="*/ 14 h 60"/>
                <a:gd name="T120" fmla="*/ 15 w 93"/>
                <a:gd name="T121" fmla="*/ 15 h 60"/>
                <a:gd name="T122" fmla="*/ 13 w 93"/>
                <a:gd name="T123" fmla="*/ 1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
                <a:gd name="T187" fmla="*/ 0 h 60"/>
                <a:gd name="T188" fmla="*/ 93 w 93"/>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 h="60">
                  <a:moveTo>
                    <a:pt x="13" y="19"/>
                  </a:moveTo>
                  <a:lnTo>
                    <a:pt x="13" y="21"/>
                  </a:lnTo>
                  <a:lnTo>
                    <a:pt x="11" y="21"/>
                  </a:lnTo>
                  <a:lnTo>
                    <a:pt x="6" y="24"/>
                  </a:lnTo>
                  <a:lnTo>
                    <a:pt x="6" y="29"/>
                  </a:lnTo>
                  <a:lnTo>
                    <a:pt x="0" y="36"/>
                  </a:lnTo>
                  <a:lnTo>
                    <a:pt x="0" y="40"/>
                  </a:lnTo>
                  <a:lnTo>
                    <a:pt x="2" y="43"/>
                  </a:lnTo>
                  <a:lnTo>
                    <a:pt x="9" y="41"/>
                  </a:lnTo>
                  <a:lnTo>
                    <a:pt x="11" y="46"/>
                  </a:lnTo>
                  <a:lnTo>
                    <a:pt x="9" y="56"/>
                  </a:lnTo>
                  <a:lnTo>
                    <a:pt x="9" y="58"/>
                  </a:lnTo>
                  <a:lnTo>
                    <a:pt x="11" y="60"/>
                  </a:lnTo>
                  <a:lnTo>
                    <a:pt x="23" y="58"/>
                  </a:lnTo>
                  <a:lnTo>
                    <a:pt x="21" y="54"/>
                  </a:lnTo>
                  <a:lnTo>
                    <a:pt x="23" y="52"/>
                  </a:lnTo>
                  <a:lnTo>
                    <a:pt x="23" y="51"/>
                  </a:lnTo>
                  <a:lnTo>
                    <a:pt x="23" y="41"/>
                  </a:lnTo>
                  <a:lnTo>
                    <a:pt x="21" y="39"/>
                  </a:lnTo>
                  <a:lnTo>
                    <a:pt x="21" y="37"/>
                  </a:lnTo>
                  <a:lnTo>
                    <a:pt x="27" y="35"/>
                  </a:lnTo>
                  <a:lnTo>
                    <a:pt x="32" y="36"/>
                  </a:lnTo>
                  <a:lnTo>
                    <a:pt x="34" y="39"/>
                  </a:lnTo>
                  <a:lnTo>
                    <a:pt x="32" y="41"/>
                  </a:lnTo>
                  <a:lnTo>
                    <a:pt x="32" y="44"/>
                  </a:lnTo>
                  <a:lnTo>
                    <a:pt x="38" y="46"/>
                  </a:lnTo>
                  <a:lnTo>
                    <a:pt x="40" y="47"/>
                  </a:lnTo>
                  <a:lnTo>
                    <a:pt x="40" y="49"/>
                  </a:lnTo>
                  <a:lnTo>
                    <a:pt x="40" y="52"/>
                  </a:lnTo>
                  <a:lnTo>
                    <a:pt x="40" y="53"/>
                  </a:lnTo>
                  <a:lnTo>
                    <a:pt x="44" y="53"/>
                  </a:lnTo>
                  <a:lnTo>
                    <a:pt x="49" y="52"/>
                  </a:lnTo>
                  <a:lnTo>
                    <a:pt x="49" y="51"/>
                  </a:lnTo>
                  <a:lnTo>
                    <a:pt x="53" y="49"/>
                  </a:lnTo>
                  <a:lnTo>
                    <a:pt x="57" y="49"/>
                  </a:lnTo>
                  <a:lnTo>
                    <a:pt x="59" y="48"/>
                  </a:lnTo>
                  <a:lnTo>
                    <a:pt x="59" y="47"/>
                  </a:lnTo>
                  <a:lnTo>
                    <a:pt x="57" y="47"/>
                  </a:lnTo>
                  <a:lnTo>
                    <a:pt x="55" y="47"/>
                  </a:lnTo>
                  <a:lnTo>
                    <a:pt x="55" y="45"/>
                  </a:lnTo>
                  <a:lnTo>
                    <a:pt x="53" y="45"/>
                  </a:lnTo>
                  <a:lnTo>
                    <a:pt x="51" y="44"/>
                  </a:lnTo>
                  <a:lnTo>
                    <a:pt x="51" y="43"/>
                  </a:lnTo>
                  <a:lnTo>
                    <a:pt x="51" y="41"/>
                  </a:lnTo>
                  <a:lnTo>
                    <a:pt x="53" y="40"/>
                  </a:lnTo>
                  <a:lnTo>
                    <a:pt x="51" y="39"/>
                  </a:lnTo>
                  <a:lnTo>
                    <a:pt x="51" y="37"/>
                  </a:lnTo>
                  <a:lnTo>
                    <a:pt x="49" y="37"/>
                  </a:lnTo>
                  <a:lnTo>
                    <a:pt x="42" y="31"/>
                  </a:lnTo>
                  <a:lnTo>
                    <a:pt x="38" y="30"/>
                  </a:lnTo>
                  <a:lnTo>
                    <a:pt x="38" y="29"/>
                  </a:lnTo>
                  <a:lnTo>
                    <a:pt x="40" y="29"/>
                  </a:lnTo>
                  <a:lnTo>
                    <a:pt x="51" y="27"/>
                  </a:lnTo>
                  <a:lnTo>
                    <a:pt x="59" y="22"/>
                  </a:lnTo>
                  <a:lnTo>
                    <a:pt x="63" y="21"/>
                  </a:lnTo>
                  <a:lnTo>
                    <a:pt x="65" y="22"/>
                  </a:lnTo>
                  <a:lnTo>
                    <a:pt x="67" y="21"/>
                  </a:lnTo>
                  <a:lnTo>
                    <a:pt x="67" y="20"/>
                  </a:lnTo>
                  <a:lnTo>
                    <a:pt x="65" y="19"/>
                  </a:lnTo>
                  <a:lnTo>
                    <a:pt x="63" y="19"/>
                  </a:lnTo>
                  <a:lnTo>
                    <a:pt x="59" y="20"/>
                  </a:lnTo>
                  <a:lnTo>
                    <a:pt x="59" y="21"/>
                  </a:lnTo>
                  <a:lnTo>
                    <a:pt x="49" y="21"/>
                  </a:lnTo>
                  <a:lnTo>
                    <a:pt x="46" y="22"/>
                  </a:lnTo>
                  <a:lnTo>
                    <a:pt x="44" y="22"/>
                  </a:lnTo>
                  <a:lnTo>
                    <a:pt x="40" y="21"/>
                  </a:lnTo>
                  <a:lnTo>
                    <a:pt x="38" y="22"/>
                  </a:lnTo>
                  <a:lnTo>
                    <a:pt x="34" y="24"/>
                  </a:lnTo>
                  <a:lnTo>
                    <a:pt x="34" y="25"/>
                  </a:lnTo>
                  <a:lnTo>
                    <a:pt x="27" y="25"/>
                  </a:lnTo>
                  <a:lnTo>
                    <a:pt x="23" y="22"/>
                  </a:lnTo>
                  <a:lnTo>
                    <a:pt x="21" y="22"/>
                  </a:lnTo>
                  <a:lnTo>
                    <a:pt x="19" y="20"/>
                  </a:lnTo>
                  <a:lnTo>
                    <a:pt x="19" y="14"/>
                  </a:lnTo>
                  <a:lnTo>
                    <a:pt x="23" y="11"/>
                  </a:lnTo>
                  <a:lnTo>
                    <a:pt x="34" y="11"/>
                  </a:lnTo>
                  <a:lnTo>
                    <a:pt x="36" y="11"/>
                  </a:lnTo>
                  <a:lnTo>
                    <a:pt x="40" y="11"/>
                  </a:lnTo>
                  <a:lnTo>
                    <a:pt x="42" y="11"/>
                  </a:lnTo>
                  <a:lnTo>
                    <a:pt x="44" y="11"/>
                  </a:lnTo>
                  <a:lnTo>
                    <a:pt x="63" y="11"/>
                  </a:lnTo>
                  <a:lnTo>
                    <a:pt x="65" y="12"/>
                  </a:lnTo>
                  <a:lnTo>
                    <a:pt x="80" y="12"/>
                  </a:lnTo>
                  <a:lnTo>
                    <a:pt x="82" y="11"/>
                  </a:lnTo>
                  <a:lnTo>
                    <a:pt x="93" y="4"/>
                  </a:lnTo>
                  <a:lnTo>
                    <a:pt x="93" y="3"/>
                  </a:lnTo>
                  <a:lnTo>
                    <a:pt x="93" y="1"/>
                  </a:lnTo>
                  <a:lnTo>
                    <a:pt x="93" y="0"/>
                  </a:lnTo>
                  <a:lnTo>
                    <a:pt x="91" y="0"/>
                  </a:lnTo>
                  <a:lnTo>
                    <a:pt x="89" y="1"/>
                  </a:lnTo>
                  <a:lnTo>
                    <a:pt x="78" y="6"/>
                  </a:lnTo>
                  <a:lnTo>
                    <a:pt x="74" y="7"/>
                  </a:lnTo>
                  <a:lnTo>
                    <a:pt x="63" y="6"/>
                  </a:lnTo>
                  <a:lnTo>
                    <a:pt x="61" y="6"/>
                  </a:lnTo>
                  <a:lnTo>
                    <a:pt x="59" y="7"/>
                  </a:lnTo>
                  <a:lnTo>
                    <a:pt x="55" y="7"/>
                  </a:lnTo>
                  <a:lnTo>
                    <a:pt x="55" y="6"/>
                  </a:lnTo>
                  <a:lnTo>
                    <a:pt x="40" y="5"/>
                  </a:lnTo>
                  <a:lnTo>
                    <a:pt x="38" y="5"/>
                  </a:lnTo>
                  <a:lnTo>
                    <a:pt x="38" y="4"/>
                  </a:lnTo>
                  <a:lnTo>
                    <a:pt x="32" y="4"/>
                  </a:lnTo>
                  <a:lnTo>
                    <a:pt x="30" y="4"/>
                  </a:lnTo>
                  <a:lnTo>
                    <a:pt x="27" y="5"/>
                  </a:lnTo>
                  <a:lnTo>
                    <a:pt x="27" y="6"/>
                  </a:lnTo>
                  <a:lnTo>
                    <a:pt x="25" y="7"/>
                  </a:lnTo>
                  <a:lnTo>
                    <a:pt x="23" y="8"/>
                  </a:lnTo>
                  <a:lnTo>
                    <a:pt x="21" y="7"/>
                  </a:lnTo>
                  <a:lnTo>
                    <a:pt x="19" y="7"/>
                  </a:lnTo>
                  <a:lnTo>
                    <a:pt x="17" y="8"/>
                  </a:lnTo>
                  <a:lnTo>
                    <a:pt x="15" y="11"/>
                  </a:lnTo>
                  <a:lnTo>
                    <a:pt x="15" y="13"/>
                  </a:lnTo>
                  <a:lnTo>
                    <a:pt x="13" y="14"/>
                  </a:lnTo>
                  <a:lnTo>
                    <a:pt x="15" y="15"/>
                  </a:lnTo>
                  <a:lnTo>
                    <a:pt x="15" y="21"/>
                  </a:lnTo>
                  <a:lnTo>
                    <a:pt x="13" y="1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5" name="Freeform 1336"/>
            <p:cNvSpPr>
              <a:spLocks/>
            </p:cNvSpPr>
            <p:nvPr/>
          </p:nvSpPr>
          <p:spPr bwMode="auto">
            <a:xfrm>
              <a:off x="5875374" y="4530284"/>
              <a:ext cx="31894" cy="9299"/>
            </a:xfrm>
            <a:custGeom>
              <a:avLst/>
              <a:gdLst>
                <a:gd name="T0" fmla="*/ 33 w 35"/>
                <a:gd name="T1" fmla="*/ 5 h 8"/>
                <a:gd name="T2" fmla="*/ 35 w 35"/>
                <a:gd name="T3" fmla="*/ 5 h 8"/>
                <a:gd name="T4" fmla="*/ 35 w 35"/>
                <a:gd name="T5" fmla="*/ 5 h 8"/>
                <a:gd name="T6" fmla="*/ 33 w 35"/>
                <a:gd name="T7" fmla="*/ 3 h 8"/>
                <a:gd name="T8" fmla="*/ 31 w 35"/>
                <a:gd name="T9" fmla="*/ 1 h 8"/>
                <a:gd name="T10" fmla="*/ 29 w 35"/>
                <a:gd name="T11" fmla="*/ 3 h 8"/>
                <a:gd name="T12" fmla="*/ 29 w 35"/>
                <a:gd name="T13" fmla="*/ 2 h 8"/>
                <a:gd name="T14" fmla="*/ 27 w 35"/>
                <a:gd name="T15" fmla="*/ 1 h 8"/>
                <a:gd name="T16" fmla="*/ 23 w 35"/>
                <a:gd name="T17" fmla="*/ 1 h 8"/>
                <a:gd name="T18" fmla="*/ 21 w 35"/>
                <a:gd name="T19" fmla="*/ 0 h 8"/>
                <a:gd name="T20" fmla="*/ 16 w 35"/>
                <a:gd name="T21" fmla="*/ 0 h 8"/>
                <a:gd name="T22" fmla="*/ 16 w 35"/>
                <a:gd name="T23" fmla="*/ 0 h 8"/>
                <a:gd name="T24" fmla="*/ 16 w 35"/>
                <a:gd name="T25" fmla="*/ 1 h 8"/>
                <a:gd name="T26" fmla="*/ 21 w 35"/>
                <a:gd name="T27" fmla="*/ 3 h 8"/>
                <a:gd name="T28" fmla="*/ 21 w 35"/>
                <a:gd name="T29" fmla="*/ 3 h 8"/>
                <a:gd name="T30" fmla="*/ 18 w 35"/>
                <a:gd name="T31" fmla="*/ 5 h 8"/>
                <a:gd name="T32" fmla="*/ 16 w 35"/>
                <a:gd name="T33" fmla="*/ 5 h 8"/>
                <a:gd name="T34" fmla="*/ 16 w 35"/>
                <a:gd name="T35" fmla="*/ 5 h 8"/>
                <a:gd name="T36" fmla="*/ 14 w 35"/>
                <a:gd name="T37" fmla="*/ 3 h 8"/>
                <a:gd name="T38" fmla="*/ 12 w 35"/>
                <a:gd name="T39" fmla="*/ 2 h 8"/>
                <a:gd name="T40" fmla="*/ 8 w 35"/>
                <a:gd name="T41" fmla="*/ 2 h 8"/>
                <a:gd name="T42" fmla="*/ 4 w 35"/>
                <a:gd name="T43" fmla="*/ 2 h 8"/>
                <a:gd name="T44" fmla="*/ 4 w 35"/>
                <a:gd name="T45" fmla="*/ 3 h 8"/>
                <a:gd name="T46" fmla="*/ 0 w 35"/>
                <a:gd name="T47" fmla="*/ 5 h 8"/>
                <a:gd name="T48" fmla="*/ 2 w 35"/>
                <a:gd name="T49" fmla="*/ 6 h 8"/>
                <a:gd name="T50" fmla="*/ 2 w 35"/>
                <a:gd name="T51" fmla="*/ 7 h 8"/>
                <a:gd name="T52" fmla="*/ 4 w 35"/>
                <a:gd name="T53" fmla="*/ 8 h 8"/>
                <a:gd name="T54" fmla="*/ 8 w 35"/>
                <a:gd name="T55" fmla="*/ 8 h 8"/>
                <a:gd name="T56" fmla="*/ 25 w 35"/>
                <a:gd name="T57" fmla="*/ 5 h 8"/>
                <a:gd name="T58" fmla="*/ 25 w 35"/>
                <a:gd name="T59" fmla="*/ 6 h 8"/>
                <a:gd name="T60" fmla="*/ 27 w 35"/>
                <a:gd name="T61" fmla="*/ 6 h 8"/>
                <a:gd name="T62" fmla="*/ 31 w 35"/>
                <a:gd name="T63" fmla="*/ 6 h 8"/>
                <a:gd name="T64" fmla="*/ 31 w 35"/>
                <a:gd name="T65" fmla="*/ 5 h 8"/>
                <a:gd name="T66" fmla="*/ 31 w 35"/>
                <a:gd name="T67" fmla="*/ 5 h 8"/>
                <a:gd name="T68" fmla="*/ 33 w 35"/>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8"/>
                <a:gd name="T107" fmla="*/ 35 w 35"/>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8">
                  <a:moveTo>
                    <a:pt x="33" y="5"/>
                  </a:moveTo>
                  <a:lnTo>
                    <a:pt x="35" y="5"/>
                  </a:lnTo>
                  <a:lnTo>
                    <a:pt x="33" y="3"/>
                  </a:lnTo>
                  <a:lnTo>
                    <a:pt x="31" y="1"/>
                  </a:lnTo>
                  <a:lnTo>
                    <a:pt x="29" y="3"/>
                  </a:lnTo>
                  <a:lnTo>
                    <a:pt x="29" y="2"/>
                  </a:lnTo>
                  <a:lnTo>
                    <a:pt x="27" y="1"/>
                  </a:lnTo>
                  <a:lnTo>
                    <a:pt x="23" y="1"/>
                  </a:lnTo>
                  <a:lnTo>
                    <a:pt x="21" y="0"/>
                  </a:lnTo>
                  <a:lnTo>
                    <a:pt x="16" y="0"/>
                  </a:lnTo>
                  <a:lnTo>
                    <a:pt x="16" y="1"/>
                  </a:lnTo>
                  <a:lnTo>
                    <a:pt x="21" y="3"/>
                  </a:lnTo>
                  <a:lnTo>
                    <a:pt x="18" y="5"/>
                  </a:lnTo>
                  <a:lnTo>
                    <a:pt x="16" y="5"/>
                  </a:lnTo>
                  <a:lnTo>
                    <a:pt x="14" y="3"/>
                  </a:lnTo>
                  <a:lnTo>
                    <a:pt x="12" y="2"/>
                  </a:lnTo>
                  <a:lnTo>
                    <a:pt x="8" y="2"/>
                  </a:lnTo>
                  <a:lnTo>
                    <a:pt x="4" y="2"/>
                  </a:lnTo>
                  <a:lnTo>
                    <a:pt x="4" y="3"/>
                  </a:lnTo>
                  <a:lnTo>
                    <a:pt x="0" y="5"/>
                  </a:lnTo>
                  <a:lnTo>
                    <a:pt x="2" y="6"/>
                  </a:lnTo>
                  <a:lnTo>
                    <a:pt x="2" y="7"/>
                  </a:lnTo>
                  <a:lnTo>
                    <a:pt x="4" y="8"/>
                  </a:lnTo>
                  <a:lnTo>
                    <a:pt x="8" y="8"/>
                  </a:lnTo>
                  <a:lnTo>
                    <a:pt x="25" y="5"/>
                  </a:lnTo>
                  <a:lnTo>
                    <a:pt x="25" y="6"/>
                  </a:lnTo>
                  <a:lnTo>
                    <a:pt x="27" y="6"/>
                  </a:lnTo>
                  <a:lnTo>
                    <a:pt x="31" y="6"/>
                  </a:lnTo>
                  <a:lnTo>
                    <a:pt x="31" y="5"/>
                  </a:lnTo>
                  <a:lnTo>
                    <a:pt x="33"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7" name="Freeform 1338"/>
            <p:cNvSpPr>
              <a:spLocks/>
            </p:cNvSpPr>
            <p:nvPr/>
          </p:nvSpPr>
          <p:spPr bwMode="auto">
            <a:xfrm>
              <a:off x="5999306" y="4482625"/>
              <a:ext cx="15492" cy="8137"/>
            </a:xfrm>
            <a:custGeom>
              <a:avLst/>
              <a:gdLst>
                <a:gd name="T0" fmla="*/ 11 w 17"/>
                <a:gd name="T1" fmla="*/ 0 h 7"/>
                <a:gd name="T2" fmla="*/ 3 w 17"/>
                <a:gd name="T3" fmla="*/ 1 h 7"/>
                <a:gd name="T4" fmla="*/ 0 w 17"/>
                <a:gd name="T5" fmla="*/ 1 h 7"/>
                <a:gd name="T6" fmla="*/ 0 w 17"/>
                <a:gd name="T7" fmla="*/ 1 h 7"/>
                <a:gd name="T8" fmla="*/ 0 w 17"/>
                <a:gd name="T9" fmla="*/ 1 h 7"/>
                <a:gd name="T10" fmla="*/ 0 w 17"/>
                <a:gd name="T11" fmla="*/ 2 h 7"/>
                <a:gd name="T12" fmla="*/ 0 w 17"/>
                <a:gd name="T13" fmla="*/ 3 h 7"/>
                <a:gd name="T14" fmla="*/ 5 w 17"/>
                <a:gd name="T15" fmla="*/ 6 h 7"/>
                <a:gd name="T16" fmla="*/ 11 w 17"/>
                <a:gd name="T17" fmla="*/ 7 h 7"/>
                <a:gd name="T18" fmla="*/ 17 w 17"/>
                <a:gd name="T19" fmla="*/ 6 h 7"/>
                <a:gd name="T20" fmla="*/ 17 w 17"/>
                <a:gd name="T21" fmla="*/ 5 h 7"/>
                <a:gd name="T22" fmla="*/ 17 w 17"/>
                <a:gd name="T23" fmla="*/ 2 h 7"/>
                <a:gd name="T24" fmla="*/ 15 w 17"/>
                <a:gd name="T25" fmla="*/ 2 h 7"/>
                <a:gd name="T26" fmla="*/ 15 w 17"/>
                <a:gd name="T27" fmla="*/ 2 h 7"/>
                <a:gd name="T28" fmla="*/ 11 w 17"/>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7"/>
                <a:gd name="T47" fmla="*/ 17 w 1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7">
                  <a:moveTo>
                    <a:pt x="11" y="0"/>
                  </a:moveTo>
                  <a:lnTo>
                    <a:pt x="3" y="1"/>
                  </a:lnTo>
                  <a:lnTo>
                    <a:pt x="0" y="1"/>
                  </a:lnTo>
                  <a:lnTo>
                    <a:pt x="0" y="2"/>
                  </a:lnTo>
                  <a:lnTo>
                    <a:pt x="0" y="3"/>
                  </a:lnTo>
                  <a:lnTo>
                    <a:pt x="5" y="6"/>
                  </a:lnTo>
                  <a:lnTo>
                    <a:pt x="11" y="7"/>
                  </a:lnTo>
                  <a:lnTo>
                    <a:pt x="17" y="6"/>
                  </a:lnTo>
                  <a:lnTo>
                    <a:pt x="17" y="5"/>
                  </a:lnTo>
                  <a:lnTo>
                    <a:pt x="17" y="2"/>
                  </a:lnTo>
                  <a:lnTo>
                    <a:pt x="15" y="2"/>
                  </a:lnTo>
                  <a:lnTo>
                    <a:pt x="11"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8" name="Freeform 1339"/>
            <p:cNvSpPr>
              <a:spLocks/>
            </p:cNvSpPr>
            <p:nvPr/>
          </p:nvSpPr>
          <p:spPr bwMode="auto">
            <a:xfrm>
              <a:off x="5943718" y="4502386"/>
              <a:ext cx="1823" cy="2325"/>
            </a:xfrm>
            <a:custGeom>
              <a:avLst/>
              <a:gdLst>
                <a:gd name="T0" fmla="*/ 2 w 2"/>
                <a:gd name="T1" fmla="*/ 2 h 2"/>
                <a:gd name="T2" fmla="*/ 2 w 2"/>
                <a:gd name="T3" fmla="*/ 1 h 2"/>
                <a:gd name="T4" fmla="*/ 2 w 2"/>
                <a:gd name="T5" fmla="*/ 0 h 2"/>
                <a:gd name="T6" fmla="*/ 0 w 2"/>
                <a:gd name="T7" fmla="*/ 0 h 2"/>
                <a:gd name="T8" fmla="*/ 0 w 2"/>
                <a:gd name="T9" fmla="*/ 0 h 2"/>
                <a:gd name="T10" fmla="*/ 0 w 2"/>
                <a:gd name="T11" fmla="*/ 0 h 2"/>
                <a:gd name="T12" fmla="*/ 0 w 2"/>
                <a:gd name="T13" fmla="*/ 1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1"/>
                  </a:lnTo>
                  <a:lnTo>
                    <a:pt x="2" y="0"/>
                  </a:lnTo>
                  <a:lnTo>
                    <a:pt x="0" y="0"/>
                  </a:lnTo>
                  <a:lnTo>
                    <a:pt x="0" y="1"/>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59" name="Freeform 1340"/>
            <p:cNvSpPr>
              <a:spLocks/>
            </p:cNvSpPr>
            <p:nvPr/>
          </p:nvSpPr>
          <p:spPr bwMode="auto">
            <a:xfrm>
              <a:off x="6578871" y="4638389"/>
              <a:ext cx="1823" cy="2325"/>
            </a:xfrm>
            <a:custGeom>
              <a:avLst/>
              <a:gdLst>
                <a:gd name="T0" fmla="*/ 2 w 2"/>
                <a:gd name="T1" fmla="*/ 1 h 2"/>
                <a:gd name="T2" fmla="*/ 2 w 2"/>
                <a:gd name="T3" fmla="*/ 0 h 2"/>
                <a:gd name="T4" fmla="*/ 0 w 2"/>
                <a:gd name="T5" fmla="*/ 0 h 2"/>
                <a:gd name="T6" fmla="*/ 0 w 2"/>
                <a:gd name="T7" fmla="*/ 0 h 2"/>
                <a:gd name="T8" fmla="*/ 0 w 2"/>
                <a:gd name="T9" fmla="*/ 1 h 2"/>
                <a:gd name="T10" fmla="*/ 2 w 2"/>
                <a:gd name="T11" fmla="*/ 1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2" y="0"/>
                  </a:lnTo>
                  <a:lnTo>
                    <a:pt x="0" y="0"/>
                  </a:lnTo>
                  <a:lnTo>
                    <a:pt x="0" y="1"/>
                  </a:lnTo>
                  <a:lnTo>
                    <a:pt x="2" y="1"/>
                  </a:lnTo>
                  <a:lnTo>
                    <a:pt x="2" y="2"/>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60" name="Freeform 1341"/>
            <p:cNvSpPr>
              <a:spLocks/>
            </p:cNvSpPr>
            <p:nvPr/>
          </p:nvSpPr>
          <p:spPr bwMode="auto">
            <a:xfrm>
              <a:off x="5957387" y="4552370"/>
              <a:ext cx="7290" cy="4650"/>
            </a:xfrm>
            <a:custGeom>
              <a:avLst/>
              <a:gdLst>
                <a:gd name="T0" fmla="*/ 2 w 8"/>
                <a:gd name="T1" fmla="*/ 4 h 4"/>
                <a:gd name="T2" fmla="*/ 6 w 8"/>
                <a:gd name="T3" fmla="*/ 2 h 4"/>
                <a:gd name="T4" fmla="*/ 8 w 8"/>
                <a:gd name="T5" fmla="*/ 2 h 4"/>
                <a:gd name="T6" fmla="*/ 8 w 8"/>
                <a:gd name="T7" fmla="*/ 0 h 4"/>
                <a:gd name="T8" fmla="*/ 2 w 8"/>
                <a:gd name="T9" fmla="*/ 3 h 4"/>
                <a:gd name="T10" fmla="*/ 0 w 8"/>
                <a:gd name="T11" fmla="*/ 3 h 4"/>
                <a:gd name="T12" fmla="*/ 0 w 8"/>
                <a:gd name="T13" fmla="*/ 4 h 4"/>
                <a:gd name="T14" fmla="*/ 2 w 8"/>
                <a:gd name="T15" fmla="*/ 4 h 4"/>
                <a:gd name="T16" fmla="*/ 2 w 8"/>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2" y="4"/>
                  </a:moveTo>
                  <a:lnTo>
                    <a:pt x="6" y="2"/>
                  </a:lnTo>
                  <a:lnTo>
                    <a:pt x="8" y="2"/>
                  </a:lnTo>
                  <a:lnTo>
                    <a:pt x="8" y="0"/>
                  </a:lnTo>
                  <a:lnTo>
                    <a:pt x="2" y="3"/>
                  </a:lnTo>
                  <a:lnTo>
                    <a:pt x="0" y="3"/>
                  </a:lnTo>
                  <a:lnTo>
                    <a:pt x="0" y="4"/>
                  </a:lnTo>
                  <a:lnTo>
                    <a:pt x="2"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65" name="Freeform 1346"/>
            <p:cNvSpPr>
              <a:spLocks/>
            </p:cNvSpPr>
            <p:nvPr/>
          </p:nvSpPr>
          <p:spPr bwMode="auto">
            <a:xfrm>
              <a:off x="5950097" y="4498899"/>
              <a:ext cx="5468" cy="5812"/>
            </a:xfrm>
            <a:custGeom>
              <a:avLst/>
              <a:gdLst>
                <a:gd name="T0" fmla="*/ 4 w 6"/>
                <a:gd name="T1" fmla="*/ 0 h 5"/>
                <a:gd name="T2" fmla="*/ 2 w 6"/>
                <a:gd name="T3" fmla="*/ 0 h 5"/>
                <a:gd name="T4" fmla="*/ 0 w 6"/>
                <a:gd name="T5" fmla="*/ 0 h 5"/>
                <a:gd name="T6" fmla="*/ 0 w 6"/>
                <a:gd name="T7" fmla="*/ 4 h 5"/>
                <a:gd name="T8" fmla="*/ 2 w 6"/>
                <a:gd name="T9" fmla="*/ 5 h 5"/>
                <a:gd name="T10" fmla="*/ 4 w 6"/>
                <a:gd name="T11" fmla="*/ 4 h 5"/>
                <a:gd name="T12" fmla="*/ 4 w 6"/>
                <a:gd name="T13" fmla="*/ 5 h 5"/>
                <a:gd name="T14" fmla="*/ 6 w 6"/>
                <a:gd name="T15" fmla="*/ 2 h 5"/>
                <a:gd name="T16" fmla="*/ 6 w 6"/>
                <a:gd name="T17" fmla="*/ 0 h 5"/>
                <a:gd name="T18" fmla="*/ 4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0"/>
                  </a:moveTo>
                  <a:lnTo>
                    <a:pt x="2" y="0"/>
                  </a:lnTo>
                  <a:lnTo>
                    <a:pt x="0" y="0"/>
                  </a:lnTo>
                  <a:lnTo>
                    <a:pt x="0" y="4"/>
                  </a:lnTo>
                  <a:lnTo>
                    <a:pt x="2" y="5"/>
                  </a:lnTo>
                  <a:lnTo>
                    <a:pt x="4" y="4"/>
                  </a:lnTo>
                  <a:lnTo>
                    <a:pt x="4" y="5"/>
                  </a:lnTo>
                  <a:lnTo>
                    <a:pt x="6" y="2"/>
                  </a:lnTo>
                  <a:lnTo>
                    <a:pt x="6"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66" name="Freeform 1347"/>
            <p:cNvSpPr>
              <a:spLocks/>
            </p:cNvSpPr>
            <p:nvPr/>
          </p:nvSpPr>
          <p:spPr bwMode="auto">
            <a:xfrm>
              <a:off x="5967411" y="4532609"/>
              <a:ext cx="47386" cy="18599"/>
            </a:xfrm>
            <a:custGeom>
              <a:avLst/>
              <a:gdLst>
                <a:gd name="T0" fmla="*/ 4 w 52"/>
                <a:gd name="T1" fmla="*/ 16 h 16"/>
                <a:gd name="T2" fmla="*/ 16 w 52"/>
                <a:gd name="T3" fmla="*/ 14 h 16"/>
                <a:gd name="T4" fmla="*/ 21 w 52"/>
                <a:gd name="T5" fmla="*/ 11 h 16"/>
                <a:gd name="T6" fmla="*/ 23 w 52"/>
                <a:gd name="T7" fmla="*/ 9 h 16"/>
                <a:gd name="T8" fmla="*/ 23 w 52"/>
                <a:gd name="T9" fmla="*/ 9 h 16"/>
                <a:gd name="T10" fmla="*/ 52 w 52"/>
                <a:gd name="T11" fmla="*/ 3 h 16"/>
                <a:gd name="T12" fmla="*/ 52 w 52"/>
                <a:gd name="T13" fmla="*/ 0 h 16"/>
                <a:gd name="T14" fmla="*/ 52 w 52"/>
                <a:gd name="T15" fmla="*/ 0 h 16"/>
                <a:gd name="T16" fmla="*/ 50 w 52"/>
                <a:gd name="T17" fmla="*/ 0 h 16"/>
                <a:gd name="T18" fmla="*/ 48 w 52"/>
                <a:gd name="T19" fmla="*/ 0 h 16"/>
                <a:gd name="T20" fmla="*/ 33 w 52"/>
                <a:gd name="T21" fmla="*/ 1 h 16"/>
                <a:gd name="T22" fmla="*/ 31 w 52"/>
                <a:gd name="T23" fmla="*/ 1 h 16"/>
                <a:gd name="T24" fmla="*/ 23 w 52"/>
                <a:gd name="T25" fmla="*/ 3 h 16"/>
                <a:gd name="T26" fmla="*/ 19 w 52"/>
                <a:gd name="T27" fmla="*/ 5 h 16"/>
                <a:gd name="T28" fmla="*/ 16 w 52"/>
                <a:gd name="T29" fmla="*/ 6 h 16"/>
                <a:gd name="T30" fmla="*/ 16 w 52"/>
                <a:gd name="T31" fmla="*/ 6 h 16"/>
                <a:gd name="T32" fmla="*/ 16 w 52"/>
                <a:gd name="T33" fmla="*/ 6 h 16"/>
                <a:gd name="T34" fmla="*/ 14 w 52"/>
                <a:gd name="T35" fmla="*/ 6 h 16"/>
                <a:gd name="T36" fmla="*/ 12 w 52"/>
                <a:gd name="T37" fmla="*/ 6 h 16"/>
                <a:gd name="T38" fmla="*/ 12 w 52"/>
                <a:gd name="T39" fmla="*/ 6 h 16"/>
                <a:gd name="T40" fmla="*/ 6 w 52"/>
                <a:gd name="T41" fmla="*/ 8 h 16"/>
                <a:gd name="T42" fmla="*/ 6 w 52"/>
                <a:gd name="T43" fmla="*/ 8 h 16"/>
                <a:gd name="T44" fmla="*/ 2 w 52"/>
                <a:gd name="T45" fmla="*/ 11 h 16"/>
                <a:gd name="T46" fmla="*/ 0 w 52"/>
                <a:gd name="T47" fmla="*/ 12 h 16"/>
                <a:gd name="T48" fmla="*/ 2 w 52"/>
                <a:gd name="T49" fmla="*/ 13 h 16"/>
                <a:gd name="T50" fmla="*/ 2 w 52"/>
                <a:gd name="T51" fmla="*/ 14 h 16"/>
                <a:gd name="T52" fmla="*/ 0 w 52"/>
                <a:gd name="T53" fmla="*/ 15 h 16"/>
                <a:gd name="T54" fmla="*/ 0 w 52"/>
                <a:gd name="T55" fmla="*/ 16 h 16"/>
                <a:gd name="T56" fmla="*/ 4 w 52"/>
                <a:gd name="T57" fmla="*/ 1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
                <a:gd name="T88" fmla="*/ 0 h 16"/>
                <a:gd name="T89" fmla="*/ 52 w 52"/>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 h="16">
                  <a:moveTo>
                    <a:pt x="4" y="16"/>
                  </a:moveTo>
                  <a:lnTo>
                    <a:pt x="16" y="14"/>
                  </a:lnTo>
                  <a:lnTo>
                    <a:pt x="21" y="11"/>
                  </a:lnTo>
                  <a:lnTo>
                    <a:pt x="23" y="9"/>
                  </a:lnTo>
                  <a:lnTo>
                    <a:pt x="52" y="3"/>
                  </a:lnTo>
                  <a:lnTo>
                    <a:pt x="52" y="0"/>
                  </a:lnTo>
                  <a:lnTo>
                    <a:pt x="50" y="0"/>
                  </a:lnTo>
                  <a:lnTo>
                    <a:pt x="48" y="0"/>
                  </a:lnTo>
                  <a:lnTo>
                    <a:pt x="33" y="1"/>
                  </a:lnTo>
                  <a:lnTo>
                    <a:pt x="31" y="1"/>
                  </a:lnTo>
                  <a:lnTo>
                    <a:pt x="23" y="3"/>
                  </a:lnTo>
                  <a:lnTo>
                    <a:pt x="19" y="5"/>
                  </a:lnTo>
                  <a:lnTo>
                    <a:pt x="16" y="6"/>
                  </a:lnTo>
                  <a:lnTo>
                    <a:pt x="14" y="6"/>
                  </a:lnTo>
                  <a:lnTo>
                    <a:pt x="12" y="6"/>
                  </a:lnTo>
                  <a:lnTo>
                    <a:pt x="6" y="8"/>
                  </a:lnTo>
                  <a:lnTo>
                    <a:pt x="2" y="11"/>
                  </a:lnTo>
                  <a:lnTo>
                    <a:pt x="0" y="12"/>
                  </a:lnTo>
                  <a:lnTo>
                    <a:pt x="2" y="13"/>
                  </a:lnTo>
                  <a:lnTo>
                    <a:pt x="2" y="14"/>
                  </a:lnTo>
                  <a:lnTo>
                    <a:pt x="0" y="15"/>
                  </a:lnTo>
                  <a:lnTo>
                    <a:pt x="0" y="16"/>
                  </a:lnTo>
                  <a:lnTo>
                    <a:pt x="4" y="1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69" name="Freeform 1350"/>
            <p:cNvSpPr>
              <a:spLocks/>
            </p:cNvSpPr>
            <p:nvPr/>
          </p:nvSpPr>
          <p:spPr bwMode="auto">
            <a:xfrm>
              <a:off x="5962855" y="4530284"/>
              <a:ext cx="6379" cy="3487"/>
            </a:xfrm>
            <a:custGeom>
              <a:avLst/>
              <a:gdLst>
                <a:gd name="T0" fmla="*/ 5 w 7"/>
                <a:gd name="T1" fmla="*/ 3 h 3"/>
                <a:gd name="T2" fmla="*/ 7 w 7"/>
                <a:gd name="T3" fmla="*/ 1 h 3"/>
                <a:gd name="T4" fmla="*/ 7 w 7"/>
                <a:gd name="T5" fmla="*/ 0 h 3"/>
                <a:gd name="T6" fmla="*/ 5 w 7"/>
                <a:gd name="T7" fmla="*/ 1 h 3"/>
                <a:gd name="T8" fmla="*/ 5 w 7"/>
                <a:gd name="T9" fmla="*/ 1 h 3"/>
                <a:gd name="T10" fmla="*/ 2 w 7"/>
                <a:gd name="T11" fmla="*/ 1 h 3"/>
                <a:gd name="T12" fmla="*/ 2 w 7"/>
                <a:gd name="T13" fmla="*/ 1 h 3"/>
                <a:gd name="T14" fmla="*/ 2 w 7"/>
                <a:gd name="T15" fmla="*/ 1 h 3"/>
                <a:gd name="T16" fmla="*/ 0 w 7"/>
                <a:gd name="T17" fmla="*/ 3 h 3"/>
                <a:gd name="T18" fmla="*/ 2 w 7"/>
                <a:gd name="T19" fmla="*/ 3 h 3"/>
                <a:gd name="T20" fmla="*/ 2 w 7"/>
                <a:gd name="T21" fmla="*/ 3 h 3"/>
                <a:gd name="T22" fmla="*/ 5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5" y="3"/>
                  </a:moveTo>
                  <a:lnTo>
                    <a:pt x="7" y="1"/>
                  </a:lnTo>
                  <a:lnTo>
                    <a:pt x="7" y="0"/>
                  </a:lnTo>
                  <a:lnTo>
                    <a:pt x="5" y="1"/>
                  </a:lnTo>
                  <a:lnTo>
                    <a:pt x="2" y="1"/>
                  </a:lnTo>
                  <a:lnTo>
                    <a:pt x="0" y="3"/>
                  </a:lnTo>
                  <a:lnTo>
                    <a:pt x="2" y="3"/>
                  </a:lnTo>
                  <a:lnTo>
                    <a:pt x="5"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0" name="Freeform 1351"/>
            <p:cNvSpPr>
              <a:spLocks/>
            </p:cNvSpPr>
            <p:nvPr/>
          </p:nvSpPr>
          <p:spPr bwMode="auto">
            <a:xfrm>
              <a:off x="5978347" y="4530284"/>
              <a:ext cx="10024" cy="2325"/>
            </a:xfrm>
            <a:custGeom>
              <a:avLst/>
              <a:gdLst>
                <a:gd name="T0" fmla="*/ 2 w 11"/>
                <a:gd name="T1" fmla="*/ 2 h 2"/>
                <a:gd name="T2" fmla="*/ 7 w 11"/>
                <a:gd name="T3" fmla="*/ 2 h 2"/>
                <a:gd name="T4" fmla="*/ 9 w 11"/>
                <a:gd name="T5" fmla="*/ 2 h 2"/>
                <a:gd name="T6" fmla="*/ 11 w 11"/>
                <a:gd name="T7" fmla="*/ 1 h 2"/>
                <a:gd name="T8" fmla="*/ 9 w 11"/>
                <a:gd name="T9" fmla="*/ 0 h 2"/>
                <a:gd name="T10" fmla="*/ 2 w 11"/>
                <a:gd name="T11" fmla="*/ 0 h 2"/>
                <a:gd name="T12" fmla="*/ 0 w 11"/>
                <a:gd name="T13" fmla="*/ 0 h 2"/>
                <a:gd name="T14" fmla="*/ 0 w 11"/>
                <a:gd name="T15" fmla="*/ 1 h 2"/>
                <a:gd name="T16" fmla="*/ 0 w 11"/>
                <a:gd name="T17" fmla="*/ 2 h 2"/>
                <a:gd name="T18" fmla="*/ 2 w 11"/>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
                <a:gd name="T32" fmla="*/ 11 w 1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
                  <a:moveTo>
                    <a:pt x="2" y="2"/>
                  </a:moveTo>
                  <a:lnTo>
                    <a:pt x="7" y="2"/>
                  </a:lnTo>
                  <a:lnTo>
                    <a:pt x="9" y="2"/>
                  </a:lnTo>
                  <a:lnTo>
                    <a:pt x="11" y="1"/>
                  </a:lnTo>
                  <a:lnTo>
                    <a:pt x="9" y="0"/>
                  </a:lnTo>
                  <a:lnTo>
                    <a:pt x="2" y="0"/>
                  </a:lnTo>
                  <a:lnTo>
                    <a:pt x="0" y="0"/>
                  </a:lnTo>
                  <a:lnTo>
                    <a:pt x="0" y="1"/>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1" name="Freeform 1352"/>
            <p:cNvSpPr>
              <a:spLocks/>
            </p:cNvSpPr>
            <p:nvPr/>
          </p:nvSpPr>
          <p:spPr bwMode="auto">
            <a:xfrm>
              <a:off x="6552444" y="4652338"/>
              <a:ext cx="3645" cy="4650"/>
            </a:xfrm>
            <a:custGeom>
              <a:avLst/>
              <a:gdLst>
                <a:gd name="T0" fmla="*/ 0 w 4"/>
                <a:gd name="T1" fmla="*/ 1 h 4"/>
                <a:gd name="T2" fmla="*/ 2 w 4"/>
                <a:gd name="T3" fmla="*/ 4 h 4"/>
                <a:gd name="T4" fmla="*/ 4 w 4"/>
                <a:gd name="T5" fmla="*/ 2 h 4"/>
                <a:gd name="T6" fmla="*/ 4 w 4"/>
                <a:gd name="T7" fmla="*/ 2 h 4"/>
                <a:gd name="T8" fmla="*/ 4 w 4"/>
                <a:gd name="T9" fmla="*/ 1 h 4"/>
                <a:gd name="T10" fmla="*/ 2 w 4"/>
                <a:gd name="T11" fmla="*/ 1 h 4"/>
                <a:gd name="T12" fmla="*/ 2 w 4"/>
                <a:gd name="T13" fmla="*/ 1 h 4"/>
                <a:gd name="T14" fmla="*/ 2 w 4"/>
                <a:gd name="T15" fmla="*/ 0 h 4"/>
                <a:gd name="T16" fmla="*/ 0 w 4"/>
                <a:gd name="T17" fmla="*/ 0 h 4"/>
                <a:gd name="T18" fmla="*/ 0 w 4"/>
                <a:gd name="T19" fmla="*/ 0 h 4"/>
                <a:gd name="T20" fmla="*/ 0 w 4"/>
                <a:gd name="T21" fmla="*/ 0 h 4"/>
                <a:gd name="T22" fmla="*/ 0 w 4"/>
                <a:gd name="T23" fmla="*/ 0 h 4"/>
                <a:gd name="T24" fmla="*/ 0 w 4"/>
                <a:gd name="T25" fmla="*/ 1 h 4"/>
                <a:gd name="T26" fmla="*/ 0 w 4"/>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0" y="1"/>
                  </a:moveTo>
                  <a:lnTo>
                    <a:pt x="2" y="4"/>
                  </a:lnTo>
                  <a:lnTo>
                    <a:pt x="4" y="2"/>
                  </a:lnTo>
                  <a:lnTo>
                    <a:pt x="4" y="1"/>
                  </a:lnTo>
                  <a:lnTo>
                    <a:pt x="2" y="1"/>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2" name="Freeform 1353"/>
            <p:cNvSpPr>
              <a:spLocks/>
            </p:cNvSpPr>
            <p:nvPr/>
          </p:nvSpPr>
          <p:spPr bwMode="auto">
            <a:xfrm>
              <a:off x="6544243" y="4593055"/>
              <a:ext cx="8201" cy="8137"/>
            </a:xfrm>
            <a:custGeom>
              <a:avLst/>
              <a:gdLst>
                <a:gd name="T0" fmla="*/ 7 w 9"/>
                <a:gd name="T1" fmla="*/ 3 h 7"/>
                <a:gd name="T2" fmla="*/ 7 w 9"/>
                <a:gd name="T3" fmla="*/ 2 h 7"/>
                <a:gd name="T4" fmla="*/ 7 w 9"/>
                <a:gd name="T5" fmla="*/ 2 h 7"/>
                <a:gd name="T6" fmla="*/ 7 w 9"/>
                <a:gd name="T7" fmla="*/ 2 h 7"/>
                <a:gd name="T8" fmla="*/ 5 w 9"/>
                <a:gd name="T9" fmla="*/ 3 h 7"/>
                <a:gd name="T10" fmla="*/ 5 w 9"/>
                <a:gd name="T11" fmla="*/ 4 h 7"/>
                <a:gd name="T12" fmla="*/ 3 w 9"/>
                <a:gd name="T13" fmla="*/ 3 h 7"/>
                <a:gd name="T14" fmla="*/ 3 w 9"/>
                <a:gd name="T15" fmla="*/ 2 h 7"/>
                <a:gd name="T16" fmla="*/ 0 w 9"/>
                <a:gd name="T17" fmla="*/ 1 h 7"/>
                <a:gd name="T18" fmla="*/ 0 w 9"/>
                <a:gd name="T19" fmla="*/ 0 h 7"/>
                <a:gd name="T20" fmla="*/ 0 w 9"/>
                <a:gd name="T21" fmla="*/ 0 h 7"/>
                <a:gd name="T22" fmla="*/ 0 w 9"/>
                <a:gd name="T23" fmla="*/ 0 h 7"/>
                <a:gd name="T24" fmla="*/ 3 w 9"/>
                <a:gd name="T25" fmla="*/ 7 h 7"/>
                <a:gd name="T26" fmla="*/ 5 w 9"/>
                <a:gd name="T27" fmla="*/ 7 h 7"/>
                <a:gd name="T28" fmla="*/ 7 w 9"/>
                <a:gd name="T29" fmla="*/ 7 h 7"/>
                <a:gd name="T30" fmla="*/ 9 w 9"/>
                <a:gd name="T31" fmla="*/ 7 h 7"/>
                <a:gd name="T32" fmla="*/ 9 w 9"/>
                <a:gd name="T33" fmla="*/ 5 h 7"/>
                <a:gd name="T34" fmla="*/ 9 w 9"/>
                <a:gd name="T35" fmla="*/ 3 h 7"/>
                <a:gd name="T36" fmla="*/ 7 w 9"/>
                <a:gd name="T37" fmla="*/ 3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7" y="3"/>
                  </a:moveTo>
                  <a:lnTo>
                    <a:pt x="7" y="2"/>
                  </a:lnTo>
                  <a:lnTo>
                    <a:pt x="5" y="3"/>
                  </a:lnTo>
                  <a:lnTo>
                    <a:pt x="5" y="4"/>
                  </a:lnTo>
                  <a:lnTo>
                    <a:pt x="3" y="3"/>
                  </a:lnTo>
                  <a:lnTo>
                    <a:pt x="3" y="2"/>
                  </a:lnTo>
                  <a:lnTo>
                    <a:pt x="0" y="1"/>
                  </a:lnTo>
                  <a:lnTo>
                    <a:pt x="0" y="0"/>
                  </a:lnTo>
                  <a:lnTo>
                    <a:pt x="3" y="7"/>
                  </a:lnTo>
                  <a:lnTo>
                    <a:pt x="5" y="7"/>
                  </a:lnTo>
                  <a:lnTo>
                    <a:pt x="7" y="7"/>
                  </a:lnTo>
                  <a:lnTo>
                    <a:pt x="9" y="7"/>
                  </a:lnTo>
                  <a:lnTo>
                    <a:pt x="9" y="5"/>
                  </a:lnTo>
                  <a:lnTo>
                    <a:pt x="9" y="3"/>
                  </a:lnTo>
                  <a:lnTo>
                    <a:pt x="7"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3" name="Freeform 1354"/>
            <p:cNvSpPr>
              <a:spLocks/>
            </p:cNvSpPr>
            <p:nvPr/>
          </p:nvSpPr>
          <p:spPr bwMode="auto">
            <a:xfrm>
              <a:off x="5953742" y="4495411"/>
              <a:ext cx="7290" cy="12787"/>
            </a:xfrm>
            <a:custGeom>
              <a:avLst/>
              <a:gdLst>
                <a:gd name="T0" fmla="*/ 4 w 8"/>
                <a:gd name="T1" fmla="*/ 5 h 11"/>
                <a:gd name="T2" fmla="*/ 2 w 8"/>
                <a:gd name="T3" fmla="*/ 5 h 11"/>
                <a:gd name="T4" fmla="*/ 0 w 8"/>
                <a:gd name="T5" fmla="*/ 9 h 11"/>
                <a:gd name="T6" fmla="*/ 2 w 8"/>
                <a:gd name="T7" fmla="*/ 11 h 11"/>
                <a:gd name="T8" fmla="*/ 8 w 8"/>
                <a:gd name="T9" fmla="*/ 8 h 11"/>
                <a:gd name="T10" fmla="*/ 8 w 8"/>
                <a:gd name="T11" fmla="*/ 7 h 11"/>
                <a:gd name="T12" fmla="*/ 8 w 8"/>
                <a:gd name="T13" fmla="*/ 6 h 11"/>
                <a:gd name="T14" fmla="*/ 6 w 8"/>
                <a:gd name="T15" fmla="*/ 5 h 11"/>
                <a:gd name="T16" fmla="*/ 6 w 8"/>
                <a:gd name="T17" fmla="*/ 5 h 11"/>
                <a:gd name="T18" fmla="*/ 6 w 8"/>
                <a:gd name="T19" fmla="*/ 4 h 11"/>
                <a:gd name="T20" fmla="*/ 8 w 8"/>
                <a:gd name="T21" fmla="*/ 3 h 11"/>
                <a:gd name="T22" fmla="*/ 8 w 8"/>
                <a:gd name="T23" fmla="*/ 3 h 11"/>
                <a:gd name="T24" fmla="*/ 8 w 8"/>
                <a:gd name="T25" fmla="*/ 2 h 11"/>
                <a:gd name="T26" fmla="*/ 6 w 8"/>
                <a:gd name="T27" fmla="*/ 0 h 11"/>
                <a:gd name="T28" fmla="*/ 4 w 8"/>
                <a:gd name="T29" fmla="*/ 0 h 11"/>
                <a:gd name="T30" fmla="*/ 4 w 8"/>
                <a:gd name="T31" fmla="*/ 2 h 11"/>
                <a:gd name="T32" fmla="*/ 4 w 8"/>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1"/>
                <a:gd name="T53" fmla="*/ 8 w 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1">
                  <a:moveTo>
                    <a:pt x="4" y="5"/>
                  </a:moveTo>
                  <a:lnTo>
                    <a:pt x="2" y="5"/>
                  </a:lnTo>
                  <a:lnTo>
                    <a:pt x="0" y="9"/>
                  </a:lnTo>
                  <a:lnTo>
                    <a:pt x="2" y="11"/>
                  </a:lnTo>
                  <a:lnTo>
                    <a:pt x="8" y="8"/>
                  </a:lnTo>
                  <a:lnTo>
                    <a:pt x="8" y="7"/>
                  </a:lnTo>
                  <a:lnTo>
                    <a:pt x="8" y="6"/>
                  </a:lnTo>
                  <a:lnTo>
                    <a:pt x="6" y="5"/>
                  </a:lnTo>
                  <a:lnTo>
                    <a:pt x="6" y="4"/>
                  </a:lnTo>
                  <a:lnTo>
                    <a:pt x="8" y="3"/>
                  </a:lnTo>
                  <a:lnTo>
                    <a:pt x="8" y="2"/>
                  </a:lnTo>
                  <a:lnTo>
                    <a:pt x="6" y="0"/>
                  </a:lnTo>
                  <a:lnTo>
                    <a:pt x="4" y="0"/>
                  </a:lnTo>
                  <a:lnTo>
                    <a:pt x="4" y="2"/>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4" name="Freeform 1355"/>
            <p:cNvSpPr>
              <a:spLocks/>
            </p:cNvSpPr>
            <p:nvPr/>
          </p:nvSpPr>
          <p:spPr bwMode="auto">
            <a:xfrm>
              <a:off x="5769667" y="4390793"/>
              <a:ext cx="139424" cy="102293"/>
            </a:xfrm>
            <a:custGeom>
              <a:avLst/>
              <a:gdLst>
                <a:gd name="T0" fmla="*/ 4 w 153"/>
                <a:gd name="T1" fmla="*/ 54 h 88"/>
                <a:gd name="T2" fmla="*/ 8 w 153"/>
                <a:gd name="T3" fmla="*/ 60 h 88"/>
                <a:gd name="T4" fmla="*/ 17 w 153"/>
                <a:gd name="T5" fmla="*/ 69 h 88"/>
                <a:gd name="T6" fmla="*/ 19 w 153"/>
                <a:gd name="T7" fmla="*/ 77 h 88"/>
                <a:gd name="T8" fmla="*/ 27 w 153"/>
                <a:gd name="T9" fmla="*/ 79 h 88"/>
                <a:gd name="T10" fmla="*/ 33 w 153"/>
                <a:gd name="T11" fmla="*/ 79 h 88"/>
                <a:gd name="T12" fmla="*/ 40 w 153"/>
                <a:gd name="T13" fmla="*/ 78 h 88"/>
                <a:gd name="T14" fmla="*/ 46 w 153"/>
                <a:gd name="T15" fmla="*/ 82 h 88"/>
                <a:gd name="T16" fmla="*/ 61 w 153"/>
                <a:gd name="T17" fmla="*/ 80 h 88"/>
                <a:gd name="T18" fmla="*/ 65 w 153"/>
                <a:gd name="T19" fmla="*/ 80 h 88"/>
                <a:gd name="T20" fmla="*/ 80 w 153"/>
                <a:gd name="T21" fmla="*/ 82 h 88"/>
                <a:gd name="T22" fmla="*/ 86 w 153"/>
                <a:gd name="T23" fmla="*/ 88 h 88"/>
                <a:gd name="T24" fmla="*/ 107 w 153"/>
                <a:gd name="T25" fmla="*/ 81 h 88"/>
                <a:gd name="T26" fmla="*/ 109 w 153"/>
                <a:gd name="T27" fmla="*/ 79 h 88"/>
                <a:gd name="T28" fmla="*/ 113 w 153"/>
                <a:gd name="T29" fmla="*/ 76 h 88"/>
                <a:gd name="T30" fmla="*/ 109 w 153"/>
                <a:gd name="T31" fmla="*/ 70 h 88"/>
                <a:gd name="T32" fmla="*/ 122 w 153"/>
                <a:gd name="T33" fmla="*/ 64 h 88"/>
                <a:gd name="T34" fmla="*/ 128 w 153"/>
                <a:gd name="T35" fmla="*/ 54 h 88"/>
                <a:gd name="T36" fmla="*/ 134 w 153"/>
                <a:gd name="T37" fmla="*/ 48 h 88"/>
                <a:gd name="T38" fmla="*/ 141 w 153"/>
                <a:gd name="T39" fmla="*/ 48 h 88"/>
                <a:gd name="T40" fmla="*/ 132 w 153"/>
                <a:gd name="T41" fmla="*/ 39 h 88"/>
                <a:gd name="T42" fmla="*/ 134 w 153"/>
                <a:gd name="T43" fmla="*/ 37 h 88"/>
                <a:gd name="T44" fmla="*/ 126 w 153"/>
                <a:gd name="T45" fmla="*/ 30 h 88"/>
                <a:gd name="T46" fmla="*/ 124 w 153"/>
                <a:gd name="T47" fmla="*/ 26 h 88"/>
                <a:gd name="T48" fmla="*/ 130 w 153"/>
                <a:gd name="T49" fmla="*/ 25 h 88"/>
                <a:gd name="T50" fmla="*/ 126 w 153"/>
                <a:gd name="T51" fmla="*/ 23 h 88"/>
                <a:gd name="T52" fmla="*/ 128 w 153"/>
                <a:gd name="T53" fmla="*/ 22 h 88"/>
                <a:gd name="T54" fmla="*/ 132 w 153"/>
                <a:gd name="T55" fmla="*/ 21 h 88"/>
                <a:gd name="T56" fmla="*/ 141 w 153"/>
                <a:gd name="T57" fmla="*/ 20 h 88"/>
                <a:gd name="T58" fmla="*/ 139 w 153"/>
                <a:gd name="T59" fmla="*/ 16 h 88"/>
                <a:gd name="T60" fmla="*/ 153 w 153"/>
                <a:gd name="T61" fmla="*/ 14 h 88"/>
                <a:gd name="T62" fmla="*/ 139 w 153"/>
                <a:gd name="T63" fmla="*/ 9 h 88"/>
                <a:gd name="T64" fmla="*/ 134 w 153"/>
                <a:gd name="T65" fmla="*/ 9 h 88"/>
                <a:gd name="T66" fmla="*/ 132 w 153"/>
                <a:gd name="T67" fmla="*/ 7 h 88"/>
                <a:gd name="T68" fmla="*/ 128 w 153"/>
                <a:gd name="T69" fmla="*/ 8 h 88"/>
                <a:gd name="T70" fmla="*/ 126 w 153"/>
                <a:gd name="T71" fmla="*/ 2 h 88"/>
                <a:gd name="T72" fmla="*/ 122 w 153"/>
                <a:gd name="T73" fmla="*/ 0 h 88"/>
                <a:gd name="T74" fmla="*/ 116 w 153"/>
                <a:gd name="T75" fmla="*/ 2 h 88"/>
                <a:gd name="T76" fmla="*/ 116 w 153"/>
                <a:gd name="T77" fmla="*/ 0 h 88"/>
                <a:gd name="T78" fmla="*/ 105 w 153"/>
                <a:gd name="T79" fmla="*/ 7 h 88"/>
                <a:gd name="T80" fmla="*/ 97 w 153"/>
                <a:gd name="T81" fmla="*/ 13 h 88"/>
                <a:gd name="T82" fmla="*/ 94 w 153"/>
                <a:gd name="T83" fmla="*/ 16 h 88"/>
                <a:gd name="T84" fmla="*/ 82 w 153"/>
                <a:gd name="T85" fmla="*/ 17 h 88"/>
                <a:gd name="T86" fmla="*/ 73 w 153"/>
                <a:gd name="T87" fmla="*/ 21 h 88"/>
                <a:gd name="T88" fmla="*/ 46 w 153"/>
                <a:gd name="T89" fmla="*/ 32 h 88"/>
                <a:gd name="T90" fmla="*/ 38 w 153"/>
                <a:gd name="T91" fmla="*/ 34 h 88"/>
                <a:gd name="T92" fmla="*/ 33 w 153"/>
                <a:gd name="T93" fmla="*/ 37 h 88"/>
                <a:gd name="T94" fmla="*/ 23 w 153"/>
                <a:gd name="T95" fmla="*/ 41 h 88"/>
                <a:gd name="T96" fmla="*/ 12 w 153"/>
                <a:gd name="T97" fmla="*/ 38 h 88"/>
                <a:gd name="T98" fmla="*/ 0 w 153"/>
                <a:gd name="T99" fmla="*/ 48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3"/>
                <a:gd name="T151" fmla="*/ 0 h 88"/>
                <a:gd name="T152" fmla="*/ 153 w 153"/>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3" h="88">
                  <a:moveTo>
                    <a:pt x="0" y="48"/>
                  </a:moveTo>
                  <a:lnTo>
                    <a:pt x="2" y="52"/>
                  </a:lnTo>
                  <a:lnTo>
                    <a:pt x="2" y="53"/>
                  </a:lnTo>
                  <a:lnTo>
                    <a:pt x="4" y="54"/>
                  </a:lnTo>
                  <a:lnTo>
                    <a:pt x="4" y="58"/>
                  </a:lnTo>
                  <a:lnTo>
                    <a:pt x="6" y="60"/>
                  </a:lnTo>
                  <a:lnTo>
                    <a:pt x="8" y="60"/>
                  </a:lnTo>
                  <a:lnTo>
                    <a:pt x="10" y="61"/>
                  </a:lnTo>
                  <a:lnTo>
                    <a:pt x="12" y="62"/>
                  </a:lnTo>
                  <a:lnTo>
                    <a:pt x="17" y="68"/>
                  </a:lnTo>
                  <a:lnTo>
                    <a:pt x="17" y="69"/>
                  </a:lnTo>
                  <a:lnTo>
                    <a:pt x="19" y="74"/>
                  </a:lnTo>
                  <a:lnTo>
                    <a:pt x="19" y="76"/>
                  </a:lnTo>
                  <a:lnTo>
                    <a:pt x="19" y="77"/>
                  </a:lnTo>
                  <a:lnTo>
                    <a:pt x="21" y="79"/>
                  </a:lnTo>
                  <a:lnTo>
                    <a:pt x="23" y="79"/>
                  </a:lnTo>
                  <a:lnTo>
                    <a:pt x="23" y="78"/>
                  </a:lnTo>
                  <a:lnTo>
                    <a:pt x="27" y="79"/>
                  </a:lnTo>
                  <a:lnTo>
                    <a:pt x="29" y="79"/>
                  </a:lnTo>
                  <a:lnTo>
                    <a:pt x="33" y="79"/>
                  </a:lnTo>
                  <a:lnTo>
                    <a:pt x="36" y="78"/>
                  </a:lnTo>
                  <a:lnTo>
                    <a:pt x="40" y="79"/>
                  </a:lnTo>
                  <a:lnTo>
                    <a:pt x="40" y="78"/>
                  </a:lnTo>
                  <a:lnTo>
                    <a:pt x="42" y="78"/>
                  </a:lnTo>
                  <a:lnTo>
                    <a:pt x="44" y="82"/>
                  </a:lnTo>
                  <a:lnTo>
                    <a:pt x="46" y="82"/>
                  </a:lnTo>
                  <a:lnTo>
                    <a:pt x="48" y="82"/>
                  </a:lnTo>
                  <a:lnTo>
                    <a:pt x="50" y="82"/>
                  </a:lnTo>
                  <a:lnTo>
                    <a:pt x="54" y="82"/>
                  </a:lnTo>
                  <a:lnTo>
                    <a:pt x="61" y="80"/>
                  </a:lnTo>
                  <a:lnTo>
                    <a:pt x="61" y="79"/>
                  </a:lnTo>
                  <a:lnTo>
                    <a:pt x="63" y="80"/>
                  </a:lnTo>
                  <a:lnTo>
                    <a:pt x="65" y="80"/>
                  </a:lnTo>
                  <a:lnTo>
                    <a:pt x="69" y="80"/>
                  </a:lnTo>
                  <a:lnTo>
                    <a:pt x="71" y="82"/>
                  </a:lnTo>
                  <a:lnTo>
                    <a:pt x="80" y="82"/>
                  </a:lnTo>
                  <a:lnTo>
                    <a:pt x="82" y="82"/>
                  </a:lnTo>
                  <a:lnTo>
                    <a:pt x="82" y="84"/>
                  </a:lnTo>
                  <a:lnTo>
                    <a:pt x="84" y="84"/>
                  </a:lnTo>
                  <a:lnTo>
                    <a:pt x="86" y="88"/>
                  </a:lnTo>
                  <a:lnTo>
                    <a:pt x="105" y="84"/>
                  </a:lnTo>
                  <a:lnTo>
                    <a:pt x="105" y="81"/>
                  </a:lnTo>
                  <a:lnTo>
                    <a:pt x="107" y="81"/>
                  </a:lnTo>
                  <a:lnTo>
                    <a:pt x="107" y="80"/>
                  </a:lnTo>
                  <a:lnTo>
                    <a:pt x="107" y="79"/>
                  </a:lnTo>
                  <a:lnTo>
                    <a:pt x="109" y="79"/>
                  </a:lnTo>
                  <a:lnTo>
                    <a:pt x="109" y="78"/>
                  </a:lnTo>
                  <a:lnTo>
                    <a:pt x="111" y="76"/>
                  </a:lnTo>
                  <a:lnTo>
                    <a:pt x="113" y="76"/>
                  </a:lnTo>
                  <a:lnTo>
                    <a:pt x="113" y="73"/>
                  </a:lnTo>
                  <a:lnTo>
                    <a:pt x="111" y="72"/>
                  </a:lnTo>
                  <a:lnTo>
                    <a:pt x="111" y="70"/>
                  </a:lnTo>
                  <a:lnTo>
                    <a:pt x="109" y="70"/>
                  </a:lnTo>
                  <a:lnTo>
                    <a:pt x="109" y="69"/>
                  </a:lnTo>
                  <a:lnTo>
                    <a:pt x="118" y="65"/>
                  </a:lnTo>
                  <a:lnTo>
                    <a:pt x="122" y="64"/>
                  </a:lnTo>
                  <a:lnTo>
                    <a:pt x="126" y="60"/>
                  </a:lnTo>
                  <a:lnTo>
                    <a:pt x="126" y="56"/>
                  </a:lnTo>
                  <a:lnTo>
                    <a:pt x="128" y="55"/>
                  </a:lnTo>
                  <a:lnTo>
                    <a:pt x="128" y="54"/>
                  </a:lnTo>
                  <a:lnTo>
                    <a:pt x="128" y="53"/>
                  </a:lnTo>
                  <a:lnTo>
                    <a:pt x="132" y="49"/>
                  </a:lnTo>
                  <a:lnTo>
                    <a:pt x="134" y="49"/>
                  </a:lnTo>
                  <a:lnTo>
                    <a:pt x="134" y="48"/>
                  </a:lnTo>
                  <a:lnTo>
                    <a:pt x="134" y="47"/>
                  </a:lnTo>
                  <a:lnTo>
                    <a:pt x="137" y="48"/>
                  </a:lnTo>
                  <a:lnTo>
                    <a:pt x="141" y="48"/>
                  </a:lnTo>
                  <a:lnTo>
                    <a:pt x="147" y="48"/>
                  </a:lnTo>
                  <a:lnTo>
                    <a:pt x="147" y="47"/>
                  </a:lnTo>
                  <a:lnTo>
                    <a:pt x="132" y="40"/>
                  </a:lnTo>
                  <a:lnTo>
                    <a:pt x="132" y="39"/>
                  </a:lnTo>
                  <a:lnTo>
                    <a:pt x="132" y="38"/>
                  </a:lnTo>
                  <a:lnTo>
                    <a:pt x="134" y="38"/>
                  </a:lnTo>
                  <a:lnTo>
                    <a:pt x="134" y="37"/>
                  </a:lnTo>
                  <a:lnTo>
                    <a:pt x="128" y="31"/>
                  </a:lnTo>
                  <a:lnTo>
                    <a:pt x="126" y="30"/>
                  </a:lnTo>
                  <a:lnTo>
                    <a:pt x="124" y="30"/>
                  </a:lnTo>
                  <a:lnTo>
                    <a:pt x="126" y="30"/>
                  </a:lnTo>
                  <a:lnTo>
                    <a:pt x="126" y="29"/>
                  </a:lnTo>
                  <a:lnTo>
                    <a:pt x="124" y="29"/>
                  </a:lnTo>
                  <a:lnTo>
                    <a:pt x="122" y="26"/>
                  </a:lnTo>
                  <a:lnTo>
                    <a:pt x="124" y="26"/>
                  </a:lnTo>
                  <a:lnTo>
                    <a:pt x="128" y="26"/>
                  </a:lnTo>
                  <a:lnTo>
                    <a:pt x="128" y="25"/>
                  </a:lnTo>
                  <a:lnTo>
                    <a:pt x="130" y="26"/>
                  </a:lnTo>
                  <a:lnTo>
                    <a:pt x="130" y="25"/>
                  </a:lnTo>
                  <a:lnTo>
                    <a:pt x="130" y="24"/>
                  </a:lnTo>
                  <a:lnTo>
                    <a:pt x="128" y="24"/>
                  </a:lnTo>
                  <a:lnTo>
                    <a:pt x="128" y="23"/>
                  </a:lnTo>
                  <a:lnTo>
                    <a:pt x="126" y="23"/>
                  </a:lnTo>
                  <a:lnTo>
                    <a:pt x="128" y="22"/>
                  </a:lnTo>
                  <a:lnTo>
                    <a:pt x="128" y="21"/>
                  </a:lnTo>
                  <a:lnTo>
                    <a:pt x="130" y="21"/>
                  </a:lnTo>
                  <a:lnTo>
                    <a:pt x="132" y="21"/>
                  </a:lnTo>
                  <a:lnTo>
                    <a:pt x="134" y="22"/>
                  </a:lnTo>
                  <a:lnTo>
                    <a:pt x="143" y="20"/>
                  </a:lnTo>
                  <a:lnTo>
                    <a:pt x="141" y="20"/>
                  </a:lnTo>
                  <a:lnTo>
                    <a:pt x="139" y="18"/>
                  </a:lnTo>
                  <a:lnTo>
                    <a:pt x="137" y="17"/>
                  </a:lnTo>
                  <a:lnTo>
                    <a:pt x="139" y="16"/>
                  </a:lnTo>
                  <a:lnTo>
                    <a:pt x="141" y="16"/>
                  </a:lnTo>
                  <a:lnTo>
                    <a:pt x="151" y="14"/>
                  </a:lnTo>
                  <a:lnTo>
                    <a:pt x="153" y="14"/>
                  </a:lnTo>
                  <a:lnTo>
                    <a:pt x="151" y="13"/>
                  </a:lnTo>
                  <a:lnTo>
                    <a:pt x="145" y="12"/>
                  </a:lnTo>
                  <a:lnTo>
                    <a:pt x="139" y="9"/>
                  </a:lnTo>
                  <a:lnTo>
                    <a:pt x="137" y="9"/>
                  </a:lnTo>
                  <a:lnTo>
                    <a:pt x="134" y="9"/>
                  </a:lnTo>
                  <a:lnTo>
                    <a:pt x="134" y="8"/>
                  </a:lnTo>
                  <a:lnTo>
                    <a:pt x="134" y="7"/>
                  </a:lnTo>
                  <a:lnTo>
                    <a:pt x="132" y="7"/>
                  </a:lnTo>
                  <a:lnTo>
                    <a:pt x="132" y="8"/>
                  </a:lnTo>
                  <a:lnTo>
                    <a:pt x="130" y="8"/>
                  </a:lnTo>
                  <a:lnTo>
                    <a:pt x="128" y="8"/>
                  </a:lnTo>
                  <a:lnTo>
                    <a:pt x="128" y="6"/>
                  </a:lnTo>
                  <a:lnTo>
                    <a:pt x="130" y="6"/>
                  </a:lnTo>
                  <a:lnTo>
                    <a:pt x="128" y="4"/>
                  </a:lnTo>
                  <a:lnTo>
                    <a:pt x="126" y="2"/>
                  </a:lnTo>
                  <a:lnTo>
                    <a:pt x="124" y="2"/>
                  </a:lnTo>
                  <a:lnTo>
                    <a:pt x="122" y="0"/>
                  </a:lnTo>
                  <a:lnTo>
                    <a:pt x="120" y="0"/>
                  </a:lnTo>
                  <a:lnTo>
                    <a:pt x="118" y="1"/>
                  </a:lnTo>
                  <a:lnTo>
                    <a:pt x="116" y="2"/>
                  </a:lnTo>
                  <a:lnTo>
                    <a:pt x="116" y="1"/>
                  </a:lnTo>
                  <a:lnTo>
                    <a:pt x="116" y="0"/>
                  </a:lnTo>
                  <a:lnTo>
                    <a:pt x="113" y="0"/>
                  </a:lnTo>
                  <a:lnTo>
                    <a:pt x="113" y="1"/>
                  </a:lnTo>
                  <a:lnTo>
                    <a:pt x="105" y="7"/>
                  </a:lnTo>
                  <a:lnTo>
                    <a:pt x="101" y="12"/>
                  </a:lnTo>
                  <a:lnTo>
                    <a:pt x="99" y="12"/>
                  </a:lnTo>
                  <a:lnTo>
                    <a:pt x="97" y="12"/>
                  </a:lnTo>
                  <a:lnTo>
                    <a:pt x="97" y="13"/>
                  </a:lnTo>
                  <a:lnTo>
                    <a:pt x="99" y="14"/>
                  </a:lnTo>
                  <a:lnTo>
                    <a:pt x="97" y="15"/>
                  </a:lnTo>
                  <a:lnTo>
                    <a:pt x="94" y="16"/>
                  </a:lnTo>
                  <a:lnTo>
                    <a:pt x="92" y="16"/>
                  </a:lnTo>
                  <a:lnTo>
                    <a:pt x="90" y="16"/>
                  </a:lnTo>
                  <a:lnTo>
                    <a:pt x="88" y="15"/>
                  </a:lnTo>
                  <a:lnTo>
                    <a:pt x="82" y="17"/>
                  </a:lnTo>
                  <a:lnTo>
                    <a:pt x="76" y="18"/>
                  </a:lnTo>
                  <a:lnTo>
                    <a:pt x="73" y="18"/>
                  </a:lnTo>
                  <a:lnTo>
                    <a:pt x="73" y="21"/>
                  </a:lnTo>
                  <a:lnTo>
                    <a:pt x="59" y="31"/>
                  </a:lnTo>
                  <a:lnTo>
                    <a:pt x="57" y="31"/>
                  </a:lnTo>
                  <a:lnTo>
                    <a:pt x="46" y="31"/>
                  </a:lnTo>
                  <a:lnTo>
                    <a:pt x="46" y="32"/>
                  </a:lnTo>
                  <a:lnTo>
                    <a:pt x="42" y="32"/>
                  </a:lnTo>
                  <a:lnTo>
                    <a:pt x="40" y="32"/>
                  </a:lnTo>
                  <a:lnTo>
                    <a:pt x="38" y="34"/>
                  </a:lnTo>
                  <a:lnTo>
                    <a:pt x="38" y="37"/>
                  </a:lnTo>
                  <a:lnTo>
                    <a:pt x="36" y="36"/>
                  </a:lnTo>
                  <a:lnTo>
                    <a:pt x="33" y="37"/>
                  </a:lnTo>
                  <a:lnTo>
                    <a:pt x="36" y="38"/>
                  </a:lnTo>
                  <a:lnTo>
                    <a:pt x="31" y="42"/>
                  </a:lnTo>
                  <a:lnTo>
                    <a:pt x="25" y="41"/>
                  </a:lnTo>
                  <a:lnTo>
                    <a:pt x="23" y="41"/>
                  </a:lnTo>
                  <a:lnTo>
                    <a:pt x="19" y="41"/>
                  </a:lnTo>
                  <a:lnTo>
                    <a:pt x="12" y="40"/>
                  </a:lnTo>
                  <a:lnTo>
                    <a:pt x="12" y="39"/>
                  </a:lnTo>
                  <a:lnTo>
                    <a:pt x="12" y="38"/>
                  </a:lnTo>
                  <a:lnTo>
                    <a:pt x="10" y="39"/>
                  </a:lnTo>
                  <a:lnTo>
                    <a:pt x="8" y="40"/>
                  </a:lnTo>
                  <a:lnTo>
                    <a:pt x="4" y="42"/>
                  </a:lnTo>
                  <a:lnTo>
                    <a:pt x="0" y="4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5" name="Freeform 1356"/>
            <p:cNvSpPr>
              <a:spLocks/>
            </p:cNvSpPr>
            <p:nvPr/>
          </p:nvSpPr>
          <p:spPr bwMode="auto">
            <a:xfrm>
              <a:off x="6575226" y="4630252"/>
              <a:ext cx="3645" cy="3487"/>
            </a:xfrm>
            <a:custGeom>
              <a:avLst/>
              <a:gdLst>
                <a:gd name="T0" fmla="*/ 2 w 4"/>
                <a:gd name="T1" fmla="*/ 1 h 3"/>
                <a:gd name="T2" fmla="*/ 2 w 4"/>
                <a:gd name="T3" fmla="*/ 0 h 3"/>
                <a:gd name="T4" fmla="*/ 2 w 4"/>
                <a:gd name="T5" fmla="*/ 0 h 3"/>
                <a:gd name="T6" fmla="*/ 2 w 4"/>
                <a:gd name="T7" fmla="*/ 1 h 3"/>
                <a:gd name="T8" fmla="*/ 0 w 4"/>
                <a:gd name="T9" fmla="*/ 1 h 3"/>
                <a:gd name="T10" fmla="*/ 2 w 4"/>
                <a:gd name="T11" fmla="*/ 2 h 3"/>
                <a:gd name="T12" fmla="*/ 2 w 4"/>
                <a:gd name="T13" fmla="*/ 3 h 3"/>
                <a:gd name="T14" fmla="*/ 4 w 4"/>
                <a:gd name="T15" fmla="*/ 3 h 3"/>
                <a:gd name="T16" fmla="*/ 2 w 4"/>
                <a:gd name="T17" fmla="*/ 1 h 3"/>
                <a:gd name="T18" fmla="*/ 4 w 4"/>
                <a:gd name="T19" fmla="*/ 1 h 3"/>
                <a:gd name="T20" fmla="*/ 2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1"/>
                  </a:moveTo>
                  <a:lnTo>
                    <a:pt x="2" y="0"/>
                  </a:lnTo>
                  <a:lnTo>
                    <a:pt x="2" y="1"/>
                  </a:lnTo>
                  <a:lnTo>
                    <a:pt x="0" y="1"/>
                  </a:lnTo>
                  <a:lnTo>
                    <a:pt x="2" y="2"/>
                  </a:lnTo>
                  <a:lnTo>
                    <a:pt x="2" y="3"/>
                  </a:lnTo>
                  <a:lnTo>
                    <a:pt x="4" y="3"/>
                  </a:lnTo>
                  <a:lnTo>
                    <a:pt x="2" y="1"/>
                  </a:lnTo>
                  <a:lnTo>
                    <a:pt x="4"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6" name="Freeform 1357"/>
            <p:cNvSpPr>
              <a:spLocks/>
            </p:cNvSpPr>
            <p:nvPr/>
          </p:nvSpPr>
          <p:spPr bwMode="auto">
            <a:xfrm>
              <a:off x="5961033" y="4466351"/>
              <a:ext cx="3645" cy="3487"/>
            </a:xfrm>
            <a:custGeom>
              <a:avLst/>
              <a:gdLst>
                <a:gd name="T0" fmla="*/ 2 w 4"/>
                <a:gd name="T1" fmla="*/ 3 h 3"/>
                <a:gd name="T2" fmla="*/ 4 w 4"/>
                <a:gd name="T3" fmla="*/ 3 h 3"/>
                <a:gd name="T4" fmla="*/ 4 w 4"/>
                <a:gd name="T5" fmla="*/ 1 h 3"/>
                <a:gd name="T6" fmla="*/ 4 w 4"/>
                <a:gd name="T7" fmla="*/ 0 h 3"/>
                <a:gd name="T8" fmla="*/ 4 w 4"/>
                <a:gd name="T9" fmla="*/ 0 h 3"/>
                <a:gd name="T10" fmla="*/ 2 w 4"/>
                <a:gd name="T11" fmla="*/ 0 h 3"/>
                <a:gd name="T12" fmla="*/ 2 w 4"/>
                <a:gd name="T13" fmla="*/ 0 h 3"/>
                <a:gd name="T14" fmla="*/ 0 w 4"/>
                <a:gd name="T15" fmla="*/ 1 h 3"/>
                <a:gd name="T16" fmla="*/ 0 w 4"/>
                <a:gd name="T17" fmla="*/ 1 h 3"/>
                <a:gd name="T18" fmla="*/ 0 w 4"/>
                <a:gd name="T19" fmla="*/ 3 h 3"/>
                <a:gd name="T20" fmla="*/ 2 w 4"/>
                <a:gd name="T21" fmla="*/ 3 h 3"/>
                <a:gd name="T22" fmla="*/ 2 w 4"/>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2" y="3"/>
                  </a:moveTo>
                  <a:lnTo>
                    <a:pt x="4" y="3"/>
                  </a:lnTo>
                  <a:lnTo>
                    <a:pt x="4" y="1"/>
                  </a:lnTo>
                  <a:lnTo>
                    <a:pt x="4" y="0"/>
                  </a:lnTo>
                  <a:lnTo>
                    <a:pt x="2" y="0"/>
                  </a:lnTo>
                  <a:lnTo>
                    <a:pt x="0" y="1"/>
                  </a:lnTo>
                  <a:lnTo>
                    <a:pt x="0" y="3"/>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7" name="Freeform 1358"/>
            <p:cNvSpPr>
              <a:spLocks/>
            </p:cNvSpPr>
            <p:nvPr/>
          </p:nvSpPr>
          <p:spPr bwMode="auto">
            <a:xfrm>
              <a:off x="5917292" y="4529122"/>
              <a:ext cx="41918" cy="9299"/>
            </a:xfrm>
            <a:custGeom>
              <a:avLst/>
              <a:gdLst>
                <a:gd name="T0" fmla="*/ 23 w 46"/>
                <a:gd name="T1" fmla="*/ 7 h 8"/>
                <a:gd name="T2" fmla="*/ 31 w 46"/>
                <a:gd name="T3" fmla="*/ 7 h 8"/>
                <a:gd name="T4" fmla="*/ 34 w 46"/>
                <a:gd name="T5" fmla="*/ 6 h 8"/>
                <a:gd name="T6" fmla="*/ 38 w 46"/>
                <a:gd name="T7" fmla="*/ 6 h 8"/>
                <a:gd name="T8" fmla="*/ 42 w 46"/>
                <a:gd name="T9" fmla="*/ 4 h 8"/>
                <a:gd name="T10" fmla="*/ 46 w 46"/>
                <a:gd name="T11" fmla="*/ 2 h 8"/>
                <a:gd name="T12" fmla="*/ 46 w 46"/>
                <a:gd name="T13" fmla="*/ 1 h 8"/>
                <a:gd name="T14" fmla="*/ 44 w 46"/>
                <a:gd name="T15" fmla="*/ 0 h 8"/>
                <a:gd name="T16" fmla="*/ 44 w 46"/>
                <a:gd name="T17" fmla="*/ 2 h 8"/>
                <a:gd name="T18" fmla="*/ 44 w 46"/>
                <a:gd name="T19" fmla="*/ 2 h 8"/>
                <a:gd name="T20" fmla="*/ 42 w 46"/>
                <a:gd name="T21" fmla="*/ 2 h 8"/>
                <a:gd name="T22" fmla="*/ 42 w 46"/>
                <a:gd name="T23" fmla="*/ 3 h 8"/>
                <a:gd name="T24" fmla="*/ 40 w 46"/>
                <a:gd name="T25" fmla="*/ 3 h 8"/>
                <a:gd name="T26" fmla="*/ 38 w 46"/>
                <a:gd name="T27" fmla="*/ 4 h 8"/>
                <a:gd name="T28" fmla="*/ 38 w 46"/>
                <a:gd name="T29" fmla="*/ 4 h 8"/>
                <a:gd name="T30" fmla="*/ 31 w 46"/>
                <a:gd name="T31" fmla="*/ 4 h 8"/>
                <a:gd name="T32" fmla="*/ 31 w 46"/>
                <a:gd name="T33" fmla="*/ 3 h 8"/>
                <a:gd name="T34" fmla="*/ 25 w 46"/>
                <a:gd name="T35" fmla="*/ 4 h 8"/>
                <a:gd name="T36" fmla="*/ 23 w 46"/>
                <a:gd name="T37" fmla="*/ 4 h 8"/>
                <a:gd name="T38" fmla="*/ 19 w 46"/>
                <a:gd name="T39" fmla="*/ 3 h 8"/>
                <a:gd name="T40" fmla="*/ 19 w 46"/>
                <a:gd name="T41" fmla="*/ 3 h 8"/>
                <a:gd name="T42" fmla="*/ 12 w 46"/>
                <a:gd name="T43" fmla="*/ 2 h 8"/>
                <a:gd name="T44" fmla="*/ 10 w 46"/>
                <a:gd name="T45" fmla="*/ 2 h 8"/>
                <a:gd name="T46" fmla="*/ 4 w 46"/>
                <a:gd name="T47" fmla="*/ 3 h 8"/>
                <a:gd name="T48" fmla="*/ 2 w 46"/>
                <a:gd name="T49" fmla="*/ 3 h 8"/>
                <a:gd name="T50" fmla="*/ 2 w 46"/>
                <a:gd name="T51" fmla="*/ 3 h 8"/>
                <a:gd name="T52" fmla="*/ 0 w 46"/>
                <a:gd name="T53" fmla="*/ 4 h 8"/>
                <a:gd name="T54" fmla="*/ 0 w 46"/>
                <a:gd name="T55" fmla="*/ 4 h 8"/>
                <a:gd name="T56" fmla="*/ 0 w 46"/>
                <a:gd name="T57" fmla="*/ 6 h 8"/>
                <a:gd name="T58" fmla="*/ 0 w 46"/>
                <a:gd name="T59" fmla="*/ 7 h 8"/>
                <a:gd name="T60" fmla="*/ 10 w 46"/>
                <a:gd name="T61" fmla="*/ 7 h 8"/>
                <a:gd name="T62" fmla="*/ 19 w 46"/>
                <a:gd name="T63" fmla="*/ 8 h 8"/>
                <a:gd name="T64" fmla="*/ 23 w 46"/>
                <a:gd name="T65" fmla="*/ 7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8"/>
                <a:gd name="T101" fmla="*/ 46 w 46"/>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8">
                  <a:moveTo>
                    <a:pt x="23" y="7"/>
                  </a:moveTo>
                  <a:lnTo>
                    <a:pt x="31" y="7"/>
                  </a:lnTo>
                  <a:lnTo>
                    <a:pt x="34" y="6"/>
                  </a:lnTo>
                  <a:lnTo>
                    <a:pt x="38" y="6"/>
                  </a:lnTo>
                  <a:lnTo>
                    <a:pt x="42" y="4"/>
                  </a:lnTo>
                  <a:lnTo>
                    <a:pt x="46" y="2"/>
                  </a:lnTo>
                  <a:lnTo>
                    <a:pt x="46" y="1"/>
                  </a:lnTo>
                  <a:lnTo>
                    <a:pt x="44" y="0"/>
                  </a:lnTo>
                  <a:lnTo>
                    <a:pt x="44" y="2"/>
                  </a:lnTo>
                  <a:lnTo>
                    <a:pt x="42" y="2"/>
                  </a:lnTo>
                  <a:lnTo>
                    <a:pt x="42" y="3"/>
                  </a:lnTo>
                  <a:lnTo>
                    <a:pt x="40" y="3"/>
                  </a:lnTo>
                  <a:lnTo>
                    <a:pt x="38" y="4"/>
                  </a:lnTo>
                  <a:lnTo>
                    <a:pt x="31" y="4"/>
                  </a:lnTo>
                  <a:lnTo>
                    <a:pt x="31" y="3"/>
                  </a:lnTo>
                  <a:lnTo>
                    <a:pt x="25" y="4"/>
                  </a:lnTo>
                  <a:lnTo>
                    <a:pt x="23" y="4"/>
                  </a:lnTo>
                  <a:lnTo>
                    <a:pt x="19" y="3"/>
                  </a:lnTo>
                  <a:lnTo>
                    <a:pt x="12" y="2"/>
                  </a:lnTo>
                  <a:lnTo>
                    <a:pt x="10" y="2"/>
                  </a:lnTo>
                  <a:lnTo>
                    <a:pt x="4" y="3"/>
                  </a:lnTo>
                  <a:lnTo>
                    <a:pt x="2" y="3"/>
                  </a:lnTo>
                  <a:lnTo>
                    <a:pt x="0" y="4"/>
                  </a:lnTo>
                  <a:lnTo>
                    <a:pt x="0" y="6"/>
                  </a:lnTo>
                  <a:lnTo>
                    <a:pt x="0" y="7"/>
                  </a:lnTo>
                  <a:lnTo>
                    <a:pt x="10" y="7"/>
                  </a:lnTo>
                  <a:lnTo>
                    <a:pt x="19" y="8"/>
                  </a:lnTo>
                  <a:lnTo>
                    <a:pt x="23"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8" name="Rectangle 1359"/>
            <p:cNvSpPr>
              <a:spLocks noChangeArrowheads="1"/>
            </p:cNvSpPr>
            <p:nvPr/>
          </p:nvSpPr>
          <p:spPr bwMode="auto">
            <a:xfrm>
              <a:off x="6535130" y="4555857"/>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79" name="Freeform 1360"/>
            <p:cNvSpPr>
              <a:spLocks/>
            </p:cNvSpPr>
            <p:nvPr/>
          </p:nvSpPr>
          <p:spPr bwMode="auto">
            <a:xfrm>
              <a:off x="5955565" y="4465188"/>
              <a:ext cx="5468" cy="4650"/>
            </a:xfrm>
            <a:custGeom>
              <a:avLst/>
              <a:gdLst>
                <a:gd name="T0" fmla="*/ 4 w 6"/>
                <a:gd name="T1" fmla="*/ 0 h 4"/>
                <a:gd name="T2" fmla="*/ 2 w 6"/>
                <a:gd name="T3" fmla="*/ 1 h 4"/>
                <a:gd name="T4" fmla="*/ 2 w 6"/>
                <a:gd name="T5" fmla="*/ 1 h 4"/>
                <a:gd name="T6" fmla="*/ 0 w 6"/>
                <a:gd name="T7" fmla="*/ 2 h 4"/>
                <a:gd name="T8" fmla="*/ 2 w 6"/>
                <a:gd name="T9" fmla="*/ 4 h 4"/>
                <a:gd name="T10" fmla="*/ 4 w 6"/>
                <a:gd name="T11" fmla="*/ 4 h 4"/>
                <a:gd name="T12" fmla="*/ 6 w 6"/>
                <a:gd name="T13" fmla="*/ 1 h 4"/>
                <a:gd name="T14" fmla="*/ 6 w 6"/>
                <a:gd name="T15" fmla="*/ 0 h 4"/>
                <a:gd name="T16" fmla="*/ 4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0"/>
                  </a:moveTo>
                  <a:lnTo>
                    <a:pt x="2" y="1"/>
                  </a:lnTo>
                  <a:lnTo>
                    <a:pt x="0" y="2"/>
                  </a:lnTo>
                  <a:lnTo>
                    <a:pt x="2" y="4"/>
                  </a:lnTo>
                  <a:lnTo>
                    <a:pt x="4" y="4"/>
                  </a:lnTo>
                  <a:lnTo>
                    <a:pt x="6" y="1"/>
                  </a:lnTo>
                  <a:lnTo>
                    <a:pt x="6"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0" name="Freeform 1361"/>
            <p:cNvSpPr>
              <a:spLocks/>
            </p:cNvSpPr>
            <p:nvPr/>
          </p:nvSpPr>
          <p:spPr bwMode="auto">
            <a:xfrm>
              <a:off x="5959210" y="4491924"/>
              <a:ext cx="1823" cy="2325"/>
            </a:xfrm>
            <a:custGeom>
              <a:avLst/>
              <a:gdLst>
                <a:gd name="T0" fmla="*/ 2 w 2"/>
                <a:gd name="T1" fmla="*/ 0 h 2"/>
                <a:gd name="T2" fmla="*/ 0 w 2"/>
                <a:gd name="T3" fmla="*/ 0 h 2"/>
                <a:gd name="T4" fmla="*/ 0 w 2"/>
                <a:gd name="T5" fmla="*/ 0 h 2"/>
                <a:gd name="T6" fmla="*/ 0 w 2"/>
                <a:gd name="T7" fmla="*/ 0 h 2"/>
                <a:gd name="T8" fmla="*/ 0 w 2"/>
                <a:gd name="T9" fmla="*/ 1 h 2"/>
                <a:gd name="T10" fmla="*/ 2 w 2"/>
                <a:gd name="T11" fmla="*/ 2 h 2"/>
                <a:gd name="T12" fmla="*/ 2 w 2"/>
                <a:gd name="T13" fmla="*/ 2 h 2"/>
                <a:gd name="T14" fmla="*/ 2 w 2"/>
                <a:gd name="T15" fmla="*/ 1 h 2"/>
                <a:gd name="T16" fmla="*/ 2 w 2"/>
                <a:gd name="T17" fmla="*/ 0 h 2"/>
                <a:gd name="T18" fmla="*/ 2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0"/>
                  </a:moveTo>
                  <a:lnTo>
                    <a:pt x="0" y="0"/>
                  </a:lnTo>
                  <a:lnTo>
                    <a:pt x="0" y="1"/>
                  </a:lnTo>
                  <a:lnTo>
                    <a:pt x="2" y="2"/>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1" name="Freeform 1362"/>
            <p:cNvSpPr>
              <a:spLocks/>
            </p:cNvSpPr>
            <p:nvPr/>
          </p:nvSpPr>
          <p:spPr bwMode="auto">
            <a:xfrm>
              <a:off x="5905445" y="4540746"/>
              <a:ext cx="25515" cy="9299"/>
            </a:xfrm>
            <a:custGeom>
              <a:avLst/>
              <a:gdLst>
                <a:gd name="T0" fmla="*/ 9 w 28"/>
                <a:gd name="T1" fmla="*/ 5 h 8"/>
                <a:gd name="T2" fmla="*/ 17 w 28"/>
                <a:gd name="T3" fmla="*/ 7 h 8"/>
                <a:gd name="T4" fmla="*/ 19 w 28"/>
                <a:gd name="T5" fmla="*/ 8 h 8"/>
                <a:gd name="T6" fmla="*/ 23 w 28"/>
                <a:gd name="T7" fmla="*/ 8 h 8"/>
                <a:gd name="T8" fmla="*/ 25 w 28"/>
                <a:gd name="T9" fmla="*/ 8 h 8"/>
                <a:gd name="T10" fmla="*/ 28 w 28"/>
                <a:gd name="T11" fmla="*/ 7 h 8"/>
                <a:gd name="T12" fmla="*/ 25 w 28"/>
                <a:gd name="T13" fmla="*/ 6 h 8"/>
                <a:gd name="T14" fmla="*/ 17 w 28"/>
                <a:gd name="T15" fmla="*/ 1 h 8"/>
                <a:gd name="T16" fmla="*/ 17 w 28"/>
                <a:gd name="T17" fmla="*/ 1 h 8"/>
                <a:gd name="T18" fmla="*/ 15 w 28"/>
                <a:gd name="T19" fmla="*/ 0 h 8"/>
                <a:gd name="T20" fmla="*/ 13 w 28"/>
                <a:gd name="T21" fmla="*/ 1 h 8"/>
                <a:gd name="T22" fmla="*/ 4 w 28"/>
                <a:gd name="T23" fmla="*/ 1 h 8"/>
                <a:gd name="T24" fmla="*/ 0 w 28"/>
                <a:gd name="T25" fmla="*/ 1 h 8"/>
                <a:gd name="T26" fmla="*/ 0 w 28"/>
                <a:gd name="T27" fmla="*/ 2 h 8"/>
                <a:gd name="T28" fmla="*/ 2 w 28"/>
                <a:gd name="T29" fmla="*/ 5 h 8"/>
                <a:gd name="T30" fmla="*/ 9 w 28"/>
                <a:gd name="T31" fmla="*/ 5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
                <a:gd name="T50" fmla="*/ 28 w 2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
                  <a:moveTo>
                    <a:pt x="9" y="5"/>
                  </a:moveTo>
                  <a:lnTo>
                    <a:pt x="17" y="7"/>
                  </a:lnTo>
                  <a:lnTo>
                    <a:pt x="19" y="8"/>
                  </a:lnTo>
                  <a:lnTo>
                    <a:pt x="23" y="8"/>
                  </a:lnTo>
                  <a:lnTo>
                    <a:pt x="25" y="8"/>
                  </a:lnTo>
                  <a:lnTo>
                    <a:pt x="28" y="7"/>
                  </a:lnTo>
                  <a:lnTo>
                    <a:pt x="25" y="6"/>
                  </a:lnTo>
                  <a:lnTo>
                    <a:pt x="17" y="1"/>
                  </a:lnTo>
                  <a:lnTo>
                    <a:pt x="15" y="0"/>
                  </a:lnTo>
                  <a:lnTo>
                    <a:pt x="13" y="1"/>
                  </a:lnTo>
                  <a:lnTo>
                    <a:pt x="4" y="1"/>
                  </a:lnTo>
                  <a:lnTo>
                    <a:pt x="0" y="1"/>
                  </a:lnTo>
                  <a:lnTo>
                    <a:pt x="0" y="2"/>
                  </a:lnTo>
                  <a:lnTo>
                    <a:pt x="2" y="5"/>
                  </a:lnTo>
                  <a:lnTo>
                    <a:pt x="9"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2" name="Freeform 1363"/>
            <p:cNvSpPr>
              <a:spLocks/>
            </p:cNvSpPr>
            <p:nvPr/>
          </p:nvSpPr>
          <p:spPr bwMode="auto">
            <a:xfrm>
              <a:off x="6552444" y="4603517"/>
              <a:ext cx="7290" cy="6975"/>
            </a:xfrm>
            <a:custGeom>
              <a:avLst/>
              <a:gdLst>
                <a:gd name="T0" fmla="*/ 2 w 8"/>
                <a:gd name="T1" fmla="*/ 1 h 6"/>
                <a:gd name="T2" fmla="*/ 2 w 8"/>
                <a:gd name="T3" fmla="*/ 0 h 6"/>
                <a:gd name="T4" fmla="*/ 0 w 8"/>
                <a:gd name="T5" fmla="*/ 0 h 6"/>
                <a:gd name="T6" fmla="*/ 0 w 8"/>
                <a:gd name="T7" fmla="*/ 1 h 6"/>
                <a:gd name="T8" fmla="*/ 2 w 8"/>
                <a:gd name="T9" fmla="*/ 2 h 6"/>
                <a:gd name="T10" fmla="*/ 2 w 8"/>
                <a:gd name="T11" fmla="*/ 2 h 6"/>
                <a:gd name="T12" fmla="*/ 4 w 8"/>
                <a:gd name="T13" fmla="*/ 6 h 6"/>
                <a:gd name="T14" fmla="*/ 8 w 8"/>
                <a:gd name="T15" fmla="*/ 6 h 6"/>
                <a:gd name="T16" fmla="*/ 8 w 8"/>
                <a:gd name="T17" fmla="*/ 4 h 6"/>
                <a:gd name="T18" fmla="*/ 8 w 8"/>
                <a:gd name="T19" fmla="*/ 3 h 6"/>
                <a:gd name="T20" fmla="*/ 6 w 8"/>
                <a:gd name="T21" fmla="*/ 3 h 6"/>
                <a:gd name="T22" fmla="*/ 4 w 8"/>
                <a:gd name="T23" fmla="*/ 2 h 6"/>
                <a:gd name="T24" fmla="*/ 4 w 8"/>
                <a:gd name="T25" fmla="*/ 1 h 6"/>
                <a:gd name="T26" fmla="*/ 2 w 8"/>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6"/>
                <a:gd name="T44" fmla="*/ 8 w 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6">
                  <a:moveTo>
                    <a:pt x="2" y="1"/>
                  </a:moveTo>
                  <a:lnTo>
                    <a:pt x="2" y="0"/>
                  </a:lnTo>
                  <a:lnTo>
                    <a:pt x="0" y="0"/>
                  </a:lnTo>
                  <a:lnTo>
                    <a:pt x="0" y="1"/>
                  </a:lnTo>
                  <a:lnTo>
                    <a:pt x="2" y="2"/>
                  </a:lnTo>
                  <a:lnTo>
                    <a:pt x="4" y="6"/>
                  </a:lnTo>
                  <a:lnTo>
                    <a:pt x="8" y="6"/>
                  </a:lnTo>
                  <a:lnTo>
                    <a:pt x="8" y="4"/>
                  </a:lnTo>
                  <a:lnTo>
                    <a:pt x="8" y="3"/>
                  </a:lnTo>
                  <a:lnTo>
                    <a:pt x="6" y="3"/>
                  </a:lnTo>
                  <a:lnTo>
                    <a:pt x="4" y="2"/>
                  </a:lnTo>
                  <a:lnTo>
                    <a:pt x="4" y="1"/>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3" name="Freeform 1364"/>
            <p:cNvSpPr>
              <a:spLocks/>
            </p:cNvSpPr>
            <p:nvPr/>
          </p:nvSpPr>
          <p:spPr bwMode="auto">
            <a:xfrm>
              <a:off x="6544243" y="4867387"/>
              <a:ext cx="103884" cy="79045"/>
            </a:xfrm>
            <a:custGeom>
              <a:avLst/>
              <a:gdLst>
                <a:gd name="T0" fmla="*/ 112 w 114"/>
                <a:gd name="T1" fmla="*/ 7 h 68"/>
                <a:gd name="T2" fmla="*/ 112 w 114"/>
                <a:gd name="T3" fmla="*/ 5 h 68"/>
                <a:gd name="T4" fmla="*/ 108 w 114"/>
                <a:gd name="T5" fmla="*/ 8 h 68"/>
                <a:gd name="T6" fmla="*/ 108 w 114"/>
                <a:gd name="T7" fmla="*/ 5 h 68"/>
                <a:gd name="T8" fmla="*/ 108 w 114"/>
                <a:gd name="T9" fmla="*/ 4 h 68"/>
                <a:gd name="T10" fmla="*/ 104 w 114"/>
                <a:gd name="T11" fmla="*/ 6 h 68"/>
                <a:gd name="T12" fmla="*/ 97 w 114"/>
                <a:gd name="T13" fmla="*/ 6 h 68"/>
                <a:gd name="T14" fmla="*/ 93 w 114"/>
                <a:gd name="T15" fmla="*/ 4 h 68"/>
                <a:gd name="T16" fmla="*/ 91 w 114"/>
                <a:gd name="T17" fmla="*/ 0 h 68"/>
                <a:gd name="T18" fmla="*/ 89 w 114"/>
                <a:gd name="T19" fmla="*/ 0 h 68"/>
                <a:gd name="T20" fmla="*/ 85 w 114"/>
                <a:gd name="T21" fmla="*/ 2 h 68"/>
                <a:gd name="T22" fmla="*/ 83 w 114"/>
                <a:gd name="T23" fmla="*/ 8 h 68"/>
                <a:gd name="T24" fmla="*/ 72 w 114"/>
                <a:gd name="T25" fmla="*/ 14 h 68"/>
                <a:gd name="T26" fmla="*/ 59 w 114"/>
                <a:gd name="T27" fmla="*/ 25 h 68"/>
                <a:gd name="T28" fmla="*/ 36 w 114"/>
                <a:gd name="T29" fmla="*/ 37 h 68"/>
                <a:gd name="T30" fmla="*/ 30 w 114"/>
                <a:gd name="T31" fmla="*/ 37 h 68"/>
                <a:gd name="T32" fmla="*/ 26 w 114"/>
                <a:gd name="T33" fmla="*/ 38 h 68"/>
                <a:gd name="T34" fmla="*/ 21 w 114"/>
                <a:gd name="T35" fmla="*/ 41 h 68"/>
                <a:gd name="T36" fmla="*/ 17 w 114"/>
                <a:gd name="T37" fmla="*/ 45 h 68"/>
                <a:gd name="T38" fmla="*/ 15 w 114"/>
                <a:gd name="T39" fmla="*/ 47 h 68"/>
                <a:gd name="T40" fmla="*/ 13 w 114"/>
                <a:gd name="T41" fmla="*/ 48 h 68"/>
                <a:gd name="T42" fmla="*/ 13 w 114"/>
                <a:gd name="T43" fmla="*/ 47 h 68"/>
                <a:gd name="T44" fmla="*/ 9 w 114"/>
                <a:gd name="T45" fmla="*/ 50 h 68"/>
                <a:gd name="T46" fmla="*/ 11 w 114"/>
                <a:gd name="T47" fmla="*/ 52 h 68"/>
                <a:gd name="T48" fmla="*/ 7 w 114"/>
                <a:gd name="T49" fmla="*/ 52 h 68"/>
                <a:gd name="T50" fmla="*/ 7 w 114"/>
                <a:gd name="T51" fmla="*/ 53 h 68"/>
                <a:gd name="T52" fmla="*/ 5 w 114"/>
                <a:gd name="T53" fmla="*/ 53 h 68"/>
                <a:gd name="T54" fmla="*/ 7 w 114"/>
                <a:gd name="T55" fmla="*/ 54 h 68"/>
                <a:gd name="T56" fmla="*/ 5 w 114"/>
                <a:gd name="T57" fmla="*/ 56 h 68"/>
                <a:gd name="T58" fmla="*/ 0 w 114"/>
                <a:gd name="T59" fmla="*/ 57 h 68"/>
                <a:gd name="T60" fmla="*/ 3 w 114"/>
                <a:gd name="T61" fmla="*/ 60 h 68"/>
                <a:gd name="T62" fmla="*/ 3 w 114"/>
                <a:gd name="T63" fmla="*/ 61 h 68"/>
                <a:gd name="T64" fmla="*/ 3 w 114"/>
                <a:gd name="T65" fmla="*/ 62 h 68"/>
                <a:gd name="T66" fmla="*/ 13 w 114"/>
                <a:gd name="T67" fmla="*/ 63 h 68"/>
                <a:gd name="T68" fmla="*/ 19 w 114"/>
                <a:gd name="T69" fmla="*/ 62 h 68"/>
                <a:gd name="T70" fmla="*/ 26 w 114"/>
                <a:gd name="T71" fmla="*/ 65 h 68"/>
                <a:gd name="T72" fmla="*/ 28 w 114"/>
                <a:gd name="T73" fmla="*/ 66 h 68"/>
                <a:gd name="T74" fmla="*/ 30 w 114"/>
                <a:gd name="T75" fmla="*/ 66 h 68"/>
                <a:gd name="T76" fmla="*/ 34 w 114"/>
                <a:gd name="T77" fmla="*/ 65 h 68"/>
                <a:gd name="T78" fmla="*/ 40 w 114"/>
                <a:gd name="T79" fmla="*/ 66 h 68"/>
                <a:gd name="T80" fmla="*/ 49 w 114"/>
                <a:gd name="T81" fmla="*/ 64 h 68"/>
                <a:gd name="T82" fmla="*/ 55 w 114"/>
                <a:gd name="T83" fmla="*/ 63 h 68"/>
                <a:gd name="T84" fmla="*/ 61 w 114"/>
                <a:gd name="T85" fmla="*/ 60 h 68"/>
                <a:gd name="T86" fmla="*/ 61 w 114"/>
                <a:gd name="T87" fmla="*/ 58 h 68"/>
                <a:gd name="T88" fmla="*/ 66 w 114"/>
                <a:gd name="T89" fmla="*/ 54 h 68"/>
                <a:gd name="T90" fmla="*/ 70 w 114"/>
                <a:gd name="T91" fmla="*/ 47 h 68"/>
                <a:gd name="T92" fmla="*/ 74 w 114"/>
                <a:gd name="T93" fmla="*/ 40 h 68"/>
                <a:gd name="T94" fmla="*/ 76 w 114"/>
                <a:gd name="T95" fmla="*/ 38 h 68"/>
                <a:gd name="T96" fmla="*/ 85 w 114"/>
                <a:gd name="T97" fmla="*/ 36 h 68"/>
                <a:gd name="T98" fmla="*/ 87 w 114"/>
                <a:gd name="T99" fmla="*/ 36 h 68"/>
                <a:gd name="T100" fmla="*/ 95 w 114"/>
                <a:gd name="T101" fmla="*/ 36 h 68"/>
                <a:gd name="T102" fmla="*/ 97 w 114"/>
                <a:gd name="T103" fmla="*/ 36 h 68"/>
                <a:gd name="T104" fmla="*/ 93 w 114"/>
                <a:gd name="T105" fmla="*/ 28 h 68"/>
                <a:gd name="T106" fmla="*/ 97 w 114"/>
                <a:gd name="T107" fmla="*/ 25 h 68"/>
                <a:gd name="T108" fmla="*/ 104 w 114"/>
                <a:gd name="T109" fmla="*/ 21 h 68"/>
                <a:gd name="T110" fmla="*/ 110 w 114"/>
                <a:gd name="T111" fmla="*/ 17 h 68"/>
                <a:gd name="T112" fmla="*/ 114 w 114"/>
                <a:gd name="T113" fmla="*/ 14 h 68"/>
                <a:gd name="T114" fmla="*/ 114 w 114"/>
                <a:gd name="T115" fmla="*/ 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
                <a:gd name="T175" fmla="*/ 0 h 68"/>
                <a:gd name="T176" fmla="*/ 114 w 114"/>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 h="68">
                  <a:moveTo>
                    <a:pt x="114" y="8"/>
                  </a:moveTo>
                  <a:lnTo>
                    <a:pt x="112" y="7"/>
                  </a:lnTo>
                  <a:lnTo>
                    <a:pt x="114" y="6"/>
                  </a:lnTo>
                  <a:lnTo>
                    <a:pt x="112" y="5"/>
                  </a:lnTo>
                  <a:lnTo>
                    <a:pt x="110" y="6"/>
                  </a:lnTo>
                  <a:lnTo>
                    <a:pt x="110" y="7"/>
                  </a:lnTo>
                  <a:lnTo>
                    <a:pt x="108" y="8"/>
                  </a:lnTo>
                  <a:lnTo>
                    <a:pt x="110" y="6"/>
                  </a:lnTo>
                  <a:lnTo>
                    <a:pt x="108" y="5"/>
                  </a:lnTo>
                  <a:lnTo>
                    <a:pt x="110" y="4"/>
                  </a:lnTo>
                  <a:lnTo>
                    <a:pt x="108" y="4"/>
                  </a:lnTo>
                  <a:lnTo>
                    <a:pt x="106" y="5"/>
                  </a:lnTo>
                  <a:lnTo>
                    <a:pt x="104" y="6"/>
                  </a:lnTo>
                  <a:lnTo>
                    <a:pt x="99" y="8"/>
                  </a:lnTo>
                  <a:lnTo>
                    <a:pt x="97" y="7"/>
                  </a:lnTo>
                  <a:lnTo>
                    <a:pt x="97" y="6"/>
                  </a:lnTo>
                  <a:lnTo>
                    <a:pt x="97" y="4"/>
                  </a:lnTo>
                  <a:lnTo>
                    <a:pt x="95" y="2"/>
                  </a:lnTo>
                  <a:lnTo>
                    <a:pt x="93" y="4"/>
                  </a:lnTo>
                  <a:lnTo>
                    <a:pt x="93" y="2"/>
                  </a:lnTo>
                  <a:lnTo>
                    <a:pt x="91" y="2"/>
                  </a:lnTo>
                  <a:lnTo>
                    <a:pt x="91" y="0"/>
                  </a:lnTo>
                  <a:lnTo>
                    <a:pt x="89" y="0"/>
                  </a:lnTo>
                  <a:lnTo>
                    <a:pt x="87" y="2"/>
                  </a:lnTo>
                  <a:lnTo>
                    <a:pt x="85" y="2"/>
                  </a:lnTo>
                  <a:lnTo>
                    <a:pt x="85" y="5"/>
                  </a:lnTo>
                  <a:lnTo>
                    <a:pt x="83" y="5"/>
                  </a:lnTo>
                  <a:lnTo>
                    <a:pt x="83" y="8"/>
                  </a:lnTo>
                  <a:lnTo>
                    <a:pt x="78" y="12"/>
                  </a:lnTo>
                  <a:lnTo>
                    <a:pt x="72" y="14"/>
                  </a:lnTo>
                  <a:lnTo>
                    <a:pt x="68" y="21"/>
                  </a:lnTo>
                  <a:lnTo>
                    <a:pt x="61" y="25"/>
                  </a:lnTo>
                  <a:lnTo>
                    <a:pt x="59" y="25"/>
                  </a:lnTo>
                  <a:lnTo>
                    <a:pt x="55" y="28"/>
                  </a:lnTo>
                  <a:lnTo>
                    <a:pt x="53" y="29"/>
                  </a:lnTo>
                  <a:lnTo>
                    <a:pt x="36" y="37"/>
                  </a:lnTo>
                  <a:lnTo>
                    <a:pt x="34" y="37"/>
                  </a:lnTo>
                  <a:lnTo>
                    <a:pt x="32" y="37"/>
                  </a:lnTo>
                  <a:lnTo>
                    <a:pt x="30" y="37"/>
                  </a:lnTo>
                  <a:lnTo>
                    <a:pt x="28" y="37"/>
                  </a:lnTo>
                  <a:lnTo>
                    <a:pt x="26" y="38"/>
                  </a:lnTo>
                  <a:lnTo>
                    <a:pt x="24" y="40"/>
                  </a:lnTo>
                  <a:lnTo>
                    <a:pt x="21" y="40"/>
                  </a:lnTo>
                  <a:lnTo>
                    <a:pt x="21" y="41"/>
                  </a:lnTo>
                  <a:lnTo>
                    <a:pt x="19" y="44"/>
                  </a:lnTo>
                  <a:lnTo>
                    <a:pt x="17" y="45"/>
                  </a:lnTo>
                  <a:lnTo>
                    <a:pt x="15" y="46"/>
                  </a:lnTo>
                  <a:lnTo>
                    <a:pt x="15" y="47"/>
                  </a:lnTo>
                  <a:lnTo>
                    <a:pt x="15" y="48"/>
                  </a:lnTo>
                  <a:lnTo>
                    <a:pt x="13" y="48"/>
                  </a:lnTo>
                  <a:lnTo>
                    <a:pt x="13" y="47"/>
                  </a:lnTo>
                  <a:lnTo>
                    <a:pt x="11" y="47"/>
                  </a:lnTo>
                  <a:lnTo>
                    <a:pt x="9" y="48"/>
                  </a:lnTo>
                  <a:lnTo>
                    <a:pt x="9" y="50"/>
                  </a:lnTo>
                  <a:lnTo>
                    <a:pt x="9" y="52"/>
                  </a:lnTo>
                  <a:lnTo>
                    <a:pt x="11" y="52"/>
                  </a:lnTo>
                  <a:lnTo>
                    <a:pt x="9" y="52"/>
                  </a:lnTo>
                  <a:lnTo>
                    <a:pt x="7" y="52"/>
                  </a:lnTo>
                  <a:lnTo>
                    <a:pt x="7" y="53"/>
                  </a:lnTo>
                  <a:lnTo>
                    <a:pt x="5" y="53"/>
                  </a:lnTo>
                  <a:lnTo>
                    <a:pt x="5" y="54"/>
                  </a:lnTo>
                  <a:lnTo>
                    <a:pt x="7" y="54"/>
                  </a:lnTo>
                  <a:lnTo>
                    <a:pt x="7" y="55"/>
                  </a:lnTo>
                  <a:lnTo>
                    <a:pt x="5" y="56"/>
                  </a:lnTo>
                  <a:lnTo>
                    <a:pt x="7" y="56"/>
                  </a:lnTo>
                  <a:lnTo>
                    <a:pt x="5" y="57"/>
                  </a:lnTo>
                  <a:lnTo>
                    <a:pt x="0" y="57"/>
                  </a:lnTo>
                  <a:lnTo>
                    <a:pt x="0" y="58"/>
                  </a:lnTo>
                  <a:lnTo>
                    <a:pt x="0" y="60"/>
                  </a:lnTo>
                  <a:lnTo>
                    <a:pt x="3" y="60"/>
                  </a:lnTo>
                  <a:lnTo>
                    <a:pt x="3" y="58"/>
                  </a:lnTo>
                  <a:lnTo>
                    <a:pt x="5" y="58"/>
                  </a:lnTo>
                  <a:lnTo>
                    <a:pt x="3" y="61"/>
                  </a:lnTo>
                  <a:lnTo>
                    <a:pt x="7" y="58"/>
                  </a:lnTo>
                  <a:lnTo>
                    <a:pt x="3" y="62"/>
                  </a:lnTo>
                  <a:lnTo>
                    <a:pt x="5" y="62"/>
                  </a:lnTo>
                  <a:lnTo>
                    <a:pt x="11" y="63"/>
                  </a:lnTo>
                  <a:lnTo>
                    <a:pt x="13" y="63"/>
                  </a:lnTo>
                  <a:lnTo>
                    <a:pt x="15" y="62"/>
                  </a:lnTo>
                  <a:lnTo>
                    <a:pt x="17" y="62"/>
                  </a:lnTo>
                  <a:lnTo>
                    <a:pt x="19" y="62"/>
                  </a:lnTo>
                  <a:lnTo>
                    <a:pt x="19" y="64"/>
                  </a:lnTo>
                  <a:lnTo>
                    <a:pt x="24" y="64"/>
                  </a:lnTo>
                  <a:lnTo>
                    <a:pt x="26" y="65"/>
                  </a:lnTo>
                  <a:lnTo>
                    <a:pt x="28" y="64"/>
                  </a:lnTo>
                  <a:lnTo>
                    <a:pt x="28" y="65"/>
                  </a:lnTo>
                  <a:lnTo>
                    <a:pt x="28" y="66"/>
                  </a:lnTo>
                  <a:lnTo>
                    <a:pt x="30" y="66"/>
                  </a:lnTo>
                  <a:lnTo>
                    <a:pt x="32" y="66"/>
                  </a:lnTo>
                  <a:lnTo>
                    <a:pt x="34" y="65"/>
                  </a:lnTo>
                  <a:lnTo>
                    <a:pt x="36" y="68"/>
                  </a:lnTo>
                  <a:lnTo>
                    <a:pt x="40" y="66"/>
                  </a:lnTo>
                  <a:lnTo>
                    <a:pt x="40" y="68"/>
                  </a:lnTo>
                  <a:lnTo>
                    <a:pt x="47" y="65"/>
                  </a:lnTo>
                  <a:lnTo>
                    <a:pt x="49" y="64"/>
                  </a:lnTo>
                  <a:lnTo>
                    <a:pt x="55" y="63"/>
                  </a:lnTo>
                  <a:lnTo>
                    <a:pt x="57" y="61"/>
                  </a:lnTo>
                  <a:lnTo>
                    <a:pt x="59" y="60"/>
                  </a:lnTo>
                  <a:lnTo>
                    <a:pt x="61" y="60"/>
                  </a:lnTo>
                  <a:lnTo>
                    <a:pt x="64" y="58"/>
                  </a:lnTo>
                  <a:lnTo>
                    <a:pt x="61" y="58"/>
                  </a:lnTo>
                  <a:lnTo>
                    <a:pt x="61" y="57"/>
                  </a:lnTo>
                  <a:lnTo>
                    <a:pt x="64" y="56"/>
                  </a:lnTo>
                  <a:lnTo>
                    <a:pt x="66" y="54"/>
                  </a:lnTo>
                  <a:lnTo>
                    <a:pt x="66" y="50"/>
                  </a:lnTo>
                  <a:lnTo>
                    <a:pt x="70" y="49"/>
                  </a:lnTo>
                  <a:lnTo>
                    <a:pt x="70" y="47"/>
                  </a:lnTo>
                  <a:lnTo>
                    <a:pt x="72" y="42"/>
                  </a:lnTo>
                  <a:lnTo>
                    <a:pt x="74" y="40"/>
                  </a:lnTo>
                  <a:lnTo>
                    <a:pt x="74" y="37"/>
                  </a:lnTo>
                  <a:lnTo>
                    <a:pt x="76" y="38"/>
                  </a:lnTo>
                  <a:lnTo>
                    <a:pt x="85" y="37"/>
                  </a:lnTo>
                  <a:lnTo>
                    <a:pt x="85" y="36"/>
                  </a:lnTo>
                  <a:lnTo>
                    <a:pt x="87" y="36"/>
                  </a:lnTo>
                  <a:lnTo>
                    <a:pt x="87" y="34"/>
                  </a:lnTo>
                  <a:lnTo>
                    <a:pt x="89" y="34"/>
                  </a:lnTo>
                  <a:lnTo>
                    <a:pt x="95" y="36"/>
                  </a:lnTo>
                  <a:lnTo>
                    <a:pt x="95" y="34"/>
                  </a:lnTo>
                  <a:lnTo>
                    <a:pt x="97" y="36"/>
                  </a:lnTo>
                  <a:lnTo>
                    <a:pt x="97" y="34"/>
                  </a:lnTo>
                  <a:lnTo>
                    <a:pt x="93" y="33"/>
                  </a:lnTo>
                  <a:lnTo>
                    <a:pt x="93" y="28"/>
                  </a:lnTo>
                  <a:lnTo>
                    <a:pt x="97" y="26"/>
                  </a:lnTo>
                  <a:lnTo>
                    <a:pt x="97" y="25"/>
                  </a:lnTo>
                  <a:lnTo>
                    <a:pt x="99" y="25"/>
                  </a:lnTo>
                  <a:lnTo>
                    <a:pt x="102" y="24"/>
                  </a:lnTo>
                  <a:lnTo>
                    <a:pt x="104" y="21"/>
                  </a:lnTo>
                  <a:lnTo>
                    <a:pt x="108" y="18"/>
                  </a:lnTo>
                  <a:lnTo>
                    <a:pt x="110" y="17"/>
                  </a:lnTo>
                  <a:lnTo>
                    <a:pt x="110" y="16"/>
                  </a:lnTo>
                  <a:lnTo>
                    <a:pt x="112" y="15"/>
                  </a:lnTo>
                  <a:lnTo>
                    <a:pt x="114" y="14"/>
                  </a:lnTo>
                  <a:lnTo>
                    <a:pt x="114" y="13"/>
                  </a:lnTo>
                  <a:lnTo>
                    <a:pt x="112" y="10"/>
                  </a:lnTo>
                  <a:lnTo>
                    <a:pt x="114"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4" name="Freeform 1365"/>
            <p:cNvSpPr>
              <a:spLocks/>
            </p:cNvSpPr>
            <p:nvPr/>
          </p:nvSpPr>
          <p:spPr bwMode="auto">
            <a:xfrm>
              <a:off x="6557912" y="4946431"/>
              <a:ext cx="8201" cy="6975"/>
            </a:xfrm>
            <a:custGeom>
              <a:avLst/>
              <a:gdLst>
                <a:gd name="T0" fmla="*/ 6 w 9"/>
                <a:gd name="T1" fmla="*/ 3 h 6"/>
                <a:gd name="T2" fmla="*/ 9 w 9"/>
                <a:gd name="T3" fmla="*/ 2 h 6"/>
                <a:gd name="T4" fmla="*/ 9 w 9"/>
                <a:gd name="T5" fmla="*/ 2 h 6"/>
                <a:gd name="T6" fmla="*/ 6 w 9"/>
                <a:gd name="T7" fmla="*/ 1 h 6"/>
                <a:gd name="T8" fmla="*/ 6 w 9"/>
                <a:gd name="T9" fmla="*/ 0 h 6"/>
                <a:gd name="T10" fmla="*/ 6 w 9"/>
                <a:gd name="T11" fmla="*/ 0 h 6"/>
                <a:gd name="T12" fmla="*/ 4 w 9"/>
                <a:gd name="T13" fmla="*/ 0 h 6"/>
                <a:gd name="T14" fmla="*/ 4 w 9"/>
                <a:gd name="T15" fmla="*/ 0 h 6"/>
                <a:gd name="T16" fmla="*/ 4 w 9"/>
                <a:gd name="T17" fmla="*/ 2 h 6"/>
                <a:gd name="T18" fmla="*/ 0 w 9"/>
                <a:gd name="T19" fmla="*/ 4 h 6"/>
                <a:gd name="T20" fmla="*/ 0 w 9"/>
                <a:gd name="T21" fmla="*/ 5 h 6"/>
                <a:gd name="T22" fmla="*/ 0 w 9"/>
                <a:gd name="T23" fmla="*/ 6 h 6"/>
                <a:gd name="T24" fmla="*/ 2 w 9"/>
                <a:gd name="T25" fmla="*/ 6 h 6"/>
                <a:gd name="T26" fmla="*/ 2 w 9"/>
                <a:gd name="T27" fmla="*/ 5 h 6"/>
                <a:gd name="T28" fmla="*/ 4 w 9"/>
                <a:gd name="T29" fmla="*/ 5 h 6"/>
                <a:gd name="T30" fmla="*/ 4 w 9"/>
                <a:gd name="T31" fmla="*/ 5 h 6"/>
                <a:gd name="T32" fmla="*/ 6 w 9"/>
                <a:gd name="T33" fmla="*/ 5 h 6"/>
                <a:gd name="T34" fmla="*/ 9 w 9"/>
                <a:gd name="T35" fmla="*/ 4 h 6"/>
                <a:gd name="T36" fmla="*/ 9 w 9"/>
                <a:gd name="T37" fmla="*/ 4 h 6"/>
                <a:gd name="T38" fmla="*/ 9 w 9"/>
                <a:gd name="T39" fmla="*/ 3 h 6"/>
                <a:gd name="T40" fmla="*/ 6 w 9"/>
                <a:gd name="T41" fmla="*/ 3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6"/>
                <a:gd name="T65" fmla="*/ 9 w 9"/>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6">
                  <a:moveTo>
                    <a:pt x="6" y="3"/>
                  </a:moveTo>
                  <a:lnTo>
                    <a:pt x="9" y="2"/>
                  </a:lnTo>
                  <a:lnTo>
                    <a:pt x="6" y="1"/>
                  </a:lnTo>
                  <a:lnTo>
                    <a:pt x="6" y="0"/>
                  </a:lnTo>
                  <a:lnTo>
                    <a:pt x="4" y="0"/>
                  </a:lnTo>
                  <a:lnTo>
                    <a:pt x="4" y="2"/>
                  </a:lnTo>
                  <a:lnTo>
                    <a:pt x="0" y="4"/>
                  </a:lnTo>
                  <a:lnTo>
                    <a:pt x="0" y="5"/>
                  </a:lnTo>
                  <a:lnTo>
                    <a:pt x="0" y="6"/>
                  </a:lnTo>
                  <a:lnTo>
                    <a:pt x="2" y="6"/>
                  </a:lnTo>
                  <a:lnTo>
                    <a:pt x="2" y="5"/>
                  </a:lnTo>
                  <a:lnTo>
                    <a:pt x="4" y="5"/>
                  </a:lnTo>
                  <a:lnTo>
                    <a:pt x="6" y="5"/>
                  </a:lnTo>
                  <a:lnTo>
                    <a:pt x="9" y="4"/>
                  </a:lnTo>
                  <a:lnTo>
                    <a:pt x="9" y="3"/>
                  </a:lnTo>
                  <a:lnTo>
                    <a:pt x="6"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5" name="Freeform 1366"/>
            <p:cNvSpPr>
              <a:spLocks/>
            </p:cNvSpPr>
            <p:nvPr/>
          </p:nvSpPr>
          <p:spPr bwMode="auto">
            <a:xfrm>
              <a:off x="6535130" y="4554695"/>
              <a:ext cx="3645" cy="1162"/>
            </a:xfrm>
            <a:custGeom>
              <a:avLst/>
              <a:gdLst>
                <a:gd name="T0" fmla="*/ 0 w 4"/>
                <a:gd name="T1" fmla="*/ 1 h 1"/>
                <a:gd name="T2" fmla="*/ 0 w 4"/>
                <a:gd name="T3" fmla="*/ 1 h 1"/>
                <a:gd name="T4" fmla="*/ 2 w 4"/>
                <a:gd name="T5" fmla="*/ 1 h 1"/>
                <a:gd name="T6" fmla="*/ 2 w 4"/>
                <a:gd name="T7" fmla="*/ 1 h 1"/>
                <a:gd name="T8" fmla="*/ 4 w 4"/>
                <a:gd name="T9" fmla="*/ 1 h 1"/>
                <a:gd name="T10" fmla="*/ 4 w 4"/>
                <a:gd name="T11" fmla="*/ 1 h 1"/>
                <a:gd name="T12" fmla="*/ 4 w 4"/>
                <a:gd name="T13" fmla="*/ 0 h 1"/>
                <a:gd name="T14" fmla="*/ 2 w 4"/>
                <a:gd name="T15" fmla="*/ 0 h 1"/>
                <a:gd name="T16" fmla="*/ 2 w 4"/>
                <a:gd name="T17" fmla="*/ 0 h 1"/>
                <a:gd name="T18" fmla="*/ 0 w 4"/>
                <a:gd name="T19" fmla="*/ 1 h 1"/>
                <a:gd name="T20" fmla="*/ 0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0" y="1"/>
                  </a:moveTo>
                  <a:lnTo>
                    <a:pt x="0" y="1"/>
                  </a:lnTo>
                  <a:lnTo>
                    <a:pt x="2" y="1"/>
                  </a:lnTo>
                  <a:lnTo>
                    <a:pt x="4" y="1"/>
                  </a:lnTo>
                  <a:lnTo>
                    <a:pt x="4" y="0"/>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6" name="Freeform 1367"/>
            <p:cNvSpPr>
              <a:spLocks/>
            </p:cNvSpPr>
            <p:nvPr/>
          </p:nvSpPr>
          <p:spPr bwMode="auto">
            <a:xfrm>
              <a:off x="3572604" y="3522463"/>
              <a:ext cx="40096" cy="27898"/>
            </a:xfrm>
            <a:custGeom>
              <a:avLst/>
              <a:gdLst>
                <a:gd name="T0" fmla="*/ 0 w 44"/>
                <a:gd name="T1" fmla="*/ 12 h 24"/>
                <a:gd name="T2" fmla="*/ 6 w 44"/>
                <a:gd name="T3" fmla="*/ 15 h 24"/>
                <a:gd name="T4" fmla="*/ 2 w 44"/>
                <a:gd name="T5" fmla="*/ 14 h 24"/>
                <a:gd name="T6" fmla="*/ 0 w 44"/>
                <a:gd name="T7" fmla="*/ 15 h 24"/>
                <a:gd name="T8" fmla="*/ 0 w 44"/>
                <a:gd name="T9" fmla="*/ 17 h 24"/>
                <a:gd name="T10" fmla="*/ 6 w 44"/>
                <a:gd name="T11" fmla="*/ 18 h 24"/>
                <a:gd name="T12" fmla="*/ 12 w 44"/>
                <a:gd name="T13" fmla="*/ 18 h 24"/>
                <a:gd name="T14" fmla="*/ 14 w 44"/>
                <a:gd name="T15" fmla="*/ 17 h 24"/>
                <a:gd name="T16" fmla="*/ 14 w 44"/>
                <a:gd name="T17" fmla="*/ 18 h 24"/>
                <a:gd name="T18" fmla="*/ 16 w 44"/>
                <a:gd name="T19" fmla="*/ 18 h 24"/>
                <a:gd name="T20" fmla="*/ 19 w 44"/>
                <a:gd name="T21" fmla="*/ 20 h 24"/>
                <a:gd name="T22" fmla="*/ 21 w 44"/>
                <a:gd name="T23" fmla="*/ 18 h 24"/>
                <a:gd name="T24" fmla="*/ 21 w 44"/>
                <a:gd name="T25" fmla="*/ 20 h 24"/>
                <a:gd name="T26" fmla="*/ 16 w 44"/>
                <a:gd name="T27" fmla="*/ 21 h 24"/>
                <a:gd name="T28" fmla="*/ 14 w 44"/>
                <a:gd name="T29" fmla="*/ 21 h 24"/>
                <a:gd name="T30" fmla="*/ 10 w 44"/>
                <a:gd name="T31" fmla="*/ 21 h 24"/>
                <a:gd name="T32" fmla="*/ 10 w 44"/>
                <a:gd name="T33" fmla="*/ 22 h 24"/>
                <a:gd name="T34" fmla="*/ 16 w 44"/>
                <a:gd name="T35" fmla="*/ 24 h 24"/>
                <a:gd name="T36" fmla="*/ 19 w 44"/>
                <a:gd name="T37" fmla="*/ 24 h 24"/>
                <a:gd name="T38" fmla="*/ 40 w 44"/>
                <a:gd name="T39" fmla="*/ 21 h 24"/>
                <a:gd name="T40" fmla="*/ 42 w 44"/>
                <a:gd name="T41" fmla="*/ 18 h 24"/>
                <a:gd name="T42" fmla="*/ 44 w 44"/>
                <a:gd name="T43" fmla="*/ 14 h 24"/>
                <a:gd name="T44" fmla="*/ 40 w 44"/>
                <a:gd name="T45" fmla="*/ 13 h 24"/>
                <a:gd name="T46" fmla="*/ 33 w 44"/>
                <a:gd name="T47" fmla="*/ 12 h 24"/>
                <a:gd name="T48" fmla="*/ 25 w 44"/>
                <a:gd name="T49" fmla="*/ 4 h 24"/>
                <a:gd name="T50" fmla="*/ 19 w 44"/>
                <a:gd name="T51" fmla="*/ 1 h 24"/>
                <a:gd name="T52" fmla="*/ 12 w 44"/>
                <a:gd name="T53" fmla="*/ 1 h 24"/>
                <a:gd name="T54" fmla="*/ 8 w 44"/>
                <a:gd name="T55" fmla="*/ 0 h 24"/>
                <a:gd name="T56" fmla="*/ 2 w 44"/>
                <a:gd name="T57" fmla="*/ 2 h 24"/>
                <a:gd name="T58" fmla="*/ 2 w 44"/>
                <a:gd name="T59" fmla="*/ 5 h 24"/>
                <a:gd name="T60" fmla="*/ 4 w 44"/>
                <a:gd name="T61" fmla="*/ 8 h 24"/>
                <a:gd name="T62" fmla="*/ 8 w 44"/>
                <a:gd name="T63" fmla="*/ 10 h 24"/>
                <a:gd name="T64" fmla="*/ 0 w 44"/>
                <a:gd name="T65" fmla="*/ 10 h 24"/>
                <a:gd name="T66" fmla="*/ 0 w 44"/>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24"/>
                <a:gd name="T104" fmla="*/ 44 w 44"/>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24">
                  <a:moveTo>
                    <a:pt x="0" y="12"/>
                  </a:moveTo>
                  <a:lnTo>
                    <a:pt x="6" y="15"/>
                  </a:lnTo>
                  <a:lnTo>
                    <a:pt x="2" y="14"/>
                  </a:lnTo>
                  <a:lnTo>
                    <a:pt x="0" y="15"/>
                  </a:lnTo>
                  <a:lnTo>
                    <a:pt x="0" y="17"/>
                  </a:lnTo>
                  <a:lnTo>
                    <a:pt x="6" y="18"/>
                  </a:lnTo>
                  <a:lnTo>
                    <a:pt x="12" y="18"/>
                  </a:lnTo>
                  <a:lnTo>
                    <a:pt x="14" y="17"/>
                  </a:lnTo>
                  <a:lnTo>
                    <a:pt x="14" y="18"/>
                  </a:lnTo>
                  <a:lnTo>
                    <a:pt x="16" y="18"/>
                  </a:lnTo>
                  <a:lnTo>
                    <a:pt x="19" y="20"/>
                  </a:lnTo>
                  <a:lnTo>
                    <a:pt x="21" y="18"/>
                  </a:lnTo>
                  <a:lnTo>
                    <a:pt x="21" y="20"/>
                  </a:lnTo>
                  <a:lnTo>
                    <a:pt x="16" y="21"/>
                  </a:lnTo>
                  <a:lnTo>
                    <a:pt x="14" y="21"/>
                  </a:lnTo>
                  <a:lnTo>
                    <a:pt x="10" y="21"/>
                  </a:lnTo>
                  <a:lnTo>
                    <a:pt x="10" y="22"/>
                  </a:lnTo>
                  <a:lnTo>
                    <a:pt x="16" y="24"/>
                  </a:lnTo>
                  <a:lnTo>
                    <a:pt x="19" y="24"/>
                  </a:lnTo>
                  <a:lnTo>
                    <a:pt x="40" y="21"/>
                  </a:lnTo>
                  <a:lnTo>
                    <a:pt x="42" y="18"/>
                  </a:lnTo>
                  <a:lnTo>
                    <a:pt x="44" y="14"/>
                  </a:lnTo>
                  <a:lnTo>
                    <a:pt x="40" y="13"/>
                  </a:lnTo>
                  <a:lnTo>
                    <a:pt x="33" y="12"/>
                  </a:lnTo>
                  <a:lnTo>
                    <a:pt x="25" y="4"/>
                  </a:lnTo>
                  <a:lnTo>
                    <a:pt x="19" y="1"/>
                  </a:lnTo>
                  <a:lnTo>
                    <a:pt x="12" y="1"/>
                  </a:lnTo>
                  <a:lnTo>
                    <a:pt x="8" y="0"/>
                  </a:lnTo>
                  <a:lnTo>
                    <a:pt x="2" y="2"/>
                  </a:lnTo>
                  <a:lnTo>
                    <a:pt x="2" y="5"/>
                  </a:lnTo>
                  <a:lnTo>
                    <a:pt x="4" y="8"/>
                  </a:lnTo>
                  <a:lnTo>
                    <a:pt x="8" y="10"/>
                  </a:lnTo>
                  <a:lnTo>
                    <a:pt x="0" y="10"/>
                  </a:lnTo>
                  <a:lnTo>
                    <a:pt x="0" y="1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7" name="Freeform 1368"/>
            <p:cNvSpPr>
              <a:spLocks/>
            </p:cNvSpPr>
            <p:nvPr/>
          </p:nvSpPr>
          <p:spPr bwMode="auto">
            <a:xfrm>
              <a:off x="3965359" y="3429469"/>
              <a:ext cx="36451" cy="13949"/>
            </a:xfrm>
            <a:custGeom>
              <a:avLst/>
              <a:gdLst>
                <a:gd name="T0" fmla="*/ 26 w 40"/>
                <a:gd name="T1" fmla="*/ 6 h 12"/>
                <a:gd name="T2" fmla="*/ 34 w 40"/>
                <a:gd name="T3" fmla="*/ 6 h 12"/>
                <a:gd name="T4" fmla="*/ 34 w 40"/>
                <a:gd name="T5" fmla="*/ 5 h 12"/>
                <a:gd name="T6" fmla="*/ 21 w 40"/>
                <a:gd name="T7" fmla="*/ 1 h 12"/>
                <a:gd name="T8" fmla="*/ 9 w 40"/>
                <a:gd name="T9" fmla="*/ 0 h 12"/>
                <a:gd name="T10" fmla="*/ 0 w 40"/>
                <a:gd name="T11" fmla="*/ 6 h 12"/>
                <a:gd name="T12" fmla="*/ 0 w 40"/>
                <a:gd name="T13" fmla="*/ 8 h 12"/>
                <a:gd name="T14" fmla="*/ 19 w 40"/>
                <a:gd name="T15" fmla="*/ 12 h 12"/>
                <a:gd name="T16" fmla="*/ 23 w 40"/>
                <a:gd name="T17" fmla="*/ 12 h 12"/>
                <a:gd name="T18" fmla="*/ 26 w 40"/>
                <a:gd name="T19" fmla="*/ 11 h 12"/>
                <a:gd name="T20" fmla="*/ 36 w 40"/>
                <a:gd name="T21" fmla="*/ 9 h 12"/>
                <a:gd name="T22" fmla="*/ 38 w 40"/>
                <a:gd name="T23" fmla="*/ 9 h 12"/>
                <a:gd name="T24" fmla="*/ 40 w 40"/>
                <a:gd name="T25" fmla="*/ 7 h 12"/>
                <a:gd name="T26" fmla="*/ 11 w 40"/>
                <a:gd name="T27" fmla="*/ 4 h 12"/>
                <a:gd name="T28" fmla="*/ 19 w 40"/>
                <a:gd name="T29" fmla="*/ 4 h 12"/>
                <a:gd name="T30" fmla="*/ 26 w 40"/>
                <a:gd name="T31" fmla="*/ 6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2"/>
                <a:gd name="T50" fmla="*/ 40 w 4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2">
                  <a:moveTo>
                    <a:pt x="26" y="6"/>
                  </a:moveTo>
                  <a:lnTo>
                    <a:pt x="34" y="6"/>
                  </a:lnTo>
                  <a:lnTo>
                    <a:pt x="34" y="5"/>
                  </a:lnTo>
                  <a:lnTo>
                    <a:pt x="21" y="1"/>
                  </a:lnTo>
                  <a:lnTo>
                    <a:pt x="9" y="0"/>
                  </a:lnTo>
                  <a:lnTo>
                    <a:pt x="0" y="6"/>
                  </a:lnTo>
                  <a:lnTo>
                    <a:pt x="0" y="8"/>
                  </a:lnTo>
                  <a:lnTo>
                    <a:pt x="19" y="12"/>
                  </a:lnTo>
                  <a:lnTo>
                    <a:pt x="23" y="12"/>
                  </a:lnTo>
                  <a:lnTo>
                    <a:pt x="26" y="11"/>
                  </a:lnTo>
                  <a:lnTo>
                    <a:pt x="36" y="9"/>
                  </a:lnTo>
                  <a:lnTo>
                    <a:pt x="38" y="9"/>
                  </a:lnTo>
                  <a:lnTo>
                    <a:pt x="40" y="7"/>
                  </a:lnTo>
                  <a:lnTo>
                    <a:pt x="11" y="4"/>
                  </a:lnTo>
                  <a:lnTo>
                    <a:pt x="19" y="4"/>
                  </a:lnTo>
                  <a:lnTo>
                    <a:pt x="26"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8" name="Freeform 1369"/>
            <p:cNvSpPr>
              <a:spLocks/>
            </p:cNvSpPr>
            <p:nvPr/>
          </p:nvSpPr>
          <p:spPr bwMode="auto">
            <a:xfrm>
              <a:off x="4067421" y="3259756"/>
              <a:ext cx="7290" cy="10462"/>
            </a:xfrm>
            <a:custGeom>
              <a:avLst/>
              <a:gdLst>
                <a:gd name="T0" fmla="*/ 0 w 8"/>
                <a:gd name="T1" fmla="*/ 9 h 9"/>
                <a:gd name="T2" fmla="*/ 4 w 8"/>
                <a:gd name="T3" fmla="*/ 9 h 9"/>
                <a:gd name="T4" fmla="*/ 6 w 8"/>
                <a:gd name="T5" fmla="*/ 7 h 9"/>
                <a:gd name="T6" fmla="*/ 8 w 8"/>
                <a:gd name="T7" fmla="*/ 2 h 9"/>
                <a:gd name="T8" fmla="*/ 6 w 8"/>
                <a:gd name="T9" fmla="*/ 0 h 9"/>
                <a:gd name="T10" fmla="*/ 6 w 8"/>
                <a:gd name="T11" fmla="*/ 0 h 9"/>
                <a:gd name="T12" fmla="*/ 4 w 8"/>
                <a:gd name="T13" fmla="*/ 1 h 9"/>
                <a:gd name="T14" fmla="*/ 0 w 8"/>
                <a:gd name="T15" fmla="*/ 7 h 9"/>
                <a:gd name="T16" fmla="*/ 0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0" y="9"/>
                  </a:moveTo>
                  <a:lnTo>
                    <a:pt x="4" y="9"/>
                  </a:lnTo>
                  <a:lnTo>
                    <a:pt x="6" y="7"/>
                  </a:lnTo>
                  <a:lnTo>
                    <a:pt x="8" y="2"/>
                  </a:lnTo>
                  <a:lnTo>
                    <a:pt x="6" y="0"/>
                  </a:lnTo>
                  <a:lnTo>
                    <a:pt x="4" y="1"/>
                  </a:lnTo>
                  <a:lnTo>
                    <a:pt x="0" y="7"/>
                  </a:lnTo>
                  <a:lnTo>
                    <a:pt x="0"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89" name="Freeform 1370"/>
            <p:cNvSpPr>
              <a:spLocks/>
            </p:cNvSpPr>
            <p:nvPr/>
          </p:nvSpPr>
          <p:spPr bwMode="auto">
            <a:xfrm>
              <a:off x="3979028" y="3442256"/>
              <a:ext cx="36451" cy="10462"/>
            </a:xfrm>
            <a:custGeom>
              <a:avLst/>
              <a:gdLst>
                <a:gd name="T0" fmla="*/ 23 w 40"/>
                <a:gd name="T1" fmla="*/ 5 h 9"/>
                <a:gd name="T2" fmla="*/ 30 w 40"/>
                <a:gd name="T3" fmla="*/ 8 h 9"/>
                <a:gd name="T4" fmla="*/ 30 w 40"/>
                <a:gd name="T5" fmla="*/ 9 h 9"/>
                <a:gd name="T6" fmla="*/ 36 w 40"/>
                <a:gd name="T7" fmla="*/ 9 h 9"/>
                <a:gd name="T8" fmla="*/ 40 w 40"/>
                <a:gd name="T9" fmla="*/ 9 h 9"/>
                <a:gd name="T10" fmla="*/ 36 w 40"/>
                <a:gd name="T11" fmla="*/ 6 h 9"/>
                <a:gd name="T12" fmla="*/ 36 w 40"/>
                <a:gd name="T13" fmla="*/ 5 h 9"/>
                <a:gd name="T14" fmla="*/ 38 w 40"/>
                <a:gd name="T15" fmla="*/ 4 h 9"/>
                <a:gd name="T16" fmla="*/ 38 w 40"/>
                <a:gd name="T17" fmla="*/ 3 h 9"/>
                <a:gd name="T18" fmla="*/ 32 w 40"/>
                <a:gd name="T19" fmla="*/ 1 h 9"/>
                <a:gd name="T20" fmla="*/ 30 w 40"/>
                <a:gd name="T21" fmla="*/ 2 h 9"/>
                <a:gd name="T22" fmla="*/ 25 w 40"/>
                <a:gd name="T23" fmla="*/ 1 h 9"/>
                <a:gd name="T24" fmla="*/ 23 w 40"/>
                <a:gd name="T25" fmla="*/ 1 h 9"/>
                <a:gd name="T26" fmla="*/ 19 w 40"/>
                <a:gd name="T27" fmla="*/ 0 h 9"/>
                <a:gd name="T28" fmla="*/ 0 w 40"/>
                <a:gd name="T29" fmla="*/ 2 h 9"/>
                <a:gd name="T30" fmla="*/ 2 w 40"/>
                <a:gd name="T31" fmla="*/ 3 h 9"/>
                <a:gd name="T32" fmla="*/ 23 w 40"/>
                <a:gd name="T33" fmla="*/ 5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9"/>
                <a:gd name="T53" fmla="*/ 40 w 4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9">
                  <a:moveTo>
                    <a:pt x="23" y="5"/>
                  </a:moveTo>
                  <a:lnTo>
                    <a:pt x="30" y="8"/>
                  </a:lnTo>
                  <a:lnTo>
                    <a:pt x="30" y="9"/>
                  </a:lnTo>
                  <a:lnTo>
                    <a:pt x="36" y="9"/>
                  </a:lnTo>
                  <a:lnTo>
                    <a:pt x="40" y="9"/>
                  </a:lnTo>
                  <a:lnTo>
                    <a:pt x="36" y="6"/>
                  </a:lnTo>
                  <a:lnTo>
                    <a:pt x="36" y="5"/>
                  </a:lnTo>
                  <a:lnTo>
                    <a:pt x="38" y="4"/>
                  </a:lnTo>
                  <a:lnTo>
                    <a:pt x="38" y="3"/>
                  </a:lnTo>
                  <a:lnTo>
                    <a:pt x="32" y="1"/>
                  </a:lnTo>
                  <a:lnTo>
                    <a:pt x="30" y="2"/>
                  </a:lnTo>
                  <a:lnTo>
                    <a:pt x="25" y="1"/>
                  </a:lnTo>
                  <a:lnTo>
                    <a:pt x="23" y="1"/>
                  </a:lnTo>
                  <a:lnTo>
                    <a:pt x="19" y="0"/>
                  </a:lnTo>
                  <a:lnTo>
                    <a:pt x="0" y="2"/>
                  </a:lnTo>
                  <a:lnTo>
                    <a:pt x="2" y="3"/>
                  </a:lnTo>
                  <a:lnTo>
                    <a:pt x="23"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0" name="Rectangle 1371"/>
            <p:cNvSpPr>
              <a:spLocks noChangeArrowheads="1"/>
            </p:cNvSpPr>
            <p:nvPr/>
          </p:nvSpPr>
          <p:spPr bwMode="auto">
            <a:xfrm>
              <a:off x="3990875" y="3630569"/>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1" name="Freeform 1372"/>
            <p:cNvSpPr>
              <a:spLocks/>
            </p:cNvSpPr>
            <p:nvPr/>
          </p:nvSpPr>
          <p:spPr bwMode="auto">
            <a:xfrm>
              <a:off x="4069244" y="3196985"/>
              <a:ext cx="5468" cy="11624"/>
            </a:xfrm>
            <a:custGeom>
              <a:avLst/>
              <a:gdLst>
                <a:gd name="T0" fmla="*/ 6 w 6"/>
                <a:gd name="T1" fmla="*/ 4 h 10"/>
                <a:gd name="T2" fmla="*/ 4 w 6"/>
                <a:gd name="T3" fmla="*/ 0 h 10"/>
                <a:gd name="T4" fmla="*/ 4 w 6"/>
                <a:gd name="T5" fmla="*/ 2 h 10"/>
                <a:gd name="T6" fmla="*/ 0 w 6"/>
                <a:gd name="T7" fmla="*/ 5 h 10"/>
                <a:gd name="T8" fmla="*/ 0 w 6"/>
                <a:gd name="T9" fmla="*/ 10 h 10"/>
                <a:gd name="T10" fmla="*/ 2 w 6"/>
                <a:gd name="T11" fmla="*/ 10 h 10"/>
                <a:gd name="T12" fmla="*/ 2 w 6"/>
                <a:gd name="T13" fmla="*/ 8 h 10"/>
                <a:gd name="T14" fmla="*/ 4 w 6"/>
                <a:gd name="T15" fmla="*/ 8 h 10"/>
                <a:gd name="T16" fmla="*/ 4 w 6"/>
                <a:gd name="T17" fmla="*/ 7 h 10"/>
                <a:gd name="T18" fmla="*/ 4 w 6"/>
                <a:gd name="T19" fmla="*/ 6 h 10"/>
                <a:gd name="T20" fmla="*/ 6 w 6"/>
                <a:gd name="T21" fmla="*/ 5 h 10"/>
                <a:gd name="T22" fmla="*/ 6 w 6"/>
                <a:gd name="T23" fmla="*/ 4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4"/>
                  </a:moveTo>
                  <a:lnTo>
                    <a:pt x="4" y="0"/>
                  </a:lnTo>
                  <a:lnTo>
                    <a:pt x="4" y="2"/>
                  </a:lnTo>
                  <a:lnTo>
                    <a:pt x="0" y="5"/>
                  </a:lnTo>
                  <a:lnTo>
                    <a:pt x="0" y="10"/>
                  </a:lnTo>
                  <a:lnTo>
                    <a:pt x="2" y="10"/>
                  </a:lnTo>
                  <a:lnTo>
                    <a:pt x="2" y="8"/>
                  </a:lnTo>
                  <a:lnTo>
                    <a:pt x="4" y="8"/>
                  </a:lnTo>
                  <a:lnTo>
                    <a:pt x="4" y="7"/>
                  </a:lnTo>
                  <a:lnTo>
                    <a:pt x="4" y="6"/>
                  </a:lnTo>
                  <a:lnTo>
                    <a:pt x="6" y="5"/>
                  </a:lnTo>
                  <a:lnTo>
                    <a:pt x="6"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2" name="Freeform 1373"/>
            <p:cNvSpPr>
              <a:spLocks/>
            </p:cNvSpPr>
            <p:nvPr/>
          </p:nvSpPr>
          <p:spPr bwMode="auto">
            <a:xfrm>
              <a:off x="4055575" y="3360886"/>
              <a:ext cx="19137" cy="17436"/>
            </a:xfrm>
            <a:custGeom>
              <a:avLst/>
              <a:gdLst>
                <a:gd name="T0" fmla="*/ 2 w 21"/>
                <a:gd name="T1" fmla="*/ 14 h 15"/>
                <a:gd name="T2" fmla="*/ 4 w 21"/>
                <a:gd name="T3" fmla="*/ 12 h 15"/>
                <a:gd name="T4" fmla="*/ 7 w 21"/>
                <a:gd name="T5" fmla="*/ 14 h 15"/>
                <a:gd name="T6" fmla="*/ 15 w 21"/>
                <a:gd name="T7" fmla="*/ 12 h 15"/>
                <a:gd name="T8" fmla="*/ 19 w 21"/>
                <a:gd name="T9" fmla="*/ 15 h 15"/>
                <a:gd name="T10" fmla="*/ 21 w 21"/>
                <a:gd name="T11" fmla="*/ 12 h 15"/>
                <a:gd name="T12" fmla="*/ 21 w 21"/>
                <a:gd name="T13" fmla="*/ 11 h 15"/>
                <a:gd name="T14" fmla="*/ 21 w 21"/>
                <a:gd name="T15" fmla="*/ 8 h 15"/>
                <a:gd name="T16" fmla="*/ 19 w 21"/>
                <a:gd name="T17" fmla="*/ 9 h 15"/>
                <a:gd name="T18" fmla="*/ 17 w 21"/>
                <a:gd name="T19" fmla="*/ 10 h 15"/>
                <a:gd name="T20" fmla="*/ 15 w 21"/>
                <a:gd name="T21" fmla="*/ 10 h 15"/>
                <a:gd name="T22" fmla="*/ 13 w 21"/>
                <a:gd name="T23" fmla="*/ 8 h 15"/>
                <a:gd name="T24" fmla="*/ 11 w 21"/>
                <a:gd name="T25" fmla="*/ 7 h 15"/>
                <a:gd name="T26" fmla="*/ 13 w 21"/>
                <a:gd name="T27" fmla="*/ 6 h 15"/>
                <a:gd name="T28" fmla="*/ 15 w 21"/>
                <a:gd name="T29" fmla="*/ 4 h 15"/>
                <a:gd name="T30" fmla="*/ 15 w 21"/>
                <a:gd name="T31" fmla="*/ 3 h 15"/>
                <a:gd name="T32" fmla="*/ 13 w 21"/>
                <a:gd name="T33" fmla="*/ 0 h 15"/>
                <a:gd name="T34" fmla="*/ 11 w 21"/>
                <a:gd name="T35" fmla="*/ 1 h 15"/>
                <a:gd name="T36" fmla="*/ 11 w 21"/>
                <a:gd name="T37" fmla="*/ 2 h 15"/>
                <a:gd name="T38" fmla="*/ 9 w 21"/>
                <a:gd name="T39" fmla="*/ 3 h 15"/>
                <a:gd name="T40" fmla="*/ 7 w 21"/>
                <a:gd name="T41" fmla="*/ 2 h 15"/>
                <a:gd name="T42" fmla="*/ 0 w 21"/>
                <a:gd name="T43" fmla="*/ 2 h 15"/>
                <a:gd name="T44" fmla="*/ 0 w 21"/>
                <a:gd name="T45" fmla="*/ 3 h 15"/>
                <a:gd name="T46" fmla="*/ 2 w 21"/>
                <a:gd name="T47" fmla="*/ 4 h 15"/>
                <a:gd name="T48" fmla="*/ 2 w 21"/>
                <a:gd name="T49" fmla="*/ 14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5"/>
                <a:gd name="T77" fmla="*/ 21 w 21"/>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5">
                  <a:moveTo>
                    <a:pt x="2" y="14"/>
                  </a:moveTo>
                  <a:lnTo>
                    <a:pt x="4" y="12"/>
                  </a:lnTo>
                  <a:lnTo>
                    <a:pt x="7" y="14"/>
                  </a:lnTo>
                  <a:lnTo>
                    <a:pt x="15" y="12"/>
                  </a:lnTo>
                  <a:lnTo>
                    <a:pt x="19" y="15"/>
                  </a:lnTo>
                  <a:lnTo>
                    <a:pt x="21" y="12"/>
                  </a:lnTo>
                  <a:lnTo>
                    <a:pt x="21" y="11"/>
                  </a:lnTo>
                  <a:lnTo>
                    <a:pt x="21" y="8"/>
                  </a:lnTo>
                  <a:lnTo>
                    <a:pt x="19" y="9"/>
                  </a:lnTo>
                  <a:lnTo>
                    <a:pt x="17" y="10"/>
                  </a:lnTo>
                  <a:lnTo>
                    <a:pt x="15" y="10"/>
                  </a:lnTo>
                  <a:lnTo>
                    <a:pt x="13" y="8"/>
                  </a:lnTo>
                  <a:lnTo>
                    <a:pt x="11" y="7"/>
                  </a:lnTo>
                  <a:lnTo>
                    <a:pt x="13" y="6"/>
                  </a:lnTo>
                  <a:lnTo>
                    <a:pt x="15" y="4"/>
                  </a:lnTo>
                  <a:lnTo>
                    <a:pt x="15" y="3"/>
                  </a:lnTo>
                  <a:lnTo>
                    <a:pt x="13" y="0"/>
                  </a:lnTo>
                  <a:lnTo>
                    <a:pt x="11" y="1"/>
                  </a:lnTo>
                  <a:lnTo>
                    <a:pt x="11" y="2"/>
                  </a:lnTo>
                  <a:lnTo>
                    <a:pt x="9" y="3"/>
                  </a:lnTo>
                  <a:lnTo>
                    <a:pt x="7" y="2"/>
                  </a:lnTo>
                  <a:lnTo>
                    <a:pt x="0" y="2"/>
                  </a:lnTo>
                  <a:lnTo>
                    <a:pt x="0" y="3"/>
                  </a:lnTo>
                  <a:lnTo>
                    <a:pt x="2" y="4"/>
                  </a:lnTo>
                  <a:lnTo>
                    <a:pt x="2" y="1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3" name="Freeform 1374"/>
            <p:cNvSpPr>
              <a:spLocks/>
            </p:cNvSpPr>
            <p:nvPr/>
          </p:nvSpPr>
          <p:spPr bwMode="auto">
            <a:xfrm>
              <a:off x="4015479" y="3395759"/>
              <a:ext cx="22782" cy="11624"/>
            </a:xfrm>
            <a:custGeom>
              <a:avLst/>
              <a:gdLst>
                <a:gd name="T0" fmla="*/ 21 w 25"/>
                <a:gd name="T1" fmla="*/ 3 h 10"/>
                <a:gd name="T2" fmla="*/ 21 w 25"/>
                <a:gd name="T3" fmla="*/ 1 h 10"/>
                <a:gd name="T4" fmla="*/ 11 w 25"/>
                <a:gd name="T5" fmla="*/ 0 h 10"/>
                <a:gd name="T6" fmla="*/ 6 w 25"/>
                <a:gd name="T7" fmla="*/ 1 h 10"/>
                <a:gd name="T8" fmla="*/ 2 w 25"/>
                <a:gd name="T9" fmla="*/ 2 h 10"/>
                <a:gd name="T10" fmla="*/ 0 w 25"/>
                <a:gd name="T11" fmla="*/ 4 h 10"/>
                <a:gd name="T12" fmla="*/ 0 w 25"/>
                <a:gd name="T13" fmla="*/ 6 h 10"/>
                <a:gd name="T14" fmla="*/ 2 w 25"/>
                <a:gd name="T15" fmla="*/ 8 h 10"/>
                <a:gd name="T16" fmla="*/ 8 w 25"/>
                <a:gd name="T17" fmla="*/ 9 h 10"/>
                <a:gd name="T18" fmla="*/ 11 w 25"/>
                <a:gd name="T19" fmla="*/ 10 h 10"/>
                <a:gd name="T20" fmla="*/ 25 w 25"/>
                <a:gd name="T21" fmla="*/ 9 h 10"/>
                <a:gd name="T22" fmla="*/ 25 w 25"/>
                <a:gd name="T23" fmla="*/ 6 h 10"/>
                <a:gd name="T24" fmla="*/ 21 w 25"/>
                <a:gd name="T25" fmla="*/ 5 h 10"/>
                <a:gd name="T26" fmla="*/ 21 w 25"/>
                <a:gd name="T27" fmla="*/ 3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0"/>
                <a:gd name="T44" fmla="*/ 25 w 25"/>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0">
                  <a:moveTo>
                    <a:pt x="21" y="3"/>
                  </a:moveTo>
                  <a:lnTo>
                    <a:pt x="21" y="1"/>
                  </a:lnTo>
                  <a:lnTo>
                    <a:pt x="11" y="0"/>
                  </a:lnTo>
                  <a:lnTo>
                    <a:pt x="6" y="1"/>
                  </a:lnTo>
                  <a:lnTo>
                    <a:pt x="2" y="2"/>
                  </a:lnTo>
                  <a:lnTo>
                    <a:pt x="0" y="4"/>
                  </a:lnTo>
                  <a:lnTo>
                    <a:pt x="0" y="6"/>
                  </a:lnTo>
                  <a:lnTo>
                    <a:pt x="2" y="8"/>
                  </a:lnTo>
                  <a:lnTo>
                    <a:pt x="8" y="9"/>
                  </a:lnTo>
                  <a:lnTo>
                    <a:pt x="11" y="10"/>
                  </a:lnTo>
                  <a:lnTo>
                    <a:pt x="25" y="9"/>
                  </a:lnTo>
                  <a:lnTo>
                    <a:pt x="25" y="6"/>
                  </a:lnTo>
                  <a:lnTo>
                    <a:pt x="21" y="5"/>
                  </a:lnTo>
                  <a:lnTo>
                    <a:pt x="21"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4" name="Freeform 1375"/>
            <p:cNvSpPr>
              <a:spLocks/>
            </p:cNvSpPr>
            <p:nvPr/>
          </p:nvSpPr>
          <p:spPr bwMode="auto">
            <a:xfrm>
              <a:off x="5099886" y="3157462"/>
              <a:ext cx="17314" cy="8137"/>
            </a:xfrm>
            <a:custGeom>
              <a:avLst/>
              <a:gdLst>
                <a:gd name="T0" fmla="*/ 4 w 19"/>
                <a:gd name="T1" fmla="*/ 5 h 7"/>
                <a:gd name="T2" fmla="*/ 4 w 19"/>
                <a:gd name="T3" fmla="*/ 5 h 7"/>
                <a:gd name="T4" fmla="*/ 6 w 19"/>
                <a:gd name="T5" fmla="*/ 4 h 7"/>
                <a:gd name="T6" fmla="*/ 8 w 19"/>
                <a:gd name="T7" fmla="*/ 5 h 7"/>
                <a:gd name="T8" fmla="*/ 8 w 19"/>
                <a:gd name="T9" fmla="*/ 6 h 7"/>
                <a:gd name="T10" fmla="*/ 8 w 19"/>
                <a:gd name="T11" fmla="*/ 6 h 7"/>
                <a:gd name="T12" fmla="*/ 8 w 19"/>
                <a:gd name="T13" fmla="*/ 7 h 7"/>
                <a:gd name="T14" fmla="*/ 15 w 19"/>
                <a:gd name="T15" fmla="*/ 6 h 7"/>
                <a:gd name="T16" fmla="*/ 15 w 19"/>
                <a:gd name="T17" fmla="*/ 5 h 7"/>
                <a:gd name="T18" fmla="*/ 17 w 19"/>
                <a:gd name="T19" fmla="*/ 5 h 7"/>
                <a:gd name="T20" fmla="*/ 19 w 19"/>
                <a:gd name="T21" fmla="*/ 4 h 7"/>
                <a:gd name="T22" fmla="*/ 17 w 19"/>
                <a:gd name="T23" fmla="*/ 2 h 7"/>
                <a:gd name="T24" fmla="*/ 17 w 19"/>
                <a:gd name="T25" fmla="*/ 0 h 7"/>
                <a:gd name="T26" fmla="*/ 17 w 19"/>
                <a:gd name="T27" fmla="*/ 0 h 7"/>
                <a:gd name="T28" fmla="*/ 4 w 19"/>
                <a:gd name="T29" fmla="*/ 0 h 7"/>
                <a:gd name="T30" fmla="*/ 2 w 19"/>
                <a:gd name="T31" fmla="*/ 0 h 7"/>
                <a:gd name="T32" fmla="*/ 0 w 19"/>
                <a:gd name="T33" fmla="*/ 2 h 7"/>
                <a:gd name="T34" fmla="*/ 4 w 19"/>
                <a:gd name="T35" fmla="*/ 4 h 7"/>
                <a:gd name="T36" fmla="*/ 4 w 19"/>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
                <a:gd name="T59" fmla="*/ 19 w 1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
                  <a:moveTo>
                    <a:pt x="4" y="5"/>
                  </a:moveTo>
                  <a:lnTo>
                    <a:pt x="4" y="5"/>
                  </a:lnTo>
                  <a:lnTo>
                    <a:pt x="6" y="4"/>
                  </a:lnTo>
                  <a:lnTo>
                    <a:pt x="8" y="5"/>
                  </a:lnTo>
                  <a:lnTo>
                    <a:pt x="8" y="6"/>
                  </a:lnTo>
                  <a:lnTo>
                    <a:pt x="8" y="7"/>
                  </a:lnTo>
                  <a:lnTo>
                    <a:pt x="15" y="6"/>
                  </a:lnTo>
                  <a:lnTo>
                    <a:pt x="15" y="5"/>
                  </a:lnTo>
                  <a:lnTo>
                    <a:pt x="17" y="5"/>
                  </a:lnTo>
                  <a:lnTo>
                    <a:pt x="19" y="4"/>
                  </a:lnTo>
                  <a:lnTo>
                    <a:pt x="17" y="2"/>
                  </a:lnTo>
                  <a:lnTo>
                    <a:pt x="17" y="0"/>
                  </a:lnTo>
                  <a:lnTo>
                    <a:pt x="4" y="0"/>
                  </a:lnTo>
                  <a:lnTo>
                    <a:pt x="2" y="0"/>
                  </a:lnTo>
                  <a:lnTo>
                    <a:pt x="0" y="2"/>
                  </a:lnTo>
                  <a:lnTo>
                    <a:pt x="4" y="4"/>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5" name="Freeform 1376"/>
            <p:cNvSpPr>
              <a:spLocks/>
            </p:cNvSpPr>
            <p:nvPr/>
          </p:nvSpPr>
          <p:spPr bwMode="auto">
            <a:xfrm>
              <a:off x="3980851" y="3446906"/>
              <a:ext cx="34628" cy="24411"/>
            </a:xfrm>
            <a:custGeom>
              <a:avLst/>
              <a:gdLst>
                <a:gd name="T0" fmla="*/ 32 w 38"/>
                <a:gd name="T1" fmla="*/ 13 h 21"/>
                <a:gd name="T2" fmla="*/ 34 w 38"/>
                <a:gd name="T3" fmla="*/ 13 h 21"/>
                <a:gd name="T4" fmla="*/ 38 w 38"/>
                <a:gd name="T5" fmla="*/ 13 h 21"/>
                <a:gd name="T6" fmla="*/ 36 w 38"/>
                <a:gd name="T7" fmla="*/ 10 h 21"/>
                <a:gd name="T8" fmla="*/ 34 w 38"/>
                <a:gd name="T9" fmla="*/ 10 h 21"/>
                <a:gd name="T10" fmla="*/ 32 w 38"/>
                <a:gd name="T11" fmla="*/ 8 h 21"/>
                <a:gd name="T12" fmla="*/ 25 w 38"/>
                <a:gd name="T13" fmla="*/ 7 h 21"/>
                <a:gd name="T14" fmla="*/ 21 w 38"/>
                <a:gd name="T15" fmla="*/ 5 h 21"/>
                <a:gd name="T16" fmla="*/ 19 w 38"/>
                <a:gd name="T17" fmla="*/ 2 h 21"/>
                <a:gd name="T18" fmla="*/ 15 w 38"/>
                <a:gd name="T19" fmla="*/ 1 h 21"/>
                <a:gd name="T20" fmla="*/ 13 w 38"/>
                <a:gd name="T21" fmla="*/ 1 h 21"/>
                <a:gd name="T22" fmla="*/ 4 w 38"/>
                <a:gd name="T23" fmla="*/ 0 h 21"/>
                <a:gd name="T24" fmla="*/ 0 w 38"/>
                <a:gd name="T25" fmla="*/ 1 h 21"/>
                <a:gd name="T26" fmla="*/ 0 w 38"/>
                <a:gd name="T27" fmla="*/ 2 h 21"/>
                <a:gd name="T28" fmla="*/ 0 w 38"/>
                <a:gd name="T29" fmla="*/ 5 h 21"/>
                <a:gd name="T30" fmla="*/ 2 w 38"/>
                <a:gd name="T31" fmla="*/ 6 h 21"/>
                <a:gd name="T32" fmla="*/ 2 w 38"/>
                <a:gd name="T33" fmla="*/ 8 h 21"/>
                <a:gd name="T34" fmla="*/ 6 w 38"/>
                <a:gd name="T35" fmla="*/ 9 h 21"/>
                <a:gd name="T36" fmla="*/ 9 w 38"/>
                <a:gd name="T37" fmla="*/ 12 h 21"/>
                <a:gd name="T38" fmla="*/ 19 w 38"/>
                <a:gd name="T39" fmla="*/ 15 h 21"/>
                <a:gd name="T40" fmla="*/ 25 w 38"/>
                <a:gd name="T41" fmla="*/ 20 h 21"/>
                <a:gd name="T42" fmla="*/ 30 w 38"/>
                <a:gd name="T43" fmla="*/ 18 h 21"/>
                <a:gd name="T44" fmla="*/ 30 w 38"/>
                <a:gd name="T45" fmla="*/ 20 h 21"/>
                <a:gd name="T46" fmla="*/ 32 w 38"/>
                <a:gd name="T47" fmla="*/ 21 h 21"/>
                <a:gd name="T48" fmla="*/ 34 w 38"/>
                <a:gd name="T49" fmla="*/ 21 h 21"/>
                <a:gd name="T50" fmla="*/ 34 w 38"/>
                <a:gd name="T51" fmla="*/ 17 h 21"/>
                <a:gd name="T52" fmla="*/ 32 w 38"/>
                <a:gd name="T53" fmla="*/ 16 h 21"/>
                <a:gd name="T54" fmla="*/ 30 w 38"/>
                <a:gd name="T55" fmla="*/ 15 h 21"/>
                <a:gd name="T56" fmla="*/ 25 w 38"/>
                <a:gd name="T57" fmla="*/ 14 h 21"/>
                <a:gd name="T58" fmla="*/ 28 w 38"/>
                <a:gd name="T59" fmla="*/ 13 h 21"/>
                <a:gd name="T60" fmla="*/ 32 w 38"/>
                <a:gd name="T61" fmla="*/ 13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21"/>
                <a:gd name="T95" fmla="*/ 38 w 3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21">
                  <a:moveTo>
                    <a:pt x="32" y="13"/>
                  </a:moveTo>
                  <a:lnTo>
                    <a:pt x="34" y="13"/>
                  </a:lnTo>
                  <a:lnTo>
                    <a:pt x="38" y="13"/>
                  </a:lnTo>
                  <a:lnTo>
                    <a:pt x="36" y="10"/>
                  </a:lnTo>
                  <a:lnTo>
                    <a:pt x="34" y="10"/>
                  </a:lnTo>
                  <a:lnTo>
                    <a:pt x="32" y="8"/>
                  </a:lnTo>
                  <a:lnTo>
                    <a:pt x="25" y="7"/>
                  </a:lnTo>
                  <a:lnTo>
                    <a:pt x="21" y="5"/>
                  </a:lnTo>
                  <a:lnTo>
                    <a:pt x="19" y="2"/>
                  </a:lnTo>
                  <a:lnTo>
                    <a:pt x="15" y="1"/>
                  </a:lnTo>
                  <a:lnTo>
                    <a:pt x="13" y="1"/>
                  </a:lnTo>
                  <a:lnTo>
                    <a:pt x="4" y="0"/>
                  </a:lnTo>
                  <a:lnTo>
                    <a:pt x="0" y="1"/>
                  </a:lnTo>
                  <a:lnTo>
                    <a:pt x="0" y="2"/>
                  </a:lnTo>
                  <a:lnTo>
                    <a:pt x="0" y="5"/>
                  </a:lnTo>
                  <a:lnTo>
                    <a:pt x="2" y="6"/>
                  </a:lnTo>
                  <a:lnTo>
                    <a:pt x="2" y="8"/>
                  </a:lnTo>
                  <a:lnTo>
                    <a:pt x="6" y="9"/>
                  </a:lnTo>
                  <a:lnTo>
                    <a:pt x="9" y="12"/>
                  </a:lnTo>
                  <a:lnTo>
                    <a:pt x="19" y="15"/>
                  </a:lnTo>
                  <a:lnTo>
                    <a:pt x="25" y="20"/>
                  </a:lnTo>
                  <a:lnTo>
                    <a:pt x="30" y="18"/>
                  </a:lnTo>
                  <a:lnTo>
                    <a:pt x="30" y="20"/>
                  </a:lnTo>
                  <a:lnTo>
                    <a:pt x="32" y="21"/>
                  </a:lnTo>
                  <a:lnTo>
                    <a:pt x="34" y="21"/>
                  </a:lnTo>
                  <a:lnTo>
                    <a:pt x="34" y="17"/>
                  </a:lnTo>
                  <a:lnTo>
                    <a:pt x="32" y="16"/>
                  </a:lnTo>
                  <a:lnTo>
                    <a:pt x="30" y="15"/>
                  </a:lnTo>
                  <a:lnTo>
                    <a:pt x="25" y="14"/>
                  </a:lnTo>
                  <a:lnTo>
                    <a:pt x="28" y="13"/>
                  </a:lnTo>
                  <a:lnTo>
                    <a:pt x="32"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6" name="Freeform 1377"/>
            <p:cNvSpPr>
              <a:spLocks/>
            </p:cNvSpPr>
            <p:nvPr/>
          </p:nvSpPr>
          <p:spPr bwMode="auto">
            <a:xfrm>
              <a:off x="3932554" y="3501540"/>
              <a:ext cx="37362" cy="17436"/>
            </a:xfrm>
            <a:custGeom>
              <a:avLst/>
              <a:gdLst>
                <a:gd name="T0" fmla="*/ 34 w 41"/>
                <a:gd name="T1" fmla="*/ 1 h 15"/>
                <a:gd name="T2" fmla="*/ 32 w 41"/>
                <a:gd name="T3" fmla="*/ 0 h 15"/>
                <a:gd name="T4" fmla="*/ 26 w 41"/>
                <a:gd name="T5" fmla="*/ 3 h 15"/>
                <a:gd name="T6" fmla="*/ 15 w 41"/>
                <a:gd name="T7" fmla="*/ 6 h 15"/>
                <a:gd name="T8" fmla="*/ 13 w 41"/>
                <a:gd name="T9" fmla="*/ 7 h 15"/>
                <a:gd name="T10" fmla="*/ 3 w 41"/>
                <a:gd name="T11" fmla="*/ 10 h 15"/>
                <a:gd name="T12" fmla="*/ 0 w 41"/>
                <a:gd name="T13" fmla="*/ 15 h 15"/>
                <a:gd name="T14" fmla="*/ 3 w 41"/>
                <a:gd name="T15" fmla="*/ 15 h 15"/>
                <a:gd name="T16" fmla="*/ 26 w 41"/>
                <a:gd name="T17" fmla="*/ 12 h 15"/>
                <a:gd name="T18" fmla="*/ 30 w 41"/>
                <a:gd name="T19" fmla="*/ 12 h 15"/>
                <a:gd name="T20" fmla="*/ 32 w 41"/>
                <a:gd name="T21" fmla="*/ 11 h 15"/>
                <a:gd name="T22" fmla="*/ 34 w 41"/>
                <a:gd name="T23" fmla="*/ 12 h 15"/>
                <a:gd name="T24" fmla="*/ 36 w 41"/>
                <a:gd name="T25" fmla="*/ 11 h 15"/>
                <a:gd name="T26" fmla="*/ 41 w 41"/>
                <a:gd name="T27" fmla="*/ 10 h 15"/>
                <a:gd name="T28" fmla="*/ 38 w 41"/>
                <a:gd name="T29" fmla="*/ 4 h 15"/>
                <a:gd name="T30" fmla="*/ 38 w 41"/>
                <a:gd name="T31" fmla="*/ 3 h 15"/>
                <a:gd name="T32" fmla="*/ 34 w 4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15"/>
                <a:gd name="T53" fmla="*/ 41 w 4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15">
                  <a:moveTo>
                    <a:pt x="34" y="1"/>
                  </a:moveTo>
                  <a:lnTo>
                    <a:pt x="32" y="0"/>
                  </a:lnTo>
                  <a:lnTo>
                    <a:pt x="26" y="3"/>
                  </a:lnTo>
                  <a:lnTo>
                    <a:pt x="15" y="6"/>
                  </a:lnTo>
                  <a:lnTo>
                    <a:pt x="13" y="7"/>
                  </a:lnTo>
                  <a:lnTo>
                    <a:pt x="3" y="10"/>
                  </a:lnTo>
                  <a:lnTo>
                    <a:pt x="0" y="15"/>
                  </a:lnTo>
                  <a:lnTo>
                    <a:pt x="3" y="15"/>
                  </a:lnTo>
                  <a:lnTo>
                    <a:pt x="26" y="12"/>
                  </a:lnTo>
                  <a:lnTo>
                    <a:pt x="30" y="12"/>
                  </a:lnTo>
                  <a:lnTo>
                    <a:pt x="32" y="11"/>
                  </a:lnTo>
                  <a:lnTo>
                    <a:pt x="34" y="12"/>
                  </a:lnTo>
                  <a:lnTo>
                    <a:pt x="36" y="11"/>
                  </a:lnTo>
                  <a:lnTo>
                    <a:pt x="41" y="10"/>
                  </a:lnTo>
                  <a:lnTo>
                    <a:pt x="38" y="4"/>
                  </a:lnTo>
                  <a:lnTo>
                    <a:pt x="38" y="3"/>
                  </a:lnTo>
                  <a:lnTo>
                    <a:pt x="3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7" name="Freeform 1378"/>
            <p:cNvSpPr>
              <a:spLocks/>
            </p:cNvSpPr>
            <p:nvPr/>
          </p:nvSpPr>
          <p:spPr bwMode="auto">
            <a:xfrm>
              <a:off x="4685260" y="3210934"/>
              <a:ext cx="24604" cy="6975"/>
            </a:xfrm>
            <a:custGeom>
              <a:avLst/>
              <a:gdLst>
                <a:gd name="T0" fmla="*/ 4 w 27"/>
                <a:gd name="T1" fmla="*/ 6 h 6"/>
                <a:gd name="T2" fmla="*/ 4 w 27"/>
                <a:gd name="T3" fmla="*/ 6 h 6"/>
                <a:gd name="T4" fmla="*/ 8 w 27"/>
                <a:gd name="T5" fmla="*/ 3 h 6"/>
                <a:gd name="T6" fmla="*/ 13 w 27"/>
                <a:gd name="T7" fmla="*/ 3 h 6"/>
                <a:gd name="T8" fmla="*/ 10 w 27"/>
                <a:gd name="T9" fmla="*/ 2 h 6"/>
                <a:gd name="T10" fmla="*/ 13 w 27"/>
                <a:gd name="T11" fmla="*/ 2 h 6"/>
                <a:gd name="T12" fmla="*/ 15 w 27"/>
                <a:gd name="T13" fmla="*/ 2 h 6"/>
                <a:gd name="T14" fmla="*/ 19 w 27"/>
                <a:gd name="T15" fmla="*/ 4 h 6"/>
                <a:gd name="T16" fmla="*/ 23 w 27"/>
                <a:gd name="T17" fmla="*/ 6 h 6"/>
                <a:gd name="T18" fmla="*/ 23 w 27"/>
                <a:gd name="T19" fmla="*/ 4 h 6"/>
                <a:gd name="T20" fmla="*/ 27 w 27"/>
                <a:gd name="T21" fmla="*/ 3 h 6"/>
                <a:gd name="T22" fmla="*/ 27 w 27"/>
                <a:gd name="T23" fmla="*/ 2 h 6"/>
                <a:gd name="T24" fmla="*/ 25 w 27"/>
                <a:gd name="T25" fmla="*/ 2 h 6"/>
                <a:gd name="T26" fmla="*/ 23 w 27"/>
                <a:gd name="T27" fmla="*/ 3 h 6"/>
                <a:gd name="T28" fmla="*/ 21 w 27"/>
                <a:gd name="T29" fmla="*/ 3 h 6"/>
                <a:gd name="T30" fmla="*/ 19 w 27"/>
                <a:gd name="T31" fmla="*/ 2 h 6"/>
                <a:gd name="T32" fmla="*/ 19 w 27"/>
                <a:gd name="T33" fmla="*/ 1 h 6"/>
                <a:gd name="T34" fmla="*/ 15 w 27"/>
                <a:gd name="T35" fmla="*/ 1 h 6"/>
                <a:gd name="T36" fmla="*/ 13 w 27"/>
                <a:gd name="T37" fmla="*/ 0 h 6"/>
                <a:gd name="T38" fmla="*/ 10 w 27"/>
                <a:gd name="T39" fmla="*/ 0 h 6"/>
                <a:gd name="T40" fmla="*/ 10 w 27"/>
                <a:gd name="T41" fmla="*/ 1 h 6"/>
                <a:gd name="T42" fmla="*/ 8 w 27"/>
                <a:gd name="T43" fmla="*/ 2 h 6"/>
                <a:gd name="T44" fmla="*/ 6 w 27"/>
                <a:gd name="T45" fmla="*/ 2 h 6"/>
                <a:gd name="T46" fmla="*/ 4 w 27"/>
                <a:gd name="T47" fmla="*/ 3 h 6"/>
                <a:gd name="T48" fmla="*/ 4 w 27"/>
                <a:gd name="T49" fmla="*/ 4 h 6"/>
                <a:gd name="T50" fmla="*/ 0 w 27"/>
                <a:gd name="T51" fmla="*/ 3 h 6"/>
                <a:gd name="T52" fmla="*/ 0 w 27"/>
                <a:gd name="T53" fmla="*/ 6 h 6"/>
                <a:gd name="T54" fmla="*/ 4 w 27"/>
                <a:gd name="T55" fmla="*/ 6 h 6"/>
                <a:gd name="T56" fmla="*/ 4 w 27"/>
                <a:gd name="T57" fmla="*/ 6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6"/>
                <a:gd name="T89" fmla="*/ 27 w 27"/>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6">
                  <a:moveTo>
                    <a:pt x="4" y="6"/>
                  </a:moveTo>
                  <a:lnTo>
                    <a:pt x="4" y="6"/>
                  </a:lnTo>
                  <a:lnTo>
                    <a:pt x="8" y="3"/>
                  </a:lnTo>
                  <a:lnTo>
                    <a:pt x="13" y="3"/>
                  </a:lnTo>
                  <a:lnTo>
                    <a:pt x="10" y="2"/>
                  </a:lnTo>
                  <a:lnTo>
                    <a:pt x="13" y="2"/>
                  </a:lnTo>
                  <a:lnTo>
                    <a:pt x="15" y="2"/>
                  </a:lnTo>
                  <a:lnTo>
                    <a:pt x="19" y="4"/>
                  </a:lnTo>
                  <a:lnTo>
                    <a:pt x="23" y="6"/>
                  </a:lnTo>
                  <a:lnTo>
                    <a:pt x="23" y="4"/>
                  </a:lnTo>
                  <a:lnTo>
                    <a:pt x="27" y="3"/>
                  </a:lnTo>
                  <a:lnTo>
                    <a:pt x="27" y="2"/>
                  </a:lnTo>
                  <a:lnTo>
                    <a:pt x="25" y="2"/>
                  </a:lnTo>
                  <a:lnTo>
                    <a:pt x="23" y="3"/>
                  </a:lnTo>
                  <a:lnTo>
                    <a:pt x="21" y="3"/>
                  </a:lnTo>
                  <a:lnTo>
                    <a:pt x="19" y="2"/>
                  </a:lnTo>
                  <a:lnTo>
                    <a:pt x="19" y="1"/>
                  </a:lnTo>
                  <a:lnTo>
                    <a:pt x="15" y="1"/>
                  </a:lnTo>
                  <a:lnTo>
                    <a:pt x="13" y="0"/>
                  </a:lnTo>
                  <a:lnTo>
                    <a:pt x="10" y="0"/>
                  </a:lnTo>
                  <a:lnTo>
                    <a:pt x="10" y="1"/>
                  </a:lnTo>
                  <a:lnTo>
                    <a:pt x="8" y="2"/>
                  </a:lnTo>
                  <a:lnTo>
                    <a:pt x="6" y="2"/>
                  </a:lnTo>
                  <a:lnTo>
                    <a:pt x="4" y="3"/>
                  </a:lnTo>
                  <a:lnTo>
                    <a:pt x="4" y="4"/>
                  </a:lnTo>
                  <a:lnTo>
                    <a:pt x="0" y="3"/>
                  </a:lnTo>
                  <a:lnTo>
                    <a:pt x="0" y="6"/>
                  </a:lnTo>
                  <a:lnTo>
                    <a:pt x="4"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8" name="Freeform 1379"/>
            <p:cNvSpPr>
              <a:spLocks/>
            </p:cNvSpPr>
            <p:nvPr/>
          </p:nvSpPr>
          <p:spPr bwMode="auto">
            <a:xfrm>
              <a:off x="4452887" y="3214421"/>
              <a:ext cx="20959" cy="32548"/>
            </a:xfrm>
            <a:custGeom>
              <a:avLst/>
              <a:gdLst>
                <a:gd name="T0" fmla="*/ 2 w 23"/>
                <a:gd name="T1" fmla="*/ 6 h 28"/>
                <a:gd name="T2" fmla="*/ 9 w 23"/>
                <a:gd name="T3" fmla="*/ 16 h 28"/>
                <a:gd name="T4" fmla="*/ 11 w 23"/>
                <a:gd name="T5" fmla="*/ 19 h 28"/>
                <a:gd name="T6" fmla="*/ 13 w 23"/>
                <a:gd name="T7" fmla="*/ 17 h 28"/>
                <a:gd name="T8" fmla="*/ 17 w 23"/>
                <a:gd name="T9" fmla="*/ 21 h 28"/>
                <a:gd name="T10" fmla="*/ 17 w 23"/>
                <a:gd name="T11" fmla="*/ 22 h 28"/>
                <a:gd name="T12" fmla="*/ 19 w 23"/>
                <a:gd name="T13" fmla="*/ 23 h 28"/>
                <a:gd name="T14" fmla="*/ 19 w 23"/>
                <a:gd name="T15" fmla="*/ 27 h 28"/>
                <a:gd name="T16" fmla="*/ 23 w 23"/>
                <a:gd name="T17" fmla="*/ 28 h 28"/>
                <a:gd name="T18" fmla="*/ 23 w 23"/>
                <a:gd name="T19" fmla="*/ 25 h 28"/>
                <a:gd name="T20" fmla="*/ 23 w 23"/>
                <a:gd name="T21" fmla="*/ 24 h 28"/>
                <a:gd name="T22" fmla="*/ 21 w 23"/>
                <a:gd name="T23" fmla="*/ 23 h 28"/>
                <a:gd name="T24" fmla="*/ 19 w 23"/>
                <a:gd name="T25" fmla="*/ 20 h 28"/>
                <a:gd name="T26" fmla="*/ 19 w 23"/>
                <a:gd name="T27" fmla="*/ 20 h 28"/>
                <a:gd name="T28" fmla="*/ 19 w 23"/>
                <a:gd name="T29" fmla="*/ 19 h 28"/>
                <a:gd name="T30" fmla="*/ 19 w 23"/>
                <a:gd name="T31" fmla="*/ 19 h 28"/>
                <a:gd name="T32" fmla="*/ 13 w 23"/>
                <a:gd name="T33" fmla="*/ 16 h 28"/>
                <a:gd name="T34" fmla="*/ 13 w 23"/>
                <a:gd name="T35" fmla="*/ 15 h 28"/>
                <a:gd name="T36" fmla="*/ 11 w 23"/>
                <a:gd name="T37" fmla="*/ 14 h 28"/>
                <a:gd name="T38" fmla="*/ 13 w 23"/>
                <a:gd name="T39" fmla="*/ 13 h 28"/>
                <a:gd name="T40" fmla="*/ 11 w 23"/>
                <a:gd name="T41" fmla="*/ 12 h 28"/>
                <a:gd name="T42" fmla="*/ 9 w 23"/>
                <a:gd name="T43" fmla="*/ 6 h 28"/>
                <a:gd name="T44" fmla="*/ 4 w 23"/>
                <a:gd name="T45" fmla="*/ 4 h 28"/>
                <a:gd name="T46" fmla="*/ 4 w 23"/>
                <a:gd name="T47" fmla="*/ 3 h 28"/>
                <a:gd name="T48" fmla="*/ 4 w 23"/>
                <a:gd name="T49" fmla="*/ 1 h 28"/>
                <a:gd name="T50" fmla="*/ 0 w 23"/>
                <a:gd name="T51" fmla="*/ 0 h 28"/>
                <a:gd name="T52" fmla="*/ 0 w 23"/>
                <a:gd name="T53" fmla="*/ 5 h 28"/>
                <a:gd name="T54" fmla="*/ 0 w 23"/>
                <a:gd name="T55" fmla="*/ 6 h 28"/>
                <a:gd name="T56" fmla="*/ 2 w 23"/>
                <a:gd name="T57" fmla="*/ 6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8"/>
                <a:gd name="T89" fmla="*/ 23 w 23"/>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8">
                  <a:moveTo>
                    <a:pt x="2" y="6"/>
                  </a:moveTo>
                  <a:lnTo>
                    <a:pt x="9" y="16"/>
                  </a:lnTo>
                  <a:lnTo>
                    <a:pt x="11" y="19"/>
                  </a:lnTo>
                  <a:lnTo>
                    <a:pt x="13" y="17"/>
                  </a:lnTo>
                  <a:lnTo>
                    <a:pt x="17" y="21"/>
                  </a:lnTo>
                  <a:lnTo>
                    <a:pt x="17" y="22"/>
                  </a:lnTo>
                  <a:lnTo>
                    <a:pt x="19" y="23"/>
                  </a:lnTo>
                  <a:lnTo>
                    <a:pt x="19" y="27"/>
                  </a:lnTo>
                  <a:lnTo>
                    <a:pt x="23" y="28"/>
                  </a:lnTo>
                  <a:lnTo>
                    <a:pt x="23" y="25"/>
                  </a:lnTo>
                  <a:lnTo>
                    <a:pt x="23" y="24"/>
                  </a:lnTo>
                  <a:lnTo>
                    <a:pt x="21" y="23"/>
                  </a:lnTo>
                  <a:lnTo>
                    <a:pt x="19" y="20"/>
                  </a:lnTo>
                  <a:lnTo>
                    <a:pt x="19" y="19"/>
                  </a:lnTo>
                  <a:lnTo>
                    <a:pt x="13" y="16"/>
                  </a:lnTo>
                  <a:lnTo>
                    <a:pt x="13" y="15"/>
                  </a:lnTo>
                  <a:lnTo>
                    <a:pt x="11" y="14"/>
                  </a:lnTo>
                  <a:lnTo>
                    <a:pt x="13" y="13"/>
                  </a:lnTo>
                  <a:lnTo>
                    <a:pt x="11" y="12"/>
                  </a:lnTo>
                  <a:lnTo>
                    <a:pt x="9" y="6"/>
                  </a:lnTo>
                  <a:lnTo>
                    <a:pt x="4" y="4"/>
                  </a:lnTo>
                  <a:lnTo>
                    <a:pt x="4" y="3"/>
                  </a:lnTo>
                  <a:lnTo>
                    <a:pt x="4" y="1"/>
                  </a:lnTo>
                  <a:lnTo>
                    <a:pt x="0" y="0"/>
                  </a:lnTo>
                  <a:lnTo>
                    <a:pt x="0" y="5"/>
                  </a:lnTo>
                  <a:lnTo>
                    <a:pt x="0" y="6"/>
                  </a:lnTo>
                  <a:lnTo>
                    <a:pt x="2"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199" name="Freeform 1380"/>
            <p:cNvSpPr>
              <a:spLocks/>
            </p:cNvSpPr>
            <p:nvPr/>
          </p:nvSpPr>
          <p:spPr bwMode="auto">
            <a:xfrm>
              <a:off x="4587754" y="3524788"/>
              <a:ext cx="3645" cy="5812"/>
            </a:xfrm>
            <a:custGeom>
              <a:avLst/>
              <a:gdLst>
                <a:gd name="T0" fmla="*/ 4 w 4"/>
                <a:gd name="T1" fmla="*/ 5 h 5"/>
                <a:gd name="T2" fmla="*/ 4 w 4"/>
                <a:gd name="T3" fmla="*/ 5 h 5"/>
                <a:gd name="T4" fmla="*/ 4 w 4"/>
                <a:gd name="T5" fmla="*/ 2 h 5"/>
                <a:gd name="T6" fmla="*/ 4 w 4"/>
                <a:gd name="T7" fmla="*/ 0 h 5"/>
                <a:gd name="T8" fmla="*/ 2 w 4"/>
                <a:gd name="T9" fmla="*/ 0 h 5"/>
                <a:gd name="T10" fmla="*/ 0 w 4"/>
                <a:gd name="T11" fmla="*/ 0 h 5"/>
                <a:gd name="T12" fmla="*/ 0 w 4"/>
                <a:gd name="T13" fmla="*/ 2 h 5"/>
                <a:gd name="T14" fmla="*/ 0 w 4"/>
                <a:gd name="T15" fmla="*/ 4 h 5"/>
                <a:gd name="T16" fmla="*/ 2 w 4"/>
                <a:gd name="T17" fmla="*/ 4 h 5"/>
                <a:gd name="T18" fmla="*/ 2 w 4"/>
                <a:gd name="T19" fmla="*/ 3 h 5"/>
                <a:gd name="T20" fmla="*/ 2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4" y="5"/>
                  </a:lnTo>
                  <a:lnTo>
                    <a:pt x="4" y="2"/>
                  </a:lnTo>
                  <a:lnTo>
                    <a:pt x="4" y="0"/>
                  </a:lnTo>
                  <a:lnTo>
                    <a:pt x="2" y="0"/>
                  </a:lnTo>
                  <a:lnTo>
                    <a:pt x="0" y="0"/>
                  </a:lnTo>
                  <a:lnTo>
                    <a:pt x="0" y="2"/>
                  </a:lnTo>
                  <a:lnTo>
                    <a:pt x="0" y="4"/>
                  </a:lnTo>
                  <a:lnTo>
                    <a:pt x="2" y="4"/>
                  </a:lnTo>
                  <a:lnTo>
                    <a:pt x="2" y="3"/>
                  </a:lnTo>
                  <a:lnTo>
                    <a:pt x="2" y="5"/>
                  </a:lnTo>
                  <a:lnTo>
                    <a:pt x="4"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0" name="Freeform 1381"/>
            <p:cNvSpPr>
              <a:spLocks/>
            </p:cNvSpPr>
            <p:nvPr/>
          </p:nvSpPr>
          <p:spPr bwMode="auto">
            <a:xfrm>
              <a:off x="4614181" y="3521301"/>
              <a:ext cx="5468" cy="3487"/>
            </a:xfrm>
            <a:custGeom>
              <a:avLst/>
              <a:gdLst>
                <a:gd name="T0" fmla="*/ 0 w 6"/>
                <a:gd name="T1" fmla="*/ 0 h 3"/>
                <a:gd name="T2" fmla="*/ 0 w 6"/>
                <a:gd name="T3" fmla="*/ 1 h 3"/>
                <a:gd name="T4" fmla="*/ 0 w 6"/>
                <a:gd name="T5" fmla="*/ 2 h 3"/>
                <a:gd name="T6" fmla="*/ 4 w 6"/>
                <a:gd name="T7" fmla="*/ 3 h 3"/>
                <a:gd name="T8" fmla="*/ 6 w 6"/>
                <a:gd name="T9" fmla="*/ 3 h 3"/>
                <a:gd name="T10" fmla="*/ 6 w 6"/>
                <a:gd name="T11" fmla="*/ 2 h 3"/>
                <a:gd name="T12" fmla="*/ 4 w 6"/>
                <a:gd name="T13" fmla="*/ 1 h 3"/>
                <a:gd name="T14" fmla="*/ 0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0"/>
                  </a:moveTo>
                  <a:lnTo>
                    <a:pt x="0" y="1"/>
                  </a:lnTo>
                  <a:lnTo>
                    <a:pt x="0" y="2"/>
                  </a:lnTo>
                  <a:lnTo>
                    <a:pt x="4" y="3"/>
                  </a:lnTo>
                  <a:lnTo>
                    <a:pt x="6" y="3"/>
                  </a:lnTo>
                  <a:lnTo>
                    <a:pt x="6" y="2"/>
                  </a:lnTo>
                  <a:lnTo>
                    <a:pt x="4"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1" name="Freeform 1382"/>
            <p:cNvSpPr>
              <a:spLocks/>
            </p:cNvSpPr>
            <p:nvPr/>
          </p:nvSpPr>
          <p:spPr bwMode="auto">
            <a:xfrm>
              <a:off x="4520320" y="3549199"/>
              <a:ext cx="9113" cy="9299"/>
            </a:xfrm>
            <a:custGeom>
              <a:avLst/>
              <a:gdLst>
                <a:gd name="T0" fmla="*/ 2 w 10"/>
                <a:gd name="T1" fmla="*/ 8 h 8"/>
                <a:gd name="T2" fmla="*/ 6 w 10"/>
                <a:gd name="T3" fmla="*/ 7 h 8"/>
                <a:gd name="T4" fmla="*/ 10 w 10"/>
                <a:gd name="T5" fmla="*/ 1 h 8"/>
                <a:gd name="T6" fmla="*/ 8 w 10"/>
                <a:gd name="T7" fmla="*/ 0 h 8"/>
                <a:gd name="T8" fmla="*/ 6 w 10"/>
                <a:gd name="T9" fmla="*/ 1 h 8"/>
                <a:gd name="T10" fmla="*/ 4 w 10"/>
                <a:gd name="T11" fmla="*/ 3 h 8"/>
                <a:gd name="T12" fmla="*/ 4 w 10"/>
                <a:gd name="T13" fmla="*/ 3 h 8"/>
                <a:gd name="T14" fmla="*/ 4 w 10"/>
                <a:gd name="T15" fmla="*/ 3 h 8"/>
                <a:gd name="T16" fmla="*/ 0 w 10"/>
                <a:gd name="T17" fmla="*/ 5 h 8"/>
                <a:gd name="T18" fmla="*/ 0 w 10"/>
                <a:gd name="T19" fmla="*/ 7 h 8"/>
                <a:gd name="T20" fmla="*/ 0 w 10"/>
                <a:gd name="T21" fmla="*/ 8 h 8"/>
                <a:gd name="T22" fmla="*/ 2 w 10"/>
                <a:gd name="T23" fmla="*/ 8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2" y="8"/>
                  </a:moveTo>
                  <a:lnTo>
                    <a:pt x="6" y="7"/>
                  </a:lnTo>
                  <a:lnTo>
                    <a:pt x="10" y="1"/>
                  </a:lnTo>
                  <a:lnTo>
                    <a:pt x="8" y="0"/>
                  </a:lnTo>
                  <a:lnTo>
                    <a:pt x="6" y="1"/>
                  </a:lnTo>
                  <a:lnTo>
                    <a:pt x="4" y="3"/>
                  </a:lnTo>
                  <a:lnTo>
                    <a:pt x="0" y="5"/>
                  </a:lnTo>
                  <a:lnTo>
                    <a:pt x="0" y="7"/>
                  </a:lnTo>
                  <a:lnTo>
                    <a:pt x="0" y="8"/>
                  </a:lnTo>
                  <a:lnTo>
                    <a:pt x="2"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2" name="Freeform 1383"/>
            <p:cNvSpPr>
              <a:spLocks/>
            </p:cNvSpPr>
            <p:nvPr/>
          </p:nvSpPr>
          <p:spPr bwMode="auto">
            <a:xfrm>
              <a:off x="4608713" y="3512001"/>
              <a:ext cx="12758" cy="6975"/>
            </a:xfrm>
            <a:custGeom>
              <a:avLst/>
              <a:gdLst>
                <a:gd name="T0" fmla="*/ 14 w 14"/>
                <a:gd name="T1" fmla="*/ 2 h 6"/>
                <a:gd name="T2" fmla="*/ 14 w 14"/>
                <a:gd name="T3" fmla="*/ 2 h 6"/>
                <a:gd name="T4" fmla="*/ 14 w 14"/>
                <a:gd name="T5" fmla="*/ 1 h 6"/>
                <a:gd name="T6" fmla="*/ 14 w 14"/>
                <a:gd name="T7" fmla="*/ 1 h 6"/>
                <a:gd name="T8" fmla="*/ 12 w 14"/>
                <a:gd name="T9" fmla="*/ 0 h 6"/>
                <a:gd name="T10" fmla="*/ 12 w 14"/>
                <a:gd name="T11" fmla="*/ 0 h 6"/>
                <a:gd name="T12" fmla="*/ 10 w 14"/>
                <a:gd name="T13" fmla="*/ 0 h 6"/>
                <a:gd name="T14" fmla="*/ 10 w 14"/>
                <a:gd name="T15" fmla="*/ 1 h 6"/>
                <a:gd name="T16" fmla="*/ 8 w 14"/>
                <a:gd name="T17" fmla="*/ 1 h 6"/>
                <a:gd name="T18" fmla="*/ 8 w 14"/>
                <a:gd name="T19" fmla="*/ 0 h 6"/>
                <a:gd name="T20" fmla="*/ 6 w 14"/>
                <a:gd name="T21" fmla="*/ 0 h 6"/>
                <a:gd name="T22" fmla="*/ 6 w 14"/>
                <a:gd name="T23" fmla="*/ 0 h 6"/>
                <a:gd name="T24" fmla="*/ 6 w 14"/>
                <a:gd name="T25" fmla="*/ 0 h 6"/>
                <a:gd name="T26" fmla="*/ 6 w 14"/>
                <a:gd name="T27" fmla="*/ 1 h 6"/>
                <a:gd name="T28" fmla="*/ 4 w 14"/>
                <a:gd name="T29" fmla="*/ 1 h 6"/>
                <a:gd name="T30" fmla="*/ 4 w 14"/>
                <a:gd name="T31" fmla="*/ 1 h 6"/>
                <a:gd name="T32" fmla="*/ 2 w 14"/>
                <a:gd name="T33" fmla="*/ 1 h 6"/>
                <a:gd name="T34" fmla="*/ 0 w 14"/>
                <a:gd name="T35" fmla="*/ 2 h 6"/>
                <a:gd name="T36" fmla="*/ 2 w 14"/>
                <a:gd name="T37" fmla="*/ 3 h 6"/>
                <a:gd name="T38" fmla="*/ 2 w 14"/>
                <a:gd name="T39" fmla="*/ 6 h 6"/>
                <a:gd name="T40" fmla="*/ 4 w 14"/>
                <a:gd name="T41" fmla="*/ 5 h 6"/>
                <a:gd name="T42" fmla="*/ 4 w 14"/>
                <a:gd name="T43" fmla="*/ 5 h 6"/>
                <a:gd name="T44" fmla="*/ 6 w 14"/>
                <a:gd name="T45" fmla="*/ 5 h 6"/>
                <a:gd name="T46" fmla="*/ 8 w 14"/>
                <a:gd name="T47" fmla="*/ 5 h 6"/>
                <a:gd name="T48" fmla="*/ 8 w 14"/>
                <a:gd name="T49" fmla="*/ 5 h 6"/>
                <a:gd name="T50" fmla="*/ 10 w 14"/>
                <a:gd name="T51" fmla="*/ 3 h 6"/>
                <a:gd name="T52" fmla="*/ 12 w 14"/>
                <a:gd name="T53" fmla="*/ 5 h 6"/>
                <a:gd name="T54" fmla="*/ 12 w 14"/>
                <a:gd name="T55" fmla="*/ 3 h 6"/>
                <a:gd name="T56" fmla="*/ 14 w 14"/>
                <a:gd name="T57" fmla="*/ 2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6"/>
                <a:gd name="T89" fmla="*/ 14 w 14"/>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6">
                  <a:moveTo>
                    <a:pt x="14" y="2"/>
                  </a:moveTo>
                  <a:lnTo>
                    <a:pt x="14" y="2"/>
                  </a:lnTo>
                  <a:lnTo>
                    <a:pt x="14" y="1"/>
                  </a:lnTo>
                  <a:lnTo>
                    <a:pt x="12" y="0"/>
                  </a:lnTo>
                  <a:lnTo>
                    <a:pt x="10" y="0"/>
                  </a:lnTo>
                  <a:lnTo>
                    <a:pt x="10" y="1"/>
                  </a:lnTo>
                  <a:lnTo>
                    <a:pt x="8" y="1"/>
                  </a:lnTo>
                  <a:lnTo>
                    <a:pt x="8" y="0"/>
                  </a:lnTo>
                  <a:lnTo>
                    <a:pt x="6" y="0"/>
                  </a:lnTo>
                  <a:lnTo>
                    <a:pt x="6" y="1"/>
                  </a:lnTo>
                  <a:lnTo>
                    <a:pt x="4" y="1"/>
                  </a:lnTo>
                  <a:lnTo>
                    <a:pt x="2" y="1"/>
                  </a:lnTo>
                  <a:lnTo>
                    <a:pt x="0" y="2"/>
                  </a:lnTo>
                  <a:lnTo>
                    <a:pt x="2" y="3"/>
                  </a:lnTo>
                  <a:lnTo>
                    <a:pt x="2" y="6"/>
                  </a:lnTo>
                  <a:lnTo>
                    <a:pt x="4" y="5"/>
                  </a:lnTo>
                  <a:lnTo>
                    <a:pt x="6" y="5"/>
                  </a:lnTo>
                  <a:lnTo>
                    <a:pt x="8" y="5"/>
                  </a:lnTo>
                  <a:lnTo>
                    <a:pt x="10" y="3"/>
                  </a:lnTo>
                  <a:lnTo>
                    <a:pt x="12" y="5"/>
                  </a:lnTo>
                  <a:lnTo>
                    <a:pt x="12" y="3"/>
                  </a:lnTo>
                  <a:lnTo>
                    <a:pt x="14"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3" name="Freeform 1384"/>
            <p:cNvSpPr>
              <a:spLocks/>
            </p:cNvSpPr>
            <p:nvPr/>
          </p:nvSpPr>
          <p:spPr bwMode="auto">
            <a:xfrm>
              <a:off x="4504829" y="3558498"/>
              <a:ext cx="13669" cy="10462"/>
            </a:xfrm>
            <a:custGeom>
              <a:avLst/>
              <a:gdLst>
                <a:gd name="T0" fmla="*/ 0 w 15"/>
                <a:gd name="T1" fmla="*/ 8 h 9"/>
                <a:gd name="T2" fmla="*/ 2 w 15"/>
                <a:gd name="T3" fmla="*/ 8 h 9"/>
                <a:gd name="T4" fmla="*/ 6 w 15"/>
                <a:gd name="T5" fmla="*/ 7 h 9"/>
                <a:gd name="T6" fmla="*/ 8 w 15"/>
                <a:gd name="T7" fmla="*/ 7 h 9"/>
                <a:gd name="T8" fmla="*/ 11 w 15"/>
                <a:gd name="T9" fmla="*/ 6 h 9"/>
                <a:gd name="T10" fmla="*/ 8 w 15"/>
                <a:gd name="T11" fmla="*/ 7 h 9"/>
                <a:gd name="T12" fmla="*/ 6 w 15"/>
                <a:gd name="T13" fmla="*/ 8 h 9"/>
                <a:gd name="T14" fmla="*/ 8 w 15"/>
                <a:gd name="T15" fmla="*/ 9 h 9"/>
                <a:gd name="T16" fmla="*/ 11 w 15"/>
                <a:gd name="T17" fmla="*/ 8 h 9"/>
                <a:gd name="T18" fmla="*/ 13 w 15"/>
                <a:gd name="T19" fmla="*/ 8 h 9"/>
                <a:gd name="T20" fmla="*/ 15 w 15"/>
                <a:gd name="T21" fmla="*/ 8 h 9"/>
                <a:gd name="T22" fmla="*/ 13 w 15"/>
                <a:gd name="T23" fmla="*/ 3 h 9"/>
                <a:gd name="T24" fmla="*/ 11 w 15"/>
                <a:gd name="T25" fmla="*/ 0 h 9"/>
                <a:gd name="T26" fmla="*/ 11 w 15"/>
                <a:gd name="T27" fmla="*/ 3 h 9"/>
                <a:gd name="T28" fmla="*/ 8 w 15"/>
                <a:gd name="T29" fmla="*/ 3 h 9"/>
                <a:gd name="T30" fmla="*/ 6 w 15"/>
                <a:gd name="T31" fmla="*/ 2 h 9"/>
                <a:gd name="T32" fmla="*/ 6 w 15"/>
                <a:gd name="T33" fmla="*/ 3 h 9"/>
                <a:gd name="T34" fmla="*/ 6 w 15"/>
                <a:gd name="T35" fmla="*/ 5 h 9"/>
                <a:gd name="T36" fmla="*/ 4 w 15"/>
                <a:gd name="T37" fmla="*/ 5 h 9"/>
                <a:gd name="T38" fmla="*/ 2 w 15"/>
                <a:gd name="T39" fmla="*/ 6 h 9"/>
                <a:gd name="T40" fmla="*/ 2 w 15"/>
                <a:gd name="T41" fmla="*/ 5 h 9"/>
                <a:gd name="T42" fmla="*/ 2 w 15"/>
                <a:gd name="T43" fmla="*/ 6 h 9"/>
                <a:gd name="T44" fmla="*/ 2 w 15"/>
                <a:gd name="T45" fmla="*/ 6 h 9"/>
                <a:gd name="T46" fmla="*/ 2 w 15"/>
                <a:gd name="T47" fmla="*/ 7 h 9"/>
                <a:gd name="T48" fmla="*/ 0 w 15"/>
                <a:gd name="T49" fmla="*/ 8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9"/>
                <a:gd name="T77" fmla="*/ 15 w 15"/>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9">
                  <a:moveTo>
                    <a:pt x="0" y="8"/>
                  </a:moveTo>
                  <a:lnTo>
                    <a:pt x="2" y="8"/>
                  </a:lnTo>
                  <a:lnTo>
                    <a:pt x="6" y="7"/>
                  </a:lnTo>
                  <a:lnTo>
                    <a:pt x="8" y="7"/>
                  </a:lnTo>
                  <a:lnTo>
                    <a:pt x="11" y="6"/>
                  </a:lnTo>
                  <a:lnTo>
                    <a:pt x="8" y="7"/>
                  </a:lnTo>
                  <a:lnTo>
                    <a:pt x="6" y="8"/>
                  </a:lnTo>
                  <a:lnTo>
                    <a:pt x="8" y="9"/>
                  </a:lnTo>
                  <a:lnTo>
                    <a:pt x="11" y="8"/>
                  </a:lnTo>
                  <a:lnTo>
                    <a:pt x="13" y="8"/>
                  </a:lnTo>
                  <a:lnTo>
                    <a:pt x="15" y="8"/>
                  </a:lnTo>
                  <a:lnTo>
                    <a:pt x="13" y="3"/>
                  </a:lnTo>
                  <a:lnTo>
                    <a:pt x="11" y="0"/>
                  </a:lnTo>
                  <a:lnTo>
                    <a:pt x="11" y="3"/>
                  </a:lnTo>
                  <a:lnTo>
                    <a:pt x="8" y="3"/>
                  </a:lnTo>
                  <a:lnTo>
                    <a:pt x="6" y="2"/>
                  </a:lnTo>
                  <a:lnTo>
                    <a:pt x="6" y="3"/>
                  </a:lnTo>
                  <a:lnTo>
                    <a:pt x="6" y="5"/>
                  </a:lnTo>
                  <a:lnTo>
                    <a:pt x="4" y="5"/>
                  </a:lnTo>
                  <a:lnTo>
                    <a:pt x="2" y="6"/>
                  </a:lnTo>
                  <a:lnTo>
                    <a:pt x="2" y="5"/>
                  </a:lnTo>
                  <a:lnTo>
                    <a:pt x="2" y="6"/>
                  </a:lnTo>
                  <a:lnTo>
                    <a:pt x="2" y="7"/>
                  </a:lnTo>
                  <a:lnTo>
                    <a:pt x="0"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4" name="Freeform 1385"/>
            <p:cNvSpPr>
              <a:spLocks/>
            </p:cNvSpPr>
            <p:nvPr/>
          </p:nvSpPr>
          <p:spPr bwMode="auto">
            <a:xfrm>
              <a:off x="4631495" y="3510839"/>
              <a:ext cx="3645" cy="6975"/>
            </a:xfrm>
            <a:custGeom>
              <a:avLst/>
              <a:gdLst>
                <a:gd name="T0" fmla="*/ 0 w 4"/>
                <a:gd name="T1" fmla="*/ 1 h 6"/>
                <a:gd name="T2" fmla="*/ 0 w 4"/>
                <a:gd name="T3" fmla="*/ 0 h 6"/>
                <a:gd name="T4" fmla="*/ 0 w 4"/>
                <a:gd name="T5" fmla="*/ 1 h 6"/>
                <a:gd name="T6" fmla="*/ 2 w 4"/>
                <a:gd name="T7" fmla="*/ 6 h 6"/>
                <a:gd name="T8" fmla="*/ 2 w 4"/>
                <a:gd name="T9" fmla="*/ 6 h 6"/>
                <a:gd name="T10" fmla="*/ 4 w 4"/>
                <a:gd name="T11" fmla="*/ 6 h 6"/>
                <a:gd name="T12" fmla="*/ 4 w 4"/>
                <a:gd name="T13" fmla="*/ 4 h 6"/>
                <a:gd name="T14" fmla="*/ 4 w 4"/>
                <a:gd name="T15" fmla="*/ 2 h 6"/>
                <a:gd name="T16" fmla="*/ 2 w 4"/>
                <a:gd name="T17" fmla="*/ 1 h 6"/>
                <a:gd name="T18" fmla="*/ 0 w 4"/>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0" y="1"/>
                  </a:moveTo>
                  <a:lnTo>
                    <a:pt x="0" y="0"/>
                  </a:lnTo>
                  <a:lnTo>
                    <a:pt x="0" y="1"/>
                  </a:lnTo>
                  <a:lnTo>
                    <a:pt x="2" y="6"/>
                  </a:lnTo>
                  <a:lnTo>
                    <a:pt x="4" y="6"/>
                  </a:lnTo>
                  <a:lnTo>
                    <a:pt x="4" y="4"/>
                  </a:lnTo>
                  <a:lnTo>
                    <a:pt x="4" y="2"/>
                  </a:lnTo>
                  <a:lnTo>
                    <a:pt x="2" y="1"/>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5" name="Freeform 1386"/>
            <p:cNvSpPr>
              <a:spLocks/>
            </p:cNvSpPr>
            <p:nvPr/>
          </p:nvSpPr>
          <p:spPr bwMode="auto">
            <a:xfrm>
              <a:off x="4619649" y="3515489"/>
              <a:ext cx="10024" cy="8137"/>
            </a:xfrm>
            <a:custGeom>
              <a:avLst/>
              <a:gdLst>
                <a:gd name="T0" fmla="*/ 2 w 11"/>
                <a:gd name="T1" fmla="*/ 6 h 7"/>
                <a:gd name="T2" fmla="*/ 2 w 11"/>
                <a:gd name="T3" fmla="*/ 6 h 7"/>
                <a:gd name="T4" fmla="*/ 5 w 11"/>
                <a:gd name="T5" fmla="*/ 7 h 7"/>
                <a:gd name="T6" fmla="*/ 7 w 11"/>
                <a:gd name="T7" fmla="*/ 6 h 7"/>
                <a:gd name="T8" fmla="*/ 7 w 11"/>
                <a:gd name="T9" fmla="*/ 5 h 7"/>
                <a:gd name="T10" fmla="*/ 7 w 11"/>
                <a:gd name="T11" fmla="*/ 6 h 7"/>
                <a:gd name="T12" fmla="*/ 11 w 11"/>
                <a:gd name="T13" fmla="*/ 3 h 7"/>
                <a:gd name="T14" fmla="*/ 11 w 11"/>
                <a:gd name="T15" fmla="*/ 2 h 7"/>
                <a:gd name="T16" fmla="*/ 9 w 11"/>
                <a:gd name="T17" fmla="*/ 0 h 7"/>
                <a:gd name="T18" fmla="*/ 7 w 11"/>
                <a:gd name="T19" fmla="*/ 2 h 7"/>
                <a:gd name="T20" fmla="*/ 5 w 11"/>
                <a:gd name="T21" fmla="*/ 0 h 7"/>
                <a:gd name="T22" fmla="*/ 2 w 11"/>
                <a:gd name="T23" fmla="*/ 3 h 7"/>
                <a:gd name="T24" fmla="*/ 2 w 11"/>
                <a:gd name="T25" fmla="*/ 2 h 7"/>
                <a:gd name="T26" fmla="*/ 0 w 11"/>
                <a:gd name="T27" fmla="*/ 3 h 7"/>
                <a:gd name="T28" fmla="*/ 2 w 11"/>
                <a:gd name="T29" fmla="*/ 4 h 7"/>
                <a:gd name="T30" fmla="*/ 0 w 11"/>
                <a:gd name="T31" fmla="*/ 5 h 7"/>
                <a:gd name="T32" fmla="*/ 2 w 11"/>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7"/>
                <a:gd name="T53" fmla="*/ 11 w 1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7">
                  <a:moveTo>
                    <a:pt x="2" y="6"/>
                  </a:moveTo>
                  <a:lnTo>
                    <a:pt x="2" y="6"/>
                  </a:lnTo>
                  <a:lnTo>
                    <a:pt x="5" y="7"/>
                  </a:lnTo>
                  <a:lnTo>
                    <a:pt x="7" y="6"/>
                  </a:lnTo>
                  <a:lnTo>
                    <a:pt x="7" y="5"/>
                  </a:lnTo>
                  <a:lnTo>
                    <a:pt x="7" y="6"/>
                  </a:lnTo>
                  <a:lnTo>
                    <a:pt x="11" y="3"/>
                  </a:lnTo>
                  <a:lnTo>
                    <a:pt x="11" y="2"/>
                  </a:lnTo>
                  <a:lnTo>
                    <a:pt x="9" y="0"/>
                  </a:lnTo>
                  <a:lnTo>
                    <a:pt x="7" y="2"/>
                  </a:lnTo>
                  <a:lnTo>
                    <a:pt x="5" y="0"/>
                  </a:lnTo>
                  <a:lnTo>
                    <a:pt x="2" y="3"/>
                  </a:lnTo>
                  <a:lnTo>
                    <a:pt x="2" y="2"/>
                  </a:lnTo>
                  <a:lnTo>
                    <a:pt x="0" y="3"/>
                  </a:lnTo>
                  <a:lnTo>
                    <a:pt x="2" y="4"/>
                  </a:lnTo>
                  <a:lnTo>
                    <a:pt x="0" y="5"/>
                  </a:lnTo>
                  <a:lnTo>
                    <a:pt x="2"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6" name="Freeform 1387"/>
            <p:cNvSpPr>
              <a:spLocks/>
            </p:cNvSpPr>
            <p:nvPr/>
          </p:nvSpPr>
          <p:spPr bwMode="auto">
            <a:xfrm>
              <a:off x="4454709" y="3148163"/>
              <a:ext cx="145803" cy="168551"/>
            </a:xfrm>
            <a:custGeom>
              <a:avLst/>
              <a:gdLst>
                <a:gd name="T0" fmla="*/ 4 w 160"/>
                <a:gd name="T1" fmla="*/ 42 h 145"/>
                <a:gd name="T2" fmla="*/ 13 w 160"/>
                <a:gd name="T3" fmla="*/ 47 h 145"/>
                <a:gd name="T4" fmla="*/ 21 w 160"/>
                <a:gd name="T5" fmla="*/ 40 h 145"/>
                <a:gd name="T6" fmla="*/ 15 w 160"/>
                <a:gd name="T7" fmla="*/ 50 h 145"/>
                <a:gd name="T8" fmla="*/ 15 w 160"/>
                <a:gd name="T9" fmla="*/ 55 h 145"/>
                <a:gd name="T10" fmla="*/ 15 w 160"/>
                <a:gd name="T11" fmla="*/ 63 h 145"/>
                <a:gd name="T12" fmla="*/ 38 w 160"/>
                <a:gd name="T13" fmla="*/ 70 h 145"/>
                <a:gd name="T14" fmla="*/ 34 w 160"/>
                <a:gd name="T15" fmla="*/ 79 h 145"/>
                <a:gd name="T16" fmla="*/ 42 w 160"/>
                <a:gd name="T17" fmla="*/ 84 h 145"/>
                <a:gd name="T18" fmla="*/ 53 w 160"/>
                <a:gd name="T19" fmla="*/ 80 h 145"/>
                <a:gd name="T20" fmla="*/ 55 w 160"/>
                <a:gd name="T21" fmla="*/ 74 h 145"/>
                <a:gd name="T22" fmla="*/ 68 w 160"/>
                <a:gd name="T23" fmla="*/ 66 h 145"/>
                <a:gd name="T24" fmla="*/ 72 w 160"/>
                <a:gd name="T25" fmla="*/ 73 h 145"/>
                <a:gd name="T26" fmla="*/ 87 w 160"/>
                <a:gd name="T27" fmla="*/ 64 h 145"/>
                <a:gd name="T28" fmla="*/ 87 w 160"/>
                <a:gd name="T29" fmla="*/ 72 h 145"/>
                <a:gd name="T30" fmla="*/ 93 w 160"/>
                <a:gd name="T31" fmla="*/ 77 h 145"/>
                <a:gd name="T32" fmla="*/ 91 w 160"/>
                <a:gd name="T33" fmla="*/ 79 h 145"/>
                <a:gd name="T34" fmla="*/ 72 w 160"/>
                <a:gd name="T35" fmla="*/ 84 h 145"/>
                <a:gd name="T36" fmla="*/ 63 w 160"/>
                <a:gd name="T37" fmla="*/ 89 h 145"/>
                <a:gd name="T38" fmla="*/ 49 w 160"/>
                <a:gd name="T39" fmla="*/ 90 h 145"/>
                <a:gd name="T40" fmla="*/ 51 w 160"/>
                <a:gd name="T41" fmla="*/ 103 h 145"/>
                <a:gd name="T42" fmla="*/ 61 w 160"/>
                <a:gd name="T43" fmla="*/ 102 h 145"/>
                <a:gd name="T44" fmla="*/ 76 w 160"/>
                <a:gd name="T45" fmla="*/ 99 h 145"/>
                <a:gd name="T46" fmla="*/ 91 w 160"/>
                <a:gd name="T47" fmla="*/ 97 h 145"/>
                <a:gd name="T48" fmla="*/ 84 w 160"/>
                <a:gd name="T49" fmla="*/ 102 h 145"/>
                <a:gd name="T50" fmla="*/ 63 w 160"/>
                <a:gd name="T51" fmla="*/ 106 h 145"/>
                <a:gd name="T52" fmla="*/ 68 w 160"/>
                <a:gd name="T53" fmla="*/ 111 h 145"/>
                <a:gd name="T54" fmla="*/ 51 w 160"/>
                <a:gd name="T55" fmla="*/ 111 h 145"/>
                <a:gd name="T56" fmla="*/ 66 w 160"/>
                <a:gd name="T57" fmla="*/ 126 h 145"/>
                <a:gd name="T58" fmla="*/ 78 w 160"/>
                <a:gd name="T59" fmla="*/ 129 h 145"/>
                <a:gd name="T60" fmla="*/ 78 w 160"/>
                <a:gd name="T61" fmla="*/ 131 h 145"/>
                <a:gd name="T62" fmla="*/ 87 w 160"/>
                <a:gd name="T63" fmla="*/ 144 h 145"/>
                <a:gd name="T64" fmla="*/ 95 w 160"/>
                <a:gd name="T65" fmla="*/ 136 h 145"/>
                <a:gd name="T66" fmla="*/ 99 w 160"/>
                <a:gd name="T67" fmla="*/ 128 h 145"/>
                <a:gd name="T68" fmla="*/ 103 w 160"/>
                <a:gd name="T69" fmla="*/ 114 h 145"/>
                <a:gd name="T70" fmla="*/ 116 w 160"/>
                <a:gd name="T71" fmla="*/ 104 h 145"/>
                <a:gd name="T72" fmla="*/ 122 w 160"/>
                <a:gd name="T73" fmla="*/ 91 h 145"/>
                <a:gd name="T74" fmla="*/ 129 w 160"/>
                <a:gd name="T75" fmla="*/ 74 h 145"/>
                <a:gd name="T76" fmla="*/ 146 w 160"/>
                <a:gd name="T77" fmla="*/ 66 h 145"/>
                <a:gd name="T78" fmla="*/ 158 w 160"/>
                <a:gd name="T79" fmla="*/ 57 h 145"/>
                <a:gd name="T80" fmla="*/ 129 w 160"/>
                <a:gd name="T81" fmla="*/ 45 h 145"/>
                <a:gd name="T82" fmla="*/ 116 w 160"/>
                <a:gd name="T83" fmla="*/ 28 h 145"/>
                <a:gd name="T84" fmla="*/ 106 w 160"/>
                <a:gd name="T85" fmla="*/ 34 h 145"/>
                <a:gd name="T86" fmla="*/ 101 w 160"/>
                <a:gd name="T87" fmla="*/ 30 h 145"/>
                <a:gd name="T88" fmla="*/ 91 w 160"/>
                <a:gd name="T89" fmla="*/ 12 h 145"/>
                <a:gd name="T90" fmla="*/ 84 w 160"/>
                <a:gd name="T91" fmla="*/ 4 h 145"/>
                <a:gd name="T92" fmla="*/ 80 w 160"/>
                <a:gd name="T93" fmla="*/ 14 h 145"/>
                <a:gd name="T94" fmla="*/ 87 w 160"/>
                <a:gd name="T95" fmla="*/ 55 h 145"/>
                <a:gd name="T96" fmla="*/ 70 w 160"/>
                <a:gd name="T97" fmla="*/ 46 h 145"/>
                <a:gd name="T98" fmla="*/ 57 w 160"/>
                <a:gd name="T99" fmla="*/ 17 h 145"/>
                <a:gd name="T100" fmla="*/ 51 w 160"/>
                <a:gd name="T101" fmla="*/ 41 h 145"/>
                <a:gd name="T102" fmla="*/ 40 w 160"/>
                <a:gd name="T103" fmla="*/ 36 h 145"/>
                <a:gd name="T104" fmla="*/ 30 w 160"/>
                <a:gd name="T105" fmla="*/ 30 h 145"/>
                <a:gd name="T106" fmla="*/ 40 w 160"/>
                <a:gd name="T107" fmla="*/ 22 h 145"/>
                <a:gd name="T108" fmla="*/ 38 w 160"/>
                <a:gd name="T109" fmla="*/ 16 h 145"/>
                <a:gd name="T110" fmla="*/ 23 w 160"/>
                <a:gd name="T111" fmla="*/ 23 h 145"/>
                <a:gd name="T112" fmla="*/ 11 w 160"/>
                <a:gd name="T113" fmla="*/ 21 h 145"/>
                <a:gd name="T114" fmla="*/ 4 w 160"/>
                <a:gd name="T115" fmla="*/ 22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0"/>
                <a:gd name="T175" fmla="*/ 0 h 145"/>
                <a:gd name="T176" fmla="*/ 160 w 160"/>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0" h="145">
                  <a:moveTo>
                    <a:pt x="2" y="29"/>
                  </a:moveTo>
                  <a:lnTo>
                    <a:pt x="0" y="30"/>
                  </a:lnTo>
                  <a:lnTo>
                    <a:pt x="0" y="31"/>
                  </a:lnTo>
                  <a:lnTo>
                    <a:pt x="2" y="32"/>
                  </a:lnTo>
                  <a:lnTo>
                    <a:pt x="2" y="39"/>
                  </a:lnTo>
                  <a:lnTo>
                    <a:pt x="4" y="38"/>
                  </a:lnTo>
                  <a:lnTo>
                    <a:pt x="4" y="42"/>
                  </a:lnTo>
                  <a:lnTo>
                    <a:pt x="4" y="40"/>
                  </a:lnTo>
                  <a:lnTo>
                    <a:pt x="7" y="42"/>
                  </a:lnTo>
                  <a:lnTo>
                    <a:pt x="7" y="44"/>
                  </a:lnTo>
                  <a:lnTo>
                    <a:pt x="9" y="45"/>
                  </a:lnTo>
                  <a:lnTo>
                    <a:pt x="9" y="47"/>
                  </a:lnTo>
                  <a:lnTo>
                    <a:pt x="9" y="48"/>
                  </a:lnTo>
                  <a:lnTo>
                    <a:pt x="13" y="47"/>
                  </a:lnTo>
                  <a:lnTo>
                    <a:pt x="15" y="44"/>
                  </a:lnTo>
                  <a:lnTo>
                    <a:pt x="11" y="40"/>
                  </a:lnTo>
                  <a:lnTo>
                    <a:pt x="15" y="41"/>
                  </a:lnTo>
                  <a:lnTo>
                    <a:pt x="17" y="42"/>
                  </a:lnTo>
                  <a:lnTo>
                    <a:pt x="17" y="41"/>
                  </a:lnTo>
                  <a:lnTo>
                    <a:pt x="19" y="41"/>
                  </a:lnTo>
                  <a:lnTo>
                    <a:pt x="21" y="40"/>
                  </a:lnTo>
                  <a:lnTo>
                    <a:pt x="19" y="42"/>
                  </a:lnTo>
                  <a:lnTo>
                    <a:pt x="19" y="44"/>
                  </a:lnTo>
                  <a:lnTo>
                    <a:pt x="17" y="45"/>
                  </a:lnTo>
                  <a:lnTo>
                    <a:pt x="17" y="46"/>
                  </a:lnTo>
                  <a:lnTo>
                    <a:pt x="17" y="48"/>
                  </a:lnTo>
                  <a:lnTo>
                    <a:pt x="15" y="48"/>
                  </a:lnTo>
                  <a:lnTo>
                    <a:pt x="15" y="50"/>
                  </a:lnTo>
                  <a:lnTo>
                    <a:pt x="19" y="52"/>
                  </a:lnTo>
                  <a:lnTo>
                    <a:pt x="19" y="54"/>
                  </a:lnTo>
                  <a:lnTo>
                    <a:pt x="21" y="54"/>
                  </a:lnTo>
                  <a:lnTo>
                    <a:pt x="26" y="53"/>
                  </a:lnTo>
                  <a:lnTo>
                    <a:pt x="26" y="55"/>
                  </a:lnTo>
                  <a:lnTo>
                    <a:pt x="26" y="57"/>
                  </a:lnTo>
                  <a:lnTo>
                    <a:pt x="15" y="55"/>
                  </a:lnTo>
                  <a:lnTo>
                    <a:pt x="13" y="54"/>
                  </a:lnTo>
                  <a:lnTo>
                    <a:pt x="11" y="54"/>
                  </a:lnTo>
                  <a:lnTo>
                    <a:pt x="17" y="58"/>
                  </a:lnTo>
                  <a:lnTo>
                    <a:pt x="19" y="60"/>
                  </a:lnTo>
                  <a:lnTo>
                    <a:pt x="17" y="61"/>
                  </a:lnTo>
                  <a:lnTo>
                    <a:pt x="15" y="63"/>
                  </a:lnTo>
                  <a:lnTo>
                    <a:pt x="19" y="65"/>
                  </a:lnTo>
                  <a:lnTo>
                    <a:pt x="19" y="66"/>
                  </a:lnTo>
                  <a:lnTo>
                    <a:pt x="19" y="68"/>
                  </a:lnTo>
                  <a:lnTo>
                    <a:pt x="21" y="69"/>
                  </a:lnTo>
                  <a:lnTo>
                    <a:pt x="30" y="71"/>
                  </a:lnTo>
                  <a:lnTo>
                    <a:pt x="34" y="71"/>
                  </a:lnTo>
                  <a:lnTo>
                    <a:pt x="38" y="70"/>
                  </a:lnTo>
                  <a:lnTo>
                    <a:pt x="38" y="72"/>
                  </a:lnTo>
                  <a:lnTo>
                    <a:pt x="34" y="73"/>
                  </a:lnTo>
                  <a:lnTo>
                    <a:pt x="28" y="73"/>
                  </a:lnTo>
                  <a:lnTo>
                    <a:pt x="26" y="74"/>
                  </a:lnTo>
                  <a:lnTo>
                    <a:pt x="30" y="77"/>
                  </a:lnTo>
                  <a:lnTo>
                    <a:pt x="30" y="78"/>
                  </a:lnTo>
                  <a:lnTo>
                    <a:pt x="34" y="79"/>
                  </a:lnTo>
                  <a:lnTo>
                    <a:pt x="34" y="78"/>
                  </a:lnTo>
                  <a:lnTo>
                    <a:pt x="36" y="81"/>
                  </a:lnTo>
                  <a:lnTo>
                    <a:pt x="34" y="82"/>
                  </a:lnTo>
                  <a:lnTo>
                    <a:pt x="36" y="84"/>
                  </a:lnTo>
                  <a:lnTo>
                    <a:pt x="40" y="85"/>
                  </a:lnTo>
                  <a:lnTo>
                    <a:pt x="42" y="84"/>
                  </a:lnTo>
                  <a:lnTo>
                    <a:pt x="42" y="85"/>
                  </a:lnTo>
                  <a:lnTo>
                    <a:pt x="42" y="84"/>
                  </a:lnTo>
                  <a:lnTo>
                    <a:pt x="47" y="85"/>
                  </a:lnTo>
                  <a:lnTo>
                    <a:pt x="49" y="84"/>
                  </a:lnTo>
                  <a:lnTo>
                    <a:pt x="51" y="84"/>
                  </a:lnTo>
                  <a:lnTo>
                    <a:pt x="53" y="81"/>
                  </a:lnTo>
                  <a:lnTo>
                    <a:pt x="53" y="80"/>
                  </a:lnTo>
                  <a:lnTo>
                    <a:pt x="53" y="78"/>
                  </a:lnTo>
                  <a:lnTo>
                    <a:pt x="57" y="78"/>
                  </a:lnTo>
                  <a:lnTo>
                    <a:pt x="59" y="78"/>
                  </a:lnTo>
                  <a:lnTo>
                    <a:pt x="59" y="76"/>
                  </a:lnTo>
                  <a:lnTo>
                    <a:pt x="57" y="74"/>
                  </a:lnTo>
                  <a:lnTo>
                    <a:pt x="55" y="74"/>
                  </a:lnTo>
                  <a:lnTo>
                    <a:pt x="59" y="64"/>
                  </a:lnTo>
                  <a:lnTo>
                    <a:pt x="61" y="63"/>
                  </a:lnTo>
                  <a:lnTo>
                    <a:pt x="61" y="64"/>
                  </a:lnTo>
                  <a:lnTo>
                    <a:pt x="61" y="66"/>
                  </a:lnTo>
                  <a:lnTo>
                    <a:pt x="63" y="69"/>
                  </a:lnTo>
                  <a:lnTo>
                    <a:pt x="66" y="69"/>
                  </a:lnTo>
                  <a:lnTo>
                    <a:pt x="68" y="66"/>
                  </a:lnTo>
                  <a:lnTo>
                    <a:pt x="68" y="62"/>
                  </a:lnTo>
                  <a:lnTo>
                    <a:pt x="70" y="60"/>
                  </a:lnTo>
                  <a:lnTo>
                    <a:pt x="72" y="61"/>
                  </a:lnTo>
                  <a:lnTo>
                    <a:pt x="72" y="64"/>
                  </a:lnTo>
                  <a:lnTo>
                    <a:pt x="68" y="70"/>
                  </a:lnTo>
                  <a:lnTo>
                    <a:pt x="70" y="73"/>
                  </a:lnTo>
                  <a:lnTo>
                    <a:pt x="72" y="73"/>
                  </a:lnTo>
                  <a:lnTo>
                    <a:pt x="74" y="76"/>
                  </a:lnTo>
                  <a:lnTo>
                    <a:pt x="80" y="73"/>
                  </a:lnTo>
                  <a:lnTo>
                    <a:pt x="80" y="72"/>
                  </a:lnTo>
                  <a:lnTo>
                    <a:pt x="82" y="71"/>
                  </a:lnTo>
                  <a:lnTo>
                    <a:pt x="84" y="70"/>
                  </a:lnTo>
                  <a:lnTo>
                    <a:pt x="84" y="65"/>
                  </a:lnTo>
                  <a:lnTo>
                    <a:pt x="87" y="64"/>
                  </a:lnTo>
                  <a:lnTo>
                    <a:pt x="89" y="63"/>
                  </a:lnTo>
                  <a:lnTo>
                    <a:pt x="89" y="64"/>
                  </a:lnTo>
                  <a:lnTo>
                    <a:pt x="89" y="65"/>
                  </a:lnTo>
                  <a:lnTo>
                    <a:pt x="91" y="66"/>
                  </a:lnTo>
                  <a:lnTo>
                    <a:pt x="89" y="69"/>
                  </a:lnTo>
                  <a:lnTo>
                    <a:pt x="87" y="70"/>
                  </a:lnTo>
                  <a:lnTo>
                    <a:pt x="87" y="72"/>
                  </a:lnTo>
                  <a:lnTo>
                    <a:pt x="84" y="72"/>
                  </a:lnTo>
                  <a:lnTo>
                    <a:pt x="84" y="74"/>
                  </a:lnTo>
                  <a:lnTo>
                    <a:pt x="84" y="76"/>
                  </a:lnTo>
                  <a:lnTo>
                    <a:pt x="87" y="76"/>
                  </a:lnTo>
                  <a:lnTo>
                    <a:pt x="89" y="74"/>
                  </a:lnTo>
                  <a:lnTo>
                    <a:pt x="91" y="77"/>
                  </a:lnTo>
                  <a:lnTo>
                    <a:pt x="93" y="77"/>
                  </a:lnTo>
                  <a:lnTo>
                    <a:pt x="99" y="76"/>
                  </a:lnTo>
                  <a:lnTo>
                    <a:pt x="99" y="77"/>
                  </a:lnTo>
                  <a:lnTo>
                    <a:pt x="95" y="77"/>
                  </a:lnTo>
                  <a:lnTo>
                    <a:pt x="93" y="78"/>
                  </a:lnTo>
                  <a:lnTo>
                    <a:pt x="91" y="79"/>
                  </a:lnTo>
                  <a:lnTo>
                    <a:pt x="84" y="79"/>
                  </a:lnTo>
                  <a:lnTo>
                    <a:pt x="82" y="78"/>
                  </a:lnTo>
                  <a:lnTo>
                    <a:pt x="76" y="79"/>
                  </a:lnTo>
                  <a:lnTo>
                    <a:pt x="72" y="81"/>
                  </a:lnTo>
                  <a:lnTo>
                    <a:pt x="74" y="84"/>
                  </a:lnTo>
                  <a:lnTo>
                    <a:pt x="74" y="85"/>
                  </a:lnTo>
                  <a:lnTo>
                    <a:pt x="72" y="84"/>
                  </a:lnTo>
                  <a:lnTo>
                    <a:pt x="70" y="84"/>
                  </a:lnTo>
                  <a:lnTo>
                    <a:pt x="68" y="85"/>
                  </a:lnTo>
                  <a:lnTo>
                    <a:pt x="66" y="87"/>
                  </a:lnTo>
                  <a:lnTo>
                    <a:pt x="66" y="89"/>
                  </a:lnTo>
                  <a:lnTo>
                    <a:pt x="63" y="89"/>
                  </a:lnTo>
                  <a:lnTo>
                    <a:pt x="61" y="89"/>
                  </a:lnTo>
                  <a:lnTo>
                    <a:pt x="53" y="90"/>
                  </a:lnTo>
                  <a:lnTo>
                    <a:pt x="53" y="91"/>
                  </a:lnTo>
                  <a:lnTo>
                    <a:pt x="53" y="93"/>
                  </a:lnTo>
                  <a:lnTo>
                    <a:pt x="53" y="94"/>
                  </a:lnTo>
                  <a:lnTo>
                    <a:pt x="51" y="94"/>
                  </a:lnTo>
                  <a:lnTo>
                    <a:pt x="49" y="90"/>
                  </a:lnTo>
                  <a:lnTo>
                    <a:pt x="44" y="90"/>
                  </a:lnTo>
                  <a:lnTo>
                    <a:pt x="44" y="91"/>
                  </a:lnTo>
                  <a:lnTo>
                    <a:pt x="47" y="101"/>
                  </a:lnTo>
                  <a:lnTo>
                    <a:pt x="47" y="102"/>
                  </a:lnTo>
                  <a:lnTo>
                    <a:pt x="47" y="103"/>
                  </a:lnTo>
                  <a:lnTo>
                    <a:pt x="49" y="103"/>
                  </a:lnTo>
                  <a:lnTo>
                    <a:pt x="51" y="103"/>
                  </a:lnTo>
                  <a:lnTo>
                    <a:pt x="53" y="102"/>
                  </a:lnTo>
                  <a:lnTo>
                    <a:pt x="55" y="102"/>
                  </a:lnTo>
                  <a:lnTo>
                    <a:pt x="59" y="102"/>
                  </a:lnTo>
                  <a:lnTo>
                    <a:pt x="59" y="101"/>
                  </a:lnTo>
                  <a:lnTo>
                    <a:pt x="61" y="102"/>
                  </a:lnTo>
                  <a:lnTo>
                    <a:pt x="63" y="101"/>
                  </a:lnTo>
                  <a:lnTo>
                    <a:pt x="63" y="102"/>
                  </a:lnTo>
                  <a:lnTo>
                    <a:pt x="68" y="101"/>
                  </a:lnTo>
                  <a:lnTo>
                    <a:pt x="70" y="98"/>
                  </a:lnTo>
                  <a:lnTo>
                    <a:pt x="72" y="98"/>
                  </a:lnTo>
                  <a:lnTo>
                    <a:pt x="74" y="98"/>
                  </a:lnTo>
                  <a:lnTo>
                    <a:pt x="76" y="99"/>
                  </a:lnTo>
                  <a:lnTo>
                    <a:pt x="82" y="98"/>
                  </a:lnTo>
                  <a:lnTo>
                    <a:pt x="84" y="99"/>
                  </a:lnTo>
                  <a:lnTo>
                    <a:pt x="89" y="98"/>
                  </a:lnTo>
                  <a:lnTo>
                    <a:pt x="89" y="96"/>
                  </a:lnTo>
                  <a:lnTo>
                    <a:pt x="91" y="96"/>
                  </a:lnTo>
                  <a:lnTo>
                    <a:pt x="93" y="97"/>
                  </a:lnTo>
                  <a:lnTo>
                    <a:pt x="91" y="97"/>
                  </a:lnTo>
                  <a:lnTo>
                    <a:pt x="93" y="98"/>
                  </a:lnTo>
                  <a:lnTo>
                    <a:pt x="93" y="101"/>
                  </a:lnTo>
                  <a:lnTo>
                    <a:pt x="91" y="101"/>
                  </a:lnTo>
                  <a:lnTo>
                    <a:pt x="87" y="101"/>
                  </a:lnTo>
                  <a:lnTo>
                    <a:pt x="84" y="99"/>
                  </a:lnTo>
                  <a:lnTo>
                    <a:pt x="84" y="102"/>
                  </a:lnTo>
                  <a:lnTo>
                    <a:pt x="80" y="102"/>
                  </a:lnTo>
                  <a:lnTo>
                    <a:pt x="80" y="103"/>
                  </a:lnTo>
                  <a:lnTo>
                    <a:pt x="78" y="103"/>
                  </a:lnTo>
                  <a:lnTo>
                    <a:pt x="76" y="103"/>
                  </a:lnTo>
                  <a:lnTo>
                    <a:pt x="63" y="105"/>
                  </a:lnTo>
                  <a:lnTo>
                    <a:pt x="61" y="105"/>
                  </a:lnTo>
                  <a:lnTo>
                    <a:pt x="63" y="106"/>
                  </a:lnTo>
                  <a:lnTo>
                    <a:pt x="66" y="107"/>
                  </a:lnTo>
                  <a:lnTo>
                    <a:pt x="78" y="109"/>
                  </a:lnTo>
                  <a:lnTo>
                    <a:pt x="78" y="111"/>
                  </a:lnTo>
                  <a:lnTo>
                    <a:pt x="78" y="112"/>
                  </a:lnTo>
                  <a:lnTo>
                    <a:pt x="70" y="111"/>
                  </a:lnTo>
                  <a:lnTo>
                    <a:pt x="70" y="110"/>
                  </a:lnTo>
                  <a:lnTo>
                    <a:pt x="68" y="111"/>
                  </a:lnTo>
                  <a:lnTo>
                    <a:pt x="63" y="110"/>
                  </a:lnTo>
                  <a:lnTo>
                    <a:pt x="61" y="110"/>
                  </a:lnTo>
                  <a:lnTo>
                    <a:pt x="61" y="112"/>
                  </a:lnTo>
                  <a:lnTo>
                    <a:pt x="59" y="112"/>
                  </a:lnTo>
                  <a:lnTo>
                    <a:pt x="57" y="109"/>
                  </a:lnTo>
                  <a:lnTo>
                    <a:pt x="53" y="109"/>
                  </a:lnTo>
                  <a:lnTo>
                    <a:pt x="51" y="111"/>
                  </a:lnTo>
                  <a:lnTo>
                    <a:pt x="51" y="113"/>
                  </a:lnTo>
                  <a:lnTo>
                    <a:pt x="51" y="115"/>
                  </a:lnTo>
                  <a:lnTo>
                    <a:pt x="53" y="120"/>
                  </a:lnTo>
                  <a:lnTo>
                    <a:pt x="55" y="121"/>
                  </a:lnTo>
                  <a:lnTo>
                    <a:pt x="55" y="123"/>
                  </a:lnTo>
                  <a:lnTo>
                    <a:pt x="63" y="126"/>
                  </a:lnTo>
                  <a:lnTo>
                    <a:pt x="66" y="126"/>
                  </a:lnTo>
                  <a:lnTo>
                    <a:pt x="68" y="127"/>
                  </a:lnTo>
                  <a:lnTo>
                    <a:pt x="68" y="129"/>
                  </a:lnTo>
                  <a:lnTo>
                    <a:pt x="70" y="129"/>
                  </a:lnTo>
                  <a:lnTo>
                    <a:pt x="74" y="129"/>
                  </a:lnTo>
                  <a:lnTo>
                    <a:pt x="76" y="129"/>
                  </a:lnTo>
                  <a:lnTo>
                    <a:pt x="78" y="129"/>
                  </a:lnTo>
                  <a:lnTo>
                    <a:pt x="80" y="129"/>
                  </a:lnTo>
                  <a:lnTo>
                    <a:pt x="82" y="130"/>
                  </a:lnTo>
                  <a:lnTo>
                    <a:pt x="84" y="129"/>
                  </a:lnTo>
                  <a:lnTo>
                    <a:pt x="84" y="130"/>
                  </a:lnTo>
                  <a:lnTo>
                    <a:pt x="82" y="133"/>
                  </a:lnTo>
                  <a:lnTo>
                    <a:pt x="82" y="131"/>
                  </a:lnTo>
                  <a:lnTo>
                    <a:pt x="78" y="131"/>
                  </a:lnTo>
                  <a:lnTo>
                    <a:pt x="74" y="134"/>
                  </a:lnTo>
                  <a:lnTo>
                    <a:pt x="74" y="135"/>
                  </a:lnTo>
                  <a:lnTo>
                    <a:pt x="84" y="139"/>
                  </a:lnTo>
                  <a:lnTo>
                    <a:pt x="84" y="144"/>
                  </a:lnTo>
                  <a:lnTo>
                    <a:pt x="87" y="143"/>
                  </a:lnTo>
                  <a:lnTo>
                    <a:pt x="87" y="144"/>
                  </a:lnTo>
                  <a:lnTo>
                    <a:pt x="89" y="145"/>
                  </a:lnTo>
                  <a:lnTo>
                    <a:pt x="91" y="144"/>
                  </a:lnTo>
                  <a:lnTo>
                    <a:pt x="95" y="143"/>
                  </a:lnTo>
                  <a:lnTo>
                    <a:pt x="95" y="141"/>
                  </a:lnTo>
                  <a:lnTo>
                    <a:pt x="95" y="137"/>
                  </a:lnTo>
                  <a:lnTo>
                    <a:pt x="95" y="136"/>
                  </a:lnTo>
                  <a:lnTo>
                    <a:pt x="95" y="135"/>
                  </a:lnTo>
                  <a:lnTo>
                    <a:pt x="95" y="134"/>
                  </a:lnTo>
                  <a:lnTo>
                    <a:pt x="99" y="133"/>
                  </a:lnTo>
                  <a:lnTo>
                    <a:pt x="99" y="130"/>
                  </a:lnTo>
                  <a:lnTo>
                    <a:pt x="99" y="129"/>
                  </a:lnTo>
                  <a:lnTo>
                    <a:pt x="99" y="128"/>
                  </a:lnTo>
                  <a:lnTo>
                    <a:pt x="99" y="125"/>
                  </a:lnTo>
                  <a:lnTo>
                    <a:pt x="99" y="120"/>
                  </a:lnTo>
                  <a:lnTo>
                    <a:pt x="99" y="119"/>
                  </a:lnTo>
                  <a:lnTo>
                    <a:pt x="103" y="117"/>
                  </a:lnTo>
                  <a:lnTo>
                    <a:pt x="106" y="115"/>
                  </a:lnTo>
                  <a:lnTo>
                    <a:pt x="106" y="114"/>
                  </a:lnTo>
                  <a:lnTo>
                    <a:pt x="103" y="114"/>
                  </a:lnTo>
                  <a:lnTo>
                    <a:pt x="103" y="113"/>
                  </a:lnTo>
                  <a:lnTo>
                    <a:pt x="110" y="112"/>
                  </a:lnTo>
                  <a:lnTo>
                    <a:pt x="112" y="112"/>
                  </a:lnTo>
                  <a:lnTo>
                    <a:pt x="112" y="111"/>
                  </a:lnTo>
                  <a:lnTo>
                    <a:pt x="114" y="110"/>
                  </a:lnTo>
                  <a:lnTo>
                    <a:pt x="116" y="104"/>
                  </a:lnTo>
                  <a:lnTo>
                    <a:pt x="114" y="104"/>
                  </a:lnTo>
                  <a:lnTo>
                    <a:pt x="116" y="94"/>
                  </a:lnTo>
                  <a:lnTo>
                    <a:pt x="116" y="93"/>
                  </a:lnTo>
                  <a:lnTo>
                    <a:pt x="116" y="91"/>
                  </a:lnTo>
                  <a:lnTo>
                    <a:pt x="118" y="91"/>
                  </a:lnTo>
                  <a:lnTo>
                    <a:pt x="122" y="91"/>
                  </a:lnTo>
                  <a:lnTo>
                    <a:pt x="122" y="85"/>
                  </a:lnTo>
                  <a:lnTo>
                    <a:pt x="125" y="84"/>
                  </a:lnTo>
                  <a:lnTo>
                    <a:pt x="125" y="82"/>
                  </a:lnTo>
                  <a:lnTo>
                    <a:pt x="125" y="76"/>
                  </a:lnTo>
                  <a:lnTo>
                    <a:pt x="129" y="76"/>
                  </a:lnTo>
                  <a:lnTo>
                    <a:pt x="129" y="74"/>
                  </a:lnTo>
                  <a:lnTo>
                    <a:pt x="131" y="74"/>
                  </a:lnTo>
                  <a:lnTo>
                    <a:pt x="133" y="71"/>
                  </a:lnTo>
                  <a:lnTo>
                    <a:pt x="131" y="70"/>
                  </a:lnTo>
                  <a:lnTo>
                    <a:pt x="135" y="69"/>
                  </a:lnTo>
                  <a:lnTo>
                    <a:pt x="137" y="70"/>
                  </a:lnTo>
                  <a:lnTo>
                    <a:pt x="141" y="66"/>
                  </a:lnTo>
                  <a:lnTo>
                    <a:pt x="146" y="66"/>
                  </a:lnTo>
                  <a:lnTo>
                    <a:pt x="150" y="65"/>
                  </a:lnTo>
                  <a:lnTo>
                    <a:pt x="154" y="66"/>
                  </a:lnTo>
                  <a:lnTo>
                    <a:pt x="158" y="65"/>
                  </a:lnTo>
                  <a:lnTo>
                    <a:pt x="160" y="62"/>
                  </a:lnTo>
                  <a:lnTo>
                    <a:pt x="160" y="58"/>
                  </a:lnTo>
                  <a:lnTo>
                    <a:pt x="158" y="57"/>
                  </a:lnTo>
                  <a:lnTo>
                    <a:pt x="154" y="57"/>
                  </a:lnTo>
                  <a:lnTo>
                    <a:pt x="143" y="55"/>
                  </a:lnTo>
                  <a:lnTo>
                    <a:pt x="141" y="54"/>
                  </a:lnTo>
                  <a:lnTo>
                    <a:pt x="135" y="53"/>
                  </a:lnTo>
                  <a:lnTo>
                    <a:pt x="133" y="47"/>
                  </a:lnTo>
                  <a:lnTo>
                    <a:pt x="131" y="46"/>
                  </a:lnTo>
                  <a:lnTo>
                    <a:pt x="129" y="45"/>
                  </a:lnTo>
                  <a:lnTo>
                    <a:pt x="120" y="45"/>
                  </a:lnTo>
                  <a:lnTo>
                    <a:pt x="120" y="41"/>
                  </a:lnTo>
                  <a:lnTo>
                    <a:pt x="120" y="39"/>
                  </a:lnTo>
                  <a:lnTo>
                    <a:pt x="120" y="38"/>
                  </a:lnTo>
                  <a:lnTo>
                    <a:pt x="120" y="36"/>
                  </a:lnTo>
                  <a:lnTo>
                    <a:pt x="116" y="28"/>
                  </a:lnTo>
                  <a:lnTo>
                    <a:pt x="112" y="28"/>
                  </a:lnTo>
                  <a:lnTo>
                    <a:pt x="112" y="25"/>
                  </a:lnTo>
                  <a:lnTo>
                    <a:pt x="110" y="26"/>
                  </a:lnTo>
                  <a:lnTo>
                    <a:pt x="108" y="29"/>
                  </a:lnTo>
                  <a:lnTo>
                    <a:pt x="108" y="31"/>
                  </a:lnTo>
                  <a:lnTo>
                    <a:pt x="110" y="32"/>
                  </a:lnTo>
                  <a:lnTo>
                    <a:pt x="106" y="34"/>
                  </a:lnTo>
                  <a:lnTo>
                    <a:pt x="101" y="38"/>
                  </a:lnTo>
                  <a:lnTo>
                    <a:pt x="101" y="37"/>
                  </a:lnTo>
                  <a:lnTo>
                    <a:pt x="103" y="36"/>
                  </a:lnTo>
                  <a:lnTo>
                    <a:pt x="106" y="33"/>
                  </a:lnTo>
                  <a:lnTo>
                    <a:pt x="103" y="30"/>
                  </a:lnTo>
                  <a:lnTo>
                    <a:pt x="101" y="30"/>
                  </a:lnTo>
                  <a:lnTo>
                    <a:pt x="101" y="29"/>
                  </a:lnTo>
                  <a:lnTo>
                    <a:pt x="103" y="28"/>
                  </a:lnTo>
                  <a:lnTo>
                    <a:pt x="106" y="23"/>
                  </a:lnTo>
                  <a:lnTo>
                    <a:pt x="108" y="23"/>
                  </a:lnTo>
                  <a:lnTo>
                    <a:pt x="108" y="20"/>
                  </a:lnTo>
                  <a:lnTo>
                    <a:pt x="95" y="10"/>
                  </a:lnTo>
                  <a:lnTo>
                    <a:pt x="91" y="12"/>
                  </a:lnTo>
                  <a:lnTo>
                    <a:pt x="93" y="14"/>
                  </a:lnTo>
                  <a:lnTo>
                    <a:pt x="91" y="15"/>
                  </a:lnTo>
                  <a:lnTo>
                    <a:pt x="89" y="14"/>
                  </a:lnTo>
                  <a:lnTo>
                    <a:pt x="87" y="10"/>
                  </a:lnTo>
                  <a:lnTo>
                    <a:pt x="87" y="6"/>
                  </a:lnTo>
                  <a:lnTo>
                    <a:pt x="84" y="4"/>
                  </a:lnTo>
                  <a:lnTo>
                    <a:pt x="80" y="0"/>
                  </a:lnTo>
                  <a:lnTo>
                    <a:pt x="78" y="1"/>
                  </a:lnTo>
                  <a:lnTo>
                    <a:pt x="76" y="4"/>
                  </a:lnTo>
                  <a:lnTo>
                    <a:pt x="78" y="8"/>
                  </a:lnTo>
                  <a:lnTo>
                    <a:pt x="78" y="10"/>
                  </a:lnTo>
                  <a:lnTo>
                    <a:pt x="78" y="12"/>
                  </a:lnTo>
                  <a:lnTo>
                    <a:pt x="80" y="14"/>
                  </a:lnTo>
                  <a:lnTo>
                    <a:pt x="76" y="14"/>
                  </a:lnTo>
                  <a:lnTo>
                    <a:pt x="74" y="22"/>
                  </a:lnTo>
                  <a:lnTo>
                    <a:pt x="76" y="22"/>
                  </a:lnTo>
                  <a:lnTo>
                    <a:pt x="78" y="41"/>
                  </a:lnTo>
                  <a:lnTo>
                    <a:pt x="80" y="46"/>
                  </a:lnTo>
                  <a:lnTo>
                    <a:pt x="87" y="55"/>
                  </a:lnTo>
                  <a:lnTo>
                    <a:pt x="87" y="56"/>
                  </a:lnTo>
                  <a:lnTo>
                    <a:pt x="84" y="55"/>
                  </a:lnTo>
                  <a:lnTo>
                    <a:pt x="80" y="54"/>
                  </a:lnTo>
                  <a:lnTo>
                    <a:pt x="74" y="45"/>
                  </a:lnTo>
                  <a:lnTo>
                    <a:pt x="72" y="45"/>
                  </a:lnTo>
                  <a:lnTo>
                    <a:pt x="72" y="46"/>
                  </a:lnTo>
                  <a:lnTo>
                    <a:pt x="70" y="46"/>
                  </a:lnTo>
                  <a:lnTo>
                    <a:pt x="72" y="44"/>
                  </a:lnTo>
                  <a:lnTo>
                    <a:pt x="68" y="23"/>
                  </a:lnTo>
                  <a:lnTo>
                    <a:pt x="66" y="22"/>
                  </a:lnTo>
                  <a:lnTo>
                    <a:pt x="66" y="21"/>
                  </a:lnTo>
                  <a:lnTo>
                    <a:pt x="61" y="20"/>
                  </a:lnTo>
                  <a:lnTo>
                    <a:pt x="57" y="17"/>
                  </a:lnTo>
                  <a:lnTo>
                    <a:pt x="55" y="21"/>
                  </a:lnTo>
                  <a:lnTo>
                    <a:pt x="53" y="23"/>
                  </a:lnTo>
                  <a:lnTo>
                    <a:pt x="51" y="24"/>
                  </a:lnTo>
                  <a:lnTo>
                    <a:pt x="51" y="25"/>
                  </a:lnTo>
                  <a:lnTo>
                    <a:pt x="49" y="28"/>
                  </a:lnTo>
                  <a:lnTo>
                    <a:pt x="47" y="29"/>
                  </a:lnTo>
                  <a:lnTo>
                    <a:pt x="51" y="41"/>
                  </a:lnTo>
                  <a:lnTo>
                    <a:pt x="53" y="44"/>
                  </a:lnTo>
                  <a:lnTo>
                    <a:pt x="51" y="42"/>
                  </a:lnTo>
                  <a:lnTo>
                    <a:pt x="47" y="38"/>
                  </a:lnTo>
                  <a:lnTo>
                    <a:pt x="44" y="34"/>
                  </a:lnTo>
                  <a:lnTo>
                    <a:pt x="42" y="32"/>
                  </a:lnTo>
                  <a:lnTo>
                    <a:pt x="40" y="34"/>
                  </a:lnTo>
                  <a:lnTo>
                    <a:pt x="40" y="36"/>
                  </a:lnTo>
                  <a:lnTo>
                    <a:pt x="38" y="34"/>
                  </a:lnTo>
                  <a:lnTo>
                    <a:pt x="38" y="32"/>
                  </a:lnTo>
                  <a:lnTo>
                    <a:pt x="38" y="31"/>
                  </a:lnTo>
                  <a:lnTo>
                    <a:pt x="40" y="30"/>
                  </a:lnTo>
                  <a:lnTo>
                    <a:pt x="42" y="28"/>
                  </a:lnTo>
                  <a:lnTo>
                    <a:pt x="36" y="28"/>
                  </a:lnTo>
                  <a:lnTo>
                    <a:pt x="30" y="30"/>
                  </a:lnTo>
                  <a:lnTo>
                    <a:pt x="26" y="29"/>
                  </a:lnTo>
                  <a:lnTo>
                    <a:pt x="26" y="28"/>
                  </a:lnTo>
                  <a:lnTo>
                    <a:pt x="32" y="26"/>
                  </a:lnTo>
                  <a:lnTo>
                    <a:pt x="34" y="24"/>
                  </a:lnTo>
                  <a:lnTo>
                    <a:pt x="36" y="23"/>
                  </a:lnTo>
                  <a:lnTo>
                    <a:pt x="38" y="23"/>
                  </a:lnTo>
                  <a:lnTo>
                    <a:pt x="40" y="22"/>
                  </a:lnTo>
                  <a:lnTo>
                    <a:pt x="42" y="23"/>
                  </a:lnTo>
                  <a:lnTo>
                    <a:pt x="47" y="22"/>
                  </a:lnTo>
                  <a:lnTo>
                    <a:pt x="47" y="21"/>
                  </a:lnTo>
                  <a:lnTo>
                    <a:pt x="49" y="18"/>
                  </a:lnTo>
                  <a:lnTo>
                    <a:pt x="47" y="16"/>
                  </a:lnTo>
                  <a:lnTo>
                    <a:pt x="44" y="15"/>
                  </a:lnTo>
                  <a:lnTo>
                    <a:pt x="38" y="16"/>
                  </a:lnTo>
                  <a:lnTo>
                    <a:pt x="34" y="18"/>
                  </a:lnTo>
                  <a:lnTo>
                    <a:pt x="28" y="20"/>
                  </a:lnTo>
                  <a:lnTo>
                    <a:pt x="26" y="18"/>
                  </a:lnTo>
                  <a:lnTo>
                    <a:pt x="23" y="16"/>
                  </a:lnTo>
                  <a:lnTo>
                    <a:pt x="21" y="16"/>
                  </a:lnTo>
                  <a:lnTo>
                    <a:pt x="23" y="23"/>
                  </a:lnTo>
                  <a:lnTo>
                    <a:pt x="21" y="22"/>
                  </a:lnTo>
                  <a:lnTo>
                    <a:pt x="21" y="23"/>
                  </a:lnTo>
                  <a:lnTo>
                    <a:pt x="15" y="16"/>
                  </a:lnTo>
                  <a:lnTo>
                    <a:pt x="13" y="17"/>
                  </a:lnTo>
                  <a:lnTo>
                    <a:pt x="13" y="18"/>
                  </a:lnTo>
                  <a:lnTo>
                    <a:pt x="11" y="21"/>
                  </a:lnTo>
                  <a:lnTo>
                    <a:pt x="9" y="18"/>
                  </a:lnTo>
                  <a:lnTo>
                    <a:pt x="7" y="20"/>
                  </a:lnTo>
                  <a:lnTo>
                    <a:pt x="7" y="21"/>
                  </a:lnTo>
                  <a:lnTo>
                    <a:pt x="11" y="24"/>
                  </a:lnTo>
                  <a:lnTo>
                    <a:pt x="9" y="25"/>
                  </a:lnTo>
                  <a:lnTo>
                    <a:pt x="7" y="25"/>
                  </a:lnTo>
                  <a:lnTo>
                    <a:pt x="4" y="22"/>
                  </a:lnTo>
                  <a:lnTo>
                    <a:pt x="2" y="22"/>
                  </a:lnTo>
                  <a:lnTo>
                    <a:pt x="2" y="25"/>
                  </a:lnTo>
                  <a:lnTo>
                    <a:pt x="4" y="29"/>
                  </a:lnTo>
                  <a:lnTo>
                    <a:pt x="4" y="30"/>
                  </a:lnTo>
                  <a:lnTo>
                    <a:pt x="2" y="2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7" name="Freeform 1388"/>
            <p:cNvSpPr>
              <a:spLocks/>
            </p:cNvSpPr>
            <p:nvPr/>
          </p:nvSpPr>
          <p:spPr bwMode="auto">
            <a:xfrm>
              <a:off x="4554949" y="3534087"/>
              <a:ext cx="10935" cy="9299"/>
            </a:xfrm>
            <a:custGeom>
              <a:avLst/>
              <a:gdLst>
                <a:gd name="T0" fmla="*/ 0 w 12"/>
                <a:gd name="T1" fmla="*/ 7 h 8"/>
                <a:gd name="T2" fmla="*/ 0 w 12"/>
                <a:gd name="T3" fmla="*/ 7 h 8"/>
                <a:gd name="T4" fmla="*/ 4 w 12"/>
                <a:gd name="T5" fmla="*/ 8 h 8"/>
                <a:gd name="T6" fmla="*/ 10 w 12"/>
                <a:gd name="T7" fmla="*/ 7 h 8"/>
                <a:gd name="T8" fmla="*/ 10 w 12"/>
                <a:gd name="T9" fmla="*/ 5 h 8"/>
                <a:gd name="T10" fmla="*/ 12 w 12"/>
                <a:gd name="T11" fmla="*/ 3 h 8"/>
                <a:gd name="T12" fmla="*/ 12 w 12"/>
                <a:gd name="T13" fmla="*/ 2 h 8"/>
                <a:gd name="T14" fmla="*/ 10 w 12"/>
                <a:gd name="T15" fmla="*/ 0 h 8"/>
                <a:gd name="T16" fmla="*/ 10 w 12"/>
                <a:gd name="T17" fmla="*/ 3 h 8"/>
                <a:gd name="T18" fmla="*/ 8 w 12"/>
                <a:gd name="T19" fmla="*/ 4 h 8"/>
                <a:gd name="T20" fmla="*/ 8 w 12"/>
                <a:gd name="T21" fmla="*/ 4 h 8"/>
                <a:gd name="T22" fmla="*/ 6 w 12"/>
                <a:gd name="T23" fmla="*/ 3 h 8"/>
                <a:gd name="T24" fmla="*/ 6 w 12"/>
                <a:gd name="T25" fmla="*/ 4 h 8"/>
                <a:gd name="T26" fmla="*/ 6 w 12"/>
                <a:gd name="T27" fmla="*/ 5 h 8"/>
                <a:gd name="T28" fmla="*/ 2 w 12"/>
                <a:gd name="T29" fmla="*/ 5 h 8"/>
                <a:gd name="T30" fmla="*/ 2 w 12"/>
                <a:gd name="T31" fmla="*/ 6 h 8"/>
                <a:gd name="T32" fmla="*/ 2 w 12"/>
                <a:gd name="T33" fmla="*/ 7 h 8"/>
                <a:gd name="T34" fmla="*/ 0 w 12"/>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8"/>
                <a:gd name="T56" fmla="*/ 12 w 12"/>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8">
                  <a:moveTo>
                    <a:pt x="0" y="7"/>
                  </a:moveTo>
                  <a:lnTo>
                    <a:pt x="0" y="7"/>
                  </a:lnTo>
                  <a:lnTo>
                    <a:pt x="4" y="8"/>
                  </a:lnTo>
                  <a:lnTo>
                    <a:pt x="10" y="7"/>
                  </a:lnTo>
                  <a:lnTo>
                    <a:pt x="10" y="5"/>
                  </a:lnTo>
                  <a:lnTo>
                    <a:pt x="12" y="3"/>
                  </a:lnTo>
                  <a:lnTo>
                    <a:pt x="12" y="2"/>
                  </a:lnTo>
                  <a:lnTo>
                    <a:pt x="10" y="0"/>
                  </a:lnTo>
                  <a:lnTo>
                    <a:pt x="10" y="3"/>
                  </a:lnTo>
                  <a:lnTo>
                    <a:pt x="8" y="4"/>
                  </a:lnTo>
                  <a:lnTo>
                    <a:pt x="6" y="3"/>
                  </a:lnTo>
                  <a:lnTo>
                    <a:pt x="6" y="4"/>
                  </a:lnTo>
                  <a:lnTo>
                    <a:pt x="6" y="5"/>
                  </a:lnTo>
                  <a:lnTo>
                    <a:pt x="2" y="5"/>
                  </a:lnTo>
                  <a:lnTo>
                    <a:pt x="2" y="6"/>
                  </a:lnTo>
                  <a:lnTo>
                    <a:pt x="2" y="7"/>
                  </a:lnTo>
                  <a:lnTo>
                    <a:pt x="0" y="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8" name="Freeform 1389"/>
            <p:cNvSpPr>
              <a:spLocks/>
            </p:cNvSpPr>
            <p:nvPr/>
          </p:nvSpPr>
          <p:spPr bwMode="auto">
            <a:xfrm>
              <a:off x="4508474" y="3585234"/>
              <a:ext cx="10024" cy="6975"/>
            </a:xfrm>
            <a:custGeom>
              <a:avLst/>
              <a:gdLst>
                <a:gd name="T0" fmla="*/ 0 w 11"/>
                <a:gd name="T1" fmla="*/ 4 h 6"/>
                <a:gd name="T2" fmla="*/ 2 w 11"/>
                <a:gd name="T3" fmla="*/ 6 h 6"/>
                <a:gd name="T4" fmla="*/ 4 w 11"/>
                <a:gd name="T5" fmla="*/ 6 h 6"/>
                <a:gd name="T6" fmla="*/ 7 w 11"/>
                <a:gd name="T7" fmla="*/ 4 h 6"/>
                <a:gd name="T8" fmla="*/ 9 w 11"/>
                <a:gd name="T9" fmla="*/ 3 h 6"/>
                <a:gd name="T10" fmla="*/ 9 w 11"/>
                <a:gd name="T11" fmla="*/ 2 h 6"/>
                <a:gd name="T12" fmla="*/ 11 w 11"/>
                <a:gd name="T13" fmla="*/ 1 h 6"/>
                <a:gd name="T14" fmla="*/ 9 w 11"/>
                <a:gd name="T15" fmla="*/ 0 h 6"/>
                <a:gd name="T16" fmla="*/ 7 w 11"/>
                <a:gd name="T17" fmla="*/ 2 h 6"/>
                <a:gd name="T18" fmla="*/ 4 w 11"/>
                <a:gd name="T19" fmla="*/ 2 h 6"/>
                <a:gd name="T20" fmla="*/ 2 w 11"/>
                <a:gd name="T21" fmla="*/ 1 h 6"/>
                <a:gd name="T22" fmla="*/ 4 w 11"/>
                <a:gd name="T23" fmla="*/ 2 h 6"/>
                <a:gd name="T24" fmla="*/ 4 w 11"/>
                <a:gd name="T25" fmla="*/ 3 h 6"/>
                <a:gd name="T26" fmla="*/ 4 w 11"/>
                <a:gd name="T27" fmla="*/ 3 h 6"/>
                <a:gd name="T28" fmla="*/ 2 w 11"/>
                <a:gd name="T29" fmla="*/ 3 h 6"/>
                <a:gd name="T30" fmla="*/ 0 w 11"/>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6"/>
                <a:gd name="T50" fmla="*/ 11 w 11"/>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6">
                  <a:moveTo>
                    <a:pt x="0" y="4"/>
                  </a:moveTo>
                  <a:lnTo>
                    <a:pt x="2" y="6"/>
                  </a:lnTo>
                  <a:lnTo>
                    <a:pt x="4" y="6"/>
                  </a:lnTo>
                  <a:lnTo>
                    <a:pt x="7" y="4"/>
                  </a:lnTo>
                  <a:lnTo>
                    <a:pt x="9" y="3"/>
                  </a:lnTo>
                  <a:lnTo>
                    <a:pt x="9" y="2"/>
                  </a:lnTo>
                  <a:lnTo>
                    <a:pt x="11" y="1"/>
                  </a:lnTo>
                  <a:lnTo>
                    <a:pt x="9" y="0"/>
                  </a:lnTo>
                  <a:lnTo>
                    <a:pt x="7" y="2"/>
                  </a:lnTo>
                  <a:lnTo>
                    <a:pt x="4" y="2"/>
                  </a:lnTo>
                  <a:lnTo>
                    <a:pt x="2" y="1"/>
                  </a:lnTo>
                  <a:lnTo>
                    <a:pt x="4" y="2"/>
                  </a:lnTo>
                  <a:lnTo>
                    <a:pt x="4" y="3"/>
                  </a:lnTo>
                  <a:lnTo>
                    <a:pt x="2" y="3"/>
                  </a:lnTo>
                  <a:lnTo>
                    <a:pt x="0"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09" name="Freeform 1390"/>
            <p:cNvSpPr>
              <a:spLocks/>
            </p:cNvSpPr>
            <p:nvPr/>
          </p:nvSpPr>
          <p:spPr bwMode="auto">
            <a:xfrm>
              <a:off x="4591399" y="3242319"/>
              <a:ext cx="55587" cy="45334"/>
            </a:xfrm>
            <a:custGeom>
              <a:avLst/>
              <a:gdLst>
                <a:gd name="T0" fmla="*/ 57 w 61"/>
                <a:gd name="T1" fmla="*/ 22 h 39"/>
                <a:gd name="T2" fmla="*/ 61 w 61"/>
                <a:gd name="T3" fmla="*/ 22 h 39"/>
                <a:gd name="T4" fmla="*/ 57 w 61"/>
                <a:gd name="T5" fmla="*/ 21 h 39"/>
                <a:gd name="T6" fmla="*/ 55 w 61"/>
                <a:gd name="T7" fmla="*/ 20 h 39"/>
                <a:gd name="T8" fmla="*/ 55 w 61"/>
                <a:gd name="T9" fmla="*/ 17 h 39"/>
                <a:gd name="T10" fmla="*/ 50 w 61"/>
                <a:gd name="T11" fmla="*/ 15 h 39"/>
                <a:gd name="T12" fmla="*/ 48 w 61"/>
                <a:gd name="T13" fmla="*/ 16 h 39"/>
                <a:gd name="T14" fmla="*/ 42 w 61"/>
                <a:gd name="T15" fmla="*/ 17 h 39"/>
                <a:gd name="T16" fmla="*/ 38 w 61"/>
                <a:gd name="T17" fmla="*/ 15 h 39"/>
                <a:gd name="T18" fmla="*/ 33 w 61"/>
                <a:gd name="T19" fmla="*/ 13 h 39"/>
                <a:gd name="T20" fmla="*/ 33 w 61"/>
                <a:gd name="T21" fmla="*/ 9 h 39"/>
                <a:gd name="T22" fmla="*/ 38 w 61"/>
                <a:gd name="T23" fmla="*/ 8 h 39"/>
                <a:gd name="T24" fmla="*/ 38 w 61"/>
                <a:gd name="T25" fmla="*/ 6 h 39"/>
                <a:gd name="T26" fmla="*/ 33 w 61"/>
                <a:gd name="T27" fmla="*/ 4 h 39"/>
                <a:gd name="T28" fmla="*/ 31 w 61"/>
                <a:gd name="T29" fmla="*/ 1 h 39"/>
                <a:gd name="T30" fmla="*/ 31 w 61"/>
                <a:gd name="T31" fmla="*/ 0 h 39"/>
                <a:gd name="T32" fmla="*/ 25 w 61"/>
                <a:gd name="T33" fmla="*/ 3 h 39"/>
                <a:gd name="T34" fmla="*/ 19 w 61"/>
                <a:gd name="T35" fmla="*/ 4 h 39"/>
                <a:gd name="T36" fmla="*/ 2 w 61"/>
                <a:gd name="T37" fmla="*/ 7 h 39"/>
                <a:gd name="T38" fmla="*/ 0 w 61"/>
                <a:gd name="T39" fmla="*/ 9 h 39"/>
                <a:gd name="T40" fmla="*/ 4 w 61"/>
                <a:gd name="T41" fmla="*/ 10 h 39"/>
                <a:gd name="T42" fmla="*/ 6 w 61"/>
                <a:gd name="T43" fmla="*/ 13 h 39"/>
                <a:gd name="T44" fmla="*/ 10 w 61"/>
                <a:gd name="T45" fmla="*/ 16 h 39"/>
                <a:gd name="T46" fmla="*/ 8 w 61"/>
                <a:gd name="T47" fmla="*/ 20 h 39"/>
                <a:gd name="T48" fmla="*/ 6 w 61"/>
                <a:gd name="T49" fmla="*/ 22 h 39"/>
                <a:gd name="T50" fmla="*/ 6 w 61"/>
                <a:gd name="T51" fmla="*/ 24 h 39"/>
                <a:gd name="T52" fmla="*/ 6 w 61"/>
                <a:gd name="T53" fmla="*/ 25 h 39"/>
                <a:gd name="T54" fmla="*/ 2 w 61"/>
                <a:gd name="T55" fmla="*/ 28 h 39"/>
                <a:gd name="T56" fmla="*/ 0 w 61"/>
                <a:gd name="T57" fmla="*/ 29 h 39"/>
                <a:gd name="T58" fmla="*/ 2 w 61"/>
                <a:gd name="T59" fmla="*/ 31 h 39"/>
                <a:gd name="T60" fmla="*/ 6 w 61"/>
                <a:gd name="T61" fmla="*/ 32 h 39"/>
                <a:gd name="T62" fmla="*/ 10 w 61"/>
                <a:gd name="T63" fmla="*/ 31 h 39"/>
                <a:gd name="T64" fmla="*/ 19 w 61"/>
                <a:gd name="T65" fmla="*/ 31 h 39"/>
                <a:gd name="T66" fmla="*/ 23 w 61"/>
                <a:gd name="T67" fmla="*/ 29 h 39"/>
                <a:gd name="T68" fmla="*/ 27 w 61"/>
                <a:gd name="T69" fmla="*/ 28 h 39"/>
                <a:gd name="T70" fmla="*/ 27 w 61"/>
                <a:gd name="T71" fmla="*/ 29 h 39"/>
                <a:gd name="T72" fmla="*/ 27 w 61"/>
                <a:gd name="T73" fmla="*/ 31 h 39"/>
                <a:gd name="T74" fmla="*/ 31 w 61"/>
                <a:gd name="T75" fmla="*/ 29 h 39"/>
                <a:gd name="T76" fmla="*/ 29 w 61"/>
                <a:gd name="T77" fmla="*/ 31 h 39"/>
                <a:gd name="T78" fmla="*/ 27 w 61"/>
                <a:gd name="T79" fmla="*/ 32 h 39"/>
                <a:gd name="T80" fmla="*/ 27 w 61"/>
                <a:gd name="T81" fmla="*/ 34 h 39"/>
                <a:gd name="T82" fmla="*/ 25 w 61"/>
                <a:gd name="T83" fmla="*/ 39 h 39"/>
                <a:gd name="T84" fmla="*/ 27 w 61"/>
                <a:gd name="T85" fmla="*/ 39 h 39"/>
                <a:gd name="T86" fmla="*/ 31 w 61"/>
                <a:gd name="T87" fmla="*/ 37 h 39"/>
                <a:gd name="T88" fmla="*/ 36 w 61"/>
                <a:gd name="T89" fmla="*/ 34 h 39"/>
                <a:gd name="T90" fmla="*/ 36 w 61"/>
                <a:gd name="T91" fmla="*/ 33 h 39"/>
                <a:gd name="T92" fmla="*/ 38 w 61"/>
                <a:gd name="T93" fmla="*/ 34 h 39"/>
                <a:gd name="T94" fmla="*/ 40 w 61"/>
                <a:gd name="T95" fmla="*/ 33 h 39"/>
                <a:gd name="T96" fmla="*/ 42 w 61"/>
                <a:gd name="T97" fmla="*/ 33 h 39"/>
                <a:gd name="T98" fmla="*/ 44 w 61"/>
                <a:gd name="T99" fmla="*/ 31 h 39"/>
                <a:gd name="T100" fmla="*/ 46 w 61"/>
                <a:gd name="T101" fmla="*/ 28 h 39"/>
                <a:gd name="T102" fmla="*/ 50 w 61"/>
                <a:gd name="T103" fmla="*/ 2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39"/>
                <a:gd name="T158" fmla="*/ 61 w 61"/>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39">
                  <a:moveTo>
                    <a:pt x="50" y="24"/>
                  </a:moveTo>
                  <a:lnTo>
                    <a:pt x="57" y="22"/>
                  </a:lnTo>
                  <a:lnTo>
                    <a:pt x="61" y="22"/>
                  </a:lnTo>
                  <a:lnTo>
                    <a:pt x="61" y="21"/>
                  </a:lnTo>
                  <a:lnTo>
                    <a:pt x="57" y="21"/>
                  </a:lnTo>
                  <a:lnTo>
                    <a:pt x="57" y="20"/>
                  </a:lnTo>
                  <a:lnTo>
                    <a:pt x="55" y="20"/>
                  </a:lnTo>
                  <a:lnTo>
                    <a:pt x="55" y="18"/>
                  </a:lnTo>
                  <a:lnTo>
                    <a:pt x="55" y="17"/>
                  </a:lnTo>
                  <a:lnTo>
                    <a:pt x="52" y="17"/>
                  </a:lnTo>
                  <a:lnTo>
                    <a:pt x="50" y="15"/>
                  </a:lnTo>
                  <a:lnTo>
                    <a:pt x="48" y="16"/>
                  </a:lnTo>
                  <a:lnTo>
                    <a:pt x="44" y="18"/>
                  </a:lnTo>
                  <a:lnTo>
                    <a:pt x="42" y="17"/>
                  </a:lnTo>
                  <a:lnTo>
                    <a:pt x="40" y="16"/>
                  </a:lnTo>
                  <a:lnTo>
                    <a:pt x="38" y="15"/>
                  </a:lnTo>
                  <a:lnTo>
                    <a:pt x="36" y="13"/>
                  </a:lnTo>
                  <a:lnTo>
                    <a:pt x="33" y="13"/>
                  </a:lnTo>
                  <a:lnTo>
                    <a:pt x="33" y="10"/>
                  </a:lnTo>
                  <a:lnTo>
                    <a:pt x="33" y="9"/>
                  </a:lnTo>
                  <a:lnTo>
                    <a:pt x="36" y="7"/>
                  </a:lnTo>
                  <a:lnTo>
                    <a:pt x="38" y="8"/>
                  </a:lnTo>
                  <a:lnTo>
                    <a:pt x="38" y="6"/>
                  </a:lnTo>
                  <a:lnTo>
                    <a:pt x="36" y="3"/>
                  </a:lnTo>
                  <a:lnTo>
                    <a:pt x="33" y="4"/>
                  </a:lnTo>
                  <a:lnTo>
                    <a:pt x="31" y="3"/>
                  </a:lnTo>
                  <a:lnTo>
                    <a:pt x="31" y="1"/>
                  </a:lnTo>
                  <a:lnTo>
                    <a:pt x="31" y="0"/>
                  </a:lnTo>
                  <a:lnTo>
                    <a:pt x="29" y="3"/>
                  </a:lnTo>
                  <a:lnTo>
                    <a:pt x="25" y="3"/>
                  </a:lnTo>
                  <a:lnTo>
                    <a:pt x="25" y="4"/>
                  </a:lnTo>
                  <a:lnTo>
                    <a:pt x="19" y="4"/>
                  </a:lnTo>
                  <a:lnTo>
                    <a:pt x="15" y="4"/>
                  </a:lnTo>
                  <a:lnTo>
                    <a:pt x="2" y="7"/>
                  </a:lnTo>
                  <a:lnTo>
                    <a:pt x="2" y="8"/>
                  </a:lnTo>
                  <a:lnTo>
                    <a:pt x="0" y="9"/>
                  </a:lnTo>
                  <a:lnTo>
                    <a:pt x="2" y="9"/>
                  </a:lnTo>
                  <a:lnTo>
                    <a:pt x="4" y="10"/>
                  </a:lnTo>
                  <a:lnTo>
                    <a:pt x="6" y="10"/>
                  </a:lnTo>
                  <a:lnTo>
                    <a:pt x="6" y="13"/>
                  </a:lnTo>
                  <a:lnTo>
                    <a:pt x="12" y="15"/>
                  </a:lnTo>
                  <a:lnTo>
                    <a:pt x="10" y="16"/>
                  </a:lnTo>
                  <a:lnTo>
                    <a:pt x="10" y="17"/>
                  </a:lnTo>
                  <a:lnTo>
                    <a:pt x="8" y="20"/>
                  </a:lnTo>
                  <a:lnTo>
                    <a:pt x="8" y="21"/>
                  </a:lnTo>
                  <a:lnTo>
                    <a:pt x="6" y="22"/>
                  </a:lnTo>
                  <a:lnTo>
                    <a:pt x="6" y="24"/>
                  </a:lnTo>
                  <a:lnTo>
                    <a:pt x="6" y="25"/>
                  </a:lnTo>
                  <a:lnTo>
                    <a:pt x="2" y="28"/>
                  </a:lnTo>
                  <a:lnTo>
                    <a:pt x="2" y="29"/>
                  </a:lnTo>
                  <a:lnTo>
                    <a:pt x="0" y="29"/>
                  </a:lnTo>
                  <a:lnTo>
                    <a:pt x="2" y="30"/>
                  </a:lnTo>
                  <a:lnTo>
                    <a:pt x="2" y="31"/>
                  </a:lnTo>
                  <a:lnTo>
                    <a:pt x="4" y="32"/>
                  </a:lnTo>
                  <a:lnTo>
                    <a:pt x="6" y="32"/>
                  </a:lnTo>
                  <a:lnTo>
                    <a:pt x="8" y="32"/>
                  </a:lnTo>
                  <a:lnTo>
                    <a:pt x="10" y="31"/>
                  </a:lnTo>
                  <a:lnTo>
                    <a:pt x="19" y="31"/>
                  </a:lnTo>
                  <a:lnTo>
                    <a:pt x="21" y="30"/>
                  </a:lnTo>
                  <a:lnTo>
                    <a:pt x="23" y="29"/>
                  </a:lnTo>
                  <a:lnTo>
                    <a:pt x="25" y="28"/>
                  </a:lnTo>
                  <a:lnTo>
                    <a:pt x="27" y="28"/>
                  </a:lnTo>
                  <a:lnTo>
                    <a:pt x="27" y="29"/>
                  </a:lnTo>
                  <a:lnTo>
                    <a:pt x="27" y="30"/>
                  </a:lnTo>
                  <a:lnTo>
                    <a:pt x="27" y="31"/>
                  </a:lnTo>
                  <a:lnTo>
                    <a:pt x="29" y="29"/>
                  </a:lnTo>
                  <a:lnTo>
                    <a:pt x="31" y="29"/>
                  </a:lnTo>
                  <a:lnTo>
                    <a:pt x="29" y="30"/>
                  </a:lnTo>
                  <a:lnTo>
                    <a:pt x="29" y="31"/>
                  </a:lnTo>
                  <a:lnTo>
                    <a:pt x="27" y="31"/>
                  </a:lnTo>
                  <a:lnTo>
                    <a:pt x="27" y="32"/>
                  </a:lnTo>
                  <a:lnTo>
                    <a:pt x="27" y="34"/>
                  </a:lnTo>
                  <a:lnTo>
                    <a:pt x="23" y="37"/>
                  </a:lnTo>
                  <a:lnTo>
                    <a:pt x="25" y="39"/>
                  </a:lnTo>
                  <a:lnTo>
                    <a:pt x="27" y="38"/>
                  </a:lnTo>
                  <a:lnTo>
                    <a:pt x="27" y="39"/>
                  </a:lnTo>
                  <a:lnTo>
                    <a:pt x="31" y="38"/>
                  </a:lnTo>
                  <a:lnTo>
                    <a:pt x="31" y="37"/>
                  </a:lnTo>
                  <a:lnTo>
                    <a:pt x="36" y="34"/>
                  </a:lnTo>
                  <a:lnTo>
                    <a:pt x="36" y="33"/>
                  </a:lnTo>
                  <a:lnTo>
                    <a:pt x="36" y="34"/>
                  </a:lnTo>
                  <a:lnTo>
                    <a:pt x="38" y="34"/>
                  </a:lnTo>
                  <a:lnTo>
                    <a:pt x="40" y="34"/>
                  </a:lnTo>
                  <a:lnTo>
                    <a:pt x="40" y="33"/>
                  </a:lnTo>
                  <a:lnTo>
                    <a:pt x="42" y="33"/>
                  </a:lnTo>
                  <a:lnTo>
                    <a:pt x="42" y="32"/>
                  </a:lnTo>
                  <a:lnTo>
                    <a:pt x="44" y="31"/>
                  </a:lnTo>
                  <a:lnTo>
                    <a:pt x="46" y="30"/>
                  </a:lnTo>
                  <a:lnTo>
                    <a:pt x="46" y="28"/>
                  </a:lnTo>
                  <a:lnTo>
                    <a:pt x="46" y="26"/>
                  </a:lnTo>
                  <a:lnTo>
                    <a:pt x="50" y="25"/>
                  </a:lnTo>
                  <a:lnTo>
                    <a:pt x="50" y="2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0" name="Freeform 1391"/>
            <p:cNvSpPr>
              <a:spLocks/>
            </p:cNvSpPr>
            <p:nvPr/>
          </p:nvSpPr>
          <p:spPr bwMode="auto">
            <a:xfrm>
              <a:off x="4562239" y="3529438"/>
              <a:ext cx="13669" cy="8137"/>
            </a:xfrm>
            <a:custGeom>
              <a:avLst/>
              <a:gdLst>
                <a:gd name="T0" fmla="*/ 11 w 15"/>
                <a:gd name="T1" fmla="*/ 6 h 7"/>
                <a:gd name="T2" fmla="*/ 15 w 15"/>
                <a:gd name="T3" fmla="*/ 2 h 7"/>
                <a:gd name="T4" fmla="*/ 11 w 15"/>
                <a:gd name="T5" fmla="*/ 1 h 7"/>
                <a:gd name="T6" fmla="*/ 9 w 15"/>
                <a:gd name="T7" fmla="*/ 2 h 7"/>
                <a:gd name="T8" fmla="*/ 9 w 15"/>
                <a:gd name="T9" fmla="*/ 2 h 7"/>
                <a:gd name="T10" fmla="*/ 7 w 15"/>
                <a:gd name="T11" fmla="*/ 2 h 7"/>
                <a:gd name="T12" fmla="*/ 9 w 15"/>
                <a:gd name="T13" fmla="*/ 1 h 7"/>
                <a:gd name="T14" fmla="*/ 7 w 15"/>
                <a:gd name="T15" fmla="*/ 0 h 7"/>
                <a:gd name="T16" fmla="*/ 7 w 15"/>
                <a:gd name="T17" fmla="*/ 0 h 7"/>
                <a:gd name="T18" fmla="*/ 2 w 15"/>
                <a:gd name="T19" fmla="*/ 0 h 7"/>
                <a:gd name="T20" fmla="*/ 2 w 15"/>
                <a:gd name="T21" fmla="*/ 0 h 7"/>
                <a:gd name="T22" fmla="*/ 0 w 15"/>
                <a:gd name="T23" fmla="*/ 0 h 7"/>
                <a:gd name="T24" fmla="*/ 2 w 15"/>
                <a:gd name="T25" fmla="*/ 1 h 7"/>
                <a:gd name="T26" fmla="*/ 2 w 15"/>
                <a:gd name="T27" fmla="*/ 2 h 7"/>
                <a:gd name="T28" fmla="*/ 4 w 15"/>
                <a:gd name="T29" fmla="*/ 1 h 7"/>
                <a:gd name="T30" fmla="*/ 4 w 15"/>
                <a:gd name="T31" fmla="*/ 1 h 7"/>
                <a:gd name="T32" fmla="*/ 4 w 15"/>
                <a:gd name="T33" fmla="*/ 3 h 7"/>
                <a:gd name="T34" fmla="*/ 2 w 15"/>
                <a:gd name="T35" fmla="*/ 2 h 7"/>
                <a:gd name="T36" fmla="*/ 2 w 15"/>
                <a:gd name="T37" fmla="*/ 3 h 7"/>
                <a:gd name="T38" fmla="*/ 9 w 15"/>
                <a:gd name="T39" fmla="*/ 7 h 7"/>
                <a:gd name="T40" fmla="*/ 11 w 15"/>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
                <a:gd name="T65" fmla="*/ 15 w 15"/>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
                  <a:moveTo>
                    <a:pt x="11" y="6"/>
                  </a:moveTo>
                  <a:lnTo>
                    <a:pt x="15" y="2"/>
                  </a:lnTo>
                  <a:lnTo>
                    <a:pt x="11" y="1"/>
                  </a:lnTo>
                  <a:lnTo>
                    <a:pt x="9" y="2"/>
                  </a:lnTo>
                  <a:lnTo>
                    <a:pt x="7" y="2"/>
                  </a:lnTo>
                  <a:lnTo>
                    <a:pt x="9" y="1"/>
                  </a:lnTo>
                  <a:lnTo>
                    <a:pt x="7" y="0"/>
                  </a:lnTo>
                  <a:lnTo>
                    <a:pt x="2" y="0"/>
                  </a:lnTo>
                  <a:lnTo>
                    <a:pt x="0" y="0"/>
                  </a:lnTo>
                  <a:lnTo>
                    <a:pt x="2" y="1"/>
                  </a:lnTo>
                  <a:lnTo>
                    <a:pt x="2" y="2"/>
                  </a:lnTo>
                  <a:lnTo>
                    <a:pt x="4" y="1"/>
                  </a:lnTo>
                  <a:lnTo>
                    <a:pt x="4" y="3"/>
                  </a:lnTo>
                  <a:lnTo>
                    <a:pt x="2" y="2"/>
                  </a:lnTo>
                  <a:lnTo>
                    <a:pt x="2" y="3"/>
                  </a:lnTo>
                  <a:lnTo>
                    <a:pt x="9" y="7"/>
                  </a:lnTo>
                  <a:lnTo>
                    <a:pt x="11"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1" name="Freeform 1392"/>
            <p:cNvSpPr>
              <a:spLocks/>
            </p:cNvSpPr>
            <p:nvPr/>
          </p:nvSpPr>
          <p:spPr bwMode="auto">
            <a:xfrm>
              <a:off x="4053752" y="3308577"/>
              <a:ext cx="5468" cy="32548"/>
            </a:xfrm>
            <a:custGeom>
              <a:avLst/>
              <a:gdLst>
                <a:gd name="T0" fmla="*/ 6 w 6"/>
                <a:gd name="T1" fmla="*/ 28 h 28"/>
                <a:gd name="T2" fmla="*/ 6 w 6"/>
                <a:gd name="T3" fmla="*/ 8 h 28"/>
                <a:gd name="T4" fmla="*/ 6 w 6"/>
                <a:gd name="T5" fmla="*/ 6 h 28"/>
                <a:gd name="T6" fmla="*/ 2 w 6"/>
                <a:gd name="T7" fmla="*/ 0 h 28"/>
                <a:gd name="T8" fmla="*/ 2 w 6"/>
                <a:gd name="T9" fmla="*/ 5 h 28"/>
                <a:gd name="T10" fmla="*/ 4 w 6"/>
                <a:gd name="T11" fmla="*/ 6 h 28"/>
                <a:gd name="T12" fmla="*/ 0 w 6"/>
                <a:gd name="T13" fmla="*/ 7 h 28"/>
                <a:gd name="T14" fmla="*/ 6 w 6"/>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8"/>
                <a:gd name="T26" fmla="*/ 6 w 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8">
                  <a:moveTo>
                    <a:pt x="6" y="28"/>
                  </a:moveTo>
                  <a:lnTo>
                    <a:pt x="6" y="8"/>
                  </a:lnTo>
                  <a:lnTo>
                    <a:pt x="6" y="6"/>
                  </a:lnTo>
                  <a:lnTo>
                    <a:pt x="2" y="0"/>
                  </a:lnTo>
                  <a:lnTo>
                    <a:pt x="2" y="5"/>
                  </a:lnTo>
                  <a:lnTo>
                    <a:pt x="4" y="6"/>
                  </a:lnTo>
                  <a:lnTo>
                    <a:pt x="0" y="7"/>
                  </a:lnTo>
                  <a:lnTo>
                    <a:pt x="6" y="2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2" name="Freeform 1393"/>
            <p:cNvSpPr>
              <a:spLocks/>
            </p:cNvSpPr>
            <p:nvPr/>
          </p:nvSpPr>
          <p:spPr bwMode="auto">
            <a:xfrm>
              <a:off x="4503006" y="3559661"/>
              <a:ext cx="30983" cy="18599"/>
            </a:xfrm>
            <a:custGeom>
              <a:avLst/>
              <a:gdLst>
                <a:gd name="T0" fmla="*/ 19 w 34"/>
                <a:gd name="T1" fmla="*/ 13 h 16"/>
                <a:gd name="T2" fmla="*/ 21 w 34"/>
                <a:gd name="T3" fmla="*/ 14 h 16"/>
                <a:gd name="T4" fmla="*/ 21 w 34"/>
                <a:gd name="T5" fmla="*/ 13 h 16"/>
                <a:gd name="T6" fmla="*/ 21 w 34"/>
                <a:gd name="T7" fmla="*/ 12 h 16"/>
                <a:gd name="T8" fmla="*/ 25 w 34"/>
                <a:gd name="T9" fmla="*/ 9 h 16"/>
                <a:gd name="T10" fmla="*/ 25 w 34"/>
                <a:gd name="T11" fmla="*/ 12 h 16"/>
                <a:gd name="T12" fmla="*/ 27 w 34"/>
                <a:gd name="T13" fmla="*/ 9 h 16"/>
                <a:gd name="T14" fmla="*/ 29 w 34"/>
                <a:gd name="T15" fmla="*/ 8 h 16"/>
                <a:gd name="T16" fmla="*/ 31 w 34"/>
                <a:gd name="T17" fmla="*/ 8 h 16"/>
                <a:gd name="T18" fmla="*/ 34 w 34"/>
                <a:gd name="T19" fmla="*/ 7 h 16"/>
                <a:gd name="T20" fmla="*/ 34 w 34"/>
                <a:gd name="T21" fmla="*/ 6 h 16"/>
                <a:gd name="T22" fmla="*/ 34 w 34"/>
                <a:gd name="T23" fmla="*/ 4 h 16"/>
                <a:gd name="T24" fmla="*/ 31 w 34"/>
                <a:gd name="T25" fmla="*/ 2 h 16"/>
                <a:gd name="T26" fmla="*/ 29 w 34"/>
                <a:gd name="T27" fmla="*/ 1 h 16"/>
                <a:gd name="T28" fmla="*/ 27 w 34"/>
                <a:gd name="T29" fmla="*/ 2 h 16"/>
                <a:gd name="T30" fmla="*/ 29 w 34"/>
                <a:gd name="T31" fmla="*/ 4 h 16"/>
                <a:gd name="T32" fmla="*/ 27 w 34"/>
                <a:gd name="T33" fmla="*/ 5 h 16"/>
                <a:gd name="T34" fmla="*/ 25 w 34"/>
                <a:gd name="T35" fmla="*/ 7 h 16"/>
                <a:gd name="T36" fmla="*/ 23 w 34"/>
                <a:gd name="T37" fmla="*/ 7 h 16"/>
                <a:gd name="T38" fmla="*/ 23 w 34"/>
                <a:gd name="T39" fmla="*/ 8 h 16"/>
                <a:gd name="T40" fmla="*/ 25 w 34"/>
                <a:gd name="T41" fmla="*/ 5 h 16"/>
                <a:gd name="T42" fmla="*/ 23 w 34"/>
                <a:gd name="T43" fmla="*/ 4 h 16"/>
                <a:gd name="T44" fmla="*/ 23 w 34"/>
                <a:gd name="T45" fmla="*/ 4 h 16"/>
                <a:gd name="T46" fmla="*/ 23 w 34"/>
                <a:gd name="T47" fmla="*/ 2 h 16"/>
                <a:gd name="T48" fmla="*/ 23 w 34"/>
                <a:gd name="T49" fmla="*/ 0 h 16"/>
                <a:gd name="T50" fmla="*/ 21 w 34"/>
                <a:gd name="T51" fmla="*/ 0 h 16"/>
                <a:gd name="T52" fmla="*/ 19 w 34"/>
                <a:gd name="T53" fmla="*/ 1 h 16"/>
                <a:gd name="T54" fmla="*/ 19 w 34"/>
                <a:gd name="T55" fmla="*/ 5 h 16"/>
                <a:gd name="T56" fmla="*/ 19 w 34"/>
                <a:gd name="T57" fmla="*/ 5 h 16"/>
                <a:gd name="T58" fmla="*/ 19 w 34"/>
                <a:gd name="T59" fmla="*/ 7 h 16"/>
                <a:gd name="T60" fmla="*/ 15 w 34"/>
                <a:gd name="T61" fmla="*/ 9 h 16"/>
                <a:gd name="T62" fmla="*/ 15 w 34"/>
                <a:gd name="T63" fmla="*/ 9 h 16"/>
                <a:gd name="T64" fmla="*/ 10 w 34"/>
                <a:gd name="T65" fmla="*/ 10 h 16"/>
                <a:gd name="T66" fmla="*/ 8 w 34"/>
                <a:gd name="T67" fmla="*/ 12 h 16"/>
                <a:gd name="T68" fmla="*/ 6 w 34"/>
                <a:gd name="T69" fmla="*/ 12 h 16"/>
                <a:gd name="T70" fmla="*/ 4 w 34"/>
                <a:gd name="T71" fmla="*/ 13 h 16"/>
                <a:gd name="T72" fmla="*/ 4 w 34"/>
                <a:gd name="T73" fmla="*/ 13 h 16"/>
                <a:gd name="T74" fmla="*/ 2 w 34"/>
                <a:gd name="T75" fmla="*/ 14 h 16"/>
                <a:gd name="T76" fmla="*/ 0 w 34"/>
                <a:gd name="T77" fmla="*/ 14 h 16"/>
                <a:gd name="T78" fmla="*/ 0 w 34"/>
                <a:gd name="T79" fmla="*/ 16 h 16"/>
                <a:gd name="T80" fmla="*/ 0 w 34"/>
                <a:gd name="T81" fmla="*/ 16 h 16"/>
                <a:gd name="T82" fmla="*/ 6 w 34"/>
                <a:gd name="T83" fmla="*/ 16 h 16"/>
                <a:gd name="T84" fmla="*/ 6 w 34"/>
                <a:gd name="T85" fmla="*/ 14 h 16"/>
                <a:gd name="T86" fmla="*/ 8 w 34"/>
                <a:gd name="T87" fmla="*/ 14 h 16"/>
                <a:gd name="T88" fmla="*/ 8 w 34"/>
                <a:gd name="T89" fmla="*/ 16 h 16"/>
                <a:gd name="T90" fmla="*/ 15 w 34"/>
                <a:gd name="T91" fmla="*/ 14 h 16"/>
                <a:gd name="T92" fmla="*/ 19 w 34"/>
                <a:gd name="T93" fmla="*/ 10 h 16"/>
                <a:gd name="T94" fmla="*/ 19 w 34"/>
                <a:gd name="T95" fmla="*/ 12 h 16"/>
                <a:gd name="T96" fmla="*/ 19 w 34"/>
                <a:gd name="T97" fmla="*/ 13 h 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16"/>
                <a:gd name="T149" fmla="*/ 34 w 34"/>
                <a:gd name="T150" fmla="*/ 16 h 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16">
                  <a:moveTo>
                    <a:pt x="19" y="13"/>
                  </a:moveTo>
                  <a:lnTo>
                    <a:pt x="21" y="14"/>
                  </a:lnTo>
                  <a:lnTo>
                    <a:pt x="21" y="13"/>
                  </a:lnTo>
                  <a:lnTo>
                    <a:pt x="21" y="12"/>
                  </a:lnTo>
                  <a:lnTo>
                    <a:pt x="25" y="9"/>
                  </a:lnTo>
                  <a:lnTo>
                    <a:pt x="25" y="12"/>
                  </a:lnTo>
                  <a:lnTo>
                    <a:pt x="27" y="9"/>
                  </a:lnTo>
                  <a:lnTo>
                    <a:pt x="29" y="8"/>
                  </a:lnTo>
                  <a:lnTo>
                    <a:pt x="31" y="8"/>
                  </a:lnTo>
                  <a:lnTo>
                    <a:pt x="34" y="7"/>
                  </a:lnTo>
                  <a:lnTo>
                    <a:pt x="34" y="6"/>
                  </a:lnTo>
                  <a:lnTo>
                    <a:pt x="34" y="4"/>
                  </a:lnTo>
                  <a:lnTo>
                    <a:pt x="31" y="2"/>
                  </a:lnTo>
                  <a:lnTo>
                    <a:pt x="29" y="1"/>
                  </a:lnTo>
                  <a:lnTo>
                    <a:pt x="27" y="2"/>
                  </a:lnTo>
                  <a:lnTo>
                    <a:pt x="29" y="4"/>
                  </a:lnTo>
                  <a:lnTo>
                    <a:pt x="27" y="5"/>
                  </a:lnTo>
                  <a:lnTo>
                    <a:pt x="25" y="7"/>
                  </a:lnTo>
                  <a:lnTo>
                    <a:pt x="23" y="7"/>
                  </a:lnTo>
                  <a:lnTo>
                    <a:pt x="23" y="8"/>
                  </a:lnTo>
                  <a:lnTo>
                    <a:pt x="25" y="5"/>
                  </a:lnTo>
                  <a:lnTo>
                    <a:pt x="23" y="4"/>
                  </a:lnTo>
                  <a:lnTo>
                    <a:pt x="23" y="2"/>
                  </a:lnTo>
                  <a:lnTo>
                    <a:pt x="23" y="0"/>
                  </a:lnTo>
                  <a:lnTo>
                    <a:pt x="21" y="0"/>
                  </a:lnTo>
                  <a:lnTo>
                    <a:pt x="19" y="1"/>
                  </a:lnTo>
                  <a:lnTo>
                    <a:pt x="19" y="5"/>
                  </a:lnTo>
                  <a:lnTo>
                    <a:pt x="19" y="7"/>
                  </a:lnTo>
                  <a:lnTo>
                    <a:pt x="15" y="9"/>
                  </a:lnTo>
                  <a:lnTo>
                    <a:pt x="10" y="10"/>
                  </a:lnTo>
                  <a:lnTo>
                    <a:pt x="8" y="12"/>
                  </a:lnTo>
                  <a:lnTo>
                    <a:pt x="6" y="12"/>
                  </a:lnTo>
                  <a:lnTo>
                    <a:pt x="4" y="13"/>
                  </a:lnTo>
                  <a:lnTo>
                    <a:pt x="2" y="14"/>
                  </a:lnTo>
                  <a:lnTo>
                    <a:pt x="0" y="14"/>
                  </a:lnTo>
                  <a:lnTo>
                    <a:pt x="0" y="16"/>
                  </a:lnTo>
                  <a:lnTo>
                    <a:pt x="6" y="16"/>
                  </a:lnTo>
                  <a:lnTo>
                    <a:pt x="6" y="14"/>
                  </a:lnTo>
                  <a:lnTo>
                    <a:pt x="8" y="14"/>
                  </a:lnTo>
                  <a:lnTo>
                    <a:pt x="8" y="16"/>
                  </a:lnTo>
                  <a:lnTo>
                    <a:pt x="15" y="14"/>
                  </a:lnTo>
                  <a:lnTo>
                    <a:pt x="19" y="10"/>
                  </a:lnTo>
                  <a:lnTo>
                    <a:pt x="19" y="12"/>
                  </a:lnTo>
                  <a:lnTo>
                    <a:pt x="19"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3" name="Freeform 1394"/>
            <p:cNvSpPr>
              <a:spLocks/>
            </p:cNvSpPr>
            <p:nvPr/>
          </p:nvSpPr>
          <p:spPr bwMode="auto">
            <a:xfrm>
              <a:off x="4537635" y="3542224"/>
              <a:ext cx="15492" cy="15111"/>
            </a:xfrm>
            <a:custGeom>
              <a:avLst/>
              <a:gdLst>
                <a:gd name="T0" fmla="*/ 0 w 17"/>
                <a:gd name="T1" fmla="*/ 12 h 13"/>
                <a:gd name="T2" fmla="*/ 2 w 17"/>
                <a:gd name="T3" fmla="*/ 13 h 13"/>
                <a:gd name="T4" fmla="*/ 2 w 17"/>
                <a:gd name="T5" fmla="*/ 12 h 13"/>
                <a:gd name="T6" fmla="*/ 8 w 17"/>
                <a:gd name="T7" fmla="*/ 12 h 13"/>
                <a:gd name="T8" fmla="*/ 8 w 17"/>
                <a:gd name="T9" fmla="*/ 9 h 13"/>
                <a:gd name="T10" fmla="*/ 10 w 17"/>
                <a:gd name="T11" fmla="*/ 9 h 13"/>
                <a:gd name="T12" fmla="*/ 10 w 17"/>
                <a:gd name="T13" fmla="*/ 11 h 13"/>
                <a:gd name="T14" fmla="*/ 17 w 17"/>
                <a:gd name="T15" fmla="*/ 9 h 13"/>
                <a:gd name="T16" fmla="*/ 17 w 17"/>
                <a:gd name="T17" fmla="*/ 7 h 13"/>
                <a:gd name="T18" fmla="*/ 17 w 17"/>
                <a:gd name="T19" fmla="*/ 5 h 13"/>
                <a:gd name="T20" fmla="*/ 17 w 17"/>
                <a:gd name="T21" fmla="*/ 4 h 13"/>
                <a:gd name="T22" fmla="*/ 15 w 17"/>
                <a:gd name="T23" fmla="*/ 0 h 13"/>
                <a:gd name="T24" fmla="*/ 12 w 17"/>
                <a:gd name="T25" fmla="*/ 0 h 13"/>
                <a:gd name="T26" fmla="*/ 10 w 17"/>
                <a:gd name="T27" fmla="*/ 3 h 13"/>
                <a:gd name="T28" fmla="*/ 10 w 17"/>
                <a:gd name="T29" fmla="*/ 0 h 13"/>
                <a:gd name="T30" fmla="*/ 10 w 17"/>
                <a:gd name="T31" fmla="*/ 3 h 13"/>
                <a:gd name="T32" fmla="*/ 10 w 17"/>
                <a:gd name="T33" fmla="*/ 4 h 13"/>
                <a:gd name="T34" fmla="*/ 8 w 17"/>
                <a:gd name="T35" fmla="*/ 3 h 13"/>
                <a:gd name="T36" fmla="*/ 6 w 17"/>
                <a:gd name="T37" fmla="*/ 3 h 13"/>
                <a:gd name="T38" fmla="*/ 8 w 17"/>
                <a:gd name="T39" fmla="*/ 4 h 13"/>
                <a:gd name="T40" fmla="*/ 6 w 17"/>
                <a:gd name="T41" fmla="*/ 5 h 13"/>
                <a:gd name="T42" fmla="*/ 4 w 17"/>
                <a:gd name="T43" fmla="*/ 5 h 13"/>
                <a:gd name="T44" fmla="*/ 2 w 17"/>
                <a:gd name="T45" fmla="*/ 6 h 13"/>
                <a:gd name="T46" fmla="*/ 2 w 17"/>
                <a:gd name="T47" fmla="*/ 6 h 13"/>
                <a:gd name="T48" fmla="*/ 2 w 17"/>
                <a:gd name="T49" fmla="*/ 7 h 13"/>
                <a:gd name="T50" fmla="*/ 4 w 17"/>
                <a:gd name="T51" fmla="*/ 7 h 13"/>
                <a:gd name="T52" fmla="*/ 2 w 17"/>
                <a:gd name="T53" fmla="*/ 8 h 13"/>
                <a:gd name="T54" fmla="*/ 2 w 17"/>
                <a:gd name="T55" fmla="*/ 8 h 13"/>
                <a:gd name="T56" fmla="*/ 0 w 17"/>
                <a:gd name="T57" fmla="*/ 8 h 13"/>
                <a:gd name="T58" fmla="*/ 2 w 17"/>
                <a:gd name="T59" fmla="*/ 9 h 13"/>
                <a:gd name="T60" fmla="*/ 4 w 17"/>
                <a:gd name="T61" fmla="*/ 9 h 13"/>
                <a:gd name="T62" fmla="*/ 2 w 17"/>
                <a:gd name="T63" fmla="*/ 11 h 13"/>
                <a:gd name="T64" fmla="*/ 0 w 17"/>
                <a:gd name="T65" fmla="*/ 12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3"/>
                <a:gd name="T101" fmla="*/ 17 w 17"/>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3">
                  <a:moveTo>
                    <a:pt x="0" y="12"/>
                  </a:moveTo>
                  <a:lnTo>
                    <a:pt x="2" y="13"/>
                  </a:lnTo>
                  <a:lnTo>
                    <a:pt x="2" y="12"/>
                  </a:lnTo>
                  <a:lnTo>
                    <a:pt x="8" y="12"/>
                  </a:lnTo>
                  <a:lnTo>
                    <a:pt x="8" y="9"/>
                  </a:lnTo>
                  <a:lnTo>
                    <a:pt x="10" y="9"/>
                  </a:lnTo>
                  <a:lnTo>
                    <a:pt x="10" y="11"/>
                  </a:lnTo>
                  <a:lnTo>
                    <a:pt x="17" y="9"/>
                  </a:lnTo>
                  <a:lnTo>
                    <a:pt x="17" y="7"/>
                  </a:lnTo>
                  <a:lnTo>
                    <a:pt x="17" y="5"/>
                  </a:lnTo>
                  <a:lnTo>
                    <a:pt x="17" y="4"/>
                  </a:lnTo>
                  <a:lnTo>
                    <a:pt x="15" y="0"/>
                  </a:lnTo>
                  <a:lnTo>
                    <a:pt x="12" y="0"/>
                  </a:lnTo>
                  <a:lnTo>
                    <a:pt x="10" y="3"/>
                  </a:lnTo>
                  <a:lnTo>
                    <a:pt x="10" y="0"/>
                  </a:lnTo>
                  <a:lnTo>
                    <a:pt x="10" y="3"/>
                  </a:lnTo>
                  <a:lnTo>
                    <a:pt x="10" y="4"/>
                  </a:lnTo>
                  <a:lnTo>
                    <a:pt x="8" y="3"/>
                  </a:lnTo>
                  <a:lnTo>
                    <a:pt x="6" y="3"/>
                  </a:lnTo>
                  <a:lnTo>
                    <a:pt x="8" y="4"/>
                  </a:lnTo>
                  <a:lnTo>
                    <a:pt x="6" y="5"/>
                  </a:lnTo>
                  <a:lnTo>
                    <a:pt x="4" y="5"/>
                  </a:lnTo>
                  <a:lnTo>
                    <a:pt x="2" y="6"/>
                  </a:lnTo>
                  <a:lnTo>
                    <a:pt x="2" y="7"/>
                  </a:lnTo>
                  <a:lnTo>
                    <a:pt x="4" y="7"/>
                  </a:lnTo>
                  <a:lnTo>
                    <a:pt x="2" y="8"/>
                  </a:lnTo>
                  <a:lnTo>
                    <a:pt x="0" y="8"/>
                  </a:lnTo>
                  <a:lnTo>
                    <a:pt x="2" y="9"/>
                  </a:lnTo>
                  <a:lnTo>
                    <a:pt x="4" y="9"/>
                  </a:lnTo>
                  <a:lnTo>
                    <a:pt x="2" y="11"/>
                  </a:lnTo>
                  <a:lnTo>
                    <a:pt x="0" y="1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4" name="Freeform 1395"/>
            <p:cNvSpPr>
              <a:spLocks/>
            </p:cNvSpPr>
            <p:nvPr/>
          </p:nvSpPr>
          <p:spPr bwMode="auto">
            <a:xfrm>
              <a:off x="4574085" y="3524788"/>
              <a:ext cx="7290" cy="5812"/>
            </a:xfrm>
            <a:custGeom>
              <a:avLst/>
              <a:gdLst>
                <a:gd name="T0" fmla="*/ 6 w 8"/>
                <a:gd name="T1" fmla="*/ 5 h 5"/>
                <a:gd name="T2" fmla="*/ 8 w 8"/>
                <a:gd name="T3" fmla="*/ 4 h 5"/>
                <a:gd name="T4" fmla="*/ 6 w 8"/>
                <a:gd name="T5" fmla="*/ 3 h 5"/>
                <a:gd name="T6" fmla="*/ 6 w 8"/>
                <a:gd name="T7" fmla="*/ 3 h 5"/>
                <a:gd name="T8" fmla="*/ 6 w 8"/>
                <a:gd name="T9" fmla="*/ 2 h 5"/>
                <a:gd name="T10" fmla="*/ 4 w 8"/>
                <a:gd name="T11" fmla="*/ 2 h 5"/>
                <a:gd name="T12" fmla="*/ 4 w 8"/>
                <a:gd name="T13" fmla="*/ 3 h 5"/>
                <a:gd name="T14" fmla="*/ 2 w 8"/>
                <a:gd name="T15" fmla="*/ 0 h 5"/>
                <a:gd name="T16" fmla="*/ 2 w 8"/>
                <a:gd name="T17" fmla="*/ 0 h 5"/>
                <a:gd name="T18" fmla="*/ 0 w 8"/>
                <a:gd name="T19" fmla="*/ 0 h 5"/>
                <a:gd name="T20" fmla="*/ 4 w 8"/>
                <a:gd name="T21" fmla="*/ 4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4"/>
                  </a:lnTo>
                  <a:lnTo>
                    <a:pt x="6" y="3"/>
                  </a:lnTo>
                  <a:lnTo>
                    <a:pt x="6" y="2"/>
                  </a:lnTo>
                  <a:lnTo>
                    <a:pt x="4" y="2"/>
                  </a:lnTo>
                  <a:lnTo>
                    <a:pt x="4" y="3"/>
                  </a:lnTo>
                  <a:lnTo>
                    <a:pt x="2" y="0"/>
                  </a:lnTo>
                  <a:lnTo>
                    <a:pt x="0" y="0"/>
                  </a:lnTo>
                  <a:lnTo>
                    <a:pt x="4" y="4"/>
                  </a:lnTo>
                  <a:lnTo>
                    <a:pt x="6"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5" name="Freeform 1396"/>
            <p:cNvSpPr>
              <a:spLocks/>
            </p:cNvSpPr>
            <p:nvPr/>
          </p:nvSpPr>
          <p:spPr bwMode="auto">
            <a:xfrm>
              <a:off x="5034275" y="3300440"/>
              <a:ext cx="207769" cy="134841"/>
            </a:xfrm>
            <a:custGeom>
              <a:avLst/>
              <a:gdLst>
                <a:gd name="T0" fmla="*/ 17 w 228"/>
                <a:gd name="T1" fmla="*/ 104 h 116"/>
                <a:gd name="T2" fmla="*/ 15 w 228"/>
                <a:gd name="T3" fmla="*/ 106 h 116"/>
                <a:gd name="T4" fmla="*/ 11 w 228"/>
                <a:gd name="T5" fmla="*/ 112 h 116"/>
                <a:gd name="T6" fmla="*/ 25 w 228"/>
                <a:gd name="T7" fmla="*/ 114 h 116"/>
                <a:gd name="T8" fmla="*/ 44 w 228"/>
                <a:gd name="T9" fmla="*/ 116 h 116"/>
                <a:gd name="T10" fmla="*/ 51 w 228"/>
                <a:gd name="T11" fmla="*/ 110 h 116"/>
                <a:gd name="T12" fmla="*/ 55 w 228"/>
                <a:gd name="T13" fmla="*/ 108 h 116"/>
                <a:gd name="T14" fmla="*/ 53 w 228"/>
                <a:gd name="T15" fmla="*/ 101 h 116"/>
                <a:gd name="T16" fmla="*/ 59 w 228"/>
                <a:gd name="T17" fmla="*/ 102 h 116"/>
                <a:gd name="T18" fmla="*/ 59 w 228"/>
                <a:gd name="T19" fmla="*/ 96 h 116"/>
                <a:gd name="T20" fmla="*/ 57 w 228"/>
                <a:gd name="T21" fmla="*/ 91 h 116"/>
                <a:gd name="T22" fmla="*/ 68 w 228"/>
                <a:gd name="T23" fmla="*/ 95 h 116"/>
                <a:gd name="T24" fmla="*/ 72 w 228"/>
                <a:gd name="T25" fmla="*/ 92 h 116"/>
                <a:gd name="T26" fmla="*/ 76 w 228"/>
                <a:gd name="T27" fmla="*/ 88 h 116"/>
                <a:gd name="T28" fmla="*/ 76 w 228"/>
                <a:gd name="T29" fmla="*/ 82 h 116"/>
                <a:gd name="T30" fmla="*/ 78 w 228"/>
                <a:gd name="T31" fmla="*/ 79 h 116"/>
                <a:gd name="T32" fmla="*/ 80 w 228"/>
                <a:gd name="T33" fmla="*/ 76 h 116"/>
                <a:gd name="T34" fmla="*/ 87 w 228"/>
                <a:gd name="T35" fmla="*/ 72 h 116"/>
                <a:gd name="T36" fmla="*/ 97 w 228"/>
                <a:gd name="T37" fmla="*/ 71 h 116"/>
                <a:gd name="T38" fmla="*/ 101 w 228"/>
                <a:gd name="T39" fmla="*/ 63 h 116"/>
                <a:gd name="T40" fmla="*/ 114 w 228"/>
                <a:gd name="T41" fmla="*/ 63 h 116"/>
                <a:gd name="T42" fmla="*/ 143 w 228"/>
                <a:gd name="T43" fmla="*/ 46 h 116"/>
                <a:gd name="T44" fmla="*/ 150 w 228"/>
                <a:gd name="T45" fmla="*/ 45 h 116"/>
                <a:gd name="T46" fmla="*/ 173 w 228"/>
                <a:gd name="T47" fmla="*/ 38 h 116"/>
                <a:gd name="T48" fmla="*/ 190 w 228"/>
                <a:gd name="T49" fmla="*/ 34 h 116"/>
                <a:gd name="T50" fmla="*/ 213 w 228"/>
                <a:gd name="T51" fmla="*/ 27 h 116"/>
                <a:gd name="T52" fmla="*/ 228 w 228"/>
                <a:gd name="T53" fmla="*/ 16 h 116"/>
                <a:gd name="T54" fmla="*/ 223 w 228"/>
                <a:gd name="T55" fmla="*/ 7 h 116"/>
                <a:gd name="T56" fmla="*/ 211 w 228"/>
                <a:gd name="T57" fmla="*/ 0 h 116"/>
                <a:gd name="T58" fmla="*/ 192 w 228"/>
                <a:gd name="T59" fmla="*/ 4 h 116"/>
                <a:gd name="T60" fmla="*/ 179 w 228"/>
                <a:gd name="T61" fmla="*/ 10 h 116"/>
                <a:gd name="T62" fmla="*/ 171 w 228"/>
                <a:gd name="T63" fmla="*/ 18 h 116"/>
                <a:gd name="T64" fmla="*/ 156 w 228"/>
                <a:gd name="T65" fmla="*/ 22 h 116"/>
                <a:gd name="T66" fmla="*/ 148 w 228"/>
                <a:gd name="T67" fmla="*/ 22 h 116"/>
                <a:gd name="T68" fmla="*/ 127 w 228"/>
                <a:gd name="T69" fmla="*/ 24 h 116"/>
                <a:gd name="T70" fmla="*/ 110 w 228"/>
                <a:gd name="T71" fmla="*/ 24 h 116"/>
                <a:gd name="T72" fmla="*/ 110 w 228"/>
                <a:gd name="T73" fmla="*/ 31 h 116"/>
                <a:gd name="T74" fmla="*/ 101 w 228"/>
                <a:gd name="T75" fmla="*/ 29 h 116"/>
                <a:gd name="T76" fmla="*/ 74 w 228"/>
                <a:gd name="T77" fmla="*/ 40 h 116"/>
                <a:gd name="T78" fmla="*/ 63 w 228"/>
                <a:gd name="T79" fmla="*/ 47 h 116"/>
                <a:gd name="T80" fmla="*/ 57 w 228"/>
                <a:gd name="T81" fmla="*/ 56 h 116"/>
                <a:gd name="T82" fmla="*/ 36 w 228"/>
                <a:gd name="T83" fmla="*/ 63 h 116"/>
                <a:gd name="T84" fmla="*/ 28 w 228"/>
                <a:gd name="T85" fmla="*/ 62 h 116"/>
                <a:gd name="T86" fmla="*/ 32 w 228"/>
                <a:gd name="T87" fmla="*/ 66 h 116"/>
                <a:gd name="T88" fmla="*/ 30 w 228"/>
                <a:gd name="T89" fmla="*/ 72 h 116"/>
                <a:gd name="T90" fmla="*/ 44 w 228"/>
                <a:gd name="T91" fmla="*/ 75 h 116"/>
                <a:gd name="T92" fmla="*/ 25 w 228"/>
                <a:gd name="T93" fmla="*/ 76 h 116"/>
                <a:gd name="T94" fmla="*/ 32 w 228"/>
                <a:gd name="T95" fmla="*/ 83 h 116"/>
                <a:gd name="T96" fmla="*/ 23 w 228"/>
                <a:gd name="T97" fmla="*/ 88 h 116"/>
                <a:gd name="T98" fmla="*/ 32 w 228"/>
                <a:gd name="T99" fmla="*/ 94 h 116"/>
                <a:gd name="T100" fmla="*/ 15 w 228"/>
                <a:gd name="T101" fmla="*/ 95 h 116"/>
                <a:gd name="T102" fmla="*/ 0 w 228"/>
                <a:gd name="T103" fmla="*/ 101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8"/>
                <a:gd name="T157" fmla="*/ 0 h 116"/>
                <a:gd name="T158" fmla="*/ 228 w 228"/>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8" h="116">
                  <a:moveTo>
                    <a:pt x="4" y="104"/>
                  </a:moveTo>
                  <a:lnTo>
                    <a:pt x="4" y="106"/>
                  </a:lnTo>
                  <a:lnTo>
                    <a:pt x="11" y="107"/>
                  </a:lnTo>
                  <a:lnTo>
                    <a:pt x="15" y="104"/>
                  </a:lnTo>
                  <a:lnTo>
                    <a:pt x="17" y="104"/>
                  </a:lnTo>
                  <a:lnTo>
                    <a:pt x="19" y="103"/>
                  </a:lnTo>
                  <a:lnTo>
                    <a:pt x="21" y="104"/>
                  </a:lnTo>
                  <a:lnTo>
                    <a:pt x="17" y="106"/>
                  </a:lnTo>
                  <a:lnTo>
                    <a:pt x="15" y="106"/>
                  </a:lnTo>
                  <a:lnTo>
                    <a:pt x="11" y="108"/>
                  </a:lnTo>
                  <a:lnTo>
                    <a:pt x="9" y="109"/>
                  </a:lnTo>
                  <a:lnTo>
                    <a:pt x="9" y="110"/>
                  </a:lnTo>
                  <a:lnTo>
                    <a:pt x="11" y="111"/>
                  </a:lnTo>
                  <a:lnTo>
                    <a:pt x="11" y="112"/>
                  </a:lnTo>
                  <a:lnTo>
                    <a:pt x="7" y="114"/>
                  </a:lnTo>
                  <a:lnTo>
                    <a:pt x="11" y="114"/>
                  </a:lnTo>
                  <a:lnTo>
                    <a:pt x="17" y="111"/>
                  </a:lnTo>
                  <a:lnTo>
                    <a:pt x="21" y="111"/>
                  </a:lnTo>
                  <a:lnTo>
                    <a:pt x="25" y="114"/>
                  </a:lnTo>
                  <a:lnTo>
                    <a:pt x="32" y="114"/>
                  </a:lnTo>
                  <a:lnTo>
                    <a:pt x="36" y="116"/>
                  </a:lnTo>
                  <a:lnTo>
                    <a:pt x="40" y="115"/>
                  </a:lnTo>
                  <a:lnTo>
                    <a:pt x="42" y="116"/>
                  </a:lnTo>
                  <a:lnTo>
                    <a:pt x="44" y="116"/>
                  </a:lnTo>
                  <a:lnTo>
                    <a:pt x="47" y="115"/>
                  </a:lnTo>
                  <a:lnTo>
                    <a:pt x="49" y="115"/>
                  </a:lnTo>
                  <a:lnTo>
                    <a:pt x="51" y="112"/>
                  </a:lnTo>
                  <a:lnTo>
                    <a:pt x="53" y="111"/>
                  </a:lnTo>
                  <a:lnTo>
                    <a:pt x="51" y="110"/>
                  </a:lnTo>
                  <a:lnTo>
                    <a:pt x="49" y="109"/>
                  </a:lnTo>
                  <a:lnTo>
                    <a:pt x="47" y="104"/>
                  </a:lnTo>
                  <a:lnTo>
                    <a:pt x="51" y="106"/>
                  </a:lnTo>
                  <a:lnTo>
                    <a:pt x="51" y="107"/>
                  </a:lnTo>
                  <a:lnTo>
                    <a:pt x="55" y="108"/>
                  </a:lnTo>
                  <a:lnTo>
                    <a:pt x="55" y="107"/>
                  </a:lnTo>
                  <a:lnTo>
                    <a:pt x="57" y="107"/>
                  </a:lnTo>
                  <a:lnTo>
                    <a:pt x="57" y="106"/>
                  </a:lnTo>
                  <a:lnTo>
                    <a:pt x="57" y="104"/>
                  </a:lnTo>
                  <a:lnTo>
                    <a:pt x="53" y="101"/>
                  </a:lnTo>
                  <a:lnTo>
                    <a:pt x="49" y="101"/>
                  </a:lnTo>
                  <a:lnTo>
                    <a:pt x="47" y="100"/>
                  </a:lnTo>
                  <a:lnTo>
                    <a:pt x="49" y="99"/>
                  </a:lnTo>
                  <a:lnTo>
                    <a:pt x="57" y="100"/>
                  </a:lnTo>
                  <a:lnTo>
                    <a:pt x="59" y="102"/>
                  </a:lnTo>
                  <a:lnTo>
                    <a:pt x="61" y="102"/>
                  </a:lnTo>
                  <a:lnTo>
                    <a:pt x="61" y="99"/>
                  </a:lnTo>
                  <a:lnTo>
                    <a:pt x="63" y="98"/>
                  </a:lnTo>
                  <a:lnTo>
                    <a:pt x="59" y="96"/>
                  </a:lnTo>
                  <a:lnTo>
                    <a:pt x="59" y="95"/>
                  </a:lnTo>
                  <a:lnTo>
                    <a:pt x="57" y="94"/>
                  </a:lnTo>
                  <a:lnTo>
                    <a:pt x="53" y="93"/>
                  </a:lnTo>
                  <a:lnTo>
                    <a:pt x="57" y="93"/>
                  </a:lnTo>
                  <a:lnTo>
                    <a:pt x="57" y="91"/>
                  </a:lnTo>
                  <a:lnTo>
                    <a:pt x="57" y="88"/>
                  </a:lnTo>
                  <a:lnTo>
                    <a:pt x="63" y="94"/>
                  </a:lnTo>
                  <a:lnTo>
                    <a:pt x="65" y="94"/>
                  </a:lnTo>
                  <a:lnTo>
                    <a:pt x="65" y="95"/>
                  </a:lnTo>
                  <a:lnTo>
                    <a:pt x="68" y="95"/>
                  </a:lnTo>
                  <a:lnTo>
                    <a:pt x="68" y="93"/>
                  </a:lnTo>
                  <a:lnTo>
                    <a:pt x="68" y="92"/>
                  </a:lnTo>
                  <a:lnTo>
                    <a:pt x="70" y="93"/>
                  </a:lnTo>
                  <a:lnTo>
                    <a:pt x="72" y="92"/>
                  </a:lnTo>
                  <a:lnTo>
                    <a:pt x="70" y="90"/>
                  </a:lnTo>
                  <a:lnTo>
                    <a:pt x="72" y="90"/>
                  </a:lnTo>
                  <a:lnTo>
                    <a:pt x="74" y="91"/>
                  </a:lnTo>
                  <a:lnTo>
                    <a:pt x="74" y="88"/>
                  </a:lnTo>
                  <a:lnTo>
                    <a:pt x="76" y="88"/>
                  </a:lnTo>
                  <a:lnTo>
                    <a:pt x="76" y="87"/>
                  </a:lnTo>
                  <a:lnTo>
                    <a:pt x="72" y="82"/>
                  </a:lnTo>
                  <a:lnTo>
                    <a:pt x="68" y="80"/>
                  </a:lnTo>
                  <a:lnTo>
                    <a:pt x="68" y="78"/>
                  </a:lnTo>
                  <a:lnTo>
                    <a:pt x="76" y="82"/>
                  </a:lnTo>
                  <a:lnTo>
                    <a:pt x="76" y="84"/>
                  </a:lnTo>
                  <a:lnTo>
                    <a:pt x="78" y="83"/>
                  </a:lnTo>
                  <a:lnTo>
                    <a:pt x="80" y="83"/>
                  </a:lnTo>
                  <a:lnTo>
                    <a:pt x="78" y="80"/>
                  </a:lnTo>
                  <a:lnTo>
                    <a:pt x="78" y="79"/>
                  </a:lnTo>
                  <a:lnTo>
                    <a:pt x="82" y="80"/>
                  </a:lnTo>
                  <a:lnTo>
                    <a:pt x="80" y="79"/>
                  </a:lnTo>
                  <a:lnTo>
                    <a:pt x="80" y="78"/>
                  </a:lnTo>
                  <a:lnTo>
                    <a:pt x="80" y="77"/>
                  </a:lnTo>
                  <a:lnTo>
                    <a:pt x="80" y="76"/>
                  </a:lnTo>
                  <a:lnTo>
                    <a:pt x="82" y="76"/>
                  </a:lnTo>
                  <a:lnTo>
                    <a:pt x="93" y="79"/>
                  </a:lnTo>
                  <a:lnTo>
                    <a:pt x="89" y="76"/>
                  </a:lnTo>
                  <a:lnTo>
                    <a:pt x="87" y="74"/>
                  </a:lnTo>
                  <a:lnTo>
                    <a:pt x="87" y="72"/>
                  </a:lnTo>
                  <a:lnTo>
                    <a:pt x="89" y="74"/>
                  </a:lnTo>
                  <a:lnTo>
                    <a:pt x="93" y="75"/>
                  </a:lnTo>
                  <a:lnTo>
                    <a:pt x="97" y="75"/>
                  </a:lnTo>
                  <a:lnTo>
                    <a:pt x="97" y="74"/>
                  </a:lnTo>
                  <a:lnTo>
                    <a:pt x="97" y="71"/>
                  </a:lnTo>
                  <a:lnTo>
                    <a:pt x="103" y="68"/>
                  </a:lnTo>
                  <a:lnTo>
                    <a:pt x="103" y="67"/>
                  </a:lnTo>
                  <a:lnTo>
                    <a:pt x="101" y="67"/>
                  </a:lnTo>
                  <a:lnTo>
                    <a:pt x="99" y="66"/>
                  </a:lnTo>
                  <a:lnTo>
                    <a:pt x="101" y="63"/>
                  </a:lnTo>
                  <a:lnTo>
                    <a:pt x="105" y="63"/>
                  </a:lnTo>
                  <a:lnTo>
                    <a:pt x="105" y="64"/>
                  </a:lnTo>
                  <a:lnTo>
                    <a:pt x="108" y="63"/>
                  </a:lnTo>
                  <a:lnTo>
                    <a:pt x="114" y="63"/>
                  </a:lnTo>
                  <a:lnTo>
                    <a:pt x="127" y="53"/>
                  </a:lnTo>
                  <a:lnTo>
                    <a:pt x="129" y="54"/>
                  </a:lnTo>
                  <a:lnTo>
                    <a:pt x="131" y="52"/>
                  </a:lnTo>
                  <a:lnTo>
                    <a:pt x="137" y="51"/>
                  </a:lnTo>
                  <a:lnTo>
                    <a:pt x="143" y="46"/>
                  </a:lnTo>
                  <a:lnTo>
                    <a:pt x="145" y="45"/>
                  </a:lnTo>
                  <a:lnTo>
                    <a:pt x="145" y="43"/>
                  </a:lnTo>
                  <a:lnTo>
                    <a:pt x="148" y="43"/>
                  </a:lnTo>
                  <a:lnTo>
                    <a:pt x="150" y="45"/>
                  </a:lnTo>
                  <a:lnTo>
                    <a:pt x="152" y="45"/>
                  </a:lnTo>
                  <a:lnTo>
                    <a:pt x="167" y="40"/>
                  </a:lnTo>
                  <a:lnTo>
                    <a:pt x="169" y="38"/>
                  </a:lnTo>
                  <a:lnTo>
                    <a:pt x="169" y="39"/>
                  </a:lnTo>
                  <a:lnTo>
                    <a:pt x="173" y="38"/>
                  </a:lnTo>
                  <a:lnTo>
                    <a:pt x="173" y="37"/>
                  </a:lnTo>
                  <a:lnTo>
                    <a:pt x="175" y="36"/>
                  </a:lnTo>
                  <a:lnTo>
                    <a:pt x="181" y="35"/>
                  </a:lnTo>
                  <a:lnTo>
                    <a:pt x="183" y="35"/>
                  </a:lnTo>
                  <a:lnTo>
                    <a:pt x="190" y="34"/>
                  </a:lnTo>
                  <a:lnTo>
                    <a:pt x="192" y="34"/>
                  </a:lnTo>
                  <a:lnTo>
                    <a:pt x="198" y="32"/>
                  </a:lnTo>
                  <a:lnTo>
                    <a:pt x="209" y="27"/>
                  </a:lnTo>
                  <a:lnTo>
                    <a:pt x="211" y="27"/>
                  </a:lnTo>
                  <a:lnTo>
                    <a:pt x="213" y="27"/>
                  </a:lnTo>
                  <a:lnTo>
                    <a:pt x="217" y="28"/>
                  </a:lnTo>
                  <a:lnTo>
                    <a:pt x="215" y="26"/>
                  </a:lnTo>
                  <a:lnTo>
                    <a:pt x="223" y="19"/>
                  </a:lnTo>
                  <a:lnTo>
                    <a:pt x="228" y="18"/>
                  </a:lnTo>
                  <a:lnTo>
                    <a:pt x="228" y="16"/>
                  </a:lnTo>
                  <a:lnTo>
                    <a:pt x="223" y="16"/>
                  </a:lnTo>
                  <a:lnTo>
                    <a:pt x="226" y="13"/>
                  </a:lnTo>
                  <a:lnTo>
                    <a:pt x="228" y="13"/>
                  </a:lnTo>
                  <a:lnTo>
                    <a:pt x="228" y="11"/>
                  </a:lnTo>
                  <a:lnTo>
                    <a:pt x="223" y="7"/>
                  </a:lnTo>
                  <a:lnTo>
                    <a:pt x="226" y="5"/>
                  </a:lnTo>
                  <a:lnTo>
                    <a:pt x="223" y="4"/>
                  </a:lnTo>
                  <a:lnTo>
                    <a:pt x="221" y="3"/>
                  </a:lnTo>
                  <a:lnTo>
                    <a:pt x="219" y="2"/>
                  </a:lnTo>
                  <a:lnTo>
                    <a:pt x="211" y="0"/>
                  </a:lnTo>
                  <a:lnTo>
                    <a:pt x="202" y="0"/>
                  </a:lnTo>
                  <a:lnTo>
                    <a:pt x="196" y="3"/>
                  </a:lnTo>
                  <a:lnTo>
                    <a:pt x="192" y="2"/>
                  </a:lnTo>
                  <a:lnTo>
                    <a:pt x="192" y="3"/>
                  </a:lnTo>
                  <a:lnTo>
                    <a:pt x="192" y="4"/>
                  </a:lnTo>
                  <a:lnTo>
                    <a:pt x="188" y="6"/>
                  </a:lnTo>
                  <a:lnTo>
                    <a:pt x="186" y="6"/>
                  </a:lnTo>
                  <a:lnTo>
                    <a:pt x="183" y="7"/>
                  </a:lnTo>
                  <a:lnTo>
                    <a:pt x="181" y="8"/>
                  </a:lnTo>
                  <a:lnTo>
                    <a:pt x="179" y="10"/>
                  </a:lnTo>
                  <a:lnTo>
                    <a:pt x="179" y="14"/>
                  </a:lnTo>
                  <a:lnTo>
                    <a:pt x="179" y="15"/>
                  </a:lnTo>
                  <a:lnTo>
                    <a:pt x="177" y="16"/>
                  </a:lnTo>
                  <a:lnTo>
                    <a:pt x="173" y="15"/>
                  </a:lnTo>
                  <a:lnTo>
                    <a:pt x="171" y="18"/>
                  </a:lnTo>
                  <a:lnTo>
                    <a:pt x="167" y="18"/>
                  </a:lnTo>
                  <a:lnTo>
                    <a:pt x="160" y="21"/>
                  </a:lnTo>
                  <a:lnTo>
                    <a:pt x="158" y="21"/>
                  </a:lnTo>
                  <a:lnTo>
                    <a:pt x="158" y="22"/>
                  </a:lnTo>
                  <a:lnTo>
                    <a:pt x="156" y="22"/>
                  </a:lnTo>
                  <a:lnTo>
                    <a:pt x="154" y="23"/>
                  </a:lnTo>
                  <a:lnTo>
                    <a:pt x="152" y="23"/>
                  </a:lnTo>
                  <a:lnTo>
                    <a:pt x="150" y="22"/>
                  </a:lnTo>
                  <a:lnTo>
                    <a:pt x="148" y="22"/>
                  </a:lnTo>
                  <a:lnTo>
                    <a:pt x="135" y="27"/>
                  </a:lnTo>
                  <a:lnTo>
                    <a:pt x="133" y="26"/>
                  </a:lnTo>
                  <a:lnTo>
                    <a:pt x="131" y="28"/>
                  </a:lnTo>
                  <a:lnTo>
                    <a:pt x="127" y="27"/>
                  </a:lnTo>
                  <a:lnTo>
                    <a:pt x="127" y="24"/>
                  </a:lnTo>
                  <a:lnTo>
                    <a:pt x="114" y="23"/>
                  </a:lnTo>
                  <a:lnTo>
                    <a:pt x="114" y="22"/>
                  </a:lnTo>
                  <a:lnTo>
                    <a:pt x="110" y="23"/>
                  </a:lnTo>
                  <a:lnTo>
                    <a:pt x="110" y="24"/>
                  </a:lnTo>
                  <a:lnTo>
                    <a:pt x="108" y="24"/>
                  </a:lnTo>
                  <a:lnTo>
                    <a:pt x="108" y="27"/>
                  </a:lnTo>
                  <a:lnTo>
                    <a:pt x="108" y="29"/>
                  </a:lnTo>
                  <a:lnTo>
                    <a:pt x="110" y="29"/>
                  </a:lnTo>
                  <a:lnTo>
                    <a:pt x="110" y="31"/>
                  </a:lnTo>
                  <a:lnTo>
                    <a:pt x="103" y="32"/>
                  </a:lnTo>
                  <a:lnTo>
                    <a:pt x="103" y="34"/>
                  </a:lnTo>
                  <a:lnTo>
                    <a:pt x="99" y="34"/>
                  </a:lnTo>
                  <a:lnTo>
                    <a:pt x="103" y="29"/>
                  </a:lnTo>
                  <a:lnTo>
                    <a:pt x="101" y="29"/>
                  </a:lnTo>
                  <a:lnTo>
                    <a:pt x="95" y="31"/>
                  </a:lnTo>
                  <a:lnTo>
                    <a:pt x="93" y="34"/>
                  </a:lnTo>
                  <a:lnTo>
                    <a:pt x="91" y="35"/>
                  </a:lnTo>
                  <a:lnTo>
                    <a:pt x="76" y="39"/>
                  </a:lnTo>
                  <a:lnTo>
                    <a:pt x="74" y="40"/>
                  </a:lnTo>
                  <a:lnTo>
                    <a:pt x="72" y="44"/>
                  </a:lnTo>
                  <a:lnTo>
                    <a:pt x="70" y="45"/>
                  </a:lnTo>
                  <a:lnTo>
                    <a:pt x="68" y="45"/>
                  </a:lnTo>
                  <a:lnTo>
                    <a:pt x="63" y="47"/>
                  </a:lnTo>
                  <a:lnTo>
                    <a:pt x="63" y="48"/>
                  </a:lnTo>
                  <a:lnTo>
                    <a:pt x="61" y="50"/>
                  </a:lnTo>
                  <a:lnTo>
                    <a:pt x="61" y="51"/>
                  </a:lnTo>
                  <a:lnTo>
                    <a:pt x="61" y="53"/>
                  </a:lnTo>
                  <a:lnTo>
                    <a:pt x="57" y="56"/>
                  </a:lnTo>
                  <a:lnTo>
                    <a:pt x="49" y="55"/>
                  </a:lnTo>
                  <a:lnTo>
                    <a:pt x="44" y="56"/>
                  </a:lnTo>
                  <a:lnTo>
                    <a:pt x="44" y="59"/>
                  </a:lnTo>
                  <a:lnTo>
                    <a:pt x="42" y="61"/>
                  </a:lnTo>
                  <a:lnTo>
                    <a:pt x="36" y="63"/>
                  </a:lnTo>
                  <a:lnTo>
                    <a:pt x="34" y="62"/>
                  </a:lnTo>
                  <a:lnTo>
                    <a:pt x="34" y="60"/>
                  </a:lnTo>
                  <a:lnTo>
                    <a:pt x="30" y="60"/>
                  </a:lnTo>
                  <a:lnTo>
                    <a:pt x="28" y="61"/>
                  </a:lnTo>
                  <a:lnTo>
                    <a:pt x="28" y="62"/>
                  </a:lnTo>
                  <a:lnTo>
                    <a:pt x="25" y="63"/>
                  </a:lnTo>
                  <a:lnTo>
                    <a:pt x="28" y="64"/>
                  </a:lnTo>
                  <a:lnTo>
                    <a:pt x="28" y="67"/>
                  </a:lnTo>
                  <a:lnTo>
                    <a:pt x="30" y="64"/>
                  </a:lnTo>
                  <a:lnTo>
                    <a:pt x="32" y="66"/>
                  </a:lnTo>
                  <a:lnTo>
                    <a:pt x="32" y="67"/>
                  </a:lnTo>
                  <a:lnTo>
                    <a:pt x="34" y="67"/>
                  </a:lnTo>
                  <a:lnTo>
                    <a:pt x="30" y="70"/>
                  </a:lnTo>
                  <a:lnTo>
                    <a:pt x="28" y="71"/>
                  </a:lnTo>
                  <a:lnTo>
                    <a:pt x="30" y="72"/>
                  </a:lnTo>
                  <a:lnTo>
                    <a:pt x="34" y="72"/>
                  </a:lnTo>
                  <a:lnTo>
                    <a:pt x="38" y="72"/>
                  </a:lnTo>
                  <a:lnTo>
                    <a:pt x="40" y="75"/>
                  </a:lnTo>
                  <a:lnTo>
                    <a:pt x="44" y="75"/>
                  </a:lnTo>
                  <a:lnTo>
                    <a:pt x="40" y="76"/>
                  </a:lnTo>
                  <a:lnTo>
                    <a:pt x="34" y="75"/>
                  </a:lnTo>
                  <a:lnTo>
                    <a:pt x="30" y="77"/>
                  </a:lnTo>
                  <a:lnTo>
                    <a:pt x="28" y="76"/>
                  </a:lnTo>
                  <a:lnTo>
                    <a:pt x="25" y="76"/>
                  </a:lnTo>
                  <a:lnTo>
                    <a:pt x="28" y="78"/>
                  </a:lnTo>
                  <a:lnTo>
                    <a:pt x="30" y="80"/>
                  </a:lnTo>
                  <a:lnTo>
                    <a:pt x="32" y="82"/>
                  </a:lnTo>
                  <a:lnTo>
                    <a:pt x="34" y="83"/>
                  </a:lnTo>
                  <a:lnTo>
                    <a:pt x="32" y="83"/>
                  </a:lnTo>
                  <a:lnTo>
                    <a:pt x="23" y="84"/>
                  </a:lnTo>
                  <a:lnTo>
                    <a:pt x="23" y="85"/>
                  </a:lnTo>
                  <a:lnTo>
                    <a:pt x="30" y="87"/>
                  </a:lnTo>
                  <a:lnTo>
                    <a:pt x="28" y="88"/>
                  </a:lnTo>
                  <a:lnTo>
                    <a:pt x="23" y="88"/>
                  </a:lnTo>
                  <a:lnTo>
                    <a:pt x="21" y="88"/>
                  </a:lnTo>
                  <a:lnTo>
                    <a:pt x="23" y="90"/>
                  </a:lnTo>
                  <a:lnTo>
                    <a:pt x="34" y="92"/>
                  </a:lnTo>
                  <a:lnTo>
                    <a:pt x="36" y="94"/>
                  </a:lnTo>
                  <a:lnTo>
                    <a:pt x="32" y="94"/>
                  </a:lnTo>
                  <a:lnTo>
                    <a:pt x="28" y="92"/>
                  </a:lnTo>
                  <a:lnTo>
                    <a:pt x="23" y="92"/>
                  </a:lnTo>
                  <a:lnTo>
                    <a:pt x="21" y="91"/>
                  </a:lnTo>
                  <a:lnTo>
                    <a:pt x="17" y="93"/>
                  </a:lnTo>
                  <a:lnTo>
                    <a:pt x="15" y="95"/>
                  </a:lnTo>
                  <a:lnTo>
                    <a:pt x="17" y="96"/>
                  </a:lnTo>
                  <a:lnTo>
                    <a:pt x="9" y="98"/>
                  </a:lnTo>
                  <a:lnTo>
                    <a:pt x="4" y="101"/>
                  </a:lnTo>
                  <a:lnTo>
                    <a:pt x="2" y="101"/>
                  </a:lnTo>
                  <a:lnTo>
                    <a:pt x="0" y="101"/>
                  </a:lnTo>
                  <a:lnTo>
                    <a:pt x="2" y="103"/>
                  </a:lnTo>
                  <a:lnTo>
                    <a:pt x="4" y="10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6" name="Freeform 1397"/>
            <p:cNvSpPr>
              <a:spLocks/>
            </p:cNvSpPr>
            <p:nvPr/>
          </p:nvSpPr>
          <p:spPr bwMode="auto">
            <a:xfrm>
              <a:off x="5015138" y="3493403"/>
              <a:ext cx="13669" cy="12787"/>
            </a:xfrm>
            <a:custGeom>
              <a:avLst/>
              <a:gdLst>
                <a:gd name="T0" fmla="*/ 15 w 15"/>
                <a:gd name="T1" fmla="*/ 4 h 11"/>
                <a:gd name="T2" fmla="*/ 11 w 15"/>
                <a:gd name="T3" fmla="*/ 1 h 11"/>
                <a:gd name="T4" fmla="*/ 11 w 15"/>
                <a:gd name="T5" fmla="*/ 2 h 11"/>
                <a:gd name="T6" fmla="*/ 9 w 15"/>
                <a:gd name="T7" fmla="*/ 0 h 11"/>
                <a:gd name="T8" fmla="*/ 4 w 15"/>
                <a:gd name="T9" fmla="*/ 0 h 11"/>
                <a:gd name="T10" fmla="*/ 0 w 15"/>
                <a:gd name="T11" fmla="*/ 1 h 11"/>
                <a:gd name="T12" fmla="*/ 0 w 15"/>
                <a:gd name="T13" fmla="*/ 1 h 11"/>
                <a:gd name="T14" fmla="*/ 2 w 15"/>
                <a:gd name="T15" fmla="*/ 2 h 11"/>
                <a:gd name="T16" fmla="*/ 9 w 15"/>
                <a:gd name="T17" fmla="*/ 4 h 11"/>
                <a:gd name="T18" fmla="*/ 13 w 15"/>
                <a:gd name="T19" fmla="*/ 11 h 11"/>
                <a:gd name="T20" fmla="*/ 15 w 15"/>
                <a:gd name="T21" fmla="*/ 11 h 11"/>
                <a:gd name="T22" fmla="*/ 13 w 15"/>
                <a:gd name="T23" fmla="*/ 8 h 11"/>
                <a:gd name="T24" fmla="*/ 13 w 15"/>
                <a:gd name="T25" fmla="*/ 7 h 11"/>
                <a:gd name="T26" fmla="*/ 15 w 15"/>
                <a:gd name="T27" fmla="*/ 4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1"/>
                <a:gd name="T44" fmla="*/ 15 w 15"/>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1">
                  <a:moveTo>
                    <a:pt x="15" y="4"/>
                  </a:moveTo>
                  <a:lnTo>
                    <a:pt x="11" y="1"/>
                  </a:lnTo>
                  <a:lnTo>
                    <a:pt x="11" y="2"/>
                  </a:lnTo>
                  <a:lnTo>
                    <a:pt x="9" y="0"/>
                  </a:lnTo>
                  <a:lnTo>
                    <a:pt x="4" y="0"/>
                  </a:lnTo>
                  <a:lnTo>
                    <a:pt x="0" y="1"/>
                  </a:lnTo>
                  <a:lnTo>
                    <a:pt x="2" y="2"/>
                  </a:lnTo>
                  <a:lnTo>
                    <a:pt x="9" y="4"/>
                  </a:lnTo>
                  <a:lnTo>
                    <a:pt x="13" y="11"/>
                  </a:lnTo>
                  <a:lnTo>
                    <a:pt x="15" y="11"/>
                  </a:lnTo>
                  <a:lnTo>
                    <a:pt x="13" y="8"/>
                  </a:lnTo>
                  <a:lnTo>
                    <a:pt x="13" y="7"/>
                  </a:lnTo>
                  <a:lnTo>
                    <a:pt x="15"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7" name="Freeform 1398"/>
            <p:cNvSpPr>
              <a:spLocks/>
            </p:cNvSpPr>
            <p:nvPr/>
          </p:nvSpPr>
          <p:spPr bwMode="auto">
            <a:xfrm>
              <a:off x="5099886" y="3518976"/>
              <a:ext cx="26427" cy="20924"/>
            </a:xfrm>
            <a:custGeom>
              <a:avLst/>
              <a:gdLst>
                <a:gd name="T0" fmla="*/ 19 w 29"/>
                <a:gd name="T1" fmla="*/ 18 h 18"/>
                <a:gd name="T2" fmla="*/ 23 w 29"/>
                <a:gd name="T3" fmla="*/ 18 h 18"/>
                <a:gd name="T4" fmla="*/ 23 w 29"/>
                <a:gd name="T5" fmla="*/ 17 h 18"/>
                <a:gd name="T6" fmla="*/ 25 w 29"/>
                <a:gd name="T7" fmla="*/ 18 h 18"/>
                <a:gd name="T8" fmla="*/ 27 w 29"/>
                <a:gd name="T9" fmla="*/ 18 h 18"/>
                <a:gd name="T10" fmla="*/ 29 w 29"/>
                <a:gd name="T11" fmla="*/ 16 h 18"/>
                <a:gd name="T12" fmla="*/ 29 w 29"/>
                <a:gd name="T13" fmla="*/ 15 h 18"/>
                <a:gd name="T14" fmla="*/ 19 w 29"/>
                <a:gd name="T15" fmla="*/ 7 h 18"/>
                <a:gd name="T16" fmla="*/ 15 w 29"/>
                <a:gd name="T17" fmla="*/ 5 h 18"/>
                <a:gd name="T18" fmla="*/ 12 w 29"/>
                <a:gd name="T19" fmla="*/ 3 h 18"/>
                <a:gd name="T20" fmla="*/ 10 w 29"/>
                <a:gd name="T21" fmla="*/ 3 h 18"/>
                <a:gd name="T22" fmla="*/ 8 w 29"/>
                <a:gd name="T23" fmla="*/ 0 h 18"/>
                <a:gd name="T24" fmla="*/ 4 w 29"/>
                <a:gd name="T25" fmla="*/ 1 h 18"/>
                <a:gd name="T26" fmla="*/ 2 w 29"/>
                <a:gd name="T27" fmla="*/ 4 h 18"/>
                <a:gd name="T28" fmla="*/ 2 w 29"/>
                <a:gd name="T29" fmla="*/ 4 h 18"/>
                <a:gd name="T30" fmla="*/ 6 w 29"/>
                <a:gd name="T31" fmla="*/ 5 h 18"/>
                <a:gd name="T32" fmla="*/ 2 w 29"/>
                <a:gd name="T33" fmla="*/ 7 h 18"/>
                <a:gd name="T34" fmla="*/ 0 w 29"/>
                <a:gd name="T35" fmla="*/ 5 h 18"/>
                <a:gd name="T36" fmla="*/ 0 w 29"/>
                <a:gd name="T37" fmla="*/ 7 h 18"/>
                <a:gd name="T38" fmla="*/ 2 w 29"/>
                <a:gd name="T39" fmla="*/ 8 h 18"/>
                <a:gd name="T40" fmla="*/ 2 w 29"/>
                <a:gd name="T41" fmla="*/ 9 h 18"/>
                <a:gd name="T42" fmla="*/ 4 w 29"/>
                <a:gd name="T43" fmla="*/ 11 h 18"/>
                <a:gd name="T44" fmla="*/ 4 w 29"/>
                <a:gd name="T45" fmla="*/ 11 h 18"/>
                <a:gd name="T46" fmla="*/ 10 w 29"/>
                <a:gd name="T47" fmla="*/ 17 h 18"/>
                <a:gd name="T48" fmla="*/ 10 w 29"/>
                <a:gd name="T49" fmla="*/ 16 h 18"/>
                <a:gd name="T50" fmla="*/ 6 w 29"/>
                <a:gd name="T51" fmla="*/ 12 h 18"/>
                <a:gd name="T52" fmla="*/ 12 w 29"/>
                <a:gd name="T53" fmla="*/ 15 h 18"/>
                <a:gd name="T54" fmla="*/ 15 w 29"/>
                <a:gd name="T55" fmla="*/ 15 h 18"/>
                <a:gd name="T56" fmla="*/ 17 w 29"/>
                <a:gd name="T57" fmla="*/ 16 h 18"/>
                <a:gd name="T58" fmla="*/ 17 w 29"/>
                <a:gd name="T59" fmla="*/ 17 h 18"/>
                <a:gd name="T60" fmla="*/ 19 w 29"/>
                <a:gd name="T61" fmla="*/ 18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18"/>
                <a:gd name="T95" fmla="*/ 29 w 29"/>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18">
                  <a:moveTo>
                    <a:pt x="19" y="18"/>
                  </a:moveTo>
                  <a:lnTo>
                    <a:pt x="23" y="18"/>
                  </a:lnTo>
                  <a:lnTo>
                    <a:pt x="23" y="17"/>
                  </a:lnTo>
                  <a:lnTo>
                    <a:pt x="25" y="18"/>
                  </a:lnTo>
                  <a:lnTo>
                    <a:pt x="27" y="18"/>
                  </a:lnTo>
                  <a:lnTo>
                    <a:pt x="29" y="16"/>
                  </a:lnTo>
                  <a:lnTo>
                    <a:pt x="29" y="15"/>
                  </a:lnTo>
                  <a:lnTo>
                    <a:pt x="19" y="7"/>
                  </a:lnTo>
                  <a:lnTo>
                    <a:pt x="15" y="5"/>
                  </a:lnTo>
                  <a:lnTo>
                    <a:pt x="12" y="3"/>
                  </a:lnTo>
                  <a:lnTo>
                    <a:pt x="10" y="3"/>
                  </a:lnTo>
                  <a:lnTo>
                    <a:pt x="8" y="0"/>
                  </a:lnTo>
                  <a:lnTo>
                    <a:pt x="4" y="1"/>
                  </a:lnTo>
                  <a:lnTo>
                    <a:pt x="2" y="4"/>
                  </a:lnTo>
                  <a:lnTo>
                    <a:pt x="6" y="5"/>
                  </a:lnTo>
                  <a:lnTo>
                    <a:pt x="2" y="7"/>
                  </a:lnTo>
                  <a:lnTo>
                    <a:pt x="0" y="5"/>
                  </a:lnTo>
                  <a:lnTo>
                    <a:pt x="0" y="7"/>
                  </a:lnTo>
                  <a:lnTo>
                    <a:pt x="2" y="8"/>
                  </a:lnTo>
                  <a:lnTo>
                    <a:pt x="2" y="9"/>
                  </a:lnTo>
                  <a:lnTo>
                    <a:pt x="4" y="11"/>
                  </a:lnTo>
                  <a:lnTo>
                    <a:pt x="10" y="17"/>
                  </a:lnTo>
                  <a:lnTo>
                    <a:pt x="10" y="16"/>
                  </a:lnTo>
                  <a:lnTo>
                    <a:pt x="6" y="12"/>
                  </a:lnTo>
                  <a:lnTo>
                    <a:pt x="12" y="15"/>
                  </a:lnTo>
                  <a:lnTo>
                    <a:pt x="15" y="15"/>
                  </a:lnTo>
                  <a:lnTo>
                    <a:pt x="17" y="16"/>
                  </a:lnTo>
                  <a:lnTo>
                    <a:pt x="17" y="17"/>
                  </a:lnTo>
                  <a:lnTo>
                    <a:pt x="19" y="1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8" name="Freeform 1399"/>
            <p:cNvSpPr>
              <a:spLocks/>
            </p:cNvSpPr>
            <p:nvPr/>
          </p:nvSpPr>
          <p:spPr bwMode="auto">
            <a:xfrm>
              <a:off x="5006025" y="3430632"/>
              <a:ext cx="82014" cy="87182"/>
            </a:xfrm>
            <a:custGeom>
              <a:avLst/>
              <a:gdLst>
                <a:gd name="T0" fmla="*/ 10 w 90"/>
                <a:gd name="T1" fmla="*/ 51 h 75"/>
                <a:gd name="T2" fmla="*/ 14 w 90"/>
                <a:gd name="T3" fmla="*/ 51 h 75"/>
                <a:gd name="T4" fmla="*/ 19 w 90"/>
                <a:gd name="T5" fmla="*/ 48 h 75"/>
                <a:gd name="T6" fmla="*/ 23 w 90"/>
                <a:gd name="T7" fmla="*/ 52 h 75"/>
                <a:gd name="T8" fmla="*/ 27 w 90"/>
                <a:gd name="T9" fmla="*/ 50 h 75"/>
                <a:gd name="T10" fmla="*/ 35 w 90"/>
                <a:gd name="T11" fmla="*/ 52 h 75"/>
                <a:gd name="T12" fmla="*/ 29 w 90"/>
                <a:gd name="T13" fmla="*/ 56 h 75"/>
                <a:gd name="T14" fmla="*/ 38 w 90"/>
                <a:gd name="T15" fmla="*/ 59 h 75"/>
                <a:gd name="T16" fmla="*/ 42 w 90"/>
                <a:gd name="T17" fmla="*/ 61 h 75"/>
                <a:gd name="T18" fmla="*/ 35 w 90"/>
                <a:gd name="T19" fmla="*/ 61 h 75"/>
                <a:gd name="T20" fmla="*/ 31 w 90"/>
                <a:gd name="T21" fmla="*/ 62 h 75"/>
                <a:gd name="T22" fmla="*/ 33 w 90"/>
                <a:gd name="T23" fmla="*/ 68 h 75"/>
                <a:gd name="T24" fmla="*/ 35 w 90"/>
                <a:gd name="T25" fmla="*/ 68 h 75"/>
                <a:gd name="T26" fmla="*/ 46 w 90"/>
                <a:gd name="T27" fmla="*/ 69 h 75"/>
                <a:gd name="T28" fmla="*/ 46 w 90"/>
                <a:gd name="T29" fmla="*/ 69 h 75"/>
                <a:gd name="T30" fmla="*/ 54 w 90"/>
                <a:gd name="T31" fmla="*/ 73 h 75"/>
                <a:gd name="T32" fmla="*/ 56 w 90"/>
                <a:gd name="T33" fmla="*/ 71 h 75"/>
                <a:gd name="T34" fmla="*/ 63 w 90"/>
                <a:gd name="T35" fmla="*/ 71 h 75"/>
                <a:gd name="T36" fmla="*/ 65 w 90"/>
                <a:gd name="T37" fmla="*/ 72 h 75"/>
                <a:gd name="T38" fmla="*/ 73 w 90"/>
                <a:gd name="T39" fmla="*/ 73 h 75"/>
                <a:gd name="T40" fmla="*/ 69 w 90"/>
                <a:gd name="T41" fmla="*/ 71 h 75"/>
                <a:gd name="T42" fmla="*/ 73 w 90"/>
                <a:gd name="T43" fmla="*/ 70 h 75"/>
                <a:gd name="T44" fmla="*/ 75 w 90"/>
                <a:gd name="T45" fmla="*/ 71 h 75"/>
                <a:gd name="T46" fmla="*/ 82 w 90"/>
                <a:gd name="T47" fmla="*/ 73 h 75"/>
                <a:gd name="T48" fmla="*/ 80 w 90"/>
                <a:gd name="T49" fmla="*/ 71 h 75"/>
                <a:gd name="T50" fmla="*/ 88 w 90"/>
                <a:gd name="T51" fmla="*/ 70 h 75"/>
                <a:gd name="T52" fmla="*/ 86 w 90"/>
                <a:gd name="T53" fmla="*/ 68 h 75"/>
                <a:gd name="T54" fmla="*/ 67 w 90"/>
                <a:gd name="T55" fmla="*/ 58 h 75"/>
                <a:gd name="T56" fmla="*/ 59 w 90"/>
                <a:gd name="T57" fmla="*/ 40 h 75"/>
                <a:gd name="T58" fmla="*/ 59 w 90"/>
                <a:gd name="T59" fmla="*/ 34 h 75"/>
                <a:gd name="T60" fmla="*/ 59 w 90"/>
                <a:gd name="T61" fmla="*/ 27 h 75"/>
                <a:gd name="T62" fmla="*/ 59 w 90"/>
                <a:gd name="T63" fmla="*/ 23 h 75"/>
                <a:gd name="T64" fmla="*/ 65 w 90"/>
                <a:gd name="T65" fmla="*/ 20 h 75"/>
                <a:gd name="T66" fmla="*/ 59 w 90"/>
                <a:gd name="T67" fmla="*/ 16 h 75"/>
                <a:gd name="T68" fmla="*/ 69 w 90"/>
                <a:gd name="T69" fmla="*/ 15 h 75"/>
                <a:gd name="T70" fmla="*/ 65 w 90"/>
                <a:gd name="T71" fmla="*/ 13 h 75"/>
                <a:gd name="T72" fmla="*/ 71 w 90"/>
                <a:gd name="T73" fmla="*/ 12 h 75"/>
                <a:gd name="T74" fmla="*/ 73 w 90"/>
                <a:gd name="T75" fmla="*/ 8 h 75"/>
                <a:gd name="T76" fmla="*/ 67 w 90"/>
                <a:gd name="T77" fmla="*/ 5 h 75"/>
                <a:gd name="T78" fmla="*/ 54 w 90"/>
                <a:gd name="T79" fmla="*/ 2 h 75"/>
                <a:gd name="T80" fmla="*/ 42 w 90"/>
                <a:gd name="T81" fmla="*/ 3 h 75"/>
                <a:gd name="T82" fmla="*/ 31 w 90"/>
                <a:gd name="T83" fmla="*/ 4 h 75"/>
                <a:gd name="T84" fmla="*/ 23 w 90"/>
                <a:gd name="T85" fmla="*/ 10 h 75"/>
                <a:gd name="T86" fmla="*/ 23 w 90"/>
                <a:gd name="T87" fmla="*/ 12 h 75"/>
                <a:gd name="T88" fmla="*/ 27 w 90"/>
                <a:gd name="T89" fmla="*/ 13 h 75"/>
                <a:gd name="T90" fmla="*/ 19 w 90"/>
                <a:gd name="T91" fmla="*/ 14 h 75"/>
                <a:gd name="T92" fmla="*/ 16 w 90"/>
                <a:gd name="T93" fmla="*/ 21 h 75"/>
                <a:gd name="T94" fmla="*/ 19 w 90"/>
                <a:gd name="T95" fmla="*/ 23 h 75"/>
                <a:gd name="T96" fmla="*/ 21 w 90"/>
                <a:gd name="T97" fmla="*/ 24 h 75"/>
                <a:gd name="T98" fmla="*/ 16 w 90"/>
                <a:gd name="T99" fmla="*/ 28 h 75"/>
                <a:gd name="T100" fmla="*/ 16 w 90"/>
                <a:gd name="T101" fmla="*/ 30 h 75"/>
                <a:gd name="T102" fmla="*/ 12 w 90"/>
                <a:gd name="T103" fmla="*/ 35 h 75"/>
                <a:gd name="T104" fmla="*/ 10 w 90"/>
                <a:gd name="T105" fmla="*/ 35 h 75"/>
                <a:gd name="T106" fmla="*/ 4 w 90"/>
                <a:gd name="T107" fmla="*/ 35 h 75"/>
                <a:gd name="T108" fmla="*/ 0 w 90"/>
                <a:gd name="T109" fmla="*/ 46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
                <a:gd name="T166" fmla="*/ 0 h 75"/>
                <a:gd name="T167" fmla="*/ 90 w 90"/>
                <a:gd name="T168" fmla="*/ 75 h 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 h="75">
                  <a:moveTo>
                    <a:pt x="4" y="51"/>
                  </a:moveTo>
                  <a:lnTo>
                    <a:pt x="6" y="51"/>
                  </a:lnTo>
                  <a:lnTo>
                    <a:pt x="10" y="51"/>
                  </a:lnTo>
                  <a:lnTo>
                    <a:pt x="10" y="50"/>
                  </a:lnTo>
                  <a:lnTo>
                    <a:pt x="12" y="48"/>
                  </a:lnTo>
                  <a:lnTo>
                    <a:pt x="14" y="51"/>
                  </a:lnTo>
                  <a:lnTo>
                    <a:pt x="14" y="50"/>
                  </a:lnTo>
                  <a:lnTo>
                    <a:pt x="16" y="47"/>
                  </a:lnTo>
                  <a:lnTo>
                    <a:pt x="19" y="48"/>
                  </a:lnTo>
                  <a:lnTo>
                    <a:pt x="19" y="52"/>
                  </a:lnTo>
                  <a:lnTo>
                    <a:pt x="21" y="52"/>
                  </a:lnTo>
                  <a:lnTo>
                    <a:pt x="23" y="52"/>
                  </a:lnTo>
                  <a:lnTo>
                    <a:pt x="23" y="51"/>
                  </a:lnTo>
                  <a:lnTo>
                    <a:pt x="25" y="52"/>
                  </a:lnTo>
                  <a:lnTo>
                    <a:pt x="27" y="50"/>
                  </a:lnTo>
                  <a:lnTo>
                    <a:pt x="27" y="56"/>
                  </a:lnTo>
                  <a:lnTo>
                    <a:pt x="31" y="53"/>
                  </a:lnTo>
                  <a:lnTo>
                    <a:pt x="35" y="52"/>
                  </a:lnTo>
                  <a:lnTo>
                    <a:pt x="31" y="55"/>
                  </a:lnTo>
                  <a:lnTo>
                    <a:pt x="31" y="56"/>
                  </a:lnTo>
                  <a:lnTo>
                    <a:pt x="29" y="56"/>
                  </a:lnTo>
                  <a:lnTo>
                    <a:pt x="29" y="58"/>
                  </a:lnTo>
                  <a:lnTo>
                    <a:pt x="31" y="59"/>
                  </a:lnTo>
                  <a:lnTo>
                    <a:pt x="38" y="59"/>
                  </a:lnTo>
                  <a:lnTo>
                    <a:pt x="40" y="60"/>
                  </a:lnTo>
                  <a:lnTo>
                    <a:pt x="38" y="60"/>
                  </a:lnTo>
                  <a:lnTo>
                    <a:pt x="42" y="61"/>
                  </a:lnTo>
                  <a:lnTo>
                    <a:pt x="40" y="61"/>
                  </a:lnTo>
                  <a:lnTo>
                    <a:pt x="38" y="62"/>
                  </a:lnTo>
                  <a:lnTo>
                    <a:pt x="35" y="61"/>
                  </a:lnTo>
                  <a:lnTo>
                    <a:pt x="35" y="62"/>
                  </a:lnTo>
                  <a:lnTo>
                    <a:pt x="35" y="63"/>
                  </a:lnTo>
                  <a:lnTo>
                    <a:pt x="31" y="62"/>
                  </a:lnTo>
                  <a:lnTo>
                    <a:pt x="33" y="63"/>
                  </a:lnTo>
                  <a:lnTo>
                    <a:pt x="33" y="68"/>
                  </a:lnTo>
                  <a:lnTo>
                    <a:pt x="35" y="69"/>
                  </a:lnTo>
                  <a:lnTo>
                    <a:pt x="35" y="68"/>
                  </a:lnTo>
                  <a:lnTo>
                    <a:pt x="38" y="69"/>
                  </a:lnTo>
                  <a:lnTo>
                    <a:pt x="40" y="70"/>
                  </a:lnTo>
                  <a:lnTo>
                    <a:pt x="46" y="69"/>
                  </a:lnTo>
                  <a:lnTo>
                    <a:pt x="50" y="69"/>
                  </a:lnTo>
                  <a:lnTo>
                    <a:pt x="46" y="69"/>
                  </a:lnTo>
                  <a:lnTo>
                    <a:pt x="48" y="70"/>
                  </a:lnTo>
                  <a:lnTo>
                    <a:pt x="54" y="73"/>
                  </a:lnTo>
                  <a:lnTo>
                    <a:pt x="54" y="72"/>
                  </a:lnTo>
                  <a:lnTo>
                    <a:pt x="56" y="71"/>
                  </a:lnTo>
                  <a:lnTo>
                    <a:pt x="59" y="70"/>
                  </a:lnTo>
                  <a:lnTo>
                    <a:pt x="61" y="71"/>
                  </a:lnTo>
                  <a:lnTo>
                    <a:pt x="63" y="71"/>
                  </a:lnTo>
                  <a:lnTo>
                    <a:pt x="65" y="72"/>
                  </a:lnTo>
                  <a:lnTo>
                    <a:pt x="65" y="73"/>
                  </a:lnTo>
                  <a:lnTo>
                    <a:pt x="65" y="72"/>
                  </a:lnTo>
                  <a:lnTo>
                    <a:pt x="67" y="72"/>
                  </a:lnTo>
                  <a:lnTo>
                    <a:pt x="69" y="73"/>
                  </a:lnTo>
                  <a:lnTo>
                    <a:pt x="73" y="73"/>
                  </a:lnTo>
                  <a:lnTo>
                    <a:pt x="71" y="71"/>
                  </a:lnTo>
                  <a:lnTo>
                    <a:pt x="71" y="72"/>
                  </a:lnTo>
                  <a:lnTo>
                    <a:pt x="69" y="71"/>
                  </a:lnTo>
                  <a:lnTo>
                    <a:pt x="69" y="70"/>
                  </a:lnTo>
                  <a:lnTo>
                    <a:pt x="73" y="70"/>
                  </a:lnTo>
                  <a:lnTo>
                    <a:pt x="75" y="69"/>
                  </a:lnTo>
                  <a:lnTo>
                    <a:pt x="75" y="71"/>
                  </a:lnTo>
                  <a:lnTo>
                    <a:pt x="80" y="73"/>
                  </a:lnTo>
                  <a:lnTo>
                    <a:pt x="82" y="75"/>
                  </a:lnTo>
                  <a:lnTo>
                    <a:pt x="82" y="73"/>
                  </a:lnTo>
                  <a:lnTo>
                    <a:pt x="84" y="73"/>
                  </a:lnTo>
                  <a:lnTo>
                    <a:pt x="78" y="72"/>
                  </a:lnTo>
                  <a:lnTo>
                    <a:pt x="80" y="71"/>
                  </a:lnTo>
                  <a:lnTo>
                    <a:pt x="86" y="72"/>
                  </a:lnTo>
                  <a:lnTo>
                    <a:pt x="88" y="71"/>
                  </a:lnTo>
                  <a:lnTo>
                    <a:pt x="88" y="70"/>
                  </a:lnTo>
                  <a:lnTo>
                    <a:pt x="90" y="70"/>
                  </a:lnTo>
                  <a:lnTo>
                    <a:pt x="86" y="68"/>
                  </a:lnTo>
                  <a:lnTo>
                    <a:pt x="78" y="64"/>
                  </a:lnTo>
                  <a:lnTo>
                    <a:pt x="75" y="64"/>
                  </a:lnTo>
                  <a:lnTo>
                    <a:pt x="67" y="58"/>
                  </a:lnTo>
                  <a:lnTo>
                    <a:pt x="65" y="55"/>
                  </a:lnTo>
                  <a:lnTo>
                    <a:pt x="61" y="51"/>
                  </a:lnTo>
                  <a:lnTo>
                    <a:pt x="59" y="40"/>
                  </a:lnTo>
                  <a:lnTo>
                    <a:pt x="56" y="39"/>
                  </a:lnTo>
                  <a:lnTo>
                    <a:pt x="56" y="38"/>
                  </a:lnTo>
                  <a:lnTo>
                    <a:pt x="59" y="34"/>
                  </a:lnTo>
                  <a:lnTo>
                    <a:pt x="59" y="31"/>
                  </a:lnTo>
                  <a:lnTo>
                    <a:pt x="56" y="27"/>
                  </a:lnTo>
                  <a:lnTo>
                    <a:pt x="59" y="27"/>
                  </a:lnTo>
                  <a:lnTo>
                    <a:pt x="59" y="24"/>
                  </a:lnTo>
                  <a:lnTo>
                    <a:pt x="59" y="23"/>
                  </a:lnTo>
                  <a:lnTo>
                    <a:pt x="61" y="23"/>
                  </a:lnTo>
                  <a:lnTo>
                    <a:pt x="63" y="21"/>
                  </a:lnTo>
                  <a:lnTo>
                    <a:pt x="65" y="20"/>
                  </a:lnTo>
                  <a:lnTo>
                    <a:pt x="63" y="18"/>
                  </a:lnTo>
                  <a:lnTo>
                    <a:pt x="59" y="18"/>
                  </a:lnTo>
                  <a:lnTo>
                    <a:pt x="59" y="16"/>
                  </a:lnTo>
                  <a:lnTo>
                    <a:pt x="65" y="18"/>
                  </a:lnTo>
                  <a:lnTo>
                    <a:pt x="67" y="16"/>
                  </a:lnTo>
                  <a:lnTo>
                    <a:pt x="69" y="15"/>
                  </a:lnTo>
                  <a:lnTo>
                    <a:pt x="71" y="14"/>
                  </a:lnTo>
                  <a:lnTo>
                    <a:pt x="69" y="13"/>
                  </a:lnTo>
                  <a:lnTo>
                    <a:pt x="65" y="13"/>
                  </a:lnTo>
                  <a:lnTo>
                    <a:pt x="61" y="13"/>
                  </a:lnTo>
                  <a:lnTo>
                    <a:pt x="67" y="11"/>
                  </a:lnTo>
                  <a:lnTo>
                    <a:pt x="71" y="12"/>
                  </a:lnTo>
                  <a:lnTo>
                    <a:pt x="71" y="11"/>
                  </a:lnTo>
                  <a:lnTo>
                    <a:pt x="65" y="10"/>
                  </a:lnTo>
                  <a:lnTo>
                    <a:pt x="73" y="8"/>
                  </a:lnTo>
                  <a:lnTo>
                    <a:pt x="73" y="7"/>
                  </a:lnTo>
                  <a:lnTo>
                    <a:pt x="71" y="5"/>
                  </a:lnTo>
                  <a:lnTo>
                    <a:pt x="67" y="5"/>
                  </a:lnTo>
                  <a:lnTo>
                    <a:pt x="61" y="3"/>
                  </a:lnTo>
                  <a:lnTo>
                    <a:pt x="59" y="3"/>
                  </a:lnTo>
                  <a:lnTo>
                    <a:pt x="54" y="2"/>
                  </a:lnTo>
                  <a:lnTo>
                    <a:pt x="52" y="0"/>
                  </a:lnTo>
                  <a:lnTo>
                    <a:pt x="48" y="0"/>
                  </a:lnTo>
                  <a:lnTo>
                    <a:pt x="42" y="3"/>
                  </a:lnTo>
                  <a:lnTo>
                    <a:pt x="40" y="4"/>
                  </a:lnTo>
                  <a:lnTo>
                    <a:pt x="33" y="3"/>
                  </a:lnTo>
                  <a:lnTo>
                    <a:pt x="31" y="4"/>
                  </a:lnTo>
                  <a:lnTo>
                    <a:pt x="27" y="5"/>
                  </a:lnTo>
                  <a:lnTo>
                    <a:pt x="23" y="8"/>
                  </a:lnTo>
                  <a:lnTo>
                    <a:pt x="23" y="10"/>
                  </a:lnTo>
                  <a:lnTo>
                    <a:pt x="25" y="10"/>
                  </a:lnTo>
                  <a:lnTo>
                    <a:pt x="25" y="11"/>
                  </a:lnTo>
                  <a:lnTo>
                    <a:pt x="23" y="12"/>
                  </a:lnTo>
                  <a:lnTo>
                    <a:pt x="25" y="13"/>
                  </a:lnTo>
                  <a:lnTo>
                    <a:pt x="27" y="13"/>
                  </a:lnTo>
                  <a:lnTo>
                    <a:pt x="23" y="14"/>
                  </a:lnTo>
                  <a:lnTo>
                    <a:pt x="21" y="14"/>
                  </a:lnTo>
                  <a:lnTo>
                    <a:pt x="19" y="14"/>
                  </a:lnTo>
                  <a:lnTo>
                    <a:pt x="14" y="16"/>
                  </a:lnTo>
                  <a:lnTo>
                    <a:pt x="12" y="19"/>
                  </a:lnTo>
                  <a:lnTo>
                    <a:pt x="16" y="21"/>
                  </a:lnTo>
                  <a:lnTo>
                    <a:pt x="19" y="21"/>
                  </a:lnTo>
                  <a:lnTo>
                    <a:pt x="19" y="23"/>
                  </a:lnTo>
                  <a:lnTo>
                    <a:pt x="23" y="22"/>
                  </a:lnTo>
                  <a:lnTo>
                    <a:pt x="21" y="23"/>
                  </a:lnTo>
                  <a:lnTo>
                    <a:pt x="21" y="24"/>
                  </a:lnTo>
                  <a:lnTo>
                    <a:pt x="19" y="26"/>
                  </a:lnTo>
                  <a:lnTo>
                    <a:pt x="16" y="26"/>
                  </a:lnTo>
                  <a:lnTo>
                    <a:pt x="16" y="28"/>
                  </a:lnTo>
                  <a:lnTo>
                    <a:pt x="14" y="28"/>
                  </a:lnTo>
                  <a:lnTo>
                    <a:pt x="16" y="29"/>
                  </a:lnTo>
                  <a:lnTo>
                    <a:pt x="16" y="30"/>
                  </a:lnTo>
                  <a:lnTo>
                    <a:pt x="14" y="30"/>
                  </a:lnTo>
                  <a:lnTo>
                    <a:pt x="14" y="34"/>
                  </a:lnTo>
                  <a:lnTo>
                    <a:pt x="12" y="35"/>
                  </a:lnTo>
                  <a:lnTo>
                    <a:pt x="12" y="37"/>
                  </a:lnTo>
                  <a:lnTo>
                    <a:pt x="10" y="36"/>
                  </a:lnTo>
                  <a:lnTo>
                    <a:pt x="10" y="35"/>
                  </a:lnTo>
                  <a:lnTo>
                    <a:pt x="8" y="35"/>
                  </a:lnTo>
                  <a:lnTo>
                    <a:pt x="6" y="36"/>
                  </a:lnTo>
                  <a:lnTo>
                    <a:pt x="4" y="35"/>
                  </a:lnTo>
                  <a:lnTo>
                    <a:pt x="0" y="37"/>
                  </a:lnTo>
                  <a:lnTo>
                    <a:pt x="0" y="38"/>
                  </a:lnTo>
                  <a:lnTo>
                    <a:pt x="0" y="46"/>
                  </a:lnTo>
                  <a:lnTo>
                    <a:pt x="4" y="50"/>
                  </a:lnTo>
                  <a:lnTo>
                    <a:pt x="4" y="5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19" name="Freeform 1400"/>
            <p:cNvSpPr>
              <a:spLocks/>
            </p:cNvSpPr>
            <p:nvPr/>
          </p:nvSpPr>
          <p:spPr bwMode="auto">
            <a:xfrm>
              <a:off x="4188620" y="3499215"/>
              <a:ext cx="14580" cy="9299"/>
            </a:xfrm>
            <a:custGeom>
              <a:avLst/>
              <a:gdLst>
                <a:gd name="T0" fmla="*/ 4 w 16"/>
                <a:gd name="T1" fmla="*/ 6 h 8"/>
                <a:gd name="T2" fmla="*/ 14 w 16"/>
                <a:gd name="T3" fmla="*/ 4 h 8"/>
                <a:gd name="T4" fmla="*/ 16 w 16"/>
                <a:gd name="T5" fmla="*/ 2 h 8"/>
                <a:gd name="T6" fmla="*/ 16 w 16"/>
                <a:gd name="T7" fmla="*/ 0 h 8"/>
                <a:gd name="T8" fmla="*/ 14 w 16"/>
                <a:gd name="T9" fmla="*/ 0 h 8"/>
                <a:gd name="T10" fmla="*/ 10 w 16"/>
                <a:gd name="T11" fmla="*/ 2 h 8"/>
                <a:gd name="T12" fmla="*/ 8 w 16"/>
                <a:gd name="T13" fmla="*/ 3 h 8"/>
                <a:gd name="T14" fmla="*/ 2 w 16"/>
                <a:gd name="T15" fmla="*/ 5 h 8"/>
                <a:gd name="T16" fmla="*/ 0 w 16"/>
                <a:gd name="T17" fmla="*/ 8 h 8"/>
                <a:gd name="T18" fmla="*/ 0 w 16"/>
                <a:gd name="T19" fmla="*/ 8 h 8"/>
                <a:gd name="T20" fmla="*/ 2 w 16"/>
                <a:gd name="T21" fmla="*/ 8 h 8"/>
                <a:gd name="T22" fmla="*/ 4 w 16"/>
                <a:gd name="T23" fmla="*/ 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4" y="6"/>
                  </a:moveTo>
                  <a:lnTo>
                    <a:pt x="14" y="4"/>
                  </a:lnTo>
                  <a:lnTo>
                    <a:pt x="16" y="2"/>
                  </a:lnTo>
                  <a:lnTo>
                    <a:pt x="16" y="0"/>
                  </a:lnTo>
                  <a:lnTo>
                    <a:pt x="14" y="0"/>
                  </a:lnTo>
                  <a:lnTo>
                    <a:pt x="10" y="2"/>
                  </a:lnTo>
                  <a:lnTo>
                    <a:pt x="8" y="3"/>
                  </a:lnTo>
                  <a:lnTo>
                    <a:pt x="2" y="5"/>
                  </a:lnTo>
                  <a:lnTo>
                    <a:pt x="0" y="8"/>
                  </a:lnTo>
                  <a:lnTo>
                    <a:pt x="2" y="8"/>
                  </a:lnTo>
                  <a:lnTo>
                    <a:pt x="4"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0" name="Freeform 1401"/>
            <p:cNvSpPr>
              <a:spLocks/>
            </p:cNvSpPr>
            <p:nvPr/>
          </p:nvSpPr>
          <p:spPr bwMode="auto">
            <a:xfrm>
              <a:off x="3328384" y="2972637"/>
              <a:ext cx="761819" cy="781148"/>
            </a:xfrm>
            <a:custGeom>
              <a:avLst/>
              <a:gdLst>
                <a:gd name="T0" fmla="*/ 600067 w 397"/>
                <a:gd name="T1" fmla="*/ 1606 h 588"/>
                <a:gd name="T2" fmla="*/ 541317 w 397"/>
                <a:gd name="T3" fmla="*/ 1591 h 588"/>
                <a:gd name="T4" fmla="*/ 561120 w 397"/>
                <a:gd name="T5" fmla="*/ 1482 h 588"/>
                <a:gd name="T6" fmla="*/ 606700 w 397"/>
                <a:gd name="T7" fmla="*/ 1534 h 588"/>
                <a:gd name="T8" fmla="*/ 605207 w 397"/>
                <a:gd name="T9" fmla="*/ 1496 h 588"/>
                <a:gd name="T10" fmla="*/ 572325 w 397"/>
                <a:gd name="T11" fmla="*/ 1419 h 588"/>
                <a:gd name="T12" fmla="*/ 562597 w 397"/>
                <a:gd name="T13" fmla="*/ 1328 h 588"/>
                <a:gd name="T14" fmla="*/ 615534 w 397"/>
                <a:gd name="T15" fmla="*/ 1309 h 588"/>
                <a:gd name="T16" fmla="*/ 625956 w 397"/>
                <a:gd name="T17" fmla="*/ 1206 h 588"/>
                <a:gd name="T18" fmla="*/ 618541 w 397"/>
                <a:gd name="T19" fmla="*/ 1110 h 588"/>
                <a:gd name="T20" fmla="*/ 624513 w 397"/>
                <a:gd name="T21" fmla="*/ 1015 h 588"/>
                <a:gd name="T22" fmla="*/ 609061 w 397"/>
                <a:gd name="T23" fmla="*/ 960 h 588"/>
                <a:gd name="T24" fmla="*/ 644891 w 397"/>
                <a:gd name="T25" fmla="*/ 893 h 588"/>
                <a:gd name="T26" fmla="*/ 614041 w 397"/>
                <a:gd name="T27" fmla="*/ 840 h 588"/>
                <a:gd name="T28" fmla="*/ 646460 w 397"/>
                <a:gd name="T29" fmla="*/ 646 h 588"/>
                <a:gd name="T30" fmla="*/ 632500 w 397"/>
                <a:gd name="T31" fmla="*/ 533 h 588"/>
                <a:gd name="T32" fmla="*/ 651417 w 397"/>
                <a:gd name="T33" fmla="*/ 326 h 588"/>
                <a:gd name="T34" fmla="*/ 572325 w 397"/>
                <a:gd name="T35" fmla="*/ 238 h 588"/>
                <a:gd name="T36" fmla="*/ 483684 w 397"/>
                <a:gd name="T37" fmla="*/ 286 h 588"/>
                <a:gd name="T38" fmla="*/ 415309 w 397"/>
                <a:gd name="T39" fmla="*/ 155 h 588"/>
                <a:gd name="T40" fmla="*/ 387409 w 397"/>
                <a:gd name="T41" fmla="*/ 53 h 588"/>
                <a:gd name="T42" fmla="*/ 313660 w 397"/>
                <a:gd name="T43" fmla="*/ 61 h 588"/>
                <a:gd name="T44" fmla="*/ 294740 w 397"/>
                <a:gd name="T45" fmla="*/ 104 h 588"/>
                <a:gd name="T46" fmla="*/ 269529 w 397"/>
                <a:gd name="T47" fmla="*/ 163 h 588"/>
                <a:gd name="T48" fmla="*/ 209103 w 397"/>
                <a:gd name="T49" fmla="*/ 190 h 588"/>
                <a:gd name="T50" fmla="*/ 136818 w 397"/>
                <a:gd name="T51" fmla="*/ 327 h 588"/>
                <a:gd name="T52" fmla="*/ 97844 w 397"/>
                <a:gd name="T53" fmla="*/ 558 h 588"/>
                <a:gd name="T54" fmla="*/ 44792 w 397"/>
                <a:gd name="T55" fmla="*/ 693 h 588"/>
                <a:gd name="T56" fmla="*/ 8834 w 397"/>
                <a:gd name="T57" fmla="*/ 807 h 588"/>
                <a:gd name="T58" fmla="*/ 69940 w 397"/>
                <a:gd name="T59" fmla="*/ 859 h 588"/>
                <a:gd name="T60" fmla="*/ 82492 w 397"/>
                <a:gd name="T61" fmla="*/ 915 h 588"/>
                <a:gd name="T62" fmla="*/ 41328 w 397"/>
                <a:gd name="T63" fmla="*/ 1002 h 588"/>
                <a:gd name="T64" fmla="*/ 114734 w 397"/>
                <a:gd name="T65" fmla="*/ 1026 h 588"/>
                <a:gd name="T66" fmla="*/ 176634 w 397"/>
                <a:gd name="T67" fmla="*/ 1095 h 588"/>
                <a:gd name="T68" fmla="*/ 201790 w 397"/>
                <a:gd name="T69" fmla="*/ 1229 h 588"/>
                <a:gd name="T70" fmla="*/ 219999 w 397"/>
                <a:gd name="T71" fmla="*/ 1373 h 588"/>
                <a:gd name="T72" fmla="*/ 232791 w 397"/>
                <a:gd name="T73" fmla="*/ 1446 h 588"/>
                <a:gd name="T74" fmla="*/ 254077 w 397"/>
                <a:gd name="T75" fmla="*/ 1514 h 588"/>
                <a:gd name="T76" fmla="*/ 259050 w 397"/>
                <a:gd name="T77" fmla="*/ 1598 h 588"/>
                <a:gd name="T78" fmla="*/ 263690 w 397"/>
                <a:gd name="T79" fmla="*/ 1682 h 588"/>
                <a:gd name="T80" fmla="*/ 260546 w 397"/>
                <a:gd name="T81" fmla="*/ 1731 h 588"/>
                <a:gd name="T82" fmla="*/ 231151 w 397"/>
                <a:gd name="T83" fmla="*/ 1789 h 588"/>
                <a:gd name="T84" fmla="*/ 238462 w 397"/>
                <a:gd name="T85" fmla="*/ 1891 h 588"/>
                <a:gd name="T86" fmla="*/ 252421 w 397"/>
                <a:gd name="T87" fmla="*/ 1963 h 588"/>
                <a:gd name="T88" fmla="*/ 259050 w 397"/>
                <a:gd name="T89" fmla="*/ 2031 h 588"/>
                <a:gd name="T90" fmla="*/ 280780 w 397"/>
                <a:gd name="T91" fmla="*/ 2121 h 588"/>
                <a:gd name="T92" fmla="*/ 289940 w 397"/>
                <a:gd name="T93" fmla="*/ 2161 h 588"/>
                <a:gd name="T94" fmla="*/ 306991 w 397"/>
                <a:gd name="T95" fmla="*/ 2185 h 588"/>
                <a:gd name="T96" fmla="*/ 329066 w 397"/>
                <a:gd name="T97" fmla="*/ 2202 h 588"/>
                <a:gd name="T98" fmla="*/ 358469 w 397"/>
                <a:gd name="T99" fmla="*/ 2225 h 588"/>
                <a:gd name="T100" fmla="*/ 368948 w 397"/>
                <a:gd name="T101" fmla="*/ 2102 h 588"/>
                <a:gd name="T102" fmla="*/ 376931 w 397"/>
                <a:gd name="T103" fmla="*/ 2056 h 588"/>
                <a:gd name="T104" fmla="*/ 387409 w 397"/>
                <a:gd name="T105" fmla="*/ 1997 h 588"/>
                <a:gd name="T106" fmla="*/ 392387 w 397"/>
                <a:gd name="T107" fmla="*/ 1939 h 588"/>
                <a:gd name="T108" fmla="*/ 418263 w 397"/>
                <a:gd name="T109" fmla="*/ 1909 h 588"/>
                <a:gd name="T110" fmla="*/ 430772 w 397"/>
                <a:gd name="T111" fmla="*/ 1859 h 588"/>
                <a:gd name="T112" fmla="*/ 446163 w 397"/>
                <a:gd name="T113" fmla="*/ 1878 h 588"/>
                <a:gd name="T114" fmla="*/ 468229 w 397"/>
                <a:gd name="T115" fmla="*/ 1835 h 588"/>
                <a:gd name="T116" fmla="*/ 488405 w 397"/>
                <a:gd name="T117" fmla="*/ 1753 h 588"/>
                <a:gd name="T118" fmla="*/ 497624 w 397"/>
                <a:gd name="T119" fmla="*/ 1743 h 588"/>
                <a:gd name="T120" fmla="*/ 516111 w 397"/>
                <a:gd name="T121" fmla="*/ 1725 h 588"/>
                <a:gd name="T122" fmla="*/ 548656 w 397"/>
                <a:gd name="T123" fmla="*/ 1706 h 588"/>
                <a:gd name="T124" fmla="*/ 576556 w 397"/>
                <a:gd name="T125" fmla="*/ 1671 h 5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7"/>
                <a:gd name="T190" fmla="*/ 0 h 588"/>
                <a:gd name="T191" fmla="*/ 397 w 397"/>
                <a:gd name="T192" fmla="*/ 588 h 5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1" name="Freeform 1402"/>
            <p:cNvSpPr>
              <a:spLocks/>
            </p:cNvSpPr>
            <p:nvPr/>
          </p:nvSpPr>
          <p:spPr bwMode="auto">
            <a:xfrm>
              <a:off x="4074711" y="3267893"/>
              <a:ext cx="2792120" cy="1530911"/>
            </a:xfrm>
            <a:custGeom>
              <a:avLst/>
              <a:gdLst>
                <a:gd name="T0" fmla="*/ 2980 w 3064"/>
                <a:gd name="T1" fmla="*/ 277 h 1317"/>
                <a:gd name="T2" fmla="*/ 2668 w 3064"/>
                <a:gd name="T3" fmla="*/ 234 h 1317"/>
                <a:gd name="T4" fmla="*/ 2329 w 3064"/>
                <a:gd name="T5" fmla="*/ 166 h 1317"/>
                <a:gd name="T6" fmla="*/ 2163 w 3064"/>
                <a:gd name="T7" fmla="*/ 171 h 1317"/>
                <a:gd name="T8" fmla="*/ 1959 w 3064"/>
                <a:gd name="T9" fmla="*/ 131 h 1317"/>
                <a:gd name="T10" fmla="*/ 1828 w 3064"/>
                <a:gd name="T11" fmla="*/ 142 h 1317"/>
                <a:gd name="T12" fmla="*/ 1849 w 3064"/>
                <a:gd name="T13" fmla="*/ 38 h 1317"/>
                <a:gd name="T14" fmla="*/ 1712 w 3064"/>
                <a:gd name="T15" fmla="*/ 48 h 1317"/>
                <a:gd name="T16" fmla="*/ 1561 w 3064"/>
                <a:gd name="T17" fmla="*/ 89 h 1317"/>
                <a:gd name="T18" fmla="*/ 1470 w 3064"/>
                <a:gd name="T19" fmla="*/ 170 h 1317"/>
                <a:gd name="T20" fmla="*/ 1365 w 3064"/>
                <a:gd name="T21" fmla="*/ 156 h 1317"/>
                <a:gd name="T22" fmla="*/ 1302 w 3064"/>
                <a:gd name="T23" fmla="*/ 298 h 1317"/>
                <a:gd name="T24" fmla="*/ 1266 w 3064"/>
                <a:gd name="T25" fmla="*/ 241 h 1317"/>
                <a:gd name="T26" fmla="*/ 1038 w 3064"/>
                <a:gd name="T27" fmla="*/ 260 h 1317"/>
                <a:gd name="T28" fmla="*/ 805 w 3064"/>
                <a:gd name="T29" fmla="*/ 331 h 1317"/>
                <a:gd name="T30" fmla="*/ 779 w 3064"/>
                <a:gd name="T31" fmla="*/ 244 h 1317"/>
                <a:gd name="T32" fmla="*/ 672 w 3064"/>
                <a:gd name="T33" fmla="*/ 216 h 1317"/>
                <a:gd name="T34" fmla="*/ 567 w 3064"/>
                <a:gd name="T35" fmla="*/ 231 h 1317"/>
                <a:gd name="T36" fmla="*/ 478 w 3064"/>
                <a:gd name="T37" fmla="*/ 281 h 1317"/>
                <a:gd name="T38" fmla="*/ 421 w 3064"/>
                <a:gd name="T39" fmla="*/ 355 h 1317"/>
                <a:gd name="T40" fmla="*/ 339 w 3064"/>
                <a:gd name="T41" fmla="*/ 401 h 1317"/>
                <a:gd name="T42" fmla="*/ 354 w 3064"/>
                <a:gd name="T43" fmla="*/ 426 h 1317"/>
                <a:gd name="T44" fmla="*/ 449 w 3064"/>
                <a:gd name="T45" fmla="*/ 488 h 1317"/>
                <a:gd name="T46" fmla="*/ 506 w 3064"/>
                <a:gd name="T47" fmla="*/ 416 h 1317"/>
                <a:gd name="T48" fmla="*/ 596 w 3064"/>
                <a:gd name="T49" fmla="*/ 314 h 1317"/>
                <a:gd name="T50" fmla="*/ 636 w 3064"/>
                <a:gd name="T51" fmla="*/ 413 h 1317"/>
                <a:gd name="T52" fmla="*/ 569 w 3064"/>
                <a:gd name="T53" fmla="*/ 477 h 1317"/>
                <a:gd name="T54" fmla="*/ 400 w 3064"/>
                <a:gd name="T55" fmla="*/ 486 h 1317"/>
                <a:gd name="T56" fmla="*/ 339 w 3064"/>
                <a:gd name="T57" fmla="*/ 522 h 1317"/>
                <a:gd name="T58" fmla="*/ 202 w 3064"/>
                <a:gd name="T59" fmla="*/ 585 h 1317"/>
                <a:gd name="T60" fmla="*/ 207 w 3064"/>
                <a:gd name="T61" fmla="*/ 706 h 1317"/>
                <a:gd name="T62" fmla="*/ 495 w 3064"/>
                <a:gd name="T63" fmla="*/ 687 h 1317"/>
                <a:gd name="T64" fmla="*/ 525 w 3064"/>
                <a:gd name="T65" fmla="*/ 643 h 1317"/>
                <a:gd name="T66" fmla="*/ 647 w 3064"/>
                <a:gd name="T67" fmla="*/ 668 h 1317"/>
                <a:gd name="T68" fmla="*/ 777 w 3064"/>
                <a:gd name="T69" fmla="*/ 620 h 1317"/>
                <a:gd name="T70" fmla="*/ 803 w 3064"/>
                <a:gd name="T71" fmla="*/ 616 h 1317"/>
                <a:gd name="T72" fmla="*/ 655 w 3064"/>
                <a:gd name="T73" fmla="*/ 691 h 1317"/>
                <a:gd name="T74" fmla="*/ 729 w 3064"/>
                <a:gd name="T75" fmla="*/ 756 h 1317"/>
                <a:gd name="T76" fmla="*/ 390 w 3064"/>
                <a:gd name="T77" fmla="*/ 703 h 1317"/>
                <a:gd name="T78" fmla="*/ 2 w 3064"/>
                <a:gd name="T79" fmla="*/ 902 h 1317"/>
                <a:gd name="T80" fmla="*/ 135 w 3064"/>
                <a:gd name="T81" fmla="*/ 984 h 1317"/>
                <a:gd name="T82" fmla="*/ 436 w 3064"/>
                <a:gd name="T83" fmla="*/ 1062 h 1317"/>
                <a:gd name="T84" fmla="*/ 626 w 3064"/>
                <a:gd name="T85" fmla="*/ 1312 h 1317"/>
                <a:gd name="T86" fmla="*/ 843 w 3064"/>
                <a:gd name="T87" fmla="*/ 1084 h 1317"/>
                <a:gd name="T88" fmla="*/ 937 w 3064"/>
                <a:gd name="T89" fmla="*/ 934 h 1317"/>
                <a:gd name="T90" fmla="*/ 813 w 3064"/>
                <a:gd name="T91" fmla="*/ 869 h 1317"/>
                <a:gd name="T92" fmla="*/ 887 w 3064"/>
                <a:gd name="T93" fmla="*/ 883 h 1317"/>
                <a:gd name="T94" fmla="*/ 1095 w 3064"/>
                <a:gd name="T95" fmla="*/ 820 h 1317"/>
                <a:gd name="T96" fmla="*/ 1009 w 3064"/>
                <a:gd name="T97" fmla="*/ 817 h 1317"/>
                <a:gd name="T98" fmla="*/ 1177 w 3064"/>
                <a:gd name="T99" fmla="*/ 813 h 1317"/>
                <a:gd name="T100" fmla="*/ 1413 w 3064"/>
                <a:gd name="T101" fmla="*/ 952 h 1317"/>
                <a:gd name="T102" fmla="*/ 1645 w 3064"/>
                <a:gd name="T103" fmla="*/ 872 h 1317"/>
                <a:gd name="T104" fmla="*/ 1771 w 3064"/>
                <a:gd name="T105" fmla="*/ 928 h 1317"/>
                <a:gd name="T106" fmla="*/ 1877 w 3064"/>
                <a:gd name="T107" fmla="*/ 856 h 1317"/>
                <a:gd name="T108" fmla="*/ 2043 w 3064"/>
                <a:gd name="T109" fmla="*/ 787 h 1317"/>
                <a:gd name="T110" fmla="*/ 1994 w 3064"/>
                <a:gd name="T111" fmla="*/ 682 h 1317"/>
                <a:gd name="T112" fmla="*/ 2119 w 3064"/>
                <a:gd name="T113" fmla="*/ 726 h 1317"/>
                <a:gd name="T114" fmla="*/ 2331 w 3064"/>
                <a:gd name="T115" fmla="*/ 541 h 1317"/>
                <a:gd name="T116" fmla="*/ 2430 w 3064"/>
                <a:gd name="T117" fmla="*/ 430 h 1317"/>
                <a:gd name="T118" fmla="*/ 2656 w 3064"/>
                <a:gd name="T119" fmla="*/ 391 h 1317"/>
                <a:gd name="T120" fmla="*/ 2660 w 3064"/>
                <a:gd name="T121" fmla="*/ 458 h 1317"/>
                <a:gd name="T122" fmla="*/ 2814 w 3064"/>
                <a:gd name="T123" fmla="*/ 392 h 1317"/>
                <a:gd name="T124" fmla="*/ 2927 w 3064"/>
                <a:gd name="T125" fmla="*/ 312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4"/>
                <a:gd name="T190" fmla="*/ 0 h 1317"/>
                <a:gd name="T191" fmla="*/ 3064 w 3064"/>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4" h="1317">
                  <a:moveTo>
                    <a:pt x="3022" y="333"/>
                  </a:moveTo>
                  <a:lnTo>
                    <a:pt x="3024" y="332"/>
                  </a:lnTo>
                  <a:lnTo>
                    <a:pt x="3028" y="331"/>
                  </a:lnTo>
                  <a:lnTo>
                    <a:pt x="3024" y="328"/>
                  </a:lnTo>
                  <a:lnTo>
                    <a:pt x="3022" y="328"/>
                  </a:lnTo>
                  <a:lnTo>
                    <a:pt x="3020" y="327"/>
                  </a:lnTo>
                  <a:lnTo>
                    <a:pt x="3026" y="327"/>
                  </a:lnTo>
                  <a:lnTo>
                    <a:pt x="3026" y="325"/>
                  </a:lnTo>
                  <a:lnTo>
                    <a:pt x="3026" y="323"/>
                  </a:lnTo>
                  <a:lnTo>
                    <a:pt x="3031" y="322"/>
                  </a:lnTo>
                  <a:lnTo>
                    <a:pt x="3035" y="322"/>
                  </a:lnTo>
                  <a:lnTo>
                    <a:pt x="3043" y="322"/>
                  </a:lnTo>
                  <a:lnTo>
                    <a:pt x="3043" y="321"/>
                  </a:lnTo>
                  <a:lnTo>
                    <a:pt x="3039" y="319"/>
                  </a:lnTo>
                  <a:lnTo>
                    <a:pt x="3037" y="316"/>
                  </a:lnTo>
                  <a:lnTo>
                    <a:pt x="3039" y="315"/>
                  </a:lnTo>
                  <a:lnTo>
                    <a:pt x="3041" y="317"/>
                  </a:lnTo>
                  <a:lnTo>
                    <a:pt x="3045" y="319"/>
                  </a:lnTo>
                  <a:lnTo>
                    <a:pt x="3045" y="320"/>
                  </a:lnTo>
                  <a:lnTo>
                    <a:pt x="3049" y="320"/>
                  </a:lnTo>
                  <a:lnTo>
                    <a:pt x="3049" y="319"/>
                  </a:lnTo>
                  <a:lnTo>
                    <a:pt x="3049" y="317"/>
                  </a:lnTo>
                  <a:lnTo>
                    <a:pt x="3052" y="314"/>
                  </a:lnTo>
                  <a:lnTo>
                    <a:pt x="3054" y="313"/>
                  </a:lnTo>
                  <a:lnTo>
                    <a:pt x="3056" y="312"/>
                  </a:lnTo>
                  <a:lnTo>
                    <a:pt x="3060" y="312"/>
                  </a:lnTo>
                  <a:lnTo>
                    <a:pt x="3062" y="312"/>
                  </a:lnTo>
                  <a:lnTo>
                    <a:pt x="3064" y="311"/>
                  </a:lnTo>
                  <a:lnTo>
                    <a:pt x="3060" y="309"/>
                  </a:lnTo>
                  <a:lnTo>
                    <a:pt x="3060" y="311"/>
                  </a:lnTo>
                  <a:lnTo>
                    <a:pt x="3058" y="309"/>
                  </a:lnTo>
                  <a:lnTo>
                    <a:pt x="3056" y="309"/>
                  </a:lnTo>
                  <a:lnTo>
                    <a:pt x="3056" y="308"/>
                  </a:lnTo>
                  <a:lnTo>
                    <a:pt x="3054" y="306"/>
                  </a:lnTo>
                  <a:lnTo>
                    <a:pt x="3049" y="308"/>
                  </a:lnTo>
                  <a:lnTo>
                    <a:pt x="3049" y="307"/>
                  </a:lnTo>
                  <a:lnTo>
                    <a:pt x="3052" y="307"/>
                  </a:lnTo>
                  <a:lnTo>
                    <a:pt x="3052" y="306"/>
                  </a:lnTo>
                  <a:lnTo>
                    <a:pt x="3045" y="304"/>
                  </a:lnTo>
                  <a:lnTo>
                    <a:pt x="3043" y="301"/>
                  </a:lnTo>
                  <a:lnTo>
                    <a:pt x="3039" y="300"/>
                  </a:lnTo>
                  <a:lnTo>
                    <a:pt x="3037" y="298"/>
                  </a:lnTo>
                  <a:lnTo>
                    <a:pt x="3037" y="297"/>
                  </a:lnTo>
                  <a:lnTo>
                    <a:pt x="3035" y="296"/>
                  </a:lnTo>
                  <a:lnTo>
                    <a:pt x="3033" y="293"/>
                  </a:lnTo>
                  <a:lnTo>
                    <a:pt x="3020" y="292"/>
                  </a:lnTo>
                  <a:lnTo>
                    <a:pt x="3018" y="292"/>
                  </a:lnTo>
                  <a:lnTo>
                    <a:pt x="3022" y="293"/>
                  </a:lnTo>
                  <a:lnTo>
                    <a:pt x="3022" y="295"/>
                  </a:lnTo>
                  <a:lnTo>
                    <a:pt x="3020" y="295"/>
                  </a:lnTo>
                  <a:lnTo>
                    <a:pt x="3016" y="295"/>
                  </a:lnTo>
                  <a:lnTo>
                    <a:pt x="3012" y="292"/>
                  </a:lnTo>
                  <a:lnTo>
                    <a:pt x="3012" y="295"/>
                  </a:lnTo>
                  <a:lnTo>
                    <a:pt x="3012" y="296"/>
                  </a:lnTo>
                  <a:lnTo>
                    <a:pt x="3009" y="296"/>
                  </a:lnTo>
                  <a:lnTo>
                    <a:pt x="3009" y="295"/>
                  </a:lnTo>
                  <a:lnTo>
                    <a:pt x="3007" y="293"/>
                  </a:lnTo>
                  <a:lnTo>
                    <a:pt x="3007" y="292"/>
                  </a:lnTo>
                  <a:lnTo>
                    <a:pt x="3009" y="291"/>
                  </a:lnTo>
                  <a:lnTo>
                    <a:pt x="3007" y="291"/>
                  </a:lnTo>
                  <a:lnTo>
                    <a:pt x="3005" y="291"/>
                  </a:lnTo>
                  <a:lnTo>
                    <a:pt x="3005" y="290"/>
                  </a:lnTo>
                  <a:lnTo>
                    <a:pt x="3003" y="289"/>
                  </a:lnTo>
                  <a:lnTo>
                    <a:pt x="3003" y="290"/>
                  </a:lnTo>
                  <a:lnTo>
                    <a:pt x="3003" y="292"/>
                  </a:lnTo>
                  <a:lnTo>
                    <a:pt x="3001" y="292"/>
                  </a:lnTo>
                  <a:lnTo>
                    <a:pt x="3001" y="291"/>
                  </a:lnTo>
                  <a:lnTo>
                    <a:pt x="2997" y="290"/>
                  </a:lnTo>
                  <a:lnTo>
                    <a:pt x="2995" y="290"/>
                  </a:lnTo>
                  <a:lnTo>
                    <a:pt x="2990" y="291"/>
                  </a:lnTo>
                  <a:lnTo>
                    <a:pt x="2993" y="292"/>
                  </a:lnTo>
                  <a:lnTo>
                    <a:pt x="2993" y="291"/>
                  </a:lnTo>
                  <a:lnTo>
                    <a:pt x="2997" y="291"/>
                  </a:lnTo>
                  <a:lnTo>
                    <a:pt x="2995" y="292"/>
                  </a:lnTo>
                  <a:lnTo>
                    <a:pt x="2999" y="292"/>
                  </a:lnTo>
                  <a:lnTo>
                    <a:pt x="2997" y="300"/>
                  </a:lnTo>
                  <a:lnTo>
                    <a:pt x="2999" y="300"/>
                  </a:lnTo>
                  <a:lnTo>
                    <a:pt x="3001" y="299"/>
                  </a:lnTo>
                  <a:lnTo>
                    <a:pt x="3001" y="300"/>
                  </a:lnTo>
                  <a:lnTo>
                    <a:pt x="3003" y="301"/>
                  </a:lnTo>
                  <a:lnTo>
                    <a:pt x="3003" y="305"/>
                  </a:lnTo>
                  <a:lnTo>
                    <a:pt x="3001" y="305"/>
                  </a:lnTo>
                  <a:lnTo>
                    <a:pt x="2999" y="306"/>
                  </a:lnTo>
                  <a:lnTo>
                    <a:pt x="2999" y="305"/>
                  </a:lnTo>
                  <a:lnTo>
                    <a:pt x="2999" y="304"/>
                  </a:lnTo>
                  <a:lnTo>
                    <a:pt x="2999" y="301"/>
                  </a:lnTo>
                  <a:lnTo>
                    <a:pt x="2997" y="301"/>
                  </a:lnTo>
                  <a:lnTo>
                    <a:pt x="2995" y="301"/>
                  </a:lnTo>
                  <a:lnTo>
                    <a:pt x="2993" y="300"/>
                  </a:lnTo>
                  <a:lnTo>
                    <a:pt x="2993" y="299"/>
                  </a:lnTo>
                  <a:lnTo>
                    <a:pt x="2990" y="298"/>
                  </a:lnTo>
                  <a:lnTo>
                    <a:pt x="2988" y="297"/>
                  </a:lnTo>
                  <a:lnTo>
                    <a:pt x="2990" y="295"/>
                  </a:lnTo>
                  <a:lnTo>
                    <a:pt x="2986" y="285"/>
                  </a:lnTo>
                  <a:lnTo>
                    <a:pt x="2984" y="284"/>
                  </a:lnTo>
                  <a:lnTo>
                    <a:pt x="2984" y="283"/>
                  </a:lnTo>
                  <a:lnTo>
                    <a:pt x="2986" y="284"/>
                  </a:lnTo>
                  <a:lnTo>
                    <a:pt x="2986" y="285"/>
                  </a:lnTo>
                  <a:lnTo>
                    <a:pt x="2988" y="285"/>
                  </a:lnTo>
                  <a:lnTo>
                    <a:pt x="2986" y="284"/>
                  </a:lnTo>
                  <a:lnTo>
                    <a:pt x="2980" y="281"/>
                  </a:lnTo>
                  <a:lnTo>
                    <a:pt x="2980" y="280"/>
                  </a:lnTo>
                  <a:lnTo>
                    <a:pt x="2980" y="277"/>
                  </a:lnTo>
                  <a:lnTo>
                    <a:pt x="2972" y="276"/>
                  </a:lnTo>
                  <a:lnTo>
                    <a:pt x="2976" y="281"/>
                  </a:lnTo>
                  <a:lnTo>
                    <a:pt x="2978" y="282"/>
                  </a:lnTo>
                  <a:lnTo>
                    <a:pt x="2978" y="283"/>
                  </a:lnTo>
                  <a:lnTo>
                    <a:pt x="2967" y="280"/>
                  </a:lnTo>
                  <a:lnTo>
                    <a:pt x="2965" y="279"/>
                  </a:lnTo>
                  <a:lnTo>
                    <a:pt x="2963" y="277"/>
                  </a:lnTo>
                  <a:lnTo>
                    <a:pt x="2965" y="277"/>
                  </a:lnTo>
                  <a:lnTo>
                    <a:pt x="2967" y="276"/>
                  </a:lnTo>
                  <a:lnTo>
                    <a:pt x="2967" y="275"/>
                  </a:lnTo>
                  <a:lnTo>
                    <a:pt x="2963" y="274"/>
                  </a:lnTo>
                  <a:lnTo>
                    <a:pt x="2959" y="274"/>
                  </a:lnTo>
                  <a:lnTo>
                    <a:pt x="2957" y="273"/>
                  </a:lnTo>
                  <a:lnTo>
                    <a:pt x="2955" y="273"/>
                  </a:lnTo>
                  <a:lnTo>
                    <a:pt x="2955" y="272"/>
                  </a:lnTo>
                  <a:lnTo>
                    <a:pt x="2957" y="272"/>
                  </a:lnTo>
                  <a:lnTo>
                    <a:pt x="2957" y="271"/>
                  </a:lnTo>
                  <a:lnTo>
                    <a:pt x="2955" y="269"/>
                  </a:lnTo>
                  <a:lnTo>
                    <a:pt x="2950" y="269"/>
                  </a:lnTo>
                  <a:lnTo>
                    <a:pt x="2953" y="268"/>
                  </a:lnTo>
                  <a:lnTo>
                    <a:pt x="2950" y="266"/>
                  </a:lnTo>
                  <a:lnTo>
                    <a:pt x="2948" y="267"/>
                  </a:lnTo>
                  <a:lnTo>
                    <a:pt x="2946" y="266"/>
                  </a:lnTo>
                  <a:lnTo>
                    <a:pt x="2944" y="265"/>
                  </a:lnTo>
                  <a:lnTo>
                    <a:pt x="2940" y="266"/>
                  </a:lnTo>
                  <a:lnTo>
                    <a:pt x="2938" y="265"/>
                  </a:lnTo>
                  <a:lnTo>
                    <a:pt x="2940" y="264"/>
                  </a:lnTo>
                  <a:lnTo>
                    <a:pt x="2938" y="261"/>
                  </a:lnTo>
                  <a:lnTo>
                    <a:pt x="2934" y="260"/>
                  </a:lnTo>
                  <a:lnTo>
                    <a:pt x="2938" y="263"/>
                  </a:lnTo>
                  <a:lnTo>
                    <a:pt x="2934" y="261"/>
                  </a:lnTo>
                  <a:lnTo>
                    <a:pt x="2932" y="261"/>
                  </a:lnTo>
                  <a:lnTo>
                    <a:pt x="2929" y="260"/>
                  </a:lnTo>
                  <a:lnTo>
                    <a:pt x="2927" y="255"/>
                  </a:lnTo>
                  <a:lnTo>
                    <a:pt x="2925" y="255"/>
                  </a:lnTo>
                  <a:lnTo>
                    <a:pt x="2919" y="253"/>
                  </a:lnTo>
                  <a:lnTo>
                    <a:pt x="2917" y="252"/>
                  </a:lnTo>
                  <a:lnTo>
                    <a:pt x="2913" y="252"/>
                  </a:lnTo>
                  <a:lnTo>
                    <a:pt x="2910" y="251"/>
                  </a:lnTo>
                  <a:lnTo>
                    <a:pt x="2892" y="242"/>
                  </a:lnTo>
                  <a:lnTo>
                    <a:pt x="2887" y="241"/>
                  </a:lnTo>
                  <a:lnTo>
                    <a:pt x="2887" y="240"/>
                  </a:lnTo>
                  <a:lnTo>
                    <a:pt x="2885" y="241"/>
                  </a:lnTo>
                  <a:lnTo>
                    <a:pt x="2875" y="237"/>
                  </a:lnTo>
                  <a:lnTo>
                    <a:pt x="2870" y="235"/>
                  </a:lnTo>
                  <a:lnTo>
                    <a:pt x="2868" y="235"/>
                  </a:lnTo>
                  <a:lnTo>
                    <a:pt x="2860" y="234"/>
                  </a:lnTo>
                  <a:lnTo>
                    <a:pt x="2852" y="229"/>
                  </a:lnTo>
                  <a:lnTo>
                    <a:pt x="2835" y="229"/>
                  </a:lnTo>
                  <a:lnTo>
                    <a:pt x="2835" y="231"/>
                  </a:lnTo>
                  <a:lnTo>
                    <a:pt x="2830" y="231"/>
                  </a:lnTo>
                  <a:lnTo>
                    <a:pt x="2828" y="229"/>
                  </a:lnTo>
                  <a:lnTo>
                    <a:pt x="2824" y="229"/>
                  </a:lnTo>
                  <a:lnTo>
                    <a:pt x="2820" y="229"/>
                  </a:lnTo>
                  <a:lnTo>
                    <a:pt x="2814" y="229"/>
                  </a:lnTo>
                  <a:lnTo>
                    <a:pt x="2809" y="231"/>
                  </a:lnTo>
                  <a:lnTo>
                    <a:pt x="2805" y="229"/>
                  </a:lnTo>
                  <a:lnTo>
                    <a:pt x="2799" y="227"/>
                  </a:lnTo>
                  <a:lnTo>
                    <a:pt x="2797" y="228"/>
                  </a:lnTo>
                  <a:lnTo>
                    <a:pt x="2771" y="225"/>
                  </a:lnTo>
                  <a:lnTo>
                    <a:pt x="2769" y="226"/>
                  </a:lnTo>
                  <a:lnTo>
                    <a:pt x="2769" y="228"/>
                  </a:lnTo>
                  <a:lnTo>
                    <a:pt x="2769" y="229"/>
                  </a:lnTo>
                  <a:lnTo>
                    <a:pt x="2769" y="233"/>
                  </a:lnTo>
                  <a:lnTo>
                    <a:pt x="2765" y="234"/>
                  </a:lnTo>
                  <a:lnTo>
                    <a:pt x="2763" y="235"/>
                  </a:lnTo>
                  <a:lnTo>
                    <a:pt x="2771" y="236"/>
                  </a:lnTo>
                  <a:lnTo>
                    <a:pt x="2774" y="242"/>
                  </a:lnTo>
                  <a:lnTo>
                    <a:pt x="2776" y="243"/>
                  </a:lnTo>
                  <a:lnTo>
                    <a:pt x="2778" y="248"/>
                  </a:lnTo>
                  <a:lnTo>
                    <a:pt x="2769" y="252"/>
                  </a:lnTo>
                  <a:lnTo>
                    <a:pt x="2763" y="255"/>
                  </a:lnTo>
                  <a:lnTo>
                    <a:pt x="2757" y="255"/>
                  </a:lnTo>
                  <a:lnTo>
                    <a:pt x="2755" y="253"/>
                  </a:lnTo>
                  <a:lnTo>
                    <a:pt x="2753" y="249"/>
                  </a:lnTo>
                  <a:lnTo>
                    <a:pt x="2748" y="248"/>
                  </a:lnTo>
                  <a:lnTo>
                    <a:pt x="2748" y="247"/>
                  </a:lnTo>
                  <a:lnTo>
                    <a:pt x="2744" y="245"/>
                  </a:lnTo>
                  <a:lnTo>
                    <a:pt x="2738" y="245"/>
                  </a:lnTo>
                  <a:lnTo>
                    <a:pt x="2736" y="244"/>
                  </a:lnTo>
                  <a:lnTo>
                    <a:pt x="2736" y="236"/>
                  </a:lnTo>
                  <a:lnTo>
                    <a:pt x="2731" y="235"/>
                  </a:lnTo>
                  <a:lnTo>
                    <a:pt x="2731" y="234"/>
                  </a:lnTo>
                  <a:lnTo>
                    <a:pt x="2734" y="234"/>
                  </a:lnTo>
                  <a:lnTo>
                    <a:pt x="2734" y="233"/>
                  </a:lnTo>
                  <a:lnTo>
                    <a:pt x="2729" y="232"/>
                  </a:lnTo>
                  <a:lnTo>
                    <a:pt x="2727" y="232"/>
                  </a:lnTo>
                  <a:lnTo>
                    <a:pt x="2717" y="239"/>
                  </a:lnTo>
                  <a:lnTo>
                    <a:pt x="2715" y="239"/>
                  </a:lnTo>
                  <a:lnTo>
                    <a:pt x="2708" y="239"/>
                  </a:lnTo>
                  <a:lnTo>
                    <a:pt x="2702" y="236"/>
                  </a:lnTo>
                  <a:lnTo>
                    <a:pt x="2694" y="236"/>
                  </a:lnTo>
                  <a:lnTo>
                    <a:pt x="2689" y="236"/>
                  </a:lnTo>
                  <a:lnTo>
                    <a:pt x="2689" y="237"/>
                  </a:lnTo>
                  <a:lnTo>
                    <a:pt x="2689" y="236"/>
                  </a:lnTo>
                  <a:lnTo>
                    <a:pt x="2683" y="236"/>
                  </a:lnTo>
                  <a:lnTo>
                    <a:pt x="2679" y="235"/>
                  </a:lnTo>
                  <a:lnTo>
                    <a:pt x="2675" y="232"/>
                  </a:lnTo>
                  <a:lnTo>
                    <a:pt x="2668" y="234"/>
                  </a:lnTo>
                  <a:lnTo>
                    <a:pt x="2660" y="233"/>
                  </a:lnTo>
                  <a:lnTo>
                    <a:pt x="2656" y="234"/>
                  </a:lnTo>
                  <a:lnTo>
                    <a:pt x="2651" y="234"/>
                  </a:lnTo>
                  <a:lnTo>
                    <a:pt x="2649" y="234"/>
                  </a:lnTo>
                  <a:lnTo>
                    <a:pt x="2647" y="235"/>
                  </a:lnTo>
                  <a:lnTo>
                    <a:pt x="2645" y="235"/>
                  </a:lnTo>
                  <a:lnTo>
                    <a:pt x="2645" y="237"/>
                  </a:lnTo>
                  <a:lnTo>
                    <a:pt x="2641" y="237"/>
                  </a:lnTo>
                  <a:lnTo>
                    <a:pt x="2639" y="240"/>
                  </a:lnTo>
                  <a:lnTo>
                    <a:pt x="2635" y="241"/>
                  </a:lnTo>
                  <a:lnTo>
                    <a:pt x="2633" y="241"/>
                  </a:lnTo>
                  <a:lnTo>
                    <a:pt x="2635" y="239"/>
                  </a:lnTo>
                  <a:lnTo>
                    <a:pt x="2633" y="236"/>
                  </a:lnTo>
                  <a:lnTo>
                    <a:pt x="2630" y="237"/>
                  </a:lnTo>
                  <a:lnTo>
                    <a:pt x="2628" y="237"/>
                  </a:lnTo>
                  <a:lnTo>
                    <a:pt x="2624" y="234"/>
                  </a:lnTo>
                  <a:lnTo>
                    <a:pt x="2622" y="233"/>
                  </a:lnTo>
                  <a:lnTo>
                    <a:pt x="2616" y="233"/>
                  </a:lnTo>
                  <a:lnTo>
                    <a:pt x="2614" y="232"/>
                  </a:lnTo>
                  <a:lnTo>
                    <a:pt x="2609" y="232"/>
                  </a:lnTo>
                  <a:lnTo>
                    <a:pt x="2609" y="229"/>
                  </a:lnTo>
                  <a:lnTo>
                    <a:pt x="2616" y="221"/>
                  </a:lnTo>
                  <a:lnTo>
                    <a:pt x="2616" y="217"/>
                  </a:lnTo>
                  <a:lnTo>
                    <a:pt x="2611" y="213"/>
                  </a:lnTo>
                  <a:lnTo>
                    <a:pt x="2603" y="207"/>
                  </a:lnTo>
                  <a:lnTo>
                    <a:pt x="2599" y="205"/>
                  </a:lnTo>
                  <a:lnTo>
                    <a:pt x="2597" y="204"/>
                  </a:lnTo>
                  <a:lnTo>
                    <a:pt x="2557" y="203"/>
                  </a:lnTo>
                  <a:lnTo>
                    <a:pt x="2555" y="203"/>
                  </a:lnTo>
                  <a:lnTo>
                    <a:pt x="2548" y="203"/>
                  </a:lnTo>
                  <a:lnTo>
                    <a:pt x="2546" y="204"/>
                  </a:lnTo>
                  <a:lnTo>
                    <a:pt x="2544" y="204"/>
                  </a:lnTo>
                  <a:lnTo>
                    <a:pt x="2538" y="203"/>
                  </a:lnTo>
                  <a:lnTo>
                    <a:pt x="2536" y="203"/>
                  </a:lnTo>
                  <a:lnTo>
                    <a:pt x="2534" y="204"/>
                  </a:lnTo>
                  <a:lnTo>
                    <a:pt x="2529" y="205"/>
                  </a:lnTo>
                  <a:lnTo>
                    <a:pt x="2527" y="204"/>
                  </a:lnTo>
                  <a:lnTo>
                    <a:pt x="2521" y="204"/>
                  </a:lnTo>
                  <a:lnTo>
                    <a:pt x="2519" y="205"/>
                  </a:lnTo>
                  <a:lnTo>
                    <a:pt x="2517" y="204"/>
                  </a:lnTo>
                  <a:lnTo>
                    <a:pt x="2510" y="207"/>
                  </a:lnTo>
                  <a:lnTo>
                    <a:pt x="2506" y="207"/>
                  </a:lnTo>
                  <a:lnTo>
                    <a:pt x="2506" y="208"/>
                  </a:lnTo>
                  <a:lnTo>
                    <a:pt x="2498" y="204"/>
                  </a:lnTo>
                  <a:lnTo>
                    <a:pt x="2496" y="204"/>
                  </a:lnTo>
                  <a:lnTo>
                    <a:pt x="2494" y="203"/>
                  </a:lnTo>
                  <a:lnTo>
                    <a:pt x="2500" y="202"/>
                  </a:lnTo>
                  <a:lnTo>
                    <a:pt x="2502" y="201"/>
                  </a:lnTo>
                  <a:lnTo>
                    <a:pt x="2502" y="199"/>
                  </a:lnTo>
                  <a:lnTo>
                    <a:pt x="2491" y="194"/>
                  </a:lnTo>
                  <a:lnTo>
                    <a:pt x="2491" y="193"/>
                  </a:lnTo>
                  <a:lnTo>
                    <a:pt x="2491" y="192"/>
                  </a:lnTo>
                  <a:lnTo>
                    <a:pt x="2481" y="193"/>
                  </a:lnTo>
                  <a:lnTo>
                    <a:pt x="2477" y="193"/>
                  </a:lnTo>
                  <a:lnTo>
                    <a:pt x="2477" y="192"/>
                  </a:lnTo>
                  <a:lnTo>
                    <a:pt x="2477" y="191"/>
                  </a:lnTo>
                  <a:lnTo>
                    <a:pt x="2472" y="188"/>
                  </a:lnTo>
                  <a:lnTo>
                    <a:pt x="2470" y="187"/>
                  </a:lnTo>
                  <a:lnTo>
                    <a:pt x="2468" y="187"/>
                  </a:lnTo>
                  <a:lnTo>
                    <a:pt x="2464" y="185"/>
                  </a:lnTo>
                  <a:lnTo>
                    <a:pt x="2462" y="186"/>
                  </a:lnTo>
                  <a:lnTo>
                    <a:pt x="2460" y="186"/>
                  </a:lnTo>
                  <a:lnTo>
                    <a:pt x="2458" y="186"/>
                  </a:lnTo>
                  <a:lnTo>
                    <a:pt x="2454" y="185"/>
                  </a:lnTo>
                  <a:lnTo>
                    <a:pt x="2451" y="186"/>
                  </a:lnTo>
                  <a:lnTo>
                    <a:pt x="2451" y="185"/>
                  </a:lnTo>
                  <a:lnTo>
                    <a:pt x="2458" y="180"/>
                  </a:lnTo>
                  <a:lnTo>
                    <a:pt x="2460" y="180"/>
                  </a:lnTo>
                  <a:lnTo>
                    <a:pt x="2462" y="182"/>
                  </a:lnTo>
                  <a:lnTo>
                    <a:pt x="2464" y="183"/>
                  </a:lnTo>
                  <a:lnTo>
                    <a:pt x="2468" y="182"/>
                  </a:lnTo>
                  <a:lnTo>
                    <a:pt x="2468" y="178"/>
                  </a:lnTo>
                  <a:lnTo>
                    <a:pt x="2464" y="174"/>
                  </a:lnTo>
                  <a:lnTo>
                    <a:pt x="2456" y="170"/>
                  </a:lnTo>
                  <a:lnTo>
                    <a:pt x="2451" y="170"/>
                  </a:lnTo>
                  <a:lnTo>
                    <a:pt x="2449" y="169"/>
                  </a:lnTo>
                  <a:lnTo>
                    <a:pt x="2445" y="168"/>
                  </a:lnTo>
                  <a:lnTo>
                    <a:pt x="2439" y="168"/>
                  </a:lnTo>
                  <a:lnTo>
                    <a:pt x="2439" y="169"/>
                  </a:lnTo>
                  <a:lnTo>
                    <a:pt x="2439" y="168"/>
                  </a:lnTo>
                  <a:lnTo>
                    <a:pt x="2428" y="168"/>
                  </a:lnTo>
                  <a:lnTo>
                    <a:pt x="2424" y="168"/>
                  </a:lnTo>
                  <a:lnTo>
                    <a:pt x="2418" y="168"/>
                  </a:lnTo>
                  <a:lnTo>
                    <a:pt x="2416" y="166"/>
                  </a:lnTo>
                  <a:lnTo>
                    <a:pt x="2411" y="166"/>
                  </a:lnTo>
                  <a:lnTo>
                    <a:pt x="2405" y="163"/>
                  </a:lnTo>
                  <a:lnTo>
                    <a:pt x="2403" y="163"/>
                  </a:lnTo>
                  <a:lnTo>
                    <a:pt x="2392" y="162"/>
                  </a:lnTo>
                  <a:lnTo>
                    <a:pt x="2386" y="160"/>
                  </a:lnTo>
                  <a:lnTo>
                    <a:pt x="2376" y="160"/>
                  </a:lnTo>
                  <a:lnTo>
                    <a:pt x="2371" y="159"/>
                  </a:lnTo>
                  <a:lnTo>
                    <a:pt x="2344" y="159"/>
                  </a:lnTo>
                  <a:lnTo>
                    <a:pt x="2342" y="158"/>
                  </a:lnTo>
                  <a:lnTo>
                    <a:pt x="2340" y="156"/>
                  </a:lnTo>
                  <a:lnTo>
                    <a:pt x="2338" y="155"/>
                  </a:lnTo>
                  <a:lnTo>
                    <a:pt x="2333" y="155"/>
                  </a:lnTo>
                  <a:lnTo>
                    <a:pt x="2331" y="156"/>
                  </a:lnTo>
                  <a:lnTo>
                    <a:pt x="2331" y="158"/>
                  </a:lnTo>
                  <a:lnTo>
                    <a:pt x="2333" y="159"/>
                  </a:lnTo>
                  <a:lnTo>
                    <a:pt x="2333" y="160"/>
                  </a:lnTo>
                  <a:lnTo>
                    <a:pt x="2336" y="162"/>
                  </a:lnTo>
                  <a:lnTo>
                    <a:pt x="2333" y="162"/>
                  </a:lnTo>
                  <a:lnTo>
                    <a:pt x="2329" y="166"/>
                  </a:lnTo>
                  <a:lnTo>
                    <a:pt x="2329" y="169"/>
                  </a:lnTo>
                  <a:lnTo>
                    <a:pt x="2325" y="172"/>
                  </a:lnTo>
                  <a:lnTo>
                    <a:pt x="2321" y="172"/>
                  </a:lnTo>
                  <a:lnTo>
                    <a:pt x="2317" y="175"/>
                  </a:lnTo>
                  <a:lnTo>
                    <a:pt x="2317" y="177"/>
                  </a:lnTo>
                  <a:lnTo>
                    <a:pt x="2315" y="178"/>
                  </a:lnTo>
                  <a:lnTo>
                    <a:pt x="2317" y="179"/>
                  </a:lnTo>
                  <a:lnTo>
                    <a:pt x="2317" y="182"/>
                  </a:lnTo>
                  <a:lnTo>
                    <a:pt x="2315" y="182"/>
                  </a:lnTo>
                  <a:lnTo>
                    <a:pt x="2315" y="184"/>
                  </a:lnTo>
                  <a:lnTo>
                    <a:pt x="2317" y="186"/>
                  </a:lnTo>
                  <a:lnTo>
                    <a:pt x="2319" y="187"/>
                  </a:lnTo>
                  <a:lnTo>
                    <a:pt x="2319" y="188"/>
                  </a:lnTo>
                  <a:lnTo>
                    <a:pt x="2319" y="191"/>
                  </a:lnTo>
                  <a:lnTo>
                    <a:pt x="2319" y="192"/>
                  </a:lnTo>
                  <a:lnTo>
                    <a:pt x="2317" y="192"/>
                  </a:lnTo>
                  <a:lnTo>
                    <a:pt x="2310" y="190"/>
                  </a:lnTo>
                  <a:lnTo>
                    <a:pt x="2308" y="193"/>
                  </a:lnTo>
                  <a:lnTo>
                    <a:pt x="2306" y="192"/>
                  </a:lnTo>
                  <a:lnTo>
                    <a:pt x="2304" y="193"/>
                  </a:lnTo>
                  <a:lnTo>
                    <a:pt x="2304" y="192"/>
                  </a:lnTo>
                  <a:lnTo>
                    <a:pt x="2298" y="194"/>
                  </a:lnTo>
                  <a:lnTo>
                    <a:pt x="2298" y="195"/>
                  </a:lnTo>
                  <a:lnTo>
                    <a:pt x="2293" y="196"/>
                  </a:lnTo>
                  <a:lnTo>
                    <a:pt x="2293" y="199"/>
                  </a:lnTo>
                  <a:lnTo>
                    <a:pt x="2289" y="198"/>
                  </a:lnTo>
                  <a:lnTo>
                    <a:pt x="2289" y="199"/>
                  </a:lnTo>
                  <a:lnTo>
                    <a:pt x="2287" y="198"/>
                  </a:lnTo>
                  <a:lnTo>
                    <a:pt x="2285" y="198"/>
                  </a:lnTo>
                  <a:lnTo>
                    <a:pt x="2285" y="196"/>
                  </a:lnTo>
                  <a:lnTo>
                    <a:pt x="2285" y="195"/>
                  </a:lnTo>
                  <a:lnTo>
                    <a:pt x="2281" y="195"/>
                  </a:lnTo>
                  <a:lnTo>
                    <a:pt x="2281" y="193"/>
                  </a:lnTo>
                  <a:lnTo>
                    <a:pt x="2279" y="193"/>
                  </a:lnTo>
                  <a:lnTo>
                    <a:pt x="2277" y="193"/>
                  </a:lnTo>
                  <a:lnTo>
                    <a:pt x="2268" y="190"/>
                  </a:lnTo>
                  <a:lnTo>
                    <a:pt x="2266" y="190"/>
                  </a:lnTo>
                  <a:lnTo>
                    <a:pt x="2260" y="188"/>
                  </a:lnTo>
                  <a:lnTo>
                    <a:pt x="2260" y="187"/>
                  </a:lnTo>
                  <a:lnTo>
                    <a:pt x="2258" y="187"/>
                  </a:lnTo>
                  <a:lnTo>
                    <a:pt x="2253" y="186"/>
                  </a:lnTo>
                  <a:lnTo>
                    <a:pt x="2245" y="187"/>
                  </a:lnTo>
                  <a:lnTo>
                    <a:pt x="2243" y="190"/>
                  </a:lnTo>
                  <a:lnTo>
                    <a:pt x="2241" y="192"/>
                  </a:lnTo>
                  <a:lnTo>
                    <a:pt x="2243" y="193"/>
                  </a:lnTo>
                  <a:lnTo>
                    <a:pt x="2243" y="194"/>
                  </a:lnTo>
                  <a:lnTo>
                    <a:pt x="2239" y="192"/>
                  </a:lnTo>
                  <a:lnTo>
                    <a:pt x="2239" y="193"/>
                  </a:lnTo>
                  <a:lnTo>
                    <a:pt x="2230" y="192"/>
                  </a:lnTo>
                  <a:lnTo>
                    <a:pt x="2228" y="193"/>
                  </a:lnTo>
                  <a:lnTo>
                    <a:pt x="2226" y="192"/>
                  </a:lnTo>
                  <a:lnTo>
                    <a:pt x="2222" y="190"/>
                  </a:lnTo>
                  <a:lnTo>
                    <a:pt x="2220" y="188"/>
                  </a:lnTo>
                  <a:lnTo>
                    <a:pt x="2218" y="185"/>
                  </a:lnTo>
                  <a:lnTo>
                    <a:pt x="2213" y="184"/>
                  </a:lnTo>
                  <a:lnTo>
                    <a:pt x="2211" y="178"/>
                  </a:lnTo>
                  <a:lnTo>
                    <a:pt x="2209" y="178"/>
                  </a:lnTo>
                  <a:lnTo>
                    <a:pt x="2201" y="190"/>
                  </a:lnTo>
                  <a:lnTo>
                    <a:pt x="2201" y="199"/>
                  </a:lnTo>
                  <a:lnTo>
                    <a:pt x="2199" y="199"/>
                  </a:lnTo>
                  <a:lnTo>
                    <a:pt x="2197" y="202"/>
                  </a:lnTo>
                  <a:lnTo>
                    <a:pt x="2195" y="203"/>
                  </a:lnTo>
                  <a:lnTo>
                    <a:pt x="2195" y="205"/>
                  </a:lnTo>
                  <a:lnTo>
                    <a:pt x="2192" y="208"/>
                  </a:lnTo>
                  <a:lnTo>
                    <a:pt x="2190" y="210"/>
                  </a:lnTo>
                  <a:lnTo>
                    <a:pt x="2188" y="209"/>
                  </a:lnTo>
                  <a:lnTo>
                    <a:pt x="2186" y="204"/>
                  </a:lnTo>
                  <a:lnTo>
                    <a:pt x="2184" y="204"/>
                  </a:lnTo>
                  <a:lnTo>
                    <a:pt x="2184" y="205"/>
                  </a:lnTo>
                  <a:lnTo>
                    <a:pt x="2182" y="207"/>
                  </a:lnTo>
                  <a:lnTo>
                    <a:pt x="2180" y="204"/>
                  </a:lnTo>
                  <a:lnTo>
                    <a:pt x="2178" y="205"/>
                  </a:lnTo>
                  <a:lnTo>
                    <a:pt x="2176" y="204"/>
                  </a:lnTo>
                  <a:lnTo>
                    <a:pt x="2176" y="203"/>
                  </a:lnTo>
                  <a:lnTo>
                    <a:pt x="2176" y="202"/>
                  </a:lnTo>
                  <a:lnTo>
                    <a:pt x="2171" y="201"/>
                  </a:lnTo>
                  <a:lnTo>
                    <a:pt x="2171" y="202"/>
                  </a:lnTo>
                  <a:lnTo>
                    <a:pt x="2169" y="201"/>
                  </a:lnTo>
                  <a:lnTo>
                    <a:pt x="2169" y="200"/>
                  </a:lnTo>
                  <a:lnTo>
                    <a:pt x="2167" y="196"/>
                  </a:lnTo>
                  <a:lnTo>
                    <a:pt x="2165" y="196"/>
                  </a:lnTo>
                  <a:lnTo>
                    <a:pt x="2163" y="196"/>
                  </a:lnTo>
                  <a:lnTo>
                    <a:pt x="2161" y="191"/>
                  </a:lnTo>
                  <a:lnTo>
                    <a:pt x="2161" y="188"/>
                  </a:lnTo>
                  <a:lnTo>
                    <a:pt x="2159" y="186"/>
                  </a:lnTo>
                  <a:lnTo>
                    <a:pt x="2159" y="187"/>
                  </a:lnTo>
                  <a:lnTo>
                    <a:pt x="2155" y="187"/>
                  </a:lnTo>
                  <a:lnTo>
                    <a:pt x="2155" y="186"/>
                  </a:lnTo>
                  <a:lnTo>
                    <a:pt x="2155" y="185"/>
                  </a:lnTo>
                  <a:lnTo>
                    <a:pt x="2155" y="184"/>
                  </a:lnTo>
                  <a:lnTo>
                    <a:pt x="2152" y="184"/>
                  </a:lnTo>
                  <a:lnTo>
                    <a:pt x="2152" y="180"/>
                  </a:lnTo>
                  <a:lnTo>
                    <a:pt x="2157" y="176"/>
                  </a:lnTo>
                  <a:lnTo>
                    <a:pt x="2159" y="177"/>
                  </a:lnTo>
                  <a:lnTo>
                    <a:pt x="2161" y="177"/>
                  </a:lnTo>
                  <a:lnTo>
                    <a:pt x="2159" y="176"/>
                  </a:lnTo>
                  <a:lnTo>
                    <a:pt x="2159" y="175"/>
                  </a:lnTo>
                  <a:lnTo>
                    <a:pt x="2163" y="174"/>
                  </a:lnTo>
                  <a:lnTo>
                    <a:pt x="2165" y="174"/>
                  </a:lnTo>
                  <a:lnTo>
                    <a:pt x="2163" y="174"/>
                  </a:lnTo>
                  <a:lnTo>
                    <a:pt x="2163" y="172"/>
                  </a:lnTo>
                  <a:lnTo>
                    <a:pt x="2163" y="171"/>
                  </a:lnTo>
                  <a:lnTo>
                    <a:pt x="2163" y="170"/>
                  </a:lnTo>
                  <a:lnTo>
                    <a:pt x="2165" y="168"/>
                  </a:lnTo>
                  <a:lnTo>
                    <a:pt x="2159" y="166"/>
                  </a:lnTo>
                  <a:lnTo>
                    <a:pt x="2161" y="164"/>
                  </a:lnTo>
                  <a:lnTo>
                    <a:pt x="2163" y="163"/>
                  </a:lnTo>
                  <a:lnTo>
                    <a:pt x="2159" y="162"/>
                  </a:lnTo>
                  <a:lnTo>
                    <a:pt x="2161" y="161"/>
                  </a:lnTo>
                  <a:lnTo>
                    <a:pt x="2163" y="160"/>
                  </a:lnTo>
                  <a:lnTo>
                    <a:pt x="2161" y="158"/>
                  </a:lnTo>
                  <a:lnTo>
                    <a:pt x="2163" y="158"/>
                  </a:lnTo>
                  <a:lnTo>
                    <a:pt x="2161" y="158"/>
                  </a:lnTo>
                  <a:lnTo>
                    <a:pt x="2161" y="156"/>
                  </a:lnTo>
                  <a:lnTo>
                    <a:pt x="2161" y="155"/>
                  </a:lnTo>
                  <a:lnTo>
                    <a:pt x="2161" y="154"/>
                  </a:lnTo>
                  <a:lnTo>
                    <a:pt x="2163" y="154"/>
                  </a:lnTo>
                  <a:lnTo>
                    <a:pt x="2163" y="153"/>
                  </a:lnTo>
                  <a:lnTo>
                    <a:pt x="2163" y="152"/>
                  </a:lnTo>
                  <a:lnTo>
                    <a:pt x="2165" y="152"/>
                  </a:lnTo>
                  <a:lnTo>
                    <a:pt x="2163" y="151"/>
                  </a:lnTo>
                  <a:lnTo>
                    <a:pt x="2163" y="150"/>
                  </a:lnTo>
                  <a:lnTo>
                    <a:pt x="2159" y="148"/>
                  </a:lnTo>
                  <a:lnTo>
                    <a:pt x="2157" y="147"/>
                  </a:lnTo>
                  <a:lnTo>
                    <a:pt x="2155" y="145"/>
                  </a:lnTo>
                  <a:lnTo>
                    <a:pt x="2148" y="143"/>
                  </a:lnTo>
                  <a:lnTo>
                    <a:pt x="2150" y="142"/>
                  </a:lnTo>
                  <a:lnTo>
                    <a:pt x="2148" y="140"/>
                  </a:lnTo>
                  <a:lnTo>
                    <a:pt x="2146" y="140"/>
                  </a:lnTo>
                  <a:lnTo>
                    <a:pt x="2144" y="139"/>
                  </a:lnTo>
                  <a:lnTo>
                    <a:pt x="2146" y="139"/>
                  </a:lnTo>
                  <a:lnTo>
                    <a:pt x="2144" y="138"/>
                  </a:lnTo>
                  <a:lnTo>
                    <a:pt x="2140" y="137"/>
                  </a:lnTo>
                  <a:lnTo>
                    <a:pt x="2136" y="137"/>
                  </a:lnTo>
                  <a:lnTo>
                    <a:pt x="2131" y="137"/>
                  </a:lnTo>
                  <a:lnTo>
                    <a:pt x="2127" y="136"/>
                  </a:lnTo>
                  <a:lnTo>
                    <a:pt x="2125" y="138"/>
                  </a:lnTo>
                  <a:lnTo>
                    <a:pt x="2123" y="138"/>
                  </a:lnTo>
                  <a:lnTo>
                    <a:pt x="2121" y="139"/>
                  </a:lnTo>
                  <a:lnTo>
                    <a:pt x="2121" y="138"/>
                  </a:lnTo>
                  <a:lnTo>
                    <a:pt x="2115" y="135"/>
                  </a:lnTo>
                  <a:lnTo>
                    <a:pt x="2112" y="136"/>
                  </a:lnTo>
                  <a:lnTo>
                    <a:pt x="2110" y="135"/>
                  </a:lnTo>
                  <a:lnTo>
                    <a:pt x="2108" y="136"/>
                  </a:lnTo>
                  <a:lnTo>
                    <a:pt x="2106" y="134"/>
                  </a:lnTo>
                  <a:lnTo>
                    <a:pt x="2106" y="135"/>
                  </a:lnTo>
                  <a:lnTo>
                    <a:pt x="2104" y="134"/>
                  </a:lnTo>
                  <a:lnTo>
                    <a:pt x="2104" y="135"/>
                  </a:lnTo>
                  <a:lnTo>
                    <a:pt x="2100" y="134"/>
                  </a:lnTo>
                  <a:lnTo>
                    <a:pt x="2100" y="131"/>
                  </a:lnTo>
                  <a:lnTo>
                    <a:pt x="2098" y="131"/>
                  </a:lnTo>
                  <a:lnTo>
                    <a:pt x="2096" y="129"/>
                  </a:lnTo>
                  <a:lnTo>
                    <a:pt x="2093" y="130"/>
                  </a:lnTo>
                  <a:lnTo>
                    <a:pt x="2091" y="129"/>
                  </a:lnTo>
                  <a:lnTo>
                    <a:pt x="2085" y="129"/>
                  </a:lnTo>
                  <a:lnTo>
                    <a:pt x="2083" y="127"/>
                  </a:lnTo>
                  <a:lnTo>
                    <a:pt x="2081" y="127"/>
                  </a:lnTo>
                  <a:lnTo>
                    <a:pt x="2081" y="129"/>
                  </a:lnTo>
                  <a:lnTo>
                    <a:pt x="2081" y="131"/>
                  </a:lnTo>
                  <a:lnTo>
                    <a:pt x="2079" y="131"/>
                  </a:lnTo>
                  <a:lnTo>
                    <a:pt x="2074" y="131"/>
                  </a:lnTo>
                  <a:lnTo>
                    <a:pt x="2072" y="129"/>
                  </a:lnTo>
                  <a:lnTo>
                    <a:pt x="2070" y="138"/>
                  </a:lnTo>
                  <a:lnTo>
                    <a:pt x="2070" y="139"/>
                  </a:lnTo>
                  <a:lnTo>
                    <a:pt x="2070" y="140"/>
                  </a:lnTo>
                  <a:lnTo>
                    <a:pt x="2074" y="147"/>
                  </a:lnTo>
                  <a:lnTo>
                    <a:pt x="2072" y="148"/>
                  </a:lnTo>
                  <a:lnTo>
                    <a:pt x="2070" y="150"/>
                  </a:lnTo>
                  <a:lnTo>
                    <a:pt x="2064" y="151"/>
                  </a:lnTo>
                  <a:lnTo>
                    <a:pt x="2060" y="152"/>
                  </a:lnTo>
                  <a:lnTo>
                    <a:pt x="2058" y="152"/>
                  </a:lnTo>
                  <a:lnTo>
                    <a:pt x="2056" y="152"/>
                  </a:lnTo>
                  <a:lnTo>
                    <a:pt x="2051" y="152"/>
                  </a:lnTo>
                  <a:lnTo>
                    <a:pt x="2049" y="152"/>
                  </a:lnTo>
                  <a:lnTo>
                    <a:pt x="2041" y="152"/>
                  </a:lnTo>
                  <a:lnTo>
                    <a:pt x="2039" y="153"/>
                  </a:lnTo>
                  <a:lnTo>
                    <a:pt x="2026" y="150"/>
                  </a:lnTo>
                  <a:lnTo>
                    <a:pt x="2024" y="150"/>
                  </a:lnTo>
                  <a:lnTo>
                    <a:pt x="2024" y="151"/>
                  </a:lnTo>
                  <a:lnTo>
                    <a:pt x="2022" y="152"/>
                  </a:lnTo>
                  <a:lnTo>
                    <a:pt x="2001" y="146"/>
                  </a:lnTo>
                  <a:lnTo>
                    <a:pt x="2001" y="145"/>
                  </a:lnTo>
                  <a:lnTo>
                    <a:pt x="2001" y="143"/>
                  </a:lnTo>
                  <a:lnTo>
                    <a:pt x="2001" y="140"/>
                  </a:lnTo>
                  <a:lnTo>
                    <a:pt x="2001" y="139"/>
                  </a:lnTo>
                  <a:lnTo>
                    <a:pt x="2003" y="138"/>
                  </a:lnTo>
                  <a:lnTo>
                    <a:pt x="2005" y="138"/>
                  </a:lnTo>
                  <a:lnTo>
                    <a:pt x="2007" y="138"/>
                  </a:lnTo>
                  <a:lnTo>
                    <a:pt x="2007" y="137"/>
                  </a:lnTo>
                  <a:lnTo>
                    <a:pt x="2005" y="136"/>
                  </a:lnTo>
                  <a:lnTo>
                    <a:pt x="1997" y="136"/>
                  </a:lnTo>
                  <a:lnTo>
                    <a:pt x="1994" y="135"/>
                  </a:lnTo>
                  <a:lnTo>
                    <a:pt x="1990" y="136"/>
                  </a:lnTo>
                  <a:lnTo>
                    <a:pt x="1982" y="135"/>
                  </a:lnTo>
                  <a:lnTo>
                    <a:pt x="1980" y="134"/>
                  </a:lnTo>
                  <a:lnTo>
                    <a:pt x="1976" y="134"/>
                  </a:lnTo>
                  <a:lnTo>
                    <a:pt x="1973" y="134"/>
                  </a:lnTo>
                  <a:lnTo>
                    <a:pt x="1969" y="134"/>
                  </a:lnTo>
                  <a:lnTo>
                    <a:pt x="1959" y="131"/>
                  </a:lnTo>
                  <a:lnTo>
                    <a:pt x="1954" y="132"/>
                  </a:lnTo>
                  <a:lnTo>
                    <a:pt x="1954" y="134"/>
                  </a:lnTo>
                  <a:lnTo>
                    <a:pt x="1944" y="135"/>
                  </a:lnTo>
                  <a:lnTo>
                    <a:pt x="1938" y="135"/>
                  </a:lnTo>
                  <a:lnTo>
                    <a:pt x="1927" y="137"/>
                  </a:lnTo>
                  <a:lnTo>
                    <a:pt x="1931" y="140"/>
                  </a:lnTo>
                  <a:lnTo>
                    <a:pt x="1933" y="143"/>
                  </a:lnTo>
                  <a:lnTo>
                    <a:pt x="1925" y="145"/>
                  </a:lnTo>
                  <a:lnTo>
                    <a:pt x="1921" y="144"/>
                  </a:lnTo>
                  <a:lnTo>
                    <a:pt x="1923" y="144"/>
                  </a:lnTo>
                  <a:lnTo>
                    <a:pt x="1927" y="144"/>
                  </a:lnTo>
                  <a:lnTo>
                    <a:pt x="1927" y="143"/>
                  </a:lnTo>
                  <a:lnTo>
                    <a:pt x="1923" y="142"/>
                  </a:lnTo>
                  <a:lnTo>
                    <a:pt x="1923" y="140"/>
                  </a:lnTo>
                  <a:lnTo>
                    <a:pt x="1923" y="139"/>
                  </a:lnTo>
                  <a:lnTo>
                    <a:pt x="1925" y="136"/>
                  </a:lnTo>
                  <a:lnTo>
                    <a:pt x="1925" y="134"/>
                  </a:lnTo>
                  <a:lnTo>
                    <a:pt x="1923" y="131"/>
                  </a:lnTo>
                  <a:lnTo>
                    <a:pt x="1923" y="130"/>
                  </a:lnTo>
                  <a:lnTo>
                    <a:pt x="1923" y="128"/>
                  </a:lnTo>
                  <a:lnTo>
                    <a:pt x="1917" y="122"/>
                  </a:lnTo>
                  <a:lnTo>
                    <a:pt x="1919" y="127"/>
                  </a:lnTo>
                  <a:lnTo>
                    <a:pt x="1917" y="129"/>
                  </a:lnTo>
                  <a:lnTo>
                    <a:pt x="1917" y="131"/>
                  </a:lnTo>
                  <a:lnTo>
                    <a:pt x="1910" y="131"/>
                  </a:lnTo>
                  <a:lnTo>
                    <a:pt x="1904" y="131"/>
                  </a:lnTo>
                  <a:lnTo>
                    <a:pt x="1900" y="131"/>
                  </a:lnTo>
                  <a:lnTo>
                    <a:pt x="1893" y="128"/>
                  </a:lnTo>
                  <a:lnTo>
                    <a:pt x="1893" y="124"/>
                  </a:lnTo>
                  <a:lnTo>
                    <a:pt x="1893" y="123"/>
                  </a:lnTo>
                  <a:lnTo>
                    <a:pt x="1896" y="124"/>
                  </a:lnTo>
                  <a:lnTo>
                    <a:pt x="1898" y="122"/>
                  </a:lnTo>
                  <a:lnTo>
                    <a:pt x="1898" y="121"/>
                  </a:lnTo>
                  <a:lnTo>
                    <a:pt x="1891" y="122"/>
                  </a:lnTo>
                  <a:lnTo>
                    <a:pt x="1889" y="123"/>
                  </a:lnTo>
                  <a:lnTo>
                    <a:pt x="1889" y="124"/>
                  </a:lnTo>
                  <a:lnTo>
                    <a:pt x="1887" y="126"/>
                  </a:lnTo>
                  <a:lnTo>
                    <a:pt x="1885" y="124"/>
                  </a:lnTo>
                  <a:lnTo>
                    <a:pt x="1883" y="123"/>
                  </a:lnTo>
                  <a:lnTo>
                    <a:pt x="1881" y="122"/>
                  </a:lnTo>
                  <a:lnTo>
                    <a:pt x="1872" y="123"/>
                  </a:lnTo>
                  <a:lnTo>
                    <a:pt x="1872" y="126"/>
                  </a:lnTo>
                  <a:lnTo>
                    <a:pt x="1868" y="128"/>
                  </a:lnTo>
                  <a:lnTo>
                    <a:pt x="1868" y="130"/>
                  </a:lnTo>
                  <a:lnTo>
                    <a:pt x="1870" y="134"/>
                  </a:lnTo>
                  <a:lnTo>
                    <a:pt x="1872" y="134"/>
                  </a:lnTo>
                  <a:lnTo>
                    <a:pt x="1870" y="132"/>
                  </a:lnTo>
                  <a:lnTo>
                    <a:pt x="1870" y="131"/>
                  </a:lnTo>
                  <a:lnTo>
                    <a:pt x="1872" y="132"/>
                  </a:lnTo>
                  <a:lnTo>
                    <a:pt x="1879" y="132"/>
                  </a:lnTo>
                  <a:lnTo>
                    <a:pt x="1879" y="131"/>
                  </a:lnTo>
                  <a:lnTo>
                    <a:pt x="1883" y="130"/>
                  </a:lnTo>
                  <a:lnTo>
                    <a:pt x="1883" y="129"/>
                  </a:lnTo>
                  <a:lnTo>
                    <a:pt x="1887" y="130"/>
                  </a:lnTo>
                  <a:lnTo>
                    <a:pt x="1887" y="132"/>
                  </a:lnTo>
                  <a:lnTo>
                    <a:pt x="1881" y="135"/>
                  </a:lnTo>
                  <a:lnTo>
                    <a:pt x="1879" y="136"/>
                  </a:lnTo>
                  <a:lnTo>
                    <a:pt x="1877" y="136"/>
                  </a:lnTo>
                  <a:lnTo>
                    <a:pt x="1870" y="139"/>
                  </a:lnTo>
                  <a:lnTo>
                    <a:pt x="1868" y="139"/>
                  </a:lnTo>
                  <a:lnTo>
                    <a:pt x="1862" y="136"/>
                  </a:lnTo>
                  <a:lnTo>
                    <a:pt x="1866" y="139"/>
                  </a:lnTo>
                  <a:lnTo>
                    <a:pt x="1864" y="139"/>
                  </a:lnTo>
                  <a:lnTo>
                    <a:pt x="1864" y="138"/>
                  </a:lnTo>
                  <a:lnTo>
                    <a:pt x="1864" y="139"/>
                  </a:lnTo>
                  <a:lnTo>
                    <a:pt x="1862" y="140"/>
                  </a:lnTo>
                  <a:lnTo>
                    <a:pt x="1853" y="143"/>
                  </a:lnTo>
                  <a:lnTo>
                    <a:pt x="1849" y="143"/>
                  </a:lnTo>
                  <a:lnTo>
                    <a:pt x="1849" y="144"/>
                  </a:lnTo>
                  <a:lnTo>
                    <a:pt x="1851" y="145"/>
                  </a:lnTo>
                  <a:lnTo>
                    <a:pt x="1845" y="144"/>
                  </a:lnTo>
                  <a:lnTo>
                    <a:pt x="1841" y="147"/>
                  </a:lnTo>
                  <a:lnTo>
                    <a:pt x="1839" y="146"/>
                  </a:lnTo>
                  <a:lnTo>
                    <a:pt x="1830" y="146"/>
                  </a:lnTo>
                  <a:lnTo>
                    <a:pt x="1828" y="147"/>
                  </a:lnTo>
                  <a:lnTo>
                    <a:pt x="1822" y="146"/>
                  </a:lnTo>
                  <a:lnTo>
                    <a:pt x="1818" y="147"/>
                  </a:lnTo>
                  <a:lnTo>
                    <a:pt x="1820" y="150"/>
                  </a:lnTo>
                  <a:lnTo>
                    <a:pt x="1820" y="152"/>
                  </a:lnTo>
                  <a:lnTo>
                    <a:pt x="1830" y="154"/>
                  </a:lnTo>
                  <a:lnTo>
                    <a:pt x="1828" y="155"/>
                  </a:lnTo>
                  <a:lnTo>
                    <a:pt x="1820" y="153"/>
                  </a:lnTo>
                  <a:lnTo>
                    <a:pt x="1818" y="152"/>
                  </a:lnTo>
                  <a:lnTo>
                    <a:pt x="1815" y="154"/>
                  </a:lnTo>
                  <a:lnTo>
                    <a:pt x="1813" y="154"/>
                  </a:lnTo>
                  <a:lnTo>
                    <a:pt x="1811" y="156"/>
                  </a:lnTo>
                  <a:lnTo>
                    <a:pt x="1809" y="158"/>
                  </a:lnTo>
                  <a:lnTo>
                    <a:pt x="1805" y="158"/>
                  </a:lnTo>
                  <a:lnTo>
                    <a:pt x="1794" y="163"/>
                  </a:lnTo>
                  <a:lnTo>
                    <a:pt x="1797" y="162"/>
                  </a:lnTo>
                  <a:lnTo>
                    <a:pt x="1794" y="162"/>
                  </a:lnTo>
                  <a:lnTo>
                    <a:pt x="1792" y="162"/>
                  </a:lnTo>
                  <a:lnTo>
                    <a:pt x="1790" y="163"/>
                  </a:lnTo>
                  <a:lnTo>
                    <a:pt x="1788" y="162"/>
                  </a:lnTo>
                  <a:lnTo>
                    <a:pt x="1794" y="159"/>
                  </a:lnTo>
                  <a:lnTo>
                    <a:pt x="1797" y="159"/>
                  </a:lnTo>
                  <a:lnTo>
                    <a:pt x="1799" y="158"/>
                  </a:lnTo>
                  <a:lnTo>
                    <a:pt x="1801" y="156"/>
                  </a:lnTo>
                  <a:lnTo>
                    <a:pt x="1805" y="156"/>
                  </a:lnTo>
                  <a:lnTo>
                    <a:pt x="1809" y="155"/>
                  </a:lnTo>
                  <a:lnTo>
                    <a:pt x="1820" y="143"/>
                  </a:lnTo>
                  <a:lnTo>
                    <a:pt x="1822" y="143"/>
                  </a:lnTo>
                  <a:lnTo>
                    <a:pt x="1828" y="142"/>
                  </a:lnTo>
                  <a:lnTo>
                    <a:pt x="1828" y="139"/>
                  </a:lnTo>
                  <a:lnTo>
                    <a:pt x="1832" y="136"/>
                  </a:lnTo>
                  <a:lnTo>
                    <a:pt x="1832" y="134"/>
                  </a:lnTo>
                  <a:lnTo>
                    <a:pt x="1843" y="134"/>
                  </a:lnTo>
                  <a:lnTo>
                    <a:pt x="1847" y="134"/>
                  </a:lnTo>
                  <a:lnTo>
                    <a:pt x="1847" y="135"/>
                  </a:lnTo>
                  <a:lnTo>
                    <a:pt x="1855" y="127"/>
                  </a:lnTo>
                  <a:lnTo>
                    <a:pt x="1855" y="124"/>
                  </a:lnTo>
                  <a:lnTo>
                    <a:pt x="1864" y="121"/>
                  </a:lnTo>
                  <a:lnTo>
                    <a:pt x="1868" y="120"/>
                  </a:lnTo>
                  <a:lnTo>
                    <a:pt x="1874" y="115"/>
                  </a:lnTo>
                  <a:lnTo>
                    <a:pt x="1874" y="113"/>
                  </a:lnTo>
                  <a:lnTo>
                    <a:pt x="1881" y="110"/>
                  </a:lnTo>
                  <a:lnTo>
                    <a:pt x="1881" y="108"/>
                  </a:lnTo>
                  <a:lnTo>
                    <a:pt x="1885" y="107"/>
                  </a:lnTo>
                  <a:lnTo>
                    <a:pt x="1887" y="107"/>
                  </a:lnTo>
                  <a:lnTo>
                    <a:pt x="1885" y="106"/>
                  </a:lnTo>
                  <a:lnTo>
                    <a:pt x="1887" y="106"/>
                  </a:lnTo>
                  <a:lnTo>
                    <a:pt x="1891" y="106"/>
                  </a:lnTo>
                  <a:lnTo>
                    <a:pt x="1891" y="104"/>
                  </a:lnTo>
                  <a:lnTo>
                    <a:pt x="1893" y="104"/>
                  </a:lnTo>
                  <a:lnTo>
                    <a:pt x="1898" y="102"/>
                  </a:lnTo>
                  <a:lnTo>
                    <a:pt x="1902" y="104"/>
                  </a:lnTo>
                  <a:lnTo>
                    <a:pt x="1902" y="102"/>
                  </a:lnTo>
                  <a:lnTo>
                    <a:pt x="1904" y="100"/>
                  </a:lnTo>
                  <a:lnTo>
                    <a:pt x="1902" y="99"/>
                  </a:lnTo>
                  <a:lnTo>
                    <a:pt x="1910" y="98"/>
                  </a:lnTo>
                  <a:lnTo>
                    <a:pt x="1906" y="97"/>
                  </a:lnTo>
                  <a:lnTo>
                    <a:pt x="1908" y="96"/>
                  </a:lnTo>
                  <a:lnTo>
                    <a:pt x="1912" y="95"/>
                  </a:lnTo>
                  <a:lnTo>
                    <a:pt x="1912" y="96"/>
                  </a:lnTo>
                  <a:lnTo>
                    <a:pt x="1914" y="95"/>
                  </a:lnTo>
                  <a:lnTo>
                    <a:pt x="1917" y="95"/>
                  </a:lnTo>
                  <a:lnTo>
                    <a:pt x="1919" y="94"/>
                  </a:lnTo>
                  <a:lnTo>
                    <a:pt x="1917" y="92"/>
                  </a:lnTo>
                  <a:lnTo>
                    <a:pt x="1919" y="91"/>
                  </a:lnTo>
                  <a:lnTo>
                    <a:pt x="1921" y="91"/>
                  </a:lnTo>
                  <a:lnTo>
                    <a:pt x="1923" y="90"/>
                  </a:lnTo>
                  <a:lnTo>
                    <a:pt x="1925" y="88"/>
                  </a:lnTo>
                  <a:lnTo>
                    <a:pt x="1927" y="86"/>
                  </a:lnTo>
                  <a:lnTo>
                    <a:pt x="1929" y="84"/>
                  </a:lnTo>
                  <a:lnTo>
                    <a:pt x="1929" y="83"/>
                  </a:lnTo>
                  <a:lnTo>
                    <a:pt x="1929" y="81"/>
                  </a:lnTo>
                  <a:lnTo>
                    <a:pt x="1929" y="79"/>
                  </a:lnTo>
                  <a:lnTo>
                    <a:pt x="1931" y="79"/>
                  </a:lnTo>
                  <a:lnTo>
                    <a:pt x="1929" y="76"/>
                  </a:lnTo>
                  <a:lnTo>
                    <a:pt x="1927" y="76"/>
                  </a:lnTo>
                  <a:lnTo>
                    <a:pt x="1923" y="74"/>
                  </a:lnTo>
                  <a:lnTo>
                    <a:pt x="1923" y="72"/>
                  </a:lnTo>
                  <a:lnTo>
                    <a:pt x="1921" y="73"/>
                  </a:lnTo>
                  <a:lnTo>
                    <a:pt x="1919" y="74"/>
                  </a:lnTo>
                  <a:lnTo>
                    <a:pt x="1917" y="73"/>
                  </a:lnTo>
                  <a:lnTo>
                    <a:pt x="1917" y="71"/>
                  </a:lnTo>
                  <a:lnTo>
                    <a:pt x="1917" y="70"/>
                  </a:lnTo>
                  <a:lnTo>
                    <a:pt x="1912" y="68"/>
                  </a:lnTo>
                  <a:lnTo>
                    <a:pt x="1910" y="67"/>
                  </a:lnTo>
                  <a:lnTo>
                    <a:pt x="1912" y="66"/>
                  </a:lnTo>
                  <a:lnTo>
                    <a:pt x="1914" y="66"/>
                  </a:lnTo>
                  <a:lnTo>
                    <a:pt x="1919" y="70"/>
                  </a:lnTo>
                  <a:lnTo>
                    <a:pt x="1927" y="72"/>
                  </a:lnTo>
                  <a:lnTo>
                    <a:pt x="1925" y="74"/>
                  </a:lnTo>
                  <a:lnTo>
                    <a:pt x="1927" y="74"/>
                  </a:lnTo>
                  <a:lnTo>
                    <a:pt x="1931" y="67"/>
                  </a:lnTo>
                  <a:lnTo>
                    <a:pt x="1931" y="63"/>
                  </a:lnTo>
                  <a:lnTo>
                    <a:pt x="1929" y="64"/>
                  </a:lnTo>
                  <a:lnTo>
                    <a:pt x="1927" y="63"/>
                  </a:lnTo>
                  <a:lnTo>
                    <a:pt x="1925" y="59"/>
                  </a:lnTo>
                  <a:lnTo>
                    <a:pt x="1927" y="57"/>
                  </a:lnTo>
                  <a:lnTo>
                    <a:pt x="1923" y="54"/>
                  </a:lnTo>
                  <a:lnTo>
                    <a:pt x="1919" y="54"/>
                  </a:lnTo>
                  <a:lnTo>
                    <a:pt x="1921" y="56"/>
                  </a:lnTo>
                  <a:lnTo>
                    <a:pt x="1919" y="57"/>
                  </a:lnTo>
                  <a:lnTo>
                    <a:pt x="1919" y="58"/>
                  </a:lnTo>
                  <a:lnTo>
                    <a:pt x="1917" y="58"/>
                  </a:lnTo>
                  <a:lnTo>
                    <a:pt x="1914" y="55"/>
                  </a:lnTo>
                  <a:lnTo>
                    <a:pt x="1912" y="54"/>
                  </a:lnTo>
                  <a:lnTo>
                    <a:pt x="1914" y="52"/>
                  </a:lnTo>
                  <a:lnTo>
                    <a:pt x="1914" y="50"/>
                  </a:lnTo>
                  <a:lnTo>
                    <a:pt x="1908" y="47"/>
                  </a:lnTo>
                  <a:lnTo>
                    <a:pt x="1906" y="47"/>
                  </a:lnTo>
                  <a:lnTo>
                    <a:pt x="1906" y="46"/>
                  </a:lnTo>
                  <a:lnTo>
                    <a:pt x="1902" y="42"/>
                  </a:lnTo>
                  <a:lnTo>
                    <a:pt x="1896" y="40"/>
                  </a:lnTo>
                  <a:lnTo>
                    <a:pt x="1898" y="39"/>
                  </a:lnTo>
                  <a:lnTo>
                    <a:pt x="1896" y="39"/>
                  </a:lnTo>
                  <a:lnTo>
                    <a:pt x="1893" y="38"/>
                  </a:lnTo>
                  <a:lnTo>
                    <a:pt x="1891" y="39"/>
                  </a:lnTo>
                  <a:lnTo>
                    <a:pt x="1891" y="38"/>
                  </a:lnTo>
                  <a:lnTo>
                    <a:pt x="1891" y="36"/>
                  </a:lnTo>
                  <a:lnTo>
                    <a:pt x="1887" y="36"/>
                  </a:lnTo>
                  <a:lnTo>
                    <a:pt x="1879" y="35"/>
                  </a:lnTo>
                  <a:lnTo>
                    <a:pt x="1874" y="38"/>
                  </a:lnTo>
                  <a:lnTo>
                    <a:pt x="1872" y="38"/>
                  </a:lnTo>
                  <a:lnTo>
                    <a:pt x="1870" y="38"/>
                  </a:lnTo>
                  <a:lnTo>
                    <a:pt x="1866" y="35"/>
                  </a:lnTo>
                  <a:lnTo>
                    <a:pt x="1862" y="36"/>
                  </a:lnTo>
                  <a:lnTo>
                    <a:pt x="1860" y="36"/>
                  </a:lnTo>
                  <a:lnTo>
                    <a:pt x="1853" y="38"/>
                  </a:lnTo>
                  <a:lnTo>
                    <a:pt x="1851" y="36"/>
                  </a:lnTo>
                  <a:lnTo>
                    <a:pt x="1849" y="38"/>
                  </a:lnTo>
                  <a:lnTo>
                    <a:pt x="1849" y="36"/>
                  </a:lnTo>
                  <a:lnTo>
                    <a:pt x="1849" y="35"/>
                  </a:lnTo>
                  <a:lnTo>
                    <a:pt x="1847" y="35"/>
                  </a:lnTo>
                  <a:lnTo>
                    <a:pt x="1847" y="36"/>
                  </a:lnTo>
                  <a:lnTo>
                    <a:pt x="1845" y="36"/>
                  </a:lnTo>
                  <a:lnTo>
                    <a:pt x="1843" y="39"/>
                  </a:lnTo>
                  <a:lnTo>
                    <a:pt x="1845" y="39"/>
                  </a:lnTo>
                  <a:lnTo>
                    <a:pt x="1845" y="40"/>
                  </a:lnTo>
                  <a:lnTo>
                    <a:pt x="1843" y="40"/>
                  </a:lnTo>
                  <a:lnTo>
                    <a:pt x="1843" y="42"/>
                  </a:lnTo>
                  <a:lnTo>
                    <a:pt x="1841" y="43"/>
                  </a:lnTo>
                  <a:lnTo>
                    <a:pt x="1839" y="44"/>
                  </a:lnTo>
                  <a:lnTo>
                    <a:pt x="1837" y="43"/>
                  </a:lnTo>
                  <a:lnTo>
                    <a:pt x="1837" y="46"/>
                  </a:lnTo>
                  <a:lnTo>
                    <a:pt x="1830" y="46"/>
                  </a:lnTo>
                  <a:lnTo>
                    <a:pt x="1828" y="46"/>
                  </a:lnTo>
                  <a:lnTo>
                    <a:pt x="1824" y="46"/>
                  </a:lnTo>
                  <a:lnTo>
                    <a:pt x="1818" y="46"/>
                  </a:lnTo>
                  <a:lnTo>
                    <a:pt x="1818" y="44"/>
                  </a:lnTo>
                  <a:lnTo>
                    <a:pt x="1822" y="42"/>
                  </a:lnTo>
                  <a:lnTo>
                    <a:pt x="1824" y="43"/>
                  </a:lnTo>
                  <a:lnTo>
                    <a:pt x="1826" y="39"/>
                  </a:lnTo>
                  <a:lnTo>
                    <a:pt x="1828" y="38"/>
                  </a:lnTo>
                  <a:lnTo>
                    <a:pt x="1828" y="35"/>
                  </a:lnTo>
                  <a:lnTo>
                    <a:pt x="1832" y="35"/>
                  </a:lnTo>
                  <a:lnTo>
                    <a:pt x="1834" y="32"/>
                  </a:lnTo>
                  <a:lnTo>
                    <a:pt x="1832" y="31"/>
                  </a:lnTo>
                  <a:lnTo>
                    <a:pt x="1834" y="30"/>
                  </a:lnTo>
                  <a:lnTo>
                    <a:pt x="1837" y="31"/>
                  </a:lnTo>
                  <a:lnTo>
                    <a:pt x="1837" y="30"/>
                  </a:lnTo>
                  <a:lnTo>
                    <a:pt x="1834" y="28"/>
                  </a:lnTo>
                  <a:lnTo>
                    <a:pt x="1834" y="27"/>
                  </a:lnTo>
                  <a:lnTo>
                    <a:pt x="1828" y="26"/>
                  </a:lnTo>
                  <a:lnTo>
                    <a:pt x="1826" y="26"/>
                  </a:lnTo>
                  <a:lnTo>
                    <a:pt x="1824" y="25"/>
                  </a:lnTo>
                  <a:lnTo>
                    <a:pt x="1820" y="25"/>
                  </a:lnTo>
                  <a:lnTo>
                    <a:pt x="1818" y="26"/>
                  </a:lnTo>
                  <a:lnTo>
                    <a:pt x="1815" y="24"/>
                  </a:lnTo>
                  <a:lnTo>
                    <a:pt x="1811" y="26"/>
                  </a:lnTo>
                  <a:lnTo>
                    <a:pt x="1813" y="24"/>
                  </a:lnTo>
                  <a:lnTo>
                    <a:pt x="1813" y="22"/>
                  </a:lnTo>
                  <a:lnTo>
                    <a:pt x="1811" y="24"/>
                  </a:lnTo>
                  <a:lnTo>
                    <a:pt x="1805" y="24"/>
                  </a:lnTo>
                  <a:lnTo>
                    <a:pt x="1790" y="28"/>
                  </a:lnTo>
                  <a:lnTo>
                    <a:pt x="1794" y="25"/>
                  </a:lnTo>
                  <a:lnTo>
                    <a:pt x="1797" y="25"/>
                  </a:lnTo>
                  <a:lnTo>
                    <a:pt x="1803" y="19"/>
                  </a:lnTo>
                  <a:lnTo>
                    <a:pt x="1805" y="17"/>
                  </a:lnTo>
                  <a:lnTo>
                    <a:pt x="1809" y="17"/>
                  </a:lnTo>
                  <a:lnTo>
                    <a:pt x="1811" y="15"/>
                  </a:lnTo>
                  <a:lnTo>
                    <a:pt x="1811" y="14"/>
                  </a:lnTo>
                  <a:lnTo>
                    <a:pt x="1815" y="14"/>
                  </a:lnTo>
                  <a:lnTo>
                    <a:pt x="1818" y="15"/>
                  </a:lnTo>
                  <a:lnTo>
                    <a:pt x="1815" y="12"/>
                  </a:lnTo>
                  <a:lnTo>
                    <a:pt x="1811" y="7"/>
                  </a:lnTo>
                  <a:lnTo>
                    <a:pt x="1809" y="6"/>
                  </a:lnTo>
                  <a:lnTo>
                    <a:pt x="1807" y="8"/>
                  </a:lnTo>
                  <a:lnTo>
                    <a:pt x="1803" y="7"/>
                  </a:lnTo>
                  <a:lnTo>
                    <a:pt x="1799" y="6"/>
                  </a:lnTo>
                  <a:lnTo>
                    <a:pt x="1794" y="1"/>
                  </a:lnTo>
                  <a:lnTo>
                    <a:pt x="1792" y="3"/>
                  </a:lnTo>
                  <a:lnTo>
                    <a:pt x="1790" y="2"/>
                  </a:lnTo>
                  <a:lnTo>
                    <a:pt x="1790" y="1"/>
                  </a:lnTo>
                  <a:lnTo>
                    <a:pt x="1788" y="0"/>
                  </a:lnTo>
                  <a:lnTo>
                    <a:pt x="1786" y="1"/>
                  </a:lnTo>
                  <a:lnTo>
                    <a:pt x="1782" y="2"/>
                  </a:lnTo>
                  <a:lnTo>
                    <a:pt x="1780" y="4"/>
                  </a:lnTo>
                  <a:lnTo>
                    <a:pt x="1778" y="4"/>
                  </a:lnTo>
                  <a:lnTo>
                    <a:pt x="1771" y="3"/>
                  </a:lnTo>
                  <a:lnTo>
                    <a:pt x="1771" y="6"/>
                  </a:lnTo>
                  <a:lnTo>
                    <a:pt x="1761" y="14"/>
                  </a:lnTo>
                  <a:lnTo>
                    <a:pt x="1759" y="15"/>
                  </a:lnTo>
                  <a:lnTo>
                    <a:pt x="1752" y="18"/>
                  </a:lnTo>
                  <a:lnTo>
                    <a:pt x="1752" y="19"/>
                  </a:lnTo>
                  <a:lnTo>
                    <a:pt x="1746" y="25"/>
                  </a:lnTo>
                  <a:lnTo>
                    <a:pt x="1744" y="26"/>
                  </a:lnTo>
                  <a:lnTo>
                    <a:pt x="1746" y="27"/>
                  </a:lnTo>
                  <a:lnTo>
                    <a:pt x="1744" y="28"/>
                  </a:lnTo>
                  <a:lnTo>
                    <a:pt x="1742" y="28"/>
                  </a:lnTo>
                  <a:lnTo>
                    <a:pt x="1742" y="30"/>
                  </a:lnTo>
                  <a:lnTo>
                    <a:pt x="1740" y="33"/>
                  </a:lnTo>
                  <a:lnTo>
                    <a:pt x="1740" y="34"/>
                  </a:lnTo>
                  <a:lnTo>
                    <a:pt x="1742" y="35"/>
                  </a:lnTo>
                  <a:lnTo>
                    <a:pt x="1746" y="36"/>
                  </a:lnTo>
                  <a:lnTo>
                    <a:pt x="1746" y="39"/>
                  </a:lnTo>
                  <a:lnTo>
                    <a:pt x="1748" y="39"/>
                  </a:lnTo>
                  <a:lnTo>
                    <a:pt x="1748" y="40"/>
                  </a:lnTo>
                  <a:lnTo>
                    <a:pt x="1744" y="39"/>
                  </a:lnTo>
                  <a:lnTo>
                    <a:pt x="1744" y="38"/>
                  </a:lnTo>
                  <a:lnTo>
                    <a:pt x="1744" y="42"/>
                  </a:lnTo>
                  <a:lnTo>
                    <a:pt x="1731" y="46"/>
                  </a:lnTo>
                  <a:lnTo>
                    <a:pt x="1727" y="46"/>
                  </a:lnTo>
                  <a:lnTo>
                    <a:pt x="1723" y="46"/>
                  </a:lnTo>
                  <a:lnTo>
                    <a:pt x="1710" y="44"/>
                  </a:lnTo>
                  <a:lnTo>
                    <a:pt x="1710" y="46"/>
                  </a:lnTo>
                  <a:lnTo>
                    <a:pt x="1710" y="47"/>
                  </a:lnTo>
                  <a:lnTo>
                    <a:pt x="1712" y="48"/>
                  </a:lnTo>
                  <a:lnTo>
                    <a:pt x="1712" y="49"/>
                  </a:lnTo>
                  <a:lnTo>
                    <a:pt x="1717" y="49"/>
                  </a:lnTo>
                  <a:lnTo>
                    <a:pt x="1719" y="50"/>
                  </a:lnTo>
                  <a:lnTo>
                    <a:pt x="1719" y="51"/>
                  </a:lnTo>
                  <a:lnTo>
                    <a:pt x="1723" y="51"/>
                  </a:lnTo>
                  <a:lnTo>
                    <a:pt x="1725" y="52"/>
                  </a:lnTo>
                  <a:lnTo>
                    <a:pt x="1725" y="54"/>
                  </a:lnTo>
                  <a:lnTo>
                    <a:pt x="1723" y="56"/>
                  </a:lnTo>
                  <a:lnTo>
                    <a:pt x="1723" y="58"/>
                  </a:lnTo>
                  <a:lnTo>
                    <a:pt x="1723" y="60"/>
                  </a:lnTo>
                  <a:lnTo>
                    <a:pt x="1719" y="59"/>
                  </a:lnTo>
                  <a:lnTo>
                    <a:pt x="1719" y="57"/>
                  </a:lnTo>
                  <a:lnTo>
                    <a:pt x="1712" y="56"/>
                  </a:lnTo>
                  <a:lnTo>
                    <a:pt x="1714" y="54"/>
                  </a:lnTo>
                  <a:lnTo>
                    <a:pt x="1712" y="54"/>
                  </a:lnTo>
                  <a:lnTo>
                    <a:pt x="1708" y="54"/>
                  </a:lnTo>
                  <a:lnTo>
                    <a:pt x="1708" y="52"/>
                  </a:lnTo>
                  <a:lnTo>
                    <a:pt x="1706" y="52"/>
                  </a:lnTo>
                  <a:lnTo>
                    <a:pt x="1698" y="56"/>
                  </a:lnTo>
                  <a:lnTo>
                    <a:pt x="1698" y="57"/>
                  </a:lnTo>
                  <a:lnTo>
                    <a:pt x="1698" y="58"/>
                  </a:lnTo>
                  <a:lnTo>
                    <a:pt x="1695" y="58"/>
                  </a:lnTo>
                  <a:lnTo>
                    <a:pt x="1693" y="58"/>
                  </a:lnTo>
                  <a:lnTo>
                    <a:pt x="1691" y="59"/>
                  </a:lnTo>
                  <a:lnTo>
                    <a:pt x="1693" y="59"/>
                  </a:lnTo>
                  <a:lnTo>
                    <a:pt x="1693" y="60"/>
                  </a:lnTo>
                  <a:lnTo>
                    <a:pt x="1695" y="62"/>
                  </a:lnTo>
                  <a:lnTo>
                    <a:pt x="1693" y="62"/>
                  </a:lnTo>
                  <a:lnTo>
                    <a:pt x="1689" y="62"/>
                  </a:lnTo>
                  <a:lnTo>
                    <a:pt x="1685" y="63"/>
                  </a:lnTo>
                  <a:lnTo>
                    <a:pt x="1685" y="62"/>
                  </a:lnTo>
                  <a:lnTo>
                    <a:pt x="1685" y="60"/>
                  </a:lnTo>
                  <a:lnTo>
                    <a:pt x="1683" y="62"/>
                  </a:lnTo>
                  <a:lnTo>
                    <a:pt x="1681" y="64"/>
                  </a:lnTo>
                  <a:lnTo>
                    <a:pt x="1679" y="64"/>
                  </a:lnTo>
                  <a:lnTo>
                    <a:pt x="1674" y="65"/>
                  </a:lnTo>
                  <a:lnTo>
                    <a:pt x="1677" y="63"/>
                  </a:lnTo>
                  <a:lnTo>
                    <a:pt x="1677" y="62"/>
                  </a:lnTo>
                  <a:lnTo>
                    <a:pt x="1674" y="62"/>
                  </a:lnTo>
                  <a:lnTo>
                    <a:pt x="1674" y="60"/>
                  </a:lnTo>
                  <a:lnTo>
                    <a:pt x="1672" y="62"/>
                  </a:lnTo>
                  <a:lnTo>
                    <a:pt x="1668" y="63"/>
                  </a:lnTo>
                  <a:lnTo>
                    <a:pt x="1666" y="65"/>
                  </a:lnTo>
                  <a:lnTo>
                    <a:pt x="1664" y="65"/>
                  </a:lnTo>
                  <a:lnTo>
                    <a:pt x="1662" y="64"/>
                  </a:lnTo>
                  <a:lnTo>
                    <a:pt x="1668" y="60"/>
                  </a:lnTo>
                  <a:lnTo>
                    <a:pt x="1668" y="58"/>
                  </a:lnTo>
                  <a:lnTo>
                    <a:pt x="1664" y="56"/>
                  </a:lnTo>
                  <a:lnTo>
                    <a:pt x="1658" y="56"/>
                  </a:lnTo>
                  <a:lnTo>
                    <a:pt x="1655" y="57"/>
                  </a:lnTo>
                  <a:lnTo>
                    <a:pt x="1655" y="58"/>
                  </a:lnTo>
                  <a:lnTo>
                    <a:pt x="1647" y="57"/>
                  </a:lnTo>
                  <a:lnTo>
                    <a:pt x="1643" y="59"/>
                  </a:lnTo>
                  <a:lnTo>
                    <a:pt x="1641" y="57"/>
                  </a:lnTo>
                  <a:lnTo>
                    <a:pt x="1634" y="57"/>
                  </a:lnTo>
                  <a:lnTo>
                    <a:pt x="1632" y="58"/>
                  </a:lnTo>
                  <a:lnTo>
                    <a:pt x="1634" y="59"/>
                  </a:lnTo>
                  <a:lnTo>
                    <a:pt x="1628" y="60"/>
                  </a:lnTo>
                  <a:lnTo>
                    <a:pt x="1628" y="59"/>
                  </a:lnTo>
                  <a:lnTo>
                    <a:pt x="1628" y="58"/>
                  </a:lnTo>
                  <a:lnTo>
                    <a:pt x="1626" y="59"/>
                  </a:lnTo>
                  <a:lnTo>
                    <a:pt x="1624" y="60"/>
                  </a:lnTo>
                  <a:lnTo>
                    <a:pt x="1622" y="59"/>
                  </a:lnTo>
                  <a:lnTo>
                    <a:pt x="1622" y="63"/>
                  </a:lnTo>
                  <a:lnTo>
                    <a:pt x="1626" y="62"/>
                  </a:lnTo>
                  <a:lnTo>
                    <a:pt x="1628" y="63"/>
                  </a:lnTo>
                  <a:lnTo>
                    <a:pt x="1628" y="64"/>
                  </a:lnTo>
                  <a:lnTo>
                    <a:pt x="1628" y="63"/>
                  </a:lnTo>
                  <a:lnTo>
                    <a:pt x="1630" y="63"/>
                  </a:lnTo>
                  <a:lnTo>
                    <a:pt x="1630" y="64"/>
                  </a:lnTo>
                  <a:lnTo>
                    <a:pt x="1630" y="65"/>
                  </a:lnTo>
                  <a:lnTo>
                    <a:pt x="1605" y="70"/>
                  </a:lnTo>
                  <a:lnTo>
                    <a:pt x="1603" y="70"/>
                  </a:lnTo>
                  <a:lnTo>
                    <a:pt x="1603" y="71"/>
                  </a:lnTo>
                  <a:lnTo>
                    <a:pt x="1603" y="72"/>
                  </a:lnTo>
                  <a:lnTo>
                    <a:pt x="1599" y="72"/>
                  </a:lnTo>
                  <a:lnTo>
                    <a:pt x="1594" y="73"/>
                  </a:lnTo>
                  <a:lnTo>
                    <a:pt x="1592" y="72"/>
                  </a:lnTo>
                  <a:lnTo>
                    <a:pt x="1586" y="74"/>
                  </a:lnTo>
                  <a:lnTo>
                    <a:pt x="1582" y="74"/>
                  </a:lnTo>
                  <a:lnTo>
                    <a:pt x="1580" y="75"/>
                  </a:lnTo>
                  <a:lnTo>
                    <a:pt x="1580" y="79"/>
                  </a:lnTo>
                  <a:lnTo>
                    <a:pt x="1578" y="78"/>
                  </a:lnTo>
                  <a:lnTo>
                    <a:pt x="1575" y="79"/>
                  </a:lnTo>
                  <a:lnTo>
                    <a:pt x="1573" y="80"/>
                  </a:lnTo>
                  <a:lnTo>
                    <a:pt x="1575" y="81"/>
                  </a:lnTo>
                  <a:lnTo>
                    <a:pt x="1571" y="82"/>
                  </a:lnTo>
                  <a:lnTo>
                    <a:pt x="1569" y="83"/>
                  </a:lnTo>
                  <a:lnTo>
                    <a:pt x="1567" y="83"/>
                  </a:lnTo>
                  <a:lnTo>
                    <a:pt x="1565" y="86"/>
                  </a:lnTo>
                  <a:lnTo>
                    <a:pt x="1561" y="87"/>
                  </a:lnTo>
                  <a:lnTo>
                    <a:pt x="1561" y="88"/>
                  </a:lnTo>
                  <a:lnTo>
                    <a:pt x="1561" y="89"/>
                  </a:lnTo>
                  <a:lnTo>
                    <a:pt x="1556" y="90"/>
                  </a:lnTo>
                  <a:lnTo>
                    <a:pt x="1554" y="89"/>
                  </a:lnTo>
                  <a:lnTo>
                    <a:pt x="1546" y="88"/>
                  </a:lnTo>
                  <a:lnTo>
                    <a:pt x="1544" y="90"/>
                  </a:lnTo>
                  <a:lnTo>
                    <a:pt x="1550" y="92"/>
                  </a:lnTo>
                  <a:lnTo>
                    <a:pt x="1556" y="92"/>
                  </a:lnTo>
                  <a:lnTo>
                    <a:pt x="1554" y="94"/>
                  </a:lnTo>
                  <a:lnTo>
                    <a:pt x="1552" y="95"/>
                  </a:lnTo>
                  <a:lnTo>
                    <a:pt x="1550" y="94"/>
                  </a:lnTo>
                  <a:lnTo>
                    <a:pt x="1548" y="94"/>
                  </a:lnTo>
                  <a:lnTo>
                    <a:pt x="1548" y="95"/>
                  </a:lnTo>
                  <a:lnTo>
                    <a:pt x="1544" y="100"/>
                  </a:lnTo>
                  <a:lnTo>
                    <a:pt x="1542" y="100"/>
                  </a:lnTo>
                  <a:lnTo>
                    <a:pt x="1542" y="102"/>
                  </a:lnTo>
                  <a:lnTo>
                    <a:pt x="1542" y="103"/>
                  </a:lnTo>
                  <a:lnTo>
                    <a:pt x="1540" y="104"/>
                  </a:lnTo>
                  <a:lnTo>
                    <a:pt x="1538" y="102"/>
                  </a:lnTo>
                  <a:lnTo>
                    <a:pt x="1535" y="100"/>
                  </a:lnTo>
                  <a:lnTo>
                    <a:pt x="1533" y="99"/>
                  </a:lnTo>
                  <a:lnTo>
                    <a:pt x="1529" y="98"/>
                  </a:lnTo>
                  <a:lnTo>
                    <a:pt x="1531" y="100"/>
                  </a:lnTo>
                  <a:lnTo>
                    <a:pt x="1527" y="102"/>
                  </a:lnTo>
                  <a:lnTo>
                    <a:pt x="1527" y="103"/>
                  </a:lnTo>
                  <a:lnTo>
                    <a:pt x="1527" y="104"/>
                  </a:lnTo>
                  <a:lnTo>
                    <a:pt x="1535" y="104"/>
                  </a:lnTo>
                  <a:lnTo>
                    <a:pt x="1535" y="105"/>
                  </a:lnTo>
                  <a:lnTo>
                    <a:pt x="1540" y="106"/>
                  </a:lnTo>
                  <a:lnTo>
                    <a:pt x="1540" y="107"/>
                  </a:lnTo>
                  <a:lnTo>
                    <a:pt x="1540" y="108"/>
                  </a:lnTo>
                  <a:lnTo>
                    <a:pt x="1540" y="110"/>
                  </a:lnTo>
                  <a:lnTo>
                    <a:pt x="1535" y="108"/>
                  </a:lnTo>
                  <a:lnTo>
                    <a:pt x="1535" y="110"/>
                  </a:lnTo>
                  <a:lnTo>
                    <a:pt x="1531" y="110"/>
                  </a:lnTo>
                  <a:lnTo>
                    <a:pt x="1531" y="111"/>
                  </a:lnTo>
                  <a:lnTo>
                    <a:pt x="1529" y="111"/>
                  </a:lnTo>
                  <a:lnTo>
                    <a:pt x="1529" y="112"/>
                  </a:lnTo>
                  <a:lnTo>
                    <a:pt x="1529" y="113"/>
                  </a:lnTo>
                  <a:lnTo>
                    <a:pt x="1531" y="114"/>
                  </a:lnTo>
                  <a:lnTo>
                    <a:pt x="1540" y="115"/>
                  </a:lnTo>
                  <a:lnTo>
                    <a:pt x="1542" y="121"/>
                  </a:lnTo>
                  <a:lnTo>
                    <a:pt x="1544" y="121"/>
                  </a:lnTo>
                  <a:lnTo>
                    <a:pt x="1544" y="122"/>
                  </a:lnTo>
                  <a:lnTo>
                    <a:pt x="1540" y="121"/>
                  </a:lnTo>
                  <a:lnTo>
                    <a:pt x="1540" y="122"/>
                  </a:lnTo>
                  <a:lnTo>
                    <a:pt x="1540" y="123"/>
                  </a:lnTo>
                  <a:lnTo>
                    <a:pt x="1540" y="124"/>
                  </a:lnTo>
                  <a:lnTo>
                    <a:pt x="1542" y="124"/>
                  </a:lnTo>
                  <a:lnTo>
                    <a:pt x="1542" y="126"/>
                  </a:lnTo>
                  <a:lnTo>
                    <a:pt x="1538" y="127"/>
                  </a:lnTo>
                  <a:lnTo>
                    <a:pt x="1531" y="127"/>
                  </a:lnTo>
                  <a:lnTo>
                    <a:pt x="1529" y="128"/>
                  </a:lnTo>
                  <a:lnTo>
                    <a:pt x="1525" y="128"/>
                  </a:lnTo>
                  <a:lnTo>
                    <a:pt x="1523" y="128"/>
                  </a:lnTo>
                  <a:lnTo>
                    <a:pt x="1523" y="130"/>
                  </a:lnTo>
                  <a:lnTo>
                    <a:pt x="1519" y="131"/>
                  </a:lnTo>
                  <a:lnTo>
                    <a:pt x="1514" y="130"/>
                  </a:lnTo>
                  <a:lnTo>
                    <a:pt x="1512" y="129"/>
                  </a:lnTo>
                  <a:lnTo>
                    <a:pt x="1483" y="132"/>
                  </a:lnTo>
                  <a:lnTo>
                    <a:pt x="1481" y="132"/>
                  </a:lnTo>
                  <a:lnTo>
                    <a:pt x="1476" y="132"/>
                  </a:lnTo>
                  <a:lnTo>
                    <a:pt x="1472" y="132"/>
                  </a:lnTo>
                  <a:lnTo>
                    <a:pt x="1462" y="134"/>
                  </a:lnTo>
                  <a:lnTo>
                    <a:pt x="1462" y="135"/>
                  </a:lnTo>
                  <a:lnTo>
                    <a:pt x="1458" y="134"/>
                  </a:lnTo>
                  <a:lnTo>
                    <a:pt x="1455" y="135"/>
                  </a:lnTo>
                  <a:lnTo>
                    <a:pt x="1455" y="136"/>
                  </a:lnTo>
                  <a:lnTo>
                    <a:pt x="1451" y="136"/>
                  </a:lnTo>
                  <a:lnTo>
                    <a:pt x="1451" y="137"/>
                  </a:lnTo>
                  <a:lnTo>
                    <a:pt x="1451" y="138"/>
                  </a:lnTo>
                  <a:lnTo>
                    <a:pt x="1453" y="138"/>
                  </a:lnTo>
                  <a:lnTo>
                    <a:pt x="1455" y="138"/>
                  </a:lnTo>
                  <a:lnTo>
                    <a:pt x="1453" y="139"/>
                  </a:lnTo>
                  <a:lnTo>
                    <a:pt x="1451" y="140"/>
                  </a:lnTo>
                  <a:lnTo>
                    <a:pt x="1451" y="142"/>
                  </a:lnTo>
                  <a:lnTo>
                    <a:pt x="1449" y="140"/>
                  </a:lnTo>
                  <a:lnTo>
                    <a:pt x="1447" y="142"/>
                  </a:lnTo>
                  <a:lnTo>
                    <a:pt x="1449" y="143"/>
                  </a:lnTo>
                  <a:lnTo>
                    <a:pt x="1451" y="144"/>
                  </a:lnTo>
                  <a:lnTo>
                    <a:pt x="1451" y="145"/>
                  </a:lnTo>
                  <a:lnTo>
                    <a:pt x="1447" y="146"/>
                  </a:lnTo>
                  <a:lnTo>
                    <a:pt x="1451" y="148"/>
                  </a:lnTo>
                  <a:lnTo>
                    <a:pt x="1453" y="150"/>
                  </a:lnTo>
                  <a:lnTo>
                    <a:pt x="1455" y="150"/>
                  </a:lnTo>
                  <a:lnTo>
                    <a:pt x="1455" y="153"/>
                  </a:lnTo>
                  <a:lnTo>
                    <a:pt x="1458" y="153"/>
                  </a:lnTo>
                  <a:lnTo>
                    <a:pt x="1458" y="154"/>
                  </a:lnTo>
                  <a:lnTo>
                    <a:pt x="1455" y="155"/>
                  </a:lnTo>
                  <a:lnTo>
                    <a:pt x="1455" y="156"/>
                  </a:lnTo>
                  <a:lnTo>
                    <a:pt x="1453" y="159"/>
                  </a:lnTo>
                  <a:lnTo>
                    <a:pt x="1453" y="161"/>
                  </a:lnTo>
                  <a:lnTo>
                    <a:pt x="1455" y="162"/>
                  </a:lnTo>
                  <a:lnTo>
                    <a:pt x="1455" y="164"/>
                  </a:lnTo>
                  <a:lnTo>
                    <a:pt x="1458" y="167"/>
                  </a:lnTo>
                  <a:lnTo>
                    <a:pt x="1460" y="169"/>
                  </a:lnTo>
                  <a:lnTo>
                    <a:pt x="1470" y="170"/>
                  </a:lnTo>
                  <a:lnTo>
                    <a:pt x="1474" y="171"/>
                  </a:lnTo>
                  <a:lnTo>
                    <a:pt x="1476" y="171"/>
                  </a:lnTo>
                  <a:lnTo>
                    <a:pt x="1479" y="174"/>
                  </a:lnTo>
                  <a:lnTo>
                    <a:pt x="1476" y="176"/>
                  </a:lnTo>
                  <a:lnTo>
                    <a:pt x="1479" y="177"/>
                  </a:lnTo>
                  <a:lnTo>
                    <a:pt x="1481" y="177"/>
                  </a:lnTo>
                  <a:lnTo>
                    <a:pt x="1483" y="180"/>
                  </a:lnTo>
                  <a:lnTo>
                    <a:pt x="1485" y="180"/>
                  </a:lnTo>
                  <a:lnTo>
                    <a:pt x="1491" y="182"/>
                  </a:lnTo>
                  <a:lnTo>
                    <a:pt x="1493" y="183"/>
                  </a:lnTo>
                  <a:lnTo>
                    <a:pt x="1493" y="182"/>
                  </a:lnTo>
                  <a:lnTo>
                    <a:pt x="1498" y="186"/>
                  </a:lnTo>
                  <a:lnTo>
                    <a:pt x="1495" y="191"/>
                  </a:lnTo>
                  <a:lnTo>
                    <a:pt x="1493" y="192"/>
                  </a:lnTo>
                  <a:lnTo>
                    <a:pt x="1493" y="195"/>
                  </a:lnTo>
                  <a:lnTo>
                    <a:pt x="1491" y="196"/>
                  </a:lnTo>
                  <a:lnTo>
                    <a:pt x="1491" y="199"/>
                  </a:lnTo>
                  <a:lnTo>
                    <a:pt x="1491" y="201"/>
                  </a:lnTo>
                  <a:lnTo>
                    <a:pt x="1495" y="204"/>
                  </a:lnTo>
                  <a:lnTo>
                    <a:pt x="1500" y="213"/>
                  </a:lnTo>
                  <a:lnTo>
                    <a:pt x="1498" y="218"/>
                  </a:lnTo>
                  <a:lnTo>
                    <a:pt x="1495" y="220"/>
                  </a:lnTo>
                  <a:lnTo>
                    <a:pt x="1491" y="220"/>
                  </a:lnTo>
                  <a:lnTo>
                    <a:pt x="1489" y="220"/>
                  </a:lnTo>
                  <a:lnTo>
                    <a:pt x="1489" y="221"/>
                  </a:lnTo>
                  <a:lnTo>
                    <a:pt x="1491" y="224"/>
                  </a:lnTo>
                  <a:lnTo>
                    <a:pt x="1491" y="225"/>
                  </a:lnTo>
                  <a:lnTo>
                    <a:pt x="1483" y="224"/>
                  </a:lnTo>
                  <a:lnTo>
                    <a:pt x="1479" y="224"/>
                  </a:lnTo>
                  <a:lnTo>
                    <a:pt x="1476" y="223"/>
                  </a:lnTo>
                  <a:lnTo>
                    <a:pt x="1476" y="213"/>
                  </a:lnTo>
                  <a:lnTo>
                    <a:pt x="1479" y="209"/>
                  </a:lnTo>
                  <a:lnTo>
                    <a:pt x="1476" y="209"/>
                  </a:lnTo>
                  <a:lnTo>
                    <a:pt x="1476" y="199"/>
                  </a:lnTo>
                  <a:lnTo>
                    <a:pt x="1479" y="196"/>
                  </a:lnTo>
                  <a:lnTo>
                    <a:pt x="1487" y="193"/>
                  </a:lnTo>
                  <a:lnTo>
                    <a:pt x="1489" y="188"/>
                  </a:lnTo>
                  <a:lnTo>
                    <a:pt x="1491" y="188"/>
                  </a:lnTo>
                  <a:lnTo>
                    <a:pt x="1491" y="186"/>
                  </a:lnTo>
                  <a:lnTo>
                    <a:pt x="1485" y="184"/>
                  </a:lnTo>
                  <a:lnTo>
                    <a:pt x="1470" y="186"/>
                  </a:lnTo>
                  <a:lnTo>
                    <a:pt x="1466" y="185"/>
                  </a:lnTo>
                  <a:lnTo>
                    <a:pt x="1462" y="183"/>
                  </a:lnTo>
                  <a:lnTo>
                    <a:pt x="1462" y="184"/>
                  </a:lnTo>
                  <a:lnTo>
                    <a:pt x="1455" y="178"/>
                  </a:lnTo>
                  <a:lnTo>
                    <a:pt x="1455" y="177"/>
                  </a:lnTo>
                  <a:lnTo>
                    <a:pt x="1443" y="172"/>
                  </a:lnTo>
                  <a:lnTo>
                    <a:pt x="1441" y="170"/>
                  </a:lnTo>
                  <a:lnTo>
                    <a:pt x="1432" y="169"/>
                  </a:lnTo>
                  <a:lnTo>
                    <a:pt x="1413" y="169"/>
                  </a:lnTo>
                  <a:lnTo>
                    <a:pt x="1411" y="172"/>
                  </a:lnTo>
                  <a:lnTo>
                    <a:pt x="1405" y="174"/>
                  </a:lnTo>
                  <a:lnTo>
                    <a:pt x="1403" y="176"/>
                  </a:lnTo>
                  <a:lnTo>
                    <a:pt x="1411" y="176"/>
                  </a:lnTo>
                  <a:lnTo>
                    <a:pt x="1415" y="178"/>
                  </a:lnTo>
                  <a:lnTo>
                    <a:pt x="1413" y="180"/>
                  </a:lnTo>
                  <a:lnTo>
                    <a:pt x="1411" y="182"/>
                  </a:lnTo>
                  <a:lnTo>
                    <a:pt x="1405" y="183"/>
                  </a:lnTo>
                  <a:lnTo>
                    <a:pt x="1401" y="185"/>
                  </a:lnTo>
                  <a:lnTo>
                    <a:pt x="1396" y="185"/>
                  </a:lnTo>
                  <a:lnTo>
                    <a:pt x="1396" y="183"/>
                  </a:lnTo>
                  <a:lnTo>
                    <a:pt x="1388" y="178"/>
                  </a:lnTo>
                  <a:lnTo>
                    <a:pt x="1386" y="178"/>
                  </a:lnTo>
                  <a:lnTo>
                    <a:pt x="1384" y="180"/>
                  </a:lnTo>
                  <a:lnTo>
                    <a:pt x="1386" y="182"/>
                  </a:lnTo>
                  <a:lnTo>
                    <a:pt x="1388" y="188"/>
                  </a:lnTo>
                  <a:lnTo>
                    <a:pt x="1390" y="190"/>
                  </a:lnTo>
                  <a:lnTo>
                    <a:pt x="1396" y="192"/>
                  </a:lnTo>
                  <a:lnTo>
                    <a:pt x="1401" y="193"/>
                  </a:lnTo>
                  <a:lnTo>
                    <a:pt x="1403" y="194"/>
                  </a:lnTo>
                  <a:lnTo>
                    <a:pt x="1405" y="195"/>
                  </a:lnTo>
                  <a:lnTo>
                    <a:pt x="1407" y="195"/>
                  </a:lnTo>
                  <a:lnTo>
                    <a:pt x="1409" y="195"/>
                  </a:lnTo>
                  <a:lnTo>
                    <a:pt x="1411" y="193"/>
                  </a:lnTo>
                  <a:lnTo>
                    <a:pt x="1411" y="195"/>
                  </a:lnTo>
                  <a:lnTo>
                    <a:pt x="1411" y="196"/>
                  </a:lnTo>
                  <a:lnTo>
                    <a:pt x="1415" y="196"/>
                  </a:lnTo>
                  <a:lnTo>
                    <a:pt x="1415" y="200"/>
                  </a:lnTo>
                  <a:lnTo>
                    <a:pt x="1420" y="202"/>
                  </a:lnTo>
                  <a:lnTo>
                    <a:pt x="1420" y="204"/>
                  </a:lnTo>
                  <a:lnTo>
                    <a:pt x="1415" y="203"/>
                  </a:lnTo>
                  <a:lnTo>
                    <a:pt x="1411" y="203"/>
                  </a:lnTo>
                  <a:lnTo>
                    <a:pt x="1409" y="202"/>
                  </a:lnTo>
                  <a:lnTo>
                    <a:pt x="1409" y="200"/>
                  </a:lnTo>
                  <a:lnTo>
                    <a:pt x="1407" y="199"/>
                  </a:lnTo>
                  <a:lnTo>
                    <a:pt x="1375" y="195"/>
                  </a:lnTo>
                  <a:lnTo>
                    <a:pt x="1371" y="192"/>
                  </a:lnTo>
                  <a:lnTo>
                    <a:pt x="1375" y="192"/>
                  </a:lnTo>
                  <a:lnTo>
                    <a:pt x="1375" y="187"/>
                  </a:lnTo>
                  <a:lnTo>
                    <a:pt x="1373" y="184"/>
                  </a:lnTo>
                  <a:lnTo>
                    <a:pt x="1371" y="183"/>
                  </a:lnTo>
                  <a:lnTo>
                    <a:pt x="1373" y="179"/>
                  </a:lnTo>
                  <a:lnTo>
                    <a:pt x="1371" y="177"/>
                  </a:lnTo>
                  <a:lnTo>
                    <a:pt x="1373" y="176"/>
                  </a:lnTo>
                  <a:lnTo>
                    <a:pt x="1377" y="170"/>
                  </a:lnTo>
                  <a:lnTo>
                    <a:pt x="1375" y="164"/>
                  </a:lnTo>
                  <a:lnTo>
                    <a:pt x="1377" y="163"/>
                  </a:lnTo>
                  <a:lnTo>
                    <a:pt x="1375" y="161"/>
                  </a:lnTo>
                  <a:lnTo>
                    <a:pt x="1373" y="160"/>
                  </a:lnTo>
                  <a:lnTo>
                    <a:pt x="1375" y="159"/>
                  </a:lnTo>
                  <a:lnTo>
                    <a:pt x="1369" y="156"/>
                  </a:lnTo>
                  <a:lnTo>
                    <a:pt x="1369" y="155"/>
                  </a:lnTo>
                  <a:lnTo>
                    <a:pt x="1365" y="156"/>
                  </a:lnTo>
                  <a:lnTo>
                    <a:pt x="1365" y="158"/>
                  </a:lnTo>
                  <a:lnTo>
                    <a:pt x="1367" y="161"/>
                  </a:lnTo>
                  <a:lnTo>
                    <a:pt x="1369" y="170"/>
                  </a:lnTo>
                  <a:lnTo>
                    <a:pt x="1367" y="172"/>
                  </a:lnTo>
                  <a:lnTo>
                    <a:pt x="1344" y="182"/>
                  </a:lnTo>
                  <a:lnTo>
                    <a:pt x="1344" y="184"/>
                  </a:lnTo>
                  <a:lnTo>
                    <a:pt x="1344" y="186"/>
                  </a:lnTo>
                  <a:lnTo>
                    <a:pt x="1340" y="190"/>
                  </a:lnTo>
                  <a:lnTo>
                    <a:pt x="1340" y="191"/>
                  </a:lnTo>
                  <a:lnTo>
                    <a:pt x="1350" y="200"/>
                  </a:lnTo>
                  <a:lnTo>
                    <a:pt x="1352" y="204"/>
                  </a:lnTo>
                  <a:lnTo>
                    <a:pt x="1359" y="211"/>
                  </a:lnTo>
                  <a:lnTo>
                    <a:pt x="1354" y="219"/>
                  </a:lnTo>
                  <a:lnTo>
                    <a:pt x="1350" y="221"/>
                  </a:lnTo>
                  <a:lnTo>
                    <a:pt x="1350" y="226"/>
                  </a:lnTo>
                  <a:lnTo>
                    <a:pt x="1348" y="228"/>
                  </a:lnTo>
                  <a:lnTo>
                    <a:pt x="1348" y="233"/>
                  </a:lnTo>
                  <a:lnTo>
                    <a:pt x="1352" y="239"/>
                  </a:lnTo>
                  <a:lnTo>
                    <a:pt x="1350" y="245"/>
                  </a:lnTo>
                  <a:lnTo>
                    <a:pt x="1352" y="248"/>
                  </a:lnTo>
                  <a:lnTo>
                    <a:pt x="1354" y="248"/>
                  </a:lnTo>
                  <a:lnTo>
                    <a:pt x="1361" y="247"/>
                  </a:lnTo>
                  <a:lnTo>
                    <a:pt x="1363" y="247"/>
                  </a:lnTo>
                  <a:lnTo>
                    <a:pt x="1371" y="248"/>
                  </a:lnTo>
                  <a:lnTo>
                    <a:pt x="1371" y="247"/>
                  </a:lnTo>
                  <a:lnTo>
                    <a:pt x="1377" y="244"/>
                  </a:lnTo>
                  <a:lnTo>
                    <a:pt x="1384" y="244"/>
                  </a:lnTo>
                  <a:lnTo>
                    <a:pt x="1407" y="252"/>
                  </a:lnTo>
                  <a:lnTo>
                    <a:pt x="1409" y="255"/>
                  </a:lnTo>
                  <a:lnTo>
                    <a:pt x="1409" y="258"/>
                  </a:lnTo>
                  <a:lnTo>
                    <a:pt x="1413" y="264"/>
                  </a:lnTo>
                  <a:lnTo>
                    <a:pt x="1415" y="264"/>
                  </a:lnTo>
                  <a:lnTo>
                    <a:pt x="1415" y="266"/>
                  </a:lnTo>
                  <a:lnTo>
                    <a:pt x="1413" y="267"/>
                  </a:lnTo>
                  <a:lnTo>
                    <a:pt x="1409" y="267"/>
                  </a:lnTo>
                  <a:lnTo>
                    <a:pt x="1407" y="268"/>
                  </a:lnTo>
                  <a:lnTo>
                    <a:pt x="1405" y="271"/>
                  </a:lnTo>
                  <a:lnTo>
                    <a:pt x="1407" y="276"/>
                  </a:lnTo>
                  <a:lnTo>
                    <a:pt x="1407" y="277"/>
                  </a:lnTo>
                  <a:lnTo>
                    <a:pt x="1411" y="277"/>
                  </a:lnTo>
                  <a:lnTo>
                    <a:pt x="1415" y="279"/>
                  </a:lnTo>
                  <a:lnTo>
                    <a:pt x="1420" y="279"/>
                  </a:lnTo>
                  <a:lnTo>
                    <a:pt x="1426" y="281"/>
                  </a:lnTo>
                  <a:lnTo>
                    <a:pt x="1417" y="282"/>
                  </a:lnTo>
                  <a:lnTo>
                    <a:pt x="1415" y="281"/>
                  </a:lnTo>
                  <a:lnTo>
                    <a:pt x="1409" y="281"/>
                  </a:lnTo>
                  <a:lnTo>
                    <a:pt x="1407" y="279"/>
                  </a:lnTo>
                  <a:lnTo>
                    <a:pt x="1401" y="277"/>
                  </a:lnTo>
                  <a:lnTo>
                    <a:pt x="1401" y="276"/>
                  </a:lnTo>
                  <a:lnTo>
                    <a:pt x="1401" y="275"/>
                  </a:lnTo>
                  <a:lnTo>
                    <a:pt x="1403" y="269"/>
                  </a:lnTo>
                  <a:lnTo>
                    <a:pt x="1405" y="267"/>
                  </a:lnTo>
                  <a:lnTo>
                    <a:pt x="1403" y="267"/>
                  </a:lnTo>
                  <a:lnTo>
                    <a:pt x="1401" y="267"/>
                  </a:lnTo>
                  <a:lnTo>
                    <a:pt x="1401" y="266"/>
                  </a:lnTo>
                  <a:lnTo>
                    <a:pt x="1403" y="264"/>
                  </a:lnTo>
                  <a:lnTo>
                    <a:pt x="1403" y="263"/>
                  </a:lnTo>
                  <a:lnTo>
                    <a:pt x="1403" y="261"/>
                  </a:lnTo>
                  <a:lnTo>
                    <a:pt x="1403" y="260"/>
                  </a:lnTo>
                  <a:lnTo>
                    <a:pt x="1401" y="259"/>
                  </a:lnTo>
                  <a:lnTo>
                    <a:pt x="1399" y="258"/>
                  </a:lnTo>
                  <a:lnTo>
                    <a:pt x="1396" y="257"/>
                  </a:lnTo>
                  <a:lnTo>
                    <a:pt x="1394" y="256"/>
                  </a:lnTo>
                  <a:lnTo>
                    <a:pt x="1392" y="255"/>
                  </a:lnTo>
                  <a:lnTo>
                    <a:pt x="1394" y="253"/>
                  </a:lnTo>
                  <a:lnTo>
                    <a:pt x="1392" y="250"/>
                  </a:lnTo>
                  <a:lnTo>
                    <a:pt x="1371" y="252"/>
                  </a:lnTo>
                  <a:lnTo>
                    <a:pt x="1359" y="257"/>
                  </a:lnTo>
                  <a:lnTo>
                    <a:pt x="1361" y="259"/>
                  </a:lnTo>
                  <a:lnTo>
                    <a:pt x="1359" y="263"/>
                  </a:lnTo>
                  <a:lnTo>
                    <a:pt x="1359" y="265"/>
                  </a:lnTo>
                  <a:lnTo>
                    <a:pt x="1361" y="265"/>
                  </a:lnTo>
                  <a:lnTo>
                    <a:pt x="1361" y="266"/>
                  </a:lnTo>
                  <a:lnTo>
                    <a:pt x="1363" y="267"/>
                  </a:lnTo>
                  <a:lnTo>
                    <a:pt x="1363" y="268"/>
                  </a:lnTo>
                  <a:lnTo>
                    <a:pt x="1363" y="269"/>
                  </a:lnTo>
                  <a:lnTo>
                    <a:pt x="1365" y="272"/>
                  </a:lnTo>
                  <a:lnTo>
                    <a:pt x="1363" y="279"/>
                  </a:lnTo>
                  <a:lnTo>
                    <a:pt x="1352" y="285"/>
                  </a:lnTo>
                  <a:lnTo>
                    <a:pt x="1350" y="291"/>
                  </a:lnTo>
                  <a:lnTo>
                    <a:pt x="1346" y="295"/>
                  </a:lnTo>
                  <a:lnTo>
                    <a:pt x="1340" y="298"/>
                  </a:lnTo>
                  <a:lnTo>
                    <a:pt x="1337" y="299"/>
                  </a:lnTo>
                  <a:lnTo>
                    <a:pt x="1329" y="300"/>
                  </a:lnTo>
                  <a:lnTo>
                    <a:pt x="1329" y="301"/>
                  </a:lnTo>
                  <a:lnTo>
                    <a:pt x="1331" y="305"/>
                  </a:lnTo>
                  <a:lnTo>
                    <a:pt x="1329" y="307"/>
                  </a:lnTo>
                  <a:lnTo>
                    <a:pt x="1325" y="308"/>
                  </a:lnTo>
                  <a:lnTo>
                    <a:pt x="1314" y="305"/>
                  </a:lnTo>
                  <a:lnTo>
                    <a:pt x="1310" y="305"/>
                  </a:lnTo>
                  <a:lnTo>
                    <a:pt x="1306" y="306"/>
                  </a:lnTo>
                  <a:lnTo>
                    <a:pt x="1295" y="305"/>
                  </a:lnTo>
                  <a:lnTo>
                    <a:pt x="1295" y="304"/>
                  </a:lnTo>
                  <a:lnTo>
                    <a:pt x="1295" y="303"/>
                  </a:lnTo>
                  <a:lnTo>
                    <a:pt x="1295" y="299"/>
                  </a:lnTo>
                  <a:lnTo>
                    <a:pt x="1291" y="298"/>
                  </a:lnTo>
                  <a:lnTo>
                    <a:pt x="1291" y="297"/>
                  </a:lnTo>
                  <a:lnTo>
                    <a:pt x="1293" y="296"/>
                  </a:lnTo>
                  <a:lnTo>
                    <a:pt x="1297" y="297"/>
                  </a:lnTo>
                  <a:lnTo>
                    <a:pt x="1297" y="298"/>
                  </a:lnTo>
                  <a:lnTo>
                    <a:pt x="1302" y="298"/>
                  </a:lnTo>
                  <a:lnTo>
                    <a:pt x="1304" y="297"/>
                  </a:lnTo>
                  <a:lnTo>
                    <a:pt x="1306" y="297"/>
                  </a:lnTo>
                  <a:lnTo>
                    <a:pt x="1308" y="295"/>
                  </a:lnTo>
                  <a:lnTo>
                    <a:pt x="1310" y="296"/>
                  </a:lnTo>
                  <a:lnTo>
                    <a:pt x="1314" y="295"/>
                  </a:lnTo>
                  <a:lnTo>
                    <a:pt x="1314" y="293"/>
                  </a:lnTo>
                  <a:lnTo>
                    <a:pt x="1316" y="293"/>
                  </a:lnTo>
                  <a:lnTo>
                    <a:pt x="1319" y="293"/>
                  </a:lnTo>
                  <a:lnTo>
                    <a:pt x="1323" y="293"/>
                  </a:lnTo>
                  <a:lnTo>
                    <a:pt x="1325" y="292"/>
                  </a:lnTo>
                  <a:lnTo>
                    <a:pt x="1323" y="291"/>
                  </a:lnTo>
                  <a:lnTo>
                    <a:pt x="1319" y="291"/>
                  </a:lnTo>
                  <a:lnTo>
                    <a:pt x="1316" y="291"/>
                  </a:lnTo>
                  <a:lnTo>
                    <a:pt x="1314" y="290"/>
                  </a:lnTo>
                  <a:lnTo>
                    <a:pt x="1314" y="289"/>
                  </a:lnTo>
                  <a:lnTo>
                    <a:pt x="1321" y="290"/>
                  </a:lnTo>
                  <a:lnTo>
                    <a:pt x="1325" y="290"/>
                  </a:lnTo>
                  <a:lnTo>
                    <a:pt x="1327" y="289"/>
                  </a:lnTo>
                  <a:lnTo>
                    <a:pt x="1327" y="287"/>
                  </a:lnTo>
                  <a:lnTo>
                    <a:pt x="1329" y="287"/>
                  </a:lnTo>
                  <a:lnTo>
                    <a:pt x="1331" y="285"/>
                  </a:lnTo>
                  <a:lnTo>
                    <a:pt x="1331" y="283"/>
                  </a:lnTo>
                  <a:lnTo>
                    <a:pt x="1333" y="281"/>
                  </a:lnTo>
                  <a:lnTo>
                    <a:pt x="1337" y="280"/>
                  </a:lnTo>
                  <a:lnTo>
                    <a:pt x="1340" y="277"/>
                  </a:lnTo>
                  <a:lnTo>
                    <a:pt x="1340" y="276"/>
                  </a:lnTo>
                  <a:lnTo>
                    <a:pt x="1342" y="275"/>
                  </a:lnTo>
                  <a:lnTo>
                    <a:pt x="1342" y="266"/>
                  </a:lnTo>
                  <a:lnTo>
                    <a:pt x="1346" y="263"/>
                  </a:lnTo>
                  <a:lnTo>
                    <a:pt x="1346" y="258"/>
                  </a:lnTo>
                  <a:lnTo>
                    <a:pt x="1331" y="249"/>
                  </a:lnTo>
                  <a:lnTo>
                    <a:pt x="1333" y="243"/>
                  </a:lnTo>
                  <a:lnTo>
                    <a:pt x="1331" y="241"/>
                  </a:lnTo>
                  <a:lnTo>
                    <a:pt x="1333" y="239"/>
                  </a:lnTo>
                  <a:lnTo>
                    <a:pt x="1333" y="235"/>
                  </a:lnTo>
                  <a:lnTo>
                    <a:pt x="1333" y="233"/>
                  </a:lnTo>
                  <a:lnTo>
                    <a:pt x="1333" y="231"/>
                  </a:lnTo>
                  <a:lnTo>
                    <a:pt x="1333" y="229"/>
                  </a:lnTo>
                  <a:lnTo>
                    <a:pt x="1333" y="228"/>
                  </a:lnTo>
                  <a:lnTo>
                    <a:pt x="1331" y="228"/>
                  </a:lnTo>
                  <a:lnTo>
                    <a:pt x="1331" y="226"/>
                  </a:lnTo>
                  <a:lnTo>
                    <a:pt x="1333" y="224"/>
                  </a:lnTo>
                  <a:lnTo>
                    <a:pt x="1331" y="223"/>
                  </a:lnTo>
                  <a:lnTo>
                    <a:pt x="1331" y="220"/>
                  </a:lnTo>
                  <a:lnTo>
                    <a:pt x="1331" y="219"/>
                  </a:lnTo>
                  <a:lnTo>
                    <a:pt x="1335" y="217"/>
                  </a:lnTo>
                  <a:lnTo>
                    <a:pt x="1333" y="211"/>
                  </a:lnTo>
                  <a:lnTo>
                    <a:pt x="1335" y="209"/>
                  </a:lnTo>
                  <a:lnTo>
                    <a:pt x="1335" y="207"/>
                  </a:lnTo>
                  <a:lnTo>
                    <a:pt x="1331" y="201"/>
                  </a:lnTo>
                  <a:lnTo>
                    <a:pt x="1333" y="198"/>
                  </a:lnTo>
                  <a:lnTo>
                    <a:pt x="1327" y="195"/>
                  </a:lnTo>
                  <a:lnTo>
                    <a:pt x="1321" y="190"/>
                  </a:lnTo>
                  <a:lnTo>
                    <a:pt x="1321" y="188"/>
                  </a:lnTo>
                  <a:lnTo>
                    <a:pt x="1321" y="187"/>
                  </a:lnTo>
                  <a:lnTo>
                    <a:pt x="1325" y="186"/>
                  </a:lnTo>
                  <a:lnTo>
                    <a:pt x="1325" y="185"/>
                  </a:lnTo>
                  <a:lnTo>
                    <a:pt x="1327" y="184"/>
                  </a:lnTo>
                  <a:lnTo>
                    <a:pt x="1327" y="180"/>
                  </a:lnTo>
                  <a:lnTo>
                    <a:pt x="1333" y="168"/>
                  </a:lnTo>
                  <a:lnTo>
                    <a:pt x="1333" y="160"/>
                  </a:lnTo>
                  <a:lnTo>
                    <a:pt x="1331" y="159"/>
                  </a:lnTo>
                  <a:lnTo>
                    <a:pt x="1333" y="159"/>
                  </a:lnTo>
                  <a:lnTo>
                    <a:pt x="1321" y="155"/>
                  </a:lnTo>
                  <a:lnTo>
                    <a:pt x="1319" y="153"/>
                  </a:lnTo>
                  <a:lnTo>
                    <a:pt x="1293" y="154"/>
                  </a:lnTo>
                  <a:lnTo>
                    <a:pt x="1291" y="153"/>
                  </a:lnTo>
                  <a:lnTo>
                    <a:pt x="1293" y="152"/>
                  </a:lnTo>
                  <a:lnTo>
                    <a:pt x="1285" y="153"/>
                  </a:lnTo>
                  <a:lnTo>
                    <a:pt x="1283" y="154"/>
                  </a:lnTo>
                  <a:lnTo>
                    <a:pt x="1270" y="183"/>
                  </a:lnTo>
                  <a:lnTo>
                    <a:pt x="1255" y="194"/>
                  </a:lnTo>
                  <a:lnTo>
                    <a:pt x="1247" y="196"/>
                  </a:lnTo>
                  <a:lnTo>
                    <a:pt x="1245" y="201"/>
                  </a:lnTo>
                  <a:lnTo>
                    <a:pt x="1247" y="202"/>
                  </a:lnTo>
                  <a:lnTo>
                    <a:pt x="1249" y="199"/>
                  </a:lnTo>
                  <a:lnTo>
                    <a:pt x="1251" y="200"/>
                  </a:lnTo>
                  <a:lnTo>
                    <a:pt x="1251" y="202"/>
                  </a:lnTo>
                  <a:lnTo>
                    <a:pt x="1249" y="203"/>
                  </a:lnTo>
                  <a:lnTo>
                    <a:pt x="1245" y="204"/>
                  </a:lnTo>
                  <a:lnTo>
                    <a:pt x="1243" y="208"/>
                  </a:lnTo>
                  <a:lnTo>
                    <a:pt x="1245" y="209"/>
                  </a:lnTo>
                  <a:lnTo>
                    <a:pt x="1249" y="209"/>
                  </a:lnTo>
                  <a:lnTo>
                    <a:pt x="1251" y="208"/>
                  </a:lnTo>
                  <a:lnTo>
                    <a:pt x="1255" y="208"/>
                  </a:lnTo>
                  <a:lnTo>
                    <a:pt x="1257" y="210"/>
                  </a:lnTo>
                  <a:lnTo>
                    <a:pt x="1255" y="212"/>
                  </a:lnTo>
                  <a:lnTo>
                    <a:pt x="1255" y="218"/>
                  </a:lnTo>
                  <a:lnTo>
                    <a:pt x="1253" y="220"/>
                  </a:lnTo>
                  <a:lnTo>
                    <a:pt x="1253" y="223"/>
                  </a:lnTo>
                  <a:lnTo>
                    <a:pt x="1255" y="225"/>
                  </a:lnTo>
                  <a:lnTo>
                    <a:pt x="1253" y="227"/>
                  </a:lnTo>
                  <a:lnTo>
                    <a:pt x="1251" y="227"/>
                  </a:lnTo>
                  <a:lnTo>
                    <a:pt x="1249" y="226"/>
                  </a:lnTo>
                  <a:lnTo>
                    <a:pt x="1249" y="235"/>
                  </a:lnTo>
                  <a:lnTo>
                    <a:pt x="1249" y="237"/>
                  </a:lnTo>
                  <a:lnTo>
                    <a:pt x="1249" y="235"/>
                  </a:lnTo>
                  <a:lnTo>
                    <a:pt x="1253" y="234"/>
                  </a:lnTo>
                  <a:lnTo>
                    <a:pt x="1264" y="239"/>
                  </a:lnTo>
                  <a:lnTo>
                    <a:pt x="1266" y="237"/>
                  </a:lnTo>
                  <a:lnTo>
                    <a:pt x="1266" y="239"/>
                  </a:lnTo>
                  <a:lnTo>
                    <a:pt x="1266" y="241"/>
                  </a:lnTo>
                  <a:lnTo>
                    <a:pt x="1272" y="250"/>
                  </a:lnTo>
                  <a:lnTo>
                    <a:pt x="1276" y="251"/>
                  </a:lnTo>
                  <a:lnTo>
                    <a:pt x="1281" y="251"/>
                  </a:lnTo>
                  <a:lnTo>
                    <a:pt x="1281" y="252"/>
                  </a:lnTo>
                  <a:lnTo>
                    <a:pt x="1281" y="253"/>
                  </a:lnTo>
                  <a:lnTo>
                    <a:pt x="1279" y="256"/>
                  </a:lnTo>
                  <a:lnTo>
                    <a:pt x="1272" y="265"/>
                  </a:lnTo>
                  <a:lnTo>
                    <a:pt x="1270" y="267"/>
                  </a:lnTo>
                  <a:lnTo>
                    <a:pt x="1268" y="266"/>
                  </a:lnTo>
                  <a:lnTo>
                    <a:pt x="1268" y="264"/>
                  </a:lnTo>
                  <a:lnTo>
                    <a:pt x="1266" y="261"/>
                  </a:lnTo>
                  <a:lnTo>
                    <a:pt x="1260" y="260"/>
                  </a:lnTo>
                  <a:lnTo>
                    <a:pt x="1249" y="252"/>
                  </a:lnTo>
                  <a:lnTo>
                    <a:pt x="1245" y="252"/>
                  </a:lnTo>
                  <a:lnTo>
                    <a:pt x="1243" y="252"/>
                  </a:lnTo>
                  <a:lnTo>
                    <a:pt x="1236" y="249"/>
                  </a:lnTo>
                  <a:lnTo>
                    <a:pt x="1230" y="248"/>
                  </a:lnTo>
                  <a:lnTo>
                    <a:pt x="1230" y="247"/>
                  </a:lnTo>
                  <a:lnTo>
                    <a:pt x="1232" y="247"/>
                  </a:lnTo>
                  <a:lnTo>
                    <a:pt x="1230" y="245"/>
                  </a:lnTo>
                  <a:lnTo>
                    <a:pt x="1226" y="245"/>
                  </a:lnTo>
                  <a:lnTo>
                    <a:pt x="1220" y="243"/>
                  </a:lnTo>
                  <a:lnTo>
                    <a:pt x="1215" y="242"/>
                  </a:lnTo>
                  <a:lnTo>
                    <a:pt x="1207" y="237"/>
                  </a:lnTo>
                  <a:lnTo>
                    <a:pt x="1194" y="235"/>
                  </a:lnTo>
                  <a:lnTo>
                    <a:pt x="1192" y="235"/>
                  </a:lnTo>
                  <a:lnTo>
                    <a:pt x="1188" y="233"/>
                  </a:lnTo>
                  <a:lnTo>
                    <a:pt x="1169" y="233"/>
                  </a:lnTo>
                  <a:lnTo>
                    <a:pt x="1169" y="232"/>
                  </a:lnTo>
                  <a:lnTo>
                    <a:pt x="1163" y="231"/>
                  </a:lnTo>
                  <a:lnTo>
                    <a:pt x="1161" y="231"/>
                  </a:lnTo>
                  <a:lnTo>
                    <a:pt x="1158" y="231"/>
                  </a:lnTo>
                  <a:lnTo>
                    <a:pt x="1158" y="233"/>
                  </a:lnTo>
                  <a:lnTo>
                    <a:pt x="1156" y="234"/>
                  </a:lnTo>
                  <a:lnTo>
                    <a:pt x="1152" y="235"/>
                  </a:lnTo>
                  <a:lnTo>
                    <a:pt x="1152" y="237"/>
                  </a:lnTo>
                  <a:lnTo>
                    <a:pt x="1161" y="248"/>
                  </a:lnTo>
                  <a:lnTo>
                    <a:pt x="1158" y="247"/>
                  </a:lnTo>
                  <a:lnTo>
                    <a:pt x="1161" y="247"/>
                  </a:lnTo>
                  <a:lnTo>
                    <a:pt x="1158" y="252"/>
                  </a:lnTo>
                  <a:lnTo>
                    <a:pt x="1154" y="256"/>
                  </a:lnTo>
                  <a:lnTo>
                    <a:pt x="1146" y="256"/>
                  </a:lnTo>
                  <a:lnTo>
                    <a:pt x="1146" y="258"/>
                  </a:lnTo>
                  <a:lnTo>
                    <a:pt x="1146" y="260"/>
                  </a:lnTo>
                  <a:lnTo>
                    <a:pt x="1146" y="261"/>
                  </a:lnTo>
                  <a:lnTo>
                    <a:pt x="1144" y="264"/>
                  </a:lnTo>
                  <a:lnTo>
                    <a:pt x="1140" y="265"/>
                  </a:lnTo>
                  <a:lnTo>
                    <a:pt x="1137" y="264"/>
                  </a:lnTo>
                  <a:lnTo>
                    <a:pt x="1133" y="261"/>
                  </a:lnTo>
                  <a:lnTo>
                    <a:pt x="1133" y="259"/>
                  </a:lnTo>
                  <a:lnTo>
                    <a:pt x="1135" y="258"/>
                  </a:lnTo>
                  <a:lnTo>
                    <a:pt x="1137" y="257"/>
                  </a:lnTo>
                  <a:lnTo>
                    <a:pt x="1140" y="256"/>
                  </a:lnTo>
                  <a:lnTo>
                    <a:pt x="1133" y="251"/>
                  </a:lnTo>
                  <a:lnTo>
                    <a:pt x="1133" y="250"/>
                  </a:lnTo>
                  <a:lnTo>
                    <a:pt x="1131" y="250"/>
                  </a:lnTo>
                  <a:lnTo>
                    <a:pt x="1121" y="252"/>
                  </a:lnTo>
                  <a:lnTo>
                    <a:pt x="1116" y="255"/>
                  </a:lnTo>
                  <a:lnTo>
                    <a:pt x="1112" y="256"/>
                  </a:lnTo>
                  <a:lnTo>
                    <a:pt x="1108" y="260"/>
                  </a:lnTo>
                  <a:lnTo>
                    <a:pt x="1104" y="260"/>
                  </a:lnTo>
                  <a:lnTo>
                    <a:pt x="1102" y="259"/>
                  </a:lnTo>
                  <a:lnTo>
                    <a:pt x="1100" y="258"/>
                  </a:lnTo>
                  <a:lnTo>
                    <a:pt x="1093" y="259"/>
                  </a:lnTo>
                  <a:lnTo>
                    <a:pt x="1089" y="258"/>
                  </a:lnTo>
                  <a:lnTo>
                    <a:pt x="1083" y="259"/>
                  </a:lnTo>
                  <a:lnTo>
                    <a:pt x="1078" y="259"/>
                  </a:lnTo>
                  <a:lnTo>
                    <a:pt x="1072" y="263"/>
                  </a:lnTo>
                  <a:lnTo>
                    <a:pt x="1072" y="264"/>
                  </a:lnTo>
                  <a:lnTo>
                    <a:pt x="1070" y="268"/>
                  </a:lnTo>
                  <a:lnTo>
                    <a:pt x="1068" y="268"/>
                  </a:lnTo>
                  <a:lnTo>
                    <a:pt x="1066" y="267"/>
                  </a:lnTo>
                  <a:lnTo>
                    <a:pt x="1064" y="266"/>
                  </a:lnTo>
                  <a:lnTo>
                    <a:pt x="1062" y="267"/>
                  </a:lnTo>
                  <a:lnTo>
                    <a:pt x="1057" y="265"/>
                  </a:lnTo>
                  <a:lnTo>
                    <a:pt x="1057" y="260"/>
                  </a:lnTo>
                  <a:lnTo>
                    <a:pt x="1057" y="259"/>
                  </a:lnTo>
                  <a:lnTo>
                    <a:pt x="1057" y="257"/>
                  </a:lnTo>
                  <a:lnTo>
                    <a:pt x="1060" y="255"/>
                  </a:lnTo>
                  <a:lnTo>
                    <a:pt x="1057" y="252"/>
                  </a:lnTo>
                  <a:lnTo>
                    <a:pt x="1055" y="252"/>
                  </a:lnTo>
                  <a:lnTo>
                    <a:pt x="1055" y="253"/>
                  </a:lnTo>
                  <a:lnTo>
                    <a:pt x="1055" y="252"/>
                  </a:lnTo>
                  <a:lnTo>
                    <a:pt x="1057" y="251"/>
                  </a:lnTo>
                  <a:lnTo>
                    <a:pt x="1064" y="251"/>
                  </a:lnTo>
                  <a:lnTo>
                    <a:pt x="1066" y="250"/>
                  </a:lnTo>
                  <a:lnTo>
                    <a:pt x="1068" y="250"/>
                  </a:lnTo>
                  <a:lnTo>
                    <a:pt x="1062" y="251"/>
                  </a:lnTo>
                  <a:lnTo>
                    <a:pt x="1060" y="251"/>
                  </a:lnTo>
                  <a:lnTo>
                    <a:pt x="1055" y="251"/>
                  </a:lnTo>
                  <a:lnTo>
                    <a:pt x="1049" y="252"/>
                  </a:lnTo>
                  <a:lnTo>
                    <a:pt x="1049" y="253"/>
                  </a:lnTo>
                  <a:lnTo>
                    <a:pt x="1047" y="255"/>
                  </a:lnTo>
                  <a:lnTo>
                    <a:pt x="1047" y="258"/>
                  </a:lnTo>
                  <a:lnTo>
                    <a:pt x="1045" y="258"/>
                  </a:lnTo>
                  <a:lnTo>
                    <a:pt x="1043" y="258"/>
                  </a:lnTo>
                  <a:lnTo>
                    <a:pt x="1041" y="257"/>
                  </a:lnTo>
                  <a:lnTo>
                    <a:pt x="1043" y="256"/>
                  </a:lnTo>
                  <a:lnTo>
                    <a:pt x="1041" y="256"/>
                  </a:lnTo>
                  <a:lnTo>
                    <a:pt x="1034" y="259"/>
                  </a:lnTo>
                  <a:lnTo>
                    <a:pt x="1036" y="259"/>
                  </a:lnTo>
                  <a:lnTo>
                    <a:pt x="1038" y="260"/>
                  </a:lnTo>
                  <a:lnTo>
                    <a:pt x="1038" y="263"/>
                  </a:lnTo>
                  <a:lnTo>
                    <a:pt x="1034" y="264"/>
                  </a:lnTo>
                  <a:lnTo>
                    <a:pt x="1030" y="260"/>
                  </a:lnTo>
                  <a:lnTo>
                    <a:pt x="1024" y="261"/>
                  </a:lnTo>
                  <a:lnTo>
                    <a:pt x="1024" y="263"/>
                  </a:lnTo>
                  <a:lnTo>
                    <a:pt x="1013" y="265"/>
                  </a:lnTo>
                  <a:lnTo>
                    <a:pt x="1013" y="264"/>
                  </a:lnTo>
                  <a:lnTo>
                    <a:pt x="984" y="275"/>
                  </a:lnTo>
                  <a:lnTo>
                    <a:pt x="982" y="275"/>
                  </a:lnTo>
                  <a:lnTo>
                    <a:pt x="982" y="277"/>
                  </a:lnTo>
                  <a:lnTo>
                    <a:pt x="979" y="279"/>
                  </a:lnTo>
                  <a:lnTo>
                    <a:pt x="973" y="280"/>
                  </a:lnTo>
                  <a:lnTo>
                    <a:pt x="971" y="281"/>
                  </a:lnTo>
                  <a:lnTo>
                    <a:pt x="969" y="280"/>
                  </a:lnTo>
                  <a:lnTo>
                    <a:pt x="965" y="289"/>
                  </a:lnTo>
                  <a:lnTo>
                    <a:pt x="965" y="292"/>
                  </a:lnTo>
                  <a:lnTo>
                    <a:pt x="963" y="295"/>
                  </a:lnTo>
                  <a:lnTo>
                    <a:pt x="958" y="296"/>
                  </a:lnTo>
                  <a:lnTo>
                    <a:pt x="956" y="295"/>
                  </a:lnTo>
                  <a:lnTo>
                    <a:pt x="950" y="297"/>
                  </a:lnTo>
                  <a:lnTo>
                    <a:pt x="950" y="299"/>
                  </a:lnTo>
                  <a:lnTo>
                    <a:pt x="948" y="296"/>
                  </a:lnTo>
                  <a:lnTo>
                    <a:pt x="944" y="297"/>
                  </a:lnTo>
                  <a:lnTo>
                    <a:pt x="942" y="297"/>
                  </a:lnTo>
                  <a:lnTo>
                    <a:pt x="939" y="296"/>
                  </a:lnTo>
                  <a:lnTo>
                    <a:pt x="935" y="291"/>
                  </a:lnTo>
                  <a:lnTo>
                    <a:pt x="927" y="285"/>
                  </a:lnTo>
                  <a:lnTo>
                    <a:pt x="925" y="283"/>
                  </a:lnTo>
                  <a:lnTo>
                    <a:pt x="925" y="281"/>
                  </a:lnTo>
                  <a:lnTo>
                    <a:pt x="927" y="281"/>
                  </a:lnTo>
                  <a:lnTo>
                    <a:pt x="929" y="280"/>
                  </a:lnTo>
                  <a:lnTo>
                    <a:pt x="931" y="277"/>
                  </a:lnTo>
                  <a:lnTo>
                    <a:pt x="950" y="275"/>
                  </a:lnTo>
                  <a:lnTo>
                    <a:pt x="948" y="273"/>
                  </a:lnTo>
                  <a:lnTo>
                    <a:pt x="946" y="267"/>
                  </a:lnTo>
                  <a:lnTo>
                    <a:pt x="944" y="268"/>
                  </a:lnTo>
                  <a:lnTo>
                    <a:pt x="942" y="266"/>
                  </a:lnTo>
                  <a:lnTo>
                    <a:pt x="939" y="265"/>
                  </a:lnTo>
                  <a:lnTo>
                    <a:pt x="939" y="263"/>
                  </a:lnTo>
                  <a:lnTo>
                    <a:pt x="935" y="261"/>
                  </a:lnTo>
                  <a:lnTo>
                    <a:pt x="929" y="260"/>
                  </a:lnTo>
                  <a:lnTo>
                    <a:pt x="916" y="260"/>
                  </a:lnTo>
                  <a:lnTo>
                    <a:pt x="914" y="260"/>
                  </a:lnTo>
                  <a:lnTo>
                    <a:pt x="899" y="257"/>
                  </a:lnTo>
                  <a:lnTo>
                    <a:pt x="899" y="258"/>
                  </a:lnTo>
                  <a:lnTo>
                    <a:pt x="912" y="265"/>
                  </a:lnTo>
                  <a:lnTo>
                    <a:pt x="914" y="272"/>
                  </a:lnTo>
                  <a:lnTo>
                    <a:pt x="912" y="274"/>
                  </a:lnTo>
                  <a:lnTo>
                    <a:pt x="912" y="276"/>
                  </a:lnTo>
                  <a:lnTo>
                    <a:pt x="908" y="284"/>
                  </a:lnTo>
                  <a:lnTo>
                    <a:pt x="908" y="289"/>
                  </a:lnTo>
                  <a:lnTo>
                    <a:pt x="910" y="289"/>
                  </a:lnTo>
                  <a:lnTo>
                    <a:pt x="914" y="289"/>
                  </a:lnTo>
                  <a:lnTo>
                    <a:pt x="916" y="290"/>
                  </a:lnTo>
                  <a:lnTo>
                    <a:pt x="918" y="293"/>
                  </a:lnTo>
                  <a:lnTo>
                    <a:pt x="916" y="297"/>
                  </a:lnTo>
                  <a:lnTo>
                    <a:pt x="918" y="298"/>
                  </a:lnTo>
                  <a:lnTo>
                    <a:pt x="916" y="301"/>
                  </a:lnTo>
                  <a:lnTo>
                    <a:pt x="914" y="304"/>
                  </a:lnTo>
                  <a:lnTo>
                    <a:pt x="912" y="307"/>
                  </a:lnTo>
                  <a:lnTo>
                    <a:pt x="914" y="309"/>
                  </a:lnTo>
                  <a:lnTo>
                    <a:pt x="912" y="315"/>
                  </a:lnTo>
                  <a:lnTo>
                    <a:pt x="910" y="313"/>
                  </a:lnTo>
                  <a:lnTo>
                    <a:pt x="910" y="311"/>
                  </a:lnTo>
                  <a:lnTo>
                    <a:pt x="908" y="309"/>
                  </a:lnTo>
                  <a:lnTo>
                    <a:pt x="906" y="309"/>
                  </a:lnTo>
                  <a:lnTo>
                    <a:pt x="902" y="312"/>
                  </a:lnTo>
                  <a:lnTo>
                    <a:pt x="904" y="309"/>
                  </a:lnTo>
                  <a:lnTo>
                    <a:pt x="904" y="307"/>
                  </a:lnTo>
                  <a:lnTo>
                    <a:pt x="897" y="305"/>
                  </a:lnTo>
                  <a:lnTo>
                    <a:pt x="891" y="305"/>
                  </a:lnTo>
                  <a:lnTo>
                    <a:pt x="885" y="301"/>
                  </a:lnTo>
                  <a:lnTo>
                    <a:pt x="883" y="304"/>
                  </a:lnTo>
                  <a:lnTo>
                    <a:pt x="883" y="305"/>
                  </a:lnTo>
                  <a:lnTo>
                    <a:pt x="872" y="312"/>
                  </a:lnTo>
                  <a:lnTo>
                    <a:pt x="866" y="313"/>
                  </a:lnTo>
                  <a:lnTo>
                    <a:pt x="864" y="313"/>
                  </a:lnTo>
                  <a:lnTo>
                    <a:pt x="859" y="314"/>
                  </a:lnTo>
                  <a:lnTo>
                    <a:pt x="859" y="316"/>
                  </a:lnTo>
                  <a:lnTo>
                    <a:pt x="853" y="320"/>
                  </a:lnTo>
                  <a:lnTo>
                    <a:pt x="849" y="320"/>
                  </a:lnTo>
                  <a:lnTo>
                    <a:pt x="849" y="325"/>
                  </a:lnTo>
                  <a:lnTo>
                    <a:pt x="857" y="332"/>
                  </a:lnTo>
                  <a:lnTo>
                    <a:pt x="864" y="341"/>
                  </a:lnTo>
                  <a:lnTo>
                    <a:pt x="864" y="343"/>
                  </a:lnTo>
                  <a:lnTo>
                    <a:pt x="859" y="340"/>
                  </a:lnTo>
                  <a:lnTo>
                    <a:pt x="857" y="340"/>
                  </a:lnTo>
                  <a:lnTo>
                    <a:pt x="851" y="339"/>
                  </a:lnTo>
                  <a:lnTo>
                    <a:pt x="851" y="340"/>
                  </a:lnTo>
                  <a:lnTo>
                    <a:pt x="849" y="340"/>
                  </a:lnTo>
                  <a:lnTo>
                    <a:pt x="847" y="340"/>
                  </a:lnTo>
                  <a:lnTo>
                    <a:pt x="836" y="337"/>
                  </a:lnTo>
                  <a:lnTo>
                    <a:pt x="832" y="337"/>
                  </a:lnTo>
                  <a:lnTo>
                    <a:pt x="830" y="336"/>
                  </a:lnTo>
                  <a:lnTo>
                    <a:pt x="826" y="338"/>
                  </a:lnTo>
                  <a:lnTo>
                    <a:pt x="824" y="339"/>
                  </a:lnTo>
                  <a:lnTo>
                    <a:pt x="824" y="337"/>
                  </a:lnTo>
                  <a:lnTo>
                    <a:pt x="828" y="335"/>
                  </a:lnTo>
                  <a:lnTo>
                    <a:pt x="819" y="333"/>
                  </a:lnTo>
                  <a:lnTo>
                    <a:pt x="819" y="332"/>
                  </a:lnTo>
                  <a:lnTo>
                    <a:pt x="817" y="332"/>
                  </a:lnTo>
                  <a:lnTo>
                    <a:pt x="807" y="329"/>
                  </a:lnTo>
                  <a:lnTo>
                    <a:pt x="805" y="331"/>
                  </a:lnTo>
                  <a:lnTo>
                    <a:pt x="803" y="332"/>
                  </a:lnTo>
                  <a:lnTo>
                    <a:pt x="803" y="333"/>
                  </a:lnTo>
                  <a:lnTo>
                    <a:pt x="801" y="333"/>
                  </a:lnTo>
                  <a:lnTo>
                    <a:pt x="803" y="338"/>
                  </a:lnTo>
                  <a:lnTo>
                    <a:pt x="805" y="338"/>
                  </a:lnTo>
                  <a:lnTo>
                    <a:pt x="807" y="341"/>
                  </a:lnTo>
                  <a:lnTo>
                    <a:pt x="811" y="344"/>
                  </a:lnTo>
                  <a:lnTo>
                    <a:pt x="819" y="343"/>
                  </a:lnTo>
                  <a:lnTo>
                    <a:pt x="824" y="352"/>
                  </a:lnTo>
                  <a:lnTo>
                    <a:pt x="826" y="353"/>
                  </a:lnTo>
                  <a:lnTo>
                    <a:pt x="819" y="352"/>
                  </a:lnTo>
                  <a:lnTo>
                    <a:pt x="817" y="353"/>
                  </a:lnTo>
                  <a:lnTo>
                    <a:pt x="815" y="354"/>
                  </a:lnTo>
                  <a:lnTo>
                    <a:pt x="796" y="351"/>
                  </a:lnTo>
                  <a:lnTo>
                    <a:pt x="794" y="347"/>
                  </a:lnTo>
                  <a:lnTo>
                    <a:pt x="792" y="346"/>
                  </a:lnTo>
                  <a:lnTo>
                    <a:pt x="790" y="345"/>
                  </a:lnTo>
                  <a:lnTo>
                    <a:pt x="786" y="344"/>
                  </a:lnTo>
                  <a:lnTo>
                    <a:pt x="786" y="345"/>
                  </a:lnTo>
                  <a:lnTo>
                    <a:pt x="782" y="345"/>
                  </a:lnTo>
                  <a:lnTo>
                    <a:pt x="777" y="343"/>
                  </a:lnTo>
                  <a:lnTo>
                    <a:pt x="775" y="341"/>
                  </a:lnTo>
                  <a:lnTo>
                    <a:pt x="773" y="343"/>
                  </a:lnTo>
                  <a:lnTo>
                    <a:pt x="773" y="341"/>
                  </a:lnTo>
                  <a:lnTo>
                    <a:pt x="775" y="339"/>
                  </a:lnTo>
                  <a:lnTo>
                    <a:pt x="775" y="335"/>
                  </a:lnTo>
                  <a:lnTo>
                    <a:pt x="773" y="332"/>
                  </a:lnTo>
                  <a:lnTo>
                    <a:pt x="773" y="331"/>
                  </a:lnTo>
                  <a:lnTo>
                    <a:pt x="769" y="325"/>
                  </a:lnTo>
                  <a:lnTo>
                    <a:pt x="769" y="324"/>
                  </a:lnTo>
                  <a:lnTo>
                    <a:pt x="773" y="323"/>
                  </a:lnTo>
                  <a:lnTo>
                    <a:pt x="775" y="316"/>
                  </a:lnTo>
                  <a:lnTo>
                    <a:pt x="773" y="315"/>
                  </a:lnTo>
                  <a:lnTo>
                    <a:pt x="771" y="314"/>
                  </a:lnTo>
                  <a:lnTo>
                    <a:pt x="771" y="311"/>
                  </a:lnTo>
                  <a:lnTo>
                    <a:pt x="769" y="311"/>
                  </a:lnTo>
                  <a:lnTo>
                    <a:pt x="765" y="309"/>
                  </a:lnTo>
                  <a:lnTo>
                    <a:pt x="763" y="307"/>
                  </a:lnTo>
                  <a:lnTo>
                    <a:pt x="761" y="307"/>
                  </a:lnTo>
                  <a:lnTo>
                    <a:pt x="756" y="307"/>
                  </a:lnTo>
                  <a:lnTo>
                    <a:pt x="756" y="305"/>
                  </a:lnTo>
                  <a:lnTo>
                    <a:pt x="756" y="304"/>
                  </a:lnTo>
                  <a:lnTo>
                    <a:pt x="752" y="304"/>
                  </a:lnTo>
                  <a:lnTo>
                    <a:pt x="742" y="299"/>
                  </a:lnTo>
                  <a:lnTo>
                    <a:pt x="744" y="298"/>
                  </a:lnTo>
                  <a:lnTo>
                    <a:pt x="739" y="296"/>
                  </a:lnTo>
                  <a:lnTo>
                    <a:pt x="739" y="293"/>
                  </a:lnTo>
                  <a:lnTo>
                    <a:pt x="737" y="292"/>
                  </a:lnTo>
                  <a:lnTo>
                    <a:pt x="733" y="291"/>
                  </a:lnTo>
                  <a:lnTo>
                    <a:pt x="735" y="290"/>
                  </a:lnTo>
                  <a:lnTo>
                    <a:pt x="739" y="289"/>
                  </a:lnTo>
                  <a:lnTo>
                    <a:pt x="746" y="291"/>
                  </a:lnTo>
                  <a:lnTo>
                    <a:pt x="746" y="292"/>
                  </a:lnTo>
                  <a:lnTo>
                    <a:pt x="748" y="295"/>
                  </a:lnTo>
                  <a:lnTo>
                    <a:pt x="756" y="298"/>
                  </a:lnTo>
                  <a:lnTo>
                    <a:pt x="756" y="297"/>
                  </a:lnTo>
                  <a:lnTo>
                    <a:pt x="758" y="296"/>
                  </a:lnTo>
                  <a:lnTo>
                    <a:pt x="761" y="298"/>
                  </a:lnTo>
                  <a:lnTo>
                    <a:pt x="763" y="299"/>
                  </a:lnTo>
                  <a:lnTo>
                    <a:pt x="765" y="298"/>
                  </a:lnTo>
                  <a:lnTo>
                    <a:pt x="765" y="299"/>
                  </a:lnTo>
                  <a:lnTo>
                    <a:pt x="767" y="298"/>
                  </a:lnTo>
                  <a:lnTo>
                    <a:pt x="769" y="298"/>
                  </a:lnTo>
                  <a:lnTo>
                    <a:pt x="769" y="301"/>
                  </a:lnTo>
                  <a:lnTo>
                    <a:pt x="773" y="300"/>
                  </a:lnTo>
                  <a:lnTo>
                    <a:pt x="779" y="301"/>
                  </a:lnTo>
                  <a:lnTo>
                    <a:pt x="779" y="303"/>
                  </a:lnTo>
                  <a:lnTo>
                    <a:pt x="784" y="303"/>
                  </a:lnTo>
                  <a:lnTo>
                    <a:pt x="786" y="305"/>
                  </a:lnTo>
                  <a:lnTo>
                    <a:pt x="798" y="307"/>
                  </a:lnTo>
                  <a:lnTo>
                    <a:pt x="807" y="307"/>
                  </a:lnTo>
                  <a:lnTo>
                    <a:pt x="813" y="308"/>
                  </a:lnTo>
                  <a:lnTo>
                    <a:pt x="815" y="309"/>
                  </a:lnTo>
                  <a:lnTo>
                    <a:pt x="834" y="311"/>
                  </a:lnTo>
                  <a:lnTo>
                    <a:pt x="836" y="311"/>
                  </a:lnTo>
                  <a:lnTo>
                    <a:pt x="841" y="309"/>
                  </a:lnTo>
                  <a:lnTo>
                    <a:pt x="853" y="307"/>
                  </a:lnTo>
                  <a:lnTo>
                    <a:pt x="868" y="297"/>
                  </a:lnTo>
                  <a:lnTo>
                    <a:pt x="872" y="289"/>
                  </a:lnTo>
                  <a:lnTo>
                    <a:pt x="870" y="289"/>
                  </a:lnTo>
                  <a:lnTo>
                    <a:pt x="868" y="288"/>
                  </a:lnTo>
                  <a:lnTo>
                    <a:pt x="866" y="280"/>
                  </a:lnTo>
                  <a:lnTo>
                    <a:pt x="864" y="277"/>
                  </a:lnTo>
                  <a:lnTo>
                    <a:pt x="859" y="276"/>
                  </a:lnTo>
                  <a:lnTo>
                    <a:pt x="859" y="277"/>
                  </a:lnTo>
                  <a:lnTo>
                    <a:pt x="857" y="276"/>
                  </a:lnTo>
                  <a:lnTo>
                    <a:pt x="857" y="274"/>
                  </a:lnTo>
                  <a:lnTo>
                    <a:pt x="853" y="272"/>
                  </a:lnTo>
                  <a:lnTo>
                    <a:pt x="851" y="271"/>
                  </a:lnTo>
                  <a:lnTo>
                    <a:pt x="847" y="268"/>
                  </a:lnTo>
                  <a:lnTo>
                    <a:pt x="849" y="271"/>
                  </a:lnTo>
                  <a:lnTo>
                    <a:pt x="847" y="272"/>
                  </a:lnTo>
                  <a:lnTo>
                    <a:pt x="838" y="267"/>
                  </a:lnTo>
                  <a:lnTo>
                    <a:pt x="838" y="268"/>
                  </a:lnTo>
                  <a:lnTo>
                    <a:pt x="836" y="268"/>
                  </a:lnTo>
                  <a:lnTo>
                    <a:pt x="836" y="266"/>
                  </a:lnTo>
                  <a:lnTo>
                    <a:pt x="832" y="264"/>
                  </a:lnTo>
                  <a:lnTo>
                    <a:pt x="834" y="266"/>
                  </a:lnTo>
                  <a:lnTo>
                    <a:pt x="828" y="265"/>
                  </a:lnTo>
                  <a:lnTo>
                    <a:pt x="826" y="264"/>
                  </a:lnTo>
                  <a:lnTo>
                    <a:pt x="826" y="263"/>
                  </a:lnTo>
                  <a:lnTo>
                    <a:pt x="790" y="245"/>
                  </a:lnTo>
                  <a:lnTo>
                    <a:pt x="779" y="244"/>
                  </a:lnTo>
                  <a:lnTo>
                    <a:pt x="782" y="245"/>
                  </a:lnTo>
                  <a:lnTo>
                    <a:pt x="779" y="247"/>
                  </a:lnTo>
                  <a:lnTo>
                    <a:pt x="761" y="242"/>
                  </a:lnTo>
                  <a:lnTo>
                    <a:pt x="761" y="243"/>
                  </a:lnTo>
                  <a:lnTo>
                    <a:pt x="754" y="244"/>
                  </a:lnTo>
                  <a:lnTo>
                    <a:pt x="752" y="243"/>
                  </a:lnTo>
                  <a:lnTo>
                    <a:pt x="752" y="241"/>
                  </a:lnTo>
                  <a:lnTo>
                    <a:pt x="746" y="243"/>
                  </a:lnTo>
                  <a:lnTo>
                    <a:pt x="748" y="240"/>
                  </a:lnTo>
                  <a:lnTo>
                    <a:pt x="744" y="241"/>
                  </a:lnTo>
                  <a:lnTo>
                    <a:pt x="746" y="240"/>
                  </a:lnTo>
                  <a:lnTo>
                    <a:pt x="744" y="239"/>
                  </a:lnTo>
                  <a:lnTo>
                    <a:pt x="742" y="239"/>
                  </a:lnTo>
                  <a:lnTo>
                    <a:pt x="737" y="240"/>
                  </a:lnTo>
                  <a:lnTo>
                    <a:pt x="739" y="239"/>
                  </a:lnTo>
                  <a:lnTo>
                    <a:pt x="737" y="237"/>
                  </a:lnTo>
                  <a:lnTo>
                    <a:pt x="733" y="237"/>
                  </a:lnTo>
                  <a:lnTo>
                    <a:pt x="735" y="233"/>
                  </a:lnTo>
                  <a:lnTo>
                    <a:pt x="735" y="235"/>
                  </a:lnTo>
                  <a:lnTo>
                    <a:pt x="737" y="235"/>
                  </a:lnTo>
                  <a:lnTo>
                    <a:pt x="739" y="235"/>
                  </a:lnTo>
                  <a:lnTo>
                    <a:pt x="742" y="236"/>
                  </a:lnTo>
                  <a:lnTo>
                    <a:pt x="744" y="236"/>
                  </a:lnTo>
                  <a:lnTo>
                    <a:pt x="746" y="236"/>
                  </a:lnTo>
                  <a:lnTo>
                    <a:pt x="748" y="234"/>
                  </a:lnTo>
                  <a:lnTo>
                    <a:pt x="748" y="233"/>
                  </a:lnTo>
                  <a:lnTo>
                    <a:pt x="744" y="232"/>
                  </a:lnTo>
                  <a:lnTo>
                    <a:pt x="742" y="232"/>
                  </a:lnTo>
                  <a:lnTo>
                    <a:pt x="739" y="232"/>
                  </a:lnTo>
                  <a:lnTo>
                    <a:pt x="739" y="231"/>
                  </a:lnTo>
                  <a:lnTo>
                    <a:pt x="731" y="228"/>
                  </a:lnTo>
                  <a:lnTo>
                    <a:pt x="733" y="229"/>
                  </a:lnTo>
                  <a:lnTo>
                    <a:pt x="733" y="232"/>
                  </a:lnTo>
                  <a:lnTo>
                    <a:pt x="731" y="232"/>
                  </a:lnTo>
                  <a:lnTo>
                    <a:pt x="729" y="232"/>
                  </a:lnTo>
                  <a:lnTo>
                    <a:pt x="729" y="233"/>
                  </a:lnTo>
                  <a:lnTo>
                    <a:pt x="729" y="234"/>
                  </a:lnTo>
                  <a:lnTo>
                    <a:pt x="727" y="235"/>
                  </a:lnTo>
                  <a:lnTo>
                    <a:pt x="725" y="235"/>
                  </a:lnTo>
                  <a:lnTo>
                    <a:pt x="723" y="233"/>
                  </a:lnTo>
                  <a:lnTo>
                    <a:pt x="716" y="232"/>
                  </a:lnTo>
                  <a:lnTo>
                    <a:pt x="716" y="233"/>
                  </a:lnTo>
                  <a:lnTo>
                    <a:pt x="716" y="232"/>
                  </a:lnTo>
                  <a:lnTo>
                    <a:pt x="710" y="232"/>
                  </a:lnTo>
                  <a:lnTo>
                    <a:pt x="710" y="234"/>
                  </a:lnTo>
                  <a:lnTo>
                    <a:pt x="708" y="234"/>
                  </a:lnTo>
                  <a:lnTo>
                    <a:pt x="706" y="234"/>
                  </a:lnTo>
                  <a:lnTo>
                    <a:pt x="704" y="233"/>
                  </a:lnTo>
                  <a:lnTo>
                    <a:pt x="704" y="234"/>
                  </a:lnTo>
                  <a:lnTo>
                    <a:pt x="704" y="235"/>
                  </a:lnTo>
                  <a:lnTo>
                    <a:pt x="704" y="233"/>
                  </a:lnTo>
                  <a:lnTo>
                    <a:pt x="699" y="234"/>
                  </a:lnTo>
                  <a:lnTo>
                    <a:pt x="697" y="235"/>
                  </a:lnTo>
                  <a:lnTo>
                    <a:pt x="697" y="233"/>
                  </a:lnTo>
                  <a:lnTo>
                    <a:pt x="699" y="232"/>
                  </a:lnTo>
                  <a:lnTo>
                    <a:pt x="702" y="232"/>
                  </a:lnTo>
                  <a:lnTo>
                    <a:pt x="702" y="231"/>
                  </a:lnTo>
                  <a:lnTo>
                    <a:pt x="702" y="229"/>
                  </a:lnTo>
                  <a:lnTo>
                    <a:pt x="695" y="229"/>
                  </a:lnTo>
                  <a:lnTo>
                    <a:pt x="695" y="228"/>
                  </a:lnTo>
                  <a:lnTo>
                    <a:pt x="689" y="225"/>
                  </a:lnTo>
                  <a:lnTo>
                    <a:pt x="685" y="225"/>
                  </a:lnTo>
                  <a:lnTo>
                    <a:pt x="683" y="224"/>
                  </a:lnTo>
                  <a:lnTo>
                    <a:pt x="683" y="223"/>
                  </a:lnTo>
                  <a:lnTo>
                    <a:pt x="704" y="225"/>
                  </a:lnTo>
                  <a:lnTo>
                    <a:pt x="712" y="220"/>
                  </a:lnTo>
                  <a:lnTo>
                    <a:pt x="716" y="220"/>
                  </a:lnTo>
                  <a:lnTo>
                    <a:pt x="718" y="219"/>
                  </a:lnTo>
                  <a:lnTo>
                    <a:pt x="718" y="217"/>
                  </a:lnTo>
                  <a:lnTo>
                    <a:pt x="714" y="216"/>
                  </a:lnTo>
                  <a:lnTo>
                    <a:pt x="712" y="215"/>
                  </a:lnTo>
                  <a:lnTo>
                    <a:pt x="708" y="213"/>
                  </a:lnTo>
                  <a:lnTo>
                    <a:pt x="706" y="213"/>
                  </a:lnTo>
                  <a:lnTo>
                    <a:pt x="708" y="212"/>
                  </a:lnTo>
                  <a:lnTo>
                    <a:pt x="704" y="211"/>
                  </a:lnTo>
                  <a:lnTo>
                    <a:pt x="702" y="210"/>
                  </a:lnTo>
                  <a:lnTo>
                    <a:pt x="702" y="211"/>
                  </a:lnTo>
                  <a:lnTo>
                    <a:pt x="699" y="211"/>
                  </a:lnTo>
                  <a:lnTo>
                    <a:pt x="699" y="210"/>
                  </a:lnTo>
                  <a:lnTo>
                    <a:pt x="697" y="210"/>
                  </a:lnTo>
                  <a:lnTo>
                    <a:pt x="693" y="211"/>
                  </a:lnTo>
                  <a:lnTo>
                    <a:pt x="693" y="210"/>
                  </a:lnTo>
                  <a:lnTo>
                    <a:pt x="693" y="209"/>
                  </a:lnTo>
                  <a:lnTo>
                    <a:pt x="693" y="208"/>
                  </a:lnTo>
                  <a:lnTo>
                    <a:pt x="691" y="208"/>
                  </a:lnTo>
                  <a:lnTo>
                    <a:pt x="691" y="207"/>
                  </a:lnTo>
                  <a:lnTo>
                    <a:pt x="689" y="207"/>
                  </a:lnTo>
                  <a:lnTo>
                    <a:pt x="687" y="207"/>
                  </a:lnTo>
                  <a:lnTo>
                    <a:pt x="685" y="207"/>
                  </a:lnTo>
                  <a:lnTo>
                    <a:pt x="683" y="209"/>
                  </a:lnTo>
                  <a:lnTo>
                    <a:pt x="683" y="216"/>
                  </a:lnTo>
                  <a:lnTo>
                    <a:pt x="678" y="217"/>
                  </a:lnTo>
                  <a:lnTo>
                    <a:pt x="676" y="216"/>
                  </a:lnTo>
                  <a:lnTo>
                    <a:pt x="674" y="216"/>
                  </a:lnTo>
                  <a:lnTo>
                    <a:pt x="672" y="216"/>
                  </a:lnTo>
                  <a:lnTo>
                    <a:pt x="676" y="213"/>
                  </a:lnTo>
                  <a:lnTo>
                    <a:pt x="678" y="212"/>
                  </a:lnTo>
                  <a:lnTo>
                    <a:pt x="676" y="210"/>
                  </a:lnTo>
                  <a:lnTo>
                    <a:pt x="672" y="212"/>
                  </a:lnTo>
                  <a:lnTo>
                    <a:pt x="670" y="212"/>
                  </a:lnTo>
                  <a:lnTo>
                    <a:pt x="674" y="210"/>
                  </a:lnTo>
                  <a:lnTo>
                    <a:pt x="672" y="209"/>
                  </a:lnTo>
                  <a:lnTo>
                    <a:pt x="674" y="208"/>
                  </a:lnTo>
                  <a:lnTo>
                    <a:pt x="678" y="208"/>
                  </a:lnTo>
                  <a:lnTo>
                    <a:pt x="680" y="205"/>
                  </a:lnTo>
                  <a:lnTo>
                    <a:pt x="680" y="203"/>
                  </a:lnTo>
                  <a:lnTo>
                    <a:pt x="676" y="203"/>
                  </a:lnTo>
                  <a:lnTo>
                    <a:pt x="678" y="202"/>
                  </a:lnTo>
                  <a:lnTo>
                    <a:pt x="676" y="201"/>
                  </a:lnTo>
                  <a:lnTo>
                    <a:pt x="674" y="201"/>
                  </a:lnTo>
                  <a:lnTo>
                    <a:pt x="670" y="202"/>
                  </a:lnTo>
                  <a:lnTo>
                    <a:pt x="668" y="201"/>
                  </a:lnTo>
                  <a:lnTo>
                    <a:pt x="664" y="208"/>
                  </a:lnTo>
                  <a:lnTo>
                    <a:pt x="662" y="209"/>
                  </a:lnTo>
                  <a:lnTo>
                    <a:pt x="662" y="210"/>
                  </a:lnTo>
                  <a:lnTo>
                    <a:pt x="662" y="212"/>
                  </a:lnTo>
                  <a:lnTo>
                    <a:pt x="659" y="212"/>
                  </a:lnTo>
                  <a:lnTo>
                    <a:pt x="659" y="213"/>
                  </a:lnTo>
                  <a:lnTo>
                    <a:pt x="659" y="216"/>
                  </a:lnTo>
                  <a:lnTo>
                    <a:pt x="655" y="216"/>
                  </a:lnTo>
                  <a:lnTo>
                    <a:pt x="653" y="218"/>
                  </a:lnTo>
                  <a:lnTo>
                    <a:pt x="653" y="213"/>
                  </a:lnTo>
                  <a:lnTo>
                    <a:pt x="651" y="211"/>
                  </a:lnTo>
                  <a:lnTo>
                    <a:pt x="653" y="210"/>
                  </a:lnTo>
                  <a:lnTo>
                    <a:pt x="653" y="204"/>
                  </a:lnTo>
                  <a:lnTo>
                    <a:pt x="651" y="205"/>
                  </a:lnTo>
                  <a:lnTo>
                    <a:pt x="634" y="221"/>
                  </a:lnTo>
                  <a:lnTo>
                    <a:pt x="636" y="220"/>
                  </a:lnTo>
                  <a:lnTo>
                    <a:pt x="630" y="225"/>
                  </a:lnTo>
                  <a:lnTo>
                    <a:pt x="628" y="226"/>
                  </a:lnTo>
                  <a:lnTo>
                    <a:pt x="628" y="223"/>
                  </a:lnTo>
                  <a:lnTo>
                    <a:pt x="630" y="221"/>
                  </a:lnTo>
                  <a:lnTo>
                    <a:pt x="632" y="220"/>
                  </a:lnTo>
                  <a:lnTo>
                    <a:pt x="632" y="217"/>
                  </a:lnTo>
                  <a:lnTo>
                    <a:pt x="632" y="216"/>
                  </a:lnTo>
                  <a:lnTo>
                    <a:pt x="640" y="207"/>
                  </a:lnTo>
                  <a:lnTo>
                    <a:pt x="638" y="205"/>
                  </a:lnTo>
                  <a:lnTo>
                    <a:pt x="634" y="208"/>
                  </a:lnTo>
                  <a:lnTo>
                    <a:pt x="632" y="208"/>
                  </a:lnTo>
                  <a:lnTo>
                    <a:pt x="632" y="207"/>
                  </a:lnTo>
                  <a:lnTo>
                    <a:pt x="630" y="205"/>
                  </a:lnTo>
                  <a:lnTo>
                    <a:pt x="630" y="204"/>
                  </a:lnTo>
                  <a:lnTo>
                    <a:pt x="628" y="203"/>
                  </a:lnTo>
                  <a:lnTo>
                    <a:pt x="626" y="205"/>
                  </a:lnTo>
                  <a:lnTo>
                    <a:pt x="626" y="204"/>
                  </a:lnTo>
                  <a:lnTo>
                    <a:pt x="624" y="204"/>
                  </a:lnTo>
                  <a:lnTo>
                    <a:pt x="624" y="208"/>
                  </a:lnTo>
                  <a:lnTo>
                    <a:pt x="619" y="208"/>
                  </a:lnTo>
                  <a:lnTo>
                    <a:pt x="622" y="209"/>
                  </a:lnTo>
                  <a:lnTo>
                    <a:pt x="624" y="210"/>
                  </a:lnTo>
                  <a:lnTo>
                    <a:pt x="624" y="211"/>
                  </a:lnTo>
                  <a:lnTo>
                    <a:pt x="619" y="212"/>
                  </a:lnTo>
                  <a:lnTo>
                    <a:pt x="617" y="213"/>
                  </a:lnTo>
                  <a:lnTo>
                    <a:pt x="619" y="216"/>
                  </a:lnTo>
                  <a:lnTo>
                    <a:pt x="611" y="216"/>
                  </a:lnTo>
                  <a:lnTo>
                    <a:pt x="609" y="218"/>
                  </a:lnTo>
                  <a:lnTo>
                    <a:pt x="607" y="219"/>
                  </a:lnTo>
                  <a:lnTo>
                    <a:pt x="605" y="221"/>
                  </a:lnTo>
                  <a:lnTo>
                    <a:pt x="603" y="223"/>
                  </a:lnTo>
                  <a:lnTo>
                    <a:pt x="605" y="224"/>
                  </a:lnTo>
                  <a:lnTo>
                    <a:pt x="603" y="227"/>
                  </a:lnTo>
                  <a:lnTo>
                    <a:pt x="600" y="227"/>
                  </a:lnTo>
                  <a:lnTo>
                    <a:pt x="600" y="225"/>
                  </a:lnTo>
                  <a:lnTo>
                    <a:pt x="598" y="225"/>
                  </a:lnTo>
                  <a:lnTo>
                    <a:pt x="598" y="223"/>
                  </a:lnTo>
                  <a:lnTo>
                    <a:pt x="590" y="221"/>
                  </a:lnTo>
                  <a:lnTo>
                    <a:pt x="592" y="224"/>
                  </a:lnTo>
                  <a:lnTo>
                    <a:pt x="590" y="224"/>
                  </a:lnTo>
                  <a:lnTo>
                    <a:pt x="588" y="224"/>
                  </a:lnTo>
                  <a:lnTo>
                    <a:pt x="588" y="223"/>
                  </a:lnTo>
                  <a:lnTo>
                    <a:pt x="588" y="221"/>
                  </a:lnTo>
                  <a:lnTo>
                    <a:pt x="586" y="221"/>
                  </a:lnTo>
                  <a:lnTo>
                    <a:pt x="586" y="220"/>
                  </a:lnTo>
                  <a:lnTo>
                    <a:pt x="584" y="220"/>
                  </a:lnTo>
                  <a:lnTo>
                    <a:pt x="582" y="220"/>
                  </a:lnTo>
                  <a:lnTo>
                    <a:pt x="582" y="224"/>
                  </a:lnTo>
                  <a:lnTo>
                    <a:pt x="579" y="220"/>
                  </a:lnTo>
                  <a:lnTo>
                    <a:pt x="577" y="220"/>
                  </a:lnTo>
                  <a:lnTo>
                    <a:pt x="577" y="224"/>
                  </a:lnTo>
                  <a:lnTo>
                    <a:pt x="584" y="225"/>
                  </a:lnTo>
                  <a:lnTo>
                    <a:pt x="584" y="229"/>
                  </a:lnTo>
                  <a:lnTo>
                    <a:pt x="586" y="232"/>
                  </a:lnTo>
                  <a:lnTo>
                    <a:pt x="586" y="234"/>
                  </a:lnTo>
                  <a:lnTo>
                    <a:pt x="573" y="226"/>
                  </a:lnTo>
                  <a:lnTo>
                    <a:pt x="575" y="229"/>
                  </a:lnTo>
                  <a:lnTo>
                    <a:pt x="573" y="229"/>
                  </a:lnTo>
                  <a:lnTo>
                    <a:pt x="573" y="231"/>
                  </a:lnTo>
                  <a:lnTo>
                    <a:pt x="571" y="231"/>
                  </a:lnTo>
                  <a:lnTo>
                    <a:pt x="571" y="232"/>
                  </a:lnTo>
                  <a:lnTo>
                    <a:pt x="569" y="231"/>
                  </a:lnTo>
                  <a:lnTo>
                    <a:pt x="571" y="228"/>
                  </a:lnTo>
                  <a:lnTo>
                    <a:pt x="569" y="229"/>
                  </a:lnTo>
                  <a:lnTo>
                    <a:pt x="567" y="231"/>
                  </a:lnTo>
                  <a:lnTo>
                    <a:pt x="565" y="233"/>
                  </a:lnTo>
                  <a:lnTo>
                    <a:pt x="565" y="236"/>
                  </a:lnTo>
                  <a:lnTo>
                    <a:pt x="560" y="239"/>
                  </a:lnTo>
                  <a:lnTo>
                    <a:pt x="558" y="241"/>
                  </a:lnTo>
                  <a:lnTo>
                    <a:pt x="556" y="242"/>
                  </a:lnTo>
                  <a:lnTo>
                    <a:pt x="558" y="240"/>
                  </a:lnTo>
                  <a:lnTo>
                    <a:pt x="560" y="228"/>
                  </a:lnTo>
                  <a:lnTo>
                    <a:pt x="556" y="229"/>
                  </a:lnTo>
                  <a:lnTo>
                    <a:pt x="552" y="233"/>
                  </a:lnTo>
                  <a:lnTo>
                    <a:pt x="550" y="240"/>
                  </a:lnTo>
                  <a:lnTo>
                    <a:pt x="550" y="232"/>
                  </a:lnTo>
                  <a:lnTo>
                    <a:pt x="544" y="233"/>
                  </a:lnTo>
                  <a:lnTo>
                    <a:pt x="542" y="235"/>
                  </a:lnTo>
                  <a:lnTo>
                    <a:pt x="542" y="239"/>
                  </a:lnTo>
                  <a:lnTo>
                    <a:pt x="544" y="241"/>
                  </a:lnTo>
                  <a:lnTo>
                    <a:pt x="546" y="241"/>
                  </a:lnTo>
                  <a:lnTo>
                    <a:pt x="548" y="243"/>
                  </a:lnTo>
                  <a:lnTo>
                    <a:pt x="548" y="244"/>
                  </a:lnTo>
                  <a:lnTo>
                    <a:pt x="546" y="244"/>
                  </a:lnTo>
                  <a:lnTo>
                    <a:pt x="544" y="242"/>
                  </a:lnTo>
                  <a:lnTo>
                    <a:pt x="542" y="241"/>
                  </a:lnTo>
                  <a:lnTo>
                    <a:pt x="535" y="237"/>
                  </a:lnTo>
                  <a:lnTo>
                    <a:pt x="533" y="237"/>
                  </a:lnTo>
                  <a:lnTo>
                    <a:pt x="535" y="241"/>
                  </a:lnTo>
                  <a:lnTo>
                    <a:pt x="537" y="242"/>
                  </a:lnTo>
                  <a:lnTo>
                    <a:pt x="535" y="243"/>
                  </a:lnTo>
                  <a:lnTo>
                    <a:pt x="533" y="242"/>
                  </a:lnTo>
                  <a:lnTo>
                    <a:pt x="533" y="243"/>
                  </a:lnTo>
                  <a:lnTo>
                    <a:pt x="531" y="242"/>
                  </a:lnTo>
                  <a:lnTo>
                    <a:pt x="529" y="242"/>
                  </a:lnTo>
                  <a:lnTo>
                    <a:pt x="531" y="240"/>
                  </a:lnTo>
                  <a:lnTo>
                    <a:pt x="529" y="239"/>
                  </a:lnTo>
                  <a:lnTo>
                    <a:pt x="527" y="243"/>
                  </a:lnTo>
                  <a:lnTo>
                    <a:pt x="527" y="244"/>
                  </a:lnTo>
                  <a:lnTo>
                    <a:pt x="527" y="245"/>
                  </a:lnTo>
                  <a:lnTo>
                    <a:pt x="520" y="248"/>
                  </a:lnTo>
                  <a:lnTo>
                    <a:pt x="518" y="251"/>
                  </a:lnTo>
                  <a:lnTo>
                    <a:pt x="518" y="252"/>
                  </a:lnTo>
                  <a:lnTo>
                    <a:pt x="523" y="251"/>
                  </a:lnTo>
                  <a:lnTo>
                    <a:pt x="523" y="252"/>
                  </a:lnTo>
                  <a:lnTo>
                    <a:pt x="520" y="252"/>
                  </a:lnTo>
                  <a:lnTo>
                    <a:pt x="520" y="256"/>
                  </a:lnTo>
                  <a:lnTo>
                    <a:pt x="518" y="255"/>
                  </a:lnTo>
                  <a:lnTo>
                    <a:pt x="516" y="255"/>
                  </a:lnTo>
                  <a:lnTo>
                    <a:pt x="518" y="256"/>
                  </a:lnTo>
                  <a:lnTo>
                    <a:pt x="516" y="257"/>
                  </a:lnTo>
                  <a:lnTo>
                    <a:pt x="514" y="256"/>
                  </a:lnTo>
                  <a:lnTo>
                    <a:pt x="514" y="257"/>
                  </a:lnTo>
                  <a:lnTo>
                    <a:pt x="512" y="257"/>
                  </a:lnTo>
                  <a:lnTo>
                    <a:pt x="508" y="258"/>
                  </a:lnTo>
                  <a:lnTo>
                    <a:pt x="506" y="259"/>
                  </a:lnTo>
                  <a:lnTo>
                    <a:pt x="504" y="259"/>
                  </a:lnTo>
                  <a:lnTo>
                    <a:pt x="504" y="260"/>
                  </a:lnTo>
                  <a:lnTo>
                    <a:pt x="506" y="261"/>
                  </a:lnTo>
                  <a:lnTo>
                    <a:pt x="510" y="260"/>
                  </a:lnTo>
                  <a:lnTo>
                    <a:pt x="514" y="261"/>
                  </a:lnTo>
                  <a:lnTo>
                    <a:pt x="518" y="260"/>
                  </a:lnTo>
                  <a:lnTo>
                    <a:pt x="520" y="261"/>
                  </a:lnTo>
                  <a:lnTo>
                    <a:pt x="516" y="261"/>
                  </a:lnTo>
                  <a:lnTo>
                    <a:pt x="516" y="263"/>
                  </a:lnTo>
                  <a:lnTo>
                    <a:pt x="516" y="265"/>
                  </a:lnTo>
                  <a:lnTo>
                    <a:pt x="512" y="264"/>
                  </a:lnTo>
                  <a:lnTo>
                    <a:pt x="508" y="264"/>
                  </a:lnTo>
                  <a:lnTo>
                    <a:pt x="508" y="263"/>
                  </a:lnTo>
                  <a:lnTo>
                    <a:pt x="504" y="263"/>
                  </a:lnTo>
                  <a:lnTo>
                    <a:pt x="501" y="264"/>
                  </a:lnTo>
                  <a:lnTo>
                    <a:pt x="499" y="265"/>
                  </a:lnTo>
                  <a:lnTo>
                    <a:pt x="501" y="267"/>
                  </a:lnTo>
                  <a:lnTo>
                    <a:pt x="501" y="268"/>
                  </a:lnTo>
                  <a:lnTo>
                    <a:pt x="501" y="271"/>
                  </a:lnTo>
                  <a:lnTo>
                    <a:pt x="501" y="272"/>
                  </a:lnTo>
                  <a:lnTo>
                    <a:pt x="499" y="272"/>
                  </a:lnTo>
                  <a:lnTo>
                    <a:pt x="499" y="273"/>
                  </a:lnTo>
                  <a:lnTo>
                    <a:pt x="497" y="273"/>
                  </a:lnTo>
                  <a:lnTo>
                    <a:pt x="497" y="267"/>
                  </a:lnTo>
                  <a:lnTo>
                    <a:pt x="495" y="268"/>
                  </a:lnTo>
                  <a:lnTo>
                    <a:pt x="493" y="269"/>
                  </a:lnTo>
                  <a:lnTo>
                    <a:pt x="491" y="269"/>
                  </a:lnTo>
                  <a:lnTo>
                    <a:pt x="491" y="271"/>
                  </a:lnTo>
                  <a:lnTo>
                    <a:pt x="493" y="271"/>
                  </a:lnTo>
                  <a:lnTo>
                    <a:pt x="493" y="272"/>
                  </a:lnTo>
                  <a:lnTo>
                    <a:pt x="491" y="272"/>
                  </a:lnTo>
                  <a:lnTo>
                    <a:pt x="489" y="273"/>
                  </a:lnTo>
                  <a:lnTo>
                    <a:pt x="489" y="274"/>
                  </a:lnTo>
                  <a:lnTo>
                    <a:pt x="489" y="275"/>
                  </a:lnTo>
                  <a:lnTo>
                    <a:pt x="491" y="276"/>
                  </a:lnTo>
                  <a:lnTo>
                    <a:pt x="489" y="276"/>
                  </a:lnTo>
                  <a:lnTo>
                    <a:pt x="491" y="277"/>
                  </a:lnTo>
                  <a:lnTo>
                    <a:pt x="489" y="277"/>
                  </a:lnTo>
                  <a:lnTo>
                    <a:pt x="487" y="280"/>
                  </a:lnTo>
                  <a:lnTo>
                    <a:pt x="485" y="280"/>
                  </a:lnTo>
                  <a:lnTo>
                    <a:pt x="485" y="281"/>
                  </a:lnTo>
                  <a:lnTo>
                    <a:pt x="487" y="281"/>
                  </a:lnTo>
                  <a:lnTo>
                    <a:pt x="493" y="280"/>
                  </a:lnTo>
                  <a:lnTo>
                    <a:pt x="487" y="283"/>
                  </a:lnTo>
                  <a:lnTo>
                    <a:pt x="483" y="282"/>
                  </a:lnTo>
                  <a:lnTo>
                    <a:pt x="480" y="282"/>
                  </a:lnTo>
                  <a:lnTo>
                    <a:pt x="480" y="281"/>
                  </a:lnTo>
                  <a:lnTo>
                    <a:pt x="478" y="281"/>
                  </a:lnTo>
                  <a:lnTo>
                    <a:pt x="476" y="282"/>
                  </a:lnTo>
                  <a:lnTo>
                    <a:pt x="474" y="284"/>
                  </a:lnTo>
                  <a:lnTo>
                    <a:pt x="472" y="285"/>
                  </a:lnTo>
                  <a:lnTo>
                    <a:pt x="472" y="287"/>
                  </a:lnTo>
                  <a:lnTo>
                    <a:pt x="474" y="287"/>
                  </a:lnTo>
                  <a:lnTo>
                    <a:pt x="472" y="289"/>
                  </a:lnTo>
                  <a:lnTo>
                    <a:pt x="470" y="290"/>
                  </a:lnTo>
                  <a:lnTo>
                    <a:pt x="470" y="292"/>
                  </a:lnTo>
                  <a:lnTo>
                    <a:pt x="468" y="292"/>
                  </a:lnTo>
                  <a:lnTo>
                    <a:pt x="466" y="292"/>
                  </a:lnTo>
                  <a:lnTo>
                    <a:pt x="464" y="292"/>
                  </a:lnTo>
                  <a:lnTo>
                    <a:pt x="461" y="295"/>
                  </a:lnTo>
                  <a:lnTo>
                    <a:pt x="464" y="296"/>
                  </a:lnTo>
                  <a:lnTo>
                    <a:pt x="461" y="297"/>
                  </a:lnTo>
                  <a:lnTo>
                    <a:pt x="459" y="297"/>
                  </a:lnTo>
                  <a:lnTo>
                    <a:pt x="459" y="298"/>
                  </a:lnTo>
                  <a:lnTo>
                    <a:pt x="457" y="298"/>
                  </a:lnTo>
                  <a:lnTo>
                    <a:pt x="457" y="299"/>
                  </a:lnTo>
                  <a:lnTo>
                    <a:pt x="455" y="299"/>
                  </a:lnTo>
                  <a:lnTo>
                    <a:pt x="455" y="301"/>
                  </a:lnTo>
                  <a:lnTo>
                    <a:pt x="459" y="301"/>
                  </a:lnTo>
                  <a:lnTo>
                    <a:pt x="457" y="303"/>
                  </a:lnTo>
                  <a:lnTo>
                    <a:pt x="455" y="303"/>
                  </a:lnTo>
                  <a:lnTo>
                    <a:pt x="453" y="303"/>
                  </a:lnTo>
                  <a:lnTo>
                    <a:pt x="455" y="305"/>
                  </a:lnTo>
                  <a:lnTo>
                    <a:pt x="455" y="306"/>
                  </a:lnTo>
                  <a:lnTo>
                    <a:pt x="457" y="305"/>
                  </a:lnTo>
                  <a:lnTo>
                    <a:pt x="459" y="306"/>
                  </a:lnTo>
                  <a:lnTo>
                    <a:pt x="457" y="307"/>
                  </a:lnTo>
                  <a:lnTo>
                    <a:pt x="453" y="307"/>
                  </a:lnTo>
                  <a:lnTo>
                    <a:pt x="451" y="308"/>
                  </a:lnTo>
                  <a:lnTo>
                    <a:pt x="451" y="311"/>
                  </a:lnTo>
                  <a:lnTo>
                    <a:pt x="449" y="311"/>
                  </a:lnTo>
                  <a:lnTo>
                    <a:pt x="447" y="312"/>
                  </a:lnTo>
                  <a:lnTo>
                    <a:pt x="445" y="314"/>
                  </a:lnTo>
                  <a:lnTo>
                    <a:pt x="447" y="313"/>
                  </a:lnTo>
                  <a:lnTo>
                    <a:pt x="449" y="312"/>
                  </a:lnTo>
                  <a:lnTo>
                    <a:pt x="453" y="312"/>
                  </a:lnTo>
                  <a:lnTo>
                    <a:pt x="453" y="313"/>
                  </a:lnTo>
                  <a:lnTo>
                    <a:pt x="453" y="315"/>
                  </a:lnTo>
                  <a:lnTo>
                    <a:pt x="449" y="314"/>
                  </a:lnTo>
                  <a:lnTo>
                    <a:pt x="449" y="315"/>
                  </a:lnTo>
                  <a:lnTo>
                    <a:pt x="447" y="316"/>
                  </a:lnTo>
                  <a:lnTo>
                    <a:pt x="447" y="317"/>
                  </a:lnTo>
                  <a:lnTo>
                    <a:pt x="447" y="319"/>
                  </a:lnTo>
                  <a:lnTo>
                    <a:pt x="445" y="319"/>
                  </a:lnTo>
                  <a:lnTo>
                    <a:pt x="445" y="320"/>
                  </a:lnTo>
                  <a:lnTo>
                    <a:pt x="445" y="321"/>
                  </a:lnTo>
                  <a:lnTo>
                    <a:pt x="447" y="321"/>
                  </a:lnTo>
                  <a:lnTo>
                    <a:pt x="447" y="324"/>
                  </a:lnTo>
                  <a:lnTo>
                    <a:pt x="445" y="323"/>
                  </a:lnTo>
                  <a:lnTo>
                    <a:pt x="443" y="323"/>
                  </a:lnTo>
                  <a:lnTo>
                    <a:pt x="440" y="321"/>
                  </a:lnTo>
                  <a:lnTo>
                    <a:pt x="443" y="323"/>
                  </a:lnTo>
                  <a:lnTo>
                    <a:pt x="440" y="324"/>
                  </a:lnTo>
                  <a:lnTo>
                    <a:pt x="438" y="324"/>
                  </a:lnTo>
                  <a:lnTo>
                    <a:pt x="438" y="325"/>
                  </a:lnTo>
                  <a:lnTo>
                    <a:pt x="440" y="327"/>
                  </a:lnTo>
                  <a:lnTo>
                    <a:pt x="440" y="325"/>
                  </a:lnTo>
                  <a:lnTo>
                    <a:pt x="443" y="324"/>
                  </a:lnTo>
                  <a:lnTo>
                    <a:pt x="443" y="325"/>
                  </a:lnTo>
                  <a:lnTo>
                    <a:pt x="443" y="328"/>
                  </a:lnTo>
                  <a:lnTo>
                    <a:pt x="440" y="329"/>
                  </a:lnTo>
                  <a:lnTo>
                    <a:pt x="438" y="328"/>
                  </a:lnTo>
                  <a:lnTo>
                    <a:pt x="436" y="329"/>
                  </a:lnTo>
                  <a:lnTo>
                    <a:pt x="434" y="329"/>
                  </a:lnTo>
                  <a:lnTo>
                    <a:pt x="432" y="330"/>
                  </a:lnTo>
                  <a:lnTo>
                    <a:pt x="432" y="331"/>
                  </a:lnTo>
                  <a:lnTo>
                    <a:pt x="430" y="332"/>
                  </a:lnTo>
                  <a:lnTo>
                    <a:pt x="428" y="333"/>
                  </a:lnTo>
                  <a:lnTo>
                    <a:pt x="428" y="336"/>
                  </a:lnTo>
                  <a:lnTo>
                    <a:pt x="430" y="336"/>
                  </a:lnTo>
                  <a:lnTo>
                    <a:pt x="432" y="335"/>
                  </a:lnTo>
                  <a:lnTo>
                    <a:pt x="434" y="336"/>
                  </a:lnTo>
                  <a:lnTo>
                    <a:pt x="428" y="336"/>
                  </a:lnTo>
                  <a:lnTo>
                    <a:pt x="428" y="338"/>
                  </a:lnTo>
                  <a:lnTo>
                    <a:pt x="430" y="339"/>
                  </a:lnTo>
                  <a:lnTo>
                    <a:pt x="428" y="340"/>
                  </a:lnTo>
                  <a:lnTo>
                    <a:pt x="426" y="341"/>
                  </a:lnTo>
                  <a:lnTo>
                    <a:pt x="421" y="339"/>
                  </a:lnTo>
                  <a:lnTo>
                    <a:pt x="419" y="341"/>
                  </a:lnTo>
                  <a:lnTo>
                    <a:pt x="415" y="343"/>
                  </a:lnTo>
                  <a:lnTo>
                    <a:pt x="415" y="344"/>
                  </a:lnTo>
                  <a:lnTo>
                    <a:pt x="409" y="348"/>
                  </a:lnTo>
                  <a:lnTo>
                    <a:pt x="409" y="351"/>
                  </a:lnTo>
                  <a:lnTo>
                    <a:pt x="403" y="353"/>
                  </a:lnTo>
                  <a:lnTo>
                    <a:pt x="403" y="354"/>
                  </a:lnTo>
                  <a:lnTo>
                    <a:pt x="405" y="355"/>
                  </a:lnTo>
                  <a:lnTo>
                    <a:pt x="407" y="354"/>
                  </a:lnTo>
                  <a:lnTo>
                    <a:pt x="407" y="356"/>
                  </a:lnTo>
                  <a:lnTo>
                    <a:pt x="409" y="359"/>
                  </a:lnTo>
                  <a:lnTo>
                    <a:pt x="426" y="353"/>
                  </a:lnTo>
                  <a:lnTo>
                    <a:pt x="428" y="352"/>
                  </a:lnTo>
                  <a:lnTo>
                    <a:pt x="428" y="353"/>
                  </a:lnTo>
                  <a:lnTo>
                    <a:pt x="424" y="354"/>
                  </a:lnTo>
                  <a:lnTo>
                    <a:pt x="421" y="355"/>
                  </a:lnTo>
                  <a:lnTo>
                    <a:pt x="417" y="357"/>
                  </a:lnTo>
                  <a:lnTo>
                    <a:pt x="417" y="359"/>
                  </a:lnTo>
                  <a:lnTo>
                    <a:pt x="413" y="360"/>
                  </a:lnTo>
                  <a:lnTo>
                    <a:pt x="411" y="360"/>
                  </a:lnTo>
                  <a:lnTo>
                    <a:pt x="409" y="360"/>
                  </a:lnTo>
                  <a:lnTo>
                    <a:pt x="411" y="361"/>
                  </a:lnTo>
                  <a:lnTo>
                    <a:pt x="409" y="361"/>
                  </a:lnTo>
                  <a:lnTo>
                    <a:pt x="407" y="361"/>
                  </a:lnTo>
                  <a:lnTo>
                    <a:pt x="407" y="360"/>
                  </a:lnTo>
                  <a:lnTo>
                    <a:pt x="403" y="356"/>
                  </a:lnTo>
                  <a:lnTo>
                    <a:pt x="400" y="357"/>
                  </a:lnTo>
                  <a:lnTo>
                    <a:pt x="398" y="357"/>
                  </a:lnTo>
                  <a:lnTo>
                    <a:pt x="396" y="359"/>
                  </a:lnTo>
                  <a:lnTo>
                    <a:pt x="396" y="360"/>
                  </a:lnTo>
                  <a:lnTo>
                    <a:pt x="398" y="361"/>
                  </a:lnTo>
                  <a:lnTo>
                    <a:pt x="396" y="362"/>
                  </a:lnTo>
                  <a:lnTo>
                    <a:pt x="394" y="361"/>
                  </a:lnTo>
                  <a:lnTo>
                    <a:pt x="394" y="360"/>
                  </a:lnTo>
                  <a:lnTo>
                    <a:pt x="394" y="359"/>
                  </a:lnTo>
                  <a:lnTo>
                    <a:pt x="388" y="361"/>
                  </a:lnTo>
                  <a:lnTo>
                    <a:pt x="386" y="361"/>
                  </a:lnTo>
                  <a:lnTo>
                    <a:pt x="386" y="363"/>
                  </a:lnTo>
                  <a:lnTo>
                    <a:pt x="384" y="363"/>
                  </a:lnTo>
                  <a:lnTo>
                    <a:pt x="384" y="364"/>
                  </a:lnTo>
                  <a:lnTo>
                    <a:pt x="381" y="364"/>
                  </a:lnTo>
                  <a:lnTo>
                    <a:pt x="379" y="363"/>
                  </a:lnTo>
                  <a:lnTo>
                    <a:pt x="379" y="364"/>
                  </a:lnTo>
                  <a:lnTo>
                    <a:pt x="377" y="365"/>
                  </a:lnTo>
                  <a:lnTo>
                    <a:pt x="375" y="365"/>
                  </a:lnTo>
                  <a:lnTo>
                    <a:pt x="371" y="367"/>
                  </a:lnTo>
                  <a:lnTo>
                    <a:pt x="371" y="370"/>
                  </a:lnTo>
                  <a:lnTo>
                    <a:pt x="369" y="369"/>
                  </a:lnTo>
                  <a:lnTo>
                    <a:pt x="365" y="369"/>
                  </a:lnTo>
                  <a:lnTo>
                    <a:pt x="363" y="370"/>
                  </a:lnTo>
                  <a:lnTo>
                    <a:pt x="363" y="371"/>
                  </a:lnTo>
                  <a:lnTo>
                    <a:pt x="365" y="372"/>
                  </a:lnTo>
                  <a:lnTo>
                    <a:pt x="367" y="373"/>
                  </a:lnTo>
                  <a:lnTo>
                    <a:pt x="369" y="372"/>
                  </a:lnTo>
                  <a:lnTo>
                    <a:pt x="371" y="373"/>
                  </a:lnTo>
                  <a:lnTo>
                    <a:pt x="371" y="375"/>
                  </a:lnTo>
                  <a:lnTo>
                    <a:pt x="371" y="376"/>
                  </a:lnTo>
                  <a:lnTo>
                    <a:pt x="369" y="376"/>
                  </a:lnTo>
                  <a:lnTo>
                    <a:pt x="358" y="375"/>
                  </a:lnTo>
                  <a:lnTo>
                    <a:pt x="356" y="376"/>
                  </a:lnTo>
                  <a:lnTo>
                    <a:pt x="354" y="376"/>
                  </a:lnTo>
                  <a:lnTo>
                    <a:pt x="354" y="377"/>
                  </a:lnTo>
                  <a:lnTo>
                    <a:pt x="356" y="377"/>
                  </a:lnTo>
                  <a:lnTo>
                    <a:pt x="354" y="377"/>
                  </a:lnTo>
                  <a:lnTo>
                    <a:pt x="354" y="378"/>
                  </a:lnTo>
                  <a:lnTo>
                    <a:pt x="356" y="378"/>
                  </a:lnTo>
                  <a:lnTo>
                    <a:pt x="358" y="378"/>
                  </a:lnTo>
                  <a:lnTo>
                    <a:pt x="356" y="379"/>
                  </a:lnTo>
                  <a:lnTo>
                    <a:pt x="356" y="383"/>
                  </a:lnTo>
                  <a:lnTo>
                    <a:pt x="354" y="380"/>
                  </a:lnTo>
                  <a:lnTo>
                    <a:pt x="350" y="380"/>
                  </a:lnTo>
                  <a:lnTo>
                    <a:pt x="348" y="384"/>
                  </a:lnTo>
                  <a:lnTo>
                    <a:pt x="350" y="384"/>
                  </a:lnTo>
                  <a:lnTo>
                    <a:pt x="350" y="385"/>
                  </a:lnTo>
                  <a:lnTo>
                    <a:pt x="348" y="384"/>
                  </a:lnTo>
                  <a:lnTo>
                    <a:pt x="348" y="383"/>
                  </a:lnTo>
                  <a:lnTo>
                    <a:pt x="346" y="384"/>
                  </a:lnTo>
                  <a:lnTo>
                    <a:pt x="341" y="384"/>
                  </a:lnTo>
                  <a:lnTo>
                    <a:pt x="341" y="385"/>
                  </a:lnTo>
                  <a:lnTo>
                    <a:pt x="337" y="383"/>
                  </a:lnTo>
                  <a:lnTo>
                    <a:pt x="335" y="384"/>
                  </a:lnTo>
                  <a:lnTo>
                    <a:pt x="337" y="386"/>
                  </a:lnTo>
                  <a:lnTo>
                    <a:pt x="337" y="387"/>
                  </a:lnTo>
                  <a:lnTo>
                    <a:pt x="352" y="386"/>
                  </a:lnTo>
                  <a:lnTo>
                    <a:pt x="348" y="387"/>
                  </a:lnTo>
                  <a:lnTo>
                    <a:pt x="348" y="388"/>
                  </a:lnTo>
                  <a:lnTo>
                    <a:pt x="354" y="387"/>
                  </a:lnTo>
                  <a:lnTo>
                    <a:pt x="352" y="388"/>
                  </a:lnTo>
                  <a:lnTo>
                    <a:pt x="344" y="388"/>
                  </a:lnTo>
                  <a:lnTo>
                    <a:pt x="341" y="388"/>
                  </a:lnTo>
                  <a:lnTo>
                    <a:pt x="339" y="388"/>
                  </a:lnTo>
                  <a:lnTo>
                    <a:pt x="337" y="389"/>
                  </a:lnTo>
                  <a:lnTo>
                    <a:pt x="337" y="391"/>
                  </a:lnTo>
                  <a:lnTo>
                    <a:pt x="335" y="391"/>
                  </a:lnTo>
                  <a:lnTo>
                    <a:pt x="333" y="391"/>
                  </a:lnTo>
                  <a:lnTo>
                    <a:pt x="333" y="392"/>
                  </a:lnTo>
                  <a:lnTo>
                    <a:pt x="337" y="392"/>
                  </a:lnTo>
                  <a:lnTo>
                    <a:pt x="337" y="393"/>
                  </a:lnTo>
                  <a:lnTo>
                    <a:pt x="337" y="394"/>
                  </a:lnTo>
                  <a:lnTo>
                    <a:pt x="335" y="396"/>
                  </a:lnTo>
                  <a:lnTo>
                    <a:pt x="335" y="397"/>
                  </a:lnTo>
                  <a:lnTo>
                    <a:pt x="335" y="399"/>
                  </a:lnTo>
                  <a:lnTo>
                    <a:pt x="335" y="400"/>
                  </a:lnTo>
                  <a:lnTo>
                    <a:pt x="335" y="401"/>
                  </a:lnTo>
                  <a:lnTo>
                    <a:pt x="339" y="401"/>
                  </a:lnTo>
                  <a:lnTo>
                    <a:pt x="348" y="399"/>
                  </a:lnTo>
                  <a:lnTo>
                    <a:pt x="350" y="400"/>
                  </a:lnTo>
                  <a:lnTo>
                    <a:pt x="352" y="400"/>
                  </a:lnTo>
                  <a:lnTo>
                    <a:pt x="356" y="395"/>
                  </a:lnTo>
                  <a:lnTo>
                    <a:pt x="356" y="397"/>
                  </a:lnTo>
                  <a:lnTo>
                    <a:pt x="356" y="399"/>
                  </a:lnTo>
                  <a:lnTo>
                    <a:pt x="356" y="400"/>
                  </a:lnTo>
                  <a:lnTo>
                    <a:pt x="360" y="400"/>
                  </a:lnTo>
                  <a:lnTo>
                    <a:pt x="363" y="399"/>
                  </a:lnTo>
                  <a:lnTo>
                    <a:pt x="363" y="400"/>
                  </a:lnTo>
                  <a:lnTo>
                    <a:pt x="367" y="397"/>
                  </a:lnTo>
                  <a:lnTo>
                    <a:pt x="367" y="394"/>
                  </a:lnTo>
                  <a:lnTo>
                    <a:pt x="371" y="394"/>
                  </a:lnTo>
                  <a:lnTo>
                    <a:pt x="369" y="396"/>
                  </a:lnTo>
                  <a:lnTo>
                    <a:pt x="369" y="399"/>
                  </a:lnTo>
                  <a:lnTo>
                    <a:pt x="371" y="397"/>
                  </a:lnTo>
                  <a:lnTo>
                    <a:pt x="373" y="399"/>
                  </a:lnTo>
                  <a:lnTo>
                    <a:pt x="369" y="400"/>
                  </a:lnTo>
                  <a:lnTo>
                    <a:pt x="365" y="401"/>
                  </a:lnTo>
                  <a:lnTo>
                    <a:pt x="365" y="402"/>
                  </a:lnTo>
                  <a:lnTo>
                    <a:pt x="365" y="403"/>
                  </a:lnTo>
                  <a:lnTo>
                    <a:pt x="363" y="404"/>
                  </a:lnTo>
                  <a:lnTo>
                    <a:pt x="363" y="403"/>
                  </a:lnTo>
                  <a:lnTo>
                    <a:pt x="360" y="402"/>
                  </a:lnTo>
                  <a:lnTo>
                    <a:pt x="358" y="401"/>
                  </a:lnTo>
                  <a:lnTo>
                    <a:pt x="356" y="401"/>
                  </a:lnTo>
                  <a:lnTo>
                    <a:pt x="352" y="401"/>
                  </a:lnTo>
                  <a:lnTo>
                    <a:pt x="350" y="401"/>
                  </a:lnTo>
                  <a:lnTo>
                    <a:pt x="346" y="401"/>
                  </a:lnTo>
                  <a:lnTo>
                    <a:pt x="344" y="401"/>
                  </a:lnTo>
                  <a:lnTo>
                    <a:pt x="341" y="402"/>
                  </a:lnTo>
                  <a:lnTo>
                    <a:pt x="337" y="402"/>
                  </a:lnTo>
                  <a:lnTo>
                    <a:pt x="335" y="403"/>
                  </a:lnTo>
                  <a:lnTo>
                    <a:pt x="335" y="405"/>
                  </a:lnTo>
                  <a:lnTo>
                    <a:pt x="337" y="405"/>
                  </a:lnTo>
                  <a:lnTo>
                    <a:pt x="337" y="404"/>
                  </a:lnTo>
                  <a:lnTo>
                    <a:pt x="339" y="407"/>
                  </a:lnTo>
                  <a:lnTo>
                    <a:pt x="335" y="407"/>
                  </a:lnTo>
                  <a:lnTo>
                    <a:pt x="335" y="405"/>
                  </a:lnTo>
                  <a:lnTo>
                    <a:pt x="333" y="405"/>
                  </a:lnTo>
                  <a:lnTo>
                    <a:pt x="333" y="407"/>
                  </a:lnTo>
                  <a:lnTo>
                    <a:pt x="337" y="409"/>
                  </a:lnTo>
                  <a:lnTo>
                    <a:pt x="341" y="408"/>
                  </a:lnTo>
                  <a:lnTo>
                    <a:pt x="344" y="408"/>
                  </a:lnTo>
                  <a:lnTo>
                    <a:pt x="339" y="411"/>
                  </a:lnTo>
                  <a:lnTo>
                    <a:pt x="337" y="412"/>
                  </a:lnTo>
                  <a:lnTo>
                    <a:pt x="335" y="413"/>
                  </a:lnTo>
                  <a:lnTo>
                    <a:pt x="337" y="415"/>
                  </a:lnTo>
                  <a:lnTo>
                    <a:pt x="339" y="416"/>
                  </a:lnTo>
                  <a:lnTo>
                    <a:pt x="341" y="415"/>
                  </a:lnTo>
                  <a:lnTo>
                    <a:pt x="341" y="416"/>
                  </a:lnTo>
                  <a:lnTo>
                    <a:pt x="344" y="418"/>
                  </a:lnTo>
                  <a:lnTo>
                    <a:pt x="341" y="418"/>
                  </a:lnTo>
                  <a:lnTo>
                    <a:pt x="339" y="419"/>
                  </a:lnTo>
                  <a:lnTo>
                    <a:pt x="341" y="420"/>
                  </a:lnTo>
                  <a:lnTo>
                    <a:pt x="344" y="419"/>
                  </a:lnTo>
                  <a:lnTo>
                    <a:pt x="346" y="417"/>
                  </a:lnTo>
                  <a:lnTo>
                    <a:pt x="346" y="416"/>
                  </a:lnTo>
                  <a:lnTo>
                    <a:pt x="348" y="415"/>
                  </a:lnTo>
                  <a:lnTo>
                    <a:pt x="354" y="410"/>
                  </a:lnTo>
                  <a:lnTo>
                    <a:pt x="356" y="409"/>
                  </a:lnTo>
                  <a:lnTo>
                    <a:pt x="356" y="410"/>
                  </a:lnTo>
                  <a:lnTo>
                    <a:pt x="360" y="410"/>
                  </a:lnTo>
                  <a:lnTo>
                    <a:pt x="363" y="410"/>
                  </a:lnTo>
                  <a:lnTo>
                    <a:pt x="358" y="411"/>
                  </a:lnTo>
                  <a:lnTo>
                    <a:pt x="358" y="413"/>
                  </a:lnTo>
                  <a:lnTo>
                    <a:pt x="356" y="412"/>
                  </a:lnTo>
                  <a:lnTo>
                    <a:pt x="356" y="411"/>
                  </a:lnTo>
                  <a:lnTo>
                    <a:pt x="350" y="416"/>
                  </a:lnTo>
                  <a:lnTo>
                    <a:pt x="352" y="416"/>
                  </a:lnTo>
                  <a:lnTo>
                    <a:pt x="352" y="417"/>
                  </a:lnTo>
                  <a:lnTo>
                    <a:pt x="350" y="417"/>
                  </a:lnTo>
                  <a:lnTo>
                    <a:pt x="344" y="421"/>
                  </a:lnTo>
                  <a:lnTo>
                    <a:pt x="346" y="421"/>
                  </a:lnTo>
                  <a:lnTo>
                    <a:pt x="352" y="421"/>
                  </a:lnTo>
                  <a:lnTo>
                    <a:pt x="354" y="421"/>
                  </a:lnTo>
                  <a:lnTo>
                    <a:pt x="348" y="422"/>
                  </a:lnTo>
                  <a:lnTo>
                    <a:pt x="346" y="424"/>
                  </a:lnTo>
                  <a:lnTo>
                    <a:pt x="344" y="424"/>
                  </a:lnTo>
                  <a:lnTo>
                    <a:pt x="341" y="425"/>
                  </a:lnTo>
                  <a:lnTo>
                    <a:pt x="341" y="424"/>
                  </a:lnTo>
                  <a:lnTo>
                    <a:pt x="337" y="427"/>
                  </a:lnTo>
                  <a:lnTo>
                    <a:pt x="337" y="428"/>
                  </a:lnTo>
                  <a:lnTo>
                    <a:pt x="337" y="429"/>
                  </a:lnTo>
                  <a:lnTo>
                    <a:pt x="339" y="429"/>
                  </a:lnTo>
                  <a:lnTo>
                    <a:pt x="341" y="429"/>
                  </a:lnTo>
                  <a:lnTo>
                    <a:pt x="341" y="428"/>
                  </a:lnTo>
                  <a:lnTo>
                    <a:pt x="341" y="429"/>
                  </a:lnTo>
                  <a:lnTo>
                    <a:pt x="344" y="429"/>
                  </a:lnTo>
                  <a:lnTo>
                    <a:pt x="346" y="428"/>
                  </a:lnTo>
                  <a:lnTo>
                    <a:pt x="344" y="427"/>
                  </a:lnTo>
                  <a:lnTo>
                    <a:pt x="346" y="428"/>
                  </a:lnTo>
                  <a:lnTo>
                    <a:pt x="350" y="427"/>
                  </a:lnTo>
                  <a:lnTo>
                    <a:pt x="352" y="426"/>
                  </a:lnTo>
                  <a:lnTo>
                    <a:pt x="354" y="426"/>
                  </a:lnTo>
                  <a:lnTo>
                    <a:pt x="350" y="429"/>
                  </a:lnTo>
                  <a:lnTo>
                    <a:pt x="350" y="430"/>
                  </a:lnTo>
                  <a:lnTo>
                    <a:pt x="348" y="433"/>
                  </a:lnTo>
                  <a:lnTo>
                    <a:pt x="348" y="434"/>
                  </a:lnTo>
                  <a:lnTo>
                    <a:pt x="348" y="435"/>
                  </a:lnTo>
                  <a:lnTo>
                    <a:pt x="346" y="435"/>
                  </a:lnTo>
                  <a:lnTo>
                    <a:pt x="344" y="435"/>
                  </a:lnTo>
                  <a:lnTo>
                    <a:pt x="344" y="434"/>
                  </a:lnTo>
                  <a:lnTo>
                    <a:pt x="341" y="434"/>
                  </a:lnTo>
                  <a:lnTo>
                    <a:pt x="339" y="440"/>
                  </a:lnTo>
                  <a:lnTo>
                    <a:pt x="354" y="445"/>
                  </a:lnTo>
                  <a:lnTo>
                    <a:pt x="356" y="445"/>
                  </a:lnTo>
                  <a:lnTo>
                    <a:pt x="358" y="444"/>
                  </a:lnTo>
                  <a:lnTo>
                    <a:pt x="358" y="449"/>
                  </a:lnTo>
                  <a:lnTo>
                    <a:pt x="360" y="448"/>
                  </a:lnTo>
                  <a:lnTo>
                    <a:pt x="363" y="449"/>
                  </a:lnTo>
                  <a:lnTo>
                    <a:pt x="363" y="448"/>
                  </a:lnTo>
                  <a:lnTo>
                    <a:pt x="367" y="448"/>
                  </a:lnTo>
                  <a:lnTo>
                    <a:pt x="365" y="449"/>
                  </a:lnTo>
                  <a:lnTo>
                    <a:pt x="369" y="450"/>
                  </a:lnTo>
                  <a:lnTo>
                    <a:pt x="373" y="449"/>
                  </a:lnTo>
                  <a:lnTo>
                    <a:pt x="375" y="448"/>
                  </a:lnTo>
                  <a:lnTo>
                    <a:pt x="377" y="445"/>
                  </a:lnTo>
                  <a:lnTo>
                    <a:pt x="379" y="446"/>
                  </a:lnTo>
                  <a:lnTo>
                    <a:pt x="386" y="445"/>
                  </a:lnTo>
                  <a:lnTo>
                    <a:pt x="390" y="441"/>
                  </a:lnTo>
                  <a:lnTo>
                    <a:pt x="394" y="440"/>
                  </a:lnTo>
                  <a:lnTo>
                    <a:pt x="394" y="438"/>
                  </a:lnTo>
                  <a:lnTo>
                    <a:pt x="396" y="437"/>
                  </a:lnTo>
                  <a:lnTo>
                    <a:pt x="400" y="434"/>
                  </a:lnTo>
                  <a:lnTo>
                    <a:pt x="400" y="433"/>
                  </a:lnTo>
                  <a:lnTo>
                    <a:pt x="405" y="434"/>
                  </a:lnTo>
                  <a:lnTo>
                    <a:pt x="407" y="434"/>
                  </a:lnTo>
                  <a:lnTo>
                    <a:pt x="409" y="434"/>
                  </a:lnTo>
                  <a:lnTo>
                    <a:pt x="411" y="430"/>
                  </a:lnTo>
                  <a:lnTo>
                    <a:pt x="413" y="429"/>
                  </a:lnTo>
                  <a:lnTo>
                    <a:pt x="413" y="428"/>
                  </a:lnTo>
                  <a:lnTo>
                    <a:pt x="411" y="427"/>
                  </a:lnTo>
                  <a:lnTo>
                    <a:pt x="409" y="426"/>
                  </a:lnTo>
                  <a:lnTo>
                    <a:pt x="411" y="426"/>
                  </a:lnTo>
                  <a:lnTo>
                    <a:pt x="411" y="425"/>
                  </a:lnTo>
                  <a:lnTo>
                    <a:pt x="411" y="424"/>
                  </a:lnTo>
                  <a:lnTo>
                    <a:pt x="413" y="425"/>
                  </a:lnTo>
                  <a:lnTo>
                    <a:pt x="413" y="426"/>
                  </a:lnTo>
                  <a:lnTo>
                    <a:pt x="415" y="426"/>
                  </a:lnTo>
                  <a:lnTo>
                    <a:pt x="415" y="425"/>
                  </a:lnTo>
                  <a:lnTo>
                    <a:pt x="413" y="424"/>
                  </a:lnTo>
                  <a:lnTo>
                    <a:pt x="413" y="421"/>
                  </a:lnTo>
                  <a:lnTo>
                    <a:pt x="415" y="421"/>
                  </a:lnTo>
                  <a:lnTo>
                    <a:pt x="415" y="420"/>
                  </a:lnTo>
                  <a:lnTo>
                    <a:pt x="417" y="421"/>
                  </a:lnTo>
                  <a:lnTo>
                    <a:pt x="415" y="422"/>
                  </a:lnTo>
                  <a:lnTo>
                    <a:pt x="417" y="430"/>
                  </a:lnTo>
                  <a:lnTo>
                    <a:pt x="419" y="430"/>
                  </a:lnTo>
                  <a:lnTo>
                    <a:pt x="421" y="432"/>
                  </a:lnTo>
                  <a:lnTo>
                    <a:pt x="424" y="432"/>
                  </a:lnTo>
                  <a:lnTo>
                    <a:pt x="426" y="433"/>
                  </a:lnTo>
                  <a:lnTo>
                    <a:pt x="424" y="433"/>
                  </a:lnTo>
                  <a:lnTo>
                    <a:pt x="424" y="435"/>
                  </a:lnTo>
                  <a:lnTo>
                    <a:pt x="426" y="443"/>
                  </a:lnTo>
                  <a:lnTo>
                    <a:pt x="426" y="444"/>
                  </a:lnTo>
                  <a:lnTo>
                    <a:pt x="426" y="445"/>
                  </a:lnTo>
                  <a:lnTo>
                    <a:pt x="428" y="444"/>
                  </a:lnTo>
                  <a:lnTo>
                    <a:pt x="428" y="443"/>
                  </a:lnTo>
                  <a:lnTo>
                    <a:pt x="430" y="444"/>
                  </a:lnTo>
                  <a:lnTo>
                    <a:pt x="428" y="445"/>
                  </a:lnTo>
                  <a:lnTo>
                    <a:pt x="430" y="445"/>
                  </a:lnTo>
                  <a:lnTo>
                    <a:pt x="430" y="446"/>
                  </a:lnTo>
                  <a:lnTo>
                    <a:pt x="428" y="448"/>
                  </a:lnTo>
                  <a:lnTo>
                    <a:pt x="432" y="449"/>
                  </a:lnTo>
                  <a:lnTo>
                    <a:pt x="432" y="450"/>
                  </a:lnTo>
                  <a:lnTo>
                    <a:pt x="432" y="452"/>
                  </a:lnTo>
                  <a:lnTo>
                    <a:pt x="434" y="452"/>
                  </a:lnTo>
                  <a:lnTo>
                    <a:pt x="434" y="453"/>
                  </a:lnTo>
                  <a:lnTo>
                    <a:pt x="434" y="454"/>
                  </a:lnTo>
                  <a:lnTo>
                    <a:pt x="434" y="457"/>
                  </a:lnTo>
                  <a:lnTo>
                    <a:pt x="434" y="459"/>
                  </a:lnTo>
                  <a:lnTo>
                    <a:pt x="436" y="459"/>
                  </a:lnTo>
                  <a:lnTo>
                    <a:pt x="440" y="465"/>
                  </a:lnTo>
                  <a:lnTo>
                    <a:pt x="443" y="467"/>
                  </a:lnTo>
                  <a:lnTo>
                    <a:pt x="445" y="468"/>
                  </a:lnTo>
                  <a:lnTo>
                    <a:pt x="447" y="469"/>
                  </a:lnTo>
                  <a:lnTo>
                    <a:pt x="449" y="472"/>
                  </a:lnTo>
                  <a:lnTo>
                    <a:pt x="449" y="473"/>
                  </a:lnTo>
                  <a:lnTo>
                    <a:pt x="447" y="473"/>
                  </a:lnTo>
                  <a:lnTo>
                    <a:pt x="445" y="473"/>
                  </a:lnTo>
                  <a:lnTo>
                    <a:pt x="447" y="475"/>
                  </a:lnTo>
                  <a:lnTo>
                    <a:pt x="445" y="475"/>
                  </a:lnTo>
                  <a:lnTo>
                    <a:pt x="443" y="475"/>
                  </a:lnTo>
                  <a:lnTo>
                    <a:pt x="443" y="476"/>
                  </a:lnTo>
                  <a:lnTo>
                    <a:pt x="451" y="484"/>
                  </a:lnTo>
                  <a:lnTo>
                    <a:pt x="449" y="485"/>
                  </a:lnTo>
                  <a:lnTo>
                    <a:pt x="449" y="486"/>
                  </a:lnTo>
                  <a:lnTo>
                    <a:pt x="449" y="488"/>
                  </a:lnTo>
                  <a:lnTo>
                    <a:pt x="451" y="488"/>
                  </a:lnTo>
                  <a:lnTo>
                    <a:pt x="455" y="488"/>
                  </a:lnTo>
                  <a:lnTo>
                    <a:pt x="459" y="486"/>
                  </a:lnTo>
                  <a:lnTo>
                    <a:pt x="464" y="486"/>
                  </a:lnTo>
                  <a:lnTo>
                    <a:pt x="466" y="488"/>
                  </a:lnTo>
                  <a:lnTo>
                    <a:pt x="468" y="486"/>
                  </a:lnTo>
                  <a:lnTo>
                    <a:pt x="470" y="485"/>
                  </a:lnTo>
                  <a:lnTo>
                    <a:pt x="468" y="482"/>
                  </a:lnTo>
                  <a:lnTo>
                    <a:pt x="472" y="478"/>
                  </a:lnTo>
                  <a:lnTo>
                    <a:pt x="474" y="478"/>
                  </a:lnTo>
                  <a:lnTo>
                    <a:pt x="474" y="477"/>
                  </a:lnTo>
                  <a:lnTo>
                    <a:pt x="478" y="476"/>
                  </a:lnTo>
                  <a:lnTo>
                    <a:pt x="483" y="476"/>
                  </a:lnTo>
                  <a:lnTo>
                    <a:pt x="485" y="476"/>
                  </a:lnTo>
                  <a:lnTo>
                    <a:pt x="487" y="476"/>
                  </a:lnTo>
                  <a:lnTo>
                    <a:pt x="491" y="476"/>
                  </a:lnTo>
                  <a:lnTo>
                    <a:pt x="493" y="476"/>
                  </a:lnTo>
                  <a:lnTo>
                    <a:pt x="499" y="468"/>
                  </a:lnTo>
                  <a:lnTo>
                    <a:pt x="499" y="465"/>
                  </a:lnTo>
                  <a:lnTo>
                    <a:pt x="501" y="464"/>
                  </a:lnTo>
                  <a:lnTo>
                    <a:pt x="501" y="461"/>
                  </a:lnTo>
                  <a:lnTo>
                    <a:pt x="504" y="458"/>
                  </a:lnTo>
                  <a:lnTo>
                    <a:pt x="504" y="457"/>
                  </a:lnTo>
                  <a:lnTo>
                    <a:pt x="501" y="456"/>
                  </a:lnTo>
                  <a:lnTo>
                    <a:pt x="504" y="453"/>
                  </a:lnTo>
                  <a:lnTo>
                    <a:pt x="504" y="452"/>
                  </a:lnTo>
                  <a:lnTo>
                    <a:pt x="501" y="451"/>
                  </a:lnTo>
                  <a:lnTo>
                    <a:pt x="501" y="450"/>
                  </a:lnTo>
                  <a:lnTo>
                    <a:pt x="504" y="451"/>
                  </a:lnTo>
                  <a:lnTo>
                    <a:pt x="506" y="450"/>
                  </a:lnTo>
                  <a:lnTo>
                    <a:pt x="504" y="450"/>
                  </a:lnTo>
                  <a:lnTo>
                    <a:pt x="504" y="449"/>
                  </a:lnTo>
                  <a:lnTo>
                    <a:pt x="506" y="448"/>
                  </a:lnTo>
                  <a:lnTo>
                    <a:pt x="506" y="444"/>
                  </a:lnTo>
                  <a:lnTo>
                    <a:pt x="501" y="442"/>
                  </a:lnTo>
                  <a:lnTo>
                    <a:pt x="504" y="443"/>
                  </a:lnTo>
                  <a:lnTo>
                    <a:pt x="506" y="442"/>
                  </a:lnTo>
                  <a:lnTo>
                    <a:pt x="508" y="442"/>
                  </a:lnTo>
                  <a:lnTo>
                    <a:pt x="504" y="441"/>
                  </a:lnTo>
                  <a:lnTo>
                    <a:pt x="497" y="440"/>
                  </a:lnTo>
                  <a:lnTo>
                    <a:pt x="504" y="440"/>
                  </a:lnTo>
                  <a:lnTo>
                    <a:pt x="506" y="440"/>
                  </a:lnTo>
                  <a:lnTo>
                    <a:pt x="508" y="440"/>
                  </a:lnTo>
                  <a:lnTo>
                    <a:pt x="510" y="437"/>
                  </a:lnTo>
                  <a:lnTo>
                    <a:pt x="512" y="437"/>
                  </a:lnTo>
                  <a:lnTo>
                    <a:pt x="518" y="435"/>
                  </a:lnTo>
                  <a:lnTo>
                    <a:pt x="518" y="433"/>
                  </a:lnTo>
                  <a:lnTo>
                    <a:pt x="518" y="434"/>
                  </a:lnTo>
                  <a:lnTo>
                    <a:pt x="518" y="435"/>
                  </a:lnTo>
                  <a:lnTo>
                    <a:pt x="523" y="435"/>
                  </a:lnTo>
                  <a:lnTo>
                    <a:pt x="525" y="434"/>
                  </a:lnTo>
                  <a:lnTo>
                    <a:pt x="529" y="432"/>
                  </a:lnTo>
                  <a:lnTo>
                    <a:pt x="527" y="429"/>
                  </a:lnTo>
                  <a:lnTo>
                    <a:pt x="529" y="430"/>
                  </a:lnTo>
                  <a:lnTo>
                    <a:pt x="531" y="430"/>
                  </a:lnTo>
                  <a:lnTo>
                    <a:pt x="531" y="429"/>
                  </a:lnTo>
                  <a:lnTo>
                    <a:pt x="533" y="429"/>
                  </a:lnTo>
                  <a:lnTo>
                    <a:pt x="533" y="428"/>
                  </a:lnTo>
                  <a:lnTo>
                    <a:pt x="518" y="429"/>
                  </a:lnTo>
                  <a:lnTo>
                    <a:pt x="514" y="429"/>
                  </a:lnTo>
                  <a:lnTo>
                    <a:pt x="514" y="430"/>
                  </a:lnTo>
                  <a:lnTo>
                    <a:pt x="512" y="429"/>
                  </a:lnTo>
                  <a:lnTo>
                    <a:pt x="512" y="428"/>
                  </a:lnTo>
                  <a:lnTo>
                    <a:pt x="504" y="427"/>
                  </a:lnTo>
                  <a:lnTo>
                    <a:pt x="501" y="427"/>
                  </a:lnTo>
                  <a:lnTo>
                    <a:pt x="499" y="427"/>
                  </a:lnTo>
                  <a:lnTo>
                    <a:pt x="501" y="426"/>
                  </a:lnTo>
                  <a:lnTo>
                    <a:pt x="501" y="425"/>
                  </a:lnTo>
                  <a:lnTo>
                    <a:pt x="504" y="426"/>
                  </a:lnTo>
                  <a:lnTo>
                    <a:pt x="506" y="425"/>
                  </a:lnTo>
                  <a:lnTo>
                    <a:pt x="510" y="425"/>
                  </a:lnTo>
                  <a:lnTo>
                    <a:pt x="512" y="427"/>
                  </a:lnTo>
                  <a:lnTo>
                    <a:pt x="514" y="426"/>
                  </a:lnTo>
                  <a:lnTo>
                    <a:pt x="516" y="426"/>
                  </a:lnTo>
                  <a:lnTo>
                    <a:pt x="518" y="427"/>
                  </a:lnTo>
                  <a:lnTo>
                    <a:pt x="518" y="426"/>
                  </a:lnTo>
                  <a:lnTo>
                    <a:pt x="520" y="426"/>
                  </a:lnTo>
                  <a:lnTo>
                    <a:pt x="520" y="428"/>
                  </a:lnTo>
                  <a:lnTo>
                    <a:pt x="523" y="428"/>
                  </a:lnTo>
                  <a:lnTo>
                    <a:pt x="531" y="426"/>
                  </a:lnTo>
                  <a:lnTo>
                    <a:pt x="535" y="424"/>
                  </a:lnTo>
                  <a:lnTo>
                    <a:pt x="535" y="422"/>
                  </a:lnTo>
                  <a:lnTo>
                    <a:pt x="537" y="420"/>
                  </a:lnTo>
                  <a:lnTo>
                    <a:pt x="535" y="418"/>
                  </a:lnTo>
                  <a:lnTo>
                    <a:pt x="531" y="417"/>
                  </a:lnTo>
                  <a:lnTo>
                    <a:pt x="529" y="415"/>
                  </a:lnTo>
                  <a:lnTo>
                    <a:pt x="531" y="415"/>
                  </a:lnTo>
                  <a:lnTo>
                    <a:pt x="531" y="413"/>
                  </a:lnTo>
                  <a:lnTo>
                    <a:pt x="525" y="412"/>
                  </a:lnTo>
                  <a:lnTo>
                    <a:pt x="525" y="411"/>
                  </a:lnTo>
                  <a:lnTo>
                    <a:pt x="525" y="409"/>
                  </a:lnTo>
                  <a:lnTo>
                    <a:pt x="518" y="410"/>
                  </a:lnTo>
                  <a:lnTo>
                    <a:pt x="518" y="409"/>
                  </a:lnTo>
                  <a:lnTo>
                    <a:pt x="518" y="408"/>
                  </a:lnTo>
                  <a:lnTo>
                    <a:pt x="516" y="408"/>
                  </a:lnTo>
                  <a:lnTo>
                    <a:pt x="516" y="409"/>
                  </a:lnTo>
                  <a:lnTo>
                    <a:pt x="514" y="411"/>
                  </a:lnTo>
                  <a:lnTo>
                    <a:pt x="506" y="416"/>
                  </a:lnTo>
                  <a:lnTo>
                    <a:pt x="504" y="416"/>
                  </a:lnTo>
                  <a:lnTo>
                    <a:pt x="499" y="417"/>
                  </a:lnTo>
                  <a:lnTo>
                    <a:pt x="497" y="416"/>
                  </a:lnTo>
                  <a:lnTo>
                    <a:pt x="501" y="416"/>
                  </a:lnTo>
                  <a:lnTo>
                    <a:pt x="504" y="415"/>
                  </a:lnTo>
                  <a:lnTo>
                    <a:pt x="506" y="413"/>
                  </a:lnTo>
                  <a:lnTo>
                    <a:pt x="508" y="412"/>
                  </a:lnTo>
                  <a:lnTo>
                    <a:pt x="514" y="410"/>
                  </a:lnTo>
                  <a:lnTo>
                    <a:pt x="514" y="409"/>
                  </a:lnTo>
                  <a:lnTo>
                    <a:pt x="514" y="408"/>
                  </a:lnTo>
                  <a:lnTo>
                    <a:pt x="512" y="407"/>
                  </a:lnTo>
                  <a:lnTo>
                    <a:pt x="512" y="405"/>
                  </a:lnTo>
                  <a:lnTo>
                    <a:pt x="512" y="404"/>
                  </a:lnTo>
                  <a:lnTo>
                    <a:pt x="512" y="403"/>
                  </a:lnTo>
                  <a:lnTo>
                    <a:pt x="510" y="393"/>
                  </a:lnTo>
                  <a:lnTo>
                    <a:pt x="512" y="391"/>
                  </a:lnTo>
                  <a:lnTo>
                    <a:pt x="512" y="389"/>
                  </a:lnTo>
                  <a:lnTo>
                    <a:pt x="516" y="392"/>
                  </a:lnTo>
                  <a:lnTo>
                    <a:pt x="516" y="389"/>
                  </a:lnTo>
                  <a:lnTo>
                    <a:pt x="514" y="387"/>
                  </a:lnTo>
                  <a:lnTo>
                    <a:pt x="516" y="381"/>
                  </a:lnTo>
                  <a:lnTo>
                    <a:pt x="514" y="380"/>
                  </a:lnTo>
                  <a:lnTo>
                    <a:pt x="514" y="378"/>
                  </a:lnTo>
                  <a:lnTo>
                    <a:pt x="514" y="377"/>
                  </a:lnTo>
                  <a:lnTo>
                    <a:pt x="518" y="378"/>
                  </a:lnTo>
                  <a:lnTo>
                    <a:pt x="518" y="377"/>
                  </a:lnTo>
                  <a:lnTo>
                    <a:pt x="520" y="377"/>
                  </a:lnTo>
                  <a:lnTo>
                    <a:pt x="523" y="376"/>
                  </a:lnTo>
                  <a:lnTo>
                    <a:pt x="523" y="375"/>
                  </a:lnTo>
                  <a:lnTo>
                    <a:pt x="523" y="372"/>
                  </a:lnTo>
                  <a:lnTo>
                    <a:pt x="520" y="371"/>
                  </a:lnTo>
                  <a:lnTo>
                    <a:pt x="520" y="370"/>
                  </a:lnTo>
                  <a:lnTo>
                    <a:pt x="523" y="371"/>
                  </a:lnTo>
                  <a:lnTo>
                    <a:pt x="525" y="372"/>
                  </a:lnTo>
                  <a:lnTo>
                    <a:pt x="527" y="370"/>
                  </a:lnTo>
                  <a:lnTo>
                    <a:pt x="529" y="371"/>
                  </a:lnTo>
                  <a:lnTo>
                    <a:pt x="529" y="370"/>
                  </a:lnTo>
                  <a:lnTo>
                    <a:pt x="531" y="369"/>
                  </a:lnTo>
                  <a:lnTo>
                    <a:pt x="527" y="368"/>
                  </a:lnTo>
                  <a:lnTo>
                    <a:pt x="529" y="368"/>
                  </a:lnTo>
                  <a:lnTo>
                    <a:pt x="531" y="368"/>
                  </a:lnTo>
                  <a:lnTo>
                    <a:pt x="531" y="367"/>
                  </a:lnTo>
                  <a:lnTo>
                    <a:pt x="533" y="367"/>
                  </a:lnTo>
                  <a:lnTo>
                    <a:pt x="533" y="364"/>
                  </a:lnTo>
                  <a:lnTo>
                    <a:pt x="535" y="364"/>
                  </a:lnTo>
                  <a:lnTo>
                    <a:pt x="535" y="363"/>
                  </a:lnTo>
                  <a:lnTo>
                    <a:pt x="537" y="362"/>
                  </a:lnTo>
                  <a:lnTo>
                    <a:pt x="539" y="363"/>
                  </a:lnTo>
                  <a:lnTo>
                    <a:pt x="544" y="362"/>
                  </a:lnTo>
                  <a:lnTo>
                    <a:pt x="544" y="360"/>
                  </a:lnTo>
                  <a:lnTo>
                    <a:pt x="548" y="359"/>
                  </a:lnTo>
                  <a:lnTo>
                    <a:pt x="550" y="359"/>
                  </a:lnTo>
                  <a:lnTo>
                    <a:pt x="552" y="359"/>
                  </a:lnTo>
                  <a:lnTo>
                    <a:pt x="554" y="356"/>
                  </a:lnTo>
                  <a:lnTo>
                    <a:pt x="556" y="355"/>
                  </a:lnTo>
                  <a:lnTo>
                    <a:pt x="558" y="356"/>
                  </a:lnTo>
                  <a:lnTo>
                    <a:pt x="558" y="355"/>
                  </a:lnTo>
                  <a:lnTo>
                    <a:pt x="563" y="354"/>
                  </a:lnTo>
                  <a:lnTo>
                    <a:pt x="563" y="353"/>
                  </a:lnTo>
                  <a:lnTo>
                    <a:pt x="565" y="353"/>
                  </a:lnTo>
                  <a:lnTo>
                    <a:pt x="575" y="343"/>
                  </a:lnTo>
                  <a:lnTo>
                    <a:pt x="575" y="344"/>
                  </a:lnTo>
                  <a:lnTo>
                    <a:pt x="575" y="345"/>
                  </a:lnTo>
                  <a:lnTo>
                    <a:pt x="579" y="343"/>
                  </a:lnTo>
                  <a:lnTo>
                    <a:pt x="577" y="341"/>
                  </a:lnTo>
                  <a:lnTo>
                    <a:pt x="577" y="340"/>
                  </a:lnTo>
                  <a:lnTo>
                    <a:pt x="573" y="338"/>
                  </a:lnTo>
                  <a:lnTo>
                    <a:pt x="573" y="337"/>
                  </a:lnTo>
                  <a:lnTo>
                    <a:pt x="573" y="336"/>
                  </a:lnTo>
                  <a:lnTo>
                    <a:pt x="571" y="336"/>
                  </a:lnTo>
                  <a:lnTo>
                    <a:pt x="571" y="335"/>
                  </a:lnTo>
                  <a:lnTo>
                    <a:pt x="573" y="335"/>
                  </a:lnTo>
                  <a:lnTo>
                    <a:pt x="573" y="333"/>
                  </a:lnTo>
                  <a:lnTo>
                    <a:pt x="575" y="332"/>
                  </a:lnTo>
                  <a:lnTo>
                    <a:pt x="579" y="328"/>
                  </a:lnTo>
                  <a:lnTo>
                    <a:pt x="575" y="325"/>
                  </a:lnTo>
                  <a:lnTo>
                    <a:pt x="579" y="324"/>
                  </a:lnTo>
                  <a:lnTo>
                    <a:pt x="579" y="323"/>
                  </a:lnTo>
                  <a:lnTo>
                    <a:pt x="582" y="323"/>
                  </a:lnTo>
                  <a:lnTo>
                    <a:pt x="584" y="323"/>
                  </a:lnTo>
                  <a:lnTo>
                    <a:pt x="584" y="322"/>
                  </a:lnTo>
                  <a:lnTo>
                    <a:pt x="584" y="321"/>
                  </a:lnTo>
                  <a:lnTo>
                    <a:pt x="586" y="321"/>
                  </a:lnTo>
                  <a:lnTo>
                    <a:pt x="584" y="319"/>
                  </a:lnTo>
                  <a:lnTo>
                    <a:pt x="584" y="317"/>
                  </a:lnTo>
                  <a:lnTo>
                    <a:pt x="586" y="319"/>
                  </a:lnTo>
                  <a:lnTo>
                    <a:pt x="588" y="320"/>
                  </a:lnTo>
                  <a:lnTo>
                    <a:pt x="588" y="317"/>
                  </a:lnTo>
                  <a:lnTo>
                    <a:pt x="590" y="317"/>
                  </a:lnTo>
                  <a:lnTo>
                    <a:pt x="590" y="314"/>
                  </a:lnTo>
                  <a:lnTo>
                    <a:pt x="592" y="314"/>
                  </a:lnTo>
                  <a:lnTo>
                    <a:pt x="592" y="315"/>
                  </a:lnTo>
                  <a:lnTo>
                    <a:pt x="592" y="316"/>
                  </a:lnTo>
                  <a:lnTo>
                    <a:pt x="594" y="316"/>
                  </a:lnTo>
                  <a:lnTo>
                    <a:pt x="596" y="314"/>
                  </a:lnTo>
                  <a:lnTo>
                    <a:pt x="596" y="315"/>
                  </a:lnTo>
                  <a:lnTo>
                    <a:pt x="598" y="316"/>
                  </a:lnTo>
                  <a:lnTo>
                    <a:pt x="600" y="317"/>
                  </a:lnTo>
                  <a:lnTo>
                    <a:pt x="603" y="315"/>
                  </a:lnTo>
                  <a:lnTo>
                    <a:pt x="609" y="315"/>
                  </a:lnTo>
                  <a:lnTo>
                    <a:pt x="611" y="316"/>
                  </a:lnTo>
                  <a:lnTo>
                    <a:pt x="613" y="317"/>
                  </a:lnTo>
                  <a:lnTo>
                    <a:pt x="615" y="316"/>
                  </a:lnTo>
                  <a:lnTo>
                    <a:pt x="615" y="315"/>
                  </a:lnTo>
                  <a:lnTo>
                    <a:pt x="609" y="306"/>
                  </a:lnTo>
                  <a:lnTo>
                    <a:pt x="615" y="314"/>
                  </a:lnTo>
                  <a:lnTo>
                    <a:pt x="617" y="315"/>
                  </a:lnTo>
                  <a:lnTo>
                    <a:pt x="619" y="316"/>
                  </a:lnTo>
                  <a:lnTo>
                    <a:pt x="622" y="316"/>
                  </a:lnTo>
                  <a:lnTo>
                    <a:pt x="624" y="316"/>
                  </a:lnTo>
                  <a:lnTo>
                    <a:pt x="624" y="319"/>
                  </a:lnTo>
                  <a:lnTo>
                    <a:pt x="628" y="320"/>
                  </a:lnTo>
                  <a:lnTo>
                    <a:pt x="632" y="323"/>
                  </a:lnTo>
                  <a:lnTo>
                    <a:pt x="634" y="325"/>
                  </a:lnTo>
                  <a:lnTo>
                    <a:pt x="634" y="330"/>
                  </a:lnTo>
                  <a:lnTo>
                    <a:pt x="636" y="332"/>
                  </a:lnTo>
                  <a:lnTo>
                    <a:pt x="634" y="332"/>
                  </a:lnTo>
                  <a:lnTo>
                    <a:pt x="634" y="333"/>
                  </a:lnTo>
                  <a:lnTo>
                    <a:pt x="634" y="335"/>
                  </a:lnTo>
                  <a:lnTo>
                    <a:pt x="632" y="333"/>
                  </a:lnTo>
                  <a:lnTo>
                    <a:pt x="628" y="335"/>
                  </a:lnTo>
                  <a:lnTo>
                    <a:pt x="624" y="336"/>
                  </a:lnTo>
                  <a:lnTo>
                    <a:pt x="622" y="340"/>
                  </a:lnTo>
                  <a:lnTo>
                    <a:pt x="596" y="360"/>
                  </a:lnTo>
                  <a:lnTo>
                    <a:pt x="592" y="361"/>
                  </a:lnTo>
                  <a:lnTo>
                    <a:pt x="592" y="362"/>
                  </a:lnTo>
                  <a:lnTo>
                    <a:pt x="590" y="362"/>
                  </a:lnTo>
                  <a:lnTo>
                    <a:pt x="588" y="364"/>
                  </a:lnTo>
                  <a:lnTo>
                    <a:pt x="584" y="364"/>
                  </a:lnTo>
                  <a:lnTo>
                    <a:pt x="579" y="364"/>
                  </a:lnTo>
                  <a:lnTo>
                    <a:pt x="579" y="365"/>
                  </a:lnTo>
                  <a:lnTo>
                    <a:pt x="582" y="368"/>
                  </a:lnTo>
                  <a:lnTo>
                    <a:pt x="579" y="368"/>
                  </a:lnTo>
                  <a:lnTo>
                    <a:pt x="575" y="368"/>
                  </a:lnTo>
                  <a:lnTo>
                    <a:pt x="575" y="369"/>
                  </a:lnTo>
                  <a:lnTo>
                    <a:pt x="575" y="370"/>
                  </a:lnTo>
                  <a:lnTo>
                    <a:pt x="573" y="370"/>
                  </a:lnTo>
                  <a:lnTo>
                    <a:pt x="571" y="370"/>
                  </a:lnTo>
                  <a:lnTo>
                    <a:pt x="569" y="375"/>
                  </a:lnTo>
                  <a:lnTo>
                    <a:pt x="571" y="378"/>
                  </a:lnTo>
                  <a:lnTo>
                    <a:pt x="571" y="379"/>
                  </a:lnTo>
                  <a:lnTo>
                    <a:pt x="573" y="381"/>
                  </a:lnTo>
                  <a:lnTo>
                    <a:pt x="571" y="385"/>
                  </a:lnTo>
                  <a:lnTo>
                    <a:pt x="573" y="386"/>
                  </a:lnTo>
                  <a:lnTo>
                    <a:pt x="575" y="387"/>
                  </a:lnTo>
                  <a:lnTo>
                    <a:pt x="577" y="392"/>
                  </a:lnTo>
                  <a:lnTo>
                    <a:pt x="577" y="393"/>
                  </a:lnTo>
                  <a:lnTo>
                    <a:pt x="579" y="393"/>
                  </a:lnTo>
                  <a:lnTo>
                    <a:pt x="579" y="394"/>
                  </a:lnTo>
                  <a:lnTo>
                    <a:pt x="577" y="393"/>
                  </a:lnTo>
                  <a:lnTo>
                    <a:pt x="575" y="394"/>
                  </a:lnTo>
                  <a:lnTo>
                    <a:pt x="575" y="399"/>
                  </a:lnTo>
                  <a:lnTo>
                    <a:pt x="575" y="401"/>
                  </a:lnTo>
                  <a:lnTo>
                    <a:pt x="573" y="401"/>
                  </a:lnTo>
                  <a:lnTo>
                    <a:pt x="573" y="402"/>
                  </a:lnTo>
                  <a:lnTo>
                    <a:pt x="573" y="403"/>
                  </a:lnTo>
                  <a:lnTo>
                    <a:pt x="573" y="404"/>
                  </a:lnTo>
                  <a:lnTo>
                    <a:pt x="573" y="405"/>
                  </a:lnTo>
                  <a:lnTo>
                    <a:pt x="575" y="407"/>
                  </a:lnTo>
                  <a:lnTo>
                    <a:pt x="573" y="407"/>
                  </a:lnTo>
                  <a:lnTo>
                    <a:pt x="575" y="408"/>
                  </a:lnTo>
                  <a:lnTo>
                    <a:pt x="577" y="408"/>
                  </a:lnTo>
                  <a:lnTo>
                    <a:pt x="582" y="410"/>
                  </a:lnTo>
                  <a:lnTo>
                    <a:pt x="590" y="411"/>
                  </a:lnTo>
                  <a:lnTo>
                    <a:pt x="590" y="412"/>
                  </a:lnTo>
                  <a:lnTo>
                    <a:pt x="590" y="413"/>
                  </a:lnTo>
                  <a:lnTo>
                    <a:pt x="592" y="415"/>
                  </a:lnTo>
                  <a:lnTo>
                    <a:pt x="596" y="412"/>
                  </a:lnTo>
                  <a:lnTo>
                    <a:pt x="596" y="413"/>
                  </a:lnTo>
                  <a:lnTo>
                    <a:pt x="596" y="416"/>
                  </a:lnTo>
                  <a:lnTo>
                    <a:pt x="598" y="417"/>
                  </a:lnTo>
                  <a:lnTo>
                    <a:pt x="598" y="418"/>
                  </a:lnTo>
                  <a:lnTo>
                    <a:pt x="600" y="419"/>
                  </a:lnTo>
                  <a:lnTo>
                    <a:pt x="600" y="420"/>
                  </a:lnTo>
                  <a:lnTo>
                    <a:pt x="598" y="420"/>
                  </a:lnTo>
                  <a:lnTo>
                    <a:pt x="598" y="421"/>
                  </a:lnTo>
                  <a:lnTo>
                    <a:pt x="600" y="420"/>
                  </a:lnTo>
                  <a:lnTo>
                    <a:pt x="605" y="417"/>
                  </a:lnTo>
                  <a:lnTo>
                    <a:pt x="605" y="418"/>
                  </a:lnTo>
                  <a:lnTo>
                    <a:pt x="605" y="419"/>
                  </a:lnTo>
                  <a:lnTo>
                    <a:pt x="607" y="419"/>
                  </a:lnTo>
                  <a:lnTo>
                    <a:pt x="613" y="417"/>
                  </a:lnTo>
                  <a:lnTo>
                    <a:pt x="615" y="417"/>
                  </a:lnTo>
                  <a:lnTo>
                    <a:pt x="617" y="417"/>
                  </a:lnTo>
                  <a:lnTo>
                    <a:pt x="617" y="418"/>
                  </a:lnTo>
                  <a:lnTo>
                    <a:pt x="619" y="418"/>
                  </a:lnTo>
                  <a:lnTo>
                    <a:pt x="624" y="416"/>
                  </a:lnTo>
                  <a:lnTo>
                    <a:pt x="626" y="415"/>
                  </a:lnTo>
                  <a:lnTo>
                    <a:pt x="628" y="416"/>
                  </a:lnTo>
                  <a:lnTo>
                    <a:pt x="632" y="415"/>
                  </a:lnTo>
                  <a:lnTo>
                    <a:pt x="634" y="413"/>
                  </a:lnTo>
                  <a:lnTo>
                    <a:pt x="636" y="412"/>
                  </a:lnTo>
                  <a:lnTo>
                    <a:pt x="636" y="413"/>
                  </a:lnTo>
                  <a:lnTo>
                    <a:pt x="643" y="412"/>
                  </a:lnTo>
                  <a:lnTo>
                    <a:pt x="640" y="411"/>
                  </a:lnTo>
                  <a:lnTo>
                    <a:pt x="643" y="411"/>
                  </a:lnTo>
                  <a:lnTo>
                    <a:pt x="645" y="411"/>
                  </a:lnTo>
                  <a:lnTo>
                    <a:pt x="647" y="411"/>
                  </a:lnTo>
                  <a:lnTo>
                    <a:pt x="653" y="411"/>
                  </a:lnTo>
                  <a:lnTo>
                    <a:pt x="659" y="409"/>
                  </a:lnTo>
                  <a:lnTo>
                    <a:pt x="662" y="410"/>
                  </a:lnTo>
                  <a:lnTo>
                    <a:pt x="666" y="410"/>
                  </a:lnTo>
                  <a:lnTo>
                    <a:pt x="668" y="410"/>
                  </a:lnTo>
                  <a:lnTo>
                    <a:pt x="668" y="409"/>
                  </a:lnTo>
                  <a:lnTo>
                    <a:pt x="674" y="410"/>
                  </a:lnTo>
                  <a:lnTo>
                    <a:pt x="678" y="408"/>
                  </a:lnTo>
                  <a:lnTo>
                    <a:pt x="683" y="407"/>
                  </a:lnTo>
                  <a:lnTo>
                    <a:pt x="683" y="408"/>
                  </a:lnTo>
                  <a:lnTo>
                    <a:pt x="683" y="411"/>
                  </a:lnTo>
                  <a:lnTo>
                    <a:pt x="680" y="410"/>
                  </a:lnTo>
                  <a:lnTo>
                    <a:pt x="680" y="411"/>
                  </a:lnTo>
                  <a:lnTo>
                    <a:pt x="680" y="413"/>
                  </a:lnTo>
                  <a:lnTo>
                    <a:pt x="683" y="413"/>
                  </a:lnTo>
                  <a:lnTo>
                    <a:pt x="689" y="416"/>
                  </a:lnTo>
                  <a:lnTo>
                    <a:pt x="697" y="415"/>
                  </a:lnTo>
                  <a:lnTo>
                    <a:pt x="699" y="416"/>
                  </a:lnTo>
                  <a:lnTo>
                    <a:pt x="702" y="417"/>
                  </a:lnTo>
                  <a:lnTo>
                    <a:pt x="702" y="418"/>
                  </a:lnTo>
                  <a:lnTo>
                    <a:pt x="704" y="418"/>
                  </a:lnTo>
                  <a:lnTo>
                    <a:pt x="706" y="419"/>
                  </a:lnTo>
                  <a:lnTo>
                    <a:pt x="704" y="420"/>
                  </a:lnTo>
                  <a:lnTo>
                    <a:pt x="689" y="419"/>
                  </a:lnTo>
                  <a:lnTo>
                    <a:pt x="687" y="420"/>
                  </a:lnTo>
                  <a:lnTo>
                    <a:pt x="685" y="421"/>
                  </a:lnTo>
                  <a:lnTo>
                    <a:pt x="683" y="421"/>
                  </a:lnTo>
                  <a:lnTo>
                    <a:pt x="680" y="421"/>
                  </a:lnTo>
                  <a:lnTo>
                    <a:pt x="678" y="422"/>
                  </a:lnTo>
                  <a:lnTo>
                    <a:pt x="676" y="424"/>
                  </a:lnTo>
                  <a:lnTo>
                    <a:pt x="676" y="422"/>
                  </a:lnTo>
                  <a:lnTo>
                    <a:pt x="674" y="422"/>
                  </a:lnTo>
                  <a:lnTo>
                    <a:pt x="672" y="424"/>
                  </a:lnTo>
                  <a:lnTo>
                    <a:pt x="674" y="426"/>
                  </a:lnTo>
                  <a:lnTo>
                    <a:pt x="672" y="427"/>
                  </a:lnTo>
                  <a:lnTo>
                    <a:pt x="670" y="427"/>
                  </a:lnTo>
                  <a:lnTo>
                    <a:pt x="657" y="427"/>
                  </a:lnTo>
                  <a:lnTo>
                    <a:pt x="655" y="427"/>
                  </a:lnTo>
                  <a:lnTo>
                    <a:pt x="653" y="426"/>
                  </a:lnTo>
                  <a:lnTo>
                    <a:pt x="643" y="425"/>
                  </a:lnTo>
                  <a:lnTo>
                    <a:pt x="640" y="425"/>
                  </a:lnTo>
                  <a:lnTo>
                    <a:pt x="638" y="424"/>
                  </a:lnTo>
                  <a:lnTo>
                    <a:pt x="638" y="425"/>
                  </a:lnTo>
                  <a:lnTo>
                    <a:pt x="636" y="425"/>
                  </a:lnTo>
                  <a:lnTo>
                    <a:pt x="634" y="426"/>
                  </a:lnTo>
                  <a:lnTo>
                    <a:pt x="628" y="426"/>
                  </a:lnTo>
                  <a:lnTo>
                    <a:pt x="626" y="425"/>
                  </a:lnTo>
                  <a:lnTo>
                    <a:pt x="626" y="427"/>
                  </a:lnTo>
                  <a:lnTo>
                    <a:pt x="619" y="427"/>
                  </a:lnTo>
                  <a:lnTo>
                    <a:pt x="617" y="427"/>
                  </a:lnTo>
                  <a:lnTo>
                    <a:pt x="615" y="428"/>
                  </a:lnTo>
                  <a:lnTo>
                    <a:pt x="615" y="429"/>
                  </a:lnTo>
                  <a:lnTo>
                    <a:pt x="607" y="430"/>
                  </a:lnTo>
                  <a:lnTo>
                    <a:pt x="605" y="434"/>
                  </a:lnTo>
                  <a:lnTo>
                    <a:pt x="607" y="434"/>
                  </a:lnTo>
                  <a:lnTo>
                    <a:pt x="607" y="435"/>
                  </a:lnTo>
                  <a:lnTo>
                    <a:pt x="607" y="437"/>
                  </a:lnTo>
                  <a:lnTo>
                    <a:pt x="609" y="437"/>
                  </a:lnTo>
                  <a:lnTo>
                    <a:pt x="611" y="437"/>
                  </a:lnTo>
                  <a:lnTo>
                    <a:pt x="607" y="438"/>
                  </a:lnTo>
                  <a:lnTo>
                    <a:pt x="607" y="440"/>
                  </a:lnTo>
                  <a:lnTo>
                    <a:pt x="607" y="441"/>
                  </a:lnTo>
                  <a:lnTo>
                    <a:pt x="609" y="442"/>
                  </a:lnTo>
                  <a:lnTo>
                    <a:pt x="609" y="444"/>
                  </a:lnTo>
                  <a:lnTo>
                    <a:pt x="611" y="444"/>
                  </a:lnTo>
                  <a:lnTo>
                    <a:pt x="613" y="444"/>
                  </a:lnTo>
                  <a:lnTo>
                    <a:pt x="615" y="445"/>
                  </a:lnTo>
                  <a:lnTo>
                    <a:pt x="617" y="444"/>
                  </a:lnTo>
                  <a:lnTo>
                    <a:pt x="617" y="443"/>
                  </a:lnTo>
                  <a:lnTo>
                    <a:pt x="622" y="444"/>
                  </a:lnTo>
                  <a:lnTo>
                    <a:pt x="619" y="451"/>
                  </a:lnTo>
                  <a:lnTo>
                    <a:pt x="619" y="461"/>
                  </a:lnTo>
                  <a:lnTo>
                    <a:pt x="617" y="462"/>
                  </a:lnTo>
                  <a:lnTo>
                    <a:pt x="615" y="465"/>
                  </a:lnTo>
                  <a:lnTo>
                    <a:pt x="615" y="464"/>
                  </a:lnTo>
                  <a:lnTo>
                    <a:pt x="611" y="465"/>
                  </a:lnTo>
                  <a:lnTo>
                    <a:pt x="609" y="465"/>
                  </a:lnTo>
                  <a:lnTo>
                    <a:pt x="605" y="462"/>
                  </a:lnTo>
                  <a:lnTo>
                    <a:pt x="603" y="461"/>
                  </a:lnTo>
                  <a:lnTo>
                    <a:pt x="600" y="459"/>
                  </a:lnTo>
                  <a:lnTo>
                    <a:pt x="600" y="461"/>
                  </a:lnTo>
                  <a:lnTo>
                    <a:pt x="600" y="458"/>
                  </a:lnTo>
                  <a:lnTo>
                    <a:pt x="592" y="453"/>
                  </a:lnTo>
                  <a:lnTo>
                    <a:pt x="584" y="454"/>
                  </a:lnTo>
                  <a:lnTo>
                    <a:pt x="577" y="458"/>
                  </a:lnTo>
                  <a:lnTo>
                    <a:pt x="571" y="468"/>
                  </a:lnTo>
                  <a:lnTo>
                    <a:pt x="569" y="475"/>
                  </a:lnTo>
                  <a:lnTo>
                    <a:pt x="569" y="477"/>
                  </a:lnTo>
                  <a:lnTo>
                    <a:pt x="571" y="483"/>
                  </a:lnTo>
                  <a:lnTo>
                    <a:pt x="571" y="480"/>
                  </a:lnTo>
                  <a:lnTo>
                    <a:pt x="573" y="488"/>
                  </a:lnTo>
                  <a:lnTo>
                    <a:pt x="573" y="489"/>
                  </a:lnTo>
                  <a:lnTo>
                    <a:pt x="573" y="490"/>
                  </a:lnTo>
                  <a:lnTo>
                    <a:pt x="573" y="494"/>
                  </a:lnTo>
                  <a:lnTo>
                    <a:pt x="569" y="494"/>
                  </a:lnTo>
                  <a:lnTo>
                    <a:pt x="567" y="493"/>
                  </a:lnTo>
                  <a:lnTo>
                    <a:pt x="565" y="493"/>
                  </a:lnTo>
                  <a:lnTo>
                    <a:pt x="565" y="492"/>
                  </a:lnTo>
                  <a:lnTo>
                    <a:pt x="569" y="489"/>
                  </a:lnTo>
                  <a:lnTo>
                    <a:pt x="560" y="493"/>
                  </a:lnTo>
                  <a:lnTo>
                    <a:pt x="556" y="493"/>
                  </a:lnTo>
                  <a:lnTo>
                    <a:pt x="554" y="494"/>
                  </a:lnTo>
                  <a:lnTo>
                    <a:pt x="554" y="496"/>
                  </a:lnTo>
                  <a:lnTo>
                    <a:pt x="552" y="499"/>
                  </a:lnTo>
                  <a:lnTo>
                    <a:pt x="550" y="500"/>
                  </a:lnTo>
                  <a:lnTo>
                    <a:pt x="548" y="500"/>
                  </a:lnTo>
                  <a:lnTo>
                    <a:pt x="546" y="501"/>
                  </a:lnTo>
                  <a:lnTo>
                    <a:pt x="539" y="502"/>
                  </a:lnTo>
                  <a:lnTo>
                    <a:pt x="539" y="501"/>
                  </a:lnTo>
                  <a:lnTo>
                    <a:pt x="537" y="502"/>
                  </a:lnTo>
                  <a:lnTo>
                    <a:pt x="535" y="502"/>
                  </a:lnTo>
                  <a:lnTo>
                    <a:pt x="531" y="497"/>
                  </a:lnTo>
                  <a:lnTo>
                    <a:pt x="537" y="498"/>
                  </a:lnTo>
                  <a:lnTo>
                    <a:pt x="537" y="497"/>
                  </a:lnTo>
                  <a:lnTo>
                    <a:pt x="535" y="496"/>
                  </a:lnTo>
                  <a:lnTo>
                    <a:pt x="529" y="496"/>
                  </a:lnTo>
                  <a:lnTo>
                    <a:pt x="514" y="497"/>
                  </a:lnTo>
                  <a:lnTo>
                    <a:pt x="504" y="499"/>
                  </a:lnTo>
                  <a:lnTo>
                    <a:pt x="495" y="502"/>
                  </a:lnTo>
                  <a:lnTo>
                    <a:pt x="478" y="506"/>
                  </a:lnTo>
                  <a:lnTo>
                    <a:pt x="474" y="508"/>
                  </a:lnTo>
                  <a:lnTo>
                    <a:pt x="474" y="507"/>
                  </a:lnTo>
                  <a:lnTo>
                    <a:pt x="472" y="508"/>
                  </a:lnTo>
                  <a:lnTo>
                    <a:pt x="470" y="508"/>
                  </a:lnTo>
                  <a:lnTo>
                    <a:pt x="474" y="509"/>
                  </a:lnTo>
                  <a:lnTo>
                    <a:pt x="474" y="510"/>
                  </a:lnTo>
                  <a:lnTo>
                    <a:pt x="472" y="512"/>
                  </a:lnTo>
                  <a:lnTo>
                    <a:pt x="468" y="510"/>
                  </a:lnTo>
                  <a:lnTo>
                    <a:pt x="461" y="509"/>
                  </a:lnTo>
                  <a:lnTo>
                    <a:pt x="461" y="507"/>
                  </a:lnTo>
                  <a:lnTo>
                    <a:pt x="459" y="505"/>
                  </a:lnTo>
                  <a:lnTo>
                    <a:pt x="457" y="505"/>
                  </a:lnTo>
                  <a:lnTo>
                    <a:pt x="455" y="505"/>
                  </a:lnTo>
                  <a:lnTo>
                    <a:pt x="453" y="504"/>
                  </a:lnTo>
                  <a:lnTo>
                    <a:pt x="451" y="502"/>
                  </a:lnTo>
                  <a:lnTo>
                    <a:pt x="451" y="501"/>
                  </a:lnTo>
                  <a:lnTo>
                    <a:pt x="443" y="502"/>
                  </a:lnTo>
                  <a:lnTo>
                    <a:pt x="443" y="504"/>
                  </a:lnTo>
                  <a:lnTo>
                    <a:pt x="443" y="502"/>
                  </a:lnTo>
                  <a:lnTo>
                    <a:pt x="447" y="500"/>
                  </a:lnTo>
                  <a:lnTo>
                    <a:pt x="445" y="500"/>
                  </a:lnTo>
                  <a:lnTo>
                    <a:pt x="443" y="501"/>
                  </a:lnTo>
                  <a:lnTo>
                    <a:pt x="438" y="504"/>
                  </a:lnTo>
                  <a:lnTo>
                    <a:pt x="438" y="505"/>
                  </a:lnTo>
                  <a:lnTo>
                    <a:pt x="436" y="505"/>
                  </a:lnTo>
                  <a:lnTo>
                    <a:pt x="436" y="504"/>
                  </a:lnTo>
                  <a:lnTo>
                    <a:pt x="432" y="505"/>
                  </a:lnTo>
                  <a:lnTo>
                    <a:pt x="428" y="507"/>
                  </a:lnTo>
                  <a:lnTo>
                    <a:pt x="426" y="507"/>
                  </a:lnTo>
                  <a:lnTo>
                    <a:pt x="421" y="507"/>
                  </a:lnTo>
                  <a:lnTo>
                    <a:pt x="419" y="508"/>
                  </a:lnTo>
                  <a:lnTo>
                    <a:pt x="417" y="507"/>
                  </a:lnTo>
                  <a:lnTo>
                    <a:pt x="419" y="506"/>
                  </a:lnTo>
                  <a:lnTo>
                    <a:pt x="421" y="504"/>
                  </a:lnTo>
                  <a:lnTo>
                    <a:pt x="421" y="502"/>
                  </a:lnTo>
                  <a:lnTo>
                    <a:pt x="421" y="501"/>
                  </a:lnTo>
                  <a:lnTo>
                    <a:pt x="415" y="502"/>
                  </a:lnTo>
                  <a:lnTo>
                    <a:pt x="413" y="501"/>
                  </a:lnTo>
                  <a:lnTo>
                    <a:pt x="411" y="501"/>
                  </a:lnTo>
                  <a:lnTo>
                    <a:pt x="409" y="501"/>
                  </a:lnTo>
                  <a:lnTo>
                    <a:pt x="407" y="501"/>
                  </a:lnTo>
                  <a:lnTo>
                    <a:pt x="407" y="500"/>
                  </a:lnTo>
                  <a:lnTo>
                    <a:pt x="405" y="500"/>
                  </a:lnTo>
                  <a:lnTo>
                    <a:pt x="407" y="499"/>
                  </a:lnTo>
                  <a:lnTo>
                    <a:pt x="407" y="498"/>
                  </a:lnTo>
                  <a:lnTo>
                    <a:pt x="405" y="496"/>
                  </a:lnTo>
                  <a:lnTo>
                    <a:pt x="400" y="496"/>
                  </a:lnTo>
                  <a:lnTo>
                    <a:pt x="398" y="496"/>
                  </a:lnTo>
                  <a:lnTo>
                    <a:pt x="398" y="494"/>
                  </a:lnTo>
                  <a:lnTo>
                    <a:pt x="400" y="494"/>
                  </a:lnTo>
                  <a:lnTo>
                    <a:pt x="403" y="494"/>
                  </a:lnTo>
                  <a:lnTo>
                    <a:pt x="403" y="493"/>
                  </a:lnTo>
                  <a:lnTo>
                    <a:pt x="400" y="493"/>
                  </a:lnTo>
                  <a:lnTo>
                    <a:pt x="398" y="493"/>
                  </a:lnTo>
                  <a:lnTo>
                    <a:pt x="398" y="491"/>
                  </a:lnTo>
                  <a:lnTo>
                    <a:pt x="400" y="490"/>
                  </a:lnTo>
                  <a:lnTo>
                    <a:pt x="400" y="489"/>
                  </a:lnTo>
                  <a:lnTo>
                    <a:pt x="400" y="486"/>
                  </a:lnTo>
                  <a:lnTo>
                    <a:pt x="403" y="484"/>
                  </a:lnTo>
                  <a:lnTo>
                    <a:pt x="400" y="483"/>
                  </a:lnTo>
                  <a:lnTo>
                    <a:pt x="403" y="483"/>
                  </a:lnTo>
                  <a:lnTo>
                    <a:pt x="407" y="483"/>
                  </a:lnTo>
                  <a:lnTo>
                    <a:pt x="407" y="482"/>
                  </a:lnTo>
                  <a:lnTo>
                    <a:pt x="405" y="481"/>
                  </a:lnTo>
                  <a:lnTo>
                    <a:pt x="407" y="481"/>
                  </a:lnTo>
                  <a:lnTo>
                    <a:pt x="409" y="481"/>
                  </a:lnTo>
                  <a:lnTo>
                    <a:pt x="411" y="480"/>
                  </a:lnTo>
                  <a:lnTo>
                    <a:pt x="411" y="477"/>
                  </a:lnTo>
                  <a:lnTo>
                    <a:pt x="411" y="476"/>
                  </a:lnTo>
                  <a:lnTo>
                    <a:pt x="413" y="476"/>
                  </a:lnTo>
                  <a:lnTo>
                    <a:pt x="413" y="477"/>
                  </a:lnTo>
                  <a:lnTo>
                    <a:pt x="415" y="476"/>
                  </a:lnTo>
                  <a:lnTo>
                    <a:pt x="419" y="475"/>
                  </a:lnTo>
                  <a:lnTo>
                    <a:pt x="419" y="473"/>
                  </a:lnTo>
                  <a:lnTo>
                    <a:pt x="419" y="472"/>
                  </a:lnTo>
                  <a:lnTo>
                    <a:pt x="417" y="472"/>
                  </a:lnTo>
                  <a:lnTo>
                    <a:pt x="415" y="472"/>
                  </a:lnTo>
                  <a:lnTo>
                    <a:pt x="413" y="473"/>
                  </a:lnTo>
                  <a:lnTo>
                    <a:pt x="413" y="472"/>
                  </a:lnTo>
                  <a:lnTo>
                    <a:pt x="411" y="472"/>
                  </a:lnTo>
                  <a:lnTo>
                    <a:pt x="409" y="473"/>
                  </a:lnTo>
                  <a:lnTo>
                    <a:pt x="409" y="472"/>
                  </a:lnTo>
                  <a:lnTo>
                    <a:pt x="409" y="470"/>
                  </a:lnTo>
                  <a:lnTo>
                    <a:pt x="411" y="469"/>
                  </a:lnTo>
                  <a:lnTo>
                    <a:pt x="407" y="470"/>
                  </a:lnTo>
                  <a:lnTo>
                    <a:pt x="407" y="469"/>
                  </a:lnTo>
                  <a:lnTo>
                    <a:pt x="409" y="468"/>
                  </a:lnTo>
                  <a:lnTo>
                    <a:pt x="409" y="467"/>
                  </a:lnTo>
                  <a:lnTo>
                    <a:pt x="411" y="467"/>
                  </a:lnTo>
                  <a:lnTo>
                    <a:pt x="411" y="466"/>
                  </a:lnTo>
                  <a:lnTo>
                    <a:pt x="413" y="461"/>
                  </a:lnTo>
                  <a:lnTo>
                    <a:pt x="413" y="459"/>
                  </a:lnTo>
                  <a:lnTo>
                    <a:pt x="413" y="457"/>
                  </a:lnTo>
                  <a:lnTo>
                    <a:pt x="413" y="454"/>
                  </a:lnTo>
                  <a:lnTo>
                    <a:pt x="405" y="457"/>
                  </a:lnTo>
                  <a:lnTo>
                    <a:pt x="400" y="459"/>
                  </a:lnTo>
                  <a:lnTo>
                    <a:pt x="400" y="460"/>
                  </a:lnTo>
                  <a:lnTo>
                    <a:pt x="398" y="461"/>
                  </a:lnTo>
                  <a:lnTo>
                    <a:pt x="386" y="462"/>
                  </a:lnTo>
                  <a:lnTo>
                    <a:pt x="384" y="465"/>
                  </a:lnTo>
                  <a:lnTo>
                    <a:pt x="379" y="474"/>
                  </a:lnTo>
                  <a:lnTo>
                    <a:pt x="379" y="480"/>
                  </a:lnTo>
                  <a:lnTo>
                    <a:pt x="379" y="481"/>
                  </a:lnTo>
                  <a:lnTo>
                    <a:pt x="379" y="485"/>
                  </a:lnTo>
                  <a:lnTo>
                    <a:pt x="381" y="485"/>
                  </a:lnTo>
                  <a:lnTo>
                    <a:pt x="384" y="485"/>
                  </a:lnTo>
                  <a:lnTo>
                    <a:pt x="386" y="486"/>
                  </a:lnTo>
                  <a:lnTo>
                    <a:pt x="388" y="489"/>
                  </a:lnTo>
                  <a:lnTo>
                    <a:pt x="388" y="494"/>
                  </a:lnTo>
                  <a:lnTo>
                    <a:pt x="388" y="496"/>
                  </a:lnTo>
                  <a:lnTo>
                    <a:pt x="392" y="500"/>
                  </a:lnTo>
                  <a:lnTo>
                    <a:pt x="388" y="501"/>
                  </a:lnTo>
                  <a:lnTo>
                    <a:pt x="388" y="502"/>
                  </a:lnTo>
                  <a:lnTo>
                    <a:pt x="390" y="502"/>
                  </a:lnTo>
                  <a:lnTo>
                    <a:pt x="390" y="504"/>
                  </a:lnTo>
                  <a:lnTo>
                    <a:pt x="390" y="505"/>
                  </a:lnTo>
                  <a:lnTo>
                    <a:pt x="392" y="506"/>
                  </a:lnTo>
                  <a:lnTo>
                    <a:pt x="390" y="506"/>
                  </a:lnTo>
                  <a:lnTo>
                    <a:pt x="390" y="507"/>
                  </a:lnTo>
                  <a:lnTo>
                    <a:pt x="394" y="508"/>
                  </a:lnTo>
                  <a:lnTo>
                    <a:pt x="394" y="509"/>
                  </a:lnTo>
                  <a:lnTo>
                    <a:pt x="388" y="509"/>
                  </a:lnTo>
                  <a:lnTo>
                    <a:pt x="386" y="510"/>
                  </a:lnTo>
                  <a:lnTo>
                    <a:pt x="386" y="513"/>
                  </a:lnTo>
                  <a:lnTo>
                    <a:pt x="388" y="516"/>
                  </a:lnTo>
                  <a:lnTo>
                    <a:pt x="384" y="514"/>
                  </a:lnTo>
                  <a:lnTo>
                    <a:pt x="381" y="513"/>
                  </a:lnTo>
                  <a:lnTo>
                    <a:pt x="381" y="515"/>
                  </a:lnTo>
                  <a:lnTo>
                    <a:pt x="379" y="515"/>
                  </a:lnTo>
                  <a:lnTo>
                    <a:pt x="379" y="513"/>
                  </a:lnTo>
                  <a:lnTo>
                    <a:pt x="377" y="512"/>
                  </a:lnTo>
                  <a:lnTo>
                    <a:pt x="373" y="510"/>
                  </a:lnTo>
                  <a:lnTo>
                    <a:pt x="367" y="512"/>
                  </a:lnTo>
                  <a:lnTo>
                    <a:pt x="367" y="513"/>
                  </a:lnTo>
                  <a:lnTo>
                    <a:pt x="365" y="514"/>
                  </a:lnTo>
                  <a:lnTo>
                    <a:pt x="365" y="515"/>
                  </a:lnTo>
                  <a:lnTo>
                    <a:pt x="367" y="515"/>
                  </a:lnTo>
                  <a:lnTo>
                    <a:pt x="369" y="516"/>
                  </a:lnTo>
                  <a:lnTo>
                    <a:pt x="371" y="518"/>
                  </a:lnTo>
                  <a:lnTo>
                    <a:pt x="369" y="517"/>
                  </a:lnTo>
                  <a:lnTo>
                    <a:pt x="369" y="516"/>
                  </a:lnTo>
                  <a:lnTo>
                    <a:pt x="365" y="517"/>
                  </a:lnTo>
                  <a:lnTo>
                    <a:pt x="360" y="515"/>
                  </a:lnTo>
                  <a:lnTo>
                    <a:pt x="358" y="515"/>
                  </a:lnTo>
                  <a:lnTo>
                    <a:pt x="356" y="515"/>
                  </a:lnTo>
                  <a:lnTo>
                    <a:pt x="352" y="516"/>
                  </a:lnTo>
                  <a:lnTo>
                    <a:pt x="350" y="515"/>
                  </a:lnTo>
                  <a:lnTo>
                    <a:pt x="346" y="515"/>
                  </a:lnTo>
                  <a:lnTo>
                    <a:pt x="341" y="517"/>
                  </a:lnTo>
                  <a:lnTo>
                    <a:pt x="339" y="518"/>
                  </a:lnTo>
                  <a:lnTo>
                    <a:pt x="339" y="520"/>
                  </a:lnTo>
                  <a:lnTo>
                    <a:pt x="339" y="522"/>
                  </a:lnTo>
                  <a:lnTo>
                    <a:pt x="341" y="522"/>
                  </a:lnTo>
                  <a:lnTo>
                    <a:pt x="344" y="522"/>
                  </a:lnTo>
                  <a:lnTo>
                    <a:pt x="341" y="526"/>
                  </a:lnTo>
                  <a:lnTo>
                    <a:pt x="339" y="526"/>
                  </a:lnTo>
                  <a:lnTo>
                    <a:pt x="339" y="528"/>
                  </a:lnTo>
                  <a:lnTo>
                    <a:pt x="339" y="529"/>
                  </a:lnTo>
                  <a:lnTo>
                    <a:pt x="339" y="530"/>
                  </a:lnTo>
                  <a:lnTo>
                    <a:pt x="335" y="529"/>
                  </a:lnTo>
                  <a:lnTo>
                    <a:pt x="335" y="528"/>
                  </a:lnTo>
                  <a:lnTo>
                    <a:pt x="333" y="526"/>
                  </a:lnTo>
                  <a:lnTo>
                    <a:pt x="335" y="525"/>
                  </a:lnTo>
                  <a:lnTo>
                    <a:pt x="337" y="524"/>
                  </a:lnTo>
                  <a:lnTo>
                    <a:pt x="335" y="523"/>
                  </a:lnTo>
                  <a:lnTo>
                    <a:pt x="335" y="522"/>
                  </a:lnTo>
                  <a:lnTo>
                    <a:pt x="331" y="522"/>
                  </a:lnTo>
                  <a:lnTo>
                    <a:pt x="329" y="530"/>
                  </a:lnTo>
                  <a:lnTo>
                    <a:pt x="323" y="534"/>
                  </a:lnTo>
                  <a:lnTo>
                    <a:pt x="323" y="537"/>
                  </a:lnTo>
                  <a:lnTo>
                    <a:pt x="325" y="537"/>
                  </a:lnTo>
                  <a:lnTo>
                    <a:pt x="327" y="538"/>
                  </a:lnTo>
                  <a:lnTo>
                    <a:pt x="329" y="538"/>
                  </a:lnTo>
                  <a:lnTo>
                    <a:pt x="331" y="537"/>
                  </a:lnTo>
                  <a:lnTo>
                    <a:pt x="333" y="538"/>
                  </a:lnTo>
                  <a:lnTo>
                    <a:pt x="331" y="538"/>
                  </a:lnTo>
                  <a:lnTo>
                    <a:pt x="327" y="539"/>
                  </a:lnTo>
                  <a:lnTo>
                    <a:pt x="323" y="539"/>
                  </a:lnTo>
                  <a:lnTo>
                    <a:pt x="318" y="540"/>
                  </a:lnTo>
                  <a:lnTo>
                    <a:pt x="316" y="541"/>
                  </a:lnTo>
                  <a:lnTo>
                    <a:pt x="318" y="541"/>
                  </a:lnTo>
                  <a:lnTo>
                    <a:pt x="320" y="541"/>
                  </a:lnTo>
                  <a:lnTo>
                    <a:pt x="323" y="541"/>
                  </a:lnTo>
                  <a:lnTo>
                    <a:pt x="323" y="542"/>
                  </a:lnTo>
                  <a:lnTo>
                    <a:pt x="320" y="542"/>
                  </a:lnTo>
                  <a:lnTo>
                    <a:pt x="318" y="542"/>
                  </a:lnTo>
                  <a:lnTo>
                    <a:pt x="314" y="541"/>
                  </a:lnTo>
                  <a:lnTo>
                    <a:pt x="312" y="541"/>
                  </a:lnTo>
                  <a:lnTo>
                    <a:pt x="312" y="542"/>
                  </a:lnTo>
                  <a:lnTo>
                    <a:pt x="310" y="542"/>
                  </a:lnTo>
                  <a:lnTo>
                    <a:pt x="301" y="545"/>
                  </a:lnTo>
                  <a:lnTo>
                    <a:pt x="301" y="549"/>
                  </a:lnTo>
                  <a:lnTo>
                    <a:pt x="301" y="548"/>
                  </a:lnTo>
                  <a:lnTo>
                    <a:pt x="301" y="545"/>
                  </a:lnTo>
                  <a:lnTo>
                    <a:pt x="299" y="546"/>
                  </a:lnTo>
                  <a:lnTo>
                    <a:pt x="287" y="548"/>
                  </a:lnTo>
                  <a:lnTo>
                    <a:pt x="285" y="555"/>
                  </a:lnTo>
                  <a:lnTo>
                    <a:pt x="285" y="556"/>
                  </a:lnTo>
                  <a:lnTo>
                    <a:pt x="278" y="560"/>
                  </a:lnTo>
                  <a:lnTo>
                    <a:pt x="266" y="563"/>
                  </a:lnTo>
                  <a:lnTo>
                    <a:pt x="264" y="564"/>
                  </a:lnTo>
                  <a:lnTo>
                    <a:pt x="264" y="565"/>
                  </a:lnTo>
                  <a:lnTo>
                    <a:pt x="268" y="565"/>
                  </a:lnTo>
                  <a:lnTo>
                    <a:pt x="270" y="565"/>
                  </a:lnTo>
                  <a:lnTo>
                    <a:pt x="268" y="566"/>
                  </a:lnTo>
                  <a:lnTo>
                    <a:pt x="264" y="566"/>
                  </a:lnTo>
                  <a:lnTo>
                    <a:pt x="261" y="568"/>
                  </a:lnTo>
                  <a:lnTo>
                    <a:pt x="255" y="568"/>
                  </a:lnTo>
                  <a:lnTo>
                    <a:pt x="247" y="566"/>
                  </a:lnTo>
                  <a:lnTo>
                    <a:pt x="247" y="568"/>
                  </a:lnTo>
                  <a:lnTo>
                    <a:pt x="242" y="564"/>
                  </a:lnTo>
                  <a:lnTo>
                    <a:pt x="242" y="563"/>
                  </a:lnTo>
                  <a:lnTo>
                    <a:pt x="236" y="563"/>
                  </a:lnTo>
                  <a:lnTo>
                    <a:pt x="234" y="563"/>
                  </a:lnTo>
                  <a:lnTo>
                    <a:pt x="234" y="568"/>
                  </a:lnTo>
                  <a:lnTo>
                    <a:pt x="236" y="568"/>
                  </a:lnTo>
                  <a:lnTo>
                    <a:pt x="238" y="574"/>
                  </a:lnTo>
                  <a:lnTo>
                    <a:pt x="240" y="576"/>
                  </a:lnTo>
                  <a:lnTo>
                    <a:pt x="236" y="577"/>
                  </a:lnTo>
                  <a:lnTo>
                    <a:pt x="236" y="576"/>
                  </a:lnTo>
                  <a:lnTo>
                    <a:pt x="234" y="576"/>
                  </a:lnTo>
                  <a:lnTo>
                    <a:pt x="230" y="576"/>
                  </a:lnTo>
                  <a:lnTo>
                    <a:pt x="228" y="576"/>
                  </a:lnTo>
                  <a:lnTo>
                    <a:pt x="224" y="577"/>
                  </a:lnTo>
                  <a:lnTo>
                    <a:pt x="217" y="573"/>
                  </a:lnTo>
                  <a:lnTo>
                    <a:pt x="211" y="573"/>
                  </a:lnTo>
                  <a:lnTo>
                    <a:pt x="209" y="574"/>
                  </a:lnTo>
                  <a:lnTo>
                    <a:pt x="192" y="578"/>
                  </a:lnTo>
                  <a:lnTo>
                    <a:pt x="192" y="579"/>
                  </a:lnTo>
                  <a:lnTo>
                    <a:pt x="196" y="579"/>
                  </a:lnTo>
                  <a:lnTo>
                    <a:pt x="196" y="580"/>
                  </a:lnTo>
                  <a:lnTo>
                    <a:pt x="194" y="580"/>
                  </a:lnTo>
                  <a:lnTo>
                    <a:pt x="194" y="581"/>
                  </a:lnTo>
                  <a:lnTo>
                    <a:pt x="198" y="581"/>
                  </a:lnTo>
                  <a:lnTo>
                    <a:pt x="198" y="582"/>
                  </a:lnTo>
                  <a:lnTo>
                    <a:pt x="192" y="584"/>
                  </a:lnTo>
                  <a:lnTo>
                    <a:pt x="194" y="584"/>
                  </a:lnTo>
                  <a:lnTo>
                    <a:pt x="198" y="585"/>
                  </a:lnTo>
                  <a:lnTo>
                    <a:pt x="198" y="586"/>
                  </a:lnTo>
                  <a:lnTo>
                    <a:pt x="200" y="586"/>
                  </a:lnTo>
                  <a:lnTo>
                    <a:pt x="202" y="585"/>
                  </a:lnTo>
                  <a:lnTo>
                    <a:pt x="213" y="588"/>
                  </a:lnTo>
                  <a:lnTo>
                    <a:pt x="215" y="588"/>
                  </a:lnTo>
                  <a:lnTo>
                    <a:pt x="215" y="589"/>
                  </a:lnTo>
                  <a:lnTo>
                    <a:pt x="219" y="588"/>
                  </a:lnTo>
                  <a:lnTo>
                    <a:pt x="221" y="588"/>
                  </a:lnTo>
                  <a:lnTo>
                    <a:pt x="219" y="589"/>
                  </a:lnTo>
                  <a:lnTo>
                    <a:pt x="224" y="589"/>
                  </a:lnTo>
                  <a:lnTo>
                    <a:pt x="226" y="589"/>
                  </a:lnTo>
                  <a:lnTo>
                    <a:pt x="226" y="592"/>
                  </a:lnTo>
                  <a:lnTo>
                    <a:pt x="230" y="593"/>
                  </a:lnTo>
                  <a:lnTo>
                    <a:pt x="232" y="592"/>
                  </a:lnTo>
                  <a:lnTo>
                    <a:pt x="236" y="593"/>
                  </a:lnTo>
                  <a:lnTo>
                    <a:pt x="232" y="594"/>
                  </a:lnTo>
                  <a:lnTo>
                    <a:pt x="232" y="595"/>
                  </a:lnTo>
                  <a:lnTo>
                    <a:pt x="232" y="596"/>
                  </a:lnTo>
                  <a:lnTo>
                    <a:pt x="230" y="595"/>
                  </a:lnTo>
                  <a:lnTo>
                    <a:pt x="230" y="596"/>
                  </a:lnTo>
                  <a:lnTo>
                    <a:pt x="234" y="600"/>
                  </a:lnTo>
                  <a:lnTo>
                    <a:pt x="236" y="601"/>
                  </a:lnTo>
                  <a:lnTo>
                    <a:pt x="242" y="603"/>
                  </a:lnTo>
                  <a:lnTo>
                    <a:pt x="247" y="604"/>
                  </a:lnTo>
                  <a:lnTo>
                    <a:pt x="245" y="605"/>
                  </a:lnTo>
                  <a:lnTo>
                    <a:pt x="247" y="606"/>
                  </a:lnTo>
                  <a:lnTo>
                    <a:pt x="247" y="608"/>
                  </a:lnTo>
                  <a:lnTo>
                    <a:pt x="245" y="610"/>
                  </a:lnTo>
                  <a:lnTo>
                    <a:pt x="247" y="611"/>
                  </a:lnTo>
                  <a:lnTo>
                    <a:pt x="249" y="612"/>
                  </a:lnTo>
                  <a:lnTo>
                    <a:pt x="251" y="613"/>
                  </a:lnTo>
                  <a:lnTo>
                    <a:pt x="251" y="616"/>
                  </a:lnTo>
                  <a:lnTo>
                    <a:pt x="247" y="612"/>
                  </a:lnTo>
                  <a:lnTo>
                    <a:pt x="247" y="613"/>
                  </a:lnTo>
                  <a:lnTo>
                    <a:pt x="245" y="622"/>
                  </a:lnTo>
                  <a:lnTo>
                    <a:pt x="247" y="621"/>
                  </a:lnTo>
                  <a:lnTo>
                    <a:pt x="247" y="622"/>
                  </a:lnTo>
                  <a:lnTo>
                    <a:pt x="245" y="624"/>
                  </a:lnTo>
                  <a:lnTo>
                    <a:pt x="240" y="636"/>
                  </a:lnTo>
                  <a:lnTo>
                    <a:pt x="238" y="636"/>
                  </a:lnTo>
                  <a:lnTo>
                    <a:pt x="234" y="636"/>
                  </a:lnTo>
                  <a:lnTo>
                    <a:pt x="234" y="637"/>
                  </a:lnTo>
                  <a:lnTo>
                    <a:pt x="234" y="636"/>
                  </a:lnTo>
                  <a:lnTo>
                    <a:pt x="232" y="637"/>
                  </a:lnTo>
                  <a:lnTo>
                    <a:pt x="173" y="634"/>
                  </a:lnTo>
                  <a:lnTo>
                    <a:pt x="171" y="635"/>
                  </a:lnTo>
                  <a:lnTo>
                    <a:pt x="154" y="634"/>
                  </a:lnTo>
                  <a:lnTo>
                    <a:pt x="148" y="633"/>
                  </a:lnTo>
                  <a:lnTo>
                    <a:pt x="141" y="634"/>
                  </a:lnTo>
                  <a:lnTo>
                    <a:pt x="139" y="635"/>
                  </a:lnTo>
                  <a:lnTo>
                    <a:pt x="139" y="636"/>
                  </a:lnTo>
                  <a:lnTo>
                    <a:pt x="137" y="637"/>
                  </a:lnTo>
                  <a:lnTo>
                    <a:pt x="133" y="637"/>
                  </a:lnTo>
                  <a:lnTo>
                    <a:pt x="129" y="637"/>
                  </a:lnTo>
                  <a:lnTo>
                    <a:pt x="127" y="638"/>
                  </a:lnTo>
                  <a:lnTo>
                    <a:pt x="125" y="641"/>
                  </a:lnTo>
                  <a:lnTo>
                    <a:pt x="129" y="643"/>
                  </a:lnTo>
                  <a:lnTo>
                    <a:pt x="129" y="644"/>
                  </a:lnTo>
                  <a:lnTo>
                    <a:pt x="131" y="645"/>
                  </a:lnTo>
                  <a:lnTo>
                    <a:pt x="131" y="644"/>
                  </a:lnTo>
                  <a:lnTo>
                    <a:pt x="131" y="646"/>
                  </a:lnTo>
                  <a:lnTo>
                    <a:pt x="133" y="647"/>
                  </a:lnTo>
                  <a:lnTo>
                    <a:pt x="131" y="649"/>
                  </a:lnTo>
                  <a:lnTo>
                    <a:pt x="133" y="649"/>
                  </a:lnTo>
                  <a:lnTo>
                    <a:pt x="133" y="650"/>
                  </a:lnTo>
                  <a:lnTo>
                    <a:pt x="131" y="651"/>
                  </a:lnTo>
                  <a:lnTo>
                    <a:pt x="131" y="652"/>
                  </a:lnTo>
                  <a:lnTo>
                    <a:pt x="131" y="653"/>
                  </a:lnTo>
                  <a:lnTo>
                    <a:pt x="135" y="661"/>
                  </a:lnTo>
                  <a:lnTo>
                    <a:pt x="129" y="676"/>
                  </a:lnTo>
                  <a:lnTo>
                    <a:pt x="122" y="681"/>
                  </a:lnTo>
                  <a:lnTo>
                    <a:pt x="122" y="683"/>
                  </a:lnTo>
                  <a:lnTo>
                    <a:pt x="122" y="685"/>
                  </a:lnTo>
                  <a:lnTo>
                    <a:pt x="125" y="686"/>
                  </a:lnTo>
                  <a:lnTo>
                    <a:pt x="127" y="689"/>
                  </a:lnTo>
                  <a:lnTo>
                    <a:pt x="133" y="687"/>
                  </a:lnTo>
                  <a:lnTo>
                    <a:pt x="133" y="689"/>
                  </a:lnTo>
                  <a:lnTo>
                    <a:pt x="133" y="697"/>
                  </a:lnTo>
                  <a:lnTo>
                    <a:pt x="131" y="700"/>
                  </a:lnTo>
                  <a:lnTo>
                    <a:pt x="131" y="702"/>
                  </a:lnTo>
                  <a:lnTo>
                    <a:pt x="133" y="702"/>
                  </a:lnTo>
                  <a:lnTo>
                    <a:pt x="141" y="702"/>
                  </a:lnTo>
                  <a:lnTo>
                    <a:pt x="144" y="702"/>
                  </a:lnTo>
                  <a:lnTo>
                    <a:pt x="146" y="702"/>
                  </a:lnTo>
                  <a:lnTo>
                    <a:pt x="152" y="701"/>
                  </a:lnTo>
                  <a:lnTo>
                    <a:pt x="158" y="701"/>
                  </a:lnTo>
                  <a:lnTo>
                    <a:pt x="165" y="702"/>
                  </a:lnTo>
                  <a:lnTo>
                    <a:pt x="167" y="703"/>
                  </a:lnTo>
                  <a:lnTo>
                    <a:pt x="169" y="706"/>
                  </a:lnTo>
                  <a:lnTo>
                    <a:pt x="171" y="707"/>
                  </a:lnTo>
                  <a:lnTo>
                    <a:pt x="171" y="708"/>
                  </a:lnTo>
                  <a:lnTo>
                    <a:pt x="173" y="710"/>
                  </a:lnTo>
                  <a:lnTo>
                    <a:pt x="177" y="711"/>
                  </a:lnTo>
                  <a:lnTo>
                    <a:pt x="181" y="713"/>
                  </a:lnTo>
                  <a:lnTo>
                    <a:pt x="184" y="711"/>
                  </a:lnTo>
                  <a:lnTo>
                    <a:pt x="186" y="711"/>
                  </a:lnTo>
                  <a:lnTo>
                    <a:pt x="186" y="710"/>
                  </a:lnTo>
                  <a:lnTo>
                    <a:pt x="188" y="709"/>
                  </a:lnTo>
                  <a:lnTo>
                    <a:pt x="190" y="708"/>
                  </a:lnTo>
                  <a:lnTo>
                    <a:pt x="194" y="708"/>
                  </a:lnTo>
                  <a:lnTo>
                    <a:pt x="198" y="706"/>
                  </a:lnTo>
                  <a:lnTo>
                    <a:pt x="207" y="706"/>
                  </a:lnTo>
                  <a:lnTo>
                    <a:pt x="211" y="706"/>
                  </a:lnTo>
                  <a:lnTo>
                    <a:pt x="215" y="706"/>
                  </a:lnTo>
                  <a:lnTo>
                    <a:pt x="224" y="706"/>
                  </a:lnTo>
                  <a:lnTo>
                    <a:pt x="226" y="705"/>
                  </a:lnTo>
                  <a:lnTo>
                    <a:pt x="230" y="706"/>
                  </a:lnTo>
                  <a:lnTo>
                    <a:pt x="232" y="706"/>
                  </a:lnTo>
                  <a:lnTo>
                    <a:pt x="234" y="705"/>
                  </a:lnTo>
                  <a:lnTo>
                    <a:pt x="236" y="700"/>
                  </a:lnTo>
                  <a:lnTo>
                    <a:pt x="242" y="698"/>
                  </a:lnTo>
                  <a:lnTo>
                    <a:pt x="251" y="697"/>
                  </a:lnTo>
                  <a:lnTo>
                    <a:pt x="251" y="694"/>
                  </a:lnTo>
                  <a:lnTo>
                    <a:pt x="251" y="693"/>
                  </a:lnTo>
                  <a:lnTo>
                    <a:pt x="253" y="692"/>
                  </a:lnTo>
                  <a:lnTo>
                    <a:pt x="257" y="689"/>
                  </a:lnTo>
                  <a:lnTo>
                    <a:pt x="264" y="686"/>
                  </a:lnTo>
                  <a:lnTo>
                    <a:pt x="264" y="685"/>
                  </a:lnTo>
                  <a:lnTo>
                    <a:pt x="264" y="684"/>
                  </a:lnTo>
                  <a:lnTo>
                    <a:pt x="261" y="684"/>
                  </a:lnTo>
                  <a:lnTo>
                    <a:pt x="259" y="684"/>
                  </a:lnTo>
                  <a:lnTo>
                    <a:pt x="259" y="683"/>
                  </a:lnTo>
                  <a:lnTo>
                    <a:pt x="257" y="681"/>
                  </a:lnTo>
                  <a:lnTo>
                    <a:pt x="257" y="679"/>
                  </a:lnTo>
                  <a:lnTo>
                    <a:pt x="257" y="676"/>
                  </a:lnTo>
                  <a:lnTo>
                    <a:pt x="274" y="666"/>
                  </a:lnTo>
                  <a:lnTo>
                    <a:pt x="274" y="665"/>
                  </a:lnTo>
                  <a:lnTo>
                    <a:pt x="276" y="662"/>
                  </a:lnTo>
                  <a:lnTo>
                    <a:pt x="306" y="653"/>
                  </a:lnTo>
                  <a:lnTo>
                    <a:pt x="310" y="652"/>
                  </a:lnTo>
                  <a:lnTo>
                    <a:pt x="308" y="651"/>
                  </a:lnTo>
                  <a:lnTo>
                    <a:pt x="308" y="650"/>
                  </a:lnTo>
                  <a:lnTo>
                    <a:pt x="310" y="649"/>
                  </a:lnTo>
                  <a:lnTo>
                    <a:pt x="310" y="647"/>
                  </a:lnTo>
                  <a:lnTo>
                    <a:pt x="308" y="647"/>
                  </a:lnTo>
                  <a:lnTo>
                    <a:pt x="306" y="643"/>
                  </a:lnTo>
                  <a:lnTo>
                    <a:pt x="306" y="642"/>
                  </a:lnTo>
                  <a:lnTo>
                    <a:pt x="306" y="641"/>
                  </a:lnTo>
                  <a:lnTo>
                    <a:pt x="308" y="638"/>
                  </a:lnTo>
                  <a:lnTo>
                    <a:pt x="316" y="636"/>
                  </a:lnTo>
                  <a:lnTo>
                    <a:pt x="318" y="635"/>
                  </a:lnTo>
                  <a:lnTo>
                    <a:pt x="320" y="635"/>
                  </a:lnTo>
                  <a:lnTo>
                    <a:pt x="323" y="635"/>
                  </a:lnTo>
                  <a:lnTo>
                    <a:pt x="327" y="636"/>
                  </a:lnTo>
                  <a:lnTo>
                    <a:pt x="329" y="636"/>
                  </a:lnTo>
                  <a:lnTo>
                    <a:pt x="333" y="637"/>
                  </a:lnTo>
                  <a:lnTo>
                    <a:pt x="333" y="636"/>
                  </a:lnTo>
                  <a:lnTo>
                    <a:pt x="335" y="636"/>
                  </a:lnTo>
                  <a:lnTo>
                    <a:pt x="337" y="636"/>
                  </a:lnTo>
                  <a:lnTo>
                    <a:pt x="339" y="637"/>
                  </a:lnTo>
                  <a:lnTo>
                    <a:pt x="341" y="638"/>
                  </a:lnTo>
                  <a:lnTo>
                    <a:pt x="344" y="638"/>
                  </a:lnTo>
                  <a:lnTo>
                    <a:pt x="348" y="639"/>
                  </a:lnTo>
                  <a:lnTo>
                    <a:pt x="352" y="639"/>
                  </a:lnTo>
                  <a:lnTo>
                    <a:pt x="358" y="638"/>
                  </a:lnTo>
                  <a:lnTo>
                    <a:pt x="358" y="637"/>
                  </a:lnTo>
                  <a:lnTo>
                    <a:pt x="365" y="634"/>
                  </a:lnTo>
                  <a:lnTo>
                    <a:pt x="367" y="633"/>
                  </a:lnTo>
                  <a:lnTo>
                    <a:pt x="371" y="632"/>
                  </a:lnTo>
                  <a:lnTo>
                    <a:pt x="375" y="632"/>
                  </a:lnTo>
                  <a:lnTo>
                    <a:pt x="379" y="630"/>
                  </a:lnTo>
                  <a:lnTo>
                    <a:pt x="381" y="629"/>
                  </a:lnTo>
                  <a:lnTo>
                    <a:pt x="384" y="627"/>
                  </a:lnTo>
                  <a:lnTo>
                    <a:pt x="386" y="626"/>
                  </a:lnTo>
                  <a:lnTo>
                    <a:pt x="390" y="625"/>
                  </a:lnTo>
                  <a:lnTo>
                    <a:pt x="394" y="625"/>
                  </a:lnTo>
                  <a:lnTo>
                    <a:pt x="411" y="629"/>
                  </a:lnTo>
                  <a:lnTo>
                    <a:pt x="415" y="638"/>
                  </a:lnTo>
                  <a:lnTo>
                    <a:pt x="415" y="639"/>
                  </a:lnTo>
                  <a:lnTo>
                    <a:pt x="424" y="645"/>
                  </a:lnTo>
                  <a:lnTo>
                    <a:pt x="426" y="646"/>
                  </a:lnTo>
                  <a:lnTo>
                    <a:pt x="428" y="646"/>
                  </a:lnTo>
                  <a:lnTo>
                    <a:pt x="432" y="647"/>
                  </a:lnTo>
                  <a:lnTo>
                    <a:pt x="434" y="651"/>
                  </a:lnTo>
                  <a:lnTo>
                    <a:pt x="438" y="651"/>
                  </a:lnTo>
                  <a:lnTo>
                    <a:pt x="453" y="659"/>
                  </a:lnTo>
                  <a:lnTo>
                    <a:pt x="464" y="659"/>
                  </a:lnTo>
                  <a:lnTo>
                    <a:pt x="466" y="661"/>
                  </a:lnTo>
                  <a:lnTo>
                    <a:pt x="468" y="663"/>
                  </a:lnTo>
                  <a:lnTo>
                    <a:pt x="472" y="665"/>
                  </a:lnTo>
                  <a:lnTo>
                    <a:pt x="472" y="666"/>
                  </a:lnTo>
                  <a:lnTo>
                    <a:pt x="478" y="666"/>
                  </a:lnTo>
                  <a:lnTo>
                    <a:pt x="480" y="667"/>
                  </a:lnTo>
                  <a:lnTo>
                    <a:pt x="480" y="668"/>
                  </a:lnTo>
                  <a:lnTo>
                    <a:pt x="480" y="669"/>
                  </a:lnTo>
                  <a:lnTo>
                    <a:pt x="483" y="670"/>
                  </a:lnTo>
                  <a:lnTo>
                    <a:pt x="485" y="670"/>
                  </a:lnTo>
                  <a:lnTo>
                    <a:pt x="487" y="673"/>
                  </a:lnTo>
                  <a:lnTo>
                    <a:pt x="489" y="671"/>
                  </a:lnTo>
                  <a:lnTo>
                    <a:pt x="491" y="671"/>
                  </a:lnTo>
                  <a:lnTo>
                    <a:pt x="499" y="684"/>
                  </a:lnTo>
                  <a:lnTo>
                    <a:pt x="493" y="686"/>
                  </a:lnTo>
                  <a:lnTo>
                    <a:pt x="495" y="687"/>
                  </a:lnTo>
                  <a:lnTo>
                    <a:pt x="491" y="691"/>
                  </a:lnTo>
                  <a:lnTo>
                    <a:pt x="491" y="692"/>
                  </a:lnTo>
                  <a:lnTo>
                    <a:pt x="493" y="693"/>
                  </a:lnTo>
                  <a:lnTo>
                    <a:pt x="497" y="693"/>
                  </a:lnTo>
                  <a:lnTo>
                    <a:pt x="501" y="690"/>
                  </a:lnTo>
                  <a:lnTo>
                    <a:pt x="504" y="689"/>
                  </a:lnTo>
                  <a:lnTo>
                    <a:pt x="506" y="689"/>
                  </a:lnTo>
                  <a:lnTo>
                    <a:pt x="506" y="685"/>
                  </a:lnTo>
                  <a:lnTo>
                    <a:pt x="506" y="684"/>
                  </a:lnTo>
                  <a:lnTo>
                    <a:pt x="510" y="683"/>
                  </a:lnTo>
                  <a:lnTo>
                    <a:pt x="512" y="683"/>
                  </a:lnTo>
                  <a:lnTo>
                    <a:pt x="512" y="678"/>
                  </a:lnTo>
                  <a:lnTo>
                    <a:pt x="510" y="677"/>
                  </a:lnTo>
                  <a:lnTo>
                    <a:pt x="508" y="676"/>
                  </a:lnTo>
                  <a:lnTo>
                    <a:pt x="504" y="675"/>
                  </a:lnTo>
                  <a:lnTo>
                    <a:pt x="506" y="670"/>
                  </a:lnTo>
                  <a:lnTo>
                    <a:pt x="510" y="667"/>
                  </a:lnTo>
                  <a:lnTo>
                    <a:pt x="514" y="667"/>
                  </a:lnTo>
                  <a:lnTo>
                    <a:pt x="518" y="668"/>
                  </a:lnTo>
                  <a:lnTo>
                    <a:pt x="525" y="670"/>
                  </a:lnTo>
                  <a:lnTo>
                    <a:pt x="527" y="673"/>
                  </a:lnTo>
                  <a:lnTo>
                    <a:pt x="531" y="674"/>
                  </a:lnTo>
                  <a:lnTo>
                    <a:pt x="533" y="671"/>
                  </a:lnTo>
                  <a:lnTo>
                    <a:pt x="525" y="665"/>
                  </a:lnTo>
                  <a:lnTo>
                    <a:pt x="514" y="662"/>
                  </a:lnTo>
                  <a:lnTo>
                    <a:pt x="512" y="661"/>
                  </a:lnTo>
                  <a:lnTo>
                    <a:pt x="497" y="657"/>
                  </a:lnTo>
                  <a:lnTo>
                    <a:pt x="495" y="657"/>
                  </a:lnTo>
                  <a:lnTo>
                    <a:pt x="495" y="655"/>
                  </a:lnTo>
                  <a:lnTo>
                    <a:pt x="497" y="654"/>
                  </a:lnTo>
                  <a:lnTo>
                    <a:pt x="497" y="652"/>
                  </a:lnTo>
                  <a:lnTo>
                    <a:pt x="497" y="651"/>
                  </a:lnTo>
                  <a:lnTo>
                    <a:pt x="493" y="652"/>
                  </a:lnTo>
                  <a:lnTo>
                    <a:pt x="485" y="652"/>
                  </a:lnTo>
                  <a:lnTo>
                    <a:pt x="485" y="653"/>
                  </a:lnTo>
                  <a:lnTo>
                    <a:pt x="478" y="650"/>
                  </a:lnTo>
                  <a:lnTo>
                    <a:pt x="476" y="650"/>
                  </a:lnTo>
                  <a:lnTo>
                    <a:pt x="476" y="649"/>
                  </a:lnTo>
                  <a:lnTo>
                    <a:pt x="474" y="649"/>
                  </a:lnTo>
                  <a:lnTo>
                    <a:pt x="468" y="645"/>
                  </a:lnTo>
                  <a:lnTo>
                    <a:pt x="464" y="639"/>
                  </a:lnTo>
                  <a:lnTo>
                    <a:pt x="459" y="634"/>
                  </a:lnTo>
                  <a:lnTo>
                    <a:pt x="459" y="633"/>
                  </a:lnTo>
                  <a:lnTo>
                    <a:pt x="457" y="633"/>
                  </a:lnTo>
                  <a:lnTo>
                    <a:pt x="445" y="629"/>
                  </a:lnTo>
                  <a:lnTo>
                    <a:pt x="443" y="626"/>
                  </a:lnTo>
                  <a:lnTo>
                    <a:pt x="440" y="625"/>
                  </a:lnTo>
                  <a:lnTo>
                    <a:pt x="443" y="620"/>
                  </a:lnTo>
                  <a:lnTo>
                    <a:pt x="443" y="619"/>
                  </a:lnTo>
                  <a:lnTo>
                    <a:pt x="445" y="618"/>
                  </a:lnTo>
                  <a:lnTo>
                    <a:pt x="443" y="618"/>
                  </a:lnTo>
                  <a:lnTo>
                    <a:pt x="440" y="617"/>
                  </a:lnTo>
                  <a:lnTo>
                    <a:pt x="440" y="614"/>
                  </a:lnTo>
                  <a:lnTo>
                    <a:pt x="440" y="613"/>
                  </a:lnTo>
                  <a:lnTo>
                    <a:pt x="445" y="612"/>
                  </a:lnTo>
                  <a:lnTo>
                    <a:pt x="445" y="613"/>
                  </a:lnTo>
                  <a:lnTo>
                    <a:pt x="455" y="610"/>
                  </a:lnTo>
                  <a:lnTo>
                    <a:pt x="457" y="610"/>
                  </a:lnTo>
                  <a:lnTo>
                    <a:pt x="459" y="610"/>
                  </a:lnTo>
                  <a:lnTo>
                    <a:pt x="461" y="610"/>
                  </a:lnTo>
                  <a:lnTo>
                    <a:pt x="461" y="611"/>
                  </a:lnTo>
                  <a:lnTo>
                    <a:pt x="461" y="612"/>
                  </a:lnTo>
                  <a:lnTo>
                    <a:pt x="459" y="612"/>
                  </a:lnTo>
                  <a:lnTo>
                    <a:pt x="459" y="616"/>
                  </a:lnTo>
                  <a:lnTo>
                    <a:pt x="464" y="620"/>
                  </a:lnTo>
                  <a:lnTo>
                    <a:pt x="466" y="620"/>
                  </a:lnTo>
                  <a:lnTo>
                    <a:pt x="472" y="614"/>
                  </a:lnTo>
                  <a:lnTo>
                    <a:pt x="474" y="616"/>
                  </a:lnTo>
                  <a:lnTo>
                    <a:pt x="476" y="617"/>
                  </a:lnTo>
                  <a:lnTo>
                    <a:pt x="478" y="617"/>
                  </a:lnTo>
                  <a:lnTo>
                    <a:pt x="478" y="618"/>
                  </a:lnTo>
                  <a:lnTo>
                    <a:pt x="480" y="619"/>
                  </a:lnTo>
                  <a:lnTo>
                    <a:pt x="480" y="621"/>
                  </a:lnTo>
                  <a:lnTo>
                    <a:pt x="483" y="624"/>
                  </a:lnTo>
                  <a:lnTo>
                    <a:pt x="487" y="626"/>
                  </a:lnTo>
                  <a:lnTo>
                    <a:pt x="485" y="626"/>
                  </a:lnTo>
                  <a:lnTo>
                    <a:pt x="485" y="627"/>
                  </a:lnTo>
                  <a:lnTo>
                    <a:pt x="487" y="629"/>
                  </a:lnTo>
                  <a:lnTo>
                    <a:pt x="495" y="633"/>
                  </a:lnTo>
                  <a:lnTo>
                    <a:pt x="495" y="635"/>
                  </a:lnTo>
                  <a:lnTo>
                    <a:pt x="504" y="635"/>
                  </a:lnTo>
                  <a:lnTo>
                    <a:pt x="518" y="641"/>
                  </a:lnTo>
                  <a:lnTo>
                    <a:pt x="516" y="639"/>
                  </a:lnTo>
                  <a:lnTo>
                    <a:pt x="512" y="639"/>
                  </a:lnTo>
                  <a:lnTo>
                    <a:pt x="512" y="641"/>
                  </a:lnTo>
                  <a:lnTo>
                    <a:pt x="516" y="641"/>
                  </a:lnTo>
                  <a:lnTo>
                    <a:pt x="520" y="642"/>
                  </a:lnTo>
                  <a:lnTo>
                    <a:pt x="525" y="643"/>
                  </a:lnTo>
                  <a:lnTo>
                    <a:pt x="533" y="645"/>
                  </a:lnTo>
                  <a:lnTo>
                    <a:pt x="542" y="650"/>
                  </a:lnTo>
                  <a:lnTo>
                    <a:pt x="544" y="652"/>
                  </a:lnTo>
                  <a:lnTo>
                    <a:pt x="546" y="652"/>
                  </a:lnTo>
                  <a:lnTo>
                    <a:pt x="548" y="653"/>
                  </a:lnTo>
                  <a:lnTo>
                    <a:pt x="546" y="658"/>
                  </a:lnTo>
                  <a:lnTo>
                    <a:pt x="548" y="660"/>
                  </a:lnTo>
                  <a:lnTo>
                    <a:pt x="548" y="661"/>
                  </a:lnTo>
                  <a:lnTo>
                    <a:pt x="548" y="662"/>
                  </a:lnTo>
                  <a:lnTo>
                    <a:pt x="546" y="662"/>
                  </a:lnTo>
                  <a:lnTo>
                    <a:pt x="546" y="665"/>
                  </a:lnTo>
                  <a:lnTo>
                    <a:pt x="546" y="668"/>
                  </a:lnTo>
                  <a:lnTo>
                    <a:pt x="544" y="668"/>
                  </a:lnTo>
                  <a:lnTo>
                    <a:pt x="548" y="671"/>
                  </a:lnTo>
                  <a:lnTo>
                    <a:pt x="552" y="671"/>
                  </a:lnTo>
                  <a:lnTo>
                    <a:pt x="554" y="674"/>
                  </a:lnTo>
                  <a:lnTo>
                    <a:pt x="556" y="675"/>
                  </a:lnTo>
                  <a:lnTo>
                    <a:pt x="558" y="676"/>
                  </a:lnTo>
                  <a:lnTo>
                    <a:pt x="560" y="678"/>
                  </a:lnTo>
                  <a:lnTo>
                    <a:pt x="563" y="679"/>
                  </a:lnTo>
                  <a:lnTo>
                    <a:pt x="567" y="683"/>
                  </a:lnTo>
                  <a:lnTo>
                    <a:pt x="567" y="682"/>
                  </a:lnTo>
                  <a:lnTo>
                    <a:pt x="571" y="683"/>
                  </a:lnTo>
                  <a:lnTo>
                    <a:pt x="571" y="684"/>
                  </a:lnTo>
                  <a:lnTo>
                    <a:pt x="569" y="684"/>
                  </a:lnTo>
                  <a:lnTo>
                    <a:pt x="567" y="684"/>
                  </a:lnTo>
                  <a:lnTo>
                    <a:pt x="573" y="690"/>
                  </a:lnTo>
                  <a:lnTo>
                    <a:pt x="575" y="689"/>
                  </a:lnTo>
                  <a:lnTo>
                    <a:pt x="579" y="690"/>
                  </a:lnTo>
                  <a:lnTo>
                    <a:pt x="584" y="690"/>
                  </a:lnTo>
                  <a:lnTo>
                    <a:pt x="588" y="690"/>
                  </a:lnTo>
                  <a:lnTo>
                    <a:pt x="590" y="690"/>
                  </a:lnTo>
                  <a:lnTo>
                    <a:pt x="594" y="690"/>
                  </a:lnTo>
                  <a:lnTo>
                    <a:pt x="594" y="689"/>
                  </a:lnTo>
                  <a:lnTo>
                    <a:pt x="598" y="691"/>
                  </a:lnTo>
                  <a:lnTo>
                    <a:pt x="603" y="691"/>
                  </a:lnTo>
                  <a:lnTo>
                    <a:pt x="600" y="692"/>
                  </a:lnTo>
                  <a:lnTo>
                    <a:pt x="598" y="693"/>
                  </a:lnTo>
                  <a:lnTo>
                    <a:pt x="600" y="693"/>
                  </a:lnTo>
                  <a:lnTo>
                    <a:pt x="609" y="693"/>
                  </a:lnTo>
                  <a:lnTo>
                    <a:pt x="611" y="695"/>
                  </a:lnTo>
                  <a:lnTo>
                    <a:pt x="615" y="697"/>
                  </a:lnTo>
                  <a:lnTo>
                    <a:pt x="615" y="691"/>
                  </a:lnTo>
                  <a:lnTo>
                    <a:pt x="613" y="690"/>
                  </a:lnTo>
                  <a:lnTo>
                    <a:pt x="611" y="690"/>
                  </a:lnTo>
                  <a:lnTo>
                    <a:pt x="607" y="687"/>
                  </a:lnTo>
                  <a:lnTo>
                    <a:pt x="605" y="687"/>
                  </a:lnTo>
                  <a:lnTo>
                    <a:pt x="605" y="686"/>
                  </a:lnTo>
                  <a:lnTo>
                    <a:pt x="603" y="686"/>
                  </a:lnTo>
                  <a:lnTo>
                    <a:pt x="594" y="684"/>
                  </a:lnTo>
                  <a:lnTo>
                    <a:pt x="592" y="684"/>
                  </a:lnTo>
                  <a:lnTo>
                    <a:pt x="598" y="683"/>
                  </a:lnTo>
                  <a:lnTo>
                    <a:pt x="598" y="681"/>
                  </a:lnTo>
                  <a:lnTo>
                    <a:pt x="598" y="679"/>
                  </a:lnTo>
                  <a:lnTo>
                    <a:pt x="600" y="679"/>
                  </a:lnTo>
                  <a:lnTo>
                    <a:pt x="603" y="681"/>
                  </a:lnTo>
                  <a:lnTo>
                    <a:pt x="603" y="682"/>
                  </a:lnTo>
                  <a:lnTo>
                    <a:pt x="605" y="682"/>
                  </a:lnTo>
                  <a:lnTo>
                    <a:pt x="603" y="678"/>
                  </a:lnTo>
                  <a:lnTo>
                    <a:pt x="598" y="676"/>
                  </a:lnTo>
                  <a:lnTo>
                    <a:pt x="596" y="674"/>
                  </a:lnTo>
                  <a:lnTo>
                    <a:pt x="594" y="673"/>
                  </a:lnTo>
                  <a:lnTo>
                    <a:pt x="594" y="667"/>
                  </a:lnTo>
                  <a:lnTo>
                    <a:pt x="598" y="666"/>
                  </a:lnTo>
                  <a:lnTo>
                    <a:pt x="598" y="667"/>
                  </a:lnTo>
                  <a:lnTo>
                    <a:pt x="598" y="668"/>
                  </a:lnTo>
                  <a:lnTo>
                    <a:pt x="605" y="670"/>
                  </a:lnTo>
                  <a:lnTo>
                    <a:pt x="605" y="671"/>
                  </a:lnTo>
                  <a:lnTo>
                    <a:pt x="609" y="673"/>
                  </a:lnTo>
                  <a:lnTo>
                    <a:pt x="607" y="671"/>
                  </a:lnTo>
                  <a:lnTo>
                    <a:pt x="607" y="670"/>
                  </a:lnTo>
                  <a:lnTo>
                    <a:pt x="611" y="670"/>
                  </a:lnTo>
                  <a:lnTo>
                    <a:pt x="613" y="673"/>
                  </a:lnTo>
                  <a:lnTo>
                    <a:pt x="613" y="671"/>
                  </a:lnTo>
                  <a:lnTo>
                    <a:pt x="611" y="670"/>
                  </a:lnTo>
                  <a:lnTo>
                    <a:pt x="611" y="668"/>
                  </a:lnTo>
                  <a:lnTo>
                    <a:pt x="615" y="669"/>
                  </a:lnTo>
                  <a:lnTo>
                    <a:pt x="619" y="670"/>
                  </a:lnTo>
                  <a:lnTo>
                    <a:pt x="617" y="669"/>
                  </a:lnTo>
                  <a:lnTo>
                    <a:pt x="615" y="668"/>
                  </a:lnTo>
                  <a:lnTo>
                    <a:pt x="611" y="667"/>
                  </a:lnTo>
                  <a:lnTo>
                    <a:pt x="609" y="666"/>
                  </a:lnTo>
                  <a:lnTo>
                    <a:pt x="613" y="665"/>
                  </a:lnTo>
                  <a:lnTo>
                    <a:pt x="617" y="665"/>
                  </a:lnTo>
                  <a:lnTo>
                    <a:pt x="622" y="662"/>
                  </a:lnTo>
                  <a:lnTo>
                    <a:pt x="624" y="663"/>
                  </a:lnTo>
                  <a:lnTo>
                    <a:pt x="626" y="663"/>
                  </a:lnTo>
                  <a:lnTo>
                    <a:pt x="630" y="662"/>
                  </a:lnTo>
                  <a:lnTo>
                    <a:pt x="643" y="663"/>
                  </a:lnTo>
                  <a:lnTo>
                    <a:pt x="645" y="665"/>
                  </a:lnTo>
                  <a:lnTo>
                    <a:pt x="645" y="666"/>
                  </a:lnTo>
                  <a:lnTo>
                    <a:pt x="647" y="666"/>
                  </a:lnTo>
                  <a:lnTo>
                    <a:pt x="657" y="666"/>
                  </a:lnTo>
                  <a:lnTo>
                    <a:pt x="655" y="667"/>
                  </a:lnTo>
                  <a:lnTo>
                    <a:pt x="647" y="668"/>
                  </a:lnTo>
                  <a:lnTo>
                    <a:pt x="647" y="671"/>
                  </a:lnTo>
                  <a:lnTo>
                    <a:pt x="649" y="670"/>
                  </a:lnTo>
                  <a:lnTo>
                    <a:pt x="651" y="669"/>
                  </a:lnTo>
                  <a:lnTo>
                    <a:pt x="668" y="662"/>
                  </a:lnTo>
                  <a:lnTo>
                    <a:pt x="683" y="661"/>
                  </a:lnTo>
                  <a:lnTo>
                    <a:pt x="685" y="662"/>
                  </a:lnTo>
                  <a:lnTo>
                    <a:pt x="689" y="661"/>
                  </a:lnTo>
                  <a:lnTo>
                    <a:pt x="689" y="660"/>
                  </a:lnTo>
                  <a:lnTo>
                    <a:pt x="689" y="659"/>
                  </a:lnTo>
                  <a:lnTo>
                    <a:pt x="687" y="659"/>
                  </a:lnTo>
                  <a:lnTo>
                    <a:pt x="678" y="657"/>
                  </a:lnTo>
                  <a:lnTo>
                    <a:pt x="674" y="654"/>
                  </a:lnTo>
                  <a:lnTo>
                    <a:pt x="674" y="653"/>
                  </a:lnTo>
                  <a:lnTo>
                    <a:pt x="674" y="652"/>
                  </a:lnTo>
                  <a:lnTo>
                    <a:pt x="674" y="651"/>
                  </a:lnTo>
                  <a:lnTo>
                    <a:pt x="668" y="646"/>
                  </a:lnTo>
                  <a:lnTo>
                    <a:pt x="666" y="645"/>
                  </a:lnTo>
                  <a:lnTo>
                    <a:pt x="670" y="644"/>
                  </a:lnTo>
                  <a:lnTo>
                    <a:pt x="670" y="643"/>
                  </a:lnTo>
                  <a:lnTo>
                    <a:pt x="672" y="643"/>
                  </a:lnTo>
                  <a:lnTo>
                    <a:pt x="672" y="638"/>
                  </a:lnTo>
                  <a:lnTo>
                    <a:pt x="676" y="636"/>
                  </a:lnTo>
                  <a:lnTo>
                    <a:pt x="680" y="636"/>
                  </a:lnTo>
                  <a:lnTo>
                    <a:pt x="683" y="634"/>
                  </a:lnTo>
                  <a:lnTo>
                    <a:pt x="683" y="632"/>
                  </a:lnTo>
                  <a:lnTo>
                    <a:pt x="685" y="624"/>
                  </a:lnTo>
                  <a:lnTo>
                    <a:pt x="687" y="625"/>
                  </a:lnTo>
                  <a:lnTo>
                    <a:pt x="693" y="620"/>
                  </a:lnTo>
                  <a:lnTo>
                    <a:pt x="695" y="620"/>
                  </a:lnTo>
                  <a:lnTo>
                    <a:pt x="697" y="619"/>
                  </a:lnTo>
                  <a:lnTo>
                    <a:pt x="699" y="614"/>
                  </a:lnTo>
                  <a:lnTo>
                    <a:pt x="697" y="613"/>
                  </a:lnTo>
                  <a:lnTo>
                    <a:pt x="699" y="613"/>
                  </a:lnTo>
                  <a:lnTo>
                    <a:pt x="697" y="609"/>
                  </a:lnTo>
                  <a:lnTo>
                    <a:pt x="699" y="609"/>
                  </a:lnTo>
                  <a:lnTo>
                    <a:pt x="699" y="610"/>
                  </a:lnTo>
                  <a:lnTo>
                    <a:pt x="699" y="611"/>
                  </a:lnTo>
                  <a:lnTo>
                    <a:pt x="699" y="610"/>
                  </a:lnTo>
                  <a:lnTo>
                    <a:pt x="702" y="609"/>
                  </a:lnTo>
                  <a:lnTo>
                    <a:pt x="704" y="609"/>
                  </a:lnTo>
                  <a:lnTo>
                    <a:pt x="706" y="609"/>
                  </a:lnTo>
                  <a:lnTo>
                    <a:pt x="710" y="606"/>
                  </a:lnTo>
                  <a:lnTo>
                    <a:pt x="708" y="604"/>
                  </a:lnTo>
                  <a:lnTo>
                    <a:pt x="706" y="603"/>
                  </a:lnTo>
                  <a:lnTo>
                    <a:pt x="706" y="602"/>
                  </a:lnTo>
                  <a:lnTo>
                    <a:pt x="706" y="603"/>
                  </a:lnTo>
                  <a:lnTo>
                    <a:pt x="710" y="603"/>
                  </a:lnTo>
                  <a:lnTo>
                    <a:pt x="710" y="604"/>
                  </a:lnTo>
                  <a:lnTo>
                    <a:pt x="712" y="604"/>
                  </a:lnTo>
                  <a:lnTo>
                    <a:pt x="714" y="602"/>
                  </a:lnTo>
                  <a:lnTo>
                    <a:pt x="714" y="601"/>
                  </a:lnTo>
                  <a:lnTo>
                    <a:pt x="723" y="600"/>
                  </a:lnTo>
                  <a:lnTo>
                    <a:pt x="727" y="598"/>
                  </a:lnTo>
                  <a:lnTo>
                    <a:pt x="727" y="600"/>
                  </a:lnTo>
                  <a:lnTo>
                    <a:pt x="731" y="598"/>
                  </a:lnTo>
                  <a:lnTo>
                    <a:pt x="731" y="597"/>
                  </a:lnTo>
                  <a:lnTo>
                    <a:pt x="735" y="600"/>
                  </a:lnTo>
                  <a:lnTo>
                    <a:pt x="737" y="601"/>
                  </a:lnTo>
                  <a:lnTo>
                    <a:pt x="731" y="601"/>
                  </a:lnTo>
                  <a:lnTo>
                    <a:pt x="729" y="601"/>
                  </a:lnTo>
                  <a:lnTo>
                    <a:pt x="729" y="602"/>
                  </a:lnTo>
                  <a:lnTo>
                    <a:pt x="733" y="602"/>
                  </a:lnTo>
                  <a:lnTo>
                    <a:pt x="735" y="602"/>
                  </a:lnTo>
                  <a:lnTo>
                    <a:pt x="731" y="603"/>
                  </a:lnTo>
                  <a:lnTo>
                    <a:pt x="731" y="604"/>
                  </a:lnTo>
                  <a:lnTo>
                    <a:pt x="733" y="604"/>
                  </a:lnTo>
                  <a:lnTo>
                    <a:pt x="735" y="604"/>
                  </a:lnTo>
                  <a:lnTo>
                    <a:pt x="737" y="605"/>
                  </a:lnTo>
                  <a:lnTo>
                    <a:pt x="742" y="606"/>
                  </a:lnTo>
                  <a:lnTo>
                    <a:pt x="750" y="605"/>
                  </a:lnTo>
                  <a:lnTo>
                    <a:pt x="752" y="604"/>
                  </a:lnTo>
                  <a:lnTo>
                    <a:pt x="752" y="605"/>
                  </a:lnTo>
                  <a:lnTo>
                    <a:pt x="754" y="606"/>
                  </a:lnTo>
                  <a:lnTo>
                    <a:pt x="756" y="605"/>
                  </a:lnTo>
                  <a:lnTo>
                    <a:pt x="758" y="605"/>
                  </a:lnTo>
                  <a:lnTo>
                    <a:pt x="758" y="606"/>
                  </a:lnTo>
                  <a:lnTo>
                    <a:pt x="761" y="608"/>
                  </a:lnTo>
                  <a:lnTo>
                    <a:pt x="758" y="608"/>
                  </a:lnTo>
                  <a:lnTo>
                    <a:pt x="750" y="609"/>
                  </a:lnTo>
                  <a:lnTo>
                    <a:pt x="742" y="612"/>
                  </a:lnTo>
                  <a:lnTo>
                    <a:pt x="742" y="613"/>
                  </a:lnTo>
                  <a:lnTo>
                    <a:pt x="746" y="613"/>
                  </a:lnTo>
                  <a:lnTo>
                    <a:pt x="752" y="616"/>
                  </a:lnTo>
                  <a:lnTo>
                    <a:pt x="754" y="617"/>
                  </a:lnTo>
                  <a:lnTo>
                    <a:pt x="756" y="618"/>
                  </a:lnTo>
                  <a:lnTo>
                    <a:pt x="756" y="621"/>
                  </a:lnTo>
                  <a:lnTo>
                    <a:pt x="754" y="622"/>
                  </a:lnTo>
                  <a:lnTo>
                    <a:pt x="758" y="625"/>
                  </a:lnTo>
                  <a:lnTo>
                    <a:pt x="763" y="625"/>
                  </a:lnTo>
                  <a:lnTo>
                    <a:pt x="767" y="624"/>
                  </a:lnTo>
                  <a:lnTo>
                    <a:pt x="769" y="624"/>
                  </a:lnTo>
                  <a:lnTo>
                    <a:pt x="769" y="622"/>
                  </a:lnTo>
                  <a:lnTo>
                    <a:pt x="771" y="621"/>
                  </a:lnTo>
                  <a:lnTo>
                    <a:pt x="773" y="621"/>
                  </a:lnTo>
                  <a:lnTo>
                    <a:pt x="771" y="620"/>
                  </a:lnTo>
                  <a:lnTo>
                    <a:pt x="775" y="620"/>
                  </a:lnTo>
                  <a:lnTo>
                    <a:pt x="777" y="620"/>
                  </a:lnTo>
                  <a:lnTo>
                    <a:pt x="786" y="617"/>
                  </a:lnTo>
                  <a:lnTo>
                    <a:pt x="794" y="618"/>
                  </a:lnTo>
                  <a:lnTo>
                    <a:pt x="801" y="617"/>
                  </a:lnTo>
                  <a:lnTo>
                    <a:pt x="801" y="614"/>
                  </a:lnTo>
                  <a:lnTo>
                    <a:pt x="801" y="613"/>
                  </a:lnTo>
                  <a:lnTo>
                    <a:pt x="798" y="612"/>
                  </a:lnTo>
                  <a:lnTo>
                    <a:pt x="792" y="613"/>
                  </a:lnTo>
                  <a:lnTo>
                    <a:pt x="790" y="613"/>
                  </a:lnTo>
                  <a:lnTo>
                    <a:pt x="788" y="614"/>
                  </a:lnTo>
                  <a:lnTo>
                    <a:pt x="786" y="613"/>
                  </a:lnTo>
                  <a:lnTo>
                    <a:pt x="784" y="614"/>
                  </a:lnTo>
                  <a:lnTo>
                    <a:pt x="779" y="613"/>
                  </a:lnTo>
                  <a:lnTo>
                    <a:pt x="779" y="614"/>
                  </a:lnTo>
                  <a:lnTo>
                    <a:pt x="777" y="611"/>
                  </a:lnTo>
                  <a:lnTo>
                    <a:pt x="777" y="610"/>
                  </a:lnTo>
                  <a:lnTo>
                    <a:pt x="773" y="610"/>
                  </a:lnTo>
                  <a:lnTo>
                    <a:pt x="773" y="609"/>
                  </a:lnTo>
                  <a:lnTo>
                    <a:pt x="771" y="610"/>
                  </a:lnTo>
                  <a:lnTo>
                    <a:pt x="771" y="609"/>
                  </a:lnTo>
                  <a:lnTo>
                    <a:pt x="771" y="608"/>
                  </a:lnTo>
                  <a:lnTo>
                    <a:pt x="769" y="606"/>
                  </a:lnTo>
                  <a:lnTo>
                    <a:pt x="767" y="606"/>
                  </a:lnTo>
                  <a:lnTo>
                    <a:pt x="767" y="608"/>
                  </a:lnTo>
                  <a:lnTo>
                    <a:pt x="765" y="608"/>
                  </a:lnTo>
                  <a:lnTo>
                    <a:pt x="765" y="606"/>
                  </a:lnTo>
                  <a:lnTo>
                    <a:pt x="765" y="605"/>
                  </a:lnTo>
                  <a:lnTo>
                    <a:pt x="763" y="605"/>
                  </a:lnTo>
                  <a:lnTo>
                    <a:pt x="761" y="604"/>
                  </a:lnTo>
                  <a:lnTo>
                    <a:pt x="758" y="604"/>
                  </a:lnTo>
                  <a:lnTo>
                    <a:pt x="765" y="605"/>
                  </a:lnTo>
                  <a:lnTo>
                    <a:pt x="765" y="604"/>
                  </a:lnTo>
                  <a:lnTo>
                    <a:pt x="765" y="603"/>
                  </a:lnTo>
                  <a:lnTo>
                    <a:pt x="767" y="603"/>
                  </a:lnTo>
                  <a:lnTo>
                    <a:pt x="767" y="604"/>
                  </a:lnTo>
                  <a:lnTo>
                    <a:pt x="767" y="605"/>
                  </a:lnTo>
                  <a:lnTo>
                    <a:pt x="771" y="605"/>
                  </a:lnTo>
                  <a:lnTo>
                    <a:pt x="771" y="606"/>
                  </a:lnTo>
                  <a:lnTo>
                    <a:pt x="771" y="605"/>
                  </a:lnTo>
                  <a:lnTo>
                    <a:pt x="773" y="605"/>
                  </a:lnTo>
                  <a:lnTo>
                    <a:pt x="775" y="605"/>
                  </a:lnTo>
                  <a:lnTo>
                    <a:pt x="773" y="606"/>
                  </a:lnTo>
                  <a:lnTo>
                    <a:pt x="775" y="608"/>
                  </a:lnTo>
                  <a:lnTo>
                    <a:pt x="775" y="609"/>
                  </a:lnTo>
                  <a:lnTo>
                    <a:pt x="777" y="609"/>
                  </a:lnTo>
                  <a:lnTo>
                    <a:pt x="775" y="605"/>
                  </a:lnTo>
                  <a:lnTo>
                    <a:pt x="779" y="603"/>
                  </a:lnTo>
                  <a:lnTo>
                    <a:pt x="779" y="601"/>
                  </a:lnTo>
                  <a:lnTo>
                    <a:pt x="782" y="601"/>
                  </a:lnTo>
                  <a:lnTo>
                    <a:pt x="782" y="603"/>
                  </a:lnTo>
                  <a:lnTo>
                    <a:pt x="782" y="604"/>
                  </a:lnTo>
                  <a:lnTo>
                    <a:pt x="779" y="604"/>
                  </a:lnTo>
                  <a:lnTo>
                    <a:pt x="779" y="605"/>
                  </a:lnTo>
                  <a:lnTo>
                    <a:pt x="782" y="605"/>
                  </a:lnTo>
                  <a:lnTo>
                    <a:pt x="784" y="602"/>
                  </a:lnTo>
                  <a:lnTo>
                    <a:pt x="786" y="602"/>
                  </a:lnTo>
                  <a:lnTo>
                    <a:pt x="790" y="600"/>
                  </a:lnTo>
                  <a:lnTo>
                    <a:pt x="792" y="600"/>
                  </a:lnTo>
                  <a:lnTo>
                    <a:pt x="794" y="598"/>
                  </a:lnTo>
                  <a:lnTo>
                    <a:pt x="794" y="600"/>
                  </a:lnTo>
                  <a:lnTo>
                    <a:pt x="796" y="598"/>
                  </a:lnTo>
                  <a:lnTo>
                    <a:pt x="803" y="597"/>
                  </a:lnTo>
                  <a:lnTo>
                    <a:pt x="805" y="598"/>
                  </a:lnTo>
                  <a:lnTo>
                    <a:pt x="807" y="596"/>
                  </a:lnTo>
                  <a:lnTo>
                    <a:pt x="811" y="595"/>
                  </a:lnTo>
                  <a:lnTo>
                    <a:pt x="813" y="595"/>
                  </a:lnTo>
                  <a:lnTo>
                    <a:pt x="815" y="594"/>
                  </a:lnTo>
                  <a:lnTo>
                    <a:pt x="826" y="593"/>
                  </a:lnTo>
                  <a:lnTo>
                    <a:pt x="830" y="593"/>
                  </a:lnTo>
                  <a:lnTo>
                    <a:pt x="832" y="593"/>
                  </a:lnTo>
                  <a:lnTo>
                    <a:pt x="834" y="592"/>
                  </a:lnTo>
                  <a:lnTo>
                    <a:pt x="838" y="592"/>
                  </a:lnTo>
                  <a:lnTo>
                    <a:pt x="838" y="593"/>
                  </a:lnTo>
                  <a:lnTo>
                    <a:pt x="841" y="593"/>
                  </a:lnTo>
                  <a:lnTo>
                    <a:pt x="843" y="594"/>
                  </a:lnTo>
                  <a:lnTo>
                    <a:pt x="838" y="594"/>
                  </a:lnTo>
                  <a:lnTo>
                    <a:pt x="828" y="596"/>
                  </a:lnTo>
                  <a:lnTo>
                    <a:pt x="828" y="597"/>
                  </a:lnTo>
                  <a:lnTo>
                    <a:pt x="830" y="598"/>
                  </a:lnTo>
                  <a:lnTo>
                    <a:pt x="828" y="598"/>
                  </a:lnTo>
                  <a:lnTo>
                    <a:pt x="826" y="598"/>
                  </a:lnTo>
                  <a:lnTo>
                    <a:pt x="819" y="598"/>
                  </a:lnTo>
                  <a:lnTo>
                    <a:pt x="817" y="600"/>
                  </a:lnTo>
                  <a:lnTo>
                    <a:pt x="822" y="601"/>
                  </a:lnTo>
                  <a:lnTo>
                    <a:pt x="824" y="602"/>
                  </a:lnTo>
                  <a:lnTo>
                    <a:pt x="830" y="605"/>
                  </a:lnTo>
                  <a:lnTo>
                    <a:pt x="828" y="605"/>
                  </a:lnTo>
                  <a:lnTo>
                    <a:pt x="826" y="605"/>
                  </a:lnTo>
                  <a:lnTo>
                    <a:pt x="824" y="606"/>
                  </a:lnTo>
                  <a:lnTo>
                    <a:pt x="822" y="606"/>
                  </a:lnTo>
                  <a:lnTo>
                    <a:pt x="813" y="613"/>
                  </a:lnTo>
                  <a:lnTo>
                    <a:pt x="805" y="613"/>
                  </a:lnTo>
                  <a:lnTo>
                    <a:pt x="805" y="614"/>
                  </a:lnTo>
                  <a:lnTo>
                    <a:pt x="803" y="616"/>
                  </a:lnTo>
                  <a:lnTo>
                    <a:pt x="809" y="618"/>
                  </a:lnTo>
                  <a:lnTo>
                    <a:pt x="811" y="620"/>
                  </a:lnTo>
                  <a:lnTo>
                    <a:pt x="813" y="621"/>
                  </a:lnTo>
                  <a:lnTo>
                    <a:pt x="815" y="621"/>
                  </a:lnTo>
                  <a:lnTo>
                    <a:pt x="817" y="621"/>
                  </a:lnTo>
                  <a:lnTo>
                    <a:pt x="822" y="624"/>
                  </a:lnTo>
                  <a:lnTo>
                    <a:pt x="834" y="627"/>
                  </a:lnTo>
                  <a:lnTo>
                    <a:pt x="841" y="629"/>
                  </a:lnTo>
                  <a:lnTo>
                    <a:pt x="845" y="633"/>
                  </a:lnTo>
                  <a:lnTo>
                    <a:pt x="847" y="633"/>
                  </a:lnTo>
                  <a:lnTo>
                    <a:pt x="849" y="635"/>
                  </a:lnTo>
                  <a:lnTo>
                    <a:pt x="855" y="637"/>
                  </a:lnTo>
                  <a:lnTo>
                    <a:pt x="864" y="639"/>
                  </a:lnTo>
                  <a:lnTo>
                    <a:pt x="870" y="642"/>
                  </a:lnTo>
                  <a:lnTo>
                    <a:pt x="872" y="643"/>
                  </a:lnTo>
                  <a:lnTo>
                    <a:pt x="874" y="649"/>
                  </a:lnTo>
                  <a:lnTo>
                    <a:pt x="876" y="650"/>
                  </a:lnTo>
                  <a:lnTo>
                    <a:pt x="876" y="654"/>
                  </a:lnTo>
                  <a:lnTo>
                    <a:pt x="874" y="654"/>
                  </a:lnTo>
                  <a:lnTo>
                    <a:pt x="874" y="655"/>
                  </a:lnTo>
                  <a:lnTo>
                    <a:pt x="872" y="655"/>
                  </a:lnTo>
                  <a:lnTo>
                    <a:pt x="857" y="661"/>
                  </a:lnTo>
                  <a:lnTo>
                    <a:pt x="851" y="661"/>
                  </a:lnTo>
                  <a:lnTo>
                    <a:pt x="843" y="661"/>
                  </a:lnTo>
                  <a:lnTo>
                    <a:pt x="824" y="662"/>
                  </a:lnTo>
                  <a:lnTo>
                    <a:pt x="817" y="661"/>
                  </a:lnTo>
                  <a:lnTo>
                    <a:pt x="815" y="662"/>
                  </a:lnTo>
                  <a:lnTo>
                    <a:pt x="805" y="659"/>
                  </a:lnTo>
                  <a:lnTo>
                    <a:pt x="798" y="659"/>
                  </a:lnTo>
                  <a:lnTo>
                    <a:pt x="794" y="654"/>
                  </a:lnTo>
                  <a:lnTo>
                    <a:pt x="790" y="655"/>
                  </a:lnTo>
                  <a:lnTo>
                    <a:pt x="784" y="653"/>
                  </a:lnTo>
                  <a:lnTo>
                    <a:pt x="782" y="652"/>
                  </a:lnTo>
                  <a:lnTo>
                    <a:pt x="782" y="651"/>
                  </a:lnTo>
                  <a:lnTo>
                    <a:pt x="779" y="650"/>
                  </a:lnTo>
                  <a:lnTo>
                    <a:pt x="777" y="650"/>
                  </a:lnTo>
                  <a:lnTo>
                    <a:pt x="775" y="651"/>
                  </a:lnTo>
                  <a:lnTo>
                    <a:pt x="754" y="651"/>
                  </a:lnTo>
                  <a:lnTo>
                    <a:pt x="742" y="653"/>
                  </a:lnTo>
                  <a:lnTo>
                    <a:pt x="735" y="655"/>
                  </a:lnTo>
                  <a:lnTo>
                    <a:pt x="733" y="655"/>
                  </a:lnTo>
                  <a:lnTo>
                    <a:pt x="727" y="659"/>
                  </a:lnTo>
                  <a:lnTo>
                    <a:pt x="725" y="660"/>
                  </a:lnTo>
                  <a:lnTo>
                    <a:pt x="720" y="661"/>
                  </a:lnTo>
                  <a:lnTo>
                    <a:pt x="714" y="661"/>
                  </a:lnTo>
                  <a:lnTo>
                    <a:pt x="708" y="660"/>
                  </a:lnTo>
                  <a:lnTo>
                    <a:pt x="699" y="660"/>
                  </a:lnTo>
                  <a:lnTo>
                    <a:pt x="695" y="660"/>
                  </a:lnTo>
                  <a:lnTo>
                    <a:pt x="693" y="660"/>
                  </a:lnTo>
                  <a:lnTo>
                    <a:pt x="693" y="659"/>
                  </a:lnTo>
                  <a:lnTo>
                    <a:pt x="691" y="661"/>
                  </a:lnTo>
                  <a:lnTo>
                    <a:pt x="691" y="662"/>
                  </a:lnTo>
                  <a:lnTo>
                    <a:pt x="693" y="663"/>
                  </a:lnTo>
                  <a:lnTo>
                    <a:pt x="697" y="665"/>
                  </a:lnTo>
                  <a:lnTo>
                    <a:pt x="699" y="663"/>
                  </a:lnTo>
                  <a:lnTo>
                    <a:pt x="702" y="665"/>
                  </a:lnTo>
                  <a:lnTo>
                    <a:pt x="689" y="666"/>
                  </a:lnTo>
                  <a:lnTo>
                    <a:pt x="687" y="666"/>
                  </a:lnTo>
                  <a:lnTo>
                    <a:pt x="687" y="667"/>
                  </a:lnTo>
                  <a:lnTo>
                    <a:pt x="689" y="667"/>
                  </a:lnTo>
                  <a:lnTo>
                    <a:pt x="691" y="668"/>
                  </a:lnTo>
                  <a:lnTo>
                    <a:pt x="674" y="668"/>
                  </a:lnTo>
                  <a:lnTo>
                    <a:pt x="674" y="667"/>
                  </a:lnTo>
                  <a:lnTo>
                    <a:pt x="672" y="667"/>
                  </a:lnTo>
                  <a:lnTo>
                    <a:pt x="670" y="667"/>
                  </a:lnTo>
                  <a:lnTo>
                    <a:pt x="672" y="668"/>
                  </a:lnTo>
                  <a:lnTo>
                    <a:pt x="668" y="669"/>
                  </a:lnTo>
                  <a:lnTo>
                    <a:pt x="666" y="668"/>
                  </a:lnTo>
                  <a:lnTo>
                    <a:pt x="664" y="667"/>
                  </a:lnTo>
                  <a:lnTo>
                    <a:pt x="659" y="668"/>
                  </a:lnTo>
                  <a:lnTo>
                    <a:pt x="655" y="668"/>
                  </a:lnTo>
                  <a:lnTo>
                    <a:pt x="651" y="671"/>
                  </a:lnTo>
                  <a:lnTo>
                    <a:pt x="649" y="673"/>
                  </a:lnTo>
                  <a:lnTo>
                    <a:pt x="647" y="674"/>
                  </a:lnTo>
                  <a:lnTo>
                    <a:pt x="647" y="676"/>
                  </a:lnTo>
                  <a:lnTo>
                    <a:pt x="647" y="677"/>
                  </a:lnTo>
                  <a:lnTo>
                    <a:pt x="657" y="677"/>
                  </a:lnTo>
                  <a:lnTo>
                    <a:pt x="655" y="678"/>
                  </a:lnTo>
                  <a:lnTo>
                    <a:pt x="655" y="681"/>
                  </a:lnTo>
                  <a:lnTo>
                    <a:pt x="657" y="682"/>
                  </a:lnTo>
                  <a:lnTo>
                    <a:pt x="659" y="683"/>
                  </a:lnTo>
                  <a:lnTo>
                    <a:pt x="659" y="684"/>
                  </a:lnTo>
                  <a:lnTo>
                    <a:pt x="657" y="685"/>
                  </a:lnTo>
                  <a:lnTo>
                    <a:pt x="657" y="686"/>
                  </a:lnTo>
                  <a:lnTo>
                    <a:pt x="657" y="687"/>
                  </a:lnTo>
                  <a:lnTo>
                    <a:pt x="662" y="687"/>
                  </a:lnTo>
                  <a:lnTo>
                    <a:pt x="662" y="689"/>
                  </a:lnTo>
                  <a:lnTo>
                    <a:pt x="655" y="689"/>
                  </a:lnTo>
                  <a:lnTo>
                    <a:pt x="653" y="686"/>
                  </a:lnTo>
                  <a:lnTo>
                    <a:pt x="651" y="686"/>
                  </a:lnTo>
                  <a:lnTo>
                    <a:pt x="651" y="687"/>
                  </a:lnTo>
                  <a:lnTo>
                    <a:pt x="651" y="689"/>
                  </a:lnTo>
                  <a:lnTo>
                    <a:pt x="649" y="690"/>
                  </a:lnTo>
                  <a:lnTo>
                    <a:pt x="651" y="691"/>
                  </a:lnTo>
                  <a:lnTo>
                    <a:pt x="653" y="691"/>
                  </a:lnTo>
                  <a:lnTo>
                    <a:pt x="655" y="691"/>
                  </a:lnTo>
                  <a:lnTo>
                    <a:pt x="657" y="692"/>
                  </a:lnTo>
                  <a:lnTo>
                    <a:pt x="659" y="692"/>
                  </a:lnTo>
                  <a:lnTo>
                    <a:pt x="662" y="693"/>
                  </a:lnTo>
                  <a:lnTo>
                    <a:pt x="664" y="694"/>
                  </a:lnTo>
                  <a:lnTo>
                    <a:pt x="662" y="695"/>
                  </a:lnTo>
                  <a:lnTo>
                    <a:pt x="662" y="697"/>
                  </a:lnTo>
                  <a:lnTo>
                    <a:pt x="664" y="697"/>
                  </a:lnTo>
                  <a:lnTo>
                    <a:pt x="666" y="697"/>
                  </a:lnTo>
                  <a:lnTo>
                    <a:pt x="664" y="698"/>
                  </a:lnTo>
                  <a:lnTo>
                    <a:pt x="664" y="699"/>
                  </a:lnTo>
                  <a:lnTo>
                    <a:pt x="666" y="699"/>
                  </a:lnTo>
                  <a:lnTo>
                    <a:pt x="668" y="700"/>
                  </a:lnTo>
                  <a:lnTo>
                    <a:pt x="664" y="702"/>
                  </a:lnTo>
                  <a:lnTo>
                    <a:pt x="666" y="702"/>
                  </a:lnTo>
                  <a:lnTo>
                    <a:pt x="678" y="702"/>
                  </a:lnTo>
                  <a:lnTo>
                    <a:pt x="678" y="703"/>
                  </a:lnTo>
                  <a:lnTo>
                    <a:pt x="676" y="703"/>
                  </a:lnTo>
                  <a:lnTo>
                    <a:pt x="674" y="705"/>
                  </a:lnTo>
                  <a:lnTo>
                    <a:pt x="670" y="705"/>
                  </a:lnTo>
                  <a:lnTo>
                    <a:pt x="668" y="706"/>
                  </a:lnTo>
                  <a:lnTo>
                    <a:pt x="666" y="707"/>
                  </a:lnTo>
                  <a:lnTo>
                    <a:pt x="676" y="705"/>
                  </a:lnTo>
                  <a:lnTo>
                    <a:pt x="676" y="706"/>
                  </a:lnTo>
                  <a:lnTo>
                    <a:pt x="674" y="707"/>
                  </a:lnTo>
                  <a:lnTo>
                    <a:pt x="676" y="707"/>
                  </a:lnTo>
                  <a:lnTo>
                    <a:pt x="678" y="706"/>
                  </a:lnTo>
                  <a:lnTo>
                    <a:pt x="678" y="705"/>
                  </a:lnTo>
                  <a:lnTo>
                    <a:pt x="683" y="705"/>
                  </a:lnTo>
                  <a:lnTo>
                    <a:pt x="685" y="706"/>
                  </a:lnTo>
                  <a:lnTo>
                    <a:pt x="687" y="707"/>
                  </a:lnTo>
                  <a:lnTo>
                    <a:pt x="689" y="707"/>
                  </a:lnTo>
                  <a:lnTo>
                    <a:pt x="689" y="706"/>
                  </a:lnTo>
                  <a:lnTo>
                    <a:pt x="691" y="706"/>
                  </a:lnTo>
                  <a:lnTo>
                    <a:pt x="691" y="709"/>
                  </a:lnTo>
                  <a:lnTo>
                    <a:pt x="693" y="710"/>
                  </a:lnTo>
                  <a:lnTo>
                    <a:pt x="697" y="710"/>
                  </a:lnTo>
                  <a:lnTo>
                    <a:pt x="702" y="711"/>
                  </a:lnTo>
                  <a:lnTo>
                    <a:pt x="712" y="709"/>
                  </a:lnTo>
                  <a:lnTo>
                    <a:pt x="712" y="708"/>
                  </a:lnTo>
                  <a:lnTo>
                    <a:pt x="712" y="707"/>
                  </a:lnTo>
                  <a:lnTo>
                    <a:pt x="712" y="706"/>
                  </a:lnTo>
                  <a:lnTo>
                    <a:pt x="714" y="705"/>
                  </a:lnTo>
                  <a:lnTo>
                    <a:pt x="723" y="705"/>
                  </a:lnTo>
                  <a:lnTo>
                    <a:pt x="737" y="709"/>
                  </a:lnTo>
                  <a:lnTo>
                    <a:pt x="737" y="710"/>
                  </a:lnTo>
                  <a:lnTo>
                    <a:pt x="742" y="711"/>
                  </a:lnTo>
                  <a:lnTo>
                    <a:pt x="746" y="713"/>
                  </a:lnTo>
                  <a:lnTo>
                    <a:pt x="754" y="711"/>
                  </a:lnTo>
                  <a:lnTo>
                    <a:pt x="756" y="711"/>
                  </a:lnTo>
                  <a:lnTo>
                    <a:pt x="761" y="710"/>
                  </a:lnTo>
                  <a:lnTo>
                    <a:pt x="763" y="709"/>
                  </a:lnTo>
                  <a:lnTo>
                    <a:pt x="765" y="709"/>
                  </a:lnTo>
                  <a:lnTo>
                    <a:pt x="765" y="708"/>
                  </a:lnTo>
                  <a:lnTo>
                    <a:pt x="771" y="706"/>
                  </a:lnTo>
                  <a:lnTo>
                    <a:pt x="773" y="705"/>
                  </a:lnTo>
                  <a:lnTo>
                    <a:pt x="775" y="705"/>
                  </a:lnTo>
                  <a:lnTo>
                    <a:pt x="777" y="705"/>
                  </a:lnTo>
                  <a:lnTo>
                    <a:pt x="782" y="707"/>
                  </a:lnTo>
                  <a:lnTo>
                    <a:pt x="786" y="707"/>
                  </a:lnTo>
                  <a:lnTo>
                    <a:pt x="788" y="707"/>
                  </a:lnTo>
                  <a:lnTo>
                    <a:pt x="788" y="706"/>
                  </a:lnTo>
                  <a:lnTo>
                    <a:pt x="792" y="705"/>
                  </a:lnTo>
                  <a:lnTo>
                    <a:pt x="796" y="706"/>
                  </a:lnTo>
                  <a:lnTo>
                    <a:pt x="794" y="707"/>
                  </a:lnTo>
                  <a:lnTo>
                    <a:pt x="792" y="708"/>
                  </a:lnTo>
                  <a:lnTo>
                    <a:pt x="790" y="710"/>
                  </a:lnTo>
                  <a:lnTo>
                    <a:pt x="792" y="713"/>
                  </a:lnTo>
                  <a:lnTo>
                    <a:pt x="790" y="715"/>
                  </a:lnTo>
                  <a:lnTo>
                    <a:pt x="790" y="717"/>
                  </a:lnTo>
                  <a:lnTo>
                    <a:pt x="792" y="719"/>
                  </a:lnTo>
                  <a:lnTo>
                    <a:pt x="792" y="722"/>
                  </a:lnTo>
                  <a:lnTo>
                    <a:pt x="792" y="724"/>
                  </a:lnTo>
                  <a:lnTo>
                    <a:pt x="792" y="725"/>
                  </a:lnTo>
                  <a:lnTo>
                    <a:pt x="792" y="727"/>
                  </a:lnTo>
                  <a:lnTo>
                    <a:pt x="788" y="729"/>
                  </a:lnTo>
                  <a:lnTo>
                    <a:pt x="786" y="733"/>
                  </a:lnTo>
                  <a:lnTo>
                    <a:pt x="784" y="733"/>
                  </a:lnTo>
                  <a:lnTo>
                    <a:pt x="782" y="735"/>
                  </a:lnTo>
                  <a:lnTo>
                    <a:pt x="782" y="737"/>
                  </a:lnTo>
                  <a:lnTo>
                    <a:pt x="777" y="741"/>
                  </a:lnTo>
                  <a:lnTo>
                    <a:pt x="769" y="755"/>
                  </a:lnTo>
                  <a:lnTo>
                    <a:pt x="767" y="756"/>
                  </a:lnTo>
                  <a:lnTo>
                    <a:pt x="763" y="758"/>
                  </a:lnTo>
                  <a:lnTo>
                    <a:pt x="754" y="761"/>
                  </a:lnTo>
                  <a:lnTo>
                    <a:pt x="750" y="761"/>
                  </a:lnTo>
                  <a:lnTo>
                    <a:pt x="748" y="759"/>
                  </a:lnTo>
                  <a:lnTo>
                    <a:pt x="746" y="761"/>
                  </a:lnTo>
                  <a:lnTo>
                    <a:pt x="739" y="761"/>
                  </a:lnTo>
                  <a:lnTo>
                    <a:pt x="737" y="759"/>
                  </a:lnTo>
                  <a:lnTo>
                    <a:pt x="735" y="758"/>
                  </a:lnTo>
                  <a:lnTo>
                    <a:pt x="733" y="757"/>
                  </a:lnTo>
                  <a:lnTo>
                    <a:pt x="731" y="757"/>
                  </a:lnTo>
                  <a:lnTo>
                    <a:pt x="731" y="756"/>
                  </a:lnTo>
                  <a:lnTo>
                    <a:pt x="729" y="756"/>
                  </a:lnTo>
                  <a:lnTo>
                    <a:pt x="720" y="756"/>
                  </a:lnTo>
                  <a:lnTo>
                    <a:pt x="718" y="756"/>
                  </a:lnTo>
                  <a:lnTo>
                    <a:pt x="716" y="757"/>
                  </a:lnTo>
                  <a:lnTo>
                    <a:pt x="710" y="758"/>
                  </a:lnTo>
                  <a:lnTo>
                    <a:pt x="710" y="757"/>
                  </a:lnTo>
                  <a:lnTo>
                    <a:pt x="714" y="757"/>
                  </a:lnTo>
                  <a:lnTo>
                    <a:pt x="714" y="756"/>
                  </a:lnTo>
                  <a:lnTo>
                    <a:pt x="712" y="756"/>
                  </a:lnTo>
                  <a:lnTo>
                    <a:pt x="706" y="757"/>
                  </a:lnTo>
                  <a:lnTo>
                    <a:pt x="687" y="763"/>
                  </a:lnTo>
                  <a:lnTo>
                    <a:pt x="680" y="761"/>
                  </a:lnTo>
                  <a:lnTo>
                    <a:pt x="672" y="761"/>
                  </a:lnTo>
                  <a:lnTo>
                    <a:pt x="670" y="759"/>
                  </a:lnTo>
                  <a:lnTo>
                    <a:pt x="664" y="759"/>
                  </a:lnTo>
                  <a:lnTo>
                    <a:pt x="655" y="757"/>
                  </a:lnTo>
                  <a:lnTo>
                    <a:pt x="640" y="755"/>
                  </a:lnTo>
                  <a:lnTo>
                    <a:pt x="632" y="756"/>
                  </a:lnTo>
                  <a:lnTo>
                    <a:pt x="630" y="756"/>
                  </a:lnTo>
                  <a:lnTo>
                    <a:pt x="630" y="755"/>
                  </a:lnTo>
                  <a:lnTo>
                    <a:pt x="628" y="753"/>
                  </a:lnTo>
                  <a:lnTo>
                    <a:pt x="626" y="753"/>
                  </a:lnTo>
                  <a:lnTo>
                    <a:pt x="603" y="750"/>
                  </a:lnTo>
                  <a:lnTo>
                    <a:pt x="600" y="750"/>
                  </a:lnTo>
                  <a:lnTo>
                    <a:pt x="598" y="749"/>
                  </a:lnTo>
                  <a:lnTo>
                    <a:pt x="598" y="748"/>
                  </a:lnTo>
                  <a:lnTo>
                    <a:pt x="598" y="747"/>
                  </a:lnTo>
                  <a:lnTo>
                    <a:pt x="598" y="746"/>
                  </a:lnTo>
                  <a:lnTo>
                    <a:pt x="596" y="746"/>
                  </a:lnTo>
                  <a:lnTo>
                    <a:pt x="594" y="745"/>
                  </a:lnTo>
                  <a:lnTo>
                    <a:pt x="584" y="743"/>
                  </a:lnTo>
                  <a:lnTo>
                    <a:pt x="569" y="745"/>
                  </a:lnTo>
                  <a:lnTo>
                    <a:pt x="552" y="751"/>
                  </a:lnTo>
                  <a:lnTo>
                    <a:pt x="552" y="753"/>
                  </a:lnTo>
                  <a:lnTo>
                    <a:pt x="552" y="755"/>
                  </a:lnTo>
                  <a:lnTo>
                    <a:pt x="554" y="756"/>
                  </a:lnTo>
                  <a:lnTo>
                    <a:pt x="554" y="758"/>
                  </a:lnTo>
                  <a:lnTo>
                    <a:pt x="554" y="759"/>
                  </a:lnTo>
                  <a:lnTo>
                    <a:pt x="554" y="761"/>
                  </a:lnTo>
                  <a:lnTo>
                    <a:pt x="548" y="765"/>
                  </a:lnTo>
                  <a:lnTo>
                    <a:pt x="542" y="767"/>
                  </a:lnTo>
                  <a:lnTo>
                    <a:pt x="537" y="767"/>
                  </a:lnTo>
                  <a:lnTo>
                    <a:pt x="533" y="766"/>
                  </a:lnTo>
                  <a:lnTo>
                    <a:pt x="527" y="763"/>
                  </a:lnTo>
                  <a:lnTo>
                    <a:pt x="491" y="757"/>
                  </a:lnTo>
                  <a:lnTo>
                    <a:pt x="485" y="753"/>
                  </a:lnTo>
                  <a:lnTo>
                    <a:pt x="485" y="749"/>
                  </a:lnTo>
                  <a:lnTo>
                    <a:pt x="483" y="748"/>
                  </a:lnTo>
                  <a:lnTo>
                    <a:pt x="461" y="745"/>
                  </a:lnTo>
                  <a:lnTo>
                    <a:pt x="459" y="745"/>
                  </a:lnTo>
                  <a:lnTo>
                    <a:pt x="455" y="743"/>
                  </a:lnTo>
                  <a:lnTo>
                    <a:pt x="451" y="743"/>
                  </a:lnTo>
                  <a:lnTo>
                    <a:pt x="447" y="745"/>
                  </a:lnTo>
                  <a:lnTo>
                    <a:pt x="440" y="743"/>
                  </a:lnTo>
                  <a:lnTo>
                    <a:pt x="428" y="741"/>
                  </a:lnTo>
                  <a:lnTo>
                    <a:pt x="426" y="740"/>
                  </a:lnTo>
                  <a:lnTo>
                    <a:pt x="424" y="740"/>
                  </a:lnTo>
                  <a:lnTo>
                    <a:pt x="421" y="740"/>
                  </a:lnTo>
                  <a:lnTo>
                    <a:pt x="421" y="739"/>
                  </a:lnTo>
                  <a:lnTo>
                    <a:pt x="419" y="737"/>
                  </a:lnTo>
                  <a:lnTo>
                    <a:pt x="415" y="738"/>
                  </a:lnTo>
                  <a:lnTo>
                    <a:pt x="415" y="737"/>
                  </a:lnTo>
                  <a:lnTo>
                    <a:pt x="415" y="735"/>
                  </a:lnTo>
                  <a:lnTo>
                    <a:pt x="413" y="735"/>
                  </a:lnTo>
                  <a:lnTo>
                    <a:pt x="411" y="735"/>
                  </a:lnTo>
                  <a:lnTo>
                    <a:pt x="407" y="734"/>
                  </a:lnTo>
                  <a:lnTo>
                    <a:pt x="405" y="733"/>
                  </a:lnTo>
                  <a:lnTo>
                    <a:pt x="405" y="731"/>
                  </a:lnTo>
                  <a:lnTo>
                    <a:pt x="409" y="732"/>
                  </a:lnTo>
                  <a:lnTo>
                    <a:pt x="409" y="730"/>
                  </a:lnTo>
                  <a:lnTo>
                    <a:pt x="411" y="729"/>
                  </a:lnTo>
                  <a:lnTo>
                    <a:pt x="413" y="729"/>
                  </a:lnTo>
                  <a:lnTo>
                    <a:pt x="415" y="727"/>
                  </a:lnTo>
                  <a:lnTo>
                    <a:pt x="419" y="725"/>
                  </a:lnTo>
                  <a:lnTo>
                    <a:pt x="424" y="721"/>
                  </a:lnTo>
                  <a:lnTo>
                    <a:pt x="424" y="717"/>
                  </a:lnTo>
                  <a:lnTo>
                    <a:pt x="421" y="716"/>
                  </a:lnTo>
                  <a:lnTo>
                    <a:pt x="419" y="715"/>
                  </a:lnTo>
                  <a:lnTo>
                    <a:pt x="417" y="715"/>
                  </a:lnTo>
                  <a:lnTo>
                    <a:pt x="415" y="714"/>
                  </a:lnTo>
                  <a:lnTo>
                    <a:pt x="415" y="711"/>
                  </a:lnTo>
                  <a:lnTo>
                    <a:pt x="415" y="709"/>
                  </a:lnTo>
                  <a:lnTo>
                    <a:pt x="417" y="708"/>
                  </a:lnTo>
                  <a:lnTo>
                    <a:pt x="421" y="708"/>
                  </a:lnTo>
                  <a:lnTo>
                    <a:pt x="424" y="705"/>
                  </a:lnTo>
                  <a:lnTo>
                    <a:pt x="421" y="702"/>
                  </a:lnTo>
                  <a:lnTo>
                    <a:pt x="419" y="703"/>
                  </a:lnTo>
                  <a:lnTo>
                    <a:pt x="417" y="705"/>
                  </a:lnTo>
                  <a:lnTo>
                    <a:pt x="415" y="705"/>
                  </a:lnTo>
                  <a:lnTo>
                    <a:pt x="415" y="706"/>
                  </a:lnTo>
                  <a:lnTo>
                    <a:pt x="411" y="705"/>
                  </a:lnTo>
                  <a:lnTo>
                    <a:pt x="411" y="703"/>
                  </a:lnTo>
                  <a:lnTo>
                    <a:pt x="411" y="701"/>
                  </a:lnTo>
                  <a:lnTo>
                    <a:pt x="405" y="700"/>
                  </a:lnTo>
                  <a:lnTo>
                    <a:pt x="398" y="700"/>
                  </a:lnTo>
                  <a:lnTo>
                    <a:pt x="390" y="702"/>
                  </a:lnTo>
                  <a:lnTo>
                    <a:pt x="390" y="703"/>
                  </a:lnTo>
                  <a:lnTo>
                    <a:pt x="388" y="703"/>
                  </a:lnTo>
                  <a:lnTo>
                    <a:pt x="386" y="703"/>
                  </a:lnTo>
                  <a:lnTo>
                    <a:pt x="381" y="703"/>
                  </a:lnTo>
                  <a:lnTo>
                    <a:pt x="379" y="703"/>
                  </a:lnTo>
                  <a:lnTo>
                    <a:pt x="375" y="705"/>
                  </a:lnTo>
                  <a:lnTo>
                    <a:pt x="373" y="703"/>
                  </a:lnTo>
                  <a:lnTo>
                    <a:pt x="369" y="702"/>
                  </a:lnTo>
                  <a:lnTo>
                    <a:pt x="367" y="703"/>
                  </a:lnTo>
                  <a:lnTo>
                    <a:pt x="363" y="703"/>
                  </a:lnTo>
                  <a:lnTo>
                    <a:pt x="360" y="703"/>
                  </a:lnTo>
                  <a:lnTo>
                    <a:pt x="354" y="702"/>
                  </a:lnTo>
                  <a:lnTo>
                    <a:pt x="352" y="703"/>
                  </a:lnTo>
                  <a:lnTo>
                    <a:pt x="339" y="706"/>
                  </a:lnTo>
                  <a:lnTo>
                    <a:pt x="335" y="706"/>
                  </a:lnTo>
                  <a:lnTo>
                    <a:pt x="333" y="705"/>
                  </a:lnTo>
                  <a:lnTo>
                    <a:pt x="318" y="703"/>
                  </a:lnTo>
                  <a:lnTo>
                    <a:pt x="314" y="705"/>
                  </a:lnTo>
                  <a:lnTo>
                    <a:pt x="312" y="706"/>
                  </a:lnTo>
                  <a:lnTo>
                    <a:pt x="310" y="705"/>
                  </a:lnTo>
                  <a:lnTo>
                    <a:pt x="308" y="705"/>
                  </a:lnTo>
                  <a:lnTo>
                    <a:pt x="306" y="705"/>
                  </a:lnTo>
                  <a:lnTo>
                    <a:pt x="299" y="707"/>
                  </a:lnTo>
                  <a:lnTo>
                    <a:pt x="282" y="707"/>
                  </a:lnTo>
                  <a:lnTo>
                    <a:pt x="272" y="709"/>
                  </a:lnTo>
                  <a:lnTo>
                    <a:pt x="270" y="710"/>
                  </a:lnTo>
                  <a:lnTo>
                    <a:pt x="266" y="711"/>
                  </a:lnTo>
                  <a:lnTo>
                    <a:pt x="261" y="714"/>
                  </a:lnTo>
                  <a:lnTo>
                    <a:pt x="259" y="715"/>
                  </a:lnTo>
                  <a:lnTo>
                    <a:pt x="255" y="714"/>
                  </a:lnTo>
                  <a:lnTo>
                    <a:pt x="253" y="715"/>
                  </a:lnTo>
                  <a:lnTo>
                    <a:pt x="251" y="715"/>
                  </a:lnTo>
                  <a:lnTo>
                    <a:pt x="249" y="715"/>
                  </a:lnTo>
                  <a:lnTo>
                    <a:pt x="245" y="716"/>
                  </a:lnTo>
                  <a:lnTo>
                    <a:pt x="240" y="719"/>
                  </a:lnTo>
                  <a:lnTo>
                    <a:pt x="232" y="722"/>
                  </a:lnTo>
                  <a:lnTo>
                    <a:pt x="226" y="722"/>
                  </a:lnTo>
                  <a:lnTo>
                    <a:pt x="224" y="722"/>
                  </a:lnTo>
                  <a:lnTo>
                    <a:pt x="219" y="722"/>
                  </a:lnTo>
                  <a:lnTo>
                    <a:pt x="215" y="719"/>
                  </a:lnTo>
                  <a:lnTo>
                    <a:pt x="215" y="721"/>
                  </a:lnTo>
                  <a:lnTo>
                    <a:pt x="202" y="721"/>
                  </a:lnTo>
                  <a:lnTo>
                    <a:pt x="196" y="722"/>
                  </a:lnTo>
                  <a:lnTo>
                    <a:pt x="194" y="721"/>
                  </a:lnTo>
                  <a:lnTo>
                    <a:pt x="184" y="716"/>
                  </a:lnTo>
                  <a:lnTo>
                    <a:pt x="181" y="714"/>
                  </a:lnTo>
                  <a:lnTo>
                    <a:pt x="175" y="715"/>
                  </a:lnTo>
                  <a:lnTo>
                    <a:pt x="175" y="716"/>
                  </a:lnTo>
                  <a:lnTo>
                    <a:pt x="158" y="733"/>
                  </a:lnTo>
                  <a:lnTo>
                    <a:pt x="137" y="739"/>
                  </a:lnTo>
                  <a:lnTo>
                    <a:pt x="125" y="747"/>
                  </a:lnTo>
                  <a:lnTo>
                    <a:pt x="127" y="748"/>
                  </a:lnTo>
                  <a:lnTo>
                    <a:pt x="122" y="751"/>
                  </a:lnTo>
                  <a:lnTo>
                    <a:pt x="120" y="753"/>
                  </a:lnTo>
                  <a:lnTo>
                    <a:pt x="116" y="757"/>
                  </a:lnTo>
                  <a:lnTo>
                    <a:pt x="114" y="764"/>
                  </a:lnTo>
                  <a:lnTo>
                    <a:pt x="118" y="766"/>
                  </a:lnTo>
                  <a:lnTo>
                    <a:pt x="118" y="770"/>
                  </a:lnTo>
                  <a:lnTo>
                    <a:pt x="110" y="777"/>
                  </a:lnTo>
                  <a:lnTo>
                    <a:pt x="108" y="778"/>
                  </a:lnTo>
                  <a:lnTo>
                    <a:pt x="106" y="779"/>
                  </a:lnTo>
                  <a:lnTo>
                    <a:pt x="104" y="781"/>
                  </a:lnTo>
                  <a:lnTo>
                    <a:pt x="99" y="781"/>
                  </a:lnTo>
                  <a:lnTo>
                    <a:pt x="89" y="787"/>
                  </a:lnTo>
                  <a:lnTo>
                    <a:pt x="70" y="789"/>
                  </a:lnTo>
                  <a:lnTo>
                    <a:pt x="68" y="791"/>
                  </a:lnTo>
                  <a:lnTo>
                    <a:pt x="61" y="799"/>
                  </a:lnTo>
                  <a:lnTo>
                    <a:pt x="51" y="803"/>
                  </a:lnTo>
                  <a:lnTo>
                    <a:pt x="47" y="805"/>
                  </a:lnTo>
                  <a:lnTo>
                    <a:pt x="42" y="814"/>
                  </a:lnTo>
                  <a:lnTo>
                    <a:pt x="30" y="825"/>
                  </a:lnTo>
                  <a:lnTo>
                    <a:pt x="28" y="826"/>
                  </a:lnTo>
                  <a:lnTo>
                    <a:pt x="21" y="831"/>
                  </a:lnTo>
                  <a:lnTo>
                    <a:pt x="21" y="833"/>
                  </a:lnTo>
                  <a:lnTo>
                    <a:pt x="17" y="838"/>
                  </a:lnTo>
                  <a:lnTo>
                    <a:pt x="13" y="839"/>
                  </a:lnTo>
                  <a:lnTo>
                    <a:pt x="11" y="843"/>
                  </a:lnTo>
                  <a:lnTo>
                    <a:pt x="9" y="850"/>
                  </a:lnTo>
                  <a:lnTo>
                    <a:pt x="13" y="848"/>
                  </a:lnTo>
                  <a:lnTo>
                    <a:pt x="15" y="853"/>
                  </a:lnTo>
                  <a:lnTo>
                    <a:pt x="17" y="853"/>
                  </a:lnTo>
                  <a:lnTo>
                    <a:pt x="21" y="856"/>
                  </a:lnTo>
                  <a:lnTo>
                    <a:pt x="21" y="860"/>
                  </a:lnTo>
                  <a:lnTo>
                    <a:pt x="19" y="862"/>
                  </a:lnTo>
                  <a:lnTo>
                    <a:pt x="17" y="862"/>
                  </a:lnTo>
                  <a:lnTo>
                    <a:pt x="17" y="863"/>
                  </a:lnTo>
                  <a:lnTo>
                    <a:pt x="21" y="867"/>
                  </a:lnTo>
                  <a:lnTo>
                    <a:pt x="23" y="878"/>
                  </a:lnTo>
                  <a:lnTo>
                    <a:pt x="15" y="891"/>
                  </a:lnTo>
                  <a:lnTo>
                    <a:pt x="15" y="894"/>
                  </a:lnTo>
                  <a:lnTo>
                    <a:pt x="11" y="899"/>
                  </a:lnTo>
                  <a:lnTo>
                    <a:pt x="5" y="901"/>
                  </a:lnTo>
                  <a:lnTo>
                    <a:pt x="2" y="901"/>
                  </a:lnTo>
                  <a:lnTo>
                    <a:pt x="0" y="901"/>
                  </a:lnTo>
                  <a:lnTo>
                    <a:pt x="0" y="902"/>
                  </a:lnTo>
                  <a:lnTo>
                    <a:pt x="2" y="903"/>
                  </a:lnTo>
                  <a:lnTo>
                    <a:pt x="2" y="902"/>
                  </a:lnTo>
                  <a:lnTo>
                    <a:pt x="5" y="902"/>
                  </a:lnTo>
                  <a:lnTo>
                    <a:pt x="5" y="903"/>
                  </a:lnTo>
                  <a:lnTo>
                    <a:pt x="9" y="904"/>
                  </a:lnTo>
                  <a:lnTo>
                    <a:pt x="9" y="906"/>
                  </a:lnTo>
                  <a:lnTo>
                    <a:pt x="11" y="907"/>
                  </a:lnTo>
                  <a:lnTo>
                    <a:pt x="11" y="908"/>
                  </a:lnTo>
                  <a:lnTo>
                    <a:pt x="13" y="909"/>
                  </a:lnTo>
                  <a:lnTo>
                    <a:pt x="15" y="911"/>
                  </a:lnTo>
                  <a:lnTo>
                    <a:pt x="15" y="912"/>
                  </a:lnTo>
                  <a:lnTo>
                    <a:pt x="13" y="912"/>
                  </a:lnTo>
                  <a:lnTo>
                    <a:pt x="13" y="914"/>
                  </a:lnTo>
                  <a:lnTo>
                    <a:pt x="11" y="914"/>
                  </a:lnTo>
                  <a:lnTo>
                    <a:pt x="11" y="916"/>
                  </a:lnTo>
                  <a:lnTo>
                    <a:pt x="13" y="916"/>
                  </a:lnTo>
                  <a:lnTo>
                    <a:pt x="11" y="920"/>
                  </a:lnTo>
                  <a:lnTo>
                    <a:pt x="13" y="922"/>
                  </a:lnTo>
                  <a:lnTo>
                    <a:pt x="11" y="922"/>
                  </a:lnTo>
                  <a:lnTo>
                    <a:pt x="13" y="923"/>
                  </a:lnTo>
                  <a:lnTo>
                    <a:pt x="19" y="924"/>
                  </a:lnTo>
                  <a:lnTo>
                    <a:pt x="19" y="925"/>
                  </a:lnTo>
                  <a:lnTo>
                    <a:pt x="21" y="926"/>
                  </a:lnTo>
                  <a:lnTo>
                    <a:pt x="23" y="926"/>
                  </a:lnTo>
                  <a:lnTo>
                    <a:pt x="26" y="926"/>
                  </a:lnTo>
                  <a:lnTo>
                    <a:pt x="26" y="927"/>
                  </a:lnTo>
                  <a:lnTo>
                    <a:pt x="28" y="927"/>
                  </a:lnTo>
                  <a:lnTo>
                    <a:pt x="32" y="926"/>
                  </a:lnTo>
                  <a:lnTo>
                    <a:pt x="40" y="925"/>
                  </a:lnTo>
                  <a:lnTo>
                    <a:pt x="40" y="926"/>
                  </a:lnTo>
                  <a:lnTo>
                    <a:pt x="34" y="926"/>
                  </a:lnTo>
                  <a:lnTo>
                    <a:pt x="32" y="927"/>
                  </a:lnTo>
                  <a:lnTo>
                    <a:pt x="34" y="928"/>
                  </a:lnTo>
                  <a:lnTo>
                    <a:pt x="32" y="931"/>
                  </a:lnTo>
                  <a:lnTo>
                    <a:pt x="34" y="932"/>
                  </a:lnTo>
                  <a:lnTo>
                    <a:pt x="36" y="932"/>
                  </a:lnTo>
                  <a:lnTo>
                    <a:pt x="38" y="932"/>
                  </a:lnTo>
                  <a:lnTo>
                    <a:pt x="36" y="933"/>
                  </a:lnTo>
                  <a:lnTo>
                    <a:pt x="38" y="933"/>
                  </a:lnTo>
                  <a:lnTo>
                    <a:pt x="38" y="934"/>
                  </a:lnTo>
                  <a:lnTo>
                    <a:pt x="40" y="934"/>
                  </a:lnTo>
                  <a:lnTo>
                    <a:pt x="40" y="933"/>
                  </a:lnTo>
                  <a:lnTo>
                    <a:pt x="42" y="933"/>
                  </a:lnTo>
                  <a:lnTo>
                    <a:pt x="42" y="935"/>
                  </a:lnTo>
                  <a:lnTo>
                    <a:pt x="45" y="935"/>
                  </a:lnTo>
                  <a:lnTo>
                    <a:pt x="45" y="938"/>
                  </a:lnTo>
                  <a:lnTo>
                    <a:pt x="47" y="939"/>
                  </a:lnTo>
                  <a:lnTo>
                    <a:pt x="49" y="940"/>
                  </a:lnTo>
                  <a:lnTo>
                    <a:pt x="55" y="942"/>
                  </a:lnTo>
                  <a:lnTo>
                    <a:pt x="57" y="943"/>
                  </a:lnTo>
                  <a:lnTo>
                    <a:pt x="57" y="944"/>
                  </a:lnTo>
                  <a:lnTo>
                    <a:pt x="59" y="946"/>
                  </a:lnTo>
                  <a:lnTo>
                    <a:pt x="61" y="946"/>
                  </a:lnTo>
                  <a:lnTo>
                    <a:pt x="61" y="947"/>
                  </a:lnTo>
                  <a:lnTo>
                    <a:pt x="63" y="948"/>
                  </a:lnTo>
                  <a:lnTo>
                    <a:pt x="63" y="949"/>
                  </a:lnTo>
                  <a:lnTo>
                    <a:pt x="63" y="950"/>
                  </a:lnTo>
                  <a:lnTo>
                    <a:pt x="66" y="951"/>
                  </a:lnTo>
                  <a:lnTo>
                    <a:pt x="63" y="952"/>
                  </a:lnTo>
                  <a:lnTo>
                    <a:pt x="66" y="952"/>
                  </a:lnTo>
                  <a:lnTo>
                    <a:pt x="66" y="954"/>
                  </a:lnTo>
                  <a:lnTo>
                    <a:pt x="63" y="954"/>
                  </a:lnTo>
                  <a:lnTo>
                    <a:pt x="63" y="955"/>
                  </a:lnTo>
                  <a:lnTo>
                    <a:pt x="66" y="956"/>
                  </a:lnTo>
                  <a:lnTo>
                    <a:pt x="68" y="956"/>
                  </a:lnTo>
                  <a:lnTo>
                    <a:pt x="70" y="956"/>
                  </a:lnTo>
                  <a:lnTo>
                    <a:pt x="70" y="957"/>
                  </a:lnTo>
                  <a:lnTo>
                    <a:pt x="70" y="958"/>
                  </a:lnTo>
                  <a:lnTo>
                    <a:pt x="76" y="960"/>
                  </a:lnTo>
                  <a:lnTo>
                    <a:pt x="76" y="962"/>
                  </a:lnTo>
                  <a:lnTo>
                    <a:pt x="91" y="965"/>
                  </a:lnTo>
                  <a:lnTo>
                    <a:pt x="89" y="965"/>
                  </a:lnTo>
                  <a:lnTo>
                    <a:pt x="91" y="965"/>
                  </a:lnTo>
                  <a:lnTo>
                    <a:pt x="91" y="966"/>
                  </a:lnTo>
                  <a:lnTo>
                    <a:pt x="93" y="966"/>
                  </a:lnTo>
                  <a:lnTo>
                    <a:pt x="95" y="967"/>
                  </a:lnTo>
                  <a:lnTo>
                    <a:pt x="93" y="967"/>
                  </a:lnTo>
                  <a:lnTo>
                    <a:pt x="95" y="968"/>
                  </a:lnTo>
                  <a:lnTo>
                    <a:pt x="97" y="968"/>
                  </a:lnTo>
                  <a:lnTo>
                    <a:pt x="99" y="971"/>
                  </a:lnTo>
                  <a:lnTo>
                    <a:pt x="106" y="972"/>
                  </a:lnTo>
                  <a:lnTo>
                    <a:pt x="135" y="984"/>
                  </a:lnTo>
                  <a:lnTo>
                    <a:pt x="139" y="984"/>
                  </a:lnTo>
                  <a:lnTo>
                    <a:pt x="144" y="986"/>
                  </a:lnTo>
                  <a:lnTo>
                    <a:pt x="148" y="986"/>
                  </a:lnTo>
                  <a:lnTo>
                    <a:pt x="148" y="987"/>
                  </a:lnTo>
                  <a:lnTo>
                    <a:pt x="154" y="987"/>
                  </a:lnTo>
                  <a:lnTo>
                    <a:pt x="198" y="980"/>
                  </a:lnTo>
                  <a:lnTo>
                    <a:pt x="213" y="981"/>
                  </a:lnTo>
                  <a:lnTo>
                    <a:pt x="215" y="980"/>
                  </a:lnTo>
                  <a:lnTo>
                    <a:pt x="215" y="981"/>
                  </a:lnTo>
                  <a:lnTo>
                    <a:pt x="232" y="983"/>
                  </a:lnTo>
                  <a:lnTo>
                    <a:pt x="236" y="982"/>
                  </a:lnTo>
                  <a:lnTo>
                    <a:pt x="238" y="981"/>
                  </a:lnTo>
                  <a:lnTo>
                    <a:pt x="264" y="975"/>
                  </a:lnTo>
                  <a:lnTo>
                    <a:pt x="272" y="975"/>
                  </a:lnTo>
                  <a:lnTo>
                    <a:pt x="274" y="975"/>
                  </a:lnTo>
                  <a:lnTo>
                    <a:pt x="278" y="973"/>
                  </a:lnTo>
                  <a:lnTo>
                    <a:pt x="289" y="971"/>
                  </a:lnTo>
                  <a:lnTo>
                    <a:pt x="287" y="971"/>
                  </a:lnTo>
                  <a:lnTo>
                    <a:pt x="301" y="971"/>
                  </a:lnTo>
                  <a:lnTo>
                    <a:pt x="323" y="971"/>
                  </a:lnTo>
                  <a:lnTo>
                    <a:pt x="331" y="972"/>
                  </a:lnTo>
                  <a:lnTo>
                    <a:pt x="333" y="974"/>
                  </a:lnTo>
                  <a:lnTo>
                    <a:pt x="335" y="975"/>
                  </a:lnTo>
                  <a:lnTo>
                    <a:pt x="337" y="976"/>
                  </a:lnTo>
                  <a:lnTo>
                    <a:pt x="337" y="978"/>
                  </a:lnTo>
                  <a:lnTo>
                    <a:pt x="339" y="978"/>
                  </a:lnTo>
                  <a:lnTo>
                    <a:pt x="339" y="979"/>
                  </a:lnTo>
                  <a:lnTo>
                    <a:pt x="339" y="983"/>
                  </a:lnTo>
                  <a:lnTo>
                    <a:pt x="344" y="984"/>
                  </a:lnTo>
                  <a:lnTo>
                    <a:pt x="346" y="986"/>
                  </a:lnTo>
                  <a:lnTo>
                    <a:pt x="348" y="987"/>
                  </a:lnTo>
                  <a:lnTo>
                    <a:pt x="350" y="987"/>
                  </a:lnTo>
                  <a:lnTo>
                    <a:pt x="352" y="988"/>
                  </a:lnTo>
                  <a:lnTo>
                    <a:pt x="356" y="987"/>
                  </a:lnTo>
                  <a:lnTo>
                    <a:pt x="358" y="986"/>
                  </a:lnTo>
                  <a:lnTo>
                    <a:pt x="358" y="987"/>
                  </a:lnTo>
                  <a:lnTo>
                    <a:pt x="360" y="987"/>
                  </a:lnTo>
                  <a:lnTo>
                    <a:pt x="363" y="986"/>
                  </a:lnTo>
                  <a:lnTo>
                    <a:pt x="365" y="984"/>
                  </a:lnTo>
                  <a:lnTo>
                    <a:pt x="371" y="986"/>
                  </a:lnTo>
                  <a:lnTo>
                    <a:pt x="379" y="986"/>
                  </a:lnTo>
                  <a:lnTo>
                    <a:pt x="381" y="983"/>
                  </a:lnTo>
                  <a:lnTo>
                    <a:pt x="381" y="982"/>
                  </a:lnTo>
                  <a:lnTo>
                    <a:pt x="384" y="982"/>
                  </a:lnTo>
                  <a:lnTo>
                    <a:pt x="384" y="983"/>
                  </a:lnTo>
                  <a:lnTo>
                    <a:pt x="384" y="984"/>
                  </a:lnTo>
                  <a:lnTo>
                    <a:pt x="386" y="986"/>
                  </a:lnTo>
                  <a:lnTo>
                    <a:pt x="388" y="984"/>
                  </a:lnTo>
                  <a:lnTo>
                    <a:pt x="390" y="984"/>
                  </a:lnTo>
                  <a:lnTo>
                    <a:pt x="392" y="989"/>
                  </a:lnTo>
                  <a:lnTo>
                    <a:pt x="398" y="990"/>
                  </a:lnTo>
                  <a:lnTo>
                    <a:pt x="398" y="989"/>
                  </a:lnTo>
                  <a:lnTo>
                    <a:pt x="400" y="989"/>
                  </a:lnTo>
                  <a:lnTo>
                    <a:pt x="403" y="989"/>
                  </a:lnTo>
                  <a:lnTo>
                    <a:pt x="403" y="990"/>
                  </a:lnTo>
                  <a:lnTo>
                    <a:pt x="403" y="991"/>
                  </a:lnTo>
                  <a:lnTo>
                    <a:pt x="400" y="991"/>
                  </a:lnTo>
                  <a:lnTo>
                    <a:pt x="403" y="992"/>
                  </a:lnTo>
                  <a:lnTo>
                    <a:pt x="403" y="994"/>
                  </a:lnTo>
                  <a:lnTo>
                    <a:pt x="407" y="996"/>
                  </a:lnTo>
                  <a:lnTo>
                    <a:pt x="405" y="996"/>
                  </a:lnTo>
                  <a:lnTo>
                    <a:pt x="403" y="1004"/>
                  </a:lnTo>
                  <a:lnTo>
                    <a:pt x="403" y="1005"/>
                  </a:lnTo>
                  <a:lnTo>
                    <a:pt x="400" y="1007"/>
                  </a:lnTo>
                  <a:lnTo>
                    <a:pt x="400" y="1008"/>
                  </a:lnTo>
                  <a:lnTo>
                    <a:pt x="398" y="1012"/>
                  </a:lnTo>
                  <a:lnTo>
                    <a:pt x="400" y="1013"/>
                  </a:lnTo>
                  <a:lnTo>
                    <a:pt x="400" y="1015"/>
                  </a:lnTo>
                  <a:lnTo>
                    <a:pt x="400" y="1016"/>
                  </a:lnTo>
                  <a:lnTo>
                    <a:pt x="398" y="1016"/>
                  </a:lnTo>
                  <a:lnTo>
                    <a:pt x="398" y="1018"/>
                  </a:lnTo>
                  <a:lnTo>
                    <a:pt x="403" y="1020"/>
                  </a:lnTo>
                  <a:lnTo>
                    <a:pt x="405" y="1020"/>
                  </a:lnTo>
                  <a:lnTo>
                    <a:pt x="405" y="1021"/>
                  </a:lnTo>
                  <a:lnTo>
                    <a:pt x="400" y="1021"/>
                  </a:lnTo>
                  <a:lnTo>
                    <a:pt x="398" y="1020"/>
                  </a:lnTo>
                  <a:lnTo>
                    <a:pt x="398" y="1019"/>
                  </a:lnTo>
                  <a:lnTo>
                    <a:pt x="396" y="1019"/>
                  </a:lnTo>
                  <a:lnTo>
                    <a:pt x="396" y="1024"/>
                  </a:lnTo>
                  <a:lnTo>
                    <a:pt x="392" y="1027"/>
                  </a:lnTo>
                  <a:lnTo>
                    <a:pt x="390" y="1027"/>
                  </a:lnTo>
                  <a:lnTo>
                    <a:pt x="396" y="1037"/>
                  </a:lnTo>
                  <a:lnTo>
                    <a:pt x="421" y="1051"/>
                  </a:lnTo>
                  <a:lnTo>
                    <a:pt x="424" y="1053"/>
                  </a:lnTo>
                  <a:lnTo>
                    <a:pt x="426" y="1054"/>
                  </a:lnTo>
                  <a:lnTo>
                    <a:pt x="434" y="1059"/>
                  </a:lnTo>
                  <a:lnTo>
                    <a:pt x="436" y="1062"/>
                  </a:lnTo>
                  <a:lnTo>
                    <a:pt x="438" y="1062"/>
                  </a:lnTo>
                  <a:lnTo>
                    <a:pt x="438" y="1067"/>
                  </a:lnTo>
                  <a:lnTo>
                    <a:pt x="440" y="1068"/>
                  </a:lnTo>
                  <a:lnTo>
                    <a:pt x="443" y="1069"/>
                  </a:lnTo>
                  <a:lnTo>
                    <a:pt x="440" y="1070"/>
                  </a:lnTo>
                  <a:lnTo>
                    <a:pt x="440" y="1071"/>
                  </a:lnTo>
                  <a:lnTo>
                    <a:pt x="449" y="1077"/>
                  </a:lnTo>
                  <a:lnTo>
                    <a:pt x="453" y="1086"/>
                  </a:lnTo>
                  <a:lnTo>
                    <a:pt x="455" y="1087"/>
                  </a:lnTo>
                  <a:lnTo>
                    <a:pt x="455" y="1092"/>
                  </a:lnTo>
                  <a:lnTo>
                    <a:pt x="453" y="1094"/>
                  </a:lnTo>
                  <a:lnTo>
                    <a:pt x="453" y="1095"/>
                  </a:lnTo>
                  <a:lnTo>
                    <a:pt x="455" y="1101"/>
                  </a:lnTo>
                  <a:lnTo>
                    <a:pt x="457" y="1102"/>
                  </a:lnTo>
                  <a:lnTo>
                    <a:pt x="459" y="1104"/>
                  </a:lnTo>
                  <a:lnTo>
                    <a:pt x="461" y="1105"/>
                  </a:lnTo>
                  <a:lnTo>
                    <a:pt x="464" y="1109"/>
                  </a:lnTo>
                  <a:lnTo>
                    <a:pt x="461" y="1110"/>
                  </a:lnTo>
                  <a:lnTo>
                    <a:pt x="461" y="1112"/>
                  </a:lnTo>
                  <a:lnTo>
                    <a:pt x="461" y="1113"/>
                  </a:lnTo>
                  <a:lnTo>
                    <a:pt x="461" y="1116"/>
                  </a:lnTo>
                  <a:lnTo>
                    <a:pt x="459" y="1119"/>
                  </a:lnTo>
                  <a:lnTo>
                    <a:pt x="455" y="1123"/>
                  </a:lnTo>
                  <a:lnTo>
                    <a:pt x="449" y="1124"/>
                  </a:lnTo>
                  <a:lnTo>
                    <a:pt x="449" y="1126"/>
                  </a:lnTo>
                  <a:lnTo>
                    <a:pt x="445" y="1128"/>
                  </a:lnTo>
                  <a:lnTo>
                    <a:pt x="443" y="1131"/>
                  </a:lnTo>
                  <a:lnTo>
                    <a:pt x="443" y="1132"/>
                  </a:lnTo>
                  <a:lnTo>
                    <a:pt x="443" y="1133"/>
                  </a:lnTo>
                  <a:lnTo>
                    <a:pt x="434" y="1149"/>
                  </a:lnTo>
                  <a:lnTo>
                    <a:pt x="432" y="1150"/>
                  </a:lnTo>
                  <a:lnTo>
                    <a:pt x="432" y="1155"/>
                  </a:lnTo>
                  <a:lnTo>
                    <a:pt x="432" y="1156"/>
                  </a:lnTo>
                  <a:lnTo>
                    <a:pt x="430" y="1156"/>
                  </a:lnTo>
                  <a:lnTo>
                    <a:pt x="432" y="1161"/>
                  </a:lnTo>
                  <a:lnTo>
                    <a:pt x="432" y="1166"/>
                  </a:lnTo>
                  <a:lnTo>
                    <a:pt x="432" y="1167"/>
                  </a:lnTo>
                  <a:lnTo>
                    <a:pt x="432" y="1168"/>
                  </a:lnTo>
                  <a:lnTo>
                    <a:pt x="436" y="1173"/>
                  </a:lnTo>
                  <a:lnTo>
                    <a:pt x="438" y="1173"/>
                  </a:lnTo>
                  <a:lnTo>
                    <a:pt x="464" y="1197"/>
                  </a:lnTo>
                  <a:lnTo>
                    <a:pt x="464" y="1198"/>
                  </a:lnTo>
                  <a:lnTo>
                    <a:pt x="472" y="1206"/>
                  </a:lnTo>
                  <a:lnTo>
                    <a:pt x="472" y="1221"/>
                  </a:lnTo>
                  <a:lnTo>
                    <a:pt x="478" y="1228"/>
                  </a:lnTo>
                  <a:lnTo>
                    <a:pt x="478" y="1233"/>
                  </a:lnTo>
                  <a:lnTo>
                    <a:pt x="480" y="1237"/>
                  </a:lnTo>
                  <a:lnTo>
                    <a:pt x="480" y="1239"/>
                  </a:lnTo>
                  <a:lnTo>
                    <a:pt x="485" y="1248"/>
                  </a:lnTo>
                  <a:lnTo>
                    <a:pt x="501" y="1260"/>
                  </a:lnTo>
                  <a:lnTo>
                    <a:pt x="504" y="1260"/>
                  </a:lnTo>
                  <a:lnTo>
                    <a:pt x="504" y="1261"/>
                  </a:lnTo>
                  <a:lnTo>
                    <a:pt x="504" y="1262"/>
                  </a:lnTo>
                  <a:lnTo>
                    <a:pt x="506" y="1263"/>
                  </a:lnTo>
                  <a:lnTo>
                    <a:pt x="529" y="1290"/>
                  </a:lnTo>
                  <a:lnTo>
                    <a:pt x="529" y="1296"/>
                  </a:lnTo>
                  <a:lnTo>
                    <a:pt x="527" y="1298"/>
                  </a:lnTo>
                  <a:lnTo>
                    <a:pt x="525" y="1297"/>
                  </a:lnTo>
                  <a:lnTo>
                    <a:pt x="523" y="1298"/>
                  </a:lnTo>
                  <a:lnTo>
                    <a:pt x="523" y="1301"/>
                  </a:lnTo>
                  <a:lnTo>
                    <a:pt x="525" y="1301"/>
                  </a:lnTo>
                  <a:lnTo>
                    <a:pt x="527" y="1302"/>
                  </a:lnTo>
                  <a:lnTo>
                    <a:pt x="525" y="1302"/>
                  </a:lnTo>
                  <a:lnTo>
                    <a:pt x="527" y="1304"/>
                  </a:lnTo>
                  <a:lnTo>
                    <a:pt x="531" y="1308"/>
                  </a:lnTo>
                  <a:lnTo>
                    <a:pt x="531" y="1309"/>
                  </a:lnTo>
                  <a:lnTo>
                    <a:pt x="531" y="1310"/>
                  </a:lnTo>
                  <a:lnTo>
                    <a:pt x="531" y="1312"/>
                  </a:lnTo>
                  <a:lnTo>
                    <a:pt x="531" y="1313"/>
                  </a:lnTo>
                  <a:lnTo>
                    <a:pt x="533" y="1313"/>
                  </a:lnTo>
                  <a:lnTo>
                    <a:pt x="533" y="1311"/>
                  </a:lnTo>
                  <a:lnTo>
                    <a:pt x="537" y="1311"/>
                  </a:lnTo>
                  <a:lnTo>
                    <a:pt x="537" y="1313"/>
                  </a:lnTo>
                  <a:lnTo>
                    <a:pt x="537" y="1314"/>
                  </a:lnTo>
                  <a:lnTo>
                    <a:pt x="544" y="1313"/>
                  </a:lnTo>
                  <a:lnTo>
                    <a:pt x="544" y="1314"/>
                  </a:lnTo>
                  <a:lnTo>
                    <a:pt x="544" y="1316"/>
                  </a:lnTo>
                  <a:lnTo>
                    <a:pt x="548" y="1317"/>
                  </a:lnTo>
                  <a:lnTo>
                    <a:pt x="550" y="1317"/>
                  </a:lnTo>
                  <a:lnTo>
                    <a:pt x="552" y="1317"/>
                  </a:lnTo>
                  <a:lnTo>
                    <a:pt x="554" y="1317"/>
                  </a:lnTo>
                  <a:lnTo>
                    <a:pt x="558" y="1317"/>
                  </a:lnTo>
                  <a:lnTo>
                    <a:pt x="560" y="1314"/>
                  </a:lnTo>
                  <a:lnTo>
                    <a:pt x="565" y="1314"/>
                  </a:lnTo>
                  <a:lnTo>
                    <a:pt x="567" y="1314"/>
                  </a:lnTo>
                  <a:lnTo>
                    <a:pt x="569" y="1313"/>
                  </a:lnTo>
                  <a:lnTo>
                    <a:pt x="573" y="1314"/>
                  </a:lnTo>
                  <a:lnTo>
                    <a:pt x="575" y="1313"/>
                  </a:lnTo>
                  <a:lnTo>
                    <a:pt x="579" y="1313"/>
                  </a:lnTo>
                  <a:lnTo>
                    <a:pt x="582" y="1313"/>
                  </a:lnTo>
                  <a:lnTo>
                    <a:pt x="582" y="1312"/>
                  </a:lnTo>
                  <a:lnTo>
                    <a:pt x="586" y="1311"/>
                  </a:lnTo>
                  <a:lnTo>
                    <a:pt x="588" y="1311"/>
                  </a:lnTo>
                  <a:lnTo>
                    <a:pt x="594" y="1310"/>
                  </a:lnTo>
                  <a:lnTo>
                    <a:pt x="600" y="1311"/>
                  </a:lnTo>
                  <a:lnTo>
                    <a:pt x="603" y="1311"/>
                  </a:lnTo>
                  <a:lnTo>
                    <a:pt x="605" y="1310"/>
                  </a:lnTo>
                  <a:lnTo>
                    <a:pt x="609" y="1310"/>
                  </a:lnTo>
                  <a:lnTo>
                    <a:pt x="626" y="1312"/>
                  </a:lnTo>
                  <a:lnTo>
                    <a:pt x="628" y="1310"/>
                  </a:lnTo>
                  <a:lnTo>
                    <a:pt x="632" y="1310"/>
                  </a:lnTo>
                  <a:lnTo>
                    <a:pt x="638" y="1311"/>
                  </a:lnTo>
                  <a:lnTo>
                    <a:pt x="640" y="1310"/>
                  </a:lnTo>
                  <a:lnTo>
                    <a:pt x="638" y="1309"/>
                  </a:lnTo>
                  <a:lnTo>
                    <a:pt x="640" y="1308"/>
                  </a:lnTo>
                  <a:lnTo>
                    <a:pt x="655" y="1308"/>
                  </a:lnTo>
                  <a:lnTo>
                    <a:pt x="729" y="1263"/>
                  </a:lnTo>
                  <a:lnTo>
                    <a:pt x="731" y="1262"/>
                  </a:lnTo>
                  <a:lnTo>
                    <a:pt x="735" y="1260"/>
                  </a:lnTo>
                  <a:lnTo>
                    <a:pt x="737" y="1257"/>
                  </a:lnTo>
                  <a:lnTo>
                    <a:pt x="746" y="1243"/>
                  </a:lnTo>
                  <a:lnTo>
                    <a:pt x="733" y="1243"/>
                  </a:lnTo>
                  <a:lnTo>
                    <a:pt x="746" y="1243"/>
                  </a:lnTo>
                  <a:lnTo>
                    <a:pt x="746" y="1237"/>
                  </a:lnTo>
                  <a:lnTo>
                    <a:pt x="746" y="1238"/>
                  </a:lnTo>
                  <a:lnTo>
                    <a:pt x="744" y="1238"/>
                  </a:lnTo>
                  <a:lnTo>
                    <a:pt x="739" y="1236"/>
                  </a:lnTo>
                  <a:lnTo>
                    <a:pt x="746" y="1231"/>
                  </a:lnTo>
                  <a:lnTo>
                    <a:pt x="777" y="1224"/>
                  </a:lnTo>
                  <a:lnTo>
                    <a:pt x="782" y="1220"/>
                  </a:lnTo>
                  <a:lnTo>
                    <a:pt x="784" y="1217"/>
                  </a:lnTo>
                  <a:lnTo>
                    <a:pt x="782" y="1219"/>
                  </a:lnTo>
                  <a:lnTo>
                    <a:pt x="779" y="1220"/>
                  </a:lnTo>
                  <a:lnTo>
                    <a:pt x="779" y="1219"/>
                  </a:lnTo>
                  <a:lnTo>
                    <a:pt x="784" y="1203"/>
                  </a:lnTo>
                  <a:lnTo>
                    <a:pt x="782" y="1203"/>
                  </a:lnTo>
                  <a:lnTo>
                    <a:pt x="777" y="1193"/>
                  </a:lnTo>
                  <a:lnTo>
                    <a:pt x="777" y="1192"/>
                  </a:lnTo>
                  <a:lnTo>
                    <a:pt x="775" y="1191"/>
                  </a:lnTo>
                  <a:lnTo>
                    <a:pt x="771" y="1189"/>
                  </a:lnTo>
                  <a:lnTo>
                    <a:pt x="771" y="1188"/>
                  </a:lnTo>
                  <a:lnTo>
                    <a:pt x="771" y="1183"/>
                  </a:lnTo>
                  <a:lnTo>
                    <a:pt x="775" y="1183"/>
                  </a:lnTo>
                  <a:lnTo>
                    <a:pt x="788" y="1175"/>
                  </a:lnTo>
                  <a:lnTo>
                    <a:pt x="790" y="1175"/>
                  </a:lnTo>
                  <a:lnTo>
                    <a:pt x="792" y="1173"/>
                  </a:lnTo>
                  <a:lnTo>
                    <a:pt x="792" y="1174"/>
                  </a:lnTo>
                  <a:lnTo>
                    <a:pt x="794" y="1174"/>
                  </a:lnTo>
                  <a:lnTo>
                    <a:pt x="801" y="1169"/>
                  </a:lnTo>
                  <a:lnTo>
                    <a:pt x="798" y="1169"/>
                  </a:lnTo>
                  <a:lnTo>
                    <a:pt x="801" y="1169"/>
                  </a:lnTo>
                  <a:lnTo>
                    <a:pt x="803" y="1168"/>
                  </a:lnTo>
                  <a:lnTo>
                    <a:pt x="805" y="1168"/>
                  </a:lnTo>
                  <a:lnTo>
                    <a:pt x="805" y="1167"/>
                  </a:lnTo>
                  <a:lnTo>
                    <a:pt x="828" y="1160"/>
                  </a:lnTo>
                  <a:lnTo>
                    <a:pt x="832" y="1160"/>
                  </a:lnTo>
                  <a:lnTo>
                    <a:pt x="836" y="1159"/>
                  </a:lnTo>
                  <a:lnTo>
                    <a:pt x="836" y="1157"/>
                  </a:lnTo>
                  <a:lnTo>
                    <a:pt x="845" y="1155"/>
                  </a:lnTo>
                  <a:lnTo>
                    <a:pt x="847" y="1153"/>
                  </a:lnTo>
                  <a:lnTo>
                    <a:pt x="845" y="1152"/>
                  </a:lnTo>
                  <a:lnTo>
                    <a:pt x="849" y="1151"/>
                  </a:lnTo>
                  <a:lnTo>
                    <a:pt x="851" y="1150"/>
                  </a:lnTo>
                  <a:lnTo>
                    <a:pt x="855" y="1147"/>
                  </a:lnTo>
                  <a:lnTo>
                    <a:pt x="857" y="1147"/>
                  </a:lnTo>
                  <a:lnTo>
                    <a:pt x="857" y="1144"/>
                  </a:lnTo>
                  <a:lnTo>
                    <a:pt x="855" y="1144"/>
                  </a:lnTo>
                  <a:lnTo>
                    <a:pt x="859" y="1142"/>
                  </a:lnTo>
                  <a:lnTo>
                    <a:pt x="862" y="1140"/>
                  </a:lnTo>
                  <a:lnTo>
                    <a:pt x="862" y="1139"/>
                  </a:lnTo>
                  <a:lnTo>
                    <a:pt x="859" y="1137"/>
                  </a:lnTo>
                  <a:lnTo>
                    <a:pt x="857" y="1137"/>
                  </a:lnTo>
                  <a:lnTo>
                    <a:pt x="859" y="1136"/>
                  </a:lnTo>
                  <a:lnTo>
                    <a:pt x="859" y="1135"/>
                  </a:lnTo>
                  <a:lnTo>
                    <a:pt x="857" y="1136"/>
                  </a:lnTo>
                  <a:lnTo>
                    <a:pt x="857" y="1135"/>
                  </a:lnTo>
                  <a:lnTo>
                    <a:pt x="857" y="1134"/>
                  </a:lnTo>
                  <a:lnTo>
                    <a:pt x="857" y="1126"/>
                  </a:lnTo>
                  <a:lnTo>
                    <a:pt x="855" y="1126"/>
                  </a:lnTo>
                  <a:lnTo>
                    <a:pt x="855" y="1125"/>
                  </a:lnTo>
                  <a:lnTo>
                    <a:pt x="857" y="1124"/>
                  </a:lnTo>
                  <a:lnTo>
                    <a:pt x="855" y="1116"/>
                  </a:lnTo>
                  <a:lnTo>
                    <a:pt x="862" y="1109"/>
                  </a:lnTo>
                  <a:lnTo>
                    <a:pt x="862" y="1107"/>
                  </a:lnTo>
                  <a:lnTo>
                    <a:pt x="862" y="1105"/>
                  </a:lnTo>
                  <a:lnTo>
                    <a:pt x="859" y="1105"/>
                  </a:lnTo>
                  <a:lnTo>
                    <a:pt x="853" y="1108"/>
                  </a:lnTo>
                  <a:lnTo>
                    <a:pt x="859" y="1105"/>
                  </a:lnTo>
                  <a:lnTo>
                    <a:pt x="859" y="1104"/>
                  </a:lnTo>
                  <a:lnTo>
                    <a:pt x="857" y="1104"/>
                  </a:lnTo>
                  <a:lnTo>
                    <a:pt x="855" y="1103"/>
                  </a:lnTo>
                  <a:lnTo>
                    <a:pt x="853" y="1102"/>
                  </a:lnTo>
                  <a:lnTo>
                    <a:pt x="849" y="1101"/>
                  </a:lnTo>
                  <a:lnTo>
                    <a:pt x="849" y="1100"/>
                  </a:lnTo>
                  <a:lnTo>
                    <a:pt x="849" y="1099"/>
                  </a:lnTo>
                  <a:lnTo>
                    <a:pt x="849" y="1097"/>
                  </a:lnTo>
                  <a:lnTo>
                    <a:pt x="847" y="1097"/>
                  </a:lnTo>
                  <a:lnTo>
                    <a:pt x="847" y="1096"/>
                  </a:lnTo>
                  <a:lnTo>
                    <a:pt x="847" y="1095"/>
                  </a:lnTo>
                  <a:lnTo>
                    <a:pt x="843" y="1092"/>
                  </a:lnTo>
                  <a:lnTo>
                    <a:pt x="845" y="1092"/>
                  </a:lnTo>
                  <a:lnTo>
                    <a:pt x="843" y="1091"/>
                  </a:lnTo>
                  <a:lnTo>
                    <a:pt x="841" y="1087"/>
                  </a:lnTo>
                  <a:lnTo>
                    <a:pt x="843" y="1086"/>
                  </a:lnTo>
                  <a:lnTo>
                    <a:pt x="843" y="1085"/>
                  </a:lnTo>
                  <a:lnTo>
                    <a:pt x="843" y="1084"/>
                  </a:lnTo>
                  <a:lnTo>
                    <a:pt x="843" y="1083"/>
                  </a:lnTo>
                  <a:lnTo>
                    <a:pt x="843" y="1079"/>
                  </a:lnTo>
                  <a:lnTo>
                    <a:pt x="845" y="1079"/>
                  </a:lnTo>
                  <a:lnTo>
                    <a:pt x="845" y="1078"/>
                  </a:lnTo>
                  <a:lnTo>
                    <a:pt x="843" y="1076"/>
                  </a:lnTo>
                  <a:lnTo>
                    <a:pt x="836" y="1072"/>
                  </a:lnTo>
                  <a:lnTo>
                    <a:pt x="834" y="1070"/>
                  </a:lnTo>
                  <a:lnTo>
                    <a:pt x="841" y="1058"/>
                  </a:lnTo>
                  <a:lnTo>
                    <a:pt x="845" y="1058"/>
                  </a:lnTo>
                  <a:lnTo>
                    <a:pt x="857" y="1042"/>
                  </a:lnTo>
                  <a:lnTo>
                    <a:pt x="864" y="1040"/>
                  </a:lnTo>
                  <a:lnTo>
                    <a:pt x="866" y="1038"/>
                  </a:lnTo>
                  <a:lnTo>
                    <a:pt x="866" y="1037"/>
                  </a:lnTo>
                  <a:lnTo>
                    <a:pt x="868" y="1037"/>
                  </a:lnTo>
                  <a:lnTo>
                    <a:pt x="870" y="1037"/>
                  </a:lnTo>
                  <a:lnTo>
                    <a:pt x="874" y="1035"/>
                  </a:lnTo>
                  <a:lnTo>
                    <a:pt x="889" y="1026"/>
                  </a:lnTo>
                  <a:lnTo>
                    <a:pt x="889" y="1024"/>
                  </a:lnTo>
                  <a:lnTo>
                    <a:pt x="891" y="1023"/>
                  </a:lnTo>
                  <a:lnTo>
                    <a:pt x="889" y="1023"/>
                  </a:lnTo>
                  <a:lnTo>
                    <a:pt x="889" y="1022"/>
                  </a:lnTo>
                  <a:lnTo>
                    <a:pt x="891" y="1023"/>
                  </a:lnTo>
                  <a:lnTo>
                    <a:pt x="893" y="1022"/>
                  </a:lnTo>
                  <a:lnTo>
                    <a:pt x="927" y="1006"/>
                  </a:lnTo>
                  <a:lnTo>
                    <a:pt x="933" y="1005"/>
                  </a:lnTo>
                  <a:lnTo>
                    <a:pt x="942" y="1002"/>
                  </a:lnTo>
                  <a:lnTo>
                    <a:pt x="946" y="998"/>
                  </a:lnTo>
                  <a:lnTo>
                    <a:pt x="965" y="989"/>
                  </a:lnTo>
                  <a:lnTo>
                    <a:pt x="971" y="983"/>
                  </a:lnTo>
                  <a:lnTo>
                    <a:pt x="971" y="982"/>
                  </a:lnTo>
                  <a:lnTo>
                    <a:pt x="973" y="981"/>
                  </a:lnTo>
                  <a:lnTo>
                    <a:pt x="977" y="979"/>
                  </a:lnTo>
                  <a:lnTo>
                    <a:pt x="979" y="978"/>
                  </a:lnTo>
                  <a:lnTo>
                    <a:pt x="982" y="976"/>
                  </a:lnTo>
                  <a:lnTo>
                    <a:pt x="996" y="960"/>
                  </a:lnTo>
                  <a:lnTo>
                    <a:pt x="996" y="959"/>
                  </a:lnTo>
                  <a:lnTo>
                    <a:pt x="996" y="957"/>
                  </a:lnTo>
                  <a:lnTo>
                    <a:pt x="1001" y="956"/>
                  </a:lnTo>
                  <a:lnTo>
                    <a:pt x="1007" y="950"/>
                  </a:lnTo>
                  <a:lnTo>
                    <a:pt x="1009" y="949"/>
                  </a:lnTo>
                  <a:lnTo>
                    <a:pt x="1009" y="947"/>
                  </a:lnTo>
                  <a:lnTo>
                    <a:pt x="1011" y="939"/>
                  </a:lnTo>
                  <a:lnTo>
                    <a:pt x="1013" y="939"/>
                  </a:lnTo>
                  <a:lnTo>
                    <a:pt x="1015" y="939"/>
                  </a:lnTo>
                  <a:lnTo>
                    <a:pt x="1017" y="939"/>
                  </a:lnTo>
                  <a:lnTo>
                    <a:pt x="1015" y="938"/>
                  </a:lnTo>
                  <a:lnTo>
                    <a:pt x="1015" y="939"/>
                  </a:lnTo>
                  <a:lnTo>
                    <a:pt x="1013" y="939"/>
                  </a:lnTo>
                  <a:lnTo>
                    <a:pt x="1013" y="938"/>
                  </a:lnTo>
                  <a:lnTo>
                    <a:pt x="1015" y="938"/>
                  </a:lnTo>
                  <a:lnTo>
                    <a:pt x="1015" y="936"/>
                  </a:lnTo>
                  <a:lnTo>
                    <a:pt x="1015" y="935"/>
                  </a:lnTo>
                  <a:lnTo>
                    <a:pt x="1015" y="934"/>
                  </a:lnTo>
                  <a:lnTo>
                    <a:pt x="1015" y="933"/>
                  </a:lnTo>
                  <a:lnTo>
                    <a:pt x="1013" y="932"/>
                  </a:lnTo>
                  <a:lnTo>
                    <a:pt x="1013" y="931"/>
                  </a:lnTo>
                  <a:lnTo>
                    <a:pt x="1015" y="930"/>
                  </a:lnTo>
                  <a:lnTo>
                    <a:pt x="1015" y="928"/>
                  </a:lnTo>
                  <a:lnTo>
                    <a:pt x="1015" y="927"/>
                  </a:lnTo>
                  <a:lnTo>
                    <a:pt x="1017" y="927"/>
                  </a:lnTo>
                  <a:lnTo>
                    <a:pt x="1015" y="927"/>
                  </a:lnTo>
                  <a:lnTo>
                    <a:pt x="1013" y="927"/>
                  </a:lnTo>
                  <a:lnTo>
                    <a:pt x="1011" y="926"/>
                  </a:lnTo>
                  <a:lnTo>
                    <a:pt x="1009" y="926"/>
                  </a:lnTo>
                  <a:lnTo>
                    <a:pt x="1007" y="926"/>
                  </a:lnTo>
                  <a:lnTo>
                    <a:pt x="1005" y="927"/>
                  </a:lnTo>
                  <a:lnTo>
                    <a:pt x="1001" y="928"/>
                  </a:lnTo>
                  <a:lnTo>
                    <a:pt x="990" y="930"/>
                  </a:lnTo>
                  <a:lnTo>
                    <a:pt x="988" y="930"/>
                  </a:lnTo>
                  <a:lnTo>
                    <a:pt x="982" y="931"/>
                  </a:lnTo>
                  <a:lnTo>
                    <a:pt x="977" y="931"/>
                  </a:lnTo>
                  <a:lnTo>
                    <a:pt x="973" y="932"/>
                  </a:lnTo>
                  <a:lnTo>
                    <a:pt x="965" y="933"/>
                  </a:lnTo>
                  <a:lnTo>
                    <a:pt x="963" y="932"/>
                  </a:lnTo>
                  <a:lnTo>
                    <a:pt x="958" y="932"/>
                  </a:lnTo>
                  <a:lnTo>
                    <a:pt x="956" y="933"/>
                  </a:lnTo>
                  <a:lnTo>
                    <a:pt x="956" y="934"/>
                  </a:lnTo>
                  <a:lnTo>
                    <a:pt x="952" y="934"/>
                  </a:lnTo>
                  <a:lnTo>
                    <a:pt x="950" y="935"/>
                  </a:lnTo>
                  <a:lnTo>
                    <a:pt x="946" y="935"/>
                  </a:lnTo>
                  <a:lnTo>
                    <a:pt x="944" y="935"/>
                  </a:lnTo>
                  <a:lnTo>
                    <a:pt x="939" y="935"/>
                  </a:lnTo>
                  <a:lnTo>
                    <a:pt x="939" y="934"/>
                  </a:lnTo>
                  <a:lnTo>
                    <a:pt x="937" y="934"/>
                  </a:lnTo>
                  <a:lnTo>
                    <a:pt x="935" y="934"/>
                  </a:lnTo>
                  <a:lnTo>
                    <a:pt x="935" y="935"/>
                  </a:lnTo>
                  <a:lnTo>
                    <a:pt x="925" y="938"/>
                  </a:lnTo>
                  <a:lnTo>
                    <a:pt x="918" y="938"/>
                  </a:lnTo>
                  <a:lnTo>
                    <a:pt x="916" y="938"/>
                  </a:lnTo>
                  <a:lnTo>
                    <a:pt x="914" y="938"/>
                  </a:lnTo>
                  <a:lnTo>
                    <a:pt x="912" y="936"/>
                  </a:lnTo>
                  <a:lnTo>
                    <a:pt x="902" y="930"/>
                  </a:lnTo>
                  <a:lnTo>
                    <a:pt x="899" y="930"/>
                  </a:lnTo>
                  <a:lnTo>
                    <a:pt x="899" y="928"/>
                  </a:lnTo>
                  <a:lnTo>
                    <a:pt x="897" y="928"/>
                  </a:lnTo>
                  <a:lnTo>
                    <a:pt x="895" y="928"/>
                  </a:lnTo>
                  <a:lnTo>
                    <a:pt x="893" y="928"/>
                  </a:lnTo>
                  <a:lnTo>
                    <a:pt x="891" y="928"/>
                  </a:lnTo>
                  <a:lnTo>
                    <a:pt x="891" y="930"/>
                  </a:lnTo>
                  <a:lnTo>
                    <a:pt x="889" y="930"/>
                  </a:lnTo>
                  <a:lnTo>
                    <a:pt x="889" y="928"/>
                  </a:lnTo>
                  <a:lnTo>
                    <a:pt x="891" y="928"/>
                  </a:lnTo>
                  <a:lnTo>
                    <a:pt x="893" y="927"/>
                  </a:lnTo>
                  <a:lnTo>
                    <a:pt x="893" y="926"/>
                  </a:lnTo>
                  <a:lnTo>
                    <a:pt x="895" y="926"/>
                  </a:lnTo>
                  <a:lnTo>
                    <a:pt x="899" y="925"/>
                  </a:lnTo>
                  <a:lnTo>
                    <a:pt x="902" y="925"/>
                  </a:lnTo>
                  <a:lnTo>
                    <a:pt x="902" y="924"/>
                  </a:lnTo>
                  <a:lnTo>
                    <a:pt x="899" y="922"/>
                  </a:lnTo>
                  <a:lnTo>
                    <a:pt x="899" y="920"/>
                  </a:lnTo>
                  <a:lnTo>
                    <a:pt x="897" y="919"/>
                  </a:lnTo>
                  <a:lnTo>
                    <a:pt x="895" y="919"/>
                  </a:lnTo>
                  <a:lnTo>
                    <a:pt x="895" y="918"/>
                  </a:lnTo>
                  <a:lnTo>
                    <a:pt x="895" y="917"/>
                  </a:lnTo>
                  <a:lnTo>
                    <a:pt x="893" y="918"/>
                  </a:lnTo>
                  <a:lnTo>
                    <a:pt x="891" y="917"/>
                  </a:lnTo>
                  <a:lnTo>
                    <a:pt x="891" y="916"/>
                  </a:lnTo>
                  <a:lnTo>
                    <a:pt x="887" y="916"/>
                  </a:lnTo>
                  <a:lnTo>
                    <a:pt x="887" y="915"/>
                  </a:lnTo>
                  <a:lnTo>
                    <a:pt x="885" y="914"/>
                  </a:lnTo>
                  <a:lnTo>
                    <a:pt x="885" y="912"/>
                  </a:lnTo>
                  <a:lnTo>
                    <a:pt x="883" y="912"/>
                  </a:lnTo>
                  <a:lnTo>
                    <a:pt x="881" y="911"/>
                  </a:lnTo>
                  <a:lnTo>
                    <a:pt x="881" y="910"/>
                  </a:lnTo>
                  <a:lnTo>
                    <a:pt x="878" y="910"/>
                  </a:lnTo>
                  <a:lnTo>
                    <a:pt x="876" y="909"/>
                  </a:lnTo>
                  <a:lnTo>
                    <a:pt x="870" y="904"/>
                  </a:lnTo>
                  <a:lnTo>
                    <a:pt x="868" y="903"/>
                  </a:lnTo>
                  <a:lnTo>
                    <a:pt x="866" y="903"/>
                  </a:lnTo>
                  <a:lnTo>
                    <a:pt x="864" y="903"/>
                  </a:lnTo>
                  <a:lnTo>
                    <a:pt x="862" y="902"/>
                  </a:lnTo>
                  <a:lnTo>
                    <a:pt x="859" y="901"/>
                  </a:lnTo>
                  <a:lnTo>
                    <a:pt x="857" y="901"/>
                  </a:lnTo>
                  <a:lnTo>
                    <a:pt x="857" y="900"/>
                  </a:lnTo>
                  <a:lnTo>
                    <a:pt x="855" y="901"/>
                  </a:lnTo>
                  <a:lnTo>
                    <a:pt x="853" y="901"/>
                  </a:lnTo>
                  <a:lnTo>
                    <a:pt x="853" y="900"/>
                  </a:lnTo>
                  <a:lnTo>
                    <a:pt x="851" y="899"/>
                  </a:lnTo>
                  <a:lnTo>
                    <a:pt x="851" y="898"/>
                  </a:lnTo>
                  <a:lnTo>
                    <a:pt x="851" y="896"/>
                  </a:lnTo>
                  <a:lnTo>
                    <a:pt x="849" y="896"/>
                  </a:lnTo>
                  <a:lnTo>
                    <a:pt x="847" y="896"/>
                  </a:lnTo>
                  <a:lnTo>
                    <a:pt x="847" y="898"/>
                  </a:lnTo>
                  <a:lnTo>
                    <a:pt x="849" y="899"/>
                  </a:lnTo>
                  <a:lnTo>
                    <a:pt x="847" y="899"/>
                  </a:lnTo>
                  <a:lnTo>
                    <a:pt x="847" y="898"/>
                  </a:lnTo>
                  <a:lnTo>
                    <a:pt x="845" y="898"/>
                  </a:lnTo>
                  <a:lnTo>
                    <a:pt x="845" y="895"/>
                  </a:lnTo>
                  <a:lnTo>
                    <a:pt x="843" y="895"/>
                  </a:lnTo>
                  <a:lnTo>
                    <a:pt x="843" y="894"/>
                  </a:lnTo>
                  <a:lnTo>
                    <a:pt x="843" y="893"/>
                  </a:lnTo>
                  <a:lnTo>
                    <a:pt x="838" y="892"/>
                  </a:lnTo>
                  <a:lnTo>
                    <a:pt x="834" y="879"/>
                  </a:lnTo>
                  <a:lnTo>
                    <a:pt x="830" y="875"/>
                  </a:lnTo>
                  <a:lnTo>
                    <a:pt x="828" y="875"/>
                  </a:lnTo>
                  <a:lnTo>
                    <a:pt x="828" y="874"/>
                  </a:lnTo>
                  <a:lnTo>
                    <a:pt x="826" y="874"/>
                  </a:lnTo>
                  <a:lnTo>
                    <a:pt x="826" y="872"/>
                  </a:lnTo>
                  <a:lnTo>
                    <a:pt x="824" y="872"/>
                  </a:lnTo>
                  <a:lnTo>
                    <a:pt x="822" y="871"/>
                  </a:lnTo>
                  <a:lnTo>
                    <a:pt x="822" y="870"/>
                  </a:lnTo>
                  <a:lnTo>
                    <a:pt x="813" y="869"/>
                  </a:lnTo>
                  <a:lnTo>
                    <a:pt x="811" y="868"/>
                  </a:lnTo>
                  <a:lnTo>
                    <a:pt x="809" y="848"/>
                  </a:lnTo>
                  <a:lnTo>
                    <a:pt x="805" y="845"/>
                  </a:lnTo>
                  <a:lnTo>
                    <a:pt x="805" y="842"/>
                  </a:lnTo>
                  <a:lnTo>
                    <a:pt x="801" y="839"/>
                  </a:lnTo>
                  <a:lnTo>
                    <a:pt x="798" y="838"/>
                  </a:lnTo>
                  <a:lnTo>
                    <a:pt x="796" y="836"/>
                  </a:lnTo>
                  <a:lnTo>
                    <a:pt x="788" y="835"/>
                  </a:lnTo>
                  <a:lnTo>
                    <a:pt x="786" y="831"/>
                  </a:lnTo>
                  <a:lnTo>
                    <a:pt x="784" y="830"/>
                  </a:lnTo>
                  <a:lnTo>
                    <a:pt x="784" y="827"/>
                  </a:lnTo>
                  <a:lnTo>
                    <a:pt x="784" y="825"/>
                  </a:lnTo>
                  <a:lnTo>
                    <a:pt x="788" y="825"/>
                  </a:lnTo>
                  <a:lnTo>
                    <a:pt x="786" y="823"/>
                  </a:lnTo>
                  <a:lnTo>
                    <a:pt x="779" y="820"/>
                  </a:lnTo>
                  <a:lnTo>
                    <a:pt x="754" y="793"/>
                  </a:lnTo>
                  <a:lnTo>
                    <a:pt x="754" y="789"/>
                  </a:lnTo>
                  <a:lnTo>
                    <a:pt x="752" y="789"/>
                  </a:lnTo>
                  <a:lnTo>
                    <a:pt x="746" y="785"/>
                  </a:lnTo>
                  <a:lnTo>
                    <a:pt x="742" y="779"/>
                  </a:lnTo>
                  <a:lnTo>
                    <a:pt x="742" y="778"/>
                  </a:lnTo>
                  <a:lnTo>
                    <a:pt x="742" y="775"/>
                  </a:lnTo>
                  <a:lnTo>
                    <a:pt x="737" y="774"/>
                  </a:lnTo>
                  <a:lnTo>
                    <a:pt x="739" y="772"/>
                  </a:lnTo>
                  <a:lnTo>
                    <a:pt x="739" y="771"/>
                  </a:lnTo>
                  <a:lnTo>
                    <a:pt x="742" y="770"/>
                  </a:lnTo>
                  <a:lnTo>
                    <a:pt x="742" y="771"/>
                  </a:lnTo>
                  <a:lnTo>
                    <a:pt x="742" y="772"/>
                  </a:lnTo>
                  <a:lnTo>
                    <a:pt x="744" y="774"/>
                  </a:lnTo>
                  <a:lnTo>
                    <a:pt x="750" y="781"/>
                  </a:lnTo>
                  <a:lnTo>
                    <a:pt x="750" y="782"/>
                  </a:lnTo>
                  <a:lnTo>
                    <a:pt x="763" y="790"/>
                  </a:lnTo>
                  <a:lnTo>
                    <a:pt x="765" y="790"/>
                  </a:lnTo>
                  <a:lnTo>
                    <a:pt x="767" y="790"/>
                  </a:lnTo>
                  <a:lnTo>
                    <a:pt x="767" y="789"/>
                  </a:lnTo>
                  <a:lnTo>
                    <a:pt x="769" y="788"/>
                  </a:lnTo>
                  <a:lnTo>
                    <a:pt x="769" y="787"/>
                  </a:lnTo>
                  <a:lnTo>
                    <a:pt x="775" y="777"/>
                  </a:lnTo>
                  <a:lnTo>
                    <a:pt x="775" y="775"/>
                  </a:lnTo>
                  <a:lnTo>
                    <a:pt x="775" y="777"/>
                  </a:lnTo>
                  <a:lnTo>
                    <a:pt x="792" y="778"/>
                  </a:lnTo>
                  <a:lnTo>
                    <a:pt x="775" y="777"/>
                  </a:lnTo>
                  <a:lnTo>
                    <a:pt x="775" y="775"/>
                  </a:lnTo>
                  <a:lnTo>
                    <a:pt x="775" y="778"/>
                  </a:lnTo>
                  <a:lnTo>
                    <a:pt x="775" y="779"/>
                  </a:lnTo>
                  <a:lnTo>
                    <a:pt x="773" y="783"/>
                  </a:lnTo>
                  <a:lnTo>
                    <a:pt x="771" y="788"/>
                  </a:lnTo>
                  <a:lnTo>
                    <a:pt x="771" y="787"/>
                  </a:lnTo>
                  <a:lnTo>
                    <a:pt x="773" y="787"/>
                  </a:lnTo>
                  <a:lnTo>
                    <a:pt x="777" y="787"/>
                  </a:lnTo>
                  <a:lnTo>
                    <a:pt x="779" y="788"/>
                  </a:lnTo>
                  <a:lnTo>
                    <a:pt x="788" y="796"/>
                  </a:lnTo>
                  <a:lnTo>
                    <a:pt x="790" y="798"/>
                  </a:lnTo>
                  <a:lnTo>
                    <a:pt x="792" y="799"/>
                  </a:lnTo>
                  <a:lnTo>
                    <a:pt x="794" y="801"/>
                  </a:lnTo>
                  <a:lnTo>
                    <a:pt x="796" y="804"/>
                  </a:lnTo>
                  <a:lnTo>
                    <a:pt x="801" y="806"/>
                  </a:lnTo>
                  <a:lnTo>
                    <a:pt x="801" y="807"/>
                  </a:lnTo>
                  <a:lnTo>
                    <a:pt x="801" y="809"/>
                  </a:lnTo>
                  <a:lnTo>
                    <a:pt x="803" y="809"/>
                  </a:lnTo>
                  <a:lnTo>
                    <a:pt x="809" y="815"/>
                  </a:lnTo>
                  <a:lnTo>
                    <a:pt x="809" y="817"/>
                  </a:lnTo>
                  <a:lnTo>
                    <a:pt x="809" y="818"/>
                  </a:lnTo>
                  <a:lnTo>
                    <a:pt x="811" y="820"/>
                  </a:lnTo>
                  <a:lnTo>
                    <a:pt x="813" y="821"/>
                  </a:lnTo>
                  <a:lnTo>
                    <a:pt x="815" y="821"/>
                  </a:lnTo>
                  <a:lnTo>
                    <a:pt x="817" y="821"/>
                  </a:lnTo>
                  <a:lnTo>
                    <a:pt x="819" y="821"/>
                  </a:lnTo>
                  <a:lnTo>
                    <a:pt x="819" y="822"/>
                  </a:lnTo>
                  <a:lnTo>
                    <a:pt x="826" y="826"/>
                  </a:lnTo>
                  <a:lnTo>
                    <a:pt x="834" y="834"/>
                  </a:lnTo>
                  <a:lnTo>
                    <a:pt x="834" y="835"/>
                  </a:lnTo>
                  <a:lnTo>
                    <a:pt x="836" y="838"/>
                  </a:lnTo>
                  <a:lnTo>
                    <a:pt x="836" y="841"/>
                  </a:lnTo>
                  <a:lnTo>
                    <a:pt x="836" y="842"/>
                  </a:lnTo>
                  <a:lnTo>
                    <a:pt x="836" y="843"/>
                  </a:lnTo>
                  <a:lnTo>
                    <a:pt x="841" y="852"/>
                  </a:lnTo>
                  <a:lnTo>
                    <a:pt x="845" y="854"/>
                  </a:lnTo>
                  <a:lnTo>
                    <a:pt x="849" y="855"/>
                  </a:lnTo>
                  <a:lnTo>
                    <a:pt x="851" y="855"/>
                  </a:lnTo>
                  <a:lnTo>
                    <a:pt x="857" y="859"/>
                  </a:lnTo>
                  <a:lnTo>
                    <a:pt x="866" y="866"/>
                  </a:lnTo>
                  <a:lnTo>
                    <a:pt x="866" y="867"/>
                  </a:lnTo>
                  <a:lnTo>
                    <a:pt x="868" y="869"/>
                  </a:lnTo>
                  <a:lnTo>
                    <a:pt x="870" y="870"/>
                  </a:lnTo>
                  <a:lnTo>
                    <a:pt x="876" y="876"/>
                  </a:lnTo>
                  <a:lnTo>
                    <a:pt x="878" y="877"/>
                  </a:lnTo>
                  <a:lnTo>
                    <a:pt x="883" y="879"/>
                  </a:lnTo>
                  <a:lnTo>
                    <a:pt x="885" y="882"/>
                  </a:lnTo>
                  <a:lnTo>
                    <a:pt x="887" y="883"/>
                  </a:lnTo>
                  <a:lnTo>
                    <a:pt x="891" y="886"/>
                  </a:lnTo>
                  <a:lnTo>
                    <a:pt x="891" y="887"/>
                  </a:lnTo>
                  <a:lnTo>
                    <a:pt x="891" y="888"/>
                  </a:lnTo>
                  <a:lnTo>
                    <a:pt x="891" y="893"/>
                  </a:lnTo>
                  <a:lnTo>
                    <a:pt x="891" y="894"/>
                  </a:lnTo>
                  <a:lnTo>
                    <a:pt x="891" y="895"/>
                  </a:lnTo>
                  <a:lnTo>
                    <a:pt x="891" y="896"/>
                  </a:lnTo>
                  <a:lnTo>
                    <a:pt x="891" y="898"/>
                  </a:lnTo>
                  <a:lnTo>
                    <a:pt x="889" y="898"/>
                  </a:lnTo>
                  <a:lnTo>
                    <a:pt x="891" y="898"/>
                  </a:lnTo>
                  <a:lnTo>
                    <a:pt x="893" y="900"/>
                  </a:lnTo>
                  <a:lnTo>
                    <a:pt x="897" y="909"/>
                  </a:lnTo>
                  <a:lnTo>
                    <a:pt x="897" y="910"/>
                  </a:lnTo>
                  <a:lnTo>
                    <a:pt x="899" y="915"/>
                  </a:lnTo>
                  <a:lnTo>
                    <a:pt x="902" y="917"/>
                  </a:lnTo>
                  <a:lnTo>
                    <a:pt x="902" y="919"/>
                  </a:lnTo>
                  <a:lnTo>
                    <a:pt x="906" y="919"/>
                  </a:lnTo>
                  <a:lnTo>
                    <a:pt x="908" y="919"/>
                  </a:lnTo>
                  <a:lnTo>
                    <a:pt x="910" y="919"/>
                  </a:lnTo>
                  <a:lnTo>
                    <a:pt x="912" y="919"/>
                  </a:lnTo>
                  <a:lnTo>
                    <a:pt x="916" y="919"/>
                  </a:lnTo>
                  <a:lnTo>
                    <a:pt x="923" y="919"/>
                  </a:lnTo>
                  <a:lnTo>
                    <a:pt x="931" y="917"/>
                  </a:lnTo>
                  <a:lnTo>
                    <a:pt x="933" y="915"/>
                  </a:lnTo>
                  <a:lnTo>
                    <a:pt x="937" y="914"/>
                  </a:lnTo>
                  <a:lnTo>
                    <a:pt x="946" y="914"/>
                  </a:lnTo>
                  <a:lnTo>
                    <a:pt x="948" y="914"/>
                  </a:lnTo>
                  <a:lnTo>
                    <a:pt x="952" y="914"/>
                  </a:lnTo>
                  <a:lnTo>
                    <a:pt x="963" y="911"/>
                  </a:lnTo>
                  <a:lnTo>
                    <a:pt x="963" y="910"/>
                  </a:lnTo>
                  <a:lnTo>
                    <a:pt x="967" y="909"/>
                  </a:lnTo>
                  <a:lnTo>
                    <a:pt x="977" y="909"/>
                  </a:lnTo>
                  <a:lnTo>
                    <a:pt x="984" y="907"/>
                  </a:lnTo>
                  <a:lnTo>
                    <a:pt x="986" y="904"/>
                  </a:lnTo>
                  <a:lnTo>
                    <a:pt x="1022" y="898"/>
                  </a:lnTo>
                  <a:lnTo>
                    <a:pt x="1024" y="896"/>
                  </a:lnTo>
                  <a:lnTo>
                    <a:pt x="1028" y="895"/>
                  </a:lnTo>
                  <a:lnTo>
                    <a:pt x="1030" y="895"/>
                  </a:lnTo>
                  <a:lnTo>
                    <a:pt x="1032" y="895"/>
                  </a:lnTo>
                  <a:lnTo>
                    <a:pt x="1032" y="893"/>
                  </a:lnTo>
                  <a:lnTo>
                    <a:pt x="1034" y="891"/>
                  </a:lnTo>
                  <a:lnTo>
                    <a:pt x="1036" y="890"/>
                  </a:lnTo>
                  <a:lnTo>
                    <a:pt x="1043" y="887"/>
                  </a:lnTo>
                  <a:lnTo>
                    <a:pt x="1060" y="884"/>
                  </a:lnTo>
                  <a:lnTo>
                    <a:pt x="1068" y="884"/>
                  </a:lnTo>
                  <a:lnTo>
                    <a:pt x="1070" y="884"/>
                  </a:lnTo>
                  <a:lnTo>
                    <a:pt x="1072" y="884"/>
                  </a:lnTo>
                  <a:lnTo>
                    <a:pt x="1074" y="883"/>
                  </a:lnTo>
                  <a:lnTo>
                    <a:pt x="1076" y="882"/>
                  </a:lnTo>
                  <a:lnTo>
                    <a:pt x="1076" y="879"/>
                  </a:lnTo>
                  <a:lnTo>
                    <a:pt x="1081" y="877"/>
                  </a:lnTo>
                  <a:lnTo>
                    <a:pt x="1091" y="876"/>
                  </a:lnTo>
                  <a:lnTo>
                    <a:pt x="1093" y="876"/>
                  </a:lnTo>
                  <a:lnTo>
                    <a:pt x="1095" y="874"/>
                  </a:lnTo>
                  <a:lnTo>
                    <a:pt x="1097" y="870"/>
                  </a:lnTo>
                  <a:lnTo>
                    <a:pt x="1100" y="869"/>
                  </a:lnTo>
                  <a:lnTo>
                    <a:pt x="1102" y="868"/>
                  </a:lnTo>
                  <a:lnTo>
                    <a:pt x="1104" y="868"/>
                  </a:lnTo>
                  <a:lnTo>
                    <a:pt x="1104" y="867"/>
                  </a:lnTo>
                  <a:lnTo>
                    <a:pt x="1106" y="867"/>
                  </a:lnTo>
                  <a:lnTo>
                    <a:pt x="1112" y="867"/>
                  </a:lnTo>
                  <a:lnTo>
                    <a:pt x="1114" y="867"/>
                  </a:lnTo>
                  <a:lnTo>
                    <a:pt x="1114" y="866"/>
                  </a:lnTo>
                  <a:lnTo>
                    <a:pt x="1114" y="864"/>
                  </a:lnTo>
                  <a:lnTo>
                    <a:pt x="1112" y="863"/>
                  </a:lnTo>
                  <a:lnTo>
                    <a:pt x="1112" y="861"/>
                  </a:lnTo>
                  <a:lnTo>
                    <a:pt x="1112" y="859"/>
                  </a:lnTo>
                  <a:lnTo>
                    <a:pt x="1112" y="858"/>
                  </a:lnTo>
                  <a:lnTo>
                    <a:pt x="1118" y="854"/>
                  </a:lnTo>
                  <a:lnTo>
                    <a:pt x="1121" y="853"/>
                  </a:lnTo>
                  <a:lnTo>
                    <a:pt x="1121" y="854"/>
                  </a:lnTo>
                  <a:lnTo>
                    <a:pt x="1121" y="855"/>
                  </a:lnTo>
                  <a:lnTo>
                    <a:pt x="1123" y="855"/>
                  </a:lnTo>
                  <a:lnTo>
                    <a:pt x="1125" y="854"/>
                  </a:lnTo>
                  <a:lnTo>
                    <a:pt x="1131" y="848"/>
                  </a:lnTo>
                  <a:lnTo>
                    <a:pt x="1135" y="846"/>
                  </a:lnTo>
                  <a:lnTo>
                    <a:pt x="1142" y="841"/>
                  </a:lnTo>
                  <a:lnTo>
                    <a:pt x="1144" y="837"/>
                  </a:lnTo>
                  <a:lnTo>
                    <a:pt x="1142" y="837"/>
                  </a:lnTo>
                  <a:lnTo>
                    <a:pt x="1142" y="836"/>
                  </a:lnTo>
                  <a:lnTo>
                    <a:pt x="1137" y="836"/>
                  </a:lnTo>
                  <a:lnTo>
                    <a:pt x="1135" y="835"/>
                  </a:lnTo>
                  <a:lnTo>
                    <a:pt x="1133" y="833"/>
                  </a:lnTo>
                  <a:lnTo>
                    <a:pt x="1131" y="831"/>
                  </a:lnTo>
                  <a:lnTo>
                    <a:pt x="1131" y="830"/>
                  </a:lnTo>
                  <a:lnTo>
                    <a:pt x="1127" y="828"/>
                  </a:lnTo>
                  <a:lnTo>
                    <a:pt x="1125" y="827"/>
                  </a:lnTo>
                  <a:lnTo>
                    <a:pt x="1123" y="827"/>
                  </a:lnTo>
                  <a:lnTo>
                    <a:pt x="1118" y="826"/>
                  </a:lnTo>
                  <a:lnTo>
                    <a:pt x="1112" y="826"/>
                  </a:lnTo>
                  <a:lnTo>
                    <a:pt x="1106" y="825"/>
                  </a:lnTo>
                  <a:lnTo>
                    <a:pt x="1102" y="822"/>
                  </a:lnTo>
                  <a:lnTo>
                    <a:pt x="1100" y="822"/>
                  </a:lnTo>
                  <a:lnTo>
                    <a:pt x="1095" y="820"/>
                  </a:lnTo>
                  <a:lnTo>
                    <a:pt x="1095" y="819"/>
                  </a:lnTo>
                  <a:lnTo>
                    <a:pt x="1093" y="818"/>
                  </a:lnTo>
                  <a:lnTo>
                    <a:pt x="1091" y="817"/>
                  </a:lnTo>
                  <a:lnTo>
                    <a:pt x="1091" y="810"/>
                  </a:lnTo>
                  <a:lnTo>
                    <a:pt x="1091" y="809"/>
                  </a:lnTo>
                  <a:lnTo>
                    <a:pt x="1093" y="807"/>
                  </a:lnTo>
                  <a:lnTo>
                    <a:pt x="1093" y="806"/>
                  </a:lnTo>
                  <a:lnTo>
                    <a:pt x="1091" y="805"/>
                  </a:lnTo>
                  <a:lnTo>
                    <a:pt x="1093" y="805"/>
                  </a:lnTo>
                  <a:lnTo>
                    <a:pt x="1093" y="804"/>
                  </a:lnTo>
                  <a:lnTo>
                    <a:pt x="1091" y="804"/>
                  </a:lnTo>
                  <a:lnTo>
                    <a:pt x="1089" y="804"/>
                  </a:lnTo>
                  <a:lnTo>
                    <a:pt x="1087" y="806"/>
                  </a:lnTo>
                  <a:lnTo>
                    <a:pt x="1087" y="807"/>
                  </a:lnTo>
                  <a:lnTo>
                    <a:pt x="1085" y="809"/>
                  </a:lnTo>
                  <a:lnTo>
                    <a:pt x="1081" y="810"/>
                  </a:lnTo>
                  <a:lnTo>
                    <a:pt x="1081" y="811"/>
                  </a:lnTo>
                  <a:lnTo>
                    <a:pt x="1078" y="812"/>
                  </a:lnTo>
                  <a:lnTo>
                    <a:pt x="1076" y="813"/>
                  </a:lnTo>
                  <a:lnTo>
                    <a:pt x="1074" y="814"/>
                  </a:lnTo>
                  <a:lnTo>
                    <a:pt x="1072" y="815"/>
                  </a:lnTo>
                  <a:lnTo>
                    <a:pt x="1070" y="817"/>
                  </a:lnTo>
                  <a:lnTo>
                    <a:pt x="1068" y="817"/>
                  </a:lnTo>
                  <a:lnTo>
                    <a:pt x="1068" y="818"/>
                  </a:lnTo>
                  <a:lnTo>
                    <a:pt x="1066" y="819"/>
                  </a:lnTo>
                  <a:lnTo>
                    <a:pt x="1066" y="820"/>
                  </a:lnTo>
                  <a:lnTo>
                    <a:pt x="1064" y="820"/>
                  </a:lnTo>
                  <a:lnTo>
                    <a:pt x="1064" y="821"/>
                  </a:lnTo>
                  <a:lnTo>
                    <a:pt x="1062" y="821"/>
                  </a:lnTo>
                  <a:lnTo>
                    <a:pt x="1060" y="822"/>
                  </a:lnTo>
                  <a:lnTo>
                    <a:pt x="1057" y="823"/>
                  </a:lnTo>
                  <a:lnTo>
                    <a:pt x="1051" y="823"/>
                  </a:lnTo>
                  <a:lnTo>
                    <a:pt x="1047" y="823"/>
                  </a:lnTo>
                  <a:lnTo>
                    <a:pt x="1045" y="822"/>
                  </a:lnTo>
                  <a:lnTo>
                    <a:pt x="1038" y="822"/>
                  </a:lnTo>
                  <a:lnTo>
                    <a:pt x="1036" y="823"/>
                  </a:lnTo>
                  <a:lnTo>
                    <a:pt x="1034" y="823"/>
                  </a:lnTo>
                  <a:lnTo>
                    <a:pt x="1032" y="823"/>
                  </a:lnTo>
                  <a:lnTo>
                    <a:pt x="1026" y="823"/>
                  </a:lnTo>
                  <a:lnTo>
                    <a:pt x="1024" y="823"/>
                  </a:lnTo>
                  <a:lnTo>
                    <a:pt x="1024" y="821"/>
                  </a:lnTo>
                  <a:lnTo>
                    <a:pt x="1022" y="822"/>
                  </a:lnTo>
                  <a:lnTo>
                    <a:pt x="1022" y="821"/>
                  </a:lnTo>
                  <a:lnTo>
                    <a:pt x="1020" y="821"/>
                  </a:lnTo>
                  <a:lnTo>
                    <a:pt x="1020" y="820"/>
                  </a:lnTo>
                  <a:lnTo>
                    <a:pt x="1020" y="819"/>
                  </a:lnTo>
                  <a:lnTo>
                    <a:pt x="1020" y="818"/>
                  </a:lnTo>
                  <a:lnTo>
                    <a:pt x="1013" y="819"/>
                  </a:lnTo>
                  <a:lnTo>
                    <a:pt x="1020" y="818"/>
                  </a:lnTo>
                  <a:lnTo>
                    <a:pt x="1020" y="817"/>
                  </a:lnTo>
                  <a:lnTo>
                    <a:pt x="1022" y="815"/>
                  </a:lnTo>
                  <a:lnTo>
                    <a:pt x="1022" y="813"/>
                  </a:lnTo>
                  <a:lnTo>
                    <a:pt x="1022" y="812"/>
                  </a:lnTo>
                  <a:lnTo>
                    <a:pt x="1022" y="810"/>
                  </a:lnTo>
                  <a:lnTo>
                    <a:pt x="1022" y="809"/>
                  </a:lnTo>
                  <a:lnTo>
                    <a:pt x="1022" y="807"/>
                  </a:lnTo>
                  <a:lnTo>
                    <a:pt x="1020" y="806"/>
                  </a:lnTo>
                  <a:lnTo>
                    <a:pt x="1017" y="805"/>
                  </a:lnTo>
                  <a:lnTo>
                    <a:pt x="1015" y="805"/>
                  </a:lnTo>
                  <a:lnTo>
                    <a:pt x="1013" y="806"/>
                  </a:lnTo>
                  <a:lnTo>
                    <a:pt x="1011" y="810"/>
                  </a:lnTo>
                  <a:lnTo>
                    <a:pt x="1009" y="811"/>
                  </a:lnTo>
                  <a:lnTo>
                    <a:pt x="1009" y="812"/>
                  </a:lnTo>
                  <a:lnTo>
                    <a:pt x="1009" y="813"/>
                  </a:lnTo>
                  <a:lnTo>
                    <a:pt x="1011" y="813"/>
                  </a:lnTo>
                  <a:lnTo>
                    <a:pt x="1009" y="814"/>
                  </a:lnTo>
                  <a:lnTo>
                    <a:pt x="1011" y="815"/>
                  </a:lnTo>
                  <a:lnTo>
                    <a:pt x="1011" y="817"/>
                  </a:lnTo>
                  <a:lnTo>
                    <a:pt x="1011" y="818"/>
                  </a:lnTo>
                  <a:lnTo>
                    <a:pt x="1009" y="818"/>
                  </a:lnTo>
                  <a:lnTo>
                    <a:pt x="1009" y="817"/>
                  </a:lnTo>
                  <a:lnTo>
                    <a:pt x="1009" y="815"/>
                  </a:lnTo>
                  <a:lnTo>
                    <a:pt x="1007" y="814"/>
                  </a:lnTo>
                  <a:lnTo>
                    <a:pt x="1007" y="812"/>
                  </a:lnTo>
                  <a:lnTo>
                    <a:pt x="1001" y="807"/>
                  </a:lnTo>
                  <a:lnTo>
                    <a:pt x="1001" y="806"/>
                  </a:lnTo>
                  <a:lnTo>
                    <a:pt x="1001" y="805"/>
                  </a:lnTo>
                  <a:lnTo>
                    <a:pt x="1001" y="804"/>
                  </a:lnTo>
                  <a:lnTo>
                    <a:pt x="998" y="802"/>
                  </a:lnTo>
                  <a:lnTo>
                    <a:pt x="998" y="801"/>
                  </a:lnTo>
                  <a:lnTo>
                    <a:pt x="998" y="799"/>
                  </a:lnTo>
                  <a:lnTo>
                    <a:pt x="992" y="796"/>
                  </a:lnTo>
                  <a:lnTo>
                    <a:pt x="988" y="796"/>
                  </a:lnTo>
                  <a:lnTo>
                    <a:pt x="988" y="795"/>
                  </a:lnTo>
                  <a:lnTo>
                    <a:pt x="988" y="794"/>
                  </a:lnTo>
                  <a:lnTo>
                    <a:pt x="984" y="791"/>
                  </a:lnTo>
                  <a:lnTo>
                    <a:pt x="982" y="790"/>
                  </a:lnTo>
                  <a:lnTo>
                    <a:pt x="979" y="790"/>
                  </a:lnTo>
                  <a:lnTo>
                    <a:pt x="973" y="783"/>
                  </a:lnTo>
                  <a:lnTo>
                    <a:pt x="973" y="781"/>
                  </a:lnTo>
                  <a:lnTo>
                    <a:pt x="971" y="777"/>
                  </a:lnTo>
                  <a:lnTo>
                    <a:pt x="969" y="777"/>
                  </a:lnTo>
                  <a:lnTo>
                    <a:pt x="965" y="777"/>
                  </a:lnTo>
                  <a:lnTo>
                    <a:pt x="965" y="775"/>
                  </a:lnTo>
                  <a:lnTo>
                    <a:pt x="969" y="774"/>
                  </a:lnTo>
                  <a:lnTo>
                    <a:pt x="971" y="774"/>
                  </a:lnTo>
                  <a:lnTo>
                    <a:pt x="973" y="773"/>
                  </a:lnTo>
                  <a:lnTo>
                    <a:pt x="973" y="772"/>
                  </a:lnTo>
                  <a:lnTo>
                    <a:pt x="969" y="771"/>
                  </a:lnTo>
                  <a:lnTo>
                    <a:pt x="969" y="770"/>
                  </a:lnTo>
                  <a:lnTo>
                    <a:pt x="971" y="770"/>
                  </a:lnTo>
                  <a:lnTo>
                    <a:pt x="975" y="771"/>
                  </a:lnTo>
                  <a:lnTo>
                    <a:pt x="977" y="770"/>
                  </a:lnTo>
                  <a:lnTo>
                    <a:pt x="979" y="769"/>
                  </a:lnTo>
                  <a:lnTo>
                    <a:pt x="982" y="769"/>
                  </a:lnTo>
                  <a:lnTo>
                    <a:pt x="979" y="767"/>
                  </a:lnTo>
                  <a:lnTo>
                    <a:pt x="982" y="766"/>
                  </a:lnTo>
                  <a:lnTo>
                    <a:pt x="979" y="765"/>
                  </a:lnTo>
                  <a:lnTo>
                    <a:pt x="982" y="765"/>
                  </a:lnTo>
                  <a:lnTo>
                    <a:pt x="984" y="765"/>
                  </a:lnTo>
                  <a:lnTo>
                    <a:pt x="986" y="766"/>
                  </a:lnTo>
                  <a:lnTo>
                    <a:pt x="986" y="767"/>
                  </a:lnTo>
                  <a:lnTo>
                    <a:pt x="988" y="769"/>
                  </a:lnTo>
                  <a:lnTo>
                    <a:pt x="990" y="770"/>
                  </a:lnTo>
                  <a:lnTo>
                    <a:pt x="992" y="771"/>
                  </a:lnTo>
                  <a:lnTo>
                    <a:pt x="994" y="770"/>
                  </a:lnTo>
                  <a:lnTo>
                    <a:pt x="996" y="769"/>
                  </a:lnTo>
                  <a:lnTo>
                    <a:pt x="998" y="770"/>
                  </a:lnTo>
                  <a:lnTo>
                    <a:pt x="1001" y="771"/>
                  </a:lnTo>
                  <a:lnTo>
                    <a:pt x="1001" y="772"/>
                  </a:lnTo>
                  <a:lnTo>
                    <a:pt x="1003" y="774"/>
                  </a:lnTo>
                  <a:lnTo>
                    <a:pt x="1005" y="774"/>
                  </a:lnTo>
                  <a:lnTo>
                    <a:pt x="1007" y="778"/>
                  </a:lnTo>
                  <a:lnTo>
                    <a:pt x="1013" y="780"/>
                  </a:lnTo>
                  <a:lnTo>
                    <a:pt x="1017" y="788"/>
                  </a:lnTo>
                  <a:lnTo>
                    <a:pt x="1020" y="790"/>
                  </a:lnTo>
                  <a:lnTo>
                    <a:pt x="1024" y="790"/>
                  </a:lnTo>
                  <a:lnTo>
                    <a:pt x="1028" y="790"/>
                  </a:lnTo>
                  <a:lnTo>
                    <a:pt x="1034" y="793"/>
                  </a:lnTo>
                  <a:lnTo>
                    <a:pt x="1036" y="794"/>
                  </a:lnTo>
                  <a:lnTo>
                    <a:pt x="1036" y="795"/>
                  </a:lnTo>
                  <a:lnTo>
                    <a:pt x="1038" y="796"/>
                  </a:lnTo>
                  <a:lnTo>
                    <a:pt x="1051" y="798"/>
                  </a:lnTo>
                  <a:lnTo>
                    <a:pt x="1051" y="799"/>
                  </a:lnTo>
                  <a:lnTo>
                    <a:pt x="1049" y="799"/>
                  </a:lnTo>
                  <a:lnTo>
                    <a:pt x="1051" y="801"/>
                  </a:lnTo>
                  <a:lnTo>
                    <a:pt x="1057" y="801"/>
                  </a:lnTo>
                  <a:lnTo>
                    <a:pt x="1062" y="801"/>
                  </a:lnTo>
                  <a:lnTo>
                    <a:pt x="1064" y="802"/>
                  </a:lnTo>
                  <a:lnTo>
                    <a:pt x="1068" y="802"/>
                  </a:lnTo>
                  <a:lnTo>
                    <a:pt x="1070" y="802"/>
                  </a:lnTo>
                  <a:lnTo>
                    <a:pt x="1074" y="801"/>
                  </a:lnTo>
                  <a:lnTo>
                    <a:pt x="1076" y="801"/>
                  </a:lnTo>
                  <a:lnTo>
                    <a:pt x="1081" y="799"/>
                  </a:lnTo>
                  <a:lnTo>
                    <a:pt x="1081" y="798"/>
                  </a:lnTo>
                  <a:lnTo>
                    <a:pt x="1091" y="796"/>
                  </a:lnTo>
                  <a:lnTo>
                    <a:pt x="1093" y="796"/>
                  </a:lnTo>
                  <a:lnTo>
                    <a:pt x="1102" y="798"/>
                  </a:lnTo>
                  <a:lnTo>
                    <a:pt x="1108" y="809"/>
                  </a:lnTo>
                  <a:lnTo>
                    <a:pt x="1129" y="811"/>
                  </a:lnTo>
                  <a:lnTo>
                    <a:pt x="1133" y="812"/>
                  </a:lnTo>
                  <a:lnTo>
                    <a:pt x="1133" y="811"/>
                  </a:lnTo>
                  <a:lnTo>
                    <a:pt x="1135" y="811"/>
                  </a:lnTo>
                  <a:lnTo>
                    <a:pt x="1152" y="812"/>
                  </a:lnTo>
                  <a:lnTo>
                    <a:pt x="1154" y="812"/>
                  </a:lnTo>
                  <a:lnTo>
                    <a:pt x="1156" y="813"/>
                  </a:lnTo>
                  <a:lnTo>
                    <a:pt x="1169" y="814"/>
                  </a:lnTo>
                  <a:lnTo>
                    <a:pt x="1171" y="814"/>
                  </a:lnTo>
                  <a:lnTo>
                    <a:pt x="1173" y="815"/>
                  </a:lnTo>
                  <a:lnTo>
                    <a:pt x="1173" y="814"/>
                  </a:lnTo>
                  <a:lnTo>
                    <a:pt x="1175" y="814"/>
                  </a:lnTo>
                  <a:lnTo>
                    <a:pt x="1177" y="813"/>
                  </a:lnTo>
                  <a:lnTo>
                    <a:pt x="1180" y="814"/>
                  </a:lnTo>
                  <a:lnTo>
                    <a:pt x="1184" y="813"/>
                  </a:lnTo>
                  <a:lnTo>
                    <a:pt x="1198" y="813"/>
                  </a:lnTo>
                  <a:lnTo>
                    <a:pt x="1201" y="812"/>
                  </a:lnTo>
                  <a:lnTo>
                    <a:pt x="1207" y="812"/>
                  </a:lnTo>
                  <a:lnTo>
                    <a:pt x="1209" y="813"/>
                  </a:lnTo>
                  <a:lnTo>
                    <a:pt x="1213" y="813"/>
                  </a:lnTo>
                  <a:lnTo>
                    <a:pt x="1215" y="814"/>
                  </a:lnTo>
                  <a:lnTo>
                    <a:pt x="1217" y="812"/>
                  </a:lnTo>
                  <a:lnTo>
                    <a:pt x="1224" y="813"/>
                  </a:lnTo>
                  <a:lnTo>
                    <a:pt x="1228" y="812"/>
                  </a:lnTo>
                  <a:lnTo>
                    <a:pt x="1241" y="812"/>
                  </a:lnTo>
                  <a:lnTo>
                    <a:pt x="1245" y="813"/>
                  </a:lnTo>
                  <a:lnTo>
                    <a:pt x="1247" y="817"/>
                  </a:lnTo>
                  <a:lnTo>
                    <a:pt x="1251" y="818"/>
                  </a:lnTo>
                  <a:lnTo>
                    <a:pt x="1253" y="819"/>
                  </a:lnTo>
                  <a:lnTo>
                    <a:pt x="1255" y="823"/>
                  </a:lnTo>
                  <a:lnTo>
                    <a:pt x="1257" y="823"/>
                  </a:lnTo>
                  <a:lnTo>
                    <a:pt x="1257" y="825"/>
                  </a:lnTo>
                  <a:lnTo>
                    <a:pt x="1257" y="826"/>
                  </a:lnTo>
                  <a:lnTo>
                    <a:pt x="1262" y="826"/>
                  </a:lnTo>
                  <a:lnTo>
                    <a:pt x="1266" y="826"/>
                  </a:lnTo>
                  <a:lnTo>
                    <a:pt x="1266" y="828"/>
                  </a:lnTo>
                  <a:lnTo>
                    <a:pt x="1268" y="828"/>
                  </a:lnTo>
                  <a:lnTo>
                    <a:pt x="1270" y="829"/>
                  </a:lnTo>
                  <a:lnTo>
                    <a:pt x="1276" y="834"/>
                  </a:lnTo>
                  <a:lnTo>
                    <a:pt x="1279" y="834"/>
                  </a:lnTo>
                  <a:lnTo>
                    <a:pt x="1289" y="834"/>
                  </a:lnTo>
                  <a:lnTo>
                    <a:pt x="1297" y="833"/>
                  </a:lnTo>
                  <a:lnTo>
                    <a:pt x="1297" y="831"/>
                  </a:lnTo>
                  <a:lnTo>
                    <a:pt x="1300" y="831"/>
                  </a:lnTo>
                  <a:lnTo>
                    <a:pt x="1300" y="833"/>
                  </a:lnTo>
                  <a:lnTo>
                    <a:pt x="1297" y="835"/>
                  </a:lnTo>
                  <a:lnTo>
                    <a:pt x="1291" y="837"/>
                  </a:lnTo>
                  <a:lnTo>
                    <a:pt x="1283" y="838"/>
                  </a:lnTo>
                  <a:lnTo>
                    <a:pt x="1281" y="837"/>
                  </a:lnTo>
                  <a:lnTo>
                    <a:pt x="1279" y="838"/>
                  </a:lnTo>
                  <a:lnTo>
                    <a:pt x="1279" y="841"/>
                  </a:lnTo>
                  <a:lnTo>
                    <a:pt x="1300" y="852"/>
                  </a:lnTo>
                  <a:lnTo>
                    <a:pt x="1308" y="852"/>
                  </a:lnTo>
                  <a:lnTo>
                    <a:pt x="1312" y="851"/>
                  </a:lnTo>
                  <a:lnTo>
                    <a:pt x="1316" y="850"/>
                  </a:lnTo>
                  <a:lnTo>
                    <a:pt x="1321" y="848"/>
                  </a:lnTo>
                  <a:lnTo>
                    <a:pt x="1325" y="846"/>
                  </a:lnTo>
                  <a:lnTo>
                    <a:pt x="1327" y="838"/>
                  </a:lnTo>
                  <a:lnTo>
                    <a:pt x="1335" y="838"/>
                  </a:lnTo>
                  <a:lnTo>
                    <a:pt x="1335" y="839"/>
                  </a:lnTo>
                  <a:lnTo>
                    <a:pt x="1335" y="841"/>
                  </a:lnTo>
                  <a:lnTo>
                    <a:pt x="1331" y="841"/>
                  </a:lnTo>
                  <a:lnTo>
                    <a:pt x="1331" y="842"/>
                  </a:lnTo>
                  <a:lnTo>
                    <a:pt x="1331" y="844"/>
                  </a:lnTo>
                  <a:lnTo>
                    <a:pt x="1333" y="845"/>
                  </a:lnTo>
                  <a:lnTo>
                    <a:pt x="1331" y="846"/>
                  </a:lnTo>
                  <a:lnTo>
                    <a:pt x="1331" y="848"/>
                  </a:lnTo>
                  <a:lnTo>
                    <a:pt x="1333" y="848"/>
                  </a:lnTo>
                  <a:lnTo>
                    <a:pt x="1333" y="850"/>
                  </a:lnTo>
                  <a:lnTo>
                    <a:pt x="1335" y="855"/>
                  </a:lnTo>
                  <a:lnTo>
                    <a:pt x="1333" y="859"/>
                  </a:lnTo>
                  <a:lnTo>
                    <a:pt x="1333" y="863"/>
                  </a:lnTo>
                  <a:lnTo>
                    <a:pt x="1333" y="864"/>
                  </a:lnTo>
                  <a:lnTo>
                    <a:pt x="1335" y="867"/>
                  </a:lnTo>
                  <a:lnTo>
                    <a:pt x="1335" y="866"/>
                  </a:lnTo>
                  <a:lnTo>
                    <a:pt x="1337" y="866"/>
                  </a:lnTo>
                  <a:lnTo>
                    <a:pt x="1337" y="867"/>
                  </a:lnTo>
                  <a:lnTo>
                    <a:pt x="1335" y="868"/>
                  </a:lnTo>
                  <a:lnTo>
                    <a:pt x="1335" y="871"/>
                  </a:lnTo>
                  <a:lnTo>
                    <a:pt x="1337" y="874"/>
                  </a:lnTo>
                  <a:lnTo>
                    <a:pt x="1337" y="876"/>
                  </a:lnTo>
                  <a:lnTo>
                    <a:pt x="1344" y="891"/>
                  </a:lnTo>
                  <a:lnTo>
                    <a:pt x="1346" y="893"/>
                  </a:lnTo>
                  <a:lnTo>
                    <a:pt x="1348" y="894"/>
                  </a:lnTo>
                  <a:lnTo>
                    <a:pt x="1350" y="896"/>
                  </a:lnTo>
                  <a:lnTo>
                    <a:pt x="1352" y="896"/>
                  </a:lnTo>
                  <a:lnTo>
                    <a:pt x="1350" y="896"/>
                  </a:lnTo>
                  <a:lnTo>
                    <a:pt x="1350" y="898"/>
                  </a:lnTo>
                  <a:lnTo>
                    <a:pt x="1352" y="901"/>
                  </a:lnTo>
                  <a:lnTo>
                    <a:pt x="1354" y="902"/>
                  </a:lnTo>
                  <a:lnTo>
                    <a:pt x="1356" y="903"/>
                  </a:lnTo>
                  <a:lnTo>
                    <a:pt x="1369" y="923"/>
                  </a:lnTo>
                  <a:lnTo>
                    <a:pt x="1380" y="928"/>
                  </a:lnTo>
                  <a:lnTo>
                    <a:pt x="1390" y="947"/>
                  </a:lnTo>
                  <a:lnTo>
                    <a:pt x="1403" y="956"/>
                  </a:lnTo>
                  <a:lnTo>
                    <a:pt x="1407" y="956"/>
                  </a:lnTo>
                  <a:lnTo>
                    <a:pt x="1409" y="955"/>
                  </a:lnTo>
                  <a:lnTo>
                    <a:pt x="1411" y="955"/>
                  </a:lnTo>
                  <a:lnTo>
                    <a:pt x="1413" y="954"/>
                  </a:lnTo>
                  <a:lnTo>
                    <a:pt x="1413" y="952"/>
                  </a:lnTo>
                  <a:lnTo>
                    <a:pt x="1413" y="951"/>
                  </a:lnTo>
                  <a:lnTo>
                    <a:pt x="1415" y="949"/>
                  </a:lnTo>
                  <a:lnTo>
                    <a:pt x="1422" y="948"/>
                  </a:lnTo>
                  <a:lnTo>
                    <a:pt x="1426" y="947"/>
                  </a:lnTo>
                  <a:lnTo>
                    <a:pt x="1426" y="944"/>
                  </a:lnTo>
                  <a:lnTo>
                    <a:pt x="1432" y="939"/>
                  </a:lnTo>
                  <a:lnTo>
                    <a:pt x="1434" y="939"/>
                  </a:lnTo>
                  <a:lnTo>
                    <a:pt x="1436" y="939"/>
                  </a:lnTo>
                  <a:lnTo>
                    <a:pt x="1439" y="939"/>
                  </a:lnTo>
                  <a:lnTo>
                    <a:pt x="1439" y="926"/>
                  </a:lnTo>
                  <a:lnTo>
                    <a:pt x="1447" y="916"/>
                  </a:lnTo>
                  <a:lnTo>
                    <a:pt x="1445" y="914"/>
                  </a:lnTo>
                  <a:lnTo>
                    <a:pt x="1445" y="912"/>
                  </a:lnTo>
                  <a:lnTo>
                    <a:pt x="1443" y="911"/>
                  </a:lnTo>
                  <a:lnTo>
                    <a:pt x="1445" y="911"/>
                  </a:lnTo>
                  <a:lnTo>
                    <a:pt x="1443" y="907"/>
                  </a:lnTo>
                  <a:lnTo>
                    <a:pt x="1443" y="906"/>
                  </a:lnTo>
                  <a:lnTo>
                    <a:pt x="1443" y="903"/>
                  </a:lnTo>
                  <a:lnTo>
                    <a:pt x="1443" y="898"/>
                  </a:lnTo>
                  <a:lnTo>
                    <a:pt x="1447" y="894"/>
                  </a:lnTo>
                  <a:lnTo>
                    <a:pt x="1449" y="893"/>
                  </a:lnTo>
                  <a:lnTo>
                    <a:pt x="1451" y="893"/>
                  </a:lnTo>
                  <a:lnTo>
                    <a:pt x="1453" y="894"/>
                  </a:lnTo>
                  <a:lnTo>
                    <a:pt x="1455" y="894"/>
                  </a:lnTo>
                  <a:lnTo>
                    <a:pt x="1460" y="890"/>
                  </a:lnTo>
                  <a:lnTo>
                    <a:pt x="1474" y="887"/>
                  </a:lnTo>
                  <a:lnTo>
                    <a:pt x="1474" y="886"/>
                  </a:lnTo>
                  <a:lnTo>
                    <a:pt x="1474" y="885"/>
                  </a:lnTo>
                  <a:lnTo>
                    <a:pt x="1476" y="884"/>
                  </a:lnTo>
                  <a:lnTo>
                    <a:pt x="1502" y="872"/>
                  </a:lnTo>
                  <a:lnTo>
                    <a:pt x="1504" y="872"/>
                  </a:lnTo>
                  <a:lnTo>
                    <a:pt x="1514" y="864"/>
                  </a:lnTo>
                  <a:lnTo>
                    <a:pt x="1535" y="859"/>
                  </a:lnTo>
                  <a:lnTo>
                    <a:pt x="1542" y="855"/>
                  </a:lnTo>
                  <a:lnTo>
                    <a:pt x="1542" y="854"/>
                  </a:lnTo>
                  <a:lnTo>
                    <a:pt x="1546" y="853"/>
                  </a:lnTo>
                  <a:lnTo>
                    <a:pt x="1544" y="850"/>
                  </a:lnTo>
                  <a:lnTo>
                    <a:pt x="1546" y="847"/>
                  </a:lnTo>
                  <a:lnTo>
                    <a:pt x="1559" y="843"/>
                  </a:lnTo>
                  <a:lnTo>
                    <a:pt x="1561" y="842"/>
                  </a:lnTo>
                  <a:lnTo>
                    <a:pt x="1561" y="841"/>
                  </a:lnTo>
                  <a:lnTo>
                    <a:pt x="1563" y="841"/>
                  </a:lnTo>
                  <a:lnTo>
                    <a:pt x="1563" y="844"/>
                  </a:lnTo>
                  <a:lnTo>
                    <a:pt x="1565" y="845"/>
                  </a:lnTo>
                  <a:lnTo>
                    <a:pt x="1567" y="845"/>
                  </a:lnTo>
                  <a:lnTo>
                    <a:pt x="1569" y="845"/>
                  </a:lnTo>
                  <a:lnTo>
                    <a:pt x="1569" y="844"/>
                  </a:lnTo>
                  <a:lnTo>
                    <a:pt x="1569" y="843"/>
                  </a:lnTo>
                  <a:lnTo>
                    <a:pt x="1571" y="844"/>
                  </a:lnTo>
                  <a:lnTo>
                    <a:pt x="1571" y="845"/>
                  </a:lnTo>
                  <a:lnTo>
                    <a:pt x="1573" y="845"/>
                  </a:lnTo>
                  <a:lnTo>
                    <a:pt x="1575" y="845"/>
                  </a:lnTo>
                  <a:lnTo>
                    <a:pt x="1578" y="844"/>
                  </a:lnTo>
                  <a:lnTo>
                    <a:pt x="1580" y="844"/>
                  </a:lnTo>
                  <a:lnTo>
                    <a:pt x="1580" y="843"/>
                  </a:lnTo>
                  <a:lnTo>
                    <a:pt x="1582" y="844"/>
                  </a:lnTo>
                  <a:lnTo>
                    <a:pt x="1584" y="843"/>
                  </a:lnTo>
                  <a:lnTo>
                    <a:pt x="1584" y="844"/>
                  </a:lnTo>
                  <a:lnTo>
                    <a:pt x="1588" y="843"/>
                  </a:lnTo>
                  <a:lnTo>
                    <a:pt x="1588" y="842"/>
                  </a:lnTo>
                  <a:lnTo>
                    <a:pt x="1590" y="841"/>
                  </a:lnTo>
                  <a:lnTo>
                    <a:pt x="1590" y="842"/>
                  </a:lnTo>
                  <a:lnTo>
                    <a:pt x="1590" y="838"/>
                  </a:lnTo>
                  <a:lnTo>
                    <a:pt x="1590" y="839"/>
                  </a:lnTo>
                  <a:lnTo>
                    <a:pt x="1592" y="838"/>
                  </a:lnTo>
                  <a:lnTo>
                    <a:pt x="1592" y="837"/>
                  </a:lnTo>
                  <a:lnTo>
                    <a:pt x="1590" y="835"/>
                  </a:lnTo>
                  <a:lnTo>
                    <a:pt x="1590" y="834"/>
                  </a:lnTo>
                  <a:lnTo>
                    <a:pt x="1592" y="835"/>
                  </a:lnTo>
                  <a:lnTo>
                    <a:pt x="1594" y="835"/>
                  </a:lnTo>
                  <a:lnTo>
                    <a:pt x="1601" y="835"/>
                  </a:lnTo>
                  <a:lnTo>
                    <a:pt x="1603" y="835"/>
                  </a:lnTo>
                  <a:lnTo>
                    <a:pt x="1607" y="839"/>
                  </a:lnTo>
                  <a:lnTo>
                    <a:pt x="1613" y="851"/>
                  </a:lnTo>
                  <a:lnTo>
                    <a:pt x="1618" y="854"/>
                  </a:lnTo>
                  <a:lnTo>
                    <a:pt x="1620" y="855"/>
                  </a:lnTo>
                  <a:lnTo>
                    <a:pt x="1622" y="856"/>
                  </a:lnTo>
                  <a:lnTo>
                    <a:pt x="1624" y="856"/>
                  </a:lnTo>
                  <a:lnTo>
                    <a:pt x="1624" y="858"/>
                  </a:lnTo>
                  <a:lnTo>
                    <a:pt x="1634" y="861"/>
                  </a:lnTo>
                  <a:lnTo>
                    <a:pt x="1634" y="862"/>
                  </a:lnTo>
                  <a:lnTo>
                    <a:pt x="1636" y="863"/>
                  </a:lnTo>
                  <a:lnTo>
                    <a:pt x="1636" y="864"/>
                  </a:lnTo>
                  <a:lnTo>
                    <a:pt x="1632" y="863"/>
                  </a:lnTo>
                  <a:lnTo>
                    <a:pt x="1632" y="864"/>
                  </a:lnTo>
                  <a:lnTo>
                    <a:pt x="1634" y="867"/>
                  </a:lnTo>
                  <a:lnTo>
                    <a:pt x="1636" y="868"/>
                  </a:lnTo>
                  <a:lnTo>
                    <a:pt x="1639" y="866"/>
                  </a:lnTo>
                  <a:lnTo>
                    <a:pt x="1645" y="872"/>
                  </a:lnTo>
                  <a:lnTo>
                    <a:pt x="1645" y="874"/>
                  </a:lnTo>
                  <a:lnTo>
                    <a:pt x="1645" y="875"/>
                  </a:lnTo>
                  <a:lnTo>
                    <a:pt x="1647" y="882"/>
                  </a:lnTo>
                  <a:lnTo>
                    <a:pt x="1643" y="888"/>
                  </a:lnTo>
                  <a:lnTo>
                    <a:pt x="1643" y="892"/>
                  </a:lnTo>
                  <a:lnTo>
                    <a:pt x="1645" y="892"/>
                  </a:lnTo>
                  <a:lnTo>
                    <a:pt x="1647" y="891"/>
                  </a:lnTo>
                  <a:lnTo>
                    <a:pt x="1647" y="892"/>
                  </a:lnTo>
                  <a:lnTo>
                    <a:pt x="1647" y="893"/>
                  </a:lnTo>
                  <a:lnTo>
                    <a:pt x="1653" y="894"/>
                  </a:lnTo>
                  <a:lnTo>
                    <a:pt x="1655" y="893"/>
                  </a:lnTo>
                  <a:lnTo>
                    <a:pt x="1658" y="893"/>
                  </a:lnTo>
                  <a:lnTo>
                    <a:pt x="1660" y="894"/>
                  </a:lnTo>
                  <a:lnTo>
                    <a:pt x="1679" y="886"/>
                  </a:lnTo>
                  <a:lnTo>
                    <a:pt x="1679" y="880"/>
                  </a:lnTo>
                  <a:lnTo>
                    <a:pt x="1683" y="884"/>
                  </a:lnTo>
                  <a:lnTo>
                    <a:pt x="1685" y="885"/>
                  </a:lnTo>
                  <a:lnTo>
                    <a:pt x="1691" y="887"/>
                  </a:lnTo>
                  <a:lnTo>
                    <a:pt x="1693" y="887"/>
                  </a:lnTo>
                  <a:lnTo>
                    <a:pt x="1702" y="911"/>
                  </a:lnTo>
                  <a:lnTo>
                    <a:pt x="1704" y="910"/>
                  </a:lnTo>
                  <a:lnTo>
                    <a:pt x="1708" y="920"/>
                  </a:lnTo>
                  <a:lnTo>
                    <a:pt x="1708" y="923"/>
                  </a:lnTo>
                  <a:lnTo>
                    <a:pt x="1708" y="925"/>
                  </a:lnTo>
                  <a:lnTo>
                    <a:pt x="1706" y="924"/>
                  </a:lnTo>
                  <a:lnTo>
                    <a:pt x="1706" y="925"/>
                  </a:lnTo>
                  <a:lnTo>
                    <a:pt x="1710" y="927"/>
                  </a:lnTo>
                  <a:lnTo>
                    <a:pt x="1706" y="939"/>
                  </a:lnTo>
                  <a:lnTo>
                    <a:pt x="1708" y="940"/>
                  </a:lnTo>
                  <a:lnTo>
                    <a:pt x="1708" y="939"/>
                  </a:lnTo>
                  <a:lnTo>
                    <a:pt x="1710" y="938"/>
                  </a:lnTo>
                  <a:lnTo>
                    <a:pt x="1712" y="934"/>
                  </a:lnTo>
                  <a:lnTo>
                    <a:pt x="1714" y="932"/>
                  </a:lnTo>
                  <a:lnTo>
                    <a:pt x="1704" y="954"/>
                  </a:lnTo>
                  <a:lnTo>
                    <a:pt x="1704" y="956"/>
                  </a:lnTo>
                  <a:lnTo>
                    <a:pt x="1708" y="955"/>
                  </a:lnTo>
                  <a:lnTo>
                    <a:pt x="1714" y="958"/>
                  </a:lnTo>
                  <a:lnTo>
                    <a:pt x="1717" y="959"/>
                  </a:lnTo>
                  <a:lnTo>
                    <a:pt x="1723" y="964"/>
                  </a:lnTo>
                  <a:lnTo>
                    <a:pt x="1725" y="965"/>
                  </a:lnTo>
                  <a:lnTo>
                    <a:pt x="1731" y="970"/>
                  </a:lnTo>
                  <a:lnTo>
                    <a:pt x="1735" y="982"/>
                  </a:lnTo>
                  <a:lnTo>
                    <a:pt x="1738" y="982"/>
                  </a:lnTo>
                  <a:lnTo>
                    <a:pt x="1738" y="987"/>
                  </a:lnTo>
                  <a:lnTo>
                    <a:pt x="1740" y="988"/>
                  </a:lnTo>
                  <a:lnTo>
                    <a:pt x="1740" y="989"/>
                  </a:lnTo>
                  <a:lnTo>
                    <a:pt x="1748" y="996"/>
                  </a:lnTo>
                  <a:lnTo>
                    <a:pt x="1748" y="998"/>
                  </a:lnTo>
                  <a:lnTo>
                    <a:pt x="1778" y="1010"/>
                  </a:lnTo>
                  <a:lnTo>
                    <a:pt x="1780" y="1010"/>
                  </a:lnTo>
                  <a:lnTo>
                    <a:pt x="1782" y="1010"/>
                  </a:lnTo>
                  <a:lnTo>
                    <a:pt x="1782" y="1008"/>
                  </a:lnTo>
                  <a:lnTo>
                    <a:pt x="1784" y="1008"/>
                  </a:lnTo>
                  <a:lnTo>
                    <a:pt x="1788" y="1008"/>
                  </a:lnTo>
                  <a:lnTo>
                    <a:pt x="1790" y="1010"/>
                  </a:lnTo>
                  <a:lnTo>
                    <a:pt x="1790" y="1008"/>
                  </a:lnTo>
                  <a:lnTo>
                    <a:pt x="1792" y="1006"/>
                  </a:lnTo>
                  <a:lnTo>
                    <a:pt x="1786" y="1000"/>
                  </a:lnTo>
                  <a:lnTo>
                    <a:pt x="1782" y="998"/>
                  </a:lnTo>
                  <a:lnTo>
                    <a:pt x="1780" y="981"/>
                  </a:lnTo>
                  <a:lnTo>
                    <a:pt x="1773" y="976"/>
                  </a:lnTo>
                  <a:lnTo>
                    <a:pt x="1763" y="972"/>
                  </a:lnTo>
                  <a:lnTo>
                    <a:pt x="1761" y="972"/>
                  </a:lnTo>
                  <a:lnTo>
                    <a:pt x="1750" y="966"/>
                  </a:lnTo>
                  <a:lnTo>
                    <a:pt x="1742" y="965"/>
                  </a:lnTo>
                  <a:lnTo>
                    <a:pt x="1738" y="963"/>
                  </a:lnTo>
                  <a:lnTo>
                    <a:pt x="1733" y="956"/>
                  </a:lnTo>
                  <a:lnTo>
                    <a:pt x="1729" y="954"/>
                  </a:lnTo>
                  <a:lnTo>
                    <a:pt x="1727" y="949"/>
                  </a:lnTo>
                  <a:lnTo>
                    <a:pt x="1727" y="947"/>
                  </a:lnTo>
                  <a:lnTo>
                    <a:pt x="1723" y="947"/>
                  </a:lnTo>
                  <a:lnTo>
                    <a:pt x="1721" y="948"/>
                  </a:lnTo>
                  <a:lnTo>
                    <a:pt x="1719" y="947"/>
                  </a:lnTo>
                  <a:lnTo>
                    <a:pt x="1717" y="947"/>
                  </a:lnTo>
                  <a:lnTo>
                    <a:pt x="1717" y="939"/>
                  </a:lnTo>
                  <a:lnTo>
                    <a:pt x="1719" y="936"/>
                  </a:lnTo>
                  <a:lnTo>
                    <a:pt x="1719" y="935"/>
                  </a:lnTo>
                  <a:lnTo>
                    <a:pt x="1719" y="934"/>
                  </a:lnTo>
                  <a:lnTo>
                    <a:pt x="1721" y="933"/>
                  </a:lnTo>
                  <a:lnTo>
                    <a:pt x="1721" y="932"/>
                  </a:lnTo>
                  <a:lnTo>
                    <a:pt x="1727" y="924"/>
                  </a:lnTo>
                  <a:lnTo>
                    <a:pt x="1729" y="916"/>
                  </a:lnTo>
                  <a:lnTo>
                    <a:pt x="1727" y="912"/>
                  </a:lnTo>
                  <a:lnTo>
                    <a:pt x="1731" y="912"/>
                  </a:lnTo>
                  <a:lnTo>
                    <a:pt x="1735" y="912"/>
                  </a:lnTo>
                  <a:lnTo>
                    <a:pt x="1742" y="912"/>
                  </a:lnTo>
                  <a:lnTo>
                    <a:pt x="1742" y="914"/>
                  </a:lnTo>
                  <a:lnTo>
                    <a:pt x="1742" y="918"/>
                  </a:lnTo>
                  <a:lnTo>
                    <a:pt x="1742" y="919"/>
                  </a:lnTo>
                  <a:lnTo>
                    <a:pt x="1744" y="919"/>
                  </a:lnTo>
                  <a:lnTo>
                    <a:pt x="1742" y="919"/>
                  </a:lnTo>
                  <a:lnTo>
                    <a:pt x="1757" y="919"/>
                  </a:lnTo>
                  <a:lnTo>
                    <a:pt x="1763" y="923"/>
                  </a:lnTo>
                  <a:lnTo>
                    <a:pt x="1765" y="924"/>
                  </a:lnTo>
                  <a:lnTo>
                    <a:pt x="1767" y="924"/>
                  </a:lnTo>
                  <a:lnTo>
                    <a:pt x="1769" y="927"/>
                  </a:lnTo>
                  <a:lnTo>
                    <a:pt x="1771" y="927"/>
                  </a:lnTo>
                  <a:lnTo>
                    <a:pt x="1771" y="928"/>
                  </a:lnTo>
                  <a:lnTo>
                    <a:pt x="1773" y="930"/>
                  </a:lnTo>
                  <a:lnTo>
                    <a:pt x="1773" y="931"/>
                  </a:lnTo>
                  <a:lnTo>
                    <a:pt x="1773" y="930"/>
                  </a:lnTo>
                  <a:lnTo>
                    <a:pt x="1775" y="934"/>
                  </a:lnTo>
                  <a:lnTo>
                    <a:pt x="1778" y="933"/>
                  </a:lnTo>
                  <a:lnTo>
                    <a:pt x="1780" y="932"/>
                  </a:lnTo>
                  <a:lnTo>
                    <a:pt x="1782" y="933"/>
                  </a:lnTo>
                  <a:lnTo>
                    <a:pt x="1782" y="934"/>
                  </a:lnTo>
                  <a:lnTo>
                    <a:pt x="1782" y="935"/>
                  </a:lnTo>
                  <a:lnTo>
                    <a:pt x="1782" y="936"/>
                  </a:lnTo>
                  <a:lnTo>
                    <a:pt x="1784" y="936"/>
                  </a:lnTo>
                  <a:lnTo>
                    <a:pt x="1786" y="936"/>
                  </a:lnTo>
                  <a:lnTo>
                    <a:pt x="1790" y="936"/>
                  </a:lnTo>
                  <a:lnTo>
                    <a:pt x="1792" y="936"/>
                  </a:lnTo>
                  <a:lnTo>
                    <a:pt x="1792" y="938"/>
                  </a:lnTo>
                  <a:lnTo>
                    <a:pt x="1794" y="938"/>
                  </a:lnTo>
                  <a:lnTo>
                    <a:pt x="1797" y="939"/>
                  </a:lnTo>
                  <a:lnTo>
                    <a:pt x="1801" y="940"/>
                  </a:lnTo>
                  <a:lnTo>
                    <a:pt x="1803" y="941"/>
                  </a:lnTo>
                  <a:lnTo>
                    <a:pt x="1799" y="943"/>
                  </a:lnTo>
                  <a:lnTo>
                    <a:pt x="1799" y="947"/>
                  </a:lnTo>
                  <a:lnTo>
                    <a:pt x="1799" y="948"/>
                  </a:lnTo>
                  <a:lnTo>
                    <a:pt x="1801" y="951"/>
                  </a:lnTo>
                  <a:lnTo>
                    <a:pt x="1801" y="952"/>
                  </a:lnTo>
                  <a:lnTo>
                    <a:pt x="1803" y="952"/>
                  </a:lnTo>
                  <a:lnTo>
                    <a:pt x="1811" y="948"/>
                  </a:lnTo>
                  <a:lnTo>
                    <a:pt x="1815" y="947"/>
                  </a:lnTo>
                  <a:lnTo>
                    <a:pt x="1818" y="947"/>
                  </a:lnTo>
                  <a:lnTo>
                    <a:pt x="1818" y="946"/>
                  </a:lnTo>
                  <a:lnTo>
                    <a:pt x="1818" y="944"/>
                  </a:lnTo>
                  <a:lnTo>
                    <a:pt x="1822" y="944"/>
                  </a:lnTo>
                  <a:lnTo>
                    <a:pt x="1824" y="944"/>
                  </a:lnTo>
                  <a:lnTo>
                    <a:pt x="1824" y="943"/>
                  </a:lnTo>
                  <a:lnTo>
                    <a:pt x="1824" y="942"/>
                  </a:lnTo>
                  <a:lnTo>
                    <a:pt x="1824" y="941"/>
                  </a:lnTo>
                  <a:lnTo>
                    <a:pt x="1826" y="941"/>
                  </a:lnTo>
                  <a:lnTo>
                    <a:pt x="1826" y="940"/>
                  </a:lnTo>
                  <a:lnTo>
                    <a:pt x="1826" y="939"/>
                  </a:lnTo>
                  <a:lnTo>
                    <a:pt x="1828" y="939"/>
                  </a:lnTo>
                  <a:lnTo>
                    <a:pt x="1828" y="938"/>
                  </a:lnTo>
                  <a:lnTo>
                    <a:pt x="1832" y="938"/>
                  </a:lnTo>
                  <a:lnTo>
                    <a:pt x="1834" y="938"/>
                  </a:lnTo>
                  <a:lnTo>
                    <a:pt x="1837" y="938"/>
                  </a:lnTo>
                  <a:lnTo>
                    <a:pt x="1845" y="935"/>
                  </a:lnTo>
                  <a:lnTo>
                    <a:pt x="1847" y="933"/>
                  </a:lnTo>
                  <a:lnTo>
                    <a:pt x="1855" y="932"/>
                  </a:lnTo>
                  <a:lnTo>
                    <a:pt x="1858" y="931"/>
                  </a:lnTo>
                  <a:lnTo>
                    <a:pt x="1860" y="931"/>
                  </a:lnTo>
                  <a:lnTo>
                    <a:pt x="1862" y="928"/>
                  </a:lnTo>
                  <a:lnTo>
                    <a:pt x="1864" y="927"/>
                  </a:lnTo>
                  <a:lnTo>
                    <a:pt x="1864" y="926"/>
                  </a:lnTo>
                  <a:lnTo>
                    <a:pt x="1862" y="926"/>
                  </a:lnTo>
                  <a:lnTo>
                    <a:pt x="1864" y="925"/>
                  </a:lnTo>
                  <a:lnTo>
                    <a:pt x="1862" y="922"/>
                  </a:lnTo>
                  <a:lnTo>
                    <a:pt x="1862" y="920"/>
                  </a:lnTo>
                  <a:lnTo>
                    <a:pt x="1864" y="922"/>
                  </a:lnTo>
                  <a:lnTo>
                    <a:pt x="1864" y="919"/>
                  </a:lnTo>
                  <a:lnTo>
                    <a:pt x="1866" y="919"/>
                  </a:lnTo>
                  <a:lnTo>
                    <a:pt x="1866" y="917"/>
                  </a:lnTo>
                  <a:lnTo>
                    <a:pt x="1864" y="916"/>
                  </a:lnTo>
                  <a:lnTo>
                    <a:pt x="1858" y="898"/>
                  </a:lnTo>
                  <a:lnTo>
                    <a:pt x="1849" y="893"/>
                  </a:lnTo>
                  <a:lnTo>
                    <a:pt x="1849" y="891"/>
                  </a:lnTo>
                  <a:lnTo>
                    <a:pt x="1849" y="892"/>
                  </a:lnTo>
                  <a:lnTo>
                    <a:pt x="1847" y="892"/>
                  </a:lnTo>
                  <a:lnTo>
                    <a:pt x="1847" y="891"/>
                  </a:lnTo>
                  <a:lnTo>
                    <a:pt x="1847" y="890"/>
                  </a:lnTo>
                  <a:lnTo>
                    <a:pt x="1841" y="888"/>
                  </a:lnTo>
                  <a:lnTo>
                    <a:pt x="1822" y="878"/>
                  </a:lnTo>
                  <a:lnTo>
                    <a:pt x="1822" y="875"/>
                  </a:lnTo>
                  <a:lnTo>
                    <a:pt x="1811" y="870"/>
                  </a:lnTo>
                  <a:lnTo>
                    <a:pt x="1811" y="869"/>
                  </a:lnTo>
                  <a:lnTo>
                    <a:pt x="1815" y="860"/>
                  </a:lnTo>
                  <a:lnTo>
                    <a:pt x="1824" y="855"/>
                  </a:lnTo>
                  <a:lnTo>
                    <a:pt x="1826" y="853"/>
                  </a:lnTo>
                  <a:lnTo>
                    <a:pt x="1828" y="851"/>
                  </a:lnTo>
                  <a:lnTo>
                    <a:pt x="1834" y="850"/>
                  </a:lnTo>
                  <a:lnTo>
                    <a:pt x="1837" y="848"/>
                  </a:lnTo>
                  <a:lnTo>
                    <a:pt x="1837" y="847"/>
                  </a:lnTo>
                  <a:lnTo>
                    <a:pt x="1843" y="846"/>
                  </a:lnTo>
                  <a:lnTo>
                    <a:pt x="1845" y="846"/>
                  </a:lnTo>
                  <a:lnTo>
                    <a:pt x="1849" y="845"/>
                  </a:lnTo>
                  <a:lnTo>
                    <a:pt x="1849" y="846"/>
                  </a:lnTo>
                  <a:lnTo>
                    <a:pt x="1849" y="845"/>
                  </a:lnTo>
                  <a:lnTo>
                    <a:pt x="1851" y="845"/>
                  </a:lnTo>
                  <a:lnTo>
                    <a:pt x="1853" y="844"/>
                  </a:lnTo>
                  <a:lnTo>
                    <a:pt x="1862" y="845"/>
                  </a:lnTo>
                  <a:lnTo>
                    <a:pt x="1862" y="846"/>
                  </a:lnTo>
                  <a:lnTo>
                    <a:pt x="1864" y="846"/>
                  </a:lnTo>
                  <a:lnTo>
                    <a:pt x="1866" y="846"/>
                  </a:lnTo>
                  <a:lnTo>
                    <a:pt x="1870" y="845"/>
                  </a:lnTo>
                  <a:lnTo>
                    <a:pt x="1872" y="846"/>
                  </a:lnTo>
                  <a:lnTo>
                    <a:pt x="1870" y="850"/>
                  </a:lnTo>
                  <a:lnTo>
                    <a:pt x="1874" y="855"/>
                  </a:lnTo>
                  <a:lnTo>
                    <a:pt x="1877" y="856"/>
                  </a:lnTo>
                  <a:lnTo>
                    <a:pt x="1881" y="855"/>
                  </a:lnTo>
                  <a:lnTo>
                    <a:pt x="1881" y="853"/>
                  </a:lnTo>
                  <a:lnTo>
                    <a:pt x="1879" y="851"/>
                  </a:lnTo>
                  <a:lnTo>
                    <a:pt x="1881" y="846"/>
                  </a:lnTo>
                  <a:lnTo>
                    <a:pt x="1883" y="847"/>
                  </a:lnTo>
                  <a:lnTo>
                    <a:pt x="1889" y="846"/>
                  </a:lnTo>
                  <a:lnTo>
                    <a:pt x="1891" y="845"/>
                  </a:lnTo>
                  <a:lnTo>
                    <a:pt x="1900" y="845"/>
                  </a:lnTo>
                  <a:lnTo>
                    <a:pt x="1902" y="844"/>
                  </a:lnTo>
                  <a:lnTo>
                    <a:pt x="1906" y="843"/>
                  </a:lnTo>
                  <a:lnTo>
                    <a:pt x="1906" y="844"/>
                  </a:lnTo>
                  <a:lnTo>
                    <a:pt x="1908" y="844"/>
                  </a:lnTo>
                  <a:lnTo>
                    <a:pt x="1910" y="843"/>
                  </a:lnTo>
                  <a:lnTo>
                    <a:pt x="1912" y="843"/>
                  </a:lnTo>
                  <a:lnTo>
                    <a:pt x="1917" y="842"/>
                  </a:lnTo>
                  <a:lnTo>
                    <a:pt x="1919" y="842"/>
                  </a:lnTo>
                  <a:lnTo>
                    <a:pt x="1919" y="839"/>
                  </a:lnTo>
                  <a:lnTo>
                    <a:pt x="1921" y="836"/>
                  </a:lnTo>
                  <a:lnTo>
                    <a:pt x="1921" y="837"/>
                  </a:lnTo>
                  <a:lnTo>
                    <a:pt x="1925" y="839"/>
                  </a:lnTo>
                  <a:lnTo>
                    <a:pt x="1927" y="839"/>
                  </a:lnTo>
                  <a:lnTo>
                    <a:pt x="1927" y="834"/>
                  </a:lnTo>
                  <a:lnTo>
                    <a:pt x="1929" y="835"/>
                  </a:lnTo>
                  <a:lnTo>
                    <a:pt x="1931" y="836"/>
                  </a:lnTo>
                  <a:lnTo>
                    <a:pt x="1933" y="837"/>
                  </a:lnTo>
                  <a:lnTo>
                    <a:pt x="1933" y="838"/>
                  </a:lnTo>
                  <a:lnTo>
                    <a:pt x="1940" y="838"/>
                  </a:lnTo>
                  <a:lnTo>
                    <a:pt x="1938" y="837"/>
                  </a:lnTo>
                  <a:lnTo>
                    <a:pt x="1940" y="836"/>
                  </a:lnTo>
                  <a:lnTo>
                    <a:pt x="1942" y="837"/>
                  </a:lnTo>
                  <a:lnTo>
                    <a:pt x="1944" y="837"/>
                  </a:lnTo>
                  <a:lnTo>
                    <a:pt x="1944" y="835"/>
                  </a:lnTo>
                  <a:lnTo>
                    <a:pt x="1946" y="835"/>
                  </a:lnTo>
                  <a:lnTo>
                    <a:pt x="1946" y="836"/>
                  </a:lnTo>
                  <a:lnTo>
                    <a:pt x="1948" y="836"/>
                  </a:lnTo>
                  <a:lnTo>
                    <a:pt x="1950" y="835"/>
                  </a:lnTo>
                  <a:lnTo>
                    <a:pt x="1952" y="834"/>
                  </a:lnTo>
                  <a:lnTo>
                    <a:pt x="1954" y="835"/>
                  </a:lnTo>
                  <a:lnTo>
                    <a:pt x="1957" y="836"/>
                  </a:lnTo>
                  <a:lnTo>
                    <a:pt x="1957" y="835"/>
                  </a:lnTo>
                  <a:lnTo>
                    <a:pt x="1959" y="835"/>
                  </a:lnTo>
                  <a:lnTo>
                    <a:pt x="1959" y="834"/>
                  </a:lnTo>
                  <a:lnTo>
                    <a:pt x="1963" y="835"/>
                  </a:lnTo>
                  <a:lnTo>
                    <a:pt x="1973" y="833"/>
                  </a:lnTo>
                  <a:lnTo>
                    <a:pt x="1978" y="828"/>
                  </a:lnTo>
                  <a:lnTo>
                    <a:pt x="1980" y="828"/>
                  </a:lnTo>
                  <a:lnTo>
                    <a:pt x="1982" y="828"/>
                  </a:lnTo>
                  <a:lnTo>
                    <a:pt x="1984" y="827"/>
                  </a:lnTo>
                  <a:lnTo>
                    <a:pt x="1986" y="827"/>
                  </a:lnTo>
                  <a:lnTo>
                    <a:pt x="1986" y="826"/>
                  </a:lnTo>
                  <a:lnTo>
                    <a:pt x="1988" y="825"/>
                  </a:lnTo>
                  <a:lnTo>
                    <a:pt x="1988" y="826"/>
                  </a:lnTo>
                  <a:lnTo>
                    <a:pt x="1988" y="825"/>
                  </a:lnTo>
                  <a:lnTo>
                    <a:pt x="1990" y="825"/>
                  </a:lnTo>
                  <a:lnTo>
                    <a:pt x="1994" y="822"/>
                  </a:lnTo>
                  <a:lnTo>
                    <a:pt x="1994" y="821"/>
                  </a:lnTo>
                  <a:lnTo>
                    <a:pt x="1994" y="820"/>
                  </a:lnTo>
                  <a:lnTo>
                    <a:pt x="1997" y="819"/>
                  </a:lnTo>
                  <a:lnTo>
                    <a:pt x="1999" y="819"/>
                  </a:lnTo>
                  <a:lnTo>
                    <a:pt x="2003" y="819"/>
                  </a:lnTo>
                  <a:lnTo>
                    <a:pt x="2003" y="818"/>
                  </a:lnTo>
                  <a:lnTo>
                    <a:pt x="2005" y="817"/>
                  </a:lnTo>
                  <a:lnTo>
                    <a:pt x="2007" y="815"/>
                  </a:lnTo>
                  <a:lnTo>
                    <a:pt x="2007" y="813"/>
                  </a:lnTo>
                  <a:lnTo>
                    <a:pt x="2009" y="813"/>
                  </a:lnTo>
                  <a:lnTo>
                    <a:pt x="2011" y="814"/>
                  </a:lnTo>
                  <a:lnTo>
                    <a:pt x="2011" y="813"/>
                  </a:lnTo>
                  <a:lnTo>
                    <a:pt x="2011" y="812"/>
                  </a:lnTo>
                  <a:lnTo>
                    <a:pt x="2011" y="811"/>
                  </a:lnTo>
                  <a:lnTo>
                    <a:pt x="2013" y="811"/>
                  </a:lnTo>
                  <a:lnTo>
                    <a:pt x="2016" y="812"/>
                  </a:lnTo>
                  <a:lnTo>
                    <a:pt x="2016" y="811"/>
                  </a:lnTo>
                  <a:lnTo>
                    <a:pt x="2016" y="810"/>
                  </a:lnTo>
                  <a:lnTo>
                    <a:pt x="2016" y="809"/>
                  </a:lnTo>
                  <a:lnTo>
                    <a:pt x="2018" y="807"/>
                  </a:lnTo>
                  <a:lnTo>
                    <a:pt x="2018" y="806"/>
                  </a:lnTo>
                  <a:lnTo>
                    <a:pt x="2020" y="804"/>
                  </a:lnTo>
                  <a:lnTo>
                    <a:pt x="2020" y="803"/>
                  </a:lnTo>
                  <a:lnTo>
                    <a:pt x="2018" y="801"/>
                  </a:lnTo>
                  <a:lnTo>
                    <a:pt x="2020" y="799"/>
                  </a:lnTo>
                  <a:lnTo>
                    <a:pt x="2022" y="799"/>
                  </a:lnTo>
                  <a:lnTo>
                    <a:pt x="2022" y="802"/>
                  </a:lnTo>
                  <a:lnTo>
                    <a:pt x="2024" y="801"/>
                  </a:lnTo>
                  <a:lnTo>
                    <a:pt x="2024" y="798"/>
                  </a:lnTo>
                  <a:lnTo>
                    <a:pt x="2028" y="797"/>
                  </a:lnTo>
                  <a:lnTo>
                    <a:pt x="2030" y="794"/>
                  </a:lnTo>
                  <a:lnTo>
                    <a:pt x="2032" y="791"/>
                  </a:lnTo>
                  <a:lnTo>
                    <a:pt x="2039" y="787"/>
                  </a:lnTo>
                  <a:lnTo>
                    <a:pt x="2041" y="786"/>
                  </a:lnTo>
                  <a:lnTo>
                    <a:pt x="2043" y="787"/>
                  </a:lnTo>
                  <a:lnTo>
                    <a:pt x="2045" y="786"/>
                  </a:lnTo>
                  <a:lnTo>
                    <a:pt x="2045" y="782"/>
                  </a:lnTo>
                  <a:lnTo>
                    <a:pt x="2047" y="780"/>
                  </a:lnTo>
                  <a:lnTo>
                    <a:pt x="2045" y="779"/>
                  </a:lnTo>
                  <a:lnTo>
                    <a:pt x="2045" y="778"/>
                  </a:lnTo>
                  <a:lnTo>
                    <a:pt x="2049" y="778"/>
                  </a:lnTo>
                  <a:lnTo>
                    <a:pt x="2049" y="777"/>
                  </a:lnTo>
                  <a:lnTo>
                    <a:pt x="2051" y="778"/>
                  </a:lnTo>
                  <a:lnTo>
                    <a:pt x="2051" y="774"/>
                  </a:lnTo>
                  <a:lnTo>
                    <a:pt x="2047" y="775"/>
                  </a:lnTo>
                  <a:lnTo>
                    <a:pt x="2045" y="775"/>
                  </a:lnTo>
                  <a:lnTo>
                    <a:pt x="2047" y="774"/>
                  </a:lnTo>
                  <a:lnTo>
                    <a:pt x="2053" y="772"/>
                  </a:lnTo>
                  <a:lnTo>
                    <a:pt x="2051" y="771"/>
                  </a:lnTo>
                  <a:lnTo>
                    <a:pt x="2049" y="771"/>
                  </a:lnTo>
                  <a:lnTo>
                    <a:pt x="2047" y="771"/>
                  </a:lnTo>
                  <a:lnTo>
                    <a:pt x="2045" y="770"/>
                  </a:lnTo>
                  <a:lnTo>
                    <a:pt x="2043" y="769"/>
                  </a:lnTo>
                  <a:lnTo>
                    <a:pt x="2041" y="769"/>
                  </a:lnTo>
                  <a:lnTo>
                    <a:pt x="2034" y="770"/>
                  </a:lnTo>
                  <a:lnTo>
                    <a:pt x="2028" y="769"/>
                  </a:lnTo>
                  <a:lnTo>
                    <a:pt x="2026" y="769"/>
                  </a:lnTo>
                  <a:lnTo>
                    <a:pt x="2028" y="767"/>
                  </a:lnTo>
                  <a:lnTo>
                    <a:pt x="2037" y="767"/>
                  </a:lnTo>
                  <a:lnTo>
                    <a:pt x="2039" y="766"/>
                  </a:lnTo>
                  <a:lnTo>
                    <a:pt x="2041" y="765"/>
                  </a:lnTo>
                  <a:lnTo>
                    <a:pt x="2045" y="764"/>
                  </a:lnTo>
                  <a:lnTo>
                    <a:pt x="2047" y="763"/>
                  </a:lnTo>
                  <a:lnTo>
                    <a:pt x="2051" y="763"/>
                  </a:lnTo>
                  <a:lnTo>
                    <a:pt x="2051" y="762"/>
                  </a:lnTo>
                  <a:lnTo>
                    <a:pt x="2047" y="758"/>
                  </a:lnTo>
                  <a:lnTo>
                    <a:pt x="2043" y="757"/>
                  </a:lnTo>
                  <a:lnTo>
                    <a:pt x="2041" y="755"/>
                  </a:lnTo>
                  <a:lnTo>
                    <a:pt x="2039" y="754"/>
                  </a:lnTo>
                  <a:lnTo>
                    <a:pt x="2034" y="754"/>
                  </a:lnTo>
                  <a:lnTo>
                    <a:pt x="2034" y="753"/>
                  </a:lnTo>
                  <a:lnTo>
                    <a:pt x="2032" y="753"/>
                  </a:lnTo>
                  <a:lnTo>
                    <a:pt x="2026" y="753"/>
                  </a:lnTo>
                  <a:lnTo>
                    <a:pt x="2032" y="751"/>
                  </a:lnTo>
                  <a:lnTo>
                    <a:pt x="2051" y="755"/>
                  </a:lnTo>
                  <a:lnTo>
                    <a:pt x="2043" y="750"/>
                  </a:lnTo>
                  <a:lnTo>
                    <a:pt x="2043" y="748"/>
                  </a:lnTo>
                  <a:lnTo>
                    <a:pt x="2041" y="747"/>
                  </a:lnTo>
                  <a:lnTo>
                    <a:pt x="2037" y="746"/>
                  </a:lnTo>
                  <a:lnTo>
                    <a:pt x="2032" y="735"/>
                  </a:lnTo>
                  <a:lnTo>
                    <a:pt x="2030" y="733"/>
                  </a:lnTo>
                  <a:lnTo>
                    <a:pt x="2028" y="731"/>
                  </a:lnTo>
                  <a:lnTo>
                    <a:pt x="2026" y="730"/>
                  </a:lnTo>
                  <a:lnTo>
                    <a:pt x="2013" y="726"/>
                  </a:lnTo>
                  <a:lnTo>
                    <a:pt x="2011" y="725"/>
                  </a:lnTo>
                  <a:lnTo>
                    <a:pt x="2020" y="718"/>
                  </a:lnTo>
                  <a:lnTo>
                    <a:pt x="2024" y="716"/>
                  </a:lnTo>
                  <a:lnTo>
                    <a:pt x="2026" y="714"/>
                  </a:lnTo>
                  <a:lnTo>
                    <a:pt x="2024" y="713"/>
                  </a:lnTo>
                  <a:lnTo>
                    <a:pt x="2026" y="711"/>
                  </a:lnTo>
                  <a:lnTo>
                    <a:pt x="2030" y="711"/>
                  </a:lnTo>
                  <a:lnTo>
                    <a:pt x="2030" y="713"/>
                  </a:lnTo>
                  <a:lnTo>
                    <a:pt x="2032" y="713"/>
                  </a:lnTo>
                  <a:lnTo>
                    <a:pt x="2034" y="710"/>
                  </a:lnTo>
                  <a:lnTo>
                    <a:pt x="2037" y="709"/>
                  </a:lnTo>
                  <a:lnTo>
                    <a:pt x="2037" y="708"/>
                  </a:lnTo>
                  <a:lnTo>
                    <a:pt x="2039" y="708"/>
                  </a:lnTo>
                  <a:lnTo>
                    <a:pt x="2043" y="707"/>
                  </a:lnTo>
                  <a:lnTo>
                    <a:pt x="2049" y="706"/>
                  </a:lnTo>
                  <a:lnTo>
                    <a:pt x="2051" y="705"/>
                  </a:lnTo>
                  <a:lnTo>
                    <a:pt x="2053" y="703"/>
                  </a:lnTo>
                  <a:lnTo>
                    <a:pt x="2053" y="705"/>
                  </a:lnTo>
                  <a:lnTo>
                    <a:pt x="2056" y="703"/>
                  </a:lnTo>
                  <a:lnTo>
                    <a:pt x="2058" y="705"/>
                  </a:lnTo>
                  <a:lnTo>
                    <a:pt x="2058" y="706"/>
                  </a:lnTo>
                  <a:lnTo>
                    <a:pt x="2060" y="703"/>
                  </a:lnTo>
                  <a:lnTo>
                    <a:pt x="2062" y="702"/>
                  </a:lnTo>
                  <a:lnTo>
                    <a:pt x="2062" y="700"/>
                  </a:lnTo>
                  <a:lnTo>
                    <a:pt x="2058" y="699"/>
                  </a:lnTo>
                  <a:lnTo>
                    <a:pt x="2056" y="699"/>
                  </a:lnTo>
                  <a:lnTo>
                    <a:pt x="2051" y="699"/>
                  </a:lnTo>
                  <a:lnTo>
                    <a:pt x="2047" y="699"/>
                  </a:lnTo>
                  <a:lnTo>
                    <a:pt x="2045" y="698"/>
                  </a:lnTo>
                  <a:lnTo>
                    <a:pt x="2043" y="698"/>
                  </a:lnTo>
                  <a:lnTo>
                    <a:pt x="2037" y="695"/>
                  </a:lnTo>
                  <a:lnTo>
                    <a:pt x="2034" y="695"/>
                  </a:lnTo>
                  <a:lnTo>
                    <a:pt x="2028" y="698"/>
                  </a:lnTo>
                  <a:lnTo>
                    <a:pt x="2026" y="699"/>
                  </a:lnTo>
                  <a:lnTo>
                    <a:pt x="2024" y="700"/>
                  </a:lnTo>
                  <a:lnTo>
                    <a:pt x="2020" y="702"/>
                  </a:lnTo>
                  <a:lnTo>
                    <a:pt x="2018" y="702"/>
                  </a:lnTo>
                  <a:lnTo>
                    <a:pt x="2009" y="701"/>
                  </a:lnTo>
                  <a:lnTo>
                    <a:pt x="2007" y="700"/>
                  </a:lnTo>
                  <a:lnTo>
                    <a:pt x="2007" y="697"/>
                  </a:lnTo>
                  <a:lnTo>
                    <a:pt x="2003" y="695"/>
                  </a:lnTo>
                  <a:lnTo>
                    <a:pt x="2003" y="694"/>
                  </a:lnTo>
                  <a:lnTo>
                    <a:pt x="2001" y="694"/>
                  </a:lnTo>
                  <a:lnTo>
                    <a:pt x="1999" y="693"/>
                  </a:lnTo>
                  <a:lnTo>
                    <a:pt x="1997" y="693"/>
                  </a:lnTo>
                  <a:lnTo>
                    <a:pt x="1994" y="692"/>
                  </a:lnTo>
                  <a:lnTo>
                    <a:pt x="1988" y="689"/>
                  </a:lnTo>
                  <a:lnTo>
                    <a:pt x="1992" y="683"/>
                  </a:lnTo>
                  <a:lnTo>
                    <a:pt x="1994" y="682"/>
                  </a:lnTo>
                  <a:lnTo>
                    <a:pt x="1997" y="682"/>
                  </a:lnTo>
                  <a:lnTo>
                    <a:pt x="1999" y="683"/>
                  </a:lnTo>
                  <a:lnTo>
                    <a:pt x="2009" y="682"/>
                  </a:lnTo>
                  <a:lnTo>
                    <a:pt x="2013" y="679"/>
                  </a:lnTo>
                  <a:lnTo>
                    <a:pt x="2016" y="675"/>
                  </a:lnTo>
                  <a:lnTo>
                    <a:pt x="2030" y="671"/>
                  </a:lnTo>
                  <a:lnTo>
                    <a:pt x="2041" y="663"/>
                  </a:lnTo>
                  <a:lnTo>
                    <a:pt x="2043" y="663"/>
                  </a:lnTo>
                  <a:lnTo>
                    <a:pt x="2049" y="663"/>
                  </a:lnTo>
                  <a:lnTo>
                    <a:pt x="2051" y="662"/>
                  </a:lnTo>
                  <a:lnTo>
                    <a:pt x="2051" y="663"/>
                  </a:lnTo>
                  <a:lnTo>
                    <a:pt x="2053" y="665"/>
                  </a:lnTo>
                  <a:lnTo>
                    <a:pt x="2056" y="667"/>
                  </a:lnTo>
                  <a:lnTo>
                    <a:pt x="2058" y="668"/>
                  </a:lnTo>
                  <a:lnTo>
                    <a:pt x="2049" y="674"/>
                  </a:lnTo>
                  <a:lnTo>
                    <a:pt x="2047" y="675"/>
                  </a:lnTo>
                  <a:lnTo>
                    <a:pt x="2045" y="677"/>
                  </a:lnTo>
                  <a:lnTo>
                    <a:pt x="2043" y="678"/>
                  </a:lnTo>
                  <a:lnTo>
                    <a:pt x="2049" y="679"/>
                  </a:lnTo>
                  <a:lnTo>
                    <a:pt x="2047" y="683"/>
                  </a:lnTo>
                  <a:lnTo>
                    <a:pt x="2043" y="684"/>
                  </a:lnTo>
                  <a:lnTo>
                    <a:pt x="2041" y="685"/>
                  </a:lnTo>
                  <a:lnTo>
                    <a:pt x="2043" y="686"/>
                  </a:lnTo>
                  <a:lnTo>
                    <a:pt x="2047" y="684"/>
                  </a:lnTo>
                  <a:lnTo>
                    <a:pt x="2049" y="684"/>
                  </a:lnTo>
                  <a:lnTo>
                    <a:pt x="2051" y="684"/>
                  </a:lnTo>
                  <a:lnTo>
                    <a:pt x="2056" y="683"/>
                  </a:lnTo>
                  <a:lnTo>
                    <a:pt x="2056" y="681"/>
                  </a:lnTo>
                  <a:lnTo>
                    <a:pt x="2060" y="679"/>
                  </a:lnTo>
                  <a:lnTo>
                    <a:pt x="2072" y="676"/>
                  </a:lnTo>
                  <a:lnTo>
                    <a:pt x="2074" y="675"/>
                  </a:lnTo>
                  <a:lnTo>
                    <a:pt x="2074" y="676"/>
                  </a:lnTo>
                  <a:lnTo>
                    <a:pt x="2087" y="674"/>
                  </a:lnTo>
                  <a:lnTo>
                    <a:pt x="2091" y="676"/>
                  </a:lnTo>
                  <a:lnTo>
                    <a:pt x="2091" y="677"/>
                  </a:lnTo>
                  <a:lnTo>
                    <a:pt x="2096" y="676"/>
                  </a:lnTo>
                  <a:lnTo>
                    <a:pt x="2104" y="677"/>
                  </a:lnTo>
                  <a:lnTo>
                    <a:pt x="2102" y="685"/>
                  </a:lnTo>
                  <a:lnTo>
                    <a:pt x="2102" y="686"/>
                  </a:lnTo>
                  <a:lnTo>
                    <a:pt x="2104" y="686"/>
                  </a:lnTo>
                  <a:lnTo>
                    <a:pt x="2100" y="687"/>
                  </a:lnTo>
                  <a:lnTo>
                    <a:pt x="2098" y="689"/>
                  </a:lnTo>
                  <a:lnTo>
                    <a:pt x="2093" y="693"/>
                  </a:lnTo>
                  <a:lnTo>
                    <a:pt x="2098" y="693"/>
                  </a:lnTo>
                  <a:lnTo>
                    <a:pt x="2102" y="692"/>
                  </a:lnTo>
                  <a:lnTo>
                    <a:pt x="2102" y="693"/>
                  </a:lnTo>
                  <a:lnTo>
                    <a:pt x="2100" y="694"/>
                  </a:lnTo>
                  <a:lnTo>
                    <a:pt x="2098" y="694"/>
                  </a:lnTo>
                  <a:lnTo>
                    <a:pt x="2100" y="695"/>
                  </a:lnTo>
                  <a:lnTo>
                    <a:pt x="2100" y="694"/>
                  </a:lnTo>
                  <a:lnTo>
                    <a:pt x="2102" y="697"/>
                  </a:lnTo>
                  <a:lnTo>
                    <a:pt x="2104" y="697"/>
                  </a:lnTo>
                  <a:lnTo>
                    <a:pt x="2106" y="695"/>
                  </a:lnTo>
                  <a:lnTo>
                    <a:pt x="2108" y="694"/>
                  </a:lnTo>
                  <a:lnTo>
                    <a:pt x="2106" y="693"/>
                  </a:lnTo>
                  <a:lnTo>
                    <a:pt x="2108" y="693"/>
                  </a:lnTo>
                  <a:lnTo>
                    <a:pt x="2110" y="694"/>
                  </a:lnTo>
                  <a:lnTo>
                    <a:pt x="2112" y="695"/>
                  </a:lnTo>
                  <a:lnTo>
                    <a:pt x="2115" y="695"/>
                  </a:lnTo>
                  <a:lnTo>
                    <a:pt x="2117" y="695"/>
                  </a:lnTo>
                  <a:lnTo>
                    <a:pt x="2119" y="694"/>
                  </a:lnTo>
                  <a:lnTo>
                    <a:pt x="2121" y="695"/>
                  </a:lnTo>
                  <a:lnTo>
                    <a:pt x="2119" y="695"/>
                  </a:lnTo>
                  <a:lnTo>
                    <a:pt x="2119" y="697"/>
                  </a:lnTo>
                  <a:lnTo>
                    <a:pt x="2121" y="698"/>
                  </a:lnTo>
                  <a:lnTo>
                    <a:pt x="2121" y="699"/>
                  </a:lnTo>
                  <a:lnTo>
                    <a:pt x="2123" y="700"/>
                  </a:lnTo>
                  <a:lnTo>
                    <a:pt x="2125" y="700"/>
                  </a:lnTo>
                  <a:lnTo>
                    <a:pt x="2123" y="701"/>
                  </a:lnTo>
                  <a:lnTo>
                    <a:pt x="2125" y="702"/>
                  </a:lnTo>
                  <a:lnTo>
                    <a:pt x="2125" y="703"/>
                  </a:lnTo>
                  <a:lnTo>
                    <a:pt x="2125" y="705"/>
                  </a:lnTo>
                  <a:lnTo>
                    <a:pt x="2123" y="703"/>
                  </a:lnTo>
                  <a:lnTo>
                    <a:pt x="2119" y="705"/>
                  </a:lnTo>
                  <a:lnTo>
                    <a:pt x="2117" y="705"/>
                  </a:lnTo>
                  <a:lnTo>
                    <a:pt x="2115" y="706"/>
                  </a:lnTo>
                  <a:lnTo>
                    <a:pt x="2115" y="707"/>
                  </a:lnTo>
                  <a:lnTo>
                    <a:pt x="2117" y="707"/>
                  </a:lnTo>
                  <a:lnTo>
                    <a:pt x="2117" y="709"/>
                  </a:lnTo>
                  <a:lnTo>
                    <a:pt x="2119" y="708"/>
                  </a:lnTo>
                  <a:lnTo>
                    <a:pt x="2117" y="707"/>
                  </a:lnTo>
                  <a:lnTo>
                    <a:pt x="2119" y="707"/>
                  </a:lnTo>
                  <a:lnTo>
                    <a:pt x="2121" y="713"/>
                  </a:lnTo>
                  <a:lnTo>
                    <a:pt x="2123" y="714"/>
                  </a:lnTo>
                  <a:lnTo>
                    <a:pt x="2123" y="715"/>
                  </a:lnTo>
                  <a:lnTo>
                    <a:pt x="2123" y="716"/>
                  </a:lnTo>
                  <a:lnTo>
                    <a:pt x="2121" y="717"/>
                  </a:lnTo>
                  <a:lnTo>
                    <a:pt x="2119" y="721"/>
                  </a:lnTo>
                  <a:lnTo>
                    <a:pt x="2119" y="722"/>
                  </a:lnTo>
                  <a:lnTo>
                    <a:pt x="2117" y="724"/>
                  </a:lnTo>
                  <a:lnTo>
                    <a:pt x="2119" y="725"/>
                  </a:lnTo>
                  <a:lnTo>
                    <a:pt x="2119" y="724"/>
                  </a:lnTo>
                  <a:lnTo>
                    <a:pt x="2121" y="725"/>
                  </a:lnTo>
                  <a:lnTo>
                    <a:pt x="2119" y="726"/>
                  </a:lnTo>
                  <a:lnTo>
                    <a:pt x="2121" y="727"/>
                  </a:lnTo>
                  <a:lnTo>
                    <a:pt x="2117" y="726"/>
                  </a:lnTo>
                  <a:lnTo>
                    <a:pt x="2117" y="727"/>
                  </a:lnTo>
                  <a:lnTo>
                    <a:pt x="2117" y="729"/>
                  </a:lnTo>
                  <a:lnTo>
                    <a:pt x="2117" y="730"/>
                  </a:lnTo>
                  <a:lnTo>
                    <a:pt x="2117" y="729"/>
                  </a:lnTo>
                  <a:lnTo>
                    <a:pt x="2119" y="729"/>
                  </a:lnTo>
                  <a:lnTo>
                    <a:pt x="2121" y="730"/>
                  </a:lnTo>
                  <a:lnTo>
                    <a:pt x="2123" y="727"/>
                  </a:lnTo>
                  <a:lnTo>
                    <a:pt x="2125" y="729"/>
                  </a:lnTo>
                  <a:lnTo>
                    <a:pt x="2127" y="726"/>
                  </a:lnTo>
                  <a:lnTo>
                    <a:pt x="2129" y="726"/>
                  </a:lnTo>
                  <a:lnTo>
                    <a:pt x="2131" y="725"/>
                  </a:lnTo>
                  <a:lnTo>
                    <a:pt x="2131" y="726"/>
                  </a:lnTo>
                  <a:lnTo>
                    <a:pt x="2129" y="727"/>
                  </a:lnTo>
                  <a:lnTo>
                    <a:pt x="2131" y="727"/>
                  </a:lnTo>
                  <a:lnTo>
                    <a:pt x="2133" y="727"/>
                  </a:lnTo>
                  <a:lnTo>
                    <a:pt x="2133" y="725"/>
                  </a:lnTo>
                  <a:lnTo>
                    <a:pt x="2136" y="725"/>
                  </a:lnTo>
                  <a:lnTo>
                    <a:pt x="2136" y="726"/>
                  </a:lnTo>
                  <a:lnTo>
                    <a:pt x="2138" y="726"/>
                  </a:lnTo>
                  <a:lnTo>
                    <a:pt x="2138" y="725"/>
                  </a:lnTo>
                  <a:lnTo>
                    <a:pt x="2138" y="724"/>
                  </a:lnTo>
                  <a:lnTo>
                    <a:pt x="2142" y="723"/>
                  </a:lnTo>
                  <a:lnTo>
                    <a:pt x="2144" y="724"/>
                  </a:lnTo>
                  <a:lnTo>
                    <a:pt x="2146" y="724"/>
                  </a:lnTo>
                  <a:lnTo>
                    <a:pt x="2146" y="725"/>
                  </a:lnTo>
                  <a:lnTo>
                    <a:pt x="2150" y="722"/>
                  </a:lnTo>
                  <a:lnTo>
                    <a:pt x="2152" y="722"/>
                  </a:lnTo>
                  <a:lnTo>
                    <a:pt x="2159" y="721"/>
                  </a:lnTo>
                  <a:lnTo>
                    <a:pt x="2161" y="719"/>
                  </a:lnTo>
                  <a:lnTo>
                    <a:pt x="2165" y="713"/>
                  </a:lnTo>
                  <a:lnTo>
                    <a:pt x="2163" y="713"/>
                  </a:lnTo>
                  <a:lnTo>
                    <a:pt x="2163" y="701"/>
                  </a:lnTo>
                  <a:lnTo>
                    <a:pt x="2148" y="687"/>
                  </a:lnTo>
                  <a:lnTo>
                    <a:pt x="2148" y="686"/>
                  </a:lnTo>
                  <a:lnTo>
                    <a:pt x="2138" y="682"/>
                  </a:lnTo>
                  <a:lnTo>
                    <a:pt x="2133" y="681"/>
                  </a:lnTo>
                  <a:lnTo>
                    <a:pt x="2136" y="678"/>
                  </a:lnTo>
                  <a:lnTo>
                    <a:pt x="2136" y="679"/>
                  </a:lnTo>
                  <a:lnTo>
                    <a:pt x="2136" y="675"/>
                  </a:lnTo>
                  <a:lnTo>
                    <a:pt x="2140" y="674"/>
                  </a:lnTo>
                  <a:lnTo>
                    <a:pt x="2142" y="673"/>
                  </a:lnTo>
                  <a:lnTo>
                    <a:pt x="2148" y="671"/>
                  </a:lnTo>
                  <a:lnTo>
                    <a:pt x="2150" y="670"/>
                  </a:lnTo>
                  <a:lnTo>
                    <a:pt x="2152" y="670"/>
                  </a:lnTo>
                  <a:lnTo>
                    <a:pt x="2163" y="665"/>
                  </a:lnTo>
                  <a:lnTo>
                    <a:pt x="2165" y="663"/>
                  </a:lnTo>
                  <a:lnTo>
                    <a:pt x="2167" y="663"/>
                  </a:lnTo>
                  <a:lnTo>
                    <a:pt x="2167" y="659"/>
                  </a:lnTo>
                  <a:lnTo>
                    <a:pt x="2167" y="658"/>
                  </a:lnTo>
                  <a:lnTo>
                    <a:pt x="2167" y="657"/>
                  </a:lnTo>
                  <a:lnTo>
                    <a:pt x="2178" y="649"/>
                  </a:lnTo>
                  <a:lnTo>
                    <a:pt x="2180" y="649"/>
                  </a:lnTo>
                  <a:lnTo>
                    <a:pt x="2182" y="649"/>
                  </a:lnTo>
                  <a:lnTo>
                    <a:pt x="2182" y="647"/>
                  </a:lnTo>
                  <a:lnTo>
                    <a:pt x="2184" y="646"/>
                  </a:lnTo>
                  <a:lnTo>
                    <a:pt x="2184" y="645"/>
                  </a:lnTo>
                  <a:lnTo>
                    <a:pt x="2182" y="645"/>
                  </a:lnTo>
                  <a:lnTo>
                    <a:pt x="2190" y="645"/>
                  </a:lnTo>
                  <a:lnTo>
                    <a:pt x="2192" y="643"/>
                  </a:lnTo>
                  <a:lnTo>
                    <a:pt x="2195" y="642"/>
                  </a:lnTo>
                  <a:lnTo>
                    <a:pt x="2197" y="639"/>
                  </a:lnTo>
                  <a:lnTo>
                    <a:pt x="2199" y="636"/>
                  </a:lnTo>
                  <a:lnTo>
                    <a:pt x="2199" y="637"/>
                  </a:lnTo>
                  <a:lnTo>
                    <a:pt x="2203" y="637"/>
                  </a:lnTo>
                  <a:lnTo>
                    <a:pt x="2201" y="639"/>
                  </a:lnTo>
                  <a:lnTo>
                    <a:pt x="2207" y="638"/>
                  </a:lnTo>
                  <a:lnTo>
                    <a:pt x="2207" y="642"/>
                  </a:lnTo>
                  <a:lnTo>
                    <a:pt x="2211" y="643"/>
                  </a:lnTo>
                  <a:lnTo>
                    <a:pt x="2213" y="643"/>
                  </a:lnTo>
                  <a:lnTo>
                    <a:pt x="2216" y="643"/>
                  </a:lnTo>
                  <a:lnTo>
                    <a:pt x="2218" y="644"/>
                  </a:lnTo>
                  <a:lnTo>
                    <a:pt x="2220" y="644"/>
                  </a:lnTo>
                  <a:lnTo>
                    <a:pt x="2226" y="643"/>
                  </a:lnTo>
                  <a:lnTo>
                    <a:pt x="2228" y="643"/>
                  </a:lnTo>
                  <a:lnTo>
                    <a:pt x="2249" y="634"/>
                  </a:lnTo>
                  <a:lnTo>
                    <a:pt x="2256" y="629"/>
                  </a:lnTo>
                  <a:lnTo>
                    <a:pt x="2256" y="628"/>
                  </a:lnTo>
                  <a:lnTo>
                    <a:pt x="2262" y="625"/>
                  </a:lnTo>
                  <a:lnTo>
                    <a:pt x="2264" y="624"/>
                  </a:lnTo>
                  <a:lnTo>
                    <a:pt x="2319" y="580"/>
                  </a:lnTo>
                  <a:lnTo>
                    <a:pt x="2321" y="579"/>
                  </a:lnTo>
                  <a:lnTo>
                    <a:pt x="2323" y="578"/>
                  </a:lnTo>
                  <a:lnTo>
                    <a:pt x="2325" y="572"/>
                  </a:lnTo>
                  <a:lnTo>
                    <a:pt x="2325" y="571"/>
                  </a:lnTo>
                  <a:lnTo>
                    <a:pt x="2327" y="566"/>
                  </a:lnTo>
                  <a:lnTo>
                    <a:pt x="2327" y="561"/>
                  </a:lnTo>
                  <a:lnTo>
                    <a:pt x="2329" y="558"/>
                  </a:lnTo>
                  <a:lnTo>
                    <a:pt x="2329" y="557"/>
                  </a:lnTo>
                  <a:lnTo>
                    <a:pt x="2327" y="557"/>
                  </a:lnTo>
                  <a:lnTo>
                    <a:pt x="2327" y="550"/>
                  </a:lnTo>
                  <a:lnTo>
                    <a:pt x="2327" y="548"/>
                  </a:lnTo>
                  <a:lnTo>
                    <a:pt x="2329" y="544"/>
                  </a:lnTo>
                  <a:lnTo>
                    <a:pt x="2331" y="542"/>
                  </a:lnTo>
                  <a:lnTo>
                    <a:pt x="2331" y="541"/>
                  </a:lnTo>
                  <a:lnTo>
                    <a:pt x="2336" y="538"/>
                  </a:lnTo>
                  <a:lnTo>
                    <a:pt x="2340" y="534"/>
                  </a:lnTo>
                  <a:lnTo>
                    <a:pt x="2340" y="533"/>
                  </a:lnTo>
                  <a:lnTo>
                    <a:pt x="2342" y="531"/>
                  </a:lnTo>
                  <a:lnTo>
                    <a:pt x="2336" y="529"/>
                  </a:lnTo>
                  <a:lnTo>
                    <a:pt x="2338" y="525"/>
                  </a:lnTo>
                  <a:lnTo>
                    <a:pt x="2336" y="522"/>
                  </a:lnTo>
                  <a:lnTo>
                    <a:pt x="2331" y="520"/>
                  </a:lnTo>
                  <a:lnTo>
                    <a:pt x="2327" y="520"/>
                  </a:lnTo>
                  <a:lnTo>
                    <a:pt x="2323" y="518"/>
                  </a:lnTo>
                  <a:lnTo>
                    <a:pt x="2321" y="517"/>
                  </a:lnTo>
                  <a:lnTo>
                    <a:pt x="2319" y="518"/>
                  </a:lnTo>
                  <a:lnTo>
                    <a:pt x="2319" y="517"/>
                  </a:lnTo>
                  <a:lnTo>
                    <a:pt x="2323" y="517"/>
                  </a:lnTo>
                  <a:lnTo>
                    <a:pt x="2327" y="518"/>
                  </a:lnTo>
                  <a:lnTo>
                    <a:pt x="2329" y="518"/>
                  </a:lnTo>
                  <a:lnTo>
                    <a:pt x="2331" y="518"/>
                  </a:lnTo>
                  <a:lnTo>
                    <a:pt x="2336" y="521"/>
                  </a:lnTo>
                  <a:lnTo>
                    <a:pt x="2338" y="520"/>
                  </a:lnTo>
                  <a:lnTo>
                    <a:pt x="2340" y="518"/>
                  </a:lnTo>
                  <a:lnTo>
                    <a:pt x="2340" y="516"/>
                  </a:lnTo>
                  <a:lnTo>
                    <a:pt x="2338" y="516"/>
                  </a:lnTo>
                  <a:lnTo>
                    <a:pt x="2325" y="510"/>
                  </a:lnTo>
                  <a:lnTo>
                    <a:pt x="2323" y="509"/>
                  </a:lnTo>
                  <a:lnTo>
                    <a:pt x="2323" y="508"/>
                  </a:lnTo>
                  <a:lnTo>
                    <a:pt x="2319" y="506"/>
                  </a:lnTo>
                  <a:lnTo>
                    <a:pt x="2317" y="505"/>
                  </a:lnTo>
                  <a:lnTo>
                    <a:pt x="2317" y="504"/>
                  </a:lnTo>
                  <a:lnTo>
                    <a:pt x="2312" y="504"/>
                  </a:lnTo>
                  <a:lnTo>
                    <a:pt x="2308" y="505"/>
                  </a:lnTo>
                  <a:lnTo>
                    <a:pt x="2306" y="505"/>
                  </a:lnTo>
                  <a:lnTo>
                    <a:pt x="2300" y="504"/>
                  </a:lnTo>
                  <a:lnTo>
                    <a:pt x="2300" y="506"/>
                  </a:lnTo>
                  <a:lnTo>
                    <a:pt x="2302" y="506"/>
                  </a:lnTo>
                  <a:lnTo>
                    <a:pt x="2298" y="513"/>
                  </a:lnTo>
                  <a:lnTo>
                    <a:pt x="2296" y="514"/>
                  </a:lnTo>
                  <a:lnTo>
                    <a:pt x="2296" y="512"/>
                  </a:lnTo>
                  <a:lnTo>
                    <a:pt x="2298" y="509"/>
                  </a:lnTo>
                  <a:lnTo>
                    <a:pt x="2298" y="508"/>
                  </a:lnTo>
                  <a:lnTo>
                    <a:pt x="2291" y="512"/>
                  </a:lnTo>
                  <a:lnTo>
                    <a:pt x="2283" y="513"/>
                  </a:lnTo>
                  <a:lnTo>
                    <a:pt x="2279" y="513"/>
                  </a:lnTo>
                  <a:lnTo>
                    <a:pt x="2281" y="512"/>
                  </a:lnTo>
                  <a:lnTo>
                    <a:pt x="2285" y="509"/>
                  </a:lnTo>
                  <a:lnTo>
                    <a:pt x="2285" y="508"/>
                  </a:lnTo>
                  <a:lnTo>
                    <a:pt x="2281" y="507"/>
                  </a:lnTo>
                  <a:lnTo>
                    <a:pt x="2281" y="506"/>
                  </a:lnTo>
                  <a:lnTo>
                    <a:pt x="2283" y="506"/>
                  </a:lnTo>
                  <a:lnTo>
                    <a:pt x="2285" y="504"/>
                  </a:lnTo>
                  <a:lnTo>
                    <a:pt x="2281" y="504"/>
                  </a:lnTo>
                  <a:lnTo>
                    <a:pt x="2279" y="505"/>
                  </a:lnTo>
                  <a:lnTo>
                    <a:pt x="2277" y="506"/>
                  </a:lnTo>
                  <a:lnTo>
                    <a:pt x="2279" y="507"/>
                  </a:lnTo>
                  <a:lnTo>
                    <a:pt x="2279" y="508"/>
                  </a:lnTo>
                  <a:lnTo>
                    <a:pt x="2275" y="509"/>
                  </a:lnTo>
                  <a:lnTo>
                    <a:pt x="2272" y="509"/>
                  </a:lnTo>
                  <a:lnTo>
                    <a:pt x="2272" y="510"/>
                  </a:lnTo>
                  <a:lnTo>
                    <a:pt x="2270" y="510"/>
                  </a:lnTo>
                  <a:lnTo>
                    <a:pt x="2272" y="502"/>
                  </a:lnTo>
                  <a:lnTo>
                    <a:pt x="2272" y="500"/>
                  </a:lnTo>
                  <a:lnTo>
                    <a:pt x="2272" y="499"/>
                  </a:lnTo>
                  <a:lnTo>
                    <a:pt x="2268" y="499"/>
                  </a:lnTo>
                  <a:lnTo>
                    <a:pt x="2256" y="500"/>
                  </a:lnTo>
                  <a:lnTo>
                    <a:pt x="2253" y="498"/>
                  </a:lnTo>
                  <a:lnTo>
                    <a:pt x="2249" y="497"/>
                  </a:lnTo>
                  <a:lnTo>
                    <a:pt x="2249" y="494"/>
                  </a:lnTo>
                  <a:lnTo>
                    <a:pt x="2258" y="491"/>
                  </a:lnTo>
                  <a:lnTo>
                    <a:pt x="2260" y="491"/>
                  </a:lnTo>
                  <a:lnTo>
                    <a:pt x="2264" y="489"/>
                  </a:lnTo>
                  <a:lnTo>
                    <a:pt x="2266" y="486"/>
                  </a:lnTo>
                  <a:lnTo>
                    <a:pt x="2268" y="485"/>
                  </a:lnTo>
                  <a:lnTo>
                    <a:pt x="2270" y="485"/>
                  </a:lnTo>
                  <a:lnTo>
                    <a:pt x="2272" y="484"/>
                  </a:lnTo>
                  <a:lnTo>
                    <a:pt x="2285" y="477"/>
                  </a:lnTo>
                  <a:lnTo>
                    <a:pt x="2287" y="475"/>
                  </a:lnTo>
                  <a:lnTo>
                    <a:pt x="2289" y="474"/>
                  </a:lnTo>
                  <a:lnTo>
                    <a:pt x="2291" y="473"/>
                  </a:lnTo>
                  <a:lnTo>
                    <a:pt x="2291" y="472"/>
                  </a:lnTo>
                  <a:lnTo>
                    <a:pt x="2296" y="469"/>
                  </a:lnTo>
                  <a:lnTo>
                    <a:pt x="2296" y="467"/>
                  </a:lnTo>
                  <a:lnTo>
                    <a:pt x="2298" y="468"/>
                  </a:lnTo>
                  <a:lnTo>
                    <a:pt x="2300" y="466"/>
                  </a:lnTo>
                  <a:lnTo>
                    <a:pt x="2308" y="460"/>
                  </a:lnTo>
                  <a:lnTo>
                    <a:pt x="2310" y="460"/>
                  </a:lnTo>
                  <a:lnTo>
                    <a:pt x="2317" y="458"/>
                  </a:lnTo>
                  <a:lnTo>
                    <a:pt x="2317" y="456"/>
                  </a:lnTo>
                  <a:lnTo>
                    <a:pt x="2319" y="456"/>
                  </a:lnTo>
                  <a:lnTo>
                    <a:pt x="2325" y="453"/>
                  </a:lnTo>
                  <a:lnTo>
                    <a:pt x="2327" y="451"/>
                  </a:lnTo>
                  <a:lnTo>
                    <a:pt x="2327" y="449"/>
                  </a:lnTo>
                  <a:lnTo>
                    <a:pt x="2365" y="429"/>
                  </a:lnTo>
                  <a:lnTo>
                    <a:pt x="2407" y="429"/>
                  </a:lnTo>
                  <a:lnTo>
                    <a:pt x="2407" y="430"/>
                  </a:lnTo>
                  <a:lnTo>
                    <a:pt x="2407" y="432"/>
                  </a:lnTo>
                  <a:lnTo>
                    <a:pt x="2409" y="432"/>
                  </a:lnTo>
                  <a:lnTo>
                    <a:pt x="2411" y="432"/>
                  </a:lnTo>
                  <a:lnTo>
                    <a:pt x="2414" y="430"/>
                  </a:lnTo>
                  <a:lnTo>
                    <a:pt x="2414" y="428"/>
                  </a:lnTo>
                  <a:lnTo>
                    <a:pt x="2416" y="427"/>
                  </a:lnTo>
                  <a:lnTo>
                    <a:pt x="2430" y="430"/>
                  </a:lnTo>
                  <a:lnTo>
                    <a:pt x="2435" y="430"/>
                  </a:lnTo>
                  <a:lnTo>
                    <a:pt x="2435" y="429"/>
                  </a:lnTo>
                  <a:lnTo>
                    <a:pt x="2437" y="428"/>
                  </a:lnTo>
                  <a:lnTo>
                    <a:pt x="2443" y="428"/>
                  </a:lnTo>
                  <a:lnTo>
                    <a:pt x="2445" y="430"/>
                  </a:lnTo>
                  <a:lnTo>
                    <a:pt x="2447" y="432"/>
                  </a:lnTo>
                  <a:lnTo>
                    <a:pt x="2451" y="430"/>
                  </a:lnTo>
                  <a:lnTo>
                    <a:pt x="2451" y="429"/>
                  </a:lnTo>
                  <a:lnTo>
                    <a:pt x="2449" y="429"/>
                  </a:lnTo>
                  <a:lnTo>
                    <a:pt x="2449" y="428"/>
                  </a:lnTo>
                  <a:lnTo>
                    <a:pt x="2451" y="427"/>
                  </a:lnTo>
                  <a:lnTo>
                    <a:pt x="2454" y="427"/>
                  </a:lnTo>
                  <a:lnTo>
                    <a:pt x="2454" y="426"/>
                  </a:lnTo>
                  <a:lnTo>
                    <a:pt x="2454" y="425"/>
                  </a:lnTo>
                  <a:lnTo>
                    <a:pt x="2456" y="424"/>
                  </a:lnTo>
                  <a:lnTo>
                    <a:pt x="2460" y="424"/>
                  </a:lnTo>
                  <a:lnTo>
                    <a:pt x="2472" y="425"/>
                  </a:lnTo>
                  <a:lnTo>
                    <a:pt x="2475" y="425"/>
                  </a:lnTo>
                  <a:lnTo>
                    <a:pt x="2479" y="427"/>
                  </a:lnTo>
                  <a:lnTo>
                    <a:pt x="2481" y="427"/>
                  </a:lnTo>
                  <a:lnTo>
                    <a:pt x="2481" y="426"/>
                  </a:lnTo>
                  <a:lnTo>
                    <a:pt x="2485" y="426"/>
                  </a:lnTo>
                  <a:lnTo>
                    <a:pt x="2487" y="426"/>
                  </a:lnTo>
                  <a:lnTo>
                    <a:pt x="2494" y="428"/>
                  </a:lnTo>
                  <a:lnTo>
                    <a:pt x="2494" y="429"/>
                  </a:lnTo>
                  <a:lnTo>
                    <a:pt x="2500" y="430"/>
                  </a:lnTo>
                  <a:lnTo>
                    <a:pt x="2500" y="432"/>
                  </a:lnTo>
                  <a:lnTo>
                    <a:pt x="2498" y="433"/>
                  </a:lnTo>
                  <a:lnTo>
                    <a:pt x="2487" y="433"/>
                  </a:lnTo>
                  <a:lnTo>
                    <a:pt x="2485" y="433"/>
                  </a:lnTo>
                  <a:lnTo>
                    <a:pt x="2485" y="434"/>
                  </a:lnTo>
                  <a:lnTo>
                    <a:pt x="2489" y="437"/>
                  </a:lnTo>
                  <a:lnTo>
                    <a:pt x="2496" y="437"/>
                  </a:lnTo>
                  <a:lnTo>
                    <a:pt x="2500" y="436"/>
                  </a:lnTo>
                  <a:lnTo>
                    <a:pt x="2502" y="435"/>
                  </a:lnTo>
                  <a:lnTo>
                    <a:pt x="2504" y="434"/>
                  </a:lnTo>
                  <a:lnTo>
                    <a:pt x="2506" y="435"/>
                  </a:lnTo>
                  <a:lnTo>
                    <a:pt x="2510" y="436"/>
                  </a:lnTo>
                  <a:lnTo>
                    <a:pt x="2512" y="435"/>
                  </a:lnTo>
                  <a:lnTo>
                    <a:pt x="2512" y="434"/>
                  </a:lnTo>
                  <a:lnTo>
                    <a:pt x="2517" y="433"/>
                  </a:lnTo>
                  <a:lnTo>
                    <a:pt x="2521" y="432"/>
                  </a:lnTo>
                  <a:lnTo>
                    <a:pt x="2525" y="432"/>
                  </a:lnTo>
                  <a:lnTo>
                    <a:pt x="2527" y="434"/>
                  </a:lnTo>
                  <a:lnTo>
                    <a:pt x="2529" y="434"/>
                  </a:lnTo>
                  <a:lnTo>
                    <a:pt x="2534" y="433"/>
                  </a:lnTo>
                  <a:lnTo>
                    <a:pt x="2534" y="432"/>
                  </a:lnTo>
                  <a:lnTo>
                    <a:pt x="2538" y="432"/>
                  </a:lnTo>
                  <a:lnTo>
                    <a:pt x="2540" y="433"/>
                  </a:lnTo>
                  <a:lnTo>
                    <a:pt x="2540" y="432"/>
                  </a:lnTo>
                  <a:lnTo>
                    <a:pt x="2542" y="432"/>
                  </a:lnTo>
                  <a:lnTo>
                    <a:pt x="2544" y="430"/>
                  </a:lnTo>
                  <a:lnTo>
                    <a:pt x="2542" y="429"/>
                  </a:lnTo>
                  <a:lnTo>
                    <a:pt x="2540" y="428"/>
                  </a:lnTo>
                  <a:lnTo>
                    <a:pt x="2536" y="427"/>
                  </a:lnTo>
                  <a:lnTo>
                    <a:pt x="2529" y="427"/>
                  </a:lnTo>
                  <a:lnTo>
                    <a:pt x="2529" y="426"/>
                  </a:lnTo>
                  <a:lnTo>
                    <a:pt x="2531" y="425"/>
                  </a:lnTo>
                  <a:lnTo>
                    <a:pt x="2529" y="421"/>
                  </a:lnTo>
                  <a:lnTo>
                    <a:pt x="2531" y="421"/>
                  </a:lnTo>
                  <a:lnTo>
                    <a:pt x="2538" y="415"/>
                  </a:lnTo>
                  <a:lnTo>
                    <a:pt x="2542" y="412"/>
                  </a:lnTo>
                  <a:lnTo>
                    <a:pt x="2546" y="411"/>
                  </a:lnTo>
                  <a:lnTo>
                    <a:pt x="2555" y="407"/>
                  </a:lnTo>
                  <a:lnTo>
                    <a:pt x="2555" y="405"/>
                  </a:lnTo>
                  <a:lnTo>
                    <a:pt x="2557" y="404"/>
                  </a:lnTo>
                  <a:lnTo>
                    <a:pt x="2565" y="399"/>
                  </a:lnTo>
                  <a:lnTo>
                    <a:pt x="2567" y="395"/>
                  </a:lnTo>
                  <a:lnTo>
                    <a:pt x="2574" y="391"/>
                  </a:lnTo>
                  <a:lnTo>
                    <a:pt x="2578" y="391"/>
                  </a:lnTo>
                  <a:lnTo>
                    <a:pt x="2580" y="389"/>
                  </a:lnTo>
                  <a:lnTo>
                    <a:pt x="2586" y="389"/>
                  </a:lnTo>
                  <a:lnTo>
                    <a:pt x="2597" y="388"/>
                  </a:lnTo>
                  <a:lnTo>
                    <a:pt x="2599" y="388"/>
                  </a:lnTo>
                  <a:lnTo>
                    <a:pt x="2601" y="387"/>
                  </a:lnTo>
                  <a:lnTo>
                    <a:pt x="2603" y="387"/>
                  </a:lnTo>
                  <a:lnTo>
                    <a:pt x="2605" y="388"/>
                  </a:lnTo>
                  <a:lnTo>
                    <a:pt x="2607" y="389"/>
                  </a:lnTo>
                  <a:lnTo>
                    <a:pt x="2609" y="391"/>
                  </a:lnTo>
                  <a:lnTo>
                    <a:pt x="2611" y="391"/>
                  </a:lnTo>
                  <a:lnTo>
                    <a:pt x="2620" y="386"/>
                  </a:lnTo>
                  <a:lnTo>
                    <a:pt x="2618" y="393"/>
                  </a:lnTo>
                  <a:lnTo>
                    <a:pt x="2616" y="394"/>
                  </a:lnTo>
                  <a:lnTo>
                    <a:pt x="2614" y="397"/>
                  </a:lnTo>
                  <a:lnTo>
                    <a:pt x="2614" y="399"/>
                  </a:lnTo>
                  <a:lnTo>
                    <a:pt x="2616" y="400"/>
                  </a:lnTo>
                  <a:lnTo>
                    <a:pt x="2614" y="401"/>
                  </a:lnTo>
                  <a:lnTo>
                    <a:pt x="2614" y="402"/>
                  </a:lnTo>
                  <a:lnTo>
                    <a:pt x="2614" y="403"/>
                  </a:lnTo>
                  <a:lnTo>
                    <a:pt x="2622" y="402"/>
                  </a:lnTo>
                  <a:lnTo>
                    <a:pt x="2618" y="408"/>
                  </a:lnTo>
                  <a:lnTo>
                    <a:pt x="2618" y="410"/>
                  </a:lnTo>
                  <a:lnTo>
                    <a:pt x="2620" y="409"/>
                  </a:lnTo>
                  <a:lnTo>
                    <a:pt x="2624" y="407"/>
                  </a:lnTo>
                  <a:lnTo>
                    <a:pt x="2626" y="407"/>
                  </a:lnTo>
                  <a:lnTo>
                    <a:pt x="2649" y="393"/>
                  </a:lnTo>
                  <a:lnTo>
                    <a:pt x="2654" y="392"/>
                  </a:lnTo>
                  <a:lnTo>
                    <a:pt x="2656" y="392"/>
                  </a:lnTo>
                  <a:lnTo>
                    <a:pt x="2656" y="391"/>
                  </a:lnTo>
                  <a:lnTo>
                    <a:pt x="2658" y="392"/>
                  </a:lnTo>
                  <a:lnTo>
                    <a:pt x="2658" y="393"/>
                  </a:lnTo>
                  <a:lnTo>
                    <a:pt x="2658" y="394"/>
                  </a:lnTo>
                  <a:lnTo>
                    <a:pt x="2660" y="394"/>
                  </a:lnTo>
                  <a:lnTo>
                    <a:pt x="2662" y="391"/>
                  </a:lnTo>
                  <a:lnTo>
                    <a:pt x="2660" y="391"/>
                  </a:lnTo>
                  <a:lnTo>
                    <a:pt x="2660" y="389"/>
                  </a:lnTo>
                  <a:lnTo>
                    <a:pt x="2660" y="385"/>
                  </a:lnTo>
                  <a:lnTo>
                    <a:pt x="2660" y="384"/>
                  </a:lnTo>
                  <a:lnTo>
                    <a:pt x="2664" y="381"/>
                  </a:lnTo>
                  <a:lnTo>
                    <a:pt x="2664" y="379"/>
                  </a:lnTo>
                  <a:lnTo>
                    <a:pt x="2664" y="378"/>
                  </a:lnTo>
                  <a:lnTo>
                    <a:pt x="2668" y="376"/>
                  </a:lnTo>
                  <a:lnTo>
                    <a:pt x="2681" y="373"/>
                  </a:lnTo>
                  <a:lnTo>
                    <a:pt x="2685" y="375"/>
                  </a:lnTo>
                  <a:lnTo>
                    <a:pt x="2689" y="377"/>
                  </a:lnTo>
                  <a:lnTo>
                    <a:pt x="2687" y="378"/>
                  </a:lnTo>
                  <a:lnTo>
                    <a:pt x="2683" y="378"/>
                  </a:lnTo>
                  <a:lnTo>
                    <a:pt x="2677" y="381"/>
                  </a:lnTo>
                  <a:lnTo>
                    <a:pt x="2675" y="391"/>
                  </a:lnTo>
                  <a:lnTo>
                    <a:pt x="2670" y="393"/>
                  </a:lnTo>
                  <a:lnTo>
                    <a:pt x="2670" y="395"/>
                  </a:lnTo>
                  <a:lnTo>
                    <a:pt x="2673" y="396"/>
                  </a:lnTo>
                  <a:lnTo>
                    <a:pt x="2673" y="399"/>
                  </a:lnTo>
                  <a:lnTo>
                    <a:pt x="2670" y="400"/>
                  </a:lnTo>
                  <a:lnTo>
                    <a:pt x="2668" y="400"/>
                  </a:lnTo>
                  <a:lnTo>
                    <a:pt x="2668" y="402"/>
                  </a:lnTo>
                  <a:lnTo>
                    <a:pt x="2670" y="403"/>
                  </a:lnTo>
                  <a:lnTo>
                    <a:pt x="2670" y="404"/>
                  </a:lnTo>
                  <a:lnTo>
                    <a:pt x="2664" y="407"/>
                  </a:lnTo>
                  <a:lnTo>
                    <a:pt x="2660" y="407"/>
                  </a:lnTo>
                  <a:lnTo>
                    <a:pt x="2658" y="407"/>
                  </a:lnTo>
                  <a:lnTo>
                    <a:pt x="2654" y="410"/>
                  </a:lnTo>
                  <a:lnTo>
                    <a:pt x="2651" y="410"/>
                  </a:lnTo>
                  <a:lnTo>
                    <a:pt x="2643" y="411"/>
                  </a:lnTo>
                  <a:lnTo>
                    <a:pt x="2643" y="412"/>
                  </a:lnTo>
                  <a:lnTo>
                    <a:pt x="2643" y="413"/>
                  </a:lnTo>
                  <a:lnTo>
                    <a:pt x="2641" y="416"/>
                  </a:lnTo>
                  <a:lnTo>
                    <a:pt x="2628" y="424"/>
                  </a:lnTo>
                  <a:lnTo>
                    <a:pt x="2622" y="426"/>
                  </a:lnTo>
                  <a:lnTo>
                    <a:pt x="2620" y="429"/>
                  </a:lnTo>
                  <a:lnTo>
                    <a:pt x="2618" y="429"/>
                  </a:lnTo>
                  <a:lnTo>
                    <a:pt x="2611" y="433"/>
                  </a:lnTo>
                  <a:lnTo>
                    <a:pt x="2611" y="436"/>
                  </a:lnTo>
                  <a:lnTo>
                    <a:pt x="2590" y="449"/>
                  </a:lnTo>
                  <a:lnTo>
                    <a:pt x="2586" y="450"/>
                  </a:lnTo>
                  <a:lnTo>
                    <a:pt x="2582" y="450"/>
                  </a:lnTo>
                  <a:lnTo>
                    <a:pt x="2578" y="453"/>
                  </a:lnTo>
                  <a:lnTo>
                    <a:pt x="2571" y="452"/>
                  </a:lnTo>
                  <a:lnTo>
                    <a:pt x="2569" y="452"/>
                  </a:lnTo>
                  <a:lnTo>
                    <a:pt x="2571" y="457"/>
                  </a:lnTo>
                  <a:lnTo>
                    <a:pt x="2567" y="464"/>
                  </a:lnTo>
                  <a:lnTo>
                    <a:pt x="2557" y="467"/>
                  </a:lnTo>
                  <a:lnTo>
                    <a:pt x="2550" y="480"/>
                  </a:lnTo>
                  <a:lnTo>
                    <a:pt x="2555" y="507"/>
                  </a:lnTo>
                  <a:lnTo>
                    <a:pt x="2567" y="548"/>
                  </a:lnTo>
                  <a:lnTo>
                    <a:pt x="2588" y="536"/>
                  </a:lnTo>
                  <a:lnTo>
                    <a:pt x="2593" y="529"/>
                  </a:lnTo>
                  <a:lnTo>
                    <a:pt x="2593" y="526"/>
                  </a:lnTo>
                  <a:lnTo>
                    <a:pt x="2593" y="525"/>
                  </a:lnTo>
                  <a:lnTo>
                    <a:pt x="2595" y="523"/>
                  </a:lnTo>
                  <a:lnTo>
                    <a:pt x="2593" y="523"/>
                  </a:lnTo>
                  <a:lnTo>
                    <a:pt x="2595" y="522"/>
                  </a:lnTo>
                  <a:lnTo>
                    <a:pt x="2597" y="522"/>
                  </a:lnTo>
                  <a:lnTo>
                    <a:pt x="2603" y="518"/>
                  </a:lnTo>
                  <a:lnTo>
                    <a:pt x="2609" y="517"/>
                  </a:lnTo>
                  <a:lnTo>
                    <a:pt x="2616" y="518"/>
                  </a:lnTo>
                  <a:lnTo>
                    <a:pt x="2614" y="517"/>
                  </a:lnTo>
                  <a:lnTo>
                    <a:pt x="2614" y="516"/>
                  </a:lnTo>
                  <a:lnTo>
                    <a:pt x="2614" y="507"/>
                  </a:lnTo>
                  <a:lnTo>
                    <a:pt x="2624" y="501"/>
                  </a:lnTo>
                  <a:lnTo>
                    <a:pt x="2628" y="499"/>
                  </a:lnTo>
                  <a:lnTo>
                    <a:pt x="2633" y="499"/>
                  </a:lnTo>
                  <a:lnTo>
                    <a:pt x="2635" y="500"/>
                  </a:lnTo>
                  <a:lnTo>
                    <a:pt x="2639" y="500"/>
                  </a:lnTo>
                  <a:lnTo>
                    <a:pt x="2641" y="500"/>
                  </a:lnTo>
                  <a:lnTo>
                    <a:pt x="2645" y="498"/>
                  </a:lnTo>
                  <a:lnTo>
                    <a:pt x="2645" y="497"/>
                  </a:lnTo>
                  <a:lnTo>
                    <a:pt x="2641" y="492"/>
                  </a:lnTo>
                  <a:lnTo>
                    <a:pt x="2639" y="488"/>
                  </a:lnTo>
                  <a:lnTo>
                    <a:pt x="2643" y="480"/>
                  </a:lnTo>
                  <a:lnTo>
                    <a:pt x="2645" y="478"/>
                  </a:lnTo>
                  <a:lnTo>
                    <a:pt x="2649" y="476"/>
                  </a:lnTo>
                  <a:lnTo>
                    <a:pt x="2647" y="475"/>
                  </a:lnTo>
                  <a:lnTo>
                    <a:pt x="2647" y="474"/>
                  </a:lnTo>
                  <a:lnTo>
                    <a:pt x="2656" y="473"/>
                  </a:lnTo>
                  <a:lnTo>
                    <a:pt x="2658" y="472"/>
                  </a:lnTo>
                  <a:lnTo>
                    <a:pt x="2658" y="473"/>
                  </a:lnTo>
                  <a:lnTo>
                    <a:pt x="2658" y="474"/>
                  </a:lnTo>
                  <a:lnTo>
                    <a:pt x="2656" y="475"/>
                  </a:lnTo>
                  <a:lnTo>
                    <a:pt x="2654" y="476"/>
                  </a:lnTo>
                  <a:lnTo>
                    <a:pt x="2656" y="478"/>
                  </a:lnTo>
                  <a:lnTo>
                    <a:pt x="2658" y="480"/>
                  </a:lnTo>
                  <a:lnTo>
                    <a:pt x="2660" y="480"/>
                  </a:lnTo>
                  <a:lnTo>
                    <a:pt x="2662" y="477"/>
                  </a:lnTo>
                  <a:lnTo>
                    <a:pt x="2662" y="475"/>
                  </a:lnTo>
                  <a:lnTo>
                    <a:pt x="2662" y="470"/>
                  </a:lnTo>
                  <a:lnTo>
                    <a:pt x="2660" y="469"/>
                  </a:lnTo>
                  <a:lnTo>
                    <a:pt x="2656" y="469"/>
                  </a:lnTo>
                  <a:lnTo>
                    <a:pt x="2656" y="460"/>
                  </a:lnTo>
                  <a:lnTo>
                    <a:pt x="2656" y="459"/>
                  </a:lnTo>
                  <a:lnTo>
                    <a:pt x="2660" y="458"/>
                  </a:lnTo>
                  <a:lnTo>
                    <a:pt x="2662" y="454"/>
                  </a:lnTo>
                  <a:lnTo>
                    <a:pt x="2662" y="453"/>
                  </a:lnTo>
                  <a:lnTo>
                    <a:pt x="2654" y="451"/>
                  </a:lnTo>
                  <a:lnTo>
                    <a:pt x="2651" y="451"/>
                  </a:lnTo>
                  <a:lnTo>
                    <a:pt x="2649" y="453"/>
                  </a:lnTo>
                  <a:lnTo>
                    <a:pt x="2649" y="454"/>
                  </a:lnTo>
                  <a:lnTo>
                    <a:pt x="2647" y="453"/>
                  </a:lnTo>
                  <a:lnTo>
                    <a:pt x="2645" y="452"/>
                  </a:lnTo>
                  <a:lnTo>
                    <a:pt x="2643" y="451"/>
                  </a:lnTo>
                  <a:lnTo>
                    <a:pt x="2643" y="449"/>
                  </a:lnTo>
                  <a:lnTo>
                    <a:pt x="2658" y="435"/>
                  </a:lnTo>
                  <a:lnTo>
                    <a:pt x="2658" y="433"/>
                  </a:lnTo>
                  <a:lnTo>
                    <a:pt x="2660" y="433"/>
                  </a:lnTo>
                  <a:lnTo>
                    <a:pt x="2660" y="432"/>
                  </a:lnTo>
                  <a:lnTo>
                    <a:pt x="2660" y="430"/>
                  </a:lnTo>
                  <a:lnTo>
                    <a:pt x="2662" y="430"/>
                  </a:lnTo>
                  <a:lnTo>
                    <a:pt x="2664" y="429"/>
                  </a:lnTo>
                  <a:lnTo>
                    <a:pt x="2662" y="427"/>
                  </a:lnTo>
                  <a:lnTo>
                    <a:pt x="2662" y="425"/>
                  </a:lnTo>
                  <a:lnTo>
                    <a:pt x="2664" y="424"/>
                  </a:lnTo>
                  <a:lnTo>
                    <a:pt x="2666" y="421"/>
                  </a:lnTo>
                  <a:lnTo>
                    <a:pt x="2670" y="420"/>
                  </a:lnTo>
                  <a:lnTo>
                    <a:pt x="2673" y="419"/>
                  </a:lnTo>
                  <a:lnTo>
                    <a:pt x="2675" y="420"/>
                  </a:lnTo>
                  <a:lnTo>
                    <a:pt x="2677" y="421"/>
                  </a:lnTo>
                  <a:lnTo>
                    <a:pt x="2679" y="419"/>
                  </a:lnTo>
                  <a:lnTo>
                    <a:pt x="2683" y="418"/>
                  </a:lnTo>
                  <a:lnTo>
                    <a:pt x="2685" y="419"/>
                  </a:lnTo>
                  <a:lnTo>
                    <a:pt x="2685" y="421"/>
                  </a:lnTo>
                  <a:lnTo>
                    <a:pt x="2689" y="421"/>
                  </a:lnTo>
                  <a:lnTo>
                    <a:pt x="2689" y="419"/>
                  </a:lnTo>
                  <a:lnTo>
                    <a:pt x="2689" y="418"/>
                  </a:lnTo>
                  <a:lnTo>
                    <a:pt x="2691" y="416"/>
                  </a:lnTo>
                  <a:lnTo>
                    <a:pt x="2694" y="416"/>
                  </a:lnTo>
                  <a:lnTo>
                    <a:pt x="2700" y="415"/>
                  </a:lnTo>
                  <a:lnTo>
                    <a:pt x="2702" y="413"/>
                  </a:lnTo>
                  <a:lnTo>
                    <a:pt x="2706" y="410"/>
                  </a:lnTo>
                  <a:lnTo>
                    <a:pt x="2706" y="411"/>
                  </a:lnTo>
                  <a:lnTo>
                    <a:pt x="2708" y="412"/>
                  </a:lnTo>
                  <a:lnTo>
                    <a:pt x="2706" y="413"/>
                  </a:lnTo>
                  <a:lnTo>
                    <a:pt x="2706" y="416"/>
                  </a:lnTo>
                  <a:lnTo>
                    <a:pt x="2706" y="420"/>
                  </a:lnTo>
                  <a:lnTo>
                    <a:pt x="2704" y="421"/>
                  </a:lnTo>
                  <a:lnTo>
                    <a:pt x="2706" y="421"/>
                  </a:lnTo>
                  <a:lnTo>
                    <a:pt x="2717" y="415"/>
                  </a:lnTo>
                  <a:lnTo>
                    <a:pt x="2717" y="412"/>
                  </a:lnTo>
                  <a:lnTo>
                    <a:pt x="2721" y="413"/>
                  </a:lnTo>
                  <a:lnTo>
                    <a:pt x="2723" y="412"/>
                  </a:lnTo>
                  <a:lnTo>
                    <a:pt x="2725" y="412"/>
                  </a:lnTo>
                  <a:lnTo>
                    <a:pt x="2729" y="410"/>
                  </a:lnTo>
                  <a:lnTo>
                    <a:pt x="2734" y="410"/>
                  </a:lnTo>
                  <a:lnTo>
                    <a:pt x="2736" y="409"/>
                  </a:lnTo>
                  <a:lnTo>
                    <a:pt x="2746" y="409"/>
                  </a:lnTo>
                  <a:lnTo>
                    <a:pt x="2753" y="411"/>
                  </a:lnTo>
                  <a:lnTo>
                    <a:pt x="2757" y="412"/>
                  </a:lnTo>
                  <a:lnTo>
                    <a:pt x="2759" y="413"/>
                  </a:lnTo>
                  <a:lnTo>
                    <a:pt x="2763" y="418"/>
                  </a:lnTo>
                  <a:lnTo>
                    <a:pt x="2763" y="419"/>
                  </a:lnTo>
                  <a:lnTo>
                    <a:pt x="2767" y="419"/>
                  </a:lnTo>
                  <a:lnTo>
                    <a:pt x="2767" y="417"/>
                  </a:lnTo>
                  <a:lnTo>
                    <a:pt x="2771" y="413"/>
                  </a:lnTo>
                  <a:lnTo>
                    <a:pt x="2771" y="412"/>
                  </a:lnTo>
                  <a:lnTo>
                    <a:pt x="2769" y="412"/>
                  </a:lnTo>
                  <a:lnTo>
                    <a:pt x="2776" y="410"/>
                  </a:lnTo>
                  <a:lnTo>
                    <a:pt x="2778" y="410"/>
                  </a:lnTo>
                  <a:lnTo>
                    <a:pt x="2778" y="409"/>
                  </a:lnTo>
                  <a:lnTo>
                    <a:pt x="2780" y="409"/>
                  </a:lnTo>
                  <a:lnTo>
                    <a:pt x="2782" y="409"/>
                  </a:lnTo>
                  <a:lnTo>
                    <a:pt x="2784" y="407"/>
                  </a:lnTo>
                  <a:lnTo>
                    <a:pt x="2786" y="407"/>
                  </a:lnTo>
                  <a:lnTo>
                    <a:pt x="2786" y="405"/>
                  </a:lnTo>
                  <a:lnTo>
                    <a:pt x="2788" y="405"/>
                  </a:lnTo>
                  <a:lnTo>
                    <a:pt x="2790" y="404"/>
                  </a:lnTo>
                  <a:lnTo>
                    <a:pt x="2793" y="404"/>
                  </a:lnTo>
                  <a:lnTo>
                    <a:pt x="2795" y="403"/>
                  </a:lnTo>
                  <a:lnTo>
                    <a:pt x="2793" y="402"/>
                  </a:lnTo>
                  <a:lnTo>
                    <a:pt x="2793" y="401"/>
                  </a:lnTo>
                  <a:lnTo>
                    <a:pt x="2795" y="402"/>
                  </a:lnTo>
                  <a:lnTo>
                    <a:pt x="2797" y="402"/>
                  </a:lnTo>
                  <a:lnTo>
                    <a:pt x="2799" y="400"/>
                  </a:lnTo>
                  <a:lnTo>
                    <a:pt x="2797" y="400"/>
                  </a:lnTo>
                  <a:lnTo>
                    <a:pt x="2801" y="400"/>
                  </a:lnTo>
                  <a:lnTo>
                    <a:pt x="2803" y="399"/>
                  </a:lnTo>
                  <a:lnTo>
                    <a:pt x="2805" y="397"/>
                  </a:lnTo>
                  <a:lnTo>
                    <a:pt x="2803" y="396"/>
                  </a:lnTo>
                  <a:lnTo>
                    <a:pt x="2805" y="395"/>
                  </a:lnTo>
                  <a:lnTo>
                    <a:pt x="2805" y="396"/>
                  </a:lnTo>
                  <a:lnTo>
                    <a:pt x="2807" y="396"/>
                  </a:lnTo>
                  <a:lnTo>
                    <a:pt x="2809" y="395"/>
                  </a:lnTo>
                  <a:lnTo>
                    <a:pt x="2812" y="394"/>
                  </a:lnTo>
                  <a:lnTo>
                    <a:pt x="2814" y="393"/>
                  </a:lnTo>
                  <a:lnTo>
                    <a:pt x="2814" y="392"/>
                  </a:lnTo>
                  <a:lnTo>
                    <a:pt x="2814" y="391"/>
                  </a:lnTo>
                  <a:lnTo>
                    <a:pt x="2816" y="391"/>
                  </a:lnTo>
                  <a:lnTo>
                    <a:pt x="2816" y="392"/>
                  </a:lnTo>
                  <a:lnTo>
                    <a:pt x="2818" y="392"/>
                  </a:lnTo>
                  <a:lnTo>
                    <a:pt x="2820" y="392"/>
                  </a:lnTo>
                  <a:lnTo>
                    <a:pt x="2822" y="389"/>
                  </a:lnTo>
                  <a:lnTo>
                    <a:pt x="2830" y="388"/>
                  </a:lnTo>
                  <a:lnTo>
                    <a:pt x="2833" y="387"/>
                  </a:lnTo>
                  <a:lnTo>
                    <a:pt x="2837" y="386"/>
                  </a:lnTo>
                  <a:lnTo>
                    <a:pt x="2837" y="385"/>
                  </a:lnTo>
                  <a:lnTo>
                    <a:pt x="2837" y="384"/>
                  </a:lnTo>
                  <a:lnTo>
                    <a:pt x="2837" y="383"/>
                  </a:lnTo>
                  <a:lnTo>
                    <a:pt x="2839" y="383"/>
                  </a:lnTo>
                  <a:lnTo>
                    <a:pt x="2839" y="385"/>
                  </a:lnTo>
                  <a:lnTo>
                    <a:pt x="2847" y="383"/>
                  </a:lnTo>
                  <a:lnTo>
                    <a:pt x="2860" y="378"/>
                  </a:lnTo>
                  <a:lnTo>
                    <a:pt x="2868" y="377"/>
                  </a:lnTo>
                  <a:lnTo>
                    <a:pt x="2868" y="376"/>
                  </a:lnTo>
                  <a:lnTo>
                    <a:pt x="2868" y="375"/>
                  </a:lnTo>
                  <a:lnTo>
                    <a:pt x="2864" y="371"/>
                  </a:lnTo>
                  <a:lnTo>
                    <a:pt x="2866" y="370"/>
                  </a:lnTo>
                  <a:lnTo>
                    <a:pt x="2870" y="375"/>
                  </a:lnTo>
                  <a:lnTo>
                    <a:pt x="2870" y="376"/>
                  </a:lnTo>
                  <a:lnTo>
                    <a:pt x="2873" y="376"/>
                  </a:lnTo>
                  <a:lnTo>
                    <a:pt x="2875" y="376"/>
                  </a:lnTo>
                  <a:lnTo>
                    <a:pt x="2875" y="375"/>
                  </a:lnTo>
                  <a:lnTo>
                    <a:pt x="2873" y="373"/>
                  </a:lnTo>
                  <a:lnTo>
                    <a:pt x="2875" y="373"/>
                  </a:lnTo>
                  <a:lnTo>
                    <a:pt x="2877" y="375"/>
                  </a:lnTo>
                  <a:lnTo>
                    <a:pt x="2877" y="376"/>
                  </a:lnTo>
                  <a:lnTo>
                    <a:pt x="2883" y="377"/>
                  </a:lnTo>
                  <a:lnTo>
                    <a:pt x="2889" y="379"/>
                  </a:lnTo>
                  <a:lnTo>
                    <a:pt x="2894" y="380"/>
                  </a:lnTo>
                  <a:lnTo>
                    <a:pt x="2896" y="380"/>
                  </a:lnTo>
                  <a:lnTo>
                    <a:pt x="2896" y="378"/>
                  </a:lnTo>
                  <a:lnTo>
                    <a:pt x="2898" y="378"/>
                  </a:lnTo>
                  <a:lnTo>
                    <a:pt x="2902" y="375"/>
                  </a:lnTo>
                  <a:lnTo>
                    <a:pt x="2902" y="372"/>
                  </a:lnTo>
                  <a:lnTo>
                    <a:pt x="2902" y="371"/>
                  </a:lnTo>
                  <a:lnTo>
                    <a:pt x="2900" y="370"/>
                  </a:lnTo>
                  <a:lnTo>
                    <a:pt x="2896" y="369"/>
                  </a:lnTo>
                  <a:lnTo>
                    <a:pt x="2896" y="368"/>
                  </a:lnTo>
                  <a:lnTo>
                    <a:pt x="2898" y="368"/>
                  </a:lnTo>
                  <a:lnTo>
                    <a:pt x="2900" y="368"/>
                  </a:lnTo>
                  <a:lnTo>
                    <a:pt x="2902" y="367"/>
                  </a:lnTo>
                  <a:lnTo>
                    <a:pt x="2900" y="364"/>
                  </a:lnTo>
                  <a:lnTo>
                    <a:pt x="2898" y="364"/>
                  </a:lnTo>
                  <a:lnTo>
                    <a:pt x="2894" y="361"/>
                  </a:lnTo>
                  <a:lnTo>
                    <a:pt x="2892" y="351"/>
                  </a:lnTo>
                  <a:lnTo>
                    <a:pt x="2887" y="352"/>
                  </a:lnTo>
                  <a:lnTo>
                    <a:pt x="2885" y="351"/>
                  </a:lnTo>
                  <a:lnTo>
                    <a:pt x="2885" y="349"/>
                  </a:lnTo>
                  <a:lnTo>
                    <a:pt x="2887" y="348"/>
                  </a:lnTo>
                  <a:lnTo>
                    <a:pt x="2889" y="349"/>
                  </a:lnTo>
                  <a:lnTo>
                    <a:pt x="2885" y="344"/>
                  </a:lnTo>
                  <a:lnTo>
                    <a:pt x="2883" y="346"/>
                  </a:lnTo>
                  <a:lnTo>
                    <a:pt x="2879" y="345"/>
                  </a:lnTo>
                  <a:lnTo>
                    <a:pt x="2877" y="344"/>
                  </a:lnTo>
                  <a:lnTo>
                    <a:pt x="2875" y="344"/>
                  </a:lnTo>
                  <a:lnTo>
                    <a:pt x="2873" y="341"/>
                  </a:lnTo>
                  <a:lnTo>
                    <a:pt x="2873" y="337"/>
                  </a:lnTo>
                  <a:lnTo>
                    <a:pt x="2875" y="336"/>
                  </a:lnTo>
                  <a:lnTo>
                    <a:pt x="2877" y="337"/>
                  </a:lnTo>
                  <a:lnTo>
                    <a:pt x="2881" y="338"/>
                  </a:lnTo>
                  <a:lnTo>
                    <a:pt x="2883" y="337"/>
                  </a:lnTo>
                  <a:lnTo>
                    <a:pt x="2885" y="338"/>
                  </a:lnTo>
                  <a:lnTo>
                    <a:pt x="2889" y="338"/>
                  </a:lnTo>
                  <a:lnTo>
                    <a:pt x="2889" y="339"/>
                  </a:lnTo>
                  <a:lnTo>
                    <a:pt x="2892" y="338"/>
                  </a:lnTo>
                  <a:lnTo>
                    <a:pt x="2894" y="337"/>
                  </a:lnTo>
                  <a:lnTo>
                    <a:pt x="2902" y="336"/>
                  </a:lnTo>
                  <a:lnTo>
                    <a:pt x="2906" y="332"/>
                  </a:lnTo>
                  <a:lnTo>
                    <a:pt x="2910" y="330"/>
                  </a:lnTo>
                  <a:lnTo>
                    <a:pt x="2919" y="325"/>
                  </a:lnTo>
                  <a:lnTo>
                    <a:pt x="2919" y="323"/>
                  </a:lnTo>
                  <a:lnTo>
                    <a:pt x="2921" y="322"/>
                  </a:lnTo>
                  <a:lnTo>
                    <a:pt x="2921" y="320"/>
                  </a:lnTo>
                  <a:lnTo>
                    <a:pt x="2913" y="315"/>
                  </a:lnTo>
                  <a:lnTo>
                    <a:pt x="2913" y="309"/>
                  </a:lnTo>
                  <a:lnTo>
                    <a:pt x="2915" y="309"/>
                  </a:lnTo>
                  <a:lnTo>
                    <a:pt x="2917" y="311"/>
                  </a:lnTo>
                  <a:lnTo>
                    <a:pt x="2921" y="309"/>
                  </a:lnTo>
                  <a:lnTo>
                    <a:pt x="2921" y="306"/>
                  </a:lnTo>
                  <a:lnTo>
                    <a:pt x="2923" y="307"/>
                  </a:lnTo>
                  <a:lnTo>
                    <a:pt x="2923" y="306"/>
                  </a:lnTo>
                  <a:lnTo>
                    <a:pt x="2923" y="307"/>
                  </a:lnTo>
                  <a:lnTo>
                    <a:pt x="2927" y="309"/>
                  </a:lnTo>
                  <a:lnTo>
                    <a:pt x="2929" y="308"/>
                  </a:lnTo>
                  <a:lnTo>
                    <a:pt x="2932" y="306"/>
                  </a:lnTo>
                  <a:lnTo>
                    <a:pt x="2932" y="305"/>
                  </a:lnTo>
                  <a:lnTo>
                    <a:pt x="2934" y="306"/>
                  </a:lnTo>
                  <a:lnTo>
                    <a:pt x="2932" y="311"/>
                  </a:lnTo>
                  <a:lnTo>
                    <a:pt x="2929" y="312"/>
                  </a:lnTo>
                  <a:lnTo>
                    <a:pt x="2927" y="312"/>
                  </a:lnTo>
                  <a:lnTo>
                    <a:pt x="2925" y="311"/>
                  </a:lnTo>
                  <a:lnTo>
                    <a:pt x="2929" y="316"/>
                  </a:lnTo>
                  <a:lnTo>
                    <a:pt x="2932" y="316"/>
                  </a:lnTo>
                  <a:lnTo>
                    <a:pt x="2934" y="319"/>
                  </a:lnTo>
                  <a:lnTo>
                    <a:pt x="2934" y="321"/>
                  </a:lnTo>
                  <a:lnTo>
                    <a:pt x="2936" y="322"/>
                  </a:lnTo>
                  <a:lnTo>
                    <a:pt x="2944" y="322"/>
                  </a:lnTo>
                  <a:lnTo>
                    <a:pt x="2950" y="322"/>
                  </a:lnTo>
                  <a:lnTo>
                    <a:pt x="2950" y="320"/>
                  </a:lnTo>
                  <a:lnTo>
                    <a:pt x="2955" y="320"/>
                  </a:lnTo>
                  <a:lnTo>
                    <a:pt x="2959" y="321"/>
                  </a:lnTo>
                  <a:lnTo>
                    <a:pt x="2963" y="320"/>
                  </a:lnTo>
                  <a:lnTo>
                    <a:pt x="2965" y="322"/>
                  </a:lnTo>
                  <a:lnTo>
                    <a:pt x="2967" y="322"/>
                  </a:lnTo>
                  <a:lnTo>
                    <a:pt x="2972" y="323"/>
                  </a:lnTo>
                  <a:lnTo>
                    <a:pt x="2972" y="325"/>
                  </a:lnTo>
                  <a:lnTo>
                    <a:pt x="2972" y="328"/>
                  </a:lnTo>
                  <a:lnTo>
                    <a:pt x="2972" y="331"/>
                  </a:lnTo>
                  <a:lnTo>
                    <a:pt x="2976" y="332"/>
                  </a:lnTo>
                  <a:lnTo>
                    <a:pt x="2978" y="333"/>
                  </a:lnTo>
                  <a:lnTo>
                    <a:pt x="2980" y="335"/>
                  </a:lnTo>
                  <a:lnTo>
                    <a:pt x="2980" y="336"/>
                  </a:lnTo>
                  <a:lnTo>
                    <a:pt x="2982" y="336"/>
                  </a:lnTo>
                  <a:lnTo>
                    <a:pt x="2984" y="337"/>
                  </a:lnTo>
                  <a:lnTo>
                    <a:pt x="2986" y="337"/>
                  </a:lnTo>
                  <a:lnTo>
                    <a:pt x="2984" y="336"/>
                  </a:lnTo>
                  <a:lnTo>
                    <a:pt x="2986" y="335"/>
                  </a:lnTo>
                  <a:lnTo>
                    <a:pt x="2988" y="336"/>
                  </a:lnTo>
                  <a:lnTo>
                    <a:pt x="2988" y="333"/>
                  </a:lnTo>
                  <a:lnTo>
                    <a:pt x="2988" y="332"/>
                  </a:lnTo>
                  <a:lnTo>
                    <a:pt x="2990" y="332"/>
                  </a:lnTo>
                  <a:lnTo>
                    <a:pt x="2990" y="335"/>
                  </a:lnTo>
                  <a:lnTo>
                    <a:pt x="2988" y="337"/>
                  </a:lnTo>
                  <a:lnTo>
                    <a:pt x="2993" y="338"/>
                  </a:lnTo>
                  <a:lnTo>
                    <a:pt x="2995" y="338"/>
                  </a:lnTo>
                  <a:lnTo>
                    <a:pt x="2997" y="339"/>
                  </a:lnTo>
                  <a:lnTo>
                    <a:pt x="2999" y="341"/>
                  </a:lnTo>
                  <a:lnTo>
                    <a:pt x="2999" y="343"/>
                  </a:lnTo>
                  <a:lnTo>
                    <a:pt x="3003" y="343"/>
                  </a:lnTo>
                  <a:lnTo>
                    <a:pt x="3003" y="341"/>
                  </a:lnTo>
                  <a:lnTo>
                    <a:pt x="3003" y="344"/>
                  </a:lnTo>
                  <a:lnTo>
                    <a:pt x="3005" y="344"/>
                  </a:lnTo>
                  <a:lnTo>
                    <a:pt x="3007" y="344"/>
                  </a:lnTo>
                  <a:lnTo>
                    <a:pt x="3009" y="341"/>
                  </a:lnTo>
                  <a:lnTo>
                    <a:pt x="3009" y="339"/>
                  </a:lnTo>
                  <a:lnTo>
                    <a:pt x="3012" y="340"/>
                  </a:lnTo>
                  <a:lnTo>
                    <a:pt x="3009" y="345"/>
                  </a:lnTo>
                  <a:lnTo>
                    <a:pt x="3012" y="346"/>
                  </a:lnTo>
                  <a:lnTo>
                    <a:pt x="3014" y="346"/>
                  </a:lnTo>
                  <a:lnTo>
                    <a:pt x="3016" y="345"/>
                  </a:lnTo>
                  <a:lnTo>
                    <a:pt x="3016" y="343"/>
                  </a:lnTo>
                  <a:lnTo>
                    <a:pt x="3014" y="341"/>
                  </a:lnTo>
                  <a:lnTo>
                    <a:pt x="3016" y="341"/>
                  </a:lnTo>
                  <a:lnTo>
                    <a:pt x="3018" y="341"/>
                  </a:lnTo>
                  <a:lnTo>
                    <a:pt x="3020" y="343"/>
                  </a:lnTo>
                  <a:lnTo>
                    <a:pt x="3024" y="343"/>
                  </a:lnTo>
                  <a:lnTo>
                    <a:pt x="3022" y="339"/>
                  </a:lnTo>
                  <a:lnTo>
                    <a:pt x="3020" y="338"/>
                  </a:lnTo>
                  <a:lnTo>
                    <a:pt x="3016" y="339"/>
                  </a:lnTo>
                  <a:lnTo>
                    <a:pt x="3016" y="338"/>
                  </a:lnTo>
                  <a:lnTo>
                    <a:pt x="3016" y="337"/>
                  </a:lnTo>
                  <a:lnTo>
                    <a:pt x="3018" y="337"/>
                  </a:lnTo>
                  <a:lnTo>
                    <a:pt x="3018" y="336"/>
                  </a:lnTo>
                  <a:lnTo>
                    <a:pt x="3016" y="335"/>
                  </a:lnTo>
                  <a:lnTo>
                    <a:pt x="3014" y="336"/>
                  </a:lnTo>
                  <a:lnTo>
                    <a:pt x="3016" y="335"/>
                  </a:lnTo>
                  <a:lnTo>
                    <a:pt x="3018" y="335"/>
                  </a:lnTo>
                  <a:lnTo>
                    <a:pt x="3020" y="333"/>
                  </a:lnTo>
                  <a:lnTo>
                    <a:pt x="3020" y="332"/>
                  </a:lnTo>
                  <a:lnTo>
                    <a:pt x="3022" y="33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2" name="Freeform 1403"/>
            <p:cNvSpPr>
              <a:spLocks/>
            </p:cNvSpPr>
            <p:nvPr/>
          </p:nvSpPr>
          <p:spPr bwMode="auto">
            <a:xfrm>
              <a:off x="4583198" y="3227208"/>
              <a:ext cx="30983" cy="19761"/>
            </a:xfrm>
            <a:custGeom>
              <a:avLst/>
              <a:gdLst>
                <a:gd name="T0" fmla="*/ 11 w 34"/>
                <a:gd name="T1" fmla="*/ 17 h 17"/>
                <a:gd name="T2" fmla="*/ 15 w 34"/>
                <a:gd name="T3" fmla="*/ 17 h 17"/>
                <a:gd name="T4" fmla="*/ 15 w 34"/>
                <a:gd name="T5" fmla="*/ 16 h 17"/>
                <a:gd name="T6" fmla="*/ 17 w 34"/>
                <a:gd name="T7" fmla="*/ 16 h 17"/>
                <a:gd name="T8" fmla="*/ 21 w 34"/>
                <a:gd name="T9" fmla="*/ 14 h 17"/>
                <a:gd name="T10" fmla="*/ 28 w 34"/>
                <a:gd name="T11" fmla="*/ 14 h 17"/>
                <a:gd name="T12" fmla="*/ 30 w 34"/>
                <a:gd name="T13" fmla="*/ 8 h 17"/>
                <a:gd name="T14" fmla="*/ 34 w 34"/>
                <a:gd name="T15" fmla="*/ 5 h 17"/>
                <a:gd name="T16" fmla="*/ 30 w 34"/>
                <a:gd name="T17" fmla="*/ 3 h 17"/>
                <a:gd name="T18" fmla="*/ 30 w 34"/>
                <a:gd name="T19" fmla="*/ 2 h 17"/>
                <a:gd name="T20" fmla="*/ 28 w 34"/>
                <a:gd name="T21" fmla="*/ 1 h 17"/>
                <a:gd name="T22" fmla="*/ 17 w 34"/>
                <a:gd name="T23" fmla="*/ 2 h 17"/>
                <a:gd name="T24" fmla="*/ 17 w 34"/>
                <a:gd name="T25" fmla="*/ 2 h 17"/>
                <a:gd name="T26" fmla="*/ 17 w 34"/>
                <a:gd name="T27" fmla="*/ 1 h 17"/>
                <a:gd name="T28" fmla="*/ 19 w 34"/>
                <a:gd name="T29" fmla="*/ 0 h 17"/>
                <a:gd name="T30" fmla="*/ 17 w 34"/>
                <a:gd name="T31" fmla="*/ 0 h 17"/>
                <a:gd name="T32" fmla="*/ 13 w 34"/>
                <a:gd name="T33" fmla="*/ 1 h 17"/>
                <a:gd name="T34" fmla="*/ 13 w 34"/>
                <a:gd name="T35" fmla="*/ 3 h 17"/>
                <a:gd name="T36" fmla="*/ 11 w 34"/>
                <a:gd name="T37" fmla="*/ 3 h 17"/>
                <a:gd name="T38" fmla="*/ 9 w 34"/>
                <a:gd name="T39" fmla="*/ 3 h 17"/>
                <a:gd name="T40" fmla="*/ 7 w 34"/>
                <a:gd name="T41" fmla="*/ 4 h 17"/>
                <a:gd name="T42" fmla="*/ 0 w 34"/>
                <a:gd name="T43" fmla="*/ 5 h 17"/>
                <a:gd name="T44" fmla="*/ 2 w 34"/>
                <a:gd name="T45" fmla="*/ 8 h 17"/>
                <a:gd name="T46" fmla="*/ 7 w 34"/>
                <a:gd name="T47" fmla="*/ 8 h 17"/>
                <a:gd name="T48" fmla="*/ 7 w 34"/>
                <a:gd name="T49" fmla="*/ 12 h 17"/>
                <a:gd name="T50" fmla="*/ 9 w 34"/>
                <a:gd name="T51" fmla="*/ 14 h 17"/>
                <a:gd name="T52" fmla="*/ 9 w 34"/>
                <a:gd name="T53" fmla="*/ 16 h 17"/>
                <a:gd name="T54" fmla="*/ 11 w 34"/>
                <a:gd name="T55" fmla="*/ 17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17"/>
                <a:gd name="T86" fmla="*/ 34 w 34"/>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17">
                  <a:moveTo>
                    <a:pt x="11" y="17"/>
                  </a:moveTo>
                  <a:lnTo>
                    <a:pt x="15" y="17"/>
                  </a:lnTo>
                  <a:lnTo>
                    <a:pt x="15" y="16"/>
                  </a:lnTo>
                  <a:lnTo>
                    <a:pt x="17" y="16"/>
                  </a:lnTo>
                  <a:lnTo>
                    <a:pt x="21" y="14"/>
                  </a:lnTo>
                  <a:lnTo>
                    <a:pt x="28" y="14"/>
                  </a:lnTo>
                  <a:lnTo>
                    <a:pt x="30" y="8"/>
                  </a:lnTo>
                  <a:lnTo>
                    <a:pt x="34" y="5"/>
                  </a:lnTo>
                  <a:lnTo>
                    <a:pt x="30" y="3"/>
                  </a:lnTo>
                  <a:lnTo>
                    <a:pt x="30" y="2"/>
                  </a:lnTo>
                  <a:lnTo>
                    <a:pt x="28" y="1"/>
                  </a:lnTo>
                  <a:lnTo>
                    <a:pt x="17" y="2"/>
                  </a:lnTo>
                  <a:lnTo>
                    <a:pt x="17" y="1"/>
                  </a:lnTo>
                  <a:lnTo>
                    <a:pt x="19" y="0"/>
                  </a:lnTo>
                  <a:lnTo>
                    <a:pt x="17" y="0"/>
                  </a:lnTo>
                  <a:lnTo>
                    <a:pt x="13" y="1"/>
                  </a:lnTo>
                  <a:lnTo>
                    <a:pt x="13" y="3"/>
                  </a:lnTo>
                  <a:lnTo>
                    <a:pt x="11" y="3"/>
                  </a:lnTo>
                  <a:lnTo>
                    <a:pt x="9" y="3"/>
                  </a:lnTo>
                  <a:lnTo>
                    <a:pt x="7" y="4"/>
                  </a:lnTo>
                  <a:lnTo>
                    <a:pt x="0" y="5"/>
                  </a:lnTo>
                  <a:lnTo>
                    <a:pt x="2" y="8"/>
                  </a:lnTo>
                  <a:lnTo>
                    <a:pt x="7" y="8"/>
                  </a:lnTo>
                  <a:lnTo>
                    <a:pt x="7" y="12"/>
                  </a:lnTo>
                  <a:lnTo>
                    <a:pt x="9" y="14"/>
                  </a:lnTo>
                  <a:lnTo>
                    <a:pt x="9" y="16"/>
                  </a:lnTo>
                  <a:lnTo>
                    <a:pt x="11" y="17"/>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3" name="Freeform 1404"/>
            <p:cNvSpPr>
              <a:spLocks/>
            </p:cNvSpPr>
            <p:nvPr/>
          </p:nvSpPr>
          <p:spPr bwMode="auto">
            <a:xfrm>
              <a:off x="4959551" y="3545712"/>
              <a:ext cx="29161" cy="20924"/>
            </a:xfrm>
            <a:custGeom>
              <a:avLst/>
              <a:gdLst>
                <a:gd name="T0" fmla="*/ 2 w 32"/>
                <a:gd name="T1" fmla="*/ 18 h 18"/>
                <a:gd name="T2" fmla="*/ 2 w 32"/>
                <a:gd name="T3" fmla="*/ 17 h 18"/>
                <a:gd name="T4" fmla="*/ 2 w 32"/>
                <a:gd name="T5" fmla="*/ 14 h 18"/>
                <a:gd name="T6" fmla="*/ 4 w 32"/>
                <a:gd name="T7" fmla="*/ 14 h 18"/>
                <a:gd name="T8" fmla="*/ 6 w 32"/>
                <a:gd name="T9" fmla="*/ 17 h 18"/>
                <a:gd name="T10" fmla="*/ 8 w 32"/>
                <a:gd name="T11" fmla="*/ 18 h 18"/>
                <a:gd name="T12" fmla="*/ 8 w 32"/>
                <a:gd name="T13" fmla="*/ 17 h 18"/>
                <a:gd name="T14" fmla="*/ 11 w 32"/>
                <a:gd name="T15" fmla="*/ 18 h 18"/>
                <a:gd name="T16" fmla="*/ 13 w 32"/>
                <a:gd name="T17" fmla="*/ 17 h 18"/>
                <a:gd name="T18" fmla="*/ 15 w 32"/>
                <a:gd name="T19" fmla="*/ 16 h 18"/>
                <a:gd name="T20" fmla="*/ 19 w 32"/>
                <a:gd name="T21" fmla="*/ 16 h 18"/>
                <a:gd name="T22" fmla="*/ 21 w 32"/>
                <a:gd name="T23" fmla="*/ 14 h 18"/>
                <a:gd name="T24" fmla="*/ 30 w 32"/>
                <a:gd name="T25" fmla="*/ 9 h 18"/>
                <a:gd name="T26" fmla="*/ 32 w 32"/>
                <a:gd name="T27" fmla="*/ 11 h 18"/>
                <a:gd name="T28" fmla="*/ 32 w 32"/>
                <a:gd name="T29" fmla="*/ 9 h 18"/>
                <a:gd name="T30" fmla="*/ 30 w 32"/>
                <a:gd name="T31" fmla="*/ 4 h 18"/>
                <a:gd name="T32" fmla="*/ 30 w 32"/>
                <a:gd name="T33" fmla="*/ 6 h 18"/>
                <a:gd name="T34" fmla="*/ 27 w 32"/>
                <a:gd name="T35" fmla="*/ 6 h 18"/>
                <a:gd name="T36" fmla="*/ 25 w 32"/>
                <a:gd name="T37" fmla="*/ 4 h 18"/>
                <a:gd name="T38" fmla="*/ 15 w 32"/>
                <a:gd name="T39" fmla="*/ 0 h 18"/>
                <a:gd name="T40" fmla="*/ 15 w 32"/>
                <a:gd name="T41" fmla="*/ 0 h 18"/>
                <a:gd name="T42" fmla="*/ 11 w 32"/>
                <a:gd name="T43" fmla="*/ 1 h 18"/>
                <a:gd name="T44" fmla="*/ 11 w 32"/>
                <a:gd name="T45" fmla="*/ 0 h 18"/>
                <a:gd name="T46" fmla="*/ 8 w 32"/>
                <a:gd name="T47" fmla="*/ 0 h 18"/>
                <a:gd name="T48" fmla="*/ 8 w 32"/>
                <a:gd name="T49" fmla="*/ 1 h 18"/>
                <a:gd name="T50" fmla="*/ 6 w 32"/>
                <a:gd name="T51" fmla="*/ 2 h 18"/>
                <a:gd name="T52" fmla="*/ 2 w 32"/>
                <a:gd name="T53" fmla="*/ 8 h 18"/>
                <a:gd name="T54" fmla="*/ 0 w 32"/>
                <a:gd name="T55" fmla="*/ 14 h 18"/>
                <a:gd name="T56" fmla="*/ 2 w 32"/>
                <a:gd name="T57" fmla="*/ 16 h 18"/>
                <a:gd name="T58" fmla="*/ 2 w 32"/>
                <a:gd name="T59" fmla="*/ 18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18"/>
                <a:gd name="T92" fmla="*/ 32 w 32"/>
                <a:gd name="T93" fmla="*/ 18 h 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18">
                  <a:moveTo>
                    <a:pt x="2" y="18"/>
                  </a:moveTo>
                  <a:lnTo>
                    <a:pt x="2" y="17"/>
                  </a:lnTo>
                  <a:lnTo>
                    <a:pt x="2" y="14"/>
                  </a:lnTo>
                  <a:lnTo>
                    <a:pt x="4" y="14"/>
                  </a:lnTo>
                  <a:lnTo>
                    <a:pt x="6" y="17"/>
                  </a:lnTo>
                  <a:lnTo>
                    <a:pt x="8" y="18"/>
                  </a:lnTo>
                  <a:lnTo>
                    <a:pt x="8" y="17"/>
                  </a:lnTo>
                  <a:lnTo>
                    <a:pt x="11" y="18"/>
                  </a:lnTo>
                  <a:lnTo>
                    <a:pt x="13" y="17"/>
                  </a:lnTo>
                  <a:lnTo>
                    <a:pt x="15" y="16"/>
                  </a:lnTo>
                  <a:lnTo>
                    <a:pt x="19" y="16"/>
                  </a:lnTo>
                  <a:lnTo>
                    <a:pt x="21" y="14"/>
                  </a:lnTo>
                  <a:lnTo>
                    <a:pt x="30" y="9"/>
                  </a:lnTo>
                  <a:lnTo>
                    <a:pt x="32" y="11"/>
                  </a:lnTo>
                  <a:lnTo>
                    <a:pt x="32" y="9"/>
                  </a:lnTo>
                  <a:lnTo>
                    <a:pt x="30" y="4"/>
                  </a:lnTo>
                  <a:lnTo>
                    <a:pt x="30" y="6"/>
                  </a:lnTo>
                  <a:lnTo>
                    <a:pt x="27" y="6"/>
                  </a:lnTo>
                  <a:lnTo>
                    <a:pt x="25" y="4"/>
                  </a:lnTo>
                  <a:lnTo>
                    <a:pt x="15" y="0"/>
                  </a:lnTo>
                  <a:lnTo>
                    <a:pt x="11" y="1"/>
                  </a:lnTo>
                  <a:lnTo>
                    <a:pt x="11" y="0"/>
                  </a:lnTo>
                  <a:lnTo>
                    <a:pt x="8" y="0"/>
                  </a:lnTo>
                  <a:lnTo>
                    <a:pt x="8" y="1"/>
                  </a:lnTo>
                  <a:lnTo>
                    <a:pt x="6" y="2"/>
                  </a:lnTo>
                  <a:lnTo>
                    <a:pt x="2" y="8"/>
                  </a:lnTo>
                  <a:lnTo>
                    <a:pt x="0" y="14"/>
                  </a:lnTo>
                  <a:lnTo>
                    <a:pt x="2" y="16"/>
                  </a:lnTo>
                  <a:lnTo>
                    <a:pt x="2" y="1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4" name="Freeform 1405"/>
            <p:cNvSpPr>
              <a:spLocks/>
            </p:cNvSpPr>
            <p:nvPr/>
          </p:nvSpPr>
          <p:spPr bwMode="auto">
            <a:xfrm>
              <a:off x="4666123" y="3217908"/>
              <a:ext cx="7290" cy="9299"/>
            </a:xfrm>
            <a:custGeom>
              <a:avLst/>
              <a:gdLst>
                <a:gd name="T0" fmla="*/ 4 w 8"/>
                <a:gd name="T1" fmla="*/ 3 h 8"/>
                <a:gd name="T2" fmla="*/ 4 w 8"/>
                <a:gd name="T3" fmla="*/ 1 h 8"/>
                <a:gd name="T4" fmla="*/ 2 w 8"/>
                <a:gd name="T5" fmla="*/ 0 h 8"/>
                <a:gd name="T6" fmla="*/ 2 w 8"/>
                <a:gd name="T7" fmla="*/ 0 h 8"/>
                <a:gd name="T8" fmla="*/ 2 w 8"/>
                <a:gd name="T9" fmla="*/ 1 h 8"/>
                <a:gd name="T10" fmla="*/ 0 w 8"/>
                <a:gd name="T11" fmla="*/ 2 h 8"/>
                <a:gd name="T12" fmla="*/ 2 w 8"/>
                <a:gd name="T13" fmla="*/ 4 h 8"/>
                <a:gd name="T14" fmla="*/ 2 w 8"/>
                <a:gd name="T15" fmla="*/ 4 h 8"/>
                <a:gd name="T16" fmla="*/ 2 w 8"/>
                <a:gd name="T17" fmla="*/ 6 h 8"/>
                <a:gd name="T18" fmla="*/ 4 w 8"/>
                <a:gd name="T19" fmla="*/ 8 h 8"/>
                <a:gd name="T20" fmla="*/ 8 w 8"/>
                <a:gd name="T21" fmla="*/ 6 h 8"/>
                <a:gd name="T22" fmla="*/ 8 w 8"/>
                <a:gd name="T23" fmla="*/ 5 h 8"/>
                <a:gd name="T24" fmla="*/ 8 w 8"/>
                <a:gd name="T25" fmla="*/ 5 h 8"/>
                <a:gd name="T26" fmla="*/ 6 w 8"/>
                <a:gd name="T27" fmla="*/ 3 h 8"/>
                <a:gd name="T28" fmla="*/ 4 w 8"/>
                <a:gd name="T29" fmla="*/ 3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8"/>
                <a:gd name="T47" fmla="*/ 8 w 8"/>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8">
                  <a:moveTo>
                    <a:pt x="4" y="3"/>
                  </a:moveTo>
                  <a:lnTo>
                    <a:pt x="4" y="1"/>
                  </a:lnTo>
                  <a:lnTo>
                    <a:pt x="2" y="0"/>
                  </a:lnTo>
                  <a:lnTo>
                    <a:pt x="2" y="1"/>
                  </a:lnTo>
                  <a:lnTo>
                    <a:pt x="0" y="2"/>
                  </a:lnTo>
                  <a:lnTo>
                    <a:pt x="2" y="4"/>
                  </a:lnTo>
                  <a:lnTo>
                    <a:pt x="2" y="6"/>
                  </a:lnTo>
                  <a:lnTo>
                    <a:pt x="4" y="8"/>
                  </a:lnTo>
                  <a:lnTo>
                    <a:pt x="8" y="6"/>
                  </a:lnTo>
                  <a:lnTo>
                    <a:pt x="8" y="5"/>
                  </a:lnTo>
                  <a:lnTo>
                    <a:pt x="6" y="3"/>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5" name="Freeform 1406"/>
            <p:cNvSpPr>
              <a:spLocks/>
            </p:cNvSpPr>
            <p:nvPr/>
          </p:nvSpPr>
          <p:spPr bwMode="auto">
            <a:xfrm>
              <a:off x="4652454" y="3500377"/>
              <a:ext cx="10024" cy="4650"/>
            </a:xfrm>
            <a:custGeom>
              <a:avLst/>
              <a:gdLst>
                <a:gd name="T0" fmla="*/ 0 w 11"/>
                <a:gd name="T1" fmla="*/ 3 h 4"/>
                <a:gd name="T2" fmla="*/ 2 w 11"/>
                <a:gd name="T3" fmla="*/ 4 h 4"/>
                <a:gd name="T4" fmla="*/ 4 w 11"/>
                <a:gd name="T5" fmla="*/ 4 h 4"/>
                <a:gd name="T6" fmla="*/ 6 w 11"/>
                <a:gd name="T7" fmla="*/ 4 h 4"/>
                <a:gd name="T8" fmla="*/ 9 w 11"/>
                <a:gd name="T9" fmla="*/ 3 h 4"/>
                <a:gd name="T10" fmla="*/ 11 w 11"/>
                <a:gd name="T11" fmla="*/ 4 h 4"/>
                <a:gd name="T12" fmla="*/ 11 w 11"/>
                <a:gd name="T13" fmla="*/ 3 h 4"/>
                <a:gd name="T14" fmla="*/ 9 w 11"/>
                <a:gd name="T15" fmla="*/ 1 h 4"/>
                <a:gd name="T16" fmla="*/ 4 w 11"/>
                <a:gd name="T17" fmla="*/ 0 h 4"/>
                <a:gd name="T18" fmla="*/ 4 w 11"/>
                <a:gd name="T19" fmla="*/ 1 h 4"/>
                <a:gd name="T20" fmla="*/ 4 w 11"/>
                <a:gd name="T21" fmla="*/ 2 h 4"/>
                <a:gd name="T22" fmla="*/ 2 w 11"/>
                <a:gd name="T23" fmla="*/ 1 h 4"/>
                <a:gd name="T24" fmla="*/ 0 w 11"/>
                <a:gd name="T25" fmla="*/ 1 h 4"/>
                <a:gd name="T26" fmla="*/ 0 w 11"/>
                <a:gd name="T27" fmla="*/ 2 h 4"/>
                <a:gd name="T28" fmla="*/ 4 w 11"/>
                <a:gd name="T29" fmla="*/ 2 h 4"/>
                <a:gd name="T30" fmla="*/ 2 w 11"/>
                <a:gd name="T31" fmla="*/ 3 h 4"/>
                <a:gd name="T32" fmla="*/ 0 w 11"/>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4"/>
                <a:gd name="T53" fmla="*/ 11 w 11"/>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4">
                  <a:moveTo>
                    <a:pt x="0" y="3"/>
                  </a:moveTo>
                  <a:lnTo>
                    <a:pt x="2" y="4"/>
                  </a:lnTo>
                  <a:lnTo>
                    <a:pt x="4" y="4"/>
                  </a:lnTo>
                  <a:lnTo>
                    <a:pt x="6" y="4"/>
                  </a:lnTo>
                  <a:lnTo>
                    <a:pt x="9" y="3"/>
                  </a:lnTo>
                  <a:lnTo>
                    <a:pt x="11" y="4"/>
                  </a:lnTo>
                  <a:lnTo>
                    <a:pt x="11" y="3"/>
                  </a:lnTo>
                  <a:lnTo>
                    <a:pt x="9" y="1"/>
                  </a:lnTo>
                  <a:lnTo>
                    <a:pt x="4" y="0"/>
                  </a:lnTo>
                  <a:lnTo>
                    <a:pt x="4" y="1"/>
                  </a:lnTo>
                  <a:lnTo>
                    <a:pt x="4" y="2"/>
                  </a:lnTo>
                  <a:lnTo>
                    <a:pt x="2" y="1"/>
                  </a:lnTo>
                  <a:lnTo>
                    <a:pt x="0" y="1"/>
                  </a:lnTo>
                  <a:lnTo>
                    <a:pt x="0" y="2"/>
                  </a:lnTo>
                  <a:lnTo>
                    <a:pt x="4" y="2"/>
                  </a:lnTo>
                  <a:lnTo>
                    <a:pt x="2" y="3"/>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6" name="Rectangle 1407"/>
            <p:cNvSpPr>
              <a:spLocks noChangeArrowheads="1"/>
            </p:cNvSpPr>
            <p:nvPr/>
          </p:nvSpPr>
          <p:spPr bwMode="auto">
            <a:xfrm>
              <a:off x="4626027" y="3250456"/>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7" name="Freeform 1408"/>
            <p:cNvSpPr>
              <a:spLocks/>
            </p:cNvSpPr>
            <p:nvPr/>
          </p:nvSpPr>
          <p:spPr bwMode="auto">
            <a:xfrm>
              <a:off x="4554949" y="3117940"/>
              <a:ext cx="124843" cy="83694"/>
            </a:xfrm>
            <a:custGeom>
              <a:avLst/>
              <a:gdLst>
                <a:gd name="T0" fmla="*/ 6646 w 65"/>
                <a:gd name="T1" fmla="*/ 95 h 63"/>
                <a:gd name="T2" fmla="*/ 8859 w 65"/>
                <a:gd name="T3" fmla="*/ 112 h 63"/>
                <a:gd name="T4" fmla="*/ 4989 w 65"/>
                <a:gd name="T5" fmla="*/ 119 h 63"/>
                <a:gd name="T6" fmla="*/ 3153 w 65"/>
                <a:gd name="T7" fmla="*/ 122 h 63"/>
                <a:gd name="T8" fmla="*/ 3153 w 65"/>
                <a:gd name="T9" fmla="*/ 139 h 63"/>
                <a:gd name="T10" fmla="*/ 4989 w 65"/>
                <a:gd name="T11" fmla="*/ 146 h 63"/>
                <a:gd name="T12" fmla="*/ 8859 w 65"/>
                <a:gd name="T13" fmla="*/ 146 h 63"/>
                <a:gd name="T14" fmla="*/ 17173 w 65"/>
                <a:gd name="T15" fmla="*/ 158 h 63"/>
                <a:gd name="T16" fmla="*/ 20683 w 65"/>
                <a:gd name="T17" fmla="*/ 158 h 63"/>
                <a:gd name="T18" fmla="*/ 28045 w 65"/>
                <a:gd name="T19" fmla="*/ 146 h 63"/>
                <a:gd name="T20" fmla="*/ 43593 w 65"/>
                <a:gd name="T21" fmla="*/ 143 h 63"/>
                <a:gd name="T22" fmla="*/ 45054 w 65"/>
                <a:gd name="T23" fmla="*/ 146 h 63"/>
                <a:gd name="T24" fmla="*/ 45054 w 65"/>
                <a:gd name="T25" fmla="*/ 158 h 63"/>
                <a:gd name="T26" fmla="*/ 36195 w 65"/>
                <a:gd name="T27" fmla="*/ 159 h 63"/>
                <a:gd name="T28" fmla="*/ 31198 w 65"/>
                <a:gd name="T29" fmla="*/ 163 h 63"/>
                <a:gd name="T30" fmla="*/ 32697 w 65"/>
                <a:gd name="T31" fmla="*/ 177 h 63"/>
                <a:gd name="T32" fmla="*/ 36195 w 65"/>
                <a:gd name="T33" fmla="*/ 182 h 63"/>
                <a:gd name="T34" fmla="*/ 28045 w 65"/>
                <a:gd name="T35" fmla="*/ 177 h 63"/>
                <a:gd name="T36" fmla="*/ 18672 w 65"/>
                <a:gd name="T37" fmla="*/ 177 h 63"/>
                <a:gd name="T38" fmla="*/ 22162 w 65"/>
                <a:gd name="T39" fmla="*/ 186 h 63"/>
                <a:gd name="T40" fmla="*/ 32697 w 65"/>
                <a:gd name="T41" fmla="*/ 202 h 63"/>
                <a:gd name="T42" fmla="*/ 36195 w 65"/>
                <a:gd name="T43" fmla="*/ 208 h 63"/>
                <a:gd name="T44" fmla="*/ 41722 w 65"/>
                <a:gd name="T45" fmla="*/ 202 h 63"/>
                <a:gd name="T46" fmla="*/ 48213 w 65"/>
                <a:gd name="T47" fmla="*/ 202 h 63"/>
                <a:gd name="T48" fmla="*/ 57683 w 65"/>
                <a:gd name="T49" fmla="*/ 207 h 63"/>
                <a:gd name="T50" fmla="*/ 57683 w 65"/>
                <a:gd name="T51" fmla="*/ 223 h 63"/>
                <a:gd name="T52" fmla="*/ 59110 w 65"/>
                <a:gd name="T53" fmla="*/ 231 h 63"/>
                <a:gd name="T54" fmla="*/ 63939 w 65"/>
                <a:gd name="T55" fmla="*/ 238 h 63"/>
                <a:gd name="T56" fmla="*/ 74876 w 65"/>
                <a:gd name="T57" fmla="*/ 231 h 63"/>
                <a:gd name="T58" fmla="*/ 79456 w 65"/>
                <a:gd name="T59" fmla="*/ 217 h 63"/>
                <a:gd name="T60" fmla="*/ 84445 w 65"/>
                <a:gd name="T61" fmla="*/ 217 h 63"/>
                <a:gd name="T62" fmla="*/ 93463 w 65"/>
                <a:gd name="T63" fmla="*/ 207 h 63"/>
                <a:gd name="T64" fmla="*/ 94960 w 65"/>
                <a:gd name="T65" fmla="*/ 191 h 63"/>
                <a:gd name="T66" fmla="*/ 94960 w 65"/>
                <a:gd name="T67" fmla="*/ 182 h 63"/>
                <a:gd name="T68" fmla="*/ 97038 w 65"/>
                <a:gd name="T69" fmla="*/ 166 h 63"/>
                <a:gd name="T70" fmla="*/ 101618 w 65"/>
                <a:gd name="T71" fmla="*/ 158 h 63"/>
                <a:gd name="T72" fmla="*/ 105897 w 65"/>
                <a:gd name="T73" fmla="*/ 143 h 63"/>
                <a:gd name="T74" fmla="*/ 109052 w 65"/>
                <a:gd name="T75" fmla="*/ 125 h 63"/>
                <a:gd name="T76" fmla="*/ 109052 w 65"/>
                <a:gd name="T77" fmla="*/ 112 h 63"/>
                <a:gd name="T78" fmla="*/ 111063 w 65"/>
                <a:gd name="T79" fmla="*/ 95 h 63"/>
                <a:gd name="T80" fmla="*/ 107553 w 65"/>
                <a:gd name="T81" fmla="*/ 53 h 63"/>
                <a:gd name="T82" fmla="*/ 93463 w 65"/>
                <a:gd name="T83" fmla="*/ 43 h 63"/>
                <a:gd name="T84" fmla="*/ 84445 w 65"/>
                <a:gd name="T85" fmla="*/ 38 h 63"/>
                <a:gd name="T86" fmla="*/ 76288 w 65"/>
                <a:gd name="T87" fmla="*/ 33 h 63"/>
                <a:gd name="T88" fmla="*/ 70372 w 65"/>
                <a:gd name="T89" fmla="*/ 29 h 63"/>
                <a:gd name="T90" fmla="*/ 65756 w 65"/>
                <a:gd name="T91" fmla="*/ 0 h 63"/>
                <a:gd name="T92" fmla="*/ 51740 w 65"/>
                <a:gd name="T93" fmla="*/ 33 h 63"/>
                <a:gd name="T94" fmla="*/ 34739 w 65"/>
                <a:gd name="T95" fmla="*/ 2 h 63"/>
                <a:gd name="T96" fmla="*/ 31198 w 65"/>
                <a:gd name="T97" fmla="*/ 19 h 63"/>
                <a:gd name="T98" fmla="*/ 29525 w 65"/>
                <a:gd name="T99" fmla="*/ 43 h 63"/>
                <a:gd name="T100" fmla="*/ 6646 w 65"/>
                <a:gd name="T101" fmla="*/ 49 h 63"/>
                <a:gd name="T102" fmla="*/ 1496 w 65"/>
                <a:gd name="T103" fmla="*/ 83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63"/>
                <a:gd name="T158" fmla="*/ 65 w 65"/>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8" name="Freeform 1409"/>
            <p:cNvSpPr>
              <a:spLocks/>
            </p:cNvSpPr>
            <p:nvPr/>
          </p:nvSpPr>
          <p:spPr bwMode="auto">
            <a:xfrm>
              <a:off x="2519180" y="3817719"/>
              <a:ext cx="3645" cy="2325"/>
            </a:xfrm>
            <a:custGeom>
              <a:avLst/>
              <a:gdLst>
                <a:gd name="T0" fmla="*/ 0 w 4"/>
                <a:gd name="T1" fmla="*/ 1 h 2"/>
                <a:gd name="T2" fmla="*/ 0 w 4"/>
                <a:gd name="T3" fmla="*/ 1 h 2"/>
                <a:gd name="T4" fmla="*/ 2 w 4"/>
                <a:gd name="T5" fmla="*/ 2 h 2"/>
                <a:gd name="T6" fmla="*/ 4 w 4"/>
                <a:gd name="T7" fmla="*/ 2 h 2"/>
                <a:gd name="T8" fmla="*/ 4 w 4"/>
                <a:gd name="T9" fmla="*/ 2 h 2"/>
                <a:gd name="T10" fmla="*/ 4 w 4"/>
                <a:gd name="T11" fmla="*/ 0 h 2"/>
                <a:gd name="T12" fmla="*/ 4 w 4"/>
                <a:gd name="T13" fmla="*/ 0 h 2"/>
                <a:gd name="T14" fmla="*/ 4 w 4"/>
                <a:gd name="T15" fmla="*/ 0 h 2"/>
                <a:gd name="T16" fmla="*/ 2 w 4"/>
                <a:gd name="T17" fmla="*/ 0 h 2"/>
                <a:gd name="T18" fmla="*/ 0 w 4"/>
                <a:gd name="T19" fmla="*/ 0 h 2"/>
                <a:gd name="T20" fmla="*/ 0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1"/>
                  </a:moveTo>
                  <a:lnTo>
                    <a:pt x="0" y="1"/>
                  </a:lnTo>
                  <a:lnTo>
                    <a:pt x="2" y="2"/>
                  </a:lnTo>
                  <a:lnTo>
                    <a:pt x="4" y="2"/>
                  </a:lnTo>
                  <a:lnTo>
                    <a:pt x="4" y="0"/>
                  </a:ln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29" name="Freeform 1410"/>
            <p:cNvSpPr>
              <a:spLocks/>
            </p:cNvSpPr>
            <p:nvPr/>
          </p:nvSpPr>
          <p:spPr bwMode="auto">
            <a:xfrm>
              <a:off x="2521002" y="3810744"/>
              <a:ext cx="3645" cy="5812"/>
            </a:xfrm>
            <a:custGeom>
              <a:avLst/>
              <a:gdLst>
                <a:gd name="T0" fmla="*/ 2 w 4"/>
                <a:gd name="T1" fmla="*/ 5 h 5"/>
                <a:gd name="T2" fmla="*/ 2 w 4"/>
                <a:gd name="T3" fmla="*/ 3 h 5"/>
                <a:gd name="T4" fmla="*/ 2 w 4"/>
                <a:gd name="T5" fmla="*/ 3 h 5"/>
                <a:gd name="T6" fmla="*/ 4 w 4"/>
                <a:gd name="T7" fmla="*/ 3 h 5"/>
                <a:gd name="T8" fmla="*/ 4 w 4"/>
                <a:gd name="T9" fmla="*/ 3 h 5"/>
                <a:gd name="T10" fmla="*/ 0 w 4"/>
                <a:gd name="T11" fmla="*/ 0 h 5"/>
                <a:gd name="T12" fmla="*/ 0 w 4"/>
                <a:gd name="T13" fmla="*/ 0 h 5"/>
                <a:gd name="T14" fmla="*/ 0 w 4"/>
                <a:gd name="T15" fmla="*/ 0 h 5"/>
                <a:gd name="T16" fmla="*/ 0 w 4"/>
                <a:gd name="T17" fmla="*/ 3 h 5"/>
                <a:gd name="T18" fmla="*/ 0 w 4"/>
                <a:gd name="T19" fmla="*/ 5 h 5"/>
                <a:gd name="T20" fmla="*/ 2 w 4"/>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2" y="5"/>
                  </a:moveTo>
                  <a:lnTo>
                    <a:pt x="2" y="3"/>
                  </a:lnTo>
                  <a:lnTo>
                    <a:pt x="4" y="3"/>
                  </a:lnTo>
                  <a:lnTo>
                    <a:pt x="0" y="0"/>
                  </a:lnTo>
                  <a:lnTo>
                    <a:pt x="0" y="3"/>
                  </a:lnTo>
                  <a:lnTo>
                    <a:pt x="0" y="5"/>
                  </a:lnTo>
                  <a:lnTo>
                    <a:pt x="2" y="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0" name="Freeform 1411"/>
            <p:cNvSpPr>
              <a:spLocks/>
            </p:cNvSpPr>
            <p:nvPr/>
          </p:nvSpPr>
          <p:spPr bwMode="auto">
            <a:xfrm>
              <a:off x="2499132" y="3809582"/>
              <a:ext cx="10024" cy="12787"/>
            </a:xfrm>
            <a:custGeom>
              <a:avLst/>
              <a:gdLst>
                <a:gd name="T0" fmla="*/ 9 w 11"/>
                <a:gd name="T1" fmla="*/ 1 h 11"/>
                <a:gd name="T2" fmla="*/ 7 w 11"/>
                <a:gd name="T3" fmla="*/ 2 h 11"/>
                <a:gd name="T4" fmla="*/ 5 w 11"/>
                <a:gd name="T5" fmla="*/ 0 h 11"/>
                <a:gd name="T6" fmla="*/ 3 w 11"/>
                <a:gd name="T7" fmla="*/ 0 h 11"/>
                <a:gd name="T8" fmla="*/ 0 w 11"/>
                <a:gd name="T9" fmla="*/ 0 h 11"/>
                <a:gd name="T10" fmla="*/ 0 w 11"/>
                <a:gd name="T11" fmla="*/ 1 h 11"/>
                <a:gd name="T12" fmla="*/ 0 w 11"/>
                <a:gd name="T13" fmla="*/ 2 h 11"/>
                <a:gd name="T14" fmla="*/ 3 w 11"/>
                <a:gd name="T15" fmla="*/ 2 h 11"/>
                <a:gd name="T16" fmla="*/ 3 w 11"/>
                <a:gd name="T17" fmla="*/ 3 h 11"/>
                <a:gd name="T18" fmla="*/ 5 w 11"/>
                <a:gd name="T19" fmla="*/ 3 h 11"/>
                <a:gd name="T20" fmla="*/ 5 w 11"/>
                <a:gd name="T21" fmla="*/ 3 h 11"/>
                <a:gd name="T22" fmla="*/ 3 w 11"/>
                <a:gd name="T23" fmla="*/ 4 h 11"/>
                <a:gd name="T24" fmla="*/ 5 w 11"/>
                <a:gd name="T25" fmla="*/ 6 h 11"/>
                <a:gd name="T26" fmla="*/ 5 w 11"/>
                <a:gd name="T27" fmla="*/ 6 h 11"/>
                <a:gd name="T28" fmla="*/ 7 w 11"/>
                <a:gd name="T29" fmla="*/ 4 h 11"/>
                <a:gd name="T30" fmla="*/ 7 w 11"/>
                <a:gd name="T31" fmla="*/ 6 h 11"/>
                <a:gd name="T32" fmla="*/ 5 w 11"/>
                <a:gd name="T33" fmla="*/ 7 h 11"/>
                <a:gd name="T34" fmla="*/ 3 w 11"/>
                <a:gd name="T35" fmla="*/ 7 h 11"/>
                <a:gd name="T36" fmla="*/ 5 w 11"/>
                <a:gd name="T37" fmla="*/ 9 h 11"/>
                <a:gd name="T38" fmla="*/ 5 w 11"/>
                <a:gd name="T39" fmla="*/ 10 h 11"/>
                <a:gd name="T40" fmla="*/ 5 w 11"/>
                <a:gd name="T41" fmla="*/ 9 h 11"/>
                <a:gd name="T42" fmla="*/ 7 w 11"/>
                <a:gd name="T43" fmla="*/ 9 h 11"/>
                <a:gd name="T44" fmla="*/ 7 w 11"/>
                <a:gd name="T45" fmla="*/ 11 h 11"/>
                <a:gd name="T46" fmla="*/ 7 w 11"/>
                <a:gd name="T47" fmla="*/ 3 h 11"/>
                <a:gd name="T48" fmla="*/ 11 w 11"/>
                <a:gd name="T49" fmla="*/ 3 h 11"/>
                <a:gd name="T50" fmla="*/ 9 w 11"/>
                <a:gd name="T51" fmla="*/ 1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11"/>
                <a:gd name="T80" fmla="*/ 11 w 11"/>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11">
                  <a:moveTo>
                    <a:pt x="9" y="1"/>
                  </a:moveTo>
                  <a:lnTo>
                    <a:pt x="7" y="2"/>
                  </a:lnTo>
                  <a:lnTo>
                    <a:pt x="5" y="0"/>
                  </a:lnTo>
                  <a:lnTo>
                    <a:pt x="3" y="0"/>
                  </a:lnTo>
                  <a:lnTo>
                    <a:pt x="0" y="0"/>
                  </a:lnTo>
                  <a:lnTo>
                    <a:pt x="0" y="1"/>
                  </a:lnTo>
                  <a:lnTo>
                    <a:pt x="0" y="2"/>
                  </a:lnTo>
                  <a:lnTo>
                    <a:pt x="3" y="2"/>
                  </a:lnTo>
                  <a:lnTo>
                    <a:pt x="3" y="3"/>
                  </a:lnTo>
                  <a:lnTo>
                    <a:pt x="5" y="3"/>
                  </a:lnTo>
                  <a:lnTo>
                    <a:pt x="3" y="4"/>
                  </a:lnTo>
                  <a:lnTo>
                    <a:pt x="5" y="6"/>
                  </a:lnTo>
                  <a:lnTo>
                    <a:pt x="7" y="4"/>
                  </a:lnTo>
                  <a:lnTo>
                    <a:pt x="7" y="6"/>
                  </a:lnTo>
                  <a:lnTo>
                    <a:pt x="5" y="7"/>
                  </a:lnTo>
                  <a:lnTo>
                    <a:pt x="3" y="7"/>
                  </a:lnTo>
                  <a:lnTo>
                    <a:pt x="5" y="9"/>
                  </a:lnTo>
                  <a:lnTo>
                    <a:pt x="5" y="10"/>
                  </a:lnTo>
                  <a:lnTo>
                    <a:pt x="5" y="9"/>
                  </a:lnTo>
                  <a:lnTo>
                    <a:pt x="7" y="9"/>
                  </a:lnTo>
                  <a:lnTo>
                    <a:pt x="7" y="11"/>
                  </a:lnTo>
                  <a:lnTo>
                    <a:pt x="7" y="3"/>
                  </a:lnTo>
                  <a:lnTo>
                    <a:pt x="11" y="3"/>
                  </a:lnTo>
                  <a:lnTo>
                    <a:pt x="9"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2" name="Freeform 1413"/>
            <p:cNvSpPr>
              <a:spLocks/>
            </p:cNvSpPr>
            <p:nvPr/>
          </p:nvSpPr>
          <p:spPr bwMode="auto">
            <a:xfrm>
              <a:off x="2484552" y="3799120"/>
              <a:ext cx="10935" cy="22086"/>
            </a:xfrm>
            <a:custGeom>
              <a:avLst/>
              <a:gdLst>
                <a:gd name="T0" fmla="*/ 12 w 12"/>
                <a:gd name="T1" fmla="*/ 11 h 19"/>
                <a:gd name="T2" fmla="*/ 12 w 12"/>
                <a:gd name="T3" fmla="*/ 9 h 19"/>
                <a:gd name="T4" fmla="*/ 12 w 12"/>
                <a:gd name="T5" fmla="*/ 9 h 19"/>
                <a:gd name="T6" fmla="*/ 12 w 12"/>
                <a:gd name="T7" fmla="*/ 8 h 19"/>
                <a:gd name="T8" fmla="*/ 12 w 12"/>
                <a:gd name="T9" fmla="*/ 7 h 19"/>
                <a:gd name="T10" fmla="*/ 10 w 12"/>
                <a:gd name="T11" fmla="*/ 7 h 19"/>
                <a:gd name="T12" fmla="*/ 10 w 12"/>
                <a:gd name="T13" fmla="*/ 8 h 19"/>
                <a:gd name="T14" fmla="*/ 10 w 12"/>
                <a:gd name="T15" fmla="*/ 5 h 19"/>
                <a:gd name="T16" fmla="*/ 10 w 12"/>
                <a:gd name="T17" fmla="*/ 3 h 19"/>
                <a:gd name="T18" fmla="*/ 10 w 12"/>
                <a:gd name="T19" fmla="*/ 3 h 19"/>
                <a:gd name="T20" fmla="*/ 8 w 12"/>
                <a:gd name="T21" fmla="*/ 3 h 19"/>
                <a:gd name="T22" fmla="*/ 8 w 12"/>
                <a:gd name="T23" fmla="*/ 2 h 19"/>
                <a:gd name="T24" fmla="*/ 6 w 12"/>
                <a:gd name="T25" fmla="*/ 2 h 19"/>
                <a:gd name="T26" fmla="*/ 4 w 12"/>
                <a:gd name="T27" fmla="*/ 1 h 19"/>
                <a:gd name="T28" fmla="*/ 2 w 12"/>
                <a:gd name="T29" fmla="*/ 1 h 19"/>
                <a:gd name="T30" fmla="*/ 2 w 12"/>
                <a:gd name="T31" fmla="*/ 0 h 19"/>
                <a:gd name="T32" fmla="*/ 0 w 12"/>
                <a:gd name="T33" fmla="*/ 0 h 19"/>
                <a:gd name="T34" fmla="*/ 0 w 12"/>
                <a:gd name="T35" fmla="*/ 1 h 19"/>
                <a:gd name="T36" fmla="*/ 0 w 12"/>
                <a:gd name="T37" fmla="*/ 2 h 19"/>
                <a:gd name="T38" fmla="*/ 0 w 12"/>
                <a:gd name="T39" fmla="*/ 2 h 19"/>
                <a:gd name="T40" fmla="*/ 0 w 12"/>
                <a:gd name="T41" fmla="*/ 3 h 19"/>
                <a:gd name="T42" fmla="*/ 2 w 12"/>
                <a:gd name="T43" fmla="*/ 4 h 19"/>
                <a:gd name="T44" fmla="*/ 4 w 12"/>
                <a:gd name="T45" fmla="*/ 5 h 19"/>
                <a:gd name="T46" fmla="*/ 4 w 12"/>
                <a:gd name="T47" fmla="*/ 7 h 19"/>
                <a:gd name="T48" fmla="*/ 4 w 12"/>
                <a:gd name="T49" fmla="*/ 8 h 19"/>
                <a:gd name="T50" fmla="*/ 4 w 12"/>
                <a:gd name="T51" fmla="*/ 8 h 19"/>
                <a:gd name="T52" fmla="*/ 4 w 12"/>
                <a:gd name="T53" fmla="*/ 8 h 19"/>
                <a:gd name="T54" fmla="*/ 4 w 12"/>
                <a:gd name="T55" fmla="*/ 9 h 19"/>
                <a:gd name="T56" fmla="*/ 4 w 12"/>
                <a:gd name="T57" fmla="*/ 9 h 19"/>
                <a:gd name="T58" fmla="*/ 4 w 12"/>
                <a:gd name="T59" fmla="*/ 10 h 19"/>
                <a:gd name="T60" fmla="*/ 6 w 12"/>
                <a:gd name="T61" fmla="*/ 10 h 19"/>
                <a:gd name="T62" fmla="*/ 6 w 12"/>
                <a:gd name="T63" fmla="*/ 11 h 19"/>
                <a:gd name="T64" fmla="*/ 8 w 12"/>
                <a:gd name="T65" fmla="*/ 11 h 19"/>
                <a:gd name="T66" fmla="*/ 8 w 12"/>
                <a:gd name="T67" fmla="*/ 11 h 19"/>
                <a:gd name="T68" fmla="*/ 8 w 12"/>
                <a:gd name="T69" fmla="*/ 11 h 19"/>
                <a:gd name="T70" fmla="*/ 10 w 12"/>
                <a:gd name="T71" fmla="*/ 10 h 19"/>
                <a:gd name="T72" fmla="*/ 10 w 12"/>
                <a:gd name="T73" fmla="*/ 11 h 19"/>
                <a:gd name="T74" fmla="*/ 8 w 12"/>
                <a:gd name="T75" fmla="*/ 12 h 19"/>
                <a:gd name="T76" fmla="*/ 8 w 12"/>
                <a:gd name="T77" fmla="*/ 13 h 19"/>
                <a:gd name="T78" fmla="*/ 10 w 12"/>
                <a:gd name="T79" fmla="*/ 17 h 19"/>
                <a:gd name="T80" fmla="*/ 10 w 12"/>
                <a:gd name="T81" fmla="*/ 17 h 19"/>
                <a:gd name="T82" fmla="*/ 10 w 12"/>
                <a:gd name="T83" fmla="*/ 19 h 19"/>
                <a:gd name="T84" fmla="*/ 12 w 12"/>
                <a:gd name="T85" fmla="*/ 19 h 19"/>
                <a:gd name="T86" fmla="*/ 12 w 12"/>
                <a:gd name="T87" fmla="*/ 18 h 19"/>
                <a:gd name="T88" fmla="*/ 12 w 12"/>
                <a:gd name="T89" fmla="*/ 11 h 19"/>
                <a:gd name="T90" fmla="*/ 12 w 12"/>
                <a:gd name="T91" fmla="*/ 11 h 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19"/>
                <a:gd name="T140" fmla="*/ 12 w 12"/>
                <a:gd name="T141" fmla="*/ 19 h 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19">
                  <a:moveTo>
                    <a:pt x="12" y="11"/>
                  </a:moveTo>
                  <a:lnTo>
                    <a:pt x="12" y="9"/>
                  </a:lnTo>
                  <a:lnTo>
                    <a:pt x="12" y="8"/>
                  </a:lnTo>
                  <a:lnTo>
                    <a:pt x="12" y="7"/>
                  </a:lnTo>
                  <a:lnTo>
                    <a:pt x="10" y="7"/>
                  </a:lnTo>
                  <a:lnTo>
                    <a:pt x="10" y="8"/>
                  </a:lnTo>
                  <a:lnTo>
                    <a:pt x="10" y="5"/>
                  </a:lnTo>
                  <a:lnTo>
                    <a:pt x="10" y="3"/>
                  </a:lnTo>
                  <a:lnTo>
                    <a:pt x="8" y="3"/>
                  </a:lnTo>
                  <a:lnTo>
                    <a:pt x="8" y="2"/>
                  </a:lnTo>
                  <a:lnTo>
                    <a:pt x="6" y="2"/>
                  </a:lnTo>
                  <a:lnTo>
                    <a:pt x="4" y="1"/>
                  </a:lnTo>
                  <a:lnTo>
                    <a:pt x="2" y="1"/>
                  </a:lnTo>
                  <a:lnTo>
                    <a:pt x="2" y="0"/>
                  </a:lnTo>
                  <a:lnTo>
                    <a:pt x="0" y="0"/>
                  </a:lnTo>
                  <a:lnTo>
                    <a:pt x="0" y="1"/>
                  </a:lnTo>
                  <a:lnTo>
                    <a:pt x="0" y="2"/>
                  </a:lnTo>
                  <a:lnTo>
                    <a:pt x="0" y="3"/>
                  </a:lnTo>
                  <a:lnTo>
                    <a:pt x="2" y="4"/>
                  </a:lnTo>
                  <a:lnTo>
                    <a:pt x="4" y="5"/>
                  </a:lnTo>
                  <a:lnTo>
                    <a:pt x="4" y="7"/>
                  </a:lnTo>
                  <a:lnTo>
                    <a:pt x="4" y="8"/>
                  </a:lnTo>
                  <a:lnTo>
                    <a:pt x="4" y="9"/>
                  </a:lnTo>
                  <a:lnTo>
                    <a:pt x="4" y="10"/>
                  </a:lnTo>
                  <a:lnTo>
                    <a:pt x="6" y="10"/>
                  </a:lnTo>
                  <a:lnTo>
                    <a:pt x="6" y="11"/>
                  </a:lnTo>
                  <a:lnTo>
                    <a:pt x="8" y="11"/>
                  </a:lnTo>
                  <a:lnTo>
                    <a:pt x="10" y="10"/>
                  </a:lnTo>
                  <a:lnTo>
                    <a:pt x="10" y="11"/>
                  </a:lnTo>
                  <a:lnTo>
                    <a:pt x="8" y="12"/>
                  </a:lnTo>
                  <a:lnTo>
                    <a:pt x="8" y="13"/>
                  </a:lnTo>
                  <a:lnTo>
                    <a:pt x="10" y="17"/>
                  </a:lnTo>
                  <a:lnTo>
                    <a:pt x="10" y="19"/>
                  </a:lnTo>
                  <a:lnTo>
                    <a:pt x="12" y="19"/>
                  </a:lnTo>
                  <a:lnTo>
                    <a:pt x="12" y="18"/>
                  </a:lnTo>
                  <a:lnTo>
                    <a:pt x="12" y="1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6" name="Freeform 1417"/>
            <p:cNvSpPr>
              <a:spLocks/>
            </p:cNvSpPr>
            <p:nvPr/>
          </p:nvSpPr>
          <p:spPr bwMode="auto">
            <a:xfrm>
              <a:off x="3477832" y="4353596"/>
              <a:ext cx="11846" cy="8137"/>
            </a:xfrm>
            <a:custGeom>
              <a:avLst/>
              <a:gdLst>
                <a:gd name="T0" fmla="*/ 13 w 13"/>
                <a:gd name="T1" fmla="*/ 1 h 7"/>
                <a:gd name="T2" fmla="*/ 13 w 13"/>
                <a:gd name="T3" fmla="*/ 0 h 7"/>
                <a:gd name="T4" fmla="*/ 5 w 13"/>
                <a:gd name="T5" fmla="*/ 1 h 7"/>
                <a:gd name="T6" fmla="*/ 5 w 13"/>
                <a:gd name="T7" fmla="*/ 1 h 7"/>
                <a:gd name="T8" fmla="*/ 3 w 13"/>
                <a:gd name="T9" fmla="*/ 1 h 7"/>
                <a:gd name="T10" fmla="*/ 3 w 13"/>
                <a:gd name="T11" fmla="*/ 2 h 7"/>
                <a:gd name="T12" fmla="*/ 5 w 13"/>
                <a:gd name="T13" fmla="*/ 2 h 7"/>
                <a:gd name="T14" fmla="*/ 5 w 13"/>
                <a:gd name="T15" fmla="*/ 2 h 7"/>
                <a:gd name="T16" fmla="*/ 7 w 13"/>
                <a:gd name="T17" fmla="*/ 2 h 7"/>
                <a:gd name="T18" fmla="*/ 5 w 13"/>
                <a:gd name="T19" fmla="*/ 5 h 7"/>
                <a:gd name="T20" fmla="*/ 5 w 13"/>
                <a:gd name="T21" fmla="*/ 6 h 7"/>
                <a:gd name="T22" fmla="*/ 0 w 13"/>
                <a:gd name="T23" fmla="*/ 6 h 7"/>
                <a:gd name="T24" fmla="*/ 0 w 13"/>
                <a:gd name="T25" fmla="*/ 7 h 7"/>
                <a:gd name="T26" fmla="*/ 11 w 13"/>
                <a:gd name="T27" fmla="*/ 6 h 7"/>
                <a:gd name="T28" fmla="*/ 13 w 13"/>
                <a:gd name="T29" fmla="*/ 6 h 7"/>
                <a:gd name="T30" fmla="*/ 13 w 13"/>
                <a:gd name="T31" fmla="*/ 5 h 7"/>
                <a:gd name="T32" fmla="*/ 13 w 13"/>
                <a:gd name="T33" fmla="*/ 4 h 7"/>
                <a:gd name="T34" fmla="*/ 13 w 13"/>
                <a:gd name="T35" fmla="*/ 4 h 7"/>
                <a:gd name="T36" fmla="*/ 13 w 13"/>
                <a:gd name="T37" fmla="*/ 1 h 7"/>
                <a:gd name="T38" fmla="*/ 13 w 13"/>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7"/>
                <a:gd name="T62" fmla="*/ 13 w 13"/>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7">
                  <a:moveTo>
                    <a:pt x="13" y="1"/>
                  </a:moveTo>
                  <a:lnTo>
                    <a:pt x="13" y="0"/>
                  </a:lnTo>
                  <a:lnTo>
                    <a:pt x="5" y="1"/>
                  </a:lnTo>
                  <a:lnTo>
                    <a:pt x="3" y="1"/>
                  </a:lnTo>
                  <a:lnTo>
                    <a:pt x="3" y="2"/>
                  </a:lnTo>
                  <a:lnTo>
                    <a:pt x="5" y="2"/>
                  </a:lnTo>
                  <a:lnTo>
                    <a:pt x="7" y="2"/>
                  </a:lnTo>
                  <a:lnTo>
                    <a:pt x="5" y="5"/>
                  </a:lnTo>
                  <a:lnTo>
                    <a:pt x="5" y="6"/>
                  </a:lnTo>
                  <a:lnTo>
                    <a:pt x="0" y="6"/>
                  </a:lnTo>
                  <a:lnTo>
                    <a:pt x="0" y="7"/>
                  </a:lnTo>
                  <a:lnTo>
                    <a:pt x="11" y="6"/>
                  </a:lnTo>
                  <a:lnTo>
                    <a:pt x="13" y="6"/>
                  </a:lnTo>
                  <a:lnTo>
                    <a:pt x="13" y="5"/>
                  </a:lnTo>
                  <a:lnTo>
                    <a:pt x="13" y="4"/>
                  </a:lnTo>
                  <a:lnTo>
                    <a:pt x="13"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7" name="Freeform 1418"/>
            <p:cNvSpPr>
              <a:spLocks/>
            </p:cNvSpPr>
            <p:nvPr/>
          </p:nvSpPr>
          <p:spPr bwMode="auto">
            <a:xfrm>
              <a:off x="1780143" y="3488753"/>
              <a:ext cx="1793372" cy="1576246"/>
            </a:xfrm>
            <a:custGeom>
              <a:avLst/>
              <a:gdLst>
                <a:gd name="T0" fmla="*/ 1737 w 1968"/>
                <a:gd name="T1" fmla="*/ 857 h 1356"/>
                <a:gd name="T2" fmla="*/ 1585 w 1968"/>
                <a:gd name="T3" fmla="*/ 771 h 1356"/>
                <a:gd name="T4" fmla="*/ 1425 w 1968"/>
                <a:gd name="T5" fmla="*/ 755 h 1356"/>
                <a:gd name="T6" fmla="*/ 1246 w 1968"/>
                <a:gd name="T7" fmla="*/ 750 h 1356"/>
                <a:gd name="T8" fmla="*/ 1135 w 1968"/>
                <a:gd name="T9" fmla="*/ 689 h 1356"/>
                <a:gd name="T10" fmla="*/ 1059 w 1968"/>
                <a:gd name="T11" fmla="*/ 605 h 1356"/>
                <a:gd name="T12" fmla="*/ 1168 w 1968"/>
                <a:gd name="T13" fmla="*/ 588 h 1356"/>
                <a:gd name="T14" fmla="*/ 1290 w 1968"/>
                <a:gd name="T15" fmla="*/ 569 h 1356"/>
                <a:gd name="T16" fmla="*/ 1358 w 1968"/>
                <a:gd name="T17" fmla="*/ 522 h 1356"/>
                <a:gd name="T18" fmla="*/ 1387 w 1968"/>
                <a:gd name="T19" fmla="*/ 498 h 1356"/>
                <a:gd name="T20" fmla="*/ 1474 w 1968"/>
                <a:gd name="T21" fmla="*/ 448 h 1356"/>
                <a:gd name="T22" fmla="*/ 1562 w 1968"/>
                <a:gd name="T23" fmla="*/ 442 h 1356"/>
                <a:gd name="T24" fmla="*/ 1499 w 1968"/>
                <a:gd name="T25" fmla="*/ 380 h 1356"/>
                <a:gd name="T26" fmla="*/ 1602 w 1968"/>
                <a:gd name="T27" fmla="*/ 336 h 1356"/>
                <a:gd name="T28" fmla="*/ 1570 w 1968"/>
                <a:gd name="T29" fmla="*/ 291 h 1356"/>
                <a:gd name="T30" fmla="*/ 1530 w 1968"/>
                <a:gd name="T31" fmla="*/ 235 h 1356"/>
                <a:gd name="T32" fmla="*/ 1436 w 1968"/>
                <a:gd name="T33" fmla="*/ 239 h 1356"/>
                <a:gd name="T34" fmla="*/ 1328 w 1968"/>
                <a:gd name="T35" fmla="*/ 208 h 1356"/>
                <a:gd name="T36" fmla="*/ 1322 w 1968"/>
                <a:gd name="T37" fmla="*/ 350 h 1356"/>
                <a:gd name="T38" fmla="*/ 1187 w 1968"/>
                <a:gd name="T39" fmla="*/ 300 h 1356"/>
                <a:gd name="T40" fmla="*/ 1137 w 1968"/>
                <a:gd name="T41" fmla="*/ 182 h 1356"/>
                <a:gd name="T42" fmla="*/ 1153 w 1968"/>
                <a:gd name="T43" fmla="*/ 136 h 1356"/>
                <a:gd name="T44" fmla="*/ 1271 w 1968"/>
                <a:gd name="T45" fmla="*/ 82 h 1356"/>
                <a:gd name="T46" fmla="*/ 1179 w 1968"/>
                <a:gd name="T47" fmla="*/ 85 h 1356"/>
                <a:gd name="T48" fmla="*/ 1099 w 1968"/>
                <a:gd name="T49" fmla="*/ 6 h 1356"/>
                <a:gd name="T50" fmla="*/ 1097 w 1968"/>
                <a:gd name="T51" fmla="*/ 73 h 1356"/>
                <a:gd name="T52" fmla="*/ 1033 w 1968"/>
                <a:gd name="T53" fmla="*/ 96 h 1356"/>
                <a:gd name="T54" fmla="*/ 913 w 1968"/>
                <a:gd name="T55" fmla="*/ 72 h 1356"/>
                <a:gd name="T56" fmla="*/ 899 w 1968"/>
                <a:gd name="T57" fmla="*/ 111 h 1356"/>
                <a:gd name="T58" fmla="*/ 781 w 1968"/>
                <a:gd name="T59" fmla="*/ 89 h 1356"/>
                <a:gd name="T60" fmla="*/ 642 w 1968"/>
                <a:gd name="T61" fmla="*/ 49 h 1356"/>
                <a:gd name="T62" fmla="*/ 524 w 1968"/>
                <a:gd name="T63" fmla="*/ 66 h 1356"/>
                <a:gd name="T64" fmla="*/ 465 w 1968"/>
                <a:gd name="T65" fmla="*/ 73 h 1356"/>
                <a:gd name="T66" fmla="*/ 225 w 1968"/>
                <a:gd name="T67" fmla="*/ 30 h 1356"/>
                <a:gd name="T68" fmla="*/ 120 w 1968"/>
                <a:gd name="T69" fmla="*/ 39 h 1356"/>
                <a:gd name="T70" fmla="*/ 84 w 1968"/>
                <a:gd name="T71" fmla="*/ 111 h 1356"/>
                <a:gd name="T72" fmla="*/ 63 w 1968"/>
                <a:gd name="T73" fmla="*/ 130 h 1356"/>
                <a:gd name="T74" fmla="*/ 109 w 1968"/>
                <a:gd name="T75" fmla="*/ 158 h 1356"/>
                <a:gd name="T76" fmla="*/ 46 w 1968"/>
                <a:gd name="T77" fmla="*/ 224 h 1356"/>
                <a:gd name="T78" fmla="*/ 115 w 1968"/>
                <a:gd name="T79" fmla="*/ 258 h 1356"/>
                <a:gd name="T80" fmla="*/ 67 w 1968"/>
                <a:gd name="T81" fmla="*/ 313 h 1356"/>
                <a:gd name="T82" fmla="*/ 166 w 1968"/>
                <a:gd name="T83" fmla="*/ 286 h 1356"/>
                <a:gd name="T84" fmla="*/ 269 w 1968"/>
                <a:gd name="T85" fmla="*/ 217 h 1356"/>
                <a:gd name="T86" fmla="*/ 290 w 1968"/>
                <a:gd name="T87" fmla="*/ 235 h 1356"/>
                <a:gd name="T88" fmla="*/ 370 w 1968"/>
                <a:gd name="T89" fmla="*/ 239 h 1356"/>
                <a:gd name="T90" fmla="*/ 467 w 1968"/>
                <a:gd name="T91" fmla="*/ 262 h 1356"/>
                <a:gd name="T92" fmla="*/ 509 w 1968"/>
                <a:gd name="T93" fmla="*/ 276 h 1356"/>
                <a:gd name="T94" fmla="*/ 553 w 1968"/>
                <a:gd name="T95" fmla="*/ 314 h 1356"/>
                <a:gd name="T96" fmla="*/ 595 w 1968"/>
                <a:gd name="T97" fmla="*/ 363 h 1356"/>
                <a:gd name="T98" fmla="*/ 671 w 1968"/>
                <a:gd name="T99" fmla="*/ 391 h 1356"/>
                <a:gd name="T100" fmla="*/ 650 w 1968"/>
                <a:gd name="T101" fmla="*/ 458 h 1356"/>
                <a:gd name="T102" fmla="*/ 770 w 1968"/>
                <a:gd name="T103" fmla="*/ 585 h 1356"/>
                <a:gd name="T104" fmla="*/ 848 w 1968"/>
                <a:gd name="T105" fmla="*/ 639 h 1356"/>
                <a:gd name="T106" fmla="*/ 859 w 1968"/>
                <a:gd name="T107" fmla="*/ 619 h 1356"/>
                <a:gd name="T108" fmla="*/ 1036 w 1968"/>
                <a:gd name="T109" fmla="*/ 714 h 1356"/>
                <a:gd name="T110" fmla="*/ 1276 w 1968"/>
                <a:gd name="T111" fmla="*/ 778 h 1356"/>
                <a:gd name="T112" fmla="*/ 1303 w 1968"/>
                <a:gd name="T113" fmla="*/ 862 h 1356"/>
                <a:gd name="T114" fmla="*/ 1398 w 1968"/>
                <a:gd name="T115" fmla="*/ 1190 h 1356"/>
                <a:gd name="T116" fmla="*/ 1400 w 1968"/>
                <a:gd name="T117" fmla="*/ 1260 h 1356"/>
                <a:gd name="T118" fmla="*/ 1389 w 1968"/>
                <a:gd name="T119" fmla="*/ 1296 h 1356"/>
                <a:gd name="T120" fmla="*/ 1434 w 1968"/>
                <a:gd name="T121" fmla="*/ 1356 h 1356"/>
                <a:gd name="T122" fmla="*/ 1535 w 1968"/>
                <a:gd name="T123" fmla="*/ 1224 h 1356"/>
                <a:gd name="T124" fmla="*/ 1716 w 1968"/>
                <a:gd name="T125" fmla="*/ 1114 h 1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68"/>
                <a:gd name="T190" fmla="*/ 0 h 1356"/>
                <a:gd name="T191" fmla="*/ 1968 w 1968"/>
                <a:gd name="T192" fmla="*/ 1356 h 1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68" h="1356">
                  <a:moveTo>
                    <a:pt x="1960" y="885"/>
                  </a:moveTo>
                  <a:lnTo>
                    <a:pt x="1958" y="884"/>
                  </a:lnTo>
                  <a:lnTo>
                    <a:pt x="1943" y="884"/>
                  </a:lnTo>
                  <a:lnTo>
                    <a:pt x="1941" y="884"/>
                  </a:lnTo>
                  <a:lnTo>
                    <a:pt x="1939" y="883"/>
                  </a:lnTo>
                  <a:lnTo>
                    <a:pt x="1937" y="883"/>
                  </a:lnTo>
                  <a:lnTo>
                    <a:pt x="1895" y="867"/>
                  </a:lnTo>
                  <a:lnTo>
                    <a:pt x="1867" y="867"/>
                  </a:lnTo>
                  <a:lnTo>
                    <a:pt x="1846" y="864"/>
                  </a:lnTo>
                  <a:lnTo>
                    <a:pt x="1844" y="864"/>
                  </a:lnTo>
                  <a:lnTo>
                    <a:pt x="1842" y="864"/>
                  </a:lnTo>
                  <a:lnTo>
                    <a:pt x="1842" y="862"/>
                  </a:lnTo>
                  <a:lnTo>
                    <a:pt x="1829" y="865"/>
                  </a:lnTo>
                  <a:lnTo>
                    <a:pt x="1827" y="865"/>
                  </a:lnTo>
                  <a:lnTo>
                    <a:pt x="1827" y="864"/>
                  </a:lnTo>
                  <a:lnTo>
                    <a:pt x="1829" y="862"/>
                  </a:lnTo>
                  <a:lnTo>
                    <a:pt x="1829" y="861"/>
                  </a:lnTo>
                  <a:lnTo>
                    <a:pt x="1827" y="860"/>
                  </a:lnTo>
                  <a:lnTo>
                    <a:pt x="1825" y="861"/>
                  </a:lnTo>
                  <a:lnTo>
                    <a:pt x="1825" y="860"/>
                  </a:lnTo>
                  <a:lnTo>
                    <a:pt x="1827" y="858"/>
                  </a:lnTo>
                  <a:lnTo>
                    <a:pt x="1825" y="857"/>
                  </a:lnTo>
                  <a:lnTo>
                    <a:pt x="1821" y="856"/>
                  </a:lnTo>
                  <a:lnTo>
                    <a:pt x="1819" y="856"/>
                  </a:lnTo>
                  <a:lnTo>
                    <a:pt x="1817" y="857"/>
                  </a:lnTo>
                  <a:lnTo>
                    <a:pt x="1815" y="857"/>
                  </a:lnTo>
                  <a:lnTo>
                    <a:pt x="1815" y="856"/>
                  </a:lnTo>
                  <a:lnTo>
                    <a:pt x="1815" y="854"/>
                  </a:lnTo>
                  <a:lnTo>
                    <a:pt x="1813" y="853"/>
                  </a:lnTo>
                  <a:lnTo>
                    <a:pt x="1808" y="853"/>
                  </a:lnTo>
                  <a:lnTo>
                    <a:pt x="1806" y="852"/>
                  </a:lnTo>
                  <a:lnTo>
                    <a:pt x="1804" y="852"/>
                  </a:lnTo>
                  <a:lnTo>
                    <a:pt x="1802" y="851"/>
                  </a:lnTo>
                  <a:lnTo>
                    <a:pt x="1798" y="851"/>
                  </a:lnTo>
                  <a:lnTo>
                    <a:pt x="1785" y="849"/>
                  </a:lnTo>
                  <a:lnTo>
                    <a:pt x="1777" y="849"/>
                  </a:lnTo>
                  <a:lnTo>
                    <a:pt x="1775" y="849"/>
                  </a:lnTo>
                  <a:lnTo>
                    <a:pt x="1773" y="851"/>
                  </a:lnTo>
                  <a:lnTo>
                    <a:pt x="1773" y="852"/>
                  </a:lnTo>
                  <a:lnTo>
                    <a:pt x="1768" y="856"/>
                  </a:lnTo>
                  <a:lnTo>
                    <a:pt x="1762" y="856"/>
                  </a:lnTo>
                  <a:lnTo>
                    <a:pt x="1762" y="857"/>
                  </a:lnTo>
                  <a:lnTo>
                    <a:pt x="1758" y="860"/>
                  </a:lnTo>
                  <a:lnTo>
                    <a:pt x="1758" y="861"/>
                  </a:lnTo>
                  <a:lnTo>
                    <a:pt x="1758" y="862"/>
                  </a:lnTo>
                  <a:lnTo>
                    <a:pt x="1756" y="862"/>
                  </a:lnTo>
                  <a:lnTo>
                    <a:pt x="1756" y="860"/>
                  </a:lnTo>
                  <a:lnTo>
                    <a:pt x="1756" y="858"/>
                  </a:lnTo>
                  <a:lnTo>
                    <a:pt x="1754" y="858"/>
                  </a:lnTo>
                  <a:lnTo>
                    <a:pt x="1752" y="859"/>
                  </a:lnTo>
                  <a:lnTo>
                    <a:pt x="1741" y="858"/>
                  </a:lnTo>
                  <a:lnTo>
                    <a:pt x="1741" y="859"/>
                  </a:lnTo>
                  <a:lnTo>
                    <a:pt x="1739" y="859"/>
                  </a:lnTo>
                  <a:lnTo>
                    <a:pt x="1739" y="858"/>
                  </a:lnTo>
                  <a:lnTo>
                    <a:pt x="1737" y="858"/>
                  </a:lnTo>
                  <a:lnTo>
                    <a:pt x="1733" y="859"/>
                  </a:lnTo>
                  <a:lnTo>
                    <a:pt x="1730" y="859"/>
                  </a:lnTo>
                  <a:lnTo>
                    <a:pt x="1726" y="858"/>
                  </a:lnTo>
                  <a:lnTo>
                    <a:pt x="1726" y="859"/>
                  </a:lnTo>
                  <a:lnTo>
                    <a:pt x="1724" y="860"/>
                  </a:lnTo>
                  <a:lnTo>
                    <a:pt x="1724" y="859"/>
                  </a:lnTo>
                  <a:lnTo>
                    <a:pt x="1724" y="858"/>
                  </a:lnTo>
                  <a:lnTo>
                    <a:pt x="1726" y="858"/>
                  </a:lnTo>
                  <a:lnTo>
                    <a:pt x="1728" y="858"/>
                  </a:lnTo>
                  <a:lnTo>
                    <a:pt x="1730" y="858"/>
                  </a:lnTo>
                  <a:lnTo>
                    <a:pt x="1733" y="858"/>
                  </a:lnTo>
                  <a:lnTo>
                    <a:pt x="1735" y="858"/>
                  </a:lnTo>
                  <a:lnTo>
                    <a:pt x="1737" y="857"/>
                  </a:lnTo>
                  <a:lnTo>
                    <a:pt x="1737" y="853"/>
                  </a:lnTo>
                  <a:lnTo>
                    <a:pt x="1735" y="853"/>
                  </a:lnTo>
                  <a:lnTo>
                    <a:pt x="1733" y="852"/>
                  </a:lnTo>
                  <a:lnTo>
                    <a:pt x="1733" y="851"/>
                  </a:lnTo>
                  <a:lnTo>
                    <a:pt x="1735" y="851"/>
                  </a:lnTo>
                  <a:lnTo>
                    <a:pt x="1735" y="850"/>
                  </a:lnTo>
                  <a:lnTo>
                    <a:pt x="1733" y="850"/>
                  </a:lnTo>
                  <a:lnTo>
                    <a:pt x="1730" y="851"/>
                  </a:lnTo>
                  <a:lnTo>
                    <a:pt x="1730" y="852"/>
                  </a:lnTo>
                  <a:lnTo>
                    <a:pt x="1726" y="852"/>
                  </a:lnTo>
                  <a:lnTo>
                    <a:pt x="1726" y="850"/>
                  </a:lnTo>
                  <a:lnTo>
                    <a:pt x="1726" y="848"/>
                  </a:lnTo>
                  <a:lnTo>
                    <a:pt x="1726" y="846"/>
                  </a:lnTo>
                  <a:lnTo>
                    <a:pt x="1741" y="837"/>
                  </a:lnTo>
                  <a:lnTo>
                    <a:pt x="1743" y="836"/>
                  </a:lnTo>
                  <a:lnTo>
                    <a:pt x="1745" y="835"/>
                  </a:lnTo>
                  <a:lnTo>
                    <a:pt x="1747" y="830"/>
                  </a:lnTo>
                  <a:lnTo>
                    <a:pt x="1745" y="829"/>
                  </a:lnTo>
                  <a:lnTo>
                    <a:pt x="1743" y="829"/>
                  </a:lnTo>
                  <a:lnTo>
                    <a:pt x="1739" y="829"/>
                  </a:lnTo>
                  <a:lnTo>
                    <a:pt x="1737" y="824"/>
                  </a:lnTo>
                  <a:lnTo>
                    <a:pt x="1730" y="813"/>
                  </a:lnTo>
                  <a:lnTo>
                    <a:pt x="1726" y="810"/>
                  </a:lnTo>
                  <a:lnTo>
                    <a:pt x="1724" y="810"/>
                  </a:lnTo>
                  <a:lnTo>
                    <a:pt x="1724" y="811"/>
                  </a:lnTo>
                  <a:lnTo>
                    <a:pt x="1722" y="811"/>
                  </a:lnTo>
                  <a:lnTo>
                    <a:pt x="1712" y="819"/>
                  </a:lnTo>
                  <a:lnTo>
                    <a:pt x="1722" y="811"/>
                  </a:lnTo>
                  <a:lnTo>
                    <a:pt x="1722" y="809"/>
                  </a:lnTo>
                  <a:lnTo>
                    <a:pt x="1712" y="804"/>
                  </a:lnTo>
                  <a:lnTo>
                    <a:pt x="1690" y="798"/>
                  </a:lnTo>
                  <a:lnTo>
                    <a:pt x="1688" y="798"/>
                  </a:lnTo>
                  <a:lnTo>
                    <a:pt x="1686" y="800"/>
                  </a:lnTo>
                  <a:lnTo>
                    <a:pt x="1686" y="797"/>
                  </a:lnTo>
                  <a:lnTo>
                    <a:pt x="1672" y="796"/>
                  </a:lnTo>
                  <a:lnTo>
                    <a:pt x="1650" y="797"/>
                  </a:lnTo>
                  <a:lnTo>
                    <a:pt x="1644" y="796"/>
                  </a:lnTo>
                  <a:lnTo>
                    <a:pt x="1642" y="797"/>
                  </a:lnTo>
                  <a:lnTo>
                    <a:pt x="1640" y="796"/>
                  </a:lnTo>
                  <a:lnTo>
                    <a:pt x="1638" y="794"/>
                  </a:lnTo>
                  <a:lnTo>
                    <a:pt x="1636" y="793"/>
                  </a:lnTo>
                  <a:lnTo>
                    <a:pt x="1631" y="790"/>
                  </a:lnTo>
                  <a:lnTo>
                    <a:pt x="1629" y="789"/>
                  </a:lnTo>
                  <a:lnTo>
                    <a:pt x="1625" y="789"/>
                  </a:lnTo>
                  <a:lnTo>
                    <a:pt x="1621" y="789"/>
                  </a:lnTo>
                  <a:lnTo>
                    <a:pt x="1619" y="788"/>
                  </a:lnTo>
                  <a:lnTo>
                    <a:pt x="1619" y="785"/>
                  </a:lnTo>
                  <a:lnTo>
                    <a:pt x="1604" y="777"/>
                  </a:lnTo>
                  <a:lnTo>
                    <a:pt x="1602" y="777"/>
                  </a:lnTo>
                  <a:lnTo>
                    <a:pt x="1600" y="777"/>
                  </a:lnTo>
                  <a:lnTo>
                    <a:pt x="1596" y="774"/>
                  </a:lnTo>
                  <a:lnTo>
                    <a:pt x="1591" y="774"/>
                  </a:lnTo>
                  <a:lnTo>
                    <a:pt x="1589" y="776"/>
                  </a:lnTo>
                  <a:lnTo>
                    <a:pt x="1587" y="776"/>
                  </a:lnTo>
                  <a:lnTo>
                    <a:pt x="1583" y="776"/>
                  </a:lnTo>
                  <a:lnTo>
                    <a:pt x="1583" y="774"/>
                  </a:lnTo>
                  <a:lnTo>
                    <a:pt x="1585" y="774"/>
                  </a:lnTo>
                  <a:lnTo>
                    <a:pt x="1587" y="773"/>
                  </a:lnTo>
                  <a:lnTo>
                    <a:pt x="1585" y="771"/>
                  </a:lnTo>
                  <a:lnTo>
                    <a:pt x="1583" y="769"/>
                  </a:lnTo>
                  <a:lnTo>
                    <a:pt x="1581" y="768"/>
                  </a:lnTo>
                  <a:lnTo>
                    <a:pt x="1568" y="764"/>
                  </a:lnTo>
                  <a:lnTo>
                    <a:pt x="1564" y="765"/>
                  </a:lnTo>
                  <a:lnTo>
                    <a:pt x="1562" y="764"/>
                  </a:lnTo>
                  <a:lnTo>
                    <a:pt x="1562" y="763"/>
                  </a:lnTo>
                  <a:lnTo>
                    <a:pt x="1560" y="762"/>
                  </a:lnTo>
                  <a:lnTo>
                    <a:pt x="1558" y="761"/>
                  </a:lnTo>
                  <a:lnTo>
                    <a:pt x="1554" y="761"/>
                  </a:lnTo>
                  <a:lnTo>
                    <a:pt x="1554" y="760"/>
                  </a:lnTo>
                  <a:lnTo>
                    <a:pt x="1556" y="760"/>
                  </a:lnTo>
                  <a:lnTo>
                    <a:pt x="1558" y="758"/>
                  </a:lnTo>
                  <a:lnTo>
                    <a:pt x="1562" y="758"/>
                  </a:lnTo>
                  <a:lnTo>
                    <a:pt x="1564" y="758"/>
                  </a:lnTo>
                  <a:lnTo>
                    <a:pt x="1566" y="758"/>
                  </a:lnTo>
                  <a:lnTo>
                    <a:pt x="1568" y="757"/>
                  </a:lnTo>
                  <a:lnTo>
                    <a:pt x="1537" y="757"/>
                  </a:lnTo>
                  <a:lnTo>
                    <a:pt x="1535" y="758"/>
                  </a:lnTo>
                  <a:lnTo>
                    <a:pt x="1537" y="758"/>
                  </a:lnTo>
                  <a:lnTo>
                    <a:pt x="1543" y="758"/>
                  </a:lnTo>
                  <a:lnTo>
                    <a:pt x="1541" y="760"/>
                  </a:lnTo>
                  <a:lnTo>
                    <a:pt x="1535" y="760"/>
                  </a:lnTo>
                  <a:lnTo>
                    <a:pt x="1528" y="761"/>
                  </a:lnTo>
                  <a:lnTo>
                    <a:pt x="1518" y="762"/>
                  </a:lnTo>
                  <a:lnTo>
                    <a:pt x="1511" y="761"/>
                  </a:lnTo>
                  <a:lnTo>
                    <a:pt x="1509" y="760"/>
                  </a:lnTo>
                  <a:lnTo>
                    <a:pt x="1509" y="758"/>
                  </a:lnTo>
                  <a:lnTo>
                    <a:pt x="1507" y="758"/>
                  </a:lnTo>
                  <a:lnTo>
                    <a:pt x="1480" y="760"/>
                  </a:lnTo>
                  <a:lnTo>
                    <a:pt x="1478" y="758"/>
                  </a:lnTo>
                  <a:lnTo>
                    <a:pt x="1476" y="754"/>
                  </a:lnTo>
                  <a:lnTo>
                    <a:pt x="1474" y="753"/>
                  </a:lnTo>
                  <a:lnTo>
                    <a:pt x="1457" y="752"/>
                  </a:lnTo>
                  <a:lnTo>
                    <a:pt x="1455" y="749"/>
                  </a:lnTo>
                  <a:lnTo>
                    <a:pt x="1453" y="746"/>
                  </a:lnTo>
                  <a:lnTo>
                    <a:pt x="1450" y="745"/>
                  </a:lnTo>
                  <a:lnTo>
                    <a:pt x="1448" y="746"/>
                  </a:lnTo>
                  <a:lnTo>
                    <a:pt x="1446" y="749"/>
                  </a:lnTo>
                  <a:lnTo>
                    <a:pt x="1448" y="749"/>
                  </a:lnTo>
                  <a:lnTo>
                    <a:pt x="1453" y="749"/>
                  </a:lnTo>
                  <a:lnTo>
                    <a:pt x="1453" y="750"/>
                  </a:lnTo>
                  <a:lnTo>
                    <a:pt x="1453" y="752"/>
                  </a:lnTo>
                  <a:lnTo>
                    <a:pt x="1438" y="753"/>
                  </a:lnTo>
                  <a:lnTo>
                    <a:pt x="1434" y="755"/>
                  </a:lnTo>
                  <a:lnTo>
                    <a:pt x="1431" y="755"/>
                  </a:lnTo>
                  <a:lnTo>
                    <a:pt x="1429" y="755"/>
                  </a:lnTo>
                  <a:lnTo>
                    <a:pt x="1429" y="756"/>
                  </a:lnTo>
                  <a:lnTo>
                    <a:pt x="1429" y="760"/>
                  </a:lnTo>
                  <a:lnTo>
                    <a:pt x="1434" y="765"/>
                  </a:lnTo>
                  <a:lnTo>
                    <a:pt x="1434" y="769"/>
                  </a:lnTo>
                  <a:lnTo>
                    <a:pt x="1431" y="771"/>
                  </a:lnTo>
                  <a:lnTo>
                    <a:pt x="1429" y="771"/>
                  </a:lnTo>
                  <a:lnTo>
                    <a:pt x="1427" y="771"/>
                  </a:lnTo>
                  <a:lnTo>
                    <a:pt x="1425" y="771"/>
                  </a:lnTo>
                  <a:lnTo>
                    <a:pt x="1425" y="769"/>
                  </a:lnTo>
                  <a:lnTo>
                    <a:pt x="1423" y="768"/>
                  </a:lnTo>
                  <a:lnTo>
                    <a:pt x="1421" y="766"/>
                  </a:lnTo>
                  <a:lnTo>
                    <a:pt x="1421" y="765"/>
                  </a:lnTo>
                  <a:lnTo>
                    <a:pt x="1421" y="763"/>
                  </a:lnTo>
                  <a:lnTo>
                    <a:pt x="1421" y="762"/>
                  </a:lnTo>
                  <a:lnTo>
                    <a:pt x="1425" y="760"/>
                  </a:lnTo>
                  <a:lnTo>
                    <a:pt x="1427" y="756"/>
                  </a:lnTo>
                  <a:lnTo>
                    <a:pt x="1425" y="756"/>
                  </a:lnTo>
                  <a:lnTo>
                    <a:pt x="1425" y="755"/>
                  </a:lnTo>
                  <a:lnTo>
                    <a:pt x="1423" y="753"/>
                  </a:lnTo>
                  <a:lnTo>
                    <a:pt x="1423" y="750"/>
                  </a:lnTo>
                  <a:lnTo>
                    <a:pt x="1427" y="749"/>
                  </a:lnTo>
                  <a:lnTo>
                    <a:pt x="1429" y="748"/>
                  </a:lnTo>
                  <a:lnTo>
                    <a:pt x="1431" y="747"/>
                  </a:lnTo>
                  <a:lnTo>
                    <a:pt x="1431" y="745"/>
                  </a:lnTo>
                  <a:lnTo>
                    <a:pt x="1429" y="745"/>
                  </a:lnTo>
                  <a:lnTo>
                    <a:pt x="1425" y="744"/>
                  </a:lnTo>
                  <a:lnTo>
                    <a:pt x="1423" y="745"/>
                  </a:lnTo>
                  <a:lnTo>
                    <a:pt x="1423" y="744"/>
                  </a:lnTo>
                  <a:lnTo>
                    <a:pt x="1423" y="745"/>
                  </a:lnTo>
                  <a:lnTo>
                    <a:pt x="1423" y="746"/>
                  </a:lnTo>
                  <a:lnTo>
                    <a:pt x="1421" y="746"/>
                  </a:lnTo>
                  <a:lnTo>
                    <a:pt x="1419" y="745"/>
                  </a:lnTo>
                  <a:lnTo>
                    <a:pt x="1419" y="746"/>
                  </a:lnTo>
                  <a:lnTo>
                    <a:pt x="1419" y="747"/>
                  </a:lnTo>
                  <a:lnTo>
                    <a:pt x="1417" y="748"/>
                  </a:lnTo>
                  <a:lnTo>
                    <a:pt x="1396" y="753"/>
                  </a:lnTo>
                  <a:lnTo>
                    <a:pt x="1387" y="753"/>
                  </a:lnTo>
                  <a:lnTo>
                    <a:pt x="1385" y="756"/>
                  </a:lnTo>
                  <a:lnTo>
                    <a:pt x="1383" y="757"/>
                  </a:lnTo>
                  <a:lnTo>
                    <a:pt x="1383" y="755"/>
                  </a:lnTo>
                  <a:lnTo>
                    <a:pt x="1377" y="755"/>
                  </a:lnTo>
                  <a:lnTo>
                    <a:pt x="1375" y="755"/>
                  </a:lnTo>
                  <a:lnTo>
                    <a:pt x="1368" y="758"/>
                  </a:lnTo>
                  <a:lnTo>
                    <a:pt x="1366" y="758"/>
                  </a:lnTo>
                  <a:lnTo>
                    <a:pt x="1366" y="766"/>
                  </a:lnTo>
                  <a:lnTo>
                    <a:pt x="1364" y="768"/>
                  </a:lnTo>
                  <a:lnTo>
                    <a:pt x="1360" y="768"/>
                  </a:lnTo>
                  <a:lnTo>
                    <a:pt x="1358" y="769"/>
                  </a:lnTo>
                  <a:lnTo>
                    <a:pt x="1354" y="772"/>
                  </a:lnTo>
                  <a:lnTo>
                    <a:pt x="1349" y="774"/>
                  </a:lnTo>
                  <a:lnTo>
                    <a:pt x="1347" y="774"/>
                  </a:lnTo>
                  <a:lnTo>
                    <a:pt x="1347" y="776"/>
                  </a:lnTo>
                  <a:lnTo>
                    <a:pt x="1349" y="776"/>
                  </a:lnTo>
                  <a:lnTo>
                    <a:pt x="1349" y="778"/>
                  </a:lnTo>
                  <a:lnTo>
                    <a:pt x="1349" y="779"/>
                  </a:lnTo>
                  <a:lnTo>
                    <a:pt x="1347" y="779"/>
                  </a:lnTo>
                  <a:lnTo>
                    <a:pt x="1341" y="774"/>
                  </a:lnTo>
                  <a:lnTo>
                    <a:pt x="1328" y="769"/>
                  </a:lnTo>
                  <a:lnTo>
                    <a:pt x="1309" y="766"/>
                  </a:lnTo>
                  <a:lnTo>
                    <a:pt x="1307" y="766"/>
                  </a:lnTo>
                  <a:lnTo>
                    <a:pt x="1305" y="766"/>
                  </a:lnTo>
                  <a:lnTo>
                    <a:pt x="1305" y="768"/>
                  </a:lnTo>
                  <a:lnTo>
                    <a:pt x="1305" y="769"/>
                  </a:lnTo>
                  <a:lnTo>
                    <a:pt x="1305" y="770"/>
                  </a:lnTo>
                  <a:lnTo>
                    <a:pt x="1303" y="771"/>
                  </a:lnTo>
                  <a:lnTo>
                    <a:pt x="1301" y="771"/>
                  </a:lnTo>
                  <a:lnTo>
                    <a:pt x="1301" y="769"/>
                  </a:lnTo>
                  <a:lnTo>
                    <a:pt x="1299" y="769"/>
                  </a:lnTo>
                  <a:lnTo>
                    <a:pt x="1295" y="771"/>
                  </a:lnTo>
                  <a:lnTo>
                    <a:pt x="1290" y="771"/>
                  </a:lnTo>
                  <a:lnTo>
                    <a:pt x="1288" y="771"/>
                  </a:lnTo>
                  <a:lnTo>
                    <a:pt x="1286" y="772"/>
                  </a:lnTo>
                  <a:lnTo>
                    <a:pt x="1282" y="772"/>
                  </a:lnTo>
                  <a:lnTo>
                    <a:pt x="1276" y="771"/>
                  </a:lnTo>
                  <a:lnTo>
                    <a:pt x="1269" y="771"/>
                  </a:lnTo>
                  <a:lnTo>
                    <a:pt x="1269" y="770"/>
                  </a:lnTo>
                  <a:lnTo>
                    <a:pt x="1267" y="769"/>
                  </a:lnTo>
                  <a:lnTo>
                    <a:pt x="1267" y="768"/>
                  </a:lnTo>
                  <a:lnTo>
                    <a:pt x="1265" y="766"/>
                  </a:lnTo>
                  <a:lnTo>
                    <a:pt x="1263" y="766"/>
                  </a:lnTo>
                  <a:lnTo>
                    <a:pt x="1250" y="760"/>
                  </a:lnTo>
                  <a:lnTo>
                    <a:pt x="1248" y="756"/>
                  </a:lnTo>
                  <a:lnTo>
                    <a:pt x="1240" y="756"/>
                  </a:lnTo>
                  <a:lnTo>
                    <a:pt x="1248" y="756"/>
                  </a:lnTo>
                  <a:lnTo>
                    <a:pt x="1246" y="755"/>
                  </a:lnTo>
                  <a:lnTo>
                    <a:pt x="1246" y="753"/>
                  </a:lnTo>
                  <a:lnTo>
                    <a:pt x="1244" y="752"/>
                  </a:lnTo>
                  <a:lnTo>
                    <a:pt x="1246" y="750"/>
                  </a:lnTo>
                  <a:lnTo>
                    <a:pt x="1252" y="722"/>
                  </a:lnTo>
                  <a:lnTo>
                    <a:pt x="1250" y="722"/>
                  </a:lnTo>
                  <a:lnTo>
                    <a:pt x="1252" y="722"/>
                  </a:lnTo>
                  <a:lnTo>
                    <a:pt x="1252" y="721"/>
                  </a:lnTo>
                  <a:lnTo>
                    <a:pt x="1250" y="720"/>
                  </a:lnTo>
                  <a:lnTo>
                    <a:pt x="1244" y="718"/>
                  </a:lnTo>
                  <a:lnTo>
                    <a:pt x="1242" y="716"/>
                  </a:lnTo>
                  <a:lnTo>
                    <a:pt x="1238" y="716"/>
                  </a:lnTo>
                  <a:lnTo>
                    <a:pt x="1231" y="715"/>
                  </a:lnTo>
                  <a:lnTo>
                    <a:pt x="1227" y="715"/>
                  </a:lnTo>
                  <a:lnTo>
                    <a:pt x="1225" y="714"/>
                  </a:lnTo>
                  <a:lnTo>
                    <a:pt x="1223" y="715"/>
                  </a:lnTo>
                  <a:lnTo>
                    <a:pt x="1219" y="715"/>
                  </a:lnTo>
                  <a:lnTo>
                    <a:pt x="1217" y="714"/>
                  </a:lnTo>
                  <a:lnTo>
                    <a:pt x="1212" y="714"/>
                  </a:lnTo>
                  <a:lnTo>
                    <a:pt x="1212" y="715"/>
                  </a:lnTo>
                  <a:lnTo>
                    <a:pt x="1179" y="716"/>
                  </a:lnTo>
                  <a:lnTo>
                    <a:pt x="1177" y="717"/>
                  </a:lnTo>
                  <a:lnTo>
                    <a:pt x="1168" y="721"/>
                  </a:lnTo>
                  <a:lnTo>
                    <a:pt x="1177" y="717"/>
                  </a:lnTo>
                  <a:lnTo>
                    <a:pt x="1179" y="716"/>
                  </a:lnTo>
                  <a:lnTo>
                    <a:pt x="1177" y="715"/>
                  </a:lnTo>
                  <a:lnTo>
                    <a:pt x="1175" y="716"/>
                  </a:lnTo>
                  <a:lnTo>
                    <a:pt x="1172" y="716"/>
                  </a:lnTo>
                  <a:lnTo>
                    <a:pt x="1170" y="715"/>
                  </a:lnTo>
                  <a:lnTo>
                    <a:pt x="1170" y="714"/>
                  </a:lnTo>
                  <a:lnTo>
                    <a:pt x="1170" y="713"/>
                  </a:lnTo>
                  <a:lnTo>
                    <a:pt x="1177" y="709"/>
                  </a:lnTo>
                  <a:lnTo>
                    <a:pt x="1179" y="708"/>
                  </a:lnTo>
                  <a:lnTo>
                    <a:pt x="1179" y="699"/>
                  </a:lnTo>
                  <a:lnTo>
                    <a:pt x="1181" y="696"/>
                  </a:lnTo>
                  <a:lnTo>
                    <a:pt x="1181" y="694"/>
                  </a:lnTo>
                  <a:lnTo>
                    <a:pt x="1179" y="693"/>
                  </a:lnTo>
                  <a:lnTo>
                    <a:pt x="1177" y="693"/>
                  </a:lnTo>
                  <a:lnTo>
                    <a:pt x="1179" y="692"/>
                  </a:lnTo>
                  <a:lnTo>
                    <a:pt x="1181" y="690"/>
                  </a:lnTo>
                  <a:lnTo>
                    <a:pt x="1183" y="690"/>
                  </a:lnTo>
                  <a:lnTo>
                    <a:pt x="1181" y="692"/>
                  </a:lnTo>
                  <a:lnTo>
                    <a:pt x="1183" y="693"/>
                  </a:lnTo>
                  <a:lnTo>
                    <a:pt x="1185" y="693"/>
                  </a:lnTo>
                  <a:lnTo>
                    <a:pt x="1183" y="696"/>
                  </a:lnTo>
                  <a:lnTo>
                    <a:pt x="1185" y="697"/>
                  </a:lnTo>
                  <a:lnTo>
                    <a:pt x="1189" y="686"/>
                  </a:lnTo>
                  <a:lnTo>
                    <a:pt x="1189" y="685"/>
                  </a:lnTo>
                  <a:lnTo>
                    <a:pt x="1191" y="684"/>
                  </a:lnTo>
                  <a:lnTo>
                    <a:pt x="1191" y="683"/>
                  </a:lnTo>
                  <a:lnTo>
                    <a:pt x="1189" y="683"/>
                  </a:lnTo>
                  <a:lnTo>
                    <a:pt x="1191" y="681"/>
                  </a:lnTo>
                  <a:lnTo>
                    <a:pt x="1191" y="678"/>
                  </a:lnTo>
                  <a:lnTo>
                    <a:pt x="1194" y="676"/>
                  </a:lnTo>
                  <a:lnTo>
                    <a:pt x="1200" y="673"/>
                  </a:lnTo>
                  <a:lnTo>
                    <a:pt x="1200" y="670"/>
                  </a:lnTo>
                  <a:lnTo>
                    <a:pt x="1200" y="668"/>
                  </a:lnTo>
                  <a:lnTo>
                    <a:pt x="1198" y="667"/>
                  </a:lnTo>
                  <a:lnTo>
                    <a:pt x="1189" y="667"/>
                  </a:lnTo>
                  <a:lnTo>
                    <a:pt x="1187" y="668"/>
                  </a:lnTo>
                  <a:lnTo>
                    <a:pt x="1187" y="667"/>
                  </a:lnTo>
                  <a:lnTo>
                    <a:pt x="1181" y="666"/>
                  </a:lnTo>
                  <a:lnTo>
                    <a:pt x="1172" y="667"/>
                  </a:lnTo>
                  <a:lnTo>
                    <a:pt x="1170" y="668"/>
                  </a:lnTo>
                  <a:lnTo>
                    <a:pt x="1151" y="669"/>
                  </a:lnTo>
                  <a:lnTo>
                    <a:pt x="1149" y="670"/>
                  </a:lnTo>
                  <a:lnTo>
                    <a:pt x="1145" y="681"/>
                  </a:lnTo>
                  <a:lnTo>
                    <a:pt x="1143" y="683"/>
                  </a:lnTo>
                  <a:lnTo>
                    <a:pt x="1141" y="686"/>
                  </a:lnTo>
                  <a:lnTo>
                    <a:pt x="1139" y="688"/>
                  </a:lnTo>
                  <a:lnTo>
                    <a:pt x="1135" y="689"/>
                  </a:lnTo>
                  <a:lnTo>
                    <a:pt x="1135" y="691"/>
                  </a:lnTo>
                  <a:lnTo>
                    <a:pt x="1130" y="693"/>
                  </a:lnTo>
                  <a:lnTo>
                    <a:pt x="1128" y="693"/>
                  </a:lnTo>
                  <a:lnTo>
                    <a:pt x="1126" y="693"/>
                  </a:lnTo>
                  <a:lnTo>
                    <a:pt x="1126" y="692"/>
                  </a:lnTo>
                  <a:lnTo>
                    <a:pt x="1124" y="691"/>
                  </a:lnTo>
                  <a:lnTo>
                    <a:pt x="1122" y="691"/>
                  </a:lnTo>
                  <a:lnTo>
                    <a:pt x="1118" y="691"/>
                  </a:lnTo>
                  <a:lnTo>
                    <a:pt x="1107" y="693"/>
                  </a:lnTo>
                  <a:lnTo>
                    <a:pt x="1105" y="693"/>
                  </a:lnTo>
                  <a:lnTo>
                    <a:pt x="1097" y="693"/>
                  </a:lnTo>
                  <a:lnTo>
                    <a:pt x="1092" y="696"/>
                  </a:lnTo>
                  <a:lnTo>
                    <a:pt x="1088" y="696"/>
                  </a:lnTo>
                  <a:lnTo>
                    <a:pt x="1084" y="694"/>
                  </a:lnTo>
                  <a:lnTo>
                    <a:pt x="1082" y="692"/>
                  </a:lnTo>
                  <a:lnTo>
                    <a:pt x="1080" y="691"/>
                  </a:lnTo>
                  <a:lnTo>
                    <a:pt x="1080" y="692"/>
                  </a:lnTo>
                  <a:lnTo>
                    <a:pt x="1076" y="692"/>
                  </a:lnTo>
                  <a:lnTo>
                    <a:pt x="1069" y="690"/>
                  </a:lnTo>
                  <a:lnTo>
                    <a:pt x="1065" y="688"/>
                  </a:lnTo>
                  <a:lnTo>
                    <a:pt x="1063" y="688"/>
                  </a:lnTo>
                  <a:lnTo>
                    <a:pt x="1063" y="686"/>
                  </a:lnTo>
                  <a:lnTo>
                    <a:pt x="1057" y="680"/>
                  </a:lnTo>
                  <a:lnTo>
                    <a:pt x="1052" y="676"/>
                  </a:lnTo>
                  <a:lnTo>
                    <a:pt x="1046" y="670"/>
                  </a:lnTo>
                  <a:lnTo>
                    <a:pt x="1048" y="669"/>
                  </a:lnTo>
                  <a:lnTo>
                    <a:pt x="1048" y="668"/>
                  </a:lnTo>
                  <a:lnTo>
                    <a:pt x="1048" y="667"/>
                  </a:lnTo>
                  <a:lnTo>
                    <a:pt x="1042" y="665"/>
                  </a:lnTo>
                  <a:lnTo>
                    <a:pt x="1040" y="661"/>
                  </a:lnTo>
                  <a:lnTo>
                    <a:pt x="1042" y="650"/>
                  </a:lnTo>
                  <a:lnTo>
                    <a:pt x="1042" y="648"/>
                  </a:lnTo>
                  <a:lnTo>
                    <a:pt x="1040" y="648"/>
                  </a:lnTo>
                  <a:lnTo>
                    <a:pt x="1040" y="641"/>
                  </a:lnTo>
                  <a:lnTo>
                    <a:pt x="1040" y="640"/>
                  </a:lnTo>
                  <a:lnTo>
                    <a:pt x="1040" y="639"/>
                  </a:lnTo>
                  <a:lnTo>
                    <a:pt x="1042" y="637"/>
                  </a:lnTo>
                  <a:lnTo>
                    <a:pt x="1042" y="634"/>
                  </a:lnTo>
                  <a:lnTo>
                    <a:pt x="1044" y="634"/>
                  </a:lnTo>
                  <a:lnTo>
                    <a:pt x="1046" y="634"/>
                  </a:lnTo>
                  <a:lnTo>
                    <a:pt x="1048" y="634"/>
                  </a:lnTo>
                  <a:lnTo>
                    <a:pt x="1050" y="633"/>
                  </a:lnTo>
                  <a:lnTo>
                    <a:pt x="1050" y="631"/>
                  </a:lnTo>
                  <a:lnTo>
                    <a:pt x="1050" y="632"/>
                  </a:lnTo>
                  <a:lnTo>
                    <a:pt x="1048" y="632"/>
                  </a:lnTo>
                  <a:lnTo>
                    <a:pt x="1048" y="633"/>
                  </a:lnTo>
                  <a:lnTo>
                    <a:pt x="1048" y="632"/>
                  </a:lnTo>
                  <a:lnTo>
                    <a:pt x="1050" y="629"/>
                  </a:lnTo>
                  <a:lnTo>
                    <a:pt x="1048" y="628"/>
                  </a:lnTo>
                  <a:lnTo>
                    <a:pt x="1046" y="626"/>
                  </a:lnTo>
                  <a:lnTo>
                    <a:pt x="1044" y="620"/>
                  </a:lnTo>
                  <a:lnTo>
                    <a:pt x="1046" y="620"/>
                  </a:lnTo>
                  <a:lnTo>
                    <a:pt x="1046" y="618"/>
                  </a:lnTo>
                  <a:lnTo>
                    <a:pt x="1044" y="618"/>
                  </a:lnTo>
                  <a:lnTo>
                    <a:pt x="1044" y="617"/>
                  </a:lnTo>
                  <a:lnTo>
                    <a:pt x="1046" y="617"/>
                  </a:lnTo>
                  <a:lnTo>
                    <a:pt x="1046" y="618"/>
                  </a:lnTo>
                  <a:lnTo>
                    <a:pt x="1048" y="617"/>
                  </a:lnTo>
                  <a:lnTo>
                    <a:pt x="1048" y="615"/>
                  </a:lnTo>
                  <a:lnTo>
                    <a:pt x="1046" y="612"/>
                  </a:lnTo>
                  <a:lnTo>
                    <a:pt x="1050" y="612"/>
                  </a:lnTo>
                  <a:lnTo>
                    <a:pt x="1052" y="611"/>
                  </a:lnTo>
                  <a:lnTo>
                    <a:pt x="1050" y="610"/>
                  </a:lnTo>
                  <a:lnTo>
                    <a:pt x="1050" y="611"/>
                  </a:lnTo>
                  <a:lnTo>
                    <a:pt x="1050" y="610"/>
                  </a:lnTo>
                  <a:lnTo>
                    <a:pt x="1052" y="609"/>
                  </a:lnTo>
                  <a:lnTo>
                    <a:pt x="1055" y="608"/>
                  </a:lnTo>
                  <a:lnTo>
                    <a:pt x="1057" y="608"/>
                  </a:lnTo>
                  <a:lnTo>
                    <a:pt x="1059" y="608"/>
                  </a:lnTo>
                  <a:lnTo>
                    <a:pt x="1059" y="607"/>
                  </a:lnTo>
                  <a:lnTo>
                    <a:pt x="1059" y="605"/>
                  </a:lnTo>
                  <a:lnTo>
                    <a:pt x="1059" y="604"/>
                  </a:lnTo>
                  <a:lnTo>
                    <a:pt x="1061" y="604"/>
                  </a:lnTo>
                  <a:lnTo>
                    <a:pt x="1061" y="605"/>
                  </a:lnTo>
                  <a:lnTo>
                    <a:pt x="1061" y="604"/>
                  </a:lnTo>
                  <a:lnTo>
                    <a:pt x="1063" y="604"/>
                  </a:lnTo>
                  <a:lnTo>
                    <a:pt x="1063" y="605"/>
                  </a:lnTo>
                  <a:lnTo>
                    <a:pt x="1063" y="604"/>
                  </a:lnTo>
                  <a:lnTo>
                    <a:pt x="1065" y="604"/>
                  </a:lnTo>
                  <a:lnTo>
                    <a:pt x="1065" y="605"/>
                  </a:lnTo>
                  <a:lnTo>
                    <a:pt x="1069" y="604"/>
                  </a:lnTo>
                  <a:lnTo>
                    <a:pt x="1063" y="607"/>
                  </a:lnTo>
                  <a:lnTo>
                    <a:pt x="1065" y="607"/>
                  </a:lnTo>
                  <a:lnTo>
                    <a:pt x="1078" y="602"/>
                  </a:lnTo>
                  <a:lnTo>
                    <a:pt x="1080" y="600"/>
                  </a:lnTo>
                  <a:lnTo>
                    <a:pt x="1080" y="595"/>
                  </a:lnTo>
                  <a:lnTo>
                    <a:pt x="1082" y="594"/>
                  </a:lnTo>
                  <a:lnTo>
                    <a:pt x="1084" y="596"/>
                  </a:lnTo>
                  <a:lnTo>
                    <a:pt x="1082" y="597"/>
                  </a:lnTo>
                  <a:lnTo>
                    <a:pt x="1084" y="597"/>
                  </a:lnTo>
                  <a:lnTo>
                    <a:pt x="1092" y="595"/>
                  </a:lnTo>
                  <a:lnTo>
                    <a:pt x="1105" y="594"/>
                  </a:lnTo>
                  <a:lnTo>
                    <a:pt x="1120" y="596"/>
                  </a:lnTo>
                  <a:lnTo>
                    <a:pt x="1122" y="595"/>
                  </a:lnTo>
                  <a:lnTo>
                    <a:pt x="1122" y="594"/>
                  </a:lnTo>
                  <a:lnTo>
                    <a:pt x="1124" y="594"/>
                  </a:lnTo>
                  <a:lnTo>
                    <a:pt x="1130" y="595"/>
                  </a:lnTo>
                  <a:lnTo>
                    <a:pt x="1130" y="596"/>
                  </a:lnTo>
                  <a:lnTo>
                    <a:pt x="1132" y="596"/>
                  </a:lnTo>
                  <a:lnTo>
                    <a:pt x="1137" y="599"/>
                  </a:lnTo>
                  <a:lnTo>
                    <a:pt x="1139" y="599"/>
                  </a:lnTo>
                  <a:lnTo>
                    <a:pt x="1139" y="600"/>
                  </a:lnTo>
                  <a:lnTo>
                    <a:pt x="1141" y="600"/>
                  </a:lnTo>
                  <a:lnTo>
                    <a:pt x="1145" y="600"/>
                  </a:lnTo>
                  <a:lnTo>
                    <a:pt x="1147" y="600"/>
                  </a:lnTo>
                  <a:lnTo>
                    <a:pt x="1151" y="600"/>
                  </a:lnTo>
                  <a:lnTo>
                    <a:pt x="1153" y="599"/>
                  </a:lnTo>
                  <a:lnTo>
                    <a:pt x="1153" y="597"/>
                  </a:lnTo>
                  <a:lnTo>
                    <a:pt x="1156" y="597"/>
                  </a:lnTo>
                  <a:lnTo>
                    <a:pt x="1158" y="599"/>
                  </a:lnTo>
                  <a:lnTo>
                    <a:pt x="1160" y="599"/>
                  </a:lnTo>
                  <a:lnTo>
                    <a:pt x="1162" y="601"/>
                  </a:lnTo>
                  <a:lnTo>
                    <a:pt x="1166" y="601"/>
                  </a:lnTo>
                  <a:lnTo>
                    <a:pt x="1166" y="600"/>
                  </a:lnTo>
                  <a:lnTo>
                    <a:pt x="1164" y="599"/>
                  </a:lnTo>
                  <a:lnTo>
                    <a:pt x="1160" y="597"/>
                  </a:lnTo>
                  <a:lnTo>
                    <a:pt x="1158" y="596"/>
                  </a:lnTo>
                  <a:lnTo>
                    <a:pt x="1160" y="595"/>
                  </a:lnTo>
                  <a:lnTo>
                    <a:pt x="1162" y="594"/>
                  </a:lnTo>
                  <a:lnTo>
                    <a:pt x="1164" y="592"/>
                  </a:lnTo>
                  <a:lnTo>
                    <a:pt x="1162" y="591"/>
                  </a:lnTo>
                  <a:lnTo>
                    <a:pt x="1160" y="592"/>
                  </a:lnTo>
                  <a:lnTo>
                    <a:pt x="1158" y="593"/>
                  </a:lnTo>
                  <a:lnTo>
                    <a:pt x="1156" y="593"/>
                  </a:lnTo>
                  <a:lnTo>
                    <a:pt x="1156" y="591"/>
                  </a:lnTo>
                  <a:lnTo>
                    <a:pt x="1153" y="591"/>
                  </a:lnTo>
                  <a:lnTo>
                    <a:pt x="1151" y="592"/>
                  </a:lnTo>
                  <a:lnTo>
                    <a:pt x="1149" y="592"/>
                  </a:lnTo>
                  <a:lnTo>
                    <a:pt x="1147" y="591"/>
                  </a:lnTo>
                  <a:lnTo>
                    <a:pt x="1147" y="589"/>
                  </a:lnTo>
                  <a:lnTo>
                    <a:pt x="1151" y="588"/>
                  </a:lnTo>
                  <a:lnTo>
                    <a:pt x="1160" y="589"/>
                  </a:lnTo>
                  <a:lnTo>
                    <a:pt x="1162" y="589"/>
                  </a:lnTo>
                  <a:lnTo>
                    <a:pt x="1166" y="589"/>
                  </a:lnTo>
                  <a:lnTo>
                    <a:pt x="1168" y="588"/>
                  </a:lnTo>
                  <a:lnTo>
                    <a:pt x="1179" y="588"/>
                  </a:lnTo>
                  <a:lnTo>
                    <a:pt x="1181" y="588"/>
                  </a:lnTo>
                  <a:lnTo>
                    <a:pt x="1183" y="584"/>
                  </a:lnTo>
                  <a:lnTo>
                    <a:pt x="1183" y="588"/>
                  </a:lnTo>
                  <a:lnTo>
                    <a:pt x="1183" y="589"/>
                  </a:lnTo>
                  <a:lnTo>
                    <a:pt x="1191" y="588"/>
                  </a:lnTo>
                  <a:lnTo>
                    <a:pt x="1194" y="587"/>
                  </a:lnTo>
                  <a:lnTo>
                    <a:pt x="1196" y="587"/>
                  </a:lnTo>
                  <a:lnTo>
                    <a:pt x="1198" y="587"/>
                  </a:lnTo>
                  <a:lnTo>
                    <a:pt x="1196" y="588"/>
                  </a:lnTo>
                  <a:lnTo>
                    <a:pt x="1208" y="587"/>
                  </a:lnTo>
                  <a:lnTo>
                    <a:pt x="1208" y="588"/>
                  </a:lnTo>
                  <a:lnTo>
                    <a:pt x="1219" y="592"/>
                  </a:lnTo>
                  <a:lnTo>
                    <a:pt x="1223" y="594"/>
                  </a:lnTo>
                  <a:lnTo>
                    <a:pt x="1223" y="595"/>
                  </a:lnTo>
                  <a:lnTo>
                    <a:pt x="1231" y="594"/>
                  </a:lnTo>
                  <a:lnTo>
                    <a:pt x="1234" y="593"/>
                  </a:lnTo>
                  <a:lnTo>
                    <a:pt x="1236" y="593"/>
                  </a:lnTo>
                  <a:lnTo>
                    <a:pt x="1236" y="592"/>
                  </a:lnTo>
                  <a:lnTo>
                    <a:pt x="1238" y="592"/>
                  </a:lnTo>
                  <a:lnTo>
                    <a:pt x="1242" y="592"/>
                  </a:lnTo>
                  <a:lnTo>
                    <a:pt x="1244" y="592"/>
                  </a:lnTo>
                  <a:lnTo>
                    <a:pt x="1248" y="595"/>
                  </a:lnTo>
                  <a:lnTo>
                    <a:pt x="1250" y="595"/>
                  </a:lnTo>
                  <a:lnTo>
                    <a:pt x="1250" y="596"/>
                  </a:lnTo>
                  <a:lnTo>
                    <a:pt x="1252" y="596"/>
                  </a:lnTo>
                  <a:lnTo>
                    <a:pt x="1255" y="599"/>
                  </a:lnTo>
                  <a:lnTo>
                    <a:pt x="1259" y="600"/>
                  </a:lnTo>
                  <a:lnTo>
                    <a:pt x="1261" y="601"/>
                  </a:lnTo>
                  <a:lnTo>
                    <a:pt x="1261" y="612"/>
                  </a:lnTo>
                  <a:lnTo>
                    <a:pt x="1261" y="611"/>
                  </a:lnTo>
                  <a:lnTo>
                    <a:pt x="1263" y="611"/>
                  </a:lnTo>
                  <a:lnTo>
                    <a:pt x="1263" y="615"/>
                  </a:lnTo>
                  <a:lnTo>
                    <a:pt x="1263" y="616"/>
                  </a:lnTo>
                  <a:lnTo>
                    <a:pt x="1267" y="620"/>
                  </a:lnTo>
                  <a:lnTo>
                    <a:pt x="1269" y="620"/>
                  </a:lnTo>
                  <a:lnTo>
                    <a:pt x="1271" y="620"/>
                  </a:lnTo>
                  <a:lnTo>
                    <a:pt x="1271" y="623"/>
                  </a:lnTo>
                  <a:lnTo>
                    <a:pt x="1274" y="623"/>
                  </a:lnTo>
                  <a:lnTo>
                    <a:pt x="1271" y="624"/>
                  </a:lnTo>
                  <a:lnTo>
                    <a:pt x="1276" y="628"/>
                  </a:lnTo>
                  <a:lnTo>
                    <a:pt x="1278" y="629"/>
                  </a:lnTo>
                  <a:lnTo>
                    <a:pt x="1280" y="629"/>
                  </a:lnTo>
                  <a:lnTo>
                    <a:pt x="1280" y="631"/>
                  </a:lnTo>
                  <a:lnTo>
                    <a:pt x="1284" y="634"/>
                  </a:lnTo>
                  <a:lnTo>
                    <a:pt x="1284" y="635"/>
                  </a:lnTo>
                  <a:lnTo>
                    <a:pt x="1284" y="636"/>
                  </a:lnTo>
                  <a:lnTo>
                    <a:pt x="1290" y="636"/>
                  </a:lnTo>
                  <a:lnTo>
                    <a:pt x="1295" y="635"/>
                  </a:lnTo>
                  <a:lnTo>
                    <a:pt x="1297" y="635"/>
                  </a:lnTo>
                  <a:lnTo>
                    <a:pt x="1297" y="634"/>
                  </a:lnTo>
                  <a:lnTo>
                    <a:pt x="1299" y="628"/>
                  </a:lnTo>
                  <a:lnTo>
                    <a:pt x="1299" y="620"/>
                  </a:lnTo>
                  <a:lnTo>
                    <a:pt x="1292" y="609"/>
                  </a:lnTo>
                  <a:lnTo>
                    <a:pt x="1292" y="605"/>
                  </a:lnTo>
                  <a:lnTo>
                    <a:pt x="1278" y="586"/>
                  </a:lnTo>
                  <a:lnTo>
                    <a:pt x="1280" y="586"/>
                  </a:lnTo>
                  <a:lnTo>
                    <a:pt x="1280" y="584"/>
                  </a:lnTo>
                  <a:lnTo>
                    <a:pt x="1288" y="573"/>
                  </a:lnTo>
                  <a:lnTo>
                    <a:pt x="1288" y="572"/>
                  </a:lnTo>
                  <a:lnTo>
                    <a:pt x="1290" y="571"/>
                  </a:lnTo>
                  <a:lnTo>
                    <a:pt x="1292" y="571"/>
                  </a:lnTo>
                  <a:lnTo>
                    <a:pt x="1290" y="569"/>
                  </a:lnTo>
                  <a:lnTo>
                    <a:pt x="1299" y="569"/>
                  </a:lnTo>
                  <a:lnTo>
                    <a:pt x="1301" y="568"/>
                  </a:lnTo>
                  <a:lnTo>
                    <a:pt x="1307" y="565"/>
                  </a:lnTo>
                  <a:lnTo>
                    <a:pt x="1309" y="565"/>
                  </a:lnTo>
                  <a:lnTo>
                    <a:pt x="1309" y="564"/>
                  </a:lnTo>
                  <a:lnTo>
                    <a:pt x="1311" y="563"/>
                  </a:lnTo>
                  <a:lnTo>
                    <a:pt x="1314" y="563"/>
                  </a:lnTo>
                  <a:lnTo>
                    <a:pt x="1314" y="562"/>
                  </a:lnTo>
                  <a:lnTo>
                    <a:pt x="1314" y="561"/>
                  </a:lnTo>
                  <a:lnTo>
                    <a:pt x="1316" y="560"/>
                  </a:lnTo>
                  <a:lnTo>
                    <a:pt x="1320" y="557"/>
                  </a:lnTo>
                  <a:lnTo>
                    <a:pt x="1322" y="556"/>
                  </a:lnTo>
                  <a:lnTo>
                    <a:pt x="1328" y="555"/>
                  </a:lnTo>
                  <a:lnTo>
                    <a:pt x="1335" y="554"/>
                  </a:lnTo>
                  <a:lnTo>
                    <a:pt x="1335" y="553"/>
                  </a:lnTo>
                  <a:lnTo>
                    <a:pt x="1339" y="551"/>
                  </a:lnTo>
                  <a:lnTo>
                    <a:pt x="1345" y="548"/>
                  </a:lnTo>
                  <a:lnTo>
                    <a:pt x="1351" y="548"/>
                  </a:lnTo>
                  <a:lnTo>
                    <a:pt x="1356" y="547"/>
                  </a:lnTo>
                  <a:lnTo>
                    <a:pt x="1356" y="546"/>
                  </a:lnTo>
                  <a:lnTo>
                    <a:pt x="1356" y="545"/>
                  </a:lnTo>
                  <a:lnTo>
                    <a:pt x="1354" y="545"/>
                  </a:lnTo>
                  <a:lnTo>
                    <a:pt x="1351" y="545"/>
                  </a:lnTo>
                  <a:lnTo>
                    <a:pt x="1351" y="546"/>
                  </a:lnTo>
                  <a:lnTo>
                    <a:pt x="1351" y="545"/>
                  </a:lnTo>
                  <a:lnTo>
                    <a:pt x="1354" y="544"/>
                  </a:lnTo>
                  <a:lnTo>
                    <a:pt x="1354" y="543"/>
                  </a:lnTo>
                  <a:lnTo>
                    <a:pt x="1356" y="543"/>
                  </a:lnTo>
                  <a:lnTo>
                    <a:pt x="1354" y="541"/>
                  </a:lnTo>
                  <a:lnTo>
                    <a:pt x="1349" y="540"/>
                  </a:lnTo>
                  <a:lnTo>
                    <a:pt x="1354" y="540"/>
                  </a:lnTo>
                  <a:lnTo>
                    <a:pt x="1356" y="540"/>
                  </a:lnTo>
                  <a:lnTo>
                    <a:pt x="1356" y="541"/>
                  </a:lnTo>
                  <a:lnTo>
                    <a:pt x="1358" y="541"/>
                  </a:lnTo>
                  <a:lnTo>
                    <a:pt x="1360" y="541"/>
                  </a:lnTo>
                  <a:lnTo>
                    <a:pt x="1362" y="541"/>
                  </a:lnTo>
                  <a:lnTo>
                    <a:pt x="1364" y="539"/>
                  </a:lnTo>
                  <a:lnTo>
                    <a:pt x="1366" y="539"/>
                  </a:lnTo>
                  <a:lnTo>
                    <a:pt x="1366" y="537"/>
                  </a:lnTo>
                  <a:lnTo>
                    <a:pt x="1364" y="536"/>
                  </a:lnTo>
                  <a:lnTo>
                    <a:pt x="1362" y="537"/>
                  </a:lnTo>
                  <a:lnTo>
                    <a:pt x="1362" y="538"/>
                  </a:lnTo>
                  <a:lnTo>
                    <a:pt x="1360" y="537"/>
                  </a:lnTo>
                  <a:lnTo>
                    <a:pt x="1360" y="536"/>
                  </a:lnTo>
                  <a:lnTo>
                    <a:pt x="1354" y="536"/>
                  </a:lnTo>
                  <a:lnTo>
                    <a:pt x="1351" y="536"/>
                  </a:lnTo>
                  <a:lnTo>
                    <a:pt x="1351" y="532"/>
                  </a:lnTo>
                  <a:lnTo>
                    <a:pt x="1354" y="535"/>
                  </a:lnTo>
                  <a:lnTo>
                    <a:pt x="1356" y="535"/>
                  </a:lnTo>
                  <a:lnTo>
                    <a:pt x="1360" y="533"/>
                  </a:lnTo>
                  <a:lnTo>
                    <a:pt x="1362" y="533"/>
                  </a:lnTo>
                  <a:lnTo>
                    <a:pt x="1364" y="533"/>
                  </a:lnTo>
                  <a:lnTo>
                    <a:pt x="1364" y="535"/>
                  </a:lnTo>
                  <a:lnTo>
                    <a:pt x="1364" y="533"/>
                  </a:lnTo>
                  <a:lnTo>
                    <a:pt x="1364" y="532"/>
                  </a:lnTo>
                  <a:lnTo>
                    <a:pt x="1362" y="531"/>
                  </a:lnTo>
                  <a:lnTo>
                    <a:pt x="1364" y="529"/>
                  </a:lnTo>
                  <a:lnTo>
                    <a:pt x="1362" y="527"/>
                  </a:lnTo>
                  <a:lnTo>
                    <a:pt x="1358" y="525"/>
                  </a:lnTo>
                  <a:lnTo>
                    <a:pt x="1358" y="527"/>
                  </a:lnTo>
                  <a:lnTo>
                    <a:pt x="1354" y="525"/>
                  </a:lnTo>
                  <a:lnTo>
                    <a:pt x="1354" y="524"/>
                  </a:lnTo>
                  <a:lnTo>
                    <a:pt x="1358" y="524"/>
                  </a:lnTo>
                  <a:lnTo>
                    <a:pt x="1358" y="523"/>
                  </a:lnTo>
                  <a:lnTo>
                    <a:pt x="1356" y="523"/>
                  </a:lnTo>
                  <a:lnTo>
                    <a:pt x="1356" y="522"/>
                  </a:lnTo>
                  <a:lnTo>
                    <a:pt x="1358" y="522"/>
                  </a:lnTo>
                  <a:lnTo>
                    <a:pt x="1358" y="521"/>
                  </a:lnTo>
                  <a:lnTo>
                    <a:pt x="1356" y="520"/>
                  </a:lnTo>
                  <a:lnTo>
                    <a:pt x="1356" y="519"/>
                  </a:lnTo>
                  <a:lnTo>
                    <a:pt x="1358" y="516"/>
                  </a:lnTo>
                  <a:lnTo>
                    <a:pt x="1356" y="515"/>
                  </a:lnTo>
                  <a:lnTo>
                    <a:pt x="1349" y="513"/>
                  </a:lnTo>
                  <a:lnTo>
                    <a:pt x="1347" y="512"/>
                  </a:lnTo>
                  <a:lnTo>
                    <a:pt x="1343" y="511"/>
                  </a:lnTo>
                  <a:lnTo>
                    <a:pt x="1341" y="511"/>
                  </a:lnTo>
                  <a:lnTo>
                    <a:pt x="1343" y="509"/>
                  </a:lnTo>
                  <a:lnTo>
                    <a:pt x="1343" y="511"/>
                  </a:lnTo>
                  <a:lnTo>
                    <a:pt x="1349" y="512"/>
                  </a:lnTo>
                  <a:lnTo>
                    <a:pt x="1351" y="512"/>
                  </a:lnTo>
                  <a:lnTo>
                    <a:pt x="1354" y="513"/>
                  </a:lnTo>
                  <a:lnTo>
                    <a:pt x="1356" y="514"/>
                  </a:lnTo>
                  <a:lnTo>
                    <a:pt x="1356" y="512"/>
                  </a:lnTo>
                  <a:lnTo>
                    <a:pt x="1354" y="511"/>
                  </a:lnTo>
                  <a:lnTo>
                    <a:pt x="1356" y="511"/>
                  </a:lnTo>
                  <a:lnTo>
                    <a:pt x="1354" y="508"/>
                  </a:lnTo>
                  <a:lnTo>
                    <a:pt x="1354" y="504"/>
                  </a:lnTo>
                  <a:lnTo>
                    <a:pt x="1354" y="503"/>
                  </a:lnTo>
                  <a:lnTo>
                    <a:pt x="1360" y="500"/>
                  </a:lnTo>
                  <a:lnTo>
                    <a:pt x="1362" y="499"/>
                  </a:lnTo>
                  <a:lnTo>
                    <a:pt x="1362" y="500"/>
                  </a:lnTo>
                  <a:lnTo>
                    <a:pt x="1362" y="501"/>
                  </a:lnTo>
                  <a:lnTo>
                    <a:pt x="1360" y="501"/>
                  </a:lnTo>
                  <a:lnTo>
                    <a:pt x="1360" y="503"/>
                  </a:lnTo>
                  <a:lnTo>
                    <a:pt x="1360" y="504"/>
                  </a:lnTo>
                  <a:lnTo>
                    <a:pt x="1360" y="505"/>
                  </a:lnTo>
                  <a:lnTo>
                    <a:pt x="1358" y="506"/>
                  </a:lnTo>
                  <a:lnTo>
                    <a:pt x="1360" y="506"/>
                  </a:lnTo>
                  <a:lnTo>
                    <a:pt x="1360" y="508"/>
                  </a:lnTo>
                  <a:lnTo>
                    <a:pt x="1358" y="509"/>
                  </a:lnTo>
                  <a:lnTo>
                    <a:pt x="1358" y="511"/>
                  </a:lnTo>
                  <a:lnTo>
                    <a:pt x="1360" y="512"/>
                  </a:lnTo>
                  <a:lnTo>
                    <a:pt x="1362" y="512"/>
                  </a:lnTo>
                  <a:lnTo>
                    <a:pt x="1364" y="513"/>
                  </a:lnTo>
                  <a:lnTo>
                    <a:pt x="1364" y="514"/>
                  </a:lnTo>
                  <a:lnTo>
                    <a:pt x="1364" y="515"/>
                  </a:lnTo>
                  <a:lnTo>
                    <a:pt x="1366" y="515"/>
                  </a:lnTo>
                  <a:lnTo>
                    <a:pt x="1366" y="516"/>
                  </a:lnTo>
                  <a:lnTo>
                    <a:pt x="1364" y="516"/>
                  </a:lnTo>
                  <a:lnTo>
                    <a:pt x="1362" y="521"/>
                  </a:lnTo>
                  <a:lnTo>
                    <a:pt x="1362" y="523"/>
                  </a:lnTo>
                  <a:lnTo>
                    <a:pt x="1364" y="523"/>
                  </a:lnTo>
                  <a:lnTo>
                    <a:pt x="1372" y="515"/>
                  </a:lnTo>
                  <a:lnTo>
                    <a:pt x="1372" y="513"/>
                  </a:lnTo>
                  <a:lnTo>
                    <a:pt x="1375" y="512"/>
                  </a:lnTo>
                  <a:lnTo>
                    <a:pt x="1375" y="511"/>
                  </a:lnTo>
                  <a:lnTo>
                    <a:pt x="1377" y="509"/>
                  </a:lnTo>
                  <a:lnTo>
                    <a:pt x="1368" y="500"/>
                  </a:lnTo>
                  <a:lnTo>
                    <a:pt x="1368" y="499"/>
                  </a:lnTo>
                  <a:lnTo>
                    <a:pt x="1370" y="501"/>
                  </a:lnTo>
                  <a:lnTo>
                    <a:pt x="1375" y="501"/>
                  </a:lnTo>
                  <a:lnTo>
                    <a:pt x="1375" y="503"/>
                  </a:lnTo>
                  <a:lnTo>
                    <a:pt x="1379" y="503"/>
                  </a:lnTo>
                  <a:lnTo>
                    <a:pt x="1379" y="505"/>
                  </a:lnTo>
                  <a:lnTo>
                    <a:pt x="1385" y="499"/>
                  </a:lnTo>
                  <a:lnTo>
                    <a:pt x="1387" y="498"/>
                  </a:lnTo>
                  <a:lnTo>
                    <a:pt x="1389" y="496"/>
                  </a:lnTo>
                  <a:lnTo>
                    <a:pt x="1389" y="495"/>
                  </a:lnTo>
                  <a:lnTo>
                    <a:pt x="1391" y="495"/>
                  </a:lnTo>
                  <a:lnTo>
                    <a:pt x="1391" y="492"/>
                  </a:lnTo>
                  <a:lnTo>
                    <a:pt x="1391" y="491"/>
                  </a:lnTo>
                  <a:lnTo>
                    <a:pt x="1389" y="490"/>
                  </a:lnTo>
                  <a:lnTo>
                    <a:pt x="1387" y="490"/>
                  </a:lnTo>
                  <a:lnTo>
                    <a:pt x="1387" y="489"/>
                  </a:lnTo>
                  <a:lnTo>
                    <a:pt x="1391" y="485"/>
                  </a:lnTo>
                  <a:lnTo>
                    <a:pt x="1394" y="485"/>
                  </a:lnTo>
                  <a:lnTo>
                    <a:pt x="1396" y="484"/>
                  </a:lnTo>
                  <a:lnTo>
                    <a:pt x="1404" y="482"/>
                  </a:lnTo>
                  <a:lnTo>
                    <a:pt x="1406" y="481"/>
                  </a:lnTo>
                  <a:lnTo>
                    <a:pt x="1408" y="481"/>
                  </a:lnTo>
                  <a:lnTo>
                    <a:pt x="1413" y="481"/>
                  </a:lnTo>
                  <a:lnTo>
                    <a:pt x="1427" y="480"/>
                  </a:lnTo>
                  <a:lnTo>
                    <a:pt x="1429" y="479"/>
                  </a:lnTo>
                  <a:lnTo>
                    <a:pt x="1431" y="476"/>
                  </a:lnTo>
                  <a:lnTo>
                    <a:pt x="1434" y="476"/>
                  </a:lnTo>
                  <a:lnTo>
                    <a:pt x="1434" y="479"/>
                  </a:lnTo>
                  <a:lnTo>
                    <a:pt x="1436" y="479"/>
                  </a:lnTo>
                  <a:lnTo>
                    <a:pt x="1440" y="476"/>
                  </a:lnTo>
                  <a:lnTo>
                    <a:pt x="1442" y="477"/>
                  </a:lnTo>
                  <a:lnTo>
                    <a:pt x="1444" y="479"/>
                  </a:lnTo>
                  <a:lnTo>
                    <a:pt x="1446" y="477"/>
                  </a:lnTo>
                  <a:lnTo>
                    <a:pt x="1448" y="477"/>
                  </a:lnTo>
                  <a:lnTo>
                    <a:pt x="1450" y="476"/>
                  </a:lnTo>
                  <a:lnTo>
                    <a:pt x="1453" y="476"/>
                  </a:lnTo>
                  <a:lnTo>
                    <a:pt x="1453" y="474"/>
                  </a:lnTo>
                  <a:lnTo>
                    <a:pt x="1450" y="474"/>
                  </a:lnTo>
                  <a:lnTo>
                    <a:pt x="1450" y="475"/>
                  </a:lnTo>
                  <a:lnTo>
                    <a:pt x="1450" y="476"/>
                  </a:lnTo>
                  <a:lnTo>
                    <a:pt x="1448" y="476"/>
                  </a:lnTo>
                  <a:lnTo>
                    <a:pt x="1442" y="475"/>
                  </a:lnTo>
                  <a:lnTo>
                    <a:pt x="1442" y="474"/>
                  </a:lnTo>
                  <a:lnTo>
                    <a:pt x="1440" y="473"/>
                  </a:lnTo>
                  <a:lnTo>
                    <a:pt x="1440" y="472"/>
                  </a:lnTo>
                  <a:lnTo>
                    <a:pt x="1440" y="471"/>
                  </a:lnTo>
                  <a:lnTo>
                    <a:pt x="1436" y="471"/>
                  </a:lnTo>
                  <a:lnTo>
                    <a:pt x="1436" y="469"/>
                  </a:lnTo>
                  <a:lnTo>
                    <a:pt x="1438" y="468"/>
                  </a:lnTo>
                  <a:lnTo>
                    <a:pt x="1438" y="467"/>
                  </a:lnTo>
                  <a:lnTo>
                    <a:pt x="1440" y="467"/>
                  </a:lnTo>
                  <a:lnTo>
                    <a:pt x="1438" y="464"/>
                  </a:lnTo>
                  <a:lnTo>
                    <a:pt x="1438" y="461"/>
                  </a:lnTo>
                  <a:lnTo>
                    <a:pt x="1442" y="459"/>
                  </a:lnTo>
                  <a:lnTo>
                    <a:pt x="1446" y="457"/>
                  </a:lnTo>
                  <a:lnTo>
                    <a:pt x="1448" y="455"/>
                  </a:lnTo>
                  <a:lnTo>
                    <a:pt x="1450" y="454"/>
                  </a:lnTo>
                  <a:lnTo>
                    <a:pt x="1453" y="454"/>
                  </a:lnTo>
                  <a:lnTo>
                    <a:pt x="1453" y="455"/>
                  </a:lnTo>
                  <a:lnTo>
                    <a:pt x="1455" y="455"/>
                  </a:lnTo>
                  <a:lnTo>
                    <a:pt x="1455" y="454"/>
                  </a:lnTo>
                  <a:lnTo>
                    <a:pt x="1455" y="452"/>
                  </a:lnTo>
                  <a:lnTo>
                    <a:pt x="1457" y="452"/>
                  </a:lnTo>
                  <a:lnTo>
                    <a:pt x="1457" y="454"/>
                  </a:lnTo>
                  <a:lnTo>
                    <a:pt x="1459" y="452"/>
                  </a:lnTo>
                  <a:lnTo>
                    <a:pt x="1461" y="451"/>
                  </a:lnTo>
                  <a:lnTo>
                    <a:pt x="1463" y="451"/>
                  </a:lnTo>
                  <a:lnTo>
                    <a:pt x="1465" y="450"/>
                  </a:lnTo>
                  <a:lnTo>
                    <a:pt x="1465" y="449"/>
                  </a:lnTo>
                  <a:lnTo>
                    <a:pt x="1465" y="448"/>
                  </a:lnTo>
                  <a:lnTo>
                    <a:pt x="1467" y="447"/>
                  </a:lnTo>
                  <a:lnTo>
                    <a:pt x="1467" y="446"/>
                  </a:lnTo>
                  <a:lnTo>
                    <a:pt x="1469" y="446"/>
                  </a:lnTo>
                  <a:lnTo>
                    <a:pt x="1469" y="447"/>
                  </a:lnTo>
                  <a:lnTo>
                    <a:pt x="1469" y="448"/>
                  </a:lnTo>
                  <a:lnTo>
                    <a:pt x="1471" y="448"/>
                  </a:lnTo>
                  <a:lnTo>
                    <a:pt x="1474" y="448"/>
                  </a:lnTo>
                  <a:lnTo>
                    <a:pt x="1476" y="449"/>
                  </a:lnTo>
                  <a:lnTo>
                    <a:pt x="1478" y="448"/>
                  </a:lnTo>
                  <a:lnTo>
                    <a:pt x="1480" y="447"/>
                  </a:lnTo>
                  <a:lnTo>
                    <a:pt x="1482" y="447"/>
                  </a:lnTo>
                  <a:lnTo>
                    <a:pt x="1482" y="446"/>
                  </a:lnTo>
                  <a:lnTo>
                    <a:pt x="1488" y="446"/>
                  </a:lnTo>
                  <a:lnTo>
                    <a:pt x="1488" y="444"/>
                  </a:lnTo>
                  <a:lnTo>
                    <a:pt x="1490" y="444"/>
                  </a:lnTo>
                  <a:lnTo>
                    <a:pt x="1493" y="444"/>
                  </a:lnTo>
                  <a:lnTo>
                    <a:pt x="1495" y="443"/>
                  </a:lnTo>
                  <a:lnTo>
                    <a:pt x="1495" y="442"/>
                  </a:lnTo>
                  <a:lnTo>
                    <a:pt x="1493" y="442"/>
                  </a:lnTo>
                  <a:lnTo>
                    <a:pt x="1493" y="441"/>
                  </a:lnTo>
                  <a:lnTo>
                    <a:pt x="1495" y="441"/>
                  </a:lnTo>
                  <a:lnTo>
                    <a:pt x="1495" y="439"/>
                  </a:lnTo>
                  <a:lnTo>
                    <a:pt x="1497" y="439"/>
                  </a:lnTo>
                  <a:lnTo>
                    <a:pt x="1499" y="439"/>
                  </a:lnTo>
                  <a:lnTo>
                    <a:pt x="1505" y="439"/>
                  </a:lnTo>
                  <a:lnTo>
                    <a:pt x="1509" y="436"/>
                  </a:lnTo>
                  <a:lnTo>
                    <a:pt x="1511" y="438"/>
                  </a:lnTo>
                  <a:lnTo>
                    <a:pt x="1514" y="438"/>
                  </a:lnTo>
                  <a:lnTo>
                    <a:pt x="1526" y="433"/>
                  </a:lnTo>
                  <a:lnTo>
                    <a:pt x="1528" y="432"/>
                  </a:lnTo>
                  <a:lnTo>
                    <a:pt x="1530" y="430"/>
                  </a:lnTo>
                  <a:lnTo>
                    <a:pt x="1533" y="431"/>
                  </a:lnTo>
                  <a:lnTo>
                    <a:pt x="1535" y="431"/>
                  </a:lnTo>
                  <a:lnTo>
                    <a:pt x="1526" y="434"/>
                  </a:lnTo>
                  <a:lnTo>
                    <a:pt x="1528" y="436"/>
                  </a:lnTo>
                  <a:lnTo>
                    <a:pt x="1530" y="436"/>
                  </a:lnTo>
                  <a:lnTo>
                    <a:pt x="1535" y="435"/>
                  </a:lnTo>
                  <a:lnTo>
                    <a:pt x="1541" y="436"/>
                  </a:lnTo>
                  <a:lnTo>
                    <a:pt x="1549" y="435"/>
                  </a:lnTo>
                  <a:lnTo>
                    <a:pt x="1549" y="436"/>
                  </a:lnTo>
                  <a:lnTo>
                    <a:pt x="1543" y="436"/>
                  </a:lnTo>
                  <a:lnTo>
                    <a:pt x="1539" y="438"/>
                  </a:lnTo>
                  <a:lnTo>
                    <a:pt x="1537" y="439"/>
                  </a:lnTo>
                  <a:lnTo>
                    <a:pt x="1535" y="439"/>
                  </a:lnTo>
                  <a:lnTo>
                    <a:pt x="1535" y="438"/>
                  </a:lnTo>
                  <a:lnTo>
                    <a:pt x="1533" y="436"/>
                  </a:lnTo>
                  <a:lnTo>
                    <a:pt x="1516" y="442"/>
                  </a:lnTo>
                  <a:lnTo>
                    <a:pt x="1516" y="443"/>
                  </a:lnTo>
                  <a:lnTo>
                    <a:pt x="1514" y="444"/>
                  </a:lnTo>
                  <a:lnTo>
                    <a:pt x="1511" y="443"/>
                  </a:lnTo>
                  <a:lnTo>
                    <a:pt x="1507" y="446"/>
                  </a:lnTo>
                  <a:lnTo>
                    <a:pt x="1507" y="447"/>
                  </a:lnTo>
                  <a:lnTo>
                    <a:pt x="1509" y="446"/>
                  </a:lnTo>
                  <a:lnTo>
                    <a:pt x="1511" y="444"/>
                  </a:lnTo>
                  <a:lnTo>
                    <a:pt x="1509" y="448"/>
                  </a:lnTo>
                  <a:lnTo>
                    <a:pt x="1507" y="449"/>
                  </a:lnTo>
                  <a:lnTo>
                    <a:pt x="1509" y="454"/>
                  </a:lnTo>
                  <a:lnTo>
                    <a:pt x="1511" y="454"/>
                  </a:lnTo>
                  <a:lnTo>
                    <a:pt x="1514" y="455"/>
                  </a:lnTo>
                  <a:lnTo>
                    <a:pt x="1514" y="457"/>
                  </a:lnTo>
                  <a:lnTo>
                    <a:pt x="1518" y="457"/>
                  </a:lnTo>
                  <a:lnTo>
                    <a:pt x="1520" y="456"/>
                  </a:lnTo>
                  <a:lnTo>
                    <a:pt x="1520" y="455"/>
                  </a:lnTo>
                  <a:lnTo>
                    <a:pt x="1522" y="455"/>
                  </a:lnTo>
                  <a:lnTo>
                    <a:pt x="1524" y="455"/>
                  </a:lnTo>
                  <a:lnTo>
                    <a:pt x="1526" y="454"/>
                  </a:lnTo>
                  <a:lnTo>
                    <a:pt x="1528" y="452"/>
                  </a:lnTo>
                  <a:lnTo>
                    <a:pt x="1533" y="449"/>
                  </a:lnTo>
                  <a:lnTo>
                    <a:pt x="1535" y="448"/>
                  </a:lnTo>
                  <a:lnTo>
                    <a:pt x="1537" y="446"/>
                  </a:lnTo>
                  <a:lnTo>
                    <a:pt x="1537" y="444"/>
                  </a:lnTo>
                  <a:lnTo>
                    <a:pt x="1539" y="446"/>
                  </a:lnTo>
                  <a:lnTo>
                    <a:pt x="1541" y="444"/>
                  </a:lnTo>
                  <a:lnTo>
                    <a:pt x="1543" y="446"/>
                  </a:lnTo>
                  <a:lnTo>
                    <a:pt x="1545" y="446"/>
                  </a:lnTo>
                  <a:lnTo>
                    <a:pt x="1545" y="443"/>
                  </a:lnTo>
                  <a:lnTo>
                    <a:pt x="1549" y="444"/>
                  </a:lnTo>
                  <a:lnTo>
                    <a:pt x="1554" y="443"/>
                  </a:lnTo>
                  <a:lnTo>
                    <a:pt x="1556" y="443"/>
                  </a:lnTo>
                  <a:lnTo>
                    <a:pt x="1560" y="442"/>
                  </a:lnTo>
                  <a:lnTo>
                    <a:pt x="1562" y="442"/>
                  </a:lnTo>
                  <a:lnTo>
                    <a:pt x="1562" y="441"/>
                  </a:lnTo>
                  <a:lnTo>
                    <a:pt x="1564" y="441"/>
                  </a:lnTo>
                  <a:lnTo>
                    <a:pt x="1575" y="438"/>
                  </a:lnTo>
                  <a:lnTo>
                    <a:pt x="1577" y="438"/>
                  </a:lnTo>
                  <a:lnTo>
                    <a:pt x="1579" y="438"/>
                  </a:lnTo>
                  <a:lnTo>
                    <a:pt x="1581" y="438"/>
                  </a:lnTo>
                  <a:lnTo>
                    <a:pt x="1583" y="436"/>
                  </a:lnTo>
                  <a:lnTo>
                    <a:pt x="1579" y="436"/>
                  </a:lnTo>
                  <a:lnTo>
                    <a:pt x="1579" y="435"/>
                  </a:lnTo>
                  <a:lnTo>
                    <a:pt x="1581" y="434"/>
                  </a:lnTo>
                  <a:lnTo>
                    <a:pt x="1577" y="433"/>
                  </a:lnTo>
                  <a:lnTo>
                    <a:pt x="1575" y="433"/>
                  </a:lnTo>
                  <a:lnTo>
                    <a:pt x="1573" y="433"/>
                  </a:lnTo>
                  <a:lnTo>
                    <a:pt x="1570" y="433"/>
                  </a:lnTo>
                  <a:lnTo>
                    <a:pt x="1570" y="432"/>
                  </a:lnTo>
                  <a:lnTo>
                    <a:pt x="1570" y="430"/>
                  </a:lnTo>
                  <a:lnTo>
                    <a:pt x="1564" y="432"/>
                  </a:lnTo>
                  <a:lnTo>
                    <a:pt x="1558" y="433"/>
                  </a:lnTo>
                  <a:lnTo>
                    <a:pt x="1558" y="432"/>
                  </a:lnTo>
                  <a:lnTo>
                    <a:pt x="1541" y="430"/>
                  </a:lnTo>
                  <a:lnTo>
                    <a:pt x="1541" y="428"/>
                  </a:lnTo>
                  <a:lnTo>
                    <a:pt x="1543" y="427"/>
                  </a:lnTo>
                  <a:lnTo>
                    <a:pt x="1541" y="427"/>
                  </a:lnTo>
                  <a:lnTo>
                    <a:pt x="1537" y="426"/>
                  </a:lnTo>
                  <a:lnTo>
                    <a:pt x="1533" y="425"/>
                  </a:lnTo>
                  <a:lnTo>
                    <a:pt x="1530" y="424"/>
                  </a:lnTo>
                  <a:lnTo>
                    <a:pt x="1526" y="419"/>
                  </a:lnTo>
                  <a:lnTo>
                    <a:pt x="1526" y="416"/>
                  </a:lnTo>
                  <a:lnTo>
                    <a:pt x="1522" y="416"/>
                  </a:lnTo>
                  <a:lnTo>
                    <a:pt x="1520" y="416"/>
                  </a:lnTo>
                  <a:lnTo>
                    <a:pt x="1524" y="414"/>
                  </a:lnTo>
                  <a:lnTo>
                    <a:pt x="1528" y="410"/>
                  </a:lnTo>
                  <a:lnTo>
                    <a:pt x="1528" y="408"/>
                  </a:lnTo>
                  <a:lnTo>
                    <a:pt x="1526" y="408"/>
                  </a:lnTo>
                  <a:lnTo>
                    <a:pt x="1524" y="408"/>
                  </a:lnTo>
                  <a:lnTo>
                    <a:pt x="1524" y="407"/>
                  </a:lnTo>
                  <a:lnTo>
                    <a:pt x="1522" y="407"/>
                  </a:lnTo>
                  <a:lnTo>
                    <a:pt x="1516" y="409"/>
                  </a:lnTo>
                  <a:lnTo>
                    <a:pt x="1514" y="408"/>
                  </a:lnTo>
                  <a:lnTo>
                    <a:pt x="1511" y="407"/>
                  </a:lnTo>
                  <a:lnTo>
                    <a:pt x="1505" y="404"/>
                  </a:lnTo>
                  <a:lnTo>
                    <a:pt x="1501" y="404"/>
                  </a:lnTo>
                  <a:lnTo>
                    <a:pt x="1503" y="404"/>
                  </a:lnTo>
                  <a:lnTo>
                    <a:pt x="1511" y="403"/>
                  </a:lnTo>
                  <a:lnTo>
                    <a:pt x="1516" y="404"/>
                  </a:lnTo>
                  <a:lnTo>
                    <a:pt x="1522" y="404"/>
                  </a:lnTo>
                  <a:lnTo>
                    <a:pt x="1535" y="399"/>
                  </a:lnTo>
                  <a:lnTo>
                    <a:pt x="1535" y="396"/>
                  </a:lnTo>
                  <a:lnTo>
                    <a:pt x="1533" y="395"/>
                  </a:lnTo>
                  <a:lnTo>
                    <a:pt x="1535" y="395"/>
                  </a:lnTo>
                  <a:lnTo>
                    <a:pt x="1537" y="395"/>
                  </a:lnTo>
                  <a:lnTo>
                    <a:pt x="1535" y="393"/>
                  </a:lnTo>
                  <a:lnTo>
                    <a:pt x="1524" y="391"/>
                  </a:lnTo>
                  <a:lnTo>
                    <a:pt x="1509" y="390"/>
                  </a:lnTo>
                  <a:lnTo>
                    <a:pt x="1474" y="398"/>
                  </a:lnTo>
                  <a:lnTo>
                    <a:pt x="1469" y="400"/>
                  </a:lnTo>
                  <a:lnTo>
                    <a:pt x="1467" y="401"/>
                  </a:lnTo>
                  <a:lnTo>
                    <a:pt x="1442" y="417"/>
                  </a:lnTo>
                  <a:lnTo>
                    <a:pt x="1440" y="417"/>
                  </a:lnTo>
                  <a:lnTo>
                    <a:pt x="1438" y="418"/>
                  </a:lnTo>
                  <a:lnTo>
                    <a:pt x="1434" y="419"/>
                  </a:lnTo>
                  <a:lnTo>
                    <a:pt x="1434" y="418"/>
                  </a:lnTo>
                  <a:lnTo>
                    <a:pt x="1446" y="411"/>
                  </a:lnTo>
                  <a:lnTo>
                    <a:pt x="1448" y="411"/>
                  </a:lnTo>
                  <a:lnTo>
                    <a:pt x="1455" y="406"/>
                  </a:lnTo>
                  <a:lnTo>
                    <a:pt x="1453" y="403"/>
                  </a:lnTo>
                  <a:lnTo>
                    <a:pt x="1457" y="403"/>
                  </a:lnTo>
                  <a:lnTo>
                    <a:pt x="1459" y="401"/>
                  </a:lnTo>
                  <a:lnTo>
                    <a:pt x="1467" y="395"/>
                  </a:lnTo>
                  <a:lnTo>
                    <a:pt x="1469" y="394"/>
                  </a:lnTo>
                  <a:lnTo>
                    <a:pt x="1474" y="392"/>
                  </a:lnTo>
                  <a:lnTo>
                    <a:pt x="1474" y="391"/>
                  </a:lnTo>
                  <a:lnTo>
                    <a:pt x="1476" y="391"/>
                  </a:lnTo>
                  <a:lnTo>
                    <a:pt x="1480" y="390"/>
                  </a:lnTo>
                  <a:lnTo>
                    <a:pt x="1490" y="390"/>
                  </a:lnTo>
                  <a:lnTo>
                    <a:pt x="1490" y="388"/>
                  </a:lnTo>
                  <a:lnTo>
                    <a:pt x="1495" y="383"/>
                  </a:lnTo>
                  <a:lnTo>
                    <a:pt x="1499" y="380"/>
                  </a:lnTo>
                  <a:lnTo>
                    <a:pt x="1501" y="379"/>
                  </a:lnTo>
                  <a:lnTo>
                    <a:pt x="1503" y="379"/>
                  </a:lnTo>
                  <a:lnTo>
                    <a:pt x="1503" y="378"/>
                  </a:lnTo>
                  <a:lnTo>
                    <a:pt x="1505" y="378"/>
                  </a:lnTo>
                  <a:lnTo>
                    <a:pt x="1509" y="378"/>
                  </a:lnTo>
                  <a:lnTo>
                    <a:pt x="1511" y="377"/>
                  </a:lnTo>
                  <a:lnTo>
                    <a:pt x="1524" y="378"/>
                  </a:lnTo>
                  <a:lnTo>
                    <a:pt x="1533" y="377"/>
                  </a:lnTo>
                  <a:lnTo>
                    <a:pt x="1549" y="378"/>
                  </a:lnTo>
                  <a:lnTo>
                    <a:pt x="1554" y="377"/>
                  </a:lnTo>
                  <a:lnTo>
                    <a:pt x="1570" y="378"/>
                  </a:lnTo>
                  <a:lnTo>
                    <a:pt x="1573" y="378"/>
                  </a:lnTo>
                  <a:lnTo>
                    <a:pt x="1573" y="379"/>
                  </a:lnTo>
                  <a:lnTo>
                    <a:pt x="1575" y="379"/>
                  </a:lnTo>
                  <a:lnTo>
                    <a:pt x="1587" y="378"/>
                  </a:lnTo>
                  <a:lnTo>
                    <a:pt x="1594" y="377"/>
                  </a:lnTo>
                  <a:lnTo>
                    <a:pt x="1594" y="376"/>
                  </a:lnTo>
                  <a:lnTo>
                    <a:pt x="1596" y="376"/>
                  </a:lnTo>
                  <a:lnTo>
                    <a:pt x="1596" y="377"/>
                  </a:lnTo>
                  <a:lnTo>
                    <a:pt x="1596" y="378"/>
                  </a:lnTo>
                  <a:lnTo>
                    <a:pt x="1598" y="378"/>
                  </a:lnTo>
                  <a:lnTo>
                    <a:pt x="1600" y="377"/>
                  </a:lnTo>
                  <a:lnTo>
                    <a:pt x="1604" y="375"/>
                  </a:lnTo>
                  <a:lnTo>
                    <a:pt x="1606" y="374"/>
                  </a:lnTo>
                  <a:lnTo>
                    <a:pt x="1615" y="368"/>
                  </a:lnTo>
                  <a:lnTo>
                    <a:pt x="1617" y="368"/>
                  </a:lnTo>
                  <a:lnTo>
                    <a:pt x="1619" y="366"/>
                  </a:lnTo>
                  <a:lnTo>
                    <a:pt x="1621" y="364"/>
                  </a:lnTo>
                  <a:lnTo>
                    <a:pt x="1629" y="363"/>
                  </a:lnTo>
                  <a:lnTo>
                    <a:pt x="1634" y="362"/>
                  </a:lnTo>
                  <a:lnTo>
                    <a:pt x="1644" y="362"/>
                  </a:lnTo>
                  <a:lnTo>
                    <a:pt x="1648" y="362"/>
                  </a:lnTo>
                  <a:lnTo>
                    <a:pt x="1653" y="359"/>
                  </a:lnTo>
                  <a:lnTo>
                    <a:pt x="1657" y="356"/>
                  </a:lnTo>
                  <a:lnTo>
                    <a:pt x="1663" y="353"/>
                  </a:lnTo>
                  <a:lnTo>
                    <a:pt x="1657" y="350"/>
                  </a:lnTo>
                  <a:lnTo>
                    <a:pt x="1663" y="351"/>
                  </a:lnTo>
                  <a:lnTo>
                    <a:pt x="1661" y="348"/>
                  </a:lnTo>
                  <a:lnTo>
                    <a:pt x="1657" y="348"/>
                  </a:lnTo>
                  <a:lnTo>
                    <a:pt x="1659" y="347"/>
                  </a:lnTo>
                  <a:lnTo>
                    <a:pt x="1661" y="347"/>
                  </a:lnTo>
                  <a:lnTo>
                    <a:pt x="1659" y="345"/>
                  </a:lnTo>
                  <a:lnTo>
                    <a:pt x="1659" y="344"/>
                  </a:lnTo>
                  <a:lnTo>
                    <a:pt x="1659" y="342"/>
                  </a:lnTo>
                  <a:lnTo>
                    <a:pt x="1657" y="342"/>
                  </a:lnTo>
                  <a:lnTo>
                    <a:pt x="1655" y="342"/>
                  </a:lnTo>
                  <a:lnTo>
                    <a:pt x="1653" y="340"/>
                  </a:lnTo>
                  <a:lnTo>
                    <a:pt x="1659" y="342"/>
                  </a:lnTo>
                  <a:lnTo>
                    <a:pt x="1661" y="340"/>
                  </a:lnTo>
                  <a:lnTo>
                    <a:pt x="1661" y="339"/>
                  </a:lnTo>
                  <a:lnTo>
                    <a:pt x="1661" y="338"/>
                  </a:lnTo>
                  <a:lnTo>
                    <a:pt x="1659" y="337"/>
                  </a:lnTo>
                  <a:lnTo>
                    <a:pt x="1657" y="336"/>
                  </a:lnTo>
                  <a:lnTo>
                    <a:pt x="1659" y="336"/>
                  </a:lnTo>
                  <a:lnTo>
                    <a:pt x="1659" y="335"/>
                  </a:lnTo>
                  <a:lnTo>
                    <a:pt x="1648" y="332"/>
                  </a:lnTo>
                  <a:lnTo>
                    <a:pt x="1650" y="332"/>
                  </a:lnTo>
                  <a:lnTo>
                    <a:pt x="1648" y="331"/>
                  </a:lnTo>
                  <a:lnTo>
                    <a:pt x="1644" y="332"/>
                  </a:lnTo>
                  <a:lnTo>
                    <a:pt x="1642" y="332"/>
                  </a:lnTo>
                  <a:lnTo>
                    <a:pt x="1638" y="337"/>
                  </a:lnTo>
                  <a:lnTo>
                    <a:pt x="1638" y="334"/>
                  </a:lnTo>
                  <a:lnTo>
                    <a:pt x="1640" y="331"/>
                  </a:lnTo>
                  <a:lnTo>
                    <a:pt x="1638" y="329"/>
                  </a:lnTo>
                  <a:lnTo>
                    <a:pt x="1640" y="327"/>
                  </a:lnTo>
                  <a:lnTo>
                    <a:pt x="1638" y="327"/>
                  </a:lnTo>
                  <a:lnTo>
                    <a:pt x="1627" y="326"/>
                  </a:lnTo>
                  <a:lnTo>
                    <a:pt x="1621" y="327"/>
                  </a:lnTo>
                  <a:lnTo>
                    <a:pt x="1625" y="327"/>
                  </a:lnTo>
                  <a:lnTo>
                    <a:pt x="1631" y="328"/>
                  </a:lnTo>
                  <a:lnTo>
                    <a:pt x="1629" y="328"/>
                  </a:lnTo>
                  <a:lnTo>
                    <a:pt x="1625" y="328"/>
                  </a:lnTo>
                  <a:lnTo>
                    <a:pt x="1619" y="329"/>
                  </a:lnTo>
                  <a:lnTo>
                    <a:pt x="1615" y="330"/>
                  </a:lnTo>
                  <a:lnTo>
                    <a:pt x="1613" y="331"/>
                  </a:lnTo>
                  <a:lnTo>
                    <a:pt x="1608" y="332"/>
                  </a:lnTo>
                  <a:lnTo>
                    <a:pt x="1602" y="336"/>
                  </a:lnTo>
                  <a:lnTo>
                    <a:pt x="1600" y="337"/>
                  </a:lnTo>
                  <a:lnTo>
                    <a:pt x="1594" y="339"/>
                  </a:lnTo>
                  <a:lnTo>
                    <a:pt x="1594" y="335"/>
                  </a:lnTo>
                  <a:lnTo>
                    <a:pt x="1587" y="334"/>
                  </a:lnTo>
                  <a:lnTo>
                    <a:pt x="1583" y="332"/>
                  </a:lnTo>
                  <a:lnTo>
                    <a:pt x="1583" y="331"/>
                  </a:lnTo>
                  <a:lnTo>
                    <a:pt x="1585" y="331"/>
                  </a:lnTo>
                  <a:lnTo>
                    <a:pt x="1587" y="331"/>
                  </a:lnTo>
                  <a:lnTo>
                    <a:pt x="1589" y="332"/>
                  </a:lnTo>
                  <a:lnTo>
                    <a:pt x="1591" y="334"/>
                  </a:lnTo>
                  <a:lnTo>
                    <a:pt x="1596" y="334"/>
                  </a:lnTo>
                  <a:lnTo>
                    <a:pt x="1600" y="330"/>
                  </a:lnTo>
                  <a:lnTo>
                    <a:pt x="1604" y="330"/>
                  </a:lnTo>
                  <a:lnTo>
                    <a:pt x="1617" y="328"/>
                  </a:lnTo>
                  <a:lnTo>
                    <a:pt x="1615" y="327"/>
                  </a:lnTo>
                  <a:lnTo>
                    <a:pt x="1608" y="329"/>
                  </a:lnTo>
                  <a:lnTo>
                    <a:pt x="1604" y="329"/>
                  </a:lnTo>
                  <a:lnTo>
                    <a:pt x="1606" y="328"/>
                  </a:lnTo>
                  <a:lnTo>
                    <a:pt x="1619" y="327"/>
                  </a:lnTo>
                  <a:lnTo>
                    <a:pt x="1623" y="324"/>
                  </a:lnTo>
                  <a:lnTo>
                    <a:pt x="1629" y="323"/>
                  </a:lnTo>
                  <a:lnTo>
                    <a:pt x="1631" y="323"/>
                  </a:lnTo>
                  <a:lnTo>
                    <a:pt x="1634" y="323"/>
                  </a:lnTo>
                  <a:lnTo>
                    <a:pt x="1636" y="323"/>
                  </a:lnTo>
                  <a:lnTo>
                    <a:pt x="1636" y="322"/>
                  </a:lnTo>
                  <a:lnTo>
                    <a:pt x="1636" y="321"/>
                  </a:lnTo>
                  <a:lnTo>
                    <a:pt x="1636" y="320"/>
                  </a:lnTo>
                  <a:lnTo>
                    <a:pt x="1634" y="320"/>
                  </a:lnTo>
                  <a:lnTo>
                    <a:pt x="1631" y="319"/>
                  </a:lnTo>
                  <a:lnTo>
                    <a:pt x="1629" y="319"/>
                  </a:lnTo>
                  <a:lnTo>
                    <a:pt x="1629" y="318"/>
                  </a:lnTo>
                  <a:lnTo>
                    <a:pt x="1627" y="315"/>
                  </a:lnTo>
                  <a:lnTo>
                    <a:pt x="1625" y="316"/>
                  </a:lnTo>
                  <a:lnTo>
                    <a:pt x="1625" y="318"/>
                  </a:lnTo>
                  <a:lnTo>
                    <a:pt x="1623" y="319"/>
                  </a:lnTo>
                  <a:lnTo>
                    <a:pt x="1617" y="316"/>
                  </a:lnTo>
                  <a:lnTo>
                    <a:pt x="1615" y="316"/>
                  </a:lnTo>
                  <a:lnTo>
                    <a:pt x="1613" y="313"/>
                  </a:lnTo>
                  <a:lnTo>
                    <a:pt x="1610" y="314"/>
                  </a:lnTo>
                  <a:lnTo>
                    <a:pt x="1610" y="312"/>
                  </a:lnTo>
                  <a:lnTo>
                    <a:pt x="1602" y="316"/>
                  </a:lnTo>
                  <a:lnTo>
                    <a:pt x="1606" y="312"/>
                  </a:lnTo>
                  <a:lnTo>
                    <a:pt x="1602" y="312"/>
                  </a:lnTo>
                  <a:lnTo>
                    <a:pt x="1602" y="311"/>
                  </a:lnTo>
                  <a:lnTo>
                    <a:pt x="1600" y="311"/>
                  </a:lnTo>
                  <a:lnTo>
                    <a:pt x="1598" y="312"/>
                  </a:lnTo>
                  <a:lnTo>
                    <a:pt x="1596" y="311"/>
                  </a:lnTo>
                  <a:lnTo>
                    <a:pt x="1591" y="312"/>
                  </a:lnTo>
                  <a:lnTo>
                    <a:pt x="1591" y="311"/>
                  </a:lnTo>
                  <a:lnTo>
                    <a:pt x="1594" y="310"/>
                  </a:lnTo>
                  <a:lnTo>
                    <a:pt x="1594" y="307"/>
                  </a:lnTo>
                  <a:lnTo>
                    <a:pt x="1591" y="307"/>
                  </a:lnTo>
                  <a:lnTo>
                    <a:pt x="1594" y="306"/>
                  </a:lnTo>
                  <a:lnTo>
                    <a:pt x="1594" y="305"/>
                  </a:lnTo>
                  <a:lnTo>
                    <a:pt x="1591" y="305"/>
                  </a:lnTo>
                  <a:lnTo>
                    <a:pt x="1589" y="305"/>
                  </a:lnTo>
                  <a:lnTo>
                    <a:pt x="1589" y="304"/>
                  </a:lnTo>
                  <a:lnTo>
                    <a:pt x="1587" y="303"/>
                  </a:lnTo>
                  <a:lnTo>
                    <a:pt x="1579" y="303"/>
                  </a:lnTo>
                  <a:lnTo>
                    <a:pt x="1581" y="302"/>
                  </a:lnTo>
                  <a:lnTo>
                    <a:pt x="1579" y="300"/>
                  </a:lnTo>
                  <a:lnTo>
                    <a:pt x="1579" y="298"/>
                  </a:lnTo>
                  <a:lnTo>
                    <a:pt x="1568" y="298"/>
                  </a:lnTo>
                  <a:lnTo>
                    <a:pt x="1570" y="297"/>
                  </a:lnTo>
                  <a:lnTo>
                    <a:pt x="1573" y="297"/>
                  </a:lnTo>
                  <a:lnTo>
                    <a:pt x="1573" y="296"/>
                  </a:lnTo>
                  <a:lnTo>
                    <a:pt x="1568" y="295"/>
                  </a:lnTo>
                  <a:lnTo>
                    <a:pt x="1570" y="294"/>
                  </a:lnTo>
                  <a:lnTo>
                    <a:pt x="1573" y="294"/>
                  </a:lnTo>
                  <a:lnTo>
                    <a:pt x="1573" y="292"/>
                  </a:lnTo>
                  <a:lnTo>
                    <a:pt x="1556" y="291"/>
                  </a:lnTo>
                  <a:lnTo>
                    <a:pt x="1566" y="291"/>
                  </a:lnTo>
                  <a:lnTo>
                    <a:pt x="1566" y="290"/>
                  </a:lnTo>
                  <a:lnTo>
                    <a:pt x="1562" y="290"/>
                  </a:lnTo>
                  <a:lnTo>
                    <a:pt x="1562" y="289"/>
                  </a:lnTo>
                  <a:lnTo>
                    <a:pt x="1570" y="291"/>
                  </a:lnTo>
                  <a:lnTo>
                    <a:pt x="1573" y="291"/>
                  </a:lnTo>
                  <a:lnTo>
                    <a:pt x="1573" y="289"/>
                  </a:lnTo>
                  <a:lnTo>
                    <a:pt x="1577" y="286"/>
                  </a:lnTo>
                  <a:lnTo>
                    <a:pt x="1577" y="284"/>
                  </a:lnTo>
                  <a:lnTo>
                    <a:pt x="1570" y="283"/>
                  </a:lnTo>
                  <a:lnTo>
                    <a:pt x="1573" y="282"/>
                  </a:lnTo>
                  <a:lnTo>
                    <a:pt x="1570" y="280"/>
                  </a:lnTo>
                  <a:lnTo>
                    <a:pt x="1562" y="280"/>
                  </a:lnTo>
                  <a:lnTo>
                    <a:pt x="1566" y="280"/>
                  </a:lnTo>
                  <a:lnTo>
                    <a:pt x="1570" y="278"/>
                  </a:lnTo>
                  <a:lnTo>
                    <a:pt x="1570" y="276"/>
                  </a:lnTo>
                  <a:lnTo>
                    <a:pt x="1568" y="275"/>
                  </a:lnTo>
                  <a:lnTo>
                    <a:pt x="1564" y="273"/>
                  </a:lnTo>
                  <a:lnTo>
                    <a:pt x="1562" y="273"/>
                  </a:lnTo>
                  <a:lnTo>
                    <a:pt x="1560" y="273"/>
                  </a:lnTo>
                  <a:lnTo>
                    <a:pt x="1560" y="272"/>
                  </a:lnTo>
                  <a:lnTo>
                    <a:pt x="1562" y="272"/>
                  </a:lnTo>
                  <a:lnTo>
                    <a:pt x="1562" y="271"/>
                  </a:lnTo>
                  <a:lnTo>
                    <a:pt x="1560" y="270"/>
                  </a:lnTo>
                  <a:lnTo>
                    <a:pt x="1558" y="270"/>
                  </a:lnTo>
                  <a:lnTo>
                    <a:pt x="1556" y="270"/>
                  </a:lnTo>
                  <a:lnTo>
                    <a:pt x="1554" y="271"/>
                  </a:lnTo>
                  <a:lnTo>
                    <a:pt x="1551" y="271"/>
                  </a:lnTo>
                  <a:lnTo>
                    <a:pt x="1554" y="268"/>
                  </a:lnTo>
                  <a:lnTo>
                    <a:pt x="1558" y="268"/>
                  </a:lnTo>
                  <a:lnTo>
                    <a:pt x="1558" y="267"/>
                  </a:lnTo>
                  <a:lnTo>
                    <a:pt x="1558" y="266"/>
                  </a:lnTo>
                  <a:lnTo>
                    <a:pt x="1560" y="266"/>
                  </a:lnTo>
                  <a:lnTo>
                    <a:pt x="1560" y="264"/>
                  </a:lnTo>
                  <a:lnTo>
                    <a:pt x="1547" y="264"/>
                  </a:lnTo>
                  <a:lnTo>
                    <a:pt x="1545" y="264"/>
                  </a:lnTo>
                  <a:lnTo>
                    <a:pt x="1545" y="263"/>
                  </a:lnTo>
                  <a:lnTo>
                    <a:pt x="1547" y="263"/>
                  </a:lnTo>
                  <a:lnTo>
                    <a:pt x="1549" y="264"/>
                  </a:lnTo>
                  <a:lnTo>
                    <a:pt x="1556" y="263"/>
                  </a:lnTo>
                  <a:lnTo>
                    <a:pt x="1556" y="262"/>
                  </a:lnTo>
                  <a:lnTo>
                    <a:pt x="1554" y="262"/>
                  </a:lnTo>
                  <a:lnTo>
                    <a:pt x="1554" y="260"/>
                  </a:lnTo>
                  <a:lnTo>
                    <a:pt x="1554" y="259"/>
                  </a:lnTo>
                  <a:lnTo>
                    <a:pt x="1551" y="259"/>
                  </a:lnTo>
                  <a:lnTo>
                    <a:pt x="1549" y="259"/>
                  </a:lnTo>
                  <a:lnTo>
                    <a:pt x="1549" y="258"/>
                  </a:lnTo>
                  <a:lnTo>
                    <a:pt x="1549" y="257"/>
                  </a:lnTo>
                  <a:lnTo>
                    <a:pt x="1551" y="255"/>
                  </a:lnTo>
                  <a:lnTo>
                    <a:pt x="1549" y="255"/>
                  </a:lnTo>
                  <a:lnTo>
                    <a:pt x="1545" y="256"/>
                  </a:lnTo>
                  <a:lnTo>
                    <a:pt x="1541" y="256"/>
                  </a:lnTo>
                  <a:lnTo>
                    <a:pt x="1539" y="256"/>
                  </a:lnTo>
                  <a:lnTo>
                    <a:pt x="1537" y="256"/>
                  </a:lnTo>
                  <a:lnTo>
                    <a:pt x="1535" y="257"/>
                  </a:lnTo>
                  <a:lnTo>
                    <a:pt x="1537" y="256"/>
                  </a:lnTo>
                  <a:lnTo>
                    <a:pt x="1539" y="255"/>
                  </a:lnTo>
                  <a:lnTo>
                    <a:pt x="1545" y="255"/>
                  </a:lnTo>
                  <a:lnTo>
                    <a:pt x="1547" y="254"/>
                  </a:lnTo>
                  <a:lnTo>
                    <a:pt x="1547" y="252"/>
                  </a:lnTo>
                  <a:lnTo>
                    <a:pt x="1545" y="252"/>
                  </a:lnTo>
                  <a:lnTo>
                    <a:pt x="1545" y="251"/>
                  </a:lnTo>
                  <a:lnTo>
                    <a:pt x="1543" y="250"/>
                  </a:lnTo>
                  <a:lnTo>
                    <a:pt x="1543" y="251"/>
                  </a:lnTo>
                  <a:lnTo>
                    <a:pt x="1541" y="250"/>
                  </a:lnTo>
                  <a:lnTo>
                    <a:pt x="1539" y="250"/>
                  </a:lnTo>
                  <a:lnTo>
                    <a:pt x="1543" y="248"/>
                  </a:lnTo>
                  <a:lnTo>
                    <a:pt x="1539" y="247"/>
                  </a:lnTo>
                  <a:lnTo>
                    <a:pt x="1537" y="248"/>
                  </a:lnTo>
                  <a:lnTo>
                    <a:pt x="1537" y="247"/>
                  </a:lnTo>
                  <a:lnTo>
                    <a:pt x="1539" y="246"/>
                  </a:lnTo>
                  <a:lnTo>
                    <a:pt x="1535" y="246"/>
                  </a:lnTo>
                  <a:lnTo>
                    <a:pt x="1535" y="242"/>
                  </a:lnTo>
                  <a:lnTo>
                    <a:pt x="1533" y="242"/>
                  </a:lnTo>
                  <a:lnTo>
                    <a:pt x="1533" y="240"/>
                  </a:lnTo>
                  <a:lnTo>
                    <a:pt x="1533" y="239"/>
                  </a:lnTo>
                  <a:lnTo>
                    <a:pt x="1533" y="238"/>
                  </a:lnTo>
                  <a:lnTo>
                    <a:pt x="1530" y="238"/>
                  </a:lnTo>
                  <a:lnTo>
                    <a:pt x="1533" y="237"/>
                  </a:lnTo>
                  <a:lnTo>
                    <a:pt x="1530" y="235"/>
                  </a:lnTo>
                  <a:lnTo>
                    <a:pt x="1528" y="235"/>
                  </a:lnTo>
                  <a:lnTo>
                    <a:pt x="1526" y="235"/>
                  </a:lnTo>
                  <a:lnTo>
                    <a:pt x="1524" y="238"/>
                  </a:lnTo>
                  <a:lnTo>
                    <a:pt x="1522" y="239"/>
                  </a:lnTo>
                  <a:lnTo>
                    <a:pt x="1520" y="240"/>
                  </a:lnTo>
                  <a:lnTo>
                    <a:pt x="1516" y="244"/>
                  </a:lnTo>
                  <a:lnTo>
                    <a:pt x="1520" y="249"/>
                  </a:lnTo>
                  <a:lnTo>
                    <a:pt x="1518" y="249"/>
                  </a:lnTo>
                  <a:lnTo>
                    <a:pt x="1518" y="251"/>
                  </a:lnTo>
                  <a:lnTo>
                    <a:pt x="1516" y="251"/>
                  </a:lnTo>
                  <a:lnTo>
                    <a:pt x="1516" y="252"/>
                  </a:lnTo>
                  <a:lnTo>
                    <a:pt x="1514" y="251"/>
                  </a:lnTo>
                  <a:lnTo>
                    <a:pt x="1516" y="254"/>
                  </a:lnTo>
                  <a:lnTo>
                    <a:pt x="1514" y="256"/>
                  </a:lnTo>
                  <a:lnTo>
                    <a:pt x="1511" y="256"/>
                  </a:lnTo>
                  <a:lnTo>
                    <a:pt x="1511" y="257"/>
                  </a:lnTo>
                  <a:lnTo>
                    <a:pt x="1511" y="258"/>
                  </a:lnTo>
                  <a:lnTo>
                    <a:pt x="1509" y="258"/>
                  </a:lnTo>
                  <a:lnTo>
                    <a:pt x="1507" y="257"/>
                  </a:lnTo>
                  <a:lnTo>
                    <a:pt x="1511" y="262"/>
                  </a:lnTo>
                  <a:lnTo>
                    <a:pt x="1507" y="265"/>
                  </a:lnTo>
                  <a:lnTo>
                    <a:pt x="1509" y="263"/>
                  </a:lnTo>
                  <a:lnTo>
                    <a:pt x="1507" y="260"/>
                  </a:lnTo>
                  <a:lnTo>
                    <a:pt x="1505" y="260"/>
                  </a:lnTo>
                  <a:lnTo>
                    <a:pt x="1503" y="258"/>
                  </a:lnTo>
                  <a:lnTo>
                    <a:pt x="1499" y="262"/>
                  </a:lnTo>
                  <a:lnTo>
                    <a:pt x="1499" y="264"/>
                  </a:lnTo>
                  <a:lnTo>
                    <a:pt x="1493" y="265"/>
                  </a:lnTo>
                  <a:lnTo>
                    <a:pt x="1484" y="267"/>
                  </a:lnTo>
                  <a:lnTo>
                    <a:pt x="1484" y="270"/>
                  </a:lnTo>
                  <a:lnTo>
                    <a:pt x="1482" y="270"/>
                  </a:lnTo>
                  <a:lnTo>
                    <a:pt x="1482" y="267"/>
                  </a:lnTo>
                  <a:lnTo>
                    <a:pt x="1482" y="266"/>
                  </a:lnTo>
                  <a:lnTo>
                    <a:pt x="1482" y="265"/>
                  </a:lnTo>
                  <a:lnTo>
                    <a:pt x="1480" y="266"/>
                  </a:lnTo>
                  <a:lnTo>
                    <a:pt x="1480" y="263"/>
                  </a:lnTo>
                  <a:lnTo>
                    <a:pt x="1478" y="264"/>
                  </a:lnTo>
                  <a:lnTo>
                    <a:pt x="1474" y="270"/>
                  </a:lnTo>
                  <a:lnTo>
                    <a:pt x="1461" y="274"/>
                  </a:lnTo>
                  <a:lnTo>
                    <a:pt x="1474" y="270"/>
                  </a:lnTo>
                  <a:lnTo>
                    <a:pt x="1476" y="265"/>
                  </a:lnTo>
                  <a:lnTo>
                    <a:pt x="1476" y="263"/>
                  </a:lnTo>
                  <a:lnTo>
                    <a:pt x="1474" y="262"/>
                  </a:lnTo>
                  <a:lnTo>
                    <a:pt x="1471" y="258"/>
                  </a:lnTo>
                  <a:lnTo>
                    <a:pt x="1469" y="258"/>
                  </a:lnTo>
                  <a:lnTo>
                    <a:pt x="1459" y="258"/>
                  </a:lnTo>
                  <a:lnTo>
                    <a:pt x="1453" y="262"/>
                  </a:lnTo>
                  <a:lnTo>
                    <a:pt x="1450" y="260"/>
                  </a:lnTo>
                  <a:lnTo>
                    <a:pt x="1446" y="260"/>
                  </a:lnTo>
                  <a:lnTo>
                    <a:pt x="1446" y="259"/>
                  </a:lnTo>
                  <a:lnTo>
                    <a:pt x="1450" y="259"/>
                  </a:lnTo>
                  <a:lnTo>
                    <a:pt x="1450" y="258"/>
                  </a:lnTo>
                  <a:lnTo>
                    <a:pt x="1450" y="256"/>
                  </a:lnTo>
                  <a:lnTo>
                    <a:pt x="1453" y="256"/>
                  </a:lnTo>
                  <a:lnTo>
                    <a:pt x="1455" y="257"/>
                  </a:lnTo>
                  <a:lnTo>
                    <a:pt x="1455" y="258"/>
                  </a:lnTo>
                  <a:lnTo>
                    <a:pt x="1459" y="256"/>
                  </a:lnTo>
                  <a:lnTo>
                    <a:pt x="1461" y="257"/>
                  </a:lnTo>
                  <a:lnTo>
                    <a:pt x="1461" y="256"/>
                  </a:lnTo>
                  <a:lnTo>
                    <a:pt x="1461" y="255"/>
                  </a:lnTo>
                  <a:lnTo>
                    <a:pt x="1457" y="255"/>
                  </a:lnTo>
                  <a:lnTo>
                    <a:pt x="1457" y="254"/>
                  </a:lnTo>
                  <a:lnTo>
                    <a:pt x="1461" y="252"/>
                  </a:lnTo>
                  <a:lnTo>
                    <a:pt x="1461" y="251"/>
                  </a:lnTo>
                  <a:lnTo>
                    <a:pt x="1459" y="251"/>
                  </a:lnTo>
                  <a:lnTo>
                    <a:pt x="1455" y="251"/>
                  </a:lnTo>
                  <a:lnTo>
                    <a:pt x="1459" y="247"/>
                  </a:lnTo>
                  <a:lnTo>
                    <a:pt x="1457" y="246"/>
                  </a:lnTo>
                  <a:lnTo>
                    <a:pt x="1459" y="246"/>
                  </a:lnTo>
                  <a:lnTo>
                    <a:pt x="1457" y="243"/>
                  </a:lnTo>
                  <a:lnTo>
                    <a:pt x="1455" y="242"/>
                  </a:lnTo>
                  <a:lnTo>
                    <a:pt x="1450" y="241"/>
                  </a:lnTo>
                  <a:lnTo>
                    <a:pt x="1442" y="242"/>
                  </a:lnTo>
                  <a:lnTo>
                    <a:pt x="1436" y="240"/>
                  </a:lnTo>
                  <a:lnTo>
                    <a:pt x="1431" y="240"/>
                  </a:lnTo>
                  <a:lnTo>
                    <a:pt x="1434" y="239"/>
                  </a:lnTo>
                  <a:lnTo>
                    <a:pt x="1436" y="239"/>
                  </a:lnTo>
                  <a:lnTo>
                    <a:pt x="1438" y="240"/>
                  </a:lnTo>
                  <a:lnTo>
                    <a:pt x="1453" y="241"/>
                  </a:lnTo>
                  <a:lnTo>
                    <a:pt x="1455" y="240"/>
                  </a:lnTo>
                  <a:lnTo>
                    <a:pt x="1459" y="239"/>
                  </a:lnTo>
                  <a:lnTo>
                    <a:pt x="1457" y="237"/>
                  </a:lnTo>
                  <a:lnTo>
                    <a:pt x="1455" y="234"/>
                  </a:lnTo>
                  <a:lnTo>
                    <a:pt x="1455" y="233"/>
                  </a:lnTo>
                  <a:lnTo>
                    <a:pt x="1455" y="232"/>
                  </a:lnTo>
                  <a:lnTo>
                    <a:pt x="1455" y="230"/>
                  </a:lnTo>
                  <a:lnTo>
                    <a:pt x="1457" y="229"/>
                  </a:lnTo>
                  <a:lnTo>
                    <a:pt x="1459" y="227"/>
                  </a:lnTo>
                  <a:lnTo>
                    <a:pt x="1459" y="226"/>
                  </a:lnTo>
                  <a:lnTo>
                    <a:pt x="1455" y="223"/>
                  </a:lnTo>
                  <a:lnTo>
                    <a:pt x="1453" y="224"/>
                  </a:lnTo>
                  <a:lnTo>
                    <a:pt x="1453" y="225"/>
                  </a:lnTo>
                  <a:lnTo>
                    <a:pt x="1448" y="226"/>
                  </a:lnTo>
                  <a:lnTo>
                    <a:pt x="1446" y="226"/>
                  </a:lnTo>
                  <a:lnTo>
                    <a:pt x="1446" y="225"/>
                  </a:lnTo>
                  <a:lnTo>
                    <a:pt x="1446" y="224"/>
                  </a:lnTo>
                  <a:lnTo>
                    <a:pt x="1444" y="223"/>
                  </a:lnTo>
                  <a:lnTo>
                    <a:pt x="1442" y="224"/>
                  </a:lnTo>
                  <a:lnTo>
                    <a:pt x="1438" y="223"/>
                  </a:lnTo>
                  <a:lnTo>
                    <a:pt x="1436" y="224"/>
                  </a:lnTo>
                  <a:lnTo>
                    <a:pt x="1434" y="223"/>
                  </a:lnTo>
                  <a:lnTo>
                    <a:pt x="1434" y="222"/>
                  </a:lnTo>
                  <a:lnTo>
                    <a:pt x="1431" y="222"/>
                  </a:lnTo>
                  <a:lnTo>
                    <a:pt x="1425" y="222"/>
                  </a:lnTo>
                  <a:lnTo>
                    <a:pt x="1427" y="221"/>
                  </a:lnTo>
                  <a:lnTo>
                    <a:pt x="1423" y="221"/>
                  </a:lnTo>
                  <a:lnTo>
                    <a:pt x="1421" y="218"/>
                  </a:lnTo>
                  <a:lnTo>
                    <a:pt x="1421" y="217"/>
                  </a:lnTo>
                  <a:lnTo>
                    <a:pt x="1423" y="216"/>
                  </a:lnTo>
                  <a:lnTo>
                    <a:pt x="1425" y="216"/>
                  </a:lnTo>
                  <a:lnTo>
                    <a:pt x="1425" y="215"/>
                  </a:lnTo>
                  <a:lnTo>
                    <a:pt x="1425" y="214"/>
                  </a:lnTo>
                  <a:lnTo>
                    <a:pt x="1423" y="214"/>
                  </a:lnTo>
                  <a:lnTo>
                    <a:pt x="1421" y="214"/>
                  </a:lnTo>
                  <a:lnTo>
                    <a:pt x="1419" y="215"/>
                  </a:lnTo>
                  <a:lnTo>
                    <a:pt x="1417" y="215"/>
                  </a:lnTo>
                  <a:lnTo>
                    <a:pt x="1417" y="214"/>
                  </a:lnTo>
                  <a:lnTo>
                    <a:pt x="1419" y="214"/>
                  </a:lnTo>
                  <a:lnTo>
                    <a:pt x="1417" y="213"/>
                  </a:lnTo>
                  <a:lnTo>
                    <a:pt x="1417" y="211"/>
                  </a:lnTo>
                  <a:lnTo>
                    <a:pt x="1417" y="209"/>
                  </a:lnTo>
                  <a:lnTo>
                    <a:pt x="1413" y="208"/>
                  </a:lnTo>
                  <a:lnTo>
                    <a:pt x="1413" y="210"/>
                  </a:lnTo>
                  <a:lnTo>
                    <a:pt x="1410" y="210"/>
                  </a:lnTo>
                  <a:lnTo>
                    <a:pt x="1408" y="210"/>
                  </a:lnTo>
                  <a:lnTo>
                    <a:pt x="1410" y="207"/>
                  </a:lnTo>
                  <a:lnTo>
                    <a:pt x="1410" y="206"/>
                  </a:lnTo>
                  <a:lnTo>
                    <a:pt x="1410" y="205"/>
                  </a:lnTo>
                  <a:lnTo>
                    <a:pt x="1408" y="205"/>
                  </a:lnTo>
                  <a:lnTo>
                    <a:pt x="1404" y="203"/>
                  </a:lnTo>
                  <a:lnTo>
                    <a:pt x="1402" y="202"/>
                  </a:lnTo>
                  <a:lnTo>
                    <a:pt x="1391" y="200"/>
                  </a:lnTo>
                  <a:lnTo>
                    <a:pt x="1389" y="201"/>
                  </a:lnTo>
                  <a:lnTo>
                    <a:pt x="1381" y="203"/>
                  </a:lnTo>
                  <a:lnTo>
                    <a:pt x="1379" y="203"/>
                  </a:lnTo>
                  <a:lnTo>
                    <a:pt x="1379" y="205"/>
                  </a:lnTo>
                  <a:lnTo>
                    <a:pt x="1375" y="205"/>
                  </a:lnTo>
                  <a:lnTo>
                    <a:pt x="1375" y="203"/>
                  </a:lnTo>
                  <a:lnTo>
                    <a:pt x="1375" y="202"/>
                  </a:lnTo>
                  <a:lnTo>
                    <a:pt x="1368" y="202"/>
                  </a:lnTo>
                  <a:lnTo>
                    <a:pt x="1366" y="203"/>
                  </a:lnTo>
                  <a:lnTo>
                    <a:pt x="1366" y="202"/>
                  </a:lnTo>
                  <a:lnTo>
                    <a:pt x="1358" y="201"/>
                  </a:lnTo>
                  <a:lnTo>
                    <a:pt x="1358" y="200"/>
                  </a:lnTo>
                  <a:lnTo>
                    <a:pt x="1356" y="200"/>
                  </a:lnTo>
                  <a:lnTo>
                    <a:pt x="1341" y="199"/>
                  </a:lnTo>
                  <a:lnTo>
                    <a:pt x="1339" y="199"/>
                  </a:lnTo>
                  <a:lnTo>
                    <a:pt x="1339" y="198"/>
                  </a:lnTo>
                  <a:lnTo>
                    <a:pt x="1337" y="198"/>
                  </a:lnTo>
                  <a:lnTo>
                    <a:pt x="1330" y="202"/>
                  </a:lnTo>
                  <a:lnTo>
                    <a:pt x="1328" y="203"/>
                  </a:lnTo>
                  <a:lnTo>
                    <a:pt x="1328" y="208"/>
                  </a:lnTo>
                  <a:lnTo>
                    <a:pt x="1328" y="209"/>
                  </a:lnTo>
                  <a:lnTo>
                    <a:pt x="1330" y="211"/>
                  </a:lnTo>
                  <a:lnTo>
                    <a:pt x="1332" y="213"/>
                  </a:lnTo>
                  <a:lnTo>
                    <a:pt x="1335" y="213"/>
                  </a:lnTo>
                  <a:lnTo>
                    <a:pt x="1337" y="214"/>
                  </a:lnTo>
                  <a:lnTo>
                    <a:pt x="1339" y="214"/>
                  </a:lnTo>
                  <a:lnTo>
                    <a:pt x="1339" y="213"/>
                  </a:lnTo>
                  <a:lnTo>
                    <a:pt x="1339" y="215"/>
                  </a:lnTo>
                  <a:lnTo>
                    <a:pt x="1337" y="215"/>
                  </a:lnTo>
                  <a:lnTo>
                    <a:pt x="1337" y="216"/>
                  </a:lnTo>
                  <a:lnTo>
                    <a:pt x="1335" y="217"/>
                  </a:lnTo>
                  <a:lnTo>
                    <a:pt x="1335" y="218"/>
                  </a:lnTo>
                  <a:lnTo>
                    <a:pt x="1335" y="219"/>
                  </a:lnTo>
                  <a:lnTo>
                    <a:pt x="1332" y="221"/>
                  </a:lnTo>
                  <a:lnTo>
                    <a:pt x="1330" y="223"/>
                  </a:lnTo>
                  <a:lnTo>
                    <a:pt x="1328" y="225"/>
                  </a:lnTo>
                  <a:lnTo>
                    <a:pt x="1328" y="227"/>
                  </a:lnTo>
                  <a:lnTo>
                    <a:pt x="1330" y="229"/>
                  </a:lnTo>
                  <a:lnTo>
                    <a:pt x="1332" y="229"/>
                  </a:lnTo>
                  <a:lnTo>
                    <a:pt x="1335" y="229"/>
                  </a:lnTo>
                  <a:lnTo>
                    <a:pt x="1337" y="229"/>
                  </a:lnTo>
                  <a:lnTo>
                    <a:pt x="1339" y="229"/>
                  </a:lnTo>
                  <a:lnTo>
                    <a:pt x="1335" y="230"/>
                  </a:lnTo>
                  <a:lnTo>
                    <a:pt x="1335" y="231"/>
                  </a:lnTo>
                  <a:lnTo>
                    <a:pt x="1335" y="234"/>
                  </a:lnTo>
                  <a:lnTo>
                    <a:pt x="1337" y="237"/>
                  </a:lnTo>
                  <a:lnTo>
                    <a:pt x="1339" y="238"/>
                  </a:lnTo>
                  <a:lnTo>
                    <a:pt x="1339" y="240"/>
                  </a:lnTo>
                  <a:lnTo>
                    <a:pt x="1337" y="240"/>
                  </a:lnTo>
                  <a:lnTo>
                    <a:pt x="1335" y="240"/>
                  </a:lnTo>
                  <a:lnTo>
                    <a:pt x="1335" y="241"/>
                  </a:lnTo>
                  <a:lnTo>
                    <a:pt x="1341" y="241"/>
                  </a:lnTo>
                  <a:lnTo>
                    <a:pt x="1343" y="241"/>
                  </a:lnTo>
                  <a:lnTo>
                    <a:pt x="1341" y="243"/>
                  </a:lnTo>
                  <a:lnTo>
                    <a:pt x="1339" y="246"/>
                  </a:lnTo>
                  <a:lnTo>
                    <a:pt x="1341" y="247"/>
                  </a:lnTo>
                  <a:lnTo>
                    <a:pt x="1345" y="247"/>
                  </a:lnTo>
                  <a:lnTo>
                    <a:pt x="1339" y="248"/>
                  </a:lnTo>
                  <a:lnTo>
                    <a:pt x="1339" y="247"/>
                  </a:lnTo>
                  <a:lnTo>
                    <a:pt x="1335" y="247"/>
                  </a:lnTo>
                  <a:lnTo>
                    <a:pt x="1335" y="248"/>
                  </a:lnTo>
                  <a:lnTo>
                    <a:pt x="1335" y="250"/>
                  </a:lnTo>
                  <a:lnTo>
                    <a:pt x="1335" y="252"/>
                  </a:lnTo>
                  <a:lnTo>
                    <a:pt x="1330" y="252"/>
                  </a:lnTo>
                  <a:lnTo>
                    <a:pt x="1330" y="254"/>
                  </a:lnTo>
                  <a:lnTo>
                    <a:pt x="1324" y="254"/>
                  </a:lnTo>
                  <a:lnTo>
                    <a:pt x="1322" y="255"/>
                  </a:lnTo>
                  <a:lnTo>
                    <a:pt x="1320" y="255"/>
                  </a:lnTo>
                  <a:lnTo>
                    <a:pt x="1320" y="256"/>
                  </a:lnTo>
                  <a:lnTo>
                    <a:pt x="1320" y="259"/>
                  </a:lnTo>
                  <a:lnTo>
                    <a:pt x="1320" y="260"/>
                  </a:lnTo>
                  <a:lnTo>
                    <a:pt x="1337" y="267"/>
                  </a:lnTo>
                  <a:lnTo>
                    <a:pt x="1339" y="267"/>
                  </a:lnTo>
                  <a:lnTo>
                    <a:pt x="1347" y="286"/>
                  </a:lnTo>
                  <a:lnTo>
                    <a:pt x="1347" y="287"/>
                  </a:lnTo>
                  <a:lnTo>
                    <a:pt x="1349" y="297"/>
                  </a:lnTo>
                  <a:lnTo>
                    <a:pt x="1351" y="297"/>
                  </a:lnTo>
                  <a:lnTo>
                    <a:pt x="1354" y="292"/>
                  </a:lnTo>
                  <a:lnTo>
                    <a:pt x="1356" y="294"/>
                  </a:lnTo>
                  <a:lnTo>
                    <a:pt x="1356" y="297"/>
                  </a:lnTo>
                  <a:lnTo>
                    <a:pt x="1358" y="297"/>
                  </a:lnTo>
                  <a:lnTo>
                    <a:pt x="1358" y="299"/>
                  </a:lnTo>
                  <a:lnTo>
                    <a:pt x="1354" y="299"/>
                  </a:lnTo>
                  <a:lnTo>
                    <a:pt x="1351" y="298"/>
                  </a:lnTo>
                  <a:lnTo>
                    <a:pt x="1349" y="298"/>
                  </a:lnTo>
                  <a:lnTo>
                    <a:pt x="1349" y="299"/>
                  </a:lnTo>
                  <a:lnTo>
                    <a:pt x="1337" y="310"/>
                  </a:lnTo>
                  <a:lnTo>
                    <a:pt x="1305" y="321"/>
                  </a:lnTo>
                  <a:lnTo>
                    <a:pt x="1309" y="322"/>
                  </a:lnTo>
                  <a:lnTo>
                    <a:pt x="1318" y="331"/>
                  </a:lnTo>
                  <a:lnTo>
                    <a:pt x="1320" y="345"/>
                  </a:lnTo>
                  <a:lnTo>
                    <a:pt x="1320" y="346"/>
                  </a:lnTo>
                  <a:lnTo>
                    <a:pt x="1322" y="348"/>
                  </a:lnTo>
                  <a:lnTo>
                    <a:pt x="1322" y="350"/>
                  </a:lnTo>
                  <a:lnTo>
                    <a:pt x="1324" y="352"/>
                  </a:lnTo>
                  <a:lnTo>
                    <a:pt x="1326" y="352"/>
                  </a:lnTo>
                  <a:lnTo>
                    <a:pt x="1328" y="353"/>
                  </a:lnTo>
                  <a:lnTo>
                    <a:pt x="1332" y="352"/>
                  </a:lnTo>
                  <a:lnTo>
                    <a:pt x="1332" y="353"/>
                  </a:lnTo>
                  <a:lnTo>
                    <a:pt x="1330" y="353"/>
                  </a:lnTo>
                  <a:lnTo>
                    <a:pt x="1326" y="353"/>
                  </a:lnTo>
                  <a:lnTo>
                    <a:pt x="1324" y="354"/>
                  </a:lnTo>
                  <a:lnTo>
                    <a:pt x="1322" y="356"/>
                  </a:lnTo>
                  <a:lnTo>
                    <a:pt x="1320" y="356"/>
                  </a:lnTo>
                  <a:lnTo>
                    <a:pt x="1320" y="358"/>
                  </a:lnTo>
                  <a:lnTo>
                    <a:pt x="1316" y="358"/>
                  </a:lnTo>
                  <a:lnTo>
                    <a:pt x="1316" y="359"/>
                  </a:lnTo>
                  <a:lnTo>
                    <a:pt x="1320" y="361"/>
                  </a:lnTo>
                  <a:lnTo>
                    <a:pt x="1322" y="362"/>
                  </a:lnTo>
                  <a:lnTo>
                    <a:pt x="1322" y="363"/>
                  </a:lnTo>
                  <a:lnTo>
                    <a:pt x="1320" y="363"/>
                  </a:lnTo>
                  <a:lnTo>
                    <a:pt x="1320" y="364"/>
                  </a:lnTo>
                  <a:lnTo>
                    <a:pt x="1318" y="366"/>
                  </a:lnTo>
                  <a:lnTo>
                    <a:pt x="1316" y="362"/>
                  </a:lnTo>
                  <a:lnTo>
                    <a:pt x="1314" y="361"/>
                  </a:lnTo>
                  <a:lnTo>
                    <a:pt x="1311" y="360"/>
                  </a:lnTo>
                  <a:lnTo>
                    <a:pt x="1309" y="361"/>
                  </a:lnTo>
                  <a:lnTo>
                    <a:pt x="1309" y="362"/>
                  </a:lnTo>
                  <a:lnTo>
                    <a:pt x="1305" y="362"/>
                  </a:lnTo>
                  <a:lnTo>
                    <a:pt x="1305" y="363"/>
                  </a:lnTo>
                  <a:lnTo>
                    <a:pt x="1307" y="368"/>
                  </a:lnTo>
                  <a:lnTo>
                    <a:pt x="1305" y="368"/>
                  </a:lnTo>
                  <a:lnTo>
                    <a:pt x="1301" y="366"/>
                  </a:lnTo>
                  <a:lnTo>
                    <a:pt x="1299" y="366"/>
                  </a:lnTo>
                  <a:lnTo>
                    <a:pt x="1297" y="364"/>
                  </a:lnTo>
                  <a:lnTo>
                    <a:pt x="1295" y="364"/>
                  </a:lnTo>
                  <a:lnTo>
                    <a:pt x="1286" y="368"/>
                  </a:lnTo>
                  <a:lnTo>
                    <a:pt x="1292" y="364"/>
                  </a:lnTo>
                  <a:lnTo>
                    <a:pt x="1295" y="363"/>
                  </a:lnTo>
                  <a:lnTo>
                    <a:pt x="1292" y="359"/>
                  </a:lnTo>
                  <a:lnTo>
                    <a:pt x="1282" y="354"/>
                  </a:lnTo>
                  <a:lnTo>
                    <a:pt x="1280" y="354"/>
                  </a:lnTo>
                  <a:lnTo>
                    <a:pt x="1269" y="355"/>
                  </a:lnTo>
                  <a:lnTo>
                    <a:pt x="1278" y="352"/>
                  </a:lnTo>
                  <a:lnTo>
                    <a:pt x="1280" y="352"/>
                  </a:lnTo>
                  <a:lnTo>
                    <a:pt x="1278" y="348"/>
                  </a:lnTo>
                  <a:lnTo>
                    <a:pt x="1276" y="347"/>
                  </a:lnTo>
                  <a:lnTo>
                    <a:pt x="1274" y="347"/>
                  </a:lnTo>
                  <a:lnTo>
                    <a:pt x="1271" y="345"/>
                  </a:lnTo>
                  <a:lnTo>
                    <a:pt x="1269" y="344"/>
                  </a:lnTo>
                  <a:lnTo>
                    <a:pt x="1267" y="343"/>
                  </a:lnTo>
                  <a:lnTo>
                    <a:pt x="1267" y="340"/>
                  </a:lnTo>
                  <a:lnTo>
                    <a:pt x="1269" y="339"/>
                  </a:lnTo>
                  <a:lnTo>
                    <a:pt x="1269" y="330"/>
                  </a:lnTo>
                  <a:lnTo>
                    <a:pt x="1265" y="328"/>
                  </a:lnTo>
                  <a:lnTo>
                    <a:pt x="1267" y="318"/>
                  </a:lnTo>
                  <a:lnTo>
                    <a:pt x="1267" y="313"/>
                  </a:lnTo>
                  <a:lnTo>
                    <a:pt x="1265" y="314"/>
                  </a:lnTo>
                  <a:lnTo>
                    <a:pt x="1263" y="313"/>
                  </a:lnTo>
                  <a:lnTo>
                    <a:pt x="1261" y="313"/>
                  </a:lnTo>
                  <a:lnTo>
                    <a:pt x="1259" y="313"/>
                  </a:lnTo>
                  <a:lnTo>
                    <a:pt x="1257" y="312"/>
                  </a:lnTo>
                  <a:lnTo>
                    <a:pt x="1255" y="312"/>
                  </a:lnTo>
                  <a:lnTo>
                    <a:pt x="1252" y="312"/>
                  </a:lnTo>
                  <a:lnTo>
                    <a:pt x="1223" y="312"/>
                  </a:lnTo>
                  <a:lnTo>
                    <a:pt x="1217" y="318"/>
                  </a:lnTo>
                  <a:lnTo>
                    <a:pt x="1223" y="311"/>
                  </a:lnTo>
                  <a:lnTo>
                    <a:pt x="1223" y="310"/>
                  </a:lnTo>
                  <a:lnTo>
                    <a:pt x="1219" y="308"/>
                  </a:lnTo>
                  <a:lnTo>
                    <a:pt x="1217" y="307"/>
                  </a:lnTo>
                  <a:lnTo>
                    <a:pt x="1215" y="306"/>
                  </a:lnTo>
                  <a:lnTo>
                    <a:pt x="1202" y="304"/>
                  </a:lnTo>
                  <a:lnTo>
                    <a:pt x="1200" y="303"/>
                  </a:lnTo>
                  <a:lnTo>
                    <a:pt x="1198" y="303"/>
                  </a:lnTo>
                  <a:lnTo>
                    <a:pt x="1196" y="303"/>
                  </a:lnTo>
                  <a:lnTo>
                    <a:pt x="1194" y="303"/>
                  </a:lnTo>
                  <a:lnTo>
                    <a:pt x="1191" y="302"/>
                  </a:lnTo>
                  <a:lnTo>
                    <a:pt x="1189" y="302"/>
                  </a:lnTo>
                  <a:lnTo>
                    <a:pt x="1187" y="302"/>
                  </a:lnTo>
                  <a:lnTo>
                    <a:pt x="1187" y="300"/>
                  </a:lnTo>
                  <a:lnTo>
                    <a:pt x="1181" y="295"/>
                  </a:lnTo>
                  <a:lnTo>
                    <a:pt x="1166" y="289"/>
                  </a:lnTo>
                  <a:lnTo>
                    <a:pt x="1160" y="289"/>
                  </a:lnTo>
                  <a:lnTo>
                    <a:pt x="1149" y="287"/>
                  </a:lnTo>
                  <a:lnTo>
                    <a:pt x="1147" y="286"/>
                  </a:lnTo>
                  <a:lnTo>
                    <a:pt x="1143" y="283"/>
                  </a:lnTo>
                  <a:lnTo>
                    <a:pt x="1137" y="282"/>
                  </a:lnTo>
                  <a:lnTo>
                    <a:pt x="1120" y="288"/>
                  </a:lnTo>
                  <a:lnTo>
                    <a:pt x="1118" y="288"/>
                  </a:lnTo>
                  <a:lnTo>
                    <a:pt x="1118" y="287"/>
                  </a:lnTo>
                  <a:lnTo>
                    <a:pt x="1113" y="288"/>
                  </a:lnTo>
                  <a:lnTo>
                    <a:pt x="1116" y="286"/>
                  </a:lnTo>
                  <a:lnTo>
                    <a:pt x="1118" y="284"/>
                  </a:lnTo>
                  <a:lnTo>
                    <a:pt x="1118" y="280"/>
                  </a:lnTo>
                  <a:lnTo>
                    <a:pt x="1113" y="276"/>
                  </a:lnTo>
                  <a:lnTo>
                    <a:pt x="1113" y="272"/>
                  </a:lnTo>
                  <a:lnTo>
                    <a:pt x="1109" y="265"/>
                  </a:lnTo>
                  <a:lnTo>
                    <a:pt x="1107" y="262"/>
                  </a:lnTo>
                  <a:lnTo>
                    <a:pt x="1107" y="260"/>
                  </a:lnTo>
                  <a:lnTo>
                    <a:pt x="1105" y="259"/>
                  </a:lnTo>
                  <a:lnTo>
                    <a:pt x="1103" y="260"/>
                  </a:lnTo>
                  <a:lnTo>
                    <a:pt x="1101" y="260"/>
                  </a:lnTo>
                  <a:lnTo>
                    <a:pt x="1099" y="259"/>
                  </a:lnTo>
                  <a:lnTo>
                    <a:pt x="1092" y="259"/>
                  </a:lnTo>
                  <a:lnTo>
                    <a:pt x="1090" y="260"/>
                  </a:lnTo>
                  <a:lnTo>
                    <a:pt x="1090" y="263"/>
                  </a:lnTo>
                  <a:lnTo>
                    <a:pt x="1090" y="264"/>
                  </a:lnTo>
                  <a:lnTo>
                    <a:pt x="1090" y="259"/>
                  </a:lnTo>
                  <a:lnTo>
                    <a:pt x="1088" y="260"/>
                  </a:lnTo>
                  <a:lnTo>
                    <a:pt x="1086" y="259"/>
                  </a:lnTo>
                  <a:lnTo>
                    <a:pt x="1082" y="256"/>
                  </a:lnTo>
                  <a:lnTo>
                    <a:pt x="1080" y="256"/>
                  </a:lnTo>
                  <a:lnTo>
                    <a:pt x="1082" y="254"/>
                  </a:lnTo>
                  <a:lnTo>
                    <a:pt x="1084" y="233"/>
                  </a:lnTo>
                  <a:lnTo>
                    <a:pt x="1084" y="232"/>
                  </a:lnTo>
                  <a:lnTo>
                    <a:pt x="1086" y="232"/>
                  </a:lnTo>
                  <a:lnTo>
                    <a:pt x="1088" y="231"/>
                  </a:lnTo>
                  <a:lnTo>
                    <a:pt x="1086" y="227"/>
                  </a:lnTo>
                  <a:lnTo>
                    <a:pt x="1090" y="226"/>
                  </a:lnTo>
                  <a:lnTo>
                    <a:pt x="1092" y="222"/>
                  </a:lnTo>
                  <a:lnTo>
                    <a:pt x="1092" y="221"/>
                  </a:lnTo>
                  <a:lnTo>
                    <a:pt x="1086" y="218"/>
                  </a:lnTo>
                  <a:lnTo>
                    <a:pt x="1088" y="217"/>
                  </a:lnTo>
                  <a:lnTo>
                    <a:pt x="1095" y="217"/>
                  </a:lnTo>
                  <a:lnTo>
                    <a:pt x="1101" y="214"/>
                  </a:lnTo>
                  <a:lnTo>
                    <a:pt x="1105" y="211"/>
                  </a:lnTo>
                  <a:lnTo>
                    <a:pt x="1103" y="210"/>
                  </a:lnTo>
                  <a:lnTo>
                    <a:pt x="1103" y="209"/>
                  </a:lnTo>
                  <a:lnTo>
                    <a:pt x="1107" y="209"/>
                  </a:lnTo>
                  <a:lnTo>
                    <a:pt x="1107" y="208"/>
                  </a:lnTo>
                  <a:lnTo>
                    <a:pt x="1107" y="207"/>
                  </a:lnTo>
                  <a:lnTo>
                    <a:pt x="1107" y="206"/>
                  </a:lnTo>
                  <a:lnTo>
                    <a:pt x="1109" y="206"/>
                  </a:lnTo>
                  <a:lnTo>
                    <a:pt x="1109" y="205"/>
                  </a:lnTo>
                  <a:lnTo>
                    <a:pt x="1111" y="203"/>
                  </a:lnTo>
                  <a:lnTo>
                    <a:pt x="1116" y="207"/>
                  </a:lnTo>
                  <a:lnTo>
                    <a:pt x="1113" y="201"/>
                  </a:lnTo>
                  <a:lnTo>
                    <a:pt x="1116" y="198"/>
                  </a:lnTo>
                  <a:lnTo>
                    <a:pt x="1118" y="198"/>
                  </a:lnTo>
                  <a:lnTo>
                    <a:pt x="1122" y="198"/>
                  </a:lnTo>
                  <a:lnTo>
                    <a:pt x="1124" y="198"/>
                  </a:lnTo>
                  <a:lnTo>
                    <a:pt x="1124" y="197"/>
                  </a:lnTo>
                  <a:lnTo>
                    <a:pt x="1120" y="197"/>
                  </a:lnTo>
                  <a:lnTo>
                    <a:pt x="1118" y="194"/>
                  </a:lnTo>
                  <a:lnTo>
                    <a:pt x="1118" y="193"/>
                  </a:lnTo>
                  <a:lnTo>
                    <a:pt x="1122" y="194"/>
                  </a:lnTo>
                  <a:lnTo>
                    <a:pt x="1124" y="193"/>
                  </a:lnTo>
                  <a:lnTo>
                    <a:pt x="1132" y="194"/>
                  </a:lnTo>
                  <a:lnTo>
                    <a:pt x="1135" y="193"/>
                  </a:lnTo>
                  <a:lnTo>
                    <a:pt x="1137" y="192"/>
                  </a:lnTo>
                  <a:lnTo>
                    <a:pt x="1143" y="192"/>
                  </a:lnTo>
                  <a:lnTo>
                    <a:pt x="1145" y="191"/>
                  </a:lnTo>
                  <a:lnTo>
                    <a:pt x="1145" y="190"/>
                  </a:lnTo>
                  <a:lnTo>
                    <a:pt x="1145" y="189"/>
                  </a:lnTo>
                  <a:lnTo>
                    <a:pt x="1143" y="184"/>
                  </a:lnTo>
                  <a:lnTo>
                    <a:pt x="1141" y="183"/>
                  </a:lnTo>
                  <a:lnTo>
                    <a:pt x="1141" y="182"/>
                  </a:lnTo>
                  <a:lnTo>
                    <a:pt x="1139" y="182"/>
                  </a:lnTo>
                  <a:lnTo>
                    <a:pt x="1137" y="182"/>
                  </a:lnTo>
                  <a:lnTo>
                    <a:pt x="1135" y="181"/>
                  </a:lnTo>
                  <a:lnTo>
                    <a:pt x="1130" y="179"/>
                  </a:lnTo>
                  <a:lnTo>
                    <a:pt x="1130" y="178"/>
                  </a:lnTo>
                  <a:lnTo>
                    <a:pt x="1128" y="177"/>
                  </a:lnTo>
                  <a:lnTo>
                    <a:pt x="1124" y="178"/>
                  </a:lnTo>
                  <a:lnTo>
                    <a:pt x="1122" y="178"/>
                  </a:lnTo>
                  <a:lnTo>
                    <a:pt x="1122" y="181"/>
                  </a:lnTo>
                  <a:lnTo>
                    <a:pt x="1120" y="179"/>
                  </a:lnTo>
                  <a:lnTo>
                    <a:pt x="1122" y="178"/>
                  </a:lnTo>
                  <a:lnTo>
                    <a:pt x="1124" y="178"/>
                  </a:lnTo>
                  <a:lnTo>
                    <a:pt x="1122" y="177"/>
                  </a:lnTo>
                  <a:lnTo>
                    <a:pt x="1118" y="176"/>
                  </a:lnTo>
                  <a:lnTo>
                    <a:pt x="1116" y="177"/>
                  </a:lnTo>
                  <a:lnTo>
                    <a:pt x="1116" y="176"/>
                  </a:lnTo>
                  <a:lnTo>
                    <a:pt x="1107" y="175"/>
                  </a:lnTo>
                  <a:lnTo>
                    <a:pt x="1105" y="174"/>
                  </a:lnTo>
                  <a:lnTo>
                    <a:pt x="1105" y="175"/>
                  </a:lnTo>
                  <a:lnTo>
                    <a:pt x="1103" y="175"/>
                  </a:lnTo>
                  <a:lnTo>
                    <a:pt x="1101" y="175"/>
                  </a:lnTo>
                  <a:lnTo>
                    <a:pt x="1101" y="174"/>
                  </a:lnTo>
                  <a:lnTo>
                    <a:pt x="1103" y="171"/>
                  </a:lnTo>
                  <a:lnTo>
                    <a:pt x="1116" y="175"/>
                  </a:lnTo>
                  <a:lnTo>
                    <a:pt x="1122" y="176"/>
                  </a:lnTo>
                  <a:lnTo>
                    <a:pt x="1124" y="176"/>
                  </a:lnTo>
                  <a:lnTo>
                    <a:pt x="1126" y="176"/>
                  </a:lnTo>
                  <a:lnTo>
                    <a:pt x="1126" y="177"/>
                  </a:lnTo>
                  <a:lnTo>
                    <a:pt x="1130" y="176"/>
                  </a:lnTo>
                  <a:lnTo>
                    <a:pt x="1130" y="175"/>
                  </a:lnTo>
                  <a:lnTo>
                    <a:pt x="1132" y="177"/>
                  </a:lnTo>
                  <a:lnTo>
                    <a:pt x="1137" y="178"/>
                  </a:lnTo>
                  <a:lnTo>
                    <a:pt x="1141" y="179"/>
                  </a:lnTo>
                  <a:lnTo>
                    <a:pt x="1143" y="181"/>
                  </a:lnTo>
                  <a:lnTo>
                    <a:pt x="1145" y="182"/>
                  </a:lnTo>
                  <a:lnTo>
                    <a:pt x="1145" y="181"/>
                  </a:lnTo>
                  <a:lnTo>
                    <a:pt x="1147" y="181"/>
                  </a:lnTo>
                  <a:lnTo>
                    <a:pt x="1149" y="181"/>
                  </a:lnTo>
                  <a:lnTo>
                    <a:pt x="1149" y="179"/>
                  </a:lnTo>
                  <a:lnTo>
                    <a:pt x="1151" y="179"/>
                  </a:lnTo>
                  <a:lnTo>
                    <a:pt x="1156" y="175"/>
                  </a:lnTo>
                  <a:lnTo>
                    <a:pt x="1153" y="175"/>
                  </a:lnTo>
                  <a:lnTo>
                    <a:pt x="1153" y="173"/>
                  </a:lnTo>
                  <a:lnTo>
                    <a:pt x="1156" y="174"/>
                  </a:lnTo>
                  <a:lnTo>
                    <a:pt x="1158" y="174"/>
                  </a:lnTo>
                  <a:lnTo>
                    <a:pt x="1158" y="173"/>
                  </a:lnTo>
                  <a:lnTo>
                    <a:pt x="1156" y="171"/>
                  </a:lnTo>
                  <a:lnTo>
                    <a:pt x="1156" y="170"/>
                  </a:lnTo>
                  <a:lnTo>
                    <a:pt x="1156" y="169"/>
                  </a:lnTo>
                  <a:lnTo>
                    <a:pt x="1158" y="169"/>
                  </a:lnTo>
                  <a:lnTo>
                    <a:pt x="1160" y="170"/>
                  </a:lnTo>
                  <a:lnTo>
                    <a:pt x="1162" y="171"/>
                  </a:lnTo>
                  <a:lnTo>
                    <a:pt x="1162" y="170"/>
                  </a:lnTo>
                  <a:lnTo>
                    <a:pt x="1168" y="173"/>
                  </a:lnTo>
                  <a:lnTo>
                    <a:pt x="1168" y="171"/>
                  </a:lnTo>
                  <a:lnTo>
                    <a:pt x="1175" y="173"/>
                  </a:lnTo>
                  <a:lnTo>
                    <a:pt x="1179" y="170"/>
                  </a:lnTo>
                  <a:lnTo>
                    <a:pt x="1181" y="169"/>
                  </a:lnTo>
                  <a:lnTo>
                    <a:pt x="1183" y="169"/>
                  </a:lnTo>
                  <a:lnTo>
                    <a:pt x="1187" y="165"/>
                  </a:lnTo>
                  <a:lnTo>
                    <a:pt x="1187" y="162"/>
                  </a:lnTo>
                  <a:lnTo>
                    <a:pt x="1189" y="162"/>
                  </a:lnTo>
                  <a:lnTo>
                    <a:pt x="1191" y="159"/>
                  </a:lnTo>
                  <a:lnTo>
                    <a:pt x="1194" y="159"/>
                  </a:lnTo>
                  <a:lnTo>
                    <a:pt x="1196" y="155"/>
                  </a:lnTo>
                  <a:lnTo>
                    <a:pt x="1198" y="154"/>
                  </a:lnTo>
                  <a:lnTo>
                    <a:pt x="1198" y="153"/>
                  </a:lnTo>
                  <a:lnTo>
                    <a:pt x="1200" y="150"/>
                  </a:lnTo>
                  <a:lnTo>
                    <a:pt x="1198" y="150"/>
                  </a:lnTo>
                  <a:lnTo>
                    <a:pt x="1198" y="149"/>
                  </a:lnTo>
                  <a:lnTo>
                    <a:pt x="1185" y="149"/>
                  </a:lnTo>
                  <a:lnTo>
                    <a:pt x="1183" y="149"/>
                  </a:lnTo>
                  <a:lnTo>
                    <a:pt x="1168" y="147"/>
                  </a:lnTo>
                  <a:lnTo>
                    <a:pt x="1158" y="139"/>
                  </a:lnTo>
                  <a:lnTo>
                    <a:pt x="1151" y="138"/>
                  </a:lnTo>
                  <a:lnTo>
                    <a:pt x="1153" y="136"/>
                  </a:lnTo>
                  <a:lnTo>
                    <a:pt x="1158" y="137"/>
                  </a:lnTo>
                  <a:lnTo>
                    <a:pt x="1160" y="136"/>
                  </a:lnTo>
                  <a:lnTo>
                    <a:pt x="1162" y="136"/>
                  </a:lnTo>
                  <a:lnTo>
                    <a:pt x="1168" y="139"/>
                  </a:lnTo>
                  <a:lnTo>
                    <a:pt x="1172" y="141"/>
                  </a:lnTo>
                  <a:lnTo>
                    <a:pt x="1181" y="144"/>
                  </a:lnTo>
                  <a:lnTo>
                    <a:pt x="1183" y="147"/>
                  </a:lnTo>
                  <a:lnTo>
                    <a:pt x="1196" y="146"/>
                  </a:lnTo>
                  <a:lnTo>
                    <a:pt x="1198" y="145"/>
                  </a:lnTo>
                  <a:lnTo>
                    <a:pt x="1200" y="143"/>
                  </a:lnTo>
                  <a:lnTo>
                    <a:pt x="1202" y="142"/>
                  </a:lnTo>
                  <a:lnTo>
                    <a:pt x="1204" y="141"/>
                  </a:lnTo>
                  <a:lnTo>
                    <a:pt x="1206" y="138"/>
                  </a:lnTo>
                  <a:lnTo>
                    <a:pt x="1208" y="136"/>
                  </a:lnTo>
                  <a:lnTo>
                    <a:pt x="1210" y="135"/>
                  </a:lnTo>
                  <a:lnTo>
                    <a:pt x="1212" y="134"/>
                  </a:lnTo>
                  <a:lnTo>
                    <a:pt x="1212" y="133"/>
                  </a:lnTo>
                  <a:lnTo>
                    <a:pt x="1212" y="130"/>
                  </a:lnTo>
                  <a:lnTo>
                    <a:pt x="1212" y="129"/>
                  </a:lnTo>
                  <a:lnTo>
                    <a:pt x="1208" y="129"/>
                  </a:lnTo>
                  <a:lnTo>
                    <a:pt x="1204" y="127"/>
                  </a:lnTo>
                  <a:lnTo>
                    <a:pt x="1202" y="126"/>
                  </a:lnTo>
                  <a:lnTo>
                    <a:pt x="1204" y="126"/>
                  </a:lnTo>
                  <a:lnTo>
                    <a:pt x="1204" y="125"/>
                  </a:lnTo>
                  <a:lnTo>
                    <a:pt x="1206" y="123"/>
                  </a:lnTo>
                  <a:lnTo>
                    <a:pt x="1212" y="125"/>
                  </a:lnTo>
                  <a:lnTo>
                    <a:pt x="1215" y="125"/>
                  </a:lnTo>
                  <a:lnTo>
                    <a:pt x="1221" y="122"/>
                  </a:lnTo>
                  <a:lnTo>
                    <a:pt x="1223" y="122"/>
                  </a:lnTo>
                  <a:lnTo>
                    <a:pt x="1225" y="129"/>
                  </a:lnTo>
                  <a:lnTo>
                    <a:pt x="1227" y="128"/>
                  </a:lnTo>
                  <a:lnTo>
                    <a:pt x="1229" y="129"/>
                  </a:lnTo>
                  <a:lnTo>
                    <a:pt x="1231" y="129"/>
                  </a:lnTo>
                  <a:lnTo>
                    <a:pt x="1236" y="130"/>
                  </a:lnTo>
                  <a:lnTo>
                    <a:pt x="1236" y="127"/>
                  </a:lnTo>
                  <a:lnTo>
                    <a:pt x="1238" y="127"/>
                  </a:lnTo>
                  <a:lnTo>
                    <a:pt x="1240" y="128"/>
                  </a:lnTo>
                  <a:lnTo>
                    <a:pt x="1242" y="130"/>
                  </a:lnTo>
                  <a:lnTo>
                    <a:pt x="1246" y="130"/>
                  </a:lnTo>
                  <a:lnTo>
                    <a:pt x="1244" y="127"/>
                  </a:lnTo>
                  <a:lnTo>
                    <a:pt x="1244" y="126"/>
                  </a:lnTo>
                  <a:lnTo>
                    <a:pt x="1242" y="122"/>
                  </a:lnTo>
                  <a:lnTo>
                    <a:pt x="1240" y="121"/>
                  </a:lnTo>
                  <a:lnTo>
                    <a:pt x="1242" y="120"/>
                  </a:lnTo>
                  <a:lnTo>
                    <a:pt x="1244" y="122"/>
                  </a:lnTo>
                  <a:lnTo>
                    <a:pt x="1250" y="125"/>
                  </a:lnTo>
                  <a:lnTo>
                    <a:pt x="1250" y="126"/>
                  </a:lnTo>
                  <a:lnTo>
                    <a:pt x="1252" y="127"/>
                  </a:lnTo>
                  <a:lnTo>
                    <a:pt x="1255" y="127"/>
                  </a:lnTo>
                  <a:lnTo>
                    <a:pt x="1257" y="125"/>
                  </a:lnTo>
                  <a:lnTo>
                    <a:pt x="1259" y="123"/>
                  </a:lnTo>
                  <a:lnTo>
                    <a:pt x="1263" y="122"/>
                  </a:lnTo>
                  <a:lnTo>
                    <a:pt x="1271" y="119"/>
                  </a:lnTo>
                  <a:lnTo>
                    <a:pt x="1271" y="117"/>
                  </a:lnTo>
                  <a:lnTo>
                    <a:pt x="1271" y="115"/>
                  </a:lnTo>
                  <a:lnTo>
                    <a:pt x="1278" y="113"/>
                  </a:lnTo>
                  <a:lnTo>
                    <a:pt x="1282" y="112"/>
                  </a:lnTo>
                  <a:lnTo>
                    <a:pt x="1282" y="111"/>
                  </a:lnTo>
                  <a:lnTo>
                    <a:pt x="1282" y="110"/>
                  </a:lnTo>
                  <a:lnTo>
                    <a:pt x="1282" y="109"/>
                  </a:lnTo>
                  <a:lnTo>
                    <a:pt x="1282" y="106"/>
                  </a:lnTo>
                  <a:lnTo>
                    <a:pt x="1282" y="105"/>
                  </a:lnTo>
                  <a:lnTo>
                    <a:pt x="1282" y="104"/>
                  </a:lnTo>
                  <a:lnTo>
                    <a:pt x="1271" y="96"/>
                  </a:lnTo>
                  <a:lnTo>
                    <a:pt x="1271" y="91"/>
                  </a:lnTo>
                  <a:lnTo>
                    <a:pt x="1274" y="89"/>
                  </a:lnTo>
                  <a:lnTo>
                    <a:pt x="1267" y="90"/>
                  </a:lnTo>
                  <a:lnTo>
                    <a:pt x="1267" y="88"/>
                  </a:lnTo>
                  <a:lnTo>
                    <a:pt x="1267" y="87"/>
                  </a:lnTo>
                  <a:lnTo>
                    <a:pt x="1263" y="83"/>
                  </a:lnTo>
                  <a:lnTo>
                    <a:pt x="1265" y="82"/>
                  </a:lnTo>
                  <a:lnTo>
                    <a:pt x="1269" y="83"/>
                  </a:lnTo>
                  <a:lnTo>
                    <a:pt x="1269" y="82"/>
                  </a:lnTo>
                  <a:lnTo>
                    <a:pt x="1271" y="82"/>
                  </a:lnTo>
                  <a:lnTo>
                    <a:pt x="1271" y="83"/>
                  </a:lnTo>
                  <a:lnTo>
                    <a:pt x="1274" y="85"/>
                  </a:lnTo>
                  <a:lnTo>
                    <a:pt x="1276" y="82"/>
                  </a:lnTo>
                  <a:lnTo>
                    <a:pt x="1278" y="82"/>
                  </a:lnTo>
                  <a:lnTo>
                    <a:pt x="1282" y="81"/>
                  </a:lnTo>
                  <a:lnTo>
                    <a:pt x="1282" y="80"/>
                  </a:lnTo>
                  <a:lnTo>
                    <a:pt x="1284" y="78"/>
                  </a:lnTo>
                  <a:lnTo>
                    <a:pt x="1282" y="75"/>
                  </a:lnTo>
                  <a:lnTo>
                    <a:pt x="1274" y="74"/>
                  </a:lnTo>
                  <a:lnTo>
                    <a:pt x="1276" y="73"/>
                  </a:lnTo>
                  <a:lnTo>
                    <a:pt x="1280" y="71"/>
                  </a:lnTo>
                  <a:lnTo>
                    <a:pt x="1282" y="70"/>
                  </a:lnTo>
                  <a:lnTo>
                    <a:pt x="1282" y="67"/>
                  </a:lnTo>
                  <a:lnTo>
                    <a:pt x="1278" y="67"/>
                  </a:lnTo>
                  <a:lnTo>
                    <a:pt x="1276" y="66"/>
                  </a:lnTo>
                  <a:lnTo>
                    <a:pt x="1269" y="66"/>
                  </a:lnTo>
                  <a:lnTo>
                    <a:pt x="1267" y="66"/>
                  </a:lnTo>
                  <a:lnTo>
                    <a:pt x="1269" y="65"/>
                  </a:lnTo>
                  <a:lnTo>
                    <a:pt x="1263" y="62"/>
                  </a:lnTo>
                  <a:lnTo>
                    <a:pt x="1261" y="61"/>
                  </a:lnTo>
                  <a:lnTo>
                    <a:pt x="1265" y="61"/>
                  </a:lnTo>
                  <a:lnTo>
                    <a:pt x="1263" y="57"/>
                  </a:lnTo>
                  <a:lnTo>
                    <a:pt x="1263" y="56"/>
                  </a:lnTo>
                  <a:lnTo>
                    <a:pt x="1261" y="56"/>
                  </a:lnTo>
                  <a:lnTo>
                    <a:pt x="1257" y="57"/>
                  </a:lnTo>
                  <a:lnTo>
                    <a:pt x="1255" y="56"/>
                  </a:lnTo>
                  <a:lnTo>
                    <a:pt x="1248" y="56"/>
                  </a:lnTo>
                  <a:lnTo>
                    <a:pt x="1242" y="55"/>
                  </a:lnTo>
                  <a:lnTo>
                    <a:pt x="1240" y="53"/>
                  </a:lnTo>
                  <a:lnTo>
                    <a:pt x="1236" y="53"/>
                  </a:lnTo>
                  <a:lnTo>
                    <a:pt x="1229" y="53"/>
                  </a:lnTo>
                  <a:lnTo>
                    <a:pt x="1227" y="54"/>
                  </a:lnTo>
                  <a:lnTo>
                    <a:pt x="1221" y="53"/>
                  </a:lnTo>
                  <a:lnTo>
                    <a:pt x="1221" y="56"/>
                  </a:lnTo>
                  <a:lnTo>
                    <a:pt x="1221" y="57"/>
                  </a:lnTo>
                  <a:lnTo>
                    <a:pt x="1221" y="59"/>
                  </a:lnTo>
                  <a:lnTo>
                    <a:pt x="1221" y="61"/>
                  </a:lnTo>
                  <a:lnTo>
                    <a:pt x="1221" y="63"/>
                  </a:lnTo>
                  <a:lnTo>
                    <a:pt x="1221" y="64"/>
                  </a:lnTo>
                  <a:lnTo>
                    <a:pt x="1221" y="65"/>
                  </a:lnTo>
                  <a:lnTo>
                    <a:pt x="1223" y="67"/>
                  </a:lnTo>
                  <a:lnTo>
                    <a:pt x="1225" y="69"/>
                  </a:lnTo>
                  <a:lnTo>
                    <a:pt x="1227" y="69"/>
                  </a:lnTo>
                  <a:lnTo>
                    <a:pt x="1229" y="71"/>
                  </a:lnTo>
                  <a:lnTo>
                    <a:pt x="1231" y="71"/>
                  </a:lnTo>
                  <a:lnTo>
                    <a:pt x="1234" y="72"/>
                  </a:lnTo>
                  <a:lnTo>
                    <a:pt x="1229" y="72"/>
                  </a:lnTo>
                  <a:lnTo>
                    <a:pt x="1229" y="73"/>
                  </a:lnTo>
                  <a:lnTo>
                    <a:pt x="1227" y="73"/>
                  </a:lnTo>
                  <a:lnTo>
                    <a:pt x="1225" y="74"/>
                  </a:lnTo>
                  <a:lnTo>
                    <a:pt x="1227" y="75"/>
                  </a:lnTo>
                  <a:lnTo>
                    <a:pt x="1231" y="77"/>
                  </a:lnTo>
                  <a:lnTo>
                    <a:pt x="1229" y="77"/>
                  </a:lnTo>
                  <a:lnTo>
                    <a:pt x="1225" y="77"/>
                  </a:lnTo>
                  <a:lnTo>
                    <a:pt x="1223" y="78"/>
                  </a:lnTo>
                  <a:lnTo>
                    <a:pt x="1221" y="77"/>
                  </a:lnTo>
                  <a:lnTo>
                    <a:pt x="1221" y="78"/>
                  </a:lnTo>
                  <a:lnTo>
                    <a:pt x="1219" y="78"/>
                  </a:lnTo>
                  <a:lnTo>
                    <a:pt x="1217" y="79"/>
                  </a:lnTo>
                  <a:lnTo>
                    <a:pt x="1217" y="86"/>
                  </a:lnTo>
                  <a:lnTo>
                    <a:pt x="1215" y="87"/>
                  </a:lnTo>
                  <a:lnTo>
                    <a:pt x="1215" y="89"/>
                  </a:lnTo>
                  <a:lnTo>
                    <a:pt x="1210" y="94"/>
                  </a:lnTo>
                  <a:lnTo>
                    <a:pt x="1208" y="96"/>
                  </a:lnTo>
                  <a:lnTo>
                    <a:pt x="1204" y="99"/>
                  </a:lnTo>
                  <a:lnTo>
                    <a:pt x="1204" y="106"/>
                  </a:lnTo>
                  <a:lnTo>
                    <a:pt x="1202" y="105"/>
                  </a:lnTo>
                  <a:lnTo>
                    <a:pt x="1200" y="106"/>
                  </a:lnTo>
                  <a:lnTo>
                    <a:pt x="1200" y="105"/>
                  </a:lnTo>
                  <a:lnTo>
                    <a:pt x="1198" y="106"/>
                  </a:lnTo>
                  <a:lnTo>
                    <a:pt x="1196" y="109"/>
                  </a:lnTo>
                  <a:lnTo>
                    <a:pt x="1194" y="110"/>
                  </a:lnTo>
                  <a:lnTo>
                    <a:pt x="1191" y="109"/>
                  </a:lnTo>
                  <a:lnTo>
                    <a:pt x="1189" y="107"/>
                  </a:lnTo>
                  <a:lnTo>
                    <a:pt x="1177" y="94"/>
                  </a:lnTo>
                  <a:lnTo>
                    <a:pt x="1179" y="90"/>
                  </a:lnTo>
                  <a:lnTo>
                    <a:pt x="1177" y="88"/>
                  </a:lnTo>
                  <a:lnTo>
                    <a:pt x="1179" y="85"/>
                  </a:lnTo>
                  <a:lnTo>
                    <a:pt x="1179" y="87"/>
                  </a:lnTo>
                  <a:lnTo>
                    <a:pt x="1181" y="88"/>
                  </a:lnTo>
                  <a:lnTo>
                    <a:pt x="1183" y="88"/>
                  </a:lnTo>
                  <a:lnTo>
                    <a:pt x="1185" y="87"/>
                  </a:lnTo>
                  <a:lnTo>
                    <a:pt x="1181" y="74"/>
                  </a:lnTo>
                  <a:lnTo>
                    <a:pt x="1172" y="71"/>
                  </a:lnTo>
                  <a:lnTo>
                    <a:pt x="1170" y="69"/>
                  </a:lnTo>
                  <a:lnTo>
                    <a:pt x="1168" y="65"/>
                  </a:lnTo>
                  <a:lnTo>
                    <a:pt x="1164" y="65"/>
                  </a:lnTo>
                  <a:lnTo>
                    <a:pt x="1162" y="66"/>
                  </a:lnTo>
                  <a:lnTo>
                    <a:pt x="1160" y="69"/>
                  </a:lnTo>
                  <a:lnTo>
                    <a:pt x="1156" y="71"/>
                  </a:lnTo>
                  <a:lnTo>
                    <a:pt x="1156" y="78"/>
                  </a:lnTo>
                  <a:lnTo>
                    <a:pt x="1153" y="80"/>
                  </a:lnTo>
                  <a:lnTo>
                    <a:pt x="1153" y="82"/>
                  </a:lnTo>
                  <a:lnTo>
                    <a:pt x="1149" y="87"/>
                  </a:lnTo>
                  <a:lnTo>
                    <a:pt x="1145" y="82"/>
                  </a:lnTo>
                  <a:lnTo>
                    <a:pt x="1147" y="75"/>
                  </a:lnTo>
                  <a:lnTo>
                    <a:pt x="1145" y="73"/>
                  </a:lnTo>
                  <a:lnTo>
                    <a:pt x="1143" y="71"/>
                  </a:lnTo>
                  <a:lnTo>
                    <a:pt x="1143" y="69"/>
                  </a:lnTo>
                  <a:lnTo>
                    <a:pt x="1139" y="69"/>
                  </a:lnTo>
                  <a:lnTo>
                    <a:pt x="1132" y="64"/>
                  </a:lnTo>
                  <a:lnTo>
                    <a:pt x="1135" y="64"/>
                  </a:lnTo>
                  <a:lnTo>
                    <a:pt x="1137" y="63"/>
                  </a:lnTo>
                  <a:lnTo>
                    <a:pt x="1139" y="65"/>
                  </a:lnTo>
                  <a:lnTo>
                    <a:pt x="1141" y="64"/>
                  </a:lnTo>
                  <a:lnTo>
                    <a:pt x="1141" y="62"/>
                  </a:lnTo>
                  <a:lnTo>
                    <a:pt x="1141" y="59"/>
                  </a:lnTo>
                  <a:lnTo>
                    <a:pt x="1139" y="61"/>
                  </a:lnTo>
                  <a:lnTo>
                    <a:pt x="1137" y="61"/>
                  </a:lnTo>
                  <a:lnTo>
                    <a:pt x="1135" y="59"/>
                  </a:lnTo>
                  <a:lnTo>
                    <a:pt x="1132" y="59"/>
                  </a:lnTo>
                  <a:lnTo>
                    <a:pt x="1135" y="58"/>
                  </a:lnTo>
                  <a:lnTo>
                    <a:pt x="1135" y="57"/>
                  </a:lnTo>
                  <a:lnTo>
                    <a:pt x="1132" y="57"/>
                  </a:lnTo>
                  <a:lnTo>
                    <a:pt x="1128" y="59"/>
                  </a:lnTo>
                  <a:lnTo>
                    <a:pt x="1126" y="61"/>
                  </a:lnTo>
                  <a:lnTo>
                    <a:pt x="1122" y="59"/>
                  </a:lnTo>
                  <a:lnTo>
                    <a:pt x="1120" y="56"/>
                  </a:lnTo>
                  <a:lnTo>
                    <a:pt x="1113" y="56"/>
                  </a:lnTo>
                  <a:lnTo>
                    <a:pt x="1113" y="55"/>
                  </a:lnTo>
                  <a:lnTo>
                    <a:pt x="1116" y="54"/>
                  </a:lnTo>
                  <a:lnTo>
                    <a:pt x="1116" y="53"/>
                  </a:lnTo>
                  <a:lnTo>
                    <a:pt x="1118" y="53"/>
                  </a:lnTo>
                  <a:lnTo>
                    <a:pt x="1120" y="51"/>
                  </a:lnTo>
                  <a:lnTo>
                    <a:pt x="1122" y="51"/>
                  </a:lnTo>
                  <a:lnTo>
                    <a:pt x="1124" y="49"/>
                  </a:lnTo>
                  <a:lnTo>
                    <a:pt x="1122" y="47"/>
                  </a:lnTo>
                  <a:lnTo>
                    <a:pt x="1118" y="47"/>
                  </a:lnTo>
                  <a:lnTo>
                    <a:pt x="1118" y="46"/>
                  </a:lnTo>
                  <a:lnTo>
                    <a:pt x="1118" y="45"/>
                  </a:lnTo>
                  <a:lnTo>
                    <a:pt x="1120" y="45"/>
                  </a:lnTo>
                  <a:lnTo>
                    <a:pt x="1126" y="46"/>
                  </a:lnTo>
                  <a:lnTo>
                    <a:pt x="1130" y="46"/>
                  </a:lnTo>
                  <a:lnTo>
                    <a:pt x="1130" y="45"/>
                  </a:lnTo>
                  <a:lnTo>
                    <a:pt x="1128" y="43"/>
                  </a:lnTo>
                  <a:lnTo>
                    <a:pt x="1128" y="41"/>
                  </a:lnTo>
                  <a:lnTo>
                    <a:pt x="1126" y="40"/>
                  </a:lnTo>
                  <a:lnTo>
                    <a:pt x="1126" y="41"/>
                  </a:lnTo>
                  <a:lnTo>
                    <a:pt x="1124" y="42"/>
                  </a:lnTo>
                  <a:lnTo>
                    <a:pt x="1122" y="39"/>
                  </a:lnTo>
                  <a:lnTo>
                    <a:pt x="1120" y="37"/>
                  </a:lnTo>
                  <a:lnTo>
                    <a:pt x="1120" y="34"/>
                  </a:lnTo>
                  <a:lnTo>
                    <a:pt x="1118" y="32"/>
                  </a:lnTo>
                  <a:lnTo>
                    <a:pt x="1113" y="33"/>
                  </a:lnTo>
                  <a:lnTo>
                    <a:pt x="1113" y="30"/>
                  </a:lnTo>
                  <a:lnTo>
                    <a:pt x="1109" y="30"/>
                  </a:lnTo>
                  <a:lnTo>
                    <a:pt x="1109" y="27"/>
                  </a:lnTo>
                  <a:lnTo>
                    <a:pt x="1111" y="29"/>
                  </a:lnTo>
                  <a:lnTo>
                    <a:pt x="1109" y="17"/>
                  </a:lnTo>
                  <a:lnTo>
                    <a:pt x="1103" y="12"/>
                  </a:lnTo>
                  <a:lnTo>
                    <a:pt x="1099" y="12"/>
                  </a:lnTo>
                  <a:lnTo>
                    <a:pt x="1099" y="9"/>
                  </a:lnTo>
                  <a:lnTo>
                    <a:pt x="1099" y="6"/>
                  </a:lnTo>
                  <a:lnTo>
                    <a:pt x="1095" y="7"/>
                  </a:lnTo>
                  <a:lnTo>
                    <a:pt x="1092" y="5"/>
                  </a:lnTo>
                  <a:lnTo>
                    <a:pt x="1090" y="7"/>
                  </a:lnTo>
                  <a:lnTo>
                    <a:pt x="1088" y="8"/>
                  </a:lnTo>
                  <a:lnTo>
                    <a:pt x="1088" y="5"/>
                  </a:lnTo>
                  <a:lnTo>
                    <a:pt x="1086" y="6"/>
                  </a:lnTo>
                  <a:lnTo>
                    <a:pt x="1086" y="5"/>
                  </a:lnTo>
                  <a:lnTo>
                    <a:pt x="1086" y="4"/>
                  </a:lnTo>
                  <a:lnTo>
                    <a:pt x="1088" y="2"/>
                  </a:lnTo>
                  <a:lnTo>
                    <a:pt x="1084" y="0"/>
                  </a:lnTo>
                  <a:lnTo>
                    <a:pt x="1082" y="1"/>
                  </a:lnTo>
                  <a:lnTo>
                    <a:pt x="1080" y="0"/>
                  </a:lnTo>
                  <a:lnTo>
                    <a:pt x="1078" y="1"/>
                  </a:lnTo>
                  <a:lnTo>
                    <a:pt x="1073" y="6"/>
                  </a:lnTo>
                  <a:lnTo>
                    <a:pt x="1067" y="10"/>
                  </a:lnTo>
                  <a:lnTo>
                    <a:pt x="1069" y="12"/>
                  </a:lnTo>
                  <a:lnTo>
                    <a:pt x="1069" y="13"/>
                  </a:lnTo>
                  <a:lnTo>
                    <a:pt x="1071" y="13"/>
                  </a:lnTo>
                  <a:lnTo>
                    <a:pt x="1073" y="16"/>
                  </a:lnTo>
                  <a:lnTo>
                    <a:pt x="1071" y="18"/>
                  </a:lnTo>
                  <a:lnTo>
                    <a:pt x="1065" y="15"/>
                  </a:lnTo>
                  <a:lnTo>
                    <a:pt x="1063" y="16"/>
                  </a:lnTo>
                  <a:lnTo>
                    <a:pt x="1063" y="17"/>
                  </a:lnTo>
                  <a:lnTo>
                    <a:pt x="1061" y="17"/>
                  </a:lnTo>
                  <a:lnTo>
                    <a:pt x="1061" y="18"/>
                  </a:lnTo>
                  <a:lnTo>
                    <a:pt x="1061" y="23"/>
                  </a:lnTo>
                  <a:lnTo>
                    <a:pt x="1059" y="25"/>
                  </a:lnTo>
                  <a:lnTo>
                    <a:pt x="1059" y="29"/>
                  </a:lnTo>
                  <a:lnTo>
                    <a:pt x="1061" y="30"/>
                  </a:lnTo>
                  <a:lnTo>
                    <a:pt x="1063" y="33"/>
                  </a:lnTo>
                  <a:lnTo>
                    <a:pt x="1065" y="33"/>
                  </a:lnTo>
                  <a:lnTo>
                    <a:pt x="1065" y="35"/>
                  </a:lnTo>
                  <a:lnTo>
                    <a:pt x="1063" y="35"/>
                  </a:lnTo>
                  <a:lnTo>
                    <a:pt x="1061" y="35"/>
                  </a:lnTo>
                  <a:lnTo>
                    <a:pt x="1059" y="39"/>
                  </a:lnTo>
                  <a:lnTo>
                    <a:pt x="1057" y="39"/>
                  </a:lnTo>
                  <a:lnTo>
                    <a:pt x="1057" y="47"/>
                  </a:lnTo>
                  <a:lnTo>
                    <a:pt x="1059" y="48"/>
                  </a:lnTo>
                  <a:lnTo>
                    <a:pt x="1059" y="49"/>
                  </a:lnTo>
                  <a:lnTo>
                    <a:pt x="1065" y="51"/>
                  </a:lnTo>
                  <a:lnTo>
                    <a:pt x="1063" y="51"/>
                  </a:lnTo>
                  <a:lnTo>
                    <a:pt x="1065" y="53"/>
                  </a:lnTo>
                  <a:lnTo>
                    <a:pt x="1067" y="55"/>
                  </a:lnTo>
                  <a:lnTo>
                    <a:pt x="1076" y="54"/>
                  </a:lnTo>
                  <a:lnTo>
                    <a:pt x="1076" y="55"/>
                  </a:lnTo>
                  <a:lnTo>
                    <a:pt x="1076" y="56"/>
                  </a:lnTo>
                  <a:lnTo>
                    <a:pt x="1080" y="57"/>
                  </a:lnTo>
                  <a:lnTo>
                    <a:pt x="1080" y="58"/>
                  </a:lnTo>
                  <a:lnTo>
                    <a:pt x="1082" y="58"/>
                  </a:lnTo>
                  <a:lnTo>
                    <a:pt x="1084" y="58"/>
                  </a:lnTo>
                  <a:lnTo>
                    <a:pt x="1084" y="57"/>
                  </a:lnTo>
                  <a:lnTo>
                    <a:pt x="1088" y="62"/>
                  </a:lnTo>
                  <a:lnTo>
                    <a:pt x="1092" y="62"/>
                  </a:lnTo>
                  <a:lnTo>
                    <a:pt x="1097" y="59"/>
                  </a:lnTo>
                  <a:lnTo>
                    <a:pt x="1099" y="59"/>
                  </a:lnTo>
                  <a:lnTo>
                    <a:pt x="1101" y="63"/>
                  </a:lnTo>
                  <a:lnTo>
                    <a:pt x="1099" y="65"/>
                  </a:lnTo>
                  <a:lnTo>
                    <a:pt x="1097" y="67"/>
                  </a:lnTo>
                  <a:lnTo>
                    <a:pt x="1097" y="66"/>
                  </a:lnTo>
                  <a:lnTo>
                    <a:pt x="1097" y="64"/>
                  </a:lnTo>
                  <a:lnTo>
                    <a:pt x="1097" y="62"/>
                  </a:lnTo>
                  <a:lnTo>
                    <a:pt x="1097" y="63"/>
                  </a:lnTo>
                  <a:lnTo>
                    <a:pt x="1092" y="64"/>
                  </a:lnTo>
                  <a:lnTo>
                    <a:pt x="1090" y="66"/>
                  </a:lnTo>
                  <a:lnTo>
                    <a:pt x="1088" y="69"/>
                  </a:lnTo>
                  <a:lnTo>
                    <a:pt x="1090" y="67"/>
                  </a:lnTo>
                  <a:lnTo>
                    <a:pt x="1090" y="70"/>
                  </a:lnTo>
                  <a:lnTo>
                    <a:pt x="1088" y="72"/>
                  </a:lnTo>
                  <a:lnTo>
                    <a:pt x="1086" y="72"/>
                  </a:lnTo>
                  <a:lnTo>
                    <a:pt x="1086" y="73"/>
                  </a:lnTo>
                  <a:lnTo>
                    <a:pt x="1084" y="75"/>
                  </a:lnTo>
                  <a:lnTo>
                    <a:pt x="1084" y="78"/>
                  </a:lnTo>
                  <a:lnTo>
                    <a:pt x="1088" y="78"/>
                  </a:lnTo>
                  <a:lnTo>
                    <a:pt x="1092" y="77"/>
                  </a:lnTo>
                  <a:lnTo>
                    <a:pt x="1097" y="73"/>
                  </a:lnTo>
                  <a:lnTo>
                    <a:pt x="1095" y="74"/>
                  </a:lnTo>
                  <a:lnTo>
                    <a:pt x="1092" y="74"/>
                  </a:lnTo>
                  <a:lnTo>
                    <a:pt x="1092" y="73"/>
                  </a:lnTo>
                  <a:lnTo>
                    <a:pt x="1095" y="72"/>
                  </a:lnTo>
                  <a:lnTo>
                    <a:pt x="1095" y="71"/>
                  </a:lnTo>
                  <a:lnTo>
                    <a:pt x="1097" y="72"/>
                  </a:lnTo>
                  <a:lnTo>
                    <a:pt x="1099" y="80"/>
                  </a:lnTo>
                  <a:lnTo>
                    <a:pt x="1101" y="80"/>
                  </a:lnTo>
                  <a:lnTo>
                    <a:pt x="1099" y="81"/>
                  </a:lnTo>
                  <a:lnTo>
                    <a:pt x="1092" y="85"/>
                  </a:lnTo>
                  <a:lnTo>
                    <a:pt x="1090" y="87"/>
                  </a:lnTo>
                  <a:lnTo>
                    <a:pt x="1090" y="88"/>
                  </a:lnTo>
                  <a:lnTo>
                    <a:pt x="1086" y="89"/>
                  </a:lnTo>
                  <a:lnTo>
                    <a:pt x="1084" y="91"/>
                  </a:lnTo>
                  <a:lnTo>
                    <a:pt x="1082" y="93"/>
                  </a:lnTo>
                  <a:lnTo>
                    <a:pt x="1080" y="91"/>
                  </a:lnTo>
                  <a:lnTo>
                    <a:pt x="1076" y="91"/>
                  </a:lnTo>
                  <a:lnTo>
                    <a:pt x="1073" y="90"/>
                  </a:lnTo>
                  <a:lnTo>
                    <a:pt x="1071" y="91"/>
                  </a:lnTo>
                  <a:lnTo>
                    <a:pt x="1071" y="93"/>
                  </a:lnTo>
                  <a:lnTo>
                    <a:pt x="1071" y="94"/>
                  </a:lnTo>
                  <a:lnTo>
                    <a:pt x="1071" y="98"/>
                  </a:lnTo>
                  <a:lnTo>
                    <a:pt x="1073" y="101"/>
                  </a:lnTo>
                  <a:lnTo>
                    <a:pt x="1076" y="102"/>
                  </a:lnTo>
                  <a:lnTo>
                    <a:pt x="1076" y="104"/>
                  </a:lnTo>
                  <a:lnTo>
                    <a:pt x="1076" y="106"/>
                  </a:lnTo>
                  <a:lnTo>
                    <a:pt x="1076" y="110"/>
                  </a:lnTo>
                  <a:lnTo>
                    <a:pt x="1071" y="109"/>
                  </a:lnTo>
                  <a:lnTo>
                    <a:pt x="1071" y="107"/>
                  </a:lnTo>
                  <a:lnTo>
                    <a:pt x="1071" y="106"/>
                  </a:lnTo>
                  <a:lnTo>
                    <a:pt x="1071" y="105"/>
                  </a:lnTo>
                  <a:lnTo>
                    <a:pt x="1069" y="106"/>
                  </a:lnTo>
                  <a:lnTo>
                    <a:pt x="1069" y="105"/>
                  </a:lnTo>
                  <a:lnTo>
                    <a:pt x="1065" y="107"/>
                  </a:lnTo>
                  <a:lnTo>
                    <a:pt x="1065" y="104"/>
                  </a:lnTo>
                  <a:lnTo>
                    <a:pt x="1061" y="104"/>
                  </a:lnTo>
                  <a:lnTo>
                    <a:pt x="1059" y="102"/>
                  </a:lnTo>
                  <a:lnTo>
                    <a:pt x="1065" y="101"/>
                  </a:lnTo>
                  <a:lnTo>
                    <a:pt x="1063" y="98"/>
                  </a:lnTo>
                  <a:lnTo>
                    <a:pt x="1063" y="95"/>
                  </a:lnTo>
                  <a:lnTo>
                    <a:pt x="1065" y="94"/>
                  </a:lnTo>
                  <a:lnTo>
                    <a:pt x="1065" y="88"/>
                  </a:lnTo>
                  <a:lnTo>
                    <a:pt x="1059" y="90"/>
                  </a:lnTo>
                  <a:lnTo>
                    <a:pt x="1059" y="93"/>
                  </a:lnTo>
                  <a:lnTo>
                    <a:pt x="1057" y="91"/>
                  </a:lnTo>
                  <a:lnTo>
                    <a:pt x="1055" y="93"/>
                  </a:lnTo>
                  <a:lnTo>
                    <a:pt x="1055" y="91"/>
                  </a:lnTo>
                  <a:lnTo>
                    <a:pt x="1055" y="90"/>
                  </a:lnTo>
                  <a:lnTo>
                    <a:pt x="1057" y="89"/>
                  </a:lnTo>
                  <a:lnTo>
                    <a:pt x="1057" y="87"/>
                  </a:lnTo>
                  <a:lnTo>
                    <a:pt x="1057" y="86"/>
                  </a:lnTo>
                  <a:lnTo>
                    <a:pt x="1052" y="87"/>
                  </a:lnTo>
                  <a:lnTo>
                    <a:pt x="1050" y="87"/>
                  </a:lnTo>
                  <a:lnTo>
                    <a:pt x="1052" y="86"/>
                  </a:lnTo>
                  <a:lnTo>
                    <a:pt x="1048" y="85"/>
                  </a:lnTo>
                  <a:lnTo>
                    <a:pt x="1046" y="82"/>
                  </a:lnTo>
                  <a:lnTo>
                    <a:pt x="1042" y="82"/>
                  </a:lnTo>
                  <a:lnTo>
                    <a:pt x="1044" y="85"/>
                  </a:lnTo>
                  <a:lnTo>
                    <a:pt x="1042" y="82"/>
                  </a:lnTo>
                  <a:lnTo>
                    <a:pt x="1040" y="81"/>
                  </a:lnTo>
                  <a:lnTo>
                    <a:pt x="1038" y="81"/>
                  </a:lnTo>
                  <a:lnTo>
                    <a:pt x="1036" y="81"/>
                  </a:lnTo>
                  <a:lnTo>
                    <a:pt x="1040" y="85"/>
                  </a:lnTo>
                  <a:lnTo>
                    <a:pt x="1033" y="86"/>
                  </a:lnTo>
                  <a:lnTo>
                    <a:pt x="1033" y="85"/>
                  </a:lnTo>
                  <a:lnTo>
                    <a:pt x="1029" y="85"/>
                  </a:lnTo>
                  <a:lnTo>
                    <a:pt x="1029" y="86"/>
                  </a:lnTo>
                  <a:lnTo>
                    <a:pt x="1027" y="85"/>
                  </a:lnTo>
                  <a:lnTo>
                    <a:pt x="1025" y="85"/>
                  </a:lnTo>
                  <a:lnTo>
                    <a:pt x="1027" y="87"/>
                  </a:lnTo>
                  <a:lnTo>
                    <a:pt x="1027" y="88"/>
                  </a:lnTo>
                  <a:lnTo>
                    <a:pt x="1031" y="89"/>
                  </a:lnTo>
                  <a:lnTo>
                    <a:pt x="1031" y="91"/>
                  </a:lnTo>
                  <a:lnTo>
                    <a:pt x="1029" y="90"/>
                  </a:lnTo>
                  <a:lnTo>
                    <a:pt x="1033" y="94"/>
                  </a:lnTo>
                  <a:lnTo>
                    <a:pt x="1033" y="96"/>
                  </a:lnTo>
                  <a:lnTo>
                    <a:pt x="1036" y="97"/>
                  </a:lnTo>
                  <a:lnTo>
                    <a:pt x="1036" y="95"/>
                  </a:lnTo>
                  <a:lnTo>
                    <a:pt x="1038" y="94"/>
                  </a:lnTo>
                  <a:lnTo>
                    <a:pt x="1042" y="94"/>
                  </a:lnTo>
                  <a:lnTo>
                    <a:pt x="1044" y="94"/>
                  </a:lnTo>
                  <a:lnTo>
                    <a:pt x="1044" y="95"/>
                  </a:lnTo>
                  <a:lnTo>
                    <a:pt x="1046" y="95"/>
                  </a:lnTo>
                  <a:lnTo>
                    <a:pt x="1046" y="94"/>
                  </a:lnTo>
                  <a:lnTo>
                    <a:pt x="1048" y="94"/>
                  </a:lnTo>
                  <a:lnTo>
                    <a:pt x="1048" y="99"/>
                  </a:lnTo>
                  <a:lnTo>
                    <a:pt x="1046" y="101"/>
                  </a:lnTo>
                  <a:lnTo>
                    <a:pt x="1042" y="102"/>
                  </a:lnTo>
                  <a:lnTo>
                    <a:pt x="1040" y="101"/>
                  </a:lnTo>
                  <a:lnTo>
                    <a:pt x="1038" y="99"/>
                  </a:lnTo>
                  <a:lnTo>
                    <a:pt x="1036" y="98"/>
                  </a:lnTo>
                  <a:lnTo>
                    <a:pt x="1033" y="98"/>
                  </a:lnTo>
                  <a:lnTo>
                    <a:pt x="1031" y="96"/>
                  </a:lnTo>
                  <a:lnTo>
                    <a:pt x="1031" y="94"/>
                  </a:lnTo>
                  <a:lnTo>
                    <a:pt x="1029" y="94"/>
                  </a:lnTo>
                  <a:lnTo>
                    <a:pt x="1027" y="91"/>
                  </a:lnTo>
                  <a:lnTo>
                    <a:pt x="1025" y="91"/>
                  </a:lnTo>
                  <a:lnTo>
                    <a:pt x="1025" y="93"/>
                  </a:lnTo>
                  <a:lnTo>
                    <a:pt x="1025" y="94"/>
                  </a:lnTo>
                  <a:lnTo>
                    <a:pt x="1027" y="95"/>
                  </a:lnTo>
                  <a:lnTo>
                    <a:pt x="1027" y="96"/>
                  </a:lnTo>
                  <a:lnTo>
                    <a:pt x="1029" y="98"/>
                  </a:lnTo>
                  <a:lnTo>
                    <a:pt x="1025" y="98"/>
                  </a:lnTo>
                  <a:lnTo>
                    <a:pt x="1021" y="98"/>
                  </a:lnTo>
                  <a:lnTo>
                    <a:pt x="1019" y="98"/>
                  </a:lnTo>
                  <a:lnTo>
                    <a:pt x="1017" y="98"/>
                  </a:lnTo>
                  <a:lnTo>
                    <a:pt x="1012" y="97"/>
                  </a:lnTo>
                  <a:lnTo>
                    <a:pt x="1010" y="97"/>
                  </a:lnTo>
                  <a:lnTo>
                    <a:pt x="1002" y="96"/>
                  </a:lnTo>
                  <a:lnTo>
                    <a:pt x="998" y="98"/>
                  </a:lnTo>
                  <a:lnTo>
                    <a:pt x="993" y="98"/>
                  </a:lnTo>
                  <a:lnTo>
                    <a:pt x="987" y="98"/>
                  </a:lnTo>
                  <a:lnTo>
                    <a:pt x="983" y="99"/>
                  </a:lnTo>
                  <a:lnTo>
                    <a:pt x="979" y="98"/>
                  </a:lnTo>
                  <a:lnTo>
                    <a:pt x="977" y="98"/>
                  </a:lnTo>
                  <a:lnTo>
                    <a:pt x="975" y="98"/>
                  </a:lnTo>
                  <a:lnTo>
                    <a:pt x="975" y="99"/>
                  </a:lnTo>
                  <a:lnTo>
                    <a:pt x="972" y="99"/>
                  </a:lnTo>
                  <a:lnTo>
                    <a:pt x="968" y="98"/>
                  </a:lnTo>
                  <a:lnTo>
                    <a:pt x="966" y="98"/>
                  </a:lnTo>
                  <a:lnTo>
                    <a:pt x="964" y="95"/>
                  </a:lnTo>
                  <a:lnTo>
                    <a:pt x="958" y="93"/>
                  </a:lnTo>
                  <a:lnTo>
                    <a:pt x="958" y="90"/>
                  </a:lnTo>
                  <a:lnTo>
                    <a:pt x="953" y="89"/>
                  </a:lnTo>
                  <a:lnTo>
                    <a:pt x="953" y="90"/>
                  </a:lnTo>
                  <a:lnTo>
                    <a:pt x="951" y="91"/>
                  </a:lnTo>
                  <a:lnTo>
                    <a:pt x="949" y="91"/>
                  </a:lnTo>
                  <a:lnTo>
                    <a:pt x="949" y="93"/>
                  </a:lnTo>
                  <a:lnTo>
                    <a:pt x="947" y="91"/>
                  </a:lnTo>
                  <a:lnTo>
                    <a:pt x="945" y="93"/>
                  </a:lnTo>
                  <a:lnTo>
                    <a:pt x="941" y="91"/>
                  </a:lnTo>
                  <a:lnTo>
                    <a:pt x="939" y="91"/>
                  </a:lnTo>
                  <a:lnTo>
                    <a:pt x="937" y="90"/>
                  </a:lnTo>
                  <a:lnTo>
                    <a:pt x="937" y="88"/>
                  </a:lnTo>
                  <a:lnTo>
                    <a:pt x="930" y="87"/>
                  </a:lnTo>
                  <a:lnTo>
                    <a:pt x="928" y="86"/>
                  </a:lnTo>
                  <a:lnTo>
                    <a:pt x="928" y="85"/>
                  </a:lnTo>
                  <a:lnTo>
                    <a:pt x="926" y="85"/>
                  </a:lnTo>
                  <a:lnTo>
                    <a:pt x="924" y="83"/>
                  </a:lnTo>
                  <a:lnTo>
                    <a:pt x="922" y="83"/>
                  </a:lnTo>
                  <a:lnTo>
                    <a:pt x="922" y="82"/>
                  </a:lnTo>
                  <a:lnTo>
                    <a:pt x="924" y="82"/>
                  </a:lnTo>
                  <a:lnTo>
                    <a:pt x="926" y="82"/>
                  </a:lnTo>
                  <a:lnTo>
                    <a:pt x="926" y="81"/>
                  </a:lnTo>
                  <a:lnTo>
                    <a:pt x="924" y="80"/>
                  </a:lnTo>
                  <a:lnTo>
                    <a:pt x="924" y="79"/>
                  </a:lnTo>
                  <a:lnTo>
                    <a:pt x="922" y="78"/>
                  </a:lnTo>
                  <a:lnTo>
                    <a:pt x="924" y="77"/>
                  </a:lnTo>
                  <a:lnTo>
                    <a:pt x="920" y="75"/>
                  </a:lnTo>
                  <a:lnTo>
                    <a:pt x="920" y="73"/>
                  </a:lnTo>
                  <a:lnTo>
                    <a:pt x="918" y="73"/>
                  </a:lnTo>
                  <a:lnTo>
                    <a:pt x="916" y="72"/>
                  </a:lnTo>
                  <a:lnTo>
                    <a:pt x="913" y="72"/>
                  </a:lnTo>
                  <a:lnTo>
                    <a:pt x="911" y="73"/>
                  </a:lnTo>
                  <a:lnTo>
                    <a:pt x="907" y="72"/>
                  </a:lnTo>
                  <a:lnTo>
                    <a:pt x="907" y="74"/>
                  </a:lnTo>
                  <a:lnTo>
                    <a:pt x="903" y="74"/>
                  </a:lnTo>
                  <a:lnTo>
                    <a:pt x="901" y="75"/>
                  </a:lnTo>
                  <a:lnTo>
                    <a:pt x="890" y="78"/>
                  </a:lnTo>
                  <a:lnTo>
                    <a:pt x="882" y="79"/>
                  </a:lnTo>
                  <a:lnTo>
                    <a:pt x="880" y="80"/>
                  </a:lnTo>
                  <a:lnTo>
                    <a:pt x="878" y="82"/>
                  </a:lnTo>
                  <a:lnTo>
                    <a:pt x="878" y="83"/>
                  </a:lnTo>
                  <a:lnTo>
                    <a:pt x="876" y="85"/>
                  </a:lnTo>
                  <a:lnTo>
                    <a:pt x="876" y="87"/>
                  </a:lnTo>
                  <a:lnTo>
                    <a:pt x="880" y="87"/>
                  </a:lnTo>
                  <a:lnTo>
                    <a:pt x="878" y="88"/>
                  </a:lnTo>
                  <a:lnTo>
                    <a:pt x="882" y="88"/>
                  </a:lnTo>
                  <a:lnTo>
                    <a:pt x="880" y="89"/>
                  </a:lnTo>
                  <a:lnTo>
                    <a:pt x="882" y="88"/>
                  </a:lnTo>
                  <a:lnTo>
                    <a:pt x="882" y="89"/>
                  </a:lnTo>
                  <a:lnTo>
                    <a:pt x="888" y="89"/>
                  </a:lnTo>
                  <a:lnTo>
                    <a:pt x="886" y="89"/>
                  </a:lnTo>
                  <a:lnTo>
                    <a:pt x="888" y="90"/>
                  </a:lnTo>
                  <a:lnTo>
                    <a:pt x="890" y="89"/>
                  </a:lnTo>
                  <a:lnTo>
                    <a:pt x="892" y="89"/>
                  </a:lnTo>
                  <a:lnTo>
                    <a:pt x="890" y="88"/>
                  </a:lnTo>
                  <a:lnTo>
                    <a:pt x="888" y="87"/>
                  </a:lnTo>
                  <a:lnTo>
                    <a:pt x="888" y="86"/>
                  </a:lnTo>
                  <a:lnTo>
                    <a:pt x="890" y="86"/>
                  </a:lnTo>
                  <a:lnTo>
                    <a:pt x="894" y="85"/>
                  </a:lnTo>
                  <a:lnTo>
                    <a:pt x="894" y="86"/>
                  </a:lnTo>
                  <a:lnTo>
                    <a:pt x="899" y="86"/>
                  </a:lnTo>
                  <a:lnTo>
                    <a:pt x="899" y="87"/>
                  </a:lnTo>
                  <a:lnTo>
                    <a:pt x="901" y="85"/>
                  </a:lnTo>
                  <a:lnTo>
                    <a:pt x="905" y="85"/>
                  </a:lnTo>
                  <a:lnTo>
                    <a:pt x="905" y="86"/>
                  </a:lnTo>
                  <a:lnTo>
                    <a:pt x="907" y="85"/>
                  </a:lnTo>
                  <a:lnTo>
                    <a:pt x="905" y="86"/>
                  </a:lnTo>
                  <a:lnTo>
                    <a:pt x="907" y="87"/>
                  </a:lnTo>
                  <a:lnTo>
                    <a:pt x="907" y="86"/>
                  </a:lnTo>
                  <a:lnTo>
                    <a:pt x="907" y="83"/>
                  </a:lnTo>
                  <a:lnTo>
                    <a:pt x="907" y="85"/>
                  </a:lnTo>
                  <a:lnTo>
                    <a:pt x="905" y="82"/>
                  </a:lnTo>
                  <a:lnTo>
                    <a:pt x="909" y="81"/>
                  </a:lnTo>
                  <a:lnTo>
                    <a:pt x="907" y="80"/>
                  </a:lnTo>
                  <a:lnTo>
                    <a:pt x="916" y="78"/>
                  </a:lnTo>
                  <a:lnTo>
                    <a:pt x="916" y="79"/>
                  </a:lnTo>
                  <a:lnTo>
                    <a:pt x="918" y="78"/>
                  </a:lnTo>
                  <a:lnTo>
                    <a:pt x="918" y="80"/>
                  </a:lnTo>
                  <a:lnTo>
                    <a:pt x="916" y="81"/>
                  </a:lnTo>
                  <a:lnTo>
                    <a:pt x="918" y="81"/>
                  </a:lnTo>
                  <a:lnTo>
                    <a:pt x="916" y="82"/>
                  </a:lnTo>
                  <a:lnTo>
                    <a:pt x="916" y="83"/>
                  </a:lnTo>
                  <a:lnTo>
                    <a:pt x="913" y="85"/>
                  </a:lnTo>
                  <a:lnTo>
                    <a:pt x="911" y="87"/>
                  </a:lnTo>
                  <a:lnTo>
                    <a:pt x="911" y="85"/>
                  </a:lnTo>
                  <a:lnTo>
                    <a:pt x="909" y="86"/>
                  </a:lnTo>
                  <a:lnTo>
                    <a:pt x="911" y="88"/>
                  </a:lnTo>
                  <a:lnTo>
                    <a:pt x="907" y="88"/>
                  </a:lnTo>
                  <a:lnTo>
                    <a:pt x="905" y="88"/>
                  </a:lnTo>
                  <a:lnTo>
                    <a:pt x="905" y="90"/>
                  </a:lnTo>
                  <a:lnTo>
                    <a:pt x="899" y="90"/>
                  </a:lnTo>
                  <a:lnTo>
                    <a:pt x="899" y="89"/>
                  </a:lnTo>
                  <a:lnTo>
                    <a:pt x="899" y="90"/>
                  </a:lnTo>
                  <a:lnTo>
                    <a:pt x="897" y="91"/>
                  </a:lnTo>
                  <a:lnTo>
                    <a:pt x="892" y="91"/>
                  </a:lnTo>
                  <a:lnTo>
                    <a:pt x="890" y="94"/>
                  </a:lnTo>
                  <a:lnTo>
                    <a:pt x="892" y="94"/>
                  </a:lnTo>
                  <a:lnTo>
                    <a:pt x="890" y="95"/>
                  </a:lnTo>
                  <a:lnTo>
                    <a:pt x="890" y="96"/>
                  </a:lnTo>
                  <a:lnTo>
                    <a:pt x="888" y="95"/>
                  </a:lnTo>
                  <a:lnTo>
                    <a:pt x="886" y="98"/>
                  </a:lnTo>
                  <a:lnTo>
                    <a:pt x="888" y="99"/>
                  </a:lnTo>
                  <a:lnTo>
                    <a:pt x="890" y="101"/>
                  </a:lnTo>
                  <a:lnTo>
                    <a:pt x="890" y="102"/>
                  </a:lnTo>
                  <a:lnTo>
                    <a:pt x="892" y="102"/>
                  </a:lnTo>
                  <a:lnTo>
                    <a:pt x="892" y="104"/>
                  </a:lnTo>
                  <a:lnTo>
                    <a:pt x="890" y="105"/>
                  </a:lnTo>
                  <a:lnTo>
                    <a:pt x="897" y="111"/>
                  </a:lnTo>
                  <a:lnTo>
                    <a:pt x="899" y="111"/>
                  </a:lnTo>
                  <a:lnTo>
                    <a:pt x="897" y="112"/>
                  </a:lnTo>
                  <a:lnTo>
                    <a:pt x="899" y="115"/>
                  </a:lnTo>
                  <a:lnTo>
                    <a:pt x="897" y="115"/>
                  </a:lnTo>
                  <a:lnTo>
                    <a:pt x="894" y="117"/>
                  </a:lnTo>
                  <a:lnTo>
                    <a:pt x="892" y="115"/>
                  </a:lnTo>
                  <a:lnTo>
                    <a:pt x="890" y="115"/>
                  </a:lnTo>
                  <a:lnTo>
                    <a:pt x="890" y="119"/>
                  </a:lnTo>
                  <a:lnTo>
                    <a:pt x="888" y="118"/>
                  </a:lnTo>
                  <a:lnTo>
                    <a:pt x="882" y="113"/>
                  </a:lnTo>
                  <a:lnTo>
                    <a:pt x="882" y="112"/>
                  </a:lnTo>
                  <a:lnTo>
                    <a:pt x="882" y="113"/>
                  </a:lnTo>
                  <a:lnTo>
                    <a:pt x="886" y="112"/>
                  </a:lnTo>
                  <a:lnTo>
                    <a:pt x="888" y="112"/>
                  </a:lnTo>
                  <a:lnTo>
                    <a:pt x="890" y="111"/>
                  </a:lnTo>
                  <a:lnTo>
                    <a:pt x="886" y="106"/>
                  </a:lnTo>
                  <a:lnTo>
                    <a:pt x="884" y="106"/>
                  </a:lnTo>
                  <a:lnTo>
                    <a:pt x="882" y="104"/>
                  </a:lnTo>
                  <a:lnTo>
                    <a:pt x="880" y="105"/>
                  </a:lnTo>
                  <a:lnTo>
                    <a:pt x="878" y="105"/>
                  </a:lnTo>
                  <a:lnTo>
                    <a:pt x="878" y="104"/>
                  </a:lnTo>
                  <a:lnTo>
                    <a:pt x="880" y="102"/>
                  </a:lnTo>
                  <a:lnTo>
                    <a:pt x="878" y="102"/>
                  </a:lnTo>
                  <a:lnTo>
                    <a:pt x="878" y="101"/>
                  </a:lnTo>
                  <a:lnTo>
                    <a:pt x="876" y="103"/>
                  </a:lnTo>
                  <a:lnTo>
                    <a:pt x="876" y="105"/>
                  </a:lnTo>
                  <a:lnTo>
                    <a:pt x="876" y="104"/>
                  </a:lnTo>
                  <a:lnTo>
                    <a:pt x="876" y="105"/>
                  </a:lnTo>
                  <a:lnTo>
                    <a:pt x="873" y="104"/>
                  </a:lnTo>
                  <a:lnTo>
                    <a:pt x="873" y="102"/>
                  </a:lnTo>
                  <a:lnTo>
                    <a:pt x="873" y="101"/>
                  </a:lnTo>
                  <a:lnTo>
                    <a:pt x="873" y="99"/>
                  </a:lnTo>
                  <a:lnTo>
                    <a:pt x="873" y="98"/>
                  </a:lnTo>
                  <a:lnTo>
                    <a:pt x="865" y="98"/>
                  </a:lnTo>
                  <a:lnTo>
                    <a:pt x="867" y="98"/>
                  </a:lnTo>
                  <a:lnTo>
                    <a:pt x="861" y="98"/>
                  </a:lnTo>
                  <a:lnTo>
                    <a:pt x="863" y="98"/>
                  </a:lnTo>
                  <a:lnTo>
                    <a:pt x="863" y="97"/>
                  </a:lnTo>
                  <a:lnTo>
                    <a:pt x="861" y="95"/>
                  </a:lnTo>
                  <a:lnTo>
                    <a:pt x="859" y="95"/>
                  </a:lnTo>
                  <a:lnTo>
                    <a:pt x="859" y="94"/>
                  </a:lnTo>
                  <a:lnTo>
                    <a:pt x="857" y="93"/>
                  </a:lnTo>
                  <a:lnTo>
                    <a:pt x="854" y="94"/>
                  </a:lnTo>
                  <a:lnTo>
                    <a:pt x="852" y="94"/>
                  </a:lnTo>
                  <a:lnTo>
                    <a:pt x="850" y="95"/>
                  </a:lnTo>
                  <a:lnTo>
                    <a:pt x="846" y="97"/>
                  </a:lnTo>
                  <a:lnTo>
                    <a:pt x="844" y="98"/>
                  </a:lnTo>
                  <a:lnTo>
                    <a:pt x="842" y="98"/>
                  </a:lnTo>
                  <a:lnTo>
                    <a:pt x="842" y="95"/>
                  </a:lnTo>
                  <a:lnTo>
                    <a:pt x="838" y="96"/>
                  </a:lnTo>
                  <a:lnTo>
                    <a:pt x="838" y="98"/>
                  </a:lnTo>
                  <a:lnTo>
                    <a:pt x="836" y="98"/>
                  </a:lnTo>
                  <a:lnTo>
                    <a:pt x="831" y="98"/>
                  </a:lnTo>
                  <a:lnTo>
                    <a:pt x="831" y="97"/>
                  </a:lnTo>
                  <a:lnTo>
                    <a:pt x="829" y="98"/>
                  </a:lnTo>
                  <a:lnTo>
                    <a:pt x="831" y="99"/>
                  </a:lnTo>
                  <a:lnTo>
                    <a:pt x="827" y="99"/>
                  </a:lnTo>
                  <a:lnTo>
                    <a:pt x="829" y="98"/>
                  </a:lnTo>
                  <a:lnTo>
                    <a:pt x="823" y="98"/>
                  </a:lnTo>
                  <a:lnTo>
                    <a:pt x="823" y="99"/>
                  </a:lnTo>
                  <a:lnTo>
                    <a:pt x="817" y="99"/>
                  </a:lnTo>
                  <a:lnTo>
                    <a:pt x="812" y="98"/>
                  </a:lnTo>
                  <a:lnTo>
                    <a:pt x="814" y="98"/>
                  </a:lnTo>
                  <a:lnTo>
                    <a:pt x="808" y="99"/>
                  </a:lnTo>
                  <a:lnTo>
                    <a:pt x="804" y="98"/>
                  </a:lnTo>
                  <a:lnTo>
                    <a:pt x="800" y="98"/>
                  </a:lnTo>
                  <a:lnTo>
                    <a:pt x="796" y="98"/>
                  </a:lnTo>
                  <a:lnTo>
                    <a:pt x="793" y="98"/>
                  </a:lnTo>
                  <a:lnTo>
                    <a:pt x="791" y="97"/>
                  </a:lnTo>
                  <a:lnTo>
                    <a:pt x="789" y="97"/>
                  </a:lnTo>
                  <a:lnTo>
                    <a:pt x="789" y="98"/>
                  </a:lnTo>
                  <a:lnTo>
                    <a:pt x="779" y="95"/>
                  </a:lnTo>
                  <a:lnTo>
                    <a:pt x="781" y="95"/>
                  </a:lnTo>
                  <a:lnTo>
                    <a:pt x="779" y="95"/>
                  </a:lnTo>
                  <a:lnTo>
                    <a:pt x="777" y="95"/>
                  </a:lnTo>
                  <a:lnTo>
                    <a:pt x="774" y="94"/>
                  </a:lnTo>
                  <a:lnTo>
                    <a:pt x="779" y="93"/>
                  </a:lnTo>
                  <a:lnTo>
                    <a:pt x="779" y="90"/>
                  </a:lnTo>
                  <a:lnTo>
                    <a:pt x="781" y="89"/>
                  </a:lnTo>
                  <a:lnTo>
                    <a:pt x="779" y="89"/>
                  </a:lnTo>
                  <a:lnTo>
                    <a:pt x="785" y="89"/>
                  </a:lnTo>
                  <a:lnTo>
                    <a:pt x="787" y="88"/>
                  </a:lnTo>
                  <a:lnTo>
                    <a:pt x="783" y="87"/>
                  </a:lnTo>
                  <a:lnTo>
                    <a:pt x="789" y="87"/>
                  </a:lnTo>
                  <a:lnTo>
                    <a:pt x="791" y="87"/>
                  </a:lnTo>
                  <a:lnTo>
                    <a:pt x="793" y="88"/>
                  </a:lnTo>
                  <a:lnTo>
                    <a:pt x="796" y="88"/>
                  </a:lnTo>
                  <a:lnTo>
                    <a:pt x="796" y="87"/>
                  </a:lnTo>
                  <a:lnTo>
                    <a:pt x="798" y="87"/>
                  </a:lnTo>
                  <a:lnTo>
                    <a:pt x="798" y="86"/>
                  </a:lnTo>
                  <a:lnTo>
                    <a:pt x="798" y="85"/>
                  </a:lnTo>
                  <a:lnTo>
                    <a:pt x="798" y="83"/>
                  </a:lnTo>
                  <a:lnTo>
                    <a:pt x="796" y="85"/>
                  </a:lnTo>
                  <a:lnTo>
                    <a:pt x="796" y="81"/>
                  </a:lnTo>
                  <a:lnTo>
                    <a:pt x="791" y="78"/>
                  </a:lnTo>
                  <a:lnTo>
                    <a:pt x="787" y="77"/>
                  </a:lnTo>
                  <a:lnTo>
                    <a:pt x="787" y="74"/>
                  </a:lnTo>
                  <a:lnTo>
                    <a:pt x="783" y="75"/>
                  </a:lnTo>
                  <a:lnTo>
                    <a:pt x="783" y="74"/>
                  </a:lnTo>
                  <a:lnTo>
                    <a:pt x="779" y="73"/>
                  </a:lnTo>
                  <a:lnTo>
                    <a:pt x="781" y="72"/>
                  </a:lnTo>
                  <a:lnTo>
                    <a:pt x="772" y="71"/>
                  </a:lnTo>
                  <a:lnTo>
                    <a:pt x="772" y="72"/>
                  </a:lnTo>
                  <a:lnTo>
                    <a:pt x="770" y="72"/>
                  </a:lnTo>
                  <a:lnTo>
                    <a:pt x="768" y="71"/>
                  </a:lnTo>
                  <a:lnTo>
                    <a:pt x="766" y="72"/>
                  </a:lnTo>
                  <a:lnTo>
                    <a:pt x="770" y="74"/>
                  </a:lnTo>
                  <a:lnTo>
                    <a:pt x="768" y="75"/>
                  </a:lnTo>
                  <a:lnTo>
                    <a:pt x="766" y="73"/>
                  </a:lnTo>
                  <a:lnTo>
                    <a:pt x="764" y="74"/>
                  </a:lnTo>
                  <a:lnTo>
                    <a:pt x="756" y="73"/>
                  </a:lnTo>
                  <a:lnTo>
                    <a:pt x="751" y="73"/>
                  </a:lnTo>
                  <a:lnTo>
                    <a:pt x="751" y="72"/>
                  </a:lnTo>
                  <a:lnTo>
                    <a:pt x="745" y="72"/>
                  </a:lnTo>
                  <a:lnTo>
                    <a:pt x="739" y="70"/>
                  </a:lnTo>
                  <a:lnTo>
                    <a:pt x="734" y="70"/>
                  </a:lnTo>
                  <a:lnTo>
                    <a:pt x="730" y="67"/>
                  </a:lnTo>
                  <a:lnTo>
                    <a:pt x="730" y="66"/>
                  </a:lnTo>
                  <a:lnTo>
                    <a:pt x="726" y="65"/>
                  </a:lnTo>
                  <a:lnTo>
                    <a:pt x="724" y="66"/>
                  </a:lnTo>
                  <a:lnTo>
                    <a:pt x="720" y="64"/>
                  </a:lnTo>
                  <a:lnTo>
                    <a:pt x="715" y="64"/>
                  </a:lnTo>
                  <a:lnTo>
                    <a:pt x="713" y="64"/>
                  </a:lnTo>
                  <a:lnTo>
                    <a:pt x="709" y="63"/>
                  </a:lnTo>
                  <a:lnTo>
                    <a:pt x="703" y="62"/>
                  </a:lnTo>
                  <a:lnTo>
                    <a:pt x="699" y="57"/>
                  </a:lnTo>
                  <a:lnTo>
                    <a:pt x="690" y="54"/>
                  </a:lnTo>
                  <a:lnTo>
                    <a:pt x="684" y="53"/>
                  </a:lnTo>
                  <a:lnTo>
                    <a:pt x="678" y="54"/>
                  </a:lnTo>
                  <a:lnTo>
                    <a:pt x="678" y="53"/>
                  </a:lnTo>
                  <a:lnTo>
                    <a:pt x="675" y="53"/>
                  </a:lnTo>
                  <a:lnTo>
                    <a:pt x="673" y="53"/>
                  </a:lnTo>
                  <a:lnTo>
                    <a:pt x="671" y="53"/>
                  </a:lnTo>
                  <a:lnTo>
                    <a:pt x="667" y="53"/>
                  </a:lnTo>
                  <a:lnTo>
                    <a:pt x="665" y="53"/>
                  </a:lnTo>
                  <a:lnTo>
                    <a:pt x="663" y="59"/>
                  </a:lnTo>
                  <a:lnTo>
                    <a:pt x="661" y="61"/>
                  </a:lnTo>
                  <a:lnTo>
                    <a:pt x="659" y="63"/>
                  </a:lnTo>
                  <a:lnTo>
                    <a:pt x="657" y="63"/>
                  </a:lnTo>
                  <a:lnTo>
                    <a:pt x="652" y="63"/>
                  </a:lnTo>
                  <a:lnTo>
                    <a:pt x="650" y="63"/>
                  </a:lnTo>
                  <a:lnTo>
                    <a:pt x="648" y="64"/>
                  </a:lnTo>
                  <a:lnTo>
                    <a:pt x="644" y="63"/>
                  </a:lnTo>
                  <a:lnTo>
                    <a:pt x="644" y="61"/>
                  </a:lnTo>
                  <a:lnTo>
                    <a:pt x="644" y="63"/>
                  </a:lnTo>
                  <a:lnTo>
                    <a:pt x="650" y="55"/>
                  </a:lnTo>
                  <a:lnTo>
                    <a:pt x="648" y="55"/>
                  </a:lnTo>
                  <a:lnTo>
                    <a:pt x="646" y="56"/>
                  </a:lnTo>
                  <a:lnTo>
                    <a:pt x="644" y="55"/>
                  </a:lnTo>
                  <a:lnTo>
                    <a:pt x="644" y="54"/>
                  </a:lnTo>
                  <a:lnTo>
                    <a:pt x="646" y="47"/>
                  </a:lnTo>
                  <a:lnTo>
                    <a:pt x="644" y="46"/>
                  </a:lnTo>
                  <a:lnTo>
                    <a:pt x="640" y="46"/>
                  </a:lnTo>
                  <a:lnTo>
                    <a:pt x="642" y="47"/>
                  </a:lnTo>
                  <a:lnTo>
                    <a:pt x="644" y="47"/>
                  </a:lnTo>
                  <a:lnTo>
                    <a:pt x="644" y="48"/>
                  </a:lnTo>
                  <a:lnTo>
                    <a:pt x="642" y="48"/>
                  </a:lnTo>
                  <a:lnTo>
                    <a:pt x="642" y="49"/>
                  </a:lnTo>
                  <a:lnTo>
                    <a:pt x="640" y="48"/>
                  </a:lnTo>
                  <a:lnTo>
                    <a:pt x="640" y="47"/>
                  </a:lnTo>
                  <a:lnTo>
                    <a:pt x="635" y="48"/>
                  </a:lnTo>
                  <a:lnTo>
                    <a:pt x="635" y="47"/>
                  </a:lnTo>
                  <a:lnTo>
                    <a:pt x="633" y="48"/>
                  </a:lnTo>
                  <a:lnTo>
                    <a:pt x="633" y="50"/>
                  </a:lnTo>
                  <a:lnTo>
                    <a:pt x="635" y="50"/>
                  </a:lnTo>
                  <a:lnTo>
                    <a:pt x="635" y="49"/>
                  </a:lnTo>
                  <a:lnTo>
                    <a:pt x="638" y="48"/>
                  </a:lnTo>
                  <a:lnTo>
                    <a:pt x="640" y="49"/>
                  </a:lnTo>
                  <a:lnTo>
                    <a:pt x="638" y="50"/>
                  </a:lnTo>
                  <a:lnTo>
                    <a:pt x="633" y="54"/>
                  </a:lnTo>
                  <a:lnTo>
                    <a:pt x="631" y="53"/>
                  </a:lnTo>
                  <a:lnTo>
                    <a:pt x="631" y="54"/>
                  </a:lnTo>
                  <a:lnTo>
                    <a:pt x="635" y="54"/>
                  </a:lnTo>
                  <a:lnTo>
                    <a:pt x="635" y="55"/>
                  </a:lnTo>
                  <a:lnTo>
                    <a:pt x="631" y="56"/>
                  </a:lnTo>
                  <a:lnTo>
                    <a:pt x="629" y="57"/>
                  </a:lnTo>
                  <a:lnTo>
                    <a:pt x="631" y="59"/>
                  </a:lnTo>
                  <a:lnTo>
                    <a:pt x="633" y="59"/>
                  </a:lnTo>
                  <a:lnTo>
                    <a:pt x="631" y="59"/>
                  </a:lnTo>
                  <a:lnTo>
                    <a:pt x="627" y="61"/>
                  </a:lnTo>
                  <a:lnTo>
                    <a:pt x="627" y="62"/>
                  </a:lnTo>
                  <a:lnTo>
                    <a:pt x="631" y="61"/>
                  </a:lnTo>
                  <a:lnTo>
                    <a:pt x="633" y="62"/>
                  </a:lnTo>
                  <a:lnTo>
                    <a:pt x="633" y="63"/>
                  </a:lnTo>
                  <a:lnTo>
                    <a:pt x="631" y="63"/>
                  </a:lnTo>
                  <a:lnTo>
                    <a:pt x="629" y="63"/>
                  </a:lnTo>
                  <a:lnTo>
                    <a:pt x="623" y="63"/>
                  </a:lnTo>
                  <a:lnTo>
                    <a:pt x="621" y="63"/>
                  </a:lnTo>
                  <a:lnTo>
                    <a:pt x="617" y="61"/>
                  </a:lnTo>
                  <a:lnTo>
                    <a:pt x="614" y="58"/>
                  </a:lnTo>
                  <a:lnTo>
                    <a:pt x="612" y="57"/>
                  </a:lnTo>
                  <a:lnTo>
                    <a:pt x="604" y="48"/>
                  </a:lnTo>
                  <a:lnTo>
                    <a:pt x="604" y="43"/>
                  </a:lnTo>
                  <a:lnTo>
                    <a:pt x="602" y="41"/>
                  </a:lnTo>
                  <a:lnTo>
                    <a:pt x="593" y="37"/>
                  </a:lnTo>
                  <a:lnTo>
                    <a:pt x="591" y="35"/>
                  </a:lnTo>
                  <a:lnTo>
                    <a:pt x="589" y="38"/>
                  </a:lnTo>
                  <a:lnTo>
                    <a:pt x="589" y="39"/>
                  </a:lnTo>
                  <a:lnTo>
                    <a:pt x="591" y="39"/>
                  </a:lnTo>
                  <a:lnTo>
                    <a:pt x="591" y="41"/>
                  </a:lnTo>
                  <a:lnTo>
                    <a:pt x="593" y="42"/>
                  </a:lnTo>
                  <a:lnTo>
                    <a:pt x="598" y="43"/>
                  </a:lnTo>
                  <a:lnTo>
                    <a:pt x="595" y="45"/>
                  </a:lnTo>
                  <a:lnTo>
                    <a:pt x="587" y="46"/>
                  </a:lnTo>
                  <a:lnTo>
                    <a:pt x="587" y="47"/>
                  </a:lnTo>
                  <a:lnTo>
                    <a:pt x="587" y="48"/>
                  </a:lnTo>
                  <a:lnTo>
                    <a:pt x="587" y="49"/>
                  </a:lnTo>
                  <a:lnTo>
                    <a:pt x="581" y="54"/>
                  </a:lnTo>
                  <a:lnTo>
                    <a:pt x="574" y="55"/>
                  </a:lnTo>
                  <a:lnTo>
                    <a:pt x="577" y="51"/>
                  </a:lnTo>
                  <a:lnTo>
                    <a:pt x="579" y="53"/>
                  </a:lnTo>
                  <a:lnTo>
                    <a:pt x="579" y="49"/>
                  </a:lnTo>
                  <a:lnTo>
                    <a:pt x="574" y="51"/>
                  </a:lnTo>
                  <a:lnTo>
                    <a:pt x="566" y="53"/>
                  </a:lnTo>
                  <a:lnTo>
                    <a:pt x="564" y="55"/>
                  </a:lnTo>
                  <a:lnTo>
                    <a:pt x="558" y="56"/>
                  </a:lnTo>
                  <a:lnTo>
                    <a:pt x="555" y="57"/>
                  </a:lnTo>
                  <a:lnTo>
                    <a:pt x="547" y="67"/>
                  </a:lnTo>
                  <a:lnTo>
                    <a:pt x="547" y="62"/>
                  </a:lnTo>
                  <a:lnTo>
                    <a:pt x="547" y="61"/>
                  </a:lnTo>
                  <a:lnTo>
                    <a:pt x="543" y="61"/>
                  </a:lnTo>
                  <a:lnTo>
                    <a:pt x="541" y="64"/>
                  </a:lnTo>
                  <a:lnTo>
                    <a:pt x="541" y="62"/>
                  </a:lnTo>
                  <a:lnTo>
                    <a:pt x="539" y="64"/>
                  </a:lnTo>
                  <a:lnTo>
                    <a:pt x="539" y="62"/>
                  </a:lnTo>
                  <a:lnTo>
                    <a:pt x="534" y="63"/>
                  </a:lnTo>
                  <a:lnTo>
                    <a:pt x="537" y="63"/>
                  </a:lnTo>
                  <a:lnTo>
                    <a:pt x="537" y="64"/>
                  </a:lnTo>
                  <a:lnTo>
                    <a:pt x="530" y="67"/>
                  </a:lnTo>
                  <a:lnTo>
                    <a:pt x="524" y="69"/>
                  </a:lnTo>
                  <a:lnTo>
                    <a:pt x="520" y="70"/>
                  </a:lnTo>
                  <a:lnTo>
                    <a:pt x="518" y="70"/>
                  </a:lnTo>
                  <a:lnTo>
                    <a:pt x="520" y="69"/>
                  </a:lnTo>
                  <a:lnTo>
                    <a:pt x="522" y="66"/>
                  </a:lnTo>
                  <a:lnTo>
                    <a:pt x="524" y="66"/>
                  </a:lnTo>
                  <a:lnTo>
                    <a:pt x="524" y="67"/>
                  </a:lnTo>
                  <a:lnTo>
                    <a:pt x="526" y="65"/>
                  </a:lnTo>
                  <a:lnTo>
                    <a:pt x="528" y="65"/>
                  </a:lnTo>
                  <a:lnTo>
                    <a:pt x="528" y="64"/>
                  </a:lnTo>
                  <a:lnTo>
                    <a:pt x="532" y="62"/>
                  </a:lnTo>
                  <a:lnTo>
                    <a:pt x="530" y="63"/>
                  </a:lnTo>
                  <a:lnTo>
                    <a:pt x="532" y="61"/>
                  </a:lnTo>
                  <a:lnTo>
                    <a:pt x="534" y="59"/>
                  </a:lnTo>
                  <a:lnTo>
                    <a:pt x="543" y="58"/>
                  </a:lnTo>
                  <a:lnTo>
                    <a:pt x="547" y="58"/>
                  </a:lnTo>
                  <a:lnTo>
                    <a:pt x="551" y="56"/>
                  </a:lnTo>
                  <a:lnTo>
                    <a:pt x="553" y="55"/>
                  </a:lnTo>
                  <a:lnTo>
                    <a:pt x="558" y="53"/>
                  </a:lnTo>
                  <a:lnTo>
                    <a:pt x="568" y="49"/>
                  </a:lnTo>
                  <a:lnTo>
                    <a:pt x="570" y="47"/>
                  </a:lnTo>
                  <a:lnTo>
                    <a:pt x="570" y="45"/>
                  </a:lnTo>
                  <a:lnTo>
                    <a:pt x="568" y="43"/>
                  </a:lnTo>
                  <a:lnTo>
                    <a:pt x="566" y="42"/>
                  </a:lnTo>
                  <a:lnTo>
                    <a:pt x="564" y="43"/>
                  </a:lnTo>
                  <a:lnTo>
                    <a:pt x="564" y="45"/>
                  </a:lnTo>
                  <a:lnTo>
                    <a:pt x="564" y="46"/>
                  </a:lnTo>
                  <a:lnTo>
                    <a:pt x="560" y="47"/>
                  </a:lnTo>
                  <a:lnTo>
                    <a:pt x="560" y="46"/>
                  </a:lnTo>
                  <a:lnTo>
                    <a:pt x="558" y="46"/>
                  </a:lnTo>
                  <a:lnTo>
                    <a:pt x="555" y="45"/>
                  </a:lnTo>
                  <a:lnTo>
                    <a:pt x="553" y="46"/>
                  </a:lnTo>
                  <a:lnTo>
                    <a:pt x="549" y="47"/>
                  </a:lnTo>
                  <a:lnTo>
                    <a:pt x="549" y="48"/>
                  </a:lnTo>
                  <a:lnTo>
                    <a:pt x="547" y="49"/>
                  </a:lnTo>
                  <a:lnTo>
                    <a:pt x="545" y="50"/>
                  </a:lnTo>
                  <a:lnTo>
                    <a:pt x="541" y="49"/>
                  </a:lnTo>
                  <a:lnTo>
                    <a:pt x="541" y="51"/>
                  </a:lnTo>
                  <a:lnTo>
                    <a:pt x="534" y="54"/>
                  </a:lnTo>
                  <a:lnTo>
                    <a:pt x="532" y="54"/>
                  </a:lnTo>
                  <a:lnTo>
                    <a:pt x="532" y="55"/>
                  </a:lnTo>
                  <a:lnTo>
                    <a:pt x="530" y="55"/>
                  </a:lnTo>
                  <a:lnTo>
                    <a:pt x="526" y="55"/>
                  </a:lnTo>
                  <a:lnTo>
                    <a:pt x="524" y="55"/>
                  </a:lnTo>
                  <a:lnTo>
                    <a:pt x="522" y="56"/>
                  </a:lnTo>
                  <a:lnTo>
                    <a:pt x="522" y="57"/>
                  </a:lnTo>
                  <a:lnTo>
                    <a:pt x="520" y="56"/>
                  </a:lnTo>
                  <a:lnTo>
                    <a:pt x="518" y="57"/>
                  </a:lnTo>
                  <a:lnTo>
                    <a:pt x="518" y="61"/>
                  </a:lnTo>
                  <a:lnTo>
                    <a:pt x="515" y="62"/>
                  </a:lnTo>
                  <a:lnTo>
                    <a:pt x="513" y="63"/>
                  </a:lnTo>
                  <a:lnTo>
                    <a:pt x="507" y="63"/>
                  </a:lnTo>
                  <a:lnTo>
                    <a:pt x="507" y="64"/>
                  </a:lnTo>
                  <a:lnTo>
                    <a:pt x="505" y="64"/>
                  </a:lnTo>
                  <a:lnTo>
                    <a:pt x="503" y="65"/>
                  </a:lnTo>
                  <a:lnTo>
                    <a:pt x="499" y="67"/>
                  </a:lnTo>
                  <a:lnTo>
                    <a:pt x="496" y="69"/>
                  </a:lnTo>
                  <a:lnTo>
                    <a:pt x="494" y="70"/>
                  </a:lnTo>
                  <a:lnTo>
                    <a:pt x="494" y="71"/>
                  </a:lnTo>
                  <a:lnTo>
                    <a:pt x="499" y="77"/>
                  </a:lnTo>
                  <a:lnTo>
                    <a:pt x="501" y="78"/>
                  </a:lnTo>
                  <a:lnTo>
                    <a:pt x="501" y="80"/>
                  </a:lnTo>
                  <a:lnTo>
                    <a:pt x="501" y="81"/>
                  </a:lnTo>
                  <a:lnTo>
                    <a:pt x="499" y="80"/>
                  </a:lnTo>
                  <a:lnTo>
                    <a:pt x="494" y="78"/>
                  </a:lnTo>
                  <a:lnTo>
                    <a:pt x="494" y="77"/>
                  </a:lnTo>
                  <a:lnTo>
                    <a:pt x="492" y="75"/>
                  </a:lnTo>
                  <a:lnTo>
                    <a:pt x="492" y="74"/>
                  </a:lnTo>
                  <a:lnTo>
                    <a:pt x="488" y="74"/>
                  </a:lnTo>
                  <a:lnTo>
                    <a:pt x="486" y="74"/>
                  </a:lnTo>
                  <a:lnTo>
                    <a:pt x="482" y="73"/>
                  </a:lnTo>
                  <a:lnTo>
                    <a:pt x="480" y="73"/>
                  </a:lnTo>
                  <a:lnTo>
                    <a:pt x="482" y="74"/>
                  </a:lnTo>
                  <a:lnTo>
                    <a:pt x="482" y="77"/>
                  </a:lnTo>
                  <a:lnTo>
                    <a:pt x="486" y="78"/>
                  </a:lnTo>
                  <a:lnTo>
                    <a:pt x="486" y="79"/>
                  </a:lnTo>
                  <a:lnTo>
                    <a:pt x="484" y="79"/>
                  </a:lnTo>
                  <a:lnTo>
                    <a:pt x="473" y="74"/>
                  </a:lnTo>
                  <a:lnTo>
                    <a:pt x="471" y="73"/>
                  </a:lnTo>
                  <a:lnTo>
                    <a:pt x="465" y="72"/>
                  </a:lnTo>
                  <a:lnTo>
                    <a:pt x="467" y="73"/>
                  </a:lnTo>
                  <a:lnTo>
                    <a:pt x="467" y="74"/>
                  </a:lnTo>
                  <a:lnTo>
                    <a:pt x="465" y="73"/>
                  </a:lnTo>
                  <a:lnTo>
                    <a:pt x="463" y="74"/>
                  </a:lnTo>
                  <a:lnTo>
                    <a:pt x="461" y="74"/>
                  </a:lnTo>
                  <a:lnTo>
                    <a:pt x="452" y="72"/>
                  </a:lnTo>
                  <a:lnTo>
                    <a:pt x="450" y="72"/>
                  </a:lnTo>
                  <a:lnTo>
                    <a:pt x="448" y="71"/>
                  </a:lnTo>
                  <a:lnTo>
                    <a:pt x="446" y="70"/>
                  </a:lnTo>
                  <a:lnTo>
                    <a:pt x="440" y="67"/>
                  </a:lnTo>
                  <a:lnTo>
                    <a:pt x="440" y="65"/>
                  </a:lnTo>
                  <a:lnTo>
                    <a:pt x="438" y="66"/>
                  </a:lnTo>
                  <a:lnTo>
                    <a:pt x="435" y="66"/>
                  </a:lnTo>
                  <a:lnTo>
                    <a:pt x="425" y="58"/>
                  </a:lnTo>
                  <a:lnTo>
                    <a:pt x="419" y="58"/>
                  </a:lnTo>
                  <a:lnTo>
                    <a:pt x="419" y="57"/>
                  </a:lnTo>
                  <a:lnTo>
                    <a:pt x="406" y="56"/>
                  </a:lnTo>
                  <a:lnTo>
                    <a:pt x="400" y="55"/>
                  </a:lnTo>
                  <a:lnTo>
                    <a:pt x="398" y="55"/>
                  </a:lnTo>
                  <a:lnTo>
                    <a:pt x="398" y="56"/>
                  </a:lnTo>
                  <a:lnTo>
                    <a:pt x="395" y="57"/>
                  </a:lnTo>
                  <a:lnTo>
                    <a:pt x="393" y="56"/>
                  </a:lnTo>
                  <a:lnTo>
                    <a:pt x="391" y="54"/>
                  </a:lnTo>
                  <a:lnTo>
                    <a:pt x="385" y="53"/>
                  </a:lnTo>
                  <a:lnTo>
                    <a:pt x="383" y="51"/>
                  </a:lnTo>
                  <a:lnTo>
                    <a:pt x="379" y="50"/>
                  </a:lnTo>
                  <a:lnTo>
                    <a:pt x="379" y="49"/>
                  </a:lnTo>
                  <a:lnTo>
                    <a:pt x="376" y="48"/>
                  </a:lnTo>
                  <a:lnTo>
                    <a:pt x="368" y="46"/>
                  </a:lnTo>
                  <a:lnTo>
                    <a:pt x="366" y="46"/>
                  </a:lnTo>
                  <a:lnTo>
                    <a:pt x="364" y="46"/>
                  </a:lnTo>
                  <a:lnTo>
                    <a:pt x="364" y="47"/>
                  </a:lnTo>
                  <a:lnTo>
                    <a:pt x="362" y="48"/>
                  </a:lnTo>
                  <a:lnTo>
                    <a:pt x="360" y="47"/>
                  </a:lnTo>
                  <a:lnTo>
                    <a:pt x="360" y="46"/>
                  </a:lnTo>
                  <a:lnTo>
                    <a:pt x="358" y="47"/>
                  </a:lnTo>
                  <a:lnTo>
                    <a:pt x="351" y="47"/>
                  </a:lnTo>
                  <a:lnTo>
                    <a:pt x="349" y="48"/>
                  </a:lnTo>
                  <a:lnTo>
                    <a:pt x="347" y="49"/>
                  </a:lnTo>
                  <a:lnTo>
                    <a:pt x="345" y="49"/>
                  </a:lnTo>
                  <a:lnTo>
                    <a:pt x="343" y="48"/>
                  </a:lnTo>
                  <a:lnTo>
                    <a:pt x="341" y="49"/>
                  </a:lnTo>
                  <a:lnTo>
                    <a:pt x="336" y="49"/>
                  </a:lnTo>
                  <a:lnTo>
                    <a:pt x="336" y="48"/>
                  </a:lnTo>
                  <a:lnTo>
                    <a:pt x="336" y="47"/>
                  </a:lnTo>
                  <a:lnTo>
                    <a:pt x="330" y="47"/>
                  </a:lnTo>
                  <a:lnTo>
                    <a:pt x="328" y="46"/>
                  </a:lnTo>
                  <a:lnTo>
                    <a:pt x="326" y="45"/>
                  </a:lnTo>
                  <a:lnTo>
                    <a:pt x="311" y="45"/>
                  </a:lnTo>
                  <a:lnTo>
                    <a:pt x="303" y="42"/>
                  </a:lnTo>
                  <a:lnTo>
                    <a:pt x="299" y="42"/>
                  </a:lnTo>
                  <a:lnTo>
                    <a:pt x="296" y="41"/>
                  </a:lnTo>
                  <a:lnTo>
                    <a:pt x="292" y="40"/>
                  </a:lnTo>
                  <a:lnTo>
                    <a:pt x="288" y="40"/>
                  </a:lnTo>
                  <a:lnTo>
                    <a:pt x="288" y="39"/>
                  </a:lnTo>
                  <a:lnTo>
                    <a:pt x="277" y="37"/>
                  </a:lnTo>
                  <a:lnTo>
                    <a:pt x="271" y="37"/>
                  </a:lnTo>
                  <a:lnTo>
                    <a:pt x="269" y="38"/>
                  </a:lnTo>
                  <a:lnTo>
                    <a:pt x="263" y="39"/>
                  </a:lnTo>
                  <a:lnTo>
                    <a:pt x="265" y="38"/>
                  </a:lnTo>
                  <a:lnTo>
                    <a:pt x="263" y="37"/>
                  </a:lnTo>
                  <a:lnTo>
                    <a:pt x="259" y="37"/>
                  </a:lnTo>
                  <a:lnTo>
                    <a:pt x="250" y="38"/>
                  </a:lnTo>
                  <a:lnTo>
                    <a:pt x="242" y="38"/>
                  </a:lnTo>
                  <a:lnTo>
                    <a:pt x="244" y="37"/>
                  </a:lnTo>
                  <a:lnTo>
                    <a:pt x="244" y="35"/>
                  </a:lnTo>
                  <a:lnTo>
                    <a:pt x="233" y="35"/>
                  </a:lnTo>
                  <a:lnTo>
                    <a:pt x="237" y="34"/>
                  </a:lnTo>
                  <a:lnTo>
                    <a:pt x="237" y="33"/>
                  </a:lnTo>
                  <a:lnTo>
                    <a:pt x="233" y="33"/>
                  </a:lnTo>
                  <a:lnTo>
                    <a:pt x="235" y="31"/>
                  </a:lnTo>
                  <a:lnTo>
                    <a:pt x="235" y="29"/>
                  </a:lnTo>
                  <a:lnTo>
                    <a:pt x="231" y="27"/>
                  </a:lnTo>
                  <a:lnTo>
                    <a:pt x="227" y="27"/>
                  </a:lnTo>
                  <a:lnTo>
                    <a:pt x="227" y="30"/>
                  </a:lnTo>
                  <a:lnTo>
                    <a:pt x="225" y="30"/>
                  </a:lnTo>
                  <a:lnTo>
                    <a:pt x="223" y="27"/>
                  </a:lnTo>
                  <a:lnTo>
                    <a:pt x="221" y="26"/>
                  </a:lnTo>
                  <a:lnTo>
                    <a:pt x="219" y="26"/>
                  </a:lnTo>
                  <a:lnTo>
                    <a:pt x="216" y="26"/>
                  </a:lnTo>
                  <a:lnTo>
                    <a:pt x="212" y="29"/>
                  </a:lnTo>
                  <a:lnTo>
                    <a:pt x="210" y="27"/>
                  </a:lnTo>
                  <a:lnTo>
                    <a:pt x="208" y="27"/>
                  </a:lnTo>
                  <a:lnTo>
                    <a:pt x="206" y="30"/>
                  </a:lnTo>
                  <a:lnTo>
                    <a:pt x="204" y="30"/>
                  </a:lnTo>
                  <a:lnTo>
                    <a:pt x="204" y="29"/>
                  </a:lnTo>
                  <a:lnTo>
                    <a:pt x="200" y="29"/>
                  </a:lnTo>
                  <a:lnTo>
                    <a:pt x="197" y="27"/>
                  </a:lnTo>
                  <a:lnTo>
                    <a:pt x="200" y="26"/>
                  </a:lnTo>
                  <a:lnTo>
                    <a:pt x="197" y="23"/>
                  </a:lnTo>
                  <a:lnTo>
                    <a:pt x="191" y="22"/>
                  </a:lnTo>
                  <a:lnTo>
                    <a:pt x="191" y="23"/>
                  </a:lnTo>
                  <a:lnTo>
                    <a:pt x="191" y="22"/>
                  </a:lnTo>
                  <a:lnTo>
                    <a:pt x="191" y="24"/>
                  </a:lnTo>
                  <a:lnTo>
                    <a:pt x="189" y="24"/>
                  </a:lnTo>
                  <a:lnTo>
                    <a:pt x="187" y="24"/>
                  </a:lnTo>
                  <a:lnTo>
                    <a:pt x="187" y="26"/>
                  </a:lnTo>
                  <a:lnTo>
                    <a:pt x="189" y="29"/>
                  </a:lnTo>
                  <a:lnTo>
                    <a:pt x="189" y="31"/>
                  </a:lnTo>
                  <a:lnTo>
                    <a:pt x="187" y="31"/>
                  </a:lnTo>
                  <a:lnTo>
                    <a:pt x="187" y="30"/>
                  </a:lnTo>
                  <a:lnTo>
                    <a:pt x="185" y="29"/>
                  </a:lnTo>
                  <a:lnTo>
                    <a:pt x="183" y="30"/>
                  </a:lnTo>
                  <a:lnTo>
                    <a:pt x="183" y="29"/>
                  </a:lnTo>
                  <a:lnTo>
                    <a:pt x="181" y="30"/>
                  </a:lnTo>
                  <a:lnTo>
                    <a:pt x="176" y="29"/>
                  </a:lnTo>
                  <a:lnTo>
                    <a:pt x="174" y="27"/>
                  </a:lnTo>
                  <a:lnTo>
                    <a:pt x="172" y="29"/>
                  </a:lnTo>
                  <a:lnTo>
                    <a:pt x="174" y="25"/>
                  </a:lnTo>
                  <a:lnTo>
                    <a:pt x="176" y="26"/>
                  </a:lnTo>
                  <a:lnTo>
                    <a:pt x="181" y="25"/>
                  </a:lnTo>
                  <a:lnTo>
                    <a:pt x="185" y="23"/>
                  </a:lnTo>
                  <a:lnTo>
                    <a:pt x="185" y="22"/>
                  </a:lnTo>
                  <a:lnTo>
                    <a:pt x="185" y="21"/>
                  </a:lnTo>
                  <a:lnTo>
                    <a:pt x="183" y="20"/>
                  </a:lnTo>
                  <a:lnTo>
                    <a:pt x="176" y="21"/>
                  </a:lnTo>
                  <a:lnTo>
                    <a:pt x="176" y="18"/>
                  </a:lnTo>
                  <a:lnTo>
                    <a:pt x="174" y="17"/>
                  </a:lnTo>
                  <a:lnTo>
                    <a:pt x="172" y="18"/>
                  </a:lnTo>
                  <a:lnTo>
                    <a:pt x="170" y="17"/>
                  </a:lnTo>
                  <a:lnTo>
                    <a:pt x="168" y="16"/>
                  </a:lnTo>
                  <a:lnTo>
                    <a:pt x="166" y="17"/>
                  </a:lnTo>
                  <a:lnTo>
                    <a:pt x="164" y="18"/>
                  </a:lnTo>
                  <a:lnTo>
                    <a:pt x="164" y="20"/>
                  </a:lnTo>
                  <a:lnTo>
                    <a:pt x="164" y="21"/>
                  </a:lnTo>
                  <a:lnTo>
                    <a:pt x="164" y="22"/>
                  </a:lnTo>
                  <a:lnTo>
                    <a:pt x="162" y="21"/>
                  </a:lnTo>
                  <a:lnTo>
                    <a:pt x="160" y="22"/>
                  </a:lnTo>
                  <a:lnTo>
                    <a:pt x="155" y="25"/>
                  </a:lnTo>
                  <a:lnTo>
                    <a:pt x="149" y="29"/>
                  </a:lnTo>
                  <a:lnTo>
                    <a:pt x="143" y="29"/>
                  </a:lnTo>
                  <a:lnTo>
                    <a:pt x="143" y="30"/>
                  </a:lnTo>
                  <a:lnTo>
                    <a:pt x="136" y="30"/>
                  </a:lnTo>
                  <a:lnTo>
                    <a:pt x="132" y="30"/>
                  </a:lnTo>
                  <a:lnTo>
                    <a:pt x="130" y="31"/>
                  </a:lnTo>
                  <a:lnTo>
                    <a:pt x="130" y="32"/>
                  </a:lnTo>
                  <a:lnTo>
                    <a:pt x="126" y="31"/>
                  </a:lnTo>
                  <a:lnTo>
                    <a:pt x="128" y="30"/>
                  </a:lnTo>
                  <a:lnTo>
                    <a:pt x="128" y="29"/>
                  </a:lnTo>
                  <a:lnTo>
                    <a:pt x="132" y="27"/>
                  </a:lnTo>
                  <a:lnTo>
                    <a:pt x="134" y="26"/>
                  </a:lnTo>
                  <a:lnTo>
                    <a:pt x="124" y="29"/>
                  </a:lnTo>
                  <a:lnTo>
                    <a:pt x="122" y="31"/>
                  </a:lnTo>
                  <a:lnTo>
                    <a:pt x="120" y="32"/>
                  </a:lnTo>
                  <a:lnTo>
                    <a:pt x="117" y="33"/>
                  </a:lnTo>
                  <a:lnTo>
                    <a:pt x="120" y="34"/>
                  </a:lnTo>
                  <a:lnTo>
                    <a:pt x="122" y="34"/>
                  </a:lnTo>
                  <a:lnTo>
                    <a:pt x="122" y="37"/>
                  </a:lnTo>
                  <a:lnTo>
                    <a:pt x="124" y="37"/>
                  </a:lnTo>
                  <a:lnTo>
                    <a:pt x="126" y="37"/>
                  </a:lnTo>
                  <a:lnTo>
                    <a:pt x="124" y="38"/>
                  </a:lnTo>
                  <a:lnTo>
                    <a:pt x="122" y="37"/>
                  </a:lnTo>
                  <a:lnTo>
                    <a:pt x="120" y="39"/>
                  </a:lnTo>
                  <a:lnTo>
                    <a:pt x="122" y="40"/>
                  </a:lnTo>
                  <a:lnTo>
                    <a:pt x="122" y="41"/>
                  </a:lnTo>
                  <a:lnTo>
                    <a:pt x="120" y="42"/>
                  </a:lnTo>
                  <a:lnTo>
                    <a:pt x="117" y="41"/>
                  </a:lnTo>
                  <a:lnTo>
                    <a:pt x="117" y="40"/>
                  </a:lnTo>
                  <a:lnTo>
                    <a:pt x="115" y="41"/>
                  </a:lnTo>
                  <a:lnTo>
                    <a:pt x="117" y="39"/>
                  </a:lnTo>
                  <a:lnTo>
                    <a:pt x="117" y="38"/>
                  </a:lnTo>
                  <a:lnTo>
                    <a:pt x="120" y="37"/>
                  </a:lnTo>
                  <a:lnTo>
                    <a:pt x="117" y="35"/>
                  </a:lnTo>
                  <a:lnTo>
                    <a:pt x="115" y="34"/>
                  </a:lnTo>
                  <a:lnTo>
                    <a:pt x="109" y="38"/>
                  </a:lnTo>
                  <a:lnTo>
                    <a:pt x="111" y="38"/>
                  </a:lnTo>
                  <a:lnTo>
                    <a:pt x="109" y="39"/>
                  </a:lnTo>
                  <a:lnTo>
                    <a:pt x="99" y="43"/>
                  </a:lnTo>
                  <a:lnTo>
                    <a:pt x="92" y="43"/>
                  </a:lnTo>
                  <a:lnTo>
                    <a:pt x="90" y="46"/>
                  </a:lnTo>
                  <a:lnTo>
                    <a:pt x="90" y="43"/>
                  </a:lnTo>
                  <a:lnTo>
                    <a:pt x="90" y="42"/>
                  </a:lnTo>
                  <a:lnTo>
                    <a:pt x="92" y="42"/>
                  </a:lnTo>
                  <a:lnTo>
                    <a:pt x="90" y="41"/>
                  </a:lnTo>
                  <a:lnTo>
                    <a:pt x="86" y="46"/>
                  </a:lnTo>
                  <a:lnTo>
                    <a:pt x="86" y="47"/>
                  </a:lnTo>
                  <a:lnTo>
                    <a:pt x="90" y="49"/>
                  </a:lnTo>
                  <a:lnTo>
                    <a:pt x="94" y="50"/>
                  </a:lnTo>
                  <a:lnTo>
                    <a:pt x="94" y="51"/>
                  </a:lnTo>
                  <a:lnTo>
                    <a:pt x="86" y="49"/>
                  </a:lnTo>
                  <a:lnTo>
                    <a:pt x="86" y="48"/>
                  </a:lnTo>
                  <a:lnTo>
                    <a:pt x="84" y="48"/>
                  </a:lnTo>
                  <a:lnTo>
                    <a:pt x="75" y="53"/>
                  </a:lnTo>
                  <a:lnTo>
                    <a:pt x="77" y="54"/>
                  </a:lnTo>
                  <a:lnTo>
                    <a:pt x="84" y="54"/>
                  </a:lnTo>
                  <a:lnTo>
                    <a:pt x="84" y="55"/>
                  </a:lnTo>
                  <a:lnTo>
                    <a:pt x="77" y="55"/>
                  </a:lnTo>
                  <a:lnTo>
                    <a:pt x="75" y="55"/>
                  </a:lnTo>
                  <a:lnTo>
                    <a:pt x="73" y="55"/>
                  </a:lnTo>
                  <a:lnTo>
                    <a:pt x="77" y="57"/>
                  </a:lnTo>
                  <a:lnTo>
                    <a:pt x="80" y="58"/>
                  </a:lnTo>
                  <a:lnTo>
                    <a:pt x="80" y="59"/>
                  </a:lnTo>
                  <a:lnTo>
                    <a:pt x="73" y="57"/>
                  </a:lnTo>
                  <a:lnTo>
                    <a:pt x="75" y="58"/>
                  </a:lnTo>
                  <a:lnTo>
                    <a:pt x="73" y="63"/>
                  </a:lnTo>
                  <a:lnTo>
                    <a:pt x="71" y="63"/>
                  </a:lnTo>
                  <a:lnTo>
                    <a:pt x="71" y="61"/>
                  </a:lnTo>
                  <a:lnTo>
                    <a:pt x="67" y="69"/>
                  </a:lnTo>
                  <a:lnTo>
                    <a:pt x="61" y="72"/>
                  </a:lnTo>
                  <a:lnTo>
                    <a:pt x="33" y="74"/>
                  </a:lnTo>
                  <a:lnTo>
                    <a:pt x="31" y="74"/>
                  </a:lnTo>
                  <a:lnTo>
                    <a:pt x="33" y="74"/>
                  </a:lnTo>
                  <a:lnTo>
                    <a:pt x="33" y="73"/>
                  </a:lnTo>
                  <a:lnTo>
                    <a:pt x="27" y="74"/>
                  </a:lnTo>
                  <a:lnTo>
                    <a:pt x="25" y="82"/>
                  </a:lnTo>
                  <a:lnTo>
                    <a:pt x="27" y="82"/>
                  </a:lnTo>
                  <a:lnTo>
                    <a:pt x="29" y="82"/>
                  </a:lnTo>
                  <a:lnTo>
                    <a:pt x="27" y="83"/>
                  </a:lnTo>
                  <a:lnTo>
                    <a:pt x="23" y="85"/>
                  </a:lnTo>
                  <a:lnTo>
                    <a:pt x="21" y="85"/>
                  </a:lnTo>
                  <a:lnTo>
                    <a:pt x="23" y="85"/>
                  </a:lnTo>
                  <a:lnTo>
                    <a:pt x="23" y="82"/>
                  </a:lnTo>
                  <a:lnTo>
                    <a:pt x="18" y="85"/>
                  </a:lnTo>
                  <a:lnTo>
                    <a:pt x="16" y="86"/>
                  </a:lnTo>
                  <a:lnTo>
                    <a:pt x="27" y="88"/>
                  </a:lnTo>
                  <a:lnTo>
                    <a:pt x="31" y="90"/>
                  </a:lnTo>
                  <a:lnTo>
                    <a:pt x="37" y="93"/>
                  </a:lnTo>
                  <a:lnTo>
                    <a:pt x="40" y="94"/>
                  </a:lnTo>
                  <a:lnTo>
                    <a:pt x="59" y="102"/>
                  </a:lnTo>
                  <a:lnTo>
                    <a:pt x="59" y="103"/>
                  </a:lnTo>
                  <a:lnTo>
                    <a:pt x="61" y="104"/>
                  </a:lnTo>
                  <a:lnTo>
                    <a:pt x="63" y="107"/>
                  </a:lnTo>
                  <a:lnTo>
                    <a:pt x="65" y="107"/>
                  </a:lnTo>
                  <a:lnTo>
                    <a:pt x="63" y="109"/>
                  </a:lnTo>
                  <a:lnTo>
                    <a:pt x="65" y="112"/>
                  </a:lnTo>
                  <a:lnTo>
                    <a:pt x="77" y="115"/>
                  </a:lnTo>
                  <a:lnTo>
                    <a:pt x="77" y="114"/>
                  </a:lnTo>
                  <a:lnTo>
                    <a:pt x="77" y="113"/>
                  </a:lnTo>
                  <a:lnTo>
                    <a:pt x="77" y="112"/>
                  </a:lnTo>
                  <a:lnTo>
                    <a:pt x="82" y="113"/>
                  </a:lnTo>
                  <a:lnTo>
                    <a:pt x="82" y="112"/>
                  </a:lnTo>
                  <a:lnTo>
                    <a:pt x="82" y="111"/>
                  </a:lnTo>
                  <a:lnTo>
                    <a:pt x="84" y="111"/>
                  </a:lnTo>
                  <a:lnTo>
                    <a:pt x="82" y="114"/>
                  </a:lnTo>
                  <a:lnTo>
                    <a:pt x="82" y="115"/>
                  </a:lnTo>
                  <a:lnTo>
                    <a:pt x="86" y="114"/>
                  </a:lnTo>
                  <a:lnTo>
                    <a:pt x="90" y="113"/>
                  </a:lnTo>
                  <a:lnTo>
                    <a:pt x="92" y="113"/>
                  </a:lnTo>
                  <a:lnTo>
                    <a:pt x="94" y="114"/>
                  </a:lnTo>
                  <a:lnTo>
                    <a:pt x="96" y="115"/>
                  </a:lnTo>
                  <a:lnTo>
                    <a:pt x="92" y="117"/>
                  </a:lnTo>
                  <a:lnTo>
                    <a:pt x="92" y="119"/>
                  </a:lnTo>
                  <a:lnTo>
                    <a:pt x="94" y="122"/>
                  </a:lnTo>
                  <a:lnTo>
                    <a:pt x="99" y="123"/>
                  </a:lnTo>
                  <a:lnTo>
                    <a:pt x="101" y="122"/>
                  </a:lnTo>
                  <a:lnTo>
                    <a:pt x="101" y="121"/>
                  </a:lnTo>
                  <a:lnTo>
                    <a:pt x="101" y="120"/>
                  </a:lnTo>
                  <a:lnTo>
                    <a:pt x="101" y="122"/>
                  </a:lnTo>
                  <a:lnTo>
                    <a:pt x="103" y="121"/>
                  </a:lnTo>
                  <a:lnTo>
                    <a:pt x="107" y="121"/>
                  </a:lnTo>
                  <a:lnTo>
                    <a:pt x="111" y="123"/>
                  </a:lnTo>
                  <a:lnTo>
                    <a:pt x="113" y="122"/>
                  </a:lnTo>
                  <a:lnTo>
                    <a:pt x="117" y="121"/>
                  </a:lnTo>
                  <a:lnTo>
                    <a:pt x="120" y="121"/>
                  </a:lnTo>
                  <a:lnTo>
                    <a:pt x="122" y="120"/>
                  </a:lnTo>
                  <a:lnTo>
                    <a:pt x="126" y="121"/>
                  </a:lnTo>
                  <a:lnTo>
                    <a:pt x="124" y="121"/>
                  </a:lnTo>
                  <a:lnTo>
                    <a:pt x="117" y="123"/>
                  </a:lnTo>
                  <a:lnTo>
                    <a:pt x="115" y="125"/>
                  </a:lnTo>
                  <a:lnTo>
                    <a:pt x="117" y="125"/>
                  </a:lnTo>
                  <a:lnTo>
                    <a:pt x="117" y="123"/>
                  </a:lnTo>
                  <a:lnTo>
                    <a:pt x="124" y="122"/>
                  </a:lnTo>
                  <a:lnTo>
                    <a:pt x="126" y="123"/>
                  </a:lnTo>
                  <a:lnTo>
                    <a:pt x="126" y="125"/>
                  </a:lnTo>
                  <a:lnTo>
                    <a:pt x="124" y="125"/>
                  </a:lnTo>
                  <a:lnTo>
                    <a:pt x="117" y="126"/>
                  </a:lnTo>
                  <a:lnTo>
                    <a:pt x="115" y="126"/>
                  </a:lnTo>
                  <a:lnTo>
                    <a:pt x="115" y="127"/>
                  </a:lnTo>
                  <a:lnTo>
                    <a:pt x="109" y="127"/>
                  </a:lnTo>
                  <a:lnTo>
                    <a:pt x="107" y="127"/>
                  </a:lnTo>
                  <a:lnTo>
                    <a:pt x="107" y="126"/>
                  </a:lnTo>
                  <a:lnTo>
                    <a:pt x="105" y="126"/>
                  </a:lnTo>
                  <a:lnTo>
                    <a:pt x="105" y="125"/>
                  </a:lnTo>
                  <a:lnTo>
                    <a:pt x="103" y="125"/>
                  </a:lnTo>
                  <a:lnTo>
                    <a:pt x="101" y="123"/>
                  </a:lnTo>
                  <a:lnTo>
                    <a:pt x="99" y="125"/>
                  </a:lnTo>
                  <a:lnTo>
                    <a:pt x="94" y="125"/>
                  </a:lnTo>
                  <a:lnTo>
                    <a:pt x="90" y="123"/>
                  </a:lnTo>
                  <a:lnTo>
                    <a:pt x="88" y="121"/>
                  </a:lnTo>
                  <a:lnTo>
                    <a:pt x="92" y="125"/>
                  </a:lnTo>
                  <a:lnTo>
                    <a:pt x="90" y="127"/>
                  </a:lnTo>
                  <a:lnTo>
                    <a:pt x="90" y="128"/>
                  </a:lnTo>
                  <a:lnTo>
                    <a:pt x="92" y="128"/>
                  </a:lnTo>
                  <a:lnTo>
                    <a:pt x="92" y="126"/>
                  </a:lnTo>
                  <a:lnTo>
                    <a:pt x="103" y="128"/>
                  </a:lnTo>
                  <a:lnTo>
                    <a:pt x="105" y="129"/>
                  </a:lnTo>
                  <a:lnTo>
                    <a:pt x="105" y="130"/>
                  </a:lnTo>
                  <a:lnTo>
                    <a:pt x="103" y="131"/>
                  </a:lnTo>
                  <a:lnTo>
                    <a:pt x="103" y="130"/>
                  </a:lnTo>
                  <a:lnTo>
                    <a:pt x="96" y="129"/>
                  </a:lnTo>
                  <a:lnTo>
                    <a:pt x="94" y="134"/>
                  </a:lnTo>
                  <a:lnTo>
                    <a:pt x="94" y="135"/>
                  </a:lnTo>
                  <a:lnTo>
                    <a:pt x="92" y="135"/>
                  </a:lnTo>
                  <a:lnTo>
                    <a:pt x="90" y="135"/>
                  </a:lnTo>
                  <a:lnTo>
                    <a:pt x="90" y="134"/>
                  </a:lnTo>
                  <a:lnTo>
                    <a:pt x="88" y="133"/>
                  </a:lnTo>
                  <a:lnTo>
                    <a:pt x="86" y="134"/>
                  </a:lnTo>
                  <a:lnTo>
                    <a:pt x="84" y="133"/>
                  </a:lnTo>
                  <a:lnTo>
                    <a:pt x="80" y="134"/>
                  </a:lnTo>
                  <a:lnTo>
                    <a:pt x="80" y="133"/>
                  </a:lnTo>
                  <a:lnTo>
                    <a:pt x="80" y="134"/>
                  </a:lnTo>
                  <a:lnTo>
                    <a:pt x="80" y="133"/>
                  </a:lnTo>
                  <a:lnTo>
                    <a:pt x="77" y="133"/>
                  </a:lnTo>
                  <a:lnTo>
                    <a:pt x="75" y="134"/>
                  </a:lnTo>
                  <a:lnTo>
                    <a:pt x="75" y="133"/>
                  </a:lnTo>
                  <a:lnTo>
                    <a:pt x="65" y="133"/>
                  </a:lnTo>
                  <a:lnTo>
                    <a:pt x="63" y="131"/>
                  </a:lnTo>
                  <a:lnTo>
                    <a:pt x="63" y="130"/>
                  </a:lnTo>
                  <a:lnTo>
                    <a:pt x="59" y="130"/>
                  </a:lnTo>
                  <a:lnTo>
                    <a:pt x="63" y="128"/>
                  </a:lnTo>
                  <a:lnTo>
                    <a:pt x="63" y="127"/>
                  </a:lnTo>
                  <a:lnTo>
                    <a:pt x="63" y="125"/>
                  </a:lnTo>
                  <a:lnTo>
                    <a:pt x="63" y="123"/>
                  </a:lnTo>
                  <a:lnTo>
                    <a:pt x="61" y="122"/>
                  </a:lnTo>
                  <a:lnTo>
                    <a:pt x="65" y="122"/>
                  </a:lnTo>
                  <a:lnTo>
                    <a:pt x="50" y="122"/>
                  </a:lnTo>
                  <a:lnTo>
                    <a:pt x="46" y="126"/>
                  </a:lnTo>
                  <a:lnTo>
                    <a:pt x="42" y="126"/>
                  </a:lnTo>
                  <a:lnTo>
                    <a:pt x="40" y="126"/>
                  </a:lnTo>
                  <a:lnTo>
                    <a:pt x="33" y="129"/>
                  </a:lnTo>
                  <a:lnTo>
                    <a:pt x="35" y="130"/>
                  </a:lnTo>
                  <a:lnTo>
                    <a:pt x="37" y="131"/>
                  </a:lnTo>
                  <a:lnTo>
                    <a:pt x="35" y="131"/>
                  </a:lnTo>
                  <a:lnTo>
                    <a:pt x="29" y="133"/>
                  </a:lnTo>
                  <a:lnTo>
                    <a:pt x="29" y="131"/>
                  </a:lnTo>
                  <a:lnTo>
                    <a:pt x="29" y="130"/>
                  </a:lnTo>
                  <a:lnTo>
                    <a:pt x="21" y="134"/>
                  </a:lnTo>
                  <a:lnTo>
                    <a:pt x="18" y="135"/>
                  </a:lnTo>
                  <a:lnTo>
                    <a:pt x="16" y="134"/>
                  </a:lnTo>
                  <a:lnTo>
                    <a:pt x="16" y="135"/>
                  </a:lnTo>
                  <a:lnTo>
                    <a:pt x="16" y="136"/>
                  </a:lnTo>
                  <a:lnTo>
                    <a:pt x="12" y="137"/>
                  </a:lnTo>
                  <a:lnTo>
                    <a:pt x="12" y="136"/>
                  </a:lnTo>
                  <a:lnTo>
                    <a:pt x="8" y="137"/>
                  </a:lnTo>
                  <a:lnTo>
                    <a:pt x="8" y="138"/>
                  </a:lnTo>
                  <a:lnTo>
                    <a:pt x="8" y="139"/>
                  </a:lnTo>
                  <a:lnTo>
                    <a:pt x="2" y="142"/>
                  </a:lnTo>
                  <a:lnTo>
                    <a:pt x="0" y="142"/>
                  </a:lnTo>
                  <a:lnTo>
                    <a:pt x="2" y="139"/>
                  </a:lnTo>
                  <a:lnTo>
                    <a:pt x="0" y="141"/>
                  </a:lnTo>
                  <a:lnTo>
                    <a:pt x="0" y="142"/>
                  </a:lnTo>
                  <a:lnTo>
                    <a:pt x="10" y="146"/>
                  </a:lnTo>
                  <a:lnTo>
                    <a:pt x="18" y="147"/>
                  </a:lnTo>
                  <a:lnTo>
                    <a:pt x="18" y="146"/>
                  </a:lnTo>
                  <a:lnTo>
                    <a:pt x="27" y="149"/>
                  </a:lnTo>
                  <a:lnTo>
                    <a:pt x="23" y="149"/>
                  </a:lnTo>
                  <a:lnTo>
                    <a:pt x="21" y="151"/>
                  </a:lnTo>
                  <a:lnTo>
                    <a:pt x="18" y="151"/>
                  </a:lnTo>
                  <a:lnTo>
                    <a:pt x="18" y="150"/>
                  </a:lnTo>
                  <a:lnTo>
                    <a:pt x="18" y="149"/>
                  </a:lnTo>
                  <a:lnTo>
                    <a:pt x="16" y="150"/>
                  </a:lnTo>
                  <a:lnTo>
                    <a:pt x="21" y="153"/>
                  </a:lnTo>
                  <a:lnTo>
                    <a:pt x="23" y="154"/>
                  </a:lnTo>
                  <a:lnTo>
                    <a:pt x="23" y="155"/>
                  </a:lnTo>
                  <a:lnTo>
                    <a:pt x="23" y="159"/>
                  </a:lnTo>
                  <a:lnTo>
                    <a:pt x="25" y="161"/>
                  </a:lnTo>
                  <a:lnTo>
                    <a:pt x="27" y="161"/>
                  </a:lnTo>
                  <a:lnTo>
                    <a:pt x="29" y="162"/>
                  </a:lnTo>
                  <a:lnTo>
                    <a:pt x="40" y="163"/>
                  </a:lnTo>
                  <a:lnTo>
                    <a:pt x="42" y="163"/>
                  </a:lnTo>
                  <a:lnTo>
                    <a:pt x="48" y="165"/>
                  </a:lnTo>
                  <a:lnTo>
                    <a:pt x="56" y="162"/>
                  </a:lnTo>
                  <a:lnTo>
                    <a:pt x="61" y="162"/>
                  </a:lnTo>
                  <a:lnTo>
                    <a:pt x="65" y="161"/>
                  </a:lnTo>
                  <a:lnTo>
                    <a:pt x="69" y="163"/>
                  </a:lnTo>
                  <a:lnTo>
                    <a:pt x="73" y="165"/>
                  </a:lnTo>
                  <a:lnTo>
                    <a:pt x="73" y="163"/>
                  </a:lnTo>
                  <a:lnTo>
                    <a:pt x="71" y="162"/>
                  </a:lnTo>
                  <a:lnTo>
                    <a:pt x="69" y="161"/>
                  </a:lnTo>
                  <a:lnTo>
                    <a:pt x="73" y="161"/>
                  </a:lnTo>
                  <a:lnTo>
                    <a:pt x="75" y="162"/>
                  </a:lnTo>
                  <a:lnTo>
                    <a:pt x="77" y="163"/>
                  </a:lnTo>
                  <a:lnTo>
                    <a:pt x="77" y="167"/>
                  </a:lnTo>
                  <a:lnTo>
                    <a:pt x="80" y="167"/>
                  </a:lnTo>
                  <a:lnTo>
                    <a:pt x="84" y="162"/>
                  </a:lnTo>
                  <a:lnTo>
                    <a:pt x="88" y="160"/>
                  </a:lnTo>
                  <a:lnTo>
                    <a:pt x="94" y="158"/>
                  </a:lnTo>
                  <a:lnTo>
                    <a:pt x="96" y="158"/>
                  </a:lnTo>
                  <a:lnTo>
                    <a:pt x="99" y="158"/>
                  </a:lnTo>
                  <a:lnTo>
                    <a:pt x="101" y="157"/>
                  </a:lnTo>
                  <a:lnTo>
                    <a:pt x="105" y="155"/>
                  </a:lnTo>
                  <a:lnTo>
                    <a:pt x="107" y="158"/>
                  </a:lnTo>
                  <a:lnTo>
                    <a:pt x="109" y="158"/>
                  </a:lnTo>
                  <a:lnTo>
                    <a:pt x="109" y="160"/>
                  </a:lnTo>
                  <a:lnTo>
                    <a:pt x="105" y="163"/>
                  </a:lnTo>
                  <a:lnTo>
                    <a:pt x="103" y="163"/>
                  </a:lnTo>
                  <a:lnTo>
                    <a:pt x="101" y="162"/>
                  </a:lnTo>
                  <a:lnTo>
                    <a:pt x="96" y="162"/>
                  </a:lnTo>
                  <a:lnTo>
                    <a:pt x="96" y="165"/>
                  </a:lnTo>
                  <a:lnTo>
                    <a:pt x="99" y="166"/>
                  </a:lnTo>
                  <a:lnTo>
                    <a:pt x="99" y="165"/>
                  </a:lnTo>
                  <a:lnTo>
                    <a:pt x="103" y="166"/>
                  </a:lnTo>
                  <a:lnTo>
                    <a:pt x="107" y="170"/>
                  </a:lnTo>
                  <a:lnTo>
                    <a:pt x="105" y="171"/>
                  </a:lnTo>
                  <a:lnTo>
                    <a:pt x="107" y="173"/>
                  </a:lnTo>
                  <a:lnTo>
                    <a:pt x="107" y="175"/>
                  </a:lnTo>
                  <a:lnTo>
                    <a:pt x="107" y="177"/>
                  </a:lnTo>
                  <a:lnTo>
                    <a:pt x="103" y="181"/>
                  </a:lnTo>
                  <a:lnTo>
                    <a:pt x="101" y="182"/>
                  </a:lnTo>
                  <a:lnTo>
                    <a:pt x="99" y="182"/>
                  </a:lnTo>
                  <a:lnTo>
                    <a:pt x="96" y="182"/>
                  </a:lnTo>
                  <a:lnTo>
                    <a:pt x="94" y="183"/>
                  </a:lnTo>
                  <a:lnTo>
                    <a:pt x="92" y="183"/>
                  </a:lnTo>
                  <a:lnTo>
                    <a:pt x="86" y="184"/>
                  </a:lnTo>
                  <a:lnTo>
                    <a:pt x="88" y="182"/>
                  </a:lnTo>
                  <a:lnTo>
                    <a:pt x="86" y="182"/>
                  </a:lnTo>
                  <a:lnTo>
                    <a:pt x="75" y="190"/>
                  </a:lnTo>
                  <a:lnTo>
                    <a:pt x="71" y="190"/>
                  </a:lnTo>
                  <a:lnTo>
                    <a:pt x="69" y="190"/>
                  </a:lnTo>
                  <a:lnTo>
                    <a:pt x="67" y="189"/>
                  </a:lnTo>
                  <a:lnTo>
                    <a:pt x="63" y="190"/>
                  </a:lnTo>
                  <a:lnTo>
                    <a:pt x="59" y="191"/>
                  </a:lnTo>
                  <a:lnTo>
                    <a:pt x="59" y="192"/>
                  </a:lnTo>
                  <a:lnTo>
                    <a:pt x="59" y="193"/>
                  </a:lnTo>
                  <a:lnTo>
                    <a:pt x="59" y="194"/>
                  </a:lnTo>
                  <a:lnTo>
                    <a:pt x="59" y="195"/>
                  </a:lnTo>
                  <a:lnTo>
                    <a:pt x="52" y="194"/>
                  </a:lnTo>
                  <a:lnTo>
                    <a:pt x="50" y="195"/>
                  </a:lnTo>
                  <a:lnTo>
                    <a:pt x="48" y="197"/>
                  </a:lnTo>
                  <a:lnTo>
                    <a:pt x="46" y="199"/>
                  </a:lnTo>
                  <a:lnTo>
                    <a:pt x="44" y="198"/>
                  </a:lnTo>
                  <a:lnTo>
                    <a:pt x="37" y="201"/>
                  </a:lnTo>
                  <a:lnTo>
                    <a:pt x="35" y="202"/>
                  </a:lnTo>
                  <a:lnTo>
                    <a:pt x="33" y="207"/>
                  </a:lnTo>
                  <a:lnTo>
                    <a:pt x="33" y="209"/>
                  </a:lnTo>
                  <a:lnTo>
                    <a:pt x="33" y="210"/>
                  </a:lnTo>
                  <a:lnTo>
                    <a:pt x="31" y="210"/>
                  </a:lnTo>
                  <a:lnTo>
                    <a:pt x="29" y="210"/>
                  </a:lnTo>
                  <a:lnTo>
                    <a:pt x="27" y="210"/>
                  </a:lnTo>
                  <a:lnTo>
                    <a:pt x="27" y="211"/>
                  </a:lnTo>
                  <a:lnTo>
                    <a:pt x="31" y="213"/>
                  </a:lnTo>
                  <a:lnTo>
                    <a:pt x="29" y="214"/>
                  </a:lnTo>
                  <a:lnTo>
                    <a:pt x="27" y="214"/>
                  </a:lnTo>
                  <a:lnTo>
                    <a:pt x="27" y="216"/>
                  </a:lnTo>
                  <a:lnTo>
                    <a:pt x="33" y="215"/>
                  </a:lnTo>
                  <a:lnTo>
                    <a:pt x="35" y="215"/>
                  </a:lnTo>
                  <a:lnTo>
                    <a:pt x="35" y="214"/>
                  </a:lnTo>
                  <a:lnTo>
                    <a:pt x="42" y="214"/>
                  </a:lnTo>
                  <a:lnTo>
                    <a:pt x="40" y="215"/>
                  </a:lnTo>
                  <a:lnTo>
                    <a:pt x="42" y="215"/>
                  </a:lnTo>
                  <a:lnTo>
                    <a:pt x="35" y="215"/>
                  </a:lnTo>
                  <a:lnTo>
                    <a:pt x="33" y="216"/>
                  </a:lnTo>
                  <a:lnTo>
                    <a:pt x="31" y="217"/>
                  </a:lnTo>
                  <a:lnTo>
                    <a:pt x="31" y="218"/>
                  </a:lnTo>
                  <a:lnTo>
                    <a:pt x="35" y="219"/>
                  </a:lnTo>
                  <a:lnTo>
                    <a:pt x="37" y="217"/>
                  </a:lnTo>
                  <a:lnTo>
                    <a:pt x="40" y="218"/>
                  </a:lnTo>
                  <a:lnTo>
                    <a:pt x="37" y="218"/>
                  </a:lnTo>
                  <a:lnTo>
                    <a:pt x="37" y="219"/>
                  </a:lnTo>
                  <a:lnTo>
                    <a:pt x="40" y="222"/>
                  </a:lnTo>
                  <a:lnTo>
                    <a:pt x="40" y="223"/>
                  </a:lnTo>
                  <a:lnTo>
                    <a:pt x="40" y="224"/>
                  </a:lnTo>
                  <a:lnTo>
                    <a:pt x="42" y="224"/>
                  </a:lnTo>
                  <a:lnTo>
                    <a:pt x="42" y="225"/>
                  </a:lnTo>
                  <a:lnTo>
                    <a:pt x="44" y="225"/>
                  </a:lnTo>
                  <a:lnTo>
                    <a:pt x="46" y="223"/>
                  </a:lnTo>
                  <a:lnTo>
                    <a:pt x="46" y="224"/>
                  </a:lnTo>
                  <a:lnTo>
                    <a:pt x="48" y="224"/>
                  </a:lnTo>
                  <a:lnTo>
                    <a:pt x="50" y="224"/>
                  </a:lnTo>
                  <a:lnTo>
                    <a:pt x="48" y="226"/>
                  </a:lnTo>
                  <a:lnTo>
                    <a:pt x="59" y="227"/>
                  </a:lnTo>
                  <a:lnTo>
                    <a:pt x="61" y="226"/>
                  </a:lnTo>
                  <a:lnTo>
                    <a:pt x="63" y="226"/>
                  </a:lnTo>
                  <a:lnTo>
                    <a:pt x="65" y="229"/>
                  </a:lnTo>
                  <a:lnTo>
                    <a:pt x="63" y="230"/>
                  </a:lnTo>
                  <a:lnTo>
                    <a:pt x="59" y="230"/>
                  </a:lnTo>
                  <a:lnTo>
                    <a:pt x="52" y="235"/>
                  </a:lnTo>
                  <a:lnTo>
                    <a:pt x="52" y="237"/>
                  </a:lnTo>
                  <a:lnTo>
                    <a:pt x="52" y="238"/>
                  </a:lnTo>
                  <a:lnTo>
                    <a:pt x="54" y="240"/>
                  </a:lnTo>
                  <a:lnTo>
                    <a:pt x="56" y="240"/>
                  </a:lnTo>
                  <a:lnTo>
                    <a:pt x="59" y="240"/>
                  </a:lnTo>
                  <a:lnTo>
                    <a:pt x="61" y="240"/>
                  </a:lnTo>
                  <a:lnTo>
                    <a:pt x="59" y="241"/>
                  </a:lnTo>
                  <a:lnTo>
                    <a:pt x="63" y="241"/>
                  </a:lnTo>
                  <a:lnTo>
                    <a:pt x="59" y="241"/>
                  </a:lnTo>
                  <a:lnTo>
                    <a:pt x="56" y="242"/>
                  </a:lnTo>
                  <a:lnTo>
                    <a:pt x="59" y="243"/>
                  </a:lnTo>
                  <a:lnTo>
                    <a:pt x="61" y="244"/>
                  </a:lnTo>
                  <a:lnTo>
                    <a:pt x="63" y="244"/>
                  </a:lnTo>
                  <a:lnTo>
                    <a:pt x="65" y="246"/>
                  </a:lnTo>
                  <a:lnTo>
                    <a:pt x="65" y="244"/>
                  </a:lnTo>
                  <a:lnTo>
                    <a:pt x="67" y="246"/>
                  </a:lnTo>
                  <a:lnTo>
                    <a:pt x="69" y="246"/>
                  </a:lnTo>
                  <a:lnTo>
                    <a:pt x="71" y="246"/>
                  </a:lnTo>
                  <a:lnTo>
                    <a:pt x="73" y="246"/>
                  </a:lnTo>
                  <a:lnTo>
                    <a:pt x="73" y="244"/>
                  </a:lnTo>
                  <a:lnTo>
                    <a:pt x="80" y="241"/>
                  </a:lnTo>
                  <a:lnTo>
                    <a:pt x="82" y="239"/>
                  </a:lnTo>
                  <a:lnTo>
                    <a:pt x="84" y="238"/>
                  </a:lnTo>
                  <a:lnTo>
                    <a:pt x="82" y="237"/>
                  </a:lnTo>
                  <a:lnTo>
                    <a:pt x="80" y="235"/>
                  </a:lnTo>
                  <a:lnTo>
                    <a:pt x="84" y="231"/>
                  </a:lnTo>
                  <a:lnTo>
                    <a:pt x="88" y="229"/>
                  </a:lnTo>
                  <a:lnTo>
                    <a:pt x="90" y="227"/>
                  </a:lnTo>
                  <a:lnTo>
                    <a:pt x="92" y="227"/>
                  </a:lnTo>
                  <a:lnTo>
                    <a:pt x="96" y="227"/>
                  </a:lnTo>
                  <a:lnTo>
                    <a:pt x="84" y="234"/>
                  </a:lnTo>
                  <a:lnTo>
                    <a:pt x="82" y="235"/>
                  </a:lnTo>
                  <a:lnTo>
                    <a:pt x="84" y="237"/>
                  </a:lnTo>
                  <a:lnTo>
                    <a:pt x="86" y="240"/>
                  </a:lnTo>
                  <a:lnTo>
                    <a:pt x="92" y="248"/>
                  </a:lnTo>
                  <a:lnTo>
                    <a:pt x="92" y="249"/>
                  </a:lnTo>
                  <a:lnTo>
                    <a:pt x="90" y="250"/>
                  </a:lnTo>
                  <a:lnTo>
                    <a:pt x="90" y="251"/>
                  </a:lnTo>
                  <a:lnTo>
                    <a:pt x="88" y="251"/>
                  </a:lnTo>
                  <a:lnTo>
                    <a:pt x="88" y="252"/>
                  </a:lnTo>
                  <a:lnTo>
                    <a:pt x="90" y="255"/>
                  </a:lnTo>
                  <a:lnTo>
                    <a:pt x="92" y="254"/>
                  </a:lnTo>
                  <a:lnTo>
                    <a:pt x="94" y="254"/>
                  </a:lnTo>
                  <a:lnTo>
                    <a:pt x="94" y="255"/>
                  </a:lnTo>
                  <a:lnTo>
                    <a:pt x="92" y="256"/>
                  </a:lnTo>
                  <a:lnTo>
                    <a:pt x="92" y="258"/>
                  </a:lnTo>
                  <a:lnTo>
                    <a:pt x="94" y="258"/>
                  </a:lnTo>
                  <a:lnTo>
                    <a:pt x="94" y="259"/>
                  </a:lnTo>
                  <a:lnTo>
                    <a:pt x="90" y="260"/>
                  </a:lnTo>
                  <a:lnTo>
                    <a:pt x="88" y="260"/>
                  </a:lnTo>
                  <a:lnTo>
                    <a:pt x="86" y="262"/>
                  </a:lnTo>
                  <a:lnTo>
                    <a:pt x="92" y="262"/>
                  </a:lnTo>
                  <a:lnTo>
                    <a:pt x="94" y="262"/>
                  </a:lnTo>
                  <a:lnTo>
                    <a:pt x="99" y="259"/>
                  </a:lnTo>
                  <a:lnTo>
                    <a:pt x="101" y="259"/>
                  </a:lnTo>
                  <a:lnTo>
                    <a:pt x="103" y="257"/>
                  </a:lnTo>
                  <a:lnTo>
                    <a:pt x="107" y="257"/>
                  </a:lnTo>
                  <a:lnTo>
                    <a:pt x="111" y="256"/>
                  </a:lnTo>
                  <a:lnTo>
                    <a:pt x="113" y="251"/>
                  </a:lnTo>
                  <a:lnTo>
                    <a:pt x="115" y="255"/>
                  </a:lnTo>
                  <a:lnTo>
                    <a:pt x="113" y="255"/>
                  </a:lnTo>
                  <a:lnTo>
                    <a:pt x="113" y="256"/>
                  </a:lnTo>
                  <a:lnTo>
                    <a:pt x="113" y="257"/>
                  </a:lnTo>
                  <a:lnTo>
                    <a:pt x="115" y="258"/>
                  </a:lnTo>
                  <a:lnTo>
                    <a:pt x="117" y="258"/>
                  </a:lnTo>
                  <a:lnTo>
                    <a:pt x="120" y="259"/>
                  </a:lnTo>
                  <a:lnTo>
                    <a:pt x="122" y="258"/>
                  </a:lnTo>
                  <a:lnTo>
                    <a:pt x="122" y="257"/>
                  </a:lnTo>
                  <a:lnTo>
                    <a:pt x="124" y="257"/>
                  </a:lnTo>
                  <a:lnTo>
                    <a:pt x="124" y="258"/>
                  </a:lnTo>
                  <a:lnTo>
                    <a:pt x="126" y="259"/>
                  </a:lnTo>
                  <a:lnTo>
                    <a:pt x="132" y="265"/>
                  </a:lnTo>
                  <a:lnTo>
                    <a:pt x="134" y="265"/>
                  </a:lnTo>
                  <a:lnTo>
                    <a:pt x="136" y="264"/>
                  </a:lnTo>
                  <a:lnTo>
                    <a:pt x="136" y="262"/>
                  </a:lnTo>
                  <a:lnTo>
                    <a:pt x="134" y="260"/>
                  </a:lnTo>
                  <a:lnTo>
                    <a:pt x="136" y="258"/>
                  </a:lnTo>
                  <a:lnTo>
                    <a:pt x="139" y="257"/>
                  </a:lnTo>
                  <a:lnTo>
                    <a:pt x="141" y="256"/>
                  </a:lnTo>
                  <a:lnTo>
                    <a:pt x="141" y="257"/>
                  </a:lnTo>
                  <a:lnTo>
                    <a:pt x="141" y="259"/>
                  </a:lnTo>
                  <a:lnTo>
                    <a:pt x="145" y="262"/>
                  </a:lnTo>
                  <a:lnTo>
                    <a:pt x="147" y="262"/>
                  </a:lnTo>
                  <a:lnTo>
                    <a:pt x="157" y="258"/>
                  </a:lnTo>
                  <a:lnTo>
                    <a:pt x="162" y="255"/>
                  </a:lnTo>
                  <a:lnTo>
                    <a:pt x="166" y="255"/>
                  </a:lnTo>
                  <a:lnTo>
                    <a:pt x="162" y="258"/>
                  </a:lnTo>
                  <a:lnTo>
                    <a:pt x="160" y="259"/>
                  </a:lnTo>
                  <a:lnTo>
                    <a:pt x="162" y="259"/>
                  </a:lnTo>
                  <a:lnTo>
                    <a:pt x="160" y="262"/>
                  </a:lnTo>
                  <a:lnTo>
                    <a:pt x="155" y="263"/>
                  </a:lnTo>
                  <a:lnTo>
                    <a:pt x="155" y="266"/>
                  </a:lnTo>
                  <a:lnTo>
                    <a:pt x="157" y="267"/>
                  </a:lnTo>
                  <a:lnTo>
                    <a:pt x="153" y="270"/>
                  </a:lnTo>
                  <a:lnTo>
                    <a:pt x="151" y="276"/>
                  </a:lnTo>
                  <a:lnTo>
                    <a:pt x="147" y="281"/>
                  </a:lnTo>
                  <a:lnTo>
                    <a:pt x="145" y="281"/>
                  </a:lnTo>
                  <a:lnTo>
                    <a:pt x="145" y="282"/>
                  </a:lnTo>
                  <a:lnTo>
                    <a:pt x="141" y="284"/>
                  </a:lnTo>
                  <a:lnTo>
                    <a:pt x="136" y="289"/>
                  </a:lnTo>
                  <a:lnTo>
                    <a:pt x="134" y="289"/>
                  </a:lnTo>
                  <a:lnTo>
                    <a:pt x="132" y="289"/>
                  </a:lnTo>
                  <a:lnTo>
                    <a:pt x="130" y="290"/>
                  </a:lnTo>
                  <a:lnTo>
                    <a:pt x="126" y="291"/>
                  </a:lnTo>
                  <a:lnTo>
                    <a:pt x="122" y="292"/>
                  </a:lnTo>
                  <a:lnTo>
                    <a:pt x="120" y="292"/>
                  </a:lnTo>
                  <a:lnTo>
                    <a:pt x="111" y="298"/>
                  </a:lnTo>
                  <a:lnTo>
                    <a:pt x="109" y="302"/>
                  </a:lnTo>
                  <a:lnTo>
                    <a:pt x="113" y="303"/>
                  </a:lnTo>
                  <a:lnTo>
                    <a:pt x="111" y="303"/>
                  </a:lnTo>
                  <a:lnTo>
                    <a:pt x="109" y="303"/>
                  </a:lnTo>
                  <a:lnTo>
                    <a:pt x="107" y="302"/>
                  </a:lnTo>
                  <a:lnTo>
                    <a:pt x="107" y="303"/>
                  </a:lnTo>
                  <a:lnTo>
                    <a:pt x="105" y="303"/>
                  </a:lnTo>
                  <a:lnTo>
                    <a:pt x="105" y="302"/>
                  </a:lnTo>
                  <a:lnTo>
                    <a:pt x="105" y="300"/>
                  </a:lnTo>
                  <a:lnTo>
                    <a:pt x="103" y="300"/>
                  </a:lnTo>
                  <a:lnTo>
                    <a:pt x="101" y="300"/>
                  </a:lnTo>
                  <a:lnTo>
                    <a:pt x="99" y="300"/>
                  </a:lnTo>
                  <a:lnTo>
                    <a:pt x="82" y="306"/>
                  </a:lnTo>
                  <a:lnTo>
                    <a:pt x="82" y="307"/>
                  </a:lnTo>
                  <a:lnTo>
                    <a:pt x="80" y="307"/>
                  </a:lnTo>
                  <a:lnTo>
                    <a:pt x="80" y="308"/>
                  </a:lnTo>
                  <a:lnTo>
                    <a:pt x="80" y="310"/>
                  </a:lnTo>
                  <a:lnTo>
                    <a:pt x="75" y="311"/>
                  </a:lnTo>
                  <a:lnTo>
                    <a:pt x="75" y="312"/>
                  </a:lnTo>
                  <a:lnTo>
                    <a:pt x="73" y="311"/>
                  </a:lnTo>
                  <a:lnTo>
                    <a:pt x="71" y="312"/>
                  </a:lnTo>
                  <a:lnTo>
                    <a:pt x="69" y="313"/>
                  </a:lnTo>
                  <a:lnTo>
                    <a:pt x="67" y="313"/>
                  </a:lnTo>
                  <a:lnTo>
                    <a:pt x="69" y="313"/>
                  </a:lnTo>
                  <a:lnTo>
                    <a:pt x="69" y="315"/>
                  </a:lnTo>
                  <a:lnTo>
                    <a:pt x="69" y="316"/>
                  </a:lnTo>
                  <a:lnTo>
                    <a:pt x="71" y="316"/>
                  </a:lnTo>
                  <a:lnTo>
                    <a:pt x="71" y="315"/>
                  </a:lnTo>
                  <a:lnTo>
                    <a:pt x="71" y="313"/>
                  </a:lnTo>
                  <a:lnTo>
                    <a:pt x="73" y="313"/>
                  </a:lnTo>
                  <a:lnTo>
                    <a:pt x="73" y="314"/>
                  </a:lnTo>
                  <a:lnTo>
                    <a:pt x="75" y="315"/>
                  </a:lnTo>
                  <a:lnTo>
                    <a:pt x="80" y="314"/>
                  </a:lnTo>
                  <a:lnTo>
                    <a:pt x="80" y="312"/>
                  </a:lnTo>
                  <a:lnTo>
                    <a:pt x="80" y="311"/>
                  </a:lnTo>
                  <a:lnTo>
                    <a:pt x="82" y="312"/>
                  </a:lnTo>
                  <a:lnTo>
                    <a:pt x="82" y="313"/>
                  </a:lnTo>
                  <a:lnTo>
                    <a:pt x="84" y="313"/>
                  </a:lnTo>
                  <a:lnTo>
                    <a:pt x="84" y="314"/>
                  </a:lnTo>
                  <a:lnTo>
                    <a:pt x="86" y="313"/>
                  </a:lnTo>
                  <a:lnTo>
                    <a:pt x="88" y="313"/>
                  </a:lnTo>
                  <a:lnTo>
                    <a:pt x="90" y="312"/>
                  </a:lnTo>
                  <a:lnTo>
                    <a:pt x="90" y="311"/>
                  </a:lnTo>
                  <a:lnTo>
                    <a:pt x="92" y="306"/>
                  </a:lnTo>
                  <a:lnTo>
                    <a:pt x="94" y="306"/>
                  </a:lnTo>
                  <a:lnTo>
                    <a:pt x="96" y="306"/>
                  </a:lnTo>
                  <a:lnTo>
                    <a:pt x="96" y="307"/>
                  </a:lnTo>
                  <a:lnTo>
                    <a:pt x="94" y="308"/>
                  </a:lnTo>
                  <a:lnTo>
                    <a:pt x="96" y="310"/>
                  </a:lnTo>
                  <a:lnTo>
                    <a:pt x="101" y="308"/>
                  </a:lnTo>
                  <a:lnTo>
                    <a:pt x="103" y="307"/>
                  </a:lnTo>
                  <a:lnTo>
                    <a:pt x="107" y="308"/>
                  </a:lnTo>
                  <a:lnTo>
                    <a:pt x="107" y="307"/>
                  </a:lnTo>
                  <a:lnTo>
                    <a:pt x="109" y="306"/>
                  </a:lnTo>
                  <a:lnTo>
                    <a:pt x="111" y="307"/>
                  </a:lnTo>
                  <a:lnTo>
                    <a:pt x="111" y="306"/>
                  </a:lnTo>
                  <a:lnTo>
                    <a:pt x="111" y="305"/>
                  </a:lnTo>
                  <a:lnTo>
                    <a:pt x="113" y="305"/>
                  </a:lnTo>
                  <a:lnTo>
                    <a:pt x="115" y="305"/>
                  </a:lnTo>
                  <a:lnTo>
                    <a:pt x="117" y="304"/>
                  </a:lnTo>
                  <a:lnTo>
                    <a:pt x="120" y="304"/>
                  </a:lnTo>
                  <a:lnTo>
                    <a:pt x="120" y="303"/>
                  </a:lnTo>
                  <a:lnTo>
                    <a:pt x="122" y="303"/>
                  </a:lnTo>
                  <a:lnTo>
                    <a:pt x="124" y="304"/>
                  </a:lnTo>
                  <a:lnTo>
                    <a:pt x="122" y="306"/>
                  </a:lnTo>
                  <a:lnTo>
                    <a:pt x="124" y="307"/>
                  </a:lnTo>
                  <a:lnTo>
                    <a:pt x="126" y="302"/>
                  </a:lnTo>
                  <a:lnTo>
                    <a:pt x="126" y="303"/>
                  </a:lnTo>
                  <a:lnTo>
                    <a:pt x="132" y="302"/>
                  </a:lnTo>
                  <a:lnTo>
                    <a:pt x="136" y="300"/>
                  </a:lnTo>
                  <a:lnTo>
                    <a:pt x="139" y="300"/>
                  </a:lnTo>
                  <a:lnTo>
                    <a:pt x="139" y="297"/>
                  </a:lnTo>
                  <a:lnTo>
                    <a:pt x="136" y="297"/>
                  </a:lnTo>
                  <a:lnTo>
                    <a:pt x="132" y="296"/>
                  </a:lnTo>
                  <a:lnTo>
                    <a:pt x="132" y="295"/>
                  </a:lnTo>
                  <a:lnTo>
                    <a:pt x="130" y="294"/>
                  </a:lnTo>
                  <a:lnTo>
                    <a:pt x="132" y="294"/>
                  </a:lnTo>
                  <a:lnTo>
                    <a:pt x="134" y="296"/>
                  </a:lnTo>
                  <a:lnTo>
                    <a:pt x="136" y="296"/>
                  </a:lnTo>
                  <a:lnTo>
                    <a:pt x="141" y="295"/>
                  </a:lnTo>
                  <a:lnTo>
                    <a:pt x="145" y="294"/>
                  </a:lnTo>
                  <a:lnTo>
                    <a:pt x="149" y="294"/>
                  </a:lnTo>
                  <a:lnTo>
                    <a:pt x="149" y="292"/>
                  </a:lnTo>
                  <a:lnTo>
                    <a:pt x="147" y="292"/>
                  </a:lnTo>
                  <a:lnTo>
                    <a:pt x="151" y="291"/>
                  </a:lnTo>
                  <a:lnTo>
                    <a:pt x="153" y="291"/>
                  </a:lnTo>
                  <a:lnTo>
                    <a:pt x="155" y="291"/>
                  </a:lnTo>
                  <a:lnTo>
                    <a:pt x="155" y="290"/>
                  </a:lnTo>
                  <a:lnTo>
                    <a:pt x="155" y="289"/>
                  </a:lnTo>
                  <a:lnTo>
                    <a:pt x="155" y="288"/>
                  </a:lnTo>
                  <a:lnTo>
                    <a:pt x="160" y="289"/>
                  </a:lnTo>
                  <a:lnTo>
                    <a:pt x="164" y="288"/>
                  </a:lnTo>
                  <a:lnTo>
                    <a:pt x="164" y="287"/>
                  </a:lnTo>
                  <a:lnTo>
                    <a:pt x="166" y="287"/>
                  </a:lnTo>
                  <a:lnTo>
                    <a:pt x="166" y="286"/>
                  </a:lnTo>
                  <a:lnTo>
                    <a:pt x="168" y="287"/>
                  </a:lnTo>
                  <a:lnTo>
                    <a:pt x="168" y="286"/>
                  </a:lnTo>
                  <a:lnTo>
                    <a:pt x="170" y="286"/>
                  </a:lnTo>
                  <a:lnTo>
                    <a:pt x="170" y="283"/>
                  </a:lnTo>
                  <a:lnTo>
                    <a:pt x="172" y="282"/>
                  </a:lnTo>
                  <a:lnTo>
                    <a:pt x="170" y="282"/>
                  </a:lnTo>
                  <a:lnTo>
                    <a:pt x="168" y="281"/>
                  </a:lnTo>
                  <a:lnTo>
                    <a:pt x="170" y="281"/>
                  </a:lnTo>
                  <a:lnTo>
                    <a:pt x="174" y="279"/>
                  </a:lnTo>
                  <a:lnTo>
                    <a:pt x="176" y="280"/>
                  </a:lnTo>
                  <a:lnTo>
                    <a:pt x="176" y="278"/>
                  </a:lnTo>
                  <a:lnTo>
                    <a:pt x="181" y="278"/>
                  </a:lnTo>
                  <a:lnTo>
                    <a:pt x="181" y="276"/>
                  </a:lnTo>
                  <a:lnTo>
                    <a:pt x="181" y="275"/>
                  </a:lnTo>
                  <a:lnTo>
                    <a:pt x="183" y="275"/>
                  </a:lnTo>
                  <a:lnTo>
                    <a:pt x="185" y="275"/>
                  </a:lnTo>
                  <a:lnTo>
                    <a:pt x="187" y="274"/>
                  </a:lnTo>
                  <a:lnTo>
                    <a:pt x="189" y="274"/>
                  </a:lnTo>
                  <a:lnTo>
                    <a:pt x="191" y="272"/>
                  </a:lnTo>
                  <a:lnTo>
                    <a:pt x="197" y="271"/>
                  </a:lnTo>
                  <a:lnTo>
                    <a:pt x="200" y="270"/>
                  </a:lnTo>
                  <a:lnTo>
                    <a:pt x="202" y="270"/>
                  </a:lnTo>
                  <a:lnTo>
                    <a:pt x="204" y="268"/>
                  </a:lnTo>
                  <a:lnTo>
                    <a:pt x="204" y="267"/>
                  </a:lnTo>
                  <a:lnTo>
                    <a:pt x="204" y="266"/>
                  </a:lnTo>
                  <a:lnTo>
                    <a:pt x="206" y="266"/>
                  </a:lnTo>
                  <a:lnTo>
                    <a:pt x="206" y="265"/>
                  </a:lnTo>
                  <a:lnTo>
                    <a:pt x="206" y="264"/>
                  </a:lnTo>
                  <a:lnTo>
                    <a:pt x="208" y="264"/>
                  </a:lnTo>
                  <a:lnTo>
                    <a:pt x="208" y="262"/>
                  </a:lnTo>
                  <a:lnTo>
                    <a:pt x="214" y="262"/>
                  </a:lnTo>
                  <a:lnTo>
                    <a:pt x="216" y="260"/>
                  </a:lnTo>
                  <a:lnTo>
                    <a:pt x="216" y="258"/>
                  </a:lnTo>
                  <a:lnTo>
                    <a:pt x="214" y="257"/>
                  </a:lnTo>
                  <a:lnTo>
                    <a:pt x="210" y="256"/>
                  </a:lnTo>
                  <a:lnTo>
                    <a:pt x="208" y="255"/>
                  </a:lnTo>
                  <a:lnTo>
                    <a:pt x="204" y="256"/>
                  </a:lnTo>
                  <a:lnTo>
                    <a:pt x="206" y="250"/>
                  </a:lnTo>
                  <a:lnTo>
                    <a:pt x="208" y="250"/>
                  </a:lnTo>
                  <a:lnTo>
                    <a:pt x="210" y="249"/>
                  </a:lnTo>
                  <a:lnTo>
                    <a:pt x="210" y="248"/>
                  </a:lnTo>
                  <a:lnTo>
                    <a:pt x="212" y="248"/>
                  </a:lnTo>
                  <a:lnTo>
                    <a:pt x="212" y="247"/>
                  </a:lnTo>
                  <a:lnTo>
                    <a:pt x="212" y="246"/>
                  </a:lnTo>
                  <a:lnTo>
                    <a:pt x="214" y="246"/>
                  </a:lnTo>
                  <a:lnTo>
                    <a:pt x="214" y="244"/>
                  </a:lnTo>
                  <a:lnTo>
                    <a:pt x="216" y="244"/>
                  </a:lnTo>
                  <a:lnTo>
                    <a:pt x="216" y="246"/>
                  </a:lnTo>
                  <a:lnTo>
                    <a:pt x="219" y="246"/>
                  </a:lnTo>
                  <a:lnTo>
                    <a:pt x="221" y="244"/>
                  </a:lnTo>
                  <a:lnTo>
                    <a:pt x="221" y="243"/>
                  </a:lnTo>
                  <a:lnTo>
                    <a:pt x="219" y="242"/>
                  </a:lnTo>
                  <a:lnTo>
                    <a:pt x="221" y="242"/>
                  </a:lnTo>
                  <a:lnTo>
                    <a:pt x="225" y="242"/>
                  </a:lnTo>
                  <a:lnTo>
                    <a:pt x="227" y="240"/>
                  </a:lnTo>
                  <a:lnTo>
                    <a:pt x="227" y="239"/>
                  </a:lnTo>
                  <a:lnTo>
                    <a:pt x="225" y="239"/>
                  </a:lnTo>
                  <a:lnTo>
                    <a:pt x="221" y="235"/>
                  </a:lnTo>
                  <a:lnTo>
                    <a:pt x="223" y="235"/>
                  </a:lnTo>
                  <a:lnTo>
                    <a:pt x="223" y="237"/>
                  </a:lnTo>
                  <a:lnTo>
                    <a:pt x="227" y="237"/>
                  </a:lnTo>
                  <a:lnTo>
                    <a:pt x="231" y="234"/>
                  </a:lnTo>
                  <a:lnTo>
                    <a:pt x="233" y="231"/>
                  </a:lnTo>
                  <a:lnTo>
                    <a:pt x="240" y="227"/>
                  </a:lnTo>
                  <a:lnTo>
                    <a:pt x="240" y="225"/>
                  </a:lnTo>
                  <a:lnTo>
                    <a:pt x="248" y="223"/>
                  </a:lnTo>
                  <a:lnTo>
                    <a:pt x="254" y="219"/>
                  </a:lnTo>
                  <a:lnTo>
                    <a:pt x="254" y="218"/>
                  </a:lnTo>
                  <a:lnTo>
                    <a:pt x="254" y="217"/>
                  </a:lnTo>
                  <a:lnTo>
                    <a:pt x="263" y="202"/>
                  </a:lnTo>
                  <a:lnTo>
                    <a:pt x="263" y="203"/>
                  </a:lnTo>
                  <a:lnTo>
                    <a:pt x="263" y="210"/>
                  </a:lnTo>
                  <a:lnTo>
                    <a:pt x="259" y="216"/>
                  </a:lnTo>
                  <a:lnTo>
                    <a:pt x="256" y="219"/>
                  </a:lnTo>
                  <a:lnTo>
                    <a:pt x="259" y="221"/>
                  </a:lnTo>
                  <a:lnTo>
                    <a:pt x="265" y="221"/>
                  </a:lnTo>
                  <a:lnTo>
                    <a:pt x="269" y="217"/>
                  </a:lnTo>
                  <a:lnTo>
                    <a:pt x="273" y="216"/>
                  </a:lnTo>
                  <a:lnTo>
                    <a:pt x="275" y="216"/>
                  </a:lnTo>
                  <a:lnTo>
                    <a:pt x="273" y="217"/>
                  </a:lnTo>
                  <a:lnTo>
                    <a:pt x="271" y="217"/>
                  </a:lnTo>
                  <a:lnTo>
                    <a:pt x="269" y="218"/>
                  </a:lnTo>
                  <a:lnTo>
                    <a:pt x="267" y="221"/>
                  </a:lnTo>
                  <a:lnTo>
                    <a:pt x="265" y="221"/>
                  </a:lnTo>
                  <a:lnTo>
                    <a:pt x="265" y="223"/>
                  </a:lnTo>
                  <a:lnTo>
                    <a:pt x="267" y="224"/>
                  </a:lnTo>
                  <a:lnTo>
                    <a:pt x="280" y="226"/>
                  </a:lnTo>
                  <a:lnTo>
                    <a:pt x="269" y="225"/>
                  </a:lnTo>
                  <a:lnTo>
                    <a:pt x="265" y="226"/>
                  </a:lnTo>
                  <a:lnTo>
                    <a:pt x="263" y="226"/>
                  </a:lnTo>
                  <a:lnTo>
                    <a:pt x="261" y="224"/>
                  </a:lnTo>
                  <a:lnTo>
                    <a:pt x="259" y="224"/>
                  </a:lnTo>
                  <a:lnTo>
                    <a:pt x="246" y="229"/>
                  </a:lnTo>
                  <a:lnTo>
                    <a:pt x="246" y="230"/>
                  </a:lnTo>
                  <a:lnTo>
                    <a:pt x="246" y="233"/>
                  </a:lnTo>
                  <a:lnTo>
                    <a:pt x="246" y="237"/>
                  </a:lnTo>
                  <a:lnTo>
                    <a:pt x="244" y="238"/>
                  </a:lnTo>
                  <a:lnTo>
                    <a:pt x="242" y="239"/>
                  </a:lnTo>
                  <a:lnTo>
                    <a:pt x="242" y="240"/>
                  </a:lnTo>
                  <a:lnTo>
                    <a:pt x="240" y="241"/>
                  </a:lnTo>
                  <a:lnTo>
                    <a:pt x="240" y="243"/>
                  </a:lnTo>
                  <a:lnTo>
                    <a:pt x="237" y="244"/>
                  </a:lnTo>
                  <a:lnTo>
                    <a:pt x="240" y="246"/>
                  </a:lnTo>
                  <a:lnTo>
                    <a:pt x="244" y="247"/>
                  </a:lnTo>
                  <a:lnTo>
                    <a:pt x="250" y="243"/>
                  </a:lnTo>
                  <a:lnTo>
                    <a:pt x="252" y="244"/>
                  </a:lnTo>
                  <a:lnTo>
                    <a:pt x="248" y="247"/>
                  </a:lnTo>
                  <a:lnTo>
                    <a:pt x="246" y="248"/>
                  </a:lnTo>
                  <a:lnTo>
                    <a:pt x="246" y="249"/>
                  </a:lnTo>
                  <a:lnTo>
                    <a:pt x="244" y="249"/>
                  </a:lnTo>
                  <a:lnTo>
                    <a:pt x="242" y="249"/>
                  </a:lnTo>
                  <a:lnTo>
                    <a:pt x="242" y="250"/>
                  </a:lnTo>
                  <a:lnTo>
                    <a:pt x="240" y="249"/>
                  </a:lnTo>
                  <a:lnTo>
                    <a:pt x="237" y="250"/>
                  </a:lnTo>
                  <a:lnTo>
                    <a:pt x="240" y="250"/>
                  </a:lnTo>
                  <a:lnTo>
                    <a:pt x="237" y="251"/>
                  </a:lnTo>
                  <a:lnTo>
                    <a:pt x="237" y="252"/>
                  </a:lnTo>
                  <a:lnTo>
                    <a:pt x="240" y="252"/>
                  </a:lnTo>
                  <a:lnTo>
                    <a:pt x="240" y="254"/>
                  </a:lnTo>
                  <a:lnTo>
                    <a:pt x="244" y="252"/>
                  </a:lnTo>
                  <a:lnTo>
                    <a:pt x="248" y="252"/>
                  </a:lnTo>
                  <a:lnTo>
                    <a:pt x="248" y="251"/>
                  </a:lnTo>
                  <a:lnTo>
                    <a:pt x="250" y="251"/>
                  </a:lnTo>
                  <a:lnTo>
                    <a:pt x="252" y="252"/>
                  </a:lnTo>
                  <a:lnTo>
                    <a:pt x="256" y="248"/>
                  </a:lnTo>
                  <a:lnTo>
                    <a:pt x="259" y="248"/>
                  </a:lnTo>
                  <a:lnTo>
                    <a:pt x="261" y="247"/>
                  </a:lnTo>
                  <a:lnTo>
                    <a:pt x="261" y="250"/>
                  </a:lnTo>
                  <a:lnTo>
                    <a:pt x="263" y="248"/>
                  </a:lnTo>
                  <a:lnTo>
                    <a:pt x="263" y="246"/>
                  </a:lnTo>
                  <a:lnTo>
                    <a:pt x="267" y="244"/>
                  </a:lnTo>
                  <a:lnTo>
                    <a:pt x="269" y="246"/>
                  </a:lnTo>
                  <a:lnTo>
                    <a:pt x="269" y="244"/>
                  </a:lnTo>
                  <a:lnTo>
                    <a:pt x="269" y="242"/>
                  </a:lnTo>
                  <a:lnTo>
                    <a:pt x="269" y="241"/>
                  </a:lnTo>
                  <a:lnTo>
                    <a:pt x="271" y="246"/>
                  </a:lnTo>
                  <a:lnTo>
                    <a:pt x="273" y="241"/>
                  </a:lnTo>
                  <a:lnTo>
                    <a:pt x="273" y="240"/>
                  </a:lnTo>
                  <a:lnTo>
                    <a:pt x="273" y="239"/>
                  </a:lnTo>
                  <a:lnTo>
                    <a:pt x="275" y="241"/>
                  </a:lnTo>
                  <a:lnTo>
                    <a:pt x="275" y="240"/>
                  </a:lnTo>
                  <a:lnTo>
                    <a:pt x="277" y="240"/>
                  </a:lnTo>
                  <a:lnTo>
                    <a:pt x="280" y="241"/>
                  </a:lnTo>
                  <a:lnTo>
                    <a:pt x="284" y="241"/>
                  </a:lnTo>
                  <a:lnTo>
                    <a:pt x="286" y="240"/>
                  </a:lnTo>
                  <a:lnTo>
                    <a:pt x="288" y="240"/>
                  </a:lnTo>
                  <a:lnTo>
                    <a:pt x="288" y="238"/>
                  </a:lnTo>
                  <a:lnTo>
                    <a:pt x="290" y="239"/>
                  </a:lnTo>
                  <a:lnTo>
                    <a:pt x="290" y="238"/>
                  </a:lnTo>
                  <a:lnTo>
                    <a:pt x="292" y="237"/>
                  </a:lnTo>
                  <a:lnTo>
                    <a:pt x="290" y="237"/>
                  </a:lnTo>
                  <a:lnTo>
                    <a:pt x="288" y="237"/>
                  </a:lnTo>
                  <a:lnTo>
                    <a:pt x="290" y="235"/>
                  </a:lnTo>
                  <a:lnTo>
                    <a:pt x="292" y="233"/>
                  </a:lnTo>
                  <a:lnTo>
                    <a:pt x="294" y="233"/>
                  </a:lnTo>
                  <a:lnTo>
                    <a:pt x="294" y="232"/>
                  </a:lnTo>
                  <a:lnTo>
                    <a:pt x="292" y="231"/>
                  </a:lnTo>
                  <a:lnTo>
                    <a:pt x="290" y="232"/>
                  </a:lnTo>
                  <a:lnTo>
                    <a:pt x="288" y="232"/>
                  </a:lnTo>
                  <a:lnTo>
                    <a:pt x="286" y="233"/>
                  </a:lnTo>
                  <a:lnTo>
                    <a:pt x="286" y="232"/>
                  </a:lnTo>
                  <a:lnTo>
                    <a:pt x="288" y="231"/>
                  </a:lnTo>
                  <a:lnTo>
                    <a:pt x="290" y="230"/>
                  </a:lnTo>
                  <a:lnTo>
                    <a:pt x="290" y="229"/>
                  </a:lnTo>
                  <a:lnTo>
                    <a:pt x="288" y="230"/>
                  </a:lnTo>
                  <a:lnTo>
                    <a:pt x="288" y="229"/>
                  </a:lnTo>
                  <a:lnTo>
                    <a:pt x="286" y="229"/>
                  </a:lnTo>
                  <a:lnTo>
                    <a:pt x="286" y="227"/>
                  </a:lnTo>
                  <a:lnTo>
                    <a:pt x="286" y="226"/>
                  </a:lnTo>
                  <a:lnTo>
                    <a:pt x="290" y="226"/>
                  </a:lnTo>
                  <a:lnTo>
                    <a:pt x="290" y="225"/>
                  </a:lnTo>
                  <a:lnTo>
                    <a:pt x="288" y="224"/>
                  </a:lnTo>
                  <a:lnTo>
                    <a:pt x="290" y="223"/>
                  </a:lnTo>
                  <a:lnTo>
                    <a:pt x="292" y="222"/>
                  </a:lnTo>
                  <a:lnTo>
                    <a:pt x="292" y="223"/>
                  </a:lnTo>
                  <a:lnTo>
                    <a:pt x="294" y="223"/>
                  </a:lnTo>
                  <a:lnTo>
                    <a:pt x="294" y="222"/>
                  </a:lnTo>
                  <a:lnTo>
                    <a:pt x="299" y="219"/>
                  </a:lnTo>
                  <a:lnTo>
                    <a:pt x="299" y="222"/>
                  </a:lnTo>
                  <a:lnTo>
                    <a:pt x="294" y="225"/>
                  </a:lnTo>
                  <a:lnTo>
                    <a:pt x="296" y="226"/>
                  </a:lnTo>
                  <a:lnTo>
                    <a:pt x="299" y="226"/>
                  </a:lnTo>
                  <a:lnTo>
                    <a:pt x="299" y="225"/>
                  </a:lnTo>
                  <a:lnTo>
                    <a:pt x="301" y="222"/>
                  </a:lnTo>
                  <a:lnTo>
                    <a:pt x="301" y="224"/>
                  </a:lnTo>
                  <a:lnTo>
                    <a:pt x="301" y="225"/>
                  </a:lnTo>
                  <a:lnTo>
                    <a:pt x="307" y="224"/>
                  </a:lnTo>
                  <a:lnTo>
                    <a:pt x="309" y="225"/>
                  </a:lnTo>
                  <a:lnTo>
                    <a:pt x="311" y="224"/>
                  </a:lnTo>
                  <a:lnTo>
                    <a:pt x="313" y="223"/>
                  </a:lnTo>
                  <a:lnTo>
                    <a:pt x="318" y="222"/>
                  </a:lnTo>
                  <a:lnTo>
                    <a:pt x="320" y="222"/>
                  </a:lnTo>
                  <a:lnTo>
                    <a:pt x="320" y="223"/>
                  </a:lnTo>
                  <a:lnTo>
                    <a:pt x="315" y="223"/>
                  </a:lnTo>
                  <a:lnTo>
                    <a:pt x="315" y="226"/>
                  </a:lnTo>
                  <a:lnTo>
                    <a:pt x="315" y="227"/>
                  </a:lnTo>
                  <a:lnTo>
                    <a:pt x="322" y="226"/>
                  </a:lnTo>
                  <a:lnTo>
                    <a:pt x="322" y="227"/>
                  </a:lnTo>
                  <a:lnTo>
                    <a:pt x="313" y="229"/>
                  </a:lnTo>
                  <a:lnTo>
                    <a:pt x="318" y="229"/>
                  </a:lnTo>
                  <a:lnTo>
                    <a:pt x="322" y="227"/>
                  </a:lnTo>
                  <a:lnTo>
                    <a:pt x="324" y="227"/>
                  </a:lnTo>
                  <a:lnTo>
                    <a:pt x="320" y="230"/>
                  </a:lnTo>
                  <a:lnTo>
                    <a:pt x="324" y="230"/>
                  </a:lnTo>
                  <a:lnTo>
                    <a:pt x="326" y="230"/>
                  </a:lnTo>
                  <a:lnTo>
                    <a:pt x="328" y="230"/>
                  </a:lnTo>
                  <a:lnTo>
                    <a:pt x="326" y="232"/>
                  </a:lnTo>
                  <a:lnTo>
                    <a:pt x="328" y="232"/>
                  </a:lnTo>
                  <a:lnTo>
                    <a:pt x="332" y="234"/>
                  </a:lnTo>
                  <a:lnTo>
                    <a:pt x="334" y="235"/>
                  </a:lnTo>
                  <a:lnTo>
                    <a:pt x="336" y="235"/>
                  </a:lnTo>
                  <a:lnTo>
                    <a:pt x="336" y="234"/>
                  </a:lnTo>
                  <a:lnTo>
                    <a:pt x="336" y="233"/>
                  </a:lnTo>
                  <a:lnTo>
                    <a:pt x="339" y="233"/>
                  </a:lnTo>
                  <a:lnTo>
                    <a:pt x="341" y="233"/>
                  </a:lnTo>
                  <a:lnTo>
                    <a:pt x="341" y="234"/>
                  </a:lnTo>
                  <a:lnTo>
                    <a:pt x="341" y="235"/>
                  </a:lnTo>
                  <a:lnTo>
                    <a:pt x="345" y="237"/>
                  </a:lnTo>
                  <a:lnTo>
                    <a:pt x="345" y="238"/>
                  </a:lnTo>
                  <a:lnTo>
                    <a:pt x="347" y="238"/>
                  </a:lnTo>
                  <a:lnTo>
                    <a:pt x="347" y="237"/>
                  </a:lnTo>
                  <a:lnTo>
                    <a:pt x="349" y="238"/>
                  </a:lnTo>
                  <a:lnTo>
                    <a:pt x="351" y="238"/>
                  </a:lnTo>
                  <a:lnTo>
                    <a:pt x="353" y="239"/>
                  </a:lnTo>
                  <a:lnTo>
                    <a:pt x="353" y="240"/>
                  </a:lnTo>
                  <a:lnTo>
                    <a:pt x="355" y="241"/>
                  </a:lnTo>
                  <a:lnTo>
                    <a:pt x="360" y="240"/>
                  </a:lnTo>
                  <a:lnTo>
                    <a:pt x="368" y="240"/>
                  </a:lnTo>
                  <a:lnTo>
                    <a:pt x="370" y="239"/>
                  </a:lnTo>
                  <a:lnTo>
                    <a:pt x="372" y="240"/>
                  </a:lnTo>
                  <a:lnTo>
                    <a:pt x="372" y="239"/>
                  </a:lnTo>
                  <a:lnTo>
                    <a:pt x="376" y="239"/>
                  </a:lnTo>
                  <a:lnTo>
                    <a:pt x="379" y="240"/>
                  </a:lnTo>
                  <a:lnTo>
                    <a:pt x="389" y="241"/>
                  </a:lnTo>
                  <a:lnTo>
                    <a:pt x="393" y="240"/>
                  </a:lnTo>
                  <a:lnTo>
                    <a:pt x="393" y="241"/>
                  </a:lnTo>
                  <a:lnTo>
                    <a:pt x="391" y="242"/>
                  </a:lnTo>
                  <a:lnTo>
                    <a:pt x="400" y="243"/>
                  </a:lnTo>
                  <a:lnTo>
                    <a:pt x="410" y="244"/>
                  </a:lnTo>
                  <a:lnTo>
                    <a:pt x="414" y="243"/>
                  </a:lnTo>
                  <a:lnTo>
                    <a:pt x="419" y="241"/>
                  </a:lnTo>
                  <a:lnTo>
                    <a:pt x="419" y="240"/>
                  </a:lnTo>
                  <a:lnTo>
                    <a:pt x="421" y="239"/>
                  </a:lnTo>
                  <a:lnTo>
                    <a:pt x="425" y="242"/>
                  </a:lnTo>
                  <a:lnTo>
                    <a:pt x="427" y="242"/>
                  </a:lnTo>
                  <a:lnTo>
                    <a:pt x="427" y="243"/>
                  </a:lnTo>
                  <a:lnTo>
                    <a:pt x="425" y="243"/>
                  </a:lnTo>
                  <a:lnTo>
                    <a:pt x="425" y="247"/>
                  </a:lnTo>
                  <a:lnTo>
                    <a:pt x="425" y="248"/>
                  </a:lnTo>
                  <a:lnTo>
                    <a:pt x="423" y="247"/>
                  </a:lnTo>
                  <a:lnTo>
                    <a:pt x="423" y="243"/>
                  </a:lnTo>
                  <a:lnTo>
                    <a:pt x="423" y="242"/>
                  </a:lnTo>
                  <a:lnTo>
                    <a:pt x="423" y="241"/>
                  </a:lnTo>
                  <a:lnTo>
                    <a:pt x="421" y="241"/>
                  </a:lnTo>
                  <a:lnTo>
                    <a:pt x="421" y="242"/>
                  </a:lnTo>
                  <a:lnTo>
                    <a:pt x="421" y="244"/>
                  </a:lnTo>
                  <a:lnTo>
                    <a:pt x="421" y="246"/>
                  </a:lnTo>
                  <a:lnTo>
                    <a:pt x="419" y="247"/>
                  </a:lnTo>
                  <a:lnTo>
                    <a:pt x="416" y="248"/>
                  </a:lnTo>
                  <a:lnTo>
                    <a:pt x="416" y="249"/>
                  </a:lnTo>
                  <a:lnTo>
                    <a:pt x="421" y="249"/>
                  </a:lnTo>
                  <a:lnTo>
                    <a:pt x="421" y="250"/>
                  </a:lnTo>
                  <a:lnTo>
                    <a:pt x="423" y="250"/>
                  </a:lnTo>
                  <a:lnTo>
                    <a:pt x="425" y="250"/>
                  </a:lnTo>
                  <a:lnTo>
                    <a:pt x="425" y="251"/>
                  </a:lnTo>
                  <a:lnTo>
                    <a:pt x="429" y="252"/>
                  </a:lnTo>
                  <a:lnTo>
                    <a:pt x="433" y="254"/>
                  </a:lnTo>
                  <a:lnTo>
                    <a:pt x="435" y="252"/>
                  </a:lnTo>
                  <a:lnTo>
                    <a:pt x="438" y="254"/>
                  </a:lnTo>
                  <a:lnTo>
                    <a:pt x="438" y="252"/>
                  </a:lnTo>
                  <a:lnTo>
                    <a:pt x="440" y="251"/>
                  </a:lnTo>
                  <a:lnTo>
                    <a:pt x="438" y="250"/>
                  </a:lnTo>
                  <a:lnTo>
                    <a:pt x="440" y="250"/>
                  </a:lnTo>
                  <a:lnTo>
                    <a:pt x="440" y="249"/>
                  </a:lnTo>
                  <a:lnTo>
                    <a:pt x="442" y="248"/>
                  </a:lnTo>
                  <a:lnTo>
                    <a:pt x="444" y="249"/>
                  </a:lnTo>
                  <a:lnTo>
                    <a:pt x="446" y="248"/>
                  </a:lnTo>
                  <a:lnTo>
                    <a:pt x="442" y="247"/>
                  </a:lnTo>
                  <a:lnTo>
                    <a:pt x="446" y="248"/>
                  </a:lnTo>
                  <a:lnTo>
                    <a:pt x="448" y="248"/>
                  </a:lnTo>
                  <a:lnTo>
                    <a:pt x="442" y="250"/>
                  </a:lnTo>
                  <a:lnTo>
                    <a:pt x="442" y="251"/>
                  </a:lnTo>
                  <a:lnTo>
                    <a:pt x="440" y="255"/>
                  </a:lnTo>
                  <a:lnTo>
                    <a:pt x="440" y="256"/>
                  </a:lnTo>
                  <a:lnTo>
                    <a:pt x="448" y="262"/>
                  </a:lnTo>
                  <a:lnTo>
                    <a:pt x="448" y="260"/>
                  </a:lnTo>
                  <a:lnTo>
                    <a:pt x="450" y="260"/>
                  </a:lnTo>
                  <a:lnTo>
                    <a:pt x="448" y="263"/>
                  </a:lnTo>
                  <a:lnTo>
                    <a:pt x="452" y="264"/>
                  </a:lnTo>
                  <a:lnTo>
                    <a:pt x="454" y="265"/>
                  </a:lnTo>
                  <a:lnTo>
                    <a:pt x="459" y="265"/>
                  </a:lnTo>
                  <a:lnTo>
                    <a:pt x="463" y="267"/>
                  </a:lnTo>
                  <a:lnTo>
                    <a:pt x="465" y="267"/>
                  </a:lnTo>
                  <a:lnTo>
                    <a:pt x="467" y="266"/>
                  </a:lnTo>
                  <a:lnTo>
                    <a:pt x="469" y="266"/>
                  </a:lnTo>
                  <a:lnTo>
                    <a:pt x="471" y="266"/>
                  </a:lnTo>
                  <a:lnTo>
                    <a:pt x="471" y="264"/>
                  </a:lnTo>
                  <a:lnTo>
                    <a:pt x="469" y="262"/>
                  </a:lnTo>
                  <a:lnTo>
                    <a:pt x="467" y="262"/>
                  </a:lnTo>
                  <a:lnTo>
                    <a:pt x="467" y="260"/>
                  </a:lnTo>
                  <a:lnTo>
                    <a:pt x="463" y="259"/>
                  </a:lnTo>
                  <a:lnTo>
                    <a:pt x="461" y="258"/>
                  </a:lnTo>
                  <a:lnTo>
                    <a:pt x="459" y="258"/>
                  </a:lnTo>
                  <a:lnTo>
                    <a:pt x="459" y="257"/>
                  </a:lnTo>
                  <a:lnTo>
                    <a:pt x="461" y="257"/>
                  </a:lnTo>
                  <a:lnTo>
                    <a:pt x="459" y="256"/>
                  </a:lnTo>
                  <a:lnTo>
                    <a:pt x="463" y="257"/>
                  </a:lnTo>
                  <a:lnTo>
                    <a:pt x="463" y="256"/>
                  </a:lnTo>
                  <a:lnTo>
                    <a:pt x="465" y="257"/>
                  </a:lnTo>
                  <a:lnTo>
                    <a:pt x="467" y="258"/>
                  </a:lnTo>
                  <a:lnTo>
                    <a:pt x="469" y="259"/>
                  </a:lnTo>
                  <a:lnTo>
                    <a:pt x="471" y="257"/>
                  </a:lnTo>
                  <a:lnTo>
                    <a:pt x="473" y="258"/>
                  </a:lnTo>
                  <a:lnTo>
                    <a:pt x="471" y="258"/>
                  </a:lnTo>
                  <a:lnTo>
                    <a:pt x="473" y="260"/>
                  </a:lnTo>
                  <a:lnTo>
                    <a:pt x="473" y="262"/>
                  </a:lnTo>
                  <a:lnTo>
                    <a:pt x="475" y="263"/>
                  </a:lnTo>
                  <a:lnTo>
                    <a:pt x="475" y="265"/>
                  </a:lnTo>
                  <a:lnTo>
                    <a:pt x="480" y="265"/>
                  </a:lnTo>
                  <a:lnTo>
                    <a:pt x="480" y="264"/>
                  </a:lnTo>
                  <a:lnTo>
                    <a:pt x="482" y="265"/>
                  </a:lnTo>
                  <a:lnTo>
                    <a:pt x="482" y="268"/>
                  </a:lnTo>
                  <a:lnTo>
                    <a:pt x="484" y="268"/>
                  </a:lnTo>
                  <a:lnTo>
                    <a:pt x="486" y="266"/>
                  </a:lnTo>
                  <a:lnTo>
                    <a:pt x="482" y="257"/>
                  </a:lnTo>
                  <a:lnTo>
                    <a:pt x="482" y="256"/>
                  </a:lnTo>
                  <a:lnTo>
                    <a:pt x="480" y="254"/>
                  </a:lnTo>
                  <a:lnTo>
                    <a:pt x="482" y="254"/>
                  </a:lnTo>
                  <a:lnTo>
                    <a:pt x="480" y="251"/>
                  </a:lnTo>
                  <a:lnTo>
                    <a:pt x="482" y="250"/>
                  </a:lnTo>
                  <a:lnTo>
                    <a:pt x="486" y="259"/>
                  </a:lnTo>
                  <a:lnTo>
                    <a:pt x="488" y="259"/>
                  </a:lnTo>
                  <a:lnTo>
                    <a:pt x="488" y="262"/>
                  </a:lnTo>
                  <a:lnTo>
                    <a:pt x="490" y="265"/>
                  </a:lnTo>
                  <a:lnTo>
                    <a:pt x="494" y="266"/>
                  </a:lnTo>
                  <a:lnTo>
                    <a:pt x="499" y="268"/>
                  </a:lnTo>
                  <a:lnTo>
                    <a:pt x="501" y="267"/>
                  </a:lnTo>
                  <a:lnTo>
                    <a:pt x="501" y="268"/>
                  </a:lnTo>
                  <a:lnTo>
                    <a:pt x="501" y="270"/>
                  </a:lnTo>
                  <a:lnTo>
                    <a:pt x="503" y="271"/>
                  </a:lnTo>
                  <a:lnTo>
                    <a:pt x="505" y="271"/>
                  </a:lnTo>
                  <a:lnTo>
                    <a:pt x="507" y="270"/>
                  </a:lnTo>
                  <a:lnTo>
                    <a:pt x="507" y="268"/>
                  </a:lnTo>
                  <a:lnTo>
                    <a:pt x="509" y="268"/>
                  </a:lnTo>
                  <a:lnTo>
                    <a:pt x="507" y="271"/>
                  </a:lnTo>
                  <a:lnTo>
                    <a:pt x="509" y="270"/>
                  </a:lnTo>
                  <a:lnTo>
                    <a:pt x="511" y="271"/>
                  </a:lnTo>
                  <a:lnTo>
                    <a:pt x="507" y="272"/>
                  </a:lnTo>
                  <a:lnTo>
                    <a:pt x="505" y="272"/>
                  </a:lnTo>
                  <a:lnTo>
                    <a:pt x="505" y="273"/>
                  </a:lnTo>
                  <a:lnTo>
                    <a:pt x="507" y="274"/>
                  </a:lnTo>
                  <a:lnTo>
                    <a:pt x="509" y="274"/>
                  </a:lnTo>
                  <a:lnTo>
                    <a:pt x="509" y="273"/>
                  </a:lnTo>
                  <a:lnTo>
                    <a:pt x="513" y="273"/>
                  </a:lnTo>
                  <a:lnTo>
                    <a:pt x="515" y="273"/>
                  </a:lnTo>
                  <a:lnTo>
                    <a:pt x="513" y="273"/>
                  </a:lnTo>
                  <a:lnTo>
                    <a:pt x="511" y="273"/>
                  </a:lnTo>
                  <a:lnTo>
                    <a:pt x="509" y="274"/>
                  </a:lnTo>
                  <a:lnTo>
                    <a:pt x="511" y="274"/>
                  </a:lnTo>
                  <a:lnTo>
                    <a:pt x="513" y="276"/>
                  </a:lnTo>
                  <a:lnTo>
                    <a:pt x="515" y="276"/>
                  </a:lnTo>
                  <a:lnTo>
                    <a:pt x="515" y="278"/>
                  </a:lnTo>
                  <a:lnTo>
                    <a:pt x="518" y="279"/>
                  </a:lnTo>
                  <a:lnTo>
                    <a:pt x="515" y="279"/>
                  </a:lnTo>
                  <a:lnTo>
                    <a:pt x="515" y="278"/>
                  </a:lnTo>
                  <a:lnTo>
                    <a:pt x="509" y="276"/>
                  </a:lnTo>
                  <a:lnTo>
                    <a:pt x="509" y="278"/>
                  </a:lnTo>
                  <a:lnTo>
                    <a:pt x="511" y="278"/>
                  </a:lnTo>
                  <a:lnTo>
                    <a:pt x="511" y="279"/>
                  </a:lnTo>
                  <a:lnTo>
                    <a:pt x="511" y="280"/>
                  </a:lnTo>
                  <a:lnTo>
                    <a:pt x="511" y="281"/>
                  </a:lnTo>
                  <a:lnTo>
                    <a:pt x="513" y="281"/>
                  </a:lnTo>
                  <a:lnTo>
                    <a:pt x="515" y="281"/>
                  </a:lnTo>
                  <a:lnTo>
                    <a:pt x="515" y="282"/>
                  </a:lnTo>
                  <a:lnTo>
                    <a:pt x="511" y="282"/>
                  </a:lnTo>
                  <a:lnTo>
                    <a:pt x="511" y="283"/>
                  </a:lnTo>
                  <a:lnTo>
                    <a:pt x="513" y="284"/>
                  </a:lnTo>
                  <a:lnTo>
                    <a:pt x="515" y="284"/>
                  </a:lnTo>
                  <a:lnTo>
                    <a:pt x="518" y="286"/>
                  </a:lnTo>
                  <a:lnTo>
                    <a:pt x="520" y="284"/>
                  </a:lnTo>
                  <a:lnTo>
                    <a:pt x="520" y="286"/>
                  </a:lnTo>
                  <a:lnTo>
                    <a:pt x="522" y="287"/>
                  </a:lnTo>
                  <a:lnTo>
                    <a:pt x="518" y="286"/>
                  </a:lnTo>
                  <a:lnTo>
                    <a:pt x="518" y="287"/>
                  </a:lnTo>
                  <a:lnTo>
                    <a:pt x="522" y="289"/>
                  </a:lnTo>
                  <a:lnTo>
                    <a:pt x="524" y="289"/>
                  </a:lnTo>
                  <a:lnTo>
                    <a:pt x="526" y="289"/>
                  </a:lnTo>
                  <a:lnTo>
                    <a:pt x="526" y="290"/>
                  </a:lnTo>
                  <a:lnTo>
                    <a:pt x="528" y="291"/>
                  </a:lnTo>
                  <a:lnTo>
                    <a:pt x="528" y="294"/>
                  </a:lnTo>
                  <a:lnTo>
                    <a:pt x="530" y="295"/>
                  </a:lnTo>
                  <a:lnTo>
                    <a:pt x="532" y="296"/>
                  </a:lnTo>
                  <a:lnTo>
                    <a:pt x="534" y="297"/>
                  </a:lnTo>
                  <a:lnTo>
                    <a:pt x="539" y="298"/>
                  </a:lnTo>
                  <a:lnTo>
                    <a:pt x="534" y="298"/>
                  </a:lnTo>
                  <a:lnTo>
                    <a:pt x="532" y="299"/>
                  </a:lnTo>
                  <a:lnTo>
                    <a:pt x="532" y="300"/>
                  </a:lnTo>
                  <a:lnTo>
                    <a:pt x="532" y="304"/>
                  </a:lnTo>
                  <a:lnTo>
                    <a:pt x="530" y="304"/>
                  </a:lnTo>
                  <a:lnTo>
                    <a:pt x="528" y="305"/>
                  </a:lnTo>
                  <a:lnTo>
                    <a:pt x="530" y="306"/>
                  </a:lnTo>
                  <a:lnTo>
                    <a:pt x="532" y="307"/>
                  </a:lnTo>
                  <a:lnTo>
                    <a:pt x="532" y="306"/>
                  </a:lnTo>
                  <a:lnTo>
                    <a:pt x="534" y="306"/>
                  </a:lnTo>
                  <a:lnTo>
                    <a:pt x="534" y="305"/>
                  </a:lnTo>
                  <a:lnTo>
                    <a:pt x="537" y="304"/>
                  </a:lnTo>
                  <a:lnTo>
                    <a:pt x="537" y="303"/>
                  </a:lnTo>
                  <a:lnTo>
                    <a:pt x="537" y="302"/>
                  </a:lnTo>
                  <a:lnTo>
                    <a:pt x="539" y="302"/>
                  </a:lnTo>
                  <a:lnTo>
                    <a:pt x="541" y="302"/>
                  </a:lnTo>
                  <a:lnTo>
                    <a:pt x="543" y="300"/>
                  </a:lnTo>
                  <a:lnTo>
                    <a:pt x="545" y="299"/>
                  </a:lnTo>
                  <a:lnTo>
                    <a:pt x="547" y="300"/>
                  </a:lnTo>
                  <a:lnTo>
                    <a:pt x="545" y="300"/>
                  </a:lnTo>
                  <a:lnTo>
                    <a:pt x="545" y="302"/>
                  </a:lnTo>
                  <a:lnTo>
                    <a:pt x="547" y="303"/>
                  </a:lnTo>
                  <a:lnTo>
                    <a:pt x="549" y="305"/>
                  </a:lnTo>
                  <a:lnTo>
                    <a:pt x="549" y="306"/>
                  </a:lnTo>
                  <a:lnTo>
                    <a:pt x="549" y="307"/>
                  </a:lnTo>
                  <a:lnTo>
                    <a:pt x="549" y="311"/>
                  </a:lnTo>
                  <a:lnTo>
                    <a:pt x="551" y="311"/>
                  </a:lnTo>
                  <a:lnTo>
                    <a:pt x="553" y="311"/>
                  </a:lnTo>
                  <a:lnTo>
                    <a:pt x="555" y="313"/>
                  </a:lnTo>
                  <a:lnTo>
                    <a:pt x="553" y="313"/>
                  </a:lnTo>
                  <a:lnTo>
                    <a:pt x="553" y="314"/>
                  </a:lnTo>
                  <a:lnTo>
                    <a:pt x="551" y="314"/>
                  </a:lnTo>
                  <a:lnTo>
                    <a:pt x="549" y="314"/>
                  </a:lnTo>
                  <a:lnTo>
                    <a:pt x="549" y="318"/>
                  </a:lnTo>
                  <a:lnTo>
                    <a:pt x="549" y="319"/>
                  </a:lnTo>
                  <a:lnTo>
                    <a:pt x="551" y="316"/>
                  </a:lnTo>
                  <a:lnTo>
                    <a:pt x="551" y="318"/>
                  </a:lnTo>
                  <a:lnTo>
                    <a:pt x="553" y="318"/>
                  </a:lnTo>
                  <a:lnTo>
                    <a:pt x="555" y="316"/>
                  </a:lnTo>
                  <a:lnTo>
                    <a:pt x="560" y="314"/>
                  </a:lnTo>
                  <a:lnTo>
                    <a:pt x="562" y="314"/>
                  </a:lnTo>
                  <a:lnTo>
                    <a:pt x="562" y="315"/>
                  </a:lnTo>
                  <a:lnTo>
                    <a:pt x="562" y="316"/>
                  </a:lnTo>
                  <a:lnTo>
                    <a:pt x="560" y="318"/>
                  </a:lnTo>
                  <a:lnTo>
                    <a:pt x="560" y="319"/>
                  </a:lnTo>
                  <a:lnTo>
                    <a:pt x="562" y="320"/>
                  </a:lnTo>
                  <a:lnTo>
                    <a:pt x="560" y="319"/>
                  </a:lnTo>
                  <a:lnTo>
                    <a:pt x="558" y="320"/>
                  </a:lnTo>
                  <a:lnTo>
                    <a:pt x="558" y="321"/>
                  </a:lnTo>
                  <a:lnTo>
                    <a:pt x="555" y="321"/>
                  </a:lnTo>
                  <a:lnTo>
                    <a:pt x="555" y="323"/>
                  </a:lnTo>
                  <a:lnTo>
                    <a:pt x="558" y="323"/>
                  </a:lnTo>
                  <a:lnTo>
                    <a:pt x="560" y="326"/>
                  </a:lnTo>
                  <a:lnTo>
                    <a:pt x="564" y="326"/>
                  </a:lnTo>
                  <a:lnTo>
                    <a:pt x="564" y="327"/>
                  </a:lnTo>
                  <a:lnTo>
                    <a:pt x="562" y="327"/>
                  </a:lnTo>
                  <a:lnTo>
                    <a:pt x="562" y="328"/>
                  </a:lnTo>
                  <a:lnTo>
                    <a:pt x="562" y="329"/>
                  </a:lnTo>
                  <a:lnTo>
                    <a:pt x="566" y="332"/>
                  </a:lnTo>
                  <a:lnTo>
                    <a:pt x="568" y="334"/>
                  </a:lnTo>
                  <a:lnTo>
                    <a:pt x="572" y="336"/>
                  </a:lnTo>
                  <a:lnTo>
                    <a:pt x="572" y="337"/>
                  </a:lnTo>
                  <a:lnTo>
                    <a:pt x="574" y="337"/>
                  </a:lnTo>
                  <a:lnTo>
                    <a:pt x="574" y="336"/>
                  </a:lnTo>
                  <a:lnTo>
                    <a:pt x="577" y="336"/>
                  </a:lnTo>
                  <a:lnTo>
                    <a:pt x="577" y="337"/>
                  </a:lnTo>
                  <a:lnTo>
                    <a:pt x="577" y="340"/>
                  </a:lnTo>
                  <a:lnTo>
                    <a:pt x="574" y="343"/>
                  </a:lnTo>
                  <a:lnTo>
                    <a:pt x="577" y="344"/>
                  </a:lnTo>
                  <a:lnTo>
                    <a:pt x="579" y="346"/>
                  </a:lnTo>
                  <a:lnTo>
                    <a:pt x="581" y="346"/>
                  </a:lnTo>
                  <a:lnTo>
                    <a:pt x="581" y="348"/>
                  </a:lnTo>
                  <a:lnTo>
                    <a:pt x="583" y="348"/>
                  </a:lnTo>
                  <a:lnTo>
                    <a:pt x="587" y="348"/>
                  </a:lnTo>
                  <a:lnTo>
                    <a:pt x="589" y="348"/>
                  </a:lnTo>
                  <a:lnTo>
                    <a:pt x="589" y="350"/>
                  </a:lnTo>
                  <a:lnTo>
                    <a:pt x="587" y="351"/>
                  </a:lnTo>
                  <a:lnTo>
                    <a:pt x="591" y="351"/>
                  </a:lnTo>
                  <a:lnTo>
                    <a:pt x="593" y="350"/>
                  </a:lnTo>
                  <a:lnTo>
                    <a:pt x="593" y="351"/>
                  </a:lnTo>
                  <a:lnTo>
                    <a:pt x="593" y="352"/>
                  </a:lnTo>
                  <a:lnTo>
                    <a:pt x="595" y="352"/>
                  </a:lnTo>
                  <a:lnTo>
                    <a:pt x="595" y="353"/>
                  </a:lnTo>
                  <a:lnTo>
                    <a:pt x="593" y="355"/>
                  </a:lnTo>
                  <a:lnTo>
                    <a:pt x="595" y="355"/>
                  </a:lnTo>
                  <a:lnTo>
                    <a:pt x="595" y="360"/>
                  </a:lnTo>
                  <a:lnTo>
                    <a:pt x="595" y="361"/>
                  </a:lnTo>
                  <a:lnTo>
                    <a:pt x="598" y="360"/>
                  </a:lnTo>
                  <a:lnTo>
                    <a:pt x="600" y="359"/>
                  </a:lnTo>
                  <a:lnTo>
                    <a:pt x="602" y="360"/>
                  </a:lnTo>
                  <a:lnTo>
                    <a:pt x="600" y="361"/>
                  </a:lnTo>
                  <a:lnTo>
                    <a:pt x="604" y="362"/>
                  </a:lnTo>
                  <a:lnTo>
                    <a:pt x="602" y="362"/>
                  </a:lnTo>
                  <a:lnTo>
                    <a:pt x="600" y="362"/>
                  </a:lnTo>
                  <a:lnTo>
                    <a:pt x="598" y="363"/>
                  </a:lnTo>
                  <a:lnTo>
                    <a:pt x="595" y="363"/>
                  </a:lnTo>
                  <a:lnTo>
                    <a:pt x="600" y="363"/>
                  </a:lnTo>
                  <a:lnTo>
                    <a:pt x="602" y="364"/>
                  </a:lnTo>
                  <a:lnTo>
                    <a:pt x="600" y="364"/>
                  </a:lnTo>
                  <a:lnTo>
                    <a:pt x="598" y="364"/>
                  </a:lnTo>
                  <a:lnTo>
                    <a:pt x="595" y="366"/>
                  </a:lnTo>
                  <a:lnTo>
                    <a:pt x="598" y="367"/>
                  </a:lnTo>
                  <a:lnTo>
                    <a:pt x="600" y="368"/>
                  </a:lnTo>
                  <a:lnTo>
                    <a:pt x="606" y="370"/>
                  </a:lnTo>
                  <a:lnTo>
                    <a:pt x="606" y="369"/>
                  </a:lnTo>
                  <a:lnTo>
                    <a:pt x="610" y="369"/>
                  </a:lnTo>
                  <a:lnTo>
                    <a:pt x="612" y="369"/>
                  </a:lnTo>
                  <a:lnTo>
                    <a:pt x="614" y="368"/>
                  </a:lnTo>
                  <a:lnTo>
                    <a:pt x="619" y="369"/>
                  </a:lnTo>
                  <a:lnTo>
                    <a:pt x="619" y="370"/>
                  </a:lnTo>
                  <a:lnTo>
                    <a:pt x="617" y="370"/>
                  </a:lnTo>
                  <a:lnTo>
                    <a:pt x="619" y="370"/>
                  </a:lnTo>
                  <a:lnTo>
                    <a:pt x="621" y="371"/>
                  </a:lnTo>
                  <a:lnTo>
                    <a:pt x="619" y="372"/>
                  </a:lnTo>
                  <a:lnTo>
                    <a:pt x="623" y="372"/>
                  </a:lnTo>
                  <a:lnTo>
                    <a:pt x="614" y="374"/>
                  </a:lnTo>
                  <a:lnTo>
                    <a:pt x="617" y="375"/>
                  </a:lnTo>
                  <a:lnTo>
                    <a:pt x="625" y="375"/>
                  </a:lnTo>
                  <a:lnTo>
                    <a:pt x="627" y="375"/>
                  </a:lnTo>
                  <a:lnTo>
                    <a:pt x="627" y="374"/>
                  </a:lnTo>
                  <a:lnTo>
                    <a:pt x="629" y="375"/>
                  </a:lnTo>
                  <a:lnTo>
                    <a:pt x="633" y="375"/>
                  </a:lnTo>
                  <a:lnTo>
                    <a:pt x="635" y="374"/>
                  </a:lnTo>
                  <a:lnTo>
                    <a:pt x="638" y="376"/>
                  </a:lnTo>
                  <a:lnTo>
                    <a:pt x="640" y="376"/>
                  </a:lnTo>
                  <a:lnTo>
                    <a:pt x="642" y="376"/>
                  </a:lnTo>
                  <a:lnTo>
                    <a:pt x="642" y="377"/>
                  </a:lnTo>
                  <a:lnTo>
                    <a:pt x="642" y="378"/>
                  </a:lnTo>
                  <a:lnTo>
                    <a:pt x="642" y="379"/>
                  </a:lnTo>
                  <a:lnTo>
                    <a:pt x="640" y="380"/>
                  </a:lnTo>
                  <a:lnTo>
                    <a:pt x="646" y="383"/>
                  </a:lnTo>
                  <a:lnTo>
                    <a:pt x="648" y="383"/>
                  </a:lnTo>
                  <a:lnTo>
                    <a:pt x="650" y="383"/>
                  </a:lnTo>
                  <a:lnTo>
                    <a:pt x="650" y="382"/>
                  </a:lnTo>
                  <a:lnTo>
                    <a:pt x="652" y="383"/>
                  </a:lnTo>
                  <a:lnTo>
                    <a:pt x="652" y="382"/>
                  </a:lnTo>
                  <a:lnTo>
                    <a:pt x="652" y="380"/>
                  </a:lnTo>
                  <a:lnTo>
                    <a:pt x="652" y="382"/>
                  </a:lnTo>
                  <a:lnTo>
                    <a:pt x="654" y="383"/>
                  </a:lnTo>
                  <a:lnTo>
                    <a:pt x="654" y="384"/>
                  </a:lnTo>
                  <a:lnTo>
                    <a:pt x="654" y="385"/>
                  </a:lnTo>
                  <a:lnTo>
                    <a:pt x="657" y="385"/>
                  </a:lnTo>
                  <a:lnTo>
                    <a:pt x="657" y="386"/>
                  </a:lnTo>
                  <a:lnTo>
                    <a:pt x="657" y="387"/>
                  </a:lnTo>
                  <a:lnTo>
                    <a:pt x="659" y="388"/>
                  </a:lnTo>
                  <a:lnTo>
                    <a:pt x="661" y="386"/>
                  </a:lnTo>
                  <a:lnTo>
                    <a:pt x="663" y="385"/>
                  </a:lnTo>
                  <a:lnTo>
                    <a:pt x="663" y="384"/>
                  </a:lnTo>
                  <a:lnTo>
                    <a:pt x="665" y="385"/>
                  </a:lnTo>
                  <a:lnTo>
                    <a:pt x="663" y="388"/>
                  </a:lnTo>
                  <a:lnTo>
                    <a:pt x="663" y="390"/>
                  </a:lnTo>
                  <a:lnTo>
                    <a:pt x="665" y="390"/>
                  </a:lnTo>
                  <a:lnTo>
                    <a:pt x="667" y="391"/>
                  </a:lnTo>
                  <a:lnTo>
                    <a:pt x="671" y="390"/>
                  </a:lnTo>
                  <a:lnTo>
                    <a:pt x="671" y="391"/>
                  </a:lnTo>
                  <a:lnTo>
                    <a:pt x="669" y="391"/>
                  </a:lnTo>
                  <a:lnTo>
                    <a:pt x="667" y="392"/>
                  </a:lnTo>
                  <a:lnTo>
                    <a:pt x="665" y="392"/>
                  </a:lnTo>
                  <a:lnTo>
                    <a:pt x="667" y="393"/>
                  </a:lnTo>
                  <a:lnTo>
                    <a:pt x="667" y="392"/>
                  </a:lnTo>
                  <a:lnTo>
                    <a:pt x="669" y="393"/>
                  </a:lnTo>
                  <a:lnTo>
                    <a:pt x="669" y="394"/>
                  </a:lnTo>
                  <a:lnTo>
                    <a:pt x="671" y="395"/>
                  </a:lnTo>
                  <a:lnTo>
                    <a:pt x="673" y="395"/>
                  </a:lnTo>
                  <a:lnTo>
                    <a:pt x="675" y="396"/>
                  </a:lnTo>
                  <a:lnTo>
                    <a:pt x="678" y="396"/>
                  </a:lnTo>
                  <a:lnTo>
                    <a:pt x="678" y="398"/>
                  </a:lnTo>
                  <a:lnTo>
                    <a:pt x="675" y="396"/>
                  </a:lnTo>
                  <a:lnTo>
                    <a:pt x="675" y="399"/>
                  </a:lnTo>
                  <a:lnTo>
                    <a:pt x="673" y="399"/>
                  </a:lnTo>
                  <a:lnTo>
                    <a:pt x="673" y="400"/>
                  </a:lnTo>
                  <a:lnTo>
                    <a:pt x="675" y="401"/>
                  </a:lnTo>
                  <a:lnTo>
                    <a:pt x="678" y="403"/>
                  </a:lnTo>
                  <a:lnTo>
                    <a:pt x="678" y="408"/>
                  </a:lnTo>
                  <a:lnTo>
                    <a:pt x="675" y="408"/>
                  </a:lnTo>
                  <a:lnTo>
                    <a:pt x="675" y="407"/>
                  </a:lnTo>
                  <a:lnTo>
                    <a:pt x="673" y="407"/>
                  </a:lnTo>
                  <a:lnTo>
                    <a:pt x="671" y="409"/>
                  </a:lnTo>
                  <a:lnTo>
                    <a:pt x="669" y="410"/>
                  </a:lnTo>
                  <a:lnTo>
                    <a:pt x="667" y="411"/>
                  </a:lnTo>
                  <a:lnTo>
                    <a:pt x="669" y="411"/>
                  </a:lnTo>
                  <a:lnTo>
                    <a:pt x="669" y="412"/>
                  </a:lnTo>
                  <a:lnTo>
                    <a:pt x="667" y="412"/>
                  </a:lnTo>
                  <a:lnTo>
                    <a:pt x="667" y="410"/>
                  </a:lnTo>
                  <a:lnTo>
                    <a:pt x="669" y="407"/>
                  </a:lnTo>
                  <a:lnTo>
                    <a:pt x="671" y="407"/>
                  </a:lnTo>
                  <a:lnTo>
                    <a:pt x="671" y="404"/>
                  </a:lnTo>
                  <a:lnTo>
                    <a:pt x="671" y="403"/>
                  </a:lnTo>
                  <a:lnTo>
                    <a:pt x="667" y="404"/>
                  </a:lnTo>
                  <a:lnTo>
                    <a:pt x="665" y="403"/>
                  </a:lnTo>
                  <a:lnTo>
                    <a:pt x="654" y="403"/>
                  </a:lnTo>
                  <a:lnTo>
                    <a:pt x="644" y="400"/>
                  </a:lnTo>
                  <a:lnTo>
                    <a:pt x="642" y="401"/>
                  </a:lnTo>
                  <a:lnTo>
                    <a:pt x="642" y="402"/>
                  </a:lnTo>
                  <a:lnTo>
                    <a:pt x="642" y="404"/>
                  </a:lnTo>
                  <a:lnTo>
                    <a:pt x="644" y="407"/>
                  </a:lnTo>
                  <a:lnTo>
                    <a:pt x="646" y="408"/>
                  </a:lnTo>
                  <a:lnTo>
                    <a:pt x="650" y="417"/>
                  </a:lnTo>
                  <a:lnTo>
                    <a:pt x="652" y="416"/>
                  </a:lnTo>
                  <a:lnTo>
                    <a:pt x="652" y="417"/>
                  </a:lnTo>
                  <a:lnTo>
                    <a:pt x="652" y="418"/>
                  </a:lnTo>
                  <a:lnTo>
                    <a:pt x="652" y="419"/>
                  </a:lnTo>
                  <a:lnTo>
                    <a:pt x="652" y="420"/>
                  </a:lnTo>
                  <a:lnTo>
                    <a:pt x="654" y="420"/>
                  </a:lnTo>
                  <a:lnTo>
                    <a:pt x="654" y="423"/>
                  </a:lnTo>
                  <a:lnTo>
                    <a:pt x="654" y="424"/>
                  </a:lnTo>
                  <a:lnTo>
                    <a:pt x="652" y="424"/>
                  </a:lnTo>
                  <a:lnTo>
                    <a:pt x="652" y="422"/>
                  </a:lnTo>
                  <a:lnTo>
                    <a:pt x="652" y="424"/>
                  </a:lnTo>
                  <a:lnTo>
                    <a:pt x="652" y="425"/>
                  </a:lnTo>
                  <a:lnTo>
                    <a:pt x="654" y="425"/>
                  </a:lnTo>
                  <a:lnTo>
                    <a:pt x="661" y="425"/>
                  </a:lnTo>
                  <a:lnTo>
                    <a:pt x="663" y="426"/>
                  </a:lnTo>
                  <a:lnTo>
                    <a:pt x="663" y="427"/>
                  </a:lnTo>
                  <a:lnTo>
                    <a:pt x="661" y="426"/>
                  </a:lnTo>
                  <a:lnTo>
                    <a:pt x="654" y="427"/>
                  </a:lnTo>
                  <a:lnTo>
                    <a:pt x="652" y="431"/>
                  </a:lnTo>
                  <a:lnTo>
                    <a:pt x="654" y="432"/>
                  </a:lnTo>
                  <a:lnTo>
                    <a:pt x="654" y="433"/>
                  </a:lnTo>
                  <a:lnTo>
                    <a:pt x="654" y="434"/>
                  </a:lnTo>
                  <a:lnTo>
                    <a:pt x="652" y="435"/>
                  </a:lnTo>
                  <a:lnTo>
                    <a:pt x="650" y="457"/>
                  </a:lnTo>
                  <a:lnTo>
                    <a:pt x="650" y="458"/>
                  </a:lnTo>
                  <a:lnTo>
                    <a:pt x="648" y="458"/>
                  </a:lnTo>
                  <a:lnTo>
                    <a:pt x="646" y="460"/>
                  </a:lnTo>
                  <a:lnTo>
                    <a:pt x="646" y="464"/>
                  </a:lnTo>
                  <a:lnTo>
                    <a:pt x="652" y="480"/>
                  </a:lnTo>
                  <a:lnTo>
                    <a:pt x="650" y="485"/>
                  </a:lnTo>
                  <a:lnTo>
                    <a:pt x="648" y="489"/>
                  </a:lnTo>
                  <a:lnTo>
                    <a:pt x="648" y="491"/>
                  </a:lnTo>
                  <a:lnTo>
                    <a:pt x="650" y="492"/>
                  </a:lnTo>
                  <a:lnTo>
                    <a:pt x="657" y="498"/>
                  </a:lnTo>
                  <a:lnTo>
                    <a:pt x="657" y="499"/>
                  </a:lnTo>
                  <a:lnTo>
                    <a:pt x="659" y="506"/>
                  </a:lnTo>
                  <a:lnTo>
                    <a:pt x="667" y="512"/>
                  </a:lnTo>
                  <a:lnTo>
                    <a:pt x="667" y="513"/>
                  </a:lnTo>
                  <a:lnTo>
                    <a:pt x="667" y="514"/>
                  </a:lnTo>
                  <a:lnTo>
                    <a:pt x="669" y="514"/>
                  </a:lnTo>
                  <a:lnTo>
                    <a:pt x="671" y="515"/>
                  </a:lnTo>
                  <a:lnTo>
                    <a:pt x="673" y="516"/>
                  </a:lnTo>
                  <a:lnTo>
                    <a:pt x="675" y="515"/>
                  </a:lnTo>
                  <a:lnTo>
                    <a:pt x="675" y="513"/>
                  </a:lnTo>
                  <a:lnTo>
                    <a:pt x="678" y="513"/>
                  </a:lnTo>
                  <a:lnTo>
                    <a:pt x="682" y="514"/>
                  </a:lnTo>
                  <a:lnTo>
                    <a:pt x="680" y="515"/>
                  </a:lnTo>
                  <a:lnTo>
                    <a:pt x="678" y="515"/>
                  </a:lnTo>
                  <a:lnTo>
                    <a:pt x="678" y="516"/>
                  </a:lnTo>
                  <a:lnTo>
                    <a:pt x="680" y="520"/>
                  </a:lnTo>
                  <a:lnTo>
                    <a:pt x="678" y="519"/>
                  </a:lnTo>
                  <a:lnTo>
                    <a:pt x="675" y="517"/>
                  </a:lnTo>
                  <a:lnTo>
                    <a:pt x="675" y="519"/>
                  </a:lnTo>
                  <a:lnTo>
                    <a:pt x="678" y="523"/>
                  </a:lnTo>
                  <a:lnTo>
                    <a:pt x="680" y="525"/>
                  </a:lnTo>
                  <a:lnTo>
                    <a:pt x="684" y="525"/>
                  </a:lnTo>
                  <a:lnTo>
                    <a:pt x="684" y="527"/>
                  </a:lnTo>
                  <a:lnTo>
                    <a:pt x="684" y="529"/>
                  </a:lnTo>
                  <a:lnTo>
                    <a:pt x="684" y="531"/>
                  </a:lnTo>
                  <a:lnTo>
                    <a:pt x="697" y="540"/>
                  </a:lnTo>
                  <a:lnTo>
                    <a:pt x="699" y="540"/>
                  </a:lnTo>
                  <a:lnTo>
                    <a:pt x="699" y="543"/>
                  </a:lnTo>
                  <a:lnTo>
                    <a:pt x="701" y="543"/>
                  </a:lnTo>
                  <a:lnTo>
                    <a:pt x="703" y="544"/>
                  </a:lnTo>
                  <a:lnTo>
                    <a:pt x="703" y="545"/>
                  </a:lnTo>
                  <a:lnTo>
                    <a:pt x="703" y="548"/>
                  </a:lnTo>
                  <a:lnTo>
                    <a:pt x="703" y="549"/>
                  </a:lnTo>
                  <a:lnTo>
                    <a:pt x="711" y="551"/>
                  </a:lnTo>
                  <a:lnTo>
                    <a:pt x="713" y="551"/>
                  </a:lnTo>
                  <a:lnTo>
                    <a:pt x="715" y="551"/>
                  </a:lnTo>
                  <a:lnTo>
                    <a:pt x="718" y="551"/>
                  </a:lnTo>
                  <a:lnTo>
                    <a:pt x="722" y="552"/>
                  </a:lnTo>
                  <a:lnTo>
                    <a:pt x="724" y="553"/>
                  </a:lnTo>
                  <a:lnTo>
                    <a:pt x="728" y="554"/>
                  </a:lnTo>
                  <a:lnTo>
                    <a:pt x="730" y="555"/>
                  </a:lnTo>
                  <a:lnTo>
                    <a:pt x="730" y="554"/>
                  </a:lnTo>
                  <a:lnTo>
                    <a:pt x="732" y="554"/>
                  </a:lnTo>
                  <a:lnTo>
                    <a:pt x="734" y="555"/>
                  </a:lnTo>
                  <a:lnTo>
                    <a:pt x="737" y="556"/>
                  </a:lnTo>
                  <a:lnTo>
                    <a:pt x="737" y="557"/>
                  </a:lnTo>
                  <a:lnTo>
                    <a:pt x="739" y="557"/>
                  </a:lnTo>
                  <a:lnTo>
                    <a:pt x="751" y="563"/>
                  </a:lnTo>
                  <a:lnTo>
                    <a:pt x="753" y="564"/>
                  </a:lnTo>
                  <a:lnTo>
                    <a:pt x="753" y="569"/>
                  </a:lnTo>
                  <a:lnTo>
                    <a:pt x="756" y="570"/>
                  </a:lnTo>
                  <a:lnTo>
                    <a:pt x="756" y="571"/>
                  </a:lnTo>
                  <a:lnTo>
                    <a:pt x="758" y="572"/>
                  </a:lnTo>
                  <a:lnTo>
                    <a:pt x="758" y="573"/>
                  </a:lnTo>
                  <a:lnTo>
                    <a:pt x="760" y="575"/>
                  </a:lnTo>
                  <a:lnTo>
                    <a:pt x="762" y="575"/>
                  </a:lnTo>
                  <a:lnTo>
                    <a:pt x="762" y="576"/>
                  </a:lnTo>
                  <a:lnTo>
                    <a:pt x="762" y="578"/>
                  </a:lnTo>
                  <a:lnTo>
                    <a:pt x="768" y="583"/>
                  </a:lnTo>
                  <a:lnTo>
                    <a:pt x="768" y="584"/>
                  </a:lnTo>
                  <a:lnTo>
                    <a:pt x="768" y="585"/>
                  </a:lnTo>
                  <a:lnTo>
                    <a:pt x="770" y="585"/>
                  </a:lnTo>
                  <a:lnTo>
                    <a:pt x="770" y="587"/>
                  </a:lnTo>
                  <a:lnTo>
                    <a:pt x="770" y="588"/>
                  </a:lnTo>
                  <a:lnTo>
                    <a:pt x="772" y="589"/>
                  </a:lnTo>
                  <a:lnTo>
                    <a:pt x="772" y="588"/>
                  </a:lnTo>
                  <a:lnTo>
                    <a:pt x="777" y="595"/>
                  </a:lnTo>
                  <a:lnTo>
                    <a:pt x="779" y="595"/>
                  </a:lnTo>
                  <a:lnTo>
                    <a:pt x="781" y="596"/>
                  </a:lnTo>
                  <a:lnTo>
                    <a:pt x="783" y="596"/>
                  </a:lnTo>
                  <a:lnTo>
                    <a:pt x="785" y="597"/>
                  </a:lnTo>
                  <a:lnTo>
                    <a:pt x="787" y="597"/>
                  </a:lnTo>
                  <a:lnTo>
                    <a:pt x="789" y="601"/>
                  </a:lnTo>
                  <a:lnTo>
                    <a:pt x="791" y="601"/>
                  </a:lnTo>
                  <a:lnTo>
                    <a:pt x="793" y="603"/>
                  </a:lnTo>
                  <a:lnTo>
                    <a:pt x="800" y="607"/>
                  </a:lnTo>
                  <a:lnTo>
                    <a:pt x="800" y="609"/>
                  </a:lnTo>
                  <a:lnTo>
                    <a:pt x="800" y="610"/>
                  </a:lnTo>
                  <a:lnTo>
                    <a:pt x="800" y="611"/>
                  </a:lnTo>
                  <a:lnTo>
                    <a:pt x="798" y="611"/>
                  </a:lnTo>
                  <a:lnTo>
                    <a:pt x="798" y="612"/>
                  </a:lnTo>
                  <a:lnTo>
                    <a:pt x="800" y="612"/>
                  </a:lnTo>
                  <a:lnTo>
                    <a:pt x="798" y="612"/>
                  </a:lnTo>
                  <a:lnTo>
                    <a:pt x="791" y="613"/>
                  </a:lnTo>
                  <a:lnTo>
                    <a:pt x="787" y="612"/>
                  </a:lnTo>
                  <a:lnTo>
                    <a:pt x="787" y="613"/>
                  </a:lnTo>
                  <a:lnTo>
                    <a:pt x="791" y="615"/>
                  </a:lnTo>
                  <a:lnTo>
                    <a:pt x="793" y="616"/>
                  </a:lnTo>
                  <a:lnTo>
                    <a:pt x="796" y="618"/>
                  </a:lnTo>
                  <a:lnTo>
                    <a:pt x="798" y="618"/>
                  </a:lnTo>
                  <a:lnTo>
                    <a:pt x="800" y="619"/>
                  </a:lnTo>
                  <a:lnTo>
                    <a:pt x="804" y="620"/>
                  </a:lnTo>
                  <a:lnTo>
                    <a:pt x="806" y="621"/>
                  </a:lnTo>
                  <a:lnTo>
                    <a:pt x="808" y="621"/>
                  </a:lnTo>
                  <a:lnTo>
                    <a:pt x="810" y="623"/>
                  </a:lnTo>
                  <a:lnTo>
                    <a:pt x="814" y="620"/>
                  </a:lnTo>
                  <a:lnTo>
                    <a:pt x="814" y="621"/>
                  </a:lnTo>
                  <a:lnTo>
                    <a:pt x="814" y="623"/>
                  </a:lnTo>
                  <a:lnTo>
                    <a:pt x="819" y="625"/>
                  </a:lnTo>
                  <a:lnTo>
                    <a:pt x="823" y="627"/>
                  </a:lnTo>
                  <a:lnTo>
                    <a:pt x="825" y="627"/>
                  </a:lnTo>
                  <a:lnTo>
                    <a:pt x="829" y="631"/>
                  </a:lnTo>
                  <a:lnTo>
                    <a:pt x="829" y="635"/>
                  </a:lnTo>
                  <a:lnTo>
                    <a:pt x="827" y="639"/>
                  </a:lnTo>
                  <a:lnTo>
                    <a:pt x="827" y="640"/>
                  </a:lnTo>
                  <a:lnTo>
                    <a:pt x="829" y="639"/>
                  </a:lnTo>
                  <a:lnTo>
                    <a:pt x="829" y="640"/>
                  </a:lnTo>
                  <a:lnTo>
                    <a:pt x="831" y="640"/>
                  </a:lnTo>
                  <a:lnTo>
                    <a:pt x="833" y="640"/>
                  </a:lnTo>
                  <a:lnTo>
                    <a:pt x="833" y="641"/>
                  </a:lnTo>
                  <a:lnTo>
                    <a:pt x="833" y="642"/>
                  </a:lnTo>
                  <a:lnTo>
                    <a:pt x="836" y="642"/>
                  </a:lnTo>
                  <a:lnTo>
                    <a:pt x="836" y="643"/>
                  </a:lnTo>
                  <a:lnTo>
                    <a:pt x="850" y="649"/>
                  </a:lnTo>
                  <a:lnTo>
                    <a:pt x="852" y="650"/>
                  </a:lnTo>
                  <a:lnTo>
                    <a:pt x="857" y="651"/>
                  </a:lnTo>
                  <a:lnTo>
                    <a:pt x="859" y="655"/>
                  </a:lnTo>
                  <a:lnTo>
                    <a:pt x="861" y="656"/>
                  </a:lnTo>
                  <a:lnTo>
                    <a:pt x="863" y="656"/>
                  </a:lnTo>
                  <a:lnTo>
                    <a:pt x="865" y="655"/>
                  </a:lnTo>
                  <a:lnTo>
                    <a:pt x="867" y="652"/>
                  </a:lnTo>
                  <a:lnTo>
                    <a:pt x="867" y="651"/>
                  </a:lnTo>
                  <a:lnTo>
                    <a:pt x="863" y="648"/>
                  </a:lnTo>
                  <a:lnTo>
                    <a:pt x="863" y="647"/>
                  </a:lnTo>
                  <a:lnTo>
                    <a:pt x="857" y="644"/>
                  </a:lnTo>
                  <a:lnTo>
                    <a:pt x="854" y="645"/>
                  </a:lnTo>
                  <a:lnTo>
                    <a:pt x="852" y="644"/>
                  </a:lnTo>
                  <a:lnTo>
                    <a:pt x="850" y="642"/>
                  </a:lnTo>
                  <a:lnTo>
                    <a:pt x="848" y="642"/>
                  </a:lnTo>
                  <a:lnTo>
                    <a:pt x="848" y="639"/>
                  </a:lnTo>
                  <a:lnTo>
                    <a:pt x="846" y="636"/>
                  </a:lnTo>
                  <a:lnTo>
                    <a:pt x="846" y="633"/>
                  </a:lnTo>
                  <a:lnTo>
                    <a:pt x="844" y="633"/>
                  </a:lnTo>
                  <a:lnTo>
                    <a:pt x="842" y="631"/>
                  </a:lnTo>
                  <a:lnTo>
                    <a:pt x="840" y="626"/>
                  </a:lnTo>
                  <a:lnTo>
                    <a:pt x="838" y="623"/>
                  </a:lnTo>
                  <a:lnTo>
                    <a:pt x="836" y="621"/>
                  </a:lnTo>
                  <a:lnTo>
                    <a:pt x="833" y="621"/>
                  </a:lnTo>
                  <a:lnTo>
                    <a:pt x="833" y="624"/>
                  </a:lnTo>
                  <a:lnTo>
                    <a:pt x="836" y="624"/>
                  </a:lnTo>
                  <a:lnTo>
                    <a:pt x="833" y="624"/>
                  </a:lnTo>
                  <a:lnTo>
                    <a:pt x="833" y="623"/>
                  </a:lnTo>
                  <a:lnTo>
                    <a:pt x="831" y="620"/>
                  </a:lnTo>
                  <a:lnTo>
                    <a:pt x="831" y="619"/>
                  </a:lnTo>
                  <a:lnTo>
                    <a:pt x="829" y="619"/>
                  </a:lnTo>
                  <a:lnTo>
                    <a:pt x="827" y="618"/>
                  </a:lnTo>
                  <a:lnTo>
                    <a:pt x="827" y="617"/>
                  </a:lnTo>
                  <a:lnTo>
                    <a:pt x="825" y="616"/>
                  </a:lnTo>
                  <a:lnTo>
                    <a:pt x="821" y="612"/>
                  </a:lnTo>
                  <a:lnTo>
                    <a:pt x="819" y="608"/>
                  </a:lnTo>
                  <a:lnTo>
                    <a:pt x="817" y="607"/>
                  </a:lnTo>
                  <a:lnTo>
                    <a:pt x="814" y="605"/>
                  </a:lnTo>
                  <a:lnTo>
                    <a:pt x="812" y="603"/>
                  </a:lnTo>
                  <a:lnTo>
                    <a:pt x="810" y="603"/>
                  </a:lnTo>
                  <a:lnTo>
                    <a:pt x="808" y="603"/>
                  </a:lnTo>
                  <a:lnTo>
                    <a:pt x="806" y="601"/>
                  </a:lnTo>
                  <a:lnTo>
                    <a:pt x="806" y="600"/>
                  </a:lnTo>
                  <a:lnTo>
                    <a:pt x="800" y="596"/>
                  </a:lnTo>
                  <a:lnTo>
                    <a:pt x="800" y="595"/>
                  </a:lnTo>
                  <a:lnTo>
                    <a:pt x="798" y="595"/>
                  </a:lnTo>
                  <a:lnTo>
                    <a:pt x="796" y="595"/>
                  </a:lnTo>
                  <a:lnTo>
                    <a:pt x="793" y="592"/>
                  </a:lnTo>
                  <a:lnTo>
                    <a:pt x="791" y="584"/>
                  </a:lnTo>
                  <a:lnTo>
                    <a:pt x="789" y="583"/>
                  </a:lnTo>
                  <a:lnTo>
                    <a:pt x="789" y="578"/>
                  </a:lnTo>
                  <a:lnTo>
                    <a:pt x="789" y="577"/>
                  </a:lnTo>
                  <a:lnTo>
                    <a:pt x="787" y="576"/>
                  </a:lnTo>
                  <a:lnTo>
                    <a:pt x="791" y="576"/>
                  </a:lnTo>
                  <a:lnTo>
                    <a:pt x="793" y="577"/>
                  </a:lnTo>
                  <a:lnTo>
                    <a:pt x="796" y="577"/>
                  </a:lnTo>
                  <a:lnTo>
                    <a:pt x="796" y="578"/>
                  </a:lnTo>
                  <a:lnTo>
                    <a:pt x="800" y="579"/>
                  </a:lnTo>
                  <a:lnTo>
                    <a:pt x="804" y="578"/>
                  </a:lnTo>
                  <a:lnTo>
                    <a:pt x="806" y="579"/>
                  </a:lnTo>
                  <a:lnTo>
                    <a:pt x="806" y="580"/>
                  </a:lnTo>
                  <a:lnTo>
                    <a:pt x="812" y="581"/>
                  </a:lnTo>
                  <a:lnTo>
                    <a:pt x="814" y="583"/>
                  </a:lnTo>
                  <a:lnTo>
                    <a:pt x="814" y="586"/>
                  </a:lnTo>
                  <a:lnTo>
                    <a:pt x="817" y="588"/>
                  </a:lnTo>
                  <a:lnTo>
                    <a:pt x="817" y="589"/>
                  </a:lnTo>
                  <a:lnTo>
                    <a:pt x="819" y="591"/>
                  </a:lnTo>
                  <a:lnTo>
                    <a:pt x="819" y="593"/>
                  </a:lnTo>
                  <a:lnTo>
                    <a:pt x="821" y="594"/>
                  </a:lnTo>
                  <a:lnTo>
                    <a:pt x="823" y="595"/>
                  </a:lnTo>
                  <a:lnTo>
                    <a:pt x="823" y="597"/>
                  </a:lnTo>
                  <a:lnTo>
                    <a:pt x="825" y="599"/>
                  </a:lnTo>
                  <a:lnTo>
                    <a:pt x="827" y="600"/>
                  </a:lnTo>
                  <a:lnTo>
                    <a:pt x="829" y="602"/>
                  </a:lnTo>
                  <a:lnTo>
                    <a:pt x="831" y="603"/>
                  </a:lnTo>
                  <a:lnTo>
                    <a:pt x="831" y="605"/>
                  </a:lnTo>
                  <a:lnTo>
                    <a:pt x="836" y="607"/>
                  </a:lnTo>
                  <a:lnTo>
                    <a:pt x="838" y="608"/>
                  </a:lnTo>
                  <a:lnTo>
                    <a:pt x="842" y="610"/>
                  </a:lnTo>
                  <a:lnTo>
                    <a:pt x="844" y="611"/>
                  </a:lnTo>
                  <a:lnTo>
                    <a:pt x="850" y="612"/>
                  </a:lnTo>
                  <a:lnTo>
                    <a:pt x="850" y="615"/>
                  </a:lnTo>
                  <a:lnTo>
                    <a:pt x="850" y="616"/>
                  </a:lnTo>
                  <a:lnTo>
                    <a:pt x="854" y="618"/>
                  </a:lnTo>
                  <a:lnTo>
                    <a:pt x="859" y="619"/>
                  </a:lnTo>
                  <a:lnTo>
                    <a:pt x="863" y="621"/>
                  </a:lnTo>
                  <a:lnTo>
                    <a:pt x="863" y="623"/>
                  </a:lnTo>
                  <a:lnTo>
                    <a:pt x="867" y="623"/>
                  </a:lnTo>
                  <a:lnTo>
                    <a:pt x="869" y="624"/>
                  </a:lnTo>
                  <a:lnTo>
                    <a:pt x="871" y="625"/>
                  </a:lnTo>
                  <a:lnTo>
                    <a:pt x="871" y="626"/>
                  </a:lnTo>
                  <a:lnTo>
                    <a:pt x="871" y="627"/>
                  </a:lnTo>
                  <a:lnTo>
                    <a:pt x="869" y="628"/>
                  </a:lnTo>
                  <a:lnTo>
                    <a:pt x="869" y="631"/>
                  </a:lnTo>
                  <a:lnTo>
                    <a:pt x="869" y="632"/>
                  </a:lnTo>
                  <a:lnTo>
                    <a:pt x="871" y="633"/>
                  </a:lnTo>
                  <a:lnTo>
                    <a:pt x="873" y="633"/>
                  </a:lnTo>
                  <a:lnTo>
                    <a:pt x="876" y="632"/>
                  </a:lnTo>
                  <a:lnTo>
                    <a:pt x="876" y="634"/>
                  </a:lnTo>
                  <a:lnTo>
                    <a:pt x="882" y="636"/>
                  </a:lnTo>
                  <a:lnTo>
                    <a:pt x="884" y="636"/>
                  </a:lnTo>
                  <a:lnTo>
                    <a:pt x="886" y="635"/>
                  </a:lnTo>
                  <a:lnTo>
                    <a:pt x="890" y="639"/>
                  </a:lnTo>
                  <a:lnTo>
                    <a:pt x="890" y="641"/>
                  </a:lnTo>
                  <a:lnTo>
                    <a:pt x="890" y="642"/>
                  </a:lnTo>
                  <a:lnTo>
                    <a:pt x="907" y="649"/>
                  </a:lnTo>
                  <a:lnTo>
                    <a:pt x="907" y="650"/>
                  </a:lnTo>
                  <a:lnTo>
                    <a:pt x="909" y="650"/>
                  </a:lnTo>
                  <a:lnTo>
                    <a:pt x="911" y="653"/>
                  </a:lnTo>
                  <a:lnTo>
                    <a:pt x="924" y="659"/>
                  </a:lnTo>
                  <a:lnTo>
                    <a:pt x="924" y="660"/>
                  </a:lnTo>
                  <a:lnTo>
                    <a:pt x="924" y="661"/>
                  </a:lnTo>
                  <a:lnTo>
                    <a:pt x="926" y="665"/>
                  </a:lnTo>
                  <a:lnTo>
                    <a:pt x="928" y="666"/>
                  </a:lnTo>
                  <a:lnTo>
                    <a:pt x="928" y="667"/>
                  </a:lnTo>
                  <a:lnTo>
                    <a:pt x="930" y="668"/>
                  </a:lnTo>
                  <a:lnTo>
                    <a:pt x="930" y="670"/>
                  </a:lnTo>
                  <a:lnTo>
                    <a:pt x="930" y="672"/>
                  </a:lnTo>
                  <a:lnTo>
                    <a:pt x="928" y="674"/>
                  </a:lnTo>
                  <a:lnTo>
                    <a:pt x="930" y="675"/>
                  </a:lnTo>
                  <a:lnTo>
                    <a:pt x="930" y="676"/>
                  </a:lnTo>
                  <a:lnTo>
                    <a:pt x="926" y="677"/>
                  </a:lnTo>
                  <a:lnTo>
                    <a:pt x="924" y="677"/>
                  </a:lnTo>
                  <a:lnTo>
                    <a:pt x="926" y="678"/>
                  </a:lnTo>
                  <a:lnTo>
                    <a:pt x="928" y="683"/>
                  </a:lnTo>
                  <a:lnTo>
                    <a:pt x="939" y="688"/>
                  </a:lnTo>
                  <a:lnTo>
                    <a:pt x="943" y="689"/>
                  </a:lnTo>
                  <a:lnTo>
                    <a:pt x="945" y="689"/>
                  </a:lnTo>
                  <a:lnTo>
                    <a:pt x="949" y="690"/>
                  </a:lnTo>
                  <a:lnTo>
                    <a:pt x="951" y="691"/>
                  </a:lnTo>
                  <a:lnTo>
                    <a:pt x="953" y="692"/>
                  </a:lnTo>
                  <a:lnTo>
                    <a:pt x="953" y="693"/>
                  </a:lnTo>
                  <a:lnTo>
                    <a:pt x="956" y="693"/>
                  </a:lnTo>
                  <a:lnTo>
                    <a:pt x="956" y="694"/>
                  </a:lnTo>
                  <a:lnTo>
                    <a:pt x="958" y="694"/>
                  </a:lnTo>
                  <a:lnTo>
                    <a:pt x="962" y="696"/>
                  </a:lnTo>
                  <a:lnTo>
                    <a:pt x="964" y="696"/>
                  </a:lnTo>
                  <a:lnTo>
                    <a:pt x="964" y="697"/>
                  </a:lnTo>
                  <a:lnTo>
                    <a:pt x="977" y="698"/>
                  </a:lnTo>
                  <a:lnTo>
                    <a:pt x="979" y="698"/>
                  </a:lnTo>
                  <a:lnTo>
                    <a:pt x="983" y="699"/>
                  </a:lnTo>
                  <a:lnTo>
                    <a:pt x="985" y="700"/>
                  </a:lnTo>
                  <a:lnTo>
                    <a:pt x="985" y="701"/>
                  </a:lnTo>
                  <a:lnTo>
                    <a:pt x="987" y="701"/>
                  </a:lnTo>
                  <a:lnTo>
                    <a:pt x="991" y="702"/>
                  </a:lnTo>
                  <a:lnTo>
                    <a:pt x="991" y="704"/>
                  </a:lnTo>
                  <a:lnTo>
                    <a:pt x="993" y="705"/>
                  </a:lnTo>
                  <a:lnTo>
                    <a:pt x="996" y="704"/>
                  </a:lnTo>
                  <a:lnTo>
                    <a:pt x="1023" y="709"/>
                  </a:lnTo>
                  <a:lnTo>
                    <a:pt x="1025" y="709"/>
                  </a:lnTo>
                  <a:lnTo>
                    <a:pt x="1036" y="713"/>
                  </a:lnTo>
                  <a:lnTo>
                    <a:pt x="1036" y="714"/>
                  </a:lnTo>
                  <a:lnTo>
                    <a:pt x="1038" y="714"/>
                  </a:lnTo>
                  <a:lnTo>
                    <a:pt x="1040" y="714"/>
                  </a:lnTo>
                  <a:lnTo>
                    <a:pt x="1057" y="716"/>
                  </a:lnTo>
                  <a:lnTo>
                    <a:pt x="1059" y="717"/>
                  </a:lnTo>
                  <a:lnTo>
                    <a:pt x="1065" y="717"/>
                  </a:lnTo>
                  <a:lnTo>
                    <a:pt x="1065" y="716"/>
                  </a:lnTo>
                  <a:lnTo>
                    <a:pt x="1067" y="716"/>
                  </a:lnTo>
                  <a:lnTo>
                    <a:pt x="1073" y="715"/>
                  </a:lnTo>
                  <a:lnTo>
                    <a:pt x="1078" y="713"/>
                  </a:lnTo>
                  <a:lnTo>
                    <a:pt x="1082" y="713"/>
                  </a:lnTo>
                  <a:lnTo>
                    <a:pt x="1086" y="713"/>
                  </a:lnTo>
                  <a:lnTo>
                    <a:pt x="1101" y="716"/>
                  </a:lnTo>
                  <a:lnTo>
                    <a:pt x="1122" y="725"/>
                  </a:lnTo>
                  <a:lnTo>
                    <a:pt x="1122" y="726"/>
                  </a:lnTo>
                  <a:lnTo>
                    <a:pt x="1124" y="726"/>
                  </a:lnTo>
                  <a:lnTo>
                    <a:pt x="1126" y="728"/>
                  </a:lnTo>
                  <a:lnTo>
                    <a:pt x="1135" y="731"/>
                  </a:lnTo>
                  <a:lnTo>
                    <a:pt x="1151" y="732"/>
                  </a:lnTo>
                  <a:lnTo>
                    <a:pt x="1153" y="732"/>
                  </a:lnTo>
                  <a:lnTo>
                    <a:pt x="1175" y="737"/>
                  </a:lnTo>
                  <a:lnTo>
                    <a:pt x="1181" y="737"/>
                  </a:lnTo>
                  <a:lnTo>
                    <a:pt x="1185" y="736"/>
                  </a:lnTo>
                  <a:lnTo>
                    <a:pt x="1187" y="736"/>
                  </a:lnTo>
                  <a:lnTo>
                    <a:pt x="1189" y="736"/>
                  </a:lnTo>
                  <a:lnTo>
                    <a:pt x="1191" y="736"/>
                  </a:lnTo>
                  <a:lnTo>
                    <a:pt x="1191" y="737"/>
                  </a:lnTo>
                  <a:lnTo>
                    <a:pt x="1194" y="738"/>
                  </a:lnTo>
                  <a:lnTo>
                    <a:pt x="1189" y="738"/>
                  </a:lnTo>
                  <a:lnTo>
                    <a:pt x="1189" y="739"/>
                  </a:lnTo>
                  <a:lnTo>
                    <a:pt x="1189" y="740"/>
                  </a:lnTo>
                  <a:lnTo>
                    <a:pt x="1215" y="753"/>
                  </a:lnTo>
                  <a:lnTo>
                    <a:pt x="1217" y="754"/>
                  </a:lnTo>
                  <a:lnTo>
                    <a:pt x="1219" y="754"/>
                  </a:lnTo>
                  <a:lnTo>
                    <a:pt x="1217" y="754"/>
                  </a:lnTo>
                  <a:lnTo>
                    <a:pt x="1217" y="755"/>
                  </a:lnTo>
                  <a:lnTo>
                    <a:pt x="1215" y="755"/>
                  </a:lnTo>
                  <a:lnTo>
                    <a:pt x="1215" y="756"/>
                  </a:lnTo>
                  <a:lnTo>
                    <a:pt x="1217" y="756"/>
                  </a:lnTo>
                  <a:lnTo>
                    <a:pt x="1217" y="758"/>
                  </a:lnTo>
                  <a:lnTo>
                    <a:pt x="1215" y="758"/>
                  </a:lnTo>
                  <a:lnTo>
                    <a:pt x="1215" y="760"/>
                  </a:lnTo>
                  <a:lnTo>
                    <a:pt x="1217" y="762"/>
                  </a:lnTo>
                  <a:lnTo>
                    <a:pt x="1219" y="764"/>
                  </a:lnTo>
                  <a:lnTo>
                    <a:pt x="1221" y="764"/>
                  </a:lnTo>
                  <a:lnTo>
                    <a:pt x="1227" y="766"/>
                  </a:lnTo>
                  <a:lnTo>
                    <a:pt x="1229" y="764"/>
                  </a:lnTo>
                  <a:lnTo>
                    <a:pt x="1227" y="764"/>
                  </a:lnTo>
                  <a:lnTo>
                    <a:pt x="1225" y="763"/>
                  </a:lnTo>
                  <a:lnTo>
                    <a:pt x="1227" y="762"/>
                  </a:lnTo>
                  <a:lnTo>
                    <a:pt x="1229" y="762"/>
                  </a:lnTo>
                  <a:lnTo>
                    <a:pt x="1231" y="763"/>
                  </a:lnTo>
                  <a:lnTo>
                    <a:pt x="1234" y="765"/>
                  </a:lnTo>
                  <a:lnTo>
                    <a:pt x="1236" y="766"/>
                  </a:lnTo>
                  <a:lnTo>
                    <a:pt x="1242" y="769"/>
                  </a:lnTo>
                  <a:lnTo>
                    <a:pt x="1246" y="770"/>
                  </a:lnTo>
                  <a:lnTo>
                    <a:pt x="1248" y="774"/>
                  </a:lnTo>
                  <a:lnTo>
                    <a:pt x="1250" y="776"/>
                  </a:lnTo>
                  <a:lnTo>
                    <a:pt x="1252" y="776"/>
                  </a:lnTo>
                  <a:lnTo>
                    <a:pt x="1252" y="773"/>
                  </a:lnTo>
                  <a:lnTo>
                    <a:pt x="1255" y="773"/>
                  </a:lnTo>
                  <a:lnTo>
                    <a:pt x="1255" y="774"/>
                  </a:lnTo>
                  <a:lnTo>
                    <a:pt x="1257" y="777"/>
                  </a:lnTo>
                  <a:lnTo>
                    <a:pt x="1259" y="778"/>
                  </a:lnTo>
                  <a:lnTo>
                    <a:pt x="1261" y="777"/>
                  </a:lnTo>
                  <a:lnTo>
                    <a:pt x="1276" y="778"/>
                  </a:lnTo>
                  <a:lnTo>
                    <a:pt x="1282" y="782"/>
                  </a:lnTo>
                  <a:lnTo>
                    <a:pt x="1284" y="782"/>
                  </a:lnTo>
                  <a:lnTo>
                    <a:pt x="1284" y="781"/>
                  </a:lnTo>
                  <a:lnTo>
                    <a:pt x="1286" y="781"/>
                  </a:lnTo>
                  <a:lnTo>
                    <a:pt x="1288" y="786"/>
                  </a:lnTo>
                  <a:lnTo>
                    <a:pt x="1295" y="786"/>
                  </a:lnTo>
                  <a:lnTo>
                    <a:pt x="1301" y="784"/>
                  </a:lnTo>
                  <a:lnTo>
                    <a:pt x="1299" y="782"/>
                  </a:lnTo>
                  <a:lnTo>
                    <a:pt x="1295" y="780"/>
                  </a:lnTo>
                  <a:lnTo>
                    <a:pt x="1295" y="779"/>
                  </a:lnTo>
                  <a:lnTo>
                    <a:pt x="1295" y="778"/>
                  </a:lnTo>
                  <a:lnTo>
                    <a:pt x="1299" y="777"/>
                  </a:lnTo>
                  <a:lnTo>
                    <a:pt x="1301" y="777"/>
                  </a:lnTo>
                  <a:lnTo>
                    <a:pt x="1303" y="776"/>
                  </a:lnTo>
                  <a:lnTo>
                    <a:pt x="1309" y="772"/>
                  </a:lnTo>
                  <a:lnTo>
                    <a:pt x="1311" y="771"/>
                  </a:lnTo>
                  <a:lnTo>
                    <a:pt x="1314" y="771"/>
                  </a:lnTo>
                  <a:lnTo>
                    <a:pt x="1322" y="774"/>
                  </a:lnTo>
                  <a:lnTo>
                    <a:pt x="1326" y="776"/>
                  </a:lnTo>
                  <a:lnTo>
                    <a:pt x="1328" y="776"/>
                  </a:lnTo>
                  <a:lnTo>
                    <a:pt x="1330" y="776"/>
                  </a:lnTo>
                  <a:lnTo>
                    <a:pt x="1330" y="777"/>
                  </a:lnTo>
                  <a:lnTo>
                    <a:pt x="1326" y="778"/>
                  </a:lnTo>
                  <a:lnTo>
                    <a:pt x="1326" y="780"/>
                  </a:lnTo>
                  <a:lnTo>
                    <a:pt x="1326" y="781"/>
                  </a:lnTo>
                  <a:lnTo>
                    <a:pt x="1330" y="784"/>
                  </a:lnTo>
                  <a:lnTo>
                    <a:pt x="1332" y="785"/>
                  </a:lnTo>
                  <a:lnTo>
                    <a:pt x="1337" y="789"/>
                  </a:lnTo>
                  <a:lnTo>
                    <a:pt x="1339" y="790"/>
                  </a:lnTo>
                  <a:lnTo>
                    <a:pt x="1341" y="792"/>
                  </a:lnTo>
                  <a:lnTo>
                    <a:pt x="1341" y="797"/>
                  </a:lnTo>
                  <a:lnTo>
                    <a:pt x="1339" y="798"/>
                  </a:lnTo>
                  <a:lnTo>
                    <a:pt x="1339" y="800"/>
                  </a:lnTo>
                  <a:lnTo>
                    <a:pt x="1341" y="808"/>
                  </a:lnTo>
                  <a:lnTo>
                    <a:pt x="1339" y="811"/>
                  </a:lnTo>
                  <a:lnTo>
                    <a:pt x="1339" y="812"/>
                  </a:lnTo>
                  <a:lnTo>
                    <a:pt x="1341" y="812"/>
                  </a:lnTo>
                  <a:lnTo>
                    <a:pt x="1345" y="812"/>
                  </a:lnTo>
                  <a:lnTo>
                    <a:pt x="1347" y="812"/>
                  </a:lnTo>
                  <a:lnTo>
                    <a:pt x="1347" y="813"/>
                  </a:lnTo>
                  <a:lnTo>
                    <a:pt x="1339" y="818"/>
                  </a:lnTo>
                  <a:lnTo>
                    <a:pt x="1337" y="821"/>
                  </a:lnTo>
                  <a:lnTo>
                    <a:pt x="1335" y="821"/>
                  </a:lnTo>
                  <a:lnTo>
                    <a:pt x="1332" y="822"/>
                  </a:lnTo>
                  <a:lnTo>
                    <a:pt x="1328" y="822"/>
                  </a:lnTo>
                  <a:lnTo>
                    <a:pt x="1324" y="824"/>
                  </a:lnTo>
                  <a:lnTo>
                    <a:pt x="1322" y="827"/>
                  </a:lnTo>
                  <a:lnTo>
                    <a:pt x="1322" y="828"/>
                  </a:lnTo>
                  <a:lnTo>
                    <a:pt x="1320" y="829"/>
                  </a:lnTo>
                  <a:lnTo>
                    <a:pt x="1318" y="829"/>
                  </a:lnTo>
                  <a:lnTo>
                    <a:pt x="1318" y="830"/>
                  </a:lnTo>
                  <a:lnTo>
                    <a:pt x="1318" y="832"/>
                  </a:lnTo>
                  <a:lnTo>
                    <a:pt x="1318" y="833"/>
                  </a:lnTo>
                  <a:lnTo>
                    <a:pt x="1318" y="834"/>
                  </a:lnTo>
                  <a:lnTo>
                    <a:pt x="1314" y="834"/>
                  </a:lnTo>
                  <a:lnTo>
                    <a:pt x="1311" y="835"/>
                  </a:lnTo>
                  <a:lnTo>
                    <a:pt x="1309" y="836"/>
                  </a:lnTo>
                  <a:lnTo>
                    <a:pt x="1307" y="837"/>
                  </a:lnTo>
                  <a:lnTo>
                    <a:pt x="1301" y="837"/>
                  </a:lnTo>
                  <a:lnTo>
                    <a:pt x="1301" y="842"/>
                  </a:lnTo>
                  <a:lnTo>
                    <a:pt x="1297" y="845"/>
                  </a:lnTo>
                  <a:lnTo>
                    <a:pt x="1297" y="849"/>
                  </a:lnTo>
                  <a:lnTo>
                    <a:pt x="1295" y="850"/>
                  </a:lnTo>
                  <a:lnTo>
                    <a:pt x="1290" y="851"/>
                  </a:lnTo>
                  <a:lnTo>
                    <a:pt x="1290" y="852"/>
                  </a:lnTo>
                  <a:lnTo>
                    <a:pt x="1290" y="861"/>
                  </a:lnTo>
                  <a:lnTo>
                    <a:pt x="1292" y="862"/>
                  </a:lnTo>
                  <a:lnTo>
                    <a:pt x="1295" y="864"/>
                  </a:lnTo>
                  <a:lnTo>
                    <a:pt x="1297" y="865"/>
                  </a:lnTo>
                  <a:lnTo>
                    <a:pt x="1303" y="861"/>
                  </a:lnTo>
                  <a:lnTo>
                    <a:pt x="1303" y="862"/>
                  </a:lnTo>
                  <a:lnTo>
                    <a:pt x="1305" y="864"/>
                  </a:lnTo>
                  <a:lnTo>
                    <a:pt x="1303" y="868"/>
                  </a:lnTo>
                  <a:lnTo>
                    <a:pt x="1301" y="869"/>
                  </a:lnTo>
                  <a:lnTo>
                    <a:pt x="1297" y="870"/>
                  </a:lnTo>
                  <a:lnTo>
                    <a:pt x="1284" y="877"/>
                  </a:lnTo>
                  <a:lnTo>
                    <a:pt x="1282" y="880"/>
                  </a:lnTo>
                  <a:lnTo>
                    <a:pt x="1284" y="882"/>
                  </a:lnTo>
                  <a:lnTo>
                    <a:pt x="1284" y="883"/>
                  </a:lnTo>
                  <a:lnTo>
                    <a:pt x="1286" y="885"/>
                  </a:lnTo>
                  <a:lnTo>
                    <a:pt x="1288" y="887"/>
                  </a:lnTo>
                  <a:lnTo>
                    <a:pt x="1288" y="889"/>
                  </a:lnTo>
                  <a:lnTo>
                    <a:pt x="1286" y="890"/>
                  </a:lnTo>
                  <a:lnTo>
                    <a:pt x="1286" y="891"/>
                  </a:lnTo>
                  <a:lnTo>
                    <a:pt x="1303" y="898"/>
                  </a:lnTo>
                  <a:lnTo>
                    <a:pt x="1305" y="899"/>
                  </a:lnTo>
                  <a:lnTo>
                    <a:pt x="1307" y="900"/>
                  </a:lnTo>
                  <a:lnTo>
                    <a:pt x="1309" y="906"/>
                  </a:lnTo>
                  <a:lnTo>
                    <a:pt x="1318" y="910"/>
                  </a:lnTo>
                  <a:lnTo>
                    <a:pt x="1337" y="935"/>
                  </a:lnTo>
                  <a:lnTo>
                    <a:pt x="1339" y="937"/>
                  </a:lnTo>
                  <a:lnTo>
                    <a:pt x="1356" y="950"/>
                  </a:lnTo>
                  <a:lnTo>
                    <a:pt x="1358" y="954"/>
                  </a:lnTo>
                  <a:lnTo>
                    <a:pt x="1356" y="955"/>
                  </a:lnTo>
                  <a:lnTo>
                    <a:pt x="1356" y="956"/>
                  </a:lnTo>
                  <a:lnTo>
                    <a:pt x="1356" y="957"/>
                  </a:lnTo>
                  <a:lnTo>
                    <a:pt x="1372" y="967"/>
                  </a:lnTo>
                  <a:lnTo>
                    <a:pt x="1413" y="979"/>
                  </a:lnTo>
                  <a:lnTo>
                    <a:pt x="1415" y="979"/>
                  </a:lnTo>
                  <a:lnTo>
                    <a:pt x="1440" y="990"/>
                  </a:lnTo>
                  <a:lnTo>
                    <a:pt x="1442" y="990"/>
                  </a:lnTo>
                  <a:lnTo>
                    <a:pt x="1448" y="1018"/>
                  </a:lnTo>
                  <a:lnTo>
                    <a:pt x="1444" y="1030"/>
                  </a:lnTo>
                  <a:lnTo>
                    <a:pt x="1444" y="1031"/>
                  </a:lnTo>
                  <a:lnTo>
                    <a:pt x="1442" y="1031"/>
                  </a:lnTo>
                  <a:lnTo>
                    <a:pt x="1442" y="1033"/>
                  </a:lnTo>
                  <a:lnTo>
                    <a:pt x="1440" y="1035"/>
                  </a:lnTo>
                  <a:lnTo>
                    <a:pt x="1442" y="1036"/>
                  </a:lnTo>
                  <a:lnTo>
                    <a:pt x="1442" y="1053"/>
                  </a:lnTo>
                  <a:lnTo>
                    <a:pt x="1440" y="1053"/>
                  </a:lnTo>
                  <a:lnTo>
                    <a:pt x="1438" y="1055"/>
                  </a:lnTo>
                  <a:lnTo>
                    <a:pt x="1440" y="1060"/>
                  </a:lnTo>
                  <a:lnTo>
                    <a:pt x="1438" y="1067"/>
                  </a:lnTo>
                  <a:lnTo>
                    <a:pt x="1436" y="1069"/>
                  </a:lnTo>
                  <a:lnTo>
                    <a:pt x="1436" y="1071"/>
                  </a:lnTo>
                  <a:lnTo>
                    <a:pt x="1434" y="1074"/>
                  </a:lnTo>
                  <a:lnTo>
                    <a:pt x="1429" y="1082"/>
                  </a:lnTo>
                  <a:lnTo>
                    <a:pt x="1425" y="1085"/>
                  </a:lnTo>
                  <a:lnTo>
                    <a:pt x="1425" y="1086"/>
                  </a:lnTo>
                  <a:lnTo>
                    <a:pt x="1429" y="1093"/>
                  </a:lnTo>
                  <a:lnTo>
                    <a:pt x="1427" y="1095"/>
                  </a:lnTo>
                  <a:lnTo>
                    <a:pt x="1425" y="1097"/>
                  </a:lnTo>
                  <a:lnTo>
                    <a:pt x="1427" y="1120"/>
                  </a:lnTo>
                  <a:lnTo>
                    <a:pt x="1425" y="1124"/>
                  </a:lnTo>
                  <a:lnTo>
                    <a:pt x="1425" y="1130"/>
                  </a:lnTo>
                  <a:lnTo>
                    <a:pt x="1423" y="1131"/>
                  </a:lnTo>
                  <a:lnTo>
                    <a:pt x="1421" y="1135"/>
                  </a:lnTo>
                  <a:lnTo>
                    <a:pt x="1421" y="1136"/>
                  </a:lnTo>
                  <a:lnTo>
                    <a:pt x="1406" y="1158"/>
                  </a:lnTo>
                  <a:lnTo>
                    <a:pt x="1404" y="1158"/>
                  </a:lnTo>
                  <a:lnTo>
                    <a:pt x="1404" y="1157"/>
                  </a:lnTo>
                  <a:lnTo>
                    <a:pt x="1402" y="1158"/>
                  </a:lnTo>
                  <a:lnTo>
                    <a:pt x="1402" y="1163"/>
                  </a:lnTo>
                  <a:lnTo>
                    <a:pt x="1400" y="1164"/>
                  </a:lnTo>
                  <a:lnTo>
                    <a:pt x="1398" y="1163"/>
                  </a:lnTo>
                  <a:lnTo>
                    <a:pt x="1396" y="1164"/>
                  </a:lnTo>
                  <a:lnTo>
                    <a:pt x="1396" y="1170"/>
                  </a:lnTo>
                  <a:lnTo>
                    <a:pt x="1398" y="1173"/>
                  </a:lnTo>
                  <a:lnTo>
                    <a:pt x="1398" y="1176"/>
                  </a:lnTo>
                  <a:lnTo>
                    <a:pt x="1396" y="1178"/>
                  </a:lnTo>
                  <a:lnTo>
                    <a:pt x="1398" y="1180"/>
                  </a:lnTo>
                  <a:lnTo>
                    <a:pt x="1400" y="1187"/>
                  </a:lnTo>
                  <a:lnTo>
                    <a:pt x="1400" y="1188"/>
                  </a:lnTo>
                  <a:lnTo>
                    <a:pt x="1398" y="1189"/>
                  </a:lnTo>
                  <a:lnTo>
                    <a:pt x="1398" y="1190"/>
                  </a:lnTo>
                  <a:lnTo>
                    <a:pt x="1396" y="1191"/>
                  </a:lnTo>
                  <a:lnTo>
                    <a:pt x="1394" y="1207"/>
                  </a:lnTo>
                  <a:lnTo>
                    <a:pt x="1394" y="1208"/>
                  </a:lnTo>
                  <a:lnTo>
                    <a:pt x="1396" y="1208"/>
                  </a:lnTo>
                  <a:lnTo>
                    <a:pt x="1396" y="1210"/>
                  </a:lnTo>
                  <a:lnTo>
                    <a:pt x="1400" y="1211"/>
                  </a:lnTo>
                  <a:lnTo>
                    <a:pt x="1402" y="1211"/>
                  </a:lnTo>
                  <a:lnTo>
                    <a:pt x="1404" y="1210"/>
                  </a:lnTo>
                  <a:lnTo>
                    <a:pt x="1404" y="1208"/>
                  </a:lnTo>
                  <a:lnTo>
                    <a:pt x="1406" y="1208"/>
                  </a:lnTo>
                  <a:lnTo>
                    <a:pt x="1408" y="1208"/>
                  </a:lnTo>
                  <a:lnTo>
                    <a:pt x="1410" y="1210"/>
                  </a:lnTo>
                  <a:lnTo>
                    <a:pt x="1413" y="1210"/>
                  </a:lnTo>
                  <a:lnTo>
                    <a:pt x="1415" y="1210"/>
                  </a:lnTo>
                  <a:lnTo>
                    <a:pt x="1415" y="1211"/>
                  </a:lnTo>
                  <a:lnTo>
                    <a:pt x="1413" y="1211"/>
                  </a:lnTo>
                  <a:lnTo>
                    <a:pt x="1410" y="1212"/>
                  </a:lnTo>
                  <a:lnTo>
                    <a:pt x="1408" y="1213"/>
                  </a:lnTo>
                  <a:lnTo>
                    <a:pt x="1410" y="1213"/>
                  </a:lnTo>
                  <a:lnTo>
                    <a:pt x="1413" y="1213"/>
                  </a:lnTo>
                  <a:lnTo>
                    <a:pt x="1415" y="1219"/>
                  </a:lnTo>
                  <a:lnTo>
                    <a:pt x="1413" y="1216"/>
                  </a:lnTo>
                  <a:lnTo>
                    <a:pt x="1410" y="1216"/>
                  </a:lnTo>
                  <a:lnTo>
                    <a:pt x="1410" y="1218"/>
                  </a:lnTo>
                  <a:lnTo>
                    <a:pt x="1410" y="1219"/>
                  </a:lnTo>
                  <a:lnTo>
                    <a:pt x="1413" y="1220"/>
                  </a:lnTo>
                  <a:lnTo>
                    <a:pt x="1410" y="1220"/>
                  </a:lnTo>
                  <a:lnTo>
                    <a:pt x="1408" y="1221"/>
                  </a:lnTo>
                  <a:lnTo>
                    <a:pt x="1408" y="1224"/>
                  </a:lnTo>
                  <a:lnTo>
                    <a:pt x="1408" y="1227"/>
                  </a:lnTo>
                  <a:lnTo>
                    <a:pt x="1406" y="1228"/>
                  </a:lnTo>
                  <a:lnTo>
                    <a:pt x="1406" y="1229"/>
                  </a:lnTo>
                  <a:lnTo>
                    <a:pt x="1406" y="1230"/>
                  </a:lnTo>
                  <a:lnTo>
                    <a:pt x="1406" y="1231"/>
                  </a:lnTo>
                  <a:lnTo>
                    <a:pt x="1406" y="1232"/>
                  </a:lnTo>
                  <a:lnTo>
                    <a:pt x="1406" y="1234"/>
                  </a:lnTo>
                  <a:lnTo>
                    <a:pt x="1404" y="1236"/>
                  </a:lnTo>
                  <a:lnTo>
                    <a:pt x="1402" y="1236"/>
                  </a:lnTo>
                  <a:lnTo>
                    <a:pt x="1402" y="1237"/>
                  </a:lnTo>
                  <a:lnTo>
                    <a:pt x="1402" y="1238"/>
                  </a:lnTo>
                  <a:lnTo>
                    <a:pt x="1404" y="1238"/>
                  </a:lnTo>
                  <a:lnTo>
                    <a:pt x="1408" y="1239"/>
                  </a:lnTo>
                  <a:lnTo>
                    <a:pt x="1408" y="1240"/>
                  </a:lnTo>
                  <a:lnTo>
                    <a:pt x="1410" y="1240"/>
                  </a:lnTo>
                  <a:lnTo>
                    <a:pt x="1410" y="1244"/>
                  </a:lnTo>
                  <a:lnTo>
                    <a:pt x="1410" y="1245"/>
                  </a:lnTo>
                  <a:lnTo>
                    <a:pt x="1406" y="1246"/>
                  </a:lnTo>
                  <a:lnTo>
                    <a:pt x="1404" y="1246"/>
                  </a:lnTo>
                  <a:lnTo>
                    <a:pt x="1402" y="1246"/>
                  </a:lnTo>
                  <a:lnTo>
                    <a:pt x="1400" y="1247"/>
                  </a:lnTo>
                  <a:lnTo>
                    <a:pt x="1400" y="1250"/>
                  </a:lnTo>
                  <a:lnTo>
                    <a:pt x="1402" y="1250"/>
                  </a:lnTo>
                  <a:lnTo>
                    <a:pt x="1406" y="1251"/>
                  </a:lnTo>
                  <a:lnTo>
                    <a:pt x="1408" y="1251"/>
                  </a:lnTo>
                  <a:lnTo>
                    <a:pt x="1408" y="1252"/>
                  </a:lnTo>
                  <a:lnTo>
                    <a:pt x="1406" y="1252"/>
                  </a:lnTo>
                  <a:lnTo>
                    <a:pt x="1402" y="1251"/>
                  </a:lnTo>
                  <a:lnTo>
                    <a:pt x="1400" y="1251"/>
                  </a:lnTo>
                  <a:lnTo>
                    <a:pt x="1398" y="1252"/>
                  </a:lnTo>
                  <a:lnTo>
                    <a:pt x="1398" y="1253"/>
                  </a:lnTo>
                  <a:lnTo>
                    <a:pt x="1402" y="1253"/>
                  </a:lnTo>
                  <a:lnTo>
                    <a:pt x="1402" y="1252"/>
                  </a:lnTo>
                  <a:lnTo>
                    <a:pt x="1402" y="1253"/>
                  </a:lnTo>
                  <a:lnTo>
                    <a:pt x="1400" y="1254"/>
                  </a:lnTo>
                  <a:lnTo>
                    <a:pt x="1400" y="1255"/>
                  </a:lnTo>
                  <a:lnTo>
                    <a:pt x="1402" y="1255"/>
                  </a:lnTo>
                  <a:lnTo>
                    <a:pt x="1398" y="1255"/>
                  </a:lnTo>
                  <a:lnTo>
                    <a:pt x="1398" y="1256"/>
                  </a:lnTo>
                  <a:lnTo>
                    <a:pt x="1396" y="1260"/>
                  </a:lnTo>
                  <a:lnTo>
                    <a:pt x="1400" y="1256"/>
                  </a:lnTo>
                  <a:lnTo>
                    <a:pt x="1402" y="1256"/>
                  </a:lnTo>
                  <a:lnTo>
                    <a:pt x="1402" y="1258"/>
                  </a:lnTo>
                  <a:lnTo>
                    <a:pt x="1400" y="1260"/>
                  </a:lnTo>
                  <a:lnTo>
                    <a:pt x="1400" y="1261"/>
                  </a:lnTo>
                  <a:lnTo>
                    <a:pt x="1398" y="1261"/>
                  </a:lnTo>
                  <a:lnTo>
                    <a:pt x="1396" y="1262"/>
                  </a:lnTo>
                  <a:lnTo>
                    <a:pt x="1394" y="1263"/>
                  </a:lnTo>
                  <a:lnTo>
                    <a:pt x="1394" y="1264"/>
                  </a:lnTo>
                  <a:lnTo>
                    <a:pt x="1394" y="1261"/>
                  </a:lnTo>
                  <a:lnTo>
                    <a:pt x="1391" y="1261"/>
                  </a:lnTo>
                  <a:lnTo>
                    <a:pt x="1391" y="1263"/>
                  </a:lnTo>
                  <a:lnTo>
                    <a:pt x="1389" y="1262"/>
                  </a:lnTo>
                  <a:lnTo>
                    <a:pt x="1387" y="1261"/>
                  </a:lnTo>
                  <a:lnTo>
                    <a:pt x="1389" y="1260"/>
                  </a:lnTo>
                  <a:lnTo>
                    <a:pt x="1389" y="1259"/>
                  </a:lnTo>
                  <a:lnTo>
                    <a:pt x="1387" y="1259"/>
                  </a:lnTo>
                  <a:lnTo>
                    <a:pt x="1389" y="1258"/>
                  </a:lnTo>
                  <a:lnTo>
                    <a:pt x="1385" y="1256"/>
                  </a:lnTo>
                  <a:lnTo>
                    <a:pt x="1383" y="1256"/>
                  </a:lnTo>
                  <a:lnTo>
                    <a:pt x="1381" y="1256"/>
                  </a:lnTo>
                  <a:lnTo>
                    <a:pt x="1375" y="1256"/>
                  </a:lnTo>
                  <a:lnTo>
                    <a:pt x="1375" y="1258"/>
                  </a:lnTo>
                  <a:lnTo>
                    <a:pt x="1377" y="1259"/>
                  </a:lnTo>
                  <a:lnTo>
                    <a:pt x="1379" y="1259"/>
                  </a:lnTo>
                  <a:lnTo>
                    <a:pt x="1379" y="1260"/>
                  </a:lnTo>
                  <a:lnTo>
                    <a:pt x="1377" y="1261"/>
                  </a:lnTo>
                  <a:lnTo>
                    <a:pt x="1375" y="1261"/>
                  </a:lnTo>
                  <a:lnTo>
                    <a:pt x="1372" y="1262"/>
                  </a:lnTo>
                  <a:lnTo>
                    <a:pt x="1368" y="1264"/>
                  </a:lnTo>
                  <a:lnTo>
                    <a:pt x="1368" y="1267"/>
                  </a:lnTo>
                  <a:lnTo>
                    <a:pt x="1368" y="1269"/>
                  </a:lnTo>
                  <a:lnTo>
                    <a:pt x="1370" y="1269"/>
                  </a:lnTo>
                  <a:lnTo>
                    <a:pt x="1370" y="1268"/>
                  </a:lnTo>
                  <a:lnTo>
                    <a:pt x="1370" y="1267"/>
                  </a:lnTo>
                  <a:lnTo>
                    <a:pt x="1370" y="1266"/>
                  </a:lnTo>
                  <a:lnTo>
                    <a:pt x="1372" y="1264"/>
                  </a:lnTo>
                  <a:lnTo>
                    <a:pt x="1377" y="1267"/>
                  </a:lnTo>
                  <a:lnTo>
                    <a:pt x="1381" y="1267"/>
                  </a:lnTo>
                  <a:lnTo>
                    <a:pt x="1383" y="1267"/>
                  </a:lnTo>
                  <a:lnTo>
                    <a:pt x="1383" y="1266"/>
                  </a:lnTo>
                  <a:lnTo>
                    <a:pt x="1385" y="1266"/>
                  </a:lnTo>
                  <a:lnTo>
                    <a:pt x="1389" y="1268"/>
                  </a:lnTo>
                  <a:lnTo>
                    <a:pt x="1389" y="1269"/>
                  </a:lnTo>
                  <a:lnTo>
                    <a:pt x="1391" y="1269"/>
                  </a:lnTo>
                  <a:lnTo>
                    <a:pt x="1389" y="1270"/>
                  </a:lnTo>
                  <a:lnTo>
                    <a:pt x="1389" y="1271"/>
                  </a:lnTo>
                  <a:lnTo>
                    <a:pt x="1385" y="1272"/>
                  </a:lnTo>
                  <a:lnTo>
                    <a:pt x="1383" y="1275"/>
                  </a:lnTo>
                  <a:lnTo>
                    <a:pt x="1385" y="1275"/>
                  </a:lnTo>
                  <a:lnTo>
                    <a:pt x="1389" y="1276"/>
                  </a:lnTo>
                  <a:lnTo>
                    <a:pt x="1389" y="1277"/>
                  </a:lnTo>
                  <a:lnTo>
                    <a:pt x="1387" y="1278"/>
                  </a:lnTo>
                  <a:lnTo>
                    <a:pt x="1389" y="1278"/>
                  </a:lnTo>
                  <a:lnTo>
                    <a:pt x="1394" y="1278"/>
                  </a:lnTo>
                  <a:lnTo>
                    <a:pt x="1394" y="1277"/>
                  </a:lnTo>
                  <a:lnTo>
                    <a:pt x="1398" y="1283"/>
                  </a:lnTo>
                  <a:lnTo>
                    <a:pt x="1400" y="1284"/>
                  </a:lnTo>
                  <a:lnTo>
                    <a:pt x="1398" y="1284"/>
                  </a:lnTo>
                  <a:lnTo>
                    <a:pt x="1394" y="1282"/>
                  </a:lnTo>
                  <a:lnTo>
                    <a:pt x="1389" y="1282"/>
                  </a:lnTo>
                  <a:lnTo>
                    <a:pt x="1387" y="1282"/>
                  </a:lnTo>
                  <a:lnTo>
                    <a:pt x="1387" y="1284"/>
                  </a:lnTo>
                  <a:lnTo>
                    <a:pt x="1385" y="1280"/>
                  </a:lnTo>
                  <a:lnTo>
                    <a:pt x="1383" y="1280"/>
                  </a:lnTo>
                  <a:lnTo>
                    <a:pt x="1383" y="1284"/>
                  </a:lnTo>
                  <a:lnTo>
                    <a:pt x="1385" y="1285"/>
                  </a:lnTo>
                  <a:lnTo>
                    <a:pt x="1385" y="1286"/>
                  </a:lnTo>
                  <a:lnTo>
                    <a:pt x="1385" y="1287"/>
                  </a:lnTo>
                  <a:lnTo>
                    <a:pt x="1391" y="1286"/>
                  </a:lnTo>
                  <a:lnTo>
                    <a:pt x="1394" y="1285"/>
                  </a:lnTo>
                  <a:lnTo>
                    <a:pt x="1394" y="1288"/>
                  </a:lnTo>
                  <a:lnTo>
                    <a:pt x="1391" y="1287"/>
                  </a:lnTo>
                  <a:lnTo>
                    <a:pt x="1387" y="1287"/>
                  </a:lnTo>
                  <a:lnTo>
                    <a:pt x="1387" y="1288"/>
                  </a:lnTo>
                  <a:lnTo>
                    <a:pt x="1389" y="1290"/>
                  </a:lnTo>
                  <a:lnTo>
                    <a:pt x="1387" y="1290"/>
                  </a:lnTo>
                  <a:lnTo>
                    <a:pt x="1387" y="1291"/>
                  </a:lnTo>
                  <a:lnTo>
                    <a:pt x="1387" y="1299"/>
                  </a:lnTo>
                  <a:lnTo>
                    <a:pt x="1389" y="1299"/>
                  </a:lnTo>
                  <a:lnTo>
                    <a:pt x="1389" y="1298"/>
                  </a:lnTo>
                  <a:lnTo>
                    <a:pt x="1389" y="1296"/>
                  </a:lnTo>
                  <a:lnTo>
                    <a:pt x="1394" y="1295"/>
                  </a:lnTo>
                  <a:lnTo>
                    <a:pt x="1394" y="1294"/>
                  </a:lnTo>
                  <a:lnTo>
                    <a:pt x="1391" y="1299"/>
                  </a:lnTo>
                  <a:lnTo>
                    <a:pt x="1391" y="1300"/>
                  </a:lnTo>
                  <a:lnTo>
                    <a:pt x="1394" y="1300"/>
                  </a:lnTo>
                  <a:lnTo>
                    <a:pt x="1394" y="1301"/>
                  </a:lnTo>
                  <a:lnTo>
                    <a:pt x="1391" y="1300"/>
                  </a:lnTo>
                  <a:lnTo>
                    <a:pt x="1387" y="1302"/>
                  </a:lnTo>
                  <a:lnTo>
                    <a:pt x="1387" y="1303"/>
                  </a:lnTo>
                  <a:lnTo>
                    <a:pt x="1385" y="1306"/>
                  </a:lnTo>
                  <a:lnTo>
                    <a:pt x="1383" y="1308"/>
                  </a:lnTo>
                  <a:lnTo>
                    <a:pt x="1385" y="1310"/>
                  </a:lnTo>
                  <a:lnTo>
                    <a:pt x="1387" y="1310"/>
                  </a:lnTo>
                  <a:lnTo>
                    <a:pt x="1391" y="1311"/>
                  </a:lnTo>
                  <a:lnTo>
                    <a:pt x="1391" y="1312"/>
                  </a:lnTo>
                  <a:lnTo>
                    <a:pt x="1394" y="1312"/>
                  </a:lnTo>
                  <a:lnTo>
                    <a:pt x="1389" y="1312"/>
                  </a:lnTo>
                  <a:lnTo>
                    <a:pt x="1389" y="1315"/>
                  </a:lnTo>
                  <a:lnTo>
                    <a:pt x="1391" y="1315"/>
                  </a:lnTo>
                  <a:lnTo>
                    <a:pt x="1394" y="1315"/>
                  </a:lnTo>
                  <a:lnTo>
                    <a:pt x="1396" y="1315"/>
                  </a:lnTo>
                  <a:lnTo>
                    <a:pt x="1396" y="1316"/>
                  </a:lnTo>
                  <a:lnTo>
                    <a:pt x="1391" y="1317"/>
                  </a:lnTo>
                  <a:lnTo>
                    <a:pt x="1389" y="1317"/>
                  </a:lnTo>
                  <a:lnTo>
                    <a:pt x="1389" y="1318"/>
                  </a:lnTo>
                  <a:lnTo>
                    <a:pt x="1389" y="1319"/>
                  </a:lnTo>
                  <a:lnTo>
                    <a:pt x="1396" y="1324"/>
                  </a:lnTo>
                  <a:lnTo>
                    <a:pt x="1398" y="1326"/>
                  </a:lnTo>
                  <a:lnTo>
                    <a:pt x="1398" y="1329"/>
                  </a:lnTo>
                  <a:lnTo>
                    <a:pt x="1398" y="1332"/>
                  </a:lnTo>
                  <a:lnTo>
                    <a:pt x="1400" y="1332"/>
                  </a:lnTo>
                  <a:lnTo>
                    <a:pt x="1402" y="1332"/>
                  </a:lnTo>
                  <a:lnTo>
                    <a:pt x="1402" y="1328"/>
                  </a:lnTo>
                  <a:lnTo>
                    <a:pt x="1404" y="1331"/>
                  </a:lnTo>
                  <a:lnTo>
                    <a:pt x="1406" y="1329"/>
                  </a:lnTo>
                  <a:lnTo>
                    <a:pt x="1404" y="1327"/>
                  </a:lnTo>
                  <a:lnTo>
                    <a:pt x="1406" y="1328"/>
                  </a:lnTo>
                  <a:lnTo>
                    <a:pt x="1408" y="1328"/>
                  </a:lnTo>
                  <a:lnTo>
                    <a:pt x="1410" y="1328"/>
                  </a:lnTo>
                  <a:lnTo>
                    <a:pt x="1410" y="1327"/>
                  </a:lnTo>
                  <a:lnTo>
                    <a:pt x="1402" y="1324"/>
                  </a:lnTo>
                  <a:lnTo>
                    <a:pt x="1404" y="1324"/>
                  </a:lnTo>
                  <a:lnTo>
                    <a:pt x="1406" y="1325"/>
                  </a:lnTo>
                  <a:lnTo>
                    <a:pt x="1413" y="1328"/>
                  </a:lnTo>
                  <a:lnTo>
                    <a:pt x="1413" y="1331"/>
                  </a:lnTo>
                  <a:lnTo>
                    <a:pt x="1410" y="1331"/>
                  </a:lnTo>
                  <a:lnTo>
                    <a:pt x="1413" y="1333"/>
                  </a:lnTo>
                  <a:lnTo>
                    <a:pt x="1415" y="1334"/>
                  </a:lnTo>
                  <a:lnTo>
                    <a:pt x="1413" y="1336"/>
                  </a:lnTo>
                  <a:lnTo>
                    <a:pt x="1410" y="1336"/>
                  </a:lnTo>
                  <a:lnTo>
                    <a:pt x="1408" y="1337"/>
                  </a:lnTo>
                  <a:lnTo>
                    <a:pt x="1408" y="1339"/>
                  </a:lnTo>
                  <a:lnTo>
                    <a:pt x="1413" y="1337"/>
                  </a:lnTo>
                  <a:lnTo>
                    <a:pt x="1413" y="1339"/>
                  </a:lnTo>
                  <a:lnTo>
                    <a:pt x="1413" y="1340"/>
                  </a:lnTo>
                  <a:lnTo>
                    <a:pt x="1415" y="1339"/>
                  </a:lnTo>
                  <a:lnTo>
                    <a:pt x="1419" y="1337"/>
                  </a:lnTo>
                  <a:lnTo>
                    <a:pt x="1427" y="1339"/>
                  </a:lnTo>
                  <a:lnTo>
                    <a:pt x="1431" y="1341"/>
                  </a:lnTo>
                  <a:lnTo>
                    <a:pt x="1434" y="1342"/>
                  </a:lnTo>
                  <a:lnTo>
                    <a:pt x="1431" y="1345"/>
                  </a:lnTo>
                  <a:lnTo>
                    <a:pt x="1427" y="1347"/>
                  </a:lnTo>
                  <a:lnTo>
                    <a:pt x="1423" y="1348"/>
                  </a:lnTo>
                  <a:lnTo>
                    <a:pt x="1421" y="1348"/>
                  </a:lnTo>
                  <a:lnTo>
                    <a:pt x="1421" y="1349"/>
                  </a:lnTo>
                  <a:lnTo>
                    <a:pt x="1419" y="1350"/>
                  </a:lnTo>
                  <a:lnTo>
                    <a:pt x="1419" y="1349"/>
                  </a:lnTo>
                  <a:lnTo>
                    <a:pt x="1419" y="1348"/>
                  </a:lnTo>
                  <a:lnTo>
                    <a:pt x="1417" y="1349"/>
                  </a:lnTo>
                  <a:lnTo>
                    <a:pt x="1417" y="1350"/>
                  </a:lnTo>
                  <a:lnTo>
                    <a:pt x="1417" y="1351"/>
                  </a:lnTo>
                  <a:lnTo>
                    <a:pt x="1421" y="1353"/>
                  </a:lnTo>
                  <a:lnTo>
                    <a:pt x="1425" y="1355"/>
                  </a:lnTo>
                  <a:lnTo>
                    <a:pt x="1427" y="1355"/>
                  </a:lnTo>
                  <a:lnTo>
                    <a:pt x="1431" y="1356"/>
                  </a:lnTo>
                  <a:lnTo>
                    <a:pt x="1434" y="1356"/>
                  </a:lnTo>
                  <a:lnTo>
                    <a:pt x="1434" y="1355"/>
                  </a:lnTo>
                  <a:lnTo>
                    <a:pt x="1436" y="1353"/>
                  </a:lnTo>
                  <a:lnTo>
                    <a:pt x="1438" y="1341"/>
                  </a:lnTo>
                  <a:lnTo>
                    <a:pt x="1442" y="1340"/>
                  </a:lnTo>
                  <a:lnTo>
                    <a:pt x="1444" y="1340"/>
                  </a:lnTo>
                  <a:lnTo>
                    <a:pt x="1446" y="1340"/>
                  </a:lnTo>
                  <a:lnTo>
                    <a:pt x="1450" y="1337"/>
                  </a:lnTo>
                  <a:lnTo>
                    <a:pt x="1455" y="1337"/>
                  </a:lnTo>
                  <a:lnTo>
                    <a:pt x="1457" y="1336"/>
                  </a:lnTo>
                  <a:lnTo>
                    <a:pt x="1457" y="1335"/>
                  </a:lnTo>
                  <a:lnTo>
                    <a:pt x="1461" y="1334"/>
                  </a:lnTo>
                  <a:lnTo>
                    <a:pt x="1463" y="1334"/>
                  </a:lnTo>
                  <a:lnTo>
                    <a:pt x="1467" y="1335"/>
                  </a:lnTo>
                  <a:lnTo>
                    <a:pt x="1474" y="1335"/>
                  </a:lnTo>
                  <a:lnTo>
                    <a:pt x="1471" y="1335"/>
                  </a:lnTo>
                  <a:lnTo>
                    <a:pt x="1469" y="1334"/>
                  </a:lnTo>
                  <a:lnTo>
                    <a:pt x="1453" y="1332"/>
                  </a:lnTo>
                  <a:lnTo>
                    <a:pt x="1438" y="1332"/>
                  </a:lnTo>
                  <a:lnTo>
                    <a:pt x="1453" y="1332"/>
                  </a:lnTo>
                  <a:lnTo>
                    <a:pt x="1469" y="1334"/>
                  </a:lnTo>
                  <a:lnTo>
                    <a:pt x="1471" y="1335"/>
                  </a:lnTo>
                  <a:lnTo>
                    <a:pt x="1474" y="1335"/>
                  </a:lnTo>
                  <a:lnTo>
                    <a:pt x="1465" y="1327"/>
                  </a:lnTo>
                  <a:lnTo>
                    <a:pt x="1463" y="1326"/>
                  </a:lnTo>
                  <a:lnTo>
                    <a:pt x="1461" y="1327"/>
                  </a:lnTo>
                  <a:lnTo>
                    <a:pt x="1459" y="1326"/>
                  </a:lnTo>
                  <a:lnTo>
                    <a:pt x="1461" y="1325"/>
                  </a:lnTo>
                  <a:lnTo>
                    <a:pt x="1463" y="1325"/>
                  </a:lnTo>
                  <a:lnTo>
                    <a:pt x="1465" y="1325"/>
                  </a:lnTo>
                  <a:lnTo>
                    <a:pt x="1461" y="1318"/>
                  </a:lnTo>
                  <a:lnTo>
                    <a:pt x="1461" y="1319"/>
                  </a:lnTo>
                  <a:lnTo>
                    <a:pt x="1459" y="1319"/>
                  </a:lnTo>
                  <a:lnTo>
                    <a:pt x="1461" y="1317"/>
                  </a:lnTo>
                  <a:lnTo>
                    <a:pt x="1463" y="1311"/>
                  </a:lnTo>
                  <a:lnTo>
                    <a:pt x="1474" y="1308"/>
                  </a:lnTo>
                  <a:lnTo>
                    <a:pt x="1474" y="1307"/>
                  </a:lnTo>
                  <a:lnTo>
                    <a:pt x="1471" y="1307"/>
                  </a:lnTo>
                  <a:lnTo>
                    <a:pt x="1469" y="1306"/>
                  </a:lnTo>
                  <a:lnTo>
                    <a:pt x="1469" y="1302"/>
                  </a:lnTo>
                  <a:lnTo>
                    <a:pt x="1471" y="1306"/>
                  </a:lnTo>
                  <a:lnTo>
                    <a:pt x="1474" y="1307"/>
                  </a:lnTo>
                  <a:lnTo>
                    <a:pt x="1478" y="1307"/>
                  </a:lnTo>
                  <a:lnTo>
                    <a:pt x="1480" y="1307"/>
                  </a:lnTo>
                  <a:lnTo>
                    <a:pt x="1482" y="1304"/>
                  </a:lnTo>
                  <a:lnTo>
                    <a:pt x="1486" y="1298"/>
                  </a:lnTo>
                  <a:lnTo>
                    <a:pt x="1482" y="1298"/>
                  </a:lnTo>
                  <a:lnTo>
                    <a:pt x="1486" y="1293"/>
                  </a:lnTo>
                  <a:lnTo>
                    <a:pt x="1507" y="1283"/>
                  </a:lnTo>
                  <a:lnTo>
                    <a:pt x="1509" y="1283"/>
                  </a:lnTo>
                  <a:lnTo>
                    <a:pt x="1509" y="1282"/>
                  </a:lnTo>
                  <a:lnTo>
                    <a:pt x="1511" y="1280"/>
                  </a:lnTo>
                  <a:lnTo>
                    <a:pt x="1511" y="1278"/>
                  </a:lnTo>
                  <a:lnTo>
                    <a:pt x="1511" y="1277"/>
                  </a:lnTo>
                  <a:lnTo>
                    <a:pt x="1514" y="1276"/>
                  </a:lnTo>
                  <a:lnTo>
                    <a:pt x="1514" y="1271"/>
                  </a:lnTo>
                  <a:lnTo>
                    <a:pt x="1511" y="1270"/>
                  </a:lnTo>
                  <a:lnTo>
                    <a:pt x="1505" y="1271"/>
                  </a:lnTo>
                  <a:lnTo>
                    <a:pt x="1499" y="1269"/>
                  </a:lnTo>
                  <a:lnTo>
                    <a:pt x="1490" y="1264"/>
                  </a:lnTo>
                  <a:lnTo>
                    <a:pt x="1486" y="1260"/>
                  </a:lnTo>
                  <a:lnTo>
                    <a:pt x="1486" y="1258"/>
                  </a:lnTo>
                  <a:lnTo>
                    <a:pt x="1497" y="1250"/>
                  </a:lnTo>
                  <a:lnTo>
                    <a:pt x="1499" y="1248"/>
                  </a:lnTo>
                  <a:lnTo>
                    <a:pt x="1501" y="1248"/>
                  </a:lnTo>
                  <a:lnTo>
                    <a:pt x="1503" y="1247"/>
                  </a:lnTo>
                  <a:lnTo>
                    <a:pt x="1507" y="1246"/>
                  </a:lnTo>
                  <a:lnTo>
                    <a:pt x="1516" y="1247"/>
                  </a:lnTo>
                  <a:lnTo>
                    <a:pt x="1516" y="1246"/>
                  </a:lnTo>
                  <a:lnTo>
                    <a:pt x="1514" y="1244"/>
                  </a:lnTo>
                  <a:lnTo>
                    <a:pt x="1516" y="1242"/>
                  </a:lnTo>
                  <a:lnTo>
                    <a:pt x="1518" y="1242"/>
                  </a:lnTo>
                  <a:lnTo>
                    <a:pt x="1520" y="1240"/>
                  </a:lnTo>
                  <a:lnTo>
                    <a:pt x="1520" y="1239"/>
                  </a:lnTo>
                  <a:lnTo>
                    <a:pt x="1522" y="1235"/>
                  </a:lnTo>
                  <a:lnTo>
                    <a:pt x="1520" y="1232"/>
                  </a:lnTo>
                  <a:lnTo>
                    <a:pt x="1520" y="1230"/>
                  </a:lnTo>
                  <a:lnTo>
                    <a:pt x="1524" y="1227"/>
                  </a:lnTo>
                  <a:lnTo>
                    <a:pt x="1535" y="1224"/>
                  </a:lnTo>
                  <a:lnTo>
                    <a:pt x="1524" y="1222"/>
                  </a:lnTo>
                  <a:lnTo>
                    <a:pt x="1524" y="1221"/>
                  </a:lnTo>
                  <a:lnTo>
                    <a:pt x="1524" y="1220"/>
                  </a:lnTo>
                  <a:lnTo>
                    <a:pt x="1526" y="1220"/>
                  </a:lnTo>
                  <a:lnTo>
                    <a:pt x="1528" y="1219"/>
                  </a:lnTo>
                  <a:lnTo>
                    <a:pt x="1530" y="1219"/>
                  </a:lnTo>
                  <a:lnTo>
                    <a:pt x="1533" y="1219"/>
                  </a:lnTo>
                  <a:lnTo>
                    <a:pt x="1535" y="1220"/>
                  </a:lnTo>
                  <a:lnTo>
                    <a:pt x="1535" y="1222"/>
                  </a:lnTo>
                  <a:lnTo>
                    <a:pt x="1537" y="1222"/>
                  </a:lnTo>
                  <a:lnTo>
                    <a:pt x="1539" y="1222"/>
                  </a:lnTo>
                  <a:lnTo>
                    <a:pt x="1543" y="1222"/>
                  </a:lnTo>
                  <a:lnTo>
                    <a:pt x="1545" y="1221"/>
                  </a:lnTo>
                  <a:lnTo>
                    <a:pt x="1545" y="1220"/>
                  </a:lnTo>
                  <a:lnTo>
                    <a:pt x="1543" y="1215"/>
                  </a:lnTo>
                  <a:lnTo>
                    <a:pt x="1541" y="1214"/>
                  </a:lnTo>
                  <a:lnTo>
                    <a:pt x="1539" y="1215"/>
                  </a:lnTo>
                  <a:lnTo>
                    <a:pt x="1535" y="1215"/>
                  </a:lnTo>
                  <a:lnTo>
                    <a:pt x="1537" y="1215"/>
                  </a:lnTo>
                  <a:lnTo>
                    <a:pt x="1537" y="1218"/>
                  </a:lnTo>
                  <a:lnTo>
                    <a:pt x="1530" y="1218"/>
                  </a:lnTo>
                  <a:lnTo>
                    <a:pt x="1530" y="1216"/>
                  </a:lnTo>
                  <a:lnTo>
                    <a:pt x="1526" y="1215"/>
                  </a:lnTo>
                  <a:lnTo>
                    <a:pt x="1524" y="1214"/>
                  </a:lnTo>
                  <a:lnTo>
                    <a:pt x="1522" y="1207"/>
                  </a:lnTo>
                  <a:lnTo>
                    <a:pt x="1522" y="1204"/>
                  </a:lnTo>
                  <a:lnTo>
                    <a:pt x="1522" y="1200"/>
                  </a:lnTo>
                  <a:lnTo>
                    <a:pt x="1524" y="1199"/>
                  </a:lnTo>
                  <a:lnTo>
                    <a:pt x="1526" y="1200"/>
                  </a:lnTo>
                  <a:lnTo>
                    <a:pt x="1541" y="1204"/>
                  </a:lnTo>
                  <a:lnTo>
                    <a:pt x="1551" y="1204"/>
                  </a:lnTo>
                  <a:lnTo>
                    <a:pt x="1556" y="1203"/>
                  </a:lnTo>
                  <a:lnTo>
                    <a:pt x="1560" y="1202"/>
                  </a:lnTo>
                  <a:lnTo>
                    <a:pt x="1562" y="1200"/>
                  </a:lnTo>
                  <a:lnTo>
                    <a:pt x="1564" y="1198"/>
                  </a:lnTo>
                  <a:lnTo>
                    <a:pt x="1562" y="1195"/>
                  </a:lnTo>
                  <a:lnTo>
                    <a:pt x="1564" y="1190"/>
                  </a:lnTo>
                  <a:lnTo>
                    <a:pt x="1566" y="1190"/>
                  </a:lnTo>
                  <a:lnTo>
                    <a:pt x="1566" y="1187"/>
                  </a:lnTo>
                  <a:lnTo>
                    <a:pt x="1566" y="1186"/>
                  </a:lnTo>
                  <a:lnTo>
                    <a:pt x="1564" y="1184"/>
                  </a:lnTo>
                  <a:lnTo>
                    <a:pt x="1562" y="1180"/>
                  </a:lnTo>
                  <a:lnTo>
                    <a:pt x="1564" y="1179"/>
                  </a:lnTo>
                  <a:lnTo>
                    <a:pt x="1566" y="1181"/>
                  </a:lnTo>
                  <a:lnTo>
                    <a:pt x="1583" y="1181"/>
                  </a:lnTo>
                  <a:lnTo>
                    <a:pt x="1587" y="1181"/>
                  </a:lnTo>
                  <a:lnTo>
                    <a:pt x="1629" y="1174"/>
                  </a:lnTo>
                  <a:lnTo>
                    <a:pt x="1634" y="1173"/>
                  </a:lnTo>
                  <a:lnTo>
                    <a:pt x="1634" y="1170"/>
                  </a:lnTo>
                  <a:lnTo>
                    <a:pt x="1646" y="1160"/>
                  </a:lnTo>
                  <a:lnTo>
                    <a:pt x="1646" y="1155"/>
                  </a:lnTo>
                  <a:lnTo>
                    <a:pt x="1644" y="1155"/>
                  </a:lnTo>
                  <a:lnTo>
                    <a:pt x="1640" y="1154"/>
                  </a:lnTo>
                  <a:lnTo>
                    <a:pt x="1636" y="1151"/>
                  </a:lnTo>
                  <a:lnTo>
                    <a:pt x="1636" y="1150"/>
                  </a:lnTo>
                  <a:lnTo>
                    <a:pt x="1638" y="1146"/>
                  </a:lnTo>
                  <a:lnTo>
                    <a:pt x="1638" y="1144"/>
                  </a:lnTo>
                  <a:lnTo>
                    <a:pt x="1621" y="1138"/>
                  </a:lnTo>
                  <a:lnTo>
                    <a:pt x="1619" y="1134"/>
                  </a:lnTo>
                  <a:lnTo>
                    <a:pt x="1621" y="1132"/>
                  </a:lnTo>
                  <a:lnTo>
                    <a:pt x="1623" y="1132"/>
                  </a:lnTo>
                  <a:lnTo>
                    <a:pt x="1627" y="1134"/>
                  </a:lnTo>
                  <a:lnTo>
                    <a:pt x="1627" y="1136"/>
                  </a:lnTo>
                  <a:lnTo>
                    <a:pt x="1638" y="1136"/>
                  </a:lnTo>
                  <a:lnTo>
                    <a:pt x="1653" y="1140"/>
                  </a:lnTo>
                  <a:lnTo>
                    <a:pt x="1663" y="1140"/>
                  </a:lnTo>
                  <a:lnTo>
                    <a:pt x="1674" y="1141"/>
                  </a:lnTo>
                  <a:lnTo>
                    <a:pt x="1680" y="1139"/>
                  </a:lnTo>
                  <a:lnTo>
                    <a:pt x="1688" y="1136"/>
                  </a:lnTo>
                  <a:lnTo>
                    <a:pt x="1688" y="1134"/>
                  </a:lnTo>
                  <a:lnTo>
                    <a:pt x="1693" y="1132"/>
                  </a:lnTo>
                  <a:lnTo>
                    <a:pt x="1693" y="1130"/>
                  </a:lnTo>
                  <a:lnTo>
                    <a:pt x="1695" y="1130"/>
                  </a:lnTo>
                  <a:lnTo>
                    <a:pt x="1695" y="1128"/>
                  </a:lnTo>
                  <a:lnTo>
                    <a:pt x="1697" y="1128"/>
                  </a:lnTo>
                  <a:lnTo>
                    <a:pt x="1701" y="1125"/>
                  </a:lnTo>
                  <a:lnTo>
                    <a:pt x="1707" y="1120"/>
                  </a:lnTo>
                  <a:lnTo>
                    <a:pt x="1709" y="1117"/>
                  </a:lnTo>
                  <a:lnTo>
                    <a:pt x="1716" y="1114"/>
                  </a:lnTo>
                  <a:lnTo>
                    <a:pt x="1728" y="1109"/>
                  </a:lnTo>
                  <a:lnTo>
                    <a:pt x="1756" y="1083"/>
                  </a:lnTo>
                  <a:lnTo>
                    <a:pt x="1762" y="1082"/>
                  </a:lnTo>
                  <a:lnTo>
                    <a:pt x="1762" y="1079"/>
                  </a:lnTo>
                  <a:lnTo>
                    <a:pt x="1764" y="1078"/>
                  </a:lnTo>
                  <a:lnTo>
                    <a:pt x="1766" y="1070"/>
                  </a:lnTo>
                  <a:lnTo>
                    <a:pt x="1766" y="1069"/>
                  </a:lnTo>
                  <a:lnTo>
                    <a:pt x="1768" y="1069"/>
                  </a:lnTo>
                  <a:lnTo>
                    <a:pt x="1768" y="1068"/>
                  </a:lnTo>
                  <a:lnTo>
                    <a:pt x="1766" y="1067"/>
                  </a:lnTo>
                  <a:lnTo>
                    <a:pt x="1766" y="1065"/>
                  </a:lnTo>
                  <a:lnTo>
                    <a:pt x="1764" y="1063"/>
                  </a:lnTo>
                  <a:lnTo>
                    <a:pt x="1764" y="1061"/>
                  </a:lnTo>
                  <a:lnTo>
                    <a:pt x="1764" y="1060"/>
                  </a:lnTo>
                  <a:lnTo>
                    <a:pt x="1764" y="1059"/>
                  </a:lnTo>
                  <a:lnTo>
                    <a:pt x="1766" y="1057"/>
                  </a:lnTo>
                  <a:lnTo>
                    <a:pt x="1779" y="1047"/>
                  </a:lnTo>
                  <a:lnTo>
                    <a:pt x="1798" y="1039"/>
                  </a:lnTo>
                  <a:lnTo>
                    <a:pt x="1800" y="1039"/>
                  </a:lnTo>
                  <a:lnTo>
                    <a:pt x="1802" y="1039"/>
                  </a:lnTo>
                  <a:lnTo>
                    <a:pt x="1804" y="1038"/>
                  </a:lnTo>
                  <a:lnTo>
                    <a:pt x="1810" y="1037"/>
                  </a:lnTo>
                  <a:lnTo>
                    <a:pt x="1815" y="1036"/>
                  </a:lnTo>
                  <a:lnTo>
                    <a:pt x="1817" y="1035"/>
                  </a:lnTo>
                  <a:lnTo>
                    <a:pt x="1823" y="1034"/>
                  </a:lnTo>
                  <a:lnTo>
                    <a:pt x="1825" y="1034"/>
                  </a:lnTo>
                  <a:lnTo>
                    <a:pt x="1825" y="1033"/>
                  </a:lnTo>
                  <a:lnTo>
                    <a:pt x="1823" y="1033"/>
                  </a:lnTo>
                  <a:lnTo>
                    <a:pt x="1825" y="1031"/>
                  </a:lnTo>
                  <a:lnTo>
                    <a:pt x="1827" y="1031"/>
                  </a:lnTo>
                  <a:lnTo>
                    <a:pt x="1829" y="1031"/>
                  </a:lnTo>
                  <a:lnTo>
                    <a:pt x="1836" y="1030"/>
                  </a:lnTo>
                  <a:lnTo>
                    <a:pt x="1838" y="1031"/>
                  </a:lnTo>
                  <a:lnTo>
                    <a:pt x="1840" y="1031"/>
                  </a:lnTo>
                  <a:lnTo>
                    <a:pt x="1844" y="1030"/>
                  </a:lnTo>
                  <a:lnTo>
                    <a:pt x="1846" y="1030"/>
                  </a:lnTo>
                  <a:lnTo>
                    <a:pt x="1848" y="1030"/>
                  </a:lnTo>
                  <a:lnTo>
                    <a:pt x="1861" y="1030"/>
                  </a:lnTo>
                  <a:lnTo>
                    <a:pt x="1863" y="1027"/>
                  </a:lnTo>
                  <a:lnTo>
                    <a:pt x="1876" y="1022"/>
                  </a:lnTo>
                  <a:lnTo>
                    <a:pt x="1878" y="1017"/>
                  </a:lnTo>
                  <a:lnTo>
                    <a:pt x="1897" y="1002"/>
                  </a:lnTo>
                  <a:lnTo>
                    <a:pt x="1899" y="990"/>
                  </a:lnTo>
                  <a:lnTo>
                    <a:pt x="1903" y="987"/>
                  </a:lnTo>
                  <a:lnTo>
                    <a:pt x="1909" y="949"/>
                  </a:lnTo>
                  <a:lnTo>
                    <a:pt x="1912" y="947"/>
                  </a:lnTo>
                  <a:lnTo>
                    <a:pt x="1914" y="947"/>
                  </a:lnTo>
                  <a:lnTo>
                    <a:pt x="1916" y="948"/>
                  </a:lnTo>
                  <a:lnTo>
                    <a:pt x="1916" y="947"/>
                  </a:lnTo>
                  <a:lnTo>
                    <a:pt x="1922" y="943"/>
                  </a:lnTo>
                  <a:lnTo>
                    <a:pt x="1933" y="933"/>
                  </a:lnTo>
                  <a:lnTo>
                    <a:pt x="1964" y="914"/>
                  </a:lnTo>
                  <a:lnTo>
                    <a:pt x="1968" y="897"/>
                  </a:lnTo>
                  <a:lnTo>
                    <a:pt x="1964" y="889"/>
                  </a:lnTo>
                  <a:lnTo>
                    <a:pt x="1960" y="885"/>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8" name="Freeform 1419"/>
            <p:cNvSpPr>
              <a:spLocks/>
            </p:cNvSpPr>
            <p:nvPr/>
          </p:nvSpPr>
          <p:spPr bwMode="auto">
            <a:xfrm>
              <a:off x="3100568" y="4322210"/>
              <a:ext cx="5468" cy="2325"/>
            </a:xfrm>
            <a:custGeom>
              <a:avLst/>
              <a:gdLst>
                <a:gd name="T0" fmla="*/ 4 w 6"/>
                <a:gd name="T1" fmla="*/ 0 h 2"/>
                <a:gd name="T2" fmla="*/ 2 w 6"/>
                <a:gd name="T3" fmla="*/ 1 h 2"/>
                <a:gd name="T4" fmla="*/ 2 w 6"/>
                <a:gd name="T5" fmla="*/ 1 h 2"/>
                <a:gd name="T6" fmla="*/ 0 w 6"/>
                <a:gd name="T7" fmla="*/ 2 h 2"/>
                <a:gd name="T8" fmla="*/ 2 w 6"/>
                <a:gd name="T9" fmla="*/ 1 h 2"/>
                <a:gd name="T10" fmla="*/ 2 w 6"/>
                <a:gd name="T11" fmla="*/ 1 h 2"/>
                <a:gd name="T12" fmla="*/ 4 w 6"/>
                <a:gd name="T13" fmla="*/ 0 h 2"/>
                <a:gd name="T14" fmla="*/ 6 w 6"/>
                <a:gd name="T15" fmla="*/ 0 h 2"/>
                <a:gd name="T16" fmla="*/ 4 w 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0"/>
                  </a:moveTo>
                  <a:lnTo>
                    <a:pt x="2" y="1"/>
                  </a:lnTo>
                  <a:lnTo>
                    <a:pt x="0" y="2"/>
                  </a:lnTo>
                  <a:lnTo>
                    <a:pt x="2" y="1"/>
                  </a:lnTo>
                  <a:lnTo>
                    <a:pt x="4" y="0"/>
                  </a:lnTo>
                  <a:lnTo>
                    <a:pt x="6" y="0"/>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39" name="Freeform 1420"/>
            <p:cNvSpPr>
              <a:spLocks/>
            </p:cNvSpPr>
            <p:nvPr/>
          </p:nvSpPr>
          <p:spPr bwMode="auto">
            <a:xfrm>
              <a:off x="3106035" y="4316398"/>
              <a:ext cx="3645" cy="4650"/>
            </a:xfrm>
            <a:custGeom>
              <a:avLst/>
              <a:gdLst>
                <a:gd name="T0" fmla="*/ 4 w 4"/>
                <a:gd name="T1" fmla="*/ 1 h 4"/>
                <a:gd name="T2" fmla="*/ 2 w 4"/>
                <a:gd name="T3" fmla="*/ 2 h 4"/>
                <a:gd name="T4" fmla="*/ 0 w 4"/>
                <a:gd name="T5" fmla="*/ 2 h 4"/>
                <a:gd name="T6" fmla="*/ 0 w 4"/>
                <a:gd name="T7" fmla="*/ 2 h 4"/>
                <a:gd name="T8" fmla="*/ 0 w 4"/>
                <a:gd name="T9" fmla="*/ 4 h 4"/>
                <a:gd name="T10" fmla="*/ 0 w 4"/>
                <a:gd name="T11" fmla="*/ 2 h 4"/>
                <a:gd name="T12" fmla="*/ 0 w 4"/>
                <a:gd name="T13" fmla="*/ 2 h 4"/>
                <a:gd name="T14" fmla="*/ 2 w 4"/>
                <a:gd name="T15" fmla="*/ 2 h 4"/>
                <a:gd name="T16" fmla="*/ 4 w 4"/>
                <a:gd name="T17" fmla="*/ 1 h 4"/>
                <a:gd name="T18" fmla="*/ 4 w 4"/>
                <a:gd name="T19" fmla="*/ 0 h 4"/>
                <a:gd name="T20" fmla="*/ 4 w 4"/>
                <a:gd name="T21" fmla="*/ 0 h 4"/>
                <a:gd name="T22" fmla="*/ 4 w 4"/>
                <a:gd name="T23" fmla="*/ 0 h 4"/>
                <a:gd name="T24" fmla="*/ 4 w 4"/>
                <a:gd name="T25" fmla="*/ 1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1"/>
                  </a:moveTo>
                  <a:lnTo>
                    <a:pt x="2" y="2"/>
                  </a:lnTo>
                  <a:lnTo>
                    <a:pt x="0" y="2"/>
                  </a:lnTo>
                  <a:lnTo>
                    <a:pt x="0" y="4"/>
                  </a:lnTo>
                  <a:lnTo>
                    <a:pt x="0" y="2"/>
                  </a:lnTo>
                  <a:lnTo>
                    <a:pt x="2" y="2"/>
                  </a:lnTo>
                  <a:lnTo>
                    <a:pt x="4" y="1"/>
                  </a:lnTo>
                  <a:lnTo>
                    <a:pt x="4" y="0"/>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0" name="Freeform 1421"/>
            <p:cNvSpPr>
              <a:spLocks/>
            </p:cNvSpPr>
            <p:nvPr/>
          </p:nvSpPr>
          <p:spPr bwMode="auto">
            <a:xfrm>
              <a:off x="3109680" y="4312911"/>
              <a:ext cx="1823" cy="1162"/>
            </a:xfrm>
            <a:custGeom>
              <a:avLst/>
              <a:gdLst>
                <a:gd name="T0" fmla="*/ 2 w 2"/>
                <a:gd name="T1" fmla="*/ 1 h 1"/>
                <a:gd name="T2" fmla="*/ 0 w 2"/>
                <a:gd name="T3" fmla="*/ 1 h 1"/>
                <a:gd name="T4" fmla="*/ 2 w 2"/>
                <a:gd name="T5" fmla="*/ 1 h 1"/>
                <a:gd name="T6" fmla="*/ 2 w 2"/>
                <a:gd name="T7" fmla="*/ 0 h 1"/>
                <a:gd name="T8" fmla="*/ 2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1"/>
                  </a:moveTo>
                  <a:lnTo>
                    <a:pt x="0" y="1"/>
                  </a:lnTo>
                  <a:lnTo>
                    <a:pt x="2" y="1"/>
                  </a:lnTo>
                  <a:lnTo>
                    <a:pt x="2" y="0"/>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1" name="Freeform 1422"/>
            <p:cNvSpPr>
              <a:spLocks/>
            </p:cNvSpPr>
            <p:nvPr/>
          </p:nvSpPr>
          <p:spPr bwMode="auto">
            <a:xfrm>
              <a:off x="5967411" y="4336159"/>
              <a:ext cx="1823" cy="3487"/>
            </a:xfrm>
            <a:custGeom>
              <a:avLst/>
              <a:gdLst>
                <a:gd name="T0" fmla="*/ 2 w 2"/>
                <a:gd name="T1" fmla="*/ 1 h 3"/>
                <a:gd name="T2" fmla="*/ 2 w 2"/>
                <a:gd name="T3" fmla="*/ 0 h 3"/>
                <a:gd name="T4" fmla="*/ 0 w 2"/>
                <a:gd name="T5" fmla="*/ 0 h 3"/>
                <a:gd name="T6" fmla="*/ 2 w 2"/>
                <a:gd name="T7" fmla="*/ 3 h 3"/>
                <a:gd name="T8" fmla="*/ 2 w 2"/>
                <a:gd name="T9" fmla="*/ 3 h 3"/>
                <a:gd name="T10" fmla="*/ 2 w 2"/>
                <a:gd name="T11" fmla="*/ 1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1"/>
                  </a:moveTo>
                  <a:lnTo>
                    <a:pt x="2" y="0"/>
                  </a:lnTo>
                  <a:lnTo>
                    <a:pt x="0" y="0"/>
                  </a:lnTo>
                  <a:lnTo>
                    <a:pt x="2" y="3"/>
                  </a:lnTo>
                  <a:lnTo>
                    <a:pt x="2"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2" name="Freeform 1423"/>
            <p:cNvSpPr>
              <a:spLocks/>
            </p:cNvSpPr>
            <p:nvPr/>
          </p:nvSpPr>
          <p:spPr bwMode="auto">
            <a:xfrm>
              <a:off x="5951920" y="4337322"/>
              <a:ext cx="1823" cy="3487"/>
            </a:xfrm>
            <a:custGeom>
              <a:avLst/>
              <a:gdLst>
                <a:gd name="T0" fmla="*/ 2 w 2"/>
                <a:gd name="T1" fmla="*/ 2 h 3"/>
                <a:gd name="T2" fmla="*/ 2 w 2"/>
                <a:gd name="T3" fmla="*/ 2 h 3"/>
                <a:gd name="T4" fmla="*/ 2 w 2"/>
                <a:gd name="T5" fmla="*/ 0 h 3"/>
                <a:gd name="T6" fmla="*/ 0 w 2"/>
                <a:gd name="T7" fmla="*/ 0 h 3"/>
                <a:gd name="T8" fmla="*/ 0 w 2"/>
                <a:gd name="T9" fmla="*/ 2 h 3"/>
                <a:gd name="T10" fmla="*/ 0 w 2"/>
                <a:gd name="T11" fmla="*/ 2 h 3"/>
                <a:gd name="T12" fmla="*/ 2 w 2"/>
                <a:gd name="T13" fmla="*/ 3 h 3"/>
                <a:gd name="T14" fmla="*/ 2 w 2"/>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2"/>
                  </a:moveTo>
                  <a:lnTo>
                    <a:pt x="2" y="2"/>
                  </a:lnTo>
                  <a:lnTo>
                    <a:pt x="2" y="0"/>
                  </a:lnTo>
                  <a:lnTo>
                    <a:pt x="0" y="0"/>
                  </a:lnTo>
                  <a:lnTo>
                    <a:pt x="0" y="2"/>
                  </a:lnTo>
                  <a:lnTo>
                    <a:pt x="2" y="3"/>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3" name="Freeform 1424"/>
            <p:cNvSpPr>
              <a:spLocks/>
            </p:cNvSpPr>
            <p:nvPr/>
          </p:nvSpPr>
          <p:spPr bwMode="auto">
            <a:xfrm>
              <a:off x="5961033" y="4337322"/>
              <a:ext cx="11846" cy="8137"/>
            </a:xfrm>
            <a:custGeom>
              <a:avLst/>
              <a:gdLst>
                <a:gd name="T0" fmla="*/ 2 w 13"/>
                <a:gd name="T1" fmla="*/ 0 h 7"/>
                <a:gd name="T2" fmla="*/ 2 w 13"/>
                <a:gd name="T3" fmla="*/ 0 h 7"/>
                <a:gd name="T4" fmla="*/ 2 w 13"/>
                <a:gd name="T5" fmla="*/ 0 h 7"/>
                <a:gd name="T6" fmla="*/ 2 w 13"/>
                <a:gd name="T7" fmla="*/ 0 h 7"/>
                <a:gd name="T8" fmla="*/ 0 w 13"/>
                <a:gd name="T9" fmla="*/ 5 h 7"/>
                <a:gd name="T10" fmla="*/ 2 w 13"/>
                <a:gd name="T11" fmla="*/ 5 h 7"/>
                <a:gd name="T12" fmla="*/ 2 w 13"/>
                <a:gd name="T13" fmla="*/ 4 h 7"/>
                <a:gd name="T14" fmla="*/ 4 w 13"/>
                <a:gd name="T15" fmla="*/ 4 h 7"/>
                <a:gd name="T16" fmla="*/ 7 w 13"/>
                <a:gd name="T17" fmla="*/ 4 h 7"/>
                <a:gd name="T18" fmla="*/ 9 w 13"/>
                <a:gd name="T19" fmla="*/ 5 h 7"/>
                <a:gd name="T20" fmla="*/ 11 w 13"/>
                <a:gd name="T21" fmla="*/ 6 h 7"/>
                <a:gd name="T22" fmla="*/ 13 w 13"/>
                <a:gd name="T23" fmla="*/ 7 h 7"/>
                <a:gd name="T24" fmla="*/ 13 w 13"/>
                <a:gd name="T25" fmla="*/ 5 h 7"/>
                <a:gd name="T26" fmla="*/ 13 w 13"/>
                <a:gd name="T27" fmla="*/ 5 h 7"/>
                <a:gd name="T28" fmla="*/ 4 w 13"/>
                <a:gd name="T29" fmla="*/ 0 h 7"/>
                <a:gd name="T30" fmla="*/ 2 w 13"/>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
                <a:gd name="T50" fmla="*/ 13 w 13"/>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
                  <a:moveTo>
                    <a:pt x="2" y="0"/>
                  </a:moveTo>
                  <a:lnTo>
                    <a:pt x="2" y="0"/>
                  </a:lnTo>
                  <a:lnTo>
                    <a:pt x="0" y="5"/>
                  </a:lnTo>
                  <a:lnTo>
                    <a:pt x="2" y="5"/>
                  </a:lnTo>
                  <a:lnTo>
                    <a:pt x="2" y="4"/>
                  </a:lnTo>
                  <a:lnTo>
                    <a:pt x="4" y="4"/>
                  </a:lnTo>
                  <a:lnTo>
                    <a:pt x="7" y="4"/>
                  </a:lnTo>
                  <a:lnTo>
                    <a:pt x="9" y="5"/>
                  </a:lnTo>
                  <a:lnTo>
                    <a:pt x="11" y="6"/>
                  </a:lnTo>
                  <a:lnTo>
                    <a:pt x="13" y="7"/>
                  </a:lnTo>
                  <a:lnTo>
                    <a:pt x="13" y="5"/>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4" name="Freeform 1425"/>
            <p:cNvSpPr>
              <a:spLocks/>
            </p:cNvSpPr>
            <p:nvPr/>
          </p:nvSpPr>
          <p:spPr bwMode="auto">
            <a:xfrm>
              <a:off x="5943718" y="4344296"/>
              <a:ext cx="15492" cy="13949"/>
            </a:xfrm>
            <a:custGeom>
              <a:avLst/>
              <a:gdLst>
                <a:gd name="T0" fmla="*/ 7 w 17"/>
                <a:gd name="T1" fmla="*/ 1 h 12"/>
                <a:gd name="T2" fmla="*/ 5 w 17"/>
                <a:gd name="T3" fmla="*/ 0 h 12"/>
                <a:gd name="T4" fmla="*/ 2 w 17"/>
                <a:gd name="T5" fmla="*/ 0 h 12"/>
                <a:gd name="T6" fmla="*/ 0 w 17"/>
                <a:gd name="T7" fmla="*/ 0 h 12"/>
                <a:gd name="T8" fmla="*/ 0 w 17"/>
                <a:gd name="T9" fmla="*/ 0 h 12"/>
                <a:gd name="T10" fmla="*/ 2 w 17"/>
                <a:gd name="T11" fmla="*/ 1 h 12"/>
                <a:gd name="T12" fmla="*/ 2 w 17"/>
                <a:gd name="T13" fmla="*/ 12 h 12"/>
                <a:gd name="T14" fmla="*/ 5 w 17"/>
                <a:gd name="T15" fmla="*/ 10 h 12"/>
                <a:gd name="T16" fmla="*/ 11 w 17"/>
                <a:gd name="T17" fmla="*/ 9 h 12"/>
                <a:gd name="T18" fmla="*/ 17 w 17"/>
                <a:gd name="T19" fmla="*/ 6 h 12"/>
                <a:gd name="T20" fmla="*/ 17 w 17"/>
                <a:gd name="T21" fmla="*/ 5 h 12"/>
                <a:gd name="T22" fmla="*/ 17 w 17"/>
                <a:gd name="T23" fmla="*/ 2 h 12"/>
                <a:gd name="T24" fmla="*/ 17 w 17"/>
                <a:gd name="T25" fmla="*/ 2 h 12"/>
                <a:gd name="T26" fmla="*/ 15 w 17"/>
                <a:gd name="T27" fmla="*/ 4 h 12"/>
                <a:gd name="T28" fmla="*/ 13 w 17"/>
                <a:gd name="T29" fmla="*/ 2 h 12"/>
                <a:gd name="T30" fmla="*/ 9 w 17"/>
                <a:gd name="T31" fmla="*/ 2 h 12"/>
                <a:gd name="T32" fmla="*/ 7 w 17"/>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2"/>
                <a:gd name="T53" fmla="*/ 17 w 17"/>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2">
                  <a:moveTo>
                    <a:pt x="7" y="1"/>
                  </a:moveTo>
                  <a:lnTo>
                    <a:pt x="5" y="0"/>
                  </a:lnTo>
                  <a:lnTo>
                    <a:pt x="2" y="0"/>
                  </a:lnTo>
                  <a:lnTo>
                    <a:pt x="0" y="0"/>
                  </a:lnTo>
                  <a:lnTo>
                    <a:pt x="2" y="1"/>
                  </a:lnTo>
                  <a:lnTo>
                    <a:pt x="2" y="12"/>
                  </a:lnTo>
                  <a:lnTo>
                    <a:pt x="5" y="10"/>
                  </a:lnTo>
                  <a:lnTo>
                    <a:pt x="11" y="9"/>
                  </a:lnTo>
                  <a:lnTo>
                    <a:pt x="17" y="6"/>
                  </a:lnTo>
                  <a:lnTo>
                    <a:pt x="17" y="5"/>
                  </a:lnTo>
                  <a:lnTo>
                    <a:pt x="17" y="2"/>
                  </a:lnTo>
                  <a:lnTo>
                    <a:pt x="15" y="4"/>
                  </a:lnTo>
                  <a:lnTo>
                    <a:pt x="13" y="2"/>
                  </a:lnTo>
                  <a:lnTo>
                    <a:pt x="9" y="2"/>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5" name="Freeform 1426"/>
            <p:cNvSpPr>
              <a:spLocks/>
            </p:cNvSpPr>
            <p:nvPr/>
          </p:nvSpPr>
          <p:spPr bwMode="auto">
            <a:xfrm>
              <a:off x="5951920" y="4352433"/>
              <a:ext cx="12758" cy="18599"/>
            </a:xfrm>
            <a:custGeom>
              <a:avLst/>
              <a:gdLst>
                <a:gd name="T0" fmla="*/ 12 w 14"/>
                <a:gd name="T1" fmla="*/ 6 h 16"/>
                <a:gd name="T2" fmla="*/ 12 w 14"/>
                <a:gd name="T3" fmla="*/ 5 h 16"/>
                <a:gd name="T4" fmla="*/ 14 w 14"/>
                <a:gd name="T5" fmla="*/ 3 h 16"/>
                <a:gd name="T6" fmla="*/ 14 w 14"/>
                <a:gd name="T7" fmla="*/ 1 h 16"/>
                <a:gd name="T8" fmla="*/ 10 w 14"/>
                <a:gd name="T9" fmla="*/ 0 h 16"/>
                <a:gd name="T10" fmla="*/ 6 w 14"/>
                <a:gd name="T11" fmla="*/ 1 h 16"/>
                <a:gd name="T12" fmla="*/ 6 w 14"/>
                <a:gd name="T13" fmla="*/ 1 h 16"/>
                <a:gd name="T14" fmla="*/ 4 w 14"/>
                <a:gd name="T15" fmla="*/ 3 h 16"/>
                <a:gd name="T16" fmla="*/ 4 w 14"/>
                <a:gd name="T17" fmla="*/ 7 h 16"/>
                <a:gd name="T18" fmla="*/ 4 w 14"/>
                <a:gd name="T19" fmla="*/ 8 h 16"/>
                <a:gd name="T20" fmla="*/ 0 w 14"/>
                <a:gd name="T21" fmla="*/ 8 h 16"/>
                <a:gd name="T22" fmla="*/ 0 w 14"/>
                <a:gd name="T23" fmla="*/ 10 h 16"/>
                <a:gd name="T24" fmla="*/ 0 w 14"/>
                <a:gd name="T25" fmla="*/ 11 h 16"/>
                <a:gd name="T26" fmla="*/ 2 w 14"/>
                <a:gd name="T27" fmla="*/ 13 h 16"/>
                <a:gd name="T28" fmla="*/ 4 w 14"/>
                <a:gd name="T29" fmla="*/ 14 h 16"/>
                <a:gd name="T30" fmla="*/ 6 w 14"/>
                <a:gd name="T31" fmla="*/ 14 h 16"/>
                <a:gd name="T32" fmla="*/ 8 w 14"/>
                <a:gd name="T33" fmla="*/ 16 h 16"/>
                <a:gd name="T34" fmla="*/ 10 w 14"/>
                <a:gd name="T35" fmla="*/ 15 h 16"/>
                <a:gd name="T36" fmla="*/ 10 w 14"/>
                <a:gd name="T37" fmla="*/ 14 h 16"/>
                <a:gd name="T38" fmla="*/ 10 w 14"/>
                <a:gd name="T39" fmla="*/ 14 h 16"/>
                <a:gd name="T40" fmla="*/ 10 w 14"/>
                <a:gd name="T41" fmla="*/ 13 h 16"/>
                <a:gd name="T42" fmla="*/ 10 w 14"/>
                <a:gd name="T43" fmla="*/ 9 h 16"/>
                <a:gd name="T44" fmla="*/ 12 w 14"/>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6"/>
                <a:gd name="T71" fmla="*/ 14 w 14"/>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6">
                  <a:moveTo>
                    <a:pt x="12" y="6"/>
                  </a:moveTo>
                  <a:lnTo>
                    <a:pt x="12" y="5"/>
                  </a:lnTo>
                  <a:lnTo>
                    <a:pt x="14" y="3"/>
                  </a:lnTo>
                  <a:lnTo>
                    <a:pt x="14" y="1"/>
                  </a:lnTo>
                  <a:lnTo>
                    <a:pt x="10" y="0"/>
                  </a:lnTo>
                  <a:lnTo>
                    <a:pt x="6" y="1"/>
                  </a:lnTo>
                  <a:lnTo>
                    <a:pt x="4" y="3"/>
                  </a:lnTo>
                  <a:lnTo>
                    <a:pt x="4" y="7"/>
                  </a:lnTo>
                  <a:lnTo>
                    <a:pt x="4" y="8"/>
                  </a:lnTo>
                  <a:lnTo>
                    <a:pt x="0" y="8"/>
                  </a:lnTo>
                  <a:lnTo>
                    <a:pt x="0" y="10"/>
                  </a:lnTo>
                  <a:lnTo>
                    <a:pt x="0" y="11"/>
                  </a:lnTo>
                  <a:lnTo>
                    <a:pt x="2" y="13"/>
                  </a:lnTo>
                  <a:lnTo>
                    <a:pt x="4" y="14"/>
                  </a:lnTo>
                  <a:lnTo>
                    <a:pt x="6" y="14"/>
                  </a:lnTo>
                  <a:lnTo>
                    <a:pt x="8" y="16"/>
                  </a:lnTo>
                  <a:lnTo>
                    <a:pt x="10" y="15"/>
                  </a:lnTo>
                  <a:lnTo>
                    <a:pt x="10" y="14"/>
                  </a:lnTo>
                  <a:lnTo>
                    <a:pt x="10" y="13"/>
                  </a:lnTo>
                  <a:lnTo>
                    <a:pt x="10" y="9"/>
                  </a:lnTo>
                  <a:lnTo>
                    <a:pt x="12"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6" name="Freeform 1427"/>
            <p:cNvSpPr>
              <a:spLocks/>
            </p:cNvSpPr>
            <p:nvPr/>
          </p:nvSpPr>
          <p:spPr bwMode="auto">
            <a:xfrm>
              <a:off x="5945541" y="4336159"/>
              <a:ext cx="0" cy="5812"/>
            </a:xfrm>
            <a:custGeom>
              <a:avLst/>
              <a:gdLst>
                <a:gd name="T0" fmla="*/ 0 h 5"/>
                <a:gd name="T1" fmla="*/ 0 h 5"/>
                <a:gd name="T2" fmla="*/ 3 h 5"/>
                <a:gd name="T3" fmla="*/ 4 h 5"/>
                <a:gd name="T4" fmla="*/ 5 h 5"/>
                <a:gd name="T5" fmla="*/ 4 h 5"/>
                <a:gd name="T6" fmla="*/ 0 h 5"/>
                <a:gd name="T7" fmla="*/ 0 60000 65536"/>
                <a:gd name="T8" fmla="*/ 0 60000 65536"/>
                <a:gd name="T9" fmla="*/ 0 60000 65536"/>
                <a:gd name="T10" fmla="*/ 0 60000 65536"/>
                <a:gd name="T11" fmla="*/ 0 60000 65536"/>
                <a:gd name="T12" fmla="*/ 0 60000 65536"/>
                <a:gd name="T13" fmla="*/ 0 60000 65536"/>
                <a:gd name="T14" fmla="*/ 0 h 5"/>
                <a:gd name="T15" fmla="*/ 5 h 5"/>
              </a:gdLst>
              <a:ahLst/>
              <a:cxnLst>
                <a:cxn ang="T7">
                  <a:pos x="0" y="T0"/>
                </a:cxn>
                <a:cxn ang="T8">
                  <a:pos x="0" y="T1"/>
                </a:cxn>
                <a:cxn ang="T9">
                  <a:pos x="0" y="T2"/>
                </a:cxn>
                <a:cxn ang="T10">
                  <a:pos x="0" y="T3"/>
                </a:cxn>
                <a:cxn ang="T11">
                  <a:pos x="0" y="T4"/>
                </a:cxn>
                <a:cxn ang="T12">
                  <a:pos x="0" y="T5"/>
                </a:cxn>
                <a:cxn ang="T13">
                  <a:pos x="0" y="T6"/>
                </a:cxn>
              </a:cxnLst>
              <a:rect l="0" t="T14" r="0" b="T15"/>
              <a:pathLst>
                <a:path h="5">
                  <a:moveTo>
                    <a:pt x="0" y="0"/>
                  </a:moveTo>
                  <a:lnTo>
                    <a:pt x="0" y="0"/>
                  </a:lnTo>
                  <a:lnTo>
                    <a:pt x="0" y="3"/>
                  </a:lnTo>
                  <a:lnTo>
                    <a:pt x="0" y="4"/>
                  </a:lnTo>
                  <a:lnTo>
                    <a:pt x="0" y="5"/>
                  </a:lnTo>
                  <a:lnTo>
                    <a:pt x="0" y="4"/>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7" name="Freeform 1428"/>
            <p:cNvSpPr>
              <a:spLocks/>
            </p:cNvSpPr>
            <p:nvPr/>
          </p:nvSpPr>
          <p:spPr bwMode="auto">
            <a:xfrm>
              <a:off x="6164245" y="4071127"/>
              <a:ext cx="4556" cy="4650"/>
            </a:xfrm>
            <a:custGeom>
              <a:avLst/>
              <a:gdLst>
                <a:gd name="T0" fmla="*/ 3 w 5"/>
                <a:gd name="T1" fmla="*/ 0 h 4"/>
                <a:gd name="T2" fmla="*/ 0 w 5"/>
                <a:gd name="T3" fmla="*/ 2 h 4"/>
                <a:gd name="T4" fmla="*/ 3 w 5"/>
                <a:gd name="T5" fmla="*/ 4 h 4"/>
                <a:gd name="T6" fmla="*/ 5 w 5"/>
                <a:gd name="T7" fmla="*/ 4 h 4"/>
                <a:gd name="T8" fmla="*/ 5 w 5"/>
                <a:gd name="T9" fmla="*/ 1 h 4"/>
                <a:gd name="T10" fmla="*/ 5 w 5"/>
                <a:gd name="T11" fmla="*/ 1 h 4"/>
                <a:gd name="T12" fmla="*/ 5 w 5"/>
                <a:gd name="T13" fmla="*/ 0 h 4"/>
                <a:gd name="T14" fmla="*/ 3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3" y="0"/>
                  </a:moveTo>
                  <a:lnTo>
                    <a:pt x="0" y="2"/>
                  </a:lnTo>
                  <a:lnTo>
                    <a:pt x="3" y="4"/>
                  </a:lnTo>
                  <a:lnTo>
                    <a:pt x="5" y="4"/>
                  </a:lnTo>
                  <a:lnTo>
                    <a:pt x="5" y="1"/>
                  </a:lnTo>
                  <a:lnTo>
                    <a:pt x="5" y="0"/>
                  </a:lnTo>
                  <a:lnTo>
                    <a:pt x="3"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8" name="Freeform 1429"/>
            <p:cNvSpPr>
              <a:spLocks/>
            </p:cNvSpPr>
            <p:nvPr/>
          </p:nvSpPr>
          <p:spPr bwMode="auto">
            <a:xfrm>
              <a:off x="5959210" y="4332672"/>
              <a:ext cx="3645" cy="3487"/>
            </a:xfrm>
            <a:custGeom>
              <a:avLst/>
              <a:gdLst>
                <a:gd name="T0" fmla="*/ 4 w 4"/>
                <a:gd name="T1" fmla="*/ 1 h 3"/>
                <a:gd name="T2" fmla="*/ 2 w 4"/>
                <a:gd name="T3" fmla="*/ 1 h 3"/>
                <a:gd name="T4" fmla="*/ 0 w 4"/>
                <a:gd name="T5" fmla="*/ 0 h 3"/>
                <a:gd name="T6" fmla="*/ 0 w 4"/>
                <a:gd name="T7" fmla="*/ 0 h 3"/>
                <a:gd name="T8" fmla="*/ 0 w 4"/>
                <a:gd name="T9" fmla="*/ 0 h 3"/>
                <a:gd name="T10" fmla="*/ 0 w 4"/>
                <a:gd name="T11" fmla="*/ 0 h 3"/>
                <a:gd name="T12" fmla="*/ 2 w 4"/>
                <a:gd name="T13" fmla="*/ 2 h 3"/>
                <a:gd name="T14" fmla="*/ 4 w 4"/>
                <a:gd name="T15" fmla="*/ 2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2" y="2"/>
                  </a:lnTo>
                  <a:lnTo>
                    <a:pt x="4" y="2"/>
                  </a:lnTo>
                  <a:lnTo>
                    <a:pt x="4" y="3"/>
                  </a:lnTo>
                  <a:lnTo>
                    <a:pt x="4"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49" name="Freeform 1430"/>
            <p:cNvSpPr>
              <a:spLocks/>
            </p:cNvSpPr>
            <p:nvPr/>
          </p:nvSpPr>
          <p:spPr bwMode="auto">
            <a:xfrm>
              <a:off x="5962855" y="4350108"/>
              <a:ext cx="10024" cy="17436"/>
            </a:xfrm>
            <a:custGeom>
              <a:avLst/>
              <a:gdLst>
                <a:gd name="T0" fmla="*/ 2 w 11"/>
                <a:gd name="T1" fmla="*/ 13 h 15"/>
                <a:gd name="T2" fmla="*/ 7 w 11"/>
                <a:gd name="T3" fmla="*/ 9 h 15"/>
                <a:gd name="T4" fmla="*/ 11 w 11"/>
                <a:gd name="T5" fmla="*/ 7 h 15"/>
                <a:gd name="T6" fmla="*/ 11 w 11"/>
                <a:gd name="T7" fmla="*/ 0 h 15"/>
                <a:gd name="T8" fmla="*/ 11 w 11"/>
                <a:gd name="T9" fmla="*/ 0 h 15"/>
                <a:gd name="T10" fmla="*/ 9 w 11"/>
                <a:gd name="T11" fmla="*/ 1 h 15"/>
                <a:gd name="T12" fmla="*/ 0 w 11"/>
                <a:gd name="T13" fmla="*/ 11 h 15"/>
                <a:gd name="T14" fmla="*/ 2 w 11"/>
                <a:gd name="T15" fmla="*/ 15 h 15"/>
                <a:gd name="T16" fmla="*/ 2 w 11"/>
                <a:gd name="T17" fmla="*/ 13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5"/>
                <a:gd name="T29" fmla="*/ 11 w 1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5">
                  <a:moveTo>
                    <a:pt x="2" y="13"/>
                  </a:moveTo>
                  <a:lnTo>
                    <a:pt x="7" y="9"/>
                  </a:lnTo>
                  <a:lnTo>
                    <a:pt x="11" y="7"/>
                  </a:lnTo>
                  <a:lnTo>
                    <a:pt x="11" y="0"/>
                  </a:lnTo>
                  <a:lnTo>
                    <a:pt x="9" y="1"/>
                  </a:lnTo>
                  <a:lnTo>
                    <a:pt x="0" y="11"/>
                  </a:lnTo>
                  <a:lnTo>
                    <a:pt x="2" y="15"/>
                  </a:lnTo>
                  <a:lnTo>
                    <a:pt x="2" y="1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0" name="Freeform 1431"/>
            <p:cNvSpPr>
              <a:spLocks/>
            </p:cNvSpPr>
            <p:nvPr/>
          </p:nvSpPr>
          <p:spPr bwMode="auto">
            <a:xfrm>
              <a:off x="5941896" y="4328022"/>
              <a:ext cx="6379" cy="3487"/>
            </a:xfrm>
            <a:custGeom>
              <a:avLst/>
              <a:gdLst>
                <a:gd name="T0" fmla="*/ 4 w 7"/>
                <a:gd name="T1" fmla="*/ 0 h 3"/>
                <a:gd name="T2" fmla="*/ 2 w 7"/>
                <a:gd name="T3" fmla="*/ 0 h 3"/>
                <a:gd name="T4" fmla="*/ 0 w 7"/>
                <a:gd name="T5" fmla="*/ 2 h 3"/>
                <a:gd name="T6" fmla="*/ 2 w 7"/>
                <a:gd name="T7" fmla="*/ 2 h 3"/>
                <a:gd name="T8" fmla="*/ 2 w 7"/>
                <a:gd name="T9" fmla="*/ 3 h 3"/>
                <a:gd name="T10" fmla="*/ 4 w 7"/>
                <a:gd name="T11" fmla="*/ 3 h 3"/>
                <a:gd name="T12" fmla="*/ 7 w 7"/>
                <a:gd name="T13" fmla="*/ 2 h 3"/>
                <a:gd name="T14" fmla="*/ 4 w 7"/>
                <a:gd name="T15" fmla="*/ 0 h 3"/>
                <a:gd name="T16" fmla="*/ 4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4" y="0"/>
                  </a:moveTo>
                  <a:lnTo>
                    <a:pt x="2" y="0"/>
                  </a:lnTo>
                  <a:lnTo>
                    <a:pt x="0" y="2"/>
                  </a:lnTo>
                  <a:lnTo>
                    <a:pt x="2" y="2"/>
                  </a:lnTo>
                  <a:lnTo>
                    <a:pt x="2" y="3"/>
                  </a:lnTo>
                  <a:lnTo>
                    <a:pt x="4" y="3"/>
                  </a:lnTo>
                  <a:lnTo>
                    <a:pt x="7" y="2"/>
                  </a:lnTo>
                  <a:lnTo>
                    <a:pt x="4"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1" name="Freeform 1432"/>
            <p:cNvSpPr>
              <a:spLocks/>
            </p:cNvSpPr>
            <p:nvPr/>
          </p:nvSpPr>
          <p:spPr bwMode="auto">
            <a:xfrm>
              <a:off x="6002040" y="4125761"/>
              <a:ext cx="9113" cy="3487"/>
            </a:xfrm>
            <a:custGeom>
              <a:avLst/>
              <a:gdLst>
                <a:gd name="T0" fmla="*/ 6 w 10"/>
                <a:gd name="T1" fmla="*/ 0 h 3"/>
                <a:gd name="T2" fmla="*/ 2 w 10"/>
                <a:gd name="T3" fmla="*/ 1 h 3"/>
                <a:gd name="T4" fmla="*/ 0 w 10"/>
                <a:gd name="T5" fmla="*/ 2 h 3"/>
                <a:gd name="T6" fmla="*/ 0 w 10"/>
                <a:gd name="T7" fmla="*/ 3 h 3"/>
                <a:gd name="T8" fmla="*/ 8 w 10"/>
                <a:gd name="T9" fmla="*/ 2 h 3"/>
                <a:gd name="T10" fmla="*/ 10 w 10"/>
                <a:gd name="T11" fmla="*/ 1 h 3"/>
                <a:gd name="T12" fmla="*/ 10 w 10"/>
                <a:gd name="T13" fmla="*/ 0 h 3"/>
                <a:gd name="T14" fmla="*/ 6 w 10"/>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6" y="0"/>
                  </a:moveTo>
                  <a:lnTo>
                    <a:pt x="2" y="1"/>
                  </a:lnTo>
                  <a:lnTo>
                    <a:pt x="0" y="2"/>
                  </a:lnTo>
                  <a:lnTo>
                    <a:pt x="0" y="3"/>
                  </a:lnTo>
                  <a:lnTo>
                    <a:pt x="8" y="2"/>
                  </a:lnTo>
                  <a:lnTo>
                    <a:pt x="10" y="1"/>
                  </a:lnTo>
                  <a:lnTo>
                    <a:pt x="10" y="0"/>
                  </a:lnTo>
                  <a:lnTo>
                    <a:pt x="6"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2" name="Freeform 1433"/>
            <p:cNvSpPr>
              <a:spLocks/>
            </p:cNvSpPr>
            <p:nvPr/>
          </p:nvSpPr>
          <p:spPr bwMode="auto">
            <a:xfrm>
              <a:off x="3480566" y="4341971"/>
              <a:ext cx="1823" cy="1162"/>
            </a:xfrm>
            <a:custGeom>
              <a:avLst/>
              <a:gdLst>
                <a:gd name="T0" fmla="*/ 0 w 2"/>
                <a:gd name="T1" fmla="*/ 1 h 1"/>
                <a:gd name="T2" fmla="*/ 2 w 2"/>
                <a:gd name="T3" fmla="*/ 0 h 1"/>
                <a:gd name="T4" fmla="*/ 2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3" name="Freeform 1434"/>
            <p:cNvSpPr>
              <a:spLocks/>
            </p:cNvSpPr>
            <p:nvPr/>
          </p:nvSpPr>
          <p:spPr bwMode="auto">
            <a:xfrm>
              <a:off x="3484211" y="4308261"/>
              <a:ext cx="1823" cy="4650"/>
            </a:xfrm>
            <a:custGeom>
              <a:avLst/>
              <a:gdLst>
                <a:gd name="T0" fmla="*/ 0 w 2"/>
                <a:gd name="T1" fmla="*/ 3 h 4"/>
                <a:gd name="T2" fmla="*/ 2 w 2"/>
                <a:gd name="T3" fmla="*/ 4 h 4"/>
                <a:gd name="T4" fmla="*/ 2 w 2"/>
                <a:gd name="T5" fmla="*/ 4 h 4"/>
                <a:gd name="T6" fmla="*/ 2 w 2"/>
                <a:gd name="T7" fmla="*/ 3 h 4"/>
                <a:gd name="T8" fmla="*/ 2 w 2"/>
                <a:gd name="T9" fmla="*/ 0 h 4"/>
                <a:gd name="T10" fmla="*/ 2 w 2"/>
                <a:gd name="T11" fmla="*/ 0 h 4"/>
                <a:gd name="T12" fmla="*/ 0 w 2"/>
                <a:gd name="T13" fmla="*/ 0 h 4"/>
                <a:gd name="T14" fmla="*/ 0 w 2"/>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3"/>
                  </a:moveTo>
                  <a:lnTo>
                    <a:pt x="2" y="4"/>
                  </a:lnTo>
                  <a:lnTo>
                    <a:pt x="2" y="3"/>
                  </a:lnTo>
                  <a:lnTo>
                    <a:pt x="2" y="0"/>
                  </a:lnTo>
                  <a:lnTo>
                    <a:pt x="0" y="0"/>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4" name="Freeform 1435"/>
            <p:cNvSpPr>
              <a:spLocks/>
            </p:cNvSpPr>
            <p:nvPr/>
          </p:nvSpPr>
          <p:spPr bwMode="auto">
            <a:xfrm>
              <a:off x="3487856" y="4330347"/>
              <a:ext cx="1823" cy="2325"/>
            </a:xfrm>
            <a:custGeom>
              <a:avLst/>
              <a:gdLst>
                <a:gd name="T0" fmla="*/ 0 w 2"/>
                <a:gd name="T1" fmla="*/ 1 h 2"/>
                <a:gd name="T2" fmla="*/ 0 w 2"/>
                <a:gd name="T3" fmla="*/ 2 h 2"/>
                <a:gd name="T4" fmla="*/ 2 w 2"/>
                <a:gd name="T5" fmla="*/ 2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2"/>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5" name="Freeform 1436"/>
            <p:cNvSpPr>
              <a:spLocks/>
            </p:cNvSpPr>
            <p:nvPr/>
          </p:nvSpPr>
          <p:spPr bwMode="auto">
            <a:xfrm>
              <a:off x="3477832" y="4294312"/>
              <a:ext cx="2734" cy="1162"/>
            </a:xfrm>
            <a:custGeom>
              <a:avLst/>
              <a:gdLst>
                <a:gd name="T0" fmla="*/ 0 w 3"/>
                <a:gd name="T1" fmla="*/ 0 h 1"/>
                <a:gd name="T2" fmla="*/ 0 w 3"/>
                <a:gd name="T3" fmla="*/ 0 h 1"/>
                <a:gd name="T4" fmla="*/ 0 w 3"/>
                <a:gd name="T5" fmla="*/ 1 h 1"/>
                <a:gd name="T6" fmla="*/ 0 w 3"/>
                <a:gd name="T7" fmla="*/ 1 h 1"/>
                <a:gd name="T8" fmla="*/ 3 w 3"/>
                <a:gd name="T9" fmla="*/ 0 h 1"/>
                <a:gd name="T10" fmla="*/ 3 w 3"/>
                <a:gd name="T11" fmla="*/ 0 h 1"/>
                <a:gd name="T12" fmla="*/ 0 w 3"/>
                <a:gd name="T13" fmla="*/ 0 h 1"/>
                <a:gd name="T14" fmla="*/ 0 w 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
                <a:gd name="T26" fmla="*/ 3 w 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
                  <a:moveTo>
                    <a:pt x="0" y="0"/>
                  </a:moveTo>
                  <a:lnTo>
                    <a:pt x="0" y="0"/>
                  </a:lnTo>
                  <a:lnTo>
                    <a:pt x="0" y="1"/>
                  </a:lnTo>
                  <a:lnTo>
                    <a:pt x="3"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6" name="Freeform 1437"/>
            <p:cNvSpPr>
              <a:spLocks/>
            </p:cNvSpPr>
            <p:nvPr/>
          </p:nvSpPr>
          <p:spPr bwMode="auto">
            <a:xfrm>
              <a:off x="3477832" y="4298962"/>
              <a:ext cx="8201" cy="5812"/>
            </a:xfrm>
            <a:custGeom>
              <a:avLst/>
              <a:gdLst>
                <a:gd name="T0" fmla="*/ 7 w 9"/>
                <a:gd name="T1" fmla="*/ 1 h 5"/>
                <a:gd name="T2" fmla="*/ 7 w 9"/>
                <a:gd name="T3" fmla="*/ 0 h 5"/>
                <a:gd name="T4" fmla="*/ 5 w 9"/>
                <a:gd name="T5" fmla="*/ 0 h 5"/>
                <a:gd name="T6" fmla="*/ 5 w 9"/>
                <a:gd name="T7" fmla="*/ 3 h 5"/>
                <a:gd name="T8" fmla="*/ 3 w 9"/>
                <a:gd name="T9" fmla="*/ 1 h 5"/>
                <a:gd name="T10" fmla="*/ 0 w 9"/>
                <a:gd name="T11" fmla="*/ 4 h 5"/>
                <a:gd name="T12" fmla="*/ 0 w 9"/>
                <a:gd name="T13" fmla="*/ 5 h 5"/>
                <a:gd name="T14" fmla="*/ 3 w 9"/>
                <a:gd name="T15" fmla="*/ 5 h 5"/>
                <a:gd name="T16" fmla="*/ 5 w 9"/>
                <a:gd name="T17" fmla="*/ 4 h 5"/>
                <a:gd name="T18" fmla="*/ 5 w 9"/>
                <a:gd name="T19" fmla="*/ 3 h 5"/>
                <a:gd name="T20" fmla="*/ 7 w 9"/>
                <a:gd name="T21" fmla="*/ 3 h 5"/>
                <a:gd name="T22" fmla="*/ 9 w 9"/>
                <a:gd name="T23" fmla="*/ 3 h 5"/>
                <a:gd name="T24" fmla="*/ 9 w 9"/>
                <a:gd name="T25" fmla="*/ 3 h 5"/>
                <a:gd name="T26" fmla="*/ 7 w 9"/>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7" y="1"/>
                  </a:moveTo>
                  <a:lnTo>
                    <a:pt x="7" y="0"/>
                  </a:lnTo>
                  <a:lnTo>
                    <a:pt x="5" y="0"/>
                  </a:lnTo>
                  <a:lnTo>
                    <a:pt x="5" y="3"/>
                  </a:lnTo>
                  <a:lnTo>
                    <a:pt x="3" y="1"/>
                  </a:lnTo>
                  <a:lnTo>
                    <a:pt x="0" y="4"/>
                  </a:lnTo>
                  <a:lnTo>
                    <a:pt x="0" y="5"/>
                  </a:lnTo>
                  <a:lnTo>
                    <a:pt x="3" y="5"/>
                  </a:lnTo>
                  <a:lnTo>
                    <a:pt x="5" y="4"/>
                  </a:lnTo>
                  <a:lnTo>
                    <a:pt x="5" y="3"/>
                  </a:lnTo>
                  <a:lnTo>
                    <a:pt x="7" y="3"/>
                  </a:lnTo>
                  <a:lnTo>
                    <a:pt x="9" y="3"/>
                  </a:lnTo>
                  <a:lnTo>
                    <a:pt x="7"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7" name="Freeform 1438"/>
            <p:cNvSpPr>
              <a:spLocks/>
            </p:cNvSpPr>
            <p:nvPr/>
          </p:nvSpPr>
          <p:spPr bwMode="auto">
            <a:xfrm>
              <a:off x="2783447" y="4168770"/>
              <a:ext cx="5468" cy="5812"/>
            </a:xfrm>
            <a:custGeom>
              <a:avLst/>
              <a:gdLst>
                <a:gd name="T0" fmla="*/ 4 w 6"/>
                <a:gd name="T1" fmla="*/ 3 h 5"/>
                <a:gd name="T2" fmla="*/ 4 w 6"/>
                <a:gd name="T3" fmla="*/ 3 h 5"/>
                <a:gd name="T4" fmla="*/ 0 w 6"/>
                <a:gd name="T5" fmla="*/ 0 h 5"/>
                <a:gd name="T6" fmla="*/ 0 w 6"/>
                <a:gd name="T7" fmla="*/ 0 h 5"/>
                <a:gd name="T8" fmla="*/ 0 w 6"/>
                <a:gd name="T9" fmla="*/ 0 h 5"/>
                <a:gd name="T10" fmla="*/ 4 w 6"/>
                <a:gd name="T11" fmla="*/ 5 h 5"/>
                <a:gd name="T12" fmla="*/ 6 w 6"/>
                <a:gd name="T13" fmla="*/ 5 h 5"/>
                <a:gd name="T14" fmla="*/ 6 w 6"/>
                <a:gd name="T15" fmla="*/ 4 h 5"/>
                <a:gd name="T16" fmla="*/ 4 w 6"/>
                <a:gd name="T17" fmla="*/ 4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4" y="3"/>
                  </a:lnTo>
                  <a:lnTo>
                    <a:pt x="0" y="0"/>
                  </a:lnTo>
                  <a:lnTo>
                    <a:pt x="4" y="5"/>
                  </a:lnTo>
                  <a:lnTo>
                    <a:pt x="6" y="5"/>
                  </a:lnTo>
                  <a:lnTo>
                    <a:pt x="6" y="4"/>
                  </a:lnTo>
                  <a:lnTo>
                    <a:pt x="4" y="4"/>
                  </a:lnTo>
                  <a:lnTo>
                    <a:pt x="4"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8" name="Freeform 1439"/>
            <p:cNvSpPr>
              <a:spLocks/>
            </p:cNvSpPr>
            <p:nvPr/>
          </p:nvSpPr>
          <p:spPr bwMode="auto">
            <a:xfrm>
              <a:off x="2797116" y="4172258"/>
              <a:ext cx="3645" cy="4650"/>
            </a:xfrm>
            <a:custGeom>
              <a:avLst/>
              <a:gdLst>
                <a:gd name="T0" fmla="*/ 2 w 4"/>
                <a:gd name="T1" fmla="*/ 0 h 4"/>
                <a:gd name="T2" fmla="*/ 0 w 4"/>
                <a:gd name="T3" fmla="*/ 0 h 4"/>
                <a:gd name="T4" fmla="*/ 0 w 4"/>
                <a:gd name="T5" fmla="*/ 2 h 4"/>
                <a:gd name="T6" fmla="*/ 0 w 4"/>
                <a:gd name="T7" fmla="*/ 3 h 4"/>
                <a:gd name="T8" fmla="*/ 0 w 4"/>
                <a:gd name="T9" fmla="*/ 3 h 4"/>
                <a:gd name="T10" fmla="*/ 2 w 4"/>
                <a:gd name="T11" fmla="*/ 4 h 4"/>
                <a:gd name="T12" fmla="*/ 4 w 4"/>
                <a:gd name="T13" fmla="*/ 4 h 4"/>
                <a:gd name="T14" fmla="*/ 4 w 4"/>
                <a:gd name="T15" fmla="*/ 2 h 4"/>
                <a:gd name="T16" fmla="*/ 2 w 4"/>
                <a:gd name="T17" fmla="*/ 1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0"/>
                  </a:lnTo>
                  <a:lnTo>
                    <a:pt x="0" y="2"/>
                  </a:lnTo>
                  <a:lnTo>
                    <a:pt x="0" y="3"/>
                  </a:lnTo>
                  <a:lnTo>
                    <a:pt x="2" y="4"/>
                  </a:lnTo>
                  <a:lnTo>
                    <a:pt x="4" y="4"/>
                  </a:lnTo>
                  <a:lnTo>
                    <a:pt x="4" y="2"/>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59" name="Freeform 1440"/>
            <p:cNvSpPr>
              <a:spLocks/>
            </p:cNvSpPr>
            <p:nvPr/>
          </p:nvSpPr>
          <p:spPr bwMode="auto">
            <a:xfrm>
              <a:off x="3491501" y="4348946"/>
              <a:ext cx="3645" cy="2325"/>
            </a:xfrm>
            <a:custGeom>
              <a:avLst/>
              <a:gdLst>
                <a:gd name="T0" fmla="*/ 0 w 4"/>
                <a:gd name="T1" fmla="*/ 2 h 2"/>
                <a:gd name="T2" fmla="*/ 2 w 4"/>
                <a:gd name="T3" fmla="*/ 2 h 2"/>
                <a:gd name="T4" fmla="*/ 2 w 4"/>
                <a:gd name="T5" fmla="*/ 2 h 2"/>
                <a:gd name="T6" fmla="*/ 4 w 4"/>
                <a:gd name="T7" fmla="*/ 1 h 2"/>
                <a:gd name="T8" fmla="*/ 4 w 4"/>
                <a:gd name="T9" fmla="*/ 0 h 2"/>
                <a:gd name="T10" fmla="*/ 4 w 4"/>
                <a:gd name="T11" fmla="*/ 1 h 2"/>
                <a:gd name="T12" fmla="*/ 2 w 4"/>
                <a:gd name="T13" fmla="*/ 1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2"/>
                  </a:moveTo>
                  <a:lnTo>
                    <a:pt x="2" y="2"/>
                  </a:lnTo>
                  <a:lnTo>
                    <a:pt x="4" y="1"/>
                  </a:lnTo>
                  <a:lnTo>
                    <a:pt x="4" y="0"/>
                  </a:lnTo>
                  <a:lnTo>
                    <a:pt x="4" y="1"/>
                  </a:lnTo>
                  <a:lnTo>
                    <a:pt x="2" y="1"/>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0" name="Freeform 1441"/>
            <p:cNvSpPr>
              <a:spLocks/>
            </p:cNvSpPr>
            <p:nvPr/>
          </p:nvSpPr>
          <p:spPr bwMode="auto">
            <a:xfrm>
              <a:off x="3489678" y="4323373"/>
              <a:ext cx="1823" cy="3487"/>
            </a:xfrm>
            <a:custGeom>
              <a:avLst/>
              <a:gdLst>
                <a:gd name="T0" fmla="*/ 2 w 2"/>
                <a:gd name="T1" fmla="*/ 2 h 3"/>
                <a:gd name="T2" fmla="*/ 2 w 2"/>
                <a:gd name="T3" fmla="*/ 1 h 3"/>
                <a:gd name="T4" fmla="*/ 0 w 2"/>
                <a:gd name="T5" fmla="*/ 0 h 3"/>
                <a:gd name="T6" fmla="*/ 0 w 2"/>
                <a:gd name="T7" fmla="*/ 2 h 3"/>
                <a:gd name="T8" fmla="*/ 0 w 2"/>
                <a:gd name="T9" fmla="*/ 3 h 3"/>
                <a:gd name="T10" fmla="*/ 2 w 2"/>
                <a:gd name="T11" fmla="*/ 2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2"/>
                  </a:moveTo>
                  <a:lnTo>
                    <a:pt x="2" y="1"/>
                  </a:lnTo>
                  <a:lnTo>
                    <a:pt x="0" y="0"/>
                  </a:lnTo>
                  <a:lnTo>
                    <a:pt x="0" y="2"/>
                  </a:lnTo>
                  <a:lnTo>
                    <a:pt x="0" y="3"/>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1" name="Freeform 1442"/>
            <p:cNvSpPr>
              <a:spLocks/>
            </p:cNvSpPr>
            <p:nvPr/>
          </p:nvSpPr>
          <p:spPr bwMode="auto">
            <a:xfrm>
              <a:off x="5953742" y="4354758"/>
              <a:ext cx="1823" cy="3487"/>
            </a:xfrm>
            <a:custGeom>
              <a:avLst/>
              <a:gdLst>
                <a:gd name="T0" fmla="*/ 2 w 2"/>
                <a:gd name="T1" fmla="*/ 0 h 3"/>
                <a:gd name="T2" fmla="*/ 0 w 2"/>
                <a:gd name="T3" fmla="*/ 0 h 3"/>
                <a:gd name="T4" fmla="*/ 0 w 2"/>
                <a:gd name="T5" fmla="*/ 1 h 3"/>
                <a:gd name="T6" fmla="*/ 0 w 2"/>
                <a:gd name="T7" fmla="*/ 1 h 3"/>
                <a:gd name="T8" fmla="*/ 0 w 2"/>
                <a:gd name="T9" fmla="*/ 3 h 3"/>
                <a:gd name="T10" fmla="*/ 0 w 2"/>
                <a:gd name="T11" fmla="*/ 3 h 3"/>
                <a:gd name="T12" fmla="*/ 0 w 2"/>
                <a:gd name="T13" fmla="*/ 3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0" y="0"/>
                  </a:lnTo>
                  <a:lnTo>
                    <a:pt x="0" y="1"/>
                  </a:lnTo>
                  <a:lnTo>
                    <a:pt x="0" y="3"/>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2" name="Freeform 1443"/>
            <p:cNvSpPr>
              <a:spLocks/>
            </p:cNvSpPr>
            <p:nvPr/>
          </p:nvSpPr>
          <p:spPr bwMode="auto">
            <a:xfrm>
              <a:off x="6040313" y="4130410"/>
              <a:ext cx="1823" cy="3487"/>
            </a:xfrm>
            <a:custGeom>
              <a:avLst/>
              <a:gdLst>
                <a:gd name="T0" fmla="*/ 2 w 2"/>
                <a:gd name="T1" fmla="*/ 0 h 3"/>
                <a:gd name="T2" fmla="*/ 0 w 2"/>
                <a:gd name="T3" fmla="*/ 1 h 3"/>
                <a:gd name="T4" fmla="*/ 2 w 2"/>
                <a:gd name="T5" fmla="*/ 3 h 3"/>
                <a:gd name="T6" fmla="*/ 2 w 2"/>
                <a:gd name="T7" fmla="*/ 1 h 3"/>
                <a:gd name="T8" fmla="*/ 2 w 2"/>
                <a:gd name="T9" fmla="*/ 0 h 3"/>
                <a:gd name="T10" fmla="*/ 2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1"/>
                  </a:lnTo>
                  <a:lnTo>
                    <a:pt x="2" y="3"/>
                  </a:lnTo>
                  <a:lnTo>
                    <a:pt x="2" y="1"/>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3" name="Freeform 1444"/>
            <p:cNvSpPr>
              <a:spLocks/>
            </p:cNvSpPr>
            <p:nvPr/>
          </p:nvSpPr>
          <p:spPr bwMode="auto">
            <a:xfrm>
              <a:off x="6043958" y="4111812"/>
              <a:ext cx="1823" cy="4650"/>
            </a:xfrm>
            <a:custGeom>
              <a:avLst/>
              <a:gdLst>
                <a:gd name="T0" fmla="*/ 2 w 2"/>
                <a:gd name="T1" fmla="*/ 3 h 4"/>
                <a:gd name="T2" fmla="*/ 2 w 2"/>
                <a:gd name="T3" fmla="*/ 1 h 4"/>
                <a:gd name="T4" fmla="*/ 2 w 2"/>
                <a:gd name="T5" fmla="*/ 0 h 4"/>
                <a:gd name="T6" fmla="*/ 0 w 2"/>
                <a:gd name="T7" fmla="*/ 1 h 4"/>
                <a:gd name="T8" fmla="*/ 2 w 2"/>
                <a:gd name="T9" fmla="*/ 3 h 4"/>
                <a:gd name="T10" fmla="*/ 2 w 2"/>
                <a:gd name="T11" fmla="*/ 4 h 4"/>
                <a:gd name="T12" fmla="*/ 2 w 2"/>
                <a:gd name="T13" fmla="*/ 3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3"/>
                  </a:moveTo>
                  <a:lnTo>
                    <a:pt x="2" y="1"/>
                  </a:lnTo>
                  <a:lnTo>
                    <a:pt x="2" y="0"/>
                  </a:lnTo>
                  <a:lnTo>
                    <a:pt x="0" y="1"/>
                  </a:lnTo>
                  <a:lnTo>
                    <a:pt x="2" y="3"/>
                  </a:lnTo>
                  <a:lnTo>
                    <a:pt x="2" y="4"/>
                  </a:lnTo>
                  <a:lnTo>
                    <a:pt x="2"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4" name="Freeform 1445"/>
            <p:cNvSpPr>
              <a:spLocks/>
            </p:cNvSpPr>
            <p:nvPr/>
          </p:nvSpPr>
          <p:spPr bwMode="auto">
            <a:xfrm>
              <a:off x="6042135" y="4116461"/>
              <a:ext cx="1823" cy="2325"/>
            </a:xfrm>
            <a:custGeom>
              <a:avLst/>
              <a:gdLst>
                <a:gd name="T0" fmla="*/ 0 w 2"/>
                <a:gd name="T1" fmla="*/ 1 h 2"/>
                <a:gd name="T2" fmla="*/ 0 w 2"/>
                <a:gd name="T3" fmla="*/ 2 h 2"/>
                <a:gd name="T4" fmla="*/ 2 w 2"/>
                <a:gd name="T5" fmla="*/ 1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1"/>
                  </a:lnTo>
                  <a:lnTo>
                    <a:pt x="2" y="0"/>
                  </a:lnTo>
                  <a:lnTo>
                    <a:pt x="0"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5" name="Freeform 1446"/>
            <p:cNvSpPr>
              <a:spLocks/>
            </p:cNvSpPr>
            <p:nvPr/>
          </p:nvSpPr>
          <p:spPr bwMode="auto">
            <a:xfrm>
              <a:off x="5917292" y="4340809"/>
              <a:ext cx="3645" cy="2325"/>
            </a:xfrm>
            <a:custGeom>
              <a:avLst/>
              <a:gdLst>
                <a:gd name="T0" fmla="*/ 4 w 4"/>
                <a:gd name="T1" fmla="*/ 1 h 2"/>
                <a:gd name="T2" fmla="*/ 4 w 4"/>
                <a:gd name="T3" fmla="*/ 1 h 2"/>
                <a:gd name="T4" fmla="*/ 2 w 4"/>
                <a:gd name="T5" fmla="*/ 1 h 2"/>
                <a:gd name="T6" fmla="*/ 0 w 4"/>
                <a:gd name="T7" fmla="*/ 0 h 2"/>
                <a:gd name="T8" fmla="*/ 2 w 4"/>
                <a:gd name="T9" fmla="*/ 1 h 2"/>
                <a:gd name="T10" fmla="*/ 2 w 4"/>
                <a:gd name="T11" fmla="*/ 2 h 2"/>
                <a:gd name="T12" fmla="*/ 4 w 4"/>
                <a:gd name="T13" fmla="*/ 2 h 2"/>
                <a:gd name="T14" fmla="*/ 4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1"/>
                  </a:moveTo>
                  <a:lnTo>
                    <a:pt x="4" y="1"/>
                  </a:lnTo>
                  <a:lnTo>
                    <a:pt x="2" y="1"/>
                  </a:lnTo>
                  <a:lnTo>
                    <a:pt x="0" y="0"/>
                  </a:lnTo>
                  <a:lnTo>
                    <a:pt x="2" y="1"/>
                  </a:lnTo>
                  <a:lnTo>
                    <a:pt x="2" y="2"/>
                  </a:lnTo>
                  <a:lnTo>
                    <a:pt x="4" y="2"/>
                  </a:lnTo>
                  <a:lnTo>
                    <a:pt x="4" y="1"/>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6" name="Freeform 1447"/>
            <p:cNvSpPr>
              <a:spLocks/>
            </p:cNvSpPr>
            <p:nvPr/>
          </p:nvSpPr>
          <p:spPr bwMode="auto">
            <a:xfrm>
              <a:off x="6043958" y="4178070"/>
              <a:ext cx="3645" cy="4650"/>
            </a:xfrm>
            <a:custGeom>
              <a:avLst/>
              <a:gdLst>
                <a:gd name="T0" fmla="*/ 0 w 4"/>
                <a:gd name="T1" fmla="*/ 3 h 4"/>
                <a:gd name="T2" fmla="*/ 0 w 4"/>
                <a:gd name="T3" fmla="*/ 4 h 4"/>
                <a:gd name="T4" fmla="*/ 0 w 4"/>
                <a:gd name="T5" fmla="*/ 4 h 4"/>
                <a:gd name="T6" fmla="*/ 0 w 4"/>
                <a:gd name="T7" fmla="*/ 4 h 4"/>
                <a:gd name="T8" fmla="*/ 2 w 4"/>
                <a:gd name="T9" fmla="*/ 4 h 4"/>
                <a:gd name="T10" fmla="*/ 2 w 4"/>
                <a:gd name="T11" fmla="*/ 3 h 4"/>
                <a:gd name="T12" fmla="*/ 4 w 4"/>
                <a:gd name="T13" fmla="*/ 2 h 4"/>
                <a:gd name="T14" fmla="*/ 4 w 4"/>
                <a:gd name="T15" fmla="*/ 2 h 4"/>
                <a:gd name="T16" fmla="*/ 4 w 4"/>
                <a:gd name="T17" fmla="*/ 0 h 4"/>
                <a:gd name="T18" fmla="*/ 2 w 4"/>
                <a:gd name="T19" fmla="*/ 2 h 4"/>
                <a:gd name="T20" fmla="*/ 0 w 4"/>
                <a:gd name="T21" fmla="*/ 2 h 4"/>
                <a:gd name="T22" fmla="*/ 0 w 4"/>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3"/>
                  </a:moveTo>
                  <a:lnTo>
                    <a:pt x="0" y="4"/>
                  </a:lnTo>
                  <a:lnTo>
                    <a:pt x="2" y="4"/>
                  </a:lnTo>
                  <a:lnTo>
                    <a:pt x="2" y="3"/>
                  </a:lnTo>
                  <a:lnTo>
                    <a:pt x="4" y="2"/>
                  </a:lnTo>
                  <a:lnTo>
                    <a:pt x="4" y="0"/>
                  </a:lnTo>
                  <a:lnTo>
                    <a:pt x="2" y="2"/>
                  </a:lnTo>
                  <a:lnTo>
                    <a:pt x="0" y="2"/>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7" name="Freeform 1448"/>
            <p:cNvSpPr>
              <a:spLocks/>
            </p:cNvSpPr>
            <p:nvPr/>
          </p:nvSpPr>
          <p:spPr bwMode="auto">
            <a:xfrm>
              <a:off x="6022999" y="4195506"/>
              <a:ext cx="5468" cy="8137"/>
            </a:xfrm>
            <a:custGeom>
              <a:avLst/>
              <a:gdLst>
                <a:gd name="T0" fmla="*/ 0 w 6"/>
                <a:gd name="T1" fmla="*/ 6 h 7"/>
                <a:gd name="T2" fmla="*/ 2 w 6"/>
                <a:gd name="T3" fmla="*/ 5 h 7"/>
                <a:gd name="T4" fmla="*/ 2 w 6"/>
                <a:gd name="T5" fmla="*/ 5 h 7"/>
                <a:gd name="T6" fmla="*/ 4 w 6"/>
                <a:gd name="T7" fmla="*/ 4 h 7"/>
                <a:gd name="T8" fmla="*/ 6 w 6"/>
                <a:gd name="T9" fmla="*/ 4 h 7"/>
                <a:gd name="T10" fmla="*/ 6 w 6"/>
                <a:gd name="T11" fmla="*/ 1 h 7"/>
                <a:gd name="T12" fmla="*/ 6 w 6"/>
                <a:gd name="T13" fmla="*/ 0 h 7"/>
                <a:gd name="T14" fmla="*/ 6 w 6"/>
                <a:gd name="T15" fmla="*/ 1 h 7"/>
                <a:gd name="T16" fmla="*/ 4 w 6"/>
                <a:gd name="T17" fmla="*/ 3 h 7"/>
                <a:gd name="T18" fmla="*/ 2 w 6"/>
                <a:gd name="T19" fmla="*/ 3 h 7"/>
                <a:gd name="T20" fmla="*/ 2 w 6"/>
                <a:gd name="T21" fmla="*/ 4 h 7"/>
                <a:gd name="T22" fmla="*/ 0 w 6"/>
                <a:gd name="T23" fmla="*/ 4 h 7"/>
                <a:gd name="T24" fmla="*/ 0 w 6"/>
                <a:gd name="T25" fmla="*/ 5 h 7"/>
                <a:gd name="T26" fmla="*/ 0 w 6"/>
                <a:gd name="T27" fmla="*/ 6 h 7"/>
                <a:gd name="T28" fmla="*/ 0 w 6"/>
                <a:gd name="T29" fmla="*/ 7 h 7"/>
                <a:gd name="T30" fmla="*/ 0 w 6"/>
                <a:gd name="T31" fmla="*/ 7 h 7"/>
                <a:gd name="T32" fmla="*/ 0 w 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0" y="6"/>
                  </a:moveTo>
                  <a:lnTo>
                    <a:pt x="2" y="5"/>
                  </a:lnTo>
                  <a:lnTo>
                    <a:pt x="4" y="4"/>
                  </a:lnTo>
                  <a:lnTo>
                    <a:pt x="6" y="4"/>
                  </a:lnTo>
                  <a:lnTo>
                    <a:pt x="6" y="1"/>
                  </a:lnTo>
                  <a:lnTo>
                    <a:pt x="6" y="0"/>
                  </a:lnTo>
                  <a:lnTo>
                    <a:pt x="6" y="1"/>
                  </a:lnTo>
                  <a:lnTo>
                    <a:pt x="4" y="3"/>
                  </a:lnTo>
                  <a:lnTo>
                    <a:pt x="2" y="3"/>
                  </a:lnTo>
                  <a:lnTo>
                    <a:pt x="2" y="4"/>
                  </a:lnTo>
                  <a:lnTo>
                    <a:pt x="0" y="4"/>
                  </a:lnTo>
                  <a:lnTo>
                    <a:pt x="0" y="5"/>
                  </a:lnTo>
                  <a:lnTo>
                    <a:pt x="0" y="6"/>
                  </a:lnTo>
                  <a:lnTo>
                    <a:pt x="0" y="7"/>
                  </a:lnTo>
                  <a:lnTo>
                    <a:pt x="0" y="6"/>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8" name="Freeform 1449"/>
            <p:cNvSpPr>
              <a:spLocks/>
            </p:cNvSpPr>
            <p:nvPr/>
          </p:nvSpPr>
          <p:spPr bwMode="auto">
            <a:xfrm>
              <a:off x="6064917" y="4079264"/>
              <a:ext cx="1823" cy="1162"/>
            </a:xfrm>
            <a:custGeom>
              <a:avLst/>
              <a:gdLst>
                <a:gd name="T0" fmla="*/ 0 w 2"/>
                <a:gd name="T1" fmla="*/ 0 h 1"/>
                <a:gd name="T2" fmla="*/ 0 w 2"/>
                <a:gd name="T3" fmla="*/ 0 h 1"/>
                <a:gd name="T4" fmla="*/ 0 w 2"/>
                <a:gd name="T5" fmla="*/ 1 h 1"/>
                <a:gd name="T6" fmla="*/ 0 w 2"/>
                <a:gd name="T7" fmla="*/ 1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0" y="1"/>
                  </a:lnTo>
                  <a:lnTo>
                    <a:pt x="2" y="0"/>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69" name="Freeform 1450"/>
            <p:cNvSpPr>
              <a:spLocks/>
            </p:cNvSpPr>
            <p:nvPr/>
          </p:nvSpPr>
          <p:spPr bwMode="auto">
            <a:xfrm>
              <a:off x="6066739" y="4032767"/>
              <a:ext cx="149448" cy="92994"/>
            </a:xfrm>
            <a:custGeom>
              <a:avLst/>
              <a:gdLst>
                <a:gd name="T0" fmla="*/ 25 w 164"/>
                <a:gd name="T1" fmla="*/ 61 h 80"/>
                <a:gd name="T2" fmla="*/ 17 w 164"/>
                <a:gd name="T3" fmla="*/ 67 h 80"/>
                <a:gd name="T4" fmla="*/ 0 w 164"/>
                <a:gd name="T5" fmla="*/ 75 h 80"/>
                <a:gd name="T6" fmla="*/ 9 w 164"/>
                <a:gd name="T7" fmla="*/ 75 h 80"/>
                <a:gd name="T8" fmla="*/ 19 w 164"/>
                <a:gd name="T9" fmla="*/ 75 h 80"/>
                <a:gd name="T10" fmla="*/ 25 w 164"/>
                <a:gd name="T11" fmla="*/ 73 h 80"/>
                <a:gd name="T12" fmla="*/ 51 w 164"/>
                <a:gd name="T13" fmla="*/ 67 h 80"/>
                <a:gd name="T14" fmla="*/ 65 w 164"/>
                <a:gd name="T15" fmla="*/ 68 h 80"/>
                <a:gd name="T16" fmla="*/ 63 w 164"/>
                <a:gd name="T17" fmla="*/ 72 h 80"/>
                <a:gd name="T18" fmla="*/ 65 w 164"/>
                <a:gd name="T19" fmla="*/ 77 h 80"/>
                <a:gd name="T20" fmla="*/ 74 w 164"/>
                <a:gd name="T21" fmla="*/ 79 h 80"/>
                <a:gd name="T22" fmla="*/ 84 w 164"/>
                <a:gd name="T23" fmla="*/ 73 h 80"/>
                <a:gd name="T24" fmla="*/ 89 w 164"/>
                <a:gd name="T25" fmla="*/ 71 h 80"/>
                <a:gd name="T26" fmla="*/ 89 w 164"/>
                <a:gd name="T27" fmla="*/ 65 h 80"/>
                <a:gd name="T28" fmla="*/ 91 w 164"/>
                <a:gd name="T29" fmla="*/ 67 h 80"/>
                <a:gd name="T30" fmla="*/ 93 w 164"/>
                <a:gd name="T31" fmla="*/ 68 h 80"/>
                <a:gd name="T32" fmla="*/ 107 w 164"/>
                <a:gd name="T33" fmla="*/ 69 h 80"/>
                <a:gd name="T34" fmla="*/ 116 w 164"/>
                <a:gd name="T35" fmla="*/ 66 h 80"/>
                <a:gd name="T36" fmla="*/ 122 w 164"/>
                <a:gd name="T37" fmla="*/ 67 h 80"/>
                <a:gd name="T38" fmla="*/ 129 w 164"/>
                <a:gd name="T39" fmla="*/ 63 h 80"/>
                <a:gd name="T40" fmla="*/ 135 w 164"/>
                <a:gd name="T41" fmla="*/ 59 h 80"/>
                <a:gd name="T42" fmla="*/ 133 w 164"/>
                <a:gd name="T43" fmla="*/ 65 h 80"/>
                <a:gd name="T44" fmla="*/ 143 w 164"/>
                <a:gd name="T45" fmla="*/ 59 h 80"/>
                <a:gd name="T46" fmla="*/ 143 w 164"/>
                <a:gd name="T47" fmla="*/ 56 h 80"/>
                <a:gd name="T48" fmla="*/ 150 w 164"/>
                <a:gd name="T49" fmla="*/ 45 h 80"/>
                <a:gd name="T50" fmla="*/ 154 w 164"/>
                <a:gd name="T51" fmla="*/ 32 h 80"/>
                <a:gd name="T52" fmla="*/ 160 w 164"/>
                <a:gd name="T53" fmla="*/ 25 h 80"/>
                <a:gd name="T54" fmla="*/ 164 w 164"/>
                <a:gd name="T55" fmla="*/ 23 h 80"/>
                <a:gd name="T56" fmla="*/ 156 w 164"/>
                <a:gd name="T57" fmla="*/ 7 h 80"/>
                <a:gd name="T58" fmla="*/ 152 w 164"/>
                <a:gd name="T59" fmla="*/ 0 h 80"/>
                <a:gd name="T60" fmla="*/ 145 w 164"/>
                <a:gd name="T61" fmla="*/ 1 h 80"/>
                <a:gd name="T62" fmla="*/ 152 w 164"/>
                <a:gd name="T63" fmla="*/ 1 h 80"/>
                <a:gd name="T64" fmla="*/ 150 w 164"/>
                <a:gd name="T65" fmla="*/ 5 h 80"/>
                <a:gd name="T66" fmla="*/ 143 w 164"/>
                <a:gd name="T67" fmla="*/ 5 h 80"/>
                <a:gd name="T68" fmla="*/ 139 w 164"/>
                <a:gd name="T69" fmla="*/ 3 h 80"/>
                <a:gd name="T70" fmla="*/ 135 w 164"/>
                <a:gd name="T71" fmla="*/ 7 h 80"/>
                <a:gd name="T72" fmla="*/ 131 w 164"/>
                <a:gd name="T73" fmla="*/ 16 h 80"/>
                <a:gd name="T74" fmla="*/ 124 w 164"/>
                <a:gd name="T75" fmla="*/ 35 h 80"/>
                <a:gd name="T76" fmla="*/ 114 w 164"/>
                <a:gd name="T77" fmla="*/ 41 h 80"/>
                <a:gd name="T78" fmla="*/ 95 w 164"/>
                <a:gd name="T79" fmla="*/ 48 h 80"/>
                <a:gd name="T80" fmla="*/ 91 w 164"/>
                <a:gd name="T81" fmla="*/ 45 h 80"/>
                <a:gd name="T82" fmla="*/ 93 w 164"/>
                <a:gd name="T83" fmla="*/ 43 h 80"/>
                <a:gd name="T84" fmla="*/ 93 w 164"/>
                <a:gd name="T85" fmla="*/ 41 h 80"/>
                <a:gd name="T86" fmla="*/ 84 w 164"/>
                <a:gd name="T87" fmla="*/ 49 h 80"/>
                <a:gd name="T88" fmla="*/ 72 w 164"/>
                <a:gd name="T89" fmla="*/ 60 h 80"/>
                <a:gd name="T90" fmla="*/ 63 w 164"/>
                <a:gd name="T91" fmla="*/ 58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4"/>
                <a:gd name="T139" fmla="*/ 0 h 80"/>
                <a:gd name="T140" fmla="*/ 164 w 164"/>
                <a:gd name="T141" fmla="*/ 80 h 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4" h="80">
                  <a:moveTo>
                    <a:pt x="36" y="60"/>
                  </a:moveTo>
                  <a:lnTo>
                    <a:pt x="32" y="59"/>
                  </a:lnTo>
                  <a:lnTo>
                    <a:pt x="25" y="61"/>
                  </a:lnTo>
                  <a:lnTo>
                    <a:pt x="23" y="64"/>
                  </a:lnTo>
                  <a:lnTo>
                    <a:pt x="19" y="65"/>
                  </a:lnTo>
                  <a:lnTo>
                    <a:pt x="17" y="67"/>
                  </a:lnTo>
                  <a:lnTo>
                    <a:pt x="6" y="71"/>
                  </a:lnTo>
                  <a:lnTo>
                    <a:pt x="0" y="72"/>
                  </a:lnTo>
                  <a:lnTo>
                    <a:pt x="0" y="75"/>
                  </a:lnTo>
                  <a:lnTo>
                    <a:pt x="4" y="75"/>
                  </a:lnTo>
                  <a:lnTo>
                    <a:pt x="6" y="75"/>
                  </a:lnTo>
                  <a:lnTo>
                    <a:pt x="9" y="75"/>
                  </a:lnTo>
                  <a:lnTo>
                    <a:pt x="11" y="74"/>
                  </a:lnTo>
                  <a:lnTo>
                    <a:pt x="17" y="76"/>
                  </a:lnTo>
                  <a:lnTo>
                    <a:pt x="19" y="75"/>
                  </a:lnTo>
                  <a:lnTo>
                    <a:pt x="21" y="72"/>
                  </a:lnTo>
                  <a:lnTo>
                    <a:pt x="23" y="72"/>
                  </a:lnTo>
                  <a:lnTo>
                    <a:pt x="25" y="73"/>
                  </a:lnTo>
                  <a:lnTo>
                    <a:pt x="42" y="69"/>
                  </a:lnTo>
                  <a:lnTo>
                    <a:pt x="44" y="71"/>
                  </a:lnTo>
                  <a:lnTo>
                    <a:pt x="51" y="67"/>
                  </a:lnTo>
                  <a:lnTo>
                    <a:pt x="55" y="67"/>
                  </a:lnTo>
                  <a:lnTo>
                    <a:pt x="61" y="68"/>
                  </a:lnTo>
                  <a:lnTo>
                    <a:pt x="65" y="68"/>
                  </a:lnTo>
                  <a:lnTo>
                    <a:pt x="67" y="68"/>
                  </a:lnTo>
                  <a:lnTo>
                    <a:pt x="67" y="69"/>
                  </a:lnTo>
                  <a:lnTo>
                    <a:pt x="63" y="72"/>
                  </a:lnTo>
                  <a:lnTo>
                    <a:pt x="63" y="75"/>
                  </a:lnTo>
                  <a:lnTo>
                    <a:pt x="63" y="76"/>
                  </a:lnTo>
                  <a:lnTo>
                    <a:pt x="65" y="77"/>
                  </a:lnTo>
                  <a:lnTo>
                    <a:pt x="67" y="79"/>
                  </a:lnTo>
                  <a:lnTo>
                    <a:pt x="72" y="80"/>
                  </a:lnTo>
                  <a:lnTo>
                    <a:pt x="74" y="79"/>
                  </a:lnTo>
                  <a:lnTo>
                    <a:pt x="80" y="73"/>
                  </a:lnTo>
                  <a:lnTo>
                    <a:pt x="82" y="73"/>
                  </a:lnTo>
                  <a:lnTo>
                    <a:pt x="84" y="73"/>
                  </a:lnTo>
                  <a:lnTo>
                    <a:pt x="86" y="72"/>
                  </a:lnTo>
                  <a:lnTo>
                    <a:pt x="89" y="73"/>
                  </a:lnTo>
                  <a:lnTo>
                    <a:pt x="89" y="71"/>
                  </a:lnTo>
                  <a:lnTo>
                    <a:pt x="82" y="68"/>
                  </a:lnTo>
                  <a:lnTo>
                    <a:pt x="86" y="65"/>
                  </a:lnTo>
                  <a:lnTo>
                    <a:pt x="89" y="65"/>
                  </a:lnTo>
                  <a:lnTo>
                    <a:pt x="89" y="67"/>
                  </a:lnTo>
                  <a:lnTo>
                    <a:pt x="89" y="68"/>
                  </a:lnTo>
                  <a:lnTo>
                    <a:pt x="91" y="67"/>
                  </a:lnTo>
                  <a:lnTo>
                    <a:pt x="95" y="68"/>
                  </a:lnTo>
                  <a:lnTo>
                    <a:pt x="93" y="68"/>
                  </a:lnTo>
                  <a:lnTo>
                    <a:pt x="93" y="69"/>
                  </a:lnTo>
                  <a:lnTo>
                    <a:pt x="95" y="68"/>
                  </a:lnTo>
                  <a:lnTo>
                    <a:pt x="107" y="69"/>
                  </a:lnTo>
                  <a:lnTo>
                    <a:pt x="116" y="65"/>
                  </a:lnTo>
                  <a:lnTo>
                    <a:pt x="118" y="65"/>
                  </a:lnTo>
                  <a:lnTo>
                    <a:pt x="116" y="66"/>
                  </a:lnTo>
                  <a:lnTo>
                    <a:pt x="118" y="68"/>
                  </a:lnTo>
                  <a:lnTo>
                    <a:pt x="120" y="68"/>
                  </a:lnTo>
                  <a:lnTo>
                    <a:pt x="122" y="67"/>
                  </a:lnTo>
                  <a:lnTo>
                    <a:pt x="122" y="64"/>
                  </a:lnTo>
                  <a:lnTo>
                    <a:pt x="124" y="63"/>
                  </a:lnTo>
                  <a:lnTo>
                    <a:pt x="129" y="63"/>
                  </a:lnTo>
                  <a:lnTo>
                    <a:pt x="131" y="64"/>
                  </a:lnTo>
                  <a:lnTo>
                    <a:pt x="133" y="59"/>
                  </a:lnTo>
                  <a:lnTo>
                    <a:pt x="135" y="59"/>
                  </a:lnTo>
                  <a:lnTo>
                    <a:pt x="135" y="60"/>
                  </a:lnTo>
                  <a:lnTo>
                    <a:pt x="133" y="61"/>
                  </a:lnTo>
                  <a:lnTo>
                    <a:pt x="133" y="65"/>
                  </a:lnTo>
                  <a:lnTo>
                    <a:pt x="133" y="66"/>
                  </a:lnTo>
                  <a:lnTo>
                    <a:pt x="139" y="64"/>
                  </a:lnTo>
                  <a:lnTo>
                    <a:pt x="143" y="59"/>
                  </a:lnTo>
                  <a:lnTo>
                    <a:pt x="147" y="58"/>
                  </a:lnTo>
                  <a:lnTo>
                    <a:pt x="145" y="57"/>
                  </a:lnTo>
                  <a:lnTo>
                    <a:pt x="143" y="56"/>
                  </a:lnTo>
                  <a:lnTo>
                    <a:pt x="145" y="50"/>
                  </a:lnTo>
                  <a:lnTo>
                    <a:pt x="147" y="47"/>
                  </a:lnTo>
                  <a:lnTo>
                    <a:pt x="150" y="45"/>
                  </a:lnTo>
                  <a:lnTo>
                    <a:pt x="150" y="36"/>
                  </a:lnTo>
                  <a:lnTo>
                    <a:pt x="150" y="33"/>
                  </a:lnTo>
                  <a:lnTo>
                    <a:pt x="154" y="32"/>
                  </a:lnTo>
                  <a:lnTo>
                    <a:pt x="158" y="32"/>
                  </a:lnTo>
                  <a:lnTo>
                    <a:pt x="158" y="29"/>
                  </a:lnTo>
                  <a:lnTo>
                    <a:pt x="160" y="25"/>
                  </a:lnTo>
                  <a:lnTo>
                    <a:pt x="162" y="25"/>
                  </a:lnTo>
                  <a:lnTo>
                    <a:pt x="162" y="24"/>
                  </a:lnTo>
                  <a:lnTo>
                    <a:pt x="164" y="23"/>
                  </a:lnTo>
                  <a:lnTo>
                    <a:pt x="164" y="21"/>
                  </a:lnTo>
                  <a:lnTo>
                    <a:pt x="164" y="20"/>
                  </a:lnTo>
                  <a:lnTo>
                    <a:pt x="156" y="7"/>
                  </a:lnTo>
                  <a:lnTo>
                    <a:pt x="156" y="1"/>
                  </a:lnTo>
                  <a:lnTo>
                    <a:pt x="156" y="0"/>
                  </a:lnTo>
                  <a:lnTo>
                    <a:pt x="152" y="0"/>
                  </a:lnTo>
                  <a:lnTo>
                    <a:pt x="147" y="0"/>
                  </a:lnTo>
                  <a:lnTo>
                    <a:pt x="145" y="1"/>
                  </a:lnTo>
                  <a:lnTo>
                    <a:pt x="147" y="3"/>
                  </a:lnTo>
                  <a:lnTo>
                    <a:pt x="150" y="2"/>
                  </a:lnTo>
                  <a:lnTo>
                    <a:pt x="152" y="1"/>
                  </a:lnTo>
                  <a:lnTo>
                    <a:pt x="152" y="3"/>
                  </a:lnTo>
                  <a:lnTo>
                    <a:pt x="150" y="5"/>
                  </a:lnTo>
                  <a:lnTo>
                    <a:pt x="147" y="4"/>
                  </a:lnTo>
                  <a:lnTo>
                    <a:pt x="145" y="7"/>
                  </a:lnTo>
                  <a:lnTo>
                    <a:pt x="143" y="5"/>
                  </a:lnTo>
                  <a:lnTo>
                    <a:pt x="143" y="3"/>
                  </a:lnTo>
                  <a:lnTo>
                    <a:pt x="141" y="2"/>
                  </a:lnTo>
                  <a:lnTo>
                    <a:pt x="139" y="3"/>
                  </a:lnTo>
                  <a:lnTo>
                    <a:pt x="139" y="4"/>
                  </a:lnTo>
                  <a:lnTo>
                    <a:pt x="137" y="7"/>
                  </a:lnTo>
                  <a:lnTo>
                    <a:pt x="135" y="7"/>
                  </a:lnTo>
                  <a:lnTo>
                    <a:pt x="135" y="8"/>
                  </a:lnTo>
                  <a:lnTo>
                    <a:pt x="135" y="12"/>
                  </a:lnTo>
                  <a:lnTo>
                    <a:pt x="131" y="16"/>
                  </a:lnTo>
                  <a:lnTo>
                    <a:pt x="133" y="16"/>
                  </a:lnTo>
                  <a:lnTo>
                    <a:pt x="135" y="17"/>
                  </a:lnTo>
                  <a:lnTo>
                    <a:pt x="124" y="35"/>
                  </a:lnTo>
                  <a:lnTo>
                    <a:pt x="122" y="35"/>
                  </a:lnTo>
                  <a:lnTo>
                    <a:pt x="118" y="36"/>
                  </a:lnTo>
                  <a:lnTo>
                    <a:pt x="114" y="41"/>
                  </a:lnTo>
                  <a:lnTo>
                    <a:pt x="105" y="44"/>
                  </a:lnTo>
                  <a:lnTo>
                    <a:pt x="97" y="47"/>
                  </a:lnTo>
                  <a:lnTo>
                    <a:pt x="95" y="48"/>
                  </a:lnTo>
                  <a:lnTo>
                    <a:pt x="93" y="48"/>
                  </a:lnTo>
                  <a:lnTo>
                    <a:pt x="91" y="48"/>
                  </a:lnTo>
                  <a:lnTo>
                    <a:pt x="91" y="45"/>
                  </a:lnTo>
                  <a:lnTo>
                    <a:pt x="89" y="44"/>
                  </a:lnTo>
                  <a:lnTo>
                    <a:pt x="93" y="43"/>
                  </a:lnTo>
                  <a:lnTo>
                    <a:pt x="95" y="42"/>
                  </a:lnTo>
                  <a:lnTo>
                    <a:pt x="95" y="41"/>
                  </a:lnTo>
                  <a:lnTo>
                    <a:pt x="93" y="41"/>
                  </a:lnTo>
                  <a:lnTo>
                    <a:pt x="86" y="42"/>
                  </a:lnTo>
                  <a:lnTo>
                    <a:pt x="86" y="45"/>
                  </a:lnTo>
                  <a:lnTo>
                    <a:pt x="84" y="49"/>
                  </a:lnTo>
                  <a:lnTo>
                    <a:pt x="76" y="53"/>
                  </a:lnTo>
                  <a:lnTo>
                    <a:pt x="76" y="58"/>
                  </a:lnTo>
                  <a:lnTo>
                    <a:pt x="72" y="60"/>
                  </a:lnTo>
                  <a:lnTo>
                    <a:pt x="70" y="60"/>
                  </a:lnTo>
                  <a:lnTo>
                    <a:pt x="63" y="59"/>
                  </a:lnTo>
                  <a:lnTo>
                    <a:pt x="63" y="58"/>
                  </a:lnTo>
                  <a:lnTo>
                    <a:pt x="36" y="6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0" name="Freeform 1451"/>
            <p:cNvSpPr>
              <a:spLocks/>
            </p:cNvSpPr>
            <p:nvPr/>
          </p:nvSpPr>
          <p:spPr bwMode="auto">
            <a:xfrm>
              <a:off x="6049425" y="4121111"/>
              <a:ext cx="1823" cy="1162"/>
            </a:xfrm>
            <a:custGeom>
              <a:avLst/>
              <a:gdLst>
                <a:gd name="T0" fmla="*/ 0 w 2"/>
                <a:gd name="T1" fmla="*/ 0 h 1"/>
                <a:gd name="T2" fmla="*/ 0 w 2"/>
                <a:gd name="T3" fmla="*/ 0 h 1"/>
                <a:gd name="T4" fmla="*/ 0 w 2"/>
                <a:gd name="T5" fmla="*/ 1 h 1"/>
                <a:gd name="T6" fmla="*/ 2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0" y="0"/>
                  </a:lnTo>
                  <a:lnTo>
                    <a:pt x="0" y="1"/>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1" name="Freeform 1452"/>
            <p:cNvSpPr>
              <a:spLocks/>
            </p:cNvSpPr>
            <p:nvPr/>
          </p:nvSpPr>
          <p:spPr bwMode="auto">
            <a:xfrm>
              <a:off x="6049425" y="4119949"/>
              <a:ext cx="30983" cy="32548"/>
            </a:xfrm>
            <a:custGeom>
              <a:avLst/>
              <a:gdLst>
                <a:gd name="T0" fmla="*/ 4 w 34"/>
                <a:gd name="T1" fmla="*/ 9 h 28"/>
                <a:gd name="T2" fmla="*/ 4 w 34"/>
                <a:gd name="T3" fmla="*/ 10 h 28"/>
                <a:gd name="T4" fmla="*/ 2 w 34"/>
                <a:gd name="T5" fmla="*/ 9 h 28"/>
                <a:gd name="T6" fmla="*/ 0 w 34"/>
                <a:gd name="T7" fmla="*/ 9 h 28"/>
                <a:gd name="T8" fmla="*/ 2 w 34"/>
                <a:gd name="T9" fmla="*/ 14 h 28"/>
                <a:gd name="T10" fmla="*/ 2 w 34"/>
                <a:gd name="T11" fmla="*/ 13 h 28"/>
                <a:gd name="T12" fmla="*/ 6 w 34"/>
                <a:gd name="T13" fmla="*/ 12 h 28"/>
                <a:gd name="T14" fmla="*/ 9 w 34"/>
                <a:gd name="T15" fmla="*/ 13 h 28"/>
                <a:gd name="T16" fmla="*/ 11 w 34"/>
                <a:gd name="T17" fmla="*/ 12 h 28"/>
                <a:gd name="T18" fmla="*/ 9 w 34"/>
                <a:gd name="T19" fmla="*/ 10 h 28"/>
                <a:gd name="T20" fmla="*/ 9 w 34"/>
                <a:gd name="T21" fmla="*/ 10 h 28"/>
                <a:gd name="T22" fmla="*/ 9 w 34"/>
                <a:gd name="T23" fmla="*/ 8 h 28"/>
                <a:gd name="T24" fmla="*/ 9 w 34"/>
                <a:gd name="T25" fmla="*/ 8 h 28"/>
                <a:gd name="T26" fmla="*/ 13 w 34"/>
                <a:gd name="T27" fmla="*/ 12 h 28"/>
                <a:gd name="T28" fmla="*/ 13 w 34"/>
                <a:gd name="T29" fmla="*/ 13 h 28"/>
                <a:gd name="T30" fmla="*/ 13 w 34"/>
                <a:gd name="T31" fmla="*/ 13 h 28"/>
                <a:gd name="T32" fmla="*/ 13 w 34"/>
                <a:gd name="T33" fmla="*/ 15 h 28"/>
                <a:gd name="T34" fmla="*/ 13 w 34"/>
                <a:gd name="T35" fmla="*/ 17 h 28"/>
                <a:gd name="T36" fmla="*/ 11 w 34"/>
                <a:gd name="T37" fmla="*/ 17 h 28"/>
                <a:gd name="T38" fmla="*/ 9 w 34"/>
                <a:gd name="T39" fmla="*/ 20 h 28"/>
                <a:gd name="T40" fmla="*/ 9 w 34"/>
                <a:gd name="T41" fmla="*/ 24 h 28"/>
                <a:gd name="T42" fmla="*/ 9 w 34"/>
                <a:gd name="T43" fmla="*/ 25 h 28"/>
                <a:gd name="T44" fmla="*/ 11 w 34"/>
                <a:gd name="T45" fmla="*/ 26 h 28"/>
                <a:gd name="T46" fmla="*/ 15 w 34"/>
                <a:gd name="T47" fmla="*/ 26 h 28"/>
                <a:gd name="T48" fmla="*/ 15 w 34"/>
                <a:gd name="T49" fmla="*/ 25 h 28"/>
                <a:gd name="T50" fmla="*/ 13 w 34"/>
                <a:gd name="T51" fmla="*/ 23 h 28"/>
                <a:gd name="T52" fmla="*/ 15 w 34"/>
                <a:gd name="T53" fmla="*/ 22 h 28"/>
                <a:gd name="T54" fmla="*/ 17 w 34"/>
                <a:gd name="T55" fmla="*/ 22 h 28"/>
                <a:gd name="T56" fmla="*/ 15 w 34"/>
                <a:gd name="T57" fmla="*/ 23 h 28"/>
                <a:gd name="T58" fmla="*/ 17 w 34"/>
                <a:gd name="T59" fmla="*/ 28 h 28"/>
                <a:gd name="T60" fmla="*/ 19 w 34"/>
                <a:gd name="T61" fmla="*/ 28 h 28"/>
                <a:gd name="T62" fmla="*/ 21 w 34"/>
                <a:gd name="T63" fmla="*/ 26 h 28"/>
                <a:gd name="T64" fmla="*/ 21 w 34"/>
                <a:gd name="T65" fmla="*/ 25 h 28"/>
                <a:gd name="T66" fmla="*/ 23 w 34"/>
                <a:gd name="T67" fmla="*/ 24 h 28"/>
                <a:gd name="T68" fmla="*/ 23 w 34"/>
                <a:gd name="T69" fmla="*/ 24 h 28"/>
                <a:gd name="T70" fmla="*/ 34 w 34"/>
                <a:gd name="T71" fmla="*/ 10 h 28"/>
                <a:gd name="T72" fmla="*/ 34 w 34"/>
                <a:gd name="T73" fmla="*/ 9 h 28"/>
                <a:gd name="T74" fmla="*/ 32 w 34"/>
                <a:gd name="T75" fmla="*/ 7 h 28"/>
                <a:gd name="T76" fmla="*/ 30 w 34"/>
                <a:gd name="T77" fmla="*/ 7 h 28"/>
                <a:gd name="T78" fmla="*/ 28 w 34"/>
                <a:gd name="T79" fmla="*/ 6 h 28"/>
                <a:gd name="T80" fmla="*/ 30 w 34"/>
                <a:gd name="T81" fmla="*/ 5 h 28"/>
                <a:gd name="T82" fmla="*/ 30 w 34"/>
                <a:gd name="T83" fmla="*/ 4 h 28"/>
                <a:gd name="T84" fmla="*/ 28 w 34"/>
                <a:gd name="T85" fmla="*/ 4 h 28"/>
                <a:gd name="T86" fmla="*/ 23 w 34"/>
                <a:gd name="T87" fmla="*/ 4 h 28"/>
                <a:gd name="T88" fmla="*/ 19 w 34"/>
                <a:gd name="T89" fmla="*/ 1 h 28"/>
                <a:gd name="T90" fmla="*/ 19 w 34"/>
                <a:gd name="T91" fmla="*/ 1 h 28"/>
                <a:gd name="T92" fmla="*/ 17 w 34"/>
                <a:gd name="T93" fmla="*/ 1 h 28"/>
                <a:gd name="T94" fmla="*/ 17 w 34"/>
                <a:gd name="T95" fmla="*/ 0 h 28"/>
                <a:gd name="T96" fmla="*/ 17 w 34"/>
                <a:gd name="T97" fmla="*/ 0 h 28"/>
                <a:gd name="T98" fmla="*/ 15 w 34"/>
                <a:gd name="T99" fmla="*/ 1 h 28"/>
                <a:gd name="T100" fmla="*/ 13 w 34"/>
                <a:gd name="T101" fmla="*/ 2 h 28"/>
                <a:gd name="T102" fmla="*/ 11 w 34"/>
                <a:gd name="T103" fmla="*/ 4 h 28"/>
                <a:gd name="T104" fmla="*/ 9 w 34"/>
                <a:gd name="T105" fmla="*/ 4 h 28"/>
                <a:gd name="T106" fmla="*/ 6 w 34"/>
                <a:gd name="T107" fmla="*/ 5 h 28"/>
                <a:gd name="T108" fmla="*/ 4 w 34"/>
                <a:gd name="T109" fmla="*/ 5 h 28"/>
                <a:gd name="T110" fmla="*/ 4 w 34"/>
                <a:gd name="T111" fmla="*/ 5 h 28"/>
                <a:gd name="T112" fmla="*/ 2 w 34"/>
                <a:gd name="T113" fmla="*/ 6 h 28"/>
                <a:gd name="T114" fmla="*/ 0 w 34"/>
                <a:gd name="T115" fmla="*/ 7 h 28"/>
                <a:gd name="T116" fmla="*/ 4 w 34"/>
                <a:gd name="T117" fmla="*/ 9 h 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
                <a:gd name="T178" fmla="*/ 0 h 28"/>
                <a:gd name="T179" fmla="*/ 34 w 34"/>
                <a:gd name="T180" fmla="*/ 28 h 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 h="28">
                  <a:moveTo>
                    <a:pt x="4" y="9"/>
                  </a:moveTo>
                  <a:lnTo>
                    <a:pt x="4" y="10"/>
                  </a:lnTo>
                  <a:lnTo>
                    <a:pt x="2" y="9"/>
                  </a:lnTo>
                  <a:lnTo>
                    <a:pt x="0" y="9"/>
                  </a:lnTo>
                  <a:lnTo>
                    <a:pt x="2" y="14"/>
                  </a:lnTo>
                  <a:lnTo>
                    <a:pt x="2" y="13"/>
                  </a:lnTo>
                  <a:lnTo>
                    <a:pt x="6" y="12"/>
                  </a:lnTo>
                  <a:lnTo>
                    <a:pt x="9" y="13"/>
                  </a:lnTo>
                  <a:lnTo>
                    <a:pt x="11" y="12"/>
                  </a:lnTo>
                  <a:lnTo>
                    <a:pt x="9" y="10"/>
                  </a:lnTo>
                  <a:lnTo>
                    <a:pt x="9" y="8"/>
                  </a:lnTo>
                  <a:lnTo>
                    <a:pt x="13" y="12"/>
                  </a:lnTo>
                  <a:lnTo>
                    <a:pt x="13" y="13"/>
                  </a:lnTo>
                  <a:lnTo>
                    <a:pt x="13" y="15"/>
                  </a:lnTo>
                  <a:lnTo>
                    <a:pt x="13" y="17"/>
                  </a:lnTo>
                  <a:lnTo>
                    <a:pt x="11" y="17"/>
                  </a:lnTo>
                  <a:lnTo>
                    <a:pt x="9" y="20"/>
                  </a:lnTo>
                  <a:lnTo>
                    <a:pt x="9" y="24"/>
                  </a:lnTo>
                  <a:lnTo>
                    <a:pt x="9" y="25"/>
                  </a:lnTo>
                  <a:lnTo>
                    <a:pt x="11" y="26"/>
                  </a:lnTo>
                  <a:lnTo>
                    <a:pt x="15" y="26"/>
                  </a:lnTo>
                  <a:lnTo>
                    <a:pt x="15" y="25"/>
                  </a:lnTo>
                  <a:lnTo>
                    <a:pt x="13" y="23"/>
                  </a:lnTo>
                  <a:lnTo>
                    <a:pt x="15" y="22"/>
                  </a:lnTo>
                  <a:lnTo>
                    <a:pt x="17" y="22"/>
                  </a:lnTo>
                  <a:lnTo>
                    <a:pt x="15" y="23"/>
                  </a:lnTo>
                  <a:lnTo>
                    <a:pt x="17" y="28"/>
                  </a:lnTo>
                  <a:lnTo>
                    <a:pt x="19" y="28"/>
                  </a:lnTo>
                  <a:lnTo>
                    <a:pt x="21" y="26"/>
                  </a:lnTo>
                  <a:lnTo>
                    <a:pt x="21" y="25"/>
                  </a:lnTo>
                  <a:lnTo>
                    <a:pt x="23" y="24"/>
                  </a:lnTo>
                  <a:lnTo>
                    <a:pt x="34" y="10"/>
                  </a:lnTo>
                  <a:lnTo>
                    <a:pt x="34" y="9"/>
                  </a:lnTo>
                  <a:lnTo>
                    <a:pt x="32" y="7"/>
                  </a:lnTo>
                  <a:lnTo>
                    <a:pt x="30" y="7"/>
                  </a:lnTo>
                  <a:lnTo>
                    <a:pt x="28" y="6"/>
                  </a:lnTo>
                  <a:lnTo>
                    <a:pt x="30" y="5"/>
                  </a:lnTo>
                  <a:lnTo>
                    <a:pt x="30" y="4"/>
                  </a:lnTo>
                  <a:lnTo>
                    <a:pt x="28" y="4"/>
                  </a:lnTo>
                  <a:lnTo>
                    <a:pt x="23" y="4"/>
                  </a:lnTo>
                  <a:lnTo>
                    <a:pt x="19" y="1"/>
                  </a:lnTo>
                  <a:lnTo>
                    <a:pt x="17" y="1"/>
                  </a:lnTo>
                  <a:lnTo>
                    <a:pt x="17" y="0"/>
                  </a:lnTo>
                  <a:lnTo>
                    <a:pt x="15" y="1"/>
                  </a:lnTo>
                  <a:lnTo>
                    <a:pt x="13" y="2"/>
                  </a:lnTo>
                  <a:lnTo>
                    <a:pt x="11" y="4"/>
                  </a:lnTo>
                  <a:lnTo>
                    <a:pt x="9" y="4"/>
                  </a:lnTo>
                  <a:lnTo>
                    <a:pt x="6" y="5"/>
                  </a:lnTo>
                  <a:lnTo>
                    <a:pt x="4" y="5"/>
                  </a:lnTo>
                  <a:lnTo>
                    <a:pt x="2" y="6"/>
                  </a:lnTo>
                  <a:lnTo>
                    <a:pt x="0" y="7"/>
                  </a:lnTo>
                  <a:lnTo>
                    <a:pt x="4" y="9"/>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2" name="Freeform 1453"/>
            <p:cNvSpPr>
              <a:spLocks/>
            </p:cNvSpPr>
            <p:nvPr/>
          </p:nvSpPr>
          <p:spPr bwMode="auto">
            <a:xfrm>
              <a:off x="3491501" y="5012689"/>
              <a:ext cx="22782" cy="12787"/>
            </a:xfrm>
            <a:custGeom>
              <a:avLst/>
              <a:gdLst>
                <a:gd name="T0" fmla="*/ 23 w 25"/>
                <a:gd name="T1" fmla="*/ 3 h 11"/>
                <a:gd name="T2" fmla="*/ 23 w 25"/>
                <a:gd name="T3" fmla="*/ 3 h 11"/>
                <a:gd name="T4" fmla="*/ 25 w 25"/>
                <a:gd name="T5" fmla="*/ 2 h 11"/>
                <a:gd name="T6" fmla="*/ 25 w 25"/>
                <a:gd name="T7" fmla="*/ 1 h 11"/>
                <a:gd name="T8" fmla="*/ 25 w 25"/>
                <a:gd name="T9" fmla="*/ 1 h 11"/>
                <a:gd name="T10" fmla="*/ 23 w 25"/>
                <a:gd name="T11" fmla="*/ 0 h 11"/>
                <a:gd name="T12" fmla="*/ 23 w 25"/>
                <a:gd name="T13" fmla="*/ 0 h 11"/>
                <a:gd name="T14" fmla="*/ 23 w 25"/>
                <a:gd name="T15" fmla="*/ 1 h 11"/>
                <a:gd name="T16" fmla="*/ 23 w 25"/>
                <a:gd name="T17" fmla="*/ 1 h 11"/>
                <a:gd name="T18" fmla="*/ 15 w 25"/>
                <a:gd name="T19" fmla="*/ 1 h 11"/>
                <a:gd name="T20" fmla="*/ 13 w 25"/>
                <a:gd name="T21" fmla="*/ 1 h 11"/>
                <a:gd name="T22" fmla="*/ 9 w 25"/>
                <a:gd name="T23" fmla="*/ 1 h 11"/>
                <a:gd name="T24" fmla="*/ 4 w 25"/>
                <a:gd name="T25" fmla="*/ 0 h 11"/>
                <a:gd name="T26" fmla="*/ 6 w 25"/>
                <a:gd name="T27" fmla="*/ 1 h 11"/>
                <a:gd name="T28" fmla="*/ 6 w 25"/>
                <a:gd name="T29" fmla="*/ 1 h 11"/>
                <a:gd name="T30" fmla="*/ 9 w 25"/>
                <a:gd name="T31" fmla="*/ 1 h 11"/>
                <a:gd name="T32" fmla="*/ 9 w 25"/>
                <a:gd name="T33" fmla="*/ 2 h 11"/>
                <a:gd name="T34" fmla="*/ 6 w 25"/>
                <a:gd name="T35" fmla="*/ 2 h 11"/>
                <a:gd name="T36" fmla="*/ 6 w 25"/>
                <a:gd name="T37" fmla="*/ 2 h 11"/>
                <a:gd name="T38" fmla="*/ 9 w 25"/>
                <a:gd name="T39" fmla="*/ 2 h 11"/>
                <a:gd name="T40" fmla="*/ 13 w 25"/>
                <a:gd name="T41" fmla="*/ 4 h 11"/>
                <a:gd name="T42" fmla="*/ 11 w 25"/>
                <a:gd name="T43" fmla="*/ 4 h 11"/>
                <a:gd name="T44" fmla="*/ 9 w 25"/>
                <a:gd name="T45" fmla="*/ 5 h 11"/>
                <a:gd name="T46" fmla="*/ 6 w 25"/>
                <a:gd name="T47" fmla="*/ 5 h 11"/>
                <a:gd name="T48" fmla="*/ 6 w 25"/>
                <a:gd name="T49" fmla="*/ 6 h 11"/>
                <a:gd name="T50" fmla="*/ 6 w 25"/>
                <a:gd name="T51" fmla="*/ 8 h 11"/>
                <a:gd name="T52" fmla="*/ 9 w 25"/>
                <a:gd name="T53" fmla="*/ 8 h 11"/>
                <a:gd name="T54" fmla="*/ 6 w 25"/>
                <a:gd name="T55" fmla="*/ 8 h 11"/>
                <a:gd name="T56" fmla="*/ 4 w 25"/>
                <a:gd name="T57" fmla="*/ 8 h 11"/>
                <a:gd name="T58" fmla="*/ 2 w 25"/>
                <a:gd name="T59" fmla="*/ 8 h 11"/>
                <a:gd name="T60" fmla="*/ 2 w 25"/>
                <a:gd name="T61" fmla="*/ 9 h 11"/>
                <a:gd name="T62" fmla="*/ 0 w 25"/>
                <a:gd name="T63" fmla="*/ 9 h 11"/>
                <a:gd name="T64" fmla="*/ 0 w 25"/>
                <a:gd name="T65" fmla="*/ 9 h 11"/>
                <a:gd name="T66" fmla="*/ 2 w 25"/>
                <a:gd name="T67" fmla="*/ 10 h 11"/>
                <a:gd name="T68" fmla="*/ 2 w 25"/>
                <a:gd name="T69" fmla="*/ 10 h 11"/>
                <a:gd name="T70" fmla="*/ 2 w 25"/>
                <a:gd name="T71" fmla="*/ 10 h 11"/>
                <a:gd name="T72" fmla="*/ 2 w 25"/>
                <a:gd name="T73" fmla="*/ 10 h 11"/>
                <a:gd name="T74" fmla="*/ 4 w 25"/>
                <a:gd name="T75" fmla="*/ 10 h 11"/>
                <a:gd name="T76" fmla="*/ 4 w 25"/>
                <a:gd name="T77" fmla="*/ 11 h 11"/>
                <a:gd name="T78" fmla="*/ 9 w 25"/>
                <a:gd name="T79" fmla="*/ 10 h 11"/>
                <a:gd name="T80" fmla="*/ 9 w 25"/>
                <a:gd name="T81" fmla="*/ 10 h 11"/>
                <a:gd name="T82" fmla="*/ 11 w 25"/>
                <a:gd name="T83" fmla="*/ 9 h 11"/>
                <a:gd name="T84" fmla="*/ 11 w 25"/>
                <a:gd name="T85" fmla="*/ 8 h 11"/>
                <a:gd name="T86" fmla="*/ 11 w 25"/>
                <a:gd name="T87" fmla="*/ 8 h 11"/>
                <a:gd name="T88" fmla="*/ 11 w 25"/>
                <a:gd name="T89" fmla="*/ 9 h 11"/>
                <a:gd name="T90" fmla="*/ 13 w 25"/>
                <a:gd name="T91" fmla="*/ 8 h 11"/>
                <a:gd name="T92" fmla="*/ 15 w 25"/>
                <a:gd name="T93" fmla="*/ 8 h 11"/>
                <a:gd name="T94" fmla="*/ 17 w 25"/>
                <a:gd name="T95" fmla="*/ 8 h 11"/>
                <a:gd name="T96" fmla="*/ 17 w 25"/>
                <a:gd name="T97" fmla="*/ 6 h 11"/>
                <a:gd name="T98" fmla="*/ 19 w 25"/>
                <a:gd name="T99" fmla="*/ 5 h 11"/>
                <a:gd name="T100" fmla="*/ 23 w 25"/>
                <a:gd name="T101" fmla="*/ 3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
                <a:gd name="T154" fmla="*/ 0 h 11"/>
                <a:gd name="T155" fmla="*/ 25 w 25"/>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 h="11">
                  <a:moveTo>
                    <a:pt x="23" y="3"/>
                  </a:moveTo>
                  <a:lnTo>
                    <a:pt x="23" y="3"/>
                  </a:lnTo>
                  <a:lnTo>
                    <a:pt x="25" y="2"/>
                  </a:lnTo>
                  <a:lnTo>
                    <a:pt x="25" y="1"/>
                  </a:lnTo>
                  <a:lnTo>
                    <a:pt x="23" y="0"/>
                  </a:lnTo>
                  <a:lnTo>
                    <a:pt x="23" y="1"/>
                  </a:lnTo>
                  <a:lnTo>
                    <a:pt x="15" y="1"/>
                  </a:lnTo>
                  <a:lnTo>
                    <a:pt x="13" y="1"/>
                  </a:lnTo>
                  <a:lnTo>
                    <a:pt x="9" y="1"/>
                  </a:lnTo>
                  <a:lnTo>
                    <a:pt x="4" y="0"/>
                  </a:lnTo>
                  <a:lnTo>
                    <a:pt x="6" y="1"/>
                  </a:lnTo>
                  <a:lnTo>
                    <a:pt x="9" y="1"/>
                  </a:lnTo>
                  <a:lnTo>
                    <a:pt x="9" y="2"/>
                  </a:lnTo>
                  <a:lnTo>
                    <a:pt x="6" y="2"/>
                  </a:lnTo>
                  <a:lnTo>
                    <a:pt x="9" y="2"/>
                  </a:lnTo>
                  <a:lnTo>
                    <a:pt x="13" y="4"/>
                  </a:lnTo>
                  <a:lnTo>
                    <a:pt x="11" y="4"/>
                  </a:lnTo>
                  <a:lnTo>
                    <a:pt x="9" y="5"/>
                  </a:lnTo>
                  <a:lnTo>
                    <a:pt x="6" y="5"/>
                  </a:lnTo>
                  <a:lnTo>
                    <a:pt x="6" y="6"/>
                  </a:lnTo>
                  <a:lnTo>
                    <a:pt x="6" y="8"/>
                  </a:lnTo>
                  <a:lnTo>
                    <a:pt x="9" y="8"/>
                  </a:lnTo>
                  <a:lnTo>
                    <a:pt x="6" y="8"/>
                  </a:lnTo>
                  <a:lnTo>
                    <a:pt x="4" y="8"/>
                  </a:lnTo>
                  <a:lnTo>
                    <a:pt x="2" y="8"/>
                  </a:lnTo>
                  <a:lnTo>
                    <a:pt x="2" y="9"/>
                  </a:lnTo>
                  <a:lnTo>
                    <a:pt x="0" y="9"/>
                  </a:lnTo>
                  <a:lnTo>
                    <a:pt x="2" y="10"/>
                  </a:lnTo>
                  <a:lnTo>
                    <a:pt x="4" y="10"/>
                  </a:lnTo>
                  <a:lnTo>
                    <a:pt x="4" y="11"/>
                  </a:lnTo>
                  <a:lnTo>
                    <a:pt x="9" y="10"/>
                  </a:lnTo>
                  <a:lnTo>
                    <a:pt x="11" y="9"/>
                  </a:lnTo>
                  <a:lnTo>
                    <a:pt x="11" y="8"/>
                  </a:lnTo>
                  <a:lnTo>
                    <a:pt x="11" y="9"/>
                  </a:lnTo>
                  <a:lnTo>
                    <a:pt x="13" y="8"/>
                  </a:lnTo>
                  <a:lnTo>
                    <a:pt x="15" y="8"/>
                  </a:lnTo>
                  <a:lnTo>
                    <a:pt x="17" y="8"/>
                  </a:lnTo>
                  <a:lnTo>
                    <a:pt x="17" y="6"/>
                  </a:lnTo>
                  <a:lnTo>
                    <a:pt x="19" y="5"/>
                  </a:lnTo>
                  <a:lnTo>
                    <a:pt x="23"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3" name="Freeform 1454"/>
            <p:cNvSpPr>
              <a:spLocks/>
            </p:cNvSpPr>
            <p:nvPr/>
          </p:nvSpPr>
          <p:spPr bwMode="auto">
            <a:xfrm>
              <a:off x="5993838" y="4358245"/>
              <a:ext cx="1823" cy="4650"/>
            </a:xfrm>
            <a:custGeom>
              <a:avLst/>
              <a:gdLst>
                <a:gd name="T0" fmla="*/ 0 w 2"/>
                <a:gd name="T1" fmla="*/ 3 h 4"/>
                <a:gd name="T2" fmla="*/ 2 w 2"/>
                <a:gd name="T3" fmla="*/ 4 h 4"/>
                <a:gd name="T4" fmla="*/ 2 w 2"/>
                <a:gd name="T5" fmla="*/ 4 h 4"/>
                <a:gd name="T6" fmla="*/ 2 w 2"/>
                <a:gd name="T7" fmla="*/ 0 h 4"/>
                <a:gd name="T8" fmla="*/ 0 w 2"/>
                <a:gd name="T9" fmla="*/ 0 h 4"/>
                <a:gd name="T10" fmla="*/ 0 w 2"/>
                <a:gd name="T11" fmla="*/ 1 h 4"/>
                <a:gd name="T12" fmla="*/ 0 w 2"/>
                <a:gd name="T13" fmla="*/ 2 h 4"/>
                <a:gd name="T14" fmla="*/ 0 w 2"/>
                <a:gd name="T15" fmla="*/ 3 h 4"/>
                <a:gd name="T16" fmla="*/ 0 w 2"/>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3"/>
                  </a:moveTo>
                  <a:lnTo>
                    <a:pt x="2" y="4"/>
                  </a:lnTo>
                  <a:lnTo>
                    <a:pt x="2" y="0"/>
                  </a:lnTo>
                  <a:lnTo>
                    <a:pt x="0" y="0"/>
                  </a:lnTo>
                  <a:lnTo>
                    <a:pt x="0" y="1"/>
                  </a:lnTo>
                  <a:lnTo>
                    <a:pt x="0" y="2"/>
                  </a:lnTo>
                  <a:lnTo>
                    <a:pt x="0" y="3"/>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4" name="Freeform 1455"/>
            <p:cNvSpPr>
              <a:spLocks/>
            </p:cNvSpPr>
            <p:nvPr/>
          </p:nvSpPr>
          <p:spPr bwMode="auto">
            <a:xfrm>
              <a:off x="3508815" y="5010365"/>
              <a:ext cx="24604" cy="16274"/>
            </a:xfrm>
            <a:custGeom>
              <a:avLst/>
              <a:gdLst>
                <a:gd name="T0" fmla="*/ 25 w 27"/>
                <a:gd name="T1" fmla="*/ 4 h 14"/>
                <a:gd name="T2" fmla="*/ 25 w 27"/>
                <a:gd name="T3" fmla="*/ 4 h 14"/>
                <a:gd name="T4" fmla="*/ 27 w 27"/>
                <a:gd name="T5" fmla="*/ 4 h 14"/>
                <a:gd name="T6" fmla="*/ 27 w 27"/>
                <a:gd name="T7" fmla="*/ 4 h 14"/>
                <a:gd name="T8" fmla="*/ 25 w 27"/>
                <a:gd name="T9" fmla="*/ 3 h 14"/>
                <a:gd name="T10" fmla="*/ 23 w 27"/>
                <a:gd name="T11" fmla="*/ 3 h 14"/>
                <a:gd name="T12" fmla="*/ 19 w 27"/>
                <a:gd name="T13" fmla="*/ 3 h 14"/>
                <a:gd name="T14" fmla="*/ 17 w 27"/>
                <a:gd name="T15" fmla="*/ 0 h 14"/>
                <a:gd name="T16" fmla="*/ 15 w 27"/>
                <a:gd name="T17" fmla="*/ 2 h 14"/>
                <a:gd name="T18" fmla="*/ 13 w 27"/>
                <a:gd name="T19" fmla="*/ 0 h 14"/>
                <a:gd name="T20" fmla="*/ 11 w 27"/>
                <a:gd name="T21" fmla="*/ 2 h 14"/>
                <a:gd name="T22" fmla="*/ 11 w 27"/>
                <a:gd name="T23" fmla="*/ 3 h 14"/>
                <a:gd name="T24" fmla="*/ 9 w 27"/>
                <a:gd name="T25" fmla="*/ 3 h 14"/>
                <a:gd name="T26" fmla="*/ 9 w 27"/>
                <a:gd name="T27" fmla="*/ 3 h 14"/>
                <a:gd name="T28" fmla="*/ 9 w 27"/>
                <a:gd name="T29" fmla="*/ 7 h 14"/>
                <a:gd name="T30" fmla="*/ 9 w 27"/>
                <a:gd name="T31" fmla="*/ 7 h 14"/>
                <a:gd name="T32" fmla="*/ 9 w 27"/>
                <a:gd name="T33" fmla="*/ 6 h 14"/>
                <a:gd name="T34" fmla="*/ 6 w 27"/>
                <a:gd name="T35" fmla="*/ 6 h 14"/>
                <a:gd name="T36" fmla="*/ 4 w 27"/>
                <a:gd name="T37" fmla="*/ 7 h 14"/>
                <a:gd name="T38" fmla="*/ 4 w 27"/>
                <a:gd name="T39" fmla="*/ 7 h 14"/>
                <a:gd name="T40" fmla="*/ 2 w 27"/>
                <a:gd name="T41" fmla="*/ 7 h 14"/>
                <a:gd name="T42" fmla="*/ 0 w 27"/>
                <a:gd name="T43" fmla="*/ 7 h 14"/>
                <a:gd name="T44" fmla="*/ 0 w 27"/>
                <a:gd name="T45" fmla="*/ 11 h 14"/>
                <a:gd name="T46" fmla="*/ 0 w 27"/>
                <a:gd name="T47" fmla="*/ 12 h 14"/>
                <a:gd name="T48" fmla="*/ 2 w 27"/>
                <a:gd name="T49" fmla="*/ 14 h 14"/>
                <a:gd name="T50" fmla="*/ 4 w 27"/>
                <a:gd name="T51" fmla="*/ 14 h 14"/>
                <a:gd name="T52" fmla="*/ 4 w 27"/>
                <a:gd name="T53" fmla="*/ 12 h 14"/>
                <a:gd name="T54" fmla="*/ 6 w 27"/>
                <a:gd name="T55" fmla="*/ 13 h 14"/>
                <a:gd name="T56" fmla="*/ 11 w 27"/>
                <a:gd name="T57" fmla="*/ 13 h 14"/>
                <a:gd name="T58" fmla="*/ 9 w 27"/>
                <a:gd name="T59" fmla="*/ 12 h 14"/>
                <a:gd name="T60" fmla="*/ 9 w 27"/>
                <a:gd name="T61" fmla="*/ 12 h 14"/>
                <a:gd name="T62" fmla="*/ 9 w 27"/>
                <a:gd name="T63" fmla="*/ 11 h 14"/>
                <a:gd name="T64" fmla="*/ 9 w 27"/>
                <a:gd name="T65" fmla="*/ 11 h 14"/>
                <a:gd name="T66" fmla="*/ 11 w 27"/>
                <a:gd name="T67" fmla="*/ 11 h 14"/>
                <a:gd name="T68" fmla="*/ 13 w 27"/>
                <a:gd name="T69" fmla="*/ 11 h 14"/>
                <a:gd name="T70" fmla="*/ 15 w 27"/>
                <a:gd name="T71" fmla="*/ 11 h 14"/>
                <a:gd name="T72" fmla="*/ 15 w 27"/>
                <a:gd name="T73" fmla="*/ 11 h 14"/>
                <a:gd name="T74" fmla="*/ 11 w 27"/>
                <a:gd name="T75" fmla="*/ 8 h 14"/>
                <a:gd name="T76" fmla="*/ 11 w 27"/>
                <a:gd name="T77" fmla="*/ 8 h 14"/>
                <a:gd name="T78" fmla="*/ 19 w 27"/>
                <a:gd name="T79" fmla="*/ 8 h 14"/>
                <a:gd name="T80" fmla="*/ 21 w 27"/>
                <a:gd name="T81" fmla="*/ 7 h 14"/>
                <a:gd name="T82" fmla="*/ 23 w 27"/>
                <a:gd name="T83" fmla="*/ 6 h 14"/>
                <a:gd name="T84" fmla="*/ 25 w 27"/>
                <a:gd name="T85" fmla="*/ 6 h 14"/>
                <a:gd name="T86" fmla="*/ 27 w 27"/>
                <a:gd name="T87" fmla="*/ 6 h 14"/>
                <a:gd name="T88" fmla="*/ 27 w 27"/>
                <a:gd name="T89" fmla="*/ 5 h 14"/>
                <a:gd name="T90" fmla="*/ 27 w 27"/>
                <a:gd name="T91" fmla="*/ 5 h 14"/>
                <a:gd name="T92" fmla="*/ 25 w 27"/>
                <a:gd name="T93" fmla="*/ 4 h 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
                <a:gd name="T142" fmla="*/ 0 h 14"/>
                <a:gd name="T143" fmla="*/ 27 w 27"/>
                <a:gd name="T144" fmla="*/ 14 h 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 h="14">
                  <a:moveTo>
                    <a:pt x="25" y="4"/>
                  </a:moveTo>
                  <a:lnTo>
                    <a:pt x="25" y="4"/>
                  </a:lnTo>
                  <a:lnTo>
                    <a:pt x="27" y="4"/>
                  </a:lnTo>
                  <a:lnTo>
                    <a:pt x="25" y="3"/>
                  </a:lnTo>
                  <a:lnTo>
                    <a:pt x="23" y="3"/>
                  </a:lnTo>
                  <a:lnTo>
                    <a:pt x="19" y="3"/>
                  </a:lnTo>
                  <a:lnTo>
                    <a:pt x="17" y="0"/>
                  </a:lnTo>
                  <a:lnTo>
                    <a:pt x="15" y="2"/>
                  </a:lnTo>
                  <a:lnTo>
                    <a:pt x="13" y="0"/>
                  </a:lnTo>
                  <a:lnTo>
                    <a:pt x="11" y="2"/>
                  </a:lnTo>
                  <a:lnTo>
                    <a:pt x="11" y="3"/>
                  </a:lnTo>
                  <a:lnTo>
                    <a:pt x="9" y="3"/>
                  </a:lnTo>
                  <a:lnTo>
                    <a:pt x="9" y="7"/>
                  </a:lnTo>
                  <a:lnTo>
                    <a:pt x="9" y="6"/>
                  </a:lnTo>
                  <a:lnTo>
                    <a:pt x="6" y="6"/>
                  </a:lnTo>
                  <a:lnTo>
                    <a:pt x="4" y="7"/>
                  </a:lnTo>
                  <a:lnTo>
                    <a:pt x="2" y="7"/>
                  </a:lnTo>
                  <a:lnTo>
                    <a:pt x="0" y="7"/>
                  </a:lnTo>
                  <a:lnTo>
                    <a:pt x="0" y="11"/>
                  </a:lnTo>
                  <a:lnTo>
                    <a:pt x="0" y="12"/>
                  </a:lnTo>
                  <a:lnTo>
                    <a:pt x="2" y="14"/>
                  </a:lnTo>
                  <a:lnTo>
                    <a:pt x="4" y="14"/>
                  </a:lnTo>
                  <a:lnTo>
                    <a:pt x="4" y="12"/>
                  </a:lnTo>
                  <a:lnTo>
                    <a:pt x="6" y="13"/>
                  </a:lnTo>
                  <a:lnTo>
                    <a:pt x="11" y="13"/>
                  </a:lnTo>
                  <a:lnTo>
                    <a:pt x="9" y="12"/>
                  </a:lnTo>
                  <a:lnTo>
                    <a:pt x="9" y="11"/>
                  </a:lnTo>
                  <a:lnTo>
                    <a:pt x="11" y="11"/>
                  </a:lnTo>
                  <a:lnTo>
                    <a:pt x="13" y="11"/>
                  </a:lnTo>
                  <a:lnTo>
                    <a:pt x="15" y="11"/>
                  </a:lnTo>
                  <a:lnTo>
                    <a:pt x="11" y="8"/>
                  </a:lnTo>
                  <a:lnTo>
                    <a:pt x="19" y="8"/>
                  </a:lnTo>
                  <a:lnTo>
                    <a:pt x="21" y="7"/>
                  </a:lnTo>
                  <a:lnTo>
                    <a:pt x="23" y="6"/>
                  </a:lnTo>
                  <a:lnTo>
                    <a:pt x="25" y="6"/>
                  </a:lnTo>
                  <a:lnTo>
                    <a:pt x="27" y="6"/>
                  </a:lnTo>
                  <a:lnTo>
                    <a:pt x="27" y="5"/>
                  </a:lnTo>
                  <a:lnTo>
                    <a:pt x="25" y="4"/>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5" name="Freeform 1456"/>
            <p:cNvSpPr>
              <a:spLocks/>
            </p:cNvSpPr>
            <p:nvPr/>
          </p:nvSpPr>
          <p:spPr bwMode="auto">
            <a:xfrm>
              <a:off x="5978347" y="4345459"/>
              <a:ext cx="1823" cy="1162"/>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0" y="1"/>
                  </a:lnTo>
                  <a:lnTo>
                    <a:pt x="2" y="1"/>
                  </a:lnTo>
                  <a:lnTo>
                    <a:pt x="0"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6" name="Freeform 1457"/>
            <p:cNvSpPr>
              <a:spLocks/>
            </p:cNvSpPr>
            <p:nvPr/>
          </p:nvSpPr>
          <p:spPr bwMode="auto">
            <a:xfrm>
              <a:off x="5976524" y="4346621"/>
              <a:ext cx="13669" cy="15111"/>
            </a:xfrm>
            <a:custGeom>
              <a:avLst/>
              <a:gdLst>
                <a:gd name="T0" fmla="*/ 0 w 15"/>
                <a:gd name="T1" fmla="*/ 2 h 13"/>
                <a:gd name="T2" fmla="*/ 0 w 15"/>
                <a:gd name="T3" fmla="*/ 3 h 13"/>
                <a:gd name="T4" fmla="*/ 2 w 15"/>
                <a:gd name="T5" fmla="*/ 6 h 13"/>
                <a:gd name="T6" fmla="*/ 4 w 15"/>
                <a:gd name="T7" fmla="*/ 5 h 13"/>
                <a:gd name="T8" fmla="*/ 6 w 15"/>
                <a:gd name="T9" fmla="*/ 7 h 13"/>
                <a:gd name="T10" fmla="*/ 6 w 15"/>
                <a:gd name="T11" fmla="*/ 11 h 13"/>
                <a:gd name="T12" fmla="*/ 9 w 15"/>
                <a:gd name="T13" fmla="*/ 12 h 13"/>
                <a:gd name="T14" fmla="*/ 11 w 15"/>
                <a:gd name="T15" fmla="*/ 13 h 13"/>
                <a:gd name="T16" fmla="*/ 11 w 15"/>
                <a:gd name="T17" fmla="*/ 11 h 13"/>
                <a:gd name="T18" fmla="*/ 13 w 15"/>
                <a:gd name="T19" fmla="*/ 12 h 13"/>
                <a:gd name="T20" fmla="*/ 15 w 15"/>
                <a:gd name="T21" fmla="*/ 11 h 13"/>
                <a:gd name="T22" fmla="*/ 11 w 15"/>
                <a:gd name="T23" fmla="*/ 7 h 13"/>
                <a:gd name="T24" fmla="*/ 11 w 15"/>
                <a:gd name="T25" fmla="*/ 4 h 13"/>
                <a:gd name="T26" fmla="*/ 9 w 15"/>
                <a:gd name="T27" fmla="*/ 2 h 13"/>
                <a:gd name="T28" fmla="*/ 4 w 15"/>
                <a:gd name="T29" fmla="*/ 3 h 13"/>
                <a:gd name="T30" fmla="*/ 2 w 15"/>
                <a:gd name="T31" fmla="*/ 2 h 13"/>
                <a:gd name="T32" fmla="*/ 2 w 15"/>
                <a:gd name="T33" fmla="*/ 3 h 13"/>
                <a:gd name="T34" fmla="*/ 0 w 15"/>
                <a:gd name="T35" fmla="*/ 2 h 13"/>
                <a:gd name="T36" fmla="*/ 0 w 15"/>
                <a:gd name="T37" fmla="*/ 0 h 13"/>
                <a:gd name="T38" fmla="*/ 0 w 15"/>
                <a:gd name="T39" fmla="*/ 2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13"/>
                <a:gd name="T62" fmla="*/ 15 w 15"/>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13">
                  <a:moveTo>
                    <a:pt x="0" y="2"/>
                  </a:moveTo>
                  <a:lnTo>
                    <a:pt x="0" y="3"/>
                  </a:lnTo>
                  <a:lnTo>
                    <a:pt x="2" y="6"/>
                  </a:lnTo>
                  <a:lnTo>
                    <a:pt x="4" y="5"/>
                  </a:lnTo>
                  <a:lnTo>
                    <a:pt x="6" y="7"/>
                  </a:lnTo>
                  <a:lnTo>
                    <a:pt x="6" y="11"/>
                  </a:lnTo>
                  <a:lnTo>
                    <a:pt x="9" y="12"/>
                  </a:lnTo>
                  <a:lnTo>
                    <a:pt x="11" y="13"/>
                  </a:lnTo>
                  <a:lnTo>
                    <a:pt x="11" y="11"/>
                  </a:lnTo>
                  <a:lnTo>
                    <a:pt x="13" y="12"/>
                  </a:lnTo>
                  <a:lnTo>
                    <a:pt x="15" y="11"/>
                  </a:lnTo>
                  <a:lnTo>
                    <a:pt x="11" y="7"/>
                  </a:lnTo>
                  <a:lnTo>
                    <a:pt x="11" y="4"/>
                  </a:lnTo>
                  <a:lnTo>
                    <a:pt x="9" y="2"/>
                  </a:lnTo>
                  <a:lnTo>
                    <a:pt x="4" y="3"/>
                  </a:lnTo>
                  <a:lnTo>
                    <a:pt x="2" y="2"/>
                  </a:lnTo>
                  <a:lnTo>
                    <a:pt x="2" y="3"/>
                  </a:lnTo>
                  <a:lnTo>
                    <a:pt x="0" y="2"/>
                  </a:lnTo>
                  <a:lnTo>
                    <a:pt x="0"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7" name="Freeform 1458"/>
            <p:cNvSpPr>
              <a:spLocks/>
            </p:cNvSpPr>
            <p:nvPr/>
          </p:nvSpPr>
          <p:spPr bwMode="auto">
            <a:xfrm>
              <a:off x="5971056" y="4360570"/>
              <a:ext cx="9113" cy="4650"/>
            </a:xfrm>
            <a:custGeom>
              <a:avLst/>
              <a:gdLst>
                <a:gd name="T0" fmla="*/ 0 w 10"/>
                <a:gd name="T1" fmla="*/ 2 h 4"/>
                <a:gd name="T2" fmla="*/ 0 w 10"/>
                <a:gd name="T3" fmla="*/ 2 h 4"/>
                <a:gd name="T4" fmla="*/ 0 w 10"/>
                <a:gd name="T5" fmla="*/ 2 h 4"/>
                <a:gd name="T6" fmla="*/ 0 w 10"/>
                <a:gd name="T7" fmla="*/ 3 h 4"/>
                <a:gd name="T8" fmla="*/ 2 w 10"/>
                <a:gd name="T9" fmla="*/ 4 h 4"/>
                <a:gd name="T10" fmla="*/ 6 w 10"/>
                <a:gd name="T11" fmla="*/ 4 h 4"/>
                <a:gd name="T12" fmla="*/ 8 w 10"/>
                <a:gd name="T13" fmla="*/ 3 h 4"/>
                <a:gd name="T14" fmla="*/ 10 w 10"/>
                <a:gd name="T15" fmla="*/ 3 h 4"/>
                <a:gd name="T16" fmla="*/ 10 w 10"/>
                <a:gd name="T17" fmla="*/ 2 h 4"/>
                <a:gd name="T18" fmla="*/ 10 w 10"/>
                <a:gd name="T19" fmla="*/ 2 h 4"/>
                <a:gd name="T20" fmla="*/ 10 w 10"/>
                <a:gd name="T21" fmla="*/ 0 h 4"/>
                <a:gd name="T22" fmla="*/ 8 w 10"/>
                <a:gd name="T23" fmla="*/ 0 h 4"/>
                <a:gd name="T24" fmla="*/ 4 w 10"/>
                <a:gd name="T25" fmla="*/ 0 h 4"/>
                <a:gd name="T26" fmla="*/ 0 w 10"/>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
                <a:gd name="T44" fmla="*/ 10 w 10"/>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
                  <a:moveTo>
                    <a:pt x="0" y="2"/>
                  </a:moveTo>
                  <a:lnTo>
                    <a:pt x="0" y="2"/>
                  </a:lnTo>
                  <a:lnTo>
                    <a:pt x="0" y="3"/>
                  </a:lnTo>
                  <a:lnTo>
                    <a:pt x="2" y="4"/>
                  </a:lnTo>
                  <a:lnTo>
                    <a:pt x="6" y="4"/>
                  </a:lnTo>
                  <a:lnTo>
                    <a:pt x="8" y="3"/>
                  </a:lnTo>
                  <a:lnTo>
                    <a:pt x="10" y="3"/>
                  </a:lnTo>
                  <a:lnTo>
                    <a:pt x="10" y="2"/>
                  </a:lnTo>
                  <a:lnTo>
                    <a:pt x="10" y="0"/>
                  </a:lnTo>
                  <a:lnTo>
                    <a:pt x="8" y="0"/>
                  </a:lnTo>
                  <a:lnTo>
                    <a:pt x="4" y="0"/>
                  </a:lnTo>
                  <a:lnTo>
                    <a:pt x="0"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8" name="Freeform 1459"/>
            <p:cNvSpPr>
              <a:spLocks/>
            </p:cNvSpPr>
            <p:nvPr/>
          </p:nvSpPr>
          <p:spPr bwMode="auto">
            <a:xfrm>
              <a:off x="5917292" y="4343134"/>
              <a:ext cx="1823" cy="2325"/>
            </a:xfrm>
            <a:custGeom>
              <a:avLst/>
              <a:gdLst>
                <a:gd name="T0" fmla="*/ 2 w 2"/>
                <a:gd name="T1" fmla="*/ 2 h 2"/>
                <a:gd name="T2" fmla="*/ 2 w 2"/>
                <a:gd name="T3" fmla="*/ 2 h 2"/>
                <a:gd name="T4" fmla="*/ 2 w 2"/>
                <a:gd name="T5" fmla="*/ 1 h 2"/>
                <a:gd name="T6" fmla="*/ 2 w 2"/>
                <a:gd name="T7" fmla="*/ 1 h 2"/>
                <a:gd name="T8" fmla="*/ 0 w 2"/>
                <a:gd name="T9" fmla="*/ 0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2"/>
                  </a:lnTo>
                  <a:lnTo>
                    <a:pt x="2" y="1"/>
                  </a:lnTo>
                  <a:lnTo>
                    <a:pt x="0" y="0"/>
                  </a:lnTo>
                  <a:lnTo>
                    <a:pt x="0" y="1"/>
                  </a:lnTo>
                  <a:lnTo>
                    <a:pt x="0" y="2"/>
                  </a:lnTo>
                  <a:lnTo>
                    <a:pt x="2" y="2"/>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79" name="Rectangle 1460"/>
            <p:cNvSpPr>
              <a:spLocks noChangeArrowheads="1"/>
            </p:cNvSpPr>
            <p:nvPr/>
          </p:nvSpPr>
          <p:spPr bwMode="auto">
            <a:xfrm>
              <a:off x="5917292" y="4340809"/>
              <a:ext cx="911" cy="1162"/>
            </a:xfrm>
            <a:prstGeom prst="rect">
              <a:avLst/>
            </a:prstGeom>
            <a:solidFill>
              <a:srgbClr val="30C3FE">
                <a:alpha val="30196"/>
              </a:srgbClr>
            </a:solidFill>
            <a:ln w="9525">
              <a:noFill/>
              <a:miter lim="800000"/>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80" name="Freeform 1461"/>
            <p:cNvSpPr>
              <a:spLocks/>
            </p:cNvSpPr>
            <p:nvPr/>
          </p:nvSpPr>
          <p:spPr bwMode="auto">
            <a:xfrm>
              <a:off x="5922759" y="4328022"/>
              <a:ext cx="17314" cy="12787"/>
            </a:xfrm>
            <a:custGeom>
              <a:avLst/>
              <a:gdLst>
                <a:gd name="T0" fmla="*/ 17 w 19"/>
                <a:gd name="T1" fmla="*/ 8 h 11"/>
                <a:gd name="T2" fmla="*/ 19 w 19"/>
                <a:gd name="T3" fmla="*/ 8 h 11"/>
                <a:gd name="T4" fmla="*/ 17 w 19"/>
                <a:gd name="T5" fmla="*/ 3 h 11"/>
                <a:gd name="T6" fmla="*/ 17 w 19"/>
                <a:gd name="T7" fmla="*/ 3 h 11"/>
                <a:gd name="T8" fmla="*/ 13 w 19"/>
                <a:gd name="T9" fmla="*/ 2 h 11"/>
                <a:gd name="T10" fmla="*/ 0 w 19"/>
                <a:gd name="T11" fmla="*/ 0 h 11"/>
                <a:gd name="T12" fmla="*/ 0 w 19"/>
                <a:gd name="T13" fmla="*/ 2 h 11"/>
                <a:gd name="T14" fmla="*/ 2 w 19"/>
                <a:gd name="T15" fmla="*/ 2 h 11"/>
                <a:gd name="T16" fmla="*/ 2 w 19"/>
                <a:gd name="T17" fmla="*/ 2 h 11"/>
                <a:gd name="T18" fmla="*/ 4 w 19"/>
                <a:gd name="T19" fmla="*/ 3 h 11"/>
                <a:gd name="T20" fmla="*/ 6 w 19"/>
                <a:gd name="T21" fmla="*/ 3 h 11"/>
                <a:gd name="T22" fmla="*/ 6 w 19"/>
                <a:gd name="T23" fmla="*/ 4 h 11"/>
                <a:gd name="T24" fmla="*/ 6 w 19"/>
                <a:gd name="T25" fmla="*/ 6 h 11"/>
                <a:gd name="T26" fmla="*/ 11 w 19"/>
                <a:gd name="T27" fmla="*/ 10 h 11"/>
                <a:gd name="T28" fmla="*/ 13 w 19"/>
                <a:gd name="T29" fmla="*/ 10 h 11"/>
                <a:gd name="T30" fmla="*/ 13 w 19"/>
                <a:gd name="T31" fmla="*/ 11 h 11"/>
                <a:gd name="T32" fmla="*/ 17 w 19"/>
                <a:gd name="T33" fmla="*/ 10 h 11"/>
                <a:gd name="T34" fmla="*/ 17 w 19"/>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11"/>
                <a:gd name="T56" fmla="*/ 19 w 19"/>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11">
                  <a:moveTo>
                    <a:pt x="17" y="8"/>
                  </a:moveTo>
                  <a:lnTo>
                    <a:pt x="19" y="8"/>
                  </a:lnTo>
                  <a:lnTo>
                    <a:pt x="17" y="3"/>
                  </a:lnTo>
                  <a:lnTo>
                    <a:pt x="13" y="2"/>
                  </a:lnTo>
                  <a:lnTo>
                    <a:pt x="0" y="0"/>
                  </a:lnTo>
                  <a:lnTo>
                    <a:pt x="0" y="2"/>
                  </a:lnTo>
                  <a:lnTo>
                    <a:pt x="2" y="2"/>
                  </a:lnTo>
                  <a:lnTo>
                    <a:pt x="4" y="3"/>
                  </a:lnTo>
                  <a:lnTo>
                    <a:pt x="6" y="3"/>
                  </a:lnTo>
                  <a:lnTo>
                    <a:pt x="6" y="4"/>
                  </a:lnTo>
                  <a:lnTo>
                    <a:pt x="6" y="6"/>
                  </a:lnTo>
                  <a:lnTo>
                    <a:pt x="11" y="10"/>
                  </a:lnTo>
                  <a:lnTo>
                    <a:pt x="13" y="10"/>
                  </a:lnTo>
                  <a:lnTo>
                    <a:pt x="13" y="11"/>
                  </a:lnTo>
                  <a:lnTo>
                    <a:pt x="17" y="10"/>
                  </a:lnTo>
                  <a:lnTo>
                    <a:pt x="17" y="8"/>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81" name="Freeform 1462"/>
            <p:cNvSpPr>
              <a:spLocks/>
            </p:cNvSpPr>
            <p:nvPr/>
          </p:nvSpPr>
          <p:spPr bwMode="auto">
            <a:xfrm>
              <a:off x="5972879" y="4221079"/>
              <a:ext cx="3645" cy="1162"/>
            </a:xfrm>
            <a:custGeom>
              <a:avLst/>
              <a:gdLst>
                <a:gd name="T0" fmla="*/ 2 w 4"/>
                <a:gd name="T1" fmla="*/ 0 h 1"/>
                <a:gd name="T2" fmla="*/ 0 w 4"/>
                <a:gd name="T3" fmla="*/ 0 h 1"/>
                <a:gd name="T4" fmla="*/ 2 w 4"/>
                <a:gd name="T5" fmla="*/ 1 h 1"/>
                <a:gd name="T6" fmla="*/ 2 w 4"/>
                <a:gd name="T7" fmla="*/ 1 h 1"/>
                <a:gd name="T8" fmla="*/ 2 w 4"/>
                <a:gd name="T9" fmla="*/ 1 h 1"/>
                <a:gd name="T10" fmla="*/ 4 w 4"/>
                <a:gd name="T11" fmla="*/ 0 h 1"/>
                <a:gd name="T12" fmla="*/ 2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0"/>
                  </a:lnTo>
                  <a:lnTo>
                    <a:pt x="2" y="0"/>
                  </a:lnTo>
                  <a:close/>
                </a:path>
              </a:pathLst>
            </a:custGeom>
            <a:solidFill>
              <a:srgbClr val="30C3FE">
                <a:alpha val="30196"/>
              </a:srgbClr>
            </a:soli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pitchFamily="-109" charset="-128"/>
                <a:cs typeface="Arial" charset="0"/>
              </a:endParaRPr>
            </a:p>
          </p:txBody>
        </p:sp>
        <p:sp>
          <p:nvSpPr>
            <p:cNvPr id="2282" name="Freeform 1464"/>
            <p:cNvSpPr>
              <a:spLocks/>
            </p:cNvSpPr>
            <p:nvPr/>
          </p:nvSpPr>
          <p:spPr bwMode="auto">
            <a:xfrm>
              <a:off x="3149776" y="3618944"/>
              <a:ext cx="1526371" cy="417310"/>
            </a:xfrm>
            <a:custGeom>
              <a:avLst/>
              <a:gdLst/>
              <a:ahLst/>
              <a:cxnLst>
                <a:cxn ang="0">
                  <a:pos x="0" y="189"/>
                </a:cxn>
                <a:cxn ang="0">
                  <a:pos x="536" y="1"/>
                </a:cxn>
                <a:cxn ang="0">
                  <a:pos x="536" y="1"/>
                </a:cxn>
                <a:cxn ang="0">
                  <a:pos x="580" y="0"/>
                </a:cxn>
                <a:cxn ang="0">
                  <a:pos x="580" y="0"/>
                </a:cxn>
                <a:cxn ang="0">
                  <a:pos x="959" y="133"/>
                </a:cxn>
                <a:cxn ang="0">
                  <a:pos x="959" y="133"/>
                </a:cxn>
                <a:cxn ang="0">
                  <a:pos x="955" y="135"/>
                </a:cxn>
                <a:cxn ang="0">
                  <a:pos x="937" y="115"/>
                </a:cxn>
                <a:cxn ang="0">
                  <a:pos x="937" y="115"/>
                </a:cxn>
                <a:cxn ang="0">
                  <a:pos x="874" y="70"/>
                </a:cxn>
                <a:cxn ang="0">
                  <a:pos x="874" y="70"/>
                </a:cxn>
                <a:cxn ang="0">
                  <a:pos x="580" y="4"/>
                </a:cxn>
                <a:cxn ang="0">
                  <a:pos x="580" y="4"/>
                </a:cxn>
                <a:cxn ang="0">
                  <a:pos x="536" y="5"/>
                </a:cxn>
                <a:cxn ang="0">
                  <a:pos x="536" y="5"/>
                </a:cxn>
                <a:cxn ang="0">
                  <a:pos x="41" y="165"/>
                </a:cxn>
                <a:cxn ang="0">
                  <a:pos x="41" y="165"/>
                </a:cxn>
                <a:cxn ang="0">
                  <a:pos x="2" y="192"/>
                </a:cxn>
                <a:cxn ang="0">
                  <a:pos x="2" y="192"/>
                </a:cxn>
                <a:cxn ang="0">
                  <a:pos x="2" y="192"/>
                </a:cxn>
                <a:cxn ang="0">
                  <a:pos x="0" y="189"/>
                </a:cxn>
              </a:cxnLst>
              <a:rect l="0" t="0" r="r" b="b"/>
              <a:pathLst>
                <a:path w="959" h="192">
                  <a:moveTo>
                    <a:pt x="0" y="189"/>
                  </a:moveTo>
                  <a:cubicBezTo>
                    <a:pt x="0" y="189"/>
                    <a:pt x="217" y="16"/>
                    <a:pt x="536" y="1"/>
                  </a:cubicBezTo>
                  <a:cubicBezTo>
                    <a:pt x="536" y="1"/>
                    <a:pt x="536" y="1"/>
                    <a:pt x="536" y="1"/>
                  </a:cubicBezTo>
                  <a:cubicBezTo>
                    <a:pt x="551" y="1"/>
                    <a:pt x="566" y="0"/>
                    <a:pt x="580" y="0"/>
                  </a:cubicBezTo>
                  <a:cubicBezTo>
                    <a:pt x="580" y="0"/>
                    <a:pt x="580" y="0"/>
                    <a:pt x="580" y="0"/>
                  </a:cubicBezTo>
                  <a:cubicBezTo>
                    <a:pt x="865" y="0"/>
                    <a:pt x="958" y="133"/>
                    <a:pt x="959" y="133"/>
                  </a:cubicBezTo>
                  <a:cubicBezTo>
                    <a:pt x="959" y="133"/>
                    <a:pt x="959" y="133"/>
                    <a:pt x="959" y="133"/>
                  </a:cubicBezTo>
                  <a:cubicBezTo>
                    <a:pt x="955" y="135"/>
                    <a:pt x="955" y="135"/>
                    <a:pt x="955" y="135"/>
                  </a:cubicBezTo>
                  <a:cubicBezTo>
                    <a:pt x="955" y="135"/>
                    <a:pt x="950" y="127"/>
                    <a:pt x="937" y="115"/>
                  </a:cubicBezTo>
                  <a:cubicBezTo>
                    <a:pt x="937" y="115"/>
                    <a:pt x="937" y="115"/>
                    <a:pt x="937" y="115"/>
                  </a:cubicBezTo>
                  <a:cubicBezTo>
                    <a:pt x="924" y="103"/>
                    <a:pt x="903" y="86"/>
                    <a:pt x="874" y="70"/>
                  </a:cubicBezTo>
                  <a:cubicBezTo>
                    <a:pt x="874" y="70"/>
                    <a:pt x="874" y="70"/>
                    <a:pt x="874" y="70"/>
                  </a:cubicBezTo>
                  <a:cubicBezTo>
                    <a:pt x="816" y="37"/>
                    <a:pt x="722" y="4"/>
                    <a:pt x="580" y="4"/>
                  </a:cubicBezTo>
                  <a:cubicBezTo>
                    <a:pt x="580" y="4"/>
                    <a:pt x="580" y="4"/>
                    <a:pt x="580" y="4"/>
                  </a:cubicBezTo>
                  <a:cubicBezTo>
                    <a:pt x="566" y="4"/>
                    <a:pt x="551" y="5"/>
                    <a:pt x="536" y="5"/>
                  </a:cubicBezTo>
                  <a:cubicBezTo>
                    <a:pt x="536" y="5"/>
                    <a:pt x="536" y="5"/>
                    <a:pt x="536" y="5"/>
                  </a:cubicBezTo>
                  <a:cubicBezTo>
                    <a:pt x="298" y="16"/>
                    <a:pt x="116" y="116"/>
                    <a:pt x="41" y="165"/>
                  </a:cubicBezTo>
                  <a:cubicBezTo>
                    <a:pt x="41" y="165"/>
                    <a:pt x="41" y="165"/>
                    <a:pt x="41" y="165"/>
                  </a:cubicBezTo>
                  <a:cubicBezTo>
                    <a:pt x="15" y="181"/>
                    <a:pt x="2" y="192"/>
                    <a:pt x="2" y="192"/>
                  </a:cubicBezTo>
                  <a:cubicBezTo>
                    <a:pt x="2" y="192"/>
                    <a:pt x="2" y="192"/>
                    <a:pt x="2" y="192"/>
                  </a:cubicBezTo>
                  <a:cubicBezTo>
                    <a:pt x="2" y="192"/>
                    <a:pt x="2" y="192"/>
                    <a:pt x="2" y="192"/>
                  </a:cubicBezTo>
                  <a:cubicBezTo>
                    <a:pt x="0" y="189"/>
                    <a:pt x="0" y="189"/>
                    <a:pt x="0" y="189"/>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3" name="Freeform 1465"/>
            <p:cNvSpPr>
              <a:spLocks/>
            </p:cNvSpPr>
            <p:nvPr/>
          </p:nvSpPr>
          <p:spPr bwMode="auto">
            <a:xfrm>
              <a:off x="2921048" y="3623594"/>
              <a:ext cx="1680375" cy="734651"/>
            </a:xfrm>
            <a:custGeom>
              <a:avLst/>
              <a:gdLst/>
              <a:ahLst/>
              <a:cxnLst>
                <a:cxn ang="0">
                  <a:pos x="1003" y="286"/>
                </a:cxn>
                <a:cxn ang="0">
                  <a:pos x="866" y="171"/>
                </a:cxn>
                <a:cxn ang="0">
                  <a:pos x="866" y="171"/>
                </a:cxn>
                <a:cxn ang="0">
                  <a:pos x="415" y="4"/>
                </a:cxn>
                <a:cxn ang="0">
                  <a:pos x="415" y="4"/>
                </a:cxn>
                <a:cxn ang="0">
                  <a:pos x="3" y="178"/>
                </a:cxn>
                <a:cxn ang="0">
                  <a:pos x="3" y="178"/>
                </a:cxn>
                <a:cxn ang="0">
                  <a:pos x="0" y="176"/>
                </a:cxn>
                <a:cxn ang="0">
                  <a:pos x="415" y="0"/>
                </a:cxn>
                <a:cxn ang="0">
                  <a:pos x="415" y="0"/>
                </a:cxn>
                <a:cxn ang="0">
                  <a:pos x="1056" y="336"/>
                </a:cxn>
                <a:cxn ang="0">
                  <a:pos x="1056" y="336"/>
                </a:cxn>
                <a:cxn ang="0">
                  <a:pos x="1053" y="338"/>
                </a:cxn>
                <a:cxn ang="0">
                  <a:pos x="1003" y="286"/>
                </a:cxn>
              </a:cxnLst>
              <a:rect l="0" t="0" r="r" b="b"/>
              <a:pathLst>
                <a:path w="1056" h="338">
                  <a:moveTo>
                    <a:pt x="1003" y="286"/>
                  </a:moveTo>
                  <a:cubicBezTo>
                    <a:pt x="971" y="255"/>
                    <a:pt x="924" y="213"/>
                    <a:pt x="866" y="171"/>
                  </a:cubicBezTo>
                  <a:cubicBezTo>
                    <a:pt x="866" y="171"/>
                    <a:pt x="866" y="171"/>
                    <a:pt x="866" y="171"/>
                  </a:cubicBezTo>
                  <a:cubicBezTo>
                    <a:pt x="751" y="87"/>
                    <a:pt x="591" y="4"/>
                    <a:pt x="415" y="4"/>
                  </a:cubicBezTo>
                  <a:cubicBezTo>
                    <a:pt x="415" y="4"/>
                    <a:pt x="415" y="4"/>
                    <a:pt x="415" y="4"/>
                  </a:cubicBezTo>
                  <a:cubicBezTo>
                    <a:pt x="283" y="4"/>
                    <a:pt x="142" y="50"/>
                    <a:pt x="3" y="178"/>
                  </a:cubicBezTo>
                  <a:cubicBezTo>
                    <a:pt x="3" y="178"/>
                    <a:pt x="3" y="178"/>
                    <a:pt x="3" y="178"/>
                  </a:cubicBezTo>
                  <a:cubicBezTo>
                    <a:pt x="0" y="176"/>
                    <a:pt x="0" y="176"/>
                    <a:pt x="0" y="176"/>
                  </a:cubicBezTo>
                  <a:cubicBezTo>
                    <a:pt x="140" y="47"/>
                    <a:pt x="283" y="0"/>
                    <a:pt x="415" y="0"/>
                  </a:cubicBezTo>
                  <a:cubicBezTo>
                    <a:pt x="415" y="0"/>
                    <a:pt x="415" y="0"/>
                    <a:pt x="415" y="0"/>
                  </a:cubicBezTo>
                  <a:cubicBezTo>
                    <a:pt x="770" y="0"/>
                    <a:pt x="1056" y="336"/>
                    <a:pt x="1056" y="336"/>
                  </a:cubicBezTo>
                  <a:cubicBezTo>
                    <a:pt x="1056" y="336"/>
                    <a:pt x="1056" y="336"/>
                    <a:pt x="1056" y="336"/>
                  </a:cubicBezTo>
                  <a:cubicBezTo>
                    <a:pt x="1053" y="338"/>
                    <a:pt x="1053" y="338"/>
                    <a:pt x="1053" y="338"/>
                  </a:cubicBezTo>
                  <a:cubicBezTo>
                    <a:pt x="1053" y="338"/>
                    <a:pt x="1035" y="317"/>
                    <a:pt x="1003" y="286"/>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4" name="Freeform 1466"/>
            <p:cNvSpPr>
              <a:spLocks/>
            </p:cNvSpPr>
            <p:nvPr/>
          </p:nvSpPr>
          <p:spPr bwMode="auto">
            <a:xfrm>
              <a:off x="2699610" y="3845617"/>
              <a:ext cx="370885" cy="238297"/>
            </a:xfrm>
            <a:custGeom>
              <a:avLst/>
              <a:gdLst/>
              <a:ahLst/>
              <a:cxnLst>
                <a:cxn ang="0">
                  <a:pos x="0" y="109"/>
                </a:cxn>
                <a:cxn ang="0">
                  <a:pos x="118" y="0"/>
                </a:cxn>
                <a:cxn ang="0">
                  <a:pos x="118" y="0"/>
                </a:cxn>
                <a:cxn ang="0">
                  <a:pos x="233" y="71"/>
                </a:cxn>
                <a:cxn ang="0">
                  <a:pos x="233" y="71"/>
                </a:cxn>
                <a:cxn ang="0">
                  <a:pos x="229" y="74"/>
                </a:cxn>
                <a:cxn ang="0">
                  <a:pos x="118" y="4"/>
                </a:cxn>
                <a:cxn ang="0">
                  <a:pos x="118" y="4"/>
                </a:cxn>
                <a:cxn ang="0">
                  <a:pos x="33" y="57"/>
                </a:cxn>
                <a:cxn ang="0">
                  <a:pos x="33" y="57"/>
                </a:cxn>
                <a:cxn ang="0">
                  <a:pos x="4" y="110"/>
                </a:cxn>
                <a:cxn ang="0">
                  <a:pos x="4" y="110"/>
                </a:cxn>
                <a:cxn ang="0">
                  <a:pos x="4" y="110"/>
                </a:cxn>
                <a:cxn ang="0">
                  <a:pos x="0" y="109"/>
                </a:cxn>
              </a:cxnLst>
              <a:rect l="0" t="0" r="r" b="b"/>
              <a:pathLst>
                <a:path w="233" h="110">
                  <a:moveTo>
                    <a:pt x="0" y="109"/>
                  </a:moveTo>
                  <a:cubicBezTo>
                    <a:pt x="0" y="109"/>
                    <a:pt x="39" y="1"/>
                    <a:pt x="118" y="0"/>
                  </a:cubicBezTo>
                  <a:cubicBezTo>
                    <a:pt x="118" y="0"/>
                    <a:pt x="118" y="0"/>
                    <a:pt x="118" y="0"/>
                  </a:cubicBezTo>
                  <a:cubicBezTo>
                    <a:pt x="150" y="0"/>
                    <a:pt x="188" y="19"/>
                    <a:pt x="233" y="71"/>
                  </a:cubicBezTo>
                  <a:cubicBezTo>
                    <a:pt x="233" y="71"/>
                    <a:pt x="233" y="71"/>
                    <a:pt x="233" y="71"/>
                  </a:cubicBezTo>
                  <a:cubicBezTo>
                    <a:pt x="229" y="74"/>
                    <a:pt x="229" y="74"/>
                    <a:pt x="229" y="74"/>
                  </a:cubicBezTo>
                  <a:cubicBezTo>
                    <a:pt x="186" y="22"/>
                    <a:pt x="148" y="4"/>
                    <a:pt x="118" y="4"/>
                  </a:cubicBezTo>
                  <a:cubicBezTo>
                    <a:pt x="118" y="4"/>
                    <a:pt x="118" y="4"/>
                    <a:pt x="118" y="4"/>
                  </a:cubicBezTo>
                  <a:cubicBezTo>
                    <a:pt x="80" y="4"/>
                    <a:pt x="52" y="31"/>
                    <a:pt x="33" y="57"/>
                  </a:cubicBezTo>
                  <a:cubicBezTo>
                    <a:pt x="33" y="57"/>
                    <a:pt x="33" y="57"/>
                    <a:pt x="33" y="57"/>
                  </a:cubicBezTo>
                  <a:cubicBezTo>
                    <a:pt x="13" y="84"/>
                    <a:pt x="4" y="110"/>
                    <a:pt x="4" y="110"/>
                  </a:cubicBezTo>
                  <a:cubicBezTo>
                    <a:pt x="4" y="110"/>
                    <a:pt x="4" y="110"/>
                    <a:pt x="4" y="110"/>
                  </a:cubicBezTo>
                  <a:cubicBezTo>
                    <a:pt x="4" y="110"/>
                    <a:pt x="4" y="110"/>
                    <a:pt x="4" y="110"/>
                  </a:cubicBezTo>
                  <a:cubicBezTo>
                    <a:pt x="0" y="109"/>
                    <a:pt x="0" y="109"/>
                    <a:pt x="0" y="109"/>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a:noFill/>
              <a:round/>
              <a:headEnd/>
              <a:tailEnd/>
            </a:ln>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5" name="Freeform 1467"/>
            <p:cNvSpPr>
              <a:spLocks/>
            </p:cNvSpPr>
            <p:nvPr/>
          </p:nvSpPr>
          <p:spPr bwMode="auto">
            <a:xfrm>
              <a:off x="2942007" y="3908388"/>
              <a:ext cx="595057" cy="627708"/>
            </a:xfrm>
            <a:custGeom>
              <a:avLst/>
              <a:gdLst/>
              <a:ahLst/>
              <a:cxnLst>
                <a:cxn ang="0">
                  <a:pos x="163" y="4"/>
                </a:cxn>
                <a:cxn ang="0">
                  <a:pos x="16" y="88"/>
                </a:cxn>
                <a:cxn ang="0">
                  <a:pos x="16" y="88"/>
                </a:cxn>
                <a:cxn ang="0">
                  <a:pos x="3" y="103"/>
                </a:cxn>
                <a:cxn ang="0">
                  <a:pos x="3" y="103"/>
                </a:cxn>
                <a:cxn ang="0">
                  <a:pos x="3" y="103"/>
                </a:cxn>
                <a:cxn ang="0">
                  <a:pos x="0" y="101"/>
                </a:cxn>
                <a:cxn ang="0">
                  <a:pos x="163" y="0"/>
                </a:cxn>
                <a:cxn ang="0">
                  <a:pos x="163" y="0"/>
                </a:cxn>
                <a:cxn ang="0">
                  <a:pos x="374" y="288"/>
                </a:cxn>
                <a:cxn ang="0">
                  <a:pos x="374" y="288"/>
                </a:cxn>
                <a:cxn ang="0">
                  <a:pos x="371" y="289"/>
                </a:cxn>
                <a:cxn ang="0">
                  <a:pos x="163" y="4"/>
                </a:cxn>
              </a:cxnLst>
              <a:rect l="0" t="0" r="r" b="b"/>
              <a:pathLst>
                <a:path w="374" h="289">
                  <a:moveTo>
                    <a:pt x="163" y="4"/>
                  </a:moveTo>
                  <a:cubicBezTo>
                    <a:pt x="98" y="4"/>
                    <a:pt x="41" y="60"/>
                    <a:pt x="16" y="88"/>
                  </a:cubicBezTo>
                  <a:cubicBezTo>
                    <a:pt x="16" y="88"/>
                    <a:pt x="16" y="88"/>
                    <a:pt x="16" y="88"/>
                  </a:cubicBezTo>
                  <a:cubicBezTo>
                    <a:pt x="8" y="97"/>
                    <a:pt x="3" y="103"/>
                    <a:pt x="3" y="103"/>
                  </a:cubicBezTo>
                  <a:cubicBezTo>
                    <a:pt x="3" y="103"/>
                    <a:pt x="3" y="103"/>
                    <a:pt x="3" y="103"/>
                  </a:cubicBezTo>
                  <a:cubicBezTo>
                    <a:pt x="3" y="103"/>
                    <a:pt x="3" y="103"/>
                    <a:pt x="3" y="103"/>
                  </a:cubicBezTo>
                  <a:cubicBezTo>
                    <a:pt x="0" y="101"/>
                    <a:pt x="0" y="101"/>
                    <a:pt x="0" y="101"/>
                  </a:cubicBezTo>
                  <a:cubicBezTo>
                    <a:pt x="0" y="101"/>
                    <a:pt x="73" y="1"/>
                    <a:pt x="163" y="0"/>
                  </a:cubicBezTo>
                  <a:cubicBezTo>
                    <a:pt x="163" y="0"/>
                    <a:pt x="163" y="0"/>
                    <a:pt x="163" y="0"/>
                  </a:cubicBezTo>
                  <a:cubicBezTo>
                    <a:pt x="235" y="0"/>
                    <a:pt x="314" y="64"/>
                    <a:pt x="374" y="288"/>
                  </a:cubicBezTo>
                  <a:cubicBezTo>
                    <a:pt x="374" y="288"/>
                    <a:pt x="374" y="288"/>
                    <a:pt x="374" y="288"/>
                  </a:cubicBezTo>
                  <a:cubicBezTo>
                    <a:pt x="371" y="289"/>
                    <a:pt x="371" y="289"/>
                    <a:pt x="371" y="289"/>
                  </a:cubicBezTo>
                  <a:cubicBezTo>
                    <a:pt x="311" y="65"/>
                    <a:pt x="232" y="4"/>
                    <a:pt x="163" y="4"/>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6" name="Freeform 1468"/>
            <p:cNvSpPr>
              <a:spLocks/>
            </p:cNvSpPr>
            <p:nvPr/>
          </p:nvSpPr>
          <p:spPr bwMode="auto">
            <a:xfrm>
              <a:off x="3509726" y="3786333"/>
              <a:ext cx="1129970" cy="882279"/>
            </a:xfrm>
            <a:custGeom>
              <a:avLst/>
              <a:gdLst/>
              <a:ahLst/>
              <a:cxnLst>
                <a:cxn ang="0">
                  <a:pos x="0" y="405"/>
                </a:cxn>
                <a:cxn ang="0">
                  <a:pos x="475" y="0"/>
                </a:cxn>
                <a:cxn ang="0">
                  <a:pos x="475" y="0"/>
                </a:cxn>
                <a:cxn ang="0">
                  <a:pos x="710" y="95"/>
                </a:cxn>
                <a:cxn ang="0">
                  <a:pos x="710" y="95"/>
                </a:cxn>
                <a:cxn ang="0">
                  <a:pos x="707" y="98"/>
                </a:cxn>
                <a:cxn ang="0">
                  <a:pos x="475" y="4"/>
                </a:cxn>
                <a:cxn ang="0">
                  <a:pos x="475" y="4"/>
                </a:cxn>
                <a:cxn ang="0">
                  <a:pos x="38" y="344"/>
                </a:cxn>
                <a:cxn ang="0">
                  <a:pos x="38" y="344"/>
                </a:cxn>
                <a:cxn ang="0">
                  <a:pos x="3" y="406"/>
                </a:cxn>
                <a:cxn ang="0">
                  <a:pos x="3" y="406"/>
                </a:cxn>
                <a:cxn ang="0">
                  <a:pos x="3" y="406"/>
                </a:cxn>
                <a:cxn ang="0">
                  <a:pos x="0" y="405"/>
                </a:cxn>
              </a:cxnLst>
              <a:rect l="0" t="0" r="r" b="b"/>
              <a:pathLst>
                <a:path w="710" h="406">
                  <a:moveTo>
                    <a:pt x="0" y="405"/>
                  </a:moveTo>
                  <a:cubicBezTo>
                    <a:pt x="0" y="405"/>
                    <a:pt x="193" y="0"/>
                    <a:pt x="475" y="0"/>
                  </a:cubicBezTo>
                  <a:cubicBezTo>
                    <a:pt x="475" y="0"/>
                    <a:pt x="475" y="0"/>
                    <a:pt x="475" y="0"/>
                  </a:cubicBezTo>
                  <a:cubicBezTo>
                    <a:pt x="548" y="0"/>
                    <a:pt x="627" y="27"/>
                    <a:pt x="710" y="95"/>
                  </a:cubicBezTo>
                  <a:cubicBezTo>
                    <a:pt x="710" y="95"/>
                    <a:pt x="710" y="95"/>
                    <a:pt x="710" y="95"/>
                  </a:cubicBezTo>
                  <a:cubicBezTo>
                    <a:pt x="707" y="98"/>
                    <a:pt x="707" y="98"/>
                    <a:pt x="707" y="98"/>
                  </a:cubicBezTo>
                  <a:cubicBezTo>
                    <a:pt x="625" y="31"/>
                    <a:pt x="547" y="4"/>
                    <a:pt x="475" y="4"/>
                  </a:cubicBezTo>
                  <a:cubicBezTo>
                    <a:pt x="475" y="4"/>
                    <a:pt x="475" y="4"/>
                    <a:pt x="475" y="4"/>
                  </a:cubicBezTo>
                  <a:cubicBezTo>
                    <a:pt x="267" y="4"/>
                    <a:pt x="105" y="230"/>
                    <a:pt x="38" y="344"/>
                  </a:cubicBezTo>
                  <a:cubicBezTo>
                    <a:pt x="38" y="344"/>
                    <a:pt x="38" y="344"/>
                    <a:pt x="38" y="344"/>
                  </a:cubicBezTo>
                  <a:cubicBezTo>
                    <a:pt x="15" y="381"/>
                    <a:pt x="3" y="406"/>
                    <a:pt x="3" y="406"/>
                  </a:cubicBezTo>
                  <a:cubicBezTo>
                    <a:pt x="3" y="406"/>
                    <a:pt x="3" y="406"/>
                    <a:pt x="3" y="406"/>
                  </a:cubicBezTo>
                  <a:cubicBezTo>
                    <a:pt x="3" y="406"/>
                    <a:pt x="3" y="406"/>
                    <a:pt x="3" y="406"/>
                  </a:cubicBezTo>
                  <a:cubicBezTo>
                    <a:pt x="0" y="405"/>
                    <a:pt x="0" y="405"/>
                    <a:pt x="0" y="405"/>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7" name="Freeform 1469"/>
            <p:cNvSpPr>
              <a:spLocks/>
            </p:cNvSpPr>
            <p:nvPr/>
          </p:nvSpPr>
          <p:spPr bwMode="auto">
            <a:xfrm>
              <a:off x="4575908" y="3840967"/>
              <a:ext cx="709876" cy="632358"/>
            </a:xfrm>
            <a:custGeom>
              <a:avLst/>
              <a:gdLst/>
              <a:ahLst/>
              <a:cxnLst>
                <a:cxn ang="0">
                  <a:pos x="0" y="289"/>
                </a:cxn>
                <a:cxn ang="0">
                  <a:pos x="97" y="145"/>
                </a:cxn>
                <a:cxn ang="0">
                  <a:pos x="97" y="145"/>
                </a:cxn>
                <a:cxn ang="0">
                  <a:pos x="310" y="0"/>
                </a:cxn>
                <a:cxn ang="0">
                  <a:pos x="310" y="0"/>
                </a:cxn>
                <a:cxn ang="0">
                  <a:pos x="446" y="100"/>
                </a:cxn>
                <a:cxn ang="0">
                  <a:pos x="446" y="100"/>
                </a:cxn>
                <a:cxn ang="0">
                  <a:pos x="442" y="102"/>
                </a:cxn>
                <a:cxn ang="0">
                  <a:pos x="310" y="4"/>
                </a:cxn>
                <a:cxn ang="0">
                  <a:pos x="310" y="4"/>
                </a:cxn>
                <a:cxn ang="0">
                  <a:pos x="30" y="246"/>
                </a:cxn>
                <a:cxn ang="0">
                  <a:pos x="30" y="246"/>
                </a:cxn>
                <a:cxn ang="0">
                  <a:pos x="3" y="291"/>
                </a:cxn>
                <a:cxn ang="0">
                  <a:pos x="3" y="291"/>
                </a:cxn>
                <a:cxn ang="0">
                  <a:pos x="0" y="289"/>
                </a:cxn>
              </a:cxnLst>
              <a:rect l="0" t="0" r="r" b="b"/>
              <a:pathLst>
                <a:path w="446" h="291">
                  <a:moveTo>
                    <a:pt x="0" y="289"/>
                  </a:moveTo>
                  <a:cubicBezTo>
                    <a:pt x="0" y="289"/>
                    <a:pt x="39" y="217"/>
                    <a:pt x="97" y="145"/>
                  </a:cubicBezTo>
                  <a:cubicBezTo>
                    <a:pt x="97" y="145"/>
                    <a:pt x="97" y="145"/>
                    <a:pt x="97" y="145"/>
                  </a:cubicBezTo>
                  <a:cubicBezTo>
                    <a:pt x="156" y="73"/>
                    <a:pt x="233" y="0"/>
                    <a:pt x="310" y="0"/>
                  </a:cubicBezTo>
                  <a:cubicBezTo>
                    <a:pt x="310" y="0"/>
                    <a:pt x="310" y="0"/>
                    <a:pt x="310" y="0"/>
                  </a:cubicBezTo>
                  <a:cubicBezTo>
                    <a:pt x="358" y="0"/>
                    <a:pt x="405" y="28"/>
                    <a:pt x="446" y="100"/>
                  </a:cubicBezTo>
                  <a:cubicBezTo>
                    <a:pt x="446" y="100"/>
                    <a:pt x="446" y="100"/>
                    <a:pt x="446" y="100"/>
                  </a:cubicBezTo>
                  <a:cubicBezTo>
                    <a:pt x="442" y="102"/>
                    <a:pt x="442" y="102"/>
                    <a:pt x="442" y="102"/>
                  </a:cubicBezTo>
                  <a:cubicBezTo>
                    <a:pt x="402" y="31"/>
                    <a:pt x="356" y="4"/>
                    <a:pt x="310" y="4"/>
                  </a:cubicBezTo>
                  <a:cubicBezTo>
                    <a:pt x="310" y="4"/>
                    <a:pt x="310" y="4"/>
                    <a:pt x="310" y="4"/>
                  </a:cubicBezTo>
                  <a:cubicBezTo>
                    <a:pt x="198" y="4"/>
                    <a:pt x="81" y="165"/>
                    <a:pt x="30" y="246"/>
                  </a:cubicBezTo>
                  <a:cubicBezTo>
                    <a:pt x="30" y="246"/>
                    <a:pt x="30" y="246"/>
                    <a:pt x="30" y="246"/>
                  </a:cubicBezTo>
                  <a:cubicBezTo>
                    <a:pt x="13" y="273"/>
                    <a:pt x="3" y="291"/>
                    <a:pt x="3" y="291"/>
                  </a:cubicBezTo>
                  <a:cubicBezTo>
                    <a:pt x="3" y="291"/>
                    <a:pt x="3" y="291"/>
                    <a:pt x="3" y="291"/>
                  </a:cubicBezTo>
                  <a:cubicBezTo>
                    <a:pt x="0" y="289"/>
                    <a:pt x="0" y="289"/>
                    <a:pt x="0" y="289"/>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8" name="Freeform 1470"/>
            <p:cNvSpPr>
              <a:spLocks/>
            </p:cNvSpPr>
            <p:nvPr/>
          </p:nvSpPr>
          <p:spPr bwMode="auto">
            <a:xfrm>
              <a:off x="4749960" y="3548037"/>
              <a:ext cx="1025175" cy="600973"/>
            </a:xfrm>
            <a:custGeom>
              <a:avLst/>
              <a:gdLst/>
              <a:ahLst/>
              <a:cxnLst>
                <a:cxn ang="0">
                  <a:pos x="331" y="4"/>
                </a:cxn>
                <a:cxn ang="0">
                  <a:pos x="30" y="154"/>
                </a:cxn>
                <a:cxn ang="0">
                  <a:pos x="30" y="154"/>
                </a:cxn>
                <a:cxn ang="0">
                  <a:pos x="3" y="181"/>
                </a:cxn>
                <a:cxn ang="0">
                  <a:pos x="3" y="181"/>
                </a:cxn>
                <a:cxn ang="0">
                  <a:pos x="3" y="181"/>
                </a:cxn>
                <a:cxn ang="0">
                  <a:pos x="0" y="179"/>
                </a:cxn>
                <a:cxn ang="0">
                  <a:pos x="331" y="0"/>
                </a:cxn>
                <a:cxn ang="0">
                  <a:pos x="331" y="0"/>
                </a:cxn>
                <a:cxn ang="0">
                  <a:pos x="644" y="275"/>
                </a:cxn>
                <a:cxn ang="0">
                  <a:pos x="644" y="275"/>
                </a:cxn>
                <a:cxn ang="0">
                  <a:pos x="640" y="277"/>
                </a:cxn>
                <a:cxn ang="0">
                  <a:pos x="331" y="4"/>
                </a:cxn>
              </a:cxnLst>
              <a:rect l="0" t="0" r="r" b="b"/>
              <a:pathLst>
                <a:path w="644" h="277">
                  <a:moveTo>
                    <a:pt x="331" y="4"/>
                  </a:moveTo>
                  <a:cubicBezTo>
                    <a:pt x="201" y="4"/>
                    <a:pt x="81" y="104"/>
                    <a:pt x="30" y="154"/>
                  </a:cubicBezTo>
                  <a:cubicBezTo>
                    <a:pt x="30" y="154"/>
                    <a:pt x="30" y="154"/>
                    <a:pt x="30" y="154"/>
                  </a:cubicBezTo>
                  <a:cubicBezTo>
                    <a:pt x="13" y="170"/>
                    <a:pt x="3" y="181"/>
                    <a:pt x="3" y="181"/>
                  </a:cubicBezTo>
                  <a:cubicBezTo>
                    <a:pt x="3" y="181"/>
                    <a:pt x="3" y="181"/>
                    <a:pt x="3" y="181"/>
                  </a:cubicBezTo>
                  <a:cubicBezTo>
                    <a:pt x="3" y="181"/>
                    <a:pt x="3" y="181"/>
                    <a:pt x="3" y="181"/>
                  </a:cubicBezTo>
                  <a:cubicBezTo>
                    <a:pt x="0" y="179"/>
                    <a:pt x="0" y="179"/>
                    <a:pt x="0" y="179"/>
                  </a:cubicBezTo>
                  <a:cubicBezTo>
                    <a:pt x="0" y="179"/>
                    <a:pt x="155" y="0"/>
                    <a:pt x="331" y="0"/>
                  </a:cubicBezTo>
                  <a:cubicBezTo>
                    <a:pt x="331" y="0"/>
                    <a:pt x="331" y="0"/>
                    <a:pt x="331" y="0"/>
                  </a:cubicBezTo>
                  <a:cubicBezTo>
                    <a:pt x="438" y="0"/>
                    <a:pt x="552" y="66"/>
                    <a:pt x="644" y="275"/>
                  </a:cubicBezTo>
                  <a:cubicBezTo>
                    <a:pt x="644" y="275"/>
                    <a:pt x="644" y="275"/>
                    <a:pt x="644" y="275"/>
                  </a:cubicBezTo>
                  <a:cubicBezTo>
                    <a:pt x="640" y="277"/>
                    <a:pt x="640" y="277"/>
                    <a:pt x="640" y="277"/>
                  </a:cubicBezTo>
                  <a:cubicBezTo>
                    <a:pt x="548" y="68"/>
                    <a:pt x="436" y="4"/>
                    <a:pt x="331" y="4"/>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89" name="Freeform 1471"/>
            <p:cNvSpPr>
              <a:spLocks/>
            </p:cNvSpPr>
            <p:nvPr/>
          </p:nvSpPr>
          <p:spPr bwMode="auto">
            <a:xfrm>
              <a:off x="5325880" y="3758435"/>
              <a:ext cx="727191" cy="523090"/>
            </a:xfrm>
            <a:custGeom>
              <a:avLst/>
              <a:gdLst/>
              <a:ahLst/>
              <a:cxnLst>
                <a:cxn ang="0">
                  <a:pos x="0" y="240"/>
                </a:cxn>
                <a:cxn ang="0">
                  <a:pos x="254" y="0"/>
                </a:cxn>
                <a:cxn ang="0">
                  <a:pos x="254" y="0"/>
                </a:cxn>
                <a:cxn ang="0">
                  <a:pos x="457" y="111"/>
                </a:cxn>
                <a:cxn ang="0">
                  <a:pos x="457" y="111"/>
                </a:cxn>
                <a:cxn ang="0">
                  <a:pos x="454" y="114"/>
                </a:cxn>
                <a:cxn ang="0">
                  <a:pos x="254" y="4"/>
                </a:cxn>
                <a:cxn ang="0">
                  <a:pos x="254" y="4"/>
                </a:cxn>
                <a:cxn ang="0">
                  <a:pos x="20" y="204"/>
                </a:cxn>
                <a:cxn ang="0">
                  <a:pos x="20" y="204"/>
                </a:cxn>
                <a:cxn ang="0">
                  <a:pos x="4" y="241"/>
                </a:cxn>
                <a:cxn ang="0">
                  <a:pos x="4" y="241"/>
                </a:cxn>
                <a:cxn ang="0">
                  <a:pos x="0" y="240"/>
                </a:cxn>
              </a:cxnLst>
              <a:rect l="0" t="0" r="r" b="b"/>
              <a:pathLst>
                <a:path w="457" h="241">
                  <a:moveTo>
                    <a:pt x="0" y="240"/>
                  </a:moveTo>
                  <a:cubicBezTo>
                    <a:pt x="1" y="240"/>
                    <a:pt x="88" y="0"/>
                    <a:pt x="254" y="0"/>
                  </a:cubicBezTo>
                  <a:cubicBezTo>
                    <a:pt x="254" y="0"/>
                    <a:pt x="254" y="0"/>
                    <a:pt x="254" y="0"/>
                  </a:cubicBezTo>
                  <a:cubicBezTo>
                    <a:pt x="312" y="0"/>
                    <a:pt x="380" y="30"/>
                    <a:pt x="457" y="111"/>
                  </a:cubicBezTo>
                  <a:cubicBezTo>
                    <a:pt x="457" y="111"/>
                    <a:pt x="457" y="111"/>
                    <a:pt x="457" y="111"/>
                  </a:cubicBezTo>
                  <a:cubicBezTo>
                    <a:pt x="454" y="114"/>
                    <a:pt x="454" y="114"/>
                    <a:pt x="454" y="114"/>
                  </a:cubicBezTo>
                  <a:cubicBezTo>
                    <a:pt x="378" y="33"/>
                    <a:pt x="311" y="4"/>
                    <a:pt x="254" y="4"/>
                  </a:cubicBezTo>
                  <a:cubicBezTo>
                    <a:pt x="254" y="4"/>
                    <a:pt x="254" y="4"/>
                    <a:pt x="254" y="4"/>
                  </a:cubicBezTo>
                  <a:cubicBezTo>
                    <a:pt x="132" y="3"/>
                    <a:pt x="52" y="137"/>
                    <a:pt x="20" y="204"/>
                  </a:cubicBezTo>
                  <a:cubicBezTo>
                    <a:pt x="20" y="204"/>
                    <a:pt x="20" y="204"/>
                    <a:pt x="20" y="204"/>
                  </a:cubicBezTo>
                  <a:cubicBezTo>
                    <a:pt x="10" y="226"/>
                    <a:pt x="4" y="241"/>
                    <a:pt x="4" y="241"/>
                  </a:cubicBezTo>
                  <a:cubicBezTo>
                    <a:pt x="4" y="241"/>
                    <a:pt x="4" y="241"/>
                    <a:pt x="4" y="241"/>
                  </a:cubicBezTo>
                  <a:cubicBezTo>
                    <a:pt x="0" y="240"/>
                    <a:pt x="0" y="240"/>
                    <a:pt x="0" y="240"/>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90" name="Freeform 1472"/>
            <p:cNvSpPr>
              <a:spLocks/>
            </p:cNvSpPr>
            <p:nvPr/>
          </p:nvSpPr>
          <p:spPr bwMode="auto">
            <a:xfrm>
              <a:off x="5623864" y="4010681"/>
              <a:ext cx="548582" cy="695129"/>
            </a:xfrm>
            <a:custGeom>
              <a:avLst/>
              <a:gdLst/>
              <a:ahLst/>
              <a:cxnLst>
                <a:cxn ang="0">
                  <a:pos x="321" y="270"/>
                </a:cxn>
                <a:cxn ang="0">
                  <a:pos x="266" y="161"/>
                </a:cxn>
                <a:cxn ang="0">
                  <a:pos x="266" y="161"/>
                </a:cxn>
                <a:cxn ang="0">
                  <a:pos x="91" y="4"/>
                </a:cxn>
                <a:cxn ang="0">
                  <a:pos x="91" y="4"/>
                </a:cxn>
                <a:cxn ang="0">
                  <a:pos x="4" y="54"/>
                </a:cxn>
                <a:cxn ang="0">
                  <a:pos x="4" y="54"/>
                </a:cxn>
                <a:cxn ang="0">
                  <a:pos x="0" y="51"/>
                </a:cxn>
                <a:cxn ang="0">
                  <a:pos x="91" y="0"/>
                </a:cxn>
                <a:cxn ang="0">
                  <a:pos x="91" y="0"/>
                </a:cxn>
                <a:cxn ang="0">
                  <a:pos x="270" y="159"/>
                </a:cxn>
                <a:cxn ang="0">
                  <a:pos x="270" y="159"/>
                </a:cxn>
                <a:cxn ang="0">
                  <a:pos x="345" y="318"/>
                </a:cxn>
                <a:cxn ang="0">
                  <a:pos x="345" y="318"/>
                </a:cxn>
                <a:cxn ang="0">
                  <a:pos x="342" y="320"/>
                </a:cxn>
                <a:cxn ang="0">
                  <a:pos x="321" y="270"/>
                </a:cxn>
              </a:cxnLst>
              <a:rect l="0" t="0" r="r" b="b"/>
              <a:pathLst>
                <a:path w="345" h="320">
                  <a:moveTo>
                    <a:pt x="321" y="270"/>
                  </a:moveTo>
                  <a:cubicBezTo>
                    <a:pt x="308" y="240"/>
                    <a:pt x="289" y="201"/>
                    <a:pt x="266" y="161"/>
                  </a:cubicBezTo>
                  <a:cubicBezTo>
                    <a:pt x="266" y="161"/>
                    <a:pt x="266" y="161"/>
                    <a:pt x="266" y="161"/>
                  </a:cubicBezTo>
                  <a:cubicBezTo>
                    <a:pt x="220" y="82"/>
                    <a:pt x="157" y="3"/>
                    <a:pt x="91" y="4"/>
                  </a:cubicBezTo>
                  <a:cubicBezTo>
                    <a:pt x="91" y="4"/>
                    <a:pt x="91" y="4"/>
                    <a:pt x="91" y="4"/>
                  </a:cubicBezTo>
                  <a:cubicBezTo>
                    <a:pt x="63" y="4"/>
                    <a:pt x="33" y="18"/>
                    <a:pt x="4" y="54"/>
                  </a:cubicBezTo>
                  <a:cubicBezTo>
                    <a:pt x="4" y="54"/>
                    <a:pt x="4" y="54"/>
                    <a:pt x="4" y="54"/>
                  </a:cubicBezTo>
                  <a:cubicBezTo>
                    <a:pt x="0" y="51"/>
                    <a:pt x="0" y="51"/>
                    <a:pt x="0" y="51"/>
                  </a:cubicBezTo>
                  <a:cubicBezTo>
                    <a:pt x="31" y="15"/>
                    <a:pt x="61" y="0"/>
                    <a:pt x="91" y="0"/>
                  </a:cubicBezTo>
                  <a:cubicBezTo>
                    <a:pt x="91" y="0"/>
                    <a:pt x="91" y="0"/>
                    <a:pt x="91" y="0"/>
                  </a:cubicBezTo>
                  <a:cubicBezTo>
                    <a:pt x="160" y="0"/>
                    <a:pt x="223" y="80"/>
                    <a:pt x="270" y="159"/>
                  </a:cubicBezTo>
                  <a:cubicBezTo>
                    <a:pt x="270" y="159"/>
                    <a:pt x="270" y="159"/>
                    <a:pt x="270" y="159"/>
                  </a:cubicBezTo>
                  <a:cubicBezTo>
                    <a:pt x="316" y="239"/>
                    <a:pt x="345" y="318"/>
                    <a:pt x="345" y="318"/>
                  </a:cubicBezTo>
                  <a:cubicBezTo>
                    <a:pt x="345" y="318"/>
                    <a:pt x="345" y="318"/>
                    <a:pt x="345" y="318"/>
                  </a:cubicBezTo>
                  <a:cubicBezTo>
                    <a:pt x="342" y="320"/>
                    <a:pt x="342" y="320"/>
                    <a:pt x="342" y="320"/>
                  </a:cubicBezTo>
                  <a:cubicBezTo>
                    <a:pt x="342" y="319"/>
                    <a:pt x="334" y="300"/>
                    <a:pt x="321" y="270"/>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91" name="Freeform 1473"/>
            <p:cNvSpPr>
              <a:spLocks/>
            </p:cNvSpPr>
            <p:nvPr/>
          </p:nvSpPr>
          <p:spPr bwMode="auto">
            <a:xfrm>
              <a:off x="3106035" y="3893276"/>
              <a:ext cx="1185557" cy="355701"/>
            </a:xfrm>
            <a:custGeom>
              <a:avLst/>
              <a:gdLst/>
              <a:ahLst/>
              <a:cxnLst>
                <a:cxn ang="0">
                  <a:pos x="342" y="4"/>
                </a:cxn>
                <a:cxn ang="0">
                  <a:pos x="27" y="96"/>
                </a:cxn>
                <a:cxn ang="0">
                  <a:pos x="27" y="96"/>
                </a:cxn>
                <a:cxn ang="0">
                  <a:pos x="2" y="113"/>
                </a:cxn>
                <a:cxn ang="0">
                  <a:pos x="2" y="113"/>
                </a:cxn>
                <a:cxn ang="0">
                  <a:pos x="0" y="110"/>
                </a:cxn>
                <a:cxn ang="0">
                  <a:pos x="342" y="0"/>
                </a:cxn>
                <a:cxn ang="0">
                  <a:pos x="342" y="0"/>
                </a:cxn>
                <a:cxn ang="0">
                  <a:pos x="745" y="161"/>
                </a:cxn>
                <a:cxn ang="0">
                  <a:pos x="745" y="161"/>
                </a:cxn>
                <a:cxn ang="0">
                  <a:pos x="743" y="164"/>
                </a:cxn>
                <a:cxn ang="0">
                  <a:pos x="342" y="4"/>
                </a:cxn>
              </a:cxnLst>
              <a:rect l="0" t="0" r="r" b="b"/>
              <a:pathLst>
                <a:path w="745" h="164">
                  <a:moveTo>
                    <a:pt x="342" y="4"/>
                  </a:moveTo>
                  <a:cubicBezTo>
                    <a:pt x="193" y="4"/>
                    <a:pt x="76" y="66"/>
                    <a:pt x="27" y="96"/>
                  </a:cubicBezTo>
                  <a:cubicBezTo>
                    <a:pt x="27" y="96"/>
                    <a:pt x="27" y="96"/>
                    <a:pt x="27" y="96"/>
                  </a:cubicBezTo>
                  <a:cubicBezTo>
                    <a:pt x="11" y="106"/>
                    <a:pt x="2" y="113"/>
                    <a:pt x="2" y="113"/>
                  </a:cubicBezTo>
                  <a:cubicBezTo>
                    <a:pt x="2" y="113"/>
                    <a:pt x="2" y="113"/>
                    <a:pt x="2" y="113"/>
                  </a:cubicBezTo>
                  <a:cubicBezTo>
                    <a:pt x="0" y="110"/>
                    <a:pt x="0" y="110"/>
                    <a:pt x="0" y="110"/>
                  </a:cubicBezTo>
                  <a:cubicBezTo>
                    <a:pt x="0" y="110"/>
                    <a:pt x="141" y="0"/>
                    <a:pt x="342" y="0"/>
                  </a:cubicBezTo>
                  <a:cubicBezTo>
                    <a:pt x="342" y="0"/>
                    <a:pt x="342" y="0"/>
                    <a:pt x="342" y="0"/>
                  </a:cubicBezTo>
                  <a:cubicBezTo>
                    <a:pt x="461" y="0"/>
                    <a:pt x="601" y="39"/>
                    <a:pt x="745" y="161"/>
                  </a:cubicBezTo>
                  <a:cubicBezTo>
                    <a:pt x="745" y="161"/>
                    <a:pt x="745" y="161"/>
                    <a:pt x="745" y="161"/>
                  </a:cubicBezTo>
                  <a:cubicBezTo>
                    <a:pt x="743" y="164"/>
                    <a:pt x="743" y="164"/>
                    <a:pt x="743" y="164"/>
                  </a:cubicBezTo>
                  <a:cubicBezTo>
                    <a:pt x="599" y="42"/>
                    <a:pt x="460" y="4"/>
                    <a:pt x="342" y="4"/>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92" name="Freeform 1474"/>
            <p:cNvSpPr>
              <a:spLocks/>
            </p:cNvSpPr>
            <p:nvPr/>
          </p:nvSpPr>
          <p:spPr bwMode="auto">
            <a:xfrm>
              <a:off x="5332259" y="3408546"/>
              <a:ext cx="914911" cy="406848"/>
            </a:xfrm>
            <a:custGeom>
              <a:avLst/>
              <a:gdLst/>
              <a:ahLst/>
              <a:cxnLst>
                <a:cxn ang="0">
                  <a:pos x="0" y="184"/>
                </a:cxn>
                <a:cxn ang="0">
                  <a:pos x="337" y="0"/>
                </a:cxn>
                <a:cxn ang="0">
                  <a:pos x="337" y="0"/>
                </a:cxn>
                <a:cxn ang="0">
                  <a:pos x="575" y="128"/>
                </a:cxn>
                <a:cxn ang="0">
                  <a:pos x="575" y="128"/>
                </a:cxn>
                <a:cxn ang="0">
                  <a:pos x="575" y="128"/>
                </a:cxn>
                <a:cxn ang="0">
                  <a:pos x="572" y="130"/>
                </a:cxn>
                <a:cxn ang="0">
                  <a:pos x="557" y="111"/>
                </a:cxn>
                <a:cxn ang="0">
                  <a:pos x="557" y="111"/>
                </a:cxn>
                <a:cxn ang="0">
                  <a:pos x="511" y="67"/>
                </a:cxn>
                <a:cxn ang="0">
                  <a:pos x="511" y="67"/>
                </a:cxn>
                <a:cxn ang="0">
                  <a:pos x="337" y="4"/>
                </a:cxn>
                <a:cxn ang="0">
                  <a:pos x="337" y="4"/>
                </a:cxn>
                <a:cxn ang="0">
                  <a:pos x="2" y="187"/>
                </a:cxn>
                <a:cxn ang="0">
                  <a:pos x="2" y="187"/>
                </a:cxn>
                <a:cxn ang="0">
                  <a:pos x="0" y="184"/>
                </a:cxn>
              </a:cxnLst>
              <a:rect l="0" t="0" r="r" b="b"/>
              <a:pathLst>
                <a:path w="575" h="187">
                  <a:moveTo>
                    <a:pt x="0" y="184"/>
                  </a:moveTo>
                  <a:cubicBezTo>
                    <a:pt x="133" y="44"/>
                    <a:pt x="247" y="0"/>
                    <a:pt x="337" y="0"/>
                  </a:cubicBezTo>
                  <a:cubicBezTo>
                    <a:pt x="337" y="0"/>
                    <a:pt x="337" y="0"/>
                    <a:pt x="337" y="0"/>
                  </a:cubicBezTo>
                  <a:cubicBezTo>
                    <a:pt x="491" y="0"/>
                    <a:pt x="575" y="128"/>
                    <a:pt x="575" y="128"/>
                  </a:cubicBezTo>
                  <a:cubicBezTo>
                    <a:pt x="575" y="128"/>
                    <a:pt x="575" y="128"/>
                    <a:pt x="575" y="128"/>
                  </a:cubicBezTo>
                  <a:cubicBezTo>
                    <a:pt x="575" y="128"/>
                    <a:pt x="575" y="128"/>
                    <a:pt x="575" y="128"/>
                  </a:cubicBezTo>
                  <a:cubicBezTo>
                    <a:pt x="572" y="130"/>
                    <a:pt x="572" y="130"/>
                    <a:pt x="572" y="130"/>
                  </a:cubicBezTo>
                  <a:cubicBezTo>
                    <a:pt x="572" y="130"/>
                    <a:pt x="567" y="123"/>
                    <a:pt x="557" y="111"/>
                  </a:cubicBezTo>
                  <a:cubicBezTo>
                    <a:pt x="557" y="111"/>
                    <a:pt x="557" y="111"/>
                    <a:pt x="557" y="111"/>
                  </a:cubicBezTo>
                  <a:cubicBezTo>
                    <a:pt x="547" y="99"/>
                    <a:pt x="531" y="83"/>
                    <a:pt x="511" y="67"/>
                  </a:cubicBezTo>
                  <a:cubicBezTo>
                    <a:pt x="511" y="67"/>
                    <a:pt x="511" y="67"/>
                    <a:pt x="511" y="67"/>
                  </a:cubicBezTo>
                  <a:cubicBezTo>
                    <a:pt x="471" y="35"/>
                    <a:pt x="413" y="4"/>
                    <a:pt x="337" y="4"/>
                  </a:cubicBezTo>
                  <a:cubicBezTo>
                    <a:pt x="337" y="4"/>
                    <a:pt x="337" y="4"/>
                    <a:pt x="337" y="4"/>
                  </a:cubicBezTo>
                  <a:cubicBezTo>
                    <a:pt x="248" y="4"/>
                    <a:pt x="136" y="47"/>
                    <a:pt x="2" y="187"/>
                  </a:cubicBezTo>
                  <a:cubicBezTo>
                    <a:pt x="2" y="187"/>
                    <a:pt x="2" y="187"/>
                    <a:pt x="2" y="187"/>
                  </a:cubicBezTo>
                  <a:cubicBezTo>
                    <a:pt x="0" y="184"/>
                    <a:pt x="0" y="184"/>
                    <a:pt x="0" y="184"/>
                  </a:cubicBezTo>
                  <a:close/>
                </a:path>
              </a:pathLst>
            </a:custGeom>
            <a:gradFill rotWithShape="1">
              <a:gsLst>
                <a:gs pos="0">
                  <a:srgbClr val="FFFFFF">
                    <a:gamma/>
                    <a:shade val="46275"/>
                    <a:invGamma/>
                    <a:alpha val="0"/>
                  </a:srgbClr>
                </a:gs>
                <a:gs pos="50000">
                  <a:srgbClr val="FFFFFF"/>
                </a:gs>
                <a:gs pos="100000">
                  <a:srgbClr val="FFFFFF">
                    <a:gamma/>
                    <a:shade val="46275"/>
                    <a:invGamma/>
                    <a:alpha val="0"/>
                  </a:srgbClr>
                </a:gs>
              </a:gsLst>
              <a:lin ang="0" scaled="1"/>
            </a:gradFill>
            <a:ln w="9525" cap="flat" cmpd="sng">
              <a:noFill/>
              <a:prstDash val="solid"/>
              <a:round/>
              <a:headEnd type="none" w="med" len="med"/>
              <a:tailEnd type="none" w="med" len="med"/>
            </a:ln>
            <a:effectLst/>
          </p:spPr>
          <p:txBody>
            <a:bodyPr/>
            <a:lstStyle/>
            <a:p>
              <a:pPr eaLnBrk="0" fontAlgn="base" hangingPunct="0">
                <a:lnSpc>
                  <a:spcPct val="90000"/>
                </a:lnSpc>
                <a:spcBef>
                  <a:spcPct val="0"/>
                </a:spcBef>
                <a:spcAft>
                  <a:spcPct val="0"/>
                </a:spcAft>
                <a:defRPr/>
              </a:pPr>
              <a:endParaRPr lang="en-US" sz="2800">
                <a:solidFill>
                  <a:srgbClr val="62D1FE"/>
                </a:solidFill>
                <a:ea typeface="ＭＳ Ｐゴシック" charset="-128"/>
                <a:cs typeface="Arial" charset="0"/>
              </a:endParaRPr>
            </a:p>
          </p:txBody>
        </p:sp>
        <p:sp>
          <p:nvSpPr>
            <p:cNvPr id="2298" name="Oval 87"/>
            <p:cNvSpPr>
              <a:spLocks noChangeArrowheads="1"/>
            </p:cNvSpPr>
            <p:nvPr/>
          </p:nvSpPr>
          <p:spPr bwMode="auto">
            <a:xfrm>
              <a:off x="2776539" y="4276725"/>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299" name="Oval 87"/>
            <p:cNvSpPr>
              <a:spLocks noChangeArrowheads="1"/>
            </p:cNvSpPr>
            <p:nvPr/>
          </p:nvSpPr>
          <p:spPr bwMode="auto">
            <a:xfrm>
              <a:off x="2700339" y="397668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0" name="Oval 87"/>
            <p:cNvSpPr>
              <a:spLocks noChangeArrowheads="1"/>
            </p:cNvSpPr>
            <p:nvPr/>
          </p:nvSpPr>
          <p:spPr bwMode="auto">
            <a:xfrm>
              <a:off x="3486152" y="4505325"/>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1" name="Oval 87"/>
            <p:cNvSpPr>
              <a:spLocks noChangeArrowheads="1"/>
            </p:cNvSpPr>
            <p:nvPr/>
          </p:nvSpPr>
          <p:spPr bwMode="auto">
            <a:xfrm>
              <a:off x="4567239" y="4405313"/>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2" name="Oval 87"/>
            <p:cNvSpPr>
              <a:spLocks noChangeArrowheads="1"/>
            </p:cNvSpPr>
            <p:nvPr/>
          </p:nvSpPr>
          <p:spPr bwMode="auto">
            <a:xfrm>
              <a:off x="4286251" y="3952875"/>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3" name="Oval 87"/>
            <p:cNvSpPr>
              <a:spLocks noChangeArrowheads="1"/>
            </p:cNvSpPr>
            <p:nvPr/>
          </p:nvSpPr>
          <p:spPr bwMode="auto">
            <a:xfrm>
              <a:off x="4529139" y="3829050"/>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4" name="Oval 87"/>
            <p:cNvSpPr>
              <a:spLocks noChangeArrowheads="1"/>
            </p:cNvSpPr>
            <p:nvPr/>
          </p:nvSpPr>
          <p:spPr bwMode="auto">
            <a:xfrm>
              <a:off x="4633914" y="3676650"/>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6" name="Oval 87"/>
            <p:cNvSpPr>
              <a:spLocks noChangeArrowheads="1"/>
            </p:cNvSpPr>
            <p:nvPr/>
          </p:nvSpPr>
          <p:spPr bwMode="auto">
            <a:xfrm>
              <a:off x="6124576" y="462438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7" name="Oval 87"/>
            <p:cNvSpPr>
              <a:spLocks noChangeArrowheads="1"/>
            </p:cNvSpPr>
            <p:nvPr/>
          </p:nvSpPr>
          <p:spPr bwMode="auto">
            <a:xfrm>
              <a:off x="5348289" y="4195763"/>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8" name="Oval 87"/>
            <p:cNvSpPr>
              <a:spLocks noChangeArrowheads="1"/>
            </p:cNvSpPr>
            <p:nvPr/>
          </p:nvSpPr>
          <p:spPr bwMode="auto">
            <a:xfrm>
              <a:off x="6010277" y="397668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09" name="Oval 87"/>
            <p:cNvSpPr>
              <a:spLocks noChangeArrowheads="1"/>
            </p:cNvSpPr>
            <p:nvPr/>
          </p:nvSpPr>
          <p:spPr bwMode="auto">
            <a:xfrm>
              <a:off x="6272214" y="369093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10" name="Oval 87"/>
            <p:cNvSpPr>
              <a:spLocks noChangeArrowheads="1"/>
            </p:cNvSpPr>
            <p:nvPr/>
          </p:nvSpPr>
          <p:spPr bwMode="auto">
            <a:xfrm>
              <a:off x="5362577" y="3695700"/>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11" name="Oval 87"/>
            <p:cNvSpPr>
              <a:spLocks noChangeArrowheads="1"/>
            </p:cNvSpPr>
            <p:nvPr/>
          </p:nvSpPr>
          <p:spPr bwMode="auto">
            <a:xfrm>
              <a:off x="4595814" y="399573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12" name="Oval 87"/>
            <p:cNvSpPr>
              <a:spLocks noChangeArrowheads="1"/>
            </p:cNvSpPr>
            <p:nvPr/>
          </p:nvSpPr>
          <p:spPr bwMode="auto">
            <a:xfrm>
              <a:off x="6172201" y="4010025"/>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13" name="Oval 87"/>
            <p:cNvSpPr>
              <a:spLocks noChangeArrowheads="1"/>
            </p:cNvSpPr>
            <p:nvPr/>
          </p:nvSpPr>
          <p:spPr bwMode="auto">
            <a:xfrm>
              <a:off x="5657851" y="4105275"/>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14" name="Oval 87"/>
            <p:cNvSpPr>
              <a:spLocks noChangeArrowheads="1"/>
            </p:cNvSpPr>
            <p:nvPr/>
          </p:nvSpPr>
          <p:spPr bwMode="auto">
            <a:xfrm>
              <a:off x="2967039" y="4052888"/>
              <a:ext cx="71708" cy="71708"/>
            </a:xfrm>
            <a:prstGeom prst="ellipse">
              <a:avLst/>
            </a:prstGeom>
            <a:gradFill rotWithShape="1">
              <a:gsLst>
                <a:gs pos="0">
                  <a:srgbClr val="EE6804"/>
                </a:gs>
                <a:gs pos="100000">
                  <a:srgbClr val="000000"/>
                </a:gs>
              </a:gsLst>
              <a:lin ang="5400000" scaled="1"/>
            </a:gradFill>
            <a:ln w="19050" algn="ctr">
              <a:solidFill>
                <a:srgbClr val="FFFFFF"/>
              </a:solidFill>
              <a:round/>
              <a:headEnd/>
              <a:tailEnd/>
            </a:ln>
          </p:spPr>
          <p:txBody>
            <a:bodyPr wrap="none" lIns="82124" tIns="41061" rIns="82124" bIns="41061" anchor="ctr"/>
            <a:lstStyle/>
            <a:p>
              <a:pPr marL="0" marR="0" lvl="0" indent="0" algn="ctr"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grpSp>
      <p:grpSp>
        <p:nvGrpSpPr>
          <p:cNvPr id="4" name="Group 226"/>
          <p:cNvGrpSpPr/>
          <p:nvPr/>
        </p:nvGrpSpPr>
        <p:grpSpPr>
          <a:xfrm>
            <a:off x="-1228725" y="874713"/>
            <a:ext cx="11401425" cy="717550"/>
            <a:chOff x="-1228725" y="874713"/>
            <a:chExt cx="11401425" cy="717550"/>
          </a:xfrm>
        </p:grpSpPr>
        <p:sp>
          <p:nvSpPr>
            <p:cNvPr id="2320" name="Rectangle 10"/>
            <p:cNvSpPr>
              <a:spLocks noChangeArrowheads="1"/>
            </p:cNvSpPr>
            <p:nvPr/>
          </p:nvSpPr>
          <p:spPr bwMode="auto">
            <a:xfrm rot="16200000" flipV="1">
              <a:off x="4458494" y="-4466429"/>
              <a:ext cx="26987" cy="11401425"/>
            </a:xfrm>
            <a:prstGeom prst="rect">
              <a:avLst/>
            </a:prstGeom>
            <a:gradFill rotWithShape="1">
              <a:gsLst>
                <a:gs pos="0">
                  <a:srgbClr val="DDDDDD">
                    <a:gamma/>
                    <a:tint val="81961"/>
                    <a:invGamma/>
                    <a:alpha val="0"/>
                  </a:srgbClr>
                </a:gs>
                <a:gs pos="50000">
                  <a:srgbClr val="DDDDDD"/>
                </a:gs>
                <a:gs pos="100000">
                  <a:srgbClr val="DDDDDD">
                    <a:gamma/>
                    <a:tint val="81961"/>
                    <a:invGamma/>
                    <a:alpha val="0"/>
                  </a:srgbClr>
                </a:gs>
              </a:gsLst>
              <a:lin ang="5400000" scaled="1"/>
            </a:gradFill>
            <a:ln w="9525" algn="ctr">
              <a:noFill/>
              <a:miter lim="800000"/>
              <a:headEnd/>
              <a:tailEnd/>
            </a:ln>
            <a:effectLst/>
          </p:spPr>
          <p:txBody>
            <a:bodyPr lIns="82124" tIns="41061" rIns="82124" bIns="41061" anchor="ctr">
              <a:spAutoFit/>
            </a:bodyPr>
            <a:lstStyle/>
            <a:p>
              <a:pPr eaLnBrk="0" hangingPunct="0">
                <a:lnSpc>
                  <a:spcPct val="90000"/>
                </a:lnSpc>
                <a:defRPr/>
              </a:pPr>
              <a:endParaRPr lang="en-US" kern="0" dirty="0">
                <a:solidFill>
                  <a:sysClr val="windowText" lastClr="000000"/>
                </a:solidFill>
                <a:ea typeface="ＭＳ Ｐゴシック" pitchFamily="29" charset="-128"/>
              </a:endParaRPr>
            </a:p>
          </p:txBody>
        </p:sp>
        <p:sp>
          <p:nvSpPr>
            <p:cNvPr id="2321" name="Rectangle 16"/>
            <p:cNvSpPr>
              <a:spLocks noChangeArrowheads="1"/>
            </p:cNvSpPr>
            <p:nvPr/>
          </p:nvSpPr>
          <p:spPr bwMode="auto">
            <a:xfrm flipH="1">
              <a:off x="622300" y="874713"/>
              <a:ext cx="19050" cy="717550"/>
            </a:xfrm>
            <a:prstGeom prst="rect">
              <a:avLst/>
            </a:prstGeom>
            <a:gradFill rotWithShape="1">
              <a:gsLst>
                <a:gs pos="0">
                  <a:srgbClr val="FFFFFF">
                    <a:gamma/>
                    <a:tint val="81961"/>
                    <a:invGamma/>
                    <a:alpha val="0"/>
                  </a:srgbClr>
                </a:gs>
                <a:gs pos="50000">
                  <a:srgbClr val="FFFFFF">
                    <a:alpha val="31000"/>
                  </a:srgbClr>
                </a:gs>
                <a:gs pos="100000">
                  <a:srgbClr val="FFFFFF">
                    <a:gamma/>
                    <a:tint val="81961"/>
                    <a:invGamma/>
                    <a:alpha val="0"/>
                  </a:srgbClr>
                </a:gs>
              </a:gsLst>
              <a:lin ang="5400000" scaled="1"/>
            </a:gradFill>
            <a:ln w="9525" algn="ctr">
              <a:noFill/>
              <a:miter lim="800000"/>
              <a:headEnd/>
              <a:tailEnd/>
            </a:ln>
            <a:effectLst/>
          </p:spPr>
          <p:txBody>
            <a:bodyPr lIns="82124" tIns="41061" rIns="82124" bIns="41061" anchor="ctr">
              <a:spAutoFit/>
            </a:bodyPr>
            <a:lstStyle/>
            <a:p>
              <a:pPr eaLnBrk="0" hangingPunct="0">
                <a:lnSpc>
                  <a:spcPct val="90000"/>
                </a:lnSpc>
                <a:defRPr/>
              </a:pPr>
              <a:endParaRPr lang="en-US" kern="0" dirty="0">
                <a:solidFill>
                  <a:sysClr val="windowText" lastClr="000000"/>
                </a:solidFill>
                <a:ea typeface="ＭＳ Ｐゴシック" pitchFamily="29" charset="-128"/>
              </a:endParaRPr>
            </a:p>
          </p:txBody>
        </p:sp>
      </p:grpSp>
      <p:grpSp>
        <p:nvGrpSpPr>
          <p:cNvPr id="5" name="Group 204"/>
          <p:cNvGrpSpPr/>
          <p:nvPr/>
        </p:nvGrpSpPr>
        <p:grpSpPr>
          <a:xfrm>
            <a:off x="6200096" y="3000301"/>
            <a:ext cx="2830283" cy="6328756"/>
            <a:chOff x="7073090" y="1930399"/>
            <a:chExt cx="1675956" cy="7628116"/>
          </a:xfrm>
        </p:grpSpPr>
        <p:sp>
          <p:nvSpPr>
            <p:cNvPr id="2327" name="Rectangle 2326"/>
            <p:cNvSpPr/>
            <p:nvPr/>
          </p:nvSpPr>
          <p:spPr bwMode="auto">
            <a:xfrm flipH="1">
              <a:off x="7073090" y="1930399"/>
              <a:ext cx="1675956" cy="6741887"/>
            </a:xfrm>
            <a:prstGeom prst="rect">
              <a:avLst/>
            </a:prstGeom>
            <a:gradFill flip="none" rotWithShape="1">
              <a:gsLst>
                <a:gs pos="0">
                  <a:srgbClr val="0183B7">
                    <a:lumMod val="50000"/>
                    <a:alpha val="68000"/>
                  </a:srgbClr>
                </a:gs>
                <a:gs pos="100000">
                  <a:srgbClr val="0183B7">
                    <a:alpha val="0"/>
                  </a:srgbClr>
                </a:gs>
              </a:gsLst>
              <a:lin ang="5400000" scaled="1"/>
              <a:tileRect/>
            </a:gradFill>
            <a:ln w="9525">
              <a:noFill/>
              <a:miter lim="800000"/>
              <a:headEnd/>
              <a:tailEnd/>
            </a:ln>
          </p:spPr>
          <p:txBody>
            <a:bodyPr lIns="82124" tIns="41061" rIns="82124" bIns="41061" anchor="ct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328" name="Rectangle 2327"/>
            <p:cNvSpPr/>
            <p:nvPr/>
          </p:nvSpPr>
          <p:spPr bwMode="auto">
            <a:xfrm flipH="1">
              <a:off x="7116415" y="2006602"/>
              <a:ext cx="1594490" cy="7551913"/>
            </a:xfrm>
            <a:prstGeom prst="rect">
              <a:avLst/>
            </a:prstGeom>
            <a:gradFill flip="none" rotWithShape="1">
              <a:gsLst>
                <a:gs pos="0">
                  <a:srgbClr val="0183B7">
                    <a:lumMod val="75000"/>
                    <a:alpha val="43000"/>
                  </a:srgbClr>
                </a:gs>
                <a:gs pos="100000">
                  <a:srgbClr val="0183B7">
                    <a:alpha val="0"/>
                  </a:srgbClr>
                </a:gs>
              </a:gsLst>
              <a:lin ang="5400000" scaled="1"/>
              <a:tileRect/>
            </a:gradFill>
            <a:ln w="9525">
              <a:noFill/>
              <a:miter lim="800000"/>
              <a:headEnd/>
              <a:tailEnd/>
            </a:ln>
          </p:spPr>
          <p:txBody>
            <a:bodyPr lIns="82124" tIns="41061" rIns="82124" bIns="41061" anchor="ct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grpSp>
      <p:sp>
        <p:nvSpPr>
          <p:cNvPr id="2329" name="Content Placeholder 2"/>
          <p:cNvSpPr txBox="1">
            <a:spLocks/>
          </p:cNvSpPr>
          <p:nvPr/>
        </p:nvSpPr>
        <p:spPr bwMode="auto">
          <a:xfrm>
            <a:off x="6332826" y="3010319"/>
            <a:ext cx="2488258" cy="3465638"/>
          </a:xfrm>
          <a:prstGeom prst="rect">
            <a:avLst/>
          </a:prstGeom>
          <a:noFill/>
          <a:ln w="9525">
            <a:noFill/>
            <a:miter lim="800000"/>
            <a:headEnd/>
            <a:tailEnd/>
          </a:ln>
        </p:spPr>
        <p:txBody>
          <a:bodyPr lIns="45720" tIns="0" rIns="0" bIns="0"/>
          <a:lstStyle/>
          <a:p>
            <a:pPr defTabSz="814388" eaLnBrk="0" fontAlgn="base" hangingPunct="0">
              <a:lnSpc>
                <a:spcPct val="95000"/>
              </a:lnSpc>
              <a:spcBef>
                <a:spcPct val="50000"/>
              </a:spcBef>
              <a:spcAft>
                <a:spcPct val="0"/>
              </a:spcAft>
              <a:buClr>
                <a:srgbClr val="FFFFFF"/>
              </a:buClr>
              <a:buSzPct val="100000"/>
            </a:pPr>
            <a:r>
              <a:rPr lang="en-US" sz="1600" dirty="0" smtClean="0">
                <a:solidFill>
                  <a:srgbClr val="FFFFFF"/>
                </a:solidFill>
                <a:ea typeface="ＭＳ Ｐゴシック" pitchFamily="34" charset="-128"/>
              </a:rPr>
              <a:t>Cisco ScanSafe Web Security Services</a:t>
            </a:r>
          </a:p>
          <a:p>
            <a:pPr marL="171450" indent="-171450" defTabSz="814388" eaLnBrk="0" fontAlgn="base" hangingPunct="0">
              <a:lnSpc>
                <a:spcPct val="95000"/>
              </a:lnSpc>
              <a:spcBef>
                <a:spcPct val="50000"/>
              </a:spcBef>
              <a:spcAft>
                <a:spcPct val="0"/>
              </a:spcAft>
              <a:buClr>
                <a:srgbClr val="FFFFFF"/>
              </a:buClr>
              <a:buSzPct val="100000"/>
              <a:buFont typeface="Wingdings" pitchFamily="-65" charset="2"/>
              <a:buChar char="§"/>
            </a:pPr>
            <a:r>
              <a:rPr lang="ja-JP" altLang="en-US" sz="1200" dirty="0" smtClean="0">
                <a:solidFill>
                  <a:srgbClr val="FFFFFF"/>
                </a:solidFill>
                <a:ea typeface="ＭＳ Ｐゴシック" pitchFamily="34" charset="-128"/>
              </a:rPr>
              <a:t>市場をリードする</a:t>
            </a:r>
            <a:r>
              <a:rPr lang="en-US" altLang="ja-JP" sz="1200" dirty="0" smtClean="0">
                <a:solidFill>
                  <a:srgbClr val="FFFFFF"/>
                </a:solidFill>
                <a:ea typeface="ＭＳ Ｐゴシック" pitchFamily="34" charset="-128"/>
              </a:rPr>
              <a:t>Web</a:t>
            </a:r>
            <a:r>
              <a:rPr lang="ja-JP" altLang="en-US" sz="1200" dirty="0" smtClean="0">
                <a:solidFill>
                  <a:srgbClr val="FFFFFF"/>
                </a:solidFill>
                <a:ea typeface="ＭＳ Ｐゴシック" pitchFamily="34" charset="-128"/>
              </a:rPr>
              <a:t>セキュリティを提供</a:t>
            </a:r>
            <a:endParaRPr lang="en-US" sz="1200" dirty="0" smtClean="0">
              <a:solidFill>
                <a:srgbClr val="FFFFFF"/>
              </a:solidFill>
              <a:ea typeface="ＭＳ Ｐゴシック" pitchFamily="34" charset="-128"/>
            </a:endParaRPr>
          </a:p>
          <a:p>
            <a:pPr defTabSz="814388" eaLnBrk="0" fontAlgn="base" hangingPunct="0">
              <a:lnSpc>
                <a:spcPct val="95000"/>
              </a:lnSpc>
              <a:spcBef>
                <a:spcPct val="50000"/>
              </a:spcBef>
              <a:spcAft>
                <a:spcPct val="0"/>
              </a:spcAft>
              <a:buClr>
                <a:srgbClr val="FFFFFF"/>
              </a:buClr>
              <a:buSzPct val="100000"/>
            </a:pPr>
            <a:r>
              <a:rPr lang="en-US" sz="1600" dirty="0" smtClean="0">
                <a:solidFill>
                  <a:srgbClr val="FFFFFF"/>
                </a:solidFill>
                <a:ea typeface="ＭＳ Ｐゴシック" pitchFamily="34" charset="-128"/>
              </a:rPr>
              <a:t>Key Service Attributes</a:t>
            </a:r>
          </a:p>
          <a:p>
            <a:pPr marL="171450" indent="-171450" defTabSz="814388" eaLnBrk="0" fontAlgn="base" hangingPunct="0">
              <a:lnSpc>
                <a:spcPct val="95000"/>
              </a:lnSpc>
              <a:spcBef>
                <a:spcPct val="50000"/>
              </a:spcBef>
              <a:spcAft>
                <a:spcPct val="0"/>
              </a:spcAft>
              <a:buClr>
                <a:srgbClr val="FFFFFF"/>
              </a:buClr>
              <a:buSzPct val="100000"/>
              <a:buFont typeface="Wingdings" pitchFamily="-65" charset="2"/>
              <a:buChar char="§"/>
            </a:pPr>
            <a:r>
              <a:rPr lang="ja-JP" altLang="en-US" sz="1200" dirty="0" smtClean="0">
                <a:solidFill>
                  <a:srgbClr val="FFFFFF"/>
                </a:solidFill>
                <a:ea typeface="ＭＳ Ｐゴシック" pitchFamily="34" charset="-128"/>
              </a:rPr>
              <a:t>マルチテナント対応インフラ</a:t>
            </a:r>
            <a:endParaRPr lang="en-US" sz="1200" dirty="0" smtClean="0">
              <a:solidFill>
                <a:srgbClr val="FFFFFF"/>
              </a:solidFill>
              <a:ea typeface="ＭＳ Ｐゴシック" pitchFamily="34" charset="-128"/>
            </a:endParaRPr>
          </a:p>
          <a:p>
            <a:pPr marL="171450" indent="-171450" defTabSz="814388" eaLnBrk="0" fontAlgn="base" hangingPunct="0">
              <a:lnSpc>
                <a:spcPct val="95000"/>
              </a:lnSpc>
              <a:spcBef>
                <a:spcPct val="50000"/>
              </a:spcBef>
              <a:spcAft>
                <a:spcPct val="0"/>
              </a:spcAft>
              <a:buClr>
                <a:srgbClr val="FFFFFF"/>
              </a:buClr>
              <a:buSzPct val="100000"/>
              <a:buFont typeface="Wingdings" pitchFamily="-65" charset="2"/>
              <a:buChar char="§"/>
            </a:pPr>
            <a:r>
              <a:rPr lang="ja-JP" altLang="en-US" sz="1200" dirty="0" smtClean="0">
                <a:solidFill>
                  <a:srgbClr val="FFFFFF"/>
                </a:solidFill>
                <a:ea typeface="ＭＳ Ｐゴシック" pitchFamily="34" charset="-128"/>
              </a:rPr>
              <a:t>オンデマンドの容量</a:t>
            </a:r>
            <a:endParaRPr lang="en-US" sz="1200" dirty="0" smtClean="0">
              <a:solidFill>
                <a:srgbClr val="FFFFFF"/>
              </a:solidFill>
              <a:ea typeface="ＭＳ Ｐゴシック" pitchFamily="34" charset="-128"/>
            </a:endParaRPr>
          </a:p>
          <a:p>
            <a:pPr marL="171450" indent="-171450" defTabSz="814388" eaLnBrk="0" fontAlgn="base" hangingPunct="0">
              <a:lnSpc>
                <a:spcPct val="95000"/>
              </a:lnSpc>
              <a:spcBef>
                <a:spcPct val="50000"/>
              </a:spcBef>
              <a:spcAft>
                <a:spcPct val="0"/>
              </a:spcAft>
              <a:buClr>
                <a:srgbClr val="FFFFFF"/>
              </a:buClr>
              <a:buSzPct val="100000"/>
              <a:buFont typeface="Wingdings" pitchFamily="-65" charset="2"/>
              <a:buChar char="§"/>
            </a:pPr>
            <a:r>
              <a:rPr lang="ja-JP" altLang="en-US" sz="1200" dirty="0" smtClean="0">
                <a:solidFill>
                  <a:srgbClr val="FFFFFF"/>
                </a:solidFill>
                <a:ea typeface="ＭＳ Ｐゴシック" pitchFamily="34" charset="-128"/>
              </a:rPr>
              <a:t>ゼロデイプロテクション</a:t>
            </a:r>
            <a:endParaRPr lang="en-US" altLang="ja-JP" sz="1200" dirty="0" smtClean="0">
              <a:solidFill>
                <a:srgbClr val="FFFFFF"/>
              </a:solidFill>
              <a:ea typeface="ＭＳ Ｐゴシック" pitchFamily="34" charset="-128"/>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en-US" altLang="ja-JP" sz="1200" dirty="0" smtClean="0">
                <a:solidFill>
                  <a:schemeClr val="bg1"/>
                </a:solidFill>
                <a:latin typeface="ＭＳ Ｐゴシック" pitchFamily="50" charset="-128"/>
                <a:ea typeface="ＭＳ Ｐゴシック" pitchFamily="50" charset="-128"/>
              </a:rPr>
              <a:t>21</a:t>
            </a:r>
            <a:r>
              <a:rPr lang="ja-JP" altLang="en-US" sz="1200" dirty="0" smtClean="0">
                <a:solidFill>
                  <a:schemeClr val="bg1"/>
                </a:solidFill>
                <a:latin typeface="ＭＳ Ｐゴシック" pitchFamily="50" charset="-128"/>
                <a:ea typeface="ＭＳ Ｐゴシック" pitchFamily="50" charset="-128"/>
              </a:rPr>
              <a:t>のデータセンター</a:t>
            </a:r>
            <a:r>
              <a:rPr lang="en-US" altLang="ja-JP" sz="1200" dirty="0" smtClean="0">
                <a:solidFill>
                  <a:schemeClr val="bg1"/>
                </a:solidFill>
                <a:latin typeface="ＭＳ Ｐゴシック" pitchFamily="50" charset="-128"/>
                <a:ea typeface="ＭＳ Ｐゴシック" pitchFamily="50" charset="-128"/>
              </a:rPr>
              <a:t>(</a:t>
            </a:r>
            <a:r>
              <a:rPr lang="ja-JP" altLang="en-US" sz="1200" dirty="0" smtClean="0">
                <a:solidFill>
                  <a:schemeClr val="bg1"/>
                </a:solidFill>
                <a:latin typeface="ＭＳ Ｐゴシック" pitchFamily="50" charset="-128"/>
                <a:ea typeface="ＭＳ Ｐゴシック" pitchFamily="50" charset="-128"/>
              </a:rPr>
              <a:t>東京含む）</a:t>
            </a:r>
            <a:endParaRPr lang="en-US" sz="1200" dirty="0" smtClean="0">
              <a:solidFill>
                <a:schemeClr val="bg1"/>
              </a:solidFill>
              <a:latin typeface="ＭＳ Ｐゴシック" pitchFamily="50" charset="-128"/>
              <a:ea typeface="ＭＳ Ｐゴシック" pitchFamily="50" charset="-128"/>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ja-JP" altLang="en-US" sz="1200" dirty="0" smtClean="0">
                <a:solidFill>
                  <a:schemeClr val="bg1"/>
                </a:solidFill>
                <a:latin typeface="ＭＳ Ｐゴシック" pitchFamily="50" charset="-128"/>
                <a:ea typeface="ＭＳ Ｐゴシック" pitchFamily="50" charset="-128"/>
              </a:rPr>
              <a:t>数千のデバイスを配置</a:t>
            </a:r>
            <a:endParaRPr lang="en-US" altLang="ja-JP" sz="1200" dirty="0" smtClean="0">
              <a:solidFill>
                <a:schemeClr val="bg1"/>
              </a:solidFill>
              <a:latin typeface="ＭＳ Ｐゴシック" pitchFamily="50" charset="-128"/>
              <a:ea typeface="ＭＳ Ｐゴシック" pitchFamily="50" charset="-128"/>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en-US" sz="1200" dirty="0" smtClean="0">
                <a:solidFill>
                  <a:schemeClr val="bg1"/>
                </a:solidFill>
                <a:latin typeface="ＭＳ Ｐゴシック" pitchFamily="50" charset="-128"/>
                <a:ea typeface="ＭＳ Ｐゴシック" pitchFamily="50" charset="-128"/>
              </a:rPr>
              <a:t>100% </a:t>
            </a:r>
            <a:r>
              <a:rPr lang="ja-JP" altLang="en-US" sz="1200" dirty="0" smtClean="0">
                <a:solidFill>
                  <a:schemeClr val="bg1"/>
                </a:solidFill>
                <a:latin typeface="ＭＳ Ｐゴシック" pitchFamily="50" charset="-128"/>
                <a:ea typeface="ＭＳ Ｐゴシック" pitchFamily="50" charset="-128"/>
              </a:rPr>
              <a:t>の可用性</a:t>
            </a:r>
            <a:endParaRPr lang="en-US" altLang="ja-JP" sz="1200" dirty="0" smtClean="0">
              <a:solidFill>
                <a:schemeClr val="bg1"/>
              </a:solidFill>
              <a:latin typeface="ＭＳ Ｐゴシック" pitchFamily="50" charset="-128"/>
              <a:ea typeface="ＭＳ Ｐゴシック" pitchFamily="50" charset="-128"/>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ja-JP" altLang="en-US" sz="1200" dirty="0" smtClean="0">
                <a:solidFill>
                  <a:schemeClr val="bg1"/>
                </a:solidFill>
              </a:rPr>
              <a:t>一日に数十億の</a:t>
            </a:r>
            <a:r>
              <a:rPr lang="en-US" altLang="ja-JP" sz="1200" dirty="0" smtClean="0">
                <a:solidFill>
                  <a:schemeClr val="bg1"/>
                </a:solidFill>
              </a:rPr>
              <a:t>Web</a:t>
            </a:r>
            <a:r>
              <a:rPr lang="ja-JP" altLang="en-US" sz="1200" dirty="0" smtClean="0">
                <a:solidFill>
                  <a:schemeClr val="bg1"/>
                </a:solidFill>
              </a:rPr>
              <a:t>リクエストを処理</a:t>
            </a:r>
            <a:endParaRPr lang="en-US" altLang="ja-JP" sz="1200" dirty="0" smtClean="0">
              <a:solidFill>
                <a:schemeClr val="bg1"/>
              </a:solidFill>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en-US" sz="1200" dirty="0" err="1" smtClean="0">
                <a:solidFill>
                  <a:schemeClr val="bg1"/>
                </a:solidFill>
              </a:rPr>
              <a:t>10G</a:t>
            </a:r>
            <a:r>
              <a:rPr lang="en-US" altLang="ja-JP" sz="1200" dirty="0" err="1" smtClean="0">
                <a:solidFill>
                  <a:schemeClr val="bg1"/>
                </a:solidFill>
              </a:rPr>
              <a:t>bps</a:t>
            </a:r>
            <a:r>
              <a:rPr lang="ja-JP" altLang="en-US" sz="1200" dirty="0" smtClean="0">
                <a:solidFill>
                  <a:schemeClr val="bg1"/>
                </a:solidFill>
              </a:rPr>
              <a:t>のコネクティビティー</a:t>
            </a:r>
            <a:endParaRPr lang="en-US" altLang="ja-JP" sz="1200" dirty="0" smtClean="0">
              <a:solidFill>
                <a:schemeClr val="bg1"/>
              </a:solidFill>
            </a:endParaRPr>
          </a:p>
          <a:p>
            <a:pPr marL="171450" indent="-171450" defTabSz="814388" eaLnBrk="0" hangingPunct="0">
              <a:lnSpc>
                <a:spcPct val="95000"/>
              </a:lnSpc>
              <a:spcBef>
                <a:spcPct val="50000"/>
              </a:spcBef>
              <a:buClr>
                <a:srgbClr val="FFFFFF"/>
              </a:buClr>
              <a:buSzPct val="100000"/>
              <a:buFont typeface="Wingdings" pitchFamily="-65" charset="2"/>
              <a:buChar char="§"/>
            </a:pPr>
            <a:r>
              <a:rPr lang="ja-JP" altLang="en-US" sz="1200" dirty="0" smtClean="0">
                <a:solidFill>
                  <a:schemeClr val="bg1"/>
                </a:solidFill>
              </a:rPr>
              <a:t>高度に並列化された処理</a:t>
            </a:r>
            <a:endParaRPr lang="en-US" altLang="ja-JP" sz="1200" dirty="0" smtClean="0">
              <a:solidFill>
                <a:schemeClr val="bg1"/>
              </a:solidFill>
              <a:ea typeface="ＭＳ Ｐゴシック" pitchFamily="34" charset="-128"/>
            </a:endParaRPr>
          </a:p>
          <a:p>
            <a:pPr marL="171450" indent="-171450" defTabSz="814388" eaLnBrk="0" fontAlgn="base" hangingPunct="0">
              <a:lnSpc>
                <a:spcPct val="95000"/>
              </a:lnSpc>
              <a:spcBef>
                <a:spcPct val="50000"/>
              </a:spcBef>
              <a:spcAft>
                <a:spcPct val="0"/>
              </a:spcAft>
              <a:buClr>
                <a:srgbClr val="FFFFFF"/>
              </a:buClr>
              <a:buSzPct val="100000"/>
              <a:buFont typeface="Wingdings" pitchFamily="-65" charset="2"/>
              <a:buChar char="§"/>
            </a:pPr>
            <a:endParaRPr lang="en-US" sz="1200" dirty="0" smtClean="0">
              <a:solidFill>
                <a:srgbClr val="FFFFFF"/>
              </a:solidFill>
              <a:ea typeface="ＭＳ Ｐゴシック" pitchFamily="34" charset="-128"/>
            </a:endParaRPr>
          </a:p>
        </p:txBody>
      </p:sp>
      <p:sp>
        <p:nvSpPr>
          <p:cNvPr id="2330" name="Rectangle 2329"/>
          <p:cNvSpPr/>
          <p:nvPr/>
        </p:nvSpPr>
        <p:spPr bwMode="auto">
          <a:xfrm>
            <a:off x="6203156" y="1434465"/>
            <a:ext cx="2824163" cy="861060"/>
          </a:xfrm>
          <a:prstGeom prst="rect">
            <a:avLst/>
          </a:prstGeom>
          <a:gradFill rotWithShape="1">
            <a:gsLst>
              <a:gs pos="0">
                <a:srgbClr val="0183B7"/>
              </a:gs>
              <a:gs pos="100000">
                <a:srgbClr val="003D55">
                  <a:alpha val="0"/>
                </a:srgbClr>
              </a:gs>
            </a:gsLst>
            <a:lin ang="5400000" scaled="1"/>
          </a:gradFill>
          <a:ln w="9525">
            <a:noFill/>
            <a:miter lim="800000"/>
            <a:headEnd/>
            <a:tailEnd/>
          </a:ln>
        </p:spPr>
        <p:txBody>
          <a:bodyPr lIns="82124" tIns="41061" rIns="82124" bIns="41061" anchor="ctr">
            <a:prstTxWarp prst="textNoShape">
              <a:avLst/>
            </a:prstTxWarp>
          </a:bodyPr>
          <a:lstStyle/>
          <a:p>
            <a:pPr>
              <a:defRPr/>
            </a:pPr>
            <a:endParaRPr lang="en-US" sz="1400" kern="0" smtClean="0">
              <a:solidFill>
                <a:sysClr val="windowText" lastClr="000000"/>
              </a:solidFill>
              <a:ea typeface="ＭＳ Ｐゴシック" pitchFamily="34" charset="-128"/>
            </a:endParaRPr>
          </a:p>
        </p:txBody>
      </p:sp>
      <p:sp>
        <p:nvSpPr>
          <p:cNvPr id="2331" name="Rectangle 38"/>
          <p:cNvSpPr>
            <a:spLocks noChangeArrowheads="1"/>
          </p:cNvSpPr>
          <p:nvPr/>
        </p:nvSpPr>
        <p:spPr bwMode="auto">
          <a:xfrm>
            <a:off x="6267894" y="1485900"/>
            <a:ext cx="2694686" cy="664349"/>
          </a:xfrm>
          <a:prstGeom prst="rect">
            <a:avLst/>
          </a:prstGeom>
          <a:solidFill>
            <a:srgbClr val="000000">
              <a:alpha val="30196"/>
            </a:srgbClr>
          </a:solidFill>
          <a:ln w="9525">
            <a:noFill/>
            <a:miter lim="800000"/>
            <a:headEnd/>
            <a:tailEnd/>
          </a:ln>
        </p:spPr>
        <p:txBody>
          <a:bodyPr lIns="82124" tIns="41061" rIns="82124" bIns="41061" anchor="ctr">
            <a:prstTxWarp prst="textNoShape">
              <a:avLst/>
            </a:prstTxWarp>
          </a:bodyPr>
          <a:lstStyle/>
          <a:p>
            <a:pPr>
              <a:defRPr/>
            </a:pPr>
            <a:endParaRPr lang="en-US" sz="1400" kern="0">
              <a:solidFill>
                <a:sysClr val="windowText" lastClr="000000"/>
              </a:solidFill>
              <a:ea typeface="ＭＳ Ｐゴシック" pitchFamily="34" charset="-128"/>
            </a:endParaRPr>
          </a:p>
        </p:txBody>
      </p:sp>
      <p:sp>
        <p:nvSpPr>
          <p:cNvPr id="2332" name="Rectangle 70"/>
          <p:cNvSpPr>
            <a:spLocks noChangeArrowheads="1"/>
          </p:cNvSpPr>
          <p:nvPr/>
        </p:nvSpPr>
        <p:spPr bwMode="auto">
          <a:xfrm>
            <a:off x="6816089" y="1602589"/>
            <a:ext cx="1598296" cy="430970"/>
          </a:xfrm>
          <a:prstGeom prst="rect">
            <a:avLst/>
          </a:prstGeom>
          <a:noFill/>
          <a:ln w="9525" algn="ctr">
            <a:noFill/>
            <a:miter lim="800000"/>
            <a:headEnd/>
            <a:tailEnd/>
          </a:ln>
        </p:spPr>
        <p:txBody>
          <a:bodyPr lIns="0" tIns="0" rIns="0" bIns="0" anchor="ctr" anchorCtr="0"/>
          <a:lstStyle/>
          <a:p>
            <a:pPr algn="ctr" defTabSz="814388" eaLnBrk="0" fontAlgn="base" hangingPunct="0">
              <a:lnSpc>
                <a:spcPct val="90000"/>
              </a:lnSpc>
              <a:spcBef>
                <a:spcPct val="0"/>
              </a:spcBef>
              <a:spcAft>
                <a:spcPct val="0"/>
              </a:spcAft>
            </a:pPr>
            <a:r>
              <a:rPr lang="en-US" sz="1600" b="1" dirty="0" smtClean="0">
                <a:solidFill>
                  <a:srgbClr val="FFFFFF"/>
                </a:solidFill>
              </a:rPr>
              <a:t>Web SaaS</a:t>
            </a:r>
          </a:p>
        </p:txBody>
      </p:sp>
      <p:sp>
        <p:nvSpPr>
          <p:cNvPr id="2337" name="Rectangle 257"/>
          <p:cNvSpPr>
            <a:spLocks noChangeArrowheads="1"/>
          </p:cNvSpPr>
          <p:nvPr/>
        </p:nvSpPr>
        <p:spPr bwMode="auto">
          <a:xfrm>
            <a:off x="5857875" y="2295525"/>
            <a:ext cx="3514725" cy="578304"/>
          </a:xfrm>
          <a:prstGeom prst="rect">
            <a:avLst/>
          </a:prstGeom>
          <a:gradFill flip="none" rotWithShape="1">
            <a:gsLst>
              <a:gs pos="0">
                <a:schemeClr val="accent1">
                  <a:gamma/>
                  <a:shade val="46275"/>
                  <a:invGamma/>
                  <a:alpha val="0"/>
                </a:schemeClr>
              </a:gs>
              <a:gs pos="52000">
                <a:schemeClr val="accent1">
                  <a:lumMod val="60000"/>
                  <a:lumOff val="40000"/>
                  <a:alpha val="49000"/>
                </a:schemeClr>
              </a:gs>
              <a:gs pos="100000">
                <a:schemeClr val="accent1">
                  <a:alpha val="0"/>
                </a:schemeClr>
              </a:gs>
            </a:gsLst>
            <a:lin ang="10800000" scaled="1"/>
            <a:tileRect/>
          </a:gradFill>
          <a:ln w="76200" algn="ctr">
            <a:noFill/>
            <a:miter lim="800000"/>
            <a:headEnd/>
            <a:tailEnd/>
          </a:ln>
          <a:effectLst/>
        </p:spPr>
        <p:txBody>
          <a:bodyPr lIns="82124" tIns="41061" rIns="82124" bIns="41061"/>
          <a:lstStyle/>
          <a:p>
            <a:pPr eaLnBrk="0" fontAlgn="base" hangingPunct="0">
              <a:lnSpc>
                <a:spcPct val="90000"/>
              </a:lnSpc>
              <a:spcBef>
                <a:spcPct val="0"/>
              </a:spcBef>
              <a:spcAft>
                <a:spcPct val="0"/>
              </a:spcAft>
              <a:defRPr/>
            </a:pPr>
            <a:endParaRPr lang="en-US" sz="2800" b="1">
              <a:solidFill>
                <a:srgbClr val="62D1FE"/>
              </a:solidFill>
              <a:ea typeface="ＭＳ Ｐゴシック" pitchFamily="34" charset="-128"/>
            </a:endParaRPr>
          </a:p>
        </p:txBody>
      </p:sp>
      <p:grpSp>
        <p:nvGrpSpPr>
          <p:cNvPr id="6" name="Group 246"/>
          <p:cNvGrpSpPr/>
          <p:nvPr/>
        </p:nvGrpSpPr>
        <p:grpSpPr>
          <a:xfrm>
            <a:off x="7033861" y="2024584"/>
            <a:ext cx="1005240" cy="1005236"/>
            <a:chOff x="-1352550" y="3219451"/>
            <a:chExt cx="1104900" cy="1104898"/>
          </a:xfrm>
        </p:grpSpPr>
        <p:sp>
          <p:nvSpPr>
            <p:cNvPr id="2351" name="Oval 2350"/>
            <p:cNvSpPr/>
            <p:nvPr/>
          </p:nvSpPr>
          <p:spPr bwMode="auto">
            <a:xfrm>
              <a:off x="-1352550" y="3219451"/>
              <a:ext cx="1104900" cy="1104898"/>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352" name="Oval 193"/>
            <p:cNvSpPr>
              <a:spLocks noChangeArrowheads="1"/>
            </p:cNvSpPr>
            <p:nvPr/>
          </p:nvSpPr>
          <p:spPr bwMode="auto">
            <a:xfrm flipH="1">
              <a:off x="-1268413" y="3297238"/>
              <a:ext cx="936625" cy="952500"/>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53" name="Oval 193"/>
            <p:cNvSpPr>
              <a:spLocks noChangeArrowheads="1"/>
            </p:cNvSpPr>
            <p:nvPr/>
          </p:nvSpPr>
          <p:spPr bwMode="auto">
            <a:xfrm flipH="1">
              <a:off x="-1209073" y="3357584"/>
              <a:ext cx="817945" cy="831809"/>
            </a:xfrm>
            <a:prstGeom prst="ellipse">
              <a:avLst/>
            </a:prstGeom>
            <a:blipFill>
              <a:blip r:embed="rId3" cstate="print"/>
              <a:stretch>
                <a:fillRect/>
              </a:stretch>
            </a:blipFill>
            <a:ln w="25400">
              <a:no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grpSp>
      <p:sp>
        <p:nvSpPr>
          <p:cNvPr id="2354" name="Rectangle 2"/>
          <p:cNvSpPr>
            <a:spLocks noChangeArrowheads="1"/>
          </p:cNvSpPr>
          <p:nvPr/>
        </p:nvSpPr>
        <p:spPr bwMode="auto">
          <a:xfrm rot="5400000">
            <a:off x="973429" y="2644259"/>
            <a:ext cx="2783114" cy="2062974"/>
          </a:xfrm>
          <a:prstGeom prst="roundRect">
            <a:avLst>
              <a:gd name="adj" fmla="val 4608"/>
            </a:avLst>
          </a:prstGeom>
          <a:gradFill flip="none" rotWithShape="1">
            <a:gsLst>
              <a:gs pos="0">
                <a:srgbClr val="0183B7">
                  <a:alpha val="50000"/>
                </a:srgbClr>
              </a:gs>
              <a:gs pos="50000">
                <a:srgbClr val="0183B7">
                  <a:lumMod val="75000"/>
                  <a:alpha val="50000"/>
                </a:srgbClr>
              </a:gs>
              <a:gs pos="100000">
                <a:srgbClr val="00293A">
                  <a:alpha val="50000"/>
                </a:srgbClr>
              </a:gs>
            </a:gsLst>
            <a:lin ang="10800000" scaled="1"/>
            <a:tileRect/>
          </a:gradFill>
          <a:ln w="25400" algn="ctr">
            <a:solidFill>
              <a:srgbClr val="47B0D5">
                <a:alpha val="69000"/>
              </a:srgbClr>
            </a:solidFill>
            <a:miter lim="800000"/>
            <a:headEnd/>
            <a:tailEnd/>
          </a:ln>
          <a:effectLst/>
        </p:spPr>
        <p:txBody>
          <a:bodyPr vert="horz" wrap="none" lIns="82124" tIns="41061" rIns="82124" bIns="41061" numCol="1" anchor="ctr" anchorCtr="0" compatLnSpc="1">
            <a:prstTxWarp prst="textNoShape">
              <a:avLst/>
            </a:prstTxWarp>
            <a:noAutofit/>
          </a:bodyPr>
          <a:lstStyle/>
          <a:p>
            <a:pPr>
              <a:defRPr/>
            </a:pPr>
            <a:endParaRPr lang="en-US" kern="0">
              <a:solidFill>
                <a:sysClr val="windowText" lastClr="000000"/>
              </a:solidFill>
              <a:ea typeface="ＭＳ Ｐゴシック" pitchFamily="34" charset="-128"/>
            </a:endParaRPr>
          </a:p>
        </p:txBody>
      </p:sp>
      <p:pic>
        <p:nvPicPr>
          <p:cNvPr id="734" name="Picture 36" descr="RemoteUserManagedDev-Cafe.png"/>
          <p:cNvPicPr>
            <a:picLocks noChangeAspect="1"/>
          </p:cNvPicPr>
          <p:nvPr/>
        </p:nvPicPr>
        <p:blipFill>
          <a:blip r:embed="rId4" cstate="print"/>
          <a:srcRect/>
          <a:stretch>
            <a:fillRect/>
          </a:stretch>
        </p:blipFill>
        <p:spPr bwMode="auto">
          <a:xfrm>
            <a:off x="259664" y="2703894"/>
            <a:ext cx="614804" cy="763206"/>
          </a:xfrm>
          <a:prstGeom prst="rect">
            <a:avLst/>
          </a:prstGeom>
          <a:noFill/>
          <a:ln w="9525">
            <a:noFill/>
            <a:miter lim="800000"/>
            <a:headEnd/>
            <a:tailEnd/>
          </a:ln>
        </p:spPr>
      </p:pic>
      <p:pic>
        <p:nvPicPr>
          <p:cNvPr id="735" name="Picture 14" descr="RemoteUserManagedDevSmartPhone3.png"/>
          <p:cNvPicPr>
            <a:picLocks noChangeAspect="1"/>
          </p:cNvPicPr>
          <p:nvPr/>
        </p:nvPicPr>
        <p:blipFill>
          <a:blip r:embed="rId5" cstate="print"/>
          <a:srcRect/>
          <a:stretch>
            <a:fillRect/>
          </a:stretch>
        </p:blipFill>
        <p:spPr bwMode="auto">
          <a:xfrm>
            <a:off x="239247" y="3918743"/>
            <a:ext cx="598953" cy="730857"/>
          </a:xfrm>
          <a:prstGeom prst="rect">
            <a:avLst/>
          </a:prstGeom>
          <a:noFill/>
          <a:ln w="9525">
            <a:noFill/>
            <a:miter lim="800000"/>
            <a:headEnd/>
            <a:tailEnd/>
          </a:ln>
        </p:spPr>
      </p:pic>
      <p:sp>
        <p:nvSpPr>
          <p:cNvPr id="2376" name="Right Arrow 2375"/>
          <p:cNvSpPr/>
          <p:nvPr/>
        </p:nvSpPr>
        <p:spPr bwMode="auto">
          <a:xfrm>
            <a:off x="295275" y="3444875"/>
            <a:ext cx="939800" cy="457200"/>
          </a:xfrm>
          <a:prstGeom prst="rightArrow">
            <a:avLst>
              <a:gd name="adj1" fmla="val 50000"/>
              <a:gd name="adj2" fmla="val 61111"/>
            </a:avLst>
          </a:prstGeom>
          <a:gradFill flip="none" rotWithShape="1">
            <a:gsLst>
              <a:gs pos="0">
                <a:srgbClr val="D9D9D9"/>
              </a:gs>
              <a:gs pos="100000">
                <a:schemeClr val="accent1">
                  <a:tint val="44500"/>
                  <a:satMod val="160000"/>
                  <a:alpha val="0"/>
                </a:schemeClr>
              </a:gs>
            </a:gsLst>
            <a:lin ang="108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t" anchorCtr="0" compatLnSpc="1">
            <a:prstTxWarp prst="textNoShape">
              <a:avLst/>
            </a:prstTxWarp>
            <a:sp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grpSp>
        <p:nvGrpSpPr>
          <p:cNvPr id="7" name="Group 2404"/>
          <p:cNvGrpSpPr/>
          <p:nvPr/>
        </p:nvGrpSpPr>
        <p:grpSpPr>
          <a:xfrm>
            <a:off x="1422400" y="3314700"/>
            <a:ext cx="1930400" cy="1028700"/>
            <a:chOff x="1530435" y="4238065"/>
            <a:chExt cx="1640666" cy="645160"/>
          </a:xfrm>
        </p:grpSpPr>
        <p:grpSp>
          <p:nvGrpSpPr>
            <p:cNvPr id="8" name="Group 151"/>
            <p:cNvGrpSpPr>
              <a:grpSpLocks/>
            </p:cNvGrpSpPr>
            <p:nvPr/>
          </p:nvGrpSpPr>
          <p:grpSpPr bwMode="auto">
            <a:xfrm>
              <a:off x="1558872" y="4238065"/>
              <a:ext cx="1612229" cy="645160"/>
              <a:chOff x="-956" y="2006"/>
              <a:chExt cx="956" cy="555"/>
            </a:xfrm>
          </p:grpSpPr>
          <p:grpSp>
            <p:nvGrpSpPr>
              <p:cNvPr id="9" name="Group 152"/>
              <p:cNvGrpSpPr>
                <a:grpSpLocks/>
              </p:cNvGrpSpPr>
              <p:nvPr/>
            </p:nvGrpSpPr>
            <p:grpSpPr bwMode="auto">
              <a:xfrm>
                <a:off x="-956" y="2006"/>
                <a:ext cx="956" cy="555"/>
                <a:chOff x="3485" y="473"/>
                <a:chExt cx="1568" cy="912"/>
              </a:xfrm>
            </p:grpSpPr>
            <p:sp>
              <p:nvSpPr>
                <p:cNvPr id="2367" name="Freeform 153"/>
                <p:cNvSpPr>
                  <a:spLocks/>
                </p:cNvSpPr>
                <p:nvPr/>
              </p:nvSpPr>
              <p:spPr bwMode="auto">
                <a:xfrm>
                  <a:off x="3494" y="483"/>
                  <a:ext cx="1550" cy="893"/>
                </a:xfrm>
                <a:custGeom>
                  <a:avLst/>
                  <a:gdLst>
                    <a:gd name="T0" fmla="*/ 2147483647 w 656"/>
                    <a:gd name="T1" fmla="*/ 2147483647 h 378"/>
                    <a:gd name="T2" fmla="*/ 2147483647 w 656"/>
                    <a:gd name="T3" fmla="*/ 2147483647 h 378"/>
                    <a:gd name="T4" fmla="*/ 2147483647 w 656"/>
                    <a:gd name="T5" fmla="*/ 1812176422 h 378"/>
                    <a:gd name="T6" fmla="*/ 2147483647 w 656"/>
                    <a:gd name="T7" fmla="*/ 2147483647 h 378"/>
                    <a:gd name="T8" fmla="*/ 2147483647 w 656"/>
                    <a:gd name="T9" fmla="*/ 0 h 378"/>
                    <a:gd name="T10" fmla="*/ 2147483647 w 656"/>
                    <a:gd name="T11" fmla="*/ 2085925217 h 378"/>
                    <a:gd name="T12" fmla="*/ 2147483647 w 656"/>
                    <a:gd name="T13" fmla="*/ 1812176422 h 378"/>
                    <a:gd name="T14" fmla="*/ 2147483647 w 656"/>
                    <a:gd name="T15" fmla="*/ 2147483647 h 378"/>
                    <a:gd name="T16" fmla="*/ 1964765818 w 656"/>
                    <a:gd name="T17" fmla="*/ 2147483647 h 378"/>
                    <a:gd name="T18" fmla="*/ 0 w 656"/>
                    <a:gd name="T19" fmla="*/ 2147483647 h 378"/>
                    <a:gd name="T20" fmla="*/ 1964765818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0183B7"/>
                    </a:gs>
                    <a:gs pos="100000">
                      <a:srgbClr val="BEDFED"/>
                    </a:gs>
                  </a:gsLst>
                  <a:lin ang="5400000" scaled="1"/>
                </a:gradFill>
                <a:ln w="9525">
                  <a:noFill/>
                  <a:round/>
                  <a:headEnd/>
                  <a:tailEnd/>
                </a:ln>
              </p:spPr>
              <p:txBody>
                <a:bodyPr wrap="none" lIns="73025" tIns="36511" rIns="73025" bIns="36511" anchor="ctr">
                  <a:prstTxWarp prst="textNoShape">
                    <a:avLst/>
                  </a:prstTxWarp>
                </a:bodyPr>
                <a:lstStyle/>
                <a:p>
                  <a:endParaRPr lang="en-US"/>
                </a:p>
              </p:txBody>
            </p:sp>
            <p:sp>
              <p:nvSpPr>
                <p:cNvPr id="2368" name="Freeform 154"/>
                <p:cNvSpPr>
                  <a:spLocks/>
                </p:cNvSpPr>
                <p:nvPr/>
              </p:nvSpPr>
              <p:spPr bwMode="auto">
                <a:xfrm>
                  <a:off x="3494" y="483"/>
                  <a:ext cx="1550" cy="477"/>
                </a:xfrm>
                <a:custGeom>
                  <a:avLst/>
                  <a:gdLst>
                    <a:gd name="T0" fmla="*/ 2147483647 w 656"/>
                    <a:gd name="T1" fmla="*/ 2147483647 h 202"/>
                    <a:gd name="T2" fmla="*/ 2147483647 w 656"/>
                    <a:gd name="T3" fmla="*/ 2147483647 h 202"/>
                    <a:gd name="T4" fmla="*/ 2147483647 w 656"/>
                    <a:gd name="T5" fmla="*/ 1799421432 h 202"/>
                    <a:gd name="T6" fmla="*/ 2147483647 w 656"/>
                    <a:gd name="T7" fmla="*/ 2147483647 h 202"/>
                    <a:gd name="T8" fmla="*/ 2147483647 w 656"/>
                    <a:gd name="T9" fmla="*/ 0 h 202"/>
                    <a:gd name="T10" fmla="*/ 2147483647 w 656"/>
                    <a:gd name="T11" fmla="*/ 2068681401 h 202"/>
                    <a:gd name="T12" fmla="*/ 2147483647 w 656"/>
                    <a:gd name="T13" fmla="*/ 1799421432 h 202"/>
                    <a:gd name="T14" fmla="*/ 2147483647 w 656"/>
                    <a:gd name="T15" fmla="*/ 2147483647 h 202"/>
                    <a:gd name="T16" fmla="*/ 1964765818 w 656"/>
                    <a:gd name="T17" fmla="*/ 2147483647 h 202"/>
                    <a:gd name="T18" fmla="*/ 0 w 656"/>
                    <a:gd name="T19" fmla="*/ 2147483647 h 202"/>
                    <a:gd name="T20" fmla="*/ 0 w 656"/>
                    <a:gd name="T21" fmla="*/ 2147483647 h 202"/>
                    <a:gd name="T22" fmla="*/ 2147483647 w 656"/>
                    <a:gd name="T23" fmla="*/ 2147483647 h 202"/>
                    <a:gd name="T24" fmla="*/ 2147483647 w 656"/>
                    <a:gd name="T25" fmla="*/ 2147483647 h 202"/>
                    <a:gd name="T26" fmla="*/ 2147483647 w 656"/>
                    <a:gd name="T27" fmla="*/ 2147483647 h 2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6"/>
                    <a:gd name="T43" fmla="*/ 0 h 202"/>
                    <a:gd name="T44" fmla="*/ 656 w 656"/>
                    <a:gd name="T45" fmla="*/ 202 h 2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6" h="202">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02"/>
                        <a:pt x="0" y="202"/>
                        <a:pt x="0" y="202"/>
                      </a:cubicBezTo>
                      <a:cubicBezTo>
                        <a:pt x="656" y="202"/>
                        <a:pt x="656" y="202"/>
                        <a:pt x="656" y="202"/>
                      </a:cubicBezTo>
                      <a:cubicBezTo>
                        <a:pt x="656" y="202"/>
                        <a:pt x="656" y="202"/>
                        <a:pt x="656" y="201"/>
                      </a:cubicBezTo>
                      <a:cubicBezTo>
                        <a:pt x="656" y="162"/>
                        <a:pt x="626" y="131"/>
                        <a:pt x="589" y="131"/>
                      </a:cubicBezTo>
                      <a:close/>
                    </a:path>
                  </a:pathLst>
                </a:custGeom>
                <a:gradFill rotWithShape="1">
                  <a:gsLst>
                    <a:gs pos="0">
                      <a:srgbClr val="FFFFFF">
                        <a:alpha val="29999"/>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2369" name="Freeform 155"/>
                <p:cNvSpPr>
                  <a:spLocks/>
                </p:cNvSpPr>
                <p:nvPr/>
              </p:nvSpPr>
              <p:spPr bwMode="auto">
                <a:xfrm>
                  <a:off x="3485" y="473"/>
                  <a:ext cx="1568" cy="912"/>
                </a:xfrm>
                <a:custGeom>
                  <a:avLst/>
                  <a:gdLst>
                    <a:gd name="T0" fmla="*/ 2147483647 w 664"/>
                    <a:gd name="T1" fmla="*/ 2147483647 h 386"/>
                    <a:gd name="T2" fmla="*/ 2147483647 w 664"/>
                    <a:gd name="T3" fmla="*/ 2147483647 h 386"/>
                    <a:gd name="T4" fmla="*/ 2069430038 w 664"/>
                    <a:gd name="T5" fmla="*/ 2147483647 h 386"/>
                    <a:gd name="T6" fmla="*/ 0 w 664"/>
                    <a:gd name="T7" fmla="*/ 2147483647 h 386"/>
                    <a:gd name="T8" fmla="*/ 2069430038 w 664"/>
                    <a:gd name="T9" fmla="*/ 2147483647 h 386"/>
                    <a:gd name="T10" fmla="*/ 2147483647 w 664"/>
                    <a:gd name="T11" fmla="*/ 2147483647 h 386"/>
                    <a:gd name="T12" fmla="*/ 2147483647 w 664"/>
                    <a:gd name="T13" fmla="*/ 1816500744 h 386"/>
                    <a:gd name="T14" fmla="*/ 2147483647 w 664"/>
                    <a:gd name="T15" fmla="*/ 2052001514 h 386"/>
                    <a:gd name="T16" fmla="*/ 2147483647 w 664"/>
                    <a:gd name="T17" fmla="*/ 0 h 386"/>
                    <a:gd name="T18" fmla="*/ 2147483647 w 664"/>
                    <a:gd name="T19" fmla="*/ 2147483647 h 386"/>
                    <a:gd name="T20" fmla="*/ 2147483647 w 664"/>
                    <a:gd name="T21" fmla="*/ 1816500744 h 386"/>
                    <a:gd name="T22" fmla="*/ 2147483647 w 664"/>
                    <a:gd name="T23" fmla="*/ 2147483647 h 386"/>
                    <a:gd name="T24" fmla="*/ 2147483647 w 664"/>
                    <a:gd name="T25" fmla="*/ 2147483647 h 386"/>
                    <a:gd name="T26" fmla="*/ 2147483647 w 664"/>
                    <a:gd name="T27" fmla="*/ 2147483647 h 386"/>
                    <a:gd name="T28" fmla="*/ 2147483647 w 664"/>
                    <a:gd name="T29" fmla="*/ 2147483647 h 386"/>
                    <a:gd name="T30" fmla="*/ 2147483647 w 664"/>
                    <a:gd name="T31" fmla="*/ 2147483647 h 386"/>
                    <a:gd name="T32" fmla="*/ 2147483647 w 664"/>
                    <a:gd name="T33" fmla="*/ 2052001514 h 386"/>
                    <a:gd name="T34" fmla="*/ 2147483647 w 664"/>
                    <a:gd name="T35" fmla="*/ 2147483647 h 386"/>
                    <a:gd name="T36" fmla="*/ 2147483647 w 664"/>
                    <a:gd name="T37" fmla="*/ 2147483647 h 386"/>
                    <a:gd name="T38" fmla="*/ 2147483647 w 664"/>
                    <a:gd name="T39" fmla="*/ 235794590 h 386"/>
                    <a:gd name="T40" fmla="*/ 2147483647 w 664"/>
                    <a:gd name="T41" fmla="*/ 2147483647 h 386"/>
                    <a:gd name="T42" fmla="*/ 2147483647 w 664"/>
                    <a:gd name="T43" fmla="*/ 2147483647 h 386"/>
                    <a:gd name="T44" fmla="*/ 2147483647 w 664"/>
                    <a:gd name="T45" fmla="*/ 2052001514 h 386"/>
                    <a:gd name="T46" fmla="*/ 2147483647 w 664"/>
                    <a:gd name="T47" fmla="*/ 2147483647 h 386"/>
                    <a:gd name="T48" fmla="*/ 2147483647 w 664"/>
                    <a:gd name="T49" fmla="*/ 2147483647 h 386"/>
                    <a:gd name="T50" fmla="*/ 2069430038 w 664"/>
                    <a:gd name="T51" fmla="*/ 2147483647 h 386"/>
                    <a:gd name="T52" fmla="*/ 233550263 w 664"/>
                    <a:gd name="T53" fmla="*/ 2147483647 h 386"/>
                    <a:gd name="T54" fmla="*/ 2069430038 w 664"/>
                    <a:gd name="T55" fmla="*/ 2147483647 h 386"/>
                    <a:gd name="T56" fmla="*/ 2147483647 w 664"/>
                    <a:gd name="T57" fmla="*/ 2147483647 h 386"/>
                    <a:gd name="T58" fmla="*/ 2147483647 w 664"/>
                    <a:gd name="T59" fmla="*/ 2147483647 h 386"/>
                    <a:gd name="T60" fmla="*/ 2147483647 w 664"/>
                    <a:gd name="T61" fmla="*/ 2147483647 h 386"/>
                    <a:gd name="T62" fmla="*/ 2147483647 w 664"/>
                    <a:gd name="T63" fmla="*/ 2147483647 h 386"/>
                    <a:gd name="T64" fmla="*/ 2147483647 w 664"/>
                    <a:gd name="T65" fmla="*/ 2147483647 h 386"/>
                    <a:gd name="T66" fmla="*/ 2147483647 w 664"/>
                    <a:gd name="T67" fmla="*/ 2147483647 h 386"/>
                    <a:gd name="T68" fmla="*/ 2147483647 w 664"/>
                    <a:gd name="T69" fmla="*/ 2147483647 h 386"/>
                    <a:gd name="T70" fmla="*/ 2147483647 w 664"/>
                    <a:gd name="T71" fmla="*/ 2147483647 h 386"/>
                    <a:gd name="T72" fmla="*/ 2147483647 w 664"/>
                    <a:gd name="T73" fmla="*/ 2147483647 h 386"/>
                    <a:gd name="T74" fmla="*/ 2147483647 w 664"/>
                    <a:gd name="T75" fmla="*/ 2147483647 h 386"/>
                    <a:gd name="T76" fmla="*/ 2147483647 w 664"/>
                    <a:gd name="T77" fmla="*/ 2147483647 h 386"/>
                    <a:gd name="T78" fmla="*/ 2147483647 w 664"/>
                    <a:gd name="T79" fmla="*/ 2147483647 h 386"/>
                    <a:gd name="T80" fmla="*/ 2147483647 w 664"/>
                    <a:gd name="T81" fmla="*/ 2147483647 h 386"/>
                    <a:gd name="T82" fmla="*/ 2147483647 w 664"/>
                    <a:gd name="T83" fmla="*/ 2147483647 h 386"/>
                    <a:gd name="T84" fmla="*/ 2147483647 w 664"/>
                    <a:gd name="T85" fmla="*/ 2147483647 h 386"/>
                    <a:gd name="T86" fmla="*/ 2147483647 w 664"/>
                    <a:gd name="T87" fmla="*/ 2147483647 h 386"/>
                    <a:gd name="T88" fmla="*/ 2147483647 w 664"/>
                    <a:gd name="T89" fmla="*/ 2147483647 h 386"/>
                    <a:gd name="T90" fmla="*/ 2147483647 w 664"/>
                    <a:gd name="T91" fmla="*/ 2147483647 h 386"/>
                    <a:gd name="T92" fmla="*/ 2147483647 w 664"/>
                    <a:gd name="T93" fmla="*/ 2147483647 h 386"/>
                    <a:gd name="T94" fmla="*/ 2147483647 w 664"/>
                    <a:gd name="T95" fmla="*/ 2147483647 h 386"/>
                    <a:gd name="T96" fmla="*/ 2147483647 w 664"/>
                    <a:gd name="T97" fmla="*/ 2147483647 h 386"/>
                    <a:gd name="T98" fmla="*/ 2147483647 w 664"/>
                    <a:gd name="T99" fmla="*/ 2147483647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4"/>
                    <a:gd name="T151" fmla="*/ 0 h 386"/>
                    <a:gd name="T152" fmla="*/ 664 w 664"/>
                    <a:gd name="T153" fmla="*/ 386 h 3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4" h="386">
                      <a:moveTo>
                        <a:pt x="242" y="340"/>
                      </a:moveTo>
                      <a:cubicBezTo>
                        <a:pt x="225" y="350"/>
                        <a:pt x="204" y="356"/>
                        <a:pt x="183" y="356"/>
                      </a:cubicBezTo>
                      <a:cubicBezTo>
                        <a:pt x="183" y="356"/>
                        <a:pt x="183" y="356"/>
                        <a:pt x="183" y="356"/>
                      </a:cubicBezTo>
                      <a:cubicBezTo>
                        <a:pt x="132" y="356"/>
                        <a:pt x="89" y="324"/>
                        <a:pt x="76" y="280"/>
                      </a:cubicBezTo>
                      <a:cubicBezTo>
                        <a:pt x="76" y="280"/>
                        <a:pt x="76" y="280"/>
                        <a:pt x="76" y="280"/>
                      </a:cubicBezTo>
                      <a:cubicBezTo>
                        <a:pt x="74" y="280"/>
                        <a:pt x="73" y="280"/>
                        <a:pt x="71" y="280"/>
                      </a:cubicBezTo>
                      <a:cubicBezTo>
                        <a:pt x="71" y="280"/>
                        <a:pt x="71" y="280"/>
                        <a:pt x="71" y="280"/>
                      </a:cubicBezTo>
                      <a:cubicBezTo>
                        <a:pt x="32" y="280"/>
                        <a:pt x="0" y="246"/>
                        <a:pt x="0" y="205"/>
                      </a:cubicBezTo>
                      <a:cubicBezTo>
                        <a:pt x="0" y="205"/>
                        <a:pt x="0" y="205"/>
                        <a:pt x="0" y="205"/>
                      </a:cubicBezTo>
                      <a:cubicBezTo>
                        <a:pt x="0" y="164"/>
                        <a:pt x="32" y="131"/>
                        <a:pt x="71" y="131"/>
                      </a:cubicBezTo>
                      <a:cubicBezTo>
                        <a:pt x="71" y="131"/>
                        <a:pt x="71" y="131"/>
                        <a:pt x="71" y="131"/>
                      </a:cubicBezTo>
                      <a:cubicBezTo>
                        <a:pt x="73" y="131"/>
                        <a:pt x="75" y="131"/>
                        <a:pt x="76" y="131"/>
                      </a:cubicBezTo>
                      <a:cubicBezTo>
                        <a:pt x="76" y="131"/>
                        <a:pt x="76" y="131"/>
                        <a:pt x="76" y="131"/>
                      </a:cubicBezTo>
                      <a:cubicBezTo>
                        <a:pt x="92" y="91"/>
                        <a:pt x="133" y="62"/>
                        <a:pt x="181" y="62"/>
                      </a:cubicBezTo>
                      <a:cubicBezTo>
                        <a:pt x="181" y="62"/>
                        <a:pt x="181" y="62"/>
                        <a:pt x="181" y="62"/>
                      </a:cubicBezTo>
                      <a:cubicBezTo>
                        <a:pt x="196" y="62"/>
                        <a:pt x="210" y="65"/>
                        <a:pt x="223" y="70"/>
                      </a:cubicBezTo>
                      <a:cubicBezTo>
                        <a:pt x="223" y="70"/>
                        <a:pt x="223" y="70"/>
                        <a:pt x="223" y="70"/>
                      </a:cubicBezTo>
                      <a:cubicBezTo>
                        <a:pt x="237" y="29"/>
                        <a:pt x="276" y="0"/>
                        <a:pt x="321" y="0"/>
                      </a:cubicBezTo>
                      <a:cubicBezTo>
                        <a:pt x="321" y="0"/>
                        <a:pt x="321" y="0"/>
                        <a:pt x="321" y="0"/>
                      </a:cubicBezTo>
                      <a:cubicBezTo>
                        <a:pt x="368" y="0"/>
                        <a:pt x="408" y="32"/>
                        <a:pt x="421" y="75"/>
                      </a:cubicBezTo>
                      <a:cubicBezTo>
                        <a:pt x="421" y="75"/>
                        <a:pt x="421" y="75"/>
                        <a:pt x="421" y="75"/>
                      </a:cubicBezTo>
                      <a:cubicBezTo>
                        <a:pt x="436" y="67"/>
                        <a:pt x="454" y="62"/>
                        <a:pt x="474" y="62"/>
                      </a:cubicBezTo>
                      <a:cubicBezTo>
                        <a:pt x="474" y="62"/>
                        <a:pt x="474" y="62"/>
                        <a:pt x="474" y="62"/>
                      </a:cubicBezTo>
                      <a:cubicBezTo>
                        <a:pt x="522" y="62"/>
                        <a:pt x="564" y="91"/>
                        <a:pt x="579" y="132"/>
                      </a:cubicBezTo>
                      <a:cubicBezTo>
                        <a:pt x="579" y="132"/>
                        <a:pt x="579" y="132"/>
                        <a:pt x="579" y="132"/>
                      </a:cubicBezTo>
                      <a:cubicBezTo>
                        <a:pt x="583" y="131"/>
                        <a:pt x="588" y="131"/>
                        <a:pt x="593" y="131"/>
                      </a:cubicBezTo>
                      <a:cubicBezTo>
                        <a:pt x="593" y="131"/>
                        <a:pt x="593" y="131"/>
                        <a:pt x="593" y="131"/>
                      </a:cubicBezTo>
                      <a:cubicBezTo>
                        <a:pt x="593" y="135"/>
                        <a:pt x="593" y="135"/>
                        <a:pt x="593" y="135"/>
                      </a:cubicBezTo>
                      <a:cubicBezTo>
                        <a:pt x="593" y="139"/>
                        <a:pt x="593" y="139"/>
                        <a:pt x="593" y="139"/>
                      </a:cubicBezTo>
                      <a:cubicBezTo>
                        <a:pt x="588" y="139"/>
                        <a:pt x="582" y="139"/>
                        <a:pt x="577" y="141"/>
                      </a:cubicBezTo>
                      <a:cubicBezTo>
                        <a:pt x="577" y="141"/>
                        <a:pt x="577" y="141"/>
                        <a:pt x="577" y="141"/>
                      </a:cubicBezTo>
                      <a:cubicBezTo>
                        <a:pt x="574" y="142"/>
                        <a:pt x="574" y="142"/>
                        <a:pt x="574" y="142"/>
                      </a:cubicBezTo>
                      <a:cubicBezTo>
                        <a:pt x="573" y="138"/>
                        <a:pt x="573" y="138"/>
                        <a:pt x="573" y="138"/>
                      </a:cubicBezTo>
                      <a:cubicBezTo>
                        <a:pt x="560" y="99"/>
                        <a:pt x="520" y="70"/>
                        <a:pt x="474" y="70"/>
                      </a:cubicBezTo>
                      <a:cubicBezTo>
                        <a:pt x="474" y="70"/>
                        <a:pt x="474" y="70"/>
                        <a:pt x="474" y="70"/>
                      </a:cubicBezTo>
                      <a:cubicBezTo>
                        <a:pt x="454" y="70"/>
                        <a:pt x="436" y="75"/>
                        <a:pt x="420" y="84"/>
                      </a:cubicBezTo>
                      <a:cubicBezTo>
                        <a:pt x="420" y="84"/>
                        <a:pt x="420" y="84"/>
                        <a:pt x="420" y="84"/>
                      </a:cubicBezTo>
                      <a:cubicBezTo>
                        <a:pt x="416" y="87"/>
                        <a:pt x="416" y="87"/>
                        <a:pt x="416" y="87"/>
                      </a:cubicBezTo>
                      <a:cubicBezTo>
                        <a:pt x="414" y="82"/>
                        <a:pt x="414" y="82"/>
                        <a:pt x="414" y="82"/>
                      </a:cubicBezTo>
                      <a:cubicBezTo>
                        <a:pt x="404" y="39"/>
                        <a:pt x="366" y="8"/>
                        <a:pt x="321" y="8"/>
                      </a:cubicBezTo>
                      <a:cubicBezTo>
                        <a:pt x="321" y="8"/>
                        <a:pt x="321" y="8"/>
                        <a:pt x="321" y="8"/>
                      </a:cubicBezTo>
                      <a:cubicBezTo>
                        <a:pt x="278" y="8"/>
                        <a:pt x="241" y="37"/>
                        <a:pt x="229" y="76"/>
                      </a:cubicBezTo>
                      <a:cubicBezTo>
                        <a:pt x="229" y="76"/>
                        <a:pt x="229" y="76"/>
                        <a:pt x="229" y="76"/>
                      </a:cubicBezTo>
                      <a:cubicBezTo>
                        <a:pt x="228" y="80"/>
                        <a:pt x="228" y="80"/>
                        <a:pt x="228" y="80"/>
                      </a:cubicBezTo>
                      <a:cubicBezTo>
                        <a:pt x="224" y="79"/>
                        <a:pt x="224" y="79"/>
                        <a:pt x="224" y="79"/>
                      </a:cubicBezTo>
                      <a:cubicBezTo>
                        <a:pt x="211" y="73"/>
                        <a:pt x="196" y="70"/>
                        <a:pt x="181" y="70"/>
                      </a:cubicBezTo>
                      <a:cubicBezTo>
                        <a:pt x="181" y="70"/>
                        <a:pt x="181" y="70"/>
                        <a:pt x="181" y="70"/>
                      </a:cubicBezTo>
                      <a:cubicBezTo>
                        <a:pt x="135" y="70"/>
                        <a:pt x="96" y="98"/>
                        <a:pt x="83" y="136"/>
                      </a:cubicBezTo>
                      <a:cubicBezTo>
                        <a:pt x="83" y="136"/>
                        <a:pt x="83" y="136"/>
                        <a:pt x="83" y="136"/>
                      </a:cubicBezTo>
                      <a:cubicBezTo>
                        <a:pt x="82" y="139"/>
                        <a:pt x="82" y="139"/>
                        <a:pt x="82" y="139"/>
                      </a:cubicBezTo>
                      <a:cubicBezTo>
                        <a:pt x="79" y="139"/>
                        <a:pt x="79" y="139"/>
                        <a:pt x="79" y="139"/>
                      </a:cubicBezTo>
                      <a:cubicBezTo>
                        <a:pt x="76" y="139"/>
                        <a:pt x="74" y="139"/>
                        <a:pt x="71" y="139"/>
                      </a:cubicBezTo>
                      <a:cubicBezTo>
                        <a:pt x="71" y="139"/>
                        <a:pt x="71" y="139"/>
                        <a:pt x="71" y="139"/>
                      </a:cubicBezTo>
                      <a:cubicBezTo>
                        <a:pt x="36" y="139"/>
                        <a:pt x="8" y="168"/>
                        <a:pt x="8" y="205"/>
                      </a:cubicBezTo>
                      <a:cubicBezTo>
                        <a:pt x="8" y="205"/>
                        <a:pt x="8" y="205"/>
                        <a:pt x="8" y="205"/>
                      </a:cubicBezTo>
                      <a:cubicBezTo>
                        <a:pt x="8" y="242"/>
                        <a:pt x="36" y="272"/>
                        <a:pt x="71" y="272"/>
                      </a:cubicBezTo>
                      <a:cubicBezTo>
                        <a:pt x="71" y="272"/>
                        <a:pt x="71" y="272"/>
                        <a:pt x="71" y="272"/>
                      </a:cubicBezTo>
                      <a:cubicBezTo>
                        <a:pt x="74" y="272"/>
                        <a:pt x="76" y="272"/>
                        <a:pt x="78" y="272"/>
                      </a:cubicBezTo>
                      <a:cubicBezTo>
                        <a:pt x="78" y="272"/>
                        <a:pt x="78" y="272"/>
                        <a:pt x="78" y="272"/>
                      </a:cubicBezTo>
                      <a:cubicBezTo>
                        <a:pt x="82" y="271"/>
                        <a:pt x="82" y="271"/>
                        <a:pt x="82" y="271"/>
                      </a:cubicBezTo>
                      <a:cubicBezTo>
                        <a:pt x="82" y="275"/>
                        <a:pt x="82" y="275"/>
                        <a:pt x="82" y="275"/>
                      </a:cubicBezTo>
                      <a:cubicBezTo>
                        <a:pt x="94" y="316"/>
                        <a:pt x="134" y="348"/>
                        <a:pt x="183" y="348"/>
                      </a:cubicBezTo>
                      <a:cubicBezTo>
                        <a:pt x="183" y="348"/>
                        <a:pt x="183" y="348"/>
                        <a:pt x="183" y="348"/>
                      </a:cubicBezTo>
                      <a:cubicBezTo>
                        <a:pt x="204" y="348"/>
                        <a:pt x="224" y="342"/>
                        <a:pt x="241" y="331"/>
                      </a:cubicBezTo>
                      <a:cubicBezTo>
                        <a:pt x="241" y="331"/>
                        <a:pt x="241" y="331"/>
                        <a:pt x="241" y="331"/>
                      </a:cubicBezTo>
                      <a:cubicBezTo>
                        <a:pt x="244" y="329"/>
                        <a:pt x="244" y="329"/>
                        <a:pt x="244" y="329"/>
                      </a:cubicBezTo>
                      <a:cubicBezTo>
                        <a:pt x="246" y="332"/>
                        <a:pt x="246" y="332"/>
                        <a:pt x="246" y="332"/>
                      </a:cubicBezTo>
                      <a:cubicBezTo>
                        <a:pt x="266" y="359"/>
                        <a:pt x="301" y="378"/>
                        <a:pt x="342" y="378"/>
                      </a:cubicBezTo>
                      <a:cubicBezTo>
                        <a:pt x="342" y="378"/>
                        <a:pt x="342" y="378"/>
                        <a:pt x="342" y="378"/>
                      </a:cubicBezTo>
                      <a:cubicBezTo>
                        <a:pt x="377" y="378"/>
                        <a:pt x="409" y="363"/>
                        <a:pt x="430" y="341"/>
                      </a:cubicBezTo>
                      <a:cubicBezTo>
                        <a:pt x="430" y="341"/>
                        <a:pt x="430" y="341"/>
                        <a:pt x="430" y="341"/>
                      </a:cubicBezTo>
                      <a:cubicBezTo>
                        <a:pt x="432" y="339"/>
                        <a:pt x="432" y="339"/>
                        <a:pt x="432" y="339"/>
                      </a:cubicBezTo>
                      <a:cubicBezTo>
                        <a:pt x="434" y="340"/>
                        <a:pt x="434" y="340"/>
                        <a:pt x="434" y="340"/>
                      </a:cubicBezTo>
                      <a:cubicBezTo>
                        <a:pt x="446" y="345"/>
                        <a:pt x="460" y="348"/>
                        <a:pt x="474" y="348"/>
                      </a:cubicBezTo>
                      <a:cubicBezTo>
                        <a:pt x="474" y="348"/>
                        <a:pt x="474" y="348"/>
                        <a:pt x="474" y="348"/>
                      </a:cubicBezTo>
                      <a:cubicBezTo>
                        <a:pt x="523" y="348"/>
                        <a:pt x="564" y="316"/>
                        <a:pt x="574" y="273"/>
                      </a:cubicBezTo>
                      <a:cubicBezTo>
                        <a:pt x="574" y="273"/>
                        <a:pt x="574" y="273"/>
                        <a:pt x="574" y="273"/>
                      </a:cubicBezTo>
                      <a:cubicBezTo>
                        <a:pt x="575" y="269"/>
                        <a:pt x="575" y="269"/>
                        <a:pt x="575" y="269"/>
                      </a:cubicBezTo>
                      <a:cubicBezTo>
                        <a:pt x="579" y="270"/>
                        <a:pt x="579" y="270"/>
                        <a:pt x="579" y="270"/>
                      </a:cubicBezTo>
                      <a:cubicBezTo>
                        <a:pt x="584" y="271"/>
                        <a:pt x="588" y="272"/>
                        <a:pt x="593" y="272"/>
                      </a:cubicBezTo>
                      <a:cubicBezTo>
                        <a:pt x="593" y="272"/>
                        <a:pt x="593" y="272"/>
                        <a:pt x="593" y="272"/>
                      </a:cubicBezTo>
                      <a:cubicBezTo>
                        <a:pt x="628" y="272"/>
                        <a:pt x="656" y="242"/>
                        <a:pt x="656" y="205"/>
                      </a:cubicBezTo>
                      <a:cubicBezTo>
                        <a:pt x="656" y="205"/>
                        <a:pt x="656" y="205"/>
                        <a:pt x="656" y="205"/>
                      </a:cubicBezTo>
                      <a:cubicBezTo>
                        <a:pt x="656" y="168"/>
                        <a:pt x="628" y="139"/>
                        <a:pt x="593" y="139"/>
                      </a:cubicBezTo>
                      <a:cubicBezTo>
                        <a:pt x="593" y="139"/>
                        <a:pt x="593" y="139"/>
                        <a:pt x="593" y="139"/>
                      </a:cubicBezTo>
                      <a:cubicBezTo>
                        <a:pt x="593" y="135"/>
                        <a:pt x="593" y="135"/>
                        <a:pt x="593" y="135"/>
                      </a:cubicBezTo>
                      <a:cubicBezTo>
                        <a:pt x="593" y="131"/>
                        <a:pt x="593" y="131"/>
                        <a:pt x="593" y="131"/>
                      </a:cubicBezTo>
                      <a:cubicBezTo>
                        <a:pt x="633" y="131"/>
                        <a:pt x="664" y="164"/>
                        <a:pt x="664" y="205"/>
                      </a:cubicBezTo>
                      <a:cubicBezTo>
                        <a:pt x="664" y="205"/>
                        <a:pt x="664" y="205"/>
                        <a:pt x="664" y="205"/>
                      </a:cubicBezTo>
                      <a:cubicBezTo>
                        <a:pt x="664" y="246"/>
                        <a:pt x="633" y="280"/>
                        <a:pt x="593" y="280"/>
                      </a:cubicBezTo>
                      <a:cubicBezTo>
                        <a:pt x="593" y="280"/>
                        <a:pt x="593" y="280"/>
                        <a:pt x="593" y="280"/>
                      </a:cubicBezTo>
                      <a:cubicBezTo>
                        <a:pt x="589" y="280"/>
                        <a:pt x="585" y="280"/>
                        <a:pt x="581" y="279"/>
                      </a:cubicBezTo>
                      <a:cubicBezTo>
                        <a:pt x="581" y="279"/>
                        <a:pt x="581" y="279"/>
                        <a:pt x="581" y="279"/>
                      </a:cubicBezTo>
                      <a:cubicBezTo>
                        <a:pt x="568" y="323"/>
                        <a:pt x="525" y="356"/>
                        <a:pt x="474" y="356"/>
                      </a:cubicBezTo>
                      <a:cubicBezTo>
                        <a:pt x="474" y="356"/>
                        <a:pt x="474" y="356"/>
                        <a:pt x="474" y="356"/>
                      </a:cubicBezTo>
                      <a:cubicBezTo>
                        <a:pt x="460" y="356"/>
                        <a:pt x="446" y="353"/>
                        <a:pt x="434" y="349"/>
                      </a:cubicBezTo>
                      <a:cubicBezTo>
                        <a:pt x="434" y="349"/>
                        <a:pt x="434" y="349"/>
                        <a:pt x="434" y="349"/>
                      </a:cubicBezTo>
                      <a:cubicBezTo>
                        <a:pt x="412" y="371"/>
                        <a:pt x="379" y="386"/>
                        <a:pt x="342" y="386"/>
                      </a:cubicBezTo>
                      <a:cubicBezTo>
                        <a:pt x="342" y="386"/>
                        <a:pt x="342" y="386"/>
                        <a:pt x="342" y="386"/>
                      </a:cubicBezTo>
                      <a:cubicBezTo>
                        <a:pt x="300" y="386"/>
                        <a:pt x="264" y="368"/>
                        <a:pt x="242" y="340"/>
                      </a:cubicBezTo>
                      <a:close/>
                    </a:path>
                  </a:pathLst>
                </a:custGeom>
                <a:solidFill>
                  <a:srgbClr val="FFFFFF">
                    <a:alpha val="50195"/>
                  </a:srgbClr>
                </a:solidFill>
                <a:ln w="9525">
                  <a:noFill/>
                  <a:round/>
                  <a:headEnd/>
                  <a:tailEnd/>
                </a:ln>
              </p:spPr>
              <p:txBody>
                <a:bodyPr>
                  <a:prstTxWarp prst="textNoShape">
                    <a:avLst/>
                  </a:prstTxWarp>
                </a:bodyPr>
                <a:lstStyle/>
                <a:p>
                  <a:endParaRPr lang="en-US"/>
                </a:p>
              </p:txBody>
            </p:sp>
            <p:sp>
              <p:nvSpPr>
                <p:cNvPr id="2370" name="Freeform 156"/>
                <p:cNvSpPr>
                  <a:spLocks/>
                </p:cNvSpPr>
                <p:nvPr/>
              </p:nvSpPr>
              <p:spPr bwMode="auto">
                <a:xfrm>
                  <a:off x="4046" y="518"/>
                  <a:ext cx="392" cy="156"/>
                </a:xfrm>
                <a:custGeom>
                  <a:avLst/>
                  <a:gdLst>
                    <a:gd name="T0" fmla="*/ 0 w 166"/>
                    <a:gd name="T1" fmla="*/ 1803231643 h 66"/>
                    <a:gd name="T2" fmla="*/ 2147483647 w 166"/>
                    <a:gd name="T3" fmla="*/ 439276349 h 66"/>
                    <a:gd name="T4" fmla="*/ 2147483647 w 166"/>
                    <a:gd name="T5" fmla="*/ 1955815418 h 66"/>
                    <a:gd name="T6" fmla="*/ 2147483647 w 166"/>
                    <a:gd name="T7" fmla="*/ 0 h 66"/>
                    <a:gd name="T8" fmla="*/ 0 w 166"/>
                    <a:gd name="T9" fmla="*/ 1803231643 h 66"/>
                    <a:gd name="T10" fmla="*/ 0 60000 65536"/>
                    <a:gd name="T11" fmla="*/ 0 60000 65536"/>
                    <a:gd name="T12" fmla="*/ 0 60000 65536"/>
                    <a:gd name="T13" fmla="*/ 0 60000 65536"/>
                    <a:gd name="T14" fmla="*/ 0 60000 65536"/>
                    <a:gd name="T15" fmla="*/ 0 w 166"/>
                    <a:gd name="T16" fmla="*/ 0 h 66"/>
                    <a:gd name="T17" fmla="*/ 166 w 166"/>
                    <a:gd name="T18" fmla="*/ 66 h 66"/>
                  </a:gdLst>
                  <a:ahLst/>
                  <a:cxnLst>
                    <a:cxn ang="T10">
                      <a:pos x="T0" y="T1"/>
                    </a:cxn>
                    <a:cxn ang="T11">
                      <a:pos x="T2" y="T3"/>
                    </a:cxn>
                    <a:cxn ang="T12">
                      <a:pos x="T4" y="T5"/>
                    </a:cxn>
                    <a:cxn ang="T13">
                      <a:pos x="T6" y="T7"/>
                    </a:cxn>
                    <a:cxn ang="T14">
                      <a:pos x="T8" y="T9"/>
                    </a:cxn>
                  </a:cxnLst>
                  <a:rect l="T15" t="T16" r="T17" b="T18"/>
                  <a:pathLst>
                    <a:path w="166" h="66">
                      <a:moveTo>
                        <a:pt x="0" y="61"/>
                      </a:moveTo>
                      <a:cubicBezTo>
                        <a:pt x="7" y="43"/>
                        <a:pt x="43" y="15"/>
                        <a:pt x="82" y="15"/>
                      </a:cubicBezTo>
                      <a:cubicBezTo>
                        <a:pt x="122" y="15"/>
                        <a:pt x="159" y="43"/>
                        <a:pt x="166" y="66"/>
                      </a:cubicBezTo>
                      <a:cubicBezTo>
                        <a:pt x="156" y="28"/>
                        <a:pt x="122" y="0"/>
                        <a:pt x="82" y="0"/>
                      </a:cubicBezTo>
                      <a:cubicBezTo>
                        <a:pt x="43" y="0"/>
                        <a:pt x="11" y="26"/>
                        <a:pt x="0" y="61"/>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2371" name="Freeform 157"/>
                <p:cNvSpPr>
                  <a:spLocks/>
                </p:cNvSpPr>
                <p:nvPr/>
              </p:nvSpPr>
              <p:spPr bwMode="auto">
                <a:xfrm>
                  <a:off x="3729" y="660"/>
                  <a:ext cx="343" cy="137"/>
                </a:xfrm>
                <a:custGeom>
                  <a:avLst/>
                  <a:gdLst>
                    <a:gd name="T0" fmla="*/ 0 w 145"/>
                    <a:gd name="T1" fmla="*/ 1545676042 h 58"/>
                    <a:gd name="T2" fmla="*/ 2147483647 w 145"/>
                    <a:gd name="T3" fmla="*/ 408627767 h 58"/>
                    <a:gd name="T4" fmla="*/ 2147483647 w 145"/>
                    <a:gd name="T5" fmla="*/ 1696688046 h 58"/>
                    <a:gd name="T6" fmla="*/ 2147483647 w 145"/>
                    <a:gd name="T7" fmla="*/ 0 h 58"/>
                    <a:gd name="T8" fmla="*/ 0 w 145"/>
                    <a:gd name="T9" fmla="*/ 1545676042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2372" name="Freeform 158"/>
                <p:cNvSpPr>
                  <a:spLocks/>
                </p:cNvSpPr>
                <p:nvPr/>
              </p:nvSpPr>
              <p:spPr bwMode="auto">
                <a:xfrm>
                  <a:off x="4447" y="660"/>
                  <a:ext cx="343" cy="137"/>
                </a:xfrm>
                <a:custGeom>
                  <a:avLst/>
                  <a:gdLst>
                    <a:gd name="T0" fmla="*/ 0 w 145"/>
                    <a:gd name="T1" fmla="*/ 1545676042 h 58"/>
                    <a:gd name="T2" fmla="*/ 2147483647 w 145"/>
                    <a:gd name="T3" fmla="*/ 408627767 h 58"/>
                    <a:gd name="T4" fmla="*/ 2147483647 w 145"/>
                    <a:gd name="T5" fmla="*/ 1696688046 h 58"/>
                    <a:gd name="T6" fmla="*/ 2147483647 w 145"/>
                    <a:gd name="T7" fmla="*/ 0 h 58"/>
                    <a:gd name="T8" fmla="*/ 0 w 145"/>
                    <a:gd name="T9" fmla="*/ 1545676042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grpSp>
          <p:sp>
            <p:nvSpPr>
              <p:cNvPr id="2366" name="TextBox 25"/>
              <p:cNvSpPr txBox="1">
                <a:spLocks noChangeArrowheads="1"/>
              </p:cNvSpPr>
              <p:nvPr/>
            </p:nvSpPr>
            <p:spPr bwMode="auto">
              <a:xfrm>
                <a:off x="-809" y="2166"/>
                <a:ext cx="650" cy="73"/>
              </a:xfrm>
              <a:prstGeom prst="rect">
                <a:avLst/>
              </a:prstGeom>
              <a:noFill/>
              <a:ln w="9525">
                <a:noFill/>
                <a:miter lim="800000"/>
                <a:headEnd/>
                <a:tailEnd/>
              </a:ln>
            </p:spPr>
            <p:txBody>
              <a:bodyPr wrap="square">
                <a:prstTxWarp prst="textNoShape">
                  <a:avLst/>
                </a:prstTxWarp>
                <a:spAutoFit/>
              </a:bodyPr>
              <a:lstStyle/>
              <a:p>
                <a:pPr algn="ctr">
                  <a:spcAft>
                    <a:spcPts val="600"/>
                  </a:spcAft>
                </a:pPr>
                <a:endParaRPr lang="en-US" sz="1200" dirty="0">
                  <a:solidFill>
                    <a:schemeClr val="bg2"/>
                  </a:solidFill>
                  <a:ea typeface="Arial" pitchFamily="31" charset="0"/>
                  <a:cs typeface="Arial" pitchFamily="31" charset="0"/>
                </a:endParaRPr>
              </a:p>
            </p:txBody>
          </p:sp>
        </p:grpSp>
        <p:sp>
          <p:nvSpPr>
            <p:cNvPr id="2374" name="Text Box 12"/>
            <p:cNvSpPr txBox="1">
              <a:spLocks noChangeArrowheads="1"/>
            </p:cNvSpPr>
            <p:nvPr/>
          </p:nvSpPr>
          <p:spPr bwMode="auto">
            <a:xfrm>
              <a:off x="1530435" y="4442991"/>
              <a:ext cx="1603375" cy="150070"/>
            </a:xfrm>
            <a:prstGeom prst="rect">
              <a:avLst/>
            </a:prstGeom>
            <a:noFill/>
            <a:ln w="9525">
              <a:noFill/>
              <a:miter lim="800000"/>
              <a:headEnd/>
              <a:tailEnd/>
            </a:ln>
          </p:spPr>
          <p:txBody>
            <a:bodyPr lIns="82124" tIns="41061" rIns="82124" bIns="41061">
              <a:prstTxWarp prst="textNoShape">
                <a:avLst/>
              </a:prstTxWarp>
              <a:spAutoFit/>
            </a:bodyPr>
            <a:lstStyle/>
            <a:p>
              <a:pPr algn="ctr" defTabSz="814388">
                <a:spcBef>
                  <a:spcPct val="50000"/>
                </a:spcBef>
              </a:pPr>
              <a:endParaRPr lang="en-US" sz="1400" dirty="0"/>
            </a:p>
          </p:txBody>
        </p:sp>
      </p:grpSp>
      <p:sp>
        <p:nvSpPr>
          <p:cNvPr id="2408" name="Rectangle 2407"/>
          <p:cNvSpPr/>
          <p:nvPr/>
        </p:nvSpPr>
        <p:spPr bwMode="auto">
          <a:xfrm rot="10800000">
            <a:off x="4271123" y="5381624"/>
            <a:ext cx="877442" cy="1181096"/>
          </a:xfrm>
          <a:prstGeom prst="rect">
            <a:avLst/>
          </a:prstGeom>
          <a:gradFill rotWithShape="1">
            <a:gsLst>
              <a:gs pos="0">
                <a:srgbClr val="000000">
                  <a:alpha val="0"/>
                </a:srgbClr>
              </a:gs>
              <a:gs pos="100000">
                <a:srgbClr val="000000">
                  <a:alpha val="83000"/>
                </a:srgbClr>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defTabSz="814388" eaLnBrk="0" fontAlgn="base" hangingPunct="0">
              <a:lnSpc>
                <a:spcPct val="90000"/>
              </a:lnSpc>
              <a:spcBef>
                <a:spcPct val="0"/>
              </a:spcBef>
              <a:spcAft>
                <a:spcPct val="0"/>
              </a:spcAft>
            </a:pPr>
            <a:endParaRPr lang="en-US" sz="2800" kern="0" smtClean="0">
              <a:solidFill>
                <a:srgbClr val="62D1FE"/>
              </a:solidFill>
              <a:ea typeface="ＭＳ Ｐゴシック" pitchFamily="34" charset="-128"/>
            </a:endParaRPr>
          </a:p>
        </p:txBody>
      </p:sp>
      <p:grpSp>
        <p:nvGrpSpPr>
          <p:cNvPr id="10" name="Group 2389"/>
          <p:cNvGrpSpPr/>
          <p:nvPr/>
        </p:nvGrpSpPr>
        <p:grpSpPr>
          <a:xfrm>
            <a:off x="4203575" y="4803163"/>
            <a:ext cx="1005240" cy="1005236"/>
            <a:chOff x="4203575" y="9064013"/>
            <a:chExt cx="1005240" cy="1005236"/>
          </a:xfrm>
        </p:grpSpPr>
        <p:sp>
          <p:nvSpPr>
            <p:cNvPr id="2387" name="Oval 2386"/>
            <p:cNvSpPr/>
            <p:nvPr/>
          </p:nvSpPr>
          <p:spPr bwMode="auto">
            <a:xfrm>
              <a:off x="4203575" y="9064013"/>
              <a:ext cx="1005240" cy="1005236"/>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388" name="Oval 193"/>
            <p:cNvSpPr>
              <a:spLocks noChangeArrowheads="1"/>
            </p:cNvSpPr>
            <p:nvPr/>
          </p:nvSpPr>
          <p:spPr bwMode="auto">
            <a:xfrm flipH="1">
              <a:off x="4280123" y="9134784"/>
              <a:ext cx="852143" cy="866584"/>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89" name="Oval 2388"/>
            <p:cNvSpPr/>
            <p:nvPr/>
          </p:nvSpPr>
          <p:spPr>
            <a:xfrm>
              <a:off x="4334720" y="9204681"/>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77" name="Picture 2"/>
            <p:cNvPicPr>
              <a:picLocks noChangeAspect="1" noChangeArrowheads="1"/>
            </p:cNvPicPr>
            <p:nvPr/>
          </p:nvPicPr>
          <p:blipFill>
            <a:blip r:embed="rId6" cstate="print"/>
            <a:srcRect/>
            <a:stretch>
              <a:fillRect/>
            </a:stretch>
          </p:blipFill>
          <p:spPr bwMode="auto">
            <a:xfrm>
              <a:off x="4366972" y="9528608"/>
              <a:ext cx="666990" cy="143214"/>
            </a:xfrm>
            <a:prstGeom prst="rect">
              <a:avLst/>
            </a:prstGeom>
            <a:noFill/>
            <a:ln w="9525">
              <a:noFill/>
              <a:miter lim="800000"/>
              <a:headEnd/>
              <a:tailEnd/>
            </a:ln>
            <a:effectLst/>
          </p:spPr>
        </p:pic>
      </p:grpSp>
      <p:sp>
        <p:nvSpPr>
          <p:cNvPr id="2391" name="Text Box 12"/>
          <p:cNvSpPr txBox="1">
            <a:spLocks noChangeArrowheads="1"/>
          </p:cNvSpPr>
          <p:nvPr/>
        </p:nvSpPr>
        <p:spPr bwMode="auto">
          <a:xfrm>
            <a:off x="3900536" y="5770886"/>
            <a:ext cx="1603375" cy="452256"/>
          </a:xfrm>
          <a:prstGeom prst="rect">
            <a:avLst/>
          </a:prstGeom>
          <a:noFill/>
          <a:ln w="9525">
            <a:noFill/>
            <a:miter lim="800000"/>
            <a:headEnd/>
            <a:tailEnd/>
          </a:ln>
        </p:spPr>
        <p:txBody>
          <a:bodyPr lIns="82124" tIns="41061" rIns="82124" bIns="41061">
            <a:prstTxWarp prst="textNoShape">
              <a:avLst/>
            </a:prstTxWarp>
            <a:spAutoFit/>
          </a:bodyPr>
          <a:lstStyle/>
          <a:p>
            <a:pPr algn="ctr" defTabSz="814388">
              <a:spcBef>
                <a:spcPct val="50000"/>
              </a:spcBef>
            </a:pPr>
            <a:r>
              <a:rPr lang="en-US" sz="1200" dirty="0" smtClean="0">
                <a:solidFill>
                  <a:srgbClr val="FFE429"/>
                </a:solidFill>
              </a:rPr>
              <a:t>Enterprise</a:t>
            </a:r>
            <a:br>
              <a:rPr lang="en-US" sz="1200" dirty="0" smtClean="0">
                <a:solidFill>
                  <a:srgbClr val="FFE429"/>
                </a:solidFill>
              </a:rPr>
            </a:br>
            <a:r>
              <a:rPr lang="en-US" sz="1200" dirty="0" smtClean="0">
                <a:solidFill>
                  <a:srgbClr val="FFE429"/>
                </a:solidFill>
              </a:rPr>
              <a:t>SaaS</a:t>
            </a:r>
          </a:p>
        </p:txBody>
      </p:sp>
      <p:sp>
        <p:nvSpPr>
          <p:cNvPr id="2409" name="Rectangle 2408"/>
          <p:cNvSpPr/>
          <p:nvPr/>
        </p:nvSpPr>
        <p:spPr bwMode="auto">
          <a:xfrm rot="10800000">
            <a:off x="4271123" y="3667124"/>
            <a:ext cx="877442" cy="1181096"/>
          </a:xfrm>
          <a:prstGeom prst="rect">
            <a:avLst/>
          </a:prstGeom>
          <a:gradFill rotWithShape="1">
            <a:gsLst>
              <a:gs pos="0">
                <a:srgbClr val="000000">
                  <a:alpha val="0"/>
                </a:srgbClr>
              </a:gs>
              <a:gs pos="100000">
                <a:srgbClr val="000000"/>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defTabSz="814388" eaLnBrk="0" fontAlgn="base" hangingPunct="0">
              <a:lnSpc>
                <a:spcPct val="90000"/>
              </a:lnSpc>
              <a:spcBef>
                <a:spcPct val="0"/>
              </a:spcBef>
              <a:spcAft>
                <a:spcPct val="0"/>
              </a:spcAft>
            </a:pPr>
            <a:endParaRPr lang="en-US" sz="2800" kern="0" smtClean="0">
              <a:solidFill>
                <a:srgbClr val="62D1FE"/>
              </a:solidFill>
              <a:ea typeface="ＭＳ Ｐゴシック" pitchFamily="34" charset="-128"/>
            </a:endParaRPr>
          </a:p>
        </p:txBody>
      </p:sp>
      <p:sp>
        <p:nvSpPr>
          <p:cNvPr id="2403" name="Text Box 12"/>
          <p:cNvSpPr txBox="1">
            <a:spLocks noChangeArrowheads="1"/>
          </p:cNvSpPr>
          <p:nvPr/>
        </p:nvSpPr>
        <p:spPr bwMode="auto">
          <a:xfrm>
            <a:off x="4171620" y="4056386"/>
            <a:ext cx="1030472" cy="267590"/>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a:spcBef>
                <a:spcPct val="50000"/>
              </a:spcBef>
            </a:pPr>
            <a:r>
              <a:rPr lang="en-US" sz="1200" dirty="0" smtClean="0">
                <a:solidFill>
                  <a:srgbClr val="FFE429"/>
                </a:solidFill>
              </a:rPr>
              <a:t>News</a:t>
            </a:r>
          </a:p>
        </p:txBody>
      </p:sp>
      <p:grpSp>
        <p:nvGrpSpPr>
          <p:cNvPr id="11" name="Group 2397"/>
          <p:cNvGrpSpPr/>
          <p:nvPr/>
        </p:nvGrpSpPr>
        <p:grpSpPr>
          <a:xfrm>
            <a:off x="4203575" y="3088663"/>
            <a:ext cx="1005240" cy="1005236"/>
            <a:chOff x="4203575" y="9064013"/>
            <a:chExt cx="1005240" cy="1005236"/>
          </a:xfrm>
        </p:grpSpPr>
        <p:sp>
          <p:nvSpPr>
            <p:cNvPr id="2399" name="Oval 2398"/>
            <p:cNvSpPr/>
            <p:nvPr/>
          </p:nvSpPr>
          <p:spPr bwMode="auto">
            <a:xfrm>
              <a:off x="4203575" y="9064013"/>
              <a:ext cx="1005240" cy="1005236"/>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400" name="Oval 193"/>
            <p:cNvSpPr>
              <a:spLocks noChangeArrowheads="1"/>
            </p:cNvSpPr>
            <p:nvPr/>
          </p:nvSpPr>
          <p:spPr bwMode="auto">
            <a:xfrm flipH="1">
              <a:off x="4280123" y="9134784"/>
              <a:ext cx="852143" cy="866584"/>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401" name="Oval 2400"/>
            <p:cNvSpPr/>
            <p:nvPr/>
          </p:nvSpPr>
          <p:spPr>
            <a:xfrm>
              <a:off x="4334720" y="9204681"/>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409"/>
          <p:cNvGrpSpPr/>
          <p:nvPr/>
        </p:nvGrpSpPr>
        <p:grpSpPr>
          <a:xfrm>
            <a:off x="1920137" y="3418863"/>
            <a:ext cx="975463" cy="899137"/>
            <a:chOff x="4203575" y="9064013"/>
            <a:chExt cx="1005240" cy="1005236"/>
          </a:xfrm>
        </p:grpSpPr>
        <p:sp>
          <p:nvSpPr>
            <p:cNvPr id="2411" name="Oval 2410"/>
            <p:cNvSpPr/>
            <p:nvPr/>
          </p:nvSpPr>
          <p:spPr bwMode="auto">
            <a:xfrm>
              <a:off x="4203575" y="9064013"/>
              <a:ext cx="1005240" cy="1005236"/>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412" name="Oval 193"/>
            <p:cNvSpPr>
              <a:spLocks noChangeArrowheads="1"/>
            </p:cNvSpPr>
            <p:nvPr/>
          </p:nvSpPr>
          <p:spPr bwMode="auto">
            <a:xfrm flipH="1">
              <a:off x="4280123" y="9134784"/>
              <a:ext cx="852143" cy="866584"/>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413" name="Oval 2412"/>
            <p:cNvSpPr/>
            <p:nvPr/>
          </p:nvSpPr>
          <p:spPr>
            <a:xfrm>
              <a:off x="4334720" y="9204681"/>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14" name="Picture 2"/>
          <p:cNvPicPr>
            <a:picLocks noChangeAspect="1" noChangeArrowheads="1"/>
          </p:cNvPicPr>
          <p:nvPr/>
        </p:nvPicPr>
        <p:blipFill>
          <a:blip r:embed="rId7" cstate="print"/>
          <a:srcRect/>
          <a:stretch>
            <a:fillRect/>
          </a:stretch>
        </p:blipFill>
        <p:spPr bwMode="auto">
          <a:xfrm>
            <a:off x="2065506" y="3789434"/>
            <a:ext cx="681750" cy="158342"/>
          </a:xfrm>
          <a:prstGeom prst="rect">
            <a:avLst/>
          </a:prstGeom>
          <a:noFill/>
          <a:ln w="9525">
            <a:noFill/>
            <a:miter lim="800000"/>
            <a:headEnd/>
            <a:tailEnd/>
          </a:ln>
        </p:spPr>
      </p:pic>
      <p:sp>
        <p:nvSpPr>
          <p:cNvPr id="2415" name="Rectangle 2414"/>
          <p:cNvSpPr/>
          <p:nvPr/>
        </p:nvSpPr>
        <p:spPr bwMode="auto">
          <a:xfrm rot="10800000">
            <a:off x="4271123" y="2138001"/>
            <a:ext cx="877442" cy="1181096"/>
          </a:xfrm>
          <a:prstGeom prst="rect">
            <a:avLst/>
          </a:prstGeom>
          <a:gradFill rotWithShape="1">
            <a:gsLst>
              <a:gs pos="0">
                <a:srgbClr val="000000">
                  <a:alpha val="0"/>
                </a:srgbClr>
              </a:gs>
              <a:gs pos="100000">
                <a:srgbClr val="000000"/>
              </a:gs>
            </a:gsLst>
            <a:lin ang="5400000" scaled="1"/>
          </a:gradFill>
          <a:ln w="9525" algn="ctr">
            <a:noFill/>
            <a:miter lim="800000"/>
            <a:headEnd/>
            <a:tailEnd/>
          </a:ln>
          <a:effectLst/>
        </p:spPr>
        <p:txBody>
          <a:bodyPr vert="horz" wrap="none" lIns="73025" tIns="36511" rIns="73025" bIns="36511" numCol="1" anchor="ctr" anchorCtr="0" compatLnSpc="1">
            <a:prstTxWarp prst="textNoShape">
              <a:avLst/>
            </a:prstTxWarp>
          </a:bodyPr>
          <a:lstStyle/>
          <a:p>
            <a:pPr defTabSz="814388" eaLnBrk="0" fontAlgn="base" hangingPunct="0">
              <a:lnSpc>
                <a:spcPct val="90000"/>
              </a:lnSpc>
              <a:spcBef>
                <a:spcPct val="0"/>
              </a:spcBef>
              <a:spcAft>
                <a:spcPct val="0"/>
              </a:spcAft>
            </a:pPr>
            <a:endParaRPr lang="en-US" sz="2800" kern="0" smtClean="0">
              <a:solidFill>
                <a:srgbClr val="62D1FE"/>
              </a:solidFill>
              <a:ea typeface="ＭＳ Ｐゴシック" pitchFamily="34" charset="-128"/>
            </a:endParaRPr>
          </a:p>
        </p:txBody>
      </p:sp>
      <p:sp>
        <p:nvSpPr>
          <p:cNvPr id="2416" name="Text Box 12"/>
          <p:cNvSpPr txBox="1">
            <a:spLocks noChangeArrowheads="1"/>
          </p:cNvSpPr>
          <p:nvPr/>
        </p:nvSpPr>
        <p:spPr bwMode="auto">
          <a:xfrm>
            <a:off x="4171620" y="2527263"/>
            <a:ext cx="1030472" cy="267590"/>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a:spcBef>
                <a:spcPct val="50000"/>
              </a:spcBef>
            </a:pPr>
            <a:r>
              <a:rPr lang="en-US" sz="1200" dirty="0" smtClean="0">
                <a:solidFill>
                  <a:srgbClr val="FFE429"/>
                </a:solidFill>
              </a:rPr>
              <a:t>Email</a:t>
            </a:r>
          </a:p>
        </p:txBody>
      </p:sp>
      <p:grpSp>
        <p:nvGrpSpPr>
          <p:cNvPr id="13" name="Group 2416"/>
          <p:cNvGrpSpPr/>
          <p:nvPr/>
        </p:nvGrpSpPr>
        <p:grpSpPr>
          <a:xfrm>
            <a:off x="4203575" y="1574641"/>
            <a:ext cx="1005240" cy="1005236"/>
            <a:chOff x="4203575" y="1574641"/>
            <a:chExt cx="1005240" cy="1005236"/>
          </a:xfrm>
        </p:grpSpPr>
        <p:sp>
          <p:nvSpPr>
            <p:cNvPr id="2379" name="Oval 2378"/>
            <p:cNvSpPr/>
            <p:nvPr/>
          </p:nvSpPr>
          <p:spPr bwMode="auto">
            <a:xfrm>
              <a:off x="4203575" y="1574641"/>
              <a:ext cx="1005240" cy="1005236"/>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2380" name="Oval 193"/>
            <p:cNvSpPr>
              <a:spLocks noChangeArrowheads="1"/>
            </p:cNvSpPr>
            <p:nvPr/>
          </p:nvSpPr>
          <p:spPr bwMode="auto">
            <a:xfrm flipH="1">
              <a:off x="4280123" y="1645412"/>
              <a:ext cx="852143" cy="866584"/>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2386" name="Oval 2385"/>
            <p:cNvSpPr/>
            <p:nvPr/>
          </p:nvSpPr>
          <p:spPr>
            <a:xfrm>
              <a:off x="4334720" y="1715309"/>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18" name="Picture 2"/>
          <p:cNvPicPr preferRelativeResize="0">
            <a:picLocks noChangeArrowheads="1"/>
          </p:cNvPicPr>
          <p:nvPr/>
        </p:nvPicPr>
        <p:blipFill>
          <a:blip r:embed="rId8" cstate="print"/>
          <a:srcRect l="3016" t="1993" r="4210" b="3762"/>
          <a:stretch>
            <a:fillRect/>
          </a:stretch>
        </p:blipFill>
        <p:spPr bwMode="auto">
          <a:xfrm>
            <a:off x="4333794" y="1705856"/>
            <a:ext cx="758952" cy="758952"/>
          </a:xfrm>
          <a:prstGeom prst="ellipse">
            <a:avLst/>
          </a:prstGeom>
          <a:noFill/>
          <a:ln>
            <a:noFill/>
          </a:ln>
        </p:spPr>
      </p:pic>
      <p:pic>
        <p:nvPicPr>
          <p:cNvPr id="2419" name="Picture 5"/>
          <p:cNvPicPr preferRelativeResize="0">
            <a:picLocks/>
          </p:cNvPicPr>
          <p:nvPr/>
        </p:nvPicPr>
        <p:blipFill>
          <a:blip r:embed="rId9" cstate="print"/>
          <a:srcRect t="2698" r="2638" b="2288"/>
          <a:stretch>
            <a:fillRect/>
          </a:stretch>
        </p:blipFill>
        <p:spPr bwMode="auto">
          <a:xfrm>
            <a:off x="4332415" y="3211925"/>
            <a:ext cx="758952" cy="758952"/>
          </a:xfrm>
          <a:prstGeom prst="ellipse">
            <a:avLst/>
          </a:prstGeom>
          <a:noFill/>
          <a:ln>
            <a:noFill/>
          </a:ln>
        </p:spPr>
      </p:pic>
      <p:pic>
        <p:nvPicPr>
          <p:cNvPr id="758" name="Picture 29" descr="BIOSGN2">
            <a:hlinkClick r:id="rId10"/>
          </p:cNvPr>
          <p:cNvPicPr>
            <a:picLocks noChangeAspect="1" noChangeArrowheads="1"/>
          </p:cNvPicPr>
          <p:nvPr/>
        </p:nvPicPr>
        <p:blipFill>
          <a:blip r:embed="rId11" cstate="print"/>
          <a:srcRect l="17641" t="2348" r="19052" b="46812"/>
          <a:stretch>
            <a:fillRect/>
          </a:stretch>
        </p:blipFill>
        <p:spPr bwMode="auto">
          <a:xfrm>
            <a:off x="4553473" y="3432340"/>
            <a:ext cx="277396" cy="270247"/>
          </a:xfrm>
          <a:prstGeom prst="rect">
            <a:avLst/>
          </a:prstGeom>
          <a:noFill/>
          <a:ln w="19050">
            <a:solidFill>
              <a:srgbClr val="CB3333"/>
            </a:solidFill>
            <a:miter lim="800000"/>
            <a:headEnd/>
            <a:tailEnd/>
          </a:ln>
        </p:spPr>
      </p:pic>
      <p:pic>
        <p:nvPicPr>
          <p:cNvPr id="72706" name="Picture 2"/>
          <p:cNvPicPr>
            <a:picLocks noChangeAspect="1" noChangeArrowheads="1"/>
          </p:cNvPicPr>
          <p:nvPr/>
        </p:nvPicPr>
        <p:blipFill>
          <a:blip r:embed="rId12" cstate="print"/>
          <a:srcRect/>
          <a:stretch>
            <a:fillRect/>
          </a:stretch>
        </p:blipFill>
        <p:spPr bwMode="auto">
          <a:xfrm>
            <a:off x="0" y="3284985"/>
            <a:ext cx="5997981" cy="3573016"/>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ppt_x"/>
                                          </p:val>
                                        </p:tav>
                                        <p:tav tm="100000">
                                          <p:val>
                                            <p:strVal val="#ppt_x"/>
                                          </p:val>
                                        </p:tav>
                                      </p:tavLst>
                                    </p:anim>
                                    <p:anim calcmode="lin" valueType="num">
                                      <p:cBhvr additive="base">
                                        <p:cTn id="8" dur="500" fill="hold"/>
                                        <p:tgtEl>
                                          <p:spTgt spid="72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9702" y="188640"/>
            <a:ext cx="8588861" cy="838200"/>
          </a:xfrm>
        </p:spPr>
        <p:txBody>
          <a:bodyPr/>
          <a:lstStyle/>
          <a:p>
            <a:r>
              <a:rPr lang="ja-JP" altLang="en-US" dirty="0" smtClean="0"/>
              <a:t>ソリューション概要</a:t>
            </a:r>
            <a:endParaRPr lang="en-US" dirty="0" smtClean="0"/>
          </a:p>
        </p:txBody>
      </p:sp>
      <p:pic>
        <p:nvPicPr>
          <p:cNvPr id="20483" name="Picture 7" descr="overview.png"/>
          <p:cNvPicPr>
            <a:picLocks noChangeAspect="1"/>
          </p:cNvPicPr>
          <p:nvPr/>
        </p:nvPicPr>
        <p:blipFill>
          <a:blip r:embed="rId3" cstate="print"/>
          <a:srcRect/>
          <a:stretch>
            <a:fillRect/>
          </a:stretch>
        </p:blipFill>
        <p:spPr bwMode="auto">
          <a:xfrm>
            <a:off x="147638" y="1033463"/>
            <a:ext cx="8675687" cy="5091112"/>
          </a:xfrm>
          <a:prstGeom prst="rect">
            <a:avLst/>
          </a:prstGeom>
          <a:noFill/>
          <a:ln w="9525">
            <a:noFill/>
            <a:miter lim="800000"/>
            <a:headEnd/>
            <a:tailEnd/>
          </a:ln>
        </p:spPr>
      </p:pic>
      <p:sp>
        <p:nvSpPr>
          <p:cNvPr id="4" name="テキスト ボックス 3"/>
          <p:cNvSpPr txBox="1"/>
          <p:nvPr/>
        </p:nvSpPr>
        <p:spPr>
          <a:xfrm>
            <a:off x="4572000" y="476672"/>
            <a:ext cx="4320479" cy="646331"/>
          </a:xfrm>
          <a:prstGeom prst="rect">
            <a:avLst/>
          </a:prstGeom>
          <a:noFill/>
        </p:spPr>
        <p:txBody>
          <a:bodyPr wrap="square" rtlCol="0">
            <a:spAutoFit/>
          </a:bodyPr>
          <a:lstStyle/>
          <a:p>
            <a:r>
              <a:rPr lang="ja-JP" altLang="en-US" dirty="0" smtClean="0"/>
              <a:t>簡単に言えば、クラウド型</a:t>
            </a:r>
            <a:r>
              <a:rPr lang="en-US" altLang="ja-JP" dirty="0" smtClean="0"/>
              <a:t>Web</a:t>
            </a:r>
            <a:r>
              <a:rPr lang="ja-JP" altLang="en-US" dirty="0" smtClean="0"/>
              <a:t>セキュリティサービス（</a:t>
            </a:r>
            <a:r>
              <a:rPr lang="en-US" altLang="ja-JP" dirty="0" smtClean="0"/>
              <a:t>Proxy</a:t>
            </a:r>
            <a:r>
              <a:rPr lang="ja-JP" altLang="en-US" dirty="0" smtClean="0"/>
              <a:t>）</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5631" y="1123950"/>
            <a:ext cx="3883025" cy="1908215"/>
          </a:xfrm>
          <a:prstGeom prst="rect">
            <a:avLst/>
          </a:prstGeom>
          <a:noFill/>
        </p:spPr>
        <p:txBody>
          <a:bodyPr>
            <a:spAutoFit/>
          </a:bodyPr>
          <a:lstStyle/>
          <a:p>
            <a:pPr>
              <a:spcBef>
                <a:spcPts val="600"/>
              </a:spcBef>
              <a:buClr>
                <a:srgbClr val="00AFEF"/>
              </a:buClr>
              <a:buFont typeface="Wingdings" pitchFamily="2" charset="2"/>
              <a:buChar char="§"/>
            </a:pPr>
            <a:r>
              <a:rPr lang="en-US" dirty="0"/>
              <a:t> </a:t>
            </a:r>
            <a:r>
              <a:rPr lang="ja-JP" altLang="en-US" sz="1600" dirty="0" smtClean="0">
                <a:latin typeface="ＭＳ Ｐゴシック" pitchFamily="50" charset="-128"/>
                <a:ea typeface="ＭＳ Ｐゴシック" pitchFamily="50" charset="-128"/>
              </a:rPr>
              <a:t>他に類を見ないリソース使用状況の可視化</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pPr>
            <a:r>
              <a:rPr lang="en-US" sz="1600" dirty="0">
                <a:latin typeface="ＭＳ Ｐゴシック" pitchFamily="50" charset="-128"/>
                <a:ea typeface="ＭＳ Ｐゴシック" pitchFamily="50" charset="-128"/>
              </a:rPr>
              <a:t> </a:t>
            </a:r>
            <a:r>
              <a:rPr lang="en-US" sz="1600" dirty="0" smtClean="0">
                <a:latin typeface="ＭＳ Ｐゴシック" pitchFamily="50" charset="-128"/>
                <a:ea typeface="ＭＳ Ｐゴシック" pitchFamily="50" charset="-128"/>
              </a:rPr>
              <a:t>5000</a:t>
            </a:r>
            <a:r>
              <a:rPr lang="ja-JP" altLang="en-US" sz="1600" dirty="0" smtClean="0">
                <a:latin typeface="ＭＳ Ｐゴシック" pitchFamily="50" charset="-128"/>
                <a:ea typeface="ＭＳ Ｐゴシック" pitchFamily="50" charset="-128"/>
              </a:rPr>
              <a:t>を超えるカスタマイズ可能なレポート</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pPr>
            <a:r>
              <a:rPr lang="en-US" sz="1600" dirty="0">
                <a:latin typeface="ＭＳ Ｐゴシック" pitchFamily="50" charset="-128"/>
                <a:ea typeface="ＭＳ Ｐゴシック" pitchFamily="50" charset="-128"/>
              </a:rPr>
              <a:t> </a:t>
            </a:r>
            <a:r>
              <a:rPr lang="en-US" sz="1600" dirty="0" smtClean="0">
                <a:latin typeface="ＭＳ Ｐゴシック" pitchFamily="50" charset="-128"/>
                <a:ea typeface="ＭＳ Ｐゴシック" pitchFamily="50" charset="-128"/>
              </a:rPr>
              <a:t>75</a:t>
            </a:r>
            <a:r>
              <a:rPr lang="ja-JP" altLang="en-US" sz="1600" dirty="0" smtClean="0">
                <a:latin typeface="ＭＳ Ｐゴシック" pitchFamily="50" charset="-128"/>
                <a:ea typeface="ＭＳ Ｐゴシック" pitchFamily="50" charset="-128"/>
              </a:rPr>
              <a:t>のレポーティング属性</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pPr>
            <a:r>
              <a:rPr lang="en-US" sz="1600" dirty="0">
                <a:latin typeface="ＭＳ Ｐゴシック" pitchFamily="50" charset="-128"/>
                <a:ea typeface="ＭＳ Ｐゴシック" pitchFamily="50" charset="-128"/>
              </a:rPr>
              <a:t> </a:t>
            </a:r>
            <a:r>
              <a:rPr lang="en-US" sz="1600" dirty="0" smtClean="0">
                <a:latin typeface="ＭＳ Ｐゴシック" pitchFamily="50" charset="-128"/>
                <a:ea typeface="ＭＳ Ｐゴシック" pitchFamily="50" charset="-128"/>
              </a:rPr>
              <a:t>11</a:t>
            </a:r>
            <a:r>
              <a:rPr lang="ja-JP" altLang="en-US" sz="1600" dirty="0" smtClean="0">
                <a:latin typeface="ＭＳ Ｐゴシック" pitchFamily="50" charset="-128"/>
                <a:ea typeface="ＭＳ Ｐゴシック" pitchFamily="50" charset="-128"/>
              </a:rPr>
              <a:t>のレポーティングカテゴリー</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pPr>
            <a:r>
              <a:rPr lang="en-US" sz="1600" dirty="0">
                <a:latin typeface="ＭＳ Ｐゴシック" pitchFamily="50" charset="-128"/>
                <a:ea typeface="ＭＳ Ｐゴシック" pitchFamily="50" charset="-128"/>
              </a:rPr>
              <a:t> </a:t>
            </a:r>
            <a:r>
              <a:rPr lang="ja-JP" altLang="en-US" sz="1600" dirty="0" smtClean="0">
                <a:latin typeface="ＭＳ Ｐゴシック" pitchFamily="50" charset="-128"/>
                <a:ea typeface="ＭＳ Ｐゴシック" pitchFamily="50" charset="-128"/>
              </a:rPr>
              <a:t>包括的なドリルダウン分析</a:t>
            </a:r>
            <a:endParaRPr lang="en-US" sz="1600" dirty="0">
              <a:latin typeface="ＭＳ Ｐゴシック" pitchFamily="50" charset="-128"/>
              <a:ea typeface="ＭＳ Ｐゴシック" pitchFamily="50" charset="-128"/>
            </a:endParaRPr>
          </a:p>
        </p:txBody>
      </p:sp>
      <p:sp>
        <p:nvSpPr>
          <p:cNvPr id="6" name="TextBox 5"/>
          <p:cNvSpPr txBox="1"/>
          <p:nvPr/>
        </p:nvSpPr>
        <p:spPr>
          <a:xfrm>
            <a:off x="587375" y="3838575"/>
            <a:ext cx="3906838" cy="2292935"/>
          </a:xfrm>
          <a:prstGeom prst="rect">
            <a:avLst/>
          </a:prstGeom>
          <a:noFill/>
        </p:spPr>
        <p:txBody>
          <a:bodyPr>
            <a:spAutoFit/>
          </a:bodyPr>
          <a:lstStyle/>
          <a:p>
            <a:pPr>
              <a:spcBef>
                <a:spcPts val="600"/>
              </a:spcBef>
              <a:buClr>
                <a:srgbClr val="00AFEF"/>
              </a:buClr>
              <a:buFont typeface="Wingdings" pitchFamily="2" charset="2"/>
              <a:buChar char="§"/>
              <a:defRPr/>
            </a:pPr>
            <a:r>
              <a:rPr lang="en-US" sz="1600" dirty="0">
                <a:latin typeface="ＭＳ Ｐゴシック" pitchFamily="50" charset="-128"/>
                <a:ea typeface="ＭＳ Ｐゴシック" pitchFamily="50" charset="-128"/>
              </a:rPr>
              <a:t> </a:t>
            </a:r>
            <a:r>
              <a:rPr lang="ja-JP" altLang="en-US" sz="1600" dirty="0" smtClean="0">
                <a:latin typeface="ＭＳ Ｐゴシック" pitchFamily="50" charset="-128"/>
                <a:ea typeface="ＭＳ Ｐゴシック" pitchFamily="50" charset="-128"/>
              </a:rPr>
              <a:t>優れたパフォーマンス実現の為、データウエアハウスインフラストラクチャーをベースとしている</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defRPr/>
            </a:pPr>
            <a:r>
              <a:rPr lang="en-US" sz="1600" dirty="0">
                <a:latin typeface="ＭＳ Ｐゴシック" pitchFamily="50" charset="-128"/>
                <a:ea typeface="ＭＳ Ｐゴシック" pitchFamily="50" charset="-128"/>
              </a:rPr>
              <a:t> </a:t>
            </a:r>
            <a:r>
              <a:rPr lang="ja-JP" altLang="en-US" sz="1600" dirty="0" smtClean="0">
                <a:latin typeface="ＭＳ Ｐゴシック" pitchFamily="50" charset="-128"/>
                <a:ea typeface="ＭＳ Ｐゴシック" pitchFamily="50" charset="-128"/>
              </a:rPr>
              <a:t>累積、トレンド、フォレンジックレポート</a:t>
            </a:r>
            <a:endParaRPr lang="en-US" sz="1600" dirty="0">
              <a:latin typeface="ＭＳ Ｐゴシック" pitchFamily="50" charset="-128"/>
              <a:ea typeface="ＭＳ Ｐゴシック" pitchFamily="50" charset="-128"/>
            </a:endParaRPr>
          </a:p>
          <a:p>
            <a:pPr>
              <a:spcBef>
                <a:spcPts val="600"/>
              </a:spcBef>
              <a:buClr>
                <a:srgbClr val="00AFEF"/>
              </a:buClr>
              <a:buFont typeface="Wingdings" pitchFamily="2" charset="2"/>
              <a:buChar char="§"/>
              <a:defRPr/>
            </a:pPr>
            <a:r>
              <a:rPr lang="en-US" sz="1600" dirty="0">
                <a:latin typeface="ＭＳ Ｐゴシック" pitchFamily="50" charset="-128"/>
                <a:ea typeface="ＭＳ Ｐゴシック" pitchFamily="50" charset="-128"/>
              </a:rPr>
              <a:t> </a:t>
            </a:r>
            <a:r>
              <a:rPr lang="ja-JP" altLang="en-US" sz="1600" dirty="0" smtClean="0">
                <a:latin typeface="ＭＳ Ｐゴシック" pitchFamily="50" charset="-128"/>
                <a:ea typeface="ＭＳ Ｐゴシック" pitchFamily="50" charset="-128"/>
              </a:rPr>
              <a:t>スケジュールされたレポートを特定のユーザーへ安全に送信</a:t>
            </a:r>
            <a:endParaRPr lang="en-US" altLang="ja-JP" sz="1600" dirty="0" smtClean="0">
              <a:latin typeface="ＭＳ Ｐゴシック" pitchFamily="50" charset="-128"/>
              <a:ea typeface="ＭＳ Ｐゴシック" pitchFamily="50" charset="-128"/>
            </a:endParaRPr>
          </a:p>
          <a:p>
            <a:pPr>
              <a:spcBef>
                <a:spcPts val="600"/>
              </a:spcBef>
              <a:buClr>
                <a:srgbClr val="00AFEF"/>
              </a:buClr>
              <a:buFont typeface="Wingdings" pitchFamily="2" charset="2"/>
              <a:buChar char="§"/>
              <a:defRPr/>
            </a:pPr>
            <a:r>
              <a:rPr lang="ja-JP" altLang="en-US" sz="1600" dirty="0" smtClean="0">
                <a:latin typeface="ＭＳ Ｐゴシック" pitchFamily="50" charset="-128"/>
                <a:ea typeface="ＭＳ Ｐゴシック" pitchFamily="50" charset="-128"/>
              </a:rPr>
              <a:t>細粒度のレポーティングによって導き出される、問題に対する実施可能な改善措置</a:t>
            </a:r>
            <a:endParaRPr lang="en-US" sz="1600" dirty="0">
              <a:latin typeface="ＭＳ Ｐゴシック" pitchFamily="50" charset="-128"/>
              <a:ea typeface="ＭＳ Ｐゴシック" pitchFamily="50" charset="-128"/>
            </a:endParaRPr>
          </a:p>
        </p:txBody>
      </p:sp>
      <p:pic>
        <p:nvPicPr>
          <p:cNvPr id="22533" name="Picture 8"/>
          <p:cNvPicPr>
            <a:picLocks noChangeAspect="1" noChangeArrowheads="1"/>
          </p:cNvPicPr>
          <p:nvPr/>
        </p:nvPicPr>
        <p:blipFill>
          <a:blip r:embed="rId3" cstate="print"/>
          <a:srcRect/>
          <a:stretch>
            <a:fillRect/>
          </a:stretch>
        </p:blipFill>
        <p:spPr bwMode="auto">
          <a:xfrm>
            <a:off x="112713" y="1044575"/>
            <a:ext cx="4816475" cy="2784475"/>
          </a:xfrm>
          <a:prstGeom prst="rect">
            <a:avLst/>
          </a:prstGeom>
          <a:noFill/>
          <a:ln w="9525">
            <a:noFill/>
            <a:miter lim="800000"/>
            <a:headEnd/>
            <a:tailEnd/>
          </a:ln>
        </p:spPr>
      </p:pic>
      <p:pic>
        <p:nvPicPr>
          <p:cNvPr id="22534" name="Picture 9"/>
          <p:cNvPicPr>
            <a:picLocks noChangeAspect="1" noChangeArrowheads="1"/>
          </p:cNvPicPr>
          <p:nvPr/>
        </p:nvPicPr>
        <p:blipFill>
          <a:blip r:embed="rId4" cstate="print"/>
          <a:srcRect/>
          <a:stretch>
            <a:fillRect/>
          </a:stretch>
        </p:blipFill>
        <p:spPr bwMode="auto">
          <a:xfrm>
            <a:off x="5070475" y="3265488"/>
            <a:ext cx="3836988" cy="3048000"/>
          </a:xfrm>
          <a:prstGeom prst="rect">
            <a:avLst/>
          </a:prstGeom>
          <a:noFill/>
          <a:ln w="9525">
            <a:noFill/>
            <a:miter lim="800000"/>
            <a:headEnd/>
            <a:tailEnd/>
          </a:ln>
        </p:spPr>
      </p:pic>
      <p:sp>
        <p:nvSpPr>
          <p:cNvPr id="7" name="タイトル 6"/>
          <p:cNvSpPr>
            <a:spLocks noGrp="1"/>
          </p:cNvSpPr>
          <p:nvPr>
            <p:ph type="title"/>
          </p:nvPr>
        </p:nvSpPr>
        <p:spPr>
          <a:xfrm>
            <a:off x="229702" y="188640"/>
            <a:ext cx="8588861" cy="838200"/>
          </a:xfrm>
        </p:spPr>
        <p:txBody>
          <a:bodyPr/>
          <a:lstStyle/>
          <a:p>
            <a:r>
              <a:rPr lang="en-US" altLang="ja-JP" dirty="0" err="1" smtClean="0"/>
              <a:t>ScanCenter</a:t>
            </a:r>
            <a:r>
              <a:rPr lang="en-US" altLang="ja-JP" dirty="0" smtClean="0"/>
              <a:t/>
            </a:r>
            <a:br>
              <a:rPr lang="en-US" altLang="ja-JP" dirty="0" smtClean="0"/>
            </a:br>
            <a:r>
              <a:rPr lang="ja-JP" altLang="en-US" sz="2400" dirty="0" smtClean="0"/>
              <a:t>管理とレポーティングのプラットフォーム</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04"/>
          <p:cNvGrpSpPr/>
          <p:nvPr/>
        </p:nvGrpSpPr>
        <p:grpSpPr>
          <a:xfrm>
            <a:off x="6154305" y="4797152"/>
            <a:ext cx="2218432" cy="1028700"/>
            <a:chOff x="1530435" y="4238065"/>
            <a:chExt cx="1640666" cy="645160"/>
          </a:xfrm>
        </p:grpSpPr>
        <p:grpSp>
          <p:nvGrpSpPr>
            <p:cNvPr id="5" name="Group 151"/>
            <p:cNvGrpSpPr>
              <a:grpSpLocks/>
            </p:cNvGrpSpPr>
            <p:nvPr/>
          </p:nvGrpSpPr>
          <p:grpSpPr bwMode="auto">
            <a:xfrm>
              <a:off x="1558872" y="4238065"/>
              <a:ext cx="1612229" cy="645160"/>
              <a:chOff x="-956" y="2006"/>
              <a:chExt cx="956" cy="555"/>
            </a:xfrm>
          </p:grpSpPr>
          <p:grpSp>
            <p:nvGrpSpPr>
              <p:cNvPr id="6" name="Group 152"/>
              <p:cNvGrpSpPr>
                <a:grpSpLocks/>
              </p:cNvGrpSpPr>
              <p:nvPr/>
            </p:nvGrpSpPr>
            <p:grpSpPr bwMode="auto">
              <a:xfrm>
                <a:off x="-956" y="2006"/>
                <a:ext cx="956" cy="555"/>
                <a:chOff x="3485" y="473"/>
                <a:chExt cx="1568" cy="912"/>
              </a:xfrm>
            </p:grpSpPr>
            <p:sp>
              <p:nvSpPr>
                <p:cNvPr id="73" name="Freeform 153"/>
                <p:cNvSpPr>
                  <a:spLocks/>
                </p:cNvSpPr>
                <p:nvPr/>
              </p:nvSpPr>
              <p:spPr bwMode="auto">
                <a:xfrm>
                  <a:off x="3494" y="483"/>
                  <a:ext cx="1550" cy="893"/>
                </a:xfrm>
                <a:custGeom>
                  <a:avLst/>
                  <a:gdLst>
                    <a:gd name="T0" fmla="*/ 2147483647 w 656"/>
                    <a:gd name="T1" fmla="*/ 2147483647 h 378"/>
                    <a:gd name="T2" fmla="*/ 2147483647 w 656"/>
                    <a:gd name="T3" fmla="*/ 2147483647 h 378"/>
                    <a:gd name="T4" fmla="*/ 2147483647 w 656"/>
                    <a:gd name="T5" fmla="*/ 1812176422 h 378"/>
                    <a:gd name="T6" fmla="*/ 2147483647 w 656"/>
                    <a:gd name="T7" fmla="*/ 2147483647 h 378"/>
                    <a:gd name="T8" fmla="*/ 2147483647 w 656"/>
                    <a:gd name="T9" fmla="*/ 0 h 378"/>
                    <a:gd name="T10" fmla="*/ 2147483647 w 656"/>
                    <a:gd name="T11" fmla="*/ 2085925217 h 378"/>
                    <a:gd name="T12" fmla="*/ 2147483647 w 656"/>
                    <a:gd name="T13" fmla="*/ 1812176422 h 378"/>
                    <a:gd name="T14" fmla="*/ 2147483647 w 656"/>
                    <a:gd name="T15" fmla="*/ 2147483647 h 378"/>
                    <a:gd name="T16" fmla="*/ 1964765818 w 656"/>
                    <a:gd name="T17" fmla="*/ 2147483647 h 378"/>
                    <a:gd name="T18" fmla="*/ 0 w 656"/>
                    <a:gd name="T19" fmla="*/ 2147483647 h 378"/>
                    <a:gd name="T20" fmla="*/ 1964765818 w 656"/>
                    <a:gd name="T21" fmla="*/ 2147483647 h 378"/>
                    <a:gd name="T22" fmla="*/ 2147483647 w 656"/>
                    <a:gd name="T23" fmla="*/ 2147483647 h 378"/>
                    <a:gd name="T24" fmla="*/ 2147483647 w 656"/>
                    <a:gd name="T25" fmla="*/ 2147483647 h 378"/>
                    <a:gd name="T26" fmla="*/ 2147483647 w 656"/>
                    <a:gd name="T27" fmla="*/ 2147483647 h 378"/>
                    <a:gd name="T28" fmla="*/ 2147483647 w 656"/>
                    <a:gd name="T29" fmla="*/ 2147483647 h 378"/>
                    <a:gd name="T30" fmla="*/ 2147483647 w 656"/>
                    <a:gd name="T31" fmla="*/ 2147483647 h 378"/>
                    <a:gd name="T32" fmla="*/ 2147483647 w 656"/>
                    <a:gd name="T33" fmla="*/ 2147483647 h 378"/>
                    <a:gd name="T34" fmla="*/ 2147483647 w 656"/>
                    <a:gd name="T35" fmla="*/ 2147483647 h 378"/>
                    <a:gd name="T36" fmla="*/ 2147483647 w 656"/>
                    <a:gd name="T37" fmla="*/ 2147483647 h 378"/>
                    <a:gd name="T38" fmla="*/ 2147483647 w 656"/>
                    <a:gd name="T39" fmla="*/ 2147483647 h 378"/>
                    <a:gd name="T40" fmla="*/ 2147483647 w 656"/>
                    <a:gd name="T41" fmla="*/ 2147483647 h 3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6"/>
                    <a:gd name="T64" fmla="*/ 0 h 378"/>
                    <a:gd name="T65" fmla="*/ 656 w 656"/>
                    <a:gd name="T66" fmla="*/ 378 h 3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6" h="378">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40"/>
                        <a:pt x="30" y="272"/>
                        <a:pt x="67" y="272"/>
                      </a:cubicBezTo>
                      <a:cubicBezTo>
                        <a:pt x="70" y="272"/>
                        <a:pt x="72" y="272"/>
                        <a:pt x="75" y="272"/>
                      </a:cubicBezTo>
                      <a:cubicBezTo>
                        <a:pt x="86" y="315"/>
                        <a:pt x="128" y="348"/>
                        <a:pt x="179" y="348"/>
                      </a:cubicBezTo>
                      <a:cubicBezTo>
                        <a:pt x="201" y="348"/>
                        <a:pt x="222" y="341"/>
                        <a:pt x="239" y="330"/>
                      </a:cubicBezTo>
                      <a:cubicBezTo>
                        <a:pt x="259" y="359"/>
                        <a:pt x="296" y="378"/>
                        <a:pt x="338" y="378"/>
                      </a:cubicBezTo>
                      <a:cubicBezTo>
                        <a:pt x="375" y="378"/>
                        <a:pt x="407" y="363"/>
                        <a:pt x="429" y="340"/>
                      </a:cubicBezTo>
                      <a:cubicBezTo>
                        <a:pt x="441" y="345"/>
                        <a:pt x="455" y="348"/>
                        <a:pt x="470" y="348"/>
                      </a:cubicBezTo>
                      <a:cubicBezTo>
                        <a:pt x="520" y="348"/>
                        <a:pt x="563" y="315"/>
                        <a:pt x="574" y="270"/>
                      </a:cubicBezTo>
                      <a:cubicBezTo>
                        <a:pt x="579" y="271"/>
                        <a:pt x="584" y="272"/>
                        <a:pt x="589" y="272"/>
                      </a:cubicBezTo>
                      <a:cubicBezTo>
                        <a:pt x="626" y="272"/>
                        <a:pt x="656" y="240"/>
                        <a:pt x="656" y="201"/>
                      </a:cubicBezTo>
                      <a:cubicBezTo>
                        <a:pt x="656" y="162"/>
                        <a:pt x="626" y="131"/>
                        <a:pt x="589" y="131"/>
                      </a:cubicBezTo>
                      <a:close/>
                    </a:path>
                  </a:pathLst>
                </a:custGeom>
                <a:gradFill rotWithShape="1">
                  <a:gsLst>
                    <a:gs pos="0">
                      <a:srgbClr val="0183B7"/>
                    </a:gs>
                    <a:gs pos="100000">
                      <a:srgbClr val="BEDFED"/>
                    </a:gs>
                  </a:gsLst>
                  <a:lin ang="5400000" scaled="1"/>
                </a:gradFill>
                <a:ln w="9525">
                  <a:noFill/>
                  <a:round/>
                  <a:headEnd/>
                  <a:tailEnd/>
                </a:ln>
              </p:spPr>
              <p:txBody>
                <a:bodyPr wrap="none" lIns="73025" tIns="36511" rIns="73025" bIns="36511" anchor="ctr">
                  <a:prstTxWarp prst="textNoShape">
                    <a:avLst/>
                  </a:prstTxWarp>
                </a:bodyPr>
                <a:lstStyle/>
                <a:p>
                  <a:endParaRPr lang="en-US"/>
                </a:p>
              </p:txBody>
            </p:sp>
            <p:sp>
              <p:nvSpPr>
                <p:cNvPr id="74" name="Freeform 154"/>
                <p:cNvSpPr>
                  <a:spLocks/>
                </p:cNvSpPr>
                <p:nvPr/>
              </p:nvSpPr>
              <p:spPr bwMode="auto">
                <a:xfrm>
                  <a:off x="3494" y="483"/>
                  <a:ext cx="1550" cy="477"/>
                </a:xfrm>
                <a:custGeom>
                  <a:avLst/>
                  <a:gdLst>
                    <a:gd name="T0" fmla="*/ 2147483647 w 656"/>
                    <a:gd name="T1" fmla="*/ 2147483647 h 202"/>
                    <a:gd name="T2" fmla="*/ 2147483647 w 656"/>
                    <a:gd name="T3" fmla="*/ 2147483647 h 202"/>
                    <a:gd name="T4" fmla="*/ 2147483647 w 656"/>
                    <a:gd name="T5" fmla="*/ 1799421432 h 202"/>
                    <a:gd name="T6" fmla="*/ 2147483647 w 656"/>
                    <a:gd name="T7" fmla="*/ 2147483647 h 202"/>
                    <a:gd name="T8" fmla="*/ 2147483647 w 656"/>
                    <a:gd name="T9" fmla="*/ 0 h 202"/>
                    <a:gd name="T10" fmla="*/ 2147483647 w 656"/>
                    <a:gd name="T11" fmla="*/ 2068681401 h 202"/>
                    <a:gd name="T12" fmla="*/ 2147483647 w 656"/>
                    <a:gd name="T13" fmla="*/ 1799421432 h 202"/>
                    <a:gd name="T14" fmla="*/ 2147483647 w 656"/>
                    <a:gd name="T15" fmla="*/ 2147483647 h 202"/>
                    <a:gd name="T16" fmla="*/ 1964765818 w 656"/>
                    <a:gd name="T17" fmla="*/ 2147483647 h 202"/>
                    <a:gd name="T18" fmla="*/ 0 w 656"/>
                    <a:gd name="T19" fmla="*/ 2147483647 h 202"/>
                    <a:gd name="T20" fmla="*/ 0 w 656"/>
                    <a:gd name="T21" fmla="*/ 2147483647 h 202"/>
                    <a:gd name="T22" fmla="*/ 2147483647 w 656"/>
                    <a:gd name="T23" fmla="*/ 2147483647 h 202"/>
                    <a:gd name="T24" fmla="*/ 2147483647 w 656"/>
                    <a:gd name="T25" fmla="*/ 2147483647 h 202"/>
                    <a:gd name="T26" fmla="*/ 2147483647 w 656"/>
                    <a:gd name="T27" fmla="*/ 2147483647 h 2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6"/>
                    <a:gd name="T43" fmla="*/ 0 h 202"/>
                    <a:gd name="T44" fmla="*/ 656 w 656"/>
                    <a:gd name="T45" fmla="*/ 202 h 2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6" h="202">
                      <a:moveTo>
                        <a:pt x="589" y="131"/>
                      </a:moveTo>
                      <a:cubicBezTo>
                        <a:pt x="583" y="131"/>
                        <a:pt x="578" y="131"/>
                        <a:pt x="572" y="133"/>
                      </a:cubicBezTo>
                      <a:cubicBezTo>
                        <a:pt x="559" y="92"/>
                        <a:pt x="518" y="62"/>
                        <a:pt x="470" y="62"/>
                      </a:cubicBezTo>
                      <a:cubicBezTo>
                        <a:pt x="449" y="62"/>
                        <a:pt x="430" y="67"/>
                        <a:pt x="414" y="77"/>
                      </a:cubicBezTo>
                      <a:cubicBezTo>
                        <a:pt x="403" y="33"/>
                        <a:pt x="364" y="0"/>
                        <a:pt x="317" y="0"/>
                      </a:cubicBezTo>
                      <a:cubicBezTo>
                        <a:pt x="272" y="0"/>
                        <a:pt x="234" y="30"/>
                        <a:pt x="221" y="71"/>
                      </a:cubicBezTo>
                      <a:cubicBezTo>
                        <a:pt x="208" y="65"/>
                        <a:pt x="193" y="62"/>
                        <a:pt x="177" y="62"/>
                      </a:cubicBezTo>
                      <a:cubicBezTo>
                        <a:pt x="129" y="62"/>
                        <a:pt x="89" y="91"/>
                        <a:pt x="75" y="131"/>
                      </a:cubicBezTo>
                      <a:cubicBezTo>
                        <a:pt x="73" y="131"/>
                        <a:pt x="70" y="131"/>
                        <a:pt x="67" y="131"/>
                      </a:cubicBezTo>
                      <a:cubicBezTo>
                        <a:pt x="30" y="131"/>
                        <a:pt x="0" y="162"/>
                        <a:pt x="0" y="201"/>
                      </a:cubicBezTo>
                      <a:cubicBezTo>
                        <a:pt x="0" y="202"/>
                        <a:pt x="0" y="202"/>
                        <a:pt x="0" y="202"/>
                      </a:cubicBezTo>
                      <a:cubicBezTo>
                        <a:pt x="656" y="202"/>
                        <a:pt x="656" y="202"/>
                        <a:pt x="656" y="202"/>
                      </a:cubicBezTo>
                      <a:cubicBezTo>
                        <a:pt x="656" y="202"/>
                        <a:pt x="656" y="202"/>
                        <a:pt x="656" y="201"/>
                      </a:cubicBezTo>
                      <a:cubicBezTo>
                        <a:pt x="656" y="162"/>
                        <a:pt x="626" y="131"/>
                        <a:pt x="589" y="131"/>
                      </a:cubicBezTo>
                      <a:close/>
                    </a:path>
                  </a:pathLst>
                </a:custGeom>
                <a:gradFill rotWithShape="1">
                  <a:gsLst>
                    <a:gs pos="0">
                      <a:srgbClr val="FFFFFF">
                        <a:alpha val="29999"/>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75" name="Freeform 155"/>
                <p:cNvSpPr>
                  <a:spLocks/>
                </p:cNvSpPr>
                <p:nvPr/>
              </p:nvSpPr>
              <p:spPr bwMode="auto">
                <a:xfrm>
                  <a:off x="3485" y="473"/>
                  <a:ext cx="1568" cy="912"/>
                </a:xfrm>
                <a:custGeom>
                  <a:avLst/>
                  <a:gdLst>
                    <a:gd name="T0" fmla="*/ 2147483647 w 664"/>
                    <a:gd name="T1" fmla="*/ 2147483647 h 386"/>
                    <a:gd name="T2" fmla="*/ 2147483647 w 664"/>
                    <a:gd name="T3" fmla="*/ 2147483647 h 386"/>
                    <a:gd name="T4" fmla="*/ 2069430038 w 664"/>
                    <a:gd name="T5" fmla="*/ 2147483647 h 386"/>
                    <a:gd name="T6" fmla="*/ 0 w 664"/>
                    <a:gd name="T7" fmla="*/ 2147483647 h 386"/>
                    <a:gd name="T8" fmla="*/ 2069430038 w 664"/>
                    <a:gd name="T9" fmla="*/ 2147483647 h 386"/>
                    <a:gd name="T10" fmla="*/ 2147483647 w 664"/>
                    <a:gd name="T11" fmla="*/ 2147483647 h 386"/>
                    <a:gd name="T12" fmla="*/ 2147483647 w 664"/>
                    <a:gd name="T13" fmla="*/ 1816500744 h 386"/>
                    <a:gd name="T14" fmla="*/ 2147483647 w 664"/>
                    <a:gd name="T15" fmla="*/ 2052001514 h 386"/>
                    <a:gd name="T16" fmla="*/ 2147483647 w 664"/>
                    <a:gd name="T17" fmla="*/ 0 h 386"/>
                    <a:gd name="T18" fmla="*/ 2147483647 w 664"/>
                    <a:gd name="T19" fmla="*/ 2147483647 h 386"/>
                    <a:gd name="T20" fmla="*/ 2147483647 w 664"/>
                    <a:gd name="T21" fmla="*/ 1816500744 h 386"/>
                    <a:gd name="T22" fmla="*/ 2147483647 w 664"/>
                    <a:gd name="T23" fmla="*/ 2147483647 h 386"/>
                    <a:gd name="T24" fmla="*/ 2147483647 w 664"/>
                    <a:gd name="T25" fmla="*/ 2147483647 h 386"/>
                    <a:gd name="T26" fmla="*/ 2147483647 w 664"/>
                    <a:gd name="T27" fmla="*/ 2147483647 h 386"/>
                    <a:gd name="T28" fmla="*/ 2147483647 w 664"/>
                    <a:gd name="T29" fmla="*/ 2147483647 h 386"/>
                    <a:gd name="T30" fmla="*/ 2147483647 w 664"/>
                    <a:gd name="T31" fmla="*/ 2147483647 h 386"/>
                    <a:gd name="T32" fmla="*/ 2147483647 w 664"/>
                    <a:gd name="T33" fmla="*/ 2052001514 h 386"/>
                    <a:gd name="T34" fmla="*/ 2147483647 w 664"/>
                    <a:gd name="T35" fmla="*/ 2147483647 h 386"/>
                    <a:gd name="T36" fmla="*/ 2147483647 w 664"/>
                    <a:gd name="T37" fmla="*/ 2147483647 h 386"/>
                    <a:gd name="T38" fmla="*/ 2147483647 w 664"/>
                    <a:gd name="T39" fmla="*/ 235794590 h 386"/>
                    <a:gd name="T40" fmla="*/ 2147483647 w 664"/>
                    <a:gd name="T41" fmla="*/ 2147483647 h 386"/>
                    <a:gd name="T42" fmla="*/ 2147483647 w 664"/>
                    <a:gd name="T43" fmla="*/ 2147483647 h 386"/>
                    <a:gd name="T44" fmla="*/ 2147483647 w 664"/>
                    <a:gd name="T45" fmla="*/ 2052001514 h 386"/>
                    <a:gd name="T46" fmla="*/ 2147483647 w 664"/>
                    <a:gd name="T47" fmla="*/ 2147483647 h 386"/>
                    <a:gd name="T48" fmla="*/ 2147483647 w 664"/>
                    <a:gd name="T49" fmla="*/ 2147483647 h 386"/>
                    <a:gd name="T50" fmla="*/ 2069430038 w 664"/>
                    <a:gd name="T51" fmla="*/ 2147483647 h 386"/>
                    <a:gd name="T52" fmla="*/ 233550263 w 664"/>
                    <a:gd name="T53" fmla="*/ 2147483647 h 386"/>
                    <a:gd name="T54" fmla="*/ 2069430038 w 664"/>
                    <a:gd name="T55" fmla="*/ 2147483647 h 386"/>
                    <a:gd name="T56" fmla="*/ 2147483647 w 664"/>
                    <a:gd name="T57" fmla="*/ 2147483647 h 386"/>
                    <a:gd name="T58" fmla="*/ 2147483647 w 664"/>
                    <a:gd name="T59" fmla="*/ 2147483647 h 386"/>
                    <a:gd name="T60" fmla="*/ 2147483647 w 664"/>
                    <a:gd name="T61" fmla="*/ 2147483647 h 386"/>
                    <a:gd name="T62" fmla="*/ 2147483647 w 664"/>
                    <a:gd name="T63" fmla="*/ 2147483647 h 386"/>
                    <a:gd name="T64" fmla="*/ 2147483647 w 664"/>
                    <a:gd name="T65" fmla="*/ 2147483647 h 386"/>
                    <a:gd name="T66" fmla="*/ 2147483647 w 664"/>
                    <a:gd name="T67" fmla="*/ 2147483647 h 386"/>
                    <a:gd name="T68" fmla="*/ 2147483647 w 664"/>
                    <a:gd name="T69" fmla="*/ 2147483647 h 386"/>
                    <a:gd name="T70" fmla="*/ 2147483647 w 664"/>
                    <a:gd name="T71" fmla="*/ 2147483647 h 386"/>
                    <a:gd name="T72" fmla="*/ 2147483647 w 664"/>
                    <a:gd name="T73" fmla="*/ 2147483647 h 386"/>
                    <a:gd name="T74" fmla="*/ 2147483647 w 664"/>
                    <a:gd name="T75" fmla="*/ 2147483647 h 386"/>
                    <a:gd name="T76" fmla="*/ 2147483647 w 664"/>
                    <a:gd name="T77" fmla="*/ 2147483647 h 386"/>
                    <a:gd name="T78" fmla="*/ 2147483647 w 664"/>
                    <a:gd name="T79" fmla="*/ 2147483647 h 386"/>
                    <a:gd name="T80" fmla="*/ 2147483647 w 664"/>
                    <a:gd name="T81" fmla="*/ 2147483647 h 386"/>
                    <a:gd name="T82" fmla="*/ 2147483647 w 664"/>
                    <a:gd name="T83" fmla="*/ 2147483647 h 386"/>
                    <a:gd name="T84" fmla="*/ 2147483647 w 664"/>
                    <a:gd name="T85" fmla="*/ 2147483647 h 386"/>
                    <a:gd name="T86" fmla="*/ 2147483647 w 664"/>
                    <a:gd name="T87" fmla="*/ 2147483647 h 386"/>
                    <a:gd name="T88" fmla="*/ 2147483647 w 664"/>
                    <a:gd name="T89" fmla="*/ 2147483647 h 386"/>
                    <a:gd name="T90" fmla="*/ 2147483647 w 664"/>
                    <a:gd name="T91" fmla="*/ 2147483647 h 386"/>
                    <a:gd name="T92" fmla="*/ 2147483647 w 664"/>
                    <a:gd name="T93" fmla="*/ 2147483647 h 386"/>
                    <a:gd name="T94" fmla="*/ 2147483647 w 664"/>
                    <a:gd name="T95" fmla="*/ 2147483647 h 386"/>
                    <a:gd name="T96" fmla="*/ 2147483647 w 664"/>
                    <a:gd name="T97" fmla="*/ 2147483647 h 386"/>
                    <a:gd name="T98" fmla="*/ 2147483647 w 664"/>
                    <a:gd name="T99" fmla="*/ 2147483647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4"/>
                    <a:gd name="T151" fmla="*/ 0 h 386"/>
                    <a:gd name="T152" fmla="*/ 664 w 664"/>
                    <a:gd name="T153" fmla="*/ 386 h 3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4" h="386">
                      <a:moveTo>
                        <a:pt x="242" y="340"/>
                      </a:moveTo>
                      <a:cubicBezTo>
                        <a:pt x="225" y="350"/>
                        <a:pt x="204" y="356"/>
                        <a:pt x="183" y="356"/>
                      </a:cubicBezTo>
                      <a:cubicBezTo>
                        <a:pt x="183" y="356"/>
                        <a:pt x="183" y="356"/>
                        <a:pt x="183" y="356"/>
                      </a:cubicBezTo>
                      <a:cubicBezTo>
                        <a:pt x="132" y="356"/>
                        <a:pt x="89" y="324"/>
                        <a:pt x="76" y="280"/>
                      </a:cubicBezTo>
                      <a:cubicBezTo>
                        <a:pt x="76" y="280"/>
                        <a:pt x="76" y="280"/>
                        <a:pt x="76" y="280"/>
                      </a:cubicBezTo>
                      <a:cubicBezTo>
                        <a:pt x="74" y="280"/>
                        <a:pt x="73" y="280"/>
                        <a:pt x="71" y="280"/>
                      </a:cubicBezTo>
                      <a:cubicBezTo>
                        <a:pt x="71" y="280"/>
                        <a:pt x="71" y="280"/>
                        <a:pt x="71" y="280"/>
                      </a:cubicBezTo>
                      <a:cubicBezTo>
                        <a:pt x="32" y="280"/>
                        <a:pt x="0" y="246"/>
                        <a:pt x="0" y="205"/>
                      </a:cubicBezTo>
                      <a:cubicBezTo>
                        <a:pt x="0" y="205"/>
                        <a:pt x="0" y="205"/>
                        <a:pt x="0" y="205"/>
                      </a:cubicBezTo>
                      <a:cubicBezTo>
                        <a:pt x="0" y="164"/>
                        <a:pt x="32" y="131"/>
                        <a:pt x="71" y="131"/>
                      </a:cubicBezTo>
                      <a:cubicBezTo>
                        <a:pt x="71" y="131"/>
                        <a:pt x="71" y="131"/>
                        <a:pt x="71" y="131"/>
                      </a:cubicBezTo>
                      <a:cubicBezTo>
                        <a:pt x="73" y="131"/>
                        <a:pt x="75" y="131"/>
                        <a:pt x="76" y="131"/>
                      </a:cubicBezTo>
                      <a:cubicBezTo>
                        <a:pt x="76" y="131"/>
                        <a:pt x="76" y="131"/>
                        <a:pt x="76" y="131"/>
                      </a:cubicBezTo>
                      <a:cubicBezTo>
                        <a:pt x="92" y="91"/>
                        <a:pt x="133" y="62"/>
                        <a:pt x="181" y="62"/>
                      </a:cubicBezTo>
                      <a:cubicBezTo>
                        <a:pt x="181" y="62"/>
                        <a:pt x="181" y="62"/>
                        <a:pt x="181" y="62"/>
                      </a:cubicBezTo>
                      <a:cubicBezTo>
                        <a:pt x="196" y="62"/>
                        <a:pt x="210" y="65"/>
                        <a:pt x="223" y="70"/>
                      </a:cubicBezTo>
                      <a:cubicBezTo>
                        <a:pt x="223" y="70"/>
                        <a:pt x="223" y="70"/>
                        <a:pt x="223" y="70"/>
                      </a:cubicBezTo>
                      <a:cubicBezTo>
                        <a:pt x="237" y="29"/>
                        <a:pt x="276" y="0"/>
                        <a:pt x="321" y="0"/>
                      </a:cubicBezTo>
                      <a:cubicBezTo>
                        <a:pt x="321" y="0"/>
                        <a:pt x="321" y="0"/>
                        <a:pt x="321" y="0"/>
                      </a:cubicBezTo>
                      <a:cubicBezTo>
                        <a:pt x="368" y="0"/>
                        <a:pt x="408" y="32"/>
                        <a:pt x="421" y="75"/>
                      </a:cubicBezTo>
                      <a:cubicBezTo>
                        <a:pt x="421" y="75"/>
                        <a:pt x="421" y="75"/>
                        <a:pt x="421" y="75"/>
                      </a:cubicBezTo>
                      <a:cubicBezTo>
                        <a:pt x="436" y="67"/>
                        <a:pt x="454" y="62"/>
                        <a:pt x="474" y="62"/>
                      </a:cubicBezTo>
                      <a:cubicBezTo>
                        <a:pt x="474" y="62"/>
                        <a:pt x="474" y="62"/>
                        <a:pt x="474" y="62"/>
                      </a:cubicBezTo>
                      <a:cubicBezTo>
                        <a:pt x="522" y="62"/>
                        <a:pt x="564" y="91"/>
                        <a:pt x="579" y="132"/>
                      </a:cubicBezTo>
                      <a:cubicBezTo>
                        <a:pt x="579" y="132"/>
                        <a:pt x="579" y="132"/>
                        <a:pt x="579" y="132"/>
                      </a:cubicBezTo>
                      <a:cubicBezTo>
                        <a:pt x="583" y="131"/>
                        <a:pt x="588" y="131"/>
                        <a:pt x="593" y="131"/>
                      </a:cubicBezTo>
                      <a:cubicBezTo>
                        <a:pt x="593" y="131"/>
                        <a:pt x="593" y="131"/>
                        <a:pt x="593" y="131"/>
                      </a:cubicBezTo>
                      <a:cubicBezTo>
                        <a:pt x="593" y="135"/>
                        <a:pt x="593" y="135"/>
                        <a:pt x="593" y="135"/>
                      </a:cubicBezTo>
                      <a:cubicBezTo>
                        <a:pt x="593" y="139"/>
                        <a:pt x="593" y="139"/>
                        <a:pt x="593" y="139"/>
                      </a:cubicBezTo>
                      <a:cubicBezTo>
                        <a:pt x="588" y="139"/>
                        <a:pt x="582" y="139"/>
                        <a:pt x="577" y="141"/>
                      </a:cubicBezTo>
                      <a:cubicBezTo>
                        <a:pt x="577" y="141"/>
                        <a:pt x="577" y="141"/>
                        <a:pt x="577" y="141"/>
                      </a:cubicBezTo>
                      <a:cubicBezTo>
                        <a:pt x="574" y="142"/>
                        <a:pt x="574" y="142"/>
                        <a:pt x="574" y="142"/>
                      </a:cubicBezTo>
                      <a:cubicBezTo>
                        <a:pt x="573" y="138"/>
                        <a:pt x="573" y="138"/>
                        <a:pt x="573" y="138"/>
                      </a:cubicBezTo>
                      <a:cubicBezTo>
                        <a:pt x="560" y="99"/>
                        <a:pt x="520" y="70"/>
                        <a:pt x="474" y="70"/>
                      </a:cubicBezTo>
                      <a:cubicBezTo>
                        <a:pt x="474" y="70"/>
                        <a:pt x="474" y="70"/>
                        <a:pt x="474" y="70"/>
                      </a:cubicBezTo>
                      <a:cubicBezTo>
                        <a:pt x="454" y="70"/>
                        <a:pt x="436" y="75"/>
                        <a:pt x="420" y="84"/>
                      </a:cubicBezTo>
                      <a:cubicBezTo>
                        <a:pt x="420" y="84"/>
                        <a:pt x="420" y="84"/>
                        <a:pt x="420" y="84"/>
                      </a:cubicBezTo>
                      <a:cubicBezTo>
                        <a:pt x="416" y="87"/>
                        <a:pt x="416" y="87"/>
                        <a:pt x="416" y="87"/>
                      </a:cubicBezTo>
                      <a:cubicBezTo>
                        <a:pt x="414" y="82"/>
                        <a:pt x="414" y="82"/>
                        <a:pt x="414" y="82"/>
                      </a:cubicBezTo>
                      <a:cubicBezTo>
                        <a:pt x="404" y="39"/>
                        <a:pt x="366" y="8"/>
                        <a:pt x="321" y="8"/>
                      </a:cubicBezTo>
                      <a:cubicBezTo>
                        <a:pt x="321" y="8"/>
                        <a:pt x="321" y="8"/>
                        <a:pt x="321" y="8"/>
                      </a:cubicBezTo>
                      <a:cubicBezTo>
                        <a:pt x="278" y="8"/>
                        <a:pt x="241" y="37"/>
                        <a:pt x="229" y="76"/>
                      </a:cubicBezTo>
                      <a:cubicBezTo>
                        <a:pt x="229" y="76"/>
                        <a:pt x="229" y="76"/>
                        <a:pt x="229" y="76"/>
                      </a:cubicBezTo>
                      <a:cubicBezTo>
                        <a:pt x="228" y="80"/>
                        <a:pt x="228" y="80"/>
                        <a:pt x="228" y="80"/>
                      </a:cubicBezTo>
                      <a:cubicBezTo>
                        <a:pt x="224" y="79"/>
                        <a:pt x="224" y="79"/>
                        <a:pt x="224" y="79"/>
                      </a:cubicBezTo>
                      <a:cubicBezTo>
                        <a:pt x="211" y="73"/>
                        <a:pt x="196" y="70"/>
                        <a:pt x="181" y="70"/>
                      </a:cubicBezTo>
                      <a:cubicBezTo>
                        <a:pt x="181" y="70"/>
                        <a:pt x="181" y="70"/>
                        <a:pt x="181" y="70"/>
                      </a:cubicBezTo>
                      <a:cubicBezTo>
                        <a:pt x="135" y="70"/>
                        <a:pt x="96" y="98"/>
                        <a:pt x="83" y="136"/>
                      </a:cubicBezTo>
                      <a:cubicBezTo>
                        <a:pt x="83" y="136"/>
                        <a:pt x="83" y="136"/>
                        <a:pt x="83" y="136"/>
                      </a:cubicBezTo>
                      <a:cubicBezTo>
                        <a:pt x="82" y="139"/>
                        <a:pt x="82" y="139"/>
                        <a:pt x="82" y="139"/>
                      </a:cubicBezTo>
                      <a:cubicBezTo>
                        <a:pt x="79" y="139"/>
                        <a:pt x="79" y="139"/>
                        <a:pt x="79" y="139"/>
                      </a:cubicBezTo>
                      <a:cubicBezTo>
                        <a:pt x="76" y="139"/>
                        <a:pt x="74" y="139"/>
                        <a:pt x="71" y="139"/>
                      </a:cubicBezTo>
                      <a:cubicBezTo>
                        <a:pt x="71" y="139"/>
                        <a:pt x="71" y="139"/>
                        <a:pt x="71" y="139"/>
                      </a:cubicBezTo>
                      <a:cubicBezTo>
                        <a:pt x="36" y="139"/>
                        <a:pt x="8" y="168"/>
                        <a:pt x="8" y="205"/>
                      </a:cubicBezTo>
                      <a:cubicBezTo>
                        <a:pt x="8" y="205"/>
                        <a:pt x="8" y="205"/>
                        <a:pt x="8" y="205"/>
                      </a:cubicBezTo>
                      <a:cubicBezTo>
                        <a:pt x="8" y="242"/>
                        <a:pt x="36" y="272"/>
                        <a:pt x="71" y="272"/>
                      </a:cubicBezTo>
                      <a:cubicBezTo>
                        <a:pt x="71" y="272"/>
                        <a:pt x="71" y="272"/>
                        <a:pt x="71" y="272"/>
                      </a:cubicBezTo>
                      <a:cubicBezTo>
                        <a:pt x="74" y="272"/>
                        <a:pt x="76" y="272"/>
                        <a:pt x="78" y="272"/>
                      </a:cubicBezTo>
                      <a:cubicBezTo>
                        <a:pt x="78" y="272"/>
                        <a:pt x="78" y="272"/>
                        <a:pt x="78" y="272"/>
                      </a:cubicBezTo>
                      <a:cubicBezTo>
                        <a:pt x="82" y="271"/>
                        <a:pt x="82" y="271"/>
                        <a:pt x="82" y="271"/>
                      </a:cubicBezTo>
                      <a:cubicBezTo>
                        <a:pt x="82" y="275"/>
                        <a:pt x="82" y="275"/>
                        <a:pt x="82" y="275"/>
                      </a:cubicBezTo>
                      <a:cubicBezTo>
                        <a:pt x="94" y="316"/>
                        <a:pt x="134" y="348"/>
                        <a:pt x="183" y="348"/>
                      </a:cubicBezTo>
                      <a:cubicBezTo>
                        <a:pt x="183" y="348"/>
                        <a:pt x="183" y="348"/>
                        <a:pt x="183" y="348"/>
                      </a:cubicBezTo>
                      <a:cubicBezTo>
                        <a:pt x="204" y="348"/>
                        <a:pt x="224" y="342"/>
                        <a:pt x="241" y="331"/>
                      </a:cubicBezTo>
                      <a:cubicBezTo>
                        <a:pt x="241" y="331"/>
                        <a:pt x="241" y="331"/>
                        <a:pt x="241" y="331"/>
                      </a:cubicBezTo>
                      <a:cubicBezTo>
                        <a:pt x="244" y="329"/>
                        <a:pt x="244" y="329"/>
                        <a:pt x="244" y="329"/>
                      </a:cubicBezTo>
                      <a:cubicBezTo>
                        <a:pt x="246" y="332"/>
                        <a:pt x="246" y="332"/>
                        <a:pt x="246" y="332"/>
                      </a:cubicBezTo>
                      <a:cubicBezTo>
                        <a:pt x="266" y="359"/>
                        <a:pt x="301" y="378"/>
                        <a:pt x="342" y="378"/>
                      </a:cubicBezTo>
                      <a:cubicBezTo>
                        <a:pt x="342" y="378"/>
                        <a:pt x="342" y="378"/>
                        <a:pt x="342" y="378"/>
                      </a:cubicBezTo>
                      <a:cubicBezTo>
                        <a:pt x="377" y="378"/>
                        <a:pt x="409" y="363"/>
                        <a:pt x="430" y="341"/>
                      </a:cubicBezTo>
                      <a:cubicBezTo>
                        <a:pt x="430" y="341"/>
                        <a:pt x="430" y="341"/>
                        <a:pt x="430" y="341"/>
                      </a:cubicBezTo>
                      <a:cubicBezTo>
                        <a:pt x="432" y="339"/>
                        <a:pt x="432" y="339"/>
                        <a:pt x="432" y="339"/>
                      </a:cubicBezTo>
                      <a:cubicBezTo>
                        <a:pt x="434" y="340"/>
                        <a:pt x="434" y="340"/>
                        <a:pt x="434" y="340"/>
                      </a:cubicBezTo>
                      <a:cubicBezTo>
                        <a:pt x="446" y="345"/>
                        <a:pt x="460" y="348"/>
                        <a:pt x="474" y="348"/>
                      </a:cubicBezTo>
                      <a:cubicBezTo>
                        <a:pt x="474" y="348"/>
                        <a:pt x="474" y="348"/>
                        <a:pt x="474" y="348"/>
                      </a:cubicBezTo>
                      <a:cubicBezTo>
                        <a:pt x="523" y="348"/>
                        <a:pt x="564" y="316"/>
                        <a:pt x="574" y="273"/>
                      </a:cubicBezTo>
                      <a:cubicBezTo>
                        <a:pt x="574" y="273"/>
                        <a:pt x="574" y="273"/>
                        <a:pt x="574" y="273"/>
                      </a:cubicBezTo>
                      <a:cubicBezTo>
                        <a:pt x="575" y="269"/>
                        <a:pt x="575" y="269"/>
                        <a:pt x="575" y="269"/>
                      </a:cubicBezTo>
                      <a:cubicBezTo>
                        <a:pt x="579" y="270"/>
                        <a:pt x="579" y="270"/>
                        <a:pt x="579" y="270"/>
                      </a:cubicBezTo>
                      <a:cubicBezTo>
                        <a:pt x="584" y="271"/>
                        <a:pt x="588" y="272"/>
                        <a:pt x="593" y="272"/>
                      </a:cubicBezTo>
                      <a:cubicBezTo>
                        <a:pt x="593" y="272"/>
                        <a:pt x="593" y="272"/>
                        <a:pt x="593" y="272"/>
                      </a:cubicBezTo>
                      <a:cubicBezTo>
                        <a:pt x="628" y="272"/>
                        <a:pt x="656" y="242"/>
                        <a:pt x="656" y="205"/>
                      </a:cubicBezTo>
                      <a:cubicBezTo>
                        <a:pt x="656" y="205"/>
                        <a:pt x="656" y="205"/>
                        <a:pt x="656" y="205"/>
                      </a:cubicBezTo>
                      <a:cubicBezTo>
                        <a:pt x="656" y="168"/>
                        <a:pt x="628" y="139"/>
                        <a:pt x="593" y="139"/>
                      </a:cubicBezTo>
                      <a:cubicBezTo>
                        <a:pt x="593" y="139"/>
                        <a:pt x="593" y="139"/>
                        <a:pt x="593" y="139"/>
                      </a:cubicBezTo>
                      <a:cubicBezTo>
                        <a:pt x="593" y="135"/>
                        <a:pt x="593" y="135"/>
                        <a:pt x="593" y="135"/>
                      </a:cubicBezTo>
                      <a:cubicBezTo>
                        <a:pt x="593" y="131"/>
                        <a:pt x="593" y="131"/>
                        <a:pt x="593" y="131"/>
                      </a:cubicBezTo>
                      <a:cubicBezTo>
                        <a:pt x="633" y="131"/>
                        <a:pt x="664" y="164"/>
                        <a:pt x="664" y="205"/>
                      </a:cubicBezTo>
                      <a:cubicBezTo>
                        <a:pt x="664" y="205"/>
                        <a:pt x="664" y="205"/>
                        <a:pt x="664" y="205"/>
                      </a:cubicBezTo>
                      <a:cubicBezTo>
                        <a:pt x="664" y="246"/>
                        <a:pt x="633" y="280"/>
                        <a:pt x="593" y="280"/>
                      </a:cubicBezTo>
                      <a:cubicBezTo>
                        <a:pt x="593" y="280"/>
                        <a:pt x="593" y="280"/>
                        <a:pt x="593" y="280"/>
                      </a:cubicBezTo>
                      <a:cubicBezTo>
                        <a:pt x="589" y="280"/>
                        <a:pt x="585" y="280"/>
                        <a:pt x="581" y="279"/>
                      </a:cubicBezTo>
                      <a:cubicBezTo>
                        <a:pt x="581" y="279"/>
                        <a:pt x="581" y="279"/>
                        <a:pt x="581" y="279"/>
                      </a:cubicBezTo>
                      <a:cubicBezTo>
                        <a:pt x="568" y="323"/>
                        <a:pt x="525" y="356"/>
                        <a:pt x="474" y="356"/>
                      </a:cubicBezTo>
                      <a:cubicBezTo>
                        <a:pt x="474" y="356"/>
                        <a:pt x="474" y="356"/>
                        <a:pt x="474" y="356"/>
                      </a:cubicBezTo>
                      <a:cubicBezTo>
                        <a:pt x="460" y="356"/>
                        <a:pt x="446" y="353"/>
                        <a:pt x="434" y="349"/>
                      </a:cubicBezTo>
                      <a:cubicBezTo>
                        <a:pt x="434" y="349"/>
                        <a:pt x="434" y="349"/>
                        <a:pt x="434" y="349"/>
                      </a:cubicBezTo>
                      <a:cubicBezTo>
                        <a:pt x="412" y="371"/>
                        <a:pt x="379" y="386"/>
                        <a:pt x="342" y="386"/>
                      </a:cubicBezTo>
                      <a:cubicBezTo>
                        <a:pt x="342" y="386"/>
                        <a:pt x="342" y="386"/>
                        <a:pt x="342" y="386"/>
                      </a:cubicBezTo>
                      <a:cubicBezTo>
                        <a:pt x="300" y="386"/>
                        <a:pt x="264" y="368"/>
                        <a:pt x="242" y="340"/>
                      </a:cubicBezTo>
                      <a:close/>
                    </a:path>
                  </a:pathLst>
                </a:custGeom>
                <a:solidFill>
                  <a:srgbClr val="FFFFFF">
                    <a:alpha val="50195"/>
                  </a:srgbClr>
                </a:solidFill>
                <a:ln w="9525">
                  <a:noFill/>
                  <a:round/>
                  <a:headEnd/>
                  <a:tailEnd/>
                </a:ln>
              </p:spPr>
              <p:txBody>
                <a:bodyPr>
                  <a:prstTxWarp prst="textNoShape">
                    <a:avLst/>
                  </a:prstTxWarp>
                </a:bodyPr>
                <a:lstStyle/>
                <a:p>
                  <a:endParaRPr lang="en-US"/>
                </a:p>
              </p:txBody>
            </p:sp>
            <p:sp>
              <p:nvSpPr>
                <p:cNvPr id="76" name="Freeform 156"/>
                <p:cNvSpPr>
                  <a:spLocks/>
                </p:cNvSpPr>
                <p:nvPr/>
              </p:nvSpPr>
              <p:spPr bwMode="auto">
                <a:xfrm>
                  <a:off x="4046" y="518"/>
                  <a:ext cx="392" cy="156"/>
                </a:xfrm>
                <a:custGeom>
                  <a:avLst/>
                  <a:gdLst>
                    <a:gd name="T0" fmla="*/ 0 w 166"/>
                    <a:gd name="T1" fmla="*/ 1803231643 h 66"/>
                    <a:gd name="T2" fmla="*/ 2147483647 w 166"/>
                    <a:gd name="T3" fmla="*/ 439276349 h 66"/>
                    <a:gd name="T4" fmla="*/ 2147483647 w 166"/>
                    <a:gd name="T5" fmla="*/ 1955815418 h 66"/>
                    <a:gd name="T6" fmla="*/ 2147483647 w 166"/>
                    <a:gd name="T7" fmla="*/ 0 h 66"/>
                    <a:gd name="T8" fmla="*/ 0 w 166"/>
                    <a:gd name="T9" fmla="*/ 1803231643 h 66"/>
                    <a:gd name="T10" fmla="*/ 0 60000 65536"/>
                    <a:gd name="T11" fmla="*/ 0 60000 65536"/>
                    <a:gd name="T12" fmla="*/ 0 60000 65536"/>
                    <a:gd name="T13" fmla="*/ 0 60000 65536"/>
                    <a:gd name="T14" fmla="*/ 0 60000 65536"/>
                    <a:gd name="T15" fmla="*/ 0 w 166"/>
                    <a:gd name="T16" fmla="*/ 0 h 66"/>
                    <a:gd name="T17" fmla="*/ 166 w 166"/>
                    <a:gd name="T18" fmla="*/ 66 h 66"/>
                  </a:gdLst>
                  <a:ahLst/>
                  <a:cxnLst>
                    <a:cxn ang="T10">
                      <a:pos x="T0" y="T1"/>
                    </a:cxn>
                    <a:cxn ang="T11">
                      <a:pos x="T2" y="T3"/>
                    </a:cxn>
                    <a:cxn ang="T12">
                      <a:pos x="T4" y="T5"/>
                    </a:cxn>
                    <a:cxn ang="T13">
                      <a:pos x="T6" y="T7"/>
                    </a:cxn>
                    <a:cxn ang="T14">
                      <a:pos x="T8" y="T9"/>
                    </a:cxn>
                  </a:cxnLst>
                  <a:rect l="T15" t="T16" r="T17" b="T18"/>
                  <a:pathLst>
                    <a:path w="166" h="66">
                      <a:moveTo>
                        <a:pt x="0" y="61"/>
                      </a:moveTo>
                      <a:cubicBezTo>
                        <a:pt x="7" y="43"/>
                        <a:pt x="43" y="15"/>
                        <a:pt x="82" y="15"/>
                      </a:cubicBezTo>
                      <a:cubicBezTo>
                        <a:pt x="122" y="15"/>
                        <a:pt x="159" y="43"/>
                        <a:pt x="166" y="66"/>
                      </a:cubicBezTo>
                      <a:cubicBezTo>
                        <a:pt x="156" y="28"/>
                        <a:pt x="122" y="0"/>
                        <a:pt x="82" y="0"/>
                      </a:cubicBezTo>
                      <a:cubicBezTo>
                        <a:pt x="43" y="0"/>
                        <a:pt x="11" y="26"/>
                        <a:pt x="0" y="61"/>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77" name="Freeform 157"/>
                <p:cNvSpPr>
                  <a:spLocks/>
                </p:cNvSpPr>
                <p:nvPr/>
              </p:nvSpPr>
              <p:spPr bwMode="auto">
                <a:xfrm>
                  <a:off x="3729" y="660"/>
                  <a:ext cx="343" cy="137"/>
                </a:xfrm>
                <a:custGeom>
                  <a:avLst/>
                  <a:gdLst>
                    <a:gd name="T0" fmla="*/ 0 w 145"/>
                    <a:gd name="T1" fmla="*/ 1545676042 h 58"/>
                    <a:gd name="T2" fmla="*/ 2147483647 w 145"/>
                    <a:gd name="T3" fmla="*/ 408627767 h 58"/>
                    <a:gd name="T4" fmla="*/ 2147483647 w 145"/>
                    <a:gd name="T5" fmla="*/ 1696688046 h 58"/>
                    <a:gd name="T6" fmla="*/ 2147483647 w 145"/>
                    <a:gd name="T7" fmla="*/ 0 h 58"/>
                    <a:gd name="T8" fmla="*/ 0 w 145"/>
                    <a:gd name="T9" fmla="*/ 1545676042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sp>
              <p:nvSpPr>
                <p:cNvPr id="78" name="Freeform 158"/>
                <p:cNvSpPr>
                  <a:spLocks/>
                </p:cNvSpPr>
                <p:nvPr/>
              </p:nvSpPr>
              <p:spPr bwMode="auto">
                <a:xfrm>
                  <a:off x="4447" y="660"/>
                  <a:ext cx="343" cy="137"/>
                </a:xfrm>
                <a:custGeom>
                  <a:avLst/>
                  <a:gdLst>
                    <a:gd name="T0" fmla="*/ 0 w 145"/>
                    <a:gd name="T1" fmla="*/ 1545676042 h 58"/>
                    <a:gd name="T2" fmla="*/ 2147483647 w 145"/>
                    <a:gd name="T3" fmla="*/ 408627767 h 58"/>
                    <a:gd name="T4" fmla="*/ 2147483647 w 145"/>
                    <a:gd name="T5" fmla="*/ 1696688046 h 58"/>
                    <a:gd name="T6" fmla="*/ 2147483647 w 145"/>
                    <a:gd name="T7" fmla="*/ 0 h 58"/>
                    <a:gd name="T8" fmla="*/ 0 w 145"/>
                    <a:gd name="T9" fmla="*/ 1545676042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50000"/>
                      </a:srgbClr>
                    </a:gs>
                    <a:gs pos="100000">
                      <a:srgbClr val="767676">
                        <a:alpha val="0"/>
                      </a:srgbClr>
                    </a:gs>
                  </a:gsLst>
                  <a:lin ang="5400000" scaled="1"/>
                </a:gradFill>
                <a:ln w="38100">
                  <a:noFill/>
                  <a:round/>
                  <a:headEnd/>
                  <a:tailEnd/>
                </a:ln>
              </p:spPr>
              <p:txBody>
                <a:bodyPr wrap="none" lIns="82124" tIns="41061" rIns="82124" bIns="41061" anchor="ctr">
                  <a:prstTxWarp prst="textNoShape">
                    <a:avLst/>
                  </a:prstTxWarp>
                </a:bodyPr>
                <a:lstStyle/>
                <a:p>
                  <a:endParaRPr lang="en-US"/>
                </a:p>
              </p:txBody>
            </p:sp>
          </p:grpSp>
          <p:sp>
            <p:nvSpPr>
              <p:cNvPr id="72" name="TextBox 25"/>
              <p:cNvSpPr txBox="1">
                <a:spLocks noChangeArrowheads="1"/>
              </p:cNvSpPr>
              <p:nvPr/>
            </p:nvSpPr>
            <p:spPr bwMode="auto">
              <a:xfrm>
                <a:off x="-809" y="2166"/>
                <a:ext cx="650" cy="73"/>
              </a:xfrm>
              <a:prstGeom prst="rect">
                <a:avLst/>
              </a:prstGeom>
              <a:noFill/>
              <a:ln w="9525">
                <a:noFill/>
                <a:miter lim="800000"/>
                <a:headEnd/>
                <a:tailEnd/>
              </a:ln>
            </p:spPr>
            <p:txBody>
              <a:bodyPr wrap="square">
                <a:prstTxWarp prst="textNoShape">
                  <a:avLst/>
                </a:prstTxWarp>
                <a:spAutoFit/>
              </a:bodyPr>
              <a:lstStyle/>
              <a:p>
                <a:pPr algn="ctr">
                  <a:spcAft>
                    <a:spcPts val="600"/>
                  </a:spcAft>
                </a:pPr>
                <a:endParaRPr lang="en-US" sz="1200" dirty="0">
                  <a:solidFill>
                    <a:schemeClr val="bg2"/>
                  </a:solidFill>
                  <a:ea typeface="Arial" pitchFamily="31" charset="0"/>
                  <a:cs typeface="Arial" pitchFamily="31" charset="0"/>
                </a:endParaRPr>
              </a:p>
            </p:txBody>
          </p:sp>
        </p:grpSp>
        <p:sp>
          <p:nvSpPr>
            <p:cNvPr id="70" name="Text Box 12"/>
            <p:cNvSpPr txBox="1">
              <a:spLocks noChangeArrowheads="1"/>
            </p:cNvSpPr>
            <p:nvPr/>
          </p:nvSpPr>
          <p:spPr bwMode="auto">
            <a:xfrm>
              <a:off x="1530435" y="4442991"/>
              <a:ext cx="1603375" cy="150070"/>
            </a:xfrm>
            <a:prstGeom prst="rect">
              <a:avLst/>
            </a:prstGeom>
            <a:noFill/>
            <a:ln w="9525">
              <a:noFill/>
              <a:miter lim="800000"/>
              <a:headEnd/>
              <a:tailEnd/>
            </a:ln>
          </p:spPr>
          <p:txBody>
            <a:bodyPr lIns="82124" tIns="41061" rIns="82124" bIns="41061">
              <a:prstTxWarp prst="textNoShape">
                <a:avLst/>
              </a:prstTxWarp>
              <a:spAutoFit/>
            </a:bodyPr>
            <a:lstStyle/>
            <a:p>
              <a:pPr algn="ctr" defTabSz="814388">
                <a:spcBef>
                  <a:spcPct val="50000"/>
                </a:spcBef>
              </a:pPr>
              <a:endParaRPr lang="en-US" sz="1400" dirty="0"/>
            </a:p>
          </p:txBody>
        </p:sp>
      </p:grpSp>
      <p:sp>
        <p:nvSpPr>
          <p:cNvPr id="37" name="タイトル 36"/>
          <p:cNvSpPr>
            <a:spLocks noGrp="1"/>
          </p:cNvSpPr>
          <p:nvPr>
            <p:ph type="title"/>
          </p:nvPr>
        </p:nvSpPr>
        <p:spPr/>
        <p:txBody>
          <a:bodyPr/>
          <a:lstStyle/>
          <a:p>
            <a:r>
              <a:rPr lang="en-US" altLang="ja-JP" dirty="0" err="1" smtClean="0"/>
              <a:t>ScanSafe</a:t>
            </a:r>
            <a:r>
              <a:rPr lang="ja-JP" altLang="en-US" dirty="0" smtClean="0"/>
              <a:t>の導入</a:t>
            </a:r>
            <a:endParaRPr kumimoji="1" lang="ja-JP" altLang="en-US" dirty="0"/>
          </a:p>
        </p:txBody>
      </p:sp>
      <p:sp>
        <p:nvSpPr>
          <p:cNvPr id="2" name="テキスト プレースホルダ 1"/>
          <p:cNvSpPr>
            <a:spLocks noGrp="1"/>
          </p:cNvSpPr>
          <p:nvPr>
            <p:ph type="body" sz="half" idx="4294967295"/>
          </p:nvPr>
        </p:nvSpPr>
        <p:spPr>
          <a:xfrm>
            <a:off x="0" y="1268413"/>
            <a:ext cx="7850188" cy="4610100"/>
          </a:xfrm>
        </p:spPr>
        <p:txBody>
          <a:bodyPr>
            <a:normAutofit/>
          </a:bodyPr>
          <a:lstStyle/>
          <a:p>
            <a:r>
              <a:rPr lang="ja-JP" altLang="en-US" sz="1800" b="1" dirty="0" smtClean="0"/>
              <a:t>クラウド型サービスである為、ユーザ側に</a:t>
            </a:r>
            <a:r>
              <a:rPr lang="en-US" altLang="ja-JP" sz="1800" b="1" dirty="0" smtClean="0"/>
              <a:t>HW</a:t>
            </a:r>
            <a:r>
              <a:rPr lang="ja-JP" altLang="en-US" sz="1800" b="1" dirty="0"/>
              <a:t>を</a:t>
            </a:r>
            <a:r>
              <a:rPr lang="ja-JP" altLang="en-US" sz="1800" b="1" dirty="0" smtClean="0"/>
              <a:t>設置</a:t>
            </a:r>
            <a:r>
              <a:rPr lang="ja-JP" altLang="en-US" sz="1800" b="1" dirty="0"/>
              <a:t>する</a:t>
            </a:r>
            <a:r>
              <a:rPr lang="ja-JP" altLang="en-US" sz="1800" b="1" dirty="0" smtClean="0"/>
              <a:t>必要は無い（コネクタを設置するケースは除く）</a:t>
            </a:r>
            <a:endParaRPr lang="en-US" altLang="ja-JP" sz="1800" b="1" dirty="0" smtClean="0"/>
          </a:p>
          <a:p>
            <a:r>
              <a:rPr lang="ja-JP" altLang="en-US" sz="1800" b="1" dirty="0" smtClean="0"/>
              <a:t>既存ネットワークのデザイン変更、冗長構成を考える必要は無い</a:t>
            </a:r>
            <a:endParaRPr lang="en-US" altLang="ja-JP" sz="1800" b="1" dirty="0" smtClean="0"/>
          </a:p>
          <a:p>
            <a:r>
              <a:rPr lang="ja-JP" altLang="en-US" sz="1800" b="1" dirty="0" smtClean="0"/>
              <a:t>ユーザ</a:t>
            </a:r>
            <a:r>
              <a:rPr kumimoji="1" lang="ja-JP" altLang="en-US" sz="1800" b="1" dirty="0" smtClean="0"/>
              <a:t>ライセンスの購入</a:t>
            </a:r>
            <a:endParaRPr kumimoji="1" lang="en-US" altLang="ja-JP" sz="1800" b="1" dirty="0" smtClean="0"/>
          </a:p>
          <a:p>
            <a:r>
              <a:rPr lang="ja-JP" altLang="en-US" sz="1800" b="1" dirty="0" smtClean="0"/>
              <a:t>コネクタを設置し、</a:t>
            </a:r>
            <a:r>
              <a:rPr lang="en-US" altLang="ja-JP" sz="1800" b="1" dirty="0" smtClean="0"/>
              <a:t>AD</a:t>
            </a:r>
            <a:r>
              <a:rPr lang="ja-JP" altLang="en-US" sz="1800" b="1" dirty="0" smtClean="0"/>
              <a:t>と連携することで、ユーザ情報に紐付いた制御、レポーティングが可能</a:t>
            </a:r>
            <a:endParaRPr kumimoji="1" lang="en-US" altLang="ja-JP" sz="1800" b="1" dirty="0" smtClean="0"/>
          </a:p>
          <a:p>
            <a:r>
              <a:rPr kumimoji="1" lang="ja-JP" altLang="en-US" sz="1800" b="1" dirty="0" smtClean="0"/>
              <a:t>ユーザ側へ</a:t>
            </a:r>
            <a:r>
              <a:rPr kumimoji="1" lang="en-US" altLang="ja-JP" sz="1800" b="1" dirty="0" smtClean="0"/>
              <a:t>HW</a:t>
            </a:r>
            <a:r>
              <a:rPr kumimoji="1" lang="ja-JP" altLang="en-US" sz="1800" b="1" dirty="0" smtClean="0"/>
              <a:t>を設置するアプライアンス型との比較は、機能面だけではなく、運用体制、初期投資やその後のランニングコストもポイント</a:t>
            </a:r>
            <a:endParaRPr kumimoji="1" lang="ja-JP" altLang="en-US" sz="1800" b="1" dirty="0"/>
          </a:p>
        </p:txBody>
      </p:sp>
      <p:grpSp>
        <p:nvGrpSpPr>
          <p:cNvPr id="7" name="Group 2409"/>
          <p:cNvGrpSpPr/>
          <p:nvPr/>
        </p:nvGrpSpPr>
        <p:grpSpPr>
          <a:xfrm>
            <a:off x="6428521" y="5085184"/>
            <a:ext cx="975463" cy="471901"/>
            <a:chOff x="4203575" y="9064013"/>
            <a:chExt cx="1005240" cy="1005236"/>
          </a:xfrm>
        </p:grpSpPr>
        <p:sp>
          <p:nvSpPr>
            <p:cNvPr id="17" name="Oval 2410"/>
            <p:cNvSpPr/>
            <p:nvPr/>
          </p:nvSpPr>
          <p:spPr bwMode="auto">
            <a:xfrm>
              <a:off x="4203575" y="9064013"/>
              <a:ext cx="1005240" cy="1005236"/>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none" lIns="82124" tIns="41061" rIns="82124" bIns="41061" numCol="1" rtlCol="0" anchor="t" anchorCtr="0" compatLnSpc="1">
              <a:prstTxWarp prst="textNoShape">
                <a:avLst/>
              </a:prstTxWarp>
              <a:noAutofit/>
            </a:bodyPr>
            <a:lstStyle/>
            <a:p>
              <a:pPr marL="0" marR="0" lvl="0" indent="0" defTabSz="814388"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62D1FE"/>
                </a:solidFill>
                <a:effectLst/>
                <a:uLnTx/>
                <a:uFillTx/>
                <a:ea typeface="ＭＳ Ｐゴシック" pitchFamily="34" charset="-128"/>
              </a:endParaRPr>
            </a:p>
          </p:txBody>
        </p:sp>
        <p:sp>
          <p:nvSpPr>
            <p:cNvPr id="18" name="Oval 193"/>
            <p:cNvSpPr>
              <a:spLocks noChangeArrowheads="1"/>
            </p:cNvSpPr>
            <p:nvPr/>
          </p:nvSpPr>
          <p:spPr bwMode="auto">
            <a:xfrm flipH="1">
              <a:off x="4280123" y="9134784"/>
              <a:ext cx="852143" cy="866584"/>
            </a:xfrm>
            <a:prstGeom prst="ellipse">
              <a:avLst/>
            </a:prstGeom>
            <a:solidFill>
              <a:srgbClr val="0183B7"/>
            </a:solidFill>
            <a:ln w="25400">
              <a:solidFill>
                <a:srgbClr val="FFFFFF"/>
              </a:solidFill>
              <a:round/>
              <a:headEnd/>
              <a:tailEnd/>
            </a:ln>
          </p:spPr>
          <p:txBody>
            <a:bodyPr lIns="82124" tIns="41061" rIns="82124" bIns="41061"/>
            <a:lstStyle/>
            <a:p>
              <a:pPr marL="0" marR="0" lvl="0" indent="0" defTabSz="914400" eaLnBrk="0" fontAlgn="base" latinLnBrk="0" hangingPunct="0">
                <a:lnSpc>
                  <a:spcPct val="9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62D1FE"/>
                </a:solidFill>
                <a:effectLst/>
                <a:uLnTx/>
                <a:uFillTx/>
                <a:ea typeface="ＭＳ Ｐゴシック" pitchFamily="34" charset="-128"/>
              </a:endParaRPr>
            </a:p>
          </p:txBody>
        </p:sp>
        <p:sp>
          <p:nvSpPr>
            <p:cNvPr id="19" name="Oval 2412"/>
            <p:cNvSpPr/>
            <p:nvPr/>
          </p:nvSpPr>
          <p:spPr>
            <a:xfrm>
              <a:off x="4334720" y="9204681"/>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p:cNvPicPr>
            <a:picLocks noChangeAspect="1" noChangeArrowheads="1"/>
          </p:cNvPicPr>
          <p:nvPr/>
        </p:nvPicPr>
        <p:blipFill>
          <a:blip r:embed="rId3" cstate="print"/>
          <a:srcRect/>
          <a:stretch>
            <a:fillRect/>
          </a:stretch>
        </p:blipFill>
        <p:spPr bwMode="auto">
          <a:xfrm>
            <a:off x="6572537" y="5229200"/>
            <a:ext cx="681750" cy="158342"/>
          </a:xfrm>
          <a:prstGeom prst="rect">
            <a:avLst/>
          </a:prstGeom>
          <a:noFill/>
          <a:ln w="9525">
            <a:noFill/>
            <a:miter lim="800000"/>
            <a:headEnd/>
            <a:tailEnd/>
          </a:ln>
        </p:spPr>
      </p:pic>
      <p:sp>
        <p:nvSpPr>
          <p:cNvPr id="53" name="Text Box 49"/>
          <p:cNvSpPr txBox="1">
            <a:spLocks noChangeArrowheads="1"/>
          </p:cNvSpPr>
          <p:nvPr/>
        </p:nvSpPr>
        <p:spPr bwMode="gray">
          <a:xfrm>
            <a:off x="7436633" y="5229200"/>
            <a:ext cx="803286" cy="217367"/>
          </a:xfrm>
          <a:prstGeom prst="rect">
            <a:avLst/>
          </a:prstGeom>
          <a:noFill/>
          <a:ln w="9525">
            <a:noFill/>
            <a:miter lim="800000"/>
            <a:headEnd/>
            <a:tailEnd/>
          </a:ln>
        </p:spPr>
        <p:txBody>
          <a:bodyPr wrap="square">
            <a:spAutoFit/>
          </a:bodyPr>
          <a:lstStyle/>
          <a:p>
            <a:pPr algn="r">
              <a:lnSpc>
                <a:spcPct val="75000"/>
              </a:lnSpc>
              <a:spcBef>
                <a:spcPct val="160000"/>
              </a:spcBef>
            </a:pPr>
            <a:r>
              <a:rPr lang="en-US" altLang="ja-JP" sz="1000" b="1" dirty="0" smtClean="0">
                <a:solidFill>
                  <a:srgbClr val="002060"/>
                </a:solidFill>
                <a:latin typeface="メイリオ" pitchFamily="50" charset="-128"/>
                <a:ea typeface="メイリオ" pitchFamily="50" charset="-128"/>
                <a:cs typeface="Arial" pitchFamily="34" charset="0"/>
              </a:rPr>
              <a:t>Internet</a:t>
            </a:r>
            <a:endParaRPr lang="en-US" altLang="ja-JP" sz="1000" b="1" dirty="0">
              <a:solidFill>
                <a:srgbClr val="002060"/>
              </a:solidFill>
              <a:latin typeface="メイリオ" pitchFamily="50" charset="-128"/>
              <a:ea typeface="メイリオ" pitchFamily="50" charset="-128"/>
              <a:cs typeface="Arial" pitchFamily="34" charset="0"/>
            </a:endParaRPr>
          </a:p>
        </p:txBody>
      </p:sp>
      <p:cxnSp>
        <p:nvCxnSpPr>
          <p:cNvPr id="80" name="直線コネクタ 79"/>
          <p:cNvCxnSpPr/>
          <p:nvPr/>
        </p:nvCxnSpPr>
        <p:spPr bwMode="auto">
          <a:xfrm>
            <a:off x="3044145" y="5321796"/>
            <a:ext cx="3395709" cy="1588"/>
          </a:xfrm>
          <a:prstGeom prst="line">
            <a:avLst/>
          </a:prstGeom>
          <a:solidFill>
            <a:srgbClr val="0183B7"/>
          </a:solidFill>
          <a:ln w="25400" cap="flat" cmpd="sng" algn="ctr">
            <a:solidFill>
              <a:srgbClr val="0183B7"/>
            </a:solidFill>
            <a:prstDash val="solid"/>
            <a:round/>
            <a:headEnd type="none" w="med" len="med"/>
            <a:tailEnd type="none" w="med" len="med"/>
          </a:ln>
          <a:effectLst/>
        </p:spPr>
      </p:cxnSp>
      <p:pic>
        <p:nvPicPr>
          <p:cNvPr id="82" name="Picture 13" descr="MCj04316460000[1]"/>
          <p:cNvPicPr>
            <a:picLocks noChangeAspect="1" noChangeArrowheads="1"/>
          </p:cNvPicPr>
          <p:nvPr/>
        </p:nvPicPr>
        <p:blipFill>
          <a:blip r:embed="rId4" cstate="print"/>
          <a:srcRect/>
          <a:stretch>
            <a:fillRect/>
          </a:stretch>
        </p:blipFill>
        <p:spPr bwMode="auto">
          <a:xfrm>
            <a:off x="2642502" y="4883640"/>
            <a:ext cx="547695" cy="547694"/>
          </a:xfrm>
          <a:prstGeom prst="rect">
            <a:avLst/>
          </a:prstGeom>
          <a:noFill/>
        </p:spPr>
      </p:pic>
      <p:pic>
        <p:nvPicPr>
          <p:cNvPr id="83" name="Picture 37"/>
          <p:cNvPicPr>
            <a:picLocks noChangeArrowheads="1"/>
          </p:cNvPicPr>
          <p:nvPr/>
        </p:nvPicPr>
        <p:blipFill>
          <a:blip r:embed="rId5" cstate="print"/>
          <a:srcRect/>
          <a:stretch>
            <a:fillRect/>
          </a:stretch>
        </p:blipFill>
        <p:spPr bwMode="auto">
          <a:xfrm>
            <a:off x="5325468" y="5139231"/>
            <a:ext cx="533399" cy="403225"/>
          </a:xfrm>
          <a:prstGeom prst="rect">
            <a:avLst/>
          </a:prstGeom>
          <a:noFill/>
          <a:ln w="9525">
            <a:noFill/>
            <a:miter lim="800000"/>
            <a:headEnd/>
            <a:tailEnd/>
          </a:ln>
          <a:effectLst/>
        </p:spPr>
      </p:pic>
      <p:pic>
        <p:nvPicPr>
          <p:cNvPr id="84" name="Picture 24" descr="icon_color"/>
          <p:cNvPicPr>
            <a:picLocks noChangeAspect="1" noChangeArrowheads="1"/>
          </p:cNvPicPr>
          <p:nvPr/>
        </p:nvPicPr>
        <p:blipFill>
          <a:blip r:embed="rId6" cstate="print"/>
          <a:srcRect/>
          <a:stretch>
            <a:fillRect/>
          </a:stretch>
        </p:blipFill>
        <p:spPr bwMode="auto">
          <a:xfrm>
            <a:off x="4412643" y="5102718"/>
            <a:ext cx="495299" cy="491149"/>
          </a:xfrm>
          <a:prstGeom prst="rect">
            <a:avLst/>
          </a:prstGeom>
          <a:noFill/>
          <a:ln w="9525">
            <a:noFill/>
            <a:miter lim="800000"/>
            <a:headEnd/>
            <a:tailEnd/>
          </a:ln>
        </p:spPr>
      </p:pic>
      <p:pic>
        <p:nvPicPr>
          <p:cNvPr id="87" name="Picture 13" descr="MCj04316460000[1]"/>
          <p:cNvPicPr>
            <a:picLocks noChangeAspect="1" noChangeArrowheads="1"/>
          </p:cNvPicPr>
          <p:nvPr/>
        </p:nvPicPr>
        <p:blipFill>
          <a:blip r:embed="rId4" cstate="print"/>
          <a:srcRect/>
          <a:stretch>
            <a:fillRect/>
          </a:stretch>
        </p:blipFill>
        <p:spPr bwMode="auto">
          <a:xfrm>
            <a:off x="2679015" y="5102718"/>
            <a:ext cx="547695" cy="547694"/>
          </a:xfrm>
          <a:prstGeom prst="rect">
            <a:avLst/>
          </a:prstGeom>
          <a:noFill/>
        </p:spPr>
      </p:pic>
      <p:pic>
        <p:nvPicPr>
          <p:cNvPr id="88" name="Picture 13" descr="MCj04316460000[1]"/>
          <p:cNvPicPr>
            <a:picLocks noChangeAspect="1" noChangeArrowheads="1"/>
          </p:cNvPicPr>
          <p:nvPr/>
        </p:nvPicPr>
        <p:blipFill>
          <a:blip r:embed="rId4" cstate="print"/>
          <a:srcRect/>
          <a:stretch>
            <a:fillRect/>
          </a:stretch>
        </p:blipFill>
        <p:spPr bwMode="auto">
          <a:xfrm>
            <a:off x="2715528" y="5394822"/>
            <a:ext cx="547695" cy="547694"/>
          </a:xfrm>
          <a:prstGeom prst="rect">
            <a:avLst/>
          </a:prstGeom>
          <a:noFill/>
        </p:spPr>
      </p:pic>
      <p:pic>
        <p:nvPicPr>
          <p:cNvPr id="89" name="Picture 250"/>
          <p:cNvPicPr>
            <a:picLocks noChangeArrowheads="1"/>
          </p:cNvPicPr>
          <p:nvPr/>
        </p:nvPicPr>
        <p:blipFill>
          <a:blip r:embed="rId7" cstate="print"/>
          <a:srcRect/>
          <a:stretch>
            <a:fillRect/>
          </a:stretch>
        </p:blipFill>
        <p:spPr bwMode="auto">
          <a:xfrm>
            <a:off x="3476193" y="5066205"/>
            <a:ext cx="461960" cy="584196"/>
          </a:xfrm>
          <a:prstGeom prst="rect">
            <a:avLst/>
          </a:prstGeom>
          <a:noFill/>
          <a:ln w="9525">
            <a:noFill/>
            <a:miter lim="800000"/>
            <a:headEnd/>
            <a:tailEnd/>
          </a:ln>
          <a:effectLst/>
        </p:spPr>
      </p:pic>
      <p:sp>
        <p:nvSpPr>
          <p:cNvPr id="90" name="Text Box 49"/>
          <p:cNvSpPr txBox="1">
            <a:spLocks noChangeArrowheads="1"/>
          </p:cNvSpPr>
          <p:nvPr/>
        </p:nvSpPr>
        <p:spPr bwMode="gray">
          <a:xfrm>
            <a:off x="4193565" y="4883640"/>
            <a:ext cx="742942" cy="207749"/>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75000"/>
              </a:lnSpc>
              <a:spcBef>
                <a:spcPct val="160000"/>
              </a:spcBef>
              <a:spcAft>
                <a:spcPts val="0"/>
              </a:spcAft>
              <a:buClrTx/>
              <a:buSzTx/>
              <a:buFontTx/>
              <a:buNone/>
              <a:tabLst/>
              <a:defRPr/>
            </a:pPr>
            <a:r>
              <a:rPr kumimoji="0" lang="en-US" altLang="ja-JP" sz="100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Arial" pitchFamily="34" charset="0"/>
              </a:rPr>
              <a:t>Firewall</a:t>
            </a:r>
          </a:p>
        </p:txBody>
      </p:sp>
      <p:sp>
        <p:nvSpPr>
          <p:cNvPr id="91" name="Text Box 49"/>
          <p:cNvSpPr txBox="1">
            <a:spLocks noChangeArrowheads="1"/>
          </p:cNvSpPr>
          <p:nvPr/>
        </p:nvSpPr>
        <p:spPr bwMode="gray">
          <a:xfrm>
            <a:off x="5166734" y="4883640"/>
            <a:ext cx="742942" cy="217367"/>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75000"/>
              </a:lnSpc>
              <a:spcBef>
                <a:spcPct val="160000"/>
              </a:spcBef>
              <a:spcAft>
                <a:spcPts val="0"/>
              </a:spcAft>
              <a:buClrTx/>
              <a:buSzTx/>
              <a:buFontTx/>
              <a:buNone/>
              <a:tabLst/>
              <a:defRPr/>
            </a:pPr>
            <a:r>
              <a:rPr kumimoji="0" lang="en-US" altLang="ja-JP" sz="1000" b="0" i="0" u="none" strike="noStrike" kern="0" cap="none" spc="0" normalizeH="0" baseline="0" noProof="0" dirty="0" smtClean="0">
                <a:ln>
                  <a:noFill/>
                </a:ln>
                <a:solidFill>
                  <a:srgbClr val="000000"/>
                </a:solidFill>
                <a:effectLst/>
                <a:uLnTx/>
                <a:uFillTx/>
                <a:latin typeface="メイリオ" pitchFamily="50" charset="-128"/>
                <a:ea typeface="メイリオ" pitchFamily="50" charset="-128"/>
                <a:cs typeface="Arial" pitchFamily="34" charset="0"/>
              </a:rPr>
              <a:t>Router</a:t>
            </a:r>
            <a:endParaRPr kumimoji="0" lang="en-US" altLang="ja-JP" sz="100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Arial" pitchFamily="34" charset="0"/>
            </a:endParaRPr>
          </a:p>
        </p:txBody>
      </p:sp>
      <p:sp>
        <p:nvSpPr>
          <p:cNvPr id="92" name="Text Box 49"/>
          <p:cNvSpPr txBox="1">
            <a:spLocks noChangeArrowheads="1"/>
          </p:cNvSpPr>
          <p:nvPr/>
        </p:nvSpPr>
        <p:spPr bwMode="gray">
          <a:xfrm>
            <a:off x="3482507" y="4883640"/>
            <a:ext cx="888994" cy="207749"/>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75000"/>
              </a:lnSpc>
              <a:spcBef>
                <a:spcPct val="160000"/>
              </a:spcBef>
              <a:spcAft>
                <a:spcPts val="0"/>
              </a:spcAft>
              <a:buClrTx/>
              <a:buSzTx/>
              <a:buFontTx/>
              <a:buNone/>
              <a:tabLst/>
              <a:defRPr/>
            </a:pPr>
            <a:r>
              <a:rPr kumimoji="0" lang="en-US" altLang="ja-JP" sz="1000" b="0" i="0" u="none" strike="noStrike" kern="0" cap="none" spc="0" normalizeH="0" baseline="0" noProof="0" dirty="0" err="1" smtClean="0">
                <a:ln>
                  <a:noFill/>
                </a:ln>
                <a:solidFill>
                  <a:srgbClr val="000000"/>
                </a:solidFill>
                <a:effectLst/>
                <a:uLnTx/>
                <a:uFillTx/>
                <a:latin typeface="メイリオ" pitchFamily="50" charset="-128"/>
                <a:ea typeface="メイリオ" pitchFamily="50" charset="-128"/>
                <a:cs typeface="Arial" pitchFamily="34" charset="0"/>
              </a:rPr>
              <a:t>L3</a:t>
            </a:r>
            <a:r>
              <a:rPr kumimoji="0" lang="en-US" altLang="ja-JP" sz="1000" b="0" i="0" u="none" strike="noStrike" kern="0" cap="none" spc="0" normalizeH="0" baseline="0" noProof="0" dirty="0" smtClean="0">
                <a:ln>
                  <a:noFill/>
                </a:ln>
                <a:solidFill>
                  <a:srgbClr val="000000"/>
                </a:solidFill>
                <a:effectLst/>
                <a:uLnTx/>
                <a:uFillTx/>
                <a:latin typeface="メイリオ" pitchFamily="50" charset="-128"/>
                <a:ea typeface="メイリオ" pitchFamily="50" charset="-128"/>
                <a:cs typeface="Arial" pitchFamily="34" charset="0"/>
              </a:rPr>
              <a:t> Switch</a:t>
            </a:r>
            <a:endParaRPr kumimoji="0" lang="en-US" altLang="ja-JP" sz="100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Arial" pitchFamily="34" charset="0"/>
            </a:endParaRPr>
          </a:p>
        </p:txBody>
      </p:sp>
      <p:sp>
        <p:nvSpPr>
          <p:cNvPr id="93" name="Text Box 49"/>
          <p:cNvSpPr txBox="1">
            <a:spLocks noChangeArrowheads="1"/>
          </p:cNvSpPr>
          <p:nvPr/>
        </p:nvSpPr>
        <p:spPr bwMode="gray">
          <a:xfrm>
            <a:off x="2483768" y="4847127"/>
            <a:ext cx="633403" cy="207749"/>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75000"/>
              </a:lnSpc>
              <a:spcBef>
                <a:spcPct val="160000"/>
              </a:spcBef>
              <a:spcAft>
                <a:spcPts val="0"/>
              </a:spcAft>
              <a:buClrTx/>
              <a:buSzTx/>
              <a:buFontTx/>
              <a:buNone/>
              <a:tabLst/>
              <a:defRPr/>
            </a:pPr>
            <a:r>
              <a:rPr kumimoji="0" lang="en-US" altLang="ja-JP" sz="1000" b="0" i="0" u="none" strike="noStrike" kern="0" cap="none" spc="0" normalizeH="0" baseline="0" noProof="0" dirty="0" smtClean="0">
                <a:ln>
                  <a:noFill/>
                </a:ln>
                <a:solidFill>
                  <a:srgbClr val="000000"/>
                </a:solidFill>
                <a:effectLst/>
                <a:uLnTx/>
                <a:uFillTx/>
                <a:latin typeface="メイリオ" pitchFamily="50" charset="-128"/>
                <a:ea typeface="メイリオ" pitchFamily="50" charset="-128"/>
                <a:cs typeface="Arial" pitchFamily="34" charset="0"/>
              </a:rPr>
              <a:t>User</a:t>
            </a:r>
            <a:endParaRPr kumimoji="0" lang="en-US" altLang="ja-JP" sz="1000" b="0" i="0" u="none" strike="noStrike" kern="0" cap="none" spc="0" normalizeH="0" baseline="0" noProof="0" dirty="0">
              <a:ln>
                <a:noFill/>
              </a:ln>
              <a:solidFill>
                <a:srgbClr val="000000"/>
              </a:solidFill>
              <a:effectLst/>
              <a:uLnTx/>
              <a:uFillTx/>
              <a:latin typeface="メイリオ" pitchFamily="50" charset="-128"/>
              <a:ea typeface="メイリオ" pitchFamily="50" charset="-128"/>
              <a:cs typeface="Arial" pitchFamily="34" charset="0"/>
            </a:endParaRPr>
          </a:p>
        </p:txBody>
      </p:sp>
      <p:cxnSp>
        <p:nvCxnSpPr>
          <p:cNvPr id="126" name="直線矢印コネクタ 125"/>
          <p:cNvCxnSpPr/>
          <p:nvPr/>
        </p:nvCxnSpPr>
        <p:spPr bwMode="auto">
          <a:xfrm>
            <a:off x="3476193" y="5805264"/>
            <a:ext cx="2952328" cy="1588"/>
          </a:xfrm>
          <a:prstGeom prst="straightConnector1">
            <a:avLst/>
          </a:prstGeom>
          <a:solidFill>
            <a:schemeClr val="accent1"/>
          </a:solidFill>
          <a:ln w="76200" cap="flat" cmpd="sng" algn="ctr">
            <a:solidFill>
              <a:srgbClr val="00B050"/>
            </a:solidFill>
            <a:prstDash val="sysDot"/>
            <a:round/>
            <a:headEnd type="none" w="med" len="med"/>
            <a:tailEnd type="stealth"/>
          </a:ln>
          <a:effectLst/>
        </p:spPr>
      </p:cxnSp>
      <p:sp>
        <p:nvSpPr>
          <p:cNvPr id="128" name="円/楕円 127"/>
          <p:cNvSpPr/>
          <p:nvPr/>
        </p:nvSpPr>
        <p:spPr bwMode="auto">
          <a:xfrm>
            <a:off x="6356513" y="5229200"/>
            <a:ext cx="146052" cy="182565"/>
          </a:xfrm>
          <a:prstGeom prst="ellipse">
            <a:avLst/>
          </a:prstGeom>
          <a:solidFill>
            <a:srgbClr val="00B050"/>
          </a:solidFill>
          <a:ln w="9525" cap="flat" cmpd="sng" algn="ctr">
            <a:solidFill>
              <a:srgbClr val="006600"/>
            </a:solidFill>
            <a:prstDash val="solid"/>
            <a:round/>
            <a:headEnd type="none" w="med" len="med"/>
            <a:tailEnd type="none" w="med" len="med"/>
          </a:ln>
          <a:effectLst/>
        </p:spPr>
        <p:txBody>
          <a:bodyPr vert="horz" wrap="none" lIns="82124" tIns="41061" rIns="82124" bIns="41061" numCol="1" rtlCol="0" anchor="ctr" anchorCtr="0" compatLnSpc="1">
            <a:prstTxWarp prst="textNoShape">
              <a:avLst/>
            </a:prstTxWarp>
            <a:spAutoFit/>
          </a:bodyPr>
          <a:lstStyle/>
          <a:p>
            <a:pPr marL="0" marR="0" lvl="0" indent="0" algn="ctr" defTabSz="814388" rtl="0" eaLnBrk="0" fontAlgn="base" latinLnBrk="0" hangingPunct="0">
              <a:lnSpc>
                <a:spcPct val="90000"/>
              </a:lnSpc>
              <a:spcBef>
                <a:spcPct val="0"/>
              </a:spcBef>
              <a:spcAft>
                <a:spcPct val="0"/>
              </a:spcAft>
              <a:buClrTx/>
              <a:buSzTx/>
              <a:buFontTx/>
              <a:buNone/>
              <a:tabLst/>
              <a:defRPr/>
            </a:pPr>
            <a:endParaRPr kumimoji="0" lang="ja-JP" altLang="en-US" sz="2400" b="1" i="0" u="none" strike="noStrike" kern="0" cap="none" spc="0" normalizeH="0" baseline="0" noProof="0" smtClean="0">
              <a:ln>
                <a:noFill/>
              </a:ln>
              <a:solidFill>
                <a:srgbClr val="000000"/>
              </a:solidFill>
              <a:effectLst/>
              <a:uLnTx/>
              <a:uFillTx/>
              <a:latin typeface="Arial" charset="0"/>
            </a:endParaRPr>
          </a:p>
        </p:txBody>
      </p:sp>
      <p:sp>
        <p:nvSpPr>
          <p:cNvPr id="129" name="Text Box 49"/>
          <p:cNvSpPr txBox="1">
            <a:spLocks noChangeArrowheads="1"/>
          </p:cNvSpPr>
          <p:nvPr/>
        </p:nvSpPr>
        <p:spPr bwMode="gray">
          <a:xfrm>
            <a:off x="3044145" y="5949280"/>
            <a:ext cx="1728192" cy="216024"/>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75000"/>
              </a:lnSpc>
              <a:spcBef>
                <a:spcPct val="160000"/>
              </a:spcBef>
              <a:spcAft>
                <a:spcPts val="0"/>
              </a:spcAft>
              <a:buClrTx/>
              <a:buSzTx/>
              <a:buFontTx/>
              <a:buNone/>
              <a:tabLst/>
              <a:defRPr/>
            </a:pPr>
            <a:r>
              <a:rPr kumimoji="0" lang="ja-JP" altLang="en-US" sz="1000" b="0" i="0" u="none" strike="noStrike" kern="0" cap="none" spc="0" normalizeH="0" baseline="0" noProof="0" dirty="0" smtClean="0">
                <a:ln>
                  <a:noFill/>
                </a:ln>
                <a:solidFill>
                  <a:srgbClr val="FF0000"/>
                </a:solidFill>
                <a:effectLst/>
                <a:uLnTx/>
                <a:uFillTx/>
                <a:latin typeface="メイリオ" pitchFamily="50" charset="-128"/>
                <a:ea typeface="メイリオ" pitchFamily="50" charset="-128"/>
                <a:cs typeface="Arial" pitchFamily="34" charset="0"/>
              </a:rPr>
              <a:t>既存設備の変更無し</a:t>
            </a:r>
            <a:endParaRPr kumimoji="0" lang="en-US" altLang="ja-JP" sz="1000" b="0" i="0" u="none" strike="noStrike" kern="0" cap="none" spc="0" normalizeH="0" baseline="0" noProof="0" dirty="0">
              <a:ln>
                <a:noFill/>
              </a:ln>
              <a:solidFill>
                <a:srgbClr val="FF0000"/>
              </a:solidFill>
              <a:effectLst/>
              <a:uLnTx/>
              <a:uFillTx/>
              <a:latin typeface="メイリオ" pitchFamily="50" charset="-128"/>
              <a:ea typeface="メイリオ" pitchFamily="50" charset="-128"/>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角丸四角形 668"/>
          <p:cNvSpPr/>
          <p:nvPr/>
        </p:nvSpPr>
        <p:spPr>
          <a:xfrm>
            <a:off x="251520" y="2420888"/>
            <a:ext cx="2232248" cy="2520280"/>
          </a:xfrm>
          <a:prstGeom prst="roundRect">
            <a:avLst/>
          </a:prstGeom>
          <a:solidFill>
            <a:srgbClr val="00206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67" name="角丸四角形 666"/>
          <p:cNvSpPr/>
          <p:nvPr/>
        </p:nvSpPr>
        <p:spPr>
          <a:xfrm>
            <a:off x="3563888" y="1268760"/>
            <a:ext cx="4536504" cy="1656184"/>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65" name="角丸四角形 664"/>
          <p:cNvSpPr/>
          <p:nvPr/>
        </p:nvSpPr>
        <p:spPr>
          <a:xfrm>
            <a:off x="5220072" y="4797152"/>
            <a:ext cx="2592288" cy="1512168"/>
          </a:xfrm>
          <a:prstGeom prst="roundRect">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89" name="Picture 13" descr="CorpOfficeUser.png"/>
          <p:cNvPicPr>
            <a:picLocks noChangeAspect="1"/>
          </p:cNvPicPr>
          <p:nvPr/>
        </p:nvPicPr>
        <p:blipFill>
          <a:blip r:embed="rId3" cstate="print"/>
          <a:srcRect/>
          <a:stretch>
            <a:fillRect/>
          </a:stretch>
        </p:blipFill>
        <p:spPr bwMode="auto">
          <a:xfrm>
            <a:off x="496877" y="3023665"/>
            <a:ext cx="1304896" cy="980028"/>
          </a:xfrm>
          <a:prstGeom prst="rect">
            <a:avLst/>
          </a:prstGeom>
          <a:noFill/>
          <a:ln w="9525">
            <a:noFill/>
            <a:miter lim="800000"/>
            <a:headEnd/>
            <a:tailEnd/>
          </a:ln>
        </p:spPr>
      </p:pic>
      <p:sp>
        <p:nvSpPr>
          <p:cNvPr id="1332" name="TextBox 1331"/>
          <p:cNvSpPr txBox="1"/>
          <p:nvPr/>
        </p:nvSpPr>
        <p:spPr>
          <a:xfrm>
            <a:off x="832048" y="4587899"/>
            <a:ext cx="969725" cy="226503"/>
          </a:xfrm>
          <a:prstGeom prst="rect">
            <a:avLst/>
          </a:prstGeom>
          <a:noFill/>
        </p:spPr>
        <p:txBody>
          <a:bodyPr wrap="square" lIns="64291" tIns="32146" rIns="64291" bIns="32146" rtlCol="0">
            <a:spAutoFit/>
          </a:bodyPr>
          <a:lstStyle/>
          <a:p>
            <a:pPr defTabSz="572457">
              <a:lnSpc>
                <a:spcPct val="85000"/>
              </a:lnSpc>
              <a:defRPr/>
            </a:pPr>
            <a:r>
              <a:rPr lang="en-US" sz="1200" dirty="0" smtClean="0">
                <a:solidFill>
                  <a:srgbClr val="FFFFFF"/>
                </a:solidFill>
                <a:latin typeface="Arial"/>
                <a:cs typeface="Arial"/>
              </a:rPr>
              <a:t>WSC</a:t>
            </a:r>
            <a:endParaRPr lang="en-US" sz="1200" dirty="0">
              <a:solidFill>
                <a:srgbClr val="FFFFFF"/>
              </a:solidFill>
              <a:latin typeface="Arial"/>
              <a:cs typeface="Arial"/>
            </a:endParaRPr>
          </a:p>
        </p:txBody>
      </p:sp>
      <p:pic>
        <p:nvPicPr>
          <p:cNvPr id="1334" name="Picture 1333" descr="IronPort.png"/>
          <p:cNvPicPr>
            <a:picLocks noChangeAspect="1"/>
          </p:cNvPicPr>
          <p:nvPr/>
        </p:nvPicPr>
        <p:blipFill>
          <a:blip r:embed="rId4" cstate="print"/>
          <a:stretch>
            <a:fillRect/>
          </a:stretch>
        </p:blipFill>
        <p:spPr>
          <a:xfrm>
            <a:off x="518425" y="4188808"/>
            <a:ext cx="1357184" cy="350510"/>
          </a:xfrm>
          <a:prstGeom prst="rect">
            <a:avLst/>
          </a:prstGeom>
        </p:spPr>
      </p:pic>
      <p:grpSp>
        <p:nvGrpSpPr>
          <p:cNvPr id="2" name="Group 3004"/>
          <p:cNvGrpSpPr>
            <a:grpSpLocks noChangeAspect="1"/>
          </p:cNvGrpSpPr>
          <p:nvPr/>
        </p:nvGrpSpPr>
        <p:grpSpPr>
          <a:xfrm>
            <a:off x="4956752" y="3072889"/>
            <a:ext cx="3819373" cy="1577143"/>
            <a:chOff x="1780143" y="3624586"/>
            <a:chExt cx="5140267" cy="2122585"/>
          </a:xfrm>
          <a:solidFill>
            <a:schemeClr val="bg1">
              <a:lumMod val="50000"/>
            </a:schemeClr>
          </a:solidFill>
          <a:effectLst>
            <a:outerShdw blurRad="50800" dist="38100" dir="2700000" algn="tl" rotWithShape="0">
              <a:prstClr val="black">
                <a:alpha val="40000"/>
              </a:prstClr>
            </a:outerShdw>
          </a:effectLst>
        </p:grpSpPr>
        <p:grpSp>
          <p:nvGrpSpPr>
            <p:cNvPr id="3" name="Group 1480"/>
            <p:cNvGrpSpPr>
              <a:grpSpLocks/>
            </p:cNvGrpSpPr>
            <p:nvPr/>
          </p:nvGrpSpPr>
          <p:grpSpPr bwMode="auto">
            <a:xfrm>
              <a:off x="1781868" y="3838564"/>
              <a:ext cx="5138542" cy="1791804"/>
              <a:chOff x="6145" y="2530"/>
              <a:chExt cx="5639" cy="1542"/>
            </a:xfrm>
            <a:grpFill/>
          </p:grpSpPr>
          <p:sp>
            <p:nvSpPr>
              <p:cNvPr id="1765" name="Freeform 806"/>
              <p:cNvSpPr>
                <a:spLocks/>
              </p:cNvSpPr>
              <p:nvPr/>
            </p:nvSpPr>
            <p:spPr bwMode="auto">
              <a:xfrm>
                <a:off x="9626" y="2530"/>
                <a:ext cx="4" cy="1"/>
              </a:xfrm>
              <a:custGeom>
                <a:avLst/>
                <a:gdLst>
                  <a:gd name="T0" fmla="*/ 4 w 4"/>
                  <a:gd name="T1" fmla="*/ 0 h 1"/>
                  <a:gd name="T2" fmla="*/ 4 w 4"/>
                  <a:gd name="T3" fmla="*/ 0 h 1"/>
                  <a:gd name="T4" fmla="*/ 0 w 4"/>
                  <a:gd name="T5" fmla="*/ 0 h 1"/>
                  <a:gd name="T6" fmla="*/ 0 w 4"/>
                  <a:gd name="T7" fmla="*/ 1 h 1"/>
                  <a:gd name="T8" fmla="*/ 4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0"/>
                    </a:moveTo>
                    <a:lnTo>
                      <a:pt x="4" y="0"/>
                    </a:lnTo>
                    <a:lnTo>
                      <a:pt x="0" y="0"/>
                    </a:lnTo>
                    <a:lnTo>
                      <a:pt x="0"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6" name="Freeform 807"/>
              <p:cNvSpPr>
                <a:spLocks/>
              </p:cNvSpPr>
              <p:nvPr/>
            </p:nvSpPr>
            <p:spPr bwMode="auto">
              <a:xfrm>
                <a:off x="11692" y="2979"/>
                <a:ext cx="46" cy="14"/>
              </a:xfrm>
              <a:custGeom>
                <a:avLst/>
                <a:gdLst>
                  <a:gd name="T0" fmla="*/ 44 w 46"/>
                  <a:gd name="T1" fmla="*/ 9 h 14"/>
                  <a:gd name="T2" fmla="*/ 42 w 46"/>
                  <a:gd name="T3" fmla="*/ 8 h 14"/>
                  <a:gd name="T4" fmla="*/ 40 w 46"/>
                  <a:gd name="T5" fmla="*/ 8 h 14"/>
                  <a:gd name="T6" fmla="*/ 37 w 46"/>
                  <a:gd name="T7" fmla="*/ 9 h 14"/>
                  <a:gd name="T8" fmla="*/ 33 w 46"/>
                  <a:gd name="T9" fmla="*/ 8 h 14"/>
                  <a:gd name="T10" fmla="*/ 33 w 46"/>
                  <a:gd name="T11" fmla="*/ 7 h 14"/>
                  <a:gd name="T12" fmla="*/ 27 w 46"/>
                  <a:gd name="T13" fmla="*/ 6 h 14"/>
                  <a:gd name="T14" fmla="*/ 27 w 46"/>
                  <a:gd name="T15" fmla="*/ 5 h 14"/>
                  <a:gd name="T16" fmla="*/ 25 w 46"/>
                  <a:gd name="T17" fmla="*/ 3 h 14"/>
                  <a:gd name="T18" fmla="*/ 25 w 46"/>
                  <a:gd name="T19" fmla="*/ 3 h 14"/>
                  <a:gd name="T20" fmla="*/ 23 w 46"/>
                  <a:gd name="T21" fmla="*/ 2 h 14"/>
                  <a:gd name="T22" fmla="*/ 21 w 46"/>
                  <a:gd name="T23" fmla="*/ 2 h 14"/>
                  <a:gd name="T24" fmla="*/ 18 w 46"/>
                  <a:gd name="T25" fmla="*/ 2 h 14"/>
                  <a:gd name="T26" fmla="*/ 18 w 46"/>
                  <a:gd name="T27" fmla="*/ 2 h 14"/>
                  <a:gd name="T28" fmla="*/ 16 w 46"/>
                  <a:gd name="T29" fmla="*/ 2 h 14"/>
                  <a:gd name="T30" fmla="*/ 14 w 46"/>
                  <a:gd name="T31" fmla="*/ 3 h 14"/>
                  <a:gd name="T32" fmla="*/ 12 w 46"/>
                  <a:gd name="T33" fmla="*/ 3 h 14"/>
                  <a:gd name="T34" fmla="*/ 10 w 46"/>
                  <a:gd name="T35" fmla="*/ 2 h 14"/>
                  <a:gd name="T36" fmla="*/ 4 w 46"/>
                  <a:gd name="T37" fmla="*/ 2 h 14"/>
                  <a:gd name="T38" fmla="*/ 2 w 46"/>
                  <a:gd name="T39" fmla="*/ 0 h 14"/>
                  <a:gd name="T40" fmla="*/ 2 w 46"/>
                  <a:gd name="T41" fmla="*/ 1 h 14"/>
                  <a:gd name="T42" fmla="*/ 0 w 46"/>
                  <a:gd name="T43" fmla="*/ 6 h 14"/>
                  <a:gd name="T44" fmla="*/ 2 w 46"/>
                  <a:gd name="T45" fmla="*/ 8 h 14"/>
                  <a:gd name="T46" fmla="*/ 4 w 46"/>
                  <a:gd name="T47" fmla="*/ 8 h 14"/>
                  <a:gd name="T48" fmla="*/ 6 w 46"/>
                  <a:gd name="T49" fmla="*/ 9 h 14"/>
                  <a:gd name="T50" fmla="*/ 8 w 46"/>
                  <a:gd name="T51" fmla="*/ 8 h 14"/>
                  <a:gd name="T52" fmla="*/ 10 w 46"/>
                  <a:gd name="T53" fmla="*/ 8 h 14"/>
                  <a:gd name="T54" fmla="*/ 14 w 46"/>
                  <a:gd name="T55" fmla="*/ 8 h 14"/>
                  <a:gd name="T56" fmla="*/ 16 w 46"/>
                  <a:gd name="T57" fmla="*/ 8 h 14"/>
                  <a:gd name="T58" fmla="*/ 23 w 46"/>
                  <a:gd name="T59" fmla="*/ 10 h 14"/>
                  <a:gd name="T60" fmla="*/ 29 w 46"/>
                  <a:gd name="T61" fmla="*/ 13 h 14"/>
                  <a:gd name="T62" fmla="*/ 31 w 46"/>
                  <a:gd name="T63" fmla="*/ 13 h 14"/>
                  <a:gd name="T64" fmla="*/ 31 w 46"/>
                  <a:gd name="T65" fmla="*/ 14 h 14"/>
                  <a:gd name="T66" fmla="*/ 33 w 46"/>
                  <a:gd name="T67" fmla="*/ 14 h 14"/>
                  <a:gd name="T68" fmla="*/ 35 w 46"/>
                  <a:gd name="T69" fmla="*/ 13 h 14"/>
                  <a:gd name="T70" fmla="*/ 37 w 46"/>
                  <a:gd name="T71" fmla="*/ 11 h 14"/>
                  <a:gd name="T72" fmla="*/ 40 w 46"/>
                  <a:gd name="T73" fmla="*/ 11 h 14"/>
                  <a:gd name="T74" fmla="*/ 44 w 46"/>
                  <a:gd name="T75" fmla="*/ 11 h 14"/>
                  <a:gd name="T76" fmla="*/ 46 w 46"/>
                  <a:gd name="T77" fmla="*/ 11 h 14"/>
                  <a:gd name="T78" fmla="*/ 46 w 46"/>
                  <a:gd name="T79" fmla="*/ 10 h 14"/>
                  <a:gd name="T80" fmla="*/ 46 w 46"/>
                  <a:gd name="T81" fmla="*/ 9 h 14"/>
                  <a:gd name="T82" fmla="*/ 46 w 46"/>
                  <a:gd name="T83" fmla="*/ 9 h 14"/>
                  <a:gd name="T84" fmla="*/ 44 w 46"/>
                  <a:gd name="T85" fmla="*/ 9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9"/>
                    </a:moveTo>
                    <a:lnTo>
                      <a:pt x="42" y="8"/>
                    </a:lnTo>
                    <a:lnTo>
                      <a:pt x="40" y="8"/>
                    </a:lnTo>
                    <a:lnTo>
                      <a:pt x="37" y="9"/>
                    </a:lnTo>
                    <a:lnTo>
                      <a:pt x="33" y="8"/>
                    </a:lnTo>
                    <a:lnTo>
                      <a:pt x="33" y="7"/>
                    </a:lnTo>
                    <a:lnTo>
                      <a:pt x="27" y="6"/>
                    </a:lnTo>
                    <a:lnTo>
                      <a:pt x="27" y="5"/>
                    </a:lnTo>
                    <a:lnTo>
                      <a:pt x="25" y="3"/>
                    </a:lnTo>
                    <a:lnTo>
                      <a:pt x="23" y="2"/>
                    </a:lnTo>
                    <a:lnTo>
                      <a:pt x="21" y="2"/>
                    </a:lnTo>
                    <a:lnTo>
                      <a:pt x="18" y="2"/>
                    </a:lnTo>
                    <a:lnTo>
                      <a:pt x="16"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6" y="8"/>
                    </a:lnTo>
                    <a:lnTo>
                      <a:pt x="23" y="10"/>
                    </a:lnTo>
                    <a:lnTo>
                      <a:pt x="29" y="13"/>
                    </a:lnTo>
                    <a:lnTo>
                      <a:pt x="31" y="13"/>
                    </a:lnTo>
                    <a:lnTo>
                      <a:pt x="31" y="14"/>
                    </a:lnTo>
                    <a:lnTo>
                      <a:pt x="33" y="14"/>
                    </a:lnTo>
                    <a:lnTo>
                      <a:pt x="35" y="13"/>
                    </a:lnTo>
                    <a:lnTo>
                      <a:pt x="37" y="11"/>
                    </a:lnTo>
                    <a:lnTo>
                      <a:pt x="40" y="11"/>
                    </a:lnTo>
                    <a:lnTo>
                      <a:pt x="44" y="11"/>
                    </a:lnTo>
                    <a:lnTo>
                      <a:pt x="46" y="11"/>
                    </a:lnTo>
                    <a:lnTo>
                      <a:pt x="46" y="10"/>
                    </a:lnTo>
                    <a:lnTo>
                      <a:pt x="46" y="9"/>
                    </a:lnTo>
                    <a:lnTo>
                      <a:pt x="4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7" name="Freeform 808"/>
              <p:cNvSpPr>
                <a:spLocks/>
              </p:cNvSpPr>
              <p:nvPr/>
            </p:nvSpPr>
            <p:spPr bwMode="auto">
              <a:xfrm>
                <a:off x="11757" y="3037"/>
                <a:ext cx="27" cy="9"/>
              </a:xfrm>
              <a:custGeom>
                <a:avLst/>
                <a:gdLst>
                  <a:gd name="T0" fmla="*/ 27 w 27"/>
                  <a:gd name="T1" fmla="*/ 5 h 9"/>
                  <a:gd name="T2" fmla="*/ 25 w 27"/>
                  <a:gd name="T3" fmla="*/ 5 h 9"/>
                  <a:gd name="T4" fmla="*/ 25 w 27"/>
                  <a:gd name="T5" fmla="*/ 1 h 9"/>
                  <a:gd name="T6" fmla="*/ 25 w 27"/>
                  <a:gd name="T7" fmla="*/ 1 h 9"/>
                  <a:gd name="T8" fmla="*/ 19 w 27"/>
                  <a:gd name="T9" fmla="*/ 1 h 9"/>
                  <a:gd name="T10" fmla="*/ 17 w 27"/>
                  <a:gd name="T11" fmla="*/ 0 h 9"/>
                  <a:gd name="T12" fmla="*/ 15 w 27"/>
                  <a:gd name="T13" fmla="*/ 0 h 9"/>
                  <a:gd name="T14" fmla="*/ 8 w 27"/>
                  <a:gd name="T15" fmla="*/ 3 h 9"/>
                  <a:gd name="T16" fmla="*/ 0 w 27"/>
                  <a:gd name="T17" fmla="*/ 3 h 9"/>
                  <a:gd name="T18" fmla="*/ 0 w 27"/>
                  <a:gd name="T19" fmla="*/ 3 h 9"/>
                  <a:gd name="T20" fmla="*/ 0 w 27"/>
                  <a:gd name="T21" fmla="*/ 4 h 9"/>
                  <a:gd name="T22" fmla="*/ 0 w 27"/>
                  <a:gd name="T23" fmla="*/ 5 h 9"/>
                  <a:gd name="T24" fmla="*/ 4 w 27"/>
                  <a:gd name="T25" fmla="*/ 7 h 9"/>
                  <a:gd name="T26" fmla="*/ 6 w 27"/>
                  <a:gd name="T27" fmla="*/ 7 h 9"/>
                  <a:gd name="T28" fmla="*/ 8 w 27"/>
                  <a:gd name="T29" fmla="*/ 7 h 9"/>
                  <a:gd name="T30" fmla="*/ 19 w 27"/>
                  <a:gd name="T31" fmla="*/ 9 h 9"/>
                  <a:gd name="T32" fmla="*/ 19 w 27"/>
                  <a:gd name="T33" fmla="*/ 8 h 9"/>
                  <a:gd name="T34" fmla="*/ 21 w 27"/>
                  <a:gd name="T35" fmla="*/ 8 h 9"/>
                  <a:gd name="T36" fmla="*/ 23 w 27"/>
                  <a:gd name="T37" fmla="*/ 7 h 9"/>
                  <a:gd name="T38" fmla="*/ 23 w 27"/>
                  <a:gd name="T39" fmla="*/ 7 h 9"/>
                  <a:gd name="T40" fmla="*/ 25 w 27"/>
                  <a:gd name="T41" fmla="*/ 7 h 9"/>
                  <a:gd name="T42" fmla="*/ 27 w 27"/>
                  <a:gd name="T43" fmla="*/ 6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5" y="5"/>
                    </a:lnTo>
                    <a:lnTo>
                      <a:pt x="25" y="1"/>
                    </a:lnTo>
                    <a:lnTo>
                      <a:pt x="19" y="1"/>
                    </a:lnTo>
                    <a:lnTo>
                      <a:pt x="17" y="0"/>
                    </a:lnTo>
                    <a:lnTo>
                      <a:pt x="15" y="0"/>
                    </a:lnTo>
                    <a:lnTo>
                      <a:pt x="8" y="3"/>
                    </a:lnTo>
                    <a:lnTo>
                      <a:pt x="0" y="3"/>
                    </a:lnTo>
                    <a:lnTo>
                      <a:pt x="0" y="4"/>
                    </a:lnTo>
                    <a:lnTo>
                      <a:pt x="0" y="5"/>
                    </a:lnTo>
                    <a:lnTo>
                      <a:pt x="4" y="7"/>
                    </a:lnTo>
                    <a:lnTo>
                      <a:pt x="6" y="7"/>
                    </a:lnTo>
                    <a:lnTo>
                      <a:pt x="8" y="7"/>
                    </a:lnTo>
                    <a:lnTo>
                      <a:pt x="19" y="9"/>
                    </a:lnTo>
                    <a:lnTo>
                      <a:pt x="19" y="8"/>
                    </a:lnTo>
                    <a:lnTo>
                      <a:pt x="21" y="8"/>
                    </a:lnTo>
                    <a:lnTo>
                      <a:pt x="23" y="7"/>
                    </a:lnTo>
                    <a:lnTo>
                      <a:pt x="25" y="7"/>
                    </a:lnTo>
                    <a:lnTo>
                      <a:pt x="27" y="6"/>
                    </a:lnTo>
                    <a:lnTo>
                      <a:pt x="2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8" name="Freeform 809"/>
              <p:cNvSpPr>
                <a:spLocks/>
              </p:cNvSpPr>
              <p:nvPr/>
            </p:nvSpPr>
            <p:spPr bwMode="auto">
              <a:xfrm>
                <a:off x="6379" y="2979"/>
                <a:ext cx="46" cy="14"/>
              </a:xfrm>
              <a:custGeom>
                <a:avLst/>
                <a:gdLst>
                  <a:gd name="T0" fmla="*/ 44 w 46"/>
                  <a:gd name="T1" fmla="*/ 11 h 14"/>
                  <a:gd name="T2" fmla="*/ 46 w 46"/>
                  <a:gd name="T3" fmla="*/ 11 h 14"/>
                  <a:gd name="T4" fmla="*/ 46 w 46"/>
                  <a:gd name="T5" fmla="*/ 10 h 14"/>
                  <a:gd name="T6" fmla="*/ 46 w 46"/>
                  <a:gd name="T7" fmla="*/ 9 h 14"/>
                  <a:gd name="T8" fmla="*/ 46 w 46"/>
                  <a:gd name="T9" fmla="*/ 9 h 14"/>
                  <a:gd name="T10" fmla="*/ 44 w 46"/>
                  <a:gd name="T11" fmla="*/ 9 h 14"/>
                  <a:gd name="T12" fmla="*/ 42 w 46"/>
                  <a:gd name="T13" fmla="*/ 8 h 14"/>
                  <a:gd name="T14" fmla="*/ 40 w 46"/>
                  <a:gd name="T15" fmla="*/ 8 h 14"/>
                  <a:gd name="T16" fmla="*/ 40 w 46"/>
                  <a:gd name="T17" fmla="*/ 9 h 14"/>
                  <a:gd name="T18" fmla="*/ 35 w 46"/>
                  <a:gd name="T19" fmla="*/ 8 h 14"/>
                  <a:gd name="T20" fmla="*/ 33 w 46"/>
                  <a:gd name="T21" fmla="*/ 7 h 14"/>
                  <a:gd name="T22" fmla="*/ 27 w 46"/>
                  <a:gd name="T23" fmla="*/ 6 h 14"/>
                  <a:gd name="T24" fmla="*/ 27 w 46"/>
                  <a:gd name="T25" fmla="*/ 5 h 14"/>
                  <a:gd name="T26" fmla="*/ 27 w 46"/>
                  <a:gd name="T27" fmla="*/ 3 h 14"/>
                  <a:gd name="T28" fmla="*/ 25 w 46"/>
                  <a:gd name="T29" fmla="*/ 3 h 14"/>
                  <a:gd name="T30" fmla="*/ 23 w 46"/>
                  <a:gd name="T31" fmla="*/ 2 h 14"/>
                  <a:gd name="T32" fmla="*/ 21 w 46"/>
                  <a:gd name="T33" fmla="*/ 2 h 14"/>
                  <a:gd name="T34" fmla="*/ 19 w 46"/>
                  <a:gd name="T35" fmla="*/ 2 h 14"/>
                  <a:gd name="T36" fmla="*/ 19 w 46"/>
                  <a:gd name="T37" fmla="*/ 2 h 14"/>
                  <a:gd name="T38" fmla="*/ 17 w 46"/>
                  <a:gd name="T39" fmla="*/ 2 h 14"/>
                  <a:gd name="T40" fmla="*/ 14 w 46"/>
                  <a:gd name="T41" fmla="*/ 3 h 14"/>
                  <a:gd name="T42" fmla="*/ 12 w 46"/>
                  <a:gd name="T43" fmla="*/ 3 h 14"/>
                  <a:gd name="T44" fmla="*/ 10 w 46"/>
                  <a:gd name="T45" fmla="*/ 2 h 14"/>
                  <a:gd name="T46" fmla="*/ 4 w 46"/>
                  <a:gd name="T47" fmla="*/ 2 h 14"/>
                  <a:gd name="T48" fmla="*/ 2 w 46"/>
                  <a:gd name="T49" fmla="*/ 0 h 14"/>
                  <a:gd name="T50" fmla="*/ 2 w 46"/>
                  <a:gd name="T51" fmla="*/ 1 h 14"/>
                  <a:gd name="T52" fmla="*/ 0 w 46"/>
                  <a:gd name="T53" fmla="*/ 6 h 14"/>
                  <a:gd name="T54" fmla="*/ 2 w 46"/>
                  <a:gd name="T55" fmla="*/ 8 h 14"/>
                  <a:gd name="T56" fmla="*/ 4 w 46"/>
                  <a:gd name="T57" fmla="*/ 8 h 14"/>
                  <a:gd name="T58" fmla="*/ 6 w 46"/>
                  <a:gd name="T59" fmla="*/ 9 h 14"/>
                  <a:gd name="T60" fmla="*/ 8 w 46"/>
                  <a:gd name="T61" fmla="*/ 8 h 14"/>
                  <a:gd name="T62" fmla="*/ 10 w 46"/>
                  <a:gd name="T63" fmla="*/ 8 h 14"/>
                  <a:gd name="T64" fmla="*/ 14 w 46"/>
                  <a:gd name="T65" fmla="*/ 8 h 14"/>
                  <a:gd name="T66" fmla="*/ 17 w 46"/>
                  <a:gd name="T67" fmla="*/ 8 h 14"/>
                  <a:gd name="T68" fmla="*/ 23 w 46"/>
                  <a:gd name="T69" fmla="*/ 10 h 14"/>
                  <a:gd name="T70" fmla="*/ 29 w 46"/>
                  <a:gd name="T71" fmla="*/ 13 h 14"/>
                  <a:gd name="T72" fmla="*/ 31 w 46"/>
                  <a:gd name="T73" fmla="*/ 13 h 14"/>
                  <a:gd name="T74" fmla="*/ 31 w 46"/>
                  <a:gd name="T75" fmla="*/ 14 h 14"/>
                  <a:gd name="T76" fmla="*/ 35 w 46"/>
                  <a:gd name="T77" fmla="*/ 14 h 14"/>
                  <a:gd name="T78" fmla="*/ 35 w 46"/>
                  <a:gd name="T79" fmla="*/ 13 h 14"/>
                  <a:gd name="T80" fmla="*/ 38 w 46"/>
                  <a:gd name="T81" fmla="*/ 11 h 14"/>
                  <a:gd name="T82" fmla="*/ 40 w 46"/>
                  <a:gd name="T83" fmla="*/ 11 h 14"/>
                  <a:gd name="T84" fmla="*/ 44 w 46"/>
                  <a:gd name="T85" fmla="*/ 1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11"/>
                    </a:moveTo>
                    <a:lnTo>
                      <a:pt x="46" y="11"/>
                    </a:lnTo>
                    <a:lnTo>
                      <a:pt x="46" y="10"/>
                    </a:lnTo>
                    <a:lnTo>
                      <a:pt x="46" y="9"/>
                    </a:lnTo>
                    <a:lnTo>
                      <a:pt x="44" y="9"/>
                    </a:lnTo>
                    <a:lnTo>
                      <a:pt x="42" y="8"/>
                    </a:lnTo>
                    <a:lnTo>
                      <a:pt x="40" y="8"/>
                    </a:lnTo>
                    <a:lnTo>
                      <a:pt x="40" y="9"/>
                    </a:lnTo>
                    <a:lnTo>
                      <a:pt x="35" y="8"/>
                    </a:lnTo>
                    <a:lnTo>
                      <a:pt x="33" y="7"/>
                    </a:lnTo>
                    <a:lnTo>
                      <a:pt x="27" y="6"/>
                    </a:lnTo>
                    <a:lnTo>
                      <a:pt x="27" y="5"/>
                    </a:lnTo>
                    <a:lnTo>
                      <a:pt x="27" y="3"/>
                    </a:lnTo>
                    <a:lnTo>
                      <a:pt x="25" y="3"/>
                    </a:lnTo>
                    <a:lnTo>
                      <a:pt x="23" y="2"/>
                    </a:lnTo>
                    <a:lnTo>
                      <a:pt x="21" y="2"/>
                    </a:lnTo>
                    <a:lnTo>
                      <a:pt x="19" y="2"/>
                    </a:lnTo>
                    <a:lnTo>
                      <a:pt x="17"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7" y="8"/>
                    </a:lnTo>
                    <a:lnTo>
                      <a:pt x="23" y="10"/>
                    </a:lnTo>
                    <a:lnTo>
                      <a:pt x="29" y="13"/>
                    </a:lnTo>
                    <a:lnTo>
                      <a:pt x="31" y="13"/>
                    </a:lnTo>
                    <a:lnTo>
                      <a:pt x="31" y="14"/>
                    </a:lnTo>
                    <a:lnTo>
                      <a:pt x="35" y="14"/>
                    </a:lnTo>
                    <a:lnTo>
                      <a:pt x="35" y="13"/>
                    </a:lnTo>
                    <a:lnTo>
                      <a:pt x="38" y="11"/>
                    </a:lnTo>
                    <a:lnTo>
                      <a:pt x="40" y="11"/>
                    </a:lnTo>
                    <a:lnTo>
                      <a:pt x="44"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9" name="Freeform 810"/>
              <p:cNvSpPr>
                <a:spLocks/>
              </p:cNvSpPr>
              <p:nvPr/>
            </p:nvSpPr>
            <p:spPr bwMode="auto">
              <a:xfrm>
                <a:off x="6444" y="3037"/>
                <a:ext cx="27" cy="9"/>
              </a:xfrm>
              <a:custGeom>
                <a:avLst/>
                <a:gdLst>
                  <a:gd name="T0" fmla="*/ 27 w 27"/>
                  <a:gd name="T1" fmla="*/ 5 h 9"/>
                  <a:gd name="T2" fmla="*/ 27 w 27"/>
                  <a:gd name="T3" fmla="*/ 1 h 9"/>
                  <a:gd name="T4" fmla="*/ 25 w 27"/>
                  <a:gd name="T5" fmla="*/ 1 h 9"/>
                  <a:gd name="T6" fmla="*/ 21 w 27"/>
                  <a:gd name="T7" fmla="*/ 1 h 9"/>
                  <a:gd name="T8" fmla="*/ 19 w 27"/>
                  <a:gd name="T9" fmla="*/ 0 h 9"/>
                  <a:gd name="T10" fmla="*/ 15 w 27"/>
                  <a:gd name="T11" fmla="*/ 0 h 9"/>
                  <a:gd name="T12" fmla="*/ 10 w 27"/>
                  <a:gd name="T13" fmla="*/ 3 h 9"/>
                  <a:gd name="T14" fmla="*/ 0 w 27"/>
                  <a:gd name="T15" fmla="*/ 3 h 9"/>
                  <a:gd name="T16" fmla="*/ 0 w 27"/>
                  <a:gd name="T17" fmla="*/ 3 h 9"/>
                  <a:gd name="T18" fmla="*/ 0 w 27"/>
                  <a:gd name="T19" fmla="*/ 4 h 9"/>
                  <a:gd name="T20" fmla="*/ 0 w 27"/>
                  <a:gd name="T21" fmla="*/ 5 h 9"/>
                  <a:gd name="T22" fmla="*/ 4 w 27"/>
                  <a:gd name="T23" fmla="*/ 7 h 9"/>
                  <a:gd name="T24" fmla="*/ 6 w 27"/>
                  <a:gd name="T25" fmla="*/ 7 h 9"/>
                  <a:gd name="T26" fmla="*/ 8 w 27"/>
                  <a:gd name="T27" fmla="*/ 7 h 9"/>
                  <a:gd name="T28" fmla="*/ 19 w 27"/>
                  <a:gd name="T29" fmla="*/ 9 h 9"/>
                  <a:gd name="T30" fmla="*/ 19 w 27"/>
                  <a:gd name="T31" fmla="*/ 8 h 9"/>
                  <a:gd name="T32" fmla="*/ 21 w 27"/>
                  <a:gd name="T33" fmla="*/ 8 h 9"/>
                  <a:gd name="T34" fmla="*/ 23 w 27"/>
                  <a:gd name="T35" fmla="*/ 7 h 9"/>
                  <a:gd name="T36" fmla="*/ 23 w 27"/>
                  <a:gd name="T37" fmla="*/ 7 h 9"/>
                  <a:gd name="T38" fmla="*/ 27 w 27"/>
                  <a:gd name="T39" fmla="*/ 7 h 9"/>
                  <a:gd name="T40" fmla="*/ 27 w 27"/>
                  <a:gd name="T41" fmla="*/ 6 h 9"/>
                  <a:gd name="T42" fmla="*/ 27 w 27"/>
                  <a:gd name="T43" fmla="*/ 5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7" y="1"/>
                    </a:lnTo>
                    <a:lnTo>
                      <a:pt x="25" y="1"/>
                    </a:lnTo>
                    <a:lnTo>
                      <a:pt x="21" y="1"/>
                    </a:lnTo>
                    <a:lnTo>
                      <a:pt x="19" y="0"/>
                    </a:lnTo>
                    <a:lnTo>
                      <a:pt x="15" y="0"/>
                    </a:lnTo>
                    <a:lnTo>
                      <a:pt x="10" y="3"/>
                    </a:lnTo>
                    <a:lnTo>
                      <a:pt x="0" y="3"/>
                    </a:lnTo>
                    <a:lnTo>
                      <a:pt x="0" y="4"/>
                    </a:lnTo>
                    <a:lnTo>
                      <a:pt x="0" y="5"/>
                    </a:lnTo>
                    <a:lnTo>
                      <a:pt x="4" y="7"/>
                    </a:lnTo>
                    <a:lnTo>
                      <a:pt x="6" y="7"/>
                    </a:lnTo>
                    <a:lnTo>
                      <a:pt x="8" y="7"/>
                    </a:lnTo>
                    <a:lnTo>
                      <a:pt x="19" y="9"/>
                    </a:lnTo>
                    <a:lnTo>
                      <a:pt x="19" y="8"/>
                    </a:lnTo>
                    <a:lnTo>
                      <a:pt x="21" y="8"/>
                    </a:lnTo>
                    <a:lnTo>
                      <a:pt x="23" y="7"/>
                    </a:lnTo>
                    <a:lnTo>
                      <a:pt x="27" y="7"/>
                    </a:lnTo>
                    <a:lnTo>
                      <a:pt x="27" y="6"/>
                    </a:lnTo>
                    <a:lnTo>
                      <a:pt x="2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0" name="Freeform 811"/>
              <p:cNvSpPr>
                <a:spLocks/>
              </p:cNvSpPr>
              <p:nvPr/>
            </p:nvSpPr>
            <p:spPr bwMode="auto">
              <a:xfrm>
                <a:off x="6476" y="3029"/>
                <a:ext cx="16" cy="8"/>
              </a:xfrm>
              <a:custGeom>
                <a:avLst/>
                <a:gdLst>
                  <a:gd name="T0" fmla="*/ 10 w 16"/>
                  <a:gd name="T1" fmla="*/ 8 h 8"/>
                  <a:gd name="T2" fmla="*/ 16 w 16"/>
                  <a:gd name="T3" fmla="*/ 5 h 8"/>
                  <a:gd name="T4" fmla="*/ 16 w 16"/>
                  <a:gd name="T5" fmla="*/ 4 h 8"/>
                  <a:gd name="T6" fmla="*/ 14 w 16"/>
                  <a:gd name="T7" fmla="*/ 3 h 8"/>
                  <a:gd name="T8" fmla="*/ 6 w 16"/>
                  <a:gd name="T9" fmla="*/ 0 h 8"/>
                  <a:gd name="T10" fmla="*/ 4 w 16"/>
                  <a:gd name="T11" fmla="*/ 1 h 8"/>
                  <a:gd name="T12" fmla="*/ 0 w 16"/>
                  <a:gd name="T13" fmla="*/ 4 h 8"/>
                  <a:gd name="T14" fmla="*/ 0 w 16"/>
                  <a:gd name="T15" fmla="*/ 4 h 8"/>
                  <a:gd name="T16" fmla="*/ 2 w 16"/>
                  <a:gd name="T17" fmla="*/ 4 h 8"/>
                  <a:gd name="T18" fmla="*/ 6 w 16"/>
                  <a:gd name="T19" fmla="*/ 5 h 8"/>
                  <a:gd name="T20" fmla="*/ 10 w 16"/>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8"/>
                  <a:gd name="T35" fmla="*/ 16 w 1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8">
                    <a:moveTo>
                      <a:pt x="10" y="8"/>
                    </a:moveTo>
                    <a:lnTo>
                      <a:pt x="16" y="5"/>
                    </a:lnTo>
                    <a:lnTo>
                      <a:pt x="16" y="4"/>
                    </a:lnTo>
                    <a:lnTo>
                      <a:pt x="14" y="3"/>
                    </a:lnTo>
                    <a:lnTo>
                      <a:pt x="6" y="0"/>
                    </a:lnTo>
                    <a:lnTo>
                      <a:pt x="4" y="1"/>
                    </a:lnTo>
                    <a:lnTo>
                      <a:pt x="0" y="4"/>
                    </a:lnTo>
                    <a:lnTo>
                      <a:pt x="2" y="4"/>
                    </a:lnTo>
                    <a:lnTo>
                      <a:pt x="6" y="5"/>
                    </a:lnTo>
                    <a:lnTo>
                      <a:pt x="1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1" name="Freeform 812"/>
              <p:cNvSpPr>
                <a:spLocks/>
              </p:cNvSpPr>
              <p:nvPr/>
            </p:nvSpPr>
            <p:spPr bwMode="auto">
              <a:xfrm>
                <a:off x="7775" y="2981"/>
                <a:ext cx="12" cy="5"/>
              </a:xfrm>
              <a:custGeom>
                <a:avLst/>
                <a:gdLst>
                  <a:gd name="T0" fmla="*/ 0 w 12"/>
                  <a:gd name="T1" fmla="*/ 0 h 5"/>
                  <a:gd name="T2" fmla="*/ 2 w 12"/>
                  <a:gd name="T3" fmla="*/ 3 h 5"/>
                  <a:gd name="T4" fmla="*/ 8 w 12"/>
                  <a:gd name="T5" fmla="*/ 5 h 5"/>
                  <a:gd name="T6" fmla="*/ 12 w 12"/>
                  <a:gd name="T7" fmla="*/ 5 h 5"/>
                  <a:gd name="T8" fmla="*/ 10 w 12"/>
                  <a:gd name="T9" fmla="*/ 3 h 5"/>
                  <a:gd name="T10" fmla="*/ 10 w 12"/>
                  <a:gd name="T11" fmla="*/ 3 h 5"/>
                  <a:gd name="T12" fmla="*/ 0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0"/>
                    </a:moveTo>
                    <a:lnTo>
                      <a:pt x="2" y="3"/>
                    </a:lnTo>
                    <a:lnTo>
                      <a:pt x="8" y="5"/>
                    </a:lnTo>
                    <a:lnTo>
                      <a:pt x="12" y="5"/>
                    </a:lnTo>
                    <a:lnTo>
                      <a:pt x="10" y="3"/>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2" name="Freeform 813"/>
              <p:cNvSpPr>
                <a:spLocks/>
              </p:cNvSpPr>
              <p:nvPr/>
            </p:nvSpPr>
            <p:spPr bwMode="auto">
              <a:xfrm>
                <a:off x="7680" y="2994"/>
                <a:ext cx="27" cy="15"/>
              </a:xfrm>
              <a:custGeom>
                <a:avLst/>
                <a:gdLst>
                  <a:gd name="T0" fmla="*/ 19 w 27"/>
                  <a:gd name="T1" fmla="*/ 8 h 15"/>
                  <a:gd name="T2" fmla="*/ 25 w 27"/>
                  <a:gd name="T3" fmla="*/ 4 h 15"/>
                  <a:gd name="T4" fmla="*/ 27 w 27"/>
                  <a:gd name="T5" fmla="*/ 3 h 15"/>
                  <a:gd name="T6" fmla="*/ 27 w 27"/>
                  <a:gd name="T7" fmla="*/ 2 h 15"/>
                  <a:gd name="T8" fmla="*/ 27 w 27"/>
                  <a:gd name="T9" fmla="*/ 1 h 15"/>
                  <a:gd name="T10" fmla="*/ 23 w 27"/>
                  <a:gd name="T11" fmla="*/ 0 h 15"/>
                  <a:gd name="T12" fmla="*/ 21 w 27"/>
                  <a:gd name="T13" fmla="*/ 1 h 15"/>
                  <a:gd name="T14" fmla="*/ 13 w 27"/>
                  <a:gd name="T15" fmla="*/ 2 h 15"/>
                  <a:gd name="T16" fmla="*/ 8 w 27"/>
                  <a:gd name="T17" fmla="*/ 4 h 15"/>
                  <a:gd name="T18" fmla="*/ 2 w 27"/>
                  <a:gd name="T19" fmla="*/ 12 h 15"/>
                  <a:gd name="T20" fmla="*/ 0 w 27"/>
                  <a:gd name="T21" fmla="*/ 15 h 15"/>
                  <a:gd name="T22" fmla="*/ 2 w 27"/>
                  <a:gd name="T23" fmla="*/ 15 h 15"/>
                  <a:gd name="T24" fmla="*/ 6 w 27"/>
                  <a:gd name="T25" fmla="*/ 14 h 15"/>
                  <a:gd name="T26" fmla="*/ 11 w 27"/>
                  <a:gd name="T27" fmla="*/ 14 h 15"/>
                  <a:gd name="T28" fmla="*/ 13 w 27"/>
                  <a:gd name="T29" fmla="*/ 12 h 15"/>
                  <a:gd name="T30" fmla="*/ 17 w 27"/>
                  <a:gd name="T31" fmla="*/ 11 h 15"/>
                  <a:gd name="T32" fmla="*/ 15 w 27"/>
                  <a:gd name="T33" fmla="*/ 9 h 15"/>
                  <a:gd name="T34" fmla="*/ 17 w 27"/>
                  <a:gd name="T35" fmla="*/ 8 h 15"/>
                  <a:gd name="T36" fmla="*/ 19 w 27"/>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5"/>
                  <a:gd name="T59" fmla="*/ 27 w 2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5">
                    <a:moveTo>
                      <a:pt x="19" y="8"/>
                    </a:moveTo>
                    <a:lnTo>
                      <a:pt x="25" y="4"/>
                    </a:lnTo>
                    <a:lnTo>
                      <a:pt x="27" y="3"/>
                    </a:lnTo>
                    <a:lnTo>
                      <a:pt x="27" y="2"/>
                    </a:lnTo>
                    <a:lnTo>
                      <a:pt x="27" y="1"/>
                    </a:lnTo>
                    <a:lnTo>
                      <a:pt x="23" y="0"/>
                    </a:lnTo>
                    <a:lnTo>
                      <a:pt x="21" y="1"/>
                    </a:lnTo>
                    <a:lnTo>
                      <a:pt x="13" y="2"/>
                    </a:lnTo>
                    <a:lnTo>
                      <a:pt x="8" y="4"/>
                    </a:lnTo>
                    <a:lnTo>
                      <a:pt x="2" y="12"/>
                    </a:lnTo>
                    <a:lnTo>
                      <a:pt x="0" y="15"/>
                    </a:lnTo>
                    <a:lnTo>
                      <a:pt x="2" y="15"/>
                    </a:lnTo>
                    <a:lnTo>
                      <a:pt x="6" y="14"/>
                    </a:lnTo>
                    <a:lnTo>
                      <a:pt x="11" y="14"/>
                    </a:lnTo>
                    <a:lnTo>
                      <a:pt x="13" y="12"/>
                    </a:lnTo>
                    <a:lnTo>
                      <a:pt x="17" y="11"/>
                    </a:lnTo>
                    <a:lnTo>
                      <a:pt x="15" y="9"/>
                    </a:lnTo>
                    <a:lnTo>
                      <a:pt x="17" y="8"/>
                    </a:lnTo>
                    <a:lnTo>
                      <a:pt x="19"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3" name="Freeform 814"/>
              <p:cNvSpPr>
                <a:spLocks/>
              </p:cNvSpPr>
              <p:nvPr/>
            </p:nvSpPr>
            <p:spPr bwMode="auto">
              <a:xfrm>
                <a:off x="6655" y="3067"/>
                <a:ext cx="16" cy="7"/>
              </a:xfrm>
              <a:custGeom>
                <a:avLst/>
                <a:gdLst>
                  <a:gd name="T0" fmla="*/ 14 w 16"/>
                  <a:gd name="T1" fmla="*/ 3 h 7"/>
                  <a:gd name="T2" fmla="*/ 14 w 16"/>
                  <a:gd name="T3" fmla="*/ 1 h 7"/>
                  <a:gd name="T4" fmla="*/ 14 w 16"/>
                  <a:gd name="T5" fmla="*/ 2 h 7"/>
                  <a:gd name="T6" fmla="*/ 12 w 16"/>
                  <a:gd name="T7" fmla="*/ 2 h 7"/>
                  <a:gd name="T8" fmla="*/ 12 w 16"/>
                  <a:gd name="T9" fmla="*/ 2 h 7"/>
                  <a:gd name="T10" fmla="*/ 12 w 16"/>
                  <a:gd name="T11" fmla="*/ 1 h 7"/>
                  <a:gd name="T12" fmla="*/ 12 w 16"/>
                  <a:gd name="T13" fmla="*/ 1 h 7"/>
                  <a:gd name="T14" fmla="*/ 8 w 16"/>
                  <a:gd name="T15" fmla="*/ 0 h 7"/>
                  <a:gd name="T16" fmla="*/ 6 w 16"/>
                  <a:gd name="T17" fmla="*/ 1 h 7"/>
                  <a:gd name="T18" fmla="*/ 6 w 16"/>
                  <a:gd name="T19" fmla="*/ 1 h 7"/>
                  <a:gd name="T20" fmla="*/ 6 w 16"/>
                  <a:gd name="T21" fmla="*/ 2 h 7"/>
                  <a:gd name="T22" fmla="*/ 4 w 16"/>
                  <a:gd name="T23" fmla="*/ 2 h 7"/>
                  <a:gd name="T24" fmla="*/ 6 w 16"/>
                  <a:gd name="T25" fmla="*/ 3 h 7"/>
                  <a:gd name="T26" fmla="*/ 8 w 16"/>
                  <a:gd name="T27" fmla="*/ 3 h 7"/>
                  <a:gd name="T28" fmla="*/ 8 w 16"/>
                  <a:gd name="T29" fmla="*/ 3 h 7"/>
                  <a:gd name="T30" fmla="*/ 6 w 16"/>
                  <a:gd name="T31" fmla="*/ 3 h 7"/>
                  <a:gd name="T32" fmla="*/ 6 w 16"/>
                  <a:gd name="T33" fmla="*/ 3 h 7"/>
                  <a:gd name="T34" fmla="*/ 2 w 16"/>
                  <a:gd name="T35" fmla="*/ 3 h 7"/>
                  <a:gd name="T36" fmla="*/ 2 w 16"/>
                  <a:gd name="T37" fmla="*/ 3 h 7"/>
                  <a:gd name="T38" fmla="*/ 2 w 16"/>
                  <a:gd name="T39" fmla="*/ 4 h 7"/>
                  <a:gd name="T40" fmla="*/ 0 w 16"/>
                  <a:gd name="T41" fmla="*/ 4 h 7"/>
                  <a:gd name="T42" fmla="*/ 2 w 16"/>
                  <a:gd name="T43" fmla="*/ 6 h 7"/>
                  <a:gd name="T44" fmla="*/ 4 w 16"/>
                  <a:gd name="T45" fmla="*/ 7 h 7"/>
                  <a:gd name="T46" fmla="*/ 6 w 16"/>
                  <a:gd name="T47" fmla="*/ 7 h 7"/>
                  <a:gd name="T48" fmla="*/ 6 w 16"/>
                  <a:gd name="T49" fmla="*/ 7 h 7"/>
                  <a:gd name="T50" fmla="*/ 6 w 16"/>
                  <a:gd name="T51" fmla="*/ 7 h 7"/>
                  <a:gd name="T52" fmla="*/ 8 w 16"/>
                  <a:gd name="T53" fmla="*/ 6 h 7"/>
                  <a:gd name="T54" fmla="*/ 8 w 16"/>
                  <a:gd name="T55" fmla="*/ 6 h 7"/>
                  <a:gd name="T56" fmla="*/ 10 w 16"/>
                  <a:gd name="T57" fmla="*/ 6 h 7"/>
                  <a:gd name="T58" fmla="*/ 12 w 16"/>
                  <a:gd name="T59" fmla="*/ 6 h 7"/>
                  <a:gd name="T60" fmla="*/ 14 w 16"/>
                  <a:gd name="T61" fmla="*/ 4 h 7"/>
                  <a:gd name="T62" fmla="*/ 16 w 16"/>
                  <a:gd name="T63" fmla="*/ 4 h 7"/>
                  <a:gd name="T64" fmla="*/ 16 w 16"/>
                  <a:gd name="T65" fmla="*/ 3 h 7"/>
                  <a:gd name="T66" fmla="*/ 14 w 16"/>
                  <a:gd name="T67" fmla="*/ 3 h 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7"/>
                  <a:gd name="T104" fmla="*/ 16 w 16"/>
                  <a:gd name="T105" fmla="*/ 7 h 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7">
                    <a:moveTo>
                      <a:pt x="14" y="3"/>
                    </a:moveTo>
                    <a:lnTo>
                      <a:pt x="14" y="1"/>
                    </a:lnTo>
                    <a:lnTo>
                      <a:pt x="14" y="2"/>
                    </a:lnTo>
                    <a:lnTo>
                      <a:pt x="12" y="2"/>
                    </a:lnTo>
                    <a:lnTo>
                      <a:pt x="12" y="1"/>
                    </a:lnTo>
                    <a:lnTo>
                      <a:pt x="8" y="0"/>
                    </a:lnTo>
                    <a:lnTo>
                      <a:pt x="6" y="1"/>
                    </a:lnTo>
                    <a:lnTo>
                      <a:pt x="6" y="2"/>
                    </a:lnTo>
                    <a:lnTo>
                      <a:pt x="4" y="2"/>
                    </a:lnTo>
                    <a:lnTo>
                      <a:pt x="6" y="3"/>
                    </a:lnTo>
                    <a:lnTo>
                      <a:pt x="8" y="3"/>
                    </a:lnTo>
                    <a:lnTo>
                      <a:pt x="6" y="3"/>
                    </a:lnTo>
                    <a:lnTo>
                      <a:pt x="2" y="3"/>
                    </a:lnTo>
                    <a:lnTo>
                      <a:pt x="2" y="4"/>
                    </a:lnTo>
                    <a:lnTo>
                      <a:pt x="0" y="4"/>
                    </a:lnTo>
                    <a:lnTo>
                      <a:pt x="2" y="6"/>
                    </a:lnTo>
                    <a:lnTo>
                      <a:pt x="4" y="7"/>
                    </a:lnTo>
                    <a:lnTo>
                      <a:pt x="6" y="7"/>
                    </a:lnTo>
                    <a:lnTo>
                      <a:pt x="8" y="6"/>
                    </a:lnTo>
                    <a:lnTo>
                      <a:pt x="10" y="6"/>
                    </a:lnTo>
                    <a:lnTo>
                      <a:pt x="12" y="6"/>
                    </a:lnTo>
                    <a:lnTo>
                      <a:pt x="14" y="4"/>
                    </a:lnTo>
                    <a:lnTo>
                      <a:pt x="16" y="4"/>
                    </a:lnTo>
                    <a:lnTo>
                      <a:pt x="16" y="3"/>
                    </a:lnTo>
                    <a:lnTo>
                      <a:pt x="1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4" name="Freeform 815"/>
              <p:cNvSpPr>
                <a:spLocks/>
              </p:cNvSpPr>
              <p:nvPr/>
            </p:nvSpPr>
            <p:spPr bwMode="auto">
              <a:xfrm>
                <a:off x="6663" y="3065"/>
                <a:ext cx="4" cy="2"/>
              </a:xfrm>
              <a:custGeom>
                <a:avLst/>
                <a:gdLst>
                  <a:gd name="T0" fmla="*/ 4 w 4"/>
                  <a:gd name="T1" fmla="*/ 2 h 2"/>
                  <a:gd name="T2" fmla="*/ 4 w 4"/>
                  <a:gd name="T3" fmla="*/ 1 h 2"/>
                  <a:gd name="T4" fmla="*/ 4 w 4"/>
                  <a:gd name="T5" fmla="*/ 1 h 2"/>
                  <a:gd name="T6" fmla="*/ 2 w 4"/>
                  <a:gd name="T7" fmla="*/ 0 h 2"/>
                  <a:gd name="T8" fmla="*/ 2 w 4"/>
                  <a:gd name="T9" fmla="*/ 1 h 2"/>
                  <a:gd name="T10" fmla="*/ 0 w 4"/>
                  <a:gd name="T11" fmla="*/ 0 h 2"/>
                  <a:gd name="T12" fmla="*/ 0 w 4"/>
                  <a:gd name="T13" fmla="*/ 1 h 2"/>
                  <a:gd name="T14" fmla="*/ 2 w 4"/>
                  <a:gd name="T15" fmla="*/ 2 h 2"/>
                  <a:gd name="T16" fmla="*/ 4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2"/>
                    </a:moveTo>
                    <a:lnTo>
                      <a:pt x="4" y="1"/>
                    </a:lnTo>
                    <a:lnTo>
                      <a:pt x="2" y="0"/>
                    </a:lnTo>
                    <a:lnTo>
                      <a:pt x="2" y="1"/>
                    </a:lnTo>
                    <a:lnTo>
                      <a:pt x="0" y="0"/>
                    </a:lnTo>
                    <a:lnTo>
                      <a:pt x="0" y="1"/>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5" name="Freeform 816"/>
              <p:cNvSpPr>
                <a:spLocks/>
              </p:cNvSpPr>
              <p:nvPr/>
            </p:nvSpPr>
            <p:spPr bwMode="auto">
              <a:xfrm>
                <a:off x="6364" y="3035"/>
                <a:ext cx="6" cy="2"/>
              </a:xfrm>
              <a:custGeom>
                <a:avLst/>
                <a:gdLst>
                  <a:gd name="T0" fmla="*/ 6 w 6"/>
                  <a:gd name="T1" fmla="*/ 2 h 2"/>
                  <a:gd name="T2" fmla="*/ 4 w 6"/>
                  <a:gd name="T3" fmla="*/ 2 h 2"/>
                  <a:gd name="T4" fmla="*/ 4 w 6"/>
                  <a:gd name="T5" fmla="*/ 2 h 2"/>
                  <a:gd name="T6" fmla="*/ 0 w 6"/>
                  <a:gd name="T7" fmla="*/ 1 h 2"/>
                  <a:gd name="T8" fmla="*/ 0 w 6"/>
                  <a:gd name="T9" fmla="*/ 0 h 2"/>
                  <a:gd name="T10" fmla="*/ 0 w 6"/>
                  <a:gd name="T11" fmla="*/ 0 h 2"/>
                  <a:gd name="T12" fmla="*/ 0 w 6"/>
                  <a:gd name="T13" fmla="*/ 0 h 2"/>
                  <a:gd name="T14" fmla="*/ 0 w 6"/>
                  <a:gd name="T15" fmla="*/ 1 h 2"/>
                  <a:gd name="T16" fmla="*/ 4 w 6"/>
                  <a:gd name="T17" fmla="*/ 2 h 2"/>
                  <a:gd name="T18" fmla="*/ 6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6" y="2"/>
                    </a:moveTo>
                    <a:lnTo>
                      <a:pt x="4" y="2"/>
                    </a:lnTo>
                    <a:lnTo>
                      <a:pt x="0" y="1"/>
                    </a:lnTo>
                    <a:lnTo>
                      <a:pt x="0" y="0"/>
                    </a:lnTo>
                    <a:lnTo>
                      <a:pt x="0" y="1"/>
                    </a:lnTo>
                    <a:lnTo>
                      <a:pt x="4" y="2"/>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6" name="Freeform 817"/>
              <p:cNvSpPr>
                <a:spLocks/>
              </p:cNvSpPr>
              <p:nvPr/>
            </p:nvSpPr>
            <p:spPr bwMode="auto">
              <a:xfrm>
                <a:off x="7870" y="2997"/>
                <a:ext cx="10" cy="4"/>
              </a:xfrm>
              <a:custGeom>
                <a:avLst/>
                <a:gdLst>
                  <a:gd name="T0" fmla="*/ 4 w 10"/>
                  <a:gd name="T1" fmla="*/ 0 h 4"/>
                  <a:gd name="T2" fmla="*/ 2 w 10"/>
                  <a:gd name="T3" fmla="*/ 0 h 4"/>
                  <a:gd name="T4" fmla="*/ 0 w 10"/>
                  <a:gd name="T5" fmla="*/ 0 h 4"/>
                  <a:gd name="T6" fmla="*/ 0 w 10"/>
                  <a:gd name="T7" fmla="*/ 0 h 4"/>
                  <a:gd name="T8" fmla="*/ 4 w 10"/>
                  <a:gd name="T9" fmla="*/ 3 h 4"/>
                  <a:gd name="T10" fmla="*/ 6 w 10"/>
                  <a:gd name="T11" fmla="*/ 4 h 4"/>
                  <a:gd name="T12" fmla="*/ 10 w 10"/>
                  <a:gd name="T13" fmla="*/ 4 h 4"/>
                  <a:gd name="T14" fmla="*/ 10 w 10"/>
                  <a:gd name="T15" fmla="*/ 3 h 4"/>
                  <a:gd name="T16" fmla="*/ 8 w 10"/>
                  <a:gd name="T17" fmla="*/ 1 h 4"/>
                  <a:gd name="T18" fmla="*/ 4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
                  <a:gd name="T32" fmla="*/ 10 w 1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
                    <a:moveTo>
                      <a:pt x="4" y="0"/>
                    </a:moveTo>
                    <a:lnTo>
                      <a:pt x="2" y="0"/>
                    </a:lnTo>
                    <a:lnTo>
                      <a:pt x="0" y="0"/>
                    </a:lnTo>
                    <a:lnTo>
                      <a:pt x="4" y="3"/>
                    </a:lnTo>
                    <a:lnTo>
                      <a:pt x="6" y="4"/>
                    </a:lnTo>
                    <a:lnTo>
                      <a:pt x="10" y="4"/>
                    </a:lnTo>
                    <a:lnTo>
                      <a:pt x="10" y="3"/>
                    </a:lnTo>
                    <a:lnTo>
                      <a:pt x="8"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7" name="Freeform 818"/>
              <p:cNvSpPr>
                <a:spLocks/>
              </p:cNvSpPr>
              <p:nvPr/>
            </p:nvSpPr>
            <p:spPr bwMode="auto">
              <a:xfrm>
                <a:off x="7815" y="2997"/>
                <a:ext cx="12" cy="3"/>
              </a:xfrm>
              <a:custGeom>
                <a:avLst/>
                <a:gdLst>
                  <a:gd name="T0" fmla="*/ 4 w 12"/>
                  <a:gd name="T1" fmla="*/ 1 h 3"/>
                  <a:gd name="T2" fmla="*/ 2 w 12"/>
                  <a:gd name="T3" fmla="*/ 1 h 3"/>
                  <a:gd name="T4" fmla="*/ 0 w 12"/>
                  <a:gd name="T5" fmla="*/ 1 h 3"/>
                  <a:gd name="T6" fmla="*/ 2 w 12"/>
                  <a:gd name="T7" fmla="*/ 3 h 3"/>
                  <a:gd name="T8" fmla="*/ 8 w 12"/>
                  <a:gd name="T9" fmla="*/ 3 h 3"/>
                  <a:gd name="T10" fmla="*/ 10 w 12"/>
                  <a:gd name="T11" fmla="*/ 3 h 3"/>
                  <a:gd name="T12" fmla="*/ 12 w 12"/>
                  <a:gd name="T13" fmla="*/ 1 h 3"/>
                  <a:gd name="T14" fmla="*/ 10 w 12"/>
                  <a:gd name="T15" fmla="*/ 1 h 3"/>
                  <a:gd name="T16" fmla="*/ 10 w 12"/>
                  <a:gd name="T17" fmla="*/ 0 h 3"/>
                  <a:gd name="T18" fmla="*/ 10 w 12"/>
                  <a:gd name="T19" fmla="*/ 1 h 3"/>
                  <a:gd name="T20" fmla="*/ 10 w 12"/>
                  <a:gd name="T21" fmla="*/ 1 h 3"/>
                  <a:gd name="T22" fmla="*/ 4 w 12"/>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
                  <a:gd name="T38" fmla="*/ 12 w 12"/>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
                    <a:moveTo>
                      <a:pt x="4" y="1"/>
                    </a:moveTo>
                    <a:lnTo>
                      <a:pt x="2" y="1"/>
                    </a:lnTo>
                    <a:lnTo>
                      <a:pt x="0" y="1"/>
                    </a:lnTo>
                    <a:lnTo>
                      <a:pt x="2" y="3"/>
                    </a:lnTo>
                    <a:lnTo>
                      <a:pt x="8" y="3"/>
                    </a:lnTo>
                    <a:lnTo>
                      <a:pt x="10" y="3"/>
                    </a:lnTo>
                    <a:lnTo>
                      <a:pt x="12" y="1"/>
                    </a:lnTo>
                    <a:lnTo>
                      <a:pt x="10" y="1"/>
                    </a:lnTo>
                    <a:lnTo>
                      <a:pt x="10" y="0"/>
                    </a:lnTo>
                    <a:lnTo>
                      <a:pt x="1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8" name="Freeform 819"/>
              <p:cNvSpPr>
                <a:spLocks/>
              </p:cNvSpPr>
              <p:nvPr/>
            </p:nvSpPr>
            <p:spPr bwMode="auto">
              <a:xfrm>
                <a:off x="6631" y="3075"/>
                <a:ext cx="38" cy="18"/>
              </a:xfrm>
              <a:custGeom>
                <a:avLst/>
                <a:gdLst>
                  <a:gd name="T0" fmla="*/ 34 w 38"/>
                  <a:gd name="T1" fmla="*/ 4 h 18"/>
                  <a:gd name="T2" fmla="*/ 34 w 38"/>
                  <a:gd name="T3" fmla="*/ 3 h 18"/>
                  <a:gd name="T4" fmla="*/ 34 w 38"/>
                  <a:gd name="T5" fmla="*/ 1 h 18"/>
                  <a:gd name="T6" fmla="*/ 30 w 38"/>
                  <a:gd name="T7" fmla="*/ 3 h 18"/>
                  <a:gd name="T8" fmla="*/ 28 w 38"/>
                  <a:gd name="T9" fmla="*/ 1 h 18"/>
                  <a:gd name="T10" fmla="*/ 26 w 38"/>
                  <a:gd name="T11" fmla="*/ 1 h 18"/>
                  <a:gd name="T12" fmla="*/ 26 w 38"/>
                  <a:gd name="T13" fmla="*/ 1 h 18"/>
                  <a:gd name="T14" fmla="*/ 24 w 38"/>
                  <a:gd name="T15" fmla="*/ 2 h 18"/>
                  <a:gd name="T16" fmla="*/ 19 w 38"/>
                  <a:gd name="T17" fmla="*/ 3 h 18"/>
                  <a:gd name="T18" fmla="*/ 17 w 38"/>
                  <a:gd name="T19" fmla="*/ 4 h 18"/>
                  <a:gd name="T20" fmla="*/ 15 w 38"/>
                  <a:gd name="T21" fmla="*/ 1 h 18"/>
                  <a:gd name="T22" fmla="*/ 13 w 38"/>
                  <a:gd name="T23" fmla="*/ 2 h 18"/>
                  <a:gd name="T24" fmla="*/ 17 w 38"/>
                  <a:gd name="T25" fmla="*/ 6 h 18"/>
                  <a:gd name="T26" fmla="*/ 15 w 38"/>
                  <a:gd name="T27" fmla="*/ 7 h 18"/>
                  <a:gd name="T28" fmla="*/ 15 w 38"/>
                  <a:gd name="T29" fmla="*/ 8 h 18"/>
                  <a:gd name="T30" fmla="*/ 11 w 38"/>
                  <a:gd name="T31" fmla="*/ 7 h 18"/>
                  <a:gd name="T32" fmla="*/ 11 w 38"/>
                  <a:gd name="T33" fmla="*/ 4 h 18"/>
                  <a:gd name="T34" fmla="*/ 7 w 38"/>
                  <a:gd name="T35" fmla="*/ 6 h 18"/>
                  <a:gd name="T36" fmla="*/ 2 w 38"/>
                  <a:gd name="T37" fmla="*/ 7 h 18"/>
                  <a:gd name="T38" fmla="*/ 0 w 38"/>
                  <a:gd name="T39" fmla="*/ 9 h 18"/>
                  <a:gd name="T40" fmla="*/ 0 w 38"/>
                  <a:gd name="T41" fmla="*/ 9 h 18"/>
                  <a:gd name="T42" fmla="*/ 2 w 38"/>
                  <a:gd name="T43" fmla="*/ 10 h 18"/>
                  <a:gd name="T44" fmla="*/ 7 w 38"/>
                  <a:gd name="T45" fmla="*/ 16 h 18"/>
                  <a:gd name="T46" fmla="*/ 9 w 38"/>
                  <a:gd name="T47" fmla="*/ 12 h 18"/>
                  <a:gd name="T48" fmla="*/ 7 w 38"/>
                  <a:gd name="T49" fmla="*/ 12 h 18"/>
                  <a:gd name="T50" fmla="*/ 11 w 38"/>
                  <a:gd name="T51" fmla="*/ 12 h 18"/>
                  <a:gd name="T52" fmla="*/ 11 w 38"/>
                  <a:gd name="T53" fmla="*/ 14 h 18"/>
                  <a:gd name="T54" fmla="*/ 13 w 38"/>
                  <a:gd name="T55" fmla="*/ 15 h 18"/>
                  <a:gd name="T56" fmla="*/ 13 w 38"/>
                  <a:gd name="T57" fmla="*/ 16 h 18"/>
                  <a:gd name="T58" fmla="*/ 17 w 38"/>
                  <a:gd name="T59" fmla="*/ 16 h 18"/>
                  <a:gd name="T60" fmla="*/ 17 w 38"/>
                  <a:gd name="T61" fmla="*/ 15 h 18"/>
                  <a:gd name="T62" fmla="*/ 17 w 38"/>
                  <a:gd name="T63" fmla="*/ 14 h 18"/>
                  <a:gd name="T64" fmla="*/ 21 w 38"/>
                  <a:gd name="T65" fmla="*/ 11 h 18"/>
                  <a:gd name="T66" fmla="*/ 26 w 38"/>
                  <a:gd name="T67" fmla="*/ 10 h 18"/>
                  <a:gd name="T68" fmla="*/ 26 w 38"/>
                  <a:gd name="T69" fmla="*/ 10 h 18"/>
                  <a:gd name="T70" fmla="*/ 28 w 38"/>
                  <a:gd name="T71" fmla="*/ 9 h 18"/>
                  <a:gd name="T72" fmla="*/ 30 w 38"/>
                  <a:gd name="T73" fmla="*/ 10 h 18"/>
                  <a:gd name="T74" fmla="*/ 32 w 38"/>
                  <a:gd name="T75" fmla="*/ 9 h 18"/>
                  <a:gd name="T76" fmla="*/ 28 w 38"/>
                  <a:gd name="T77" fmla="*/ 8 h 18"/>
                  <a:gd name="T78" fmla="*/ 30 w 38"/>
                  <a:gd name="T79" fmla="*/ 7 h 18"/>
                  <a:gd name="T80" fmla="*/ 36 w 38"/>
                  <a:gd name="T81" fmla="*/ 8 h 18"/>
                  <a:gd name="T82" fmla="*/ 34 w 38"/>
                  <a:gd name="T83" fmla="*/ 6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
                  <a:gd name="T127" fmla="*/ 0 h 18"/>
                  <a:gd name="T128" fmla="*/ 38 w 38"/>
                  <a:gd name="T129" fmla="*/ 18 h 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 h="18">
                    <a:moveTo>
                      <a:pt x="34" y="4"/>
                    </a:moveTo>
                    <a:lnTo>
                      <a:pt x="34" y="4"/>
                    </a:lnTo>
                    <a:lnTo>
                      <a:pt x="34" y="3"/>
                    </a:lnTo>
                    <a:lnTo>
                      <a:pt x="34" y="1"/>
                    </a:lnTo>
                    <a:lnTo>
                      <a:pt x="32" y="1"/>
                    </a:lnTo>
                    <a:lnTo>
                      <a:pt x="30" y="3"/>
                    </a:lnTo>
                    <a:lnTo>
                      <a:pt x="28" y="2"/>
                    </a:lnTo>
                    <a:lnTo>
                      <a:pt x="28" y="1"/>
                    </a:lnTo>
                    <a:lnTo>
                      <a:pt x="26" y="1"/>
                    </a:lnTo>
                    <a:lnTo>
                      <a:pt x="24" y="0"/>
                    </a:lnTo>
                    <a:lnTo>
                      <a:pt x="26" y="1"/>
                    </a:lnTo>
                    <a:lnTo>
                      <a:pt x="26" y="2"/>
                    </a:lnTo>
                    <a:lnTo>
                      <a:pt x="24" y="2"/>
                    </a:lnTo>
                    <a:lnTo>
                      <a:pt x="21" y="2"/>
                    </a:lnTo>
                    <a:lnTo>
                      <a:pt x="19" y="3"/>
                    </a:lnTo>
                    <a:lnTo>
                      <a:pt x="19" y="4"/>
                    </a:lnTo>
                    <a:lnTo>
                      <a:pt x="17" y="4"/>
                    </a:lnTo>
                    <a:lnTo>
                      <a:pt x="17" y="2"/>
                    </a:lnTo>
                    <a:lnTo>
                      <a:pt x="15" y="1"/>
                    </a:lnTo>
                    <a:lnTo>
                      <a:pt x="13" y="1"/>
                    </a:lnTo>
                    <a:lnTo>
                      <a:pt x="13" y="2"/>
                    </a:lnTo>
                    <a:lnTo>
                      <a:pt x="17" y="6"/>
                    </a:lnTo>
                    <a:lnTo>
                      <a:pt x="15" y="6"/>
                    </a:lnTo>
                    <a:lnTo>
                      <a:pt x="15" y="7"/>
                    </a:lnTo>
                    <a:lnTo>
                      <a:pt x="15" y="8"/>
                    </a:lnTo>
                    <a:lnTo>
                      <a:pt x="13" y="8"/>
                    </a:lnTo>
                    <a:lnTo>
                      <a:pt x="11" y="7"/>
                    </a:lnTo>
                    <a:lnTo>
                      <a:pt x="11" y="6"/>
                    </a:lnTo>
                    <a:lnTo>
                      <a:pt x="11" y="4"/>
                    </a:lnTo>
                    <a:lnTo>
                      <a:pt x="7" y="4"/>
                    </a:lnTo>
                    <a:lnTo>
                      <a:pt x="7" y="6"/>
                    </a:lnTo>
                    <a:lnTo>
                      <a:pt x="5" y="6"/>
                    </a:lnTo>
                    <a:lnTo>
                      <a:pt x="2" y="7"/>
                    </a:lnTo>
                    <a:lnTo>
                      <a:pt x="2" y="9"/>
                    </a:lnTo>
                    <a:lnTo>
                      <a:pt x="0" y="9"/>
                    </a:lnTo>
                    <a:lnTo>
                      <a:pt x="2" y="10"/>
                    </a:lnTo>
                    <a:lnTo>
                      <a:pt x="5" y="15"/>
                    </a:lnTo>
                    <a:lnTo>
                      <a:pt x="7" y="16"/>
                    </a:lnTo>
                    <a:lnTo>
                      <a:pt x="9" y="16"/>
                    </a:lnTo>
                    <a:lnTo>
                      <a:pt x="9" y="12"/>
                    </a:lnTo>
                    <a:lnTo>
                      <a:pt x="7" y="12"/>
                    </a:lnTo>
                    <a:lnTo>
                      <a:pt x="9" y="11"/>
                    </a:lnTo>
                    <a:lnTo>
                      <a:pt x="11" y="12"/>
                    </a:lnTo>
                    <a:lnTo>
                      <a:pt x="11" y="14"/>
                    </a:lnTo>
                    <a:lnTo>
                      <a:pt x="13" y="15"/>
                    </a:lnTo>
                    <a:lnTo>
                      <a:pt x="13" y="16"/>
                    </a:lnTo>
                    <a:lnTo>
                      <a:pt x="11" y="18"/>
                    </a:lnTo>
                    <a:lnTo>
                      <a:pt x="17" y="16"/>
                    </a:lnTo>
                    <a:lnTo>
                      <a:pt x="17" y="15"/>
                    </a:lnTo>
                    <a:lnTo>
                      <a:pt x="17" y="14"/>
                    </a:lnTo>
                    <a:lnTo>
                      <a:pt x="19" y="12"/>
                    </a:lnTo>
                    <a:lnTo>
                      <a:pt x="21" y="11"/>
                    </a:lnTo>
                    <a:lnTo>
                      <a:pt x="26" y="10"/>
                    </a:lnTo>
                    <a:lnTo>
                      <a:pt x="28" y="9"/>
                    </a:lnTo>
                    <a:lnTo>
                      <a:pt x="30" y="9"/>
                    </a:lnTo>
                    <a:lnTo>
                      <a:pt x="30" y="10"/>
                    </a:lnTo>
                    <a:lnTo>
                      <a:pt x="32" y="10"/>
                    </a:lnTo>
                    <a:lnTo>
                      <a:pt x="32" y="9"/>
                    </a:lnTo>
                    <a:lnTo>
                      <a:pt x="32" y="8"/>
                    </a:lnTo>
                    <a:lnTo>
                      <a:pt x="28" y="8"/>
                    </a:lnTo>
                    <a:lnTo>
                      <a:pt x="28" y="7"/>
                    </a:lnTo>
                    <a:lnTo>
                      <a:pt x="30" y="7"/>
                    </a:lnTo>
                    <a:lnTo>
                      <a:pt x="34" y="8"/>
                    </a:lnTo>
                    <a:lnTo>
                      <a:pt x="36" y="8"/>
                    </a:lnTo>
                    <a:lnTo>
                      <a:pt x="38" y="6"/>
                    </a:lnTo>
                    <a:lnTo>
                      <a:pt x="34" y="6"/>
                    </a:lnTo>
                    <a:lnTo>
                      <a:pt x="3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9" name="Freeform 820"/>
              <p:cNvSpPr>
                <a:spLocks/>
              </p:cNvSpPr>
              <p:nvPr/>
            </p:nvSpPr>
            <p:spPr bwMode="auto">
              <a:xfrm>
                <a:off x="6482" y="2993"/>
                <a:ext cx="10" cy="5"/>
              </a:xfrm>
              <a:custGeom>
                <a:avLst/>
                <a:gdLst>
                  <a:gd name="T0" fmla="*/ 4 w 10"/>
                  <a:gd name="T1" fmla="*/ 4 h 5"/>
                  <a:gd name="T2" fmla="*/ 8 w 10"/>
                  <a:gd name="T3" fmla="*/ 4 h 5"/>
                  <a:gd name="T4" fmla="*/ 10 w 10"/>
                  <a:gd name="T5" fmla="*/ 1 h 5"/>
                  <a:gd name="T6" fmla="*/ 8 w 10"/>
                  <a:gd name="T7" fmla="*/ 0 h 5"/>
                  <a:gd name="T8" fmla="*/ 6 w 10"/>
                  <a:gd name="T9" fmla="*/ 0 h 5"/>
                  <a:gd name="T10" fmla="*/ 0 w 10"/>
                  <a:gd name="T11" fmla="*/ 2 h 5"/>
                  <a:gd name="T12" fmla="*/ 0 w 10"/>
                  <a:gd name="T13" fmla="*/ 5 h 5"/>
                  <a:gd name="T14" fmla="*/ 0 w 10"/>
                  <a:gd name="T15" fmla="*/ 5 h 5"/>
                  <a:gd name="T16" fmla="*/ 4 w 10"/>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4" y="4"/>
                    </a:moveTo>
                    <a:lnTo>
                      <a:pt x="8" y="4"/>
                    </a:lnTo>
                    <a:lnTo>
                      <a:pt x="10" y="1"/>
                    </a:lnTo>
                    <a:lnTo>
                      <a:pt x="8" y="0"/>
                    </a:lnTo>
                    <a:lnTo>
                      <a:pt x="6" y="0"/>
                    </a:lnTo>
                    <a:lnTo>
                      <a:pt x="0" y="2"/>
                    </a:lnTo>
                    <a:lnTo>
                      <a:pt x="0" y="5"/>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0" name="Freeform 821"/>
              <p:cNvSpPr>
                <a:spLocks/>
              </p:cNvSpPr>
              <p:nvPr/>
            </p:nvSpPr>
            <p:spPr bwMode="auto">
              <a:xfrm>
                <a:off x="6537" y="3061"/>
                <a:ext cx="6" cy="5"/>
              </a:xfrm>
              <a:custGeom>
                <a:avLst/>
                <a:gdLst>
                  <a:gd name="T0" fmla="*/ 4 w 6"/>
                  <a:gd name="T1" fmla="*/ 5 h 5"/>
                  <a:gd name="T2" fmla="*/ 6 w 6"/>
                  <a:gd name="T3" fmla="*/ 1 h 5"/>
                  <a:gd name="T4" fmla="*/ 6 w 6"/>
                  <a:gd name="T5" fmla="*/ 0 h 5"/>
                  <a:gd name="T6" fmla="*/ 6 w 6"/>
                  <a:gd name="T7" fmla="*/ 0 h 5"/>
                  <a:gd name="T8" fmla="*/ 2 w 6"/>
                  <a:gd name="T9" fmla="*/ 2 h 5"/>
                  <a:gd name="T10" fmla="*/ 2 w 6"/>
                  <a:gd name="T11" fmla="*/ 2 h 5"/>
                  <a:gd name="T12" fmla="*/ 0 w 6"/>
                  <a:gd name="T13" fmla="*/ 4 h 5"/>
                  <a:gd name="T14" fmla="*/ 2 w 6"/>
                  <a:gd name="T15" fmla="*/ 5 h 5"/>
                  <a:gd name="T16" fmla="*/ 2 w 6"/>
                  <a:gd name="T17" fmla="*/ 5 h 5"/>
                  <a:gd name="T18" fmla="*/ 4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5"/>
                    </a:moveTo>
                    <a:lnTo>
                      <a:pt x="6" y="1"/>
                    </a:lnTo>
                    <a:lnTo>
                      <a:pt x="6" y="0"/>
                    </a:lnTo>
                    <a:lnTo>
                      <a:pt x="2" y="2"/>
                    </a:lnTo>
                    <a:lnTo>
                      <a:pt x="0" y="4"/>
                    </a:lnTo>
                    <a:lnTo>
                      <a:pt x="2" y="5"/>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1" name="Freeform 822"/>
              <p:cNvSpPr>
                <a:spLocks/>
              </p:cNvSpPr>
              <p:nvPr/>
            </p:nvSpPr>
            <p:spPr bwMode="auto">
              <a:xfrm>
                <a:off x="7952" y="3016"/>
                <a:ext cx="12" cy="5"/>
              </a:xfrm>
              <a:custGeom>
                <a:avLst/>
                <a:gdLst>
                  <a:gd name="T0" fmla="*/ 10 w 12"/>
                  <a:gd name="T1" fmla="*/ 1 h 5"/>
                  <a:gd name="T2" fmla="*/ 8 w 12"/>
                  <a:gd name="T3" fmla="*/ 0 h 5"/>
                  <a:gd name="T4" fmla="*/ 6 w 12"/>
                  <a:gd name="T5" fmla="*/ 0 h 5"/>
                  <a:gd name="T6" fmla="*/ 6 w 12"/>
                  <a:gd name="T7" fmla="*/ 0 h 5"/>
                  <a:gd name="T8" fmla="*/ 4 w 12"/>
                  <a:gd name="T9" fmla="*/ 0 h 5"/>
                  <a:gd name="T10" fmla="*/ 0 w 12"/>
                  <a:gd name="T11" fmla="*/ 1 h 5"/>
                  <a:gd name="T12" fmla="*/ 0 w 12"/>
                  <a:gd name="T13" fmla="*/ 2 h 5"/>
                  <a:gd name="T14" fmla="*/ 2 w 12"/>
                  <a:gd name="T15" fmla="*/ 2 h 5"/>
                  <a:gd name="T16" fmla="*/ 4 w 12"/>
                  <a:gd name="T17" fmla="*/ 4 h 5"/>
                  <a:gd name="T18" fmla="*/ 6 w 12"/>
                  <a:gd name="T19" fmla="*/ 3 h 5"/>
                  <a:gd name="T20" fmla="*/ 6 w 12"/>
                  <a:gd name="T21" fmla="*/ 5 h 5"/>
                  <a:gd name="T22" fmla="*/ 10 w 12"/>
                  <a:gd name="T23" fmla="*/ 5 h 5"/>
                  <a:gd name="T24" fmla="*/ 10 w 12"/>
                  <a:gd name="T25" fmla="*/ 5 h 5"/>
                  <a:gd name="T26" fmla="*/ 12 w 12"/>
                  <a:gd name="T27" fmla="*/ 2 h 5"/>
                  <a:gd name="T28" fmla="*/ 10 w 12"/>
                  <a:gd name="T29" fmla="*/ 1 h 5"/>
                  <a:gd name="T30" fmla="*/ 10 w 12"/>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10" y="1"/>
                    </a:moveTo>
                    <a:lnTo>
                      <a:pt x="8" y="0"/>
                    </a:lnTo>
                    <a:lnTo>
                      <a:pt x="6" y="0"/>
                    </a:lnTo>
                    <a:lnTo>
                      <a:pt x="4" y="0"/>
                    </a:lnTo>
                    <a:lnTo>
                      <a:pt x="0" y="1"/>
                    </a:lnTo>
                    <a:lnTo>
                      <a:pt x="0" y="2"/>
                    </a:lnTo>
                    <a:lnTo>
                      <a:pt x="2" y="2"/>
                    </a:lnTo>
                    <a:lnTo>
                      <a:pt x="4" y="4"/>
                    </a:lnTo>
                    <a:lnTo>
                      <a:pt x="6" y="3"/>
                    </a:lnTo>
                    <a:lnTo>
                      <a:pt x="6" y="5"/>
                    </a:lnTo>
                    <a:lnTo>
                      <a:pt x="10" y="5"/>
                    </a:lnTo>
                    <a:lnTo>
                      <a:pt x="12" y="2"/>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2" name="Freeform 823"/>
              <p:cNvSpPr>
                <a:spLocks/>
              </p:cNvSpPr>
              <p:nvPr/>
            </p:nvSpPr>
            <p:spPr bwMode="auto">
              <a:xfrm>
                <a:off x="7910" y="3034"/>
                <a:ext cx="8" cy="6"/>
              </a:xfrm>
              <a:custGeom>
                <a:avLst/>
                <a:gdLst>
                  <a:gd name="T0" fmla="*/ 4 w 8"/>
                  <a:gd name="T1" fmla="*/ 1 h 6"/>
                  <a:gd name="T2" fmla="*/ 2 w 8"/>
                  <a:gd name="T3" fmla="*/ 2 h 6"/>
                  <a:gd name="T4" fmla="*/ 2 w 8"/>
                  <a:gd name="T5" fmla="*/ 1 h 6"/>
                  <a:gd name="T6" fmla="*/ 0 w 8"/>
                  <a:gd name="T7" fmla="*/ 4 h 6"/>
                  <a:gd name="T8" fmla="*/ 2 w 8"/>
                  <a:gd name="T9" fmla="*/ 6 h 6"/>
                  <a:gd name="T10" fmla="*/ 4 w 8"/>
                  <a:gd name="T11" fmla="*/ 4 h 6"/>
                  <a:gd name="T12" fmla="*/ 6 w 8"/>
                  <a:gd name="T13" fmla="*/ 3 h 6"/>
                  <a:gd name="T14" fmla="*/ 8 w 8"/>
                  <a:gd name="T15" fmla="*/ 2 h 6"/>
                  <a:gd name="T16" fmla="*/ 8 w 8"/>
                  <a:gd name="T17" fmla="*/ 0 h 6"/>
                  <a:gd name="T18" fmla="*/ 4 w 8"/>
                  <a:gd name="T19" fmla="*/ 0 h 6"/>
                  <a:gd name="T20" fmla="*/ 4 w 8"/>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6"/>
                  <a:gd name="T35" fmla="*/ 8 w 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6">
                    <a:moveTo>
                      <a:pt x="4" y="1"/>
                    </a:moveTo>
                    <a:lnTo>
                      <a:pt x="2" y="2"/>
                    </a:lnTo>
                    <a:lnTo>
                      <a:pt x="2" y="1"/>
                    </a:lnTo>
                    <a:lnTo>
                      <a:pt x="0" y="4"/>
                    </a:lnTo>
                    <a:lnTo>
                      <a:pt x="2" y="6"/>
                    </a:lnTo>
                    <a:lnTo>
                      <a:pt x="4" y="4"/>
                    </a:lnTo>
                    <a:lnTo>
                      <a:pt x="6" y="3"/>
                    </a:lnTo>
                    <a:lnTo>
                      <a:pt x="8" y="2"/>
                    </a:lnTo>
                    <a:lnTo>
                      <a:pt x="8" y="0"/>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3" name="Freeform 824"/>
              <p:cNvSpPr>
                <a:spLocks/>
              </p:cNvSpPr>
              <p:nvPr/>
            </p:nvSpPr>
            <p:spPr bwMode="auto">
              <a:xfrm>
                <a:off x="6650" y="3073"/>
                <a:ext cx="7" cy="1"/>
              </a:xfrm>
              <a:custGeom>
                <a:avLst/>
                <a:gdLst>
                  <a:gd name="T0" fmla="*/ 5 w 7"/>
                  <a:gd name="T1" fmla="*/ 0 h 1"/>
                  <a:gd name="T2" fmla="*/ 7 w 7"/>
                  <a:gd name="T3" fmla="*/ 1 h 1"/>
                  <a:gd name="T4" fmla="*/ 7 w 7"/>
                  <a:gd name="T5" fmla="*/ 0 h 1"/>
                  <a:gd name="T6" fmla="*/ 2 w 7"/>
                  <a:gd name="T7" fmla="*/ 0 h 1"/>
                  <a:gd name="T8" fmla="*/ 2 w 7"/>
                  <a:gd name="T9" fmla="*/ 0 h 1"/>
                  <a:gd name="T10" fmla="*/ 0 w 7"/>
                  <a:gd name="T11" fmla="*/ 0 h 1"/>
                  <a:gd name="T12" fmla="*/ 2 w 7"/>
                  <a:gd name="T13" fmla="*/ 0 h 1"/>
                  <a:gd name="T14" fmla="*/ 2 w 7"/>
                  <a:gd name="T15" fmla="*/ 1 h 1"/>
                  <a:gd name="T16" fmla="*/ 5 w 7"/>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
                  <a:gd name="T29" fmla="*/ 7 w 7"/>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
                    <a:moveTo>
                      <a:pt x="5" y="0"/>
                    </a:moveTo>
                    <a:lnTo>
                      <a:pt x="7" y="1"/>
                    </a:lnTo>
                    <a:lnTo>
                      <a:pt x="7" y="0"/>
                    </a:lnTo>
                    <a:lnTo>
                      <a:pt x="2" y="0"/>
                    </a:lnTo>
                    <a:lnTo>
                      <a:pt x="0" y="0"/>
                    </a:lnTo>
                    <a:lnTo>
                      <a:pt x="2" y="0"/>
                    </a:lnTo>
                    <a:lnTo>
                      <a:pt x="2"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4" name="Freeform 825"/>
              <p:cNvSpPr>
                <a:spLocks/>
              </p:cNvSpPr>
              <p:nvPr/>
            </p:nvSpPr>
            <p:spPr bwMode="auto">
              <a:xfrm>
                <a:off x="7760" y="2985"/>
                <a:ext cx="15" cy="7"/>
              </a:xfrm>
              <a:custGeom>
                <a:avLst/>
                <a:gdLst>
                  <a:gd name="T0" fmla="*/ 11 w 15"/>
                  <a:gd name="T1" fmla="*/ 7 h 7"/>
                  <a:gd name="T2" fmla="*/ 15 w 15"/>
                  <a:gd name="T3" fmla="*/ 4 h 7"/>
                  <a:gd name="T4" fmla="*/ 13 w 15"/>
                  <a:gd name="T5" fmla="*/ 2 h 7"/>
                  <a:gd name="T6" fmla="*/ 11 w 15"/>
                  <a:gd name="T7" fmla="*/ 1 h 7"/>
                  <a:gd name="T8" fmla="*/ 8 w 15"/>
                  <a:gd name="T9" fmla="*/ 1 h 7"/>
                  <a:gd name="T10" fmla="*/ 6 w 15"/>
                  <a:gd name="T11" fmla="*/ 0 h 7"/>
                  <a:gd name="T12" fmla="*/ 4 w 15"/>
                  <a:gd name="T13" fmla="*/ 0 h 7"/>
                  <a:gd name="T14" fmla="*/ 0 w 15"/>
                  <a:gd name="T15" fmla="*/ 1 h 7"/>
                  <a:gd name="T16" fmla="*/ 0 w 15"/>
                  <a:gd name="T17" fmla="*/ 1 h 7"/>
                  <a:gd name="T18" fmla="*/ 0 w 15"/>
                  <a:gd name="T19" fmla="*/ 1 h 7"/>
                  <a:gd name="T20" fmla="*/ 11 w 15"/>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7"/>
                  <a:gd name="T35" fmla="*/ 15 w 1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7">
                    <a:moveTo>
                      <a:pt x="11" y="7"/>
                    </a:moveTo>
                    <a:lnTo>
                      <a:pt x="15" y="4"/>
                    </a:lnTo>
                    <a:lnTo>
                      <a:pt x="13" y="2"/>
                    </a:lnTo>
                    <a:lnTo>
                      <a:pt x="11" y="1"/>
                    </a:lnTo>
                    <a:lnTo>
                      <a:pt x="8" y="1"/>
                    </a:lnTo>
                    <a:lnTo>
                      <a:pt x="6" y="0"/>
                    </a:lnTo>
                    <a:lnTo>
                      <a:pt x="4" y="0"/>
                    </a:lnTo>
                    <a:lnTo>
                      <a:pt x="0" y="1"/>
                    </a:lnTo>
                    <a:lnTo>
                      <a:pt x="11"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5" name="Freeform 826"/>
              <p:cNvSpPr>
                <a:spLocks/>
              </p:cNvSpPr>
              <p:nvPr/>
            </p:nvSpPr>
            <p:spPr bwMode="auto">
              <a:xfrm>
                <a:off x="6903" y="3070"/>
                <a:ext cx="21" cy="13"/>
              </a:xfrm>
              <a:custGeom>
                <a:avLst/>
                <a:gdLst>
                  <a:gd name="T0" fmla="*/ 11 w 21"/>
                  <a:gd name="T1" fmla="*/ 8 h 13"/>
                  <a:gd name="T2" fmla="*/ 13 w 21"/>
                  <a:gd name="T3" fmla="*/ 9 h 13"/>
                  <a:gd name="T4" fmla="*/ 21 w 21"/>
                  <a:gd name="T5" fmla="*/ 13 h 13"/>
                  <a:gd name="T6" fmla="*/ 21 w 21"/>
                  <a:gd name="T7" fmla="*/ 12 h 13"/>
                  <a:gd name="T8" fmla="*/ 21 w 21"/>
                  <a:gd name="T9" fmla="*/ 12 h 13"/>
                  <a:gd name="T10" fmla="*/ 21 w 21"/>
                  <a:gd name="T11" fmla="*/ 8 h 13"/>
                  <a:gd name="T12" fmla="*/ 19 w 21"/>
                  <a:gd name="T13" fmla="*/ 8 h 13"/>
                  <a:gd name="T14" fmla="*/ 17 w 21"/>
                  <a:gd name="T15" fmla="*/ 8 h 13"/>
                  <a:gd name="T16" fmla="*/ 15 w 21"/>
                  <a:gd name="T17" fmla="*/ 8 h 13"/>
                  <a:gd name="T18" fmla="*/ 11 w 21"/>
                  <a:gd name="T19" fmla="*/ 6 h 13"/>
                  <a:gd name="T20" fmla="*/ 13 w 21"/>
                  <a:gd name="T21" fmla="*/ 6 h 13"/>
                  <a:gd name="T22" fmla="*/ 19 w 21"/>
                  <a:gd name="T23" fmla="*/ 7 h 13"/>
                  <a:gd name="T24" fmla="*/ 21 w 21"/>
                  <a:gd name="T25" fmla="*/ 7 h 13"/>
                  <a:gd name="T26" fmla="*/ 21 w 21"/>
                  <a:gd name="T27" fmla="*/ 6 h 13"/>
                  <a:gd name="T28" fmla="*/ 19 w 21"/>
                  <a:gd name="T29" fmla="*/ 5 h 13"/>
                  <a:gd name="T30" fmla="*/ 21 w 21"/>
                  <a:gd name="T31" fmla="*/ 6 h 13"/>
                  <a:gd name="T32" fmla="*/ 21 w 21"/>
                  <a:gd name="T33" fmla="*/ 4 h 13"/>
                  <a:gd name="T34" fmla="*/ 21 w 21"/>
                  <a:gd name="T35" fmla="*/ 4 h 13"/>
                  <a:gd name="T36" fmla="*/ 19 w 21"/>
                  <a:gd name="T37" fmla="*/ 4 h 13"/>
                  <a:gd name="T38" fmla="*/ 19 w 21"/>
                  <a:gd name="T39" fmla="*/ 3 h 13"/>
                  <a:gd name="T40" fmla="*/ 15 w 21"/>
                  <a:gd name="T41" fmla="*/ 3 h 13"/>
                  <a:gd name="T42" fmla="*/ 15 w 21"/>
                  <a:gd name="T43" fmla="*/ 3 h 13"/>
                  <a:gd name="T44" fmla="*/ 13 w 21"/>
                  <a:gd name="T45" fmla="*/ 3 h 13"/>
                  <a:gd name="T46" fmla="*/ 13 w 21"/>
                  <a:gd name="T47" fmla="*/ 1 h 13"/>
                  <a:gd name="T48" fmla="*/ 8 w 21"/>
                  <a:gd name="T49" fmla="*/ 0 h 13"/>
                  <a:gd name="T50" fmla="*/ 6 w 21"/>
                  <a:gd name="T51" fmla="*/ 1 h 13"/>
                  <a:gd name="T52" fmla="*/ 4 w 21"/>
                  <a:gd name="T53" fmla="*/ 1 h 13"/>
                  <a:gd name="T54" fmla="*/ 4 w 21"/>
                  <a:gd name="T55" fmla="*/ 3 h 13"/>
                  <a:gd name="T56" fmla="*/ 2 w 21"/>
                  <a:gd name="T57" fmla="*/ 3 h 13"/>
                  <a:gd name="T58" fmla="*/ 2 w 21"/>
                  <a:gd name="T59" fmla="*/ 1 h 13"/>
                  <a:gd name="T60" fmla="*/ 0 w 21"/>
                  <a:gd name="T61" fmla="*/ 3 h 13"/>
                  <a:gd name="T62" fmla="*/ 0 w 21"/>
                  <a:gd name="T63" fmla="*/ 3 h 13"/>
                  <a:gd name="T64" fmla="*/ 4 w 21"/>
                  <a:gd name="T65" fmla="*/ 5 h 13"/>
                  <a:gd name="T66" fmla="*/ 2 w 21"/>
                  <a:gd name="T67" fmla="*/ 6 h 13"/>
                  <a:gd name="T68" fmla="*/ 2 w 21"/>
                  <a:gd name="T69" fmla="*/ 5 h 13"/>
                  <a:gd name="T70" fmla="*/ 2 w 21"/>
                  <a:gd name="T71" fmla="*/ 6 h 13"/>
                  <a:gd name="T72" fmla="*/ 2 w 21"/>
                  <a:gd name="T73" fmla="*/ 7 h 13"/>
                  <a:gd name="T74" fmla="*/ 2 w 21"/>
                  <a:gd name="T75" fmla="*/ 8 h 13"/>
                  <a:gd name="T76" fmla="*/ 4 w 21"/>
                  <a:gd name="T77" fmla="*/ 8 h 13"/>
                  <a:gd name="T78" fmla="*/ 4 w 21"/>
                  <a:gd name="T79" fmla="*/ 9 h 13"/>
                  <a:gd name="T80" fmla="*/ 4 w 21"/>
                  <a:gd name="T81" fmla="*/ 11 h 13"/>
                  <a:gd name="T82" fmla="*/ 6 w 21"/>
                  <a:gd name="T83" fmla="*/ 11 h 13"/>
                  <a:gd name="T84" fmla="*/ 8 w 21"/>
                  <a:gd name="T85" fmla="*/ 12 h 13"/>
                  <a:gd name="T86" fmla="*/ 6 w 21"/>
                  <a:gd name="T87" fmla="*/ 12 h 13"/>
                  <a:gd name="T88" fmla="*/ 6 w 21"/>
                  <a:gd name="T89" fmla="*/ 13 h 13"/>
                  <a:gd name="T90" fmla="*/ 8 w 21"/>
                  <a:gd name="T91" fmla="*/ 13 h 13"/>
                  <a:gd name="T92" fmla="*/ 11 w 21"/>
                  <a:gd name="T93" fmla="*/ 13 h 13"/>
                  <a:gd name="T94" fmla="*/ 11 w 21"/>
                  <a:gd name="T95" fmla="*/ 13 h 13"/>
                  <a:gd name="T96" fmla="*/ 11 w 21"/>
                  <a:gd name="T97" fmla="*/ 12 h 13"/>
                  <a:gd name="T98" fmla="*/ 11 w 21"/>
                  <a:gd name="T99" fmla="*/ 11 h 13"/>
                  <a:gd name="T100" fmla="*/ 11 w 21"/>
                  <a:gd name="T101" fmla="*/ 9 h 13"/>
                  <a:gd name="T102" fmla="*/ 11 w 21"/>
                  <a:gd name="T103" fmla="*/ 8 h 13"/>
                  <a:gd name="T104" fmla="*/ 11 w 21"/>
                  <a:gd name="T105" fmla="*/ 8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
                  <a:gd name="T160" fmla="*/ 0 h 13"/>
                  <a:gd name="T161" fmla="*/ 21 w 2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 h="13">
                    <a:moveTo>
                      <a:pt x="11" y="8"/>
                    </a:moveTo>
                    <a:lnTo>
                      <a:pt x="13" y="9"/>
                    </a:lnTo>
                    <a:lnTo>
                      <a:pt x="21" y="13"/>
                    </a:lnTo>
                    <a:lnTo>
                      <a:pt x="21" y="12"/>
                    </a:lnTo>
                    <a:lnTo>
                      <a:pt x="21" y="8"/>
                    </a:lnTo>
                    <a:lnTo>
                      <a:pt x="19" y="8"/>
                    </a:lnTo>
                    <a:lnTo>
                      <a:pt x="17" y="8"/>
                    </a:lnTo>
                    <a:lnTo>
                      <a:pt x="15" y="8"/>
                    </a:lnTo>
                    <a:lnTo>
                      <a:pt x="11" y="6"/>
                    </a:lnTo>
                    <a:lnTo>
                      <a:pt x="13" y="6"/>
                    </a:lnTo>
                    <a:lnTo>
                      <a:pt x="19" y="7"/>
                    </a:lnTo>
                    <a:lnTo>
                      <a:pt x="21" y="7"/>
                    </a:lnTo>
                    <a:lnTo>
                      <a:pt x="21" y="6"/>
                    </a:lnTo>
                    <a:lnTo>
                      <a:pt x="19" y="5"/>
                    </a:lnTo>
                    <a:lnTo>
                      <a:pt x="21" y="6"/>
                    </a:lnTo>
                    <a:lnTo>
                      <a:pt x="21" y="4"/>
                    </a:lnTo>
                    <a:lnTo>
                      <a:pt x="19" y="4"/>
                    </a:lnTo>
                    <a:lnTo>
                      <a:pt x="19" y="3"/>
                    </a:lnTo>
                    <a:lnTo>
                      <a:pt x="15" y="3"/>
                    </a:lnTo>
                    <a:lnTo>
                      <a:pt x="13" y="3"/>
                    </a:lnTo>
                    <a:lnTo>
                      <a:pt x="13" y="1"/>
                    </a:lnTo>
                    <a:lnTo>
                      <a:pt x="8" y="0"/>
                    </a:lnTo>
                    <a:lnTo>
                      <a:pt x="6" y="1"/>
                    </a:lnTo>
                    <a:lnTo>
                      <a:pt x="4" y="1"/>
                    </a:lnTo>
                    <a:lnTo>
                      <a:pt x="4" y="3"/>
                    </a:lnTo>
                    <a:lnTo>
                      <a:pt x="2" y="3"/>
                    </a:lnTo>
                    <a:lnTo>
                      <a:pt x="2" y="1"/>
                    </a:lnTo>
                    <a:lnTo>
                      <a:pt x="0" y="3"/>
                    </a:lnTo>
                    <a:lnTo>
                      <a:pt x="4" y="5"/>
                    </a:lnTo>
                    <a:lnTo>
                      <a:pt x="2" y="6"/>
                    </a:lnTo>
                    <a:lnTo>
                      <a:pt x="2" y="5"/>
                    </a:lnTo>
                    <a:lnTo>
                      <a:pt x="2" y="6"/>
                    </a:lnTo>
                    <a:lnTo>
                      <a:pt x="2" y="7"/>
                    </a:lnTo>
                    <a:lnTo>
                      <a:pt x="2" y="8"/>
                    </a:lnTo>
                    <a:lnTo>
                      <a:pt x="4" y="8"/>
                    </a:lnTo>
                    <a:lnTo>
                      <a:pt x="4" y="9"/>
                    </a:lnTo>
                    <a:lnTo>
                      <a:pt x="4" y="11"/>
                    </a:lnTo>
                    <a:lnTo>
                      <a:pt x="6" y="11"/>
                    </a:lnTo>
                    <a:lnTo>
                      <a:pt x="8" y="12"/>
                    </a:lnTo>
                    <a:lnTo>
                      <a:pt x="6" y="12"/>
                    </a:lnTo>
                    <a:lnTo>
                      <a:pt x="6" y="13"/>
                    </a:lnTo>
                    <a:lnTo>
                      <a:pt x="8" y="13"/>
                    </a:lnTo>
                    <a:lnTo>
                      <a:pt x="11" y="13"/>
                    </a:lnTo>
                    <a:lnTo>
                      <a:pt x="11" y="12"/>
                    </a:lnTo>
                    <a:lnTo>
                      <a:pt x="11" y="11"/>
                    </a:lnTo>
                    <a:lnTo>
                      <a:pt x="11" y="9"/>
                    </a:lnTo>
                    <a:lnTo>
                      <a:pt x="11"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6" name="Freeform 827"/>
              <p:cNvSpPr>
                <a:spLocks/>
              </p:cNvSpPr>
              <p:nvPr/>
            </p:nvSpPr>
            <p:spPr bwMode="auto">
              <a:xfrm>
                <a:off x="7817" y="2965"/>
                <a:ext cx="2" cy="1"/>
              </a:xfrm>
              <a:custGeom>
                <a:avLst/>
                <a:gdLst>
                  <a:gd name="T0" fmla="*/ 2 w 2"/>
                  <a:gd name="T1" fmla="*/ 0 h 1"/>
                  <a:gd name="T2" fmla="*/ 0 w 2"/>
                  <a:gd name="T3" fmla="*/ 0 h 1"/>
                  <a:gd name="T4" fmla="*/ 2 w 2"/>
                  <a:gd name="T5" fmla="*/ 1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7" name="Freeform 828"/>
              <p:cNvSpPr>
                <a:spLocks/>
              </p:cNvSpPr>
              <p:nvPr/>
            </p:nvSpPr>
            <p:spPr bwMode="auto">
              <a:xfrm>
                <a:off x="6928" y="3073"/>
                <a:ext cx="13" cy="16"/>
              </a:xfrm>
              <a:custGeom>
                <a:avLst/>
                <a:gdLst>
                  <a:gd name="T0" fmla="*/ 7 w 13"/>
                  <a:gd name="T1" fmla="*/ 12 h 16"/>
                  <a:gd name="T2" fmla="*/ 9 w 13"/>
                  <a:gd name="T3" fmla="*/ 13 h 16"/>
                  <a:gd name="T4" fmla="*/ 9 w 13"/>
                  <a:gd name="T5" fmla="*/ 13 h 16"/>
                  <a:gd name="T6" fmla="*/ 9 w 13"/>
                  <a:gd name="T7" fmla="*/ 11 h 16"/>
                  <a:gd name="T8" fmla="*/ 11 w 13"/>
                  <a:gd name="T9" fmla="*/ 11 h 16"/>
                  <a:gd name="T10" fmla="*/ 13 w 13"/>
                  <a:gd name="T11" fmla="*/ 11 h 16"/>
                  <a:gd name="T12" fmla="*/ 13 w 13"/>
                  <a:gd name="T13" fmla="*/ 10 h 16"/>
                  <a:gd name="T14" fmla="*/ 11 w 13"/>
                  <a:gd name="T15" fmla="*/ 10 h 16"/>
                  <a:gd name="T16" fmla="*/ 11 w 13"/>
                  <a:gd name="T17" fmla="*/ 9 h 16"/>
                  <a:gd name="T18" fmla="*/ 11 w 13"/>
                  <a:gd name="T19" fmla="*/ 9 h 16"/>
                  <a:gd name="T20" fmla="*/ 13 w 13"/>
                  <a:gd name="T21" fmla="*/ 9 h 16"/>
                  <a:gd name="T22" fmla="*/ 11 w 13"/>
                  <a:gd name="T23" fmla="*/ 8 h 16"/>
                  <a:gd name="T24" fmla="*/ 9 w 13"/>
                  <a:gd name="T25" fmla="*/ 6 h 16"/>
                  <a:gd name="T26" fmla="*/ 9 w 13"/>
                  <a:gd name="T27" fmla="*/ 5 h 16"/>
                  <a:gd name="T28" fmla="*/ 9 w 13"/>
                  <a:gd name="T29" fmla="*/ 5 h 16"/>
                  <a:gd name="T30" fmla="*/ 7 w 13"/>
                  <a:gd name="T31" fmla="*/ 2 h 16"/>
                  <a:gd name="T32" fmla="*/ 7 w 13"/>
                  <a:gd name="T33" fmla="*/ 2 h 16"/>
                  <a:gd name="T34" fmla="*/ 7 w 13"/>
                  <a:gd name="T35" fmla="*/ 1 h 16"/>
                  <a:gd name="T36" fmla="*/ 9 w 13"/>
                  <a:gd name="T37" fmla="*/ 1 h 16"/>
                  <a:gd name="T38" fmla="*/ 13 w 13"/>
                  <a:gd name="T39" fmla="*/ 8 h 16"/>
                  <a:gd name="T40" fmla="*/ 13 w 13"/>
                  <a:gd name="T41" fmla="*/ 6 h 16"/>
                  <a:gd name="T42" fmla="*/ 13 w 13"/>
                  <a:gd name="T43" fmla="*/ 5 h 16"/>
                  <a:gd name="T44" fmla="*/ 11 w 13"/>
                  <a:gd name="T45" fmla="*/ 3 h 16"/>
                  <a:gd name="T46" fmla="*/ 7 w 13"/>
                  <a:gd name="T47" fmla="*/ 0 h 16"/>
                  <a:gd name="T48" fmla="*/ 0 w 13"/>
                  <a:gd name="T49" fmla="*/ 0 h 16"/>
                  <a:gd name="T50" fmla="*/ 0 w 13"/>
                  <a:gd name="T51" fmla="*/ 0 h 16"/>
                  <a:gd name="T52" fmla="*/ 0 w 13"/>
                  <a:gd name="T53" fmla="*/ 1 h 16"/>
                  <a:gd name="T54" fmla="*/ 2 w 13"/>
                  <a:gd name="T55" fmla="*/ 8 h 16"/>
                  <a:gd name="T56" fmla="*/ 2 w 13"/>
                  <a:gd name="T57" fmla="*/ 8 h 16"/>
                  <a:gd name="T58" fmla="*/ 2 w 13"/>
                  <a:gd name="T59" fmla="*/ 9 h 16"/>
                  <a:gd name="T60" fmla="*/ 4 w 13"/>
                  <a:gd name="T61" fmla="*/ 8 h 16"/>
                  <a:gd name="T62" fmla="*/ 7 w 13"/>
                  <a:gd name="T63" fmla="*/ 8 h 16"/>
                  <a:gd name="T64" fmla="*/ 4 w 13"/>
                  <a:gd name="T65" fmla="*/ 9 h 16"/>
                  <a:gd name="T66" fmla="*/ 2 w 13"/>
                  <a:gd name="T67" fmla="*/ 9 h 16"/>
                  <a:gd name="T68" fmla="*/ 4 w 13"/>
                  <a:gd name="T69" fmla="*/ 10 h 16"/>
                  <a:gd name="T70" fmla="*/ 4 w 13"/>
                  <a:gd name="T71" fmla="*/ 10 h 16"/>
                  <a:gd name="T72" fmla="*/ 4 w 13"/>
                  <a:gd name="T73" fmla="*/ 11 h 16"/>
                  <a:gd name="T74" fmla="*/ 2 w 13"/>
                  <a:gd name="T75" fmla="*/ 11 h 16"/>
                  <a:gd name="T76" fmla="*/ 2 w 13"/>
                  <a:gd name="T77" fmla="*/ 11 h 16"/>
                  <a:gd name="T78" fmla="*/ 2 w 13"/>
                  <a:gd name="T79" fmla="*/ 14 h 16"/>
                  <a:gd name="T80" fmla="*/ 2 w 13"/>
                  <a:gd name="T81" fmla="*/ 16 h 16"/>
                  <a:gd name="T82" fmla="*/ 2 w 13"/>
                  <a:gd name="T83" fmla="*/ 16 h 16"/>
                  <a:gd name="T84" fmla="*/ 4 w 13"/>
                  <a:gd name="T85" fmla="*/ 16 h 16"/>
                  <a:gd name="T86" fmla="*/ 7 w 13"/>
                  <a:gd name="T87" fmla="*/ 12 h 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16"/>
                  <a:gd name="T134" fmla="*/ 13 w 13"/>
                  <a:gd name="T135" fmla="*/ 16 h 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16">
                    <a:moveTo>
                      <a:pt x="7" y="12"/>
                    </a:moveTo>
                    <a:lnTo>
                      <a:pt x="9" y="13"/>
                    </a:lnTo>
                    <a:lnTo>
                      <a:pt x="9" y="11"/>
                    </a:lnTo>
                    <a:lnTo>
                      <a:pt x="11" y="11"/>
                    </a:lnTo>
                    <a:lnTo>
                      <a:pt x="13" y="11"/>
                    </a:lnTo>
                    <a:lnTo>
                      <a:pt x="13" y="10"/>
                    </a:lnTo>
                    <a:lnTo>
                      <a:pt x="11" y="10"/>
                    </a:lnTo>
                    <a:lnTo>
                      <a:pt x="11" y="9"/>
                    </a:lnTo>
                    <a:lnTo>
                      <a:pt x="13" y="9"/>
                    </a:lnTo>
                    <a:lnTo>
                      <a:pt x="11" y="8"/>
                    </a:lnTo>
                    <a:lnTo>
                      <a:pt x="9" y="6"/>
                    </a:lnTo>
                    <a:lnTo>
                      <a:pt x="9" y="5"/>
                    </a:lnTo>
                    <a:lnTo>
                      <a:pt x="7" y="2"/>
                    </a:lnTo>
                    <a:lnTo>
                      <a:pt x="7" y="1"/>
                    </a:lnTo>
                    <a:lnTo>
                      <a:pt x="9" y="1"/>
                    </a:lnTo>
                    <a:lnTo>
                      <a:pt x="13" y="8"/>
                    </a:lnTo>
                    <a:lnTo>
                      <a:pt x="13" y="6"/>
                    </a:lnTo>
                    <a:lnTo>
                      <a:pt x="13" y="5"/>
                    </a:lnTo>
                    <a:lnTo>
                      <a:pt x="11" y="3"/>
                    </a:lnTo>
                    <a:lnTo>
                      <a:pt x="7" y="0"/>
                    </a:lnTo>
                    <a:lnTo>
                      <a:pt x="0" y="0"/>
                    </a:lnTo>
                    <a:lnTo>
                      <a:pt x="0" y="1"/>
                    </a:lnTo>
                    <a:lnTo>
                      <a:pt x="2" y="8"/>
                    </a:lnTo>
                    <a:lnTo>
                      <a:pt x="2" y="9"/>
                    </a:lnTo>
                    <a:lnTo>
                      <a:pt x="4" y="8"/>
                    </a:lnTo>
                    <a:lnTo>
                      <a:pt x="7" y="8"/>
                    </a:lnTo>
                    <a:lnTo>
                      <a:pt x="4" y="9"/>
                    </a:lnTo>
                    <a:lnTo>
                      <a:pt x="2" y="9"/>
                    </a:lnTo>
                    <a:lnTo>
                      <a:pt x="4" y="10"/>
                    </a:lnTo>
                    <a:lnTo>
                      <a:pt x="4" y="11"/>
                    </a:lnTo>
                    <a:lnTo>
                      <a:pt x="2" y="11"/>
                    </a:lnTo>
                    <a:lnTo>
                      <a:pt x="2" y="14"/>
                    </a:lnTo>
                    <a:lnTo>
                      <a:pt x="2" y="16"/>
                    </a:lnTo>
                    <a:lnTo>
                      <a:pt x="4" y="16"/>
                    </a:lnTo>
                    <a:lnTo>
                      <a:pt x="7"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8" name="Freeform 829"/>
              <p:cNvSpPr>
                <a:spLocks/>
              </p:cNvSpPr>
              <p:nvPr/>
            </p:nvSpPr>
            <p:spPr bwMode="auto">
              <a:xfrm>
                <a:off x="11325" y="3057"/>
                <a:ext cx="19" cy="11"/>
              </a:xfrm>
              <a:custGeom>
                <a:avLst/>
                <a:gdLst>
                  <a:gd name="T0" fmla="*/ 11 w 19"/>
                  <a:gd name="T1" fmla="*/ 6 h 11"/>
                  <a:gd name="T2" fmla="*/ 17 w 19"/>
                  <a:gd name="T3" fmla="*/ 5 h 11"/>
                  <a:gd name="T4" fmla="*/ 19 w 19"/>
                  <a:gd name="T5" fmla="*/ 3 h 11"/>
                  <a:gd name="T6" fmla="*/ 19 w 19"/>
                  <a:gd name="T7" fmla="*/ 1 h 11"/>
                  <a:gd name="T8" fmla="*/ 17 w 19"/>
                  <a:gd name="T9" fmla="*/ 0 h 11"/>
                  <a:gd name="T10" fmla="*/ 15 w 19"/>
                  <a:gd name="T11" fmla="*/ 0 h 11"/>
                  <a:gd name="T12" fmla="*/ 15 w 19"/>
                  <a:gd name="T13" fmla="*/ 1 h 11"/>
                  <a:gd name="T14" fmla="*/ 6 w 19"/>
                  <a:gd name="T15" fmla="*/ 2 h 11"/>
                  <a:gd name="T16" fmla="*/ 4 w 19"/>
                  <a:gd name="T17" fmla="*/ 3 h 11"/>
                  <a:gd name="T18" fmla="*/ 6 w 19"/>
                  <a:gd name="T19" fmla="*/ 3 h 11"/>
                  <a:gd name="T20" fmla="*/ 0 w 19"/>
                  <a:gd name="T21" fmla="*/ 11 h 11"/>
                  <a:gd name="T22" fmla="*/ 11 w 19"/>
                  <a:gd name="T23" fmla="*/ 6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6"/>
                    </a:moveTo>
                    <a:lnTo>
                      <a:pt x="17" y="5"/>
                    </a:lnTo>
                    <a:lnTo>
                      <a:pt x="19" y="3"/>
                    </a:lnTo>
                    <a:lnTo>
                      <a:pt x="19" y="1"/>
                    </a:lnTo>
                    <a:lnTo>
                      <a:pt x="17" y="0"/>
                    </a:lnTo>
                    <a:lnTo>
                      <a:pt x="15" y="0"/>
                    </a:lnTo>
                    <a:lnTo>
                      <a:pt x="15" y="1"/>
                    </a:lnTo>
                    <a:lnTo>
                      <a:pt x="6" y="2"/>
                    </a:lnTo>
                    <a:lnTo>
                      <a:pt x="4" y="3"/>
                    </a:lnTo>
                    <a:lnTo>
                      <a:pt x="6" y="3"/>
                    </a:lnTo>
                    <a:lnTo>
                      <a:pt x="0" y="11"/>
                    </a:lnTo>
                    <a:lnTo>
                      <a:pt x="11"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9" name="Freeform 830"/>
              <p:cNvSpPr>
                <a:spLocks/>
              </p:cNvSpPr>
              <p:nvPr/>
            </p:nvSpPr>
            <p:spPr bwMode="auto">
              <a:xfrm>
                <a:off x="7733" y="3004"/>
                <a:ext cx="14" cy="14"/>
              </a:xfrm>
              <a:custGeom>
                <a:avLst/>
                <a:gdLst>
                  <a:gd name="T0" fmla="*/ 4 w 14"/>
                  <a:gd name="T1" fmla="*/ 13 h 14"/>
                  <a:gd name="T2" fmla="*/ 6 w 14"/>
                  <a:gd name="T3" fmla="*/ 14 h 14"/>
                  <a:gd name="T4" fmla="*/ 6 w 14"/>
                  <a:gd name="T5" fmla="*/ 14 h 14"/>
                  <a:gd name="T6" fmla="*/ 8 w 14"/>
                  <a:gd name="T7" fmla="*/ 13 h 14"/>
                  <a:gd name="T8" fmla="*/ 8 w 14"/>
                  <a:gd name="T9" fmla="*/ 12 h 14"/>
                  <a:gd name="T10" fmla="*/ 14 w 14"/>
                  <a:gd name="T11" fmla="*/ 1 h 14"/>
                  <a:gd name="T12" fmla="*/ 12 w 14"/>
                  <a:gd name="T13" fmla="*/ 1 h 14"/>
                  <a:gd name="T14" fmla="*/ 4 w 14"/>
                  <a:gd name="T15" fmla="*/ 0 h 14"/>
                  <a:gd name="T16" fmla="*/ 4 w 14"/>
                  <a:gd name="T17" fmla="*/ 1 h 14"/>
                  <a:gd name="T18" fmla="*/ 4 w 14"/>
                  <a:gd name="T19" fmla="*/ 1 h 14"/>
                  <a:gd name="T20" fmla="*/ 2 w 14"/>
                  <a:gd name="T21" fmla="*/ 1 h 14"/>
                  <a:gd name="T22" fmla="*/ 2 w 14"/>
                  <a:gd name="T23" fmla="*/ 2 h 14"/>
                  <a:gd name="T24" fmla="*/ 0 w 14"/>
                  <a:gd name="T25" fmla="*/ 10 h 14"/>
                  <a:gd name="T26" fmla="*/ 2 w 14"/>
                  <a:gd name="T27" fmla="*/ 12 h 14"/>
                  <a:gd name="T28" fmla="*/ 4 w 14"/>
                  <a:gd name="T29" fmla="*/ 13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4" y="13"/>
                    </a:moveTo>
                    <a:lnTo>
                      <a:pt x="6" y="14"/>
                    </a:lnTo>
                    <a:lnTo>
                      <a:pt x="8" y="13"/>
                    </a:lnTo>
                    <a:lnTo>
                      <a:pt x="8" y="12"/>
                    </a:lnTo>
                    <a:lnTo>
                      <a:pt x="14" y="1"/>
                    </a:lnTo>
                    <a:lnTo>
                      <a:pt x="12" y="1"/>
                    </a:lnTo>
                    <a:lnTo>
                      <a:pt x="4" y="0"/>
                    </a:lnTo>
                    <a:lnTo>
                      <a:pt x="4" y="1"/>
                    </a:lnTo>
                    <a:lnTo>
                      <a:pt x="2" y="1"/>
                    </a:lnTo>
                    <a:lnTo>
                      <a:pt x="2" y="2"/>
                    </a:lnTo>
                    <a:lnTo>
                      <a:pt x="0" y="10"/>
                    </a:lnTo>
                    <a:lnTo>
                      <a:pt x="2" y="12"/>
                    </a:lnTo>
                    <a:lnTo>
                      <a:pt x="4"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0" name="Freeform 831"/>
              <p:cNvSpPr>
                <a:spLocks/>
              </p:cNvSpPr>
              <p:nvPr/>
            </p:nvSpPr>
            <p:spPr bwMode="auto">
              <a:xfrm>
                <a:off x="6749" y="3035"/>
                <a:ext cx="9" cy="3"/>
              </a:xfrm>
              <a:custGeom>
                <a:avLst/>
                <a:gdLst>
                  <a:gd name="T0" fmla="*/ 7 w 9"/>
                  <a:gd name="T1" fmla="*/ 1 h 3"/>
                  <a:gd name="T2" fmla="*/ 5 w 9"/>
                  <a:gd name="T3" fmla="*/ 1 h 3"/>
                  <a:gd name="T4" fmla="*/ 5 w 9"/>
                  <a:gd name="T5" fmla="*/ 1 h 3"/>
                  <a:gd name="T6" fmla="*/ 2 w 9"/>
                  <a:gd name="T7" fmla="*/ 0 h 3"/>
                  <a:gd name="T8" fmla="*/ 2 w 9"/>
                  <a:gd name="T9" fmla="*/ 1 h 3"/>
                  <a:gd name="T10" fmla="*/ 0 w 9"/>
                  <a:gd name="T11" fmla="*/ 1 h 3"/>
                  <a:gd name="T12" fmla="*/ 0 w 9"/>
                  <a:gd name="T13" fmla="*/ 2 h 3"/>
                  <a:gd name="T14" fmla="*/ 0 w 9"/>
                  <a:gd name="T15" fmla="*/ 3 h 3"/>
                  <a:gd name="T16" fmla="*/ 0 w 9"/>
                  <a:gd name="T17" fmla="*/ 2 h 3"/>
                  <a:gd name="T18" fmla="*/ 2 w 9"/>
                  <a:gd name="T19" fmla="*/ 3 h 3"/>
                  <a:gd name="T20" fmla="*/ 2 w 9"/>
                  <a:gd name="T21" fmla="*/ 2 h 3"/>
                  <a:gd name="T22" fmla="*/ 5 w 9"/>
                  <a:gd name="T23" fmla="*/ 3 h 3"/>
                  <a:gd name="T24" fmla="*/ 2 w 9"/>
                  <a:gd name="T25" fmla="*/ 3 h 3"/>
                  <a:gd name="T26" fmla="*/ 9 w 9"/>
                  <a:gd name="T27" fmla="*/ 2 h 3"/>
                  <a:gd name="T28" fmla="*/ 9 w 9"/>
                  <a:gd name="T29" fmla="*/ 2 h 3"/>
                  <a:gd name="T30" fmla="*/ 9 w 9"/>
                  <a:gd name="T31" fmla="*/ 1 h 3"/>
                  <a:gd name="T32" fmla="*/ 7 w 9"/>
                  <a:gd name="T33" fmla="*/ 1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3"/>
                  <a:gd name="T53" fmla="*/ 9 w 9"/>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3">
                    <a:moveTo>
                      <a:pt x="7" y="1"/>
                    </a:moveTo>
                    <a:lnTo>
                      <a:pt x="5" y="1"/>
                    </a:lnTo>
                    <a:lnTo>
                      <a:pt x="2" y="0"/>
                    </a:lnTo>
                    <a:lnTo>
                      <a:pt x="2" y="1"/>
                    </a:lnTo>
                    <a:lnTo>
                      <a:pt x="0" y="1"/>
                    </a:lnTo>
                    <a:lnTo>
                      <a:pt x="0" y="2"/>
                    </a:lnTo>
                    <a:lnTo>
                      <a:pt x="0" y="3"/>
                    </a:lnTo>
                    <a:lnTo>
                      <a:pt x="0" y="2"/>
                    </a:lnTo>
                    <a:lnTo>
                      <a:pt x="2" y="3"/>
                    </a:lnTo>
                    <a:lnTo>
                      <a:pt x="2" y="2"/>
                    </a:lnTo>
                    <a:lnTo>
                      <a:pt x="5" y="3"/>
                    </a:lnTo>
                    <a:lnTo>
                      <a:pt x="2" y="3"/>
                    </a:lnTo>
                    <a:lnTo>
                      <a:pt x="9" y="2"/>
                    </a:lnTo>
                    <a:lnTo>
                      <a:pt x="9"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1" name="Freeform 832"/>
              <p:cNvSpPr>
                <a:spLocks/>
              </p:cNvSpPr>
              <p:nvPr/>
            </p:nvSpPr>
            <p:spPr bwMode="auto">
              <a:xfrm>
                <a:off x="6732" y="3037"/>
                <a:ext cx="15" cy="9"/>
              </a:xfrm>
              <a:custGeom>
                <a:avLst/>
                <a:gdLst>
                  <a:gd name="T0" fmla="*/ 13 w 15"/>
                  <a:gd name="T1" fmla="*/ 1 h 9"/>
                  <a:gd name="T2" fmla="*/ 13 w 15"/>
                  <a:gd name="T3" fmla="*/ 1 h 9"/>
                  <a:gd name="T4" fmla="*/ 11 w 15"/>
                  <a:gd name="T5" fmla="*/ 0 h 9"/>
                  <a:gd name="T6" fmla="*/ 11 w 15"/>
                  <a:gd name="T7" fmla="*/ 3 h 9"/>
                  <a:gd name="T8" fmla="*/ 7 w 15"/>
                  <a:gd name="T9" fmla="*/ 5 h 9"/>
                  <a:gd name="T10" fmla="*/ 5 w 15"/>
                  <a:gd name="T11" fmla="*/ 6 h 9"/>
                  <a:gd name="T12" fmla="*/ 3 w 15"/>
                  <a:gd name="T13" fmla="*/ 6 h 9"/>
                  <a:gd name="T14" fmla="*/ 3 w 15"/>
                  <a:gd name="T15" fmla="*/ 7 h 9"/>
                  <a:gd name="T16" fmla="*/ 3 w 15"/>
                  <a:gd name="T17" fmla="*/ 7 h 9"/>
                  <a:gd name="T18" fmla="*/ 0 w 15"/>
                  <a:gd name="T19" fmla="*/ 8 h 9"/>
                  <a:gd name="T20" fmla="*/ 0 w 15"/>
                  <a:gd name="T21" fmla="*/ 9 h 9"/>
                  <a:gd name="T22" fmla="*/ 3 w 15"/>
                  <a:gd name="T23" fmla="*/ 9 h 9"/>
                  <a:gd name="T24" fmla="*/ 7 w 15"/>
                  <a:gd name="T25" fmla="*/ 8 h 9"/>
                  <a:gd name="T26" fmla="*/ 7 w 15"/>
                  <a:gd name="T27" fmla="*/ 8 h 9"/>
                  <a:gd name="T28" fmla="*/ 9 w 15"/>
                  <a:gd name="T29" fmla="*/ 7 h 9"/>
                  <a:gd name="T30" fmla="*/ 9 w 15"/>
                  <a:gd name="T31" fmla="*/ 6 h 9"/>
                  <a:gd name="T32" fmla="*/ 15 w 15"/>
                  <a:gd name="T33" fmla="*/ 1 h 9"/>
                  <a:gd name="T34" fmla="*/ 13 w 15"/>
                  <a:gd name="T35" fmla="*/ 1 h 9"/>
                  <a:gd name="T36" fmla="*/ 13 w 15"/>
                  <a:gd name="T37" fmla="*/ 1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9"/>
                  <a:gd name="T59" fmla="*/ 15 w 1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9">
                    <a:moveTo>
                      <a:pt x="13" y="1"/>
                    </a:moveTo>
                    <a:lnTo>
                      <a:pt x="13" y="1"/>
                    </a:lnTo>
                    <a:lnTo>
                      <a:pt x="11" y="0"/>
                    </a:lnTo>
                    <a:lnTo>
                      <a:pt x="11" y="3"/>
                    </a:lnTo>
                    <a:lnTo>
                      <a:pt x="7" y="5"/>
                    </a:lnTo>
                    <a:lnTo>
                      <a:pt x="5" y="6"/>
                    </a:lnTo>
                    <a:lnTo>
                      <a:pt x="3" y="6"/>
                    </a:lnTo>
                    <a:lnTo>
                      <a:pt x="3" y="7"/>
                    </a:lnTo>
                    <a:lnTo>
                      <a:pt x="0" y="8"/>
                    </a:lnTo>
                    <a:lnTo>
                      <a:pt x="0" y="9"/>
                    </a:lnTo>
                    <a:lnTo>
                      <a:pt x="3" y="9"/>
                    </a:lnTo>
                    <a:lnTo>
                      <a:pt x="7" y="8"/>
                    </a:lnTo>
                    <a:lnTo>
                      <a:pt x="9" y="7"/>
                    </a:lnTo>
                    <a:lnTo>
                      <a:pt x="9" y="6"/>
                    </a:lnTo>
                    <a:lnTo>
                      <a:pt x="15" y="1"/>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2" name="Freeform 833"/>
              <p:cNvSpPr>
                <a:spLocks/>
              </p:cNvSpPr>
              <p:nvPr/>
            </p:nvSpPr>
            <p:spPr bwMode="auto">
              <a:xfrm>
                <a:off x="7632" y="2939"/>
                <a:ext cx="103" cy="51"/>
              </a:xfrm>
              <a:custGeom>
                <a:avLst/>
                <a:gdLst>
                  <a:gd name="T0" fmla="*/ 103 w 103"/>
                  <a:gd name="T1" fmla="*/ 39 h 51"/>
                  <a:gd name="T2" fmla="*/ 96 w 103"/>
                  <a:gd name="T3" fmla="*/ 38 h 51"/>
                  <a:gd name="T4" fmla="*/ 94 w 103"/>
                  <a:gd name="T5" fmla="*/ 35 h 51"/>
                  <a:gd name="T6" fmla="*/ 92 w 103"/>
                  <a:gd name="T7" fmla="*/ 33 h 51"/>
                  <a:gd name="T8" fmla="*/ 88 w 103"/>
                  <a:gd name="T9" fmla="*/ 35 h 51"/>
                  <a:gd name="T10" fmla="*/ 82 w 103"/>
                  <a:gd name="T11" fmla="*/ 35 h 51"/>
                  <a:gd name="T12" fmla="*/ 82 w 103"/>
                  <a:gd name="T13" fmla="*/ 33 h 51"/>
                  <a:gd name="T14" fmla="*/ 80 w 103"/>
                  <a:gd name="T15" fmla="*/ 27 h 51"/>
                  <a:gd name="T16" fmla="*/ 71 w 103"/>
                  <a:gd name="T17" fmla="*/ 22 h 51"/>
                  <a:gd name="T18" fmla="*/ 65 w 103"/>
                  <a:gd name="T19" fmla="*/ 22 h 51"/>
                  <a:gd name="T20" fmla="*/ 59 w 103"/>
                  <a:gd name="T21" fmla="*/ 19 h 51"/>
                  <a:gd name="T22" fmla="*/ 56 w 103"/>
                  <a:gd name="T23" fmla="*/ 17 h 51"/>
                  <a:gd name="T24" fmla="*/ 48 w 103"/>
                  <a:gd name="T25" fmla="*/ 15 h 51"/>
                  <a:gd name="T26" fmla="*/ 44 w 103"/>
                  <a:gd name="T27" fmla="*/ 11 h 51"/>
                  <a:gd name="T28" fmla="*/ 40 w 103"/>
                  <a:gd name="T29" fmla="*/ 9 h 51"/>
                  <a:gd name="T30" fmla="*/ 35 w 103"/>
                  <a:gd name="T31" fmla="*/ 10 h 51"/>
                  <a:gd name="T32" fmla="*/ 31 w 103"/>
                  <a:gd name="T33" fmla="*/ 13 h 51"/>
                  <a:gd name="T34" fmla="*/ 31 w 103"/>
                  <a:gd name="T35" fmla="*/ 6 h 51"/>
                  <a:gd name="T36" fmla="*/ 27 w 103"/>
                  <a:gd name="T37" fmla="*/ 2 h 51"/>
                  <a:gd name="T38" fmla="*/ 23 w 103"/>
                  <a:gd name="T39" fmla="*/ 0 h 51"/>
                  <a:gd name="T40" fmla="*/ 21 w 103"/>
                  <a:gd name="T41" fmla="*/ 2 h 51"/>
                  <a:gd name="T42" fmla="*/ 14 w 103"/>
                  <a:gd name="T43" fmla="*/ 18 h 51"/>
                  <a:gd name="T44" fmla="*/ 12 w 103"/>
                  <a:gd name="T45" fmla="*/ 31 h 51"/>
                  <a:gd name="T46" fmla="*/ 8 w 103"/>
                  <a:gd name="T47" fmla="*/ 37 h 51"/>
                  <a:gd name="T48" fmla="*/ 2 w 103"/>
                  <a:gd name="T49" fmla="*/ 38 h 51"/>
                  <a:gd name="T50" fmla="*/ 0 w 103"/>
                  <a:gd name="T51" fmla="*/ 43 h 51"/>
                  <a:gd name="T52" fmla="*/ 6 w 103"/>
                  <a:gd name="T53" fmla="*/ 43 h 51"/>
                  <a:gd name="T54" fmla="*/ 10 w 103"/>
                  <a:gd name="T55" fmla="*/ 42 h 51"/>
                  <a:gd name="T56" fmla="*/ 16 w 103"/>
                  <a:gd name="T57" fmla="*/ 42 h 51"/>
                  <a:gd name="T58" fmla="*/ 19 w 103"/>
                  <a:gd name="T59" fmla="*/ 41 h 51"/>
                  <a:gd name="T60" fmla="*/ 21 w 103"/>
                  <a:gd name="T61" fmla="*/ 39 h 51"/>
                  <a:gd name="T62" fmla="*/ 23 w 103"/>
                  <a:gd name="T63" fmla="*/ 42 h 51"/>
                  <a:gd name="T64" fmla="*/ 25 w 103"/>
                  <a:gd name="T65" fmla="*/ 51 h 51"/>
                  <a:gd name="T66" fmla="*/ 27 w 103"/>
                  <a:gd name="T67" fmla="*/ 51 h 51"/>
                  <a:gd name="T68" fmla="*/ 38 w 103"/>
                  <a:gd name="T69" fmla="*/ 48 h 51"/>
                  <a:gd name="T70" fmla="*/ 40 w 103"/>
                  <a:gd name="T71" fmla="*/ 47 h 51"/>
                  <a:gd name="T72" fmla="*/ 42 w 103"/>
                  <a:gd name="T73" fmla="*/ 43 h 51"/>
                  <a:gd name="T74" fmla="*/ 46 w 103"/>
                  <a:gd name="T75" fmla="*/ 43 h 51"/>
                  <a:gd name="T76" fmla="*/ 48 w 103"/>
                  <a:gd name="T77" fmla="*/ 41 h 51"/>
                  <a:gd name="T78" fmla="*/ 52 w 103"/>
                  <a:gd name="T79" fmla="*/ 40 h 51"/>
                  <a:gd name="T80" fmla="*/ 52 w 103"/>
                  <a:gd name="T81" fmla="*/ 38 h 51"/>
                  <a:gd name="T82" fmla="*/ 63 w 103"/>
                  <a:gd name="T83" fmla="*/ 33 h 51"/>
                  <a:gd name="T84" fmla="*/ 61 w 103"/>
                  <a:gd name="T85" fmla="*/ 34 h 51"/>
                  <a:gd name="T86" fmla="*/ 63 w 103"/>
                  <a:gd name="T87" fmla="*/ 37 h 51"/>
                  <a:gd name="T88" fmla="*/ 63 w 103"/>
                  <a:gd name="T89" fmla="*/ 37 h 51"/>
                  <a:gd name="T90" fmla="*/ 69 w 103"/>
                  <a:gd name="T91" fmla="*/ 38 h 51"/>
                  <a:gd name="T92" fmla="*/ 69 w 103"/>
                  <a:gd name="T93" fmla="*/ 41 h 51"/>
                  <a:gd name="T94" fmla="*/ 73 w 103"/>
                  <a:gd name="T95" fmla="*/ 42 h 51"/>
                  <a:gd name="T96" fmla="*/ 75 w 103"/>
                  <a:gd name="T97" fmla="*/ 42 h 51"/>
                  <a:gd name="T98" fmla="*/ 80 w 103"/>
                  <a:gd name="T99" fmla="*/ 42 h 51"/>
                  <a:gd name="T100" fmla="*/ 84 w 103"/>
                  <a:gd name="T101" fmla="*/ 43 h 51"/>
                  <a:gd name="T102" fmla="*/ 86 w 103"/>
                  <a:gd name="T103" fmla="*/ 45 h 51"/>
                  <a:gd name="T104" fmla="*/ 92 w 103"/>
                  <a:gd name="T105" fmla="*/ 46 h 51"/>
                  <a:gd name="T106" fmla="*/ 103 w 103"/>
                  <a:gd name="T107" fmla="*/ 4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51"/>
                  <a:gd name="T164" fmla="*/ 103 w 103"/>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51">
                    <a:moveTo>
                      <a:pt x="103" y="40"/>
                    </a:moveTo>
                    <a:lnTo>
                      <a:pt x="103" y="39"/>
                    </a:lnTo>
                    <a:lnTo>
                      <a:pt x="96" y="39"/>
                    </a:lnTo>
                    <a:lnTo>
                      <a:pt x="96" y="38"/>
                    </a:lnTo>
                    <a:lnTo>
                      <a:pt x="96" y="37"/>
                    </a:lnTo>
                    <a:lnTo>
                      <a:pt x="94" y="35"/>
                    </a:lnTo>
                    <a:lnTo>
                      <a:pt x="94" y="34"/>
                    </a:lnTo>
                    <a:lnTo>
                      <a:pt x="92" y="33"/>
                    </a:lnTo>
                    <a:lnTo>
                      <a:pt x="88" y="35"/>
                    </a:lnTo>
                    <a:lnTo>
                      <a:pt x="86" y="35"/>
                    </a:lnTo>
                    <a:lnTo>
                      <a:pt x="82" y="35"/>
                    </a:lnTo>
                    <a:lnTo>
                      <a:pt x="80" y="35"/>
                    </a:lnTo>
                    <a:lnTo>
                      <a:pt x="82" y="33"/>
                    </a:lnTo>
                    <a:lnTo>
                      <a:pt x="80" y="32"/>
                    </a:lnTo>
                    <a:lnTo>
                      <a:pt x="80" y="27"/>
                    </a:lnTo>
                    <a:lnTo>
                      <a:pt x="75" y="24"/>
                    </a:lnTo>
                    <a:lnTo>
                      <a:pt x="71" y="22"/>
                    </a:lnTo>
                    <a:lnTo>
                      <a:pt x="67" y="23"/>
                    </a:lnTo>
                    <a:lnTo>
                      <a:pt x="65" y="22"/>
                    </a:lnTo>
                    <a:lnTo>
                      <a:pt x="63" y="19"/>
                    </a:lnTo>
                    <a:lnTo>
                      <a:pt x="59" y="19"/>
                    </a:lnTo>
                    <a:lnTo>
                      <a:pt x="59" y="18"/>
                    </a:lnTo>
                    <a:lnTo>
                      <a:pt x="56" y="17"/>
                    </a:lnTo>
                    <a:lnTo>
                      <a:pt x="54" y="15"/>
                    </a:lnTo>
                    <a:lnTo>
                      <a:pt x="48" y="15"/>
                    </a:lnTo>
                    <a:lnTo>
                      <a:pt x="44" y="14"/>
                    </a:lnTo>
                    <a:lnTo>
                      <a:pt x="44" y="11"/>
                    </a:lnTo>
                    <a:lnTo>
                      <a:pt x="42" y="10"/>
                    </a:lnTo>
                    <a:lnTo>
                      <a:pt x="40" y="9"/>
                    </a:lnTo>
                    <a:lnTo>
                      <a:pt x="38" y="9"/>
                    </a:lnTo>
                    <a:lnTo>
                      <a:pt x="35" y="10"/>
                    </a:lnTo>
                    <a:lnTo>
                      <a:pt x="33" y="13"/>
                    </a:lnTo>
                    <a:lnTo>
                      <a:pt x="31" y="13"/>
                    </a:lnTo>
                    <a:lnTo>
                      <a:pt x="29" y="8"/>
                    </a:lnTo>
                    <a:lnTo>
                      <a:pt x="31" y="6"/>
                    </a:lnTo>
                    <a:lnTo>
                      <a:pt x="29" y="5"/>
                    </a:lnTo>
                    <a:lnTo>
                      <a:pt x="27" y="2"/>
                    </a:lnTo>
                    <a:lnTo>
                      <a:pt x="25" y="2"/>
                    </a:lnTo>
                    <a:lnTo>
                      <a:pt x="23" y="0"/>
                    </a:lnTo>
                    <a:lnTo>
                      <a:pt x="23" y="1"/>
                    </a:lnTo>
                    <a:lnTo>
                      <a:pt x="21" y="2"/>
                    </a:lnTo>
                    <a:lnTo>
                      <a:pt x="16" y="5"/>
                    </a:lnTo>
                    <a:lnTo>
                      <a:pt x="14" y="18"/>
                    </a:lnTo>
                    <a:lnTo>
                      <a:pt x="12" y="31"/>
                    </a:lnTo>
                    <a:lnTo>
                      <a:pt x="12" y="33"/>
                    </a:lnTo>
                    <a:lnTo>
                      <a:pt x="8" y="37"/>
                    </a:lnTo>
                    <a:lnTo>
                      <a:pt x="4" y="37"/>
                    </a:lnTo>
                    <a:lnTo>
                      <a:pt x="2" y="38"/>
                    </a:lnTo>
                    <a:lnTo>
                      <a:pt x="0" y="42"/>
                    </a:lnTo>
                    <a:lnTo>
                      <a:pt x="0" y="43"/>
                    </a:lnTo>
                    <a:lnTo>
                      <a:pt x="2" y="45"/>
                    </a:lnTo>
                    <a:lnTo>
                      <a:pt x="6" y="43"/>
                    </a:lnTo>
                    <a:lnTo>
                      <a:pt x="8" y="42"/>
                    </a:lnTo>
                    <a:lnTo>
                      <a:pt x="10" y="42"/>
                    </a:lnTo>
                    <a:lnTo>
                      <a:pt x="12" y="42"/>
                    </a:lnTo>
                    <a:lnTo>
                      <a:pt x="16" y="42"/>
                    </a:lnTo>
                    <a:lnTo>
                      <a:pt x="19" y="41"/>
                    </a:lnTo>
                    <a:lnTo>
                      <a:pt x="21" y="39"/>
                    </a:lnTo>
                    <a:lnTo>
                      <a:pt x="23" y="42"/>
                    </a:lnTo>
                    <a:lnTo>
                      <a:pt x="23" y="49"/>
                    </a:lnTo>
                    <a:lnTo>
                      <a:pt x="25" y="51"/>
                    </a:lnTo>
                    <a:lnTo>
                      <a:pt x="27" y="51"/>
                    </a:lnTo>
                    <a:lnTo>
                      <a:pt x="35" y="49"/>
                    </a:lnTo>
                    <a:lnTo>
                      <a:pt x="38" y="48"/>
                    </a:lnTo>
                    <a:lnTo>
                      <a:pt x="40" y="47"/>
                    </a:lnTo>
                    <a:lnTo>
                      <a:pt x="42" y="43"/>
                    </a:lnTo>
                    <a:lnTo>
                      <a:pt x="46" y="43"/>
                    </a:lnTo>
                    <a:lnTo>
                      <a:pt x="48" y="42"/>
                    </a:lnTo>
                    <a:lnTo>
                      <a:pt x="48" y="41"/>
                    </a:lnTo>
                    <a:lnTo>
                      <a:pt x="50" y="41"/>
                    </a:lnTo>
                    <a:lnTo>
                      <a:pt x="52" y="40"/>
                    </a:lnTo>
                    <a:lnTo>
                      <a:pt x="52" y="39"/>
                    </a:lnTo>
                    <a:lnTo>
                      <a:pt x="52" y="38"/>
                    </a:lnTo>
                    <a:lnTo>
                      <a:pt x="52" y="34"/>
                    </a:lnTo>
                    <a:lnTo>
                      <a:pt x="63" y="33"/>
                    </a:lnTo>
                    <a:lnTo>
                      <a:pt x="61" y="34"/>
                    </a:lnTo>
                    <a:lnTo>
                      <a:pt x="59" y="37"/>
                    </a:lnTo>
                    <a:lnTo>
                      <a:pt x="63" y="37"/>
                    </a:lnTo>
                    <a:lnTo>
                      <a:pt x="67" y="37"/>
                    </a:lnTo>
                    <a:lnTo>
                      <a:pt x="69" y="38"/>
                    </a:lnTo>
                    <a:lnTo>
                      <a:pt x="71" y="39"/>
                    </a:lnTo>
                    <a:lnTo>
                      <a:pt x="69" y="41"/>
                    </a:lnTo>
                    <a:lnTo>
                      <a:pt x="69" y="42"/>
                    </a:lnTo>
                    <a:lnTo>
                      <a:pt x="73" y="42"/>
                    </a:lnTo>
                    <a:lnTo>
                      <a:pt x="75" y="41"/>
                    </a:lnTo>
                    <a:lnTo>
                      <a:pt x="75" y="42"/>
                    </a:lnTo>
                    <a:lnTo>
                      <a:pt x="78" y="42"/>
                    </a:lnTo>
                    <a:lnTo>
                      <a:pt x="80" y="42"/>
                    </a:lnTo>
                    <a:lnTo>
                      <a:pt x="82" y="45"/>
                    </a:lnTo>
                    <a:lnTo>
                      <a:pt x="84" y="43"/>
                    </a:lnTo>
                    <a:lnTo>
                      <a:pt x="84" y="45"/>
                    </a:lnTo>
                    <a:lnTo>
                      <a:pt x="86" y="45"/>
                    </a:lnTo>
                    <a:lnTo>
                      <a:pt x="90" y="46"/>
                    </a:lnTo>
                    <a:lnTo>
                      <a:pt x="92" y="46"/>
                    </a:lnTo>
                    <a:lnTo>
                      <a:pt x="101" y="41"/>
                    </a:lnTo>
                    <a:lnTo>
                      <a:pt x="103" y="4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3" name="Freeform 834"/>
              <p:cNvSpPr>
                <a:spLocks/>
              </p:cNvSpPr>
              <p:nvPr/>
            </p:nvSpPr>
            <p:spPr bwMode="auto">
              <a:xfrm>
                <a:off x="6345" y="3157"/>
                <a:ext cx="15" cy="1"/>
              </a:xfrm>
              <a:custGeom>
                <a:avLst/>
                <a:gdLst>
                  <a:gd name="T0" fmla="*/ 13 w 15"/>
                  <a:gd name="T1" fmla="*/ 0 h 1"/>
                  <a:gd name="T2" fmla="*/ 11 w 15"/>
                  <a:gd name="T3" fmla="*/ 0 h 1"/>
                  <a:gd name="T4" fmla="*/ 6 w 15"/>
                  <a:gd name="T5" fmla="*/ 0 h 1"/>
                  <a:gd name="T6" fmla="*/ 0 w 15"/>
                  <a:gd name="T7" fmla="*/ 0 h 1"/>
                  <a:gd name="T8" fmla="*/ 2 w 15"/>
                  <a:gd name="T9" fmla="*/ 1 h 1"/>
                  <a:gd name="T10" fmla="*/ 13 w 15"/>
                  <a:gd name="T11" fmla="*/ 1 h 1"/>
                  <a:gd name="T12" fmla="*/ 15 w 15"/>
                  <a:gd name="T13" fmla="*/ 0 h 1"/>
                  <a:gd name="T14" fmla="*/ 15 w 15"/>
                  <a:gd name="T15" fmla="*/ 0 h 1"/>
                  <a:gd name="T16" fmla="*/ 13 w 15"/>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
                  <a:gd name="T29" fmla="*/ 15 w 15"/>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
                    <a:moveTo>
                      <a:pt x="13" y="0"/>
                    </a:moveTo>
                    <a:lnTo>
                      <a:pt x="11" y="0"/>
                    </a:lnTo>
                    <a:lnTo>
                      <a:pt x="6" y="0"/>
                    </a:lnTo>
                    <a:lnTo>
                      <a:pt x="0" y="0"/>
                    </a:lnTo>
                    <a:lnTo>
                      <a:pt x="2" y="1"/>
                    </a:lnTo>
                    <a:lnTo>
                      <a:pt x="13" y="1"/>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4" name="Freeform 835"/>
              <p:cNvSpPr>
                <a:spLocks/>
              </p:cNvSpPr>
              <p:nvPr/>
            </p:nvSpPr>
            <p:spPr bwMode="auto">
              <a:xfrm>
                <a:off x="6337" y="3153"/>
                <a:ext cx="8" cy="5"/>
              </a:xfrm>
              <a:custGeom>
                <a:avLst/>
                <a:gdLst>
                  <a:gd name="T0" fmla="*/ 4 w 8"/>
                  <a:gd name="T1" fmla="*/ 1 h 5"/>
                  <a:gd name="T2" fmla="*/ 4 w 8"/>
                  <a:gd name="T3" fmla="*/ 1 h 5"/>
                  <a:gd name="T4" fmla="*/ 4 w 8"/>
                  <a:gd name="T5" fmla="*/ 2 h 5"/>
                  <a:gd name="T6" fmla="*/ 4 w 8"/>
                  <a:gd name="T7" fmla="*/ 2 h 5"/>
                  <a:gd name="T8" fmla="*/ 0 w 8"/>
                  <a:gd name="T9" fmla="*/ 4 h 5"/>
                  <a:gd name="T10" fmla="*/ 0 w 8"/>
                  <a:gd name="T11" fmla="*/ 4 h 5"/>
                  <a:gd name="T12" fmla="*/ 0 w 8"/>
                  <a:gd name="T13" fmla="*/ 5 h 5"/>
                  <a:gd name="T14" fmla="*/ 2 w 8"/>
                  <a:gd name="T15" fmla="*/ 5 h 5"/>
                  <a:gd name="T16" fmla="*/ 4 w 8"/>
                  <a:gd name="T17" fmla="*/ 4 h 5"/>
                  <a:gd name="T18" fmla="*/ 4 w 8"/>
                  <a:gd name="T19" fmla="*/ 4 h 5"/>
                  <a:gd name="T20" fmla="*/ 6 w 8"/>
                  <a:gd name="T21" fmla="*/ 4 h 5"/>
                  <a:gd name="T22" fmla="*/ 6 w 8"/>
                  <a:gd name="T23" fmla="*/ 2 h 5"/>
                  <a:gd name="T24" fmla="*/ 8 w 8"/>
                  <a:gd name="T25" fmla="*/ 2 h 5"/>
                  <a:gd name="T26" fmla="*/ 8 w 8"/>
                  <a:gd name="T27" fmla="*/ 1 h 5"/>
                  <a:gd name="T28" fmla="*/ 6 w 8"/>
                  <a:gd name="T29" fmla="*/ 0 h 5"/>
                  <a:gd name="T30" fmla="*/ 4 w 8"/>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5"/>
                  <a:gd name="T50" fmla="*/ 8 w 8"/>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5">
                    <a:moveTo>
                      <a:pt x="4" y="1"/>
                    </a:moveTo>
                    <a:lnTo>
                      <a:pt x="4" y="1"/>
                    </a:lnTo>
                    <a:lnTo>
                      <a:pt x="4" y="2"/>
                    </a:lnTo>
                    <a:lnTo>
                      <a:pt x="0" y="4"/>
                    </a:lnTo>
                    <a:lnTo>
                      <a:pt x="0" y="5"/>
                    </a:lnTo>
                    <a:lnTo>
                      <a:pt x="2" y="5"/>
                    </a:lnTo>
                    <a:lnTo>
                      <a:pt x="4" y="4"/>
                    </a:lnTo>
                    <a:lnTo>
                      <a:pt x="6" y="4"/>
                    </a:lnTo>
                    <a:lnTo>
                      <a:pt x="6" y="2"/>
                    </a:lnTo>
                    <a:lnTo>
                      <a:pt x="8" y="2"/>
                    </a:lnTo>
                    <a:lnTo>
                      <a:pt x="8" y="1"/>
                    </a:lnTo>
                    <a:lnTo>
                      <a:pt x="6"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5" name="Freeform 836"/>
              <p:cNvSpPr>
                <a:spLocks/>
              </p:cNvSpPr>
              <p:nvPr/>
            </p:nvSpPr>
            <p:spPr bwMode="auto">
              <a:xfrm>
                <a:off x="11155" y="3219"/>
                <a:ext cx="6" cy="3"/>
              </a:xfrm>
              <a:custGeom>
                <a:avLst/>
                <a:gdLst>
                  <a:gd name="T0" fmla="*/ 6 w 6"/>
                  <a:gd name="T1" fmla="*/ 0 h 3"/>
                  <a:gd name="T2" fmla="*/ 6 w 6"/>
                  <a:gd name="T3" fmla="*/ 0 h 3"/>
                  <a:gd name="T4" fmla="*/ 4 w 6"/>
                  <a:gd name="T5" fmla="*/ 1 h 3"/>
                  <a:gd name="T6" fmla="*/ 2 w 6"/>
                  <a:gd name="T7" fmla="*/ 2 h 3"/>
                  <a:gd name="T8" fmla="*/ 0 w 6"/>
                  <a:gd name="T9" fmla="*/ 3 h 3"/>
                  <a:gd name="T10" fmla="*/ 2 w 6"/>
                  <a:gd name="T11" fmla="*/ 3 h 3"/>
                  <a:gd name="T12" fmla="*/ 6 w 6"/>
                  <a:gd name="T13" fmla="*/ 1 h 3"/>
                  <a:gd name="T14" fmla="*/ 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6" y="0"/>
                    </a:moveTo>
                    <a:lnTo>
                      <a:pt x="6" y="0"/>
                    </a:lnTo>
                    <a:lnTo>
                      <a:pt x="4" y="1"/>
                    </a:lnTo>
                    <a:lnTo>
                      <a:pt x="2" y="2"/>
                    </a:lnTo>
                    <a:lnTo>
                      <a:pt x="0" y="3"/>
                    </a:lnTo>
                    <a:lnTo>
                      <a:pt x="2" y="3"/>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6" name="Freeform 837"/>
              <p:cNvSpPr>
                <a:spLocks/>
              </p:cNvSpPr>
              <p:nvPr/>
            </p:nvSpPr>
            <p:spPr bwMode="auto">
              <a:xfrm>
                <a:off x="6408" y="3094"/>
                <a:ext cx="2" cy="1"/>
              </a:xfrm>
              <a:custGeom>
                <a:avLst/>
                <a:gdLst>
                  <a:gd name="T0" fmla="*/ 0 w 2"/>
                  <a:gd name="T1" fmla="*/ 1 h 1"/>
                  <a:gd name="T2" fmla="*/ 2 w 2"/>
                  <a:gd name="T3" fmla="*/ 1 h 1"/>
                  <a:gd name="T4" fmla="*/ 2 w 2"/>
                  <a:gd name="T5" fmla="*/ 0 h 1"/>
                  <a:gd name="T6" fmla="*/ 0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7" name="Freeform 838"/>
              <p:cNvSpPr>
                <a:spLocks/>
              </p:cNvSpPr>
              <p:nvPr/>
            </p:nvSpPr>
            <p:spPr bwMode="auto">
              <a:xfrm>
                <a:off x="6303" y="3158"/>
                <a:ext cx="8" cy="5"/>
              </a:xfrm>
              <a:custGeom>
                <a:avLst/>
                <a:gdLst>
                  <a:gd name="T0" fmla="*/ 6 w 8"/>
                  <a:gd name="T1" fmla="*/ 3 h 5"/>
                  <a:gd name="T2" fmla="*/ 4 w 8"/>
                  <a:gd name="T3" fmla="*/ 3 h 5"/>
                  <a:gd name="T4" fmla="*/ 4 w 8"/>
                  <a:gd name="T5" fmla="*/ 1 h 5"/>
                  <a:gd name="T6" fmla="*/ 4 w 8"/>
                  <a:gd name="T7" fmla="*/ 1 h 5"/>
                  <a:gd name="T8" fmla="*/ 4 w 8"/>
                  <a:gd name="T9" fmla="*/ 0 h 5"/>
                  <a:gd name="T10" fmla="*/ 2 w 8"/>
                  <a:gd name="T11" fmla="*/ 1 h 5"/>
                  <a:gd name="T12" fmla="*/ 2 w 8"/>
                  <a:gd name="T13" fmla="*/ 3 h 5"/>
                  <a:gd name="T14" fmla="*/ 2 w 8"/>
                  <a:gd name="T15" fmla="*/ 3 h 5"/>
                  <a:gd name="T16" fmla="*/ 0 w 8"/>
                  <a:gd name="T17" fmla="*/ 4 h 5"/>
                  <a:gd name="T18" fmla="*/ 0 w 8"/>
                  <a:gd name="T19" fmla="*/ 5 h 5"/>
                  <a:gd name="T20" fmla="*/ 2 w 8"/>
                  <a:gd name="T21" fmla="*/ 5 h 5"/>
                  <a:gd name="T22" fmla="*/ 2 w 8"/>
                  <a:gd name="T23" fmla="*/ 5 h 5"/>
                  <a:gd name="T24" fmla="*/ 2 w 8"/>
                  <a:gd name="T25" fmla="*/ 5 h 5"/>
                  <a:gd name="T26" fmla="*/ 4 w 8"/>
                  <a:gd name="T27" fmla="*/ 5 h 5"/>
                  <a:gd name="T28" fmla="*/ 8 w 8"/>
                  <a:gd name="T29" fmla="*/ 4 h 5"/>
                  <a:gd name="T30" fmla="*/ 8 w 8"/>
                  <a:gd name="T31" fmla="*/ 3 h 5"/>
                  <a:gd name="T32" fmla="*/ 6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6" y="3"/>
                    </a:moveTo>
                    <a:lnTo>
                      <a:pt x="4" y="3"/>
                    </a:lnTo>
                    <a:lnTo>
                      <a:pt x="4" y="1"/>
                    </a:lnTo>
                    <a:lnTo>
                      <a:pt x="4" y="0"/>
                    </a:lnTo>
                    <a:lnTo>
                      <a:pt x="2" y="1"/>
                    </a:lnTo>
                    <a:lnTo>
                      <a:pt x="2" y="3"/>
                    </a:lnTo>
                    <a:lnTo>
                      <a:pt x="0" y="4"/>
                    </a:lnTo>
                    <a:lnTo>
                      <a:pt x="0" y="5"/>
                    </a:lnTo>
                    <a:lnTo>
                      <a:pt x="2" y="5"/>
                    </a:lnTo>
                    <a:lnTo>
                      <a:pt x="4" y="5"/>
                    </a:lnTo>
                    <a:lnTo>
                      <a:pt x="8" y="4"/>
                    </a:lnTo>
                    <a:lnTo>
                      <a:pt x="8" y="3"/>
                    </a:lnTo>
                    <a:lnTo>
                      <a:pt x="6"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8" name="Freeform 839"/>
              <p:cNvSpPr>
                <a:spLocks/>
              </p:cNvSpPr>
              <p:nvPr/>
            </p:nvSpPr>
            <p:spPr bwMode="auto">
              <a:xfrm>
                <a:off x="6400" y="3086"/>
                <a:ext cx="2" cy="1"/>
              </a:xfrm>
              <a:custGeom>
                <a:avLst/>
                <a:gdLst>
                  <a:gd name="T0" fmla="*/ 0 w 2"/>
                  <a:gd name="T1" fmla="*/ 0 h 1"/>
                  <a:gd name="T2" fmla="*/ 0 w 2"/>
                  <a:gd name="T3" fmla="*/ 0 h 1"/>
                  <a:gd name="T4" fmla="*/ 0 w 2"/>
                  <a:gd name="T5" fmla="*/ 0 h 1"/>
                  <a:gd name="T6" fmla="*/ 0 w 2"/>
                  <a:gd name="T7" fmla="*/ 1 h 1"/>
                  <a:gd name="T8" fmla="*/ 2 w 2"/>
                  <a:gd name="T9" fmla="*/ 1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9" name="Freeform 840"/>
              <p:cNvSpPr>
                <a:spLocks/>
              </p:cNvSpPr>
              <p:nvPr/>
            </p:nvSpPr>
            <p:spPr bwMode="auto">
              <a:xfrm>
                <a:off x="6366" y="3153"/>
                <a:ext cx="4" cy="2"/>
              </a:xfrm>
              <a:custGeom>
                <a:avLst/>
                <a:gdLst>
                  <a:gd name="T0" fmla="*/ 2 w 4"/>
                  <a:gd name="T1" fmla="*/ 1 h 2"/>
                  <a:gd name="T2" fmla="*/ 2 w 4"/>
                  <a:gd name="T3" fmla="*/ 0 h 2"/>
                  <a:gd name="T4" fmla="*/ 0 w 4"/>
                  <a:gd name="T5" fmla="*/ 1 h 2"/>
                  <a:gd name="T6" fmla="*/ 0 w 4"/>
                  <a:gd name="T7" fmla="*/ 2 h 2"/>
                  <a:gd name="T8" fmla="*/ 2 w 4"/>
                  <a:gd name="T9" fmla="*/ 2 h 2"/>
                  <a:gd name="T10" fmla="*/ 4 w 4"/>
                  <a:gd name="T11" fmla="*/ 1 h 2"/>
                  <a:gd name="T12" fmla="*/ 4 w 4"/>
                  <a:gd name="T13" fmla="*/ 1 h 2"/>
                  <a:gd name="T14" fmla="*/ 2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1"/>
                    </a:moveTo>
                    <a:lnTo>
                      <a:pt x="2" y="0"/>
                    </a:lnTo>
                    <a:lnTo>
                      <a:pt x="0" y="1"/>
                    </a:lnTo>
                    <a:lnTo>
                      <a:pt x="0" y="2"/>
                    </a:lnTo>
                    <a:lnTo>
                      <a:pt x="2" y="2"/>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0" name="Freeform 841"/>
              <p:cNvSpPr>
                <a:spLocks/>
              </p:cNvSpPr>
              <p:nvPr/>
            </p:nvSpPr>
            <p:spPr bwMode="auto">
              <a:xfrm>
                <a:off x="6248" y="3158"/>
                <a:ext cx="4" cy="1"/>
              </a:xfrm>
              <a:custGeom>
                <a:avLst/>
                <a:gdLst>
                  <a:gd name="T0" fmla="*/ 2 w 4"/>
                  <a:gd name="T1" fmla="*/ 0 h 1"/>
                  <a:gd name="T2" fmla="*/ 0 w 4"/>
                  <a:gd name="T3" fmla="*/ 1 h 1"/>
                  <a:gd name="T4" fmla="*/ 2 w 4"/>
                  <a:gd name="T5" fmla="*/ 1 h 1"/>
                  <a:gd name="T6" fmla="*/ 4 w 4"/>
                  <a:gd name="T7" fmla="*/ 1 h 1"/>
                  <a:gd name="T8" fmla="*/ 4 w 4"/>
                  <a:gd name="T9" fmla="*/ 1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1" name="Freeform 842"/>
              <p:cNvSpPr>
                <a:spLocks/>
              </p:cNvSpPr>
              <p:nvPr/>
            </p:nvSpPr>
            <p:spPr bwMode="auto">
              <a:xfrm>
                <a:off x="6217" y="3156"/>
                <a:ext cx="6" cy="5"/>
              </a:xfrm>
              <a:custGeom>
                <a:avLst/>
                <a:gdLst>
                  <a:gd name="T0" fmla="*/ 6 w 6"/>
                  <a:gd name="T1" fmla="*/ 0 h 5"/>
                  <a:gd name="T2" fmla="*/ 4 w 6"/>
                  <a:gd name="T3" fmla="*/ 1 h 5"/>
                  <a:gd name="T4" fmla="*/ 4 w 6"/>
                  <a:gd name="T5" fmla="*/ 2 h 5"/>
                  <a:gd name="T6" fmla="*/ 0 w 6"/>
                  <a:gd name="T7" fmla="*/ 3 h 5"/>
                  <a:gd name="T8" fmla="*/ 0 w 6"/>
                  <a:gd name="T9" fmla="*/ 5 h 5"/>
                  <a:gd name="T10" fmla="*/ 2 w 6"/>
                  <a:gd name="T11" fmla="*/ 3 h 5"/>
                  <a:gd name="T12" fmla="*/ 4 w 6"/>
                  <a:gd name="T13" fmla="*/ 3 h 5"/>
                  <a:gd name="T14" fmla="*/ 4 w 6"/>
                  <a:gd name="T15" fmla="*/ 2 h 5"/>
                  <a:gd name="T16" fmla="*/ 6 w 6"/>
                  <a:gd name="T17" fmla="*/ 1 h 5"/>
                  <a:gd name="T18" fmla="*/ 6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0"/>
                    </a:moveTo>
                    <a:lnTo>
                      <a:pt x="4" y="1"/>
                    </a:lnTo>
                    <a:lnTo>
                      <a:pt x="4" y="2"/>
                    </a:lnTo>
                    <a:lnTo>
                      <a:pt x="0" y="3"/>
                    </a:lnTo>
                    <a:lnTo>
                      <a:pt x="0" y="5"/>
                    </a:lnTo>
                    <a:lnTo>
                      <a:pt x="2" y="3"/>
                    </a:lnTo>
                    <a:lnTo>
                      <a:pt x="4" y="3"/>
                    </a:lnTo>
                    <a:lnTo>
                      <a:pt x="4" y="2"/>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2" name="Freeform 843"/>
              <p:cNvSpPr>
                <a:spLocks/>
              </p:cNvSpPr>
              <p:nvPr/>
            </p:nvSpPr>
            <p:spPr bwMode="auto">
              <a:xfrm>
                <a:off x="6292" y="3159"/>
                <a:ext cx="9" cy="4"/>
              </a:xfrm>
              <a:custGeom>
                <a:avLst/>
                <a:gdLst>
                  <a:gd name="T0" fmla="*/ 5 w 9"/>
                  <a:gd name="T1" fmla="*/ 3 h 4"/>
                  <a:gd name="T2" fmla="*/ 0 w 9"/>
                  <a:gd name="T3" fmla="*/ 3 h 4"/>
                  <a:gd name="T4" fmla="*/ 0 w 9"/>
                  <a:gd name="T5" fmla="*/ 4 h 4"/>
                  <a:gd name="T6" fmla="*/ 7 w 9"/>
                  <a:gd name="T7" fmla="*/ 3 h 4"/>
                  <a:gd name="T8" fmla="*/ 9 w 9"/>
                  <a:gd name="T9" fmla="*/ 2 h 4"/>
                  <a:gd name="T10" fmla="*/ 9 w 9"/>
                  <a:gd name="T11" fmla="*/ 0 h 4"/>
                  <a:gd name="T12" fmla="*/ 7 w 9"/>
                  <a:gd name="T13" fmla="*/ 0 h 4"/>
                  <a:gd name="T14" fmla="*/ 5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5" y="3"/>
                    </a:moveTo>
                    <a:lnTo>
                      <a:pt x="0" y="3"/>
                    </a:lnTo>
                    <a:lnTo>
                      <a:pt x="0" y="4"/>
                    </a:lnTo>
                    <a:lnTo>
                      <a:pt x="7" y="3"/>
                    </a:lnTo>
                    <a:lnTo>
                      <a:pt x="9" y="2"/>
                    </a:lnTo>
                    <a:lnTo>
                      <a:pt x="9" y="0"/>
                    </a:lnTo>
                    <a:lnTo>
                      <a:pt x="7" y="0"/>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3" name="Freeform 844"/>
              <p:cNvSpPr>
                <a:spLocks/>
              </p:cNvSpPr>
              <p:nvPr/>
            </p:nvSpPr>
            <p:spPr bwMode="auto">
              <a:xfrm>
                <a:off x="6238" y="3163"/>
                <a:ext cx="10" cy="3"/>
              </a:xfrm>
              <a:custGeom>
                <a:avLst/>
                <a:gdLst>
                  <a:gd name="T0" fmla="*/ 6 w 10"/>
                  <a:gd name="T1" fmla="*/ 2 h 3"/>
                  <a:gd name="T2" fmla="*/ 0 w 10"/>
                  <a:gd name="T3" fmla="*/ 0 h 3"/>
                  <a:gd name="T4" fmla="*/ 0 w 10"/>
                  <a:gd name="T5" fmla="*/ 0 h 3"/>
                  <a:gd name="T6" fmla="*/ 0 w 10"/>
                  <a:gd name="T7" fmla="*/ 0 h 3"/>
                  <a:gd name="T8" fmla="*/ 0 w 10"/>
                  <a:gd name="T9" fmla="*/ 0 h 3"/>
                  <a:gd name="T10" fmla="*/ 6 w 10"/>
                  <a:gd name="T11" fmla="*/ 3 h 3"/>
                  <a:gd name="T12" fmla="*/ 8 w 10"/>
                  <a:gd name="T13" fmla="*/ 3 h 3"/>
                  <a:gd name="T14" fmla="*/ 10 w 10"/>
                  <a:gd name="T15" fmla="*/ 3 h 3"/>
                  <a:gd name="T16" fmla="*/ 10 w 10"/>
                  <a:gd name="T17" fmla="*/ 3 h 3"/>
                  <a:gd name="T18" fmla="*/ 6 w 10"/>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
                  <a:gd name="T32" fmla="*/ 10 w 1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
                    <a:moveTo>
                      <a:pt x="6" y="2"/>
                    </a:moveTo>
                    <a:lnTo>
                      <a:pt x="0" y="0"/>
                    </a:lnTo>
                    <a:lnTo>
                      <a:pt x="6" y="3"/>
                    </a:lnTo>
                    <a:lnTo>
                      <a:pt x="8" y="3"/>
                    </a:lnTo>
                    <a:lnTo>
                      <a:pt x="10" y="3"/>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4" name="Freeform 845"/>
              <p:cNvSpPr>
                <a:spLocks/>
              </p:cNvSpPr>
              <p:nvPr/>
            </p:nvSpPr>
            <p:spPr bwMode="auto">
              <a:xfrm>
                <a:off x="6282" y="3159"/>
                <a:ext cx="10" cy="4"/>
              </a:xfrm>
              <a:custGeom>
                <a:avLst/>
                <a:gdLst>
                  <a:gd name="T0" fmla="*/ 4 w 10"/>
                  <a:gd name="T1" fmla="*/ 0 h 4"/>
                  <a:gd name="T2" fmla="*/ 4 w 10"/>
                  <a:gd name="T3" fmla="*/ 0 h 4"/>
                  <a:gd name="T4" fmla="*/ 0 w 10"/>
                  <a:gd name="T5" fmla="*/ 0 h 4"/>
                  <a:gd name="T6" fmla="*/ 0 w 10"/>
                  <a:gd name="T7" fmla="*/ 0 h 4"/>
                  <a:gd name="T8" fmla="*/ 0 w 10"/>
                  <a:gd name="T9" fmla="*/ 0 h 4"/>
                  <a:gd name="T10" fmla="*/ 2 w 10"/>
                  <a:gd name="T11" fmla="*/ 2 h 4"/>
                  <a:gd name="T12" fmla="*/ 2 w 10"/>
                  <a:gd name="T13" fmla="*/ 2 h 4"/>
                  <a:gd name="T14" fmla="*/ 4 w 10"/>
                  <a:gd name="T15" fmla="*/ 3 h 4"/>
                  <a:gd name="T16" fmla="*/ 4 w 10"/>
                  <a:gd name="T17" fmla="*/ 4 h 4"/>
                  <a:gd name="T18" fmla="*/ 6 w 10"/>
                  <a:gd name="T19" fmla="*/ 4 h 4"/>
                  <a:gd name="T20" fmla="*/ 8 w 10"/>
                  <a:gd name="T21" fmla="*/ 4 h 4"/>
                  <a:gd name="T22" fmla="*/ 8 w 10"/>
                  <a:gd name="T23" fmla="*/ 3 h 4"/>
                  <a:gd name="T24" fmla="*/ 8 w 10"/>
                  <a:gd name="T25" fmla="*/ 2 h 4"/>
                  <a:gd name="T26" fmla="*/ 10 w 10"/>
                  <a:gd name="T27" fmla="*/ 2 h 4"/>
                  <a:gd name="T28" fmla="*/ 6 w 10"/>
                  <a:gd name="T29" fmla="*/ 2 h 4"/>
                  <a:gd name="T30" fmla="*/ 4 w 10"/>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4" y="0"/>
                    </a:moveTo>
                    <a:lnTo>
                      <a:pt x="4" y="0"/>
                    </a:lnTo>
                    <a:lnTo>
                      <a:pt x="0" y="0"/>
                    </a:lnTo>
                    <a:lnTo>
                      <a:pt x="2" y="2"/>
                    </a:lnTo>
                    <a:lnTo>
                      <a:pt x="4" y="3"/>
                    </a:lnTo>
                    <a:lnTo>
                      <a:pt x="4" y="4"/>
                    </a:lnTo>
                    <a:lnTo>
                      <a:pt x="6" y="4"/>
                    </a:lnTo>
                    <a:lnTo>
                      <a:pt x="8" y="4"/>
                    </a:lnTo>
                    <a:lnTo>
                      <a:pt x="8" y="3"/>
                    </a:lnTo>
                    <a:lnTo>
                      <a:pt x="8" y="2"/>
                    </a:lnTo>
                    <a:lnTo>
                      <a:pt x="10" y="2"/>
                    </a:lnTo>
                    <a:lnTo>
                      <a:pt x="6"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5" name="Freeform 846"/>
              <p:cNvSpPr>
                <a:spLocks/>
              </p:cNvSpPr>
              <p:nvPr/>
            </p:nvSpPr>
            <p:spPr bwMode="auto">
              <a:xfrm>
                <a:off x="6410" y="3095"/>
                <a:ext cx="2" cy="2"/>
              </a:xfrm>
              <a:custGeom>
                <a:avLst/>
                <a:gdLst>
                  <a:gd name="T0" fmla="*/ 0 w 2"/>
                  <a:gd name="T1" fmla="*/ 0 h 2"/>
                  <a:gd name="T2" fmla="*/ 0 w 2"/>
                  <a:gd name="T3" fmla="*/ 2 h 2"/>
                  <a:gd name="T4" fmla="*/ 2 w 2"/>
                  <a:gd name="T5" fmla="*/ 0 h 2"/>
                  <a:gd name="T6" fmla="*/ 2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6" name="Freeform 847"/>
              <p:cNvSpPr>
                <a:spLocks/>
              </p:cNvSpPr>
              <p:nvPr/>
            </p:nvSpPr>
            <p:spPr bwMode="auto">
              <a:xfrm>
                <a:off x="6463" y="3129"/>
                <a:ext cx="4" cy="2"/>
              </a:xfrm>
              <a:custGeom>
                <a:avLst/>
                <a:gdLst>
                  <a:gd name="T0" fmla="*/ 2 w 4"/>
                  <a:gd name="T1" fmla="*/ 0 h 2"/>
                  <a:gd name="T2" fmla="*/ 2 w 4"/>
                  <a:gd name="T3" fmla="*/ 0 h 2"/>
                  <a:gd name="T4" fmla="*/ 0 w 4"/>
                  <a:gd name="T5" fmla="*/ 0 h 2"/>
                  <a:gd name="T6" fmla="*/ 0 w 4"/>
                  <a:gd name="T7" fmla="*/ 1 h 2"/>
                  <a:gd name="T8" fmla="*/ 0 w 4"/>
                  <a:gd name="T9" fmla="*/ 2 h 2"/>
                  <a:gd name="T10" fmla="*/ 4 w 4"/>
                  <a:gd name="T11" fmla="*/ 2 h 2"/>
                  <a:gd name="T12" fmla="*/ 4 w 4"/>
                  <a:gd name="T13" fmla="*/ 1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0" y="1"/>
                    </a:lnTo>
                    <a:lnTo>
                      <a:pt x="0" y="2"/>
                    </a:lnTo>
                    <a:lnTo>
                      <a:pt x="4" y="2"/>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7" name="Freeform 848"/>
              <p:cNvSpPr>
                <a:spLocks/>
              </p:cNvSpPr>
              <p:nvPr/>
            </p:nvSpPr>
            <p:spPr bwMode="auto">
              <a:xfrm>
                <a:off x="6417" y="3138"/>
                <a:ext cx="19" cy="10"/>
              </a:xfrm>
              <a:custGeom>
                <a:avLst/>
                <a:gdLst>
                  <a:gd name="T0" fmla="*/ 16 w 19"/>
                  <a:gd name="T1" fmla="*/ 0 h 10"/>
                  <a:gd name="T2" fmla="*/ 12 w 19"/>
                  <a:gd name="T3" fmla="*/ 1 h 10"/>
                  <a:gd name="T4" fmla="*/ 12 w 19"/>
                  <a:gd name="T5" fmla="*/ 3 h 10"/>
                  <a:gd name="T6" fmla="*/ 8 w 19"/>
                  <a:gd name="T7" fmla="*/ 3 h 10"/>
                  <a:gd name="T8" fmla="*/ 6 w 19"/>
                  <a:gd name="T9" fmla="*/ 3 h 10"/>
                  <a:gd name="T10" fmla="*/ 2 w 19"/>
                  <a:gd name="T11" fmla="*/ 8 h 10"/>
                  <a:gd name="T12" fmla="*/ 0 w 19"/>
                  <a:gd name="T13" fmla="*/ 9 h 10"/>
                  <a:gd name="T14" fmla="*/ 0 w 19"/>
                  <a:gd name="T15" fmla="*/ 10 h 10"/>
                  <a:gd name="T16" fmla="*/ 2 w 19"/>
                  <a:gd name="T17" fmla="*/ 10 h 10"/>
                  <a:gd name="T18" fmla="*/ 2 w 19"/>
                  <a:gd name="T19" fmla="*/ 10 h 10"/>
                  <a:gd name="T20" fmla="*/ 4 w 19"/>
                  <a:gd name="T21" fmla="*/ 9 h 10"/>
                  <a:gd name="T22" fmla="*/ 14 w 19"/>
                  <a:gd name="T23" fmla="*/ 4 h 10"/>
                  <a:gd name="T24" fmla="*/ 19 w 19"/>
                  <a:gd name="T25" fmla="*/ 2 h 10"/>
                  <a:gd name="T26" fmla="*/ 19 w 19"/>
                  <a:gd name="T27" fmla="*/ 1 h 10"/>
                  <a:gd name="T28" fmla="*/ 19 w 19"/>
                  <a:gd name="T29" fmla="*/ 1 h 10"/>
                  <a:gd name="T30" fmla="*/ 16 w 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0"/>
                  <a:gd name="T50" fmla="*/ 19 w 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0">
                    <a:moveTo>
                      <a:pt x="16" y="0"/>
                    </a:moveTo>
                    <a:lnTo>
                      <a:pt x="12" y="1"/>
                    </a:lnTo>
                    <a:lnTo>
                      <a:pt x="12" y="3"/>
                    </a:lnTo>
                    <a:lnTo>
                      <a:pt x="8" y="3"/>
                    </a:lnTo>
                    <a:lnTo>
                      <a:pt x="6" y="3"/>
                    </a:lnTo>
                    <a:lnTo>
                      <a:pt x="2" y="8"/>
                    </a:lnTo>
                    <a:lnTo>
                      <a:pt x="0" y="9"/>
                    </a:lnTo>
                    <a:lnTo>
                      <a:pt x="0" y="10"/>
                    </a:lnTo>
                    <a:lnTo>
                      <a:pt x="2" y="10"/>
                    </a:lnTo>
                    <a:lnTo>
                      <a:pt x="4" y="9"/>
                    </a:lnTo>
                    <a:lnTo>
                      <a:pt x="14" y="4"/>
                    </a:lnTo>
                    <a:lnTo>
                      <a:pt x="19" y="2"/>
                    </a:lnTo>
                    <a:lnTo>
                      <a:pt x="19" y="1"/>
                    </a:lnTo>
                    <a:lnTo>
                      <a:pt x="1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8" name="Freeform 849"/>
              <p:cNvSpPr>
                <a:spLocks/>
              </p:cNvSpPr>
              <p:nvPr/>
            </p:nvSpPr>
            <p:spPr bwMode="auto">
              <a:xfrm>
                <a:off x="6145" y="3146"/>
                <a:ext cx="13" cy="3"/>
              </a:xfrm>
              <a:custGeom>
                <a:avLst/>
                <a:gdLst>
                  <a:gd name="T0" fmla="*/ 10 w 13"/>
                  <a:gd name="T1" fmla="*/ 1 h 3"/>
                  <a:gd name="T2" fmla="*/ 10 w 13"/>
                  <a:gd name="T3" fmla="*/ 0 h 3"/>
                  <a:gd name="T4" fmla="*/ 6 w 13"/>
                  <a:gd name="T5" fmla="*/ 0 h 3"/>
                  <a:gd name="T6" fmla="*/ 6 w 13"/>
                  <a:gd name="T7" fmla="*/ 0 h 3"/>
                  <a:gd name="T8" fmla="*/ 2 w 13"/>
                  <a:gd name="T9" fmla="*/ 0 h 3"/>
                  <a:gd name="T10" fmla="*/ 2 w 13"/>
                  <a:gd name="T11" fmla="*/ 0 h 3"/>
                  <a:gd name="T12" fmla="*/ 0 w 13"/>
                  <a:gd name="T13" fmla="*/ 1 h 3"/>
                  <a:gd name="T14" fmla="*/ 0 w 13"/>
                  <a:gd name="T15" fmla="*/ 1 h 3"/>
                  <a:gd name="T16" fmla="*/ 0 w 13"/>
                  <a:gd name="T17" fmla="*/ 1 h 3"/>
                  <a:gd name="T18" fmla="*/ 4 w 13"/>
                  <a:gd name="T19" fmla="*/ 1 h 3"/>
                  <a:gd name="T20" fmla="*/ 4 w 13"/>
                  <a:gd name="T21" fmla="*/ 1 h 3"/>
                  <a:gd name="T22" fmla="*/ 4 w 13"/>
                  <a:gd name="T23" fmla="*/ 2 h 3"/>
                  <a:gd name="T24" fmla="*/ 6 w 13"/>
                  <a:gd name="T25" fmla="*/ 2 h 3"/>
                  <a:gd name="T26" fmla="*/ 6 w 13"/>
                  <a:gd name="T27" fmla="*/ 3 h 3"/>
                  <a:gd name="T28" fmla="*/ 8 w 13"/>
                  <a:gd name="T29" fmla="*/ 2 h 3"/>
                  <a:gd name="T30" fmla="*/ 10 w 13"/>
                  <a:gd name="T31" fmla="*/ 2 h 3"/>
                  <a:gd name="T32" fmla="*/ 13 w 13"/>
                  <a:gd name="T33" fmla="*/ 1 h 3"/>
                  <a:gd name="T34" fmla="*/ 10 w 13"/>
                  <a:gd name="T35" fmla="*/ 1 h 3"/>
                  <a:gd name="T36" fmla="*/ 10 w 13"/>
                  <a:gd name="T37" fmla="*/ 1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3"/>
                  <a:gd name="T59" fmla="*/ 13 w 1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3">
                    <a:moveTo>
                      <a:pt x="10" y="1"/>
                    </a:moveTo>
                    <a:lnTo>
                      <a:pt x="10" y="0"/>
                    </a:lnTo>
                    <a:lnTo>
                      <a:pt x="6" y="0"/>
                    </a:lnTo>
                    <a:lnTo>
                      <a:pt x="2" y="0"/>
                    </a:lnTo>
                    <a:lnTo>
                      <a:pt x="0" y="1"/>
                    </a:lnTo>
                    <a:lnTo>
                      <a:pt x="4" y="1"/>
                    </a:lnTo>
                    <a:lnTo>
                      <a:pt x="4" y="2"/>
                    </a:lnTo>
                    <a:lnTo>
                      <a:pt x="6" y="2"/>
                    </a:lnTo>
                    <a:lnTo>
                      <a:pt x="6" y="3"/>
                    </a:lnTo>
                    <a:lnTo>
                      <a:pt x="8" y="2"/>
                    </a:lnTo>
                    <a:lnTo>
                      <a:pt x="10" y="2"/>
                    </a:lnTo>
                    <a:lnTo>
                      <a:pt x="13" y="1"/>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9" name="Freeform 850"/>
              <p:cNvSpPr>
                <a:spLocks/>
              </p:cNvSpPr>
              <p:nvPr/>
            </p:nvSpPr>
            <p:spPr bwMode="auto">
              <a:xfrm>
                <a:off x="6438" y="3132"/>
                <a:ext cx="21" cy="9"/>
              </a:xfrm>
              <a:custGeom>
                <a:avLst/>
                <a:gdLst>
                  <a:gd name="T0" fmla="*/ 19 w 21"/>
                  <a:gd name="T1" fmla="*/ 0 h 9"/>
                  <a:gd name="T2" fmla="*/ 16 w 21"/>
                  <a:gd name="T3" fmla="*/ 1 h 9"/>
                  <a:gd name="T4" fmla="*/ 16 w 21"/>
                  <a:gd name="T5" fmla="*/ 0 h 9"/>
                  <a:gd name="T6" fmla="*/ 14 w 21"/>
                  <a:gd name="T7" fmla="*/ 0 h 9"/>
                  <a:gd name="T8" fmla="*/ 12 w 21"/>
                  <a:gd name="T9" fmla="*/ 0 h 9"/>
                  <a:gd name="T10" fmla="*/ 10 w 21"/>
                  <a:gd name="T11" fmla="*/ 1 h 9"/>
                  <a:gd name="T12" fmla="*/ 10 w 21"/>
                  <a:gd name="T13" fmla="*/ 1 h 9"/>
                  <a:gd name="T14" fmla="*/ 10 w 21"/>
                  <a:gd name="T15" fmla="*/ 3 h 9"/>
                  <a:gd name="T16" fmla="*/ 12 w 21"/>
                  <a:gd name="T17" fmla="*/ 3 h 9"/>
                  <a:gd name="T18" fmla="*/ 14 w 21"/>
                  <a:gd name="T19" fmla="*/ 3 h 9"/>
                  <a:gd name="T20" fmla="*/ 12 w 21"/>
                  <a:gd name="T21" fmla="*/ 5 h 9"/>
                  <a:gd name="T22" fmla="*/ 10 w 21"/>
                  <a:gd name="T23" fmla="*/ 3 h 9"/>
                  <a:gd name="T24" fmla="*/ 10 w 21"/>
                  <a:gd name="T25" fmla="*/ 5 h 9"/>
                  <a:gd name="T26" fmla="*/ 8 w 21"/>
                  <a:gd name="T27" fmla="*/ 7 h 9"/>
                  <a:gd name="T28" fmla="*/ 6 w 21"/>
                  <a:gd name="T29" fmla="*/ 7 h 9"/>
                  <a:gd name="T30" fmla="*/ 0 w 21"/>
                  <a:gd name="T31" fmla="*/ 8 h 9"/>
                  <a:gd name="T32" fmla="*/ 0 w 21"/>
                  <a:gd name="T33" fmla="*/ 8 h 9"/>
                  <a:gd name="T34" fmla="*/ 2 w 21"/>
                  <a:gd name="T35" fmla="*/ 9 h 9"/>
                  <a:gd name="T36" fmla="*/ 8 w 21"/>
                  <a:gd name="T37" fmla="*/ 9 h 9"/>
                  <a:gd name="T38" fmla="*/ 12 w 21"/>
                  <a:gd name="T39" fmla="*/ 7 h 9"/>
                  <a:gd name="T40" fmla="*/ 14 w 21"/>
                  <a:gd name="T41" fmla="*/ 7 h 9"/>
                  <a:gd name="T42" fmla="*/ 14 w 21"/>
                  <a:gd name="T43" fmla="*/ 6 h 9"/>
                  <a:gd name="T44" fmla="*/ 19 w 21"/>
                  <a:gd name="T45" fmla="*/ 5 h 9"/>
                  <a:gd name="T46" fmla="*/ 21 w 21"/>
                  <a:gd name="T47" fmla="*/ 5 h 9"/>
                  <a:gd name="T48" fmla="*/ 19 w 21"/>
                  <a:gd name="T49" fmla="*/ 3 h 9"/>
                  <a:gd name="T50" fmla="*/ 19 w 21"/>
                  <a:gd name="T51" fmla="*/ 3 h 9"/>
                  <a:gd name="T52" fmla="*/ 19 w 21"/>
                  <a:gd name="T53" fmla="*/ 2 h 9"/>
                  <a:gd name="T54" fmla="*/ 21 w 21"/>
                  <a:gd name="T55" fmla="*/ 1 h 9"/>
                  <a:gd name="T56" fmla="*/ 21 w 21"/>
                  <a:gd name="T57" fmla="*/ 0 h 9"/>
                  <a:gd name="T58" fmla="*/ 21 w 21"/>
                  <a:gd name="T59" fmla="*/ 0 h 9"/>
                  <a:gd name="T60" fmla="*/ 19 w 21"/>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
                  <a:gd name="T94" fmla="*/ 0 h 9"/>
                  <a:gd name="T95" fmla="*/ 21 w 21"/>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 h="9">
                    <a:moveTo>
                      <a:pt x="19" y="0"/>
                    </a:moveTo>
                    <a:lnTo>
                      <a:pt x="16" y="1"/>
                    </a:lnTo>
                    <a:lnTo>
                      <a:pt x="16" y="0"/>
                    </a:lnTo>
                    <a:lnTo>
                      <a:pt x="14" y="0"/>
                    </a:lnTo>
                    <a:lnTo>
                      <a:pt x="12" y="0"/>
                    </a:lnTo>
                    <a:lnTo>
                      <a:pt x="10" y="1"/>
                    </a:lnTo>
                    <a:lnTo>
                      <a:pt x="10" y="3"/>
                    </a:lnTo>
                    <a:lnTo>
                      <a:pt x="12" y="3"/>
                    </a:lnTo>
                    <a:lnTo>
                      <a:pt x="14" y="3"/>
                    </a:lnTo>
                    <a:lnTo>
                      <a:pt x="12" y="5"/>
                    </a:lnTo>
                    <a:lnTo>
                      <a:pt x="10" y="3"/>
                    </a:lnTo>
                    <a:lnTo>
                      <a:pt x="10" y="5"/>
                    </a:lnTo>
                    <a:lnTo>
                      <a:pt x="8" y="7"/>
                    </a:lnTo>
                    <a:lnTo>
                      <a:pt x="6" y="7"/>
                    </a:lnTo>
                    <a:lnTo>
                      <a:pt x="0" y="8"/>
                    </a:lnTo>
                    <a:lnTo>
                      <a:pt x="2" y="9"/>
                    </a:lnTo>
                    <a:lnTo>
                      <a:pt x="8" y="9"/>
                    </a:lnTo>
                    <a:lnTo>
                      <a:pt x="12" y="7"/>
                    </a:lnTo>
                    <a:lnTo>
                      <a:pt x="14" y="7"/>
                    </a:lnTo>
                    <a:lnTo>
                      <a:pt x="14" y="6"/>
                    </a:lnTo>
                    <a:lnTo>
                      <a:pt x="19" y="5"/>
                    </a:lnTo>
                    <a:lnTo>
                      <a:pt x="21" y="5"/>
                    </a:lnTo>
                    <a:lnTo>
                      <a:pt x="19" y="3"/>
                    </a:lnTo>
                    <a:lnTo>
                      <a:pt x="19" y="2"/>
                    </a:lnTo>
                    <a:lnTo>
                      <a:pt x="21" y="1"/>
                    </a:lnTo>
                    <a:lnTo>
                      <a:pt x="21" y="0"/>
                    </a:lnTo>
                    <a:lnTo>
                      <a:pt x="1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0" name="Freeform 851"/>
              <p:cNvSpPr>
                <a:spLocks/>
              </p:cNvSpPr>
              <p:nvPr/>
            </p:nvSpPr>
            <p:spPr bwMode="auto">
              <a:xfrm>
                <a:off x="11205" y="3175"/>
                <a:ext cx="15" cy="8"/>
              </a:xfrm>
              <a:custGeom>
                <a:avLst/>
                <a:gdLst>
                  <a:gd name="T0" fmla="*/ 13 w 15"/>
                  <a:gd name="T1" fmla="*/ 0 h 8"/>
                  <a:gd name="T2" fmla="*/ 6 w 15"/>
                  <a:gd name="T3" fmla="*/ 5 h 8"/>
                  <a:gd name="T4" fmla="*/ 4 w 15"/>
                  <a:gd name="T5" fmla="*/ 5 h 8"/>
                  <a:gd name="T6" fmla="*/ 4 w 15"/>
                  <a:gd name="T7" fmla="*/ 6 h 8"/>
                  <a:gd name="T8" fmla="*/ 2 w 15"/>
                  <a:gd name="T9" fmla="*/ 6 h 8"/>
                  <a:gd name="T10" fmla="*/ 0 w 15"/>
                  <a:gd name="T11" fmla="*/ 6 h 8"/>
                  <a:gd name="T12" fmla="*/ 0 w 15"/>
                  <a:gd name="T13" fmla="*/ 8 h 8"/>
                  <a:gd name="T14" fmla="*/ 2 w 15"/>
                  <a:gd name="T15" fmla="*/ 8 h 8"/>
                  <a:gd name="T16" fmla="*/ 6 w 15"/>
                  <a:gd name="T17" fmla="*/ 7 h 8"/>
                  <a:gd name="T18" fmla="*/ 11 w 15"/>
                  <a:gd name="T19" fmla="*/ 6 h 8"/>
                  <a:gd name="T20" fmla="*/ 15 w 15"/>
                  <a:gd name="T21" fmla="*/ 3 h 8"/>
                  <a:gd name="T22" fmla="*/ 15 w 15"/>
                  <a:gd name="T23" fmla="*/ 2 h 8"/>
                  <a:gd name="T24" fmla="*/ 15 w 15"/>
                  <a:gd name="T25" fmla="*/ 0 h 8"/>
                  <a:gd name="T26" fmla="*/ 13 w 15"/>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8"/>
                  <a:gd name="T44" fmla="*/ 15 w 1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8">
                    <a:moveTo>
                      <a:pt x="13" y="0"/>
                    </a:moveTo>
                    <a:lnTo>
                      <a:pt x="6" y="5"/>
                    </a:lnTo>
                    <a:lnTo>
                      <a:pt x="4" y="5"/>
                    </a:lnTo>
                    <a:lnTo>
                      <a:pt x="4" y="6"/>
                    </a:lnTo>
                    <a:lnTo>
                      <a:pt x="2" y="6"/>
                    </a:lnTo>
                    <a:lnTo>
                      <a:pt x="0" y="6"/>
                    </a:lnTo>
                    <a:lnTo>
                      <a:pt x="0" y="8"/>
                    </a:lnTo>
                    <a:lnTo>
                      <a:pt x="2" y="8"/>
                    </a:lnTo>
                    <a:lnTo>
                      <a:pt x="6" y="7"/>
                    </a:lnTo>
                    <a:lnTo>
                      <a:pt x="11" y="6"/>
                    </a:lnTo>
                    <a:lnTo>
                      <a:pt x="15" y="3"/>
                    </a:lnTo>
                    <a:lnTo>
                      <a:pt x="15" y="2"/>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1" name="Freeform 852"/>
              <p:cNvSpPr>
                <a:spLocks/>
              </p:cNvSpPr>
              <p:nvPr/>
            </p:nvSpPr>
            <p:spPr bwMode="auto">
              <a:xfrm>
                <a:off x="11197" y="3188"/>
                <a:ext cx="2" cy="5"/>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2" name="Freeform 853"/>
              <p:cNvSpPr>
                <a:spLocks/>
              </p:cNvSpPr>
              <p:nvPr/>
            </p:nvSpPr>
            <p:spPr bwMode="auto">
              <a:xfrm>
                <a:off x="11188" y="3197"/>
                <a:ext cx="2" cy="2"/>
              </a:xfrm>
              <a:custGeom>
                <a:avLst/>
                <a:gdLst>
                  <a:gd name="T0" fmla="*/ 0 w 2"/>
                  <a:gd name="T1" fmla="*/ 2 h 2"/>
                  <a:gd name="T2" fmla="*/ 2 w 2"/>
                  <a:gd name="T3" fmla="*/ 1 h 2"/>
                  <a:gd name="T4" fmla="*/ 2 w 2"/>
                  <a:gd name="T5" fmla="*/ 1 h 2"/>
                  <a:gd name="T6" fmla="*/ 2 w 2"/>
                  <a:gd name="T7" fmla="*/ 0 h 2"/>
                  <a:gd name="T8" fmla="*/ 0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2" y="1"/>
                    </a:lnTo>
                    <a:lnTo>
                      <a:pt x="2"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3" name="Freeform 854"/>
              <p:cNvSpPr>
                <a:spLocks/>
              </p:cNvSpPr>
              <p:nvPr/>
            </p:nvSpPr>
            <p:spPr bwMode="auto">
              <a:xfrm>
                <a:off x="11220" y="3173"/>
                <a:ext cx="4" cy="2"/>
              </a:xfrm>
              <a:custGeom>
                <a:avLst/>
                <a:gdLst>
                  <a:gd name="T0" fmla="*/ 2 w 4"/>
                  <a:gd name="T1" fmla="*/ 2 h 2"/>
                  <a:gd name="T2" fmla="*/ 2 w 4"/>
                  <a:gd name="T3" fmla="*/ 2 h 2"/>
                  <a:gd name="T4" fmla="*/ 4 w 4"/>
                  <a:gd name="T5" fmla="*/ 0 h 2"/>
                  <a:gd name="T6" fmla="*/ 4 w 4"/>
                  <a:gd name="T7" fmla="*/ 0 h 2"/>
                  <a:gd name="T8" fmla="*/ 0 w 4"/>
                  <a:gd name="T9" fmla="*/ 2 h 2"/>
                  <a:gd name="T10" fmla="*/ 2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2" y="2"/>
                    </a:moveTo>
                    <a:lnTo>
                      <a:pt x="2" y="2"/>
                    </a:lnTo>
                    <a:lnTo>
                      <a:pt x="4"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4" name="Freeform 855"/>
              <p:cNvSpPr>
                <a:spLocks/>
              </p:cNvSpPr>
              <p:nvPr/>
            </p:nvSpPr>
            <p:spPr bwMode="auto">
              <a:xfrm>
                <a:off x="10813" y="3370"/>
                <a:ext cx="3" cy="2"/>
              </a:xfrm>
              <a:custGeom>
                <a:avLst/>
                <a:gdLst>
                  <a:gd name="T0" fmla="*/ 0 w 3"/>
                  <a:gd name="T1" fmla="*/ 1 h 2"/>
                  <a:gd name="T2" fmla="*/ 0 w 3"/>
                  <a:gd name="T3" fmla="*/ 2 h 2"/>
                  <a:gd name="T4" fmla="*/ 3 w 3"/>
                  <a:gd name="T5" fmla="*/ 1 h 2"/>
                  <a:gd name="T6" fmla="*/ 3 w 3"/>
                  <a:gd name="T7" fmla="*/ 0 h 2"/>
                  <a:gd name="T8" fmla="*/ 0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0" y="2"/>
                    </a:lnTo>
                    <a:lnTo>
                      <a:pt x="3" y="1"/>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5" name="Freeform 856"/>
              <p:cNvSpPr>
                <a:spLocks/>
              </p:cNvSpPr>
              <p:nvPr/>
            </p:nvSpPr>
            <p:spPr bwMode="auto">
              <a:xfrm>
                <a:off x="10816" y="3414"/>
                <a:ext cx="2" cy="2"/>
              </a:xfrm>
              <a:custGeom>
                <a:avLst/>
                <a:gdLst>
                  <a:gd name="T0" fmla="*/ 0 w 2"/>
                  <a:gd name="T1" fmla="*/ 1 h 2"/>
                  <a:gd name="T2" fmla="*/ 0 w 2"/>
                  <a:gd name="T3" fmla="*/ 0 h 2"/>
                  <a:gd name="T4" fmla="*/ 0 w 2"/>
                  <a:gd name="T5" fmla="*/ 1 h 2"/>
                  <a:gd name="T6" fmla="*/ 0 w 2"/>
                  <a:gd name="T7" fmla="*/ 1 h 2"/>
                  <a:gd name="T8" fmla="*/ 0 w 2"/>
                  <a:gd name="T9" fmla="*/ 2 h 2"/>
                  <a:gd name="T10" fmla="*/ 2 w 2"/>
                  <a:gd name="T11" fmla="*/ 2 h 2"/>
                  <a:gd name="T12" fmla="*/ 0 w 2"/>
                  <a:gd name="T13" fmla="*/ 1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0" y="0"/>
                    </a:lnTo>
                    <a:lnTo>
                      <a:pt x="0" y="1"/>
                    </a:lnTo>
                    <a:lnTo>
                      <a:pt x="0" y="2"/>
                    </a:lnTo>
                    <a:lnTo>
                      <a:pt x="2" y="2"/>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6" name="Freeform 857"/>
              <p:cNvSpPr>
                <a:spLocks/>
              </p:cNvSpPr>
              <p:nvPr/>
            </p:nvSpPr>
            <p:spPr bwMode="auto">
              <a:xfrm>
                <a:off x="11361" y="3114"/>
                <a:ext cx="13" cy="9"/>
              </a:xfrm>
              <a:custGeom>
                <a:avLst/>
                <a:gdLst>
                  <a:gd name="T0" fmla="*/ 6 w 13"/>
                  <a:gd name="T1" fmla="*/ 0 h 9"/>
                  <a:gd name="T2" fmla="*/ 4 w 13"/>
                  <a:gd name="T3" fmla="*/ 0 h 9"/>
                  <a:gd name="T4" fmla="*/ 0 w 13"/>
                  <a:gd name="T5" fmla="*/ 0 h 9"/>
                  <a:gd name="T6" fmla="*/ 0 w 13"/>
                  <a:gd name="T7" fmla="*/ 1 h 9"/>
                  <a:gd name="T8" fmla="*/ 6 w 13"/>
                  <a:gd name="T9" fmla="*/ 7 h 9"/>
                  <a:gd name="T10" fmla="*/ 10 w 13"/>
                  <a:gd name="T11" fmla="*/ 9 h 9"/>
                  <a:gd name="T12" fmla="*/ 13 w 13"/>
                  <a:gd name="T13" fmla="*/ 8 h 9"/>
                  <a:gd name="T14" fmla="*/ 10 w 13"/>
                  <a:gd name="T15" fmla="*/ 5 h 9"/>
                  <a:gd name="T16" fmla="*/ 8 w 13"/>
                  <a:gd name="T17" fmla="*/ 4 h 9"/>
                  <a:gd name="T18" fmla="*/ 8 w 13"/>
                  <a:gd name="T19" fmla="*/ 3 h 9"/>
                  <a:gd name="T20" fmla="*/ 8 w 13"/>
                  <a:gd name="T21" fmla="*/ 3 h 9"/>
                  <a:gd name="T22" fmla="*/ 6 w 13"/>
                  <a:gd name="T23" fmla="*/ 2 h 9"/>
                  <a:gd name="T24" fmla="*/ 6 w 13"/>
                  <a:gd name="T25" fmla="*/ 2 h 9"/>
                  <a:gd name="T26" fmla="*/ 6 w 13"/>
                  <a:gd name="T27" fmla="*/ 1 h 9"/>
                  <a:gd name="T28" fmla="*/ 6 w 1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9"/>
                  <a:gd name="T47" fmla="*/ 13 w 13"/>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9">
                    <a:moveTo>
                      <a:pt x="6" y="0"/>
                    </a:moveTo>
                    <a:lnTo>
                      <a:pt x="4" y="0"/>
                    </a:lnTo>
                    <a:lnTo>
                      <a:pt x="0" y="0"/>
                    </a:lnTo>
                    <a:lnTo>
                      <a:pt x="0" y="1"/>
                    </a:lnTo>
                    <a:lnTo>
                      <a:pt x="6" y="7"/>
                    </a:lnTo>
                    <a:lnTo>
                      <a:pt x="10" y="9"/>
                    </a:lnTo>
                    <a:lnTo>
                      <a:pt x="13" y="8"/>
                    </a:lnTo>
                    <a:lnTo>
                      <a:pt x="10" y="5"/>
                    </a:lnTo>
                    <a:lnTo>
                      <a:pt x="8" y="4"/>
                    </a:lnTo>
                    <a:lnTo>
                      <a:pt x="8" y="3"/>
                    </a:lnTo>
                    <a:lnTo>
                      <a:pt x="6" y="2"/>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7" name="Freeform 858"/>
              <p:cNvSpPr>
                <a:spLocks/>
              </p:cNvSpPr>
              <p:nvPr/>
            </p:nvSpPr>
            <p:spPr bwMode="auto">
              <a:xfrm>
                <a:off x="11184" y="3446"/>
                <a:ext cx="2" cy="0"/>
              </a:xfrm>
              <a:custGeom>
                <a:avLst/>
                <a:gdLst>
                  <a:gd name="T0" fmla="*/ 2 w 2"/>
                  <a:gd name="T1" fmla="*/ 2 w 2"/>
                  <a:gd name="T2" fmla="*/ 2 w 2"/>
                  <a:gd name="T3" fmla="*/ 2 w 2"/>
                  <a:gd name="T4" fmla="*/ 0 w 2"/>
                  <a:gd name="T5" fmla="*/ 2 w 2"/>
                  <a:gd name="T6" fmla="*/ 2 w 2"/>
                  <a:gd name="T7" fmla="*/ 2 w 2"/>
                  <a:gd name="T8" fmla="*/ 2 w 2"/>
                  <a:gd name="T9" fmla="*/ 2 w 2"/>
                  <a:gd name="T10" fmla="*/ 2 w 2"/>
                  <a:gd name="T11" fmla="*/ 2 w 2"/>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2 w 2"/>
                </a:gdLst>
                <a:ahLst/>
                <a:cxnLst>
                  <a:cxn ang="T12">
                    <a:pos x="T0" y="0"/>
                  </a:cxn>
                  <a:cxn ang="T13">
                    <a:pos x="T1" y="0"/>
                  </a:cxn>
                  <a:cxn ang="T14">
                    <a:pos x="T2" y="0"/>
                  </a:cxn>
                  <a:cxn ang="T15">
                    <a:pos x="T3" y="0"/>
                  </a:cxn>
                  <a:cxn ang="T16">
                    <a:pos x="T4" y="0"/>
                  </a:cxn>
                  <a:cxn ang="T17">
                    <a:pos x="T5" y="0"/>
                  </a:cxn>
                  <a:cxn ang="T18">
                    <a:pos x="T6" y="0"/>
                  </a:cxn>
                  <a:cxn ang="T19">
                    <a:pos x="T7" y="0"/>
                  </a:cxn>
                  <a:cxn ang="T20">
                    <a:pos x="T8" y="0"/>
                  </a:cxn>
                  <a:cxn ang="T21">
                    <a:pos x="T9" y="0"/>
                  </a:cxn>
                  <a:cxn ang="T22">
                    <a:pos x="T10" y="0"/>
                  </a:cxn>
                  <a:cxn ang="T23">
                    <a:pos x="T11" y="0"/>
                  </a:cxn>
                </a:cxnLst>
                <a:rect l="T24" t="0" r="T25" b="0"/>
                <a:pathLst>
                  <a:path w="2">
                    <a:moveTo>
                      <a:pt x="2" y="0"/>
                    </a:moveTo>
                    <a:lnTo>
                      <a:pt x="2" y="0"/>
                    </a:ln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8" name="Freeform 859"/>
              <p:cNvSpPr>
                <a:spLocks/>
              </p:cNvSpPr>
              <p:nvPr/>
            </p:nvSpPr>
            <p:spPr bwMode="auto">
              <a:xfrm>
                <a:off x="9508" y="3685"/>
                <a:ext cx="4" cy="4"/>
              </a:xfrm>
              <a:custGeom>
                <a:avLst/>
                <a:gdLst>
                  <a:gd name="T0" fmla="*/ 2 w 4"/>
                  <a:gd name="T1" fmla="*/ 0 h 4"/>
                  <a:gd name="T2" fmla="*/ 2 w 4"/>
                  <a:gd name="T3" fmla="*/ 1 h 4"/>
                  <a:gd name="T4" fmla="*/ 0 w 4"/>
                  <a:gd name="T5" fmla="*/ 0 h 4"/>
                  <a:gd name="T6" fmla="*/ 0 w 4"/>
                  <a:gd name="T7" fmla="*/ 3 h 4"/>
                  <a:gd name="T8" fmla="*/ 2 w 4"/>
                  <a:gd name="T9" fmla="*/ 4 h 4"/>
                  <a:gd name="T10" fmla="*/ 4 w 4"/>
                  <a:gd name="T11" fmla="*/ 3 h 4"/>
                  <a:gd name="T12" fmla="*/ 2 w 4"/>
                  <a:gd name="T13" fmla="*/ 1 h 4"/>
                  <a:gd name="T14" fmla="*/ 2 w 4"/>
                  <a:gd name="T15" fmla="*/ 2 h 4"/>
                  <a:gd name="T16" fmla="*/ 2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0"/>
                    </a:moveTo>
                    <a:lnTo>
                      <a:pt x="2" y="1"/>
                    </a:lnTo>
                    <a:lnTo>
                      <a:pt x="0" y="0"/>
                    </a:lnTo>
                    <a:lnTo>
                      <a:pt x="0" y="3"/>
                    </a:lnTo>
                    <a:lnTo>
                      <a:pt x="2" y="4"/>
                    </a:lnTo>
                    <a:lnTo>
                      <a:pt x="4" y="3"/>
                    </a:lnTo>
                    <a:lnTo>
                      <a:pt x="2" y="1"/>
                    </a:lnTo>
                    <a:lnTo>
                      <a:pt x="2"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9" name="Freeform 860"/>
              <p:cNvSpPr>
                <a:spLocks/>
              </p:cNvSpPr>
              <p:nvPr/>
            </p:nvSpPr>
            <p:spPr bwMode="auto">
              <a:xfrm>
                <a:off x="7754" y="3098"/>
                <a:ext cx="4" cy="4"/>
              </a:xfrm>
              <a:custGeom>
                <a:avLst/>
                <a:gdLst>
                  <a:gd name="T0" fmla="*/ 4 w 4"/>
                  <a:gd name="T1" fmla="*/ 0 h 4"/>
                  <a:gd name="T2" fmla="*/ 2 w 4"/>
                  <a:gd name="T3" fmla="*/ 0 h 4"/>
                  <a:gd name="T4" fmla="*/ 2 w 4"/>
                  <a:gd name="T5" fmla="*/ 0 h 4"/>
                  <a:gd name="T6" fmla="*/ 2 w 4"/>
                  <a:gd name="T7" fmla="*/ 0 h 4"/>
                  <a:gd name="T8" fmla="*/ 2 w 4"/>
                  <a:gd name="T9" fmla="*/ 1 h 4"/>
                  <a:gd name="T10" fmla="*/ 2 w 4"/>
                  <a:gd name="T11" fmla="*/ 1 h 4"/>
                  <a:gd name="T12" fmla="*/ 0 w 4"/>
                  <a:gd name="T13" fmla="*/ 1 h 4"/>
                  <a:gd name="T14" fmla="*/ 2 w 4"/>
                  <a:gd name="T15" fmla="*/ 1 h 4"/>
                  <a:gd name="T16" fmla="*/ 2 w 4"/>
                  <a:gd name="T17" fmla="*/ 2 h 4"/>
                  <a:gd name="T18" fmla="*/ 2 w 4"/>
                  <a:gd name="T19" fmla="*/ 2 h 4"/>
                  <a:gd name="T20" fmla="*/ 0 w 4"/>
                  <a:gd name="T21" fmla="*/ 2 h 4"/>
                  <a:gd name="T22" fmla="*/ 2 w 4"/>
                  <a:gd name="T23" fmla="*/ 2 h 4"/>
                  <a:gd name="T24" fmla="*/ 0 w 4"/>
                  <a:gd name="T25" fmla="*/ 3 h 4"/>
                  <a:gd name="T26" fmla="*/ 0 w 4"/>
                  <a:gd name="T27" fmla="*/ 3 h 4"/>
                  <a:gd name="T28" fmla="*/ 0 w 4"/>
                  <a:gd name="T29" fmla="*/ 4 h 4"/>
                  <a:gd name="T30" fmla="*/ 0 w 4"/>
                  <a:gd name="T31" fmla="*/ 4 h 4"/>
                  <a:gd name="T32" fmla="*/ 2 w 4"/>
                  <a:gd name="T33" fmla="*/ 4 h 4"/>
                  <a:gd name="T34" fmla="*/ 2 w 4"/>
                  <a:gd name="T35" fmla="*/ 3 h 4"/>
                  <a:gd name="T36" fmla="*/ 2 w 4"/>
                  <a:gd name="T37" fmla="*/ 3 h 4"/>
                  <a:gd name="T38" fmla="*/ 2 w 4"/>
                  <a:gd name="T39" fmla="*/ 4 h 4"/>
                  <a:gd name="T40" fmla="*/ 2 w 4"/>
                  <a:gd name="T41" fmla="*/ 3 h 4"/>
                  <a:gd name="T42" fmla="*/ 2 w 4"/>
                  <a:gd name="T43" fmla="*/ 3 h 4"/>
                  <a:gd name="T44" fmla="*/ 2 w 4"/>
                  <a:gd name="T45" fmla="*/ 3 h 4"/>
                  <a:gd name="T46" fmla="*/ 4 w 4"/>
                  <a:gd name="T47" fmla="*/ 3 h 4"/>
                  <a:gd name="T48" fmla="*/ 4 w 4"/>
                  <a:gd name="T49" fmla="*/ 3 h 4"/>
                  <a:gd name="T50" fmla="*/ 4 w 4"/>
                  <a:gd name="T51" fmla="*/ 3 h 4"/>
                  <a:gd name="T52" fmla="*/ 4 w 4"/>
                  <a:gd name="T53" fmla="*/ 2 h 4"/>
                  <a:gd name="T54" fmla="*/ 4 w 4"/>
                  <a:gd name="T55" fmla="*/ 2 h 4"/>
                  <a:gd name="T56" fmla="*/ 4 w 4"/>
                  <a:gd name="T57" fmla="*/ 2 h 4"/>
                  <a:gd name="T58" fmla="*/ 4 w 4"/>
                  <a:gd name="T59" fmla="*/ 0 h 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4"/>
                  <a:gd name="T92" fmla="*/ 4 w 4"/>
                  <a:gd name="T93" fmla="*/ 4 h 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4">
                    <a:moveTo>
                      <a:pt x="4" y="0"/>
                    </a:moveTo>
                    <a:lnTo>
                      <a:pt x="2" y="0"/>
                    </a:lnTo>
                    <a:lnTo>
                      <a:pt x="2" y="1"/>
                    </a:lnTo>
                    <a:lnTo>
                      <a:pt x="0" y="1"/>
                    </a:lnTo>
                    <a:lnTo>
                      <a:pt x="2" y="1"/>
                    </a:lnTo>
                    <a:lnTo>
                      <a:pt x="2" y="2"/>
                    </a:lnTo>
                    <a:lnTo>
                      <a:pt x="0" y="2"/>
                    </a:lnTo>
                    <a:lnTo>
                      <a:pt x="2" y="2"/>
                    </a:lnTo>
                    <a:lnTo>
                      <a:pt x="0" y="3"/>
                    </a:lnTo>
                    <a:lnTo>
                      <a:pt x="0" y="4"/>
                    </a:lnTo>
                    <a:lnTo>
                      <a:pt x="2" y="4"/>
                    </a:lnTo>
                    <a:lnTo>
                      <a:pt x="2" y="3"/>
                    </a:lnTo>
                    <a:lnTo>
                      <a:pt x="2" y="4"/>
                    </a:lnTo>
                    <a:lnTo>
                      <a:pt x="2" y="3"/>
                    </a:lnTo>
                    <a:lnTo>
                      <a:pt x="4" y="3"/>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0" name="Freeform 861"/>
              <p:cNvSpPr>
                <a:spLocks/>
              </p:cNvSpPr>
              <p:nvPr/>
            </p:nvSpPr>
            <p:spPr bwMode="auto">
              <a:xfrm>
                <a:off x="9502" y="3692"/>
                <a:ext cx="4" cy="5"/>
              </a:xfrm>
              <a:custGeom>
                <a:avLst/>
                <a:gdLst>
                  <a:gd name="T0" fmla="*/ 2 w 4"/>
                  <a:gd name="T1" fmla="*/ 3 h 5"/>
                  <a:gd name="T2" fmla="*/ 2 w 4"/>
                  <a:gd name="T3" fmla="*/ 0 h 5"/>
                  <a:gd name="T4" fmla="*/ 2 w 4"/>
                  <a:gd name="T5" fmla="*/ 0 h 5"/>
                  <a:gd name="T6" fmla="*/ 0 w 4"/>
                  <a:gd name="T7" fmla="*/ 1 h 5"/>
                  <a:gd name="T8" fmla="*/ 2 w 4"/>
                  <a:gd name="T9" fmla="*/ 4 h 5"/>
                  <a:gd name="T10" fmla="*/ 4 w 4"/>
                  <a:gd name="T11" fmla="*/ 5 h 5"/>
                  <a:gd name="T12" fmla="*/ 4 w 4"/>
                  <a:gd name="T13" fmla="*/ 4 h 5"/>
                  <a:gd name="T14" fmla="*/ 4 w 4"/>
                  <a:gd name="T15" fmla="*/ 3 h 5"/>
                  <a:gd name="T16" fmla="*/ 2 w 4"/>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2" y="3"/>
                    </a:moveTo>
                    <a:lnTo>
                      <a:pt x="2" y="0"/>
                    </a:lnTo>
                    <a:lnTo>
                      <a:pt x="0" y="1"/>
                    </a:lnTo>
                    <a:lnTo>
                      <a:pt x="2" y="4"/>
                    </a:lnTo>
                    <a:lnTo>
                      <a:pt x="4" y="5"/>
                    </a:lnTo>
                    <a:lnTo>
                      <a:pt x="4" y="4"/>
                    </a:lnTo>
                    <a:lnTo>
                      <a:pt x="4"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1" name="Freeform 862"/>
              <p:cNvSpPr>
                <a:spLocks/>
              </p:cNvSpPr>
              <p:nvPr/>
            </p:nvSpPr>
            <p:spPr bwMode="auto">
              <a:xfrm>
                <a:off x="10447" y="3563"/>
                <a:ext cx="2" cy="2"/>
              </a:xfrm>
              <a:custGeom>
                <a:avLst/>
                <a:gdLst>
                  <a:gd name="T0" fmla="*/ 0 w 2"/>
                  <a:gd name="T1" fmla="*/ 0 h 2"/>
                  <a:gd name="T2" fmla="*/ 0 w 2"/>
                  <a:gd name="T3" fmla="*/ 1 h 2"/>
                  <a:gd name="T4" fmla="*/ 0 w 2"/>
                  <a:gd name="T5" fmla="*/ 1 h 2"/>
                  <a:gd name="T6" fmla="*/ 2 w 2"/>
                  <a:gd name="T7" fmla="*/ 2 h 2"/>
                  <a:gd name="T8" fmla="*/ 2 w 2"/>
                  <a:gd name="T9" fmla="*/ 2 h 2"/>
                  <a:gd name="T10" fmla="*/ 2 w 2"/>
                  <a:gd name="T11" fmla="*/ 1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2" y="2"/>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2" name="Freeform 863"/>
              <p:cNvSpPr>
                <a:spLocks/>
              </p:cNvSpPr>
              <p:nvPr/>
            </p:nvSpPr>
            <p:spPr bwMode="auto">
              <a:xfrm>
                <a:off x="11085" y="3237"/>
                <a:ext cx="27" cy="13"/>
              </a:xfrm>
              <a:custGeom>
                <a:avLst/>
                <a:gdLst>
                  <a:gd name="T0" fmla="*/ 27 w 27"/>
                  <a:gd name="T1" fmla="*/ 1 h 13"/>
                  <a:gd name="T2" fmla="*/ 25 w 27"/>
                  <a:gd name="T3" fmla="*/ 0 h 13"/>
                  <a:gd name="T4" fmla="*/ 23 w 27"/>
                  <a:gd name="T5" fmla="*/ 0 h 13"/>
                  <a:gd name="T6" fmla="*/ 19 w 27"/>
                  <a:gd name="T7" fmla="*/ 4 h 13"/>
                  <a:gd name="T8" fmla="*/ 17 w 27"/>
                  <a:gd name="T9" fmla="*/ 4 h 13"/>
                  <a:gd name="T10" fmla="*/ 15 w 27"/>
                  <a:gd name="T11" fmla="*/ 2 h 13"/>
                  <a:gd name="T12" fmla="*/ 15 w 27"/>
                  <a:gd name="T13" fmla="*/ 2 h 13"/>
                  <a:gd name="T14" fmla="*/ 13 w 27"/>
                  <a:gd name="T15" fmla="*/ 4 h 13"/>
                  <a:gd name="T16" fmla="*/ 11 w 27"/>
                  <a:gd name="T17" fmla="*/ 5 h 13"/>
                  <a:gd name="T18" fmla="*/ 8 w 27"/>
                  <a:gd name="T19" fmla="*/ 5 h 13"/>
                  <a:gd name="T20" fmla="*/ 4 w 27"/>
                  <a:gd name="T21" fmla="*/ 8 h 13"/>
                  <a:gd name="T22" fmla="*/ 2 w 27"/>
                  <a:gd name="T23" fmla="*/ 9 h 13"/>
                  <a:gd name="T24" fmla="*/ 2 w 27"/>
                  <a:gd name="T25" fmla="*/ 10 h 13"/>
                  <a:gd name="T26" fmla="*/ 0 w 27"/>
                  <a:gd name="T27" fmla="*/ 13 h 13"/>
                  <a:gd name="T28" fmla="*/ 2 w 27"/>
                  <a:gd name="T29" fmla="*/ 13 h 13"/>
                  <a:gd name="T30" fmla="*/ 8 w 27"/>
                  <a:gd name="T31" fmla="*/ 9 h 13"/>
                  <a:gd name="T32" fmla="*/ 11 w 27"/>
                  <a:gd name="T33" fmla="*/ 8 h 13"/>
                  <a:gd name="T34" fmla="*/ 13 w 27"/>
                  <a:gd name="T35" fmla="*/ 7 h 13"/>
                  <a:gd name="T36" fmla="*/ 15 w 27"/>
                  <a:gd name="T37" fmla="*/ 7 h 13"/>
                  <a:gd name="T38" fmla="*/ 27 w 27"/>
                  <a:gd name="T39" fmla="*/ 2 h 13"/>
                  <a:gd name="T40" fmla="*/ 27 w 27"/>
                  <a:gd name="T41" fmla="*/ 1 h 13"/>
                  <a:gd name="T42" fmla="*/ 27 w 27"/>
                  <a:gd name="T43" fmla="*/ 2 h 13"/>
                  <a:gd name="T44" fmla="*/ 27 w 27"/>
                  <a:gd name="T45" fmla="*/ 1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13"/>
                  <a:gd name="T71" fmla="*/ 27 w 27"/>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13">
                    <a:moveTo>
                      <a:pt x="27" y="1"/>
                    </a:moveTo>
                    <a:lnTo>
                      <a:pt x="25" y="0"/>
                    </a:lnTo>
                    <a:lnTo>
                      <a:pt x="23" y="0"/>
                    </a:lnTo>
                    <a:lnTo>
                      <a:pt x="19" y="4"/>
                    </a:lnTo>
                    <a:lnTo>
                      <a:pt x="17" y="4"/>
                    </a:lnTo>
                    <a:lnTo>
                      <a:pt x="15" y="2"/>
                    </a:lnTo>
                    <a:lnTo>
                      <a:pt x="13" y="4"/>
                    </a:lnTo>
                    <a:lnTo>
                      <a:pt x="11" y="5"/>
                    </a:lnTo>
                    <a:lnTo>
                      <a:pt x="8" y="5"/>
                    </a:lnTo>
                    <a:lnTo>
                      <a:pt x="4" y="8"/>
                    </a:lnTo>
                    <a:lnTo>
                      <a:pt x="2" y="9"/>
                    </a:lnTo>
                    <a:lnTo>
                      <a:pt x="2" y="10"/>
                    </a:lnTo>
                    <a:lnTo>
                      <a:pt x="0" y="13"/>
                    </a:lnTo>
                    <a:lnTo>
                      <a:pt x="2" y="13"/>
                    </a:lnTo>
                    <a:lnTo>
                      <a:pt x="8" y="9"/>
                    </a:lnTo>
                    <a:lnTo>
                      <a:pt x="11" y="8"/>
                    </a:lnTo>
                    <a:lnTo>
                      <a:pt x="13" y="7"/>
                    </a:lnTo>
                    <a:lnTo>
                      <a:pt x="15" y="7"/>
                    </a:lnTo>
                    <a:lnTo>
                      <a:pt x="27" y="2"/>
                    </a:lnTo>
                    <a:lnTo>
                      <a:pt x="27" y="1"/>
                    </a:lnTo>
                    <a:lnTo>
                      <a:pt x="27" y="2"/>
                    </a:lnTo>
                    <a:lnTo>
                      <a:pt x="2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3" name="Freeform 864"/>
              <p:cNvSpPr>
                <a:spLocks/>
              </p:cNvSpPr>
              <p:nvPr/>
            </p:nvSpPr>
            <p:spPr bwMode="auto">
              <a:xfrm>
                <a:off x="11386" y="3123"/>
                <a:ext cx="6" cy="2"/>
              </a:xfrm>
              <a:custGeom>
                <a:avLst/>
                <a:gdLst>
                  <a:gd name="T0" fmla="*/ 0 w 6"/>
                  <a:gd name="T1" fmla="*/ 0 h 2"/>
                  <a:gd name="T2" fmla="*/ 2 w 6"/>
                  <a:gd name="T3" fmla="*/ 0 h 2"/>
                  <a:gd name="T4" fmla="*/ 2 w 6"/>
                  <a:gd name="T5" fmla="*/ 0 h 2"/>
                  <a:gd name="T6" fmla="*/ 4 w 6"/>
                  <a:gd name="T7" fmla="*/ 2 h 2"/>
                  <a:gd name="T8" fmla="*/ 6 w 6"/>
                  <a:gd name="T9" fmla="*/ 2 h 2"/>
                  <a:gd name="T10" fmla="*/ 2 w 6"/>
                  <a:gd name="T11" fmla="*/ 0 h 2"/>
                  <a:gd name="T12" fmla="*/ 0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0" y="0"/>
                    </a:moveTo>
                    <a:lnTo>
                      <a:pt x="2" y="0"/>
                    </a:lnTo>
                    <a:lnTo>
                      <a:pt x="4" y="2"/>
                    </a:lnTo>
                    <a:lnTo>
                      <a:pt x="6"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4" name="Freeform 865"/>
              <p:cNvSpPr>
                <a:spLocks/>
              </p:cNvSpPr>
              <p:nvPr/>
            </p:nvSpPr>
            <p:spPr bwMode="auto">
              <a:xfrm>
                <a:off x="10516" y="3481"/>
                <a:ext cx="34" cy="18"/>
              </a:xfrm>
              <a:custGeom>
                <a:avLst/>
                <a:gdLst>
                  <a:gd name="T0" fmla="*/ 22 w 34"/>
                  <a:gd name="T1" fmla="*/ 3 h 18"/>
                  <a:gd name="T2" fmla="*/ 13 w 34"/>
                  <a:gd name="T3" fmla="*/ 3 h 18"/>
                  <a:gd name="T4" fmla="*/ 9 w 34"/>
                  <a:gd name="T5" fmla="*/ 4 h 18"/>
                  <a:gd name="T6" fmla="*/ 9 w 34"/>
                  <a:gd name="T7" fmla="*/ 5 h 18"/>
                  <a:gd name="T8" fmla="*/ 0 w 34"/>
                  <a:gd name="T9" fmla="*/ 8 h 18"/>
                  <a:gd name="T10" fmla="*/ 0 w 34"/>
                  <a:gd name="T11" fmla="*/ 13 h 18"/>
                  <a:gd name="T12" fmla="*/ 3 w 34"/>
                  <a:gd name="T13" fmla="*/ 15 h 18"/>
                  <a:gd name="T14" fmla="*/ 13 w 34"/>
                  <a:gd name="T15" fmla="*/ 16 h 18"/>
                  <a:gd name="T16" fmla="*/ 15 w 34"/>
                  <a:gd name="T17" fmla="*/ 18 h 18"/>
                  <a:gd name="T18" fmla="*/ 15 w 34"/>
                  <a:gd name="T19" fmla="*/ 18 h 18"/>
                  <a:gd name="T20" fmla="*/ 17 w 34"/>
                  <a:gd name="T21" fmla="*/ 15 h 18"/>
                  <a:gd name="T22" fmla="*/ 22 w 34"/>
                  <a:gd name="T23" fmla="*/ 15 h 18"/>
                  <a:gd name="T24" fmla="*/ 28 w 34"/>
                  <a:gd name="T25" fmla="*/ 13 h 18"/>
                  <a:gd name="T26" fmla="*/ 32 w 34"/>
                  <a:gd name="T27" fmla="*/ 6 h 18"/>
                  <a:gd name="T28" fmla="*/ 34 w 34"/>
                  <a:gd name="T29" fmla="*/ 5 h 18"/>
                  <a:gd name="T30" fmla="*/ 34 w 34"/>
                  <a:gd name="T31" fmla="*/ 2 h 18"/>
                  <a:gd name="T32" fmla="*/ 30 w 34"/>
                  <a:gd name="T33" fmla="*/ 2 h 18"/>
                  <a:gd name="T34" fmla="*/ 28 w 34"/>
                  <a:gd name="T35" fmla="*/ 0 h 18"/>
                  <a:gd name="T36" fmla="*/ 28 w 34"/>
                  <a:gd name="T37" fmla="*/ 2 h 18"/>
                  <a:gd name="T38" fmla="*/ 28 w 34"/>
                  <a:gd name="T39" fmla="*/ 2 h 18"/>
                  <a:gd name="T40" fmla="*/ 24 w 34"/>
                  <a:gd name="T41" fmla="*/ 2 h 18"/>
                  <a:gd name="T42" fmla="*/ 22 w 34"/>
                  <a:gd name="T43" fmla="*/ 3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18"/>
                  <a:gd name="T68" fmla="*/ 34 w 34"/>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18">
                    <a:moveTo>
                      <a:pt x="22" y="3"/>
                    </a:moveTo>
                    <a:lnTo>
                      <a:pt x="13" y="3"/>
                    </a:lnTo>
                    <a:lnTo>
                      <a:pt x="9" y="4"/>
                    </a:lnTo>
                    <a:lnTo>
                      <a:pt x="9" y="5"/>
                    </a:lnTo>
                    <a:lnTo>
                      <a:pt x="0" y="8"/>
                    </a:lnTo>
                    <a:lnTo>
                      <a:pt x="0" y="13"/>
                    </a:lnTo>
                    <a:lnTo>
                      <a:pt x="3" y="15"/>
                    </a:lnTo>
                    <a:lnTo>
                      <a:pt x="13" y="16"/>
                    </a:lnTo>
                    <a:lnTo>
                      <a:pt x="15" y="18"/>
                    </a:lnTo>
                    <a:lnTo>
                      <a:pt x="17" y="15"/>
                    </a:lnTo>
                    <a:lnTo>
                      <a:pt x="22" y="15"/>
                    </a:lnTo>
                    <a:lnTo>
                      <a:pt x="28" y="13"/>
                    </a:lnTo>
                    <a:lnTo>
                      <a:pt x="32" y="6"/>
                    </a:lnTo>
                    <a:lnTo>
                      <a:pt x="34" y="5"/>
                    </a:lnTo>
                    <a:lnTo>
                      <a:pt x="34" y="2"/>
                    </a:lnTo>
                    <a:lnTo>
                      <a:pt x="30" y="2"/>
                    </a:lnTo>
                    <a:lnTo>
                      <a:pt x="28" y="0"/>
                    </a:lnTo>
                    <a:lnTo>
                      <a:pt x="28" y="2"/>
                    </a:lnTo>
                    <a:lnTo>
                      <a:pt x="24" y="2"/>
                    </a:lnTo>
                    <a:lnTo>
                      <a:pt x="2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5" name="Freeform 866"/>
              <p:cNvSpPr>
                <a:spLocks/>
              </p:cNvSpPr>
              <p:nvPr/>
            </p:nvSpPr>
            <p:spPr bwMode="auto">
              <a:xfrm>
                <a:off x="10940" y="3116"/>
                <a:ext cx="12" cy="8"/>
              </a:xfrm>
              <a:custGeom>
                <a:avLst/>
                <a:gdLst>
                  <a:gd name="T0" fmla="*/ 6 w 12"/>
                  <a:gd name="T1" fmla="*/ 0 h 8"/>
                  <a:gd name="T2" fmla="*/ 4 w 12"/>
                  <a:gd name="T3" fmla="*/ 3 h 8"/>
                  <a:gd name="T4" fmla="*/ 0 w 12"/>
                  <a:gd name="T5" fmla="*/ 5 h 8"/>
                  <a:gd name="T6" fmla="*/ 0 w 12"/>
                  <a:gd name="T7" fmla="*/ 6 h 8"/>
                  <a:gd name="T8" fmla="*/ 2 w 12"/>
                  <a:gd name="T9" fmla="*/ 5 h 8"/>
                  <a:gd name="T10" fmla="*/ 4 w 12"/>
                  <a:gd name="T11" fmla="*/ 6 h 8"/>
                  <a:gd name="T12" fmla="*/ 4 w 12"/>
                  <a:gd name="T13" fmla="*/ 7 h 8"/>
                  <a:gd name="T14" fmla="*/ 6 w 12"/>
                  <a:gd name="T15" fmla="*/ 8 h 8"/>
                  <a:gd name="T16" fmla="*/ 10 w 12"/>
                  <a:gd name="T17" fmla="*/ 5 h 8"/>
                  <a:gd name="T18" fmla="*/ 12 w 12"/>
                  <a:gd name="T19" fmla="*/ 3 h 8"/>
                  <a:gd name="T20" fmla="*/ 12 w 12"/>
                  <a:gd name="T21" fmla="*/ 2 h 8"/>
                  <a:gd name="T22" fmla="*/ 10 w 12"/>
                  <a:gd name="T23" fmla="*/ 0 h 8"/>
                  <a:gd name="T24" fmla="*/ 6 w 12"/>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8"/>
                  <a:gd name="T41" fmla="*/ 12 w 12"/>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8">
                    <a:moveTo>
                      <a:pt x="6" y="0"/>
                    </a:moveTo>
                    <a:lnTo>
                      <a:pt x="4" y="3"/>
                    </a:lnTo>
                    <a:lnTo>
                      <a:pt x="0" y="5"/>
                    </a:lnTo>
                    <a:lnTo>
                      <a:pt x="0" y="6"/>
                    </a:lnTo>
                    <a:lnTo>
                      <a:pt x="2" y="5"/>
                    </a:lnTo>
                    <a:lnTo>
                      <a:pt x="4" y="6"/>
                    </a:lnTo>
                    <a:lnTo>
                      <a:pt x="4" y="7"/>
                    </a:lnTo>
                    <a:lnTo>
                      <a:pt x="6" y="8"/>
                    </a:lnTo>
                    <a:lnTo>
                      <a:pt x="10" y="5"/>
                    </a:lnTo>
                    <a:lnTo>
                      <a:pt x="12" y="3"/>
                    </a:lnTo>
                    <a:lnTo>
                      <a:pt x="12" y="2"/>
                    </a:lnTo>
                    <a:lnTo>
                      <a:pt x="1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6" name="Rectangle 867"/>
              <p:cNvSpPr>
                <a:spLocks noChangeArrowheads="1"/>
              </p:cNvSpPr>
              <p:nvPr/>
            </p:nvSpPr>
            <p:spPr bwMode="auto">
              <a:xfrm>
                <a:off x="10527" y="3544"/>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7" name="Freeform 868"/>
              <p:cNvSpPr>
                <a:spLocks/>
              </p:cNvSpPr>
              <p:nvPr/>
            </p:nvSpPr>
            <p:spPr bwMode="auto">
              <a:xfrm>
                <a:off x="10866" y="3355"/>
                <a:ext cx="36" cy="15"/>
              </a:xfrm>
              <a:custGeom>
                <a:avLst/>
                <a:gdLst>
                  <a:gd name="T0" fmla="*/ 34 w 36"/>
                  <a:gd name="T1" fmla="*/ 1 h 15"/>
                  <a:gd name="T2" fmla="*/ 32 w 36"/>
                  <a:gd name="T3" fmla="*/ 1 h 15"/>
                  <a:gd name="T4" fmla="*/ 30 w 36"/>
                  <a:gd name="T5" fmla="*/ 0 h 15"/>
                  <a:gd name="T6" fmla="*/ 25 w 36"/>
                  <a:gd name="T7" fmla="*/ 0 h 15"/>
                  <a:gd name="T8" fmla="*/ 25 w 36"/>
                  <a:gd name="T9" fmla="*/ 0 h 15"/>
                  <a:gd name="T10" fmla="*/ 21 w 36"/>
                  <a:gd name="T11" fmla="*/ 1 h 15"/>
                  <a:gd name="T12" fmla="*/ 19 w 36"/>
                  <a:gd name="T13" fmla="*/ 2 h 15"/>
                  <a:gd name="T14" fmla="*/ 15 w 36"/>
                  <a:gd name="T15" fmla="*/ 3 h 15"/>
                  <a:gd name="T16" fmla="*/ 13 w 36"/>
                  <a:gd name="T17" fmla="*/ 3 h 15"/>
                  <a:gd name="T18" fmla="*/ 8 w 36"/>
                  <a:gd name="T19" fmla="*/ 3 h 15"/>
                  <a:gd name="T20" fmla="*/ 0 w 36"/>
                  <a:gd name="T21" fmla="*/ 9 h 15"/>
                  <a:gd name="T22" fmla="*/ 2 w 36"/>
                  <a:gd name="T23" fmla="*/ 9 h 15"/>
                  <a:gd name="T24" fmla="*/ 4 w 36"/>
                  <a:gd name="T25" fmla="*/ 10 h 15"/>
                  <a:gd name="T26" fmla="*/ 4 w 36"/>
                  <a:gd name="T27" fmla="*/ 10 h 15"/>
                  <a:gd name="T28" fmla="*/ 4 w 36"/>
                  <a:gd name="T29" fmla="*/ 11 h 15"/>
                  <a:gd name="T30" fmla="*/ 6 w 36"/>
                  <a:gd name="T31" fmla="*/ 13 h 15"/>
                  <a:gd name="T32" fmla="*/ 8 w 36"/>
                  <a:gd name="T33" fmla="*/ 15 h 15"/>
                  <a:gd name="T34" fmla="*/ 13 w 36"/>
                  <a:gd name="T35" fmla="*/ 15 h 15"/>
                  <a:gd name="T36" fmla="*/ 13 w 36"/>
                  <a:gd name="T37" fmla="*/ 13 h 15"/>
                  <a:gd name="T38" fmla="*/ 17 w 36"/>
                  <a:gd name="T39" fmla="*/ 9 h 15"/>
                  <a:gd name="T40" fmla="*/ 19 w 36"/>
                  <a:gd name="T41" fmla="*/ 9 h 15"/>
                  <a:gd name="T42" fmla="*/ 23 w 36"/>
                  <a:gd name="T43" fmla="*/ 8 h 15"/>
                  <a:gd name="T44" fmla="*/ 30 w 36"/>
                  <a:gd name="T45" fmla="*/ 10 h 15"/>
                  <a:gd name="T46" fmla="*/ 34 w 36"/>
                  <a:gd name="T47" fmla="*/ 7 h 15"/>
                  <a:gd name="T48" fmla="*/ 36 w 36"/>
                  <a:gd name="T49" fmla="*/ 5 h 15"/>
                  <a:gd name="T50" fmla="*/ 36 w 36"/>
                  <a:gd name="T51" fmla="*/ 4 h 15"/>
                  <a:gd name="T52" fmla="*/ 36 w 36"/>
                  <a:gd name="T53" fmla="*/ 4 h 15"/>
                  <a:gd name="T54" fmla="*/ 34 w 36"/>
                  <a:gd name="T55" fmla="*/ 1 h 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
                  <a:gd name="T85" fmla="*/ 0 h 15"/>
                  <a:gd name="T86" fmla="*/ 36 w 36"/>
                  <a:gd name="T87" fmla="*/ 15 h 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 h="15">
                    <a:moveTo>
                      <a:pt x="34" y="1"/>
                    </a:moveTo>
                    <a:lnTo>
                      <a:pt x="32" y="1"/>
                    </a:lnTo>
                    <a:lnTo>
                      <a:pt x="30" y="0"/>
                    </a:lnTo>
                    <a:lnTo>
                      <a:pt x="25" y="0"/>
                    </a:lnTo>
                    <a:lnTo>
                      <a:pt x="21" y="1"/>
                    </a:lnTo>
                    <a:lnTo>
                      <a:pt x="19" y="2"/>
                    </a:lnTo>
                    <a:lnTo>
                      <a:pt x="15" y="3"/>
                    </a:lnTo>
                    <a:lnTo>
                      <a:pt x="13" y="3"/>
                    </a:lnTo>
                    <a:lnTo>
                      <a:pt x="8" y="3"/>
                    </a:lnTo>
                    <a:lnTo>
                      <a:pt x="0" y="9"/>
                    </a:lnTo>
                    <a:lnTo>
                      <a:pt x="2" y="9"/>
                    </a:lnTo>
                    <a:lnTo>
                      <a:pt x="4" y="10"/>
                    </a:lnTo>
                    <a:lnTo>
                      <a:pt x="4" y="11"/>
                    </a:lnTo>
                    <a:lnTo>
                      <a:pt x="6" y="13"/>
                    </a:lnTo>
                    <a:lnTo>
                      <a:pt x="8" y="15"/>
                    </a:lnTo>
                    <a:lnTo>
                      <a:pt x="13" y="15"/>
                    </a:lnTo>
                    <a:lnTo>
                      <a:pt x="13" y="13"/>
                    </a:lnTo>
                    <a:lnTo>
                      <a:pt x="17" y="9"/>
                    </a:lnTo>
                    <a:lnTo>
                      <a:pt x="19" y="9"/>
                    </a:lnTo>
                    <a:lnTo>
                      <a:pt x="23" y="8"/>
                    </a:lnTo>
                    <a:lnTo>
                      <a:pt x="30" y="10"/>
                    </a:lnTo>
                    <a:lnTo>
                      <a:pt x="34" y="7"/>
                    </a:lnTo>
                    <a:lnTo>
                      <a:pt x="36" y="5"/>
                    </a:lnTo>
                    <a:lnTo>
                      <a:pt x="36" y="4"/>
                    </a:lnTo>
                    <a:lnTo>
                      <a:pt x="3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8" name="Freeform 869"/>
              <p:cNvSpPr>
                <a:spLocks/>
              </p:cNvSpPr>
              <p:nvPr/>
            </p:nvSpPr>
            <p:spPr bwMode="auto">
              <a:xfrm>
                <a:off x="10847" y="3388"/>
                <a:ext cx="2" cy="4"/>
              </a:xfrm>
              <a:custGeom>
                <a:avLst/>
                <a:gdLst>
                  <a:gd name="T0" fmla="*/ 2 w 2"/>
                  <a:gd name="T1" fmla="*/ 0 h 4"/>
                  <a:gd name="T2" fmla="*/ 0 w 2"/>
                  <a:gd name="T3" fmla="*/ 3 h 4"/>
                  <a:gd name="T4" fmla="*/ 0 w 2"/>
                  <a:gd name="T5" fmla="*/ 4 h 4"/>
                  <a:gd name="T6" fmla="*/ 2 w 2"/>
                  <a:gd name="T7" fmla="*/ 1 h 4"/>
                  <a:gd name="T8" fmla="*/ 2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0" y="3"/>
                    </a:lnTo>
                    <a:lnTo>
                      <a:pt x="0" y="4"/>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9" name="Freeform 870"/>
              <p:cNvSpPr>
                <a:spLocks/>
              </p:cNvSpPr>
              <p:nvPr/>
            </p:nvSpPr>
            <p:spPr bwMode="auto">
              <a:xfrm>
                <a:off x="10902" y="3352"/>
                <a:ext cx="4" cy="4"/>
              </a:xfrm>
              <a:custGeom>
                <a:avLst/>
                <a:gdLst>
                  <a:gd name="T0" fmla="*/ 4 w 4"/>
                  <a:gd name="T1" fmla="*/ 4 h 4"/>
                  <a:gd name="T2" fmla="*/ 4 w 4"/>
                  <a:gd name="T3" fmla="*/ 0 h 4"/>
                  <a:gd name="T4" fmla="*/ 0 w 4"/>
                  <a:gd name="T5" fmla="*/ 4 h 4"/>
                  <a:gd name="T6" fmla="*/ 2 w 4"/>
                  <a:gd name="T7" fmla="*/ 4 h 4"/>
                  <a:gd name="T8" fmla="*/ 4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4"/>
                    </a:moveTo>
                    <a:lnTo>
                      <a:pt x="4" y="0"/>
                    </a:lnTo>
                    <a:lnTo>
                      <a:pt x="0" y="4"/>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0" name="Freeform 871"/>
              <p:cNvSpPr>
                <a:spLocks/>
              </p:cNvSpPr>
              <p:nvPr/>
            </p:nvSpPr>
            <p:spPr bwMode="auto">
              <a:xfrm>
                <a:off x="10954" y="3569"/>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1" name="Freeform 872"/>
              <p:cNvSpPr>
                <a:spLocks/>
              </p:cNvSpPr>
              <p:nvPr/>
            </p:nvSpPr>
            <p:spPr bwMode="auto">
              <a:xfrm>
                <a:off x="10832" y="3372"/>
                <a:ext cx="5" cy="3"/>
              </a:xfrm>
              <a:custGeom>
                <a:avLst/>
                <a:gdLst>
                  <a:gd name="T0" fmla="*/ 2 w 5"/>
                  <a:gd name="T1" fmla="*/ 0 h 3"/>
                  <a:gd name="T2" fmla="*/ 2 w 5"/>
                  <a:gd name="T3" fmla="*/ 1 h 3"/>
                  <a:gd name="T4" fmla="*/ 0 w 5"/>
                  <a:gd name="T5" fmla="*/ 2 h 3"/>
                  <a:gd name="T6" fmla="*/ 2 w 5"/>
                  <a:gd name="T7" fmla="*/ 3 h 3"/>
                  <a:gd name="T8" fmla="*/ 5 w 5"/>
                  <a:gd name="T9" fmla="*/ 1 h 3"/>
                  <a:gd name="T10" fmla="*/ 2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2" y="0"/>
                    </a:moveTo>
                    <a:lnTo>
                      <a:pt x="2" y="1"/>
                    </a:lnTo>
                    <a:lnTo>
                      <a:pt x="0" y="2"/>
                    </a:lnTo>
                    <a:lnTo>
                      <a:pt x="2" y="3"/>
                    </a:lnTo>
                    <a:lnTo>
                      <a:pt x="5"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2" name="Freeform 873"/>
              <p:cNvSpPr>
                <a:spLocks/>
              </p:cNvSpPr>
              <p:nvPr/>
            </p:nvSpPr>
            <p:spPr bwMode="auto">
              <a:xfrm>
                <a:off x="11079" y="3257"/>
                <a:ext cx="4" cy="1"/>
              </a:xfrm>
              <a:custGeom>
                <a:avLst/>
                <a:gdLst>
                  <a:gd name="T0" fmla="*/ 2 w 4"/>
                  <a:gd name="T1" fmla="*/ 0 h 1"/>
                  <a:gd name="T2" fmla="*/ 0 w 4"/>
                  <a:gd name="T3" fmla="*/ 1 h 1"/>
                  <a:gd name="T4" fmla="*/ 2 w 4"/>
                  <a:gd name="T5" fmla="*/ 1 h 1"/>
                  <a:gd name="T6" fmla="*/ 4 w 4"/>
                  <a:gd name="T7" fmla="*/ 1 h 1"/>
                  <a:gd name="T8" fmla="*/ 4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3" name="Freeform 874"/>
              <p:cNvSpPr>
                <a:spLocks/>
              </p:cNvSpPr>
              <p:nvPr/>
            </p:nvSpPr>
            <p:spPr bwMode="auto">
              <a:xfrm>
                <a:off x="11049" y="3537"/>
                <a:ext cx="4" cy="3"/>
              </a:xfrm>
              <a:custGeom>
                <a:avLst/>
                <a:gdLst>
                  <a:gd name="T0" fmla="*/ 2 w 4"/>
                  <a:gd name="T1" fmla="*/ 3 h 3"/>
                  <a:gd name="T2" fmla="*/ 4 w 4"/>
                  <a:gd name="T3" fmla="*/ 2 h 3"/>
                  <a:gd name="T4" fmla="*/ 4 w 4"/>
                  <a:gd name="T5" fmla="*/ 0 h 3"/>
                  <a:gd name="T6" fmla="*/ 4 w 4"/>
                  <a:gd name="T7" fmla="*/ 0 h 3"/>
                  <a:gd name="T8" fmla="*/ 4 w 4"/>
                  <a:gd name="T9" fmla="*/ 0 h 3"/>
                  <a:gd name="T10" fmla="*/ 2 w 4"/>
                  <a:gd name="T11" fmla="*/ 2 h 3"/>
                  <a:gd name="T12" fmla="*/ 2 w 4"/>
                  <a:gd name="T13" fmla="*/ 2 h 3"/>
                  <a:gd name="T14" fmla="*/ 0 w 4"/>
                  <a:gd name="T15" fmla="*/ 2 h 3"/>
                  <a:gd name="T16" fmla="*/ 2 w 4"/>
                  <a:gd name="T17" fmla="*/ 3 h 3"/>
                  <a:gd name="T18" fmla="*/ 2 w 4"/>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3"/>
                    </a:moveTo>
                    <a:lnTo>
                      <a:pt x="4" y="2"/>
                    </a:lnTo>
                    <a:lnTo>
                      <a:pt x="4" y="0"/>
                    </a:lnTo>
                    <a:lnTo>
                      <a:pt x="2" y="2"/>
                    </a:lnTo>
                    <a:lnTo>
                      <a:pt x="0" y="2"/>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4" name="Freeform 875"/>
              <p:cNvSpPr>
                <a:spLocks/>
              </p:cNvSpPr>
              <p:nvPr/>
            </p:nvSpPr>
            <p:spPr bwMode="auto">
              <a:xfrm>
                <a:off x="10839" y="3391"/>
                <a:ext cx="4" cy="3"/>
              </a:xfrm>
              <a:custGeom>
                <a:avLst/>
                <a:gdLst>
                  <a:gd name="T0" fmla="*/ 4 w 4"/>
                  <a:gd name="T1" fmla="*/ 3 h 3"/>
                  <a:gd name="T2" fmla="*/ 4 w 4"/>
                  <a:gd name="T3" fmla="*/ 1 h 3"/>
                  <a:gd name="T4" fmla="*/ 2 w 4"/>
                  <a:gd name="T5" fmla="*/ 1 h 3"/>
                  <a:gd name="T6" fmla="*/ 0 w 4"/>
                  <a:gd name="T7" fmla="*/ 0 h 3"/>
                  <a:gd name="T8" fmla="*/ 0 w 4"/>
                  <a:gd name="T9" fmla="*/ 1 h 3"/>
                  <a:gd name="T10" fmla="*/ 0 w 4"/>
                  <a:gd name="T11" fmla="*/ 3 h 3"/>
                  <a:gd name="T12" fmla="*/ 4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4" y="3"/>
                    </a:moveTo>
                    <a:lnTo>
                      <a:pt x="4" y="1"/>
                    </a:lnTo>
                    <a:lnTo>
                      <a:pt x="2" y="1"/>
                    </a:lnTo>
                    <a:lnTo>
                      <a:pt x="0" y="0"/>
                    </a:lnTo>
                    <a:lnTo>
                      <a:pt x="0" y="1"/>
                    </a:lnTo>
                    <a:lnTo>
                      <a:pt x="0"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5" name="Freeform 876"/>
              <p:cNvSpPr>
                <a:spLocks/>
              </p:cNvSpPr>
              <p:nvPr/>
            </p:nvSpPr>
            <p:spPr bwMode="auto">
              <a:xfrm>
                <a:off x="7707" y="3143"/>
                <a:ext cx="19" cy="7"/>
              </a:xfrm>
              <a:custGeom>
                <a:avLst/>
                <a:gdLst>
                  <a:gd name="T0" fmla="*/ 9 w 19"/>
                  <a:gd name="T1" fmla="*/ 4 h 7"/>
                  <a:gd name="T2" fmla="*/ 13 w 19"/>
                  <a:gd name="T3" fmla="*/ 6 h 7"/>
                  <a:gd name="T4" fmla="*/ 17 w 19"/>
                  <a:gd name="T5" fmla="*/ 6 h 7"/>
                  <a:gd name="T6" fmla="*/ 19 w 19"/>
                  <a:gd name="T7" fmla="*/ 7 h 7"/>
                  <a:gd name="T8" fmla="*/ 19 w 19"/>
                  <a:gd name="T9" fmla="*/ 6 h 7"/>
                  <a:gd name="T10" fmla="*/ 17 w 19"/>
                  <a:gd name="T11" fmla="*/ 2 h 7"/>
                  <a:gd name="T12" fmla="*/ 15 w 19"/>
                  <a:gd name="T13" fmla="*/ 2 h 7"/>
                  <a:gd name="T14" fmla="*/ 11 w 19"/>
                  <a:gd name="T15" fmla="*/ 0 h 7"/>
                  <a:gd name="T16" fmla="*/ 9 w 19"/>
                  <a:gd name="T17" fmla="*/ 0 h 7"/>
                  <a:gd name="T18" fmla="*/ 0 w 19"/>
                  <a:gd name="T19" fmla="*/ 2 h 7"/>
                  <a:gd name="T20" fmla="*/ 0 w 19"/>
                  <a:gd name="T21" fmla="*/ 3 h 7"/>
                  <a:gd name="T22" fmla="*/ 3 w 19"/>
                  <a:gd name="T23" fmla="*/ 4 h 7"/>
                  <a:gd name="T24" fmla="*/ 9 w 19"/>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7"/>
                  <a:gd name="T41" fmla="*/ 19 w 1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7">
                    <a:moveTo>
                      <a:pt x="9" y="4"/>
                    </a:moveTo>
                    <a:lnTo>
                      <a:pt x="13" y="6"/>
                    </a:lnTo>
                    <a:lnTo>
                      <a:pt x="17" y="6"/>
                    </a:lnTo>
                    <a:lnTo>
                      <a:pt x="19" y="7"/>
                    </a:lnTo>
                    <a:lnTo>
                      <a:pt x="19" y="6"/>
                    </a:lnTo>
                    <a:lnTo>
                      <a:pt x="17" y="2"/>
                    </a:lnTo>
                    <a:lnTo>
                      <a:pt x="15" y="2"/>
                    </a:lnTo>
                    <a:lnTo>
                      <a:pt x="11" y="0"/>
                    </a:lnTo>
                    <a:lnTo>
                      <a:pt x="9" y="0"/>
                    </a:lnTo>
                    <a:lnTo>
                      <a:pt x="0" y="2"/>
                    </a:lnTo>
                    <a:lnTo>
                      <a:pt x="0" y="3"/>
                    </a:lnTo>
                    <a:lnTo>
                      <a:pt x="3" y="4"/>
                    </a:lnTo>
                    <a:lnTo>
                      <a:pt x="9"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6" name="Freeform 877"/>
              <p:cNvSpPr>
                <a:spLocks/>
              </p:cNvSpPr>
              <p:nvPr/>
            </p:nvSpPr>
            <p:spPr bwMode="auto">
              <a:xfrm>
                <a:off x="7737" y="3097"/>
                <a:ext cx="6" cy="4"/>
              </a:xfrm>
              <a:custGeom>
                <a:avLst/>
                <a:gdLst>
                  <a:gd name="T0" fmla="*/ 0 w 6"/>
                  <a:gd name="T1" fmla="*/ 4 h 4"/>
                  <a:gd name="T2" fmla="*/ 6 w 6"/>
                  <a:gd name="T3" fmla="*/ 3 h 4"/>
                  <a:gd name="T4" fmla="*/ 6 w 6"/>
                  <a:gd name="T5" fmla="*/ 0 h 4"/>
                  <a:gd name="T6" fmla="*/ 6 w 6"/>
                  <a:gd name="T7" fmla="*/ 0 h 4"/>
                  <a:gd name="T8" fmla="*/ 6 w 6"/>
                  <a:gd name="T9" fmla="*/ 0 h 4"/>
                  <a:gd name="T10" fmla="*/ 6 w 6"/>
                  <a:gd name="T11" fmla="*/ 1 h 4"/>
                  <a:gd name="T12" fmla="*/ 6 w 6"/>
                  <a:gd name="T13" fmla="*/ 2 h 4"/>
                  <a:gd name="T14" fmla="*/ 4 w 6"/>
                  <a:gd name="T15" fmla="*/ 2 h 4"/>
                  <a:gd name="T16" fmla="*/ 4 w 6"/>
                  <a:gd name="T17" fmla="*/ 2 h 4"/>
                  <a:gd name="T18" fmla="*/ 2 w 6"/>
                  <a:gd name="T19" fmla="*/ 2 h 4"/>
                  <a:gd name="T20" fmla="*/ 2 w 6"/>
                  <a:gd name="T21" fmla="*/ 2 h 4"/>
                  <a:gd name="T22" fmla="*/ 2 w 6"/>
                  <a:gd name="T23" fmla="*/ 2 h 4"/>
                  <a:gd name="T24" fmla="*/ 2 w 6"/>
                  <a:gd name="T25" fmla="*/ 2 h 4"/>
                  <a:gd name="T26" fmla="*/ 2 w 6"/>
                  <a:gd name="T27" fmla="*/ 2 h 4"/>
                  <a:gd name="T28" fmla="*/ 2 w 6"/>
                  <a:gd name="T29" fmla="*/ 3 h 4"/>
                  <a:gd name="T30" fmla="*/ 0 w 6"/>
                  <a:gd name="T31" fmla="*/ 2 h 4"/>
                  <a:gd name="T32" fmla="*/ 0 w 6"/>
                  <a:gd name="T33" fmla="*/ 3 h 4"/>
                  <a:gd name="T34" fmla="*/ 0 w 6"/>
                  <a:gd name="T35" fmla="*/ 3 h 4"/>
                  <a:gd name="T36" fmla="*/ 0 w 6"/>
                  <a:gd name="T37" fmla="*/ 3 h 4"/>
                  <a:gd name="T38" fmla="*/ 0 w 6"/>
                  <a:gd name="T39" fmla="*/ 3 h 4"/>
                  <a:gd name="T40" fmla="*/ 0 w 6"/>
                  <a:gd name="T41" fmla="*/ 3 h 4"/>
                  <a:gd name="T42" fmla="*/ 0 w 6"/>
                  <a:gd name="T43" fmla="*/ 4 h 4"/>
                  <a:gd name="T44" fmla="*/ 0 w 6"/>
                  <a:gd name="T45" fmla="*/ 4 h 4"/>
                  <a:gd name="T46" fmla="*/ 0 w 6"/>
                  <a:gd name="T47" fmla="*/ 4 h 4"/>
                  <a:gd name="T48" fmla="*/ 0 w 6"/>
                  <a:gd name="T49" fmla="*/ 4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4"/>
                  <a:gd name="T77" fmla="*/ 6 w 6"/>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4">
                    <a:moveTo>
                      <a:pt x="0" y="4"/>
                    </a:moveTo>
                    <a:lnTo>
                      <a:pt x="6" y="3"/>
                    </a:lnTo>
                    <a:lnTo>
                      <a:pt x="6" y="0"/>
                    </a:lnTo>
                    <a:lnTo>
                      <a:pt x="6" y="1"/>
                    </a:lnTo>
                    <a:lnTo>
                      <a:pt x="6" y="2"/>
                    </a:lnTo>
                    <a:lnTo>
                      <a:pt x="4" y="2"/>
                    </a:lnTo>
                    <a:lnTo>
                      <a:pt x="2" y="2"/>
                    </a:lnTo>
                    <a:lnTo>
                      <a:pt x="2" y="3"/>
                    </a:lnTo>
                    <a:lnTo>
                      <a:pt x="0"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7" name="Freeform 878"/>
              <p:cNvSpPr>
                <a:spLocks/>
              </p:cNvSpPr>
              <p:nvPr/>
            </p:nvSpPr>
            <p:spPr bwMode="auto">
              <a:xfrm>
                <a:off x="7750" y="3103"/>
                <a:ext cx="4" cy="4"/>
              </a:xfrm>
              <a:custGeom>
                <a:avLst/>
                <a:gdLst>
                  <a:gd name="T0" fmla="*/ 4 w 4"/>
                  <a:gd name="T1" fmla="*/ 0 h 4"/>
                  <a:gd name="T2" fmla="*/ 4 w 4"/>
                  <a:gd name="T3" fmla="*/ 0 h 4"/>
                  <a:gd name="T4" fmla="*/ 4 w 4"/>
                  <a:gd name="T5" fmla="*/ 0 h 4"/>
                  <a:gd name="T6" fmla="*/ 2 w 4"/>
                  <a:gd name="T7" fmla="*/ 0 h 4"/>
                  <a:gd name="T8" fmla="*/ 2 w 4"/>
                  <a:gd name="T9" fmla="*/ 0 h 4"/>
                  <a:gd name="T10" fmla="*/ 0 w 4"/>
                  <a:gd name="T11" fmla="*/ 4 h 4"/>
                  <a:gd name="T12" fmla="*/ 2 w 4"/>
                  <a:gd name="T13" fmla="*/ 4 h 4"/>
                  <a:gd name="T14" fmla="*/ 2 w 4"/>
                  <a:gd name="T15" fmla="*/ 2 h 4"/>
                  <a:gd name="T16" fmla="*/ 4 w 4"/>
                  <a:gd name="T17" fmla="*/ 0 h 4"/>
                  <a:gd name="T18" fmla="*/ 4 w 4"/>
                  <a:gd name="T19" fmla="*/ 0 h 4"/>
                  <a:gd name="T20" fmla="*/ 4 w 4"/>
                  <a:gd name="T21" fmla="*/ 0 h 4"/>
                  <a:gd name="T22" fmla="*/ 2 w 4"/>
                  <a:gd name="T23" fmla="*/ 0 h 4"/>
                  <a:gd name="T24" fmla="*/ 2 w 4"/>
                  <a:gd name="T25" fmla="*/ 0 h 4"/>
                  <a:gd name="T26" fmla="*/ 4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4" y="0"/>
                    </a:moveTo>
                    <a:lnTo>
                      <a:pt x="4" y="0"/>
                    </a:lnTo>
                    <a:lnTo>
                      <a:pt x="2" y="0"/>
                    </a:lnTo>
                    <a:lnTo>
                      <a:pt x="0" y="4"/>
                    </a:lnTo>
                    <a:lnTo>
                      <a:pt x="2" y="4"/>
                    </a:lnTo>
                    <a:lnTo>
                      <a:pt x="2" y="2"/>
                    </a:lnTo>
                    <a:lnTo>
                      <a:pt x="4" y="0"/>
                    </a:lnTo>
                    <a:lnTo>
                      <a:pt x="2"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8" name="Freeform 879"/>
              <p:cNvSpPr>
                <a:spLocks/>
              </p:cNvSpPr>
              <p:nvPr/>
            </p:nvSpPr>
            <p:spPr bwMode="auto">
              <a:xfrm>
                <a:off x="7737" y="3095"/>
                <a:ext cx="17" cy="12"/>
              </a:xfrm>
              <a:custGeom>
                <a:avLst/>
                <a:gdLst>
                  <a:gd name="T0" fmla="*/ 17 w 17"/>
                  <a:gd name="T1" fmla="*/ 5 h 12"/>
                  <a:gd name="T2" fmla="*/ 17 w 17"/>
                  <a:gd name="T3" fmla="*/ 4 h 12"/>
                  <a:gd name="T4" fmla="*/ 17 w 17"/>
                  <a:gd name="T5" fmla="*/ 4 h 12"/>
                  <a:gd name="T6" fmla="*/ 17 w 17"/>
                  <a:gd name="T7" fmla="*/ 3 h 12"/>
                  <a:gd name="T8" fmla="*/ 15 w 17"/>
                  <a:gd name="T9" fmla="*/ 3 h 12"/>
                  <a:gd name="T10" fmla="*/ 15 w 17"/>
                  <a:gd name="T11" fmla="*/ 3 h 12"/>
                  <a:gd name="T12" fmla="*/ 13 w 17"/>
                  <a:gd name="T13" fmla="*/ 2 h 12"/>
                  <a:gd name="T14" fmla="*/ 13 w 17"/>
                  <a:gd name="T15" fmla="*/ 2 h 12"/>
                  <a:gd name="T16" fmla="*/ 13 w 17"/>
                  <a:gd name="T17" fmla="*/ 2 h 12"/>
                  <a:gd name="T18" fmla="*/ 13 w 17"/>
                  <a:gd name="T19" fmla="*/ 0 h 12"/>
                  <a:gd name="T20" fmla="*/ 10 w 17"/>
                  <a:gd name="T21" fmla="*/ 0 h 12"/>
                  <a:gd name="T22" fmla="*/ 8 w 17"/>
                  <a:gd name="T23" fmla="*/ 6 h 12"/>
                  <a:gd name="T24" fmla="*/ 8 w 17"/>
                  <a:gd name="T25" fmla="*/ 6 h 12"/>
                  <a:gd name="T26" fmla="*/ 6 w 17"/>
                  <a:gd name="T27" fmla="*/ 7 h 12"/>
                  <a:gd name="T28" fmla="*/ 6 w 17"/>
                  <a:gd name="T29" fmla="*/ 7 h 12"/>
                  <a:gd name="T30" fmla="*/ 6 w 17"/>
                  <a:gd name="T31" fmla="*/ 6 h 12"/>
                  <a:gd name="T32" fmla="*/ 8 w 17"/>
                  <a:gd name="T33" fmla="*/ 5 h 12"/>
                  <a:gd name="T34" fmla="*/ 8 w 17"/>
                  <a:gd name="T35" fmla="*/ 3 h 12"/>
                  <a:gd name="T36" fmla="*/ 8 w 17"/>
                  <a:gd name="T37" fmla="*/ 2 h 12"/>
                  <a:gd name="T38" fmla="*/ 8 w 17"/>
                  <a:gd name="T39" fmla="*/ 2 h 12"/>
                  <a:gd name="T40" fmla="*/ 8 w 17"/>
                  <a:gd name="T41" fmla="*/ 3 h 12"/>
                  <a:gd name="T42" fmla="*/ 8 w 17"/>
                  <a:gd name="T43" fmla="*/ 4 h 12"/>
                  <a:gd name="T44" fmla="*/ 6 w 17"/>
                  <a:gd name="T45" fmla="*/ 5 h 12"/>
                  <a:gd name="T46" fmla="*/ 4 w 17"/>
                  <a:gd name="T47" fmla="*/ 7 h 12"/>
                  <a:gd name="T48" fmla="*/ 0 w 17"/>
                  <a:gd name="T49" fmla="*/ 11 h 12"/>
                  <a:gd name="T50" fmla="*/ 0 w 17"/>
                  <a:gd name="T51" fmla="*/ 11 h 12"/>
                  <a:gd name="T52" fmla="*/ 2 w 17"/>
                  <a:gd name="T53" fmla="*/ 11 h 12"/>
                  <a:gd name="T54" fmla="*/ 2 w 17"/>
                  <a:gd name="T55" fmla="*/ 12 h 12"/>
                  <a:gd name="T56" fmla="*/ 2 w 17"/>
                  <a:gd name="T57" fmla="*/ 11 h 12"/>
                  <a:gd name="T58" fmla="*/ 8 w 17"/>
                  <a:gd name="T59" fmla="*/ 7 h 12"/>
                  <a:gd name="T60" fmla="*/ 8 w 17"/>
                  <a:gd name="T61" fmla="*/ 7 h 12"/>
                  <a:gd name="T62" fmla="*/ 4 w 17"/>
                  <a:gd name="T63" fmla="*/ 12 h 12"/>
                  <a:gd name="T64" fmla="*/ 6 w 17"/>
                  <a:gd name="T65" fmla="*/ 11 h 12"/>
                  <a:gd name="T66" fmla="*/ 8 w 17"/>
                  <a:gd name="T67" fmla="*/ 11 h 12"/>
                  <a:gd name="T68" fmla="*/ 8 w 17"/>
                  <a:gd name="T69" fmla="*/ 11 h 12"/>
                  <a:gd name="T70" fmla="*/ 13 w 17"/>
                  <a:gd name="T71" fmla="*/ 6 h 12"/>
                  <a:gd name="T72" fmla="*/ 13 w 17"/>
                  <a:gd name="T73" fmla="*/ 7 h 12"/>
                  <a:gd name="T74" fmla="*/ 15 w 17"/>
                  <a:gd name="T75" fmla="*/ 6 h 12"/>
                  <a:gd name="T76" fmla="*/ 15 w 17"/>
                  <a:gd name="T77" fmla="*/ 6 h 12"/>
                  <a:gd name="T78" fmla="*/ 15 w 17"/>
                  <a:gd name="T79" fmla="*/ 6 h 12"/>
                  <a:gd name="T80" fmla="*/ 15 w 17"/>
                  <a:gd name="T81" fmla="*/ 4 h 12"/>
                  <a:gd name="T82" fmla="*/ 15 w 17"/>
                  <a:gd name="T83" fmla="*/ 4 h 12"/>
                  <a:gd name="T84" fmla="*/ 15 w 17"/>
                  <a:gd name="T85" fmla="*/ 4 h 12"/>
                  <a:gd name="T86" fmla="*/ 13 w 17"/>
                  <a:gd name="T87" fmla="*/ 10 h 12"/>
                  <a:gd name="T88" fmla="*/ 13 w 17"/>
                  <a:gd name="T89" fmla="*/ 11 h 12"/>
                  <a:gd name="T90" fmla="*/ 13 w 17"/>
                  <a:gd name="T91" fmla="*/ 10 h 12"/>
                  <a:gd name="T92" fmla="*/ 17 w 17"/>
                  <a:gd name="T93" fmla="*/ 5 h 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
                  <a:gd name="T142" fmla="*/ 0 h 12"/>
                  <a:gd name="T143" fmla="*/ 17 w 17"/>
                  <a:gd name="T144" fmla="*/ 12 h 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 h="12">
                    <a:moveTo>
                      <a:pt x="17" y="5"/>
                    </a:moveTo>
                    <a:lnTo>
                      <a:pt x="17" y="5"/>
                    </a:lnTo>
                    <a:lnTo>
                      <a:pt x="17" y="4"/>
                    </a:lnTo>
                    <a:lnTo>
                      <a:pt x="17" y="3"/>
                    </a:lnTo>
                    <a:lnTo>
                      <a:pt x="15" y="3"/>
                    </a:lnTo>
                    <a:lnTo>
                      <a:pt x="13" y="3"/>
                    </a:lnTo>
                    <a:lnTo>
                      <a:pt x="13" y="2"/>
                    </a:lnTo>
                    <a:lnTo>
                      <a:pt x="10" y="2"/>
                    </a:lnTo>
                    <a:lnTo>
                      <a:pt x="13" y="0"/>
                    </a:lnTo>
                    <a:lnTo>
                      <a:pt x="10" y="0"/>
                    </a:lnTo>
                    <a:lnTo>
                      <a:pt x="8" y="6"/>
                    </a:lnTo>
                    <a:lnTo>
                      <a:pt x="6" y="7"/>
                    </a:lnTo>
                    <a:lnTo>
                      <a:pt x="6" y="6"/>
                    </a:lnTo>
                    <a:lnTo>
                      <a:pt x="8" y="5"/>
                    </a:lnTo>
                    <a:lnTo>
                      <a:pt x="8" y="4"/>
                    </a:lnTo>
                    <a:lnTo>
                      <a:pt x="8" y="3"/>
                    </a:lnTo>
                    <a:lnTo>
                      <a:pt x="8" y="2"/>
                    </a:lnTo>
                    <a:lnTo>
                      <a:pt x="8" y="3"/>
                    </a:lnTo>
                    <a:lnTo>
                      <a:pt x="8" y="4"/>
                    </a:lnTo>
                    <a:lnTo>
                      <a:pt x="8" y="5"/>
                    </a:lnTo>
                    <a:lnTo>
                      <a:pt x="6" y="5"/>
                    </a:lnTo>
                    <a:lnTo>
                      <a:pt x="4" y="7"/>
                    </a:lnTo>
                    <a:lnTo>
                      <a:pt x="0" y="10"/>
                    </a:lnTo>
                    <a:lnTo>
                      <a:pt x="0" y="11"/>
                    </a:lnTo>
                    <a:lnTo>
                      <a:pt x="2" y="11"/>
                    </a:lnTo>
                    <a:lnTo>
                      <a:pt x="2" y="12"/>
                    </a:lnTo>
                    <a:lnTo>
                      <a:pt x="2" y="11"/>
                    </a:lnTo>
                    <a:lnTo>
                      <a:pt x="8" y="7"/>
                    </a:lnTo>
                    <a:lnTo>
                      <a:pt x="4" y="12"/>
                    </a:lnTo>
                    <a:lnTo>
                      <a:pt x="6" y="11"/>
                    </a:lnTo>
                    <a:lnTo>
                      <a:pt x="8" y="11"/>
                    </a:lnTo>
                    <a:lnTo>
                      <a:pt x="13" y="6"/>
                    </a:lnTo>
                    <a:lnTo>
                      <a:pt x="13" y="7"/>
                    </a:lnTo>
                    <a:lnTo>
                      <a:pt x="10" y="11"/>
                    </a:lnTo>
                    <a:lnTo>
                      <a:pt x="15" y="6"/>
                    </a:lnTo>
                    <a:lnTo>
                      <a:pt x="15" y="4"/>
                    </a:lnTo>
                    <a:lnTo>
                      <a:pt x="17" y="4"/>
                    </a:lnTo>
                    <a:lnTo>
                      <a:pt x="13" y="10"/>
                    </a:lnTo>
                    <a:lnTo>
                      <a:pt x="13" y="11"/>
                    </a:lnTo>
                    <a:lnTo>
                      <a:pt x="13" y="10"/>
                    </a:lnTo>
                    <a:lnTo>
                      <a:pt x="1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9" name="Freeform 880"/>
              <p:cNvSpPr>
                <a:spLocks/>
              </p:cNvSpPr>
              <p:nvPr/>
            </p:nvSpPr>
            <p:spPr bwMode="auto">
              <a:xfrm>
                <a:off x="11064" y="3525"/>
                <a:ext cx="2" cy="0"/>
              </a:xfrm>
              <a:custGeom>
                <a:avLst/>
                <a:gdLst>
                  <a:gd name="T0" fmla="*/ 0 w 2"/>
                  <a:gd name="T1" fmla="*/ 0 w 2"/>
                  <a:gd name="T2" fmla="*/ 0 w 2"/>
                  <a:gd name="T3" fmla="*/ 2 w 2"/>
                  <a:gd name="T4" fmla="*/ 2 w 2"/>
                  <a:gd name="T5" fmla="*/ 2 w 2"/>
                  <a:gd name="T6" fmla="*/ 2 w 2"/>
                  <a:gd name="T7" fmla="*/ 0 w 2"/>
                  <a:gd name="T8" fmla="*/ 0 60000 65536"/>
                  <a:gd name="T9" fmla="*/ 0 60000 65536"/>
                  <a:gd name="T10" fmla="*/ 0 60000 65536"/>
                  <a:gd name="T11" fmla="*/ 0 60000 65536"/>
                  <a:gd name="T12" fmla="*/ 0 60000 65536"/>
                  <a:gd name="T13" fmla="*/ 0 60000 65536"/>
                  <a:gd name="T14" fmla="*/ 0 60000 65536"/>
                  <a:gd name="T15" fmla="*/ 0 60000 65536"/>
                  <a:gd name="T16" fmla="*/ 0 w 2"/>
                  <a:gd name="T17" fmla="*/ 2 w 2"/>
                </a:gdLst>
                <a:ahLst/>
                <a:cxnLst>
                  <a:cxn ang="T8">
                    <a:pos x="T0" y="0"/>
                  </a:cxn>
                  <a:cxn ang="T9">
                    <a:pos x="T1" y="0"/>
                  </a:cxn>
                  <a:cxn ang="T10">
                    <a:pos x="T2" y="0"/>
                  </a:cxn>
                  <a:cxn ang="T11">
                    <a:pos x="T3" y="0"/>
                  </a:cxn>
                  <a:cxn ang="T12">
                    <a:pos x="T4" y="0"/>
                  </a:cxn>
                  <a:cxn ang="T13">
                    <a:pos x="T5" y="0"/>
                  </a:cxn>
                  <a:cxn ang="T14">
                    <a:pos x="T6" y="0"/>
                  </a:cxn>
                  <a:cxn ang="T15">
                    <a:pos x="T7" y="0"/>
                  </a:cxn>
                </a:cxnLst>
                <a:rect l="T16" t="0" r="T17" b="0"/>
                <a:pathLst>
                  <a:path w="2">
                    <a:moveTo>
                      <a:pt x="0" y="0"/>
                    </a:moveTo>
                    <a:lnTo>
                      <a:pt x="0"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0" name="Freeform 881"/>
              <p:cNvSpPr>
                <a:spLocks/>
              </p:cNvSpPr>
              <p:nvPr/>
            </p:nvSpPr>
            <p:spPr bwMode="auto">
              <a:xfrm>
                <a:off x="11058" y="3484"/>
                <a:ext cx="2" cy="0"/>
              </a:xfrm>
              <a:custGeom>
                <a:avLst/>
                <a:gdLst>
                  <a:gd name="T0" fmla="*/ 2 w 2"/>
                  <a:gd name="T1" fmla="*/ 0 w 2"/>
                  <a:gd name="T2" fmla="*/ 0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1" name="Freeform 882"/>
              <p:cNvSpPr>
                <a:spLocks/>
              </p:cNvSpPr>
              <p:nvPr/>
            </p:nvSpPr>
            <p:spPr bwMode="auto">
              <a:xfrm>
                <a:off x="11062" y="3250"/>
                <a:ext cx="13" cy="8"/>
              </a:xfrm>
              <a:custGeom>
                <a:avLst/>
                <a:gdLst>
                  <a:gd name="T0" fmla="*/ 10 w 13"/>
                  <a:gd name="T1" fmla="*/ 0 h 8"/>
                  <a:gd name="T2" fmla="*/ 10 w 13"/>
                  <a:gd name="T3" fmla="*/ 0 h 8"/>
                  <a:gd name="T4" fmla="*/ 8 w 13"/>
                  <a:gd name="T5" fmla="*/ 0 h 8"/>
                  <a:gd name="T6" fmla="*/ 8 w 13"/>
                  <a:gd name="T7" fmla="*/ 2 h 8"/>
                  <a:gd name="T8" fmla="*/ 0 w 13"/>
                  <a:gd name="T9" fmla="*/ 7 h 8"/>
                  <a:gd name="T10" fmla="*/ 2 w 13"/>
                  <a:gd name="T11" fmla="*/ 8 h 8"/>
                  <a:gd name="T12" fmla="*/ 13 w 13"/>
                  <a:gd name="T13" fmla="*/ 1 h 8"/>
                  <a:gd name="T14" fmla="*/ 13 w 13"/>
                  <a:gd name="T15" fmla="*/ 0 h 8"/>
                  <a:gd name="T16" fmla="*/ 10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0" y="0"/>
                    </a:moveTo>
                    <a:lnTo>
                      <a:pt x="10" y="0"/>
                    </a:lnTo>
                    <a:lnTo>
                      <a:pt x="8" y="0"/>
                    </a:lnTo>
                    <a:lnTo>
                      <a:pt x="8" y="2"/>
                    </a:lnTo>
                    <a:lnTo>
                      <a:pt x="0" y="7"/>
                    </a:lnTo>
                    <a:lnTo>
                      <a:pt x="2" y="8"/>
                    </a:lnTo>
                    <a:lnTo>
                      <a:pt x="13" y="1"/>
                    </a:lnTo>
                    <a:lnTo>
                      <a:pt x="13" y="0"/>
                    </a:lnTo>
                    <a:lnTo>
                      <a:pt x="1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2" name="Freeform 883"/>
              <p:cNvSpPr>
                <a:spLocks/>
              </p:cNvSpPr>
              <p:nvPr/>
            </p:nvSpPr>
            <p:spPr bwMode="auto">
              <a:xfrm>
                <a:off x="11066" y="3499"/>
                <a:ext cx="2" cy="1"/>
              </a:xfrm>
              <a:custGeom>
                <a:avLst/>
                <a:gdLst>
                  <a:gd name="T0" fmla="*/ 0 w 2"/>
                  <a:gd name="T1" fmla="*/ 1 h 1"/>
                  <a:gd name="T2" fmla="*/ 2 w 2"/>
                  <a:gd name="T3" fmla="*/ 0 h 1"/>
                  <a:gd name="T4" fmla="*/ 2 w 2"/>
                  <a:gd name="T5" fmla="*/ 0 h 1"/>
                  <a:gd name="T6" fmla="*/ 0 w 2"/>
                  <a:gd name="T7" fmla="*/ 1 h 1"/>
                  <a:gd name="T8" fmla="*/ 0 w 2"/>
                  <a:gd name="T9" fmla="*/ 1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3" name="Freeform 884"/>
              <p:cNvSpPr>
                <a:spLocks/>
              </p:cNvSpPr>
              <p:nvPr/>
            </p:nvSpPr>
            <p:spPr bwMode="auto">
              <a:xfrm>
                <a:off x="11384" y="3121"/>
                <a:ext cx="2" cy="2"/>
              </a:xfrm>
              <a:custGeom>
                <a:avLst/>
                <a:gdLst>
                  <a:gd name="T0" fmla="*/ 0 w 2"/>
                  <a:gd name="T1" fmla="*/ 0 h 2"/>
                  <a:gd name="T2" fmla="*/ 2 w 2"/>
                  <a:gd name="T3" fmla="*/ 2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4" name="Freeform 885"/>
              <p:cNvSpPr>
                <a:spLocks/>
              </p:cNvSpPr>
              <p:nvPr/>
            </p:nvSpPr>
            <p:spPr bwMode="auto">
              <a:xfrm>
                <a:off x="7800" y="3443"/>
                <a:ext cx="6" cy="4"/>
              </a:xfrm>
              <a:custGeom>
                <a:avLst/>
                <a:gdLst>
                  <a:gd name="T0" fmla="*/ 4 w 6"/>
                  <a:gd name="T1" fmla="*/ 3 h 4"/>
                  <a:gd name="T2" fmla="*/ 4 w 6"/>
                  <a:gd name="T3" fmla="*/ 4 h 4"/>
                  <a:gd name="T4" fmla="*/ 6 w 6"/>
                  <a:gd name="T5" fmla="*/ 4 h 4"/>
                  <a:gd name="T6" fmla="*/ 6 w 6"/>
                  <a:gd name="T7" fmla="*/ 4 h 4"/>
                  <a:gd name="T8" fmla="*/ 6 w 6"/>
                  <a:gd name="T9" fmla="*/ 3 h 4"/>
                  <a:gd name="T10" fmla="*/ 6 w 6"/>
                  <a:gd name="T11" fmla="*/ 3 h 4"/>
                  <a:gd name="T12" fmla="*/ 0 w 6"/>
                  <a:gd name="T13" fmla="*/ 0 h 4"/>
                  <a:gd name="T14" fmla="*/ 0 w 6"/>
                  <a:gd name="T15" fmla="*/ 0 h 4"/>
                  <a:gd name="T16" fmla="*/ 4 w 6"/>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3"/>
                    </a:moveTo>
                    <a:lnTo>
                      <a:pt x="4" y="4"/>
                    </a:lnTo>
                    <a:lnTo>
                      <a:pt x="6" y="4"/>
                    </a:lnTo>
                    <a:lnTo>
                      <a:pt x="6" y="3"/>
                    </a:lnTo>
                    <a:lnTo>
                      <a:pt x="0" y="0"/>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5" name="Freeform 886"/>
              <p:cNvSpPr>
                <a:spLocks/>
              </p:cNvSpPr>
              <p:nvPr/>
            </p:nvSpPr>
            <p:spPr bwMode="auto">
              <a:xfrm>
                <a:off x="7794" y="3347"/>
                <a:ext cx="6" cy="1"/>
              </a:xfrm>
              <a:custGeom>
                <a:avLst/>
                <a:gdLst>
                  <a:gd name="T0" fmla="*/ 6 w 6"/>
                  <a:gd name="T1" fmla="*/ 0 h 1"/>
                  <a:gd name="T2" fmla="*/ 6 w 6"/>
                  <a:gd name="T3" fmla="*/ 0 h 1"/>
                  <a:gd name="T4" fmla="*/ 0 w 6"/>
                  <a:gd name="T5" fmla="*/ 1 h 1"/>
                  <a:gd name="T6" fmla="*/ 0 w 6"/>
                  <a:gd name="T7" fmla="*/ 1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6" name="Freeform 887"/>
              <p:cNvSpPr>
                <a:spLocks/>
              </p:cNvSpPr>
              <p:nvPr/>
            </p:nvSpPr>
            <p:spPr bwMode="auto">
              <a:xfrm>
                <a:off x="7800" y="3338"/>
                <a:ext cx="4" cy="8"/>
              </a:xfrm>
              <a:custGeom>
                <a:avLst/>
                <a:gdLst>
                  <a:gd name="T0" fmla="*/ 0 w 4"/>
                  <a:gd name="T1" fmla="*/ 8 h 8"/>
                  <a:gd name="T2" fmla="*/ 0 w 4"/>
                  <a:gd name="T3" fmla="*/ 8 h 8"/>
                  <a:gd name="T4" fmla="*/ 4 w 4"/>
                  <a:gd name="T5" fmla="*/ 8 h 8"/>
                  <a:gd name="T6" fmla="*/ 4 w 4"/>
                  <a:gd name="T7" fmla="*/ 4 h 8"/>
                  <a:gd name="T8" fmla="*/ 2 w 4"/>
                  <a:gd name="T9" fmla="*/ 0 h 8"/>
                  <a:gd name="T10" fmla="*/ 0 w 4"/>
                  <a:gd name="T11" fmla="*/ 0 h 8"/>
                  <a:gd name="T12" fmla="*/ 4 w 4"/>
                  <a:gd name="T13" fmla="*/ 4 h 8"/>
                  <a:gd name="T14" fmla="*/ 2 w 4"/>
                  <a:gd name="T15" fmla="*/ 8 h 8"/>
                  <a:gd name="T16" fmla="*/ 0 w 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8"/>
                  <a:gd name="T29" fmla="*/ 4 w 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8">
                    <a:moveTo>
                      <a:pt x="0" y="8"/>
                    </a:moveTo>
                    <a:lnTo>
                      <a:pt x="0" y="8"/>
                    </a:lnTo>
                    <a:lnTo>
                      <a:pt x="4" y="8"/>
                    </a:lnTo>
                    <a:lnTo>
                      <a:pt x="4" y="4"/>
                    </a:lnTo>
                    <a:lnTo>
                      <a:pt x="2" y="0"/>
                    </a:lnTo>
                    <a:lnTo>
                      <a:pt x="0" y="0"/>
                    </a:lnTo>
                    <a:lnTo>
                      <a:pt x="4" y="4"/>
                    </a:lnTo>
                    <a:lnTo>
                      <a:pt x="2" y="8"/>
                    </a:lnTo>
                    <a:lnTo>
                      <a:pt x="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7" name="Freeform 888"/>
              <p:cNvSpPr>
                <a:spLocks/>
              </p:cNvSpPr>
              <p:nvPr/>
            </p:nvSpPr>
            <p:spPr bwMode="auto">
              <a:xfrm>
                <a:off x="7808" y="3454"/>
                <a:ext cx="5" cy="5"/>
              </a:xfrm>
              <a:custGeom>
                <a:avLst/>
                <a:gdLst>
                  <a:gd name="T0" fmla="*/ 5 w 5"/>
                  <a:gd name="T1" fmla="*/ 4 h 5"/>
                  <a:gd name="T2" fmla="*/ 5 w 5"/>
                  <a:gd name="T3" fmla="*/ 5 h 5"/>
                  <a:gd name="T4" fmla="*/ 5 w 5"/>
                  <a:gd name="T5" fmla="*/ 4 h 5"/>
                  <a:gd name="T6" fmla="*/ 5 w 5"/>
                  <a:gd name="T7" fmla="*/ 2 h 5"/>
                  <a:gd name="T8" fmla="*/ 3 w 5"/>
                  <a:gd name="T9" fmla="*/ 2 h 5"/>
                  <a:gd name="T10" fmla="*/ 0 w 5"/>
                  <a:gd name="T11" fmla="*/ 0 h 5"/>
                  <a:gd name="T12" fmla="*/ 3 w 5"/>
                  <a:gd name="T13" fmla="*/ 2 h 5"/>
                  <a:gd name="T14" fmla="*/ 5 w 5"/>
                  <a:gd name="T15" fmla="*/ 4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4"/>
                    </a:moveTo>
                    <a:lnTo>
                      <a:pt x="5" y="5"/>
                    </a:lnTo>
                    <a:lnTo>
                      <a:pt x="5" y="4"/>
                    </a:lnTo>
                    <a:lnTo>
                      <a:pt x="5" y="2"/>
                    </a:lnTo>
                    <a:lnTo>
                      <a:pt x="3" y="2"/>
                    </a:lnTo>
                    <a:lnTo>
                      <a:pt x="0" y="0"/>
                    </a:lnTo>
                    <a:lnTo>
                      <a:pt x="3" y="2"/>
                    </a:lnTo>
                    <a:lnTo>
                      <a:pt x="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8" name="Rectangle 889"/>
              <p:cNvSpPr>
                <a:spLocks noChangeArrowheads="1"/>
              </p:cNvSpPr>
              <p:nvPr/>
            </p:nvSpPr>
            <p:spPr bwMode="auto">
              <a:xfrm>
                <a:off x="7808" y="3453"/>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9" name="Freeform 890"/>
              <p:cNvSpPr>
                <a:spLocks/>
              </p:cNvSpPr>
              <p:nvPr/>
            </p:nvSpPr>
            <p:spPr bwMode="auto">
              <a:xfrm>
                <a:off x="7762" y="3438"/>
                <a:ext cx="9" cy="8"/>
              </a:xfrm>
              <a:custGeom>
                <a:avLst/>
                <a:gdLst>
                  <a:gd name="T0" fmla="*/ 4 w 9"/>
                  <a:gd name="T1" fmla="*/ 1 h 8"/>
                  <a:gd name="T2" fmla="*/ 4 w 9"/>
                  <a:gd name="T3" fmla="*/ 1 h 8"/>
                  <a:gd name="T4" fmla="*/ 2 w 9"/>
                  <a:gd name="T5" fmla="*/ 0 h 8"/>
                  <a:gd name="T6" fmla="*/ 0 w 9"/>
                  <a:gd name="T7" fmla="*/ 0 h 8"/>
                  <a:gd name="T8" fmla="*/ 2 w 9"/>
                  <a:gd name="T9" fmla="*/ 1 h 8"/>
                  <a:gd name="T10" fmla="*/ 0 w 9"/>
                  <a:gd name="T11" fmla="*/ 5 h 8"/>
                  <a:gd name="T12" fmla="*/ 0 w 9"/>
                  <a:gd name="T13" fmla="*/ 6 h 8"/>
                  <a:gd name="T14" fmla="*/ 2 w 9"/>
                  <a:gd name="T15" fmla="*/ 7 h 8"/>
                  <a:gd name="T16" fmla="*/ 4 w 9"/>
                  <a:gd name="T17" fmla="*/ 8 h 8"/>
                  <a:gd name="T18" fmla="*/ 6 w 9"/>
                  <a:gd name="T19" fmla="*/ 8 h 8"/>
                  <a:gd name="T20" fmla="*/ 6 w 9"/>
                  <a:gd name="T21" fmla="*/ 7 h 8"/>
                  <a:gd name="T22" fmla="*/ 9 w 9"/>
                  <a:gd name="T23" fmla="*/ 7 h 8"/>
                  <a:gd name="T24" fmla="*/ 9 w 9"/>
                  <a:gd name="T25" fmla="*/ 5 h 8"/>
                  <a:gd name="T26" fmla="*/ 4 w 9"/>
                  <a:gd name="T27" fmla="*/ 2 h 8"/>
                  <a:gd name="T28" fmla="*/ 4 w 9"/>
                  <a:gd name="T29" fmla="*/ 1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8"/>
                  <a:gd name="T47" fmla="*/ 9 w 9"/>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8">
                    <a:moveTo>
                      <a:pt x="4" y="1"/>
                    </a:moveTo>
                    <a:lnTo>
                      <a:pt x="4" y="1"/>
                    </a:lnTo>
                    <a:lnTo>
                      <a:pt x="2" y="0"/>
                    </a:lnTo>
                    <a:lnTo>
                      <a:pt x="0" y="0"/>
                    </a:lnTo>
                    <a:lnTo>
                      <a:pt x="2" y="1"/>
                    </a:lnTo>
                    <a:lnTo>
                      <a:pt x="0" y="5"/>
                    </a:lnTo>
                    <a:lnTo>
                      <a:pt x="0" y="6"/>
                    </a:lnTo>
                    <a:lnTo>
                      <a:pt x="2" y="7"/>
                    </a:lnTo>
                    <a:lnTo>
                      <a:pt x="4" y="8"/>
                    </a:lnTo>
                    <a:lnTo>
                      <a:pt x="6" y="8"/>
                    </a:lnTo>
                    <a:lnTo>
                      <a:pt x="6" y="7"/>
                    </a:lnTo>
                    <a:lnTo>
                      <a:pt x="9" y="7"/>
                    </a:lnTo>
                    <a:lnTo>
                      <a:pt x="9" y="5"/>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0" name="Freeform 891"/>
              <p:cNvSpPr>
                <a:spLocks/>
              </p:cNvSpPr>
              <p:nvPr/>
            </p:nvSpPr>
            <p:spPr bwMode="auto">
              <a:xfrm>
                <a:off x="7777" y="3427"/>
                <a:ext cx="4" cy="5"/>
              </a:xfrm>
              <a:custGeom>
                <a:avLst/>
                <a:gdLst>
                  <a:gd name="T0" fmla="*/ 0 w 4"/>
                  <a:gd name="T1" fmla="*/ 3 h 5"/>
                  <a:gd name="T2" fmla="*/ 2 w 4"/>
                  <a:gd name="T3" fmla="*/ 5 h 5"/>
                  <a:gd name="T4" fmla="*/ 4 w 4"/>
                  <a:gd name="T5" fmla="*/ 1 h 5"/>
                  <a:gd name="T6" fmla="*/ 4 w 4"/>
                  <a:gd name="T7" fmla="*/ 0 h 5"/>
                  <a:gd name="T8" fmla="*/ 4 w 4"/>
                  <a:gd name="T9" fmla="*/ 1 h 5"/>
                  <a:gd name="T10" fmla="*/ 4 w 4"/>
                  <a:gd name="T11" fmla="*/ 1 h 5"/>
                  <a:gd name="T12" fmla="*/ 2 w 4"/>
                  <a:gd name="T13" fmla="*/ 0 h 5"/>
                  <a:gd name="T14" fmla="*/ 2 w 4"/>
                  <a:gd name="T15" fmla="*/ 0 h 5"/>
                  <a:gd name="T16" fmla="*/ 0 w 4"/>
                  <a:gd name="T17" fmla="*/ 2 h 5"/>
                  <a:gd name="T18" fmla="*/ 0 w 4"/>
                  <a:gd name="T19" fmla="*/ 3 h 5"/>
                  <a:gd name="T20" fmla="*/ 0 w 4"/>
                  <a:gd name="T21" fmla="*/ 3 h 5"/>
                  <a:gd name="T22" fmla="*/ 0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0" y="3"/>
                    </a:moveTo>
                    <a:lnTo>
                      <a:pt x="2" y="5"/>
                    </a:lnTo>
                    <a:lnTo>
                      <a:pt x="4" y="1"/>
                    </a:lnTo>
                    <a:lnTo>
                      <a:pt x="4" y="0"/>
                    </a:lnTo>
                    <a:lnTo>
                      <a:pt x="4" y="1"/>
                    </a:lnTo>
                    <a:lnTo>
                      <a:pt x="2" y="0"/>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1" name="Freeform 892"/>
              <p:cNvSpPr>
                <a:spLocks/>
              </p:cNvSpPr>
              <p:nvPr/>
            </p:nvSpPr>
            <p:spPr bwMode="auto">
              <a:xfrm>
                <a:off x="7817" y="3447"/>
                <a:ext cx="4" cy="3"/>
              </a:xfrm>
              <a:custGeom>
                <a:avLst/>
                <a:gdLst>
                  <a:gd name="T0" fmla="*/ 4 w 4"/>
                  <a:gd name="T1" fmla="*/ 0 h 3"/>
                  <a:gd name="T2" fmla="*/ 2 w 4"/>
                  <a:gd name="T3" fmla="*/ 0 h 3"/>
                  <a:gd name="T4" fmla="*/ 2 w 4"/>
                  <a:gd name="T5" fmla="*/ 1 h 3"/>
                  <a:gd name="T6" fmla="*/ 0 w 4"/>
                  <a:gd name="T7" fmla="*/ 3 h 3"/>
                  <a:gd name="T8" fmla="*/ 2 w 4"/>
                  <a:gd name="T9" fmla="*/ 1 h 3"/>
                  <a:gd name="T10" fmla="*/ 4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0"/>
                    </a:moveTo>
                    <a:lnTo>
                      <a:pt x="2" y="0"/>
                    </a:lnTo>
                    <a:lnTo>
                      <a:pt x="2" y="1"/>
                    </a:lnTo>
                    <a:lnTo>
                      <a:pt x="0" y="3"/>
                    </a:lnTo>
                    <a:lnTo>
                      <a:pt x="2"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2" name="Freeform 893"/>
              <p:cNvSpPr>
                <a:spLocks/>
              </p:cNvSpPr>
              <p:nvPr/>
            </p:nvSpPr>
            <p:spPr bwMode="auto">
              <a:xfrm>
                <a:off x="7775" y="3439"/>
                <a:ext cx="2" cy="1"/>
              </a:xfrm>
              <a:custGeom>
                <a:avLst/>
                <a:gdLst>
                  <a:gd name="T0" fmla="*/ 0 w 2"/>
                  <a:gd name="T1" fmla="*/ 1 h 1"/>
                  <a:gd name="T2" fmla="*/ 2 w 2"/>
                  <a:gd name="T3" fmla="*/ 1 h 1"/>
                  <a:gd name="T4" fmla="*/ 2 w 2"/>
                  <a:gd name="T5" fmla="*/ 0 h 1"/>
                  <a:gd name="T6" fmla="*/ 2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3" name="Freeform 894"/>
              <p:cNvSpPr>
                <a:spLocks/>
              </p:cNvSpPr>
              <p:nvPr/>
            </p:nvSpPr>
            <p:spPr bwMode="auto">
              <a:xfrm>
                <a:off x="7792" y="3438"/>
                <a:ext cx="2" cy="5"/>
              </a:xfrm>
              <a:custGeom>
                <a:avLst/>
                <a:gdLst>
                  <a:gd name="T0" fmla="*/ 2 w 2"/>
                  <a:gd name="T1" fmla="*/ 5 h 5"/>
                  <a:gd name="T2" fmla="*/ 2 w 2"/>
                  <a:gd name="T3" fmla="*/ 1 h 5"/>
                  <a:gd name="T4" fmla="*/ 2 w 2"/>
                  <a:gd name="T5" fmla="*/ 0 h 5"/>
                  <a:gd name="T6" fmla="*/ 2 w 2"/>
                  <a:gd name="T7" fmla="*/ 0 h 5"/>
                  <a:gd name="T8" fmla="*/ 0 w 2"/>
                  <a:gd name="T9" fmla="*/ 2 h 5"/>
                  <a:gd name="T10" fmla="*/ 0 w 2"/>
                  <a:gd name="T11" fmla="*/ 4 h 5"/>
                  <a:gd name="T12" fmla="*/ 0 w 2"/>
                  <a:gd name="T13" fmla="*/ 4 h 5"/>
                  <a:gd name="T14" fmla="*/ 2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5"/>
                    </a:moveTo>
                    <a:lnTo>
                      <a:pt x="2" y="1"/>
                    </a:lnTo>
                    <a:lnTo>
                      <a:pt x="2" y="0"/>
                    </a:lnTo>
                    <a:lnTo>
                      <a:pt x="0" y="2"/>
                    </a:lnTo>
                    <a:lnTo>
                      <a:pt x="0"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4" name="Freeform 895"/>
              <p:cNvSpPr>
                <a:spLocks/>
              </p:cNvSpPr>
              <p:nvPr/>
            </p:nvSpPr>
            <p:spPr bwMode="auto">
              <a:xfrm>
                <a:off x="7874" y="3282"/>
                <a:ext cx="4" cy="2"/>
              </a:xfrm>
              <a:custGeom>
                <a:avLst/>
                <a:gdLst>
                  <a:gd name="T0" fmla="*/ 4 w 4"/>
                  <a:gd name="T1" fmla="*/ 1 h 2"/>
                  <a:gd name="T2" fmla="*/ 4 w 4"/>
                  <a:gd name="T3" fmla="*/ 2 h 2"/>
                  <a:gd name="T4" fmla="*/ 4 w 4"/>
                  <a:gd name="T5" fmla="*/ 1 h 2"/>
                  <a:gd name="T6" fmla="*/ 4 w 4"/>
                  <a:gd name="T7" fmla="*/ 1 h 2"/>
                  <a:gd name="T8" fmla="*/ 2 w 4"/>
                  <a:gd name="T9" fmla="*/ 0 h 2"/>
                  <a:gd name="T10" fmla="*/ 2 w 4"/>
                  <a:gd name="T11" fmla="*/ 0 h 2"/>
                  <a:gd name="T12" fmla="*/ 0 w 4"/>
                  <a:gd name="T13" fmla="*/ 1 h 2"/>
                  <a:gd name="T14" fmla="*/ 0 w 4"/>
                  <a:gd name="T15" fmla="*/ 1 h 2"/>
                  <a:gd name="T16" fmla="*/ 0 w 4"/>
                  <a:gd name="T17" fmla="*/ 2 h 2"/>
                  <a:gd name="T18" fmla="*/ 2 w 4"/>
                  <a:gd name="T19" fmla="*/ 1 h 2"/>
                  <a:gd name="T20" fmla="*/ 4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1"/>
                    </a:moveTo>
                    <a:lnTo>
                      <a:pt x="4" y="2"/>
                    </a:lnTo>
                    <a:lnTo>
                      <a:pt x="4" y="1"/>
                    </a:lnTo>
                    <a:lnTo>
                      <a:pt x="2" y="0"/>
                    </a:lnTo>
                    <a:lnTo>
                      <a:pt x="0" y="1"/>
                    </a:lnTo>
                    <a:lnTo>
                      <a:pt x="0" y="2"/>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5" name="Freeform 896"/>
              <p:cNvSpPr>
                <a:spLocks/>
              </p:cNvSpPr>
              <p:nvPr/>
            </p:nvSpPr>
            <p:spPr bwMode="auto">
              <a:xfrm>
                <a:off x="7842" y="3483"/>
                <a:ext cx="4" cy="1"/>
              </a:xfrm>
              <a:custGeom>
                <a:avLst/>
                <a:gdLst>
                  <a:gd name="T0" fmla="*/ 2 w 4"/>
                  <a:gd name="T1" fmla="*/ 1 h 1"/>
                  <a:gd name="T2" fmla="*/ 4 w 4"/>
                  <a:gd name="T3" fmla="*/ 1 h 1"/>
                  <a:gd name="T4" fmla="*/ 4 w 4"/>
                  <a:gd name="T5" fmla="*/ 0 h 1"/>
                  <a:gd name="T6" fmla="*/ 2 w 4"/>
                  <a:gd name="T7" fmla="*/ 0 h 1"/>
                  <a:gd name="T8" fmla="*/ 2 w 4"/>
                  <a:gd name="T9" fmla="*/ 0 h 1"/>
                  <a:gd name="T10" fmla="*/ 2 w 4"/>
                  <a:gd name="T11" fmla="*/ 0 h 1"/>
                  <a:gd name="T12" fmla="*/ 0 w 4"/>
                  <a:gd name="T13" fmla="*/ 0 h 1"/>
                  <a:gd name="T14" fmla="*/ 0 w 4"/>
                  <a:gd name="T15" fmla="*/ 0 h 1"/>
                  <a:gd name="T16" fmla="*/ 0 w 4"/>
                  <a:gd name="T17" fmla="*/ 1 h 1"/>
                  <a:gd name="T18" fmla="*/ 2 w 4"/>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
                  <a:gd name="T32" fmla="*/ 4 w 4"/>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
                    <a:moveTo>
                      <a:pt x="2" y="1"/>
                    </a:moveTo>
                    <a:lnTo>
                      <a:pt x="4" y="1"/>
                    </a:lnTo>
                    <a:lnTo>
                      <a:pt x="4" y="0"/>
                    </a:lnTo>
                    <a:lnTo>
                      <a:pt x="2" y="0"/>
                    </a:lnTo>
                    <a:lnTo>
                      <a:pt x="0" y="0"/>
                    </a:lnTo>
                    <a:lnTo>
                      <a:pt x="0"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6" name="Freeform 897"/>
              <p:cNvSpPr>
                <a:spLocks/>
              </p:cNvSpPr>
              <p:nvPr/>
            </p:nvSpPr>
            <p:spPr bwMode="auto">
              <a:xfrm>
                <a:off x="7836" y="3492"/>
                <a:ext cx="8" cy="2"/>
              </a:xfrm>
              <a:custGeom>
                <a:avLst/>
                <a:gdLst>
                  <a:gd name="T0" fmla="*/ 8 w 8"/>
                  <a:gd name="T1" fmla="*/ 2 h 2"/>
                  <a:gd name="T2" fmla="*/ 6 w 8"/>
                  <a:gd name="T3" fmla="*/ 1 h 2"/>
                  <a:gd name="T4" fmla="*/ 4 w 8"/>
                  <a:gd name="T5" fmla="*/ 0 h 2"/>
                  <a:gd name="T6" fmla="*/ 2 w 8"/>
                  <a:gd name="T7" fmla="*/ 0 h 2"/>
                  <a:gd name="T8" fmla="*/ 0 w 8"/>
                  <a:gd name="T9" fmla="*/ 1 h 2"/>
                  <a:gd name="T10" fmla="*/ 2 w 8"/>
                  <a:gd name="T11" fmla="*/ 1 h 2"/>
                  <a:gd name="T12" fmla="*/ 6 w 8"/>
                  <a:gd name="T13" fmla="*/ 2 h 2"/>
                  <a:gd name="T14" fmla="*/ 8 w 8"/>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2"/>
                    </a:moveTo>
                    <a:lnTo>
                      <a:pt x="6" y="1"/>
                    </a:lnTo>
                    <a:lnTo>
                      <a:pt x="4" y="0"/>
                    </a:lnTo>
                    <a:lnTo>
                      <a:pt x="2" y="0"/>
                    </a:lnTo>
                    <a:lnTo>
                      <a:pt x="0" y="1"/>
                    </a:lnTo>
                    <a:lnTo>
                      <a:pt x="2" y="1"/>
                    </a:lnTo>
                    <a:lnTo>
                      <a:pt x="6" y="2"/>
                    </a:lnTo>
                    <a:lnTo>
                      <a:pt x="8"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7" name="Freeform 898"/>
              <p:cNvSpPr>
                <a:spLocks/>
              </p:cNvSpPr>
              <p:nvPr/>
            </p:nvSpPr>
            <p:spPr bwMode="auto">
              <a:xfrm>
                <a:off x="7832" y="3471"/>
                <a:ext cx="8" cy="5"/>
              </a:xfrm>
              <a:custGeom>
                <a:avLst/>
                <a:gdLst>
                  <a:gd name="T0" fmla="*/ 2 w 8"/>
                  <a:gd name="T1" fmla="*/ 1 h 5"/>
                  <a:gd name="T2" fmla="*/ 0 w 8"/>
                  <a:gd name="T3" fmla="*/ 2 h 5"/>
                  <a:gd name="T4" fmla="*/ 0 w 8"/>
                  <a:gd name="T5" fmla="*/ 5 h 5"/>
                  <a:gd name="T6" fmla="*/ 6 w 8"/>
                  <a:gd name="T7" fmla="*/ 4 h 5"/>
                  <a:gd name="T8" fmla="*/ 8 w 8"/>
                  <a:gd name="T9" fmla="*/ 4 h 5"/>
                  <a:gd name="T10" fmla="*/ 8 w 8"/>
                  <a:gd name="T11" fmla="*/ 0 h 5"/>
                  <a:gd name="T12" fmla="*/ 6 w 8"/>
                  <a:gd name="T13" fmla="*/ 2 h 5"/>
                  <a:gd name="T14" fmla="*/ 2 w 8"/>
                  <a:gd name="T15" fmla="*/ 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2" y="1"/>
                    </a:moveTo>
                    <a:lnTo>
                      <a:pt x="0" y="2"/>
                    </a:lnTo>
                    <a:lnTo>
                      <a:pt x="0" y="5"/>
                    </a:lnTo>
                    <a:lnTo>
                      <a:pt x="6" y="4"/>
                    </a:lnTo>
                    <a:lnTo>
                      <a:pt x="8" y="4"/>
                    </a:lnTo>
                    <a:lnTo>
                      <a:pt x="8" y="0"/>
                    </a:lnTo>
                    <a:lnTo>
                      <a:pt x="6"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8" name="Freeform 899"/>
              <p:cNvSpPr>
                <a:spLocks/>
              </p:cNvSpPr>
              <p:nvPr/>
            </p:nvSpPr>
            <p:spPr bwMode="auto">
              <a:xfrm>
                <a:off x="7882" y="3283"/>
                <a:ext cx="4" cy="2"/>
              </a:xfrm>
              <a:custGeom>
                <a:avLst/>
                <a:gdLst>
                  <a:gd name="T0" fmla="*/ 2 w 4"/>
                  <a:gd name="T1" fmla="*/ 2 h 2"/>
                  <a:gd name="T2" fmla="*/ 4 w 4"/>
                  <a:gd name="T3" fmla="*/ 1 h 2"/>
                  <a:gd name="T4" fmla="*/ 2 w 4"/>
                  <a:gd name="T5" fmla="*/ 0 h 2"/>
                  <a:gd name="T6" fmla="*/ 2 w 4"/>
                  <a:gd name="T7" fmla="*/ 1 h 2"/>
                  <a:gd name="T8" fmla="*/ 2 w 4"/>
                  <a:gd name="T9" fmla="*/ 1 h 2"/>
                  <a:gd name="T10" fmla="*/ 0 w 4"/>
                  <a:gd name="T11" fmla="*/ 1 h 2"/>
                  <a:gd name="T12" fmla="*/ 0 w 4"/>
                  <a:gd name="T13" fmla="*/ 1 h 2"/>
                  <a:gd name="T14" fmla="*/ 2 w 4"/>
                  <a:gd name="T15" fmla="*/ 2 h 2"/>
                  <a:gd name="T16" fmla="*/ 2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2"/>
                    </a:moveTo>
                    <a:lnTo>
                      <a:pt x="4" y="1"/>
                    </a:lnTo>
                    <a:lnTo>
                      <a:pt x="2" y="0"/>
                    </a:lnTo>
                    <a:lnTo>
                      <a:pt x="2" y="1"/>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9" name="Freeform 900"/>
              <p:cNvSpPr>
                <a:spLocks/>
              </p:cNvSpPr>
              <p:nvPr/>
            </p:nvSpPr>
            <p:spPr bwMode="auto">
              <a:xfrm>
                <a:off x="7821" y="3459"/>
                <a:ext cx="6" cy="5"/>
              </a:xfrm>
              <a:custGeom>
                <a:avLst/>
                <a:gdLst>
                  <a:gd name="T0" fmla="*/ 2 w 6"/>
                  <a:gd name="T1" fmla="*/ 5 h 5"/>
                  <a:gd name="T2" fmla="*/ 6 w 6"/>
                  <a:gd name="T3" fmla="*/ 3 h 5"/>
                  <a:gd name="T4" fmla="*/ 6 w 6"/>
                  <a:gd name="T5" fmla="*/ 2 h 5"/>
                  <a:gd name="T6" fmla="*/ 4 w 6"/>
                  <a:gd name="T7" fmla="*/ 1 h 5"/>
                  <a:gd name="T8" fmla="*/ 4 w 6"/>
                  <a:gd name="T9" fmla="*/ 1 h 5"/>
                  <a:gd name="T10" fmla="*/ 2 w 6"/>
                  <a:gd name="T11" fmla="*/ 0 h 5"/>
                  <a:gd name="T12" fmla="*/ 0 w 6"/>
                  <a:gd name="T13" fmla="*/ 0 h 5"/>
                  <a:gd name="T14" fmla="*/ 0 w 6"/>
                  <a:gd name="T15" fmla="*/ 0 h 5"/>
                  <a:gd name="T16" fmla="*/ 0 w 6"/>
                  <a:gd name="T17" fmla="*/ 1 h 5"/>
                  <a:gd name="T18" fmla="*/ 0 w 6"/>
                  <a:gd name="T19" fmla="*/ 1 h 5"/>
                  <a:gd name="T20" fmla="*/ 4 w 6"/>
                  <a:gd name="T21" fmla="*/ 1 h 5"/>
                  <a:gd name="T22" fmla="*/ 4 w 6"/>
                  <a:gd name="T23" fmla="*/ 1 h 5"/>
                  <a:gd name="T24" fmla="*/ 4 w 6"/>
                  <a:gd name="T25" fmla="*/ 2 h 5"/>
                  <a:gd name="T26" fmla="*/ 4 w 6"/>
                  <a:gd name="T27" fmla="*/ 2 h 5"/>
                  <a:gd name="T28" fmla="*/ 0 w 6"/>
                  <a:gd name="T29" fmla="*/ 4 h 5"/>
                  <a:gd name="T30" fmla="*/ 2 w 6"/>
                  <a:gd name="T31" fmla="*/ 5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5"/>
                  <a:gd name="T50" fmla="*/ 6 w 6"/>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5">
                    <a:moveTo>
                      <a:pt x="2" y="5"/>
                    </a:moveTo>
                    <a:lnTo>
                      <a:pt x="6" y="3"/>
                    </a:lnTo>
                    <a:lnTo>
                      <a:pt x="6" y="2"/>
                    </a:lnTo>
                    <a:lnTo>
                      <a:pt x="4" y="1"/>
                    </a:lnTo>
                    <a:lnTo>
                      <a:pt x="2" y="0"/>
                    </a:lnTo>
                    <a:lnTo>
                      <a:pt x="0" y="0"/>
                    </a:lnTo>
                    <a:lnTo>
                      <a:pt x="0" y="1"/>
                    </a:lnTo>
                    <a:lnTo>
                      <a:pt x="4" y="1"/>
                    </a:lnTo>
                    <a:lnTo>
                      <a:pt x="4" y="2"/>
                    </a:lnTo>
                    <a:lnTo>
                      <a:pt x="0"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0" name="Freeform 901"/>
              <p:cNvSpPr>
                <a:spLocks/>
              </p:cNvSpPr>
              <p:nvPr/>
            </p:nvSpPr>
            <p:spPr bwMode="auto">
              <a:xfrm>
                <a:off x="7768" y="3446"/>
                <a:ext cx="5" cy="2"/>
              </a:xfrm>
              <a:custGeom>
                <a:avLst/>
                <a:gdLst>
                  <a:gd name="T0" fmla="*/ 0 w 5"/>
                  <a:gd name="T1" fmla="*/ 1 h 2"/>
                  <a:gd name="T2" fmla="*/ 0 w 5"/>
                  <a:gd name="T3" fmla="*/ 2 h 2"/>
                  <a:gd name="T4" fmla="*/ 3 w 5"/>
                  <a:gd name="T5" fmla="*/ 1 h 2"/>
                  <a:gd name="T6" fmla="*/ 5 w 5"/>
                  <a:gd name="T7" fmla="*/ 0 h 2"/>
                  <a:gd name="T8" fmla="*/ 3 w 5"/>
                  <a:gd name="T9" fmla="*/ 0 h 2"/>
                  <a:gd name="T10" fmla="*/ 0 w 5"/>
                  <a:gd name="T11" fmla="*/ 1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0" y="2"/>
                    </a:lnTo>
                    <a:lnTo>
                      <a:pt x="3" y="1"/>
                    </a:lnTo>
                    <a:lnTo>
                      <a:pt x="5" y="0"/>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1" name="Freeform 902"/>
              <p:cNvSpPr>
                <a:spLocks/>
              </p:cNvSpPr>
              <p:nvPr/>
            </p:nvSpPr>
            <p:spPr bwMode="auto">
              <a:xfrm>
                <a:off x="7851" y="3466"/>
                <a:ext cx="12" cy="3"/>
              </a:xfrm>
              <a:custGeom>
                <a:avLst/>
                <a:gdLst>
                  <a:gd name="T0" fmla="*/ 0 w 12"/>
                  <a:gd name="T1" fmla="*/ 2 h 3"/>
                  <a:gd name="T2" fmla="*/ 0 w 12"/>
                  <a:gd name="T3" fmla="*/ 2 h 3"/>
                  <a:gd name="T4" fmla="*/ 2 w 12"/>
                  <a:gd name="T5" fmla="*/ 2 h 3"/>
                  <a:gd name="T6" fmla="*/ 4 w 12"/>
                  <a:gd name="T7" fmla="*/ 1 h 3"/>
                  <a:gd name="T8" fmla="*/ 10 w 12"/>
                  <a:gd name="T9" fmla="*/ 3 h 3"/>
                  <a:gd name="T10" fmla="*/ 12 w 12"/>
                  <a:gd name="T11" fmla="*/ 3 h 3"/>
                  <a:gd name="T12" fmla="*/ 10 w 12"/>
                  <a:gd name="T13" fmla="*/ 3 h 3"/>
                  <a:gd name="T14" fmla="*/ 4 w 12"/>
                  <a:gd name="T15" fmla="*/ 0 h 3"/>
                  <a:gd name="T16" fmla="*/ 2 w 12"/>
                  <a:gd name="T17" fmla="*/ 1 h 3"/>
                  <a:gd name="T18" fmla="*/ 0 w 12"/>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
                  <a:gd name="T32" fmla="*/ 12 w 1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
                    <a:moveTo>
                      <a:pt x="0" y="2"/>
                    </a:moveTo>
                    <a:lnTo>
                      <a:pt x="0" y="2"/>
                    </a:lnTo>
                    <a:lnTo>
                      <a:pt x="2" y="2"/>
                    </a:lnTo>
                    <a:lnTo>
                      <a:pt x="4" y="1"/>
                    </a:lnTo>
                    <a:lnTo>
                      <a:pt x="10" y="3"/>
                    </a:lnTo>
                    <a:lnTo>
                      <a:pt x="12" y="3"/>
                    </a:lnTo>
                    <a:lnTo>
                      <a:pt x="10" y="3"/>
                    </a:lnTo>
                    <a:lnTo>
                      <a:pt x="4" y="0"/>
                    </a:lnTo>
                    <a:lnTo>
                      <a:pt x="2"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2" name="Rectangle 903"/>
              <p:cNvSpPr>
                <a:spLocks noChangeArrowheads="1"/>
              </p:cNvSpPr>
              <p:nvPr/>
            </p:nvSpPr>
            <p:spPr bwMode="auto">
              <a:xfrm>
                <a:off x="7840" y="3471"/>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3" name="Freeform 904"/>
              <p:cNvSpPr>
                <a:spLocks/>
              </p:cNvSpPr>
              <p:nvPr/>
            </p:nvSpPr>
            <p:spPr bwMode="auto">
              <a:xfrm>
                <a:off x="7827" y="3285"/>
                <a:ext cx="30" cy="7"/>
              </a:xfrm>
              <a:custGeom>
                <a:avLst/>
                <a:gdLst>
                  <a:gd name="T0" fmla="*/ 26 w 30"/>
                  <a:gd name="T1" fmla="*/ 1 h 7"/>
                  <a:gd name="T2" fmla="*/ 26 w 30"/>
                  <a:gd name="T3" fmla="*/ 0 h 7"/>
                  <a:gd name="T4" fmla="*/ 22 w 30"/>
                  <a:gd name="T5" fmla="*/ 2 h 7"/>
                  <a:gd name="T6" fmla="*/ 7 w 30"/>
                  <a:gd name="T7" fmla="*/ 3 h 7"/>
                  <a:gd name="T8" fmla="*/ 3 w 30"/>
                  <a:gd name="T9" fmla="*/ 3 h 7"/>
                  <a:gd name="T10" fmla="*/ 3 w 30"/>
                  <a:gd name="T11" fmla="*/ 5 h 7"/>
                  <a:gd name="T12" fmla="*/ 0 w 30"/>
                  <a:gd name="T13" fmla="*/ 5 h 7"/>
                  <a:gd name="T14" fmla="*/ 0 w 30"/>
                  <a:gd name="T15" fmla="*/ 6 h 7"/>
                  <a:gd name="T16" fmla="*/ 0 w 30"/>
                  <a:gd name="T17" fmla="*/ 6 h 7"/>
                  <a:gd name="T18" fmla="*/ 0 w 30"/>
                  <a:gd name="T19" fmla="*/ 6 h 7"/>
                  <a:gd name="T20" fmla="*/ 3 w 30"/>
                  <a:gd name="T21" fmla="*/ 6 h 7"/>
                  <a:gd name="T22" fmla="*/ 3 w 30"/>
                  <a:gd name="T23" fmla="*/ 6 h 7"/>
                  <a:gd name="T24" fmla="*/ 3 w 30"/>
                  <a:gd name="T25" fmla="*/ 7 h 7"/>
                  <a:gd name="T26" fmla="*/ 30 w 30"/>
                  <a:gd name="T27" fmla="*/ 1 h 7"/>
                  <a:gd name="T28" fmla="*/ 28 w 30"/>
                  <a:gd name="T29" fmla="*/ 1 h 7"/>
                  <a:gd name="T30" fmla="*/ 26 w 30"/>
                  <a:gd name="T31" fmla="*/ 2 h 7"/>
                  <a:gd name="T32" fmla="*/ 24 w 30"/>
                  <a:gd name="T33" fmla="*/ 2 h 7"/>
                  <a:gd name="T34" fmla="*/ 22 w 30"/>
                  <a:gd name="T35" fmla="*/ 2 h 7"/>
                  <a:gd name="T36" fmla="*/ 22 w 30"/>
                  <a:gd name="T37" fmla="*/ 2 h 7"/>
                  <a:gd name="T38" fmla="*/ 26 w 30"/>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7"/>
                  <a:gd name="T62" fmla="*/ 30 w 3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7">
                    <a:moveTo>
                      <a:pt x="26" y="1"/>
                    </a:moveTo>
                    <a:lnTo>
                      <a:pt x="26" y="0"/>
                    </a:lnTo>
                    <a:lnTo>
                      <a:pt x="22" y="2"/>
                    </a:lnTo>
                    <a:lnTo>
                      <a:pt x="7" y="3"/>
                    </a:lnTo>
                    <a:lnTo>
                      <a:pt x="3" y="3"/>
                    </a:lnTo>
                    <a:lnTo>
                      <a:pt x="3" y="5"/>
                    </a:lnTo>
                    <a:lnTo>
                      <a:pt x="0" y="5"/>
                    </a:lnTo>
                    <a:lnTo>
                      <a:pt x="0" y="6"/>
                    </a:lnTo>
                    <a:lnTo>
                      <a:pt x="3" y="6"/>
                    </a:lnTo>
                    <a:lnTo>
                      <a:pt x="3" y="7"/>
                    </a:lnTo>
                    <a:lnTo>
                      <a:pt x="30" y="1"/>
                    </a:lnTo>
                    <a:lnTo>
                      <a:pt x="28" y="1"/>
                    </a:lnTo>
                    <a:lnTo>
                      <a:pt x="26" y="2"/>
                    </a:lnTo>
                    <a:lnTo>
                      <a:pt x="24" y="2"/>
                    </a:lnTo>
                    <a:lnTo>
                      <a:pt x="22" y="2"/>
                    </a:lnTo>
                    <a:lnTo>
                      <a:pt x="2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4" name="Freeform 905"/>
              <p:cNvSpPr>
                <a:spLocks/>
              </p:cNvSpPr>
              <p:nvPr/>
            </p:nvSpPr>
            <p:spPr bwMode="auto">
              <a:xfrm>
                <a:off x="7840" y="3462"/>
                <a:ext cx="4" cy="1"/>
              </a:xfrm>
              <a:custGeom>
                <a:avLst/>
                <a:gdLst>
                  <a:gd name="T0" fmla="*/ 4 w 4"/>
                  <a:gd name="T1" fmla="*/ 1 h 1"/>
                  <a:gd name="T2" fmla="*/ 4 w 4"/>
                  <a:gd name="T3" fmla="*/ 1 h 1"/>
                  <a:gd name="T4" fmla="*/ 4 w 4"/>
                  <a:gd name="T5" fmla="*/ 0 h 1"/>
                  <a:gd name="T6" fmla="*/ 2 w 4"/>
                  <a:gd name="T7" fmla="*/ 0 h 1"/>
                  <a:gd name="T8" fmla="*/ 0 w 4"/>
                  <a:gd name="T9" fmla="*/ 1 h 1"/>
                  <a:gd name="T10" fmla="*/ 2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2" y="0"/>
                    </a:lnTo>
                    <a:lnTo>
                      <a:pt x="0" y="1"/>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5" name="Freeform 906"/>
              <p:cNvSpPr>
                <a:spLocks/>
              </p:cNvSpPr>
              <p:nvPr/>
            </p:nvSpPr>
            <p:spPr bwMode="auto">
              <a:xfrm>
                <a:off x="7899" y="3547"/>
                <a:ext cx="4" cy="2"/>
              </a:xfrm>
              <a:custGeom>
                <a:avLst/>
                <a:gdLst>
                  <a:gd name="T0" fmla="*/ 0 w 4"/>
                  <a:gd name="T1" fmla="*/ 1 h 2"/>
                  <a:gd name="T2" fmla="*/ 0 w 4"/>
                  <a:gd name="T3" fmla="*/ 0 h 2"/>
                  <a:gd name="T4" fmla="*/ 0 w 4"/>
                  <a:gd name="T5" fmla="*/ 1 h 2"/>
                  <a:gd name="T6" fmla="*/ 0 w 4"/>
                  <a:gd name="T7" fmla="*/ 1 h 2"/>
                  <a:gd name="T8" fmla="*/ 4 w 4"/>
                  <a:gd name="T9" fmla="*/ 2 h 2"/>
                  <a:gd name="T10" fmla="*/ 4 w 4"/>
                  <a:gd name="T11" fmla="*/ 2 h 2"/>
                  <a:gd name="T12" fmla="*/ 2 w 4"/>
                  <a:gd name="T13" fmla="*/ 1 h 2"/>
                  <a:gd name="T14" fmla="*/ 0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1"/>
                    </a:moveTo>
                    <a:lnTo>
                      <a:pt x="0" y="0"/>
                    </a:lnTo>
                    <a:lnTo>
                      <a:pt x="0" y="1"/>
                    </a:lnTo>
                    <a:lnTo>
                      <a:pt x="4" y="2"/>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6" name="Freeform 907"/>
              <p:cNvSpPr>
                <a:spLocks/>
              </p:cNvSpPr>
              <p:nvPr/>
            </p:nvSpPr>
            <p:spPr bwMode="auto">
              <a:xfrm>
                <a:off x="8015" y="3526"/>
                <a:ext cx="6" cy="3"/>
              </a:xfrm>
              <a:custGeom>
                <a:avLst/>
                <a:gdLst>
                  <a:gd name="T0" fmla="*/ 4 w 6"/>
                  <a:gd name="T1" fmla="*/ 1 h 3"/>
                  <a:gd name="T2" fmla="*/ 2 w 6"/>
                  <a:gd name="T3" fmla="*/ 0 h 3"/>
                  <a:gd name="T4" fmla="*/ 2 w 6"/>
                  <a:gd name="T5" fmla="*/ 0 h 3"/>
                  <a:gd name="T6" fmla="*/ 0 w 6"/>
                  <a:gd name="T7" fmla="*/ 0 h 3"/>
                  <a:gd name="T8" fmla="*/ 4 w 6"/>
                  <a:gd name="T9" fmla="*/ 3 h 3"/>
                  <a:gd name="T10" fmla="*/ 4 w 6"/>
                  <a:gd name="T11" fmla="*/ 3 h 3"/>
                  <a:gd name="T12" fmla="*/ 6 w 6"/>
                  <a:gd name="T13" fmla="*/ 3 h 3"/>
                  <a:gd name="T14" fmla="*/ 6 w 6"/>
                  <a:gd name="T15" fmla="*/ 3 h 3"/>
                  <a:gd name="T16" fmla="*/ 4 w 6"/>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4" y="1"/>
                    </a:moveTo>
                    <a:lnTo>
                      <a:pt x="2" y="0"/>
                    </a:lnTo>
                    <a:lnTo>
                      <a:pt x="0" y="0"/>
                    </a:lnTo>
                    <a:lnTo>
                      <a:pt x="4" y="3"/>
                    </a:lnTo>
                    <a:lnTo>
                      <a:pt x="6" y="3"/>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7" name="Freeform 908"/>
              <p:cNvSpPr>
                <a:spLocks/>
              </p:cNvSpPr>
              <p:nvPr/>
            </p:nvSpPr>
            <p:spPr bwMode="auto">
              <a:xfrm>
                <a:off x="7960" y="3496"/>
                <a:ext cx="0" cy="1"/>
              </a:xfrm>
              <a:custGeom>
                <a:avLst/>
                <a:gdLst>
                  <a:gd name="T0" fmla="*/ 1 h 1"/>
                  <a:gd name="T1" fmla="*/ 1 h 1"/>
                  <a:gd name="T2" fmla="*/ 0 h 1"/>
                  <a:gd name="T3" fmla="*/ 1 h 1"/>
                  <a:gd name="T4" fmla="*/ 1 h 1"/>
                  <a:gd name="T5" fmla="*/ 0 60000 65536"/>
                  <a:gd name="T6" fmla="*/ 0 60000 65536"/>
                  <a:gd name="T7" fmla="*/ 0 60000 65536"/>
                  <a:gd name="T8" fmla="*/ 0 60000 65536"/>
                  <a:gd name="T9" fmla="*/ 0 60000 65536"/>
                  <a:gd name="T10" fmla="*/ 0 h 1"/>
                  <a:gd name="T11" fmla="*/ 1 h 1"/>
                </a:gdLst>
                <a:ahLst/>
                <a:cxnLst>
                  <a:cxn ang="T5">
                    <a:pos x="0" y="T0"/>
                  </a:cxn>
                  <a:cxn ang="T6">
                    <a:pos x="0" y="T1"/>
                  </a:cxn>
                  <a:cxn ang="T7">
                    <a:pos x="0" y="T2"/>
                  </a:cxn>
                  <a:cxn ang="T8">
                    <a:pos x="0" y="T3"/>
                  </a:cxn>
                  <a:cxn ang="T9">
                    <a:pos x="0" y="T4"/>
                  </a:cxn>
                </a:cxnLst>
                <a:rect l="0" t="T10" r="0" b="T11"/>
                <a:pathLst>
                  <a:path h="1">
                    <a:moveTo>
                      <a:pt x="0" y="1"/>
                    </a:moveTo>
                    <a:lnTo>
                      <a:pt x="0"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8" name="Freeform 909"/>
              <p:cNvSpPr>
                <a:spLocks/>
              </p:cNvSpPr>
              <p:nvPr/>
            </p:nvSpPr>
            <p:spPr bwMode="auto">
              <a:xfrm>
                <a:off x="7931" y="3245"/>
                <a:ext cx="2" cy="2"/>
              </a:xfrm>
              <a:custGeom>
                <a:avLst/>
                <a:gdLst>
                  <a:gd name="T0" fmla="*/ 2 w 2"/>
                  <a:gd name="T1" fmla="*/ 1 h 2"/>
                  <a:gd name="T2" fmla="*/ 2 w 2"/>
                  <a:gd name="T3" fmla="*/ 0 h 2"/>
                  <a:gd name="T4" fmla="*/ 2 w 2"/>
                  <a:gd name="T5" fmla="*/ 1 h 2"/>
                  <a:gd name="T6" fmla="*/ 0 w 2"/>
                  <a:gd name="T7" fmla="*/ 2 h 2"/>
                  <a:gd name="T8" fmla="*/ 2 w 2"/>
                  <a:gd name="T9" fmla="*/ 2 h 2"/>
                  <a:gd name="T10" fmla="*/ 2 w 2"/>
                  <a:gd name="T11" fmla="*/ 2 h 2"/>
                  <a:gd name="T12" fmla="*/ 2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1"/>
                    </a:moveTo>
                    <a:lnTo>
                      <a:pt x="2" y="0"/>
                    </a:lnTo>
                    <a:lnTo>
                      <a:pt x="2" y="1"/>
                    </a:lnTo>
                    <a:lnTo>
                      <a:pt x="0" y="2"/>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9" name="Freeform 910"/>
              <p:cNvSpPr>
                <a:spLocks/>
              </p:cNvSpPr>
              <p:nvPr/>
            </p:nvSpPr>
            <p:spPr bwMode="auto">
              <a:xfrm>
                <a:off x="7821" y="3484"/>
                <a:ext cx="89" cy="19"/>
              </a:xfrm>
              <a:custGeom>
                <a:avLst/>
                <a:gdLst>
                  <a:gd name="T0" fmla="*/ 86 w 89"/>
                  <a:gd name="T1" fmla="*/ 13 h 19"/>
                  <a:gd name="T2" fmla="*/ 89 w 89"/>
                  <a:gd name="T3" fmla="*/ 11 h 19"/>
                  <a:gd name="T4" fmla="*/ 86 w 89"/>
                  <a:gd name="T5" fmla="*/ 10 h 19"/>
                  <a:gd name="T6" fmla="*/ 74 w 89"/>
                  <a:gd name="T7" fmla="*/ 8 h 19"/>
                  <a:gd name="T8" fmla="*/ 72 w 89"/>
                  <a:gd name="T9" fmla="*/ 7 h 19"/>
                  <a:gd name="T10" fmla="*/ 76 w 89"/>
                  <a:gd name="T11" fmla="*/ 5 h 19"/>
                  <a:gd name="T12" fmla="*/ 76 w 89"/>
                  <a:gd name="T13" fmla="*/ 5 h 19"/>
                  <a:gd name="T14" fmla="*/ 68 w 89"/>
                  <a:gd name="T15" fmla="*/ 4 h 19"/>
                  <a:gd name="T16" fmla="*/ 65 w 89"/>
                  <a:gd name="T17" fmla="*/ 2 h 19"/>
                  <a:gd name="T18" fmla="*/ 53 w 89"/>
                  <a:gd name="T19" fmla="*/ 0 h 19"/>
                  <a:gd name="T20" fmla="*/ 38 w 89"/>
                  <a:gd name="T21" fmla="*/ 1 h 19"/>
                  <a:gd name="T22" fmla="*/ 38 w 89"/>
                  <a:gd name="T23" fmla="*/ 1 h 19"/>
                  <a:gd name="T24" fmla="*/ 30 w 89"/>
                  <a:gd name="T25" fmla="*/ 2 h 19"/>
                  <a:gd name="T26" fmla="*/ 23 w 89"/>
                  <a:gd name="T27" fmla="*/ 0 h 19"/>
                  <a:gd name="T28" fmla="*/ 17 w 89"/>
                  <a:gd name="T29" fmla="*/ 0 h 19"/>
                  <a:gd name="T30" fmla="*/ 15 w 89"/>
                  <a:gd name="T31" fmla="*/ 2 h 19"/>
                  <a:gd name="T32" fmla="*/ 15 w 89"/>
                  <a:gd name="T33" fmla="*/ 3 h 19"/>
                  <a:gd name="T34" fmla="*/ 23 w 89"/>
                  <a:gd name="T35" fmla="*/ 3 h 19"/>
                  <a:gd name="T36" fmla="*/ 23 w 89"/>
                  <a:gd name="T37" fmla="*/ 8 h 19"/>
                  <a:gd name="T38" fmla="*/ 30 w 89"/>
                  <a:gd name="T39" fmla="*/ 10 h 19"/>
                  <a:gd name="T40" fmla="*/ 30 w 89"/>
                  <a:gd name="T41" fmla="*/ 11 h 19"/>
                  <a:gd name="T42" fmla="*/ 9 w 89"/>
                  <a:gd name="T43" fmla="*/ 11 h 19"/>
                  <a:gd name="T44" fmla="*/ 0 w 89"/>
                  <a:gd name="T45" fmla="*/ 11 h 19"/>
                  <a:gd name="T46" fmla="*/ 2 w 89"/>
                  <a:gd name="T47" fmla="*/ 13 h 19"/>
                  <a:gd name="T48" fmla="*/ 9 w 89"/>
                  <a:gd name="T49" fmla="*/ 16 h 19"/>
                  <a:gd name="T50" fmla="*/ 9 w 89"/>
                  <a:gd name="T51" fmla="*/ 15 h 19"/>
                  <a:gd name="T52" fmla="*/ 11 w 89"/>
                  <a:gd name="T53" fmla="*/ 13 h 19"/>
                  <a:gd name="T54" fmla="*/ 30 w 89"/>
                  <a:gd name="T55" fmla="*/ 15 h 19"/>
                  <a:gd name="T56" fmla="*/ 38 w 89"/>
                  <a:gd name="T57" fmla="*/ 16 h 19"/>
                  <a:gd name="T58" fmla="*/ 38 w 89"/>
                  <a:gd name="T59" fmla="*/ 16 h 19"/>
                  <a:gd name="T60" fmla="*/ 40 w 89"/>
                  <a:gd name="T61" fmla="*/ 18 h 19"/>
                  <a:gd name="T62" fmla="*/ 42 w 89"/>
                  <a:gd name="T63" fmla="*/ 19 h 19"/>
                  <a:gd name="T64" fmla="*/ 42 w 89"/>
                  <a:gd name="T65" fmla="*/ 19 h 19"/>
                  <a:gd name="T66" fmla="*/ 46 w 89"/>
                  <a:gd name="T67" fmla="*/ 17 h 19"/>
                  <a:gd name="T68" fmla="*/ 53 w 89"/>
                  <a:gd name="T69" fmla="*/ 13 h 19"/>
                  <a:gd name="T70" fmla="*/ 55 w 89"/>
                  <a:gd name="T71" fmla="*/ 13 h 19"/>
                  <a:gd name="T72" fmla="*/ 59 w 89"/>
                  <a:gd name="T73" fmla="*/ 15 h 19"/>
                  <a:gd name="T74" fmla="*/ 63 w 89"/>
                  <a:gd name="T75" fmla="*/ 13 h 19"/>
                  <a:gd name="T76" fmla="*/ 78 w 89"/>
                  <a:gd name="T77" fmla="*/ 12 h 19"/>
                  <a:gd name="T78" fmla="*/ 82 w 89"/>
                  <a:gd name="T79" fmla="*/ 13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19"/>
                  <a:gd name="T122" fmla="*/ 89 w 89"/>
                  <a:gd name="T123" fmla="*/ 19 h 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19">
                    <a:moveTo>
                      <a:pt x="84" y="13"/>
                    </a:moveTo>
                    <a:lnTo>
                      <a:pt x="86" y="13"/>
                    </a:lnTo>
                    <a:lnTo>
                      <a:pt x="89" y="12"/>
                    </a:lnTo>
                    <a:lnTo>
                      <a:pt x="89" y="11"/>
                    </a:lnTo>
                    <a:lnTo>
                      <a:pt x="89" y="10"/>
                    </a:lnTo>
                    <a:lnTo>
                      <a:pt x="86" y="10"/>
                    </a:lnTo>
                    <a:lnTo>
                      <a:pt x="82" y="8"/>
                    </a:lnTo>
                    <a:lnTo>
                      <a:pt x="74" y="8"/>
                    </a:lnTo>
                    <a:lnTo>
                      <a:pt x="72" y="7"/>
                    </a:lnTo>
                    <a:lnTo>
                      <a:pt x="74" y="7"/>
                    </a:lnTo>
                    <a:lnTo>
                      <a:pt x="76" y="5"/>
                    </a:lnTo>
                    <a:lnTo>
                      <a:pt x="68" y="4"/>
                    </a:lnTo>
                    <a:lnTo>
                      <a:pt x="65" y="3"/>
                    </a:lnTo>
                    <a:lnTo>
                      <a:pt x="65" y="2"/>
                    </a:lnTo>
                    <a:lnTo>
                      <a:pt x="61" y="2"/>
                    </a:lnTo>
                    <a:lnTo>
                      <a:pt x="53" y="0"/>
                    </a:lnTo>
                    <a:lnTo>
                      <a:pt x="40" y="0"/>
                    </a:lnTo>
                    <a:lnTo>
                      <a:pt x="38" y="1"/>
                    </a:lnTo>
                    <a:lnTo>
                      <a:pt x="36" y="2"/>
                    </a:lnTo>
                    <a:lnTo>
                      <a:pt x="30" y="2"/>
                    </a:lnTo>
                    <a:lnTo>
                      <a:pt x="28" y="1"/>
                    </a:lnTo>
                    <a:lnTo>
                      <a:pt x="23" y="0"/>
                    </a:lnTo>
                    <a:lnTo>
                      <a:pt x="21" y="0"/>
                    </a:lnTo>
                    <a:lnTo>
                      <a:pt x="17" y="0"/>
                    </a:lnTo>
                    <a:lnTo>
                      <a:pt x="15" y="1"/>
                    </a:lnTo>
                    <a:lnTo>
                      <a:pt x="15" y="2"/>
                    </a:lnTo>
                    <a:lnTo>
                      <a:pt x="15" y="3"/>
                    </a:lnTo>
                    <a:lnTo>
                      <a:pt x="21" y="3"/>
                    </a:lnTo>
                    <a:lnTo>
                      <a:pt x="23" y="3"/>
                    </a:lnTo>
                    <a:lnTo>
                      <a:pt x="23" y="4"/>
                    </a:lnTo>
                    <a:lnTo>
                      <a:pt x="23" y="8"/>
                    </a:lnTo>
                    <a:lnTo>
                      <a:pt x="30" y="10"/>
                    </a:lnTo>
                    <a:lnTo>
                      <a:pt x="30" y="11"/>
                    </a:lnTo>
                    <a:lnTo>
                      <a:pt x="13" y="12"/>
                    </a:lnTo>
                    <a:lnTo>
                      <a:pt x="9" y="11"/>
                    </a:lnTo>
                    <a:lnTo>
                      <a:pt x="0" y="11"/>
                    </a:lnTo>
                    <a:lnTo>
                      <a:pt x="0" y="12"/>
                    </a:lnTo>
                    <a:lnTo>
                      <a:pt x="2" y="13"/>
                    </a:lnTo>
                    <a:lnTo>
                      <a:pt x="6" y="15"/>
                    </a:lnTo>
                    <a:lnTo>
                      <a:pt x="9" y="16"/>
                    </a:lnTo>
                    <a:lnTo>
                      <a:pt x="9" y="15"/>
                    </a:lnTo>
                    <a:lnTo>
                      <a:pt x="11" y="13"/>
                    </a:lnTo>
                    <a:lnTo>
                      <a:pt x="23" y="16"/>
                    </a:lnTo>
                    <a:lnTo>
                      <a:pt x="30" y="15"/>
                    </a:lnTo>
                    <a:lnTo>
                      <a:pt x="34" y="15"/>
                    </a:lnTo>
                    <a:lnTo>
                      <a:pt x="38" y="16"/>
                    </a:lnTo>
                    <a:lnTo>
                      <a:pt x="40" y="17"/>
                    </a:lnTo>
                    <a:lnTo>
                      <a:pt x="40" y="18"/>
                    </a:lnTo>
                    <a:lnTo>
                      <a:pt x="42" y="19"/>
                    </a:lnTo>
                    <a:lnTo>
                      <a:pt x="44" y="18"/>
                    </a:lnTo>
                    <a:lnTo>
                      <a:pt x="46" y="17"/>
                    </a:lnTo>
                    <a:lnTo>
                      <a:pt x="51" y="13"/>
                    </a:lnTo>
                    <a:lnTo>
                      <a:pt x="53" y="13"/>
                    </a:lnTo>
                    <a:lnTo>
                      <a:pt x="55" y="13"/>
                    </a:lnTo>
                    <a:lnTo>
                      <a:pt x="57" y="15"/>
                    </a:lnTo>
                    <a:lnTo>
                      <a:pt x="59" y="15"/>
                    </a:lnTo>
                    <a:lnTo>
                      <a:pt x="63" y="13"/>
                    </a:lnTo>
                    <a:lnTo>
                      <a:pt x="65" y="12"/>
                    </a:lnTo>
                    <a:lnTo>
                      <a:pt x="78" y="12"/>
                    </a:lnTo>
                    <a:lnTo>
                      <a:pt x="82" y="13"/>
                    </a:lnTo>
                    <a:lnTo>
                      <a:pt x="84"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0" name="Freeform 911"/>
              <p:cNvSpPr>
                <a:spLocks/>
              </p:cNvSpPr>
              <p:nvPr/>
            </p:nvSpPr>
            <p:spPr bwMode="auto">
              <a:xfrm>
                <a:off x="7758" y="3462"/>
                <a:ext cx="15" cy="5"/>
              </a:xfrm>
              <a:custGeom>
                <a:avLst/>
                <a:gdLst>
                  <a:gd name="T0" fmla="*/ 8 w 15"/>
                  <a:gd name="T1" fmla="*/ 1 h 5"/>
                  <a:gd name="T2" fmla="*/ 2 w 15"/>
                  <a:gd name="T3" fmla="*/ 0 h 5"/>
                  <a:gd name="T4" fmla="*/ 0 w 15"/>
                  <a:gd name="T5" fmla="*/ 0 h 5"/>
                  <a:gd name="T6" fmla="*/ 0 w 15"/>
                  <a:gd name="T7" fmla="*/ 0 h 5"/>
                  <a:gd name="T8" fmla="*/ 0 w 15"/>
                  <a:gd name="T9" fmla="*/ 0 h 5"/>
                  <a:gd name="T10" fmla="*/ 2 w 15"/>
                  <a:gd name="T11" fmla="*/ 1 h 5"/>
                  <a:gd name="T12" fmla="*/ 6 w 15"/>
                  <a:gd name="T13" fmla="*/ 1 h 5"/>
                  <a:gd name="T14" fmla="*/ 6 w 15"/>
                  <a:gd name="T15" fmla="*/ 2 h 5"/>
                  <a:gd name="T16" fmla="*/ 8 w 15"/>
                  <a:gd name="T17" fmla="*/ 4 h 5"/>
                  <a:gd name="T18" fmla="*/ 10 w 15"/>
                  <a:gd name="T19" fmla="*/ 5 h 5"/>
                  <a:gd name="T20" fmla="*/ 15 w 15"/>
                  <a:gd name="T21" fmla="*/ 5 h 5"/>
                  <a:gd name="T22" fmla="*/ 13 w 15"/>
                  <a:gd name="T23" fmla="*/ 4 h 5"/>
                  <a:gd name="T24" fmla="*/ 13 w 15"/>
                  <a:gd name="T25" fmla="*/ 2 h 5"/>
                  <a:gd name="T26" fmla="*/ 8 w 15"/>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5"/>
                  <a:gd name="T44" fmla="*/ 15 w 1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5">
                    <a:moveTo>
                      <a:pt x="8" y="1"/>
                    </a:moveTo>
                    <a:lnTo>
                      <a:pt x="2" y="0"/>
                    </a:lnTo>
                    <a:lnTo>
                      <a:pt x="0" y="0"/>
                    </a:lnTo>
                    <a:lnTo>
                      <a:pt x="2" y="1"/>
                    </a:lnTo>
                    <a:lnTo>
                      <a:pt x="6" y="1"/>
                    </a:lnTo>
                    <a:lnTo>
                      <a:pt x="6" y="2"/>
                    </a:lnTo>
                    <a:lnTo>
                      <a:pt x="8" y="4"/>
                    </a:lnTo>
                    <a:lnTo>
                      <a:pt x="10" y="5"/>
                    </a:lnTo>
                    <a:lnTo>
                      <a:pt x="15" y="5"/>
                    </a:lnTo>
                    <a:lnTo>
                      <a:pt x="13" y="4"/>
                    </a:lnTo>
                    <a:lnTo>
                      <a:pt x="13" y="2"/>
                    </a:lnTo>
                    <a:lnTo>
                      <a:pt x="8"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1" name="Freeform 912"/>
              <p:cNvSpPr>
                <a:spLocks/>
              </p:cNvSpPr>
              <p:nvPr/>
            </p:nvSpPr>
            <p:spPr bwMode="auto">
              <a:xfrm>
                <a:off x="7926" y="3496"/>
                <a:ext cx="21" cy="5"/>
              </a:xfrm>
              <a:custGeom>
                <a:avLst/>
                <a:gdLst>
                  <a:gd name="T0" fmla="*/ 0 w 21"/>
                  <a:gd name="T1" fmla="*/ 0 h 5"/>
                  <a:gd name="T2" fmla="*/ 0 w 21"/>
                  <a:gd name="T3" fmla="*/ 1 h 5"/>
                  <a:gd name="T4" fmla="*/ 3 w 21"/>
                  <a:gd name="T5" fmla="*/ 3 h 5"/>
                  <a:gd name="T6" fmla="*/ 3 w 21"/>
                  <a:gd name="T7" fmla="*/ 5 h 5"/>
                  <a:gd name="T8" fmla="*/ 3 w 21"/>
                  <a:gd name="T9" fmla="*/ 5 h 5"/>
                  <a:gd name="T10" fmla="*/ 19 w 21"/>
                  <a:gd name="T11" fmla="*/ 4 h 5"/>
                  <a:gd name="T12" fmla="*/ 21 w 21"/>
                  <a:gd name="T13" fmla="*/ 3 h 5"/>
                  <a:gd name="T14" fmla="*/ 21 w 21"/>
                  <a:gd name="T15" fmla="*/ 1 h 5"/>
                  <a:gd name="T16" fmla="*/ 21 w 21"/>
                  <a:gd name="T17" fmla="*/ 0 h 5"/>
                  <a:gd name="T18" fmla="*/ 21 w 21"/>
                  <a:gd name="T19" fmla="*/ 0 h 5"/>
                  <a:gd name="T20" fmla="*/ 19 w 21"/>
                  <a:gd name="T21" fmla="*/ 0 h 5"/>
                  <a:gd name="T22" fmla="*/ 3 w 21"/>
                  <a:gd name="T23" fmla="*/ 0 h 5"/>
                  <a:gd name="T24" fmla="*/ 0 w 21"/>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
                  <a:gd name="T41" fmla="*/ 21 w 2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
                    <a:moveTo>
                      <a:pt x="0" y="0"/>
                    </a:moveTo>
                    <a:lnTo>
                      <a:pt x="0" y="1"/>
                    </a:lnTo>
                    <a:lnTo>
                      <a:pt x="3" y="3"/>
                    </a:lnTo>
                    <a:lnTo>
                      <a:pt x="3" y="5"/>
                    </a:lnTo>
                    <a:lnTo>
                      <a:pt x="19" y="4"/>
                    </a:lnTo>
                    <a:lnTo>
                      <a:pt x="21" y="3"/>
                    </a:lnTo>
                    <a:lnTo>
                      <a:pt x="21" y="1"/>
                    </a:lnTo>
                    <a:lnTo>
                      <a:pt x="21" y="0"/>
                    </a:lnTo>
                    <a:lnTo>
                      <a:pt x="19" y="0"/>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2" name="Freeform 913"/>
              <p:cNvSpPr>
                <a:spLocks/>
              </p:cNvSpPr>
              <p:nvPr/>
            </p:nvSpPr>
            <p:spPr bwMode="auto">
              <a:xfrm>
                <a:off x="7971" y="3219"/>
                <a:ext cx="33" cy="12"/>
              </a:xfrm>
              <a:custGeom>
                <a:avLst/>
                <a:gdLst>
                  <a:gd name="T0" fmla="*/ 29 w 33"/>
                  <a:gd name="T1" fmla="*/ 10 h 12"/>
                  <a:gd name="T2" fmla="*/ 29 w 33"/>
                  <a:gd name="T3" fmla="*/ 9 h 12"/>
                  <a:gd name="T4" fmla="*/ 33 w 33"/>
                  <a:gd name="T5" fmla="*/ 8 h 12"/>
                  <a:gd name="T6" fmla="*/ 33 w 33"/>
                  <a:gd name="T7" fmla="*/ 8 h 12"/>
                  <a:gd name="T8" fmla="*/ 27 w 33"/>
                  <a:gd name="T9" fmla="*/ 7 h 12"/>
                  <a:gd name="T10" fmla="*/ 21 w 33"/>
                  <a:gd name="T11" fmla="*/ 8 h 12"/>
                  <a:gd name="T12" fmla="*/ 10 w 33"/>
                  <a:gd name="T13" fmla="*/ 7 h 12"/>
                  <a:gd name="T14" fmla="*/ 8 w 33"/>
                  <a:gd name="T15" fmla="*/ 7 h 12"/>
                  <a:gd name="T16" fmla="*/ 6 w 33"/>
                  <a:gd name="T17" fmla="*/ 7 h 12"/>
                  <a:gd name="T18" fmla="*/ 4 w 33"/>
                  <a:gd name="T19" fmla="*/ 3 h 12"/>
                  <a:gd name="T20" fmla="*/ 4 w 33"/>
                  <a:gd name="T21" fmla="*/ 2 h 12"/>
                  <a:gd name="T22" fmla="*/ 4 w 33"/>
                  <a:gd name="T23" fmla="*/ 0 h 12"/>
                  <a:gd name="T24" fmla="*/ 0 w 33"/>
                  <a:gd name="T25" fmla="*/ 3 h 12"/>
                  <a:gd name="T26" fmla="*/ 0 w 33"/>
                  <a:gd name="T27" fmla="*/ 4 h 12"/>
                  <a:gd name="T28" fmla="*/ 4 w 33"/>
                  <a:gd name="T29" fmla="*/ 6 h 12"/>
                  <a:gd name="T30" fmla="*/ 2 w 33"/>
                  <a:gd name="T31" fmla="*/ 7 h 12"/>
                  <a:gd name="T32" fmla="*/ 4 w 33"/>
                  <a:gd name="T33" fmla="*/ 8 h 12"/>
                  <a:gd name="T34" fmla="*/ 8 w 33"/>
                  <a:gd name="T35" fmla="*/ 8 h 12"/>
                  <a:gd name="T36" fmla="*/ 8 w 33"/>
                  <a:gd name="T37" fmla="*/ 9 h 12"/>
                  <a:gd name="T38" fmla="*/ 14 w 33"/>
                  <a:gd name="T39" fmla="*/ 10 h 12"/>
                  <a:gd name="T40" fmla="*/ 16 w 33"/>
                  <a:gd name="T41" fmla="*/ 10 h 12"/>
                  <a:gd name="T42" fmla="*/ 16 w 33"/>
                  <a:gd name="T43" fmla="*/ 10 h 12"/>
                  <a:gd name="T44" fmla="*/ 19 w 33"/>
                  <a:gd name="T45" fmla="*/ 10 h 12"/>
                  <a:gd name="T46" fmla="*/ 21 w 33"/>
                  <a:gd name="T47" fmla="*/ 10 h 12"/>
                  <a:gd name="T48" fmla="*/ 21 w 33"/>
                  <a:gd name="T49" fmla="*/ 11 h 12"/>
                  <a:gd name="T50" fmla="*/ 21 w 33"/>
                  <a:gd name="T51" fmla="*/ 12 h 12"/>
                  <a:gd name="T52" fmla="*/ 25 w 33"/>
                  <a:gd name="T53" fmla="*/ 12 h 12"/>
                  <a:gd name="T54" fmla="*/ 27 w 33"/>
                  <a:gd name="T55" fmla="*/ 12 h 12"/>
                  <a:gd name="T56" fmla="*/ 27 w 33"/>
                  <a:gd name="T57" fmla="*/ 12 h 12"/>
                  <a:gd name="T58" fmla="*/ 27 w 33"/>
                  <a:gd name="T59" fmla="*/ 10 h 12"/>
                  <a:gd name="T60" fmla="*/ 29 w 33"/>
                  <a:gd name="T61" fmla="*/ 10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
                  <a:gd name="T95" fmla="*/ 33 w 33"/>
                  <a:gd name="T96" fmla="*/ 12 h 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
                    <a:moveTo>
                      <a:pt x="29" y="10"/>
                    </a:moveTo>
                    <a:lnTo>
                      <a:pt x="29" y="9"/>
                    </a:lnTo>
                    <a:lnTo>
                      <a:pt x="33" y="8"/>
                    </a:lnTo>
                    <a:lnTo>
                      <a:pt x="27" y="7"/>
                    </a:lnTo>
                    <a:lnTo>
                      <a:pt x="21" y="8"/>
                    </a:lnTo>
                    <a:lnTo>
                      <a:pt x="10" y="7"/>
                    </a:lnTo>
                    <a:lnTo>
                      <a:pt x="8" y="7"/>
                    </a:lnTo>
                    <a:lnTo>
                      <a:pt x="6" y="7"/>
                    </a:lnTo>
                    <a:lnTo>
                      <a:pt x="4" y="3"/>
                    </a:lnTo>
                    <a:lnTo>
                      <a:pt x="4" y="2"/>
                    </a:lnTo>
                    <a:lnTo>
                      <a:pt x="4" y="0"/>
                    </a:lnTo>
                    <a:lnTo>
                      <a:pt x="0" y="3"/>
                    </a:lnTo>
                    <a:lnTo>
                      <a:pt x="0" y="4"/>
                    </a:lnTo>
                    <a:lnTo>
                      <a:pt x="4" y="6"/>
                    </a:lnTo>
                    <a:lnTo>
                      <a:pt x="2" y="7"/>
                    </a:lnTo>
                    <a:lnTo>
                      <a:pt x="4" y="8"/>
                    </a:lnTo>
                    <a:lnTo>
                      <a:pt x="8" y="8"/>
                    </a:lnTo>
                    <a:lnTo>
                      <a:pt x="8" y="9"/>
                    </a:lnTo>
                    <a:lnTo>
                      <a:pt x="14" y="10"/>
                    </a:lnTo>
                    <a:lnTo>
                      <a:pt x="16" y="10"/>
                    </a:lnTo>
                    <a:lnTo>
                      <a:pt x="19" y="10"/>
                    </a:lnTo>
                    <a:lnTo>
                      <a:pt x="21" y="10"/>
                    </a:lnTo>
                    <a:lnTo>
                      <a:pt x="21" y="11"/>
                    </a:lnTo>
                    <a:lnTo>
                      <a:pt x="21" y="12"/>
                    </a:lnTo>
                    <a:lnTo>
                      <a:pt x="25" y="12"/>
                    </a:lnTo>
                    <a:lnTo>
                      <a:pt x="27" y="12"/>
                    </a:lnTo>
                    <a:lnTo>
                      <a:pt x="27" y="10"/>
                    </a:lnTo>
                    <a:lnTo>
                      <a:pt x="29"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3" name="Freeform 914"/>
              <p:cNvSpPr>
                <a:spLocks/>
              </p:cNvSpPr>
              <p:nvPr/>
            </p:nvSpPr>
            <p:spPr bwMode="auto">
              <a:xfrm>
                <a:off x="7969" y="3557"/>
                <a:ext cx="8" cy="2"/>
              </a:xfrm>
              <a:custGeom>
                <a:avLst/>
                <a:gdLst>
                  <a:gd name="T0" fmla="*/ 4 w 8"/>
                  <a:gd name="T1" fmla="*/ 1 h 2"/>
                  <a:gd name="T2" fmla="*/ 2 w 8"/>
                  <a:gd name="T3" fmla="*/ 0 h 2"/>
                  <a:gd name="T4" fmla="*/ 2 w 8"/>
                  <a:gd name="T5" fmla="*/ 0 h 2"/>
                  <a:gd name="T6" fmla="*/ 0 w 8"/>
                  <a:gd name="T7" fmla="*/ 1 h 2"/>
                  <a:gd name="T8" fmla="*/ 2 w 8"/>
                  <a:gd name="T9" fmla="*/ 1 h 2"/>
                  <a:gd name="T10" fmla="*/ 4 w 8"/>
                  <a:gd name="T11" fmla="*/ 1 h 2"/>
                  <a:gd name="T12" fmla="*/ 4 w 8"/>
                  <a:gd name="T13" fmla="*/ 2 h 2"/>
                  <a:gd name="T14" fmla="*/ 6 w 8"/>
                  <a:gd name="T15" fmla="*/ 2 h 2"/>
                  <a:gd name="T16" fmla="*/ 8 w 8"/>
                  <a:gd name="T17" fmla="*/ 1 h 2"/>
                  <a:gd name="T18" fmla="*/ 8 w 8"/>
                  <a:gd name="T19" fmla="*/ 0 h 2"/>
                  <a:gd name="T20" fmla="*/ 8 w 8"/>
                  <a:gd name="T21" fmla="*/ 0 h 2"/>
                  <a:gd name="T22" fmla="*/ 4 w 8"/>
                  <a:gd name="T23" fmla="*/ 1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
                  <a:gd name="T38" fmla="*/ 8 w 8"/>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
                    <a:moveTo>
                      <a:pt x="4" y="1"/>
                    </a:moveTo>
                    <a:lnTo>
                      <a:pt x="2" y="0"/>
                    </a:lnTo>
                    <a:lnTo>
                      <a:pt x="0" y="1"/>
                    </a:lnTo>
                    <a:lnTo>
                      <a:pt x="2" y="1"/>
                    </a:lnTo>
                    <a:lnTo>
                      <a:pt x="4" y="1"/>
                    </a:lnTo>
                    <a:lnTo>
                      <a:pt x="4" y="2"/>
                    </a:lnTo>
                    <a:lnTo>
                      <a:pt x="6" y="2"/>
                    </a:lnTo>
                    <a:lnTo>
                      <a:pt x="8" y="1"/>
                    </a:lnTo>
                    <a:lnTo>
                      <a:pt x="8"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4" name="Freeform 915"/>
              <p:cNvSpPr>
                <a:spLocks/>
              </p:cNvSpPr>
              <p:nvPr/>
            </p:nvSpPr>
            <p:spPr bwMode="auto">
              <a:xfrm>
                <a:off x="7969" y="3185"/>
                <a:ext cx="40" cy="10"/>
              </a:xfrm>
              <a:custGeom>
                <a:avLst/>
                <a:gdLst>
                  <a:gd name="T0" fmla="*/ 40 w 40"/>
                  <a:gd name="T1" fmla="*/ 10 h 10"/>
                  <a:gd name="T2" fmla="*/ 40 w 40"/>
                  <a:gd name="T3" fmla="*/ 9 h 10"/>
                  <a:gd name="T4" fmla="*/ 37 w 40"/>
                  <a:gd name="T5" fmla="*/ 8 h 10"/>
                  <a:gd name="T6" fmla="*/ 37 w 40"/>
                  <a:gd name="T7" fmla="*/ 8 h 10"/>
                  <a:gd name="T8" fmla="*/ 37 w 40"/>
                  <a:gd name="T9" fmla="*/ 6 h 10"/>
                  <a:gd name="T10" fmla="*/ 35 w 40"/>
                  <a:gd name="T11" fmla="*/ 6 h 10"/>
                  <a:gd name="T12" fmla="*/ 35 w 40"/>
                  <a:gd name="T13" fmla="*/ 6 h 10"/>
                  <a:gd name="T14" fmla="*/ 31 w 40"/>
                  <a:gd name="T15" fmla="*/ 6 h 10"/>
                  <a:gd name="T16" fmla="*/ 27 w 40"/>
                  <a:gd name="T17" fmla="*/ 3 h 10"/>
                  <a:gd name="T18" fmla="*/ 8 w 40"/>
                  <a:gd name="T19" fmla="*/ 0 h 10"/>
                  <a:gd name="T20" fmla="*/ 2 w 40"/>
                  <a:gd name="T21" fmla="*/ 0 h 10"/>
                  <a:gd name="T22" fmla="*/ 0 w 40"/>
                  <a:gd name="T23" fmla="*/ 0 h 10"/>
                  <a:gd name="T24" fmla="*/ 0 w 40"/>
                  <a:gd name="T25" fmla="*/ 1 h 10"/>
                  <a:gd name="T26" fmla="*/ 12 w 40"/>
                  <a:gd name="T27" fmla="*/ 4 h 10"/>
                  <a:gd name="T28" fmla="*/ 12 w 40"/>
                  <a:gd name="T29" fmla="*/ 5 h 10"/>
                  <a:gd name="T30" fmla="*/ 14 w 40"/>
                  <a:gd name="T31" fmla="*/ 8 h 10"/>
                  <a:gd name="T32" fmla="*/ 23 w 40"/>
                  <a:gd name="T33" fmla="*/ 9 h 10"/>
                  <a:gd name="T34" fmla="*/ 37 w 40"/>
                  <a:gd name="T35" fmla="*/ 10 h 10"/>
                  <a:gd name="T36" fmla="*/ 40 w 40"/>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10"/>
                  <a:gd name="T59" fmla="*/ 40 w 40"/>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10">
                    <a:moveTo>
                      <a:pt x="40" y="10"/>
                    </a:moveTo>
                    <a:lnTo>
                      <a:pt x="40" y="9"/>
                    </a:lnTo>
                    <a:lnTo>
                      <a:pt x="37" y="8"/>
                    </a:lnTo>
                    <a:lnTo>
                      <a:pt x="37" y="6"/>
                    </a:lnTo>
                    <a:lnTo>
                      <a:pt x="35" y="6"/>
                    </a:lnTo>
                    <a:lnTo>
                      <a:pt x="31" y="6"/>
                    </a:lnTo>
                    <a:lnTo>
                      <a:pt x="27" y="3"/>
                    </a:lnTo>
                    <a:lnTo>
                      <a:pt x="8" y="0"/>
                    </a:lnTo>
                    <a:lnTo>
                      <a:pt x="2" y="0"/>
                    </a:lnTo>
                    <a:lnTo>
                      <a:pt x="0" y="0"/>
                    </a:lnTo>
                    <a:lnTo>
                      <a:pt x="0" y="1"/>
                    </a:lnTo>
                    <a:lnTo>
                      <a:pt x="12" y="4"/>
                    </a:lnTo>
                    <a:lnTo>
                      <a:pt x="12" y="5"/>
                    </a:lnTo>
                    <a:lnTo>
                      <a:pt x="14" y="8"/>
                    </a:lnTo>
                    <a:lnTo>
                      <a:pt x="23" y="9"/>
                    </a:lnTo>
                    <a:lnTo>
                      <a:pt x="37" y="10"/>
                    </a:lnTo>
                    <a:lnTo>
                      <a:pt x="40"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5" name="Freeform 916"/>
              <p:cNvSpPr>
                <a:spLocks/>
              </p:cNvSpPr>
              <p:nvPr/>
            </p:nvSpPr>
            <p:spPr bwMode="auto">
              <a:xfrm>
                <a:off x="7992" y="3505"/>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2"/>
                    </a:lnTo>
                    <a:lnTo>
                      <a:pt x="2"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6" name="Freeform 917"/>
              <p:cNvSpPr>
                <a:spLocks/>
              </p:cNvSpPr>
              <p:nvPr/>
            </p:nvSpPr>
            <p:spPr bwMode="auto">
              <a:xfrm>
                <a:off x="7964" y="3373"/>
                <a:ext cx="2" cy="1"/>
              </a:xfrm>
              <a:custGeom>
                <a:avLst/>
                <a:gdLst>
                  <a:gd name="T0" fmla="*/ 0 w 2"/>
                  <a:gd name="T1" fmla="*/ 1 h 1"/>
                  <a:gd name="T2" fmla="*/ 0 w 2"/>
                  <a:gd name="T3" fmla="*/ 1 h 1"/>
                  <a:gd name="T4" fmla="*/ 2 w 2"/>
                  <a:gd name="T5" fmla="*/ 0 h 1"/>
                  <a:gd name="T6" fmla="*/ 2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0"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7" name="Freeform 918"/>
              <p:cNvSpPr>
                <a:spLocks/>
              </p:cNvSpPr>
              <p:nvPr/>
            </p:nvSpPr>
            <p:spPr bwMode="auto">
              <a:xfrm>
                <a:off x="7728" y="3438"/>
                <a:ext cx="5" cy="2"/>
              </a:xfrm>
              <a:custGeom>
                <a:avLst/>
                <a:gdLst>
                  <a:gd name="T0" fmla="*/ 3 w 5"/>
                  <a:gd name="T1" fmla="*/ 0 h 2"/>
                  <a:gd name="T2" fmla="*/ 0 w 5"/>
                  <a:gd name="T3" fmla="*/ 2 h 2"/>
                  <a:gd name="T4" fmla="*/ 0 w 5"/>
                  <a:gd name="T5" fmla="*/ 2 h 2"/>
                  <a:gd name="T6" fmla="*/ 5 w 5"/>
                  <a:gd name="T7" fmla="*/ 0 h 2"/>
                  <a:gd name="T8" fmla="*/ 3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lnTo>
                      <a:pt x="0" y="2"/>
                    </a:lnTo>
                    <a:lnTo>
                      <a:pt x="5"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8" name="Freeform 919"/>
              <p:cNvSpPr>
                <a:spLocks/>
              </p:cNvSpPr>
              <p:nvPr/>
            </p:nvSpPr>
            <p:spPr bwMode="auto">
              <a:xfrm>
                <a:off x="7724" y="3442"/>
                <a:ext cx="2" cy="1"/>
              </a:xfrm>
              <a:custGeom>
                <a:avLst/>
                <a:gdLst>
                  <a:gd name="T0" fmla="*/ 2 w 2"/>
                  <a:gd name="T1" fmla="*/ 0 h 1"/>
                  <a:gd name="T2" fmla="*/ 0 w 2"/>
                  <a:gd name="T3" fmla="*/ 0 h 1"/>
                  <a:gd name="T4" fmla="*/ 0 w 2"/>
                  <a:gd name="T5" fmla="*/ 1 h 1"/>
                  <a:gd name="T6" fmla="*/ 2 w 2"/>
                  <a:gd name="T7" fmla="*/ 0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9" name="Freeform 920"/>
              <p:cNvSpPr>
                <a:spLocks/>
              </p:cNvSpPr>
              <p:nvPr/>
            </p:nvSpPr>
            <p:spPr bwMode="auto">
              <a:xfrm>
                <a:off x="7754" y="3424"/>
                <a:ext cx="14" cy="3"/>
              </a:xfrm>
              <a:custGeom>
                <a:avLst/>
                <a:gdLst>
                  <a:gd name="T0" fmla="*/ 8 w 14"/>
                  <a:gd name="T1" fmla="*/ 0 h 3"/>
                  <a:gd name="T2" fmla="*/ 2 w 14"/>
                  <a:gd name="T3" fmla="*/ 2 h 3"/>
                  <a:gd name="T4" fmla="*/ 0 w 14"/>
                  <a:gd name="T5" fmla="*/ 2 h 3"/>
                  <a:gd name="T6" fmla="*/ 0 w 14"/>
                  <a:gd name="T7" fmla="*/ 3 h 3"/>
                  <a:gd name="T8" fmla="*/ 4 w 14"/>
                  <a:gd name="T9" fmla="*/ 3 h 3"/>
                  <a:gd name="T10" fmla="*/ 12 w 14"/>
                  <a:gd name="T11" fmla="*/ 2 h 3"/>
                  <a:gd name="T12" fmla="*/ 12 w 14"/>
                  <a:gd name="T13" fmla="*/ 2 h 3"/>
                  <a:gd name="T14" fmla="*/ 14 w 14"/>
                  <a:gd name="T15" fmla="*/ 3 h 3"/>
                  <a:gd name="T16" fmla="*/ 14 w 14"/>
                  <a:gd name="T17" fmla="*/ 2 h 3"/>
                  <a:gd name="T18" fmla="*/ 12 w 14"/>
                  <a:gd name="T19" fmla="*/ 0 h 3"/>
                  <a:gd name="T20" fmla="*/ 12 w 14"/>
                  <a:gd name="T21" fmla="*/ 0 h 3"/>
                  <a:gd name="T22" fmla="*/ 12 w 14"/>
                  <a:gd name="T23" fmla="*/ 0 h 3"/>
                  <a:gd name="T24" fmla="*/ 10 w 14"/>
                  <a:gd name="T25" fmla="*/ 0 h 3"/>
                  <a:gd name="T26" fmla="*/ 8 w 1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
                  <a:gd name="T44" fmla="*/ 14 w 14"/>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
                    <a:moveTo>
                      <a:pt x="8" y="0"/>
                    </a:moveTo>
                    <a:lnTo>
                      <a:pt x="2" y="2"/>
                    </a:lnTo>
                    <a:lnTo>
                      <a:pt x="0" y="2"/>
                    </a:lnTo>
                    <a:lnTo>
                      <a:pt x="0" y="3"/>
                    </a:lnTo>
                    <a:lnTo>
                      <a:pt x="4" y="3"/>
                    </a:lnTo>
                    <a:lnTo>
                      <a:pt x="12" y="2"/>
                    </a:lnTo>
                    <a:lnTo>
                      <a:pt x="14" y="3"/>
                    </a:lnTo>
                    <a:lnTo>
                      <a:pt x="14" y="2"/>
                    </a:lnTo>
                    <a:lnTo>
                      <a:pt x="12" y="0"/>
                    </a:lnTo>
                    <a:lnTo>
                      <a:pt x="10" y="0"/>
                    </a:lnTo>
                    <a:lnTo>
                      <a:pt x="8"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0" name="Freeform 921"/>
              <p:cNvSpPr>
                <a:spLocks/>
              </p:cNvSpPr>
              <p:nvPr/>
            </p:nvSpPr>
            <p:spPr bwMode="auto">
              <a:xfrm>
                <a:off x="7771" y="3447"/>
                <a:ext cx="2" cy="4"/>
              </a:xfrm>
              <a:custGeom>
                <a:avLst/>
                <a:gdLst>
                  <a:gd name="T0" fmla="*/ 2 w 2"/>
                  <a:gd name="T1" fmla="*/ 4 h 4"/>
                  <a:gd name="T2" fmla="*/ 2 w 2"/>
                  <a:gd name="T3" fmla="*/ 0 h 4"/>
                  <a:gd name="T4" fmla="*/ 0 w 2"/>
                  <a:gd name="T5" fmla="*/ 1 h 4"/>
                  <a:gd name="T6" fmla="*/ 0 w 2"/>
                  <a:gd name="T7" fmla="*/ 4 h 4"/>
                  <a:gd name="T8" fmla="*/ 2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1"/>
                    </a:lnTo>
                    <a:lnTo>
                      <a:pt x="0" y="4"/>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1" name="Rectangle 922"/>
              <p:cNvSpPr>
                <a:spLocks noChangeArrowheads="1"/>
              </p:cNvSpPr>
              <p:nvPr/>
            </p:nvSpPr>
            <p:spPr bwMode="auto">
              <a:xfrm>
                <a:off x="7766" y="3424"/>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2" name="Freeform 923"/>
              <p:cNvSpPr>
                <a:spLocks/>
              </p:cNvSpPr>
              <p:nvPr/>
            </p:nvSpPr>
            <p:spPr bwMode="auto">
              <a:xfrm>
                <a:off x="7691" y="3467"/>
                <a:ext cx="6" cy="4"/>
              </a:xfrm>
              <a:custGeom>
                <a:avLst/>
                <a:gdLst>
                  <a:gd name="T0" fmla="*/ 0 w 6"/>
                  <a:gd name="T1" fmla="*/ 3 h 4"/>
                  <a:gd name="T2" fmla="*/ 0 w 6"/>
                  <a:gd name="T3" fmla="*/ 3 h 4"/>
                  <a:gd name="T4" fmla="*/ 2 w 6"/>
                  <a:gd name="T5" fmla="*/ 4 h 4"/>
                  <a:gd name="T6" fmla="*/ 2 w 6"/>
                  <a:gd name="T7" fmla="*/ 4 h 4"/>
                  <a:gd name="T8" fmla="*/ 6 w 6"/>
                  <a:gd name="T9" fmla="*/ 3 h 4"/>
                  <a:gd name="T10" fmla="*/ 6 w 6"/>
                  <a:gd name="T11" fmla="*/ 2 h 4"/>
                  <a:gd name="T12" fmla="*/ 6 w 6"/>
                  <a:gd name="T13" fmla="*/ 1 h 4"/>
                  <a:gd name="T14" fmla="*/ 6 w 6"/>
                  <a:gd name="T15" fmla="*/ 1 h 4"/>
                  <a:gd name="T16" fmla="*/ 6 w 6"/>
                  <a:gd name="T17" fmla="*/ 1 h 4"/>
                  <a:gd name="T18" fmla="*/ 4 w 6"/>
                  <a:gd name="T19" fmla="*/ 1 h 4"/>
                  <a:gd name="T20" fmla="*/ 4 w 6"/>
                  <a:gd name="T21" fmla="*/ 0 h 4"/>
                  <a:gd name="T22" fmla="*/ 2 w 6"/>
                  <a:gd name="T23" fmla="*/ 1 h 4"/>
                  <a:gd name="T24" fmla="*/ 2 w 6"/>
                  <a:gd name="T25" fmla="*/ 1 h 4"/>
                  <a:gd name="T26" fmla="*/ 2 w 6"/>
                  <a:gd name="T27" fmla="*/ 2 h 4"/>
                  <a:gd name="T28" fmla="*/ 2 w 6"/>
                  <a:gd name="T29" fmla="*/ 2 h 4"/>
                  <a:gd name="T30" fmla="*/ 2 w 6"/>
                  <a:gd name="T31" fmla="*/ 3 h 4"/>
                  <a:gd name="T32" fmla="*/ 0 w 6"/>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4"/>
                  <a:gd name="T53" fmla="*/ 6 w 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4">
                    <a:moveTo>
                      <a:pt x="0" y="3"/>
                    </a:moveTo>
                    <a:lnTo>
                      <a:pt x="0" y="3"/>
                    </a:lnTo>
                    <a:lnTo>
                      <a:pt x="2" y="4"/>
                    </a:lnTo>
                    <a:lnTo>
                      <a:pt x="6" y="3"/>
                    </a:lnTo>
                    <a:lnTo>
                      <a:pt x="6" y="2"/>
                    </a:lnTo>
                    <a:lnTo>
                      <a:pt x="6" y="1"/>
                    </a:lnTo>
                    <a:lnTo>
                      <a:pt x="4" y="1"/>
                    </a:lnTo>
                    <a:lnTo>
                      <a:pt x="4" y="0"/>
                    </a:lnTo>
                    <a:lnTo>
                      <a:pt x="2" y="1"/>
                    </a:lnTo>
                    <a:lnTo>
                      <a:pt x="2" y="2"/>
                    </a:lnTo>
                    <a:lnTo>
                      <a:pt x="2" y="3"/>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3" name="Freeform 924"/>
              <p:cNvSpPr>
                <a:spLocks/>
              </p:cNvSpPr>
              <p:nvPr/>
            </p:nvSpPr>
            <p:spPr bwMode="auto">
              <a:xfrm>
                <a:off x="7712" y="3443"/>
                <a:ext cx="6" cy="1"/>
              </a:xfrm>
              <a:custGeom>
                <a:avLst/>
                <a:gdLst>
                  <a:gd name="T0" fmla="*/ 6 w 6"/>
                  <a:gd name="T1" fmla="*/ 1 h 1"/>
                  <a:gd name="T2" fmla="*/ 6 w 6"/>
                  <a:gd name="T3" fmla="*/ 0 h 1"/>
                  <a:gd name="T4" fmla="*/ 4 w 6"/>
                  <a:gd name="T5" fmla="*/ 0 h 1"/>
                  <a:gd name="T6" fmla="*/ 2 w 6"/>
                  <a:gd name="T7" fmla="*/ 0 h 1"/>
                  <a:gd name="T8" fmla="*/ 0 w 6"/>
                  <a:gd name="T9" fmla="*/ 1 h 1"/>
                  <a:gd name="T10" fmla="*/ 0 w 6"/>
                  <a:gd name="T11" fmla="*/ 1 h 1"/>
                  <a:gd name="T12" fmla="*/ 0 w 6"/>
                  <a:gd name="T13" fmla="*/ 1 h 1"/>
                  <a:gd name="T14" fmla="*/ 4 w 6"/>
                  <a:gd name="T15" fmla="*/ 0 h 1"/>
                  <a:gd name="T16" fmla="*/ 6 w 6"/>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6" y="1"/>
                    </a:moveTo>
                    <a:lnTo>
                      <a:pt x="6" y="0"/>
                    </a:lnTo>
                    <a:lnTo>
                      <a:pt x="4" y="0"/>
                    </a:lnTo>
                    <a:lnTo>
                      <a:pt x="2" y="0"/>
                    </a:lnTo>
                    <a:lnTo>
                      <a:pt x="0" y="1"/>
                    </a:lnTo>
                    <a:lnTo>
                      <a:pt x="4" y="0"/>
                    </a:lnTo>
                    <a:lnTo>
                      <a:pt x="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4" name="Freeform 925"/>
              <p:cNvSpPr>
                <a:spLocks/>
              </p:cNvSpPr>
              <p:nvPr/>
            </p:nvSpPr>
            <p:spPr bwMode="auto">
              <a:xfrm>
                <a:off x="7762" y="3495"/>
                <a:ext cx="32" cy="7"/>
              </a:xfrm>
              <a:custGeom>
                <a:avLst/>
                <a:gdLst>
                  <a:gd name="T0" fmla="*/ 21 w 32"/>
                  <a:gd name="T1" fmla="*/ 2 h 7"/>
                  <a:gd name="T2" fmla="*/ 19 w 32"/>
                  <a:gd name="T3" fmla="*/ 1 h 7"/>
                  <a:gd name="T4" fmla="*/ 19 w 32"/>
                  <a:gd name="T5" fmla="*/ 1 h 7"/>
                  <a:gd name="T6" fmla="*/ 6 w 32"/>
                  <a:gd name="T7" fmla="*/ 0 h 7"/>
                  <a:gd name="T8" fmla="*/ 0 w 32"/>
                  <a:gd name="T9" fmla="*/ 1 h 7"/>
                  <a:gd name="T10" fmla="*/ 0 w 32"/>
                  <a:gd name="T11" fmla="*/ 2 h 7"/>
                  <a:gd name="T12" fmla="*/ 2 w 32"/>
                  <a:gd name="T13" fmla="*/ 4 h 7"/>
                  <a:gd name="T14" fmla="*/ 4 w 32"/>
                  <a:gd name="T15" fmla="*/ 4 h 7"/>
                  <a:gd name="T16" fmla="*/ 11 w 32"/>
                  <a:gd name="T17" fmla="*/ 6 h 7"/>
                  <a:gd name="T18" fmla="*/ 13 w 32"/>
                  <a:gd name="T19" fmla="*/ 6 h 7"/>
                  <a:gd name="T20" fmla="*/ 15 w 32"/>
                  <a:gd name="T21" fmla="*/ 7 h 7"/>
                  <a:gd name="T22" fmla="*/ 17 w 32"/>
                  <a:gd name="T23" fmla="*/ 7 h 7"/>
                  <a:gd name="T24" fmla="*/ 19 w 32"/>
                  <a:gd name="T25" fmla="*/ 6 h 7"/>
                  <a:gd name="T26" fmla="*/ 21 w 32"/>
                  <a:gd name="T27" fmla="*/ 6 h 7"/>
                  <a:gd name="T28" fmla="*/ 23 w 32"/>
                  <a:gd name="T29" fmla="*/ 6 h 7"/>
                  <a:gd name="T30" fmla="*/ 28 w 32"/>
                  <a:gd name="T31" fmla="*/ 6 h 7"/>
                  <a:gd name="T32" fmla="*/ 32 w 32"/>
                  <a:gd name="T33" fmla="*/ 6 h 7"/>
                  <a:gd name="T34" fmla="*/ 30 w 32"/>
                  <a:gd name="T35" fmla="*/ 4 h 7"/>
                  <a:gd name="T36" fmla="*/ 23 w 32"/>
                  <a:gd name="T37" fmla="*/ 4 h 7"/>
                  <a:gd name="T38" fmla="*/ 21 w 32"/>
                  <a:gd name="T39" fmla="*/ 2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7"/>
                  <a:gd name="T62" fmla="*/ 32 w 32"/>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7">
                    <a:moveTo>
                      <a:pt x="21" y="2"/>
                    </a:moveTo>
                    <a:lnTo>
                      <a:pt x="19" y="1"/>
                    </a:lnTo>
                    <a:lnTo>
                      <a:pt x="6" y="0"/>
                    </a:lnTo>
                    <a:lnTo>
                      <a:pt x="0" y="1"/>
                    </a:lnTo>
                    <a:lnTo>
                      <a:pt x="0" y="2"/>
                    </a:lnTo>
                    <a:lnTo>
                      <a:pt x="2" y="4"/>
                    </a:lnTo>
                    <a:lnTo>
                      <a:pt x="4" y="4"/>
                    </a:lnTo>
                    <a:lnTo>
                      <a:pt x="11" y="6"/>
                    </a:lnTo>
                    <a:lnTo>
                      <a:pt x="13" y="6"/>
                    </a:lnTo>
                    <a:lnTo>
                      <a:pt x="15" y="7"/>
                    </a:lnTo>
                    <a:lnTo>
                      <a:pt x="17" y="7"/>
                    </a:lnTo>
                    <a:lnTo>
                      <a:pt x="19" y="6"/>
                    </a:lnTo>
                    <a:lnTo>
                      <a:pt x="21" y="6"/>
                    </a:lnTo>
                    <a:lnTo>
                      <a:pt x="23" y="6"/>
                    </a:lnTo>
                    <a:lnTo>
                      <a:pt x="28" y="6"/>
                    </a:lnTo>
                    <a:lnTo>
                      <a:pt x="32" y="6"/>
                    </a:lnTo>
                    <a:lnTo>
                      <a:pt x="30" y="4"/>
                    </a:lnTo>
                    <a:lnTo>
                      <a:pt x="23" y="4"/>
                    </a:lnTo>
                    <a:lnTo>
                      <a:pt x="2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5" name="Freeform 926"/>
              <p:cNvSpPr>
                <a:spLocks/>
              </p:cNvSpPr>
              <p:nvPr/>
            </p:nvSpPr>
            <p:spPr bwMode="auto">
              <a:xfrm>
                <a:off x="7665" y="3456"/>
                <a:ext cx="158" cy="29"/>
              </a:xfrm>
              <a:custGeom>
                <a:avLst/>
                <a:gdLst>
                  <a:gd name="T0" fmla="*/ 158 w 158"/>
                  <a:gd name="T1" fmla="*/ 24 h 29"/>
                  <a:gd name="T2" fmla="*/ 150 w 158"/>
                  <a:gd name="T3" fmla="*/ 23 h 29"/>
                  <a:gd name="T4" fmla="*/ 148 w 158"/>
                  <a:gd name="T5" fmla="*/ 21 h 29"/>
                  <a:gd name="T6" fmla="*/ 135 w 158"/>
                  <a:gd name="T7" fmla="*/ 21 h 29"/>
                  <a:gd name="T8" fmla="*/ 135 w 158"/>
                  <a:gd name="T9" fmla="*/ 20 h 29"/>
                  <a:gd name="T10" fmla="*/ 137 w 158"/>
                  <a:gd name="T11" fmla="*/ 19 h 29"/>
                  <a:gd name="T12" fmla="*/ 133 w 158"/>
                  <a:gd name="T13" fmla="*/ 17 h 29"/>
                  <a:gd name="T14" fmla="*/ 127 w 158"/>
                  <a:gd name="T15" fmla="*/ 17 h 29"/>
                  <a:gd name="T16" fmla="*/ 125 w 158"/>
                  <a:gd name="T17" fmla="*/ 16 h 29"/>
                  <a:gd name="T18" fmla="*/ 114 w 158"/>
                  <a:gd name="T19" fmla="*/ 13 h 29"/>
                  <a:gd name="T20" fmla="*/ 101 w 158"/>
                  <a:gd name="T21" fmla="*/ 11 h 29"/>
                  <a:gd name="T22" fmla="*/ 97 w 158"/>
                  <a:gd name="T23" fmla="*/ 8 h 29"/>
                  <a:gd name="T24" fmla="*/ 93 w 158"/>
                  <a:gd name="T25" fmla="*/ 8 h 29"/>
                  <a:gd name="T26" fmla="*/ 93 w 158"/>
                  <a:gd name="T27" fmla="*/ 7 h 29"/>
                  <a:gd name="T28" fmla="*/ 91 w 158"/>
                  <a:gd name="T29" fmla="*/ 7 h 29"/>
                  <a:gd name="T30" fmla="*/ 82 w 158"/>
                  <a:gd name="T31" fmla="*/ 7 h 29"/>
                  <a:gd name="T32" fmla="*/ 78 w 158"/>
                  <a:gd name="T33" fmla="*/ 5 h 29"/>
                  <a:gd name="T34" fmla="*/ 70 w 158"/>
                  <a:gd name="T35" fmla="*/ 2 h 29"/>
                  <a:gd name="T36" fmla="*/ 63 w 158"/>
                  <a:gd name="T37" fmla="*/ 2 h 29"/>
                  <a:gd name="T38" fmla="*/ 36 w 158"/>
                  <a:gd name="T39" fmla="*/ 0 h 29"/>
                  <a:gd name="T40" fmla="*/ 7 w 158"/>
                  <a:gd name="T41" fmla="*/ 7 h 29"/>
                  <a:gd name="T42" fmla="*/ 7 w 158"/>
                  <a:gd name="T43" fmla="*/ 10 h 29"/>
                  <a:gd name="T44" fmla="*/ 5 w 158"/>
                  <a:gd name="T45" fmla="*/ 11 h 29"/>
                  <a:gd name="T46" fmla="*/ 0 w 158"/>
                  <a:gd name="T47" fmla="*/ 12 h 29"/>
                  <a:gd name="T48" fmla="*/ 7 w 158"/>
                  <a:gd name="T49" fmla="*/ 12 h 29"/>
                  <a:gd name="T50" fmla="*/ 7 w 158"/>
                  <a:gd name="T51" fmla="*/ 13 h 29"/>
                  <a:gd name="T52" fmla="*/ 13 w 158"/>
                  <a:gd name="T53" fmla="*/ 11 h 29"/>
                  <a:gd name="T54" fmla="*/ 26 w 158"/>
                  <a:gd name="T55" fmla="*/ 8 h 29"/>
                  <a:gd name="T56" fmla="*/ 32 w 158"/>
                  <a:gd name="T57" fmla="*/ 5 h 29"/>
                  <a:gd name="T58" fmla="*/ 45 w 158"/>
                  <a:gd name="T59" fmla="*/ 5 h 29"/>
                  <a:gd name="T60" fmla="*/ 47 w 158"/>
                  <a:gd name="T61" fmla="*/ 6 h 29"/>
                  <a:gd name="T62" fmla="*/ 40 w 158"/>
                  <a:gd name="T63" fmla="*/ 7 h 29"/>
                  <a:gd name="T64" fmla="*/ 42 w 158"/>
                  <a:gd name="T65" fmla="*/ 8 h 29"/>
                  <a:gd name="T66" fmla="*/ 49 w 158"/>
                  <a:gd name="T67" fmla="*/ 10 h 29"/>
                  <a:gd name="T68" fmla="*/ 51 w 158"/>
                  <a:gd name="T69" fmla="*/ 10 h 29"/>
                  <a:gd name="T70" fmla="*/ 55 w 158"/>
                  <a:gd name="T71" fmla="*/ 10 h 29"/>
                  <a:gd name="T72" fmla="*/ 57 w 158"/>
                  <a:gd name="T73" fmla="*/ 10 h 29"/>
                  <a:gd name="T74" fmla="*/ 66 w 158"/>
                  <a:gd name="T75" fmla="*/ 11 h 29"/>
                  <a:gd name="T76" fmla="*/ 80 w 158"/>
                  <a:gd name="T77" fmla="*/ 14 h 29"/>
                  <a:gd name="T78" fmla="*/ 93 w 158"/>
                  <a:gd name="T79" fmla="*/ 15 h 29"/>
                  <a:gd name="T80" fmla="*/ 101 w 158"/>
                  <a:gd name="T81" fmla="*/ 22 h 29"/>
                  <a:gd name="T82" fmla="*/ 116 w 158"/>
                  <a:gd name="T83" fmla="*/ 23 h 29"/>
                  <a:gd name="T84" fmla="*/ 116 w 158"/>
                  <a:gd name="T85" fmla="*/ 24 h 29"/>
                  <a:gd name="T86" fmla="*/ 106 w 158"/>
                  <a:gd name="T87" fmla="*/ 28 h 29"/>
                  <a:gd name="T88" fmla="*/ 108 w 158"/>
                  <a:gd name="T89" fmla="*/ 29 h 29"/>
                  <a:gd name="T90" fmla="*/ 158 w 158"/>
                  <a:gd name="T91" fmla="*/ 25 h 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8"/>
                  <a:gd name="T139" fmla="*/ 0 h 29"/>
                  <a:gd name="T140" fmla="*/ 158 w 158"/>
                  <a:gd name="T141" fmla="*/ 29 h 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8" h="29">
                    <a:moveTo>
                      <a:pt x="158" y="25"/>
                    </a:moveTo>
                    <a:lnTo>
                      <a:pt x="158" y="24"/>
                    </a:lnTo>
                    <a:lnTo>
                      <a:pt x="154" y="24"/>
                    </a:lnTo>
                    <a:lnTo>
                      <a:pt x="150" y="23"/>
                    </a:lnTo>
                    <a:lnTo>
                      <a:pt x="150" y="22"/>
                    </a:lnTo>
                    <a:lnTo>
                      <a:pt x="148" y="21"/>
                    </a:lnTo>
                    <a:lnTo>
                      <a:pt x="146" y="21"/>
                    </a:lnTo>
                    <a:lnTo>
                      <a:pt x="135" y="21"/>
                    </a:lnTo>
                    <a:lnTo>
                      <a:pt x="135" y="20"/>
                    </a:lnTo>
                    <a:lnTo>
                      <a:pt x="137" y="19"/>
                    </a:lnTo>
                    <a:lnTo>
                      <a:pt x="135" y="17"/>
                    </a:lnTo>
                    <a:lnTo>
                      <a:pt x="133" y="17"/>
                    </a:lnTo>
                    <a:lnTo>
                      <a:pt x="129" y="17"/>
                    </a:lnTo>
                    <a:lnTo>
                      <a:pt x="127" y="17"/>
                    </a:lnTo>
                    <a:lnTo>
                      <a:pt x="127" y="16"/>
                    </a:lnTo>
                    <a:lnTo>
                      <a:pt x="125" y="16"/>
                    </a:lnTo>
                    <a:lnTo>
                      <a:pt x="122" y="16"/>
                    </a:lnTo>
                    <a:lnTo>
                      <a:pt x="114" y="13"/>
                    </a:lnTo>
                    <a:lnTo>
                      <a:pt x="101" y="11"/>
                    </a:lnTo>
                    <a:lnTo>
                      <a:pt x="99" y="10"/>
                    </a:lnTo>
                    <a:lnTo>
                      <a:pt x="97" y="8"/>
                    </a:lnTo>
                    <a:lnTo>
                      <a:pt x="93" y="8"/>
                    </a:lnTo>
                    <a:lnTo>
                      <a:pt x="93" y="7"/>
                    </a:lnTo>
                    <a:lnTo>
                      <a:pt x="91" y="7"/>
                    </a:lnTo>
                    <a:lnTo>
                      <a:pt x="89" y="6"/>
                    </a:lnTo>
                    <a:lnTo>
                      <a:pt x="82" y="7"/>
                    </a:lnTo>
                    <a:lnTo>
                      <a:pt x="80" y="6"/>
                    </a:lnTo>
                    <a:lnTo>
                      <a:pt x="78" y="5"/>
                    </a:lnTo>
                    <a:lnTo>
                      <a:pt x="76" y="4"/>
                    </a:lnTo>
                    <a:lnTo>
                      <a:pt x="70" y="2"/>
                    </a:lnTo>
                    <a:lnTo>
                      <a:pt x="66" y="2"/>
                    </a:lnTo>
                    <a:lnTo>
                      <a:pt x="63" y="2"/>
                    </a:lnTo>
                    <a:lnTo>
                      <a:pt x="61" y="0"/>
                    </a:lnTo>
                    <a:lnTo>
                      <a:pt x="36" y="0"/>
                    </a:lnTo>
                    <a:lnTo>
                      <a:pt x="9" y="6"/>
                    </a:lnTo>
                    <a:lnTo>
                      <a:pt x="7" y="7"/>
                    </a:lnTo>
                    <a:lnTo>
                      <a:pt x="7" y="10"/>
                    </a:lnTo>
                    <a:lnTo>
                      <a:pt x="7" y="11"/>
                    </a:lnTo>
                    <a:lnTo>
                      <a:pt x="5" y="11"/>
                    </a:lnTo>
                    <a:lnTo>
                      <a:pt x="0" y="12"/>
                    </a:lnTo>
                    <a:lnTo>
                      <a:pt x="5" y="12"/>
                    </a:lnTo>
                    <a:lnTo>
                      <a:pt x="7" y="12"/>
                    </a:lnTo>
                    <a:lnTo>
                      <a:pt x="7" y="13"/>
                    </a:lnTo>
                    <a:lnTo>
                      <a:pt x="11" y="11"/>
                    </a:lnTo>
                    <a:lnTo>
                      <a:pt x="13" y="11"/>
                    </a:lnTo>
                    <a:lnTo>
                      <a:pt x="15" y="10"/>
                    </a:lnTo>
                    <a:lnTo>
                      <a:pt x="26" y="8"/>
                    </a:lnTo>
                    <a:lnTo>
                      <a:pt x="26" y="6"/>
                    </a:lnTo>
                    <a:lnTo>
                      <a:pt x="32" y="5"/>
                    </a:lnTo>
                    <a:lnTo>
                      <a:pt x="45" y="5"/>
                    </a:lnTo>
                    <a:lnTo>
                      <a:pt x="47" y="5"/>
                    </a:lnTo>
                    <a:lnTo>
                      <a:pt x="47" y="6"/>
                    </a:lnTo>
                    <a:lnTo>
                      <a:pt x="40" y="7"/>
                    </a:lnTo>
                    <a:lnTo>
                      <a:pt x="42" y="8"/>
                    </a:lnTo>
                    <a:lnTo>
                      <a:pt x="49" y="10"/>
                    </a:lnTo>
                    <a:lnTo>
                      <a:pt x="51" y="10"/>
                    </a:lnTo>
                    <a:lnTo>
                      <a:pt x="53" y="10"/>
                    </a:lnTo>
                    <a:lnTo>
                      <a:pt x="55" y="10"/>
                    </a:lnTo>
                    <a:lnTo>
                      <a:pt x="57" y="10"/>
                    </a:lnTo>
                    <a:lnTo>
                      <a:pt x="63" y="10"/>
                    </a:lnTo>
                    <a:lnTo>
                      <a:pt x="66" y="11"/>
                    </a:lnTo>
                    <a:lnTo>
                      <a:pt x="70" y="12"/>
                    </a:lnTo>
                    <a:lnTo>
                      <a:pt x="80" y="14"/>
                    </a:lnTo>
                    <a:lnTo>
                      <a:pt x="91" y="14"/>
                    </a:lnTo>
                    <a:lnTo>
                      <a:pt x="93" y="15"/>
                    </a:lnTo>
                    <a:lnTo>
                      <a:pt x="95" y="19"/>
                    </a:lnTo>
                    <a:lnTo>
                      <a:pt x="101" y="22"/>
                    </a:lnTo>
                    <a:lnTo>
                      <a:pt x="110" y="22"/>
                    </a:lnTo>
                    <a:lnTo>
                      <a:pt x="116" y="23"/>
                    </a:lnTo>
                    <a:lnTo>
                      <a:pt x="116" y="24"/>
                    </a:lnTo>
                    <a:lnTo>
                      <a:pt x="110" y="27"/>
                    </a:lnTo>
                    <a:lnTo>
                      <a:pt x="106" y="28"/>
                    </a:lnTo>
                    <a:lnTo>
                      <a:pt x="106" y="29"/>
                    </a:lnTo>
                    <a:lnTo>
                      <a:pt x="108" y="29"/>
                    </a:lnTo>
                    <a:lnTo>
                      <a:pt x="146" y="28"/>
                    </a:lnTo>
                    <a:lnTo>
                      <a:pt x="158" y="2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6" name="Freeform 927"/>
              <p:cNvSpPr>
                <a:spLocks/>
              </p:cNvSpPr>
              <p:nvPr/>
            </p:nvSpPr>
            <p:spPr bwMode="auto">
              <a:xfrm>
                <a:off x="7901" y="3252"/>
                <a:ext cx="2" cy="2"/>
              </a:xfrm>
              <a:custGeom>
                <a:avLst/>
                <a:gdLst>
                  <a:gd name="T0" fmla="*/ 0 w 2"/>
                  <a:gd name="T1" fmla="*/ 0 h 2"/>
                  <a:gd name="T2" fmla="*/ 0 w 2"/>
                  <a:gd name="T3" fmla="*/ 1 h 2"/>
                  <a:gd name="T4" fmla="*/ 0 w 2"/>
                  <a:gd name="T5" fmla="*/ 2 h 2"/>
                  <a:gd name="T6" fmla="*/ 2 w 2"/>
                  <a:gd name="T7" fmla="*/ 2 h 2"/>
                  <a:gd name="T8" fmla="*/ 2 w 2"/>
                  <a:gd name="T9" fmla="*/ 1 h 2"/>
                  <a:gd name="T10" fmla="*/ 2 w 2"/>
                  <a:gd name="T11" fmla="*/ 1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0" y="2"/>
                    </a:lnTo>
                    <a:lnTo>
                      <a:pt x="2" y="2"/>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7" name="Freeform 928"/>
              <p:cNvSpPr>
                <a:spLocks/>
              </p:cNvSpPr>
              <p:nvPr/>
            </p:nvSpPr>
            <p:spPr bwMode="auto">
              <a:xfrm>
                <a:off x="7962" y="3502"/>
                <a:ext cx="2" cy="1"/>
              </a:xfrm>
              <a:custGeom>
                <a:avLst/>
                <a:gdLst>
                  <a:gd name="T0" fmla="*/ 0 w 2"/>
                  <a:gd name="T1" fmla="*/ 1 h 1"/>
                  <a:gd name="T2" fmla="*/ 2 w 2"/>
                  <a:gd name="T3" fmla="*/ 0 h 1"/>
                  <a:gd name="T4" fmla="*/ 0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8" name="Freeform 929"/>
              <p:cNvSpPr>
                <a:spLocks/>
              </p:cNvSpPr>
              <p:nvPr/>
            </p:nvSpPr>
            <p:spPr bwMode="auto">
              <a:xfrm>
                <a:off x="10712" y="3568"/>
                <a:ext cx="70" cy="33"/>
              </a:xfrm>
              <a:custGeom>
                <a:avLst/>
                <a:gdLst>
                  <a:gd name="T0" fmla="*/ 55 w 70"/>
                  <a:gd name="T1" fmla="*/ 0 h 33"/>
                  <a:gd name="T2" fmla="*/ 53 w 70"/>
                  <a:gd name="T3" fmla="*/ 0 h 33"/>
                  <a:gd name="T4" fmla="*/ 53 w 70"/>
                  <a:gd name="T5" fmla="*/ 6 h 33"/>
                  <a:gd name="T6" fmla="*/ 51 w 70"/>
                  <a:gd name="T7" fmla="*/ 6 h 33"/>
                  <a:gd name="T8" fmla="*/ 42 w 70"/>
                  <a:gd name="T9" fmla="*/ 6 h 33"/>
                  <a:gd name="T10" fmla="*/ 42 w 70"/>
                  <a:gd name="T11" fmla="*/ 8 h 33"/>
                  <a:gd name="T12" fmla="*/ 38 w 70"/>
                  <a:gd name="T13" fmla="*/ 9 h 33"/>
                  <a:gd name="T14" fmla="*/ 34 w 70"/>
                  <a:gd name="T15" fmla="*/ 13 h 33"/>
                  <a:gd name="T16" fmla="*/ 30 w 70"/>
                  <a:gd name="T17" fmla="*/ 12 h 33"/>
                  <a:gd name="T18" fmla="*/ 21 w 70"/>
                  <a:gd name="T19" fmla="*/ 8 h 33"/>
                  <a:gd name="T20" fmla="*/ 17 w 70"/>
                  <a:gd name="T21" fmla="*/ 11 h 33"/>
                  <a:gd name="T22" fmla="*/ 15 w 70"/>
                  <a:gd name="T23" fmla="*/ 13 h 33"/>
                  <a:gd name="T24" fmla="*/ 5 w 70"/>
                  <a:gd name="T25" fmla="*/ 15 h 33"/>
                  <a:gd name="T26" fmla="*/ 2 w 70"/>
                  <a:gd name="T27" fmla="*/ 23 h 33"/>
                  <a:gd name="T28" fmla="*/ 5 w 70"/>
                  <a:gd name="T29" fmla="*/ 23 h 33"/>
                  <a:gd name="T30" fmla="*/ 11 w 70"/>
                  <a:gd name="T31" fmla="*/ 16 h 33"/>
                  <a:gd name="T32" fmla="*/ 15 w 70"/>
                  <a:gd name="T33" fmla="*/ 20 h 33"/>
                  <a:gd name="T34" fmla="*/ 19 w 70"/>
                  <a:gd name="T35" fmla="*/ 17 h 33"/>
                  <a:gd name="T36" fmla="*/ 21 w 70"/>
                  <a:gd name="T37" fmla="*/ 17 h 33"/>
                  <a:gd name="T38" fmla="*/ 23 w 70"/>
                  <a:gd name="T39" fmla="*/ 17 h 33"/>
                  <a:gd name="T40" fmla="*/ 28 w 70"/>
                  <a:gd name="T41" fmla="*/ 15 h 33"/>
                  <a:gd name="T42" fmla="*/ 34 w 70"/>
                  <a:gd name="T43" fmla="*/ 19 h 33"/>
                  <a:gd name="T44" fmla="*/ 32 w 70"/>
                  <a:gd name="T45" fmla="*/ 22 h 33"/>
                  <a:gd name="T46" fmla="*/ 36 w 70"/>
                  <a:gd name="T47" fmla="*/ 29 h 33"/>
                  <a:gd name="T48" fmla="*/ 49 w 70"/>
                  <a:gd name="T49" fmla="*/ 31 h 33"/>
                  <a:gd name="T50" fmla="*/ 51 w 70"/>
                  <a:gd name="T51" fmla="*/ 32 h 33"/>
                  <a:gd name="T52" fmla="*/ 57 w 70"/>
                  <a:gd name="T53" fmla="*/ 30 h 33"/>
                  <a:gd name="T54" fmla="*/ 55 w 70"/>
                  <a:gd name="T55" fmla="*/ 27 h 33"/>
                  <a:gd name="T56" fmla="*/ 53 w 70"/>
                  <a:gd name="T57" fmla="*/ 23 h 33"/>
                  <a:gd name="T58" fmla="*/ 59 w 70"/>
                  <a:gd name="T59" fmla="*/ 20 h 33"/>
                  <a:gd name="T60" fmla="*/ 64 w 70"/>
                  <a:gd name="T61" fmla="*/ 27 h 33"/>
                  <a:gd name="T62" fmla="*/ 66 w 70"/>
                  <a:gd name="T63" fmla="*/ 23 h 33"/>
                  <a:gd name="T64" fmla="*/ 68 w 70"/>
                  <a:gd name="T65" fmla="*/ 22 h 33"/>
                  <a:gd name="T66" fmla="*/ 70 w 70"/>
                  <a:gd name="T67" fmla="*/ 19 h 33"/>
                  <a:gd name="T68" fmla="*/ 68 w 70"/>
                  <a:gd name="T69" fmla="*/ 13 h 33"/>
                  <a:gd name="T70" fmla="*/ 66 w 70"/>
                  <a:gd name="T71" fmla="*/ 11 h 33"/>
                  <a:gd name="T72" fmla="*/ 66 w 70"/>
                  <a:gd name="T73" fmla="*/ 8 h 33"/>
                  <a:gd name="T74" fmla="*/ 64 w 70"/>
                  <a:gd name="T75" fmla="*/ 4 h 33"/>
                  <a:gd name="T76" fmla="*/ 61 w 70"/>
                  <a:gd name="T77" fmla="*/ 4 h 33"/>
                  <a:gd name="T78" fmla="*/ 57 w 70"/>
                  <a:gd name="T79" fmla="*/ 1 h 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33"/>
                  <a:gd name="T122" fmla="*/ 70 w 70"/>
                  <a:gd name="T123" fmla="*/ 33 h 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33">
                    <a:moveTo>
                      <a:pt x="57" y="1"/>
                    </a:moveTo>
                    <a:lnTo>
                      <a:pt x="55" y="0"/>
                    </a:lnTo>
                    <a:lnTo>
                      <a:pt x="53" y="0"/>
                    </a:lnTo>
                    <a:lnTo>
                      <a:pt x="53" y="4"/>
                    </a:lnTo>
                    <a:lnTo>
                      <a:pt x="53" y="6"/>
                    </a:lnTo>
                    <a:lnTo>
                      <a:pt x="51" y="6"/>
                    </a:lnTo>
                    <a:lnTo>
                      <a:pt x="47" y="7"/>
                    </a:lnTo>
                    <a:lnTo>
                      <a:pt x="42" y="6"/>
                    </a:lnTo>
                    <a:lnTo>
                      <a:pt x="42" y="7"/>
                    </a:lnTo>
                    <a:lnTo>
                      <a:pt x="42" y="8"/>
                    </a:lnTo>
                    <a:lnTo>
                      <a:pt x="40" y="9"/>
                    </a:lnTo>
                    <a:lnTo>
                      <a:pt x="38" y="9"/>
                    </a:lnTo>
                    <a:lnTo>
                      <a:pt x="36" y="11"/>
                    </a:lnTo>
                    <a:lnTo>
                      <a:pt x="34" y="13"/>
                    </a:lnTo>
                    <a:lnTo>
                      <a:pt x="28" y="14"/>
                    </a:lnTo>
                    <a:lnTo>
                      <a:pt x="30" y="12"/>
                    </a:lnTo>
                    <a:lnTo>
                      <a:pt x="28" y="9"/>
                    </a:lnTo>
                    <a:lnTo>
                      <a:pt x="21" y="8"/>
                    </a:lnTo>
                    <a:lnTo>
                      <a:pt x="21" y="9"/>
                    </a:lnTo>
                    <a:lnTo>
                      <a:pt x="17" y="11"/>
                    </a:lnTo>
                    <a:lnTo>
                      <a:pt x="15" y="12"/>
                    </a:lnTo>
                    <a:lnTo>
                      <a:pt x="15" y="13"/>
                    </a:lnTo>
                    <a:lnTo>
                      <a:pt x="7" y="14"/>
                    </a:lnTo>
                    <a:lnTo>
                      <a:pt x="5" y="15"/>
                    </a:lnTo>
                    <a:lnTo>
                      <a:pt x="0" y="21"/>
                    </a:lnTo>
                    <a:lnTo>
                      <a:pt x="2" y="23"/>
                    </a:lnTo>
                    <a:lnTo>
                      <a:pt x="5" y="23"/>
                    </a:lnTo>
                    <a:lnTo>
                      <a:pt x="9" y="19"/>
                    </a:lnTo>
                    <a:lnTo>
                      <a:pt x="11" y="16"/>
                    </a:lnTo>
                    <a:lnTo>
                      <a:pt x="13" y="16"/>
                    </a:lnTo>
                    <a:lnTo>
                      <a:pt x="15" y="20"/>
                    </a:lnTo>
                    <a:lnTo>
                      <a:pt x="15" y="19"/>
                    </a:lnTo>
                    <a:lnTo>
                      <a:pt x="19" y="17"/>
                    </a:lnTo>
                    <a:lnTo>
                      <a:pt x="21" y="17"/>
                    </a:lnTo>
                    <a:lnTo>
                      <a:pt x="23" y="19"/>
                    </a:lnTo>
                    <a:lnTo>
                      <a:pt x="23" y="17"/>
                    </a:lnTo>
                    <a:lnTo>
                      <a:pt x="26" y="15"/>
                    </a:lnTo>
                    <a:lnTo>
                      <a:pt x="28" y="15"/>
                    </a:lnTo>
                    <a:lnTo>
                      <a:pt x="30" y="16"/>
                    </a:lnTo>
                    <a:lnTo>
                      <a:pt x="34" y="19"/>
                    </a:lnTo>
                    <a:lnTo>
                      <a:pt x="34" y="20"/>
                    </a:lnTo>
                    <a:lnTo>
                      <a:pt x="32" y="22"/>
                    </a:lnTo>
                    <a:lnTo>
                      <a:pt x="34" y="27"/>
                    </a:lnTo>
                    <a:lnTo>
                      <a:pt x="36" y="29"/>
                    </a:lnTo>
                    <a:lnTo>
                      <a:pt x="45" y="31"/>
                    </a:lnTo>
                    <a:lnTo>
                      <a:pt x="49" y="31"/>
                    </a:lnTo>
                    <a:lnTo>
                      <a:pt x="51" y="30"/>
                    </a:lnTo>
                    <a:lnTo>
                      <a:pt x="51" y="32"/>
                    </a:lnTo>
                    <a:lnTo>
                      <a:pt x="53" y="33"/>
                    </a:lnTo>
                    <a:lnTo>
                      <a:pt x="57" y="30"/>
                    </a:lnTo>
                    <a:lnTo>
                      <a:pt x="55" y="27"/>
                    </a:lnTo>
                    <a:lnTo>
                      <a:pt x="53" y="25"/>
                    </a:lnTo>
                    <a:lnTo>
                      <a:pt x="53" y="23"/>
                    </a:lnTo>
                    <a:lnTo>
                      <a:pt x="59" y="20"/>
                    </a:lnTo>
                    <a:lnTo>
                      <a:pt x="61" y="22"/>
                    </a:lnTo>
                    <a:lnTo>
                      <a:pt x="64" y="27"/>
                    </a:lnTo>
                    <a:lnTo>
                      <a:pt x="66" y="28"/>
                    </a:lnTo>
                    <a:lnTo>
                      <a:pt x="66" y="23"/>
                    </a:lnTo>
                    <a:lnTo>
                      <a:pt x="66" y="22"/>
                    </a:lnTo>
                    <a:lnTo>
                      <a:pt x="68" y="22"/>
                    </a:lnTo>
                    <a:lnTo>
                      <a:pt x="70" y="21"/>
                    </a:lnTo>
                    <a:lnTo>
                      <a:pt x="70" y="19"/>
                    </a:lnTo>
                    <a:lnTo>
                      <a:pt x="68" y="15"/>
                    </a:lnTo>
                    <a:lnTo>
                      <a:pt x="68" y="13"/>
                    </a:lnTo>
                    <a:lnTo>
                      <a:pt x="66" y="12"/>
                    </a:lnTo>
                    <a:lnTo>
                      <a:pt x="66" y="11"/>
                    </a:lnTo>
                    <a:lnTo>
                      <a:pt x="64" y="9"/>
                    </a:lnTo>
                    <a:lnTo>
                      <a:pt x="66" y="8"/>
                    </a:lnTo>
                    <a:lnTo>
                      <a:pt x="66" y="7"/>
                    </a:lnTo>
                    <a:lnTo>
                      <a:pt x="64" y="4"/>
                    </a:lnTo>
                    <a:lnTo>
                      <a:pt x="61" y="4"/>
                    </a:lnTo>
                    <a:lnTo>
                      <a:pt x="59" y="3"/>
                    </a:lnTo>
                    <a:lnTo>
                      <a:pt x="5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9" name="Freeform 930"/>
              <p:cNvSpPr>
                <a:spLocks/>
              </p:cNvSpPr>
              <p:nvPr/>
            </p:nvSpPr>
            <p:spPr bwMode="auto">
              <a:xfrm>
                <a:off x="10773" y="3566"/>
                <a:ext cx="3" cy="2"/>
              </a:xfrm>
              <a:custGeom>
                <a:avLst/>
                <a:gdLst>
                  <a:gd name="T0" fmla="*/ 3 w 3"/>
                  <a:gd name="T1" fmla="*/ 2 h 2"/>
                  <a:gd name="T2" fmla="*/ 3 w 3"/>
                  <a:gd name="T3" fmla="*/ 1 h 2"/>
                  <a:gd name="T4" fmla="*/ 0 w 3"/>
                  <a:gd name="T5" fmla="*/ 0 h 2"/>
                  <a:gd name="T6" fmla="*/ 0 w 3"/>
                  <a:gd name="T7" fmla="*/ 1 h 2"/>
                  <a:gd name="T8" fmla="*/ 0 w 3"/>
                  <a:gd name="T9" fmla="*/ 1 h 2"/>
                  <a:gd name="T10" fmla="*/ 3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2"/>
                    </a:moveTo>
                    <a:lnTo>
                      <a:pt x="3" y="1"/>
                    </a:lnTo>
                    <a:lnTo>
                      <a:pt x="0" y="0"/>
                    </a:lnTo>
                    <a:lnTo>
                      <a:pt x="0" y="1"/>
                    </a:lnTo>
                    <a:lnTo>
                      <a:pt x="3"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0" name="Freeform 931"/>
              <p:cNvSpPr>
                <a:spLocks/>
              </p:cNvSpPr>
              <p:nvPr/>
            </p:nvSpPr>
            <p:spPr bwMode="auto">
              <a:xfrm>
                <a:off x="10279" y="3537"/>
                <a:ext cx="6" cy="16"/>
              </a:xfrm>
              <a:custGeom>
                <a:avLst/>
                <a:gdLst>
                  <a:gd name="T0" fmla="*/ 2 w 6"/>
                  <a:gd name="T1" fmla="*/ 11 h 16"/>
                  <a:gd name="T2" fmla="*/ 0 w 6"/>
                  <a:gd name="T3" fmla="*/ 14 h 16"/>
                  <a:gd name="T4" fmla="*/ 0 w 6"/>
                  <a:gd name="T5" fmla="*/ 15 h 16"/>
                  <a:gd name="T6" fmla="*/ 2 w 6"/>
                  <a:gd name="T7" fmla="*/ 16 h 16"/>
                  <a:gd name="T8" fmla="*/ 2 w 6"/>
                  <a:gd name="T9" fmla="*/ 16 h 16"/>
                  <a:gd name="T10" fmla="*/ 2 w 6"/>
                  <a:gd name="T11" fmla="*/ 15 h 16"/>
                  <a:gd name="T12" fmla="*/ 6 w 6"/>
                  <a:gd name="T13" fmla="*/ 6 h 16"/>
                  <a:gd name="T14" fmla="*/ 4 w 6"/>
                  <a:gd name="T15" fmla="*/ 5 h 16"/>
                  <a:gd name="T16" fmla="*/ 4 w 6"/>
                  <a:gd name="T17" fmla="*/ 4 h 16"/>
                  <a:gd name="T18" fmla="*/ 6 w 6"/>
                  <a:gd name="T19" fmla="*/ 4 h 16"/>
                  <a:gd name="T20" fmla="*/ 6 w 6"/>
                  <a:gd name="T21" fmla="*/ 0 h 16"/>
                  <a:gd name="T22" fmla="*/ 6 w 6"/>
                  <a:gd name="T23" fmla="*/ 0 h 16"/>
                  <a:gd name="T24" fmla="*/ 2 w 6"/>
                  <a:gd name="T25" fmla="*/ 1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6"/>
                  <a:gd name="T41" fmla="*/ 6 w 6"/>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6">
                    <a:moveTo>
                      <a:pt x="2" y="11"/>
                    </a:moveTo>
                    <a:lnTo>
                      <a:pt x="0" y="14"/>
                    </a:lnTo>
                    <a:lnTo>
                      <a:pt x="0" y="15"/>
                    </a:lnTo>
                    <a:lnTo>
                      <a:pt x="2" y="16"/>
                    </a:lnTo>
                    <a:lnTo>
                      <a:pt x="2" y="15"/>
                    </a:lnTo>
                    <a:lnTo>
                      <a:pt x="6" y="6"/>
                    </a:lnTo>
                    <a:lnTo>
                      <a:pt x="4" y="5"/>
                    </a:lnTo>
                    <a:lnTo>
                      <a:pt x="4" y="4"/>
                    </a:lnTo>
                    <a:lnTo>
                      <a:pt x="6" y="4"/>
                    </a:lnTo>
                    <a:lnTo>
                      <a:pt x="6" y="0"/>
                    </a:lnTo>
                    <a:lnTo>
                      <a:pt x="2"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1" name="Freeform 932"/>
              <p:cNvSpPr>
                <a:spLocks/>
              </p:cNvSpPr>
              <p:nvPr/>
            </p:nvSpPr>
            <p:spPr bwMode="auto">
              <a:xfrm>
                <a:off x="10748" y="3545"/>
                <a:ext cx="21" cy="13"/>
              </a:xfrm>
              <a:custGeom>
                <a:avLst/>
                <a:gdLst>
                  <a:gd name="T0" fmla="*/ 13 w 21"/>
                  <a:gd name="T1" fmla="*/ 0 h 13"/>
                  <a:gd name="T2" fmla="*/ 11 w 21"/>
                  <a:gd name="T3" fmla="*/ 0 h 13"/>
                  <a:gd name="T4" fmla="*/ 6 w 21"/>
                  <a:gd name="T5" fmla="*/ 0 h 13"/>
                  <a:gd name="T6" fmla="*/ 0 w 21"/>
                  <a:gd name="T7" fmla="*/ 0 h 13"/>
                  <a:gd name="T8" fmla="*/ 0 w 21"/>
                  <a:gd name="T9" fmla="*/ 0 h 13"/>
                  <a:gd name="T10" fmla="*/ 0 w 21"/>
                  <a:gd name="T11" fmla="*/ 0 h 13"/>
                  <a:gd name="T12" fmla="*/ 2 w 21"/>
                  <a:gd name="T13" fmla="*/ 3 h 13"/>
                  <a:gd name="T14" fmla="*/ 4 w 21"/>
                  <a:gd name="T15" fmla="*/ 4 h 13"/>
                  <a:gd name="T16" fmla="*/ 4 w 21"/>
                  <a:gd name="T17" fmla="*/ 5 h 13"/>
                  <a:gd name="T18" fmla="*/ 11 w 21"/>
                  <a:gd name="T19" fmla="*/ 7 h 13"/>
                  <a:gd name="T20" fmla="*/ 9 w 21"/>
                  <a:gd name="T21" fmla="*/ 8 h 13"/>
                  <a:gd name="T22" fmla="*/ 9 w 21"/>
                  <a:gd name="T23" fmla="*/ 10 h 13"/>
                  <a:gd name="T24" fmla="*/ 11 w 21"/>
                  <a:gd name="T25" fmla="*/ 11 h 13"/>
                  <a:gd name="T26" fmla="*/ 13 w 21"/>
                  <a:gd name="T27" fmla="*/ 11 h 13"/>
                  <a:gd name="T28" fmla="*/ 15 w 21"/>
                  <a:gd name="T29" fmla="*/ 12 h 13"/>
                  <a:gd name="T30" fmla="*/ 17 w 21"/>
                  <a:gd name="T31" fmla="*/ 13 h 13"/>
                  <a:gd name="T32" fmla="*/ 21 w 21"/>
                  <a:gd name="T33" fmla="*/ 13 h 13"/>
                  <a:gd name="T34" fmla="*/ 19 w 21"/>
                  <a:gd name="T35" fmla="*/ 11 h 13"/>
                  <a:gd name="T36" fmla="*/ 17 w 21"/>
                  <a:gd name="T37" fmla="*/ 7 h 13"/>
                  <a:gd name="T38" fmla="*/ 17 w 21"/>
                  <a:gd name="T39" fmla="*/ 3 h 13"/>
                  <a:gd name="T40" fmla="*/ 15 w 21"/>
                  <a:gd name="T41" fmla="*/ 2 h 13"/>
                  <a:gd name="T42" fmla="*/ 15 w 21"/>
                  <a:gd name="T43" fmla="*/ 0 h 13"/>
                  <a:gd name="T44" fmla="*/ 13 w 21"/>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3"/>
                  <a:gd name="T71" fmla="*/ 21 w 21"/>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3">
                    <a:moveTo>
                      <a:pt x="13" y="0"/>
                    </a:moveTo>
                    <a:lnTo>
                      <a:pt x="11" y="0"/>
                    </a:lnTo>
                    <a:lnTo>
                      <a:pt x="6" y="0"/>
                    </a:lnTo>
                    <a:lnTo>
                      <a:pt x="0" y="0"/>
                    </a:lnTo>
                    <a:lnTo>
                      <a:pt x="2" y="3"/>
                    </a:lnTo>
                    <a:lnTo>
                      <a:pt x="4" y="4"/>
                    </a:lnTo>
                    <a:lnTo>
                      <a:pt x="4" y="5"/>
                    </a:lnTo>
                    <a:lnTo>
                      <a:pt x="11" y="7"/>
                    </a:lnTo>
                    <a:lnTo>
                      <a:pt x="9" y="8"/>
                    </a:lnTo>
                    <a:lnTo>
                      <a:pt x="9" y="10"/>
                    </a:lnTo>
                    <a:lnTo>
                      <a:pt x="11" y="11"/>
                    </a:lnTo>
                    <a:lnTo>
                      <a:pt x="13" y="11"/>
                    </a:lnTo>
                    <a:lnTo>
                      <a:pt x="15" y="12"/>
                    </a:lnTo>
                    <a:lnTo>
                      <a:pt x="17" y="13"/>
                    </a:lnTo>
                    <a:lnTo>
                      <a:pt x="21" y="13"/>
                    </a:lnTo>
                    <a:lnTo>
                      <a:pt x="19" y="11"/>
                    </a:lnTo>
                    <a:lnTo>
                      <a:pt x="17" y="7"/>
                    </a:lnTo>
                    <a:lnTo>
                      <a:pt x="17" y="3"/>
                    </a:lnTo>
                    <a:lnTo>
                      <a:pt x="15" y="2"/>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2" name="Freeform 933"/>
              <p:cNvSpPr>
                <a:spLocks/>
              </p:cNvSpPr>
              <p:nvPr/>
            </p:nvSpPr>
            <p:spPr bwMode="auto">
              <a:xfrm>
                <a:off x="10763" y="3442"/>
                <a:ext cx="2" cy="1"/>
              </a:xfrm>
              <a:custGeom>
                <a:avLst/>
                <a:gdLst>
                  <a:gd name="T0" fmla="*/ 0 w 2"/>
                  <a:gd name="T1" fmla="*/ 1 h 1"/>
                  <a:gd name="T2" fmla="*/ 2 w 2"/>
                  <a:gd name="T3" fmla="*/ 1 h 1"/>
                  <a:gd name="T4" fmla="*/ 2 w 2"/>
                  <a:gd name="T5" fmla="*/ 1 h 1"/>
                  <a:gd name="T6" fmla="*/ 0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3" name="Freeform 934"/>
              <p:cNvSpPr>
                <a:spLocks/>
              </p:cNvSpPr>
              <p:nvPr/>
            </p:nvSpPr>
            <p:spPr bwMode="auto">
              <a:xfrm>
                <a:off x="9575" y="3743"/>
                <a:ext cx="4" cy="2"/>
              </a:xfrm>
              <a:custGeom>
                <a:avLst/>
                <a:gdLst>
                  <a:gd name="T0" fmla="*/ 4 w 4"/>
                  <a:gd name="T1" fmla="*/ 0 h 2"/>
                  <a:gd name="T2" fmla="*/ 2 w 4"/>
                  <a:gd name="T3" fmla="*/ 0 h 2"/>
                  <a:gd name="T4" fmla="*/ 2 w 4"/>
                  <a:gd name="T5" fmla="*/ 1 h 2"/>
                  <a:gd name="T6" fmla="*/ 0 w 4"/>
                  <a:gd name="T7" fmla="*/ 1 h 2"/>
                  <a:gd name="T8" fmla="*/ 0 w 4"/>
                  <a:gd name="T9" fmla="*/ 1 h 2"/>
                  <a:gd name="T10" fmla="*/ 2 w 4"/>
                  <a:gd name="T11" fmla="*/ 1 h 2"/>
                  <a:gd name="T12" fmla="*/ 2 w 4"/>
                  <a:gd name="T13" fmla="*/ 2 h 2"/>
                  <a:gd name="T14" fmla="*/ 2 w 4"/>
                  <a:gd name="T15" fmla="*/ 2 h 2"/>
                  <a:gd name="T16" fmla="*/ 4 w 4"/>
                  <a:gd name="T17" fmla="*/ 2 h 2"/>
                  <a:gd name="T18" fmla="*/ 4 w 4"/>
                  <a:gd name="T19" fmla="*/ 2 h 2"/>
                  <a:gd name="T20" fmla="*/ 4 w 4"/>
                  <a:gd name="T21" fmla="*/ 1 h 2"/>
                  <a:gd name="T22" fmla="*/ 4 w 4"/>
                  <a:gd name="T23" fmla="*/ 1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2"/>
                  <a:gd name="T41" fmla="*/ 4 w 4"/>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2">
                    <a:moveTo>
                      <a:pt x="4" y="0"/>
                    </a:moveTo>
                    <a:lnTo>
                      <a:pt x="2" y="0"/>
                    </a:lnTo>
                    <a:lnTo>
                      <a:pt x="2" y="1"/>
                    </a:lnTo>
                    <a:lnTo>
                      <a:pt x="0" y="1"/>
                    </a:lnTo>
                    <a:lnTo>
                      <a:pt x="2" y="1"/>
                    </a:lnTo>
                    <a:lnTo>
                      <a:pt x="2" y="2"/>
                    </a:lnTo>
                    <a:lnTo>
                      <a:pt x="4"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4" name="Freeform 935"/>
              <p:cNvSpPr>
                <a:spLocks/>
              </p:cNvSpPr>
              <p:nvPr/>
            </p:nvSpPr>
            <p:spPr bwMode="auto">
              <a:xfrm>
                <a:off x="9767" y="3808"/>
                <a:ext cx="6" cy="5"/>
              </a:xfrm>
              <a:custGeom>
                <a:avLst/>
                <a:gdLst>
                  <a:gd name="T0" fmla="*/ 4 w 6"/>
                  <a:gd name="T1" fmla="*/ 0 h 5"/>
                  <a:gd name="T2" fmla="*/ 2 w 6"/>
                  <a:gd name="T3" fmla="*/ 1 h 5"/>
                  <a:gd name="T4" fmla="*/ 2 w 6"/>
                  <a:gd name="T5" fmla="*/ 1 h 5"/>
                  <a:gd name="T6" fmla="*/ 2 w 6"/>
                  <a:gd name="T7" fmla="*/ 2 h 5"/>
                  <a:gd name="T8" fmla="*/ 0 w 6"/>
                  <a:gd name="T9" fmla="*/ 4 h 5"/>
                  <a:gd name="T10" fmla="*/ 0 w 6"/>
                  <a:gd name="T11" fmla="*/ 5 h 5"/>
                  <a:gd name="T12" fmla="*/ 4 w 6"/>
                  <a:gd name="T13" fmla="*/ 5 h 5"/>
                  <a:gd name="T14" fmla="*/ 6 w 6"/>
                  <a:gd name="T15" fmla="*/ 5 h 5"/>
                  <a:gd name="T16" fmla="*/ 6 w 6"/>
                  <a:gd name="T17" fmla="*/ 4 h 5"/>
                  <a:gd name="T18" fmla="*/ 4 w 6"/>
                  <a:gd name="T19" fmla="*/ 2 h 5"/>
                  <a:gd name="T20" fmla="*/ 4 w 6"/>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0"/>
                    </a:moveTo>
                    <a:lnTo>
                      <a:pt x="2" y="1"/>
                    </a:lnTo>
                    <a:lnTo>
                      <a:pt x="2" y="2"/>
                    </a:lnTo>
                    <a:lnTo>
                      <a:pt x="0" y="4"/>
                    </a:lnTo>
                    <a:lnTo>
                      <a:pt x="0" y="5"/>
                    </a:lnTo>
                    <a:lnTo>
                      <a:pt x="4" y="5"/>
                    </a:lnTo>
                    <a:lnTo>
                      <a:pt x="6" y="5"/>
                    </a:lnTo>
                    <a:lnTo>
                      <a:pt x="6" y="4"/>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5" name="Freeform 936"/>
              <p:cNvSpPr>
                <a:spLocks/>
              </p:cNvSpPr>
              <p:nvPr/>
            </p:nvSpPr>
            <p:spPr bwMode="auto">
              <a:xfrm>
                <a:off x="9605" y="3721"/>
                <a:ext cx="4" cy="1"/>
              </a:xfrm>
              <a:custGeom>
                <a:avLst/>
                <a:gdLst>
                  <a:gd name="T0" fmla="*/ 2 w 4"/>
                  <a:gd name="T1" fmla="*/ 0 h 1"/>
                  <a:gd name="T2" fmla="*/ 0 w 4"/>
                  <a:gd name="T3" fmla="*/ 1 h 1"/>
                  <a:gd name="T4" fmla="*/ 2 w 4"/>
                  <a:gd name="T5" fmla="*/ 1 h 1"/>
                  <a:gd name="T6" fmla="*/ 4 w 4"/>
                  <a:gd name="T7" fmla="*/ 0 h 1"/>
                  <a:gd name="T8" fmla="*/ 2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0"/>
                    </a:lnTo>
                    <a:lnTo>
                      <a:pt x="2" y="0"/>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6" name="Freeform 937"/>
              <p:cNvSpPr>
                <a:spLocks/>
              </p:cNvSpPr>
              <p:nvPr/>
            </p:nvSpPr>
            <p:spPr bwMode="auto">
              <a:xfrm>
                <a:off x="9588" y="3749"/>
                <a:ext cx="2" cy="2"/>
              </a:xfrm>
              <a:custGeom>
                <a:avLst/>
                <a:gdLst>
                  <a:gd name="T0" fmla="*/ 0 w 2"/>
                  <a:gd name="T1" fmla="*/ 0 h 2"/>
                  <a:gd name="T2" fmla="*/ 0 w 2"/>
                  <a:gd name="T3" fmla="*/ 0 h 2"/>
                  <a:gd name="T4" fmla="*/ 0 w 2"/>
                  <a:gd name="T5" fmla="*/ 0 h 2"/>
                  <a:gd name="T6" fmla="*/ 0 w 2"/>
                  <a:gd name="T7" fmla="*/ 0 h 2"/>
                  <a:gd name="T8" fmla="*/ 0 w 2"/>
                  <a:gd name="T9" fmla="*/ 1 h 2"/>
                  <a:gd name="T10" fmla="*/ 0 w 2"/>
                  <a:gd name="T11" fmla="*/ 2 h 2"/>
                  <a:gd name="T12" fmla="*/ 0 w 2"/>
                  <a:gd name="T13" fmla="*/ 2 h 2"/>
                  <a:gd name="T14" fmla="*/ 2 w 2"/>
                  <a:gd name="T15" fmla="*/ 2 h 2"/>
                  <a:gd name="T16" fmla="*/ 2 w 2"/>
                  <a:gd name="T17" fmla="*/ 1 h 2"/>
                  <a:gd name="T18" fmla="*/ 2 w 2"/>
                  <a:gd name="T19" fmla="*/ 1 h 2"/>
                  <a:gd name="T20" fmla="*/ 2 w 2"/>
                  <a:gd name="T21" fmla="*/ 0 h 2"/>
                  <a:gd name="T22" fmla="*/ 0 w 2"/>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2"/>
                  <a:gd name="T38" fmla="*/ 2 w 2"/>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2">
                    <a:moveTo>
                      <a:pt x="0" y="0"/>
                    </a:moveTo>
                    <a:lnTo>
                      <a:pt x="0" y="0"/>
                    </a:lnTo>
                    <a:lnTo>
                      <a:pt x="0" y="1"/>
                    </a:lnTo>
                    <a:lnTo>
                      <a:pt x="0" y="2"/>
                    </a:lnTo>
                    <a:lnTo>
                      <a:pt x="2" y="2"/>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7" name="Freeform 938"/>
              <p:cNvSpPr>
                <a:spLocks/>
              </p:cNvSpPr>
              <p:nvPr/>
            </p:nvSpPr>
            <p:spPr bwMode="auto">
              <a:xfrm>
                <a:off x="9735" y="3816"/>
                <a:ext cx="9" cy="5"/>
              </a:xfrm>
              <a:custGeom>
                <a:avLst/>
                <a:gdLst>
                  <a:gd name="T0" fmla="*/ 4 w 9"/>
                  <a:gd name="T1" fmla="*/ 0 h 5"/>
                  <a:gd name="T2" fmla="*/ 0 w 9"/>
                  <a:gd name="T3" fmla="*/ 1 h 5"/>
                  <a:gd name="T4" fmla="*/ 0 w 9"/>
                  <a:gd name="T5" fmla="*/ 1 h 5"/>
                  <a:gd name="T6" fmla="*/ 2 w 9"/>
                  <a:gd name="T7" fmla="*/ 2 h 5"/>
                  <a:gd name="T8" fmla="*/ 4 w 9"/>
                  <a:gd name="T9" fmla="*/ 4 h 5"/>
                  <a:gd name="T10" fmla="*/ 7 w 9"/>
                  <a:gd name="T11" fmla="*/ 5 h 5"/>
                  <a:gd name="T12" fmla="*/ 9 w 9"/>
                  <a:gd name="T13" fmla="*/ 5 h 5"/>
                  <a:gd name="T14" fmla="*/ 9 w 9"/>
                  <a:gd name="T15" fmla="*/ 2 h 5"/>
                  <a:gd name="T16" fmla="*/ 7 w 9"/>
                  <a:gd name="T17" fmla="*/ 1 h 5"/>
                  <a:gd name="T18" fmla="*/ 4 w 9"/>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4" y="0"/>
                    </a:moveTo>
                    <a:lnTo>
                      <a:pt x="0" y="1"/>
                    </a:lnTo>
                    <a:lnTo>
                      <a:pt x="2" y="2"/>
                    </a:lnTo>
                    <a:lnTo>
                      <a:pt x="4" y="4"/>
                    </a:lnTo>
                    <a:lnTo>
                      <a:pt x="7" y="5"/>
                    </a:lnTo>
                    <a:lnTo>
                      <a:pt x="9" y="5"/>
                    </a:lnTo>
                    <a:lnTo>
                      <a:pt x="9" y="2"/>
                    </a:lnTo>
                    <a:lnTo>
                      <a:pt x="7"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8" name="Rectangle 939"/>
              <p:cNvSpPr>
                <a:spLocks noChangeArrowheads="1"/>
              </p:cNvSpPr>
              <p:nvPr/>
            </p:nvSpPr>
            <p:spPr bwMode="auto">
              <a:xfrm>
                <a:off x="10763" y="3442"/>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9" name="Freeform 940"/>
              <p:cNvSpPr>
                <a:spLocks/>
              </p:cNvSpPr>
              <p:nvPr/>
            </p:nvSpPr>
            <p:spPr bwMode="auto">
              <a:xfrm>
                <a:off x="10643" y="3555"/>
                <a:ext cx="36" cy="24"/>
              </a:xfrm>
              <a:custGeom>
                <a:avLst/>
                <a:gdLst>
                  <a:gd name="T0" fmla="*/ 27 w 36"/>
                  <a:gd name="T1" fmla="*/ 8 h 24"/>
                  <a:gd name="T2" fmla="*/ 25 w 36"/>
                  <a:gd name="T3" fmla="*/ 9 h 24"/>
                  <a:gd name="T4" fmla="*/ 23 w 36"/>
                  <a:gd name="T5" fmla="*/ 10 h 24"/>
                  <a:gd name="T6" fmla="*/ 21 w 36"/>
                  <a:gd name="T7" fmla="*/ 11 h 24"/>
                  <a:gd name="T8" fmla="*/ 10 w 36"/>
                  <a:gd name="T9" fmla="*/ 17 h 24"/>
                  <a:gd name="T10" fmla="*/ 10 w 36"/>
                  <a:gd name="T11" fmla="*/ 17 h 24"/>
                  <a:gd name="T12" fmla="*/ 8 w 36"/>
                  <a:gd name="T13" fmla="*/ 18 h 24"/>
                  <a:gd name="T14" fmla="*/ 4 w 36"/>
                  <a:gd name="T15" fmla="*/ 20 h 24"/>
                  <a:gd name="T16" fmla="*/ 2 w 36"/>
                  <a:gd name="T17" fmla="*/ 21 h 24"/>
                  <a:gd name="T18" fmla="*/ 0 w 36"/>
                  <a:gd name="T19" fmla="*/ 24 h 24"/>
                  <a:gd name="T20" fmla="*/ 2 w 36"/>
                  <a:gd name="T21" fmla="*/ 24 h 24"/>
                  <a:gd name="T22" fmla="*/ 6 w 36"/>
                  <a:gd name="T23" fmla="*/ 22 h 24"/>
                  <a:gd name="T24" fmla="*/ 8 w 36"/>
                  <a:gd name="T25" fmla="*/ 21 h 24"/>
                  <a:gd name="T26" fmla="*/ 19 w 36"/>
                  <a:gd name="T27" fmla="*/ 17 h 24"/>
                  <a:gd name="T28" fmla="*/ 23 w 36"/>
                  <a:gd name="T29" fmla="*/ 14 h 24"/>
                  <a:gd name="T30" fmla="*/ 23 w 36"/>
                  <a:gd name="T31" fmla="*/ 12 h 24"/>
                  <a:gd name="T32" fmla="*/ 29 w 36"/>
                  <a:gd name="T33" fmla="*/ 11 h 24"/>
                  <a:gd name="T34" fmla="*/ 31 w 36"/>
                  <a:gd name="T35" fmla="*/ 9 h 24"/>
                  <a:gd name="T36" fmla="*/ 36 w 36"/>
                  <a:gd name="T37" fmla="*/ 8 h 24"/>
                  <a:gd name="T38" fmla="*/ 36 w 36"/>
                  <a:gd name="T39" fmla="*/ 6 h 24"/>
                  <a:gd name="T40" fmla="*/ 34 w 36"/>
                  <a:gd name="T41" fmla="*/ 3 h 24"/>
                  <a:gd name="T42" fmla="*/ 36 w 36"/>
                  <a:gd name="T43" fmla="*/ 3 h 24"/>
                  <a:gd name="T44" fmla="*/ 34 w 36"/>
                  <a:gd name="T45" fmla="*/ 2 h 24"/>
                  <a:gd name="T46" fmla="*/ 34 w 36"/>
                  <a:gd name="T47" fmla="*/ 0 h 24"/>
                  <a:gd name="T48" fmla="*/ 34 w 36"/>
                  <a:gd name="T49" fmla="*/ 0 h 24"/>
                  <a:gd name="T50" fmla="*/ 34 w 36"/>
                  <a:gd name="T51" fmla="*/ 1 h 24"/>
                  <a:gd name="T52" fmla="*/ 31 w 36"/>
                  <a:gd name="T53" fmla="*/ 1 h 24"/>
                  <a:gd name="T54" fmla="*/ 31 w 36"/>
                  <a:gd name="T55" fmla="*/ 3 h 24"/>
                  <a:gd name="T56" fmla="*/ 31 w 36"/>
                  <a:gd name="T57" fmla="*/ 3 h 24"/>
                  <a:gd name="T58" fmla="*/ 31 w 36"/>
                  <a:gd name="T59" fmla="*/ 4 h 24"/>
                  <a:gd name="T60" fmla="*/ 31 w 36"/>
                  <a:gd name="T61" fmla="*/ 4 h 24"/>
                  <a:gd name="T62" fmla="*/ 31 w 36"/>
                  <a:gd name="T63" fmla="*/ 5 h 24"/>
                  <a:gd name="T64" fmla="*/ 31 w 36"/>
                  <a:gd name="T65" fmla="*/ 4 h 24"/>
                  <a:gd name="T66" fmla="*/ 31 w 36"/>
                  <a:gd name="T67" fmla="*/ 5 h 24"/>
                  <a:gd name="T68" fmla="*/ 29 w 36"/>
                  <a:gd name="T69" fmla="*/ 8 h 24"/>
                  <a:gd name="T70" fmla="*/ 27 w 36"/>
                  <a:gd name="T71" fmla="*/ 8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24"/>
                  <a:gd name="T110" fmla="*/ 36 w 36"/>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24">
                    <a:moveTo>
                      <a:pt x="27" y="8"/>
                    </a:moveTo>
                    <a:lnTo>
                      <a:pt x="25" y="9"/>
                    </a:lnTo>
                    <a:lnTo>
                      <a:pt x="23" y="10"/>
                    </a:lnTo>
                    <a:lnTo>
                      <a:pt x="21" y="11"/>
                    </a:lnTo>
                    <a:lnTo>
                      <a:pt x="10" y="17"/>
                    </a:lnTo>
                    <a:lnTo>
                      <a:pt x="8" y="18"/>
                    </a:lnTo>
                    <a:lnTo>
                      <a:pt x="4" y="20"/>
                    </a:lnTo>
                    <a:lnTo>
                      <a:pt x="2" y="21"/>
                    </a:lnTo>
                    <a:lnTo>
                      <a:pt x="0" y="24"/>
                    </a:lnTo>
                    <a:lnTo>
                      <a:pt x="2" y="24"/>
                    </a:lnTo>
                    <a:lnTo>
                      <a:pt x="6" y="22"/>
                    </a:lnTo>
                    <a:lnTo>
                      <a:pt x="8" y="21"/>
                    </a:lnTo>
                    <a:lnTo>
                      <a:pt x="19" y="17"/>
                    </a:lnTo>
                    <a:lnTo>
                      <a:pt x="23" y="14"/>
                    </a:lnTo>
                    <a:lnTo>
                      <a:pt x="23" y="12"/>
                    </a:lnTo>
                    <a:lnTo>
                      <a:pt x="29" y="11"/>
                    </a:lnTo>
                    <a:lnTo>
                      <a:pt x="31" y="9"/>
                    </a:lnTo>
                    <a:lnTo>
                      <a:pt x="36" y="8"/>
                    </a:lnTo>
                    <a:lnTo>
                      <a:pt x="36" y="6"/>
                    </a:lnTo>
                    <a:lnTo>
                      <a:pt x="34" y="3"/>
                    </a:lnTo>
                    <a:lnTo>
                      <a:pt x="36" y="3"/>
                    </a:lnTo>
                    <a:lnTo>
                      <a:pt x="34" y="2"/>
                    </a:lnTo>
                    <a:lnTo>
                      <a:pt x="34" y="0"/>
                    </a:lnTo>
                    <a:lnTo>
                      <a:pt x="34" y="1"/>
                    </a:lnTo>
                    <a:lnTo>
                      <a:pt x="31" y="1"/>
                    </a:lnTo>
                    <a:lnTo>
                      <a:pt x="31" y="3"/>
                    </a:lnTo>
                    <a:lnTo>
                      <a:pt x="31" y="4"/>
                    </a:lnTo>
                    <a:lnTo>
                      <a:pt x="31" y="5"/>
                    </a:lnTo>
                    <a:lnTo>
                      <a:pt x="31" y="4"/>
                    </a:lnTo>
                    <a:lnTo>
                      <a:pt x="31" y="5"/>
                    </a:lnTo>
                    <a:lnTo>
                      <a:pt x="29" y="8"/>
                    </a:lnTo>
                    <a:lnTo>
                      <a:pt x="27"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0" name="Freeform 941"/>
              <p:cNvSpPr>
                <a:spLocks/>
              </p:cNvSpPr>
              <p:nvPr/>
            </p:nvSpPr>
            <p:spPr bwMode="auto">
              <a:xfrm>
                <a:off x="10685" y="3438"/>
                <a:ext cx="27" cy="29"/>
              </a:xfrm>
              <a:custGeom>
                <a:avLst/>
                <a:gdLst>
                  <a:gd name="T0" fmla="*/ 25 w 27"/>
                  <a:gd name="T1" fmla="*/ 1 h 29"/>
                  <a:gd name="T2" fmla="*/ 25 w 27"/>
                  <a:gd name="T3" fmla="*/ 1 h 29"/>
                  <a:gd name="T4" fmla="*/ 23 w 27"/>
                  <a:gd name="T5" fmla="*/ 1 h 29"/>
                  <a:gd name="T6" fmla="*/ 23 w 27"/>
                  <a:gd name="T7" fmla="*/ 0 h 29"/>
                  <a:gd name="T8" fmla="*/ 21 w 27"/>
                  <a:gd name="T9" fmla="*/ 0 h 29"/>
                  <a:gd name="T10" fmla="*/ 19 w 27"/>
                  <a:gd name="T11" fmla="*/ 0 h 29"/>
                  <a:gd name="T12" fmla="*/ 19 w 27"/>
                  <a:gd name="T13" fmla="*/ 1 h 29"/>
                  <a:gd name="T14" fmla="*/ 13 w 27"/>
                  <a:gd name="T15" fmla="*/ 2 h 29"/>
                  <a:gd name="T16" fmla="*/ 0 w 27"/>
                  <a:gd name="T17" fmla="*/ 13 h 29"/>
                  <a:gd name="T18" fmla="*/ 0 w 27"/>
                  <a:gd name="T19" fmla="*/ 15 h 29"/>
                  <a:gd name="T20" fmla="*/ 2 w 27"/>
                  <a:gd name="T21" fmla="*/ 22 h 29"/>
                  <a:gd name="T22" fmla="*/ 4 w 27"/>
                  <a:gd name="T23" fmla="*/ 24 h 29"/>
                  <a:gd name="T24" fmla="*/ 8 w 27"/>
                  <a:gd name="T25" fmla="*/ 24 h 29"/>
                  <a:gd name="T26" fmla="*/ 10 w 27"/>
                  <a:gd name="T27" fmla="*/ 29 h 29"/>
                  <a:gd name="T28" fmla="*/ 10 w 27"/>
                  <a:gd name="T29" fmla="*/ 29 h 29"/>
                  <a:gd name="T30" fmla="*/ 25 w 27"/>
                  <a:gd name="T31" fmla="*/ 6 h 29"/>
                  <a:gd name="T32" fmla="*/ 25 w 27"/>
                  <a:gd name="T33" fmla="*/ 4 h 29"/>
                  <a:gd name="T34" fmla="*/ 27 w 27"/>
                  <a:gd name="T35" fmla="*/ 2 h 29"/>
                  <a:gd name="T36" fmla="*/ 25 w 27"/>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29"/>
                  <a:gd name="T59" fmla="*/ 27 w 2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29">
                    <a:moveTo>
                      <a:pt x="25" y="1"/>
                    </a:moveTo>
                    <a:lnTo>
                      <a:pt x="25" y="1"/>
                    </a:lnTo>
                    <a:lnTo>
                      <a:pt x="23" y="1"/>
                    </a:lnTo>
                    <a:lnTo>
                      <a:pt x="23" y="0"/>
                    </a:lnTo>
                    <a:lnTo>
                      <a:pt x="21" y="0"/>
                    </a:lnTo>
                    <a:lnTo>
                      <a:pt x="19" y="0"/>
                    </a:lnTo>
                    <a:lnTo>
                      <a:pt x="19" y="1"/>
                    </a:lnTo>
                    <a:lnTo>
                      <a:pt x="13" y="2"/>
                    </a:lnTo>
                    <a:lnTo>
                      <a:pt x="0" y="13"/>
                    </a:lnTo>
                    <a:lnTo>
                      <a:pt x="0" y="15"/>
                    </a:lnTo>
                    <a:lnTo>
                      <a:pt x="2" y="22"/>
                    </a:lnTo>
                    <a:lnTo>
                      <a:pt x="4" y="24"/>
                    </a:lnTo>
                    <a:lnTo>
                      <a:pt x="8" y="24"/>
                    </a:lnTo>
                    <a:lnTo>
                      <a:pt x="10" y="29"/>
                    </a:lnTo>
                    <a:lnTo>
                      <a:pt x="25" y="6"/>
                    </a:lnTo>
                    <a:lnTo>
                      <a:pt x="25" y="4"/>
                    </a:lnTo>
                    <a:lnTo>
                      <a:pt x="27" y="2"/>
                    </a:lnTo>
                    <a:lnTo>
                      <a:pt x="2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1" name="Freeform 942"/>
              <p:cNvSpPr>
                <a:spLocks/>
              </p:cNvSpPr>
              <p:nvPr/>
            </p:nvSpPr>
            <p:spPr bwMode="auto">
              <a:xfrm>
                <a:off x="10597" y="3464"/>
                <a:ext cx="2" cy="0"/>
              </a:xfrm>
              <a:custGeom>
                <a:avLst/>
                <a:gdLst>
                  <a:gd name="T0" fmla="*/ 2 w 2"/>
                  <a:gd name="T1" fmla="*/ 2 w 2"/>
                  <a:gd name="T2" fmla="*/ 2 w 2"/>
                  <a:gd name="T3" fmla="*/ 2 w 2"/>
                  <a:gd name="T4" fmla="*/ 2 w 2"/>
                  <a:gd name="T5" fmla="*/ 0 w 2"/>
                  <a:gd name="T6" fmla="*/ 2 w 2"/>
                  <a:gd name="T7" fmla="*/ 2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2" name="Freeform 943"/>
              <p:cNvSpPr>
                <a:spLocks/>
              </p:cNvSpPr>
              <p:nvPr/>
            </p:nvSpPr>
            <p:spPr bwMode="auto">
              <a:xfrm>
                <a:off x="10681" y="3495"/>
                <a:ext cx="63" cy="50"/>
              </a:xfrm>
              <a:custGeom>
                <a:avLst/>
                <a:gdLst>
                  <a:gd name="T0" fmla="*/ 0 w 63"/>
                  <a:gd name="T1" fmla="*/ 21 h 50"/>
                  <a:gd name="T2" fmla="*/ 8 w 63"/>
                  <a:gd name="T3" fmla="*/ 32 h 50"/>
                  <a:gd name="T4" fmla="*/ 12 w 63"/>
                  <a:gd name="T5" fmla="*/ 34 h 50"/>
                  <a:gd name="T6" fmla="*/ 14 w 63"/>
                  <a:gd name="T7" fmla="*/ 32 h 50"/>
                  <a:gd name="T8" fmla="*/ 17 w 63"/>
                  <a:gd name="T9" fmla="*/ 34 h 50"/>
                  <a:gd name="T10" fmla="*/ 12 w 63"/>
                  <a:gd name="T11" fmla="*/ 38 h 50"/>
                  <a:gd name="T12" fmla="*/ 14 w 63"/>
                  <a:gd name="T13" fmla="*/ 40 h 50"/>
                  <a:gd name="T14" fmla="*/ 19 w 63"/>
                  <a:gd name="T15" fmla="*/ 41 h 50"/>
                  <a:gd name="T16" fmla="*/ 23 w 63"/>
                  <a:gd name="T17" fmla="*/ 41 h 50"/>
                  <a:gd name="T18" fmla="*/ 27 w 63"/>
                  <a:gd name="T19" fmla="*/ 39 h 50"/>
                  <a:gd name="T20" fmla="*/ 33 w 63"/>
                  <a:gd name="T21" fmla="*/ 40 h 50"/>
                  <a:gd name="T22" fmla="*/ 42 w 63"/>
                  <a:gd name="T23" fmla="*/ 45 h 50"/>
                  <a:gd name="T24" fmla="*/ 44 w 63"/>
                  <a:gd name="T25" fmla="*/ 45 h 50"/>
                  <a:gd name="T26" fmla="*/ 40 w 63"/>
                  <a:gd name="T27" fmla="*/ 39 h 50"/>
                  <a:gd name="T28" fmla="*/ 46 w 63"/>
                  <a:gd name="T29" fmla="*/ 41 h 50"/>
                  <a:gd name="T30" fmla="*/ 48 w 63"/>
                  <a:gd name="T31" fmla="*/ 42 h 50"/>
                  <a:gd name="T32" fmla="*/ 52 w 63"/>
                  <a:gd name="T33" fmla="*/ 45 h 50"/>
                  <a:gd name="T34" fmla="*/ 54 w 63"/>
                  <a:gd name="T35" fmla="*/ 47 h 50"/>
                  <a:gd name="T36" fmla="*/ 61 w 63"/>
                  <a:gd name="T37" fmla="*/ 47 h 50"/>
                  <a:gd name="T38" fmla="*/ 61 w 63"/>
                  <a:gd name="T39" fmla="*/ 48 h 50"/>
                  <a:gd name="T40" fmla="*/ 63 w 63"/>
                  <a:gd name="T41" fmla="*/ 50 h 50"/>
                  <a:gd name="T42" fmla="*/ 63 w 63"/>
                  <a:gd name="T43" fmla="*/ 47 h 50"/>
                  <a:gd name="T44" fmla="*/ 61 w 63"/>
                  <a:gd name="T45" fmla="*/ 46 h 50"/>
                  <a:gd name="T46" fmla="*/ 59 w 63"/>
                  <a:gd name="T47" fmla="*/ 46 h 50"/>
                  <a:gd name="T48" fmla="*/ 61 w 63"/>
                  <a:gd name="T49" fmla="*/ 45 h 50"/>
                  <a:gd name="T50" fmla="*/ 57 w 63"/>
                  <a:gd name="T51" fmla="*/ 44 h 50"/>
                  <a:gd name="T52" fmla="*/ 59 w 63"/>
                  <a:gd name="T53" fmla="*/ 41 h 50"/>
                  <a:gd name="T54" fmla="*/ 61 w 63"/>
                  <a:gd name="T55" fmla="*/ 40 h 50"/>
                  <a:gd name="T56" fmla="*/ 52 w 63"/>
                  <a:gd name="T57" fmla="*/ 39 h 50"/>
                  <a:gd name="T58" fmla="*/ 52 w 63"/>
                  <a:gd name="T59" fmla="*/ 40 h 50"/>
                  <a:gd name="T60" fmla="*/ 48 w 63"/>
                  <a:gd name="T61" fmla="*/ 40 h 50"/>
                  <a:gd name="T62" fmla="*/ 46 w 63"/>
                  <a:gd name="T63" fmla="*/ 36 h 50"/>
                  <a:gd name="T64" fmla="*/ 42 w 63"/>
                  <a:gd name="T65" fmla="*/ 37 h 50"/>
                  <a:gd name="T66" fmla="*/ 38 w 63"/>
                  <a:gd name="T67" fmla="*/ 37 h 50"/>
                  <a:gd name="T68" fmla="*/ 36 w 63"/>
                  <a:gd name="T69" fmla="*/ 38 h 50"/>
                  <a:gd name="T70" fmla="*/ 33 w 63"/>
                  <a:gd name="T71" fmla="*/ 39 h 50"/>
                  <a:gd name="T72" fmla="*/ 29 w 63"/>
                  <a:gd name="T73" fmla="*/ 38 h 50"/>
                  <a:gd name="T74" fmla="*/ 27 w 63"/>
                  <a:gd name="T75" fmla="*/ 34 h 50"/>
                  <a:gd name="T76" fmla="*/ 27 w 63"/>
                  <a:gd name="T77" fmla="*/ 32 h 50"/>
                  <a:gd name="T78" fmla="*/ 25 w 63"/>
                  <a:gd name="T79" fmla="*/ 28 h 50"/>
                  <a:gd name="T80" fmla="*/ 27 w 63"/>
                  <a:gd name="T81" fmla="*/ 25 h 50"/>
                  <a:gd name="T82" fmla="*/ 29 w 63"/>
                  <a:gd name="T83" fmla="*/ 23 h 50"/>
                  <a:gd name="T84" fmla="*/ 33 w 63"/>
                  <a:gd name="T85" fmla="*/ 22 h 50"/>
                  <a:gd name="T86" fmla="*/ 40 w 63"/>
                  <a:gd name="T87" fmla="*/ 14 h 50"/>
                  <a:gd name="T88" fmla="*/ 38 w 63"/>
                  <a:gd name="T89" fmla="*/ 12 h 50"/>
                  <a:gd name="T90" fmla="*/ 36 w 63"/>
                  <a:gd name="T91" fmla="*/ 10 h 50"/>
                  <a:gd name="T92" fmla="*/ 36 w 63"/>
                  <a:gd name="T93" fmla="*/ 5 h 50"/>
                  <a:gd name="T94" fmla="*/ 38 w 63"/>
                  <a:gd name="T95" fmla="*/ 2 h 50"/>
                  <a:gd name="T96" fmla="*/ 36 w 63"/>
                  <a:gd name="T97" fmla="*/ 1 h 50"/>
                  <a:gd name="T98" fmla="*/ 33 w 63"/>
                  <a:gd name="T99" fmla="*/ 2 h 50"/>
                  <a:gd name="T100" fmla="*/ 27 w 63"/>
                  <a:gd name="T101" fmla="*/ 2 h 50"/>
                  <a:gd name="T102" fmla="*/ 14 w 63"/>
                  <a:gd name="T103" fmla="*/ 0 h 50"/>
                  <a:gd name="T104" fmla="*/ 8 w 63"/>
                  <a:gd name="T105" fmla="*/ 21 h 50"/>
                  <a:gd name="T106" fmla="*/ 2 w 63"/>
                  <a:gd name="T107" fmla="*/ 20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50"/>
                  <a:gd name="T164" fmla="*/ 63 w 63"/>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50">
                    <a:moveTo>
                      <a:pt x="0" y="20"/>
                    </a:moveTo>
                    <a:lnTo>
                      <a:pt x="0" y="21"/>
                    </a:lnTo>
                    <a:lnTo>
                      <a:pt x="6" y="32"/>
                    </a:lnTo>
                    <a:lnTo>
                      <a:pt x="8" y="32"/>
                    </a:lnTo>
                    <a:lnTo>
                      <a:pt x="12" y="36"/>
                    </a:lnTo>
                    <a:lnTo>
                      <a:pt x="12" y="34"/>
                    </a:lnTo>
                    <a:lnTo>
                      <a:pt x="12" y="32"/>
                    </a:lnTo>
                    <a:lnTo>
                      <a:pt x="14" y="32"/>
                    </a:lnTo>
                    <a:lnTo>
                      <a:pt x="17" y="33"/>
                    </a:lnTo>
                    <a:lnTo>
                      <a:pt x="17" y="34"/>
                    </a:lnTo>
                    <a:lnTo>
                      <a:pt x="14" y="37"/>
                    </a:lnTo>
                    <a:lnTo>
                      <a:pt x="12" y="38"/>
                    </a:lnTo>
                    <a:lnTo>
                      <a:pt x="14" y="40"/>
                    </a:lnTo>
                    <a:lnTo>
                      <a:pt x="17" y="40"/>
                    </a:lnTo>
                    <a:lnTo>
                      <a:pt x="19" y="41"/>
                    </a:lnTo>
                    <a:lnTo>
                      <a:pt x="21" y="41"/>
                    </a:lnTo>
                    <a:lnTo>
                      <a:pt x="23" y="41"/>
                    </a:lnTo>
                    <a:lnTo>
                      <a:pt x="25" y="41"/>
                    </a:lnTo>
                    <a:lnTo>
                      <a:pt x="27" y="39"/>
                    </a:lnTo>
                    <a:lnTo>
                      <a:pt x="29" y="39"/>
                    </a:lnTo>
                    <a:lnTo>
                      <a:pt x="33" y="40"/>
                    </a:lnTo>
                    <a:lnTo>
                      <a:pt x="40" y="44"/>
                    </a:lnTo>
                    <a:lnTo>
                      <a:pt x="42" y="45"/>
                    </a:lnTo>
                    <a:lnTo>
                      <a:pt x="44" y="45"/>
                    </a:lnTo>
                    <a:lnTo>
                      <a:pt x="40" y="41"/>
                    </a:lnTo>
                    <a:lnTo>
                      <a:pt x="40" y="39"/>
                    </a:lnTo>
                    <a:lnTo>
                      <a:pt x="42" y="40"/>
                    </a:lnTo>
                    <a:lnTo>
                      <a:pt x="46" y="41"/>
                    </a:lnTo>
                    <a:lnTo>
                      <a:pt x="48" y="42"/>
                    </a:lnTo>
                    <a:lnTo>
                      <a:pt x="50" y="44"/>
                    </a:lnTo>
                    <a:lnTo>
                      <a:pt x="52" y="45"/>
                    </a:lnTo>
                    <a:lnTo>
                      <a:pt x="52" y="46"/>
                    </a:lnTo>
                    <a:lnTo>
                      <a:pt x="54" y="47"/>
                    </a:lnTo>
                    <a:lnTo>
                      <a:pt x="57" y="48"/>
                    </a:lnTo>
                    <a:lnTo>
                      <a:pt x="61" y="47"/>
                    </a:lnTo>
                    <a:lnTo>
                      <a:pt x="61" y="48"/>
                    </a:lnTo>
                    <a:lnTo>
                      <a:pt x="61" y="49"/>
                    </a:lnTo>
                    <a:lnTo>
                      <a:pt x="63" y="50"/>
                    </a:lnTo>
                    <a:lnTo>
                      <a:pt x="63" y="49"/>
                    </a:lnTo>
                    <a:lnTo>
                      <a:pt x="63" y="47"/>
                    </a:lnTo>
                    <a:lnTo>
                      <a:pt x="61" y="46"/>
                    </a:lnTo>
                    <a:lnTo>
                      <a:pt x="59" y="46"/>
                    </a:lnTo>
                    <a:lnTo>
                      <a:pt x="61" y="45"/>
                    </a:lnTo>
                    <a:lnTo>
                      <a:pt x="59" y="44"/>
                    </a:lnTo>
                    <a:lnTo>
                      <a:pt x="57" y="44"/>
                    </a:lnTo>
                    <a:lnTo>
                      <a:pt x="57" y="42"/>
                    </a:lnTo>
                    <a:lnTo>
                      <a:pt x="59" y="41"/>
                    </a:lnTo>
                    <a:lnTo>
                      <a:pt x="61" y="41"/>
                    </a:lnTo>
                    <a:lnTo>
                      <a:pt x="61" y="40"/>
                    </a:lnTo>
                    <a:lnTo>
                      <a:pt x="54" y="39"/>
                    </a:lnTo>
                    <a:lnTo>
                      <a:pt x="52" y="39"/>
                    </a:lnTo>
                    <a:lnTo>
                      <a:pt x="52" y="38"/>
                    </a:lnTo>
                    <a:lnTo>
                      <a:pt x="52" y="40"/>
                    </a:lnTo>
                    <a:lnTo>
                      <a:pt x="50" y="40"/>
                    </a:lnTo>
                    <a:lnTo>
                      <a:pt x="48" y="40"/>
                    </a:lnTo>
                    <a:lnTo>
                      <a:pt x="48" y="37"/>
                    </a:lnTo>
                    <a:lnTo>
                      <a:pt x="46" y="36"/>
                    </a:lnTo>
                    <a:lnTo>
                      <a:pt x="44" y="36"/>
                    </a:lnTo>
                    <a:lnTo>
                      <a:pt x="42" y="37"/>
                    </a:lnTo>
                    <a:lnTo>
                      <a:pt x="40" y="36"/>
                    </a:lnTo>
                    <a:lnTo>
                      <a:pt x="38" y="37"/>
                    </a:lnTo>
                    <a:lnTo>
                      <a:pt x="36" y="37"/>
                    </a:lnTo>
                    <a:lnTo>
                      <a:pt x="36" y="38"/>
                    </a:lnTo>
                    <a:lnTo>
                      <a:pt x="36" y="39"/>
                    </a:lnTo>
                    <a:lnTo>
                      <a:pt x="33" y="39"/>
                    </a:lnTo>
                    <a:lnTo>
                      <a:pt x="29" y="38"/>
                    </a:lnTo>
                    <a:lnTo>
                      <a:pt x="29" y="37"/>
                    </a:lnTo>
                    <a:lnTo>
                      <a:pt x="27" y="34"/>
                    </a:lnTo>
                    <a:lnTo>
                      <a:pt x="27" y="33"/>
                    </a:lnTo>
                    <a:lnTo>
                      <a:pt x="27" y="32"/>
                    </a:lnTo>
                    <a:lnTo>
                      <a:pt x="25" y="31"/>
                    </a:lnTo>
                    <a:lnTo>
                      <a:pt x="25" y="28"/>
                    </a:lnTo>
                    <a:lnTo>
                      <a:pt x="27" y="25"/>
                    </a:lnTo>
                    <a:lnTo>
                      <a:pt x="27" y="24"/>
                    </a:lnTo>
                    <a:lnTo>
                      <a:pt x="29" y="23"/>
                    </a:lnTo>
                    <a:lnTo>
                      <a:pt x="33" y="22"/>
                    </a:lnTo>
                    <a:lnTo>
                      <a:pt x="36" y="21"/>
                    </a:lnTo>
                    <a:lnTo>
                      <a:pt x="40" y="14"/>
                    </a:lnTo>
                    <a:lnTo>
                      <a:pt x="40" y="13"/>
                    </a:lnTo>
                    <a:lnTo>
                      <a:pt x="38" y="12"/>
                    </a:lnTo>
                    <a:lnTo>
                      <a:pt x="36" y="10"/>
                    </a:lnTo>
                    <a:lnTo>
                      <a:pt x="36" y="5"/>
                    </a:lnTo>
                    <a:lnTo>
                      <a:pt x="38" y="2"/>
                    </a:lnTo>
                    <a:lnTo>
                      <a:pt x="36" y="1"/>
                    </a:lnTo>
                    <a:lnTo>
                      <a:pt x="33" y="1"/>
                    </a:lnTo>
                    <a:lnTo>
                      <a:pt x="33" y="2"/>
                    </a:lnTo>
                    <a:lnTo>
                      <a:pt x="31" y="2"/>
                    </a:lnTo>
                    <a:lnTo>
                      <a:pt x="27" y="2"/>
                    </a:lnTo>
                    <a:lnTo>
                      <a:pt x="23" y="1"/>
                    </a:lnTo>
                    <a:lnTo>
                      <a:pt x="14" y="0"/>
                    </a:lnTo>
                    <a:lnTo>
                      <a:pt x="10" y="2"/>
                    </a:lnTo>
                    <a:lnTo>
                      <a:pt x="8" y="21"/>
                    </a:lnTo>
                    <a:lnTo>
                      <a:pt x="6" y="22"/>
                    </a:lnTo>
                    <a:lnTo>
                      <a:pt x="2" y="20"/>
                    </a:lnTo>
                    <a:lnTo>
                      <a:pt x="0" y="2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3" name="Freeform 944"/>
              <p:cNvSpPr>
                <a:spLocks/>
              </p:cNvSpPr>
              <p:nvPr/>
            </p:nvSpPr>
            <p:spPr bwMode="auto">
              <a:xfrm>
                <a:off x="10592" y="3463"/>
                <a:ext cx="5" cy="3"/>
              </a:xfrm>
              <a:custGeom>
                <a:avLst/>
                <a:gdLst>
                  <a:gd name="T0" fmla="*/ 5 w 5"/>
                  <a:gd name="T1" fmla="*/ 0 h 3"/>
                  <a:gd name="T2" fmla="*/ 5 w 5"/>
                  <a:gd name="T3" fmla="*/ 0 h 3"/>
                  <a:gd name="T4" fmla="*/ 5 w 5"/>
                  <a:gd name="T5" fmla="*/ 0 h 3"/>
                  <a:gd name="T6" fmla="*/ 2 w 5"/>
                  <a:gd name="T7" fmla="*/ 1 h 3"/>
                  <a:gd name="T8" fmla="*/ 2 w 5"/>
                  <a:gd name="T9" fmla="*/ 1 h 3"/>
                  <a:gd name="T10" fmla="*/ 0 w 5"/>
                  <a:gd name="T11" fmla="*/ 1 h 3"/>
                  <a:gd name="T12" fmla="*/ 0 w 5"/>
                  <a:gd name="T13" fmla="*/ 1 h 3"/>
                  <a:gd name="T14" fmla="*/ 2 w 5"/>
                  <a:gd name="T15" fmla="*/ 1 h 3"/>
                  <a:gd name="T16" fmla="*/ 2 w 5"/>
                  <a:gd name="T17" fmla="*/ 1 h 3"/>
                  <a:gd name="T18" fmla="*/ 2 w 5"/>
                  <a:gd name="T19" fmla="*/ 1 h 3"/>
                  <a:gd name="T20" fmla="*/ 2 w 5"/>
                  <a:gd name="T21" fmla="*/ 1 h 3"/>
                  <a:gd name="T22" fmla="*/ 2 w 5"/>
                  <a:gd name="T23" fmla="*/ 3 h 3"/>
                  <a:gd name="T24" fmla="*/ 5 w 5"/>
                  <a:gd name="T25" fmla="*/ 1 h 3"/>
                  <a:gd name="T26" fmla="*/ 5 w 5"/>
                  <a:gd name="T27" fmla="*/ 1 h 3"/>
                  <a:gd name="T28" fmla="*/ 5 w 5"/>
                  <a:gd name="T29" fmla="*/ 1 h 3"/>
                  <a:gd name="T30" fmla="*/ 5 w 5"/>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3"/>
                  <a:gd name="T50" fmla="*/ 5 w 5"/>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3">
                    <a:moveTo>
                      <a:pt x="5" y="0"/>
                    </a:moveTo>
                    <a:lnTo>
                      <a:pt x="5" y="0"/>
                    </a:lnTo>
                    <a:lnTo>
                      <a:pt x="2" y="1"/>
                    </a:lnTo>
                    <a:lnTo>
                      <a:pt x="0" y="1"/>
                    </a:lnTo>
                    <a:lnTo>
                      <a:pt x="2" y="1"/>
                    </a:lnTo>
                    <a:lnTo>
                      <a:pt x="2" y="3"/>
                    </a:lnTo>
                    <a:lnTo>
                      <a:pt x="5"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4" name="Freeform 945"/>
              <p:cNvSpPr>
                <a:spLocks/>
              </p:cNvSpPr>
              <p:nvPr/>
            </p:nvSpPr>
            <p:spPr bwMode="auto">
              <a:xfrm>
                <a:off x="10363" y="3551"/>
                <a:ext cx="2" cy="2"/>
              </a:xfrm>
              <a:custGeom>
                <a:avLst/>
                <a:gdLst>
                  <a:gd name="T0" fmla="*/ 0 w 2"/>
                  <a:gd name="T1" fmla="*/ 1 h 2"/>
                  <a:gd name="T2" fmla="*/ 0 w 2"/>
                  <a:gd name="T3" fmla="*/ 2 h 2"/>
                  <a:gd name="T4" fmla="*/ 2 w 2"/>
                  <a:gd name="T5" fmla="*/ 2 h 2"/>
                  <a:gd name="T6" fmla="*/ 2 w 2"/>
                  <a:gd name="T7" fmla="*/ 0 h 2"/>
                  <a:gd name="T8" fmla="*/ 2 w 2"/>
                  <a:gd name="T9" fmla="*/ 1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2"/>
                    </a:lnTo>
                    <a:lnTo>
                      <a:pt x="2" y="2"/>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5" name="Freeform 946"/>
              <p:cNvSpPr>
                <a:spLocks/>
              </p:cNvSpPr>
              <p:nvPr/>
            </p:nvSpPr>
            <p:spPr bwMode="auto">
              <a:xfrm>
                <a:off x="6480" y="3117"/>
                <a:ext cx="27" cy="9"/>
              </a:xfrm>
              <a:custGeom>
                <a:avLst/>
                <a:gdLst>
                  <a:gd name="T0" fmla="*/ 25 w 27"/>
                  <a:gd name="T1" fmla="*/ 4 h 9"/>
                  <a:gd name="T2" fmla="*/ 25 w 27"/>
                  <a:gd name="T3" fmla="*/ 4 h 9"/>
                  <a:gd name="T4" fmla="*/ 23 w 27"/>
                  <a:gd name="T5" fmla="*/ 2 h 9"/>
                  <a:gd name="T6" fmla="*/ 21 w 27"/>
                  <a:gd name="T7" fmla="*/ 0 h 9"/>
                  <a:gd name="T8" fmla="*/ 19 w 27"/>
                  <a:gd name="T9" fmla="*/ 0 h 9"/>
                  <a:gd name="T10" fmla="*/ 15 w 27"/>
                  <a:gd name="T11" fmla="*/ 1 h 9"/>
                  <a:gd name="T12" fmla="*/ 10 w 27"/>
                  <a:gd name="T13" fmla="*/ 1 h 9"/>
                  <a:gd name="T14" fmla="*/ 8 w 27"/>
                  <a:gd name="T15" fmla="*/ 1 h 9"/>
                  <a:gd name="T16" fmla="*/ 6 w 27"/>
                  <a:gd name="T17" fmla="*/ 4 h 9"/>
                  <a:gd name="T18" fmla="*/ 0 w 27"/>
                  <a:gd name="T19" fmla="*/ 6 h 9"/>
                  <a:gd name="T20" fmla="*/ 2 w 27"/>
                  <a:gd name="T21" fmla="*/ 8 h 9"/>
                  <a:gd name="T22" fmla="*/ 6 w 27"/>
                  <a:gd name="T23" fmla="*/ 9 h 9"/>
                  <a:gd name="T24" fmla="*/ 12 w 27"/>
                  <a:gd name="T25" fmla="*/ 6 h 9"/>
                  <a:gd name="T26" fmla="*/ 19 w 27"/>
                  <a:gd name="T27" fmla="*/ 6 h 9"/>
                  <a:gd name="T28" fmla="*/ 23 w 27"/>
                  <a:gd name="T29" fmla="*/ 6 h 9"/>
                  <a:gd name="T30" fmla="*/ 25 w 27"/>
                  <a:gd name="T31" fmla="*/ 5 h 9"/>
                  <a:gd name="T32" fmla="*/ 27 w 27"/>
                  <a:gd name="T33" fmla="*/ 5 h 9"/>
                  <a:gd name="T34" fmla="*/ 27 w 27"/>
                  <a:gd name="T35" fmla="*/ 5 h 9"/>
                  <a:gd name="T36" fmla="*/ 27 w 27"/>
                  <a:gd name="T37" fmla="*/ 5 h 9"/>
                  <a:gd name="T38" fmla="*/ 25 w 27"/>
                  <a:gd name="T39" fmla="*/ 4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9"/>
                  <a:gd name="T62" fmla="*/ 27 w 2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9">
                    <a:moveTo>
                      <a:pt x="25" y="4"/>
                    </a:moveTo>
                    <a:lnTo>
                      <a:pt x="25" y="4"/>
                    </a:lnTo>
                    <a:lnTo>
                      <a:pt x="23" y="2"/>
                    </a:lnTo>
                    <a:lnTo>
                      <a:pt x="21" y="0"/>
                    </a:lnTo>
                    <a:lnTo>
                      <a:pt x="19" y="0"/>
                    </a:lnTo>
                    <a:lnTo>
                      <a:pt x="15" y="1"/>
                    </a:lnTo>
                    <a:lnTo>
                      <a:pt x="10" y="1"/>
                    </a:lnTo>
                    <a:lnTo>
                      <a:pt x="8" y="1"/>
                    </a:lnTo>
                    <a:lnTo>
                      <a:pt x="6" y="4"/>
                    </a:lnTo>
                    <a:lnTo>
                      <a:pt x="0" y="6"/>
                    </a:lnTo>
                    <a:lnTo>
                      <a:pt x="2" y="8"/>
                    </a:lnTo>
                    <a:lnTo>
                      <a:pt x="6" y="9"/>
                    </a:lnTo>
                    <a:lnTo>
                      <a:pt x="12" y="6"/>
                    </a:lnTo>
                    <a:lnTo>
                      <a:pt x="19" y="6"/>
                    </a:lnTo>
                    <a:lnTo>
                      <a:pt x="23" y="6"/>
                    </a:lnTo>
                    <a:lnTo>
                      <a:pt x="25" y="5"/>
                    </a:lnTo>
                    <a:lnTo>
                      <a:pt x="27" y="5"/>
                    </a:lnTo>
                    <a:lnTo>
                      <a:pt x="2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6" name="Freeform 947"/>
              <p:cNvSpPr>
                <a:spLocks/>
              </p:cNvSpPr>
              <p:nvPr/>
            </p:nvSpPr>
            <p:spPr bwMode="auto">
              <a:xfrm>
                <a:off x="10365" y="3544"/>
                <a:ext cx="0" cy="3"/>
              </a:xfrm>
              <a:custGeom>
                <a:avLst/>
                <a:gdLst>
                  <a:gd name="T0" fmla="*/ 3 h 3"/>
                  <a:gd name="T1" fmla="*/ 0 h 3"/>
                  <a:gd name="T2" fmla="*/ 3 h 3"/>
                  <a:gd name="T3" fmla="*/ 3 h 3"/>
                  <a:gd name="T4" fmla="*/ 3 h 3"/>
                  <a:gd name="T5" fmla="*/ 0 60000 65536"/>
                  <a:gd name="T6" fmla="*/ 0 60000 65536"/>
                  <a:gd name="T7" fmla="*/ 0 60000 65536"/>
                  <a:gd name="T8" fmla="*/ 0 60000 65536"/>
                  <a:gd name="T9" fmla="*/ 0 60000 65536"/>
                  <a:gd name="T10" fmla="*/ 0 h 3"/>
                  <a:gd name="T11" fmla="*/ 3 h 3"/>
                </a:gdLst>
                <a:ahLst/>
                <a:cxnLst>
                  <a:cxn ang="T5">
                    <a:pos x="0" y="T0"/>
                  </a:cxn>
                  <a:cxn ang="T6">
                    <a:pos x="0" y="T1"/>
                  </a:cxn>
                  <a:cxn ang="T7">
                    <a:pos x="0" y="T2"/>
                  </a:cxn>
                  <a:cxn ang="T8">
                    <a:pos x="0" y="T3"/>
                  </a:cxn>
                  <a:cxn ang="T9">
                    <a:pos x="0" y="T4"/>
                  </a:cxn>
                </a:cxnLst>
                <a:rect l="0" t="T10" r="0" b="T11"/>
                <a:pathLst>
                  <a:path h="3">
                    <a:moveTo>
                      <a:pt x="0" y="3"/>
                    </a:move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7" name="Freeform 948"/>
              <p:cNvSpPr>
                <a:spLocks/>
              </p:cNvSpPr>
              <p:nvPr/>
            </p:nvSpPr>
            <p:spPr bwMode="auto">
              <a:xfrm>
                <a:off x="10365" y="3551"/>
                <a:ext cx="2" cy="2"/>
              </a:xfrm>
              <a:custGeom>
                <a:avLst/>
                <a:gdLst>
                  <a:gd name="T0" fmla="*/ 2 w 2"/>
                  <a:gd name="T1" fmla="*/ 2 h 2"/>
                  <a:gd name="T2" fmla="*/ 2 w 2"/>
                  <a:gd name="T3" fmla="*/ 1 h 2"/>
                  <a:gd name="T4" fmla="*/ 2 w 2"/>
                  <a:gd name="T5" fmla="*/ 0 h 2"/>
                  <a:gd name="T6" fmla="*/ 2 w 2"/>
                  <a:gd name="T7" fmla="*/ 0 h 2"/>
                  <a:gd name="T8" fmla="*/ 0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1"/>
                    </a:lnTo>
                    <a:lnTo>
                      <a:pt x="2"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8" name="Freeform 949"/>
              <p:cNvSpPr>
                <a:spLocks/>
              </p:cNvSpPr>
              <p:nvPr/>
            </p:nvSpPr>
            <p:spPr bwMode="auto">
              <a:xfrm>
                <a:off x="10740" y="3445"/>
                <a:ext cx="2" cy="1"/>
              </a:xfrm>
              <a:custGeom>
                <a:avLst/>
                <a:gdLst>
                  <a:gd name="T0" fmla="*/ 2 w 2"/>
                  <a:gd name="T1" fmla="*/ 1 h 1"/>
                  <a:gd name="T2" fmla="*/ 2 w 2"/>
                  <a:gd name="T3" fmla="*/ 1 h 1"/>
                  <a:gd name="T4" fmla="*/ 0 w 2"/>
                  <a:gd name="T5" fmla="*/ 0 h 1"/>
                  <a:gd name="T6" fmla="*/ 0 w 2"/>
                  <a:gd name="T7" fmla="*/ 0 h 1"/>
                  <a:gd name="T8" fmla="*/ 0 w 2"/>
                  <a:gd name="T9" fmla="*/ 1 h 1"/>
                  <a:gd name="T10" fmla="*/ 0 w 2"/>
                  <a:gd name="T11" fmla="*/ 1 h 1"/>
                  <a:gd name="T12" fmla="*/ 2 w 2"/>
                  <a:gd name="T13" fmla="*/ 1 h 1"/>
                  <a:gd name="T14" fmla="*/ 2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1"/>
                    </a:moveTo>
                    <a:lnTo>
                      <a:pt x="2" y="1"/>
                    </a:lnTo>
                    <a:lnTo>
                      <a:pt x="0" y="0"/>
                    </a:lnTo>
                    <a:lnTo>
                      <a:pt x="0"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9" name="Freeform 950"/>
              <p:cNvSpPr>
                <a:spLocks/>
              </p:cNvSpPr>
              <p:nvPr/>
            </p:nvSpPr>
            <p:spPr bwMode="auto">
              <a:xfrm>
                <a:off x="9567" y="3744"/>
                <a:ext cx="2" cy="1"/>
              </a:xfrm>
              <a:custGeom>
                <a:avLst/>
                <a:gdLst>
                  <a:gd name="T0" fmla="*/ 0 w 2"/>
                  <a:gd name="T1" fmla="*/ 1 h 1"/>
                  <a:gd name="T2" fmla="*/ 2 w 2"/>
                  <a:gd name="T3" fmla="*/ 1 h 1"/>
                  <a:gd name="T4" fmla="*/ 2 w 2"/>
                  <a:gd name="T5" fmla="*/ 1 h 1"/>
                  <a:gd name="T6" fmla="*/ 2 w 2"/>
                  <a:gd name="T7" fmla="*/ 1 h 1"/>
                  <a:gd name="T8" fmla="*/ 0 w 2"/>
                  <a:gd name="T9" fmla="*/ 0 h 1"/>
                  <a:gd name="T10" fmla="*/ 0 w 2"/>
                  <a:gd name="T11" fmla="*/ 0 h 1"/>
                  <a:gd name="T12" fmla="*/ 0 w 2"/>
                  <a:gd name="T13" fmla="*/ 1 h 1"/>
                  <a:gd name="T14" fmla="*/ 0 w 2"/>
                  <a:gd name="T15" fmla="*/ 1 h 1"/>
                  <a:gd name="T16" fmla="*/ 0 w 2"/>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0" name="Freeform 951"/>
              <p:cNvSpPr>
                <a:spLocks/>
              </p:cNvSpPr>
              <p:nvPr/>
            </p:nvSpPr>
            <p:spPr bwMode="auto">
              <a:xfrm>
                <a:off x="8185" y="3646"/>
                <a:ext cx="7" cy="1"/>
              </a:xfrm>
              <a:custGeom>
                <a:avLst/>
                <a:gdLst>
                  <a:gd name="T0" fmla="*/ 5 w 7"/>
                  <a:gd name="T1" fmla="*/ 1 h 1"/>
                  <a:gd name="T2" fmla="*/ 7 w 7"/>
                  <a:gd name="T3" fmla="*/ 1 h 1"/>
                  <a:gd name="T4" fmla="*/ 7 w 7"/>
                  <a:gd name="T5" fmla="*/ 0 h 1"/>
                  <a:gd name="T6" fmla="*/ 5 w 7"/>
                  <a:gd name="T7" fmla="*/ 0 h 1"/>
                  <a:gd name="T8" fmla="*/ 5 w 7"/>
                  <a:gd name="T9" fmla="*/ 0 h 1"/>
                  <a:gd name="T10" fmla="*/ 3 w 7"/>
                  <a:gd name="T11" fmla="*/ 0 h 1"/>
                  <a:gd name="T12" fmla="*/ 3 w 7"/>
                  <a:gd name="T13" fmla="*/ 1 h 1"/>
                  <a:gd name="T14" fmla="*/ 0 w 7"/>
                  <a:gd name="T15" fmla="*/ 1 h 1"/>
                  <a:gd name="T16" fmla="*/ 0 w 7"/>
                  <a:gd name="T17" fmla="*/ 1 h 1"/>
                  <a:gd name="T18" fmla="*/ 0 w 7"/>
                  <a:gd name="T19" fmla="*/ 1 h 1"/>
                  <a:gd name="T20" fmla="*/ 0 w 7"/>
                  <a:gd name="T21" fmla="*/ 1 h 1"/>
                  <a:gd name="T22" fmla="*/ 5 w 7"/>
                  <a:gd name="T23" fmla="*/ 1 h 1"/>
                  <a:gd name="T24" fmla="*/ 5 w 7"/>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
                  <a:gd name="T41" fmla="*/ 7 w 7"/>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
                    <a:moveTo>
                      <a:pt x="5" y="1"/>
                    </a:moveTo>
                    <a:lnTo>
                      <a:pt x="7" y="1"/>
                    </a:lnTo>
                    <a:lnTo>
                      <a:pt x="7" y="0"/>
                    </a:lnTo>
                    <a:lnTo>
                      <a:pt x="5" y="0"/>
                    </a:lnTo>
                    <a:lnTo>
                      <a:pt x="3" y="0"/>
                    </a:lnTo>
                    <a:lnTo>
                      <a:pt x="3" y="1"/>
                    </a:lnTo>
                    <a:lnTo>
                      <a:pt x="0" y="1"/>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1" name="Freeform 952"/>
              <p:cNvSpPr>
                <a:spLocks/>
              </p:cNvSpPr>
              <p:nvPr/>
            </p:nvSpPr>
            <p:spPr bwMode="auto">
              <a:xfrm>
                <a:off x="8173" y="3647"/>
                <a:ext cx="31" cy="14"/>
              </a:xfrm>
              <a:custGeom>
                <a:avLst/>
                <a:gdLst>
                  <a:gd name="T0" fmla="*/ 4 w 31"/>
                  <a:gd name="T1" fmla="*/ 1 h 14"/>
                  <a:gd name="T2" fmla="*/ 4 w 31"/>
                  <a:gd name="T3" fmla="*/ 1 h 14"/>
                  <a:gd name="T4" fmla="*/ 2 w 31"/>
                  <a:gd name="T5" fmla="*/ 2 h 14"/>
                  <a:gd name="T6" fmla="*/ 0 w 31"/>
                  <a:gd name="T7" fmla="*/ 4 h 14"/>
                  <a:gd name="T8" fmla="*/ 2 w 31"/>
                  <a:gd name="T9" fmla="*/ 12 h 14"/>
                  <a:gd name="T10" fmla="*/ 2 w 31"/>
                  <a:gd name="T11" fmla="*/ 13 h 14"/>
                  <a:gd name="T12" fmla="*/ 4 w 31"/>
                  <a:gd name="T13" fmla="*/ 14 h 14"/>
                  <a:gd name="T14" fmla="*/ 10 w 31"/>
                  <a:gd name="T15" fmla="*/ 14 h 14"/>
                  <a:gd name="T16" fmla="*/ 12 w 31"/>
                  <a:gd name="T17" fmla="*/ 14 h 14"/>
                  <a:gd name="T18" fmla="*/ 19 w 31"/>
                  <a:gd name="T19" fmla="*/ 13 h 14"/>
                  <a:gd name="T20" fmla="*/ 27 w 31"/>
                  <a:gd name="T21" fmla="*/ 10 h 14"/>
                  <a:gd name="T22" fmla="*/ 31 w 31"/>
                  <a:gd name="T23" fmla="*/ 6 h 14"/>
                  <a:gd name="T24" fmla="*/ 31 w 31"/>
                  <a:gd name="T25" fmla="*/ 2 h 14"/>
                  <a:gd name="T26" fmla="*/ 31 w 31"/>
                  <a:gd name="T27" fmla="*/ 2 h 14"/>
                  <a:gd name="T28" fmla="*/ 31 w 31"/>
                  <a:gd name="T29" fmla="*/ 1 h 14"/>
                  <a:gd name="T30" fmla="*/ 31 w 31"/>
                  <a:gd name="T31" fmla="*/ 1 h 14"/>
                  <a:gd name="T32" fmla="*/ 29 w 31"/>
                  <a:gd name="T33" fmla="*/ 1 h 14"/>
                  <a:gd name="T34" fmla="*/ 25 w 31"/>
                  <a:gd name="T35" fmla="*/ 0 h 14"/>
                  <a:gd name="T36" fmla="*/ 15 w 31"/>
                  <a:gd name="T37" fmla="*/ 1 h 14"/>
                  <a:gd name="T38" fmla="*/ 8 w 31"/>
                  <a:gd name="T39" fmla="*/ 1 h 14"/>
                  <a:gd name="T40" fmla="*/ 4 w 31"/>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4"/>
                  <a:gd name="T65" fmla="*/ 31 w 31"/>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4">
                    <a:moveTo>
                      <a:pt x="4" y="1"/>
                    </a:moveTo>
                    <a:lnTo>
                      <a:pt x="4" y="1"/>
                    </a:lnTo>
                    <a:lnTo>
                      <a:pt x="2" y="2"/>
                    </a:lnTo>
                    <a:lnTo>
                      <a:pt x="0" y="4"/>
                    </a:lnTo>
                    <a:lnTo>
                      <a:pt x="2" y="12"/>
                    </a:lnTo>
                    <a:lnTo>
                      <a:pt x="2" y="13"/>
                    </a:lnTo>
                    <a:lnTo>
                      <a:pt x="4" y="14"/>
                    </a:lnTo>
                    <a:lnTo>
                      <a:pt x="10" y="14"/>
                    </a:lnTo>
                    <a:lnTo>
                      <a:pt x="12" y="14"/>
                    </a:lnTo>
                    <a:lnTo>
                      <a:pt x="19" y="13"/>
                    </a:lnTo>
                    <a:lnTo>
                      <a:pt x="27" y="10"/>
                    </a:lnTo>
                    <a:lnTo>
                      <a:pt x="31" y="6"/>
                    </a:lnTo>
                    <a:lnTo>
                      <a:pt x="31" y="2"/>
                    </a:lnTo>
                    <a:lnTo>
                      <a:pt x="31" y="1"/>
                    </a:lnTo>
                    <a:lnTo>
                      <a:pt x="29" y="1"/>
                    </a:lnTo>
                    <a:lnTo>
                      <a:pt x="25" y="0"/>
                    </a:lnTo>
                    <a:lnTo>
                      <a:pt x="15" y="1"/>
                    </a:lnTo>
                    <a:lnTo>
                      <a:pt x="8"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2" name="Freeform 953"/>
              <p:cNvSpPr>
                <a:spLocks/>
              </p:cNvSpPr>
              <p:nvPr/>
            </p:nvSpPr>
            <p:spPr bwMode="auto">
              <a:xfrm>
                <a:off x="8164" y="3646"/>
                <a:ext cx="9" cy="6"/>
              </a:xfrm>
              <a:custGeom>
                <a:avLst/>
                <a:gdLst>
                  <a:gd name="T0" fmla="*/ 5 w 9"/>
                  <a:gd name="T1" fmla="*/ 6 h 6"/>
                  <a:gd name="T2" fmla="*/ 7 w 9"/>
                  <a:gd name="T3" fmla="*/ 5 h 6"/>
                  <a:gd name="T4" fmla="*/ 7 w 9"/>
                  <a:gd name="T5" fmla="*/ 5 h 6"/>
                  <a:gd name="T6" fmla="*/ 9 w 9"/>
                  <a:gd name="T7" fmla="*/ 3 h 6"/>
                  <a:gd name="T8" fmla="*/ 9 w 9"/>
                  <a:gd name="T9" fmla="*/ 2 h 6"/>
                  <a:gd name="T10" fmla="*/ 9 w 9"/>
                  <a:gd name="T11" fmla="*/ 2 h 6"/>
                  <a:gd name="T12" fmla="*/ 9 w 9"/>
                  <a:gd name="T13" fmla="*/ 2 h 6"/>
                  <a:gd name="T14" fmla="*/ 7 w 9"/>
                  <a:gd name="T15" fmla="*/ 2 h 6"/>
                  <a:gd name="T16" fmla="*/ 7 w 9"/>
                  <a:gd name="T17" fmla="*/ 2 h 6"/>
                  <a:gd name="T18" fmla="*/ 7 w 9"/>
                  <a:gd name="T19" fmla="*/ 1 h 6"/>
                  <a:gd name="T20" fmla="*/ 9 w 9"/>
                  <a:gd name="T21" fmla="*/ 1 h 6"/>
                  <a:gd name="T22" fmla="*/ 9 w 9"/>
                  <a:gd name="T23" fmla="*/ 0 h 6"/>
                  <a:gd name="T24" fmla="*/ 7 w 9"/>
                  <a:gd name="T25" fmla="*/ 1 h 6"/>
                  <a:gd name="T26" fmla="*/ 7 w 9"/>
                  <a:gd name="T27" fmla="*/ 1 h 6"/>
                  <a:gd name="T28" fmla="*/ 5 w 9"/>
                  <a:gd name="T29" fmla="*/ 1 h 6"/>
                  <a:gd name="T30" fmla="*/ 5 w 9"/>
                  <a:gd name="T31" fmla="*/ 2 h 6"/>
                  <a:gd name="T32" fmla="*/ 5 w 9"/>
                  <a:gd name="T33" fmla="*/ 2 h 6"/>
                  <a:gd name="T34" fmla="*/ 2 w 9"/>
                  <a:gd name="T35" fmla="*/ 3 h 6"/>
                  <a:gd name="T36" fmla="*/ 0 w 9"/>
                  <a:gd name="T37" fmla="*/ 5 h 6"/>
                  <a:gd name="T38" fmla="*/ 0 w 9"/>
                  <a:gd name="T39" fmla="*/ 5 h 6"/>
                  <a:gd name="T40" fmla="*/ 2 w 9"/>
                  <a:gd name="T41" fmla="*/ 6 h 6"/>
                  <a:gd name="T42" fmla="*/ 2 w 9"/>
                  <a:gd name="T43" fmla="*/ 6 h 6"/>
                  <a:gd name="T44" fmla="*/ 5 w 9"/>
                  <a:gd name="T45" fmla="*/ 6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6"/>
                  <a:gd name="T71" fmla="*/ 9 w 9"/>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6">
                    <a:moveTo>
                      <a:pt x="5" y="6"/>
                    </a:moveTo>
                    <a:lnTo>
                      <a:pt x="7" y="5"/>
                    </a:lnTo>
                    <a:lnTo>
                      <a:pt x="9" y="3"/>
                    </a:lnTo>
                    <a:lnTo>
                      <a:pt x="9" y="2"/>
                    </a:lnTo>
                    <a:lnTo>
                      <a:pt x="7" y="2"/>
                    </a:lnTo>
                    <a:lnTo>
                      <a:pt x="7" y="1"/>
                    </a:lnTo>
                    <a:lnTo>
                      <a:pt x="9" y="1"/>
                    </a:lnTo>
                    <a:lnTo>
                      <a:pt x="9" y="0"/>
                    </a:lnTo>
                    <a:lnTo>
                      <a:pt x="7" y="1"/>
                    </a:lnTo>
                    <a:lnTo>
                      <a:pt x="5" y="1"/>
                    </a:lnTo>
                    <a:lnTo>
                      <a:pt x="5" y="2"/>
                    </a:lnTo>
                    <a:lnTo>
                      <a:pt x="2" y="3"/>
                    </a:lnTo>
                    <a:lnTo>
                      <a:pt x="0" y="5"/>
                    </a:lnTo>
                    <a:lnTo>
                      <a:pt x="2" y="6"/>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3" name="Freeform 954"/>
              <p:cNvSpPr>
                <a:spLocks/>
              </p:cNvSpPr>
              <p:nvPr/>
            </p:nvSpPr>
            <p:spPr bwMode="auto">
              <a:xfrm>
                <a:off x="7634" y="3478"/>
                <a:ext cx="4" cy="2"/>
              </a:xfrm>
              <a:custGeom>
                <a:avLst/>
                <a:gdLst>
                  <a:gd name="T0" fmla="*/ 0 w 4"/>
                  <a:gd name="T1" fmla="*/ 2 h 2"/>
                  <a:gd name="T2" fmla="*/ 0 w 4"/>
                  <a:gd name="T3" fmla="*/ 2 h 2"/>
                  <a:gd name="T4" fmla="*/ 2 w 4"/>
                  <a:gd name="T5" fmla="*/ 1 h 2"/>
                  <a:gd name="T6" fmla="*/ 4 w 4"/>
                  <a:gd name="T7" fmla="*/ 0 h 2"/>
                  <a:gd name="T8" fmla="*/ 2 w 4"/>
                  <a:gd name="T9" fmla="*/ 0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2"/>
                    </a:lnTo>
                    <a:lnTo>
                      <a:pt x="2" y="1"/>
                    </a:lnTo>
                    <a:lnTo>
                      <a:pt x="4" y="0"/>
                    </a:lnTo>
                    <a:lnTo>
                      <a:pt x="2"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4" name="Freeform 955"/>
              <p:cNvSpPr>
                <a:spLocks/>
              </p:cNvSpPr>
              <p:nvPr/>
            </p:nvSpPr>
            <p:spPr bwMode="auto">
              <a:xfrm>
                <a:off x="8175" y="3646"/>
                <a:ext cx="2" cy="1"/>
              </a:xfrm>
              <a:custGeom>
                <a:avLst/>
                <a:gdLst>
                  <a:gd name="T0" fmla="*/ 2 w 2"/>
                  <a:gd name="T1" fmla="*/ 0 h 1"/>
                  <a:gd name="T2" fmla="*/ 2 w 2"/>
                  <a:gd name="T3" fmla="*/ 0 h 1"/>
                  <a:gd name="T4" fmla="*/ 0 w 2"/>
                  <a:gd name="T5" fmla="*/ 0 h 1"/>
                  <a:gd name="T6" fmla="*/ 2 w 2"/>
                  <a:gd name="T7" fmla="*/ 1 h 1"/>
                  <a:gd name="T8" fmla="*/ 2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5" name="Freeform 956"/>
              <p:cNvSpPr>
                <a:spLocks/>
              </p:cNvSpPr>
              <p:nvPr/>
            </p:nvSpPr>
            <p:spPr bwMode="auto">
              <a:xfrm>
                <a:off x="7903" y="3251"/>
                <a:ext cx="2" cy="2"/>
              </a:xfrm>
              <a:custGeom>
                <a:avLst/>
                <a:gdLst>
                  <a:gd name="T0" fmla="*/ 2 w 2"/>
                  <a:gd name="T1" fmla="*/ 0 h 2"/>
                  <a:gd name="T2" fmla="*/ 0 w 2"/>
                  <a:gd name="T3" fmla="*/ 1 h 2"/>
                  <a:gd name="T4" fmla="*/ 0 w 2"/>
                  <a:gd name="T5" fmla="*/ 1 h 2"/>
                  <a:gd name="T6" fmla="*/ 2 w 2"/>
                  <a:gd name="T7" fmla="*/ 2 h 2"/>
                  <a:gd name="T8" fmla="*/ 2 w 2"/>
                  <a:gd name="T9" fmla="*/ 1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6" name="Freeform 957"/>
              <p:cNvSpPr>
                <a:spLocks/>
              </p:cNvSpPr>
              <p:nvPr/>
            </p:nvSpPr>
            <p:spPr bwMode="auto">
              <a:xfrm>
                <a:off x="7905" y="3253"/>
                <a:ext cx="2" cy="1"/>
              </a:xfrm>
              <a:custGeom>
                <a:avLst/>
                <a:gdLst>
                  <a:gd name="T0" fmla="*/ 0 w 2"/>
                  <a:gd name="T1" fmla="*/ 1 h 1"/>
                  <a:gd name="T2" fmla="*/ 0 w 2"/>
                  <a:gd name="T3" fmla="*/ 1 h 1"/>
                  <a:gd name="T4" fmla="*/ 2 w 2"/>
                  <a:gd name="T5" fmla="*/ 0 h 1"/>
                  <a:gd name="T6" fmla="*/ 0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0"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7" name="Freeform 958"/>
              <p:cNvSpPr>
                <a:spLocks/>
              </p:cNvSpPr>
              <p:nvPr/>
            </p:nvSpPr>
            <p:spPr bwMode="auto">
              <a:xfrm>
                <a:off x="7910" y="3547"/>
                <a:ext cx="2" cy="2"/>
              </a:xfrm>
              <a:custGeom>
                <a:avLst/>
                <a:gdLst>
                  <a:gd name="T0" fmla="*/ 2 w 2"/>
                  <a:gd name="T1" fmla="*/ 2 h 2"/>
                  <a:gd name="T2" fmla="*/ 2 w 2"/>
                  <a:gd name="T3" fmla="*/ 2 h 2"/>
                  <a:gd name="T4" fmla="*/ 2 w 2"/>
                  <a:gd name="T5" fmla="*/ 2 h 2"/>
                  <a:gd name="T6" fmla="*/ 2 w 2"/>
                  <a:gd name="T7" fmla="*/ 1 h 2"/>
                  <a:gd name="T8" fmla="*/ 2 w 2"/>
                  <a:gd name="T9" fmla="*/ 1 h 2"/>
                  <a:gd name="T10" fmla="*/ 0 w 2"/>
                  <a:gd name="T11" fmla="*/ 1 h 2"/>
                  <a:gd name="T12" fmla="*/ 0 w 2"/>
                  <a:gd name="T13" fmla="*/ 0 h 2"/>
                  <a:gd name="T14" fmla="*/ 0 w 2"/>
                  <a:gd name="T15" fmla="*/ 1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1"/>
                    </a:lnTo>
                    <a:lnTo>
                      <a:pt x="0" y="1"/>
                    </a:lnTo>
                    <a:lnTo>
                      <a:pt x="0" y="0"/>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8" name="Freeform 959"/>
              <p:cNvSpPr>
                <a:spLocks/>
              </p:cNvSpPr>
              <p:nvPr/>
            </p:nvSpPr>
            <p:spPr bwMode="auto">
              <a:xfrm>
                <a:off x="7480" y="3438"/>
                <a:ext cx="2" cy="2"/>
              </a:xfrm>
              <a:custGeom>
                <a:avLst/>
                <a:gdLst>
                  <a:gd name="T0" fmla="*/ 2 w 2"/>
                  <a:gd name="T1" fmla="*/ 0 h 2"/>
                  <a:gd name="T2" fmla="*/ 0 w 2"/>
                  <a:gd name="T3" fmla="*/ 0 h 2"/>
                  <a:gd name="T4" fmla="*/ 0 w 2"/>
                  <a:gd name="T5" fmla="*/ 1 h 2"/>
                  <a:gd name="T6" fmla="*/ 0 w 2"/>
                  <a:gd name="T7" fmla="*/ 1 h 2"/>
                  <a:gd name="T8" fmla="*/ 2 w 2"/>
                  <a:gd name="T9" fmla="*/ 2 h 2"/>
                  <a:gd name="T10" fmla="*/ 2 w 2"/>
                  <a:gd name="T11" fmla="*/ 1 h 2"/>
                  <a:gd name="T12" fmla="*/ 2 w 2"/>
                  <a:gd name="T13" fmla="*/ 1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0" y="0"/>
                    </a:ln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9" name="Freeform 960"/>
              <p:cNvSpPr>
                <a:spLocks/>
              </p:cNvSpPr>
              <p:nvPr/>
            </p:nvSpPr>
            <p:spPr bwMode="auto">
              <a:xfrm>
                <a:off x="7486" y="3411"/>
                <a:ext cx="9" cy="5"/>
              </a:xfrm>
              <a:custGeom>
                <a:avLst/>
                <a:gdLst>
                  <a:gd name="T0" fmla="*/ 7 w 9"/>
                  <a:gd name="T1" fmla="*/ 1 h 5"/>
                  <a:gd name="T2" fmla="*/ 7 w 9"/>
                  <a:gd name="T3" fmla="*/ 1 h 5"/>
                  <a:gd name="T4" fmla="*/ 5 w 9"/>
                  <a:gd name="T5" fmla="*/ 1 h 5"/>
                  <a:gd name="T6" fmla="*/ 2 w 9"/>
                  <a:gd name="T7" fmla="*/ 2 h 5"/>
                  <a:gd name="T8" fmla="*/ 2 w 9"/>
                  <a:gd name="T9" fmla="*/ 3 h 5"/>
                  <a:gd name="T10" fmla="*/ 2 w 9"/>
                  <a:gd name="T11" fmla="*/ 3 h 5"/>
                  <a:gd name="T12" fmla="*/ 2 w 9"/>
                  <a:gd name="T13" fmla="*/ 3 h 5"/>
                  <a:gd name="T14" fmla="*/ 0 w 9"/>
                  <a:gd name="T15" fmla="*/ 5 h 5"/>
                  <a:gd name="T16" fmla="*/ 0 w 9"/>
                  <a:gd name="T17" fmla="*/ 5 h 5"/>
                  <a:gd name="T18" fmla="*/ 2 w 9"/>
                  <a:gd name="T19" fmla="*/ 5 h 5"/>
                  <a:gd name="T20" fmla="*/ 9 w 9"/>
                  <a:gd name="T21" fmla="*/ 1 h 5"/>
                  <a:gd name="T22" fmla="*/ 9 w 9"/>
                  <a:gd name="T23" fmla="*/ 0 h 5"/>
                  <a:gd name="T24" fmla="*/ 9 w 9"/>
                  <a:gd name="T25" fmla="*/ 0 h 5"/>
                  <a:gd name="T26" fmla="*/ 9 w 9"/>
                  <a:gd name="T27" fmla="*/ 1 h 5"/>
                  <a:gd name="T28" fmla="*/ 7 w 9"/>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5"/>
                  <a:gd name="T47" fmla="*/ 9 w 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5">
                    <a:moveTo>
                      <a:pt x="7" y="1"/>
                    </a:moveTo>
                    <a:lnTo>
                      <a:pt x="7" y="1"/>
                    </a:lnTo>
                    <a:lnTo>
                      <a:pt x="5" y="1"/>
                    </a:lnTo>
                    <a:lnTo>
                      <a:pt x="2" y="2"/>
                    </a:lnTo>
                    <a:lnTo>
                      <a:pt x="2" y="3"/>
                    </a:lnTo>
                    <a:lnTo>
                      <a:pt x="0" y="5"/>
                    </a:lnTo>
                    <a:lnTo>
                      <a:pt x="2" y="5"/>
                    </a:lnTo>
                    <a:lnTo>
                      <a:pt x="9" y="1"/>
                    </a:lnTo>
                    <a:lnTo>
                      <a:pt x="9" y="0"/>
                    </a:lnTo>
                    <a:lnTo>
                      <a:pt x="9"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0" name="Freeform 961"/>
              <p:cNvSpPr>
                <a:spLocks/>
              </p:cNvSpPr>
              <p:nvPr/>
            </p:nvSpPr>
            <p:spPr bwMode="auto">
              <a:xfrm>
                <a:off x="8177" y="3643"/>
                <a:ext cx="8" cy="3"/>
              </a:xfrm>
              <a:custGeom>
                <a:avLst/>
                <a:gdLst>
                  <a:gd name="T0" fmla="*/ 4 w 8"/>
                  <a:gd name="T1" fmla="*/ 1 h 3"/>
                  <a:gd name="T2" fmla="*/ 2 w 8"/>
                  <a:gd name="T3" fmla="*/ 1 h 3"/>
                  <a:gd name="T4" fmla="*/ 2 w 8"/>
                  <a:gd name="T5" fmla="*/ 0 h 3"/>
                  <a:gd name="T6" fmla="*/ 0 w 8"/>
                  <a:gd name="T7" fmla="*/ 1 h 3"/>
                  <a:gd name="T8" fmla="*/ 0 w 8"/>
                  <a:gd name="T9" fmla="*/ 2 h 3"/>
                  <a:gd name="T10" fmla="*/ 2 w 8"/>
                  <a:gd name="T11" fmla="*/ 3 h 3"/>
                  <a:gd name="T12" fmla="*/ 6 w 8"/>
                  <a:gd name="T13" fmla="*/ 3 h 3"/>
                  <a:gd name="T14" fmla="*/ 8 w 8"/>
                  <a:gd name="T15" fmla="*/ 3 h 3"/>
                  <a:gd name="T16" fmla="*/ 8 w 8"/>
                  <a:gd name="T17" fmla="*/ 2 h 3"/>
                  <a:gd name="T18" fmla="*/ 6 w 8"/>
                  <a:gd name="T19" fmla="*/ 2 h 3"/>
                  <a:gd name="T20" fmla="*/ 4 w 8"/>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3"/>
                  <a:gd name="T35" fmla="*/ 8 w 8"/>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3">
                    <a:moveTo>
                      <a:pt x="4" y="1"/>
                    </a:moveTo>
                    <a:lnTo>
                      <a:pt x="2" y="1"/>
                    </a:lnTo>
                    <a:lnTo>
                      <a:pt x="2" y="0"/>
                    </a:lnTo>
                    <a:lnTo>
                      <a:pt x="0" y="1"/>
                    </a:lnTo>
                    <a:lnTo>
                      <a:pt x="0" y="2"/>
                    </a:lnTo>
                    <a:lnTo>
                      <a:pt x="2" y="3"/>
                    </a:lnTo>
                    <a:lnTo>
                      <a:pt x="6" y="3"/>
                    </a:lnTo>
                    <a:lnTo>
                      <a:pt x="8" y="3"/>
                    </a:lnTo>
                    <a:lnTo>
                      <a:pt x="8" y="2"/>
                    </a:lnTo>
                    <a:lnTo>
                      <a:pt x="6"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1" name="Freeform 962"/>
              <p:cNvSpPr>
                <a:spLocks/>
              </p:cNvSpPr>
              <p:nvPr/>
            </p:nvSpPr>
            <p:spPr bwMode="auto">
              <a:xfrm>
                <a:off x="9476" y="4071"/>
                <a:ext cx="4" cy="1"/>
              </a:xfrm>
              <a:custGeom>
                <a:avLst/>
                <a:gdLst>
                  <a:gd name="T0" fmla="*/ 2 w 4"/>
                  <a:gd name="T1" fmla="*/ 0 h 1"/>
                  <a:gd name="T2" fmla="*/ 0 w 4"/>
                  <a:gd name="T3" fmla="*/ 0 h 1"/>
                  <a:gd name="T4" fmla="*/ 0 w 4"/>
                  <a:gd name="T5" fmla="*/ 0 h 1"/>
                  <a:gd name="T6" fmla="*/ 2 w 4"/>
                  <a:gd name="T7" fmla="*/ 1 h 1"/>
                  <a:gd name="T8" fmla="*/ 4 w 4"/>
                  <a:gd name="T9" fmla="*/ 1 h 1"/>
                  <a:gd name="T10" fmla="*/ 4 w 4"/>
                  <a:gd name="T11" fmla="*/ 1 h 1"/>
                  <a:gd name="T12" fmla="*/ 4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2" name="Freeform 963"/>
              <p:cNvSpPr>
                <a:spLocks/>
              </p:cNvSpPr>
              <p:nvPr/>
            </p:nvSpPr>
            <p:spPr bwMode="auto">
              <a:xfrm>
                <a:off x="9045" y="3615"/>
                <a:ext cx="8" cy="5"/>
              </a:xfrm>
              <a:custGeom>
                <a:avLst/>
                <a:gdLst>
                  <a:gd name="T0" fmla="*/ 6 w 8"/>
                  <a:gd name="T1" fmla="*/ 5 h 5"/>
                  <a:gd name="T2" fmla="*/ 8 w 8"/>
                  <a:gd name="T3" fmla="*/ 2 h 5"/>
                  <a:gd name="T4" fmla="*/ 8 w 8"/>
                  <a:gd name="T5" fmla="*/ 1 h 5"/>
                  <a:gd name="T6" fmla="*/ 6 w 8"/>
                  <a:gd name="T7" fmla="*/ 0 h 5"/>
                  <a:gd name="T8" fmla="*/ 4 w 8"/>
                  <a:gd name="T9" fmla="*/ 0 h 5"/>
                  <a:gd name="T10" fmla="*/ 0 w 8"/>
                  <a:gd name="T11" fmla="*/ 4 h 5"/>
                  <a:gd name="T12" fmla="*/ 0 w 8"/>
                  <a:gd name="T13" fmla="*/ 5 h 5"/>
                  <a:gd name="T14" fmla="*/ 0 w 8"/>
                  <a:gd name="T15" fmla="*/ 5 h 5"/>
                  <a:gd name="T16" fmla="*/ 2 w 8"/>
                  <a:gd name="T17" fmla="*/ 5 h 5"/>
                  <a:gd name="T18" fmla="*/ 4 w 8"/>
                  <a:gd name="T19" fmla="*/ 5 h 5"/>
                  <a:gd name="T20" fmla="*/ 6 w 8"/>
                  <a:gd name="T21" fmla="*/ 5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2"/>
                    </a:lnTo>
                    <a:lnTo>
                      <a:pt x="8" y="1"/>
                    </a:lnTo>
                    <a:lnTo>
                      <a:pt x="6" y="0"/>
                    </a:lnTo>
                    <a:lnTo>
                      <a:pt x="4" y="0"/>
                    </a:lnTo>
                    <a:lnTo>
                      <a:pt x="0" y="4"/>
                    </a:lnTo>
                    <a:lnTo>
                      <a:pt x="0" y="5"/>
                    </a:lnTo>
                    <a:lnTo>
                      <a:pt x="2" y="5"/>
                    </a:lnTo>
                    <a:lnTo>
                      <a:pt x="4" y="5"/>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3" name="Freeform 964"/>
              <p:cNvSpPr>
                <a:spLocks/>
              </p:cNvSpPr>
              <p:nvPr/>
            </p:nvSpPr>
            <p:spPr bwMode="auto">
              <a:xfrm>
                <a:off x="9558" y="3744"/>
                <a:ext cx="106" cy="113"/>
              </a:xfrm>
              <a:custGeom>
                <a:avLst/>
                <a:gdLst>
                  <a:gd name="T0" fmla="*/ 85 w 106"/>
                  <a:gd name="T1" fmla="*/ 0 h 113"/>
                  <a:gd name="T2" fmla="*/ 82 w 106"/>
                  <a:gd name="T3" fmla="*/ 2 h 113"/>
                  <a:gd name="T4" fmla="*/ 82 w 106"/>
                  <a:gd name="T5" fmla="*/ 7 h 113"/>
                  <a:gd name="T6" fmla="*/ 78 w 106"/>
                  <a:gd name="T7" fmla="*/ 9 h 113"/>
                  <a:gd name="T8" fmla="*/ 76 w 106"/>
                  <a:gd name="T9" fmla="*/ 10 h 113"/>
                  <a:gd name="T10" fmla="*/ 72 w 106"/>
                  <a:gd name="T11" fmla="*/ 12 h 113"/>
                  <a:gd name="T12" fmla="*/ 68 w 106"/>
                  <a:gd name="T13" fmla="*/ 12 h 113"/>
                  <a:gd name="T14" fmla="*/ 70 w 106"/>
                  <a:gd name="T15" fmla="*/ 16 h 113"/>
                  <a:gd name="T16" fmla="*/ 66 w 106"/>
                  <a:gd name="T17" fmla="*/ 18 h 113"/>
                  <a:gd name="T18" fmla="*/ 70 w 106"/>
                  <a:gd name="T19" fmla="*/ 20 h 113"/>
                  <a:gd name="T20" fmla="*/ 68 w 106"/>
                  <a:gd name="T21" fmla="*/ 21 h 113"/>
                  <a:gd name="T22" fmla="*/ 61 w 106"/>
                  <a:gd name="T23" fmla="*/ 23 h 113"/>
                  <a:gd name="T24" fmla="*/ 61 w 106"/>
                  <a:gd name="T25" fmla="*/ 21 h 113"/>
                  <a:gd name="T26" fmla="*/ 61 w 106"/>
                  <a:gd name="T27" fmla="*/ 22 h 113"/>
                  <a:gd name="T28" fmla="*/ 59 w 106"/>
                  <a:gd name="T29" fmla="*/ 28 h 113"/>
                  <a:gd name="T30" fmla="*/ 55 w 106"/>
                  <a:gd name="T31" fmla="*/ 28 h 113"/>
                  <a:gd name="T32" fmla="*/ 53 w 106"/>
                  <a:gd name="T33" fmla="*/ 25 h 113"/>
                  <a:gd name="T34" fmla="*/ 47 w 106"/>
                  <a:gd name="T35" fmla="*/ 28 h 113"/>
                  <a:gd name="T36" fmla="*/ 49 w 106"/>
                  <a:gd name="T37" fmla="*/ 31 h 113"/>
                  <a:gd name="T38" fmla="*/ 49 w 106"/>
                  <a:gd name="T39" fmla="*/ 32 h 113"/>
                  <a:gd name="T40" fmla="*/ 45 w 106"/>
                  <a:gd name="T41" fmla="*/ 31 h 113"/>
                  <a:gd name="T42" fmla="*/ 42 w 106"/>
                  <a:gd name="T43" fmla="*/ 29 h 113"/>
                  <a:gd name="T44" fmla="*/ 38 w 106"/>
                  <a:gd name="T45" fmla="*/ 30 h 113"/>
                  <a:gd name="T46" fmla="*/ 36 w 106"/>
                  <a:gd name="T47" fmla="*/ 31 h 113"/>
                  <a:gd name="T48" fmla="*/ 32 w 106"/>
                  <a:gd name="T49" fmla="*/ 31 h 113"/>
                  <a:gd name="T50" fmla="*/ 30 w 106"/>
                  <a:gd name="T51" fmla="*/ 32 h 113"/>
                  <a:gd name="T52" fmla="*/ 26 w 106"/>
                  <a:gd name="T53" fmla="*/ 32 h 113"/>
                  <a:gd name="T54" fmla="*/ 21 w 106"/>
                  <a:gd name="T55" fmla="*/ 33 h 113"/>
                  <a:gd name="T56" fmla="*/ 17 w 106"/>
                  <a:gd name="T57" fmla="*/ 33 h 113"/>
                  <a:gd name="T58" fmla="*/ 11 w 106"/>
                  <a:gd name="T59" fmla="*/ 44 h 113"/>
                  <a:gd name="T60" fmla="*/ 13 w 106"/>
                  <a:gd name="T61" fmla="*/ 50 h 113"/>
                  <a:gd name="T62" fmla="*/ 19 w 106"/>
                  <a:gd name="T63" fmla="*/ 62 h 113"/>
                  <a:gd name="T64" fmla="*/ 17 w 106"/>
                  <a:gd name="T65" fmla="*/ 65 h 113"/>
                  <a:gd name="T66" fmla="*/ 9 w 106"/>
                  <a:gd name="T67" fmla="*/ 76 h 113"/>
                  <a:gd name="T68" fmla="*/ 0 w 106"/>
                  <a:gd name="T69" fmla="*/ 81 h 113"/>
                  <a:gd name="T70" fmla="*/ 2 w 106"/>
                  <a:gd name="T71" fmla="*/ 90 h 113"/>
                  <a:gd name="T72" fmla="*/ 9 w 106"/>
                  <a:gd name="T73" fmla="*/ 95 h 113"/>
                  <a:gd name="T74" fmla="*/ 9 w 106"/>
                  <a:gd name="T75" fmla="*/ 104 h 113"/>
                  <a:gd name="T76" fmla="*/ 28 w 106"/>
                  <a:gd name="T77" fmla="*/ 113 h 113"/>
                  <a:gd name="T78" fmla="*/ 40 w 106"/>
                  <a:gd name="T79" fmla="*/ 110 h 113"/>
                  <a:gd name="T80" fmla="*/ 53 w 106"/>
                  <a:gd name="T81" fmla="*/ 110 h 113"/>
                  <a:gd name="T82" fmla="*/ 57 w 106"/>
                  <a:gd name="T83" fmla="*/ 108 h 113"/>
                  <a:gd name="T84" fmla="*/ 87 w 106"/>
                  <a:gd name="T85" fmla="*/ 57 h 113"/>
                  <a:gd name="T86" fmla="*/ 97 w 106"/>
                  <a:gd name="T87" fmla="*/ 37 h 113"/>
                  <a:gd name="T88" fmla="*/ 95 w 106"/>
                  <a:gd name="T89" fmla="*/ 32 h 113"/>
                  <a:gd name="T90" fmla="*/ 99 w 106"/>
                  <a:gd name="T91" fmla="*/ 26 h 113"/>
                  <a:gd name="T92" fmla="*/ 104 w 106"/>
                  <a:gd name="T93" fmla="*/ 31 h 113"/>
                  <a:gd name="T94" fmla="*/ 95 w 106"/>
                  <a:gd name="T95" fmla="*/ 5 h 1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
                  <a:gd name="T145" fmla="*/ 0 h 113"/>
                  <a:gd name="T146" fmla="*/ 106 w 106"/>
                  <a:gd name="T147" fmla="*/ 113 h 1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 h="113">
                    <a:moveTo>
                      <a:pt x="87" y="0"/>
                    </a:moveTo>
                    <a:lnTo>
                      <a:pt x="85" y="0"/>
                    </a:lnTo>
                    <a:lnTo>
                      <a:pt x="82" y="2"/>
                    </a:lnTo>
                    <a:lnTo>
                      <a:pt x="82" y="4"/>
                    </a:lnTo>
                    <a:lnTo>
                      <a:pt x="82" y="7"/>
                    </a:lnTo>
                    <a:lnTo>
                      <a:pt x="82" y="9"/>
                    </a:lnTo>
                    <a:lnTo>
                      <a:pt x="78" y="9"/>
                    </a:lnTo>
                    <a:lnTo>
                      <a:pt x="76" y="9"/>
                    </a:lnTo>
                    <a:lnTo>
                      <a:pt x="76" y="10"/>
                    </a:lnTo>
                    <a:lnTo>
                      <a:pt x="74" y="13"/>
                    </a:lnTo>
                    <a:lnTo>
                      <a:pt x="72" y="12"/>
                    </a:lnTo>
                    <a:lnTo>
                      <a:pt x="70" y="12"/>
                    </a:lnTo>
                    <a:lnTo>
                      <a:pt x="68" y="12"/>
                    </a:lnTo>
                    <a:lnTo>
                      <a:pt x="70" y="15"/>
                    </a:lnTo>
                    <a:lnTo>
                      <a:pt x="70" y="16"/>
                    </a:lnTo>
                    <a:lnTo>
                      <a:pt x="68" y="15"/>
                    </a:lnTo>
                    <a:lnTo>
                      <a:pt x="66" y="18"/>
                    </a:lnTo>
                    <a:lnTo>
                      <a:pt x="68" y="20"/>
                    </a:lnTo>
                    <a:lnTo>
                      <a:pt x="70" y="20"/>
                    </a:lnTo>
                    <a:lnTo>
                      <a:pt x="70" y="21"/>
                    </a:lnTo>
                    <a:lnTo>
                      <a:pt x="68" y="21"/>
                    </a:lnTo>
                    <a:lnTo>
                      <a:pt x="66" y="21"/>
                    </a:lnTo>
                    <a:lnTo>
                      <a:pt x="61" y="23"/>
                    </a:lnTo>
                    <a:lnTo>
                      <a:pt x="64" y="22"/>
                    </a:lnTo>
                    <a:lnTo>
                      <a:pt x="61" y="21"/>
                    </a:lnTo>
                    <a:lnTo>
                      <a:pt x="59" y="22"/>
                    </a:lnTo>
                    <a:lnTo>
                      <a:pt x="61" y="22"/>
                    </a:lnTo>
                    <a:lnTo>
                      <a:pt x="57" y="24"/>
                    </a:lnTo>
                    <a:lnTo>
                      <a:pt x="59" y="28"/>
                    </a:lnTo>
                    <a:lnTo>
                      <a:pt x="57" y="28"/>
                    </a:lnTo>
                    <a:lnTo>
                      <a:pt x="55" y="28"/>
                    </a:lnTo>
                    <a:lnTo>
                      <a:pt x="55" y="25"/>
                    </a:lnTo>
                    <a:lnTo>
                      <a:pt x="53" y="25"/>
                    </a:lnTo>
                    <a:lnTo>
                      <a:pt x="49" y="26"/>
                    </a:lnTo>
                    <a:lnTo>
                      <a:pt x="47" y="28"/>
                    </a:lnTo>
                    <a:lnTo>
                      <a:pt x="47" y="29"/>
                    </a:lnTo>
                    <a:lnTo>
                      <a:pt x="49" y="31"/>
                    </a:lnTo>
                    <a:lnTo>
                      <a:pt x="51" y="32"/>
                    </a:lnTo>
                    <a:lnTo>
                      <a:pt x="49" y="32"/>
                    </a:lnTo>
                    <a:lnTo>
                      <a:pt x="47" y="32"/>
                    </a:lnTo>
                    <a:lnTo>
                      <a:pt x="45" y="31"/>
                    </a:lnTo>
                    <a:lnTo>
                      <a:pt x="42" y="29"/>
                    </a:lnTo>
                    <a:lnTo>
                      <a:pt x="40" y="30"/>
                    </a:lnTo>
                    <a:lnTo>
                      <a:pt x="38" y="30"/>
                    </a:lnTo>
                    <a:lnTo>
                      <a:pt x="36" y="30"/>
                    </a:lnTo>
                    <a:lnTo>
                      <a:pt x="36" y="31"/>
                    </a:lnTo>
                    <a:lnTo>
                      <a:pt x="34" y="32"/>
                    </a:lnTo>
                    <a:lnTo>
                      <a:pt x="32" y="31"/>
                    </a:lnTo>
                    <a:lnTo>
                      <a:pt x="30" y="32"/>
                    </a:lnTo>
                    <a:lnTo>
                      <a:pt x="30" y="31"/>
                    </a:lnTo>
                    <a:lnTo>
                      <a:pt x="26" y="32"/>
                    </a:lnTo>
                    <a:lnTo>
                      <a:pt x="26" y="33"/>
                    </a:lnTo>
                    <a:lnTo>
                      <a:pt x="21" y="33"/>
                    </a:lnTo>
                    <a:lnTo>
                      <a:pt x="19" y="32"/>
                    </a:lnTo>
                    <a:lnTo>
                      <a:pt x="17" y="33"/>
                    </a:lnTo>
                    <a:lnTo>
                      <a:pt x="17" y="36"/>
                    </a:lnTo>
                    <a:lnTo>
                      <a:pt x="11" y="44"/>
                    </a:lnTo>
                    <a:lnTo>
                      <a:pt x="13" y="46"/>
                    </a:lnTo>
                    <a:lnTo>
                      <a:pt x="13" y="50"/>
                    </a:lnTo>
                    <a:lnTo>
                      <a:pt x="19" y="61"/>
                    </a:lnTo>
                    <a:lnTo>
                      <a:pt x="19" y="62"/>
                    </a:lnTo>
                    <a:lnTo>
                      <a:pt x="19" y="63"/>
                    </a:lnTo>
                    <a:lnTo>
                      <a:pt x="17" y="65"/>
                    </a:lnTo>
                    <a:lnTo>
                      <a:pt x="15" y="66"/>
                    </a:lnTo>
                    <a:lnTo>
                      <a:pt x="9" y="76"/>
                    </a:lnTo>
                    <a:lnTo>
                      <a:pt x="7" y="76"/>
                    </a:lnTo>
                    <a:lnTo>
                      <a:pt x="0" y="81"/>
                    </a:lnTo>
                    <a:lnTo>
                      <a:pt x="0" y="88"/>
                    </a:lnTo>
                    <a:lnTo>
                      <a:pt x="2" y="90"/>
                    </a:lnTo>
                    <a:lnTo>
                      <a:pt x="5" y="92"/>
                    </a:lnTo>
                    <a:lnTo>
                      <a:pt x="9" y="95"/>
                    </a:lnTo>
                    <a:lnTo>
                      <a:pt x="7" y="97"/>
                    </a:lnTo>
                    <a:lnTo>
                      <a:pt x="9" y="104"/>
                    </a:lnTo>
                    <a:lnTo>
                      <a:pt x="13" y="108"/>
                    </a:lnTo>
                    <a:lnTo>
                      <a:pt x="28" y="113"/>
                    </a:lnTo>
                    <a:lnTo>
                      <a:pt x="32" y="113"/>
                    </a:lnTo>
                    <a:lnTo>
                      <a:pt x="40" y="110"/>
                    </a:lnTo>
                    <a:lnTo>
                      <a:pt x="49" y="109"/>
                    </a:lnTo>
                    <a:lnTo>
                      <a:pt x="53" y="110"/>
                    </a:lnTo>
                    <a:lnTo>
                      <a:pt x="55" y="109"/>
                    </a:lnTo>
                    <a:lnTo>
                      <a:pt x="57" y="108"/>
                    </a:lnTo>
                    <a:lnTo>
                      <a:pt x="87" y="58"/>
                    </a:lnTo>
                    <a:lnTo>
                      <a:pt x="87" y="57"/>
                    </a:lnTo>
                    <a:lnTo>
                      <a:pt x="93" y="41"/>
                    </a:lnTo>
                    <a:lnTo>
                      <a:pt x="97" y="37"/>
                    </a:lnTo>
                    <a:lnTo>
                      <a:pt x="97" y="34"/>
                    </a:lnTo>
                    <a:lnTo>
                      <a:pt x="95" y="32"/>
                    </a:lnTo>
                    <a:lnTo>
                      <a:pt x="97" y="26"/>
                    </a:lnTo>
                    <a:lnTo>
                      <a:pt x="99" y="26"/>
                    </a:lnTo>
                    <a:lnTo>
                      <a:pt x="101" y="31"/>
                    </a:lnTo>
                    <a:lnTo>
                      <a:pt x="104" y="31"/>
                    </a:lnTo>
                    <a:lnTo>
                      <a:pt x="106" y="29"/>
                    </a:lnTo>
                    <a:lnTo>
                      <a:pt x="95" y="5"/>
                    </a:lnTo>
                    <a:lnTo>
                      <a:pt x="8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4" name="Freeform 965"/>
              <p:cNvSpPr>
                <a:spLocks/>
              </p:cNvSpPr>
              <p:nvPr/>
            </p:nvSpPr>
            <p:spPr bwMode="auto">
              <a:xfrm>
                <a:off x="9560" y="3737"/>
                <a:ext cx="3" cy="5"/>
              </a:xfrm>
              <a:custGeom>
                <a:avLst/>
                <a:gdLst>
                  <a:gd name="T0" fmla="*/ 0 w 3"/>
                  <a:gd name="T1" fmla="*/ 4 h 5"/>
                  <a:gd name="T2" fmla="*/ 0 w 3"/>
                  <a:gd name="T3" fmla="*/ 4 h 5"/>
                  <a:gd name="T4" fmla="*/ 3 w 3"/>
                  <a:gd name="T5" fmla="*/ 5 h 5"/>
                  <a:gd name="T6" fmla="*/ 3 w 3"/>
                  <a:gd name="T7" fmla="*/ 5 h 5"/>
                  <a:gd name="T8" fmla="*/ 3 w 3"/>
                  <a:gd name="T9" fmla="*/ 5 h 5"/>
                  <a:gd name="T10" fmla="*/ 3 w 3"/>
                  <a:gd name="T11" fmla="*/ 4 h 5"/>
                  <a:gd name="T12" fmla="*/ 3 w 3"/>
                  <a:gd name="T13" fmla="*/ 3 h 5"/>
                  <a:gd name="T14" fmla="*/ 3 w 3"/>
                  <a:gd name="T15" fmla="*/ 0 h 5"/>
                  <a:gd name="T16" fmla="*/ 3 w 3"/>
                  <a:gd name="T17" fmla="*/ 0 h 5"/>
                  <a:gd name="T18" fmla="*/ 3 w 3"/>
                  <a:gd name="T19" fmla="*/ 0 h 5"/>
                  <a:gd name="T20" fmla="*/ 0 w 3"/>
                  <a:gd name="T21" fmla="*/ 0 h 5"/>
                  <a:gd name="T22" fmla="*/ 0 w 3"/>
                  <a:gd name="T23" fmla="*/ 0 h 5"/>
                  <a:gd name="T24" fmla="*/ 0 w 3"/>
                  <a:gd name="T25" fmla="*/ 3 h 5"/>
                  <a:gd name="T26" fmla="*/ 0 w 3"/>
                  <a:gd name="T27" fmla="*/ 3 h 5"/>
                  <a:gd name="T28" fmla="*/ 0 w 3"/>
                  <a:gd name="T29" fmla="*/ 4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0" y="4"/>
                    </a:moveTo>
                    <a:lnTo>
                      <a:pt x="0" y="4"/>
                    </a:lnTo>
                    <a:lnTo>
                      <a:pt x="3" y="5"/>
                    </a:lnTo>
                    <a:lnTo>
                      <a:pt x="3" y="4"/>
                    </a:lnTo>
                    <a:lnTo>
                      <a:pt x="3" y="3"/>
                    </a:lnTo>
                    <a:lnTo>
                      <a:pt x="3" y="0"/>
                    </a:lnTo>
                    <a:lnTo>
                      <a:pt x="0" y="0"/>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5" name="Freeform 966"/>
              <p:cNvSpPr>
                <a:spLocks/>
              </p:cNvSpPr>
              <p:nvPr/>
            </p:nvSpPr>
            <p:spPr bwMode="auto">
              <a:xfrm>
                <a:off x="9015" y="3643"/>
                <a:ext cx="4" cy="2"/>
              </a:xfrm>
              <a:custGeom>
                <a:avLst/>
                <a:gdLst>
                  <a:gd name="T0" fmla="*/ 4 w 4"/>
                  <a:gd name="T1" fmla="*/ 0 h 2"/>
                  <a:gd name="T2" fmla="*/ 4 w 4"/>
                  <a:gd name="T3" fmla="*/ 0 h 2"/>
                  <a:gd name="T4" fmla="*/ 2 w 4"/>
                  <a:gd name="T5" fmla="*/ 0 h 2"/>
                  <a:gd name="T6" fmla="*/ 0 w 4"/>
                  <a:gd name="T7" fmla="*/ 0 h 2"/>
                  <a:gd name="T8" fmla="*/ 0 w 4"/>
                  <a:gd name="T9" fmla="*/ 1 h 2"/>
                  <a:gd name="T10" fmla="*/ 0 w 4"/>
                  <a:gd name="T11" fmla="*/ 2 h 2"/>
                  <a:gd name="T12" fmla="*/ 2 w 4"/>
                  <a:gd name="T13" fmla="*/ 2 h 2"/>
                  <a:gd name="T14" fmla="*/ 2 w 4"/>
                  <a:gd name="T15" fmla="*/ 2 h 2"/>
                  <a:gd name="T16" fmla="*/ 4 w 4"/>
                  <a:gd name="T17" fmla="*/ 1 h 2"/>
                  <a:gd name="T18" fmla="*/ 4 w 4"/>
                  <a:gd name="T19" fmla="*/ 0 h 2"/>
                  <a:gd name="T20" fmla="*/ 4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0"/>
                    </a:moveTo>
                    <a:lnTo>
                      <a:pt x="4" y="0"/>
                    </a:lnTo>
                    <a:lnTo>
                      <a:pt x="2" y="0"/>
                    </a:lnTo>
                    <a:lnTo>
                      <a:pt x="0" y="0"/>
                    </a:lnTo>
                    <a:lnTo>
                      <a:pt x="0" y="1"/>
                    </a:lnTo>
                    <a:lnTo>
                      <a:pt x="0" y="2"/>
                    </a:lnTo>
                    <a:lnTo>
                      <a:pt x="2"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6" name="Freeform 967"/>
              <p:cNvSpPr>
                <a:spLocks/>
              </p:cNvSpPr>
              <p:nvPr/>
            </p:nvSpPr>
            <p:spPr bwMode="auto">
              <a:xfrm>
                <a:off x="8733" y="3585"/>
                <a:ext cx="4" cy="3"/>
              </a:xfrm>
              <a:custGeom>
                <a:avLst/>
                <a:gdLst>
                  <a:gd name="T0" fmla="*/ 2 w 4"/>
                  <a:gd name="T1" fmla="*/ 0 h 3"/>
                  <a:gd name="T2" fmla="*/ 0 w 4"/>
                  <a:gd name="T3" fmla="*/ 2 h 3"/>
                  <a:gd name="T4" fmla="*/ 0 w 4"/>
                  <a:gd name="T5" fmla="*/ 2 h 3"/>
                  <a:gd name="T6" fmla="*/ 0 w 4"/>
                  <a:gd name="T7" fmla="*/ 2 h 3"/>
                  <a:gd name="T8" fmla="*/ 2 w 4"/>
                  <a:gd name="T9" fmla="*/ 3 h 3"/>
                  <a:gd name="T10" fmla="*/ 2 w 4"/>
                  <a:gd name="T11" fmla="*/ 3 h 3"/>
                  <a:gd name="T12" fmla="*/ 4 w 4"/>
                  <a:gd name="T13" fmla="*/ 2 h 3"/>
                  <a:gd name="T14" fmla="*/ 4 w 4"/>
                  <a:gd name="T15" fmla="*/ 2 h 3"/>
                  <a:gd name="T16" fmla="*/ 2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2"/>
                    </a:lnTo>
                    <a:lnTo>
                      <a:pt x="2"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7" name="Freeform 968"/>
              <p:cNvSpPr>
                <a:spLocks/>
              </p:cNvSpPr>
              <p:nvPr/>
            </p:nvSpPr>
            <p:spPr bwMode="auto">
              <a:xfrm>
                <a:off x="9002" y="3657"/>
                <a:ext cx="3" cy="0"/>
              </a:xfrm>
              <a:custGeom>
                <a:avLst/>
                <a:gdLst>
                  <a:gd name="T0" fmla="*/ 3 w 3"/>
                  <a:gd name="T1" fmla="*/ 0 w 3"/>
                  <a:gd name="T2" fmla="*/ 3 w 3"/>
                  <a:gd name="T3" fmla="*/ 3 w 3"/>
                  <a:gd name="T4" fmla="*/ 3 w 3"/>
                  <a:gd name="T5" fmla="*/ 3 w 3"/>
                  <a:gd name="T6" fmla="*/ 0 60000 65536"/>
                  <a:gd name="T7" fmla="*/ 0 60000 65536"/>
                  <a:gd name="T8" fmla="*/ 0 60000 65536"/>
                  <a:gd name="T9" fmla="*/ 0 60000 65536"/>
                  <a:gd name="T10" fmla="*/ 0 60000 65536"/>
                  <a:gd name="T11" fmla="*/ 0 60000 65536"/>
                  <a:gd name="T12" fmla="*/ 0 w 3"/>
                  <a:gd name="T13" fmla="*/ 3 w 3"/>
                </a:gdLst>
                <a:ahLst/>
                <a:cxnLst>
                  <a:cxn ang="T6">
                    <a:pos x="T0" y="0"/>
                  </a:cxn>
                  <a:cxn ang="T7">
                    <a:pos x="T1" y="0"/>
                  </a:cxn>
                  <a:cxn ang="T8">
                    <a:pos x="T2" y="0"/>
                  </a:cxn>
                  <a:cxn ang="T9">
                    <a:pos x="T3" y="0"/>
                  </a:cxn>
                  <a:cxn ang="T10">
                    <a:pos x="T4" y="0"/>
                  </a:cxn>
                  <a:cxn ang="T11">
                    <a:pos x="T5" y="0"/>
                  </a:cxn>
                </a:cxnLst>
                <a:rect l="T12" t="0" r="T13" b="0"/>
                <a:pathLst>
                  <a:path w="3">
                    <a:moveTo>
                      <a:pt x="3" y="0"/>
                    </a:moveTo>
                    <a:lnTo>
                      <a:pt x="0"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8" name="Freeform 969"/>
              <p:cNvSpPr>
                <a:spLocks/>
              </p:cNvSpPr>
              <p:nvPr/>
            </p:nvSpPr>
            <p:spPr bwMode="auto">
              <a:xfrm>
                <a:off x="9028" y="3632"/>
                <a:ext cx="2" cy="1"/>
              </a:xfrm>
              <a:custGeom>
                <a:avLst/>
                <a:gdLst>
                  <a:gd name="T0" fmla="*/ 2 w 2"/>
                  <a:gd name="T1" fmla="*/ 0 h 1"/>
                  <a:gd name="T2" fmla="*/ 0 w 2"/>
                  <a:gd name="T3" fmla="*/ 0 h 1"/>
                  <a:gd name="T4" fmla="*/ 0 w 2"/>
                  <a:gd name="T5" fmla="*/ 0 h 1"/>
                  <a:gd name="T6" fmla="*/ 0 w 2"/>
                  <a:gd name="T7" fmla="*/ 1 h 1"/>
                  <a:gd name="T8" fmla="*/ 0 w 2"/>
                  <a:gd name="T9" fmla="*/ 1 h 1"/>
                  <a:gd name="T10" fmla="*/ 2 w 2"/>
                  <a:gd name="T11" fmla="*/ 0 h 1"/>
                  <a:gd name="T12" fmla="*/ 2 w 2"/>
                  <a:gd name="T13" fmla="*/ 0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9" name="Freeform 970"/>
              <p:cNvSpPr>
                <a:spLocks/>
              </p:cNvSpPr>
              <p:nvPr/>
            </p:nvSpPr>
            <p:spPr bwMode="auto">
              <a:xfrm>
                <a:off x="8181" y="3643"/>
                <a:ext cx="2" cy="1"/>
              </a:xfrm>
              <a:custGeom>
                <a:avLst/>
                <a:gdLst>
                  <a:gd name="T0" fmla="*/ 0 w 2"/>
                  <a:gd name="T1" fmla="*/ 1 h 1"/>
                  <a:gd name="T2" fmla="*/ 2 w 2"/>
                  <a:gd name="T3" fmla="*/ 1 h 1"/>
                  <a:gd name="T4" fmla="*/ 0 w 2"/>
                  <a:gd name="T5" fmla="*/ 0 h 1"/>
                  <a:gd name="T6" fmla="*/ 0 w 2"/>
                  <a:gd name="T7" fmla="*/ 0 h 1"/>
                  <a:gd name="T8" fmla="*/ 0 w 2"/>
                  <a:gd name="T9" fmla="*/ 0 h 1"/>
                  <a:gd name="T10" fmla="*/ 0 w 2"/>
                  <a:gd name="T11" fmla="*/ 1 h 1"/>
                  <a:gd name="T12" fmla="*/ 0 w 2"/>
                  <a:gd name="T13" fmla="*/ 1 h 1"/>
                  <a:gd name="T14" fmla="*/ 0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0" name="Freeform 971"/>
              <p:cNvSpPr>
                <a:spLocks/>
              </p:cNvSpPr>
              <p:nvPr/>
            </p:nvSpPr>
            <p:spPr bwMode="auto">
              <a:xfrm>
                <a:off x="10712" y="3525"/>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1" name="Freeform 972"/>
              <p:cNvSpPr>
                <a:spLocks/>
              </p:cNvSpPr>
              <p:nvPr/>
            </p:nvSpPr>
            <p:spPr bwMode="auto">
              <a:xfrm>
                <a:off x="6989" y="3131"/>
                <a:ext cx="5" cy="3"/>
              </a:xfrm>
              <a:custGeom>
                <a:avLst/>
                <a:gdLst>
                  <a:gd name="T0" fmla="*/ 5 w 5"/>
                  <a:gd name="T1" fmla="*/ 2 h 3"/>
                  <a:gd name="T2" fmla="*/ 5 w 5"/>
                  <a:gd name="T3" fmla="*/ 1 h 3"/>
                  <a:gd name="T4" fmla="*/ 2 w 5"/>
                  <a:gd name="T5" fmla="*/ 0 h 3"/>
                  <a:gd name="T6" fmla="*/ 0 w 5"/>
                  <a:gd name="T7" fmla="*/ 0 h 3"/>
                  <a:gd name="T8" fmla="*/ 0 w 5"/>
                  <a:gd name="T9" fmla="*/ 1 h 3"/>
                  <a:gd name="T10" fmla="*/ 0 w 5"/>
                  <a:gd name="T11" fmla="*/ 1 h 3"/>
                  <a:gd name="T12" fmla="*/ 5 w 5"/>
                  <a:gd name="T13" fmla="*/ 3 h 3"/>
                  <a:gd name="T14" fmla="*/ 5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2"/>
                    </a:moveTo>
                    <a:lnTo>
                      <a:pt x="5" y="1"/>
                    </a:lnTo>
                    <a:lnTo>
                      <a:pt x="2" y="0"/>
                    </a:lnTo>
                    <a:lnTo>
                      <a:pt x="0" y="0"/>
                    </a:lnTo>
                    <a:lnTo>
                      <a:pt x="0" y="1"/>
                    </a:lnTo>
                    <a:lnTo>
                      <a:pt x="5" y="3"/>
                    </a:lnTo>
                    <a:lnTo>
                      <a:pt x="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2" name="Freeform 973"/>
              <p:cNvSpPr>
                <a:spLocks/>
              </p:cNvSpPr>
              <p:nvPr/>
            </p:nvSpPr>
            <p:spPr bwMode="auto">
              <a:xfrm>
                <a:off x="6991" y="3137"/>
                <a:ext cx="11" cy="5"/>
              </a:xfrm>
              <a:custGeom>
                <a:avLst/>
                <a:gdLst>
                  <a:gd name="T0" fmla="*/ 9 w 11"/>
                  <a:gd name="T1" fmla="*/ 2 h 5"/>
                  <a:gd name="T2" fmla="*/ 7 w 11"/>
                  <a:gd name="T3" fmla="*/ 2 h 5"/>
                  <a:gd name="T4" fmla="*/ 0 w 11"/>
                  <a:gd name="T5" fmla="*/ 0 h 5"/>
                  <a:gd name="T6" fmla="*/ 0 w 11"/>
                  <a:gd name="T7" fmla="*/ 1 h 5"/>
                  <a:gd name="T8" fmla="*/ 3 w 11"/>
                  <a:gd name="T9" fmla="*/ 2 h 5"/>
                  <a:gd name="T10" fmla="*/ 5 w 11"/>
                  <a:gd name="T11" fmla="*/ 3 h 5"/>
                  <a:gd name="T12" fmla="*/ 7 w 11"/>
                  <a:gd name="T13" fmla="*/ 4 h 5"/>
                  <a:gd name="T14" fmla="*/ 9 w 11"/>
                  <a:gd name="T15" fmla="*/ 5 h 5"/>
                  <a:gd name="T16" fmla="*/ 11 w 11"/>
                  <a:gd name="T17" fmla="*/ 5 h 5"/>
                  <a:gd name="T18" fmla="*/ 11 w 11"/>
                  <a:gd name="T19" fmla="*/ 5 h 5"/>
                  <a:gd name="T20" fmla="*/ 9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9" y="2"/>
                    </a:moveTo>
                    <a:lnTo>
                      <a:pt x="7" y="2"/>
                    </a:lnTo>
                    <a:lnTo>
                      <a:pt x="0" y="0"/>
                    </a:lnTo>
                    <a:lnTo>
                      <a:pt x="0" y="1"/>
                    </a:lnTo>
                    <a:lnTo>
                      <a:pt x="3" y="2"/>
                    </a:lnTo>
                    <a:lnTo>
                      <a:pt x="5" y="3"/>
                    </a:lnTo>
                    <a:lnTo>
                      <a:pt x="7" y="4"/>
                    </a:lnTo>
                    <a:lnTo>
                      <a:pt x="9" y="5"/>
                    </a:lnTo>
                    <a:lnTo>
                      <a:pt x="11" y="5"/>
                    </a:lnTo>
                    <a:lnTo>
                      <a:pt x="9"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3" name="Freeform 974"/>
              <p:cNvSpPr>
                <a:spLocks/>
              </p:cNvSpPr>
              <p:nvPr/>
            </p:nvSpPr>
            <p:spPr bwMode="auto">
              <a:xfrm>
                <a:off x="6996" y="3133"/>
                <a:ext cx="10" cy="9"/>
              </a:xfrm>
              <a:custGeom>
                <a:avLst/>
                <a:gdLst>
                  <a:gd name="T0" fmla="*/ 6 w 10"/>
                  <a:gd name="T1" fmla="*/ 4 h 9"/>
                  <a:gd name="T2" fmla="*/ 6 w 10"/>
                  <a:gd name="T3" fmla="*/ 4 h 9"/>
                  <a:gd name="T4" fmla="*/ 4 w 10"/>
                  <a:gd name="T5" fmla="*/ 1 h 9"/>
                  <a:gd name="T6" fmla="*/ 0 w 10"/>
                  <a:gd name="T7" fmla="*/ 0 h 9"/>
                  <a:gd name="T8" fmla="*/ 0 w 10"/>
                  <a:gd name="T9" fmla="*/ 0 h 9"/>
                  <a:gd name="T10" fmla="*/ 0 w 10"/>
                  <a:gd name="T11" fmla="*/ 1 h 9"/>
                  <a:gd name="T12" fmla="*/ 0 w 10"/>
                  <a:gd name="T13" fmla="*/ 2 h 9"/>
                  <a:gd name="T14" fmla="*/ 2 w 10"/>
                  <a:gd name="T15" fmla="*/ 2 h 9"/>
                  <a:gd name="T16" fmla="*/ 2 w 10"/>
                  <a:gd name="T17" fmla="*/ 4 h 9"/>
                  <a:gd name="T18" fmla="*/ 8 w 10"/>
                  <a:gd name="T19" fmla="*/ 9 h 9"/>
                  <a:gd name="T20" fmla="*/ 10 w 10"/>
                  <a:gd name="T21" fmla="*/ 8 h 9"/>
                  <a:gd name="T22" fmla="*/ 10 w 10"/>
                  <a:gd name="T23" fmla="*/ 6 h 9"/>
                  <a:gd name="T24" fmla="*/ 6 w 10"/>
                  <a:gd name="T25" fmla="*/ 5 h 9"/>
                  <a:gd name="T26" fmla="*/ 6 w 10"/>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9"/>
                  <a:gd name="T44" fmla="*/ 10 w 10"/>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9">
                    <a:moveTo>
                      <a:pt x="6" y="4"/>
                    </a:moveTo>
                    <a:lnTo>
                      <a:pt x="6" y="4"/>
                    </a:lnTo>
                    <a:lnTo>
                      <a:pt x="4" y="1"/>
                    </a:lnTo>
                    <a:lnTo>
                      <a:pt x="0" y="0"/>
                    </a:lnTo>
                    <a:lnTo>
                      <a:pt x="0" y="1"/>
                    </a:lnTo>
                    <a:lnTo>
                      <a:pt x="0" y="2"/>
                    </a:lnTo>
                    <a:lnTo>
                      <a:pt x="2" y="2"/>
                    </a:lnTo>
                    <a:lnTo>
                      <a:pt x="2" y="4"/>
                    </a:lnTo>
                    <a:lnTo>
                      <a:pt x="8" y="9"/>
                    </a:lnTo>
                    <a:lnTo>
                      <a:pt x="10" y="8"/>
                    </a:lnTo>
                    <a:lnTo>
                      <a:pt x="10" y="6"/>
                    </a:lnTo>
                    <a:lnTo>
                      <a:pt x="6" y="5"/>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4" name="Freeform 975"/>
              <p:cNvSpPr>
                <a:spLocks/>
              </p:cNvSpPr>
              <p:nvPr/>
            </p:nvSpPr>
            <p:spPr bwMode="auto">
              <a:xfrm>
                <a:off x="7010" y="3147"/>
                <a:ext cx="3" cy="4"/>
              </a:xfrm>
              <a:custGeom>
                <a:avLst/>
                <a:gdLst>
                  <a:gd name="T0" fmla="*/ 0 w 3"/>
                  <a:gd name="T1" fmla="*/ 0 h 4"/>
                  <a:gd name="T2" fmla="*/ 0 w 3"/>
                  <a:gd name="T3" fmla="*/ 0 h 4"/>
                  <a:gd name="T4" fmla="*/ 0 w 3"/>
                  <a:gd name="T5" fmla="*/ 1 h 4"/>
                  <a:gd name="T6" fmla="*/ 3 w 3"/>
                  <a:gd name="T7" fmla="*/ 4 h 4"/>
                  <a:gd name="T8" fmla="*/ 3 w 3"/>
                  <a:gd name="T9" fmla="*/ 4 h 4"/>
                  <a:gd name="T10" fmla="*/ 3 w 3"/>
                  <a:gd name="T11" fmla="*/ 3 h 4"/>
                  <a:gd name="T12" fmla="*/ 0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0"/>
                    </a:moveTo>
                    <a:lnTo>
                      <a:pt x="0" y="0"/>
                    </a:lnTo>
                    <a:lnTo>
                      <a:pt x="0" y="1"/>
                    </a:lnTo>
                    <a:lnTo>
                      <a:pt x="3" y="4"/>
                    </a:lnTo>
                    <a:lnTo>
                      <a:pt x="3" y="3"/>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5" name="Freeform 976"/>
              <p:cNvSpPr>
                <a:spLocks/>
              </p:cNvSpPr>
              <p:nvPr/>
            </p:nvSpPr>
            <p:spPr bwMode="auto">
              <a:xfrm>
                <a:off x="6973" y="3105"/>
                <a:ext cx="12" cy="11"/>
              </a:xfrm>
              <a:custGeom>
                <a:avLst/>
                <a:gdLst>
                  <a:gd name="T0" fmla="*/ 12 w 12"/>
                  <a:gd name="T1" fmla="*/ 10 h 11"/>
                  <a:gd name="T2" fmla="*/ 10 w 12"/>
                  <a:gd name="T3" fmla="*/ 9 h 11"/>
                  <a:gd name="T4" fmla="*/ 10 w 12"/>
                  <a:gd name="T5" fmla="*/ 4 h 11"/>
                  <a:gd name="T6" fmla="*/ 10 w 12"/>
                  <a:gd name="T7" fmla="*/ 1 h 11"/>
                  <a:gd name="T8" fmla="*/ 8 w 12"/>
                  <a:gd name="T9" fmla="*/ 0 h 11"/>
                  <a:gd name="T10" fmla="*/ 6 w 12"/>
                  <a:gd name="T11" fmla="*/ 0 h 11"/>
                  <a:gd name="T12" fmla="*/ 4 w 12"/>
                  <a:gd name="T13" fmla="*/ 1 h 11"/>
                  <a:gd name="T14" fmla="*/ 4 w 12"/>
                  <a:gd name="T15" fmla="*/ 1 h 11"/>
                  <a:gd name="T16" fmla="*/ 2 w 12"/>
                  <a:gd name="T17" fmla="*/ 2 h 11"/>
                  <a:gd name="T18" fmla="*/ 2 w 12"/>
                  <a:gd name="T19" fmla="*/ 2 h 11"/>
                  <a:gd name="T20" fmla="*/ 2 w 12"/>
                  <a:gd name="T21" fmla="*/ 3 h 11"/>
                  <a:gd name="T22" fmla="*/ 2 w 12"/>
                  <a:gd name="T23" fmla="*/ 3 h 11"/>
                  <a:gd name="T24" fmla="*/ 2 w 12"/>
                  <a:gd name="T25" fmla="*/ 3 h 11"/>
                  <a:gd name="T26" fmla="*/ 0 w 12"/>
                  <a:gd name="T27" fmla="*/ 5 h 11"/>
                  <a:gd name="T28" fmla="*/ 2 w 12"/>
                  <a:gd name="T29" fmla="*/ 5 h 11"/>
                  <a:gd name="T30" fmla="*/ 0 w 12"/>
                  <a:gd name="T31" fmla="*/ 5 h 11"/>
                  <a:gd name="T32" fmla="*/ 0 w 12"/>
                  <a:gd name="T33" fmla="*/ 6 h 11"/>
                  <a:gd name="T34" fmla="*/ 0 w 12"/>
                  <a:gd name="T35" fmla="*/ 8 h 11"/>
                  <a:gd name="T36" fmla="*/ 2 w 12"/>
                  <a:gd name="T37" fmla="*/ 9 h 11"/>
                  <a:gd name="T38" fmla="*/ 4 w 12"/>
                  <a:gd name="T39" fmla="*/ 8 h 11"/>
                  <a:gd name="T40" fmla="*/ 4 w 12"/>
                  <a:gd name="T41" fmla="*/ 6 h 11"/>
                  <a:gd name="T42" fmla="*/ 4 w 12"/>
                  <a:gd name="T43" fmla="*/ 8 h 11"/>
                  <a:gd name="T44" fmla="*/ 6 w 12"/>
                  <a:gd name="T45" fmla="*/ 6 h 11"/>
                  <a:gd name="T46" fmla="*/ 6 w 12"/>
                  <a:gd name="T47" fmla="*/ 4 h 11"/>
                  <a:gd name="T48" fmla="*/ 6 w 12"/>
                  <a:gd name="T49" fmla="*/ 6 h 11"/>
                  <a:gd name="T50" fmla="*/ 6 w 12"/>
                  <a:gd name="T51" fmla="*/ 8 h 11"/>
                  <a:gd name="T52" fmla="*/ 4 w 12"/>
                  <a:gd name="T53" fmla="*/ 9 h 11"/>
                  <a:gd name="T54" fmla="*/ 6 w 12"/>
                  <a:gd name="T55" fmla="*/ 9 h 11"/>
                  <a:gd name="T56" fmla="*/ 6 w 12"/>
                  <a:gd name="T57" fmla="*/ 9 h 11"/>
                  <a:gd name="T58" fmla="*/ 6 w 12"/>
                  <a:gd name="T59" fmla="*/ 8 h 11"/>
                  <a:gd name="T60" fmla="*/ 8 w 12"/>
                  <a:gd name="T61" fmla="*/ 9 h 11"/>
                  <a:gd name="T62" fmla="*/ 8 w 12"/>
                  <a:gd name="T63" fmla="*/ 10 h 11"/>
                  <a:gd name="T64" fmla="*/ 8 w 12"/>
                  <a:gd name="T65" fmla="*/ 10 h 11"/>
                  <a:gd name="T66" fmla="*/ 10 w 12"/>
                  <a:gd name="T67" fmla="*/ 11 h 11"/>
                  <a:gd name="T68" fmla="*/ 12 w 12"/>
                  <a:gd name="T69" fmla="*/ 11 h 11"/>
                  <a:gd name="T70" fmla="*/ 12 w 12"/>
                  <a:gd name="T71" fmla="*/ 11 h 11"/>
                  <a:gd name="T72" fmla="*/ 12 w 12"/>
                  <a:gd name="T73" fmla="*/ 10 h 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
                  <a:gd name="T112" fmla="*/ 0 h 11"/>
                  <a:gd name="T113" fmla="*/ 12 w 12"/>
                  <a:gd name="T114" fmla="*/ 11 h 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 h="11">
                    <a:moveTo>
                      <a:pt x="12" y="10"/>
                    </a:moveTo>
                    <a:lnTo>
                      <a:pt x="10" y="9"/>
                    </a:lnTo>
                    <a:lnTo>
                      <a:pt x="10" y="4"/>
                    </a:lnTo>
                    <a:lnTo>
                      <a:pt x="10" y="1"/>
                    </a:lnTo>
                    <a:lnTo>
                      <a:pt x="8" y="0"/>
                    </a:lnTo>
                    <a:lnTo>
                      <a:pt x="6" y="0"/>
                    </a:lnTo>
                    <a:lnTo>
                      <a:pt x="4" y="1"/>
                    </a:lnTo>
                    <a:lnTo>
                      <a:pt x="2" y="2"/>
                    </a:lnTo>
                    <a:lnTo>
                      <a:pt x="2" y="3"/>
                    </a:lnTo>
                    <a:lnTo>
                      <a:pt x="0" y="5"/>
                    </a:lnTo>
                    <a:lnTo>
                      <a:pt x="2" y="5"/>
                    </a:lnTo>
                    <a:lnTo>
                      <a:pt x="0" y="5"/>
                    </a:lnTo>
                    <a:lnTo>
                      <a:pt x="0" y="6"/>
                    </a:lnTo>
                    <a:lnTo>
                      <a:pt x="0" y="8"/>
                    </a:lnTo>
                    <a:lnTo>
                      <a:pt x="2" y="9"/>
                    </a:lnTo>
                    <a:lnTo>
                      <a:pt x="4" y="8"/>
                    </a:lnTo>
                    <a:lnTo>
                      <a:pt x="4" y="6"/>
                    </a:lnTo>
                    <a:lnTo>
                      <a:pt x="4" y="8"/>
                    </a:lnTo>
                    <a:lnTo>
                      <a:pt x="6" y="6"/>
                    </a:lnTo>
                    <a:lnTo>
                      <a:pt x="6" y="4"/>
                    </a:lnTo>
                    <a:lnTo>
                      <a:pt x="6" y="6"/>
                    </a:lnTo>
                    <a:lnTo>
                      <a:pt x="6" y="8"/>
                    </a:lnTo>
                    <a:lnTo>
                      <a:pt x="4" y="9"/>
                    </a:lnTo>
                    <a:lnTo>
                      <a:pt x="6" y="9"/>
                    </a:lnTo>
                    <a:lnTo>
                      <a:pt x="6" y="8"/>
                    </a:lnTo>
                    <a:lnTo>
                      <a:pt x="8" y="9"/>
                    </a:lnTo>
                    <a:lnTo>
                      <a:pt x="8" y="10"/>
                    </a:lnTo>
                    <a:lnTo>
                      <a:pt x="10" y="11"/>
                    </a:lnTo>
                    <a:lnTo>
                      <a:pt x="12" y="11"/>
                    </a:lnTo>
                    <a:lnTo>
                      <a:pt x="12"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6" name="Freeform 977"/>
              <p:cNvSpPr>
                <a:spLocks/>
              </p:cNvSpPr>
              <p:nvPr/>
            </p:nvSpPr>
            <p:spPr bwMode="auto">
              <a:xfrm>
                <a:off x="6962" y="3141"/>
                <a:ext cx="19" cy="16"/>
              </a:xfrm>
              <a:custGeom>
                <a:avLst/>
                <a:gdLst>
                  <a:gd name="T0" fmla="*/ 13 w 19"/>
                  <a:gd name="T1" fmla="*/ 12 h 16"/>
                  <a:gd name="T2" fmla="*/ 13 w 19"/>
                  <a:gd name="T3" fmla="*/ 10 h 16"/>
                  <a:gd name="T4" fmla="*/ 8 w 19"/>
                  <a:gd name="T5" fmla="*/ 9 h 16"/>
                  <a:gd name="T6" fmla="*/ 8 w 19"/>
                  <a:gd name="T7" fmla="*/ 7 h 16"/>
                  <a:gd name="T8" fmla="*/ 8 w 19"/>
                  <a:gd name="T9" fmla="*/ 7 h 16"/>
                  <a:gd name="T10" fmla="*/ 8 w 19"/>
                  <a:gd name="T11" fmla="*/ 6 h 16"/>
                  <a:gd name="T12" fmla="*/ 8 w 19"/>
                  <a:gd name="T13" fmla="*/ 6 h 16"/>
                  <a:gd name="T14" fmla="*/ 11 w 19"/>
                  <a:gd name="T15" fmla="*/ 6 h 16"/>
                  <a:gd name="T16" fmla="*/ 13 w 19"/>
                  <a:gd name="T17" fmla="*/ 5 h 16"/>
                  <a:gd name="T18" fmla="*/ 11 w 19"/>
                  <a:gd name="T19" fmla="*/ 4 h 16"/>
                  <a:gd name="T20" fmla="*/ 8 w 19"/>
                  <a:gd name="T21" fmla="*/ 4 h 16"/>
                  <a:gd name="T22" fmla="*/ 8 w 19"/>
                  <a:gd name="T23" fmla="*/ 4 h 16"/>
                  <a:gd name="T24" fmla="*/ 11 w 19"/>
                  <a:gd name="T25" fmla="*/ 2 h 16"/>
                  <a:gd name="T26" fmla="*/ 11 w 19"/>
                  <a:gd name="T27" fmla="*/ 1 h 16"/>
                  <a:gd name="T28" fmla="*/ 8 w 19"/>
                  <a:gd name="T29" fmla="*/ 0 h 16"/>
                  <a:gd name="T30" fmla="*/ 0 w 19"/>
                  <a:gd name="T31" fmla="*/ 4 h 16"/>
                  <a:gd name="T32" fmla="*/ 4 w 19"/>
                  <a:gd name="T33" fmla="*/ 4 h 16"/>
                  <a:gd name="T34" fmla="*/ 2 w 19"/>
                  <a:gd name="T35" fmla="*/ 5 h 16"/>
                  <a:gd name="T36" fmla="*/ 2 w 19"/>
                  <a:gd name="T37" fmla="*/ 6 h 16"/>
                  <a:gd name="T38" fmla="*/ 4 w 19"/>
                  <a:gd name="T39" fmla="*/ 6 h 16"/>
                  <a:gd name="T40" fmla="*/ 4 w 19"/>
                  <a:gd name="T41" fmla="*/ 5 h 16"/>
                  <a:gd name="T42" fmla="*/ 4 w 19"/>
                  <a:gd name="T43" fmla="*/ 7 h 16"/>
                  <a:gd name="T44" fmla="*/ 4 w 19"/>
                  <a:gd name="T45" fmla="*/ 8 h 16"/>
                  <a:gd name="T46" fmla="*/ 6 w 19"/>
                  <a:gd name="T47" fmla="*/ 8 h 16"/>
                  <a:gd name="T48" fmla="*/ 11 w 19"/>
                  <a:gd name="T49" fmla="*/ 10 h 16"/>
                  <a:gd name="T50" fmla="*/ 11 w 19"/>
                  <a:gd name="T51" fmla="*/ 12 h 16"/>
                  <a:gd name="T52" fmla="*/ 11 w 19"/>
                  <a:gd name="T53" fmla="*/ 12 h 16"/>
                  <a:gd name="T54" fmla="*/ 11 w 19"/>
                  <a:gd name="T55" fmla="*/ 12 h 16"/>
                  <a:gd name="T56" fmla="*/ 11 w 19"/>
                  <a:gd name="T57" fmla="*/ 13 h 16"/>
                  <a:gd name="T58" fmla="*/ 17 w 19"/>
                  <a:gd name="T59" fmla="*/ 16 h 16"/>
                  <a:gd name="T60" fmla="*/ 19 w 19"/>
                  <a:gd name="T61" fmla="*/ 15 h 16"/>
                  <a:gd name="T62" fmla="*/ 19 w 19"/>
                  <a:gd name="T63" fmla="*/ 15 h 16"/>
                  <a:gd name="T64" fmla="*/ 15 w 19"/>
                  <a:gd name="T65" fmla="*/ 12 h 16"/>
                  <a:gd name="T66" fmla="*/ 13 w 19"/>
                  <a:gd name="T67" fmla="*/ 12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16"/>
                  <a:gd name="T104" fmla="*/ 19 w 19"/>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16">
                    <a:moveTo>
                      <a:pt x="13" y="12"/>
                    </a:moveTo>
                    <a:lnTo>
                      <a:pt x="13" y="10"/>
                    </a:lnTo>
                    <a:lnTo>
                      <a:pt x="8" y="9"/>
                    </a:lnTo>
                    <a:lnTo>
                      <a:pt x="8" y="7"/>
                    </a:lnTo>
                    <a:lnTo>
                      <a:pt x="8" y="6"/>
                    </a:lnTo>
                    <a:lnTo>
                      <a:pt x="11" y="6"/>
                    </a:lnTo>
                    <a:lnTo>
                      <a:pt x="13" y="5"/>
                    </a:lnTo>
                    <a:lnTo>
                      <a:pt x="11" y="4"/>
                    </a:lnTo>
                    <a:lnTo>
                      <a:pt x="8" y="4"/>
                    </a:lnTo>
                    <a:lnTo>
                      <a:pt x="11" y="2"/>
                    </a:lnTo>
                    <a:lnTo>
                      <a:pt x="11" y="1"/>
                    </a:lnTo>
                    <a:lnTo>
                      <a:pt x="8" y="0"/>
                    </a:lnTo>
                    <a:lnTo>
                      <a:pt x="0" y="4"/>
                    </a:lnTo>
                    <a:lnTo>
                      <a:pt x="4" y="4"/>
                    </a:lnTo>
                    <a:lnTo>
                      <a:pt x="2" y="5"/>
                    </a:lnTo>
                    <a:lnTo>
                      <a:pt x="2" y="6"/>
                    </a:lnTo>
                    <a:lnTo>
                      <a:pt x="4" y="6"/>
                    </a:lnTo>
                    <a:lnTo>
                      <a:pt x="4" y="5"/>
                    </a:lnTo>
                    <a:lnTo>
                      <a:pt x="4" y="7"/>
                    </a:lnTo>
                    <a:lnTo>
                      <a:pt x="4" y="8"/>
                    </a:lnTo>
                    <a:lnTo>
                      <a:pt x="6" y="8"/>
                    </a:lnTo>
                    <a:lnTo>
                      <a:pt x="11" y="10"/>
                    </a:lnTo>
                    <a:lnTo>
                      <a:pt x="11" y="12"/>
                    </a:lnTo>
                    <a:lnTo>
                      <a:pt x="11" y="13"/>
                    </a:lnTo>
                    <a:lnTo>
                      <a:pt x="17" y="16"/>
                    </a:lnTo>
                    <a:lnTo>
                      <a:pt x="19" y="15"/>
                    </a:lnTo>
                    <a:lnTo>
                      <a:pt x="15" y="12"/>
                    </a:lnTo>
                    <a:lnTo>
                      <a:pt x="13"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7" name="Freeform 978"/>
              <p:cNvSpPr>
                <a:spLocks/>
              </p:cNvSpPr>
              <p:nvPr/>
            </p:nvSpPr>
            <p:spPr bwMode="auto">
              <a:xfrm>
                <a:off x="6949" y="3115"/>
                <a:ext cx="9" cy="7"/>
              </a:xfrm>
              <a:custGeom>
                <a:avLst/>
                <a:gdLst>
                  <a:gd name="T0" fmla="*/ 7 w 9"/>
                  <a:gd name="T1" fmla="*/ 7 h 7"/>
                  <a:gd name="T2" fmla="*/ 9 w 9"/>
                  <a:gd name="T3" fmla="*/ 7 h 7"/>
                  <a:gd name="T4" fmla="*/ 5 w 9"/>
                  <a:gd name="T5" fmla="*/ 3 h 7"/>
                  <a:gd name="T6" fmla="*/ 5 w 9"/>
                  <a:gd name="T7" fmla="*/ 2 h 7"/>
                  <a:gd name="T8" fmla="*/ 5 w 9"/>
                  <a:gd name="T9" fmla="*/ 1 h 7"/>
                  <a:gd name="T10" fmla="*/ 5 w 9"/>
                  <a:gd name="T11" fmla="*/ 1 h 7"/>
                  <a:gd name="T12" fmla="*/ 2 w 9"/>
                  <a:gd name="T13" fmla="*/ 0 h 7"/>
                  <a:gd name="T14" fmla="*/ 0 w 9"/>
                  <a:gd name="T15" fmla="*/ 0 h 7"/>
                  <a:gd name="T16" fmla="*/ 2 w 9"/>
                  <a:gd name="T17" fmla="*/ 2 h 7"/>
                  <a:gd name="T18" fmla="*/ 5 w 9"/>
                  <a:gd name="T19" fmla="*/ 6 h 7"/>
                  <a:gd name="T20" fmla="*/ 7 w 9"/>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7" y="7"/>
                    </a:moveTo>
                    <a:lnTo>
                      <a:pt x="9" y="7"/>
                    </a:lnTo>
                    <a:lnTo>
                      <a:pt x="5" y="3"/>
                    </a:lnTo>
                    <a:lnTo>
                      <a:pt x="5" y="2"/>
                    </a:lnTo>
                    <a:lnTo>
                      <a:pt x="5" y="1"/>
                    </a:lnTo>
                    <a:lnTo>
                      <a:pt x="2" y="0"/>
                    </a:lnTo>
                    <a:lnTo>
                      <a:pt x="0" y="0"/>
                    </a:lnTo>
                    <a:lnTo>
                      <a:pt x="2" y="2"/>
                    </a:lnTo>
                    <a:lnTo>
                      <a:pt x="5" y="6"/>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8" name="Freeform 979"/>
              <p:cNvSpPr>
                <a:spLocks/>
              </p:cNvSpPr>
              <p:nvPr/>
            </p:nvSpPr>
            <p:spPr bwMode="auto">
              <a:xfrm>
                <a:off x="6975" y="3114"/>
                <a:ext cx="4" cy="3"/>
              </a:xfrm>
              <a:custGeom>
                <a:avLst/>
                <a:gdLst>
                  <a:gd name="T0" fmla="*/ 2 w 4"/>
                  <a:gd name="T1" fmla="*/ 3 h 3"/>
                  <a:gd name="T2" fmla="*/ 4 w 4"/>
                  <a:gd name="T3" fmla="*/ 3 h 3"/>
                  <a:gd name="T4" fmla="*/ 2 w 4"/>
                  <a:gd name="T5" fmla="*/ 1 h 3"/>
                  <a:gd name="T6" fmla="*/ 0 w 4"/>
                  <a:gd name="T7" fmla="*/ 0 h 3"/>
                  <a:gd name="T8" fmla="*/ 0 w 4"/>
                  <a:gd name="T9" fmla="*/ 2 h 3"/>
                  <a:gd name="T10" fmla="*/ 0 w 4"/>
                  <a:gd name="T11" fmla="*/ 2 h 3"/>
                  <a:gd name="T12" fmla="*/ 2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2" y="3"/>
                    </a:moveTo>
                    <a:lnTo>
                      <a:pt x="4" y="3"/>
                    </a:lnTo>
                    <a:lnTo>
                      <a:pt x="2" y="1"/>
                    </a:lnTo>
                    <a:lnTo>
                      <a:pt x="0" y="0"/>
                    </a:lnTo>
                    <a:lnTo>
                      <a:pt x="0" y="2"/>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9" name="Freeform 980"/>
              <p:cNvSpPr>
                <a:spLocks/>
              </p:cNvSpPr>
              <p:nvPr/>
            </p:nvSpPr>
            <p:spPr bwMode="auto">
              <a:xfrm>
                <a:off x="6951" y="3130"/>
                <a:ext cx="22" cy="13"/>
              </a:xfrm>
              <a:custGeom>
                <a:avLst/>
                <a:gdLst>
                  <a:gd name="T0" fmla="*/ 13 w 22"/>
                  <a:gd name="T1" fmla="*/ 11 h 13"/>
                  <a:gd name="T2" fmla="*/ 13 w 22"/>
                  <a:gd name="T3" fmla="*/ 11 h 13"/>
                  <a:gd name="T4" fmla="*/ 15 w 22"/>
                  <a:gd name="T5" fmla="*/ 11 h 13"/>
                  <a:gd name="T6" fmla="*/ 17 w 22"/>
                  <a:gd name="T7" fmla="*/ 12 h 13"/>
                  <a:gd name="T8" fmla="*/ 19 w 22"/>
                  <a:gd name="T9" fmla="*/ 10 h 13"/>
                  <a:gd name="T10" fmla="*/ 22 w 22"/>
                  <a:gd name="T11" fmla="*/ 2 h 13"/>
                  <a:gd name="T12" fmla="*/ 22 w 22"/>
                  <a:gd name="T13" fmla="*/ 0 h 13"/>
                  <a:gd name="T14" fmla="*/ 22 w 22"/>
                  <a:gd name="T15" fmla="*/ 0 h 13"/>
                  <a:gd name="T16" fmla="*/ 19 w 22"/>
                  <a:gd name="T17" fmla="*/ 1 h 13"/>
                  <a:gd name="T18" fmla="*/ 17 w 22"/>
                  <a:gd name="T19" fmla="*/ 1 h 13"/>
                  <a:gd name="T20" fmla="*/ 17 w 22"/>
                  <a:gd name="T21" fmla="*/ 1 h 13"/>
                  <a:gd name="T22" fmla="*/ 17 w 22"/>
                  <a:gd name="T23" fmla="*/ 3 h 13"/>
                  <a:gd name="T24" fmla="*/ 13 w 22"/>
                  <a:gd name="T25" fmla="*/ 7 h 13"/>
                  <a:gd name="T26" fmla="*/ 11 w 22"/>
                  <a:gd name="T27" fmla="*/ 7 h 13"/>
                  <a:gd name="T28" fmla="*/ 11 w 22"/>
                  <a:gd name="T29" fmla="*/ 7 h 13"/>
                  <a:gd name="T30" fmla="*/ 9 w 22"/>
                  <a:gd name="T31" fmla="*/ 7 h 13"/>
                  <a:gd name="T32" fmla="*/ 13 w 22"/>
                  <a:gd name="T33" fmla="*/ 4 h 13"/>
                  <a:gd name="T34" fmla="*/ 15 w 22"/>
                  <a:gd name="T35" fmla="*/ 4 h 13"/>
                  <a:gd name="T36" fmla="*/ 13 w 22"/>
                  <a:gd name="T37" fmla="*/ 2 h 13"/>
                  <a:gd name="T38" fmla="*/ 13 w 22"/>
                  <a:gd name="T39" fmla="*/ 0 h 13"/>
                  <a:gd name="T40" fmla="*/ 11 w 22"/>
                  <a:gd name="T41" fmla="*/ 1 h 13"/>
                  <a:gd name="T42" fmla="*/ 9 w 22"/>
                  <a:gd name="T43" fmla="*/ 1 h 13"/>
                  <a:gd name="T44" fmla="*/ 9 w 22"/>
                  <a:gd name="T45" fmla="*/ 2 h 13"/>
                  <a:gd name="T46" fmla="*/ 9 w 22"/>
                  <a:gd name="T47" fmla="*/ 0 h 13"/>
                  <a:gd name="T48" fmla="*/ 9 w 22"/>
                  <a:gd name="T49" fmla="*/ 0 h 13"/>
                  <a:gd name="T50" fmla="*/ 3 w 22"/>
                  <a:gd name="T51" fmla="*/ 0 h 13"/>
                  <a:gd name="T52" fmla="*/ 0 w 22"/>
                  <a:gd name="T53" fmla="*/ 2 h 13"/>
                  <a:gd name="T54" fmla="*/ 3 w 22"/>
                  <a:gd name="T55" fmla="*/ 3 h 13"/>
                  <a:gd name="T56" fmla="*/ 5 w 22"/>
                  <a:gd name="T57" fmla="*/ 7 h 13"/>
                  <a:gd name="T58" fmla="*/ 9 w 22"/>
                  <a:gd name="T59" fmla="*/ 9 h 13"/>
                  <a:gd name="T60" fmla="*/ 11 w 22"/>
                  <a:gd name="T61" fmla="*/ 9 h 13"/>
                  <a:gd name="T62" fmla="*/ 11 w 22"/>
                  <a:gd name="T63" fmla="*/ 10 h 13"/>
                  <a:gd name="T64" fmla="*/ 11 w 22"/>
                  <a:gd name="T65" fmla="*/ 11 h 13"/>
                  <a:gd name="T66" fmla="*/ 9 w 22"/>
                  <a:gd name="T67" fmla="*/ 10 h 13"/>
                  <a:gd name="T68" fmla="*/ 11 w 22"/>
                  <a:gd name="T69" fmla="*/ 12 h 13"/>
                  <a:gd name="T70" fmla="*/ 11 w 22"/>
                  <a:gd name="T71" fmla="*/ 12 h 13"/>
                  <a:gd name="T72" fmla="*/ 13 w 22"/>
                  <a:gd name="T73" fmla="*/ 13 h 13"/>
                  <a:gd name="T74" fmla="*/ 13 w 22"/>
                  <a:gd name="T75" fmla="*/ 11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
                  <a:gd name="T115" fmla="*/ 0 h 13"/>
                  <a:gd name="T116" fmla="*/ 22 w 2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 h="13">
                    <a:moveTo>
                      <a:pt x="13" y="11"/>
                    </a:moveTo>
                    <a:lnTo>
                      <a:pt x="13" y="11"/>
                    </a:lnTo>
                    <a:lnTo>
                      <a:pt x="15" y="11"/>
                    </a:lnTo>
                    <a:lnTo>
                      <a:pt x="17" y="12"/>
                    </a:lnTo>
                    <a:lnTo>
                      <a:pt x="19" y="10"/>
                    </a:lnTo>
                    <a:lnTo>
                      <a:pt x="22" y="2"/>
                    </a:lnTo>
                    <a:lnTo>
                      <a:pt x="22" y="0"/>
                    </a:lnTo>
                    <a:lnTo>
                      <a:pt x="19" y="1"/>
                    </a:lnTo>
                    <a:lnTo>
                      <a:pt x="17" y="1"/>
                    </a:lnTo>
                    <a:lnTo>
                      <a:pt x="17" y="3"/>
                    </a:lnTo>
                    <a:lnTo>
                      <a:pt x="13" y="7"/>
                    </a:lnTo>
                    <a:lnTo>
                      <a:pt x="11" y="7"/>
                    </a:lnTo>
                    <a:lnTo>
                      <a:pt x="9" y="7"/>
                    </a:lnTo>
                    <a:lnTo>
                      <a:pt x="13" y="4"/>
                    </a:lnTo>
                    <a:lnTo>
                      <a:pt x="15" y="4"/>
                    </a:lnTo>
                    <a:lnTo>
                      <a:pt x="13" y="2"/>
                    </a:lnTo>
                    <a:lnTo>
                      <a:pt x="13" y="0"/>
                    </a:lnTo>
                    <a:lnTo>
                      <a:pt x="11" y="1"/>
                    </a:lnTo>
                    <a:lnTo>
                      <a:pt x="9" y="1"/>
                    </a:lnTo>
                    <a:lnTo>
                      <a:pt x="9" y="2"/>
                    </a:lnTo>
                    <a:lnTo>
                      <a:pt x="9" y="0"/>
                    </a:lnTo>
                    <a:lnTo>
                      <a:pt x="3" y="0"/>
                    </a:lnTo>
                    <a:lnTo>
                      <a:pt x="0" y="2"/>
                    </a:lnTo>
                    <a:lnTo>
                      <a:pt x="3" y="3"/>
                    </a:lnTo>
                    <a:lnTo>
                      <a:pt x="5" y="7"/>
                    </a:lnTo>
                    <a:lnTo>
                      <a:pt x="9" y="9"/>
                    </a:lnTo>
                    <a:lnTo>
                      <a:pt x="11" y="9"/>
                    </a:lnTo>
                    <a:lnTo>
                      <a:pt x="11" y="10"/>
                    </a:lnTo>
                    <a:lnTo>
                      <a:pt x="11" y="11"/>
                    </a:lnTo>
                    <a:lnTo>
                      <a:pt x="9" y="10"/>
                    </a:lnTo>
                    <a:lnTo>
                      <a:pt x="11" y="12"/>
                    </a:lnTo>
                    <a:lnTo>
                      <a:pt x="13" y="13"/>
                    </a:lnTo>
                    <a:lnTo>
                      <a:pt x="13"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0" name="Freeform 981"/>
              <p:cNvSpPr>
                <a:spLocks/>
              </p:cNvSpPr>
              <p:nvPr/>
            </p:nvSpPr>
            <p:spPr bwMode="auto">
              <a:xfrm>
                <a:off x="7023" y="3173"/>
                <a:ext cx="74" cy="31"/>
              </a:xfrm>
              <a:custGeom>
                <a:avLst/>
                <a:gdLst>
                  <a:gd name="T0" fmla="*/ 53 w 74"/>
                  <a:gd name="T1" fmla="*/ 28 h 31"/>
                  <a:gd name="T2" fmla="*/ 59 w 74"/>
                  <a:gd name="T3" fmla="*/ 28 h 31"/>
                  <a:gd name="T4" fmla="*/ 61 w 74"/>
                  <a:gd name="T5" fmla="*/ 29 h 31"/>
                  <a:gd name="T6" fmla="*/ 74 w 74"/>
                  <a:gd name="T7" fmla="*/ 30 h 31"/>
                  <a:gd name="T8" fmla="*/ 74 w 74"/>
                  <a:gd name="T9" fmla="*/ 29 h 31"/>
                  <a:gd name="T10" fmla="*/ 72 w 74"/>
                  <a:gd name="T11" fmla="*/ 28 h 31"/>
                  <a:gd name="T12" fmla="*/ 63 w 74"/>
                  <a:gd name="T13" fmla="*/ 20 h 31"/>
                  <a:gd name="T14" fmla="*/ 61 w 74"/>
                  <a:gd name="T15" fmla="*/ 18 h 31"/>
                  <a:gd name="T16" fmla="*/ 55 w 74"/>
                  <a:gd name="T17" fmla="*/ 18 h 31"/>
                  <a:gd name="T18" fmla="*/ 51 w 74"/>
                  <a:gd name="T19" fmla="*/ 15 h 31"/>
                  <a:gd name="T20" fmla="*/ 51 w 74"/>
                  <a:gd name="T21" fmla="*/ 14 h 31"/>
                  <a:gd name="T22" fmla="*/ 42 w 74"/>
                  <a:gd name="T23" fmla="*/ 8 h 31"/>
                  <a:gd name="T24" fmla="*/ 40 w 74"/>
                  <a:gd name="T25" fmla="*/ 7 h 31"/>
                  <a:gd name="T26" fmla="*/ 13 w 74"/>
                  <a:gd name="T27" fmla="*/ 1 h 31"/>
                  <a:gd name="T28" fmla="*/ 2 w 74"/>
                  <a:gd name="T29" fmla="*/ 0 h 31"/>
                  <a:gd name="T30" fmla="*/ 0 w 74"/>
                  <a:gd name="T31" fmla="*/ 1 h 31"/>
                  <a:gd name="T32" fmla="*/ 2 w 74"/>
                  <a:gd name="T33" fmla="*/ 4 h 31"/>
                  <a:gd name="T34" fmla="*/ 6 w 74"/>
                  <a:gd name="T35" fmla="*/ 2 h 31"/>
                  <a:gd name="T36" fmla="*/ 13 w 74"/>
                  <a:gd name="T37" fmla="*/ 2 h 31"/>
                  <a:gd name="T38" fmla="*/ 13 w 74"/>
                  <a:gd name="T39" fmla="*/ 6 h 31"/>
                  <a:gd name="T40" fmla="*/ 13 w 74"/>
                  <a:gd name="T41" fmla="*/ 6 h 31"/>
                  <a:gd name="T42" fmla="*/ 8 w 74"/>
                  <a:gd name="T43" fmla="*/ 5 h 31"/>
                  <a:gd name="T44" fmla="*/ 6 w 74"/>
                  <a:gd name="T45" fmla="*/ 6 h 31"/>
                  <a:gd name="T46" fmla="*/ 8 w 74"/>
                  <a:gd name="T47" fmla="*/ 8 h 31"/>
                  <a:gd name="T48" fmla="*/ 8 w 74"/>
                  <a:gd name="T49" fmla="*/ 9 h 31"/>
                  <a:gd name="T50" fmla="*/ 11 w 74"/>
                  <a:gd name="T51" fmla="*/ 8 h 31"/>
                  <a:gd name="T52" fmla="*/ 13 w 74"/>
                  <a:gd name="T53" fmla="*/ 8 h 31"/>
                  <a:gd name="T54" fmla="*/ 17 w 74"/>
                  <a:gd name="T55" fmla="*/ 8 h 31"/>
                  <a:gd name="T56" fmla="*/ 19 w 74"/>
                  <a:gd name="T57" fmla="*/ 9 h 31"/>
                  <a:gd name="T58" fmla="*/ 17 w 74"/>
                  <a:gd name="T59" fmla="*/ 12 h 31"/>
                  <a:gd name="T60" fmla="*/ 21 w 74"/>
                  <a:gd name="T61" fmla="*/ 12 h 31"/>
                  <a:gd name="T62" fmla="*/ 23 w 74"/>
                  <a:gd name="T63" fmla="*/ 12 h 31"/>
                  <a:gd name="T64" fmla="*/ 27 w 74"/>
                  <a:gd name="T65" fmla="*/ 14 h 31"/>
                  <a:gd name="T66" fmla="*/ 30 w 74"/>
                  <a:gd name="T67" fmla="*/ 14 h 31"/>
                  <a:gd name="T68" fmla="*/ 32 w 74"/>
                  <a:gd name="T69" fmla="*/ 14 h 31"/>
                  <a:gd name="T70" fmla="*/ 32 w 74"/>
                  <a:gd name="T71" fmla="*/ 16 h 31"/>
                  <a:gd name="T72" fmla="*/ 27 w 74"/>
                  <a:gd name="T73" fmla="*/ 16 h 31"/>
                  <a:gd name="T74" fmla="*/ 30 w 74"/>
                  <a:gd name="T75" fmla="*/ 18 h 31"/>
                  <a:gd name="T76" fmla="*/ 36 w 74"/>
                  <a:gd name="T77" fmla="*/ 18 h 31"/>
                  <a:gd name="T78" fmla="*/ 38 w 74"/>
                  <a:gd name="T79" fmla="*/ 20 h 31"/>
                  <a:gd name="T80" fmla="*/ 42 w 74"/>
                  <a:gd name="T81" fmla="*/ 22 h 31"/>
                  <a:gd name="T82" fmla="*/ 38 w 74"/>
                  <a:gd name="T83" fmla="*/ 22 h 31"/>
                  <a:gd name="T84" fmla="*/ 44 w 74"/>
                  <a:gd name="T85" fmla="*/ 23 h 31"/>
                  <a:gd name="T86" fmla="*/ 48 w 74"/>
                  <a:gd name="T87" fmla="*/ 23 h 31"/>
                  <a:gd name="T88" fmla="*/ 51 w 74"/>
                  <a:gd name="T89" fmla="*/ 23 h 31"/>
                  <a:gd name="T90" fmla="*/ 48 w 74"/>
                  <a:gd name="T91" fmla="*/ 24 h 31"/>
                  <a:gd name="T92" fmla="*/ 48 w 74"/>
                  <a:gd name="T93" fmla="*/ 25 h 31"/>
                  <a:gd name="T94" fmla="*/ 53 w 74"/>
                  <a:gd name="T95" fmla="*/ 26 h 31"/>
                  <a:gd name="T96" fmla="*/ 55 w 74"/>
                  <a:gd name="T97" fmla="*/ 25 h 31"/>
                  <a:gd name="T98" fmla="*/ 53 w 74"/>
                  <a:gd name="T99" fmla="*/ 26 h 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31"/>
                  <a:gd name="T152" fmla="*/ 74 w 74"/>
                  <a:gd name="T153" fmla="*/ 31 h 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31">
                    <a:moveTo>
                      <a:pt x="53" y="26"/>
                    </a:moveTo>
                    <a:lnTo>
                      <a:pt x="53" y="28"/>
                    </a:lnTo>
                    <a:lnTo>
                      <a:pt x="57" y="29"/>
                    </a:lnTo>
                    <a:lnTo>
                      <a:pt x="59" y="28"/>
                    </a:lnTo>
                    <a:lnTo>
                      <a:pt x="61" y="29"/>
                    </a:lnTo>
                    <a:lnTo>
                      <a:pt x="72" y="31"/>
                    </a:lnTo>
                    <a:lnTo>
                      <a:pt x="74" y="30"/>
                    </a:lnTo>
                    <a:lnTo>
                      <a:pt x="74" y="29"/>
                    </a:lnTo>
                    <a:lnTo>
                      <a:pt x="74" y="28"/>
                    </a:lnTo>
                    <a:lnTo>
                      <a:pt x="72" y="28"/>
                    </a:lnTo>
                    <a:lnTo>
                      <a:pt x="67" y="22"/>
                    </a:lnTo>
                    <a:lnTo>
                      <a:pt x="63" y="20"/>
                    </a:lnTo>
                    <a:lnTo>
                      <a:pt x="61" y="20"/>
                    </a:lnTo>
                    <a:lnTo>
                      <a:pt x="61" y="18"/>
                    </a:lnTo>
                    <a:lnTo>
                      <a:pt x="59" y="18"/>
                    </a:lnTo>
                    <a:lnTo>
                      <a:pt x="55" y="18"/>
                    </a:lnTo>
                    <a:lnTo>
                      <a:pt x="51" y="16"/>
                    </a:lnTo>
                    <a:lnTo>
                      <a:pt x="51" y="15"/>
                    </a:lnTo>
                    <a:lnTo>
                      <a:pt x="51" y="14"/>
                    </a:lnTo>
                    <a:lnTo>
                      <a:pt x="42" y="9"/>
                    </a:lnTo>
                    <a:lnTo>
                      <a:pt x="42" y="8"/>
                    </a:lnTo>
                    <a:lnTo>
                      <a:pt x="42" y="7"/>
                    </a:lnTo>
                    <a:lnTo>
                      <a:pt x="40" y="7"/>
                    </a:lnTo>
                    <a:lnTo>
                      <a:pt x="15" y="2"/>
                    </a:lnTo>
                    <a:lnTo>
                      <a:pt x="13" y="1"/>
                    </a:lnTo>
                    <a:lnTo>
                      <a:pt x="4" y="0"/>
                    </a:lnTo>
                    <a:lnTo>
                      <a:pt x="2" y="0"/>
                    </a:lnTo>
                    <a:lnTo>
                      <a:pt x="0" y="1"/>
                    </a:lnTo>
                    <a:lnTo>
                      <a:pt x="0" y="2"/>
                    </a:lnTo>
                    <a:lnTo>
                      <a:pt x="2" y="4"/>
                    </a:lnTo>
                    <a:lnTo>
                      <a:pt x="4" y="4"/>
                    </a:lnTo>
                    <a:lnTo>
                      <a:pt x="6" y="2"/>
                    </a:lnTo>
                    <a:lnTo>
                      <a:pt x="13" y="2"/>
                    </a:lnTo>
                    <a:lnTo>
                      <a:pt x="13" y="6"/>
                    </a:lnTo>
                    <a:lnTo>
                      <a:pt x="11" y="5"/>
                    </a:lnTo>
                    <a:lnTo>
                      <a:pt x="8" y="5"/>
                    </a:lnTo>
                    <a:lnTo>
                      <a:pt x="6" y="5"/>
                    </a:lnTo>
                    <a:lnTo>
                      <a:pt x="6" y="6"/>
                    </a:lnTo>
                    <a:lnTo>
                      <a:pt x="8" y="7"/>
                    </a:lnTo>
                    <a:lnTo>
                      <a:pt x="8" y="8"/>
                    </a:lnTo>
                    <a:lnTo>
                      <a:pt x="8" y="9"/>
                    </a:lnTo>
                    <a:lnTo>
                      <a:pt x="11" y="9"/>
                    </a:lnTo>
                    <a:lnTo>
                      <a:pt x="11" y="8"/>
                    </a:lnTo>
                    <a:lnTo>
                      <a:pt x="13" y="9"/>
                    </a:lnTo>
                    <a:lnTo>
                      <a:pt x="13" y="8"/>
                    </a:lnTo>
                    <a:lnTo>
                      <a:pt x="15" y="10"/>
                    </a:lnTo>
                    <a:lnTo>
                      <a:pt x="17" y="8"/>
                    </a:lnTo>
                    <a:lnTo>
                      <a:pt x="19" y="9"/>
                    </a:lnTo>
                    <a:lnTo>
                      <a:pt x="19" y="10"/>
                    </a:lnTo>
                    <a:lnTo>
                      <a:pt x="17" y="12"/>
                    </a:lnTo>
                    <a:lnTo>
                      <a:pt x="19" y="13"/>
                    </a:lnTo>
                    <a:lnTo>
                      <a:pt x="21" y="12"/>
                    </a:lnTo>
                    <a:lnTo>
                      <a:pt x="23" y="12"/>
                    </a:lnTo>
                    <a:lnTo>
                      <a:pt x="25" y="13"/>
                    </a:lnTo>
                    <a:lnTo>
                      <a:pt x="27" y="14"/>
                    </a:lnTo>
                    <a:lnTo>
                      <a:pt x="30" y="14"/>
                    </a:lnTo>
                    <a:lnTo>
                      <a:pt x="30" y="15"/>
                    </a:lnTo>
                    <a:lnTo>
                      <a:pt x="32" y="14"/>
                    </a:lnTo>
                    <a:lnTo>
                      <a:pt x="36" y="15"/>
                    </a:lnTo>
                    <a:lnTo>
                      <a:pt x="32" y="16"/>
                    </a:lnTo>
                    <a:lnTo>
                      <a:pt x="30" y="16"/>
                    </a:lnTo>
                    <a:lnTo>
                      <a:pt x="27" y="16"/>
                    </a:lnTo>
                    <a:lnTo>
                      <a:pt x="27" y="18"/>
                    </a:lnTo>
                    <a:lnTo>
                      <a:pt x="30" y="18"/>
                    </a:lnTo>
                    <a:lnTo>
                      <a:pt x="32" y="18"/>
                    </a:lnTo>
                    <a:lnTo>
                      <a:pt x="36" y="18"/>
                    </a:lnTo>
                    <a:lnTo>
                      <a:pt x="36" y="20"/>
                    </a:lnTo>
                    <a:lnTo>
                      <a:pt x="38" y="20"/>
                    </a:lnTo>
                    <a:lnTo>
                      <a:pt x="42" y="21"/>
                    </a:lnTo>
                    <a:lnTo>
                      <a:pt x="42" y="22"/>
                    </a:lnTo>
                    <a:lnTo>
                      <a:pt x="40" y="22"/>
                    </a:lnTo>
                    <a:lnTo>
                      <a:pt x="38" y="22"/>
                    </a:lnTo>
                    <a:lnTo>
                      <a:pt x="42" y="23"/>
                    </a:lnTo>
                    <a:lnTo>
                      <a:pt x="44" y="23"/>
                    </a:lnTo>
                    <a:lnTo>
                      <a:pt x="46" y="23"/>
                    </a:lnTo>
                    <a:lnTo>
                      <a:pt x="48" y="23"/>
                    </a:lnTo>
                    <a:lnTo>
                      <a:pt x="51" y="23"/>
                    </a:lnTo>
                    <a:lnTo>
                      <a:pt x="51" y="24"/>
                    </a:lnTo>
                    <a:lnTo>
                      <a:pt x="48" y="24"/>
                    </a:lnTo>
                    <a:lnTo>
                      <a:pt x="48" y="25"/>
                    </a:lnTo>
                    <a:lnTo>
                      <a:pt x="53" y="26"/>
                    </a:lnTo>
                    <a:lnTo>
                      <a:pt x="55" y="25"/>
                    </a:lnTo>
                    <a:lnTo>
                      <a:pt x="55" y="26"/>
                    </a:lnTo>
                    <a:lnTo>
                      <a:pt x="53" y="2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1" name="Freeform 982"/>
              <p:cNvSpPr>
                <a:spLocks/>
              </p:cNvSpPr>
              <p:nvPr/>
            </p:nvSpPr>
            <p:spPr bwMode="auto">
              <a:xfrm>
                <a:off x="7173" y="3404"/>
                <a:ext cx="2" cy="2"/>
              </a:xfrm>
              <a:custGeom>
                <a:avLst/>
                <a:gdLst>
                  <a:gd name="T0" fmla="*/ 0 w 2"/>
                  <a:gd name="T1" fmla="*/ 0 h 2"/>
                  <a:gd name="T2" fmla="*/ 0 w 2"/>
                  <a:gd name="T3" fmla="*/ 0 h 2"/>
                  <a:gd name="T4" fmla="*/ 0 w 2"/>
                  <a:gd name="T5" fmla="*/ 1 h 2"/>
                  <a:gd name="T6" fmla="*/ 0 w 2"/>
                  <a:gd name="T7" fmla="*/ 1 h 2"/>
                  <a:gd name="T8" fmla="*/ 2 w 2"/>
                  <a:gd name="T9" fmla="*/ 2 h 2"/>
                  <a:gd name="T10" fmla="*/ 2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0" y="1"/>
                    </a:lnTo>
                    <a:lnTo>
                      <a:pt x="2"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2" name="Freeform 983"/>
              <p:cNvSpPr>
                <a:spLocks/>
              </p:cNvSpPr>
              <p:nvPr/>
            </p:nvSpPr>
            <p:spPr bwMode="auto">
              <a:xfrm>
                <a:off x="6964" y="3098"/>
                <a:ext cx="4" cy="3"/>
              </a:xfrm>
              <a:custGeom>
                <a:avLst/>
                <a:gdLst>
                  <a:gd name="T0" fmla="*/ 4 w 4"/>
                  <a:gd name="T1" fmla="*/ 1 h 3"/>
                  <a:gd name="T2" fmla="*/ 2 w 4"/>
                  <a:gd name="T3" fmla="*/ 1 h 3"/>
                  <a:gd name="T4" fmla="*/ 2 w 4"/>
                  <a:gd name="T5" fmla="*/ 1 h 3"/>
                  <a:gd name="T6" fmla="*/ 0 w 4"/>
                  <a:gd name="T7" fmla="*/ 0 h 3"/>
                  <a:gd name="T8" fmla="*/ 0 w 4"/>
                  <a:gd name="T9" fmla="*/ 1 h 3"/>
                  <a:gd name="T10" fmla="*/ 0 w 4"/>
                  <a:gd name="T11" fmla="*/ 2 h 3"/>
                  <a:gd name="T12" fmla="*/ 4 w 4"/>
                  <a:gd name="T13" fmla="*/ 3 h 3"/>
                  <a:gd name="T14" fmla="*/ 4 w 4"/>
                  <a:gd name="T15" fmla="*/ 3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0" y="1"/>
                    </a:lnTo>
                    <a:lnTo>
                      <a:pt x="0" y="2"/>
                    </a:lnTo>
                    <a:lnTo>
                      <a:pt x="4" y="3"/>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3" name="Freeform 984"/>
              <p:cNvSpPr>
                <a:spLocks/>
              </p:cNvSpPr>
              <p:nvPr/>
            </p:nvSpPr>
            <p:spPr bwMode="auto">
              <a:xfrm>
                <a:off x="11123" y="3229"/>
                <a:ext cx="13" cy="8"/>
              </a:xfrm>
              <a:custGeom>
                <a:avLst/>
                <a:gdLst>
                  <a:gd name="T0" fmla="*/ 13 w 13"/>
                  <a:gd name="T1" fmla="*/ 1 h 8"/>
                  <a:gd name="T2" fmla="*/ 13 w 13"/>
                  <a:gd name="T3" fmla="*/ 0 h 8"/>
                  <a:gd name="T4" fmla="*/ 13 w 13"/>
                  <a:gd name="T5" fmla="*/ 0 h 8"/>
                  <a:gd name="T6" fmla="*/ 0 w 13"/>
                  <a:gd name="T7" fmla="*/ 6 h 8"/>
                  <a:gd name="T8" fmla="*/ 0 w 13"/>
                  <a:gd name="T9" fmla="*/ 8 h 8"/>
                  <a:gd name="T10" fmla="*/ 2 w 13"/>
                  <a:gd name="T11" fmla="*/ 7 h 8"/>
                  <a:gd name="T12" fmla="*/ 13 w 13"/>
                  <a:gd name="T13" fmla="*/ 1 h 8"/>
                  <a:gd name="T14" fmla="*/ 13 w 13"/>
                  <a:gd name="T15" fmla="*/ 1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3" y="1"/>
                    </a:moveTo>
                    <a:lnTo>
                      <a:pt x="13" y="0"/>
                    </a:lnTo>
                    <a:lnTo>
                      <a:pt x="0" y="6"/>
                    </a:lnTo>
                    <a:lnTo>
                      <a:pt x="0" y="8"/>
                    </a:lnTo>
                    <a:lnTo>
                      <a:pt x="2" y="7"/>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4" name="Freeform 985"/>
              <p:cNvSpPr>
                <a:spLocks/>
              </p:cNvSpPr>
              <p:nvPr/>
            </p:nvSpPr>
            <p:spPr bwMode="auto">
              <a:xfrm>
                <a:off x="7217" y="3411"/>
                <a:ext cx="4" cy="3"/>
              </a:xfrm>
              <a:custGeom>
                <a:avLst/>
                <a:gdLst>
                  <a:gd name="T0" fmla="*/ 2 w 4"/>
                  <a:gd name="T1" fmla="*/ 0 h 3"/>
                  <a:gd name="T2" fmla="*/ 2 w 4"/>
                  <a:gd name="T3" fmla="*/ 1 h 3"/>
                  <a:gd name="T4" fmla="*/ 0 w 4"/>
                  <a:gd name="T5" fmla="*/ 2 h 3"/>
                  <a:gd name="T6" fmla="*/ 2 w 4"/>
                  <a:gd name="T7" fmla="*/ 2 h 3"/>
                  <a:gd name="T8" fmla="*/ 2 w 4"/>
                  <a:gd name="T9" fmla="*/ 2 h 3"/>
                  <a:gd name="T10" fmla="*/ 2 w 4"/>
                  <a:gd name="T11" fmla="*/ 3 h 3"/>
                  <a:gd name="T12" fmla="*/ 2 w 4"/>
                  <a:gd name="T13" fmla="*/ 3 h 3"/>
                  <a:gd name="T14" fmla="*/ 2 w 4"/>
                  <a:gd name="T15" fmla="*/ 3 h 3"/>
                  <a:gd name="T16" fmla="*/ 4 w 4"/>
                  <a:gd name="T17" fmla="*/ 2 h 3"/>
                  <a:gd name="T18" fmla="*/ 2 w 4"/>
                  <a:gd name="T19" fmla="*/ 0 h 3"/>
                  <a:gd name="T20" fmla="*/ 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0"/>
                    </a:moveTo>
                    <a:lnTo>
                      <a:pt x="2" y="1"/>
                    </a:lnTo>
                    <a:lnTo>
                      <a:pt x="0" y="2"/>
                    </a:lnTo>
                    <a:lnTo>
                      <a:pt x="2" y="2"/>
                    </a:lnTo>
                    <a:lnTo>
                      <a:pt x="2"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5" name="Freeform 986"/>
              <p:cNvSpPr>
                <a:spLocks/>
              </p:cNvSpPr>
              <p:nvPr/>
            </p:nvSpPr>
            <p:spPr bwMode="auto">
              <a:xfrm>
                <a:off x="10997" y="3241"/>
                <a:ext cx="4" cy="2"/>
              </a:xfrm>
              <a:custGeom>
                <a:avLst/>
                <a:gdLst>
                  <a:gd name="T0" fmla="*/ 4 w 4"/>
                  <a:gd name="T1" fmla="*/ 0 h 2"/>
                  <a:gd name="T2" fmla="*/ 2 w 4"/>
                  <a:gd name="T3" fmla="*/ 0 h 2"/>
                  <a:gd name="T4" fmla="*/ 0 w 4"/>
                  <a:gd name="T5" fmla="*/ 1 h 2"/>
                  <a:gd name="T6" fmla="*/ 2 w 4"/>
                  <a:gd name="T7" fmla="*/ 1 h 2"/>
                  <a:gd name="T8" fmla="*/ 2 w 4"/>
                  <a:gd name="T9" fmla="*/ 2 h 2"/>
                  <a:gd name="T10" fmla="*/ 4 w 4"/>
                  <a:gd name="T11" fmla="*/ 0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0"/>
                    </a:moveTo>
                    <a:lnTo>
                      <a:pt x="2" y="0"/>
                    </a:lnTo>
                    <a:lnTo>
                      <a:pt x="0" y="1"/>
                    </a:lnTo>
                    <a:lnTo>
                      <a:pt x="2" y="1"/>
                    </a:lnTo>
                    <a:lnTo>
                      <a:pt x="2"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6" name="Freeform 987"/>
              <p:cNvSpPr>
                <a:spLocks/>
              </p:cNvSpPr>
              <p:nvPr/>
            </p:nvSpPr>
            <p:spPr bwMode="auto">
              <a:xfrm>
                <a:off x="11005" y="3127"/>
                <a:ext cx="46" cy="106"/>
              </a:xfrm>
              <a:custGeom>
                <a:avLst/>
                <a:gdLst>
                  <a:gd name="T0" fmla="*/ 2 w 46"/>
                  <a:gd name="T1" fmla="*/ 35 h 106"/>
                  <a:gd name="T2" fmla="*/ 2 w 46"/>
                  <a:gd name="T3" fmla="*/ 36 h 106"/>
                  <a:gd name="T4" fmla="*/ 6 w 46"/>
                  <a:gd name="T5" fmla="*/ 38 h 106"/>
                  <a:gd name="T6" fmla="*/ 8 w 46"/>
                  <a:gd name="T7" fmla="*/ 42 h 106"/>
                  <a:gd name="T8" fmla="*/ 6 w 46"/>
                  <a:gd name="T9" fmla="*/ 51 h 106"/>
                  <a:gd name="T10" fmla="*/ 8 w 46"/>
                  <a:gd name="T11" fmla="*/ 53 h 106"/>
                  <a:gd name="T12" fmla="*/ 8 w 46"/>
                  <a:gd name="T13" fmla="*/ 56 h 106"/>
                  <a:gd name="T14" fmla="*/ 8 w 46"/>
                  <a:gd name="T15" fmla="*/ 58 h 106"/>
                  <a:gd name="T16" fmla="*/ 8 w 46"/>
                  <a:gd name="T17" fmla="*/ 58 h 106"/>
                  <a:gd name="T18" fmla="*/ 4 w 46"/>
                  <a:gd name="T19" fmla="*/ 72 h 106"/>
                  <a:gd name="T20" fmla="*/ 8 w 46"/>
                  <a:gd name="T21" fmla="*/ 82 h 106"/>
                  <a:gd name="T22" fmla="*/ 6 w 46"/>
                  <a:gd name="T23" fmla="*/ 83 h 106"/>
                  <a:gd name="T24" fmla="*/ 4 w 46"/>
                  <a:gd name="T25" fmla="*/ 104 h 106"/>
                  <a:gd name="T26" fmla="*/ 8 w 46"/>
                  <a:gd name="T27" fmla="*/ 106 h 106"/>
                  <a:gd name="T28" fmla="*/ 13 w 46"/>
                  <a:gd name="T29" fmla="*/ 99 h 106"/>
                  <a:gd name="T30" fmla="*/ 15 w 46"/>
                  <a:gd name="T31" fmla="*/ 96 h 106"/>
                  <a:gd name="T32" fmla="*/ 19 w 46"/>
                  <a:gd name="T33" fmla="*/ 96 h 106"/>
                  <a:gd name="T34" fmla="*/ 25 w 46"/>
                  <a:gd name="T35" fmla="*/ 99 h 106"/>
                  <a:gd name="T36" fmla="*/ 27 w 46"/>
                  <a:gd name="T37" fmla="*/ 104 h 106"/>
                  <a:gd name="T38" fmla="*/ 30 w 46"/>
                  <a:gd name="T39" fmla="*/ 102 h 106"/>
                  <a:gd name="T40" fmla="*/ 30 w 46"/>
                  <a:gd name="T41" fmla="*/ 100 h 106"/>
                  <a:gd name="T42" fmla="*/ 27 w 46"/>
                  <a:gd name="T43" fmla="*/ 96 h 106"/>
                  <a:gd name="T44" fmla="*/ 27 w 46"/>
                  <a:gd name="T45" fmla="*/ 95 h 106"/>
                  <a:gd name="T46" fmla="*/ 25 w 46"/>
                  <a:gd name="T47" fmla="*/ 96 h 106"/>
                  <a:gd name="T48" fmla="*/ 23 w 46"/>
                  <a:gd name="T49" fmla="*/ 95 h 106"/>
                  <a:gd name="T50" fmla="*/ 23 w 46"/>
                  <a:gd name="T51" fmla="*/ 94 h 106"/>
                  <a:gd name="T52" fmla="*/ 21 w 46"/>
                  <a:gd name="T53" fmla="*/ 91 h 106"/>
                  <a:gd name="T54" fmla="*/ 15 w 46"/>
                  <a:gd name="T55" fmla="*/ 86 h 106"/>
                  <a:gd name="T56" fmla="*/ 21 w 46"/>
                  <a:gd name="T57" fmla="*/ 67 h 106"/>
                  <a:gd name="T58" fmla="*/ 25 w 46"/>
                  <a:gd name="T59" fmla="*/ 66 h 106"/>
                  <a:gd name="T60" fmla="*/ 27 w 46"/>
                  <a:gd name="T61" fmla="*/ 66 h 106"/>
                  <a:gd name="T62" fmla="*/ 32 w 46"/>
                  <a:gd name="T63" fmla="*/ 66 h 106"/>
                  <a:gd name="T64" fmla="*/ 40 w 46"/>
                  <a:gd name="T65" fmla="*/ 68 h 106"/>
                  <a:gd name="T66" fmla="*/ 46 w 46"/>
                  <a:gd name="T67" fmla="*/ 72 h 106"/>
                  <a:gd name="T68" fmla="*/ 46 w 46"/>
                  <a:gd name="T69" fmla="*/ 71 h 106"/>
                  <a:gd name="T70" fmla="*/ 42 w 46"/>
                  <a:gd name="T71" fmla="*/ 69 h 106"/>
                  <a:gd name="T72" fmla="*/ 25 w 46"/>
                  <a:gd name="T73" fmla="*/ 37 h 106"/>
                  <a:gd name="T74" fmla="*/ 23 w 46"/>
                  <a:gd name="T75" fmla="*/ 38 h 106"/>
                  <a:gd name="T76" fmla="*/ 23 w 46"/>
                  <a:gd name="T77" fmla="*/ 28 h 106"/>
                  <a:gd name="T78" fmla="*/ 23 w 46"/>
                  <a:gd name="T79" fmla="*/ 28 h 106"/>
                  <a:gd name="T80" fmla="*/ 25 w 46"/>
                  <a:gd name="T81" fmla="*/ 21 h 106"/>
                  <a:gd name="T82" fmla="*/ 17 w 46"/>
                  <a:gd name="T83" fmla="*/ 0 h 106"/>
                  <a:gd name="T84" fmla="*/ 15 w 46"/>
                  <a:gd name="T85" fmla="*/ 0 h 106"/>
                  <a:gd name="T86" fmla="*/ 15 w 46"/>
                  <a:gd name="T87" fmla="*/ 0 h 106"/>
                  <a:gd name="T88" fmla="*/ 13 w 46"/>
                  <a:gd name="T89" fmla="*/ 0 h 106"/>
                  <a:gd name="T90" fmla="*/ 11 w 46"/>
                  <a:gd name="T91" fmla="*/ 0 h 106"/>
                  <a:gd name="T92" fmla="*/ 11 w 46"/>
                  <a:gd name="T93" fmla="*/ 2 h 106"/>
                  <a:gd name="T94" fmla="*/ 17 w 46"/>
                  <a:gd name="T95" fmla="*/ 10 h 106"/>
                  <a:gd name="T96" fmla="*/ 15 w 46"/>
                  <a:gd name="T97" fmla="*/ 10 h 106"/>
                  <a:gd name="T98" fmla="*/ 15 w 46"/>
                  <a:gd name="T99" fmla="*/ 10 h 106"/>
                  <a:gd name="T100" fmla="*/ 13 w 46"/>
                  <a:gd name="T101" fmla="*/ 11 h 106"/>
                  <a:gd name="T102" fmla="*/ 15 w 46"/>
                  <a:gd name="T103" fmla="*/ 12 h 106"/>
                  <a:gd name="T104" fmla="*/ 13 w 46"/>
                  <a:gd name="T105" fmla="*/ 13 h 106"/>
                  <a:gd name="T106" fmla="*/ 11 w 46"/>
                  <a:gd name="T107" fmla="*/ 13 h 106"/>
                  <a:gd name="T108" fmla="*/ 8 w 46"/>
                  <a:gd name="T109" fmla="*/ 12 h 106"/>
                  <a:gd name="T110" fmla="*/ 6 w 46"/>
                  <a:gd name="T111" fmla="*/ 12 h 106"/>
                  <a:gd name="T112" fmla="*/ 4 w 46"/>
                  <a:gd name="T113" fmla="*/ 12 h 106"/>
                  <a:gd name="T114" fmla="*/ 2 w 46"/>
                  <a:gd name="T115" fmla="*/ 14 h 106"/>
                  <a:gd name="T116" fmla="*/ 4 w 46"/>
                  <a:gd name="T117" fmla="*/ 19 h 106"/>
                  <a:gd name="T118" fmla="*/ 0 w 46"/>
                  <a:gd name="T119" fmla="*/ 28 h 106"/>
                  <a:gd name="T120" fmla="*/ 2 w 46"/>
                  <a:gd name="T121" fmla="*/ 35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106"/>
                  <a:gd name="T185" fmla="*/ 46 w 4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106">
                    <a:moveTo>
                      <a:pt x="2" y="35"/>
                    </a:moveTo>
                    <a:lnTo>
                      <a:pt x="2" y="36"/>
                    </a:lnTo>
                    <a:lnTo>
                      <a:pt x="6" y="38"/>
                    </a:lnTo>
                    <a:lnTo>
                      <a:pt x="8" y="42"/>
                    </a:lnTo>
                    <a:lnTo>
                      <a:pt x="6" y="51"/>
                    </a:lnTo>
                    <a:lnTo>
                      <a:pt x="8" y="53"/>
                    </a:lnTo>
                    <a:lnTo>
                      <a:pt x="8" y="56"/>
                    </a:lnTo>
                    <a:lnTo>
                      <a:pt x="8" y="58"/>
                    </a:lnTo>
                    <a:lnTo>
                      <a:pt x="4" y="72"/>
                    </a:lnTo>
                    <a:lnTo>
                      <a:pt x="8" y="82"/>
                    </a:lnTo>
                    <a:lnTo>
                      <a:pt x="6" y="83"/>
                    </a:lnTo>
                    <a:lnTo>
                      <a:pt x="4" y="104"/>
                    </a:lnTo>
                    <a:lnTo>
                      <a:pt x="8" y="106"/>
                    </a:lnTo>
                    <a:lnTo>
                      <a:pt x="13" y="99"/>
                    </a:lnTo>
                    <a:lnTo>
                      <a:pt x="15" y="96"/>
                    </a:lnTo>
                    <a:lnTo>
                      <a:pt x="19" y="96"/>
                    </a:lnTo>
                    <a:lnTo>
                      <a:pt x="25" y="99"/>
                    </a:lnTo>
                    <a:lnTo>
                      <a:pt x="27" y="104"/>
                    </a:lnTo>
                    <a:lnTo>
                      <a:pt x="30" y="102"/>
                    </a:lnTo>
                    <a:lnTo>
                      <a:pt x="30" y="100"/>
                    </a:lnTo>
                    <a:lnTo>
                      <a:pt x="27" y="96"/>
                    </a:lnTo>
                    <a:lnTo>
                      <a:pt x="27" y="95"/>
                    </a:lnTo>
                    <a:lnTo>
                      <a:pt x="25" y="96"/>
                    </a:lnTo>
                    <a:lnTo>
                      <a:pt x="23" y="95"/>
                    </a:lnTo>
                    <a:lnTo>
                      <a:pt x="23" y="94"/>
                    </a:lnTo>
                    <a:lnTo>
                      <a:pt x="21" y="91"/>
                    </a:lnTo>
                    <a:lnTo>
                      <a:pt x="15" y="86"/>
                    </a:lnTo>
                    <a:lnTo>
                      <a:pt x="21" y="67"/>
                    </a:lnTo>
                    <a:lnTo>
                      <a:pt x="25" y="66"/>
                    </a:lnTo>
                    <a:lnTo>
                      <a:pt x="27" y="66"/>
                    </a:lnTo>
                    <a:lnTo>
                      <a:pt x="32" y="66"/>
                    </a:lnTo>
                    <a:lnTo>
                      <a:pt x="40" y="68"/>
                    </a:lnTo>
                    <a:lnTo>
                      <a:pt x="46" y="72"/>
                    </a:lnTo>
                    <a:lnTo>
                      <a:pt x="46" y="71"/>
                    </a:lnTo>
                    <a:lnTo>
                      <a:pt x="42" y="69"/>
                    </a:lnTo>
                    <a:lnTo>
                      <a:pt x="25" y="37"/>
                    </a:lnTo>
                    <a:lnTo>
                      <a:pt x="23" y="38"/>
                    </a:lnTo>
                    <a:lnTo>
                      <a:pt x="23" y="28"/>
                    </a:lnTo>
                    <a:lnTo>
                      <a:pt x="25" y="21"/>
                    </a:lnTo>
                    <a:lnTo>
                      <a:pt x="17" y="0"/>
                    </a:lnTo>
                    <a:lnTo>
                      <a:pt x="15" y="0"/>
                    </a:lnTo>
                    <a:lnTo>
                      <a:pt x="13" y="0"/>
                    </a:lnTo>
                    <a:lnTo>
                      <a:pt x="11" y="0"/>
                    </a:lnTo>
                    <a:lnTo>
                      <a:pt x="11" y="2"/>
                    </a:lnTo>
                    <a:lnTo>
                      <a:pt x="17" y="10"/>
                    </a:lnTo>
                    <a:lnTo>
                      <a:pt x="15" y="10"/>
                    </a:lnTo>
                    <a:lnTo>
                      <a:pt x="13" y="11"/>
                    </a:lnTo>
                    <a:lnTo>
                      <a:pt x="15" y="12"/>
                    </a:lnTo>
                    <a:lnTo>
                      <a:pt x="13" y="13"/>
                    </a:lnTo>
                    <a:lnTo>
                      <a:pt x="11" y="13"/>
                    </a:lnTo>
                    <a:lnTo>
                      <a:pt x="8" y="12"/>
                    </a:lnTo>
                    <a:lnTo>
                      <a:pt x="6" y="12"/>
                    </a:lnTo>
                    <a:lnTo>
                      <a:pt x="4" y="12"/>
                    </a:lnTo>
                    <a:lnTo>
                      <a:pt x="2" y="14"/>
                    </a:lnTo>
                    <a:lnTo>
                      <a:pt x="4" y="19"/>
                    </a:lnTo>
                    <a:lnTo>
                      <a:pt x="0" y="28"/>
                    </a:lnTo>
                    <a:lnTo>
                      <a:pt x="2" y="3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7" name="Rectangle 988"/>
              <p:cNvSpPr>
                <a:spLocks noChangeArrowheads="1"/>
              </p:cNvSpPr>
              <p:nvPr/>
            </p:nvSpPr>
            <p:spPr bwMode="auto">
              <a:xfrm>
                <a:off x="7170" y="3363"/>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8" name="Freeform 989"/>
              <p:cNvSpPr>
                <a:spLocks/>
              </p:cNvSpPr>
              <p:nvPr/>
            </p:nvSpPr>
            <p:spPr bwMode="auto">
              <a:xfrm>
                <a:off x="7149" y="3357"/>
                <a:ext cx="7" cy="1"/>
              </a:xfrm>
              <a:custGeom>
                <a:avLst/>
                <a:gdLst>
                  <a:gd name="T0" fmla="*/ 0 w 7"/>
                  <a:gd name="T1" fmla="*/ 0 h 1"/>
                  <a:gd name="T2" fmla="*/ 0 w 7"/>
                  <a:gd name="T3" fmla="*/ 1 h 1"/>
                  <a:gd name="T4" fmla="*/ 2 w 7"/>
                  <a:gd name="T5" fmla="*/ 1 h 1"/>
                  <a:gd name="T6" fmla="*/ 7 w 7"/>
                  <a:gd name="T7" fmla="*/ 1 h 1"/>
                  <a:gd name="T8" fmla="*/ 7 w 7"/>
                  <a:gd name="T9" fmla="*/ 0 h 1"/>
                  <a:gd name="T10" fmla="*/ 2 w 7"/>
                  <a:gd name="T11" fmla="*/ 1 h 1"/>
                  <a:gd name="T12" fmla="*/ 0 w 7"/>
                  <a:gd name="T13" fmla="*/ 0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0" y="0"/>
                    </a:moveTo>
                    <a:lnTo>
                      <a:pt x="0" y="1"/>
                    </a:lnTo>
                    <a:lnTo>
                      <a:pt x="2" y="1"/>
                    </a:lnTo>
                    <a:lnTo>
                      <a:pt x="7" y="1"/>
                    </a:lnTo>
                    <a:lnTo>
                      <a:pt x="7" y="0"/>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9" name="Freeform 990"/>
              <p:cNvSpPr>
                <a:spLocks/>
              </p:cNvSpPr>
              <p:nvPr/>
            </p:nvSpPr>
            <p:spPr bwMode="auto">
              <a:xfrm>
                <a:off x="7170" y="3363"/>
                <a:ext cx="3" cy="2"/>
              </a:xfrm>
              <a:custGeom>
                <a:avLst/>
                <a:gdLst>
                  <a:gd name="T0" fmla="*/ 0 w 3"/>
                  <a:gd name="T1" fmla="*/ 1 h 2"/>
                  <a:gd name="T2" fmla="*/ 3 w 3"/>
                  <a:gd name="T3" fmla="*/ 2 h 2"/>
                  <a:gd name="T4" fmla="*/ 3 w 3"/>
                  <a:gd name="T5" fmla="*/ 2 h 2"/>
                  <a:gd name="T6" fmla="*/ 3 w 3"/>
                  <a:gd name="T7" fmla="*/ 1 h 2"/>
                  <a:gd name="T8" fmla="*/ 3 w 3"/>
                  <a:gd name="T9" fmla="*/ 1 h 2"/>
                  <a:gd name="T10" fmla="*/ 0 w 3"/>
                  <a:gd name="T11" fmla="*/ 1 h 2"/>
                  <a:gd name="T12" fmla="*/ 0 w 3"/>
                  <a:gd name="T13" fmla="*/ 0 h 2"/>
                  <a:gd name="T14" fmla="*/ 0 w 3"/>
                  <a:gd name="T15" fmla="*/ 1 h 2"/>
                  <a:gd name="T16" fmla="*/ 0 w 3"/>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1"/>
                    </a:moveTo>
                    <a:lnTo>
                      <a:pt x="3" y="2"/>
                    </a:lnTo>
                    <a:lnTo>
                      <a:pt x="3" y="1"/>
                    </a:lnTo>
                    <a:lnTo>
                      <a:pt x="0"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0" name="Freeform 991"/>
              <p:cNvSpPr>
                <a:spLocks/>
              </p:cNvSpPr>
              <p:nvPr/>
            </p:nvSpPr>
            <p:spPr bwMode="auto">
              <a:xfrm>
                <a:off x="7168" y="3367"/>
                <a:ext cx="5" cy="3"/>
              </a:xfrm>
              <a:custGeom>
                <a:avLst/>
                <a:gdLst>
                  <a:gd name="T0" fmla="*/ 2 w 5"/>
                  <a:gd name="T1" fmla="*/ 1 h 3"/>
                  <a:gd name="T2" fmla="*/ 0 w 5"/>
                  <a:gd name="T3" fmla="*/ 0 h 3"/>
                  <a:gd name="T4" fmla="*/ 0 w 5"/>
                  <a:gd name="T5" fmla="*/ 0 h 3"/>
                  <a:gd name="T6" fmla="*/ 0 w 5"/>
                  <a:gd name="T7" fmla="*/ 0 h 3"/>
                  <a:gd name="T8" fmla="*/ 0 w 5"/>
                  <a:gd name="T9" fmla="*/ 0 h 3"/>
                  <a:gd name="T10" fmla="*/ 2 w 5"/>
                  <a:gd name="T11" fmla="*/ 3 h 3"/>
                  <a:gd name="T12" fmla="*/ 5 w 5"/>
                  <a:gd name="T13" fmla="*/ 3 h 3"/>
                  <a:gd name="T14" fmla="*/ 2 w 5"/>
                  <a:gd name="T15" fmla="*/ 1 h 3"/>
                  <a:gd name="T16" fmla="*/ 2 w 5"/>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2" y="1"/>
                    </a:moveTo>
                    <a:lnTo>
                      <a:pt x="0" y="0"/>
                    </a:lnTo>
                    <a:lnTo>
                      <a:pt x="2" y="3"/>
                    </a:lnTo>
                    <a:lnTo>
                      <a:pt x="5" y="3"/>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1" name="Freeform 992"/>
              <p:cNvSpPr>
                <a:spLocks/>
              </p:cNvSpPr>
              <p:nvPr/>
            </p:nvSpPr>
            <p:spPr bwMode="auto">
              <a:xfrm>
                <a:off x="10978" y="3238"/>
                <a:ext cx="90" cy="45"/>
              </a:xfrm>
              <a:custGeom>
                <a:avLst/>
                <a:gdLst>
                  <a:gd name="T0" fmla="*/ 4 w 90"/>
                  <a:gd name="T1" fmla="*/ 31 h 45"/>
                  <a:gd name="T2" fmla="*/ 0 w 90"/>
                  <a:gd name="T3" fmla="*/ 36 h 45"/>
                  <a:gd name="T4" fmla="*/ 4 w 90"/>
                  <a:gd name="T5" fmla="*/ 44 h 45"/>
                  <a:gd name="T6" fmla="*/ 6 w 90"/>
                  <a:gd name="T7" fmla="*/ 45 h 45"/>
                  <a:gd name="T8" fmla="*/ 10 w 90"/>
                  <a:gd name="T9" fmla="*/ 42 h 45"/>
                  <a:gd name="T10" fmla="*/ 19 w 90"/>
                  <a:gd name="T11" fmla="*/ 41 h 45"/>
                  <a:gd name="T12" fmla="*/ 16 w 90"/>
                  <a:gd name="T13" fmla="*/ 38 h 45"/>
                  <a:gd name="T14" fmla="*/ 8 w 90"/>
                  <a:gd name="T15" fmla="*/ 34 h 45"/>
                  <a:gd name="T16" fmla="*/ 14 w 90"/>
                  <a:gd name="T17" fmla="*/ 33 h 45"/>
                  <a:gd name="T18" fmla="*/ 21 w 90"/>
                  <a:gd name="T19" fmla="*/ 34 h 45"/>
                  <a:gd name="T20" fmla="*/ 27 w 90"/>
                  <a:gd name="T21" fmla="*/ 32 h 45"/>
                  <a:gd name="T22" fmla="*/ 50 w 90"/>
                  <a:gd name="T23" fmla="*/ 39 h 45"/>
                  <a:gd name="T24" fmla="*/ 54 w 90"/>
                  <a:gd name="T25" fmla="*/ 36 h 45"/>
                  <a:gd name="T26" fmla="*/ 65 w 90"/>
                  <a:gd name="T27" fmla="*/ 29 h 45"/>
                  <a:gd name="T28" fmla="*/ 73 w 90"/>
                  <a:gd name="T29" fmla="*/ 29 h 45"/>
                  <a:gd name="T30" fmla="*/ 78 w 90"/>
                  <a:gd name="T31" fmla="*/ 28 h 45"/>
                  <a:gd name="T32" fmla="*/ 88 w 90"/>
                  <a:gd name="T33" fmla="*/ 24 h 45"/>
                  <a:gd name="T34" fmla="*/ 86 w 90"/>
                  <a:gd name="T35" fmla="*/ 24 h 45"/>
                  <a:gd name="T36" fmla="*/ 82 w 90"/>
                  <a:gd name="T37" fmla="*/ 22 h 45"/>
                  <a:gd name="T38" fmla="*/ 78 w 90"/>
                  <a:gd name="T39" fmla="*/ 19 h 45"/>
                  <a:gd name="T40" fmla="*/ 82 w 90"/>
                  <a:gd name="T41" fmla="*/ 14 h 45"/>
                  <a:gd name="T42" fmla="*/ 73 w 90"/>
                  <a:gd name="T43" fmla="*/ 17 h 45"/>
                  <a:gd name="T44" fmla="*/ 67 w 90"/>
                  <a:gd name="T45" fmla="*/ 17 h 45"/>
                  <a:gd name="T46" fmla="*/ 61 w 90"/>
                  <a:gd name="T47" fmla="*/ 15 h 45"/>
                  <a:gd name="T48" fmla="*/ 33 w 90"/>
                  <a:gd name="T49" fmla="*/ 3 h 45"/>
                  <a:gd name="T50" fmla="*/ 31 w 90"/>
                  <a:gd name="T51" fmla="*/ 0 h 45"/>
                  <a:gd name="T52" fmla="*/ 27 w 90"/>
                  <a:gd name="T53" fmla="*/ 3 h 45"/>
                  <a:gd name="T54" fmla="*/ 29 w 90"/>
                  <a:gd name="T55" fmla="*/ 8 h 45"/>
                  <a:gd name="T56" fmla="*/ 23 w 90"/>
                  <a:gd name="T57" fmla="*/ 20 h 45"/>
                  <a:gd name="T58" fmla="*/ 23 w 90"/>
                  <a:gd name="T59" fmla="*/ 25 h 45"/>
                  <a:gd name="T60" fmla="*/ 10 w 90"/>
                  <a:gd name="T61" fmla="*/ 24 h 45"/>
                  <a:gd name="T62" fmla="*/ 10 w 90"/>
                  <a:gd name="T63" fmla="*/ 26 h 45"/>
                  <a:gd name="T64" fmla="*/ 6 w 90"/>
                  <a:gd name="T65" fmla="*/ 3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6" y="30"/>
                    </a:moveTo>
                    <a:lnTo>
                      <a:pt x="4" y="31"/>
                    </a:lnTo>
                    <a:lnTo>
                      <a:pt x="2" y="32"/>
                    </a:lnTo>
                    <a:lnTo>
                      <a:pt x="0" y="36"/>
                    </a:lnTo>
                    <a:lnTo>
                      <a:pt x="6" y="39"/>
                    </a:lnTo>
                    <a:lnTo>
                      <a:pt x="4" y="44"/>
                    </a:lnTo>
                    <a:lnTo>
                      <a:pt x="4" y="45"/>
                    </a:lnTo>
                    <a:lnTo>
                      <a:pt x="6" y="45"/>
                    </a:lnTo>
                    <a:lnTo>
                      <a:pt x="10" y="44"/>
                    </a:lnTo>
                    <a:lnTo>
                      <a:pt x="10" y="42"/>
                    </a:lnTo>
                    <a:lnTo>
                      <a:pt x="14" y="41"/>
                    </a:lnTo>
                    <a:lnTo>
                      <a:pt x="19" y="41"/>
                    </a:lnTo>
                    <a:lnTo>
                      <a:pt x="21" y="40"/>
                    </a:lnTo>
                    <a:lnTo>
                      <a:pt x="16" y="38"/>
                    </a:lnTo>
                    <a:lnTo>
                      <a:pt x="10" y="37"/>
                    </a:lnTo>
                    <a:lnTo>
                      <a:pt x="8" y="34"/>
                    </a:lnTo>
                    <a:lnTo>
                      <a:pt x="10" y="33"/>
                    </a:lnTo>
                    <a:lnTo>
                      <a:pt x="14" y="33"/>
                    </a:lnTo>
                    <a:lnTo>
                      <a:pt x="19" y="34"/>
                    </a:lnTo>
                    <a:lnTo>
                      <a:pt x="21" y="34"/>
                    </a:lnTo>
                    <a:lnTo>
                      <a:pt x="23" y="33"/>
                    </a:lnTo>
                    <a:lnTo>
                      <a:pt x="27" y="32"/>
                    </a:lnTo>
                    <a:lnTo>
                      <a:pt x="31" y="32"/>
                    </a:lnTo>
                    <a:lnTo>
                      <a:pt x="50" y="39"/>
                    </a:lnTo>
                    <a:lnTo>
                      <a:pt x="52" y="38"/>
                    </a:lnTo>
                    <a:lnTo>
                      <a:pt x="54" y="36"/>
                    </a:lnTo>
                    <a:lnTo>
                      <a:pt x="61" y="30"/>
                    </a:lnTo>
                    <a:lnTo>
                      <a:pt x="65" y="29"/>
                    </a:lnTo>
                    <a:lnTo>
                      <a:pt x="69" y="28"/>
                    </a:lnTo>
                    <a:lnTo>
                      <a:pt x="73" y="29"/>
                    </a:lnTo>
                    <a:lnTo>
                      <a:pt x="75" y="28"/>
                    </a:lnTo>
                    <a:lnTo>
                      <a:pt x="78" y="28"/>
                    </a:lnTo>
                    <a:lnTo>
                      <a:pt x="80" y="28"/>
                    </a:lnTo>
                    <a:lnTo>
                      <a:pt x="88" y="24"/>
                    </a:lnTo>
                    <a:lnTo>
                      <a:pt x="90" y="23"/>
                    </a:lnTo>
                    <a:lnTo>
                      <a:pt x="86" y="24"/>
                    </a:lnTo>
                    <a:lnTo>
                      <a:pt x="82" y="24"/>
                    </a:lnTo>
                    <a:lnTo>
                      <a:pt x="82" y="22"/>
                    </a:lnTo>
                    <a:lnTo>
                      <a:pt x="80" y="21"/>
                    </a:lnTo>
                    <a:lnTo>
                      <a:pt x="78" y="19"/>
                    </a:lnTo>
                    <a:lnTo>
                      <a:pt x="82" y="14"/>
                    </a:lnTo>
                    <a:lnTo>
                      <a:pt x="78" y="16"/>
                    </a:lnTo>
                    <a:lnTo>
                      <a:pt x="73" y="17"/>
                    </a:lnTo>
                    <a:lnTo>
                      <a:pt x="71" y="17"/>
                    </a:lnTo>
                    <a:lnTo>
                      <a:pt x="67" y="17"/>
                    </a:lnTo>
                    <a:lnTo>
                      <a:pt x="67" y="16"/>
                    </a:lnTo>
                    <a:lnTo>
                      <a:pt x="61" y="15"/>
                    </a:lnTo>
                    <a:lnTo>
                      <a:pt x="48" y="11"/>
                    </a:lnTo>
                    <a:lnTo>
                      <a:pt x="33" y="3"/>
                    </a:lnTo>
                    <a:lnTo>
                      <a:pt x="33" y="1"/>
                    </a:lnTo>
                    <a:lnTo>
                      <a:pt x="31" y="0"/>
                    </a:lnTo>
                    <a:lnTo>
                      <a:pt x="29" y="0"/>
                    </a:lnTo>
                    <a:lnTo>
                      <a:pt x="27" y="3"/>
                    </a:lnTo>
                    <a:lnTo>
                      <a:pt x="27" y="4"/>
                    </a:lnTo>
                    <a:lnTo>
                      <a:pt x="29" y="8"/>
                    </a:lnTo>
                    <a:lnTo>
                      <a:pt x="25" y="19"/>
                    </a:lnTo>
                    <a:lnTo>
                      <a:pt x="23" y="20"/>
                    </a:lnTo>
                    <a:lnTo>
                      <a:pt x="25" y="23"/>
                    </a:lnTo>
                    <a:lnTo>
                      <a:pt x="23" y="25"/>
                    </a:lnTo>
                    <a:lnTo>
                      <a:pt x="16" y="25"/>
                    </a:lnTo>
                    <a:lnTo>
                      <a:pt x="10" y="24"/>
                    </a:lnTo>
                    <a:lnTo>
                      <a:pt x="8" y="25"/>
                    </a:lnTo>
                    <a:lnTo>
                      <a:pt x="10" y="26"/>
                    </a:lnTo>
                    <a:lnTo>
                      <a:pt x="10" y="29"/>
                    </a:lnTo>
                    <a:lnTo>
                      <a:pt x="6" y="3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2" name="Freeform 993"/>
              <p:cNvSpPr>
                <a:spLocks/>
              </p:cNvSpPr>
              <p:nvPr/>
            </p:nvSpPr>
            <p:spPr bwMode="auto">
              <a:xfrm>
                <a:off x="7145" y="3357"/>
                <a:ext cx="2" cy="1"/>
              </a:xfrm>
              <a:custGeom>
                <a:avLst/>
                <a:gdLst>
                  <a:gd name="T0" fmla="*/ 2 w 2"/>
                  <a:gd name="T1" fmla="*/ 0 h 1"/>
                  <a:gd name="T2" fmla="*/ 0 w 2"/>
                  <a:gd name="T3" fmla="*/ 1 h 1"/>
                  <a:gd name="T4" fmla="*/ 0 w 2"/>
                  <a:gd name="T5" fmla="*/ 1 h 1"/>
                  <a:gd name="T6" fmla="*/ 2 w 2"/>
                  <a:gd name="T7" fmla="*/ 1 h 1"/>
                  <a:gd name="T8" fmla="*/ 2 w 2"/>
                  <a:gd name="T9" fmla="*/ 1 h 1"/>
                  <a:gd name="T10" fmla="*/ 2 w 2"/>
                  <a:gd name="T11" fmla="*/ 1 h 1"/>
                  <a:gd name="T12" fmla="*/ 2 w 2"/>
                  <a:gd name="T13" fmla="*/ 1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1"/>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3" name="Freeform 994"/>
              <p:cNvSpPr>
                <a:spLocks/>
              </p:cNvSpPr>
              <p:nvPr/>
            </p:nvSpPr>
            <p:spPr bwMode="auto">
              <a:xfrm>
                <a:off x="6577" y="3099"/>
                <a:ext cx="2" cy="4"/>
              </a:xfrm>
              <a:custGeom>
                <a:avLst/>
                <a:gdLst>
                  <a:gd name="T0" fmla="*/ 2 w 2"/>
                  <a:gd name="T1" fmla="*/ 0 h 4"/>
                  <a:gd name="T2" fmla="*/ 0 w 2"/>
                  <a:gd name="T3" fmla="*/ 0 h 4"/>
                  <a:gd name="T4" fmla="*/ 0 w 2"/>
                  <a:gd name="T5" fmla="*/ 1 h 4"/>
                  <a:gd name="T6" fmla="*/ 0 w 2"/>
                  <a:gd name="T7" fmla="*/ 1 h 4"/>
                  <a:gd name="T8" fmla="*/ 0 w 2"/>
                  <a:gd name="T9" fmla="*/ 4 h 4"/>
                  <a:gd name="T10" fmla="*/ 0 w 2"/>
                  <a:gd name="T11" fmla="*/ 4 h 4"/>
                  <a:gd name="T12" fmla="*/ 2 w 2"/>
                  <a:gd name="T13" fmla="*/ 2 h 4"/>
                  <a:gd name="T14" fmla="*/ 2 w 2"/>
                  <a:gd name="T15" fmla="*/ 1 h 4"/>
                  <a:gd name="T16" fmla="*/ 2 w 2"/>
                  <a:gd name="T17" fmla="*/ 1 h 4"/>
                  <a:gd name="T18" fmla="*/ 2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1"/>
                    </a:lnTo>
                    <a:lnTo>
                      <a:pt x="0" y="4"/>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4" name="Freeform 995"/>
              <p:cNvSpPr>
                <a:spLocks/>
              </p:cNvSpPr>
              <p:nvPr/>
            </p:nvSpPr>
            <p:spPr bwMode="auto">
              <a:xfrm>
                <a:off x="6583" y="3471"/>
                <a:ext cx="6" cy="2"/>
              </a:xfrm>
              <a:custGeom>
                <a:avLst/>
                <a:gdLst>
                  <a:gd name="T0" fmla="*/ 0 w 6"/>
                  <a:gd name="T1" fmla="*/ 0 h 2"/>
                  <a:gd name="T2" fmla="*/ 0 w 6"/>
                  <a:gd name="T3" fmla="*/ 0 h 2"/>
                  <a:gd name="T4" fmla="*/ 0 w 6"/>
                  <a:gd name="T5" fmla="*/ 0 h 2"/>
                  <a:gd name="T6" fmla="*/ 0 w 6"/>
                  <a:gd name="T7" fmla="*/ 0 h 2"/>
                  <a:gd name="T8" fmla="*/ 0 w 6"/>
                  <a:gd name="T9" fmla="*/ 1 h 2"/>
                  <a:gd name="T10" fmla="*/ 2 w 6"/>
                  <a:gd name="T11" fmla="*/ 2 h 2"/>
                  <a:gd name="T12" fmla="*/ 6 w 6"/>
                  <a:gd name="T13" fmla="*/ 2 h 2"/>
                  <a:gd name="T14" fmla="*/ 6 w 6"/>
                  <a:gd name="T15" fmla="*/ 2 h 2"/>
                  <a:gd name="T16" fmla="*/ 2 w 6"/>
                  <a:gd name="T17" fmla="*/ 0 h 2"/>
                  <a:gd name="T18" fmla="*/ 0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0" y="0"/>
                    </a:moveTo>
                    <a:lnTo>
                      <a:pt x="0" y="0"/>
                    </a:lnTo>
                    <a:lnTo>
                      <a:pt x="0" y="1"/>
                    </a:lnTo>
                    <a:lnTo>
                      <a:pt x="2" y="2"/>
                    </a:lnTo>
                    <a:lnTo>
                      <a:pt x="6"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5" name="Freeform 996"/>
              <p:cNvSpPr>
                <a:spLocks/>
              </p:cNvSpPr>
              <p:nvPr/>
            </p:nvSpPr>
            <p:spPr bwMode="auto">
              <a:xfrm>
                <a:off x="6600" y="3477"/>
                <a:ext cx="2" cy="1"/>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2 w 2"/>
                  <a:gd name="T15" fmla="*/ 1 h 1"/>
                  <a:gd name="T16" fmla="*/ 2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lnTo>
                      <a:pt x="0" y="0"/>
                    </a:ln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6" name="Freeform 997"/>
              <p:cNvSpPr>
                <a:spLocks/>
              </p:cNvSpPr>
              <p:nvPr/>
            </p:nvSpPr>
            <p:spPr bwMode="auto">
              <a:xfrm>
                <a:off x="6596" y="3475"/>
                <a:ext cx="8" cy="1"/>
              </a:xfrm>
              <a:custGeom>
                <a:avLst/>
                <a:gdLst>
                  <a:gd name="T0" fmla="*/ 0 w 8"/>
                  <a:gd name="T1" fmla="*/ 0 h 1"/>
                  <a:gd name="T2" fmla="*/ 0 w 8"/>
                  <a:gd name="T3" fmla="*/ 0 h 1"/>
                  <a:gd name="T4" fmla="*/ 0 w 8"/>
                  <a:gd name="T5" fmla="*/ 0 h 1"/>
                  <a:gd name="T6" fmla="*/ 0 w 8"/>
                  <a:gd name="T7" fmla="*/ 0 h 1"/>
                  <a:gd name="T8" fmla="*/ 0 w 8"/>
                  <a:gd name="T9" fmla="*/ 0 h 1"/>
                  <a:gd name="T10" fmla="*/ 0 w 8"/>
                  <a:gd name="T11" fmla="*/ 1 h 1"/>
                  <a:gd name="T12" fmla="*/ 2 w 8"/>
                  <a:gd name="T13" fmla="*/ 0 h 1"/>
                  <a:gd name="T14" fmla="*/ 6 w 8"/>
                  <a:gd name="T15" fmla="*/ 1 h 1"/>
                  <a:gd name="T16" fmla="*/ 8 w 8"/>
                  <a:gd name="T17" fmla="*/ 1 h 1"/>
                  <a:gd name="T18" fmla="*/ 8 w 8"/>
                  <a:gd name="T19" fmla="*/ 0 h 1"/>
                  <a:gd name="T20" fmla="*/ 8 w 8"/>
                  <a:gd name="T21" fmla="*/ 0 h 1"/>
                  <a:gd name="T22" fmla="*/ 0 w 8"/>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
                  <a:gd name="T38" fmla="*/ 8 w 8"/>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
                    <a:moveTo>
                      <a:pt x="0" y="0"/>
                    </a:moveTo>
                    <a:lnTo>
                      <a:pt x="0" y="0"/>
                    </a:lnTo>
                    <a:lnTo>
                      <a:pt x="0" y="1"/>
                    </a:lnTo>
                    <a:lnTo>
                      <a:pt x="2" y="0"/>
                    </a:lnTo>
                    <a:lnTo>
                      <a:pt x="6" y="1"/>
                    </a:lnTo>
                    <a:lnTo>
                      <a:pt x="8" y="1"/>
                    </a:lnTo>
                    <a:lnTo>
                      <a:pt x="8"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7" name="Freeform 998"/>
              <p:cNvSpPr>
                <a:spLocks/>
              </p:cNvSpPr>
              <p:nvPr/>
            </p:nvSpPr>
            <p:spPr bwMode="auto">
              <a:xfrm>
                <a:off x="6943" y="3099"/>
                <a:ext cx="25" cy="23"/>
              </a:xfrm>
              <a:custGeom>
                <a:avLst/>
                <a:gdLst>
                  <a:gd name="T0" fmla="*/ 11 w 25"/>
                  <a:gd name="T1" fmla="*/ 10 h 23"/>
                  <a:gd name="T2" fmla="*/ 11 w 25"/>
                  <a:gd name="T3" fmla="*/ 11 h 23"/>
                  <a:gd name="T4" fmla="*/ 8 w 25"/>
                  <a:gd name="T5" fmla="*/ 14 h 23"/>
                  <a:gd name="T6" fmla="*/ 13 w 25"/>
                  <a:gd name="T7" fmla="*/ 16 h 23"/>
                  <a:gd name="T8" fmla="*/ 17 w 25"/>
                  <a:gd name="T9" fmla="*/ 16 h 23"/>
                  <a:gd name="T10" fmla="*/ 19 w 25"/>
                  <a:gd name="T11" fmla="*/ 19 h 23"/>
                  <a:gd name="T12" fmla="*/ 21 w 25"/>
                  <a:gd name="T13" fmla="*/ 19 h 23"/>
                  <a:gd name="T14" fmla="*/ 25 w 25"/>
                  <a:gd name="T15" fmla="*/ 23 h 23"/>
                  <a:gd name="T16" fmla="*/ 25 w 25"/>
                  <a:gd name="T17" fmla="*/ 20 h 23"/>
                  <a:gd name="T18" fmla="*/ 25 w 25"/>
                  <a:gd name="T19" fmla="*/ 19 h 23"/>
                  <a:gd name="T20" fmla="*/ 23 w 25"/>
                  <a:gd name="T21" fmla="*/ 19 h 23"/>
                  <a:gd name="T22" fmla="*/ 25 w 25"/>
                  <a:gd name="T23" fmla="*/ 17 h 23"/>
                  <a:gd name="T24" fmla="*/ 25 w 25"/>
                  <a:gd name="T25" fmla="*/ 16 h 23"/>
                  <a:gd name="T26" fmla="*/ 23 w 25"/>
                  <a:gd name="T27" fmla="*/ 15 h 23"/>
                  <a:gd name="T28" fmla="*/ 23 w 25"/>
                  <a:gd name="T29" fmla="*/ 15 h 23"/>
                  <a:gd name="T30" fmla="*/ 21 w 25"/>
                  <a:gd name="T31" fmla="*/ 14 h 23"/>
                  <a:gd name="T32" fmla="*/ 19 w 25"/>
                  <a:gd name="T33" fmla="*/ 12 h 23"/>
                  <a:gd name="T34" fmla="*/ 17 w 25"/>
                  <a:gd name="T35" fmla="*/ 10 h 23"/>
                  <a:gd name="T36" fmla="*/ 19 w 25"/>
                  <a:gd name="T37" fmla="*/ 9 h 23"/>
                  <a:gd name="T38" fmla="*/ 17 w 25"/>
                  <a:gd name="T39" fmla="*/ 9 h 23"/>
                  <a:gd name="T40" fmla="*/ 19 w 25"/>
                  <a:gd name="T41" fmla="*/ 9 h 23"/>
                  <a:gd name="T42" fmla="*/ 19 w 25"/>
                  <a:gd name="T43" fmla="*/ 8 h 23"/>
                  <a:gd name="T44" fmla="*/ 15 w 25"/>
                  <a:gd name="T45" fmla="*/ 4 h 23"/>
                  <a:gd name="T46" fmla="*/ 8 w 25"/>
                  <a:gd name="T47" fmla="*/ 4 h 23"/>
                  <a:gd name="T48" fmla="*/ 11 w 25"/>
                  <a:gd name="T49" fmla="*/ 2 h 23"/>
                  <a:gd name="T50" fmla="*/ 8 w 25"/>
                  <a:gd name="T51" fmla="*/ 0 h 23"/>
                  <a:gd name="T52" fmla="*/ 4 w 25"/>
                  <a:gd name="T53" fmla="*/ 1 h 23"/>
                  <a:gd name="T54" fmla="*/ 2 w 25"/>
                  <a:gd name="T55" fmla="*/ 0 h 23"/>
                  <a:gd name="T56" fmla="*/ 2 w 25"/>
                  <a:gd name="T57" fmla="*/ 1 h 23"/>
                  <a:gd name="T58" fmla="*/ 0 w 25"/>
                  <a:gd name="T59" fmla="*/ 4 h 23"/>
                  <a:gd name="T60" fmla="*/ 2 w 25"/>
                  <a:gd name="T61" fmla="*/ 6 h 23"/>
                  <a:gd name="T62" fmla="*/ 6 w 25"/>
                  <a:gd name="T63" fmla="*/ 4 h 23"/>
                  <a:gd name="T64" fmla="*/ 6 w 25"/>
                  <a:gd name="T65" fmla="*/ 3 h 23"/>
                  <a:gd name="T66" fmla="*/ 6 w 25"/>
                  <a:gd name="T67" fmla="*/ 9 h 23"/>
                  <a:gd name="T68" fmla="*/ 6 w 25"/>
                  <a:gd name="T69" fmla="*/ 10 h 23"/>
                  <a:gd name="T70" fmla="*/ 11 w 25"/>
                  <a:gd name="T71" fmla="*/ 10 h 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23"/>
                  <a:gd name="T110" fmla="*/ 25 w 25"/>
                  <a:gd name="T111" fmla="*/ 23 h 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23">
                    <a:moveTo>
                      <a:pt x="11" y="10"/>
                    </a:moveTo>
                    <a:lnTo>
                      <a:pt x="11" y="10"/>
                    </a:lnTo>
                    <a:lnTo>
                      <a:pt x="13" y="11"/>
                    </a:lnTo>
                    <a:lnTo>
                      <a:pt x="11" y="11"/>
                    </a:lnTo>
                    <a:lnTo>
                      <a:pt x="11" y="14"/>
                    </a:lnTo>
                    <a:lnTo>
                      <a:pt x="8" y="14"/>
                    </a:lnTo>
                    <a:lnTo>
                      <a:pt x="11" y="15"/>
                    </a:lnTo>
                    <a:lnTo>
                      <a:pt x="13" y="16"/>
                    </a:lnTo>
                    <a:lnTo>
                      <a:pt x="13" y="15"/>
                    </a:lnTo>
                    <a:lnTo>
                      <a:pt x="17" y="16"/>
                    </a:lnTo>
                    <a:lnTo>
                      <a:pt x="17" y="17"/>
                    </a:lnTo>
                    <a:lnTo>
                      <a:pt x="19" y="19"/>
                    </a:lnTo>
                    <a:lnTo>
                      <a:pt x="21" y="19"/>
                    </a:lnTo>
                    <a:lnTo>
                      <a:pt x="21" y="23"/>
                    </a:lnTo>
                    <a:lnTo>
                      <a:pt x="25" y="23"/>
                    </a:lnTo>
                    <a:lnTo>
                      <a:pt x="25" y="20"/>
                    </a:lnTo>
                    <a:lnTo>
                      <a:pt x="25" y="19"/>
                    </a:lnTo>
                    <a:lnTo>
                      <a:pt x="23" y="19"/>
                    </a:lnTo>
                    <a:lnTo>
                      <a:pt x="25" y="17"/>
                    </a:lnTo>
                    <a:lnTo>
                      <a:pt x="25" y="16"/>
                    </a:lnTo>
                    <a:lnTo>
                      <a:pt x="23" y="16"/>
                    </a:lnTo>
                    <a:lnTo>
                      <a:pt x="23" y="15"/>
                    </a:lnTo>
                    <a:lnTo>
                      <a:pt x="21" y="14"/>
                    </a:lnTo>
                    <a:lnTo>
                      <a:pt x="19" y="14"/>
                    </a:lnTo>
                    <a:lnTo>
                      <a:pt x="19" y="12"/>
                    </a:lnTo>
                    <a:lnTo>
                      <a:pt x="17" y="11"/>
                    </a:lnTo>
                    <a:lnTo>
                      <a:pt x="17" y="10"/>
                    </a:lnTo>
                    <a:lnTo>
                      <a:pt x="23" y="12"/>
                    </a:lnTo>
                    <a:lnTo>
                      <a:pt x="19" y="9"/>
                    </a:lnTo>
                    <a:lnTo>
                      <a:pt x="19" y="10"/>
                    </a:lnTo>
                    <a:lnTo>
                      <a:pt x="17" y="9"/>
                    </a:lnTo>
                    <a:lnTo>
                      <a:pt x="19" y="9"/>
                    </a:lnTo>
                    <a:lnTo>
                      <a:pt x="19" y="8"/>
                    </a:lnTo>
                    <a:lnTo>
                      <a:pt x="15" y="6"/>
                    </a:lnTo>
                    <a:lnTo>
                      <a:pt x="15" y="4"/>
                    </a:lnTo>
                    <a:lnTo>
                      <a:pt x="13" y="4"/>
                    </a:lnTo>
                    <a:lnTo>
                      <a:pt x="8" y="4"/>
                    </a:lnTo>
                    <a:lnTo>
                      <a:pt x="8" y="3"/>
                    </a:lnTo>
                    <a:lnTo>
                      <a:pt x="11" y="2"/>
                    </a:lnTo>
                    <a:lnTo>
                      <a:pt x="11" y="1"/>
                    </a:lnTo>
                    <a:lnTo>
                      <a:pt x="8" y="0"/>
                    </a:lnTo>
                    <a:lnTo>
                      <a:pt x="6" y="0"/>
                    </a:lnTo>
                    <a:lnTo>
                      <a:pt x="4" y="1"/>
                    </a:lnTo>
                    <a:lnTo>
                      <a:pt x="4" y="0"/>
                    </a:lnTo>
                    <a:lnTo>
                      <a:pt x="2" y="0"/>
                    </a:lnTo>
                    <a:lnTo>
                      <a:pt x="2" y="1"/>
                    </a:lnTo>
                    <a:lnTo>
                      <a:pt x="4" y="2"/>
                    </a:lnTo>
                    <a:lnTo>
                      <a:pt x="0" y="4"/>
                    </a:lnTo>
                    <a:lnTo>
                      <a:pt x="0" y="6"/>
                    </a:lnTo>
                    <a:lnTo>
                      <a:pt x="2" y="6"/>
                    </a:lnTo>
                    <a:lnTo>
                      <a:pt x="4" y="4"/>
                    </a:lnTo>
                    <a:lnTo>
                      <a:pt x="6" y="4"/>
                    </a:lnTo>
                    <a:lnTo>
                      <a:pt x="6" y="2"/>
                    </a:lnTo>
                    <a:lnTo>
                      <a:pt x="6" y="3"/>
                    </a:lnTo>
                    <a:lnTo>
                      <a:pt x="8" y="8"/>
                    </a:lnTo>
                    <a:lnTo>
                      <a:pt x="6" y="9"/>
                    </a:lnTo>
                    <a:lnTo>
                      <a:pt x="4" y="10"/>
                    </a:lnTo>
                    <a:lnTo>
                      <a:pt x="6" y="10"/>
                    </a:lnTo>
                    <a:lnTo>
                      <a:pt x="8" y="10"/>
                    </a:lnTo>
                    <a:lnTo>
                      <a:pt x="11"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8" name="Rectangle 999"/>
              <p:cNvSpPr>
                <a:spLocks noChangeArrowheads="1"/>
              </p:cNvSpPr>
              <p:nvPr/>
            </p:nvSpPr>
            <p:spPr bwMode="auto">
              <a:xfrm>
                <a:off x="6543" y="3113"/>
                <a:ext cx="2"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9" name="Freeform 1000"/>
              <p:cNvSpPr>
                <a:spLocks/>
              </p:cNvSpPr>
              <p:nvPr/>
            </p:nvSpPr>
            <p:spPr bwMode="auto">
              <a:xfrm>
                <a:off x="6604" y="3476"/>
                <a:ext cx="11" cy="4"/>
              </a:xfrm>
              <a:custGeom>
                <a:avLst/>
                <a:gdLst>
                  <a:gd name="T0" fmla="*/ 4 w 11"/>
                  <a:gd name="T1" fmla="*/ 1 h 4"/>
                  <a:gd name="T2" fmla="*/ 4 w 11"/>
                  <a:gd name="T3" fmla="*/ 1 h 4"/>
                  <a:gd name="T4" fmla="*/ 2 w 11"/>
                  <a:gd name="T5" fmla="*/ 0 h 4"/>
                  <a:gd name="T6" fmla="*/ 2 w 11"/>
                  <a:gd name="T7" fmla="*/ 0 h 4"/>
                  <a:gd name="T8" fmla="*/ 0 w 11"/>
                  <a:gd name="T9" fmla="*/ 1 h 4"/>
                  <a:gd name="T10" fmla="*/ 2 w 11"/>
                  <a:gd name="T11" fmla="*/ 1 h 4"/>
                  <a:gd name="T12" fmla="*/ 4 w 11"/>
                  <a:gd name="T13" fmla="*/ 2 h 4"/>
                  <a:gd name="T14" fmla="*/ 6 w 11"/>
                  <a:gd name="T15" fmla="*/ 3 h 4"/>
                  <a:gd name="T16" fmla="*/ 6 w 11"/>
                  <a:gd name="T17" fmla="*/ 4 h 4"/>
                  <a:gd name="T18" fmla="*/ 8 w 11"/>
                  <a:gd name="T19" fmla="*/ 4 h 4"/>
                  <a:gd name="T20" fmla="*/ 11 w 11"/>
                  <a:gd name="T21" fmla="*/ 3 h 4"/>
                  <a:gd name="T22" fmla="*/ 11 w 11"/>
                  <a:gd name="T23" fmla="*/ 2 h 4"/>
                  <a:gd name="T24" fmla="*/ 6 w 11"/>
                  <a:gd name="T25" fmla="*/ 1 h 4"/>
                  <a:gd name="T26" fmla="*/ 4 w 11"/>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4"/>
                  <a:gd name="T44" fmla="*/ 11 w 11"/>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4">
                    <a:moveTo>
                      <a:pt x="4" y="1"/>
                    </a:moveTo>
                    <a:lnTo>
                      <a:pt x="4" y="1"/>
                    </a:lnTo>
                    <a:lnTo>
                      <a:pt x="2" y="0"/>
                    </a:lnTo>
                    <a:lnTo>
                      <a:pt x="0" y="1"/>
                    </a:lnTo>
                    <a:lnTo>
                      <a:pt x="2" y="1"/>
                    </a:lnTo>
                    <a:lnTo>
                      <a:pt x="4" y="2"/>
                    </a:lnTo>
                    <a:lnTo>
                      <a:pt x="6" y="3"/>
                    </a:lnTo>
                    <a:lnTo>
                      <a:pt x="6" y="4"/>
                    </a:lnTo>
                    <a:lnTo>
                      <a:pt x="8" y="4"/>
                    </a:lnTo>
                    <a:lnTo>
                      <a:pt x="11" y="3"/>
                    </a:lnTo>
                    <a:lnTo>
                      <a:pt x="11" y="2"/>
                    </a:lnTo>
                    <a:lnTo>
                      <a:pt x="6"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0" name="Freeform 1001"/>
              <p:cNvSpPr>
                <a:spLocks/>
              </p:cNvSpPr>
              <p:nvPr/>
            </p:nvSpPr>
            <p:spPr bwMode="auto">
              <a:xfrm>
                <a:off x="6513" y="3125"/>
                <a:ext cx="3" cy="1"/>
              </a:xfrm>
              <a:custGeom>
                <a:avLst/>
                <a:gdLst>
                  <a:gd name="T0" fmla="*/ 0 w 3"/>
                  <a:gd name="T1" fmla="*/ 0 h 1"/>
                  <a:gd name="T2" fmla="*/ 0 w 3"/>
                  <a:gd name="T3" fmla="*/ 0 h 1"/>
                  <a:gd name="T4" fmla="*/ 0 w 3"/>
                  <a:gd name="T5" fmla="*/ 1 h 1"/>
                  <a:gd name="T6" fmla="*/ 3 w 3"/>
                  <a:gd name="T7" fmla="*/ 1 h 1"/>
                  <a:gd name="T8" fmla="*/ 3 w 3"/>
                  <a:gd name="T9" fmla="*/ 1 h 1"/>
                  <a:gd name="T10" fmla="*/ 3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0"/>
                    </a:lnTo>
                    <a:lnTo>
                      <a:pt x="0" y="1"/>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1" name="Freeform 1002"/>
              <p:cNvSpPr>
                <a:spLocks/>
              </p:cNvSpPr>
              <p:nvPr/>
            </p:nvSpPr>
            <p:spPr bwMode="auto">
              <a:xfrm>
                <a:off x="6541" y="3111"/>
                <a:ext cx="6" cy="4"/>
              </a:xfrm>
              <a:custGeom>
                <a:avLst/>
                <a:gdLst>
                  <a:gd name="T0" fmla="*/ 4 w 6"/>
                  <a:gd name="T1" fmla="*/ 2 h 4"/>
                  <a:gd name="T2" fmla="*/ 4 w 6"/>
                  <a:gd name="T3" fmla="*/ 0 h 4"/>
                  <a:gd name="T4" fmla="*/ 4 w 6"/>
                  <a:gd name="T5" fmla="*/ 2 h 4"/>
                  <a:gd name="T6" fmla="*/ 4 w 6"/>
                  <a:gd name="T7" fmla="*/ 2 h 4"/>
                  <a:gd name="T8" fmla="*/ 4 w 6"/>
                  <a:gd name="T9" fmla="*/ 2 h 4"/>
                  <a:gd name="T10" fmla="*/ 2 w 6"/>
                  <a:gd name="T11" fmla="*/ 3 h 4"/>
                  <a:gd name="T12" fmla="*/ 2 w 6"/>
                  <a:gd name="T13" fmla="*/ 2 h 4"/>
                  <a:gd name="T14" fmla="*/ 2 w 6"/>
                  <a:gd name="T15" fmla="*/ 2 h 4"/>
                  <a:gd name="T16" fmla="*/ 0 w 6"/>
                  <a:gd name="T17" fmla="*/ 2 h 4"/>
                  <a:gd name="T18" fmla="*/ 2 w 6"/>
                  <a:gd name="T19" fmla="*/ 4 h 4"/>
                  <a:gd name="T20" fmla="*/ 4 w 6"/>
                  <a:gd name="T21" fmla="*/ 4 h 4"/>
                  <a:gd name="T22" fmla="*/ 4 w 6"/>
                  <a:gd name="T23" fmla="*/ 4 h 4"/>
                  <a:gd name="T24" fmla="*/ 6 w 6"/>
                  <a:gd name="T25" fmla="*/ 4 h 4"/>
                  <a:gd name="T26" fmla="*/ 4 w 6"/>
                  <a:gd name="T27" fmla="*/ 3 h 4"/>
                  <a:gd name="T28" fmla="*/ 4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4"/>
                  <a:gd name="T47" fmla="*/ 6 w 6"/>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4">
                    <a:moveTo>
                      <a:pt x="4" y="2"/>
                    </a:moveTo>
                    <a:lnTo>
                      <a:pt x="4" y="0"/>
                    </a:lnTo>
                    <a:lnTo>
                      <a:pt x="4" y="2"/>
                    </a:lnTo>
                    <a:lnTo>
                      <a:pt x="2" y="3"/>
                    </a:lnTo>
                    <a:lnTo>
                      <a:pt x="2" y="2"/>
                    </a:lnTo>
                    <a:lnTo>
                      <a:pt x="0" y="2"/>
                    </a:lnTo>
                    <a:lnTo>
                      <a:pt x="2" y="4"/>
                    </a:lnTo>
                    <a:lnTo>
                      <a:pt x="4" y="4"/>
                    </a:lnTo>
                    <a:lnTo>
                      <a:pt x="6" y="4"/>
                    </a:lnTo>
                    <a:lnTo>
                      <a:pt x="4" y="3"/>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2" name="Freeform 1003"/>
              <p:cNvSpPr>
                <a:spLocks/>
              </p:cNvSpPr>
              <p:nvPr/>
            </p:nvSpPr>
            <p:spPr bwMode="auto">
              <a:xfrm>
                <a:off x="6560" y="3466"/>
                <a:ext cx="6" cy="3"/>
              </a:xfrm>
              <a:custGeom>
                <a:avLst/>
                <a:gdLst>
                  <a:gd name="T0" fmla="*/ 4 w 6"/>
                  <a:gd name="T1" fmla="*/ 0 h 3"/>
                  <a:gd name="T2" fmla="*/ 2 w 6"/>
                  <a:gd name="T3" fmla="*/ 0 h 3"/>
                  <a:gd name="T4" fmla="*/ 0 w 6"/>
                  <a:gd name="T5" fmla="*/ 1 h 3"/>
                  <a:gd name="T6" fmla="*/ 0 w 6"/>
                  <a:gd name="T7" fmla="*/ 2 h 3"/>
                  <a:gd name="T8" fmla="*/ 2 w 6"/>
                  <a:gd name="T9" fmla="*/ 2 h 3"/>
                  <a:gd name="T10" fmla="*/ 2 w 6"/>
                  <a:gd name="T11" fmla="*/ 3 h 3"/>
                  <a:gd name="T12" fmla="*/ 2 w 6"/>
                  <a:gd name="T13" fmla="*/ 3 h 3"/>
                  <a:gd name="T14" fmla="*/ 6 w 6"/>
                  <a:gd name="T15" fmla="*/ 1 h 3"/>
                  <a:gd name="T16" fmla="*/ 6 w 6"/>
                  <a:gd name="T17" fmla="*/ 1 h 3"/>
                  <a:gd name="T18" fmla="*/ 4 w 6"/>
                  <a:gd name="T19" fmla="*/ 0 h 3"/>
                  <a:gd name="T20" fmla="*/ 4 w 6"/>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4" y="0"/>
                    </a:moveTo>
                    <a:lnTo>
                      <a:pt x="2" y="0"/>
                    </a:lnTo>
                    <a:lnTo>
                      <a:pt x="0" y="1"/>
                    </a:lnTo>
                    <a:lnTo>
                      <a:pt x="0" y="2"/>
                    </a:lnTo>
                    <a:lnTo>
                      <a:pt x="2" y="2"/>
                    </a:lnTo>
                    <a:lnTo>
                      <a:pt x="2" y="3"/>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3" name="Rectangle 1004"/>
              <p:cNvSpPr>
                <a:spLocks noChangeArrowheads="1"/>
              </p:cNvSpPr>
              <p:nvPr/>
            </p:nvSpPr>
            <p:spPr bwMode="auto">
              <a:xfrm>
                <a:off x="6577" y="3099"/>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4" name="Freeform 1005"/>
              <p:cNvSpPr>
                <a:spLocks/>
              </p:cNvSpPr>
              <p:nvPr/>
            </p:nvSpPr>
            <p:spPr bwMode="auto">
              <a:xfrm>
                <a:off x="6939" y="3087"/>
                <a:ext cx="15" cy="11"/>
              </a:xfrm>
              <a:custGeom>
                <a:avLst/>
                <a:gdLst>
                  <a:gd name="T0" fmla="*/ 4 w 15"/>
                  <a:gd name="T1" fmla="*/ 4 h 11"/>
                  <a:gd name="T2" fmla="*/ 4 w 15"/>
                  <a:gd name="T3" fmla="*/ 4 h 11"/>
                  <a:gd name="T4" fmla="*/ 6 w 15"/>
                  <a:gd name="T5" fmla="*/ 11 h 11"/>
                  <a:gd name="T6" fmla="*/ 8 w 15"/>
                  <a:gd name="T7" fmla="*/ 10 h 11"/>
                  <a:gd name="T8" fmla="*/ 10 w 15"/>
                  <a:gd name="T9" fmla="*/ 10 h 11"/>
                  <a:gd name="T10" fmla="*/ 12 w 15"/>
                  <a:gd name="T11" fmla="*/ 10 h 11"/>
                  <a:gd name="T12" fmla="*/ 12 w 15"/>
                  <a:gd name="T13" fmla="*/ 10 h 11"/>
                  <a:gd name="T14" fmla="*/ 12 w 15"/>
                  <a:gd name="T15" fmla="*/ 8 h 11"/>
                  <a:gd name="T16" fmla="*/ 10 w 15"/>
                  <a:gd name="T17" fmla="*/ 6 h 11"/>
                  <a:gd name="T18" fmla="*/ 10 w 15"/>
                  <a:gd name="T19" fmla="*/ 5 h 11"/>
                  <a:gd name="T20" fmla="*/ 10 w 15"/>
                  <a:gd name="T21" fmla="*/ 5 h 11"/>
                  <a:gd name="T22" fmla="*/ 12 w 15"/>
                  <a:gd name="T23" fmla="*/ 5 h 11"/>
                  <a:gd name="T24" fmla="*/ 15 w 15"/>
                  <a:gd name="T25" fmla="*/ 7 h 11"/>
                  <a:gd name="T26" fmla="*/ 15 w 15"/>
                  <a:gd name="T27" fmla="*/ 7 h 11"/>
                  <a:gd name="T28" fmla="*/ 15 w 15"/>
                  <a:gd name="T29" fmla="*/ 4 h 11"/>
                  <a:gd name="T30" fmla="*/ 15 w 15"/>
                  <a:gd name="T31" fmla="*/ 4 h 11"/>
                  <a:gd name="T32" fmla="*/ 12 w 15"/>
                  <a:gd name="T33" fmla="*/ 3 h 11"/>
                  <a:gd name="T34" fmla="*/ 2 w 15"/>
                  <a:gd name="T35" fmla="*/ 0 h 11"/>
                  <a:gd name="T36" fmla="*/ 0 w 15"/>
                  <a:gd name="T37" fmla="*/ 2 h 11"/>
                  <a:gd name="T38" fmla="*/ 0 w 15"/>
                  <a:gd name="T39" fmla="*/ 2 h 11"/>
                  <a:gd name="T40" fmla="*/ 2 w 15"/>
                  <a:gd name="T41" fmla="*/ 3 h 11"/>
                  <a:gd name="T42" fmla="*/ 4 w 15"/>
                  <a:gd name="T43" fmla="*/ 3 h 11"/>
                  <a:gd name="T44" fmla="*/ 4 w 15"/>
                  <a:gd name="T45" fmla="*/ 4 h 11"/>
                  <a:gd name="T46" fmla="*/ 2 w 15"/>
                  <a:gd name="T47" fmla="*/ 4 h 11"/>
                  <a:gd name="T48" fmla="*/ 2 w 15"/>
                  <a:gd name="T49" fmla="*/ 4 h 11"/>
                  <a:gd name="T50" fmla="*/ 4 w 15"/>
                  <a:gd name="T51" fmla="*/ 4 h 11"/>
                  <a:gd name="T52" fmla="*/ 4 w 15"/>
                  <a:gd name="T53" fmla="*/ 4 h 11"/>
                  <a:gd name="T54" fmla="*/ 4 w 15"/>
                  <a:gd name="T55" fmla="*/ 4 h 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
                  <a:gd name="T85" fmla="*/ 0 h 11"/>
                  <a:gd name="T86" fmla="*/ 15 w 15"/>
                  <a:gd name="T87" fmla="*/ 11 h 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 h="11">
                    <a:moveTo>
                      <a:pt x="4" y="4"/>
                    </a:moveTo>
                    <a:lnTo>
                      <a:pt x="4" y="4"/>
                    </a:lnTo>
                    <a:lnTo>
                      <a:pt x="6" y="11"/>
                    </a:lnTo>
                    <a:lnTo>
                      <a:pt x="8" y="10"/>
                    </a:lnTo>
                    <a:lnTo>
                      <a:pt x="10" y="10"/>
                    </a:lnTo>
                    <a:lnTo>
                      <a:pt x="12" y="10"/>
                    </a:lnTo>
                    <a:lnTo>
                      <a:pt x="12" y="8"/>
                    </a:lnTo>
                    <a:lnTo>
                      <a:pt x="10" y="6"/>
                    </a:lnTo>
                    <a:lnTo>
                      <a:pt x="10" y="5"/>
                    </a:lnTo>
                    <a:lnTo>
                      <a:pt x="12" y="5"/>
                    </a:lnTo>
                    <a:lnTo>
                      <a:pt x="15" y="7"/>
                    </a:lnTo>
                    <a:lnTo>
                      <a:pt x="15" y="4"/>
                    </a:lnTo>
                    <a:lnTo>
                      <a:pt x="12" y="3"/>
                    </a:lnTo>
                    <a:lnTo>
                      <a:pt x="2" y="0"/>
                    </a:lnTo>
                    <a:lnTo>
                      <a:pt x="0" y="2"/>
                    </a:lnTo>
                    <a:lnTo>
                      <a:pt x="2" y="3"/>
                    </a:lnTo>
                    <a:lnTo>
                      <a:pt x="4" y="3"/>
                    </a:lnTo>
                    <a:lnTo>
                      <a:pt x="4" y="4"/>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grpSp>
        <p:sp>
          <p:nvSpPr>
            <p:cNvPr id="1356" name="Freeform 1008"/>
            <p:cNvSpPr>
              <a:spLocks/>
            </p:cNvSpPr>
            <p:nvPr/>
          </p:nvSpPr>
          <p:spPr bwMode="auto">
            <a:xfrm>
              <a:off x="3010352" y="4032597"/>
              <a:ext cx="40096" cy="38360"/>
            </a:xfrm>
            <a:custGeom>
              <a:avLst/>
              <a:gdLst>
                <a:gd name="T0" fmla="*/ 10 w 44"/>
                <a:gd name="T1" fmla="*/ 26 h 33"/>
                <a:gd name="T2" fmla="*/ 12 w 44"/>
                <a:gd name="T3" fmla="*/ 25 h 33"/>
                <a:gd name="T4" fmla="*/ 14 w 44"/>
                <a:gd name="T5" fmla="*/ 26 h 33"/>
                <a:gd name="T6" fmla="*/ 16 w 44"/>
                <a:gd name="T7" fmla="*/ 28 h 33"/>
                <a:gd name="T8" fmla="*/ 16 w 44"/>
                <a:gd name="T9" fmla="*/ 27 h 33"/>
                <a:gd name="T10" fmla="*/ 19 w 44"/>
                <a:gd name="T11" fmla="*/ 27 h 33"/>
                <a:gd name="T12" fmla="*/ 21 w 44"/>
                <a:gd name="T13" fmla="*/ 29 h 33"/>
                <a:gd name="T14" fmla="*/ 25 w 44"/>
                <a:gd name="T15" fmla="*/ 32 h 33"/>
                <a:gd name="T16" fmla="*/ 31 w 44"/>
                <a:gd name="T17" fmla="*/ 33 h 33"/>
                <a:gd name="T18" fmla="*/ 38 w 44"/>
                <a:gd name="T19" fmla="*/ 33 h 33"/>
                <a:gd name="T20" fmla="*/ 44 w 44"/>
                <a:gd name="T21" fmla="*/ 32 h 33"/>
                <a:gd name="T22" fmla="*/ 44 w 44"/>
                <a:gd name="T23" fmla="*/ 16 h 33"/>
                <a:gd name="T24" fmla="*/ 40 w 44"/>
                <a:gd name="T25" fmla="*/ 11 h 33"/>
                <a:gd name="T26" fmla="*/ 40 w 44"/>
                <a:gd name="T27" fmla="*/ 9 h 33"/>
                <a:gd name="T28" fmla="*/ 38 w 44"/>
                <a:gd name="T29" fmla="*/ 8 h 33"/>
                <a:gd name="T30" fmla="*/ 33 w 44"/>
                <a:gd name="T31" fmla="*/ 7 h 33"/>
                <a:gd name="T32" fmla="*/ 31 w 44"/>
                <a:gd name="T33" fmla="*/ 4 h 33"/>
                <a:gd name="T34" fmla="*/ 23 w 44"/>
                <a:gd name="T35" fmla="*/ 1 h 33"/>
                <a:gd name="T36" fmla="*/ 21 w 44"/>
                <a:gd name="T37" fmla="*/ 0 h 33"/>
                <a:gd name="T38" fmla="*/ 12 w 44"/>
                <a:gd name="T39" fmla="*/ 3 h 33"/>
                <a:gd name="T40" fmla="*/ 8 w 44"/>
                <a:gd name="T41" fmla="*/ 7 h 33"/>
                <a:gd name="T42" fmla="*/ 6 w 44"/>
                <a:gd name="T43" fmla="*/ 8 h 33"/>
                <a:gd name="T44" fmla="*/ 12 w 44"/>
                <a:gd name="T45" fmla="*/ 7 h 33"/>
                <a:gd name="T46" fmla="*/ 10 w 44"/>
                <a:gd name="T47" fmla="*/ 9 h 33"/>
                <a:gd name="T48" fmla="*/ 8 w 44"/>
                <a:gd name="T49" fmla="*/ 9 h 33"/>
                <a:gd name="T50" fmla="*/ 10 w 44"/>
                <a:gd name="T51" fmla="*/ 10 h 33"/>
                <a:gd name="T52" fmla="*/ 2 w 44"/>
                <a:gd name="T53" fmla="*/ 13 h 33"/>
                <a:gd name="T54" fmla="*/ 2 w 44"/>
                <a:gd name="T55" fmla="*/ 15 h 33"/>
                <a:gd name="T56" fmla="*/ 0 w 44"/>
                <a:gd name="T57" fmla="*/ 16 h 33"/>
                <a:gd name="T58" fmla="*/ 4 w 44"/>
                <a:gd name="T59" fmla="*/ 20 h 33"/>
                <a:gd name="T60" fmla="*/ 6 w 44"/>
                <a:gd name="T61" fmla="*/ 23 h 33"/>
                <a:gd name="T62" fmla="*/ 8 w 44"/>
                <a:gd name="T63" fmla="*/ 21 h 33"/>
                <a:gd name="T64" fmla="*/ 8 w 44"/>
                <a:gd name="T65" fmla="*/ 21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33"/>
                <a:gd name="T101" fmla="*/ 44 w 4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33">
                  <a:moveTo>
                    <a:pt x="8" y="23"/>
                  </a:moveTo>
                  <a:lnTo>
                    <a:pt x="10" y="26"/>
                  </a:lnTo>
                  <a:lnTo>
                    <a:pt x="12" y="26"/>
                  </a:lnTo>
                  <a:lnTo>
                    <a:pt x="12" y="25"/>
                  </a:lnTo>
                  <a:lnTo>
                    <a:pt x="14" y="26"/>
                  </a:lnTo>
                  <a:lnTo>
                    <a:pt x="14" y="27"/>
                  </a:lnTo>
                  <a:lnTo>
                    <a:pt x="16" y="28"/>
                  </a:lnTo>
                  <a:lnTo>
                    <a:pt x="16" y="27"/>
                  </a:lnTo>
                  <a:lnTo>
                    <a:pt x="16" y="26"/>
                  </a:lnTo>
                  <a:lnTo>
                    <a:pt x="19" y="27"/>
                  </a:lnTo>
                  <a:lnTo>
                    <a:pt x="21" y="28"/>
                  </a:lnTo>
                  <a:lnTo>
                    <a:pt x="21" y="29"/>
                  </a:lnTo>
                  <a:lnTo>
                    <a:pt x="25" y="31"/>
                  </a:lnTo>
                  <a:lnTo>
                    <a:pt x="25" y="32"/>
                  </a:lnTo>
                  <a:lnTo>
                    <a:pt x="27" y="33"/>
                  </a:lnTo>
                  <a:lnTo>
                    <a:pt x="31" y="33"/>
                  </a:lnTo>
                  <a:lnTo>
                    <a:pt x="33" y="33"/>
                  </a:lnTo>
                  <a:lnTo>
                    <a:pt x="38" y="33"/>
                  </a:lnTo>
                  <a:lnTo>
                    <a:pt x="42" y="33"/>
                  </a:lnTo>
                  <a:lnTo>
                    <a:pt x="44" y="32"/>
                  </a:lnTo>
                  <a:lnTo>
                    <a:pt x="44" y="31"/>
                  </a:lnTo>
                  <a:lnTo>
                    <a:pt x="44" y="16"/>
                  </a:lnTo>
                  <a:lnTo>
                    <a:pt x="44" y="15"/>
                  </a:lnTo>
                  <a:lnTo>
                    <a:pt x="40" y="11"/>
                  </a:lnTo>
                  <a:lnTo>
                    <a:pt x="40" y="9"/>
                  </a:lnTo>
                  <a:lnTo>
                    <a:pt x="35" y="11"/>
                  </a:lnTo>
                  <a:lnTo>
                    <a:pt x="38" y="8"/>
                  </a:lnTo>
                  <a:lnTo>
                    <a:pt x="35" y="7"/>
                  </a:lnTo>
                  <a:lnTo>
                    <a:pt x="33" y="7"/>
                  </a:lnTo>
                  <a:lnTo>
                    <a:pt x="33" y="5"/>
                  </a:lnTo>
                  <a:lnTo>
                    <a:pt x="31" y="4"/>
                  </a:lnTo>
                  <a:lnTo>
                    <a:pt x="29" y="3"/>
                  </a:lnTo>
                  <a:lnTo>
                    <a:pt x="23" y="1"/>
                  </a:lnTo>
                  <a:lnTo>
                    <a:pt x="21" y="0"/>
                  </a:lnTo>
                  <a:lnTo>
                    <a:pt x="19" y="0"/>
                  </a:lnTo>
                  <a:lnTo>
                    <a:pt x="12" y="3"/>
                  </a:lnTo>
                  <a:lnTo>
                    <a:pt x="12" y="7"/>
                  </a:lnTo>
                  <a:lnTo>
                    <a:pt x="8" y="7"/>
                  </a:lnTo>
                  <a:lnTo>
                    <a:pt x="6" y="7"/>
                  </a:lnTo>
                  <a:lnTo>
                    <a:pt x="6" y="8"/>
                  </a:lnTo>
                  <a:lnTo>
                    <a:pt x="8" y="7"/>
                  </a:lnTo>
                  <a:lnTo>
                    <a:pt x="12" y="7"/>
                  </a:lnTo>
                  <a:lnTo>
                    <a:pt x="12" y="9"/>
                  </a:lnTo>
                  <a:lnTo>
                    <a:pt x="10" y="9"/>
                  </a:lnTo>
                  <a:lnTo>
                    <a:pt x="8" y="8"/>
                  </a:lnTo>
                  <a:lnTo>
                    <a:pt x="8" y="9"/>
                  </a:lnTo>
                  <a:lnTo>
                    <a:pt x="8" y="10"/>
                  </a:lnTo>
                  <a:lnTo>
                    <a:pt x="10" y="10"/>
                  </a:lnTo>
                  <a:lnTo>
                    <a:pt x="10" y="11"/>
                  </a:lnTo>
                  <a:lnTo>
                    <a:pt x="2" y="13"/>
                  </a:lnTo>
                  <a:lnTo>
                    <a:pt x="4" y="13"/>
                  </a:lnTo>
                  <a:lnTo>
                    <a:pt x="2" y="15"/>
                  </a:lnTo>
                  <a:lnTo>
                    <a:pt x="0" y="15"/>
                  </a:lnTo>
                  <a:lnTo>
                    <a:pt x="0" y="16"/>
                  </a:lnTo>
                  <a:lnTo>
                    <a:pt x="2" y="20"/>
                  </a:lnTo>
                  <a:lnTo>
                    <a:pt x="4" y="20"/>
                  </a:lnTo>
                  <a:lnTo>
                    <a:pt x="4" y="23"/>
                  </a:lnTo>
                  <a:lnTo>
                    <a:pt x="6" y="23"/>
                  </a:lnTo>
                  <a:lnTo>
                    <a:pt x="8" y="19"/>
                  </a:lnTo>
                  <a:lnTo>
                    <a:pt x="8" y="21"/>
                  </a:lnTo>
                  <a:lnTo>
                    <a:pt x="8" y="20"/>
                  </a:lnTo>
                  <a:lnTo>
                    <a:pt x="8" y="21"/>
                  </a:lnTo>
                  <a:lnTo>
                    <a:pt x="8"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57" name="Freeform 1009"/>
            <p:cNvSpPr>
              <a:spLocks/>
            </p:cNvSpPr>
            <p:nvPr/>
          </p:nvSpPr>
          <p:spPr bwMode="auto">
            <a:xfrm>
              <a:off x="2758843" y="3934953"/>
              <a:ext cx="19137" cy="16274"/>
            </a:xfrm>
            <a:custGeom>
              <a:avLst/>
              <a:gdLst>
                <a:gd name="T0" fmla="*/ 4 w 21"/>
                <a:gd name="T1" fmla="*/ 8 h 14"/>
                <a:gd name="T2" fmla="*/ 6 w 21"/>
                <a:gd name="T3" fmla="*/ 7 h 14"/>
                <a:gd name="T4" fmla="*/ 8 w 21"/>
                <a:gd name="T5" fmla="*/ 12 h 14"/>
                <a:gd name="T6" fmla="*/ 12 w 21"/>
                <a:gd name="T7" fmla="*/ 14 h 14"/>
                <a:gd name="T8" fmla="*/ 21 w 21"/>
                <a:gd name="T9" fmla="*/ 12 h 14"/>
                <a:gd name="T10" fmla="*/ 21 w 21"/>
                <a:gd name="T11" fmla="*/ 11 h 14"/>
                <a:gd name="T12" fmla="*/ 21 w 21"/>
                <a:gd name="T13" fmla="*/ 8 h 14"/>
                <a:gd name="T14" fmla="*/ 12 w 21"/>
                <a:gd name="T15" fmla="*/ 4 h 14"/>
                <a:gd name="T16" fmla="*/ 10 w 21"/>
                <a:gd name="T17" fmla="*/ 1 h 14"/>
                <a:gd name="T18" fmla="*/ 10 w 21"/>
                <a:gd name="T19" fmla="*/ 1 h 14"/>
                <a:gd name="T20" fmla="*/ 10 w 21"/>
                <a:gd name="T21" fmla="*/ 0 h 14"/>
                <a:gd name="T22" fmla="*/ 6 w 21"/>
                <a:gd name="T23" fmla="*/ 1 h 14"/>
                <a:gd name="T24" fmla="*/ 6 w 21"/>
                <a:gd name="T25" fmla="*/ 3 h 14"/>
                <a:gd name="T26" fmla="*/ 6 w 21"/>
                <a:gd name="T27" fmla="*/ 4 h 14"/>
                <a:gd name="T28" fmla="*/ 4 w 21"/>
                <a:gd name="T29" fmla="*/ 4 h 14"/>
                <a:gd name="T30" fmla="*/ 2 w 21"/>
                <a:gd name="T31" fmla="*/ 4 h 14"/>
                <a:gd name="T32" fmla="*/ 0 w 21"/>
                <a:gd name="T33" fmla="*/ 5 h 14"/>
                <a:gd name="T34" fmla="*/ 2 w 21"/>
                <a:gd name="T35" fmla="*/ 6 h 14"/>
                <a:gd name="T36" fmla="*/ 4 w 21"/>
                <a:gd name="T37" fmla="*/ 8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14"/>
                <a:gd name="T59" fmla="*/ 21 w 2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14">
                  <a:moveTo>
                    <a:pt x="4" y="8"/>
                  </a:moveTo>
                  <a:lnTo>
                    <a:pt x="6" y="7"/>
                  </a:lnTo>
                  <a:lnTo>
                    <a:pt x="8" y="12"/>
                  </a:lnTo>
                  <a:lnTo>
                    <a:pt x="12" y="14"/>
                  </a:lnTo>
                  <a:lnTo>
                    <a:pt x="21" y="12"/>
                  </a:lnTo>
                  <a:lnTo>
                    <a:pt x="21" y="11"/>
                  </a:lnTo>
                  <a:lnTo>
                    <a:pt x="21" y="8"/>
                  </a:lnTo>
                  <a:lnTo>
                    <a:pt x="12" y="4"/>
                  </a:lnTo>
                  <a:lnTo>
                    <a:pt x="10" y="1"/>
                  </a:lnTo>
                  <a:lnTo>
                    <a:pt x="10" y="0"/>
                  </a:lnTo>
                  <a:lnTo>
                    <a:pt x="6" y="1"/>
                  </a:lnTo>
                  <a:lnTo>
                    <a:pt x="6" y="3"/>
                  </a:lnTo>
                  <a:lnTo>
                    <a:pt x="6" y="4"/>
                  </a:lnTo>
                  <a:lnTo>
                    <a:pt x="4" y="4"/>
                  </a:lnTo>
                  <a:lnTo>
                    <a:pt x="2" y="4"/>
                  </a:lnTo>
                  <a:lnTo>
                    <a:pt x="0" y="5"/>
                  </a:lnTo>
                  <a:lnTo>
                    <a:pt x="2" y="6"/>
                  </a:lnTo>
                  <a:lnTo>
                    <a:pt x="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58" name="Freeform 1010"/>
            <p:cNvSpPr>
              <a:spLocks/>
            </p:cNvSpPr>
            <p:nvPr/>
          </p:nvSpPr>
          <p:spPr bwMode="auto">
            <a:xfrm>
              <a:off x="2901000" y="3994237"/>
              <a:ext cx="20959" cy="13949"/>
            </a:xfrm>
            <a:custGeom>
              <a:avLst/>
              <a:gdLst>
                <a:gd name="T0" fmla="*/ 10 w 23"/>
                <a:gd name="T1" fmla="*/ 0 h 12"/>
                <a:gd name="T2" fmla="*/ 6 w 23"/>
                <a:gd name="T3" fmla="*/ 0 h 12"/>
                <a:gd name="T4" fmla="*/ 2 w 23"/>
                <a:gd name="T5" fmla="*/ 1 h 12"/>
                <a:gd name="T6" fmla="*/ 0 w 23"/>
                <a:gd name="T7" fmla="*/ 3 h 12"/>
                <a:gd name="T8" fmla="*/ 0 w 23"/>
                <a:gd name="T9" fmla="*/ 3 h 12"/>
                <a:gd name="T10" fmla="*/ 2 w 23"/>
                <a:gd name="T11" fmla="*/ 4 h 12"/>
                <a:gd name="T12" fmla="*/ 2 w 23"/>
                <a:gd name="T13" fmla="*/ 5 h 12"/>
                <a:gd name="T14" fmla="*/ 2 w 23"/>
                <a:gd name="T15" fmla="*/ 5 h 12"/>
                <a:gd name="T16" fmla="*/ 4 w 23"/>
                <a:gd name="T17" fmla="*/ 4 h 12"/>
                <a:gd name="T18" fmla="*/ 4 w 23"/>
                <a:gd name="T19" fmla="*/ 8 h 12"/>
                <a:gd name="T20" fmla="*/ 4 w 23"/>
                <a:gd name="T21" fmla="*/ 8 h 12"/>
                <a:gd name="T22" fmla="*/ 6 w 23"/>
                <a:gd name="T23" fmla="*/ 11 h 12"/>
                <a:gd name="T24" fmla="*/ 14 w 23"/>
                <a:gd name="T25" fmla="*/ 12 h 12"/>
                <a:gd name="T26" fmla="*/ 23 w 23"/>
                <a:gd name="T27" fmla="*/ 10 h 12"/>
                <a:gd name="T28" fmla="*/ 23 w 23"/>
                <a:gd name="T29" fmla="*/ 9 h 12"/>
                <a:gd name="T30" fmla="*/ 21 w 23"/>
                <a:gd name="T31" fmla="*/ 5 h 12"/>
                <a:gd name="T32" fmla="*/ 16 w 23"/>
                <a:gd name="T33" fmla="*/ 4 h 12"/>
                <a:gd name="T34" fmla="*/ 16 w 23"/>
                <a:gd name="T35" fmla="*/ 3 h 12"/>
                <a:gd name="T36" fmla="*/ 12 w 23"/>
                <a:gd name="T37" fmla="*/ 1 h 12"/>
                <a:gd name="T38" fmla="*/ 10 w 23"/>
                <a:gd name="T39" fmla="*/ 2 h 12"/>
                <a:gd name="T40" fmla="*/ 10 w 23"/>
                <a:gd name="T41" fmla="*/ 2 h 12"/>
                <a:gd name="T42" fmla="*/ 10 w 23"/>
                <a:gd name="T43" fmla="*/ 1 h 12"/>
                <a:gd name="T44" fmla="*/ 10 w 23"/>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12"/>
                <a:gd name="T71" fmla="*/ 23 w 23"/>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12">
                  <a:moveTo>
                    <a:pt x="10" y="0"/>
                  </a:moveTo>
                  <a:lnTo>
                    <a:pt x="6" y="0"/>
                  </a:lnTo>
                  <a:lnTo>
                    <a:pt x="2" y="1"/>
                  </a:lnTo>
                  <a:lnTo>
                    <a:pt x="0" y="3"/>
                  </a:lnTo>
                  <a:lnTo>
                    <a:pt x="2" y="4"/>
                  </a:lnTo>
                  <a:lnTo>
                    <a:pt x="2" y="5"/>
                  </a:lnTo>
                  <a:lnTo>
                    <a:pt x="4" y="4"/>
                  </a:lnTo>
                  <a:lnTo>
                    <a:pt x="4" y="8"/>
                  </a:lnTo>
                  <a:lnTo>
                    <a:pt x="6" y="11"/>
                  </a:lnTo>
                  <a:lnTo>
                    <a:pt x="14" y="12"/>
                  </a:lnTo>
                  <a:lnTo>
                    <a:pt x="23" y="10"/>
                  </a:lnTo>
                  <a:lnTo>
                    <a:pt x="23" y="9"/>
                  </a:lnTo>
                  <a:lnTo>
                    <a:pt x="21" y="5"/>
                  </a:lnTo>
                  <a:lnTo>
                    <a:pt x="16" y="4"/>
                  </a:lnTo>
                  <a:lnTo>
                    <a:pt x="16" y="3"/>
                  </a:lnTo>
                  <a:lnTo>
                    <a:pt x="12" y="1"/>
                  </a:lnTo>
                  <a:lnTo>
                    <a:pt x="10" y="2"/>
                  </a:lnTo>
                  <a:lnTo>
                    <a:pt x="10" y="1"/>
                  </a:lnTo>
                  <a:lnTo>
                    <a:pt x="1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59" name="Rectangle 1011"/>
            <p:cNvSpPr>
              <a:spLocks noChangeArrowheads="1"/>
            </p:cNvSpPr>
            <p:nvPr/>
          </p:nvSpPr>
          <p:spPr bwMode="auto">
            <a:xfrm>
              <a:off x="3031311" y="4032597"/>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0" name="Freeform 1012"/>
            <p:cNvSpPr>
              <a:spLocks/>
            </p:cNvSpPr>
            <p:nvPr/>
          </p:nvSpPr>
          <p:spPr bwMode="auto">
            <a:xfrm>
              <a:off x="3044980" y="3624586"/>
              <a:ext cx="462012" cy="390574"/>
            </a:xfrm>
            <a:custGeom>
              <a:avLst/>
              <a:gdLst>
                <a:gd name="T0" fmla="*/ 66385 w 241"/>
                <a:gd name="T1" fmla="*/ 248 h 294"/>
                <a:gd name="T2" fmla="*/ 66385 w 241"/>
                <a:gd name="T3" fmla="*/ 345 h 294"/>
                <a:gd name="T4" fmla="*/ 130699 w 241"/>
                <a:gd name="T5" fmla="*/ 463 h 294"/>
                <a:gd name="T6" fmla="*/ 178298 w 241"/>
                <a:gd name="T7" fmla="*/ 558 h 294"/>
                <a:gd name="T8" fmla="*/ 92064 w 241"/>
                <a:gd name="T9" fmla="*/ 613 h 294"/>
                <a:gd name="T10" fmla="*/ 96662 w 241"/>
                <a:gd name="T11" fmla="*/ 657 h 294"/>
                <a:gd name="T12" fmla="*/ 117109 w 241"/>
                <a:gd name="T13" fmla="*/ 742 h 294"/>
                <a:gd name="T14" fmla="*/ 111997 w 241"/>
                <a:gd name="T15" fmla="*/ 749 h 294"/>
                <a:gd name="T16" fmla="*/ 142768 w 241"/>
                <a:gd name="T17" fmla="*/ 775 h 294"/>
                <a:gd name="T18" fmla="*/ 141119 w 241"/>
                <a:gd name="T19" fmla="*/ 790 h 294"/>
                <a:gd name="T20" fmla="*/ 139656 w 241"/>
                <a:gd name="T21" fmla="*/ 823 h 294"/>
                <a:gd name="T22" fmla="*/ 100127 w 241"/>
                <a:gd name="T23" fmla="*/ 790 h 294"/>
                <a:gd name="T24" fmla="*/ 78290 w 241"/>
                <a:gd name="T25" fmla="*/ 859 h 294"/>
                <a:gd name="T26" fmla="*/ 92064 w 241"/>
                <a:gd name="T27" fmla="*/ 871 h 294"/>
                <a:gd name="T28" fmla="*/ 101615 w 241"/>
                <a:gd name="T29" fmla="*/ 886 h 294"/>
                <a:gd name="T30" fmla="*/ 108868 w 241"/>
                <a:gd name="T31" fmla="*/ 875 h 294"/>
                <a:gd name="T32" fmla="*/ 104715 w 241"/>
                <a:gd name="T33" fmla="*/ 893 h 294"/>
                <a:gd name="T34" fmla="*/ 108868 w 241"/>
                <a:gd name="T35" fmla="*/ 909 h 294"/>
                <a:gd name="T36" fmla="*/ 103264 w 241"/>
                <a:gd name="T37" fmla="*/ 923 h 294"/>
                <a:gd name="T38" fmla="*/ 115472 w 241"/>
                <a:gd name="T39" fmla="*/ 954 h 294"/>
                <a:gd name="T40" fmla="*/ 135489 w 241"/>
                <a:gd name="T41" fmla="*/ 903 h 294"/>
                <a:gd name="T42" fmla="*/ 118503 w 241"/>
                <a:gd name="T43" fmla="*/ 969 h 294"/>
                <a:gd name="T44" fmla="*/ 95192 w 241"/>
                <a:gd name="T45" fmla="*/ 939 h 294"/>
                <a:gd name="T46" fmla="*/ 67864 w 241"/>
                <a:gd name="T47" fmla="*/ 931 h 294"/>
                <a:gd name="T48" fmla="*/ 79858 w 241"/>
                <a:gd name="T49" fmla="*/ 984 h 294"/>
                <a:gd name="T50" fmla="*/ 81309 w 241"/>
                <a:gd name="T51" fmla="*/ 1002 h 294"/>
                <a:gd name="T52" fmla="*/ 66385 w 241"/>
                <a:gd name="T53" fmla="*/ 1013 h 294"/>
                <a:gd name="T54" fmla="*/ 61486 w 241"/>
                <a:gd name="T55" fmla="*/ 1073 h 294"/>
                <a:gd name="T56" fmla="*/ 75154 w 241"/>
                <a:gd name="T57" fmla="*/ 1087 h 294"/>
                <a:gd name="T58" fmla="*/ 104715 w 241"/>
                <a:gd name="T59" fmla="*/ 1087 h 294"/>
                <a:gd name="T60" fmla="*/ 129350 w 241"/>
                <a:gd name="T61" fmla="*/ 1088 h 294"/>
                <a:gd name="T62" fmla="*/ 152664 w 241"/>
                <a:gd name="T63" fmla="*/ 1087 h 294"/>
                <a:gd name="T64" fmla="*/ 188716 w 241"/>
                <a:gd name="T65" fmla="*/ 1066 h 294"/>
                <a:gd name="T66" fmla="*/ 176926 w 241"/>
                <a:gd name="T67" fmla="*/ 1000 h 294"/>
                <a:gd name="T68" fmla="*/ 142768 w 241"/>
                <a:gd name="T69" fmla="*/ 994 h 294"/>
                <a:gd name="T70" fmla="*/ 179945 w 241"/>
                <a:gd name="T71" fmla="*/ 982 h 294"/>
                <a:gd name="T72" fmla="*/ 190203 w 241"/>
                <a:gd name="T73" fmla="*/ 931 h 294"/>
                <a:gd name="T74" fmla="*/ 210641 w 241"/>
                <a:gd name="T75" fmla="*/ 898 h 294"/>
                <a:gd name="T76" fmla="*/ 224525 w 241"/>
                <a:gd name="T77" fmla="*/ 858 h 294"/>
                <a:gd name="T78" fmla="*/ 230836 w 241"/>
                <a:gd name="T79" fmla="*/ 816 h 294"/>
                <a:gd name="T80" fmla="*/ 215593 w 241"/>
                <a:gd name="T81" fmla="*/ 767 h 294"/>
                <a:gd name="T82" fmla="*/ 212120 w 241"/>
                <a:gd name="T83" fmla="*/ 751 h 294"/>
                <a:gd name="T84" fmla="*/ 217240 w 241"/>
                <a:gd name="T85" fmla="*/ 752 h 294"/>
                <a:gd name="T86" fmla="*/ 195315 w 241"/>
                <a:gd name="T87" fmla="*/ 735 h 294"/>
                <a:gd name="T88" fmla="*/ 201895 w 241"/>
                <a:gd name="T89" fmla="*/ 713 h 294"/>
                <a:gd name="T90" fmla="*/ 224525 w 241"/>
                <a:gd name="T91" fmla="*/ 707 h 294"/>
                <a:gd name="T92" fmla="*/ 242922 w 241"/>
                <a:gd name="T93" fmla="*/ 683 h 294"/>
                <a:gd name="T94" fmla="*/ 250946 w 241"/>
                <a:gd name="T95" fmla="*/ 670 h 294"/>
                <a:gd name="T96" fmla="*/ 272118 w 241"/>
                <a:gd name="T97" fmla="*/ 619 h 294"/>
                <a:gd name="T98" fmla="*/ 273570 w 241"/>
                <a:gd name="T99" fmla="*/ 536 h 294"/>
                <a:gd name="T100" fmla="*/ 304183 w 241"/>
                <a:gd name="T101" fmla="*/ 463 h 294"/>
                <a:gd name="T102" fmla="*/ 349582 w 241"/>
                <a:gd name="T103" fmla="*/ 354 h 294"/>
                <a:gd name="T104" fmla="*/ 329152 w 241"/>
                <a:gd name="T105" fmla="*/ 322 h 294"/>
                <a:gd name="T106" fmla="*/ 402819 w 241"/>
                <a:gd name="T107" fmla="*/ 195 h 294"/>
                <a:gd name="T108" fmla="*/ 334088 w 241"/>
                <a:gd name="T109" fmla="*/ 119 h 294"/>
                <a:gd name="T110" fmla="*/ 225977 w 241"/>
                <a:gd name="T111" fmla="*/ 43 h 294"/>
                <a:gd name="T112" fmla="*/ 156461 w 241"/>
                <a:gd name="T113" fmla="*/ 25 h 294"/>
                <a:gd name="T114" fmla="*/ 67864 w 241"/>
                <a:gd name="T115" fmla="*/ 22 h 294"/>
                <a:gd name="T116" fmla="*/ 1492 w 241"/>
                <a:gd name="T117" fmla="*/ 83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
                <a:gd name="T178" fmla="*/ 0 h 294"/>
                <a:gd name="T179" fmla="*/ 241 w 241"/>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1" name="Freeform 1013"/>
            <p:cNvSpPr>
              <a:spLocks/>
            </p:cNvSpPr>
            <p:nvPr/>
          </p:nvSpPr>
          <p:spPr bwMode="auto">
            <a:xfrm>
              <a:off x="2781624" y="3932628"/>
              <a:ext cx="50120" cy="33710"/>
            </a:xfrm>
            <a:custGeom>
              <a:avLst/>
              <a:gdLst>
                <a:gd name="T0" fmla="*/ 2 w 55"/>
                <a:gd name="T1" fmla="*/ 19 h 29"/>
                <a:gd name="T2" fmla="*/ 2 w 55"/>
                <a:gd name="T3" fmla="*/ 22 h 29"/>
                <a:gd name="T4" fmla="*/ 4 w 55"/>
                <a:gd name="T5" fmla="*/ 23 h 29"/>
                <a:gd name="T6" fmla="*/ 13 w 55"/>
                <a:gd name="T7" fmla="*/ 24 h 29"/>
                <a:gd name="T8" fmla="*/ 13 w 55"/>
                <a:gd name="T9" fmla="*/ 26 h 29"/>
                <a:gd name="T10" fmla="*/ 15 w 55"/>
                <a:gd name="T11" fmla="*/ 27 h 29"/>
                <a:gd name="T12" fmla="*/ 19 w 55"/>
                <a:gd name="T13" fmla="*/ 29 h 29"/>
                <a:gd name="T14" fmla="*/ 21 w 55"/>
                <a:gd name="T15" fmla="*/ 29 h 29"/>
                <a:gd name="T16" fmla="*/ 32 w 55"/>
                <a:gd name="T17" fmla="*/ 25 h 29"/>
                <a:gd name="T18" fmla="*/ 34 w 55"/>
                <a:gd name="T19" fmla="*/ 25 h 29"/>
                <a:gd name="T20" fmla="*/ 44 w 55"/>
                <a:gd name="T21" fmla="*/ 24 h 29"/>
                <a:gd name="T22" fmla="*/ 48 w 55"/>
                <a:gd name="T23" fmla="*/ 22 h 29"/>
                <a:gd name="T24" fmla="*/ 48 w 55"/>
                <a:gd name="T25" fmla="*/ 13 h 29"/>
                <a:gd name="T26" fmla="*/ 42 w 55"/>
                <a:gd name="T27" fmla="*/ 14 h 29"/>
                <a:gd name="T28" fmla="*/ 40 w 55"/>
                <a:gd name="T29" fmla="*/ 13 h 29"/>
                <a:gd name="T30" fmla="*/ 38 w 55"/>
                <a:gd name="T31" fmla="*/ 11 h 29"/>
                <a:gd name="T32" fmla="*/ 38 w 55"/>
                <a:gd name="T33" fmla="*/ 13 h 29"/>
                <a:gd name="T34" fmla="*/ 36 w 55"/>
                <a:gd name="T35" fmla="*/ 15 h 29"/>
                <a:gd name="T36" fmla="*/ 36 w 55"/>
                <a:gd name="T37" fmla="*/ 15 h 29"/>
                <a:gd name="T38" fmla="*/ 36 w 55"/>
                <a:gd name="T39" fmla="*/ 14 h 29"/>
                <a:gd name="T40" fmla="*/ 34 w 55"/>
                <a:gd name="T41" fmla="*/ 14 h 29"/>
                <a:gd name="T42" fmla="*/ 32 w 55"/>
                <a:gd name="T43" fmla="*/ 15 h 29"/>
                <a:gd name="T44" fmla="*/ 32 w 55"/>
                <a:gd name="T45" fmla="*/ 14 h 29"/>
                <a:gd name="T46" fmla="*/ 32 w 55"/>
                <a:gd name="T47" fmla="*/ 13 h 29"/>
                <a:gd name="T48" fmla="*/ 30 w 55"/>
                <a:gd name="T49" fmla="*/ 14 h 29"/>
                <a:gd name="T50" fmla="*/ 30 w 55"/>
                <a:gd name="T51" fmla="*/ 13 h 29"/>
                <a:gd name="T52" fmla="*/ 30 w 55"/>
                <a:gd name="T53" fmla="*/ 11 h 29"/>
                <a:gd name="T54" fmla="*/ 36 w 55"/>
                <a:gd name="T55" fmla="*/ 11 h 29"/>
                <a:gd name="T56" fmla="*/ 36 w 55"/>
                <a:gd name="T57" fmla="*/ 10 h 29"/>
                <a:gd name="T58" fmla="*/ 36 w 55"/>
                <a:gd name="T59" fmla="*/ 10 h 29"/>
                <a:gd name="T60" fmla="*/ 36 w 55"/>
                <a:gd name="T61" fmla="*/ 9 h 29"/>
                <a:gd name="T62" fmla="*/ 38 w 55"/>
                <a:gd name="T63" fmla="*/ 8 h 29"/>
                <a:gd name="T64" fmla="*/ 40 w 55"/>
                <a:gd name="T65" fmla="*/ 8 h 29"/>
                <a:gd name="T66" fmla="*/ 53 w 55"/>
                <a:gd name="T67" fmla="*/ 7 h 29"/>
                <a:gd name="T68" fmla="*/ 55 w 55"/>
                <a:gd name="T69" fmla="*/ 5 h 29"/>
                <a:gd name="T70" fmla="*/ 55 w 55"/>
                <a:gd name="T71" fmla="*/ 2 h 29"/>
                <a:gd name="T72" fmla="*/ 55 w 55"/>
                <a:gd name="T73" fmla="*/ 1 h 29"/>
                <a:gd name="T74" fmla="*/ 46 w 55"/>
                <a:gd name="T75" fmla="*/ 0 h 29"/>
                <a:gd name="T76" fmla="*/ 40 w 55"/>
                <a:gd name="T77" fmla="*/ 0 h 29"/>
                <a:gd name="T78" fmla="*/ 38 w 55"/>
                <a:gd name="T79" fmla="*/ 2 h 29"/>
                <a:gd name="T80" fmla="*/ 36 w 55"/>
                <a:gd name="T81" fmla="*/ 2 h 29"/>
                <a:gd name="T82" fmla="*/ 36 w 55"/>
                <a:gd name="T83" fmla="*/ 1 h 29"/>
                <a:gd name="T84" fmla="*/ 25 w 55"/>
                <a:gd name="T85" fmla="*/ 2 h 29"/>
                <a:gd name="T86" fmla="*/ 23 w 55"/>
                <a:gd name="T87" fmla="*/ 2 h 29"/>
                <a:gd name="T88" fmla="*/ 23 w 55"/>
                <a:gd name="T89" fmla="*/ 3 h 29"/>
                <a:gd name="T90" fmla="*/ 21 w 55"/>
                <a:gd name="T91" fmla="*/ 2 h 29"/>
                <a:gd name="T92" fmla="*/ 21 w 55"/>
                <a:gd name="T93" fmla="*/ 3 h 29"/>
                <a:gd name="T94" fmla="*/ 17 w 55"/>
                <a:gd name="T95" fmla="*/ 3 h 29"/>
                <a:gd name="T96" fmla="*/ 15 w 55"/>
                <a:gd name="T97" fmla="*/ 5 h 29"/>
                <a:gd name="T98" fmla="*/ 13 w 55"/>
                <a:gd name="T99" fmla="*/ 5 h 29"/>
                <a:gd name="T100" fmla="*/ 11 w 55"/>
                <a:gd name="T101" fmla="*/ 6 h 29"/>
                <a:gd name="T102" fmla="*/ 8 w 55"/>
                <a:gd name="T103" fmla="*/ 7 h 29"/>
                <a:gd name="T104" fmla="*/ 2 w 55"/>
                <a:gd name="T105" fmla="*/ 8 h 29"/>
                <a:gd name="T106" fmla="*/ 2 w 55"/>
                <a:gd name="T107" fmla="*/ 9 h 29"/>
                <a:gd name="T108" fmla="*/ 0 w 55"/>
                <a:gd name="T109" fmla="*/ 11 h 29"/>
                <a:gd name="T110" fmla="*/ 2 w 55"/>
                <a:gd name="T111" fmla="*/ 18 h 29"/>
                <a:gd name="T112" fmla="*/ 2 w 55"/>
                <a:gd name="T113" fmla="*/ 19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
                <a:gd name="T172" fmla="*/ 0 h 29"/>
                <a:gd name="T173" fmla="*/ 55 w 55"/>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 h="29">
                  <a:moveTo>
                    <a:pt x="2" y="19"/>
                  </a:moveTo>
                  <a:lnTo>
                    <a:pt x="2" y="22"/>
                  </a:lnTo>
                  <a:lnTo>
                    <a:pt x="4" y="23"/>
                  </a:lnTo>
                  <a:lnTo>
                    <a:pt x="13" y="24"/>
                  </a:lnTo>
                  <a:lnTo>
                    <a:pt x="13" y="26"/>
                  </a:lnTo>
                  <a:lnTo>
                    <a:pt x="15" y="27"/>
                  </a:lnTo>
                  <a:lnTo>
                    <a:pt x="19" y="29"/>
                  </a:lnTo>
                  <a:lnTo>
                    <a:pt x="21" y="29"/>
                  </a:lnTo>
                  <a:lnTo>
                    <a:pt x="32" y="25"/>
                  </a:lnTo>
                  <a:lnTo>
                    <a:pt x="34" y="25"/>
                  </a:lnTo>
                  <a:lnTo>
                    <a:pt x="44" y="24"/>
                  </a:lnTo>
                  <a:lnTo>
                    <a:pt x="48" y="22"/>
                  </a:lnTo>
                  <a:lnTo>
                    <a:pt x="48" y="13"/>
                  </a:lnTo>
                  <a:lnTo>
                    <a:pt x="42" y="14"/>
                  </a:lnTo>
                  <a:lnTo>
                    <a:pt x="40" y="13"/>
                  </a:lnTo>
                  <a:lnTo>
                    <a:pt x="38" y="11"/>
                  </a:lnTo>
                  <a:lnTo>
                    <a:pt x="38" y="13"/>
                  </a:lnTo>
                  <a:lnTo>
                    <a:pt x="36" y="15"/>
                  </a:lnTo>
                  <a:lnTo>
                    <a:pt x="36" y="14"/>
                  </a:lnTo>
                  <a:lnTo>
                    <a:pt x="34" y="14"/>
                  </a:lnTo>
                  <a:lnTo>
                    <a:pt x="32" y="15"/>
                  </a:lnTo>
                  <a:lnTo>
                    <a:pt x="32" y="14"/>
                  </a:lnTo>
                  <a:lnTo>
                    <a:pt x="32" y="13"/>
                  </a:lnTo>
                  <a:lnTo>
                    <a:pt x="30" y="14"/>
                  </a:lnTo>
                  <a:lnTo>
                    <a:pt x="30" y="13"/>
                  </a:lnTo>
                  <a:lnTo>
                    <a:pt x="30" y="11"/>
                  </a:lnTo>
                  <a:lnTo>
                    <a:pt x="36" y="11"/>
                  </a:lnTo>
                  <a:lnTo>
                    <a:pt x="36" y="10"/>
                  </a:lnTo>
                  <a:lnTo>
                    <a:pt x="36" y="9"/>
                  </a:lnTo>
                  <a:lnTo>
                    <a:pt x="38" y="8"/>
                  </a:lnTo>
                  <a:lnTo>
                    <a:pt x="40" y="8"/>
                  </a:lnTo>
                  <a:lnTo>
                    <a:pt x="53" y="7"/>
                  </a:lnTo>
                  <a:lnTo>
                    <a:pt x="55" y="5"/>
                  </a:lnTo>
                  <a:lnTo>
                    <a:pt x="55" y="2"/>
                  </a:lnTo>
                  <a:lnTo>
                    <a:pt x="55" y="1"/>
                  </a:lnTo>
                  <a:lnTo>
                    <a:pt x="46" y="0"/>
                  </a:lnTo>
                  <a:lnTo>
                    <a:pt x="40" y="0"/>
                  </a:lnTo>
                  <a:lnTo>
                    <a:pt x="38" y="2"/>
                  </a:lnTo>
                  <a:lnTo>
                    <a:pt x="36" y="2"/>
                  </a:lnTo>
                  <a:lnTo>
                    <a:pt x="36" y="1"/>
                  </a:lnTo>
                  <a:lnTo>
                    <a:pt x="25" y="2"/>
                  </a:lnTo>
                  <a:lnTo>
                    <a:pt x="23" y="2"/>
                  </a:lnTo>
                  <a:lnTo>
                    <a:pt x="23" y="3"/>
                  </a:lnTo>
                  <a:lnTo>
                    <a:pt x="21" y="2"/>
                  </a:lnTo>
                  <a:lnTo>
                    <a:pt x="21" y="3"/>
                  </a:lnTo>
                  <a:lnTo>
                    <a:pt x="17" y="3"/>
                  </a:lnTo>
                  <a:lnTo>
                    <a:pt x="15" y="5"/>
                  </a:lnTo>
                  <a:lnTo>
                    <a:pt x="13" y="5"/>
                  </a:lnTo>
                  <a:lnTo>
                    <a:pt x="11" y="6"/>
                  </a:lnTo>
                  <a:lnTo>
                    <a:pt x="8" y="7"/>
                  </a:lnTo>
                  <a:lnTo>
                    <a:pt x="2" y="8"/>
                  </a:lnTo>
                  <a:lnTo>
                    <a:pt x="2" y="9"/>
                  </a:lnTo>
                  <a:lnTo>
                    <a:pt x="0" y="11"/>
                  </a:lnTo>
                  <a:lnTo>
                    <a:pt x="2" y="18"/>
                  </a:lnTo>
                  <a:lnTo>
                    <a:pt x="2"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2" name="Freeform 1014"/>
            <p:cNvSpPr>
              <a:spLocks/>
            </p:cNvSpPr>
            <p:nvPr/>
          </p:nvSpPr>
          <p:spPr bwMode="auto">
            <a:xfrm>
              <a:off x="2925604" y="3991912"/>
              <a:ext cx="72901" cy="65096"/>
            </a:xfrm>
            <a:custGeom>
              <a:avLst/>
              <a:gdLst>
                <a:gd name="T0" fmla="*/ 36 w 80"/>
                <a:gd name="T1" fmla="*/ 2 h 56"/>
                <a:gd name="T2" fmla="*/ 27 w 80"/>
                <a:gd name="T3" fmla="*/ 7 h 56"/>
                <a:gd name="T4" fmla="*/ 38 w 80"/>
                <a:gd name="T5" fmla="*/ 13 h 56"/>
                <a:gd name="T6" fmla="*/ 34 w 80"/>
                <a:gd name="T7" fmla="*/ 14 h 56"/>
                <a:gd name="T8" fmla="*/ 44 w 80"/>
                <a:gd name="T9" fmla="*/ 18 h 56"/>
                <a:gd name="T10" fmla="*/ 46 w 80"/>
                <a:gd name="T11" fmla="*/ 24 h 56"/>
                <a:gd name="T12" fmla="*/ 36 w 80"/>
                <a:gd name="T13" fmla="*/ 20 h 56"/>
                <a:gd name="T14" fmla="*/ 29 w 80"/>
                <a:gd name="T15" fmla="*/ 19 h 56"/>
                <a:gd name="T16" fmla="*/ 23 w 80"/>
                <a:gd name="T17" fmla="*/ 12 h 56"/>
                <a:gd name="T18" fmla="*/ 15 w 80"/>
                <a:gd name="T19" fmla="*/ 8 h 56"/>
                <a:gd name="T20" fmla="*/ 8 w 80"/>
                <a:gd name="T21" fmla="*/ 13 h 56"/>
                <a:gd name="T22" fmla="*/ 13 w 80"/>
                <a:gd name="T23" fmla="*/ 21 h 56"/>
                <a:gd name="T24" fmla="*/ 21 w 80"/>
                <a:gd name="T25" fmla="*/ 23 h 56"/>
                <a:gd name="T26" fmla="*/ 23 w 80"/>
                <a:gd name="T27" fmla="*/ 31 h 56"/>
                <a:gd name="T28" fmla="*/ 13 w 80"/>
                <a:gd name="T29" fmla="*/ 28 h 56"/>
                <a:gd name="T30" fmla="*/ 8 w 80"/>
                <a:gd name="T31" fmla="*/ 32 h 56"/>
                <a:gd name="T32" fmla="*/ 4 w 80"/>
                <a:gd name="T33" fmla="*/ 34 h 56"/>
                <a:gd name="T34" fmla="*/ 2 w 80"/>
                <a:gd name="T35" fmla="*/ 38 h 56"/>
                <a:gd name="T36" fmla="*/ 17 w 80"/>
                <a:gd name="T37" fmla="*/ 36 h 56"/>
                <a:gd name="T38" fmla="*/ 36 w 80"/>
                <a:gd name="T39" fmla="*/ 34 h 56"/>
                <a:gd name="T40" fmla="*/ 46 w 80"/>
                <a:gd name="T41" fmla="*/ 32 h 56"/>
                <a:gd name="T42" fmla="*/ 57 w 80"/>
                <a:gd name="T43" fmla="*/ 32 h 56"/>
                <a:gd name="T44" fmla="*/ 46 w 80"/>
                <a:gd name="T45" fmla="*/ 36 h 56"/>
                <a:gd name="T46" fmla="*/ 42 w 80"/>
                <a:gd name="T47" fmla="*/ 38 h 56"/>
                <a:gd name="T48" fmla="*/ 38 w 80"/>
                <a:gd name="T49" fmla="*/ 40 h 56"/>
                <a:gd name="T50" fmla="*/ 32 w 80"/>
                <a:gd name="T51" fmla="*/ 42 h 56"/>
                <a:gd name="T52" fmla="*/ 38 w 80"/>
                <a:gd name="T53" fmla="*/ 45 h 56"/>
                <a:gd name="T54" fmla="*/ 34 w 80"/>
                <a:gd name="T55" fmla="*/ 48 h 56"/>
                <a:gd name="T56" fmla="*/ 36 w 80"/>
                <a:gd name="T57" fmla="*/ 55 h 56"/>
                <a:gd name="T58" fmla="*/ 48 w 80"/>
                <a:gd name="T59" fmla="*/ 54 h 56"/>
                <a:gd name="T60" fmla="*/ 53 w 80"/>
                <a:gd name="T61" fmla="*/ 55 h 56"/>
                <a:gd name="T62" fmla="*/ 57 w 80"/>
                <a:gd name="T63" fmla="*/ 55 h 56"/>
                <a:gd name="T64" fmla="*/ 63 w 80"/>
                <a:gd name="T65" fmla="*/ 55 h 56"/>
                <a:gd name="T66" fmla="*/ 67 w 80"/>
                <a:gd name="T67" fmla="*/ 52 h 56"/>
                <a:gd name="T68" fmla="*/ 69 w 80"/>
                <a:gd name="T69" fmla="*/ 50 h 56"/>
                <a:gd name="T70" fmla="*/ 69 w 80"/>
                <a:gd name="T71" fmla="*/ 46 h 56"/>
                <a:gd name="T72" fmla="*/ 69 w 80"/>
                <a:gd name="T73" fmla="*/ 44 h 56"/>
                <a:gd name="T74" fmla="*/ 72 w 80"/>
                <a:gd name="T75" fmla="*/ 42 h 56"/>
                <a:gd name="T76" fmla="*/ 74 w 80"/>
                <a:gd name="T77" fmla="*/ 40 h 56"/>
                <a:gd name="T78" fmla="*/ 72 w 80"/>
                <a:gd name="T79" fmla="*/ 36 h 56"/>
                <a:gd name="T80" fmla="*/ 80 w 80"/>
                <a:gd name="T81" fmla="*/ 43 h 56"/>
                <a:gd name="T82" fmla="*/ 74 w 80"/>
                <a:gd name="T83" fmla="*/ 30 h 56"/>
                <a:gd name="T84" fmla="*/ 76 w 80"/>
                <a:gd name="T85" fmla="*/ 24 h 56"/>
                <a:gd name="T86" fmla="*/ 74 w 80"/>
                <a:gd name="T87" fmla="*/ 14 h 56"/>
                <a:gd name="T88" fmla="*/ 65 w 80"/>
                <a:gd name="T89" fmla="*/ 4 h 56"/>
                <a:gd name="T90" fmla="*/ 59 w 80"/>
                <a:gd name="T91" fmla="*/ 0 h 56"/>
                <a:gd name="T92" fmla="*/ 57 w 80"/>
                <a:gd name="T93" fmla="*/ 4 h 56"/>
                <a:gd name="T94" fmla="*/ 55 w 80"/>
                <a:gd name="T95" fmla="*/ 8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6"/>
                <a:gd name="T146" fmla="*/ 80 w 8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6">
                  <a:moveTo>
                    <a:pt x="51" y="5"/>
                  </a:moveTo>
                  <a:lnTo>
                    <a:pt x="46" y="2"/>
                  </a:lnTo>
                  <a:lnTo>
                    <a:pt x="42" y="3"/>
                  </a:lnTo>
                  <a:lnTo>
                    <a:pt x="36" y="2"/>
                  </a:lnTo>
                  <a:lnTo>
                    <a:pt x="32" y="4"/>
                  </a:lnTo>
                  <a:lnTo>
                    <a:pt x="29" y="6"/>
                  </a:lnTo>
                  <a:lnTo>
                    <a:pt x="27" y="6"/>
                  </a:lnTo>
                  <a:lnTo>
                    <a:pt x="27" y="7"/>
                  </a:lnTo>
                  <a:lnTo>
                    <a:pt x="29" y="10"/>
                  </a:lnTo>
                  <a:lnTo>
                    <a:pt x="32" y="12"/>
                  </a:lnTo>
                  <a:lnTo>
                    <a:pt x="36" y="12"/>
                  </a:lnTo>
                  <a:lnTo>
                    <a:pt x="38" y="13"/>
                  </a:lnTo>
                  <a:lnTo>
                    <a:pt x="40" y="13"/>
                  </a:lnTo>
                  <a:lnTo>
                    <a:pt x="38" y="13"/>
                  </a:lnTo>
                  <a:lnTo>
                    <a:pt x="38" y="14"/>
                  </a:lnTo>
                  <a:lnTo>
                    <a:pt x="34" y="14"/>
                  </a:lnTo>
                  <a:lnTo>
                    <a:pt x="34" y="15"/>
                  </a:lnTo>
                  <a:lnTo>
                    <a:pt x="36" y="16"/>
                  </a:lnTo>
                  <a:lnTo>
                    <a:pt x="42" y="16"/>
                  </a:lnTo>
                  <a:lnTo>
                    <a:pt x="44" y="18"/>
                  </a:lnTo>
                  <a:lnTo>
                    <a:pt x="38" y="18"/>
                  </a:lnTo>
                  <a:lnTo>
                    <a:pt x="44" y="24"/>
                  </a:lnTo>
                  <a:lnTo>
                    <a:pt x="46" y="23"/>
                  </a:lnTo>
                  <a:lnTo>
                    <a:pt x="46" y="24"/>
                  </a:lnTo>
                  <a:lnTo>
                    <a:pt x="44" y="26"/>
                  </a:lnTo>
                  <a:lnTo>
                    <a:pt x="40" y="24"/>
                  </a:lnTo>
                  <a:lnTo>
                    <a:pt x="34" y="21"/>
                  </a:lnTo>
                  <a:lnTo>
                    <a:pt x="36" y="20"/>
                  </a:lnTo>
                  <a:lnTo>
                    <a:pt x="34" y="20"/>
                  </a:lnTo>
                  <a:lnTo>
                    <a:pt x="32" y="20"/>
                  </a:lnTo>
                  <a:lnTo>
                    <a:pt x="29" y="20"/>
                  </a:lnTo>
                  <a:lnTo>
                    <a:pt x="29" y="19"/>
                  </a:lnTo>
                  <a:lnTo>
                    <a:pt x="25" y="14"/>
                  </a:lnTo>
                  <a:lnTo>
                    <a:pt x="27" y="13"/>
                  </a:lnTo>
                  <a:lnTo>
                    <a:pt x="23" y="12"/>
                  </a:lnTo>
                  <a:lnTo>
                    <a:pt x="23" y="10"/>
                  </a:lnTo>
                  <a:lnTo>
                    <a:pt x="21" y="10"/>
                  </a:lnTo>
                  <a:lnTo>
                    <a:pt x="15" y="8"/>
                  </a:lnTo>
                  <a:lnTo>
                    <a:pt x="13" y="8"/>
                  </a:lnTo>
                  <a:lnTo>
                    <a:pt x="13" y="11"/>
                  </a:lnTo>
                  <a:lnTo>
                    <a:pt x="8" y="13"/>
                  </a:lnTo>
                  <a:lnTo>
                    <a:pt x="11" y="16"/>
                  </a:lnTo>
                  <a:lnTo>
                    <a:pt x="13" y="16"/>
                  </a:lnTo>
                  <a:lnTo>
                    <a:pt x="13" y="19"/>
                  </a:lnTo>
                  <a:lnTo>
                    <a:pt x="13" y="21"/>
                  </a:lnTo>
                  <a:lnTo>
                    <a:pt x="15" y="22"/>
                  </a:lnTo>
                  <a:lnTo>
                    <a:pt x="15" y="24"/>
                  </a:lnTo>
                  <a:lnTo>
                    <a:pt x="21" y="23"/>
                  </a:lnTo>
                  <a:lnTo>
                    <a:pt x="19" y="26"/>
                  </a:lnTo>
                  <a:lnTo>
                    <a:pt x="19" y="27"/>
                  </a:lnTo>
                  <a:lnTo>
                    <a:pt x="23" y="28"/>
                  </a:lnTo>
                  <a:lnTo>
                    <a:pt x="23" y="31"/>
                  </a:lnTo>
                  <a:lnTo>
                    <a:pt x="19" y="31"/>
                  </a:lnTo>
                  <a:lnTo>
                    <a:pt x="19" y="30"/>
                  </a:lnTo>
                  <a:lnTo>
                    <a:pt x="13" y="28"/>
                  </a:lnTo>
                  <a:lnTo>
                    <a:pt x="8" y="29"/>
                  </a:lnTo>
                  <a:lnTo>
                    <a:pt x="8" y="31"/>
                  </a:lnTo>
                  <a:lnTo>
                    <a:pt x="11" y="31"/>
                  </a:lnTo>
                  <a:lnTo>
                    <a:pt x="8" y="32"/>
                  </a:lnTo>
                  <a:lnTo>
                    <a:pt x="11" y="32"/>
                  </a:lnTo>
                  <a:lnTo>
                    <a:pt x="11" y="34"/>
                  </a:lnTo>
                  <a:lnTo>
                    <a:pt x="6" y="34"/>
                  </a:lnTo>
                  <a:lnTo>
                    <a:pt x="4" y="34"/>
                  </a:lnTo>
                  <a:lnTo>
                    <a:pt x="2" y="35"/>
                  </a:lnTo>
                  <a:lnTo>
                    <a:pt x="2" y="36"/>
                  </a:lnTo>
                  <a:lnTo>
                    <a:pt x="0" y="36"/>
                  </a:lnTo>
                  <a:lnTo>
                    <a:pt x="2" y="38"/>
                  </a:lnTo>
                  <a:lnTo>
                    <a:pt x="4" y="39"/>
                  </a:lnTo>
                  <a:lnTo>
                    <a:pt x="8" y="38"/>
                  </a:lnTo>
                  <a:lnTo>
                    <a:pt x="15" y="38"/>
                  </a:lnTo>
                  <a:lnTo>
                    <a:pt x="17" y="36"/>
                  </a:lnTo>
                  <a:lnTo>
                    <a:pt x="19" y="37"/>
                  </a:lnTo>
                  <a:lnTo>
                    <a:pt x="21" y="36"/>
                  </a:lnTo>
                  <a:lnTo>
                    <a:pt x="25" y="36"/>
                  </a:lnTo>
                  <a:lnTo>
                    <a:pt x="36" y="34"/>
                  </a:lnTo>
                  <a:lnTo>
                    <a:pt x="38" y="34"/>
                  </a:lnTo>
                  <a:lnTo>
                    <a:pt x="42" y="32"/>
                  </a:lnTo>
                  <a:lnTo>
                    <a:pt x="44" y="34"/>
                  </a:lnTo>
                  <a:lnTo>
                    <a:pt x="46" y="32"/>
                  </a:lnTo>
                  <a:lnTo>
                    <a:pt x="48" y="32"/>
                  </a:lnTo>
                  <a:lnTo>
                    <a:pt x="55" y="32"/>
                  </a:lnTo>
                  <a:lnTo>
                    <a:pt x="57" y="31"/>
                  </a:lnTo>
                  <a:lnTo>
                    <a:pt x="57" y="32"/>
                  </a:lnTo>
                  <a:lnTo>
                    <a:pt x="55" y="32"/>
                  </a:lnTo>
                  <a:lnTo>
                    <a:pt x="44" y="34"/>
                  </a:lnTo>
                  <a:lnTo>
                    <a:pt x="44" y="35"/>
                  </a:lnTo>
                  <a:lnTo>
                    <a:pt x="46" y="36"/>
                  </a:lnTo>
                  <a:lnTo>
                    <a:pt x="42" y="37"/>
                  </a:lnTo>
                  <a:lnTo>
                    <a:pt x="42" y="38"/>
                  </a:lnTo>
                  <a:lnTo>
                    <a:pt x="38" y="39"/>
                  </a:lnTo>
                  <a:lnTo>
                    <a:pt x="44" y="39"/>
                  </a:lnTo>
                  <a:lnTo>
                    <a:pt x="44" y="40"/>
                  </a:lnTo>
                  <a:lnTo>
                    <a:pt x="38" y="40"/>
                  </a:lnTo>
                  <a:lnTo>
                    <a:pt x="40" y="40"/>
                  </a:lnTo>
                  <a:lnTo>
                    <a:pt x="38" y="42"/>
                  </a:lnTo>
                  <a:lnTo>
                    <a:pt x="36" y="42"/>
                  </a:lnTo>
                  <a:lnTo>
                    <a:pt x="32" y="42"/>
                  </a:lnTo>
                  <a:lnTo>
                    <a:pt x="36" y="44"/>
                  </a:lnTo>
                  <a:lnTo>
                    <a:pt x="32" y="45"/>
                  </a:lnTo>
                  <a:lnTo>
                    <a:pt x="32" y="46"/>
                  </a:lnTo>
                  <a:lnTo>
                    <a:pt x="38" y="45"/>
                  </a:lnTo>
                  <a:lnTo>
                    <a:pt x="36" y="47"/>
                  </a:lnTo>
                  <a:lnTo>
                    <a:pt x="40" y="48"/>
                  </a:lnTo>
                  <a:lnTo>
                    <a:pt x="38" y="48"/>
                  </a:lnTo>
                  <a:lnTo>
                    <a:pt x="34" y="48"/>
                  </a:lnTo>
                  <a:lnTo>
                    <a:pt x="32" y="50"/>
                  </a:lnTo>
                  <a:lnTo>
                    <a:pt x="34" y="51"/>
                  </a:lnTo>
                  <a:lnTo>
                    <a:pt x="34" y="54"/>
                  </a:lnTo>
                  <a:lnTo>
                    <a:pt x="36" y="55"/>
                  </a:lnTo>
                  <a:lnTo>
                    <a:pt x="40" y="56"/>
                  </a:lnTo>
                  <a:lnTo>
                    <a:pt x="46" y="56"/>
                  </a:lnTo>
                  <a:lnTo>
                    <a:pt x="48" y="53"/>
                  </a:lnTo>
                  <a:lnTo>
                    <a:pt x="48" y="54"/>
                  </a:lnTo>
                  <a:lnTo>
                    <a:pt x="48" y="55"/>
                  </a:lnTo>
                  <a:lnTo>
                    <a:pt x="51" y="54"/>
                  </a:lnTo>
                  <a:lnTo>
                    <a:pt x="53" y="54"/>
                  </a:lnTo>
                  <a:lnTo>
                    <a:pt x="53" y="55"/>
                  </a:lnTo>
                  <a:lnTo>
                    <a:pt x="55" y="55"/>
                  </a:lnTo>
                  <a:lnTo>
                    <a:pt x="55" y="54"/>
                  </a:lnTo>
                  <a:lnTo>
                    <a:pt x="57" y="54"/>
                  </a:lnTo>
                  <a:lnTo>
                    <a:pt x="57" y="55"/>
                  </a:lnTo>
                  <a:lnTo>
                    <a:pt x="59" y="55"/>
                  </a:lnTo>
                  <a:lnTo>
                    <a:pt x="61" y="54"/>
                  </a:lnTo>
                  <a:lnTo>
                    <a:pt x="63" y="55"/>
                  </a:lnTo>
                  <a:lnTo>
                    <a:pt x="69" y="55"/>
                  </a:lnTo>
                  <a:lnTo>
                    <a:pt x="69" y="53"/>
                  </a:lnTo>
                  <a:lnTo>
                    <a:pt x="67" y="52"/>
                  </a:lnTo>
                  <a:lnTo>
                    <a:pt x="67" y="51"/>
                  </a:lnTo>
                  <a:lnTo>
                    <a:pt x="67" y="50"/>
                  </a:lnTo>
                  <a:lnTo>
                    <a:pt x="69" y="50"/>
                  </a:lnTo>
                  <a:lnTo>
                    <a:pt x="72" y="52"/>
                  </a:lnTo>
                  <a:lnTo>
                    <a:pt x="74" y="52"/>
                  </a:lnTo>
                  <a:lnTo>
                    <a:pt x="69" y="46"/>
                  </a:lnTo>
                  <a:lnTo>
                    <a:pt x="67" y="46"/>
                  </a:lnTo>
                  <a:lnTo>
                    <a:pt x="67" y="45"/>
                  </a:lnTo>
                  <a:lnTo>
                    <a:pt x="69" y="43"/>
                  </a:lnTo>
                  <a:lnTo>
                    <a:pt x="69" y="44"/>
                  </a:lnTo>
                  <a:lnTo>
                    <a:pt x="72" y="44"/>
                  </a:lnTo>
                  <a:lnTo>
                    <a:pt x="69" y="43"/>
                  </a:lnTo>
                  <a:lnTo>
                    <a:pt x="69" y="42"/>
                  </a:lnTo>
                  <a:lnTo>
                    <a:pt x="72" y="42"/>
                  </a:lnTo>
                  <a:lnTo>
                    <a:pt x="69" y="40"/>
                  </a:lnTo>
                  <a:lnTo>
                    <a:pt x="69" y="39"/>
                  </a:lnTo>
                  <a:lnTo>
                    <a:pt x="72" y="39"/>
                  </a:lnTo>
                  <a:lnTo>
                    <a:pt x="74" y="40"/>
                  </a:lnTo>
                  <a:lnTo>
                    <a:pt x="74" y="39"/>
                  </a:lnTo>
                  <a:lnTo>
                    <a:pt x="74" y="38"/>
                  </a:lnTo>
                  <a:lnTo>
                    <a:pt x="72" y="37"/>
                  </a:lnTo>
                  <a:lnTo>
                    <a:pt x="72" y="36"/>
                  </a:lnTo>
                  <a:lnTo>
                    <a:pt x="74" y="37"/>
                  </a:lnTo>
                  <a:lnTo>
                    <a:pt x="74" y="36"/>
                  </a:lnTo>
                  <a:lnTo>
                    <a:pt x="76" y="37"/>
                  </a:lnTo>
                  <a:lnTo>
                    <a:pt x="80" y="43"/>
                  </a:lnTo>
                  <a:lnTo>
                    <a:pt x="78" y="31"/>
                  </a:lnTo>
                  <a:lnTo>
                    <a:pt x="78" y="32"/>
                  </a:lnTo>
                  <a:lnTo>
                    <a:pt x="72" y="31"/>
                  </a:lnTo>
                  <a:lnTo>
                    <a:pt x="74" y="30"/>
                  </a:lnTo>
                  <a:lnTo>
                    <a:pt x="76" y="28"/>
                  </a:lnTo>
                  <a:lnTo>
                    <a:pt x="76" y="24"/>
                  </a:lnTo>
                  <a:lnTo>
                    <a:pt x="76" y="22"/>
                  </a:lnTo>
                  <a:lnTo>
                    <a:pt x="78" y="19"/>
                  </a:lnTo>
                  <a:lnTo>
                    <a:pt x="76" y="16"/>
                  </a:lnTo>
                  <a:lnTo>
                    <a:pt x="74" y="14"/>
                  </a:lnTo>
                  <a:lnTo>
                    <a:pt x="76" y="8"/>
                  </a:lnTo>
                  <a:lnTo>
                    <a:pt x="72" y="6"/>
                  </a:lnTo>
                  <a:lnTo>
                    <a:pt x="67" y="5"/>
                  </a:lnTo>
                  <a:lnTo>
                    <a:pt x="65" y="4"/>
                  </a:lnTo>
                  <a:lnTo>
                    <a:pt x="69" y="4"/>
                  </a:lnTo>
                  <a:lnTo>
                    <a:pt x="65" y="3"/>
                  </a:lnTo>
                  <a:lnTo>
                    <a:pt x="65" y="0"/>
                  </a:lnTo>
                  <a:lnTo>
                    <a:pt x="59" y="0"/>
                  </a:lnTo>
                  <a:lnTo>
                    <a:pt x="63" y="2"/>
                  </a:lnTo>
                  <a:lnTo>
                    <a:pt x="63" y="4"/>
                  </a:lnTo>
                  <a:lnTo>
                    <a:pt x="59" y="3"/>
                  </a:lnTo>
                  <a:lnTo>
                    <a:pt x="57" y="4"/>
                  </a:lnTo>
                  <a:lnTo>
                    <a:pt x="59" y="6"/>
                  </a:lnTo>
                  <a:lnTo>
                    <a:pt x="59" y="8"/>
                  </a:lnTo>
                  <a:lnTo>
                    <a:pt x="55" y="7"/>
                  </a:lnTo>
                  <a:lnTo>
                    <a:pt x="55" y="8"/>
                  </a:lnTo>
                  <a:lnTo>
                    <a:pt x="55" y="7"/>
                  </a:lnTo>
                  <a:lnTo>
                    <a:pt x="55" y="6"/>
                  </a:lnTo>
                  <a:lnTo>
                    <a:pt x="51"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3" name="Freeform 1015"/>
            <p:cNvSpPr>
              <a:spLocks/>
            </p:cNvSpPr>
            <p:nvPr/>
          </p:nvSpPr>
          <p:spPr bwMode="auto">
            <a:xfrm>
              <a:off x="3003973" y="3976800"/>
              <a:ext cx="232373" cy="101131"/>
            </a:xfrm>
            <a:custGeom>
              <a:avLst/>
              <a:gdLst>
                <a:gd name="T0" fmla="*/ 112 w 255"/>
                <a:gd name="T1" fmla="*/ 76 h 87"/>
                <a:gd name="T2" fmla="*/ 120 w 255"/>
                <a:gd name="T3" fmla="*/ 75 h 87"/>
                <a:gd name="T4" fmla="*/ 129 w 255"/>
                <a:gd name="T5" fmla="*/ 85 h 87"/>
                <a:gd name="T6" fmla="*/ 139 w 255"/>
                <a:gd name="T7" fmla="*/ 84 h 87"/>
                <a:gd name="T8" fmla="*/ 150 w 255"/>
                <a:gd name="T9" fmla="*/ 84 h 87"/>
                <a:gd name="T10" fmla="*/ 167 w 255"/>
                <a:gd name="T11" fmla="*/ 85 h 87"/>
                <a:gd name="T12" fmla="*/ 173 w 255"/>
                <a:gd name="T13" fmla="*/ 84 h 87"/>
                <a:gd name="T14" fmla="*/ 198 w 255"/>
                <a:gd name="T15" fmla="*/ 83 h 87"/>
                <a:gd name="T16" fmla="*/ 202 w 255"/>
                <a:gd name="T17" fmla="*/ 75 h 87"/>
                <a:gd name="T18" fmla="*/ 213 w 255"/>
                <a:gd name="T19" fmla="*/ 83 h 87"/>
                <a:gd name="T20" fmla="*/ 232 w 255"/>
                <a:gd name="T21" fmla="*/ 83 h 87"/>
                <a:gd name="T22" fmla="*/ 247 w 255"/>
                <a:gd name="T23" fmla="*/ 77 h 87"/>
                <a:gd name="T24" fmla="*/ 245 w 255"/>
                <a:gd name="T25" fmla="*/ 67 h 87"/>
                <a:gd name="T26" fmla="*/ 255 w 255"/>
                <a:gd name="T27" fmla="*/ 55 h 87"/>
                <a:gd name="T28" fmla="*/ 247 w 255"/>
                <a:gd name="T29" fmla="*/ 53 h 87"/>
                <a:gd name="T30" fmla="*/ 240 w 255"/>
                <a:gd name="T31" fmla="*/ 48 h 87"/>
                <a:gd name="T32" fmla="*/ 230 w 255"/>
                <a:gd name="T33" fmla="*/ 44 h 87"/>
                <a:gd name="T34" fmla="*/ 200 w 255"/>
                <a:gd name="T35" fmla="*/ 44 h 87"/>
                <a:gd name="T36" fmla="*/ 184 w 255"/>
                <a:gd name="T37" fmla="*/ 47 h 87"/>
                <a:gd name="T38" fmla="*/ 175 w 255"/>
                <a:gd name="T39" fmla="*/ 49 h 87"/>
                <a:gd name="T40" fmla="*/ 169 w 255"/>
                <a:gd name="T41" fmla="*/ 52 h 87"/>
                <a:gd name="T42" fmla="*/ 158 w 255"/>
                <a:gd name="T43" fmla="*/ 55 h 87"/>
                <a:gd name="T44" fmla="*/ 158 w 255"/>
                <a:gd name="T45" fmla="*/ 57 h 87"/>
                <a:gd name="T46" fmla="*/ 146 w 255"/>
                <a:gd name="T47" fmla="*/ 55 h 87"/>
                <a:gd name="T48" fmla="*/ 135 w 255"/>
                <a:gd name="T49" fmla="*/ 56 h 87"/>
                <a:gd name="T50" fmla="*/ 129 w 255"/>
                <a:gd name="T51" fmla="*/ 56 h 87"/>
                <a:gd name="T52" fmla="*/ 125 w 255"/>
                <a:gd name="T53" fmla="*/ 51 h 87"/>
                <a:gd name="T54" fmla="*/ 116 w 255"/>
                <a:gd name="T55" fmla="*/ 58 h 87"/>
                <a:gd name="T56" fmla="*/ 108 w 255"/>
                <a:gd name="T57" fmla="*/ 53 h 87"/>
                <a:gd name="T58" fmla="*/ 112 w 255"/>
                <a:gd name="T59" fmla="*/ 51 h 87"/>
                <a:gd name="T60" fmla="*/ 103 w 255"/>
                <a:gd name="T61" fmla="*/ 44 h 87"/>
                <a:gd name="T62" fmla="*/ 99 w 255"/>
                <a:gd name="T63" fmla="*/ 42 h 87"/>
                <a:gd name="T64" fmla="*/ 91 w 255"/>
                <a:gd name="T65" fmla="*/ 41 h 87"/>
                <a:gd name="T66" fmla="*/ 87 w 255"/>
                <a:gd name="T67" fmla="*/ 42 h 87"/>
                <a:gd name="T68" fmla="*/ 91 w 255"/>
                <a:gd name="T69" fmla="*/ 37 h 87"/>
                <a:gd name="T70" fmla="*/ 87 w 255"/>
                <a:gd name="T71" fmla="*/ 34 h 87"/>
                <a:gd name="T72" fmla="*/ 80 w 255"/>
                <a:gd name="T73" fmla="*/ 29 h 87"/>
                <a:gd name="T74" fmla="*/ 97 w 255"/>
                <a:gd name="T75" fmla="*/ 35 h 87"/>
                <a:gd name="T76" fmla="*/ 112 w 255"/>
                <a:gd name="T77" fmla="*/ 32 h 87"/>
                <a:gd name="T78" fmla="*/ 97 w 255"/>
                <a:gd name="T79" fmla="*/ 25 h 87"/>
                <a:gd name="T80" fmla="*/ 80 w 255"/>
                <a:gd name="T81" fmla="*/ 23 h 87"/>
                <a:gd name="T82" fmla="*/ 89 w 255"/>
                <a:gd name="T83" fmla="*/ 21 h 87"/>
                <a:gd name="T84" fmla="*/ 95 w 255"/>
                <a:gd name="T85" fmla="*/ 20 h 87"/>
                <a:gd name="T86" fmla="*/ 82 w 255"/>
                <a:gd name="T87" fmla="*/ 13 h 87"/>
                <a:gd name="T88" fmla="*/ 68 w 255"/>
                <a:gd name="T89" fmla="*/ 18 h 87"/>
                <a:gd name="T90" fmla="*/ 49 w 255"/>
                <a:gd name="T91" fmla="*/ 24 h 87"/>
                <a:gd name="T92" fmla="*/ 53 w 255"/>
                <a:gd name="T93" fmla="*/ 12 h 87"/>
                <a:gd name="T94" fmla="*/ 45 w 255"/>
                <a:gd name="T95" fmla="*/ 5 h 87"/>
                <a:gd name="T96" fmla="*/ 30 w 255"/>
                <a:gd name="T97" fmla="*/ 2 h 87"/>
                <a:gd name="T98" fmla="*/ 7 w 255"/>
                <a:gd name="T99" fmla="*/ 3 h 87"/>
                <a:gd name="T100" fmla="*/ 2 w 255"/>
                <a:gd name="T101" fmla="*/ 7 h 87"/>
                <a:gd name="T102" fmla="*/ 2 w 255"/>
                <a:gd name="T103" fmla="*/ 9 h 87"/>
                <a:gd name="T104" fmla="*/ 7 w 255"/>
                <a:gd name="T105" fmla="*/ 15 h 87"/>
                <a:gd name="T106" fmla="*/ 19 w 255"/>
                <a:gd name="T107" fmla="*/ 24 h 87"/>
                <a:gd name="T108" fmla="*/ 32 w 255"/>
                <a:gd name="T109" fmla="*/ 29 h 87"/>
                <a:gd name="T110" fmla="*/ 49 w 255"/>
                <a:gd name="T111" fmla="*/ 28 h 87"/>
                <a:gd name="T112" fmla="*/ 55 w 255"/>
                <a:gd name="T113" fmla="*/ 26 h 87"/>
                <a:gd name="T114" fmla="*/ 72 w 255"/>
                <a:gd name="T115" fmla="*/ 51 h 87"/>
                <a:gd name="T116" fmla="*/ 72 w 255"/>
                <a:gd name="T117" fmla="*/ 65 h 87"/>
                <a:gd name="T118" fmla="*/ 76 w 255"/>
                <a:gd name="T119" fmla="*/ 79 h 87"/>
                <a:gd name="T120" fmla="*/ 89 w 255"/>
                <a:gd name="T121" fmla="*/ 75 h 87"/>
                <a:gd name="T122" fmla="*/ 97 w 255"/>
                <a:gd name="T123" fmla="*/ 81 h 87"/>
                <a:gd name="T124" fmla="*/ 108 w 255"/>
                <a:gd name="T125" fmla="*/ 84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5"/>
                <a:gd name="T190" fmla="*/ 0 h 87"/>
                <a:gd name="T191" fmla="*/ 255 w 255"/>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5" h="87">
                  <a:moveTo>
                    <a:pt x="112" y="81"/>
                  </a:moveTo>
                  <a:lnTo>
                    <a:pt x="112" y="81"/>
                  </a:lnTo>
                  <a:lnTo>
                    <a:pt x="110" y="79"/>
                  </a:lnTo>
                  <a:lnTo>
                    <a:pt x="110" y="77"/>
                  </a:lnTo>
                  <a:lnTo>
                    <a:pt x="112" y="76"/>
                  </a:lnTo>
                  <a:lnTo>
                    <a:pt x="114" y="77"/>
                  </a:lnTo>
                  <a:lnTo>
                    <a:pt x="114" y="75"/>
                  </a:lnTo>
                  <a:lnTo>
                    <a:pt x="116" y="80"/>
                  </a:lnTo>
                  <a:lnTo>
                    <a:pt x="120" y="77"/>
                  </a:lnTo>
                  <a:lnTo>
                    <a:pt x="120" y="75"/>
                  </a:lnTo>
                  <a:lnTo>
                    <a:pt x="125" y="77"/>
                  </a:lnTo>
                  <a:lnTo>
                    <a:pt x="122" y="85"/>
                  </a:lnTo>
                  <a:lnTo>
                    <a:pt x="127" y="87"/>
                  </a:lnTo>
                  <a:lnTo>
                    <a:pt x="129" y="85"/>
                  </a:lnTo>
                  <a:lnTo>
                    <a:pt x="131" y="87"/>
                  </a:lnTo>
                  <a:lnTo>
                    <a:pt x="133" y="85"/>
                  </a:lnTo>
                  <a:lnTo>
                    <a:pt x="135" y="87"/>
                  </a:lnTo>
                  <a:lnTo>
                    <a:pt x="139" y="85"/>
                  </a:lnTo>
                  <a:lnTo>
                    <a:pt x="139" y="84"/>
                  </a:lnTo>
                  <a:lnTo>
                    <a:pt x="141" y="84"/>
                  </a:lnTo>
                  <a:lnTo>
                    <a:pt x="141" y="85"/>
                  </a:lnTo>
                  <a:lnTo>
                    <a:pt x="150" y="87"/>
                  </a:lnTo>
                  <a:lnTo>
                    <a:pt x="152" y="85"/>
                  </a:lnTo>
                  <a:lnTo>
                    <a:pt x="150" y="84"/>
                  </a:lnTo>
                  <a:lnTo>
                    <a:pt x="154" y="85"/>
                  </a:lnTo>
                  <a:lnTo>
                    <a:pt x="156" y="84"/>
                  </a:lnTo>
                  <a:lnTo>
                    <a:pt x="158" y="83"/>
                  </a:lnTo>
                  <a:lnTo>
                    <a:pt x="160" y="87"/>
                  </a:lnTo>
                  <a:lnTo>
                    <a:pt x="167" y="85"/>
                  </a:lnTo>
                  <a:lnTo>
                    <a:pt x="169" y="84"/>
                  </a:lnTo>
                  <a:lnTo>
                    <a:pt x="169" y="80"/>
                  </a:lnTo>
                  <a:lnTo>
                    <a:pt x="171" y="84"/>
                  </a:lnTo>
                  <a:lnTo>
                    <a:pt x="173" y="85"/>
                  </a:lnTo>
                  <a:lnTo>
                    <a:pt x="173" y="84"/>
                  </a:lnTo>
                  <a:lnTo>
                    <a:pt x="177" y="83"/>
                  </a:lnTo>
                  <a:lnTo>
                    <a:pt x="175" y="81"/>
                  </a:lnTo>
                  <a:lnTo>
                    <a:pt x="175" y="79"/>
                  </a:lnTo>
                  <a:lnTo>
                    <a:pt x="177" y="84"/>
                  </a:lnTo>
                  <a:lnTo>
                    <a:pt x="198" y="83"/>
                  </a:lnTo>
                  <a:lnTo>
                    <a:pt x="202" y="77"/>
                  </a:lnTo>
                  <a:lnTo>
                    <a:pt x="198" y="76"/>
                  </a:lnTo>
                  <a:lnTo>
                    <a:pt x="196" y="73"/>
                  </a:lnTo>
                  <a:lnTo>
                    <a:pt x="200" y="73"/>
                  </a:lnTo>
                  <a:lnTo>
                    <a:pt x="202" y="75"/>
                  </a:lnTo>
                  <a:lnTo>
                    <a:pt x="205" y="75"/>
                  </a:lnTo>
                  <a:lnTo>
                    <a:pt x="205" y="82"/>
                  </a:lnTo>
                  <a:lnTo>
                    <a:pt x="209" y="84"/>
                  </a:lnTo>
                  <a:lnTo>
                    <a:pt x="213" y="84"/>
                  </a:lnTo>
                  <a:lnTo>
                    <a:pt x="213" y="83"/>
                  </a:lnTo>
                  <a:lnTo>
                    <a:pt x="215" y="84"/>
                  </a:lnTo>
                  <a:lnTo>
                    <a:pt x="219" y="85"/>
                  </a:lnTo>
                  <a:lnTo>
                    <a:pt x="224" y="87"/>
                  </a:lnTo>
                  <a:lnTo>
                    <a:pt x="226" y="84"/>
                  </a:lnTo>
                  <a:lnTo>
                    <a:pt x="232" y="83"/>
                  </a:lnTo>
                  <a:lnTo>
                    <a:pt x="240" y="83"/>
                  </a:lnTo>
                  <a:lnTo>
                    <a:pt x="245" y="82"/>
                  </a:lnTo>
                  <a:lnTo>
                    <a:pt x="247" y="82"/>
                  </a:lnTo>
                  <a:lnTo>
                    <a:pt x="247" y="77"/>
                  </a:lnTo>
                  <a:lnTo>
                    <a:pt x="247" y="76"/>
                  </a:lnTo>
                  <a:lnTo>
                    <a:pt x="247" y="74"/>
                  </a:lnTo>
                  <a:lnTo>
                    <a:pt x="242" y="72"/>
                  </a:lnTo>
                  <a:lnTo>
                    <a:pt x="242" y="68"/>
                  </a:lnTo>
                  <a:lnTo>
                    <a:pt x="245" y="67"/>
                  </a:lnTo>
                  <a:lnTo>
                    <a:pt x="247" y="66"/>
                  </a:lnTo>
                  <a:lnTo>
                    <a:pt x="249" y="64"/>
                  </a:lnTo>
                  <a:lnTo>
                    <a:pt x="253" y="63"/>
                  </a:lnTo>
                  <a:lnTo>
                    <a:pt x="255" y="60"/>
                  </a:lnTo>
                  <a:lnTo>
                    <a:pt x="255" y="55"/>
                  </a:lnTo>
                  <a:lnTo>
                    <a:pt x="253" y="55"/>
                  </a:lnTo>
                  <a:lnTo>
                    <a:pt x="253" y="53"/>
                  </a:lnTo>
                  <a:lnTo>
                    <a:pt x="253" y="52"/>
                  </a:lnTo>
                  <a:lnTo>
                    <a:pt x="247" y="53"/>
                  </a:lnTo>
                  <a:lnTo>
                    <a:pt x="245" y="52"/>
                  </a:lnTo>
                  <a:lnTo>
                    <a:pt x="247" y="51"/>
                  </a:lnTo>
                  <a:lnTo>
                    <a:pt x="247" y="50"/>
                  </a:lnTo>
                  <a:lnTo>
                    <a:pt x="240" y="48"/>
                  </a:lnTo>
                  <a:lnTo>
                    <a:pt x="238" y="49"/>
                  </a:lnTo>
                  <a:lnTo>
                    <a:pt x="232" y="48"/>
                  </a:lnTo>
                  <a:lnTo>
                    <a:pt x="234" y="45"/>
                  </a:lnTo>
                  <a:lnTo>
                    <a:pt x="232" y="44"/>
                  </a:lnTo>
                  <a:lnTo>
                    <a:pt x="230" y="44"/>
                  </a:lnTo>
                  <a:lnTo>
                    <a:pt x="215" y="42"/>
                  </a:lnTo>
                  <a:lnTo>
                    <a:pt x="211" y="43"/>
                  </a:lnTo>
                  <a:lnTo>
                    <a:pt x="205" y="45"/>
                  </a:lnTo>
                  <a:lnTo>
                    <a:pt x="200" y="45"/>
                  </a:lnTo>
                  <a:lnTo>
                    <a:pt x="200" y="44"/>
                  </a:lnTo>
                  <a:lnTo>
                    <a:pt x="196" y="44"/>
                  </a:lnTo>
                  <a:lnTo>
                    <a:pt x="194" y="43"/>
                  </a:lnTo>
                  <a:lnTo>
                    <a:pt x="192" y="43"/>
                  </a:lnTo>
                  <a:lnTo>
                    <a:pt x="190" y="45"/>
                  </a:lnTo>
                  <a:lnTo>
                    <a:pt x="184" y="47"/>
                  </a:lnTo>
                  <a:lnTo>
                    <a:pt x="181" y="48"/>
                  </a:lnTo>
                  <a:lnTo>
                    <a:pt x="181" y="49"/>
                  </a:lnTo>
                  <a:lnTo>
                    <a:pt x="181" y="50"/>
                  </a:lnTo>
                  <a:lnTo>
                    <a:pt x="177" y="49"/>
                  </a:lnTo>
                  <a:lnTo>
                    <a:pt x="175" y="49"/>
                  </a:lnTo>
                  <a:lnTo>
                    <a:pt x="173" y="51"/>
                  </a:lnTo>
                  <a:lnTo>
                    <a:pt x="171" y="50"/>
                  </a:lnTo>
                  <a:lnTo>
                    <a:pt x="173" y="53"/>
                  </a:lnTo>
                  <a:lnTo>
                    <a:pt x="171" y="52"/>
                  </a:lnTo>
                  <a:lnTo>
                    <a:pt x="169" y="52"/>
                  </a:lnTo>
                  <a:lnTo>
                    <a:pt x="169" y="51"/>
                  </a:lnTo>
                  <a:lnTo>
                    <a:pt x="165" y="52"/>
                  </a:lnTo>
                  <a:lnTo>
                    <a:pt x="162" y="52"/>
                  </a:lnTo>
                  <a:lnTo>
                    <a:pt x="158" y="53"/>
                  </a:lnTo>
                  <a:lnTo>
                    <a:pt x="158" y="55"/>
                  </a:lnTo>
                  <a:lnTo>
                    <a:pt x="160" y="56"/>
                  </a:lnTo>
                  <a:lnTo>
                    <a:pt x="167" y="57"/>
                  </a:lnTo>
                  <a:lnTo>
                    <a:pt x="167" y="58"/>
                  </a:lnTo>
                  <a:lnTo>
                    <a:pt x="165" y="57"/>
                  </a:lnTo>
                  <a:lnTo>
                    <a:pt x="158" y="57"/>
                  </a:lnTo>
                  <a:lnTo>
                    <a:pt x="150" y="59"/>
                  </a:lnTo>
                  <a:lnTo>
                    <a:pt x="148" y="59"/>
                  </a:lnTo>
                  <a:lnTo>
                    <a:pt x="154" y="57"/>
                  </a:lnTo>
                  <a:lnTo>
                    <a:pt x="152" y="56"/>
                  </a:lnTo>
                  <a:lnTo>
                    <a:pt x="146" y="55"/>
                  </a:lnTo>
                  <a:lnTo>
                    <a:pt x="144" y="52"/>
                  </a:lnTo>
                  <a:lnTo>
                    <a:pt x="139" y="51"/>
                  </a:lnTo>
                  <a:lnTo>
                    <a:pt x="137" y="53"/>
                  </a:lnTo>
                  <a:lnTo>
                    <a:pt x="137" y="55"/>
                  </a:lnTo>
                  <a:lnTo>
                    <a:pt x="135" y="56"/>
                  </a:lnTo>
                  <a:lnTo>
                    <a:pt x="135" y="53"/>
                  </a:lnTo>
                  <a:lnTo>
                    <a:pt x="133" y="52"/>
                  </a:lnTo>
                  <a:lnTo>
                    <a:pt x="131" y="53"/>
                  </a:lnTo>
                  <a:lnTo>
                    <a:pt x="129" y="55"/>
                  </a:lnTo>
                  <a:lnTo>
                    <a:pt x="129" y="56"/>
                  </a:lnTo>
                  <a:lnTo>
                    <a:pt x="127" y="56"/>
                  </a:lnTo>
                  <a:lnTo>
                    <a:pt x="127" y="53"/>
                  </a:lnTo>
                  <a:lnTo>
                    <a:pt x="125" y="52"/>
                  </a:lnTo>
                  <a:lnTo>
                    <a:pt x="125" y="51"/>
                  </a:lnTo>
                  <a:lnTo>
                    <a:pt x="120" y="49"/>
                  </a:lnTo>
                  <a:lnTo>
                    <a:pt x="118" y="50"/>
                  </a:lnTo>
                  <a:lnTo>
                    <a:pt x="118" y="52"/>
                  </a:lnTo>
                  <a:lnTo>
                    <a:pt x="118" y="56"/>
                  </a:lnTo>
                  <a:lnTo>
                    <a:pt x="116" y="58"/>
                  </a:lnTo>
                  <a:lnTo>
                    <a:pt x="116" y="57"/>
                  </a:lnTo>
                  <a:lnTo>
                    <a:pt x="114" y="53"/>
                  </a:lnTo>
                  <a:lnTo>
                    <a:pt x="110" y="52"/>
                  </a:lnTo>
                  <a:lnTo>
                    <a:pt x="108" y="53"/>
                  </a:lnTo>
                  <a:lnTo>
                    <a:pt x="108" y="52"/>
                  </a:lnTo>
                  <a:lnTo>
                    <a:pt x="106" y="52"/>
                  </a:lnTo>
                  <a:lnTo>
                    <a:pt x="106" y="51"/>
                  </a:lnTo>
                  <a:lnTo>
                    <a:pt x="112" y="51"/>
                  </a:lnTo>
                  <a:lnTo>
                    <a:pt x="112" y="47"/>
                  </a:lnTo>
                  <a:lnTo>
                    <a:pt x="112" y="45"/>
                  </a:lnTo>
                  <a:lnTo>
                    <a:pt x="110" y="44"/>
                  </a:lnTo>
                  <a:lnTo>
                    <a:pt x="106" y="45"/>
                  </a:lnTo>
                  <a:lnTo>
                    <a:pt x="103" y="44"/>
                  </a:lnTo>
                  <a:lnTo>
                    <a:pt x="106" y="43"/>
                  </a:lnTo>
                  <a:lnTo>
                    <a:pt x="103" y="41"/>
                  </a:lnTo>
                  <a:lnTo>
                    <a:pt x="101" y="40"/>
                  </a:lnTo>
                  <a:lnTo>
                    <a:pt x="99" y="41"/>
                  </a:lnTo>
                  <a:lnTo>
                    <a:pt x="99" y="42"/>
                  </a:lnTo>
                  <a:lnTo>
                    <a:pt x="97" y="41"/>
                  </a:lnTo>
                  <a:lnTo>
                    <a:pt x="93" y="42"/>
                  </a:lnTo>
                  <a:lnTo>
                    <a:pt x="95" y="40"/>
                  </a:lnTo>
                  <a:lnTo>
                    <a:pt x="93" y="41"/>
                  </a:lnTo>
                  <a:lnTo>
                    <a:pt x="91" y="41"/>
                  </a:lnTo>
                  <a:lnTo>
                    <a:pt x="91" y="40"/>
                  </a:lnTo>
                  <a:lnTo>
                    <a:pt x="89" y="42"/>
                  </a:lnTo>
                  <a:lnTo>
                    <a:pt x="82" y="45"/>
                  </a:lnTo>
                  <a:lnTo>
                    <a:pt x="85" y="42"/>
                  </a:lnTo>
                  <a:lnTo>
                    <a:pt x="87" y="42"/>
                  </a:lnTo>
                  <a:lnTo>
                    <a:pt x="87" y="41"/>
                  </a:lnTo>
                  <a:lnTo>
                    <a:pt x="85" y="40"/>
                  </a:lnTo>
                  <a:lnTo>
                    <a:pt x="97" y="39"/>
                  </a:lnTo>
                  <a:lnTo>
                    <a:pt x="93" y="37"/>
                  </a:lnTo>
                  <a:lnTo>
                    <a:pt x="91" y="37"/>
                  </a:lnTo>
                  <a:lnTo>
                    <a:pt x="89" y="36"/>
                  </a:lnTo>
                  <a:lnTo>
                    <a:pt x="89" y="35"/>
                  </a:lnTo>
                  <a:lnTo>
                    <a:pt x="87" y="34"/>
                  </a:lnTo>
                  <a:lnTo>
                    <a:pt x="82" y="34"/>
                  </a:lnTo>
                  <a:lnTo>
                    <a:pt x="78" y="33"/>
                  </a:lnTo>
                  <a:lnTo>
                    <a:pt x="82" y="32"/>
                  </a:lnTo>
                  <a:lnTo>
                    <a:pt x="80" y="31"/>
                  </a:lnTo>
                  <a:lnTo>
                    <a:pt x="80" y="29"/>
                  </a:lnTo>
                  <a:lnTo>
                    <a:pt x="85" y="33"/>
                  </a:lnTo>
                  <a:lnTo>
                    <a:pt x="89" y="33"/>
                  </a:lnTo>
                  <a:lnTo>
                    <a:pt x="91" y="33"/>
                  </a:lnTo>
                  <a:lnTo>
                    <a:pt x="95" y="35"/>
                  </a:lnTo>
                  <a:lnTo>
                    <a:pt x="97" y="35"/>
                  </a:lnTo>
                  <a:lnTo>
                    <a:pt x="95" y="34"/>
                  </a:lnTo>
                  <a:lnTo>
                    <a:pt x="97" y="34"/>
                  </a:lnTo>
                  <a:lnTo>
                    <a:pt x="106" y="34"/>
                  </a:lnTo>
                  <a:lnTo>
                    <a:pt x="110" y="34"/>
                  </a:lnTo>
                  <a:lnTo>
                    <a:pt x="112" y="32"/>
                  </a:lnTo>
                  <a:lnTo>
                    <a:pt x="114" y="29"/>
                  </a:lnTo>
                  <a:lnTo>
                    <a:pt x="114" y="28"/>
                  </a:lnTo>
                  <a:lnTo>
                    <a:pt x="108" y="28"/>
                  </a:lnTo>
                  <a:lnTo>
                    <a:pt x="106" y="28"/>
                  </a:lnTo>
                  <a:lnTo>
                    <a:pt x="97" y="25"/>
                  </a:lnTo>
                  <a:lnTo>
                    <a:pt x="95" y="25"/>
                  </a:lnTo>
                  <a:lnTo>
                    <a:pt x="95" y="26"/>
                  </a:lnTo>
                  <a:lnTo>
                    <a:pt x="93" y="25"/>
                  </a:lnTo>
                  <a:lnTo>
                    <a:pt x="89" y="23"/>
                  </a:lnTo>
                  <a:lnTo>
                    <a:pt x="80" y="23"/>
                  </a:lnTo>
                  <a:lnTo>
                    <a:pt x="80" y="21"/>
                  </a:lnTo>
                  <a:lnTo>
                    <a:pt x="87" y="21"/>
                  </a:lnTo>
                  <a:lnTo>
                    <a:pt x="89" y="20"/>
                  </a:lnTo>
                  <a:lnTo>
                    <a:pt x="89" y="21"/>
                  </a:lnTo>
                  <a:lnTo>
                    <a:pt x="91" y="23"/>
                  </a:lnTo>
                  <a:lnTo>
                    <a:pt x="93" y="23"/>
                  </a:lnTo>
                  <a:lnTo>
                    <a:pt x="95" y="23"/>
                  </a:lnTo>
                  <a:lnTo>
                    <a:pt x="95" y="21"/>
                  </a:lnTo>
                  <a:lnTo>
                    <a:pt x="95" y="20"/>
                  </a:lnTo>
                  <a:lnTo>
                    <a:pt x="93" y="19"/>
                  </a:lnTo>
                  <a:lnTo>
                    <a:pt x="87" y="16"/>
                  </a:lnTo>
                  <a:lnTo>
                    <a:pt x="85" y="16"/>
                  </a:lnTo>
                  <a:lnTo>
                    <a:pt x="82" y="15"/>
                  </a:lnTo>
                  <a:lnTo>
                    <a:pt x="82" y="13"/>
                  </a:lnTo>
                  <a:lnTo>
                    <a:pt x="80" y="13"/>
                  </a:lnTo>
                  <a:lnTo>
                    <a:pt x="78" y="15"/>
                  </a:lnTo>
                  <a:lnTo>
                    <a:pt x="74" y="16"/>
                  </a:lnTo>
                  <a:lnTo>
                    <a:pt x="70" y="17"/>
                  </a:lnTo>
                  <a:lnTo>
                    <a:pt x="68" y="18"/>
                  </a:lnTo>
                  <a:lnTo>
                    <a:pt x="66" y="17"/>
                  </a:lnTo>
                  <a:lnTo>
                    <a:pt x="63" y="18"/>
                  </a:lnTo>
                  <a:lnTo>
                    <a:pt x="57" y="17"/>
                  </a:lnTo>
                  <a:lnTo>
                    <a:pt x="53" y="21"/>
                  </a:lnTo>
                  <a:lnTo>
                    <a:pt x="49" y="24"/>
                  </a:lnTo>
                  <a:lnTo>
                    <a:pt x="49" y="23"/>
                  </a:lnTo>
                  <a:lnTo>
                    <a:pt x="49" y="21"/>
                  </a:lnTo>
                  <a:lnTo>
                    <a:pt x="53" y="18"/>
                  </a:lnTo>
                  <a:lnTo>
                    <a:pt x="53" y="16"/>
                  </a:lnTo>
                  <a:lnTo>
                    <a:pt x="53" y="12"/>
                  </a:lnTo>
                  <a:lnTo>
                    <a:pt x="53" y="10"/>
                  </a:lnTo>
                  <a:lnTo>
                    <a:pt x="51" y="9"/>
                  </a:lnTo>
                  <a:lnTo>
                    <a:pt x="49" y="5"/>
                  </a:lnTo>
                  <a:lnTo>
                    <a:pt x="45" y="5"/>
                  </a:lnTo>
                  <a:lnTo>
                    <a:pt x="45" y="4"/>
                  </a:lnTo>
                  <a:lnTo>
                    <a:pt x="42" y="5"/>
                  </a:lnTo>
                  <a:lnTo>
                    <a:pt x="38" y="7"/>
                  </a:lnTo>
                  <a:lnTo>
                    <a:pt x="38" y="4"/>
                  </a:lnTo>
                  <a:lnTo>
                    <a:pt x="30" y="2"/>
                  </a:lnTo>
                  <a:lnTo>
                    <a:pt x="28" y="2"/>
                  </a:lnTo>
                  <a:lnTo>
                    <a:pt x="21" y="0"/>
                  </a:lnTo>
                  <a:lnTo>
                    <a:pt x="17" y="0"/>
                  </a:lnTo>
                  <a:lnTo>
                    <a:pt x="9" y="1"/>
                  </a:lnTo>
                  <a:lnTo>
                    <a:pt x="7" y="3"/>
                  </a:lnTo>
                  <a:lnTo>
                    <a:pt x="2" y="3"/>
                  </a:lnTo>
                  <a:lnTo>
                    <a:pt x="2" y="4"/>
                  </a:lnTo>
                  <a:lnTo>
                    <a:pt x="2" y="5"/>
                  </a:lnTo>
                  <a:lnTo>
                    <a:pt x="2" y="7"/>
                  </a:lnTo>
                  <a:lnTo>
                    <a:pt x="5" y="7"/>
                  </a:lnTo>
                  <a:lnTo>
                    <a:pt x="11" y="10"/>
                  </a:lnTo>
                  <a:lnTo>
                    <a:pt x="11" y="11"/>
                  </a:lnTo>
                  <a:lnTo>
                    <a:pt x="7" y="11"/>
                  </a:lnTo>
                  <a:lnTo>
                    <a:pt x="2" y="9"/>
                  </a:lnTo>
                  <a:lnTo>
                    <a:pt x="0" y="10"/>
                  </a:lnTo>
                  <a:lnTo>
                    <a:pt x="0" y="12"/>
                  </a:lnTo>
                  <a:lnTo>
                    <a:pt x="2" y="12"/>
                  </a:lnTo>
                  <a:lnTo>
                    <a:pt x="7" y="13"/>
                  </a:lnTo>
                  <a:lnTo>
                    <a:pt x="7" y="15"/>
                  </a:lnTo>
                  <a:lnTo>
                    <a:pt x="11" y="16"/>
                  </a:lnTo>
                  <a:lnTo>
                    <a:pt x="11" y="15"/>
                  </a:lnTo>
                  <a:lnTo>
                    <a:pt x="13" y="18"/>
                  </a:lnTo>
                  <a:lnTo>
                    <a:pt x="15" y="17"/>
                  </a:lnTo>
                  <a:lnTo>
                    <a:pt x="19" y="24"/>
                  </a:lnTo>
                  <a:lnTo>
                    <a:pt x="26" y="25"/>
                  </a:lnTo>
                  <a:lnTo>
                    <a:pt x="28" y="26"/>
                  </a:lnTo>
                  <a:lnTo>
                    <a:pt x="30" y="31"/>
                  </a:lnTo>
                  <a:lnTo>
                    <a:pt x="30" y="28"/>
                  </a:lnTo>
                  <a:lnTo>
                    <a:pt x="32" y="29"/>
                  </a:lnTo>
                  <a:lnTo>
                    <a:pt x="47" y="31"/>
                  </a:lnTo>
                  <a:lnTo>
                    <a:pt x="47" y="29"/>
                  </a:lnTo>
                  <a:lnTo>
                    <a:pt x="47" y="28"/>
                  </a:lnTo>
                  <a:lnTo>
                    <a:pt x="49" y="28"/>
                  </a:lnTo>
                  <a:lnTo>
                    <a:pt x="53" y="27"/>
                  </a:lnTo>
                  <a:lnTo>
                    <a:pt x="53" y="26"/>
                  </a:lnTo>
                  <a:lnTo>
                    <a:pt x="53" y="25"/>
                  </a:lnTo>
                  <a:lnTo>
                    <a:pt x="55" y="26"/>
                  </a:lnTo>
                  <a:lnTo>
                    <a:pt x="61" y="39"/>
                  </a:lnTo>
                  <a:lnTo>
                    <a:pt x="63" y="40"/>
                  </a:lnTo>
                  <a:lnTo>
                    <a:pt x="70" y="44"/>
                  </a:lnTo>
                  <a:lnTo>
                    <a:pt x="70" y="50"/>
                  </a:lnTo>
                  <a:lnTo>
                    <a:pt x="72" y="51"/>
                  </a:lnTo>
                  <a:lnTo>
                    <a:pt x="66" y="58"/>
                  </a:lnTo>
                  <a:lnTo>
                    <a:pt x="66" y="64"/>
                  </a:lnTo>
                  <a:lnTo>
                    <a:pt x="66" y="66"/>
                  </a:lnTo>
                  <a:lnTo>
                    <a:pt x="72" y="65"/>
                  </a:lnTo>
                  <a:lnTo>
                    <a:pt x="70" y="71"/>
                  </a:lnTo>
                  <a:lnTo>
                    <a:pt x="70" y="75"/>
                  </a:lnTo>
                  <a:lnTo>
                    <a:pt x="74" y="77"/>
                  </a:lnTo>
                  <a:lnTo>
                    <a:pt x="78" y="79"/>
                  </a:lnTo>
                  <a:lnTo>
                    <a:pt x="76" y="79"/>
                  </a:lnTo>
                  <a:lnTo>
                    <a:pt x="76" y="81"/>
                  </a:lnTo>
                  <a:lnTo>
                    <a:pt x="78" y="81"/>
                  </a:lnTo>
                  <a:lnTo>
                    <a:pt x="82" y="81"/>
                  </a:lnTo>
                  <a:lnTo>
                    <a:pt x="82" y="79"/>
                  </a:lnTo>
                  <a:lnTo>
                    <a:pt x="89" y="75"/>
                  </a:lnTo>
                  <a:lnTo>
                    <a:pt x="87" y="79"/>
                  </a:lnTo>
                  <a:lnTo>
                    <a:pt x="91" y="82"/>
                  </a:lnTo>
                  <a:lnTo>
                    <a:pt x="91" y="77"/>
                  </a:lnTo>
                  <a:lnTo>
                    <a:pt x="93" y="81"/>
                  </a:lnTo>
                  <a:lnTo>
                    <a:pt x="97" y="81"/>
                  </a:lnTo>
                  <a:lnTo>
                    <a:pt x="95" y="83"/>
                  </a:lnTo>
                  <a:lnTo>
                    <a:pt x="99" y="83"/>
                  </a:lnTo>
                  <a:lnTo>
                    <a:pt x="99" y="82"/>
                  </a:lnTo>
                  <a:lnTo>
                    <a:pt x="99" y="84"/>
                  </a:lnTo>
                  <a:lnTo>
                    <a:pt x="108" y="84"/>
                  </a:lnTo>
                  <a:lnTo>
                    <a:pt x="112" y="8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4" name="Freeform 1016"/>
            <p:cNvSpPr>
              <a:spLocks/>
            </p:cNvSpPr>
            <p:nvPr/>
          </p:nvSpPr>
          <p:spPr bwMode="auto">
            <a:xfrm>
              <a:off x="2902823" y="4007023"/>
              <a:ext cx="26427" cy="10462"/>
            </a:xfrm>
            <a:custGeom>
              <a:avLst/>
              <a:gdLst>
                <a:gd name="T0" fmla="*/ 27 w 29"/>
                <a:gd name="T1" fmla="*/ 0 h 9"/>
                <a:gd name="T2" fmla="*/ 23 w 29"/>
                <a:gd name="T3" fmla="*/ 0 h 9"/>
                <a:gd name="T4" fmla="*/ 21 w 29"/>
                <a:gd name="T5" fmla="*/ 0 h 9"/>
                <a:gd name="T6" fmla="*/ 8 w 29"/>
                <a:gd name="T7" fmla="*/ 3 h 9"/>
                <a:gd name="T8" fmla="*/ 2 w 29"/>
                <a:gd name="T9" fmla="*/ 3 h 9"/>
                <a:gd name="T10" fmla="*/ 2 w 29"/>
                <a:gd name="T11" fmla="*/ 5 h 9"/>
                <a:gd name="T12" fmla="*/ 0 w 29"/>
                <a:gd name="T13" fmla="*/ 6 h 9"/>
                <a:gd name="T14" fmla="*/ 2 w 29"/>
                <a:gd name="T15" fmla="*/ 8 h 9"/>
                <a:gd name="T16" fmla="*/ 4 w 29"/>
                <a:gd name="T17" fmla="*/ 8 h 9"/>
                <a:gd name="T18" fmla="*/ 6 w 29"/>
                <a:gd name="T19" fmla="*/ 9 h 9"/>
                <a:gd name="T20" fmla="*/ 8 w 29"/>
                <a:gd name="T21" fmla="*/ 8 h 9"/>
                <a:gd name="T22" fmla="*/ 8 w 29"/>
                <a:gd name="T23" fmla="*/ 9 h 9"/>
                <a:gd name="T24" fmla="*/ 8 w 29"/>
                <a:gd name="T25" fmla="*/ 9 h 9"/>
                <a:gd name="T26" fmla="*/ 19 w 29"/>
                <a:gd name="T27" fmla="*/ 9 h 9"/>
                <a:gd name="T28" fmla="*/ 27 w 29"/>
                <a:gd name="T29" fmla="*/ 7 h 9"/>
                <a:gd name="T30" fmla="*/ 29 w 29"/>
                <a:gd name="T31" fmla="*/ 6 h 9"/>
                <a:gd name="T32" fmla="*/ 29 w 29"/>
                <a:gd name="T33" fmla="*/ 3 h 9"/>
                <a:gd name="T34" fmla="*/ 27 w 29"/>
                <a:gd name="T35" fmla="*/ 2 h 9"/>
                <a:gd name="T36" fmla="*/ 27 w 29"/>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7" y="0"/>
                  </a:moveTo>
                  <a:lnTo>
                    <a:pt x="23" y="0"/>
                  </a:lnTo>
                  <a:lnTo>
                    <a:pt x="21" y="0"/>
                  </a:lnTo>
                  <a:lnTo>
                    <a:pt x="8" y="3"/>
                  </a:lnTo>
                  <a:lnTo>
                    <a:pt x="2" y="3"/>
                  </a:lnTo>
                  <a:lnTo>
                    <a:pt x="2" y="5"/>
                  </a:lnTo>
                  <a:lnTo>
                    <a:pt x="0" y="6"/>
                  </a:lnTo>
                  <a:lnTo>
                    <a:pt x="2" y="8"/>
                  </a:lnTo>
                  <a:lnTo>
                    <a:pt x="4" y="8"/>
                  </a:lnTo>
                  <a:lnTo>
                    <a:pt x="6" y="9"/>
                  </a:lnTo>
                  <a:lnTo>
                    <a:pt x="8" y="8"/>
                  </a:lnTo>
                  <a:lnTo>
                    <a:pt x="8" y="9"/>
                  </a:lnTo>
                  <a:lnTo>
                    <a:pt x="19" y="9"/>
                  </a:lnTo>
                  <a:lnTo>
                    <a:pt x="27" y="7"/>
                  </a:lnTo>
                  <a:lnTo>
                    <a:pt x="29" y="6"/>
                  </a:lnTo>
                  <a:lnTo>
                    <a:pt x="29" y="3"/>
                  </a:lnTo>
                  <a:lnTo>
                    <a:pt x="27" y="2"/>
                  </a:lnTo>
                  <a:lnTo>
                    <a:pt x="2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5" name="Freeform 1017"/>
            <p:cNvSpPr>
              <a:spLocks/>
            </p:cNvSpPr>
            <p:nvPr/>
          </p:nvSpPr>
          <p:spPr bwMode="auto">
            <a:xfrm>
              <a:off x="2887331" y="3873345"/>
              <a:ext cx="90215" cy="72070"/>
            </a:xfrm>
            <a:custGeom>
              <a:avLst/>
              <a:gdLst>
                <a:gd name="T0" fmla="*/ 10 w 99"/>
                <a:gd name="T1" fmla="*/ 13 h 62"/>
                <a:gd name="T2" fmla="*/ 12 w 99"/>
                <a:gd name="T3" fmla="*/ 17 h 62"/>
                <a:gd name="T4" fmla="*/ 8 w 99"/>
                <a:gd name="T5" fmla="*/ 21 h 62"/>
                <a:gd name="T6" fmla="*/ 15 w 99"/>
                <a:gd name="T7" fmla="*/ 23 h 62"/>
                <a:gd name="T8" fmla="*/ 19 w 99"/>
                <a:gd name="T9" fmla="*/ 17 h 62"/>
                <a:gd name="T10" fmla="*/ 23 w 99"/>
                <a:gd name="T11" fmla="*/ 16 h 62"/>
                <a:gd name="T12" fmla="*/ 25 w 99"/>
                <a:gd name="T13" fmla="*/ 19 h 62"/>
                <a:gd name="T14" fmla="*/ 23 w 99"/>
                <a:gd name="T15" fmla="*/ 21 h 62"/>
                <a:gd name="T16" fmla="*/ 21 w 99"/>
                <a:gd name="T17" fmla="*/ 25 h 62"/>
                <a:gd name="T18" fmla="*/ 25 w 99"/>
                <a:gd name="T19" fmla="*/ 24 h 62"/>
                <a:gd name="T20" fmla="*/ 27 w 99"/>
                <a:gd name="T21" fmla="*/ 26 h 62"/>
                <a:gd name="T22" fmla="*/ 31 w 99"/>
                <a:gd name="T23" fmla="*/ 26 h 62"/>
                <a:gd name="T24" fmla="*/ 25 w 99"/>
                <a:gd name="T25" fmla="*/ 29 h 62"/>
                <a:gd name="T26" fmla="*/ 34 w 99"/>
                <a:gd name="T27" fmla="*/ 32 h 62"/>
                <a:gd name="T28" fmla="*/ 25 w 99"/>
                <a:gd name="T29" fmla="*/ 35 h 62"/>
                <a:gd name="T30" fmla="*/ 12 w 99"/>
                <a:gd name="T31" fmla="*/ 33 h 62"/>
                <a:gd name="T32" fmla="*/ 10 w 99"/>
                <a:gd name="T33" fmla="*/ 39 h 62"/>
                <a:gd name="T34" fmla="*/ 21 w 99"/>
                <a:gd name="T35" fmla="*/ 44 h 62"/>
                <a:gd name="T36" fmla="*/ 29 w 99"/>
                <a:gd name="T37" fmla="*/ 44 h 62"/>
                <a:gd name="T38" fmla="*/ 34 w 99"/>
                <a:gd name="T39" fmla="*/ 42 h 62"/>
                <a:gd name="T40" fmla="*/ 42 w 99"/>
                <a:gd name="T41" fmla="*/ 41 h 62"/>
                <a:gd name="T42" fmla="*/ 46 w 99"/>
                <a:gd name="T43" fmla="*/ 44 h 62"/>
                <a:gd name="T44" fmla="*/ 50 w 99"/>
                <a:gd name="T45" fmla="*/ 43 h 62"/>
                <a:gd name="T46" fmla="*/ 63 w 99"/>
                <a:gd name="T47" fmla="*/ 45 h 62"/>
                <a:gd name="T48" fmla="*/ 67 w 99"/>
                <a:gd name="T49" fmla="*/ 47 h 62"/>
                <a:gd name="T50" fmla="*/ 69 w 99"/>
                <a:gd name="T51" fmla="*/ 47 h 62"/>
                <a:gd name="T52" fmla="*/ 71 w 99"/>
                <a:gd name="T53" fmla="*/ 50 h 62"/>
                <a:gd name="T54" fmla="*/ 74 w 99"/>
                <a:gd name="T55" fmla="*/ 57 h 62"/>
                <a:gd name="T56" fmla="*/ 78 w 99"/>
                <a:gd name="T57" fmla="*/ 61 h 62"/>
                <a:gd name="T58" fmla="*/ 84 w 99"/>
                <a:gd name="T59" fmla="*/ 62 h 62"/>
                <a:gd name="T60" fmla="*/ 86 w 99"/>
                <a:gd name="T61" fmla="*/ 60 h 62"/>
                <a:gd name="T62" fmla="*/ 95 w 99"/>
                <a:gd name="T63" fmla="*/ 60 h 62"/>
                <a:gd name="T64" fmla="*/ 97 w 99"/>
                <a:gd name="T65" fmla="*/ 56 h 62"/>
                <a:gd name="T66" fmla="*/ 90 w 99"/>
                <a:gd name="T67" fmla="*/ 44 h 62"/>
                <a:gd name="T68" fmla="*/ 86 w 99"/>
                <a:gd name="T69" fmla="*/ 41 h 62"/>
                <a:gd name="T70" fmla="*/ 84 w 99"/>
                <a:gd name="T71" fmla="*/ 35 h 62"/>
                <a:gd name="T72" fmla="*/ 88 w 99"/>
                <a:gd name="T73" fmla="*/ 31 h 62"/>
                <a:gd name="T74" fmla="*/ 88 w 99"/>
                <a:gd name="T75" fmla="*/ 28 h 62"/>
                <a:gd name="T76" fmla="*/ 86 w 99"/>
                <a:gd name="T77" fmla="*/ 27 h 62"/>
                <a:gd name="T78" fmla="*/ 84 w 99"/>
                <a:gd name="T79" fmla="*/ 26 h 62"/>
                <a:gd name="T80" fmla="*/ 80 w 99"/>
                <a:gd name="T81" fmla="*/ 26 h 62"/>
                <a:gd name="T82" fmla="*/ 82 w 99"/>
                <a:gd name="T83" fmla="*/ 23 h 62"/>
                <a:gd name="T84" fmla="*/ 71 w 99"/>
                <a:gd name="T85" fmla="*/ 17 h 62"/>
                <a:gd name="T86" fmla="*/ 65 w 99"/>
                <a:gd name="T87" fmla="*/ 19 h 62"/>
                <a:gd name="T88" fmla="*/ 63 w 99"/>
                <a:gd name="T89" fmla="*/ 20 h 62"/>
                <a:gd name="T90" fmla="*/ 61 w 99"/>
                <a:gd name="T91" fmla="*/ 18 h 62"/>
                <a:gd name="T92" fmla="*/ 61 w 99"/>
                <a:gd name="T93" fmla="*/ 12 h 62"/>
                <a:gd name="T94" fmla="*/ 59 w 99"/>
                <a:gd name="T95" fmla="*/ 12 h 62"/>
                <a:gd name="T96" fmla="*/ 57 w 99"/>
                <a:gd name="T97" fmla="*/ 12 h 62"/>
                <a:gd name="T98" fmla="*/ 53 w 99"/>
                <a:gd name="T99" fmla="*/ 10 h 62"/>
                <a:gd name="T100" fmla="*/ 46 w 99"/>
                <a:gd name="T101" fmla="*/ 7 h 62"/>
                <a:gd name="T102" fmla="*/ 40 w 99"/>
                <a:gd name="T103" fmla="*/ 11 h 62"/>
                <a:gd name="T104" fmla="*/ 38 w 99"/>
                <a:gd name="T105" fmla="*/ 17 h 62"/>
                <a:gd name="T106" fmla="*/ 36 w 99"/>
                <a:gd name="T107" fmla="*/ 4 h 62"/>
                <a:gd name="T108" fmla="*/ 31 w 99"/>
                <a:gd name="T109" fmla="*/ 3 h 62"/>
                <a:gd name="T110" fmla="*/ 29 w 99"/>
                <a:gd name="T111" fmla="*/ 2 h 62"/>
                <a:gd name="T112" fmla="*/ 21 w 99"/>
                <a:gd name="T113" fmla="*/ 0 h 62"/>
                <a:gd name="T114" fmla="*/ 6 w 99"/>
                <a:gd name="T115" fmla="*/ 3 h 62"/>
                <a:gd name="T116" fmla="*/ 0 w 99"/>
                <a:gd name="T117" fmla="*/ 8 h 62"/>
                <a:gd name="T118" fmla="*/ 4 w 99"/>
                <a:gd name="T119" fmla="*/ 16 h 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62"/>
                <a:gd name="T182" fmla="*/ 99 w 99"/>
                <a:gd name="T183" fmla="*/ 62 h 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62">
                  <a:moveTo>
                    <a:pt x="4" y="16"/>
                  </a:moveTo>
                  <a:lnTo>
                    <a:pt x="10" y="13"/>
                  </a:lnTo>
                  <a:lnTo>
                    <a:pt x="12" y="15"/>
                  </a:lnTo>
                  <a:lnTo>
                    <a:pt x="12" y="17"/>
                  </a:lnTo>
                  <a:lnTo>
                    <a:pt x="10" y="21"/>
                  </a:lnTo>
                  <a:lnTo>
                    <a:pt x="8" y="21"/>
                  </a:lnTo>
                  <a:lnTo>
                    <a:pt x="10" y="24"/>
                  </a:lnTo>
                  <a:lnTo>
                    <a:pt x="15" y="23"/>
                  </a:lnTo>
                  <a:lnTo>
                    <a:pt x="17" y="17"/>
                  </a:lnTo>
                  <a:lnTo>
                    <a:pt x="19" y="17"/>
                  </a:lnTo>
                  <a:lnTo>
                    <a:pt x="21" y="16"/>
                  </a:lnTo>
                  <a:lnTo>
                    <a:pt x="23" y="16"/>
                  </a:lnTo>
                  <a:lnTo>
                    <a:pt x="25" y="17"/>
                  </a:lnTo>
                  <a:lnTo>
                    <a:pt x="25" y="19"/>
                  </a:lnTo>
                  <a:lnTo>
                    <a:pt x="25" y="20"/>
                  </a:lnTo>
                  <a:lnTo>
                    <a:pt x="23" y="21"/>
                  </a:lnTo>
                  <a:lnTo>
                    <a:pt x="21" y="23"/>
                  </a:lnTo>
                  <a:lnTo>
                    <a:pt x="21" y="25"/>
                  </a:lnTo>
                  <a:lnTo>
                    <a:pt x="25" y="25"/>
                  </a:lnTo>
                  <a:lnTo>
                    <a:pt x="25" y="24"/>
                  </a:lnTo>
                  <a:lnTo>
                    <a:pt x="27" y="24"/>
                  </a:lnTo>
                  <a:lnTo>
                    <a:pt x="27" y="26"/>
                  </a:lnTo>
                  <a:lnTo>
                    <a:pt x="31" y="25"/>
                  </a:lnTo>
                  <a:lnTo>
                    <a:pt x="31" y="26"/>
                  </a:lnTo>
                  <a:lnTo>
                    <a:pt x="31" y="28"/>
                  </a:lnTo>
                  <a:lnTo>
                    <a:pt x="25" y="29"/>
                  </a:lnTo>
                  <a:lnTo>
                    <a:pt x="25" y="31"/>
                  </a:lnTo>
                  <a:lnTo>
                    <a:pt x="34" y="32"/>
                  </a:lnTo>
                  <a:lnTo>
                    <a:pt x="31" y="35"/>
                  </a:lnTo>
                  <a:lnTo>
                    <a:pt x="25" y="35"/>
                  </a:lnTo>
                  <a:lnTo>
                    <a:pt x="17" y="33"/>
                  </a:lnTo>
                  <a:lnTo>
                    <a:pt x="12" y="33"/>
                  </a:lnTo>
                  <a:lnTo>
                    <a:pt x="10" y="34"/>
                  </a:lnTo>
                  <a:lnTo>
                    <a:pt x="10" y="39"/>
                  </a:lnTo>
                  <a:lnTo>
                    <a:pt x="15" y="42"/>
                  </a:lnTo>
                  <a:lnTo>
                    <a:pt x="21" y="44"/>
                  </a:lnTo>
                  <a:lnTo>
                    <a:pt x="27" y="45"/>
                  </a:lnTo>
                  <a:lnTo>
                    <a:pt x="29" y="44"/>
                  </a:lnTo>
                  <a:lnTo>
                    <a:pt x="31" y="42"/>
                  </a:lnTo>
                  <a:lnTo>
                    <a:pt x="34" y="42"/>
                  </a:lnTo>
                  <a:lnTo>
                    <a:pt x="42" y="40"/>
                  </a:lnTo>
                  <a:lnTo>
                    <a:pt x="42" y="41"/>
                  </a:lnTo>
                  <a:lnTo>
                    <a:pt x="42" y="43"/>
                  </a:lnTo>
                  <a:lnTo>
                    <a:pt x="46" y="44"/>
                  </a:lnTo>
                  <a:lnTo>
                    <a:pt x="48" y="44"/>
                  </a:lnTo>
                  <a:lnTo>
                    <a:pt x="50" y="43"/>
                  </a:lnTo>
                  <a:lnTo>
                    <a:pt x="61" y="44"/>
                  </a:lnTo>
                  <a:lnTo>
                    <a:pt x="63" y="45"/>
                  </a:lnTo>
                  <a:lnTo>
                    <a:pt x="63" y="47"/>
                  </a:lnTo>
                  <a:lnTo>
                    <a:pt x="67" y="47"/>
                  </a:lnTo>
                  <a:lnTo>
                    <a:pt x="67" y="45"/>
                  </a:lnTo>
                  <a:lnTo>
                    <a:pt x="69" y="47"/>
                  </a:lnTo>
                  <a:lnTo>
                    <a:pt x="69" y="48"/>
                  </a:lnTo>
                  <a:lnTo>
                    <a:pt x="71" y="50"/>
                  </a:lnTo>
                  <a:lnTo>
                    <a:pt x="71" y="53"/>
                  </a:lnTo>
                  <a:lnTo>
                    <a:pt x="74" y="57"/>
                  </a:lnTo>
                  <a:lnTo>
                    <a:pt x="74" y="58"/>
                  </a:lnTo>
                  <a:lnTo>
                    <a:pt x="78" y="61"/>
                  </a:lnTo>
                  <a:lnTo>
                    <a:pt x="80" y="60"/>
                  </a:lnTo>
                  <a:lnTo>
                    <a:pt x="84" y="62"/>
                  </a:lnTo>
                  <a:lnTo>
                    <a:pt x="86" y="61"/>
                  </a:lnTo>
                  <a:lnTo>
                    <a:pt x="86" y="60"/>
                  </a:lnTo>
                  <a:lnTo>
                    <a:pt x="90" y="60"/>
                  </a:lnTo>
                  <a:lnTo>
                    <a:pt x="95" y="60"/>
                  </a:lnTo>
                  <a:lnTo>
                    <a:pt x="97" y="58"/>
                  </a:lnTo>
                  <a:lnTo>
                    <a:pt x="97" y="56"/>
                  </a:lnTo>
                  <a:lnTo>
                    <a:pt x="99" y="52"/>
                  </a:lnTo>
                  <a:lnTo>
                    <a:pt x="90" y="44"/>
                  </a:lnTo>
                  <a:lnTo>
                    <a:pt x="88" y="41"/>
                  </a:lnTo>
                  <a:lnTo>
                    <a:pt x="86" y="41"/>
                  </a:lnTo>
                  <a:lnTo>
                    <a:pt x="86" y="37"/>
                  </a:lnTo>
                  <a:lnTo>
                    <a:pt x="84" y="35"/>
                  </a:lnTo>
                  <a:lnTo>
                    <a:pt x="88" y="33"/>
                  </a:lnTo>
                  <a:lnTo>
                    <a:pt x="88" y="31"/>
                  </a:lnTo>
                  <a:lnTo>
                    <a:pt x="88" y="29"/>
                  </a:lnTo>
                  <a:lnTo>
                    <a:pt x="88" y="28"/>
                  </a:lnTo>
                  <a:lnTo>
                    <a:pt x="88" y="27"/>
                  </a:lnTo>
                  <a:lnTo>
                    <a:pt x="86" y="27"/>
                  </a:lnTo>
                  <a:lnTo>
                    <a:pt x="86" y="28"/>
                  </a:lnTo>
                  <a:lnTo>
                    <a:pt x="84" y="26"/>
                  </a:lnTo>
                  <a:lnTo>
                    <a:pt x="80" y="26"/>
                  </a:lnTo>
                  <a:lnTo>
                    <a:pt x="80" y="25"/>
                  </a:lnTo>
                  <a:lnTo>
                    <a:pt x="82" y="23"/>
                  </a:lnTo>
                  <a:lnTo>
                    <a:pt x="80" y="20"/>
                  </a:lnTo>
                  <a:lnTo>
                    <a:pt x="71" y="17"/>
                  </a:lnTo>
                  <a:lnTo>
                    <a:pt x="69" y="18"/>
                  </a:lnTo>
                  <a:lnTo>
                    <a:pt x="65" y="19"/>
                  </a:lnTo>
                  <a:lnTo>
                    <a:pt x="63" y="20"/>
                  </a:lnTo>
                  <a:lnTo>
                    <a:pt x="63" y="19"/>
                  </a:lnTo>
                  <a:lnTo>
                    <a:pt x="61" y="18"/>
                  </a:lnTo>
                  <a:lnTo>
                    <a:pt x="63" y="15"/>
                  </a:lnTo>
                  <a:lnTo>
                    <a:pt x="61" y="12"/>
                  </a:lnTo>
                  <a:lnTo>
                    <a:pt x="59" y="11"/>
                  </a:lnTo>
                  <a:lnTo>
                    <a:pt x="59" y="12"/>
                  </a:lnTo>
                  <a:lnTo>
                    <a:pt x="57" y="13"/>
                  </a:lnTo>
                  <a:lnTo>
                    <a:pt x="57" y="12"/>
                  </a:lnTo>
                  <a:lnTo>
                    <a:pt x="57" y="11"/>
                  </a:lnTo>
                  <a:lnTo>
                    <a:pt x="53" y="10"/>
                  </a:lnTo>
                  <a:lnTo>
                    <a:pt x="50" y="8"/>
                  </a:lnTo>
                  <a:lnTo>
                    <a:pt x="46" y="7"/>
                  </a:lnTo>
                  <a:lnTo>
                    <a:pt x="44" y="7"/>
                  </a:lnTo>
                  <a:lnTo>
                    <a:pt x="40" y="11"/>
                  </a:lnTo>
                  <a:lnTo>
                    <a:pt x="38" y="15"/>
                  </a:lnTo>
                  <a:lnTo>
                    <a:pt x="38" y="17"/>
                  </a:lnTo>
                  <a:lnTo>
                    <a:pt x="34" y="13"/>
                  </a:lnTo>
                  <a:lnTo>
                    <a:pt x="36" y="4"/>
                  </a:lnTo>
                  <a:lnTo>
                    <a:pt x="34" y="3"/>
                  </a:lnTo>
                  <a:lnTo>
                    <a:pt x="31" y="3"/>
                  </a:lnTo>
                  <a:lnTo>
                    <a:pt x="27" y="4"/>
                  </a:lnTo>
                  <a:lnTo>
                    <a:pt x="29" y="2"/>
                  </a:lnTo>
                  <a:lnTo>
                    <a:pt x="27" y="2"/>
                  </a:lnTo>
                  <a:lnTo>
                    <a:pt x="21" y="0"/>
                  </a:lnTo>
                  <a:lnTo>
                    <a:pt x="17" y="2"/>
                  </a:lnTo>
                  <a:lnTo>
                    <a:pt x="6" y="3"/>
                  </a:lnTo>
                  <a:lnTo>
                    <a:pt x="2" y="2"/>
                  </a:lnTo>
                  <a:lnTo>
                    <a:pt x="0" y="8"/>
                  </a:lnTo>
                  <a:lnTo>
                    <a:pt x="2" y="15"/>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6" name="Freeform 1018"/>
            <p:cNvSpPr>
              <a:spLocks/>
            </p:cNvSpPr>
            <p:nvPr/>
          </p:nvSpPr>
          <p:spPr bwMode="auto">
            <a:xfrm>
              <a:off x="2883686" y="3947740"/>
              <a:ext cx="22782" cy="27898"/>
            </a:xfrm>
            <a:custGeom>
              <a:avLst/>
              <a:gdLst>
                <a:gd name="T0" fmla="*/ 4 w 25"/>
                <a:gd name="T1" fmla="*/ 10 h 24"/>
                <a:gd name="T2" fmla="*/ 12 w 25"/>
                <a:gd name="T3" fmla="*/ 21 h 24"/>
                <a:gd name="T4" fmla="*/ 14 w 25"/>
                <a:gd name="T5" fmla="*/ 21 h 24"/>
                <a:gd name="T6" fmla="*/ 21 w 25"/>
                <a:gd name="T7" fmla="*/ 24 h 24"/>
                <a:gd name="T8" fmla="*/ 23 w 25"/>
                <a:gd name="T9" fmla="*/ 22 h 24"/>
                <a:gd name="T10" fmla="*/ 23 w 25"/>
                <a:gd name="T11" fmla="*/ 22 h 24"/>
                <a:gd name="T12" fmla="*/ 25 w 25"/>
                <a:gd name="T13" fmla="*/ 21 h 24"/>
                <a:gd name="T14" fmla="*/ 25 w 25"/>
                <a:gd name="T15" fmla="*/ 19 h 24"/>
                <a:gd name="T16" fmla="*/ 23 w 25"/>
                <a:gd name="T17" fmla="*/ 18 h 24"/>
                <a:gd name="T18" fmla="*/ 23 w 25"/>
                <a:gd name="T19" fmla="*/ 17 h 24"/>
                <a:gd name="T20" fmla="*/ 19 w 25"/>
                <a:gd name="T21" fmla="*/ 13 h 24"/>
                <a:gd name="T22" fmla="*/ 19 w 25"/>
                <a:gd name="T23" fmla="*/ 13 h 24"/>
                <a:gd name="T24" fmla="*/ 14 w 25"/>
                <a:gd name="T25" fmla="*/ 12 h 24"/>
                <a:gd name="T26" fmla="*/ 14 w 25"/>
                <a:gd name="T27" fmla="*/ 11 h 24"/>
                <a:gd name="T28" fmla="*/ 14 w 25"/>
                <a:gd name="T29" fmla="*/ 9 h 24"/>
                <a:gd name="T30" fmla="*/ 14 w 25"/>
                <a:gd name="T31" fmla="*/ 8 h 24"/>
                <a:gd name="T32" fmla="*/ 12 w 25"/>
                <a:gd name="T33" fmla="*/ 8 h 24"/>
                <a:gd name="T34" fmla="*/ 12 w 25"/>
                <a:gd name="T35" fmla="*/ 5 h 24"/>
                <a:gd name="T36" fmla="*/ 12 w 25"/>
                <a:gd name="T37" fmla="*/ 5 h 24"/>
                <a:gd name="T38" fmla="*/ 10 w 25"/>
                <a:gd name="T39" fmla="*/ 4 h 24"/>
                <a:gd name="T40" fmla="*/ 8 w 25"/>
                <a:gd name="T41" fmla="*/ 2 h 24"/>
                <a:gd name="T42" fmla="*/ 6 w 25"/>
                <a:gd name="T43" fmla="*/ 1 h 24"/>
                <a:gd name="T44" fmla="*/ 2 w 25"/>
                <a:gd name="T45" fmla="*/ 1 h 24"/>
                <a:gd name="T46" fmla="*/ 0 w 25"/>
                <a:gd name="T47" fmla="*/ 0 h 24"/>
                <a:gd name="T48" fmla="*/ 0 w 25"/>
                <a:gd name="T49" fmla="*/ 1 h 24"/>
                <a:gd name="T50" fmla="*/ 4 w 25"/>
                <a:gd name="T51" fmla="*/ 9 h 24"/>
                <a:gd name="T52" fmla="*/ 4 w 25"/>
                <a:gd name="T53" fmla="*/ 1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24"/>
                <a:gd name="T83" fmla="*/ 25 w 25"/>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24">
                  <a:moveTo>
                    <a:pt x="4" y="10"/>
                  </a:moveTo>
                  <a:lnTo>
                    <a:pt x="12" y="21"/>
                  </a:lnTo>
                  <a:lnTo>
                    <a:pt x="14" y="21"/>
                  </a:lnTo>
                  <a:lnTo>
                    <a:pt x="21" y="24"/>
                  </a:lnTo>
                  <a:lnTo>
                    <a:pt x="23" y="22"/>
                  </a:lnTo>
                  <a:lnTo>
                    <a:pt x="25" y="21"/>
                  </a:lnTo>
                  <a:lnTo>
                    <a:pt x="25" y="19"/>
                  </a:lnTo>
                  <a:lnTo>
                    <a:pt x="23" y="18"/>
                  </a:lnTo>
                  <a:lnTo>
                    <a:pt x="23" y="17"/>
                  </a:lnTo>
                  <a:lnTo>
                    <a:pt x="19" y="13"/>
                  </a:lnTo>
                  <a:lnTo>
                    <a:pt x="14" y="12"/>
                  </a:lnTo>
                  <a:lnTo>
                    <a:pt x="14" y="11"/>
                  </a:lnTo>
                  <a:lnTo>
                    <a:pt x="14" y="9"/>
                  </a:lnTo>
                  <a:lnTo>
                    <a:pt x="14" y="8"/>
                  </a:lnTo>
                  <a:lnTo>
                    <a:pt x="12" y="8"/>
                  </a:lnTo>
                  <a:lnTo>
                    <a:pt x="12" y="5"/>
                  </a:lnTo>
                  <a:lnTo>
                    <a:pt x="10" y="4"/>
                  </a:lnTo>
                  <a:lnTo>
                    <a:pt x="8" y="2"/>
                  </a:lnTo>
                  <a:lnTo>
                    <a:pt x="6" y="1"/>
                  </a:lnTo>
                  <a:lnTo>
                    <a:pt x="2" y="1"/>
                  </a:lnTo>
                  <a:lnTo>
                    <a:pt x="0" y="0"/>
                  </a:lnTo>
                  <a:lnTo>
                    <a:pt x="0" y="1"/>
                  </a:lnTo>
                  <a:lnTo>
                    <a:pt x="4" y="9"/>
                  </a:lnTo>
                  <a:lnTo>
                    <a:pt x="4"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7" name="Freeform 1019"/>
            <p:cNvSpPr>
              <a:spLocks/>
            </p:cNvSpPr>
            <p:nvPr/>
          </p:nvSpPr>
          <p:spPr bwMode="auto">
            <a:xfrm>
              <a:off x="2911935" y="3668758"/>
              <a:ext cx="253332" cy="265032"/>
            </a:xfrm>
            <a:custGeom>
              <a:avLst/>
              <a:gdLst>
                <a:gd name="T0" fmla="*/ 23571 w 132"/>
                <a:gd name="T1" fmla="*/ 203 h 200"/>
                <a:gd name="T2" fmla="*/ 43383 w 132"/>
                <a:gd name="T3" fmla="*/ 279 h 200"/>
                <a:gd name="T4" fmla="*/ 79045 w 132"/>
                <a:gd name="T5" fmla="*/ 408 h 200"/>
                <a:gd name="T6" fmla="*/ 94516 w 132"/>
                <a:gd name="T7" fmla="*/ 483 h 200"/>
                <a:gd name="T8" fmla="*/ 97993 w 132"/>
                <a:gd name="T9" fmla="*/ 496 h 200"/>
                <a:gd name="T10" fmla="*/ 97993 w 132"/>
                <a:gd name="T11" fmla="*/ 507 h 200"/>
                <a:gd name="T12" fmla="*/ 113359 w 132"/>
                <a:gd name="T13" fmla="*/ 532 h 200"/>
                <a:gd name="T14" fmla="*/ 116507 w 132"/>
                <a:gd name="T15" fmla="*/ 548 h 200"/>
                <a:gd name="T16" fmla="*/ 102540 w 132"/>
                <a:gd name="T17" fmla="*/ 548 h 200"/>
                <a:gd name="T18" fmla="*/ 102540 w 132"/>
                <a:gd name="T19" fmla="*/ 559 h 200"/>
                <a:gd name="T20" fmla="*/ 109871 w 132"/>
                <a:gd name="T21" fmla="*/ 565 h 200"/>
                <a:gd name="T22" fmla="*/ 111964 w 132"/>
                <a:gd name="T23" fmla="*/ 586 h 200"/>
                <a:gd name="T24" fmla="*/ 117963 w 132"/>
                <a:gd name="T25" fmla="*/ 575 h 200"/>
                <a:gd name="T26" fmla="*/ 125306 w 132"/>
                <a:gd name="T27" fmla="*/ 565 h 200"/>
                <a:gd name="T28" fmla="*/ 123803 w 132"/>
                <a:gd name="T29" fmla="*/ 583 h 200"/>
                <a:gd name="T30" fmla="*/ 128819 w 132"/>
                <a:gd name="T31" fmla="*/ 576 h 200"/>
                <a:gd name="T32" fmla="*/ 130470 w 132"/>
                <a:gd name="T33" fmla="*/ 576 h 200"/>
                <a:gd name="T34" fmla="*/ 135451 w 132"/>
                <a:gd name="T35" fmla="*/ 565 h 200"/>
                <a:gd name="T36" fmla="*/ 154713 w 132"/>
                <a:gd name="T37" fmla="*/ 576 h 200"/>
                <a:gd name="T38" fmla="*/ 142774 w 132"/>
                <a:gd name="T39" fmla="*/ 578 h 200"/>
                <a:gd name="T40" fmla="*/ 140925 w 132"/>
                <a:gd name="T41" fmla="*/ 591 h 200"/>
                <a:gd name="T42" fmla="*/ 161345 w 132"/>
                <a:gd name="T43" fmla="*/ 586 h 200"/>
                <a:gd name="T44" fmla="*/ 131930 w 132"/>
                <a:gd name="T45" fmla="*/ 605 h 200"/>
                <a:gd name="T46" fmla="*/ 125306 w 132"/>
                <a:gd name="T47" fmla="*/ 649 h 200"/>
                <a:gd name="T48" fmla="*/ 130470 w 132"/>
                <a:gd name="T49" fmla="*/ 657 h 200"/>
                <a:gd name="T50" fmla="*/ 128819 w 132"/>
                <a:gd name="T51" fmla="*/ 668 h 200"/>
                <a:gd name="T52" fmla="*/ 131930 w 132"/>
                <a:gd name="T53" fmla="*/ 677 h 200"/>
                <a:gd name="T54" fmla="*/ 145874 w 132"/>
                <a:gd name="T55" fmla="*/ 690 h 200"/>
                <a:gd name="T56" fmla="*/ 135451 w 132"/>
                <a:gd name="T57" fmla="*/ 714 h 200"/>
                <a:gd name="T58" fmla="*/ 140925 w 132"/>
                <a:gd name="T59" fmla="*/ 714 h 200"/>
                <a:gd name="T60" fmla="*/ 142774 w 132"/>
                <a:gd name="T61" fmla="*/ 726 h 200"/>
                <a:gd name="T62" fmla="*/ 158197 w 132"/>
                <a:gd name="T63" fmla="*/ 740 h 200"/>
                <a:gd name="T64" fmla="*/ 161345 w 132"/>
                <a:gd name="T65" fmla="*/ 726 h 200"/>
                <a:gd name="T66" fmla="*/ 169470 w 132"/>
                <a:gd name="T67" fmla="*/ 732 h 200"/>
                <a:gd name="T68" fmla="*/ 164494 w 132"/>
                <a:gd name="T69" fmla="*/ 690 h 200"/>
                <a:gd name="T70" fmla="*/ 175308 w 132"/>
                <a:gd name="T71" fmla="*/ 711 h 200"/>
                <a:gd name="T72" fmla="*/ 183438 w 132"/>
                <a:gd name="T73" fmla="*/ 703 h 200"/>
                <a:gd name="T74" fmla="*/ 181945 w 132"/>
                <a:gd name="T75" fmla="*/ 677 h 200"/>
                <a:gd name="T76" fmla="*/ 190752 w 132"/>
                <a:gd name="T77" fmla="*/ 678 h 200"/>
                <a:gd name="T78" fmla="*/ 189257 w 132"/>
                <a:gd name="T79" fmla="*/ 611 h 200"/>
                <a:gd name="T80" fmla="*/ 200533 w 132"/>
                <a:gd name="T81" fmla="*/ 642 h 200"/>
                <a:gd name="T82" fmla="*/ 206379 w 132"/>
                <a:gd name="T83" fmla="*/ 626 h 200"/>
                <a:gd name="T84" fmla="*/ 226446 w 132"/>
                <a:gd name="T85" fmla="*/ 586 h 200"/>
                <a:gd name="T86" fmla="*/ 223295 w 132"/>
                <a:gd name="T87" fmla="*/ 554 h 200"/>
                <a:gd name="T88" fmla="*/ 214496 w 132"/>
                <a:gd name="T89" fmla="*/ 548 h 200"/>
                <a:gd name="T90" fmla="*/ 210975 w 132"/>
                <a:gd name="T91" fmla="*/ 554 h 200"/>
                <a:gd name="T92" fmla="*/ 207874 w 132"/>
                <a:gd name="T93" fmla="*/ 530 h 200"/>
                <a:gd name="T94" fmla="*/ 199056 w 132"/>
                <a:gd name="T95" fmla="*/ 530 h 200"/>
                <a:gd name="T96" fmla="*/ 197384 w 132"/>
                <a:gd name="T97" fmla="*/ 530 h 200"/>
                <a:gd name="T98" fmla="*/ 199056 w 132"/>
                <a:gd name="T99" fmla="*/ 486 h 200"/>
                <a:gd name="T100" fmla="*/ 190752 w 132"/>
                <a:gd name="T101" fmla="*/ 470 h 200"/>
                <a:gd name="T102" fmla="*/ 175308 w 132"/>
                <a:gd name="T103" fmla="*/ 455 h 200"/>
                <a:gd name="T104" fmla="*/ 187275 w 132"/>
                <a:gd name="T105" fmla="*/ 342 h 200"/>
                <a:gd name="T106" fmla="*/ 161345 w 132"/>
                <a:gd name="T107" fmla="*/ 256 h 200"/>
                <a:gd name="T108" fmla="*/ 150855 w 132"/>
                <a:gd name="T109" fmla="*/ 207 h 200"/>
                <a:gd name="T110" fmla="*/ 149023 w 132"/>
                <a:gd name="T111" fmla="*/ 96 h 200"/>
                <a:gd name="T112" fmla="*/ 108483 w 132"/>
                <a:gd name="T113" fmla="*/ 2 h 200"/>
                <a:gd name="T114" fmla="*/ 87100 w 132"/>
                <a:gd name="T115" fmla="*/ 38 h 200"/>
                <a:gd name="T116" fmla="*/ 101064 w 132"/>
                <a:gd name="T117" fmla="*/ 67 h 200"/>
                <a:gd name="T118" fmla="*/ 77396 w 132"/>
                <a:gd name="T119" fmla="*/ 73 h 200"/>
                <a:gd name="T120" fmla="*/ 46529 w 132"/>
                <a:gd name="T121" fmla="*/ 74 h 200"/>
                <a:gd name="T122" fmla="*/ 27922 w 132"/>
                <a:gd name="T123" fmla="*/ 49 h 200"/>
                <a:gd name="T124" fmla="*/ 22093 w 132"/>
                <a:gd name="T125" fmla="*/ 96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2"/>
                <a:gd name="T190" fmla="*/ 0 h 200"/>
                <a:gd name="T191" fmla="*/ 132 w 132"/>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8" name="Freeform 1020"/>
            <p:cNvSpPr>
              <a:spLocks/>
            </p:cNvSpPr>
            <p:nvPr/>
          </p:nvSpPr>
          <p:spPr bwMode="auto">
            <a:xfrm>
              <a:off x="2781624" y="3902405"/>
              <a:ext cx="53765" cy="22086"/>
            </a:xfrm>
            <a:custGeom>
              <a:avLst/>
              <a:gdLst>
                <a:gd name="T0" fmla="*/ 2 w 59"/>
                <a:gd name="T1" fmla="*/ 19 h 19"/>
                <a:gd name="T2" fmla="*/ 4 w 59"/>
                <a:gd name="T3" fmla="*/ 19 h 19"/>
                <a:gd name="T4" fmla="*/ 8 w 59"/>
                <a:gd name="T5" fmla="*/ 18 h 19"/>
                <a:gd name="T6" fmla="*/ 8 w 59"/>
                <a:gd name="T7" fmla="*/ 19 h 19"/>
                <a:gd name="T8" fmla="*/ 8 w 59"/>
                <a:gd name="T9" fmla="*/ 18 h 19"/>
                <a:gd name="T10" fmla="*/ 8 w 59"/>
                <a:gd name="T11" fmla="*/ 17 h 19"/>
                <a:gd name="T12" fmla="*/ 13 w 59"/>
                <a:gd name="T13" fmla="*/ 16 h 19"/>
                <a:gd name="T14" fmla="*/ 15 w 59"/>
                <a:gd name="T15" fmla="*/ 16 h 19"/>
                <a:gd name="T16" fmla="*/ 15 w 59"/>
                <a:gd name="T17" fmla="*/ 16 h 19"/>
                <a:gd name="T18" fmla="*/ 15 w 59"/>
                <a:gd name="T19" fmla="*/ 15 h 19"/>
                <a:gd name="T20" fmla="*/ 17 w 59"/>
                <a:gd name="T21" fmla="*/ 15 h 19"/>
                <a:gd name="T22" fmla="*/ 17 w 59"/>
                <a:gd name="T23" fmla="*/ 16 h 19"/>
                <a:gd name="T24" fmla="*/ 21 w 59"/>
                <a:gd name="T25" fmla="*/ 17 h 19"/>
                <a:gd name="T26" fmla="*/ 23 w 59"/>
                <a:gd name="T27" fmla="*/ 19 h 19"/>
                <a:gd name="T28" fmla="*/ 30 w 59"/>
                <a:gd name="T29" fmla="*/ 19 h 19"/>
                <a:gd name="T30" fmla="*/ 30 w 59"/>
                <a:gd name="T31" fmla="*/ 18 h 19"/>
                <a:gd name="T32" fmla="*/ 32 w 59"/>
                <a:gd name="T33" fmla="*/ 17 h 19"/>
                <a:gd name="T34" fmla="*/ 30 w 59"/>
                <a:gd name="T35" fmla="*/ 16 h 19"/>
                <a:gd name="T36" fmla="*/ 30 w 59"/>
                <a:gd name="T37" fmla="*/ 14 h 19"/>
                <a:gd name="T38" fmla="*/ 30 w 59"/>
                <a:gd name="T39" fmla="*/ 15 h 19"/>
                <a:gd name="T40" fmla="*/ 32 w 59"/>
                <a:gd name="T41" fmla="*/ 14 h 19"/>
                <a:gd name="T42" fmla="*/ 34 w 59"/>
                <a:gd name="T43" fmla="*/ 16 h 19"/>
                <a:gd name="T44" fmla="*/ 36 w 59"/>
                <a:gd name="T45" fmla="*/ 16 h 19"/>
                <a:gd name="T46" fmla="*/ 40 w 59"/>
                <a:gd name="T47" fmla="*/ 19 h 19"/>
                <a:gd name="T48" fmla="*/ 44 w 59"/>
                <a:gd name="T49" fmla="*/ 19 h 19"/>
                <a:gd name="T50" fmla="*/ 51 w 59"/>
                <a:gd name="T51" fmla="*/ 18 h 19"/>
                <a:gd name="T52" fmla="*/ 53 w 59"/>
                <a:gd name="T53" fmla="*/ 18 h 19"/>
                <a:gd name="T54" fmla="*/ 57 w 59"/>
                <a:gd name="T55" fmla="*/ 18 h 19"/>
                <a:gd name="T56" fmla="*/ 59 w 59"/>
                <a:gd name="T57" fmla="*/ 17 h 19"/>
                <a:gd name="T58" fmla="*/ 59 w 59"/>
                <a:gd name="T59" fmla="*/ 10 h 19"/>
                <a:gd name="T60" fmla="*/ 57 w 59"/>
                <a:gd name="T61" fmla="*/ 9 h 19"/>
                <a:gd name="T62" fmla="*/ 57 w 59"/>
                <a:gd name="T63" fmla="*/ 7 h 19"/>
                <a:gd name="T64" fmla="*/ 53 w 59"/>
                <a:gd name="T65" fmla="*/ 7 h 19"/>
                <a:gd name="T66" fmla="*/ 51 w 59"/>
                <a:gd name="T67" fmla="*/ 4 h 19"/>
                <a:gd name="T68" fmla="*/ 51 w 59"/>
                <a:gd name="T69" fmla="*/ 4 h 19"/>
                <a:gd name="T70" fmla="*/ 51 w 59"/>
                <a:gd name="T71" fmla="*/ 4 h 19"/>
                <a:gd name="T72" fmla="*/ 46 w 59"/>
                <a:gd name="T73" fmla="*/ 3 h 19"/>
                <a:gd name="T74" fmla="*/ 46 w 59"/>
                <a:gd name="T75" fmla="*/ 2 h 19"/>
                <a:gd name="T76" fmla="*/ 44 w 59"/>
                <a:gd name="T77" fmla="*/ 2 h 19"/>
                <a:gd name="T78" fmla="*/ 44 w 59"/>
                <a:gd name="T79" fmla="*/ 1 h 19"/>
                <a:gd name="T80" fmla="*/ 44 w 59"/>
                <a:gd name="T81" fmla="*/ 0 h 19"/>
                <a:gd name="T82" fmla="*/ 38 w 59"/>
                <a:gd name="T83" fmla="*/ 1 h 19"/>
                <a:gd name="T84" fmla="*/ 34 w 59"/>
                <a:gd name="T85" fmla="*/ 4 h 19"/>
                <a:gd name="T86" fmla="*/ 32 w 59"/>
                <a:gd name="T87" fmla="*/ 3 h 19"/>
                <a:gd name="T88" fmla="*/ 30 w 59"/>
                <a:gd name="T89" fmla="*/ 7 h 19"/>
                <a:gd name="T90" fmla="*/ 15 w 59"/>
                <a:gd name="T91" fmla="*/ 9 h 19"/>
                <a:gd name="T92" fmla="*/ 11 w 59"/>
                <a:gd name="T93" fmla="*/ 11 h 19"/>
                <a:gd name="T94" fmla="*/ 11 w 59"/>
                <a:gd name="T95" fmla="*/ 12 h 19"/>
                <a:gd name="T96" fmla="*/ 8 w 59"/>
                <a:gd name="T97" fmla="*/ 12 h 19"/>
                <a:gd name="T98" fmla="*/ 6 w 59"/>
                <a:gd name="T99" fmla="*/ 12 h 19"/>
                <a:gd name="T100" fmla="*/ 2 w 59"/>
                <a:gd name="T101" fmla="*/ 14 h 19"/>
                <a:gd name="T102" fmla="*/ 0 w 59"/>
                <a:gd name="T103" fmla="*/ 18 h 19"/>
                <a:gd name="T104" fmla="*/ 2 w 59"/>
                <a:gd name="T105" fmla="*/ 18 h 19"/>
                <a:gd name="T106" fmla="*/ 2 w 59"/>
                <a:gd name="T107" fmla="*/ 19 h 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19"/>
                <a:gd name="T164" fmla="*/ 59 w 59"/>
                <a:gd name="T165" fmla="*/ 19 h 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19">
                  <a:moveTo>
                    <a:pt x="2" y="19"/>
                  </a:moveTo>
                  <a:lnTo>
                    <a:pt x="4" y="19"/>
                  </a:lnTo>
                  <a:lnTo>
                    <a:pt x="8" y="18"/>
                  </a:lnTo>
                  <a:lnTo>
                    <a:pt x="8" y="19"/>
                  </a:lnTo>
                  <a:lnTo>
                    <a:pt x="8" y="18"/>
                  </a:lnTo>
                  <a:lnTo>
                    <a:pt x="8" y="17"/>
                  </a:lnTo>
                  <a:lnTo>
                    <a:pt x="13" y="16"/>
                  </a:lnTo>
                  <a:lnTo>
                    <a:pt x="15" y="16"/>
                  </a:lnTo>
                  <a:lnTo>
                    <a:pt x="15" y="15"/>
                  </a:lnTo>
                  <a:lnTo>
                    <a:pt x="17" y="15"/>
                  </a:lnTo>
                  <a:lnTo>
                    <a:pt x="17" y="16"/>
                  </a:lnTo>
                  <a:lnTo>
                    <a:pt x="21" y="17"/>
                  </a:lnTo>
                  <a:lnTo>
                    <a:pt x="23" y="19"/>
                  </a:lnTo>
                  <a:lnTo>
                    <a:pt x="30" y="19"/>
                  </a:lnTo>
                  <a:lnTo>
                    <a:pt x="30" y="18"/>
                  </a:lnTo>
                  <a:lnTo>
                    <a:pt x="32" y="17"/>
                  </a:lnTo>
                  <a:lnTo>
                    <a:pt x="30" y="16"/>
                  </a:lnTo>
                  <a:lnTo>
                    <a:pt x="30" y="14"/>
                  </a:lnTo>
                  <a:lnTo>
                    <a:pt x="30" y="15"/>
                  </a:lnTo>
                  <a:lnTo>
                    <a:pt x="32" y="14"/>
                  </a:lnTo>
                  <a:lnTo>
                    <a:pt x="34" y="16"/>
                  </a:lnTo>
                  <a:lnTo>
                    <a:pt x="36" y="16"/>
                  </a:lnTo>
                  <a:lnTo>
                    <a:pt x="40" y="19"/>
                  </a:lnTo>
                  <a:lnTo>
                    <a:pt x="44" y="19"/>
                  </a:lnTo>
                  <a:lnTo>
                    <a:pt x="51" y="18"/>
                  </a:lnTo>
                  <a:lnTo>
                    <a:pt x="53" y="18"/>
                  </a:lnTo>
                  <a:lnTo>
                    <a:pt x="57" y="18"/>
                  </a:lnTo>
                  <a:lnTo>
                    <a:pt x="59" y="17"/>
                  </a:lnTo>
                  <a:lnTo>
                    <a:pt x="59" y="10"/>
                  </a:lnTo>
                  <a:lnTo>
                    <a:pt x="57" y="9"/>
                  </a:lnTo>
                  <a:lnTo>
                    <a:pt x="57" y="7"/>
                  </a:lnTo>
                  <a:lnTo>
                    <a:pt x="53" y="7"/>
                  </a:lnTo>
                  <a:lnTo>
                    <a:pt x="51" y="4"/>
                  </a:lnTo>
                  <a:lnTo>
                    <a:pt x="46" y="3"/>
                  </a:lnTo>
                  <a:lnTo>
                    <a:pt x="46" y="2"/>
                  </a:lnTo>
                  <a:lnTo>
                    <a:pt x="44" y="2"/>
                  </a:lnTo>
                  <a:lnTo>
                    <a:pt x="44" y="1"/>
                  </a:lnTo>
                  <a:lnTo>
                    <a:pt x="44" y="0"/>
                  </a:lnTo>
                  <a:lnTo>
                    <a:pt x="38" y="1"/>
                  </a:lnTo>
                  <a:lnTo>
                    <a:pt x="34" y="4"/>
                  </a:lnTo>
                  <a:lnTo>
                    <a:pt x="32" y="3"/>
                  </a:lnTo>
                  <a:lnTo>
                    <a:pt x="30" y="7"/>
                  </a:lnTo>
                  <a:lnTo>
                    <a:pt x="15" y="9"/>
                  </a:lnTo>
                  <a:lnTo>
                    <a:pt x="11" y="11"/>
                  </a:lnTo>
                  <a:lnTo>
                    <a:pt x="11" y="12"/>
                  </a:lnTo>
                  <a:lnTo>
                    <a:pt x="8" y="12"/>
                  </a:lnTo>
                  <a:lnTo>
                    <a:pt x="6" y="12"/>
                  </a:lnTo>
                  <a:lnTo>
                    <a:pt x="2" y="14"/>
                  </a:lnTo>
                  <a:lnTo>
                    <a:pt x="0" y="18"/>
                  </a:lnTo>
                  <a:lnTo>
                    <a:pt x="2" y="18"/>
                  </a:lnTo>
                  <a:lnTo>
                    <a:pt x="2"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9" name="Freeform 1021"/>
            <p:cNvSpPr>
              <a:spLocks/>
            </p:cNvSpPr>
            <p:nvPr/>
          </p:nvSpPr>
          <p:spPr bwMode="auto">
            <a:xfrm>
              <a:off x="6143286" y="4012835"/>
              <a:ext cx="88393" cy="55796"/>
            </a:xfrm>
            <a:custGeom>
              <a:avLst/>
              <a:gdLst>
                <a:gd name="T0" fmla="*/ 0 w 97"/>
                <a:gd name="T1" fmla="*/ 28 h 48"/>
                <a:gd name="T2" fmla="*/ 11 w 97"/>
                <a:gd name="T3" fmla="*/ 37 h 48"/>
                <a:gd name="T4" fmla="*/ 19 w 97"/>
                <a:gd name="T5" fmla="*/ 44 h 48"/>
                <a:gd name="T6" fmla="*/ 30 w 97"/>
                <a:gd name="T7" fmla="*/ 46 h 48"/>
                <a:gd name="T8" fmla="*/ 38 w 97"/>
                <a:gd name="T9" fmla="*/ 48 h 48"/>
                <a:gd name="T10" fmla="*/ 42 w 97"/>
                <a:gd name="T11" fmla="*/ 41 h 48"/>
                <a:gd name="T12" fmla="*/ 40 w 97"/>
                <a:gd name="T13" fmla="*/ 37 h 48"/>
                <a:gd name="T14" fmla="*/ 45 w 97"/>
                <a:gd name="T15" fmla="*/ 40 h 48"/>
                <a:gd name="T16" fmla="*/ 49 w 97"/>
                <a:gd name="T17" fmla="*/ 42 h 48"/>
                <a:gd name="T18" fmla="*/ 45 w 97"/>
                <a:gd name="T19" fmla="*/ 43 h 48"/>
                <a:gd name="T20" fmla="*/ 49 w 97"/>
                <a:gd name="T21" fmla="*/ 44 h 48"/>
                <a:gd name="T22" fmla="*/ 61 w 97"/>
                <a:gd name="T23" fmla="*/ 41 h 48"/>
                <a:gd name="T24" fmla="*/ 76 w 97"/>
                <a:gd name="T25" fmla="*/ 36 h 48"/>
                <a:gd name="T26" fmla="*/ 78 w 97"/>
                <a:gd name="T27" fmla="*/ 38 h 48"/>
                <a:gd name="T28" fmla="*/ 82 w 97"/>
                <a:gd name="T29" fmla="*/ 43 h 48"/>
                <a:gd name="T30" fmla="*/ 85 w 97"/>
                <a:gd name="T31" fmla="*/ 40 h 48"/>
                <a:gd name="T32" fmla="*/ 97 w 97"/>
                <a:gd name="T33" fmla="*/ 41 h 48"/>
                <a:gd name="T34" fmla="*/ 97 w 97"/>
                <a:gd name="T35" fmla="*/ 38 h 48"/>
                <a:gd name="T36" fmla="*/ 87 w 97"/>
                <a:gd name="T37" fmla="*/ 36 h 48"/>
                <a:gd name="T38" fmla="*/ 80 w 97"/>
                <a:gd name="T39" fmla="*/ 26 h 48"/>
                <a:gd name="T40" fmla="*/ 85 w 97"/>
                <a:gd name="T41" fmla="*/ 16 h 48"/>
                <a:gd name="T42" fmla="*/ 80 w 97"/>
                <a:gd name="T43" fmla="*/ 16 h 48"/>
                <a:gd name="T44" fmla="*/ 72 w 97"/>
                <a:gd name="T45" fmla="*/ 6 h 48"/>
                <a:gd name="T46" fmla="*/ 63 w 97"/>
                <a:gd name="T47" fmla="*/ 4 h 48"/>
                <a:gd name="T48" fmla="*/ 61 w 97"/>
                <a:gd name="T49" fmla="*/ 12 h 48"/>
                <a:gd name="T50" fmla="*/ 61 w 97"/>
                <a:gd name="T51" fmla="*/ 16 h 48"/>
                <a:gd name="T52" fmla="*/ 61 w 97"/>
                <a:gd name="T53" fmla="*/ 19 h 48"/>
                <a:gd name="T54" fmla="*/ 57 w 97"/>
                <a:gd name="T55" fmla="*/ 19 h 48"/>
                <a:gd name="T56" fmla="*/ 53 w 97"/>
                <a:gd name="T57" fmla="*/ 19 h 48"/>
                <a:gd name="T58" fmla="*/ 53 w 97"/>
                <a:gd name="T59" fmla="*/ 17 h 48"/>
                <a:gd name="T60" fmla="*/ 53 w 97"/>
                <a:gd name="T61" fmla="*/ 14 h 48"/>
                <a:gd name="T62" fmla="*/ 53 w 97"/>
                <a:gd name="T63" fmla="*/ 13 h 48"/>
                <a:gd name="T64" fmla="*/ 49 w 97"/>
                <a:gd name="T65" fmla="*/ 13 h 48"/>
                <a:gd name="T66" fmla="*/ 49 w 97"/>
                <a:gd name="T67" fmla="*/ 12 h 48"/>
                <a:gd name="T68" fmla="*/ 45 w 97"/>
                <a:gd name="T69" fmla="*/ 11 h 48"/>
                <a:gd name="T70" fmla="*/ 45 w 97"/>
                <a:gd name="T71" fmla="*/ 8 h 48"/>
                <a:gd name="T72" fmla="*/ 40 w 97"/>
                <a:gd name="T73" fmla="*/ 8 h 48"/>
                <a:gd name="T74" fmla="*/ 32 w 97"/>
                <a:gd name="T75" fmla="*/ 3 h 48"/>
                <a:gd name="T76" fmla="*/ 32 w 97"/>
                <a:gd name="T77" fmla="*/ 0 h 48"/>
                <a:gd name="T78" fmla="*/ 28 w 97"/>
                <a:gd name="T79" fmla="*/ 0 h 48"/>
                <a:gd name="T80" fmla="*/ 21 w 97"/>
                <a:gd name="T81" fmla="*/ 2 h 48"/>
                <a:gd name="T82" fmla="*/ 11 w 97"/>
                <a:gd name="T83" fmla="*/ 8 h 48"/>
                <a:gd name="T84" fmla="*/ 7 w 97"/>
                <a:gd name="T85" fmla="*/ 9 h 48"/>
                <a:gd name="T86" fmla="*/ 11 w 97"/>
                <a:gd name="T87" fmla="*/ 11 h 48"/>
                <a:gd name="T88" fmla="*/ 11 w 97"/>
                <a:gd name="T89" fmla="*/ 14 h 48"/>
                <a:gd name="T90" fmla="*/ 5 w 97"/>
                <a:gd name="T91" fmla="*/ 14 h 48"/>
                <a:gd name="T92" fmla="*/ 7 w 97"/>
                <a:gd name="T93" fmla="*/ 18 h 48"/>
                <a:gd name="T94" fmla="*/ 5 w 97"/>
                <a:gd name="T95" fmla="*/ 21 h 48"/>
                <a:gd name="T96" fmla="*/ 2 w 97"/>
                <a:gd name="T97" fmla="*/ 20 h 48"/>
                <a:gd name="T98" fmla="*/ 7 w 97"/>
                <a:gd name="T99" fmla="*/ 22 h 48"/>
                <a:gd name="T100" fmla="*/ 5 w 97"/>
                <a:gd name="T101" fmla="*/ 25 h 48"/>
                <a:gd name="T102" fmla="*/ 5 w 97"/>
                <a:gd name="T103" fmla="*/ 26 h 48"/>
                <a:gd name="T104" fmla="*/ 9 w 97"/>
                <a:gd name="T105" fmla="*/ 27 h 48"/>
                <a:gd name="T106" fmla="*/ 2 w 97"/>
                <a:gd name="T107" fmla="*/ 27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48"/>
                <a:gd name="T164" fmla="*/ 97 w 97"/>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48">
                  <a:moveTo>
                    <a:pt x="2" y="27"/>
                  </a:moveTo>
                  <a:lnTo>
                    <a:pt x="0" y="28"/>
                  </a:lnTo>
                  <a:lnTo>
                    <a:pt x="5" y="34"/>
                  </a:lnTo>
                  <a:lnTo>
                    <a:pt x="11" y="37"/>
                  </a:lnTo>
                  <a:lnTo>
                    <a:pt x="15" y="37"/>
                  </a:lnTo>
                  <a:lnTo>
                    <a:pt x="19" y="44"/>
                  </a:lnTo>
                  <a:lnTo>
                    <a:pt x="23" y="46"/>
                  </a:lnTo>
                  <a:lnTo>
                    <a:pt x="30" y="46"/>
                  </a:lnTo>
                  <a:lnTo>
                    <a:pt x="34" y="48"/>
                  </a:lnTo>
                  <a:lnTo>
                    <a:pt x="38" y="48"/>
                  </a:lnTo>
                  <a:lnTo>
                    <a:pt x="38" y="46"/>
                  </a:lnTo>
                  <a:lnTo>
                    <a:pt x="42" y="41"/>
                  </a:lnTo>
                  <a:lnTo>
                    <a:pt x="38" y="42"/>
                  </a:lnTo>
                  <a:lnTo>
                    <a:pt x="40" y="37"/>
                  </a:lnTo>
                  <a:lnTo>
                    <a:pt x="45" y="36"/>
                  </a:lnTo>
                  <a:lnTo>
                    <a:pt x="45" y="40"/>
                  </a:lnTo>
                  <a:lnTo>
                    <a:pt x="47" y="42"/>
                  </a:lnTo>
                  <a:lnTo>
                    <a:pt x="49" y="42"/>
                  </a:lnTo>
                  <a:lnTo>
                    <a:pt x="47" y="43"/>
                  </a:lnTo>
                  <a:lnTo>
                    <a:pt x="45" y="43"/>
                  </a:lnTo>
                  <a:lnTo>
                    <a:pt x="47" y="44"/>
                  </a:lnTo>
                  <a:lnTo>
                    <a:pt x="49" y="44"/>
                  </a:lnTo>
                  <a:lnTo>
                    <a:pt x="57" y="43"/>
                  </a:lnTo>
                  <a:lnTo>
                    <a:pt x="61" y="41"/>
                  </a:lnTo>
                  <a:lnTo>
                    <a:pt x="72" y="38"/>
                  </a:lnTo>
                  <a:lnTo>
                    <a:pt x="76" y="36"/>
                  </a:lnTo>
                  <a:lnTo>
                    <a:pt x="78" y="37"/>
                  </a:lnTo>
                  <a:lnTo>
                    <a:pt x="78" y="38"/>
                  </a:lnTo>
                  <a:lnTo>
                    <a:pt x="76" y="40"/>
                  </a:lnTo>
                  <a:lnTo>
                    <a:pt x="82" y="43"/>
                  </a:lnTo>
                  <a:lnTo>
                    <a:pt x="85" y="42"/>
                  </a:lnTo>
                  <a:lnTo>
                    <a:pt x="85" y="40"/>
                  </a:lnTo>
                  <a:lnTo>
                    <a:pt x="93" y="42"/>
                  </a:lnTo>
                  <a:lnTo>
                    <a:pt x="97" y="41"/>
                  </a:lnTo>
                  <a:lnTo>
                    <a:pt x="97" y="40"/>
                  </a:lnTo>
                  <a:lnTo>
                    <a:pt x="97" y="38"/>
                  </a:lnTo>
                  <a:lnTo>
                    <a:pt x="93" y="37"/>
                  </a:lnTo>
                  <a:lnTo>
                    <a:pt x="87" y="36"/>
                  </a:lnTo>
                  <a:lnTo>
                    <a:pt x="82" y="34"/>
                  </a:lnTo>
                  <a:lnTo>
                    <a:pt x="80" y="26"/>
                  </a:lnTo>
                  <a:lnTo>
                    <a:pt x="85" y="18"/>
                  </a:lnTo>
                  <a:lnTo>
                    <a:pt x="85" y="16"/>
                  </a:lnTo>
                  <a:lnTo>
                    <a:pt x="82" y="16"/>
                  </a:lnTo>
                  <a:lnTo>
                    <a:pt x="80" y="16"/>
                  </a:lnTo>
                  <a:lnTo>
                    <a:pt x="78" y="11"/>
                  </a:lnTo>
                  <a:lnTo>
                    <a:pt x="72" y="6"/>
                  </a:lnTo>
                  <a:lnTo>
                    <a:pt x="66" y="4"/>
                  </a:lnTo>
                  <a:lnTo>
                    <a:pt x="63" y="4"/>
                  </a:lnTo>
                  <a:lnTo>
                    <a:pt x="61" y="6"/>
                  </a:lnTo>
                  <a:lnTo>
                    <a:pt x="61" y="12"/>
                  </a:lnTo>
                  <a:lnTo>
                    <a:pt x="63" y="14"/>
                  </a:lnTo>
                  <a:lnTo>
                    <a:pt x="61" y="16"/>
                  </a:lnTo>
                  <a:lnTo>
                    <a:pt x="61" y="19"/>
                  </a:lnTo>
                  <a:lnTo>
                    <a:pt x="57" y="19"/>
                  </a:lnTo>
                  <a:lnTo>
                    <a:pt x="55" y="19"/>
                  </a:lnTo>
                  <a:lnTo>
                    <a:pt x="53" y="19"/>
                  </a:lnTo>
                  <a:lnTo>
                    <a:pt x="53" y="18"/>
                  </a:lnTo>
                  <a:lnTo>
                    <a:pt x="53" y="17"/>
                  </a:lnTo>
                  <a:lnTo>
                    <a:pt x="53" y="14"/>
                  </a:lnTo>
                  <a:lnTo>
                    <a:pt x="53" y="13"/>
                  </a:lnTo>
                  <a:lnTo>
                    <a:pt x="49" y="12"/>
                  </a:lnTo>
                  <a:lnTo>
                    <a:pt x="49" y="13"/>
                  </a:lnTo>
                  <a:lnTo>
                    <a:pt x="49" y="12"/>
                  </a:lnTo>
                  <a:lnTo>
                    <a:pt x="45" y="12"/>
                  </a:lnTo>
                  <a:lnTo>
                    <a:pt x="45" y="11"/>
                  </a:lnTo>
                  <a:lnTo>
                    <a:pt x="47" y="9"/>
                  </a:lnTo>
                  <a:lnTo>
                    <a:pt x="45" y="8"/>
                  </a:lnTo>
                  <a:lnTo>
                    <a:pt x="42" y="6"/>
                  </a:lnTo>
                  <a:lnTo>
                    <a:pt x="40" y="8"/>
                  </a:lnTo>
                  <a:lnTo>
                    <a:pt x="38" y="6"/>
                  </a:lnTo>
                  <a:lnTo>
                    <a:pt x="32" y="3"/>
                  </a:lnTo>
                  <a:lnTo>
                    <a:pt x="32" y="1"/>
                  </a:lnTo>
                  <a:lnTo>
                    <a:pt x="32" y="0"/>
                  </a:lnTo>
                  <a:lnTo>
                    <a:pt x="28" y="0"/>
                  </a:lnTo>
                  <a:lnTo>
                    <a:pt x="21" y="2"/>
                  </a:lnTo>
                  <a:lnTo>
                    <a:pt x="17" y="5"/>
                  </a:lnTo>
                  <a:lnTo>
                    <a:pt x="11" y="8"/>
                  </a:lnTo>
                  <a:lnTo>
                    <a:pt x="9" y="6"/>
                  </a:lnTo>
                  <a:lnTo>
                    <a:pt x="7" y="9"/>
                  </a:lnTo>
                  <a:lnTo>
                    <a:pt x="9" y="12"/>
                  </a:lnTo>
                  <a:lnTo>
                    <a:pt x="11" y="11"/>
                  </a:lnTo>
                  <a:lnTo>
                    <a:pt x="11" y="13"/>
                  </a:lnTo>
                  <a:lnTo>
                    <a:pt x="11" y="14"/>
                  </a:lnTo>
                  <a:lnTo>
                    <a:pt x="7" y="13"/>
                  </a:lnTo>
                  <a:lnTo>
                    <a:pt x="5" y="14"/>
                  </a:lnTo>
                  <a:lnTo>
                    <a:pt x="5" y="17"/>
                  </a:lnTo>
                  <a:lnTo>
                    <a:pt x="7" y="18"/>
                  </a:lnTo>
                  <a:lnTo>
                    <a:pt x="5" y="20"/>
                  </a:lnTo>
                  <a:lnTo>
                    <a:pt x="5" y="21"/>
                  </a:lnTo>
                  <a:lnTo>
                    <a:pt x="2" y="19"/>
                  </a:lnTo>
                  <a:lnTo>
                    <a:pt x="2" y="20"/>
                  </a:lnTo>
                  <a:lnTo>
                    <a:pt x="2" y="21"/>
                  </a:lnTo>
                  <a:lnTo>
                    <a:pt x="7" y="22"/>
                  </a:lnTo>
                  <a:lnTo>
                    <a:pt x="7" y="25"/>
                  </a:lnTo>
                  <a:lnTo>
                    <a:pt x="5" y="25"/>
                  </a:lnTo>
                  <a:lnTo>
                    <a:pt x="5" y="26"/>
                  </a:lnTo>
                  <a:lnTo>
                    <a:pt x="7" y="25"/>
                  </a:lnTo>
                  <a:lnTo>
                    <a:pt x="9" y="27"/>
                  </a:lnTo>
                  <a:lnTo>
                    <a:pt x="5" y="28"/>
                  </a:lnTo>
                  <a:lnTo>
                    <a:pt x="2" y="2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0" name="Freeform 1022"/>
            <p:cNvSpPr>
              <a:spLocks/>
            </p:cNvSpPr>
            <p:nvPr/>
          </p:nvSpPr>
          <p:spPr bwMode="auto">
            <a:xfrm>
              <a:off x="2929249" y="3938440"/>
              <a:ext cx="22782" cy="10462"/>
            </a:xfrm>
            <a:custGeom>
              <a:avLst/>
              <a:gdLst>
                <a:gd name="T0" fmla="*/ 13 w 25"/>
                <a:gd name="T1" fmla="*/ 0 h 9"/>
                <a:gd name="T2" fmla="*/ 9 w 25"/>
                <a:gd name="T3" fmla="*/ 1 h 9"/>
                <a:gd name="T4" fmla="*/ 4 w 25"/>
                <a:gd name="T5" fmla="*/ 1 h 9"/>
                <a:gd name="T6" fmla="*/ 0 w 25"/>
                <a:gd name="T7" fmla="*/ 2 h 9"/>
                <a:gd name="T8" fmla="*/ 0 w 25"/>
                <a:gd name="T9" fmla="*/ 4 h 9"/>
                <a:gd name="T10" fmla="*/ 7 w 25"/>
                <a:gd name="T11" fmla="*/ 9 h 9"/>
                <a:gd name="T12" fmla="*/ 13 w 25"/>
                <a:gd name="T13" fmla="*/ 8 h 9"/>
                <a:gd name="T14" fmla="*/ 15 w 25"/>
                <a:gd name="T15" fmla="*/ 6 h 9"/>
                <a:gd name="T16" fmla="*/ 19 w 25"/>
                <a:gd name="T17" fmla="*/ 6 h 9"/>
                <a:gd name="T18" fmla="*/ 25 w 25"/>
                <a:gd name="T19" fmla="*/ 6 h 9"/>
                <a:gd name="T20" fmla="*/ 23 w 25"/>
                <a:gd name="T21" fmla="*/ 5 h 9"/>
                <a:gd name="T22" fmla="*/ 13 w 25"/>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9"/>
                <a:gd name="T38" fmla="*/ 25 w 2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9">
                  <a:moveTo>
                    <a:pt x="13" y="0"/>
                  </a:moveTo>
                  <a:lnTo>
                    <a:pt x="9" y="1"/>
                  </a:lnTo>
                  <a:lnTo>
                    <a:pt x="4" y="1"/>
                  </a:lnTo>
                  <a:lnTo>
                    <a:pt x="0" y="2"/>
                  </a:lnTo>
                  <a:lnTo>
                    <a:pt x="0" y="4"/>
                  </a:lnTo>
                  <a:lnTo>
                    <a:pt x="7" y="9"/>
                  </a:lnTo>
                  <a:lnTo>
                    <a:pt x="13" y="8"/>
                  </a:lnTo>
                  <a:lnTo>
                    <a:pt x="15" y="6"/>
                  </a:lnTo>
                  <a:lnTo>
                    <a:pt x="19" y="6"/>
                  </a:lnTo>
                  <a:lnTo>
                    <a:pt x="25" y="6"/>
                  </a:lnTo>
                  <a:lnTo>
                    <a:pt x="23" y="5"/>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1" name="Freeform 1023"/>
            <p:cNvSpPr>
              <a:spLocks/>
            </p:cNvSpPr>
            <p:nvPr/>
          </p:nvSpPr>
          <p:spPr bwMode="auto">
            <a:xfrm>
              <a:off x="3142486" y="4003536"/>
              <a:ext cx="7290" cy="4650"/>
            </a:xfrm>
            <a:custGeom>
              <a:avLst/>
              <a:gdLst>
                <a:gd name="T0" fmla="*/ 0 w 8"/>
                <a:gd name="T1" fmla="*/ 3 h 4"/>
                <a:gd name="T2" fmla="*/ 8 w 8"/>
                <a:gd name="T3" fmla="*/ 4 h 4"/>
                <a:gd name="T4" fmla="*/ 2 w 8"/>
                <a:gd name="T5" fmla="*/ 0 h 4"/>
                <a:gd name="T6" fmla="*/ 0 w 8"/>
                <a:gd name="T7" fmla="*/ 2 h 4"/>
                <a:gd name="T8" fmla="*/ 0 w 8"/>
                <a:gd name="T9" fmla="*/ 3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3"/>
                  </a:moveTo>
                  <a:lnTo>
                    <a:pt x="8" y="4"/>
                  </a:lnTo>
                  <a:lnTo>
                    <a:pt x="2" y="0"/>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2" name="Freeform 1024"/>
            <p:cNvSpPr>
              <a:spLocks/>
            </p:cNvSpPr>
            <p:nvPr/>
          </p:nvSpPr>
          <p:spPr bwMode="auto">
            <a:xfrm>
              <a:off x="3234524" y="4016323"/>
              <a:ext cx="11846" cy="12787"/>
            </a:xfrm>
            <a:custGeom>
              <a:avLst/>
              <a:gdLst>
                <a:gd name="T0" fmla="*/ 11 w 13"/>
                <a:gd name="T1" fmla="*/ 2 h 11"/>
                <a:gd name="T2" fmla="*/ 6 w 13"/>
                <a:gd name="T3" fmla="*/ 0 h 11"/>
                <a:gd name="T4" fmla="*/ 6 w 13"/>
                <a:gd name="T5" fmla="*/ 0 h 11"/>
                <a:gd name="T6" fmla="*/ 6 w 13"/>
                <a:gd name="T7" fmla="*/ 1 h 11"/>
                <a:gd name="T8" fmla="*/ 4 w 13"/>
                <a:gd name="T9" fmla="*/ 2 h 11"/>
                <a:gd name="T10" fmla="*/ 4 w 13"/>
                <a:gd name="T11" fmla="*/ 3 h 11"/>
                <a:gd name="T12" fmla="*/ 2 w 13"/>
                <a:gd name="T13" fmla="*/ 7 h 11"/>
                <a:gd name="T14" fmla="*/ 2 w 13"/>
                <a:gd name="T15" fmla="*/ 8 h 11"/>
                <a:gd name="T16" fmla="*/ 0 w 13"/>
                <a:gd name="T17" fmla="*/ 9 h 11"/>
                <a:gd name="T18" fmla="*/ 6 w 13"/>
                <a:gd name="T19" fmla="*/ 11 h 11"/>
                <a:gd name="T20" fmla="*/ 6 w 13"/>
                <a:gd name="T21" fmla="*/ 10 h 11"/>
                <a:gd name="T22" fmla="*/ 6 w 13"/>
                <a:gd name="T23" fmla="*/ 9 h 11"/>
                <a:gd name="T24" fmla="*/ 13 w 13"/>
                <a:gd name="T25" fmla="*/ 9 h 11"/>
                <a:gd name="T26" fmla="*/ 11 w 13"/>
                <a:gd name="T27" fmla="*/ 8 h 11"/>
                <a:gd name="T28" fmla="*/ 8 w 13"/>
                <a:gd name="T29" fmla="*/ 7 h 11"/>
                <a:gd name="T30" fmla="*/ 11 w 13"/>
                <a:gd name="T31" fmla="*/ 2 h 11"/>
                <a:gd name="T32" fmla="*/ 11 w 13"/>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1"/>
                <a:gd name="T53" fmla="*/ 13 w 13"/>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1">
                  <a:moveTo>
                    <a:pt x="11" y="2"/>
                  </a:moveTo>
                  <a:lnTo>
                    <a:pt x="6" y="0"/>
                  </a:lnTo>
                  <a:lnTo>
                    <a:pt x="6" y="1"/>
                  </a:lnTo>
                  <a:lnTo>
                    <a:pt x="4" y="2"/>
                  </a:lnTo>
                  <a:lnTo>
                    <a:pt x="4" y="3"/>
                  </a:lnTo>
                  <a:lnTo>
                    <a:pt x="2" y="7"/>
                  </a:lnTo>
                  <a:lnTo>
                    <a:pt x="2" y="8"/>
                  </a:lnTo>
                  <a:lnTo>
                    <a:pt x="0" y="9"/>
                  </a:lnTo>
                  <a:lnTo>
                    <a:pt x="6" y="11"/>
                  </a:lnTo>
                  <a:lnTo>
                    <a:pt x="6" y="10"/>
                  </a:lnTo>
                  <a:lnTo>
                    <a:pt x="6" y="9"/>
                  </a:lnTo>
                  <a:lnTo>
                    <a:pt x="13" y="9"/>
                  </a:lnTo>
                  <a:lnTo>
                    <a:pt x="11" y="8"/>
                  </a:lnTo>
                  <a:lnTo>
                    <a:pt x="8" y="7"/>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3" name="Freeform 1025"/>
            <p:cNvSpPr>
              <a:spLocks/>
            </p:cNvSpPr>
            <p:nvPr/>
          </p:nvSpPr>
          <p:spPr bwMode="auto">
            <a:xfrm>
              <a:off x="5525447" y="3808249"/>
              <a:ext cx="13669" cy="5812"/>
            </a:xfrm>
            <a:custGeom>
              <a:avLst/>
              <a:gdLst>
                <a:gd name="T0" fmla="*/ 1860 w 7"/>
                <a:gd name="T1" fmla="*/ 5 h 5"/>
                <a:gd name="T2" fmla="*/ 5814 w 7"/>
                <a:gd name="T3" fmla="*/ 4 h 5"/>
                <a:gd name="T4" fmla="*/ 10566 w 7"/>
                <a:gd name="T5" fmla="*/ 4 h 5"/>
                <a:gd name="T6" fmla="*/ 14316 w 7"/>
                <a:gd name="T7" fmla="*/ 3 h 5"/>
                <a:gd name="T8" fmla="*/ 14316 w 7"/>
                <a:gd name="T9" fmla="*/ 0 h 5"/>
                <a:gd name="T10" fmla="*/ 12459 w 7"/>
                <a:gd name="T11" fmla="*/ 0 h 5"/>
                <a:gd name="T12" fmla="*/ 5814 w 7"/>
                <a:gd name="T13" fmla="*/ 0 h 5"/>
                <a:gd name="T14" fmla="*/ 3986 w 7"/>
                <a:gd name="T15" fmla="*/ 1 h 5"/>
                <a:gd name="T16" fmla="*/ 1860 w 7"/>
                <a:gd name="T17" fmla="*/ 5 h 5"/>
                <a:gd name="T18" fmla="*/ 1860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4" name="Rectangle 1026"/>
            <p:cNvSpPr>
              <a:spLocks noChangeArrowheads="1"/>
            </p:cNvSpPr>
            <p:nvPr/>
          </p:nvSpPr>
          <p:spPr bwMode="auto">
            <a:xfrm>
              <a:off x="5565543" y="3839634"/>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5" name="Freeform 1027"/>
            <p:cNvSpPr>
              <a:spLocks/>
            </p:cNvSpPr>
            <p:nvPr/>
          </p:nvSpPr>
          <p:spPr bwMode="auto">
            <a:xfrm>
              <a:off x="5531826" y="3779188"/>
              <a:ext cx="61055" cy="60446"/>
            </a:xfrm>
            <a:custGeom>
              <a:avLst/>
              <a:gdLst>
                <a:gd name="T0" fmla="*/ 13243 w 32"/>
                <a:gd name="T1" fmla="*/ 58 h 46"/>
                <a:gd name="T2" fmla="*/ 7764 w 32"/>
                <a:gd name="T3" fmla="*/ 66 h 46"/>
                <a:gd name="T4" fmla="*/ 19202 w 32"/>
                <a:gd name="T5" fmla="*/ 68 h 46"/>
                <a:gd name="T6" fmla="*/ 19202 w 32"/>
                <a:gd name="T7" fmla="*/ 85 h 46"/>
                <a:gd name="T8" fmla="*/ 22581 w 32"/>
                <a:gd name="T9" fmla="*/ 96 h 46"/>
                <a:gd name="T10" fmla="*/ 20963 w 32"/>
                <a:gd name="T11" fmla="*/ 109 h 46"/>
                <a:gd name="T12" fmla="*/ 19202 w 32"/>
                <a:gd name="T13" fmla="*/ 110 h 46"/>
                <a:gd name="T14" fmla="*/ 17623 w 32"/>
                <a:gd name="T15" fmla="*/ 110 h 46"/>
                <a:gd name="T16" fmla="*/ 16256 w 32"/>
                <a:gd name="T17" fmla="*/ 97 h 46"/>
                <a:gd name="T18" fmla="*/ 16256 w 32"/>
                <a:gd name="T19" fmla="*/ 97 h 46"/>
                <a:gd name="T20" fmla="*/ 13243 w 32"/>
                <a:gd name="T21" fmla="*/ 97 h 46"/>
                <a:gd name="T22" fmla="*/ 11472 w 32"/>
                <a:gd name="T23" fmla="*/ 97 h 46"/>
                <a:gd name="T24" fmla="*/ 4782 w 32"/>
                <a:gd name="T25" fmla="*/ 98 h 46"/>
                <a:gd name="T26" fmla="*/ 1443 w 32"/>
                <a:gd name="T27" fmla="*/ 111 h 46"/>
                <a:gd name="T28" fmla="*/ 0 w 32"/>
                <a:gd name="T29" fmla="*/ 133 h 46"/>
                <a:gd name="T30" fmla="*/ 1443 w 32"/>
                <a:gd name="T31" fmla="*/ 140 h 46"/>
                <a:gd name="T32" fmla="*/ 3021 w 32"/>
                <a:gd name="T33" fmla="*/ 139 h 46"/>
                <a:gd name="T34" fmla="*/ 14794 w 32"/>
                <a:gd name="T35" fmla="*/ 150 h 46"/>
                <a:gd name="T36" fmla="*/ 22581 w 32"/>
                <a:gd name="T37" fmla="*/ 158 h 46"/>
                <a:gd name="T38" fmla="*/ 26268 w 32"/>
                <a:gd name="T39" fmla="*/ 150 h 46"/>
                <a:gd name="T40" fmla="*/ 27728 w 32"/>
                <a:gd name="T41" fmla="*/ 146 h 46"/>
                <a:gd name="T42" fmla="*/ 29499 w 32"/>
                <a:gd name="T43" fmla="*/ 146 h 46"/>
                <a:gd name="T44" fmla="*/ 29499 w 32"/>
                <a:gd name="T45" fmla="*/ 146 h 46"/>
                <a:gd name="T46" fmla="*/ 34036 w 32"/>
                <a:gd name="T47" fmla="*/ 146 h 46"/>
                <a:gd name="T48" fmla="*/ 34036 w 32"/>
                <a:gd name="T49" fmla="*/ 140 h 46"/>
                <a:gd name="T50" fmla="*/ 35456 w 32"/>
                <a:gd name="T51" fmla="*/ 129 h 46"/>
                <a:gd name="T52" fmla="*/ 38814 w 32"/>
                <a:gd name="T53" fmla="*/ 123 h 46"/>
                <a:gd name="T54" fmla="*/ 43891 w 32"/>
                <a:gd name="T55" fmla="*/ 111 h 46"/>
                <a:gd name="T56" fmla="*/ 47279 w 32"/>
                <a:gd name="T57" fmla="*/ 110 h 46"/>
                <a:gd name="T58" fmla="*/ 50290 w 32"/>
                <a:gd name="T59" fmla="*/ 111 h 46"/>
                <a:gd name="T60" fmla="*/ 50290 w 32"/>
                <a:gd name="T61" fmla="*/ 109 h 46"/>
                <a:gd name="T62" fmla="*/ 51619 w 32"/>
                <a:gd name="T63" fmla="*/ 98 h 46"/>
                <a:gd name="T64" fmla="*/ 51619 w 32"/>
                <a:gd name="T65" fmla="*/ 87 h 46"/>
                <a:gd name="T66" fmla="*/ 50290 w 32"/>
                <a:gd name="T67" fmla="*/ 77 h 46"/>
                <a:gd name="T68" fmla="*/ 50290 w 32"/>
                <a:gd name="T69" fmla="*/ 60 h 46"/>
                <a:gd name="T70" fmla="*/ 48673 w 32"/>
                <a:gd name="T71" fmla="*/ 53 h 46"/>
                <a:gd name="T72" fmla="*/ 47279 w 32"/>
                <a:gd name="T73" fmla="*/ 45 h 46"/>
                <a:gd name="T74" fmla="*/ 50290 w 32"/>
                <a:gd name="T75" fmla="*/ 33 h 46"/>
                <a:gd name="T76" fmla="*/ 50290 w 32"/>
                <a:gd name="T77" fmla="*/ 23 h 46"/>
                <a:gd name="T78" fmla="*/ 48673 w 32"/>
                <a:gd name="T79" fmla="*/ 18 h 46"/>
                <a:gd name="T80" fmla="*/ 41764 w 32"/>
                <a:gd name="T81" fmla="*/ 2 h 46"/>
                <a:gd name="T82" fmla="*/ 38814 w 32"/>
                <a:gd name="T83" fmla="*/ 0 h 46"/>
                <a:gd name="T84" fmla="*/ 34036 w 32"/>
                <a:gd name="T85" fmla="*/ 3 h 46"/>
                <a:gd name="T86" fmla="*/ 32436 w 32"/>
                <a:gd name="T87" fmla="*/ 18 h 46"/>
                <a:gd name="T88" fmla="*/ 30975 w 32"/>
                <a:gd name="T89" fmla="*/ 20 h 46"/>
                <a:gd name="T90" fmla="*/ 30975 w 32"/>
                <a:gd name="T91" fmla="*/ 29 h 46"/>
                <a:gd name="T92" fmla="*/ 29499 w 32"/>
                <a:gd name="T93" fmla="*/ 33 h 46"/>
                <a:gd name="T94" fmla="*/ 27728 w 32"/>
                <a:gd name="T95" fmla="*/ 33 h 46"/>
                <a:gd name="T96" fmla="*/ 22581 w 32"/>
                <a:gd name="T97" fmla="*/ 29 h 46"/>
                <a:gd name="T98" fmla="*/ 17623 w 32"/>
                <a:gd name="T99" fmla="*/ 37 h 46"/>
                <a:gd name="T100" fmla="*/ 13243 w 32"/>
                <a:gd name="T101" fmla="*/ 42 h 46"/>
                <a:gd name="T102" fmla="*/ 13243 w 32"/>
                <a:gd name="T103" fmla="*/ 47 h 46"/>
                <a:gd name="T104" fmla="*/ 13243 w 32"/>
                <a:gd name="T105" fmla="*/ 58 h 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
                <a:gd name="T160" fmla="*/ 0 h 46"/>
                <a:gd name="T161" fmla="*/ 32 w 32"/>
                <a:gd name="T162" fmla="*/ 46 h 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6" name="Freeform 1028"/>
            <p:cNvSpPr>
              <a:spLocks/>
            </p:cNvSpPr>
            <p:nvPr/>
          </p:nvSpPr>
          <p:spPr bwMode="auto">
            <a:xfrm>
              <a:off x="5529092" y="3839634"/>
              <a:ext cx="34628" cy="18599"/>
            </a:xfrm>
            <a:custGeom>
              <a:avLst/>
              <a:gdLst>
                <a:gd name="T0" fmla="*/ 13 w 38"/>
                <a:gd name="T1" fmla="*/ 13 h 16"/>
                <a:gd name="T2" fmla="*/ 11 w 38"/>
                <a:gd name="T3" fmla="*/ 14 h 16"/>
                <a:gd name="T4" fmla="*/ 7 w 38"/>
                <a:gd name="T5" fmla="*/ 12 h 16"/>
                <a:gd name="T6" fmla="*/ 3 w 38"/>
                <a:gd name="T7" fmla="*/ 12 h 16"/>
                <a:gd name="T8" fmla="*/ 3 w 38"/>
                <a:gd name="T9" fmla="*/ 13 h 16"/>
                <a:gd name="T10" fmla="*/ 11 w 38"/>
                <a:gd name="T11" fmla="*/ 16 h 16"/>
                <a:gd name="T12" fmla="*/ 15 w 38"/>
                <a:gd name="T13" fmla="*/ 14 h 16"/>
                <a:gd name="T14" fmla="*/ 17 w 38"/>
                <a:gd name="T15" fmla="*/ 14 h 16"/>
                <a:gd name="T16" fmla="*/ 22 w 38"/>
                <a:gd name="T17" fmla="*/ 15 h 16"/>
                <a:gd name="T18" fmla="*/ 26 w 38"/>
                <a:gd name="T19" fmla="*/ 13 h 16"/>
                <a:gd name="T20" fmla="*/ 34 w 38"/>
                <a:gd name="T21" fmla="*/ 8 h 16"/>
                <a:gd name="T22" fmla="*/ 36 w 38"/>
                <a:gd name="T23" fmla="*/ 7 h 16"/>
                <a:gd name="T24" fmla="*/ 38 w 38"/>
                <a:gd name="T25" fmla="*/ 5 h 16"/>
                <a:gd name="T26" fmla="*/ 38 w 38"/>
                <a:gd name="T27" fmla="*/ 4 h 16"/>
                <a:gd name="T28" fmla="*/ 30 w 38"/>
                <a:gd name="T29" fmla="*/ 0 h 16"/>
                <a:gd name="T30" fmla="*/ 3 w 38"/>
                <a:gd name="T31" fmla="*/ 0 h 16"/>
                <a:gd name="T32" fmla="*/ 0 w 38"/>
                <a:gd name="T33" fmla="*/ 1 h 16"/>
                <a:gd name="T34" fmla="*/ 0 w 38"/>
                <a:gd name="T35" fmla="*/ 4 h 16"/>
                <a:gd name="T36" fmla="*/ 5 w 38"/>
                <a:gd name="T37" fmla="*/ 4 h 16"/>
                <a:gd name="T38" fmla="*/ 5 w 38"/>
                <a:gd name="T39" fmla="*/ 7 h 16"/>
                <a:gd name="T40" fmla="*/ 3 w 38"/>
                <a:gd name="T41" fmla="*/ 7 h 16"/>
                <a:gd name="T42" fmla="*/ 13 w 38"/>
                <a:gd name="T43" fmla="*/ 9 h 16"/>
                <a:gd name="T44" fmla="*/ 17 w 38"/>
                <a:gd name="T45" fmla="*/ 12 h 16"/>
                <a:gd name="T46" fmla="*/ 17 w 38"/>
                <a:gd name="T47" fmla="*/ 13 h 16"/>
                <a:gd name="T48" fmla="*/ 13 w 38"/>
                <a:gd name="T49" fmla="*/ 13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6"/>
                <a:gd name="T77" fmla="*/ 38 w 38"/>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6">
                  <a:moveTo>
                    <a:pt x="13" y="13"/>
                  </a:moveTo>
                  <a:lnTo>
                    <a:pt x="11" y="14"/>
                  </a:lnTo>
                  <a:lnTo>
                    <a:pt x="7" y="12"/>
                  </a:lnTo>
                  <a:lnTo>
                    <a:pt x="3" y="12"/>
                  </a:lnTo>
                  <a:lnTo>
                    <a:pt x="3" y="13"/>
                  </a:lnTo>
                  <a:lnTo>
                    <a:pt x="11" y="16"/>
                  </a:lnTo>
                  <a:lnTo>
                    <a:pt x="15" y="14"/>
                  </a:lnTo>
                  <a:lnTo>
                    <a:pt x="17" y="14"/>
                  </a:lnTo>
                  <a:lnTo>
                    <a:pt x="22" y="15"/>
                  </a:lnTo>
                  <a:lnTo>
                    <a:pt x="26" y="13"/>
                  </a:lnTo>
                  <a:lnTo>
                    <a:pt x="34" y="8"/>
                  </a:lnTo>
                  <a:lnTo>
                    <a:pt x="36" y="7"/>
                  </a:lnTo>
                  <a:lnTo>
                    <a:pt x="38" y="5"/>
                  </a:lnTo>
                  <a:lnTo>
                    <a:pt x="38" y="4"/>
                  </a:lnTo>
                  <a:lnTo>
                    <a:pt x="30" y="0"/>
                  </a:lnTo>
                  <a:lnTo>
                    <a:pt x="3" y="0"/>
                  </a:lnTo>
                  <a:lnTo>
                    <a:pt x="0" y="1"/>
                  </a:lnTo>
                  <a:lnTo>
                    <a:pt x="0" y="4"/>
                  </a:lnTo>
                  <a:lnTo>
                    <a:pt x="5" y="4"/>
                  </a:lnTo>
                  <a:lnTo>
                    <a:pt x="5" y="7"/>
                  </a:lnTo>
                  <a:lnTo>
                    <a:pt x="3" y="7"/>
                  </a:lnTo>
                  <a:lnTo>
                    <a:pt x="13" y="9"/>
                  </a:lnTo>
                  <a:lnTo>
                    <a:pt x="17" y="12"/>
                  </a:lnTo>
                  <a:lnTo>
                    <a:pt x="17" y="13"/>
                  </a:lnTo>
                  <a:lnTo>
                    <a:pt x="13"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7" name="Freeform 1029"/>
            <p:cNvSpPr>
              <a:spLocks/>
            </p:cNvSpPr>
            <p:nvPr/>
          </p:nvSpPr>
          <p:spPr bwMode="auto">
            <a:xfrm>
              <a:off x="5582857" y="3973313"/>
              <a:ext cx="17314" cy="12787"/>
            </a:xfrm>
            <a:custGeom>
              <a:avLst/>
              <a:gdLst>
                <a:gd name="T0" fmla="*/ 9 w 19"/>
                <a:gd name="T1" fmla="*/ 10 h 11"/>
                <a:gd name="T2" fmla="*/ 9 w 19"/>
                <a:gd name="T3" fmla="*/ 11 h 11"/>
                <a:gd name="T4" fmla="*/ 9 w 19"/>
                <a:gd name="T5" fmla="*/ 11 h 11"/>
                <a:gd name="T6" fmla="*/ 13 w 19"/>
                <a:gd name="T7" fmla="*/ 10 h 11"/>
                <a:gd name="T8" fmla="*/ 17 w 19"/>
                <a:gd name="T9" fmla="*/ 6 h 11"/>
                <a:gd name="T10" fmla="*/ 17 w 19"/>
                <a:gd name="T11" fmla="*/ 6 h 11"/>
                <a:gd name="T12" fmla="*/ 19 w 19"/>
                <a:gd name="T13" fmla="*/ 6 h 11"/>
                <a:gd name="T14" fmla="*/ 19 w 19"/>
                <a:gd name="T15" fmla="*/ 6 h 11"/>
                <a:gd name="T16" fmla="*/ 19 w 19"/>
                <a:gd name="T17" fmla="*/ 3 h 11"/>
                <a:gd name="T18" fmla="*/ 17 w 19"/>
                <a:gd name="T19" fmla="*/ 0 h 11"/>
                <a:gd name="T20" fmla="*/ 13 w 19"/>
                <a:gd name="T21" fmla="*/ 4 h 11"/>
                <a:gd name="T22" fmla="*/ 9 w 19"/>
                <a:gd name="T23" fmla="*/ 6 h 11"/>
                <a:gd name="T24" fmla="*/ 7 w 19"/>
                <a:gd name="T25" fmla="*/ 6 h 11"/>
                <a:gd name="T26" fmla="*/ 0 w 19"/>
                <a:gd name="T27" fmla="*/ 8 h 11"/>
                <a:gd name="T28" fmla="*/ 3 w 19"/>
                <a:gd name="T29" fmla="*/ 10 h 11"/>
                <a:gd name="T30" fmla="*/ 7 w 19"/>
                <a:gd name="T31" fmla="*/ 10 h 11"/>
                <a:gd name="T32" fmla="*/ 11 w 19"/>
                <a:gd name="T33" fmla="*/ 7 h 11"/>
                <a:gd name="T34" fmla="*/ 11 w 19"/>
                <a:gd name="T35" fmla="*/ 8 h 11"/>
                <a:gd name="T36" fmla="*/ 11 w 19"/>
                <a:gd name="T37" fmla="*/ 10 h 11"/>
                <a:gd name="T38" fmla="*/ 9 w 19"/>
                <a:gd name="T39" fmla="*/ 10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11"/>
                <a:gd name="T62" fmla="*/ 19 w 1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11">
                  <a:moveTo>
                    <a:pt x="9" y="10"/>
                  </a:moveTo>
                  <a:lnTo>
                    <a:pt x="9" y="11"/>
                  </a:lnTo>
                  <a:lnTo>
                    <a:pt x="13" y="10"/>
                  </a:lnTo>
                  <a:lnTo>
                    <a:pt x="17" y="6"/>
                  </a:lnTo>
                  <a:lnTo>
                    <a:pt x="19" y="6"/>
                  </a:lnTo>
                  <a:lnTo>
                    <a:pt x="19" y="3"/>
                  </a:lnTo>
                  <a:lnTo>
                    <a:pt x="17" y="0"/>
                  </a:lnTo>
                  <a:lnTo>
                    <a:pt x="13" y="4"/>
                  </a:lnTo>
                  <a:lnTo>
                    <a:pt x="9" y="6"/>
                  </a:lnTo>
                  <a:lnTo>
                    <a:pt x="7" y="6"/>
                  </a:lnTo>
                  <a:lnTo>
                    <a:pt x="0" y="8"/>
                  </a:lnTo>
                  <a:lnTo>
                    <a:pt x="3" y="10"/>
                  </a:lnTo>
                  <a:lnTo>
                    <a:pt x="7" y="10"/>
                  </a:lnTo>
                  <a:lnTo>
                    <a:pt x="11" y="7"/>
                  </a:lnTo>
                  <a:lnTo>
                    <a:pt x="11" y="8"/>
                  </a:lnTo>
                  <a:lnTo>
                    <a:pt x="11" y="10"/>
                  </a:lnTo>
                  <a:lnTo>
                    <a:pt x="9"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8" name="Freeform 1030"/>
            <p:cNvSpPr>
              <a:spLocks/>
            </p:cNvSpPr>
            <p:nvPr/>
          </p:nvSpPr>
          <p:spPr bwMode="auto">
            <a:xfrm>
              <a:off x="5512690" y="3967501"/>
              <a:ext cx="5468" cy="8137"/>
            </a:xfrm>
            <a:custGeom>
              <a:avLst/>
              <a:gdLst>
                <a:gd name="T0" fmla="*/ 2 w 6"/>
                <a:gd name="T1" fmla="*/ 7 h 7"/>
                <a:gd name="T2" fmla="*/ 2 w 6"/>
                <a:gd name="T3" fmla="*/ 5 h 7"/>
                <a:gd name="T4" fmla="*/ 4 w 6"/>
                <a:gd name="T5" fmla="*/ 7 h 7"/>
                <a:gd name="T6" fmla="*/ 6 w 6"/>
                <a:gd name="T7" fmla="*/ 5 h 7"/>
                <a:gd name="T8" fmla="*/ 6 w 6"/>
                <a:gd name="T9" fmla="*/ 3 h 7"/>
                <a:gd name="T10" fmla="*/ 6 w 6"/>
                <a:gd name="T11" fmla="*/ 3 h 7"/>
                <a:gd name="T12" fmla="*/ 6 w 6"/>
                <a:gd name="T13" fmla="*/ 2 h 7"/>
                <a:gd name="T14" fmla="*/ 4 w 6"/>
                <a:gd name="T15" fmla="*/ 2 h 7"/>
                <a:gd name="T16" fmla="*/ 4 w 6"/>
                <a:gd name="T17" fmla="*/ 0 h 7"/>
                <a:gd name="T18" fmla="*/ 2 w 6"/>
                <a:gd name="T19" fmla="*/ 1 h 7"/>
                <a:gd name="T20" fmla="*/ 0 w 6"/>
                <a:gd name="T21" fmla="*/ 2 h 7"/>
                <a:gd name="T22" fmla="*/ 0 w 6"/>
                <a:gd name="T23" fmla="*/ 3 h 7"/>
                <a:gd name="T24" fmla="*/ 0 w 6"/>
                <a:gd name="T25" fmla="*/ 5 h 7"/>
                <a:gd name="T26" fmla="*/ 2 w 6"/>
                <a:gd name="T27" fmla="*/ 7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7"/>
                <a:gd name="T44" fmla="*/ 6 w 6"/>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7">
                  <a:moveTo>
                    <a:pt x="2" y="7"/>
                  </a:moveTo>
                  <a:lnTo>
                    <a:pt x="2" y="5"/>
                  </a:lnTo>
                  <a:lnTo>
                    <a:pt x="4" y="7"/>
                  </a:lnTo>
                  <a:lnTo>
                    <a:pt x="6" y="5"/>
                  </a:lnTo>
                  <a:lnTo>
                    <a:pt x="6" y="3"/>
                  </a:lnTo>
                  <a:lnTo>
                    <a:pt x="6" y="2"/>
                  </a:lnTo>
                  <a:lnTo>
                    <a:pt x="4" y="2"/>
                  </a:lnTo>
                  <a:lnTo>
                    <a:pt x="4" y="0"/>
                  </a:lnTo>
                  <a:lnTo>
                    <a:pt x="2" y="1"/>
                  </a:lnTo>
                  <a:lnTo>
                    <a:pt x="0" y="2"/>
                  </a:lnTo>
                  <a:lnTo>
                    <a:pt x="0" y="3"/>
                  </a:lnTo>
                  <a:lnTo>
                    <a:pt x="0" y="5"/>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9" name="Freeform 1031"/>
            <p:cNvSpPr>
              <a:spLocks/>
            </p:cNvSpPr>
            <p:nvPr/>
          </p:nvSpPr>
          <p:spPr bwMode="auto">
            <a:xfrm>
              <a:off x="5585591" y="4008186"/>
              <a:ext cx="17314" cy="6975"/>
            </a:xfrm>
            <a:custGeom>
              <a:avLst/>
              <a:gdLst>
                <a:gd name="T0" fmla="*/ 14 w 19"/>
                <a:gd name="T1" fmla="*/ 1 h 6"/>
                <a:gd name="T2" fmla="*/ 19 w 19"/>
                <a:gd name="T3" fmla="*/ 2 h 6"/>
                <a:gd name="T4" fmla="*/ 19 w 19"/>
                <a:gd name="T5" fmla="*/ 5 h 6"/>
                <a:gd name="T6" fmla="*/ 19 w 19"/>
                <a:gd name="T7" fmla="*/ 2 h 6"/>
                <a:gd name="T8" fmla="*/ 19 w 19"/>
                <a:gd name="T9" fmla="*/ 2 h 6"/>
                <a:gd name="T10" fmla="*/ 16 w 19"/>
                <a:gd name="T11" fmla="*/ 1 h 6"/>
                <a:gd name="T12" fmla="*/ 14 w 19"/>
                <a:gd name="T13" fmla="*/ 0 h 6"/>
                <a:gd name="T14" fmla="*/ 10 w 19"/>
                <a:gd name="T15" fmla="*/ 2 h 6"/>
                <a:gd name="T16" fmla="*/ 6 w 19"/>
                <a:gd name="T17" fmla="*/ 0 h 6"/>
                <a:gd name="T18" fmla="*/ 4 w 19"/>
                <a:gd name="T19" fmla="*/ 1 h 6"/>
                <a:gd name="T20" fmla="*/ 4 w 19"/>
                <a:gd name="T21" fmla="*/ 2 h 6"/>
                <a:gd name="T22" fmla="*/ 2 w 19"/>
                <a:gd name="T23" fmla="*/ 4 h 6"/>
                <a:gd name="T24" fmla="*/ 2 w 19"/>
                <a:gd name="T25" fmla="*/ 2 h 6"/>
                <a:gd name="T26" fmla="*/ 2 w 19"/>
                <a:gd name="T27" fmla="*/ 1 h 6"/>
                <a:gd name="T28" fmla="*/ 0 w 19"/>
                <a:gd name="T29" fmla="*/ 1 h 6"/>
                <a:gd name="T30" fmla="*/ 0 w 19"/>
                <a:gd name="T31" fmla="*/ 4 h 6"/>
                <a:gd name="T32" fmla="*/ 8 w 19"/>
                <a:gd name="T33" fmla="*/ 6 h 6"/>
                <a:gd name="T34" fmla="*/ 14 w 19"/>
                <a:gd name="T35" fmla="*/ 6 h 6"/>
                <a:gd name="T36" fmla="*/ 16 w 19"/>
                <a:gd name="T37" fmla="*/ 4 h 6"/>
                <a:gd name="T38" fmla="*/ 14 w 19"/>
                <a:gd name="T39" fmla="*/ 4 h 6"/>
                <a:gd name="T40" fmla="*/ 14 w 19"/>
                <a:gd name="T41" fmla="*/ 2 h 6"/>
                <a:gd name="T42" fmla="*/ 14 w 19"/>
                <a:gd name="T43" fmla="*/ 1 h 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6"/>
                <a:gd name="T68" fmla="*/ 19 w 19"/>
                <a:gd name="T69" fmla="*/ 6 h 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6">
                  <a:moveTo>
                    <a:pt x="14" y="1"/>
                  </a:moveTo>
                  <a:lnTo>
                    <a:pt x="19" y="2"/>
                  </a:lnTo>
                  <a:lnTo>
                    <a:pt x="19" y="5"/>
                  </a:lnTo>
                  <a:lnTo>
                    <a:pt x="19" y="2"/>
                  </a:lnTo>
                  <a:lnTo>
                    <a:pt x="16" y="1"/>
                  </a:lnTo>
                  <a:lnTo>
                    <a:pt x="14" y="0"/>
                  </a:lnTo>
                  <a:lnTo>
                    <a:pt x="10" y="2"/>
                  </a:lnTo>
                  <a:lnTo>
                    <a:pt x="6" y="0"/>
                  </a:lnTo>
                  <a:lnTo>
                    <a:pt x="4" y="1"/>
                  </a:lnTo>
                  <a:lnTo>
                    <a:pt x="4" y="2"/>
                  </a:lnTo>
                  <a:lnTo>
                    <a:pt x="2" y="4"/>
                  </a:lnTo>
                  <a:lnTo>
                    <a:pt x="2" y="2"/>
                  </a:lnTo>
                  <a:lnTo>
                    <a:pt x="2" y="1"/>
                  </a:lnTo>
                  <a:lnTo>
                    <a:pt x="0" y="1"/>
                  </a:lnTo>
                  <a:lnTo>
                    <a:pt x="0" y="4"/>
                  </a:lnTo>
                  <a:lnTo>
                    <a:pt x="8" y="6"/>
                  </a:lnTo>
                  <a:lnTo>
                    <a:pt x="14" y="6"/>
                  </a:lnTo>
                  <a:lnTo>
                    <a:pt x="16" y="4"/>
                  </a:lnTo>
                  <a:lnTo>
                    <a:pt x="14" y="4"/>
                  </a:lnTo>
                  <a:lnTo>
                    <a:pt x="14" y="2"/>
                  </a:lnTo>
                  <a:lnTo>
                    <a:pt x="1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0" name="Freeform 1032"/>
            <p:cNvSpPr>
              <a:spLocks/>
            </p:cNvSpPr>
            <p:nvPr/>
          </p:nvSpPr>
          <p:spPr bwMode="auto">
            <a:xfrm>
              <a:off x="5527270" y="3789650"/>
              <a:ext cx="6379" cy="1162"/>
            </a:xfrm>
            <a:custGeom>
              <a:avLst/>
              <a:gdLst>
                <a:gd name="T0" fmla="*/ 4508 w 3"/>
                <a:gd name="T1" fmla="*/ 1 h 1"/>
                <a:gd name="T2" fmla="*/ 10519 w 3"/>
                <a:gd name="T3" fmla="*/ 1 h 1"/>
                <a:gd name="T4" fmla="*/ 13900 w 3"/>
                <a:gd name="T5" fmla="*/ 1 h 1"/>
                <a:gd name="T6" fmla="*/ 10519 w 3"/>
                <a:gd name="T7" fmla="*/ 0 h 1"/>
                <a:gd name="T8" fmla="*/ 4508 w 3"/>
                <a:gd name="T9" fmla="*/ 1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1" name="Freeform 1033"/>
            <p:cNvSpPr>
              <a:spLocks/>
            </p:cNvSpPr>
            <p:nvPr/>
          </p:nvSpPr>
          <p:spPr bwMode="auto">
            <a:xfrm>
              <a:off x="3015820" y="3945415"/>
              <a:ext cx="40096" cy="18599"/>
            </a:xfrm>
            <a:custGeom>
              <a:avLst/>
              <a:gdLst>
                <a:gd name="T0" fmla="*/ 19 w 44"/>
                <a:gd name="T1" fmla="*/ 3 h 16"/>
                <a:gd name="T2" fmla="*/ 19 w 44"/>
                <a:gd name="T3" fmla="*/ 4 h 16"/>
                <a:gd name="T4" fmla="*/ 17 w 44"/>
                <a:gd name="T5" fmla="*/ 3 h 16"/>
                <a:gd name="T6" fmla="*/ 15 w 44"/>
                <a:gd name="T7" fmla="*/ 3 h 16"/>
                <a:gd name="T8" fmla="*/ 13 w 44"/>
                <a:gd name="T9" fmla="*/ 3 h 16"/>
                <a:gd name="T10" fmla="*/ 13 w 44"/>
                <a:gd name="T11" fmla="*/ 3 h 16"/>
                <a:gd name="T12" fmla="*/ 10 w 44"/>
                <a:gd name="T13" fmla="*/ 0 h 16"/>
                <a:gd name="T14" fmla="*/ 8 w 44"/>
                <a:gd name="T15" fmla="*/ 0 h 16"/>
                <a:gd name="T16" fmla="*/ 8 w 44"/>
                <a:gd name="T17" fmla="*/ 3 h 16"/>
                <a:gd name="T18" fmla="*/ 2 w 44"/>
                <a:gd name="T19" fmla="*/ 4 h 16"/>
                <a:gd name="T20" fmla="*/ 0 w 44"/>
                <a:gd name="T21" fmla="*/ 5 h 16"/>
                <a:gd name="T22" fmla="*/ 0 w 44"/>
                <a:gd name="T23" fmla="*/ 7 h 16"/>
                <a:gd name="T24" fmla="*/ 0 w 44"/>
                <a:gd name="T25" fmla="*/ 7 h 16"/>
                <a:gd name="T26" fmla="*/ 0 w 44"/>
                <a:gd name="T27" fmla="*/ 8 h 16"/>
                <a:gd name="T28" fmla="*/ 2 w 44"/>
                <a:gd name="T29" fmla="*/ 10 h 16"/>
                <a:gd name="T30" fmla="*/ 4 w 44"/>
                <a:gd name="T31" fmla="*/ 12 h 16"/>
                <a:gd name="T32" fmla="*/ 6 w 44"/>
                <a:gd name="T33" fmla="*/ 12 h 16"/>
                <a:gd name="T34" fmla="*/ 8 w 44"/>
                <a:gd name="T35" fmla="*/ 13 h 16"/>
                <a:gd name="T36" fmla="*/ 15 w 44"/>
                <a:gd name="T37" fmla="*/ 13 h 16"/>
                <a:gd name="T38" fmla="*/ 17 w 44"/>
                <a:gd name="T39" fmla="*/ 14 h 16"/>
                <a:gd name="T40" fmla="*/ 17 w 44"/>
                <a:gd name="T41" fmla="*/ 15 h 16"/>
                <a:gd name="T42" fmla="*/ 21 w 44"/>
                <a:gd name="T43" fmla="*/ 14 h 16"/>
                <a:gd name="T44" fmla="*/ 21 w 44"/>
                <a:gd name="T45" fmla="*/ 14 h 16"/>
                <a:gd name="T46" fmla="*/ 27 w 44"/>
                <a:gd name="T47" fmla="*/ 14 h 16"/>
                <a:gd name="T48" fmla="*/ 27 w 44"/>
                <a:gd name="T49" fmla="*/ 15 h 16"/>
                <a:gd name="T50" fmla="*/ 34 w 44"/>
                <a:gd name="T51" fmla="*/ 16 h 16"/>
                <a:gd name="T52" fmla="*/ 40 w 44"/>
                <a:gd name="T53" fmla="*/ 15 h 16"/>
                <a:gd name="T54" fmla="*/ 40 w 44"/>
                <a:gd name="T55" fmla="*/ 14 h 16"/>
                <a:gd name="T56" fmla="*/ 40 w 44"/>
                <a:gd name="T57" fmla="*/ 13 h 16"/>
                <a:gd name="T58" fmla="*/ 40 w 44"/>
                <a:gd name="T59" fmla="*/ 11 h 16"/>
                <a:gd name="T60" fmla="*/ 40 w 44"/>
                <a:gd name="T61" fmla="*/ 10 h 16"/>
                <a:gd name="T62" fmla="*/ 40 w 44"/>
                <a:gd name="T63" fmla="*/ 10 h 16"/>
                <a:gd name="T64" fmla="*/ 40 w 44"/>
                <a:gd name="T65" fmla="*/ 8 h 16"/>
                <a:gd name="T66" fmla="*/ 44 w 44"/>
                <a:gd name="T67" fmla="*/ 8 h 16"/>
                <a:gd name="T68" fmla="*/ 44 w 44"/>
                <a:gd name="T69" fmla="*/ 7 h 16"/>
                <a:gd name="T70" fmla="*/ 42 w 44"/>
                <a:gd name="T71" fmla="*/ 5 h 16"/>
                <a:gd name="T72" fmla="*/ 40 w 44"/>
                <a:gd name="T73" fmla="*/ 4 h 16"/>
                <a:gd name="T74" fmla="*/ 38 w 44"/>
                <a:gd name="T75" fmla="*/ 3 h 16"/>
                <a:gd name="T76" fmla="*/ 36 w 44"/>
                <a:gd name="T77" fmla="*/ 4 h 16"/>
                <a:gd name="T78" fmla="*/ 34 w 44"/>
                <a:gd name="T79" fmla="*/ 5 h 16"/>
                <a:gd name="T80" fmla="*/ 29 w 44"/>
                <a:gd name="T81" fmla="*/ 3 h 16"/>
                <a:gd name="T82" fmla="*/ 27 w 44"/>
                <a:gd name="T83" fmla="*/ 4 h 16"/>
                <a:gd name="T84" fmla="*/ 23 w 44"/>
                <a:gd name="T85" fmla="*/ 3 h 16"/>
                <a:gd name="T86" fmla="*/ 23 w 44"/>
                <a:gd name="T87" fmla="*/ 3 h 16"/>
                <a:gd name="T88" fmla="*/ 19 w 44"/>
                <a:gd name="T89" fmla="*/ 3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16"/>
                <a:gd name="T137" fmla="*/ 44 w 44"/>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16">
                  <a:moveTo>
                    <a:pt x="19" y="3"/>
                  </a:moveTo>
                  <a:lnTo>
                    <a:pt x="19" y="4"/>
                  </a:lnTo>
                  <a:lnTo>
                    <a:pt x="17" y="3"/>
                  </a:lnTo>
                  <a:lnTo>
                    <a:pt x="15" y="3"/>
                  </a:lnTo>
                  <a:lnTo>
                    <a:pt x="13" y="3"/>
                  </a:lnTo>
                  <a:lnTo>
                    <a:pt x="10" y="0"/>
                  </a:lnTo>
                  <a:lnTo>
                    <a:pt x="8" y="0"/>
                  </a:lnTo>
                  <a:lnTo>
                    <a:pt x="8" y="3"/>
                  </a:lnTo>
                  <a:lnTo>
                    <a:pt x="2" y="4"/>
                  </a:lnTo>
                  <a:lnTo>
                    <a:pt x="0" y="5"/>
                  </a:lnTo>
                  <a:lnTo>
                    <a:pt x="0" y="7"/>
                  </a:lnTo>
                  <a:lnTo>
                    <a:pt x="0" y="8"/>
                  </a:lnTo>
                  <a:lnTo>
                    <a:pt x="2" y="10"/>
                  </a:lnTo>
                  <a:lnTo>
                    <a:pt x="4" y="12"/>
                  </a:lnTo>
                  <a:lnTo>
                    <a:pt x="6" y="12"/>
                  </a:lnTo>
                  <a:lnTo>
                    <a:pt x="8" y="13"/>
                  </a:lnTo>
                  <a:lnTo>
                    <a:pt x="15" y="13"/>
                  </a:lnTo>
                  <a:lnTo>
                    <a:pt x="17" y="14"/>
                  </a:lnTo>
                  <a:lnTo>
                    <a:pt x="17" y="15"/>
                  </a:lnTo>
                  <a:lnTo>
                    <a:pt x="21" y="14"/>
                  </a:lnTo>
                  <a:lnTo>
                    <a:pt x="27" y="14"/>
                  </a:lnTo>
                  <a:lnTo>
                    <a:pt x="27" y="15"/>
                  </a:lnTo>
                  <a:lnTo>
                    <a:pt x="34" y="16"/>
                  </a:lnTo>
                  <a:lnTo>
                    <a:pt x="40" y="15"/>
                  </a:lnTo>
                  <a:lnTo>
                    <a:pt x="40" y="14"/>
                  </a:lnTo>
                  <a:lnTo>
                    <a:pt x="40" y="13"/>
                  </a:lnTo>
                  <a:lnTo>
                    <a:pt x="40" y="11"/>
                  </a:lnTo>
                  <a:lnTo>
                    <a:pt x="40" y="10"/>
                  </a:lnTo>
                  <a:lnTo>
                    <a:pt x="40" y="8"/>
                  </a:lnTo>
                  <a:lnTo>
                    <a:pt x="44" y="8"/>
                  </a:lnTo>
                  <a:lnTo>
                    <a:pt x="44" y="7"/>
                  </a:lnTo>
                  <a:lnTo>
                    <a:pt x="42" y="5"/>
                  </a:lnTo>
                  <a:lnTo>
                    <a:pt x="40" y="4"/>
                  </a:lnTo>
                  <a:lnTo>
                    <a:pt x="38" y="3"/>
                  </a:lnTo>
                  <a:lnTo>
                    <a:pt x="36" y="4"/>
                  </a:lnTo>
                  <a:lnTo>
                    <a:pt x="34" y="5"/>
                  </a:lnTo>
                  <a:lnTo>
                    <a:pt x="29" y="3"/>
                  </a:lnTo>
                  <a:lnTo>
                    <a:pt x="27" y="4"/>
                  </a:lnTo>
                  <a:lnTo>
                    <a:pt x="23" y="3"/>
                  </a:lnTo>
                  <a:lnTo>
                    <a:pt x="1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2" name="Freeform 1034"/>
            <p:cNvSpPr>
              <a:spLocks/>
            </p:cNvSpPr>
            <p:nvPr/>
          </p:nvSpPr>
          <p:spPr bwMode="auto">
            <a:xfrm>
              <a:off x="3002151" y="4031434"/>
              <a:ext cx="15492" cy="11624"/>
            </a:xfrm>
            <a:custGeom>
              <a:avLst/>
              <a:gdLst>
                <a:gd name="T0" fmla="*/ 11 w 17"/>
                <a:gd name="T1" fmla="*/ 2 h 10"/>
                <a:gd name="T2" fmla="*/ 11 w 17"/>
                <a:gd name="T3" fmla="*/ 4 h 10"/>
                <a:gd name="T4" fmla="*/ 13 w 17"/>
                <a:gd name="T5" fmla="*/ 5 h 10"/>
                <a:gd name="T6" fmla="*/ 15 w 17"/>
                <a:gd name="T7" fmla="*/ 6 h 10"/>
                <a:gd name="T8" fmla="*/ 17 w 17"/>
                <a:gd name="T9" fmla="*/ 4 h 10"/>
                <a:gd name="T10" fmla="*/ 17 w 17"/>
                <a:gd name="T11" fmla="*/ 2 h 10"/>
                <a:gd name="T12" fmla="*/ 11 w 17"/>
                <a:gd name="T13" fmla="*/ 0 h 10"/>
                <a:gd name="T14" fmla="*/ 11 w 17"/>
                <a:gd name="T15" fmla="*/ 2 h 10"/>
                <a:gd name="T16" fmla="*/ 9 w 17"/>
                <a:gd name="T17" fmla="*/ 2 h 10"/>
                <a:gd name="T18" fmla="*/ 7 w 17"/>
                <a:gd name="T19" fmla="*/ 3 h 10"/>
                <a:gd name="T20" fmla="*/ 4 w 17"/>
                <a:gd name="T21" fmla="*/ 3 h 10"/>
                <a:gd name="T22" fmla="*/ 0 w 17"/>
                <a:gd name="T23" fmla="*/ 5 h 10"/>
                <a:gd name="T24" fmla="*/ 0 w 17"/>
                <a:gd name="T25" fmla="*/ 6 h 10"/>
                <a:gd name="T26" fmla="*/ 2 w 17"/>
                <a:gd name="T27" fmla="*/ 8 h 10"/>
                <a:gd name="T28" fmla="*/ 2 w 17"/>
                <a:gd name="T29" fmla="*/ 9 h 10"/>
                <a:gd name="T30" fmla="*/ 2 w 17"/>
                <a:gd name="T31" fmla="*/ 10 h 10"/>
                <a:gd name="T32" fmla="*/ 7 w 17"/>
                <a:gd name="T33" fmla="*/ 9 h 10"/>
                <a:gd name="T34" fmla="*/ 7 w 17"/>
                <a:gd name="T35" fmla="*/ 9 h 10"/>
                <a:gd name="T36" fmla="*/ 7 w 17"/>
                <a:gd name="T37" fmla="*/ 8 h 10"/>
                <a:gd name="T38" fmla="*/ 9 w 17"/>
                <a:gd name="T39" fmla="*/ 6 h 10"/>
                <a:gd name="T40" fmla="*/ 9 w 17"/>
                <a:gd name="T41" fmla="*/ 5 h 10"/>
                <a:gd name="T42" fmla="*/ 9 w 17"/>
                <a:gd name="T43" fmla="*/ 5 h 10"/>
                <a:gd name="T44" fmla="*/ 11 w 17"/>
                <a:gd name="T45" fmla="*/ 2 h 10"/>
                <a:gd name="T46" fmla="*/ 11 w 17"/>
                <a:gd name="T47" fmla="*/ 2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0"/>
                <a:gd name="T74" fmla="*/ 17 w 17"/>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0">
                  <a:moveTo>
                    <a:pt x="11" y="2"/>
                  </a:moveTo>
                  <a:lnTo>
                    <a:pt x="11" y="4"/>
                  </a:lnTo>
                  <a:lnTo>
                    <a:pt x="13" y="5"/>
                  </a:lnTo>
                  <a:lnTo>
                    <a:pt x="15" y="6"/>
                  </a:lnTo>
                  <a:lnTo>
                    <a:pt x="17" y="4"/>
                  </a:lnTo>
                  <a:lnTo>
                    <a:pt x="17" y="2"/>
                  </a:lnTo>
                  <a:lnTo>
                    <a:pt x="11" y="0"/>
                  </a:lnTo>
                  <a:lnTo>
                    <a:pt x="11" y="2"/>
                  </a:lnTo>
                  <a:lnTo>
                    <a:pt x="9" y="2"/>
                  </a:lnTo>
                  <a:lnTo>
                    <a:pt x="7" y="3"/>
                  </a:lnTo>
                  <a:lnTo>
                    <a:pt x="4" y="3"/>
                  </a:lnTo>
                  <a:lnTo>
                    <a:pt x="0" y="5"/>
                  </a:lnTo>
                  <a:lnTo>
                    <a:pt x="0" y="6"/>
                  </a:lnTo>
                  <a:lnTo>
                    <a:pt x="2" y="8"/>
                  </a:lnTo>
                  <a:lnTo>
                    <a:pt x="2" y="9"/>
                  </a:lnTo>
                  <a:lnTo>
                    <a:pt x="2" y="10"/>
                  </a:lnTo>
                  <a:lnTo>
                    <a:pt x="7" y="9"/>
                  </a:lnTo>
                  <a:lnTo>
                    <a:pt x="7" y="8"/>
                  </a:lnTo>
                  <a:lnTo>
                    <a:pt x="9" y="6"/>
                  </a:lnTo>
                  <a:lnTo>
                    <a:pt x="9" y="5"/>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3" name="Freeform 1035"/>
            <p:cNvSpPr>
              <a:spLocks/>
            </p:cNvSpPr>
            <p:nvPr/>
          </p:nvSpPr>
          <p:spPr bwMode="auto">
            <a:xfrm>
              <a:off x="2986659" y="3894268"/>
              <a:ext cx="48297" cy="53471"/>
            </a:xfrm>
            <a:custGeom>
              <a:avLst/>
              <a:gdLst>
                <a:gd name="T0" fmla="*/ 34 w 53"/>
                <a:gd name="T1" fmla="*/ 9 h 46"/>
                <a:gd name="T2" fmla="*/ 32 w 53"/>
                <a:gd name="T3" fmla="*/ 9 h 46"/>
                <a:gd name="T4" fmla="*/ 28 w 53"/>
                <a:gd name="T5" fmla="*/ 7 h 46"/>
                <a:gd name="T6" fmla="*/ 26 w 53"/>
                <a:gd name="T7" fmla="*/ 7 h 46"/>
                <a:gd name="T8" fmla="*/ 13 w 53"/>
                <a:gd name="T9" fmla="*/ 1 h 46"/>
                <a:gd name="T10" fmla="*/ 5 w 53"/>
                <a:gd name="T11" fmla="*/ 0 h 46"/>
                <a:gd name="T12" fmla="*/ 0 w 53"/>
                <a:gd name="T13" fmla="*/ 2 h 46"/>
                <a:gd name="T14" fmla="*/ 0 w 53"/>
                <a:gd name="T15" fmla="*/ 3 h 46"/>
                <a:gd name="T16" fmla="*/ 0 w 53"/>
                <a:gd name="T17" fmla="*/ 3 h 46"/>
                <a:gd name="T18" fmla="*/ 2 w 53"/>
                <a:gd name="T19" fmla="*/ 9 h 46"/>
                <a:gd name="T20" fmla="*/ 2 w 53"/>
                <a:gd name="T21" fmla="*/ 10 h 46"/>
                <a:gd name="T22" fmla="*/ 5 w 53"/>
                <a:gd name="T23" fmla="*/ 11 h 46"/>
                <a:gd name="T24" fmla="*/ 2 w 53"/>
                <a:gd name="T25" fmla="*/ 13 h 46"/>
                <a:gd name="T26" fmla="*/ 0 w 53"/>
                <a:gd name="T27" fmla="*/ 15 h 46"/>
                <a:gd name="T28" fmla="*/ 2 w 53"/>
                <a:gd name="T29" fmla="*/ 18 h 46"/>
                <a:gd name="T30" fmla="*/ 5 w 53"/>
                <a:gd name="T31" fmla="*/ 18 h 46"/>
                <a:gd name="T32" fmla="*/ 5 w 53"/>
                <a:gd name="T33" fmla="*/ 21 h 46"/>
                <a:gd name="T34" fmla="*/ 5 w 53"/>
                <a:gd name="T35" fmla="*/ 24 h 46"/>
                <a:gd name="T36" fmla="*/ 9 w 53"/>
                <a:gd name="T37" fmla="*/ 24 h 46"/>
                <a:gd name="T38" fmla="*/ 9 w 53"/>
                <a:gd name="T39" fmla="*/ 25 h 46"/>
                <a:gd name="T40" fmla="*/ 7 w 53"/>
                <a:gd name="T41" fmla="*/ 26 h 46"/>
                <a:gd name="T42" fmla="*/ 7 w 53"/>
                <a:gd name="T43" fmla="*/ 27 h 46"/>
                <a:gd name="T44" fmla="*/ 11 w 53"/>
                <a:gd name="T45" fmla="*/ 27 h 46"/>
                <a:gd name="T46" fmla="*/ 13 w 53"/>
                <a:gd name="T47" fmla="*/ 27 h 46"/>
                <a:gd name="T48" fmla="*/ 21 w 53"/>
                <a:gd name="T49" fmla="*/ 30 h 46"/>
                <a:gd name="T50" fmla="*/ 21 w 53"/>
                <a:gd name="T51" fmla="*/ 31 h 46"/>
                <a:gd name="T52" fmla="*/ 24 w 53"/>
                <a:gd name="T53" fmla="*/ 32 h 46"/>
                <a:gd name="T54" fmla="*/ 21 w 53"/>
                <a:gd name="T55" fmla="*/ 33 h 46"/>
                <a:gd name="T56" fmla="*/ 9 w 53"/>
                <a:gd name="T57" fmla="*/ 33 h 46"/>
                <a:gd name="T58" fmla="*/ 9 w 53"/>
                <a:gd name="T59" fmla="*/ 34 h 46"/>
                <a:gd name="T60" fmla="*/ 19 w 53"/>
                <a:gd name="T61" fmla="*/ 41 h 46"/>
                <a:gd name="T62" fmla="*/ 17 w 53"/>
                <a:gd name="T63" fmla="*/ 43 h 46"/>
                <a:gd name="T64" fmla="*/ 17 w 53"/>
                <a:gd name="T65" fmla="*/ 44 h 46"/>
                <a:gd name="T66" fmla="*/ 21 w 53"/>
                <a:gd name="T67" fmla="*/ 46 h 46"/>
                <a:gd name="T68" fmla="*/ 26 w 53"/>
                <a:gd name="T69" fmla="*/ 43 h 46"/>
                <a:gd name="T70" fmla="*/ 26 w 53"/>
                <a:gd name="T71" fmla="*/ 43 h 46"/>
                <a:gd name="T72" fmla="*/ 24 w 53"/>
                <a:gd name="T73" fmla="*/ 42 h 46"/>
                <a:gd name="T74" fmla="*/ 24 w 53"/>
                <a:gd name="T75" fmla="*/ 42 h 46"/>
                <a:gd name="T76" fmla="*/ 28 w 53"/>
                <a:gd name="T77" fmla="*/ 40 h 46"/>
                <a:gd name="T78" fmla="*/ 32 w 53"/>
                <a:gd name="T79" fmla="*/ 42 h 46"/>
                <a:gd name="T80" fmla="*/ 34 w 53"/>
                <a:gd name="T81" fmla="*/ 42 h 46"/>
                <a:gd name="T82" fmla="*/ 45 w 53"/>
                <a:gd name="T83" fmla="*/ 39 h 46"/>
                <a:gd name="T84" fmla="*/ 49 w 53"/>
                <a:gd name="T85" fmla="*/ 40 h 46"/>
                <a:gd name="T86" fmla="*/ 49 w 53"/>
                <a:gd name="T87" fmla="*/ 40 h 46"/>
                <a:gd name="T88" fmla="*/ 51 w 53"/>
                <a:gd name="T89" fmla="*/ 40 h 46"/>
                <a:gd name="T90" fmla="*/ 53 w 53"/>
                <a:gd name="T91" fmla="*/ 34 h 46"/>
                <a:gd name="T92" fmla="*/ 51 w 53"/>
                <a:gd name="T93" fmla="*/ 33 h 46"/>
                <a:gd name="T94" fmla="*/ 49 w 53"/>
                <a:gd name="T95" fmla="*/ 32 h 46"/>
                <a:gd name="T96" fmla="*/ 49 w 53"/>
                <a:gd name="T97" fmla="*/ 33 h 46"/>
                <a:gd name="T98" fmla="*/ 49 w 53"/>
                <a:gd name="T99" fmla="*/ 25 h 46"/>
                <a:gd name="T100" fmla="*/ 53 w 53"/>
                <a:gd name="T101" fmla="*/ 24 h 46"/>
                <a:gd name="T102" fmla="*/ 53 w 53"/>
                <a:gd name="T103" fmla="*/ 23 h 46"/>
                <a:gd name="T104" fmla="*/ 49 w 53"/>
                <a:gd name="T105" fmla="*/ 17 h 46"/>
                <a:gd name="T106" fmla="*/ 40 w 53"/>
                <a:gd name="T107" fmla="*/ 15 h 46"/>
                <a:gd name="T108" fmla="*/ 36 w 53"/>
                <a:gd name="T109" fmla="*/ 16 h 46"/>
                <a:gd name="T110" fmla="*/ 34 w 53"/>
                <a:gd name="T111" fmla="*/ 16 h 46"/>
                <a:gd name="T112" fmla="*/ 34 w 53"/>
                <a:gd name="T113" fmla="*/ 10 h 46"/>
                <a:gd name="T114" fmla="*/ 34 w 53"/>
                <a:gd name="T115" fmla="*/ 9 h 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46"/>
                <a:gd name="T176" fmla="*/ 53 w 53"/>
                <a:gd name="T177" fmla="*/ 46 h 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46">
                  <a:moveTo>
                    <a:pt x="34" y="9"/>
                  </a:moveTo>
                  <a:lnTo>
                    <a:pt x="32" y="9"/>
                  </a:lnTo>
                  <a:lnTo>
                    <a:pt x="28" y="7"/>
                  </a:lnTo>
                  <a:lnTo>
                    <a:pt x="26" y="7"/>
                  </a:lnTo>
                  <a:lnTo>
                    <a:pt x="13" y="1"/>
                  </a:lnTo>
                  <a:lnTo>
                    <a:pt x="5" y="0"/>
                  </a:lnTo>
                  <a:lnTo>
                    <a:pt x="0" y="2"/>
                  </a:lnTo>
                  <a:lnTo>
                    <a:pt x="0" y="3"/>
                  </a:lnTo>
                  <a:lnTo>
                    <a:pt x="2" y="9"/>
                  </a:lnTo>
                  <a:lnTo>
                    <a:pt x="2" y="10"/>
                  </a:lnTo>
                  <a:lnTo>
                    <a:pt x="5" y="11"/>
                  </a:lnTo>
                  <a:lnTo>
                    <a:pt x="2" y="13"/>
                  </a:lnTo>
                  <a:lnTo>
                    <a:pt x="0" y="15"/>
                  </a:lnTo>
                  <a:lnTo>
                    <a:pt x="2" y="18"/>
                  </a:lnTo>
                  <a:lnTo>
                    <a:pt x="5" y="18"/>
                  </a:lnTo>
                  <a:lnTo>
                    <a:pt x="5" y="21"/>
                  </a:lnTo>
                  <a:lnTo>
                    <a:pt x="5" y="24"/>
                  </a:lnTo>
                  <a:lnTo>
                    <a:pt x="9" y="24"/>
                  </a:lnTo>
                  <a:lnTo>
                    <a:pt x="9" y="25"/>
                  </a:lnTo>
                  <a:lnTo>
                    <a:pt x="7" y="26"/>
                  </a:lnTo>
                  <a:lnTo>
                    <a:pt x="7" y="27"/>
                  </a:lnTo>
                  <a:lnTo>
                    <a:pt x="11" y="27"/>
                  </a:lnTo>
                  <a:lnTo>
                    <a:pt x="13" y="27"/>
                  </a:lnTo>
                  <a:lnTo>
                    <a:pt x="21" y="30"/>
                  </a:lnTo>
                  <a:lnTo>
                    <a:pt x="21" y="31"/>
                  </a:lnTo>
                  <a:lnTo>
                    <a:pt x="24" y="32"/>
                  </a:lnTo>
                  <a:lnTo>
                    <a:pt x="21" y="33"/>
                  </a:lnTo>
                  <a:lnTo>
                    <a:pt x="9" y="33"/>
                  </a:lnTo>
                  <a:lnTo>
                    <a:pt x="9" y="34"/>
                  </a:lnTo>
                  <a:lnTo>
                    <a:pt x="19" y="41"/>
                  </a:lnTo>
                  <a:lnTo>
                    <a:pt x="17" y="43"/>
                  </a:lnTo>
                  <a:lnTo>
                    <a:pt x="17" y="44"/>
                  </a:lnTo>
                  <a:lnTo>
                    <a:pt x="21" y="46"/>
                  </a:lnTo>
                  <a:lnTo>
                    <a:pt x="26" y="43"/>
                  </a:lnTo>
                  <a:lnTo>
                    <a:pt x="24" y="42"/>
                  </a:lnTo>
                  <a:lnTo>
                    <a:pt x="28" y="40"/>
                  </a:lnTo>
                  <a:lnTo>
                    <a:pt x="32" y="42"/>
                  </a:lnTo>
                  <a:lnTo>
                    <a:pt x="34" y="42"/>
                  </a:lnTo>
                  <a:lnTo>
                    <a:pt x="45" y="39"/>
                  </a:lnTo>
                  <a:lnTo>
                    <a:pt x="49" y="40"/>
                  </a:lnTo>
                  <a:lnTo>
                    <a:pt x="51" y="40"/>
                  </a:lnTo>
                  <a:lnTo>
                    <a:pt x="53" y="34"/>
                  </a:lnTo>
                  <a:lnTo>
                    <a:pt x="51" y="33"/>
                  </a:lnTo>
                  <a:lnTo>
                    <a:pt x="49" y="32"/>
                  </a:lnTo>
                  <a:lnTo>
                    <a:pt x="49" y="33"/>
                  </a:lnTo>
                  <a:lnTo>
                    <a:pt x="49" y="25"/>
                  </a:lnTo>
                  <a:lnTo>
                    <a:pt x="53" y="24"/>
                  </a:lnTo>
                  <a:lnTo>
                    <a:pt x="53" y="23"/>
                  </a:lnTo>
                  <a:lnTo>
                    <a:pt x="49" y="17"/>
                  </a:lnTo>
                  <a:lnTo>
                    <a:pt x="40" y="15"/>
                  </a:lnTo>
                  <a:lnTo>
                    <a:pt x="36" y="16"/>
                  </a:lnTo>
                  <a:lnTo>
                    <a:pt x="34" y="16"/>
                  </a:lnTo>
                  <a:lnTo>
                    <a:pt x="34" y="10"/>
                  </a:lnTo>
                  <a:lnTo>
                    <a:pt x="3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4" name="Freeform 1036"/>
            <p:cNvSpPr>
              <a:spLocks/>
            </p:cNvSpPr>
            <p:nvPr/>
          </p:nvSpPr>
          <p:spPr bwMode="auto">
            <a:xfrm>
              <a:off x="2941096" y="3989587"/>
              <a:ext cx="15492" cy="8137"/>
            </a:xfrm>
            <a:custGeom>
              <a:avLst/>
              <a:gdLst>
                <a:gd name="T0" fmla="*/ 10 w 17"/>
                <a:gd name="T1" fmla="*/ 1 h 7"/>
                <a:gd name="T2" fmla="*/ 8 w 17"/>
                <a:gd name="T3" fmla="*/ 1 h 7"/>
                <a:gd name="T4" fmla="*/ 4 w 17"/>
                <a:gd name="T5" fmla="*/ 5 h 7"/>
                <a:gd name="T6" fmla="*/ 0 w 17"/>
                <a:gd name="T7" fmla="*/ 6 h 7"/>
                <a:gd name="T8" fmla="*/ 0 w 17"/>
                <a:gd name="T9" fmla="*/ 7 h 7"/>
                <a:gd name="T10" fmla="*/ 6 w 17"/>
                <a:gd name="T11" fmla="*/ 7 h 7"/>
                <a:gd name="T12" fmla="*/ 12 w 17"/>
                <a:gd name="T13" fmla="*/ 5 h 7"/>
                <a:gd name="T14" fmla="*/ 17 w 17"/>
                <a:gd name="T15" fmla="*/ 2 h 7"/>
                <a:gd name="T16" fmla="*/ 15 w 17"/>
                <a:gd name="T17" fmla="*/ 0 h 7"/>
                <a:gd name="T18" fmla="*/ 10 w 17"/>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7"/>
                <a:gd name="T32" fmla="*/ 17 w 1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7">
                  <a:moveTo>
                    <a:pt x="10" y="1"/>
                  </a:moveTo>
                  <a:lnTo>
                    <a:pt x="8" y="1"/>
                  </a:lnTo>
                  <a:lnTo>
                    <a:pt x="4" y="5"/>
                  </a:lnTo>
                  <a:lnTo>
                    <a:pt x="0" y="6"/>
                  </a:lnTo>
                  <a:lnTo>
                    <a:pt x="0" y="7"/>
                  </a:lnTo>
                  <a:lnTo>
                    <a:pt x="6" y="7"/>
                  </a:lnTo>
                  <a:lnTo>
                    <a:pt x="12" y="5"/>
                  </a:lnTo>
                  <a:lnTo>
                    <a:pt x="17" y="2"/>
                  </a:lnTo>
                  <a:lnTo>
                    <a:pt x="15" y="0"/>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5" name="Freeform 1038"/>
            <p:cNvSpPr>
              <a:spLocks/>
            </p:cNvSpPr>
            <p:nvPr/>
          </p:nvSpPr>
          <p:spPr bwMode="auto">
            <a:xfrm>
              <a:off x="2918314" y="4019810"/>
              <a:ext cx="17314" cy="9299"/>
            </a:xfrm>
            <a:custGeom>
              <a:avLst/>
              <a:gdLst>
                <a:gd name="T0" fmla="*/ 4 w 19"/>
                <a:gd name="T1" fmla="*/ 8 h 8"/>
                <a:gd name="T2" fmla="*/ 8 w 19"/>
                <a:gd name="T3" fmla="*/ 7 h 8"/>
                <a:gd name="T4" fmla="*/ 12 w 19"/>
                <a:gd name="T5" fmla="*/ 7 h 8"/>
                <a:gd name="T6" fmla="*/ 12 w 19"/>
                <a:gd name="T7" fmla="*/ 5 h 8"/>
                <a:gd name="T8" fmla="*/ 19 w 19"/>
                <a:gd name="T9" fmla="*/ 2 h 8"/>
                <a:gd name="T10" fmla="*/ 16 w 19"/>
                <a:gd name="T11" fmla="*/ 0 h 8"/>
                <a:gd name="T12" fmla="*/ 6 w 19"/>
                <a:gd name="T13" fmla="*/ 2 h 8"/>
                <a:gd name="T14" fmla="*/ 6 w 19"/>
                <a:gd name="T15" fmla="*/ 3 h 8"/>
                <a:gd name="T16" fmla="*/ 4 w 19"/>
                <a:gd name="T17" fmla="*/ 4 h 8"/>
                <a:gd name="T18" fmla="*/ 0 w 19"/>
                <a:gd name="T19" fmla="*/ 6 h 8"/>
                <a:gd name="T20" fmla="*/ 0 w 19"/>
                <a:gd name="T21" fmla="*/ 7 h 8"/>
                <a:gd name="T22" fmla="*/ 2 w 19"/>
                <a:gd name="T23" fmla="*/ 8 h 8"/>
                <a:gd name="T24" fmla="*/ 4 w 19"/>
                <a:gd name="T25" fmla="*/ 8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8"/>
                <a:gd name="T41" fmla="*/ 19 w 1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8">
                  <a:moveTo>
                    <a:pt x="4" y="8"/>
                  </a:moveTo>
                  <a:lnTo>
                    <a:pt x="8" y="7"/>
                  </a:lnTo>
                  <a:lnTo>
                    <a:pt x="12" y="7"/>
                  </a:lnTo>
                  <a:lnTo>
                    <a:pt x="12" y="5"/>
                  </a:lnTo>
                  <a:lnTo>
                    <a:pt x="19" y="2"/>
                  </a:lnTo>
                  <a:lnTo>
                    <a:pt x="16" y="0"/>
                  </a:lnTo>
                  <a:lnTo>
                    <a:pt x="6" y="2"/>
                  </a:lnTo>
                  <a:lnTo>
                    <a:pt x="6" y="3"/>
                  </a:lnTo>
                  <a:lnTo>
                    <a:pt x="4" y="4"/>
                  </a:lnTo>
                  <a:lnTo>
                    <a:pt x="0" y="6"/>
                  </a:lnTo>
                  <a:lnTo>
                    <a:pt x="0" y="7"/>
                  </a:lnTo>
                  <a:lnTo>
                    <a:pt x="2" y="8"/>
                  </a:lnTo>
                  <a:lnTo>
                    <a:pt x="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6" name="Freeform 1039"/>
            <p:cNvSpPr>
              <a:spLocks/>
            </p:cNvSpPr>
            <p:nvPr/>
          </p:nvSpPr>
          <p:spPr bwMode="auto">
            <a:xfrm>
              <a:off x="5552785" y="3825685"/>
              <a:ext cx="99328" cy="76720"/>
            </a:xfrm>
            <a:custGeom>
              <a:avLst/>
              <a:gdLst>
                <a:gd name="T0" fmla="*/ 29870 w 52"/>
                <a:gd name="T1" fmla="*/ 0 h 58"/>
                <a:gd name="T2" fmla="*/ 22739 w 52"/>
                <a:gd name="T3" fmla="*/ 3 h 58"/>
                <a:gd name="T4" fmla="*/ 17979 w 52"/>
                <a:gd name="T5" fmla="*/ 36 h 58"/>
                <a:gd name="T6" fmla="*/ 17979 w 52"/>
                <a:gd name="T7" fmla="*/ 47 h 58"/>
                <a:gd name="T8" fmla="*/ 16394 w 52"/>
                <a:gd name="T9" fmla="*/ 60 h 58"/>
                <a:gd name="T10" fmla="*/ 17979 w 52"/>
                <a:gd name="T11" fmla="*/ 68 h 58"/>
                <a:gd name="T12" fmla="*/ 11520 w 52"/>
                <a:gd name="T13" fmla="*/ 76 h 58"/>
                <a:gd name="T14" fmla="*/ 3031 w 52"/>
                <a:gd name="T15" fmla="*/ 107 h 58"/>
                <a:gd name="T16" fmla="*/ 3031 w 52"/>
                <a:gd name="T17" fmla="*/ 109 h 58"/>
                <a:gd name="T18" fmla="*/ 4806 w 52"/>
                <a:gd name="T19" fmla="*/ 114 h 58"/>
                <a:gd name="T20" fmla="*/ 6353 w 52"/>
                <a:gd name="T21" fmla="*/ 107 h 58"/>
                <a:gd name="T22" fmla="*/ 10074 w 52"/>
                <a:gd name="T23" fmla="*/ 109 h 58"/>
                <a:gd name="T24" fmla="*/ 11520 w 52"/>
                <a:gd name="T25" fmla="*/ 114 h 58"/>
                <a:gd name="T26" fmla="*/ 14923 w 52"/>
                <a:gd name="T27" fmla="*/ 112 h 58"/>
                <a:gd name="T28" fmla="*/ 17979 w 52"/>
                <a:gd name="T29" fmla="*/ 157 h 58"/>
                <a:gd name="T30" fmla="*/ 21117 w 52"/>
                <a:gd name="T31" fmla="*/ 165 h 58"/>
                <a:gd name="T32" fmla="*/ 24148 w 52"/>
                <a:gd name="T33" fmla="*/ 180 h 58"/>
                <a:gd name="T34" fmla="*/ 34364 w 52"/>
                <a:gd name="T35" fmla="*/ 180 h 58"/>
                <a:gd name="T36" fmla="*/ 35700 w 52"/>
                <a:gd name="T37" fmla="*/ 180 h 58"/>
                <a:gd name="T38" fmla="*/ 39097 w 52"/>
                <a:gd name="T39" fmla="*/ 184 h 58"/>
                <a:gd name="T40" fmla="*/ 49287 w 52"/>
                <a:gd name="T41" fmla="*/ 195 h 58"/>
                <a:gd name="T42" fmla="*/ 54018 w 52"/>
                <a:gd name="T43" fmla="*/ 205 h 58"/>
                <a:gd name="T44" fmla="*/ 68636 w 52"/>
                <a:gd name="T45" fmla="*/ 209 h 58"/>
                <a:gd name="T46" fmla="*/ 73462 w 52"/>
                <a:gd name="T47" fmla="*/ 207 h 58"/>
                <a:gd name="T48" fmla="*/ 77530 w 52"/>
                <a:gd name="T49" fmla="*/ 204 h 58"/>
                <a:gd name="T50" fmla="*/ 78998 w 52"/>
                <a:gd name="T51" fmla="*/ 188 h 58"/>
                <a:gd name="T52" fmla="*/ 78998 w 52"/>
                <a:gd name="T53" fmla="*/ 179 h 58"/>
                <a:gd name="T54" fmla="*/ 77530 w 52"/>
                <a:gd name="T55" fmla="*/ 160 h 58"/>
                <a:gd name="T56" fmla="*/ 70412 w 52"/>
                <a:gd name="T57" fmla="*/ 145 h 58"/>
                <a:gd name="T58" fmla="*/ 77530 w 52"/>
                <a:gd name="T59" fmla="*/ 145 h 58"/>
                <a:gd name="T60" fmla="*/ 78998 w 52"/>
                <a:gd name="T61" fmla="*/ 112 h 58"/>
                <a:gd name="T62" fmla="*/ 81953 w 52"/>
                <a:gd name="T63" fmla="*/ 88 h 58"/>
                <a:gd name="T64" fmla="*/ 83576 w 52"/>
                <a:gd name="T65" fmla="*/ 86 h 58"/>
                <a:gd name="T66" fmla="*/ 80561 w 52"/>
                <a:gd name="T67" fmla="*/ 77 h 58"/>
                <a:gd name="T68" fmla="*/ 80561 w 52"/>
                <a:gd name="T69" fmla="*/ 68 h 58"/>
                <a:gd name="T70" fmla="*/ 77530 w 52"/>
                <a:gd name="T71" fmla="*/ 47 h 58"/>
                <a:gd name="T72" fmla="*/ 74833 w 52"/>
                <a:gd name="T73" fmla="*/ 41 h 58"/>
                <a:gd name="T74" fmla="*/ 70412 w 52"/>
                <a:gd name="T75" fmla="*/ 41 h 58"/>
                <a:gd name="T76" fmla="*/ 64235 w 52"/>
                <a:gd name="T77" fmla="*/ 41 h 58"/>
                <a:gd name="T78" fmla="*/ 64235 w 52"/>
                <a:gd name="T79" fmla="*/ 53 h 58"/>
                <a:gd name="T80" fmla="*/ 55481 w 52"/>
                <a:gd name="T81" fmla="*/ 74 h 58"/>
                <a:gd name="T82" fmla="*/ 49287 w 52"/>
                <a:gd name="T83" fmla="*/ 84 h 58"/>
                <a:gd name="T84" fmla="*/ 54018 w 52"/>
                <a:gd name="T85" fmla="*/ 68 h 58"/>
                <a:gd name="T86" fmla="*/ 55481 w 52"/>
                <a:gd name="T87" fmla="*/ 57 h 58"/>
                <a:gd name="T88" fmla="*/ 61145 w 52"/>
                <a:gd name="T89" fmla="*/ 41 h 58"/>
                <a:gd name="T90" fmla="*/ 58512 w 52"/>
                <a:gd name="T91" fmla="*/ 41 h 58"/>
                <a:gd name="T92" fmla="*/ 61145 w 52"/>
                <a:gd name="T93" fmla="*/ 25 h 58"/>
                <a:gd name="T94" fmla="*/ 55481 w 52"/>
                <a:gd name="T95" fmla="*/ 22 h 58"/>
                <a:gd name="T96" fmla="*/ 52085 w 52"/>
                <a:gd name="T97" fmla="*/ 3 h 58"/>
                <a:gd name="T98" fmla="*/ 39097 w 52"/>
                <a:gd name="T99" fmla="*/ 0 h 58"/>
                <a:gd name="T100" fmla="*/ 35700 w 52"/>
                <a:gd name="T101" fmla="*/ 0 h 58"/>
                <a:gd name="T102" fmla="*/ 29870 w 52"/>
                <a:gd name="T103" fmla="*/ 0 h 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
                <a:gd name="T157" fmla="*/ 0 h 58"/>
                <a:gd name="T158" fmla="*/ 52 w 52"/>
                <a:gd name="T159" fmla="*/ 58 h 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7" name="Freeform 1040"/>
            <p:cNvSpPr>
              <a:spLocks/>
            </p:cNvSpPr>
            <p:nvPr/>
          </p:nvSpPr>
          <p:spPr bwMode="auto">
            <a:xfrm>
              <a:off x="2910113" y="4016323"/>
              <a:ext cx="20959" cy="8137"/>
            </a:xfrm>
            <a:custGeom>
              <a:avLst/>
              <a:gdLst>
                <a:gd name="T0" fmla="*/ 23 w 23"/>
                <a:gd name="T1" fmla="*/ 2 h 7"/>
                <a:gd name="T2" fmla="*/ 23 w 23"/>
                <a:gd name="T3" fmla="*/ 1 h 7"/>
                <a:gd name="T4" fmla="*/ 19 w 23"/>
                <a:gd name="T5" fmla="*/ 0 h 7"/>
                <a:gd name="T6" fmla="*/ 15 w 23"/>
                <a:gd name="T7" fmla="*/ 1 h 7"/>
                <a:gd name="T8" fmla="*/ 2 w 23"/>
                <a:gd name="T9" fmla="*/ 5 h 7"/>
                <a:gd name="T10" fmla="*/ 0 w 23"/>
                <a:gd name="T11" fmla="*/ 7 h 7"/>
                <a:gd name="T12" fmla="*/ 21 w 23"/>
                <a:gd name="T13" fmla="*/ 3 h 7"/>
                <a:gd name="T14" fmla="*/ 23 w 23"/>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7"/>
                <a:gd name="T26" fmla="*/ 23 w 2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7">
                  <a:moveTo>
                    <a:pt x="23" y="2"/>
                  </a:moveTo>
                  <a:lnTo>
                    <a:pt x="23" y="1"/>
                  </a:lnTo>
                  <a:lnTo>
                    <a:pt x="19" y="0"/>
                  </a:lnTo>
                  <a:lnTo>
                    <a:pt x="15" y="1"/>
                  </a:lnTo>
                  <a:lnTo>
                    <a:pt x="2" y="5"/>
                  </a:lnTo>
                  <a:lnTo>
                    <a:pt x="0" y="7"/>
                  </a:lnTo>
                  <a:lnTo>
                    <a:pt x="21" y="3"/>
                  </a:lnTo>
                  <a:lnTo>
                    <a:pt x="23"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8" name="Freeform 1041"/>
            <p:cNvSpPr>
              <a:spLocks/>
            </p:cNvSpPr>
            <p:nvPr/>
          </p:nvSpPr>
          <p:spPr bwMode="auto">
            <a:xfrm>
              <a:off x="6125972" y="4025622"/>
              <a:ext cx="8201" cy="18599"/>
            </a:xfrm>
            <a:custGeom>
              <a:avLst/>
              <a:gdLst>
                <a:gd name="T0" fmla="*/ 0 w 9"/>
                <a:gd name="T1" fmla="*/ 14 h 16"/>
                <a:gd name="T2" fmla="*/ 0 w 9"/>
                <a:gd name="T3" fmla="*/ 16 h 16"/>
                <a:gd name="T4" fmla="*/ 5 w 9"/>
                <a:gd name="T5" fmla="*/ 16 h 16"/>
                <a:gd name="T6" fmla="*/ 7 w 9"/>
                <a:gd name="T7" fmla="*/ 15 h 16"/>
                <a:gd name="T8" fmla="*/ 5 w 9"/>
                <a:gd name="T9" fmla="*/ 13 h 16"/>
                <a:gd name="T10" fmla="*/ 7 w 9"/>
                <a:gd name="T11" fmla="*/ 11 h 16"/>
                <a:gd name="T12" fmla="*/ 7 w 9"/>
                <a:gd name="T13" fmla="*/ 10 h 16"/>
                <a:gd name="T14" fmla="*/ 9 w 9"/>
                <a:gd name="T15" fmla="*/ 8 h 16"/>
                <a:gd name="T16" fmla="*/ 7 w 9"/>
                <a:gd name="T17" fmla="*/ 8 h 16"/>
                <a:gd name="T18" fmla="*/ 5 w 9"/>
                <a:gd name="T19" fmla="*/ 6 h 16"/>
                <a:gd name="T20" fmla="*/ 5 w 9"/>
                <a:gd name="T21" fmla="*/ 3 h 16"/>
                <a:gd name="T22" fmla="*/ 2 w 9"/>
                <a:gd name="T23" fmla="*/ 2 h 16"/>
                <a:gd name="T24" fmla="*/ 2 w 9"/>
                <a:gd name="T25" fmla="*/ 0 h 16"/>
                <a:gd name="T26" fmla="*/ 0 w 9"/>
                <a:gd name="T27" fmla="*/ 11 h 16"/>
                <a:gd name="T28" fmla="*/ 0 w 9"/>
                <a:gd name="T29" fmla="*/ 13 h 16"/>
                <a:gd name="T30" fmla="*/ 0 w 9"/>
                <a:gd name="T31" fmla="*/ 14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0" y="14"/>
                  </a:moveTo>
                  <a:lnTo>
                    <a:pt x="0" y="16"/>
                  </a:lnTo>
                  <a:lnTo>
                    <a:pt x="5" y="16"/>
                  </a:lnTo>
                  <a:lnTo>
                    <a:pt x="7" y="15"/>
                  </a:lnTo>
                  <a:lnTo>
                    <a:pt x="5" y="13"/>
                  </a:lnTo>
                  <a:lnTo>
                    <a:pt x="7" y="11"/>
                  </a:lnTo>
                  <a:lnTo>
                    <a:pt x="7" y="10"/>
                  </a:lnTo>
                  <a:lnTo>
                    <a:pt x="9" y="8"/>
                  </a:lnTo>
                  <a:lnTo>
                    <a:pt x="7" y="8"/>
                  </a:lnTo>
                  <a:lnTo>
                    <a:pt x="5" y="6"/>
                  </a:lnTo>
                  <a:lnTo>
                    <a:pt x="5" y="3"/>
                  </a:lnTo>
                  <a:lnTo>
                    <a:pt x="2" y="2"/>
                  </a:lnTo>
                  <a:lnTo>
                    <a:pt x="2" y="0"/>
                  </a:lnTo>
                  <a:lnTo>
                    <a:pt x="0" y="11"/>
                  </a:lnTo>
                  <a:lnTo>
                    <a:pt x="0" y="13"/>
                  </a:lnTo>
                  <a:lnTo>
                    <a:pt x="0" y="1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9" name="Freeform 1042"/>
            <p:cNvSpPr>
              <a:spLocks/>
            </p:cNvSpPr>
            <p:nvPr/>
          </p:nvSpPr>
          <p:spPr bwMode="auto">
            <a:xfrm>
              <a:off x="5641178" y="3868695"/>
              <a:ext cx="82014" cy="72070"/>
            </a:xfrm>
            <a:custGeom>
              <a:avLst/>
              <a:gdLst>
                <a:gd name="T0" fmla="*/ 12 w 90"/>
                <a:gd name="T1" fmla="*/ 33 h 62"/>
                <a:gd name="T2" fmla="*/ 10 w 90"/>
                <a:gd name="T3" fmla="*/ 40 h 62"/>
                <a:gd name="T4" fmla="*/ 8 w 90"/>
                <a:gd name="T5" fmla="*/ 43 h 62"/>
                <a:gd name="T6" fmla="*/ 8 w 90"/>
                <a:gd name="T7" fmla="*/ 45 h 62"/>
                <a:gd name="T8" fmla="*/ 0 w 90"/>
                <a:gd name="T9" fmla="*/ 57 h 62"/>
                <a:gd name="T10" fmla="*/ 2 w 90"/>
                <a:gd name="T11" fmla="*/ 58 h 62"/>
                <a:gd name="T12" fmla="*/ 0 w 90"/>
                <a:gd name="T13" fmla="*/ 61 h 62"/>
                <a:gd name="T14" fmla="*/ 10 w 90"/>
                <a:gd name="T15" fmla="*/ 60 h 62"/>
                <a:gd name="T16" fmla="*/ 21 w 90"/>
                <a:gd name="T17" fmla="*/ 56 h 62"/>
                <a:gd name="T18" fmla="*/ 23 w 90"/>
                <a:gd name="T19" fmla="*/ 54 h 62"/>
                <a:gd name="T20" fmla="*/ 35 w 90"/>
                <a:gd name="T21" fmla="*/ 52 h 62"/>
                <a:gd name="T22" fmla="*/ 40 w 90"/>
                <a:gd name="T23" fmla="*/ 52 h 62"/>
                <a:gd name="T24" fmla="*/ 50 w 90"/>
                <a:gd name="T25" fmla="*/ 53 h 62"/>
                <a:gd name="T26" fmla="*/ 52 w 90"/>
                <a:gd name="T27" fmla="*/ 51 h 62"/>
                <a:gd name="T28" fmla="*/ 56 w 90"/>
                <a:gd name="T29" fmla="*/ 52 h 62"/>
                <a:gd name="T30" fmla="*/ 65 w 90"/>
                <a:gd name="T31" fmla="*/ 51 h 62"/>
                <a:gd name="T32" fmla="*/ 80 w 90"/>
                <a:gd name="T33" fmla="*/ 47 h 62"/>
                <a:gd name="T34" fmla="*/ 84 w 90"/>
                <a:gd name="T35" fmla="*/ 46 h 62"/>
                <a:gd name="T36" fmla="*/ 88 w 90"/>
                <a:gd name="T37" fmla="*/ 29 h 62"/>
                <a:gd name="T38" fmla="*/ 78 w 90"/>
                <a:gd name="T39" fmla="*/ 24 h 62"/>
                <a:gd name="T40" fmla="*/ 71 w 90"/>
                <a:gd name="T41" fmla="*/ 17 h 62"/>
                <a:gd name="T42" fmla="*/ 71 w 90"/>
                <a:gd name="T43" fmla="*/ 20 h 62"/>
                <a:gd name="T44" fmla="*/ 69 w 90"/>
                <a:gd name="T45" fmla="*/ 14 h 62"/>
                <a:gd name="T46" fmla="*/ 65 w 90"/>
                <a:gd name="T47" fmla="*/ 11 h 62"/>
                <a:gd name="T48" fmla="*/ 63 w 90"/>
                <a:gd name="T49" fmla="*/ 15 h 62"/>
                <a:gd name="T50" fmla="*/ 61 w 90"/>
                <a:gd name="T51" fmla="*/ 12 h 62"/>
                <a:gd name="T52" fmla="*/ 56 w 90"/>
                <a:gd name="T53" fmla="*/ 11 h 62"/>
                <a:gd name="T54" fmla="*/ 50 w 90"/>
                <a:gd name="T55" fmla="*/ 19 h 62"/>
                <a:gd name="T56" fmla="*/ 52 w 90"/>
                <a:gd name="T57" fmla="*/ 14 h 62"/>
                <a:gd name="T58" fmla="*/ 54 w 90"/>
                <a:gd name="T59" fmla="*/ 7 h 62"/>
                <a:gd name="T60" fmla="*/ 52 w 90"/>
                <a:gd name="T61" fmla="*/ 4 h 62"/>
                <a:gd name="T62" fmla="*/ 50 w 90"/>
                <a:gd name="T63" fmla="*/ 6 h 62"/>
                <a:gd name="T64" fmla="*/ 44 w 90"/>
                <a:gd name="T65" fmla="*/ 0 h 62"/>
                <a:gd name="T66" fmla="*/ 40 w 90"/>
                <a:gd name="T67" fmla="*/ 9 h 62"/>
                <a:gd name="T68" fmla="*/ 33 w 90"/>
                <a:gd name="T69" fmla="*/ 4 h 62"/>
                <a:gd name="T70" fmla="*/ 33 w 90"/>
                <a:gd name="T71" fmla="*/ 7 h 62"/>
                <a:gd name="T72" fmla="*/ 27 w 90"/>
                <a:gd name="T73" fmla="*/ 12 h 62"/>
                <a:gd name="T74" fmla="*/ 29 w 90"/>
                <a:gd name="T75" fmla="*/ 14 h 62"/>
                <a:gd name="T76" fmla="*/ 23 w 90"/>
                <a:gd name="T77" fmla="*/ 15 h 62"/>
                <a:gd name="T78" fmla="*/ 25 w 90"/>
                <a:gd name="T79" fmla="*/ 17 h 62"/>
                <a:gd name="T80" fmla="*/ 21 w 90"/>
                <a:gd name="T81" fmla="*/ 20 h 62"/>
                <a:gd name="T82" fmla="*/ 25 w 90"/>
                <a:gd name="T83" fmla="*/ 30 h 62"/>
                <a:gd name="T84" fmla="*/ 16 w 90"/>
                <a:gd name="T85" fmla="*/ 28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62"/>
                <a:gd name="T131" fmla="*/ 90 w 90"/>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62">
                  <a:moveTo>
                    <a:pt x="16" y="28"/>
                  </a:moveTo>
                  <a:lnTo>
                    <a:pt x="12" y="33"/>
                  </a:lnTo>
                  <a:lnTo>
                    <a:pt x="12" y="36"/>
                  </a:lnTo>
                  <a:lnTo>
                    <a:pt x="10" y="40"/>
                  </a:lnTo>
                  <a:lnTo>
                    <a:pt x="10" y="41"/>
                  </a:lnTo>
                  <a:lnTo>
                    <a:pt x="8" y="43"/>
                  </a:lnTo>
                  <a:lnTo>
                    <a:pt x="8" y="44"/>
                  </a:lnTo>
                  <a:lnTo>
                    <a:pt x="8" y="45"/>
                  </a:lnTo>
                  <a:lnTo>
                    <a:pt x="0" y="54"/>
                  </a:lnTo>
                  <a:lnTo>
                    <a:pt x="0" y="57"/>
                  </a:lnTo>
                  <a:lnTo>
                    <a:pt x="2" y="57"/>
                  </a:lnTo>
                  <a:lnTo>
                    <a:pt x="2" y="58"/>
                  </a:lnTo>
                  <a:lnTo>
                    <a:pt x="2" y="60"/>
                  </a:lnTo>
                  <a:lnTo>
                    <a:pt x="0" y="61"/>
                  </a:lnTo>
                  <a:lnTo>
                    <a:pt x="8" y="62"/>
                  </a:lnTo>
                  <a:lnTo>
                    <a:pt x="10" y="60"/>
                  </a:lnTo>
                  <a:lnTo>
                    <a:pt x="12" y="58"/>
                  </a:lnTo>
                  <a:lnTo>
                    <a:pt x="21" y="56"/>
                  </a:lnTo>
                  <a:lnTo>
                    <a:pt x="23" y="55"/>
                  </a:lnTo>
                  <a:lnTo>
                    <a:pt x="23" y="54"/>
                  </a:lnTo>
                  <a:lnTo>
                    <a:pt x="25" y="52"/>
                  </a:lnTo>
                  <a:lnTo>
                    <a:pt x="35" y="52"/>
                  </a:lnTo>
                  <a:lnTo>
                    <a:pt x="38" y="51"/>
                  </a:lnTo>
                  <a:lnTo>
                    <a:pt x="40" y="52"/>
                  </a:lnTo>
                  <a:lnTo>
                    <a:pt x="46" y="51"/>
                  </a:lnTo>
                  <a:lnTo>
                    <a:pt x="50" y="53"/>
                  </a:lnTo>
                  <a:lnTo>
                    <a:pt x="52" y="53"/>
                  </a:lnTo>
                  <a:lnTo>
                    <a:pt x="52" y="51"/>
                  </a:lnTo>
                  <a:lnTo>
                    <a:pt x="54" y="51"/>
                  </a:lnTo>
                  <a:lnTo>
                    <a:pt x="56" y="52"/>
                  </a:lnTo>
                  <a:lnTo>
                    <a:pt x="59" y="51"/>
                  </a:lnTo>
                  <a:lnTo>
                    <a:pt x="65" y="51"/>
                  </a:lnTo>
                  <a:lnTo>
                    <a:pt x="73" y="47"/>
                  </a:lnTo>
                  <a:lnTo>
                    <a:pt x="80" y="47"/>
                  </a:lnTo>
                  <a:lnTo>
                    <a:pt x="82" y="47"/>
                  </a:lnTo>
                  <a:lnTo>
                    <a:pt x="84" y="46"/>
                  </a:lnTo>
                  <a:lnTo>
                    <a:pt x="90" y="41"/>
                  </a:lnTo>
                  <a:lnTo>
                    <a:pt x="88" y="29"/>
                  </a:lnTo>
                  <a:lnTo>
                    <a:pt x="86" y="28"/>
                  </a:lnTo>
                  <a:lnTo>
                    <a:pt x="78" y="24"/>
                  </a:lnTo>
                  <a:lnTo>
                    <a:pt x="73" y="16"/>
                  </a:lnTo>
                  <a:lnTo>
                    <a:pt x="71" y="17"/>
                  </a:lnTo>
                  <a:lnTo>
                    <a:pt x="71" y="20"/>
                  </a:lnTo>
                  <a:lnTo>
                    <a:pt x="69" y="17"/>
                  </a:lnTo>
                  <a:lnTo>
                    <a:pt x="69" y="14"/>
                  </a:lnTo>
                  <a:lnTo>
                    <a:pt x="69" y="12"/>
                  </a:lnTo>
                  <a:lnTo>
                    <a:pt x="65" y="11"/>
                  </a:lnTo>
                  <a:lnTo>
                    <a:pt x="65" y="13"/>
                  </a:lnTo>
                  <a:lnTo>
                    <a:pt x="63" y="15"/>
                  </a:lnTo>
                  <a:lnTo>
                    <a:pt x="63" y="14"/>
                  </a:lnTo>
                  <a:lnTo>
                    <a:pt x="61" y="12"/>
                  </a:lnTo>
                  <a:lnTo>
                    <a:pt x="59" y="9"/>
                  </a:lnTo>
                  <a:lnTo>
                    <a:pt x="56" y="11"/>
                  </a:lnTo>
                  <a:lnTo>
                    <a:pt x="56" y="13"/>
                  </a:lnTo>
                  <a:lnTo>
                    <a:pt x="50" y="19"/>
                  </a:lnTo>
                  <a:lnTo>
                    <a:pt x="50" y="16"/>
                  </a:lnTo>
                  <a:lnTo>
                    <a:pt x="52" y="14"/>
                  </a:lnTo>
                  <a:lnTo>
                    <a:pt x="52" y="12"/>
                  </a:lnTo>
                  <a:lnTo>
                    <a:pt x="54" y="7"/>
                  </a:lnTo>
                  <a:lnTo>
                    <a:pt x="54" y="5"/>
                  </a:lnTo>
                  <a:lnTo>
                    <a:pt x="52" y="4"/>
                  </a:lnTo>
                  <a:lnTo>
                    <a:pt x="52" y="5"/>
                  </a:lnTo>
                  <a:lnTo>
                    <a:pt x="50" y="6"/>
                  </a:lnTo>
                  <a:lnTo>
                    <a:pt x="50" y="3"/>
                  </a:lnTo>
                  <a:lnTo>
                    <a:pt x="44" y="0"/>
                  </a:lnTo>
                  <a:lnTo>
                    <a:pt x="40" y="3"/>
                  </a:lnTo>
                  <a:lnTo>
                    <a:pt x="40" y="9"/>
                  </a:lnTo>
                  <a:lnTo>
                    <a:pt x="35" y="8"/>
                  </a:lnTo>
                  <a:lnTo>
                    <a:pt x="33" y="4"/>
                  </a:lnTo>
                  <a:lnTo>
                    <a:pt x="31" y="5"/>
                  </a:lnTo>
                  <a:lnTo>
                    <a:pt x="33" y="7"/>
                  </a:lnTo>
                  <a:lnTo>
                    <a:pt x="31" y="8"/>
                  </a:lnTo>
                  <a:lnTo>
                    <a:pt x="27" y="12"/>
                  </a:lnTo>
                  <a:lnTo>
                    <a:pt x="27" y="13"/>
                  </a:lnTo>
                  <a:lnTo>
                    <a:pt x="29" y="14"/>
                  </a:lnTo>
                  <a:lnTo>
                    <a:pt x="25" y="14"/>
                  </a:lnTo>
                  <a:lnTo>
                    <a:pt x="23" y="15"/>
                  </a:lnTo>
                  <a:lnTo>
                    <a:pt x="23" y="17"/>
                  </a:lnTo>
                  <a:lnTo>
                    <a:pt x="25" y="17"/>
                  </a:lnTo>
                  <a:lnTo>
                    <a:pt x="23" y="17"/>
                  </a:lnTo>
                  <a:lnTo>
                    <a:pt x="21" y="20"/>
                  </a:lnTo>
                  <a:lnTo>
                    <a:pt x="21" y="28"/>
                  </a:lnTo>
                  <a:lnTo>
                    <a:pt x="25" y="30"/>
                  </a:lnTo>
                  <a:lnTo>
                    <a:pt x="21" y="30"/>
                  </a:lnTo>
                  <a:lnTo>
                    <a:pt x="16" y="2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0" name="Freeform 1043"/>
            <p:cNvSpPr>
              <a:spLocks/>
            </p:cNvSpPr>
            <p:nvPr/>
          </p:nvSpPr>
          <p:spPr bwMode="auto">
            <a:xfrm>
              <a:off x="5736861" y="3929141"/>
              <a:ext cx="17314" cy="5812"/>
            </a:xfrm>
            <a:custGeom>
              <a:avLst/>
              <a:gdLst>
                <a:gd name="T0" fmla="*/ 17 w 19"/>
                <a:gd name="T1" fmla="*/ 5 h 5"/>
                <a:gd name="T2" fmla="*/ 17 w 19"/>
                <a:gd name="T3" fmla="*/ 4 h 5"/>
                <a:gd name="T4" fmla="*/ 19 w 19"/>
                <a:gd name="T5" fmla="*/ 2 h 5"/>
                <a:gd name="T6" fmla="*/ 19 w 19"/>
                <a:gd name="T7" fmla="*/ 1 h 5"/>
                <a:gd name="T8" fmla="*/ 17 w 19"/>
                <a:gd name="T9" fmla="*/ 1 h 5"/>
                <a:gd name="T10" fmla="*/ 17 w 19"/>
                <a:gd name="T11" fmla="*/ 0 h 5"/>
                <a:gd name="T12" fmla="*/ 15 w 19"/>
                <a:gd name="T13" fmla="*/ 0 h 5"/>
                <a:gd name="T14" fmla="*/ 10 w 19"/>
                <a:gd name="T15" fmla="*/ 2 h 5"/>
                <a:gd name="T16" fmla="*/ 8 w 19"/>
                <a:gd name="T17" fmla="*/ 0 h 5"/>
                <a:gd name="T18" fmla="*/ 4 w 19"/>
                <a:gd name="T19" fmla="*/ 1 h 5"/>
                <a:gd name="T20" fmla="*/ 4 w 19"/>
                <a:gd name="T21" fmla="*/ 2 h 5"/>
                <a:gd name="T22" fmla="*/ 2 w 19"/>
                <a:gd name="T23" fmla="*/ 2 h 5"/>
                <a:gd name="T24" fmla="*/ 0 w 19"/>
                <a:gd name="T25" fmla="*/ 3 h 5"/>
                <a:gd name="T26" fmla="*/ 15 w 19"/>
                <a:gd name="T27" fmla="*/ 5 h 5"/>
                <a:gd name="T28" fmla="*/ 17 w 19"/>
                <a:gd name="T29" fmla="*/ 5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5"/>
                <a:gd name="T47" fmla="*/ 19 w 1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5">
                  <a:moveTo>
                    <a:pt x="17" y="5"/>
                  </a:moveTo>
                  <a:lnTo>
                    <a:pt x="17" y="4"/>
                  </a:lnTo>
                  <a:lnTo>
                    <a:pt x="19" y="2"/>
                  </a:lnTo>
                  <a:lnTo>
                    <a:pt x="19" y="1"/>
                  </a:lnTo>
                  <a:lnTo>
                    <a:pt x="17" y="1"/>
                  </a:lnTo>
                  <a:lnTo>
                    <a:pt x="17" y="0"/>
                  </a:lnTo>
                  <a:lnTo>
                    <a:pt x="15" y="0"/>
                  </a:lnTo>
                  <a:lnTo>
                    <a:pt x="10" y="2"/>
                  </a:lnTo>
                  <a:lnTo>
                    <a:pt x="8" y="0"/>
                  </a:lnTo>
                  <a:lnTo>
                    <a:pt x="4" y="1"/>
                  </a:lnTo>
                  <a:lnTo>
                    <a:pt x="4" y="2"/>
                  </a:lnTo>
                  <a:lnTo>
                    <a:pt x="2" y="2"/>
                  </a:lnTo>
                  <a:lnTo>
                    <a:pt x="0" y="3"/>
                  </a:lnTo>
                  <a:lnTo>
                    <a:pt x="15" y="5"/>
                  </a:lnTo>
                  <a:lnTo>
                    <a:pt x="1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1" name="Freeform 1044"/>
            <p:cNvSpPr>
              <a:spLocks/>
            </p:cNvSpPr>
            <p:nvPr/>
          </p:nvSpPr>
          <p:spPr bwMode="auto">
            <a:xfrm>
              <a:off x="5533649" y="3769889"/>
              <a:ext cx="12758" cy="6975"/>
            </a:xfrm>
            <a:custGeom>
              <a:avLst/>
              <a:gdLst>
                <a:gd name="T0" fmla="*/ 3072 w 7"/>
                <a:gd name="T1" fmla="*/ 6 h 6"/>
                <a:gd name="T2" fmla="*/ 5120 w 7"/>
                <a:gd name="T3" fmla="*/ 6 h 6"/>
                <a:gd name="T4" fmla="*/ 6144 w 7"/>
                <a:gd name="T5" fmla="*/ 6 h 6"/>
                <a:gd name="T6" fmla="*/ 7168 w 7"/>
                <a:gd name="T7" fmla="*/ 5 h 6"/>
                <a:gd name="T8" fmla="*/ 6144 w 7"/>
                <a:gd name="T9" fmla="*/ 0 h 6"/>
                <a:gd name="T10" fmla="*/ 4096 w 7"/>
                <a:gd name="T11" fmla="*/ 1 h 6"/>
                <a:gd name="T12" fmla="*/ 1024 w 7"/>
                <a:gd name="T13" fmla="*/ 3 h 6"/>
                <a:gd name="T14" fmla="*/ 3072 w 7"/>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2" name="Freeform 1045"/>
            <p:cNvSpPr>
              <a:spLocks/>
            </p:cNvSpPr>
            <p:nvPr/>
          </p:nvSpPr>
          <p:spPr bwMode="auto">
            <a:xfrm>
              <a:off x="3420422" y="3839634"/>
              <a:ext cx="6379" cy="1162"/>
            </a:xfrm>
            <a:custGeom>
              <a:avLst/>
              <a:gdLst>
                <a:gd name="T0" fmla="*/ 7 w 7"/>
                <a:gd name="T1" fmla="*/ 0 h 1"/>
                <a:gd name="T2" fmla="*/ 0 w 7"/>
                <a:gd name="T3" fmla="*/ 0 h 1"/>
                <a:gd name="T4" fmla="*/ 2 w 7"/>
                <a:gd name="T5" fmla="*/ 1 h 1"/>
                <a:gd name="T6" fmla="*/ 7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0" y="0"/>
                  </a:lnTo>
                  <a:lnTo>
                    <a:pt x="2" y="1"/>
                  </a:lnTo>
                  <a:lnTo>
                    <a:pt x="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3" name="Freeform 1046"/>
            <p:cNvSpPr>
              <a:spLocks/>
            </p:cNvSpPr>
            <p:nvPr/>
          </p:nvSpPr>
          <p:spPr bwMode="auto">
            <a:xfrm>
              <a:off x="2762488" y="3984937"/>
              <a:ext cx="17314" cy="6975"/>
            </a:xfrm>
            <a:custGeom>
              <a:avLst/>
              <a:gdLst>
                <a:gd name="T0" fmla="*/ 13 w 19"/>
                <a:gd name="T1" fmla="*/ 0 h 6"/>
                <a:gd name="T2" fmla="*/ 0 w 19"/>
                <a:gd name="T3" fmla="*/ 2 h 6"/>
                <a:gd name="T4" fmla="*/ 0 w 19"/>
                <a:gd name="T5" fmla="*/ 3 h 6"/>
                <a:gd name="T6" fmla="*/ 2 w 19"/>
                <a:gd name="T7" fmla="*/ 5 h 6"/>
                <a:gd name="T8" fmla="*/ 13 w 19"/>
                <a:gd name="T9" fmla="*/ 6 h 6"/>
                <a:gd name="T10" fmla="*/ 19 w 19"/>
                <a:gd name="T11" fmla="*/ 5 h 6"/>
                <a:gd name="T12" fmla="*/ 19 w 19"/>
                <a:gd name="T13" fmla="*/ 3 h 6"/>
                <a:gd name="T14" fmla="*/ 15 w 19"/>
                <a:gd name="T15" fmla="*/ 0 h 6"/>
                <a:gd name="T16" fmla="*/ 13 w 1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13" y="0"/>
                  </a:moveTo>
                  <a:lnTo>
                    <a:pt x="0" y="2"/>
                  </a:lnTo>
                  <a:lnTo>
                    <a:pt x="0" y="3"/>
                  </a:lnTo>
                  <a:lnTo>
                    <a:pt x="2" y="5"/>
                  </a:lnTo>
                  <a:lnTo>
                    <a:pt x="13" y="6"/>
                  </a:lnTo>
                  <a:lnTo>
                    <a:pt x="19" y="5"/>
                  </a:lnTo>
                  <a:lnTo>
                    <a:pt x="19" y="3"/>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4" name="Freeform 1047"/>
            <p:cNvSpPr>
              <a:spLocks/>
            </p:cNvSpPr>
            <p:nvPr/>
          </p:nvSpPr>
          <p:spPr bwMode="auto">
            <a:xfrm>
              <a:off x="3382149" y="3962851"/>
              <a:ext cx="40096" cy="10462"/>
            </a:xfrm>
            <a:custGeom>
              <a:avLst/>
              <a:gdLst>
                <a:gd name="T0" fmla="*/ 13 w 44"/>
                <a:gd name="T1" fmla="*/ 7 h 9"/>
                <a:gd name="T2" fmla="*/ 17 w 44"/>
                <a:gd name="T3" fmla="*/ 7 h 9"/>
                <a:gd name="T4" fmla="*/ 34 w 44"/>
                <a:gd name="T5" fmla="*/ 9 h 9"/>
                <a:gd name="T6" fmla="*/ 42 w 44"/>
                <a:gd name="T7" fmla="*/ 8 h 9"/>
                <a:gd name="T8" fmla="*/ 44 w 44"/>
                <a:gd name="T9" fmla="*/ 7 h 9"/>
                <a:gd name="T10" fmla="*/ 44 w 44"/>
                <a:gd name="T11" fmla="*/ 6 h 9"/>
                <a:gd name="T12" fmla="*/ 38 w 44"/>
                <a:gd name="T13" fmla="*/ 4 h 9"/>
                <a:gd name="T14" fmla="*/ 36 w 44"/>
                <a:gd name="T15" fmla="*/ 3 h 9"/>
                <a:gd name="T16" fmla="*/ 32 w 44"/>
                <a:gd name="T17" fmla="*/ 1 h 9"/>
                <a:gd name="T18" fmla="*/ 25 w 44"/>
                <a:gd name="T19" fmla="*/ 0 h 9"/>
                <a:gd name="T20" fmla="*/ 9 w 44"/>
                <a:gd name="T21" fmla="*/ 1 h 9"/>
                <a:gd name="T22" fmla="*/ 4 w 44"/>
                <a:gd name="T23" fmla="*/ 4 h 9"/>
                <a:gd name="T24" fmla="*/ 0 w 44"/>
                <a:gd name="T25" fmla="*/ 5 h 9"/>
                <a:gd name="T26" fmla="*/ 0 w 44"/>
                <a:gd name="T27" fmla="*/ 6 h 9"/>
                <a:gd name="T28" fmla="*/ 9 w 44"/>
                <a:gd name="T29" fmla="*/ 7 h 9"/>
                <a:gd name="T30" fmla="*/ 13 w 44"/>
                <a:gd name="T31" fmla="*/ 7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9"/>
                <a:gd name="T50" fmla="*/ 44 w 4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9">
                  <a:moveTo>
                    <a:pt x="13" y="7"/>
                  </a:moveTo>
                  <a:lnTo>
                    <a:pt x="17" y="7"/>
                  </a:lnTo>
                  <a:lnTo>
                    <a:pt x="34" y="9"/>
                  </a:lnTo>
                  <a:lnTo>
                    <a:pt x="42" y="8"/>
                  </a:lnTo>
                  <a:lnTo>
                    <a:pt x="44" y="7"/>
                  </a:lnTo>
                  <a:lnTo>
                    <a:pt x="44" y="6"/>
                  </a:lnTo>
                  <a:lnTo>
                    <a:pt x="38" y="4"/>
                  </a:lnTo>
                  <a:lnTo>
                    <a:pt x="36" y="3"/>
                  </a:lnTo>
                  <a:lnTo>
                    <a:pt x="32" y="1"/>
                  </a:lnTo>
                  <a:lnTo>
                    <a:pt x="25" y="0"/>
                  </a:lnTo>
                  <a:lnTo>
                    <a:pt x="9" y="1"/>
                  </a:lnTo>
                  <a:lnTo>
                    <a:pt x="4" y="4"/>
                  </a:lnTo>
                  <a:lnTo>
                    <a:pt x="0" y="5"/>
                  </a:lnTo>
                  <a:lnTo>
                    <a:pt x="0" y="6"/>
                  </a:lnTo>
                  <a:lnTo>
                    <a:pt x="9" y="7"/>
                  </a:lnTo>
                  <a:lnTo>
                    <a:pt x="13"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5" name="Freeform 1048"/>
            <p:cNvSpPr>
              <a:spLocks/>
            </p:cNvSpPr>
            <p:nvPr/>
          </p:nvSpPr>
          <p:spPr bwMode="auto">
            <a:xfrm>
              <a:off x="6205252" y="4015160"/>
              <a:ext cx="55587" cy="41847"/>
            </a:xfrm>
            <a:custGeom>
              <a:avLst/>
              <a:gdLst>
                <a:gd name="T0" fmla="*/ 19 w 61"/>
                <a:gd name="T1" fmla="*/ 11 h 36"/>
                <a:gd name="T2" fmla="*/ 21 w 61"/>
                <a:gd name="T3" fmla="*/ 11 h 36"/>
                <a:gd name="T4" fmla="*/ 14 w 61"/>
                <a:gd name="T5" fmla="*/ 24 h 36"/>
                <a:gd name="T6" fmla="*/ 21 w 61"/>
                <a:gd name="T7" fmla="*/ 32 h 36"/>
                <a:gd name="T8" fmla="*/ 25 w 61"/>
                <a:gd name="T9" fmla="*/ 34 h 36"/>
                <a:gd name="T10" fmla="*/ 36 w 61"/>
                <a:gd name="T11" fmla="*/ 34 h 36"/>
                <a:gd name="T12" fmla="*/ 38 w 61"/>
                <a:gd name="T13" fmla="*/ 36 h 36"/>
                <a:gd name="T14" fmla="*/ 44 w 61"/>
                <a:gd name="T15" fmla="*/ 33 h 36"/>
                <a:gd name="T16" fmla="*/ 46 w 61"/>
                <a:gd name="T17" fmla="*/ 33 h 36"/>
                <a:gd name="T18" fmla="*/ 48 w 61"/>
                <a:gd name="T19" fmla="*/ 32 h 36"/>
                <a:gd name="T20" fmla="*/ 50 w 61"/>
                <a:gd name="T21" fmla="*/ 28 h 36"/>
                <a:gd name="T22" fmla="*/ 52 w 61"/>
                <a:gd name="T23" fmla="*/ 28 h 36"/>
                <a:gd name="T24" fmla="*/ 50 w 61"/>
                <a:gd name="T25" fmla="*/ 26 h 36"/>
                <a:gd name="T26" fmla="*/ 50 w 61"/>
                <a:gd name="T27" fmla="*/ 23 h 36"/>
                <a:gd name="T28" fmla="*/ 50 w 61"/>
                <a:gd name="T29" fmla="*/ 23 h 36"/>
                <a:gd name="T30" fmla="*/ 52 w 61"/>
                <a:gd name="T31" fmla="*/ 22 h 36"/>
                <a:gd name="T32" fmla="*/ 54 w 61"/>
                <a:gd name="T33" fmla="*/ 20 h 36"/>
                <a:gd name="T34" fmla="*/ 57 w 61"/>
                <a:gd name="T35" fmla="*/ 20 h 36"/>
                <a:gd name="T36" fmla="*/ 61 w 61"/>
                <a:gd name="T37" fmla="*/ 20 h 36"/>
                <a:gd name="T38" fmla="*/ 61 w 61"/>
                <a:gd name="T39" fmla="*/ 19 h 36"/>
                <a:gd name="T40" fmla="*/ 59 w 61"/>
                <a:gd name="T41" fmla="*/ 19 h 36"/>
                <a:gd name="T42" fmla="*/ 54 w 61"/>
                <a:gd name="T43" fmla="*/ 17 h 36"/>
                <a:gd name="T44" fmla="*/ 42 w 61"/>
                <a:gd name="T45" fmla="*/ 12 h 36"/>
                <a:gd name="T46" fmla="*/ 38 w 61"/>
                <a:gd name="T47" fmla="*/ 9 h 36"/>
                <a:gd name="T48" fmla="*/ 31 w 61"/>
                <a:gd name="T49" fmla="*/ 8 h 36"/>
                <a:gd name="T50" fmla="*/ 29 w 61"/>
                <a:gd name="T51" fmla="*/ 8 h 36"/>
                <a:gd name="T52" fmla="*/ 25 w 61"/>
                <a:gd name="T53" fmla="*/ 10 h 36"/>
                <a:gd name="T54" fmla="*/ 19 w 61"/>
                <a:gd name="T55" fmla="*/ 9 h 36"/>
                <a:gd name="T56" fmla="*/ 4 w 61"/>
                <a:gd name="T57" fmla="*/ 1 h 36"/>
                <a:gd name="T58" fmla="*/ 0 w 61"/>
                <a:gd name="T59" fmla="*/ 0 h 36"/>
                <a:gd name="T60" fmla="*/ 17 w 61"/>
                <a:gd name="T61" fmla="*/ 10 h 36"/>
                <a:gd name="T62" fmla="*/ 19 w 61"/>
                <a:gd name="T63" fmla="*/ 1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36"/>
                <a:gd name="T98" fmla="*/ 61 w 61"/>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36">
                  <a:moveTo>
                    <a:pt x="19" y="11"/>
                  </a:moveTo>
                  <a:lnTo>
                    <a:pt x="21" y="11"/>
                  </a:lnTo>
                  <a:lnTo>
                    <a:pt x="14" y="24"/>
                  </a:lnTo>
                  <a:lnTo>
                    <a:pt x="21" y="32"/>
                  </a:lnTo>
                  <a:lnTo>
                    <a:pt x="25" y="34"/>
                  </a:lnTo>
                  <a:lnTo>
                    <a:pt x="36" y="34"/>
                  </a:lnTo>
                  <a:lnTo>
                    <a:pt x="38" y="36"/>
                  </a:lnTo>
                  <a:lnTo>
                    <a:pt x="44" y="33"/>
                  </a:lnTo>
                  <a:lnTo>
                    <a:pt x="46" y="33"/>
                  </a:lnTo>
                  <a:lnTo>
                    <a:pt x="48" y="32"/>
                  </a:lnTo>
                  <a:lnTo>
                    <a:pt x="50" y="28"/>
                  </a:lnTo>
                  <a:lnTo>
                    <a:pt x="52" y="28"/>
                  </a:lnTo>
                  <a:lnTo>
                    <a:pt x="50" y="26"/>
                  </a:lnTo>
                  <a:lnTo>
                    <a:pt x="50" y="23"/>
                  </a:lnTo>
                  <a:lnTo>
                    <a:pt x="52" y="22"/>
                  </a:lnTo>
                  <a:lnTo>
                    <a:pt x="54" y="20"/>
                  </a:lnTo>
                  <a:lnTo>
                    <a:pt x="57" y="20"/>
                  </a:lnTo>
                  <a:lnTo>
                    <a:pt x="61" y="20"/>
                  </a:lnTo>
                  <a:lnTo>
                    <a:pt x="61" y="19"/>
                  </a:lnTo>
                  <a:lnTo>
                    <a:pt x="59" y="19"/>
                  </a:lnTo>
                  <a:lnTo>
                    <a:pt x="54" y="17"/>
                  </a:lnTo>
                  <a:lnTo>
                    <a:pt x="42" y="12"/>
                  </a:lnTo>
                  <a:lnTo>
                    <a:pt x="38" y="9"/>
                  </a:lnTo>
                  <a:lnTo>
                    <a:pt x="31" y="8"/>
                  </a:lnTo>
                  <a:lnTo>
                    <a:pt x="29" y="8"/>
                  </a:lnTo>
                  <a:lnTo>
                    <a:pt x="25" y="10"/>
                  </a:lnTo>
                  <a:lnTo>
                    <a:pt x="19" y="9"/>
                  </a:lnTo>
                  <a:lnTo>
                    <a:pt x="4" y="1"/>
                  </a:lnTo>
                  <a:lnTo>
                    <a:pt x="0" y="0"/>
                  </a:lnTo>
                  <a:lnTo>
                    <a:pt x="17" y="10"/>
                  </a:lnTo>
                  <a:lnTo>
                    <a:pt x="19"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6" name="Freeform 1049"/>
            <p:cNvSpPr>
              <a:spLocks/>
            </p:cNvSpPr>
            <p:nvPr/>
          </p:nvSpPr>
          <p:spPr bwMode="auto">
            <a:xfrm>
              <a:off x="2703255" y="4015160"/>
              <a:ext cx="24604" cy="23248"/>
            </a:xfrm>
            <a:custGeom>
              <a:avLst/>
              <a:gdLst>
                <a:gd name="T0" fmla="*/ 17 w 27"/>
                <a:gd name="T1" fmla="*/ 3 h 20"/>
                <a:gd name="T2" fmla="*/ 17 w 27"/>
                <a:gd name="T3" fmla="*/ 4 h 20"/>
                <a:gd name="T4" fmla="*/ 12 w 27"/>
                <a:gd name="T5" fmla="*/ 6 h 20"/>
                <a:gd name="T6" fmla="*/ 0 w 27"/>
                <a:gd name="T7" fmla="*/ 14 h 20"/>
                <a:gd name="T8" fmla="*/ 0 w 27"/>
                <a:gd name="T9" fmla="*/ 15 h 20"/>
                <a:gd name="T10" fmla="*/ 0 w 27"/>
                <a:gd name="T11" fmla="*/ 17 h 20"/>
                <a:gd name="T12" fmla="*/ 6 w 27"/>
                <a:gd name="T13" fmla="*/ 18 h 20"/>
                <a:gd name="T14" fmla="*/ 8 w 27"/>
                <a:gd name="T15" fmla="*/ 20 h 20"/>
                <a:gd name="T16" fmla="*/ 12 w 27"/>
                <a:gd name="T17" fmla="*/ 19 h 20"/>
                <a:gd name="T18" fmla="*/ 17 w 27"/>
                <a:gd name="T19" fmla="*/ 17 h 20"/>
                <a:gd name="T20" fmla="*/ 21 w 27"/>
                <a:gd name="T21" fmla="*/ 10 h 20"/>
                <a:gd name="T22" fmla="*/ 23 w 27"/>
                <a:gd name="T23" fmla="*/ 9 h 20"/>
                <a:gd name="T24" fmla="*/ 27 w 27"/>
                <a:gd name="T25" fmla="*/ 3 h 20"/>
                <a:gd name="T26" fmla="*/ 27 w 27"/>
                <a:gd name="T27" fmla="*/ 1 h 20"/>
                <a:gd name="T28" fmla="*/ 23 w 27"/>
                <a:gd name="T29" fmla="*/ 0 h 20"/>
                <a:gd name="T30" fmla="*/ 21 w 27"/>
                <a:gd name="T31" fmla="*/ 1 h 20"/>
                <a:gd name="T32" fmla="*/ 19 w 27"/>
                <a:gd name="T33" fmla="*/ 2 h 20"/>
                <a:gd name="T34" fmla="*/ 19 w 27"/>
                <a:gd name="T35" fmla="*/ 3 h 20"/>
                <a:gd name="T36" fmla="*/ 19 w 27"/>
                <a:gd name="T37" fmla="*/ 2 h 20"/>
                <a:gd name="T38" fmla="*/ 17 w 27"/>
                <a:gd name="T39" fmla="*/ 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0"/>
                <a:gd name="T62" fmla="*/ 27 w 27"/>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0">
                  <a:moveTo>
                    <a:pt x="17" y="3"/>
                  </a:moveTo>
                  <a:lnTo>
                    <a:pt x="17" y="4"/>
                  </a:lnTo>
                  <a:lnTo>
                    <a:pt x="12" y="6"/>
                  </a:lnTo>
                  <a:lnTo>
                    <a:pt x="0" y="14"/>
                  </a:lnTo>
                  <a:lnTo>
                    <a:pt x="0" y="15"/>
                  </a:lnTo>
                  <a:lnTo>
                    <a:pt x="0" y="17"/>
                  </a:lnTo>
                  <a:lnTo>
                    <a:pt x="6" y="18"/>
                  </a:lnTo>
                  <a:lnTo>
                    <a:pt x="8" y="20"/>
                  </a:lnTo>
                  <a:lnTo>
                    <a:pt x="12" y="19"/>
                  </a:lnTo>
                  <a:lnTo>
                    <a:pt x="17" y="17"/>
                  </a:lnTo>
                  <a:lnTo>
                    <a:pt x="21" y="10"/>
                  </a:lnTo>
                  <a:lnTo>
                    <a:pt x="23" y="9"/>
                  </a:lnTo>
                  <a:lnTo>
                    <a:pt x="27" y="3"/>
                  </a:lnTo>
                  <a:lnTo>
                    <a:pt x="27" y="1"/>
                  </a:lnTo>
                  <a:lnTo>
                    <a:pt x="23" y="0"/>
                  </a:lnTo>
                  <a:lnTo>
                    <a:pt x="21" y="1"/>
                  </a:lnTo>
                  <a:lnTo>
                    <a:pt x="19" y="2"/>
                  </a:lnTo>
                  <a:lnTo>
                    <a:pt x="19" y="3"/>
                  </a:lnTo>
                  <a:lnTo>
                    <a:pt x="19" y="2"/>
                  </a:lnTo>
                  <a:lnTo>
                    <a:pt x="1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7" name="Freeform 1050"/>
            <p:cNvSpPr>
              <a:spLocks/>
            </p:cNvSpPr>
            <p:nvPr/>
          </p:nvSpPr>
          <p:spPr bwMode="auto">
            <a:xfrm>
              <a:off x="2726037" y="3986100"/>
              <a:ext cx="164939" cy="91831"/>
            </a:xfrm>
            <a:custGeom>
              <a:avLst/>
              <a:gdLst>
                <a:gd name="T0" fmla="*/ 38 w 181"/>
                <a:gd name="T1" fmla="*/ 21 h 79"/>
                <a:gd name="T2" fmla="*/ 21 w 181"/>
                <a:gd name="T3" fmla="*/ 23 h 79"/>
                <a:gd name="T4" fmla="*/ 15 w 181"/>
                <a:gd name="T5" fmla="*/ 29 h 79"/>
                <a:gd name="T6" fmla="*/ 15 w 181"/>
                <a:gd name="T7" fmla="*/ 34 h 79"/>
                <a:gd name="T8" fmla="*/ 21 w 181"/>
                <a:gd name="T9" fmla="*/ 35 h 79"/>
                <a:gd name="T10" fmla="*/ 15 w 181"/>
                <a:gd name="T11" fmla="*/ 43 h 79"/>
                <a:gd name="T12" fmla="*/ 38 w 181"/>
                <a:gd name="T13" fmla="*/ 39 h 79"/>
                <a:gd name="T14" fmla="*/ 23 w 181"/>
                <a:gd name="T15" fmla="*/ 45 h 79"/>
                <a:gd name="T16" fmla="*/ 2 w 181"/>
                <a:gd name="T17" fmla="*/ 55 h 79"/>
                <a:gd name="T18" fmla="*/ 21 w 181"/>
                <a:gd name="T19" fmla="*/ 56 h 79"/>
                <a:gd name="T20" fmla="*/ 29 w 181"/>
                <a:gd name="T21" fmla="*/ 61 h 79"/>
                <a:gd name="T22" fmla="*/ 36 w 181"/>
                <a:gd name="T23" fmla="*/ 58 h 79"/>
                <a:gd name="T24" fmla="*/ 46 w 181"/>
                <a:gd name="T25" fmla="*/ 58 h 79"/>
                <a:gd name="T26" fmla="*/ 48 w 181"/>
                <a:gd name="T27" fmla="*/ 51 h 79"/>
                <a:gd name="T28" fmla="*/ 59 w 181"/>
                <a:gd name="T29" fmla="*/ 48 h 79"/>
                <a:gd name="T30" fmla="*/ 57 w 181"/>
                <a:gd name="T31" fmla="*/ 50 h 79"/>
                <a:gd name="T32" fmla="*/ 53 w 181"/>
                <a:gd name="T33" fmla="*/ 58 h 79"/>
                <a:gd name="T34" fmla="*/ 65 w 181"/>
                <a:gd name="T35" fmla="*/ 56 h 79"/>
                <a:gd name="T36" fmla="*/ 74 w 181"/>
                <a:gd name="T37" fmla="*/ 52 h 79"/>
                <a:gd name="T38" fmla="*/ 78 w 181"/>
                <a:gd name="T39" fmla="*/ 55 h 79"/>
                <a:gd name="T40" fmla="*/ 95 w 181"/>
                <a:gd name="T41" fmla="*/ 52 h 79"/>
                <a:gd name="T42" fmla="*/ 95 w 181"/>
                <a:gd name="T43" fmla="*/ 56 h 79"/>
                <a:gd name="T44" fmla="*/ 84 w 181"/>
                <a:gd name="T45" fmla="*/ 61 h 79"/>
                <a:gd name="T46" fmla="*/ 65 w 181"/>
                <a:gd name="T47" fmla="*/ 65 h 79"/>
                <a:gd name="T48" fmla="*/ 57 w 181"/>
                <a:gd name="T49" fmla="*/ 65 h 79"/>
                <a:gd name="T50" fmla="*/ 46 w 181"/>
                <a:gd name="T51" fmla="*/ 71 h 79"/>
                <a:gd name="T52" fmla="*/ 74 w 181"/>
                <a:gd name="T53" fmla="*/ 79 h 79"/>
                <a:gd name="T54" fmla="*/ 93 w 181"/>
                <a:gd name="T55" fmla="*/ 73 h 79"/>
                <a:gd name="T56" fmla="*/ 103 w 181"/>
                <a:gd name="T57" fmla="*/ 69 h 79"/>
                <a:gd name="T58" fmla="*/ 114 w 181"/>
                <a:gd name="T59" fmla="*/ 65 h 79"/>
                <a:gd name="T60" fmla="*/ 128 w 181"/>
                <a:gd name="T61" fmla="*/ 59 h 79"/>
                <a:gd name="T62" fmla="*/ 135 w 181"/>
                <a:gd name="T63" fmla="*/ 60 h 79"/>
                <a:gd name="T64" fmla="*/ 147 w 181"/>
                <a:gd name="T65" fmla="*/ 58 h 79"/>
                <a:gd name="T66" fmla="*/ 162 w 181"/>
                <a:gd name="T67" fmla="*/ 63 h 79"/>
                <a:gd name="T68" fmla="*/ 177 w 181"/>
                <a:gd name="T69" fmla="*/ 44 h 79"/>
                <a:gd name="T70" fmla="*/ 181 w 181"/>
                <a:gd name="T71" fmla="*/ 36 h 79"/>
                <a:gd name="T72" fmla="*/ 160 w 181"/>
                <a:gd name="T73" fmla="*/ 31 h 79"/>
                <a:gd name="T74" fmla="*/ 160 w 181"/>
                <a:gd name="T75" fmla="*/ 39 h 79"/>
                <a:gd name="T76" fmla="*/ 143 w 181"/>
                <a:gd name="T77" fmla="*/ 35 h 79"/>
                <a:gd name="T78" fmla="*/ 149 w 181"/>
                <a:gd name="T79" fmla="*/ 28 h 79"/>
                <a:gd name="T80" fmla="*/ 137 w 181"/>
                <a:gd name="T81" fmla="*/ 25 h 79"/>
                <a:gd name="T82" fmla="*/ 141 w 181"/>
                <a:gd name="T83" fmla="*/ 19 h 79"/>
                <a:gd name="T84" fmla="*/ 135 w 181"/>
                <a:gd name="T85" fmla="*/ 13 h 79"/>
                <a:gd name="T86" fmla="*/ 133 w 181"/>
                <a:gd name="T87" fmla="*/ 8 h 79"/>
                <a:gd name="T88" fmla="*/ 128 w 181"/>
                <a:gd name="T89" fmla="*/ 1 h 79"/>
                <a:gd name="T90" fmla="*/ 118 w 181"/>
                <a:gd name="T91" fmla="*/ 10 h 79"/>
                <a:gd name="T92" fmla="*/ 114 w 181"/>
                <a:gd name="T93" fmla="*/ 12 h 79"/>
                <a:gd name="T94" fmla="*/ 107 w 181"/>
                <a:gd name="T95" fmla="*/ 18 h 79"/>
                <a:gd name="T96" fmla="*/ 120 w 181"/>
                <a:gd name="T97" fmla="*/ 23 h 79"/>
                <a:gd name="T98" fmla="*/ 120 w 181"/>
                <a:gd name="T99" fmla="*/ 29 h 79"/>
                <a:gd name="T100" fmla="*/ 120 w 181"/>
                <a:gd name="T101" fmla="*/ 34 h 79"/>
                <a:gd name="T102" fmla="*/ 128 w 181"/>
                <a:gd name="T103" fmla="*/ 39 h 79"/>
                <a:gd name="T104" fmla="*/ 107 w 181"/>
                <a:gd name="T105" fmla="*/ 43 h 79"/>
                <a:gd name="T106" fmla="*/ 99 w 181"/>
                <a:gd name="T107" fmla="*/ 43 h 79"/>
                <a:gd name="T108" fmla="*/ 93 w 181"/>
                <a:gd name="T109" fmla="*/ 40 h 79"/>
                <a:gd name="T110" fmla="*/ 91 w 181"/>
                <a:gd name="T111" fmla="*/ 35 h 79"/>
                <a:gd name="T112" fmla="*/ 80 w 181"/>
                <a:gd name="T113" fmla="*/ 34 h 79"/>
                <a:gd name="T114" fmla="*/ 80 w 181"/>
                <a:gd name="T115" fmla="*/ 29 h 79"/>
                <a:gd name="T116" fmla="*/ 69 w 181"/>
                <a:gd name="T117" fmla="*/ 20 h 79"/>
                <a:gd name="T118" fmla="*/ 51 w 181"/>
                <a:gd name="T119" fmla="*/ 18 h 79"/>
                <a:gd name="T120" fmla="*/ 44 w 181"/>
                <a:gd name="T121" fmla="*/ 11 h 79"/>
                <a:gd name="T122" fmla="*/ 27 w 181"/>
                <a:gd name="T123" fmla="*/ 15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1"/>
                <a:gd name="T187" fmla="*/ 0 h 79"/>
                <a:gd name="T188" fmla="*/ 181 w 181"/>
                <a:gd name="T189" fmla="*/ 79 h 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1" h="79">
                  <a:moveTo>
                    <a:pt x="27" y="15"/>
                  </a:moveTo>
                  <a:lnTo>
                    <a:pt x="25" y="19"/>
                  </a:lnTo>
                  <a:lnTo>
                    <a:pt x="27" y="20"/>
                  </a:lnTo>
                  <a:lnTo>
                    <a:pt x="38" y="21"/>
                  </a:lnTo>
                  <a:lnTo>
                    <a:pt x="40" y="23"/>
                  </a:lnTo>
                  <a:lnTo>
                    <a:pt x="42" y="23"/>
                  </a:lnTo>
                  <a:lnTo>
                    <a:pt x="42" y="24"/>
                  </a:lnTo>
                  <a:lnTo>
                    <a:pt x="21" y="23"/>
                  </a:lnTo>
                  <a:lnTo>
                    <a:pt x="17" y="24"/>
                  </a:lnTo>
                  <a:lnTo>
                    <a:pt x="13" y="26"/>
                  </a:lnTo>
                  <a:lnTo>
                    <a:pt x="15" y="27"/>
                  </a:lnTo>
                  <a:lnTo>
                    <a:pt x="15" y="29"/>
                  </a:lnTo>
                  <a:lnTo>
                    <a:pt x="13" y="31"/>
                  </a:lnTo>
                  <a:lnTo>
                    <a:pt x="13" y="33"/>
                  </a:lnTo>
                  <a:lnTo>
                    <a:pt x="15" y="34"/>
                  </a:lnTo>
                  <a:lnTo>
                    <a:pt x="42" y="32"/>
                  </a:lnTo>
                  <a:lnTo>
                    <a:pt x="38" y="33"/>
                  </a:lnTo>
                  <a:lnTo>
                    <a:pt x="27" y="34"/>
                  </a:lnTo>
                  <a:lnTo>
                    <a:pt x="21" y="35"/>
                  </a:lnTo>
                  <a:lnTo>
                    <a:pt x="8" y="36"/>
                  </a:lnTo>
                  <a:lnTo>
                    <a:pt x="6" y="40"/>
                  </a:lnTo>
                  <a:lnTo>
                    <a:pt x="6" y="43"/>
                  </a:lnTo>
                  <a:lnTo>
                    <a:pt x="15" y="43"/>
                  </a:lnTo>
                  <a:lnTo>
                    <a:pt x="23" y="42"/>
                  </a:lnTo>
                  <a:lnTo>
                    <a:pt x="27" y="41"/>
                  </a:lnTo>
                  <a:lnTo>
                    <a:pt x="32" y="40"/>
                  </a:lnTo>
                  <a:lnTo>
                    <a:pt x="38" y="39"/>
                  </a:lnTo>
                  <a:lnTo>
                    <a:pt x="34" y="41"/>
                  </a:lnTo>
                  <a:lnTo>
                    <a:pt x="27" y="43"/>
                  </a:lnTo>
                  <a:lnTo>
                    <a:pt x="25" y="45"/>
                  </a:lnTo>
                  <a:lnTo>
                    <a:pt x="23" y="45"/>
                  </a:lnTo>
                  <a:lnTo>
                    <a:pt x="6" y="45"/>
                  </a:lnTo>
                  <a:lnTo>
                    <a:pt x="2" y="48"/>
                  </a:lnTo>
                  <a:lnTo>
                    <a:pt x="0" y="52"/>
                  </a:lnTo>
                  <a:lnTo>
                    <a:pt x="2" y="55"/>
                  </a:lnTo>
                  <a:lnTo>
                    <a:pt x="15" y="57"/>
                  </a:lnTo>
                  <a:lnTo>
                    <a:pt x="17" y="55"/>
                  </a:lnTo>
                  <a:lnTo>
                    <a:pt x="21" y="55"/>
                  </a:lnTo>
                  <a:lnTo>
                    <a:pt x="21" y="56"/>
                  </a:lnTo>
                  <a:lnTo>
                    <a:pt x="23" y="57"/>
                  </a:lnTo>
                  <a:lnTo>
                    <a:pt x="21" y="59"/>
                  </a:lnTo>
                  <a:lnTo>
                    <a:pt x="27" y="61"/>
                  </a:lnTo>
                  <a:lnTo>
                    <a:pt x="29" y="61"/>
                  </a:lnTo>
                  <a:lnTo>
                    <a:pt x="29" y="57"/>
                  </a:lnTo>
                  <a:lnTo>
                    <a:pt x="34" y="57"/>
                  </a:lnTo>
                  <a:lnTo>
                    <a:pt x="36" y="56"/>
                  </a:lnTo>
                  <a:lnTo>
                    <a:pt x="36" y="58"/>
                  </a:lnTo>
                  <a:lnTo>
                    <a:pt x="38" y="60"/>
                  </a:lnTo>
                  <a:lnTo>
                    <a:pt x="42" y="61"/>
                  </a:lnTo>
                  <a:lnTo>
                    <a:pt x="46" y="58"/>
                  </a:lnTo>
                  <a:lnTo>
                    <a:pt x="48" y="55"/>
                  </a:lnTo>
                  <a:lnTo>
                    <a:pt x="46" y="53"/>
                  </a:lnTo>
                  <a:lnTo>
                    <a:pt x="46" y="51"/>
                  </a:lnTo>
                  <a:lnTo>
                    <a:pt x="48" y="51"/>
                  </a:lnTo>
                  <a:lnTo>
                    <a:pt x="51" y="53"/>
                  </a:lnTo>
                  <a:lnTo>
                    <a:pt x="53" y="48"/>
                  </a:lnTo>
                  <a:lnTo>
                    <a:pt x="59" y="48"/>
                  </a:lnTo>
                  <a:lnTo>
                    <a:pt x="61" y="47"/>
                  </a:lnTo>
                  <a:lnTo>
                    <a:pt x="63" y="47"/>
                  </a:lnTo>
                  <a:lnTo>
                    <a:pt x="61" y="49"/>
                  </a:lnTo>
                  <a:lnTo>
                    <a:pt x="57" y="50"/>
                  </a:lnTo>
                  <a:lnTo>
                    <a:pt x="57" y="55"/>
                  </a:lnTo>
                  <a:lnTo>
                    <a:pt x="55" y="57"/>
                  </a:lnTo>
                  <a:lnTo>
                    <a:pt x="53" y="58"/>
                  </a:lnTo>
                  <a:lnTo>
                    <a:pt x="55" y="60"/>
                  </a:lnTo>
                  <a:lnTo>
                    <a:pt x="59" y="58"/>
                  </a:lnTo>
                  <a:lnTo>
                    <a:pt x="63" y="58"/>
                  </a:lnTo>
                  <a:lnTo>
                    <a:pt x="65" y="56"/>
                  </a:lnTo>
                  <a:lnTo>
                    <a:pt x="67" y="57"/>
                  </a:lnTo>
                  <a:lnTo>
                    <a:pt x="69" y="57"/>
                  </a:lnTo>
                  <a:lnTo>
                    <a:pt x="72" y="55"/>
                  </a:lnTo>
                  <a:lnTo>
                    <a:pt x="74" y="52"/>
                  </a:lnTo>
                  <a:lnTo>
                    <a:pt x="74" y="55"/>
                  </a:lnTo>
                  <a:lnTo>
                    <a:pt x="78" y="53"/>
                  </a:lnTo>
                  <a:lnTo>
                    <a:pt x="78" y="55"/>
                  </a:lnTo>
                  <a:lnTo>
                    <a:pt x="78" y="56"/>
                  </a:lnTo>
                  <a:lnTo>
                    <a:pt x="88" y="55"/>
                  </a:lnTo>
                  <a:lnTo>
                    <a:pt x="93" y="55"/>
                  </a:lnTo>
                  <a:lnTo>
                    <a:pt x="95" y="52"/>
                  </a:lnTo>
                  <a:lnTo>
                    <a:pt x="99" y="52"/>
                  </a:lnTo>
                  <a:lnTo>
                    <a:pt x="99" y="53"/>
                  </a:lnTo>
                  <a:lnTo>
                    <a:pt x="97" y="55"/>
                  </a:lnTo>
                  <a:lnTo>
                    <a:pt x="95" y="56"/>
                  </a:lnTo>
                  <a:lnTo>
                    <a:pt x="93" y="58"/>
                  </a:lnTo>
                  <a:lnTo>
                    <a:pt x="91" y="59"/>
                  </a:lnTo>
                  <a:lnTo>
                    <a:pt x="88" y="61"/>
                  </a:lnTo>
                  <a:lnTo>
                    <a:pt x="84" y="61"/>
                  </a:lnTo>
                  <a:lnTo>
                    <a:pt x="84" y="60"/>
                  </a:lnTo>
                  <a:lnTo>
                    <a:pt x="67" y="60"/>
                  </a:lnTo>
                  <a:lnTo>
                    <a:pt x="65" y="64"/>
                  </a:lnTo>
                  <a:lnTo>
                    <a:pt x="65" y="65"/>
                  </a:lnTo>
                  <a:lnTo>
                    <a:pt x="63" y="66"/>
                  </a:lnTo>
                  <a:lnTo>
                    <a:pt x="61" y="66"/>
                  </a:lnTo>
                  <a:lnTo>
                    <a:pt x="59" y="65"/>
                  </a:lnTo>
                  <a:lnTo>
                    <a:pt x="57" y="65"/>
                  </a:lnTo>
                  <a:lnTo>
                    <a:pt x="53" y="67"/>
                  </a:lnTo>
                  <a:lnTo>
                    <a:pt x="51" y="67"/>
                  </a:lnTo>
                  <a:lnTo>
                    <a:pt x="48" y="68"/>
                  </a:lnTo>
                  <a:lnTo>
                    <a:pt x="46" y="71"/>
                  </a:lnTo>
                  <a:lnTo>
                    <a:pt x="48" y="73"/>
                  </a:lnTo>
                  <a:lnTo>
                    <a:pt x="61" y="77"/>
                  </a:lnTo>
                  <a:lnTo>
                    <a:pt x="74" y="79"/>
                  </a:lnTo>
                  <a:lnTo>
                    <a:pt x="86" y="75"/>
                  </a:lnTo>
                  <a:lnTo>
                    <a:pt x="88" y="74"/>
                  </a:lnTo>
                  <a:lnTo>
                    <a:pt x="93" y="74"/>
                  </a:lnTo>
                  <a:lnTo>
                    <a:pt x="93" y="73"/>
                  </a:lnTo>
                  <a:lnTo>
                    <a:pt x="97" y="73"/>
                  </a:lnTo>
                  <a:lnTo>
                    <a:pt x="101" y="71"/>
                  </a:lnTo>
                  <a:lnTo>
                    <a:pt x="103" y="69"/>
                  </a:lnTo>
                  <a:lnTo>
                    <a:pt x="103" y="68"/>
                  </a:lnTo>
                  <a:lnTo>
                    <a:pt x="103" y="67"/>
                  </a:lnTo>
                  <a:lnTo>
                    <a:pt x="112" y="65"/>
                  </a:lnTo>
                  <a:lnTo>
                    <a:pt x="114" y="65"/>
                  </a:lnTo>
                  <a:lnTo>
                    <a:pt x="120" y="64"/>
                  </a:lnTo>
                  <a:lnTo>
                    <a:pt x="124" y="61"/>
                  </a:lnTo>
                  <a:lnTo>
                    <a:pt x="126" y="61"/>
                  </a:lnTo>
                  <a:lnTo>
                    <a:pt x="128" y="59"/>
                  </a:lnTo>
                  <a:lnTo>
                    <a:pt x="131" y="58"/>
                  </a:lnTo>
                  <a:lnTo>
                    <a:pt x="133" y="57"/>
                  </a:lnTo>
                  <a:lnTo>
                    <a:pt x="133" y="58"/>
                  </a:lnTo>
                  <a:lnTo>
                    <a:pt x="135" y="60"/>
                  </a:lnTo>
                  <a:lnTo>
                    <a:pt x="133" y="61"/>
                  </a:lnTo>
                  <a:lnTo>
                    <a:pt x="137" y="63"/>
                  </a:lnTo>
                  <a:lnTo>
                    <a:pt x="141" y="63"/>
                  </a:lnTo>
                  <a:lnTo>
                    <a:pt x="147" y="58"/>
                  </a:lnTo>
                  <a:lnTo>
                    <a:pt x="147" y="60"/>
                  </a:lnTo>
                  <a:lnTo>
                    <a:pt x="152" y="63"/>
                  </a:lnTo>
                  <a:lnTo>
                    <a:pt x="154" y="63"/>
                  </a:lnTo>
                  <a:lnTo>
                    <a:pt x="162" y="63"/>
                  </a:lnTo>
                  <a:lnTo>
                    <a:pt x="164" y="60"/>
                  </a:lnTo>
                  <a:lnTo>
                    <a:pt x="166" y="59"/>
                  </a:lnTo>
                  <a:lnTo>
                    <a:pt x="171" y="59"/>
                  </a:lnTo>
                  <a:lnTo>
                    <a:pt x="177" y="44"/>
                  </a:lnTo>
                  <a:lnTo>
                    <a:pt x="179" y="43"/>
                  </a:lnTo>
                  <a:lnTo>
                    <a:pt x="181" y="39"/>
                  </a:lnTo>
                  <a:lnTo>
                    <a:pt x="181" y="37"/>
                  </a:lnTo>
                  <a:lnTo>
                    <a:pt x="181" y="36"/>
                  </a:lnTo>
                  <a:lnTo>
                    <a:pt x="177" y="32"/>
                  </a:lnTo>
                  <a:lnTo>
                    <a:pt x="171" y="28"/>
                  </a:lnTo>
                  <a:lnTo>
                    <a:pt x="162" y="27"/>
                  </a:lnTo>
                  <a:lnTo>
                    <a:pt x="160" y="31"/>
                  </a:lnTo>
                  <a:lnTo>
                    <a:pt x="162" y="34"/>
                  </a:lnTo>
                  <a:lnTo>
                    <a:pt x="162" y="35"/>
                  </a:lnTo>
                  <a:lnTo>
                    <a:pt x="160" y="35"/>
                  </a:lnTo>
                  <a:lnTo>
                    <a:pt x="160" y="39"/>
                  </a:lnTo>
                  <a:lnTo>
                    <a:pt x="156" y="32"/>
                  </a:lnTo>
                  <a:lnTo>
                    <a:pt x="152" y="32"/>
                  </a:lnTo>
                  <a:lnTo>
                    <a:pt x="145" y="33"/>
                  </a:lnTo>
                  <a:lnTo>
                    <a:pt x="143" y="35"/>
                  </a:lnTo>
                  <a:lnTo>
                    <a:pt x="143" y="34"/>
                  </a:lnTo>
                  <a:lnTo>
                    <a:pt x="145" y="32"/>
                  </a:lnTo>
                  <a:lnTo>
                    <a:pt x="147" y="32"/>
                  </a:lnTo>
                  <a:lnTo>
                    <a:pt x="149" y="28"/>
                  </a:lnTo>
                  <a:lnTo>
                    <a:pt x="143" y="26"/>
                  </a:lnTo>
                  <a:lnTo>
                    <a:pt x="137" y="27"/>
                  </a:lnTo>
                  <a:lnTo>
                    <a:pt x="135" y="26"/>
                  </a:lnTo>
                  <a:lnTo>
                    <a:pt x="137" y="25"/>
                  </a:lnTo>
                  <a:lnTo>
                    <a:pt x="139" y="23"/>
                  </a:lnTo>
                  <a:lnTo>
                    <a:pt x="141" y="21"/>
                  </a:lnTo>
                  <a:lnTo>
                    <a:pt x="141" y="20"/>
                  </a:lnTo>
                  <a:lnTo>
                    <a:pt x="141" y="19"/>
                  </a:lnTo>
                  <a:lnTo>
                    <a:pt x="141" y="18"/>
                  </a:lnTo>
                  <a:lnTo>
                    <a:pt x="137" y="15"/>
                  </a:lnTo>
                  <a:lnTo>
                    <a:pt x="135" y="15"/>
                  </a:lnTo>
                  <a:lnTo>
                    <a:pt x="135" y="13"/>
                  </a:lnTo>
                  <a:lnTo>
                    <a:pt x="135" y="11"/>
                  </a:lnTo>
                  <a:lnTo>
                    <a:pt x="135" y="10"/>
                  </a:lnTo>
                  <a:lnTo>
                    <a:pt x="133" y="9"/>
                  </a:lnTo>
                  <a:lnTo>
                    <a:pt x="133" y="8"/>
                  </a:lnTo>
                  <a:lnTo>
                    <a:pt x="135" y="5"/>
                  </a:lnTo>
                  <a:lnTo>
                    <a:pt x="135" y="4"/>
                  </a:lnTo>
                  <a:lnTo>
                    <a:pt x="131" y="0"/>
                  </a:lnTo>
                  <a:lnTo>
                    <a:pt x="128" y="1"/>
                  </a:lnTo>
                  <a:lnTo>
                    <a:pt x="124" y="1"/>
                  </a:lnTo>
                  <a:lnTo>
                    <a:pt x="122" y="1"/>
                  </a:lnTo>
                  <a:lnTo>
                    <a:pt x="118" y="9"/>
                  </a:lnTo>
                  <a:lnTo>
                    <a:pt x="118" y="10"/>
                  </a:lnTo>
                  <a:lnTo>
                    <a:pt x="116" y="12"/>
                  </a:lnTo>
                  <a:lnTo>
                    <a:pt x="114" y="12"/>
                  </a:lnTo>
                  <a:lnTo>
                    <a:pt x="112" y="13"/>
                  </a:lnTo>
                  <a:lnTo>
                    <a:pt x="105" y="13"/>
                  </a:lnTo>
                  <a:lnTo>
                    <a:pt x="107" y="15"/>
                  </a:lnTo>
                  <a:lnTo>
                    <a:pt x="107" y="18"/>
                  </a:lnTo>
                  <a:lnTo>
                    <a:pt x="114" y="20"/>
                  </a:lnTo>
                  <a:lnTo>
                    <a:pt x="118" y="21"/>
                  </a:lnTo>
                  <a:lnTo>
                    <a:pt x="120" y="23"/>
                  </a:lnTo>
                  <a:lnTo>
                    <a:pt x="122" y="24"/>
                  </a:lnTo>
                  <a:lnTo>
                    <a:pt x="124" y="28"/>
                  </a:lnTo>
                  <a:lnTo>
                    <a:pt x="120" y="28"/>
                  </a:lnTo>
                  <a:lnTo>
                    <a:pt x="120" y="29"/>
                  </a:lnTo>
                  <a:lnTo>
                    <a:pt x="114" y="32"/>
                  </a:lnTo>
                  <a:lnTo>
                    <a:pt x="116" y="34"/>
                  </a:lnTo>
                  <a:lnTo>
                    <a:pt x="118" y="33"/>
                  </a:lnTo>
                  <a:lnTo>
                    <a:pt x="120" y="34"/>
                  </a:lnTo>
                  <a:lnTo>
                    <a:pt x="124" y="34"/>
                  </a:lnTo>
                  <a:lnTo>
                    <a:pt x="126" y="36"/>
                  </a:lnTo>
                  <a:lnTo>
                    <a:pt x="128" y="39"/>
                  </a:lnTo>
                  <a:lnTo>
                    <a:pt x="128" y="44"/>
                  </a:lnTo>
                  <a:lnTo>
                    <a:pt x="126" y="44"/>
                  </a:lnTo>
                  <a:lnTo>
                    <a:pt x="112" y="43"/>
                  </a:lnTo>
                  <a:lnTo>
                    <a:pt x="107" y="43"/>
                  </a:lnTo>
                  <a:lnTo>
                    <a:pt x="105" y="42"/>
                  </a:lnTo>
                  <a:lnTo>
                    <a:pt x="101" y="43"/>
                  </a:lnTo>
                  <a:lnTo>
                    <a:pt x="99" y="43"/>
                  </a:lnTo>
                  <a:lnTo>
                    <a:pt x="97" y="44"/>
                  </a:lnTo>
                  <a:lnTo>
                    <a:pt x="95" y="43"/>
                  </a:lnTo>
                  <a:lnTo>
                    <a:pt x="93" y="42"/>
                  </a:lnTo>
                  <a:lnTo>
                    <a:pt x="93" y="40"/>
                  </a:lnTo>
                  <a:lnTo>
                    <a:pt x="91" y="37"/>
                  </a:lnTo>
                  <a:lnTo>
                    <a:pt x="93" y="36"/>
                  </a:lnTo>
                  <a:lnTo>
                    <a:pt x="91" y="35"/>
                  </a:lnTo>
                  <a:lnTo>
                    <a:pt x="91" y="34"/>
                  </a:lnTo>
                  <a:lnTo>
                    <a:pt x="82" y="35"/>
                  </a:lnTo>
                  <a:lnTo>
                    <a:pt x="80" y="34"/>
                  </a:lnTo>
                  <a:lnTo>
                    <a:pt x="80" y="33"/>
                  </a:lnTo>
                  <a:lnTo>
                    <a:pt x="86" y="31"/>
                  </a:lnTo>
                  <a:lnTo>
                    <a:pt x="84" y="29"/>
                  </a:lnTo>
                  <a:lnTo>
                    <a:pt x="80" y="29"/>
                  </a:lnTo>
                  <a:lnTo>
                    <a:pt x="78" y="26"/>
                  </a:lnTo>
                  <a:lnTo>
                    <a:pt x="76" y="23"/>
                  </a:lnTo>
                  <a:lnTo>
                    <a:pt x="69" y="21"/>
                  </a:lnTo>
                  <a:lnTo>
                    <a:pt x="69" y="20"/>
                  </a:lnTo>
                  <a:lnTo>
                    <a:pt x="63" y="20"/>
                  </a:lnTo>
                  <a:lnTo>
                    <a:pt x="59" y="21"/>
                  </a:lnTo>
                  <a:lnTo>
                    <a:pt x="51" y="21"/>
                  </a:lnTo>
                  <a:lnTo>
                    <a:pt x="51" y="18"/>
                  </a:lnTo>
                  <a:lnTo>
                    <a:pt x="51" y="17"/>
                  </a:lnTo>
                  <a:lnTo>
                    <a:pt x="51" y="15"/>
                  </a:lnTo>
                  <a:lnTo>
                    <a:pt x="48" y="12"/>
                  </a:lnTo>
                  <a:lnTo>
                    <a:pt x="44" y="11"/>
                  </a:lnTo>
                  <a:lnTo>
                    <a:pt x="40" y="11"/>
                  </a:lnTo>
                  <a:lnTo>
                    <a:pt x="36" y="13"/>
                  </a:lnTo>
                  <a:lnTo>
                    <a:pt x="29" y="13"/>
                  </a:lnTo>
                  <a:lnTo>
                    <a:pt x="27" y="1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8" name="Freeform 1051"/>
            <p:cNvSpPr>
              <a:spLocks/>
            </p:cNvSpPr>
            <p:nvPr/>
          </p:nvSpPr>
          <p:spPr bwMode="auto">
            <a:xfrm>
              <a:off x="2654958" y="3957039"/>
              <a:ext cx="97505" cy="69745"/>
            </a:xfrm>
            <a:custGeom>
              <a:avLst/>
              <a:gdLst>
                <a:gd name="T0" fmla="*/ 4 w 107"/>
                <a:gd name="T1" fmla="*/ 54 h 60"/>
                <a:gd name="T2" fmla="*/ 13 w 107"/>
                <a:gd name="T3" fmla="*/ 53 h 60"/>
                <a:gd name="T4" fmla="*/ 17 w 107"/>
                <a:gd name="T5" fmla="*/ 51 h 60"/>
                <a:gd name="T6" fmla="*/ 23 w 107"/>
                <a:gd name="T7" fmla="*/ 54 h 60"/>
                <a:gd name="T8" fmla="*/ 27 w 107"/>
                <a:gd name="T9" fmla="*/ 48 h 60"/>
                <a:gd name="T10" fmla="*/ 32 w 107"/>
                <a:gd name="T11" fmla="*/ 51 h 60"/>
                <a:gd name="T12" fmla="*/ 36 w 107"/>
                <a:gd name="T13" fmla="*/ 58 h 60"/>
                <a:gd name="T14" fmla="*/ 42 w 107"/>
                <a:gd name="T15" fmla="*/ 58 h 60"/>
                <a:gd name="T16" fmla="*/ 46 w 107"/>
                <a:gd name="T17" fmla="*/ 54 h 60"/>
                <a:gd name="T18" fmla="*/ 44 w 107"/>
                <a:gd name="T19" fmla="*/ 51 h 60"/>
                <a:gd name="T20" fmla="*/ 48 w 107"/>
                <a:gd name="T21" fmla="*/ 48 h 60"/>
                <a:gd name="T22" fmla="*/ 48 w 107"/>
                <a:gd name="T23" fmla="*/ 43 h 60"/>
                <a:gd name="T24" fmla="*/ 57 w 107"/>
                <a:gd name="T25" fmla="*/ 50 h 60"/>
                <a:gd name="T26" fmla="*/ 63 w 107"/>
                <a:gd name="T27" fmla="*/ 44 h 60"/>
                <a:gd name="T28" fmla="*/ 59 w 107"/>
                <a:gd name="T29" fmla="*/ 38 h 60"/>
                <a:gd name="T30" fmla="*/ 59 w 107"/>
                <a:gd name="T31" fmla="*/ 35 h 60"/>
                <a:gd name="T32" fmla="*/ 67 w 107"/>
                <a:gd name="T33" fmla="*/ 36 h 60"/>
                <a:gd name="T34" fmla="*/ 67 w 107"/>
                <a:gd name="T35" fmla="*/ 30 h 60"/>
                <a:gd name="T36" fmla="*/ 74 w 107"/>
                <a:gd name="T37" fmla="*/ 27 h 60"/>
                <a:gd name="T38" fmla="*/ 78 w 107"/>
                <a:gd name="T39" fmla="*/ 45 h 60"/>
                <a:gd name="T40" fmla="*/ 86 w 107"/>
                <a:gd name="T41" fmla="*/ 42 h 60"/>
                <a:gd name="T42" fmla="*/ 89 w 107"/>
                <a:gd name="T43" fmla="*/ 35 h 60"/>
                <a:gd name="T44" fmla="*/ 99 w 107"/>
                <a:gd name="T45" fmla="*/ 28 h 60"/>
                <a:gd name="T46" fmla="*/ 97 w 107"/>
                <a:gd name="T47" fmla="*/ 25 h 60"/>
                <a:gd name="T48" fmla="*/ 99 w 107"/>
                <a:gd name="T49" fmla="*/ 24 h 60"/>
                <a:gd name="T50" fmla="*/ 95 w 107"/>
                <a:gd name="T51" fmla="*/ 18 h 60"/>
                <a:gd name="T52" fmla="*/ 97 w 107"/>
                <a:gd name="T53" fmla="*/ 13 h 60"/>
                <a:gd name="T54" fmla="*/ 107 w 107"/>
                <a:gd name="T55" fmla="*/ 11 h 60"/>
                <a:gd name="T56" fmla="*/ 99 w 107"/>
                <a:gd name="T57" fmla="*/ 3 h 60"/>
                <a:gd name="T58" fmla="*/ 86 w 107"/>
                <a:gd name="T59" fmla="*/ 1 h 60"/>
                <a:gd name="T60" fmla="*/ 84 w 107"/>
                <a:gd name="T61" fmla="*/ 5 h 60"/>
                <a:gd name="T62" fmla="*/ 89 w 107"/>
                <a:gd name="T63" fmla="*/ 8 h 60"/>
                <a:gd name="T64" fmla="*/ 82 w 107"/>
                <a:gd name="T65" fmla="*/ 10 h 60"/>
                <a:gd name="T66" fmla="*/ 74 w 107"/>
                <a:gd name="T67" fmla="*/ 6 h 60"/>
                <a:gd name="T68" fmla="*/ 74 w 107"/>
                <a:gd name="T69" fmla="*/ 11 h 60"/>
                <a:gd name="T70" fmla="*/ 70 w 107"/>
                <a:gd name="T71" fmla="*/ 6 h 60"/>
                <a:gd name="T72" fmla="*/ 65 w 107"/>
                <a:gd name="T73" fmla="*/ 9 h 60"/>
                <a:gd name="T74" fmla="*/ 59 w 107"/>
                <a:gd name="T75" fmla="*/ 9 h 60"/>
                <a:gd name="T76" fmla="*/ 51 w 107"/>
                <a:gd name="T77" fmla="*/ 13 h 60"/>
                <a:gd name="T78" fmla="*/ 46 w 107"/>
                <a:gd name="T79" fmla="*/ 16 h 60"/>
                <a:gd name="T80" fmla="*/ 42 w 107"/>
                <a:gd name="T81" fmla="*/ 20 h 60"/>
                <a:gd name="T82" fmla="*/ 38 w 107"/>
                <a:gd name="T83" fmla="*/ 25 h 60"/>
                <a:gd name="T84" fmla="*/ 34 w 107"/>
                <a:gd name="T85" fmla="*/ 29 h 60"/>
                <a:gd name="T86" fmla="*/ 27 w 107"/>
                <a:gd name="T87" fmla="*/ 32 h 60"/>
                <a:gd name="T88" fmla="*/ 25 w 107"/>
                <a:gd name="T89" fmla="*/ 34 h 60"/>
                <a:gd name="T90" fmla="*/ 17 w 107"/>
                <a:gd name="T91" fmla="*/ 40 h 60"/>
                <a:gd name="T92" fmla="*/ 11 w 107"/>
                <a:gd name="T93" fmla="*/ 38 h 60"/>
                <a:gd name="T94" fmla="*/ 4 w 107"/>
                <a:gd name="T95" fmla="*/ 42 h 60"/>
                <a:gd name="T96" fmla="*/ 0 w 107"/>
                <a:gd name="T97" fmla="*/ 48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60"/>
                <a:gd name="T149" fmla="*/ 107 w 107"/>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60">
                  <a:moveTo>
                    <a:pt x="4" y="48"/>
                  </a:moveTo>
                  <a:lnTo>
                    <a:pt x="6" y="49"/>
                  </a:lnTo>
                  <a:lnTo>
                    <a:pt x="4" y="54"/>
                  </a:lnTo>
                  <a:lnTo>
                    <a:pt x="6" y="56"/>
                  </a:lnTo>
                  <a:lnTo>
                    <a:pt x="11" y="56"/>
                  </a:lnTo>
                  <a:lnTo>
                    <a:pt x="13" y="53"/>
                  </a:lnTo>
                  <a:lnTo>
                    <a:pt x="15" y="52"/>
                  </a:lnTo>
                  <a:lnTo>
                    <a:pt x="15" y="49"/>
                  </a:lnTo>
                  <a:lnTo>
                    <a:pt x="17" y="51"/>
                  </a:lnTo>
                  <a:lnTo>
                    <a:pt x="15" y="52"/>
                  </a:lnTo>
                  <a:lnTo>
                    <a:pt x="23" y="54"/>
                  </a:lnTo>
                  <a:lnTo>
                    <a:pt x="25" y="56"/>
                  </a:lnTo>
                  <a:lnTo>
                    <a:pt x="27" y="52"/>
                  </a:lnTo>
                  <a:lnTo>
                    <a:pt x="27" y="48"/>
                  </a:lnTo>
                  <a:lnTo>
                    <a:pt x="32" y="46"/>
                  </a:lnTo>
                  <a:lnTo>
                    <a:pt x="32" y="50"/>
                  </a:lnTo>
                  <a:lnTo>
                    <a:pt x="32" y="51"/>
                  </a:lnTo>
                  <a:lnTo>
                    <a:pt x="34" y="53"/>
                  </a:lnTo>
                  <a:lnTo>
                    <a:pt x="36" y="53"/>
                  </a:lnTo>
                  <a:lnTo>
                    <a:pt x="36" y="58"/>
                  </a:lnTo>
                  <a:lnTo>
                    <a:pt x="38" y="60"/>
                  </a:lnTo>
                  <a:lnTo>
                    <a:pt x="40" y="57"/>
                  </a:lnTo>
                  <a:lnTo>
                    <a:pt x="42" y="58"/>
                  </a:lnTo>
                  <a:lnTo>
                    <a:pt x="44" y="58"/>
                  </a:lnTo>
                  <a:lnTo>
                    <a:pt x="46" y="58"/>
                  </a:lnTo>
                  <a:lnTo>
                    <a:pt x="46" y="54"/>
                  </a:lnTo>
                  <a:lnTo>
                    <a:pt x="48" y="54"/>
                  </a:lnTo>
                  <a:lnTo>
                    <a:pt x="46" y="52"/>
                  </a:lnTo>
                  <a:lnTo>
                    <a:pt x="44" y="51"/>
                  </a:lnTo>
                  <a:lnTo>
                    <a:pt x="48" y="49"/>
                  </a:lnTo>
                  <a:lnTo>
                    <a:pt x="46" y="49"/>
                  </a:lnTo>
                  <a:lnTo>
                    <a:pt x="48" y="48"/>
                  </a:lnTo>
                  <a:lnTo>
                    <a:pt x="46" y="46"/>
                  </a:lnTo>
                  <a:lnTo>
                    <a:pt x="46" y="42"/>
                  </a:lnTo>
                  <a:lnTo>
                    <a:pt x="48" y="43"/>
                  </a:lnTo>
                  <a:lnTo>
                    <a:pt x="51" y="42"/>
                  </a:lnTo>
                  <a:lnTo>
                    <a:pt x="55" y="50"/>
                  </a:lnTo>
                  <a:lnTo>
                    <a:pt x="57" y="50"/>
                  </a:lnTo>
                  <a:lnTo>
                    <a:pt x="59" y="45"/>
                  </a:lnTo>
                  <a:lnTo>
                    <a:pt x="63" y="44"/>
                  </a:lnTo>
                  <a:lnTo>
                    <a:pt x="63" y="43"/>
                  </a:lnTo>
                  <a:lnTo>
                    <a:pt x="61" y="40"/>
                  </a:lnTo>
                  <a:lnTo>
                    <a:pt x="59" y="38"/>
                  </a:lnTo>
                  <a:lnTo>
                    <a:pt x="57" y="37"/>
                  </a:lnTo>
                  <a:lnTo>
                    <a:pt x="59" y="36"/>
                  </a:lnTo>
                  <a:lnTo>
                    <a:pt x="59" y="35"/>
                  </a:lnTo>
                  <a:lnTo>
                    <a:pt x="61" y="35"/>
                  </a:lnTo>
                  <a:lnTo>
                    <a:pt x="63" y="37"/>
                  </a:lnTo>
                  <a:lnTo>
                    <a:pt x="67" y="36"/>
                  </a:lnTo>
                  <a:lnTo>
                    <a:pt x="65" y="32"/>
                  </a:lnTo>
                  <a:lnTo>
                    <a:pt x="67" y="30"/>
                  </a:lnTo>
                  <a:lnTo>
                    <a:pt x="67" y="28"/>
                  </a:lnTo>
                  <a:lnTo>
                    <a:pt x="72" y="28"/>
                  </a:lnTo>
                  <a:lnTo>
                    <a:pt x="74" y="27"/>
                  </a:lnTo>
                  <a:lnTo>
                    <a:pt x="76" y="27"/>
                  </a:lnTo>
                  <a:lnTo>
                    <a:pt x="72" y="40"/>
                  </a:lnTo>
                  <a:lnTo>
                    <a:pt x="78" y="45"/>
                  </a:lnTo>
                  <a:lnTo>
                    <a:pt x="82" y="45"/>
                  </a:lnTo>
                  <a:lnTo>
                    <a:pt x="84" y="44"/>
                  </a:lnTo>
                  <a:lnTo>
                    <a:pt x="86" y="42"/>
                  </a:lnTo>
                  <a:lnTo>
                    <a:pt x="84" y="37"/>
                  </a:lnTo>
                  <a:lnTo>
                    <a:pt x="86" y="36"/>
                  </a:lnTo>
                  <a:lnTo>
                    <a:pt x="89" y="35"/>
                  </a:lnTo>
                  <a:lnTo>
                    <a:pt x="95" y="35"/>
                  </a:lnTo>
                  <a:lnTo>
                    <a:pt x="101" y="30"/>
                  </a:lnTo>
                  <a:lnTo>
                    <a:pt x="99" y="28"/>
                  </a:lnTo>
                  <a:lnTo>
                    <a:pt x="99" y="27"/>
                  </a:lnTo>
                  <a:lnTo>
                    <a:pt x="99" y="26"/>
                  </a:lnTo>
                  <a:lnTo>
                    <a:pt x="97" y="25"/>
                  </a:lnTo>
                  <a:lnTo>
                    <a:pt x="95" y="24"/>
                  </a:lnTo>
                  <a:lnTo>
                    <a:pt x="97" y="22"/>
                  </a:lnTo>
                  <a:lnTo>
                    <a:pt x="99" y="24"/>
                  </a:lnTo>
                  <a:lnTo>
                    <a:pt x="101" y="24"/>
                  </a:lnTo>
                  <a:lnTo>
                    <a:pt x="101" y="21"/>
                  </a:lnTo>
                  <a:lnTo>
                    <a:pt x="95" y="18"/>
                  </a:lnTo>
                  <a:lnTo>
                    <a:pt x="95" y="16"/>
                  </a:lnTo>
                  <a:lnTo>
                    <a:pt x="95" y="14"/>
                  </a:lnTo>
                  <a:lnTo>
                    <a:pt x="97" y="13"/>
                  </a:lnTo>
                  <a:lnTo>
                    <a:pt x="103" y="12"/>
                  </a:lnTo>
                  <a:lnTo>
                    <a:pt x="103" y="11"/>
                  </a:lnTo>
                  <a:lnTo>
                    <a:pt x="107" y="11"/>
                  </a:lnTo>
                  <a:lnTo>
                    <a:pt x="107" y="10"/>
                  </a:lnTo>
                  <a:lnTo>
                    <a:pt x="107" y="9"/>
                  </a:lnTo>
                  <a:lnTo>
                    <a:pt x="99" y="3"/>
                  </a:lnTo>
                  <a:lnTo>
                    <a:pt x="93" y="0"/>
                  </a:lnTo>
                  <a:lnTo>
                    <a:pt x="86" y="1"/>
                  </a:lnTo>
                  <a:lnTo>
                    <a:pt x="86" y="3"/>
                  </a:lnTo>
                  <a:lnTo>
                    <a:pt x="82" y="3"/>
                  </a:lnTo>
                  <a:lnTo>
                    <a:pt x="84" y="5"/>
                  </a:lnTo>
                  <a:lnTo>
                    <a:pt x="86" y="6"/>
                  </a:lnTo>
                  <a:lnTo>
                    <a:pt x="89" y="6"/>
                  </a:lnTo>
                  <a:lnTo>
                    <a:pt x="89" y="8"/>
                  </a:lnTo>
                  <a:lnTo>
                    <a:pt x="86" y="9"/>
                  </a:lnTo>
                  <a:lnTo>
                    <a:pt x="82" y="9"/>
                  </a:lnTo>
                  <a:lnTo>
                    <a:pt x="82" y="10"/>
                  </a:lnTo>
                  <a:lnTo>
                    <a:pt x="80" y="10"/>
                  </a:lnTo>
                  <a:lnTo>
                    <a:pt x="78" y="9"/>
                  </a:lnTo>
                  <a:lnTo>
                    <a:pt x="74" y="6"/>
                  </a:lnTo>
                  <a:lnTo>
                    <a:pt x="74" y="9"/>
                  </a:lnTo>
                  <a:lnTo>
                    <a:pt x="74" y="11"/>
                  </a:lnTo>
                  <a:lnTo>
                    <a:pt x="72" y="9"/>
                  </a:lnTo>
                  <a:lnTo>
                    <a:pt x="74" y="6"/>
                  </a:lnTo>
                  <a:lnTo>
                    <a:pt x="70" y="6"/>
                  </a:lnTo>
                  <a:lnTo>
                    <a:pt x="70" y="8"/>
                  </a:lnTo>
                  <a:lnTo>
                    <a:pt x="65" y="8"/>
                  </a:lnTo>
                  <a:lnTo>
                    <a:pt x="65" y="9"/>
                  </a:lnTo>
                  <a:lnTo>
                    <a:pt x="63" y="8"/>
                  </a:lnTo>
                  <a:lnTo>
                    <a:pt x="61" y="6"/>
                  </a:lnTo>
                  <a:lnTo>
                    <a:pt x="59" y="9"/>
                  </a:lnTo>
                  <a:lnTo>
                    <a:pt x="53" y="9"/>
                  </a:lnTo>
                  <a:lnTo>
                    <a:pt x="53" y="11"/>
                  </a:lnTo>
                  <a:lnTo>
                    <a:pt x="51" y="13"/>
                  </a:lnTo>
                  <a:lnTo>
                    <a:pt x="51" y="14"/>
                  </a:lnTo>
                  <a:lnTo>
                    <a:pt x="48" y="14"/>
                  </a:lnTo>
                  <a:lnTo>
                    <a:pt x="46" y="16"/>
                  </a:lnTo>
                  <a:lnTo>
                    <a:pt x="44" y="18"/>
                  </a:lnTo>
                  <a:lnTo>
                    <a:pt x="42" y="18"/>
                  </a:lnTo>
                  <a:lnTo>
                    <a:pt x="42" y="20"/>
                  </a:lnTo>
                  <a:lnTo>
                    <a:pt x="42" y="19"/>
                  </a:lnTo>
                  <a:lnTo>
                    <a:pt x="40" y="20"/>
                  </a:lnTo>
                  <a:lnTo>
                    <a:pt x="38" y="25"/>
                  </a:lnTo>
                  <a:lnTo>
                    <a:pt x="40" y="26"/>
                  </a:lnTo>
                  <a:lnTo>
                    <a:pt x="36" y="26"/>
                  </a:lnTo>
                  <a:lnTo>
                    <a:pt x="34" y="29"/>
                  </a:lnTo>
                  <a:lnTo>
                    <a:pt x="32" y="29"/>
                  </a:lnTo>
                  <a:lnTo>
                    <a:pt x="30" y="30"/>
                  </a:lnTo>
                  <a:lnTo>
                    <a:pt x="27" y="32"/>
                  </a:lnTo>
                  <a:lnTo>
                    <a:pt x="25" y="32"/>
                  </a:lnTo>
                  <a:lnTo>
                    <a:pt x="25" y="30"/>
                  </a:lnTo>
                  <a:lnTo>
                    <a:pt x="25" y="34"/>
                  </a:lnTo>
                  <a:lnTo>
                    <a:pt x="23" y="35"/>
                  </a:lnTo>
                  <a:lnTo>
                    <a:pt x="19" y="40"/>
                  </a:lnTo>
                  <a:lnTo>
                    <a:pt x="17" y="40"/>
                  </a:lnTo>
                  <a:lnTo>
                    <a:pt x="13" y="38"/>
                  </a:lnTo>
                  <a:lnTo>
                    <a:pt x="11" y="38"/>
                  </a:lnTo>
                  <a:lnTo>
                    <a:pt x="8" y="40"/>
                  </a:lnTo>
                  <a:lnTo>
                    <a:pt x="8" y="41"/>
                  </a:lnTo>
                  <a:lnTo>
                    <a:pt x="4" y="42"/>
                  </a:lnTo>
                  <a:lnTo>
                    <a:pt x="4" y="45"/>
                  </a:lnTo>
                  <a:lnTo>
                    <a:pt x="2" y="46"/>
                  </a:lnTo>
                  <a:lnTo>
                    <a:pt x="0" y="48"/>
                  </a:lnTo>
                  <a:lnTo>
                    <a:pt x="0" y="51"/>
                  </a:lnTo>
                  <a:lnTo>
                    <a:pt x="4" y="4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9" name="Freeform 1052"/>
            <p:cNvSpPr>
              <a:spLocks/>
            </p:cNvSpPr>
            <p:nvPr/>
          </p:nvSpPr>
          <p:spPr bwMode="auto">
            <a:xfrm>
              <a:off x="5408805" y="4038409"/>
              <a:ext cx="10935" cy="12787"/>
            </a:xfrm>
            <a:custGeom>
              <a:avLst/>
              <a:gdLst>
                <a:gd name="T0" fmla="*/ 2 w 12"/>
                <a:gd name="T1" fmla="*/ 4 h 11"/>
                <a:gd name="T2" fmla="*/ 4 w 12"/>
                <a:gd name="T3" fmla="*/ 5 h 11"/>
                <a:gd name="T4" fmla="*/ 6 w 12"/>
                <a:gd name="T5" fmla="*/ 6 h 11"/>
                <a:gd name="T6" fmla="*/ 6 w 12"/>
                <a:gd name="T7" fmla="*/ 5 h 11"/>
                <a:gd name="T8" fmla="*/ 6 w 12"/>
                <a:gd name="T9" fmla="*/ 8 h 11"/>
                <a:gd name="T10" fmla="*/ 8 w 12"/>
                <a:gd name="T11" fmla="*/ 11 h 11"/>
                <a:gd name="T12" fmla="*/ 8 w 12"/>
                <a:gd name="T13" fmla="*/ 7 h 11"/>
                <a:gd name="T14" fmla="*/ 10 w 12"/>
                <a:gd name="T15" fmla="*/ 5 h 11"/>
                <a:gd name="T16" fmla="*/ 12 w 12"/>
                <a:gd name="T17" fmla="*/ 6 h 11"/>
                <a:gd name="T18" fmla="*/ 12 w 12"/>
                <a:gd name="T19" fmla="*/ 4 h 11"/>
                <a:gd name="T20" fmla="*/ 10 w 12"/>
                <a:gd name="T21" fmla="*/ 4 h 11"/>
                <a:gd name="T22" fmla="*/ 10 w 12"/>
                <a:gd name="T23" fmla="*/ 2 h 11"/>
                <a:gd name="T24" fmla="*/ 12 w 12"/>
                <a:gd name="T25" fmla="*/ 0 h 11"/>
                <a:gd name="T26" fmla="*/ 8 w 12"/>
                <a:gd name="T27" fmla="*/ 0 h 11"/>
                <a:gd name="T28" fmla="*/ 6 w 12"/>
                <a:gd name="T29" fmla="*/ 0 h 11"/>
                <a:gd name="T30" fmla="*/ 6 w 12"/>
                <a:gd name="T31" fmla="*/ 2 h 11"/>
                <a:gd name="T32" fmla="*/ 8 w 12"/>
                <a:gd name="T33" fmla="*/ 0 h 11"/>
                <a:gd name="T34" fmla="*/ 4 w 12"/>
                <a:gd name="T35" fmla="*/ 4 h 11"/>
                <a:gd name="T36" fmla="*/ 4 w 12"/>
                <a:gd name="T37" fmla="*/ 3 h 11"/>
                <a:gd name="T38" fmla="*/ 2 w 12"/>
                <a:gd name="T39" fmla="*/ 2 h 11"/>
                <a:gd name="T40" fmla="*/ 0 w 12"/>
                <a:gd name="T41" fmla="*/ 3 h 11"/>
                <a:gd name="T42" fmla="*/ 0 w 12"/>
                <a:gd name="T43" fmla="*/ 5 h 11"/>
                <a:gd name="T44" fmla="*/ 4 w 12"/>
                <a:gd name="T45" fmla="*/ 10 h 11"/>
                <a:gd name="T46" fmla="*/ 2 w 12"/>
                <a:gd name="T47" fmla="*/ 4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1"/>
                <a:gd name="T74" fmla="*/ 12 w 12"/>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1">
                  <a:moveTo>
                    <a:pt x="2" y="4"/>
                  </a:moveTo>
                  <a:lnTo>
                    <a:pt x="4" y="5"/>
                  </a:lnTo>
                  <a:lnTo>
                    <a:pt x="6" y="6"/>
                  </a:lnTo>
                  <a:lnTo>
                    <a:pt x="6" y="5"/>
                  </a:lnTo>
                  <a:lnTo>
                    <a:pt x="6" y="8"/>
                  </a:lnTo>
                  <a:lnTo>
                    <a:pt x="8" y="11"/>
                  </a:lnTo>
                  <a:lnTo>
                    <a:pt x="8" y="7"/>
                  </a:lnTo>
                  <a:lnTo>
                    <a:pt x="10" y="5"/>
                  </a:lnTo>
                  <a:lnTo>
                    <a:pt x="12" y="6"/>
                  </a:lnTo>
                  <a:lnTo>
                    <a:pt x="12" y="4"/>
                  </a:lnTo>
                  <a:lnTo>
                    <a:pt x="10" y="4"/>
                  </a:lnTo>
                  <a:lnTo>
                    <a:pt x="10" y="2"/>
                  </a:lnTo>
                  <a:lnTo>
                    <a:pt x="12" y="0"/>
                  </a:lnTo>
                  <a:lnTo>
                    <a:pt x="8" y="0"/>
                  </a:lnTo>
                  <a:lnTo>
                    <a:pt x="6" y="0"/>
                  </a:lnTo>
                  <a:lnTo>
                    <a:pt x="6" y="2"/>
                  </a:lnTo>
                  <a:lnTo>
                    <a:pt x="8" y="0"/>
                  </a:lnTo>
                  <a:lnTo>
                    <a:pt x="4" y="4"/>
                  </a:lnTo>
                  <a:lnTo>
                    <a:pt x="4" y="3"/>
                  </a:lnTo>
                  <a:lnTo>
                    <a:pt x="2" y="2"/>
                  </a:lnTo>
                  <a:lnTo>
                    <a:pt x="0" y="3"/>
                  </a:lnTo>
                  <a:lnTo>
                    <a:pt x="0" y="5"/>
                  </a:lnTo>
                  <a:lnTo>
                    <a:pt x="4" y="10"/>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0" name="Freeform 1053"/>
            <p:cNvSpPr>
              <a:spLocks/>
            </p:cNvSpPr>
            <p:nvPr/>
          </p:nvSpPr>
          <p:spPr bwMode="auto">
            <a:xfrm>
              <a:off x="6176091" y="4140702"/>
              <a:ext cx="20959" cy="9299"/>
            </a:xfrm>
            <a:custGeom>
              <a:avLst/>
              <a:gdLst>
                <a:gd name="T0" fmla="*/ 0 w 23"/>
                <a:gd name="T1" fmla="*/ 6 h 8"/>
                <a:gd name="T2" fmla="*/ 4 w 23"/>
                <a:gd name="T3" fmla="*/ 8 h 8"/>
                <a:gd name="T4" fmla="*/ 4 w 23"/>
                <a:gd name="T5" fmla="*/ 8 h 8"/>
                <a:gd name="T6" fmla="*/ 6 w 23"/>
                <a:gd name="T7" fmla="*/ 7 h 8"/>
                <a:gd name="T8" fmla="*/ 11 w 23"/>
                <a:gd name="T9" fmla="*/ 7 h 8"/>
                <a:gd name="T10" fmla="*/ 13 w 23"/>
                <a:gd name="T11" fmla="*/ 6 h 8"/>
                <a:gd name="T12" fmla="*/ 15 w 23"/>
                <a:gd name="T13" fmla="*/ 7 h 8"/>
                <a:gd name="T14" fmla="*/ 17 w 23"/>
                <a:gd name="T15" fmla="*/ 7 h 8"/>
                <a:gd name="T16" fmla="*/ 19 w 23"/>
                <a:gd name="T17" fmla="*/ 4 h 8"/>
                <a:gd name="T18" fmla="*/ 19 w 23"/>
                <a:gd name="T19" fmla="*/ 6 h 8"/>
                <a:gd name="T20" fmla="*/ 21 w 23"/>
                <a:gd name="T21" fmla="*/ 5 h 8"/>
                <a:gd name="T22" fmla="*/ 23 w 23"/>
                <a:gd name="T23" fmla="*/ 0 h 8"/>
                <a:gd name="T24" fmla="*/ 23 w 23"/>
                <a:gd name="T25" fmla="*/ 0 h 8"/>
                <a:gd name="T26" fmla="*/ 15 w 23"/>
                <a:gd name="T27" fmla="*/ 2 h 8"/>
                <a:gd name="T28" fmla="*/ 13 w 23"/>
                <a:gd name="T29" fmla="*/ 0 h 8"/>
                <a:gd name="T30" fmla="*/ 13 w 23"/>
                <a:gd name="T31" fmla="*/ 0 h 8"/>
                <a:gd name="T32" fmla="*/ 11 w 23"/>
                <a:gd name="T33" fmla="*/ 0 h 8"/>
                <a:gd name="T34" fmla="*/ 6 w 23"/>
                <a:gd name="T35" fmla="*/ 0 h 8"/>
                <a:gd name="T36" fmla="*/ 4 w 23"/>
                <a:gd name="T37" fmla="*/ 0 h 8"/>
                <a:gd name="T38" fmla="*/ 6 w 23"/>
                <a:gd name="T39" fmla="*/ 3 h 8"/>
                <a:gd name="T40" fmla="*/ 4 w 23"/>
                <a:gd name="T41" fmla="*/ 3 h 8"/>
                <a:gd name="T42" fmla="*/ 2 w 23"/>
                <a:gd name="T43" fmla="*/ 4 h 8"/>
                <a:gd name="T44" fmla="*/ 4 w 23"/>
                <a:gd name="T45" fmla="*/ 5 h 8"/>
                <a:gd name="T46" fmla="*/ 2 w 23"/>
                <a:gd name="T47" fmla="*/ 6 h 8"/>
                <a:gd name="T48" fmla="*/ 0 w 23"/>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8"/>
                <a:gd name="T77" fmla="*/ 23 w 23"/>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8">
                  <a:moveTo>
                    <a:pt x="0" y="6"/>
                  </a:moveTo>
                  <a:lnTo>
                    <a:pt x="4" y="8"/>
                  </a:lnTo>
                  <a:lnTo>
                    <a:pt x="6" y="7"/>
                  </a:lnTo>
                  <a:lnTo>
                    <a:pt x="11" y="7"/>
                  </a:lnTo>
                  <a:lnTo>
                    <a:pt x="13" y="6"/>
                  </a:lnTo>
                  <a:lnTo>
                    <a:pt x="15" y="7"/>
                  </a:lnTo>
                  <a:lnTo>
                    <a:pt x="17" y="7"/>
                  </a:lnTo>
                  <a:lnTo>
                    <a:pt x="19" y="4"/>
                  </a:lnTo>
                  <a:lnTo>
                    <a:pt x="19" y="6"/>
                  </a:lnTo>
                  <a:lnTo>
                    <a:pt x="21" y="5"/>
                  </a:lnTo>
                  <a:lnTo>
                    <a:pt x="23" y="0"/>
                  </a:lnTo>
                  <a:lnTo>
                    <a:pt x="15" y="2"/>
                  </a:lnTo>
                  <a:lnTo>
                    <a:pt x="13" y="0"/>
                  </a:lnTo>
                  <a:lnTo>
                    <a:pt x="11" y="0"/>
                  </a:lnTo>
                  <a:lnTo>
                    <a:pt x="6" y="0"/>
                  </a:lnTo>
                  <a:lnTo>
                    <a:pt x="4" y="0"/>
                  </a:lnTo>
                  <a:lnTo>
                    <a:pt x="6" y="3"/>
                  </a:lnTo>
                  <a:lnTo>
                    <a:pt x="4" y="3"/>
                  </a:lnTo>
                  <a:lnTo>
                    <a:pt x="2" y="4"/>
                  </a:lnTo>
                  <a:lnTo>
                    <a:pt x="4" y="5"/>
                  </a:lnTo>
                  <a:lnTo>
                    <a:pt x="2" y="6"/>
                  </a:lnTo>
                  <a:lnTo>
                    <a:pt x="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1" name="Freeform 1054"/>
            <p:cNvSpPr>
              <a:spLocks/>
            </p:cNvSpPr>
            <p:nvPr/>
          </p:nvSpPr>
          <p:spPr bwMode="auto">
            <a:xfrm>
              <a:off x="5804295" y="4073281"/>
              <a:ext cx="24604" cy="16274"/>
            </a:xfrm>
            <a:custGeom>
              <a:avLst/>
              <a:gdLst>
                <a:gd name="T0" fmla="*/ 4 w 27"/>
                <a:gd name="T1" fmla="*/ 7 h 14"/>
                <a:gd name="T2" fmla="*/ 2 w 27"/>
                <a:gd name="T3" fmla="*/ 6 h 14"/>
                <a:gd name="T4" fmla="*/ 0 w 27"/>
                <a:gd name="T5" fmla="*/ 6 h 14"/>
                <a:gd name="T6" fmla="*/ 0 w 27"/>
                <a:gd name="T7" fmla="*/ 7 h 14"/>
                <a:gd name="T8" fmla="*/ 0 w 27"/>
                <a:gd name="T9" fmla="*/ 7 h 14"/>
                <a:gd name="T10" fmla="*/ 2 w 27"/>
                <a:gd name="T11" fmla="*/ 9 h 14"/>
                <a:gd name="T12" fmla="*/ 6 w 27"/>
                <a:gd name="T13" fmla="*/ 10 h 14"/>
                <a:gd name="T14" fmla="*/ 10 w 27"/>
                <a:gd name="T15" fmla="*/ 13 h 14"/>
                <a:gd name="T16" fmla="*/ 12 w 27"/>
                <a:gd name="T17" fmla="*/ 13 h 14"/>
                <a:gd name="T18" fmla="*/ 19 w 27"/>
                <a:gd name="T19" fmla="*/ 14 h 14"/>
                <a:gd name="T20" fmla="*/ 25 w 27"/>
                <a:gd name="T21" fmla="*/ 10 h 14"/>
                <a:gd name="T22" fmla="*/ 27 w 27"/>
                <a:gd name="T23" fmla="*/ 4 h 14"/>
                <a:gd name="T24" fmla="*/ 27 w 27"/>
                <a:gd name="T25" fmla="*/ 2 h 14"/>
                <a:gd name="T26" fmla="*/ 25 w 27"/>
                <a:gd name="T27" fmla="*/ 2 h 14"/>
                <a:gd name="T28" fmla="*/ 23 w 27"/>
                <a:gd name="T29" fmla="*/ 1 h 14"/>
                <a:gd name="T30" fmla="*/ 19 w 27"/>
                <a:gd name="T31" fmla="*/ 1 h 14"/>
                <a:gd name="T32" fmla="*/ 8 w 27"/>
                <a:gd name="T33" fmla="*/ 0 h 14"/>
                <a:gd name="T34" fmla="*/ 6 w 27"/>
                <a:gd name="T35" fmla="*/ 1 h 14"/>
                <a:gd name="T36" fmla="*/ 8 w 27"/>
                <a:gd name="T37" fmla="*/ 5 h 14"/>
                <a:gd name="T38" fmla="*/ 6 w 27"/>
                <a:gd name="T39" fmla="*/ 6 h 14"/>
                <a:gd name="T40" fmla="*/ 4 w 27"/>
                <a:gd name="T41" fmla="*/ 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4"/>
                <a:gd name="T65" fmla="*/ 27 w 27"/>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4">
                  <a:moveTo>
                    <a:pt x="4" y="7"/>
                  </a:moveTo>
                  <a:lnTo>
                    <a:pt x="2" y="6"/>
                  </a:lnTo>
                  <a:lnTo>
                    <a:pt x="0" y="6"/>
                  </a:lnTo>
                  <a:lnTo>
                    <a:pt x="0" y="7"/>
                  </a:lnTo>
                  <a:lnTo>
                    <a:pt x="2" y="9"/>
                  </a:lnTo>
                  <a:lnTo>
                    <a:pt x="6" y="10"/>
                  </a:lnTo>
                  <a:lnTo>
                    <a:pt x="10" y="13"/>
                  </a:lnTo>
                  <a:lnTo>
                    <a:pt x="12" y="13"/>
                  </a:lnTo>
                  <a:lnTo>
                    <a:pt x="19" y="14"/>
                  </a:lnTo>
                  <a:lnTo>
                    <a:pt x="25" y="10"/>
                  </a:lnTo>
                  <a:lnTo>
                    <a:pt x="27" y="4"/>
                  </a:lnTo>
                  <a:lnTo>
                    <a:pt x="27" y="2"/>
                  </a:lnTo>
                  <a:lnTo>
                    <a:pt x="25" y="2"/>
                  </a:lnTo>
                  <a:lnTo>
                    <a:pt x="23" y="1"/>
                  </a:lnTo>
                  <a:lnTo>
                    <a:pt x="19" y="1"/>
                  </a:lnTo>
                  <a:lnTo>
                    <a:pt x="8" y="0"/>
                  </a:lnTo>
                  <a:lnTo>
                    <a:pt x="6" y="1"/>
                  </a:lnTo>
                  <a:lnTo>
                    <a:pt x="8" y="5"/>
                  </a:lnTo>
                  <a:lnTo>
                    <a:pt x="6" y="6"/>
                  </a:lnTo>
                  <a:lnTo>
                    <a:pt x="4"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2" name="Freeform 1055"/>
            <p:cNvSpPr>
              <a:spLocks/>
            </p:cNvSpPr>
            <p:nvPr/>
          </p:nvSpPr>
          <p:spPr bwMode="auto">
            <a:xfrm>
              <a:off x="2706901" y="4112804"/>
              <a:ext cx="245131" cy="139491"/>
            </a:xfrm>
            <a:custGeom>
              <a:avLst/>
              <a:gdLst>
                <a:gd name="T0" fmla="*/ 259 w 269"/>
                <a:gd name="T1" fmla="*/ 81 h 120"/>
                <a:gd name="T2" fmla="*/ 238 w 269"/>
                <a:gd name="T3" fmla="*/ 70 h 120"/>
                <a:gd name="T4" fmla="*/ 227 w 269"/>
                <a:gd name="T5" fmla="*/ 68 h 120"/>
                <a:gd name="T6" fmla="*/ 217 w 269"/>
                <a:gd name="T7" fmla="*/ 53 h 120"/>
                <a:gd name="T8" fmla="*/ 208 w 269"/>
                <a:gd name="T9" fmla="*/ 37 h 120"/>
                <a:gd name="T10" fmla="*/ 200 w 269"/>
                <a:gd name="T11" fmla="*/ 14 h 120"/>
                <a:gd name="T12" fmla="*/ 183 w 269"/>
                <a:gd name="T13" fmla="*/ 5 h 120"/>
                <a:gd name="T14" fmla="*/ 179 w 269"/>
                <a:gd name="T15" fmla="*/ 6 h 120"/>
                <a:gd name="T16" fmla="*/ 162 w 269"/>
                <a:gd name="T17" fmla="*/ 2 h 120"/>
                <a:gd name="T18" fmla="*/ 162 w 269"/>
                <a:gd name="T19" fmla="*/ 8 h 120"/>
                <a:gd name="T20" fmla="*/ 166 w 269"/>
                <a:gd name="T21" fmla="*/ 28 h 120"/>
                <a:gd name="T22" fmla="*/ 173 w 269"/>
                <a:gd name="T23" fmla="*/ 40 h 120"/>
                <a:gd name="T24" fmla="*/ 160 w 269"/>
                <a:gd name="T25" fmla="*/ 44 h 120"/>
                <a:gd name="T26" fmla="*/ 154 w 269"/>
                <a:gd name="T27" fmla="*/ 23 h 120"/>
                <a:gd name="T28" fmla="*/ 145 w 269"/>
                <a:gd name="T29" fmla="*/ 18 h 120"/>
                <a:gd name="T30" fmla="*/ 128 w 269"/>
                <a:gd name="T31" fmla="*/ 11 h 120"/>
                <a:gd name="T32" fmla="*/ 130 w 269"/>
                <a:gd name="T33" fmla="*/ 19 h 120"/>
                <a:gd name="T34" fmla="*/ 130 w 269"/>
                <a:gd name="T35" fmla="*/ 22 h 120"/>
                <a:gd name="T36" fmla="*/ 120 w 269"/>
                <a:gd name="T37" fmla="*/ 24 h 120"/>
                <a:gd name="T38" fmla="*/ 112 w 269"/>
                <a:gd name="T39" fmla="*/ 27 h 120"/>
                <a:gd name="T40" fmla="*/ 109 w 269"/>
                <a:gd name="T41" fmla="*/ 16 h 120"/>
                <a:gd name="T42" fmla="*/ 84 w 269"/>
                <a:gd name="T43" fmla="*/ 12 h 120"/>
                <a:gd name="T44" fmla="*/ 74 w 269"/>
                <a:gd name="T45" fmla="*/ 19 h 120"/>
                <a:gd name="T46" fmla="*/ 69 w 269"/>
                <a:gd name="T47" fmla="*/ 18 h 120"/>
                <a:gd name="T48" fmla="*/ 69 w 269"/>
                <a:gd name="T49" fmla="*/ 3 h 120"/>
                <a:gd name="T50" fmla="*/ 10 w 269"/>
                <a:gd name="T51" fmla="*/ 23 h 120"/>
                <a:gd name="T52" fmla="*/ 15 w 269"/>
                <a:gd name="T53" fmla="*/ 31 h 120"/>
                <a:gd name="T54" fmla="*/ 10 w 269"/>
                <a:gd name="T55" fmla="*/ 47 h 120"/>
                <a:gd name="T56" fmla="*/ 13 w 269"/>
                <a:gd name="T57" fmla="*/ 52 h 120"/>
                <a:gd name="T58" fmla="*/ 21 w 269"/>
                <a:gd name="T59" fmla="*/ 52 h 120"/>
                <a:gd name="T60" fmla="*/ 34 w 269"/>
                <a:gd name="T61" fmla="*/ 52 h 120"/>
                <a:gd name="T62" fmla="*/ 48 w 269"/>
                <a:gd name="T63" fmla="*/ 53 h 120"/>
                <a:gd name="T64" fmla="*/ 13 w 269"/>
                <a:gd name="T65" fmla="*/ 62 h 120"/>
                <a:gd name="T66" fmla="*/ 32 w 269"/>
                <a:gd name="T67" fmla="*/ 72 h 120"/>
                <a:gd name="T68" fmla="*/ 78 w 269"/>
                <a:gd name="T69" fmla="*/ 71 h 120"/>
                <a:gd name="T70" fmla="*/ 99 w 269"/>
                <a:gd name="T71" fmla="*/ 75 h 120"/>
                <a:gd name="T72" fmla="*/ 99 w 269"/>
                <a:gd name="T73" fmla="*/ 79 h 120"/>
                <a:gd name="T74" fmla="*/ 34 w 269"/>
                <a:gd name="T75" fmla="*/ 97 h 120"/>
                <a:gd name="T76" fmla="*/ 63 w 269"/>
                <a:gd name="T77" fmla="*/ 103 h 120"/>
                <a:gd name="T78" fmla="*/ 82 w 269"/>
                <a:gd name="T79" fmla="*/ 108 h 120"/>
                <a:gd name="T80" fmla="*/ 86 w 269"/>
                <a:gd name="T81" fmla="*/ 120 h 120"/>
                <a:gd name="T82" fmla="*/ 118 w 269"/>
                <a:gd name="T83" fmla="*/ 118 h 120"/>
                <a:gd name="T84" fmla="*/ 141 w 269"/>
                <a:gd name="T85" fmla="*/ 117 h 120"/>
                <a:gd name="T86" fmla="*/ 179 w 269"/>
                <a:gd name="T87" fmla="*/ 103 h 120"/>
                <a:gd name="T88" fmla="*/ 187 w 269"/>
                <a:gd name="T89" fmla="*/ 104 h 120"/>
                <a:gd name="T90" fmla="*/ 208 w 269"/>
                <a:gd name="T91" fmla="*/ 107 h 120"/>
                <a:gd name="T92" fmla="*/ 225 w 269"/>
                <a:gd name="T93" fmla="*/ 112 h 120"/>
                <a:gd name="T94" fmla="*/ 242 w 269"/>
                <a:gd name="T95" fmla="*/ 111 h 120"/>
                <a:gd name="T96" fmla="*/ 257 w 269"/>
                <a:gd name="T97" fmla="*/ 108 h 120"/>
                <a:gd name="T98" fmla="*/ 253 w 269"/>
                <a:gd name="T99" fmla="*/ 103 h 120"/>
                <a:gd name="T100" fmla="*/ 253 w 269"/>
                <a:gd name="T101" fmla="*/ 101 h 120"/>
                <a:gd name="T102" fmla="*/ 240 w 269"/>
                <a:gd name="T103" fmla="*/ 101 h 120"/>
                <a:gd name="T104" fmla="*/ 242 w 269"/>
                <a:gd name="T105" fmla="*/ 97 h 120"/>
                <a:gd name="T106" fmla="*/ 248 w 269"/>
                <a:gd name="T107" fmla="*/ 89 h 120"/>
                <a:gd name="T108" fmla="*/ 255 w 269"/>
                <a:gd name="T109" fmla="*/ 93 h 120"/>
                <a:gd name="T110" fmla="*/ 265 w 269"/>
                <a:gd name="T111" fmla="*/ 94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9"/>
                <a:gd name="T169" fmla="*/ 0 h 120"/>
                <a:gd name="T170" fmla="*/ 269 w 269"/>
                <a:gd name="T171" fmla="*/ 120 h 1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9" h="120">
                  <a:moveTo>
                    <a:pt x="267" y="83"/>
                  </a:moveTo>
                  <a:lnTo>
                    <a:pt x="267" y="83"/>
                  </a:lnTo>
                  <a:lnTo>
                    <a:pt x="265" y="83"/>
                  </a:lnTo>
                  <a:lnTo>
                    <a:pt x="263" y="83"/>
                  </a:lnTo>
                  <a:lnTo>
                    <a:pt x="259" y="83"/>
                  </a:lnTo>
                  <a:lnTo>
                    <a:pt x="259" y="81"/>
                  </a:lnTo>
                  <a:lnTo>
                    <a:pt x="261" y="80"/>
                  </a:lnTo>
                  <a:lnTo>
                    <a:pt x="259" y="79"/>
                  </a:lnTo>
                  <a:lnTo>
                    <a:pt x="255" y="79"/>
                  </a:lnTo>
                  <a:lnTo>
                    <a:pt x="242" y="73"/>
                  </a:lnTo>
                  <a:lnTo>
                    <a:pt x="244" y="72"/>
                  </a:lnTo>
                  <a:lnTo>
                    <a:pt x="242" y="71"/>
                  </a:lnTo>
                  <a:lnTo>
                    <a:pt x="238" y="70"/>
                  </a:lnTo>
                  <a:lnTo>
                    <a:pt x="238" y="71"/>
                  </a:lnTo>
                  <a:lnTo>
                    <a:pt x="238" y="72"/>
                  </a:lnTo>
                  <a:lnTo>
                    <a:pt x="236" y="72"/>
                  </a:lnTo>
                  <a:lnTo>
                    <a:pt x="236" y="71"/>
                  </a:lnTo>
                  <a:lnTo>
                    <a:pt x="232" y="71"/>
                  </a:lnTo>
                  <a:lnTo>
                    <a:pt x="229" y="71"/>
                  </a:lnTo>
                  <a:lnTo>
                    <a:pt x="227" y="68"/>
                  </a:lnTo>
                  <a:lnTo>
                    <a:pt x="223" y="68"/>
                  </a:lnTo>
                  <a:lnTo>
                    <a:pt x="219" y="62"/>
                  </a:lnTo>
                  <a:lnTo>
                    <a:pt x="215" y="61"/>
                  </a:lnTo>
                  <a:lnTo>
                    <a:pt x="215" y="59"/>
                  </a:lnTo>
                  <a:lnTo>
                    <a:pt x="215" y="58"/>
                  </a:lnTo>
                  <a:lnTo>
                    <a:pt x="215" y="53"/>
                  </a:lnTo>
                  <a:lnTo>
                    <a:pt x="217" y="53"/>
                  </a:lnTo>
                  <a:lnTo>
                    <a:pt x="217" y="50"/>
                  </a:lnTo>
                  <a:lnTo>
                    <a:pt x="217" y="48"/>
                  </a:lnTo>
                  <a:lnTo>
                    <a:pt x="215" y="46"/>
                  </a:lnTo>
                  <a:lnTo>
                    <a:pt x="208" y="40"/>
                  </a:lnTo>
                  <a:lnTo>
                    <a:pt x="208" y="37"/>
                  </a:lnTo>
                  <a:lnTo>
                    <a:pt x="206" y="37"/>
                  </a:lnTo>
                  <a:lnTo>
                    <a:pt x="202" y="19"/>
                  </a:lnTo>
                  <a:lnTo>
                    <a:pt x="200" y="19"/>
                  </a:lnTo>
                  <a:lnTo>
                    <a:pt x="202" y="16"/>
                  </a:lnTo>
                  <a:lnTo>
                    <a:pt x="200" y="15"/>
                  </a:lnTo>
                  <a:lnTo>
                    <a:pt x="200" y="14"/>
                  </a:lnTo>
                  <a:lnTo>
                    <a:pt x="198" y="13"/>
                  </a:lnTo>
                  <a:lnTo>
                    <a:pt x="194" y="12"/>
                  </a:lnTo>
                  <a:lnTo>
                    <a:pt x="194" y="11"/>
                  </a:lnTo>
                  <a:lnTo>
                    <a:pt x="187" y="8"/>
                  </a:lnTo>
                  <a:lnTo>
                    <a:pt x="187" y="7"/>
                  </a:lnTo>
                  <a:lnTo>
                    <a:pt x="185" y="5"/>
                  </a:lnTo>
                  <a:lnTo>
                    <a:pt x="183" y="5"/>
                  </a:lnTo>
                  <a:lnTo>
                    <a:pt x="183" y="4"/>
                  </a:lnTo>
                  <a:lnTo>
                    <a:pt x="179" y="3"/>
                  </a:lnTo>
                  <a:lnTo>
                    <a:pt x="179" y="5"/>
                  </a:lnTo>
                  <a:lnTo>
                    <a:pt x="181" y="5"/>
                  </a:lnTo>
                  <a:lnTo>
                    <a:pt x="181" y="6"/>
                  </a:lnTo>
                  <a:lnTo>
                    <a:pt x="179" y="6"/>
                  </a:lnTo>
                  <a:lnTo>
                    <a:pt x="175" y="6"/>
                  </a:lnTo>
                  <a:lnTo>
                    <a:pt x="170" y="3"/>
                  </a:lnTo>
                  <a:lnTo>
                    <a:pt x="164" y="2"/>
                  </a:lnTo>
                  <a:lnTo>
                    <a:pt x="162" y="2"/>
                  </a:lnTo>
                  <a:lnTo>
                    <a:pt x="162" y="4"/>
                  </a:lnTo>
                  <a:lnTo>
                    <a:pt x="164" y="5"/>
                  </a:lnTo>
                  <a:lnTo>
                    <a:pt x="164" y="6"/>
                  </a:lnTo>
                  <a:lnTo>
                    <a:pt x="162" y="6"/>
                  </a:lnTo>
                  <a:lnTo>
                    <a:pt x="160" y="6"/>
                  </a:lnTo>
                  <a:lnTo>
                    <a:pt x="160" y="8"/>
                  </a:lnTo>
                  <a:lnTo>
                    <a:pt x="162" y="8"/>
                  </a:lnTo>
                  <a:lnTo>
                    <a:pt x="162" y="10"/>
                  </a:lnTo>
                  <a:lnTo>
                    <a:pt x="160" y="10"/>
                  </a:lnTo>
                  <a:lnTo>
                    <a:pt x="162" y="11"/>
                  </a:lnTo>
                  <a:lnTo>
                    <a:pt x="166" y="24"/>
                  </a:lnTo>
                  <a:lnTo>
                    <a:pt x="166" y="26"/>
                  </a:lnTo>
                  <a:lnTo>
                    <a:pt x="166" y="27"/>
                  </a:lnTo>
                  <a:lnTo>
                    <a:pt x="166" y="28"/>
                  </a:lnTo>
                  <a:lnTo>
                    <a:pt x="166" y="34"/>
                  </a:lnTo>
                  <a:lnTo>
                    <a:pt x="168" y="34"/>
                  </a:lnTo>
                  <a:lnTo>
                    <a:pt x="168" y="36"/>
                  </a:lnTo>
                  <a:lnTo>
                    <a:pt x="168" y="37"/>
                  </a:lnTo>
                  <a:lnTo>
                    <a:pt x="173" y="39"/>
                  </a:lnTo>
                  <a:lnTo>
                    <a:pt x="173" y="40"/>
                  </a:lnTo>
                  <a:lnTo>
                    <a:pt x="170" y="42"/>
                  </a:lnTo>
                  <a:lnTo>
                    <a:pt x="170" y="43"/>
                  </a:lnTo>
                  <a:lnTo>
                    <a:pt x="168" y="44"/>
                  </a:lnTo>
                  <a:lnTo>
                    <a:pt x="164" y="45"/>
                  </a:lnTo>
                  <a:lnTo>
                    <a:pt x="164" y="46"/>
                  </a:lnTo>
                  <a:lnTo>
                    <a:pt x="162" y="46"/>
                  </a:lnTo>
                  <a:lnTo>
                    <a:pt x="160" y="44"/>
                  </a:lnTo>
                  <a:lnTo>
                    <a:pt x="158" y="44"/>
                  </a:lnTo>
                  <a:lnTo>
                    <a:pt x="158" y="40"/>
                  </a:lnTo>
                  <a:lnTo>
                    <a:pt x="160" y="38"/>
                  </a:lnTo>
                  <a:lnTo>
                    <a:pt x="156" y="37"/>
                  </a:lnTo>
                  <a:lnTo>
                    <a:pt x="156" y="32"/>
                  </a:lnTo>
                  <a:lnTo>
                    <a:pt x="154" y="30"/>
                  </a:lnTo>
                  <a:lnTo>
                    <a:pt x="154" y="23"/>
                  </a:lnTo>
                  <a:lnTo>
                    <a:pt x="152" y="21"/>
                  </a:lnTo>
                  <a:lnTo>
                    <a:pt x="149" y="21"/>
                  </a:lnTo>
                  <a:lnTo>
                    <a:pt x="149" y="20"/>
                  </a:lnTo>
                  <a:lnTo>
                    <a:pt x="147" y="19"/>
                  </a:lnTo>
                  <a:lnTo>
                    <a:pt x="147" y="18"/>
                  </a:lnTo>
                  <a:lnTo>
                    <a:pt x="145" y="18"/>
                  </a:lnTo>
                  <a:lnTo>
                    <a:pt x="143" y="18"/>
                  </a:lnTo>
                  <a:lnTo>
                    <a:pt x="141" y="16"/>
                  </a:lnTo>
                  <a:lnTo>
                    <a:pt x="141" y="14"/>
                  </a:lnTo>
                  <a:lnTo>
                    <a:pt x="141" y="13"/>
                  </a:lnTo>
                  <a:lnTo>
                    <a:pt x="137" y="14"/>
                  </a:lnTo>
                  <a:lnTo>
                    <a:pt x="137" y="12"/>
                  </a:lnTo>
                  <a:lnTo>
                    <a:pt x="128" y="11"/>
                  </a:lnTo>
                  <a:lnTo>
                    <a:pt x="126" y="11"/>
                  </a:lnTo>
                  <a:lnTo>
                    <a:pt x="126" y="12"/>
                  </a:lnTo>
                  <a:lnTo>
                    <a:pt x="130" y="15"/>
                  </a:lnTo>
                  <a:lnTo>
                    <a:pt x="133" y="16"/>
                  </a:lnTo>
                  <a:lnTo>
                    <a:pt x="135" y="19"/>
                  </a:lnTo>
                  <a:lnTo>
                    <a:pt x="135" y="20"/>
                  </a:lnTo>
                  <a:lnTo>
                    <a:pt x="130" y="19"/>
                  </a:lnTo>
                  <a:lnTo>
                    <a:pt x="130" y="20"/>
                  </a:lnTo>
                  <a:lnTo>
                    <a:pt x="135" y="21"/>
                  </a:lnTo>
                  <a:lnTo>
                    <a:pt x="135" y="22"/>
                  </a:lnTo>
                  <a:lnTo>
                    <a:pt x="133" y="23"/>
                  </a:lnTo>
                  <a:lnTo>
                    <a:pt x="130" y="22"/>
                  </a:lnTo>
                  <a:lnTo>
                    <a:pt x="133" y="24"/>
                  </a:lnTo>
                  <a:lnTo>
                    <a:pt x="130" y="24"/>
                  </a:lnTo>
                  <a:lnTo>
                    <a:pt x="128" y="22"/>
                  </a:lnTo>
                  <a:lnTo>
                    <a:pt x="126" y="23"/>
                  </a:lnTo>
                  <a:lnTo>
                    <a:pt x="122" y="22"/>
                  </a:lnTo>
                  <a:lnTo>
                    <a:pt x="120" y="24"/>
                  </a:lnTo>
                  <a:lnTo>
                    <a:pt x="118" y="24"/>
                  </a:lnTo>
                  <a:lnTo>
                    <a:pt x="118" y="28"/>
                  </a:lnTo>
                  <a:lnTo>
                    <a:pt x="116" y="29"/>
                  </a:lnTo>
                  <a:lnTo>
                    <a:pt x="114" y="28"/>
                  </a:lnTo>
                  <a:lnTo>
                    <a:pt x="116" y="27"/>
                  </a:lnTo>
                  <a:lnTo>
                    <a:pt x="116" y="26"/>
                  </a:lnTo>
                  <a:lnTo>
                    <a:pt x="112" y="27"/>
                  </a:lnTo>
                  <a:lnTo>
                    <a:pt x="109" y="28"/>
                  </a:lnTo>
                  <a:lnTo>
                    <a:pt x="105" y="29"/>
                  </a:lnTo>
                  <a:lnTo>
                    <a:pt x="116" y="22"/>
                  </a:lnTo>
                  <a:lnTo>
                    <a:pt x="114" y="20"/>
                  </a:lnTo>
                  <a:lnTo>
                    <a:pt x="112" y="18"/>
                  </a:lnTo>
                  <a:lnTo>
                    <a:pt x="109" y="16"/>
                  </a:lnTo>
                  <a:lnTo>
                    <a:pt x="107" y="15"/>
                  </a:lnTo>
                  <a:lnTo>
                    <a:pt x="105" y="14"/>
                  </a:lnTo>
                  <a:lnTo>
                    <a:pt x="97" y="13"/>
                  </a:lnTo>
                  <a:lnTo>
                    <a:pt x="88" y="10"/>
                  </a:lnTo>
                  <a:lnTo>
                    <a:pt x="84" y="11"/>
                  </a:lnTo>
                  <a:lnTo>
                    <a:pt x="84" y="12"/>
                  </a:lnTo>
                  <a:lnTo>
                    <a:pt x="82" y="13"/>
                  </a:lnTo>
                  <a:lnTo>
                    <a:pt x="80" y="15"/>
                  </a:lnTo>
                  <a:lnTo>
                    <a:pt x="80" y="16"/>
                  </a:lnTo>
                  <a:lnTo>
                    <a:pt x="82" y="18"/>
                  </a:lnTo>
                  <a:lnTo>
                    <a:pt x="80" y="20"/>
                  </a:lnTo>
                  <a:lnTo>
                    <a:pt x="76" y="21"/>
                  </a:lnTo>
                  <a:lnTo>
                    <a:pt x="74" y="19"/>
                  </a:lnTo>
                  <a:lnTo>
                    <a:pt x="65" y="22"/>
                  </a:lnTo>
                  <a:lnTo>
                    <a:pt x="65" y="21"/>
                  </a:lnTo>
                  <a:lnTo>
                    <a:pt x="65" y="20"/>
                  </a:lnTo>
                  <a:lnTo>
                    <a:pt x="67" y="20"/>
                  </a:lnTo>
                  <a:lnTo>
                    <a:pt x="69" y="19"/>
                  </a:lnTo>
                  <a:lnTo>
                    <a:pt x="69" y="18"/>
                  </a:lnTo>
                  <a:lnTo>
                    <a:pt x="69" y="15"/>
                  </a:lnTo>
                  <a:lnTo>
                    <a:pt x="74" y="14"/>
                  </a:lnTo>
                  <a:lnTo>
                    <a:pt x="74" y="5"/>
                  </a:lnTo>
                  <a:lnTo>
                    <a:pt x="72" y="4"/>
                  </a:lnTo>
                  <a:lnTo>
                    <a:pt x="72" y="3"/>
                  </a:lnTo>
                  <a:lnTo>
                    <a:pt x="69" y="3"/>
                  </a:lnTo>
                  <a:lnTo>
                    <a:pt x="67" y="2"/>
                  </a:lnTo>
                  <a:lnTo>
                    <a:pt x="65" y="0"/>
                  </a:lnTo>
                  <a:lnTo>
                    <a:pt x="44" y="7"/>
                  </a:lnTo>
                  <a:lnTo>
                    <a:pt x="40" y="7"/>
                  </a:lnTo>
                  <a:lnTo>
                    <a:pt x="38" y="10"/>
                  </a:lnTo>
                  <a:lnTo>
                    <a:pt x="36" y="10"/>
                  </a:lnTo>
                  <a:lnTo>
                    <a:pt x="10" y="23"/>
                  </a:lnTo>
                  <a:lnTo>
                    <a:pt x="8" y="26"/>
                  </a:lnTo>
                  <a:lnTo>
                    <a:pt x="8" y="28"/>
                  </a:lnTo>
                  <a:lnTo>
                    <a:pt x="10" y="29"/>
                  </a:lnTo>
                  <a:lnTo>
                    <a:pt x="13" y="29"/>
                  </a:lnTo>
                  <a:lnTo>
                    <a:pt x="15" y="29"/>
                  </a:lnTo>
                  <a:lnTo>
                    <a:pt x="15" y="30"/>
                  </a:lnTo>
                  <a:lnTo>
                    <a:pt x="15" y="31"/>
                  </a:lnTo>
                  <a:lnTo>
                    <a:pt x="8" y="32"/>
                  </a:lnTo>
                  <a:lnTo>
                    <a:pt x="2" y="38"/>
                  </a:lnTo>
                  <a:lnTo>
                    <a:pt x="0" y="40"/>
                  </a:lnTo>
                  <a:lnTo>
                    <a:pt x="2" y="47"/>
                  </a:lnTo>
                  <a:lnTo>
                    <a:pt x="8" y="46"/>
                  </a:lnTo>
                  <a:lnTo>
                    <a:pt x="10" y="47"/>
                  </a:lnTo>
                  <a:lnTo>
                    <a:pt x="10" y="48"/>
                  </a:lnTo>
                  <a:lnTo>
                    <a:pt x="15" y="47"/>
                  </a:lnTo>
                  <a:lnTo>
                    <a:pt x="19" y="46"/>
                  </a:lnTo>
                  <a:lnTo>
                    <a:pt x="19" y="50"/>
                  </a:lnTo>
                  <a:lnTo>
                    <a:pt x="15" y="50"/>
                  </a:lnTo>
                  <a:lnTo>
                    <a:pt x="13" y="51"/>
                  </a:lnTo>
                  <a:lnTo>
                    <a:pt x="13" y="52"/>
                  </a:lnTo>
                  <a:lnTo>
                    <a:pt x="13" y="53"/>
                  </a:lnTo>
                  <a:lnTo>
                    <a:pt x="15" y="53"/>
                  </a:lnTo>
                  <a:lnTo>
                    <a:pt x="17" y="53"/>
                  </a:lnTo>
                  <a:lnTo>
                    <a:pt x="19" y="53"/>
                  </a:lnTo>
                  <a:lnTo>
                    <a:pt x="23" y="53"/>
                  </a:lnTo>
                  <a:lnTo>
                    <a:pt x="23" y="52"/>
                  </a:lnTo>
                  <a:lnTo>
                    <a:pt x="21" y="52"/>
                  </a:lnTo>
                  <a:lnTo>
                    <a:pt x="23" y="51"/>
                  </a:lnTo>
                  <a:lnTo>
                    <a:pt x="25" y="51"/>
                  </a:lnTo>
                  <a:lnTo>
                    <a:pt x="25" y="52"/>
                  </a:lnTo>
                  <a:lnTo>
                    <a:pt x="27" y="52"/>
                  </a:lnTo>
                  <a:lnTo>
                    <a:pt x="29" y="52"/>
                  </a:lnTo>
                  <a:lnTo>
                    <a:pt x="34" y="52"/>
                  </a:lnTo>
                  <a:lnTo>
                    <a:pt x="36" y="51"/>
                  </a:lnTo>
                  <a:lnTo>
                    <a:pt x="53" y="50"/>
                  </a:lnTo>
                  <a:lnTo>
                    <a:pt x="50" y="51"/>
                  </a:lnTo>
                  <a:lnTo>
                    <a:pt x="46" y="51"/>
                  </a:lnTo>
                  <a:lnTo>
                    <a:pt x="44" y="52"/>
                  </a:lnTo>
                  <a:lnTo>
                    <a:pt x="48" y="53"/>
                  </a:lnTo>
                  <a:lnTo>
                    <a:pt x="50" y="53"/>
                  </a:lnTo>
                  <a:lnTo>
                    <a:pt x="48" y="54"/>
                  </a:lnTo>
                  <a:lnTo>
                    <a:pt x="44" y="54"/>
                  </a:lnTo>
                  <a:lnTo>
                    <a:pt x="44" y="53"/>
                  </a:lnTo>
                  <a:lnTo>
                    <a:pt x="17" y="59"/>
                  </a:lnTo>
                  <a:lnTo>
                    <a:pt x="13" y="62"/>
                  </a:lnTo>
                  <a:lnTo>
                    <a:pt x="13" y="64"/>
                  </a:lnTo>
                  <a:lnTo>
                    <a:pt x="19" y="69"/>
                  </a:lnTo>
                  <a:lnTo>
                    <a:pt x="23" y="70"/>
                  </a:lnTo>
                  <a:lnTo>
                    <a:pt x="23" y="71"/>
                  </a:lnTo>
                  <a:lnTo>
                    <a:pt x="27" y="71"/>
                  </a:lnTo>
                  <a:lnTo>
                    <a:pt x="32" y="72"/>
                  </a:lnTo>
                  <a:lnTo>
                    <a:pt x="42" y="71"/>
                  </a:lnTo>
                  <a:lnTo>
                    <a:pt x="44" y="72"/>
                  </a:lnTo>
                  <a:lnTo>
                    <a:pt x="46" y="73"/>
                  </a:lnTo>
                  <a:lnTo>
                    <a:pt x="50" y="73"/>
                  </a:lnTo>
                  <a:lnTo>
                    <a:pt x="53" y="73"/>
                  </a:lnTo>
                  <a:lnTo>
                    <a:pt x="76" y="70"/>
                  </a:lnTo>
                  <a:lnTo>
                    <a:pt x="78" y="71"/>
                  </a:lnTo>
                  <a:lnTo>
                    <a:pt x="80" y="71"/>
                  </a:lnTo>
                  <a:lnTo>
                    <a:pt x="84" y="71"/>
                  </a:lnTo>
                  <a:lnTo>
                    <a:pt x="86" y="72"/>
                  </a:lnTo>
                  <a:lnTo>
                    <a:pt x="90" y="73"/>
                  </a:lnTo>
                  <a:lnTo>
                    <a:pt x="93" y="73"/>
                  </a:lnTo>
                  <a:lnTo>
                    <a:pt x="95" y="75"/>
                  </a:lnTo>
                  <a:lnTo>
                    <a:pt x="99" y="75"/>
                  </a:lnTo>
                  <a:lnTo>
                    <a:pt x="101" y="76"/>
                  </a:lnTo>
                  <a:lnTo>
                    <a:pt x="103" y="77"/>
                  </a:lnTo>
                  <a:lnTo>
                    <a:pt x="103" y="78"/>
                  </a:lnTo>
                  <a:lnTo>
                    <a:pt x="101" y="78"/>
                  </a:lnTo>
                  <a:lnTo>
                    <a:pt x="99" y="77"/>
                  </a:lnTo>
                  <a:lnTo>
                    <a:pt x="99" y="78"/>
                  </a:lnTo>
                  <a:lnTo>
                    <a:pt x="99" y="79"/>
                  </a:lnTo>
                  <a:lnTo>
                    <a:pt x="97" y="80"/>
                  </a:lnTo>
                  <a:lnTo>
                    <a:pt x="72" y="78"/>
                  </a:lnTo>
                  <a:lnTo>
                    <a:pt x="25" y="86"/>
                  </a:lnTo>
                  <a:lnTo>
                    <a:pt x="29" y="92"/>
                  </a:lnTo>
                  <a:lnTo>
                    <a:pt x="32" y="93"/>
                  </a:lnTo>
                  <a:lnTo>
                    <a:pt x="32" y="96"/>
                  </a:lnTo>
                  <a:lnTo>
                    <a:pt x="34" y="97"/>
                  </a:lnTo>
                  <a:lnTo>
                    <a:pt x="38" y="97"/>
                  </a:lnTo>
                  <a:lnTo>
                    <a:pt x="38" y="99"/>
                  </a:lnTo>
                  <a:lnTo>
                    <a:pt x="46" y="103"/>
                  </a:lnTo>
                  <a:lnTo>
                    <a:pt x="53" y="103"/>
                  </a:lnTo>
                  <a:lnTo>
                    <a:pt x="55" y="104"/>
                  </a:lnTo>
                  <a:lnTo>
                    <a:pt x="61" y="104"/>
                  </a:lnTo>
                  <a:lnTo>
                    <a:pt x="63" y="103"/>
                  </a:lnTo>
                  <a:lnTo>
                    <a:pt x="69" y="103"/>
                  </a:lnTo>
                  <a:lnTo>
                    <a:pt x="76" y="103"/>
                  </a:lnTo>
                  <a:lnTo>
                    <a:pt x="76" y="104"/>
                  </a:lnTo>
                  <a:lnTo>
                    <a:pt x="78" y="105"/>
                  </a:lnTo>
                  <a:lnTo>
                    <a:pt x="78" y="107"/>
                  </a:lnTo>
                  <a:lnTo>
                    <a:pt x="82" y="108"/>
                  </a:lnTo>
                  <a:lnTo>
                    <a:pt x="80" y="110"/>
                  </a:lnTo>
                  <a:lnTo>
                    <a:pt x="80" y="111"/>
                  </a:lnTo>
                  <a:lnTo>
                    <a:pt x="84" y="117"/>
                  </a:lnTo>
                  <a:lnTo>
                    <a:pt x="90" y="119"/>
                  </a:lnTo>
                  <a:lnTo>
                    <a:pt x="86" y="120"/>
                  </a:lnTo>
                  <a:lnTo>
                    <a:pt x="105" y="120"/>
                  </a:lnTo>
                  <a:lnTo>
                    <a:pt x="116" y="119"/>
                  </a:lnTo>
                  <a:lnTo>
                    <a:pt x="114" y="119"/>
                  </a:lnTo>
                  <a:lnTo>
                    <a:pt x="116" y="118"/>
                  </a:lnTo>
                  <a:lnTo>
                    <a:pt x="118" y="118"/>
                  </a:lnTo>
                  <a:lnTo>
                    <a:pt x="122" y="117"/>
                  </a:lnTo>
                  <a:lnTo>
                    <a:pt x="124" y="118"/>
                  </a:lnTo>
                  <a:lnTo>
                    <a:pt x="126" y="117"/>
                  </a:lnTo>
                  <a:lnTo>
                    <a:pt x="130" y="118"/>
                  </a:lnTo>
                  <a:lnTo>
                    <a:pt x="135" y="117"/>
                  </a:lnTo>
                  <a:lnTo>
                    <a:pt x="135" y="118"/>
                  </a:lnTo>
                  <a:lnTo>
                    <a:pt x="141" y="117"/>
                  </a:lnTo>
                  <a:lnTo>
                    <a:pt x="154" y="113"/>
                  </a:lnTo>
                  <a:lnTo>
                    <a:pt x="156" y="111"/>
                  </a:lnTo>
                  <a:lnTo>
                    <a:pt x="154" y="110"/>
                  </a:lnTo>
                  <a:lnTo>
                    <a:pt x="173" y="109"/>
                  </a:lnTo>
                  <a:lnTo>
                    <a:pt x="177" y="105"/>
                  </a:lnTo>
                  <a:lnTo>
                    <a:pt x="179" y="104"/>
                  </a:lnTo>
                  <a:lnTo>
                    <a:pt x="179" y="103"/>
                  </a:lnTo>
                  <a:lnTo>
                    <a:pt x="179" y="101"/>
                  </a:lnTo>
                  <a:lnTo>
                    <a:pt x="181" y="100"/>
                  </a:lnTo>
                  <a:lnTo>
                    <a:pt x="183" y="97"/>
                  </a:lnTo>
                  <a:lnTo>
                    <a:pt x="187" y="99"/>
                  </a:lnTo>
                  <a:lnTo>
                    <a:pt x="189" y="102"/>
                  </a:lnTo>
                  <a:lnTo>
                    <a:pt x="187" y="103"/>
                  </a:lnTo>
                  <a:lnTo>
                    <a:pt x="187" y="104"/>
                  </a:lnTo>
                  <a:lnTo>
                    <a:pt x="194" y="105"/>
                  </a:lnTo>
                  <a:lnTo>
                    <a:pt x="196" y="105"/>
                  </a:lnTo>
                  <a:lnTo>
                    <a:pt x="200" y="105"/>
                  </a:lnTo>
                  <a:lnTo>
                    <a:pt x="200" y="107"/>
                  </a:lnTo>
                  <a:lnTo>
                    <a:pt x="204" y="107"/>
                  </a:lnTo>
                  <a:lnTo>
                    <a:pt x="206" y="107"/>
                  </a:lnTo>
                  <a:lnTo>
                    <a:pt x="208" y="107"/>
                  </a:lnTo>
                  <a:lnTo>
                    <a:pt x="204" y="110"/>
                  </a:lnTo>
                  <a:lnTo>
                    <a:pt x="215" y="111"/>
                  </a:lnTo>
                  <a:lnTo>
                    <a:pt x="217" y="110"/>
                  </a:lnTo>
                  <a:lnTo>
                    <a:pt x="219" y="110"/>
                  </a:lnTo>
                  <a:lnTo>
                    <a:pt x="219" y="111"/>
                  </a:lnTo>
                  <a:lnTo>
                    <a:pt x="225" y="112"/>
                  </a:lnTo>
                  <a:lnTo>
                    <a:pt x="225" y="113"/>
                  </a:lnTo>
                  <a:lnTo>
                    <a:pt x="234" y="115"/>
                  </a:lnTo>
                  <a:lnTo>
                    <a:pt x="236" y="113"/>
                  </a:lnTo>
                  <a:lnTo>
                    <a:pt x="238" y="115"/>
                  </a:lnTo>
                  <a:lnTo>
                    <a:pt x="240" y="113"/>
                  </a:lnTo>
                  <a:lnTo>
                    <a:pt x="242" y="111"/>
                  </a:lnTo>
                  <a:lnTo>
                    <a:pt x="242" y="112"/>
                  </a:lnTo>
                  <a:lnTo>
                    <a:pt x="246" y="112"/>
                  </a:lnTo>
                  <a:lnTo>
                    <a:pt x="246" y="111"/>
                  </a:lnTo>
                  <a:lnTo>
                    <a:pt x="253" y="110"/>
                  </a:lnTo>
                  <a:lnTo>
                    <a:pt x="255" y="110"/>
                  </a:lnTo>
                  <a:lnTo>
                    <a:pt x="255" y="109"/>
                  </a:lnTo>
                  <a:lnTo>
                    <a:pt x="257" y="108"/>
                  </a:lnTo>
                  <a:lnTo>
                    <a:pt x="257" y="107"/>
                  </a:lnTo>
                  <a:lnTo>
                    <a:pt x="257" y="108"/>
                  </a:lnTo>
                  <a:lnTo>
                    <a:pt x="259" y="108"/>
                  </a:lnTo>
                  <a:lnTo>
                    <a:pt x="259" y="105"/>
                  </a:lnTo>
                  <a:lnTo>
                    <a:pt x="259" y="104"/>
                  </a:lnTo>
                  <a:lnTo>
                    <a:pt x="255" y="104"/>
                  </a:lnTo>
                  <a:lnTo>
                    <a:pt x="253" y="103"/>
                  </a:lnTo>
                  <a:lnTo>
                    <a:pt x="253" y="105"/>
                  </a:lnTo>
                  <a:lnTo>
                    <a:pt x="251" y="104"/>
                  </a:lnTo>
                  <a:lnTo>
                    <a:pt x="248" y="103"/>
                  </a:lnTo>
                  <a:lnTo>
                    <a:pt x="251" y="102"/>
                  </a:lnTo>
                  <a:lnTo>
                    <a:pt x="253" y="101"/>
                  </a:lnTo>
                  <a:lnTo>
                    <a:pt x="253" y="100"/>
                  </a:lnTo>
                  <a:lnTo>
                    <a:pt x="255" y="99"/>
                  </a:lnTo>
                  <a:lnTo>
                    <a:pt x="251" y="99"/>
                  </a:lnTo>
                  <a:lnTo>
                    <a:pt x="251" y="97"/>
                  </a:lnTo>
                  <a:lnTo>
                    <a:pt x="244" y="97"/>
                  </a:lnTo>
                  <a:lnTo>
                    <a:pt x="244" y="99"/>
                  </a:lnTo>
                  <a:lnTo>
                    <a:pt x="240" y="101"/>
                  </a:lnTo>
                  <a:lnTo>
                    <a:pt x="238" y="103"/>
                  </a:lnTo>
                  <a:lnTo>
                    <a:pt x="238" y="100"/>
                  </a:lnTo>
                  <a:lnTo>
                    <a:pt x="236" y="97"/>
                  </a:lnTo>
                  <a:lnTo>
                    <a:pt x="236" y="96"/>
                  </a:lnTo>
                  <a:lnTo>
                    <a:pt x="238" y="96"/>
                  </a:lnTo>
                  <a:lnTo>
                    <a:pt x="242" y="96"/>
                  </a:lnTo>
                  <a:lnTo>
                    <a:pt x="242" y="97"/>
                  </a:lnTo>
                  <a:lnTo>
                    <a:pt x="244" y="96"/>
                  </a:lnTo>
                  <a:lnTo>
                    <a:pt x="244" y="93"/>
                  </a:lnTo>
                  <a:lnTo>
                    <a:pt x="244" y="92"/>
                  </a:lnTo>
                  <a:lnTo>
                    <a:pt x="246" y="91"/>
                  </a:lnTo>
                  <a:lnTo>
                    <a:pt x="248" y="91"/>
                  </a:lnTo>
                  <a:lnTo>
                    <a:pt x="248" y="89"/>
                  </a:lnTo>
                  <a:lnTo>
                    <a:pt x="251" y="89"/>
                  </a:lnTo>
                  <a:lnTo>
                    <a:pt x="253" y="88"/>
                  </a:lnTo>
                  <a:lnTo>
                    <a:pt x="253" y="91"/>
                  </a:lnTo>
                  <a:lnTo>
                    <a:pt x="253" y="92"/>
                  </a:lnTo>
                  <a:lnTo>
                    <a:pt x="255" y="93"/>
                  </a:lnTo>
                  <a:lnTo>
                    <a:pt x="257" y="93"/>
                  </a:lnTo>
                  <a:lnTo>
                    <a:pt x="259" y="94"/>
                  </a:lnTo>
                  <a:lnTo>
                    <a:pt x="261" y="88"/>
                  </a:lnTo>
                  <a:lnTo>
                    <a:pt x="261" y="91"/>
                  </a:lnTo>
                  <a:lnTo>
                    <a:pt x="263" y="94"/>
                  </a:lnTo>
                  <a:lnTo>
                    <a:pt x="265" y="94"/>
                  </a:lnTo>
                  <a:lnTo>
                    <a:pt x="267" y="94"/>
                  </a:lnTo>
                  <a:lnTo>
                    <a:pt x="269" y="92"/>
                  </a:lnTo>
                  <a:lnTo>
                    <a:pt x="267" y="88"/>
                  </a:lnTo>
                  <a:lnTo>
                    <a:pt x="269" y="86"/>
                  </a:lnTo>
                  <a:lnTo>
                    <a:pt x="267" y="8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3" name="Freeform 1056"/>
            <p:cNvSpPr>
              <a:spLocks/>
            </p:cNvSpPr>
            <p:nvPr/>
          </p:nvSpPr>
          <p:spPr bwMode="auto">
            <a:xfrm>
              <a:off x="6184293" y="4094205"/>
              <a:ext cx="51031" cy="23248"/>
            </a:xfrm>
            <a:custGeom>
              <a:avLst/>
              <a:gdLst>
                <a:gd name="T0" fmla="*/ 23 w 56"/>
                <a:gd name="T1" fmla="*/ 16 h 20"/>
                <a:gd name="T2" fmla="*/ 27 w 56"/>
                <a:gd name="T3" fmla="*/ 18 h 20"/>
                <a:gd name="T4" fmla="*/ 29 w 56"/>
                <a:gd name="T5" fmla="*/ 16 h 20"/>
                <a:gd name="T6" fmla="*/ 31 w 56"/>
                <a:gd name="T7" fmla="*/ 18 h 20"/>
                <a:gd name="T8" fmla="*/ 37 w 56"/>
                <a:gd name="T9" fmla="*/ 19 h 20"/>
                <a:gd name="T10" fmla="*/ 44 w 56"/>
                <a:gd name="T11" fmla="*/ 19 h 20"/>
                <a:gd name="T12" fmla="*/ 48 w 56"/>
                <a:gd name="T13" fmla="*/ 20 h 20"/>
                <a:gd name="T14" fmla="*/ 50 w 56"/>
                <a:gd name="T15" fmla="*/ 20 h 20"/>
                <a:gd name="T16" fmla="*/ 52 w 56"/>
                <a:gd name="T17" fmla="*/ 20 h 20"/>
                <a:gd name="T18" fmla="*/ 56 w 56"/>
                <a:gd name="T19" fmla="*/ 20 h 20"/>
                <a:gd name="T20" fmla="*/ 54 w 56"/>
                <a:gd name="T21" fmla="*/ 14 h 20"/>
                <a:gd name="T22" fmla="*/ 50 w 56"/>
                <a:gd name="T23" fmla="*/ 8 h 20"/>
                <a:gd name="T24" fmla="*/ 44 w 56"/>
                <a:gd name="T25" fmla="*/ 6 h 20"/>
                <a:gd name="T26" fmla="*/ 42 w 56"/>
                <a:gd name="T27" fmla="*/ 3 h 20"/>
                <a:gd name="T28" fmla="*/ 37 w 56"/>
                <a:gd name="T29" fmla="*/ 3 h 20"/>
                <a:gd name="T30" fmla="*/ 35 w 56"/>
                <a:gd name="T31" fmla="*/ 2 h 20"/>
                <a:gd name="T32" fmla="*/ 33 w 56"/>
                <a:gd name="T33" fmla="*/ 0 h 20"/>
                <a:gd name="T34" fmla="*/ 29 w 56"/>
                <a:gd name="T35" fmla="*/ 0 h 20"/>
                <a:gd name="T36" fmla="*/ 23 w 56"/>
                <a:gd name="T37" fmla="*/ 2 h 20"/>
                <a:gd name="T38" fmla="*/ 16 w 56"/>
                <a:gd name="T39" fmla="*/ 2 h 20"/>
                <a:gd name="T40" fmla="*/ 14 w 56"/>
                <a:gd name="T41" fmla="*/ 4 h 20"/>
                <a:gd name="T42" fmla="*/ 14 w 56"/>
                <a:gd name="T43" fmla="*/ 5 h 20"/>
                <a:gd name="T44" fmla="*/ 8 w 56"/>
                <a:gd name="T45" fmla="*/ 13 h 20"/>
                <a:gd name="T46" fmla="*/ 2 w 56"/>
                <a:gd name="T47" fmla="*/ 13 h 20"/>
                <a:gd name="T48" fmla="*/ 0 w 56"/>
                <a:gd name="T49" fmla="*/ 14 h 20"/>
                <a:gd name="T50" fmla="*/ 2 w 56"/>
                <a:gd name="T51" fmla="*/ 16 h 20"/>
                <a:gd name="T52" fmla="*/ 4 w 56"/>
                <a:gd name="T53" fmla="*/ 16 h 20"/>
                <a:gd name="T54" fmla="*/ 12 w 56"/>
                <a:gd name="T55" fmla="*/ 14 h 20"/>
                <a:gd name="T56" fmla="*/ 16 w 56"/>
                <a:gd name="T57" fmla="*/ 15 h 20"/>
                <a:gd name="T58" fmla="*/ 23 w 56"/>
                <a:gd name="T59" fmla="*/ 1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6"/>
                <a:gd name="T91" fmla="*/ 0 h 20"/>
                <a:gd name="T92" fmla="*/ 56 w 56"/>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6" h="20">
                  <a:moveTo>
                    <a:pt x="23" y="16"/>
                  </a:moveTo>
                  <a:lnTo>
                    <a:pt x="27" y="18"/>
                  </a:lnTo>
                  <a:lnTo>
                    <a:pt x="29" y="16"/>
                  </a:lnTo>
                  <a:lnTo>
                    <a:pt x="31" y="18"/>
                  </a:lnTo>
                  <a:lnTo>
                    <a:pt x="37" y="19"/>
                  </a:lnTo>
                  <a:lnTo>
                    <a:pt x="44" y="19"/>
                  </a:lnTo>
                  <a:lnTo>
                    <a:pt x="48" y="20"/>
                  </a:lnTo>
                  <a:lnTo>
                    <a:pt x="50" y="20"/>
                  </a:lnTo>
                  <a:lnTo>
                    <a:pt x="52" y="20"/>
                  </a:lnTo>
                  <a:lnTo>
                    <a:pt x="56" y="20"/>
                  </a:lnTo>
                  <a:lnTo>
                    <a:pt x="54" y="14"/>
                  </a:lnTo>
                  <a:lnTo>
                    <a:pt x="50" y="8"/>
                  </a:lnTo>
                  <a:lnTo>
                    <a:pt x="44" y="6"/>
                  </a:lnTo>
                  <a:lnTo>
                    <a:pt x="42" y="3"/>
                  </a:lnTo>
                  <a:lnTo>
                    <a:pt x="37" y="3"/>
                  </a:lnTo>
                  <a:lnTo>
                    <a:pt x="35" y="2"/>
                  </a:lnTo>
                  <a:lnTo>
                    <a:pt x="33" y="0"/>
                  </a:lnTo>
                  <a:lnTo>
                    <a:pt x="29" y="0"/>
                  </a:lnTo>
                  <a:lnTo>
                    <a:pt x="23" y="2"/>
                  </a:lnTo>
                  <a:lnTo>
                    <a:pt x="16" y="2"/>
                  </a:lnTo>
                  <a:lnTo>
                    <a:pt x="14" y="4"/>
                  </a:lnTo>
                  <a:lnTo>
                    <a:pt x="14" y="5"/>
                  </a:lnTo>
                  <a:lnTo>
                    <a:pt x="8" y="13"/>
                  </a:lnTo>
                  <a:lnTo>
                    <a:pt x="2" y="13"/>
                  </a:lnTo>
                  <a:lnTo>
                    <a:pt x="0" y="14"/>
                  </a:lnTo>
                  <a:lnTo>
                    <a:pt x="2" y="16"/>
                  </a:lnTo>
                  <a:lnTo>
                    <a:pt x="4" y="16"/>
                  </a:lnTo>
                  <a:lnTo>
                    <a:pt x="12" y="14"/>
                  </a:lnTo>
                  <a:lnTo>
                    <a:pt x="16" y="15"/>
                  </a:lnTo>
                  <a:lnTo>
                    <a:pt x="23"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4" name="Freeform 1057"/>
            <p:cNvSpPr>
              <a:spLocks/>
            </p:cNvSpPr>
            <p:nvPr/>
          </p:nvSpPr>
          <p:spPr bwMode="auto">
            <a:xfrm>
              <a:off x="5349573" y="4138377"/>
              <a:ext cx="16403" cy="10462"/>
            </a:xfrm>
            <a:custGeom>
              <a:avLst/>
              <a:gdLst>
                <a:gd name="T0" fmla="*/ 12 w 18"/>
                <a:gd name="T1" fmla="*/ 8 h 9"/>
                <a:gd name="T2" fmla="*/ 14 w 18"/>
                <a:gd name="T3" fmla="*/ 6 h 9"/>
                <a:gd name="T4" fmla="*/ 18 w 18"/>
                <a:gd name="T5" fmla="*/ 5 h 9"/>
                <a:gd name="T6" fmla="*/ 18 w 18"/>
                <a:gd name="T7" fmla="*/ 2 h 9"/>
                <a:gd name="T8" fmla="*/ 16 w 18"/>
                <a:gd name="T9" fmla="*/ 1 h 9"/>
                <a:gd name="T10" fmla="*/ 8 w 18"/>
                <a:gd name="T11" fmla="*/ 0 h 9"/>
                <a:gd name="T12" fmla="*/ 6 w 18"/>
                <a:gd name="T13" fmla="*/ 1 h 9"/>
                <a:gd name="T14" fmla="*/ 4 w 18"/>
                <a:gd name="T15" fmla="*/ 2 h 9"/>
                <a:gd name="T16" fmla="*/ 0 w 18"/>
                <a:gd name="T17" fmla="*/ 6 h 9"/>
                <a:gd name="T18" fmla="*/ 0 w 18"/>
                <a:gd name="T19" fmla="*/ 8 h 9"/>
                <a:gd name="T20" fmla="*/ 0 w 18"/>
                <a:gd name="T21" fmla="*/ 9 h 9"/>
                <a:gd name="T22" fmla="*/ 12 w 18"/>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9"/>
                <a:gd name="T38" fmla="*/ 18 w 1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9">
                  <a:moveTo>
                    <a:pt x="12" y="8"/>
                  </a:moveTo>
                  <a:lnTo>
                    <a:pt x="14" y="6"/>
                  </a:lnTo>
                  <a:lnTo>
                    <a:pt x="18" y="5"/>
                  </a:lnTo>
                  <a:lnTo>
                    <a:pt x="18" y="2"/>
                  </a:lnTo>
                  <a:lnTo>
                    <a:pt x="16" y="1"/>
                  </a:lnTo>
                  <a:lnTo>
                    <a:pt x="8" y="0"/>
                  </a:lnTo>
                  <a:lnTo>
                    <a:pt x="6" y="1"/>
                  </a:lnTo>
                  <a:lnTo>
                    <a:pt x="4" y="2"/>
                  </a:lnTo>
                  <a:lnTo>
                    <a:pt x="0" y="6"/>
                  </a:lnTo>
                  <a:lnTo>
                    <a:pt x="0" y="8"/>
                  </a:lnTo>
                  <a:lnTo>
                    <a:pt x="0" y="9"/>
                  </a:lnTo>
                  <a:lnTo>
                    <a:pt x="1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5" name="Freeform 1058"/>
            <p:cNvSpPr>
              <a:spLocks/>
            </p:cNvSpPr>
            <p:nvPr/>
          </p:nvSpPr>
          <p:spPr bwMode="auto">
            <a:xfrm>
              <a:off x="5310388" y="4122103"/>
              <a:ext cx="10024" cy="8137"/>
            </a:xfrm>
            <a:custGeom>
              <a:avLst/>
              <a:gdLst>
                <a:gd name="T0" fmla="*/ 7 w 11"/>
                <a:gd name="T1" fmla="*/ 7 h 7"/>
                <a:gd name="T2" fmla="*/ 9 w 11"/>
                <a:gd name="T3" fmla="*/ 3 h 7"/>
                <a:gd name="T4" fmla="*/ 11 w 11"/>
                <a:gd name="T5" fmla="*/ 2 h 7"/>
                <a:gd name="T6" fmla="*/ 11 w 11"/>
                <a:gd name="T7" fmla="*/ 2 h 7"/>
                <a:gd name="T8" fmla="*/ 5 w 11"/>
                <a:gd name="T9" fmla="*/ 0 h 7"/>
                <a:gd name="T10" fmla="*/ 3 w 11"/>
                <a:gd name="T11" fmla="*/ 0 h 7"/>
                <a:gd name="T12" fmla="*/ 0 w 11"/>
                <a:gd name="T13" fmla="*/ 2 h 7"/>
                <a:gd name="T14" fmla="*/ 0 w 11"/>
                <a:gd name="T15" fmla="*/ 4 h 7"/>
                <a:gd name="T16" fmla="*/ 7 w 11"/>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7" y="7"/>
                  </a:moveTo>
                  <a:lnTo>
                    <a:pt x="9" y="3"/>
                  </a:lnTo>
                  <a:lnTo>
                    <a:pt x="11" y="2"/>
                  </a:lnTo>
                  <a:lnTo>
                    <a:pt x="5" y="0"/>
                  </a:lnTo>
                  <a:lnTo>
                    <a:pt x="3" y="0"/>
                  </a:lnTo>
                  <a:lnTo>
                    <a:pt x="0" y="2"/>
                  </a:lnTo>
                  <a:lnTo>
                    <a:pt x="0" y="4"/>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6" name="Freeform 1059"/>
            <p:cNvSpPr>
              <a:spLocks/>
            </p:cNvSpPr>
            <p:nvPr/>
          </p:nvSpPr>
          <p:spPr bwMode="auto">
            <a:xfrm>
              <a:off x="5372354" y="4124428"/>
              <a:ext cx="9113" cy="11624"/>
            </a:xfrm>
            <a:custGeom>
              <a:avLst/>
              <a:gdLst>
                <a:gd name="T0" fmla="*/ 4 w 10"/>
                <a:gd name="T1" fmla="*/ 9 h 10"/>
                <a:gd name="T2" fmla="*/ 8 w 10"/>
                <a:gd name="T3" fmla="*/ 9 h 10"/>
                <a:gd name="T4" fmla="*/ 10 w 10"/>
                <a:gd name="T5" fmla="*/ 10 h 10"/>
                <a:gd name="T6" fmla="*/ 10 w 10"/>
                <a:gd name="T7" fmla="*/ 9 h 10"/>
                <a:gd name="T8" fmla="*/ 10 w 10"/>
                <a:gd name="T9" fmla="*/ 3 h 10"/>
                <a:gd name="T10" fmla="*/ 8 w 10"/>
                <a:gd name="T11" fmla="*/ 2 h 10"/>
                <a:gd name="T12" fmla="*/ 8 w 10"/>
                <a:gd name="T13" fmla="*/ 1 h 10"/>
                <a:gd name="T14" fmla="*/ 8 w 10"/>
                <a:gd name="T15" fmla="*/ 0 h 10"/>
                <a:gd name="T16" fmla="*/ 6 w 10"/>
                <a:gd name="T17" fmla="*/ 0 h 10"/>
                <a:gd name="T18" fmla="*/ 0 w 10"/>
                <a:gd name="T19" fmla="*/ 5 h 10"/>
                <a:gd name="T20" fmla="*/ 2 w 10"/>
                <a:gd name="T21" fmla="*/ 8 h 10"/>
                <a:gd name="T22" fmla="*/ 4 w 10"/>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4" y="9"/>
                  </a:moveTo>
                  <a:lnTo>
                    <a:pt x="8" y="9"/>
                  </a:lnTo>
                  <a:lnTo>
                    <a:pt x="10" y="10"/>
                  </a:lnTo>
                  <a:lnTo>
                    <a:pt x="10" y="9"/>
                  </a:lnTo>
                  <a:lnTo>
                    <a:pt x="10" y="3"/>
                  </a:lnTo>
                  <a:lnTo>
                    <a:pt x="8" y="2"/>
                  </a:lnTo>
                  <a:lnTo>
                    <a:pt x="8" y="1"/>
                  </a:lnTo>
                  <a:lnTo>
                    <a:pt x="8" y="0"/>
                  </a:lnTo>
                  <a:lnTo>
                    <a:pt x="6" y="0"/>
                  </a:lnTo>
                  <a:lnTo>
                    <a:pt x="0" y="5"/>
                  </a:lnTo>
                  <a:lnTo>
                    <a:pt x="2" y="8"/>
                  </a:lnTo>
                  <a:lnTo>
                    <a:pt x="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7" name="Freeform 1060"/>
            <p:cNvSpPr>
              <a:spLocks/>
            </p:cNvSpPr>
            <p:nvPr/>
          </p:nvSpPr>
          <p:spPr bwMode="auto">
            <a:xfrm>
              <a:off x="5256624" y="4110479"/>
              <a:ext cx="20048" cy="15111"/>
            </a:xfrm>
            <a:custGeom>
              <a:avLst/>
              <a:gdLst>
                <a:gd name="T0" fmla="*/ 0 w 22"/>
                <a:gd name="T1" fmla="*/ 13 h 13"/>
                <a:gd name="T2" fmla="*/ 3 w 22"/>
                <a:gd name="T3" fmla="*/ 13 h 13"/>
                <a:gd name="T4" fmla="*/ 5 w 22"/>
                <a:gd name="T5" fmla="*/ 9 h 13"/>
                <a:gd name="T6" fmla="*/ 5 w 22"/>
                <a:gd name="T7" fmla="*/ 12 h 13"/>
                <a:gd name="T8" fmla="*/ 11 w 22"/>
                <a:gd name="T9" fmla="*/ 10 h 13"/>
                <a:gd name="T10" fmla="*/ 15 w 22"/>
                <a:gd name="T11" fmla="*/ 10 h 13"/>
                <a:gd name="T12" fmla="*/ 17 w 22"/>
                <a:gd name="T13" fmla="*/ 8 h 13"/>
                <a:gd name="T14" fmla="*/ 22 w 22"/>
                <a:gd name="T15" fmla="*/ 8 h 13"/>
                <a:gd name="T16" fmla="*/ 19 w 22"/>
                <a:gd name="T17" fmla="*/ 6 h 13"/>
                <a:gd name="T18" fmla="*/ 13 w 22"/>
                <a:gd name="T19" fmla="*/ 6 h 13"/>
                <a:gd name="T20" fmla="*/ 15 w 22"/>
                <a:gd name="T21" fmla="*/ 2 h 13"/>
                <a:gd name="T22" fmla="*/ 13 w 22"/>
                <a:gd name="T23" fmla="*/ 0 h 13"/>
                <a:gd name="T24" fmla="*/ 9 w 22"/>
                <a:gd name="T25" fmla="*/ 0 h 13"/>
                <a:gd name="T26" fmla="*/ 5 w 22"/>
                <a:gd name="T27" fmla="*/ 0 h 13"/>
                <a:gd name="T28" fmla="*/ 0 w 22"/>
                <a:gd name="T29" fmla="*/ 5 h 13"/>
                <a:gd name="T30" fmla="*/ 3 w 22"/>
                <a:gd name="T31" fmla="*/ 9 h 13"/>
                <a:gd name="T32" fmla="*/ 0 w 22"/>
                <a:gd name="T33" fmla="*/ 12 h 13"/>
                <a:gd name="T34" fmla="*/ 0 w 22"/>
                <a:gd name="T35" fmla="*/ 1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3"/>
                <a:gd name="T56" fmla="*/ 22 w 2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3">
                  <a:moveTo>
                    <a:pt x="0" y="13"/>
                  </a:moveTo>
                  <a:lnTo>
                    <a:pt x="3" y="13"/>
                  </a:lnTo>
                  <a:lnTo>
                    <a:pt x="5" y="9"/>
                  </a:lnTo>
                  <a:lnTo>
                    <a:pt x="5" y="12"/>
                  </a:lnTo>
                  <a:lnTo>
                    <a:pt x="11" y="10"/>
                  </a:lnTo>
                  <a:lnTo>
                    <a:pt x="15" y="10"/>
                  </a:lnTo>
                  <a:lnTo>
                    <a:pt x="17" y="8"/>
                  </a:lnTo>
                  <a:lnTo>
                    <a:pt x="22" y="8"/>
                  </a:lnTo>
                  <a:lnTo>
                    <a:pt x="19" y="6"/>
                  </a:lnTo>
                  <a:lnTo>
                    <a:pt x="13" y="6"/>
                  </a:lnTo>
                  <a:lnTo>
                    <a:pt x="15" y="2"/>
                  </a:lnTo>
                  <a:lnTo>
                    <a:pt x="13" y="0"/>
                  </a:lnTo>
                  <a:lnTo>
                    <a:pt x="9" y="0"/>
                  </a:lnTo>
                  <a:lnTo>
                    <a:pt x="5" y="0"/>
                  </a:lnTo>
                  <a:lnTo>
                    <a:pt x="0" y="5"/>
                  </a:lnTo>
                  <a:lnTo>
                    <a:pt x="3" y="9"/>
                  </a:lnTo>
                  <a:lnTo>
                    <a:pt x="0" y="12"/>
                  </a:lnTo>
                  <a:lnTo>
                    <a:pt x="0"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8" name="Freeform 1061"/>
            <p:cNvSpPr>
              <a:spLocks/>
            </p:cNvSpPr>
            <p:nvPr/>
          </p:nvSpPr>
          <p:spPr bwMode="auto">
            <a:xfrm>
              <a:off x="5259357" y="4294142"/>
              <a:ext cx="17314" cy="8137"/>
            </a:xfrm>
            <a:custGeom>
              <a:avLst/>
              <a:gdLst>
                <a:gd name="T0" fmla="*/ 16 w 19"/>
                <a:gd name="T1" fmla="*/ 0 h 7"/>
                <a:gd name="T2" fmla="*/ 10 w 19"/>
                <a:gd name="T3" fmla="*/ 0 h 7"/>
                <a:gd name="T4" fmla="*/ 4 w 19"/>
                <a:gd name="T5" fmla="*/ 3 h 7"/>
                <a:gd name="T6" fmla="*/ 0 w 19"/>
                <a:gd name="T7" fmla="*/ 3 h 7"/>
                <a:gd name="T8" fmla="*/ 2 w 19"/>
                <a:gd name="T9" fmla="*/ 5 h 7"/>
                <a:gd name="T10" fmla="*/ 4 w 19"/>
                <a:gd name="T11" fmla="*/ 7 h 7"/>
                <a:gd name="T12" fmla="*/ 6 w 19"/>
                <a:gd name="T13" fmla="*/ 7 h 7"/>
                <a:gd name="T14" fmla="*/ 14 w 19"/>
                <a:gd name="T15" fmla="*/ 3 h 7"/>
                <a:gd name="T16" fmla="*/ 19 w 19"/>
                <a:gd name="T17" fmla="*/ 3 h 7"/>
                <a:gd name="T18" fmla="*/ 16 w 19"/>
                <a:gd name="T19" fmla="*/ 0 h 7"/>
                <a:gd name="T20" fmla="*/ 16 w 1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7"/>
                <a:gd name="T35" fmla="*/ 19 w 1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7">
                  <a:moveTo>
                    <a:pt x="16" y="0"/>
                  </a:moveTo>
                  <a:lnTo>
                    <a:pt x="10" y="0"/>
                  </a:lnTo>
                  <a:lnTo>
                    <a:pt x="4" y="3"/>
                  </a:lnTo>
                  <a:lnTo>
                    <a:pt x="0" y="3"/>
                  </a:lnTo>
                  <a:lnTo>
                    <a:pt x="2" y="5"/>
                  </a:lnTo>
                  <a:lnTo>
                    <a:pt x="4" y="7"/>
                  </a:lnTo>
                  <a:lnTo>
                    <a:pt x="6" y="7"/>
                  </a:lnTo>
                  <a:lnTo>
                    <a:pt x="14" y="3"/>
                  </a:lnTo>
                  <a:lnTo>
                    <a:pt x="19" y="3"/>
                  </a:lnTo>
                  <a:lnTo>
                    <a:pt x="1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9" name="Freeform 1062"/>
            <p:cNvSpPr>
              <a:spLocks/>
            </p:cNvSpPr>
            <p:nvPr/>
          </p:nvSpPr>
          <p:spPr bwMode="auto">
            <a:xfrm>
              <a:off x="3000328" y="4119778"/>
              <a:ext cx="10024" cy="9299"/>
            </a:xfrm>
            <a:custGeom>
              <a:avLst/>
              <a:gdLst>
                <a:gd name="T0" fmla="*/ 9 w 11"/>
                <a:gd name="T1" fmla="*/ 0 h 8"/>
                <a:gd name="T2" fmla="*/ 6 w 11"/>
                <a:gd name="T3" fmla="*/ 0 h 8"/>
                <a:gd name="T4" fmla="*/ 0 w 11"/>
                <a:gd name="T5" fmla="*/ 2 h 8"/>
                <a:gd name="T6" fmla="*/ 4 w 11"/>
                <a:gd name="T7" fmla="*/ 8 h 8"/>
                <a:gd name="T8" fmla="*/ 6 w 11"/>
                <a:gd name="T9" fmla="*/ 7 h 8"/>
                <a:gd name="T10" fmla="*/ 9 w 11"/>
                <a:gd name="T11" fmla="*/ 7 h 8"/>
                <a:gd name="T12" fmla="*/ 9 w 11"/>
                <a:gd name="T13" fmla="*/ 6 h 8"/>
                <a:gd name="T14" fmla="*/ 9 w 11"/>
                <a:gd name="T15" fmla="*/ 5 h 8"/>
                <a:gd name="T16" fmla="*/ 11 w 11"/>
                <a:gd name="T17" fmla="*/ 4 h 8"/>
                <a:gd name="T18" fmla="*/ 11 w 11"/>
                <a:gd name="T19" fmla="*/ 2 h 8"/>
                <a:gd name="T20" fmla="*/ 9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8"/>
                <a:gd name="T35" fmla="*/ 11 w 11"/>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8">
                  <a:moveTo>
                    <a:pt x="9" y="0"/>
                  </a:moveTo>
                  <a:lnTo>
                    <a:pt x="6" y="0"/>
                  </a:lnTo>
                  <a:lnTo>
                    <a:pt x="0" y="2"/>
                  </a:lnTo>
                  <a:lnTo>
                    <a:pt x="4" y="8"/>
                  </a:lnTo>
                  <a:lnTo>
                    <a:pt x="6" y="7"/>
                  </a:lnTo>
                  <a:lnTo>
                    <a:pt x="9" y="7"/>
                  </a:lnTo>
                  <a:lnTo>
                    <a:pt x="9" y="6"/>
                  </a:lnTo>
                  <a:lnTo>
                    <a:pt x="9" y="5"/>
                  </a:lnTo>
                  <a:lnTo>
                    <a:pt x="11" y="4"/>
                  </a:lnTo>
                  <a:lnTo>
                    <a:pt x="11" y="2"/>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0" name="Freeform 1063"/>
            <p:cNvSpPr>
              <a:spLocks/>
            </p:cNvSpPr>
            <p:nvPr/>
          </p:nvSpPr>
          <p:spPr bwMode="auto">
            <a:xfrm>
              <a:off x="5419740" y="4199986"/>
              <a:ext cx="8201" cy="9299"/>
            </a:xfrm>
            <a:custGeom>
              <a:avLst/>
              <a:gdLst>
                <a:gd name="T0" fmla="*/ 0 w 9"/>
                <a:gd name="T1" fmla="*/ 1 h 8"/>
                <a:gd name="T2" fmla="*/ 0 w 9"/>
                <a:gd name="T3" fmla="*/ 2 h 8"/>
                <a:gd name="T4" fmla="*/ 0 w 9"/>
                <a:gd name="T5" fmla="*/ 3 h 8"/>
                <a:gd name="T6" fmla="*/ 3 w 9"/>
                <a:gd name="T7" fmla="*/ 6 h 8"/>
                <a:gd name="T8" fmla="*/ 3 w 9"/>
                <a:gd name="T9" fmla="*/ 6 h 8"/>
                <a:gd name="T10" fmla="*/ 5 w 9"/>
                <a:gd name="T11" fmla="*/ 8 h 8"/>
                <a:gd name="T12" fmla="*/ 9 w 9"/>
                <a:gd name="T13" fmla="*/ 5 h 8"/>
                <a:gd name="T14" fmla="*/ 5 w 9"/>
                <a:gd name="T15" fmla="*/ 0 h 8"/>
                <a:gd name="T16" fmla="*/ 3 w 9"/>
                <a:gd name="T17" fmla="*/ 0 h 8"/>
                <a:gd name="T18" fmla="*/ 0 w 9"/>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1"/>
                  </a:moveTo>
                  <a:lnTo>
                    <a:pt x="0" y="2"/>
                  </a:lnTo>
                  <a:lnTo>
                    <a:pt x="0" y="3"/>
                  </a:lnTo>
                  <a:lnTo>
                    <a:pt x="3" y="6"/>
                  </a:lnTo>
                  <a:lnTo>
                    <a:pt x="5" y="8"/>
                  </a:lnTo>
                  <a:lnTo>
                    <a:pt x="9" y="5"/>
                  </a:lnTo>
                  <a:lnTo>
                    <a:pt x="5" y="0"/>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1" name="Freeform 1064"/>
            <p:cNvSpPr>
              <a:spLocks/>
            </p:cNvSpPr>
            <p:nvPr/>
          </p:nvSpPr>
          <p:spPr bwMode="auto">
            <a:xfrm>
              <a:off x="3096011" y="4098855"/>
              <a:ext cx="388199" cy="302230"/>
            </a:xfrm>
            <a:custGeom>
              <a:avLst/>
              <a:gdLst>
                <a:gd name="T0" fmla="*/ 251 w 426"/>
                <a:gd name="T1" fmla="*/ 66 h 260"/>
                <a:gd name="T2" fmla="*/ 234 w 426"/>
                <a:gd name="T3" fmla="*/ 56 h 260"/>
                <a:gd name="T4" fmla="*/ 221 w 426"/>
                <a:gd name="T5" fmla="*/ 39 h 260"/>
                <a:gd name="T6" fmla="*/ 167 w 426"/>
                <a:gd name="T7" fmla="*/ 41 h 260"/>
                <a:gd name="T8" fmla="*/ 137 w 426"/>
                <a:gd name="T9" fmla="*/ 50 h 260"/>
                <a:gd name="T10" fmla="*/ 141 w 426"/>
                <a:gd name="T11" fmla="*/ 22 h 260"/>
                <a:gd name="T12" fmla="*/ 95 w 426"/>
                <a:gd name="T13" fmla="*/ 15 h 260"/>
                <a:gd name="T14" fmla="*/ 93 w 426"/>
                <a:gd name="T15" fmla="*/ 23 h 260"/>
                <a:gd name="T16" fmla="*/ 70 w 426"/>
                <a:gd name="T17" fmla="*/ 25 h 260"/>
                <a:gd name="T18" fmla="*/ 74 w 426"/>
                <a:gd name="T19" fmla="*/ 43 h 260"/>
                <a:gd name="T20" fmla="*/ 78 w 426"/>
                <a:gd name="T21" fmla="*/ 66 h 260"/>
                <a:gd name="T22" fmla="*/ 68 w 426"/>
                <a:gd name="T23" fmla="*/ 70 h 260"/>
                <a:gd name="T24" fmla="*/ 55 w 426"/>
                <a:gd name="T25" fmla="*/ 23 h 260"/>
                <a:gd name="T26" fmla="*/ 15 w 426"/>
                <a:gd name="T27" fmla="*/ 24 h 260"/>
                <a:gd name="T28" fmla="*/ 0 w 426"/>
                <a:gd name="T29" fmla="*/ 50 h 260"/>
                <a:gd name="T30" fmla="*/ 13 w 426"/>
                <a:gd name="T31" fmla="*/ 75 h 260"/>
                <a:gd name="T32" fmla="*/ 57 w 426"/>
                <a:gd name="T33" fmla="*/ 96 h 260"/>
                <a:gd name="T34" fmla="*/ 120 w 426"/>
                <a:gd name="T35" fmla="*/ 101 h 260"/>
                <a:gd name="T36" fmla="*/ 144 w 426"/>
                <a:gd name="T37" fmla="*/ 99 h 260"/>
                <a:gd name="T38" fmla="*/ 177 w 426"/>
                <a:gd name="T39" fmla="*/ 95 h 260"/>
                <a:gd name="T40" fmla="*/ 196 w 426"/>
                <a:gd name="T41" fmla="*/ 107 h 260"/>
                <a:gd name="T42" fmla="*/ 230 w 426"/>
                <a:gd name="T43" fmla="*/ 121 h 260"/>
                <a:gd name="T44" fmla="*/ 247 w 426"/>
                <a:gd name="T45" fmla="*/ 138 h 260"/>
                <a:gd name="T46" fmla="*/ 255 w 426"/>
                <a:gd name="T47" fmla="*/ 164 h 260"/>
                <a:gd name="T48" fmla="*/ 240 w 426"/>
                <a:gd name="T49" fmla="*/ 195 h 260"/>
                <a:gd name="T50" fmla="*/ 194 w 426"/>
                <a:gd name="T51" fmla="*/ 196 h 260"/>
                <a:gd name="T52" fmla="*/ 184 w 426"/>
                <a:gd name="T53" fmla="*/ 215 h 260"/>
                <a:gd name="T54" fmla="*/ 211 w 426"/>
                <a:gd name="T55" fmla="*/ 212 h 260"/>
                <a:gd name="T56" fmla="*/ 230 w 426"/>
                <a:gd name="T57" fmla="*/ 207 h 260"/>
                <a:gd name="T58" fmla="*/ 247 w 426"/>
                <a:gd name="T59" fmla="*/ 213 h 260"/>
                <a:gd name="T60" fmla="*/ 264 w 426"/>
                <a:gd name="T61" fmla="*/ 225 h 260"/>
                <a:gd name="T62" fmla="*/ 272 w 426"/>
                <a:gd name="T63" fmla="*/ 233 h 260"/>
                <a:gd name="T64" fmla="*/ 299 w 426"/>
                <a:gd name="T65" fmla="*/ 242 h 260"/>
                <a:gd name="T66" fmla="*/ 316 w 426"/>
                <a:gd name="T67" fmla="*/ 251 h 260"/>
                <a:gd name="T68" fmla="*/ 342 w 426"/>
                <a:gd name="T69" fmla="*/ 257 h 260"/>
                <a:gd name="T70" fmla="*/ 337 w 426"/>
                <a:gd name="T71" fmla="*/ 243 h 260"/>
                <a:gd name="T72" fmla="*/ 331 w 426"/>
                <a:gd name="T73" fmla="*/ 231 h 260"/>
                <a:gd name="T74" fmla="*/ 367 w 426"/>
                <a:gd name="T75" fmla="*/ 241 h 260"/>
                <a:gd name="T76" fmla="*/ 375 w 426"/>
                <a:gd name="T77" fmla="*/ 242 h 260"/>
                <a:gd name="T78" fmla="*/ 379 w 426"/>
                <a:gd name="T79" fmla="*/ 234 h 260"/>
                <a:gd name="T80" fmla="*/ 369 w 426"/>
                <a:gd name="T81" fmla="*/ 212 h 260"/>
                <a:gd name="T82" fmla="*/ 348 w 426"/>
                <a:gd name="T83" fmla="*/ 205 h 260"/>
                <a:gd name="T84" fmla="*/ 337 w 426"/>
                <a:gd name="T85" fmla="*/ 193 h 260"/>
                <a:gd name="T86" fmla="*/ 335 w 426"/>
                <a:gd name="T87" fmla="*/ 181 h 260"/>
                <a:gd name="T88" fmla="*/ 337 w 426"/>
                <a:gd name="T89" fmla="*/ 172 h 260"/>
                <a:gd name="T90" fmla="*/ 373 w 426"/>
                <a:gd name="T91" fmla="*/ 195 h 260"/>
                <a:gd name="T92" fmla="*/ 396 w 426"/>
                <a:gd name="T93" fmla="*/ 199 h 260"/>
                <a:gd name="T94" fmla="*/ 409 w 426"/>
                <a:gd name="T95" fmla="*/ 181 h 260"/>
                <a:gd name="T96" fmla="*/ 424 w 426"/>
                <a:gd name="T97" fmla="*/ 170 h 260"/>
                <a:gd name="T98" fmla="*/ 396 w 426"/>
                <a:gd name="T99" fmla="*/ 160 h 260"/>
                <a:gd name="T100" fmla="*/ 371 w 426"/>
                <a:gd name="T101" fmla="*/ 146 h 260"/>
                <a:gd name="T102" fmla="*/ 348 w 426"/>
                <a:gd name="T103" fmla="*/ 136 h 260"/>
                <a:gd name="T104" fmla="*/ 331 w 426"/>
                <a:gd name="T105" fmla="*/ 122 h 260"/>
                <a:gd name="T106" fmla="*/ 350 w 426"/>
                <a:gd name="T107" fmla="*/ 117 h 260"/>
                <a:gd name="T108" fmla="*/ 331 w 426"/>
                <a:gd name="T109" fmla="*/ 105 h 260"/>
                <a:gd name="T110" fmla="*/ 318 w 426"/>
                <a:gd name="T111" fmla="*/ 95 h 260"/>
                <a:gd name="T112" fmla="*/ 299 w 426"/>
                <a:gd name="T113" fmla="*/ 82 h 260"/>
                <a:gd name="T114" fmla="*/ 287 w 426"/>
                <a:gd name="T115" fmla="*/ 82 h 2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6"/>
                <a:gd name="T175" fmla="*/ 0 h 260"/>
                <a:gd name="T176" fmla="*/ 426 w 426"/>
                <a:gd name="T177" fmla="*/ 260 h 2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6" h="260">
                  <a:moveTo>
                    <a:pt x="278" y="73"/>
                  </a:moveTo>
                  <a:lnTo>
                    <a:pt x="283" y="70"/>
                  </a:lnTo>
                  <a:lnTo>
                    <a:pt x="280" y="66"/>
                  </a:lnTo>
                  <a:lnTo>
                    <a:pt x="278" y="63"/>
                  </a:lnTo>
                  <a:lnTo>
                    <a:pt x="266" y="60"/>
                  </a:lnTo>
                  <a:lnTo>
                    <a:pt x="262" y="57"/>
                  </a:lnTo>
                  <a:lnTo>
                    <a:pt x="259" y="59"/>
                  </a:lnTo>
                  <a:lnTo>
                    <a:pt x="255" y="62"/>
                  </a:lnTo>
                  <a:lnTo>
                    <a:pt x="253" y="60"/>
                  </a:lnTo>
                  <a:lnTo>
                    <a:pt x="249" y="62"/>
                  </a:lnTo>
                  <a:lnTo>
                    <a:pt x="251" y="66"/>
                  </a:lnTo>
                  <a:lnTo>
                    <a:pt x="251" y="67"/>
                  </a:lnTo>
                  <a:lnTo>
                    <a:pt x="251" y="66"/>
                  </a:lnTo>
                  <a:lnTo>
                    <a:pt x="247" y="66"/>
                  </a:lnTo>
                  <a:lnTo>
                    <a:pt x="245" y="64"/>
                  </a:lnTo>
                  <a:lnTo>
                    <a:pt x="245" y="60"/>
                  </a:lnTo>
                  <a:lnTo>
                    <a:pt x="243" y="60"/>
                  </a:lnTo>
                  <a:lnTo>
                    <a:pt x="238" y="64"/>
                  </a:lnTo>
                  <a:lnTo>
                    <a:pt x="247" y="56"/>
                  </a:lnTo>
                  <a:lnTo>
                    <a:pt x="247" y="55"/>
                  </a:lnTo>
                  <a:lnTo>
                    <a:pt x="238" y="56"/>
                  </a:lnTo>
                  <a:lnTo>
                    <a:pt x="234" y="56"/>
                  </a:lnTo>
                  <a:lnTo>
                    <a:pt x="230" y="59"/>
                  </a:lnTo>
                  <a:lnTo>
                    <a:pt x="228" y="59"/>
                  </a:lnTo>
                  <a:lnTo>
                    <a:pt x="228" y="57"/>
                  </a:lnTo>
                  <a:lnTo>
                    <a:pt x="224" y="58"/>
                  </a:lnTo>
                  <a:lnTo>
                    <a:pt x="234" y="54"/>
                  </a:lnTo>
                  <a:lnTo>
                    <a:pt x="234" y="51"/>
                  </a:lnTo>
                  <a:lnTo>
                    <a:pt x="234" y="49"/>
                  </a:lnTo>
                  <a:lnTo>
                    <a:pt x="228" y="48"/>
                  </a:lnTo>
                  <a:lnTo>
                    <a:pt x="224" y="48"/>
                  </a:lnTo>
                  <a:lnTo>
                    <a:pt x="221" y="47"/>
                  </a:lnTo>
                  <a:lnTo>
                    <a:pt x="224" y="44"/>
                  </a:lnTo>
                  <a:lnTo>
                    <a:pt x="221" y="39"/>
                  </a:lnTo>
                  <a:lnTo>
                    <a:pt x="219" y="38"/>
                  </a:lnTo>
                  <a:lnTo>
                    <a:pt x="219" y="36"/>
                  </a:lnTo>
                  <a:lnTo>
                    <a:pt x="213" y="34"/>
                  </a:lnTo>
                  <a:lnTo>
                    <a:pt x="209" y="34"/>
                  </a:lnTo>
                  <a:lnTo>
                    <a:pt x="192" y="31"/>
                  </a:lnTo>
                  <a:lnTo>
                    <a:pt x="186" y="30"/>
                  </a:lnTo>
                  <a:lnTo>
                    <a:pt x="177" y="32"/>
                  </a:lnTo>
                  <a:lnTo>
                    <a:pt x="171" y="35"/>
                  </a:lnTo>
                  <a:lnTo>
                    <a:pt x="171" y="39"/>
                  </a:lnTo>
                  <a:lnTo>
                    <a:pt x="175" y="41"/>
                  </a:lnTo>
                  <a:lnTo>
                    <a:pt x="171" y="41"/>
                  </a:lnTo>
                  <a:lnTo>
                    <a:pt x="167" y="41"/>
                  </a:lnTo>
                  <a:lnTo>
                    <a:pt x="165" y="43"/>
                  </a:lnTo>
                  <a:lnTo>
                    <a:pt x="158" y="40"/>
                  </a:lnTo>
                  <a:lnTo>
                    <a:pt x="156" y="42"/>
                  </a:lnTo>
                  <a:lnTo>
                    <a:pt x="152" y="41"/>
                  </a:lnTo>
                  <a:lnTo>
                    <a:pt x="152" y="36"/>
                  </a:lnTo>
                  <a:lnTo>
                    <a:pt x="148" y="40"/>
                  </a:lnTo>
                  <a:lnTo>
                    <a:pt x="148" y="44"/>
                  </a:lnTo>
                  <a:lnTo>
                    <a:pt x="146" y="44"/>
                  </a:lnTo>
                  <a:lnTo>
                    <a:pt x="144" y="47"/>
                  </a:lnTo>
                  <a:lnTo>
                    <a:pt x="141" y="50"/>
                  </a:lnTo>
                  <a:lnTo>
                    <a:pt x="135" y="51"/>
                  </a:lnTo>
                  <a:lnTo>
                    <a:pt x="137" y="50"/>
                  </a:lnTo>
                  <a:lnTo>
                    <a:pt x="135" y="49"/>
                  </a:lnTo>
                  <a:lnTo>
                    <a:pt x="135" y="47"/>
                  </a:lnTo>
                  <a:lnTo>
                    <a:pt x="139" y="48"/>
                  </a:lnTo>
                  <a:lnTo>
                    <a:pt x="141" y="47"/>
                  </a:lnTo>
                  <a:lnTo>
                    <a:pt x="137" y="46"/>
                  </a:lnTo>
                  <a:lnTo>
                    <a:pt x="144" y="31"/>
                  </a:lnTo>
                  <a:lnTo>
                    <a:pt x="139" y="28"/>
                  </a:lnTo>
                  <a:lnTo>
                    <a:pt x="137" y="25"/>
                  </a:lnTo>
                  <a:lnTo>
                    <a:pt x="137" y="24"/>
                  </a:lnTo>
                  <a:lnTo>
                    <a:pt x="139" y="23"/>
                  </a:lnTo>
                  <a:lnTo>
                    <a:pt x="141" y="22"/>
                  </a:lnTo>
                  <a:lnTo>
                    <a:pt x="139" y="19"/>
                  </a:lnTo>
                  <a:lnTo>
                    <a:pt x="135" y="17"/>
                  </a:lnTo>
                  <a:lnTo>
                    <a:pt x="129" y="16"/>
                  </a:lnTo>
                  <a:lnTo>
                    <a:pt x="133" y="14"/>
                  </a:lnTo>
                  <a:lnTo>
                    <a:pt x="131" y="7"/>
                  </a:lnTo>
                  <a:lnTo>
                    <a:pt x="127" y="3"/>
                  </a:lnTo>
                  <a:lnTo>
                    <a:pt x="108" y="3"/>
                  </a:lnTo>
                  <a:lnTo>
                    <a:pt x="106" y="4"/>
                  </a:lnTo>
                  <a:lnTo>
                    <a:pt x="101" y="4"/>
                  </a:lnTo>
                  <a:lnTo>
                    <a:pt x="91" y="9"/>
                  </a:lnTo>
                  <a:lnTo>
                    <a:pt x="95" y="11"/>
                  </a:lnTo>
                  <a:lnTo>
                    <a:pt x="95" y="15"/>
                  </a:lnTo>
                  <a:lnTo>
                    <a:pt x="93" y="11"/>
                  </a:lnTo>
                  <a:lnTo>
                    <a:pt x="89" y="10"/>
                  </a:lnTo>
                  <a:lnTo>
                    <a:pt x="83" y="11"/>
                  </a:lnTo>
                  <a:lnTo>
                    <a:pt x="83" y="14"/>
                  </a:lnTo>
                  <a:lnTo>
                    <a:pt x="85" y="17"/>
                  </a:lnTo>
                  <a:lnTo>
                    <a:pt x="83" y="16"/>
                  </a:lnTo>
                  <a:lnTo>
                    <a:pt x="78" y="14"/>
                  </a:lnTo>
                  <a:lnTo>
                    <a:pt x="76" y="14"/>
                  </a:lnTo>
                  <a:lnTo>
                    <a:pt x="74" y="16"/>
                  </a:lnTo>
                  <a:lnTo>
                    <a:pt x="76" y="18"/>
                  </a:lnTo>
                  <a:lnTo>
                    <a:pt x="93" y="22"/>
                  </a:lnTo>
                  <a:lnTo>
                    <a:pt x="93" y="23"/>
                  </a:lnTo>
                  <a:lnTo>
                    <a:pt x="72" y="19"/>
                  </a:lnTo>
                  <a:lnTo>
                    <a:pt x="72" y="22"/>
                  </a:lnTo>
                  <a:lnTo>
                    <a:pt x="70" y="20"/>
                  </a:lnTo>
                  <a:lnTo>
                    <a:pt x="68" y="22"/>
                  </a:lnTo>
                  <a:lnTo>
                    <a:pt x="70" y="23"/>
                  </a:lnTo>
                  <a:lnTo>
                    <a:pt x="74" y="23"/>
                  </a:lnTo>
                  <a:lnTo>
                    <a:pt x="80" y="25"/>
                  </a:lnTo>
                  <a:lnTo>
                    <a:pt x="85" y="27"/>
                  </a:lnTo>
                  <a:lnTo>
                    <a:pt x="89" y="30"/>
                  </a:lnTo>
                  <a:lnTo>
                    <a:pt x="87" y="30"/>
                  </a:lnTo>
                  <a:lnTo>
                    <a:pt x="76" y="25"/>
                  </a:lnTo>
                  <a:lnTo>
                    <a:pt x="70" y="25"/>
                  </a:lnTo>
                  <a:lnTo>
                    <a:pt x="66" y="25"/>
                  </a:lnTo>
                  <a:lnTo>
                    <a:pt x="64" y="26"/>
                  </a:lnTo>
                  <a:lnTo>
                    <a:pt x="66" y="31"/>
                  </a:lnTo>
                  <a:lnTo>
                    <a:pt x="68" y="34"/>
                  </a:lnTo>
                  <a:lnTo>
                    <a:pt x="66" y="35"/>
                  </a:lnTo>
                  <a:lnTo>
                    <a:pt x="68" y="38"/>
                  </a:lnTo>
                  <a:lnTo>
                    <a:pt x="72" y="40"/>
                  </a:lnTo>
                  <a:lnTo>
                    <a:pt x="76" y="40"/>
                  </a:lnTo>
                  <a:lnTo>
                    <a:pt x="76" y="39"/>
                  </a:lnTo>
                  <a:lnTo>
                    <a:pt x="78" y="40"/>
                  </a:lnTo>
                  <a:lnTo>
                    <a:pt x="76" y="42"/>
                  </a:lnTo>
                  <a:lnTo>
                    <a:pt x="74" y="43"/>
                  </a:lnTo>
                  <a:lnTo>
                    <a:pt x="68" y="43"/>
                  </a:lnTo>
                  <a:lnTo>
                    <a:pt x="68" y="47"/>
                  </a:lnTo>
                  <a:lnTo>
                    <a:pt x="61" y="50"/>
                  </a:lnTo>
                  <a:lnTo>
                    <a:pt x="61" y="51"/>
                  </a:lnTo>
                  <a:lnTo>
                    <a:pt x="66" y="52"/>
                  </a:lnTo>
                  <a:lnTo>
                    <a:pt x="66" y="56"/>
                  </a:lnTo>
                  <a:lnTo>
                    <a:pt x="70" y="58"/>
                  </a:lnTo>
                  <a:lnTo>
                    <a:pt x="76" y="59"/>
                  </a:lnTo>
                  <a:lnTo>
                    <a:pt x="80" y="59"/>
                  </a:lnTo>
                  <a:lnTo>
                    <a:pt x="80" y="60"/>
                  </a:lnTo>
                  <a:lnTo>
                    <a:pt x="80" y="65"/>
                  </a:lnTo>
                  <a:lnTo>
                    <a:pt x="78" y="66"/>
                  </a:lnTo>
                  <a:lnTo>
                    <a:pt x="78" y="73"/>
                  </a:lnTo>
                  <a:lnTo>
                    <a:pt x="76" y="76"/>
                  </a:lnTo>
                  <a:lnTo>
                    <a:pt x="74" y="75"/>
                  </a:lnTo>
                  <a:lnTo>
                    <a:pt x="76" y="72"/>
                  </a:lnTo>
                  <a:lnTo>
                    <a:pt x="74" y="71"/>
                  </a:lnTo>
                  <a:lnTo>
                    <a:pt x="68" y="71"/>
                  </a:lnTo>
                  <a:lnTo>
                    <a:pt x="61" y="72"/>
                  </a:lnTo>
                  <a:lnTo>
                    <a:pt x="55" y="75"/>
                  </a:lnTo>
                  <a:lnTo>
                    <a:pt x="51" y="74"/>
                  </a:lnTo>
                  <a:lnTo>
                    <a:pt x="61" y="70"/>
                  </a:lnTo>
                  <a:lnTo>
                    <a:pt x="68" y="70"/>
                  </a:lnTo>
                  <a:lnTo>
                    <a:pt x="70" y="68"/>
                  </a:lnTo>
                  <a:lnTo>
                    <a:pt x="72" y="67"/>
                  </a:lnTo>
                  <a:lnTo>
                    <a:pt x="76" y="68"/>
                  </a:lnTo>
                  <a:lnTo>
                    <a:pt x="76" y="65"/>
                  </a:lnTo>
                  <a:lnTo>
                    <a:pt x="74" y="64"/>
                  </a:lnTo>
                  <a:lnTo>
                    <a:pt x="70" y="63"/>
                  </a:lnTo>
                  <a:lnTo>
                    <a:pt x="55" y="52"/>
                  </a:lnTo>
                  <a:lnTo>
                    <a:pt x="53" y="49"/>
                  </a:lnTo>
                  <a:lnTo>
                    <a:pt x="55" y="40"/>
                  </a:lnTo>
                  <a:lnTo>
                    <a:pt x="51" y="33"/>
                  </a:lnTo>
                  <a:lnTo>
                    <a:pt x="51" y="28"/>
                  </a:lnTo>
                  <a:lnTo>
                    <a:pt x="55" y="23"/>
                  </a:lnTo>
                  <a:lnTo>
                    <a:pt x="57" y="18"/>
                  </a:lnTo>
                  <a:lnTo>
                    <a:pt x="76" y="3"/>
                  </a:lnTo>
                  <a:lnTo>
                    <a:pt x="76" y="2"/>
                  </a:lnTo>
                  <a:lnTo>
                    <a:pt x="72" y="1"/>
                  </a:lnTo>
                  <a:lnTo>
                    <a:pt x="51" y="0"/>
                  </a:lnTo>
                  <a:lnTo>
                    <a:pt x="32" y="6"/>
                  </a:lnTo>
                  <a:lnTo>
                    <a:pt x="21" y="11"/>
                  </a:lnTo>
                  <a:lnTo>
                    <a:pt x="19" y="15"/>
                  </a:lnTo>
                  <a:lnTo>
                    <a:pt x="17" y="17"/>
                  </a:lnTo>
                  <a:lnTo>
                    <a:pt x="15" y="18"/>
                  </a:lnTo>
                  <a:lnTo>
                    <a:pt x="13" y="22"/>
                  </a:lnTo>
                  <a:lnTo>
                    <a:pt x="15" y="24"/>
                  </a:lnTo>
                  <a:lnTo>
                    <a:pt x="11" y="25"/>
                  </a:lnTo>
                  <a:lnTo>
                    <a:pt x="11" y="28"/>
                  </a:lnTo>
                  <a:lnTo>
                    <a:pt x="13" y="30"/>
                  </a:lnTo>
                  <a:lnTo>
                    <a:pt x="9" y="30"/>
                  </a:lnTo>
                  <a:lnTo>
                    <a:pt x="7" y="33"/>
                  </a:lnTo>
                  <a:lnTo>
                    <a:pt x="5" y="34"/>
                  </a:lnTo>
                  <a:lnTo>
                    <a:pt x="5" y="38"/>
                  </a:lnTo>
                  <a:lnTo>
                    <a:pt x="2" y="40"/>
                  </a:lnTo>
                  <a:lnTo>
                    <a:pt x="5" y="44"/>
                  </a:lnTo>
                  <a:lnTo>
                    <a:pt x="7" y="44"/>
                  </a:lnTo>
                  <a:lnTo>
                    <a:pt x="5" y="46"/>
                  </a:lnTo>
                  <a:lnTo>
                    <a:pt x="0" y="50"/>
                  </a:lnTo>
                  <a:lnTo>
                    <a:pt x="5" y="56"/>
                  </a:lnTo>
                  <a:lnTo>
                    <a:pt x="0" y="58"/>
                  </a:lnTo>
                  <a:lnTo>
                    <a:pt x="0" y="64"/>
                  </a:lnTo>
                  <a:lnTo>
                    <a:pt x="5" y="67"/>
                  </a:lnTo>
                  <a:lnTo>
                    <a:pt x="32" y="70"/>
                  </a:lnTo>
                  <a:lnTo>
                    <a:pt x="38" y="74"/>
                  </a:lnTo>
                  <a:lnTo>
                    <a:pt x="45" y="75"/>
                  </a:lnTo>
                  <a:lnTo>
                    <a:pt x="36" y="76"/>
                  </a:lnTo>
                  <a:lnTo>
                    <a:pt x="30" y="77"/>
                  </a:lnTo>
                  <a:lnTo>
                    <a:pt x="19" y="74"/>
                  </a:lnTo>
                  <a:lnTo>
                    <a:pt x="11" y="73"/>
                  </a:lnTo>
                  <a:lnTo>
                    <a:pt x="13" y="75"/>
                  </a:lnTo>
                  <a:lnTo>
                    <a:pt x="11" y="77"/>
                  </a:lnTo>
                  <a:lnTo>
                    <a:pt x="24" y="88"/>
                  </a:lnTo>
                  <a:lnTo>
                    <a:pt x="32" y="91"/>
                  </a:lnTo>
                  <a:lnTo>
                    <a:pt x="28" y="91"/>
                  </a:lnTo>
                  <a:lnTo>
                    <a:pt x="34" y="92"/>
                  </a:lnTo>
                  <a:lnTo>
                    <a:pt x="34" y="91"/>
                  </a:lnTo>
                  <a:lnTo>
                    <a:pt x="38" y="91"/>
                  </a:lnTo>
                  <a:lnTo>
                    <a:pt x="45" y="92"/>
                  </a:lnTo>
                  <a:lnTo>
                    <a:pt x="51" y="91"/>
                  </a:lnTo>
                  <a:lnTo>
                    <a:pt x="53" y="88"/>
                  </a:lnTo>
                  <a:lnTo>
                    <a:pt x="53" y="92"/>
                  </a:lnTo>
                  <a:lnTo>
                    <a:pt x="57" y="96"/>
                  </a:lnTo>
                  <a:lnTo>
                    <a:pt x="61" y="98"/>
                  </a:lnTo>
                  <a:lnTo>
                    <a:pt x="68" y="99"/>
                  </a:lnTo>
                  <a:lnTo>
                    <a:pt x="72" y="99"/>
                  </a:lnTo>
                  <a:lnTo>
                    <a:pt x="68" y="98"/>
                  </a:lnTo>
                  <a:lnTo>
                    <a:pt x="72" y="97"/>
                  </a:lnTo>
                  <a:lnTo>
                    <a:pt x="97" y="101"/>
                  </a:lnTo>
                  <a:lnTo>
                    <a:pt x="97" y="100"/>
                  </a:lnTo>
                  <a:lnTo>
                    <a:pt x="104" y="99"/>
                  </a:lnTo>
                  <a:lnTo>
                    <a:pt x="114" y="103"/>
                  </a:lnTo>
                  <a:lnTo>
                    <a:pt x="118" y="103"/>
                  </a:lnTo>
                  <a:lnTo>
                    <a:pt x="120" y="101"/>
                  </a:lnTo>
                  <a:lnTo>
                    <a:pt x="118" y="103"/>
                  </a:lnTo>
                  <a:lnTo>
                    <a:pt x="120" y="104"/>
                  </a:lnTo>
                  <a:lnTo>
                    <a:pt x="123" y="101"/>
                  </a:lnTo>
                  <a:lnTo>
                    <a:pt x="127" y="100"/>
                  </a:lnTo>
                  <a:lnTo>
                    <a:pt x="131" y="101"/>
                  </a:lnTo>
                  <a:lnTo>
                    <a:pt x="133" y="105"/>
                  </a:lnTo>
                  <a:lnTo>
                    <a:pt x="137" y="105"/>
                  </a:lnTo>
                  <a:lnTo>
                    <a:pt x="135" y="103"/>
                  </a:lnTo>
                  <a:lnTo>
                    <a:pt x="131" y="99"/>
                  </a:lnTo>
                  <a:lnTo>
                    <a:pt x="125" y="98"/>
                  </a:lnTo>
                  <a:lnTo>
                    <a:pt x="125" y="96"/>
                  </a:lnTo>
                  <a:lnTo>
                    <a:pt x="144" y="99"/>
                  </a:lnTo>
                  <a:lnTo>
                    <a:pt x="148" y="98"/>
                  </a:lnTo>
                  <a:lnTo>
                    <a:pt x="148" y="99"/>
                  </a:lnTo>
                  <a:lnTo>
                    <a:pt x="150" y="99"/>
                  </a:lnTo>
                  <a:lnTo>
                    <a:pt x="154" y="103"/>
                  </a:lnTo>
                  <a:lnTo>
                    <a:pt x="167" y="101"/>
                  </a:lnTo>
                  <a:lnTo>
                    <a:pt x="169" y="99"/>
                  </a:lnTo>
                  <a:lnTo>
                    <a:pt x="163" y="91"/>
                  </a:lnTo>
                  <a:lnTo>
                    <a:pt x="160" y="91"/>
                  </a:lnTo>
                  <a:lnTo>
                    <a:pt x="156" y="90"/>
                  </a:lnTo>
                  <a:lnTo>
                    <a:pt x="160" y="88"/>
                  </a:lnTo>
                  <a:lnTo>
                    <a:pt x="167" y="89"/>
                  </a:lnTo>
                  <a:lnTo>
                    <a:pt x="177" y="95"/>
                  </a:lnTo>
                  <a:lnTo>
                    <a:pt x="177" y="92"/>
                  </a:lnTo>
                  <a:lnTo>
                    <a:pt x="181" y="95"/>
                  </a:lnTo>
                  <a:lnTo>
                    <a:pt x="186" y="93"/>
                  </a:lnTo>
                  <a:lnTo>
                    <a:pt x="186" y="103"/>
                  </a:lnTo>
                  <a:lnTo>
                    <a:pt x="188" y="104"/>
                  </a:lnTo>
                  <a:lnTo>
                    <a:pt x="190" y="101"/>
                  </a:lnTo>
                  <a:lnTo>
                    <a:pt x="192" y="103"/>
                  </a:lnTo>
                  <a:lnTo>
                    <a:pt x="196" y="103"/>
                  </a:lnTo>
                  <a:lnTo>
                    <a:pt x="196" y="104"/>
                  </a:lnTo>
                  <a:lnTo>
                    <a:pt x="196" y="106"/>
                  </a:lnTo>
                  <a:lnTo>
                    <a:pt x="192" y="107"/>
                  </a:lnTo>
                  <a:lnTo>
                    <a:pt x="196" y="107"/>
                  </a:lnTo>
                  <a:lnTo>
                    <a:pt x="213" y="115"/>
                  </a:lnTo>
                  <a:lnTo>
                    <a:pt x="213" y="119"/>
                  </a:lnTo>
                  <a:lnTo>
                    <a:pt x="209" y="122"/>
                  </a:lnTo>
                  <a:lnTo>
                    <a:pt x="203" y="121"/>
                  </a:lnTo>
                  <a:lnTo>
                    <a:pt x="198" y="121"/>
                  </a:lnTo>
                  <a:lnTo>
                    <a:pt x="200" y="124"/>
                  </a:lnTo>
                  <a:lnTo>
                    <a:pt x="200" y="129"/>
                  </a:lnTo>
                  <a:lnTo>
                    <a:pt x="213" y="125"/>
                  </a:lnTo>
                  <a:lnTo>
                    <a:pt x="215" y="123"/>
                  </a:lnTo>
                  <a:lnTo>
                    <a:pt x="219" y="123"/>
                  </a:lnTo>
                  <a:lnTo>
                    <a:pt x="224" y="122"/>
                  </a:lnTo>
                  <a:lnTo>
                    <a:pt x="230" y="121"/>
                  </a:lnTo>
                  <a:lnTo>
                    <a:pt x="234" y="122"/>
                  </a:lnTo>
                  <a:lnTo>
                    <a:pt x="226" y="123"/>
                  </a:lnTo>
                  <a:lnTo>
                    <a:pt x="228" y="123"/>
                  </a:lnTo>
                  <a:lnTo>
                    <a:pt x="226" y="125"/>
                  </a:lnTo>
                  <a:lnTo>
                    <a:pt x="236" y="132"/>
                  </a:lnTo>
                  <a:lnTo>
                    <a:pt x="236" y="131"/>
                  </a:lnTo>
                  <a:lnTo>
                    <a:pt x="236" y="129"/>
                  </a:lnTo>
                  <a:lnTo>
                    <a:pt x="236" y="128"/>
                  </a:lnTo>
                  <a:lnTo>
                    <a:pt x="240" y="129"/>
                  </a:lnTo>
                  <a:lnTo>
                    <a:pt x="240" y="135"/>
                  </a:lnTo>
                  <a:lnTo>
                    <a:pt x="243" y="137"/>
                  </a:lnTo>
                  <a:lnTo>
                    <a:pt x="247" y="138"/>
                  </a:lnTo>
                  <a:lnTo>
                    <a:pt x="249" y="137"/>
                  </a:lnTo>
                  <a:lnTo>
                    <a:pt x="253" y="140"/>
                  </a:lnTo>
                  <a:lnTo>
                    <a:pt x="255" y="146"/>
                  </a:lnTo>
                  <a:lnTo>
                    <a:pt x="257" y="148"/>
                  </a:lnTo>
                  <a:lnTo>
                    <a:pt x="259" y="152"/>
                  </a:lnTo>
                  <a:lnTo>
                    <a:pt x="262" y="153"/>
                  </a:lnTo>
                  <a:lnTo>
                    <a:pt x="262" y="159"/>
                  </a:lnTo>
                  <a:lnTo>
                    <a:pt x="264" y="159"/>
                  </a:lnTo>
                  <a:lnTo>
                    <a:pt x="262" y="161"/>
                  </a:lnTo>
                  <a:lnTo>
                    <a:pt x="259" y="162"/>
                  </a:lnTo>
                  <a:lnTo>
                    <a:pt x="257" y="163"/>
                  </a:lnTo>
                  <a:lnTo>
                    <a:pt x="255" y="164"/>
                  </a:lnTo>
                  <a:lnTo>
                    <a:pt x="255" y="170"/>
                  </a:lnTo>
                  <a:lnTo>
                    <a:pt x="253" y="171"/>
                  </a:lnTo>
                  <a:lnTo>
                    <a:pt x="249" y="171"/>
                  </a:lnTo>
                  <a:lnTo>
                    <a:pt x="232" y="181"/>
                  </a:lnTo>
                  <a:lnTo>
                    <a:pt x="234" y="183"/>
                  </a:lnTo>
                  <a:lnTo>
                    <a:pt x="236" y="186"/>
                  </a:lnTo>
                  <a:lnTo>
                    <a:pt x="240" y="188"/>
                  </a:lnTo>
                  <a:lnTo>
                    <a:pt x="243" y="191"/>
                  </a:lnTo>
                  <a:lnTo>
                    <a:pt x="245" y="192"/>
                  </a:lnTo>
                  <a:lnTo>
                    <a:pt x="245" y="195"/>
                  </a:lnTo>
                  <a:lnTo>
                    <a:pt x="240" y="194"/>
                  </a:lnTo>
                  <a:lnTo>
                    <a:pt x="240" y="195"/>
                  </a:lnTo>
                  <a:lnTo>
                    <a:pt x="236" y="194"/>
                  </a:lnTo>
                  <a:lnTo>
                    <a:pt x="236" y="195"/>
                  </a:lnTo>
                  <a:lnTo>
                    <a:pt x="232" y="195"/>
                  </a:lnTo>
                  <a:lnTo>
                    <a:pt x="228" y="196"/>
                  </a:lnTo>
                  <a:lnTo>
                    <a:pt x="221" y="196"/>
                  </a:lnTo>
                  <a:lnTo>
                    <a:pt x="221" y="199"/>
                  </a:lnTo>
                  <a:lnTo>
                    <a:pt x="219" y="199"/>
                  </a:lnTo>
                  <a:lnTo>
                    <a:pt x="215" y="197"/>
                  </a:lnTo>
                  <a:lnTo>
                    <a:pt x="207" y="199"/>
                  </a:lnTo>
                  <a:lnTo>
                    <a:pt x="200" y="196"/>
                  </a:lnTo>
                  <a:lnTo>
                    <a:pt x="196" y="196"/>
                  </a:lnTo>
                  <a:lnTo>
                    <a:pt x="194" y="196"/>
                  </a:lnTo>
                  <a:lnTo>
                    <a:pt x="192" y="195"/>
                  </a:lnTo>
                  <a:lnTo>
                    <a:pt x="190" y="195"/>
                  </a:lnTo>
                  <a:lnTo>
                    <a:pt x="190" y="197"/>
                  </a:lnTo>
                  <a:lnTo>
                    <a:pt x="188" y="197"/>
                  </a:lnTo>
                  <a:lnTo>
                    <a:pt x="190" y="201"/>
                  </a:lnTo>
                  <a:lnTo>
                    <a:pt x="186" y="201"/>
                  </a:lnTo>
                  <a:lnTo>
                    <a:pt x="181" y="203"/>
                  </a:lnTo>
                  <a:lnTo>
                    <a:pt x="179" y="204"/>
                  </a:lnTo>
                  <a:lnTo>
                    <a:pt x="177" y="205"/>
                  </a:lnTo>
                  <a:lnTo>
                    <a:pt x="177" y="210"/>
                  </a:lnTo>
                  <a:lnTo>
                    <a:pt x="181" y="213"/>
                  </a:lnTo>
                  <a:lnTo>
                    <a:pt x="184" y="215"/>
                  </a:lnTo>
                  <a:lnTo>
                    <a:pt x="186" y="215"/>
                  </a:lnTo>
                  <a:lnTo>
                    <a:pt x="190" y="217"/>
                  </a:lnTo>
                  <a:lnTo>
                    <a:pt x="192" y="217"/>
                  </a:lnTo>
                  <a:lnTo>
                    <a:pt x="198" y="218"/>
                  </a:lnTo>
                  <a:lnTo>
                    <a:pt x="200" y="218"/>
                  </a:lnTo>
                  <a:lnTo>
                    <a:pt x="205" y="217"/>
                  </a:lnTo>
                  <a:lnTo>
                    <a:pt x="205" y="216"/>
                  </a:lnTo>
                  <a:lnTo>
                    <a:pt x="209" y="216"/>
                  </a:lnTo>
                  <a:lnTo>
                    <a:pt x="211" y="215"/>
                  </a:lnTo>
                  <a:lnTo>
                    <a:pt x="211" y="213"/>
                  </a:lnTo>
                  <a:lnTo>
                    <a:pt x="211" y="212"/>
                  </a:lnTo>
                  <a:lnTo>
                    <a:pt x="213" y="211"/>
                  </a:lnTo>
                  <a:lnTo>
                    <a:pt x="217" y="211"/>
                  </a:lnTo>
                  <a:lnTo>
                    <a:pt x="219" y="215"/>
                  </a:lnTo>
                  <a:lnTo>
                    <a:pt x="226" y="215"/>
                  </a:lnTo>
                  <a:lnTo>
                    <a:pt x="230" y="215"/>
                  </a:lnTo>
                  <a:lnTo>
                    <a:pt x="230" y="213"/>
                  </a:lnTo>
                  <a:lnTo>
                    <a:pt x="230" y="212"/>
                  </a:lnTo>
                  <a:lnTo>
                    <a:pt x="230" y="210"/>
                  </a:lnTo>
                  <a:lnTo>
                    <a:pt x="226" y="210"/>
                  </a:lnTo>
                  <a:lnTo>
                    <a:pt x="226" y="208"/>
                  </a:lnTo>
                  <a:lnTo>
                    <a:pt x="228" y="207"/>
                  </a:lnTo>
                  <a:lnTo>
                    <a:pt x="230" y="207"/>
                  </a:lnTo>
                  <a:lnTo>
                    <a:pt x="230" y="209"/>
                  </a:lnTo>
                  <a:lnTo>
                    <a:pt x="232" y="208"/>
                  </a:lnTo>
                  <a:lnTo>
                    <a:pt x="232" y="210"/>
                  </a:lnTo>
                  <a:lnTo>
                    <a:pt x="234" y="211"/>
                  </a:lnTo>
                  <a:lnTo>
                    <a:pt x="236" y="210"/>
                  </a:lnTo>
                  <a:lnTo>
                    <a:pt x="238" y="210"/>
                  </a:lnTo>
                  <a:lnTo>
                    <a:pt x="240" y="210"/>
                  </a:lnTo>
                  <a:lnTo>
                    <a:pt x="243" y="211"/>
                  </a:lnTo>
                  <a:lnTo>
                    <a:pt x="245" y="211"/>
                  </a:lnTo>
                  <a:lnTo>
                    <a:pt x="247" y="211"/>
                  </a:lnTo>
                  <a:lnTo>
                    <a:pt x="249" y="212"/>
                  </a:lnTo>
                  <a:lnTo>
                    <a:pt x="247" y="213"/>
                  </a:lnTo>
                  <a:lnTo>
                    <a:pt x="249" y="217"/>
                  </a:lnTo>
                  <a:lnTo>
                    <a:pt x="251" y="217"/>
                  </a:lnTo>
                  <a:lnTo>
                    <a:pt x="253" y="219"/>
                  </a:lnTo>
                  <a:lnTo>
                    <a:pt x="253" y="220"/>
                  </a:lnTo>
                  <a:lnTo>
                    <a:pt x="253" y="221"/>
                  </a:lnTo>
                  <a:lnTo>
                    <a:pt x="255" y="221"/>
                  </a:lnTo>
                  <a:lnTo>
                    <a:pt x="255" y="223"/>
                  </a:lnTo>
                  <a:lnTo>
                    <a:pt x="257" y="223"/>
                  </a:lnTo>
                  <a:lnTo>
                    <a:pt x="259" y="226"/>
                  </a:lnTo>
                  <a:lnTo>
                    <a:pt x="262" y="226"/>
                  </a:lnTo>
                  <a:lnTo>
                    <a:pt x="264" y="225"/>
                  </a:lnTo>
                  <a:lnTo>
                    <a:pt x="266" y="225"/>
                  </a:lnTo>
                  <a:lnTo>
                    <a:pt x="266" y="226"/>
                  </a:lnTo>
                  <a:lnTo>
                    <a:pt x="266" y="228"/>
                  </a:lnTo>
                  <a:lnTo>
                    <a:pt x="268" y="228"/>
                  </a:lnTo>
                  <a:lnTo>
                    <a:pt x="268" y="227"/>
                  </a:lnTo>
                  <a:lnTo>
                    <a:pt x="270" y="225"/>
                  </a:lnTo>
                  <a:lnTo>
                    <a:pt x="274" y="227"/>
                  </a:lnTo>
                  <a:lnTo>
                    <a:pt x="274" y="228"/>
                  </a:lnTo>
                  <a:lnTo>
                    <a:pt x="276" y="229"/>
                  </a:lnTo>
                  <a:lnTo>
                    <a:pt x="278" y="229"/>
                  </a:lnTo>
                  <a:lnTo>
                    <a:pt x="274" y="232"/>
                  </a:lnTo>
                  <a:lnTo>
                    <a:pt x="272" y="233"/>
                  </a:lnTo>
                  <a:lnTo>
                    <a:pt x="268" y="231"/>
                  </a:lnTo>
                  <a:lnTo>
                    <a:pt x="274" y="237"/>
                  </a:lnTo>
                  <a:lnTo>
                    <a:pt x="276" y="239"/>
                  </a:lnTo>
                  <a:lnTo>
                    <a:pt x="280" y="240"/>
                  </a:lnTo>
                  <a:lnTo>
                    <a:pt x="289" y="242"/>
                  </a:lnTo>
                  <a:lnTo>
                    <a:pt x="289" y="243"/>
                  </a:lnTo>
                  <a:lnTo>
                    <a:pt x="291" y="243"/>
                  </a:lnTo>
                  <a:lnTo>
                    <a:pt x="295" y="244"/>
                  </a:lnTo>
                  <a:lnTo>
                    <a:pt x="297" y="243"/>
                  </a:lnTo>
                  <a:lnTo>
                    <a:pt x="299" y="242"/>
                  </a:lnTo>
                  <a:lnTo>
                    <a:pt x="299" y="244"/>
                  </a:lnTo>
                  <a:lnTo>
                    <a:pt x="302" y="244"/>
                  </a:lnTo>
                  <a:lnTo>
                    <a:pt x="304" y="243"/>
                  </a:lnTo>
                  <a:lnTo>
                    <a:pt x="306" y="244"/>
                  </a:lnTo>
                  <a:lnTo>
                    <a:pt x="308" y="243"/>
                  </a:lnTo>
                  <a:lnTo>
                    <a:pt x="306" y="245"/>
                  </a:lnTo>
                  <a:lnTo>
                    <a:pt x="308" y="247"/>
                  </a:lnTo>
                  <a:lnTo>
                    <a:pt x="310" y="247"/>
                  </a:lnTo>
                  <a:lnTo>
                    <a:pt x="310" y="249"/>
                  </a:lnTo>
                  <a:lnTo>
                    <a:pt x="312" y="250"/>
                  </a:lnTo>
                  <a:lnTo>
                    <a:pt x="316" y="251"/>
                  </a:lnTo>
                  <a:lnTo>
                    <a:pt x="316" y="249"/>
                  </a:lnTo>
                  <a:lnTo>
                    <a:pt x="316" y="251"/>
                  </a:lnTo>
                  <a:lnTo>
                    <a:pt x="318" y="251"/>
                  </a:lnTo>
                  <a:lnTo>
                    <a:pt x="320" y="252"/>
                  </a:lnTo>
                  <a:lnTo>
                    <a:pt x="323" y="253"/>
                  </a:lnTo>
                  <a:lnTo>
                    <a:pt x="325" y="253"/>
                  </a:lnTo>
                  <a:lnTo>
                    <a:pt x="327" y="255"/>
                  </a:lnTo>
                  <a:lnTo>
                    <a:pt x="333" y="255"/>
                  </a:lnTo>
                  <a:lnTo>
                    <a:pt x="335" y="256"/>
                  </a:lnTo>
                  <a:lnTo>
                    <a:pt x="337" y="257"/>
                  </a:lnTo>
                  <a:lnTo>
                    <a:pt x="339" y="257"/>
                  </a:lnTo>
                  <a:lnTo>
                    <a:pt x="342" y="257"/>
                  </a:lnTo>
                  <a:lnTo>
                    <a:pt x="346" y="256"/>
                  </a:lnTo>
                  <a:lnTo>
                    <a:pt x="352" y="260"/>
                  </a:lnTo>
                  <a:lnTo>
                    <a:pt x="358" y="259"/>
                  </a:lnTo>
                  <a:lnTo>
                    <a:pt x="356" y="258"/>
                  </a:lnTo>
                  <a:lnTo>
                    <a:pt x="356" y="257"/>
                  </a:lnTo>
                  <a:lnTo>
                    <a:pt x="356" y="256"/>
                  </a:lnTo>
                  <a:lnTo>
                    <a:pt x="356" y="255"/>
                  </a:lnTo>
                  <a:lnTo>
                    <a:pt x="356" y="253"/>
                  </a:lnTo>
                  <a:lnTo>
                    <a:pt x="356" y="252"/>
                  </a:lnTo>
                  <a:lnTo>
                    <a:pt x="346" y="245"/>
                  </a:lnTo>
                  <a:lnTo>
                    <a:pt x="344" y="245"/>
                  </a:lnTo>
                  <a:lnTo>
                    <a:pt x="337" y="243"/>
                  </a:lnTo>
                  <a:lnTo>
                    <a:pt x="337" y="241"/>
                  </a:lnTo>
                  <a:lnTo>
                    <a:pt x="333" y="240"/>
                  </a:lnTo>
                  <a:lnTo>
                    <a:pt x="333" y="239"/>
                  </a:lnTo>
                  <a:lnTo>
                    <a:pt x="331" y="239"/>
                  </a:lnTo>
                  <a:lnTo>
                    <a:pt x="329" y="236"/>
                  </a:lnTo>
                  <a:lnTo>
                    <a:pt x="327" y="236"/>
                  </a:lnTo>
                  <a:lnTo>
                    <a:pt x="314" y="227"/>
                  </a:lnTo>
                  <a:lnTo>
                    <a:pt x="318" y="227"/>
                  </a:lnTo>
                  <a:lnTo>
                    <a:pt x="329" y="232"/>
                  </a:lnTo>
                  <a:lnTo>
                    <a:pt x="331" y="232"/>
                  </a:lnTo>
                  <a:lnTo>
                    <a:pt x="331" y="231"/>
                  </a:lnTo>
                  <a:lnTo>
                    <a:pt x="333" y="231"/>
                  </a:lnTo>
                  <a:lnTo>
                    <a:pt x="339" y="235"/>
                  </a:lnTo>
                  <a:lnTo>
                    <a:pt x="342" y="236"/>
                  </a:lnTo>
                  <a:lnTo>
                    <a:pt x="346" y="236"/>
                  </a:lnTo>
                  <a:lnTo>
                    <a:pt x="348" y="240"/>
                  </a:lnTo>
                  <a:lnTo>
                    <a:pt x="356" y="240"/>
                  </a:lnTo>
                  <a:lnTo>
                    <a:pt x="358" y="242"/>
                  </a:lnTo>
                  <a:lnTo>
                    <a:pt x="360" y="241"/>
                  </a:lnTo>
                  <a:lnTo>
                    <a:pt x="363" y="242"/>
                  </a:lnTo>
                  <a:lnTo>
                    <a:pt x="365" y="242"/>
                  </a:lnTo>
                  <a:lnTo>
                    <a:pt x="367" y="241"/>
                  </a:lnTo>
                  <a:lnTo>
                    <a:pt x="367" y="242"/>
                  </a:lnTo>
                  <a:lnTo>
                    <a:pt x="369" y="243"/>
                  </a:lnTo>
                  <a:lnTo>
                    <a:pt x="371" y="243"/>
                  </a:lnTo>
                  <a:lnTo>
                    <a:pt x="371" y="244"/>
                  </a:lnTo>
                  <a:lnTo>
                    <a:pt x="371" y="245"/>
                  </a:lnTo>
                  <a:lnTo>
                    <a:pt x="369" y="245"/>
                  </a:lnTo>
                  <a:lnTo>
                    <a:pt x="373" y="247"/>
                  </a:lnTo>
                  <a:lnTo>
                    <a:pt x="375" y="248"/>
                  </a:lnTo>
                  <a:lnTo>
                    <a:pt x="377" y="248"/>
                  </a:lnTo>
                  <a:lnTo>
                    <a:pt x="373" y="242"/>
                  </a:lnTo>
                  <a:lnTo>
                    <a:pt x="373" y="241"/>
                  </a:lnTo>
                  <a:lnTo>
                    <a:pt x="375" y="242"/>
                  </a:lnTo>
                  <a:lnTo>
                    <a:pt x="377" y="243"/>
                  </a:lnTo>
                  <a:lnTo>
                    <a:pt x="382" y="243"/>
                  </a:lnTo>
                  <a:lnTo>
                    <a:pt x="382" y="242"/>
                  </a:lnTo>
                  <a:lnTo>
                    <a:pt x="382" y="241"/>
                  </a:lnTo>
                  <a:lnTo>
                    <a:pt x="379" y="241"/>
                  </a:lnTo>
                  <a:lnTo>
                    <a:pt x="379" y="240"/>
                  </a:lnTo>
                  <a:lnTo>
                    <a:pt x="375" y="240"/>
                  </a:lnTo>
                  <a:lnTo>
                    <a:pt x="373" y="235"/>
                  </a:lnTo>
                  <a:lnTo>
                    <a:pt x="373" y="232"/>
                  </a:lnTo>
                  <a:lnTo>
                    <a:pt x="379" y="235"/>
                  </a:lnTo>
                  <a:lnTo>
                    <a:pt x="379" y="234"/>
                  </a:lnTo>
                  <a:lnTo>
                    <a:pt x="379" y="233"/>
                  </a:lnTo>
                  <a:lnTo>
                    <a:pt x="379" y="232"/>
                  </a:lnTo>
                  <a:lnTo>
                    <a:pt x="382" y="227"/>
                  </a:lnTo>
                  <a:lnTo>
                    <a:pt x="379" y="226"/>
                  </a:lnTo>
                  <a:lnTo>
                    <a:pt x="377" y="221"/>
                  </a:lnTo>
                  <a:lnTo>
                    <a:pt x="375" y="221"/>
                  </a:lnTo>
                  <a:lnTo>
                    <a:pt x="369" y="219"/>
                  </a:lnTo>
                  <a:lnTo>
                    <a:pt x="369" y="217"/>
                  </a:lnTo>
                  <a:lnTo>
                    <a:pt x="373" y="217"/>
                  </a:lnTo>
                  <a:lnTo>
                    <a:pt x="373" y="213"/>
                  </a:lnTo>
                  <a:lnTo>
                    <a:pt x="373" y="211"/>
                  </a:lnTo>
                  <a:lnTo>
                    <a:pt x="369" y="212"/>
                  </a:lnTo>
                  <a:lnTo>
                    <a:pt x="369" y="211"/>
                  </a:lnTo>
                  <a:lnTo>
                    <a:pt x="369" y="210"/>
                  </a:lnTo>
                  <a:lnTo>
                    <a:pt x="367" y="209"/>
                  </a:lnTo>
                  <a:lnTo>
                    <a:pt x="363" y="211"/>
                  </a:lnTo>
                  <a:lnTo>
                    <a:pt x="363" y="207"/>
                  </a:lnTo>
                  <a:lnTo>
                    <a:pt x="358" y="207"/>
                  </a:lnTo>
                  <a:lnTo>
                    <a:pt x="354" y="208"/>
                  </a:lnTo>
                  <a:lnTo>
                    <a:pt x="352" y="208"/>
                  </a:lnTo>
                  <a:lnTo>
                    <a:pt x="356" y="205"/>
                  </a:lnTo>
                  <a:lnTo>
                    <a:pt x="354" y="205"/>
                  </a:lnTo>
                  <a:lnTo>
                    <a:pt x="350" y="204"/>
                  </a:lnTo>
                  <a:lnTo>
                    <a:pt x="348" y="205"/>
                  </a:lnTo>
                  <a:lnTo>
                    <a:pt x="348" y="208"/>
                  </a:lnTo>
                  <a:lnTo>
                    <a:pt x="346" y="204"/>
                  </a:lnTo>
                  <a:lnTo>
                    <a:pt x="344" y="203"/>
                  </a:lnTo>
                  <a:lnTo>
                    <a:pt x="344" y="200"/>
                  </a:lnTo>
                  <a:lnTo>
                    <a:pt x="339" y="200"/>
                  </a:lnTo>
                  <a:lnTo>
                    <a:pt x="339" y="199"/>
                  </a:lnTo>
                  <a:lnTo>
                    <a:pt x="342" y="197"/>
                  </a:lnTo>
                  <a:lnTo>
                    <a:pt x="339" y="196"/>
                  </a:lnTo>
                  <a:lnTo>
                    <a:pt x="342" y="196"/>
                  </a:lnTo>
                  <a:lnTo>
                    <a:pt x="337" y="195"/>
                  </a:lnTo>
                  <a:lnTo>
                    <a:pt x="337" y="193"/>
                  </a:lnTo>
                  <a:lnTo>
                    <a:pt x="339" y="192"/>
                  </a:lnTo>
                  <a:lnTo>
                    <a:pt x="335" y="192"/>
                  </a:lnTo>
                  <a:lnTo>
                    <a:pt x="329" y="193"/>
                  </a:lnTo>
                  <a:lnTo>
                    <a:pt x="329" y="192"/>
                  </a:lnTo>
                  <a:lnTo>
                    <a:pt x="331" y="189"/>
                  </a:lnTo>
                  <a:lnTo>
                    <a:pt x="329" y="187"/>
                  </a:lnTo>
                  <a:lnTo>
                    <a:pt x="331" y="186"/>
                  </a:lnTo>
                  <a:lnTo>
                    <a:pt x="333" y="187"/>
                  </a:lnTo>
                  <a:lnTo>
                    <a:pt x="337" y="186"/>
                  </a:lnTo>
                  <a:lnTo>
                    <a:pt x="342" y="186"/>
                  </a:lnTo>
                  <a:lnTo>
                    <a:pt x="339" y="183"/>
                  </a:lnTo>
                  <a:lnTo>
                    <a:pt x="335" y="181"/>
                  </a:lnTo>
                  <a:lnTo>
                    <a:pt x="329" y="180"/>
                  </a:lnTo>
                  <a:lnTo>
                    <a:pt x="329" y="179"/>
                  </a:lnTo>
                  <a:lnTo>
                    <a:pt x="327" y="177"/>
                  </a:lnTo>
                  <a:lnTo>
                    <a:pt x="331" y="177"/>
                  </a:lnTo>
                  <a:lnTo>
                    <a:pt x="329" y="176"/>
                  </a:lnTo>
                  <a:lnTo>
                    <a:pt x="331" y="176"/>
                  </a:lnTo>
                  <a:lnTo>
                    <a:pt x="337" y="178"/>
                  </a:lnTo>
                  <a:lnTo>
                    <a:pt x="339" y="178"/>
                  </a:lnTo>
                  <a:lnTo>
                    <a:pt x="337" y="176"/>
                  </a:lnTo>
                  <a:lnTo>
                    <a:pt x="339" y="176"/>
                  </a:lnTo>
                  <a:lnTo>
                    <a:pt x="337" y="173"/>
                  </a:lnTo>
                  <a:lnTo>
                    <a:pt x="337" y="172"/>
                  </a:lnTo>
                  <a:lnTo>
                    <a:pt x="342" y="173"/>
                  </a:lnTo>
                  <a:lnTo>
                    <a:pt x="344" y="175"/>
                  </a:lnTo>
                  <a:lnTo>
                    <a:pt x="346" y="177"/>
                  </a:lnTo>
                  <a:lnTo>
                    <a:pt x="344" y="178"/>
                  </a:lnTo>
                  <a:lnTo>
                    <a:pt x="348" y="178"/>
                  </a:lnTo>
                  <a:lnTo>
                    <a:pt x="358" y="183"/>
                  </a:lnTo>
                  <a:lnTo>
                    <a:pt x="360" y="186"/>
                  </a:lnTo>
                  <a:lnTo>
                    <a:pt x="365" y="186"/>
                  </a:lnTo>
                  <a:lnTo>
                    <a:pt x="367" y="185"/>
                  </a:lnTo>
                  <a:lnTo>
                    <a:pt x="367" y="187"/>
                  </a:lnTo>
                  <a:lnTo>
                    <a:pt x="369" y="192"/>
                  </a:lnTo>
                  <a:lnTo>
                    <a:pt x="373" y="195"/>
                  </a:lnTo>
                  <a:lnTo>
                    <a:pt x="377" y="194"/>
                  </a:lnTo>
                  <a:lnTo>
                    <a:pt x="379" y="196"/>
                  </a:lnTo>
                  <a:lnTo>
                    <a:pt x="377" y="199"/>
                  </a:lnTo>
                  <a:lnTo>
                    <a:pt x="379" y="201"/>
                  </a:lnTo>
                  <a:lnTo>
                    <a:pt x="384" y="200"/>
                  </a:lnTo>
                  <a:lnTo>
                    <a:pt x="386" y="203"/>
                  </a:lnTo>
                  <a:lnTo>
                    <a:pt x="390" y="201"/>
                  </a:lnTo>
                  <a:lnTo>
                    <a:pt x="392" y="204"/>
                  </a:lnTo>
                  <a:lnTo>
                    <a:pt x="394" y="205"/>
                  </a:lnTo>
                  <a:lnTo>
                    <a:pt x="394" y="204"/>
                  </a:lnTo>
                  <a:lnTo>
                    <a:pt x="396" y="199"/>
                  </a:lnTo>
                  <a:lnTo>
                    <a:pt x="398" y="199"/>
                  </a:lnTo>
                  <a:lnTo>
                    <a:pt x="396" y="192"/>
                  </a:lnTo>
                  <a:lnTo>
                    <a:pt x="396" y="189"/>
                  </a:lnTo>
                  <a:lnTo>
                    <a:pt x="403" y="193"/>
                  </a:lnTo>
                  <a:lnTo>
                    <a:pt x="407" y="193"/>
                  </a:lnTo>
                  <a:lnTo>
                    <a:pt x="409" y="189"/>
                  </a:lnTo>
                  <a:lnTo>
                    <a:pt x="411" y="188"/>
                  </a:lnTo>
                  <a:lnTo>
                    <a:pt x="411" y="185"/>
                  </a:lnTo>
                  <a:lnTo>
                    <a:pt x="415" y="184"/>
                  </a:lnTo>
                  <a:lnTo>
                    <a:pt x="413" y="183"/>
                  </a:lnTo>
                  <a:lnTo>
                    <a:pt x="409" y="183"/>
                  </a:lnTo>
                  <a:lnTo>
                    <a:pt x="409" y="181"/>
                  </a:lnTo>
                  <a:lnTo>
                    <a:pt x="411" y="181"/>
                  </a:lnTo>
                  <a:lnTo>
                    <a:pt x="413" y="179"/>
                  </a:lnTo>
                  <a:lnTo>
                    <a:pt x="409" y="178"/>
                  </a:lnTo>
                  <a:lnTo>
                    <a:pt x="411" y="178"/>
                  </a:lnTo>
                  <a:lnTo>
                    <a:pt x="417" y="179"/>
                  </a:lnTo>
                  <a:lnTo>
                    <a:pt x="422" y="180"/>
                  </a:lnTo>
                  <a:lnTo>
                    <a:pt x="424" y="178"/>
                  </a:lnTo>
                  <a:lnTo>
                    <a:pt x="419" y="177"/>
                  </a:lnTo>
                  <a:lnTo>
                    <a:pt x="422" y="175"/>
                  </a:lnTo>
                  <a:lnTo>
                    <a:pt x="424" y="175"/>
                  </a:lnTo>
                  <a:lnTo>
                    <a:pt x="426" y="172"/>
                  </a:lnTo>
                  <a:lnTo>
                    <a:pt x="424" y="170"/>
                  </a:lnTo>
                  <a:lnTo>
                    <a:pt x="419" y="167"/>
                  </a:lnTo>
                  <a:lnTo>
                    <a:pt x="417" y="167"/>
                  </a:lnTo>
                  <a:lnTo>
                    <a:pt x="415" y="165"/>
                  </a:lnTo>
                  <a:lnTo>
                    <a:pt x="411" y="165"/>
                  </a:lnTo>
                  <a:lnTo>
                    <a:pt x="409" y="164"/>
                  </a:lnTo>
                  <a:lnTo>
                    <a:pt x="405" y="165"/>
                  </a:lnTo>
                  <a:lnTo>
                    <a:pt x="398" y="167"/>
                  </a:lnTo>
                  <a:lnTo>
                    <a:pt x="398" y="162"/>
                  </a:lnTo>
                  <a:lnTo>
                    <a:pt x="403" y="161"/>
                  </a:lnTo>
                  <a:lnTo>
                    <a:pt x="403" y="159"/>
                  </a:lnTo>
                  <a:lnTo>
                    <a:pt x="398" y="159"/>
                  </a:lnTo>
                  <a:lnTo>
                    <a:pt x="396" y="160"/>
                  </a:lnTo>
                  <a:lnTo>
                    <a:pt x="388" y="161"/>
                  </a:lnTo>
                  <a:lnTo>
                    <a:pt x="386" y="160"/>
                  </a:lnTo>
                  <a:lnTo>
                    <a:pt x="388" y="159"/>
                  </a:lnTo>
                  <a:lnTo>
                    <a:pt x="384" y="159"/>
                  </a:lnTo>
                  <a:lnTo>
                    <a:pt x="386" y="157"/>
                  </a:lnTo>
                  <a:lnTo>
                    <a:pt x="388" y="157"/>
                  </a:lnTo>
                  <a:lnTo>
                    <a:pt x="388" y="156"/>
                  </a:lnTo>
                  <a:lnTo>
                    <a:pt x="382" y="149"/>
                  </a:lnTo>
                  <a:lnTo>
                    <a:pt x="377" y="147"/>
                  </a:lnTo>
                  <a:lnTo>
                    <a:pt x="373" y="148"/>
                  </a:lnTo>
                  <a:lnTo>
                    <a:pt x="371" y="147"/>
                  </a:lnTo>
                  <a:lnTo>
                    <a:pt x="371" y="146"/>
                  </a:lnTo>
                  <a:lnTo>
                    <a:pt x="373" y="145"/>
                  </a:lnTo>
                  <a:lnTo>
                    <a:pt x="373" y="143"/>
                  </a:lnTo>
                  <a:lnTo>
                    <a:pt x="363" y="144"/>
                  </a:lnTo>
                  <a:lnTo>
                    <a:pt x="358" y="146"/>
                  </a:lnTo>
                  <a:lnTo>
                    <a:pt x="356" y="144"/>
                  </a:lnTo>
                  <a:lnTo>
                    <a:pt x="354" y="144"/>
                  </a:lnTo>
                  <a:lnTo>
                    <a:pt x="354" y="143"/>
                  </a:lnTo>
                  <a:lnTo>
                    <a:pt x="356" y="141"/>
                  </a:lnTo>
                  <a:lnTo>
                    <a:pt x="354" y="139"/>
                  </a:lnTo>
                  <a:lnTo>
                    <a:pt x="346" y="139"/>
                  </a:lnTo>
                  <a:lnTo>
                    <a:pt x="348" y="136"/>
                  </a:lnTo>
                  <a:lnTo>
                    <a:pt x="346" y="135"/>
                  </a:lnTo>
                  <a:lnTo>
                    <a:pt x="325" y="131"/>
                  </a:lnTo>
                  <a:lnTo>
                    <a:pt x="323" y="130"/>
                  </a:lnTo>
                  <a:lnTo>
                    <a:pt x="329" y="130"/>
                  </a:lnTo>
                  <a:lnTo>
                    <a:pt x="329" y="129"/>
                  </a:lnTo>
                  <a:lnTo>
                    <a:pt x="333" y="129"/>
                  </a:lnTo>
                  <a:lnTo>
                    <a:pt x="331" y="128"/>
                  </a:lnTo>
                  <a:lnTo>
                    <a:pt x="331" y="127"/>
                  </a:lnTo>
                  <a:lnTo>
                    <a:pt x="327" y="124"/>
                  </a:lnTo>
                  <a:lnTo>
                    <a:pt x="327" y="123"/>
                  </a:lnTo>
                  <a:lnTo>
                    <a:pt x="331" y="123"/>
                  </a:lnTo>
                  <a:lnTo>
                    <a:pt x="331" y="122"/>
                  </a:lnTo>
                  <a:lnTo>
                    <a:pt x="325" y="119"/>
                  </a:lnTo>
                  <a:lnTo>
                    <a:pt x="320" y="119"/>
                  </a:lnTo>
                  <a:lnTo>
                    <a:pt x="320" y="117"/>
                  </a:lnTo>
                  <a:lnTo>
                    <a:pt x="325" y="117"/>
                  </a:lnTo>
                  <a:lnTo>
                    <a:pt x="327" y="117"/>
                  </a:lnTo>
                  <a:lnTo>
                    <a:pt x="329" y="117"/>
                  </a:lnTo>
                  <a:lnTo>
                    <a:pt x="327" y="115"/>
                  </a:lnTo>
                  <a:lnTo>
                    <a:pt x="337" y="119"/>
                  </a:lnTo>
                  <a:lnTo>
                    <a:pt x="342" y="119"/>
                  </a:lnTo>
                  <a:lnTo>
                    <a:pt x="346" y="117"/>
                  </a:lnTo>
                  <a:lnTo>
                    <a:pt x="350" y="119"/>
                  </a:lnTo>
                  <a:lnTo>
                    <a:pt x="350" y="117"/>
                  </a:lnTo>
                  <a:lnTo>
                    <a:pt x="350" y="115"/>
                  </a:lnTo>
                  <a:lnTo>
                    <a:pt x="342" y="112"/>
                  </a:lnTo>
                  <a:lnTo>
                    <a:pt x="331" y="112"/>
                  </a:lnTo>
                  <a:lnTo>
                    <a:pt x="327" y="111"/>
                  </a:lnTo>
                  <a:lnTo>
                    <a:pt x="325" y="112"/>
                  </a:lnTo>
                  <a:lnTo>
                    <a:pt x="320" y="109"/>
                  </a:lnTo>
                  <a:lnTo>
                    <a:pt x="318" y="108"/>
                  </a:lnTo>
                  <a:lnTo>
                    <a:pt x="316" y="109"/>
                  </a:lnTo>
                  <a:lnTo>
                    <a:pt x="318" y="107"/>
                  </a:lnTo>
                  <a:lnTo>
                    <a:pt x="325" y="107"/>
                  </a:lnTo>
                  <a:lnTo>
                    <a:pt x="329" y="106"/>
                  </a:lnTo>
                  <a:lnTo>
                    <a:pt x="331" y="105"/>
                  </a:lnTo>
                  <a:lnTo>
                    <a:pt x="335" y="104"/>
                  </a:lnTo>
                  <a:lnTo>
                    <a:pt x="339" y="105"/>
                  </a:lnTo>
                  <a:lnTo>
                    <a:pt x="342" y="103"/>
                  </a:lnTo>
                  <a:lnTo>
                    <a:pt x="331" y="93"/>
                  </a:lnTo>
                  <a:lnTo>
                    <a:pt x="327" y="92"/>
                  </a:lnTo>
                  <a:lnTo>
                    <a:pt x="325" y="95"/>
                  </a:lnTo>
                  <a:lnTo>
                    <a:pt x="325" y="96"/>
                  </a:lnTo>
                  <a:lnTo>
                    <a:pt x="320" y="98"/>
                  </a:lnTo>
                  <a:lnTo>
                    <a:pt x="318" y="100"/>
                  </a:lnTo>
                  <a:lnTo>
                    <a:pt x="314" y="100"/>
                  </a:lnTo>
                  <a:lnTo>
                    <a:pt x="318" y="96"/>
                  </a:lnTo>
                  <a:lnTo>
                    <a:pt x="318" y="95"/>
                  </a:lnTo>
                  <a:lnTo>
                    <a:pt x="308" y="95"/>
                  </a:lnTo>
                  <a:lnTo>
                    <a:pt x="306" y="96"/>
                  </a:lnTo>
                  <a:lnTo>
                    <a:pt x="304" y="95"/>
                  </a:lnTo>
                  <a:lnTo>
                    <a:pt x="308" y="93"/>
                  </a:lnTo>
                  <a:lnTo>
                    <a:pt x="316" y="91"/>
                  </a:lnTo>
                  <a:lnTo>
                    <a:pt x="318" y="88"/>
                  </a:lnTo>
                  <a:lnTo>
                    <a:pt x="320" y="90"/>
                  </a:lnTo>
                  <a:lnTo>
                    <a:pt x="320" y="85"/>
                  </a:lnTo>
                  <a:lnTo>
                    <a:pt x="312" y="83"/>
                  </a:lnTo>
                  <a:lnTo>
                    <a:pt x="308" y="82"/>
                  </a:lnTo>
                  <a:lnTo>
                    <a:pt x="306" y="81"/>
                  </a:lnTo>
                  <a:lnTo>
                    <a:pt x="299" y="82"/>
                  </a:lnTo>
                  <a:lnTo>
                    <a:pt x="297" y="84"/>
                  </a:lnTo>
                  <a:lnTo>
                    <a:pt x="295" y="85"/>
                  </a:lnTo>
                  <a:lnTo>
                    <a:pt x="293" y="87"/>
                  </a:lnTo>
                  <a:lnTo>
                    <a:pt x="293" y="83"/>
                  </a:lnTo>
                  <a:lnTo>
                    <a:pt x="297" y="82"/>
                  </a:lnTo>
                  <a:lnTo>
                    <a:pt x="299" y="79"/>
                  </a:lnTo>
                  <a:lnTo>
                    <a:pt x="297" y="80"/>
                  </a:lnTo>
                  <a:lnTo>
                    <a:pt x="295" y="81"/>
                  </a:lnTo>
                  <a:lnTo>
                    <a:pt x="291" y="82"/>
                  </a:lnTo>
                  <a:lnTo>
                    <a:pt x="285" y="83"/>
                  </a:lnTo>
                  <a:lnTo>
                    <a:pt x="287" y="82"/>
                  </a:lnTo>
                  <a:lnTo>
                    <a:pt x="291" y="76"/>
                  </a:lnTo>
                  <a:lnTo>
                    <a:pt x="289" y="74"/>
                  </a:lnTo>
                  <a:lnTo>
                    <a:pt x="287" y="74"/>
                  </a:lnTo>
                  <a:lnTo>
                    <a:pt x="283" y="75"/>
                  </a:lnTo>
                  <a:lnTo>
                    <a:pt x="278" y="76"/>
                  </a:lnTo>
                  <a:lnTo>
                    <a:pt x="276" y="74"/>
                  </a:lnTo>
                  <a:lnTo>
                    <a:pt x="268" y="74"/>
                  </a:lnTo>
                  <a:lnTo>
                    <a:pt x="274" y="73"/>
                  </a:lnTo>
                  <a:lnTo>
                    <a:pt x="278" y="7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2" name="Freeform 1065"/>
            <p:cNvSpPr>
              <a:spLocks/>
            </p:cNvSpPr>
            <p:nvPr/>
          </p:nvSpPr>
          <p:spPr bwMode="auto">
            <a:xfrm>
              <a:off x="3173469" y="4311578"/>
              <a:ext cx="14580" cy="10462"/>
            </a:xfrm>
            <a:custGeom>
              <a:avLst/>
              <a:gdLst>
                <a:gd name="T0" fmla="*/ 6 w 16"/>
                <a:gd name="T1" fmla="*/ 5 h 9"/>
                <a:gd name="T2" fmla="*/ 8 w 16"/>
                <a:gd name="T3" fmla="*/ 6 h 9"/>
                <a:gd name="T4" fmla="*/ 10 w 16"/>
                <a:gd name="T5" fmla="*/ 9 h 9"/>
                <a:gd name="T6" fmla="*/ 16 w 16"/>
                <a:gd name="T7" fmla="*/ 9 h 9"/>
                <a:gd name="T8" fmla="*/ 16 w 16"/>
                <a:gd name="T9" fmla="*/ 8 h 9"/>
                <a:gd name="T10" fmla="*/ 14 w 16"/>
                <a:gd name="T11" fmla="*/ 6 h 9"/>
                <a:gd name="T12" fmla="*/ 12 w 16"/>
                <a:gd name="T13" fmla="*/ 6 h 9"/>
                <a:gd name="T14" fmla="*/ 10 w 16"/>
                <a:gd name="T15" fmla="*/ 3 h 9"/>
                <a:gd name="T16" fmla="*/ 10 w 16"/>
                <a:gd name="T17" fmla="*/ 3 h 9"/>
                <a:gd name="T18" fmla="*/ 8 w 16"/>
                <a:gd name="T19" fmla="*/ 2 h 9"/>
                <a:gd name="T20" fmla="*/ 4 w 16"/>
                <a:gd name="T21" fmla="*/ 0 h 9"/>
                <a:gd name="T22" fmla="*/ 2 w 16"/>
                <a:gd name="T23" fmla="*/ 0 h 9"/>
                <a:gd name="T24" fmla="*/ 0 w 16"/>
                <a:gd name="T25" fmla="*/ 0 h 9"/>
                <a:gd name="T26" fmla="*/ 0 w 16"/>
                <a:gd name="T27" fmla="*/ 0 h 9"/>
                <a:gd name="T28" fmla="*/ 2 w 16"/>
                <a:gd name="T29" fmla="*/ 2 h 9"/>
                <a:gd name="T30" fmla="*/ 6 w 16"/>
                <a:gd name="T31" fmla="*/ 5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9"/>
                <a:gd name="T50" fmla="*/ 16 w 16"/>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9">
                  <a:moveTo>
                    <a:pt x="6" y="5"/>
                  </a:moveTo>
                  <a:lnTo>
                    <a:pt x="8" y="6"/>
                  </a:lnTo>
                  <a:lnTo>
                    <a:pt x="10" y="9"/>
                  </a:lnTo>
                  <a:lnTo>
                    <a:pt x="16" y="9"/>
                  </a:lnTo>
                  <a:lnTo>
                    <a:pt x="16" y="8"/>
                  </a:lnTo>
                  <a:lnTo>
                    <a:pt x="14" y="6"/>
                  </a:lnTo>
                  <a:lnTo>
                    <a:pt x="12" y="6"/>
                  </a:lnTo>
                  <a:lnTo>
                    <a:pt x="10" y="3"/>
                  </a:lnTo>
                  <a:lnTo>
                    <a:pt x="8" y="2"/>
                  </a:lnTo>
                  <a:lnTo>
                    <a:pt x="4" y="0"/>
                  </a:lnTo>
                  <a:lnTo>
                    <a:pt x="2" y="0"/>
                  </a:lnTo>
                  <a:lnTo>
                    <a:pt x="0" y="0"/>
                  </a:lnTo>
                  <a:lnTo>
                    <a:pt x="2" y="2"/>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3" name="Freeform 1066"/>
            <p:cNvSpPr>
              <a:spLocks/>
            </p:cNvSpPr>
            <p:nvPr/>
          </p:nvSpPr>
          <p:spPr bwMode="auto">
            <a:xfrm>
              <a:off x="3227234" y="4219747"/>
              <a:ext cx="12758" cy="8137"/>
            </a:xfrm>
            <a:custGeom>
              <a:avLst/>
              <a:gdLst>
                <a:gd name="T0" fmla="*/ 6 w 14"/>
                <a:gd name="T1" fmla="*/ 3 h 7"/>
                <a:gd name="T2" fmla="*/ 8 w 14"/>
                <a:gd name="T3" fmla="*/ 4 h 7"/>
                <a:gd name="T4" fmla="*/ 14 w 14"/>
                <a:gd name="T5" fmla="*/ 3 h 7"/>
                <a:gd name="T6" fmla="*/ 14 w 14"/>
                <a:gd name="T7" fmla="*/ 1 h 7"/>
                <a:gd name="T8" fmla="*/ 14 w 14"/>
                <a:gd name="T9" fmla="*/ 0 h 7"/>
                <a:gd name="T10" fmla="*/ 10 w 14"/>
                <a:gd name="T11" fmla="*/ 0 h 7"/>
                <a:gd name="T12" fmla="*/ 10 w 14"/>
                <a:gd name="T13" fmla="*/ 0 h 7"/>
                <a:gd name="T14" fmla="*/ 8 w 14"/>
                <a:gd name="T15" fmla="*/ 1 h 7"/>
                <a:gd name="T16" fmla="*/ 6 w 14"/>
                <a:gd name="T17" fmla="*/ 1 h 7"/>
                <a:gd name="T18" fmla="*/ 4 w 14"/>
                <a:gd name="T19" fmla="*/ 1 h 7"/>
                <a:gd name="T20" fmla="*/ 4 w 14"/>
                <a:gd name="T21" fmla="*/ 0 h 7"/>
                <a:gd name="T22" fmla="*/ 0 w 14"/>
                <a:gd name="T23" fmla="*/ 0 h 7"/>
                <a:gd name="T24" fmla="*/ 2 w 14"/>
                <a:gd name="T25" fmla="*/ 3 h 7"/>
                <a:gd name="T26" fmla="*/ 6 w 14"/>
                <a:gd name="T27" fmla="*/ 7 h 7"/>
                <a:gd name="T28" fmla="*/ 6 w 14"/>
                <a:gd name="T29" fmla="*/ 3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7"/>
                <a:gd name="T47" fmla="*/ 14 w 14"/>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7">
                  <a:moveTo>
                    <a:pt x="6" y="3"/>
                  </a:moveTo>
                  <a:lnTo>
                    <a:pt x="8" y="4"/>
                  </a:lnTo>
                  <a:lnTo>
                    <a:pt x="14" y="3"/>
                  </a:lnTo>
                  <a:lnTo>
                    <a:pt x="14" y="1"/>
                  </a:lnTo>
                  <a:lnTo>
                    <a:pt x="14" y="0"/>
                  </a:lnTo>
                  <a:lnTo>
                    <a:pt x="10" y="0"/>
                  </a:lnTo>
                  <a:lnTo>
                    <a:pt x="8" y="1"/>
                  </a:lnTo>
                  <a:lnTo>
                    <a:pt x="6" y="1"/>
                  </a:lnTo>
                  <a:lnTo>
                    <a:pt x="4" y="1"/>
                  </a:lnTo>
                  <a:lnTo>
                    <a:pt x="4" y="0"/>
                  </a:lnTo>
                  <a:lnTo>
                    <a:pt x="0" y="0"/>
                  </a:lnTo>
                  <a:lnTo>
                    <a:pt x="2" y="3"/>
                  </a:lnTo>
                  <a:lnTo>
                    <a:pt x="6" y="7"/>
                  </a:lnTo>
                  <a:lnTo>
                    <a:pt x="6"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4" name="Freeform 1067"/>
            <p:cNvSpPr>
              <a:spLocks/>
            </p:cNvSpPr>
            <p:nvPr/>
          </p:nvSpPr>
          <p:spPr bwMode="auto">
            <a:xfrm>
              <a:off x="2969345" y="4216259"/>
              <a:ext cx="60144" cy="37198"/>
            </a:xfrm>
            <a:custGeom>
              <a:avLst/>
              <a:gdLst>
                <a:gd name="T0" fmla="*/ 49 w 66"/>
                <a:gd name="T1" fmla="*/ 15 h 32"/>
                <a:gd name="T2" fmla="*/ 40 w 66"/>
                <a:gd name="T3" fmla="*/ 10 h 32"/>
                <a:gd name="T4" fmla="*/ 36 w 66"/>
                <a:gd name="T5" fmla="*/ 6 h 32"/>
                <a:gd name="T6" fmla="*/ 34 w 66"/>
                <a:gd name="T7" fmla="*/ 5 h 32"/>
                <a:gd name="T8" fmla="*/ 34 w 66"/>
                <a:gd name="T9" fmla="*/ 3 h 32"/>
                <a:gd name="T10" fmla="*/ 30 w 66"/>
                <a:gd name="T11" fmla="*/ 0 h 32"/>
                <a:gd name="T12" fmla="*/ 26 w 66"/>
                <a:gd name="T13" fmla="*/ 0 h 32"/>
                <a:gd name="T14" fmla="*/ 21 w 66"/>
                <a:gd name="T15" fmla="*/ 4 h 32"/>
                <a:gd name="T16" fmla="*/ 21 w 66"/>
                <a:gd name="T17" fmla="*/ 8 h 32"/>
                <a:gd name="T18" fmla="*/ 19 w 66"/>
                <a:gd name="T19" fmla="*/ 7 h 32"/>
                <a:gd name="T20" fmla="*/ 15 w 66"/>
                <a:gd name="T21" fmla="*/ 8 h 32"/>
                <a:gd name="T22" fmla="*/ 15 w 66"/>
                <a:gd name="T23" fmla="*/ 11 h 32"/>
                <a:gd name="T24" fmla="*/ 15 w 66"/>
                <a:gd name="T25" fmla="*/ 14 h 32"/>
                <a:gd name="T26" fmla="*/ 13 w 66"/>
                <a:gd name="T27" fmla="*/ 16 h 32"/>
                <a:gd name="T28" fmla="*/ 5 w 66"/>
                <a:gd name="T29" fmla="*/ 18 h 32"/>
                <a:gd name="T30" fmla="*/ 0 w 66"/>
                <a:gd name="T31" fmla="*/ 20 h 32"/>
                <a:gd name="T32" fmla="*/ 5 w 66"/>
                <a:gd name="T33" fmla="*/ 24 h 32"/>
                <a:gd name="T34" fmla="*/ 7 w 66"/>
                <a:gd name="T35" fmla="*/ 23 h 32"/>
                <a:gd name="T36" fmla="*/ 11 w 66"/>
                <a:gd name="T37" fmla="*/ 22 h 32"/>
                <a:gd name="T38" fmla="*/ 13 w 66"/>
                <a:gd name="T39" fmla="*/ 24 h 32"/>
                <a:gd name="T40" fmla="*/ 17 w 66"/>
                <a:gd name="T41" fmla="*/ 26 h 32"/>
                <a:gd name="T42" fmla="*/ 19 w 66"/>
                <a:gd name="T43" fmla="*/ 24 h 32"/>
                <a:gd name="T44" fmla="*/ 21 w 66"/>
                <a:gd name="T45" fmla="*/ 27 h 32"/>
                <a:gd name="T46" fmla="*/ 26 w 66"/>
                <a:gd name="T47" fmla="*/ 27 h 32"/>
                <a:gd name="T48" fmla="*/ 32 w 66"/>
                <a:gd name="T49" fmla="*/ 30 h 32"/>
                <a:gd name="T50" fmla="*/ 36 w 66"/>
                <a:gd name="T51" fmla="*/ 31 h 32"/>
                <a:gd name="T52" fmla="*/ 38 w 66"/>
                <a:gd name="T53" fmla="*/ 30 h 32"/>
                <a:gd name="T54" fmla="*/ 49 w 66"/>
                <a:gd name="T55" fmla="*/ 32 h 32"/>
                <a:gd name="T56" fmla="*/ 53 w 66"/>
                <a:gd name="T57" fmla="*/ 29 h 32"/>
                <a:gd name="T58" fmla="*/ 59 w 66"/>
                <a:gd name="T59" fmla="*/ 27 h 32"/>
                <a:gd name="T60" fmla="*/ 61 w 66"/>
                <a:gd name="T61" fmla="*/ 27 h 32"/>
                <a:gd name="T62" fmla="*/ 66 w 66"/>
                <a:gd name="T63" fmla="*/ 24 h 32"/>
                <a:gd name="T64" fmla="*/ 61 w 66"/>
                <a:gd name="T65" fmla="*/ 26 h 32"/>
                <a:gd name="T66" fmla="*/ 55 w 66"/>
                <a:gd name="T67" fmla="*/ 21 h 32"/>
                <a:gd name="T68" fmla="*/ 53 w 66"/>
                <a:gd name="T69" fmla="*/ 16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32"/>
                <a:gd name="T107" fmla="*/ 66 w 66"/>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32">
                  <a:moveTo>
                    <a:pt x="53" y="16"/>
                  </a:moveTo>
                  <a:lnTo>
                    <a:pt x="49" y="15"/>
                  </a:lnTo>
                  <a:lnTo>
                    <a:pt x="49" y="13"/>
                  </a:lnTo>
                  <a:lnTo>
                    <a:pt x="40" y="10"/>
                  </a:lnTo>
                  <a:lnTo>
                    <a:pt x="40" y="8"/>
                  </a:lnTo>
                  <a:lnTo>
                    <a:pt x="36" y="6"/>
                  </a:lnTo>
                  <a:lnTo>
                    <a:pt x="36" y="5"/>
                  </a:lnTo>
                  <a:lnTo>
                    <a:pt x="34" y="5"/>
                  </a:lnTo>
                  <a:lnTo>
                    <a:pt x="34" y="4"/>
                  </a:lnTo>
                  <a:lnTo>
                    <a:pt x="34" y="3"/>
                  </a:lnTo>
                  <a:lnTo>
                    <a:pt x="30" y="3"/>
                  </a:lnTo>
                  <a:lnTo>
                    <a:pt x="30" y="0"/>
                  </a:lnTo>
                  <a:lnTo>
                    <a:pt x="28" y="0"/>
                  </a:lnTo>
                  <a:lnTo>
                    <a:pt x="26" y="0"/>
                  </a:lnTo>
                  <a:lnTo>
                    <a:pt x="24" y="2"/>
                  </a:lnTo>
                  <a:lnTo>
                    <a:pt x="21" y="4"/>
                  </a:lnTo>
                  <a:lnTo>
                    <a:pt x="19" y="7"/>
                  </a:lnTo>
                  <a:lnTo>
                    <a:pt x="21" y="8"/>
                  </a:lnTo>
                  <a:lnTo>
                    <a:pt x="19" y="7"/>
                  </a:lnTo>
                  <a:lnTo>
                    <a:pt x="17" y="7"/>
                  </a:lnTo>
                  <a:lnTo>
                    <a:pt x="15" y="8"/>
                  </a:lnTo>
                  <a:lnTo>
                    <a:pt x="15" y="10"/>
                  </a:lnTo>
                  <a:lnTo>
                    <a:pt x="15" y="11"/>
                  </a:lnTo>
                  <a:lnTo>
                    <a:pt x="17" y="13"/>
                  </a:lnTo>
                  <a:lnTo>
                    <a:pt x="15" y="14"/>
                  </a:lnTo>
                  <a:lnTo>
                    <a:pt x="15" y="16"/>
                  </a:lnTo>
                  <a:lnTo>
                    <a:pt x="13" y="16"/>
                  </a:lnTo>
                  <a:lnTo>
                    <a:pt x="9" y="18"/>
                  </a:lnTo>
                  <a:lnTo>
                    <a:pt x="5" y="18"/>
                  </a:lnTo>
                  <a:lnTo>
                    <a:pt x="3" y="19"/>
                  </a:lnTo>
                  <a:lnTo>
                    <a:pt x="0" y="20"/>
                  </a:lnTo>
                  <a:lnTo>
                    <a:pt x="3" y="22"/>
                  </a:lnTo>
                  <a:lnTo>
                    <a:pt x="5" y="24"/>
                  </a:lnTo>
                  <a:lnTo>
                    <a:pt x="7" y="24"/>
                  </a:lnTo>
                  <a:lnTo>
                    <a:pt x="7" y="23"/>
                  </a:lnTo>
                  <a:lnTo>
                    <a:pt x="9" y="22"/>
                  </a:lnTo>
                  <a:lnTo>
                    <a:pt x="11" y="22"/>
                  </a:lnTo>
                  <a:lnTo>
                    <a:pt x="13" y="23"/>
                  </a:lnTo>
                  <a:lnTo>
                    <a:pt x="13" y="24"/>
                  </a:lnTo>
                  <a:lnTo>
                    <a:pt x="15" y="26"/>
                  </a:lnTo>
                  <a:lnTo>
                    <a:pt x="17" y="26"/>
                  </a:lnTo>
                  <a:lnTo>
                    <a:pt x="19" y="24"/>
                  </a:lnTo>
                  <a:lnTo>
                    <a:pt x="21" y="26"/>
                  </a:lnTo>
                  <a:lnTo>
                    <a:pt x="21" y="27"/>
                  </a:lnTo>
                  <a:lnTo>
                    <a:pt x="26" y="27"/>
                  </a:lnTo>
                  <a:lnTo>
                    <a:pt x="28" y="29"/>
                  </a:lnTo>
                  <a:lnTo>
                    <a:pt x="32" y="30"/>
                  </a:lnTo>
                  <a:lnTo>
                    <a:pt x="36" y="30"/>
                  </a:lnTo>
                  <a:lnTo>
                    <a:pt x="36" y="31"/>
                  </a:lnTo>
                  <a:lnTo>
                    <a:pt x="38" y="30"/>
                  </a:lnTo>
                  <a:lnTo>
                    <a:pt x="47" y="32"/>
                  </a:lnTo>
                  <a:lnTo>
                    <a:pt x="49" y="32"/>
                  </a:lnTo>
                  <a:lnTo>
                    <a:pt x="51" y="29"/>
                  </a:lnTo>
                  <a:lnTo>
                    <a:pt x="53" y="29"/>
                  </a:lnTo>
                  <a:lnTo>
                    <a:pt x="57" y="27"/>
                  </a:lnTo>
                  <a:lnTo>
                    <a:pt x="59" y="27"/>
                  </a:lnTo>
                  <a:lnTo>
                    <a:pt x="59" y="28"/>
                  </a:lnTo>
                  <a:lnTo>
                    <a:pt x="61" y="27"/>
                  </a:lnTo>
                  <a:lnTo>
                    <a:pt x="64" y="26"/>
                  </a:lnTo>
                  <a:lnTo>
                    <a:pt x="66" y="24"/>
                  </a:lnTo>
                  <a:lnTo>
                    <a:pt x="64" y="24"/>
                  </a:lnTo>
                  <a:lnTo>
                    <a:pt x="61" y="26"/>
                  </a:lnTo>
                  <a:lnTo>
                    <a:pt x="57" y="22"/>
                  </a:lnTo>
                  <a:lnTo>
                    <a:pt x="55" y="21"/>
                  </a:lnTo>
                  <a:lnTo>
                    <a:pt x="55" y="20"/>
                  </a:lnTo>
                  <a:lnTo>
                    <a:pt x="53"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5" name="Freeform 1068"/>
            <p:cNvSpPr>
              <a:spLocks/>
            </p:cNvSpPr>
            <p:nvPr/>
          </p:nvSpPr>
          <p:spPr bwMode="auto">
            <a:xfrm>
              <a:off x="3239991" y="4230209"/>
              <a:ext cx="15492" cy="12787"/>
            </a:xfrm>
            <a:custGeom>
              <a:avLst/>
              <a:gdLst>
                <a:gd name="T0" fmla="*/ 15 w 17"/>
                <a:gd name="T1" fmla="*/ 3 h 11"/>
                <a:gd name="T2" fmla="*/ 17 w 17"/>
                <a:gd name="T3" fmla="*/ 3 h 11"/>
                <a:gd name="T4" fmla="*/ 17 w 17"/>
                <a:gd name="T5" fmla="*/ 3 h 11"/>
                <a:gd name="T6" fmla="*/ 17 w 17"/>
                <a:gd name="T7" fmla="*/ 1 h 11"/>
                <a:gd name="T8" fmla="*/ 15 w 17"/>
                <a:gd name="T9" fmla="*/ 0 h 11"/>
                <a:gd name="T10" fmla="*/ 13 w 17"/>
                <a:gd name="T11" fmla="*/ 0 h 11"/>
                <a:gd name="T12" fmla="*/ 7 w 17"/>
                <a:gd name="T13" fmla="*/ 6 h 11"/>
                <a:gd name="T14" fmla="*/ 5 w 17"/>
                <a:gd name="T15" fmla="*/ 7 h 11"/>
                <a:gd name="T16" fmla="*/ 0 w 17"/>
                <a:gd name="T17" fmla="*/ 9 h 11"/>
                <a:gd name="T18" fmla="*/ 0 w 17"/>
                <a:gd name="T19" fmla="*/ 11 h 11"/>
                <a:gd name="T20" fmla="*/ 7 w 17"/>
                <a:gd name="T21" fmla="*/ 10 h 11"/>
                <a:gd name="T22" fmla="*/ 11 w 17"/>
                <a:gd name="T23" fmla="*/ 9 h 11"/>
                <a:gd name="T24" fmla="*/ 13 w 17"/>
                <a:gd name="T25" fmla="*/ 4 h 11"/>
                <a:gd name="T26" fmla="*/ 15 w 17"/>
                <a:gd name="T27" fmla="*/ 3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1"/>
                <a:gd name="T44" fmla="*/ 17 w 17"/>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1">
                  <a:moveTo>
                    <a:pt x="15" y="3"/>
                  </a:moveTo>
                  <a:lnTo>
                    <a:pt x="17" y="3"/>
                  </a:lnTo>
                  <a:lnTo>
                    <a:pt x="17" y="1"/>
                  </a:lnTo>
                  <a:lnTo>
                    <a:pt x="15" y="0"/>
                  </a:lnTo>
                  <a:lnTo>
                    <a:pt x="13" y="0"/>
                  </a:lnTo>
                  <a:lnTo>
                    <a:pt x="7" y="6"/>
                  </a:lnTo>
                  <a:lnTo>
                    <a:pt x="5" y="7"/>
                  </a:lnTo>
                  <a:lnTo>
                    <a:pt x="0" y="9"/>
                  </a:lnTo>
                  <a:lnTo>
                    <a:pt x="0" y="11"/>
                  </a:lnTo>
                  <a:lnTo>
                    <a:pt x="7" y="10"/>
                  </a:lnTo>
                  <a:lnTo>
                    <a:pt x="11" y="9"/>
                  </a:lnTo>
                  <a:lnTo>
                    <a:pt x="13" y="4"/>
                  </a:lnTo>
                  <a:lnTo>
                    <a:pt x="1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6" name="Freeform 1069"/>
            <p:cNvSpPr>
              <a:spLocks/>
            </p:cNvSpPr>
            <p:nvPr/>
          </p:nvSpPr>
          <p:spPr bwMode="auto">
            <a:xfrm>
              <a:off x="6563380" y="4212772"/>
              <a:ext cx="20048" cy="12787"/>
            </a:xfrm>
            <a:custGeom>
              <a:avLst/>
              <a:gdLst>
                <a:gd name="T0" fmla="*/ 5 w 22"/>
                <a:gd name="T1" fmla="*/ 6 h 11"/>
                <a:gd name="T2" fmla="*/ 5 w 22"/>
                <a:gd name="T3" fmla="*/ 7 h 11"/>
                <a:gd name="T4" fmla="*/ 7 w 22"/>
                <a:gd name="T5" fmla="*/ 8 h 11"/>
                <a:gd name="T6" fmla="*/ 9 w 22"/>
                <a:gd name="T7" fmla="*/ 10 h 11"/>
                <a:gd name="T8" fmla="*/ 17 w 22"/>
                <a:gd name="T9" fmla="*/ 11 h 11"/>
                <a:gd name="T10" fmla="*/ 19 w 22"/>
                <a:gd name="T11" fmla="*/ 11 h 11"/>
                <a:gd name="T12" fmla="*/ 19 w 22"/>
                <a:gd name="T13" fmla="*/ 7 h 11"/>
                <a:gd name="T14" fmla="*/ 22 w 22"/>
                <a:gd name="T15" fmla="*/ 7 h 11"/>
                <a:gd name="T16" fmla="*/ 22 w 22"/>
                <a:gd name="T17" fmla="*/ 6 h 11"/>
                <a:gd name="T18" fmla="*/ 22 w 22"/>
                <a:gd name="T19" fmla="*/ 5 h 11"/>
                <a:gd name="T20" fmla="*/ 9 w 22"/>
                <a:gd name="T21" fmla="*/ 0 h 11"/>
                <a:gd name="T22" fmla="*/ 7 w 22"/>
                <a:gd name="T23" fmla="*/ 0 h 11"/>
                <a:gd name="T24" fmla="*/ 3 w 22"/>
                <a:gd name="T25" fmla="*/ 1 h 11"/>
                <a:gd name="T26" fmla="*/ 0 w 22"/>
                <a:gd name="T27" fmla="*/ 1 h 11"/>
                <a:gd name="T28" fmla="*/ 0 w 22"/>
                <a:gd name="T29" fmla="*/ 3 h 11"/>
                <a:gd name="T30" fmla="*/ 0 w 22"/>
                <a:gd name="T31" fmla="*/ 5 h 11"/>
                <a:gd name="T32" fmla="*/ 5 w 22"/>
                <a:gd name="T33" fmla="*/ 6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1"/>
                <a:gd name="T53" fmla="*/ 22 w 2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1">
                  <a:moveTo>
                    <a:pt x="5" y="6"/>
                  </a:moveTo>
                  <a:lnTo>
                    <a:pt x="5" y="7"/>
                  </a:lnTo>
                  <a:lnTo>
                    <a:pt x="7" y="8"/>
                  </a:lnTo>
                  <a:lnTo>
                    <a:pt x="9" y="10"/>
                  </a:lnTo>
                  <a:lnTo>
                    <a:pt x="17" y="11"/>
                  </a:lnTo>
                  <a:lnTo>
                    <a:pt x="19" y="11"/>
                  </a:lnTo>
                  <a:lnTo>
                    <a:pt x="19" y="7"/>
                  </a:lnTo>
                  <a:lnTo>
                    <a:pt x="22" y="7"/>
                  </a:lnTo>
                  <a:lnTo>
                    <a:pt x="22" y="6"/>
                  </a:lnTo>
                  <a:lnTo>
                    <a:pt x="22" y="5"/>
                  </a:lnTo>
                  <a:lnTo>
                    <a:pt x="9" y="0"/>
                  </a:lnTo>
                  <a:lnTo>
                    <a:pt x="7" y="0"/>
                  </a:lnTo>
                  <a:lnTo>
                    <a:pt x="3" y="1"/>
                  </a:lnTo>
                  <a:lnTo>
                    <a:pt x="0" y="1"/>
                  </a:lnTo>
                  <a:lnTo>
                    <a:pt x="0" y="3"/>
                  </a:lnTo>
                  <a:lnTo>
                    <a:pt x="0" y="5"/>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7" name="Freeform 1070"/>
            <p:cNvSpPr>
              <a:spLocks/>
            </p:cNvSpPr>
            <p:nvPr/>
          </p:nvSpPr>
          <p:spPr bwMode="auto">
            <a:xfrm>
              <a:off x="6705537" y="4168600"/>
              <a:ext cx="53765" cy="22086"/>
            </a:xfrm>
            <a:custGeom>
              <a:avLst/>
              <a:gdLst>
                <a:gd name="T0" fmla="*/ 5 w 59"/>
                <a:gd name="T1" fmla="*/ 19 h 19"/>
                <a:gd name="T2" fmla="*/ 11 w 59"/>
                <a:gd name="T3" fmla="*/ 17 h 19"/>
                <a:gd name="T4" fmla="*/ 11 w 59"/>
                <a:gd name="T5" fmla="*/ 19 h 19"/>
                <a:gd name="T6" fmla="*/ 17 w 59"/>
                <a:gd name="T7" fmla="*/ 17 h 19"/>
                <a:gd name="T8" fmla="*/ 17 w 59"/>
                <a:gd name="T9" fmla="*/ 16 h 19"/>
                <a:gd name="T10" fmla="*/ 19 w 59"/>
                <a:gd name="T11" fmla="*/ 15 h 19"/>
                <a:gd name="T12" fmla="*/ 21 w 59"/>
                <a:gd name="T13" fmla="*/ 15 h 19"/>
                <a:gd name="T14" fmla="*/ 30 w 59"/>
                <a:gd name="T15" fmla="*/ 15 h 19"/>
                <a:gd name="T16" fmla="*/ 32 w 59"/>
                <a:gd name="T17" fmla="*/ 16 h 19"/>
                <a:gd name="T18" fmla="*/ 36 w 59"/>
                <a:gd name="T19" fmla="*/ 17 h 19"/>
                <a:gd name="T20" fmla="*/ 59 w 59"/>
                <a:gd name="T21" fmla="*/ 12 h 19"/>
                <a:gd name="T22" fmla="*/ 59 w 59"/>
                <a:gd name="T23" fmla="*/ 11 h 19"/>
                <a:gd name="T24" fmla="*/ 59 w 59"/>
                <a:gd name="T25" fmla="*/ 8 h 19"/>
                <a:gd name="T26" fmla="*/ 51 w 59"/>
                <a:gd name="T27" fmla="*/ 5 h 19"/>
                <a:gd name="T28" fmla="*/ 51 w 59"/>
                <a:gd name="T29" fmla="*/ 5 h 19"/>
                <a:gd name="T30" fmla="*/ 51 w 59"/>
                <a:gd name="T31" fmla="*/ 4 h 19"/>
                <a:gd name="T32" fmla="*/ 51 w 59"/>
                <a:gd name="T33" fmla="*/ 4 h 19"/>
                <a:gd name="T34" fmla="*/ 38 w 59"/>
                <a:gd name="T35" fmla="*/ 0 h 19"/>
                <a:gd name="T36" fmla="*/ 36 w 59"/>
                <a:gd name="T37" fmla="*/ 2 h 19"/>
                <a:gd name="T38" fmla="*/ 36 w 59"/>
                <a:gd name="T39" fmla="*/ 0 h 19"/>
                <a:gd name="T40" fmla="*/ 32 w 59"/>
                <a:gd name="T41" fmla="*/ 2 h 19"/>
                <a:gd name="T42" fmla="*/ 28 w 59"/>
                <a:gd name="T43" fmla="*/ 0 h 19"/>
                <a:gd name="T44" fmla="*/ 26 w 59"/>
                <a:gd name="T45" fmla="*/ 2 h 19"/>
                <a:gd name="T46" fmla="*/ 23 w 59"/>
                <a:gd name="T47" fmla="*/ 2 h 19"/>
                <a:gd name="T48" fmla="*/ 23 w 59"/>
                <a:gd name="T49" fmla="*/ 2 h 19"/>
                <a:gd name="T50" fmla="*/ 19 w 59"/>
                <a:gd name="T51" fmla="*/ 2 h 19"/>
                <a:gd name="T52" fmla="*/ 17 w 59"/>
                <a:gd name="T53" fmla="*/ 4 h 19"/>
                <a:gd name="T54" fmla="*/ 15 w 59"/>
                <a:gd name="T55" fmla="*/ 4 h 19"/>
                <a:gd name="T56" fmla="*/ 13 w 59"/>
                <a:gd name="T57" fmla="*/ 5 h 19"/>
                <a:gd name="T58" fmla="*/ 11 w 59"/>
                <a:gd name="T59" fmla="*/ 7 h 19"/>
                <a:gd name="T60" fmla="*/ 5 w 59"/>
                <a:gd name="T61" fmla="*/ 10 h 19"/>
                <a:gd name="T62" fmla="*/ 5 w 59"/>
                <a:gd name="T63" fmla="*/ 11 h 19"/>
                <a:gd name="T64" fmla="*/ 2 w 59"/>
                <a:gd name="T65" fmla="*/ 12 h 19"/>
                <a:gd name="T66" fmla="*/ 0 w 59"/>
                <a:gd name="T67" fmla="*/ 14 h 19"/>
                <a:gd name="T68" fmla="*/ 5 w 59"/>
                <a:gd name="T69" fmla="*/ 17 h 19"/>
                <a:gd name="T70" fmla="*/ 5 w 59"/>
                <a:gd name="T71" fmla="*/ 19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
                <a:gd name="T109" fmla="*/ 0 h 19"/>
                <a:gd name="T110" fmla="*/ 59 w 5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 h="19">
                  <a:moveTo>
                    <a:pt x="5" y="19"/>
                  </a:moveTo>
                  <a:lnTo>
                    <a:pt x="11" y="17"/>
                  </a:lnTo>
                  <a:lnTo>
                    <a:pt x="11" y="19"/>
                  </a:lnTo>
                  <a:lnTo>
                    <a:pt x="17" y="17"/>
                  </a:lnTo>
                  <a:lnTo>
                    <a:pt x="17" y="16"/>
                  </a:lnTo>
                  <a:lnTo>
                    <a:pt x="19" y="15"/>
                  </a:lnTo>
                  <a:lnTo>
                    <a:pt x="21" y="15"/>
                  </a:lnTo>
                  <a:lnTo>
                    <a:pt x="30" y="15"/>
                  </a:lnTo>
                  <a:lnTo>
                    <a:pt x="32" y="16"/>
                  </a:lnTo>
                  <a:lnTo>
                    <a:pt x="36" y="17"/>
                  </a:lnTo>
                  <a:lnTo>
                    <a:pt x="59" y="12"/>
                  </a:lnTo>
                  <a:lnTo>
                    <a:pt x="59" y="11"/>
                  </a:lnTo>
                  <a:lnTo>
                    <a:pt x="59" y="8"/>
                  </a:lnTo>
                  <a:lnTo>
                    <a:pt x="51" y="5"/>
                  </a:lnTo>
                  <a:lnTo>
                    <a:pt x="51" y="4"/>
                  </a:lnTo>
                  <a:lnTo>
                    <a:pt x="38" y="0"/>
                  </a:lnTo>
                  <a:lnTo>
                    <a:pt x="36" y="2"/>
                  </a:lnTo>
                  <a:lnTo>
                    <a:pt x="36" y="0"/>
                  </a:lnTo>
                  <a:lnTo>
                    <a:pt x="32" y="2"/>
                  </a:lnTo>
                  <a:lnTo>
                    <a:pt x="28" y="0"/>
                  </a:lnTo>
                  <a:lnTo>
                    <a:pt x="26" y="2"/>
                  </a:lnTo>
                  <a:lnTo>
                    <a:pt x="23" y="2"/>
                  </a:lnTo>
                  <a:lnTo>
                    <a:pt x="19" y="2"/>
                  </a:lnTo>
                  <a:lnTo>
                    <a:pt x="17" y="4"/>
                  </a:lnTo>
                  <a:lnTo>
                    <a:pt x="15" y="4"/>
                  </a:lnTo>
                  <a:lnTo>
                    <a:pt x="13" y="5"/>
                  </a:lnTo>
                  <a:lnTo>
                    <a:pt x="11" y="7"/>
                  </a:lnTo>
                  <a:lnTo>
                    <a:pt x="5" y="10"/>
                  </a:lnTo>
                  <a:lnTo>
                    <a:pt x="5" y="11"/>
                  </a:lnTo>
                  <a:lnTo>
                    <a:pt x="2" y="12"/>
                  </a:lnTo>
                  <a:lnTo>
                    <a:pt x="0" y="14"/>
                  </a:lnTo>
                  <a:lnTo>
                    <a:pt x="5" y="17"/>
                  </a:lnTo>
                  <a:lnTo>
                    <a:pt x="5"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8" name="Freeform 1071"/>
            <p:cNvSpPr>
              <a:spLocks/>
            </p:cNvSpPr>
            <p:nvPr/>
          </p:nvSpPr>
          <p:spPr bwMode="auto">
            <a:xfrm>
              <a:off x="3021287" y="4087231"/>
              <a:ext cx="74724" cy="69745"/>
            </a:xfrm>
            <a:custGeom>
              <a:avLst/>
              <a:gdLst>
                <a:gd name="T0" fmla="*/ 82 w 82"/>
                <a:gd name="T1" fmla="*/ 8 h 60"/>
                <a:gd name="T2" fmla="*/ 80 w 82"/>
                <a:gd name="T3" fmla="*/ 8 h 60"/>
                <a:gd name="T4" fmla="*/ 59 w 82"/>
                <a:gd name="T5" fmla="*/ 4 h 60"/>
                <a:gd name="T6" fmla="*/ 53 w 82"/>
                <a:gd name="T7" fmla="*/ 5 h 60"/>
                <a:gd name="T8" fmla="*/ 51 w 82"/>
                <a:gd name="T9" fmla="*/ 5 h 60"/>
                <a:gd name="T10" fmla="*/ 47 w 82"/>
                <a:gd name="T11" fmla="*/ 2 h 60"/>
                <a:gd name="T12" fmla="*/ 44 w 82"/>
                <a:gd name="T13" fmla="*/ 2 h 60"/>
                <a:gd name="T14" fmla="*/ 36 w 82"/>
                <a:gd name="T15" fmla="*/ 0 h 60"/>
                <a:gd name="T16" fmla="*/ 30 w 82"/>
                <a:gd name="T17" fmla="*/ 0 h 60"/>
                <a:gd name="T18" fmla="*/ 28 w 82"/>
                <a:gd name="T19" fmla="*/ 2 h 60"/>
                <a:gd name="T20" fmla="*/ 23 w 82"/>
                <a:gd name="T21" fmla="*/ 1 h 60"/>
                <a:gd name="T22" fmla="*/ 17 w 82"/>
                <a:gd name="T23" fmla="*/ 2 h 60"/>
                <a:gd name="T24" fmla="*/ 9 w 82"/>
                <a:gd name="T25" fmla="*/ 4 h 60"/>
                <a:gd name="T26" fmla="*/ 7 w 82"/>
                <a:gd name="T27" fmla="*/ 8 h 60"/>
                <a:gd name="T28" fmla="*/ 9 w 82"/>
                <a:gd name="T29" fmla="*/ 9 h 60"/>
                <a:gd name="T30" fmla="*/ 11 w 82"/>
                <a:gd name="T31" fmla="*/ 10 h 60"/>
                <a:gd name="T32" fmla="*/ 9 w 82"/>
                <a:gd name="T33" fmla="*/ 10 h 60"/>
                <a:gd name="T34" fmla="*/ 15 w 82"/>
                <a:gd name="T35" fmla="*/ 13 h 60"/>
                <a:gd name="T36" fmla="*/ 15 w 82"/>
                <a:gd name="T37" fmla="*/ 14 h 60"/>
                <a:gd name="T38" fmla="*/ 9 w 82"/>
                <a:gd name="T39" fmla="*/ 13 h 60"/>
                <a:gd name="T40" fmla="*/ 4 w 82"/>
                <a:gd name="T41" fmla="*/ 11 h 60"/>
                <a:gd name="T42" fmla="*/ 2 w 82"/>
                <a:gd name="T43" fmla="*/ 12 h 60"/>
                <a:gd name="T44" fmla="*/ 0 w 82"/>
                <a:gd name="T45" fmla="*/ 14 h 60"/>
                <a:gd name="T46" fmla="*/ 2 w 82"/>
                <a:gd name="T47" fmla="*/ 16 h 60"/>
                <a:gd name="T48" fmla="*/ 0 w 82"/>
                <a:gd name="T49" fmla="*/ 17 h 60"/>
                <a:gd name="T50" fmla="*/ 0 w 82"/>
                <a:gd name="T51" fmla="*/ 20 h 60"/>
                <a:gd name="T52" fmla="*/ 2 w 82"/>
                <a:gd name="T53" fmla="*/ 25 h 60"/>
                <a:gd name="T54" fmla="*/ 2 w 82"/>
                <a:gd name="T55" fmla="*/ 29 h 60"/>
                <a:gd name="T56" fmla="*/ 0 w 82"/>
                <a:gd name="T57" fmla="*/ 32 h 60"/>
                <a:gd name="T58" fmla="*/ 0 w 82"/>
                <a:gd name="T59" fmla="*/ 37 h 60"/>
                <a:gd name="T60" fmla="*/ 2 w 82"/>
                <a:gd name="T61" fmla="*/ 38 h 60"/>
                <a:gd name="T62" fmla="*/ 2 w 82"/>
                <a:gd name="T63" fmla="*/ 41 h 60"/>
                <a:gd name="T64" fmla="*/ 7 w 82"/>
                <a:gd name="T65" fmla="*/ 43 h 60"/>
                <a:gd name="T66" fmla="*/ 9 w 82"/>
                <a:gd name="T67" fmla="*/ 48 h 60"/>
                <a:gd name="T68" fmla="*/ 7 w 82"/>
                <a:gd name="T69" fmla="*/ 54 h 60"/>
                <a:gd name="T70" fmla="*/ 11 w 82"/>
                <a:gd name="T71" fmla="*/ 56 h 60"/>
                <a:gd name="T72" fmla="*/ 9 w 82"/>
                <a:gd name="T73" fmla="*/ 57 h 60"/>
                <a:gd name="T74" fmla="*/ 9 w 82"/>
                <a:gd name="T75" fmla="*/ 60 h 60"/>
                <a:gd name="T76" fmla="*/ 17 w 82"/>
                <a:gd name="T77" fmla="*/ 59 h 60"/>
                <a:gd name="T78" fmla="*/ 23 w 82"/>
                <a:gd name="T79" fmla="*/ 60 h 60"/>
                <a:gd name="T80" fmla="*/ 26 w 82"/>
                <a:gd name="T81" fmla="*/ 58 h 60"/>
                <a:gd name="T82" fmla="*/ 21 w 82"/>
                <a:gd name="T83" fmla="*/ 59 h 60"/>
                <a:gd name="T84" fmla="*/ 23 w 82"/>
                <a:gd name="T85" fmla="*/ 57 h 60"/>
                <a:gd name="T86" fmla="*/ 28 w 82"/>
                <a:gd name="T87" fmla="*/ 51 h 60"/>
                <a:gd name="T88" fmla="*/ 32 w 82"/>
                <a:gd name="T89" fmla="*/ 50 h 60"/>
                <a:gd name="T90" fmla="*/ 30 w 82"/>
                <a:gd name="T91" fmla="*/ 43 h 60"/>
                <a:gd name="T92" fmla="*/ 28 w 82"/>
                <a:gd name="T93" fmla="*/ 41 h 60"/>
                <a:gd name="T94" fmla="*/ 23 w 82"/>
                <a:gd name="T95" fmla="*/ 40 h 60"/>
                <a:gd name="T96" fmla="*/ 21 w 82"/>
                <a:gd name="T97" fmla="*/ 41 h 60"/>
                <a:gd name="T98" fmla="*/ 21 w 82"/>
                <a:gd name="T99" fmla="*/ 38 h 60"/>
                <a:gd name="T100" fmla="*/ 34 w 82"/>
                <a:gd name="T101" fmla="*/ 38 h 60"/>
                <a:gd name="T102" fmla="*/ 36 w 82"/>
                <a:gd name="T103" fmla="*/ 37 h 60"/>
                <a:gd name="T104" fmla="*/ 40 w 82"/>
                <a:gd name="T105" fmla="*/ 40 h 60"/>
                <a:gd name="T106" fmla="*/ 44 w 82"/>
                <a:gd name="T107" fmla="*/ 40 h 60"/>
                <a:gd name="T108" fmla="*/ 51 w 82"/>
                <a:gd name="T109" fmla="*/ 41 h 60"/>
                <a:gd name="T110" fmla="*/ 57 w 82"/>
                <a:gd name="T111" fmla="*/ 37 h 60"/>
                <a:gd name="T112" fmla="*/ 61 w 82"/>
                <a:gd name="T113" fmla="*/ 33 h 60"/>
                <a:gd name="T114" fmla="*/ 63 w 82"/>
                <a:gd name="T115" fmla="*/ 27 h 60"/>
                <a:gd name="T116" fmla="*/ 66 w 82"/>
                <a:gd name="T117" fmla="*/ 26 h 60"/>
                <a:gd name="T118" fmla="*/ 70 w 82"/>
                <a:gd name="T119" fmla="*/ 17 h 60"/>
                <a:gd name="T120" fmla="*/ 80 w 82"/>
                <a:gd name="T121" fmla="*/ 10 h 60"/>
                <a:gd name="T122" fmla="*/ 80 w 82"/>
                <a:gd name="T123" fmla="*/ 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60"/>
                <a:gd name="T188" fmla="*/ 82 w 82"/>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60">
                  <a:moveTo>
                    <a:pt x="80" y="9"/>
                  </a:moveTo>
                  <a:lnTo>
                    <a:pt x="80" y="9"/>
                  </a:lnTo>
                  <a:lnTo>
                    <a:pt x="82" y="8"/>
                  </a:lnTo>
                  <a:lnTo>
                    <a:pt x="80" y="6"/>
                  </a:lnTo>
                  <a:lnTo>
                    <a:pt x="80" y="8"/>
                  </a:lnTo>
                  <a:lnTo>
                    <a:pt x="70" y="4"/>
                  </a:lnTo>
                  <a:lnTo>
                    <a:pt x="59" y="4"/>
                  </a:lnTo>
                  <a:lnTo>
                    <a:pt x="57" y="4"/>
                  </a:lnTo>
                  <a:lnTo>
                    <a:pt x="53" y="5"/>
                  </a:lnTo>
                  <a:lnTo>
                    <a:pt x="53" y="6"/>
                  </a:lnTo>
                  <a:lnTo>
                    <a:pt x="51" y="5"/>
                  </a:lnTo>
                  <a:lnTo>
                    <a:pt x="51" y="4"/>
                  </a:lnTo>
                  <a:lnTo>
                    <a:pt x="51" y="3"/>
                  </a:lnTo>
                  <a:lnTo>
                    <a:pt x="47" y="2"/>
                  </a:lnTo>
                  <a:lnTo>
                    <a:pt x="44" y="2"/>
                  </a:lnTo>
                  <a:lnTo>
                    <a:pt x="44" y="1"/>
                  </a:lnTo>
                  <a:lnTo>
                    <a:pt x="36" y="0"/>
                  </a:lnTo>
                  <a:lnTo>
                    <a:pt x="34" y="0"/>
                  </a:lnTo>
                  <a:lnTo>
                    <a:pt x="32" y="0"/>
                  </a:lnTo>
                  <a:lnTo>
                    <a:pt x="30" y="0"/>
                  </a:lnTo>
                  <a:lnTo>
                    <a:pt x="30" y="2"/>
                  </a:lnTo>
                  <a:lnTo>
                    <a:pt x="28" y="2"/>
                  </a:lnTo>
                  <a:lnTo>
                    <a:pt x="28" y="1"/>
                  </a:lnTo>
                  <a:lnTo>
                    <a:pt x="23" y="1"/>
                  </a:lnTo>
                  <a:lnTo>
                    <a:pt x="19" y="2"/>
                  </a:lnTo>
                  <a:lnTo>
                    <a:pt x="17" y="2"/>
                  </a:lnTo>
                  <a:lnTo>
                    <a:pt x="15" y="2"/>
                  </a:lnTo>
                  <a:lnTo>
                    <a:pt x="13" y="3"/>
                  </a:lnTo>
                  <a:lnTo>
                    <a:pt x="9" y="4"/>
                  </a:lnTo>
                  <a:lnTo>
                    <a:pt x="7" y="4"/>
                  </a:lnTo>
                  <a:lnTo>
                    <a:pt x="7" y="6"/>
                  </a:lnTo>
                  <a:lnTo>
                    <a:pt x="7" y="8"/>
                  </a:lnTo>
                  <a:lnTo>
                    <a:pt x="9" y="10"/>
                  </a:lnTo>
                  <a:lnTo>
                    <a:pt x="9" y="9"/>
                  </a:lnTo>
                  <a:lnTo>
                    <a:pt x="11" y="9"/>
                  </a:lnTo>
                  <a:lnTo>
                    <a:pt x="11" y="10"/>
                  </a:lnTo>
                  <a:lnTo>
                    <a:pt x="9" y="10"/>
                  </a:lnTo>
                  <a:lnTo>
                    <a:pt x="11" y="12"/>
                  </a:lnTo>
                  <a:lnTo>
                    <a:pt x="13" y="13"/>
                  </a:lnTo>
                  <a:lnTo>
                    <a:pt x="15" y="13"/>
                  </a:lnTo>
                  <a:lnTo>
                    <a:pt x="15" y="14"/>
                  </a:lnTo>
                  <a:lnTo>
                    <a:pt x="17" y="14"/>
                  </a:lnTo>
                  <a:lnTo>
                    <a:pt x="15" y="14"/>
                  </a:lnTo>
                  <a:lnTo>
                    <a:pt x="13" y="14"/>
                  </a:lnTo>
                  <a:lnTo>
                    <a:pt x="9" y="13"/>
                  </a:lnTo>
                  <a:lnTo>
                    <a:pt x="7" y="11"/>
                  </a:lnTo>
                  <a:lnTo>
                    <a:pt x="4" y="11"/>
                  </a:lnTo>
                  <a:lnTo>
                    <a:pt x="2" y="11"/>
                  </a:lnTo>
                  <a:lnTo>
                    <a:pt x="2" y="12"/>
                  </a:lnTo>
                  <a:lnTo>
                    <a:pt x="0" y="13"/>
                  </a:lnTo>
                  <a:lnTo>
                    <a:pt x="0" y="14"/>
                  </a:lnTo>
                  <a:lnTo>
                    <a:pt x="0" y="16"/>
                  </a:lnTo>
                  <a:lnTo>
                    <a:pt x="2" y="16"/>
                  </a:lnTo>
                  <a:lnTo>
                    <a:pt x="2" y="17"/>
                  </a:lnTo>
                  <a:lnTo>
                    <a:pt x="0" y="17"/>
                  </a:lnTo>
                  <a:lnTo>
                    <a:pt x="0" y="18"/>
                  </a:lnTo>
                  <a:lnTo>
                    <a:pt x="2" y="18"/>
                  </a:lnTo>
                  <a:lnTo>
                    <a:pt x="0" y="20"/>
                  </a:lnTo>
                  <a:lnTo>
                    <a:pt x="2" y="24"/>
                  </a:lnTo>
                  <a:lnTo>
                    <a:pt x="0" y="24"/>
                  </a:lnTo>
                  <a:lnTo>
                    <a:pt x="2" y="25"/>
                  </a:lnTo>
                  <a:lnTo>
                    <a:pt x="2" y="28"/>
                  </a:lnTo>
                  <a:lnTo>
                    <a:pt x="2" y="29"/>
                  </a:lnTo>
                  <a:lnTo>
                    <a:pt x="0" y="29"/>
                  </a:lnTo>
                  <a:lnTo>
                    <a:pt x="0" y="30"/>
                  </a:lnTo>
                  <a:lnTo>
                    <a:pt x="0" y="32"/>
                  </a:lnTo>
                  <a:lnTo>
                    <a:pt x="0" y="33"/>
                  </a:lnTo>
                  <a:lnTo>
                    <a:pt x="2" y="35"/>
                  </a:lnTo>
                  <a:lnTo>
                    <a:pt x="0" y="37"/>
                  </a:lnTo>
                  <a:lnTo>
                    <a:pt x="0" y="38"/>
                  </a:lnTo>
                  <a:lnTo>
                    <a:pt x="2" y="38"/>
                  </a:lnTo>
                  <a:lnTo>
                    <a:pt x="2" y="40"/>
                  </a:lnTo>
                  <a:lnTo>
                    <a:pt x="2" y="41"/>
                  </a:lnTo>
                  <a:lnTo>
                    <a:pt x="7" y="43"/>
                  </a:lnTo>
                  <a:lnTo>
                    <a:pt x="7" y="45"/>
                  </a:lnTo>
                  <a:lnTo>
                    <a:pt x="9" y="46"/>
                  </a:lnTo>
                  <a:lnTo>
                    <a:pt x="9" y="48"/>
                  </a:lnTo>
                  <a:lnTo>
                    <a:pt x="7" y="49"/>
                  </a:lnTo>
                  <a:lnTo>
                    <a:pt x="9" y="50"/>
                  </a:lnTo>
                  <a:lnTo>
                    <a:pt x="7" y="54"/>
                  </a:lnTo>
                  <a:lnTo>
                    <a:pt x="9" y="56"/>
                  </a:lnTo>
                  <a:lnTo>
                    <a:pt x="11" y="56"/>
                  </a:lnTo>
                  <a:lnTo>
                    <a:pt x="13" y="56"/>
                  </a:lnTo>
                  <a:lnTo>
                    <a:pt x="11" y="56"/>
                  </a:lnTo>
                  <a:lnTo>
                    <a:pt x="9" y="57"/>
                  </a:lnTo>
                  <a:lnTo>
                    <a:pt x="9" y="58"/>
                  </a:lnTo>
                  <a:lnTo>
                    <a:pt x="9" y="60"/>
                  </a:lnTo>
                  <a:lnTo>
                    <a:pt x="15" y="59"/>
                  </a:lnTo>
                  <a:lnTo>
                    <a:pt x="17" y="59"/>
                  </a:lnTo>
                  <a:lnTo>
                    <a:pt x="19" y="59"/>
                  </a:lnTo>
                  <a:lnTo>
                    <a:pt x="23" y="60"/>
                  </a:lnTo>
                  <a:lnTo>
                    <a:pt x="26" y="60"/>
                  </a:lnTo>
                  <a:lnTo>
                    <a:pt x="26" y="59"/>
                  </a:lnTo>
                  <a:lnTo>
                    <a:pt x="26" y="58"/>
                  </a:lnTo>
                  <a:lnTo>
                    <a:pt x="23" y="58"/>
                  </a:lnTo>
                  <a:lnTo>
                    <a:pt x="23" y="59"/>
                  </a:lnTo>
                  <a:lnTo>
                    <a:pt x="21" y="59"/>
                  </a:lnTo>
                  <a:lnTo>
                    <a:pt x="23" y="58"/>
                  </a:lnTo>
                  <a:lnTo>
                    <a:pt x="23" y="57"/>
                  </a:lnTo>
                  <a:lnTo>
                    <a:pt x="26" y="57"/>
                  </a:lnTo>
                  <a:lnTo>
                    <a:pt x="26" y="56"/>
                  </a:lnTo>
                  <a:lnTo>
                    <a:pt x="28" y="51"/>
                  </a:lnTo>
                  <a:lnTo>
                    <a:pt x="30" y="51"/>
                  </a:lnTo>
                  <a:lnTo>
                    <a:pt x="32" y="50"/>
                  </a:lnTo>
                  <a:lnTo>
                    <a:pt x="34" y="48"/>
                  </a:lnTo>
                  <a:lnTo>
                    <a:pt x="32" y="45"/>
                  </a:lnTo>
                  <a:lnTo>
                    <a:pt x="30" y="43"/>
                  </a:lnTo>
                  <a:lnTo>
                    <a:pt x="28" y="43"/>
                  </a:lnTo>
                  <a:lnTo>
                    <a:pt x="28" y="41"/>
                  </a:lnTo>
                  <a:lnTo>
                    <a:pt x="26" y="41"/>
                  </a:lnTo>
                  <a:lnTo>
                    <a:pt x="23" y="40"/>
                  </a:lnTo>
                  <a:lnTo>
                    <a:pt x="21" y="40"/>
                  </a:lnTo>
                  <a:lnTo>
                    <a:pt x="21" y="41"/>
                  </a:lnTo>
                  <a:lnTo>
                    <a:pt x="21" y="40"/>
                  </a:lnTo>
                  <a:lnTo>
                    <a:pt x="21" y="38"/>
                  </a:lnTo>
                  <a:lnTo>
                    <a:pt x="23" y="40"/>
                  </a:lnTo>
                  <a:lnTo>
                    <a:pt x="32" y="38"/>
                  </a:lnTo>
                  <a:lnTo>
                    <a:pt x="34" y="38"/>
                  </a:lnTo>
                  <a:lnTo>
                    <a:pt x="36" y="37"/>
                  </a:lnTo>
                  <a:lnTo>
                    <a:pt x="36" y="38"/>
                  </a:lnTo>
                  <a:lnTo>
                    <a:pt x="38" y="38"/>
                  </a:lnTo>
                  <a:lnTo>
                    <a:pt x="40" y="40"/>
                  </a:lnTo>
                  <a:lnTo>
                    <a:pt x="42" y="40"/>
                  </a:lnTo>
                  <a:lnTo>
                    <a:pt x="44" y="40"/>
                  </a:lnTo>
                  <a:lnTo>
                    <a:pt x="49" y="41"/>
                  </a:lnTo>
                  <a:lnTo>
                    <a:pt x="51" y="41"/>
                  </a:lnTo>
                  <a:lnTo>
                    <a:pt x="53" y="40"/>
                  </a:lnTo>
                  <a:lnTo>
                    <a:pt x="55" y="38"/>
                  </a:lnTo>
                  <a:lnTo>
                    <a:pt x="57" y="37"/>
                  </a:lnTo>
                  <a:lnTo>
                    <a:pt x="57" y="35"/>
                  </a:lnTo>
                  <a:lnTo>
                    <a:pt x="59" y="34"/>
                  </a:lnTo>
                  <a:lnTo>
                    <a:pt x="61" y="33"/>
                  </a:lnTo>
                  <a:lnTo>
                    <a:pt x="61" y="32"/>
                  </a:lnTo>
                  <a:lnTo>
                    <a:pt x="63" y="28"/>
                  </a:lnTo>
                  <a:lnTo>
                    <a:pt x="63" y="27"/>
                  </a:lnTo>
                  <a:lnTo>
                    <a:pt x="61" y="26"/>
                  </a:lnTo>
                  <a:lnTo>
                    <a:pt x="66" y="26"/>
                  </a:lnTo>
                  <a:lnTo>
                    <a:pt x="72" y="19"/>
                  </a:lnTo>
                  <a:lnTo>
                    <a:pt x="70" y="18"/>
                  </a:lnTo>
                  <a:lnTo>
                    <a:pt x="70" y="17"/>
                  </a:lnTo>
                  <a:lnTo>
                    <a:pt x="72" y="18"/>
                  </a:lnTo>
                  <a:lnTo>
                    <a:pt x="80" y="10"/>
                  </a:lnTo>
                  <a:lnTo>
                    <a:pt x="78" y="9"/>
                  </a:lnTo>
                  <a:lnTo>
                    <a:pt x="8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9" name="Freeform 1072"/>
            <p:cNvSpPr>
              <a:spLocks/>
            </p:cNvSpPr>
            <p:nvPr/>
          </p:nvSpPr>
          <p:spPr bwMode="auto">
            <a:xfrm>
              <a:off x="3269152" y="4258107"/>
              <a:ext cx="28249" cy="26736"/>
            </a:xfrm>
            <a:custGeom>
              <a:avLst/>
              <a:gdLst>
                <a:gd name="T0" fmla="*/ 8 w 31"/>
                <a:gd name="T1" fmla="*/ 23 h 23"/>
                <a:gd name="T2" fmla="*/ 10 w 31"/>
                <a:gd name="T3" fmla="*/ 23 h 23"/>
                <a:gd name="T4" fmla="*/ 23 w 31"/>
                <a:gd name="T5" fmla="*/ 22 h 23"/>
                <a:gd name="T6" fmla="*/ 31 w 31"/>
                <a:gd name="T7" fmla="*/ 17 h 23"/>
                <a:gd name="T8" fmla="*/ 31 w 31"/>
                <a:gd name="T9" fmla="*/ 4 h 23"/>
                <a:gd name="T10" fmla="*/ 29 w 31"/>
                <a:gd name="T11" fmla="*/ 2 h 23"/>
                <a:gd name="T12" fmla="*/ 27 w 31"/>
                <a:gd name="T13" fmla="*/ 2 h 23"/>
                <a:gd name="T14" fmla="*/ 25 w 31"/>
                <a:gd name="T15" fmla="*/ 2 h 23"/>
                <a:gd name="T16" fmla="*/ 23 w 31"/>
                <a:gd name="T17" fmla="*/ 0 h 23"/>
                <a:gd name="T18" fmla="*/ 21 w 31"/>
                <a:gd name="T19" fmla="*/ 0 h 23"/>
                <a:gd name="T20" fmla="*/ 17 w 31"/>
                <a:gd name="T21" fmla="*/ 1 h 23"/>
                <a:gd name="T22" fmla="*/ 17 w 31"/>
                <a:gd name="T23" fmla="*/ 0 h 23"/>
                <a:gd name="T24" fmla="*/ 15 w 31"/>
                <a:gd name="T25" fmla="*/ 0 h 23"/>
                <a:gd name="T26" fmla="*/ 15 w 31"/>
                <a:gd name="T27" fmla="*/ 0 h 23"/>
                <a:gd name="T28" fmla="*/ 13 w 31"/>
                <a:gd name="T29" fmla="*/ 1 h 23"/>
                <a:gd name="T30" fmla="*/ 8 w 31"/>
                <a:gd name="T31" fmla="*/ 1 h 23"/>
                <a:gd name="T32" fmla="*/ 0 w 31"/>
                <a:gd name="T33" fmla="*/ 10 h 23"/>
                <a:gd name="T34" fmla="*/ 0 w 31"/>
                <a:gd name="T35" fmla="*/ 16 h 23"/>
                <a:gd name="T36" fmla="*/ 4 w 31"/>
                <a:gd name="T37" fmla="*/ 22 h 23"/>
                <a:gd name="T38" fmla="*/ 8 w 31"/>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23"/>
                <a:gd name="T62" fmla="*/ 31 w 31"/>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23">
                  <a:moveTo>
                    <a:pt x="8" y="23"/>
                  </a:moveTo>
                  <a:lnTo>
                    <a:pt x="10" y="23"/>
                  </a:lnTo>
                  <a:lnTo>
                    <a:pt x="23" y="22"/>
                  </a:lnTo>
                  <a:lnTo>
                    <a:pt x="31" y="17"/>
                  </a:lnTo>
                  <a:lnTo>
                    <a:pt x="31" y="4"/>
                  </a:lnTo>
                  <a:lnTo>
                    <a:pt x="29" y="2"/>
                  </a:lnTo>
                  <a:lnTo>
                    <a:pt x="27" y="2"/>
                  </a:lnTo>
                  <a:lnTo>
                    <a:pt x="25" y="2"/>
                  </a:lnTo>
                  <a:lnTo>
                    <a:pt x="23" y="0"/>
                  </a:lnTo>
                  <a:lnTo>
                    <a:pt x="21" y="0"/>
                  </a:lnTo>
                  <a:lnTo>
                    <a:pt x="17" y="1"/>
                  </a:lnTo>
                  <a:lnTo>
                    <a:pt x="17" y="0"/>
                  </a:lnTo>
                  <a:lnTo>
                    <a:pt x="15" y="0"/>
                  </a:lnTo>
                  <a:lnTo>
                    <a:pt x="13" y="1"/>
                  </a:lnTo>
                  <a:lnTo>
                    <a:pt x="8" y="1"/>
                  </a:lnTo>
                  <a:lnTo>
                    <a:pt x="0" y="10"/>
                  </a:lnTo>
                  <a:lnTo>
                    <a:pt x="0" y="16"/>
                  </a:lnTo>
                  <a:lnTo>
                    <a:pt x="4" y="22"/>
                  </a:lnTo>
                  <a:lnTo>
                    <a:pt x="8"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0" name="Freeform 1073"/>
            <p:cNvSpPr>
              <a:spLocks/>
            </p:cNvSpPr>
            <p:nvPr/>
          </p:nvSpPr>
          <p:spPr bwMode="auto">
            <a:xfrm>
              <a:off x="2931072" y="4096530"/>
              <a:ext cx="81103" cy="81370"/>
            </a:xfrm>
            <a:custGeom>
              <a:avLst/>
              <a:gdLst>
                <a:gd name="T0" fmla="*/ 89 w 89"/>
                <a:gd name="T1" fmla="*/ 40 h 70"/>
                <a:gd name="T2" fmla="*/ 87 w 89"/>
                <a:gd name="T3" fmla="*/ 34 h 70"/>
                <a:gd name="T4" fmla="*/ 82 w 89"/>
                <a:gd name="T5" fmla="*/ 34 h 70"/>
                <a:gd name="T6" fmla="*/ 80 w 89"/>
                <a:gd name="T7" fmla="*/ 33 h 70"/>
                <a:gd name="T8" fmla="*/ 76 w 89"/>
                <a:gd name="T9" fmla="*/ 32 h 70"/>
                <a:gd name="T10" fmla="*/ 76 w 89"/>
                <a:gd name="T11" fmla="*/ 27 h 70"/>
                <a:gd name="T12" fmla="*/ 66 w 89"/>
                <a:gd name="T13" fmla="*/ 25 h 70"/>
                <a:gd name="T14" fmla="*/ 61 w 89"/>
                <a:gd name="T15" fmla="*/ 24 h 70"/>
                <a:gd name="T16" fmla="*/ 68 w 89"/>
                <a:gd name="T17" fmla="*/ 19 h 70"/>
                <a:gd name="T18" fmla="*/ 76 w 89"/>
                <a:gd name="T19" fmla="*/ 16 h 70"/>
                <a:gd name="T20" fmla="*/ 72 w 89"/>
                <a:gd name="T21" fmla="*/ 11 h 70"/>
                <a:gd name="T22" fmla="*/ 78 w 89"/>
                <a:gd name="T23" fmla="*/ 8 h 70"/>
                <a:gd name="T24" fmla="*/ 74 w 89"/>
                <a:gd name="T25" fmla="*/ 1 h 70"/>
                <a:gd name="T26" fmla="*/ 59 w 89"/>
                <a:gd name="T27" fmla="*/ 4 h 70"/>
                <a:gd name="T28" fmla="*/ 47 w 89"/>
                <a:gd name="T29" fmla="*/ 5 h 70"/>
                <a:gd name="T30" fmla="*/ 36 w 89"/>
                <a:gd name="T31" fmla="*/ 1 h 70"/>
                <a:gd name="T32" fmla="*/ 30 w 89"/>
                <a:gd name="T33" fmla="*/ 2 h 70"/>
                <a:gd name="T34" fmla="*/ 34 w 89"/>
                <a:gd name="T35" fmla="*/ 4 h 70"/>
                <a:gd name="T36" fmla="*/ 28 w 89"/>
                <a:gd name="T37" fmla="*/ 4 h 70"/>
                <a:gd name="T38" fmla="*/ 17 w 89"/>
                <a:gd name="T39" fmla="*/ 6 h 70"/>
                <a:gd name="T40" fmla="*/ 23 w 89"/>
                <a:gd name="T41" fmla="*/ 10 h 70"/>
                <a:gd name="T42" fmla="*/ 28 w 89"/>
                <a:gd name="T43" fmla="*/ 13 h 70"/>
                <a:gd name="T44" fmla="*/ 23 w 89"/>
                <a:gd name="T45" fmla="*/ 12 h 70"/>
                <a:gd name="T46" fmla="*/ 15 w 89"/>
                <a:gd name="T47" fmla="*/ 12 h 70"/>
                <a:gd name="T48" fmla="*/ 21 w 89"/>
                <a:gd name="T49" fmla="*/ 18 h 70"/>
                <a:gd name="T50" fmla="*/ 32 w 89"/>
                <a:gd name="T51" fmla="*/ 17 h 70"/>
                <a:gd name="T52" fmla="*/ 38 w 89"/>
                <a:gd name="T53" fmla="*/ 21 h 70"/>
                <a:gd name="T54" fmla="*/ 30 w 89"/>
                <a:gd name="T55" fmla="*/ 20 h 70"/>
                <a:gd name="T56" fmla="*/ 32 w 89"/>
                <a:gd name="T57" fmla="*/ 26 h 70"/>
                <a:gd name="T58" fmla="*/ 36 w 89"/>
                <a:gd name="T59" fmla="*/ 29 h 70"/>
                <a:gd name="T60" fmla="*/ 32 w 89"/>
                <a:gd name="T61" fmla="*/ 28 h 70"/>
                <a:gd name="T62" fmla="*/ 30 w 89"/>
                <a:gd name="T63" fmla="*/ 34 h 70"/>
                <a:gd name="T64" fmla="*/ 26 w 89"/>
                <a:gd name="T65" fmla="*/ 35 h 70"/>
                <a:gd name="T66" fmla="*/ 17 w 89"/>
                <a:gd name="T67" fmla="*/ 33 h 70"/>
                <a:gd name="T68" fmla="*/ 13 w 89"/>
                <a:gd name="T69" fmla="*/ 30 h 70"/>
                <a:gd name="T70" fmla="*/ 11 w 89"/>
                <a:gd name="T71" fmla="*/ 28 h 70"/>
                <a:gd name="T72" fmla="*/ 5 w 89"/>
                <a:gd name="T73" fmla="*/ 26 h 70"/>
                <a:gd name="T74" fmla="*/ 7 w 89"/>
                <a:gd name="T75" fmla="*/ 40 h 70"/>
                <a:gd name="T76" fmla="*/ 13 w 89"/>
                <a:gd name="T77" fmla="*/ 44 h 70"/>
                <a:gd name="T78" fmla="*/ 21 w 89"/>
                <a:gd name="T79" fmla="*/ 46 h 70"/>
                <a:gd name="T80" fmla="*/ 30 w 89"/>
                <a:gd name="T81" fmla="*/ 49 h 70"/>
                <a:gd name="T82" fmla="*/ 34 w 89"/>
                <a:gd name="T83" fmla="*/ 51 h 70"/>
                <a:gd name="T84" fmla="*/ 38 w 89"/>
                <a:gd name="T85" fmla="*/ 56 h 70"/>
                <a:gd name="T86" fmla="*/ 47 w 89"/>
                <a:gd name="T87" fmla="*/ 61 h 70"/>
                <a:gd name="T88" fmla="*/ 53 w 89"/>
                <a:gd name="T89" fmla="*/ 69 h 70"/>
                <a:gd name="T90" fmla="*/ 57 w 89"/>
                <a:gd name="T91" fmla="*/ 70 h 70"/>
                <a:gd name="T92" fmla="*/ 63 w 89"/>
                <a:gd name="T93" fmla="*/ 68 h 70"/>
                <a:gd name="T94" fmla="*/ 63 w 89"/>
                <a:gd name="T95" fmla="*/ 62 h 70"/>
                <a:gd name="T96" fmla="*/ 72 w 89"/>
                <a:gd name="T97" fmla="*/ 61 h 70"/>
                <a:gd name="T98" fmla="*/ 82 w 89"/>
                <a:gd name="T99" fmla="*/ 57 h 70"/>
                <a:gd name="T100" fmla="*/ 89 w 89"/>
                <a:gd name="T101" fmla="*/ 56 h 70"/>
                <a:gd name="T102" fmla="*/ 87 w 89"/>
                <a:gd name="T103" fmla="*/ 50 h 70"/>
                <a:gd name="T104" fmla="*/ 85 w 89"/>
                <a:gd name="T105" fmla="*/ 44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42"/>
                  </a:moveTo>
                  <a:lnTo>
                    <a:pt x="89" y="41"/>
                  </a:lnTo>
                  <a:lnTo>
                    <a:pt x="89" y="40"/>
                  </a:lnTo>
                  <a:lnTo>
                    <a:pt x="87" y="36"/>
                  </a:lnTo>
                  <a:lnTo>
                    <a:pt x="87" y="35"/>
                  </a:lnTo>
                  <a:lnTo>
                    <a:pt x="87" y="34"/>
                  </a:lnTo>
                  <a:lnTo>
                    <a:pt x="85" y="33"/>
                  </a:lnTo>
                  <a:lnTo>
                    <a:pt x="85" y="34"/>
                  </a:lnTo>
                  <a:lnTo>
                    <a:pt x="82" y="34"/>
                  </a:lnTo>
                  <a:lnTo>
                    <a:pt x="78" y="36"/>
                  </a:lnTo>
                  <a:lnTo>
                    <a:pt x="78" y="35"/>
                  </a:lnTo>
                  <a:lnTo>
                    <a:pt x="80" y="33"/>
                  </a:lnTo>
                  <a:lnTo>
                    <a:pt x="78" y="32"/>
                  </a:lnTo>
                  <a:lnTo>
                    <a:pt x="76" y="32"/>
                  </a:lnTo>
                  <a:lnTo>
                    <a:pt x="76" y="29"/>
                  </a:lnTo>
                  <a:lnTo>
                    <a:pt x="76" y="27"/>
                  </a:lnTo>
                  <a:lnTo>
                    <a:pt x="72" y="25"/>
                  </a:lnTo>
                  <a:lnTo>
                    <a:pt x="70" y="25"/>
                  </a:lnTo>
                  <a:lnTo>
                    <a:pt x="66" y="25"/>
                  </a:lnTo>
                  <a:lnTo>
                    <a:pt x="59" y="28"/>
                  </a:lnTo>
                  <a:lnTo>
                    <a:pt x="59" y="25"/>
                  </a:lnTo>
                  <a:lnTo>
                    <a:pt x="61" y="24"/>
                  </a:lnTo>
                  <a:lnTo>
                    <a:pt x="63" y="22"/>
                  </a:lnTo>
                  <a:lnTo>
                    <a:pt x="66" y="21"/>
                  </a:lnTo>
                  <a:lnTo>
                    <a:pt x="68" y="19"/>
                  </a:lnTo>
                  <a:lnTo>
                    <a:pt x="72" y="16"/>
                  </a:lnTo>
                  <a:lnTo>
                    <a:pt x="76" y="16"/>
                  </a:lnTo>
                  <a:lnTo>
                    <a:pt x="76" y="12"/>
                  </a:lnTo>
                  <a:lnTo>
                    <a:pt x="72" y="11"/>
                  </a:lnTo>
                  <a:lnTo>
                    <a:pt x="72" y="10"/>
                  </a:lnTo>
                  <a:lnTo>
                    <a:pt x="76" y="10"/>
                  </a:lnTo>
                  <a:lnTo>
                    <a:pt x="78" y="8"/>
                  </a:lnTo>
                  <a:lnTo>
                    <a:pt x="80" y="4"/>
                  </a:lnTo>
                  <a:lnTo>
                    <a:pt x="78" y="3"/>
                  </a:lnTo>
                  <a:lnTo>
                    <a:pt x="74" y="1"/>
                  </a:lnTo>
                  <a:lnTo>
                    <a:pt x="74" y="0"/>
                  </a:lnTo>
                  <a:lnTo>
                    <a:pt x="68" y="1"/>
                  </a:lnTo>
                  <a:lnTo>
                    <a:pt x="59" y="4"/>
                  </a:lnTo>
                  <a:lnTo>
                    <a:pt x="53" y="5"/>
                  </a:lnTo>
                  <a:lnTo>
                    <a:pt x="51" y="5"/>
                  </a:lnTo>
                  <a:lnTo>
                    <a:pt x="47" y="5"/>
                  </a:lnTo>
                  <a:lnTo>
                    <a:pt x="40" y="3"/>
                  </a:lnTo>
                  <a:lnTo>
                    <a:pt x="38" y="3"/>
                  </a:lnTo>
                  <a:lnTo>
                    <a:pt x="36" y="1"/>
                  </a:lnTo>
                  <a:lnTo>
                    <a:pt x="34" y="0"/>
                  </a:lnTo>
                  <a:lnTo>
                    <a:pt x="32" y="1"/>
                  </a:lnTo>
                  <a:lnTo>
                    <a:pt x="30" y="2"/>
                  </a:lnTo>
                  <a:lnTo>
                    <a:pt x="30" y="3"/>
                  </a:lnTo>
                  <a:lnTo>
                    <a:pt x="34" y="3"/>
                  </a:lnTo>
                  <a:lnTo>
                    <a:pt x="34" y="4"/>
                  </a:lnTo>
                  <a:lnTo>
                    <a:pt x="34" y="5"/>
                  </a:lnTo>
                  <a:lnTo>
                    <a:pt x="32" y="4"/>
                  </a:lnTo>
                  <a:lnTo>
                    <a:pt x="28" y="4"/>
                  </a:lnTo>
                  <a:lnTo>
                    <a:pt x="26" y="3"/>
                  </a:lnTo>
                  <a:lnTo>
                    <a:pt x="21" y="4"/>
                  </a:lnTo>
                  <a:lnTo>
                    <a:pt x="17" y="6"/>
                  </a:lnTo>
                  <a:lnTo>
                    <a:pt x="19" y="9"/>
                  </a:lnTo>
                  <a:lnTo>
                    <a:pt x="21" y="9"/>
                  </a:lnTo>
                  <a:lnTo>
                    <a:pt x="23" y="10"/>
                  </a:lnTo>
                  <a:lnTo>
                    <a:pt x="26" y="10"/>
                  </a:lnTo>
                  <a:lnTo>
                    <a:pt x="26" y="11"/>
                  </a:lnTo>
                  <a:lnTo>
                    <a:pt x="28" y="13"/>
                  </a:lnTo>
                  <a:lnTo>
                    <a:pt x="28" y="14"/>
                  </a:lnTo>
                  <a:lnTo>
                    <a:pt x="23" y="13"/>
                  </a:lnTo>
                  <a:lnTo>
                    <a:pt x="23" y="12"/>
                  </a:lnTo>
                  <a:lnTo>
                    <a:pt x="21" y="11"/>
                  </a:lnTo>
                  <a:lnTo>
                    <a:pt x="17" y="11"/>
                  </a:lnTo>
                  <a:lnTo>
                    <a:pt x="15" y="12"/>
                  </a:lnTo>
                  <a:lnTo>
                    <a:pt x="17" y="16"/>
                  </a:lnTo>
                  <a:lnTo>
                    <a:pt x="19" y="16"/>
                  </a:lnTo>
                  <a:lnTo>
                    <a:pt x="21" y="18"/>
                  </a:lnTo>
                  <a:lnTo>
                    <a:pt x="26" y="19"/>
                  </a:lnTo>
                  <a:lnTo>
                    <a:pt x="30" y="18"/>
                  </a:lnTo>
                  <a:lnTo>
                    <a:pt x="32" y="17"/>
                  </a:lnTo>
                  <a:lnTo>
                    <a:pt x="38" y="21"/>
                  </a:lnTo>
                  <a:lnTo>
                    <a:pt x="32" y="20"/>
                  </a:lnTo>
                  <a:lnTo>
                    <a:pt x="30" y="20"/>
                  </a:lnTo>
                  <a:lnTo>
                    <a:pt x="30" y="25"/>
                  </a:lnTo>
                  <a:lnTo>
                    <a:pt x="32" y="25"/>
                  </a:lnTo>
                  <a:lnTo>
                    <a:pt x="32" y="26"/>
                  </a:lnTo>
                  <a:lnTo>
                    <a:pt x="34" y="27"/>
                  </a:lnTo>
                  <a:lnTo>
                    <a:pt x="36" y="27"/>
                  </a:lnTo>
                  <a:lnTo>
                    <a:pt x="36" y="29"/>
                  </a:lnTo>
                  <a:lnTo>
                    <a:pt x="34" y="30"/>
                  </a:lnTo>
                  <a:lnTo>
                    <a:pt x="32" y="28"/>
                  </a:lnTo>
                  <a:lnTo>
                    <a:pt x="32" y="30"/>
                  </a:lnTo>
                  <a:lnTo>
                    <a:pt x="34" y="33"/>
                  </a:lnTo>
                  <a:lnTo>
                    <a:pt x="30" y="34"/>
                  </a:lnTo>
                  <a:lnTo>
                    <a:pt x="28" y="35"/>
                  </a:lnTo>
                  <a:lnTo>
                    <a:pt x="28" y="34"/>
                  </a:lnTo>
                  <a:lnTo>
                    <a:pt x="26" y="35"/>
                  </a:lnTo>
                  <a:lnTo>
                    <a:pt x="23" y="35"/>
                  </a:lnTo>
                  <a:lnTo>
                    <a:pt x="19" y="35"/>
                  </a:lnTo>
                  <a:lnTo>
                    <a:pt x="17" y="33"/>
                  </a:lnTo>
                  <a:lnTo>
                    <a:pt x="17" y="32"/>
                  </a:lnTo>
                  <a:lnTo>
                    <a:pt x="15" y="30"/>
                  </a:lnTo>
                  <a:lnTo>
                    <a:pt x="13" y="30"/>
                  </a:lnTo>
                  <a:lnTo>
                    <a:pt x="11" y="29"/>
                  </a:lnTo>
                  <a:lnTo>
                    <a:pt x="13" y="28"/>
                  </a:lnTo>
                  <a:lnTo>
                    <a:pt x="11" y="28"/>
                  </a:lnTo>
                  <a:lnTo>
                    <a:pt x="11" y="27"/>
                  </a:lnTo>
                  <a:lnTo>
                    <a:pt x="7" y="26"/>
                  </a:lnTo>
                  <a:lnTo>
                    <a:pt x="5" y="26"/>
                  </a:lnTo>
                  <a:lnTo>
                    <a:pt x="2" y="27"/>
                  </a:lnTo>
                  <a:lnTo>
                    <a:pt x="0" y="36"/>
                  </a:lnTo>
                  <a:lnTo>
                    <a:pt x="7" y="40"/>
                  </a:lnTo>
                  <a:lnTo>
                    <a:pt x="11" y="42"/>
                  </a:lnTo>
                  <a:lnTo>
                    <a:pt x="11" y="43"/>
                  </a:lnTo>
                  <a:lnTo>
                    <a:pt x="13" y="44"/>
                  </a:lnTo>
                  <a:lnTo>
                    <a:pt x="15" y="46"/>
                  </a:lnTo>
                  <a:lnTo>
                    <a:pt x="21" y="48"/>
                  </a:lnTo>
                  <a:lnTo>
                    <a:pt x="21" y="46"/>
                  </a:lnTo>
                  <a:lnTo>
                    <a:pt x="23" y="46"/>
                  </a:lnTo>
                  <a:lnTo>
                    <a:pt x="28" y="50"/>
                  </a:lnTo>
                  <a:lnTo>
                    <a:pt x="30" y="49"/>
                  </a:lnTo>
                  <a:lnTo>
                    <a:pt x="32" y="49"/>
                  </a:lnTo>
                  <a:lnTo>
                    <a:pt x="34" y="50"/>
                  </a:lnTo>
                  <a:lnTo>
                    <a:pt x="34" y="51"/>
                  </a:lnTo>
                  <a:lnTo>
                    <a:pt x="36" y="54"/>
                  </a:lnTo>
                  <a:lnTo>
                    <a:pt x="38" y="56"/>
                  </a:lnTo>
                  <a:lnTo>
                    <a:pt x="42" y="58"/>
                  </a:lnTo>
                  <a:lnTo>
                    <a:pt x="45" y="59"/>
                  </a:lnTo>
                  <a:lnTo>
                    <a:pt x="47" y="61"/>
                  </a:lnTo>
                  <a:lnTo>
                    <a:pt x="49" y="62"/>
                  </a:lnTo>
                  <a:lnTo>
                    <a:pt x="51" y="69"/>
                  </a:lnTo>
                  <a:lnTo>
                    <a:pt x="53" y="69"/>
                  </a:lnTo>
                  <a:lnTo>
                    <a:pt x="53" y="68"/>
                  </a:lnTo>
                  <a:lnTo>
                    <a:pt x="55" y="67"/>
                  </a:lnTo>
                  <a:lnTo>
                    <a:pt x="57" y="70"/>
                  </a:lnTo>
                  <a:lnTo>
                    <a:pt x="59" y="70"/>
                  </a:lnTo>
                  <a:lnTo>
                    <a:pt x="61" y="69"/>
                  </a:lnTo>
                  <a:lnTo>
                    <a:pt x="63" y="68"/>
                  </a:lnTo>
                  <a:lnTo>
                    <a:pt x="68" y="66"/>
                  </a:lnTo>
                  <a:lnTo>
                    <a:pt x="68" y="65"/>
                  </a:lnTo>
                  <a:lnTo>
                    <a:pt x="63" y="62"/>
                  </a:lnTo>
                  <a:lnTo>
                    <a:pt x="63" y="61"/>
                  </a:lnTo>
                  <a:lnTo>
                    <a:pt x="68" y="62"/>
                  </a:lnTo>
                  <a:lnTo>
                    <a:pt x="72" y="61"/>
                  </a:lnTo>
                  <a:lnTo>
                    <a:pt x="76" y="62"/>
                  </a:lnTo>
                  <a:lnTo>
                    <a:pt x="82" y="60"/>
                  </a:lnTo>
                  <a:lnTo>
                    <a:pt x="82" y="57"/>
                  </a:lnTo>
                  <a:lnTo>
                    <a:pt x="87" y="56"/>
                  </a:lnTo>
                  <a:lnTo>
                    <a:pt x="87" y="57"/>
                  </a:lnTo>
                  <a:lnTo>
                    <a:pt x="89" y="56"/>
                  </a:lnTo>
                  <a:lnTo>
                    <a:pt x="87" y="51"/>
                  </a:lnTo>
                  <a:lnTo>
                    <a:pt x="85" y="51"/>
                  </a:lnTo>
                  <a:lnTo>
                    <a:pt x="87" y="50"/>
                  </a:lnTo>
                  <a:lnTo>
                    <a:pt x="87" y="49"/>
                  </a:lnTo>
                  <a:lnTo>
                    <a:pt x="87" y="46"/>
                  </a:lnTo>
                  <a:lnTo>
                    <a:pt x="85" y="44"/>
                  </a:lnTo>
                  <a:lnTo>
                    <a:pt x="87" y="43"/>
                  </a:lnTo>
                  <a:lnTo>
                    <a:pt x="89" y="4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1" name="Freeform 1074"/>
            <p:cNvSpPr>
              <a:spLocks/>
            </p:cNvSpPr>
            <p:nvPr/>
          </p:nvSpPr>
          <p:spPr bwMode="auto">
            <a:xfrm>
              <a:off x="6271774" y="4037246"/>
              <a:ext cx="65611" cy="29061"/>
            </a:xfrm>
            <a:custGeom>
              <a:avLst/>
              <a:gdLst>
                <a:gd name="T0" fmla="*/ 7 w 72"/>
                <a:gd name="T1" fmla="*/ 7 h 25"/>
                <a:gd name="T2" fmla="*/ 9 w 72"/>
                <a:gd name="T3" fmla="*/ 9 h 25"/>
                <a:gd name="T4" fmla="*/ 13 w 72"/>
                <a:gd name="T5" fmla="*/ 12 h 25"/>
                <a:gd name="T6" fmla="*/ 13 w 72"/>
                <a:gd name="T7" fmla="*/ 16 h 25"/>
                <a:gd name="T8" fmla="*/ 15 w 72"/>
                <a:gd name="T9" fmla="*/ 17 h 25"/>
                <a:gd name="T10" fmla="*/ 21 w 72"/>
                <a:gd name="T11" fmla="*/ 17 h 25"/>
                <a:gd name="T12" fmla="*/ 24 w 72"/>
                <a:gd name="T13" fmla="*/ 20 h 25"/>
                <a:gd name="T14" fmla="*/ 26 w 72"/>
                <a:gd name="T15" fmla="*/ 20 h 25"/>
                <a:gd name="T16" fmla="*/ 28 w 72"/>
                <a:gd name="T17" fmla="*/ 22 h 25"/>
                <a:gd name="T18" fmla="*/ 32 w 72"/>
                <a:gd name="T19" fmla="*/ 23 h 25"/>
                <a:gd name="T20" fmla="*/ 36 w 72"/>
                <a:gd name="T21" fmla="*/ 22 h 25"/>
                <a:gd name="T22" fmla="*/ 38 w 72"/>
                <a:gd name="T23" fmla="*/ 24 h 25"/>
                <a:gd name="T24" fmla="*/ 43 w 72"/>
                <a:gd name="T25" fmla="*/ 25 h 25"/>
                <a:gd name="T26" fmla="*/ 47 w 72"/>
                <a:gd name="T27" fmla="*/ 25 h 25"/>
                <a:gd name="T28" fmla="*/ 47 w 72"/>
                <a:gd name="T29" fmla="*/ 24 h 25"/>
                <a:gd name="T30" fmla="*/ 49 w 72"/>
                <a:gd name="T31" fmla="*/ 25 h 25"/>
                <a:gd name="T32" fmla="*/ 51 w 72"/>
                <a:gd name="T33" fmla="*/ 25 h 25"/>
                <a:gd name="T34" fmla="*/ 51 w 72"/>
                <a:gd name="T35" fmla="*/ 24 h 25"/>
                <a:gd name="T36" fmla="*/ 53 w 72"/>
                <a:gd name="T37" fmla="*/ 25 h 25"/>
                <a:gd name="T38" fmla="*/ 57 w 72"/>
                <a:gd name="T39" fmla="*/ 25 h 25"/>
                <a:gd name="T40" fmla="*/ 66 w 72"/>
                <a:gd name="T41" fmla="*/ 22 h 25"/>
                <a:gd name="T42" fmla="*/ 70 w 72"/>
                <a:gd name="T43" fmla="*/ 20 h 25"/>
                <a:gd name="T44" fmla="*/ 70 w 72"/>
                <a:gd name="T45" fmla="*/ 15 h 25"/>
                <a:gd name="T46" fmla="*/ 72 w 72"/>
                <a:gd name="T47" fmla="*/ 14 h 25"/>
                <a:gd name="T48" fmla="*/ 61 w 72"/>
                <a:gd name="T49" fmla="*/ 13 h 25"/>
                <a:gd name="T50" fmla="*/ 59 w 72"/>
                <a:gd name="T51" fmla="*/ 12 h 25"/>
                <a:gd name="T52" fmla="*/ 55 w 72"/>
                <a:gd name="T53" fmla="*/ 11 h 25"/>
                <a:gd name="T54" fmla="*/ 51 w 72"/>
                <a:gd name="T55" fmla="*/ 12 h 25"/>
                <a:gd name="T56" fmla="*/ 49 w 72"/>
                <a:gd name="T57" fmla="*/ 9 h 25"/>
                <a:gd name="T58" fmla="*/ 47 w 72"/>
                <a:gd name="T59" fmla="*/ 8 h 25"/>
                <a:gd name="T60" fmla="*/ 45 w 72"/>
                <a:gd name="T61" fmla="*/ 8 h 25"/>
                <a:gd name="T62" fmla="*/ 43 w 72"/>
                <a:gd name="T63" fmla="*/ 9 h 25"/>
                <a:gd name="T64" fmla="*/ 36 w 72"/>
                <a:gd name="T65" fmla="*/ 9 h 25"/>
                <a:gd name="T66" fmla="*/ 30 w 72"/>
                <a:gd name="T67" fmla="*/ 9 h 25"/>
                <a:gd name="T68" fmla="*/ 32 w 72"/>
                <a:gd name="T69" fmla="*/ 8 h 25"/>
                <a:gd name="T70" fmla="*/ 32 w 72"/>
                <a:gd name="T71" fmla="*/ 7 h 25"/>
                <a:gd name="T72" fmla="*/ 34 w 72"/>
                <a:gd name="T73" fmla="*/ 7 h 25"/>
                <a:gd name="T74" fmla="*/ 34 w 72"/>
                <a:gd name="T75" fmla="*/ 6 h 25"/>
                <a:gd name="T76" fmla="*/ 19 w 72"/>
                <a:gd name="T77" fmla="*/ 5 h 25"/>
                <a:gd name="T78" fmla="*/ 17 w 72"/>
                <a:gd name="T79" fmla="*/ 5 h 25"/>
                <a:gd name="T80" fmla="*/ 13 w 72"/>
                <a:gd name="T81" fmla="*/ 5 h 25"/>
                <a:gd name="T82" fmla="*/ 7 w 72"/>
                <a:gd name="T83" fmla="*/ 4 h 25"/>
                <a:gd name="T84" fmla="*/ 7 w 72"/>
                <a:gd name="T85" fmla="*/ 1 h 25"/>
                <a:gd name="T86" fmla="*/ 5 w 72"/>
                <a:gd name="T87" fmla="*/ 1 h 25"/>
                <a:gd name="T88" fmla="*/ 3 w 72"/>
                <a:gd name="T89" fmla="*/ 0 h 25"/>
                <a:gd name="T90" fmla="*/ 0 w 72"/>
                <a:gd name="T91" fmla="*/ 0 h 25"/>
                <a:gd name="T92" fmla="*/ 0 w 72"/>
                <a:gd name="T93" fmla="*/ 0 h 25"/>
                <a:gd name="T94" fmla="*/ 3 w 72"/>
                <a:gd name="T95" fmla="*/ 3 h 25"/>
                <a:gd name="T96" fmla="*/ 7 w 72"/>
                <a:gd name="T97" fmla="*/ 7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25"/>
                <a:gd name="T149" fmla="*/ 72 w 72"/>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25">
                  <a:moveTo>
                    <a:pt x="7" y="7"/>
                  </a:moveTo>
                  <a:lnTo>
                    <a:pt x="9" y="9"/>
                  </a:lnTo>
                  <a:lnTo>
                    <a:pt x="13" y="12"/>
                  </a:lnTo>
                  <a:lnTo>
                    <a:pt x="13" y="16"/>
                  </a:lnTo>
                  <a:lnTo>
                    <a:pt x="15" y="17"/>
                  </a:lnTo>
                  <a:lnTo>
                    <a:pt x="21" y="17"/>
                  </a:lnTo>
                  <a:lnTo>
                    <a:pt x="24" y="20"/>
                  </a:lnTo>
                  <a:lnTo>
                    <a:pt x="26" y="20"/>
                  </a:lnTo>
                  <a:lnTo>
                    <a:pt x="28" y="22"/>
                  </a:lnTo>
                  <a:lnTo>
                    <a:pt x="32" y="23"/>
                  </a:lnTo>
                  <a:lnTo>
                    <a:pt x="36" y="22"/>
                  </a:lnTo>
                  <a:lnTo>
                    <a:pt x="38" y="24"/>
                  </a:lnTo>
                  <a:lnTo>
                    <a:pt x="43" y="25"/>
                  </a:lnTo>
                  <a:lnTo>
                    <a:pt x="47" y="25"/>
                  </a:lnTo>
                  <a:lnTo>
                    <a:pt x="47" y="24"/>
                  </a:lnTo>
                  <a:lnTo>
                    <a:pt x="49" y="25"/>
                  </a:lnTo>
                  <a:lnTo>
                    <a:pt x="51" y="25"/>
                  </a:lnTo>
                  <a:lnTo>
                    <a:pt x="51" y="24"/>
                  </a:lnTo>
                  <a:lnTo>
                    <a:pt x="53" y="25"/>
                  </a:lnTo>
                  <a:lnTo>
                    <a:pt x="57" y="25"/>
                  </a:lnTo>
                  <a:lnTo>
                    <a:pt x="66" y="22"/>
                  </a:lnTo>
                  <a:lnTo>
                    <a:pt x="70" y="20"/>
                  </a:lnTo>
                  <a:lnTo>
                    <a:pt x="70" y="15"/>
                  </a:lnTo>
                  <a:lnTo>
                    <a:pt x="72" y="14"/>
                  </a:lnTo>
                  <a:lnTo>
                    <a:pt x="61" y="13"/>
                  </a:lnTo>
                  <a:lnTo>
                    <a:pt x="59" y="12"/>
                  </a:lnTo>
                  <a:lnTo>
                    <a:pt x="55" y="11"/>
                  </a:lnTo>
                  <a:lnTo>
                    <a:pt x="51" y="12"/>
                  </a:lnTo>
                  <a:lnTo>
                    <a:pt x="49" y="9"/>
                  </a:lnTo>
                  <a:lnTo>
                    <a:pt x="47" y="8"/>
                  </a:lnTo>
                  <a:lnTo>
                    <a:pt x="45" y="8"/>
                  </a:lnTo>
                  <a:lnTo>
                    <a:pt x="43" y="9"/>
                  </a:lnTo>
                  <a:lnTo>
                    <a:pt x="36" y="9"/>
                  </a:lnTo>
                  <a:lnTo>
                    <a:pt x="30" y="9"/>
                  </a:lnTo>
                  <a:lnTo>
                    <a:pt x="32" y="8"/>
                  </a:lnTo>
                  <a:lnTo>
                    <a:pt x="32" y="7"/>
                  </a:lnTo>
                  <a:lnTo>
                    <a:pt x="34" y="7"/>
                  </a:lnTo>
                  <a:lnTo>
                    <a:pt x="34" y="6"/>
                  </a:lnTo>
                  <a:lnTo>
                    <a:pt x="19" y="5"/>
                  </a:lnTo>
                  <a:lnTo>
                    <a:pt x="17" y="5"/>
                  </a:lnTo>
                  <a:lnTo>
                    <a:pt x="13" y="5"/>
                  </a:lnTo>
                  <a:lnTo>
                    <a:pt x="7" y="4"/>
                  </a:lnTo>
                  <a:lnTo>
                    <a:pt x="7" y="1"/>
                  </a:lnTo>
                  <a:lnTo>
                    <a:pt x="5" y="1"/>
                  </a:lnTo>
                  <a:lnTo>
                    <a:pt x="3" y="0"/>
                  </a:lnTo>
                  <a:lnTo>
                    <a:pt x="0" y="0"/>
                  </a:lnTo>
                  <a:lnTo>
                    <a:pt x="3" y="3"/>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2" name="Freeform 1075"/>
            <p:cNvSpPr>
              <a:spLocks/>
            </p:cNvSpPr>
            <p:nvPr/>
          </p:nvSpPr>
          <p:spPr bwMode="auto">
            <a:xfrm>
              <a:off x="3303780" y="4261594"/>
              <a:ext cx="17314" cy="10462"/>
            </a:xfrm>
            <a:custGeom>
              <a:avLst/>
              <a:gdLst>
                <a:gd name="T0" fmla="*/ 10 w 19"/>
                <a:gd name="T1" fmla="*/ 8 h 9"/>
                <a:gd name="T2" fmla="*/ 15 w 19"/>
                <a:gd name="T3" fmla="*/ 9 h 9"/>
                <a:gd name="T4" fmla="*/ 19 w 19"/>
                <a:gd name="T5" fmla="*/ 8 h 9"/>
                <a:gd name="T6" fmla="*/ 17 w 19"/>
                <a:gd name="T7" fmla="*/ 4 h 9"/>
                <a:gd name="T8" fmla="*/ 6 w 19"/>
                <a:gd name="T9" fmla="*/ 3 h 9"/>
                <a:gd name="T10" fmla="*/ 6 w 19"/>
                <a:gd name="T11" fmla="*/ 0 h 9"/>
                <a:gd name="T12" fmla="*/ 4 w 19"/>
                <a:gd name="T13" fmla="*/ 1 h 9"/>
                <a:gd name="T14" fmla="*/ 2 w 19"/>
                <a:gd name="T15" fmla="*/ 3 h 9"/>
                <a:gd name="T16" fmla="*/ 0 w 19"/>
                <a:gd name="T17" fmla="*/ 4 h 9"/>
                <a:gd name="T18" fmla="*/ 0 w 19"/>
                <a:gd name="T19" fmla="*/ 6 h 9"/>
                <a:gd name="T20" fmla="*/ 4 w 19"/>
                <a:gd name="T21" fmla="*/ 8 h 9"/>
                <a:gd name="T22" fmla="*/ 10 w 19"/>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9"/>
                <a:gd name="T38" fmla="*/ 19 w 1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9">
                  <a:moveTo>
                    <a:pt x="10" y="8"/>
                  </a:moveTo>
                  <a:lnTo>
                    <a:pt x="15" y="9"/>
                  </a:lnTo>
                  <a:lnTo>
                    <a:pt x="19" y="8"/>
                  </a:lnTo>
                  <a:lnTo>
                    <a:pt x="17" y="4"/>
                  </a:lnTo>
                  <a:lnTo>
                    <a:pt x="6" y="3"/>
                  </a:lnTo>
                  <a:lnTo>
                    <a:pt x="6" y="0"/>
                  </a:lnTo>
                  <a:lnTo>
                    <a:pt x="4" y="1"/>
                  </a:lnTo>
                  <a:lnTo>
                    <a:pt x="2" y="3"/>
                  </a:lnTo>
                  <a:lnTo>
                    <a:pt x="0" y="4"/>
                  </a:lnTo>
                  <a:lnTo>
                    <a:pt x="0" y="6"/>
                  </a:lnTo>
                  <a:lnTo>
                    <a:pt x="4" y="8"/>
                  </a:lnTo>
                  <a:lnTo>
                    <a:pt x="1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3" name="Freeform 1076"/>
            <p:cNvSpPr>
              <a:spLocks/>
            </p:cNvSpPr>
            <p:nvPr/>
          </p:nvSpPr>
          <p:spPr bwMode="auto">
            <a:xfrm>
              <a:off x="3138841" y="4258107"/>
              <a:ext cx="7290" cy="12787"/>
            </a:xfrm>
            <a:custGeom>
              <a:avLst/>
              <a:gdLst>
                <a:gd name="T0" fmla="*/ 6 w 8"/>
                <a:gd name="T1" fmla="*/ 1 h 11"/>
                <a:gd name="T2" fmla="*/ 4 w 8"/>
                <a:gd name="T3" fmla="*/ 0 h 11"/>
                <a:gd name="T4" fmla="*/ 2 w 8"/>
                <a:gd name="T5" fmla="*/ 1 h 11"/>
                <a:gd name="T6" fmla="*/ 0 w 8"/>
                <a:gd name="T7" fmla="*/ 9 h 11"/>
                <a:gd name="T8" fmla="*/ 4 w 8"/>
                <a:gd name="T9" fmla="*/ 11 h 11"/>
                <a:gd name="T10" fmla="*/ 6 w 8"/>
                <a:gd name="T11" fmla="*/ 11 h 11"/>
                <a:gd name="T12" fmla="*/ 8 w 8"/>
                <a:gd name="T13" fmla="*/ 9 h 11"/>
                <a:gd name="T14" fmla="*/ 6 w 8"/>
                <a:gd name="T15" fmla="*/ 1 h 11"/>
                <a:gd name="T16" fmla="*/ 6 w 8"/>
                <a:gd name="T17" fmla="*/ 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6" y="1"/>
                  </a:moveTo>
                  <a:lnTo>
                    <a:pt x="4" y="0"/>
                  </a:lnTo>
                  <a:lnTo>
                    <a:pt x="2" y="1"/>
                  </a:lnTo>
                  <a:lnTo>
                    <a:pt x="0" y="9"/>
                  </a:lnTo>
                  <a:lnTo>
                    <a:pt x="4" y="11"/>
                  </a:lnTo>
                  <a:lnTo>
                    <a:pt x="6" y="11"/>
                  </a:lnTo>
                  <a:lnTo>
                    <a:pt x="8" y="9"/>
                  </a:lnTo>
                  <a:lnTo>
                    <a:pt x="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4" name="Freeform 1077"/>
            <p:cNvSpPr>
              <a:spLocks/>
            </p:cNvSpPr>
            <p:nvPr/>
          </p:nvSpPr>
          <p:spPr bwMode="auto">
            <a:xfrm>
              <a:off x="6125972" y="4083743"/>
              <a:ext cx="11846" cy="12787"/>
            </a:xfrm>
            <a:custGeom>
              <a:avLst/>
              <a:gdLst>
                <a:gd name="T0" fmla="*/ 2 w 13"/>
                <a:gd name="T1" fmla="*/ 0 h 11"/>
                <a:gd name="T2" fmla="*/ 0 w 13"/>
                <a:gd name="T3" fmla="*/ 0 h 11"/>
                <a:gd name="T4" fmla="*/ 0 w 13"/>
                <a:gd name="T5" fmla="*/ 3 h 11"/>
                <a:gd name="T6" fmla="*/ 5 w 13"/>
                <a:gd name="T7" fmla="*/ 5 h 11"/>
                <a:gd name="T8" fmla="*/ 5 w 13"/>
                <a:gd name="T9" fmla="*/ 6 h 11"/>
                <a:gd name="T10" fmla="*/ 9 w 13"/>
                <a:gd name="T11" fmla="*/ 8 h 11"/>
                <a:gd name="T12" fmla="*/ 11 w 13"/>
                <a:gd name="T13" fmla="*/ 11 h 11"/>
                <a:gd name="T14" fmla="*/ 13 w 13"/>
                <a:gd name="T15" fmla="*/ 11 h 11"/>
                <a:gd name="T16" fmla="*/ 13 w 13"/>
                <a:gd name="T17" fmla="*/ 8 h 11"/>
                <a:gd name="T18" fmla="*/ 11 w 13"/>
                <a:gd name="T19" fmla="*/ 7 h 11"/>
                <a:gd name="T20" fmla="*/ 9 w 13"/>
                <a:gd name="T21" fmla="*/ 7 h 11"/>
                <a:gd name="T22" fmla="*/ 9 w 13"/>
                <a:gd name="T23" fmla="*/ 6 h 11"/>
                <a:gd name="T24" fmla="*/ 9 w 13"/>
                <a:gd name="T25" fmla="*/ 6 h 11"/>
                <a:gd name="T26" fmla="*/ 2 w 13"/>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1"/>
                <a:gd name="T44" fmla="*/ 13 w 1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1">
                  <a:moveTo>
                    <a:pt x="2" y="0"/>
                  </a:moveTo>
                  <a:lnTo>
                    <a:pt x="0" y="0"/>
                  </a:lnTo>
                  <a:lnTo>
                    <a:pt x="0" y="3"/>
                  </a:lnTo>
                  <a:lnTo>
                    <a:pt x="5" y="5"/>
                  </a:lnTo>
                  <a:lnTo>
                    <a:pt x="5" y="6"/>
                  </a:lnTo>
                  <a:lnTo>
                    <a:pt x="9" y="8"/>
                  </a:lnTo>
                  <a:lnTo>
                    <a:pt x="11" y="11"/>
                  </a:lnTo>
                  <a:lnTo>
                    <a:pt x="13" y="11"/>
                  </a:lnTo>
                  <a:lnTo>
                    <a:pt x="13" y="8"/>
                  </a:lnTo>
                  <a:lnTo>
                    <a:pt x="11" y="7"/>
                  </a:lnTo>
                  <a:lnTo>
                    <a:pt x="9" y="7"/>
                  </a:lnTo>
                  <a:lnTo>
                    <a:pt x="9" y="6"/>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5" name="Freeform 1078"/>
            <p:cNvSpPr>
              <a:spLocks/>
            </p:cNvSpPr>
            <p:nvPr/>
          </p:nvSpPr>
          <p:spPr bwMode="auto">
            <a:xfrm>
              <a:off x="2972079" y="4089555"/>
              <a:ext cx="20959" cy="10462"/>
            </a:xfrm>
            <a:custGeom>
              <a:avLst/>
              <a:gdLst>
                <a:gd name="T0" fmla="*/ 12 w 23"/>
                <a:gd name="T1" fmla="*/ 2 h 9"/>
                <a:gd name="T2" fmla="*/ 8 w 23"/>
                <a:gd name="T3" fmla="*/ 2 h 9"/>
                <a:gd name="T4" fmla="*/ 6 w 23"/>
                <a:gd name="T5" fmla="*/ 4 h 9"/>
                <a:gd name="T6" fmla="*/ 6 w 23"/>
                <a:gd name="T7" fmla="*/ 6 h 9"/>
                <a:gd name="T8" fmla="*/ 0 w 23"/>
                <a:gd name="T9" fmla="*/ 7 h 9"/>
                <a:gd name="T10" fmla="*/ 0 w 23"/>
                <a:gd name="T11" fmla="*/ 8 h 9"/>
                <a:gd name="T12" fmla="*/ 4 w 23"/>
                <a:gd name="T13" fmla="*/ 8 h 9"/>
                <a:gd name="T14" fmla="*/ 6 w 23"/>
                <a:gd name="T15" fmla="*/ 7 h 9"/>
                <a:gd name="T16" fmla="*/ 6 w 23"/>
                <a:gd name="T17" fmla="*/ 7 h 9"/>
                <a:gd name="T18" fmla="*/ 8 w 23"/>
                <a:gd name="T19" fmla="*/ 9 h 9"/>
                <a:gd name="T20" fmla="*/ 8 w 23"/>
                <a:gd name="T21" fmla="*/ 8 h 9"/>
                <a:gd name="T22" fmla="*/ 10 w 23"/>
                <a:gd name="T23" fmla="*/ 8 h 9"/>
                <a:gd name="T24" fmla="*/ 10 w 23"/>
                <a:gd name="T25" fmla="*/ 8 h 9"/>
                <a:gd name="T26" fmla="*/ 16 w 23"/>
                <a:gd name="T27" fmla="*/ 7 h 9"/>
                <a:gd name="T28" fmla="*/ 23 w 23"/>
                <a:gd name="T29" fmla="*/ 3 h 9"/>
                <a:gd name="T30" fmla="*/ 23 w 23"/>
                <a:gd name="T31" fmla="*/ 1 h 9"/>
                <a:gd name="T32" fmla="*/ 23 w 23"/>
                <a:gd name="T33" fmla="*/ 0 h 9"/>
                <a:gd name="T34" fmla="*/ 18 w 23"/>
                <a:gd name="T35" fmla="*/ 0 h 9"/>
                <a:gd name="T36" fmla="*/ 12 w 23"/>
                <a:gd name="T37" fmla="*/ 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9"/>
                <a:gd name="T59" fmla="*/ 23 w 23"/>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9">
                  <a:moveTo>
                    <a:pt x="12" y="2"/>
                  </a:moveTo>
                  <a:lnTo>
                    <a:pt x="8" y="2"/>
                  </a:lnTo>
                  <a:lnTo>
                    <a:pt x="6" y="4"/>
                  </a:lnTo>
                  <a:lnTo>
                    <a:pt x="6" y="6"/>
                  </a:lnTo>
                  <a:lnTo>
                    <a:pt x="0" y="7"/>
                  </a:lnTo>
                  <a:lnTo>
                    <a:pt x="0" y="8"/>
                  </a:lnTo>
                  <a:lnTo>
                    <a:pt x="4" y="8"/>
                  </a:lnTo>
                  <a:lnTo>
                    <a:pt x="6" y="7"/>
                  </a:lnTo>
                  <a:lnTo>
                    <a:pt x="8" y="9"/>
                  </a:lnTo>
                  <a:lnTo>
                    <a:pt x="8" y="8"/>
                  </a:lnTo>
                  <a:lnTo>
                    <a:pt x="10" y="8"/>
                  </a:lnTo>
                  <a:lnTo>
                    <a:pt x="16" y="7"/>
                  </a:lnTo>
                  <a:lnTo>
                    <a:pt x="23" y="3"/>
                  </a:lnTo>
                  <a:lnTo>
                    <a:pt x="23" y="1"/>
                  </a:lnTo>
                  <a:lnTo>
                    <a:pt x="23" y="0"/>
                  </a:lnTo>
                  <a:lnTo>
                    <a:pt x="18" y="0"/>
                  </a:lnTo>
                  <a:lnTo>
                    <a:pt x="1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6" name="Freeform 1079"/>
            <p:cNvSpPr>
              <a:spLocks/>
            </p:cNvSpPr>
            <p:nvPr/>
          </p:nvSpPr>
          <p:spPr bwMode="auto">
            <a:xfrm>
              <a:off x="2870017" y="4100017"/>
              <a:ext cx="32806" cy="29061"/>
            </a:xfrm>
            <a:custGeom>
              <a:avLst/>
              <a:gdLst>
                <a:gd name="T0" fmla="*/ 23 w 36"/>
                <a:gd name="T1" fmla="*/ 0 h 25"/>
                <a:gd name="T2" fmla="*/ 17 w 36"/>
                <a:gd name="T3" fmla="*/ 1 h 25"/>
                <a:gd name="T4" fmla="*/ 8 w 36"/>
                <a:gd name="T5" fmla="*/ 1 h 25"/>
                <a:gd name="T6" fmla="*/ 6 w 36"/>
                <a:gd name="T7" fmla="*/ 2 h 25"/>
                <a:gd name="T8" fmla="*/ 0 w 36"/>
                <a:gd name="T9" fmla="*/ 8 h 25"/>
                <a:gd name="T10" fmla="*/ 0 w 36"/>
                <a:gd name="T11" fmla="*/ 9 h 25"/>
                <a:gd name="T12" fmla="*/ 6 w 36"/>
                <a:gd name="T13" fmla="*/ 10 h 25"/>
                <a:gd name="T14" fmla="*/ 19 w 36"/>
                <a:gd name="T15" fmla="*/ 19 h 25"/>
                <a:gd name="T16" fmla="*/ 19 w 36"/>
                <a:gd name="T17" fmla="*/ 22 h 25"/>
                <a:gd name="T18" fmla="*/ 23 w 36"/>
                <a:gd name="T19" fmla="*/ 25 h 25"/>
                <a:gd name="T20" fmla="*/ 25 w 36"/>
                <a:gd name="T21" fmla="*/ 24 h 25"/>
                <a:gd name="T22" fmla="*/ 25 w 36"/>
                <a:gd name="T23" fmla="*/ 24 h 25"/>
                <a:gd name="T24" fmla="*/ 25 w 36"/>
                <a:gd name="T25" fmla="*/ 24 h 25"/>
                <a:gd name="T26" fmla="*/ 29 w 36"/>
                <a:gd name="T27" fmla="*/ 21 h 25"/>
                <a:gd name="T28" fmla="*/ 29 w 36"/>
                <a:gd name="T29" fmla="*/ 19 h 25"/>
                <a:gd name="T30" fmla="*/ 29 w 36"/>
                <a:gd name="T31" fmla="*/ 18 h 25"/>
                <a:gd name="T32" fmla="*/ 34 w 36"/>
                <a:gd name="T33" fmla="*/ 15 h 25"/>
                <a:gd name="T34" fmla="*/ 36 w 36"/>
                <a:gd name="T35" fmla="*/ 6 h 25"/>
                <a:gd name="T36" fmla="*/ 36 w 36"/>
                <a:gd name="T37" fmla="*/ 5 h 25"/>
                <a:gd name="T38" fmla="*/ 34 w 36"/>
                <a:gd name="T39" fmla="*/ 5 h 25"/>
                <a:gd name="T40" fmla="*/ 31 w 36"/>
                <a:gd name="T41" fmla="*/ 2 h 25"/>
                <a:gd name="T42" fmla="*/ 25 w 36"/>
                <a:gd name="T43" fmla="*/ 1 h 25"/>
                <a:gd name="T44" fmla="*/ 23 w 36"/>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25"/>
                <a:gd name="T71" fmla="*/ 36 w 36"/>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25">
                  <a:moveTo>
                    <a:pt x="23" y="0"/>
                  </a:moveTo>
                  <a:lnTo>
                    <a:pt x="17" y="1"/>
                  </a:lnTo>
                  <a:lnTo>
                    <a:pt x="8" y="1"/>
                  </a:lnTo>
                  <a:lnTo>
                    <a:pt x="6" y="2"/>
                  </a:lnTo>
                  <a:lnTo>
                    <a:pt x="0" y="8"/>
                  </a:lnTo>
                  <a:lnTo>
                    <a:pt x="0" y="9"/>
                  </a:lnTo>
                  <a:lnTo>
                    <a:pt x="6" y="10"/>
                  </a:lnTo>
                  <a:lnTo>
                    <a:pt x="19" y="19"/>
                  </a:lnTo>
                  <a:lnTo>
                    <a:pt x="19" y="22"/>
                  </a:lnTo>
                  <a:lnTo>
                    <a:pt x="23" y="25"/>
                  </a:lnTo>
                  <a:lnTo>
                    <a:pt x="25" y="24"/>
                  </a:lnTo>
                  <a:lnTo>
                    <a:pt x="29" y="21"/>
                  </a:lnTo>
                  <a:lnTo>
                    <a:pt x="29" y="19"/>
                  </a:lnTo>
                  <a:lnTo>
                    <a:pt x="29" y="18"/>
                  </a:lnTo>
                  <a:lnTo>
                    <a:pt x="34" y="15"/>
                  </a:lnTo>
                  <a:lnTo>
                    <a:pt x="36" y="6"/>
                  </a:lnTo>
                  <a:lnTo>
                    <a:pt x="36" y="5"/>
                  </a:lnTo>
                  <a:lnTo>
                    <a:pt x="34" y="5"/>
                  </a:lnTo>
                  <a:lnTo>
                    <a:pt x="31" y="2"/>
                  </a:lnTo>
                  <a:lnTo>
                    <a:pt x="25" y="1"/>
                  </a:lnTo>
                  <a:lnTo>
                    <a:pt x="2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7" name="Freeform 1080"/>
            <p:cNvSpPr>
              <a:spLocks/>
            </p:cNvSpPr>
            <p:nvPr/>
          </p:nvSpPr>
          <p:spPr bwMode="auto">
            <a:xfrm>
              <a:off x="2121868" y="4290655"/>
              <a:ext cx="7290" cy="5812"/>
            </a:xfrm>
            <a:custGeom>
              <a:avLst/>
              <a:gdLst>
                <a:gd name="T0" fmla="*/ 2 w 8"/>
                <a:gd name="T1" fmla="*/ 5 h 5"/>
                <a:gd name="T2" fmla="*/ 6 w 8"/>
                <a:gd name="T3" fmla="*/ 5 h 5"/>
                <a:gd name="T4" fmla="*/ 8 w 8"/>
                <a:gd name="T5" fmla="*/ 4 h 5"/>
                <a:gd name="T6" fmla="*/ 4 w 8"/>
                <a:gd name="T7" fmla="*/ 0 h 5"/>
                <a:gd name="T8" fmla="*/ 4 w 8"/>
                <a:gd name="T9" fmla="*/ 0 h 5"/>
                <a:gd name="T10" fmla="*/ 2 w 8"/>
                <a:gd name="T11" fmla="*/ 2 h 5"/>
                <a:gd name="T12" fmla="*/ 0 w 8"/>
                <a:gd name="T13" fmla="*/ 0 h 5"/>
                <a:gd name="T14" fmla="*/ 0 w 8"/>
                <a:gd name="T15" fmla="*/ 0 h 5"/>
                <a:gd name="T16" fmla="*/ 0 w 8"/>
                <a:gd name="T17" fmla="*/ 2 h 5"/>
                <a:gd name="T18" fmla="*/ 0 w 8"/>
                <a:gd name="T19" fmla="*/ 3 h 5"/>
                <a:gd name="T20" fmla="*/ 2 w 8"/>
                <a:gd name="T21" fmla="*/ 4 h 5"/>
                <a:gd name="T22" fmla="*/ 2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2" y="5"/>
                  </a:moveTo>
                  <a:lnTo>
                    <a:pt x="6" y="5"/>
                  </a:lnTo>
                  <a:lnTo>
                    <a:pt x="8" y="4"/>
                  </a:lnTo>
                  <a:lnTo>
                    <a:pt x="4" y="0"/>
                  </a:lnTo>
                  <a:lnTo>
                    <a:pt x="2" y="2"/>
                  </a:lnTo>
                  <a:lnTo>
                    <a:pt x="0" y="0"/>
                  </a:lnTo>
                  <a:lnTo>
                    <a:pt x="0" y="2"/>
                  </a:lnTo>
                  <a:lnTo>
                    <a:pt x="0" y="3"/>
                  </a:lnTo>
                  <a:lnTo>
                    <a:pt x="2"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8" name="Freeform 1081"/>
            <p:cNvSpPr>
              <a:spLocks/>
            </p:cNvSpPr>
            <p:nvPr/>
          </p:nvSpPr>
          <p:spPr bwMode="auto">
            <a:xfrm>
              <a:off x="6143286" y="4167438"/>
              <a:ext cx="17314" cy="5812"/>
            </a:xfrm>
            <a:custGeom>
              <a:avLst/>
              <a:gdLst>
                <a:gd name="T0" fmla="*/ 11 w 19"/>
                <a:gd name="T1" fmla="*/ 1 h 5"/>
                <a:gd name="T2" fmla="*/ 9 w 19"/>
                <a:gd name="T3" fmla="*/ 1 h 5"/>
                <a:gd name="T4" fmla="*/ 7 w 19"/>
                <a:gd name="T5" fmla="*/ 1 h 5"/>
                <a:gd name="T6" fmla="*/ 5 w 19"/>
                <a:gd name="T7" fmla="*/ 0 h 5"/>
                <a:gd name="T8" fmla="*/ 2 w 19"/>
                <a:gd name="T9" fmla="*/ 1 h 5"/>
                <a:gd name="T10" fmla="*/ 0 w 19"/>
                <a:gd name="T11" fmla="*/ 1 h 5"/>
                <a:gd name="T12" fmla="*/ 0 w 19"/>
                <a:gd name="T13" fmla="*/ 3 h 5"/>
                <a:gd name="T14" fmla="*/ 11 w 19"/>
                <a:gd name="T15" fmla="*/ 5 h 5"/>
                <a:gd name="T16" fmla="*/ 13 w 19"/>
                <a:gd name="T17" fmla="*/ 4 h 5"/>
                <a:gd name="T18" fmla="*/ 15 w 19"/>
                <a:gd name="T19" fmla="*/ 5 h 5"/>
                <a:gd name="T20" fmla="*/ 19 w 19"/>
                <a:gd name="T21" fmla="*/ 3 h 5"/>
                <a:gd name="T22" fmla="*/ 17 w 19"/>
                <a:gd name="T23" fmla="*/ 1 h 5"/>
                <a:gd name="T24" fmla="*/ 11 w 19"/>
                <a:gd name="T25" fmla="*/ 1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5"/>
                <a:gd name="T41" fmla="*/ 19 w 19"/>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5">
                  <a:moveTo>
                    <a:pt x="11" y="1"/>
                  </a:moveTo>
                  <a:lnTo>
                    <a:pt x="9" y="1"/>
                  </a:lnTo>
                  <a:lnTo>
                    <a:pt x="7" y="1"/>
                  </a:lnTo>
                  <a:lnTo>
                    <a:pt x="5" y="0"/>
                  </a:lnTo>
                  <a:lnTo>
                    <a:pt x="2" y="1"/>
                  </a:lnTo>
                  <a:lnTo>
                    <a:pt x="0" y="1"/>
                  </a:lnTo>
                  <a:lnTo>
                    <a:pt x="0" y="3"/>
                  </a:lnTo>
                  <a:lnTo>
                    <a:pt x="11" y="5"/>
                  </a:lnTo>
                  <a:lnTo>
                    <a:pt x="13" y="4"/>
                  </a:lnTo>
                  <a:lnTo>
                    <a:pt x="15" y="5"/>
                  </a:lnTo>
                  <a:lnTo>
                    <a:pt x="19" y="3"/>
                  </a:lnTo>
                  <a:lnTo>
                    <a:pt x="17" y="1"/>
                  </a:lnTo>
                  <a:lnTo>
                    <a:pt x="11"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9" name="Freeform 1082"/>
            <p:cNvSpPr>
              <a:spLocks/>
            </p:cNvSpPr>
            <p:nvPr/>
          </p:nvSpPr>
          <p:spPr bwMode="auto">
            <a:xfrm>
              <a:off x="6158777" y="4166275"/>
              <a:ext cx="15492" cy="9299"/>
            </a:xfrm>
            <a:custGeom>
              <a:avLst/>
              <a:gdLst>
                <a:gd name="T0" fmla="*/ 2 w 17"/>
                <a:gd name="T1" fmla="*/ 8 h 8"/>
                <a:gd name="T2" fmla="*/ 4 w 17"/>
                <a:gd name="T3" fmla="*/ 8 h 8"/>
                <a:gd name="T4" fmla="*/ 6 w 17"/>
                <a:gd name="T5" fmla="*/ 8 h 8"/>
                <a:gd name="T6" fmla="*/ 11 w 17"/>
                <a:gd name="T7" fmla="*/ 8 h 8"/>
                <a:gd name="T8" fmla="*/ 17 w 17"/>
                <a:gd name="T9" fmla="*/ 5 h 8"/>
                <a:gd name="T10" fmla="*/ 17 w 17"/>
                <a:gd name="T11" fmla="*/ 2 h 8"/>
                <a:gd name="T12" fmla="*/ 15 w 17"/>
                <a:gd name="T13" fmla="*/ 1 h 8"/>
                <a:gd name="T14" fmla="*/ 13 w 17"/>
                <a:gd name="T15" fmla="*/ 0 h 8"/>
                <a:gd name="T16" fmla="*/ 11 w 17"/>
                <a:gd name="T17" fmla="*/ 0 h 8"/>
                <a:gd name="T18" fmla="*/ 11 w 17"/>
                <a:gd name="T19" fmla="*/ 2 h 8"/>
                <a:gd name="T20" fmla="*/ 9 w 17"/>
                <a:gd name="T21" fmla="*/ 2 h 8"/>
                <a:gd name="T22" fmla="*/ 9 w 17"/>
                <a:gd name="T23" fmla="*/ 2 h 8"/>
                <a:gd name="T24" fmla="*/ 6 w 17"/>
                <a:gd name="T25" fmla="*/ 2 h 8"/>
                <a:gd name="T26" fmla="*/ 2 w 17"/>
                <a:gd name="T27" fmla="*/ 4 h 8"/>
                <a:gd name="T28" fmla="*/ 2 w 17"/>
                <a:gd name="T29" fmla="*/ 4 h 8"/>
                <a:gd name="T30" fmla="*/ 2 w 17"/>
                <a:gd name="T31" fmla="*/ 5 h 8"/>
                <a:gd name="T32" fmla="*/ 0 w 17"/>
                <a:gd name="T33" fmla="*/ 7 h 8"/>
                <a:gd name="T34" fmla="*/ 0 w 17"/>
                <a:gd name="T35" fmla="*/ 8 h 8"/>
                <a:gd name="T36" fmla="*/ 2 w 17"/>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8"/>
                <a:gd name="T59" fmla="*/ 17 w 17"/>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8">
                  <a:moveTo>
                    <a:pt x="2" y="8"/>
                  </a:moveTo>
                  <a:lnTo>
                    <a:pt x="4" y="8"/>
                  </a:lnTo>
                  <a:lnTo>
                    <a:pt x="6" y="8"/>
                  </a:lnTo>
                  <a:lnTo>
                    <a:pt x="11" y="8"/>
                  </a:lnTo>
                  <a:lnTo>
                    <a:pt x="17" y="5"/>
                  </a:lnTo>
                  <a:lnTo>
                    <a:pt x="17" y="2"/>
                  </a:lnTo>
                  <a:lnTo>
                    <a:pt x="15" y="1"/>
                  </a:lnTo>
                  <a:lnTo>
                    <a:pt x="13" y="0"/>
                  </a:lnTo>
                  <a:lnTo>
                    <a:pt x="11" y="0"/>
                  </a:lnTo>
                  <a:lnTo>
                    <a:pt x="11" y="2"/>
                  </a:lnTo>
                  <a:lnTo>
                    <a:pt x="9" y="2"/>
                  </a:lnTo>
                  <a:lnTo>
                    <a:pt x="6" y="2"/>
                  </a:lnTo>
                  <a:lnTo>
                    <a:pt x="2" y="4"/>
                  </a:lnTo>
                  <a:lnTo>
                    <a:pt x="2" y="5"/>
                  </a:lnTo>
                  <a:lnTo>
                    <a:pt x="0" y="7"/>
                  </a:lnTo>
                  <a:lnTo>
                    <a:pt x="0" y="8"/>
                  </a:lnTo>
                  <a:lnTo>
                    <a:pt x="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0" name="Freeform 1083"/>
            <p:cNvSpPr>
              <a:spLocks/>
            </p:cNvSpPr>
            <p:nvPr/>
          </p:nvSpPr>
          <p:spPr bwMode="auto">
            <a:xfrm>
              <a:off x="2898266" y="4041896"/>
              <a:ext cx="17314" cy="13949"/>
            </a:xfrm>
            <a:custGeom>
              <a:avLst/>
              <a:gdLst>
                <a:gd name="T0" fmla="*/ 0 w 19"/>
                <a:gd name="T1" fmla="*/ 9 h 12"/>
                <a:gd name="T2" fmla="*/ 3 w 19"/>
                <a:gd name="T3" fmla="*/ 11 h 12"/>
                <a:gd name="T4" fmla="*/ 11 w 19"/>
                <a:gd name="T5" fmla="*/ 12 h 12"/>
                <a:gd name="T6" fmla="*/ 15 w 19"/>
                <a:gd name="T7" fmla="*/ 10 h 12"/>
                <a:gd name="T8" fmla="*/ 19 w 19"/>
                <a:gd name="T9" fmla="*/ 8 h 12"/>
                <a:gd name="T10" fmla="*/ 15 w 19"/>
                <a:gd name="T11" fmla="*/ 2 h 12"/>
                <a:gd name="T12" fmla="*/ 13 w 19"/>
                <a:gd name="T13" fmla="*/ 1 h 12"/>
                <a:gd name="T14" fmla="*/ 13 w 19"/>
                <a:gd name="T15" fmla="*/ 0 h 12"/>
                <a:gd name="T16" fmla="*/ 11 w 19"/>
                <a:gd name="T17" fmla="*/ 0 h 12"/>
                <a:gd name="T18" fmla="*/ 5 w 19"/>
                <a:gd name="T19" fmla="*/ 0 h 12"/>
                <a:gd name="T20" fmla="*/ 0 w 19"/>
                <a:gd name="T21" fmla="*/ 8 h 12"/>
                <a:gd name="T22" fmla="*/ 0 w 19"/>
                <a:gd name="T23" fmla="*/ 9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2"/>
                <a:gd name="T38" fmla="*/ 19 w 19"/>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2">
                  <a:moveTo>
                    <a:pt x="0" y="9"/>
                  </a:moveTo>
                  <a:lnTo>
                    <a:pt x="3" y="11"/>
                  </a:lnTo>
                  <a:lnTo>
                    <a:pt x="11" y="12"/>
                  </a:lnTo>
                  <a:lnTo>
                    <a:pt x="15" y="10"/>
                  </a:lnTo>
                  <a:lnTo>
                    <a:pt x="19" y="8"/>
                  </a:lnTo>
                  <a:lnTo>
                    <a:pt x="15" y="2"/>
                  </a:lnTo>
                  <a:lnTo>
                    <a:pt x="13" y="1"/>
                  </a:lnTo>
                  <a:lnTo>
                    <a:pt x="13" y="0"/>
                  </a:lnTo>
                  <a:lnTo>
                    <a:pt x="11" y="0"/>
                  </a:lnTo>
                  <a:lnTo>
                    <a:pt x="5" y="0"/>
                  </a:lnTo>
                  <a:lnTo>
                    <a:pt x="0" y="8"/>
                  </a:lnTo>
                  <a:lnTo>
                    <a:pt x="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1" name="Freeform 1084"/>
            <p:cNvSpPr>
              <a:spLocks/>
            </p:cNvSpPr>
            <p:nvPr/>
          </p:nvSpPr>
          <p:spPr bwMode="auto">
            <a:xfrm>
              <a:off x="2614863" y="4072119"/>
              <a:ext cx="142158" cy="110430"/>
            </a:xfrm>
            <a:custGeom>
              <a:avLst/>
              <a:gdLst>
                <a:gd name="T0" fmla="*/ 12 w 156"/>
                <a:gd name="T1" fmla="*/ 74 h 95"/>
                <a:gd name="T2" fmla="*/ 15 w 156"/>
                <a:gd name="T3" fmla="*/ 77 h 95"/>
                <a:gd name="T4" fmla="*/ 19 w 156"/>
                <a:gd name="T5" fmla="*/ 75 h 95"/>
                <a:gd name="T6" fmla="*/ 40 w 156"/>
                <a:gd name="T7" fmla="*/ 95 h 95"/>
                <a:gd name="T8" fmla="*/ 50 w 156"/>
                <a:gd name="T9" fmla="*/ 91 h 95"/>
                <a:gd name="T10" fmla="*/ 63 w 156"/>
                <a:gd name="T11" fmla="*/ 86 h 95"/>
                <a:gd name="T12" fmla="*/ 67 w 156"/>
                <a:gd name="T13" fmla="*/ 88 h 95"/>
                <a:gd name="T14" fmla="*/ 69 w 156"/>
                <a:gd name="T15" fmla="*/ 85 h 95"/>
                <a:gd name="T16" fmla="*/ 74 w 156"/>
                <a:gd name="T17" fmla="*/ 86 h 95"/>
                <a:gd name="T18" fmla="*/ 80 w 156"/>
                <a:gd name="T19" fmla="*/ 80 h 95"/>
                <a:gd name="T20" fmla="*/ 80 w 156"/>
                <a:gd name="T21" fmla="*/ 74 h 95"/>
                <a:gd name="T22" fmla="*/ 84 w 156"/>
                <a:gd name="T23" fmla="*/ 65 h 95"/>
                <a:gd name="T24" fmla="*/ 90 w 156"/>
                <a:gd name="T25" fmla="*/ 65 h 95"/>
                <a:gd name="T26" fmla="*/ 99 w 156"/>
                <a:gd name="T27" fmla="*/ 56 h 95"/>
                <a:gd name="T28" fmla="*/ 154 w 156"/>
                <a:gd name="T29" fmla="*/ 29 h 95"/>
                <a:gd name="T30" fmla="*/ 130 w 156"/>
                <a:gd name="T31" fmla="*/ 14 h 95"/>
                <a:gd name="T32" fmla="*/ 111 w 156"/>
                <a:gd name="T33" fmla="*/ 8 h 95"/>
                <a:gd name="T34" fmla="*/ 103 w 156"/>
                <a:gd name="T35" fmla="*/ 14 h 95"/>
                <a:gd name="T36" fmla="*/ 99 w 156"/>
                <a:gd name="T37" fmla="*/ 17 h 95"/>
                <a:gd name="T38" fmla="*/ 99 w 156"/>
                <a:gd name="T39" fmla="*/ 11 h 95"/>
                <a:gd name="T40" fmla="*/ 95 w 156"/>
                <a:gd name="T41" fmla="*/ 13 h 95"/>
                <a:gd name="T42" fmla="*/ 90 w 156"/>
                <a:gd name="T43" fmla="*/ 13 h 95"/>
                <a:gd name="T44" fmla="*/ 74 w 156"/>
                <a:gd name="T45" fmla="*/ 1 h 95"/>
                <a:gd name="T46" fmla="*/ 59 w 156"/>
                <a:gd name="T47" fmla="*/ 2 h 95"/>
                <a:gd name="T48" fmla="*/ 42 w 156"/>
                <a:gd name="T49" fmla="*/ 2 h 95"/>
                <a:gd name="T50" fmla="*/ 40 w 156"/>
                <a:gd name="T51" fmla="*/ 5 h 95"/>
                <a:gd name="T52" fmla="*/ 38 w 156"/>
                <a:gd name="T53" fmla="*/ 2 h 95"/>
                <a:gd name="T54" fmla="*/ 36 w 156"/>
                <a:gd name="T55" fmla="*/ 2 h 95"/>
                <a:gd name="T56" fmla="*/ 27 w 156"/>
                <a:gd name="T57" fmla="*/ 3 h 95"/>
                <a:gd name="T58" fmla="*/ 21 w 156"/>
                <a:gd name="T59" fmla="*/ 5 h 95"/>
                <a:gd name="T60" fmla="*/ 21 w 156"/>
                <a:gd name="T61" fmla="*/ 9 h 95"/>
                <a:gd name="T62" fmla="*/ 21 w 156"/>
                <a:gd name="T63" fmla="*/ 13 h 95"/>
                <a:gd name="T64" fmla="*/ 29 w 156"/>
                <a:gd name="T65" fmla="*/ 19 h 95"/>
                <a:gd name="T66" fmla="*/ 21 w 156"/>
                <a:gd name="T67" fmla="*/ 30 h 95"/>
                <a:gd name="T68" fmla="*/ 19 w 156"/>
                <a:gd name="T69" fmla="*/ 33 h 95"/>
                <a:gd name="T70" fmla="*/ 17 w 156"/>
                <a:gd name="T71" fmla="*/ 40 h 95"/>
                <a:gd name="T72" fmla="*/ 15 w 156"/>
                <a:gd name="T73" fmla="*/ 42 h 95"/>
                <a:gd name="T74" fmla="*/ 17 w 156"/>
                <a:gd name="T75" fmla="*/ 45 h 95"/>
                <a:gd name="T76" fmla="*/ 19 w 156"/>
                <a:gd name="T77" fmla="*/ 47 h 95"/>
                <a:gd name="T78" fmla="*/ 10 w 156"/>
                <a:gd name="T79" fmla="*/ 48 h 95"/>
                <a:gd name="T80" fmla="*/ 12 w 156"/>
                <a:gd name="T81" fmla="*/ 53 h 95"/>
                <a:gd name="T82" fmla="*/ 12 w 156"/>
                <a:gd name="T83" fmla="*/ 55 h 95"/>
                <a:gd name="T84" fmla="*/ 8 w 156"/>
                <a:gd name="T85" fmla="*/ 58 h 95"/>
                <a:gd name="T86" fmla="*/ 8 w 156"/>
                <a:gd name="T87" fmla="*/ 59 h 95"/>
                <a:gd name="T88" fmla="*/ 4 w 156"/>
                <a:gd name="T89" fmla="*/ 64 h 95"/>
                <a:gd name="T90" fmla="*/ 2 w 156"/>
                <a:gd name="T91" fmla="*/ 66 h 95"/>
                <a:gd name="T92" fmla="*/ 2 w 156"/>
                <a:gd name="T93" fmla="*/ 67 h 95"/>
                <a:gd name="T94" fmla="*/ 4 w 156"/>
                <a:gd name="T95" fmla="*/ 70 h 95"/>
                <a:gd name="T96" fmla="*/ 0 w 156"/>
                <a:gd name="T97" fmla="*/ 74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6"/>
                <a:gd name="T148" fmla="*/ 0 h 95"/>
                <a:gd name="T149" fmla="*/ 156 w 156"/>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6" h="95">
                  <a:moveTo>
                    <a:pt x="6" y="73"/>
                  </a:moveTo>
                  <a:lnTo>
                    <a:pt x="12" y="73"/>
                  </a:lnTo>
                  <a:lnTo>
                    <a:pt x="12" y="74"/>
                  </a:lnTo>
                  <a:lnTo>
                    <a:pt x="10" y="74"/>
                  </a:lnTo>
                  <a:lnTo>
                    <a:pt x="15" y="77"/>
                  </a:lnTo>
                  <a:lnTo>
                    <a:pt x="17" y="78"/>
                  </a:lnTo>
                  <a:lnTo>
                    <a:pt x="17" y="75"/>
                  </a:lnTo>
                  <a:lnTo>
                    <a:pt x="19" y="75"/>
                  </a:lnTo>
                  <a:lnTo>
                    <a:pt x="19" y="78"/>
                  </a:lnTo>
                  <a:lnTo>
                    <a:pt x="25" y="79"/>
                  </a:lnTo>
                  <a:lnTo>
                    <a:pt x="40" y="95"/>
                  </a:lnTo>
                  <a:lnTo>
                    <a:pt x="42" y="95"/>
                  </a:lnTo>
                  <a:lnTo>
                    <a:pt x="48" y="91"/>
                  </a:lnTo>
                  <a:lnTo>
                    <a:pt x="50" y="91"/>
                  </a:lnTo>
                  <a:lnTo>
                    <a:pt x="59" y="87"/>
                  </a:lnTo>
                  <a:lnTo>
                    <a:pt x="61" y="85"/>
                  </a:lnTo>
                  <a:lnTo>
                    <a:pt x="63" y="86"/>
                  </a:lnTo>
                  <a:lnTo>
                    <a:pt x="63" y="87"/>
                  </a:lnTo>
                  <a:lnTo>
                    <a:pt x="63" y="88"/>
                  </a:lnTo>
                  <a:lnTo>
                    <a:pt x="67" y="88"/>
                  </a:lnTo>
                  <a:lnTo>
                    <a:pt x="69" y="88"/>
                  </a:lnTo>
                  <a:lnTo>
                    <a:pt x="69" y="86"/>
                  </a:lnTo>
                  <a:lnTo>
                    <a:pt x="69" y="85"/>
                  </a:lnTo>
                  <a:lnTo>
                    <a:pt x="71" y="86"/>
                  </a:lnTo>
                  <a:lnTo>
                    <a:pt x="74" y="86"/>
                  </a:lnTo>
                  <a:lnTo>
                    <a:pt x="78" y="83"/>
                  </a:lnTo>
                  <a:lnTo>
                    <a:pt x="80" y="82"/>
                  </a:lnTo>
                  <a:lnTo>
                    <a:pt x="80" y="80"/>
                  </a:lnTo>
                  <a:lnTo>
                    <a:pt x="80" y="79"/>
                  </a:lnTo>
                  <a:lnTo>
                    <a:pt x="80" y="74"/>
                  </a:lnTo>
                  <a:lnTo>
                    <a:pt x="80" y="73"/>
                  </a:lnTo>
                  <a:lnTo>
                    <a:pt x="82" y="69"/>
                  </a:lnTo>
                  <a:lnTo>
                    <a:pt x="84" y="65"/>
                  </a:lnTo>
                  <a:lnTo>
                    <a:pt x="88" y="66"/>
                  </a:lnTo>
                  <a:lnTo>
                    <a:pt x="90" y="65"/>
                  </a:lnTo>
                  <a:lnTo>
                    <a:pt x="92" y="65"/>
                  </a:lnTo>
                  <a:lnTo>
                    <a:pt x="97" y="63"/>
                  </a:lnTo>
                  <a:lnTo>
                    <a:pt x="99" y="56"/>
                  </a:lnTo>
                  <a:lnTo>
                    <a:pt x="156" y="32"/>
                  </a:lnTo>
                  <a:lnTo>
                    <a:pt x="156" y="30"/>
                  </a:lnTo>
                  <a:lnTo>
                    <a:pt x="154" y="29"/>
                  </a:lnTo>
                  <a:lnTo>
                    <a:pt x="149" y="26"/>
                  </a:lnTo>
                  <a:lnTo>
                    <a:pt x="147" y="25"/>
                  </a:lnTo>
                  <a:lnTo>
                    <a:pt x="130" y="14"/>
                  </a:lnTo>
                  <a:lnTo>
                    <a:pt x="128" y="13"/>
                  </a:lnTo>
                  <a:lnTo>
                    <a:pt x="124" y="10"/>
                  </a:lnTo>
                  <a:lnTo>
                    <a:pt x="111" y="8"/>
                  </a:lnTo>
                  <a:lnTo>
                    <a:pt x="103" y="11"/>
                  </a:lnTo>
                  <a:lnTo>
                    <a:pt x="101" y="13"/>
                  </a:lnTo>
                  <a:lnTo>
                    <a:pt x="103" y="14"/>
                  </a:lnTo>
                  <a:lnTo>
                    <a:pt x="103" y="15"/>
                  </a:lnTo>
                  <a:lnTo>
                    <a:pt x="101" y="16"/>
                  </a:lnTo>
                  <a:lnTo>
                    <a:pt x="99" y="17"/>
                  </a:lnTo>
                  <a:lnTo>
                    <a:pt x="99" y="16"/>
                  </a:lnTo>
                  <a:lnTo>
                    <a:pt x="101" y="15"/>
                  </a:lnTo>
                  <a:lnTo>
                    <a:pt x="99" y="11"/>
                  </a:lnTo>
                  <a:lnTo>
                    <a:pt x="95" y="10"/>
                  </a:lnTo>
                  <a:lnTo>
                    <a:pt x="95" y="11"/>
                  </a:lnTo>
                  <a:lnTo>
                    <a:pt x="95" y="13"/>
                  </a:lnTo>
                  <a:lnTo>
                    <a:pt x="92" y="14"/>
                  </a:lnTo>
                  <a:lnTo>
                    <a:pt x="90" y="16"/>
                  </a:lnTo>
                  <a:lnTo>
                    <a:pt x="90" y="13"/>
                  </a:lnTo>
                  <a:lnTo>
                    <a:pt x="92" y="11"/>
                  </a:lnTo>
                  <a:lnTo>
                    <a:pt x="74" y="3"/>
                  </a:lnTo>
                  <a:lnTo>
                    <a:pt x="74" y="1"/>
                  </a:lnTo>
                  <a:lnTo>
                    <a:pt x="65" y="0"/>
                  </a:lnTo>
                  <a:lnTo>
                    <a:pt x="61" y="0"/>
                  </a:lnTo>
                  <a:lnTo>
                    <a:pt x="59" y="2"/>
                  </a:lnTo>
                  <a:lnTo>
                    <a:pt x="57" y="1"/>
                  </a:lnTo>
                  <a:lnTo>
                    <a:pt x="52" y="2"/>
                  </a:lnTo>
                  <a:lnTo>
                    <a:pt x="42" y="2"/>
                  </a:lnTo>
                  <a:lnTo>
                    <a:pt x="42" y="3"/>
                  </a:lnTo>
                  <a:lnTo>
                    <a:pt x="42" y="7"/>
                  </a:lnTo>
                  <a:lnTo>
                    <a:pt x="40" y="5"/>
                  </a:lnTo>
                  <a:lnTo>
                    <a:pt x="40" y="2"/>
                  </a:lnTo>
                  <a:lnTo>
                    <a:pt x="38" y="2"/>
                  </a:lnTo>
                  <a:lnTo>
                    <a:pt x="38" y="3"/>
                  </a:lnTo>
                  <a:lnTo>
                    <a:pt x="36" y="3"/>
                  </a:lnTo>
                  <a:lnTo>
                    <a:pt x="36" y="2"/>
                  </a:lnTo>
                  <a:lnTo>
                    <a:pt x="31" y="3"/>
                  </a:lnTo>
                  <a:lnTo>
                    <a:pt x="27" y="3"/>
                  </a:lnTo>
                  <a:lnTo>
                    <a:pt x="25" y="3"/>
                  </a:lnTo>
                  <a:lnTo>
                    <a:pt x="25" y="5"/>
                  </a:lnTo>
                  <a:lnTo>
                    <a:pt x="21" y="5"/>
                  </a:lnTo>
                  <a:lnTo>
                    <a:pt x="19" y="6"/>
                  </a:lnTo>
                  <a:lnTo>
                    <a:pt x="21" y="9"/>
                  </a:lnTo>
                  <a:lnTo>
                    <a:pt x="25" y="10"/>
                  </a:lnTo>
                  <a:lnTo>
                    <a:pt x="21" y="11"/>
                  </a:lnTo>
                  <a:lnTo>
                    <a:pt x="21" y="13"/>
                  </a:lnTo>
                  <a:lnTo>
                    <a:pt x="25" y="17"/>
                  </a:lnTo>
                  <a:lnTo>
                    <a:pt x="25" y="18"/>
                  </a:lnTo>
                  <a:lnTo>
                    <a:pt x="29" y="19"/>
                  </a:lnTo>
                  <a:lnTo>
                    <a:pt x="29" y="22"/>
                  </a:lnTo>
                  <a:lnTo>
                    <a:pt x="25" y="29"/>
                  </a:lnTo>
                  <a:lnTo>
                    <a:pt x="21" y="30"/>
                  </a:lnTo>
                  <a:lnTo>
                    <a:pt x="21" y="31"/>
                  </a:lnTo>
                  <a:lnTo>
                    <a:pt x="21" y="33"/>
                  </a:lnTo>
                  <a:lnTo>
                    <a:pt x="19" y="33"/>
                  </a:lnTo>
                  <a:lnTo>
                    <a:pt x="19" y="37"/>
                  </a:lnTo>
                  <a:lnTo>
                    <a:pt x="17" y="39"/>
                  </a:lnTo>
                  <a:lnTo>
                    <a:pt x="17" y="40"/>
                  </a:lnTo>
                  <a:lnTo>
                    <a:pt x="15" y="41"/>
                  </a:lnTo>
                  <a:lnTo>
                    <a:pt x="15" y="42"/>
                  </a:lnTo>
                  <a:lnTo>
                    <a:pt x="15" y="43"/>
                  </a:lnTo>
                  <a:lnTo>
                    <a:pt x="17" y="43"/>
                  </a:lnTo>
                  <a:lnTo>
                    <a:pt x="17" y="45"/>
                  </a:lnTo>
                  <a:lnTo>
                    <a:pt x="19" y="45"/>
                  </a:lnTo>
                  <a:lnTo>
                    <a:pt x="19" y="46"/>
                  </a:lnTo>
                  <a:lnTo>
                    <a:pt x="19" y="47"/>
                  </a:lnTo>
                  <a:lnTo>
                    <a:pt x="12" y="48"/>
                  </a:lnTo>
                  <a:lnTo>
                    <a:pt x="10" y="48"/>
                  </a:lnTo>
                  <a:lnTo>
                    <a:pt x="10" y="50"/>
                  </a:lnTo>
                  <a:lnTo>
                    <a:pt x="12" y="50"/>
                  </a:lnTo>
                  <a:lnTo>
                    <a:pt x="12" y="53"/>
                  </a:lnTo>
                  <a:lnTo>
                    <a:pt x="10" y="55"/>
                  </a:lnTo>
                  <a:lnTo>
                    <a:pt x="12" y="55"/>
                  </a:lnTo>
                  <a:lnTo>
                    <a:pt x="12" y="56"/>
                  </a:lnTo>
                  <a:lnTo>
                    <a:pt x="10" y="57"/>
                  </a:lnTo>
                  <a:lnTo>
                    <a:pt x="8" y="58"/>
                  </a:lnTo>
                  <a:lnTo>
                    <a:pt x="10" y="59"/>
                  </a:lnTo>
                  <a:lnTo>
                    <a:pt x="8" y="59"/>
                  </a:lnTo>
                  <a:lnTo>
                    <a:pt x="6" y="61"/>
                  </a:lnTo>
                  <a:lnTo>
                    <a:pt x="6" y="63"/>
                  </a:lnTo>
                  <a:lnTo>
                    <a:pt x="4" y="64"/>
                  </a:lnTo>
                  <a:lnTo>
                    <a:pt x="6" y="65"/>
                  </a:lnTo>
                  <a:lnTo>
                    <a:pt x="2" y="66"/>
                  </a:lnTo>
                  <a:lnTo>
                    <a:pt x="4" y="66"/>
                  </a:lnTo>
                  <a:lnTo>
                    <a:pt x="4" y="67"/>
                  </a:lnTo>
                  <a:lnTo>
                    <a:pt x="2" y="67"/>
                  </a:lnTo>
                  <a:lnTo>
                    <a:pt x="2" y="69"/>
                  </a:lnTo>
                  <a:lnTo>
                    <a:pt x="2" y="70"/>
                  </a:lnTo>
                  <a:lnTo>
                    <a:pt x="4" y="70"/>
                  </a:lnTo>
                  <a:lnTo>
                    <a:pt x="2" y="73"/>
                  </a:lnTo>
                  <a:lnTo>
                    <a:pt x="0" y="73"/>
                  </a:lnTo>
                  <a:lnTo>
                    <a:pt x="0" y="74"/>
                  </a:lnTo>
                  <a:lnTo>
                    <a:pt x="6" y="7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2" name="Freeform 1085"/>
            <p:cNvSpPr>
              <a:spLocks/>
            </p:cNvSpPr>
            <p:nvPr/>
          </p:nvSpPr>
          <p:spPr bwMode="auto">
            <a:xfrm>
              <a:off x="2488197" y="4219747"/>
              <a:ext cx="19137" cy="19761"/>
            </a:xfrm>
            <a:custGeom>
              <a:avLst/>
              <a:gdLst>
                <a:gd name="T0" fmla="*/ 2 w 21"/>
                <a:gd name="T1" fmla="*/ 9 h 17"/>
                <a:gd name="T2" fmla="*/ 2 w 21"/>
                <a:gd name="T3" fmla="*/ 13 h 17"/>
                <a:gd name="T4" fmla="*/ 6 w 21"/>
                <a:gd name="T5" fmla="*/ 15 h 17"/>
                <a:gd name="T6" fmla="*/ 10 w 21"/>
                <a:gd name="T7" fmla="*/ 12 h 17"/>
                <a:gd name="T8" fmla="*/ 8 w 21"/>
                <a:gd name="T9" fmla="*/ 15 h 17"/>
                <a:gd name="T10" fmla="*/ 6 w 21"/>
                <a:gd name="T11" fmla="*/ 16 h 17"/>
                <a:gd name="T12" fmla="*/ 4 w 21"/>
                <a:gd name="T13" fmla="*/ 15 h 17"/>
                <a:gd name="T14" fmla="*/ 4 w 21"/>
                <a:gd name="T15" fmla="*/ 16 h 17"/>
                <a:gd name="T16" fmla="*/ 6 w 21"/>
                <a:gd name="T17" fmla="*/ 17 h 17"/>
                <a:gd name="T18" fmla="*/ 6 w 21"/>
                <a:gd name="T19" fmla="*/ 16 h 17"/>
                <a:gd name="T20" fmla="*/ 6 w 21"/>
                <a:gd name="T21" fmla="*/ 16 h 17"/>
                <a:gd name="T22" fmla="*/ 8 w 21"/>
                <a:gd name="T23" fmla="*/ 17 h 17"/>
                <a:gd name="T24" fmla="*/ 21 w 21"/>
                <a:gd name="T25" fmla="*/ 8 h 17"/>
                <a:gd name="T26" fmla="*/ 21 w 21"/>
                <a:gd name="T27" fmla="*/ 4 h 17"/>
                <a:gd name="T28" fmla="*/ 21 w 21"/>
                <a:gd name="T29" fmla="*/ 3 h 17"/>
                <a:gd name="T30" fmla="*/ 17 w 21"/>
                <a:gd name="T31" fmla="*/ 5 h 17"/>
                <a:gd name="T32" fmla="*/ 17 w 21"/>
                <a:gd name="T33" fmla="*/ 5 h 17"/>
                <a:gd name="T34" fmla="*/ 15 w 21"/>
                <a:gd name="T35" fmla="*/ 4 h 17"/>
                <a:gd name="T36" fmla="*/ 15 w 21"/>
                <a:gd name="T37" fmla="*/ 3 h 17"/>
                <a:gd name="T38" fmla="*/ 12 w 21"/>
                <a:gd name="T39" fmla="*/ 2 h 17"/>
                <a:gd name="T40" fmla="*/ 12 w 21"/>
                <a:gd name="T41" fmla="*/ 0 h 17"/>
                <a:gd name="T42" fmla="*/ 10 w 21"/>
                <a:gd name="T43" fmla="*/ 1 h 17"/>
                <a:gd name="T44" fmla="*/ 10 w 21"/>
                <a:gd name="T45" fmla="*/ 2 h 17"/>
                <a:gd name="T46" fmla="*/ 12 w 21"/>
                <a:gd name="T47" fmla="*/ 3 h 17"/>
                <a:gd name="T48" fmla="*/ 10 w 21"/>
                <a:gd name="T49" fmla="*/ 5 h 17"/>
                <a:gd name="T50" fmla="*/ 10 w 21"/>
                <a:gd name="T51" fmla="*/ 5 h 17"/>
                <a:gd name="T52" fmla="*/ 10 w 21"/>
                <a:gd name="T53" fmla="*/ 7 h 17"/>
                <a:gd name="T54" fmla="*/ 12 w 21"/>
                <a:gd name="T55" fmla="*/ 5 h 17"/>
                <a:gd name="T56" fmla="*/ 12 w 21"/>
                <a:gd name="T57" fmla="*/ 7 h 17"/>
                <a:gd name="T58" fmla="*/ 10 w 21"/>
                <a:gd name="T59" fmla="*/ 8 h 17"/>
                <a:gd name="T60" fmla="*/ 8 w 21"/>
                <a:gd name="T61" fmla="*/ 7 h 17"/>
                <a:gd name="T62" fmla="*/ 8 w 21"/>
                <a:gd name="T63" fmla="*/ 8 h 17"/>
                <a:gd name="T64" fmla="*/ 6 w 21"/>
                <a:gd name="T65" fmla="*/ 7 h 17"/>
                <a:gd name="T66" fmla="*/ 4 w 21"/>
                <a:gd name="T67" fmla="*/ 7 h 17"/>
                <a:gd name="T68" fmla="*/ 6 w 21"/>
                <a:gd name="T69" fmla="*/ 9 h 17"/>
                <a:gd name="T70" fmla="*/ 6 w 21"/>
                <a:gd name="T71" fmla="*/ 9 h 17"/>
                <a:gd name="T72" fmla="*/ 4 w 21"/>
                <a:gd name="T73" fmla="*/ 9 h 17"/>
                <a:gd name="T74" fmla="*/ 2 w 21"/>
                <a:gd name="T75" fmla="*/ 7 h 17"/>
                <a:gd name="T76" fmla="*/ 0 w 21"/>
                <a:gd name="T77" fmla="*/ 7 h 17"/>
                <a:gd name="T78" fmla="*/ 0 w 21"/>
                <a:gd name="T79" fmla="*/ 8 h 17"/>
                <a:gd name="T80" fmla="*/ 0 w 21"/>
                <a:gd name="T81" fmla="*/ 9 h 17"/>
                <a:gd name="T82" fmla="*/ 2 w 21"/>
                <a:gd name="T83" fmla="*/ 9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
                <a:gd name="T127" fmla="*/ 0 h 17"/>
                <a:gd name="T128" fmla="*/ 21 w 21"/>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 h="17">
                  <a:moveTo>
                    <a:pt x="2" y="9"/>
                  </a:moveTo>
                  <a:lnTo>
                    <a:pt x="2" y="13"/>
                  </a:lnTo>
                  <a:lnTo>
                    <a:pt x="6" y="15"/>
                  </a:lnTo>
                  <a:lnTo>
                    <a:pt x="10" y="12"/>
                  </a:lnTo>
                  <a:lnTo>
                    <a:pt x="8" y="15"/>
                  </a:lnTo>
                  <a:lnTo>
                    <a:pt x="6" y="16"/>
                  </a:lnTo>
                  <a:lnTo>
                    <a:pt x="4" y="15"/>
                  </a:lnTo>
                  <a:lnTo>
                    <a:pt x="4" y="16"/>
                  </a:lnTo>
                  <a:lnTo>
                    <a:pt x="6" y="17"/>
                  </a:lnTo>
                  <a:lnTo>
                    <a:pt x="6" y="16"/>
                  </a:lnTo>
                  <a:lnTo>
                    <a:pt x="8" y="17"/>
                  </a:lnTo>
                  <a:lnTo>
                    <a:pt x="21" y="8"/>
                  </a:lnTo>
                  <a:lnTo>
                    <a:pt x="21" y="4"/>
                  </a:lnTo>
                  <a:lnTo>
                    <a:pt x="21" y="3"/>
                  </a:lnTo>
                  <a:lnTo>
                    <a:pt x="17" y="5"/>
                  </a:lnTo>
                  <a:lnTo>
                    <a:pt x="15" y="4"/>
                  </a:lnTo>
                  <a:lnTo>
                    <a:pt x="15" y="3"/>
                  </a:lnTo>
                  <a:lnTo>
                    <a:pt x="12" y="2"/>
                  </a:lnTo>
                  <a:lnTo>
                    <a:pt x="12" y="0"/>
                  </a:lnTo>
                  <a:lnTo>
                    <a:pt x="10" y="1"/>
                  </a:lnTo>
                  <a:lnTo>
                    <a:pt x="10" y="2"/>
                  </a:lnTo>
                  <a:lnTo>
                    <a:pt x="12" y="3"/>
                  </a:lnTo>
                  <a:lnTo>
                    <a:pt x="10" y="5"/>
                  </a:lnTo>
                  <a:lnTo>
                    <a:pt x="10" y="7"/>
                  </a:lnTo>
                  <a:lnTo>
                    <a:pt x="12" y="5"/>
                  </a:lnTo>
                  <a:lnTo>
                    <a:pt x="12" y="7"/>
                  </a:lnTo>
                  <a:lnTo>
                    <a:pt x="10" y="8"/>
                  </a:lnTo>
                  <a:lnTo>
                    <a:pt x="8" y="7"/>
                  </a:lnTo>
                  <a:lnTo>
                    <a:pt x="8" y="8"/>
                  </a:lnTo>
                  <a:lnTo>
                    <a:pt x="6" y="7"/>
                  </a:lnTo>
                  <a:lnTo>
                    <a:pt x="4" y="7"/>
                  </a:lnTo>
                  <a:lnTo>
                    <a:pt x="6" y="9"/>
                  </a:lnTo>
                  <a:lnTo>
                    <a:pt x="4" y="9"/>
                  </a:lnTo>
                  <a:lnTo>
                    <a:pt x="2" y="7"/>
                  </a:lnTo>
                  <a:lnTo>
                    <a:pt x="0" y="7"/>
                  </a:lnTo>
                  <a:lnTo>
                    <a:pt x="0" y="8"/>
                  </a:lnTo>
                  <a:lnTo>
                    <a:pt x="0" y="9"/>
                  </a:lnTo>
                  <a:lnTo>
                    <a:pt x="2"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3" name="Freeform 1086"/>
            <p:cNvSpPr>
              <a:spLocks/>
            </p:cNvSpPr>
            <p:nvPr/>
          </p:nvSpPr>
          <p:spPr bwMode="auto">
            <a:xfrm>
              <a:off x="2478173" y="4232533"/>
              <a:ext cx="13669" cy="9299"/>
            </a:xfrm>
            <a:custGeom>
              <a:avLst/>
              <a:gdLst>
                <a:gd name="T0" fmla="*/ 5 w 15"/>
                <a:gd name="T1" fmla="*/ 6 h 8"/>
                <a:gd name="T2" fmla="*/ 7 w 15"/>
                <a:gd name="T3" fmla="*/ 6 h 8"/>
                <a:gd name="T4" fmla="*/ 9 w 15"/>
                <a:gd name="T5" fmla="*/ 7 h 8"/>
                <a:gd name="T6" fmla="*/ 13 w 15"/>
                <a:gd name="T7" fmla="*/ 7 h 8"/>
                <a:gd name="T8" fmla="*/ 13 w 15"/>
                <a:gd name="T9" fmla="*/ 8 h 8"/>
                <a:gd name="T10" fmla="*/ 13 w 15"/>
                <a:gd name="T11" fmla="*/ 8 h 8"/>
                <a:gd name="T12" fmla="*/ 15 w 15"/>
                <a:gd name="T13" fmla="*/ 8 h 8"/>
                <a:gd name="T14" fmla="*/ 15 w 15"/>
                <a:gd name="T15" fmla="*/ 7 h 8"/>
                <a:gd name="T16" fmla="*/ 13 w 15"/>
                <a:gd name="T17" fmla="*/ 6 h 8"/>
                <a:gd name="T18" fmla="*/ 9 w 15"/>
                <a:gd name="T19" fmla="*/ 4 h 8"/>
                <a:gd name="T20" fmla="*/ 11 w 15"/>
                <a:gd name="T21" fmla="*/ 4 h 8"/>
                <a:gd name="T22" fmla="*/ 7 w 15"/>
                <a:gd name="T23" fmla="*/ 2 h 8"/>
                <a:gd name="T24" fmla="*/ 5 w 15"/>
                <a:gd name="T25" fmla="*/ 0 h 8"/>
                <a:gd name="T26" fmla="*/ 5 w 15"/>
                <a:gd name="T27" fmla="*/ 0 h 8"/>
                <a:gd name="T28" fmla="*/ 2 w 15"/>
                <a:gd name="T29" fmla="*/ 0 h 8"/>
                <a:gd name="T30" fmla="*/ 2 w 15"/>
                <a:gd name="T31" fmla="*/ 0 h 8"/>
                <a:gd name="T32" fmla="*/ 0 w 15"/>
                <a:gd name="T33" fmla="*/ 0 h 8"/>
                <a:gd name="T34" fmla="*/ 0 w 15"/>
                <a:gd name="T35" fmla="*/ 4 h 8"/>
                <a:gd name="T36" fmla="*/ 5 w 15"/>
                <a:gd name="T37" fmla="*/ 4 h 8"/>
                <a:gd name="T38" fmla="*/ 5 w 15"/>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8"/>
                <a:gd name="T62" fmla="*/ 15 w 15"/>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8">
                  <a:moveTo>
                    <a:pt x="5" y="6"/>
                  </a:moveTo>
                  <a:lnTo>
                    <a:pt x="7" y="6"/>
                  </a:lnTo>
                  <a:lnTo>
                    <a:pt x="9" y="7"/>
                  </a:lnTo>
                  <a:lnTo>
                    <a:pt x="13" y="7"/>
                  </a:lnTo>
                  <a:lnTo>
                    <a:pt x="13" y="8"/>
                  </a:lnTo>
                  <a:lnTo>
                    <a:pt x="15" y="8"/>
                  </a:lnTo>
                  <a:lnTo>
                    <a:pt x="15" y="7"/>
                  </a:lnTo>
                  <a:lnTo>
                    <a:pt x="13" y="6"/>
                  </a:lnTo>
                  <a:lnTo>
                    <a:pt x="9" y="4"/>
                  </a:lnTo>
                  <a:lnTo>
                    <a:pt x="11" y="4"/>
                  </a:lnTo>
                  <a:lnTo>
                    <a:pt x="7" y="2"/>
                  </a:lnTo>
                  <a:lnTo>
                    <a:pt x="5" y="0"/>
                  </a:lnTo>
                  <a:lnTo>
                    <a:pt x="2" y="0"/>
                  </a:lnTo>
                  <a:lnTo>
                    <a:pt x="0" y="0"/>
                  </a:lnTo>
                  <a:lnTo>
                    <a:pt x="0" y="4"/>
                  </a:lnTo>
                  <a:lnTo>
                    <a:pt x="5" y="4"/>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4" name="Freeform 1087"/>
            <p:cNvSpPr>
              <a:spLocks/>
            </p:cNvSpPr>
            <p:nvPr/>
          </p:nvSpPr>
          <p:spPr bwMode="auto">
            <a:xfrm>
              <a:off x="6189760" y="4081418"/>
              <a:ext cx="10935" cy="15111"/>
            </a:xfrm>
            <a:custGeom>
              <a:avLst/>
              <a:gdLst>
                <a:gd name="T0" fmla="*/ 12 w 12"/>
                <a:gd name="T1" fmla="*/ 2 h 13"/>
                <a:gd name="T2" fmla="*/ 10 w 12"/>
                <a:gd name="T3" fmla="*/ 1 h 13"/>
                <a:gd name="T4" fmla="*/ 6 w 12"/>
                <a:gd name="T5" fmla="*/ 0 h 13"/>
                <a:gd name="T6" fmla="*/ 2 w 12"/>
                <a:gd name="T7" fmla="*/ 1 h 13"/>
                <a:gd name="T8" fmla="*/ 0 w 12"/>
                <a:gd name="T9" fmla="*/ 3 h 13"/>
                <a:gd name="T10" fmla="*/ 0 w 12"/>
                <a:gd name="T11" fmla="*/ 11 h 13"/>
                <a:gd name="T12" fmla="*/ 4 w 12"/>
                <a:gd name="T13" fmla="*/ 13 h 13"/>
                <a:gd name="T14" fmla="*/ 6 w 12"/>
                <a:gd name="T15" fmla="*/ 13 h 13"/>
                <a:gd name="T16" fmla="*/ 4 w 12"/>
                <a:gd name="T17" fmla="*/ 11 h 13"/>
                <a:gd name="T18" fmla="*/ 4 w 12"/>
                <a:gd name="T19" fmla="*/ 11 h 13"/>
                <a:gd name="T20" fmla="*/ 8 w 12"/>
                <a:gd name="T21" fmla="*/ 10 h 13"/>
                <a:gd name="T22" fmla="*/ 8 w 12"/>
                <a:gd name="T23" fmla="*/ 9 h 13"/>
                <a:gd name="T24" fmla="*/ 10 w 12"/>
                <a:gd name="T25" fmla="*/ 9 h 13"/>
                <a:gd name="T26" fmla="*/ 12 w 12"/>
                <a:gd name="T27" fmla="*/ 8 h 13"/>
                <a:gd name="T28" fmla="*/ 12 w 12"/>
                <a:gd name="T29" fmla="*/ 7 h 13"/>
                <a:gd name="T30" fmla="*/ 12 w 12"/>
                <a:gd name="T31" fmla="*/ 7 h 13"/>
                <a:gd name="T32" fmla="*/ 12 w 12"/>
                <a:gd name="T33" fmla="*/ 6 h 13"/>
                <a:gd name="T34" fmla="*/ 12 w 12"/>
                <a:gd name="T35" fmla="*/ 2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3"/>
                <a:gd name="T56" fmla="*/ 12 w 1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3">
                  <a:moveTo>
                    <a:pt x="12" y="2"/>
                  </a:moveTo>
                  <a:lnTo>
                    <a:pt x="10" y="1"/>
                  </a:lnTo>
                  <a:lnTo>
                    <a:pt x="6" y="0"/>
                  </a:lnTo>
                  <a:lnTo>
                    <a:pt x="2" y="1"/>
                  </a:lnTo>
                  <a:lnTo>
                    <a:pt x="0" y="3"/>
                  </a:lnTo>
                  <a:lnTo>
                    <a:pt x="0" y="11"/>
                  </a:lnTo>
                  <a:lnTo>
                    <a:pt x="4" y="13"/>
                  </a:lnTo>
                  <a:lnTo>
                    <a:pt x="6" y="13"/>
                  </a:lnTo>
                  <a:lnTo>
                    <a:pt x="4" y="11"/>
                  </a:lnTo>
                  <a:lnTo>
                    <a:pt x="8" y="10"/>
                  </a:lnTo>
                  <a:lnTo>
                    <a:pt x="8" y="9"/>
                  </a:lnTo>
                  <a:lnTo>
                    <a:pt x="10" y="9"/>
                  </a:lnTo>
                  <a:lnTo>
                    <a:pt x="12" y="8"/>
                  </a:lnTo>
                  <a:lnTo>
                    <a:pt x="12" y="7"/>
                  </a:lnTo>
                  <a:lnTo>
                    <a:pt x="12" y="6"/>
                  </a:lnTo>
                  <a:lnTo>
                    <a:pt x="1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5" name="Freeform 1088"/>
            <p:cNvSpPr>
              <a:spLocks/>
            </p:cNvSpPr>
            <p:nvPr/>
          </p:nvSpPr>
          <p:spPr bwMode="auto">
            <a:xfrm>
              <a:off x="3227234" y="4055845"/>
              <a:ext cx="12758" cy="8137"/>
            </a:xfrm>
            <a:custGeom>
              <a:avLst/>
              <a:gdLst>
                <a:gd name="T0" fmla="*/ 12 w 14"/>
                <a:gd name="T1" fmla="*/ 6 h 7"/>
                <a:gd name="T2" fmla="*/ 14 w 14"/>
                <a:gd name="T3" fmla="*/ 6 h 7"/>
                <a:gd name="T4" fmla="*/ 14 w 14"/>
                <a:gd name="T5" fmla="*/ 4 h 7"/>
                <a:gd name="T6" fmla="*/ 12 w 14"/>
                <a:gd name="T7" fmla="*/ 4 h 7"/>
                <a:gd name="T8" fmla="*/ 12 w 14"/>
                <a:gd name="T9" fmla="*/ 0 h 7"/>
                <a:gd name="T10" fmla="*/ 6 w 14"/>
                <a:gd name="T11" fmla="*/ 1 h 7"/>
                <a:gd name="T12" fmla="*/ 4 w 14"/>
                <a:gd name="T13" fmla="*/ 1 h 7"/>
                <a:gd name="T14" fmla="*/ 4 w 14"/>
                <a:gd name="T15" fmla="*/ 3 h 7"/>
                <a:gd name="T16" fmla="*/ 2 w 14"/>
                <a:gd name="T17" fmla="*/ 3 h 7"/>
                <a:gd name="T18" fmla="*/ 0 w 14"/>
                <a:gd name="T19" fmla="*/ 4 h 7"/>
                <a:gd name="T20" fmla="*/ 2 w 14"/>
                <a:gd name="T21" fmla="*/ 6 h 7"/>
                <a:gd name="T22" fmla="*/ 4 w 14"/>
                <a:gd name="T23" fmla="*/ 7 h 7"/>
                <a:gd name="T24" fmla="*/ 8 w 14"/>
                <a:gd name="T25" fmla="*/ 7 h 7"/>
                <a:gd name="T26" fmla="*/ 12 w 14"/>
                <a:gd name="T27" fmla="*/ 6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7"/>
                <a:gd name="T44" fmla="*/ 14 w 14"/>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7">
                  <a:moveTo>
                    <a:pt x="12" y="6"/>
                  </a:moveTo>
                  <a:lnTo>
                    <a:pt x="14" y="6"/>
                  </a:lnTo>
                  <a:lnTo>
                    <a:pt x="14" y="4"/>
                  </a:lnTo>
                  <a:lnTo>
                    <a:pt x="12" y="4"/>
                  </a:lnTo>
                  <a:lnTo>
                    <a:pt x="12" y="0"/>
                  </a:lnTo>
                  <a:lnTo>
                    <a:pt x="6" y="1"/>
                  </a:lnTo>
                  <a:lnTo>
                    <a:pt x="4" y="1"/>
                  </a:lnTo>
                  <a:lnTo>
                    <a:pt x="4" y="3"/>
                  </a:lnTo>
                  <a:lnTo>
                    <a:pt x="2" y="3"/>
                  </a:lnTo>
                  <a:lnTo>
                    <a:pt x="0" y="4"/>
                  </a:lnTo>
                  <a:lnTo>
                    <a:pt x="2" y="6"/>
                  </a:lnTo>
                  <a:lnTo>
                    <a:pt x="4" y="7"/>
                  </a:lnTo>
                  <a:lnTo>
                    <a:pt x="8" y="7"/>
                  </a:lnTo>
                  <a:lnTo>
                    <a:pt x="1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6" name="Freeform 1089"/>
            <p:cNvSpPr>
              <a:spLocks/>
            </p:cNvSpPr>
            <p:nvPr/>
          </p:nvSpPr>
          <p:spPr bwMode="auto">
            <a:xfrm>
              <a:off x="3220855" y="4102342"/>
              <a:ext cx="65611" cy="32548"/>
            </a:xfrm>
            <a:custGeom>
              <a:avLst/>
              <a:gdLst>
                <a:gd name="T0" fmla="*/ 61 w 72"/>
                <a:gd name="T1" fmla="*/ 13 h 28"/>
                <a:gd name="T2" fmla="*/ 57 w 72"/>
                <a:gd name="T3" fmla="*/ 12 h 28"/>
                <a:gd name="T4" fmla="*/ 55 w 72"/>
                <a:gd name="T5" fmla="*/ 11 h 28"/>
                <a:gd name="T6" fmla="*/ 55 w 72"/>
                <a:gd name="T7" fmla="*/ 8 h 28"/>
                <a:gd name="T8" fmla="*/ 53 w 72"/>
                <a:gd name="T9" fmla="*/ 7 h 28"/>
                <a:gd name="T10" fmla="*/ 40 w 72"/>
                <a:gd name="T11" fmla="*/ 3 h 28"/>
                <a:gd name="T12" fmla="*/ 30 w 72"/>
                <a:gd name="T13" fmla="*/ 3 h 28"/>
                <a:gd name="T14" fmla="*/ 28 w 72"/>
                <a:gd name="T15" fmla="*/ 4 h 28"/>
                <a:gd name="T16" fmla="*/ 13 w 72"/>
                <a:gd name="T17" fmla="*/ 1 h 28"/>
                <a:gd name="T18" fmla="*/ 11 w 72"/>
                <a:gd name="T19" fmla="*/ 1 h 28"/>
                <a:gd name="T20" fmla="*/ 7 w 72"/>
                <a:gd name="T21" fmla="*/ 0 h 28"/>
                <a:gd name="T22" fmla="*/ 2 w 72"/>
                <a:gd name="T23" fmla="*/ 0 h 28"/>
                <a:gd name="T24" fmla="*/ 0 w 72"/>
                <a:gd name="T25" fmla="*/ 3 h 28"/>
                <a:gd name="T26" fmla="*/ 0 w 72"/>
                <a:gd name="T27" fmla="*/ 6 h 28"/>
                <a:gd name="T28" fmla="*/ 0 w 72"/>
                <a:gd name="T29" fmla="*/ 7 h 28"/>
                <a:gd name="T30" fmla="*/ 0 w 72"/>
                <a:gd name="T31" fmla="*/ 11 h 28"/>
                <a:gd name="T32" fmla="*/ 2 w 72"/>
                <a:gd name="T33" fmla="*/ 14 h 28"/>
                <a:gd name="T34" fmla="*/ 11 w 72"/>
                <a:gd name="T35" fmla="*/ 15 h 28"/>
                <a:gd name="T36" fmla="*/ 13 w 72"/>
                <a:gd name="T37" fmla="*/ 24 h 28"/>
                <a:gd name="T38" fmla="*/ 23 w 72"/>
                <a:gd name="T39" fmla="*/ 28 h 28"/>
                <a:gd name="T40" fmla="*/ 40 w 72"/>
                <a:gd name="T41" fmla="*/ 23 h 28"/>
                <a:gd name="T42" fmla="*/ 51 w 72"/>
                <a:gd name="T43" fmla="*/ 23 h 28"/>
                <a:gd name="T44" fmla="*/ 57 w 72"/>
                <a:gd name="T45" fmla="*/ 25 h 28"/>
                <a:gd name="T46" fmla="*/ 68 w 72"/>
                <a:gd name="T47" fmla="*/ 25 h 28"/>
                <a:gd name="T48" fmla="*/ 72 w 72"/>
                <a:gd name="T49" fmla="*/ 23 h 28"/>
                <a:gd name="T50" fmla="*/ 68 w 72"/>
                <a:gd name="T51" fmla="*/ 22 h 28"/>
                <a:gd name="T52" fmla="*/ 68 w 72"/>
                <a:gd name="T53" fmla="*/ 20 h 28"/>
                <a:gd name="T54" fmla="*/ 68 w 72"/>
                <a:gd name="T55" fmla="*/ 19 h 28"/>
                <a:gd name="T56" fmla="*/ 61 w 72"/>
                <a:gd name="T57" fmla="*/ 13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28"/>
                <a:gd name="T89" fmla="*/ 72 w 72"/>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28">
                  <a:moveTo>
                    <a:pt x="61" y="13"/>
                  </a:moveTo>
                  <a:lnTo>
                    <a:pt x="57" y="12"/>
                  </a:lnTo>
                  <a:lnTo>
                    <a:pt x="55" y="11"/>
                  </a:lnTo>
                  <a:lnTo>
                    <a:pt x="55" y="8"/>
                  </a:lnTo>
                  <a:lnTo>
                    <a:pt x="53" y="7"/>
                  </a:lnTo>
                  <a:lnTo>
                    <a:pt x="40" y="3"/>
                  </a:lnTo>
                  <a:lnTo>
                    <a:pt x="30" y="3"/>
                  </a:lnTo>
                  <a:lnTo>
                    <a:pt x="28" y="4"/>
                  </a:lnTo>
                  <a:lnTo>
                    <a:pt x="13" y="1"/>
                  </a:lnTo>
                  <a:lnTo>
                    <a:pt x="11" y="1"/>
                  </a:lnTo>
                  <a:lnTo>
                    <a:pt x="7" y="0"/>
                  </a:lnTo>
                  <a:lnTo>
                    <a:pt x="2" y="0"/>
                  </a:lnTo>
                  <a:lnTo>
                    <a:pt x="0" y="3"/>
                  </a:lnTo>
                  <a:lnTo>
                    <a:pt x="0" y="6"/>
                  </a:lnTo>
                  <a:lnTo>
                    <a:pt x="0" y="7"/>
                  </a:lnTo>
                  <a:lnTo>
                    <a:pt x="0" y="11"/>
                  </a:lnTo>
                  <a:lnTo>
                    <a:pt x="2" y="14"/>
                  </a:lnTo>
                  <a:lnTo>
                    <a:pt x="11" y="15"/>
                  </a:lnTo>
                  <a:lnTo>
                    <a:pt x="13" y="24"/>
                  </a:lnTo>
                  <a:lnTo>
                    <a:pt x="23" y="28"/>
                  </a:lnTo>
                  <a:lnTo>
                    <a:pt x="40" y="23"/>
                  </a:lnTo>
                  <a:lnTo>
                    <a:pt x="51" y="23"/>
                  </a:lnTo>
                  <a:lnTo>
                    <a:pt x="57" y="25"/>
                  </a:lnTo>
                  <a:lnTo>
                    <a:pt x="68" y="25"/>
                  </a:lnTo>
                  <a:lnTo>
                    <a:pt x="72" y="23"/>
                  </a:lnTo>
                  <a:lnTo>
                    <a:pt x="68" y="22"/>
                  </a:lnTo>
                  <a:lnTo>
                    <a:pt x="68" y="20"/>
                  </a:lnTo>
                  <a:lnTo>
                    <a:pt x="68" y="19"/>
                  </a:lnTo>
                  <a:lnTo>
                    <a:pt x="61"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7" name="Freeform 1090"/>
            <p:cNvSpPr>
              <a:spLocks/>
            </p:cNvSpPr>
            <p:nvPr/>
          </p:nvSpPr>
          <p:spPr bwMode="auto">
            <a:xfrm>
              <a:off x="5099886" y="4940449"/>
              <a:ext cx="5468" cy="4650"/>
            </a:xfrm>
            <a:custGeom>
              <a:avLst/>
              <a:gdLst>
                <a:gd name="T0" fmla="*/ 4 w 6"/>
                <a:gd name="T1" fmla="*/ 1 h 4"/>
                <a:gd name="T2" fmla="*/ 4 w 6"/>
                <a:gd name="T3" fmla="*/ 0 h 4"/>
                <a:gd name="T4" fmla="*/ 4 w 6"/>
                <a:gd name="T5" fmla="*/ 1 h 4"/>
                <a:gd name="T6" fmla="*/ 2 w 6"/>
                <a:gd name="T7" fmla="*/ 2 h 4"/>
                <a:gd name="T8" fmla="*/ 2 w 6"/>
                <a:gd name="T9" fmla="*/ 2 h 4"/>
                <a:gd name="T10" fmla="*/ 2 w 6"/>
                <a:gd name="T11" fmla="*/ 3 h 4"/>
                <a:gd name="T12" fmla="*/ 2 w 6"/>
                <a:gd name="T13" fmla="*/ 3 h 4"/>
                <a:gd name="T14" fmla="*/ 0 w 6"/>
                <a:gd name="T15" fmla="*/ 4 h 4"/>
                <a:gd name="T16" fmla="*/ 2 w 6"/>
                <a:gd name="T17" fmla="*/ 4 h 4"/>
                <a:gd name="T18" fmla="*/ 2 w 6"/>
                <a:gd name="T19" fmla="*/ 4 h 4"/>
                <a:gd name="T20" fmla="*/ 2 w 6"/>
                <a:gd name="T21" fmla="*/ 4 h 4"/>
                <a:gd name="T22" fmla="*/ 2 w 6"/>
                <a:gd name="T23" fmla="*/ 3 h 4"/>
                <a:gd name="T24" fmla="*/ 2 w 6"/>
                <a:gd name="T25" fmla="*/ 3 h 4"/>
                <a:gd name="T26" fmla="*/ 4 w 6"/>
                <a:gd name="T27" fmla="*/ 2 h 4"/>
                <a:gd name="T28" fmla="*/ 4 w 6"/>
                <a:gd name="T29" fmla="*/ 2 h 4"/>
                <a:gd name="T30" fmla="*/ 6 w 6"/>
                <a:gd name="T31" fmla="*/ 1 h 4"/>
                <a:gd name="T32" fmla="*/ 4 w 6"/>
                <a:gd name="T33" fmla="*/ 1 h 4"/>
                <a:gd name="T34" fmla="*/ 4 w 6"/>
                <a:gd name="T35" fmla="*/ 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4"/>
                <a:gd name="T56" fmla="*/ 6 w 6"/>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4">
                  <a:moveTo>
                    <a:pt x="4" y="1"/>
                  </a:moveTo>
                  <a:lnTo>
                    <a:pt x="4" y="0"/>
                  </a:lnTo>
                  <a:lnTo>
                    <a:pt x="4" y="1"/>
                  </a:lnTo>
                  <a:lnTo>
                    <a:pt x="2" y="2"/>
                  </a:lnTo>
                  <a:lnTo>
                    <a:pt x="2" y="3"/>
                  </a:lnTo>
                  <a:lnTo>
                    <a:pt x="0" y="4"/>
                  </a:lnTo>
                  <a:lnTo>
                    <a:pt x="2" y="4"/>
                  </a:lnTo>
                  <a:lnTo>
                    <a:pt x="2" y="3"/>
                  </a:lnTo>
                  <a:lnTo>
                    <a:pt x="4" y="2"/>
                  </a:lnTo>
                  <a:lnTo>
                    <a:pt x="6"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8" name="Rectangle 1091"/>
            <p:cNvSpPr>
              <a:spLocks noChangeArrowheads="1"/>
            </p:cNvSpPr>
            <p:nvPr/>
          </p:nvSpPr>
          <p:spPr bwMode="auto">
            <a:xfrm>
              <a:off x="3558935" y="4546388"/>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9" name="Freeform 1092"/>
            <p:cNvSpPr>
              <a:spLocks/>
            </p:cNvSpPr>
            <p:nvPr/>
          </p:nvSpPr>
          <p:spPr bwMode="auto">
            <a:xfrm>
              <a:off x="5013316" y="5022981"/>
              <a:ext cx="5468" cy="1162"/>
            </a:xfrm>
            <a:custGeom>
              <a:avLst/>
              <a:gdLst>
                <a:gd name="T0" fmla="*/ 4 w 6"/>
                <a:gd name="T1" fmla="*/ 0 h 1"/>
                <a:gd name="T2" fmla="*/ 0 w 6"/>
                <a:gd name="T3" fmla="*/ 0 h 1"/>
                <a:gd name="T4" fmla="*/ 0 w 6"/>
                <a:gd name="T5" fmla="*/ 0 h 1"/>
                <a:gd name="T6" fmla="*/ 0 w 6"/>
                <a:gd name="T7" fmla="*/ 0 h 1"/>
                <a:gd name="T8" fmla="*/ 2 w 6"/>
                <a:gd name="T9" fmla="*/ 1 h 1"/>
                <a:gd name="T10" fmla="*/ 2 w 6"/>
                <a:gd name="T11" fmla="*/ 1 h 1"/>
                <a:gd name="T12" fmla="*/ 2 w 6"/>
                <a:gd name="T13" fmla="*/ 1 h 1"/>
                <a:gd name="T14" fmla="*/ 4 w 6"/>
                <a:gd name="T15" fmla="*/ 1 h 1"/>
                <a:gd name="T16" fmla="*/ 4 w 6"/>
                <a:gd name="T17" fmla="*/ 1 h 1"/>
                <a:gd name="T18" fmla="*/ 6 w 6"/>
                <a:gd name="T19" fmla="*/ 1 h 1"/>
                <a:gd name="T20" fmla="*/ 4 w 6"/>
                <a:gd name="T21" fmla="*/ 0 h 1"/>
                <a:gd name="T22" fmla="*/ 4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4" y="0"/>
                  </a:moveTo>
                  <a:lnTo>
                    <a:pt x="0" y="0"/>
                  </a:lnTo>
                  <a:lnTo>
                    <a:pt x="2" y="1"/>
                  </a:lnTo>
                  <a:lnTo>
                    <a:pt x="4" y="1"/>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0" name="Freeform 1093"/>
            <p:cNvSpPr>
              <a:spLocks/>
            </p:cNvSpPr>
            <p:nvPr/>
          </p:nvSpPr>
          <p:spPr bwMode="auto">
            <a:xfrm>
              <a:off x="4093848" y="5033443"/>
              <a:ext cx="4556" cy="1162"/>
            </a:xfrm>
            <a:custGeom>
              <a:avLst/>
              <a:gdLst>
                <a:gd name="T0" fmla="*/ 0 w 5"/>
                <a:gd name="T1" fmla="*/ 1 h 1"/>
                <a:gd name="T2" fmla="*/ 0 w 5"/>
                <a:gd name="T3" fmla="*/ 1 h 1"/>
                <a:gd name="T4" fmla="*/ 2 w 5"/>
                <a:gd name="T5" fmla="*/ 1 h 1"/>
                <a:gd name="T6" fmla="*/ 5 w 5"/>
                <a:gd name="T7" fmla="*/ 0 h 1"/>
                <a:gd name="T8" fmla="*/ 2 w 5"/>
                <a:gd name="T9" fmla="*/ 0 h 1"/>
                <a:gd name="T10" fmla="*/ 0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0" y="1"/>
                  </a:moveTo>
                  <a:lnTo>
                    <a:pt x="0" y="1"/>
                  </a:lnTo>
                  <a:lnTo>
                    <a:pt x="2" y="1"/>
                  </a:lnTo>
                  <a:lnTo>
                    <a:pt x="5"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1" name="Freeform 1094"/>
            <p:cNvSpPr>
              <a:spLocks/>
            </p:cNvSpPr>
            <p:nvPr/>
          </p:nvSpPr>
          <p:spPr bwMode="auto">
            <a:xfrm>
              <a:off x="4092025" y="4811420"/>
              <a:ext cx="1823" cy="1162"/>
            </a:xfrm>
            <a:custGeom>
              <a:avLst/>
              <a:gdLst>
                <a:gd name="T0" fmla="*/ 2 w 2"/>
                <a:gd name="T1" fmla="*/ 0 h 1"/>
                <a:gd name="T2" fmla="*/ 0 w 2"/>
                <a:gd name="T3" fmla="*/ 0 h 1"/>
                <a:gd name="T4" fmla="*/ 0 w 2"/>
                <a:gd name="T5" fmla="*/ 1 h 1"/>
                <a:gd name="T6" fmla="*/ 0 w 2"/>
                <a:gd name="T7" fmla="*/ 1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2" name="Freeform 1095"/>
            <p:cNvSpPr>
              <a:spLocks/>
            </p:cNvSpPr>
            <p:nvPr/>
          </p:nvSpPr>
          <p:spPr bwMode="auto">
            <a:xfrm>
              <a:off x="5030630" y="5018331"/>
              <a:ext cx="15492" cy="4650"/>
            </a:xfrm>
            <a:custGeom>
              <a:avLst/>
              <a:gdLst>
                <a:gd name="T0" fmla="*/ 11 w 17"/>
                <a:gd name="T1" fmla="*/ 0 h 4"/>
                <a:gd name="T2" fmla="*/ 6 w 17"/>
                <a:gd name="T3" fmla="*/ 1 h 4"/>
                <a:gd name="T4" fmla="*/ 4 w 17"/>
                <a:gd name="T5" fmla="*/ 1 h 4"/>
                <a:gd name="T6" fmla="*/ 2 w 17"/>
                <a:gd name="T7" fmla="*/ 0 h 4"/>
                <a:gd name="T8" fmla="*/ 2 w 17"/>
                <a:gd name="T9" fmla="*/ 0 h 4"/>
                <a:gd name="T10" fmla="*/ 0 w 17"/>
                <a:gd name="T11" fmla="*/ 1 h 4"/>
                <a:gd name="T12" fmla="*/ 2 w 17"/>
                <a:gd name="T13" fmla="*/ 3 h 4"/>
                <a:gd name="T14" fmla="*/ 8 w 17"/>
                <a:gd name="T15" fmla="*/ 4 h 4"/>
                <a:gd name="T16" fmla="*/ 15 w 17"/>
                <a:gd name="T17" fmla="*/ 3 h 4"/>
                <a:gd name="T18" fmla="*/ 17 w 17"/>
                <a:gd name="T19" fmla="*/ 1 h 4"/>
                <a:gd name="T20" fmla="*/ 17 w 17"/>
                <a:gd name="T21" fmla="*/ 1 h 4"/>
                <a:gd name="T22" fmla="*/ 15 w 17"/>
                <a:gd name="T23" fmla="*/ 1 h 4"/>
                <a:gd name="T24" fmla="*/ 11 w 1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4"/>
                <a:gd name="T41" fmla="*/ 17 w 1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4">
                  <a:moveTo>
                    <a:pt x="11" y="0"/>
                  </a:moveTo>
                  <a:lnTo>
                    <a:pt x="6" y="1"/>
                  </a:lnTo>
                  <a:lnTo>
                    <a:pt x="4" y="1"/>
                  </a:lnTo>
                  <a:lnTo>
                    <a:pt x="2" y="0"/>
                  </a:lnTo>
                  <a:lnTo>
                    <a:pt x="0" y="1"/>
                  </a:lnTo>
                  <a:lnTo>
                    <a:pt x="2" y="3"/>
                  </a:lnTo>
                  <a:lnTo>
                    <a:pt x="8" y="4"/>
                  </a:lnTo>
                  <a:lnTo>
                    <a:pt x="15" y="3"/>
                  </a:lnTo>
                  <a:lnTo>
                    <a:pt x="17" y="1"/>
                  </a:lnTo>
                  <a:lnTo>
                    <a:pt x="15" y="1"/>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3" name="Freeform 1096"/>
            <p:cNvSpPr>
              <a:spLocks/>
            </p:cNvSpPr>
            <p:nvPr/>
          </p:nvSpPr>
          <p:spPr bwMode="auto">
            <a:xfrm>
              <a:off x="4211401" y="4396435"/>
              <a:ext cx="3645" cy="1162"/>
            </a:xfrm>
            <a:custGeom>
              <a:avLst/>
              <a:gdLst>
                <a:gd name="T0" fmla="*/ 4 w 4"/>
                <a:gd name="T1" fmla="*/ 1 h 1"/>
                <a:gd name="T2" fmla="*/ 4 w 4"/>
                <a:gd name="T3" fmla="*/ 1 h 1"/>
                <a:gd name="T4" fmla="*/ 4 w 4"/>
                <a:gd name="T5" fmla="*/ 0 h 1"/>
                <a:gd name="T6" fmla="*/ 0 w 4"/>
                <a:gd name="T7" fmla="*/ 0 h 1"/>
                <a:gd name="T8" fmla="*/ 0 w 4"/>
                <a:gd name="T9" fmla="*/ 0 h 1"/>
                <a:gd name="T10" fmla="*/ 0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0" y="0"/>
                  </a:lnTo>
                  <a:lnTo>
                    <a:pt x="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4" name="Freeform 1097"/>
            <p:cNvSpPr>
              <a:spLocks/>
            </p:cNvSpPr>
            <p:nvPr/>
          </p:nvSpPr>
          <p:spPr bwMode="auto">
            <a:xfrm>
              <a:off x="4211401" y="4477805"/>
              <a:ext cx="5468" cy="3487"/>
            </a:xfrm>
            <a:custGeom>
              <a:avLst/>
              <a:gdLst>
                <a:gd name="T0" fmla="*/ 0 w 6"/>
                <a:gd name="T1" fmla="*/ 2 h 3"/>
                <a:gd name="T2" fmla="*/ 0 w 6"/>
                <a:gd name="T3" fmla="*/ 2 h 3"/>
                <a:gd name="T4" fmla="*/ 2 w 6"/>
                <a:gd name="T5" fmla="*/ 3 h 3"/>
                <a:gd name="T6" fmla="*/ 6 w 6"/>
                <a:gd name="T7" fmla="*/ 3 h 3"/>
                <a:gd name="T8" fmla="*/ 6 w 6"/>
                <a:gd name="T9" fmla="*/ 2 h 3"/>
                <a:gd name="T10" fmla="*/ 6 w 6"/>
                <a:gd name="T11" fmla="*/ 2 h 3"/>
                <a:gd name="T12" fmla="*/ 4 w 6"/>
                <a:gd name="T13" fmla="*/ 0 h 3"/>
                <a:gd name="T14" fmla="*/ 0 w 6"/>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2"/>
                  </a:moveTo>
                  <a:lnTo>
                    <a:pt x="0" y="2"/>
                  </a:lnTo>
                  <a:lnTo>
                    <a:pt x="2" y="3"/>
                  </a:lnTo>
                  <a:lnTo>
                    <a:pt x="6" y="3"/>
                  </a:lnTo>
                  <a:lnTo>
                    <a:pt x="6" y="2"/>
                  </a:lnTo>
                  <a:lnTo>
                    <a:pt x="4"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5" name="Freeform 1098"/>
            <p:cNvSpPr>
              <a:spLocks/>
            </p:cNvSpPr>
            <p:nvPr/>
          </p:nvSpPr>
          <p:spPr bwMode="auto">
            <a:xfrm>
              <a:off x="4173128" y="4518489"/>
              <a:ext cx="64700" cy="59284"/>
            </a:xfrm>
            <a:custGeom>
              <a:avLst/>
              <a:gdLst>
                <a:gd name="T0" fmla="*/ 2 w 71"/>
                <a:gd name="T1" fmla="*/ 47 h 51"/>
                <a:gd name="T2" fmla="*/ 4 w 71"/>
                <a:gd name="T3" fmla="*/ 48 h 51"/>
                <a:gd name="T4" fmla="*/ 10 w 71"/>
                <a:gd name="T5" fmla="*/ 48 h 51"/>
                <a:gd name="T6" fmla="*/ 6 w 71"/>
                <a:gd name="T7" fmla="*/ 50 h 51"/>
                <a:gd name="T8" fmla="*/ 12 w 71"/>
                <a:gd name="T9" fmla="*/ 50 h 51"/>
                <a:gd name="T10" fmla="*/ 10 w 71"/>
                <a:gd name="T11" fmla="*/ 51 h 51"/>
                <a:gd name="T12" fmla="*/ 14 w 71"/>
                <a:gd name="T13" fmla="*/ 51 h 51"/>
                <a:gd name="T14" fmla="*/ 19 w 71"/>
                <a:gd name="T15" fmla="*/ 50 h 51"/>
                <a:gd name="T16" fmla="*/ 29 w 71"/>
                <a:gd name="T17" fmla="*/ 49 h 51"/>
                <a:gd name="T18" fmla="*/ 31 w 71"/>
                <a:gd name="T19" fmla="*/ 48 h 51"/>
                <a:gd name="T20" fmla="*/ 38 w 71"/>
                <a:gd name="T21" fmla="*/ 45 h 51"/>
                <a:gd name="T22" fmla="*/ 40 w 71"/>
                <a:gd name="T23" fmla="*/ 44 h 51"/>
                <a:gd name="T24" fmla="*/ 57 w 71"/>
                <a:gd name="T25" fmla="*/ 43 h 51"/>
                <a:gd name="T26" fmla="*/ 59 w 71"/>
                <a:gd name="T27" fmla="*/ 41 h 51"/>
                <a:gd name="T28" fmla="*/ 63 w 71"/>
                <a:gd name="T29" fmla="*/ 27 h 51"/>
                <a:gd name="T30" fmla="*/ 59 w 71"/>
                <a:gd name="T31" fmla="*/ 19 h 51"/>
                <a:gd name="T32" fmla="*/ 61 w 71"/>
                <a:gd name="T33" fmla="*/ 18 h 51"/>
                <a:gd name="T34" fmla="*/ 69 w 71"/>
                <a:gd name="T35" fmla="*/ 15 h 51"/>
                <a:gd name="T36" fmla="*/ 71 w 71"/>
                <a:gd name="T37" fmla="*/ 13 h 51"/>
                <a:gd name="T38" fmla="*/ 69 w 71"/>
                <a:gd name="T39" fmla="*/ 9 h 51"/>
                <a:gd name="T40" fmla="*/ 67 w 71"/>
                <a:gd name="T41" fmla="*/ 5 h 51"/>
                <a:gd name="T42" fmla="*/ 50 w 71"/>
                <a:gd name="T43" fmla="*/ 2 h 51"/>
                <a:gd name="T44" fmla="*/ 46 w 71"/>
                <a:gd name="T45" fmla="*/ 3 h 51"/>
                <a:gd name="T46" fmla="*/ 46 w 71"/>
                <a:gd name="T47" fmla="*/ 0 h 51"/>
                <a:gd name="T48" fmla="*/ 44 w 71"/>
                <a:gd name="T49" fmla="*/ 1 h 51"/>
                <a:gd name="T50" fmla="*/ 42 w 71"/>
                <a:gd name="T51" fmla="*/ 4 h 51"/>
                <a:gd name="T52" fmla="*/ 42 w 71"/>
                <a:gd name="T53" fmla="*/ 1 h 51"/>
                <a:gd name="T54" fmla="*/ 38 w 71"/>
                <a:gd name="T55" fmla="*/ 2 h 51"/>
                <a:gd name="T56" fmla="*/ 29 w 71"/>
                <a:gd name="T57" fmla="*/ 4 h 51"/>
                <a:gd name="T58" fmla="*/ 29 w 71"/>
                <a:gd name="T59" fmla="*/ 7 h 51"/>
                <a:gd name="T60" fmla="*/ 25 w 71"/>
                <a:gd name="T61" fmla="*/ 10 h 51"/>
                <a:gd name="T62" fmla="*/ 29 w 71"/>
                <a:gd name="T63" fmla="*/ 10 h 51"/>
                <a:gd name="T64" fmla="*/ 31 w 71"/>
                <a:gd name="T65" fmla="*/ 11 h 51"/>
                <a:gd name="T66" fmla="*/ 27 w 71"/>
                <a:gd name="T67" fmla="*/ 15 h 51"/>
                <a:gd name="T68" fmla="*/ 10 w 71"/>
                <a:gd name="T69" fmla="*/ 13 h 51"/>
                <a:gd name="T70" fmla="*/ 6 w 71"/>
                <a:gd name="T71" fmla="*/ 18 h 51"/>
                <a:gd name="T72" fmla="*/ 12 w 71"/>
                <a:gd name="T73" fmla="*/ 20 h 51"/>
                <a:gd name="T74" fmla="*/ 6 w 71"/>
                <a:gd name="T75" fmla="*/ 24 h 51"/>
                <a:gd name="T76" fmla="*/ 6 w 71"/>
                <a:gd name="T77" fmla="*/ 26 h 51"/>
                <a:gd name="T78" fmla="*/ 10 w 71"/>
                <a:gd name="T79" fmla="*/ 27 h 51"/>
                <a:gd name="T80" fmla="*/ 21 w 71"/>
                <a:gd name="T81" fmla="*/ 29 h 51"/>
                <a:gd name="T82" fmla="*/ 14 w 71"/>
                <a:gd name="T83" fmla="*/ 32 h 51"/>
                <a:gd name="T84" fmla="*/ 8 w 71"/>
                <a:gd name="T85" fmla="*/ 37 h 51"/>
                <a:gd name="T86" fmla="*/ 23 w 71"/>
                <a:gd name="T87" fmla="*/ 36 h 51"/>
                <a:gd name="T88" fmla="*/ 10 w 71"/>
                <a:gd name="T89" fmla="*/ 37 h 51"/>
                <a:gd name="T90" fmla="*/ 8 w 71"/>
                <a:gd name="T91" fmla="*/ 42 h 51"/>
                <a:gd name="T92" fmla="*/ 2 w 71"/>
                <a:gd name="T93" fmla="*/ 42 h 51"/>
                <a:gd name="T94" fmla="*/ 6 w 71"/>
                <a:gd name="T95" fmla="*/ 43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51"/>
                <a:gd name="T146" fmla="*/ 71 w 71"/>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51">
                  <a:moveTo>
                    <a:pt x="8" y="44"/>
                  </a:moveTo>
                  <a:lnTo>
                    <a:pt x="4" y="45"/>
                  </a:lnTo>
                  <a:lnTo>
                    <a:pt x="2" y="47"/>
                  </a:lnTo>
                  <a:lnTo>
                    <a:pt x="2" y="48"/>
                  </a:lnTo>
                  <a:lnTo>
                    <a:pt x="4" y="47"/>
                  </a:lnTo>
                  <a:lnTo>
                    <a:pt x="4" y="48"/>
                  </a:lnTo>
                  <a:lnTo>
                    <a:pt x="10" y="47"/>
                  </a:lnTo>
                  <a:lnTo>
                    <a:pt x="10" y="48"/>
                  </a:lnTo>
                  <a:lnTo>
                    <a:pt x="8" y="49"/>
                  </a:lnTo>
                  <a:lnTo>
                    <a:pt x="4" y="50"/>
                  </a:lnTo>
                  <a:lnTo>
                    <a:pt x="6" y="50"/>
                  </a:lnTo>
                  <a:lnTo>
                    <a:pt x="12" y="49"/>
                  </a:lnTo>
                  <a:lnTo>
                    <a:pt x="12" y="50"/>
                  </a:lnTo>
                  <a:lnTo>
                    <a:pt x="10" y="50"/>
                  </a:lnTo>
                  <a:lnTo>
                    <a:pt x="8" y="51"/>
                  </a:lnTo>
                  <a:lnTo>
                    <a:pt x="10" y="51"/>
                  </a:lnTo>
                  <a:lnTo>
                    <a:pt x="12" y="51"/>
                  </a:lnTo>
                  <a:lnTo>
                    <a:pt x="14" y="51"/>
                  </a:lnTo>
                  <a:lnTo>
                    <a:pt x="17" y="51"/>
                  </a:lnTo>
                  <a:lnTo>
                    <a:pt x="19" y="50"/>
                  </a:lnTo>
                  <a:lnTo>
                    <a:pt x="21" y="51"/>
                  </a:lnTo>
                  <a:lnTo>
                    <a:pt x="27" y="49"/>
                  </a:lnTo>
                  <a:lnTo>
                    <a:pt x="29" y="49"/>
                  </a:lnTo>
                  <a:lnTo>
                    <a:pt x="29" y="47"/>
                  </a:lnTo>
                  <a:lnTo>
                    <a:pt x="31" y="47"/>
                  </a:lnTo>
                  <a:lnTo>
                    <a:pt x="31" y="48"/>
                  </a:lnTo>
                  <a:lnTo>
                    <a:pt x="36" y="47"/>
                  </a:lnTo>
                  <a:lnTo>
                    <a:pt x="38" y="45"/>
                  </a:lnTo>
                  <a:lnTo>
                    <a:pt x="40" y="45"/>
                  </a:lnTo>
                  <a:lnTo>
                    <a:pt x="40" y="44"/>
                  </a:lnTo>
                  <a:lnTo>
                    <a:pt x="42" y="43"/>
                  </a:lnTo>
                  <a:lnTo>
                    <a:pt x="54" y="42"/>
                  </a:lnTo>
                  <a:lnTo>
                    <a:pt x="57" y="43"/>
                  </a:lnTo>
                  <a:lnTo>
                    <a:pt x="59" y="43"/>
                  </a:lnTo>
                  <a:lnTo>
                    <a:pt x="59" y="42"/>
                  </a:lnTo>
                  <a:lnTo>
                    <a:pt x="59" y="41"/>
                  </a:lnTo>
                  <a:lnTo>
                    <a:pt x="63" y="33"/>
                  </a:lnTo>
                  <a:lnTo>
                    <a:pt x="61" y="27"/>
                  </a:lnTo>
                  <a:lnTo>
                    <a:pt x="63" y="27"/>
                  </a:lnTo>
                  <a:lnTo>
                    <a:pt x="63" y="25"/>
                  </a:lnTo>
                  <a:lnTo>
                    <a:pt x="59" y="20"/>
                  </a:lnTo>
                  <a:lnTo>
                    <a:pt x="59" y="19"/>
                  </a:lnTo>
                  <a:lnTo>
                    <a:pt x="61" y="18"/>
                  </a:lnTo>
                  <a:lnTo>
                    <a:pt x="65" y="17"/>
                  </a:lnTo>
                  <a:lnTo>
                    <a:pt x="65" y="16"/>
                  </a:lnTo>
                  <a:lnTo>
                    <a:pt x="69" y="15"/>
                  </a:lnTo>
                  <a:lnTo>
                    <a:pt x="71" y="15"/>
                  </a:lnTo>
                  <a:lnTo>
                    <a:pt x="69" y="11"/>
                  </a:lnTo>
                  <a:lnTo>
                    <a:pt x="71" y="13"/>
                  </a:lnTo>
                  <a:lnTo>
                    <a:pt x="71" y="11"/>
                  </a:lnTo>
                  <a:lnTo>
                    <a:pt x="69" y="10"/>
                  </a:lnTo>
                  <a:lnTo>
                    <a:pt x="69" y="9"/>
                  </a:lnTo>
                  <a:lnTo>
                    <a:pt x="65" y="10"/>
                  </a:lnTo>
                  <a:lnTo>
                    <a:pt x="67" y="8"/>
                  </a:lnTo>
                  <a:lnTo>
                    <a:pt x="67" y="5"/>
                  </a:lnTo>
                  <a:lnTo>
                    <a:pt x="63" y="2"/>
                  </a:lnTo>
                  <a:lnTo>
                    <a:pt x="59" y="1"/>
                  </a:lnTo>
                  <a:lnTo>
                    <a:pt x="50" y="2"/>
                  </a:lnTo>
                  <a:lnTo>
                    <a:pt x="50" y="3"/>
                  </a:lnTo>
                  <a:lnTo>
                    <a:pt x="48" y="3"/>
                  </a:lnTo>
                  <a:lnTo>
                    <a:pt x="46" y="3"/>
                  </a:lnTo>
                  <a:lnTo>
                    <a:pt x="50" y="1"/>
                  </a:lnTo>
                  <a:lnTo>
                    <a:pt x="48" y="1"/>
                  </a:lnTo>
                  <a:lnTo>
                    <a:pt x="46" y="0"/>
                  </a:lnTo>
                  <a:lnTo>
                    <a:pt x="44" y="0"/>
                  </a:lnTo>
                  <a:lnTo>
                    <a:pt x="44" y="1"/>
                  </a:lnTo>
                  <a:lnTo>
                    <a:pt x="42" y="2"/>
                  </a:lnTo>
                  <a:lnTo>
                    <a:pt x="44" y="4"/>
                  </a:lnTo>
                  <a:lnTo>
                    <a:pt x="42" y="4"/>
                  </a:lnTo>
                  <a:lnTo>
                    <a:pt x="42" y="5"/>
                  </a:lnTo>
                  <a:lnTo>
                    <a:pt x="42" y="7"/>
                  </a:lnTo>
                  <a:lnTo>
                    <a:pt x="42" y="1"/>
                  </a:lnTo>
                  <a:lnTo>
                    <a:pt x="40" y="1"/>
                  </a:lnTo>
                  <a:lnTo>
                    <a:pt x="38" y="2"/>
                  </a:lnTo>
                  <a:lnTo>
                    <a:pt x="36" y="2"/>
                  </a:lnTo>
                  <a:lnTo>
                    <a:pt x="31" y="4"/>
                  </a:lnTo>
                  <a:lnTo>
                    <a:pt x="29" y="4"/>
                  </a:lnTo>
                  <a:lnTo>
                    <a:pt x="29" y="5"/>
                  </a:lnTo>
                  <a:lnTo>
                    <a:pt x="29" y="7"/>
                  </a:lnTo>
                  <a:lnTo>
                    <a:pt x="27" y="8"/>
                  </a:lnTo>
                  <a:lnTo>
                    <a:pt x="23" y="9"/>
                  </a:lnTo>
                  <a:lnTo>
                    <a:pt x="25" y="10"/>
                  </a:lnTo>
                  <a:lnTo>
                    <a:pt x="27" y="10"/>
                  </a:lnTo>
                  <a:lnTo>
                    <a:pt x="29" y="10"/>
                  </a:lnTo>
                  <a:lnTo>
                    <a:pt x="31" y="10"/>
                  </a:lnTo>
                  <a:lnTo>
                    <a:pt x="33" y="10"/>
                  </a:lnTo>
                  <a:lnTo>
                    <a:pt x="31" y="11"/>
                  </a:lnTo>
                  <a:lnTo>
                    <a:pt x="27" y="13"/>
                  </a:lnTo>
                  <a:lnTo>
                    <a:pt x="27" y="15"/>
                  </a:lnTo>
                  <a:lnTo>
                    <a:pt x="17" y="16"/>
                  </a:lnTo>
                  <a:lnTo>
                    <a:pt x="17" y="15"/>
                  </a:lnTo>
                  <a:lnTo>
                    <a:pt x="10" y="13"/>
                  </a:lnTo>
                  <a:lnTo>
                    <a:pt x="6" y="17"/>
                  </a:lnTo>
                  <a:lnTo>
                    <a:pt x="8" y="19"/>
                  </a:lnTo>
                  <a:lnTo>
                    <a:pt x="6" y="18"/>
                  </a:lnTo>
                  <a:lnTo>
                    <a:pt x="4" y="19"/>
                  </a:lnTo>
                  <a:lnTo>
                    <a:pt x="6" y="20"/>
                  </a:lnTo>
                  <a:lnTo>
                    <a:pt x="12" y="20"/>
                  </a:lnTo>
                  <a:lnTo>
                    <a:pt x="12" y="21"/>
                  </a:lnTo>
                  <a:lnTo>
                    <a:pt x="8" y="23"/>
                  </a:lnTo>
                  <a:lnTo>
                    <a:pt x="6" y="24"/>
                  </a:lnTo>
                  <a:lnTo>
                    <a:pt x="4" y="25"/>
                  </a:lnTo>
                  <a:lnTo>
                    <a:pt x="6" y="26"/>
                  </a:lnTo>
                  <a:lnTo>
                    <a:pt x="8" y="27"/>
                  </a:lnTo>
                  <a:lnTo>
                    <a:pt x="10" y="27"/>
                  </a:lnTo>
                  <a:lnTo>
                    <a:pt x="12" y="28"/>
                  </a:lnTo>
                  <a:lnTo>
                    <a:pt x="21" y="28"/>
                  </a:lnTo>
                  <a:lnTo>
                    <a:pt x="21" y="29"/>
                  </a:lnTo>
                  <a:lnTo>
                    <a:pt x="17" y="31"/>
                  </a:lnTo>
                  <a:lnTo>
                    <a:pt x="14" y="32"/>
                  </a:lnTo>
                  <a:lnTo>
                    <a:pt x="14" y="34"/>
                  </a:lnTo>
                  <a:lnTo>
                    <a:pt x="12" y="35"/>
                  </a:lnTo>
                  <a:lnTo>
                    <a:pt x="8" y="37"/>
                  </a:lnTo>
                  <a:lnTo>
                    <a:pt x="17" y="36"/>
                  </a:lnTo>
                  <a:lnTo>
                    <a:pt x="21" y="34"/>
                  </a:lnTo>
                  <a:lnTo>
                    <a:pt x="23" y="36"/>
                  </a:lnTo>
                  <a:lnTo>
                    <a:pt x="25" y="36"/>
                  </a:lnTo>
                  <a:lnTo>
                    <a:pt x="10" y="37"/>
                  </a:lnTo>
                  <a:lnTo>
                    <a:pt x="8" y="40"/>
                  </a:lnTo>
                  <a:lnTo>
                    <a:pt x="8" y="41"/>
                  </a:lnTo>
                  <a:lnTo>
                    <a:pt x="8" y="42"/>
                  </a:lnTo>
                  <a:lnTo>
                    <a:pt x="6" y="42"/>
                  </a:lnTo>
                  <a:lnTo>
                    <a:pt x="4" y="42"/>
                  </a:lnTo>
                  <a:lnTo>
                    <a:pt x="2" y="42"/>
                  </a:lnTo>
                  <a:lnTo>
                    <a:pt x="0" y="42"/>
                  </a:lnTo>
                  <a:lnTo>
                    <a:pt x="0" y="44"/>
                  </a:lnTo>
                  <a:lnTo>
                    <a:pt x="6" y="43"/>
                  </a:lnTo>
                  <a:lnTo>
                    <a:pt x="8" y="4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6" name="Freeform 1099"/>
            <p:cNvSpPr>
              <a:spLocks/>
            </p:cNvSpPr>
            <p:nvPr/>
          </p:nvSpPr>
          <p:spPr bwMode="auto">
            <a:xfrm>
              <a:off x="4124831" y="4854430"/>
              <a:ext cx="5468" cy="3487"/>
            </a:xfrm>
            <a:custGeom>
              <a:avLst/>
              <a:gdLst>
                <a:gd name="T0" fmla="*/ 2 w 6"/>
                <a:gd name="T1" fmla="*/ 2 h 3"/>
                <a:gd name="T2" fmla="*/ 0 w 6"/>
                <a:gd name="T3" fmla="*/ 3 h 3"/>
                <a:gd name="T4" fmla="*/ 4 w 6"/>
                <a:gd name="T5" fmla="*/ 2 h 3"/>
                <a:gd name="T6" fmla="*/ 4 w 6"/>
                <a:gd name="T7" fmla="*/ 2 h 3"/>
                <a:gd name="T8" fmla="*/ 6 w 6"/>
                <a:gd name="T9" fmla="*/ 0 h 3"/>
                <a:gd name="T10" fmla="*/ 6 w 6"/>
                <a:gd name="T11" fmla="*/ 0 h 3"/>
                <a:gd name="T12" fmla="*/ 4 w 6"/>
                <a:gd name="T13" fmla="*/ 1 h 3"/>
                <a:gd name="T14" fmla="*/ 2 w 6"/>
                <a:gd name="T15" fmla="*/ 1 h 3"/>
                <a:gd name="T16" fmla="*/ 2 w 6"/>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2" y="2"/>
                  </a:moveTo>
                  <a:lnTo>
                    <a:pt x="0" y="3"/>
                  </a:lnTo>
                  <a:lnTo>
                    <a:pt x="4" y="2"/>
                  </a:lnTo>
                  <a:lnTo>
                    <a:pt x="6" y="0"/>
                  </a:lnTo>
                  <a:lnTo>
                    <a:pt x="4" y="1"/>
                  </a:lnTo>
                  <a:lnTo>
                    <a:pt x="2"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7" name="Freeform 1100"/>
            <p:cNvSpPr>
              <a:spLocks/>
            </p:cNvSpPr>
            <p:nvPr/>
          </p:nvSpPr>
          <p:spPr bwMode="auto">
            <a:xfrm>
              <a:off x="4213224" y="4391785"/>
              <a:ext cx="7290" cy="6975"/>
            </a:xfrm>
            <a:custGeom>
              <a:avLst/>
              <a:gdLst>
                <a:gd name="T0" fmla="*/ 4 w 8"/>
                <a:gd name="T1" fmla="*/ 4 h 6"/>
                <a:gd name="T2" fmla="*/ 6 w 8"/>
                <a:gd name="T3" fmla="*/ 5 h 6"/>
                <a:gd name="T4" fmla="*/ 6 w 8"/>
                <a:gd name="T5" fmla="*/ 6 h 6"/>
                <a:gd name="T6" fmla="*/ 6 w 8"/>
                <a:gd name="T7" fmla="*/ 6 h 6"/>
                <a:gd name="T8" fmla="*/ 8 w 8"/>
                <a:gd name="T9" fmla="*/ 6 h 6"/>
                <a:gd name="T10" fmla="*/ 8 w 8"/>
                <a:gd name="T11" fmla="*/ 6 h 6"/>
                <a:gd name="T12" fmla="*/ 8 w 8"/>
                <a:gd name="T13" fmla="*/ 5 h 6"/>
                <a:gd name="T14" fmla="*/ 4 w 8"/>
                <a:gd name="T15" fmla="*/ 1 h 6"/>
                <a:gd name="T16" fmla="*/ 2 w 8"/>
                <a:gd name="T17" fmla="*/ 0 h 6"/>
                <a:gd name="T18" fmla="*/ 0 w 8"/>
                <a:gd name="T19" fmla="*/ 3 h 6"/>
                <a:gd name="T20" fmla="*/ 0 w 8"/>
                <a:gd name="T21" fmla="*/ 3 h 6"/>
                <a:gd name="T22" fmla="*/ 4 w 8"/>
                <a:gd name="T23" fmla="*/ 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4" y="4"/>
                  </a:moveTo>
                  <a:lnTo>
                    <a:pt x="6" y="5"/>
                  </a:lnTo>
                  <a:lnTo>
                    <a:pt x="6" y="6"/>
                  </a:lnTo>
                  <a:lnTo>
                    <a:pt x="8" y="6"/>
                  </a:lnTo>
                  <a:lnTo>
                    <a:pt x="8" y="5"/>
                  </a:lnTo>
                  <a:lnTo>
                    <a:pt x="4" y="1"/>
                  </a:lnTo>
                  <a:lnTo>
                    <a:pt x="2" y="0"/>
                  </a:lnTo>
                  <a:lnTo>
                    <a:pt x="0" y="3"/>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8" name="Freeform 1101"/>
            <p:cNvSpPr>
              <a:spLocks/>
            </p:cNvSpPr>
            <p:nvPr/>
          </p:nvSpPr>
          <p:spPr bwMode="auto">
            <a:xfrm>
              <a:off x="3720229" y="4437120"/>
              <a:ext cx="3645" cy="2325"/>
            </a:xfrm>
            <a:custGeom>
              <a:avLst/>
              <a:gdLst>
                <a:gd name="T0" fmla="*/ 0 w 4"/>
                <a:gd name="T1" fmla="*/ 2 h 2"/>
                <a:gd name="T2" fmla="*/ 2 w 4"/>
                <a:gd name="T3" fmla="*/ 2 h 2"/>
                <a:gd name="T4" fmla="*/ 4 w 4"/>
                <a:gd name="T5" fmla="*/ 2 h 2"/>
                <a:gd name="T6" fmla="*/ 4 w 4"/>
                <a:gd name="T7" fmla="*/ 1 h 2"/>
                <a:gd name="T8" fmla="*/ 0 w 4"/>
                <a:gd name="T9" fmla="*/ 0 h 2"/>
                <a:gd name="T10" fmla="*/ 0 w 4"/>
                <a:gd name="T11" fmla="*/ 0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2" y="2"/>
                  </a:lnTo>
                  <a:lnTo>
                    <a:pt x="4" y="2"/>
                  </a:lnTo>
                  <a:lnTo>
                    <a:pt x="4" y="1"/>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9" name="Freeform 1102"/>
            <p:cNvSpPr>
              <a:spLocks/>
            </p:cNvSpPr>
            <p:nvPr/>
          </p:nvSpPr>
          <p:spPr bwMode="auto">
            <a:xfrm>
              <a:off x="3718406" y="4437120"/>
              <a:ext cx="0" cy="2325"/>
            </a:xfrm>
            <a:custGeom>
              <a:avLst/>
              <a:gdLst>
                <a:gd name="T0" fmla="*/ 2 h 2"/>
                <a:gd name="T1" fmla="*/ 2 h 2"/>
                <a:gd name="T2" fmla="*/ 2 h 2"/>
                <a:gd name="T3" fmla="*/ 0 h 2"/>
                <a:gd name="T4" fmla="*/ 2 h 2"/>
                <a:gd name="T5" fmla="*/ 0 60000 65536"/>
                <a:gd name="T6" fmla="*/ 0 60000 65536"/>
                <a:gd name="T7" fmla="*/ 0 60000 65536"/>
                <a:gd name="T8" fmla="*/ 0 60000 65536"/>
                <a:gd name="T9" fmla="*/ 0 60000 65536"/>
                <a:gd name="T10" fmla="*/ 0 h 2"/>
                <a:gd name="T11" fmla="*/ 2 h 2"/>
              </a:gdLst>
              <a:ahLst/>
              <a:cxnLst>
                <a:cxn ang="T5">
                  <a:pos x="0" y="T0"/>
                </a:cxn>
                <a:cxn ang="T6">
                  <a:pos x="0" y="T1"/>
                </a:cxn>
                <a:cxn ang="T7">
                  <a:pos x="0" y="T2"/>
                </a:cxn>
                <a:cxn ang="T8">
                  <a:pos x="0" y="T3"/>
                </a:cxn>
                <a:cxn ang="T9">
                  <a:pos x="0" y="T4"/>
                </a:cxn>
              </a:cxnLst>
              <a:rect l="0" t="T10" r="0" b="T11"/>
              <a:pathLst>
                <a:path h="2">
                  <a:moveTo>
                    <a:pt x="0" y="2"/>
                  </a:moveTo>
                  <a:lnTo>
                    <a:pt x="0" y="2"/>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0" name="Freeform 1103"/>
            <p:cNvSpPr>
              <a:spLocks/>
            </p:cNvSpPr>
            <p:nvPr/>
          </p:nvSpPr>
          <p:spPr bwMode="auto">
            <a:xfrm>
              <a:off x="4119363" y="4859079"/>
              <a:ext cx="5468" cy="6975"/>
            </a:xfrm>
            <a:custGeom>
              <a:avLst/>
              <a:gdLst>
                <a:gd name="T0" fmla="*/ 4 w 6"/>
                <a:gd name="T1" fmla="*/ 5 h 6"/>
                <a:gd name="T2" fmla="*/ 6 w 6"/>
                <a:gd name="T3" fmla="*/ 4 h 6"/>
                <a:gd name="T4" fmla="*/ 6 w 6"/>
                <a:gd name="T5" fmla="*/ 3 h 6"/>
                <a:gd name="T6" fmla="*/ 6 w 6"/>
                <a:gd name="T7" fmla="*/ 0 h 6"/>
                <a:gd name="T8" fmla="*/ 6 w 6"/>
                <a:gd name="T9" fmla="*/ 0 h 6"/>
                <a:gd name="T10" fmla="*/ 4 w 6"/>
                <a:gd name="T11" fmla="*/ 0 h 6"/>
                <a:gd name="T12" fmla="*/ 0 w 6"/>
                <a:gd name="T13" fmla="*/ 5 h 6"/>
                <a:gd name="T14" fmla="*/ 2 w 6"/>
                <a:gd name="T15" fmla="*/ 5 h 6"/>
                <a:gd name="T16" fmla="*/ 0 w 6"/>
                <a:gd name="T17" fmla="*/ 6 h 6"/>
                <a:gd name="T18" fmla="*/ 4 w 6"/>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4" y="5"/>
                  </a:moveTo>
                  <a:lnTo>
                    <a:pt x="6" y="4"/>
                  </a:lnTo>
                  <a:lnTo>
                    <a:pt x="6" y="3"/>
                  </a:lnTo>
                  <a:lnTo>
                    <a:pt x="6" y="0"/>
                  </a:lnTo>
                  <a:lnTo>
                    <a:pt x="4" y="0"/>
                  </a:lnTo>
                  <a:lnTo>
                    <a:pt x="0" y="5"/>
                  </a:lnTo>
                  <a:lnTo>
                    <a:pt x="2" y="5"/>
                  </a:lnTo>
                  <a:lnTo>
                    <a:pt x="0" y="6"/>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1" name="Freeform 1104"/>
            <p:cNvSpPr>
              <a:spLocks/>
            </p:cNvSpPr>
            <p:nvPr/>
          </p:nvSpPr>
          <p:spPr bwMode="auto">
            <a:xfrm>
              <a:off x="4081090" y="4813745"/>
              <a:ext cx="7290" cy="3487"/>
            </a:xfrm>
            <a:custGeom>
              <a:avLst/>
              <a:gdLst>
                <a:gd name="T0" fmla="*/ 6 w 8"/>
                <a:gd name="T1" fmla="*/ 2 h 3"/>
                <a:gd name="T2" fmla="*/ 4 w 8"/>
                <a:gd name="T3" fmla="*/ 2 h 3"/>
                <a:gd name="T4" fmla="*/ 4 w 8"/>
                <a:gd name="T5" fmla="*/ 0 h 3"/>
                <a:gd name="T6" fmla="*/ 4 w 8"/>
                <a:gd name="T7" fmla="*/ 2 h 3"/>
                <a:gd name="T8" fmla="*/ 2 w 8"/>
                <a:gd name="T9" fmla="*/ 0 h 3"/>
                <a:gd name="T10" fmla="*/ 0 w 8"/>
                <a:gd name="T11" fmla="*/ 2 h 3"/>
                <a:gd name="T12" fmla="*/ 2 w 8"/>
                <a:gd name="T13" fmla="*/ 3 h 3"/>
                <a:gd name="T14" fmla="*/ 6 w 8"/>
                <a:gd name="T15" fmla="*/ 3 h 3"/>
                <a:gd name="T16" fmla="*/ 8 w 8"/>
                <a:gd name="T17" fmla="*/ 3 h 3"/>
                <a:gd name="T18" fmla="*/ 6 w 8"/>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
                <a:gd name="T32" fmla="*/ 8 w 8"/>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
                  <a:moveTo>
                    <a:pt x="6" y="2"/>
                  </a:moveTo>
                  <a:lnTo>
                    <a:pt x="4" y="2"/>
                  </a:lnTo>
                  <a:lnTo>
                    <a:pt x="4" y="0"/>
                  </a:lnTo>
                  <a:lnTo>
                    <a:pt x="4" y="2"/>
                  </a:lnTo>
                  <a:lnTo>
                    <a:pt x="2" y="0"/>
                  </a:lnTo>
                  <a:lnTo>
                    <a:pt x="0" y="2"/>
                  </a:lnTo>
                  <a:lnTo>
                    <a:pt x="2" y="3"/>
                  </a:lnTo>
                  <a:lnTo>
                    <a:pt x="6" y="3"/>
                  </a:lnTo>
                  <a:lnTo>
                    <a:pt x="8" y="3"/>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2" name="Freeform 1105"/>
            <p:cNvSpPr>
              <a:spLocks/>
            </p:cNvSpPr>
            <p:nvPr/>
          </p:nvSpPr>
          <p:spPr bwMode="auto">
            <a:xfrm>
              <a:off x="3720229" y="4434795"/>
              <a:ext cx="9113" cy="2325"/>
            </a:xfrm>
            <a:custGeom>
              <a:avLst/>
              <a:gdLst>
                <a:gd name="T0" fmla="*/ 6 w 10"/>
                <a:gd name="T1" fmla="*/ 2 h 2"/>
                <a:gd name="T2" fmla="*/ 6 w 10"/>
                <a:gd name="T3" fmla="*/ 2 h 2"/>
                <a:gd name="T4" fmla="*/ 6 w 10"/>
                <a:gd name="T5" fmla="*/ 1 h 2"/>
                <a:gd name="T6" fmla="*/ 10 w 10"/>
                <a:gd name="T7" fmla="*/ 1 h 2"/>
                <a:gd name="T8" fmla="*/ 10 w 10"/>
                <a:gd name="T9" fmla="*/ 1 h 2"/>
                <a:gd name="T10" fmla="*/ 10 w 10"/>
                <a:gd name="T11" fmla="*/ 1 h 2"/>
                <a:gd name="T12" fmla="*/ 0 w 10"/>
                <a:gd name="T13" fmla="*/ 0 h 2"/>
                <a:gd name="T14" fmla="*/ 0 w 10"/>
                <a:gd name="T15" fmla="*/ 0 h 2"/>
                <a:gd name="T16" fmla="*/ 0 w 10"/>
                <a:gd name="T17" fmla="*/ 1 h 2"/>
                <a:gd name="T18" fmla="*/ 0 w 10"/>
                <a:gd name="T19" fmla="*/ 2 h 2"/>
                <a:gd name="T20" fmla="*/ 6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6" y="2"/>
                  </a:moveTo>
                  <a:lnTo>
                    <a:pt x="6" y="2"/>
                  </a:lnTo>
                  <a:lnTo>
                    <a:pt x="6" y="1"/>
                  </a:lnTo>
                  <a:lnTo>
                    <a:pt x="10" y="1"/>
                  </a:lnTo>
                  <a:lnTo>
                    <a:pt x="0" y="0"/>
                  </a:lnTo>
                  <a:lnTo>
                    <a:pt x="0" y="1"/>
                  </a:lnTo>
                  <a:lnTo>
                    <a:pt x="0" y="2"/>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3" name="Freeform 1106"/>
            <p:cNvSpPr>
              <a:spLocks/>
            </p:cNvSpPr>
            <p:nvPr/>
          </p:nvSpPr>
          <p:spPr bwMode="auto">
            <a:xfrm>
              <a:off x="3980851" y="4299954"/>
              <a:ext cx="147625" cy="70908"/>
            </a:xfrm>
            <a:custGeom>
              <a:avLst/>
              <a:gdLst>
                <a:gd name="T0" fmla="*/ 112 w 162"/>
                <a:gd name="T1" fmla="*/ 52 h 61"/>
                <a:gd name="T2" fmla="*/ 137 w 162"/>
                <a:gd name="T3" fmla="*/ 42 h 61"/>
                <a:gd name="T4" fmla="*/ 148 w 162"/>
                <a:gd name="T5" fmla="*/ 42 h 61"/>
                <a:gd name="T6" fmla="*/ 148 w 162"/>
                <a:gd name="T7" fmla="*/ 36 h 61"/>
                <a:gd name="T8" fmla="*/ 158 w 162"/>
                <a:gd name="T9" fmla="*/ 32 h 61"/>
                <a:gd name="T10" fmla="*/ 162 w 162"/>
                <a:gd name="T11" fmla="*/ 27 h 61"/>
                <a:gd name="T12" fmla="*/ 156 w 162"/>
                <a:gd name="T13" fmla="*/ 19 h 61"/>
                <a:gd name="T14" fmla="*/ 152 w 162"/>
                <a:gd name="T15" fmla="*/ 16 h 61"/>
                <a:gd name="T16" fmla="*/ 141 w 162"/>
                <a:gd name="T17" fmla="*/ 11 h 61"/>
                <a:gd name="T18" fmla="*/ 145 w 162"/>
                <a:gd name="T19" fmla="*/ 4 h 61"/>
                <a:gd name="T20" fmla="*/ 135 w 162"/>
                <a:gd name="T21" fmla="*/ 7 h 61"/>
                <a:gd name="T22" fmla="*/ 129 w 162"/>
                <a:gd name="T23" fmla="*/ 4 h 61"/>
                <a:gd name="T24" fmla="*/ 118 w 162"/>
                <a:gd name="T25" fmla="*/ 2 h 61"/>
                <a:gd name="T26" fmla="*/ 112 w 162"/>
                <a:gd name="T27" fmla="*/ 8 h 61"/>
                <a:gd name="T28" fmla="*/ 103 w 162"/>
                <a:gd name="T29" fmla="*/ 11 h 61"/>
                <a:gd name="T30" fmla="*/ 93 w 162"/>
                <a:gd name="T31" fmla="*/ 8 h 61"/>
                <a:gd name="T32" fmla="*/ 89 w 162"/>
                <a:gd name="T33" fmla="*/ 12 h 61"/>
                <a:gd name="T34" fmla="*/ 86 w 162"/>
                <a:gd name="T35" fmla="*/ 7 h 61"/>
                <a:gd name="T36" fmla="*/ 76 w 162"/>
                <a:gd name="T37" fmla="*/ 12 h 61"/>
                <a:gd name="T38" fmla="*/ 65 w 162"/>
                <a:gd name="T39" fmla="*/ 10 h 61"/>
                <a:gd name="T40" fmla="*/ 59 w 162"/>
                <a:gd name="T41" fmla="*/ 21 h 61"/>
                <a:gd name="T42" fmla="*/ 51 w 162"/>
                <a:gd name="T43" fmla="*/ 23 h 61"/>
                <a:gd name="T44" fmla="*/ 46 w 162"/>
                <a:gd name="T45" fmla="*/ 21 h 61"/>
                <a:gd name="T46" fmla="*/ 40 w 162"/>
                <a:gd name="T47" fmla="*/ 16 h 61"/>
                <a:gd name="T48" fmla="*/ 46 w 162"/>
                <a:gd name="T49" fmla="*/ 13 h 61"/>
                <a:gd name="T50" fmla="*/ 38 w 162"/>
                <a:gd name="T51" fmla="*/ 6 h 61"/>
                <a:gd name="T52" fmla="*/ 25 w 162"/>
                <a:gd name="T53" fmla="*/ 3 h 61"/>
                <a:gd name="T54" fmla="*/ 21 w 162"/>
                <a:gd name="T55" fmla="*/ 4 h 61"/>
                <a:gd name="T56" fmla="*/ 28 w 162"/>
                <a:gd name="T57" fmla="*/ 5 h 61"/>
                <a:gd name="T58" fmla="*/ 23 w 162"/>
                <a:gd name="T59" fmla="*/ 7 h 61"/>
                <a:gd name="T60" fmla="*/ 30 w 162"/>
                <a:gd name="T61" fmla="*/ 13 h 61"/>
                <a:gd name="T62" fmla="*/ 21 w 162"/>
                <a:gd name="T63" fmla="*/ 12 h 61"/>
                <a:gd name="T64" fmla="*/ 15 w 162"/>
                <a:gd name="T65" fmla="*/ 10 h 61"/>
                <a:gd name="T66" fmla="*/ 15 w 162"/>
                <a:gd name="T67" fmla="*/ 13 h 61"/>
                <a:gd name="T68" fmla="*/ 19 w 162"/>
                <a:gd name="T69" fmla="*/ 16 h 61"/>
                <a:gd name="T70" fmla="*/ 4 w 162"/>
                <a:gd name="T71" fmla="*/ 15 h 61"/>
                <a:gd name="T72" fmla="*/ 11 w 162"/>
                <a:gd name="T73" fmla="*/ 20 h 61"/>
                <a:gd name="T74" fmla="*/ 6 w 162"/>
                <a:gd name="T75" fmla="*/ 21 h 61"/>
                <a:gd name="T76" fmla="*/ 21 w 162"/>
                <a:gd name="T77" fmla="*/ 20 h 61"/>
                <a:gd name="T78" fmla="*/ 34 w 162"/>
                <a:gd name="T79" fmla="*/ 21 h 61"/>
                <a:gd name="T80" fmla="*/ 40 w 162"/>
                <a:gd name="T81" fmla="*/ 22 h 61"/>
                <a:gd name="T82" fmla="*/ 36 w 162"/>
                <a:gd name="T83" fmla="*/ 28 h 61"/>
                <a:gd name="T84" fmla="*/ 32 w 162"/>
                <a:gd name="T85" fmla="*/ 30 h 61"/>
                <a:gd name="T86" fmla="*/ 19 w 162"/>
                <a:gd name="T87" fmla="*/ 31 h 61"/>
                <a:gd name="T88" fmla="*/ 11 w 162"/>
                <a:gd name="T89" fmla="*/ 36 h 61"/>
                <a:gd name="T90" fmla="*/ 25 w 162"/>
                <a:gd name="T91" fmla="*/ 35 h 61"/>
                <a:gd name="T92" fmla="*/ 34 w 162"/>
                <a:gd name="T93" fmla="*/ 39 h 61"/>
                <a:gd name="T94" fmla="*/ 38 w 162"/>
                <a:gd name="T95" fmla="*/ 42 h 61"/>
                <a:gd name="T96" fmla="*/ 32 w 162"/>
                <a:gd name="T97" fmla="*/ 48 h 61"/>
                <a:gd name="T98" fmla="*/ 30 w 162"/>
                <a:gd name="T99" fmla="*/ 53 h 61"/>
                <a:gd name="T100" fmla="*/ 49 w 162"/>
                <a:gd name="T101" fmla="*/ 52 h 61"/>
                <a:gd name="T102" fmla="*/ 68 w 162"/>
                <a:gd name="T103" fmla="*/ 58 h 61"/>
                <a:gd name="T104" fmla="*/ 82 w 162"/>
                <a:gd name="T105" fmla="*/ 60 h 61"/>
                <a:gd name="T106" fmla="*/ 108 w 162"/>
                <a:gd name="T107" fmla="*/ 53 h 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61"/>
                <a:gd name="T164" fmla="*/ 162 w 162"/>
                <a:gd name="T165" fmla="*/ 61 h 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61">
                  <a:moveTo>
                    <a:pt x="108" y="53"/>
                  </a:moveTo>
                  <a:lnTo>
                    <a:pt x="108" y="52"/>
                  </a:lnTo>
                  <a:lnTo>
                    <a:pt x="110" y="52"/>
                  </a:lnTo>
                  <a:lnTo>
                    <a:pt x="110" y="51"/>
                  </a:lnTo>
                  <a:lnTo>
                    <a:pt x="112" y="52"/>
                  </a:lnTo>
                  <a:lnTo>
                    <a:pt x="114" y="51"/>
                  </a:lnTo>
                  <a:lnTo>
                    <a:pt x="118" y="51"/>
                  </a:lnTo>
                  <a:lnTo>
                    <a:pt x="135" y="44"/>
                  </a:lnTo>
                  <a:lnTo>
                    <a:pt x="135" y="42"/>
                  </a:lnTo>
                  <a:lnTo>
                    <a:pt x="137" y="42"/>
                  </a:lnTo>
                  <a:lnTo>
                    <a:pt x="139" y="43"/>
                  </a:lnTo>
                  <a:lnTo>
                    <a:pt x="139" y="44"/>
                  </a:lnTo>
                  <a:lnTo>
                    <a:pt x="141" y="45"/>
                  </a:lnTo>
                  <a:lnTo>
                    <a:pt x="143" y="43"/>
                  </a:lnTo>
                  <a:lnTo>
                    <a:pt x="148" y="42"/>
                  </a:lnTo>
                  <a:lnTo>
                    <a:pt x="152" y="37"/>
                  </a:lnTo>
                  <a:lnTo>
                    <a:pt x="150" y="38"/>
                  </a:lnTo>
                  <a:lnTo>
                    <a:pt x="148" y="38"/>
                  </a:lnTo>
                  <a:lnTo>
                    <a:pt x="150" y="37"/>
                  </a:lnTo>
                  <a:lnTo>
                    <a:pt x="148" y="36"/>
                  </a:lnTo>
                  <a:lnTo>
                    <a:pt x="152" y="36"/>
                  </a:lnTo>
                  <a:lnTo>
                    <a:pt x="152" y="35"/>
                  </a:lnTo>
                  <a:lnTo>
                    <a:pt x="156" y="35"/>
                  </a:lnTo>
                  <a:lnTo>
                    <a:pt x="158" y="32"/>
                  </a:lnTo>
                  <a:lnTo>
                    <a:pt x="158" y="31"/>
                  </a:lnTo>
                  <a:lnTo>
                    <a:pt x="162" y="30"/>
                  </a:lnTo>
                  <a:lnTo>
                    <a:pt x="162" y="28"/>
                  </a:lnTo>
                  <a:lnTo>
                    <a:pt x="162" y="26"/>
                  </a:lnTo>
                  <a:lnTo>
                    <a:pt x="162" y="27"/>
                  </a:lnTo>
                  <a:lnTo>
                    <a:pt x="160" y="27"/>
                  </a:lnTo>
                  <a:lnTo>
                    <a:pt x="158" y="24"/>
                  </a:lnTo>
                  <a:lnTo>
                    <a:pt x="160" y="24"/>
                  </a:lnTo>
                  <a:lnTo>
                    <a:pt x="160" y="22"/>
                  </a:lnTo>
                  <a:lnTo>
                    <a:pt x="156" y="19"/>
                  </a:lnTo>
                  <a:lnTo>
                    <a:pt x="156" y="18"/>
                  </a:lnTo>
                  <a:lnTo>
                    <a:pt x="156" y="20"/>
                  </a:lnTo>
                  <a:lnTo>
                    <a:pt x="152" y="19"/>
                  </a:lnTo>
                  <a:lnTo>
                    <a:pt x="150" y="18"/>
                  </a:lnTo>
                  <a:lnTo>
                    <a:pt x="152" y="16"/>
                  </a:lnTo>
                  <a:lnTo>
                    <a:pt x="143" y="16"/>
                  </a:lnTo>
                  <a:lnTo>
                    <a:pt x="143" y="15"/>
                  </a:lnTo>
                  <a:lnTo>
                    <a:pt x="145" y="13"/>
                  </a:lnTo>
                  <a:lnTo>
                    <a:pt x="145" y="10"/>
                  </a:lnTo>
                  <a:lnTo>
                    <a:pt x="141" y="11"/>
                  </a:lnTo>
                  <a:lnTo>
                    <a:pt x="139" y="11"/>
                  </a:lnTo>
                  <a:lnTo>
                    <a:pt x="139" y="10"/>
                  </a:lnTo>
                  <a:lnTo>
                    <a:pt x="143" y="5"/>
                  </a:lnTo>
                  <a:lnTo>
                    <a:pt x="148" y="4"/>
                  </a:lnTo>
                  <a:lnTo>
                    <a:pt x="145" y="4"/>
                  </a:lnTo>
                  <a:lnTo>
                    <a:pt x="143" y="4"/>
                  </a:lnTo>
                  <a:lnTo>
                    <a:pt x="141" y="4"/>
                  </a:lnTo>
                  <a:lnTo>
                    <a:pt x="139" y="6"/>
                  </a:lnTo>
                  <a:lnTo>
                    <a:pt x="135" y="6"/>
                  </a:lnTo>
                  <a:lnTo>
                    <a:pt x="135" y="7"/>
                  </a:lnTo>
                  <a:lnTo>
                    <a:pt x="135" y="8"/>
                  </a:lnTo>
                  <a:lnTo>
                    <a:pt x="133" y="7"/>
                  </a:lnTo>
                  <a:lnTo>
                    <a:pt x="129" y="6"/>
                  </a:lnTo>
                  <a:lnTo>
                    <a:pt x="129" y="5"/>
                  </a:lnTo>
                  <a:lnTo>
                    <a:pt x="129" y="4"/>
                  </a:lnTo>
                  <a:lnTo>
                    <a:pt x="126" y="3"/>
                  </a:lnTo>
                  <a:lnTo>
                    <a:pt x="124" y="0"/>
                  </a:lnTo>
                  <a:lnTo>
                    <a:pt x="122" y="0"/>
                  </a:lnTo>
                  <a:lnTo>
                    <a:pt x="120" y="2"/>
                  </a:lnTo>
                  <a:lnTo>
                    <a:pt x="118" y="2"/>
                  </a:lnTo>
                  <a:lnTo>
                    <a:pt x="118" y="3"/>
                  </a:lnTo>
                  <a:lnTo>
                    <a:pt x="120" y="8"/>
                  </a:lnTo>
                  <a:lnTo>
                    <a:pt x="116" y="8"/>
                  </a:lnTo>
                  <a:lnTo>
                    <a:pt x="114" y="10"/>
                  </a:lnTo>
                  <a:lnTo>
                    <a:pt x="112" y="8"/>
                  </a:lnTo>
                  <a:lnTo>
                    <a:pt x="110" y="7"/>
                  </a:lnTo>
                  <a:lnTo>
                    <a:pt x="108" y="7"/>
                  </a:lnTo>
                  <a:lnTo>
                    <a:pt x="108" y="8"/>
                  </a:lnTo>
                  <a:lnTo>
                    <a:pt x="105" y="11"/>
                  </a:lnTo>
                  <a:lnTo>
                    <a:pt x="103" y="11"/>
                  </a:lnTo>
                  <a:lnTo>
                    <a:pt x="101" y="11"/>
                  </a:lnTo>
                  <a:lnTo>
                    <a:pt x="99" y="10"/>
                  </a:lnTo>
                  <a:lnTo>
                    <a:pt x="97" y="8"/>
                  </a:lnTo>
                  <a:lnTo>
                    <a:pt x="93" y="7"/>
                  </a:lnTo>
                  <a:lnTo>
                    <a:pt x="93" y="8"/>
                  </a:lnTo>
                  <a:lnTo>
                    <a:pt x="93" y="10"/>
                  </a:lnTo>
                  <a:lnTo>
                    <a:pt x="95" y="14"/>
                  </a:lnTo>
                  <a:lnTo>
                    <a:pt x="95" y="18"/>
                  </a:lnTo>
                  <a:lnTo>
                    <a:pt x="91" y="13"/>
                  </a:lnTo>
                  <a:lnTo>
                    <a:pt x="89" y="12"/>
                  </a:lnTo>
                  <a:lnTo>
                    <a:pt x="89" y="10"/>
                  </a:lnTo>
                  <a:lnTo>
                    <a:pt x="86" y="10"/>
                  </a:lnTo>
                  <a:lnTo>
                    <a:pt x="86" y="8"/>
                  </a:lnTo>
                  <a:lnTo>
                    <a:pt x="86" y="7"/>
                  </a:lnTo>
                  <a:lnTo>
                    <a:pt x="82" y="8"/>
                  </a:lnTo>
                  <a:lnTo>
                    <a:pt x="80" y="11"/>
                  </a:lnTo>
                  <a:lnTo>
                    <a:pt x="78" y="10"/>
                  </a:lnTo>
                  <a:lnTo>
                    <a:pt x="76" y="11"/>
                  </a:lnTo>
                  <a:lnTo>
                    <a:pt x="76" y="12"/>
                  </a:lnTo>
                  <a:lnTo>
                    <a:pt x="76" y="16"/>
                  </a:lnTo>
                  <a:lnTo>
                    <a:pt x="74" y="16"/>
                  </a:lnTo>
                  <a:lnTo>
                    <a:pt x="72" y="16"/>
                  </a:lnTo>
                  <a:lnTo>
                    <a:pt x="72" y="14"/>
                  </a:lnTo>
                  <a:lnTo>
                    <a:pt x="65" y="10"/>
                  </a:lnTo>
                  <a:lnTo>
                    <a:pt x="63" y="8"/>
                  </a:lnTo>
                  <a:lnTo>
                    <a:pt x="61" y="10"/>
                  </a:lnTo>
                  <a:lnTo>
                    <a:pt x="63" y="15"/>
                  </a:lnTo>
                  <a:lnTo>
                    <a:pt x="61" y="20"/>
                  </a:lnTo>
                  <a:lnTo>
                    <a:pt x="59" y="21"/>
                  </a:lnTo>
                  <a:lnTo>
                    <a:pt x="57" y="18"/>
                  </a:lnTo>
                  <a:lnTo>
                    <a:pt x="55" y="18"/>
                  </a:lnTo>
                  <a:lnTo>
                    <a:pt x="55" y="20"/>
                  </a:lnTo>
                  <a:lnTo>
                    <a:pt x="55" y="23"/>
                  </a:lnTo>
                  <a:lnTo>
                    <a:pt x="51" y="23"/>
                  </a:lnTo>
                  <a:lnTo>
                    <a:pt x="51" y="24"/>
                  </a:lnTo>
                  <a:lnTo>
                    <a:pt x="49" y="27"/>
                  </a:lnTo>
                  <a:lnTo>
                    <a:pt x="49" y="22"/>
                  </a:lnTo>
                  <a:lnTo>
                    <a:pt x="46" y="22"/>
                  </a:lnTo>
                  <a:lnTo>
                    <a:pt x="46" y="21"/>
                  </a:lnTo>
                  <a:lnTo>
                    <a:pt x="46" y="19"/>
                  </a:lnTo>
                  <a:lnTo>
                    <a:pt x="44" y="20"/>
                  </a:lnTo>
                  <a:lnTo>
                    <a:pt x="44" y="19"/>
                  </a:lnTo>
                  <a:lnTo>
                    <a:pt x="42" y="18"/>
                  </a:lnTo>
                  <a:lnTo>
                    <a:pt x="40" y="16"/>
                  </a:lnTo>
                  <a:lnTo>
                    <a:pt x="44" y="18"/>
                  </a:lnTo>
                  <a:lnTo>
                    <a:pt x="46" y="16"/>
                  </a:lnTo>
                  <a:lnTo>
                    <a:pt x="46" y="15"/>
                  </a:lnTo>
                  <a:lnTo>
                    <a:pt x="46" y="13"/>
                  </a:lnTo>
                  <a:lnTo>
                    <a:pt x="44" y="12"/>
                  </a:lnTo>
                  <a:lnTo>
                    <a:pt x="46" y="11"/>
                  </a:lnTo>
                  <a:lnTo>
                    <a:pt x="44" y="10"/>
                  </a:lnTo>
                  <a:lnTo>
                    <a:pt x="42" y="10"/>
                  </a:lnTo>
                  <a:lnTo>
                    <a:pt x="38" y="6"/>
                  </a:lnTo>
                  <a:lnTo>
                    <a:pt x="34" y="5"/>
                  </a:lnTo>
                  <a:lnTo>
                    <a:pt x="30" y="3"/>
                  </a:lnTo>
                  <a:lnTo>
                    <a:pt x="28" y="3"/>
                  </a:lnTo>
                  <a:lnTo>
                    <a:pt x="25" y="3"/>
                  </a:lnTo>
                  <a:lnTo>
                    <a:pt x="23" y="2"/>
                  </a:lnTo>
                  <a:lnTo>
                    <a:pt x="23" y="3"/>
                  </a:lnTo>
                  <a:lnTo>
                    <a:pt x="21" y="2"/>
                  </a:lnTo>
                  <a:lnTo>
                    <a:pt x="21" y="4"/>
                  </a:lnTo>
                  <a:lnTo>
                    <a:pt x="21" y="5"/>
                  </a:lnTo>
                  <a:lnTo>
                    <a:pt x="23" y="5"/>
                  </a:lnTo>
                  <a:lnTo>
                    <a:pt x="25" y="4"/>
                  </a:lnTo>
                  <a:lnTo>
                    <a:pt x="28" y="4"/>
                  </a:lnTo>
                  <a:lnTo>
                    <a:pt x="28" y="5"/>
                  </a:lnTo>
                  <a:lnTo>
                    <a:pt x="30" y="6"/>
                  </a:lnTo>
                  <a:lnTo>
                    <a:pt x="28" y="6"/>
                  </a:lnTo>
                  <a:lnTo>
                    <a:pt x="25" y="5"/>
                  </a:lnTo>
                  <a:lnTo>
                    <a:pt x="23" y="7"/>
                  </a:lnTo>
                  <a:lnTo>
                    <a:pt x="30" y="10"/>
                  </a:lnTo>
                  <a:lnTo>
                    <a:pt x="30" y="11"/>
                  </a:lnTo>
                  <a:lnTo>
                    <a:pt x="32" y="12"/>
                  </a:lnTo>
                  <a:lnTo>
                    <a:pt x="30" y="14"/>
                  </a:lnTo>
                  <a:lnTo>
                    <a:pt x="30" y="13"/>
                  </a:lnTo>
                  <a:lnTo>
                    <a:pt x="28" y="14"/>
                  </a:lnTo>
                  <a:lnTo>
                    <a:pt x="28" y="12"/>
                  </a:lnTo>
                  <a:lnTo>
                    <a:pt x="25" y="11"/>
                  </a:lnTo>
                  <a:lnTo>
                    <a:pt x="23" y="12"/>
                  </a:lnTo>
                  <a:lnTo>
                    <a:pt x="21" y="12"/>
                  </a:lnTo>
                  <a:lnTo>
                    <a:pt x="21" y="10"/>
                  </a:lnTo>
                  <a:lnTo>
                    <a:pt x="15" y="7"/>
                  </a:lnTo>
                  <a:lnTo>
                    <a:pt x="13" y="8"/>
                  </a:lnTo>
                  <a:lnTo>
                    <a:pt x="15" y="10"/>
                  </a:lnTo>
                  <a:lnTo>
                    <a:pt x="13" y="10"/>
                  </a:lnTo>
                  <a:lnTo>
                    <a:pt x="15" y="11"/>
                  </a:lnTo>
                  <a:lnTo>
                    <a:pt x="13" y="12"/>
                  </a:lnTo>
                  <a:lnTo>
                    <a:pt x="11" y="11"/>
                  </a:lnTo>
                  <a:lnTo>
                    <a:pt x="15" y="13"/>
                  </a:lnTo>
                  <a:lnTo>
                    <a:pt x="11" y="14"/>
                  </a:lnTo>
                  <a:lnTo>
                    <a:pt x="13" y="15"/>
                  </a:lnTo>
                  <a:lnTo>
                    <a:pt x="19" y="15"/>
                  </a:lnTo>
                  <a:lnTo>
                    <a:pt x="19" y="16"/>
                  </a:lnTo>
                  <a:lnTo>
                    <a:pt x="17" y="16"/>
                  </a:lnTo>
                  <a:lnTo>
                    <a:pt x="19" y="18"/>
                  </a:lnTo>
                  <a:lnTo>
                    <a:pt x="15" y="19"/>
                  </a:lnTo>
                  <a:lnTo>
                    <a:pt x="11" y="16"/>
                  </a:lnTo>
                  <a:lnTo>
                    <a:pt x="4" y="15"/>
                  </a:lnTo>
                  <a:lnTo>
                    <a:pt x="6" y="16"/>
                  </a:lnTo>
                  <a:lnTo>
                    <a:pt x="9" y="18"/>
                  </a:lnTo>
                  <a:lnTo>
                    <a:pt x="9" y="19"/>
                  </a:lnTo>
                  <a:lnTo>
                    <a:pt x="11" y="20"/>
                  </a:lnTo>
                  <a:lnTo>
                    <a:pt x="9" y="21"/>
                  </a:lnTo>
                  <a:lnTo>
                    <a:pt x="4" y="20"/>
                  </a:lnTo>
                  <a:lnTo>
                    <a:pt x="2" y="19"/>
                  </a:lnTo>
                  <a:lnTo>
                    <a:pt x="0" y="22"/>
                  </a:lnTo>
                  <a:lnTo>
                    <a:pt x="6" y="21"/>
                  </a:lnTo>
                  <a:lnTo>
                    <a:pt x="11" y="22"/>
                  </a:lnTo>
                  <a:lnTo>
                    <a:pt x="13" y="22"/>
                  </a:lnTo>
                  <a:lnTo>
                    <a:pt x="17" y="21"/>
                  </a:lnTo>
                  <a:lnTo>
                    <a:pt x="19" y="21"/>
                  </a:lnTo>
                  <a:lnTo>
                    <a:pt x="21" y="20"/>
                  </a:lnTo>
                  <a:lnTo>
                    <a:pt x="23" y="19"/>
                  </a:lnTo>
                  <a:lnTo>
                    <a:pt x="32" y="20"/>
                  </a:lnTo>
                  <a:lnTo>
                    <a:pt x="32" y="21"/>
                  </a:lnTo>
                  <a:lnTo>
                    <a:pt x="32" y="20"/>
                  </a:lnTo>
                  <a:lnTo>
                    <a:pt x="34" y="21"/>
                  </a:lnTo>
                  <a:lnTo>
                    <a:pt x="34" y="22"/>
                  </a:lnTo>
                  <a:lnTo>
                    <a:pt x="36" y="22"/>
                  </a:lnTo>
                  <a:lnTo>
                    <a:pt x="36" y="21"/>
                  </a:lnTo>
                  <a:lnTo>
                    <a:pt x="40" y="22"/>
                  </a:lnTo>
                  <a:lnTo>
                    <a:pt x="34" y="24"/>
                  </a:lnTo>
                  <a:lnTo>
                    <a:pt x="32" y="26"/>
                  </a:lnTo>
                  <a:lnTo>
                    <a:pt x="30" y="27"/>
                  </a:lnTo>
                  <a:lnTo>
                    <a:pt x="30" y="28"/>
                  </a:lnTo>
                  <a:lnTo>
                    <a:pt x="36" y="28"/>
                  </a:lnTo>
                  <a:lnTo>
                    <a:pt x="38" y="29"/>
                  </a:lnTo>
                  <a:lnTo>
                    <a:pt x="38" y="27"/>
                  </a:lnTo>
                  <a:lnTo>
                    <a:pt x="40" y="27"/>
                  </a:lnTo>
                  <a:lnTo>
                    <a:pt x="38" y="30"/>
                  </a:lnTo>
                  <a:lnTo>
                    <a:pt x="32" y="30"/>
                  </a:lnTo>
                  <a:lnTo>
                    <a:pt x="30" y="29"/>
                  </a:lnTo>
                  <a:lnTo>
                    <a:pt x="28" y="30"/>
                  </a:lnTo>
                  <a:lnTo>
                    <a:pt x="25" y="30"/>
                  </a:lnTo>
                  <a:lnTo>
                    <a:pt x="23" y="31"/>
                  </a:lnTo>
                  <a:lnTo>
                    <a:pt x="19" y="31"/>
                  </a:lnTo>
                  <a:lnTo>
                    <a:pt x="17" y="32"/>
                  </a:lnTo>
                  <a:lnTo>
                    <a:pt x="9" y="32"/>
                  </a:lnTo>
                  <a:lnTo>
                    <a:pt x="9" y="35"/>
                  </a:lnTo>
                  <a:lnTo>
                    <a:pt x="11" y="36"/>
                  </a:lnTo>
                  <a:lnTo>
                    <a:pt x="13" y="35"/>
                  </a:lnTo>
                  <a:lnTo>
                    <a:pt x="15" y="35"/>
                  </a:lnTo>
                  <a:lnTo>
                    <a:pt x="21" y="34"/>
                  </a:lnTo>
                  <a:lnTo>
                    <a:pt x="23" y="34"/>
                  </a:lnTo>
                  <a:lnTo>
                    <a:pt x="25" y="35"/>
                  </a:lnTo>
                  <a:lnTo>
                    <a:pt x="30" y="34"/>
                  </a:lnTo>
                  <a:lnTo>
                    <a:pt x="32" y="34"/>
                  </a:lnTo>
                  <a:lnTo>
                    <a:pt x="32" y="38"/>
                  </a:lnTo>
                  <a:lnTo>
                    <a:pt x="34" y="38"/>
                  </a:lnTo>
                  <a:lnTo>
                    <a:pt x="34" y="39"/>
                  </a:lnTo>
                  <a:lnTo>
                    <a:pt x="36" y="40"/>
                  </a:lnTo>
                  <a:lnTo>
                    <a:pt x="38" y="39"/>
                  </a:lnTo>
                  <a:lnTo>
                    <a:pt x="40" y="38"/>
                  </a:lnTo>
                  <a:lnTo>
                    <a:pt x="38" y="40"/>
                  </a:lnTo>
                  <a:lnTo>
                    <a:pt x="38" y="42"/>
                  </a:lnTo>
                  <a:lnTo>
                    <a:pt x="38" y="43"/>
                  </a:lnTo>
                  <a:lnTo>
                    <a:pt x="36" y="44"/>
                  </a:lnTo>
                  <a:lnTo>
                    <a:pt x="40" y="43"/>
                  </a:lnTo>
                  <a:lnTo>
                    <a:pt x="40" y="46"/>
                  </a:lnTo>
                  <a:lnTo>
                    <a:pt x="32" y="48"/>
                  </a:lnTo>
                  <a:lnTo>
                    <a:pt x="30" y="50"/>
                  </a:lnTo>
                  <a:lnTo>
                    <a:pt x="25" y="48"/>
                  </a:lnTo>
                  <a:lnTo>
                    <a:pt x="28" y="50"/>
                  </a:lnTo>
                  <a:lnTo>
                    <a:pt x="28" y="53"/>
                  </a:lnTo>
                  <a:lnTo>
                    <a:pt x="30" y="53"/>
                  </a:lnTo>
                  <a:lnTo>
                    <a:pt x="32" y="52"/>
                  </a:lnTo>
                  <a:lnTo>
                    <a:pt x="38" y="52"/>
                  </a:lnTo>
                  <a:lnTo>
                    <a:pt x="40" y="52"/>
                  </a:lnTo>
                  <a:lnTo>
                    <a:pt x="46" y="53"/>
                  </a:lnTo>
                  <a:lnTo>
                    <a:pt x="49" y="52"/>
                  </a:lnTo>
                  <a:lnTo>
                    <a:pt x="59" y="55"/>
                  </a:lnTo>
                  <a:lnTo>
                    <a:pt x="61" y="56"/>
                  </a:lnTo>
                  <a:lnTo>
                    <a:pt x="65" y="56"/>
                  </a:lnTo>
                  <a:lnTo>
                    <a:pt x="68" y="58"/>
                  </a:lnTo>
                  <a:lnTo>
                    <a:pt x="70" y="58"/>
                  </a:lnTo>
                  <a:lnTo>
                    <a:pt x="76" y="59"/>
                  </a:lnTo>
                  <a:lnTo>
                    <a:pt x="78" y="59"/>
                  </a:lnTo>
                  <a:lnTo>
                    <a:pt x="82" y="61"/>
                  </a:lnTo>
                  <a:lnTo>
                    <a:pt x="82" y="60"/>
                  </a:lnTo>
                  <a:lnTo>
                    <a:pt x="86" y="61"/>
                  </a:lnTo>
                  <a:lnTo>
                    <a:pt x="89" y="60"/>
                  </a:lnTo>
                  <a:lnTo>
                    <a:pt x="95" y="59"/>
                  </a:lnTo>
                  <a:lnTo>
                    <a:pt x="103" y="54"/>
                  </a:lnTo>
                  <a:lnTo>
                    <a:pt x="108" y="5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4" name="Freeform 1107"/>
            <p:cNvSpPr>
              <a:spLocks/>
            </p:cNvSpPr>
            <p:nvPr/>
          </p:nvSpPr>
          <p:spPr bwMode="auto">
            <a:xfrm>
              <a:off x="3718406" y="4439445"/>
              <a:ext cx="1823" cy="1162"/>
            </a:xfrm>
            <a:custGeom>
              <a:avLst/>
              <a:gdLst>
                <a:gd name="T0" fmla="*/ 2 w 2"/>
                <a:gd name="T1" fmla="*/ 1 h 1"/>
                <a:gd name="T2" fmla="*/ 2 w 2"/>
                <a:gd name="T3" fmla="*/ 0 h 1"/>
                <a:gd name="T4" fmla="*/ 0 w 2"/>
                <a:gd name="T5" fmla="*/ 0 h 1"/>
                <a:gd name="T6" fmla="*/ 2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lnTo>
                    <a:pt x="2" y="0"/>
                  </a:lnTo>
                  <a:lnTo>
                    <a:pt x="0"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5" name="Freeform 1108"/>
            <p:cNvSpPr>
              <a:spLocks/>
            </p:cNvSpPr>
            <p:nvPr/>
          </p:nvSpPr>
          <p:spPr bwMode="auto">
            <a:xfrm>
              <a:off x="4084735" y="4860242"/>
              <a:ext cx="9113" cy="5812"/>
            </a:xfrm>
            <a:custGeom>
              <a:avLst/>
              <a:gdLst>
                <a:gd name="T0" fmla="*/ 4 w 10"/>
                <a:gd name="T1" fmla="*/ 5 h 5"/>
                <a:gd name="T2" fmla="*/ 6 w 10"/>
                <a:gd name="T3" fmla="*/ 5 h 5"/>
                <a:gd name="T4" fmla="*/ 6 w 10"/>
                <a:gd name="T5" fmla="*/ 3 h 5"/>
                <a:gd name="T6" fmla="*/ 10 w 10"/>
                <a:gd name="T7" fmla="*/ 2 h 5"/>
                <a:gd name="T8" fmla="*/ 10 w 10"/>
                <a:gd name="T9" fmla="*/ 2 h 5"/>
                <a:gd name="T10" fmla="*/ 10 w 10"/>
                <a:gd name="T11" fmla="*/ 0 h 5"/>
                <a:gd name="T12" fmla="*/ 10 w 10"/>
                <a:gd name="T13" fmla="*/ 0 h 5"/>
                <a:gd name="T14" fmla="*/ 8 w 10"/>
                <a:gd name="T15" fmla="*/ 0 h 5"/>
                <a:gd name="T16" fmla="*/ 4 w 10"/>
                <a:gd name="T17" fmla="*/ 3 h 5"/>
                <a:gd name="T18" fmla="*/ 0 w 10"/>
                <a:gd name="T19" fmla="*/ 3 h 5"/>
                <a:gd name="T20" fmla="*/ 2 w 10"/>
                <a:gd name="T21" fmla="*/ 4 h 5"/>
                <a:gd name="T22" fmla="*/ 4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4" y="5"/>
                  </a:moveTo>
                  <a:lnTo>
                    <a:pt x="6" y="5"/>
                  </a:lnTo>
                  <a:lnTo>
                    <a:pt x="6" y="3"/>
                  </a:lnTo>
                  <a:lnTo>
                    <a:pt x="10" y="2"/>
                  </a:lnTo>
                  <a:lnTo>
                    <a:pt x="10" y="0"/>
                  </a:lnTo>
                  <a:lnTo>
                    <a:pt x="8" y="0"/>
                  </a:lnTo>
                  <a:lnTo>
                    <a:pt x="4" y="3"/>
                  </a:lnTo>
                  <a:lnTo>
                    <a:pt x="0" y="3"/>
                  </a:lnTo>
                  <a:lnTo>
                    <a:pt x="2"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6" name="Freeform 1109"/>
            <p:cNvSpPr>
              <a:spLocks/>
            </p:cNvSpPr>
            <p:nvPr/>
          </p:nvSpPr>
          <p:spPr bwMode="auto">
            <a:xfrm>
              <a:off x="4100227" y="4864892"/>
              <a:ext cx="5468" cy="4650"/>
            </a:xfrm>
            <a:custGeom>
              <a:avLst/>
              <a:gdLst>
                <a:gd name="T0" fmla="*/ 2 w 6"/>
                <a:gd name="T1" fmla="*/ 0 h 4"/>
                <a:gd name="T2" fmla="*/ 0 w 6"/>
                <a:gd name="T3" fmla="*/ 2 h 4"/>
                <a:gd name="T4" fmla="*/ 0 w 6"/>
                <a:gd name="T5" fmla="*/ 3 h 4"/>
                <a:gd name="T6" fmla="*/ 0 w 6"/>
                <a:gd name="T7" fmla="*/ 4 h 4"/>
                <a:gd name="T8" fmla="*/ 2 w 6"/>
                <a:gd name="T9" fmla="*/ 4 h 4"/>
                <a:gd name="T10" fmla="*/ 4 w 6"/>
                <a:gd name="T11" fmla="*/ 3 h 4"/>
                <a:gd name="T12" fmla="*/ 4 w 6"/>
                <a:gd name="T13" fmla="*/ 3 h 4"/>
                <a:gd name="T14" fmla="*/ 6 w 6"/>
                <a:gd name="T15" fmla="*/ 2 h 4"/>
                <a:gd name="T16" fmla="*/ 6 w 6"/>
                <a:gd name="T17" fmla="*/ 1 h 4"/>
                <a:gd name="T18" fmla="*/ 4 w 6"/>
                <a:gd name="T19" fmla="*/ 1 h 4"/>
                <a:gd name="T20" fmla="*/ 2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2" y="0"/>
                  </a:moveTo>
                  <a:lnTo>
                    <a:pt x="0" y="2"/>
                  </a:lnTo>
                  <a:lnTo>
                    <a:pt x="0" y="3"/>
                  </a:lnTo>
                  <a:lnTo>
                    <a:pt x="0" y="4"/>
                  </a:lnTo>
                  <a:lnTo>
                    <a:pt x="2" y="4"/>
                  </a:lnTo>
                  <a:lnTo>
                    <a:pt x="4" y="3"/>
                  </a:lnTo>
                  <a:lnTo>
                    <a:pt x="6" y="2"/>
                  </a:lnTo>
                  <a:lnTo>
                    <a:pt x="6" y="1"/>
                  </a:lnTo>
                  <a:lnTo>
                    <a:pt x="4"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7" name="Freeform 1110"/>
            <p:cNvSpPr>
              <a:spLocks/>
            </p:cNvSpPr>
            <p:nvPr/>
          </p:nvSpPr>
          <p:spPr bwMode="auto">
            <a:xfrm>
              <a:off x="3484211" y="4641706"/>
              <a:ext cx="22782" cy="18599"/>
            </a:xfrm>
            <a:custGeom>
              <a:avLst/>
              <a:gdLst>
                <a:gd name="T0" fmla="*/ 19 w 25"/>
                <a:gd name="T1" fmla="*/ 15 h 16"/>
                <a:gd name="T2" fmla="*/ 21 w 25"/>
                <a:gd name="T3" fmla="*/ 13 h 16"/>
                <a:gd name="T4" fmla="*/ 25 w 25"/>
                <a:gd name="T5" fmla="*/ 11 h 16"/>
                <a:gd name="T6" fmla="*/ 25 w 25"/>
                <a:gd name="T7" fmla="*/ 11 h 16"/>
                <a:gd name="T8" fmla="*/ 23 w 25"/>
                <a:gd name="T9" fmla="*/ 11 h 16"/>
                <a:gd name="T10" fmla="*/ 23 w 25"/>
                <a:gd name="T11" fmla="*/ 9 h 16"/>
                <a:gd name="T12" fmla="*/ 21 w 25"/>
                <a:gd name="T13" fmla="*/ 8 h 16"/>
                <a:gd name="T14" fmla="*/ 19 w 25"/>
                <a:gd name="T15" fmla="*/ 10 h 16"/>
                <a:gd name="T16" fmla="*/ 19 w 25"/>
                <a:gd name="T17" fmla="*/ 9 h 16"/>
                <a:gd name="T18" fmla="*/ 12 w 25"/>
                <a:gd name="T19" fmla="*/ 10 h 16"/>
                <a:gd name="T20" fmla="*/ 12 w 25"/>
                <a:gd name="T21" fmla="*/ 10 h 16"/>
                <a:gd name="T22" fmla="*/ 14 w 25"/>
                <a:gd name="T23" fmla="*/ 8 h 16"/>
                <a:gd name="T24" fmla="*/ 12 w 25"/>
                <a:gd name="T25" fmla="*/ 8 h 16"/>
                <a:gd name="T26" fmla="*/ 17 w 25"/>
                <a:gd name="T27" fmla="*/ 2 h 16"/>
                <a:gd name="T28" fmla="*/ 14 w 25"/>
                <a:gd name="T29" fmla="*/ 0 h 16"/>
                <a:gd name="T30" fmla="*/ 14 w 25"/>
                <a:gd name="T31" fmla="*/ 0 h 16"/>
                <a:gd name="T32" fmla="*/ 12 w 25"/>
                <a:gd name="T33" fmla="*/ 0 h 16"/>
                <a:gd name="T34" fmla="*/ 12 w 25"/>
                <a:gd name="T35" fmla="*/ 0 h 16"/>
                <a:gd name="T36" fmla="*/ 12 w 25"/>
                <a:gd name="T37" fmla="*/ 0 h 16"/>
                <a:gd name="T38" fmla="*/ 12 w 25"/>
                <a:gd name="T39" fmla="*/ 1 h 16"/>
                <a:gd name="T40" fmla="*/ 10 w 25"/>
                <a:gd name="T41" fmla="*/ 3 h 16"/>
                <a:gd name="T42" fmla="*/ 2 w 25"/>
                <a:gd name="T43" fmla="*/ 10 h 16"/>
                <a:gd name="T44" fmla="*/ 0 w 25"/>
                <a:gd name="T45" fmla="*/ 14 h 16"/>
                <a:gd name="T46" fmla="*/ 2 w 25"/>
                <a:gd name="T47" fmla="*/ 16 h 16"/>
                <a:gd name="T48" fmla="*/ 4 w 25"/>
                <a:gd name="T49" fmla="*/ 16 h 16"/>
                <a:gd name="T50" fmla="*/ 8 w 25"/>
                <a:gd name="T51" fmla="*/ 16 h 16"/>
                <a:gd name="T52" fmla="*/ 10 w 25"/>
                <a:gd name="T53" fmla="*/ 16 h 16"/>
                <a:gd name="T54" fmla="*/ 14 w 25"/>
                <a:gd name="T55" fmla="*/ 16 h 16"/>
                <a:gd name="T56" fmla="*/ 19 w 25"/>
                <a:gd name="T57" fmla="*/ 15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
                <a:gd name="T88" fmla="*/ 0 h 16"/>
                <a:gd name="T89" fmla="*/ 25 w 25"/>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 h="16">
                  <a:moveTo>
                    <a:pt x="19" y="15"/>
                  </a:moveTo>
                  <a:lnTo>
                    <a:pt x="21" y="13"/>
                  </a:lnTo>
                  <a:lnTo>
                    <a:pt x="25" y="11"/>
                  </a:lnTo>
                  <a:lnTo>
                    <a:pt x="23" y="11"/>
                  </a:lnTo>
                  <a:lnTo>
                    <a:pt x="23" y="9"/>
                  </a:lnTo>
                  <a:lnTo>
                    <a:pt x="21" y="8"/>
                  </a:lnTo>
                  <a:lnTo>
                    <a:pt x="19" y="10"/>
                  </a:lnTo>
                  <a:lnTo>
                    <a:pt x="19" y="9"/>
                  </a:lnTo>
                  <a:lnTo>
                    <a:pt x="12" y="10"/>
                  </a:lnTo>
                  <a:lnTo>
                    <a:pt x="14" y="8"/>
                  </a:lnTo>
                  <a:lnTo>
                    <a:pt x="12" y="8"/>
                  </a:lnTo>
                  <a:lnTo>
                    <a:pt x="17" y="2"/>
                  </a:lnTo>
                  <a:lnTo>
                    <a:pt x="14" y="0"/>
                  </a:lnTo>
                  <a:lnTo>
                    <a:pt x="12" y="0"/>
                  </a:lnTo>
                  <a:lnTo>
                    <a:pt x="12" y="1"/>
                  </a:lnTo>
                  <a:lnTo>
                    <a:pt x="10" y="3"/>
                  </a:lnTo>
                  <a:lnTo>
                    <a:pt x="2" y="10"/>
                  </a:lnTo>
                  <a:lnTo>
                    <a:pt x="0" y="14"/>
                  </a:lnTo>
                  <a:lnTo>
                    <a:pt x="2" y="16"/>
                  </a:lnTo>
                  <a:lnTo>
                    <a:pt x="4" y="16"/>
                  </a:lnTo>
                  <a:lnTo>
                    <a:pt x="8" y="16"/>
                  </a:lnTo>
                  <a:lnTo>
                    <a:pt x="10" y="16"/>
                  </a:lnTo>
                  <a:lnTo>
                    <a:pt x="14" y="16"/>
                  </a:lnTo>
                  <a:lnTo>
                    <a:pt x="19" y="1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8" name="Freeform 1111"/>
            <p:cNvSpPr>
              <a:spLocks/>
            </p:cNvSpPr>
            <p:nvPr/>
          </p:nvSpPr>
          <p:spPr bwMode="auto">
            <a:xfrm>
              <a:off x="3512460" y="4575448"/>
              <a:ext cx="88393" cy="72070"/>
            </a:xfrm>
            <a:custGeom>
              <a:avLst/>
              <a:gdLst>
                <a:gd name="T0" fmla="*/ 55 w 97"/>
                <a:gd name="T1" fmla="*/ 0 h 62"/>
                <a:gd name="T2" fmla="*/ 49 w 97"/>
                <a:gd name="T3" fmla="*/ 1 h 62"/>
                <a:gd name="T4" fmla="*/ 38 w 97"/>
                <a:gd name="T5" fmla="*/ 6 h 62"/>
                <a:gd name="T6" fmla="*/ 36 w 97"/>
                <a:gd name="T7" fmla="*/ 7 h 62"/>
                <a:gd name="T8" fmla="*/ 34 w 97"/>
                <a:gd name="T9" fmla="*/ 10 h 62"/>
                <a:gd name="T10" fmla="*/ 28 w 97"/>
                <a:gd name="T11" fmla="*/ 12 h 62"/>
                <a:gd name="T12" fmla="*/ 28 w 97"/>
                <a:gd name="T13" fmla="*/ 18 h 62"/>
                <a:gd name="T14" fmla="*/ 26 w 97"/>
                <a:gd name="T15" fmla="*/ 19 h 62"/>
                <a:gd name="T16" fmla="*/ 21 w 97"/>
                <a:gd name="T17" fmla="*/ 26 h 62"/>
                <a:gd name="T18" fmla="*/ 17 w 97"/>
                <a:gd name="T19" fmla="*/ 28 h 62"/>
                <a:gd name="T20" fmla="*/ 19 w 97"/>
                <a:gd name="T21" fmla="*/ 31 h 62"/>
                <a:gd name="T22" fmla="*/ 19 w 97"/>
                <a:gd name="T23" fmla="*/ 33 h 62"/>
                <a:gd name="T24" fmla="*/ 9 w 97"/>
                <a:gd name="T25" fmla="*/ 39 h 62"/>
                <a:gd name="T26" fmla="*/ 2 w 97"/>
                <a:gd name="T27" fmla="*/ 40 h 62"/>
                <a:gd name="T28" fmla="*/ 13 w 97"/>
                <a:gd name="T29" fmla="*/ 40 h 62"/>
                <a:gd name="T30" fmla="*/ 0 w 97"/>
                <a:gd name="T31" fmla="*/ 50 h 62"/>
                <a:gd name="T32" fmla="*/ 28 w 97"/>
                <a:gd name="T33" fmla="*/ 50 h 62"/>
                <a:gd name="T34" fmla="*/ 49 w 97"/>
                <a:gd name="T35" fmla="*/ 49 h 62"/>
                <a:gd name="T36" fmla="*/ 49 w 97"/>
                <a:gd name="T37" fmla="*/ 51 h 62"/>
                <a:gd name="T38" fmla="*/ 51 w 97"/>
                <a:gd name="T39" fmla="*/ 52 h 62"/>
                <a:gd name="T40" fmla="*/ 61 w 97"/>
                <a:gd name="T41" fmla="*/ 50 h 62"/>
                <a:gd name="T42" fmla="*/ 61 w 97"/>
                <a:gd name="T43" fmla="*/ 54 h 62"/>
                <a:gd name="T44" fmla="*/ 51 w 97"/>
                <a:gd name="T45" fmla="*/ 58 h 62"/>
                <a:gd name="T46" fmla="*/ 68 w 97"/>
                <a:gd name="T47" fmla="*/ 52 h 62"/>
                <a:gd name="T48" fmla="*/ 76 w 97"/>
                <a:gd name="T49" fmla="*/ 47 h 62"/>
                <a:gd name="T50" fmla="*/ 76 w 97"/>
                <a:gd name="T51" fmla="*/ 59 h 62"/>
                <a:gd name="T52" fmla="*/ 87 w 97"/>
                <a:gd name="T53" fmla="*/ 56 h 62"/>
                <a:gd name="T54" fmla="*/ 87 w 97"/>
                <a:gd name="T55" fmla="*/ 62 h 62"/>
                <a:gd name="T56" fmla="*/ 97 w 97"/>
                <a:gd name="T57" fmla="*/ 52 h 62"/>
                <a:gd name="T58" fmla="*/ 93 w 97"/>
                <a:gd name="T59" fmla="*/ 52 h 62"/>
                <a:gd name="T60" fmla="*/ 93 w 97"/>
                <a:gd name="T61" fmla="*/ 46 h 62"/>
                <a:gd name="T62" fmla="*/ 89 w 97"/>
                <a:gd name="T63" fmla="*/ 46 h 62"/>
                <a:gd name="T64" fmla="*/ 82 w 97"/>
                <a:gd name="T65" fmla="*/ 49 h 62"/>
                <a:gd name="T66" fmla="*/ 82 w 97"/>
                <a:gd name="T67" fmla="*/ 44 h 62"/>
                <a:gd name="T68" fmla="*/ 87 w 97"/>
                <a:gd name="T69" fmla="*/ 42 h 62"/>
                <a:gd name="T70" fmla="*/ 93 w 97"/>
                <a:gd name="T71" fmla="*/ 39 h 62"/>
                <a:gd name="T72" fmla="*/ 82 w 97"/>
                <a:gd name="T73" fmla="*/ 39 h 62"/>
                <a:gd name="T74" fmla="*/ 82 w 97"/>
                <a:gd name="T75" fmla="*/ 36 h 62"/>
                <a:gd name="T76" fmla="*/ 80 w 97"/>
                <a:gd name="T77" fmla="*/ 33 h 62"/>
                <a:gd name="T78" fmla="*/ 85 w 97"/>
                <a:gd name="T79" fmla="*/ 30 h 62"/>
                <a:gd name="T80" fmla="*/ 72 w 97"/>
                <a:gd name="T81" fmla="*/ 27 h 62"/>
                <a:gd name="T82" fmla="*/ 61 w 97"/>
                <a:gd name="T83" fmla="*/ 27 h 62"/>
                <a:gd name="T84" fmla="*/ 57 w 97"/>
                <a:gd name="T85" fmla="*/ 28 h 62"/>
                <a:gd name="T86" fmla="*/ 51 w 97"/>
                <a:gd name="T87" fmla="*/ 25 h 62"/>
                <a:gd name="T88" fmla="*/ 55 w 97"/>
                <a:gd name="T89" fmla="*/ 22 h 62"/>
                <a:gd name="T90" fmla="*/ 47 w 97"/>
                <a:gd name="T91" fmla="*/ 19 h 62"/>
                <a:gd name="T92" fmla="*/ 38 w 97"/>
                <a:gd name="T93" fmla="*/ 22 h 62"/>
                <a:gd name="T94" fmla="*/ 47 w 97"/>
                <a:gd name="T95" fmla="*/ 12 h 62"/>
                <a:gd name="T96" fmla="*/ 47 w 97"/>
                <a:gd name="T97" fmla="*/ 10 h 62"/>
                <a:gd name="T98" fmla="*/ 51 w 97"/>
                <a:gd name="T99" fmla="*/ 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62"/>
                <a:gd name="T152" fmla="*/ 97 w 9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62">
                  <a:moveTo>
                    <a:pt x="53" y="4"/>
                  </a:moveTo>
                  <a:lnTo>
                    <a:pt x="55" y="1"/>
                  </a:lnTo>
                  <a:lnTo>
                    <a:pt x="55" y="0"/>
                  </a:lnTo>
                  <a:lnTo>
                    <a:pt x="53" y="1"/>
                  </a:lnTo>
                  <a:lnTo>
                    <a:pt x="49" y="1"/>
                  </a:lnTo>
                  <a:lnTo>
                    <a:pt x="47" y="2"/>
                  </a:lnTo>
                  <a:lnTo>
                    <a:pt x="40" y="4"/>
                  </a:lnTo>
                  <a:lnTo>
                    <a:pt x="38" y="6"/>
                  </a:lnTo>
                  <a:lnTo>
                    <a:pt x="38" y="7"/>
                  </a:lnTo>
                  <a:lnTo>
                    <a:pt x="36" y="7"/>
                  </a:lnTo>
                  <a:lnTo>
                    <a:pt x="36" y="8"/>
                  </a:lnTo>
                  <a:lnTo>
                    <a:pt x="34" y="8"/>
                  </a:lnTo>
                  <a:lnTo>
                    <a:pt x="34" y="10"/>
                  </a:lnTo>
                  <a:lnTo>
                    <a:pt x="32" y="11"/>
                  </a:lnTo>
                  <a:lnTo>
                    <a:pt x="30" y="11"/>
                  </a:lnTo>
                  <a:lnTo>
                    <a:pt x="28" y="12"/>
                  </a:lnTo>
                  <a:lnTo>
                    <a:pt x="32" y="14"/>
                  </a:lnTo>
                  <a:lnTo>
                    <a:pt x="30" y="15"/>
                  </a:lnTo>
                  <a:lnTo>
                    <a:pt x="28" y="18"/>
                  </a:lnTo>
                  <a:lnTo>
                    <a:pt x="30" y="19"/>
                  </a:lnTo>
                  <a:lnTo>
                    <a:pt x="26" y="19"/>
                  </a:lnTo>
                  <a:lnTo>
                    <a:pt x="21" y="24"/>
                  </a:lnTo>
                  <a:lnTo>
                    <a:pt x="21" y="26"/>
                  </a:lnTo>
                  <a:lnTo>
                    <a:pt x="21" y="27"/>
                  </a:lnTo>
                  <a:lnTo>
                    <a:pt x="19" y="27"/>
                  </a:lnTo>
                  <a:lnTo>
                    <a:pt x="17" y="28"/>
                  </a:lnTo>
                  <a:lnTo>
                    <a:pt x="17" y="30"/>
                  </a:lnTo>
                  <a:lnTo>
                    <a:pt x="17" y="31"/>
                  </a:lnTo>
                  <a:lnTo>
                    <a:pt x="19" y="31"/>
                  </a:lnTo>
                  <a:lnTo>
                    <a:pt x="17" y="32"/>
                  </a:lnTo>
                  <a:lnTo>
                    <a:pt x="19" y="33"/>
                  </a:lnTo>
                  <a:lnTo>
                    <a:pt x="13" y="32"/>
                  </a:lnTo>
                  <a:lnTo>
                    <a:pt x="11" y="38"/>
                  </a:lnTo>
                  <a:lnTo>
                    <a:pt x="9" y="39"/>
                  </a:lnTo>
                  <a:lnTo>
                    <a:pt x="7" y="38"/>
                  </a:lnTo>
                  <a:lnTo>
                    <a:pt x="2" y="39"/>
                  </a:lnTo>
                  <a:lnTo>
                    <a:pt x="2" y="40"/>
                  </a:lnTo>
                  <a:lnTo>
                    <a:pt x="9" y="39"/>
                  </a:lnTo>
                  <a:lnTo>
                    <a:pt x="11" y="39"/>
                  </a:lnTo>
                  <a:lnTo>
                    <a:pt x="13" y="40"/>
                  </a:lnTo>
                  <a:lnTo>
                    <a:pt x="0" y="47"/>
                  </a:lnTo>
                  <a:lnTo>
                    <a:pt x="0" y="49"/>
                  </a:lnTo>
                  <a:lnTo>
                    <a:pt x="0" y="50"/>
                  </a:lnTo>
                  <a:lnTo>
                    <a:pt x="5" y="50"/>
                  </a:lnTo>
                  <a:lnTo>
                    <a:pt x="19" y="49"/>
                  </a:lnTo>
                  <a:lnTo>
                    <a:pt x="28" y="50"/>
                  </a:lnTo>
                  <a:lnTo>
                    <a:pt x="30" y="50"/>
                  </a:lnTo>
                  <a:lnTo>
                    <a:pt x="47" y="50"/>
                  </a:lnTo>
                  <a:lnTo>
                    <a:pt x="49" y="49"/>
                  </a:lnTo>
                  <a:lnTo>
                    <a:pt x="53" y="48"/>
                  </a:lnTo>
                  <a:lnTo>
                    <a:pt x="53" y="50"/>
                  </a:lnTo>
                  <a:lnTo>
                    <a:pt x="49" y="51"/>
                  </a:lnTo>
                  <a:lnTo>
                    <a:pt x="47" y="51"/>
                  </a:lnTo>
                  <a:lnTo>
                    <a:pt x="51" y="51"/>
                  </a:lnTo>
                  <a:lnTo>
                    <a:pt x="51" y="52"/>
                  </a:lnTo>
                  <a:lnTo>
                    <a:pt x="57" y="51"/>
                  </a:lnTo>
                  <a:lnTo>
                    <a:pt x="59" y="49"/>
                  </a:lnTo>
                  <a:lnTo>
                    <a:pt x="61" y="50"/>
                  </a:lnTo>
                  <a:lnTo>
                    <a:pt x="66" y="50"/>
                  </a:lnTo>
                  <a:lnTo>
                    <a:pt x="68" y="50"/>
                  </a:lnTo>
                  <a:lnTo>
                    <a:pt x="61" y="54"/>
                  </a:lnTo>
                  <a:lnTo>
                    <a:pt x="57" y="56"/>
                  </a:lnTo>
                  <a:lnTo>
                    <a:pt x="51" y="57"/>
                  </a:lnTo>
                  <a:lnTo>
                    <a:pt x="51" y="58"/>
                  </a:lnTo>
                  <a:lnTo>
                    <a:pt x="53" y="58"/>
                  </a:lnTo>
                  <a:lnTo>
                    <a:pt x="59" y="58"/>
                  </a:lnTo>
                  <a:lnTo>
                    <a:pt x="68" y="52"/>
                  </a:lnTo>
                  <a:lnTo>
                    <a:pt x="72" y="52"/>
                  </a:lnTo>
                  <a:lnTo>
                    <a:pt x="76" y="47"/>
                  </a:lnTo>
                  <a:lnTo>
                    <a:pt x="78" y="47"/>
                  </a:lnTo>
                  <a:lnTo>
                    <a:pt x="80" y="54"/>
                  </a:lnTo>
                  <a:lnTo>
                    <a:pt x="76" y="59"/>
                  </a:lnTo>
                  <a:lnTo>
                    <a:pt x="78" y="59"/>
                  </a:lnTo>
                  <a:lnTo>
                    <a:pt x="85" y="55"/>
                  </a:lnTo>
                  <a:lnTo>
                    <a:pt x="87" y="56"/>
                  </a:lnTo>
                  <a:lnTo>
                    <a:pt x="85" y="58"/>
                  </a:lnTo>
                  <a:lnTo>
                    <a:pt x="85" y="60"/>
                  </a:lnTo>
                  <a:lnTo>
                    <a:pt x="87" y="62"/>
                  </a:lnTo>
                  <a:lnTo>
                    <a:pt x="89" y="60"/>
                  </a:lnTo>
                  <a:lnTo>
                    <a:pt x="93" y="60"/>
                  </a:lnTo>
                  <a:lnTo>
                    <a:pt x="97" y="52"/>
                  </a:lnTo>
                  <a:lnTo>
                    <a:pt x="97" y="49"/>
                  </a:lnTo>
                  <a:lnTo>
                    <a:pt x="97" y="48"/>
                  </a:lnTo>
                  <a:lnTo>
                    <a:pt x="93" y="52"/>
                  </a:lnTo>
                  <a:lnTo>
                    <a:pt x="91" y="51"/>
                  </a:lnTo>
                  <a:lnTo>
                    <a:pt x="91" y="49"/>
                  </a:lnTo>
                  <a:lnTo>
                    <a:pt x="93" y="46"/>
                  </a:lnTo>
                  <a:lnTo>
                    <a:pt x="95" y="44"/>
                  </a:lnTo>
                  <a:lnTo>
                    <a:pt x="95" y="43"/>
                  </a:lnTo>
                  <a:lnTo>
                    <a:pt x="89" y="46"/>
                  </a:lnTo>
                  <a:lnTo>
                    <a:pt x="87" y="49"/>
                  </a:lnTo>
                  <a:lnTo>
                    <a:pt x="85" y="50"/>
                  </a:lnTo>
                  <a:lnTo>
                    <a:pt x="82" y="49"/>
                  </a:lnTo>
                  <a:lnTo>
                    <a:pt x="82" y="48"/>
                  </a:lnTo>
                  <a:lnTo>
                    <a:pt x="82" y="46"/>
                  </a:lnTo>
                  <a:lnTo>
                    <a:pt x="82" y="44"/>
                  </a:lnTo>
                  <a:lnTo>
                    <a:pt x="80" y="43"/>
                  </a:lnTo>
                  <a:lnTo>
                    <a:pt x="87" y="42"/>
                  </a:lnTo>
                  <a:lnTo>
                    <a:pt x="89" y="40"/>
                  </a:lnTo>
                  <a:lnTo>
                    <a:pt x="91" y="40"/>
                  </a:lnTo>
                  <a:lnTo>
                    <a:pt x="93" y="39"/>
                  </a:lnTo>
                  <a:lnTo>
                    <a:pt x="91" y="38"/>
                  </a:lnTo>
                  <a:lnTo>
                    <a:pt x="85" y="39"/>
                  </a:lnTo>
                  <a:lnTo>
                    <a:pt x="82" y="39"/>
                  </a:lnTo>
                  <a:lnTo>
                    <a:pt x="78" y="40"/>
                  </a:lnTo>
                  <a:lnTo>
                    <a:pt x="82" y="36"/>
                  </a:lnTo>
                  <a:lnTo>
                    <a:pt x="80" y="35"/>
                  </a:lnTo>
                  <a:lnTo>
                    <a:pt x="78" y="35"/>
                  </a:lnTo>
                  <a:lnTo>
                    <a:pt x="80" y="33"/>
                  </a:lnTo>
                  <a:lnTo>
                    <a:pt x="85" y="32"/>
                  </a:lnTo>
                  <a:lnTo>
                    <a:pt x="87" y="30"/>
                  </a:lnTo>
                  <a:lnTo>
                    <a:pt x="85" y="30"/>
                  </a:lnTo>
                  <a:lnTo>
                    <a:pt x="78" y="28"/>
                  </a:lnTo>
                  <a:lnTo>
                    <a:pt x="74" y="28"/>
                  </a:lnTo>
                  <a:lnTo>
                    <a:pt x="72" y="27"/>
                  </a:lnTo>
                  <a:lnTo>
                    <a:pt x="61" y="30"/>
                  </a:lnTo>
                  <a:lnTo>
                    <a:pt x="59" y="30"/>
                  </a:lnTo>
                  <a:lnTo>
                    <a:pt x="61" y="27"/>
                  </a:lnTo>
                  <a:lnTo>
                    <a:pt x="61" y="26"/>
                  </a:lnTo>
                  <a:lnTo>
                    <a:pt x="59" y="27"/>
                  </a:lnTo>
                  <a:lnTo>
                    <a:pt x="57" y="28"/>
                  </a:lnTo>
                  <a:lnTo>
                    <a:pt x="57" y="27"/>
                  </a:lnTo>
                  <a:lnTo>
                    <a:pt x="51" y="27"/>
                  </a:lnTo>
                  <a:lnTo>
                    <a:pt x="51" y="25"/>
                  </a:lnTo>
                  <a:lnTo>
                    <a:pt x="49" y="25"/>
                  </a:lnTo>
                  <a:lnTo>
                    <a:pt x="57" y="22"/>
                  </a:lnTo>
                  <a:lnTo>
                    <a:pt x="55" y="22"/>
                  </a:lnTo>
                  <a:lnTo>
                    <a:pt x="47" y="22"/>
                  </a:lnTo>
                  <a:lnTo>
                    <a:pt x="49" y="19"/>
                  </a:lnTo>
                  <a:lnTo>
                    <a:pt x="47" y="19"/>
                  </a:lnTo>
                  <a:lnTo>
                    <a:pt x="38" y="25"/>
                  </a:lnTo>
                  <a:lnTo>
                    <a:pt x="36" y="24"/>
                  </a:lnTo>
                  <a:lnTo>
                    <a:pt x="38" y="22"/>
                  </a:lnTo>
                  <a:lnTo>
                    <a:pt x="38" y="20"/>
                  </a:lnTo>
                  <a:lnTo>
                    <a:pt x="47" y="14"/>
                  </a:lnTo>
                  <a:lnTo>
                    <a:pt x="47" y="12"/>
                  </a:lnTo>
                  <a:lnTo>
                    <a:pt x="47" y="11"/>
                  </a:lnTo>
                  <a:lnTo>
                    <a:pt x="47" y="10"/>
                  </a:lnTo>
                  <a:lnTo>
                    <a:pt x="51" y="10"/>
                  </a:lnTo>
                  <a:lnTo>
                    <a:pt x="53" y="7"/>
                  </a:lnTo>
                  <a:lnTo>
                    <a:pt x="51" y="6"/>
                  </a:lnTo>
                  <a:lnTo>
                    <a:pt x="51" y="4"/>
                  </a:lnTo>
                  <a:lnTo>
                    <a:pt x="53"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9" name="Freeform 1112"/>
            <p:cNvSpPr>
              <a:spLocks/>
            </p:cNvSpPr>
            <p:nvPr/>
          </p:nvSpPr>
          <p:spPr bwMode="auto">
            <a:xfrm>
              <a:off x="3553467" y="4640544"/>
              <a:ext cx="0" cy="3487"/>
            </a:xfrm>
            <a:custGeom>
              <a:avLst/>
              <a:gdLst>
                <a:gd name="T0" fmla="*/ 3 h 3"/>
                <a:gd name="T1" fmla="*/ 3 h 3"/>
                <a:gd name="T2" fmla="*/ 0 h 3"/>
                <a:gd name="T3" fmla="*/ 0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0" name="Freeform 1113"/>
            <p:cNvSpPr>
              <a:spLocks/>
            </p:cNvSpPr>
            <p:nvPr/>
          </p:nvSpPr>
          <p:spPr bwMode="auto">
            <a:xfrm>
              <a:off x="4360849" y="4577773"/>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1" name="Freeform 1114"/>
            <p:cNvSpPr>
              <a:spLocks/>
            </p:cNvSpPr>
            <p:nvPr/>
          </p:nvSpPr>
          <p:spPr bwMode="auto">
            <a:xfrm>
              <a:off x="4627850" y="4783522"/>
              <a:ext cx="38273" cy="8137"/>
            </a:xfrm>
            <a:custGeom>
              <a:avLst/>
              <a:gdLst>
                <a:gd name="T0" fmla="*/ 4 w 42"/>
                <a:gd name="T1" fmla="*/ 0 h 7"/>
                <a:gd name="T2" fmla="*/ 4 w 42"/>
                <a:gd name="T3" fmla="*/ 0 h 7"/>
                <a:gd name="T4" fmla="*/ 4 w 42"/>
                <a:gd name="T5" fmla="*/ 1 h 7"/>
                <a:gd name="T6" fmla="*/ 2 w 42"/>
                <a:gd name="T7" fmla="*/ 1 h 7"/>
                <a:gd name="T8" fmla="*/ 0 w 42"/>
                <a:gd name="T9" fmla="*/ 4 h 7"/>
                <a:gd name="T10" fmla="*/ 15 w 42"/>
                <a:gd name="T11" fmla="*/ 5 h 7"/>
                <a:gd name="T12" fmla="*/ 17 w 42"/>
                <a:gd name="T13" fmla="*/ 5 h 7"/>
                <a:gd name="T14" fmla="*/ 19 w 42"/>
                <a:gd name="T15" fmla="*/ 6 h 7"/>
                <a:gd name="T16" fmla="*/ 19 w 42"/>
                <a:gd name="T17" fmla="*/ 7 h 7"/>
                <a:gd name="T18" fmla="*/ 36 w 42"/>
                <a:gd name="T19" fmla="*/ 6 h 7"/>
                <a:gd name="T20" fmla="*/ 40 w 42"/>
                <a:gd name="T21" fmla="*/ 6 h 7"/>
                <a:gd name="T22" fmla="*/ 42 w 42"/>
                <a:gd name="T23" fmla="*/ 4 h 7"/>
                <a:gd name="T24" fmla="*/ 42 w 42"/>
                <a:gd name="T25" fmla="*/ 4 h 7"/>
                <a:gd name="T26" fmla="*/ 36 w 42"/>
                <a:gd name="T27" fmla="*/ 5 h 7"/>
                <a:gd name="T28" fmla="*/ 33 w 42"/>
                <a:gd name="T29" fmla="*/ 4 h 7"/>
                <a:gd name="T30" fmla="*/ 33 w 42"/>
                <a:gd name="T31" fmla="*/ 2 h 7"/>
                <a:gd name="T32" fmla="*/ 25 w 42"/>
                <a:gd name="T33" fmla="*/ 2 h 7"/>
                <a:gd name="T34" fmla="*/ 23 w 42"/>
                <a:gd name="T35" fmla="*/ 2 h 7"/>
                <a:gd name="T36" fmla="*/ 23 w 42"/>
                <a:gd name="T37" fmla="*/ 2 h 7"/>
                <a:gd name="T38" fmla="*/ 21 w 42"/>
                <a:gd name="T39" fmla="*/ 1 h 7"/>
                <a:gd name="T40" fmla="*/ 12 w 42"/>
                <a:gd name="T41" fmla="*/ 2 h 7"/>
                <a:gd name="T42" fmla="*/ 10 w 42"/>
                <a:gd name="T43" fmla="*/ 1 h 7"/>
                <a:gd name="T44" fmla="*/ 10 w 42"/>
                <a:gd name="T45" fmla="*/ 1 h 7"/>
                <a:gd name="T46" fmla="*/ 10 w 42"/>
                <a:gd name="T47" fmla="*/ 1 h 7"/>
                <a:gd name="T48" fmla="*/ 10 w 42"/>
                <a:gd name="T49" fmla="*/ 0 h 7"/>
                <a:gd name="T50" fmla="*/ 8 w 42"/>
                <a:gd name="T51" fmla="*/ 1 h 7"/>
                <a:gd name="T52" fmla="*/ 4 w 4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7"/>
                <a:gd name="T83" fmla="*/ 42 w 4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7">
                  <a:moveTo>
                    <a:pt x="4" y="0"/>
                  </a:moveTo>
                  <a:lnTo>
                    <a:pt x="4" y="0"/>
                  </a:lnTo>
                  <a:lnTo>
                    <a:pt x="4" y="1"/>
                  </a:lnTo>
                  <a:lnTo>
                    <a:pt x="2" y="1"/>
                  </a:lnTo>
                  <a:lnTo>
                    <a:pt x="0" y="4"/>
                  </a:lnTo>
                  <a:lnTo>
                    <a:pt x="15" y="5"/>
                  </a:lnTo>
                  <a:lnTo>
                    <a:pt x="17" y="5"/>
                  </a:lnTo>
                  <a:lnTo>
                    <a:pt x="19" y="6"/>
                  </a:lnTo>
                  <a:lnTo>
                    <a:pt x="19" y="7"/>
                  </a:lnTo>
                  <a:lnTo>
                    <a:pt x="36" y="6"/>
                  </a:lnTo>
                  <a:lnTo>
                    <a:pt x="40" y="6"/>
                  </a:lnTo>
                  <a:lnTo>
                    <a:pt x="42" y="4"/>
                  </a:lnTo>
                  <a:lnTo>
                    <a:pt x="36" y="5"/>
                  </a:lnTo>
                  <a:lnTo>
                    <a:pt x="33" y="4"/>
                  </a:lnTo>
                  <a:lnTo>
                    <a:pt x="33" y="2"/>
                  </a:lnTo>
                  <a:lnTo>
                    <a:pt x="25" y="2"/>
                  </a:lnTo>
                  <a:lnTo>
                    <a:pt x="23" y="2"/>
                  </a:lnTo>
                  <a:lnTo>
                    <a:pt x="21" y="1"/>
                  </a:lnTo>
                  <a:lnTo>
                    <a:pt x="12" y="2"/>
                  </a:lnTo>
                  <a:lnTo>
                    <a:pt x="10" y="1"/>
                  </a:lnTo>
                  <a:lnTo>
                    <a:pt x="10" y="0"/>
                  </a:lnTo>
                  <a:lnTo>
                    <a:pt x="8"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2" name="Freeform 1115"/>
            <p:cNvSpPr>
              <a:spLocks/>
            </p:cNvSpPr>
            <p:nvPr/>
          </p:nvSpPr>
          <p:spPr bwMode="auto">
            <a:xfrm>
              <a:off x="4648809" y="4732375"/>
              <a:ext cx="3645" cy="2325"/>
            </a:xfrm>
            <a:custGeom>
              <a:avLst/>
              <a:gdLst>
                <a:gd name="T0" fmla="*/ 2 w 4"/>
                <a:gd name="T1" fmla="*/ 1 h 2"/>
                <a:gd name="T2" fmla="*/ 4 w 4"/>
                <a:gd name="T3" fmla="*/ 2 h 2"/>
                <a:gd name="T4" fmla="*/ 4 w 4"/>
                <a:gd name="T5" fmla="*/ 1 h 2"/>
                <a:gd name="T6" fmla="*/ 4 w 4"/>
                <a:gd name="T7" fmla="*/ 1 h 2"/>
                <a:gd name="T8" fmla="*/ 4 w 4"/>
                <a:gd name="T9" fmla="*/ 0 h 2"/>
                <a:gd name="T10" fmla="*/ 2 w 4"/>
                <a:gd name="T11" fmla="*/ 0 h 2"/>
                <a:gd name="T12" fmla="*/ 0 w 4"/>
                <a:gd name="T13" fmla="*/ 0 h 2"/>
                <a:gd name="T14" fmla="*/ 0 w 4"/>
                <a:gd name="T15" fmla="*/ 1 h 2"/>
                <a:gd name="T16" fmla="*/ 0 w 4"/>
                <a:gd name="T17" fmla="*/ 2 h 2"/>
                <a:gd name="T18" fmla="*/ 2 w 4"/>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1"/>
                  </a:moveTo>
                  <a:lnTo>
                    <a:pt x="4" y="2"/>
                  </a:lnTo>
                  <a:lnTo>
                    <a:pt x="4" y="1"/>
                  </a:lnTo>
                  <a:lnTo>
                    <a:pt x="4" y="0"/>
                  </a:lnTo>
                  <a:lnTo>
                    <a:pt x="2" y="0"/>
                  </a:lnTo>
                  <a:lnTo>
                    <a:pt x="0" y="0"/>
                  </a:lnTo>
                  <a:lnTo>
                    <a:pt x="0" y="1"/>
                  </a:lnTo>
                  <a:lnTo>
                    <a:pt x="0"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3" name="Freeform 1116"/>
            <p:cNvSpPr>
              <a:spLocks/>
            </p:cNvSpPr>
            <p:nvPr/>
          </p:nvSpPr>
          <p:spPr bwMode="auto">
            <a:xfrm>
              <a:off x="4645164" y="4755624"/>
              <a:ext cx="3645" cy="4650"/>
            </a:xfrm>
            <a:custGeom>
              <a:avLst/>
              <a:gdLst>
                <a:gd name="T0" fmla="*/ 0 w 4"/>
                <a:gd name="T1" fmla="*/ 1 h 4"/>
                <a:gd name="T2" fmla="*/ 2 w 4"/>
                <a:gd name="T3" fmla="*/ 4 h 4"/>
                <a:gd name="T4" fmla="*/ 2 w 4"/>
                <a:gd name="T5" fmla="*/ 4 h 4"/>
                <a:gd name="T6" fmla="*/ 4 w 4"/>
                <a:gd name="T7" fmla="*/ 4 h 4"/>
                <a:gd name="T8" fmla="*/ 4 w 4"/>
                <a:gd name="T9" fmla="*/ 2 h 4"/>
                <a:gd name="T10" fmla="*/ 2 w 4"/>
                <a:gd name="T11" fmla="*/ 1 h 4"/>
                <a:gd name="T12" fmla="*/ 2 w 4"/>
                <a:gd name="T13" fmla="*/ 0 h 4"/>
                <a:gd name="T14" fmla="*/ 0 w 4"/>
                <a:gd name="T15" fmla="*/ 0 h 4"/>
                <a:gd name="T16" fmla="*/ 0 w 4"/>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2" y="4"/>
                  </a:lnTo>
                  <a:lnTo>
                    <a:pt x="4" y="4"/>
                  </a:lnTo>
                  <a:lnTo>
                    <a:pt x="4" y="2"/>
                  </a:ln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4" name="Freeform 1117"/>
            <p:cNvSpPr>
              <a:spLocks/>
            </p:cNvSpPr>
            <p:nvPr/>
          </p:nvSpPr>
          <p:spPr bwMode="auto">
            <a:xfrm>
              <a:off x="4641519" y="4723076"/>
              <a:ext cx="3645" cy="2325"/>
            </a:xfrm>
            <a:custGeom>
              <a:avLst/>
              <a:gdLst>
                <a:gd name="T0" fmla="*/ 4 w 4"/>
                <a:gd name="T1" fmla="*/ 0 h 2"/>
                <a:gd name="T2" fmla="*/ 2 w 4"/>
                <a:gd name="T3" fmla="*/ 0 h 2"/>
                <a:gd name="T4" fmla="*/ 0 w 4"/>
                <a:gd name="T5" fmla="*/ 1 h 2"/>
                <a:gd name="T6" fmla="*/ 0 w 4"/>
                <a:gd name="T7" fmla="*/ 1 h 2"/>
                <a:gd name="T8" fmla="*/ 2 w 4"/>
                <a:gd name="T9" fmla="*/ 2 h 2"/>
                <a:gd name="T10" fmla="*/ 4 w 4"/>
                <a:gd name="T11" fmla="*/ 1 h 2"/>
                <a:gd name="T12" fmla="*/ 4 w 4"/>
                <a:gd name="T13" fmla="*/ 1 h 2"/>
                <a:gd name="T14" fmla="*/ 4 w 4"/>
                <a:gd name="T15" fmla="*/ 1 h 2"/>
                <a:gd name="T16" fmla="*/ 4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0"/>
                  </a:moveTo>
                  <a:lnTo>
                    <a:pt x="2" y="0"/>
                  </a:lnTo>
                  <a:lnTo>
                    <a:pt x="0" y="1"/>
                  </a:lnTo>
                  <a:lnTo>
                    <a:pt x="2"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5" name="Freeform 1118"/>
            <p:cNvSpPr>
              <a:spLocks/>
            </p:cNvSpPr>
            <p:nvPr/>
          </p:nvSpPr>
          <p:spPr bwMode="auto">
            <a:xfrm>
              <a:off x="4619649" y="4744000"/>
              <a:ext cx="23693" cy="11624"/>
            </a:xfrm>
            <a:custGeom>
              <a:avLst/>
              <a:gdLst>
                <a:gd name="T0" fmla="*/ 17 w 26"/>
                <a:gd name="T1" fmla="*/ 3 h 10"/>
                <a:gd name="T2" fmla="*/ 11 w 26"/>
                <a:gd name="T3" fmla="*/ 2 h 10"/>
                <a:gd name="T4" fmla="*/ 7 w 26"/>
                <a:gd name="T5" fmla="*/ 0 h 10"/>
                <a:gd name="T6" fmla="*/ 7 w 26"/>
                <a:gd name="T7" fmla="*/ 0 h 10"/>
                <a:gd name="T8" fmla="*/ 5 w 26"/>
                <a:gd name="T9" fmla="*/ 0 h 10"/>
                <a:gd name="T10" fmla="*/ 0 w 26"/>
                <a:gd name="T11" fmla="*/ 1 h 10"/>
                <a:gd name="T12" fmla="*/ 5 w 26"/>
                <a:gd name="T13" fmla="*/ 1 h 10"/>
                <a:gd name="T14" fmla="*/ 9 w 26"/>
                <a:gd name="T15" fmla="*/ 4 h 10"/>
                <a:gd name="T16" fmla="*/ 11 w 26"/>
                <a:gd name="T17" fmla="*/ 6 h 10"/>
                <a:gd name="T18" fmla="*/ 13 w 26"/>
                <a:gd name="T19" fmla="*/ 6 h 10"/>
                <a:gd name="T20" fmla="*/ 15 w 26"/>
                <a:gd name="T21" fmla="*/ 7 h 10"/>
                <a:gd name="T22" fmla="*/ 19 w 26"/>
                <a:gd name="T23" fmla="*/ 8 h 10"/>
                <a:gd name="T24" fmla="*/ 19 w 26"/>
                <a:gd name="T25" fmla="*/ 8 h 10"/>
                <a:gd name="T26" fmla="*/ 19 w 26"/>
                <a:gd name="T27" fmla="*/ 10 h 10"/>
                <a:gd name="T28" fmla="*/ 21 w 26"/>
                <a:gd name="T29" fmla="*/ 10 h 10"/>
                <a:gd name="T30" fmla="*/ 26 w 26"/>
                <a:gd name="T31" fmla="*/ 10 h 10"/>
                <a:gd name="T32" fmla="*/ 26 w 26"/>
                <a:gd name="T33" fmla="*/ 9 h 10"/>
                <a:gd name="T34" fmla="*/ 26 w 26"/>
                <a:gd name="T35" fmla="*/ 10 h 10"/>
                <a:gd name="T36" fmla="*/ 26 w 26"/>
                <a:gd name="T37" fmla="*/ 9 h 10"/>
                <a:gd name="T38" fmla="*/ 21 w 26"/>
                <a:gd name="T39" fmla="*/ 8 h 10"/>
                <a:gd name="T40" fmla="*/ 19 w 26"/>
                <a:gd name="T41" fmla="*/ 6 h 10"/>
                <a:gd name="T42" fmla="*/ 19 w 26"/>
                <a:gd name="T43" fmla="*/ 4 h 10"/>
                <a:gd name="T44" fmla="*/ 17 w 26"/>
                <a:gd name="T45" fmla="*/ 3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0"/>
                <a:gd name="T71" fmla="*/ 26 w 26"/>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0">
                  <a:moveTo>
                    <a:pt x="17" y="3"/>
                  </a:moveTo>
                  <a:lnTo>
                    <a:pt x="11" y="2"/>
                  </a:lnTo>
                  <a:lnTo>
                    <a:pt x="7" y="0"/>
                  </a:lnTo>
                  <a:lnTo>
                    <a:pt x="5" y="0"/>
                  </a:lnTo>
                  <a:lnTo>
                    <a:pt x="0" y="1"/>
                  </a:lnTo>
                  <a:lnTo>
                    <a:pt x="5" y="1"/>
                  </a:lnTo>
                  <a:lnTo>
                    <a:pt x="9" y="4"/>
                  </a:lnTo>
                  <a:lnTo>
                    <a:pt x="11" y="6"/>
                  </a:lnTo>
                  <a:lnTo>
                    <a:pt x="13" y="6"/>
                  </a:lnTo>
                  <a:lnTo>
                    <a:pt x="15" y="7"/>
                  </a:lnTo>
                  <a:lnTo>
                    <a:pt x="19" y="8"/>
                  </a:lnTo>
                  <a:lnTo>
                    <a:pt x="19" y="10"/>
                  </a:lnTo>
                  <a:lnTo>
                    <a:pt x="21" y="10"/>
                  </a:lnTo>
                  <a:lnTo>
                    <a:pt x="26" y="10"/>
                  </a:lnTo>
                  <a:lnTo>
                    <a:pt x="26" y="9"/>
                  </a:lnTo>
                  <a:lnTo>
                    <a:pt x="26" y="10"/>
                  </a:lnTo>
                  <a:lnTo>
                    <a:pt x="26" y="9"/>
                  </a:lnTo>
                  <a:lnTo>
                    <a:pt x="21" y="8"/>
                  </a:lnTo>
                  <a:lnTo>
                    <a:pt x="19" y="6"/>
                  </a:lnTo>
                  <a:lnTo>
                    <a:pt x="19" y="4"/>
                  </a:lnTo>
                  <a:lnTo>
                    <a:pt x="1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6" name="Freeform 1119"/>
            <p:cNvSpPr>
              <a:spLocks/>
            </p:cNvSpPr>
            <p:nvPr/>
          </p:nvSpPr>
          <p:spPr bwMode="auto">
            <a:xfrm>
              <a:off x="4746315" y="4782359"/>
              <a:ext cx="30983" cy="11624"/>
            </a:xfrm>
            <a:custGeom>
              <a:avLst/>
              <a:gdLst>
                <a:gd name="T0" fmla="*/ 32 w 34"/>
                <a:gd name="T1" fmla="*/ 2 h 10"/>
                <a:gd name="T2" fmla="*/ 34 w 34"/>
                <a:gd name="T3" fmla="*/ 1 h 10"/>
                <a:gd name="T4" fmla="*/ 34 w 34"/>
                <a:gd name="T5" fmla="*/ 0 h 10"/>
                <a:gd name="T6" fmla="*/ 34 w 34"/>
                <a:gd name="T7" fmla="*/ 0 h 10"/>
                <a:gd name="T8" fmla="*/ 26 w 34"/>
                <a:gd name="T9" fmla="*/ 2 h 10"/>
                <a:gd name="T10" fmla="*/ 13 w 34"/>
                <a:gd name="T11" fmla="*/ 3 h 10"/>
                <a:gd name="T12" fmla="*/ 11 w 34"/>
                <a:gd name="T13" fmla="*/ 3 h 10"/>
                <a:gd name="T14" fmla="*/ 11 w 34"/>
                <a:gd name="T15" fmla="*/ 5 h 10"/>
                <a:gd name="T16" fmla="*/ 0 w 34"/>
                <a:gd name="T17" fmla="*/ 7 h 10"/>
                <a:gd name="T18" fmla="*/ 5 w 34"/>
                <a:gd name="T19" fmla="*/ 9 h 10"/>
                <a:gd name="T20" fmla="*/ 9 w 34"/>
                <a:gd name="T21" fmla="*/ 10 h 10"/>
                <a:gd name="T22" fmla="*/ 13 w 34"/>
                <a:gd name="T23" fmla="*/ 10 h 10"/>
                <a:gd name="T24" fmla="*/ 15 w 34"/>
                <a:gd name="T25" fmla="*/ 10 h 10"/>
                <a:gd name="T26" fmla="*/ 19 w 34"/>
                <a:gd name="T27" fmla="*/ 9 h 10"/>
                <a:gd name="T28" fmla="*/ 24 w 34"/>
                <a:gd name="T29" fmla="*/ 8 h 10"/>
                <a:gd name="T30" fmla="*/ 26 w 34"/>
                <a:gd name="T31" fmla="*/ 7 h 10"/>
                <a:gd name="T32" fmla="*/ 28 w 34"/>
                <a:gd name="T33" fmla="*/ 6 h 10"/>
                <a:gd name="T34" fmla="*/ 28 w 34"/>
                <a:gd name="T35" fmla="*/ 6 h 10"/>
                <a:gd name="T36" fmla="*/ 30 w 34"/>
                <a:gd name="T37" fmla="*/ 3 h 10"/>
                <a:gd name="T38" fmla="*/ 32 w 34"/>
                <a:gd name="T39" fmla="*/ 2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10"/>
                <a:gd name="T62" fmla="*/ 34 w 34"/>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10">
                  <a:moveTo>
                    <a:pt x="32" y="2"/>
                  </a:moveTo>
                  <a:lnTo>
                    <a:pt x="34" y="1"/>
                  </a:lnTo>
                  <a:lnTo>
                    <a:pt x="34" y="0"/>
                  </a:lnTo>
                  <a:lnTo>
                    <a:pt x="26" y="2"/>
                  </a:lnTo>
                  <a:lnTo>
                    <a:pt x="13" y="3"/>
                  </a:lnTo>
                  <a:lnTo>
                    <a:pt x="11" y="3"/>
                  </a:lnTo>
                  <a:lnTo>
                    <a:pt x="11" y="5"/>
                  </a:lnTo>
                  <a:lnTo>
                    <a:pt x="0" y="7"/>
                  </a:lnTo>
                  <a:lnTo>
                    <a:pt x="5" y="9"/>
                  </a:lnTo>
                  <a:lnTo>
                    <a:pt x="9" y="10"/>
                  </a:lnTo>
                  <a:lnTo>
                    <a:pt x="13" y="10"/>
                  </a:lnTo>
                  <a:lnTo>
                    <a:pt x="15" y="10"/>
                  </a:lnTo>
                  <a:lnTo>
                    <a:pt x="19" y="9"/>
                  </a:lnTo>
                  <a:lnTo>
                    <a:pt x="24" y="8"/>
                  </a:lnTo>
                  <a:lnTo>
                    <a:pt x="26" y="7"/>
                  </a:lnTo>
                  <a:lnTo>
                    <a:pt x="28" y="6"/>
                  </a:lnTo>
                  <a:lnTo>
                    <a:pt x="30" y="3"/>
                  </a:lnTo>
                  <a:lnTo>
                    <a:pt x="3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7" name="Freeform 1120"/>
            <p:cNvSpPr>
              <a:spLocks/>
            </p:cNvSpPr>
            <p:nvPr/>
          </p:nvSpPr>
          <p:spPr bwMode="auto">
            <a:xfrm>
              <a:off x="4652454" y="4764923"/>
              <a:ext cx="3645" cy="2325"/>
            </a:xfrm>
            <a:custGeom>
              <a:avLst/>
              <a:gdLst>
                <a:gd name="T0" fmla="*/ 4 w 4"/>
                <a:gd name="T1" fmla="*/ 0 h 2"/>
                <a:gd name="T2" fmla="*/ 2 w 4"/>
                <a:gd name="T3" fmla="*/ 1 h 2"/>
                <a:gd name="T4" fmla="*/ 0 w 4"/>
                <a:gd name="T5" fmla="*/ 1 h 2"/>
                <a:gd name="T6" fmla="*/ 0 w 4"/>
                <a:gd name="T7" fmla="*/ 2 h 2"/>
                <a:gd name="T8" fmla="*/ 2 w 4"/>
                <a:gd name="T9" fmla="*/ 2 h 2"/>
                <a:gd name="T10" fmla="*/ 4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2" y="1"/>
                  </a:lnTo>
                  <a:lnTo>
                    <a:pt x="0" y="1"/>
                  </a:lnTo>
                  <a:lnTo>
                    <a:pt x="0" y="2"/>
                  </a:lnTo>
                  <a:lnTo>
                    <a:pt x="2" y="2"/>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8" name="Freeform 1121"/>
            <p:cNvSpPr>
              <a:spLocks/>
            </p:cNvSpPr>
            <p:nvPr/>
          </p:nvSpPr>
          <p:spPr bwMode="auto">
            <a:xfrm>
              <a:off x="4364494" y="4730050"/>
              <a:ext cx="6379" cy="3487"/>
            </a:xfrm>
            <a:custGeom>
              <a:avLst/>
              <a:gdLst>
                <a:gd name="T0" fmla="*/ 5 w 7"/>
                <a:gd name="T1" fmla="*/ 3 h 3"/>
                <a:gd name="T2" fmla="*/ 7 w 7"/>
                <a:gd name="T3" fmla="*/ 3 h 3"/>
                <a:gd name="T4" fmla="*/ 7 w 7"/>
                <a:gd name="T5" fmla="*/ 2 h 3"/>
                <a:gd name="T6" fmla="*/ 5 w 7"/>
                <a:gd name="T7" fmla="*/ 2 h 3"/>
                <a:gd name="T8" fmla="*/ 5 w 7"/>
                <a:gd name="T9" fmla="*/ 0 h 3"/>
                <a:gd name="T10" fmla="*/ 5 w 7"/>
                <a:gd name="T11" fmla="*/ 0 h 3"/>
                <a:gd name="T12" fmla="*/ 0 w 7"/>
                <a:gd name="T13" fmla="*/ 0 h 3"/>
                <a:gd name="T14" fmla="*/ 0 w 7"/>
                <a:gd name="T15" fmla="*/ 2 h 3"/>
                <a:gd name="T16" fmla="*/ 2 w 7"/>
                <a:gd name="T17" fmla="*/ 3 h 3"/>
                <a:gd name="T18" fmla="*/ 5 w 7"/>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5" y="3"/>
                  </a:moveTo>
                  <a:lnTo>
                    <a:pt x="7" y="3"/>
                  </a:lnTo>
                  <a:lnTo>
                    <a:pt x="7" y="2"/>
                  </a:lnTo>
                  <a:lnTo>
                    <a:pt x="5" y="2"/>
                  </a:lnTo>
                  <a:lnTo>
                    <a:pt x="5" y="0"/>
                  </a:lnTo>
                  <a:lnTo>
                    <a:pt x="0" y="0"/>
                  </a:lnTo>
                  <a:lnTo>
                    <a:pt x="0" y="2"/>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9" name="Freeform 1122"/>
            <p:cNvSpPr>
              <a:spLocks/>
            </p:cNvSpPr>
            <p:nvPr/>
          </p:nvSpPr>
          <p:spPr bwMode="auto">
            <a:xfrm>
              <a:off x="4660655" y="4747487"/>
              <a:ext cx="3645" cy="5812"/>
            </a:xfrm>
            <a:custGeom>
              <a:avLst/>
              <a:gdLst>
                <a:gd name="T0" fmla="*/ 0 w 4"/>
                <a:gd name="T1" fmla="*/ 5 h 5"/>
                <a:gd name="T2" fmla="*/ 0 w 4"/>
                <a:gd name="T3" fmla="*/ 5 h 5"/>
                <a:gd name="T4" fmla="*/ 2 w 4"/>
                <a:gd name="T5" fmla="*/ 4 h 5"/>
                <a:gd name="T6" fmla="*/ 4 w 4"/>
                <a:gd name="T7" fmla="*/ 1 h 5"/>
                <a:gd name="T8" fmla="*/ 2 w 4"/>
                <a:gd name="T9" fmla="*/ 0 h 5"/>
                <a:gd name="T10" fmla="*/ 0 w 4"/>
                <a:gd name="T11" fmla="*/ 0 h 5"/>
                <a:gd name="T12" fmla="*/ 0 w 4"/>
                <a:gd name="T13" fmla="*/ 1 h 5"/>
                <a:gd name="T14" fmla="*/ 2 w 4"/>
                <a:gd name="T15" fmla="*/ 3 h 5"/>
                <a:gd name="T16" fmla="*/ 0 w 4"/>
                <a:gd name="T17" fmla="*/ 4 h 5"/>
                <a:gd name="T18" fmla="*/ 0 w 4"/>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5"/>
                  </a:moveTo>
                  <a:lnTo>
                    <a:pt x="0" y="5"/>
                  </a:lnTo>
                  <a:lnTo>
                    <a:pt x="2" y="4"/>
                  </a:lnTo>
                  <a:lnTo>
                    <a:pt x="4" y="1"/>
                  </a:lnTo>
                  <a:lnTo>
                    <a:pt x="2" y="0"/>
                  </a:lnTo>
                  <a:lnTo>
                    <a:pt x="0" y="0"/>
                  </a:lnTo>
                  <a:lnTo>
                    <a:pt x="0" y="1"/>
                  </a:lnTo>
                  <a:lnTo>
                    <a:pt x="2" y="3"/>
                  </a:lnTo>
                  <a:lnTo>
                    <a:pt x="0" y="4"/>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0" name="Freeform 1123"/>
            <p:cNvSpPr>
              <a:spLocks/>
            </p:cNvSpPr>
            <p:nvPr/>
          </p:nvSpPr>
          <p:spPr bwMode="auto">
            <a:xfrm>
              <a:off x="4660655" y="4738187"/>
              <a:ext cx="9113" cy="5812"/>
            </a:xfrm>
            <a:custGeom>
              <a:avLst/>
              <a:gdLst>
                <a:gd name="T0" fmla="*/ 6 w 10"/>
                <a:gd name="T1" fmla="*/ 5 h 5"/>
                <a:gd name="T2" fmla="*/ 8 w 10"/>
                <a:gd name="T3" fmla="*/ 4 h 5"/>
                <a:gd name="T4" fmla="*/ 8 w 10"/>
                <a:gd name="T5" fmla="*/ 4 h 5"/>
                <a:gd name="T6" fmla="*/ 8 w 10"/>
                <a:gd name="T7" fmla="*/ 4 h 5"/>
                <a:gd name="T8" fmla="*/ 10 w 10"/>
                <a:gd name="T9" fmla="*/ 4 h 5"/>
                <a:gd name="T10" fmla="*/ 6 w 10"/>
                <a:gd name="T11" fmla="*/ 0 h 5"/>
                <a:gd name="T12" fmla="*/ 0 w 10"/>
                <a:gd name="T13" fmla="*/ 1 h 5"/>
                <a:gd name="T14" fmla="*/ 0 w 10"/>
                <a:gd name="T15" fmla="*/ 4 h 5"/>
                <a:gd name="T16" fmla="*/ 2 w 10"/>
                <a:gd name="T17" fmla="*/ 4 h 5"/>
                <a:gd name="T18" fmla="*/ 4 w 10"/>
                <a:gd name="T19" fmla="*/ 3 h 5"/>
                <a:gd name="T20" fmla="*/ 4 w 10"/>
                <a:gd name="T21" fmla="*/ 3 h 5"/>
                <a:gd name="T22" fmla="*/ 4 w 10"/>
                <a:gd name="T23" fmla="*/ 4 h 5"/>
                <a:gd name="T24" fmla="*/ 6 w 10"/>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6" y="5"/>
                  </a:moveTo>
                  <a:lnTo>
                    <a:pt x="8" y="4"/>
                  </a:lnTo>
                  <a:lnTo>
                    <a:pt x="10" y="4"/>
                  </a:lnTo>
                  <a:lnTo>
                    <a:pt x="6" y="0"/>
                  </a:lnTo>
                  <a:lnTo>
                    <a:pt x="0" y="1"/>
                  </a:lnTo>
                  <a:lnTo>
                    <a:pt x="0" y="4"/>
                  </a:lnTo>
                  <a:lnTo>
                    <a:pt x="2" y="4"/>
                  </a:lnTo>
                  <a:lnTo>
                    <a:pt x="4" y="3"/>
                  </a:lnTo>
                  <a:lnTo>
                    <a:pt x="4" y="4"/>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1" name="Freeform 1124"/>
            <p:cNvSpPr>
              <a:spLocks/>
            </p:cNvSpPr>
            <p:nvPr/>
          </p:nvSpPr>
          <p:spPr bwMode="auto">
            <a:xfrm>
              <a:off x="4685260" y="4774223"/>
              <a:ext cx="7290" cy="5812"/>
            </a:xfrm>
            <a:custGeom>
              <a:avLst/>
              <a:gdLst>
                <a:gd name="T0" fmla="*/ 6 w 8"/>
                <a:gd name="T1" fmla="*/ 4 h 5"/>
                <a:gd name="T2" fmla="*/ 6 w 8"/>
                <a:gd name="T3" fmla="*/ 2 h 5"/>
                <a:gd name="T4" fmla="*/ 8 w 8"/>
                <a:gd name="T5" fmla="*/ 1 h 5"/>
                <a:gd name="T6" fmla="*/ 8 w 8"/>
                <a:gd name="T7" fmla="*/ 0 h 5"/>
                <a:gd name="T8" fmla="*/ 4 w 8"/>
                <a:gd name="T9" fmla="*/ 0 h 5"/>
                <a:gd name="T10" fmla="*/ 0 w 8"/>
                <a:gd name="T11" fmla="*/ 2 h 5"/>
                <a:gd name="T12" fmla="*/ 0 w 8"/>
                <a:gd name="T13" fmla="*/ 4 h 5"/>
                <a:gd name="T14" fmla="*/ 0 w 8"/>
                <a:gd name="T15" fmla="*/ 5 h 5"/>
                <a:gd name="T16" fmla="*/ 4 w 8"/>
                <a:gd name="T17" fmla="*/ 4 h 5"/>
                <a:gd name="T18" fmla="*/ 6 w 8"/>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6" y="4"/>
                  </a:moveTo>
                  <a:lnTo>
                    <a:pt x="6" y="2"/>
                  </a:lnTo>
                  <a:lnTo>
                    <a:pt x="8" y="1"/>
                  </a:lnTo>
                  <a:lnTo>
                    <a:pt x="8" y="0"/>
                  </a:lnTo>
                  <a:lnTo>
                    <a:pt x="4" y="0"/>
                  </a:lnTo>
                  <a:lnTo>
                    <a:pt x="0" y="2"/>
                  </a:lnTo>
                  <a:lnTo>
                    <a:pt x="0" y="4"/>
                  </a:lnTo>
                  <a:lnTo>
                    <a:pt x="0" y="5"/>
                  </a:lnTo>
                  <a:lnTo>
                    <a:pt x="4" y="4"/>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2" name="Freeform 1125"/>
            <p:cNvSpPr>
              <a:spLocks/>
            </p:cNvSpPr>
            <p:nvPr/>
          </p:nvSpPr>
          <p:spPr bwMode="auto">
            <a:xfrm>
              <a:off x="4452887" y="4802121"/>
              <a:ext cx="3645" cy="2325"/>
            </a:xfrm>
            <a:custGeom>
              <a:avLst/>
              <a:gdLst>
                <a:gd name="T0" fmla="*/ 0 w 4"/>
                <a:gd name="T1" fmla="*/ 1 h 2"/>
                <a:gd name="T2" fmla="*/ 2 w 4"/>
                <a:gd name="T3" fmla="*/ 2 h 2"/>
                <a:gd name="T4" fmla="*/ 4 w 4"/>
                <a:gd name="T5" fmla="*/ 2 h 2"/>
                <a:gd name="T6" fmla="*/ 4 w 4"/>
                <a:gd name="T7" fmla="*/ 1 h 2"/>
                <a:gd name="T8" fmla="*/ 4 w 4"/>
                <a:gd name="T9" fmla="*/ 0 h 2"/>
                <a:gd name="T10" fmla="*/ 2 w 4"/>
                <a:gd name="T11" fmla="*/ 0 h 2"/>
                <a:gd name="T12" fmla="*/ 0 w 4"/>
                <a:gd name="T13" fmla="*/ 1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1"/>
                  </a:moveTo>
                  <a:lnTo>
                    <a:pt x="2" y="2"/>
                  </a:lnTo>
                  <a:lnTo>
                    <a:pt x="4" y="2"/>
                  </a:lnTo>
                  <a:lnTo>
                    <a:pt x="4" y="1"/>
                  </a:lnTo>
                  <a:lnTo>
                    <a:pt x="4"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3" name="Freeform 1126"/>
            <p:cNvSpPr>
              <a:spLocks/>
            </p:cNvSpPr>
            <p:nvPr/>
          </p:nvSpPr>
          <p:spPr bwMode="auto">
            <a:xfrm>
              <a:off x="4421904" y="4716101"/>
              <a:ext cx="20048" cy="29061"/>
            </a:xfrm>
            <a:custGeom>
              <a:avLst/>
              <a:gdLst>
                <a:gd name="T0" fmla="*/ 3 w 22"/>
                <a:gd name="T1" fmla="*/ 4 h 25"/>
                <a:gd name="T2" fmla="*/ 0 w 22"/>
                <a:gd name="T3" fmla="*/ 3 h 25"/>
                <a:gd name="T4" fmla="*/ 0 w 22"/>
                <a:gd name="T5" fmla="*/ 3 h 25"/>
                <a:gd name="T6" fmla="*/ 0 w 22"/>
                <a:gd name="T7" fmla="*/ 7 h 25"/>
                <a:gd name="T8" fmla="*/ 0 w 22"/>
                <a:gd name="T9" fmla="*/ 8 h 25"/>
                <a:gd name="T10" fmla="*/ 3 w 22"/>
                <a:gd name="T11" fmla="*/ 8 h 25"/>
                <a:gd name="T12" fmla="*/ 3 w 22"/>
                <a:gd name="T13" fmla="*/ 8 h 25"/>
                <a:gd name="T14" fmla="*/ 5 w 22"/>
                <a:gd name="T15" fmla="*/ 14 h 25"/>
                <a:gd name="T16" fmla="*/ 5 w 22"/>
                <a:gd name="T17" fmla="*/ 15 h 25"/>
                <a:gd name="T18" fmla="*/ 5 w 22"/>
                <a:gd name="T19" fmla="*/ 15 h 25"/>
                <a:gd name="T20" fmla="*/ 5 w 22"/>
                <a:gd name="T21" fmla="*/ 16 h 25"/>
                <a:gd name="T22" fmla="*/ 3 w 22"/>
                <a:gd name="T23" fmla="*/ 18 h 25"/>
                <a:gd name="T24" fmla="*/ 5 w 22"/>
                <a:gd name="T25" fmla="*/ 19 h 25"/>
                <a:gd name="T26" fmla="*/ 3 w 22"/>
                <a:gd name="T27" fmla="*/ 20 h 25"/>
                <a:gd name="T28" fmla="*/ 5 w 22"/>
                <a:gd name="T29" fmla="*/ 22 h 25"/>
                <a:gd name="T30" fmla="*/ 9 w 22"/>
                <a:gd name="T31" fmla="*/ 25 h 25"/>
                <a:gd name="T32" fmla="*/ 11 w 22"/>
                <a:gd name="T33" fmla="*/ 25 h 25"/>
                <a:gd name="T34" fmla="*/ 13 w 22"/>
                <a:gd name="T35" fmla="*/ 24 h 25"/>
                <a:gd name="T36" fmla="*/ 13 w 22"/>
                <a:gd name="T37" fmla="*/ 23 h 25"/>
                <a:gd name="T38" fmla="*/ 15 w 22"/>
                <a:gd name="T39" fmla="*/ 22 h 25"/>
                <a:gd name="T40" fmla="*/ 19 w 22"/>
                <a:gd name="T41" fmla="*/ 22 h 25"/>
                <a:gd name="T42" fmla="*/ 19 w 22"/>
                <a:gd name="T43" fmla="*/ 22 h 25"/>
                <a:gd name="T44" fmla="*/ 22 w 22"/>
                <a:gd name="T45" fmla="*/ 20 h 25"/>
                <a:gd name="T46" fmla="*/ 22 w 22"/>
                <a:gd name="T47" fmla="*/ 19 h 25"/>
                <a:gd name="T48" fmla="*/ 22 w 22"/>
                <a:gd name="T49" fmla="*/ 6 h 25"/>
                <a:gd name="T50" fmla="*/ 19 w 22"/>
                <a:gd name="T51" fmla="*/ 1 h 25"/>
                <a:gd name="T52" fmla="*/ 17 w 22"/>
                <a:gd name="T53" fmla="*/ 1 h 25"/>
                <a:gd name="T54" fmla="*/ 17 w 22"/>
                <a:gd name="T55" fmla="*/ 0 h 25"/>
                <a:gd name="T56" fmla="*/ 13 w 22"/>
                <a:gd name="T57" fmla="*/ 0 h 25"/>
                <a:gd name="T58" fmla="*/ 13 w 22"/>
                <a:gd name="T59" fmla="*/ 1 h 25"/>
                <a:gd name="T60" fmla="*/ 11 w 22"/>
                <a:gd name="T61" fmla="*/ 1 h 25"/>
                <a:gd name="T62" fmla="*/ 5 w 22"/>
                <a:gd name="T63" fmla="*/ 4 h 25"/>
                <a:gd name="T64" fmla="*/ 3 w 22"/>
                <a:gd name="T65" fmla="*/ 4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5"/>
                <a:gd name="T101" fmla="*/ 22 w 22"/>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5">
                  <a:moveTo>
                    <a:pt x="3" y="4"/>
                  </a:moveTo>
                  <a:lnTo>
                    <a:pt x="0" y="3"/>
                  </a:lnTo>
                  <a:lnTo>
                    <a:pt x="0" y="7"/>
                  </a:lnTo>
                  <a:lnTo>
                    <a:pt x="0" y="8"/>
                  </a:lnTo>
                  <a:lnTo>
                    <a:pt x="3" y="8"/>
                  </a:lnTo>
                  <a:lnTo>
                    <a:pt x="5" y="14"/>
                  </a:lnTo>
                  <a:lnTo>
                    <a:pt x="5" y="15"/>
                  </a:lnTo>
                  <a:lnTo>
                    <a:pt x="5" y="16"/>
                  </a:lnTo>
                  <a:lnTo>
                    <a:pt x="3" y="18"/>
                  </a:lnTo>
                  <a:lnTo>
                    <a:pt x="5" y="19"/>
                  </a:lnTo>
                  <a:lnTo>
                    <a:pt x="3" y="20"/>
                  </a:lnTo>
                  <a:lnTo>
                    <a:pt x="5" y="22"/>
                  </a:lnTo>
                  <a:lnTo>
                    <a:pt x="9" y="25"/>
                  </a:lnTo>
                  <a:lnTo>
                    <a:pt x="11" y="25"/>
                  </a:lnTo>
                  <a:lnTo>
                    <a:pt x="13" y="24"/>
                  </a:lnTo>
                  <a:lnTo>
                    <a:pt x="13" y="23"/>
                  </a:lnTo>
                  <a:lnTo>
                    <a:pt x="15" y="22"/>
                  </a:lnTo>
                  <a:lnTo>
                    <a:pt x="19" y="22"/>
                  </a:lnTo>
                  <a:lnTo>
                    <a:pt x="22" y="20"/>
                  </a:lnTo>
                  <a:lnTo>
                    <a:pt x="22" y="19"/>
                  </a:lnTo>
                  <a:lnTo>
                    <a:pt x="22" y="6"/>
                  </a:lnTo>
                  <a:lnTo>
                    <a:pt x="19" y="1"/>
                  </a:lnTo>
                  <a:lnTo>
                    <a:pt x="17" y="1"/>
                  </a:lnTo>
                  <a:lnTo>
                    <a:pt x="17" y="0"/>
                  </a:lnTo>
                  <a:lnTo>
                    <a:pt x="13" y="0"/>
                  </a:lnTo>
                  <a:lnTo>
                    <a:pt x="13" y="1"/>
                  </a:lnTo>
                  <a:lnTo>
                    <a:pt x="11" y="1"/>
                  </a:lnTo>
                  <a:lnTo>
                    <a:pt x="5" y="4"/>
                  </a:lnTo>
                  <a:lnTo>
                    <a:pt x="3"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4" name="Freeform 1127"/>
            <p:cNvSpPr>
              <a:spLocks/>
            </p:cNvSpPr>
            <p:nvPr/>
          </p:nvSpPr>
          <p:spPr bwMode="auto">
            <a:xfrm>
              <a:off x="4456532" y="4802121"/>
              <a:ext cx="0" cy="1162"/>
            </a:xfrm>
            <a:custGeom>
              <a:avLst/>
              <a:gdLst>
                <a:gd name="T0" fmla="*/ 0 h 1"/>
                <a:gd name="T1" fmla="*/ 0 h 1"/>
                <a:gd name="T2" fmla="*/ 1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0"/>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5" name="Freeform 1128"/>
            <p:cNvSpPr>
              <a:spLocks/>
            </p:cNvSpPr>
            <p:nvPr/>
          </p:nvSpPr>
          <p:spPr bwMode="auto">
            <a:xfrm>
              <a:off x="4428283" y="4695178"/>
              <a:ext cx="10935" cy="19761"/>
            </a:xfrm>
            <a:custGeom>
              <a:avLst/>
              <a:gdLst>
                <a:gd name="T0" fmla="*/ 4 w 12"/>
                <a:gd name="T1" fmla="*/ 16 h 17"/>
                <a:gd name="T2" fmla="*/ 6 w 12"/>
                <a:gd name="T3" fmla="*/ 16 h 17"/>
                <a:gd name="T4" fmla="*/ 6 w 12"/>
                <a:gd name="T5" fmla="*/ 16 h 17"/>
                <a:gd name="T6" fmla="*/ 8 w 12"/>
                <a:gd name="T7" fmla="*/ 17 h 17"/>
                <a:gd name="T8" fmla="*/ 12 w 12"/>
                <a:gd name="T9" fmla="*/ 8 h 17"/>
                <a:gd name="T10" fmla="*/ 10 w 12"/>
                <a:gd name="T11" fmla="*/ 0 h 17"/>
                <a:gd name="T12" fmla="*/ 10 w 12"/>
                <a:gd name="T13" fmla="*/ 0 h 17"/>
                <a:gd name="T14" fmla="*/ 10 w 12"/>
                <a:gd name="T15" fmla="*/ 1 h 17"/>
                <a:gd name="T16" fmla="*/ 8 w 12"/>
                <a:gd name="T17" fmla="*/ 2 h 17"/>
                <a:gd name="T18" fmla="*/ 6 w 12"/>
                <a:gd name="T19" fmla="*/ 2 h 17"/>
                <a:gd name="T20" fmla="*/ 2 w 12"/>
                <a:gd name="T21" fmla="*/ 4 h 17"/>
                <a:gd name="T22" fmla="*/ 0 w 12"/>
                <a:gd name="T23" fmla="*/ 4 h 17"/>
                <a:gd name="T24" fmla="*/ 0 w 12"/>
                <a:gd name="T25" fmla="*/ 5 h 17"/>
                <a:gd name="T26" fmla="*/ 0 w 12"/>
                <a:gd name="T27" fmla="*/ 8 h 17"/>
                <a:gd name="T28" fmla="*/ 0 w 12"/>
                <a:gd name="T29" fmla="*/ 9 h 17"/>
                <a:gd name="T30" fmla="*/ 2 w 12"/>
                <a:gd name="T31" fmla="*/ 12 h 17"/>
                <a:gd name="T32" fmla="*/ 2 w 12"/>
                <a:gd name="T33" fmla="*/ 13 h 17"/>
                <a:gd name="T34" fmla="*/ 2 w 12"/>
                <a:gd name="T35" fmla="*/ 14 h 17"/>
                <a:gd name="T36" fmla="*/ 4 w 1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7"/>
                <a:gd name="T59" fmla="*/ 12 w 1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7">
                  <a:moveTo>
                    <a:pt x="4" y="16"/>
                  </a:moveTo>
                  <a:lnTo>
                    <a:pt x="6" y="16"/>
                  </a:lnTo>
                  <a:lnTo>
                    <a:pt x="8" y="17"/>
                  </a:lnTo>
                  <a:lnTo>
                    <a:pt x="12" y="8"/>
                  </a:lnTo>
                  <a:lnTo>
                    <a:pt x="10" y="0"/>
                  </a:lnTo>
                  <a:lnTo>
                    <a:pt x="10" y="1"/>
                  </a:lnTo>
                  <a:lnTo>
                    <a:pt x="8" y="2"/>
                  </a:lnTo>
                  <a:lnTo>
                    <a:pt x="6" y="2"/>
                  </a:lnTo>
                  <a:lnTo>
                    <a:pt x="2" y="4"/>
                  </a:lnTo>
                  <a:lnTo>
                    <a:pt x="0" y="4"/>
                  </a:lnTo>
                  <a:lnTo>
                    <a:pt x="0" y="5"/>
                  </a:lnTo>
                  <a:lnTo>
                    <a:pt x="0" y="8"/>
                  </a:lnTo>
                  <a:lnTo>
                    <a:pt x="0" y="9"/>
                  </a:lnTo>
                  <a:lnTo>
                    <a:pt x="2" y="12"/>
                  </a:lnTo>
                  <a:lnTo>
                    <a:pt x="2" y="13"/>
                  </a:lnTo>
                  <a:lnTo>
                    <a:pt x="2" y="14"/>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6" name="Freeform 1129"/>
            <p:cNvSpPr>
              <a:spLocks/>
            </p:cNvSpPr>
            <p:nvPr/>
          </p:nvSpPr>
          <p:spPr bwMode="auto">
            <a:xfrm>
              <a:off x="4575908" y="4734700"/>
              <a:ext cx="5468" cy="4650"/>
            </a:xfrm>
            <a:custGeom>
              <a:avLst/>
              <a:gdLst>
                <a:gd name="T0" fmla="*/ 4 w 6"/>
                <a:gd name="T1" fmla="*/ 4 h 4"/>
                <a:gd name="T2" fmla="*/ 6 w 6"/>
                <a:gd name="T3" fmla="*/ 3 h 4"/>
                <a:gd name="T4" fmla="*/ 6 w 6"/>
                <a:gd name="T5" fmla="*/ 3 h 4"/>
                <a:gd name="T6" fmla="*/ 4 w 6"/>
                <a:gd name="T7" fmla="*/ 1 h 4"/>
                <a:gd name="T8" fmla="*/ 2 w 6"/>
                <a:gd name="T9" fmla="*/ 0 h 4"/>
                <a:gd name="T10" fmla="*/ 0 w 6"/>
                <a:gd name="T11" fmla="*/ 0 h 4"/>
                <a:gd name="T12" fmla="*/ 2 w 6"/>
                <a:gd name="T13" fmla="*/ 3 h 4"/>
                <a:gd name="T14" fmla="*/ 4 w 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4" y="4"/>
                  </a:moveTo>
                  <a:lnTo>
                    <a:pt x="6" y="3"/>
                  </a:lnTo>
                  <a:lnTo>
                    <a:pt x="4" y="1"/>
                  </a:lnTo>
                  <a:lnTo>
                    <a:pt x="2" y="0"/>
                  </a:lnTo>
                  <a:lnTo>
                    <a:pt x="0" y="0"/>
                  </a:lnTo>
                  <a:lnTo>
                    <a:pt x="2" y="3"/>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7" name="Freeform 1130"/>
            <p:cNvSpPr>
              <a:spLocks/>
            </p:cNvSpPr>
            <p:nvPr/>
          </p:nvSpPr>
          <p:spPr bwMode="auto">
            <a:xfrm>
              <a:off x="4504829" y="4780035"/>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8" name="Freeform 1131"/>
            <p:cNvSpPr>
              <a:spLocks/>
            </p:cNvSpPr>
            <p:nvPr/>
          </p:nvSpPr>
          <p:spPr bwMode="auto">
            <a:xfrm>
              <a:off x="4585020" y="4750974"/>
              <a:ext cx="6379" cy="3487"/>
            </a:xfrm>
            <a:custGeom>
              <a:avLst/>
              <a:gdLst>
                <a:gd name="T0" fmla="*/ 7 w 7"/>
                <a:gd name="T1" fmla="*/ 3 h 3"/>
                <a:gd name="T2" fmla="*/ 7 w 7"/>
                <a:gd name="T3" fmla="*/ 2 h 3"/>
                <a:gd name="T4" fmla="*/ 5 w 7"/>
                <a:gd name="T5" fmla="*/ 2 h 3"/>
                <a:gd name="T6" fmla="*/ 5 w 7"/>
                <a:gd name="T7" fmla="*/ 0 h 3"/>
                <a:gd name="T8" fmla="*/ 3 w 7"/>
                <a:gd name="T9" fmla="*/ 1 h 3"/>
                <a:gd name="T10" fmla="*/ 0 w 7"/>
                <a:gd name="T11" fmla="*/ 2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2"/>
                  </a:lnTo>
                  <a:lnTo>
                    <a:pt x="5" y="2"/>
                  </a:lnTo>
                  <a:lnTo>
                    <a:pt x="5" y="0"/>
                  </a:lnTo>
                  <a:lnTo>
                    <a:pt x="3" y="1"/>
                  </a:lnTo>
                  <a:lnTo>
                    <a:pt x="0" y="2"/>
                  </a:lnTo>
                  <a:lnTo>
                    <a:pt x="3" y="3"/>
                  </a:lnTo>
                  <a:lnTo>
                    <a:pt x="5" y="3"/>
                  </a:lnTo>
                  <a:lnTo>
                    <a:pt x="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9" name="Freeform 1132"/>
            <p:cNvSpPr>
              <a:spLocks/>
            </p:cNvSpPr>
            <p:nvPr/>
          </p:nvSpPr>
          <p:spPr bwMode="auto">
            <a:xfrm>
              <a:off x="4520320" y="4752136"/>
              <a:ext cx="1823" cy="0"/>
            </a:xfrm>
            <a:custGeom>
              <a:avLst/>
              <a:gdLst>
                <a:gd name="T0" fmla="*/ 0 w 2"/>
                <a:gd name="T1" fmla="*/ 0 w 2"/>
                <a:gd name="T2" fmla="*/ 2 w 2"/>
                <a:gd name="T3" fmla="*/ 0 w 2"/>
                <a:gd name="T4" fmla="*/ 0 60000 65536"/>
                <a:gd name="T5" fmla="*/ 0 60000 65536"/>
                <a:gd name="T6" fmla="*/ 0 60000 65536"/>
                <a:gd name="T7" fmla="*/ 0 60000 65536"/>
                <a:gd name="T8" fmla="*/ 0 w 2"/>
                <a:gd name="T9" fmla="*/ 2 w 2"/>
              </a:gdLst>
              <a:ahLst/>
              <a:cxnLst>
                <a:cxn ang="T4">
                  <a:pos x="T0" y="0"/>
                </a:cxn>
                <a:cxn ang="T5">
                  <a:pos x="T1" y="0"/>
                </a:cxn>
                <a:cxn ang="T6">
                  <a:pos x="T2" y="0"/>
                </a:cxn>
                <a:cxn ang="T7">
                  <a:pos x="T3" y="0"/>
                </a:cxn>
              </a:cxnLst>
              <a:rect l="T8" t="0" r="T9" b="0"/>
              <a:pathLst>
                <a:path w="2">
                  <a:moveTo>
                    <a:pt x="0" y="0"/>
                  </a:moveTo>
                  <a:lnTo>
                    <a:pt x="0"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0" name="Freeform 1133"/>
            <p:cNvSpPr>
              <a:spLocks/>
            </p:cNvSpPr>
            <p:nvPr/>
          </p:nvSpPr>
          <p:spPr bwMode="auto">
            <a:xfrm>
              <a:off x="4480225" y="4752136"/>
              <a:ext cx="40096" cy="18599"/>
            </a:xfrm>
            <a:custGeom>
              <a:avLst/>
              <a:gdLst>
                <a:gd name="T0" fmla="*/ 40 w 44"/>
                <a:gd name="T1" fmla="*/ 1 h 16"/>
                <a:gd name="T2" fmla="*/ 40 w 44"/>
                <a:gd name="T3" fmla="*/ 1 h 16"/>
                <a:gd name="T4" fmla="*/ 33 w 44"/>
                <a:gd name="T5" fmla="*/ 1 h 16"/>
                <a:gd name="T6" fmla="*/ 29 w 44"/>
                <a:gd name="T7" fmla="*/ 2 h 16"/>
                <a:gd name="T8" fmla="*/ 16 w 44"/>
                <a:gd name="T9" fmla="*/ 3 h 16"/>
                <a:gd name="T10" fmla="*/ 16 w 44"/>
                <a:gd name="T11" fmla="*/ 2 h 16"/>
                <a:gd name="T12" fmla="*/ 10 w 44"/>
                <a:gd name="T13" fmla="*/ 1 h 16"/>
                <a:gd name="T14" fmla="*/ 6 w 44"/>
                <a:gd name="T15" fmla="*/ 2 h 16"/>
                <a:gd name="T16" fmla="*/ 4 w 44"/>
                <a:gd name="T17" fmla="*/ 2 h 16"/>
                <a:gd name="T18" fmla="*/ 2 w 44"/>
                <a:gd name="T19" fmla="*/ 1 h 16"/>
                <a:gd name="T20" fmla="*/ 2 w 44"/>
                <a:gd name="T21" fmla="*/ 1 h 16"/>
                <a:gd name="T22" fmla="*/ 0 w 44"/>
                <a:gd name="T23" fmla="*/ 2 h 16"/>
                <a:gd name="T24" fmla="*/ 0 w 44"/>
                <a:gd name="T25" fmla="*/ 3 h 16"/>
                <a:gd name="T26" fmla="*/ 0 w 44"/>
                <a:gd name="T27" fmla="*/ 5 h 16"/>
                <a:gd name="T28" fmla="*/ 2 w 44"/>
                <a:gd name="T29" fmla="*/ 7 h 16"/>
                <a:gd name="T30" fmla="*/ 10 w 44"/>
                <a:gd name="T31" fmla="*/ 8 h 16"/>
                <a:gd name="T32" fmla="*/ 19 w 44"/>
                <a:gd name="T33" fmla="*/ 11 h 16"/>
                <a:gd name="T34" fmla="*/ 25 w 44"/>
                <a:gd name="T35" fmla="*/ 12 h 16"/>
                <a:gd name="T36" fmla="*/ 31 w 44"/>
                <a:gd name="T37" fmla="*/ 16 h 16"/>
                <a:gd name="T38" fmla="*/ 38 w 44"/>
                <a:gd name="T39" fmla="*/ 16 h 16"/>
                <a:gd name="T40" fmla="*/ 40 w 44"/>
                <a:gd name="T41" fmla="*/ 12 h 16"/>
                <a:gd name="T42" fmla="*/ 40 w 44"/>
                <a:gd name="T43" fmla="*/ 10 h 16"/>
                <a:gd name="T44" fmla="*/ 38 w 44"/>
                <a:gd name="T45" fmla="*/ 10 h 16"/>
                <a:gd name="T46" fmla="*/ 38 w 44"/>
                <a:gd name="T47" fmla="*/ 9 h 16"/>
                <a:gd name="T48" fmla="*/ 44 w 44"/>
                <a:gd name="T49" fmla="*/ 2 h 16"/>
                <a:gd name="T50" fmla="*/ 44 w 44"/>
                <a:gd name="T51" fmla="*/ 0 h 16"/>
                <a:gd name="T52" fmla="*/ 44 w 44"/>
                <a:gd name="T53" fmla="*/ 0 h 16"/>
                <a:gd name="T54" fmla="*/ 44 w 44"/>
                <a:gd name="T55" fmla="*/ 0 h 16"/>
                <a:gd name="T56" fmla="*/ 40 w 44"/>
                <a:gd name="T57" fmla="*/ 1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16"/>
                <a:gd name="T89" fmla="*/ 44 w 4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16">
                  <a:moveTo>
                    <a:pt x="40" y="1"/>
                  </a:moveTo>
                  <a:lnTo>
                    <a:pt x="40" y="1"/>
                  </a:lnTo>
                  <a:lnTo>
                    <a:pt x="33" y="1"/>
                  </a:lnTo>
                  <a:lnTo>
                    <a:pt x="29" y="2"/>
                  </a:lnTo>
                  <a:lnTo>
                    <a:pt x="16" y="3"/>
                  </a:lnTo>
                  <a:lnTo>
                    <a:pt x="16" y="2"/>
                  </a:lnTo>
                  <a:lnTo>
                    <a:pt x="10" y="1"/>
                  </a:lnTo>
                  <a:lnTo>
                    <a:pt x="6" y="2"/>
                  </a:lnTo>
                  <a:lnTo>
                    <a:pt x="4" y="2"/>
                  </a:lnTo>
                  <a:lnTo>
                    <a:pt x="2" y="1"/>
                  </a:lnTo>
                  <a:lnTo>
                    <a:pt x="0" y="2"/>
                  </a:lnTo>
                  <a:lnTo>
                    <a:pt x="0" y="3"/>
                  </a:lnTo>
                  <a:lnTo>
                    <a:pt x="0" y="5"/>
                  </a:lnTo>
                  <a:lnTo>
                    <a:pt x="2" y="7"/>
                  </a:lnTo>
                  <a:lnTo>
                    <a:pt x="10" y="8"/>
                  </a:lnTo>
                  <a:lnTo>
                    <a:pt x="19" y="11"/>
                  </a:lnTo>
                  <a:lnTo>
                    <a:pt x="25" y="12"/>
                  </a:lnTo>
                  <a:lnTo>
                    <a:pt x="31" y="16"/>
                  </a:lnTo>
                  <a:lnTo>
                    <a:pt x="38" y="16"/>
                  </a:lnTo>
                  <a:lnTo>
                    <a:pt x="40" y="12"/>
                  </a:lnTo>
                  <a:lnTo>
                    <a:pt x="40" y="10"/>
                  </a:lnTo>
                  <a:lnTo>
                    <a:pt x="38" y="10"/>
                  </a:lnTo>
                  <a:lnTo>
                    <a:pt x="38" y="9"/>
                  </a:lnTo>
                  <a:lnTo>
                    <a:pt x="44" y="2"/>
                  </a:lnTo>
                  <a:lnTo>
                    <a:pt x="44" y="0"/>
                  </a:lnTo>
                  <a:lnTo>
                    <a:pt x="4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1" name="Freeform 1134"/>
            <p:cNvSpPr>
              <a:spLocks/>
            </p:cNvSpPr>
            <p:nvPr/>
          </p:nvSpPr>
          <p:spPr bwMode="auto">
            <a:xfrm>
              <a:off x="4596867" y="4752136"/>
              <a:ext cx="30983" cy="22086"/>
            </a:xfrm>
            <a:custGeom>
              <a:avLst/>
              <a:gdLst>
                <a:gd name="T0" fmla="*/ 15 w 34"/>
                <a:gd name="T1" fmla="*/ 1 h 19"/>
                <a:gd name="T2" fmla="*/ 15 w 34"/>
                <a:gd name="T3" fmla="*/ 1 h 19"/>
                <a:gd name="T4" fmla="*/ 13 w 34"/>
                <a:gd name="T5" fmla="*/ 0 h 19"/>
                <a:gd name="T6" fmla="*/ 9 w 34"/>
                <a:gd name="T7" fmla="*/ 0 h 19"/>
                <a:gd name="T8" fmla="*/ 4 w 34"/>
                <a:gd name="T9" fmla="*/ 2 h 19"/>
                <a:gd name="T10" fmla="*/ 2 w 34"/>
                <a:gd name="T11" fmla="*/ 1 h 19"/>
                <a:gd name="T12" fmla="*/ 0 w 34"/>
                <a:gd name="T13" fmla="*/ 4 h 19"/>
                <a:gd name="T14" fmla="*/ 0 w 34"/>
                <a:gd name="T15" fmla="*/ 5 h 19"/>
                <a:gd name="T16" fmla="*/ 0 w 34"/>
                <a:gd name="T17" fmla="*/ 8 h 19"/>
                <a:gd name="T18" fmla="*/ 4 w 34"/>
                <a:gd name="T19" fmla="*/ 8 h 19"/>
                <a:gd name="T20" fmla="*/ 6 w 34"/>
                <a:gd name="T21" fmla="*/ 10 h 19"/>
                <a:gd name="T22" fmla="*/ 6 w 34"/>
                <a:gd name="T23" fmla="*/ 12 h 19"/>
                <a:gd name="T24" fmla="*/ 6 w 34"/>
                <a:gd name="T25" fmla="*/ 15 h 19"/>
                <a:gd name="T26" fmla="*/ 9 w 34"/>
                <a:gd name="T27" fmla="*/ 16 h 19"/>
                <a:gd name="T28" fmla="*/ 11 w 34"/>
                <a:gd name="T29" fmla="*/ 16 h 19"/>
                <a:gd name="T30" fmla="*/ 11 w 34"/>
                <a:gd name="T31" fmla="*/ 15 h 19"/>
                <a:gd name="T32" fmla="*/ 13 w 34"/>
                <a:gd name="T33" fmla="*/ 13 h 19"/>
                <a:gd name="T34" fmla="*/ 13 w 34"/>
                <a:gd name="T35" fmla="*/ 13 h 19"/>
                <a:gd name="T36" fmla="*/ 15 w 34"/>
                <a:gd name="T37" fmla="*/ 15 h 19"/>
                <a:gd name="T38" fmla="*/ 17 w 34"/>
                <a:gd name="T39" fmla="*/ 19 h 19"/>
                <a:gd name="T40" fmla="*/ 19 w 34"/>
                <a:gd name="T41" fmla="*/ 19 h 19"/>
                <a:gd name="T42" fmla="*/ 19 w 34"/>
                <a:gd name="T43" fmla="*/ 16 h 19"/>
                <a:gd name="T44" fmla="*/ 21 w 34"/>
                <a:gd name="T45" fmla="*/ 16 h 19"/>
                <a:gd name="T46" fmla="*/ 23 w 34"/>
                <a:gd name="T47" fmla="*/ 17 h 19"/>
                <a:gd name="T48" fmla="*/ 27 w 34"/>
                <a:gd name="T49" fmla="*/ 19 h 19"/>
                <a:gd name="T50" fmla="*/ 25 w 34"/>
                <a:gd name="T51" fmla="*/ 11 h 19"/>
                <a:gd name="T52" fmla="*/ 23 w 34"/>
                <a:gd name="T53" fmla="*/ 10 h 19"/>
                <a:gd name="T54" fmla="*/ 23 w 34"/>
                <a:gd name="T55" fmla="*/ 8 h 19"/>
                <a:gd name="T56" fmla="*/ 27 w 34"/>
                <a:gd name="T57" fmla="*/ 10 h 19"/>
                <a:gd name="T58" fmla="*/ 27 w 34"/>
                <a:gd name="T59" fmla="*/ 10 h 19"/>
                <a:gd name="T60" fmla="*/ 30 w 34"/>
                <a:gd name="T61" fmla="*/ 10 h 19"/>
                <a:gd name="T62" fmla="*/ 32 w 34"/>
                <a:gd name="T63" fmla="*/ 9 h 19"/>
                <a:gd name="T64" fmla="*/ 34 w 34"/>
                <a:gd name="T65" fmla="*/ 9 h 19"/>
                <a:gd name="T66" fmla="*/ 34 w 34"/>
                <a:gd name="T67" fmla="*/ 8 h 19"/>
                <a:gd name="T68" fmla="*/ 30 w 34"/>
                <a:gd name="T69" fmla="*/ 7 h 19"/>
                <a:gd name="T70" fmla="*/ 27 w 34"/>
                <a:gd name="T71" fmla="*/ 4 h 19"/>
                <a:gd name="T72" fmla="*/ 27 w 34"/>
                <a:gd name="T73" fmla="*/ 3 h 19"/>
                <a:gd name="T74" fmla="*/ 15 w 34"/>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19"/>
                <a:gd name="T116" fmla="*/ 34 w 34"/>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19">
                  <a:moveTo>
                    <a:pt x="15" y="1"/>
                  </a:moveTo>
                  <a:lnTo>
                    <a:pt x="15" y="1"/>
                  </a:lnTo>
                  <a:lnTo>
                    <a:pt x="13" y="0"/>
                  </a:lnTo>
                  <a:lnTo>
                    <a:pt x="9" y="0"/>
                  </a:lnTo>
                  <a:lnTo>
                    <a:pt x="4" y="2"/>
                  </a:lnTo>
                  <a:lnTo>
                    <a:pt x="2" y="1"/>
                  </a:lnTo>
                  <a:lnTo>
                    <a:pt x="0" y="4"/>
                  </a:lnTo>
                  <a:lnTo>
                    <a:pt x="0" y="5"/>
                  </a:lnTo>
                  <a:lnTo>
                    <a:pt x="0" y="8"/>
                  </a:lnTo>
                  <a:lnTo>
                    <a:pt x="4" y="8"/>
                  </a:lnTo>
                  <a:lnTo>
                    <a:pt x="6" y="10"/>
                  </a:lnTo>
                  <a:lnTo>
                    <a:pt x="6" y="12"/>
                  </a:lnTo>
                  <a:lnTo>
                    <a:pt x="6" y="15"/>
                  </a:lnTo>
                  <a:lnTo>
                    <a:pt x="9" y="16"/>
                  </a:lnTo>
                  <a:lnTo>
                    <a:pt x="11" y="16"/>
                  </a:lnTo>
                  <a:lnTo>
                    <a:pt x="11" y="15"/>
                  </a:lnTo>
                  <a:lnTo>
                    <a:pt x="13" y="13"/>
                  </a:lnTo>
                  <a:lnTo>
                    <a:pt x="15" y="15"/>
                  </a:lnTo>
                  <a:lnTo>
                    <a:pt x="17" y="19"/>
                  </a:lnTo>
                  <a:lnTo>
                    <a:pt x="19" y="19"/>
                  </a:lnTo>
                  <a:lnTo>
                    <a:pt x="19" y="16"/>
                  </a:lnTo>
                  <a:lnTo>
                    <a:pt x="21" y="16"/>
                  </a:lnTo>
                  <a:lnTo>
                    <a:pt x="23" y="17"/>
                  </a:lnTo>
                  <a:lnTo>
                    <a:pt x="27" y="19"/>
                  </a:lnTo>
                  <a:lnTo>
                    <a:pt x="25" y="11"/>
                  </a:lnTo>
                  <a:lnTo>
                    <a:pt x="23" y="10"/>
                  </a:lnTo>
                  <a:lnTo>
                    <a:pt x="23" y="8"/>
                  </a:lnTo>
                  <a:lnTo>
                    <a:pt x="27" y="10"/>
                  </a:lnTo>
                  <a:lnTo>
                    <a:pt x="30" y="10"/>
                  </a:lnTo>
                  <a:lnTo>
                    <a:pt x="32" y="9"/>
                  </a:lnTo>
                  <a:lnTo>
                    <a:pt x="34" y="9"/>
                  </a:lnTo>
                  <a:lnTo>
                    <a:pt x="34" y="8"/>
                  </a:lnTo>
                  <a:lnTo>
                    <a:pt x="30" y="7"/>
                  </a:lnTo>
                  <a:lnTo>
                    <a:pt x="27" y="4"/>
                  </a:lnTo>
                  <a:lnTo>
                    <a:pt x="27" y="3"/>
                  </a:lnTo>
                  <a:lnTo>
                    <a:pt x="1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2" name="Freeform 1135"/>
            <p:cNvSpPr>
              <a:spLocks/>
            </p:cNvSpPr>
            <p:nvPr/>
          </p:nvSpPr>
          <p:spPr bwMode="auto">
            <a:xfrm>
              <a:off x="4554949" y="4474317"/>
              <a:ext cx="10935" cy="16274"/>
            </a:xfrm>
            <a:custGeom>
              <a:avLst/>
              <a:gdLst>
                <a:gd name="T0" fmla="*/ 12 w 12"/>
                <a:gd name="T1" fmla="*/ 1 h 14"/>
                <a:gd name="T2" fmla="*/ 12 w 12"/>
                <a:gd name="T3" fmla="*/ 0 h 14"/>
                <a:gd name="T4" fmla="*/ 10 w 12"/>
                <a:gd name="T5" fmla="*/ 0 h 14"/>
                <a:gd name="T6" fmla="*/ 8 w 12"/>
                <a:gd name="T7" fmla="*/ 0 h 14"/>
                <a:gd name="T8" fmla="*/ 6 w 12"/>
                <a:gd name="T9" fmla="*/ 0 h 14"/>
                <a:gd name="T10" fmla="*/ 0 w 12"/>
                <a:gd name="T11" fmla="*/ 5 h 14"/>
                <a:gd name="T12" fmla="*/ 0 w 12"/>
                <a:gd name="T13" fmla="*/ 10 h 14"/>
                <a:gd name="T14" fmla="*/ 0 w 12"/>
                <a:gd name="T15" fmla="*/ 10 h 14"/>
                <a:gd name="T16" fmla="*/ 0 w 12"/>
                <a:gd name="T17" fmla="*/ 11 h 14"/>
                <a:gd name="T18" fmla="*/ 2 w 12"/>
                <a:gd name="T19" fmla="*/ 11 h 14"/>
                <a:gd name="T20" fmla="*/ 0 w 12"/>
                <a:gd name="T21" fmla="*/ 13 h 14"/>
                <a:gd name="T22" fmla="*/ 0 w 12"/>
                <a:gd name="T23" fmla="*/ 14 h 14"/>
                <a:gd name="T24" fmla="*/ 2 w 12"/>
                <a:gd name="T25" fmla="*/ 14 h 14"/>
                <a:gd name="T26" fmla="*/ 4 w 12"/>
                <a:gd name="T27" fmla="*/ 11 h 14"/>
                <a:gd name="T28" fmla="*/ 8 w 12"/>
                <a:gd name="T29" fmla="*/ 9 h 14"/>
                <a:gd name="T30" fmla="*/ 8 w 12"/>
                <a:gd name="T31" fmla="*/ 8 h 14"/>
                <a:gd name="T32" fmla="*/ 10 w 12"/>
                <a:gd name="T33" fmla="*/ 7 h 14"/>
                <a:gd name="T34" fmla="*/ 10 w 12"/>
                <a:gd name="T35" fmla="*/ 2 h 14"/>
                <a:gd name="T36" fmla="*/ 10 w 12"/>
                <a:gd name="T37" fmla="*/ 2 h 14"/>
                <a:gd name="T38" fmla="*/ 12 w 12"/>
                <a:gd name="T39" fmla="*/ 1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4"/>
                <a:gd name="T62" fmla="*/ 12 w 12"/>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4">
                  <a:moveTo>
                    <a:pt x="12" y="1"/>
                  </a:moveTo>
                  <a:lnTo>
                    <a:pt x="12" y="0"/>
                  </a:lnTo>
                  <a:lnTo>
                    <a:pt x="10" y="0"/>
                  </a:lnTo>
                  <a:lnTo>
                    <a:pt x="8" y="0"/>
                  </a:lnTo>
                  <a:lnTo>
                    <a:pt x="6" y="0"/>
                  </a:lnTo>
                  <a:lnTo>
                    <a:pt x="0" y="5"/>
                  </a:lnTo>
                  <a:lnTo>
                    <a:pt x="0" y="10"/>
                  </a:lnTo>
                  <a:lnTo>
                    <a:pt x="0" y="11"/>
                  </a:lnTo>
                  <a:lnTo>
                    <a:pt x="2" y="11"/>
                  </a:lnTo>
                  <a:lnTo>
                    <a:pt x="0" y="13"/>
                  </a:lnTo>
                  <a:lnTo>
                    <a:pt x="0" y="14"/>
                  </a:lnTo>
                  <a:lnTo>
                    <a:pt x="2" y="14"/>
                  </a:lnTo>
                  <a:lnTo>
                    <a:pt x="4" y="11"/>
                  </a:lnTo>
                  <a:lnTo>
                    <a:pt x="8" y="9"/>
                  </a:lnTo>
                  <a:lnTo>
                    <a:pt x="8" y="8"/>
                  </a:lnTo>
                  <a:lnTo>
                    <a:pt x="10" y="7"/>
                  </a:lnTo>
                  <a:lnTo>
                    <a:pt x="10" y="2"/>
                  </a:lnTo>
                  <a:lnTo>
                    <a:pt x="1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3" name="Freeform 1136"/>
            <p:cNvSpPr>
              <a:spLocks/>
            </p:cNvSpPr>
            <p:nvPr/>
          </p:nvSpPr>
          <p:spPr bwMode="auto">
            <a:xfrm>
              <a:off x="4575908" y="4428983"/>
              <a:ext cx="5468" cy="6975"/>
            </a:xfrm>
            <a:custGeom>
              <a:avLst/>
              <a:gdLst>
                <a:gd name="T0" fmla="*/ 0 w 6"/>
                <a:gd name="T1" fmla="*/ 1 h 6"/>
                <a:gd name="T2" fmla="*/ 0 w 6"/>
                <a:gd name="T3" fmla="*/ 4 h 6"/>
                <a:gd name="T4" fmla="*/ 0 w 6"/>
                <a:gd name="T5" fmla="*/ 5 h 6"/>
                <a:gd name="T6" fmla="*/ 4 w 6"/>
                <a:gd name="T7" fmla="*/ 5 h 6"/>
                <a:gd name="T8" fmla="*/ 4 w 6"/>
                <a:gd name="T9" fmla="*/ 6 h 6"/>
                <a:gd name="T10" fmla="*/ 6 w 6"/>
                <a:gd name="T11" fmla="*/ 5 h 6"/>
                <a:gd name="T12" fmla="*/ 4 w 6"/>
                <a:gd name="T13" fmla="*/ 5 h 6"/>
                <a:gd name="T14" fmla="*/ 4 w 6"/>
                <a:gd name="T15" fmla="*/ 4 h 6"/>
                <a:gd name="T16" fmla="*/ 4 w 6"/>
                <a:gd name="T17" fmla="*/ 4 h 6"/>
                <a:gd name="T18" fmla="*/ 6 w 6"/>
                <a:gd name="T19" fmla="*/ 3 h 6"/>
                <a:gd name="T20" fmla="*/ 6 w 6"/>
                <a:gd name="T21" fmla="*/ 1 h 6"/>
                <a:gd name="T22" fmla="*/ 4 w 6"/>
                <a:gd name="T23" fmla="*/ 0 h 6"/>
                <a:gd name="T24" fmla="*/ 2 w 6"/>
                <a:gd name="T25" fmla="*/ 0 h 6"/>
                <a:gd name="T26" fmla="*/ 2 w 6"/>
                <a:gd name="T27" fmla="*/ 0 h 6"/>
                <a:gd name="T28" fmla="*/ 0 w 6"/>
                <a:gd name="T29" fmla="*/ 0 h 6"/>
                <a:gd name="T30" fmla="*/ 2 w 6"/>
                <a:gd name="T31" fmla="*/ 1 h 6"/>
                <a:gd name="T32" fmla="*/ 2 w 6"/>
                <a:gd name="T33" fmla="*/ 3 h 6"/>
                <a:gd name="T34" fmla="*/ 0 w 6"/>
                <a:gd name="T35" fmla="*/ 1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0" y="1"/>
                  </a:moveTo>
                  <a:lnTo>
                    <a:pt x="0" y="4"/>
                  </a:lnTo>
                  <a:lnTo>
                    <a:pt x="0" y="5"/>
                  </a:lnTo>
                  <a:lnTo>
                    <a:pt x="4" y="5"/>
                  </a:lnTo>
                  <a:lnTo>
                    <a:pt x="4" y="6"/>
                  </a:lnTo>
                  <a:lnTo>
                    <a:pt x="6" y="5"/>
                  </a:lnTo>
                  <a:lnTo>
                    <a:pt x="4" y="5"/>
                  </a:lnTo>
                  <a:lnTo>
                    <a:pt x="4" y="4"/>
                  </a:lnTo>
                  <a:lnTo>
                    <a:pt x="6" y="3"/>
                  </a:lnTo>
                  <a:lnTo>
                    <a:pt x="6" y="1"/>
                  </a:lnTo>
                  <a:lnTo>
                    <a:pt x="4" y="0"/>
                  </a:lnTo>
                  <a:lnTo>
                    <a:pt x="2" y="0"/>
                  </a:lnTo>
                  <a:lnTo>
                    <a:pt x="0" y="0"/>
                  </a:lnTo>
                  <a:lnTo>
                    <a:pt x="2" y="1"/>
                  </a:lnTo>
                  <a:lnTo>
                    <a:pt x="2" y="3"/>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4" name="Freeform 1137"/>
            <p:cNvSpPr>
              <a:spLocks/>
            </p:cNvSpPr>
            <p:nvPr/>
          </p:nvSpPr>
          <p:spPr bwMode="auto">
            <a:xfrm>
              <a:off x="4487515" y="4528951"/>
              <a:ext cx="5468" cy="6975"/>
            </a:xfrm>
            <a:custGeom>
              <a:avLst/>
              <a:gdLst>
                <a:gd name="T0" fmla="*/ 0 w 6"/>
                <a:gd name="T1" fmla="*/ 4 h 6"/>
                <a:gd name="T2" fmla="*/ 2 w 6"/>
                <a:gd name="T3" fmla="*/ 4 h 6"/>
                <a:gd name="T4" fmla="*/ 4 w 6"/>
                <a:gd name="T5" fmla="*/ 6 h 6"/>
                <a:gd name="T6" fmla="*/ 4 w 6"/>
                <a:gd name="T7" fmla="*/ 4 h 6"/>
                <a:gd name="T8" fmla="*/ 6 w 6"/>
                <a:gd name="T9" fmla="*/ 4 h 6"/>
                <a:gd name="T10" fmla="*/ 6 w 6"/>
                <a:gd name="T11" fmla="*/ 4 h 6"/>
                <a:gd name="T12" fmla="*/ 6 w 6"/>
                <a:gd name="T13" fmla="*/ 4 h 6"/>
                <a:gd name="T14" fmla="*/ 6 w 6"/>
                <a:gd name="T15" fmla="*/ 3 h 6"/>
                <a:gd name="T16" fmla="*/ 6 w 6"/>
                <a:gd name="T17" fmla="*/ 2 h 6"/>
                <a:gd name="T18" fmla="*/ 6 w 6"/>
                <a:gd name="T19" fmla="*/ 1 h 6"/>
                <a:gd name="T20" fmla="*/ 6 w 6"/>
                <a:gd name="T21" fmla="*/ 1 h 6"/>
                <a:gd name="T22" fmla="*/ 4 w 6"/>
                <a:gd name="T23" fmla="*/ 1 h 6"/>
                <a:gd name="T24" fmla="*/ 4 w 6"/>
                <a:gd name="T25" fmla="*/ 0 h 6"/>
                <a:gd name="T26" fmla="*/ 2 w 6"/>
                <a:gd name="T27" fmla="*/ 0 h 6"/>
                <a:gd name="T28" fmla="*/ 2 w 6"/>
                <a:gd name="T29" fmla="*/ 0 h 6"/>
                <a:gd name="T30" fmla="*/ 2 w 6"/>
                <a:gd name="T31" fmla="*/ 1 h 6"/>
                <a:gd name="T32" fmla="*/ 4 w 6"/>
                <a:gd name="T33" fmla="*/ 1 h 6"/>
                <a:gd name="T34" fmla="*/ 4 w 6"/>
                <a:gd name="T35" fmla="*/ 2 h 6"/>
                <a:gd name="T36" fmla="*/ 0 w 6"/>
                <a:gd name="T37" fmla="*/ 1 h 6"/>
                <a:gd name="T38" fmla="*/ 0 w 6"/>
                <a:gd name="T39" fmla="*/ 1 h 6"/>
                <a:gd name="T40" fmla="*/ 0 w 6"/>
                <a:gd name="T41" fmla="*/ 2 h 6"/>
                <a:gd name="T42" fmla="*/ 0 w 6"/>
                <a:gd name="T43" fmla="*/ 3 h 6"/>
                <a:gd name="T44" fmla="*/ 0 w 6"/>
                <a:gd name="T45" fmla="*/ 4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6"/>
                <a:gd name="T71" fmla="*/ 6 w 6"/>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6">
                  <a:moveTo>
                    <a:pt x="0" y="4"/>
                  </a:moveTo>
                  <a:lnTo>
                    <a:pt x="2" y="4"/>
                  </a:lnTo>
                  <a:lnTo>
                    <a:pt x="4" y="6"/>
                  </a:lnTo>
                  <a:lnTo>
                    <a:pt x="4" y="4"/>
                  </a:lnTo>
                  <a:lnTo>
                    <a:pt x="6" y="4"/>
                  </a:lnTo>
                  <a:lnTo>
                    <a:pt x="6" y="3"/>
                  </a:lnTo>
                  <a:lnTo>
                    <a:pt x="6" y="2"/>
                  </a:lnTo>
                  <a:lnTo>
                    <a:pt x="6" y="1"/>
                  </a:lnTo>
                  <a:lnTo>
                    <a:pt x="4" y="1"/>
                  </a:lnTo>
                  <a:lnTo>
                    <a:pt x="4" y="0"/>
                  </a:lnTo>
                  <a:lnTo>
                    <a:pt x="2" y="0"/>
                  </a:lnTo>
                  <a:lnTo>
                    <a:pt x="2" y="1"/>
                  </a:lnTo>
                  <a:lnTo>
                    <a:pt x="4" y="1"/>
                  </a:lnTo>
                  <a:lnTo>
                    <a:pt x="4" y="2"/>
                  </a:lnTo>
                  <a:lnTo>
                    <a:pt x="0" y="1"/>
                  </a:lnTo>
                  <a:lnTo>
                    <a:pt x="0"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5" name="Freeform 1138"/>
            <p:cNvSpPr>
              <a:spLocks/>
            </p:cNvSpPr>
            <p:nvPr/>
          </p:nvSpPr>
          <p:spPr bwMode="auto">
            <a:xfrm>
              <a:off x="4216869" y="4391785"/>
              <a:ext cx="5468" cy="5812"/>
            </a:xfrm>
            <a:custGeom>
              <a:avLst/>
              <a:gdLst>
                <a:gd name="T0" fmla="*/ 2 w 6"/>
                <a:gd name="T1" fmla="*/ 3 h 5"/>
                <a:gd name="T2" fmla="*/ 4 w 6"/>
                <a:gd name="T3" fmla="*/ 5 h 5"/>
                <a:gd name="T4" fmla="*/ 4 w 6"/>
                <a:gd name="T5" fmla="*/ 5 h 5"/>
                <a:gd name="T6" fmla="*/ 6 w 6"/>
                <a:gd name="T7" fmla="*/ 5 h 5"/>
                <a:gd name="T8" fmla="*/ 6 w 6"/>
                <a:gd name="T9" fmla="*/ 4 h 5"/>
                <a:gd name="T10" fmla="*/ 4 w 6"/>
                <a:gd name="T11" fmla="*/ 1 h 5"/>
                <a:gd name="T12" fmla="*/ 2 w 6"/>
                <a:gd name="T13" fmla="*/ 1 h 5"/>
                <a:gd name="T14" fmla="*/ 0 w 6"/>
                <a:gd name="T15" fmla="*/ 0 h 5"/>
                <a:gd name="T16" fmla="*/ 0 w 6"/>
                <a:gd name="T17" fmla="*/ 0 h 5"/>
                <a:gd name="T18" fmla="*/ 0 w 6"/>
                <a:gd name="T19" fmla="*/ 1 h 5"/>
                <a:gd name="T20" fmla="*/ 2 w 6"/>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2" y="3"/>
                  </a:moveTo>
                  <a:lnTo>
                    <a:pt x="4" y="5"/>
                  </a:lnTo>
                  <a:lnTo>
                    <a:pt x="6" y="5"/>
                  </a:lnTo>
                  <a:lnTo>
                    <a:pt x="6" y="4"/>
                  </a:lnTo>
                  <a:lnTo>
                    <a:pt x="4" y="1"/>
                  </a:lnTo>
                  <a:lnTo>
                    <a:pt x="2" y="1"/>
                  </a:lnTo>
                  <a:lnTo>
                    <a:pt x="0" y="0"/>
                  </a:lnTo>
                  <a:lnTo>
                    <a:pt x="0" y="1"/>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6" name="Freeform 1139"/>
            <p:cNvSpPr>
              <a:spLocks/>
            </p:cNvSpPr>
            <p:nvPr/>
          </p:nvSpPr>
          <p:spPr bwMode="auto">
            <a:xfrm>
              <a:off x="4529433" y="4483617"/>
              <a:ext cx="10024" cy="18599"/>
            </a:xfrm>
            <a:custGeom>
              <a:avLst/>
              <a:gdLst>
                <a:gd name="T0" fmla="*/ 11 w 11"/>
                <a:gd name="T1" fmla="*/ 1 h 16"/>
                <a:gd name="T2" fmla="*/ 11 w 11"/>
                <a:gd name="T3" fmla="*/ 0 h 16"/>
                <a:gd name="T4" fmla="*/ 9 w 11"/>
                <a:gd name="T5" fmla="*/ 1 h 16"/>
                <a:gd name="T6" fmla="*/ 0 w 11"/>
                <a:gd name="T7" fmla="*/ 16 h 16"/>
                <a:gd name="T8" fmla="*/ 2 w 11"/>
                <a:gd name="T9" fmla="*/ 15 h 16"/>
                <a:gd name="T10" fmla="*/ 11 w 11"/>
                <a:gd name="T11" fmla="*/ 1 h 16"/>
                <a:gd name="T12" fmla="*/ 11 w 11"/>
                <a:gd name="T13" fmla="*/ 1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11" y="1"/>
                  </a:moveTo>
                  <a:lnTo>
                    <a:pt x="11" y="0"/>
                  </a:lnTo>
                  <a:lnTo>
                    <a:pt x="9" y="1"/>
                  </a:lnTo>
                  <a:lnTo>
                    <a:pt x="0" y="16"/>
                  </a:lnTo>
                  <a:lnTo>
                    <a:pt x="2" y="15"/>
                  </a:lnTo>
                  <a:lnTo>
                    <a:pt x="11"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7" name="Freeform 1140"/>
            <p:cNvSpPr>
              <a:spLocks/>
            </p:cNvSpPr>
            <p:nvPr/>
          </p:nvSpPr>
          <p:spPr bwMode="auto">
            <a:xfrm>
              <a:off x="4602334" y="4432470"/>
              <a:ext cx="2734" cy="2325"/>
            </a:xfrm>
            <a:custGeom>
              <a:avLst/>
              <a:gdLst>
                <a:gd name="T0" fmla="*/ 3 w 3"/>
                <a:gd name="T1" fmla="*/ 1 h 2"/>
                <a:gd name="T2" fmla="*/ 3 w 3"/>
                <a:gd name="T3" fmla="*/ 0 h 2"/>
                <a:gd name="T4" fmla="*/ 0 w 3"/>
                <a:gd name="T5" fmla="*/ 0 h 2"/>
                <a:gd name="T6" fmla="*/ 0 w 3"/>
                <a:gd name="T7" fmla="*/ 1 h 2"/>
                <a:gd name="T8" fmla="*/ 0 w 3"/>
                <a:gd name="T9" fmla="*/ 2 h 2"/>
                <a:gd name="T10" fmla="*/ 3 w 3"/>
                <a:gd name="T11" fmla="*/ 2 h 2"/>
                <a:gd name="T12" fmla="*/ 3 w 3"/>
                <a:gd name="T13" fmla="*/ 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1"/>
                  </a:moveTo>
                  <a:lnTo>
                    <a:pt x="3" y="0"/>
                  </a:lnTo>
                  <a:lnTo>
                    <a:pt x="0" y="0"/>
                  </a:lnTo>
                  <a:lnTo>
                    <a:pt x="0" y="1"/>
                  </a:lnTo>
                  <a:lnTo>
                    <a:pt x="0" y="2"/>
                  </a:lnTo>
                  <a:lnTo>
                    <a:pt x="3" y="2"/>
                  </a:lnTo>
                  <a:lnTo>
                    <a:pt x="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8" name="Freeform 1141"/>
            <p:cNvSpPr>
              <a:spLocks/>
            </p:cNvSpPr>
            <p:nvPr/>
          </p:nvSpPr>
          <p:spPr bwMode="auto">
            <a:xfrm>
              <a:off x="4381808" y="4437120"/>
              <a:ext cx="1823" cy="3487"/>
            </a:xfrm>
            <a:custGeom>
              <a:avLst/>
              <a:gdLst>
                <a:gd name="T0" fmla="*/ 2 w 2"/>
                <a:gd name="T1" fmla="*/ 0 h 3"/>
                <a:gd name="T2" fmla="*/ 0 w 2"/>
                <a:gd name="T3" fmla="*/ 0 h 3"/>
                <a:gd name="T4" fmla="*/ 0 w 2"/>
                <a:gd name="T5" fmla="*/ 2 h 3"/>
                <a:gd name="T6" fmla="*/ 2 w 2"/>
                <a:gd name="T7" fmla="*/ 3 h 3"/>
                <a:gd name="T8" fmla="*/ 2 w 2"/>
                <a:gd name="T9" fmla="*/ 1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2"/>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9" name="Freeform 1142"/>
            <p:cNvSpPr>
              <a:spLocks/>
            </p:cNvSpPr>
            <p:nvPr/>
          </p:nvSpPr>
          <p:spPr bwMode="auto">
            <a:xfrm>
              <a:off x="4605068" y="4461531"/>
              <a:ext cx="19137" cy="11624"/>
            </a:xfrm>
            <a:custGeom>
              <a:avLst/>
              <a:gdLst>
                <a:gd name="T0" fmla="*/ 0 w 21"/>
                <a:gd name="T1" fmla="*/ 2 h 10"/>
                <a:gd name="T2" fmla="*/ 0 w 21"/>
                <a:gd name="T3" fmla="*/ 5 h 10"/>
                <a:gd name="T4" fmla="*/ 2 w 21"/>
                <a:gd name="T5" fmla="*/ 6 h 10"/>
                <a:gd name="T6" fmla="*/ 4 w 21"/>
                <a:gd name="T7" fmla="*/ 6 h 10"/>
                <a:gd name="T8" fmla="*/ 4 w 21"/>
                <a:gd name="T9" fmla="*/ 8 h 10"/>
                <a:gd name="T10" fmla="*/ 2 w 21"/>
                <a:gd name="T11" fmla="*/ 9 h 10"/>
                <a:gd name="T12" fmla="*/ 2 w 21"/>
                <a:gd name="T13" fmla="*/ 10 h 10"/>
                <a:gd name="T14" fmla="*/ 6 w 21"/>
                <a:gd name="T15" fmla="*/ 6 h 10"/>
                <a:gd name="T16" fmla="*/ 8 w 21"/>
                <a:gd name="T17" fmla="*/ 5 h 10"/>
                <a:gd name="T18" fmla="*/ 10 w 21"/>
                <a:gd name="T19" fmla="*/ 5 h 10"/>
                <a:gd name="T20" fmla="*/ 12 w 21"/>
                <a:gd name="T21" fmla="*/ 5 h 10"/>
                <a:gd name="T22" fmla="*/ 12 w 21"/>
                <a:gd name="T23" fmla="*/ 5 h 10"/>
                <a:gd name="T24" fmla="*/ 14 w 21"/>
                <a:gd name="T25" fmla="*/ 4 h 10"/>
                <a:gd name="T26" fmla="*/ 16 w 21"/>
                <a:gd name="T27" fmla="*/ 3 h 10"/>
                <a:gd name="T28" fmla="*/ 18 w 21"/>
                <a:gd name="T29" fmla="*/ 3 h 10"/>
                <a:gd name="T30" fmla="*/ 21 w 21"/>
                <a:gd name="T31" fmla="*/ 2 h 10"/>
                <a:gd name="T32" fmla="*/ 21 w 21"/>
                <a:gd name="T33" fmla="*/ 2 h 10"/>
                <a:gd name="T34" fmla="*/ 18 w 21"/>
                <a:gd name="T35" fmla="*/ 1 h 10"/>
                <a:gd name="T36" fmla="*/ 16 w 21"/>
                <a:gd name="T37" fmla="*/ 1 h 10"/>
                <a:gd name="T38" fmla="*/ 16 w 21"/>
                <a:gd name="T39" fmla="*/ 0 h 10"/>
                <a:gd name="T40" fmla="*/ 8 w 21"/>
                <a:gd name="T41" fmla="*/ 0 h 10"/>
                <a:gd name="T42" fmla="*/ 6 w 21"/>
                <a:gd name="T43" fmla="*/ 2 h 10"/>
                <a:gd name="T44" fmla="*/ 4 w 21"/>
                <a:gd name="T45" fmla="*/ 2 h 10"/>
                <a:gd name="T46" fmla="*/ 4 w 21"/>
                <a:gd name="T47" fmla="*/ 2 h 10"/>
                <a:gd name="T48" fmla="*/ 0 w 21"/>
                <a:gd name="T49" fmla="*/ 2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0"/>
                <a:gd name="T77" fmla="*/ 21 w 21"/>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0">
                  <a:moveTo>
                    <a:pt x="0" y="2"/>
                  </a:moveTo>
                  <a:lnTo>
                    <a:pt x="0" y="5"/>
                  </a:lnTo>
                  <a:lnTo>
                    <a:pt x="2" y="6"/>
                  </a:lnTo>
                  <a:lnTo>
                    <a:pt x="4" y="6"/>
                  </a:lnTo>
                  <a:lnTo>
                    <a:pt x="4" y="8"/>
                  </a:lnTo>
                  <a:lnTo>
                    <a:pt x="2" y="9"/>
                  </a:lnTo>
                  <a:lnTo>
                    <a:pt x="2" y="10"/>
                  </a:lnTo>
                  <a:lnTo>
                    <a:pt x="6" y="6"/>
                  </a:lnTo>
                  <a:lnTo>
                    <a:pt x="8" y="5"/>
                  </a:lnTo>
                  <a:lnTo>
                    <a:pt x="10" y="5"/>
                  </a:lnTo>
                  <a:lnTo>
                    <a:pt x="12" y="5"/>
                  </a:lnTo>
                  <a:lnTo>
                    <a:pt x="14" y="4"/>
                  </a:lnTo>
                  <a:lnTo>
                    <a:pt x="16" y="3"/>
                  </a:lnTo>
                  <a:lnTo>
                    <a:pt x="18" y="3"/>
                  </a:lnTo>
                  <a:lnTo>
                    <a:pt x="21" y="2"/>
                  </a:lnTo>
                  <a:lnTo>
                    <a:pt x="18" y="1"/>
                  </a:lnTo>
                  <a:lnTo>
                    <a:pt x="16" y="1"/>
                  </a:lnTo>
                  <a:lnTo>
                    <a:pt x="16" y="0"/>
                  </a:lnTo>
                  <a:lnTo>
                    <a:pt x="8" y="0"/>
                  </a:lnTo>
                  <a:lnTo>
                    <a:pt x="6" y="2"/>
                  </a:lnTo>
                  <a:lnTo>
                    <a:pt x="4"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0" name="Freeform 1143"/>
            <p:cNvSpPr>
              <a:spLocks/>
            </p:cNvSpPr>
            <p:nvPr/>
          </p:nvSpPr>
          <p:spPr bwMode="auto">
            <a:xfrm>
              <a:off x="4610536" y="4430145"/>
              <a:ext cx="7290" cy="5812"/>
            </a:xfrm>
            <a:custGeom>
              <a:avLst/>
              <a:gdLst>
                <a:gd name="T0" fmla="*/ 4 w 8"/>
                <a:gd name="T1" fmla="*/ 5 h 5"/>
                <a:gd name="T2" fmla="*/ 6 w 8"/>
                <a:gd name="T3" fmla="*/ 4 h 5"/>
                <a:gd name="T4" fmla="*/ 8 w 8"/>
                <a:gd name="T5" fmla="*/ 0 h 5"/>
                <a:gd name="T6" fmla="*/ 6 w 8"/>
                <a:gd name="T7" fmla="*/ 2 h 5"/>
                <a:gd name="T8" fmla="*/ 2 w 8"/>
                <a:gd name="T9" fmla="*/ 3 h 5"/>
                <a:gd name="T10" fmla="*/ 2 w 8"/>
                <a:gd name="T11" fmla="*/ 4 h 5"/>
                <a:gd name="T12" fmla="*/ 2 w 8"/>
                <a:gd name="T13" fmla="*/ 4 h 5"/>
                <a:gd name="T14" fmla="*/ 0 w 8"/>
                <a:gd name="T15" fmla="*/ 5 h 5"/>
                <a:gd name="T16" fmla="*/ 4 w 8"/>
                <a:gd name="T17" fmla="*/ 4 h 5"/>
                <a:gd name="T18" fmla="*/ 4 w 8"/>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4" y="5"/>
                  </a:moveTo>
                  <a:lnTo>
                    <a:pt x="6" y="4"/>
                  </a:lnTo>
                  <a:lnTo>
                    <a:pt x="8" y="0"/>
                  </a:lnTo>
                  <a:lnTo>
                    <a:pt x="6" y="2"/>
                  </a:lnTo>
                  <a:lnTo>
                    <a:pt x="2" y="3"/>
                  </a:lnTo>
                  <a:lnTo>
                    <a:pt x="2" y="4"/>
                  </a:lnTo>
                  <a:lnTo>
                    <a:pt x="0" y="5"/>
                  </a:lnTo>
                  <a:lnTo>
                    <a:pt x="4"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1" name="Freeform 1144"/>
            <p:cNvSpPr>
              <a:spLocks/>
            </p:cNvSpPr>
            <p:nvPr/>
          </p:nvSpPr>
          <p:spPr bwMode="auto">
            <a:xfrm>
              <a:off x="4608713" y="4453394"/>
              <a:ext cx="10935" cy="5812"/>
            </a:xfrm>
            <a:custGeom>
              <a:avLst/>
              <a:gdLst>
                <a:gd name="T0" fmla="*/ 0 w 12"/>
                <a:gd name="T1" fmla="*/ 2 h 5"/>
                <a:gd name="T2" fmla="*/ 0 w 12"/>
                <a:gd name="T3" fmla="*/ 3 h 5"/>
                <a:gd name="T4" fmla="*/ 2 w 12"/>
                <a:gd name="T5" fmla="*/ 3 h 5"/>
                <a:gd name="T6" fmla="*/ 4 w 12"/>
                <a:gd name="T7" fmla="*/ 5 h 5"/>
                <a:gd name="T8" fmla="*/ 6 w 12"/>
                <a:gd name="T9" fmla="*/ 5 h 5"/>
                <a:gd name="T10" fmla="*/ 8 w 12"/>
                <a:gd name="T11" fmla="*/ 4 h 5"/>
                <a:gd name="T12" fmla="*/ 12 w 12"/>
                <a:gd name="T13" fmla="*/ 3 h 5"/>
                <a:gd name="T14" fmla="*/ 12 w 12"/>
                <a:gd name="T15" fmla="*/ 2 h 5"/>
                <a:gd name="T16" fmla="*/ 10 w 12"/>
                <a:gd name="T17" fmla="*/ 1 h 5"/>
                <a:gd name="T18" fmla="*/ 8 w 12"/>
                <a:gd name="T19" fmla="*/ 1 h 5"/>
                <a:gd name="T20" fmla="*/ 8 w 12"/>
                <a:gd name="T21" fmla="*/ 0 h 5"/>
                <a:gd name="T22" fmla="*/ 6 w 12"/>
                <a:gd name="T23" fmla="*/ 0 h 5"/>
                <a:gd name="T24" fmla="*/ 4 w 12"/>
                <a:gd name="T25" fmla="*/ 1 h 5"/>
                <a:gd name="T26" fmla="*/ 4 w 12"/>
                <a:gd name="T27" fmla="*/ 2 h 5"/>
                <a:gd name="T28" fmla="*/ 0 w 12"/>
                <a:gd name="T29" fmla="*/ 2 h 5"/>
                <a:gd name="T30" fmla="*/ 0 w 12"/>
                <a:gd name="T31" fmla="*/ 2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0" y="2"/>
                  </a:moveTo>
                  <a:lnTo>
                    <a:pt x="0" y="3"/>
                  </a:lnTo>
                  <a:lnTo>
                    <a:pt x="2" y="3"/>
                  </a:lnTo>
                  <a:lnTo>
                    <a:pt x="4" y="5"/>
                  </a:lnTo>
                  <a:lnTo>
                    <a:pt x="6" y="5"/>
                  </a:lnTo>
                  <a:lnTo>
                    <a:pt x="8" y="4"/>
                  </a:lnTo>
                  <a:lnTo>
                    <a:pt x="12" y="3"/>
                  </a:lnTo>
                  <a:lnTo>
                    <a:pt x="12" y="2"/>
                  </a:lnTo>
                  <a:lnTo>
                    <a:pt x="10" y="1"/>
                  </a:lnTo>
                  <a:lnTo>
                    <a:pt x="8" y="1"/>
                  </a:lnTo>
                  <a:lnTo>
                    <a:pt x="8" y="0"/>
                  </a:lnTo>
                  <a:lnTo>
                    <a:pt x="6" y="0"/>
                  </a:lnTo>
                  <a:lnTo>
                    <a:pt x="4" y="1"/>
                  </a:lnTo>
                  <a:lnTo>
                    <a:pt x="4"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2" name="Freeform 1145"/>
            <p:cNvSpPr>
              <a:spLocks/>
            </p:cNvSpPr>
            <p:nvPr/>
          </p:nvSpPr>
          <p:spPr bwMode="auto">
            <a:xfrm>
              <a:off x="4443774" y="4512677"/>
              <a:ext cx="14580" cy="9299"/>
            </a:xfrm>
            <a:custGeom>
              <a:avLst/>
              <a:gdLst>
                <a:gd name="T0" fmla="*/ 14 w 16"/>
                <a:gd name="T1" fmla="*/ 5 h 8"/>
                <a:gd name="T2" fmla="*/ 14 w 16"/>
                <a:gd name="T3" fmla="*/ 4 h 8"/>
                <a:gd name="T4" fmla="*/ 14 w 16"/>
                <a:gd name="T5" fmla="*/ 2 h 8"/>
                <a:gd name="T6" fmla="*/ 12 w 16"/>
                <a:gd name="T7" fmla="*/ 0 h 8"/>
                <a:gd name="T8" fmla="*/ 10 w 16"/>
                <a:gd name="T9" fmla="*/ 0 h 8"/>
                <a:gd name="T10" fmla="*/ 10 w 16"/>
                <a:gd name="T11" fmla="*/ 1 h 8"/>
                <a:gd name="T12" fmla="*/ 10 w 16"/>
                <a:gd name="T13" fmla="*/ 1 h 8"/>
                <a:gd name="T14" fmla="*/ 8 w 16"/>
                <a:gd name="T15" fmla="*/ 1 h 8"/>
                <a:gd name="T16" fmla="*/ 4 w 16"/>
                <a:gd name="T17" fmla="*/ 1 h 8"/>
                <a:gd name="T18" fmla="*/ 4 w 16"/>
                <a:gd name="T19" fmla="*/ 1 h 8"/>
                <a:gd name="T20" fmla="*/ 2 w 16"/>
                <a:gd name="T21" fmla="*/ 2 h 8"/>
                <a:gd name="T22" fmla="*/ 0 w 16"/>
                <a:gd name="T23" fmla="*/ 1 h 8"/>
                <a:gd name="T24" fmla="*/ 0 w 16"/>
                <a:gd name="T25" fmla="*/ 1 h 8"/>
                <a:gd name="T26" fmla="*/ 0 w 16"/>
                <a:gd name="T27" fmla="*/ 2 h 8"/>
                <a:gd name="T28" fmla="*/ 0 w 16"/>
                <a:gd name="T29" fmla="*/ 2 h 8"/>
                <a:gd name="T30" fmla="*/ 0 w 16"/>
                <a:gd name="T31" fmla="*/ 4 h 8"/>
                <a:gd name="T32" fmla="*/ 0 w 16"/>
                <a:gd name="T33" fmla="*/ 4 h 8"/>
                <a:gd name="T34" fmla="*/ 0 w 16"/>
                <a:gd name="T35" fmla="*/ 4 h 8"/>
                <a:gd name="T36" fmla="*/ 0 w 16"/>
                <a:gd name="T37" fmla="*/ 5 h 8"/>
                <a:gd name="T38" fmla="*/ 2 w 16"/>
                <a:gd name="T39" fmla="*/ 5 h 8"/>
                <a:gd name="T40" fmla="*/ 2 w 16"/>
                <a:gd name="T41" fmla="*/ 6 h 8"/>
                <a:gd name="T42" fmla="*/ 4 w 16"/>
                <a:gd name="T43" fmla="*/ 7 h 8"/>
                <a:gd name="T44" fmla="*/ 6 w 16"/>
                <a:gd name="T45" fmla="*/ 7 h 8"/>
                <a:gd name="T46" fmla="*/ 4 w 16"/>
                <a:gd name="T47" fmla="*/ 7 h 8"/>
                <a:gd name="T48" fmla="*/ 4 w 16"/>
                <a:gd name="T49" fmla="*/ 8 h 8"/>
                <a:gd name="T50" fmla="*/ 6 w 16"/>
                <a:gd name="T51" fmla="*/ 8 h 8"/>
                <a:gd name="T52" fmla="*/ 10 w 16"/>
                <a:gd name="T53" fmla="*/ 8 h 8"/>
                <a:gd name="T54" fmla="*/ 10 w 16"/>
                <a:gd name="T55" fmla="*/ 8 h 8"/>
                <a:gd name="T56" fmla="*/ 12 w 16"/>
                <a:gd name="T57" fmla="*/ 8 h 8"/>
                <a:gd name="T58" fmla="*/ 14 w 16"/>
                <a:gd name="T59" fmla="*/ 8 h 8"/>
                <a:gd name="T60" fmla="*/ 14 w 16"/>
                <a:gd name="T61" fmla="*/ 5 h 8"/>
                <a:gd name="T62" fmla="*/ 16 w 16"/>
                <a:gd name="T63" fmla="*/ 5 h 8"/>
                <a:gd name="T64" fmla="*/ 16 w 16"/>
                <a:gd name="T65" fmla="*/ 5 h 8"/>
                <a:gd name="T66" fmla="*/ 14 w 16"/>
                <a:gd name="T67" fmla="*/ 5 h 8"/>
                <a:gd name="T68" fmla="*/ 14 w 16"/>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8"/>
                <a:gd name="T107" fmla="*/ 16 w 16"/>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8">
                  <a:moveTo>
                    <a:pt x="14" y="5"/>
                  </a:moveTo>
                  <a:lnTo>
                    <a:pt x="14" y="4"/>
                  </a:lnTo>
                  <a:lnTo>
                    <a:pt x="14" y="2"/>
                  </a:lnTo>
                  <a:lnTo>
                    <a:pt x="12" y="0"/>
                  </a:lnTo>
                  <a:lnTo>
                    <a:pt x="10" y="0"/>
                  </a:lnTo>
                  <a:lnTo>
                    <a:pt x="10" y="1"/>
                  </a:lnTo>
                  <a:lnTo>
                    <a:pt x="8" y="1"/>
                  </a:lnTo>
                  <a:lnTo>
                    <a:pt x="4" y="1"/>
                  </a:lnTo>
                  <a:lnTo>
                    <a:pt x="2" y="2"/>
                  </a:lnTo>
                  <a:lnTo>
                    <a:pt x="0" y="1"/>
                  </a:lnTo>
                  <a:lnTo>
                    <a:pt x="0" y="2"/>
                  </a:lnTo>
                  <a:lnTo>
                    <a:pt x="0" y="4"/>
                  </a:lnTo>
                  <a:lnTo>
                    <a:pt x="0" y="5"/>
                  </a:lnTo>
                  <a:lnTo>
                    <a:pt x="2" y="5"/>
                  </a:lnTo>
                  <a:lnTo>
                    <a:pt x="2" y="6"/>
                  </a:lnTo>
                  <a:lnTo>
                    <a:pt x="4" y="7"/>
                  </a:lnTo>
                  <a:lnTo>
                    <a:pt x="6" y="7"/>
                  </a:lnTo>
                  <a:lnTo>
                    <a:pt x="4" y="7"/>
                  </a:lnTo>
                  <a:lnTo>
                    <a:pt x="4" y="8"/>
                  </a:lnTo>
                  <a:lnTo>
                    <a:pt x="6" y="8"/>
                  </a:lnTo>
                  <a:lnTo>
                    <a:pt x="10" y="8"/>
                  </a:lnTo>
                  <a:lnTo>
                    <a:pt x="12" y="8"/>
                  </a:lnTo>
                  <a:lnTo>
                    <a:pt x="14" y="8"/>
                  </a:lnTo>
                  <a:lnTo>
                    <a:pt x="14" y="5"/>
                  </a:lnTo>
                  <a:lnTo>
                    <a:pt x="16" y="5"/>
                  </a:lnTo>
                  <a:lnTo>
                    <a:pt x="1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3" name="Freeform 1146"/>
            <p:cNvSpPr>
              <a:spLocks/>
            </p:cNvSpPr>
            <p:nvPr/>
          </p:nvSpPr>
          <p:spPr bwMode="auto">
            <a:xfrm>
              <a:off x="4504829" y="4666117"/>
              <a:ext cx="3645" cy="3487"/>
            </a:xfrm>
            <a:custGeom>
              <a:avLst/>
              <a:gdLst>
                <a:gd name="T0" fmla="*/ 4 w 4"/>
                <a:gd name="T1" fmla="*/ 2 h 3"/>
                <a:gd name="T2" fmla="*/ 4 w 4"/>
                <a:gd name="T3" fmla="*/ 3 h 3"/>
                <a:gd name="T4" fmla="*/ 4 w 4"/>
                <a:gd name="T5" fmla="*/ 2 h 3"/>
                <a:gd name="T6" fmla="*/ 2 w 4"/>
                <a:gd name="T7" fmla="*/ 1 h 3"/>
                <a:gd name="T8" fmla="*/ 2 w 4"/>
                <a:gd name="T9" fmla="*/ 0 h 3"/>
                <a:gd name="T10" fmla="*/ 2 w 4"/>
                <a:gd name="T11" fmla="*/ 0 h 3"/>
                <a:gd name="T12" fmla="*/ 0 w 4"/>
                <a:gd name="T13" fmla="*/ 2 h 3"/>
                <a:gd name="T14" fmla="*/ 2 w 4"/>
                <a:gd name="T15" fmla="*/ 2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2"/>
                  </a:moveTo>
                  <a:lnTo>
                    <a:pt x="4" y="3"/>
                  </a:lnTo>
                  <a:lnTo>
                    <a:pt x="4" y="2"/>
                  </a:lnTo>
                  <a:lnTo>
                    <a:pt x="2" y="1"/>
                  </a:lnTo>
                  <a:lnTo>
                    <a:pt x="2" y="0"/>
                  </a:lnTo>
                  <a:lnTo>
                    <a:pt x="0" y="2"/>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4" name="Freeform 1147"/>
            <p:cNvSpPr>
              <a:spLocks/>
            </p:cNvSpPr>
            <p:nvPr/>
          </p:nvSpPr>
          <p:spPr bwMode="auto">
            <a:xfrm>
              <a:off x="4379985" y="4448744"/>
              <a:ext cx="1823" cy="3487"/>
            </a:xfrm>
            <a:custGeom>
              <a:avLst/>
              <a:gdLst>
                <a:gd name="T0" fmla="*/ 2 w 2"/>
                <a:gd name="T1" fmla="*/ 0 h 3"/>
                <a:gd name="T2" fmla="*/ 2 w 2"/>
                <a:gd name="T3" fmla="*/ 0 h 3"/>
                <a:gd name="T4" fmla="*/ 2 w 2"/>
                <a:gd name="T5" fmla="*/ 0 h 3"/>
                <a:gd name="T6" fmla="*/ 0 w 2"/>
                <a:gd name="T7" fmla="*/ 3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0" y="3"/>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5" name="Freeform 1148"/>
            <p:cNvSpPr>
              <a:spLocks/>
            </p:cNvSpPr>
            <p:nvPr/>
          </p:nvSpPr>
          <p:spPr bwMode="auto">
            <a:xfrm>
              <a:off x="4503006" y="4667280"/>
              <a:ext cx="3645" cy="5812"/>
            </a:xfrm>
            <a:custGeom>
              <a:avLst/>
              <a:gdLst>
                <a:gd name="T0" fmla="*/ 0 w 4"/>
                <a:gd name="T1" fmla="*/ 2 h 5"/>
                <a:gd name="T2" fmla="*/ 0 w 4"/>
                <a:gd name="T3" fmla="*/ 3 h 5"/>
                <a:gd name="T4" fmla="*/ 4 w 4"/>
                <a:gd name="T5" fmla="*/ 5 h 5"/>
                <a:gd name="T6" fmla="*/ 2 w 4"/>
                <a:gd name="T7" fmla="*/ 0 h 5"/>
                <a:gd name="T8" fmla="*/ 2 w 4"/>
                <a:gd name="T9" fmla="*/ 0 h 5"/>
                <a:gd name="T10" fmla="*/ 0 w 4"/>
                <a:gd name="T11" fmla="*/ 0 h 5"/>
                <a:gd name="T12" fmla="*/ 0 w 4"/>
                <a:gd name="T13" fmla="*/ 0 h 5"/>
                <a:gd name="T14" fmla="*/ 2 w 4"/>
                <a:gd name="T15" fmla="*/ 1 h 5"/>
                <a:gd name="T16" fmla="*/ 2 w 4"/>
                <a:gd name="T17" fmla="*/ 2 h 5"/>
                <a:gd name="T18" fmla="*/ 0 w 4"/>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2"/>
                  </a:moveTo>
                  <a:lnTo>
                    <a:pt x="0" y="3"/>
                  </a:lnTo>
                  <a:lnTo>
                    <a:pt x="4" y="5"/>
                  </a:lnTo>
                  <a:lnTo>
                    <a:pt x="2" y="0"/>
                  </a:lnTo>
                  <a:lnTo>
                    <a:pt x="0" y="0"/>
                  </a:lnTo>
                  <a:lnTo>
                    <a:pt x="2" y="1"/>
                  </a:lnTo>
                  <a:lnTo>
                    <a:pt x="2"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6" name="Freeform 1149"/>
            <p:cNvSpPr>
              <a:spLocks/>
            </p:cNvSpPr>
            <p:nvPr/>
          </p:nvSpPr>
          <p:spPr bwMode="auto">
            <a:xfrm>
              <a:off x="4531256" y="4689366"/>
              <a:ext cx="6379" cy="1162"/>
            </a:xfrm>
            <a:custGeom>
              <a:avLst/>
              <a:gdLst>
                <a:gd name="T0" fmla="*/ 7 w 7"/>
                <a:gd name="T1" fmla="*/ 1 h 1"/>
                <a:gd name="T2" fmla="*/ 7 w 7"/>
                <a:gd name="T3" fmla="*/ 0 h 1"/>
                <a:gd name="T4" fmla="*/ 3 w 7"/>
                <a:gd name="T5" fmla="*/ 0 h 1"/>
                <a:gd name="T6" fmla="*/ 0 w 7"/>
                <a:gd name="T7" fmla="*/ 0 h 1"/>
                <a:gd name="T8" fmla="*/ 3 w 7"/>
                <a:gd name="T9" fmla="*/ 1 h 1"/>
                <a:gd name="T10" fmla="*/ 7 w 7"/>
                <a:gd name="T11" fmla="*/ 1 h 1"/>
                <a:gd name="T12" fmla="*/ 7 w 7"/>
                <a:gd name="T13" fmla="*/ 1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7" y="1"/>
                  </a:moveTo>
                  <a:lnTo>
                    <a:pt x="7" y="0"/>
                  </a:lnTo>
                  <a:lnTo>
                    <a:pt x="3" y="0"/>
                  </a:lnTo>
                  <a:lnTo>
                    <a:pt x="0" y="0"/>
                  </a:lnTo>
                  <a:lnTo>
                    <a:pt x="3"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7" name="Freeform 1150"/>
            <p:cNvSpPr>
              <a:spLocks/>
            </p:cNvSpPr>
            <p:nvPr/>
          </p:nvSpPr>
          <p:spPr bwMode="auto">
            <a:xfrm>
              <a:off x="4454709" y="4520814"/>
              <a:ext cx="3645" cy="6975"/>
            </a:xfrm>
            <a:custGeom>
              <a:avLst/>
              <a:gdLst>
                <a:gd name="T0" fmla="*/ 4 w 4"/>
                <a:gd name="T1" fmla="*/ 0 h 6"/>
                <a:gd name="T2" fmla="*/ 4 w 4"/>
                <a:gd name="T3" fmla="*/ 1 h 6"/>
                <a:gd name="T4" fmla="*/ 2 w 4"/>
                <a:gd name="T5" fmla="*/ 1 h 6"/>
                <a:gd name="T6" fmla="*/ 0 w 4"/>
                <a:gd name="T7" fmla="*/ 3 h 6"/>
                <a:gd name="T8" fmla="*/ 0 w 4"/>
                <a:gd name="T9" fmla="*/ 3 h 6"/>
                <a:gd name="T10" fmla="*/ 2 w 4"/>
                <a:gd name="T11" fmla="*/ 5 h 6"/>
                <a:gd name="T12" fmla="*/ 2 w 4"/>
                <a:gd name="T13" fmla="*/ 6 h 6"/>
                <a:gd name="T14" fmla="*/ 2 w 4"/>
                <a:gd name="T15" fmla="*/ 6 h 6"/>
                <a:gd name="T16" fmla="*/ 2 w 4"/>
                <a:gd name="T17" fmla="*/ 5 h 6"/>
                <a:gd name="T18" fmla="*/ 4 w 4"/>
                <a:gd name="T19" fmla="*/ 5 h 6"/>
                <a:gd name="T20" fmla="*/ 4 w 4"/>
                <a:gd name="T21" fmla="*/ 3 h 6"/>
                <a:gd name="T22" fmla="*/ 4 w 4"/>
                <a:gd name="T23" fmla="*/ 2 h 6"/>
                <a:gd name="T24" fmla="*/ 4 w 4"/>
                <a:gd name="T25" fmla="*/ 0 h 6"/>
                <a:gd name="T26" fmla="*/ 4 w 4"/>
                <a:gd name="T27" fmla="*/ 0 h 6"/>
                <a:gd name="T28" fmla="*/ 4 w 4"/>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6"/>
                <a:gd name="T47" fmla="*/ 4 w 4"/>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6">
                  <a:moveTo>
                    <a:pt x="4" y="0"/>
                  </a:moveTo>
                  <a:lnTo>
                    <a:pt x="4" y="1"/>
                  </a:lnTo>
                  <a:lnTo>
                    <a:pt x="2" y="1"/>
                  </a:lnTo>
                  <a:lnTo>
                    <a:pt x="0" y="3"/>
                  </a:lnTo>
                  <a:lnTo>
                    <a:pt x="2" y="5"/>
                  </a:lnTo>
                  <a:lnTo>
                    <a:pt x="2" y="6"/>
                  </a:lnTo>
                  <a:lnTo>
                    <a:pt x="2" y="5"/>
                  </a:lnTo>
                  <a:lnTo>
                    <a:pt x="4" y="5"/>
                  </a:lnTo>
                  <a:lnTo>
                    <a:pt x="4" y="3"/>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8" name="Freeform 1151"/>
            <p:cNvSpPr>
              <a:spLocks/>
            </p:cNvSpPr>
            <p:nvPr/>
          </p:nvSpPr>
          <p:spPr bwMode="auto">
            <a:xfrm>
              <a:off x="4461088" y="4523139"/>
              <a:ext cx="9113" cy="5812"/>
            </a:xfrm>
            <a:custGeom>
              <a:avLst/>
              <a:gdLst>
                <a:gd name="T0" fmla="*/ 0 w 10"/>
                <a:gd name="T1" fmla="*/ 3 h 5"/>
                <a:gd name="T2" fmla="*/ 0 w 10"/>
                <a:gd name="T3" fmla="*/ 4 h 5"/>
                <a:gd name="T4" fmla="*/ 2 w 10"/>
                <a:gd name="T5" fmla="*/ 4 h 5"/>
                <a:gd name="T6" fmla="*/ 6 w 10"/>
                <a:gd name="T7" fmla="*/ 5 h 5"/>
                <a:gd name="T8" fmla="*/ 6 w 10"/>
                <a:gd name="T9" fmla="*/ 5 h 5"/>
                <a:gd name="T10" fmla="*/ 6 w 10"/>
                <a:gd name="T11" fmla="*/ 5 h 5"/>
                <a:gd name="T12" fmla="*/ 10 w 10"/>
                <a:gd name="T13" fmla="*/ 5 h 5"/>
                <a:gd name="T14" fmla="*/ 10 w 10"/>
                <a:gd name="T15" fmla="*/ 5 h 5"/>
                <a:gd name="T16" fmla="*/ 10 w 10"/>
                <a:gd name="T17" fmla="*/ 3 h 5"/>
                <a:gd name="T18" fmla="*/ 8 w 10"/>
                <a:gd name="T19" fmla="*/ 3 h 5"/>
                <a:gd name="T20" fmla="*/ 8 w 10"/>
                <a:gd name="T21" fmla="*/ 1 h 5"/>
                <a:gd name="T22" fmla="*/ 8 w 10"/>
                <a:gd name="T23" fmla="*/ 1 h 5"/>
                <a:gd name="T24" fmla="*/ 8 w 10"/>
                <a:gd name="T25" fmla="*/ 1 h 5"/>
                <a:gd name="T26" fmla="*/ 6 w 10"/>
                <a:gd name="T27" fmla="*/ 1 h 5"/>
                <a:gd name="T28" fmla="*/ 6 w 10"/>
                <a:gd name="T29" fmla="*/ 3 h 5"/>
                <a:gd name="T30" fmla="*/ 6 w 10"/>
                <a:gd name="T31" fmla="*/ 3 h 5"/>
                <a:gd name="T32" fmla="*/ 4 w 10"/>
                <a:gd name="T33" fmla="*/ 1 h 5"/>
                <a:gd name="T34" fmla="*/ 4 w 10"/>
                <a:gd name="T35" fmla="*/ 1 h 5"/>
                <a:gd name="T36" fmla="*/ 4 w 10"/>
                <a:gd name="T37" fmla="*/ 0 h 5"/>
                <a:gd name="T38" fmla="*/ 2 w 10"/>
                <a:gd name="T39" fmla="*/ 0 h 5"/>
                <a:gd name="T40" fmla="*/ 2 w 10"/>
                <a:gd name="T41" fmla="*/ 0 h 5"/>
                <a:gd name="T42" fmla="*/ 0 w 10"/>
                <a:gd name="T43" fmla="*/ 0 h 5"/>
                <a:gd name="T44" fmla="*/ 0 w 10"/>
                <a:gd name="T45" fmla="*/ 1 h 5"/>
                <a:gd name="T46" fmla="*/ 0 w 10"/>
                <a:gd name="T47" fmla="*/ 1 h 5"/>
                <a:gd name="T48" fmla="*/ 0 w 10"/>
                <a:gd name="T49" fmla="*/ 1 h 5"/>
                <a:gd name="T50" fmla="*/ 0 w 10"/>
                <a:gd name="T51" fmla="*/ 3 h 5"/>
                <a:gd name="T52" fmla="*/ 0 w 10"/>
                <a:gd name="T53" fmla="*/ 3 h 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5"/>
                <a:gd name="T83" fmla="*/ 10 w 10"/>
                <a:gd name="T84" fmla="*/ 5 h 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5">
                  <a:moveTo>
                    <a:pt x="0" y="3"/>
                  </a:moveTo>
                  <a:lnTo>
                    <a:pt x="0" y="4"/>
                  </a:lnTo>
                  <a:lnTo>
                    <a:pt x="2" y="4"/>
                  </a:lnTo>
                  <a:lnTo>
                    <a:pt x="6" y="5"/>
                  </a:lnTo>
                  <a:lnTo>
                    <a:pt x="10" y="5"/>
                  </a:lnTo>
                  <a:lnTo>
                    <a:pt x="10" y="3"/>
                  </a:lnTo>
                  <a:lnTo>
                    <a:pt x="8" y="3"/>
                  </a:lnTo>
                  <a:lnTo>
                    <a:pt x="8" y="1"/>
                  </a:lnTo>
                  <a:lnTo>
                    <a:pt x="6" y="1"/>
                  </a:lnTo>
                  <a:lnTo>
                    <a:pt x="6" y="3"/>
                  </a:lnTo>
                  <a:lnTo>
                    <a:pt x="4" y="1"/>
                  </a:lnTo>
                  <a:lnTo>
                    <a:pt x="4" y="0"/>
                  </a:lnTo>
                  <a:lnTo>
                    <a:pt x="2" y="0"/>
                  </a:lnTo>
                  <a:lnTo>
                    <a:pt x="0"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9" name="Freeform 1152"/>
            <p:cNvSpPr>
              <a:spLocks/>
            </p:cNvSpPr>
            <p:nvPr/>
          </p:nvSpPr>
          <p:spPr bwMode="auto">
            <a:xfrm>
              <a:off x="4458354" y="4504540"/>
              <a:ext cx="23693" cy="18599"/>
            </a:xfrm>
            <a:custGeom>
              <a:avLst/>
              <a:gdLst>
                <a:gd name="T0" fmla="*/ 7 w 26"/>
                <a:gd name="T1" fmla="*/ 4 h 16"/>
                <a:gd name="T2" fmla="*/ 5 w 26"/>
                <a:gd name="T3" fmla="*/ 6 h 16"/>
                <a:gd name="T4" fmla="*/ 0 w 26"/>
                <a:gd name="T5" fmla="*/ 6 h 16"/>
                <a:gd name="T6" fmla="*/ 3 w 26"/>
                <a:gd name="T7" fmla="*/ 6 h 16"/>
                <a:gd name="T8" fmla="*/ 3 w 26"/>
                <a:gd name="T9" fmla="*/ 7 h 16"/>
                <a:gd name="T10" fmla="*/ 5 w 26"/>
                <a:gd name="T11" fmla="*/ 7 h 16"/>
                <a:gd name="T12" fmla="*/ 3 w 26"/>
                <a:gd name="T13" fmla="*/ 11 h 16"/>
                <a:gd name="T14" fmla="*/ 5 w 26"/>
                <a:gd name="T15" fmla="*/ 12 h 16"/>
                <a:gd name="T16" fmla="*/ 7 w 26"/>
                <a:gd name="T17" fmla="*/ 13 h 16"/>
                <a:gd name="T18" fmla="*/ 13 w 26"/>
                <a:gd name="T19" fmla="*/ 14 h 16"/>
                <a:gd name="T20" fmla="*/ 13 w 26"/>
                <a:gd name="T21" fmla="*/ 14 h 16"/>
                <a:gd name="T22" fmla="*/ 11 w 26"/>
                <a:gd name="T23" fmla="*/ 15 h 16"/>
                <a:gd name="T24" fmla="*/ 13 w 26"/>
                <a:gd name="T25" fmla="*/ 15 h 16"/>
                <a:gd name="T26" fmla="*/ 17 w 26"/>
                <a:gd name="T27" fmla="*/ 16 h 16"/>
                <a:gd name="T28" fmla="*/ 19 w 26"/>
                <a:gd name="T29" fmla="*/ 15 h 16"/>
                <a:gd name="T30" fmla="*/ 19 w 26"/>
                <a:gd name="T31" fmla="*/ 15 h 16"/>
                <a:gd name="T32" fmla="*/ 19 w 26"/>
                <a:gd name="T33" fmla="*/ 14 h 16"/>
                <a:gd name="T34" fmla="*/ 19 w 26"/>
                <a:gd name="T35" fmla="*/ 13 h 16"/>
                <a:gd name="T36" fmla="*/ 24 w 26"/>
                <a:gd name="T37" fmla="*/ 11 h 16"/>
                <a:gd name="T38" fmla="*/ 19 w 26"/>
                <a:gd name="T39" fmla="*/ 9 h 16"/>
                <a:gd name="T40" fmla="*/ 22 w 26"/>
                <a:gd name="T41" fmla="*/ 7 h 16"/>
                <a:gd name="T42" fmla="*/ 26 w 26"/>
                <a:gd name="T43" fmla="*/ 7 h 16"/>
                <a:gd name="T44" fmla="*/ 26 w 26"/>
                <a:gd name="T45" fmla="*/ 5 h 16"/>
                <a:gd name="T46" fmla="*/ 26 w 26"/>
                <a:gd name="T47" fmla="*/ 4 h 16"/>
                <a:gd name="T48" fmla="*/ 26 w 26"/>
                <a:gd name="T49" fmla="*/ 3 h 16"/>
                <a:gd name="T50" fmla="*/ 24 w 26"/>
                <a:gd name="T51" fmla="*/ 1 h 16"/>
                <a:gd name="T52" fmla="*/ 19 w 26"/>
                <a:gd name="T53" fmla="*/ 0 h 16"/>
                <a:gd name="T54" fmla="*/ 17 w 26"/>
                <a:gd name="T55" fmla="*/ 0 h 16"/>
                <a:gd name="T56" fmla="*/ 15 w 26"/>
                <a:gd name="T57" fmla="*/ 3 h 16"/>
                <a:gd name="T58" fmla="*/ 17 w 26"/>
                <a:gd name="T59" fmla="*/ 3 h 16"/>
                <a:gd name="T60" fmla="*/ 17 w 26"/>
                <a:gd name="T61" fmla="*/ 6 h 16"/>
                <a:gd name="T62" fmla="*/ 15 w 26"/>
                <a:gd name="T63" fmla="*/ 6 h 16"/>
                <a:gd name="T64" fmla="*/ 17 w 26"/>
                <a:gd name="T65" fmla="*/ 6 h 16"/>
                <a:gd name="T66" fmla="*/ 15 w 26"/>
                <a:gd name="T67" fmla="*/ 4 h 16"/>
                <a:gd name="T68" fmla="*/ 15 w 26"/>
                <a:gd name="T69" fmla="*/ 4 h 16"/>
                <a:gd name="T70" fmla="*/ 15 w 26"/>
                <a:gd name="T71" fmla="*/ 5 h 16"/>
                <a:gd name="T72" fmla="*/ 15 w 26"/>
                <a:gd name="T73" fmla="*/ 6 h 16"/>
                <a:gd name="T74" fmla="*/ 13 w 26"/>
                <a:gd name="T75" fmla="*/ 5 h 16"/>
                <a:gd name="T76" fmla="*/ 11 w 26"/>
                <a:gd name="T77" fmla="*/ 5 h 16"/>
                <a:gd name="T78" fmla="*/ 13 w 26"/>
                <a:gd name="T79" fmla="*/ 4 h 16"/>
                <a:gd name="T80" fmla="*/ 13 w 26"/>
                <a:gd name="T81" fmla="*/ 3 h 16"/>
                <a:gd name="T82" fmla="*/ 9 w 26"/>
                <a:gd name="T83" fmla="*/ 3 h 16"/>
                <a:gd name="T84" fmla="*/ 9 w 26"/>
                <a:gd name="T85" fmla="*/ 4 h 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16"/>
                <a:gd name="T131" fmla="*/ 26 w 26"/>
                <a:gd name="T132" fmla="*/ 16 h 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16">
                  <a:moveTo>
                    <a:pt x="9" y="4"/>
                  </a:moveTo>
                  <a:lnTo>
                    <a:pt x="7" y="4"/>
                  </a:lnTo>
                  <a:lnTo>
                    <a:pt x="7" y="5"/>
                  </a:lnTo>
                  <a:lnTo>
                    <a:pt x="5" y="6"/>
                  </a:lnTo>
                  <a:lnTo>
                    <a:pt x="3" y="6"/>
                  </a:lnTo>
                  <a:lnTo>
                    <a:pt x="0" y="6"/>
                  </a:lnTo>
                  <a:lnTo>
                    <a:pt x="3" y="6"/>
                  </a:lnTo>
                  <a:lnTo>
                    <a:pt x="0" y="7"/>
                  </a:lnTo>
                  <a:lnTo>
                    <a:pt x="3" y="7"/>
                  </a:lnTo>
                  <a:lnTo>
                    <a:pt x="5" y="7"/>
                  </a:lnTo>
                  <a:lnTo>
                    <a:pt x="5" y="11"/>
                  </a:lnTo>
                  <a:lnTo>
                    <a:pt x="3" y="11"/>
                  </a:lnTo>
                  <a:lnTo>
                    <a:pt x="3" y="12"/>
                  </a:lnTo>
                  <a:lnTo>
                    <a:pt x="5" y="12"/>
                  </a:lnTo>
                  <a:lnTo>
                    <a:pt x="7" y="13"/>
                  </a:lnTo>
                  <a:lnTo>
                    <a:pt x="9" y="13"/>
                  </a:lnTo>
                  <a:lnTo>
                    <a:pt x="13" y="14"/>
                  </a:lnTo>
                  <a:lnTo>
                    <a:pt x="13" y="15"/>
                  </a:lnTo>
                  <a:lnTo>
                    <a:pt x="11" y="15"/>
                  </a:lnTo>
                  <a:lnTo>
                    <a:pt x="13" y="15"/>
                  </a:lnTo>
                  <a:lnTo>
                    <a:pt x="17" y="16"/>
                  </a:lnTo>
                  <a:lnTo>
                    <a:pt x="19" y="16"/>
                  </a:lnTo>
                  <a:lnTo>
                    <a:pt x="19" y="15"/>
                  </a:lnTo>
                  <a:lnTo>
                    <a:pt x="19" y="14"/>
                  </a:lnTo>
                  <a:lnTo>
                    <a:pt x="19" y="13"/>
                  </a:lnTo>
                  <a:lnTo>
                    <a:pt x="24" y="13"/>
                  </a:lnTo>
                  <a:lnTo>
                    <a:pt x="24" y="11"/>
                  </a:lnTo>
                  <a:lnTo>
                    <a:pt x="22" y="11"/>
                  </a:lnTo>
                  <a:lnTo>
                    <a:pt x="19" y="9"/>
                  </a:lnTo>
                  <a:lnTo>
                    <a:pt x="22" y="7"/>
                  </a:lnTo>
                  <a:lnTo>
                    <a:pt x="24" y="7"/>
                  </a:lnTo>
                  <a:lnTo>
                    <a:pt x="26" y="7"/>
                  </a:lnTo>
                  <a:lnTo>
                    <a:pt x="26" y="5"/>
                  </a:lnTo>
                  <a:lnTo>
                    <a:pt x="26" y="4"/>
                  </a:lnTo>
                  <a:lnTo>
                    <a:pt x="26" y="3"/>
                  </a:lnTo>
                  <a:lnTo>
                    <a:pt x="24" y="3"/>
                  </a:lnTo>
                  <a:lnTo>
                    <a:pt x="24" y="1"/>
                  </a:lnTo>
                  <a:lnTo>
                    <a:pt x="22" y="0"/>
                  </a:lnTo>
                  <a:lnTo>
                    <a:pt x="19" y="0"/>
                  </a:lnTo>
                  <a:lnTo>
                    <a:pt x="17" y="0"/>
                  </a:lnTo>
                  <a:lnTo>
                    <a:pt x="15" y="1"/>
                  </a:lnTo>
                  <a:lnTo>
                    <a:pt x="15" y="3"/>
                  </a:lnTo>
                  <a:lnTo>
                    <a:pt x="17" y="3"/>
                  </a:lnTo>
                  <a:lnTo>
                    <a:pt x="17" y="6"/>
                  </a:lnTo>
                  <a:lnTo>
                    <a:pt x="15" y="6"/>
                  </a:lnTo>
                  <a:lnTo>
                    <a:pt x="17" y="6"/>
                  </a:lnTo>
                  <a:lnTo>
                    <a:pt x="17" y="5"/>
                  </a:lnTo>
                  <a:lnTo>
                    <a:pt x="15" y="4"/>
                  </a:lnTo>
                  <a:lnTo>
                    <a:pt x="15" y="5"/>
                  </a:lnTo>
                  <a:lnTo>
                    <a:pt x="15" y="6"/>
                  </a:lnTo>
                  <a:lnTo>
                    <a:pt x="13" y="6"/>
                  </a:lnTo>
                  <a:lnTo>
                    <a:pt x="13" y="5"/>
                  </a:lnTo>
                  <a:lnTo>
                    <a:pt x="11" y="5"/>
                  </a:lnTo>
                  <a:lnTo>
                    <a:pt x="13" y="5"/>
                  </a:lnTo>
                  <a:lnTo>
                    <a:pt x="13" y="4"/>
                  </a:lnTo>
                  <a:lnTo>
                    <a:pt x="13" y="3"/>
                  </a:lnTo>
                  <a:lnTo>
                    <a:pt x="7" y="3"/>
                  </a:lnTo>
                  <a:lnTo>
                    <a:pt x="9" y="3"/>
                  </a:lnTo>
                  <a:lnTo>
                    <a:pt x="9"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0" name="Freeform 1153"/>
            <p:cNvSpPr>
              <a:spLocks/>
            </p:cNvSpPr>
            <p:nvPr/>
          </p:nvSpPr>
          <p:spPr bwMode="auto">
            <a:xfrm>
              <a:off x="4535812" y="4695178"/>
              <a:ext cx="5468" cy="0"/>
            </a:xfrm>
            <a:custGeom>
              <a:avLst/>
              <a:gdLst>
                <a:gd name="T0" fmla="*/ 6 w 6"/>
                <a:gd name="T1" fmla="*/ 6 w 6"/>
                <a:gd name="T2" fmla="*/ 6 w 6"/>
                <a:gd name="T3" fmla="*/ 0 w 6"/>
                <a:gd name="T4" fmla="*/ 0 w 6"/>
                <a:gd name="T5" fmla="*/ 0 w 6"/>
                <a:gd name="T6" fmla="*/ 6 w 6"/>
                <a:gd name="T7" fmla="*/ 0 60000 65536"/>
                <a:gd name="T8" fmla="*/ 0 60000 65536"/>
                <a:gd name="T9" fmla="*/ 0 60000 65536"/>
                <a:gd name="T10" fmla="*/ 0 60000 65536"/>
                <a:gd name="T11" fmla="*/ 0 60000 65536"/>
                <a:gd name="T12" fmla="*/ 0 60000 65536"/>
                <a:gd name="T13" fmla="*/ 0 60000 65536"/>
                <a:gd name="T14" fmla="*/ 0 w 6"/>
                <a:gd name="T15" fmla="*/ 6 w 6"/>
              </a:gdLst>
              <a:ahLst/>
              <a:cxnLst>
                <a:cxn ang="T7">
                  <a:pos x="T0" y="0"/>
                </a:cxn>
                <a:cxn ang="T8">
                  <a:pos x="T1" y="0"/>
                </a:cxn>
                <a:cxn ang="T9">
                  <a:pos x="T2" y="0"/>
                </a:cxn>
                <a:cxn ang="T10">
                  <a:pos x="T3" y="0"/>
                </a:cxn>
                <a:cxn ang="T11">
                  <a:pos x="T4" y="0"/>
                </a:cxn>
                <a:cxn ang="T12">
                  <a:pos x="T5" y="0"/>
                </a:cxn>
                <a:cxn ang="T13">
                  <a:pos x="T6" y="0"/>
                </a:cxn>
              </a:cxnLst>
              <a:rect l="T14" t="0" r="T15" b="0"/>
              <a:pathLst>
                <a:path w="6">
                  <a:moveTo>
                    <a:pt x="6" y="0"/>
                  </a:moveTo>
                  <a:lnTo>
                    <a:pt x="6" y="0"/>
                  </a:lnTo>
                  <a:lnTo>
                    <a:pt x="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1" name="Freeform 1154"/>
            <p:cNvSpPr>
              <a:spLocks/>
            </p:cNvSpPr>
            <p:nvPr/>
          </p:nvSpPr>
          <p:spPr bwMode="auto">
            <a:xfrm>
              <a:off x="4470201" y="4523139"/>
              <a:ext cx="3645" cy="6975"/>
            </a:xfrm>
            <a:custGeom>
              <a:avLst/>
              <a:gdLst>
                <a:gd name="T0" fmla="*/ 4 w 4"/>
                <a:gd name="T1" fmla="*/ 6 h 6"/>
                <a:gd name="T2" fmla="*/ 4 w 4"/>
                <a:gd name="T3" fmla="*/ 4 h 6"/>
                <a:gd name="T4" fmla="*/ 4 w 4"/>
                <a:gd name="T5" fmla="*/ 3 h 6"/>
                <a:gd name="T6" fmla="*/ 4 w 4"/>
                <a:gd name="T7" fmla="*/ 3 h 6"/>
                <a:gd name="T8" fmla="*/ 2 w 4"/>
                <a:gd name="T9" fmla="*/ 1 h 6"/>
                <a:gd name="T10" fmla="*/ 2 w 4"/>
                <a:gd name="T11" fmla="*/ 0 h 6"/>
                <a:gd name="T12" fmla="*/ 2 w 4"/>
                <a:gd name="T13" fmla="*/ 0 h 6"/>
                <a:gd name="T14" fmla="*/ 0 w 4"/>
                <a:gd name="T15" fmla="*/ 0 h 6"/>
                <a:gd name="T16" fmla="*/ 0 w 4"/>
                <a:gd name="T17" fmla="*/ 0 h 6"/>
                <a:gd name="T18" fmla="*/ 0 w 4"/>
                <a:gd name="T19" fmla="*/ 1 h 6"/>
                <a:gd name="T20" fmla="*/ 0 w 4"/>
                <a:gd name="T21" fmla="*/ 1 h 6"/>
                <a:gd name="T22" fmla="*/ 0 w 4"/>
                <a:gd name="T23" fmla="*/ 3 h 6"/>
                <a:gd name="T24" fmla="*/ 2 w 4"/>
                <a:gd name="T25" fmla="*/ 3 h 6"/>
                <a:gd name="T26" fmla="*/ 2 w 4"/>
                <a:gd name="T27" fmla="*/ 4 h 6"/>
                <a:gd name="T28" fmla="*/ 2 w 4"/>
                <a:gd name="T29" fmla="*/ 6 h 6"/>
                <a:gd name="T30" fmla="*/ 4 w 4"/>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4" y="6"/>
                  </a:moveTo>
                  <a:lnTo>
                    <a:pt x="4" y="4"/>
                  </a:lnTo>
                  <a:lnTo>
                    <a:pt x="4" y="3"/>
                  </a:lnTo>
                  <a:lnTo>
                    <a:pt x="2" y="1"/>
                  </a:lnTo>
                  <a:lnTo>
                    <a:pt x="2" y="0"/>
                  </a:lnTo>
                  <a:lnTo>
                    <a:pt x="0" y="0"/>
                  </a:lnTo>
                  <a:lnTo>
                    <a:pt x="0" y="1"/>
                  </a:lnTo>
                  <a:lnTo>
                    <a:pt x="0" y="3"/>
                  </a:lnTo>
                  <a:lnTo>
                    <a:pt x="2" y="3"/>
                  </a:lnTo>
                  <a:lnTo>
                    <a:pt x="2" y="4"/>
                  </a:lnTo>
                  <a:lnTo>
                    <a:pt x="2" y="6"/>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2" name="Freeform 1155"/>
            <p:cNvSpPr>
              <a:spLocks/>
            </p:cNvSpPr>
            <p:nvPr/>
          </p:nvSpPr>
          <p:spPr bwMode="auto">
            <a:xfrm>
              <a:off x="4508474" y="4518489"/>
              <a:ext cx="3645" cy="4650"/>
            </a:xfrm>
            <a:custGeom>
              <a:avLst/>
              <a:gdLst>
                <a:gd name="T0" fmla="*/ 4 w 4"/>
                <a:gd name="T1" fmla="*/ 4 h 4"/>
                <a:gd name="T2" fmla="*/ 4 w 4"/>
                <a:gd name="T3" fmla="*/ 2 h 4"/>
                <a:gd name="T4" fmla="*/ 2 w 4"/>
                <a:gd name="T5" fmla="*/ 1 h 4"/>
                <a:gd name="T6" fmla="*/ 0 w 4"/>
                <a:gd name="T7" fmla="*/ 0 h 4"/>
                <a:gd name="T8" fmla="*/ 0 w 4"/>
                <a:gd name="T9" fmla="*/ 3 h 4"/>
                <a:gd name="T10" fmla="*/ 0 w 4"/>
                <a:gd name="T11" fmla="*/ 3 h 4"/>
                <a:gd name="T12" fmla="*/ 2 w 4"/>
                <a:gd name="T13" fmla="*/ 4 h 4"/>
                <a:gd name="T14" fmla="*/ 4 w 4"/>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2" y="1"/>
                  </a:lnTo>
                  <a:lnTo>
                    <a:pt x="0" y="0"/>
                  </a:lnTo>
                  <a:lnTo>
                    <a:pt x="0" y="3"/>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3" name="Freeform 1156"/>
            <p:cNvSpPr>
              <a:spLocks/>
            </p:cNvSpPr>
            <p:nvPr/>
          </p:nvSpPr>
          <p:spPr bwMode="auto">
            <a:xfrm>
              <a:off x="4230538" y="4462693"/>
              <a:ext cx="105707" cy="138328"/>
            </a:xfrm>
            <a:custGeom>
              <a:avLst/>
              <a:gdLst>
                <a:gd name="T0" fmla="*/ 8 w 116"/>
                <a:gd name="T1" fmla="*/ 19 h 119"/>
                <a:gd name="T2" fmla="*/ 6 w 116"/>
                <a:gd name="T3" fmla="*/ 23 h 119"/>
                <a:gd name="T4" fmla="*/ 2 w 116"/>
                <a:gd name="T5" fmla="*/ 27 h 119"/>
                <a:gd name="T6" fmla="*/ 6 w 116"/>
                <a:gd name="T7" fmla="*/ 32 h 119"/>
                <a:gd name="T8" fmla="*/ 8 w 116"/>
                <a:gd name="T9" fmla="*/ 37 h 119"/>
                <a:gd name="T10" fmla="*/ 4 w 116"/>
                <a:gd name="T11" fmla="*/ 48 h 119"/>
                <a:gd name="T12" fmla="*/ 10 w 116"/>
                <a:gd name="T13" fmla="*/ 39 h 119"/>
                <a:gd name="T14" fmla="*/ 13 w 116"/>
                <a:gd name="T15" fmla="*/ 40 h 119"/>
                <a:gd name="T16" fmla="*/ 17 w 116"/>
                <a:gd name="T17" fmla="*/ 40 h 119"/>
                <a:gd name="T18" fmla="*/ 19 w 116"/>
                <a:gd name="T19" fmla="*/ 43 h 119"/>
                <a:gd name="T20" fmla="*/ 17 w 116"/>
                <a:gd name="T21" fmla="*/ 53 h 119"/>
                <a:gd name="T22" fmla="*/ 17 w 116"/>
                <a:gd name="T23" fmla="*/ 57 h 119"/>
                <a:gd name="T24" fmla="*/ 25 w 116"/>
                <a:gd name="T25" fmla="*/ 56 h 119"/>
                <a:gd name="T26" fmla="*/ 38 w 116"/>
                <a:gd name="T27" fmla="*/ 53 h 119"/>
                <a:gd name="T28" fmla="*/ 36 w 116"/>
                <a:gd name="T29" fmla="*/ 60 h 119"/>
                <a:gd name="T30" fmla="*/ 40 w 116"/>
                <a:gd name="T31" fmla="*/ 63 h 119"/>
                <a:gd name="T32" fmla="*/ 48 w 116"/>
                <a:gd name="T33" fmla="*/ 64 h 119"/>
                <a:gd name="T34" fmla="*/ 46 w 116"/>
                <a:gd name="T35" fmla="*/ 71 h 119"/>
                <a:gd name="T36" fmla="*/ 44 w 116"/>
                <a:gd name="T37" fmla="*/ 75 h 119"/>
                <a:gd name="T38" fmla="*/ 29 w 116"/>
                <a:gd name="T39" fmla="*/ 81 h 119"/>
                <a:gd name="T40" fmla="*/ 13 w 116"/>
                <a:gd name="T41" fmla="*/ 95 h 119"/>
                <a:gd name="T42" fmla="*/ 21 w 116"/>
                <a:gd name="T43" fmla="*/ 96 h 119"/>
                <a:gd name="T44" fmla="*/ 29 w 116"/>
                <a:gd name="T45" fmla="*/ 98 h 119"/>
                <a:gd name="T46" fmla="*/ 40 w 116"/>
                <a:gd name="T47" fmla="*/ 100 h 119"/>
                <a:gd name="T48" fmla="*/ 53 w 116"/>
                <a:gd name="T49" fmla="*/ 97 h 119"/>
                <a:gd name="T50" fmla="*/ 27 w 116"/>
                <a:gd name="T51" fmla="*/ 105 h 119"/>
                <a:gd name="T52" fmla="*/ 6 w 116"/>
                <a:gd name="T53" fmla="*/ 119 h 119"/>
                <a:gd name="T54" fmla="*/ 15 w 116"/>
                <a:gd name="T55" fmla="*/ 119 h 119"/>
                <a:gd name="T56" fmla="*/ 29 w 116"/>
                <a:gd name="T57" fmla="*/ 114 h 119"/>
                <a:gd name="T58" fmla="*/ 40 w 116"/>
                <a:gd name="T59" fmla="*/ 111 h 119"/>
                <a:gd name="T60" fmla="*/ 55 w 116"/>
                <a:gd name="T61" fmla="*/ 111 h 119"/>
                <a:gd name="T62" fmla="*/ 67 w 116"/>
                <a:gd name="T63" fmla="*/ 109 h 119"/>
                <a:gd name="T64" fmla="*/ 74 w 116"/>
                <a:gd name="T65" fmla="*/ 108 h 119"/>
                <a:gd name="T66" fmla="*/ 90 w 116"/>
                <a:gd name="T67" fmla="*/ 108 h 119"/>
                <a:gd name="T68" fmla="*/ 109 w 116"/>
                <a:gd name="T69" fmla="*/ 101 h 119"/>
                <a:gd name="T70" fmla="*/ 103 w 116"/>
                <a:gd name="T71" fmla="*/ 98 h 119"/>
                <a:gd name="T72" fmla="*/ 105 w 116"/>
                <a:gd name="T73" fmla="*/ 96 h 119"/>
                <a:gd name="T74" fmla="*/ 109 w 116"/>
                <a:gd name="T75" fmla="*/ 93 h 119"/>
                <a:gd name="T76" fmla="*/ 111 w 116"/>
                <a:gd name="T77" fmla="*/ 82 h 119"/>
                <a:gd name="T78" fmla="*/ 90 w 116"/>
                <a:gd name="T79" fmla="*/ 82 h 119"/>
                <a:gd name="T80" fmla="*/ 90 w 116"/>
                <a:gd name="T81" fmla="*/ 73 h 119"/>
                <a:gd name="T82" fmla="*/ 93 w 116"/>
                <a:gd name="T83" fmla="*/ 72 h 119"/>
                <a:gd name="T84" fmla="*/ 80 w 116"/>
                <a:gd name="T85" fmla="*/ 59 h 119"/>
                <a:gd name="T86" fmla="*/ 61 w 116"/>
                <a:gd name="T87" fmla="*/ 42 h 119"/>
                <a:gd name="T88" fmla="*/ 42 w 116"/>
                <a:gd name="T89" fmla="*/ 39 h 119"/>
                <a:gd name="T90" fmla="*/ 50 w 116"/>
                <a:gd name="T91" fmla="*/ 35 h 119"/>
                <a:gd name="T92" fmla="*/ 50 w 116"/>
                <a:gd name="T93" fmla="*/ 31 h 119"/>
                <a:gd name="T94" fmla="*/ 63 w 116"/>
                <a:gd name="T95" fmla="*/ 18 h 119"/>
                <a:gd name="T96" fmla="*/ 31 w 116"/>
                <a:gd name="T97" fmla="*/ 16 h 119"/>
                <a:gd name="T98" fmla="*/ 27 w 116"/>
                <a:gd name="T99" fmla="*/ 15 h 119"/>
                <a:gd name="T100" fmla="*/ 29 w 116"/>
                <a:gd name="T101" fmla="*/ 10 h 119"/>
                <a:gd name="T102" fmla="*/ 42 w 116"/>
                <a:gd name="T103" fmla="*/ 3 h 119"/>
                <a:gd name="T104" fmla="*/ 21 w 116"/>
                <a:gd name="T105" fmla="*/ 0 h 119"/>
                <a:gd name="T106" fmla="*/ 10 w 116"/>
                <a:gd name="T107" fmla="*/ 8 h 119"/>
                <a:gd name="T108" fmla="*/ 4 w 116"/>
                <a:gd name="T109" fmla="*/ 15 h 119"/>
                <a:gd name="T110" fmla="*/ 4 w 116"/>
                <a:gd name="T111" fmla="*/ 18 h 1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
                <a:gd name="T169" fmla="*/ 0 h 119"/>
                <a:gd name="T170" fmla="*/ 116 w 116"/>
                <a:gd name="T171" fmla="*/ 119 h 1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 h="119">
                  <a:moveTo>
                    <a:pt x="6" y="18"/>
                  </a:moveTo>
                  <a:lnTo>
                    <a:pt x="8" y="18"/>
                  </a:lnTo>
                  <a:lnTo>
                    <a:pt x="8" y="19"/>
                  </a:lnTo>
                  <a:lnTo>
                    <a:pt x="6" y="19"/>
                  </a:lnTo>
                  <a:lnTo>
                    <a:pt x="8" y="19"/>
                  </a:lnTo>
                  <a:lnTo>
                    <a:pt x="6" y="20"/>
                  </a:lnTo>
                  <a:lnTo>
                    <a:pt x="6" y="21"/>
                  </a:lnTo>
                  <a:lnTo>
                    <a:pt x="6" y="23"/>
                  </a:lnTo>
                  <a:lnTo>
                    <a:pt x="6" y="24"/>
                  </a:lnTo>
                  <a:lnTo>
                    <a:pt x="4" y="24"/>
                  </a:lnTo>
                  <a:lnTo>
                    <a:pt x="4" y="25"/>
                  </a:lnTo>
                  <a:lnTo>
                    <a:pt x="4" y="27"/>
                  </a:lnTo>
                  <a:lnTo>
                    <a:pt x="2" y="27"/>
                  </a:lnTo>
                  <a:lnTo>
                    <a:pt x="0" y="28"/>
                  </a:lnTo>
                  <a:lnTo>
                    <a:pt x="2" y="28"/>
                  </a:lnTo>
                  <a:lnTo>
                    <a:pt x="2" y="31"/>
                  </a:lnTo>
                  <a:lnTo>
                    <a:pt x="6" y="32"/>
                  </a:lnTo>
                  <a:lnTo>
                    <a:pt x="13" y="29"/>
                  </a:lnTo>
                  <a:lnTo>
                    <a:pt x="13" y="31"/>
                  </a:lnTo>
                  <a:lnTo>
                    <a:pt x="8" y="36"/>
                  </a:lnTo>
                  <a:lnTo>
                    <a:pt x="8" y="37"/>
                  </a:lnTo>
                  <a:lnTo>
                    <a:pt x="6" y="37"/>
                  </a:lnTo>
                  <a:lnTo>
                    <a:pt x="6" y="41"/>
                  </a:lnTo>
                  <a:lnTo>
                    <a:pt x="8" y="41"/>
                  </a:lnTo>
                  <a:lnTo>
                    <a:pt x="4" y="48"/>
                  </a:lnTo>
                  <a:lnTo>
                    <a:pt x="6" y="48"/>
                  </a:lnTo>
                  <a:lnTo>
                    <a:pt x="8" y="48"/>
                  </a:lnTo>
                  <a:lnTo>
                    <a:pt x="10" y="42"/>
                  </a:lnTo>
                  <a:lnTo>
                    <a:pt x="10" y="39"/>
                  </a:lnTo>
                  <a:lnTo>
                    <a:pt x="15" y="35"/>
                  </a:lnTo>
                  <a:lnTo>
                    <a:pt x="15" y="36"/>
                  </a:lnTo>
                  <a:lnTo>
                    <a:pt x="13" y="39"/>
                  </a:lnTo>
                  <a:lnTo>
                    <a:pt x="13" y="41"/>
                  </a:lnTo>
                  <a:lnTo>
                    <a:pt x="13" y="40"/>
                  </a:lnTo>
                  <a:lnTo>
                    <a:pt x="15" y="40"/>
                  </a:lnTo>
                  <a:lnTo>
                    <a:pt x="15" y="39"/>
                  </a:lnTo>
                  <a:lnTo>
                    <a:pt x="17" y="40"/>
                  </a:lnTo>
                  <a:lnTo>
                    <a:pt x="17" y="37"/>
                  </a:lnTo>
                  <a:lnTo>
                    <a:pt x="21" y="39"/>
                  </a:lnTo>
                  <a:lnTo>
                    <a:pt x="19" y="40"/>
                  </a:lnTo>
                  <a:lnTo>
                    <a:pt x="19" y="41"/>
                  </a:lnTo>
                  <a:lnTo>
                    <a:pt x="19" y="43"/>
                  </a:lnTo>
                  <a:lnTo>
                    <a:pt x="21" y="44"/>
                  </a:lnTo>
                  <a:lnTo>
                    <a:pt x="21" y="45"/>
                  </a:lnTo>
                  <a:lnTo>
                    <a:pt x="17" y="52"/>
                  </a:lnTo>
                  <a:lnTo>
                    <a:pt x="17" y="53"/>
                  </a:lnTo>
                  <a:lnTo>
                    <a:pt x="15" y="52"/>
                  </a:lnTo>
                  <a:lnTo>
                    <a:pt x="15" y="53"/>
                  </a:lnTo>
                  <a:lnTo>
                    <a:pt x="17" y="57"/>
                  </a:lnTo>
                  <a:lnTo>
                    <a:pt x="17" y="58"/>
                  </a:lnTo>
                  <a:lnTo>
                    <a:pt x="17" y="57"/>
                  </a:lnTo>
                  <a:lnTo>
                    <a:pt x="17" y="56"/>
                  </a:lnTo>
                  <a:lnTo>
                    <a:pt x="17" y="55"/>
                  </a:lnTo>
                  <a:lnTo>
                    <a:pt x="19" y="55"/>
                  </a:lnTo>
                  <a:lnTo>
                    <a:pt x="25" y="57"/>
                  </a:lnTo>
                  <a:lnTo>
                    <a:pt x="25" y="56"/>
                  </a:lnTo>
                  <a:lnTo>
                    <a:pt x="25" y="55"/>
                  </a:lnTo>
                  <a:lnTo>
                    <a:pt x="31" y="56"/>
                  </a:lnTo>
                  <a:lnTo>
                    <a:pt x="36" y="55"/>
                  </a:lnTo>
                  <a:lnTo>
                    <a:pt x="36" y="53"/>
                  </a:lnTo>
                  <a:lnTo>
                    <a:pt x="38" y="53"/>
                  </a:lnTo>
                  <a:lnTo>
                    <a:pt x="44" y="53"/>
                  </a:lnTo>
                  <a:lnTo>
                    <a:pt x="42" y="53"/>
                  </a:lnTo>
                  <a:lnTo>
                    <a:pt x="40" y="55"/>
                  </a:lnTo>
                  <a:lnTo>
                    <a:pt x="36" y="60"/>
                  </a:lnTo>
                  <a:lnTo>
                    <a:pt x="38" y="60"/>
                  </a:lnTo>
                  <a:lnTo>
                    <a:pt x="40" y="63"/>
                  </a:lnTo>
                  <a:lnTo>
                    <a:pt x="40" y="64"/>
                  </a:lnTo>
                  <a:lnTo>
                    <a:pt x="40" y="63"/>
                  </a:lnTo>
                  <a:lnTo>
                    <a:pt x="42" y="65"/>
                  </a:lnTo>
                  <a:lnTo>
                    <a:pt x="46" y="64"/>
                  </a:lnTo>
                  <a:lnTo>
                    <a:pt x="48" y="63"/>
                  </a:lnTo>
                  <a:lnTo>
                    <a:pt x="50" y="64"/>
                  </a:lnTo>
                  <a:lnTo>
                    <a:pt x="48" y="64"/>
                  </a:lnTo>
                  <a:lnTo>
                    <a:pt x="48" y="67"/>
                  </a:lnTo>
                  <a:lnTo>
                    <a:pt x="46" y="67"/>
                  </a:lnTo>
                  <a:lnTo>
                    <a:pt x="46" y="69"/>
                  </a:lnTo>
                  <a:lnTo>
                    <a:pt x="48" y="69"/>
                  </a:lnTo>
                  <a:lnTo>
                    <a:pt x="46" y="71"/>
                  </a:lnTo>
                  <a:lnTo>
                    <a:pt x="46" y="73"/>
                  </a:lnTo>
                  <a:lnTo>
                    <a:pt x="46" y="74"/>
                  </a:lnTo>
                  <a:lnTo>
                    <a:pt x="48" y="74"/>
                  </a:lnTo>
                  <a:lnTo>
                    <a:pt x="46" y="74"/>
                  </a:lnTo>
                  <a:lnTo>
                    <a:pt x="44" y="75"/>
                  </a:lnTo>
                  <a:lnTo>
                    <a:pt x="34" y="75"/>
                  </a:lnTo>
                  <a:lnTo>
                    <a:pt x="21" y="82"/>
                  </a:lnTo>
                  <a:lnTo>
                    <a:pt x="23" y="82"/>
                  </a:lnTo>
                  <a:lnTo>
                    <a:pt x="25" y="81"/>
                  </a:lnTo>
                  <a:lnTo>
                    <a:pt x="29" y="81"/>
                  </a:lnTo>
                  <a:lnTo>
                    <a:pt x="29" y="85"/>
                  </a:lnTo>
                  <a:lnTo>
                    <a:pt x="31" y="87"/>
                  </a:lnTo>
                  <a:lnTo>
                    <a:pt x="29" y="89"/>
                  </a:lnTo>
                  <a:lnTo>
                    <a:pt x="13" y="95"/>
                  </a:lnTo>
                  <a:lnTo>
                    <a:pt x="15" y="97"/>
                  </a:lnTo>
                  <a:lnTo>
                    <a:pt x="17" y="98"/>
                  </a:lnTo>
                  <a:lnTo>
                    <a:pt x="19" y="98"/>
                  </a:lnTo>
                  <a:lnTo>
                    <a:pt x="21" y="96"/>
                  </a:lnTo>
                  <a:lnTo>
                    <a:pt x="25" y="96"/>
                  </a:lnTo>
                  <a:lnTo>
                    <a:pt x="25" y="98"/>
                  </a:lnTo>
                  <a:lnTo>
                    <a:pt x="27" y="98"/>
                  </a:lnTo>
                  <a:lnTo>
                    <a:pt x="29" y="98"/>
                  </a:lnTo>
                  <a:lnTo>
                    <a:pt x="31" y="97"/>
                  </a:lnTo>
                  <a:lnTo>
                    <a:pt x="34" y="97"/>
                  </a:lnTo>
                  <a:lnTo>
                    <a:pt x="34" y="98"/>
                  </a:lnTo>
                  <a:lnTo>
                    <a:pt x="38" y="100"/>
                  </a:lnTo>
                  <a:lnTo>
                    <a:pt x="40" y="100"/>
                  </a:lnTo>
                  <a:lnTo>
                    <a:pt x="42" y="100"/>
                  </a:lnTo>
                  <a:lnTo>
                    <a:pt x="44" y="100"/>
                  </a:lnTo>
                  <a:lnTo>
                    <a:pt x="44" y="99"/>
                  </a:lnTo>
                  <a:lnTo>
                    <a:pt x="53" y="96"/>
                  </a:lnTo>
                  <a:lnTo>
                    <a:pt x="53" y="97"/>
                  </a:lnTo>
                  <a:lnTo>
                    <a:pt x="46" y="101"/>
                  </a:lnTo>
                  <a:lnTo>
                    <a:pt x="46" y="103"/>
                  </a:lnTo>
                  <a:lnTo>
                    <a:pt x="29" y="104"/>
                  </a:lnTo>
                  <a:lnTo>
                    <a:pt x="27" y="105"/>
                  </a:lnTo>
                  <a:lnTo>
                    <a:pt x="25" y="106"/>
                  </a:lnTo>
                  <a:lnTo>
                    <a:pt x="23" y="108"/>
                  </a:lnTo>
                  <a:lnTo>
                    <a:pt x="8" y="116"/>
                  </a:lnTo>
                  <a:lnTo>
                    <a:pt x="6" y="117"/>
                  </a:lnTo>
                  <a:lnTo>
                    <a:pt x="6" y="119"/>
                  </a:lnTo>
                  <a:lnTo>
                    <a:pt x="8" y="117"/>
                  </a:lnTo>
                  <a:lnTo>
                    <a:pt x="8" y="116"/>
                  </a:lnTo>
                  <a:lnTo>
                    <a:pt x="13" y="117"/>
                  </a:lnTo>
                  <a:lnTo>
                    <a:pt x="15" y="119"/>
                  </a:lnTo>
                  <a:lnTo>
                    <a:pt x="15" y="117"/>
                  </a:lnTo>
                  <a:lnTo>
                    <a:pt x="17" y="116"/>
                  </a:lnTo>
                  <a:lnTo>
                    <a:pt x="19" y="115"/>
                  </a:lnTo>
                  <a:lnTo>
                    <a:pt x="21" y="114"/>
                  </a:lnTo>
                  <a:lnTo>
                    <a:pt x="29" y="114"/>
                  </a:lnTo>
                  <a:lnTo>
                    <a:pt x="34" y="115"/>
                  </a:lnTo>
                  <a:lnTo>
                    <a:pt x="36" y="115"/>
                  </a:lnTo>
                  <a:lnTo>
                    <a:pt x="38" y="114"/>
                  </a:lnTo>
                  <a:lnTo>
                    <a:pt x="40" y="111"/>
                  </a:lnTo>
                  <a:lnTo>
                    <a:pt x="42" y="111"/>
                  </a:lnTo>
                  <a:lnTo>
                    <a:pt x="48" y="109"/>
                  </a:lnTo>
                  <a:lnTo>
                    <a:pt x="53" y="112"/>
                  </a:lnTo>
                  <a:lnTo>
                    <a:pt x="55" y="111"/>
                  </a:lnTo>
                  <a:lnTo>
                    <a:pt x="57" y="111"/>
                  </a:lnTo>
                  <a:lnTo>
                    <a:pt x="59" y="111"/>
                  </a:lnTo>
                  <a:lnTo>
                    <a:pt x="61" y="111"/>
                  </a:lnTo>
                  <a:lnTo>
                    <a:pt x="61" y="109"/>
                  </a:lnTo>
                  <a:lnTo>
                    <a:pt x="67" y="109"/>
                  </a:lnTo>
                  <a:lnTo>
                    <a:pt x="69" y="108"/>
                  </a:lnTo>
                  <a:lnTo>
                    <a:pt x="69" y="107"/>
                  </a:lnTo>
                  <a:lnTo>
                    <a:pt x="71" y="107"/>
                  </a:lnTo>
                  <a:lnTo>
                    <a:pt x="74" y="108"/>
                  </a:lnTo>
                  <a:lnTo>
                    <a:pt x="76" y="107"/>
                  </a:lnTo>
                  <a:lnTo>
                    <a:pt x="76" y="108"/>
                  </a:lnTo>
                  <a:lnTo>
                    <a:pt x="78" y="109"/>
                  </a:lnTo>
                  <a:lnTo>
                    <a:pt x="88" y="108"/>
                  </a:lnTo>
                  <a:lnTo>
                    <a:pt x="90" y="108"/>
                  </a:lnTo>
                  <a:lnTo>
                    <a:pt x="105" y="106"/>
                  </a:lnTo>
                  <a:lnTo>
                    <a:pt x="109" y="104"/>
                  </a:lnTo>
                  <a:lnTo>
                    <a:pt x="111" y="101"/>
                  </a:lnTo>
                  <a:lnTo>
                    <a:pt x="109" y="101"/>
                  </a:lnTo>
                  <a:lnTo>
                    <a:pt x="101" y="101"/>
                  </a:lnTo>
                  <a:lnTo>
                    <a:pt x="101" y="100"/>
                  </a:lnTo>
                  <a:lnTo>
                    <a:pt x="99" y="99"/>
                  </a:lnTo>
                  <a:lnTo>
                    <a:pt x="101" y="98"/>
                  </a:lnTo>
                  <a:lnTo>
                    <a:pt x="103" y="98"/>
                  </a:lnTo>
                  <a:lnTo>
                    <a:pt x="103" y="97"/>
                  </a:lnTo>
                  <a:lnTo>
                    <a:pt x="101" y="96"/>
                  </a:lnTo>
                  <a:lnTo>
                    <a:pt x="103" y="96"/>
                  </a:lnTo>
                  <a:lnTo>
                    <a:pt x="105" y="96"/>
                  </a:lnTo>
                  <a:lnTo>
                    <a:pt x="107" y="96"/>
                  </a:lnTo>
                  <a:lnTo>
                    <a:pt x="109" y="95"/>
                  </a:lnTo>
                  <a:lnTo>
                    <a:pt x="107" y="93"/>
                  </a:lnTo>
                  <a:lnTo>
                    <a:pt x="109" y="93"/>
                  </a:lnTo>
                  <a:lnTo>
                    <a:pt x="111" y="92"/>
                  </a:lnTo>
                  <a:lnTo>
                    <a:pt x="114" y="91"/>
                  </a:lnTo>
                  <a:lnTo>
                    <a:pt x="116" y="85"/>
                  </a:lnTo>
                  <a:lnTo>
                    <a:pt x="116" y="83"/>
                  </a:lnTo>
                  <a:lnTo>
                    <a:pt x="111" y="82"/>
                  </a:lnTo>
                  <a:lnTo>
                    <a:pt x="107" y="80"/>
                  </a:lnTo>
                  <a:lnTo>
                    <a:pt x="99" y="81"/>
                  </a:lnTo>
                  <a:lnTo>
                    <a:pt x="95" y="83"/>
                  </a:lnTo>
                  <a:lnTo>
                    <a:pt x="95" y="82"/>
                  </a:lnTo>
                  <a:lnTo>
                    <a:pt x="90" y="82"/>
                  </a:lnTo>
                  <a:lnTo>
                    <a:pt x="90" y="81"/>
                  </a:lnTo>
                  <a:lnTo>
                    <a:pt x="95" y="79"/>
                  </a:lnTo>
                  <a:lnTo>
                    <a:pt x="95" y="77"/>
                  </a:lnTo>
                  <a:lnTo>
                    <a:pt x="95" y="76"/>
                  </a:lnTo>
                  <a:lnTo>
                    <a:pt x="90" y="73"/>
                  </a:lnTo>
                  <a:lnTo>
                    <a:pt x="88" y="72"/>
                  </a:lnTo>
                  <a:lnTo>
                    <a:pt x="84" y="71"/>
                  </a:lnTo>
                  <a:lnTo>
                    <a:pt x="86" y="69"/>
                  </a:lnTo>
                  <a:lnTo>
                    <a:pt x="88" y="72"/>
                  </a:lnTo>
                  <a:lnTo>
                    <a:pt x="93" y="72"/>
                  </a:lnTo>
                  <a:lnTo>
                    <a:pt x="93" y="69"/>
                  </a:lnTo>
                  <a:lnTo>
                    <a:pt x="88" y="66"/>
                  </a:lnTo>
                  <a:lnTo>
                    <a:pt x="86" y="64"/>
                  </a:lnTo>
                  <a:lnTo>
                    <a:pt x="80" y="59"/>
                  </a:lnTo>
                  <a:lnTo>
                    <a:pt x="74" y="58"/>
                  </a:lnTo>
                  <a:lnTo>
                    <a:pt x="67" y="50"/>
                  </a:lnTo>
                  <a:lnTo>
                    <a:pt x="67" y="45"/>
                  </a:lnTo>
                  <a:lnTo>
                    <a:pt x="61" y="42"/>
                  </a:lnTo>
                  <a:lnTo>
                    <a:pt x="59" y="41"/>
                  </a:lnTo>
                  <a:lnTo>
                    <a:pt x="53" y="39"/>
                  </a:lnTo>
                  <a:lnTo>
                    <a:pt x="50" y="37"/>
                  </a:lnTo>
                  <a:lnTo>
                    <a:pt x="46" y="39"/>
                  </a:lnTo>
                  <a:lnTo>
                    <a:pt x="42" y="39"/>
                  </a:lnTo>
                  <a:lnTo>
                    <a:pt x="42" y="37"/>
                  </a:lnTo>
                  <a:lnTo>
                    <a:pt x="44" y="36"/>
                  </a:lnTo>
                  <a:lnTo>
                    <a:pt x="48" y="35"/>
                  </a:lnTo>
                  <a:lnTo>
                    <a:pt x="50" y="35"/>
                  </a:lnTo>
                  <a:lnTo>
                    <a:pt x="48" y="33"/>
                  </a:lnTo>
                  <a:lnTo>
                    <a:pt x="46" y="33"/>
                  </a:lnTo>
                  <a:lnTo>
                    <a:pt x="46" y="32"/>
                  </a:lnTo>
                  <a:lnTo>
                    <a:pt x="48" y="32"/>
                  </a:lnTo>
                  <a:lnTo>
                    <a:pt x="50" y="31"/>
                  </a:lnTo>
                  <a:lnTo>
                    <a:pt x="53" y="29"/>
                  </a:lnTo>
                  <a:lnTo>
                    <a:pt x="53" y="28"/>
                  </a:lnTo>
                  <a:lnTo>
                    <a:pt x="57" y="26"/>
                  </a:lnTo>
                  <a:lnTo>
                    <a:pt x="59" y="20"/>
                  </a:lnTo>
                  <a:lnTo>
                    <a:pt x="63" y="18"/>
                  </a:lnTo>
                  <a:lnTo>
                    <a:pt x="63" y="16"/>
                  </a:lnTo>
                  <a:lnTo>
                    <a:pt x="61" y="13"/>
                  </a:lnTo>
                  <a:lnTo>
                    <a:pt x="44" y="13"/>
                  </a:lnTo>
                  <a:lnTo>
                    <a:pt x="42" y="13"/>
                  </a:lnTo>
                  <a:lnTo>
                    <a:pt x="31" y="16"/>
                  </a:lnTo>
                  <a:lnTo>
                    <a:pt x="29" y="16"/>
                  </a:lnTo>
                  <a:lnTo>
                    <a:pt x="27" y="16"/>
                  </a:lnTo>
                  <a:lnTo>
                    <a:pt x="29" y="15"/>
                  </a:lnTo>
                  <a:lnTo>
                    <a:pt x="27" y="15"/>
                  </a:lnTo>
                  <a:lnTo>
                    <a:pt x="27" y="13"/>
                  </a:lnTo>
                  <a:lnTo>
                    <a:pt x="31" y="13"/>
                  </a:lnTo>
                  <a:lnTo>
                    <a:pt x="34" y="12"/>
                  </a:lnTo>
                  <a:lnTo>
                    <a:pt x="29" y="11"/>
                  </a:lnTo>
                  <a:lnTo>
                    <a:pt x="29" y="10"/>
                  </a:lnTo>
                  <a:lnTo>
                    <a:pt x="31" y="9"/>
                  </a:lnTo>
                  <a:lnTo>
                    <a:pt x="38" y="7"/>
                  </a:lnTo>
                  <a:lnTo>
                    <a:pt x="40" y="4"/>
                  </a:lnTo>
                  <a:lnTo>
                    <a:pt x="42" y="3"/>
                  </a:lnTo>
                  <a:lnTo>
                    <a:pt x="44" y="0"/>
                  </a:lnTo>
                  <a:lnTo>
                    <a:pt x="40" y="0"/>
                  </a:lnTo>
                  <a:lnTo>
                    <a:pt x="25" y="1"/>
                  </a:lnTo>
                  <a:lnTo>
                    <a:pt x="21" y="0"/>
                  </a:lnTo>
                  <a:lnTo>
                    <a:pt x="17" y="1"/>
                  </a:lnTo>
                  <a:lnTo>
                    <a:pt x="15" y="3"/>
                  </a:lnTo>
                  <a:lnTo>
                    <a:pt x="15" y="5"/>
                  </a:lnTo>
                  <a:lnTo>
                    <a:pt x="10" y="5"/>
                  </a:lnTo>
                  <a:lnTo>
                    <a:pt x="10" y="8"/>
                  </a:lnTo>
                  <a:lnTo>
                    <a:pt x="10" y="9"/>
                  </a:lnTo>
                  <a:lnTo>
                    <a:pt x="13" y="10"/>
                  </a:lnTo>
                  <a:lnTo>
                    <a:pt x="4" y="12"/>
                  </a:lnTo>
                  <a:lnTo>
                    <a:pt x="4" y="15"/>
                  </a:lnTo>
                  <a:lnTo>
                    <a:pt x="6" y="16"/>
                  </a:lnTo>
                  <a:lnTo>
                    <a:pt x="4" y="16"/>
                  </a:lnTo>
                  <a:lnTo>
                    <a:pt x="4" y="18"/>
                  </a:lnTo>
                  <a:lnTo>
                    <a:pt x="6"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4" name="Freeform 1157"/>
            <p:cNvSpPr>
              <a:spLocks/>
            </p:cNvSpPr>
            <p:nvPr/>
          </p:nvSpPr>
          <p:spPr bwMode="auto">
            <a:xfrm>
              <a:off x="4216869" y="4405734"/>
              <a:ext cx="3645" cy="4650"/>
            </a:xfrm>
            <a:custGeom>
              <a:avLst/>
              <a:gdLst>
                <a:gd name="T0" fmla="*/ 2 w 4"/>
                <a:gd name="T1" fmla="*/ 0 h 4"/>
                <a:gd name="T2" fmla="*/ 0 w 4"/>
                <a:gd name="T3" fmla="*/ 1 h 4"/>
                <a:gd name="T4" fmla="*/ 2 w 4"/>
                <a:gd name="T5" fmla="*/ 3 h 4"/>
                <a:gd name="T6" fmla="*/ 2 w 4"/>
                <a:gd name="T7" fmla="*/ 3 h 4"/>
                <a:gd name="T8" fmla="*/ 2 w 4"/>
                <a:gd name="T9" fmla="*/ 4 h 4"/>
                <a:gd name="T10" fmla="*/ 4 w 4"/>
                <a:gd name="T11" fmla="*/ 3 h 4"/>
                <a:gd name="T12" fmla="*/ 4 w 4"/>
                <a:gd name="T13" fmla="*/ 3 h 4"/>
                <a:gd name="T14" fmla="*/ 4 w 4"/>
                <a:gd name="T15" fmla="*/ 2 h 4"/>
                <a:gd name="T16" fmla="*/ 2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1"/>
                  </a:lnTo>
                  <a:lnTo>
                    <a:pt x="2" y="3"/>
                  </a:lnTo>
                  <a:lnTo>
                    <a:pt x="2" y="4"/>
                  </a:lnTo>
                  <a:lnTo>
                    <a:pt x="4"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5" name="Freeform 1158"/>
            <p:cNvSpPr>
              <a:spLocks/>
            </p:cNvSpPr>
            <p:nvPr/>
          </p:nvSpPr>
          <p:spPr bwMode="auto">
            <a:xfrm>
              <a:off x="4239650" y="4512677"/>
              <a:ext cx="4556" cy="4650"/>
            </a:xfrm>
            <a:custGeom>
              <a:avLst/>
              <a:gdLst>
                <a:gd name="T0" fmla="*/ 5 w 5"/>
                <a:gd name="T1" fmla="*/ 1 h 4"/>
                <a:gd name="T2" fmla="*/ 5 w 5"/>
                <a:gd name="T3" fmla="*/ 0 h 4"/>
                <a:gd name="T4" fmla="*/ 0 w 5"/>
                <a:gd name="T5" fmla="*/ 0 h 4"/>
                <a:gd name="T6" fmla="*/ 0 w 5"/>
                <a:gd name="T7" fmla="*/ 0 h 4"/>
                <a:gd name="T8" fmla="*/ 0 w 5"/>
                <a:gd name="T9" fmla="*/ 2 h 4"/>
                <a:gd name="T10" fmla="*/ 3 w 5"/>
                <a:gd name="T11" fmla="*/ 4 h 4"/>
                <a:gd name="T12" fmla="*/ 5 w 5"/>
                <a:gd name="T13" fmla="*/ 4 h 4"/>
                <a:gd name="T14" fmla="*/ 5 w 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1"/>
                  </a:moveTo>
                  <a:lnTo>
                    <a:pt x="5" y="0"/>
                  </a:lnTo>
                  <a:lnTo>
                    <a:pt x="0" y="0"/>
                  </a:lnTo>
                  <a:lnTo>
                    <a:pt x="0" y="2"/>
                  </a:lnTo>
                  <a:lnTo>
                    <a:pt x="3" y="4"/>
                  </a:lnTo>
                  <a:lnTo>
                    <a:pt x="5" y="4"/>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6" name="Freeform 1159"/>
            <p:cNvSpPr>
              <a:spLocks/>
            </p:cNvSpPr>
            <p:nvPr/>
          </p:nvSpPr>
          <p:spPr bwMode="auto">
            <a:xfrm>
              <a:off x="4266988" y="4455719"/>
              <a:ext cx="1823" cy="2325"/>
            </a:xfrm>
            <a:custGeom>
              <a:avLst/>
              <a:gdLst>
                <a:gd name="T0" fmla="*/ 2 w 2"/>
                <a:gd name="T1" fmla="*/ 2 h 2"/>
                <a:gd name="T2" fmla="*/ 2 w 2"/>
                <a:gd name="T3" fmla="*/ 1 h 2"/>
                <a:gd name="T4" fmla="*/ 2 w 2"/>
                <a:gd name="T5" fmla="*/ 1 h 2"/>
                <a:gd name="T6" fmla="*/ 2 w 2"/>
                <a:gd name="T7" fmla="*/ 0 h 2"/>
                <a:gd name="T8" fmla="*/ 0 w 2"/>
                <a:gd name="T9" fmla="*/ 1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1"/>
                  </a:lnTo>
                  <a:lnTo>
                    <a:pt x="2"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7" name="Freeform 1160"/>
            <p:cNvSpPr>
              <a:spLocks/>
            </p:cNvSpPr>
            <p:nvPr/>
          </p:nvSpPr>
          <p:spPr bwMode="auto">
            <a:xfrm>
              <a:off x="4268811" y="4452231"/>
              <a:ext cx="7290" cy="3487"/>
            </a:xfrm>
            <a:custGeom>
              <a:avLst/>
              <a:gdLst>
                <a:gd name="T0" fmla="*/ 4 w 8"/>
                <a:gd name="T1" fmla="*/ 3 h 3"/>
                <a:gd name="T2" fmla="*/ 6 w 8"/>
                <a:gd name="T3" fmla="*/ 3 h 3"/>
                <a:gd name="T4" fmla="*/ 8 w 8"/>
                <a:gd name="T5" fmla="*/ 3 h 3"/>
                <a:gd name="T6" fmla="*/ 8 w 8"/>
                <a:gd name="T7" fmla="*/ 3 h 3"/>
                <a:gd name="T8" fmla="*/ 6 w 8"/>
                <a:gd name="T9" fmla="*/ 3 h 3"/>
                <a:gd name="T10" fmla="*/ 2 w 8"/>
                <a:gd name="T11" fmla="*/ 2 h 3"/>
                <a:gd name="T12" fmla="*/ 2 w 8"/>
                <a:gd name="T13" fmla="*/ 1 h 3"/>
                <a:gd name="T14" fmla="*/ 0 w 8"/>
                <a:gd name="T15" fmla="*/ 0 h 3"/>
                <a:gd name="T16" fmla="*/ 0 w 8"/>
                <a:gd name="T17" fmla="*/ 0 h 3"/>
                <a:gd name="T18" fmla="*/ 0 w 8"/>
                <a:gd name="T19" fmla="*/ 3 h 3"/>
                <a:gd name="T20" fmla="*/ 0 w 8"/>
                <a:gd name="T21" fmla="*/ 3 h 3"/>
                <a:gd name="T22" fmla="*/ 4 w 8"/>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
                <a:gd name="T38" fmla="*/ 8 w 8"/>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
                  <a:moveTo>
                    <a:pt x="4" y="3"/>
                  </a:moveTo>
                  <a:lnTo>
                    <a:pt x="6" y="3"/>
                  </a:lnTo>
                  <a:lnTo>
                    <a:pt x="8" y="3"/>
                  </a:lnTo>
                  <a:lnTo>
                    <a:pt x="6" y="3"/>
                  </a:lnTo>
                  <a:lnTo>
                    <a:pt x="2" y="2"/>
                  </a:lnTo>
                  <a:lnTo>
                    <a:pt x="2" y="1"/>
                  </a:lnTo>
                  <a:lnTo>
                    <a:pt x="0" y="0"/>
                  </a:lnTo>
                  <a:lnTo>
                    <a:pt x="0"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8" name="Freeform 1161"/>
            <p:cNvSpPr>
              <a:spLocks/>
            </p:cNvSpPr>
            <p:nvPr/>
          </p:nvSpPr>
          <p:spPr bwMode="auto">
            <a:xfrm>
              <a:off x="4247852" y="4533601"/>
              <a:ext cx="5468" cy="5812"/>
            </a:xfrm>
            <a:custGeom>
              <a:avLst/>
              <a:gdLst>
                <a:gd name="T0" fmla="*/ 0 w 6"/>
                <a:gd name="T1" fmla="*/ 5 h 5"/>
                <a:gd name="T2" fmla="*/ 2 w 6"/>
                <a:gd name="T3" fmla="*/ 4 h 5"/>
                <a:gd name="T4" fmla="*/ 6 w 6"/>
                <a:gd name="T5" fmla="*/ 3 h 5"/>
                <a:gd name="T6" fmla="*/ 6 w 6"/>
                <a:gd name="T7" fmla="*/ 2 h 5"/>
                <a:gd name="T8" fmla="*/ 6 w 6"/>
                <a:gd name="T9" fmla="*/ 0 h 5"/>
                <a:gd name="T10" fmla="*/ 6 w 6"/>
                <a:gd name="T11" fmla="*/ 0 h 5"/>
                <a:gd name="T12" fmla="*/ 0 w 6"/>
                <a:gd name="T13" fmla="*/ 5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2" y="4"/>
                  </a:lnTo>
                  <a:lnTo>
                    <a:pt x="6" y="3"/>
                  </a:lnTo>
                  <a:lnTo>
                    <a:pt x="6" y="2"/>
                  </a:lnTo>
                  <a:lnTo>
                    <a:pt x="6" y="0"/>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9" name="Freeform 1162"/>
            <p:cNvSpPr>
              <a:spLocks/>
            </p:cNvSpPr>
            <p:nvPr/>
          </p:nvSpPr>
          <p:spPr bwMode="auto">
            <a:xfrm>
              <a:off x="4253319" y="4548712"/>
              <a:ext cx="3645" cy="2325"/>
            </a:xfrm>
            <a:custGeom>
              <a:avLst/>
              <a:gdLst>
                <a:gd name="T0" fmla="*/ 2 w 4"/>
                <a:gd name="T1" fmla="*/ 2 h 2"/>
                <a:gd name="T2" fmla="*/ 4 w 4"/>
                <a:gd name="T3" fmla="*/ 2 h 2"/>
                <a:gd name="T4" fmla="*/ 2 w 4"/>
                <a:gd name="T5" fmla="*/ 0 h 2"/>
                <a:gd name="T6" fmla="*/ 0 w 4"/>
                <a:gd name="T7" fmla="*/ 0 h 2"/>
                <a:gd name="T8" fmla="*/ 2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4" y="2"/>
                  </a:lnTo>
                  <a:lnTo>
                    <a:pt x="2" y="0"/>
                  </a:lnTo>
                  <a:lnTo>
                    <a:pt x="0"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0" name="Freeform 1163"/>
            <p:cNvSpPr>
              <a:spLocks/>
            </p:cNvSpPr>
            <p:nvPr/>
          </p:nvSpPr>
          <p:spPr bwMode="auto">
            <a:xfrm>
              <a:off x="4222336" y="4477805"/>
              <a:ext cx="11846" cy="11624"/>
            </a:xfrm>
            <a:custGeom>
              <a:avLst/>
              <a:gdLst>
                <a:gd name="T0" fmla="*/ 7 w 13"/>
                <a:gd name="T1" fmla="*/ 4 h 10"/>
                <a:gd name="T2" fmla="*/ 7 w 13"/>
                <a:gd name="T3" fmla="*/ 2 h 10"/>
                <a:gd name="T4" fmla="*/ 5 w 13"/>
                <a:gd name="T5" fmla="*/ 0 h 10"/>
                <a:gd name="T6" fmla="*/ 5 w 13"/>
                <a:gd name="T7" fmla="*/ 0 h 10"/>
                <a:gd name="T8" fmla="*/ 5 w 13"/>
                <a:gd name="T9" fmla="*/ 4 h 10"/>
                <a:gd name="T10" fmla="*/ 3 w 13"/>
                <a:gd name="T11" fmla="*/ 3 h 10"/>
                <a:gd name="T12" fmla="*/ 0 w 13"/>
                <a:gd name="T13" fmla="*/ 4 h 10"/>
                <a:gd name="T14" fmla="*/ 0 w 13"/>
                <a:gd name="T15" fmla="*/ 5 h 10"/>
                <a:gd name="T16" fmla="*/ 0 w 13"/>
                <a:gd name="T17" fmla="*/ 5 h 10"/>
                <a:gd name="T18" fmla="*/ 3 w 13"/>
                <a:gd name="T19" fmla="*/ 5 h 10"/>
                <a:gd name="T20" fmla="*/ 5 w 13"/>
                <a:gd name="T21" fmla="*/ 7 h 10"/>
                <a:gd name="T22" fmla="*/ 5 w 13"/>
                <a:gd name="T23" fmla="*/ 8 h 10"/>
                <a:gd name="T24" fmla="*/ 5 w 13"/>
                <a:gd name="T25" fmla="*/ 8 h 10"/>
                <a:gd name="T26" fmla="*/ 11 w 13"/>
                <a:gd name="T27" fmla="*/ 8 h 10"/>
                <a:gd name="T28" fmla="*/ 11 w 13"/>
                <a:gd name="T29" fmla="*/ 10 h 10"/>
                <a:gd name="T30" fmla="*/ 13 w 13"/>
                <a:gd name="T31" fmla="*/ 10 h 10"/>
                <a:gd name="T32" fmla="*/ 13 w 13"/>
                <a:gd name="T33" fmla="*/ 7 h 10"/>
                <a:gd name="T34" fmla="*/ 11 w 13"/>
                <a:gd name="T35" fmla="*/ 7 h 10"/>
                <a:gd name="T36" fmla="*/ 9 w 13"/>
                <a:gd name="T37" fmla="*/ 6 h 10"/>
                <a:gd name="T38" fmla="*/ 9 w 13"/>
                <a:gd name="T39" fmla="*/ 5 h 10"/>
                <a:gd name="T40" fmla="*/ 7 w 13"/>
                <a:gd name="T41" fmla="*/ 4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0"/>
                <a:gd name="T65" fmla="*/ 13 w 13"/>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0">
                  <a:moveTo>
                    <a:pt x="7" y="4"/>
                  </a:moveTo>
                  <a:lnTo>
                    <a:pt x="7" y="2"/>
                  </a:lnTo>
                  <a:lnTo>
                    <a:pt x="5" y="0"/>
                  </a:lnTo>
                  <a:lnTo>
                    <a:pt x="5" y="4"/>
                  </a:lnTo>
                  <a:lnTo>
                    <a:pt x="3" y="3"/>
                  </a:lnTo>
                  <a:lnTo>
                    <a:pt x="0" y="4"/>
                  </a:lnTo>
                  <a:lnTo>
                    <a:pt x="0" y="5"/>
                  </a:lnTo>
                  <a:lnTo>
                    <a:pt x="3" y="5"/>
                  </a:lnTo>
                  <a:lnTo>
                    <a:pt x="5" y="7"/>
                  </a:lnTo>
                  <a:lnTo>
                    <a:pt x="5" y="8"/>
                  </a:lnTo>
                  <a:lnTo>
                    <a:pt x="11" y="8"/>
                  </a:lnTo>
                  <a:lnTo>
                    <a:pt x="11" y="10"/>
                  </a:lnTo>
                  <a:lnTo>
                    <a:pt x="13" y="10"/>
                  </a:lnTo>
                  <a:lnTo>
                    <a:pt x="13" y="7"/>
                  </a:lnTo>
                  <a:lnTo>
                    <a:pt x="11" y="7"/>
                  </a:lnTo>
                  <a:lnTo>
                    <a:pt x="9" y="6"/>
                  </a:lnTo>
                  <a:lnTo>
                    <a:pt x="9" y="5"/>
                  </a:lnTo>
                  <a:lnTo>
                    <a:pt x="7"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1" name="Freeform 1164"/>
            <p:cNvSpPr>
              <a:spLocks/>
            </p:cNvSpPr>
            <p:nvPr/>
          </p:nvSpPr>
          <p:spPr bwMode="auto">
            <a:xfrm>
              <a:off x="4216869" y="4465018"/>
              <a:ext cx="11846" cy="11624"/>
            </a:xfrm>
            <a:custGeom>
              <a:avLst/>
              <a:gdLst>
                <a:gd name="T0" fmla="*/ 4 w 13"/>
                <a:gd name="T1" fmla="*/ 3 h 10"/>
                <a:gd name="T2" fmla="*/ 4 w 13"/>
                <a:gd name="T3" fmla="*/ 5 h 10"/>
                <a:gd name="T4" fmla="*/ 2 w 13"/>
                <a:gd name="T5" fmla="*/ 5 h 10"/>
                <a:gd name="T6" fmla="*/ 2 w 13"/>
                <a:gd name="T7" fmla="*/ 3 h 10"/>
                <a:gd name="T8" fmla="*/ 0 w 13"/>
                <a:gd name="T9" fmla="*/ 5 h 10"/>
                <a:gd name="T10" fmla="*/ 0 w 13"/>
                <a:gd name="T11" fmla="*/ 7 h 10"/>
                <a:gd name="T12" fmla="*/ 2 w 13"/>
                <a:gd name="T13" fmla="*/ 8 h 10"/>
                <a:gd name="T14" fmla="*/ 0 w 13"/>
                <a:gd name="T15" fmla="*/ 9 h 10"/>
                <a:gd name="T16" fmla="*/ 0 w 13"/>
                <a:gd name="T17" fmla="*/ 9 h 10"/>
                <a:gd name="T18" fmla="*/ 2 w 13"/>
                <a:gd name="T19" fmla="*/ 10 h 10"/>
                <a:gd name="T20" fmla="*/ 4 w 13"/>
                <a:gd name="T21" fmla="*/ 9 h 10"/>
                <a:gd name="T22" fmla="*/ 4 w 13"/>
                <a:gd name="T23" fmla="*/ 9 h 10"/>
                <a:gd name="T24" fmla="*/ 6 w 13"/>
                <a:gd name="T25" fmla="*/ 8 h 10"/>
                <a:gd name="T26" fmla="*/ 6 w 13"/>
                <a:gd name="T27" fmla="*/ 8 h 10"/>
                <a:gd name="T28" fmla="*/ 9 w 13"/>
                <a:gd name="T29" fmla="*/ 8 h 10"/>
                <a:gd name="T30" fmla="*/ 11 w 13"/>
                <a:gd name="T31" fmla="*/ 7 h 10"/>
                <a:gd name="T32" fmla="*/ 11 w 13"/>
                <a:gd name="T33" fmla="*/ 6 h 10"/>
                <a:gd name="T34" fmla="*/ 11 w 13"/>
                <a:gd name="T35" fmla="*/ 6 h 10"/>
                <a:gd name="T36" fmla="*/ 11 w 13"/>
                <a:gd name="T37" fmla="*/ 5 h 10"/>
                <a:gd name="T38" fmla="*/ 11 w 13"/>
                <a:gd name="T39" fmla="*/ 5 h 10"/>
                <a:gd name="T40" fmla="*/ 13 w 13"/>
                <a:gd name="T41" fmla="*/ 3 h 10"/>
                <a:gd name="T42" fmla="*/ 13 w 13"/>
                <a:gd name="T43" fmla="*/ 3 h 10"/>
                <a:gd name="T44" fmla="*/ 13 w 13"/>
                <a:gd name="T45" fmla="*/ 3 h 10"/>
                <a:gd name="T46" fmla="*/ 13 w 13"/>
                <a:gd name="T47" fmla="*/ 2 h 10"/>
                <a:gd name="T48" fmla="*/ 13 w 13"/>
                <a:gd name="T49" fmla="*/ 0 h 10"/>
                <a:gd name="T50" fmla="*/ 11 w 13"/>
                <a:gd name="T51" fmla="*/ 0 h 10"/>
                <a:gd name="T52" fmla="*/ 4 w 13"/>
                <a:gd name="T53" fmla="*/ 2 h 10"/>
                <a:gd name="T54" fmla="*/ 4 w 13"/>
                <a:gd name="T55" fmla="*/ 3 h 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
                <a:gd name="T85" fmla="*/ 0 h 10"/>
                <a:gd name="T86" fmla="*/ 13 w 13"/>
                <a:gd name="T87" fmla="*/ 10 h 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 h="10">
                  <a:moveTo>
                    <a:pt x="4" y="3"/>
                  </a:moveTo>
                  <a:lnTo>
                    <a:pt x="4" y="5"/>
                  </a:lnTo>
                  <a:lnTo>
                    <a:pt x="2" y="5"/>
                  </a:lnTo>
                  <a:lnTo>
                    <a:pt x="2" y="3"/>
                  </a:lnTo>
                  <a:lnTo>
                    <a:pt x="0" y="5"/>
                  </a:lnTo>
                  <a:lnTo>
                    <a:pt x="0" y="7"/>
                  </a:lnTo>
                  <a:lnTo>
                    <a:pt x="2" y="8"/>
                  </a:lnTo>
                  <a:lnTo>
                    <a:pt x="0" y="9"/>
                  </a:lnTo>
                  <a:lnTo>
                    <a:pt x="2" y="10"/>
                  </a:lnTo>
                  <a:lnTo>
                    <a:pt x="4" y="9"/>
                  </a:lnTo>
                  <a:lnTo>
                    <a:pt x="6" y="8"/>
                  </a:lnTo>
                  <a:lnTo>
                    <a:pt x="9" y="8"/>
                  </a:lnTo>
                  <a:lnTo>
                    <a:pt x="11" y="7"/>
                  </a:lnTo>
                  <a:lnTo>
                    <a:pt x="11" y="6"/>
                  </a:lnTo>
                  <a:lnTo>
                    <a:pt x="11" y="5"/>
                  </a:lnTo>
                  <a:lnTo>
                    <a:pt x="13" y="3"/>
                  </a:lnTo>
                  <a:lnTo>
                    <a:pt x="13" y="2"/>
                  </a:lnTo>
                  <a:lnTo>
                    <a:pt x="13" y="0"/>
                  </a:lnTo>
                  <a:lnTo>
                    <a:pt x="11" y="0"/>
                  </a:lnTo>
                  <a:lnTo>
                    <a:pt x="4" y="2"/>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2" name="Freeform 1165"/>
            <p:cNvSpPr>
              <a:spLocks/>
            </p:cNvSpPr>
            <p:nvPr/>
          </p:nvSpPr>
          <p:spPr bwMode="auto">
            <a:xfrm>
              <a:off x="4230538" y="4505703"/>
              <a:ext cx="3645" cy="4650"/>
            </a:xfrm>
            <a:custGeom>
              <a:avLst/>
              <a:gdLst>
                <a:gd name="T0" fmla="*/ 4 w 4"/>
                <a:gd name="T1" fmla="*/ 0 h 4"/>
                <a:gd name="T2" fmla="*/ 4 w 4"/>
                <a:gd name="T3" fmla="*/ 0 h 4"/>
                <a:gd name="T4" fmla="*/ 2 w 4"/>
                <a:gd name="T5" fmla="*/ 2 h 4"/>
                <a:gd name="T6" fmla="*/ 2 w 4"/>
                <a:gd name="T7" fmla="*/ 3 h 4"/>
                <a:gd name="T8" fmla="*/ 0 w 4"/>
                <a:gd name="T9" fmla="*/ 4 h 4"/>
                <a:gd name="T10" fmla="*/ 0 w 4"/>
                <a:gd name="T11" fmla="*/ 4 h 4"/>
                <a:gd name="T12" fmla="*/ 2 w 4"/>
                <a:gd name="T13" fmla="*/ 4 h 4"/>
                <a:gd name="T14" fmla="*/ 4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4" y="0"/>
                  </a:lnTo>
                  <a:lnTo>
                    <a:pt x="2" y="2"/>
                  </a:lnTo>
                  <a:lnTo>
                    <a:pt x="2" y="3"/>
                  </a:lnTo>
                  <a:lnTo>
                    <a:pt x="0" y="4"/>
                  </a:lnTo>
                  <a:lnTo>
                    <a:pt x="2" y="4"/>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3" name="Freeform 1166"/>
            <p:cNvSpPr>
              <a:spLocks/>
            </p:cNvSpPr>
            <p:nvPr/>
          </p:nvSpPr>
          <p:spPr bwMode="auto">
            <a:xfrm>
              <a:off x="4226893" y="4496403"/>
              <a:ext cx="7290" cy="6975"/>
            </a:xfrm>
            <a:custGeom>
              <a:avLst/>
              <a:gdLst>
                <a:gd name="T0" fmla="*/ 6 w 8"/>
                <a:gd name="T1" fmla="*/ 5 h 6"/>
                <a:gd name="T2" fmla="*/ 8 w 8"/>
                <a:gd name="T3" fmla="*/ 4 h 6"/>
                <a:gd name="T4" fmla="*/ 8 w 8"/>
                <a:gd name="T5" fmla="*/ 4 h 6"/>
                <a:gd name="T6" fmla="*/ 4 w 8"/>
                <a:gd name="T7" fmla="*/ 2 h 6"/>
                <a:gd name="T8" fmla="*/ 4 w 8"/>
                <a:gd name="T9" fmla="*/ 0 h 6"/>
                <a:gd name="T10" fmla="*/ 2 w 8"/>
                <a:gd name="T11" fmla="*/ 0 h 6"/>
                <a:gd name="T12" fmla="*/ 2 w 8"/>
                <a:gd name="T13" fmla="*/ 2 h 6"/>
                <a:gd name="T14" fmla="*/ 2 w 8"/>
                <a:gd name="T15" fmla="*/ 2 h 6"/>
                <a:gd name="T16" fmla="*/ 4 w 8"/>
                <a:gd name="T17" fmla="*/ 3 h 6"/>
                <a:gd name="T18" fmla="*/ 4 w 8"/>
                <a:gd name="T19" fmla="*/ 4 h 6"/>
                <a:gd name="T20" fmla="*/ 4 w 8"/>
                <a:gd name="T21" fmla="*/ 4 h 6"/>
                <a:gd name="T22" fmla="*/ 4 w 8"/>
                <a:gd name="T23" fmla="*/ 5 h 6"/>
                <a:gd name="T24" fmla="*/ 2 w 8"/>
                <a:gd name="T25" fmla="*/ 5 h 6"/>
                <a:gd name="T26" fmla="*/ 0 w 8"/>
                <a:gd name="T27" fmla="*/ 5 h 6"/>
                <a:gd name="T28" fmla="*/ 0 w 8"/>
                <a:gd name="T29" fmla="*/ 5 h 6"/>
                <a:gd name="T30" fmla="*/ 0 w 8"/>
                <a:gd name="T31" fmla="*/ 5 h 6"/>
                <a:gd name="T32" fmla="*/ 2 w 8"/>
                <a:gd name="T33" fmla="*/ 6 h 6"/>
                <a:gd name="T34" fmla="*/ 4 w 8"/>
                <a:gd name="T35" fmla="*/ 6 h 6"/>
                <a:gd name="T36" fmla="*/ 6 w 8"/>
                <a:gd name="T37" fmla="*/ 5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6"/>
                <a:gd name="T59" fmla="*/ 8 w 8"/>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6">
                  <a:moveTo>
                    <a:pt x="6" y="5"/>
                  </a:moveTo>
                  <a:lnTo>
                    <a:pt x="8" y="4"/>
                  </a:lnTo>
                  <a:lnTo>
                    <a:pt x="4" y="2"/>
                  </a:lnTo>
                  <a:lnTo>
                    <a:pt x="4" y="0"/>
                  </a:lnTo>
                  <a:lnTo>
                    <a:pt x="2" y="0"/>
                  </a:lnTo>
                  <a:lnTo>
                    <a:pt x="2" y="2"/>
                  </a:lnTo>
                  <a:lnTo>
                    <a:pt x="4" y="3"/>
                  </a:lnTo>
                  <a:lnTo>
                    <a:pt x="4" y="4"/>
                  </a:lnTo>
                  <a:lnTo>
                    <a:pt x="4" y="5"/>
                  </a:lnTo>
                  <a:lnTo>
                    <a:pt x="2" y="5"/>
                  </a:lnTo>
                  <a:lnTo>
                    <a:pt x="0" y="5"/>
                  </a:lnTo>
                  <a:lnTo>
                    <a:pt x="2" y="6"/>
                  </a:lnTo>
                  <a:lnTo>
                    <a:pt x="4" y="6"/>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4" name="Freeform 1167"/>
            <p:cNvSpPr>
              <a:spLocks/>
            </p:cNvSpPr>
            <p:nvPr/>
          </p:nvSpPr>
          <p:spPr bwMode="auto">
            <a:xfrm>
              <a:off x="4289770" y="4425496"/>
              <a:ext cx="8201" cy="12787"/>
            </a:xfrm>
            <a:custGeom>
              <a:avLst/>
              <a:gdLst>
                <a:gd name="T0" fmla="*/ 2 w 9"/>
                <a:gd name="T1" fmla="*/ 7 h 11"/>
                <a:gd name="T2" fmla="*/ 2 w 9"/>
                <a:gd name="T3" fmla="*/ 7 h 11"/>
                <a:gd name="T4" fmla="*/ 4 w 9"/>
                <a:gd name="T5" fmla="*/ 6 h 11"/>
                <a:gd name="T6" fmla="*/ 4 w 9"/>
                <a:gd name="T7" fmla="*/ 7 h 11"/>
                <a:gd name="T8" fmla="*/ 4 w 9"/>
                <a:gd name="T9" fmla="*/ 11 h 11"/>
                <a:gd name="T10" fmla="*/ 9 w 9"/>
                <a:gd name="T11" fmla="*/ 9 h 11"/>
                <a:gd name="T12" fmla="*/ 9 w 9"/>
                <a:gd name="T13" fmla="*/ 6 h 11"/>
                <a:gd name="T14" fmla="*/ 9 w 9"/>
                <a:gd name="T15" fmla="*/ 4 h 11"/>
                <a:gd name="T16" fmla="*/ 9 w 9"/>
                <a:gd name="T17" fmla="*/ 3 h 11"/>
                <a:gd name="T18" fmla="*/ 6 w 9"/>
                <a:gd name="T19" fmla="*/ 2 h 11"/>
                <a:gd name="T20" fmla="*/ 4 w 9"/>
                <a:gd name="T21" fmla="*/ 0 h 11"/>
                <a:gd name="T22" fmla="*/ 4 w 9"/>
                <a:gd name="T23" fmla="*/ 0 h 11"/>
                <a:gd name="T24" fmla="*/ 4 w 9"/>
                <a:gd name="T25" fmla="*/ 0 h 11"/>
                <a:gd name="T26" fmla="*/ 2 w 9"/>
                <a:gd name="T27" fmla="*/ 1 h 11"/>
                <a:gd name="T28" fmla="*/ 2 w 9"/>
                <a:gd name="T29" fmla="*/ 1 h 11"/>
                <a:gd name="T30" fmla="*/ 2 w 9"/>
                <a:gd name="T31" fmla="*/ 2 h 11"/>
                <a:gd name="T32" fmla="*/ 2 w 9"/>
                <a:gd name="T33" fmla="*/ 3 h 11"/>
                <a:gd name="T34" fmla="*/ 4 w 9"/>
                <a:gd name="T35" fmla="*/ 4 h 11"/>
                <a:gd name="T36" fmla="*/ 0 w 9"/>
                <a:gd name="T37" fmla="*/ 6 h 11"/>
                <a:gd name="T38" fmla="*/ 2 w 9"/>
                <a:gd name="T39" fmla="*/ 7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11"/>
                <a:gd name="T62" fmla="*/ 9 w 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11">
                  <a:moveTo>
                    <a:pt x="2" y="7"/>
                  </a:moveTo>
                  <a:lnTo>
                    <a:pt x="2" y="7"/>
                  </a:lnTo>
                  <a:lnTo>
                    <a:pt x="4" y="6"/>
                  </a:lnTo>
                  <a:lnTo>
                    <a:pt x="4" y="7"/>
                  </a:lnTo>
                  <a:lnTo>
                    <a:pt x="4" y="11"/>
                  </a:lnTo>
                  <a:lnTo>
                    <a:pt x="9" y="9"/>
                  </a:lnTo>
                  <a:lnTo>
                    <a:pt x="9" y="6"/>
                  </a:lnTo>
                  <a:lnTo>
                    <a:pt x="9" y="4"/>
                  </a:lnTo>
                  <a:lnTo>
                    <a:pt x="9" y="3"/>
                  </a:lnTo>
                  <a:lnTo>
                    <a:pt x="6" y="2"/>
                  </a:lnTo>
                  <a:lnTo>
                    <a:pt x="4" y="0"/>
                  </a:lnTo>
                  <a:lnTo>
                    <a:pt x="2" y="1"/>
                  </a:lnTo>
                  <a:lnTo>
                    <a:pt x="2" y="2"/>
                  </a:lnTo>
                  <a:lnTo>
                    <a:pt x="2" y="3"/>
                  </a:lnTo>
                  <a:lnTo>
                    <a:pt x="4" y="4"/>
                  </a:lnTo>
                  <a:lnTo>
                    <a:pt x="0" y="6"/>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5" name="Freeform 1168"/>
            <p:cNvSpPr>
              <a:spLocks/>
            </p:cNvSpPr>
            <p:nvPr/>
          </p:nvSpPr>
          <p:spPr bwMode="auto">
            <a:xfrm>
              <a:off x="4225070" y="4509190"/>
              <a:ext cx="5468" cy="4650"/>
            </a:xfrm>
            <a:custGeom>
              <a:avLst/>
              <a:gdLst>
                <a:gd name="T0" fmla="*/ 4 w 6"/>
                <a:gd name="T1" fmla="*/ 1 h 4"/>
                <a:gd name="T2" fmla="*/ 2 w 6"/>
                <a:gd name="T3" fmla="*/ 1 h 4"/>
                <a:gd name="T4" fmla="*/ 0 w 6"/>
                <a:gd name="T5" fmla="*/ 2 h 4"/>
                <a:gd name="T6" fmla="*/ 0 w 6"/>
                <a:gd name="T7" fmla="*/ 3 h 4"/>
                <a:gd name="T8" fmla="*/ 2 w 6"/>
                <a:gd name="T9" fmla="*/ 2 h 4"/>
                <a:gd name="T10" fmla="*/ 4 w 6"/>
                <a:gd name="T11" fmla="*/ 4 h 4"/>
                <a:gd name="T12" fmla="*/ 6 w 6"/>
                <a:gd name="T13" fmla="*/ 3 h 4"/>
                <a:gd name="T14" fmla="*/ 6 w 6"/>
                <a:gd name="T15" fmla="*/ 2 h 4"/>
                <a:gd name="T16" fmla="*/ 4 w 6"/>
                <a:gd name="T17" fmla="*/ 0 h 4"/>
                <a:gd name="T18" fmla="*/ 4 w 6"/>
                <a:gd name="T19" fmla="*/ 0 h 4"/>
                <a:gd name="T20" fmla="*/ 4 w 6"/>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1"/>
                  </a:moveTo>
                  <a:lnTo>
                    <a:pt x="2" y="1"/>
                  </a:lnTo>
                  <a:lnTo>
                    <a:pt x="0" y="2"/>
                  </a:lnTo>
                  <a:lnTo>
                    <a:pt x="0" y="3"/>
                  </a:lnTo>
                  <a:lnTo>
                    <a:pt x="2" y="2"/>
                  </a:lnTo>
                  <a:lnTo>
                    <a:pt x="4" y="4"/>
                  </a:lnTo>
                  <a:lnTo>
                    <a:pt x="6" y="3"/>
                  </a:lnTo>
                  <a:lnTo>
                    <a:pt x="6" y="2"/>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6" name="Freeform 1169"/>
            <p:cNvSpPr>
              <a:spLocks/>
            </p:cNvSpPr>
            <p:nvPr/>
          </p:nvSpPr>
          <p:spPr bwMode="auto">
            <a:xfrm>
              <a:off x="4293415" y="4589397"/>
              <a:ext cx="4556" cy="2325"/>
            </a:xfrm>
            <a:custGeom>
              <a:avLst/>
              <a:gdLst>
                <a:gd name="T0" fmla="*/ 2 w 5"/>
                <a:gd name="T1" fmla="*/ 0 h 2"/>
                <a:gd name="T2" fmla="*/ 0 w 5"/>
                <a:gd name="T3" fmla="*/ 0 h 2"/>
                <a:gd name="T4" fmla="*/ 0 w 5"/>
                <a:gd name="T5" fmla="*/ 2 h 2"/>
                <a:gd name="T6" fmla="*/ 0 w 5"/>
                <a:gd name="T7" fmla="*/ 2 h 2"/>
                <a:gd name="T8" fmla="*/ 2 w 5"/>
                <a:gd name="T9" fmla="*/ 2 h 2"/>
                <a:gd name="T10" fmla="*/ 5 w 5"/>
                <a:gd name="T11" fmla="*/ 2 h 2"/>
                <a:gd name="T12" fmla="*/ 5 w 5"/>
                <a:gd name="T13" fmla="*/ 0 h 2"/>
                <a:gd name="T14" fmla="*/ 5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2" y="0"/>
                  </a:moveTo>
                  <a:lnTo>
                    <a:pt x="0" y="0"/>
                  </a:lnTo>
                  <a:lnTo>
                    <a:pt x="0" y="2"/>
                  </a:lnTo>
                  <a:lnTo>
                    <a:pt x="2" y="2"/>
                  </a:lnTo>
                  <a:lnTo>
                    <a:pt x="5" y="2"/>
                  </a:lnTo>
                  <a:lnTo>
                    <a:pt x="5"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7" name="Freeform 1170"/>
            <p:cNvSpPr>
              <a:spLocks/>
            </p:cNvSpPr>
            <p:nvPr/>
          </p:nvSpPr>
          <p:spPr bwMode="auto">
            <a:xfrm>
              <a:off x="4593222" y="4511515"/>
              <a:ext cx="1823" cy="5812"/>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8" name="Freeform 1171"/>
            <p:cNvSpPr>
              <a:spLocks/>
            </p:cNvSpPr>
            <p:nvPr/>
          </p:nvSpPr>
          <p:spPr bwMode="auto">
            <a:xfrm>
              <a:off x="4362671" y="4574286"/>
              <a:ext cx="3645" cy="1162"/>
            </a:xfrm>
            <a:custGeom>
              <a:avLst/>
              <a:gdLst>
                <a:gd name="T0" fmla="*/ 4 w 4"/>
                <a:gd name="T1" fmla="*/ 1 h 1"/>
                <a:gd name="T2" fmla="*/ 2 w 4"/>
                <a:gd name="T3" fmla="*/ 0 h 1"/>
                <a:gd name="T4" fmla="*/ 0 w 4"/>
                <a:gd name="T5" fmla="*/ 1 h 1"/>
                <a:gd name="T6" fmla="*/ 4 w 4"/>
                <a:gd name="T7" fmla="*/ 1 h 1"/>
                <a:gd name="T8" fmla="*/ 4 w 4"/>
                <a:gd name="T9" fmla="*/ 1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1"/>
                  </a:moveTo>
                  <a:lnTo>
                    <a:pt x="2" y="0"/>
                  </a:lnTo>
                  <a:lnTo>
                    <a:pt x="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9" name="Freeform 1172"/>
            <p:cNvSpPr>
              <a:spLocks/>
            </p:cNvSpPr>
            <p:nvPr/>
          </p:nvSpPr>
          <p:spPr bwMode="auto">
            <a:xfrm>
              <a:off x="4593222" y="4517327"/>
              <a:ext cx="0" cy="1162"/>
            </a:xfrm>
            <a:custGeom>
              <a:avLst/>
              <a:gdLst>
                <a:gd name="T0" fmla="*/ 0 h 1"/>
                <a:gd name="T1" fmla="*/ 1 h 1"/>
                <a:gd name="T2" fmla="*/ 0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0" name="Freeform 1173"/>
            <p:cNvSpPr>
              <a:spLocks/>
            </p:cNvSpPr>
            <p:nvPr/>
          </p:nvSpPr>
          <p:spPr bwMode="auto">
            <a:xfrm>
              <a:off x="5055234" y="4877678"/>
              <a:ext cx="13669" cy="4650"/>
            </a:xfrm>
            <a:custGeom>
              <a:avLst/>
              <a:gdLst>
                <a:gd name="T0" fmla="*/ 7 w 15"/>
                <a:gd name="T1" fmla="*/ 1 h 4"/>
                <a:gd name="T2" fmla="*/ 0 w 15"/>
                <a:gd name="T3" fmla="*/ 4 h 4"/>
                <a:gd name="T4" fmla="*/ 0 w 15"/>
                <a:gd name="T5" fmla="*/ 4 h 4"/>
                <a:gd name="T6" fmla="*/ 9 w 15"/>
                <a:gd name="T7" fmla="*/ 3 h 4"/>
                <a:gd name="T8" fmla="*/ 15 w 15"/>
                <a:gd name="T9" fmla="*/ 0 h 4"/>
                <a:gd name="T10" fmla="*/ 13 w 15"/>
                <a:gd name="T11" fmla="*/ 0 h 4"/>
                <a:gd name="T12" fmla="*/ 9 w 15"/>
                <a:gd name="T13" fmla="*/ 0 h 4"/>
                <a:gd name="T14" fmla="*/ 7 w 1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4"/>
                <a:gd name="T26" fmla="*/ 15 w 1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4">
                  <a:moveTo>
                    <a:pt x="7" y="1"/>
                  </a:moveTo>
                  <a:lnTo>
                    <a:pt x="0" y="4"/>
                  </a:lnTo>
                  <a:lnTo>
                    <a:pt x="9" y="3"/>
                  </a:lnTo>
                  <a:lnTo>
                    <a:pt x="15" y="0"/>
                  </a:lnTo>
                  <a:lnTo>
                    <a:pt x="13" y="0"/>
                  </a:lnTo>
                  <a:lnTo>
                    <a:pt x="9" y="0"/>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1" name="Freeform 1174"/>
            <p:cNvSpPr>
              <a:spLocks/>
            </p:cNvSpPr>
            <p:nvPr/>
          </p:nvSpPr>
          <p:spPr bwMode="auto">
            <a:xfrm>
              <a:off x="4376340" y="4415034"/>
              <a:ext cx="1823" cy="3487"/>
            </a:xfrm>
            <a:custGeom>
              <a:avLst/>
              <a:gdLst>
                <a:gd name="T0" fmla="*/ 0 w 2"/>
                <a:gd name="T1" fmla="*/ 2 h 3"/>
                <a:gd name="T2" fmla="*/ 2 w 2"/>
                <a:gd name="T3" fmla="*/ 0 h 3"/>
                <a:gd name="T4" fmla="*/ 2 w 2"/>
                <a:gd name="T5" fmla="*/ 0 h 3"/>
                <a:gd name="T6" fmla="*/ 0 w 2"/>
                <a:gd name="T7" fmla="*/ 1 h 3"/>
                <a:gd name="T8" fmla="*/ 0 w 2"/>
                <a:gd name="T9" fmla="*/ 2 h 3"/>
                <a:gd name="T10" fmla="*/ 0 w 2"/>
                <a:gd name="T11" fmla="*/ 3 h 3"/>
                <a:gd name="T12" fmla="*/ 0 w 2"/>
                <a:gd name="T13" fmla="*/ 2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lnTo>
                    <a:pt x="2" y="0"/>
                  </a:lnTo>
                  <a:lnTo>
                    <a:pt x="0" y="1"/>
                  </a:lnTo>
                  <a:lnTo>
                    <a:pt x="0" y="2"/>
                  </a:lnTo>
                  <a:lnTo>
                    <a:pt x="0" y="3"/>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2" name="Freeform 1175"/>
            <p:cNvSpPr>
              <a:spLocks/>
            </p:cNvSpPr>
            <p:nvPr/>
          </p:nvSpPr>
          <p:spPr bwMode="auto">
            <a:xfrm>
              <a:off x="4378163" y="4401085"/>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3" name="Freeform 1176"/>
            <p:cNvSpPr>
              <a:spLocks/>
            </p:cNvSpPr>
            <p:nvPr/>
          </p:nvSpPr>
          <p:spPr bwMode="auto">
            <a:xfrm>
              <a:off x="4390009" y="4390623"/>
              <a:ext cx="1823" cy="2325"/>
            </a:xfrm>
            <a:custGeom>
              <a:avLst/>
              <a:gdLst>
                <a:gd name="T0" fmla="*/ 2 w 2"/>
                <a:gd name="T1" fmla="*/ 2 h 2"/>
                <a:gd name="T2" fmla="*/ 2 w 2"/>
                <a:gd name="T3" fmla="*/ 0 h 2"/>
                <a:gd name="T4" fmla="*/ 2 w 2"/>
                <a:gd name="T5" fmla="*/ 0 h 2"/>
                <a:gd name="T6" fmla="*/ 0 w 2"/>
                <a:gd name="T7" fmla="*/ 0 h 2"/>
                <a:gd name="T8" fmla="*/ 0 w 2"/>
                <a:gd name="T9" fmla="*/ 0 h 2"/>
                <a:gd name="T10" fmla="*/ 0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4" name="Freeform 1177"/>
            <p:cNvSpPr>
              <a:spLocks/>
            </p:cNvSpPr>
            <p:nvPr/>
          </p:nvSpPr>
          <p:spPr bwMode="auto">
            <a:xfrm>
              <a:off x="4376340" y="4551037"/>
              <a:ext cx="3645" cy="5812"/>
            </a:xfrm>
            <a:custGeom>
              <a:avLst/>
              <a:gdLst>
                <a:gd name="T0" fmla="*/ 2 w 4"/>
                <a:gd name="T1" fmla="*/ 4 h 5"/>
                <a:gd name="T2" fmla="*/ 2 w 4"/>
                <a:gd name="T3" fmla="*/ 3 h 5"/>
                <a:gd name="T4" fmla="*/ 4 w 4"/>
                <a:gd name="T5" fmla="*/ 1 h 5"/>
                <a:gd name="T6" fmla="*/ 4 w 4"/>
                <a:gd name="T7" fmla="*/ 0 h 5"/>
                <a:gd name="T8" fmla="*/ 0 w 4"/>
                <a:gd name="T9" fmla="*/ 5 h 5"/>
                <a:gd name="T10" fmla="*/ 2 w 4"/>
                <a:gd name="T11" fmla="*/ 4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4"/>
                  </a:moveTo>
                  <a:lnTo>
                    <a:pt x="2" y="3"/>
                  </a:lnTo>
                  <a:lnTo>
                    <a:pt x="4" y="1"/>
                  </a:lnTo>
                  <a:lnTo>
                    <a:pt x="4" y="0"/>
                  </a:lnTo>
                  <a:lnTo>
                    <a:pt x="0" y="5"/>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5" name="Freeform 1178"/>
            <p:cNvSpPr>
              <a:spLocks/>
            </p:cNvSpPr>
            <p:nvPr/>
          </p:nvSpPr>
          <p:spPr bwMode="auto">
            <a:xfrm>
              <a:off x="4364494" y="4574286"/>
              <a:ext cx="6379" cy="1162"/>
            </a:xfrm>
            <a:custGeom>
              <a:avLst/>
              <a:gdLst>
                <a:gd name="T0" fmla="*/ 7 w 7"/>
                <a:gd name="T1" fmla="*/ 1 h 1"/>
                <a:gd name="T2" fmla="*/ 5 w 7"/>
                <a:gd name="T3" fmla="*/ 1 h 1"/>
                <a:gd name="T4" fmla="*/ 2 w 7"/>
                <a:gd name="T5" fmla="*/ 0 h 1"/>
                <a:gd name="T6" fmla="*/ 0 w 7"/>
                <a:gd name="T7" fmla="*/ 0 h 1"/>
                <a:gd name="T8" fmla="*/ 2 w 7"/>
                <a:gd name="T9" fmla="*/ 0 h 1"/>
                <a:gd name="T10" fmla="*/ 7 w 7"/>
                <a:gd name="T11" fmla="*/ 1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1"/>
                  </a:moveTo>
                  <a:lnTo>
                    <a:pt x="5" y="1"/>
                  </a:lnTo>
                  <a:lnTo>
                    <a:pt x="2" y="0"/>
                  </a:lnTo>
                  <a:lnTo>
                    <a:pt x="0" y="0"/>
                  </a:lnTo>
                  <a:lnTo>
                    <a:pt x="2" y="0"/>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6" name="Rectangle 1179"/>
            <p:cNvSpPr>
              <a:spLocks noChangeArrowheads="1"/>
            </p:cNvSpPr>
            <p:nvPr/>
          </p:nvSpPr>
          <p:spPr bwMode="auto">
            <a:xfrm>
              <a:off x="4990534" y="4884653"/>
              <a:ext cx="1823" cy="2325"/>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7" name="Freeform 1180"/>
            <p:cNvSpPr>
              <a:spLocks/>
            </p:cNvSpPr>
            <p:nvPr/>
          </p:nvSpPr>
          <p:spPr bwMode="auto">
            <a:xfrm>
              <a:off x="5034275" y="4904414"/>
              <a:ext cx="3645" cy="1162"/>
            </a:xfrm>
            <a:custGeom>
              <a:avLst/>
              <a:gdLst>
                <a:gd name="T0" fmla="*/ 2 w 4"/>
                <a:gd name="T1" fmla="*/ 1 h 1"/>
                <a:gd name="T2" fmla="*/ 2 w 4"/>
                <a:gd name="T3" fmla="*/ 0 h 1"/>
                <a:gd name="T4" fmla="*/ 0 w 4"/>
                <a:gd name="T5" fmla="*/ 1 h 1"/>
                <a:gd name="T6" fmla="*/ 0 w 4"/>
                <a:gd name="T7" fmla="*/ 1 h 1"/>
                <a:gd name="T8" fmla="*/ 2 w 4"/>
                <a:gd name="T9" fmla="*/ 1 h 1"/>
                <a:gd name="T10" fmla="*/ 2 w 4"/>
                <a:gd name="T11" fmla="*/ 1 h 1"/>
                <a:gd name="T12" fmla="*/ 2 w 4"/>
                <a:gd name="T13" fmla="*/ 1 h 1"/>
                <a:gd name="T14" fmla="*/ 4 w 4"/>
                <a:gd name="T15" fmla="*/ 1 h 1"/>
                <a:gd name="T16" fmla="*/ 2 w 4"/>
                <a:gd name="T17" fmla="*/ 1 h 1"/>
                <a:gd name="T18" fmla="*/ 2 w 4"/>
                <a:gd name="T19" fmla="*/ 1 h 1"/>
                <a:gd name="T20" fmla="*/ 2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2" y="1"/>
                  </a:moveTo>
                  <a:lnTo>
                    <a:pt x="2" y="0"/>
                  </a:lnTo>
                  <a:lnTo>
                    <a:pt x="0" y="1"/>
                  </a:lnTo>
                  <a:lnTo>
                    <a:pt x="2" y="1"/>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8" name="Rectangle 1181"/>
            <p:cNvSpPr>
              <a:spLocks noChangeArrowheads="1"/>
            </p:cNvSpPr>
            <p:nvPr/>
          </p:nvSpPr>
          <p:spPr bwMode="auto">
            <a:xfrm>
              <a:off x="4379985" y="4551037"/>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9" name="Freeform 1182"/>
            <p:cNvSpPr>
              <a:spLocks/>
            </p:cNvSpPr>
            <p:nvPr/>
          </p:nvSpPr>
          <p:spPr bwMode="auto">
            <a:xfrm>
              <a:off x="4424638" y="4363887"/>
              <a:ext cx="10935" cy="4650"/>
            </a:xfrm>
            <a:custGeom>
              <a:avLst/>
              <a:gdLst>
                <a:gd name="T0" fmla="*/ 2 w 12"/>
                <a:gd name="T1" fmla="*/ 4 h 4"/>
                <a:gd name="T2" fmla="*/ 6 w 12"/>
                <a:gd name="T3" fmla="*/ 3 h 4"/>
                <a:gd name="T4" fmla="*/ 12 w 12"/>
                <a:gd name="T5" fmla="*/ 1 h 4"/>
                <a:gd name="T6" fmla="*/ 12 w 12"/>
                <a:gd name="T7" fmla="*/ 1 h 4"/>
                <a:gd name="T8" fmla="*/ 10 w 12"/>
                <a:gd name="T9" fmla="*/ 0 h 4"/>
                <a:gd name="T10" fmla="*/ 10 w 12"/>
                <a:gd name="T11" fmla="*/ 0 h 4"/>
                <a:gd name="T12" fmla="*/ 8 w 12"/>
                <a:gd name="T13" fmla="*/ 0 h 4"/>
                <a:gd name="T14" fmla="*/ 6 w 12"/>
                <a:gd name="T15" fmla="*/ 0 h 4"/>
                <a:gd name="T16" fmla="*/ 4 w 12"/>
                <a:gd name="T17" fmla="*/ 1 h 4"/>
                <a:gd name="T18" fmla="*/ 4 w 12"/>
                <a:gd name="T19" fmla="*/ 1 h 4"/>
                <a:gd name="T20" fmla="*/ 2 w 12"/>
                <a:gd name="T21" fmla="*/ 1 h 4"/>
                <a:gd name="T22" fmla="*/ 2 w 12"/>
                <a:gd name="T23" fmla="*/ 3 h 4"/>
                <a:gd name="T24" fmla="*/ 0 w 12"/>
                <a:gd name="T25" fmla="*/ 3 h 4"/>
                <a:gd name="T26" fmla="*/ 2 w 12"/>
                <a:gd name="T27" fmla="*/ 3 h 4"/>
                <a:gd name="T28" fmla="*/ 2 w 12"/>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4"/>
                <a:gd name="T47" fmla="*/ 12 w 12"/>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4">
                  <a:moveTo>
                    <a:pt x="2" y="4"/>
                  </a:moveTo>
                  <a:lnTo>
                    <a:pt x="6" y="3"/>
                  </a:lnTo>
                  <a:lnTo>
                    <a:pt x="12" y="1"/>
                  </a:lnTo>
                  <a:lnTo>
                    <a:pt x="10" y="0"/>
                  </a:lnTo>
                  <a:lnTo>
                    <a:pt x="8" y="0"/>
                  </a:lnTo>
                  <a:lnTo>
                    <a:pt x="6" y="0"/>
                  </a:lnTo>
                  <a:lnTo>
                    <a:pt x="4" y="1"/>
                  </a:lnTo>
                  <a:lnTo>
                    <a:pt x="2" y="1"/>
                  </a:lnTo>
                  <a:lnTo>
                    <a:pt x="2" y="3"/>
                  </a:lnTo>
                  <a:lnTo>
                    <a:pt x="0" y="3"/>
                  </a:lnTo>
                  <a:lnTo>
                    <a:pt x="2" y="3"/>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0" name="Freeform 1183"/>
            <p:cNvSpPr>
              <a:spLocks/>
            </p:cNvSpPr>
            <p:nvPr/>
          </p:nvSpPr>
          <p:spPr bwMode="auto">
            <a:xfrm>
              <a:off x="4883004" y="4991596"/>
              <a:ext cx="1823" cy="2325"/>
            </a:xfrm>
            <a:custGeom>
              <a:avLst/>
              <a:gdLst>
                <a:gd name="T0" fmla="*/ 0 w 2"/>
                <a:gd name="T1" fmla="*/ 2 h 2"/>
                <a:gd name="T2" fmla="*/ 0 w 2"/>
                <a:gd name="T3" fmla="*/ 2 h 2"/>
                <a:gd name="T4" fmla="*/ 0 w 2"/>
                <a:gd name="T5" fmla="*/ 2 h 2"/>
                <a:gd name="T6" fmla="*/ 2 w 2"/>
                <a:gd name="T7" fmla="*/ 2 h 2"/>
                <a:gd name="T8" fmla="*/ 2 w 2"/>
                <a:gd name="T9" fmla="*/ 2 h 2"/>
                <a:gd name="T10" fmla="*/ 2 w 2"/>
                <a:gd name="T11" fmla="*/ 0 h 2"/>
                <a:gd name="T12" fmla="*/ 0 w 2"/>
                <a:gd name="T13" fmla="*/ 0 h 2"/>
                <a:gd name="T14" fmla="*/ 0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lnTo>
                    <a:pt x="0" y="2"/>
                  </a:lnTo>
                  <a:lnTo>
                    <a:pt x="2" y="2"/>
                  </a:lnTo>
                  <a:lnTo>
                    <a:pt x="2" y="0"/>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1" name="Freeform 1184"/>
            <p:cNvSpPr>
              <a:spLocks/>
            </p:cNvSpPr>
            <p:nvPr/>
          </p:nvSpPr>
          <p:spPr bwMode="auto">
            <a:xfrm>
              <a:off x="4877537" y="4978809"/>
              <a:ext cx="1823" cy="2325"/>
            </a:xfrm>
            <a:custGeom>
              <a:avLst/>
              <a:gdLst>
                <a:gd name="T0" fmla="*/ 0 w 2"/>
                <a:gd name="T1" fmla="*/ 0 h 2"/>
                <a:gd name="T2" fmla="*/ 0 w 2"/>
                <a:gd name="T3" fmla="*/ 1 h 2"/>
                <a:gd name="T4" fmla="*/ 0 w 2"/>
                <a:gd name="T5" fmla="*/ 1 h 2"/>
                <a:gd name="T6" fmla="*/ 0 w 2"/>
                <a:gd name="T7" fmla="*/ 1 h 2"/>
                <a:gd name="T8" fmla="*/ 0 w 2"/>
                <a:gd name="T9" fmla="*/ 2 h 2"/>
                <a:gd name="T10" fmla="*/ 2 w 2"/>
                <a:gd name="T11" fmla="*/ 1 h 2"/>
                <a:gd name="T12" fmla="*/ 0 w 2"/>
                <a:gd name="T13" fmla="*/ 1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1"/>
                  </a:lnTo>
                  <a:lnTo>
                    <a:pt x="0" y="2"/>
                  </a:lnTo>
                  <a:lnTo>
                    <a:pt x="2" y="1"/>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2" name="Freeform 1185"/>
            <p:cNvSpPr>
              <a:spLocks/>
            </p:cNvSpPr>
            <p:nvPr/>
          </p:nvSpPr>
          <p:spPr bwMode="auto">
            <a:xfrm>
              <a:off x="4886650" y="5009032"/>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3" name="Freeform 1186"/>
            <p:cNvSpPr>
              <a:spLocks/>
            </p:cNvSpPr>
            <p:nvPr/>
          </p:nvSpPr>
          <p:spPr bwMode="auto">
            <a:xfrm>
              <a:off x="4874803" y="4977647"/>
              <a:ext cx="0" cy="1162"/>
            </a:xfrm>
            <a:custGeom>
              <a:avLst/>
              <a:gdLst>
                <a:gd name="T0" fmla="*/ 1 h 1"/>
                <a:gd name="T1" fmla="*/ 0 h 1"/>
                <a:gd name="T2" fmla="*/ 0 h 1"/>
                <a:gd name="T3" fmla="*/ 0 h 1"/>
                <a:gd name="T4" fmla="*/ 1 h 1"/>
                <a:gd name="T5" fmla="*/ 1 h 1"/>
                <a:gd name="T6" fmla="*/ 1 h 1"/>
                <a:gd name="T7" fmla="*/ 1 h 1"/>
                <a:gd name="T8" fmla="*/ 1 h 1"/>
                <a:gd name="T9" fmla="*/ 1 h 1"/>
                <a:gd name="T10" fmla="*/ 1 h 1"/>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1"/>
                <a:gd name="T23" fmla="*/ 1 h 1"/>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4" name="Freeform 1187"/>
            <p:cNvSpPr>
              <a:spLocks/>
            </p:cNvSpPr>
            <p:nvPr/>
          </p:nvSpPr>
          <p:spPr bwMode="auto">
            <a:xfrm>
              <a:off x="4848376" y="4988108"/>
              <a:ext cx="7290" cy="2325"/>
            </a:xfrm>
            <a:custGeom>
              <a:avLst/>
              <a:gdLst>
                <a:gd name="T0" fmla="*/ 0 w 8"/>
                <a:gd name="T1" fmla="*/ 1 h 2"/>
                <a:gd name="T2" fmla="*/ 0 w 8"/>
                <a:gd name="T3" fmla="*/ 2 h 2"/>
                <a:gd name="T4" fmla="*/ 2 w 8"/>
                <a:gd name="T5" fmla="*/ 2 h 2"/>
                <a:gd name="T6" fmla="*/ 4 w 8"/>
                <a:gd name="T7" fmla="*/ 2 h 2"/>
                <a:gd name="T8" fmla="*/ 4 w 8"/>
                <a:gd name="T9" fmla="*/ 2 h 2"/>
                <a:gd name="T10" fmla="*/ 6 w 8"/>
                <a:gd name="T11" fmla="*/ 2 h 2"/>
                <a:gd name="T12" fmla="*/ 6 w 8"/>
                <a:gd name="T13" fmla="*/ 2 h 2"/>
                <a:gd name="T14" fmla="*/ 8 w 8"/>
                <a:gd name="T15" fmla="*/ 2 h 2"/>
                <a:gd name="T16" fmla="*/ 6 w 8"/>
                <a:gd name="T17" fmla="*/ 2 h 2"/>
                <a:gd name="T18" fmla="*/ 6 w 8"/>
                <a:gd name="T19" fmla="*/ 2 h 2"/>
                <a:gd name="T20" fmla="*/ 6 w 8"/>
                <a:gd name="T21" fmla="*/ 1 h 2"/>
                <a:gd name="T22" fmla="*/ 4 w 8"/>
                <a:gd name="T23" fmla="*/ 1 h 2"/>
                <a:gd name="T24" fmla="*/ 4 w 8"/>
                <a:gd name="T25" fmla="*/ 1 h 2"/>
                <a:gd name="T26" fmla="*/ 4 w 8"/>
                <a:gd name="T27" fmla="*/ 2 h 2"/>
                <a:gd name="T28" fmla="*/ 4 w 8"/>
                <a:gd name="T29" fmla="*/ 2 h 2"/>
                <a:gd name="T30" fmla="*/ 4 w 8"/>
                <a:gd name="T31" fmla="*/ 2 h 2"/>
                <a:gd name="T32" fmla="*/ 4 w 8"/>
                <a:gd name="T33" fmla="*/ 1 h 2"/>
                <a:gd name="T34" fmla="*/ 2 w 8"/>
                <a:gd name="T35" fmla="*/ 0 h 2"/>
                <a:gd name="T36" fmla="*/ 2 w 8"/>
                <a:gd name="T37" fmla="*/ 0 h 2"/>
                <a:gd name="T38" fmla="*/ 0 w 8"/>
                <a:gd name="T39" fmla="*/ 0 h 2"/>
                <a:gd name="T40" fmla="*/ 0 w 8"/>
                <a:gd name="T41" fmla="*/ 1 h 2"/>
                <a:gd name="T42" fmla="*/ 0 w 8"/>
                <a:gd name="T43" fmla="*/ 1 h 2"/>
                <a:gd name="T44" fmla="*/ 2 w 8"/>
                <a:gd name="T45" fmla="*/ 1 h 2"/>
                <a:gd name="T46" fmla="*/ 2 w 8"/>
                <a:gd name="T47" fmla="*/ 1 h 2"/>
                <a:gd name="T48" fmla="*/ 2 w 8"/>
                <a:gd name="T49" fmla="*/ 2 h 2"/>
                <a:gd name="T50" fmla="*/ 2 w 8"/>
                <a:gd name="T51" fmla="*/ 2 h 2"/>
                <a:gd name="T52" fmla="*/ 0 w 8"/>
                <a:gd name="T53" fmla="*/ 1 h 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2"/>
                <a:gd name="T83" fmla="*/ 8 w 8"/>
                <a:gd name="T84" fmla="*/ 2 h 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2">
                  <a:moveTo>
                    <a:pt x="0" y="1"/>
                  </a:moveTo>
                  <a:lnTo>
                    <a:pt x="0" y="2"/>
                  </a:lnTo>
                  <a:lnTo>
                    <a:pt x="2" y="2"/>
                  </a:lnTo>
                  <a:lnTo>
                    <a:pt x="4" y="2"/>
                  </a:lnTo>
                  <a:lnTo>
                    <a:pt x="6" y="2"/>
                  </a:lnTo>
                  <a:lnTo>
                    <a:pt x="8" y="2"/>
                  </a:lnTo>
                  <a:lnTo>
                    <a:pt x="6" y="2"/>
                  </a:lnTo>
                  <a:lnTo>
                    <a:pt x="6" y="1"/>
                  </a:lnTo>
                  <a:lnTo>
                    <a:pt x="4" y="1"/>
                  </a:lnTo>
                  <a:lnTo>
                    <a:pt x="4" y="2"/>
                  </a:lnTo>
                  <a:lnTo>
                    <a:pt x="4" y="1"/>
                  </a:lnTo>
                  <a:lnTo>
                    <a:pt x="2" y="0"/>
                  </a:lnTo>
                  <a:lnTo>
                    <a:pt x="0" y="0"/>
                  </a:lnTo>
                  <a:lnTo>
                    <a:pt x="0" y="1"/>
                  </a:lnTo>
                  <a:lnTo>
                    <a:pt x="2" y="1"/>
                  </a:lnTo>
                  <a:lnTo>
                    <a:pt x="2" y="2"/>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5" name="Freeform 1188"/>
            <p:cNvSpPr>
              <a:spLocks/>
            </p:cNvSpPr>
            <p:nvPr/>
          </p:nvSpPr>
          <p:spPr bwMode="auto">
            <a:xfrm>
              <a:off x="4329866" y="4742837"/>
              <a:ext cx="4556" cy="2325"/>
            </a:xfrm>
            <a:custGeom>
              <a:avLst/>
              <a:gdLst>
                <a:gd name="T0" fmla="*/ 5 w 5"/>
                <a:gd name="T1" fmla="*/ 0 h 2"/>
                <a:gd name="T2" fmla="*/ 5 w 5"/>
                <a:gd name="T3" fmla="*/ 0 h 2"/>
                <a:gd name="T4" fmla="*/ 2 w 5"/>
                <a:gd name="T5" fmla="*/ 0 h 2"/>
                <a:gd name="T6" fmla="*/ 0 w 5"/>
                <a:gd name="T7" fmla="*/ 1 h 2"/>
                <a:gd name="T8" fmla="*/ 0 w 5"/>
                <a:gd name="T9" fmla="*/ 2 h 2"/>
                <a:gd name="T10" fmla="*/ 2 w 5"/>
                <a:gd name="T11" fmla="*/ 2 h 2"/>
                <a:gd name="T12" fmla="*/ 5 w 5"/>
                <a:gd name="T13" fmla="*/ 1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2" y="0"/>
                  </a:lnTo>
                  <a:lnTo>
                    <a:pt x="0" y="1"/>
                  </a:lnTo>
                  <a:lnTo>
                    <a:pt x="0" y="2"/>
                  </a:lnTo>
                  <a:lnTo>
                    <a:pt x="2" y="2"/>
                  </a:lnTo>
                  <a:lnTo>
                    <a:pt x="5"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6" name="Freeform 1189"/>
            <p:cNvSpPr>
              <a:spLocks/>
            </p:cNvSpPr>
            <p:nvPr/>
          </p:nvSpPr>
          <p:spPr bwMode="auto">
            <a:xfrm>
              <a:off x="4872981" y="4978809"/>
              <a:ext cx="1823" cy="1162"/>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2 w 2"/>
                <a:gd name="T13" fmla="*/ 1 h 1"/>
                <a:gd name="T14" fmla="*/ 2 w 2"/>
                <a:gd name="T15" fmla="*/ 1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lnTo>
                    <a:pt x="0" y="0"/>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7" name="Freeform 1190"/>
            <p:cNvSpPr>
              <a:spLocks/>
            </p:cNvSpPr>
            <p:nvPr/>
          </p:nvSpPr>
          <p:spPr bwMode="auto">
            <a:xfrm>
              <a:off x="4848376" y="4985783"/>
              <a:ext cx="3645" cy="1162"/>
            </a:xfrm>
            <a:custGeom>
              <a:avLst/>
              <a:gdLst>
                <a:gd name="T0" fmla="*/ 0 w 4"/>
                <a:gd name="T1" fmla="*/ 1 h 1"/>
                <a:gd name="T2" fmla="*/ 0 w 4"/>
                <a:gd name="T3" fmla="*/ 1 h 1"/>
                <a:gd name="T4" fmla="*/ 2 w 4"/>
                <a:gd name="T5" fmla="*/ 1 h 1"/>
                <a:gd name="T6" fmla="*/ 2 w 4"/>
                <a:gd name="T7" fmla="*/ 1 h 1"/>
                <a:gd name="T8" fmla="*/ 2 w 4"/>
                <a:gd name="T9" fmla="*/ 1 h 1"/>
                <a:gd name="T10" fmla="*/ 4 w 4"/>
                <a:gd name="T11" fmla="*/ 1 h 1"/>
                <a:gd name="T12" fmla="*/ 2 w 4"/>
                <a:gd name="T13" fmla="*/ 0 h 1"/>
                <a:gd name="T14" fmla="*/ 2 w 4"/>
                <a:gd name="T15" fmla="*/ 0 h 1"/>
                <a:gd name="T16" fmla="*/ 2 w 4"/>
                <a:gd name="T17" fmla="*/ 0 h 1"/>
                <a:gd name="T18" fmla="*/ 2 w 4"/>
                <a:gd name="T19" fmla="*/ 1 h 1"/>
                <a:gd name="T20" fmla="*/ 2 w 4"/>
                <a:gd name="T21" fmla="*/ 1 h 1"/>
                <a:gd name="T22" fmla="*/ 2 w 4"/>
                <a:gd name="T23" fmla="*/ 1 h 1"/>
                <a:gd name="T24" fmla="*/ 0 w 4"/>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
                <a:gd name="T41" fmla="*/ 4 w 4"/>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
                  <a:moveTo>
                    <a:pt x="0" y="1"/>
                  </a:moveTo>
                  <a:lnTo>
                    <a:pt x="0" y="1"/>
                  </a:lnTo>
                  <a:lnTo>
                    <a:pt x="2" y="1"/>
                  </a:lnTo>
                  <a:lnTo>
                    <a:pt x="4" y="1"/>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8" name="Freeform 1191"/>
            <p:cNvSpPr>
              <a:spLocks/>
            </p:cNvSpPr>
            <p:nvPr/>
          </p:nvSpPr>
          <p:spPr bwMode="auto">
            <a:xfrm>
              <a:off x="4886650" y="5006707"/>
              <a:ext cx="0" cy="1162"/>
            </a:xfrm>
            <a:custGeom>
              <a:avLst/>
              <a:gdLst>
                <a:gd name="T0" fmla="*/ 0 h 1"/>
                <a:gd name="T1" fmla="*/ 0 h 1"/>
                <a:gd name="T2" fmla="*/ 0 h 1"/>
                <a:gd name="T3" fmla="*/ 0 h 1"/>
                <a:gd name="T4" fmla="*/ 0 h 1"/>
                <a:gd name="T5" fmla="*/ 1 h 1"/>
                <a:gd name="T6" fmla="*/ 0 h 1"/>
                <a:gd name="T7" fmla="*/ 0 h 1"/>
                <a:gd name="T8" fmla="*/ 0 60000 65536"/>
                <a:gd name="T9" fmla="*/ 0 60000 65536"/>
                <a:gd name="T10" fmla="*/ 0 60000 65536"/>
                <a:gd name="T11" fmla="*/ 0 60000 65536"/>
                <a:gd name="T12" fmla="*/ 0 60000 65536"/>
                <a:gd name="T13" fmla="*/ 0 60000 65536"/>
                <a:gd name="T14" fmla="*/ 0 60000 65536"/>
                <a:gd name="T15" fmla="*/ 0 60000 65536"/>
                <a:gd name="T16" fmla="*/ 0 h 1"/>
                <a:gd name="T17" fmla="*/ 1 h 1"/>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1">
                  <a:moveTo>
                    <a:pt x="0" y="0"/>
                  </a:moveTo>
                  <a:lnTo>
                    <a:pt x="0" y="0"/>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9" name="Freeform 1192"/>
            <p:cNvSpPr>
              <a:spLocks/>
            </p:cNvSpPr>
            <p:nvPr/>
          </p:nvSpPr>
          <p:spPr bwMode="auto">
            <a:xfrm>
              <a:off x="4220514" y="4391785"/>
              <a:ext cx="4556" cy="3487"/>
            </a:xfrm>
            <a:custGeom>
              <a:avLst/>
              <a:gdLst>
                <a:gd name="T0" fmla="*/ 2 w 5"/>
                <a:gd name="T1" fmla="*/ 3 h 3"/>
                <a:gd name="T2" fmla="*/ 5 w 5"/>
                <a:gd name="T3" fmla="*/ 3 h 3"/>
                <a:gd name="T4" fmla="*/ 5 w 5"/>
                <a:gd name="T5" fmla="*/ 1 h 3"/>
                <a:gd name="T6" fmla="*/ 5 w 5"/>
                <a:gd name="T7" fmla="*/ 1 h 3"/>
                <a:gd name="T8" fmla="*/ 0 w 5"/>
                <a:gd name="T9" fmla="*/ 0 h 3"/>
                <a:gd name="T10" fmla="*/ 0 w 5"/>
                <a:gd name="T11" fmla="*/ 1 h 3"/>
                <a:gd name="T12" fmla="*/ 2 w 5"/>
                <a:gd name="T13" fmla="*/ 3 h 3"/>
                <a:gd name="T14" fmla="*/ 2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3"/>
                  </a:moveTo>
                  <a:lnTo>
                    <a:pt x="5" y="3"/>
                  </a:lnTo>
                  <a:lnTo>
                    <a:pt x="5" y="1"/>
                  </a:lnTo>
                  <a:lnTo>
                    <a:pt x="0" y="0"/>
                  </a:lnTo>
                  <a:lnTo>
                    <a:pt x="0" y="1"/>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0" name="Freeform 1193"/>
            <p:cNvSpPr>
              <a:spLocks/>
            </p:cNvSpPr>
            <p:nvPr/>
          </p:nvSpPr>
          <p:spPr bwMode="auto">
            <a:xfrm>
              <a:off x="4345357" y="4732375"/>
              <a:ext cx="13669" cy="6975"/>
            </a:xfrm>
            <a:custGeom>
              <a:avLst/>
              <a:gdLst>
                <a:gd name="T0" fmla="*/ 11 w 15"/>
                <a:gd name="T1" fmla="*/ 0 h 6"/>
                <a:gd name="T2" fmla="*/ 11 w 15"/>
                <a:gd name="T3" fmla="*/ 0 h 6"/>
                <a:gd name="T4" fmla="*/ 2 w 15"/>
                <a:gd name="T5" fmla="*/ 2 h 6"/>
                <a:gd name="T6" fmla="*/ 0 w 15"/>
                <a:gd name="T7" fmla="*/ 4 h 6"/>
                <a:gd name="T8" fmla="*/ 2 w 15"/>
                <a:gd name="T9" fmla="*/ 5 h 6"/>
                <a:gd name="T10" fmla="*/ 2 w 15"/>
                <a:gd name="T11" fmla="*/ 4 h 6"/>
                <a:gd name="T12" fmla="*/ 4 w 15"/>
                <a:gd name="T13" fmla="*/ 4 h 6"/>
                <a:gd name="T14" fmla="*/ 7 w 15"/>
                <a:gd name="T15" fmla="*/ 5 h 6"/>
                <a:gd name="T16" fmla="*/ 11 w 15"/>
                <a:gd name="T17" fmla="*/ 6 h 6"/>
                <a:gd name="T18" fmla="*/ 13 w 15"/>
                <a:gd name="T19" fmla="*/ 5 h 6"/>
                <a:gd name="T20" fmla="*/ 15 w 15"/>
                <a:gd name="T21" fmla="*/ 3 h 6"/>
                <a:gd name="T22" fmla="*/ 13 w 15"/>
                <a:gd name="T23" fmla="*/ 2 h 6"/>
                <a:gd name="T24" fmla="*/ 11 w 15"/>
                <a:gd name="T25" fmla="*/ 2 h 6"/>
                <a:gd name="T26" fmla="*/ 11 w 15"/>
                <a:gd name="T27" fmla="*/ 1 h 6"/>
                <a:gd name="T28" fmla="*/ 11 w 15"/>
                <a:gd name="T29" fmla="*/ 0 h 6"/>
                <a:gd name="T30" fmla="*/ 11 w 15"/>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6"/>
                <a:gd name="T50" fmla="*/ 15 w 1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6">
                  <a:moveTo>
                    <a:pt x="11" y="0"/>
                  </a:moveTo>
                  <a:lnTo>
                    <a:pt x="11" y="0"/>
                  </a:lnTo>
                  <a:lnTo>
                    <a:pt x="2" y="2"/>
                  </a:lnTo>
                  <a:lnTo>
                    <a:pt x="0" y="4"/>
                  </a:lnTo>
                  <a:lnTo>
                    <a:pt x="2" y="5"/>
                  </a:lnTo>
                  <a:lnTo>
                    <a:pt x="2" y="4"/>
                  </a:lnTo>
                  <a:lnTo>
                    <a:pt x="4" y="4"/>
                  </a:lnTo>
                  <a:lnTo>
                    <a:pt x="7" y="5"/>
                  </a:lnTo>
                  <a:lnTo>
                    <a:pt x="11" y="6"/>
                  </a:lnTo>
                  <a:lnTo>
                    <a:pt x="13" y="5"/>
                  </a:lnTo>
                  <a:lnTo>
                    <a:pt x="15" y="3"/>
                  </a:lnTo>
                  <a:lnTo>
                    <a:pt x="13" y="2"/>
                  </a:lnTo>
                  <a:lnTo>
                    <a:pt x="11" y="2"/>
                  </a:lnTo>
                  <a:lnTo>
                    <a:pt x="11" y="1"/>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1" name="Freeform 1194"/>
            <p:cNvSpPr>
              <a:spLocks/>
            </p:cNvSpPr>
            <p:nvPr/>
          </p:nvSpPr>
          <p:spPr bwMode="auto">
            <a:xfrm>
              <a:off x="4218691" y="4399922"/>
              <a:ext cx="3645" cy="4650"/>
            </a:xfrm>
            <a:custGeom>
              <a:avLst/>
              <a:gdLst>
                <a:gd name="T0" fmla="*/ 2 w 4"/>
                <a:gd name="T1" fmla="*/ 2 h 4"/>
                <a:gd name="T2" fmla="*/ 4 w 4"/>
                <a:gd name="T3" fmla="*/ 4 h 4"/>
                <a:gd name="T4" fmla="*/ 4 w 4"/>
                <a:gd name="T5" fmla="*/ 2 h 4"/>
                <a:gd name="T6" fmla="*/ 4 w 4"/>
                <a:gd name="T7" fmla="*/ 1 h 4"/>
                <a:gd name="T8" fmla="*/ 4 w 4"/>
                <a:gd name="T9" fmla="*/ 1 h 4"/>
                <a:gd name="T10" fmla="*/ 2 w 4"/>
                <a:gd name="T11" fmla="*/ 0 h 4"/>
                <a:gd name="T12" fmla="*/ 0 w 4"/>
                <a:gd name="T13" fmla="*/ 1 h 4"/>
                <a:gd name="T14" fmla="*/ 0 w 4"/>
                <a:gd name="T15" fmla="*/ 1 h 4"/>
                <a:gd name="T16" fmla="*/ 2 w 4"/>
                <a:gd name="T17" fmla="*/ 1 h 4"/>
                <a:gd name="T18" fmla="*/ 2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2"/>
                  </a:moveTo>
                  <a:lnTo>
                    <a:pt x="4" y="4"/>
                  </a:lnTo>
                  <a:lnTo>
                    <a:pt x="4" y="2"/>
                  </a:lnTo>
                  <a:lnTo>
                    <a:pt x="4" y="1"/>
                  </a:lnTo>
                  <a:lnTo>
                    <a:pt x="2" y="0"/>
                  </a:lnTo>
                  <a:lnTo>
                    <a:pt x="0" y="1"/>
                  </a:lnTo>
                  <a:lnTo>
                    <a:pt x="2"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2" name="Freeform 1195"/>
            <p:cNvSpPr>
              <a:spLocks/>
            </p:cNvSpPr>
            <p:nvPr/>
          </p:nvSpPr>
          <p:spPr bwMode="auto">
            <a:xfrm>
              <a:off x="5632977" y="5145035"/>
              <a:ext cx="8201" cy="8137"/>
            </a:xfrm>
            <a:custGeom>
              <a:avLst/>
              <a:gdLst>
                <a:gd name="T0" fmla="*/ 4 w 9"/>
                <a:gd name="T1" fmla="*/ 1 h 7"/>
                <a:gd name="T2" fmla="*/ 2 w 9"/>
                <a:gd name="T3" fmla="*/ 0 h 7"/>
                <a:gd name="T4" fmla="*/ 0 w 9"/>
                <a:gd name="T5" fmla="*/ 1 h 7"/>
                <a:gd name="T6" fmla="*/ 0 w 9"/>
                <a:gd name="T7" fmla="*/ 2 h 7"/>
                <a:gd name="T8" fmla="*/ 0 w 9"/>
                <a:gd name="T9" fmla="*/ 3 h 7"/>
                <a:gd name="T10" fmla="*/ 2 w 9"/>
                <a:gd name="T11" fmla="*/ 6 h 7"/>
                <a:gd name="T12" fmla="*/ 4 w 9"/>
                <a:gd name="T13" fmla="*/ 7 h 7"/>
                <a:gd name="T14" fmla="*/ 7 w 9"/>
                <a:gd name="T15" fmla="*/ 7 h 7"/>
                <a:gd name="T16" fmla="*/ 9 w 9"/>
                <a:gd name="T17" fmla="*/ 7 h 7"/>
                <a:gd name="T18" fmla="*/ 9 w 9"/>
                <a:gd name="T19" fmla="*/ 6 h 7"/>
                <a:gd name="T20" fmla="*/ 4 w 9"/>
                <a:gd name="T21" fmla="*/ 2 h 7"/>
                <a:gd name="T22" fmla="*/ 4 w 9"/>
                <a:gd name="T23" fmla="*/ 1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4" y="1"/>
                  </a:moveTo>
                  <a:lnTo>
                    <a:pt x="2" y="0"/>
                  </a:lnTo>
                  <a:lnTo>
                    <a:pt x="0" y="1"/>
                  </a:lnTo>
                  <a:lnTo>
                    <a:pt x="0" y="2"/>
                  </a:lnTo>
                  <a:lnTo>
                    <a:pt x="0" y="3"/>
                  </a:lnTo>
                  <a:lnTo>
                    <a:pt x="2" y="6"/>
                  </a:lnTo>
                  <a:lnTo>
                    <a:pt x="4" y="7"/>
                  </a:lnTo>
                  <a:lnTo>
                    <a:pt x="7" y="7"/>
                  </a:lnTo>
                  <a:lnTo>
                    <a:pt x="9" y="7"/>
                  </a:lnTo>
                  <a:lnTo>
                    <a:pt x="9" y="6"/>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3" name="Freeform 1196"/>
            <p:cNvSpPr>
              <a:spLocks/>
            </p:cNvSpPr>
            <p:nvPr/>
          </p:nvSpPr>
          <p:spPr bwMode="auto">
            <a:xfrm>
              <a:off x="5612018" y="5121787"/>
              <a:ext cx="11846" cy="9299"/>
            </a:xfrm>
            <a:custGeom>
              <a:avLst/>
              <a:gdLst>
                <a:gd name="T0" fmla="*/ 4 w 13"/>
                <a:gd name="T1" fmla="*/ 0 h 8"/>
                <a:gd name="T2" fmla="*/ 0 w 13"/>
                <a:gd name="T3" fmla="*/ 2 h 8"/>
                <a:gd name="T4" fmla="*/ 0 w 13"/>
                <a:gd name="T5" fmla="*/ 2 h 8"/>
                <a:gd name="T6" fmla="*/ 11 w 13"/>
                <a:gd name="T7" fmla="*/ 8 h 8"/>
                <a:gd name="T8" fmla="*/ 11 w 13"/>
                <a:gd name="T9" fmla="*/ 8 h 8"/>
                <a:gd name="T10" fmla="*/ 13 w 13"/>
                <a:gd name="T11" fmla="*/ 7 h 8"/>
                <a:gd name="T12" fmla="*/ 11 w 13"/>
                <a:gd name="T13" fmla="*/ 5 h 8"/>
                <a:gd name="T14" fmla="*/ 4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4" y="0"/>
                  </a:moveTo>
                  <a:lnTo>
                    <a:pt x="0" y="2"/>
                  </a:lnTo>
                  <a:lnTo>
                    <a:pt x="11" y="8"/>
                  </a:lnTo>
                  <a:lnTo>
                    <a:pt x="13" y="7"/>
                  </a:lnTo>
                  <a:lnTo>
                    <a:pt x="11" y="5"/>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4" name="Freeform 1199"/>
            <p:cNvSpPr>
              <a:spLocks/>
            </p:cNvSpPr>
            <p:nvPr/>
          </p:nvSpPr>
          <p:spPr bwMode="auto">
            <a:xfrm>
              <a:off x="5585591" y="5084589"/>
              <a:ext cx="145803" cy="106943"/>
            </a:xfrm>
            <a:custGeom>
              <a:avLst/>
              <a:gdLst>
                <a:gd name="T0" fmla="*/ 149 w 160"/>
                <a:gd name="T1" fmla="*/ 89 h 92"/>
                <a:gd name="T2" fmla="*/ 157 w 160"/>
                <a:gd name="T3" fmla="*/ 92 h 92"/>
                <a:gd name="T4" fmla="*/ 157 w 160"/>
                <a:gd name="T5" fmla="*/ 75 h 92"/>
                <a:gd name="T6" fmla="*/ 160 w 160"/>
                <a:gd name="T7" fmla="*/ 69 h 92"/>
                <a:gd name="T8" fmla="*/ 153 w 160"/>
                <a:gd name="T9" fmla="*/ 64 h 92"/>
                <a:gd name="T10" fmla="*/ 143 w 160"/>
                <a:gd name="T11" fmla="*/ 63 h 92"/>
                <a:gd name="T12" fmla="*/ 143 w 160"/>
                <a:gd name="T13" fmla="*/ 61 h 92"/>
                <a:gd name="T14" fmla="*/ 139 w 160"/>
                <a:gd name="T15" fmla="*/ 60 h 92"/>
                <a:gd name="T16" fmla="*/ 136 w 160"/>
                <a:gd name="T17" fmla="*/ 54 h 92"/>
                <a:gd name="T18" fmla="*/ 130 w 160"/>
                <a:gd name="T19" fmla="*/ 53 h 92"/>
                <a:gd name="T20" fmla="*/ 124 w 160"/>
                <a:gd name="T21" fmla="*/ 52 h 92"/>
                <a:gd name="T22" fmla="*/ 122 w 160"/>
                <a:gd name="T23" fmla="*/ 50 h 92"/>
                <a:gd name="T24" fmla="*/ 126 w 160"/>
                <a:gd name="T25" fmla="*/ 47 h 92"/>
                <a:gd name="T26" fmla="*/ 122 w 160"/>
                <a:gd name="T27" fmla="*/ 46 h 92"/>
                <a:gd name="T28" fmla="*/ 126 w 160"/>
                <a:gd name="T29" fmla="*/ 43 h 92"/>
                <a:gd name="T30" fmla="*/ 113 w 160"/>
                <a:gd name="T31" fmla="*/ 43 h 92"/>
                <a:gd name="T32" fmla="*/ 113 w 160"/>
                <a:gd name="T33" fmla="*/ 43 h 92"/>
                <a:gd name="T34" fmla="*/ 115 w 160"/>
                <a:gd name="T35" fmla="*/ 40 h 92"/>
                <a:gd name="T36" fmla="*/ 115 w 160"/>
                <a:gd name="T37" fmla="*/ 39 h 92"/>
                <a:gd name="T38" fmla="*/ 117 w 160"/>
                <a:gd name="T39" fmla="*/ 38 h 92"/>
                <a:gd name="T40" fmla="*/ 115 w 160"/>
                <a:gd name="T41" fmla="*/ 37 h 92"/>
                <a:gd name="T42" fmla="*/ 109 w 160"/>
                <a:gd name="T43" fmla="*/ 37 h 92"/>
                <a:gd name="T44" fmla="*/ 105 w 160"/>
                <a:gd name="T45" fmla="*/ 35 h 92"/>
                <a:gd name="T46" fmla="*/ 105 w 160"/>
                <a:gd name="T47" fmla="*/ 36 h 92"/>
                <a:gd name="T48" fmla="*/ 101 w 160"/>
                <a:gd name="T49" fmla="*/ 34 h 92"/>
                <a:gd name="T50" fmla="*/ 94 w 160"/>
                <a:gd name="T51" fmla="*/ 32 h 92"/>
                <a:gd name="T52" fmla="*/ 88 w 160"/>
                <a:gd name="T53" fmla="*/ 28 h 92"/>
                <a:gd name="T54" fmla="*/ 84 w 160"/>
                <a:gd name="T55" fmla="*/ 27 h 92"/>
                <a:gd name="T56" fmla="*/ 84 w 160"/>
                <a:gd name="T57" fmla="*/ 29 h 92"/>
                <a:gd name="T58" fmla="*/ 75 w 160"/>
                <a:gd name="T59" fmla="*/ 26 h 92"/>
                <a:gd name="T60" fmla="*/ 71 w 160"/>
                <a:gd name="T61" fmla="*/ 23 h 92"/>
                <a:gd name="T62" fmla="*/ 63 w 160"/>
                <a:gd name="T63" fmla="*/ 18 h 92"/>
                <a:gd name="T64" fmla="*/ 46 w 160"/>
                <a:gd name="T65" fmla="*/ 12 h 92"/>
                <a:gd name="T66" fmla="*/ 42 w 160"/>
                <a:gd name="T67" fmla="*/ 8 h 92"/>
                <a:gd name="T68" fmla="*/ 42 w 160"/>
                <a:gd name="T69" fmla="*/ 7 h 92"/>
                <a:gd name="T70" fmla="*/ 35 w 160"/>
                <a:gd name="T71" fmla="*/ 4 h 92"/>
                <a:gd name="T72" fmla="*/ 29 w 160"/>
                <a:gd name="T73" fmla="*/ 4 h 92"/>
                <a:gd name="T74" fmla="*/ 16 w 160"/>
                <a:gd name="T75" fmla="*/ 3 h 92"/>
                <a:gd name="T76" fmla="*/ 12 w 160"/>
                <a:gd name="T77" fmla="*/ 3 h 92"/>
                <a:gd name="T78" fmla="*/ 8 w 160"/>
                <a:gd name="T79" fmla="*/ 0 h 92"/>
                <a:gd name="T80" fmla="*/ 2 w 160"/>
                <a:gd name="T81" fmla="*/ 0 h 92"/>
                <a:gd name="T82" fmla="*/ 2 w 160"/>
                <a:gd name="T83" fmla="*/ 0 h 92"/>
                <a:gd name="T84" fmla="*/ 21 w 160"/>
                <a:gd name="T85" fmla="*/ 15 h 92"/>
                <a:gd name="T86" fmla="*/ 29 w 160"/>
                <a:gd name="T87" fmla="*/ 18 h 92"/>
                <a:gd name="T88" fmla="*/ 35 w 160"/>
                <a:gd name="T89" fmla="*/ 22 h 92"/>
                <a:gd name="T90" fmla="*/ 42 w 160"/>
                <a:gd name="T91" fmla="*/ 27 h 92"/>
                <a:gd name="T92" fmla="*/ 54 w 160"/>
                <a:gd name="T93" fmla="*/ 31 h 92"/>
                <a:gd name="T94" fmla="*/ 61 w 160"/>
                <a:gd name="T95" fmla="*/ 43 h 92"/>
                <a:gd name="T96" fmla="*/ 67 w 160"/>
                <a:gd name="T97" fmla="*/ 45 h 92"/>
                <a:gd name="T98" fmla="*/ 71 w 160"/>
                <a:gd name="T99" fmla="*/ 48 h 92"/>
                <a:gd name="T100" fmla="*/ 77 w 160"/>
                <a:gd name="T101" fmla="*/ 54 h 92"/>
                <a:gd name="T102" fmla="*/ 84 w 160"/>
                <a:gd name="T103" fmla="*/ 62 h 92"/>
                <a:gd name="T104" fmla="*/ 103 w 160"/>
                <a:gd name="T105" fmla="*/ 74 h 92"/>
                <a:gd name="T106" fmla="*/ 107 w 160"/>
                <a:gd name="T107" fmla="*/ 77 h 92"/>
                <a:gd name="T108" fmla="*/ 111 w 160"/>
                <a:gd name="T109" fmla="*/ 78 h 92"/>
                <a:gd name="T110" fmla="*/ 124 w 160"/>
                <a:gd name="T111" fmla="*/ 84 h 92"/>
                <a:gd name="T112" fmla="*/ 141 w 160"/>
                <a:gd name="T113" fmla="*/ 92 h 92"/>
                <a:gd name="T114" fmla="*/ 139 w 160"/>
                <a:gd name="T115" fmla="*/ 89 h 92"/>
                <a:gd name="T116" fmla="*/ 147 w 160"/>
                <a:gd name="T117" fmla="*/ 91 h 92"/>
                <a:gd name="T118" fmla="*/ 149 w 160"/>
                <a:gd name="T119" fmla="*/ 89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
                <a:gd name="T181" fmla="*/ 0 h 92"/>
                <a:gd name="T182" fmla="*/ 160 w 160"/>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 h="92">
                  <a:moveTo>
                    <a:pt x="149" y="89"/>
                  </a:moveTo>
                  <a:lnTo>
                    <a:pt x="149" y="89"/>
                  </a:lnTo>
                  <a:lnTo>
                    <a:pt x="155" y="92"/>
                  </a:lnTo>
                  <a:lnTo>
                    <a:pt x="157" y="92"/>
                  </a:lnTo>
                  <a:lnTo>
                    <a:pt x="160" y="75"/>
                  </a:lnTo>
                  <a:lnTo>
                    <a:pt x="157" y="75"/>
                  </a:lnTo>
                  <a:lnTo>
                    <a:pt x="160" y="70"/>
                  </a:lnTo>
                  <a:lnTo>
                    <a:pt x="160" y="69"/>
                  </a:lnTo>
                  <a:lnTo>
                    <a:pt x="157" y="68"/>
                  </a:lnTo>
                  <a:lnTo>
                    <a:pt x="153" y="64"/>
                  </a:lnTo>
                  <a:lnTo>
                    <a:pt x="151" y="64"/>
                  </a:lnTo>
                  <a:lnTo>
                    <a:pt x="143" y="63"/>
                  </a:lnTo>
                  <a:lnTo>
                    <a:pt x="143" y="62"/>
                  </a:lnTo>
                  <a:lnTo>
                    <a:pt x="143" y="61"/>
                  </a:lnTo>
                  <a:lnTo>
                    <a:pt x="139" y="60"/>
                  </a:lnTo>
                  <a:lnTo>
                    <a:pt x="139" y="59"/>
                  </a:lnTo>
                  <a:lnTo>
                    <a:pt x="136" y="54"/>
                  </a:lnTo>
                  <a:lnTo>
                    <a:pt x="132" y="54"/>
                  </a:lnTo>
                  <a:lnTo>
                    <a:pt x="130" y="53"/>
                  </a:lnTo>
                  <a:lnTo>
                    <a:pt x="128" y="53"/>
                  </a:lnTo>
                  <a:lnTo>
                    <a:pt x="124" y="52"/>
                  </a:lnTo>
                  <a:lnTo>
                    <a:pt x="122" y="51"/>
                  </a:lnTo>
                  <a:lnTo>
                    <a:pt x="122" y="50"/>
                  </a:lnTo>
                  <a:lnTo>
                    <a:pt x="124" y="48"/>
                  </a:lnTo>
                  <a:lnTo>
                    <a:pt x="126" y="47"/>
                  </a:lnTo>
                  <a:lnTo>
                    <a:pt x="124" y="47"/>
                  </a:lnTo>
                  <a:lnTo>
                    <a:pt x="122" y="46"/>
                  </a:lnTo>
                  <a:lnTo>
                    <a:pt x="126" y="45"/>
                  </a:lnTo>
                  <a:lnTo>
                    <a:pt x="126" y="43"/>
                  </a:lnTo>
                  <a:lnTo>
                    <a:pt x="122" y="40"/>
                  </a:lnTo>
                  <a:lnTo>
                    <a:pt x="113" y="43"/>
                  </a:lnTo>
                  <a:lnTo>
                    <a:pt x="115" y="42"/>
                  </a:lnTo>
                  <a:lnTo>
                    <a:pt x="115" y="40"/>
                  </a:lnTo>
                  <a:lnTo>
                    <a:pt x="115" y="39"/>
                  </a:lnTo>
                  <a:lnTo>
                    <a:pt x="117" y="38"/>
                  </a:lnTo>
                  <a:lnTo>
                    <a:pt x="117" y="37"/>
                  </a:lnTo>
                  <a:lnTo>
                    <a:pt x="115" y="37"/>
                  </a:lnTo>
                  <a:lnTo>
                    <a:pt x="113" y="36"/>
                  </a:lnTo>
                  <a:lnTo>
                    <a:pt x="109" y="37"/>
                  </a:lnTo>
                  <a:lnTo>
                    <a:pt x="107" y="36"/>
                  </a:lnTo>
                  <a:lnTo>
                    <a:pt x="105" y="35"/>
                  </a:lnTo>
                  <a:lnTo>
                    <a:pt x="105" y="36"/>
                  </a:lnTo>
                  <a:lnTo>
                    <a:pt x="103" y="36"/>
                  </a:lnTo>
                  <a:lnTo>
                    <a:pt x="101" y="34"/>
                  </a:lnTo>
                  <a:lnTo>
                    <a:pt x="96" y="32"/>
                  </a:lnTo>
                  <a:lnTo>
                    <a:pt x="94" y="32"/>
                  </a:lnTo>
                  <a:lnTo>
                    <a:pt x="92" y="31"/>
                  </a:lnTo>
                  <a:lnTo>
                    <a:pt x="88" y="28"/>
                  </a:lnTo>
                  <a:lnTo>
                    <a:pt x="86" y="27"/>
                  </a:lnTo>
                  <a:lnTo>
                    <a:pt x="84" y="27"/>
                  </a:lnTo>
                  <a:lnTo>
                    <a:pt x="84" y="28"/>
                  </a:lnTo>
                  <a:lnTo>
                    <a:pt x="84" y="29"/>
                  </a:lnTo>
                  <a:lnTo>
                    <a:pt x="82" y="28"/>
                  </a:lnTo>
                  <a:lnTo>
                    <a:pt x="75" y="26"/>
                  </a:lnTo>
                  <a:lnTo>
                    <a:pt x="75" y="23"/>
                  </a:lnTo>
                  <a:lnTo>
                    <a:pt x="71" y="23"/>
                  </a:lnTo>
                  <a:lnTo>
                    <a:pt x="71" y="22"/>
                  </a:lnTo>
                  <a:lnTo>
                    <a:pt x="63" y="18"/>
                  </a:lnTo>
                  <a:lnTo>
                    <a:pt x="52" y="15"/>
                  </a:lnTo>
                  <a:lnTo>
                    <a:pt x="46" y="12"/>
                  </a:lnTo>
                  <a:lnTo>
                    <a:pt x="44" y="10"/>
                  </a:lnTo>
                  <a:lnTo>
                    <a:pt x="42" y="8"/>
                  </a:lnTo>
                  <a:lnTo>
                    <a:pt x="42" y="7"/>
                  </a:lnTo>
                  <a:lnTo>
                    <a:pt x="40" y="6"/>
                  </a:lnTo>
                  <a:lnTo>
                    <a:pt x="35" y="4"/>
                  </a:lnTo>
                  <a:lnTo>
                    <a:pt x="33" y="4"/>
                  </a:lnTo>
                  <a:lnTo>
                    <a:pt x="29" y="4"/>
                  </a:lnTo>
                  <a:lnTo>
                    <a:pt x="27" y="3"/>
                  </a:lnTo>
                  <a:lnTo>
                    <a:pt x="16" y="3"/>
                  </a:lnTo>
                  <a:lnTo>
                    <a:pt x="14" y="3"/>
                  </a:lnTo>
                  <a:lnTo>
                    <a:pt x="12" y="3"/>
                  </a:lnTo>
                  <a:lnTo>
                    <a:pt x="10" y="0"/>
                  </a:lnTo>
                  <a:lnTo>
                    <a:pt x="8" y="0"/>
                  </a:lnTo>
                  <a:lnTo>
                    <a:pt x="4" y="0"/>
                  </a:lnTo>
                  <a:lnTo>
                    <a:pt x="2" y="0"/>
                  </a:lnTo>
                  <a:lnTo>
                    <a:pt x="0" y="0"/>
                  </a:lnTo>
                  <a:lnTo>
                    <a:pt x="2" y="0"/>
                  </a:lnTo>
                  <a:lnTo>
                    <a:pt x="2" y="4"/>
                  </a:lnTo>
                  <a:lnTo>
                    <a:pt x="21" y="15"/>
                  </a:lnTo>
                  <a:lnTo>
                    <a:pt x="23" y="15"/>
                  </a:lnTo>
                  <a:lnTo>
                    <a:pt x="29" y="18"/>
                  </a:lnTo>
                  <a:lnTo>
                    <a:pt x="33" y="22"/>
                  </a:lnTo>
                  <a:lnTo>
                    <a:pt x="35" y="22"/>
                  </a:lnTo>
                  <a:lnTo>
                    <a:pt x="37" y="27"/>
                  </a:lnTo>
                  <a:lnTo>
                    <a:pt x="42" y="27"/>
                  </a:lnTo>
                  <a:lnTo>
                    <a:pt x="48" y="29"/>
                  </a:lnTo>
                  <a:lnTo>
                    <a:pt x="54" y="31"/>
                  </a:lnTo>
                  <a:lnTo>
                    <a:pt x="54" y="34"/>
                  </a:lnTo>
                  <a:lnTo>
                    <a:pt x="61" y="43"/>
                  </a:lnTo>
                  <a:lnTo>
                    <a:pt x="63" y="43"/>
                  </a:lnTo>
                  <a:lnTo>
                    <a:pt x="67" y="45"/>
                  </a:lnTo>
                  <a:lnTo>
                    <a:pt x="69" y="47"/>
                  </a:lnTo>
                  <a:lnTo>
                    <a:pt x="71" y="48"/>
                  </a:lnTo>
                  <a:lnTo>
                    <a:pt x="77" y="52"/>
                  </a:lnTo>
                  <a:lnTo>
                    <a:pt x="77" y="54"/>
                  </a:lnTo>
                  <a:lnTo>
                    <a:pt x="84" y="60"/>
                  </a:lnTo>
                  <a:lnTo>
                    <a:pt x="84" y="62"/>
                  </a:lnTo>
                  <a:lnTo>
                    <a:pt x="101" y="72"/>
                  </a:lnTo>
                  <a:lnTo>
                    <a:pt x="103" y="74"/>
                  </a:lnTo>
                  <a:lnTo>
                    <a:pt x="105" y="75"/>
                  </a:lnTo>
                  <a:lnTo>
                    <a:pt x="107" y="77"/>
                  </a:lnTo>
                  <a:lnTo>
                    <a:pt x="109" y="78"/>
                  </a:lnTo>
                  <a:lnTo>
                    <a:pt x="111" y="78"/>
                  </a:lnTo>
                  <a:lnTo>
                    <a:pt x="124" y="84"/>
                  </a:lnTo>
                  <a:lnTo>
                    <a:pt x="128" y="85"/>
                  </a:lnTo>
                  <a:lnTo>
                    <a:pt x="141" y="92"/>
                  </a:lnTo>
                  <a:lnTo>
                    <a:pt x="139" y="89"/>
                  </a:lnTo>
                  <a:lnTo>
                    <a:pt x="141" y="89"/>
                  </a:lnTo>
                  <a:lnTo>
                    <a:pt x="147" y="91"/>
                  </a:lnTo>
                  <a:lnTo>
                    <a:pt x="149" y="91"/>
                  </a:lnTo>
                  <a:lnTo>
                    <a:pt x="149" y="8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5" name="Freeform 1201"/>
            <p:cNvSpPr>
              <a:spLocks/>
            </p:cNvSpPr>
            <p:nvPr/>
          </p:nvSpPr>
          <p:spPr bwMode="auto">
            <a:xfrm>
              <a:off x="5563720" y="5069478"/>
              <a:ext cx="1823" cy="3487"/>
            </a:xfrm>
            <a:custGeom>
              <a:avLst/>
              <a:gdLst>
                <a:gd name="T0" fmla="*/ 2 w 2"/>
                <a:gd name="T1" fmla="*/ 0 h 3"/>
                <a:gd name="T2" fmla="*/ 0 w 2"/>
                <a:gd name="T3" fmla="*/ 0 h 3"/>
                <a:gd name="T4" fmla="*/ 0 w 2"/>
                <a:gd name="T5" fmla="*/ 1 h 3"/>
                <a:gd name="T6" fmla="*/ 0 w 2"/>
                <a:gd name="T7" fmla="*/ 2 h 3"/>
                <a:gd name="T8" fmla="*/ 0 w 2"/>
                <a:gd name="T9" fmla="*/ 3 h 3"/>
                <a:gd name="T10" fmla="*/ 2 w 2"/>
                <a:gd name="T11" fmla="*/ 3 h 3"/>
                <a:gd name="T12" fmla="*/ 2 w 2"/>
                <a:gd name="T13" fmla="*/ 1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1"/>
                  </a:lnTo>
                  <a:lnTo>
                    <a:pt x="0" y="2"/>
                  </a:lnTo>
                  <a:lnTo>
                    <a:pt x="0" y="3"/>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6" name="Freeform 1202"/>
            <p:cNvSpPr>
              <a:spLocks/>
            </p:cNvSpPr>
            <p:nvPr/>
          </p:nvSpPr>
          <p:spPr bwMode="auto">
            <a:xfrm>
              <a:off x="5383290" y="5045067"/>
              <a:ext cx="30983" cy="36035"/>
            </a:xfrm>
            <a:custGeom>
              <a:avLst/>
              <a:gdLst>
                <a:gd name="T0" fmla="*/ 30 w 34"/>
                <a:gd name="T1" fmla="*/ 17 h 31"/>
                <a:gd name="T2" fmla="*/ 26 w 34"/>
                <a:gd name="T3" fmla="*/ 12 h 31"/>
                <a:gd name="T4" fmla="*/ 26 w 34"/>
                <a:gd name="T5" fmla="*/ 10 h 31"/>
                <a:gd name="T6" fmla="*/ 24 w 34"/>
                <a:gd name="T7" fmla="*/ 8 h 31"/>
                <a:gd name="T8" fmla="*/ 19 w 34"/>
                <a:gd name="T9" fmla="*/ 7 h 31"/>
                <a:gd name="T10" fmla="*/ 19 w 34"/>
                <a:gd name="T11" fmla="*/ 6 h 31"/>
                <a:gd name="T12" fmla="*/ 17 w 34"/>
                <a:gd name="T13" fmla="*/ 5 h 31"/>
                <a:gd name="T14" fmla="*/ 11 w 34"/>
                <a:gd name="T15" fmla="*/ 1 h 31"/>
                <a:gd name="T16" fmla="*/ 9 w 34"/>
                <a:gd name="T17" fmla="*/ 0 h 31"/>
                <a:gd name="T18" fmla="*/ 7 w 34"/>
                <a:gd name="T19" fmla="*/ 0 h 31"/>
                <a:gd name="T20" fmla="*/ 5 w 34"/>
                <a:gd name="T21" fmla="*/ 1 h 31"/>
                <a:gd name="T22" fmla="*/ 7 w 34"/>
                <a:gd name="T23" fmla="*/ 2 h 31"/>
                <a:gd name="T24" fmla="*/ 9 w 34"/>
                <a:gd name="T25" fmla="*/ 2 h 31"/>
                <a:gd name="T26" fmla="*/ 11 w 34"/>
                <a:gd name="T27" fmla="*/ 4 h 31"/>
                <a:gd name="T28" fmla="*/ 9 w 34"/>
                <a:gd name="T29" fmla="*/ 4 h 31"/>
                <a:gd name="T30" fmla="*/ 7 w 34"/>
                <a:gd name="T31" fmla="*/ 5 h 31"/>
                <a:gd name="T32" fmla="*/ 7 w 34"/>
                <a:gd name="T33" fmla="*/ 5 h 31"/>
                <a:gd name="T34" fmla="*/ 7 w 34"/>
                <a:gd name="T35" fmla="*/ 6 h 31"/>
                <a:gd name="T36" fmla="*/ 5 w 34"/>
                <a:gd name="T37" fmla="*/ 7 h 31"/>
                <a:gd name="T38" fmla="*/ 3 w 34"/>
                <a:gd name="T39" fmla="*/ 14 h 31"/>
                <a:gd name="T40" fmla="*/ 3 w 34"/>
                <a:gd name="T41" fmla="*/ 14 h 31"/>
                <a:gd name="T42" fmla="*/ 0 w 34"/>
                <a:gd name="T43" fmla="*/ 14 h 31"/>
                <a:gd name="T44" fmla="*/ 3 w 34"/>
                <a:gd name="T45" fmla="*/ 25 h 31"/>
                <a:gd name="T46" fmla="*/ 7 w 34"/>
                <a:gd name="T47" fmla="*/ 30 h 31"/>
                <a:gd name="T48" fmla="*/ 9 w 34"/>
                <a:gd name="T49" fmla="*/ 31 h 31"/>
                <a:gd name="T50" fmla="*/ 17 w 34"/>
                <a:gd name="T51" fmla="*/ 31 h 31"/>
                <a:gd name="T52" fmla="*/ 30 w 34"/>
                <a:gd name="T53" fmla="*/ 28 h 31"/>
                <a:gd name="T54" fmla="*/ 32 w 34"/>
                <a:gd name="T55" fmla="*/ 25 h 31"/>
                <a:gd name="T56" fmla="*/ 34 w 34"/>
                <a:gd name="T57" fmla="*/ 18 h 31"/>
                <a:gd name="T58" fmla="*/ 32 w 34"/>
                <a:gd name="T59" fmla="*/ 17 h 31"/>
                <a:gd name="T60" fmla="*/ 30 w 34"/>
                <a:gd name="T61" fmla="*/ 17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
                <a:gd name="T94" fmla="*/ 0 h 31"/>
                <a:gd name="T95" fmla="*/ 34 w 34"/>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 h="31">
                  <a:moveTo>
                    <a:pt x="30" y="17"/>
                  </a:moveTo>
                  <a:lnTo>
                    <a:pt x="26" y="12"/>
                  </a:lnTo>
                  <a:lnTo>
                    <a:pt x="26" y="10"/>
                  </a:lnTo>
                  <a:lnTo>
                    <a:pt x="24" y="8"/>
                  </a:lnTo>
                  <a:lnTo>
                    <a:pt x="19" y="7"/>
                  </a:lnTo>
                  <a:lnTo>
                    <a:pt x="19" y="6"/>
                  </a:lnTo>
                  <a:lnTo>
                    <a:pt x="17" y="5"/>
                  </a:lnTo>
                  <a:lnTo>
                    <a:pt x="11" y="1"/>
                  </a:lnTo>
                  <a:lnTo>
                    <a:pt x="9" y="0"/>
                  </a:lnTo>
                  <a:lnTo>
                    <a:pt x="7" y="0"/>
                  </a:lnTo>
                  <a:lnTo>
                    <a:pt x="5" y="1"/>
                  </a:lnTo>
                  <a:lnTo>
                    <a:pt x="7" y="2"/>
                  </a:lnTo>
                  <a:lnTo>
                    <a:pt x="9" y="2"/>
                  </a:lnTo>
                  <a:lnTo>
                    <a:pt x="11" y="4"/>
                  </a:lnTo>
                  <a:lnTo>
                    <a:pt x="9" y="4"/>
                  </a:lnTo>
                  <a:lnTo>
                    <a:pt x="7" y="5"/>
                  </a:lnTo>
                  <a:lnTo>
                    <a:pt x="7" y="6"/>
                  </a:lnTo>
                  <a:lnTo>
                    <a:pt x="5" y="7"/>
                  </a:lnTo>
                  <a:lnTo>
                    <a:pt x="3" y="14"/>
                  </a:lnTo>
                  <a:lnTo>
                    <a:pt x="0" y="14"/>
                  </a:lnTo>
                  <a:lnTo>
                    <a:pt x="3" y="25"/>
                  </a:lnTo>
                  <a:lnTo>
                    <a:pt x="7" y="30"/>
                  </a:lnTo>
                  <a:lnTo>
                    <a:pt x="9" y="31"/>
                  </a:lnTo>
                  <a:lnTo>
                    <a:pt x="17" y="31"/>
                  </a:lnTo>
                  <a:lnTo>
                    <a:pt x="30" y="28"/>
                  </a:lnTo>
                  <a:lnTo>
                    <a:pt x="32" y="25"/>
                  </a:lnTo>
                  <a:lnTo>
                    <a:pt x="34" y="18"/>
                  </a:lnTo>
                  <a:lnTo>
                    <a:pt x="32" y="17"/>
                  </a:lnTo>
                  <a:lnTo>
                    <a:pt x="30" y="1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7" name="Freeform 1203"/>
            <p:cNvSpPr>
              <a:spLocks/>
            </p:cNvSpPr>
            <p:nvPr/>
          </p:nvSpPr>
          <p:spPr bwMode="auto">
            <a:xfrm>
              <a:off x="5719547" y="5152010"/>
              <a:ext cx="20959" cy="13949"/>
            </a:xfrm>
            <a:custGeom>
              <a:avLst/>
              <a:gdLst>
                <a:gd name="T0" fmla="*/ 21 w 23"/>
                <a:gd name="T1" fmla="*/ 8 h 12"/>
                <a:gd name="T2" fmla="*/ 17 w 23"/>
                <a:gd name="T3" fmla="*/ 6 h 12"/>
                <a:gd name="T4" fmla="*/ 17 w 23"/>
                <a:gd name="T5" fmla="*/ 5 h 12"/>
                <a:gd name="T6" fmla="*/ 13 w 23"/>
                <a:gd name="T7" fmla="*/ 0 h 12"/>
                <a:gd name="T8" fmla="*/ 10 w 23"/>
                <a:gd name="T9" fmla="*/ 0 h 12"/>
                <a:gd name="T10" fmla="*/ 8 w 23"/>
                <a:gd name="T11" fmla="*/ 0 h 12"/>
                <a:gd name="T12" fmla="*/ 8 w 23"/>
                <a:gd name="T13" fmla="*/ 1 h 12"/>
                <a:gd name="T14" fmla="*/ 8 w 23"/>
                <a:gd name="T15" fmla="*/ 1 h 12"/>
                <a:gd name="T16" fmla="*/ 8 w 23"/>
                <a:gd name="T17" fmla="*/ 1 h 12"/>
                <a:gd name="T18" fmla="*/ 6 w 23"/>
                <a:gd name="T19" fmla="*/ 0 h 12"/>
                <a:gd name="T20" fmla="*/ 6 w 23"/>
                <a:gd name="T21" fmla="*/ 0 h 12"/>
                <a:gd name="T22" fmla="*/ 4 w 23"/>
                <a:gd name="T23" fmla="*/ 0 h 12"/>
                <a:gd name="T24" fmla="*/ 0 w 23"/>
                <a:gd name="T25" fmla="*/ 2 h 12"/>
                <a:gd name="T26" fmla="*/ 2 w 23"/>
                <a:gd name="T27" fmla="*/ 3 h 12"/>
                <a:gd name="T28" fmla="*/ 6 w 23"/>
                <a:gd name="T29" fmla="*/ 3 h 12"/>
                <a:gd name="T30" fmla="*/ 10 w 23"/>
                <a:gd name="T31" fmla="*/ 4 h 12"/>
                <a:gd name="T32" fmla="*/ 13 w 23"/>
                <a:gd name="T33" fmla="*/ 6 h 12"/>
                <a:gd name="T34" fmla="*/ 13 w 23"/>
                <a:gd name="T35" fmla="*/ 8 h 12"/>
                <a:gd name="T36" fmla="*/ 13 w 23"/>
                <a:gd name="T37" fmla="*/ 9 h 12"/>
                <a:gd name="T38" fmla="*/ 15 w 23"/>
                <a:gd name="T39" fmla="*/ 10 h 12"/>
                <a:gd name="T40" fmla="*/ 19 w 23"/>
                <a:gd name="T41" fmla="*/ 11 h 12"/>
                <a:gd name="T42" fmla="*/ 21 w 23"/>
                <a:gd name="T43" fmla="*/ 12 h 12"/>
                <a:gd name="T44" fmla="*/ 23 w 23"/>
                <a:gd name="T45" fmla="*/ 11 h 12"/>
                <a:gd name="T46" fmla="*/ 23 w 23"/>
                <a:gd name="T47" fmla="*/ 10 h 12"/>
                <a:gd name="T48" fmla="*/ 23 w 23"/>
                <a:gd name="T49" fmla="*/ 8 h 12"/>
                <a:gd name="T50" fmla="*/ 21 w 23"/>
                <a:gd name="T51" fmla="*/ 8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2"/>
                <a:gd name="T80" fmla="*/ 23 w 23"/>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2">
                  <a:moveTo>
                    <a:pt x="21" y="8"/>
                  </a:moveTo>
                  <a:lnTo>
                    <a:pt x="17" y="6"/>
                  </a:lnTo>
                  <a:lnTo>
                    <a:pt x="17" y="5"/>
                  </a:lnTo>
                  <a:lnTo>
                    <a:pt x="13" y="0"/>
                  </a:lnTo>
                  <a:lnTo>
                    <a:pt x="10" y="0"/>
                  </a:lnTo>
                  <a:lnTo>
                    <a:pt x="8" y="0"/>
                  </a:lnTo>
                  <a:lnTo>
                    <a:pt x="8" y="1"/>
                  </a:lnTo>
                  <a:lnTo>
                    <a:pt x="6" y="0"/>
                  </a:lnTo>
                  <a:lnTo>
                    <a:pt x="4" y="0"/>
                  </a:lnTo>
                  <a:lnTo>
                    <a:pt x="0" y="2"/>
                  </a:lnTo>
                  <a:lnTo>
                    <a:pt x="2" y="3"/>
                  </a:lnTo>
                  <a:lnTo>
                    <a:pt x="6" y="3"/>
                  </a:lnTo>
                  <a:lnTo>
                    <a:pt x="10" y="4"/>
                  </a:lnTo>
                  <a:lnTo>
                    <a:pt x="13" y="6"/>
                  </a:lnTo>
                  <a:lnTo>
                    <a:pt x="13" y="8"/>
                  </a:lnTo>
                  <a:lnTo>
                    <a:pt x="13" y="9"/>
                  </a:lnTo>
                  <a:lnTo>
                    <a:pt x="15" y="10"/>
                  </a:lnTo>
                  <a:lnTo>
                    <a:pt x="19" y="11"/>
                  </a:lnTo>
                  <a:lnTo>
                    <a:pt x="21" y="12"/>
                  </a:lnTo>
                  <a:lnTo>
                    <a:pt x="23" y="11"/>
                  </a:lnTo>
                  <a:lnTo>
                    <a:pt x="23" y="10"/>
                  </a:lnTo>
                  <a:lnTo>
                    <a:pt x="23" y="8"/>
                  </a:lnTo>
                  <a:lnTo>
                    <a:pt x="21"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8" name="Freeform 1204"/>
            <p:cNvSpPr>
              <a:spLocks/>
            </p:cNvSpPr>
            <p:nvPr/>
          </p:nvSpPr>
          <p:spPr bwMode="auto">
            <a:xfrm>
              <a:off x="5627509" y="5061341"/>
              <a:ext cx="1823" cy="2325"/>
            </a:xfrm>
            <a:custGeom>
              <a:avLst/>
              <a:gdLst>
                <a:gd name="T0" fmla="*/ 2 w 2"/>
                <a:gd name="T1" fmla="*/ 1 h 2"/>
                <a:gd name="T2" fmla="*/ 0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0" y="0"/>
                  </a:lnTo>
                  <a:lnTo>
                    <a:pt x="0" y="2"/>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9" name="Freeform 1205"/>
            <p:cNvSpPr>
              <a:spLocks/>
            </p:cNvSpPr>
            <p:nvPr/>
          </p:nvSpPr>
          <p:spPr bwMode="auto">
            <a:xfrm>
              <a:off x="5752353" y="5161309"/>
              <a:ext cx="9113" cy="4650"/>
            </a:xfrm>
            <a:custGeom>
              <a:avLst/>
              <a:gdLst>
                <a:gd name="T0" fmla="*/ 2 w 10"/>
                <a:gd name="T1" fmla="*/ 4 h 4"/>
                <a:gd name="T2" fmla="*/ 4 w 10"/>
                <a:gd name="T3" fmla="*/ 4 h 4"/>
                <a:gd name="T4" fmla="*/ 6 w 10"/>
                <a:gd name="T5" fmla="*/ 4 h 4"/>
                <a:gd name="T6" fmla="*/ 6 w 10"/>
                <a:gd name="T7" fmla="*/ 4 h 4"/>
                <a:gd name="T8" fmla="*/ 8 w 10"/>
                <a:gd name="T9" fmla="*/ 4 h 4"/>
                <a:gd name="T10" fmla="*/ 10 w 10"/>
                <a:gd name="T11" fmla="*/ 3 h 4"/>
                <a:gd name="T12" fmla="*/ 10 w 10"/>
                <a:gd name="T13" fmla="*/ 1 h 4"/>
                <a:gd name="T14" fmla="*/ 8 w 10"/>
                <a:gd name="T15" fmla="*/ 1 h 4"/>
                <a:gd name="T16" fmla="*/ 6 w 10"/>
                <a:gd name="T17" fmla="*/ 0 h 4"/>
                <a:gd name="T18" fmla="*/ 2 w 10"/>
                <a:gd name="T19" fmla="*/ 0 h 4"/>
                <a:gd name="T20" fmla="*/ 2 w 10"/>
                <a:gd name="T21" fmla="*/ 0 h 4"/>
                <a:gd name="T22" fmla="*/ 2 w 10"/>
                <a:gd name="T23" fmla="*/ 0 h 4"/>
                <a:gd name="T24" fmla="*/ 0 w 10"/>
                <a:gd name="T25" fmla="*/ 1 h 4"/>
                <a:gd name="T26" fmla="*/ 0 w 10"/>
                <a:gd name="T27" fmla="*/ 2 h 4"/>
                <a:gd name="T28" fmla="*/ 2 w 10"/>
                <a:gd name="T29" fmla="*/ 4 h 4"/>
                <a:gd name="T30" fmla="*/ 2 w 10"/>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2" y="4"/>
                  </a:moveTo>
                  <a:lnTo>
                    <a:pt x="4" y="4"/>
                  </a:lnTo>
                  <a:lnTo>
                    <a:pt x="6" y="4"/>
                  </a:lnTo>
                  <a:lnTo>
                    <a:pt x="8" y="4"/>
                  </a:lnTo>
                  <a:lnTo>
                    <a:pt x="10" y="3"/>
                  </a:lnTo>
                  <a:lnTo>
                    <a:pt x="10" y="1"/>
                  </a:lnTo>
                  <a:lnTo>
                    <a:pt x="8" y="1"/>
                  </a:lnTo>
                  <a:lnTo>
                    <a:pt x="6" y="0"/>
                  </a:lnTo>
                  <a:lnTo>
                    <a:pt x="2" y="0"/>
                  </a:lnTo>
                  <a:lnTo>
                    <a:pt x="0" y="1"/>
                  </a:lnTo>
                  <a:lnTo>
                    <a:pt x="0" y="2"/>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0" name="Freeform 1206"/>
            <p:cNvSpPr>
              <a:spLocks/>
            </p:cNvSpPr>
            <p:nvPr/>
          </p:nvSpPr>
          <p:spPr bwMode="auto">
            <a:xfrm>
              <a:off x="5707700" y="5140386"/>
              <a:ext cx="4556" cy="2325"/>
            </a:xfrm>
            <a:custGeom>
              <a:avLst/>
              <a:gdLst>
                <a:gd name="T0" fmla="*/ 0 w 5"/>
                <a:gd name="T1" fmla="*/ 2 h 2"/>
                <a:gd name="T2" fmla="*/ 2 w 5"/>
                <a:gd name="T3" fmla="*/ 2 h 2"/>
                <a:gd name="T4" fmla="*/ 2 w 5"/>
                <a:gd name="T5" fmla="*/ 2 h 2"/>
                <a:gd name="T6" fmla="*/ 5 w 5"/>
                <a:gd name="T7" fmla="*/ 2 h 2"/>
                <a:gd name="T8" fmla="*/ 5 w 5"/>
                <a:gd name="T9" fmla="*/ 2 h 2"/>
                <a:gd name="T10" fmla="*/ 2 w 5"/>
                <a:gd name="T11" fmla="*/ 0 h 2"/>
                <a:gd name="T12" fmla="*/ 2 w 5"/>
                <a:gd name="T13" fmla="*/ 0 h 2"/>
                <a:gd name="T14" fmla="*/ 0 w 5"/>
                <a:gd name="T15" fmla="*/ 0 h 2"/>
                <a:gd name="T16" fmla="*/ 0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2"/>
                  </a:moveTo>
                  <a:lnTo>
                    <a:pt x="2" y="2"/>
                  </a:lnTo>
                  <a:lnTo>
                    <a:pt x="5" y="2"/>
                  </a:lnTo>
                  <a:lnTo>
                    <a:pt x="2" y="0"/>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1" name="Freeform 1207"/>
            <p:cNvSpPr>
              <a:spLocks/>
            </p:cNvSpPr>
            <p:nvPr/>
          </p:nvSpPr>
          <p:spPr bwMode="auto">
            <a:xfrm>
              <a:off x="5700410" y="5121787"/>
              <a:ext cx="3645" cy="3487"/>
            </a:xfrm>
            <a:custGeom>
              <a:avLst/>
              <a:gdLst>
                <a:gd name="T0" fmla="*/ 2 w 4"/>
                <a:gd name="T1" fmla="*/ 3 h 3"/>
                <a:gd name="T2" fmla="*/ 4 w 4"/>
                <a:gd name="T3" fmla="*/ 2 h 3"/>
                <a:gd name="T4" fmla="*/ 4 w 4"/>
                <a:gd name="T5" fmla="*/ 0 h 3"/>
                <a:gd name="T6" fmla="*/ 2 w 4"/>
                <a:gd name="T7" fmla="*/ 0 h 3"/>
                <a:gd name="T8" fmla="*/ 0 w 4"/>
                <a:gd name="T9" fmla="*/ 2 h 3"/>
                <a:gd name="T10" fmla="*/ 0 w 4"/>
                <a:gd name="T11" fmla="*/ 3 h 3"/>
                <a:gd name="T12" fmla="*/ 0 w 4"/>
                <a:gd name="T13" fmla="*/ 3 h 3"/>
                <a:gd name="T14" fmla="*/ 0 w 4"/>
                <a:gd name="T15" fmla="*/ 3 h 3"/>
                <a:gd name="T16" fmla="*/ 2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3"/>
                  </a:moveTo>
                  <a:lnTo>
                    <a:pt x="4" y="2"/>
                  </a:lnTo>
                  <a:lnTo>
                    <a:pt x="4" y="0"/>
                  </a:lnTo>
                  <a:lnTo>
                    <a:pt x="2" y="0"/>
                  </a:lnTo>
                  <a:lnTo>
                    <a:pt x="0" y="2"/>
                  </a:lnTo>
                  <a:lnTo>
                    <a:pt x="0"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2" name="Freeform 1209"/>
            <p:cNvSpPr>
              <a:spLocks/>
            </p:cNvSpPr>
            <p:nvPr/>
          </p:nvSpPr>
          <p:spPr bwMode="auto">
            <a:xfrm>
              <a:off x="5707700" y="5126437"/>
              <a:ext cx="6379" cy="2325"/>
            </a:xfrm>
            <a:custGeom>
              <a:avLst/>
              <a:gdLst>
                <a:gd name="T0" fmla="*/ 5 w 7"/>
                <a:gd name="T1" fmla="*/ 2 h 2"/>
                <a:gd name="T2" fmla="*/ 5 w 7"/>
                <a:gd name="T3" fmla="*/ 2 h 2"/>
                <a:gd name="T4" fmla="*/ 7 w 7"/>
                <a:gd name="T5" fmla="*/ 1 h 2"/>
                <a:gd name="T6" fmla="*/ 7 w 7"/>
                <a:gd name="T7" fmla="*/ 0 h 2"/>
                <a:gd name="T8" fmla="*/ 5 w 7"/>
                <a:gd name="T9" fmla="*/ 0 h 2"/>
                <a:gd name="T10" fmla="*/ 5 w 7"/>
                <a:gd name="T11" fmla="*/ 0 h 2"/>
                <a:gd name="T12" fmla="*/ 2 w 7"/>
                <a:gd name="T13" fmla="*/ 0 h 2"/>
                <a:gd name="T14" fmla="*/ 0 w 7"/>
                <a:gd name="T15" fmla="*/ 0 h 2"/>
                <a:gd name="T16" fmla="*/ 0 w 7"/>
                <a:gd name="T17" fmla="*/ 0 h 2"/>
                <a:gd name="T18" fmla="*/ 2 w 7"/>
                <a:gd name="T19" fmla="*/ 1 h 2"/>
                <a:gd name="T20" fmla="*/ 2 w 7"/>
                <a:gd name="T21" fmla="*/ 1 h 2"/>
                <a:gd name="T22" fmla="*/ 5 w 7"/>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2"/>
                <a:gd name="T38" fmla="*/ 7 w 7"/>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2">
                  <a:moveTo>
                    <a:pt x="5" y="2"/>
                  </a:moveTo>
                  <a:lnTo>
                    <a:pt x="5" y="2"/>
                  </a:lnTo>
                  <a:lnTo>
                    <a:pt x="7" y="1"/>
                  </a:lnTo>
                  <a:lnTo>
                    <a:pt x="7" y="0"/>
                  </a:lnTo>
                  <a:lnTo>
                    <a:pt x="5" y="0"/>
                  </a:lnTo>
                  <a:lnTo>
                    <a:pt x="2" y="0"/>
                  </a:lnTo>
                  <a:lnTo>
                    <a:pt x="0" y="0"/>
                  </a:lnTo>
                  <a:lnTo>
                    <a:pt x="2" y="1"/>
                  </a:lnTo>
                  <a:lnTo>
                    <a:pt x="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3" name="Freeform 1210"/>
            <p:cNvSpPr>
              <a:spLocks/>
            </p:cNvSpPr>
            <p:nvPr/>
          </p:nvSpPr>
          <p:spPr bwMode="auto">
            <a:xfrm>
              <a:off x="5669427" y="5117137"/>
              <a:ext cx="6379" cy="3487"/>
            </a:xfrm>
            <a:custGeom>
              <a:avLst/>
              <a:gdLst>
                <a:gd name="T0" fmla="*/ 4 w 7"/>
                <a:gd name="T1" fmla="*/ 3 h 3"/>
                <a:gd name="T2" fmla="*/ 4 w 7"/>
                <a:gd name="T3" fmla="*/ 2 h 3"/>
                <a:gd name="T4" fmla="*/ 7 w 7"/>
                <a:gd name="T5" fmla="*/ 2 h 3"/>
                <a:gd name="T6" fmla="*/ 7 w 7"/>
                <a:gd name="T7" fmla="*/ 1 h 3"/>
                <a:gd name="T8" fmla="*/ 4 w 7"/>
                <a:gd name="T9" fmla="*/ 0 h 3"/>
                <a:gd name="T10" fmla="*/ 2 w 7"/>
                <a:gd name="T11" fmla="*/ 0 h 3"/>
                <a:gd name="T12" fmla="*/ 2 w 7"/>
                <a:gd name="T13" fmla="*/ 1 h 3"/>
                <a:gd name="T14" fmla="*/ 0 w 7"/>
                <a:gd name="T15" fmla="*/ 1 h 3"/>
                <a:gd name="T16" fmla="*/ 0 w 7"/>
                <a:gd name="T17" fmla="*/ 1 h 3"/>
                <a:gd name="T18" fmla="*/ 2 w 7"/>
                <a:gd name="T19" fmla="*/ 2 h 3"/>
                <a:gd name="T20" fmla="*/ 2 w 7"/>
                <a:gd name="T21" fmla="*/ 3 h 3"/>
                <a:gd name="T22" fmla="*/ 4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4" y="3"/>
                  </a:moveTo>
                  <a:lnTo>
                    <a:pt x="4" y="2"/>
                  </a:lnTo>
                  <a:lnTo>
                    <a:pt x="7" y="2"/>
                  </a:lnTo>
                  <a:lnTo>
                    <a:pt x="7" y="1"/>
                  </a:lnTo>
                  <a:lnTo>
                    <a:pt x="4" y="0"/>
                  </a:lnTo>
                  <a:lnTo>
                    <a:pt x="2" y="0"/>
                  </a:lnTo>
                  <a:lnTo>
                    <a:pt x="2" y="1"/>
                  </a:lnTo>
                  <a:lnTo>
                    <a:pt x="0" y="1"/>
                  </a:lnTo>
                  <a:lnTo>
                    <a:pt x="2" y="2"/>
                  </a:lnTo>
                  <a:lnTo>
                    <a:pt x="2"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4" name="Freeform 1212"/>
            <p:cNvSpPr>
              <a:spLocks/>
            </p:cNvSpPr>
            <p:nvPr/>
          </p:nvSpPr>
          <p:spPr bwMode="auto">
            <a:xfrm>
              <a:off x="5721369" y="5191532"/>
              <a:ext cx="123021" cy="27898"/>
            </a:xfrm>
            <a:custGeom>
              <a:avLst/>
              <a:gdLst>
                <a:gd name="T0" fmla="*/ 135 w 135"/>
                <a:gd name="T1" fmla="*/ 23 h 24"/>
                <a:gd name="T2" fmla="*/ 133 w 135"/>
                <a:gd name="T3" fmla="*/ 20 h 24"/>
                <a:gd name="T4" fmla="*/ 133 w 135"/>
                <a:gd name="T5" fmla="*/ 15 h 24"/>
                <a:gd name="T6" fmla="*/ 112 w 135"/>
                <a:gd name="T7" fmla="*/ 13 h 24"/>
                <a:gd name="T8" fmla="*/ 110 w 135"/>
                <a:gd name="T9" fmla="*/ 10 h 24"/>
                <a:gd name="T10" fmla="*/ 105 w 135"/>
                <a:gd name="T11" fmla="*/ 8 h 24"/>
                <a:gd name="T12" fmla="*/ 91 w 135"/>
                <a:gd name="T13" fmla="*/ 5 h 24"/>
                <a:gd name="T14" fmla="*/ 86 w 135"/>
                <a:gd name="T15" fmla="*/ 7 h 24"/>
                <a:gd name="T16" fmla="*/ 84 w 135"/>
                <a:gd name="T17" fmla="*/ 4 h 24"/>
                <a:gd name="T18" fmla="*/ 80 w 135"/>
                <a:gd name="T19" fmla="*/ 4 h 24"/>
                <a:gd name="T20" fmla="*/ 76 w 135"/>
                <a:gd name="T21" fmla="*/ 8 h 24"/>
                <a:gd name="T22" fmla="*/ 48 w 135"/>
                <a:gd name="T23" fmla="*/ 7 h 24"/>
                <a:gd name="T24" fmla="*/ 44 w 135"/>
                <a:gd name="T25" fmla="*/ 3 h 24"/>
                <a:gd name="T26" fmla="*/ 36 w 135"/>
                <a:gd name="T27" fmla="*/ 2 h 24"/>
                <a:gd name="T28" fmla="*/ 32 w 135"/>
                <a:gd name="T29" fmla="*/ 1 h 24"/>
                <a:gd name="T30" fmla="*/ 27 w 135"/>
                <a:gd name="T31" fmla="*/ 0 h 24"/>
                <a:gd name="T32" fmla="*/ 13 w 135"/>
                <a:gd name="T33" fmla="*/ 0 h 24"/>
                <a:gd name="T34" fmla="*/ 6 w 135"/>
                <a:gd name="T35" fmla="*/ 4 h 24"/>
                <a:gd name="T36" fmla="*/ 4 w 135"/>
                <a:gd name="T37" fmla="*/ 5 h 24"/>
                <a:gd name="T38" fmla="*/ 2 w 135"/>
                <a:gd name="T39" fmla="*/ 7 h 24"/>
                <a:gd name="T40" fmla="*/ 0 w 135"/>
                <a:gd name="T41" fmla="*/ 5 h 24"/>
                <a:gd name="T42" fmla="*/ 0 w 135"/>
                <a:gd name="T43" fmla="*/ 7 h 24"/>
                <a:gd name="T44" fmla="*/ 17 w 135"/>
                <a:gd name="T45" fmla="*/ 9 h 24"/>
                <a:gd name="T46" fmla="*/ 19 w 135"/>
                <a:gd name="T47" fmla="*/ 9 h 24"/>
                <a:gd name="T48" fmla="*/ 17 w 135"/>
                <a:gd name="T49" fmla="*/ 11 h 24"/>
                <a:gd name="T50" fmla="*/ 34 w 135"/>
                <a:gd name="T51" fmla="*/ 13 h 24"/>
                <a:gd name="T52" fmla="*/ 48 w 135"/>
                <a:gd name="T53" fmla="*/ 16 h 24"/>
                <a:gd name="T54" fmla="*/ 51 w 135"/>
                <a:gd name="T55" fmla="*/ 15 h 24"/>
                <a:gd name="T56" fmla="*/ 55 w 135"/>
                <a:gd name="T57" fmla="*/ 15 h 24"/>
                <a:gd name="T58" fmla="*/ 57 w 135"/>
                <a:gd name="T59" fmla="*/ 15 h 24"/>
                <a:gd name="T60" fmla="*/ 72 w 135"/>
                <a:gd name="T61" fmla="*/ 16 h 24"/>
                <a:gd name="T62" fmla="*/ 86 w 135"/>
                <a:gd name="T63" fmla="*/ 19 h 24"/>
                <a:gd name="T64" fmla="*/ 89 w 135"/>
                <a:gd name="T65" fmla="*/ 19 h 24"/>
                <a:gd name="T66" fmla="*/ 97 w 135"/>
                <a:gd name="T67" fmla="*/ 19 h 24"/>
                <a:gd name="T68" fmla="*/ 110 w 135"/>
                <a:gd name="T69" fmla="*/ 20 h 24"/>
                <a:gd name="T70" fmla="*/ 133 w 135"/>
                <a:gd name="T71" fmla="*/ 23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24"/>
                <a:gd name="T110" fmla="*/ 135 w 135"/>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24">
                  <a:moveTo>
                    <a:pt x="133" y="23"/>
                  </a:moveTo>
                  <a:lnTo>
                    <a:pt x="135" y="23"/>
                  </a:lnTo>
                  <a:lnTo>
                    <a:pt x="135" y="24"/>
                  </a:lnTo>
                  <a:lnTo>
                    <a:pt x="133" y="20"/>
                  </a:lnTo>
                  <a:lnTo>
                    <a:pt x="135" y="16"/>
                  </a:lnTo>
                  <a:lnTo>
                    <a:pt x="133" y="15"/>
                  </a:lnTo>
                  <a:lnTo>
                    <a:pt x="116" y="15"/>
                  </a:lnTo>
                  <a:lnTo>
                    <a:pt x="112" y="13"/>
                  </a:lnTo>
                  <a:lnTo>
                    <a:pt x="110" y="11"/>
                  </a:lnTo>
                  <a:lnTo>
                    <a:pt x="110" y="10"/>
                  </a:lnTo>
                  <a:lnTo>
                    <a:pt x="107" y="8"/>
                  </a:lnTo>
                  <a:lnTo>
                    <a:pt x="105" y="8"/>
                  </a:lnTo>
                  <a:lnTo>
                    <a:pt x="99" y="8"/>
                  </a:lnTo>
                  <a:lnTo>
                    <a:pt x="91" y="5"/>
                  </a:lnTo>
                  <a:lnTo>
                    <a:pt x="89" y="7"/>
                  </a:lnTo>
                  <a:lnTo>
                    <a:pt x="86" y="7"/>
                  </a:lnTo>
                  <a:lnTo>
                    <a:pt x="84" y="5"/>
                  </a:lnTo>
                  <a:lnTo>
                    <a:pt x="84" y="4"/>
                  </a:lnTo>
                  <a:lnTo>
                    <a:pt x="80" y="4"/>
                  </a:lnTo>
                  <a:lnTo>
                    <a:pt x="78" y="5"/>
                  </a:lnTo>
                  <a:lnTo>
                    <a:pt x="76" y="8"/>
                  </a:lnTo>
                  <a:lnTo>
                    <a:pt x="74" y="9"/>
                  </a:lnTo>
                  <a:lnTo>
                    <a:pt x="48" y="7"/>
                  </a:lnTo>
                  <a:lnTo>
                    <a:pt x="46" y="5"/>
                  </a:lnTo>
                  <a:lnTo>
                    <a:pt x="44" y="3"/>
                  </a:lnTo>
                  <a:lnTo>
                    <a:pt x="38" y="2"/>
                  </a:lnTo>
                  <a:lnTo>
                    <a:pt x="36" y="2"/>
                  </a:lnTo>
                  <a:lnTo>
                    <a:pt x="32" y="2"/>
                  </a:lnTo>
                  <a:lnTo>
                    <a:pt x="32" y="1"/>
                  </a:lnTo>
                  <a:lnTo>
                    <a:pt x="30" y="0"/>
                  </a:lnTo>
                  <a:lnTo>
                    <a:pt x="27" y="0"/>
                  </a:lnTo>
                  <a:lnTo>
                    <a:pt x="23" y="1"/>
                  </a:lnTo>
                  <a:lnTo>
                    <a:pt x="13" y="0"/>
                  </a:lnTo>
                  <a:lnTo>
                    <a:pt x="11" y="1"/>
                  </a:lnTo>
                  <a:lnTo>
                    <a:pt x="6" y="4"/>
                  </a:lnTo>
                  <a:lnTo>
                    <a:pt x="4" y="5"/>
                  </a:lnTo>
                  <a:lnTo>
                    <a:pt x="4" y="7"/>
                  </a:lnTo>
                  <a:lnTo>
                    <a:pt x="2" y="7"/>
                  </a:lnTo>
                  <a:lnTo>
                    <a:pt x="0" y="5"/>
                  </a:lnTo>
                  <a:lnTo>
                    <a:pt x="0" y="7"/>
                  </a:lnTo>
                  <a:lnTo>
                    <a:pt x="11" y="8"/>
                  </a:lnTo>
                  <a:lnTo>
                    <a:pt x="17" y="9"/>
                  </a:lnTo>
                  <a:lnTo>
                    <a:pt x="19" y="9"/>
                  </a:lnTo>
                  <a:lnTo>
                    <a:pt x="17" y="11"/>
                  </a:lnTo>
                  <a:lnTo>
                    <a:pt x="25" y="12"/>
                  </a:lnTo>
                  <a:lnTo>
                    <a:pt x="34" y="13"/>
                  </a:lnTo>
                  <a:lnTo>
                    <a:pt x="38" y="15"/>
                  </a:lnTo>
                  <a:lnTo>
                    <a:pt x="48" y="16"/>
                  </a:lnTo>
                  <a:lnTo>
                    <a:pt x="48" y="15"/>
                  </a:lnTo>
                  <a:lnTo>
                    <a:pt x="51" y="15"/>
                  </a:lnTo>
                  <a:lnTo>
                    <a:pt x="53" y="15"/>
                  </a:lnTo>
                  <a:lnTo>
                    <a:pt x="55" y="15"/>
                  </a:lnTo>
                  <a:lnTo>
                    <a:pt x="57" y="15"/>
                  </a:lnTo>
                  <a:lnTo>
                    <a:pt x="72" y="16"/>
                  </a:lnTo>
                  <a:lnTo>
                    <a:pt x="80" y="18"/>
                  </a:lnTo>
                  <a:lnTo>
                    <a:pt x="86" y="19"/>
                  </a:lnTo>
                  <a:lnTo>
                    <a:pt x="86" y="18"/>
                  </a:lnTo>
                  <a:lnTo>
                    <a:pt x="89" y="19"/>
                  </a:lnTo>
                  <a:lnTo>
                    <a:pt x="95" y="20"/>
                  </a:lnTo>
                  <a:lnTo>
                    <a:pt x="97" y="19"/>
                  </a:lnTo>
                  <a:lnTo>
                    <a:pt x="101" y="19"/>
                  </a:lnTo>
                  <a:lnTo>
                    <a:pt x="110" y="20"/>
                  </a:lnTo>
                  <a:lnTo>
                    <a:pt x="116" y="19"/>
                  </a:lnTo>
                  <a:lnTo>
                    <a:pt x="133"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5" name="Freeform 1213"/>
            <p:cNvSpPr>
              <a:spLocks/>
            </p:cNvSpPr>
            <p:nvPr/>
          </p:nvSpPr>
          <p:spPr bwMode="auto">
            <a:xfrm>
              <a:off x="5677629" y="5120625"/>
              <a:ext cx="7290" cy="4650"/>
            </a:xfrm>
            <a:custGeom>
              <a:avLst/>
              <a:gdLst>
                <a:gd name="T0" fmla="*/ 6 w 8"/>
                <a:gd name="T1" fmla="*/ 4 h 4"/>
                <a:gd name="T2" fmla="*/ 8 w 8"/>
                <a:gd name="T3" fmla="*/ 4 h 4"/>
                <a:gd name="T4" fmla="*/ 6 w 8"/>
                <a:gd name="T5" fmla="*/ 1 h 4"/>
                <a:gd name="T6" fmla="*/ 4 w 8"/>
                <a:gd name="T7" fmla="*/ 1 h 4"/>
                <a:gd name="T8" fmla="*/ 2 w 8"/>
                <a:gd name="T9" fmla="*/ 1 h 4"/>
                <a:gd name="T10" fmla="*/ 2 w 8"/>
                <a:gd name="T11" fmla="*/ 0 h 4"/>
                <a:gd name="T12" fmla="*/ 0 w 8"/>
                <a:gd name="T13" fmla="*/ 0 h 4"/>
                <a:gd name="T14" fmla="*/ 2 w 8"/>
                <a:gd name="T15" fmla="*/ 1 h 4"/>
                <a:gd name="T16" fmla="*/ 6 w 8"/>
                <a:gd name="T17" fmla="*/ 3 h 4"/>
                <a:gd name="T18" fmla="*/ 6 w 8"/>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
                <a:gd name="T32" fmla="*/ 8 w 8"/>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
                  <a:moveTo>
                    <a:pt x="6" y="4"/>
                  </a:moveTo>
                  <a:lnTo>
                    <a:pt x="8" y="4"/>
                  </a:lnTo>
                  <a:lnTo>
                    <a:pt x="6" y="1"/>
                  </a:lnTo>
                  <a:lnTo>
                    <a:pt x="4" y="1"/>
                  </a:lnTo>
                  <a:lnTo>
                    <a:pt x="2" y="1"/>
                  </a:lnTo>
                  <a:lnTo>
                    <a:pt x="2" y="0"/>
                  </a:lnTo>
                  <a:lnTo>
                    <a:pt x="0" y="0"/>
                  </a:lnTo>
                  <a:lnTo>
                    <a:pt x="2" y="1"/>
                  </a:lnTo>
                  <a:lnTo>
                    <a:pt x="6" y="3"/>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6" name="Freeform 1227"/>
            <p:cNvSpPr>
              <a:spLocks/>
            </p:cNvSpPr>
            <p:nvPr/>
          </p:nvSpPr>
          <p:spPr bwMode="auto">
            <a:xfrm>
              <a:off x="3208097" y="5064828"/>
              <a:ext cx="1823" cy="4650"/>
            </a:xfrm>
            <a:custGeom>
              <a:avLst/>
              <a:gdLst>
                <a:gd name="T0" fmla="*/ 2 w 2"/>
                <a:gd name="T1" fmla="*/ 0 h 4"/>
                <a:gd name="T2" fmla="*/ 2 w 2"/>
                <a:gd name="T3" fmla="*/ 0 h 4"/>
                <a:gd name="T4" fmla="*/ 0 w 2"/>
                <a:gd name="T5" fmla="*/ 1 h 4"/>
                <a:gd name="T6" fmla="*/ 0 w 2"/>
                <a:gd name="T7" fmla="*/ 3 h 4"/>
                <a:gd name="T8" fmla="*/ 2 w 2"/>
                <a:gd name="T9" fmla="*/ 4 h 4"/>
                <a:gd name="T10" fmla="*/ 2 w 2"/>
                <a:gd name="T11" fmla="*/ 0 h 4"/>
                <a:gd name="T12" fmla="*/ 2 w 2"/>
                <a:gd name="T13" fmla="*/ 0 h 4"/>
                <a:gd name="T14" fmla="*/ 2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2" y="0"/>
                  </a:moveTo>
                  <a:lnTo>
                    <a:pt x="2" y="0"/>
                  </a:lnTo>
                  <a:lnTo>
                    <a:pt x="0" y="1"/>
                  </a:lnTo>
                  <a:lnTo>
                    <a:pt x="0" y="3"/>
                  </a:lnTo>
                  <a:lnTo>
                    <a:pt x="2" y="4"/>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7" name="Freeform 1228"/>
            <p:cNvSpPr>
              <a:spLocks/>
            </p:cNvSpPr>
            <p:nvPr/>
          </p:nvSpPr>
          <p:spPr bwMode="auto">
            <a:xfrm>
              <a:off x="2835389" y="5397281"/>
              <a:ext cx="1823" cy="1162"/>
            </a:xfrm>
            <a:custGeom>
              <a:avLst/>
              <a:gdLst>
                <a:gd name="T0" fmla="*/ 0 w 2"/>
                <a:gd name="T1" fmla="*/ 0 h 1"/>
                <a:gd name="T2" fmla="*/ 0 w 2"/>
                <a:gd name="T3" fmla="*/ 1 h 1"/>
                <a:gd name="T4" fmla="*/ 0 w 2"/>
                <a:gd name="T5" fmla="*/ 1 h 1"/>
                <a:gd name="T6" fmla="*/ 2 w 2"/>
                <a:gd name="T7" fmla="*/ 1 h 1"/>
                <a:gd name="T8" fmla="*/ 2 w 2"/>
                <a:gd name="T9" fmla="*/ 1 h 1"/>
                <a:gd name="T10" fmla="*/ 2 w 2"/>
                <a:gd name="T11" fmla="*/ 1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8" name="Freeform 1241"/>
            <p:cNvSpPr>
              <a:spLocks/>
            </p:cNvSpPr>
            <p:nvPr/>
          </p:nvSpPr>
          <p:spPr bwMode="auto">
            <a:xfrm>
              <a:off x="3309248" y="5563508"/>
              <a:ext cx="13669" cy="22086"/>
            </a:xfrm>
            <a:custGeom>
              <a:avLst/>
              <a:gdLst>
                <a:gd name="T0" fmla="*/ 11 w 15"/>
                <a:gd name="T1" fmla="*/ 2 h 19"/>
                <a:gd name="T2" fmla="*/ 9 w 15"/>
                <a:gd name="T3" fmla="*/ 2 h 19"/>
                <a:gd name="T4" fmla="*/ 9 w 15"/>
                <a:gd name="T5" fmla="*/ 0 h 19"/>
                <a:gd name="T6" fmla="*/ 6 w 15"/>
                <a:gd name="T7" fmla="*/ 1 h 19"/>
                <a:gd name="T8" fmla="*/ 6 w 15"/>
                <a:gd name="T9" fmla="*/ 2 h 19"/>
                <a:gd name="T10" fmla="*/ 4 w 15"/>
                <a:gd name="T11" fmla="*/ 2 h 19"/>
                <a:gd name="T12" fmla="*/ 0 w 15"/>
                <a:gd name="T13" fmla="*/ 16 h 19"/>
                <a:gd name="T14" fmla="*/ 2 w 15"/>
                <a:gd name="T15" fmla="*/ 18 h 19"/>
                <a:gd name="T16" fmla="*/ 9 w 15"/>
                <a:gd name="T17" fmla="*/ 19 h 19"/>
                <a:gd name="T18" fmla="*/ 11 w 15"/>
                <a:gd name="T19" fmla="*/ 18 h 19"/>
                <a:gd name="T20" fmla="*/ 9 w 15"/>
                <a:gd name="T21" fmla="*/ 16 h 19"/>
                <a:gd name="T22" fmla="*/ 13 w 15"/>
                <a:gd name="T23" fmla="*/ 16 h 19"/>
                <a:gd name="T24" fmla="*/ 11 w 15"/>
                <a:gd name="T25" fmla="*/ 14 h 19"/>
                <a:gd name="T26" fmla="*/ 11 w 15"/>
                <a:gd name="T27" fmla="*/ 12 h 19"/>
                <a:gd name="T28" fmla="*/ 13 w 15"/>
                <a:gd name="T29" fmla="*/ 12 h 19"/>
                <a:gd name="T30" fmla="*/ 13 w 15"/>
                <a:gd name="T31" fmla="*/ 11 h 19"/>
                <a:gd name="T32" fmla="*/ 11 w 15"/>
                <a:gd name="T33" fmla="*/ 11 h 19"/>
                <a:gd name="T34" fmla="*/ 9 w 15"/>
                <a:gd name="T35" fmla="*/ 10 h 19"/>
                <a:gd name="T36" fmla="*/ 11 w 15"/>
                <a:gd name="T37" fmla="*/ 9 h 19"/>
                <a:gd name="T38" fmla="*/ 11 w 15"/>
                <a:gd name="T39" fmla="*/ 9 h 19"/>
                <a:gd name="T40" fmla="*/ 13 w 15"/>
                <a:gd name="T41" fmla="*/ 8 h 19"/>
                <a:gd name="T42" fmla="*/ 15 w 15"/>
                <a:gd name="T43" fmla="*/ 8 h 19"/>
                <a:gd name="T44" fmla="*/ 11 w 15"/>
                <a:gd name="T45" fmla="*/ 2 h 19"/>
                <a:gd name="T46" fmla="*/ 11 w 15"/>
                <a:gd name="T47" fmla="*/ 2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9"/>
                <a:gd name="T74" fmla="*/ 15 w 15"/>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9">
                  <a:moveTo>
                    <a:pt x="11" y="2"/>
                  </a:moveTo>
                  <a:lnTo>
                    <a:pt x="9" y="2"/>
                  </a:lnTo>
                  <a:lnTo>
                    <a:pt x="9" y="0"/>
                  </a:lnTo>
                  <a:lnTo>
                    <a:pt x="6" y="1"/>
                  </a:lnTo>
                  <a:lnTo>
                    <a:pt x="6" y="2"/>
                  </a:lnTo>
                  <a:lnTo>
                    <a:pt x="4" y="2"/>
                  </a:lnTo>
                  <a:lnTo>
                    <a:pt x="0" y="16"/>
                  </a:lnTo>
                  <a:lnTo>
                    <a:pt x="2" y="18"/>
                  </a:lnTo>
                  <a:lnTo>
                    <a:pt x="9" y="19"/>
                  </a:lnTo>
                  <a:lnTo>
                    <a:pt x="11" y="18"/>
                  </a:lnTo>
                  <a:lnTo>
                    <a:pt x="9" y="16"/>
                  </a:lnTo>
                  <a:lnTo>
                    <a:pt x="13" y="16"/>
                  </a:lnTo>
                  <a:lnTo>
                    <a:pt x="11" y="14"/>
                  </a:lnTo>
                  <a:lnTo>
                    <a:pt x="11" y="12"/>
                  </a:lnTo>
                  <a:lnTo>
                    <a:pt x="13" y="12"/>
                  </a:lnTo>
                  <a:lnTo>
                    <a:pt x="13" y="11"/>
                  </a:lnTo>
                  <a:lnTo>
                    <a:pt x="11" y="11"/>
                  </a:lnTo>
                  <a:lnTo>
                    <a:pt x="9" y="10"/>
                  </a:lnTo>
                  <a:lnTo>
                    <a:pt x="11" y="9"/>
                  </a:lnTo>
                  <a:lnTo>
                    <a:pt x="13" y="8"/>
                  </a:lnTo>
                  <a:lnTo>
                    <a:pt x="15" y="8"/>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9" name="Freeform 1253"/>
            <p:cNvSpPr>
              <a:spLocks/>
            </p:cNvSpPr>
            <p:nvPr/>
          </p:nvSpPr>
          <p:spPr bwMode="auto">
            <a:xfrm>
              <a:off x="5592881" y="5110163"/>
              <a:ext cx="10024" cy="5812"/>
            </a:xfrm>
            <a:custGeom>
              <a:avLst/>
              <a:gdLst>
                <a:gd name="T0" fmla="*/ 2 w 11"/>
                <a:gd name="T1" fmla="*/ 0 h 5"/>
                <a:gd name="T2" fmla="*/ 0 w 11"/>
                <a:gd name="T3" fmla="*/ 0 h 5"/>
                <a:gd name="T4" fmla="*/ 0 w 11"/>
                <a:gd name="T5" fmla="*/ 1 h 5"/>
                <a:gd name="T6" fmla="*/ 2 w 11"/>
                <a:gd name="T7" fmla="*/ 1 h 5"/>
                <a:gd name="T8" fmla="*/ 8 w 11"/>
                <a:gd name="T9" fmla="*/ 4 h 5"/>
                <a:gd name="T10" fmla="*/ 11 w 11"/>
                <a:gd name="T11" fmla="*/ 5 h 5"/>
                <a:gd name="T12" fmla="*/ 11 w 11"/>
                <a:gd name="T13" fmla="*/ 5 h 5"/>
                <a:gd name="T14" fmla="*/ 8 w 11"/>
                <a:gd name="T15" fmla="*/ 2 h 5"/>
                <a:gd name="T16" fmla="*/ 2 w 11"/>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5"/>
                <a:gd name="T29" fmla="*/ 11 w 1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5">
                  <a:moveTo>
                    <a:pt x="2" y="0"/>
                  </a:moveTo>
                  <a:lnTo>
                    <a:pt x="0" y="0"/>
                  </a:lnTo>
                  <a:lnTo>
                    <a:pt x="0" y="1"/>
                  </a:lnTo>
                  <a:lnTo>
                    <a:pt x="2" y="1"/>
                  </a:lnTo>
                  <a:lnTo>
                    <a:pt x="8" y="4"/>
                  </a:lnTo>
                  <a:lnTo>
                    <a:pt x="11" y="5"/>
                  </a:lnTo>
                  <a:lnTo>
                    <a:pt x="8"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0" name="Freeform 1254"/>
            <p:cNvSpPr>
              <a:spLocks/>
            </p:cNvSpPr>
            <p:nvPr/>
          </p:nvSpPr>
          <p:spPr bwMode="auto">
            <a:xfrm>
              <a:off x="5992016" y="5154335"/>
              <a:ext cx="11846" cy="1162"/>
            </a:xfrm>
            <a:custGeom>
              <a:avLst/>
              <a:gdLst>
                <a:gd name="T0" fmla="*/ 0 w 13"/>
                <a:gd name="T1" fmla="*/ 0 h 1"/>
                <a:gd name="T2" fmla="*/ 2 w 13"/>
                <a:gd name="T3" fmla="*/ 1 h 1"/>
                <a:gd name="T4" fmla="*/ 11 w 13"/>
                <a:gd name="T5" fmla="*/ 0 h 1"/>
                <a:gd name="T6" fmla="*/ 13 w 13"/>
                <a:gd name="T7" fmla="*/ 0 h 1"/>
                <a:gd name="T8" fmla="*/ 13 w 13"/>
                <a:gd name="T9" fmla="*/ 0 h 1"/>
                <a:gd name="T10" fmla="*/ 2 w 13"/>
                <a:gd name="T11" fmla="*/ 0 h 1"/>
                <a:gd name="T12" fmla="*/ 0 w 13"/>
                <a:gd name="T13" fmla="*/ 0 h 1"/>
                <a:gd name="T14" fmla="*/ 0 w 1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
                <a:gd name="T26" fmla="*/ 13 w 1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
                  <a:moveTo>
                    <a:pt x="0" y="0"/>
                  </a:moveTo>
                  <a:lnTo>
                    <a:pt x="2" y="1"/>
                  </a:lnTo>
                  <a:lnTo>
                    <a:pt x="11" y="0"/>
                  </a:lnTo>
                  <a:lnTo>
                    <a:pt x="13"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1" name="Freeform 1255"/>
            <p:cNvSpPr>
              <a:spLocks/>
            </p:cNvSpPr>
            <p:nvPr/>
          </p:nvSpPr>
          <p:spPr bwMode="auto">
            <a:xfrm>
              <a:off x="6127794" y="5152010"/>
              <a:ext cx="17314" cy="2325"/>
            </a:xfrm>
            <a:custGeom>
              <a:avLst/>
              <a:gdLst>
                <a:gd name="T0" fmla="*/ 0 w 19"/>
                <a:gd name="T1" fmla="*/ 1 h 2"/>
                <a:gd name="T2" fmla="*/ 0 w 19"/>
                <a:gd name="T3" fmla="*/ 1 h 2"/>
                <a:gd name="T4" fmla="*/ 11 w 19"/>
                <a:gd name="T5" fmla="*/ 2 h 2"/>
                <a:gd name="T6" fmla="*/ 19 w 19"/>
                <a:gd name="T7" fmla="*/ 2 h 2"/>
                <a:gd name="T8" fmla="*/ 19 w 19"/>
                <a:gd name="T9" fmla="*/ 1 h 2"/>
                <a:gd name="T10" fmla="*/ 17 w 19"/>
                <a:gd name="T11" fmla="*/ 1 h 2"/>
                <a:gd name="T12" fmla="*/ 0 w 19"/>
                <a:gd name="T13" fmla="*/ 0 h 2"/>
                <a:gd name="T14" fmla="*/ 0 w 19"/>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
                <a:gd name="T26" fmla="*/ 19 w 19"/>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
                  <a:moveTo>
                    <a:pt x="0" y="1"/>
                  </a:moveTo>
                  <a:lnTo>
                    <a:pt x="0" y="1"/>
                  </a:lnTo>
                  <a:lnTo>
                    <a:pt x="11" y="2"/>
                  </a:lnTo>
                  <a:lnTo>
                    <a:pt x="19" y="2"/>
                  </a:lnTo>
                  <a:lnTo>
                    <a:pt x="19" y="1"/>
                  </a:lnTo>
                  <a:lnTo>
                    <a:pt x="17"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2" name="Freeform 1256"/>
            <p:cNvSpPr>
              <a:spLocks/>
            </p:cNvSpPr>
            <p:nvPr/>
          </p:nvSpPr>
          <p:spPr bwMode="auto">
            <a:xfrm>
              <a:off x="5978347" y="5153172"/>
              <a:ext cx="11846" cy="2325"/>
            </a:xfrm>
            <a:custGeom>
              <a:avLst/>
              <a:gdLst>
                <a:gd name="T0" fmla="*/ 13 w 13"/>
                <a:gd name="T1" fmla="*/ 1 h 2"/>
                <a:gd name="T2" fmla="*/ 13 w 13"/>
                <a:gd name="T3" fmla="*/ 0 h 2"/>
                <a:gd name="T4" fmla="*/ 11 w 13"/>
                <a:gd name="T5" fmla="*/ 0 h 2"/>
                <a:gd name="T6" fmla="*/ 7 w 13"/>
                <a:gd name="T7" fmla="*/ 0 h 2"/>
                <a:gd name="T8" fmla="*/ 4 w 13"/>
                <a:gd name="T9" fmla="*/ 0 h 2"/>
                <a:gd name="T10" fmla="*/ 0 w 13"/>
                <a:gd name="T11" fmla="*/ 0 h 2"/>
                <a:gd name="T12" fmla="*/ 0 w 13"/>
                <a:gd name="T13" fmla="*/ 0 h 2"/>
                <a:gd name="T14" fmla="*/ 0 w 13"/>
                <a:gd name="T15" fmla="*/ 2 h 2"/>
                <a:gd name="T16" fmla="*/ 2 w 13"/>
                <a:gd name="T17" fmla="*/ 2 h 2"/>
                <a:gd name="T18" fmla="*/ 4 w 13"/>
                <a:gd name="T19" fmla="*/ 1 h 2"/>
                <a:gd name="T20" fmla="*/ 9 w 13"/>
                <a:gd name="T21" fmla="*/ 1 h 2"/>
                <a:gd name="T22" fmla="*/ 11 w 13"/>
                <a:gd name="T23" fmla="*/ 1 h 2"/>
                <a:gd name="T24" fmla="*/ 13 w 13"/>
                <a:gd name="T25" fmla="*/ 1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
                <a:gd name="T41" fmla="*/ 13 w 1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
                  <a:moveTo>
                    <a:pt x="13" y="1"/>
                  </a:moveTo>
                  <a:lnTo>
                    <a:pt x="13" y="0"/>
                  </a:lnTo>
                  <a:lnTo>
                    <a:pt x="11" y="0"/>
                  </a:lnTo>
                  <a:lnTo>
                    <a:pt x="7" y="0"/>
                  </a:lnTo>
                  <a:lnTo>
                    <a:pt x="4" y="0"/>
                  </a:lnTo>
                  <a:lnTo>
                    <a:pt x="0" y="0"/>
                  </a:lnTo>
                  <a:lnTo>
                    <a:pt x="0" y="2"/>
                  </a:lnTo>
                  <a:lnTo>
                    <a:pt x="2" y="2"/>
                  </a:lnTo>
                  <a:lnTo>
                    <a:pt x="4" y="1"/>
                  </a:lnTo>
                  <a:lnTo>
                    <a:pt x="9" y="1"/>
                  </a:lnTo>
                  <a:lnTo>
                    <a:pt x="11" y="1"/>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3" name="Freeform 1257"/>
            <p:cNvSpPr>
              <a:spLocks/>
            </p:cNvSpPr>
            <p:nvPr/>
          </p:nvSpPr>
          <p:spPr bwMode="auto">
            <a:xfrm>
              <a:off x="5997483" y="5155497"/>
              <a:ext cx="1823" cy="3487"/>
            </a:xfrm>
            <a:custGeom>
              <a:avLst/>
              <a:gdLst>
                <a:gd name="T0" fmla="*/ 2 w 2"/>
                <a:gd name="T1" fmla="*/ 0 h 3"/>
                <a:gd name="T2" fmla="*/ 0 w 2"/>
                <a:gd name="T3" fmla="*/ 0 h 3"/>
                <a:gd name="T4" fmla="*/ 0 w 2"/>
                <a:gd name="T5" fmla="*/ 0 h 3"/>
                <a:gd name="T6" fmla="*/ 0 w 2"/>
                <a:gd name="T7" fmla="*/ 1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1"/>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4" name="Freeform 1258"/>
            <p:cNvSpPr>
              <a:spLocks/>
            </p:cNvSpPr>
            <p:nvPr/>
          </p:nvSpPr>
          <p:spPr bwMode="auto">
            <a:xfrm>
              <a:off x="6016620" y="5140386"/>
              <a:ext cx="8201" cy="4650"/>
            </a:xfrm>
            <a:custGeom>
              <a:avLst/>
              <a:gdLst>
                <a:gd name="T0" fmla="*/ 2 w 9"/>
                <a:gd name="T1" fmla="*/ 4 h 4"/>
                <a:gd name="T2" fmla="*/ 7 w 9"/>
                <a:gd name="T3" fmla="*/ 4 h 4"/>
                <a:gd name="T4" fmla="*/ 7 w 9"/>
                <a:gd name="T5" fmla="*/ 4 h 4"/>
                <a:gd name="T6" fmla="*/ 9 w 9"/>
                <a:gd name="T7" fmla="*/ 4 h 4"/>
                <a:gd name="T8" fmla="*/ 7 w 9"/>
                <a:gd name="T9" fmla="*/ 3 h 4"/>
                <a:gd name="T10" fmla="*/ 5 w 9"/>
                <a:gd name="T11" fmla="*/ 2 h 4"/>
                <a:gd name="T12" fmla="*/ 5 w 9"/>
                <a:gd name="T13" fmla="*/ 0 h 4"/>
                <a:gd name="T14" fmla="*/ 2 w 9"/>
                <a:gd name="T15" fmla="*/ 0 h 4"/>
                <a:gd name="T16" fmla="*/ 0 w 9"/>
                <a:gd name="T17" fmla="*/ 0 h 4"/>
                <a:gd name="T18" fmla="*/ 2 w 9"/>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
                <a:gd name="T32" fmla="*/ 9 w 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
                  <a:moveTo>
                    <a:pt x="2" y="4"/>
                  </a:moveTo>
                  <a:lnTo>
                    <a:pt x="7" y="4"/>
                  </a:lnTo>
                  <a:lnTo>
                    <a:pt x="9" y="4"/>
                  </a:lnTo>
                  <a:lnTo>
                    <a:pt x="7" y="3"/>
                  </a:lnTo>
                  <a:lnTo>
                    <a:pt x="5" y="2"/>
                  </a:lnTo>
                  <a:lnTo>
                    <a:pt x="5" y="0"/>
                  </a:lnTo>
                  <a:lnTo>
                    <a:pt x="2" y="0"/>
                  </a:lnTo>
                  <a:lnTo>
                    <a:pt x="0" y="0"/>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5" name="Freeform 1259"/>
            <p:cNvSpPr>
              <a:spLocks/>
            </p:cNvSpPr>
            <p:nvPr/>
          </p:nvSpPr>
          <p:spPr bwMode="auto">
            <a:xfrm>
              <a:off x="6372014" y="5084589"/>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6" name="Freeform 1260"/>
            <p:cNvSpPr>
              <a:spLocks/>
            </p:cNvSpPr>
            <p:nvPr/>
          </p:nvSpPr>
          <p:spPr bwMode="auto">
            <a:xfrm>
              <a:off x="6368369" y="5400768"/>
              <a:ext cx="1823" cy="3487"/>
            </a:xfrm>
            <a:custGeom>
              <a:avLst/>
              <a:gdLst>
                <a:gd name="T0" fmla="*/ 2 w 2"/>
                <a:gd name="T1" fmla="*/ 0 h 3"/>
                <a:gd name="T2" fmla="*/ 2 w 2"/>
                <a:gd name="T3" fmla="*/ 0 h 3"/>
                <a:gd name="T4" fmla="*/ 0 w 2"/>
                <a:gd name="T5" fmla="*/ 0 h 3"/>
                <a:gd name="T6" fmla="*/ 0 w 2"/>
                <a:gd name="T7" fmla="*/ 0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0"/>
                  </a:lnTo>
                  <a:lnTo>
                    <a:pt x="0" y="3"/>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7" name="Freeform 1261"/>
            <p:cNvSpPr>
              <a:spLocks/>
            </p:cNvSpPr>
            <p:nvPr/>
          </p:nvSpPr>
          <p:spPr bwMode="auto">
            <a:xfrm>
              <a:off x="6139641" y="5265927"/>
              <a:ext cx="5468" cy="4650"/>
            </a:xfrm>
            <a:custGeom>
              <a:avLst/>
              <a:gdLst>
                <a:gd name="T0" fmla="*/ 4 w 6"/>
                <a:gd name="T1" fmla="*/ 0 h 4"/>
                <a:gd name="T2" fmla="*/ 2 w 6"/>
                <a:gd name="T3" fmla="*/ 1 h 4"/>
                <a:gd name="T4" fmla="*/ 2 w 6"/>
                <a:gd name="T5" fmla="*/ 0 h 4"/>
                <a:gd name="T6" fmla="*/ 0 w 6"/>
                <a:gd name="T7" fmla="*/ 1 h 4"/>
                <a:gd name="T8" fmla="*/ 0 w 6"/>
                <a:gd name="T9" fmla="*/ 0 h 4"/>
                <a:gd name="T10" fmla="*/ 0 w 6"/>
                <a:gd name="T11" fmla="*/ 0 h 4"/>
                <a:gd name="T12" fmla="*/ 0 w 6"/>
                <a:gd name="T13" fmla="*/ 3 h 4"/>
                <a:gd name="T14" fmla="*/ 0 w 6"/>
                <a:gd name="T15" fmla="*/ 4 h 4"/>
                <a:gd name="T16" fmla="*/ 4 w 6"/>
                <a:gd name="T17" fmla="*/ 4 h 4"/>
                <a:gd name="T18" fmla="*/ 6 w 6"/>
                <a:gd name="T19" fmla="*/ 4 h 4"/>
                <a:gd name="T20" fmla="*/ 6 w 6"/>
                <a:gd name="T21" fmla="*/ 3 h 4"/>
                <a:gd name="T22" fmla="*/ 4 w 6"/>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
                <a:gd name="T38" fmla="*/ 6 w 6"/>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
                  <a:moveTo>
                    <a:pt x="4" y="0"/>
                  </a:moveTo>
                  <a:lnTo>
                    <a:pt x="2" y="1"/>
                  </a:lnTo>
                  <a:lnTo>
                    <a:pt x="2" y="0"/>
                  </a:lnTo>
                  <a:lnTo>
                    <a:pt x="0" y="1"/>
                  </a:lnTo>
                  <a:lnTo>
                    <a:pt x="0" y="0"/>
                  </a:lnTo>
                  <a:lnTo>
                    <a:pt x="0" y="3"/>
                  </a:lnTo>
                  <a:lnTo>
                    <a:pt x="0" y="4"/>
                  </a:lnTo>
                  <a:lnTo>
                    <a:pt x="4" y="4"/>
                  </a:lnTo>
                  <a:lnTo>
                    <a:pt x="6" y="4"/>
                  </a:lnTo>
                  <a:lnTo>
                    <a:pt x="6" y="3"/>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8" name="Freeform 1262"/>
            <p:cNvSpPr>
              <a:spLocks/>
            </p:cNvSpPr>
            <p:nvPr/>
          </p:nvSpPr>
          <p:spPr bwMode="auto">
            <a:xfrm>
              <a:off x="5997483" y="5206644"/>
              <a:ext cx="13669" cy="4650"/>
            </a:xfrm>
            <a:custGeom>
              <a:avLst/>
              <a:gdLst>
                <a:gd name="T0" fmla="*/ 0 w 15"/>
                <a:gd name="T1" fmla="*/ 4 h 4"/>
                <a:gd name="T2" fmla="*/ 0 w 15"/>
                <a:gd name="T3" fmla="*/ 4 h 4"/>
                <a:gd name="T4" fmla="*/ 2 w 15"/>
                <a:gd name="T5" fmla="*/ 4 h 4"/>
                <a:gd name="T6" fmla="*/ 5 w 15"/>
                <a:gd name="T7" fmla="*/ 4 h 4"/>
                <a:gd name="T8" fmla="*/ 9 w 15"/>
                <a:gd name="T9" fmla="*/ 4 h 4"/>
                <a:gd name="T10" fmla="*/ 15 w 15"/>
                <a:gd name="T11" fmla="*/ 2 h 4"/>
                <a:gd name="T12" fmla="*/ 13 w 15"/>
                <a:gd name="T13" fmla="*/ 0 h 4"/>
                <a:gd name="T14" fmla="*/ 11 w 15"/>
                <a:gd name="T15" fmla="*/ 0 h 4"/>
                <a:gd name="T16" fmla="*/ 7 w 15"/>
                <a:gd name="T17" fmla="*/ 2 h 4"/>
                <a:gd name="T18" fmla="*/ 2 w 15"/>
                <a:gd name="T19" fmla="*/ 2 h 4"/>
                <a:gd name="T20" fmla="*/ 0 w 15"/>
                <a:gd name="T21" fmla="*/ 3 h 4"/>
                <a:gd name="T22" fmla="*/ 0 w 15"/>
                <a:gd name="T23" fmla="*/ 4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
                <a:gd name="T38" fmla="*/ 15 w 1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
                  <a:moveTo>
                    <a:pt x="0" y="4"/>
                  </a:moveTo>
                  <a:lnTo>
                    <a:pt x="0" y="4"/>
                  </a:lnTo>
                  <a:lnTo>
                    <a:pt x="2" y="4"/>
                  </a:lnTo>
                  <a:lnTo>
                    <a:pt x="5" y="4"/>
                  </a:lnTo>
                  <a:lnTo>
                    <a:pt x="9" y="4"/>
                  </a:lnTo>
                  <a:lnTo>
                    <a:pt x="15" y="2"/>
                  </a:lnTo>
                  <a:lnTo>
                    <a:pt x="13" y="0"/>
                  </a:lnTo>
                  <a:lnTo>
                    <a:pt x="11" y="0"/>
                  </a:lnTo>
                  <a:lnTo>
                    <a:pt x="7" y="2"/>
                  </a:lnTo>
                  <a:lnTo>
                    <a:pt x="2"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9" name="Freeform 1263"/>
            <p:cNvSpPr>
              <a:spLocks/>
            </p:cNvSpPr>
            <p:nvPr/>
          </p:nvSpPr>
          <p:spPr bwMode="auto">
            <a:xfrm>
              <a:off x="6047603" y="5210131"/>
              <a:ext cx="3645" cy="1162"/>
            </a:xfrm>
            <a:custGeom>
              <a:avLst/>
              <a:gdLst>
                <a:gd name="T0" fmla="*/ 0 w 4"/>
                <a:gd name="T1" fmla="*/ 0 h 1"/>
                <a:gd name="T2" fmla="*/ 2 w 4"/>
                <a:gd name="T3" fmla="*/ 1 h 1"/>
                <a:gd name="T4" fmla="*/ 2 w 4"/>
                <a:gd name="T5" fmla="*/ 1 h 1"/>
                <a:gd name="T6" fmla="*/ 4 w 4"/>
                <a:gd name="T7" fmla="*/ 1 h 1"/>
                <a:gd name="T8" fmla="*/ 4 w 4"/>
                <a:gd name="T9" fmla="*/ 0 h 1"/>
                <a:gd name="T10" fmla="*/ 0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0" y="0"/>
                  </a:moveTo>
                  <a:lnTo>
                    <a:pt x="2" y="1"/>
                  </a:lnTo>
                  <a:lnTo>
                    <a:pt x="4" y="1"/>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0" name="Freeform 1264"/>
            <p:cNvSpPr>
              <a:spLocks/>
            </p:cNvSpPr>
            <p:nvPr/>
          </p:nvSpPr>
          <p:spPr bwMode="auto">
            <a:xfrm>
              <a:off x="6033934" y="5203157"/>
              <a:ext cx="1823" cy="1162"/>
            </a:xfrm>
            <a:custGeom>
              <a:avLst/>
              <a:gdLst>
                <a:gd name="T0" fmla="*/ 0 w 2"/>
                <a:gd name="T1" fmla="*/ 0 h 1"/>
                <a:gd name="T2" fmla="*/ 0 w 2"/>
                <a:gd name="T3" fmla="*/ 1 h 1"/>
                <a:gd name="T4" fmla="*/ 2 w 2"/>
                <a:gd name="T5" fmla="*/ 1 h 1"/>
                <a:gd name="T6" fmla="*/ 2 w 2"/>
                <a:gd name="T7" fmla="*/ 0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1" name="Freeform 1265"/>
            <p:cNvSpPr>
              <a:spLocks/>
            </p:cNvSpPr>
            <p:nvPr/>
          </p:nvSpPr>
          <p:spPr bwMode="auto">
            <a:xfrm>
              <a:off x="6009330" y="5093889"/>
              <a:ext cx="1823" cy="5812"/>
            </a:xfrm>
            <a:custGeom>
              <a:avLst/>
              <a:gdLst>
                <a:gd name="T0" fmla="*/ 2 w 2"/>
                <a:gd name="T1" fmla="*/ 0 h 5"/>
                <a:gd name="T2" fmla="*/ 0 w 2"/>
                <a:gd name="T3" fmla="*/ 0 h 5"/>
                <a:gd name="T4" fmla="*/ 2 w 2"/>
                <a:gd name="T5" fmla="*/ 5 h 5"/>
                <a:gd name="T6" fmla="*/ 2 w 2"/>
                <a:gd name="T7" fmla="*/ 5 h 5"/>
                <a:gd name="T8" fmla="*/ 2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0"/>
                  </a:moveTo>
                  <a:lnTo>
                    <a:pt x="0" y="0"/>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2" name="Freeform 1266"/>
            <p:cNvSpPr>
              <a:spLocks/>
            </p:cNvSpPr>
            <p:nvPr/>
          </p:nvSpPr>
          <p:spPr bwMode="auto">
            <a:xfrm>
              <a:off x="5930961" y="5081102"/>
              <a:ext cx="7290" cy="2325"/>
            </a:xfrm>
            <a:custGeom>
              <a:avLst/>
              <a:gdLst>
                <a:gd name="T0" fmla="*/ 2 w 8"/>
                <a:gd name="T1" fmla="*/ 0 h 2"/>
                <a:gd name="T2" fmla="*/ 0 w 8"/>
                <a:gd name="T3" fmla="*/ 1 h 2"/>
                <a:gd name="T4" fmla="*/ 0 w 8"/>
                <a:gd name="T5" fmla="*/ 1 h 2"/>
                <a:gd name="T6" fmla="*/ 2 w 8"/>
                <a:gd name="T7" fmla="*/ 1 h 2"/>
                <a:gd name="T8" fmla="*/ 4 w 8"/>
                <a:gd name="T9" fmla="*/ 1 h 2"/>
                <a:gd name="T10" fmla="*/ 6 w 8"/>
                <a:gd name="T11" fmla="*/ 2 h 2"/>
                <a:gd name="T12" fmla="*/ 8 w 8"/>
                <a:gd name="T13" fmla="*/ 1 h 2"/>
                <a:gd name="T14" fmla="*/ 2 w 8"/>
                <a:gd name="T15" fmla="*/ 0 h 2"/>
                <a:gd name="T16" fmla="*/ 2 w 8"/>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
                <a:gd name="T29" fmla="*/ 8 w 8"/>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
                  <a:moveTo>
                    <a:pt x="2" y="0"/>
                  </a:moveTo>
                  <a:lnTo>
                    <a:pt x="0" y="1"/>
                  </a:lnTo>
                  <a:lnTo>
                    <a:pt x="2" y="1"/>
                  </a:lnTo>
                  <a:lnTo>
                    <a:pt x="4" y="1"/>
                  </a:lnTo>
                  <a:lnTo>
                    <a:pt x="6" y="2"/>
                  </a:lnTo>
                  <a:lnTo>
                    <a:pt x="8"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3" name="Freeform 1267"/>
            <p:cNvSpPr>
              <a:spLocks/>
            </p:cNvSpPr>
            <p:nvPr/>
          </p:nvSpPr>
          <p:spPr bwMode="auto">
            <a:xfrm>
              <a:off x="5917292" y="5088077"/>
              <a:ext cx="3645" cy="2325"/>
            </a:xfrm>
            <a:custGeom>
              <a:avLst/>
              <a:gdLst>
                <a:gd name="T0" fmla="*/ 0 w 4"/>
                <a:gd name="T1" fmla="*/ 2 h 2"/>
                <a:gd name="T2" fmla="*/ 4 w 4"/>
                <a:gd name="T3" fmla="*/ 1 h 2"/>
                <a:gd name="T4" fmla="*/ 4 w 4"/>
                <a:gd name="T5" fmla="*/ 1 h 2"/>
                <a:gd name="T6" fmla="*/ 2 w 4"/>
                <a:gd name="T7" fmla="*/ 0 h 2"/>
                <a:gd name="T8" fmla="*/ 0 w 4"/>
                <a:gd name="T9" fmla="*/ 1 h 2"/>
                <a:gd name="T10" fmla="*/ 0 w 4"/>
                <a:gd name="T11" fmla="*/ 2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4" y="1"/>
                  </a:lnTo>
                  <a:lnTo>
                    <a:pt x="2" y="0"/>
                  </a:lnTo>
                  <a:lnTo>
                    <a:pt x="0"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4" name="Freeform 1268"/>
            <p:cNvSpPr>
              <a:spLocks/>
            </p:cNvSpPr>
            <p:nvPr/>
          </p:nvSpPr>
          <p:spPr bwMode="auto">
            <a:xfrm>
              <a:off x="6385683" y="5183395"/>
              <a:ext cx="1823" cy="2325"/>
            </a:xfrm>
            <a:custGeom>
              <a:avLst/>
              <a:gdLst>
                <a:gd name="T0" fmla="*/ 0 w 2"/>
                <a:gd name="T1" fmla="*/ 0 h 2"/>
                <a:gd name="T2" fmla="*/ 0 w 2"/>
                <a:gd name="T3" fmla="*/ 1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0" y="1"/>
                  </a:lnTo>
                  <a:lnTo>
                    <a:pt x="2"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5" name="Freeform 1269"/>
            <p:cNvSpPr>
              <a:spLocks/>
            </p:cNvSpPr>
            <p:nvPr/>
          </p:nvSpPr>
          <p:spPr bwMode="auto">
            <a:xfrm>
              <a:off x="5943718" y="5074128"/>
              <a:ext cx="6379" cy="3487"/>
            </a:xfrm>
            <a:custGeom>
              <a:avLst/>
              <a:gdLst>
                <a:gd name="T0" fmla="*/ 5 w 7"/>
                <a:gd name="T1" fmla="*/ 3 h 3"/>
                <a:gd name="T2" fmla="*/ 7 w 7"/>
                <a:gd name="T3" fmla="*/ 1 h 3"/>
                <a:gd name="T4" fmla="*/ 5 w 7"/>
                <a:gd name="T5" fmla="*/ 1 h 3"/>
                <a:gd name="T6" fmla="*/ 2 w 7"/>
                <a:gd name="T7" fmla="*/ 0 h 3"/>
                <a:gd name="T8" fmla="*/ 0 w 7"/>
                <a:gd name="T9" fmla="*/ 0 h 3"/>
                <a:gd name="T10" fmla="*/ 0 w 7"/>
                <a:gd name="T11" fmla="*/ 1 h 3"/>
                <a:gd name="T12" fmla="*/ 2 w 7"/>
                <a:gd name="T13" fmla="*/ 3 h 3"/>
                <a:gd name="T14" fmla="*/ 5 w 7"/>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5" y="3"/>
                  </a:moveTo>
                  <a:lnTo>
                    <a:pt x="7" y="1"/>
                  </a:lnTo>
                  <a:lnTo>
                    <a:pt x="5" y="1"/>
                  </a:lnTo>
                  <a:lnTo>
                    <a:pt x="2" y="0"/>
                  </a:lnTo>
                  <a:lnTo>
                    <a:pt x="0" y="0"/>
                  </a:lnTo>
                  <a:lnTo>
                    <a:pt x="0" y="1"/>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6" name="Freeform 1270"/>
            <p:cNvSpPr>
              <a:spLocks/>
            </p:cNvSpPr>
            <p:nvPr/>
          </p:nvSpPr>
          <p:spPr bwMode="auto">
            <a:xfrm>
              <a:off x="6018442" y="5149685"/>
              <a:ext cx="10024" cy="3487"/>
            </a:xfrm>
            <a:custGeom>
              <a:avLst/>
              <a:gdLst>
                <a:gd name="T0" fmla="*/ 11 w 11"/>
                <a:gd name="T1" fmla="*/ 2 h 3"/>
                <a:gd name="T2" fmla="*/ 11 w 11"/>
                <a:gd name="T3" fmla="*/ 2 h 3"/>
                <a:gd name="T4" fmla="*/ 3 w 11"/>
                <a:gd name="T5" fmla="*/ 0 h 3"/>
                <a:gd name="T6" fmla="*/ 0 w 11"/>
                <a:gd name="T7" fmla="*/ 0 h 3"/>
                <a:gd name="T8" fmla="*/ 0 w 11"/>
                <a:gd name="T9" fmla="*/ 0 h 3"/>
                <a:gd name="T10" fmla="*/ 0 w 11"/>
                <a:gd name="T11" fmla="*/ 2 h 3"/>
                <a:gd name="T12" fmla="*/ 0 w 11"/>
                <a:gd name="T13" fmla="*/ 3 h 3"/>
                <a:gd name="T14" fmla="*/ 3 w 11"/>
                <a:gd name="T15" fmla="*/ 3 h 3"/>
                <a:gd name="T16" fmla="*/ 11 w 11"/>
                <a:gd name="T17" fmla="*/ 3 h 3"/>
                <a:gd name="T18" fmla="*/ 11 w 11"/>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3"/>
                <a:gd name="T32" fmla="*/ 11 w 11"/>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3">
                  <a:moveTo>
                    <a:pt x="11" y="2"/>
                  </a:moveTo>
                  <a:lnTo>
                    <a:pt x="11" y="2"/>
                  </a:lnTo>
                  <a:lnTo>
                    <a:pt x="3" y="0"/>
                  </a:lnTo>
                  <a:lnTo>
                    <a:pt x="0" y="0"/>
                  </a:lnTo>
                  <a:lnTo>
                    <a:pt x="0" y="2"/>
                  </a:lnTo>
                  <a:lnTo>
                    <a:pt x="0" y="3"/>
                  </a:lnTo>
                  <a:lnTo>
                    <a:pt x="3" y="3"/>
                  </a:lnTo>
                  <a:lnTo>
                    <a:pt x="11" y="3"/>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7" name="Freeform 1271"/>
            <p:cNvSpPr>
              <a:spLocks/>
            </p:cNvSpPr>
            <p:nvPr/>
          </p:nvSpPr>
          <p:spPr bwMode="auto">
            <a:xfrm>
              <a:off x="6026644" y="5170609"/>
              <a:ext cx="3645" cy="2325"/>
            </a:xfrm>
            <a:custGeom>
              <a:avLst/>
              <a:gdLst>
                <a:gd name="T0" fmla="*/ 0 w 4"/>
                <a:gd name="T1" fmla="*/ 0 h 2"/>
                <a:gd name="T2" fmla="*/ 0 w 4"/>
                <a:gd name="T3" fmla="*/ 1 h 2"/>
                <a:gd name="T4" fmla="*/ 0 w 4"/>
                <a:gd name="T5" fmla="*/ 2 h 2"/>
                <a:gd name="T6" fmla="*/ 0 w 4"/>
                <a:gd name="T7" fmla="*/ 2 h 2"/>
                <a:gd name="T8" fmla="*/ 2 w 4"/>
                <a:gd name="T9" fmla="*/ 1 h 2"/>
                <a:gd name="T10" fmla="*/ 4 w 4"/>
                <a:gd name="T11" fmla="*/ 1 h 2"/>
                <a:gd name="T12" fmla="*/ 4 w 4"/>
                <a:gd name="T13" fmla="*/ 1 h 2"/>
                <a:gd name="T14" fmla="*/ 4 w 4"/>
                <a:gd name="T15" fmla="*/ 0 h 2"/>
                <a:gd name="T16" fmla="*/ 4 w 4"/>
                <a:gd name="T17" fmla="*/ 0 h 2"/>
                <a:gd name="T18" fmla="*/ 2 w 4"/>
                <a:gd name="T19" fmla="*/ 0 h 2"/>
                <a:gd name="T20" fmla="*/ 0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0"/>
                  </a:moveTo>
                  <a:lnTo>
                    <a:pt x="0" y="1"/>
                  </a:lnTo>
                  <a:lnTo>
                    <a:pt x="0" y="2"/>
                  </a:lnTo>
                  <a:lnTo>
                    <a:pt x="2" y="1"/>
                  </a:lnTo>
                  <a:lnTo>
                    <a:pt x="4" y="1"/>
                  </a:lnTo>
                  <a:lnTo>
                    <a:pt x="4"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8" name="Freeform 1272"/>
            <p:cNvSpPr>
              <a:spLocks/>
            </p:cNvSpPr>
            <p:nvPr/>
          </p:nvSpPr>
          <p:spPr bwMode="auto">
            <a:xfrm>
              <a:off x="5992016" y="5102026"/>
              <a:ext cx="1823" cy="4650"/>
            </a:xfrm>
            <a:custGeom>
              <a:avLst/>
              <a:gdLst>
                <a:gd name="T0" fmla="*/ 0 w 2"/>
                <a:gd name="T1" fmla="*/ 1 h 4"/>
                <a:gd name="T2" fmla="*/ 0 w 2"/>
                <a:gd name="T3" fmla="*/ 0 h 4"/>
                <a:gd name="T4" fmla="*/ 0 w 2"/>
                <a:gd name="T5" fmla="*/ 0 h 4"/>
                <a:gd name="T6" fmla="*/ 2 w 2"/>
                <a:gd name="T7" fmla="*/ 4 h 4"/>
                <a:gd name="T8" fmla="*/ 0 w 2"/>
                <a:gd name="T9" fmla="*/ 1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0" y="0"/>
                  </a:lnTo>
                  <a:lnTo>
                    <a:pt x="2" y="4"/>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9" name="Freeform 1273"/>
            <p:cNvSpPr>
              <a:spLocks/>
            </p:cNvSpPr>
            <p:nvPr/>
          </p:nvSpPr>
          <p:spPr bwMode="auto">
            <a:xfrm>
              <a:off x="6477721" y="5232217"/>
              <a:ext cx="12758" cy="5812"/>
            </a:xfrm>
            <a:custGeom>
              <a:avLst/>
              <a:gdLst>
                <a:gd name="T0" fmla="*/ 12 w 14"/>
                <a:gd name="T1" fmla="*/ 4 h 5"/>
                <a:gd name="T2" fmla="*/ 10 w 14"/>
                <a:gd name="T3" fmla="*/ 2 h 5"/>
                <a:gd name="T4" fmla="*/ 10 w 14"/>
                <a:gd name="T5" fmla="*/ 1 h 5"/>
                <a:gd name="T6" fmla="*/ 2 w 14"/>
                <a:gd name="T7" fmla="*/ 0 h 5"/>
                <a:gd name="T8" fmla="*/ 0 w 14"/>
                <a:gd name="T9" fmla="*/ 0 h 5"/>
                <a:gd name="T10" fmla="*/ 2 w 14"/>
                <a:gd name="T11" fmla="*/ 1 h 5"/>
                <a:gd name="T12" fmla="*/ 4 w 14"/>
                <a:gd name="T13" fmla="*/ 2 h 5"/>
                <a:gd name="T14" fmla="*/ 6 w 14"/>
                <a:gd name="T15" fmla="*/ 4 h 5"/>
                <a:gd name="T16" fmla="*/ 12 w 14"/>
                <a:gd name="T17" fmla="*/ 5 h 5"/>
                <a:gd name="T18" fmla="*/ 14 w 14"/>
                <a:gd name="T19" fmla="*/ 5 h 5"/>
                <a:gd name="T20" fmla="*/ 12 w 14"/>
                <a:gd name="T21" fmla="*/ 4 h 5"/>
                <a:gd name="T22" fmla="*/ 12 w 14"/>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5"/>
                <a:gd name="T38" fmla="*/ 14 w 1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5">
                  <a:moveTo>
                    <a:pt x="12" y="4"/>
                  </a:moveTo>
                  <a:lnTo>
                    <a:pt x="10" y="2"/>
                  </a:lnTo>
                  <a:lnTo>
                    <a:pt x="10" y="1"/>
                  </a:lnTo>
                  <a:lnTo>
                    <a:pt x="2" y="0"/>
                  </a:lnTo>
                  <a:lnTo>
                    <a:pt x="0" y="0"/>
                  </a:lnTo>
                  <a:lnTo>
                    <a:pt x="2" y="1"/>
                  </a:lnTo>
                  <a:lnTo>
                    <a:pt x="4" y="2"/>
                  </a:lnTo>
                  <a:lnTo>
                    <a:pt x="6" y="4"/>
                  </a:lnTo>
                  <a:lnTo>
                    <a:pt x="12" y="5"/>
                  </a:lnTo>
                  <a:lnTo>
                    <a:pt x="14" y="5"/>
                  </a:lnTo>
                  <a:lnTo>
                    <a:pt x="1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0" name="Freeform 1275"/>
            <p:cNvSpPr>
              <a:spLocks/>
            </p:cNvSpPr>
            <p:nvPr/>
          </p:nvSpPr>
          <p:spPr bwMode="auto">
            <a:xfrm>
              <a:off x="6467697" y="5213618"/>
              <a:ext cx="11846" cy="13949"/>
            </a:xfrm>
            <a:custGeom>
              <a:avLst/>
              <a:gdLst>
                <a:gd name="T0" fmla="*/ 13 w 13"/>
                <a:gd name="T1" fmla="*/ 12 h 12"/>
                <a:gd name="T2" fmla="*/ 13 w 13"/>
                <a:gd name="T3" fmla="*/ 10 h 12"/>
                <a:gd name="T4" fmla="*/ 13 w 13"/>
                <a:gd name="T5" fmla="*/ 9 h 12"/>
                <a:gd name="T6" fmla="*/ 13 w 13"/>
                <a:gd name="T7" fmla="*/ 8 h 12"/>
                <a:gd name="T8" fmla="*/ 9 w 13"/>
                <a:gd name="T9" fmla="*/ 8 h 12"/>
                <a:gd name="T10" fmla="*/ 9 w 13"/>
                <a:gd name="T11" fmla="*/ 8 h 12"/>
                <a:gd name="T12" fmla="*/ 9 w 13"/>
                <a:gd name="T13" fmla="*/ 7 h 12"/>
                <a:gd name="T14" fmla="*/ 7 w 13"/>
                <a:gd name="T15" fmla="*/ 5 h 12"/>
                <a:gd name="T16" fmla="*/ 4 w 13"/>
                <a:gd name="T17" fmla="*/ 5 h 12"/>
                <a:gd name="T18" fmla="*/ 4 w 13"/>
                <a:gd name="T19" fmla="*/ 4 h 12"/>
                <a:gd name="T20" fmla="*/ 2 w 13"/>
                <a:gd name="T21" fmla="*/ 1 h 12"/>
                <a:gd name="T22" fmla="*/ 0 w 13"/>
                <a:gd name="T23" fmla="*/ 0 h 12"/>
                <a:gd name="T24" fmla="*/ 0 w 13"/>
                <a:gd name="T25" fmla="*/ 0 h 12"/>
                <a:gd name="T26" fmla="*/ 0 w 13"/>
                <a:gd name="T27" fmla="*/ 1 h 12"/>
                <a:gd name="T28" fmla="*/ 0 w 13"/>
                <a:gd name="T29" fmla="*/ 1 h 12"/>
                <a:gd name="T30" fmla="*/ 0 w 13"/>
                <a:gd name="T31" fmla="*/ 2 h 12"/>
                <a:gd name="T32" fmla="*/ 7 w 13"/>
                <a:gd name="T33" fmla="*/ 8 h 12"/>
                <a:gd name="T34" fmla="*/ 11 w 13"/>
                <a:gd name="T35" fmla="*/ 10 h 12"/>
                <a:gd name="T36" fmla="*/ 13 w 13"/>
                <a:gd name="T37" fmla="*/ 10 h 12"/>
                <a:gd name="T38" fmla="*/ 13 w 13"/>
                <a:gd name="T39" fmla="*/ 1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12"/>
                <a:gd name="T62" fmla="*/ 13 w 13"/>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12">
                  <a:moveTo>
                    <a:pt x="13" y="12"/>
                  </a:moveTo>
                  <a:lnTo>
                    <a:pt x="13" y="10"/>
                  </a:lnTo>
                  <a:lnTo>
                    <a:pt x="13" y="9"/>
                  </a:lnTo>
                  <a:lnTo>
                    <a:pt x="13" y="8"/>
                  </a:lnTo>
                  <a:lnTo>
                    <a:pt x="9" y="8"/>
                  </a:lnTo>
                  <a:lnTo>
                    <a:pt x="9" y="7"/>
                  </a:lnTo>
                  <a:lnTo>
                    <a:pt x="7" y="5"/>
                  </a:lnTo>
                  <a:lnTo>
                    <a:pt x="4" y="5"/>
                  </a:lnTo>
                  <a:lnTo>
                    <a:pt x="4" y="4"/>
                  </a:lnTo>
                  <a:lnTo>
                    <a:pt x="2" y="1"/>
                  </a:lnTo>
                  <a:lnTo>
                    <a:pt x="0" y="0"/>
                  </a:lnTo>
                  <a:lnTo>
                    <a:pt x="0" y="1"/>
                  </a:lnTo>
                  <a:lnTo>
                    <a:pt x="0" y="2"/>
                  </a:lnTo>
                  <a:lnTo>
                    <a:pt x="7" y="8"/>
                  </a:lnTo>
                  <a:lnTo>
                    <a:pt x="11" y="10"/>
                  </a:lnTo>
                  <a:lnTo>
                    <a:pt x="13" y="10"/>
                  </a:lnTo>
                  <a:lnTo>
                    <a:pt x="13"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1" name="Freeform 1276"/>
            <p:cNvSpPr>
              <a:spLocks/>
            </p:cNvSpPr>
            <p:nvPr/>
          </p:nvSpPr>
          <p:spPr bwMode="auto">
            <a:xfrm>
              <a:off x="6460406" y="5220593"/>
              <a:ext cx="3645" cy="1162"/>
            </a:xfrm>
            <a:custGeom>
              <a:avLst/>
              <a:gdLst>
                <a:gd name="T0" fmla="*/ 4 w 4"/>
                <a:gd name="T1" fmla="*/ 1 h 1"/>
                <a:gd name="T2" fmla="*/ 4 w 4"/>
                <a:gd name="T3" fmla="*/ 1 h 1"/>
                <a:gd name="T4" fmla="*/ 4 w 4"/>
                <a:gd name="T5" fmla="*/ 0 h 1"/>
                <a:gd name="T6" fmla="*/ 2 w 4"/>
                <a:gd name="T7" fmla="*/ 0 h 1"/>
                <a:gd name="T8" fmla="*/ 0 w 4"/>
                <a:gd name="T9" fmla="*/ 0 h 1"/>
                <a:gd name="T10" fmla="*/ 0 w 4"/>
                <a:gd name="T11" fmla="*/ 0 h 1"/>
                <a:gd name="T12" fmla="*/ 2 w 4"/>
                <a:gd name="T13" fmla="*/ 1 h 1"/>
                <a:gd name="T14" fmla="*/ 4 w 4"/>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4" y="1"/>
                  </a:moveTo>
                  <a:lnTo>
                    <a:pt x="4" y="1"/>
                  </a:lnTo>
                  <a:lnTo>
                    <a:pt x="4" y="0"/>
                  </a:lnTo>
                  <a:lnTo>
                    <a:pt x="2" y="0"/>
                  </a:lnTo>
                  <a:lnTo>
                    <a:pt x="0" y="0"/>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2" name="Freeform 1277"/>
            <p:cNvSpPr>
              <a:spLocks/>
            </p:cNvSpPr>
            <p:nvPr/>
          </p:nvSpPr>
          <p:spPr bwMode="auto">
            <a:xfrm>
              <a:off x="6358345" y="5220593"/>
              <a:ext cx="5468" cy="2325"/>
            </a:xfrm>
            <a:custGeom>
              <a:avLst/>
              <a:gdLst>
                <a:gd name="T0" fmla="*/ 0 w 6"/>
                <a:gd name="T1" fmla="*/ 0 h 2"/>
                <a:gd name="T2" fmla="*/ 2 w 6"/>
                <a:gd name="T3" fmla="*/ 1 h 2"/>
                <a:gd name="T4" fmla="*/ 4 w 6"/>
                <a:gd name="T5" fmla="*/ 2 h 2"/>
                <a:gd name="T6" fmla="*/ 6 w 6"/>
                <a:gd name="T7" fmla="*/ 2 h 2"/>
                <a:gd name="T8" fmla="*/ 6 w 6"/>
                <a:gd name="T9" fmla="*/ 1 h 2"/>
                <a:gd name="T10" fmla="*/ 0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0"/>
                  </a:moveTo>
                  <a:lnTo>
                    <a:pt x="2" y="1"/>
                  </a:lnTo>
                  <a:lnTo>
                    <a:pt x="4" y="2"/>
                  </a:lnTo>
                  <a:lnTo>
                    <a:pt x="6" y="2"/>
                  </a:lnTo>
                  <a:lnTo>
                    <a:pt x="6"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3" name="Freeform 1278"/>
            <p:cNvSpPr>
              <a:spLocks/>
            </p:cNvSpPr>
            <p:nvPr/>
          </p:nvSpPr>
          <p:spPr bwMode="auto">
            <a:xfrm>
              <a:off x="6566113" y="5281039"/>
              <a:ext cx="1823" cy="5812"/>
            </a:xfrm>
            <a:custGeom>
              <a:avLst/>
              <a:gdLst>
                <a:gd name="T0" fmla="*/ 0 w 2"/>
                <a:gd name="T1" fmla="*/ 5 h 5"/>
                <a:gd name="T2" fmla="*/ 2 w 2"/>
                <a:gd name="T3" fmla="*/ 4 h 5"/>
                <a:gd name="T4" fmla="*/ 2 w 2"/>
                <a:gd name="T5" fmla="*/ 3 h 5"/>
                <a:gd name="T6" fmla="*/ 0 w 2"/>
                <a:gd name="T7" fmla="*/ 3 h 5"/>
                <a:gd name="T8" fmla="*/ 0 w 2"/>
                <a:gd name="T9" fmla="*/ 0 h 5"/>
                <a:gd name="T10" fmla="*/ 0 w 2"/>
                <a:gd name="T11" fmla="*/ 0 h 5"/>
                <a:gd name="T12" fmla="*/ 0 w 2"/>
                <a:gd name="T13" fmla="*/ 4 h 5"/>
                <a:gd name="T14" fmla="*/ 0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2" y="4"/>
                  </a:lnTo>
                  <a:lnTo>
                    <a:pt x="2" y="3"/>
                  </a:lnTo>
                  <a:lnTo>
                    <a:pt x="0" y="3"/>
                  </a:lnTo>
                  <a:lnTo>
                    <a:pt x="0" y="0"/>
                  </a:lnTo>
                  <a:lnTo>
                    <a:pt x="0" y="4"/>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4" name="Freeform 1279"/>
            <p:cNvSpPr>
              <a:spLocks/>
            </p:cNvSpPr>
            <p:nvPr/>
          </p:nvSpPr>
          <p:spPr bwMode="auto">
            <a:xfrm>
              <a:off x="6452205" y="5222918"/>
              <a:ext cx="17314" cy="6975"/>
            </a:xfrm>
            <a:custGeom>
              <a:avLst/>
              <a:gdLst>
                <a:gd name="T0" fmla="*/ 13 w 19"/>
                <a:gd name="T1" fmla="*/ 1 h 6"/>
                <a:gd name="T2" fmla="*/ 5 w 19"/>
                <a:gd name="T3" fmla="*/ 1 h 6"/>
                <a:gd name="T4" fmla="*/ 2 w 19"/>
                <a:gd name="T5" fmla="*/ 0 h 6"/>
                <a:gd name="T6" fmla="*/ 0 w 19"/>
                <a:gd name="T7" fmla="*/ 0 h 6"/>
                <a:gd name="T8" fmla="*/ 0 w 19"/>
                <a:gd name="T9" fmla="*/ 1 h 6"/>
                <a:gd name="T10" fmla="*/ 0 w 19"/>
                <a:gd name="T11" fmla="*/ 2 h 6"/>
                <a:gd name="T12" fmla="*/ 5 w 19"/>
                <a:gd name="T13" fmla="*/ 5 h 6"/>
                <a:gd name="T14" fmla="*/ 7 w 19"/>
                <a:gd name="T15" fmla="*/ 5 h 6"/>
                <a:gd name="T16" fmla="*/ 19 w 19"/>
                <a:gd name="T17" fmla="*/ 6 h 6"/>
                <a:gd name="T18" fmla="*/ 19 w 19"/>
                <a:gd name="T19" fmla="*/ 5 h 6"/>
                <a:gd name="T20" fmla="*/ 19 w 19"/>
                <a:gd name="T21" fmla="*/ 4 h 6"/>
                <a:gd name="T22" fmla="*/ 19 w 19"/>
                <a:gd name="T23" fmla="*/ 4 h 6"/>
                <a:gd name="T24" fmla="*/ 13 w 19"/>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6"/>
                <a:gd name="T41" fmla="*/ 19 w 1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6">
                  <a:moveTo>
                    <a:pt x="13" y="1"/>
                  </a:moveTo>
                  <a:lnTo>
                    <a:pt x="5" y="1"/>
                  </a:lnTo>
                  <a:lnTo>
                    <a:pt x="2" y="0"/>
                  </a:lnTo>
                  <a:lnTo>
                    <a:pt x="0" y="0"/>
                  </a:lnTo>
                  <a:lnTo>
                    <a:pt x="0" y="1"/>
                  </a:lnTo>
                  <a:lnTo>
                    <a:pt x="0" y="2"/>
                  </a:lnTo>
                  <a:lnTo>
                    <a:pt x="5" y="5"/>
                  </a:lnTo>
                  <a:lnTo>
                    <a:pt x="7" y="5"/>
                  </a:lnTo>
                  <a:lnTo>
                    <a:pt x="19" y="6"/>
                  </a:lnTo>
                  <a:lnTo>
                    <a:pt x="19" y="5"/>
                  </a:lnTo>
                  <a:lnTo>
                    <a:pt x="19" y="4"/>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5" name="Freeform 1280"/>
            <p:cNvSpPr>
              <a:spLocks/>
            </p:cNvSpPr>
            <p:nvPr/>
          </p:nvSpPr>
          <p:spPr bwMode="auto">
            <a:xfrm>
              <a:off x="6563380" y="5288013"/>
              <a:ext cx="4556" cy="2325"/>
            </a:xfrm>
            <a:custGeom>
              <a:avLst/>
              <a:gdLst>
                <a:gd name="T0" fmla="*/ 0 w 5"/>
                <a:gd name="T1" fmla="*/ 0 h 2"/>
                <a:gd name="T2" fmla="*/ 0 w 5"/>
                <a:gd name="T3" fmla="*/ 0 h 2"/>
                <a:gd name="T4" fmla="*/ 0 w 5"/>
                <a:gd name="T5" fmla="*/ 1 h 2"/>
                <a:gd name="T6" fmla="*/ 0 w 5"/>
                <a:gd name="T7" fmla="*/ 1 h 2"/>
                <a:gd name="T8" fmla="*/ 0 w 5"/>
                <a:gd name="T9" fmla="*/ 1 h 2"/>
                <a:gd name="T10" fmla="*/ 0 w 5"/>
                <a:gd name="T11" fmla="*/ 2 h 2"/>
                <a:gd name="T12" fmla="*/ 5 w 5"/>
                <a:gd name="T13" fmla="*/ 2 h 2"/>
                <a:gd name="T14" fmla="*/ 3 w 5"/>
                <a:gd name="T15" fmla="*/ 1 h 2"/>
                <a:gd name="T16" fmla="*/ 3 w 5"/>
                <a:gd name="T17" fmla="*/ 0 h 2"/>
                <a:gd name="T18" fmla="*/ 3 w 5"/>
                <a:gd name="T19" fmla="*/ 0 h 2"/>
                <a:gd name="T20" fmla="*/ 0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0"/>
                  </a:moveTo>
                  <a:lnTo>
                    <a:pt x="0" y="0"/>
                  </a:lnTo>
                  <a:lnTo>
                    <a:pt x="0" y="1"/>
                  </a:lnTo>
                  <a:lnTo>
                    <a:pt x="0" y="2"/>
                  </a:lnTo>
                  <a:lnTo>
                    <a:pt x="5" y="2"/>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6" name="Freeform 1281"/>
            <p:cNvSpPr>
              <a:spLocks/>
            </p:cNvSpPr>
            <p:nvPr/>
          </p:nvSpPr>
          <p:spPr bwMode="auto">
            <a:xfrm>
              <a:off x="6510526" y="5327536"/>
              <a:ext cx="40096" cy="23248"/>
            </a:xfrm>
            <a:custGeom>
              <a:avLst/>
              <a:gdLst>
                <a:gd name="T0" fmla="*/ 40 w 44"/>
                <a:gd name="T1" fmla="*/ 19 h 20"/>
                <a:gd name="T2" fmla="*/ 40 w 44"/>
                <a:gd name="T3" fmla="*/ 20 h 20"/>
                <a:gd name="T4" fmla="*/ 42 w 44"/>
                <a:gd name="T5" fmla="*/ 20 h 20"/>
                <a:gd name="T6" fmla="*/ 42 w 44"/>
                <a:gd name="T7" fmla="*/ 19 h 20"/>
                <a:gd name="T8" fmla="*/ 42 w 44"/>
                <a:gd name="T9" fmla="*/ 19 h 20"/>
                <a:gd name="T10" fmla="*/ 44 w 44"/>
                <a:gd name="T11" fmla="*/ 19 h 20"/>
                <a:gd name="T12" fmla="*/ 42 w 44"/>
                <a:gd name="T13" fmla="*/ 18 h 20"/>
                <a:gd name="T14" fmla="*/ 40 w 44"/>
                <a:gd name="T15" fmla="*/ 16 h 20"/>
                <a:gd name="T16" fmla="*/ 37 w 44"/>
                <a:gd name="T17" fmla="*/ 16 h 20"/>
                <a:gd name="T18" fmla="*/ 37 w 44"/>
                <a:gd name="T19" fmla="*/ 15 h 20"/>
                <a:gd name="T20" fmla="*/ 33 w 44"/>
                <a:gd name="T21" fmla="*/ 13 h 20"/>
                <a:gd name="T22" fmla="*/ 27 w 44"/>
                <a:gd name="T23" fmla="*/ 13 h 20"/>
                <a:gd name="T24" fmla="*/ 27 w 44"/>
                <a:gd name="T25" fmla="*/ 12 h 20"/>
                <a:gd name="T26" fmla="*/ 25 w 44"/>
                <a:gd name="T27" fmla="*/ 12 h 20"/>
                <a:gd name="T28" fmla="*/ 23 w 44"/>
                <a:gd name="T29" fmla="*/ 11 h 20"/>
                <a:gd name="T30" fmla="*/ 23 w 44"/>
                <a:gd name="T31" fmla="*/ 10 h 20"/>
                <a:gd name="T32" fmla="*/ 21 w 44"/>
                <a:gd name="T33" fmla="*/ 10 h 20"/>
                <a:gd name="T34" fmla="*/ 21 w 44"/>
                <a:gd name="T35" fmla="*/ 10 h 20"/>
                <a:gd name="T36" fmla="*/ 18 w 44"/>
                <a:gd name="T37" fmla="*/ 7 h 20"/>
                <a:gd name="T38" fmla="*/ 18 w 44"/>
                <a:gd name="T39" fmla="*/ 7 h 20"/>
                <a:gd name="T40" fmla="*/ 16 w 44"/>
                <a:gd name="T41" fmla="*/ 5 h 20"/>
                <a:gd name="T42" fmla="*/ 12 w 44"/>
                <a:gd name="T43" fmla="*/ 5 h 20"/>
                <a:gd name="T44" fmla="*/ 10 w 44"/>
                <a:gd name="T45" fmla="*/ 4 h 20"/>
                <a:gd name="T46" fmla="*/ 10 w 44"/>
                <a:gd name="T47" fmla="*/ 3 h 20"/>
                <a:gd name="T48" fmla="*/ 8 w 44"/>
                <a:gd name="T49" fmla="*/ 3 h 20"/>
                <a:gd name="T50" fmla="*/ 6 w 44"/>
                <a:gd name="T51" fmla="*/ 2 h 20"/>
                <a:gd name="T52" fmla="*/ 4 w 44"/>
                <a:gd name="T53" fmla="*/ 2 h 20"/>
                <a:gd name="T54" fmla="*/ 2 w 44"/>
                <a:gd name="T55" fmla="*/ 0 h 20"/>
                <a:gd name="T56" fmla="*/ 0 w 44"/>
                <a:gd name="T57" fmla="*/ 0 h 20"/>
                <a:gd name="T58" fmla="*/ 2 w 44"/>
                <a:gd name="T59" fmla="*/ 2 h 20"/>
                <a:gd name="T60" fmla="*/ 2 w 44"/>
                <a:gd name="T61" fmla="*/ 3 h 20"/>
                <a:gd name="T62" fmla="*/ 4 w 44"/>
                <a:gd name="T63" fmla="*/ 5 h 20"/>
                <a:gd name="T64" fmla="*/ 6 w 44"/>
                <a:gd name="T65" fmla="*/ 6 h 20"/>
                <a:gd name="T66" fmla="*/ 6 w 44"/>
                <a:gd name="T67" fmla="*/ 7 h 20"/>
                <a:gd name="T68" fmla="*/ 10 w 44"/>
                <a:gd name="T69" fmla="*/ 10 h 20"/>
                <a:gd name="T70" fmla="*/ 16 w 44"/>
                <a:gd name="T71" fmla="*/ 11 h 20"/>
                <a:gd name="T72" fmla="*/ 16 w 44"/>
                <a:gd name="T73" fmla="*/ 12 h 20"/>
                <a:gd name="T74" fmla="*/ 16 w 44"/>
                <a:gd name="T75" fmla="*/ 13 h 20"/>
                <a:gd name="T76" fmla="*/ 18 w 44"/>
                <a:gd name="T77" fmla="*/ 13 h 20"/>
                <a:gd name="T78" fmla="*/ 21 w 44"/>
                <a:gd name="T79" fmla="*/ 13 h 20"/>
                <a:gd name="T80" fmla="*/ 23 w 44"/>
                <a:gd name="T81" fmla="*/ 14 h 20"/>
                <a:gd name="T82" fmla="*/ 25 w 44"/>
                <a:gd name="T83" fmla="*/ 14 h 20"/>
                <a:gd name="T84" fmla="*/ 25 w 44"/>
                <a:gd name="T85" fmla="*/ 15 h 20"/>
                <a:gd name="T86" fmla="*/ 27 w 44"/>
                <a:gd name="T87" fmla="*/ 15 h 20"/>
                <a:gd name="T88" fmla="*/ 27 w 44"/>
                <a:gd name="T89" fmla="*/ 15 h 20"/>
                <a:gd name="T90" fmla="*/ 27 w 44"/>
                <a:gd name="T91" fmla="*/ 15 h 20"/>
                <a:gd name="T92" fmla="*/ 29 w 44"/>
                <a:gd name="T93" fmla="*/ 16 h 20"/>
                <a:gd name="T94" fmla="*/ 29 w 44"/>
                <a:gd name="T95" fmla="*/ 16 h 20"/>
                <a:gd name="T96" fmla="*/ 31 w 44"/>
                <a:gd name="T97" fmla="*/ 16 h 20"/>
                <a:gd name="T98" fmla="*/ 31 w 44"/>
                <a:gd name="T99" fmla="*/ 18 h 20"/>
                <a:gd name="T100" fmla="*/ 33 w 44"/>
                <a:gd name="T101" fmla="*/ 18 h 20"/>
                <a:gd name="T102" fmla="*/ 35 w 44"/>
                <a:gd name="T103" fmla="*/ 18 h 20"/>
                <a:gd name="T104" fmla="*/ 37 w 44"/>
                <a:gd name="T105" fmla="*/ 18 h 20"/>
                <a:gd name="T106" fmla="*/ 37 w 44"/>
                <a:gd name="T107" fmla="*/ 19 h 20"/>
                <a:gd name="T108" fmla="*/ 40 w 44"/>
                <a:gd name="T109" fmla="*/ 19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
                <a:gd name="T166" fmla="*/ 0 h 20"/>
                <a:gd name="T167" fmla="*/ 44 w 44"/>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 h="20">
                  <a:moveTo>
                    <a:pt x="40" y="19"/>
                  </a:moveTo>
                  <a:lnTo>
                    <a:pt x="40" y="20"/>
                  </a:lnTo>
                  <a:lnTo>
                    <a:pt x="42" y="20"/>
                  </a:lnTo>
                  <a:lnTo>
                    <a:pt x="42" y="19"/>
                  </a:lnTo>
                  <a:lnTo>
                    <a:pt x="44" y="19"/>
                  </a:lnTo>
                  <a:lnTo>
                    <a:pt x="42" y="18"/>
                  </a:lnTo>
                  <a:lnTo>
                    <a:pt x="40" y="16"/>
                  </a:lnTo>
                  <a:lnTo>
                    <a:pt x="37" y="16"/>
                  </a:lnTo>
                  <a:lnTo>
                    <a:pt x="37" y="15"/>
                  </a:lnTo>
                  <a:lnTo>
                    <a:pt x="33" y="13"/>
                  </a:lnTo>
                  <a:lnTo>
                    <a:pt x="27" y="13"/>
                  </a:lnTo>
                  <a:lnTo>
                    <a:pt x="27" y="12"/>
                  </a:lnTo>
                  <a:lnTo>
                    <a:pt x="25" y="12"/>
                  </a:lnTo>
                  <a:lnTo>
                    <a:pt x="23" y="11"/>
                  </a:lnTo>
                  <a:lnTo>
                    <a:pt x="23" y="10"/>
                  </a:lnTo>
                  <a:lnTo>
                    <a:pt x="21" y="10"/>
                  </a:lnTo>
                  <a:lnTo>
                    <a:pt x="18" y="7"/>
                  </a:lnTo>
                  <a:lnTo>
                    <a:pt x="16" y="5"/>
                  </a:lnTo>
                  <a:lnTo>
                    <a:pt x="12" y="5"/>
                  </a:lnTo>
                  <a:lnTo>
                    <a:pt x="10" y="4"/>
                  </a:lnTo>
                  <a:lnTo>
                    <a:pt x="10" y="3"/>
                  </a:lnTo>
                  <a:lnTo>
                    <a:pt x="8" y="3"/>
                  </a:lnTo>
                  <a:lnTo>
                    <a:pt x="6" y="2"/>
                  </a:lnTo>
                  <a:lnTo>
                    <a:pt x="4" y="2"/>
                  </a:lnTo>
                  <a:lnTo>
                    <a:pt x="2" y="0"/>
                  </a:lnTo>
                  <a:lnTo>
                    <a:pt x="0" y="0"/>
                  </a:lnTo>
                  <a:lnTo>
                    <a:pt x="2" y="2"/>
                  </a:lnTo>
                  <a:lnTo>
                    <a:pt x="2" y="3"/>
                  </a:lnTo>
                  <a:lnTo>
                    <a:pt x="4" y="5"/>
                  </a:lnTo>
                  <a:lnTo>
                    <a:pt x="6" y="6"/>
                  </a:lnTo>
                  <a:lnTo>
                    <a:pt x="6" y="7"/>
                  </a:lnTo>
                  <a:lnTo>
                    <a:pt x="10" y="10"/>
                  </a:lnTo>
                  <a:lnTo>
                    <a:pt x="16" y="11"/>
                  </a:lnTo>
                  <a:lnTo>
                    <a:pt x="16" y="12"/>
                  </a:lnTo>
                  <a:lnTo>
                    <a:pt x="16" y="13"/>
                  </a:lnTo>
                  <a:lnTo>
                    <a:pt x="18" y="13"/>
                  </a:lnTo>
                  <a:lnTo>
                    <a:pt x="21" y="13"/>
                  </a:lnTo>
                  <a:lnTo>
                    <a:pt x="23" y="14"/>
                  </a:lnTo>
                  <a:lnTo>
                    <a:pt x="25" y="14"/>
                  </a:lnTo>
                  <a:lnTo>
                    <a:pt x="25" y="15"/>
                  </a:lnTo>
                  <a:lnTo>
                    <a:pt x="27" y="15"/>
                  </a:lnTo>
                  <a:lnTo>
                    <a:pt x="29" y="16"/>
                  </a:lnTo>
                  <a:lnTo>
                    <a:pt x="31" y="16"/>
                  </a:lnTo>
                  <a:lnTo>
                    <a:pt x="31" y="18"/>
                  </a:lnTo>
                  <a:lnTo>
                    <a:pt x="33" y="18"/>
                  </a:lnTo>
                  <a:lnTo>
                    <a:pt x="35" y="18"/>
                  </a:lnTo>
                  <a:lnTo>
                    <a:pt x="37" y="18"/>
                  </a:lnTo>
                  <a:lnTo>
                    <a:pt x="37" y="19"/>
                  </a:lnTo>
                  <a:lnTo>
                    <a:pt x="40"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7" name="Freeform 1282"/>
            <p:cNvSpPr>
              <a:spLocks/>
            </p:cNvSpPr>
            <p:nvPr/>
          </p:nvSpPr>
          <p:spPr bwMode="auto">
            <a:xfrm>
              <a:off x="6566113" y="5301963"/>
              <a:ext cx="5468" cy="2325"/>
            </a:xfrm>
            <a:custGeom>
              <a:avLst/>
              <a:gdLst>
                <a:gd name="T0" fmla="*/ 2 w 6"/>
                <a:gd name="T1" fmla="*/ 2 h 2"/>
                <a:gd name="T2" fmla="*/ 4 w 6"/>
                <a:gd name="T3" fmla="*/ 2 h 2"/>
                <a:gd name="T4" fmla="*/ 6 w 6"/>
                <a:gd name="T5" fmla="*/ 2 h 2"/>
                <a:gd name="T6" fmla="*/ 4 w 6"/>
                <a:gd name="T7" fmla="*/ 1 h 2"/>
                <a:gd name="T8" fmla="*/ 4 w 6"/>
                <a:gd name="T9" fmla="*/ 1 h 2"/>
                <a:gd name="T10" fmla="*/ 2 w 6"/>
                <a:gd name="T11" fmla="*/ 0 h 2"/>
                <a:gd name="T12" fmla="*/ 2 w 6"/>
                <a:gd name="T13" fmla="*/ 1 h 2"/>
                <a:gd name="T14" fmla="*/ 0 w 6"/>
                <a:gd name="T15" fmla="*/ 1 h 2"/>
                <a:gd name="T16" fmla="*/ 0 w 6"/>
                <a:gd name="T17" fmla="*/ 2 h 2"/>
                <a:gd name="T18" fmla="*/ 2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2" y="2"/>
                  </a:moveTo>
                  <a:lnTo>
                    <a:pt x="4" y="2"/>
                  </a:lnTo>
                  <a:lnTo>
                    <a:pt x="6" y="2"/>
                  </a:lnTo>
                  <a:lnTo>
                    <a:pt x="4" y="1"/>
                  </a:lnTo>
                  <a:lnTo>
                    <a:pt x="2" y="0"/>
                  </a:lnTo>
                  <a:lnTo>
                    <a:pt x="2" y="1"/>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8" name="Freeform 1283"/>
            <p:cNvSpPr>
              <a:spLocks/>
            </p:cNvSpPr>
            <p:nvPr/>
          </p:nvSpPr>
          <p:spPr bwMode="auto">
            <a:xfrm>
              <a:off x="6412109" y="5197344"/>
              <a:ext cx="13669" cy="6975"/>
            </a:xfrm>
            <a:custGeom>
              <a:avLst/>
              <a:gdLst>
                <a:gd name="T0" fmla="*/ 15 w 15"/>
                <a:gd name="T1" fmla="*/ 6 h 6"/>
                <a:gd name="T2" fmla="*/ 13 w 15"/>
                <a:gd name="T3" fmla="*/ 5 h 6"/>
                <a:gd name="T4" fmla="*/ 13 w 15"/>
                <a:gd name="T5" fmla="*/ 5 h 6"/>
                <a:gd name="T6" fmla="*/ 11 w 15"/>
                <a:gd name="T7" fmla="*/ 4 h 6"/>
                <a:gd name="T8" fmla="*/ 9 w 15"/>
                <a:gd name="T9" fmla="*/ 4 h 6"/>
                <a:gd name="T10" fmla="*/ 6 w 15"/>
                <a:gd name="T11" fmla="*/ 3 h 6"/>
                <a:gd name="T12" fmla="*/ 4 w 15"/>
                <a:gd name="T13" fmla="*/ 2 h 6"/>
                <a:gd name="T14" fmla="*/ 0 w 15"/>
                <a:gd name="T15" fmla="*/ 0 h 6"/>
                <a:gd name="T16" fmla="*/ 0 w 15"/>
                <a:gd name="T17" fmla="*/ 0 h 6"/>
                <a:gd name="T18" fmla="*/ 6 w 15"/>
                <a:gd name="T19" fmla="*/ 5 h 6"/>
                <a:gd name="T20" fmla="*/ 13 w 15"/>
                <a:gd name="T21" fmla="*/ 6 h 6"/>
                <a:gd name="T22" fmla="*/ 15 w 15"/>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6"/>
                <a:gd name="T38" fmla="*/ 15 w 1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6">
                  <a:moveTo>
                    <a:pt x="15" y="6"/>
                  </a:moveTo>
                  <a:lnTo>
                    <a:pt x="13" y="5"/>
                  </a:lnTo>
                  <a:lnTo>
                    <a:pt x="11" y="4"/>
                  </a:lnTo>
                  <a:lnTo>
                    <a:pt x="9" y="4"/>
                  </a:lnTo>
                  <a:lnTo>
                    <a:pt x="6" y="3"/>
                  </a:lnTo>
                  <a:lnTo>
                    <a:pt x="4" y="2"/>
                  </a:lnTo>
                  <a:lnTo>
                    <a:pt x="0" y="0"/>
                  </a:lnTo>
                  <a:lnTo>
                    <a:pt x="6" y="5"/>
                  </a:lnTo>
                  <a:lnTo>
                    <a:pt x="13" y="6"/>
                  </a:lnTo>
                  <a:lnTo>
                    <a:pt x="1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9" name="Freeform 1284"/>
            <p:cNvSpPr>
              <a:spLocks/>
            </p:cNvSpPr>
            <p:nvPr/>
          </p:nvSpPr>
          <p:spPr bwMode="auto">
            <a:xfrm>
              <a:off x="6417577" y="5210131"/>
              <a:ext cx="2734" cy="2325"/>
            </a:xfrm>
            <a:custGeom>
              <a:avLst/>
              <a:gdLst>
                <a:gd name="T0" fmla="*/ 0 w 3"/>
                <a:gd name="T1" fmla="*/ 0 h 2"/>
                <a:gd name="T2" fmla="*/ 0 w 3"/>
                <a:gd name="T3" fmla="*/ 0 h 2"/>
                <a:gd name="T4" fmla="*/ 0 w 3"/>
                <a:gd name="T5" fmla="*/ 1 h 2"/>
                <a:gd name="T6" fmla="*/ 3 w 3"/>
                <a:gd name="T7" fmla="*/ 2 h 2"/>
                <a:gd name="T8" fmla="*/ 3 w 3"/>
                <a:gd name="T9" fmla="*/ 1 h 2"/>
                <a:gd name="T10" fmla="*/ 3 w 3"/>
                <a:gd name="T11" fmla="*/ 1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1"/>
                  </a:lnTo>
                  <a:lnTo>
                    <a:pt x="3" y="2"/>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0" name="Freeform 1285"/>
            <p:cNvSpPr>
              <a:spLocks/>
            </p:cNvSpPr>
            <p:nvPr/>
          </p:nvSpPr>
          <p:spPr bwMode="auto">
            <a:xfrm>
              <a:off x="6456761" y="5247329"/>
              <a:ext cx="5468" cy="1162"/>
            </a:xfrm>
            <a:custGeom>
              <a:avLst/>
              <a:gdLst>
                <a:gd name="T0" fmla="*/ 4 w 6"/>
                <a:gd name="T1" fmla="*/ 0 h 1"/>
                <a:gd name="T2" fmla="*/ 0 w 6"/>
                <a:gd name="T3" fmla="*/ 0 h 1"/>
                <a:gd name="T4" fmla="*/ 0 w 6"/>
                <a:gd name="T5" fmla="*/ 0 h 1"/>
                <a:gd name="T6" fmla="*/ 0 w 6"/>
                <a:gd name="T7" fmla="*/ 0 h 1"/>
                <a:gd name="T8" fmla="*/ 2 w 6"/>
                <a:gd name="T9" fmla="*/ 0 h 1"/>
                <a:gd name="T10" fmla="*/ 4 w 6"/>
                <a:gd name="T11" fmla="*/ 1 h 1"/>
                <a:gd name="T12" fmla="*/ 6 w 6"/>
                <a:gd name="T13" fmla="*/ 1 h 1"/>
                <a:gd name="T14" fmla="*/ 6 w 6"/>
                <a:gd name="T15" fmla="*/ 0 h 1"/>
                <a:gd name="T16" fmla="*/ 4 w 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4" y="0"/>
                  </a:moveTo>
                  <a:lnTo>
                    <a:pt x="0" y="0"/>
                  </a:lnTo>
                  <a:lnTo>
                    <a:pt x="2" y="0"/>
                  </a:lnTo>
                  <a:lnTo>
                    <a:pt x="4" y="1"/>
                  </a:lnTo>
                  <a:lnTo>
                    <a:pt x="6" y="1"/>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1" name="Freeform 1286"/>
            <p:cNvSpPr>
              <a:spLocks/>
            </p:cNvSpPr>
            <p:nvPr/>
          </p:nvSpPr>
          <p:spPr bwMode="auto">
            <a:xfrm>
              <a:off x="6412109" y="5206644"/>
              <a:ext cx="3645" cy="3487"/>
            </a:xfrm>
            <a:custGeom>
              <a:avLst/>
              <a:gdLst>
                <a:gd name="T0" fmla="*/ 0 w 4"/>
                <a:gd name="T1" fmla="*/ 0 h 3"/>
                <a:gd name="T2" fmla="*/ 0 w 4"/>
                <a:gd name="T3" fmla="*/ 0 h 3"/>
                <a:gd name="T4" fmla="*/ 0 w 4"/>
                <a:gd name="T5" fmla="*/ 2 h 3"/>
                <a:gd name="T6" fmla="*/ 2 w 4"/>
                <a:gd name="T7" fmla="*/ 3 h 3"/>
                <a:gd name="T8" fmla="*/ 4 w 4"/>
                <a:gd name="T9" fmla="*/ 2 h 3"/>
                <a:gd name="T10" fmla="*/ 2 w 4"/>
                <a:gd name="T11" fmla="*/ 0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0" y="2"/>
                  </a:lnTo>
                  <a:lnTo>
                    <a:pt x="2" y="3"/>
                  </a:lnTo>
                  <a:lnTo>
                    <a:pt x="4"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2" name="Freeform 1287"/>
            <p:cNvSpPr>
              <a:spLocks/>
            </p:cNvSpPr>
            <p:nvPr/>
          </p:nvSpPr>
          <p:spPr bwMode="auto">
            <a:xfrm>
              <a:off x="6422133" y="5214781"/>
              <a:ext cx="1823" cy="1162"/>
            </a:xfrm>
            <a:custGeom>
              <a:avLst/>
              <a:gdLst>
                <a:gd name="T0" fmla="*/ 0 w 2"/>
                <a:gd name="T1" fmla="*/ 0 h 1"/>
                <a:gd name="T2" fmla="*/ 0 w 2"/>
                <a:gd name="T3" fmla="*/ 0 h 1"/>
                <a:gd name="T4" fmla="*/ 0 w 2"/>
                <a:gd name="T5" fmla="*/ 1 h 1"/>
                <a:gd name="T6" fmla="*/ 2 w 2"/>
                <a:gd name="T7" fmla="*/ 1 h 1"/>
                <a:gd name="T8" fmla="*/ 2 w 2"/>
                <a:gd name="T9" fmla="*/ 1 h 1"/>
                <a:gd name="T10" fmla="*/ 2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3" name="Freeform 1288"/>
            <p:cNvSpPr>
              <a:spLocks/>
            </p:cNvSpPr>
            <p:nvPr/>
          </p:nvSpPr>
          <p:spPr bwMode="auto">
            <a:xfrm>
              <a:off x="6439447" y="5206644"/>
              <a:ext cx="17314" cy="8137"/>
            </a:xfrm>
            <a:custGeom>
              <a:avLst/>
              <a:gdLst>
                <a:gd name="T0" fmla="*/ 19 w 19"/>
                <a:gd name="T1" fmla="*/ 7 h 7"/>
                <a:gd name="T2" fmla="*/ 19 w 19"/>
                <a:gd name="T3" fmla="*/ 6 h 7"/>
                <a:gd name="T4" fmla="*/ 0 w 19"/>
                <a:gd name="T5" fmla="*/ 0 h 7"/>
                <a:gd name="T6" fmla="*/ 0 w 19"/>
                <a:gd name="T7" fmla="*/ 0 h 7"/>
                <a:gd name="T8" fmla="*/ 2 w 19"/>
                <a:gd name="T9" fmla="*/ 2 h 7"/>
                <a:gd name="T10" fmla="*/ 19 w 19"/>
                <a:gd name="T11" fmla="*/ 7 h 7"/>
                <a:gd name="T12" fmla="*/ 19 w 19"/>
                <a:gd name="T13" fmla="*/ 7 h 7"/>
                <a:gd name="T14" fmla="*/ 0 60000 65536"/>
                <a:gd name="T15" fmla="*/ 0 60000 65536"/>
                <a:gd name="T16" fmla="*/ 0 60000 65536"/>
                <a:gd name="T17" fmla="*/ 0 60000 65536"/>
                <a:gd name="T18" fmla="*/ 0 60000 65536"/>
                <a:gd name="T19" fmla="*/ 0 60000 65536"/>
                <a:gd name="T20" fmla="*/ 0 60000 65536"/>
                <a:gd name="T21" fmla="*/ 0 w 19"/>
                <a:gd name="T22" fmla="*/ 0 h 7"/>
                <a:gd name="T23" fmla="*/ 19 w 1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7">
                  <a:moveTo>
                    <a:pt x="19" y="7"/>
                  </a:moveTo>
                  <a:lnTo>
                    <a:pt x="19" y="6"/>
                  </a:lnTo>
                  <a:lnTo>
                    <a:pt x="0" y="0"/>
                  </a:lnTo>
                  <a:lnTo>
                    <a:pt x="2" y="2"/>
                  </a:lnTo>
                  <a:lnTo>
                    <a:pt x="19"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4" name="Freeform 1289"/>
            <p:cNvSpPr>
              <a:spLocks/>
            </p:cNvSpPr>
            <p:nvPr/>
          </p:nvSpPr>
          <p:spPr bwMode="auto">
            <a:xfrm>
              <a:off x="6429423" y="5215943"/>
              <a:ext cx="3645" cy="2325"/>
            </a:xfrm>
            <a:custGeom>
              <a:avLst/>
              <a:gdLst>
                <a:gd name="T0" fmla="*/ 2 w 4"/>
                <a:gd name="T1" fmla="*/ 0 h 2"/>
                <a:gd name="T2" fmla="*/ 2 w 4"/>
                <a:gd name="T3" fmla="*/ 0 h 2"/>
                <a:gd name="T4" fmla="*/ 0 w 4"/>
                <a:gd name="T5" fmla="*/ 0 h 2"/>
                <a:gd name="T6" fmla="*/ 2 w 4"/>
                <a:gd name="T7" fmla="*/ 0 h 2"/>
                <a:gd name="T8" fmla="*/ 2 w 4"/>
                <a:gd name="T9" fmla="*/ 2 h 2"/>
                <a:gd name="T10" fmla="*/ 4 w 4"/>
                <a:gd name="T11" fmla="*/ 2 h 2"/>
                <a:gd name="T12" fmla="*/ 4 w 4"/>
                <a:gd name="T13" fmla="*/ 0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2" y="0"/>
                  </a:lnTo>
                  <a:lnTo>
                    <a:pt x="2" y="2"/>
                  </a:lnTo>
                  <a:lnTo>
                    <a:pt x="4" y="2"/>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5" name="Freeform 1290"/>
            <p:cNvSpPr>
              <a:spLocks/>
            </p:cNvSpPr>
            <p:nvPr/>
          </p:nvSpPr>
          <p:spPr bwMode="auto">
            <a:xfrm>
              <a:off x="6422133" y="5211294"/>
              <a:ext cx="7290" cy="4650"/>
            </a:xfrm>
            <a:custGeom>
              <a:avLst/>
              <a:gdLst>
                <a:gd name="T0" fmla="*/ 4 w 8"/>
                <a:gd name="T1" fmla="*/ 1 h 4"/>
                <a:gd name="T2" fmla="*/ 4 w 8"/>
                <a:gd name="T3" fmla="*/ 0 h 4"/>
                <a:gd name="T4" fmla="*/ 2 w 8"/>
                <a:gd name="T5" fmla="*/ 0 h 4"/>
                <a:gd name="T6" fmla="*/ 0 w 8"/>
                <a:gd name="T7" fmla="*/ 0 h 4"/>
                <a:gd name="T8" fmla="*/ 0 w 8"/>
                <a:gd name="T9" fmla="*/ 1 h 4"/>
                <a:gd name="T10" fmla="*/ 0 w 8"/>
                <a:gd name="T11" fmla="*/ 1 h 4"/>
                <a:gd name="T12" fmla="*/ 2 w 8"/>
                <a:gd name="T13" fmla="*/ 2 h 4"/>
                <a:gd name="T14" fmla="*/ 4 w 8"/>
                <a:gd name="T15" fmla="*/ 2 h 4"/>
                <a:gd name="T16" fmla="*/ 6 w 8"/>
                <a:gd name="T17" fmla="*/ 4 h 4"/>
                <a:gd name="T18" fmla="*/ 8 w 8"/>
                <a:gd name="T19" fmla="*/ 4 h 4"/>
                <a:gd name="T20" fmla="*/ 8 w 8"/>
                <a:gd name="T21" fmla="*/ 2 h 4"/>
                <a:gd name="T22" fmla="*/ 4 w 8"/>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
                <a:gd name="T38" fmla="*/ 8 w 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
                  <a:moveTo>
                    <a:pt x="4" y="1"/>
                  </a:moveTo>
                  <a:lnTo>
                    <a:pt x="4" y="0"/>
                  </a:lnTo>
                  <a:lnTo>
                    <a:pt x="2" y="0"/>
                  </a:lnTo>
                  <a:lnTo>
                    <a:pt x="0" y="0"/>
                  </a:lnTo>
                  <a:lnTo>
                    <a:pt x="0" y="1"/>
                  </a:lnTo>
                  <a:lnTo>
                    <a:pt x="2" y="2"/>
                  </a:lnTo>
                  <a:lnTo>
                    <a:pt x="4" y="2"/>
                  </a:lnTo>
                  <a:lnTo>
                    <a:pt x="6" y="4"/>
                  </a:lnTo>
                  <a:lnTo>
                    <a:pt x="8" y="4"/>
                  </a:lnTo>
                  <a:lnTo>
                    <a:pt x="8"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6" name="Freeform 1291"/>
            <p:cNvSpPr>
              <a:spLocks/>
            </p:cNvSpPr>
            <p:nvPr/>
          </p:nvSpPr>
          <p:spPr bwMode="auto">
            <a:xfrm>
              <a:off x="5821609" y="5200832"/>
              <a:ext cx="17314" cy="3487"/>
            </a:xfrm>
            <a:custGeom>
              <a:avLst/>
              <a:gdLst>
                <a:gd name="T0" fmla="*/ 2 w 19"/>
                <a:gd name="T1" fmla="*/ 1 h 3"/>
                <a:gd name="T2" fmla="*/ 0 w 19"/>
                <a:gd name="T3" fmla="*/ 1 h 3"/>
                <a:gd name="T4" fmla="*/ 0 w 19"/>
                <a:gd name="T5" fmla="*/ 1 h 3"/>
                <a:gd name="T6" fmla="*/ 0 w 19"/>
                <a:gd name="T7" fmla="*/ 2 h 3"/>
                <a:gd name="T8" fmla="*/ 2 w 19"/>
                <a:gd name="T9" fmla="*/ 2 h 3"/>
                <a:gd name="T10" fmla="*/ 10 w 19"/>
                <a:gd name="T11" fmla="*/ 3 h 3"/>
                <a:gd name="T12" fmla="*/ 19 w 19"/>
                <a:gd name="T13" fmla="*/ 1 h 3"/>
                <a:gd name="T14" fmla="*/ 16 w 19"/>
                <a:gd name="T15" fmla="*/ 0 h 3"/>
                <a:gd name="T16" fmla="*/ 4 w 19"/>
                <a:gd name="T17" fmla="*/ 0 h 3"/>
                <a:gd name="T18" fmla="*/ 2 w 19"/>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
                <a:gd name="T32" fmla="*/ 19 w 1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
                  <a:moveTo>
                    <a:pt x="2" y="1"/>
                  </a:moveTo>
                  <a:lnTo>
                    <a:pt x="0" y="1"/>
                  </a:lnTo>
                  <a:lnTo>
                    <a:pt x="0" y="2"/>
                  </a:lnTo>
                  <a:lnTo>
                    <a:pt x="2" y="2"/>
                  </a:lnTo>
                  <a:lnTo>
                    <a:pt x="10" y="3"/>
                  </a:lnTo>
                  <a:lnTo>
                    <a:pt x="19" y="1"/>
                  </a:lnTo>
                  <a:lnTo>
                    <a:pt x="16" y="0"/>
                  </a:lnTo>
                  <a:lnTo>
                    <a:pt x="4"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7" name="Freeform 1292"/>
            <p:cNvSpPr>
              <a:spLocks/>
            </p:cNvSpPr>
            <p:nvPr/>
          </p:nvSpPr>
          <p:spPr bwMode="auto">
            <a:xfrm>
              <a:off x="6057627" y="5241517"/>
              <a:ext cx="14580" cy="6975"/>
            </a:xfrm>
            <a:custGeom>
              <a:avLst/>
              <a:gdLst>
                <a:gd name="T0" fmla="*/ 10 w 16"/>
                <a:gd name="T1" fmla="*/ 6 h 6"/>
                <a:gd name="T2" fmla="*/ 14 w 16"/>
                <a:gd name="T3" fmla="*/ 5 h 6"/>
                <a:gd name="T4" fmla="*/ 16 w 16"/>
                <a:gd name="T5" fmla="*/ 2 h 6"/>
                <a:gd name="T6" fmla="*/ 14 w 16"/>
                <a:gd name="T7" fmla="*/ 1 h 6"/>
                <a:gd name="T8" fmla="*/ 14 w 16"/>
                <a:gd name="T9" fmla="*/ 0 h 6"/>
                <a:gd name="T10" fmla="*/ 12 w 16"/>
                <a:gd name="T11" fmla="*/ 0 h 6"/>
                <a:gd name="T12" fmla="*/ 10 w 16"/>
                <a:gd name="T13" fmla="*/ 1 h 6"/>
                <a:gd name="T14" fmla="*/ 8 w 16"/>
                <a:gd name="T15" fmla="*/ 1 h 6"/>
                <a:gd name="T16" fmla="*/ 4 w 16"/>
                <a:gd name="T17" fmla="*/ 2 h 6"/>
                <a:gd name="T18" fmla="*/ 2 w 16"/>
                <a:gd name="T19" fmla="*/ 1 h 6"/>
                <a:gd name="T20" fmla="*/ 2 w 16"/>
                <a:gd name="T21" fmla="*/ 1 h 6"/>
                <a:gd name="T22" fmla="*/ 0 w 16"/>
                <a:gd name="T23" fmla="*/ 1 h 6"/>
                <a:gd name="T24" fmla="*/ 0 w 16"/>
                <a:gd name="T25" fmla="*/ 0 h 6"/>
                <a:gd name="T26" fmla="*/ 2 w 16"/>
                <a:gd name="T27" fmla="*/ 4 h 6"/>
                <a:gd name="T28" fmla="*/ 8 w 16"/>
                <a:gd name="T29" fmla="*/ 6 h 6"/>
                <a:gd name="T30" fmla="*/ 10 w 16"/>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6"/>
                <a:gd name="T50" fmla="*/ 16 w 16"/>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6">
                  <a:moveTo>
                    <a:pt x="10" y="6"/>
                  </a:moveTo>
                  <a:lnTo>
                    <a:pt x="14" y="5"/>
                  </a:lnTo>
                  <a:lnTo>
                    <a:pt x="16" y="2"/>
                  </a:lnTo>
                  <a:lnTo>
                    <a:pt x="14" y="1"/>
                  </a:lnTo>
                  <a:lnTo>
                    <a:pt x="14" y="0"/>
                  </a:lnTo>
                  <a:lnTo>
                    <a:pt x="12" y="0"/>
                  </a:lnTo>
                  <a:lnTo>
                    <a:pt x="10" y="1"/>
                  </a:lnTo>
                  <a:lnTo>
                    <a:pt x="8" y="1"/>
                  </a:lnTo>
                  <a:lnTo>
                    <a:pt x="4" y="2"/>
                  </a:lnTo>
                  <a:lnTo>
                    <a:pt x="2" y="1"/>
                  </a:lnTo>
                  <a:lnTo>
                    <a:pt x="0" y="1"/>
                  </a:lnTo>
                  <a:lnTo>
                    <a:pt x="0" y="0"/>
                  </a:lnTo>
                  <a:lnTo>
                    <a:pt x="2" y="4"/>
                  </a:lnTo>
                  <a:lnTo>
                    <a:pt x="8" y="6"/>
                  </a:lnTo>
                  <a:lnTo>
                    <a:pt x="1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8" name="Freeform 1293"/>
            <p:cNvSpPr>
              <a:spLocks/>
            </p:cNvSpPr>
            <p:nvPr/>
          </p:nvSpPr>
          <p:spPr bwMode="auto">
            <a:xfrm>
              <a:off x="6094077" y="5185720"/>
              <a:ext cx="1823" cy="4650"/>
            </a:xfrm>
            <a:custGeom>
              <a:avLst/>
              <a:gdLst>
                <a:gd name="T0" fmla="*/ 0 w 2"/>
                <a:gd name="T1" fmla="*/ 4 h 4"/>
                <a:gd name="T2" fmla="*/ 0 w 2"/>
                <a:gd name="T3" fmla="*/ 4 h 4"/>
                <a:gd name="T4" fmla="*/ 2 w 2"/>
                <a:gd name="T5" fmla="*/ 1 h 4"/>
                <a:gd name="T6" fmla="*/ 2 w 2"/>
                <a:gd name="T7" fmla="*/ 0 h 4"/>
                <a:gd name="T8" fmla="*/ 0 w 2"/>
                <a:gd name="T9" fmla="*/ 1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4"/>
                  </a:moveTo>
                  <a:lnTo>
                    <a:pt x="0" y="4"/>
                  </a:lnTo>
                  <a:lnTo>
                    <a:pt x="2" y="1"/>
                  </a:lnTo>
                  <a:lnTo>
                    <a:pt x="2" y="0"/>
                  </a:lnTo>
                  <a:lnTo>
                    <a:pt x="0" y="1"/>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9" name="Freeform 1294"/>
            <p:cNvSpPr>
              <a:spLocks/>
            </p:cNvSpPr>
            <p:nvPr/>
          </p:nvSpPr>
          <p:spPr bwMode="auto">
            <a:xfrm>
              <a:off x="6108658" y="5195020"/>
              <a:ext cx="4556" cy="6975"/>
            </a:xfrm>
            <a:custGeom>
              <a:avLst/>
              <a:gdLst>
                <a:gd name="T0" fmla="*/ 0 w 5"/>
                <a:gd name="T1" fmla="*/ 4 h 6"/>
                <a:gd name="T2" fmla="*/ 0 w 5"/>
                <a:gd name="T3" fmla="*/ 2 h 6"/>
                <a:gd name="T4" fmla="*/ 0 w 5"/>
                <a:gd name="T5" fmla="*/ 4 h 6"/>
                <a:gd name="T6" fmla="*/ 0 w 5"/>
                <a:gd name="T7" fmla="*/ 5 h 6"/>
                <a:gd name="T8" fmla="*/ 0 w 5"/>
                <a:gd name="T9" fmla="*/ 5 h 6"/>
                <a:gd name="T10" fmla="*/ 3 w 5"/>
                <a:gd name="T11" fmla="*/ 6 h 6"/>
                <a:gd name="T12" fmla="*/ 5 w 5"/>
                <a:gd name="T13" fmla="*/ 5 h 6"/>
                <a:gd name="T14" fmla="*/ 5 w 5"/>
                <a:gd name="T15" fmla="*/ 5 h 6"/>
                <a:gd name="T16" fmla="*/ 5 w 5"/>
                <a:gd name="T17" fmla="*/ 2 h 6"/>
                <a:gd name="T18" fmla="*/ 3 w 5"/>
                <a:gd name="T19" fmla="*/ 0 h 6"/>
                <a:gd name="T20" fmla="*/ 0 w 5"/>
                <a:gd name="T21" fmla="*/ 0 h 6"/>
                <a:gd name="T22" fmla="*/ 0 w 5"/>
                <a:gd name="T23" fmla="*/ 1 h 6"/>
                <a:gd name="T24" fmla="*/ 3 w 5"/>
                <a:gd name="T25" fmla="*/ 1 h 6"/>
                <a:gd name="T26" fmla="*/ 3 w 5"/>
                <a:gd name="T27" fmla="*/ 1 h 6"/>
                <a:gd name="T28" fmla="*/ 3 w 5"/>
                <a:gd name="T29" fmla="*/ 4 h 6"/>
                <a:gd name="T30" fmla="*/ 0 w 5"/>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6"/>
                <a:gd name="T50" fmla="*/ 5 w 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6">
                  <a:moveTo>
                    <a:pt x="0" y="4"/>
                  </a:moveTo>
                  <a:lnTo>
                    <a:pt x="0" y="2"/>
                  </a:lnTo>
                  <a:lnTo>
                    <a:pt x="0" y="4"/>
                  </a:lnTo>
                  <a:lnTo>
                    <a:pt x="0" y="5"/>
                  </a:lnTo>
                  <a:lnTo>
                    <a:pt x="3" y="6"/>
                  </a:lnTo>
                  <a:lnTo>
                    <a:pt x="5" y="5"/>
                  </a:lnTo>
                  <a:lnTo>
                    <a:pt x="5" y="2"/>
                  </a:lnTo>
                  <a:lnTo>
                    <a:pt x="3" y="0"/>
                  </a:lnTo>
                  <a:lnTo>
                    <a:pt x="0" y="0"/>
                  </a:lnTo>
                  <a:lnTo>
                    <a:pt x="0" y="1"/>
                  </a:lnTo>
                  <a:lnTo>
                    <a:pt x="3" y="1"/>
                  </a:lnTo>
                  <a:lnTo>
                    <a:pt x="3" y="4"/>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0" name="Freeform 1295"/>
            <p:cNvSpPr>
              <a:spLocks/>
            </p:cNvSpPr>
            <p:nvPr/>
          </p:nvSpPr>
          <p:spPr bwMode="auto">
            <a:xfrm>
              <a:off x="6108658" y="5186883"/>
              <a:ext cx="8201" cy="10462"/>
            </a:xfrm>
            <a:custGeom>
              <a:avLst/>
              <a:gdLst>
                <a:gd name="T0" fmla="*/ 9 w 9"/>
                <a:gd name="T1" fmla="*/ 8 h 9"/>
                <a:gd name="T2" fmla="*/ 9 w 9"/>
                <a:gd name="T3" fmla="*/ 7 h 9"/>
                <a:gd name="T4" fmla="*/ 9 w 9"/>
                <a:gd name="T5" fmla="*/ 3 h 9"/>
                <a:gd name="T6" fmla="*/ 9 w 9"/>
                <a:gd name="T7" fmla="*/ 1 h 9"/>
                <a:gd name="T8" fmla="*/ 7 w 9"/>
                <a:gd name="T9" fmla="*/ 0 h 9"/>
                <a:gd name="T10" fmla="*/ 3 w 9"/>
                <a:gd name="T11" fmla="*/ 4 h 9"/>
                <a:gd name="T12" fmla="*/ 5 w 9"/>
                <a:gd name="T13" fmla="*/ 4 h 9"/>
                <a:gd name="T14" fmla="*/ 5 w 9"/>
                <a:gd name="T15" fmla="*/ 4 h 9"/>
                <a:gd name="T16" fmla="*/ 3 w 9"/>
                <a:gd name="T17" fmla="*/ 6 h 9"/>
                <a:gd name="T18" fmla="*/ 5 w 9"/>
                <a:gd name="T19" fmla="*/ 7 h 9"/>
                <a:gd name="T20" fmla="*/ 5 w 9"/>
                <a:gd name="T21" fmla="*/ 7 h 9"/>
                <a:gd name="T22" fmla="*/ 5 w 9"/>
                <a:gd name="T23" fmla="*/ 7 h 9"/>
                <a:gd name="T24" fmla="*/ 3 w 9"/>
                <a:gd name="T25" fmla="*/ 6 h 9"/>
                <a:gd name="T26" fmla="*/ 0 w 9"/>
                <a:gd name="T27" fmla="*/ 6 h 9"/>
                <a:gd name="T28" fmla="*/ 3 w 9"/>
                <a:gd name="T29" fmla="*/ 7 h 9"/>
                <a:gd name="T30" fmla="*/ 3 w 9"/>
                <a:gd name="T31" fmla="*/ 7 h 9"/>
                <a:gd name="T32" fmla="*/ 5 w 9"/>
                <a:gd name="T33" fmla="*/ 8 h 9"/>
                <a:gd name="T34" fmla="*/ 7 w 9"/>
                <a:gd name="T35" fmla="*/ 9 h 9"/>
                <a:gd name="T36" fmla="*/ 7 w 9"/>
                <a:gd name="T37" fmla="*/ 9 h 9"/>
                <a:gd name="T38" fmla="*/ 7 w 9"/>
                <a:gd name="T39" fmla="*/ 9 h 9"/>
                <a:gd name="T40" fmla="*/ 7 w 9"/>
                <a:gd name="T41" fmla="*/ 8 h 9"/>
                <a:gd name="T42" fmla="*/ 7 w 9"/>
                <a:gd name="T43" fmla="*/ 7 h 9"/>
                <a:gd name="T44" fmla="*/ 7 w 9"/>
                <a:gd name="T45" fmla="*/ 8 h 9"/>
                <a:gd name="T46" fmla="*/ 9 w 9"/>
                <a:gd name="T47" fmla="*/ 8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9"/>
                <a:gd name="T74" fmla="*/ 9 w 9"/>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9">
                  <a:moveTo>
                    <a:pt x="9" y="8"/>
                  </a:moveTo>
                  <a:lnTo>
                    <a:pt x="9" y="7"/>
                  </a:lnTo>
                  <a:lnTo>
                    <a:pt x="9" y="3"/>
                  </a:lnTo>
                  <a:lnTo>
                    <a:pt x="9" y="1"/>
                  </a:lnTo>
                  <a:lnTo>
                    <a:pt x="7" y="0"/>
                  </a:lnTo>
                  <a:lnTo>
                    <a:pt x="3" y="4"/>
                  </a:lnTo>
                  <a:lnTo>
                    <a:pt x="5" y="4"/>
                  </a:lnTo>
                  <a:lnTo>
                    <a:pt x="3" y="6"/>
                  </a:lnTo>
                  <a:lnTo>
                    <a:pt x="5" y="7"/>
                  </a:lnTo>
                  <a:lnTo>
                    <a:pt x="3" y="6"/>
                  </a:lnTo>
                  <a:lnTo>
                    <a:pt x="0" y="6"/>
                  </a:lnTo>
                  <a:lnTo>
                    <a:pt x="3" y="7"/>
                  </a:lnTo>
                  <a:lnTo>
                    <a:pt x="5" y="8"/>
                  </a:lnTo>
                  <a:lnTo>
                    <a:pt x="7" y="9"/>
                  </a:lnTo>
                  <a:lnTo>
                    <a:pt x="7" y="8"/>
                  </a:lnTo>
                  <a:lnTo>
                    <a:pt x="7" y="7"/>
                  </a:lnTo>
                  <a:lnTo>
                    <a:pt x="7" y="8"/>
                  </a:lnTo>
                  <a:lnTo>
                    <a:pt x="9"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1" name="Freeform 1296"/>
            <p:cNvSpPr>
              <a:spLocks/>
            </p:cNvSpPr>
            <p:nvPr/>
          </p:nvSpPr>
          <p:spPr bwMode="auto">
            <a:xfrm>
              <a:off x="6335563" y="5161309"/>
              <a:ext cx="30983" cy="19761"/>
            </a:xfrm>
            <a:custGeom>
              <a:avLst/>
              <a:gdLst>
                <a:gd name="T0" fmla="*/ 0 w 34"/>
                <a:gd name="T1" fmla="*/ 1 h 17"/>
                <a:gd name="T2" fmla="*/ 0 w 34"/>
                <a:gd name="T3" fmla="*/ 1 h 17"/>
                <a:gd name="T4" fmla="*/ 2 w 34"/>
                <a:gd name="T5" fmla="*/ 1 h 17"/>
                <a:gd name="T6" fmla="*/ 10 w 34"/>
                <a:gd name="T7" fmla="*/ 4 h 17"/>
                <a:gd name="T8" fmla="*/ 13 w 34"/>
                <a:gd name="T9" fmla="*/ 4 h 17"/>
                <a:gd name="T10" fmla="*/ 17 w 34"/>
                <a:gd name="T11" fmla="*/ 6 h 17"/>
                <a:gd name="T12" fmla="*/ 21 w 34"/>
                <a:gd name="T13" fmla="*/ 6 h 17"/>
                <a:gd name="T14" fmla="*/ 23 w 34"/>
                <a:gd name="T15" fmla="*/ 8 h 17"/>
                <a:gd name="T16" fmla="*/ 29 w 34"/>
                <a:gd name="T17" fmla="*/ 17 h 17"/>
                <a:gd name="T18" fmla="*/ 31 w 34"/>
                <a:gd name="T19" fmla="*/ 17 h 17"/>
                <a:gd name="T20" fmla="*/ 34 w 34"/>
                <a:gd name="T21" fmla="*/ 14 h 17"/>
                <a:gd name="T22" fmla="*/ 34 w 34"/>
                <a:gd name="T23" fmla="*/ 13 h 17"/>
                <a:gd name="T24" fmla="*/ 31 w 34"/>
                <a:gd name="T25" fmla="*/ 11 h 17"/>
                <a:gd name="T26" fmla="*/ 31 w 34"/>
                <a:gd name="T27" fmla="*/ 11 h 17"/>
                <a:gd name="T28" fmla="*/ 29 w 34"/>
                <a:gd name="T29" fmla="*/ 10 h 17"/>
                <a:gd name="T30" fmla="*/ 27 w 34"/>
                <a:gd name="T31" fmla="*/ 10 h 17"/>
                <a:gd name="T32" fmla="*/ 25 w 34"/>
                <a:gd name="T33" fmla="*/ 9 h 17"/>
                <a:gd name="T34" fmla="*/ 17 w 34"/>
                <a:gd name="T35" fmla="*/ 5 h 17"/>
                <a:gd name="T36" fmla="*/ 15 w 34"/>
                <a:gd name="T37" fmla="*/ 5 h 17"/>
                <a:gd name="T38" fmla="*/ 0 w 34"/>
                <a:gd name="T39" fmla="*/ 0 h 17"/>
                <a:gd name="T40" fmla="*/ 0 w 34"/>
                <a:gd name="T41" fmla="*/ 1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7"/>
                <a:gd name="T65" fmla="*/ 34 w 3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7">
                  <a:moveTo>
                    <a:pt x="0" y="1"/>
                  </a:moveTo>
                  <a:lnTo>
                    <a:pt x="0" y="1"/>
                  </a:lnTo>
                  <a:lnTo>
                    <a:pt x="2" y="1"/>
                  </a:lnTo>
                  <a:lnTo>
                    <a:pt x="10" y="4"/>
                  </a:lnTo>
                  <a:lnTo>
                    <a:pt x="13" y="4"/>
                  </a:lnTo>
                  <a:lnTo>
                    <a:pt x="17" y="6"/>
                  </a:lnTo>
                  <a:lnTo>
                    <a:pt x="21" y="6"/>
                  </a:lnTo>
                  <a:lnTo>
                    <a:pt x="23" y="8"/>
                  </a:lnTo>
                  <a:lnTo>
                    <a:pt x="29" y="17"/>
                  </a:lnTo>
                  <a:lnTo>
                    <a:pt x="31" y="17"/>
                  </a:lnTo>
                  <a:lnTo>
                    <a:pt x="34" y="14"/>
                  </a:lnTo>
                  <a:lnTo>
                    <a:pt x="34" y="13"/>
                  </a:lnTo>
                  <a:lnTo>
                    <a:pt x="31" y="11"/>
                  </a:lnTo>
                  <a:lnTo>
                    <a:pt x="29" y="10"/>
                  </a:lnTo>
                  <a:lnTo>
                    <a:pt x="27" y="10"/>
                  </a:lnTo>
                  <a:lnTo>
                    <a:pt x="25" y="9"/>
                  </a:lnTo>
                  <a:lnTo>
                    <a:pt x="17" y="5"/>
                  </a:lnTo>
                  <a:lnTo>
                    <a:pt x="15" y="5"/>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2" name="Freeform 1297"/>
            <p:cNvSpPr>
              <a:spLocks/>
            </p:cNvSpPr>
            <p:nvPr/>
          </p:nvSpPr>
          <p:spPr bwMode="auto">
            <a:xfrm>
              <a:off x="6053070" y="5242679"/>
              <a:ext cx="6379" cy="4650"/>
            </a:xfrm>
            <a:custGeom>
              <a:avLst/>
              <a:gdLst>
                <a:gd name="T0" fmla="*/ 2 w 7"/>
                <a:gd name="T1" fmla="*/ 0 h 4"/>
                <a:gd name="T2" fmla="*/ 2 w 7"/>
                <a:gd name="T3" fmla="*/ 0 h 4"/>
                <a:gd name="T4" fmla="*/ 0 w 7"/>
                <a:gd name="T5" fmla="*/ 1 h 4"/>
                <a:gd name="T6" fmla="*/ 0 w 7"/>
                <a:gd name="T7" fmla="*/ 3 h 4"/>
                <a:gd name="T8" fmla="*/ 0 w 7"/>
                <a:gd name="T9" fmla="*/ 3 h 4"/>
                <a:gd name="T10" fmla="*/ 0 w 7"/>
                <a:gd name="T11" fmla="*/ 4 h 4"/>
                <a:gd name="T12" fmla="*/ 0 w 7"/>
                <a:gd name="T13" fmla="*/ 4 h 4"/>
                <a:gd name="T14" fmla="*/ 7 w 7"/>
                <a:gd name="T15" fmla="*/ 4 h 4"/>
                <a:gd name="T16" fmla="*/ 5 w 7"/>
                <a:gd name="T17" fmla="*/ 3 h 4"/>
                <a:gd name="T18" fmla="*/ 2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2" y="0"/>
                  </a:moveTo>
                  <a:lnTo>
                    <a:pt x="2" y="0"/>
                  </a:lnTo>
                  <a:lnTo>
                    <a:pt x="0" y="1"/>
                  </a:lnTo>
                  <a:lnTo>
                    <a:pt x="0" y="3"/>
                  </a:lnTo>
                  <a:lnTo>
                    <a:pt x="0" y="4"/>
                  </a:lnTo>
                  <a:lnTo>
                    <a:pt x="7" y="4"/>
                  </a:lnTo>
                  <a:lnTo>
                    <a:pt x="5"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3" name="Freeform 1298"/>
            <p:cNvSpPr>
              <a:spLocks/>
            </p:cNvSpPr>
            <p:nvPr/>
          </p:nvSpPr>
          <p:spPr bwMode="auto">
            <a:xfrm>
              <a:off x="6057627" y="5136898"/>
              <a:ext cx="12758" cy="3487"/>
            </a:xfrm>
            <a:custGeom>
              <a:avLst/>
              <a:gdLst>
                <a:gd name="T0" fmla="*/ 4 w 14"/>
                <a:gd name="T1" fmla="*/ 2 h 3"/>
                <a:gd name="T2" fmla="*/ 8 w 14"/>
                <a:gd name="T3" fmla="*/ 3 h 3"/>
                <a:gd name="T4" fmla="*/ 10 w 14"/>
                <a:gd name="T5" fmla="*/ 3 h 3"/>
                <a:gd name="T6" fmla="*/ 14 w 14"/>
                <a:gd name="T7" fmla="*/ 2 h 3"/>
                <a:gd name="T8" fmla="*/ 6 w 14"/>
                <a:gd name="T9" fmla="*/ 0 h 3"/>
                <a:gd name="T10" fmla="*/ 2 w 14"/>
                <a:gd name="T11" fmla="*/ 1 h 3"/>
                <a:gd name="T12" fmla="*/ 2 w 14"/>
                <a:gd name="T13" fmla="*/ 1 h 3"/>
                <a:gd name="T14" fmla="*/ 2 w 14"/>
                <a:gd name="T15" fmla="*/ 1 h 3"/>
                <a:gd name="T16" fmla="*/ 0 w 14"/>
                <a:gd name="T17" fmla="*/ 1 h 3"/>
                <a:gd name="T18" fmla="*/ 0 w 14"/>
                <a:gd name="T19" fmla="*/ 2 h 3"/>
                <a:gd name="T20" fmla="*/ 2 w 14"/>
                <a:gd name="T21" fmla="*/ 2 h 3"/>
                <a:gd name="T22" fmla="*/ 4 w 14"/>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3"/>
                <a:gd name="T38" fmla="*/ 14 w 1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3">
                  <a:moveTo>
                    <a:pt x="4" y="2"/>
                  </a:moveTo>
                  <a:lnTo>
                    <a:pt x="8" y="3"/>
                  </a:lnTo>
                  <a:lnTo>
                    <a:pt x="10" y="3"/>
                  </a:lnTo>
                  <a:lnTo>
                    <a:pt x="14" y="2"/>
                  </a:lnTo>
                  <a:lnTo>
                    <a:pt x="6" y="0"/>
                  </a:lnTo>
                  <a:lnTo>
                    <a:pt x="2" y="1"/>
                  </a:lnTo>
                  <a:lnTo>
                    <a:pt x="0" y="1"/>
                  </a:lnTo>
                  <a:lnTo>
                    <a:pt x="0" y="2"/>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4" name="Freeform 1299"/>
            <p:cNvSpPr>
              <a:spLocks/>
            </p:cNvSpPr>
            <p:nvPr/>
          </p:nvSpPr>
          <p:spPr bwMode="auto">
            <a:xfrm>
              <a:off x="6139641" y="5240354"/>
              <a:ext cx="1823" cy="3487"/>
            </a:xfrm>
            <a:custGeom>
              <a:avLst/>
              <a:gdLst>
                <a:gd name="T0" fmla="*/ 0 w 2"/>
                <a:gd name="T1" fmla="*/ 3 h 3"/>
                <a:gd name="T2" fmla="*/ 0 w 2"/>
                <a:gd name="T3" fmla="*/ 3 h 3"/>
                <a:gd name="T4" fmla="*/ 2 w 2"/>
                <a:gd name="T5" fmla="*/ 1 h 3"/>
                <a:gd name="T6" fmla="*/ 2 w 2"/>
                <a:gd name="T7" fmla="*/ 0 h 3"/>
                <a:gd name="T8" fmla="*/ 2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0" y="3"/>
                  </a:lnTo>
                  <a:lnTo>
                    <a:pt x="2" y="1"/>
                  </a:lnTo>
                  <a:lnTo>
                    <a:pt x="2"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5" name="Freeform 1300"/>
            <p:cNvSpPr>
              <a:spLocks/>
            </p:cNvSpPr>
            <p:nvPr/>
          </p:nvSpPr>
          <p:spPr bwMode="auto">
            <a:xfrm>
              <a:off x="6049425" y="5153172"/>
              <a:ext cx="10024" cy="3487"/>
            </a:xfrm>
            <a:custGeom>
              <a:avLst/>
              <a:gdLst>
                <a:gd name="T0" fmla="*/ 9 w 11"/>
                <a:gd name="T1" fmla="*/ 0 h 3"/>
                <a:gd name="T2" fmla="*/ 6 w 11"/>
                <a:gd name="T3" fmla="*/ 0 h 3"/>
                <a:gd name="T4" fmla="*/ 2 w 11"/>
                <a:gd name="T5" fmla="*/ 1 h 3"/>
                <a:gd name="T6" fmla="*/ 0 w 11"/>
                <a:gd name="T7" fmla="*/ 1 h 3"/>
                <a:gd name="T8" fmla="*/ 2 w 11"/>
                <a:gd name="T9" fmla="*/ 2 h 3"/>
                <a:gd name="T10" fmla="*/ 4 w 11"/>
                <a:gd name="T11" fmla="*/ 3 h 3"/>
                <a:gd name="T12" fmla="*/ 9 w 11"/>
                <a:gd name="T13" fmla="*/ 3 h 3"/>
                <a:gd name="T14" fmla="*/ 11 w 11"/>
                <a:gd name="T15" fmla="*/ 2 h 3"/>
                <a:gd name="T16" fmla="*/ 9 w 11"/>
                <a:gd name="T17" fmla="*/ 1 h 3"/>
                <a:gd name="T18" fmla="*/ 11 w 11"/>
                <a:gd name="T19" fmla="*/ 1 h 3"/>
                <a:gd name="T20" fmla="*/ 9 w 11"/>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
                <a:gd name="T35" fmla="*/ 11 w 11"/>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
                  <a:moveTo>
                    <a:pt x="9" y="0"/>
                  </a:moveTo>
                  <a:lnTo>
                    <a:pt x="6" y="0"/>
                  </a:lnTo>
                  <a:lnTo>
                    <a:pt x="2" y="1"/>
                  </a:lnTo>
                  <a:lnTo>
                    <a:pt x="0" y="1"/>
                  </a:lnTo>
                  <a:lnTo>
                    <a:pt x="2" y="2"/>
                  </a:lnTo>
                  <a:lnTo>
                    <a:pt x="4" y="3"/>
                  </a:lnTo>
                  <a:lnTo>
                    <a:pt x="9" y="3"/>
                  </a:lnTo>
                  <a:lnTo>
                    <a:pt x="11" y="2"/>
                  </a:lnTo>
                  <a:lnTo>
                    <a:pt x="9" y="1"/>
                  </a:lnTo>
                  <a:lnTo>
                    <a:pt x="11" y="1"/>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6" name="Freeform 1301"/>
            <p:cNvSpPr>
              <a:spLocks/>
            </p:cNvSpPr>
            <p:nvPr/>
          </p:nvSpPr>
          <p:spPr bwMode="auto">
            <a:xfrm>
              <a:off x="6361990" y="5372870"/>
              <a:ext cx="4556" cy="10462"/>
            </a:xfrm>
            <a:custGeom>
              <a:avLst/>
              <a:gdLst>
                <a:gd name="T0" fmla="*/ 2 w 5"/>
                <a:gd name="T1" fmla="*/ 9 h 9"/>
                <a:gd name="T2" fmla="*/ 5 w 5"/>
                <a:gd name="T3" fmla="*/ 5 h 9"/>
                <a:gd name="T4" fmla="*/ 5 w 5"/>
                <a:gd name="T5" fmla="*/ 3 h 9"/>
                <a:gd name="T6" fmla="*/ 2 w 5"/>
                <a:gd name="T7" fmla="*/ 0 h 9"/>
                <a:gd name="T8" fmla="*/ 2 w 5"/>
                <a:gd name="T9" fmla="*/ 1 h 9"/>
                <a:gd name="T10" fmla="*/ 2 w 5"/>
                <a:gd name="T11" fmla="*/ 3 h 9"/>
                <a:gd name="T12" fmla="*/ 0 w 5"/>
                <a:gd name="T13" fmla="*/ 5 h 9"/>
                <a:gd name="T14" fmla="*/ 0 w 5"/>
                <a:gd name="T15" fmla="*/ 9 h 9"/>
                <a:gd name="T16" fmla="*/ 2 w 5"/>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2" y="9"/>
                  </a:moveTo>
                  <a:lnTo>
                    <a:pt x="5" y="5"/>
                  </a:lnTo>
                  <a:lnTo>
                    <a:pt x="5" y="3"/>
                  </a:lnTo>
                  <a:lnTo>
                    <a:pt x="2" y="0"/>
                  </a:lnTo>
                  <a:lnTo>
                    <a:pt x="2" y="1"/>
                  </a:lnTo>
                  <a:lnTo>
                    <a:pt x="2" y="3"/>
                  </a:lnTo>
                  <a:lnTo>
                    <a:pt x="0" y="5"/>
                  </a:lnTo>
                  <a:lnTo>
                    <a:pt x="0" y="9"/>
                  </a:lnTo>
                  <a:lnTo>
                    <a:pt x="2"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7" name="Freeform 1302"/>
            <p:cNvSpPr>
              <a:spLocks/>
            </p:cNvSpPr>
            <p:nvPr/>
          </p:nvSpPr>
          <p:spPr bwMode="auto">
            <a:xfrm>
              <a:off x="6331918" y="5224080"/>
              <a:ext cx="5468" cy="3487"/>
            </a:xfrm>
            <a:custGeom>
              <a:avLst/>
              <a:gdLst>
                <a:gd name="T0" fmla="*/ 4 w 6"/>
                <a:gd name="T1" fmla="*/ 0 h 3"/>
                <a:gd name="T2" fmla="*/ 0 w 6"/>
                <a:gd name="T3" fmla="*/ 0 h 3"/>
                <a:gd name="T4" fmla="*/ 0 w 6"/>
                <a:gd name="T5" fmla="*/ 0 h 3"/>
                <a:gd name="T6" fmla="*/ 0 w 6"/>
                <a:gd name="T7" fmla="*/ 3 h 3"/>
                <a:gd name="T8" fmla="*/ 6 w 6"/>
                <a:gd name="T9" fmla="*/ 3 h 3"/>
                <a:gd name="T10" fmla="*/ 6 w 6"/>
                <a:gd name="T11" fmla="*/ 1 h 3"/>
                <a:gd name="T12" fmla="*/ 4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4" y="0"/>
                  </a:moveTo>
                  <a:lnTo>
                    <a:pt x="0" y="0"/>
                  </a:lnTo>
                  <a:lnTo>
                    <a:pt x="0" y="3"/>
                  </a:lnTo>
                  <a:lnTo>
                    <a:pt x="6" y="3"/>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8" name="Freeform 1303"/>
            <p:cNvSpPr>
              <a:spLocks/>
            </p:cNvSpPr>
            <p:nvPr/>
          </p:nvSpPr>
          <p:spPr bwMode="auto">
            <a:xfrm>
              <a:off x="6295467" y="5188045"/>
              <a:ext cx="3645" cy="3487"/>
            </a:xfrm>
            <a:custGeom>
              <a:avLst/>
              <a:gdLst>
                <a:gd name="T0" fmla="*/ 0 w 4"/>
                <a:gd name="T1" fmla="*/ 0 h 3"/>
                <a:gd name="T2" fmla="*/ 0 w 4"/>
                <a:gd name="T3" fmla="*/ 0 h 3"/>
                <a:gd name="T4" fmla="*/ 0 w 4"/>
                <a:gd name="T5" fmla="*/ 2 h 3"/>
                <a:gd name="T6" fmla="*/ 2 w 4"/>
                <a:gd name="T7" fmla="*/ 3 h 3"/>
                <a:gd name="T8" fmla="*/ 4 w 4"/>
                <a:gd name="T9" fmla="*/ 3 h 3"/>
                <a:gd name="T10" fmla="*/ 4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0" y="2"/>
                  </a:lnTo>
                  <a:lnTo>
                    <a:pt x="2" y="3"/>
                  </a:lnTo>
                  <a:lnTo>
                    <a:pt x="4" y="3"/>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9" name="Freeform 1304"/>
            <p:cNvSpPr>
              <a:spLocks/>
            </p:cNvSpPr>
            <p:nvPr/>
          </p:nvSpPr>
          <p:spPr bwMode="auto">
            <a:xfrm>
              <a:off x="6300935" y="5175258"/>
              <a:ext cx="55587" cy="19761"/>
            </a:xfrm>
            <a:custGeom>
              <a:avLst/>
              <a:gdLst>
                <a:gd name="T0" fmla="*/ 2 w 61"/>
                <a:gd name="T1" fmla="*/ 10 h 17"/>
                <a:gd name="T2" fmla="*/ 0 w 61"/>
                <a:gd name="T3" fmla="*/ 11 h 17"/>
                <a:gd name="T4" fmla="*/ 2 w 61"/>
                <a:gd name="T5" fmla="*/ 13 h 17"/>
                <a:gd name="T6" fmla="*/ 4 w 61"/>
                <a:gd name="T7" fmla="*/ 14 h 17"/>
                <a:gd name="T8" fmla="*/ 8 w 61"/>
                <a:gd name="T9" fmla="*/ 15 h 17"/>
                <a:gd name="T10" fmla="*/ 13 w 61"/>
                <a:gd name="T11" fmla="*/ 16 h 17"/>
                <a:gd name="T12" fmla="*/ 17 w 61"/>
                <a:gd name="T13" fmla="*/ 16 h 17"/>
                <a:gd name="T14" fmla="*/ 19 w 61"/>
                <a:gd name="T15" fmla="*/ 16 h 17"/>
                <a:gd name="T16" fmla="*/ 21 w 61"/>
                <a:gd name="T17" fmla="*/ 17 h 17"/>
                <a:gd name="T18" fmla="*/ 36 w 61"/>
                <a:gd name="T19" fmla="*/ 17 h 17"/>
                <a:gd name="T20" fmla="*/ 46 w 61"/>
                <a:gd name="T21" fmla="*/ 15 h 17"/>
                <a:gd name="T22" fmla="*/ 48 w 61"/>
                <a:gd name="T23" fmla="*/ 13 h 17"/>
                <a:gd name="T24" fmla="*/ 48 w 61"/>
                <a:gd name="T25" fmla="*/ 13 h 17"/>
                <a:gd name="T26" fmla="*/ 51 w 61"/>
                <a:gd name="T27" fmla="*/ 11 h 17"/>
                <a:gd name="T28" fmla="*/ 53 w 61"/>
                <a:gd name="T29" fmla="*/ 11 h 17"/>
                <a:gd name="T30" fmla="*/ 55 w 61"/>
                <a:gd name="T31" fmla="*/ 11 h 17"/>
                <a:gd name="T32" fmla="*/ 57 w 61"/>
                <a:gd name="T33" fmla="*/ 9 h 17"/>
                <a:gd name="T34" fmla="*/ 57 w 61"/>
                <a:gd name="T35" fmla="*/ 8 h 17"/>
                <a:gd name="T36" fmla="*/ 57 w 61"/>
                <a:gd name="T37" fmla="*/ 7 h 17"/>
                <a:gd name="T38" fmla="*/ 59 w 61"/>
                <a:gd name="T39" fmla="*/ 7 h 17"/>
                <a:gd name="T40" fmla="*/ 61 w 61"/>
                <a:gd name="T41" fmla="*/ 6 h 17"/>
                <a:gd name="T42" fmla="*/ 61 w 61"/>
                <a:gd name="T43" fmla="*/ 2 h 17"/>
                <a:gd name="T44" fmla="*/ 59 w 61"/>
                <a:gd name="T45" fmla="*/ 1 h 17"/>
                <a:gd name="T46" fmla="*/ 57 w 61"/>
                <a:gd name="T47" fmla="*/ 0 h 17"/>
                <a:gd name="T48" fmla="*/ 55 w 61"/>
                <a:gd name="T49" fmla="*/ 1 h 17"/>
                <a:gd name="T50" fmla="*/ 55 w 61"/>
                <a:gd name="T51" fmla="*/ 1 h 17"/>
                <a:gd name="T52" fmla="*/ 53 w 61"/>
                <a:gd name="T53" fmla="*/ 1 h 17"/>
                <a:gd name="T54" fmla="*/ 51 w 61"/>
                <a:gd name="T55" fmla="*/ 1 h 17"/>
                <a:gd name="T56" fmla="*/ 48 w 61"/>
                <a:gd name="T57" fmla="*/ 1 h 17"/>
                <a:gd name="T58" fmla="*/ 48 w 61"/>
                <a:gd name="T59" fmla="*/ 1 h 17"/>
                <a:gd name="T60" fmla="*/ 51 w 61"/>
                <a:gd name="T61" fmla="*/ 5 h 17"/>
                <a:gd name="T62" fmla="*/ 51 w 61"/>
                <a:gd name="T63" fmla="*/ 6 h 17"/>
                <a:gd name="T64" fmla="*/ 48 w 61"/>
                <a:gd name="T65" fmla="*/ 7 h 17"/>
                <a:gd name="T66" fmla="*/ 46 w 61"/>
                <a:gd name="T67" fmla="*/ 7 h 17"/>
                <a:gd name="T68" fmla="*/ 44 w 61"/>
                <a:gd name="T69" fmla="*/ 7 h 17"/>
                <a:gd name="T70" fmla="*/ 40 w 61"/>
                <a:gd name="T71" fmla="*/ 10 h 17"/>
                <a:gd name="T72" fmla="*/ 38 w 61"/>
                <a:gd name="T73" fmla="*/ 11 h 17"/>
                <a:gd name="T74" fmla="*/ 36 w 61"/>
                <a:gd name="T75" fmla="*/ 11 h 17"/>
                <a:gd name="T76" fmla="*/ 34 w 61"/>
                <a:gd name="T77" fmla="*/ 10 h 17"/>
                <a:gd name="T78" fmla="*/ 27 w 61"/>
                <a:gd name="T79" fmla="*/ 10 h 17"/>
                <a:gd name="T80" fmla="*/ 27 w 61"/>
                <a:gd name="T81" fmla="*/ 10 h 17"/>
                <a:gd name="T82" fmla="*/ 27 w 61"/>
                <a:gd name="T83" fmla="*/ 9 h 17"/>
                <a:gd name="T84" fmla="*/ 27 w 61"/>
                <a:gd name="T85" fmla="*/ 8 h 17"/>
                <a:gd name="T86" fmla="*/ 27 w 61"/>
                <a:gd name="T87" fmla="*/ 7 h 17"/>
                <a:gd name="T88" fmla="*/ 25 w 61"/>
                <a:gd name="T89" fmla="*/ 8 h 17"/>
                <a:gd name="T90" fmla="*/ 25 w 61"/>
                <a:gd name="T91" fmla="*/ 9 h 17"/>
                <a:gd name="T92" fmla="*/ 25 w 61"/>
                <a:gd name="T93" fmla="*/ 10 h 17"/>
                <a:gd name="T94" fmla="*/ 23 w 61"/>
                <a:gd name="T95" fmla="*/ 11 h 17"/>
                <a:gd name="T96" fmla="*/ 4 w 61"/>
                <a:gd name="T97" fmla="*/ 10 h 17"/>
                <a:gd name="T98" fmla="*/ 2 w 61"/>
                <a:gd name="T99" fmla="*/ 10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17"/>
                <a:gd name="T152" fmla="*/ 61 w 61"/>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17">
                  <a:moveTo>
                    <a:pt x="2" y="10"/>
                  </a:moveTo>
                  <a:lnTo>
                    <a:pt x="0" y="11"/>
                  </a:lnTo>
                  <a:lnTo>
                    <a:pt x="2" y="13"/>
                  </a:lnTo>
                  <a:lnTo>
                    <a:pt x="4" y="14"/>
                  </a:lnTo>
                  <a:lnTo>
                    <a:pt x="8" y="15"/>
                  </a:lnTo>
                  <a:lnTo>
                    <a:pt x="13" y="16"/>
                  </a:lnTo>
                  <a:lnTo>
                    <a:pt x="17" y="16"/>
                  </a:lnTo>
                  <a:lnTo>
                    <a:pt x="19" y="16"/>
                  </a:lnTo>
                  <a:lnTo>
                    <a:pt x="21" y="17"/>
                  </a:lnTo>
                  <a:lnTo>
                    <a:pt x="36" y="17"/>
                  </a:lnTo>
                  <a:lnTo>
                    <a:pt x="46" y="15"/>
                  </a:lnTo>
                  <a:lnTo>
                    <a:pt x="48" y="13"/>
                  </a:lnTo>
                  <a:lnTo>
                    <a:pt x="51" y="11"/>
                  </a:lnTo>
                  <a:lnTo>
                    <a:pt x="53" y="11"/>
                  </a:lnTo>
                  <a:lnTo>
                    <a:pt x="55" y="11"/>
                  </a:lnTo>
                  <a:lnTo>
                    <a:pt x="57" y="9"/>
                  </a:lnTo>
                  <a:lnTo>
                    <a:pt x="57" y="8"/>
                  </a:lnTo>
                  <a:lnTo>
                    <a:pt x="57" y="7"/>
                  </a:lnTo>
                  <a:lnTo>
                    <a:pt x="59" y="7"/>
                  </a:lnTo>
                  <a:lnTo>
                    <a:pt x="61" y="6"/>
                  </a:lnTo>
                  <a:lnTo>
                    <a:pt x="61" y="2"/>
                  </a:lnTo>
                  <a:lnTo>
                    <a:pt x="59" y="1"/>
                  </a:lnTo>
                  <a:lnTo>
                    <a:pt x="57" y="0"/>
                  </a:lnTo>
                  <a:lnTo>
                    <a:pt x="55" y="1"/>
                  </a:lnTo>
                  <a:lnTo>
                    <a:pt x="53" y="1"/>
                  </a:lnTo>
                  <a:lnTo>
                    <a:pt x="51" y="1"/>
                  </a:lnTo>
                  <a:lnTo>
                    <a:pt x="48" y="1"/>
                  </a:lnTo>
                  <a:lnTo>
                    <a:pt x="51" y="5"/>
                  </a:lnTo>
                  <a:lnTo>
                    <a:pt x="51" y="6"/>
                  </a:lnTo>
                  <a:lnTo>
                    <a:pt x="48" y="7"/>
                  </a:lnTo>
                  <a:lnTo>
                    <a:pt x="46" y="7"/>
                  </a:lnTo>
                  <a:lnTo>
                    <a:pt x="44" y="7"/>
                  </a:lnTo>
                  <a:lnTo>
                    <a:pt x="40" y="10"/>
                  </a:lnTo>
                  <a:lnTo>
                    <a:pt x="38" y="11"/>
                  </a:lnTo>
                  <a:lnTo>
                    <a:pt x="36" y="11"/>
                  </a:lnTo>
                  <a:lnTo>
                    <a:pt x="34" y="10"/>
                  </a:lnTo>
                  <a:lnTo>
                    <a:pt x="27" y="10"/>
                  </a:lnTo>
                  <a:lnTo>
                    <a:pt x="27" y="9"/>
                  </a:lnTo>
                  <a:lnTo>
                    <a:pt x="27" y="8"/>
                  </a:lnTo>
                  <a:lnTo>
                    <a:pt x="27" y="7"/>
                  </a:lnTo>
                  <a:lnTo>
                    <a:pt x="25" y="8"/>
                  </a:lnTo>
                  <a:lnTo>
                    <a:pt x="25" y="9"/>
                  </a:lnTo>
                  <a:lnTo>
                    <a:pt x="25" y="10"/>
                  </a:lnTo>
                  <a:lnTo>
                    <a:pt x="23" y="11"/>
                  </a:lnTo>
                  <a:lnTo>
                    <a:pt x="4" y="10"/>
                  </a:lnTo>
                  <a:lnTo>
                    <a:pt x="2"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0" name="Freeform 1305"/>
            <p:cNvSpPr>
              <a:spLocks/>
            </p:cNvSpPr>
            <p:nvPr/>
          </p:nvSpPr>
          <p:spPr bwMode="auto">
            <a:xfrm>
              <a:off x="6335563" y="5228730"/>
              <a:ext cx="5468" cy="2325"/>
            </a:xfrm>
            <a:custGeom>
              <a:avLst/>
              <a:gdLst>
                <a:gd name="T0" fmla="*/ 4 w 6"/>
                <a:gd name="T1" fmla="*/ 2 h 2"/>
                <a:gd name="T2" fmla="*/ 6 w 6"/>
                <a:gd name="T3" fmla="*/ 2 h 2"/>
                <a:gd name="T4" fmla="*/ 6 w 6"/>
                <a:gd name="T5" fmla="*/ 1 h 2"/>
                <a:gd name="T6" fmla="*/ 4 w 6"/>
                <a:gd name="T7" fmla="*/ 1 h 2"/>
                <a:gd name="T8" fmla="*/ 4 w 6"/>
                <a:gd name="T9" fmla="*/ 1 h 2"/>
                <a:gd name="T10" fmla="*/ 2 w 6"/>
                <a:gd name="T11" fmla="*/ 1 h 2"/>
                <a:gd name="T12" fmla="*/ 0 w 6"/>
                <a:gd name="T13" fmla="*/ 0 h 2"/>
                <a:gd name="T14" fmla="*/ 2 w 6"/>
                <a:gd name="T15" fmla="*/ 1 h 2"/>
                <a:gd name="T16" fmla="*/ 4 w 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2"/>
                  </a:moveTo>
                  <a:lnTo>
                    <a:pt x="6" y="2"/>
                  </a:lnTo>
                  <a:lnTo>
                    <a:pt x="6" y="1"/>
                  </a:lnTo>
                  <a:lnTo>
                    <a:pt x="4" y="1"/>
                  </a:lnTo>
                  <a:lnTo>
                    <a:pt x="2" y="1"/>
                  </a:lnTo>
                  <a:lnTo>
                    <a:pt x="0" y="0"/>
                  </a:lnTo>
                  <a:lnTo>
                    <a:pt x="2" y="1"/>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1" name="Freeform 1306"/>
            <p:cNvSpPr>
              <a:spLocks/>
            </p:cNvSpPr>
            <p:nvPr/>
          </p:nvSpPr>
          <p:spPr bwMode="auto">
            <a:xfrm>
              <a:off x="6283621" y="5185720"/>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2" name="Freeform 1307"/>
            <p:cNvSpPr>
              <a:spLocks/>
            </p:cNvSpPr>
            <p:nvPr/>
          </p:nvSpPr>
          <p:spPr bwMode="auto">
            <a:xfrm>
              <a:off x="6066739" y="5140386"/>
              <a:ext cx="268824" cy="96481"/>
            </a:xfrm>
            <a:custGeom>
              <a:avLst/>
              <a:gdLst>
                <a:gd name="T0" fmla="*/ 219 w 295"/>
                <a:gd name="T1" fmla="*/ 36 h 83"/>
                <a:gd name="T2" fmla="*/ 196 w 295"/>
                <a:gd name="T3" fmla="*/ 27 h 83"/>
                <a:gd name="T4" fmla="*/ 145 w 295"/>
                <a:gd name="T5" fmla="*/ 18 h 83"/>
                <a:gd name="T6" fmla="*/ 143 w 295"/>
                <a:gd name="T7" fmla="*/ 16 h 83"/>
                <a:gd name="T8" fmla="*/ 135 w 295"/>
                <a:gd name="T9" fmla="*/ 15 h 83"/>
                <a:gd name="T10" fmla="*/ 114 w 295"/>
                <a:gd name="T11" fmla="*/ 12 h 83"/>
                <a:gd name="T12" fmla="*/ 93 w 295"/>
                <a:gd name="T13" fmla="*/ 12 h 83"/>
                <a:gd name="T14" fmla="*/ 80 w 295"/>
                <a:gd name="T15" fmla="*/ 18 h 83"/>
                <a:gd name="T16" fmla="*/ 67 w 295"/>
                <a:gd name="T17" fmla="*/ 24 h 83"/>
                <a:gd name="T18" fmla="*/ 53 w 295"/>
                <a:gd name="T19" fmla="*/ 18 h 83"/>
                <a:gd name="T20" fmla="*/ 49 w 295"/>
                <a:gd name="T21" fmla="*/ 10 h 83"/>
                <a:gd name="T22" fmla="*/ 36 w 295"/>
                <a:gd name="T23" fmla="*/ 4 h 83"/>
                <a:gd name="T24" fmla="*/ 13 w 295"/>
                <a:gd name="T25" fmla="*/ 3 h 83"/>
                <a:gd name="T26" fmla="*/ 4 w 295"/>
                <a:gd name="T27" fmla="*/ 10 h 83"/>
                <a:gd name="T28" fmla="*/ 13 w 295"/>
                <a:gd name="T29" fmla="*/ 10 h 83"/>
                <a:gd name="T30" fmla="*/ 19 w 295"/>
                <a:gd name="T31" fmla="*/ 15 h 83"/>
                <a:gd name="T32" fmla="*/ 42 w 295"/>
                <a:gd name="T33" fmla="*/ 14 h 83"/>
                <a:gd name="T34" fmla="*/ 36 w 295"/>
                <a:gd name="T35" fmla="*/ 18 h 83"/>
                <a:gd name="T36" fmla="*/ 17 w 295"/>
                <a:gd name="T37" fmla="*/ 19 h 83"/>
                <a:gd name="T38" fmla="*/ 21 w 295"/>
                <a:gd name="T39" fmla="*/ 21 h 83"/>
                <a:gd name="T40" fmla="*/ 27 w 295"/>
                <a:gd name="T41" fmla="*/ 26 h 83"/>
                <a:gd name="T42" fmla="*/ 30 w 295"/>
                <a:gd name="T43" fmla="*/ 30 h 83"/>
                <a:gd name="T44" fmla="*/ 42 w 295"/>
                <a:gd name="T45" fmla="*/ 22 h 83"/>
                <a:gd name="T46" fmla="*/ 44 w 295"/>
                <a:gd name="T47" fmla="*/ 27 h 83"/>
                <a:gd name="T48" fmla="*/ 51 w 295"/>
                <a:gd name="T49" fmla="*/ 29 h 83"/>
                <a:gd name="T50" fmla="*/ 61 w 295"/>
                <a:gd name="T51" fmla="*/ 32 h 83"/>
                <a:gd name="T52" fmla="*/ 99 w 295"/>
                <a:gd name="T53" fmla="*/ 38 h 83"/>
                <a:gd name="T54" fmla="*/ 105 w 295"/>
                <a:gd name="T55" fmla="*/ 40 h 83"/>
                <a:gd name="T56" fmla="*/ 110 w 295"/>
                <a:gd name="T57" fmla="*/ 44 h 83"/>
                <a:gd name="T58" fmla="*/ 114 w 295"/>
                <a:gd name="T59" fmla="*/ 53 h 83"/>
                <a:gd name="T60" fmla="*/ 116 w 295"/>
                <a:gd name="T61" fmla="*/ 55 h 83"/>
                <a:gd name="T62" fmla="*/ 118 w 295"/>
                <a:gd name="T63" fmla="*/ 57 h 83"/>
                <a:gd name="T64" fmla="*/ 105 w 295"/>
                <a:gd name="T65" fmla="*/ 60 h 83"/>
                <a:gd name="T66" fmla="*/ 116 w 295"/>
                <a:gd name="T67" fmla="*/ 64 h 83"/>
                <a:gd name="T68" fmla="*/ 118 w 295"/>
                <a:gd name="T69" fmla="*/ 62 h 83"/>
                <a:gd name="T70" fmla="*/ 133 w 295"/>
                <a:gd name="T71" fmla="*/ 62 h 83"/>
                <a:gd name="T72" fmla="*/ 152 w 295"/>
                <a:gd name="T73" fmla="*/ 70 h 83"/>
                <a:gd name="T74" fmla="*/ 158 w 295"/>
                <a:gd name="T75" fmla="*/ 70 h 83"/>
                <a:gd name="T76" fmla="*/ 183 w 295"/>
                <a:gd name="T77" fmla="*/ 69 h 83"/>
                <a:gd name="T78" fmla="*/ 185 w 295"/>
                <a:gd name="T79" fmla="*/ 63 h 83"/>
                <a:gd name="T80" fmla="*/ 190 w 295"/>
                <a:gd name="T81" fmla="*/ 61 h 83"/>
                <a:gd name="T82" fmla="*/ 196 w 295"/>
                <a:gd name="T83" fmla="*/ 59 h 83"/>
                <a:gd name="T84" fmla="*/ 204 w 295"/>
                <a:gd name="T85" fmla="*/ 57 h 83"/>
                <a:gd name="T86" fmla="*/ 213 w 295"/>
                <a:gd name="T87" fmla="*/ 60 h 83"/>
                <a:gd name="T88" fmla="*/ 228 w 295"/>
                <a:gd name="T89" fmla="*/ 63 h 83"/>
                <a:gd name="T90" fmla="*/ 238 w 295"/>
                <a:gd name="T91" fmla="*/ 71 h 83"/>
                <a:gd name="T92" fmla="*/ 251 w 295"/>
                <a:gd name="T93" fmla="*/ 78 h 83"/>
                <a:gd name="T94" fmla="*/ 282 w 295"/>
                <a:gd name="T95" fmla="*/ 83 h 83"/>
                <a:gd name="T96" fmla="*/ 291 w 295"/>
                <a:gd name="T97" fmla="*/ 80 h 83"/>
                <a:gd name="T98" fmla="*/ 295 w 295"/>
                <a:gd name="T99" fmla="*/ 79 h 83"/>
                <a:gd name="T100" fmla="*/ 282 w 295"/>
                <a:gd name="T101" fmla="*/ 75 h 83"/>
                <a:gd name="T102" fmla="*/ 272 w 295"/>
                <a:gd name="T103" fmla="*/ 70 h 83"/>
                <a:gd name="T104" fmla="*/ 259 w 295"/>
                <a:gd name="T105" fmla="*/ 67 h 83"/>
                <a:gd name="T106" fmla="*/ 253 w 295"/>
                <a:gd name="T107" fmla="*/ 61 h 83"/>
                <a:gd name="T108" fmla="*/ 240 w 295"/>
                <a:gd name="T109" fmla="*/ 52 h 83"/>
                <a:gd name="T110" fmla="*/ 251 w 295"/>
                <a:gd name="T111" fmla="*/ 48 h 83"/>
                <a:gd name="T112" fmla="*/ 242 w 295"/>
                <a:gd name="T113" fmla="*/ 45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83"/>
                <a:gd name="T173" fmla="*/ 295 w 29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83">
                  <a:moveTo>
                    <a:pt x="221" y="41"/>
                  </a:moveTo>
                  <a:lnTo>
                    <a:pt x="221" y="40"/>
                  </a:lnTo>
                  <a:lnTo>
                    <a:pt x="221" y="38"/>
                  </a:lnTo>
                  <a:lnTo>
                    <a:pt x="219" y="36"/>
                  </a:lnTo>
                  <a:lnTo>
                    <a:pt x="217" y="34"/>
                  </a:lnTo>
                  <a:lnTo>
                    <a:pt x="204" y="30"/>
                  </a:lnTo>
                  <a:lnTo>
                    <a:pt x="200" y="27"/>
                  </a:lnTo>
                  <a:lnTo>
                    <a:pt x="196" y="27"/>
                  </a:lnTo>
                  <a:lnTo>
                    <a:pt x="150" y="18"/>
                  </a:lnTo>
                  <a:lnTo>
                    <a:pt x="147" y="18"/>
                  </a:lnTo>
                  <a:lnTo>
                    <a:pt x="145" y="18"/>
                  </a:lnTo>
                  <a:lnTo>
                    <a:pt x="145" y="16"/>
                  </a:lnTo>
                  <a:lnTo>
                    <a:pt x="143" y="16"/>
                  </a:lnTo>
                  <a:lnTo>
                    <a:pt x="141" y="16"/>
                  </a:lnTo>
                  <a:lnTo>
                    <a:pt x="139" y="15"/>
                  </a:lnTo>
                  <a:lnTo>
                    <a:pt x="137" y="16"/>
                  </a:lnTo>
                  <a:lnTo>
                    <a:pt x="135" y="15"/>
                  </a:lnTo>
                  <a:lnTo>
                    <a:pt x="133" y="16"/>
                  </a:lnTo>
                  <a:lnTo>
                    <a:pt x="116" y="12"/>
                  </a:lnTo>
                  <a:lnTo>
                    <a:pt x="114" y="12"/>
                  </a:lnTo>
                  <a:lnTo>
                    <a:pt x="105" y="10"/>
                  </a:lnTo>
                  <a:lnTo>
                    <a:pt x="103" y="8"/>
                  </a:lnTo>
                  <a:lnTo>
                    <a:pt x="101" y="8"/>
                  </a:lnTo>
                  <a:lnTo>
                    <a:pt x="93" y="12"/>
                  </a:lnTo>
                  <a:lnTo>
                    <a:pt x="93" y="13"/>
                  </a:lnTo>
                  <a:lnTo>
                    <a:pt x="91" y="14"/>
                  </a:lnTo>
                  <a:lnTo>
                    <a:pt x="80" y="15"/>
                  </a:lnTo>
                  <a:lnTo>
                    <a:pt x="80" y="18"/>
                  </a:lnTo>
                  <a:lnTo>
                    <a:pt x="74" y="20"/>
                  </a:lnTo>
                  <a:lnTo>
                    <a:pt x="74" y="21"/>
                  </a:lnTo>
                  <a:lnTo>
                    <a:pt x="70" y="22"/>
                  </a:lnTo>
                  <a:lnTo>
                    <a:pt x="67" y="24"/>
                  </a:lnTo>
                  <a:lnTo>
                    <a:pt x="63" y="24"/>
                  </a:lnTo>
                  <a:lnTo>
                    <a:pt x="59" y="22"/>
                  </a:lnTo>
                  <a:lnTo>
                    <a:pt x="55" y="18"/>
                  </a:lnTo>
                  <a:lnTo>
                    <a:pt x="53" y="18"/>
                  </a:lnTo>
                  <a:lnTo>
                    <a:pt x="51" y="20"/>
                  </a:lnTo>
                  <a:lnTo>
                    <a:pt x="49" y="16"/>
                  </a:lnTo>
                  <a:lnTo>
                    <a:pt x="46" y="13"/>
                  </a:lnTo>
                  <a:lnTo>
                    <a:pt x="49" y="10"/>
                  </a:lnTo>
                  <a:lnTo>
                    <a:pt x="46" y="7"/>
                  </a:lnTo>
                  <a:lnTo>
                    <a:pt x="46" y="6"/>
                  </a:lnTo>
                  <a:lnTo>
                    <a:pt x="44" y="4"/>
                  </a:lnTo>
                  <a:lnTo>
                    <a:pt x="36" y="4"/>
                  </a:lnTo>
                  <a:lnTo>
                    <a:pt x="27" y="0"/>
                  </a:lnTo>
                  <a:lnTo>
                    <a:pt x="21" y="0"/>
                  </a:lnTo>
                  <a:lnTo>
                    <a:pt x="17" y="0"/>
                  </a:lnTo>
                  <a:lnTo>
                    <a:pt x="13" y="3"/>
                  </a:lnTo>
                  <a:lnTo>
                    <a:pt x="4" y="4"/>
                  </a:lnTo>
                  <a:lnTo>
                    <a:pt x="0" y="8"/>
                  </a:lnTo>
                  <a:lnTo>
                    <a:pt x="4" y="10"/>
                  </a:lnTo>
                  <a:lnTo>
                    <a:pt x="4" y="8"/>
                  </a:lnTo>
                  <a:lnTo>
                    <a:pt x="6" y="10"/>
                  </a:lnTo>
                  <a:lnTo>
                    <a:pt x="9" y="10"/>
                  </a:lnTo>
                  <a:lnTo>
                    <a:pt x="13" y="10"/>
                  </a:lnTo>
                  <a:lnTo>
                    <a:pt x="13" y="11"/>
                  </a:lnTo>
                  <a:lnTo>
                    <a:pt x="15" y="12"/>
                  </a:lnTo>
                  <a:lnTo>
                    <a:pt x="17" y="14"/>
                  </a:lnTo>
                  <a:lnTo>
                    <a:pt x="19" y="15"/>
                  </a:lnTo>
                  <a:lnTo>
                    <a:pt x="23" y="15"/>
                  </a:lnTo>
                  <a:lnTo>
                    <a:pt x="25" y="15"/>
                  </a:lnTo>
                  <a:lnTo>
                    <a:pt x="42" y="14"/>
                  </a:lnTo>
                  <a:lnTo>
                    <a:pt x="42" y="15"/>
                  </a:lnTo>
                  <a:lnTo>
                    <a:pt x="42" y="18"/>
                  </a:lnTo>
                  <a:lnTo>
                    <a:pt x="40" y="18"/>
                  </a:lnTo>
                  <a:lnTo>
                    <a:pt x="36" y="18"/>
                  </a:lnTo>
                  <a:lnTo>
                    <a:pt x="34" y="16"/>
                  </a:lnTo>
                  <a:lnTo>
                    <a:pt x="25" y="19"/>
                  </a:lnTo>
                  <a:lnTo>
                    <a:pt x="21" y="19"/>
                  </a:lnTo>
                  <a:lnTo>
                    <a:pt x="17" y="19"/>
                  </a:lnTo>
                  <a:lnTo>
                    <a:pt x="15" y="20"/>
                  </a:lnTo>
                  <a:lnTo>
                    <a:pt x="15" y="21"/>
                  </a:lnTo>
                  <a:lnTo>
                    <a:pt x="17" y="21"/>
                  </a:lnTo>
                  <a:lnTo>
                    <a:pt x="21" y="21"/>
                  </a:lnTo>
                  <a:lnTo>
                    <a:pt x="23" y="22"/>
                  </a:lnTo>
                  <a:lnTo>
                    <a:pt x="25" y="24"/>
                  </a:lnTo>
                  <a:lnTo>
                    <a:pt x="27" y="24"/>
                  </a:lnTo>
                  <a:lnTo>
                    <a:pt x="27" y="26"/>
                  </a:lnTo>
                  <a:lnTo>
                    <a:pt x="27" y="27"/>
                  </a:lnTo>
                  <a:lnTo>
                    <a:pt x="27" y="29"/>
                  </a:lnTo>
                  <a:lnTo>
                    <a:pt x="30" y="30"/>
                  </a:lnTo>
                  <a:lnTo>
                    <a:pt x="36" y="30"/>
                  </a:lnTo>
                  <a:lnTo>
                    <a:pt x="38" y="28"/>
                  </a:lnTo>
                  <a:lnTo>
                    <a:pt x="42" y="21"/>
                  </a:lnTo>
                  <a:lnTo>
                    <a:pt x="42" y="22"/>
                  </a:lnTo>
                  <a:lnTo>
                    <a:pt x="42" y="23"/>
                  </a:lnTo>
                  <a:lnTo>
                    <a:pt x="42" y="26"/>
                  </a:lnTo>
                  <a:lnTo>
                    <a:pt x="42" y="27"/>
                  </a:lnTo>
                  <a:lnTo>
                    <a:pt x="44" y="27"/>
                  </a:lnTo>
                  <a:lnTo>
                    <a:pt x="44" y="28"/>
                  </a:lnTo>
                  <a:lnTo>
                    <a:pt x="49" y="29"/>
                  </a:lnTo>
                  <a:lnTo>
                    <a:pt x="51" y="30"/>
                  </a:lnTo>
                  <a:lnTo>
                    <a:pt x="51" y="29"/>
                  </a:lnTo>
                  <a:lnTo>
                    <a:pt x="55" y="29"/>
                  </a:lnTo>
                  <a:lnTo>
                    <a:pt x="55" y="30"/>
                  </a:lnTo>
                  <a:lnTo>
                    <a:pt x="57" y="31"/>
                  </a:lnTo>
                  <a:lnTo>
                    <a:pt x="61" y="32"/>
                  </a:lnTo>
                  <a:lnTo>
                    <a:pt x="89" y="37"/>
                  </a:lnTo>
                  <a:lnTo>
                    <a:pt x="93" y="37"/>
                  </a:lnTo>
                  <a:lnTo>
                    <a:pt x="99" y="38"/>
                  </a:lnTo>
                  <a:lnTo>
                    <a:pt x="101" y="39"/>
                  </a:lnTo>
                  <a:lnTo>
                    <a:pt x="103" y="40"/>
                  </a:lnTo>
                  <a:lnTo>
                    <a:pt x="105" y="40"/>
                  </a:lnTo>
                  <a:lnTo>
                    <a:pt x="110" y="43"/>
                  </a:lnTo>
                  <a:lnTo>
                    <a:pt x="110" y="44"/>
                  </a:lnTo>
                  <a:lnTo>
                    <a:pt x="112" y="47"/>
                  </a:lnTo>
                  <a:lnTo>
                    <a:pt x="114" y="49"/>
                  </a:lnTo>
                  <a:lnTo>
                    <a:pt x="116" y="49"/>
                  </a:lnTo>
                  <a:lnTo>
                    <a:pt x="114" y="53"/>
                  </a:lnTo>
                  <a:lnTo>
                    <a:pt x="112" y="53"/>
                  </a:lnTo>
                  <a:lnTo>
                    <a:pt x="116" y="54"/>
                  </a:lnTo>
                  <a:lnTo>
                    <a:pt x="118" y="54"/>
                  </a:lnTo>
                  <a:lnTo>
                    <a:pt x="116" y="55"/>
                  </a:lnTo>
                  <a:lnTo>
                    <a:pt x="120" y="56"/>
                  </a:lnTo>
                  <a:lnTo>
                    <a:pt x="120" y="57"/>
                  </a:lnTo>
                  <a:lnTo>
                    <a:pt x="118" y="57"/>
                  </a:lnTo>
                  <a:lnTo>
                    <a:pt x="114" y="56"/>
                  </a:lnTo>
                  <a:lnTo>
                    <a:pt x="112" y="56"/>
                  </a:lnTo>
                  <a:lnTo>
                    <a:pt x="110" y="56"/>
                  </a:lnTo>
                  <a:lnTo>
                    <a:pt x="105" y="60"/>
                  </a:lnTo>
                  <a:lnTo>
                    <a:pt x="101" y="63"/>
                  </a:lnTo>
                  <a:lnTo>
                    <a:pt x="101" y="64"/>
                  </a:lnTo>
                  <a:lnTo>
                    <a:pt x="114" y="63"/>
                  </a:lnTo>
                  <a:lnTo>
                    <a:pt x="116" y="64"/>
                  </a:lnTo>
                  <a:lnTo>
                    <a:pt x="118" y="64"/>
                  </a:lnTo>
                  <a:lnTo>
                    <a:pt x="118" y="63"/>
                  </a:lnTo>
                  <a:lnTo>
                    <a:pt x="118" y="62"/>
                  </a:lnTo>
                  <a:lnTo>
                    <a:pt x="120" y="63"/>
                  </a:lnTo>
                  <a:lnTo>
                    <a:pt x="122" y="62"/>
                  </a:lnTo>
                  <a:lnTo>
                    <a:pt x="126" y="62"/>
                  </a:lnTo>
                  <a:lnTo>
                    <a:pt x="133" y="62"/>
                  </a:lnTo>
                  <a:lnTo>
                    <a:pt x="135" y="62"/>
                  </a:lnTo>
                  <a:lnTo>
                    <a:pt x="135" y="63"/>
                  </a:lnTo>
                  <a:lnTo>
                    <a:pt x="150" y="70"/>
                  </a:lnTo>
                  <a:lnTo>
                    <a:pt x="152" y="70"/>
                  </a:lnTo>
                  <a:lnTo>
                    <a:pt x="156" y="70"/>
                  </a:lnTo>
                  <a:lnTo>
                    <a:pt x="158" y="70"/>
                  </a:lnTo>
                  <a:lnTo>
                    <a:pt x="162" y="71"/>
                  </a:lnTo>
                  <a:lnTo>
                    <a:pt x="169" y="70"/>
                  </a:lnTo>
                  <a:lnTo>
                    <a:pt x="175" y="71"/>
                  </a:lnTo>
                  <a:lnTo>
                    <a:pt x="183" y="69"/>
                  </a:lnTo>
                  <a:lnTo>
                    <a:pt x="183" y="65"/>
                  </a:lnTo>
                  <a:lnTo>
                    <a:pt x="179" y="64"/>
                  </a:lnTo>
                  <a:lnTo>
                    <a:pt x="185" y="63"/>
                  </a:lnTo>
                  <a:lnTo>
                    <a:pt x="185" y="62"/>
                  </a:lnTo>
                  <a:lnTo>
                    <a:pt x="188" y="61"/>
                  </a:lnTo>
                  <a:lnTo>
                    <a:pt x="190" y="61"/>
                  </a:lnTo>
                  <a:lnTo>
                    <a:pt x="192" y="61"/>
                  </a:lnTo>
                  <a:lnTo>
                    <a:pt x="190" y="57"/>
                  </a:lnTo>
                  <a:lnTo>
                    <a:pt x="192" y="59"/>
                  </a:lnTo>
                  <a:lnTo>
                    <a:pt x="196" y="59"/>
                  </a:lnTo>
                  <a:lnTo>
                    <a:pt x="198" y="59"/>
                  </a:lnTo>
                  <a:lnTo>
                    <a:pt x="200" y="57"/>
                  </a:lnTo>
                  <a:lnTo>
                    <a:pt x="202" y="57"/>
                  </a:lnTo>
                  <a:lnTo>
                    <a:pt x="204" y="57"/>
                  </a:lnTo>
                  <a:lnTo>
                    <a:pt x="206" y="57"/>
                  </a:lnTo>
                  <a:lnTo>
                    <a:pt x="206" y="59"/>
                  </a:lnTo>
                  <a:lnTo>
                    <a:pt x="213" y="60"/>
                  </a:lnTo>
                  <a:lnTo>
                    <a:pt x="215" y="61"/>
                  </a:lnTo>
                  <a:lnTo>
                    <a:pt x="219" y="61"/>
                  </a:lnTo>
                  <a:lnTo>
                    <a:pt x="228" y="63"/>
                  </a:lnTo>
                  <a:lnTo>
                    <a:pt x="228" y="64"/>
                  </a:lnTo>
                  <a:lnTo>
                    <a:pt x="234" y="69"/>
                  </a:lnTo>
                  <a:lnTo>
                    <a:pt x="238" y="70"/>
                  </a:lnTo>
                  <a:lnTo>
                    <a:pt x="238" y="71"/>
                  </a:lnTo>
                  <a:lnTo>
                    <a:pt x="240" y="72"/>
                  </a:lnTo>
                  <a:lnTo>
                    <a:pt x="244" y="73"/>
                  </a:lnTo>
                  <a:lnTo>
                    <a:pt x="251" y="78"/>
                  </a:lnTo>
                  <a:lnTo>
                    <a:pt x="253" y="78"/>
                  </a:lnTo>
                  <a:lnTo>
                    <a:pt x="282" y="80"/>
                  </a:lnTo>
                  <a:lnTo>
                    <a:pt x="282" y="83"/>
                  </a:lnTo>
                  <a:lnTo>
                    <a:pt x="286" y="83"/>
                  </a:lnTo>
                  <a:lnTo>
                    <a:pt x="291" y="83"/>
                  </a:lnTo>
                  <a:lnTo>
                    <a:pt x="293" y="81"/>
                  </a:lnTo>
                  <a:lnTo>
                    <a:pt x="291" y="80"/>
                  </a:lnTo>
                  <a:lnTo>
                    <a:pt x="289" y="80"/>
                  </a:lnTo>
                  <a:lnTo>
                    <a:pt x="293" y="80"/>
                  </a:lnTo>
                  <a:lnTo>
                    <a:pt x="295" y="79"/>
                  </a:lnTo>
                  <a:lnTo>
                    <a:pt x="286" y="78"/>
                  </a:lnTo>
                  <a:lnTo>
                    <a:pt x="280" y="77"/>
                  </a:lnTo>
                  <a:lnTo>
                    <a:pt x="280" y="76"/>
                  </a:lnTo>
                  <a:lnTo>
                    <a:pt x="282" y="75"/>
                  </a:lnTo>
                  <a:lnTo>
                    <a:pt x="280" y="73"/>
                  </a:lnTo>
                  <a:lnTo>
                    <a:pt x="274" y="73"/>
                  </a:lnTo>
                  <a:lnTo>
                    <a:pt x="272" y="72"/>
                  </a:lnTo>
                  <a:lnTo>
                    <a:pt x="272" y="70"/>
                  </a:lnTo>
                  <a:lnTo>
                    <a:pt x="270" y="69"/>
                  </a:lnTo>
                  <a:lnTo>
                    <a:pt x="263" y="70"/>
                  </a:lnTo>
                  <a:lnTo>
                    <a:pt x="261" y="69"/>
                  </a:lnTo>
                  <a:lnTo>
                    <a:pt x="259" y="67"/>
                  </a:lnTo>
                  <a:lnTo>
                    <a:pt x="257" y="64"/>
                  </a:lnTo>
                  <a:lnTo>
                    <a:pt x="255" y="62"/>
                  </a:lnTo>
                  <a:lnTo>
                    <a:pt x="253" y="61"/>
                  </a:lnTo>
                  <a:lnTo>
                    <a:pt x="244" y="57"/>
                  </a:lnTo>
                  <a:lnTo>
                    <a:pt x="242" y="56"/>
                  </a:lnTo>
                  <a:lnTo>
                    <a:pt x="238" y="52"/>
                  </a:lnTo>
                  <a:lnTo>
                    <a:pt x="240" y="52"/>
                  </a:lnTo>
                  <a:lnTo>
                    <a:pt x="246" y="52"/>
                  </a:lnTo>
                  <a:lnTo>
                    <a:pt x="249" y="51"/>
                  </a:lnTo>
                  <a:lnTo>
                    <a:pt x="251" y="51"/>
                  </a:lnTo>
                  <a:lnTo>
                    <a:pt x="251" y="48"/>
                  </a:lnTo>
                  <a:lnTo>
                    <a:pt x="251" y="47"/>
                  </a:lnTo>
                  <a:lnTo>
                    <a:pt x="249" y="46"/>
                  </a:lnTo>
                  <a:lnTo>
                    <a:pt x="244" y="45"/>
                  </a:lnTo>
                  <a:lnTo>
                    <a:pt x="242" y="45"/>
                  </a:lnTo>
                  <a:lnTo>
                    <a:pt x="234" y="44"/>
                  </a:lnTo>
                  <a:lnTo>
                    <a:pt x="230" y="41"/>
                  </a:lnTo>
                  <a:lnTo>
                    <a:pt x="221" y="4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3" name="Freeform 1308"/>
            <p:cNvSpPr>
              <a:spLocks/>
            </p:cNvSpPr>
            <p:nvPr/>
          </p:nvSpPr>
          <p:spPr bwMode="auto">
            <a:xfrm>
              <a:off x="6278153" y="5155497"/>
              <a:ext cx="7290" cy="2325"/>
            </a:xfrm>
            <a:custGeom>
              <a:avLst/>
              <a:gdLst>
                <a:gd name="T0" fmla="*/ 2 w 8"/>
                <a:gd name="T1" fmla="*/ 0 h 2"/>
                <a:gd name="T2" fmla="*/ 0 w 8"/>
                <a:gd name="T3" fmla="*/ 0 h 2"/>
                <a:gd name="T4" fmla="*/ 0 w 8"/>
                <a:gd name="T5" fmla="*/ 0 h 2"/>
                <a:gd name="T6" fmla="*/ 0 w 8"/>
                <a:gd name="T7" fmla="*/ 0 h 2"/>
                <a:gd name="T8" fmla="*/ 0 w 8"/>
                <a:gd name="T9" fmla="*/ 1 h 2"/>
                <a:gd name="T10" fmla="*/ 0 w 8"/>
                <a:gd name="T11" fmla="*/ 1 h 2"/>
                <a:gd name="T12" fmla="*/ 2 w 8"/>
                <a:gd name="T13" fmla="*/ 2 h 2"/>
                <a:gd name="T14" fmla="*/ 2 w 8"/>
                <a:gd name="T15" fmla="*/ 1 h 2"/>
                <a:gd name="T16" fmla="*/ 4 w 8"/>
                <a:gd name="T17" fmla="*/ 1 h 2"/>
                <a:gd name="T18" fmla="*/ 6 w 8"/>
                <a:gd name="T19" fmla="*/ 2 h 2"/>
                <a:gd name="T20" fmla="*/ 8 w 8"/>
                <a:gd name="T21" fmla="*/ 0 h 2"/>
                <a:gd name="T22" fmla="*/ 2 w 8"/>
                <a:gd name="T23" fmla="*/ 0 h 2"/>
                <a:gd name="T24" fmla="*/ 2 w 8"/>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2"/>
                <a:gd name="T41" fmla="*/ 8 w 8"/>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2">
                  <a:moveTo>
                    <a:pt x="2" y="0"/>
                  </a:moveTo>
                  <a:lnTo>
                    <a:pt x="0" y="0"/>
                  </a:lnTo>
                  <a:lnTo>
                    <a:pt x="0" y="1"/>
                  </a:lnTo>
                  <a:lnTo>
                    <a:pt x="2" y="2"/>
                  </a:lnTo>
                  <a:lnTo>
                    <a:pt x="2" y="1"/>
                  </a:lnTo>
                  <a:lnTo>
                    <a:pt x="4" y="1"/>
                  </a:lnTo>
                  <a:lnTo>
                    <a:pt x="6" y="2"/>
                  </a:lnTo>
                  <a:lnTo>
                    <a:pt x="8"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4" name="Freeform 1309"/>
            <p:cNvSpPr>
              <a:spLocks/>
            </p:cNvSpPr>
            <p:nvPr/>
          </p:nvSpPr>
          <p:spPr bwMode="auto">
            <a:xfrm>
              <a:off x="6176091" y="5290338"/>
              <a:ext cx="10024" cy="4650"/>
            </a:xfrm>
            <a:custGeom>
              <a:avLst/>
              <a:gdLst>
                <a:gd name="T0" fmla="*/ 4 w 11"/>
                <a:gd name="T1" fmla="*/ 0 h 4"/>
                <a:gd name="T2" fmla="*/ 4 w 11"/>
                <a:gd name="T3" fmla="*/ 2 h 4"/>
                <a:gd name="T4" fmla="*/ 2 w 11"/>
                <a:gd name="T5" fmla="*/ 2 h 4"/>
                <a:gd name="T6" fmla="*/ 0 w 11"/>
                <a:gd name="T7" fmla="*/ 3 h 4"/>
                <a:gd name="T8" fmla="*/ 2 w 11"/>
                <a:gd name="T9" fmla="*/ 4 h 4"/>
                <a:gd name="T10" fmla="*/ 4 w 11"/>
                <a:gd name="T11" fmla="*/ 4 h 4"/>
                <a:gd name="T12" fmla="*/ 6 w 11"/>
                <a:gd name="T13" fmla="*/ 3 h 4"/>
                <a:gd name="T14" fmla="*/ 6 w 11"/>
                <a:gd name="T15" fmla="*/ 3 h 4"/>
                <a:gd name="T16" fmla="*/ 9 w 11"/>
                <a:gd name="T17" fmla="*/ 2 h 4"/>
                <a:gd name="T18" fmla="*/ 11 w 11"/>
                <a:gd name="T19" fmla="*/ 2 h 4"/>
                <a:gd name="T20" fmla="*/ 9 w 11"/>
                <a:gd name="T21" fmla="*/ 2 h 4"/>
                <a:gd name="T22" fmla="*/ 6 w 11"/>
                <a:gd name="T23" fmla="*/ 0 h 4"/>
                <a:gd name="T24" fmla="*/ 4 w 11"/>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4"/>
                <a:gd name="T41" fmla="*/ 11 w 11"/>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4">
                  <a:moveTo>
                    <a:pt x="4" y="0"/>
                  </a:moveTo>
                  <a:lnTo>
                    <a:pt x="4" y="2"/>
                  </a:lnTo>
                  <a:lnTo>
                    <a:pt x="2" y="2"/>
                  </a:lnTo>
                  <a:lnTo>
                    <a:pt x="0" y="3"/>
                  </a:lnTo>
                  <a:lnTo>
                    <a:pt x="2" y="4"/>
                  </a:lnTo>
                  <a:lnTo>
                    <a:pt x="4" y="4"/>
                  </a:lnTo>
                  <a:lnTo>
                    <a:pt x="6" y="3"/>
                  </a:lnTo>
                  <a:lnTo>
                    <a:pt x="9" y="2"/>
                  </a:lnTo>
                  <a:lnTo>
                    <a:pt x="11" y="2"/>
                  </a:lnTo>
                  <a:lnTo>
                    <a:pt x="9" y="2"/>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5" name="Freeform 1310"/>
            <p:cNvSpPr>
              <a:spLocks/>
            </p:cNvSpPr>
            <p:nvPr/>
          </p:nvSpPr>
          <p:spPr bwMode="auto">
            <a:xfrm>
              <a:off x="6252638" y="5550721"/>
              <a:ext cx="48297" cy="36035"/>
            </a:xfrm>
            <a:custGeom>
              <a:avLst/>
              <a:gdLst>
                <a:gd name="T0" fmla="*/ 51 w 53"/>
                <a:gd name="T1" fmla="*/ 3 h 31"/>
                <a:gd name="T2" fmla="*/ 49 w 53"/>
                <a:gd name="T3" fmla="*/ 1 h 31"/>
                <a:gd name="T4" fmla="*/ 47 w 53"/>
                <a:gd name="T5" fmla="*/ 0 h 31"/>
                <a:gd name="T6" fmla="*/ 47 w 53"/>
                <a:gd name="T7" fmla="*/ 3 h 31"/>
                <a:gd name="T8" fmla="*/ 42 w 53"/>
                <a:gd name="T9" fmla="*/ 1 h 31"/>
                <a:gd name="T10" fmla="*/ 38 w 53"/>
                <a:gd name="T11" fmla="*/ 3 h 31"/>
                <a:gd name="T12" fmla="*/ 34 w 53"/>
                <a:gd name="T13" fmla="*/ 4 h 31"/>
                <a:gd name="T14" fmla="*/ 28 w 53"/>
                <a:gd name="T15" fmla="*/ 5 h 31"/>
                <a:gd name="T16" fmla="*/ 17 w 53"/>
                <a:gd name="T17" fmla="*/ 5 h 31"/>
                <a:gd name="T18" fmla="*/ 7 w 53"/>
                <a:gd name="T19" fmla="*/ 1 h 31"/>
                <a:gd name="T20" fmla="*/ 7 w 53"/>
                <a:gd name="T21" fmla="*/ 1 h 31"/>
                <a:gd name="T22" fmla="*/ 5 w 53"/>
                <a:gd name="T23" fmla="*/ 1 h 31"/>
                <a:gd name="T24" fmla="*/ 0 w 53"/>
                <a:gd name="T25" fmla="*/ 0 h 31"/>
                <a:gd name="T26" fmla="*/ 0 w 53"/>
                <a:gd name="T27" fmla="*/ 0 h 31"/>
                <a:gd name="T28" fmla="*/ 0 w 53"/>
                <a:gd name="T29" fmla="*/ 6 h 31"/>
                <a:gd name="T30" fmla="*/ 9 w 53"/>
                <a:gd name="T31" fmla="*/ 16 h 31"/>
                <a:gd name="T32" fmla="*/ 11 w 53"/>
                <a:gd name="T33" fmla="*/ 17 h 31"/>
                <a:gd name="T34" fmla="*/ 9 w 53"/>
                <a:gd name="T35" fmla="*/ 19 h 31"/>
                <a:gd name="T36" fmla="*/ 7 w 53"/>
                <a:gd name="T37" fmla="*/ 15 h 31"/>
                <a:gd name="T38" fmla="*/ 9 w 53"/>
                <a:gd name="T39" fmla="*/ 22 h 31"/>
                <a:gd name="T40" fmla="*/ 15 w 53"/>
                <a:gd name="T41" fmla="*/ 28 h 31"/>
                <a:gd name="T42" fmla="*/ 19 w 53"/>
                <a:gd name="T43" fmla="*/ 28 h 31"/>
                <a:gd name="T44" fmla="*/ 21 w 53"/>
                <a:gd name="T45" fmla="*/ 28 h 31"/>
                <a:gd name="T46" fmla="*/ 19 w 53"/>
                <a:gd name="T47" fmla="*/ 29 h 31"/>
                <a:gd name="T48" fmla="*/ 17 w 53"/>
                <a:gd name="T49" fmla="*/ 29 h 31"/>
                <a:gd name="T50" fmla="*/ 19 w 53"/>
                <a:gd name="T51" fmla="*/ 30 h 31"/>
                <a:gd name="T52" fmla="*/ 21 w 53"/>
                <a:gd name="T53" fmla="*/ 30 h 31"/>
                <a:gd name="T54" fmla="*/ 24 w 53"/>
                <a:gd name="T55" fmla="*/ 31 h 31"/>
                <a:gd name="T56" fmla="*/ 26 w 53"/>
                <a:gd name="T57" fmla="*/ 30 h 31"/>
                <a:gd name="T58" fmla="*/ 28 w 53"/>
                <a:gd name="T59" fmla="*/ 31 h 31"/>
                <a:gd name="T60" fmla="*/ 30 w 53"/>
                <a:gd name="T61" fmla="*/ 31 h 31"/>
                <a:gd name="T62" fmla="*/ 32 w 53"/>
                <a:gd name="T63" fmla="*/ 31 h 31"/>
                <a:gd name="T64" fmla="*/ 32 w 53"/>
                <a:gd name="T65" fmla="*/ 30 h 31"/>
                <a:gd name="T66" fmla="*/ 34 w 53"/>
                <a:gd name="T67" fmla="*/ 28 h 31"/>
                <a:gd name="T68" fmla="*/ 34 w 53"/>
                <a:gd name="T69" fmla="*/ 27 h 31"/>
                <a:gd name="T70" fmla="*/ 36 w 53"/>
                <a:gd name="T71" fmla="*/ 27 h 31"/>
                <a:gd name="T72" fmla="*/ 38 w 53"/>
                <a:gd name="T73" fmla="*/ 28 h 31"/>
                <a:gd name="T74" fmla="*/ 38 w 53"/>
                <a:gd name="T75" fmla="*/ 27 h 31"/>
                <a:gd name="T76" fmla="*/ 40 w 53"/>
                <a:gd name="T77" fmla="*/ 25 h 31"/>
                <a:gd name="T78" fmla="*/ 40 w 53"/>
                <a:gd name="T79" fmla="*/ 24 h 31"/>
                <a:gd name="T80" fmla="*/ 40 w 53"/>
                <a:gd name="T81" fmla="*/ 23 h 31"/>
                <a:gd name="T82" fmla="*/ 40 w 53"/>
                <a:gd name="T83" fmla="*/ 22 h 31"/>
                <a:gd name="T84" fmla="*/ 45 w 53"/>
                <a:gd name="T85" fmla="*/ 23 h 31"/>
                <a:gd name="T86" fmla="*/ 47 w 53"/>
                <a:gd name="T87" fmla="*/ 23 h 31"/>
                <a:gd name="T88" fmla="*/ 47 w 53"/>
                <a:gd name="T89" fmla="*/ 22 h 31"/>
                <a:gd name="T90" fmla="*/ 47 w 53"/>
                <a:gd name="T91" fmla="*/ 20 h 31"/>
                <a:gd name="T92" fmla="*/ 49 w 53"/>
                <a:gd name="T93" fmla="*/ 20 h 31"/>
                <a:gd name="T94" fmla="*/ 49 w 53"/>
                <a:gd name="T95" fmla="*/ 17 h 31"/>
                <a:gd name="T96" fmla="*/ 51 w 53"/>
                <a:gd name="T97" fmla="*/ 14 h 31"/>
                <a:gd name="T98" fmla="*/ 53 w 53"/>
                <a:gd name="T99" fmla="*/ 15 h 31"/>
                <a:gd name="T100" fmla="*/ 53 w 53"/>
                <a:gd name="T101" fmla="*/ 17 h 31"/>
                <a:gd name="T102" fmla="*/ 53 w 53"/>
                <a:gd name="T103" fmla="*/ 16 h 31"/>
                <a:gd name="T104" fmla="*/ 53 w 53"/>
                <a:gd name="T105" fmla="*/ 15 h 31"/>
                <a:gd name="T106" fmla="*/ 51 w 53"/>
                <a:gd name="T107" fmla="*/ 3 h 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
                <a:gd name="T163" fmla="*/ 0 h 31"/>
                <a:gd name="T164" fmla="*/ 53 w 53"/>
                <a:gd name="T165" fmla="*/ 31 h 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 h="31">
                  <a:moveTo>
                    <a:pt x="51" y="3"/>
                  </a:moveTo>
                  <a:lnTo>
                    <a:pt x="49" y="1"/>
                  </a:lnTo>
                  <a:lnTo>
                    <a:pt x="47" y="0"/>
                  </a:lnTo>
                  <a:lnTo>
                    <a:pt x="47" y="3"/>
                  </a:lnTo>
                  <a:lnTo>
                    <a:pt x="42" y="1"/>
                  </a:lnTo>
                  <a:lnTo>
                    <a:pt x="38" y="3"/>
                  </a:lnTo>
                  <a:lnTo>
                    <a:pt x="34" y="4"/>
                  </a:lnTo>
                  <a:lnTo>
                    <a:pt x="28" y="5"/>
                  </a:lnTo>
                  <a:lnTo>
                    <a:pt x="17" y="5"/>
                  </a:lnTo>
                  <a:lnTo>
                    <a:pt x="7" y="1"/>
                  </a:lnTo>
                  <a:lnTo>
                    <a:pt x="5" y="1"/>
                  </a:lnTo>
                  <a:lnTo>
                    <a:pt x="0" y="0"/>
                  </a:lnTo>
                  <a:lnTo>
                    <a:pt x="0" y="6"/>
                  </a:lnTo>
                  <a:lnTo>
                    <a:pt x="9" y="16"/>
                  </a:lnTo>
                  <a:lnTo>
                    <a:pt x="11" y="17"/>
                  </a:lnTo>
                  <a:lnTo>
                    <a:pt x="9" y="19"/>
                  </a:lnTo>
                  <a:lnTo>
                    <a:pt x="7" y="15"/>
                  </a:lnTo>
                  <a:lnTo>
                    <a:pt x="9" y="22"/>
                  </a:lnTo>
                  <a:lnTo>
                    <a:pt x="15" y="28"/>
                  </a:lnTo>
                  <a:lnTo>
                    <a:pt x="19" y="28"/>
                  </a:lnTo>
                  <a:lnTo>
                    <a:pt x="21" y="28"/>
                  </a:lnTo>
                  <a:lnTo>
                    <a:pt x="19" y="29"/>
                  </a:lnTo>
                  <a:lnTo>
                    <a:pt x="17" y="29"/>
                  </a:lnTo>
                  <a:lnTo>
                    <a:pt x="19" y="30"/>
                  </a:lnTo>
                  <a:lnTo>
                    <a:pt x="21" y="30"/>
                  </a:lnTo>
                  <a:lnTo>
                    <a:pt x="24" y="31"/>
                  </a:lnTo>
                  <a:lnTo>
                    <a:pt x="26" y="30"/>
                  </a:lnTo>
                  <a:lnTo>
                    <a:pt x="28" y="31"/>
                  </a:lnTo>
                  <a:lnTo>
                    <a:pt x="30" y="31"/>
                  </a:lnTo>
                  <a:lnTo>
                    <a:pt x="32" y="31"/>
                  </a:lnTo>
                  <a:lnTo>
                    <a:pt x="32" y="30"/>
                  </a:lnTo>
                  <a:lnTo>
                    <a:pt x="34" y="28"/>
                  </a:lnTo>
                  <a:lnTo>
                    <a:pt x="34" y="27"/>
                  </a:lnTo>
                  <a:lnTo>
                    <a:pt x="36" y="27"/>
                  </a:lnTo>
                  <a:lnTo>
                    <a:pt x="38" y="28"/>
                  </a:lnTo>
                  <a:lnTo>
                    <a:pt x="38" y="27"/>
                  </a:lnTo>
                  <a:lnTo>
                    <a:pt x="40" y="25"/>
                  </a:lnTo>
                  <a:lnTo>
                    <a:pt x="40" y="24"/>
                  </a:lnTo>
                  <a:lnTo>
                    <a:pt x="40" y="23"/>
                  </a:lnTo>
                  <a:lnTo>
                    <a:pt x="40" y="22"/>
                  </a:lnTo>
                  <a:lnTo>
                    <a:pt x="45" y="23"/>
                  </a:lnTo>
                  <a:lnTo>
                    <a:pt x="47" y="23"/>
                  </a:lnTo>
                  <a:lnTo>
                    <a:pt x="47" y="22"/>
                  </a:lnTo>
                  <a:lnTo>
                    <a:pt x="47" y="20"/>
                  </a:lnTo>
                  <a:lnTo>
                    <a:pt x="49" y="20"/>
                  </a:lnTo>
                  <a:lnTo>
                    <a:pt x="49" y="17"/>
                  </a:lnTo>
                  <a:lnTo>
                    <a:pt x="51" y="14"/>
                  </a:lnTo>
                  <a:lnTo>
                    <a:pt x="53" y="15"/>
                  </a:lnTo>
                  <a:lnTo>
                    <a:pt x="53" y="17"/>
                  </a:lnTo>
                  <a:lnTo>
                    <a:pt x="53" y="16"/>
                  </a:lnTo>
                  <a:lnTo>
                    <a:pt x="53" y="15"/>
                  </a:lnTo>
                  <a:lnTo>
                    <a:pt x="51"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6" name="Freeform 1311"/>
            <p:cNvSpPr>
              <a:spLocks/>
            </p:cNvSpPr>
            <p:nvPr/>
          </p:nvSpPr>
          <p:spPr bwMode="auto">
            <a:xfrm>
              <a:off x="6293645" y="5539097"/>
              <a:ext cx="7290" cy="6975"/>
            </a:xfrm>
            <a:custGeom>
              <a:avLst/>
              <a:gdLst>
                <a:gd name="T0" fmla="*/ 4 w 8"/>
                <a:gd name="T1" fmla="*/ 3 h 6"/>
                <a:gd name="T2" fmla="*/ 4 w 8"/>
                <a:gd name="T3" fmla="*/ 6 h 6"/>
                <a:gd name="T4" fmla="*/ 8 w 8"/>
                <a:gd name="T5" fmla="*/ 5 h 6"/>
                <a:gd name="T6" fmla="*/ 8 w 8"/>
                <a:gd name="T7" fmla="*/ 5 h 6"/>
                <a:gd name="T8" fmla="*/ 6 w 8"/>
                <a:gd name="T9" fmla="*/ 2 h 6"/>
                <a:gd name="T10" fmla="*/ 2 w 8"/>
                <a:gd name="T11" fmla="*/ 0 h 6"/>
                <a:gd name="T12" fmla="*/ 2 w 8"/>
                <a:gd name="T13" fmla="*/ 1 h 6"/>
                <a:gd name="T14" fmla="*/ 0 w 8"/>
                <a:gd name="T15" fmla="*/ 1 h 6"/>
                <a:gd name="T16" fmla="*/ 2 w 8"/>
                <a:gd name="T17" fmla="*/ 2 h 6"/>
                <a:gd name="T18" fmla="*/ 4 w 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4" y="3"/>
                  </a:moveTo>
                  <a:lnTo>
                    <a:pt x="4" y="6"/>
                  </a:lnTo>
                  <a:lnTo>
                    <a:pt x="8" y="5"/>
                  </a:lnTo>
                  <a:lnTo>
                    <a:pt x="6" y="2"/>
                  </a:lnTo>
                  <a:lnTo>
                    <a:pt x="2" y="0"/>
                  </a:lnTo>
                  <a:lnTo>
                    <a:pt x="2" y="1"/>
                  </a:lnTo>
                  <a:lnTo>
                    <a:pt x="0" y="1"/>
                  </a:lnTo>
                  <a:lnTo>
                    <a:pt x="2" y="2"/>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7" name="Freeform 1312"/>
            <p:cNvSpPr>
              <a:spLocks/>
            </p:cNvSpPr>
            <p:nvPr/>
          </p:nvSpPr>
          <p:spPr bwMode="auto">
            <a:xfrm>
              <a:off x="5827076" y="5236867"/>
              <a:ext cx="543115" cy="295255"/>
            </a:xfrm>
            <a:custGeom>
              <a:avLst/>
              <a:gdLst>
                <a:gd name="T0" fmla="*/ 585 w 596"/>
                <a:gd name="T1" fmla="*/ 122 h 254"/>
                <a:gd name="T2" fmla="*/ 554 w 596"/>
                <a:gd name="T3" fmla="*/ 99 h 254"/>
                <a:gd name="T4" fmla="*/ 539 w 596"/>
                <a:gd name="T5" fmla="*/ 98 h 254"/>
                <a:gd name="T6" fmla="*/ 526 w 596"/>
                <a:gd name="T7" fmla="*/ 81 h 254"/>
                <a:gd name="T8" fmla="*/ 505 w 596"/>
                <a:gd name="T9" fmla="*/ 72 h 254"/>
                <a:gd name="T10" fmla="*/ 488 w 596"/>
                <a:gd name="T11" fmla="*/ 65 h 254"/>
                <a:gd name="T12" fmla="*/ 474 w 596"/>
                <a:gd name="T13" fmla="*/ 41 h 254"/>
                <a:gd name="T14" fmla="*/ 455 w 596"/>
                <a:gd name="T15" fmla="*/ 30 h 254"/>
                <a:gd name="T16" fmla="*/ 442 w 596"/>
                <a:gd name="T17" fmla="*/ 11 h 254"/>
                <a:gd name="T18" fmla="*/ 429 w 596"/>
                <a:gd name="T19" fmla="*/ 2 h 254"/>
                <a:gd name="T20" fmla="*/ 419 w 596"/>
                <a:gd name="T21" fmla="*/ 36 h 254"/>
                <a:gd name="T22" fmla="*/ 356 w 596"/>
                <a:gd name="T23" fmla="*/ 44 h 254"/>
                <a:gd name="T24" fmla="*/ 330 w 596"/>
                <a:gd name="T25" fmla="*/ 35 h 254"/>
                <a:gd name="T26" fmla="*/ 339 w 596"/>
                <a:gd name="T27" fmla="*/ 20 h 254"/>
                <a:gd name="T28" fmla="*/ 345 w 596"/>
                <a:gd name="T29" fmla="*/ 13 h 254"/>
                <a:gd name="T30" fmla="*/ 335 w 596"/>
                <a:gd name="T31" fmla="*/ 12 h 254"/>
                <a:gd name="T32" fmla="*/ 320 w 596"/>
                <a:gd name="T33" fmla="*/ 12 h 254"/>
                <a:gd name="T34" fmla="*/ 301 w 596"/>
                <a:gd name="T35" fmla="*/ 9 h 254"/>
                <a:gd name="T36" fmla="*/ 284 w 596"/>
                <a:gd name="T37" fmla="*/ 6 h 254"/>
                <a:gd name="T38" fmla="*/ 274 w 596"/>
                <a:gd name="T39" fmla="*/ 4 h 254"/>
                <a:gd name="T40" fmla="*/ 265 w 596"/>
                <a:gd name="T41" fmla="*/ 13 h 254"/>
                <a:gd name="T42" fmla="*/ 248 w 596"/>
                <a:gd name="T43" fmla="*/ 20 h 254"/>
                <a:gd name="T44" fmla="*/ 244 w 596"/>
                <a:gd name="T45" fmla="*/ 34 h 254"/>
                <a:gd name="T46" fmla="*/ 223 w 596"/>
                <a:gd name="T47" fmla="*/ 35 h 254"/>
                <a:gd name="T48" fmla="*/ 206 w 596"/>
                <a:gd name="T49" fmla="*/ 26 h 254"/>
                <a:gd name="T50" fmla="*/ 189 w 596"/>
                <a:gd name="T51" fmla="*/ 29 h 254"/>
                <a:gd name="T52" fmla="*/ 177 w 596"/>
                <a:gd name="T53" fmla="*/ 36 h 254"/>
                <a:gd name="T54" fmla="*/ 166 w 596"/>
                <a:gd name="T55" fmla="*/ 43 h 254"/>
                <a:gd name="T56" fmla="*/ 151 w 596"/>
                <a:gd name="T57" fmla="*/ 49 h 254"/>
                <a:gd name="T58" fmla="*/ 139 w 596"/>
                <a:gd name="T59" fmla="*/ 49 h 254"/>
                <a:gd name="T60" fmla="*/ 126 w 596"/>
                <a:gd name="T61" fmla="*/ 65 h 254"/>
                <a:gd name="T62" fmla="*/ 71 w 596"/>
                <a:gd name="T63" fmla="*/ 80 h 254"/>
                <a:gd name="T64" fmla="*/ 25 w 596"/>
                <a:gd name="T65" fmla="*/ 91 h 254"/>
                <a:gd name="T66" fmla="*/ 10 w 596"/>
                <a:gd name="T67" fmla="*/ 93 h 254"/>
                <a:gd name="T68" fmla="*/ 10 w 596"/>
                <a:gd name="T69" fmla="*/ 125 h 254"/>
                <a:gd name="T70" fmla="*/ 6 w 596"/>
                <a:gd name="T71" fmla="*/ 131 h 254"/>
                <a:gd name="T72" fmla="*/ 0 w 596"/>
                <a:gd name="T73" fmla="*/ 130 h 254"/>
                <a:gd name="T74" fmla="*/ 25 w 596"/>
                <a:gd name="T75" fmla="*/ 160 h 254"/>
                <a:gd name="T76" fmla="*/ 29 w 596"/>
                <a:gd name="T77" fmla="*/ 198 h 254"/>
                <a:gd name="T78" fmla="*/ 65 w 596"/>
                <a:gd name="T79" fmla="*/ 213 h 254"/>
                <a:gd name="T80" fmla="*/ 95 w 596"/>
                <a:gd name="T81" fmla="*/ 205 h 254"/>
                <a:gd name="T82" fmla="*/ 145 w 596"/>
                <a:gd name="T83" fmla="*/ 201 h 254"/>
                <a:gd name="T84" fmla="*/ 189 w 596"/>
                <a:gd name="T85" fmla="*/ 186 h 254"/>
                <a:gd name="T86" fmla="*/ 299 w 596"/>
                <a:gd name="T87" fmla="*/ 186 h 254"/>
                <a:gd name="T88" fmla="*/ 320 w 596"/>
                <a:gd name="T89" fmla="*/ 197 h 254"/>
                <a:gd name="T90" fmla="*/ 328 w 596"/>
                <a:gd name="T91" fmla="*/ 210 h 254"/>
                <a:gd name="T92" fmla="*/ 345 w 596"/>
                <a:gd name="T93" fmla="*/ 202 h 254"/>
                <a:gd name="T94" fmla="*/ 364 w 596"/>
                <a:gd name="T95" fmla="*/ 189 h 254"/>
                <a:gd name="T96" fmla="*/ 358 w 596"/>
                <a:gd name="T97" fmla="*/ 207 h 254"/>
                <a:gd name="T98" fmla="*/ 364 w 596"/>
                <a:gd name="T99" fmla="*/ 209 h 254"/>
                <a:gd name="T100" fmla="*/ 385 w 596"/>
                <a:gd name="T101" fmla="*/ 217 h 254"/>
                <a:gd name="T102" fmla="*/ 402 w 596"/>
                <a:gd name="T103" fmla="*/ 242 h 254"/>
                <a:gd name="T104" fmla="*/ 463 w 596"/>
                <a:gd name="T105" fmla="*/ 245 h 254"/>
                <a:gd name="T106" fmla="*/ 472 w 596"/>
                <a:gd name="T107" fmla="*/ 246 h 254"/>
                <a:gd name="T108" fmla="*/ 491 w 596"/>
                <a:gd name="T109" fmla="*/ 254 h 254"/>
                <a:gd name="T110" fmla="*/ 497 w 596"/>
                <a:gd name="T111" fmla="*/ 250 h 254"/>
                <a:gd name="T112" fmla="*/ 543 w 596"/>
                <a:gd name="T113" fmla="*/ 233 h 254"/>
                <a:gd name="T114" fmla="*/ 562 w 596"/>
                <a:gd name="T115" fmla="*/ 204 h 254"/>
                <a:gd name="T116" fmla="*/ 575 w 596"/>
                <a:gd name="T117" fmla="*/ 190 h 254"/>
                <a:gd name="T118" fmla="*/ 592 w 596"/>
                <a:gd name="T119" fmla="*/ 168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6"/>
                <a:gd name="T181" fmla="*/ 0 h 254"/>
                <a:gd name="T182" fmla="*/ 596 w 596"/>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6" h="254">
                  <a:moveTo>
                    <a:pt x="589" y="141"/>
                  </a:moveTo>
                  <a:lnTo>
                    <a:pt x="589" y="140"/>
                  </a:lnTo>
                  <a:lnTo>
                    <a:pt x="589" y="139"/>
                  </a:lnTo>
                  <a:lnTo>
                    <a:pt x="589" y="138"/>
                  </a:lnTo>
                  <a:lnTo>
                    <a:pt x="592" y="139"/>
                  </a:lnTo>
                  <a:lnTo>
                    <a:pt x="589" y="132"/>
                  </a:lnTo>
                  <a:lnTo>
                    <a:pt x="589" y="130"/>
                  </a:lnTo>
                  <a:lnTo>
                    <a:pt x="589" y="128"/>
                  </a:lnTo>
                  <a:lnTo>
                    <a:pt x="587" y="129"/>
                  </a:lnTo>
                  <a:lnTo>
                    <a:pt x="585" y="126"/>
                  </a:lnTo>
                  <a:lnTo>
                    <a:pt x="585" y="122"/>
                  </a:lnTo>
                  <a:lnTo>
                    <a:pt x="581" y="122"/>
                  </a:lnTo>
                  <a:lnTo>
                    <a:pt x="581" y="121"/>
                  </a:lnTo>
                  <a:lnTo>
                    <a:pt x="579" y="118"/>
                  </a:lnTo>
                  <a:lnTo>
                    <a:pt x="579" y="117"/>
                  </a:lnTo>
                  <a:lnTo>
                    <a:pt x="577" y="117"/>
                  </a:lnTo>
                  <a:lnTo>
                    <a:pt x="573" y="116"/>
                  </a:lnTo>
                  <a:lnTo>
                    <a:pt x="571" y="114"/>
                  </a:lnTo>
                  <a:lnTo>
                    <a:pt x="568" y="112"/>
                  </a:lnTo>
                  <a:lnTo>
                    <a:pt x="564" y="112"/>
                  </a:lnTo>
                  <a:lnTo>
                    <a:pt x="556" y="107"/>
                  </a:lnTo>
                  <a:lnTo>
                    <a:pt x="554" y="99"/>
                  </a:lnTo>
                  <a:lnTo>
                    <a:pt x="554" y="98"/>
                  </a:lnTo>
                  <a:lnTo>
                    <a:pt x="554" y="97"/>
                  </a:lnTo>
                  <a:lnTo>
                    <a:pt x="552" y="97"/>
                  </a:lnTo>
                  <a:lnTo>
                    <a:pt x="552" y="99"/>
                  </a:lnTo>
                  <a:lnTo>
                    <a:pt x="545" y="97"/>
                  </a:lnTo>
                  <a:lnTo>
                    <a:pt x="545" y="94"/>
                  </a:lnTo>
                  <a:lnTo>
                    <a:pt x="543" y="96"/>
                  </a:lnTo>
                  <a:lnTo>
                    <a:pt x="543" y="98"/>
                  </a:lnTo>
                  <a:lnTo>
                    <a:pt x="541" y="98"/>
                  </a:lnTo>
                  <a:lnTo>
                    <a:pt x="539" y="98"/>
                  </a:lnTo>
                  <a:lnTo>
                    <a:pt x="539" y="97"/>
                  </a:lnTo>
                  <a:lnTo>
                    <a:pt x="537" y="97"/>
                  </a:lnTo>
                  <a:lnTo>
                    <a:pt x="537" y="96"/>
                  </a:lnTo>
                  <a:lnTo>
                    <a:pt x="537" y="94"/>
                  </a:lnTo>
                  <a:lnTo>
                    <a:pt x="535" y="90"/>
                  </a:lnTo>
                  <a:lnTo>
                    <a:pt x="535" y="89"/>
                  </a:lnTo>
                  <a:lnTo>
                    <a:pt x="533" y="86"/>
                  </a:lnTo>
                  <a:lnTo>
                    <a:pt x="528" y="84"/>
                  </a:lnTo>
                  <a:lnTo>
                    <a:pt x="526" y="84"/>
                  </a:lnTo>
                  <a:lnTo>
                    <a:pt x="524" y="83"/>
                  </a:lnTo>
                  <a:lnTo>
                    <a:pt x="526" y="81"/>
                  </a:lnTo>
                  <a:lnTo>
                    <a:pt x="528" y="82"/>
                  </a:lnTo>
                  <a:lnTo>
                    <a:pt x="526" y="80"/>
                  </a:lnTo>
                  <a:lnTo>
                    <a:pt x="522" y="77"/>
                  </a:lnTo>
                  <a:lnTo>
                    <a:pt x="520" y="78"/>
                  </a:lnTo>
                  <a:lnTo>
                    <a:pt x="516" y="76"/>
                  </a:lnTo>
                  <a:lnTo>
                    <a:pt x="514" y="76"/>
                  </a:lnTo>
                  <a:lnTo>
                    <a:pt x="512" y="75"/>
                  </a:lnTo>
                  <a:lnTo>
                    <a:pt x="509" y="75"/>
                  </a:lnTo>
                  <a:lnTo>
                    <a:pt x="507" y="75"/>
                  </a:lnTo>
                  <a:lnTo>
                    <a:pt x="505" y="70"/>
                  </a:lnTo>
                  <a:lnTo>
                    <a:pt x="505" y="72"/>
                  </a:lnTo>
                  <a:lnTo>
                    <a:pt x="503" y="72"/>
                  </a:lnTo>
                  <a:lnTo>
                    <a:pt x="495" y="70"/>
                  </a:lnTo>
                  <a:lnTo>
                    <a:pt x="495" y="69"/>
                  </a:lnTo>
                  <a:lnTo>
                    <a:pt x="491" y="69"/>
                  </a:lnTo>
                  <a:lnTo>
                    <a:pt x="491" y="67"/>
                  </a:lnTo>
                  <a:lnTo>
                    <a:pt x="488" y="66"/>
                  </a:lnTo>
                  <a:lnTo>
                    <a:pt x="491" y="66"/>
                  </a:lnTo>
                  <a:lnTo>
                    <a:pt x="491" y="65"/>
                  </a:lnTo>
                  <a:lnTo>
                    <a:pt x="488" y="66"/>
                  </a:lnTo>
                  <a:lnTo>
                    <a:pt x="488" y="65"/>
                  </a:lnTo>
                  <a:lnTo>
                    <a:pt x="486" y="64"/>
                  </a:lnTo>
                  <a:lnTo>
                    <a:pt x="486" y="62"/>
                  </a:lnTo>
                  <a:lnTo>
                    <a:pt x="486" y="60"/>
                  </a:lnTo>
                  <a:lnTo>
                    <a:pt x="482" y="51"/>
                  </a:lnTo>
                  <a:lnTo>
                    <a:pt x="480" y="51"/>
                  </a:lnTo>
                  <a:lnTo>
                    <a:pt x="478" y="49"/>
                  </a:lnTo>
                  <a:lnTo>
                    <a:pt x="476" y="44"/>
                  </a:lnTo>
                  <a:lnTo>
                    <a:pt x="476" y="43"/>
                  </a:lnTo>
                  <a:lnTo>
                    <a:pt x="476" y="42"/>
                  </a:lnTo>
                  <a:lnTo>
                    <a:pt x="474" y="41"/>
                  </a:lnTo>
                  <a:lnTo>
                    <a:pt x="474" y="37"/>
                  </a:lnTo>
                  <a:lnTo>
                    <a:pt x="474" y="35"/>
                  </a:lnTo>
                  <a:lnTo>
                    <a:pt x="472" y="34"/>
                  </a:lnTo>
                  <a:lnTo>
                    <a:pt x="469" y="34"/>
                  </a:lnTo>
                  <a:lnTo>
                    <a:pt x="467" y="32"/>
                  </a:lnTo>
                  <a:lnTo>
                    <a:pt x="465" y="32"/>
                  </a:lnTo>
                  <a:lnTo>
                    <a:pt x="463" y="29"/>
                  </a:lnTo>
                  <a:lnTo>
                    <a:pt x="461" y="29"/>
                  </a:lnTo>
                  <a:lnTo>
                    <a:pt x="459" y="29"/>
                  </a:lnTo>
                  <a:lnTo>
                    <a:pt x="455" y="30"/>
                  </a:lnTo>
                  <a:lnTo>
                    <a:pt x="453" y="30"/>
                  </a:lnTo>
                  <a:lnTo>
                    <a:pt x="451" y="29"/>
                  </a:lnTo>
                  <a:lnTo>
                    <a:pt x="448" y="25"/>
                  </a:lnTo>
                  <a:lnTo>
                    <a:pt x="448" y="22"/>
                  </a:lnTo>
                  <a:lnTo>
                    <a:pt x="446" y="18"/>
                  </a:lnTo>
                  <a:lnTo>
                    <a:pt x="444" y="18"/>
                  </a:lnTo>
                  <a:lnTo>
                    <a:pt x="444" y="16"/>
                  </a:lnTo>
                  <a:lnTo>
                    <a:pt x="442" y="13"/>
                  </a:lnTo>
                  <a:lnTo>
                    <a:pt x="440" y="13"/>
                  </a:lnTo>
                  <a:lnTo>
                    <a:pt x="442" y="11"/>
                  </a:lnTo>
                  <a:lnTo>
                    <a:pt x="440" y="10"/>
                  </a:lnTo>
                  <a:lnTo>
                    <a:pt x="438" y="10"/>
                  </a:lnTo>
                  <a:lnTo>
                    <a:pt x="436" y="2"/>
                  </a:lnTo>
                  <a:lnTo>
                    <a:pt x="436" y="1"/>
                  </a:lnTo>
                  <a:lnTo>
                    <a:pt x="434" y="0"/>
                  </a:lnTo>
                  <a:lnTo>
                    <a:pt x="434" y="1"/>
                  </a:lnTo>
                  <a:lnTo>
                    <a:pt x="432" y="2"/>
                  </a:lnTo>
                  <a:lnTo>
                    <a:pt x="429" y="2"/>
                  </a:lnTo>
                  <a:lnTo>
                    <a:pt x="429" y="4"/>
                  </a:lnTo>
                  <a:lnTo>
                    <a:pt x="425" y="6"/>
                  </a:lnTo>
                  <a:lnTo>
                    <a:pt x="423" y="11"/>
                  </a:lnTo>
                  <a:lnTo>
                    <a:pt x="421" y="11"/>
                  </a:lnTo>
                  <a:lnTo>
                    <a:pt x="419" y="16"/>
                  </a:lnTo>
                  <a:lnTo>
                    <a:pt x="421" y="16"/>
                  </a:lnTo>
                  <a:lnTo>
                    <a:pt x="421" y="17"/>
                  </a:lnTo>
                  <a:lnTo>
                    <a:pt x="419" y="19"/>
                  </a:lnTo>
                  <a:lnTo>
                    <a:pt x="419" y="21"/>
                  </a:lnTo>
                  <a:lnTo>
                    <a:pt x="417" y="24"/>
                  </a:lnTo>
                  <a:lnTo>
                    <a:pt x="419" y="36"/>
                  </a:lnTo>
                  <a:lnTo>
                    <a:pt x="408" y="56"/>
                  </a:lnTo>
                  <a:lnTo>
                    <a:pt x="408" y="57"/>
                  </a:lnTo>
                  <a:lnTo>
                    <a:pt x="396" y="58"/>
                  </a:lnTo>
                  <a:lnTo>
                    <a:pt x="383" y="54"/>
                  </a:lnTo>
                  <a:lnTo>
                    <a:pt x="381" y="52"/>
                  </a:lnTo>
                  <a:lnTo>
                    <a:pt x="379" y="51"/>
                  </a:lnTo>
                  <a:lnTo>
                    <a:pt x="373" y="50"/>
                  </a:lnTo>
                  <a:lnTo>
                    <a:pt x="370" y="49"/>
                  </a:lnTo>
                  <a:lnTo>
                    <a:pt x="368" y="49"/>
                  </a:lnTo>
                  <a:lnTo>
                    <a:pt x="364" y="46"/>
                  </a:lnTo>
                  <a:lnTo>
                    <a:pt x="356" y="44"/>
                  </a:lnTo>
                  <a:lnTo>
                    <a:pt x="356" y="43"/>
                  </a:lnTo>
                  <a:lnTo>
                    <a:pt x="352" y="43"/>
                  </a:lnTo>
                  <a:lnTo>
                    <a:pt x="345" y="42"/>
                  </a:lnTo>
                  <a:lnTo>
                    <a:pt x="343" y="43"/>
                  </a:lnTo>
                  <a:lnTo>
                    <a:pt x="343" y="42"/>
                  </a:lnTo>
                  <a:lnTo>
                    <a:pt x="341" y="38"/>
                  </a:lnTo>
                  <a:lnTo>
                    <a:pt x="337" y="37"/>
                  </a:lnTo>
                  <a:lnTo>
                    <a:pt x="335" y="36"/>
                  </a:lnTo>
                  <a:lnTo>
                    <a:pt x="333" y="37"/>
                  </a:lnTo>
                  <a:lnTo>
                    <a:pt x="330" y="36"/>
                  </a:lnTo>
                  <a:lnTo>
                    <a:pt x="330" y="35"/>
                  </a:lnTo>
                  <a:lnTo>
                    <a:pt x="330" y="34"/>
                  </a:lnTo>
                  <a:lnTo>
                    <a:pt x="335" y="28"/>
                  </a:lnTo>
                  <a:lnTo>
                    <a:pt x="335" y="27"/>
                  </a:lnTo>
                  <a:lnTo>
                    <a:pt x="337" y="25"/>
                  </a:lnTo>
                  <a:lnTo>
                    <a:pt x="335" y="25"/>
                  </a:lnTo>
                  <a:lnTo>
                    <a:pt x="335" y="21"/>
                  </a:lnTo>
                  <a:lnTo>
                    <a:pt x="337" y="21"/>
                  </a:lnTo>
                  <a:lnTo>
                    <a:pt x="339" y="22"/>
                  </a:lnTo>
                  <a:lnTo>
                    <a:pt x="339" y="21"/>
                  </a:lnTo>
                  <a:lnTo>
                    <a:pt x="339" y="20"/>
                  </a:lnTo>
                  <a:lnTo>
                    <a:pt x="341" y="21"/>
                  </a:lnTo>
                  <a:lnTo>
                    <a:pt x="343" y="20"/>
                  </a:lnTo>
                  <a:lnTo>
                    <a:pt x="345" y="19"/>
                  </a:lnTo>
                  <a:lnTo>
                    <a:pt x="343" y="18"/>
                  </a:lnTo>
                  <a:lnTo>
                    <a:pt x="343" y="17"/>
                  </a:lnTo>
                  <a:lnTo>
                    <a:pt x="345" y="18"/>
                  </a:lnTo>
                  <a:lnTo>
                    <a:pt x="345" y="17"/>
                  </a:lnTo>
                  <a:lnTo>
                    <a:pt x="349" y="13"/>
                  </a:lnTo>
                  <a:lnTo>
                    <a:pt x="347" y="12"/>
                  </a:lnTo>
                  <a:lnTo>
                    <a:pt x="345" y="13"/>
                  </a:lnTo>
                  <a:lnTo>
                    <a:pt x="343" y="13"/>
                  </a:lnTo>
                  <a:lnTo>
                    <a:pt x="343" y="11"/>
                  </a:lnTo>
                  <a:lnTo>
                    <a:pt x="343" y="10"/>
                  </a:lnTo>
                  <a:lnTo>
                    <a:pt x="339" y="11"/>
                  </a:lnTo>
                  <a:lnTo>
                    <a:pt x="339" y="13"/>
                  </a:lnTo>
                  <a:lnTo>
                    <a:pt x="339" y="14"/>
                  </a:lnTo>
                  <a:lnTo>
                    <a:pt x="335" y="16"/>
                  </a:lnTo>
                  <a:lnTo>
                    <a:pt x="335" y="14"/>
                  </a:lnTo>
                  <a:lnTo>
                    <a:pt x="335" y="12"/>
                  </a:lnTo>
                  <a:lnTo>
                    <a:pt x="333" y="12"/>
                  </a:lnTo>
                  <a:lnTo>
                    <a:pt x="335" y="10"/>
                  </a:lnTo>
                  <a:lnTo>
                    <a:pt x="330" y="11"/>
                  </a:lnTo>
                  <a:lnTo>
                    <a:pt x="328" y="11"/>
                  </a:lnTo>
                  <a:lnTo>
                    <a:pt x="326" y="11"/>
                  </a:lnTo>
                  <a:lnTo>
                    <a:pt x="324" y="13"/>
                  </a:lnTo>
                  <a:lnTo>
                    <a:pt x="322" y="12"/>
                  </a:lnTo>
                  <a:lnTo>
                    <a:pt x="320" y="12"/>
                  </a:lnTo>
                  <a:lnTo>
                    <a:pt x="318" y="12"/>
                  </a:lnTo>
                  <a:lnTo>
                    <a:pt x="316" y="11"/>
                  </a:lnTo>
                  <a:lnTo>
                    <a:pt x="314" y="11"/>
                  </a:lnTo>
                  <a:lnTo>
                    <a:pt x="312" y="11"/>
                  </a:lnTo>
                  <a:lnTo>
                    <a:pt x="309" y="11"/>
                  </a:lnTo>
                  <a:lnTo>
                    <a:pt x="307" y="10"/>
                  </a:lnTo>
                  <a:lnTo>
                    <a:pt x="303" y="10"/>
                  </a:lnTo>
                  <a:lnTo>
                    <a:pt x="303" y="9"/>
                  </a:lnTo>
                  <a:lnTo>
                    <a:pt x="301" y="9"/>
                  </a:lnTo>
                  <a:lnTo>
                    <a:pt x="299" y="10"/>
                  </a:lnTo>
                  <a:lnTo>
                    <a:pt x="299" y="9"/>
                  </a:lnTo>
                  <a:lnTo>
                    <a:pt x="297" y="9"/>
                  </a:lnTo>
                  <a:lnTo>
                    <a:pt x="293" y="9"/>
                  </a:lnTo>
                  <a:lnTo>
                    <a:pt x="290" y="8"/>
                  </a:lnTo>
                  <a:lnTo>
                    <a:pt x="290" y="6"/>
                  </a:lnTo>
                  <a:lnTo>
                    <a:pt x="288" y="6"/>
                  </a:lnTo>
                  <a:lnTo>
                    <a:pt x="286" y="6"/>
                  </a:lnTo>
                  <a:lnTo>
                    <a:pt x="286" y="8"/>
                  </a:lnTo>
                  <a:lnTo>
                    <a:pt x="284" y="6"/>
                  </a:lnTo>
                  <a:lnTo>
                    <a:pt x="282" y="4"/>
                  </a:lnTo>
                  <a:lnTo>
                    <a:pt x="282" y="5"/>
                  </a:lnTo>
                  <a:lnTo>
                    <a:pt x="280" y="4"/>
                  </a:lnTo>
                  <a:lnTo>
                    <a:pt x="280" y="5"/>
                  </a:lnTo>
                  <a:lnTo>
                    <a:pt x="278" y="6"/>
                  </a:lnTo>
                  <a:lnTo>
                    <a:pt x="278" y="4"/>
                  </a:lnTo>
                  <a:lnTo>
                    <a:pt x="276" y="4"/>
                  </a:lnTo>
                  <a:lnTo>
                    <a:pt x="276" y="5"/>
                  </a:lnTo>
                  <a:lnTo>
                    <a:pt x="274" y="4"/>
                  </a:lnTo>
                  <a:lnTo>
                    <a:pt x="274" y="5"/>
                  </a:lnTo>
                  <a:lnTo>
                    <a:pt x="276" y="5"/>
                  </a:lnTo>
                  <a:lnTo>
                    <a:pt x="278" y="8"/>
                  </a:lnTo>
                  <a:lnTo>
                    <a:pt x="280" y="6"/>
                  </a:lnTo>
                  <a:lnTo>
                    <a:pt x="284" y="8"/>
                  </a:lnTo>
                  <a:lnTo>
                    <a:pt x="286" y="11"/>
                  </a:lnTo>
                  <a:lnTo>
                    <a:pt x="278" y="13"/>
                  </a:lnTo>
                  <a:lnTo>
                    <a:pt x="265" y="13"/>
                  </a:lnTo>
                  <a:lnTo>
                    <a:pt x="263" y="13"/>
                  </a:lnTo>
                  <a:lnTo>
                    <a:pt x="261" y="14"/>
                  </a:lnTo>
                  <a:lnTo>
                    <a:pt x="259" y="14"/>
                  </a:lnTo>
                  <a:lnTo>
                    <a:pt x="261" y="16"/>
                  </a:lnTo>
                  <a:lnTo>
                    <a:pt x="261" y="17"/>
                  </a:lnTo>
                  <a:lnTo>
                    <a:pt x="261" y="16"/>
                  </a:lnTo>
                  <a:lnTo>
                    <a:pt x="259" y="16"/>
                  </a:lnTo>
                  <a:lnTo>
                    <a:pt x="257" y="14"/>
                  </a:lnTo>
                  <a:lnTo>
                    <a:pt x="255" y="16"/>
                  </a:lnTo>
                  <a:lnTo>
                    <a:pt x="250" y="17"/>
                  </a:lnTo>
                  <a:lnTo>
                    <a:pt x="248" y="20"/>
                  </a:lnTo>
                  <a:lnTo>
                    <a:pt x="250" y="20"/>
                  </a:lnTo>
                  <a:lnTo>
                    <a:pt x="250" y="22"/>
                  </a:lnTo>
                  <a:lnTo>
                    <a:pt x="250" y="24"/>
                  </a:lnTo>
                  <a:lnTo>
                    <a:pt x="244" y="24"/>
                  </a:lnTo>
                  <a:lnTo>
                    <a:pt x="244" y="25"/>
                  </a:lnTo>
                  <a:lnTo>
                    <a:pt x="240" y="27"/>
                  </a:lnTo>
                  <a:lnTo>
                    <a:pt x="240" y="28"/>
                  </a:lnTo>
                  <a:lnTo>
                    <a:pt x="238" y="28"/>
                  </a:lnTo>
                  <a:lnTo>
                    <a:pt x="238" y="30"/>
                  </a:lnTo>
                  <a:lnTo>
                    <a:pt x="244" y="34"/>
                  </a:lnTo>
                  <a:lnTo>
                    <a:pt x="242" y="35"/>
                  </a:lnTo>
                  <a:lnTo>
                    <a:pt x="242" y="37"/>
                  </a:lnTo>
                  <a:lnTo>
                    <a:pt x="240" y="37"/>
                  </a:lnTo>
                  <a:lnTo>
                    <a:pt x="234" y="34"/>
                  </a:lnTo>
                  <a:lnTo>
                    <a:pt x="227" y="34"/>
                  </a:lnTo>
                  <a:lnTo>
                    <a:pt x="225" y="34"/>
                  </a:lnTo>
                  <a:lnTo>
                    <a:pt x="225" y="35"/>
                  </a:lnTo>
                  <a:lnTo>
                    <a:pt x="223" y="35"/>
                  </a:lnTo>
                  <a:lnTo>
                    <a:pt x="221" y="35"/>
                  </a:lnTo>
                  <a:lnTo>
                    <a:pt x="221" y="36"/>
                  </a:lnTo>
                  <a:lnTo>
                    <a:pt x="219" y="37"/>
                  </a:lnTo>
                  <a:lnTo>
                    <a:pt x="219" y="33"/>
                  </a:lnTo>
                  <a:lnTo>
                    <a:pt x="215" y="32"/>
                  </a:lnTo>
                  <a:lnTo>
                    <a:pt x="210" y="28"/>
                  </a:lnTo>
                  <a:lnTo>
                    <a:pt x="206" y="26"/>
                  </a:lnTo>
                  <a:lnTo>
                    <a:pt x="204" y="26"/>
                  </a:lnTo>
                  <a:lnTo>
                    <a:pt x="202" y="26"/>
                  </a:lnTo>
                  <a:lnTo>
                    <a:pt x="200" y="26"/>
                  </a:lnTo>
                  <a:lnTo>
                    <a:pt x="198" y="26"/>
                  </a:lnTo>
                  <a:lnTo>
                    <a:pt x="200" y="27"/>
                  </a:lnTo>
                  <a:lnTo>
                    <a:pt x="196" y="28"/>
                  </a:lnTo>
                  <a:lnTo>
                    <a:pt x="194" y="28"/>
                  </a:lnTo>
                  <a:lnTo>
                    <a:pt x="194" y="27"/>
                  </a:lnTo>
                  <a:lnTo>
                    <a:pt x="192" y="27"/>
                  </a:lnTo>
                  <a:lnTo>
                    <a:pt x="192" y="28"/>
                  </a:lnTo>
                  <a:lnTo>
                    <a:pt x="189" y="29"/>
                  </a:lnTo>
                  <a:lnTo>
                    <a:pt x="189" y="28"/>
                  </a:lnTo>
                  <a:lnTo>
                    <a:pt x="187" y="27"/>
                  </a:lnTo>
                  <a:lnTo>
                    <a:pt x="187" y="28"/>
                  </a:lnTo>
                  <a:lnTo>
                    <a:pt x="189" y="28"/>
                  </a:lnTo>
                  <a:lnTo>
                    <a:pt x="189" y="29"/>
                  </a:lnTo>
                  <a:lnTo>
                    <a:pt x="187" y="32"/>
                  </a:lnTo>
                  <a:lnTo>
                    <a:pt x="183" y="33"/>
                  </a:lnTo>
                  <a:lnTo>
                    <a:pt x="183" y="32"/>
                  </a:lnTo>
                  <a:lnTo>
                    <a:pt x="177" y="33"/>
                  </a:lnTo>
                  <a:lnTo>
                    <a:pt x="177" y="34"/>
                  </a:lnTo>
                  <a:lnTo>
                    <a:pt x="177" y="36"/>
                  </a:lnTo>
                  <a:lnTo>
                    <a:pt x="173" y="35"/>
                  </a:lnTo>
                  <a:lnTo>
                    <a:pt x="173" y="36"/>
                  </a:lnTo>
                  <a:lnTo>
                    <a:pt x="173" y="37"/>
                  </a:lnTo>
                  <a:lnTo>
                    <a:pt x="173" y="38"/>
                  </a:lnTo>
                  <a:lnTo>
                    <a:pt x="173" y="40"/>
                  </a:lnTo>
                  <a:lnTo>
                    <a:pt x="170" y="38"/>
                  </a:lnTo>
                  <a:lnTo>
                    <a:pt x="168" y="38"/>
                  </a:lnTo>
                  <a:lnTo>
                    <a:pt x="166" y="40"/>
                  </a:lnTo>
                  <a:lnTo>
                    <a:pt x="168" y="42"/>
                  </a:lnTo>
                  <a:lnTo>
                    <a:pt x="166" y="43"/>
                  </a:lnTo>
                  <a:lnTo>
                    <a:pt x="164" y="44"/>
                  </a:lnTo>
                  <a:lnTo>
                    <a:pt x="164" y="46"/>
                  </a:lnTo>
                  <a:lnTo>
                    <a:pt x="166" y="46"/>
                  </a:lnTo>
                  <a:lnTo>
                    <a:pt x="164" y="48"/>
                  </a:lnTo>
                  <a:lnTo>
                    <a:pt x="160" y="48"/>
                  </a:lnTo>
                  <a:lnTo>
                    <a:pt x="158" y="45"/>
                  </a:lnTo>
                  <a:lnTo>
                    <a:pt x="156" y="45"/>
                  </a:lnTo>
                  <a:lnTo>
                    <a:pt x="151" y="44"/>
                  </a:lnTo>
                  <a:lnTo>
                    <a:pt x="151" y="45"/>
                  </a:lnTo>
                  <a:lnTo>
                    <a:pt x="151" y="48"/>
                  </a:lnTo>
                  <a:lnTo>
                    <a:pt x="151" y="49"/>
                  </a:lnTo>
                  <a:lnTo>
                    <a:pt x="154" y="51"/>
                  </a:lnTo>
                  <a:lnTo>
                    <a:pt x="156" y="52"/>
                  </a:lnTo>
                  <a:lnTo>
                    <a:pt x="154" y="52"/>
                  </a:lnTo>
                  <a:lnTo>
                    <a:pt x="151" y="52"/>
                  </a:lnTo>
                  <a:lnTo>
                    <a:pt x="151" y="54"/>
                  </a:lnTo>
                  <a:lnTo>
                    <a:pt x="151" y="57"/>
                  </a:lnTo>
                  <a:lnTo>
                    <a:pt x="149" y="56"/>
                  </a:lnTo>
                  <a:lnTo>
                    <a:pt x="141" y="46"/>
                  </a:lnTo>
                  <a:lnTo>
                    <a:pt x="141" y="48"/>
                  </a:lnTo>
                  <a:lnTo>
                    <a:pt x="139" y="49"/>
                  </a:lnTo>
                  <a:lnTo>
                    <a:pt x="141" y="50"/>
                  </a:lnTo>
                  <a:lnTo>
                    <a:pt x="139" y="50"/>
                  </a:lnTo>
                  <a:lnTo>
                    <a:pt x="137" y="51"/>
                  </a:lnTo>
                  <a:lnTo>
                    <a:pt x="137" y="52"/>
                  </a:lnTo>
                  <a:lnTo>
                    <a:pt x="135" y="51"/>
                  </a:lnTo>
                  <a:lnTo>
                    <a:pt x="133" y="52"/>
                  </a:lnTo>
                  <a:lnTo>
                    <a:pt x="130" y="53"/>
                  </a:lnTo>
                  <a:lnTo>
                    <a:pt x="130" y="56"/>
                  </a:lnTo>
                  <a:lnTo>
                    <a:pt x="133" y="60"/>
                  </a:lnTo>
                  <a:lnTo>
                    <a:pt x="135" y="60"/>
                  </a:lnTo>
                  <a:lnTo>
                    <a:pt x="126" y="65"/>
                  </a:lnTo>
                  <a:lnTo>
                    <a:pt x="122" y="67"/>
                  </a:lnTo>
                  <a:lnTo>
                    <a:pt x="122" y="69"/>
                  </a:lnTo>
                  <a:lnTo>
                    <a:pt x="114" y="74"/>
                  </a:lnTo>
                  <a:lnTo>
                    <a:pt x="93" y="77"/>
                  </a:lnTo>
                  <a:lnTo>
                    <a:pt x="88" y="76"/>
                  </a:lnTo>
                  <a:lnTo>
                    <a:pt x="86" y="76"/>
                  </a:lnTo>
                  <a:lnTo>
                    <a:pt x="80" y="80"/>
                  </a:lnTo>
                  <a:lnTo>
                    <a:pt x="71" y="80"/>
                  </a:lnTo>
                  <a:lnTo>
                    <a:pt x="65" y="82"/>
                  </a:lnTo>
                  <a:lnTo>
                    <a:pt x="61" y="83"/>
                  </a:lnTo>
                  <a:lnTo>
                    <a:pt x="53" y="82"/>
                  </a:lnTo>
                  <a:lnTo>
                    <a:pt x="50" y="82"/>
                  </a:lnTo>
                  <a:lnTo>
                    <a:pt x="38" y="85"/>
                  </a:lnTo>
                  <a:lnTo>
                    <a:pt x="36" y="88"/>
                  </a:lnTo>
                  <a:lnTo>
                    <a:pt x="34" y="88"/>
                  </a:lnTo>
                  <a:lnTo>
                    <a:pt x="34" y="89"/>
                  </a:lnTo>
                  <a:lnTo>
                    <a:pt x="31" y="90"/>
                  </a:lnTo>
                  <a:lnTo>
                    <a:pt x="25" y="91"/>
                  </a:lnTo>
                  <a:lnTo>
                    <a:pt x="25" y="92"/>
                  </a:lnTo>
                  <a:lnTo>
                    <a:pt x="19" y="93"/>
                  </a:lnTo>
                  <a:lnTo>
                    <a:pt x="15" y="98"/>
                  </a:lnTo>
                  <a:lnTo>
                    <a:pt x="13" y="99"/>
                  </a:lnTo>
                  <a:lnTo>
                    <a:pt x="10" y="98"/>
                  </a:lnTo>
                  <a:lnTo>
                    <a:pt x="13" y="97"/>
                  </a:lnTo>
                  <a:lnTo>
                    <a:pt x="10" y="96"/>
                  </a:lnTo>
                  <a:lnTo>
                    <a:pt x="13" y="94"/>
                  </a:lnTo>
                  <a:lnTo>
                    <a:pt x="13" y="92"/>
                  </a:lnTo>
                  <a:lnTo>
                    <a:pt x="10" y="93"/>
                  </a:lnTo>
                  <a:lnTo>
                    <a:pt x="8" y="93"/>
                  </a:lnTo>
                  <a:lnTo>
                    <a:pt x="4" y="100"/>
                  </a:lnTo>
                  <a:lnTo>
                    <a:pt x="6" y="101"/>
                  </a:lnTo>
                  <a:lnTo>
                    <a:pt x="6" y="107"/>
                  </a:lnTo>
                  <a:lnTo>
                    <a:pt x="2" y="109"/>
                  </a:lnTo>
                  <a:lnTo>
                    <a:pt x="2" y="110"/>
                  </a:lnTo>
                  <a:lnTo>
                    <a:pt x="2" y="115"/>
                  </a:lnTo>
                  <a:lnTo>
                    <a:pt x="8" y="123"/>
                  </a:lnTo>
                  <a:lnTo>
                    <a:pt x="8" y="124"/>
                  </a:lnTo>
                  <a:lnTo>
                    <a:pt x="10" y="125"/>
                  </a:lnTo>
                  <a:lnTo>
                    <a:pt x="13" y="126"/>
                  </a:lnTo>
                  <a:lnTo>
                    <a:pt x="13" y="130"/>
                  </a:lnTo>
                  <a:lnTo>
                    <a:pt x="13" y="131"/>
                  </a:lnTo>
                  <a:lnTo>
                    <a:pt x="10" y="132"/>
                  </a:lnTo>
                  <a:lnTo>
                    <a:pt x="8" y="132"/>
                  </a:lnTo>
                  <a:lnTo>
                    <a:pt x="8" y="130"/>
                  </a:lnTo>
                  <a:lnTo>
                    <a:pt x="6" y="131"/>
                  </a:lnTo>
                  <a:lnTo>
                    <a:pt x="4" y="125"/>
                  </a:lnTo>
                  <a:lnTo>
                    <a:pt x="2" y="125"/>
                  </a:lnTo>
                  <a:lnTo>
                    <a:pt x="2" y="126"/>
                  </a:lnTo>
                  <a:lnTo>
                    <a:pt x="6" y="131"/>
                  </a:lnTo>
                  <a:lnTo>
                    <a:pt x="8" y="132"/>
                  </a:lnTo>
                  <a:lnTo>
                    <a:pt x="8" y="133"/>
                  </a:lnTo>
                  <a:lnTo>
                    <a:pt x="6" y="134"/>
                  </a:lnTo>
                  <a:lnTo>
                    <a:pt x="4" y="134"/>
                  </a:lnTo>
                  <a:lnTo>
                    <a:pt x="4" y="133"/>
                  </a:lnTo>
                  <a:lnTo>
                    <a:pt x="2" y="132"/>
                  </a:lnTo>
                  <a:lnTo>
                    <a:pt x="2" y="131"/>
                  </a:lnTo>
                  <a:lnTo>
                    <a:pt x="0" y="131"/>
                  </a:lnTo>
                  <a:lnTo>
                    <a:pt x="0" y="130"/>
                  </a:lnTo>
                  <a:lnTo>
                    <a:pt x="0" y="131"/>
                  </a:lnTo>
                  <a:lnTo>
                    <a:pt x="0" y="132"/>
                  </a:lnTo>
                  <a:lnTo>
                    <a:pt x="2" y="133"/>
                  </a:lnTo>
                  <a:lnTo>
                    <a:pt x="2" y="134"/>
                  </a:lnTo>
                  <a:lnTo>
                    <a:pt x="6" y="137"/>
                  </a:lnTo>
                  <a:lnTo>
                    <a:pt x="10" y="138"/>
                  </a:lnTo>
                  <a:lnTo>
                    <a:pt x="13" y="144"/>
                  </a:lnTo>
                  <a:lnTo>
                    <a:pt x="13" y="147"/>
                  </a:lnTo>
                  <a:lnTo>
                    <a:pt x="19" y="152"/>
                  </a:lnTo>
                  <a:lnTo>
                    <a:pt x="21" y="154"/>
                  </a:lnTo>
                  <a:lnTo>
                    <a:pt x="25" y="160"/>
                  </a:lnTo>
                  <a:lnTo>
                    <a:pt x="27" y="171"/>
                  </a:lnTo>
                  <a:lnTo>
                    <a:pt x="31" y="173"/>
                  </a:lnTo>
                  <a:lnTo>
                    <a:pt x="38" y="182"/>
                  </a:lnTo>
                  <a:lnTo>
                    <a:pt x="38" y="188"/>
                  </a:lnTo>
                  <a:lnTo>
                    <a:pt x="36" y="189"/>
                  </a:lnTo>
                  <a:lnTo>
                    <a:pt x="36" y="191"/>
                  </a:lnTo>
                  <a:lnTo>
                    <a:pt x="38" y="193"/>
                  </a:lnTo>
                  <a:lnTo>
                    <a:pt x="38" y="194"/>
                  </a:lnTo>
                  <a:lnTo>
                    <a:pt x="34" y="198"/>
                  </a:lnTo>
                  <a:lnTo>
                    <a:pt x="29" y="198"/>
                  </a:lnTo>
                  <a:lnTo>
                    <a:pt x="27" y="198"/>
                  </a:lnTo>
                  <a:lnTo>
                    <a:pt x="27" y="205"/>
                  </a:lnTo>
                  <a:lnTo>
                    <a:pt x="34" y="205"/>
                  </a:lnTo>
                  <a:lnTo>
                    <a:pt x="42" y="211"/>
                  </a:lnTo>
                  <a:lnTo>
                    <a:pt x="46" y="211"/>
                  </a:lnTo>
                  <a:lnTo>
                    <a:pt x="48" y="211"/>
                  </a:lnTo>
                  <a:lnTo>
                    <a:pt x="50" y="212"/>
                  </a:lnTo>
                  <a:lnTo>
                    <a:pt x="63" y="212"/>
                  </a:lnTo>
                  <a:lnTo>
                    <a:pt x="65" y="213"/>
                  </a:lnTo>
                  <a:lnTo>
                    <a:pt x="67" y="213"/>
                  </a:lnTo>
                  <a:lnTo>
                    <a:pt x="69" y="213"/>
                  </a:lnTo>
                  <a:lnTo>
                    <a:pt x="69" y="212"/>
                  </a:lnTo>
                  <a:lnTo>
                    <a:pt x="71" y="212"/>
                  </a:lnTo>
                  <a:lnTo>
                    <a:pt x="74" y="212"/>
                  </a:lnTo>
                  <a:lnTo>
                    <a:pt x="76" y="211"/>
                  </a:lnTo>
                  <a:lnTo>
                    <a:pt x="78" y="210"/>
                  </a:lnTo>
                  <a:lnTo>
                    <a:pt x="84" y="207"/>
                  </a:lnTo>
                  <a:lnTo>
                    <a:pt x="90" y="206"/>
                  </a:lnTo>
                  <a:lnTo>
                    <a:pt x="93" y="205"/>
                  </a:lnTo>
                  <a:lnTo>
                    <a:pt x="95" y="205"/>
                  </a:lnTo>
                  <a:lnTo>
                    <a:pt x="93" y="204"/>
                  </a:lnTo>
                  <a:lnTo>
                    <a:pt x="95" y="204"/>
                  </a:lnTo>
                  <a:lnTo>
                    <a:pt x="97" y="202"/>
                  </a:lnTo>
                  <a:lnTo>
                    <a:pt x="101" y="202"/>
                  </a:lnTo>
                  <a:lnTo>
                    <a:pt x="111" y="202"/>
                  </a:lnTo>
                  <a:lnTo>
                    <a:pt x="116" y="201"/>
                  </a:lnTo>
                  <a:lnTo>
                    <a:pt x="124" y="202"/>
                  </a:lnTo>
                  <a:lnTo>
                    <a:pt x="130" y="201"/>
                  </a:lnTo>
                  <a:lnTo>
                    <a:pt x="133" y="202"/>
                  </a:lnTo>
                  <a:lnTo>
                    <a:pt x="145" y="201"/>
                  </a:lnTo>
                  <a:lnTo>
                    <a:pt x="147" y="202"/>
                  </a:lnTo>
                  <a:lnTo>
                    <a:pt x="149" y="202"/>
                  </a:lnTo>
                  <a:lnTo>
                    <a:pt x="154" y="201"/>
                  </a:lnTo>
                  <a:lnTo>
                    <a:pt x="160" y="193"/>
                  </a:lnTo>
                  <a:lnTo>
                    <a:pt x="164" y="193"/>
                  </a:lnTo>
                  <a:lnTo>
                    <a:pt x="168" y="191"/>
                  </a:lnTo>
                  <a:lnTo>
                    <a:pt x="170" y="191"/>
                  </a:lnTo>
                  <a:lnTo>
                    <a:pt x="173" y="190"/>
                  </a:lnTo>
                  <a:lnTo>
                    <a:pt x="177" y="189"/>
                  </a:lnTo>
                  <a:lnTo>
                    <a:pt x="187" y="186"/>
                  </a:lnTo>
                  <a:lnTo>
                    <a:pt x="189" y="186"/>
                  </a:lnTo>
                  <a:lnTo>
                    <a:pt x="204" y="186"/>
                  </a:lnTo>
                  <a:lnTo>
                    <a:pt x="221" y="185"/>
                  </a:lnTo>
                  <a:lnTo>
                    <a:pt x="236" y="180"/>
                  </a:lnTo>
                  <a:lnTo>
                    <a:pt x="267" y="179"/>
                  </a:lnTo>
                  <a:lnTo>
                    <a:pt x="274" y="180"/>
                  </a:lnTo>
                  <a:lnTo>
                    <a:pt x="280" y="183"/>
                  </a:lnTo>
                  <a:lnTo>
                    <a:pt x="282" y="183"/>
                  </a:lnTo>
                  <a:lnTo>
                    <a:pt x="286" y="183"/>
                  </a:lnTo>
                  <a:lnTo>
                    <a:pt x="295" y="186"/>
                  </a:lnTo>
                  <a:lnTo>
                    <a:pt x="299" y="186"/>
                  </a:lnTo>
                  <a:lnTo>
                    <a:pt x="297" y="185"/>
                  </a:lnTo>
                  <a:lnTo>
                    <a:pt x="299" y="185"/>
                  </a:lnTo>
                  <a:lnTo>
                    <a:pt x="305" y="188"/>
                  </a:lnTo>
                  <a:lnTo>
                    <a:pt x="312" y="189"/>
                  </a:lnTo>
                  <a:lnTo>
                    <a:pt x="309" y="191"/>
                  </a:lnTo>
                  <a:lnTo>
                    <a:pt x="309" y="190"/>
                  </a:lnTo>
                  <a:lnTo>
                    <a:pt x="309" y="193"/>
                  </a:lnTo>
                  <a:lnTo>
                    <a:pt x="312" y="194"/>
                  </a:lnTo>
                  <a:lnTo>
                    <a:pt x="316" y="195"/>
                  </a:lnTo>
                  <a:lnTo>
                    <a:pt x="318" y="195"/>
                  </a:lnTo>
                  <a:lnTo>
                    <a:pt x="320" y="197"/>
                  </a:lnTo>
                  <a:lnTo>
                    <a:pt x="320" y="199"/>
                  </a:lnTo>
                  <a:lnTo>
                    <a:pt x="324" y="201"/>
                  </a:lnTo>
                  <a:lnTo>
                    <a:pt x="326" y="203"/>
                  </a:lnTo>
                  <a:lnTo>
                    <a:pt x="326" y="204"/>
                  </a:lnTo>
                  <a:lnTo>
                    <a:pt x="328" y="205"/>
                  </a:lnTo>
                  <a:lnTo>
                    <a:pt x="328" y="207"/>
                  </a:lnTo>
                  <a:lnTo>
                    <a:pt x="328" y="209"/>
                  </a:lnTo>
                  <a:lnTo>
                    <a:pt x="324" y="207"/>
                  </a:lnTo>
                  <a:lnTo>
                    <a:pt x="324" y="209"/>
                  </a:lnTo>
                  <a:lnTo>
                    <a:pt x="326" y="209"/>
                  </a:lnTo>
                  <a:lnTo>
                    <a:pt x="328" y="210"/>
                  </a:lnTo>
                  <a:lnTo>
                    <a:pt x="330" y="211"/>
                  </a:lnTo>
                  <a:lnTo>
                    <a:pt x="333" y="212"/>
                  </a:lnTo>
                  <a:lnTo>
                    <a:pt x="335" y="212"/>
                  </a:lnTo>
                  <a:lnTo>
                    <a:pt x="337" y="213"/>
                  </a:lnTo>
                  <a:lnTo>
                    <a:pt x="337" y="210"/>
                  </a:lnTo>
                  <a:lnTo>
                    <a:pt x="335" y="210"/>
                  </a:lnTo>
                  <a:lnTo>
                    <a:pt x="335" y="209"/>
                  </a:lnTo>
                  <a:lnTo>
                    <a:pt x="341" y="205"/>
                  </a:lnTo>
                  <a:lnTo>
                    <a:pt x="343" y="203"/>
                  </a:lnTo>
                  <a:lnTo>
                    <a:pt x="345" y="203"/>
                  </a:lnTo>
                  <a:lnTo>
                    <a:pt x="345" y="202"/>
                  </a:lnTo>
                  <a:lnTo>
                    <a:pt x="349" y="201"/>
                  </a:lnTo>
                  <a:lnTo>
                    <a:pt x="352" y="199"/>
                  </a:lnTo>
                  <a:lnTo>
                    <a:pt x="354" y="201"/>
                  </a:lnTo>
                  <a:lnTo>
                    <a:pt x="356" y="198"/>
                  </a:lnTo>
                  <a:lnTo>
                    <a:pt x="360" y="193"/>
                  </a:lnTo>
                  <a:lnTo>
                    <a:pt x="362" y="193"/>
                  </a:lnTo>
                  <a:lnTo>
                    <a:pt x="362" y="189"/>
                  </a:lnTo>
                  <a:lnTo>
                    <a:pt x="362" y="188"/>
                  </a:lnTo>
                  <a:lnTo>
                    <a:pt x="364" y="189"/>
                  </a:lnTo>
                  <a:lnTo>
                    <a:pt x="364" y="190"/>
                  </a:lnTo>
                  <a:lnTo>
                    <a:pt x="364" y="191"/>
                  </a:lnTo>
                  <a:lnTo>
                    <a:pt x="364" y="193"/>
                  </a:lnTo>
                  <a:lnTo>
                    <a:pt x="366" y="195"/>
                  </a:lnTo>
                  <a:lnTo>
                    <a:pt x="364" y="195"/>
                  </a:lnTo>
                  <a:lnTo>
                    <a:pt x="364" y="198"/>
                  </a:lnTo>
                  <a:lnTo>
                    <a:pt x="364" y="199"/>
                  </a:lnTo>
                  <a:lnTo>
                    <a:pt x="362" y="201"/>
                  </a:lnTo>
                  <a:lnTo>
                    <a:pt x="358" y="204"/>
                  </a:lnTo>
                  <a:lnTo>
                    <a:pt x="358" y="207"/>
                  </a:lnTo>
                  <a:lnTo>
                    <a:pt x="358" y="211"/>
                  </a:lnTo>
                  <a:lnTo>
                    <a:pt x="354" y="212"/>
                  </a:lnTo>
                  <a:lnTo>
                    <a:pt x="352" y="212"/>
                  </a:lnTo>
                  <a:lnTo>
                    <a:pt x="349" y="214"/>
                  </a:lnTo>
                  <a:lnTo>
                    <a:pt x="352" y="215"/>
                  </a:lnTo>
                  <a:lnTo>
                    <a:pt x="354" y="214"/>
                  </a:lnTo>
                  <a:lnTo>
                    <a:pt x="358" y="214"/>
                  </a:lnTo>
                  <a:lnTo>
                    <a:pt x="360" y="213"/>
                  </a:lnTo>
                  <a:lnTo>
                    <a:pt x="362" y="214"/>
                  </a:lnTo>
                  <a:lnTo>
                    <a:pt x="362" y="213"/>
                  </a:lnTo>
                  <a:lnTo>
                    <a:pt x="364" y="209"/>
                  </a:lnTo>
                  <a:lnTo>
                    <a:pt x="368" y="205"/>
                  </a:lnTo>
                  <a:lnTo>
                    <a:pt x="370" y="205"/>
                  </a:lnTo>
                  <a:lnTo>
                    <a:pt x="373" y="207"/>
                  </a:lnTo>
                  <a:lnTo>
                    <a:pt x="373" y="210"/>
                  </a:lnTo>
                  <a:lnTo>
                    <a:pt x="375" y="212"/>
                  </a:lnTo>
                  <a:lnTo>
                    <a:pt x="373" y="214"/>
                  </a:lnTo>
                  <a:lnTo>
                    <a:pt x="368" y="219"/>
                  </a:lnTo>
                  <a:lnTo>
                    <a:pt x="370" y="219"/>
                  </a:lnTo>
                  <a:lnTo>
                    <a:pt x="373" y="219"/>
                  </a:lnTo>
                  <a:lnTo>
                    <a:pt x="381" y="217"/>
                  </a:lnTo>
                  <a:lnTo>
                    <a:pt x="385" y="217"/>
                  </a:lnTo>
                  <a:lnTo>
                    <a:pt x="385" y="219"/>
                  </a:lnTo>
                  <a:lnTo>
                    <a:pt x="392" y="223"/>
                  </a:lnTo>
                  <a:lnTo>
                    <a:pt x="394" y="228"/>
                  </a:lnTo>
                  <a:lnTo>
                    <a:pt x="394" y="230"/>
                  </a:lnTo>
                  <a:lnTo>
                    <a:pt x="392" y="231"/>
                  </a:lnTo>
                  <a:lnTo>
                    <a:pt x="392" y="233"/>
                  </a:lnTo>
                  <a:lnTo>
                    <a:pt x="396" y="237"/>
                  </a:lnTo>
                  <a:lnTo>
                    <a:pt x="398" y="237"/>
                  </a:lnTo>
                  <a:lnTo>
                    <a:pt x="400" y="239"/>
                  </a:lnTo>
                  <a:lnTo>
                    <a:pt x="402" y="242"/>
                  </a:lnTo>
                  <a:lnTo>
                    <a:pt x="406" y="243"/>
                  </a:lnTo>
                  <a:lnTo>
                    <a:pt x="410" y="243"/>
                  </a:lnTo>
                  <a:lnTo>
                    <a:pt x="417" y="244"/>
                  </a:lnTo>
                  <a:lnTo>
                    <a:pt x="419" y="246"/>
                  </a:lnTo>
                  <a:lnTo>
                    <a:pt x="421" y="245"/>
                  </a:lnTo>
                  <a:lnTo>
                    <a:pt x="423" y="245"/>
                  </a:lnTo>
                  <a:lnTo>
                    <a:pt x="444" y="250"/>
                  </a:lnTo>
                  <a:lnTo>
                    <a:pt x="446" y="251"/>
                  </a:lnTo>
                  <a:lnTo>
                    <a:pt x="455" y="249"/>
                  </a:lnTo>
                  <a:lnTo>
                    <a:pt x="457" y="246"/>
                  </a:lnTo>
                  <a:lnTo>
                    <a:pt x="463" y="245"/>
                  </a:lnTo>
                  <a:lnTo>
                    <a:pt x="465" y="244"/>
                  </a:lnTo>
                  <a:lnTo>
                    <a:pt x="461" y="243"/>
                  </a:lnTo>
                  <a:lnTo>
                    <a:pt x="463" y="243"/>
                  </a:lnTo>
                  <a:lnTo>
                    <a:pt x="467" y="241"/>
                  </a:lnTo>
                  <a:lnTo>
                    <a:pt x="472" y="242"/>
                  </a:lnTo>
                  <a:lnTo>
                    <a:pt x="472" y="244"/>
                  </a:lnTo>
                  <a:lnTo>
                    <a:pt x="469" y="245"/>
                  </a:lnTo>
                  <a:lnTo>
                    <a:pt x="467" y="245"/>
                  </a:lnTo>
                  <a:lnTo>
                    <a:pt x="467" y="246"/>
                  </a:lnTo>
                  <a:lnTo>
                    <a:pt x="472" y="246"/>
                  </a:lnTo>
                  <a:lnTo>
                    <a:pt x="474" y="246"/>
                  </a:lnTo>
                  <a:lnTo>
                    <a:pt x="476" y="244"/>
                  </a:lnTo>
                  <a:lnTo>
                    <a:pt x="478" y="245"/>
                  </a:lnTo>
                  <a:lnTo>
                    <a:pt x="478" y="247"/>
                  </a:lnTo>
                  <a:lnTo>
                    <a:pt x="480" y="250"/>
                  </a:lnTo>
                  <a:lnTo>
                    <a:pt x="482" y="250"/>
                  </a:lnTo>
                  <a:lnTo>
                    <a:pt x="484" y="251"/>
                  </a:lnTo>
                  <a:lnTo>
                    <a:pt x="486" y="251"/>
                  </a:lnTo>
                  <a:lnTo>
                    <a:pt x="488" y="251"/>
                  </a:lnTo>
                  <a:lnTo>
                    <a:pt x="491" y="254"/>
                  </a:lnTo>
                  <a:lnTo>
                    <a:pt x="493" y="253"/>
                  </a:lnTo>
                  <a:lnTo>
                    <a:pt x="495" y="250"/>
                  </a:lnTo>
                  <a:lnTo>
                    <a:pt x="493" y="250"/>
                  </a:lnTo>
                  <a:lnTo>
                    <a:pt x="491" y="251"/>
                  </a:lnTo>
                  <a:lnTo>
                    <a:pt x="491" y="252"/>
                  </a:lnTo>
                  <a:lnTo>
                    <a:pt x="488" y="251"/>
                  </a:lnTo>
                  <a:lnTo>
                    <a:pt x="488" y="250"/>
                  </a:lnTo>
                  <a:lnTo>
                    <a:pt x="491" y="250"/>
                  </a:lnTo>
                  <a:lnTo>
                    <a:pt x="493" y="250"/>
                  </a:lnTo>
                  <a:lnTo>
                    <a:pt x="497" y="249"/>
                  </a:lnTo>
                  <a:lnTo>
                    <a:pt x="497" y="250"/>
                  </a:lnTo>
                  <a:lnTo>
                    <a:pt x="499" y="249"/>
                  </a:lnTo>
                  <a:lnTo>
                    <a:pt x="501" y="247"/>
                  </a:lnTo>
                  <a:lnTo>
                    <a:pt x="503" y="246"/>
                  </a:lnTo>
                  <a:lnTo>
                    <a:pt x="505" y="245"/>
                  </a:lnTo>
                  <a:lnTo>
                    <a:pt x="520" y="241"/>
                  </a:lnTo>
                  <a:lnTo>
                    <a:pt x="539" y="239"/>
                  </a:lnTo>
                  <a:lnTo>
                    <a:pt x="541" y="237"/>
                  </a:lnTo>
                  <a:lnTo>
                    <a:pt x="543" y="238"/>
                  </a:lnTo>
                  <a:lnTo>
                    <a:pt x="545" y="236"/>
                  </a:lnTo>
                  <a:lnTo>
                    <a:pt x="543" y="233"/>
                  </a:lnTo>
                  <a:lnTo>
                    <a:pt x="547" y="226"/>
                  </a:lnTo>
                  <a:lnTo>
                    <a:pt x="545" y="225"/>
                  </a:lnTo>
                  <a:lnTo>
                    <a:pt x="547" y="219"/>
                  </a:lnTo>
                  <a:lnTo>
                    <a:pt x="549" y="219"/>
                  </a:lnTo>
                  <a:lnTo>
                    <a:pt x="549" y="218"/>
                  </a:lnTo>
                  <a:lnTo>
                    <a:pt x="552" y="217"/>
                  </a:lnTo>
                  <a:lnTo>
                    <a:pt x="554" y="213"/>
                  </a:lnTo>
                  <a:lnTo>
                    <a:pt x="556" y="214"/>
                  </a:lnTo>
                  <a:lnTo>
                    <a:pt x="560" y="206"/>
                  </a:lnTo>
                  <a:lnTo>
                    <a:pt x="562" y="205"/>
                  </a:lnTo>
                  <a:lnTo>
                    <a:pt x="562" y="204"/>
                  </a:lnTo>
                  <a:lnTo>
                    <a:pt x="562" y="203"/>
                  </a:lnTo>
                  <a:lnTo>
                    <a:pt x="564" y="202"/>
                  </a:lnTo>
                  <a:lnTo>
                    <a:pt x="564" y="199"/>
                  </a:lnTo>
                  <a:lnTo>
                    <a:pt x="562" y="199"/>
                  </a:lnTo>
                  <a:lnTo>
                    <a:pt x="562" y="198"/>
                  </a:lnTo>
                  <a:lnTo>
                    <a:pt x="564" y="198"/>
                  </a:lnTo>
                  <a:lnTo>
                    <a:pt x="571" y="193"/>
                  </a:lnTo>
                  <a:lnTo>
                    <a:pt x="577" y="191"/>
                  </a:lnTo>
                  <a:lnTo>
                    <a:pt x="575" y="190"/>
                  </a:lnTo>
                  <a:lnTo>
                    <a:pt x="577" y="190"/>
                  </a:lnTo>
                  <a:lnTo>
                    <a:pt x="581" y="188"/>
                  </a:lnTo>
                  <a:lnTo>
                    <a:pt x="581" y="187"/>
                  </a:lnTo>
                  <a:lnTo>
                    <a:pt x="581" y="186"/>
                  </a:lnTo>
                  <a:lnTo>
                    <a:pt x="581" y="185"/>
                  </a:lnTo>
                  <a:lnTo>
                    <a:pt x="587" y="178"/>
                  </a:lnTo>
                  <a:lnTo>
                    <a:pt x="587" y="177"/>
                  </a:lnTo>
                  <a:lnTo>
                    <a:pt x="589" y="175"/>
                  </a:lnTo>
                  <a:lnTo>
                    <a:pt x="589" y="170"/>
                  </a:lnTo>
                  <a:lnTo>
                    <a:pt x="592" y="168"/>
                  </a:lnTo>
                  <a:lnTo>
                    <a:pt x="596" y="149"/>
                  </a:lnTo>
                  <a:lnTo>
                    <a:pt x="592" y="141"/>
                  </a:lnTo>
                  <a:lnTo>
                    <a:pt x="589" y="14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8" name="Freeform 1313"/>
            <p:cNvSpPr>
              <a:spLocks/>
            </p:cNvSpPr>
            <p:nvPr/>
          </p:nvSpPr>
          <p:spPr bwMode="auto">
            <a:xfrm>
              <a:off x="6141463" y="5490275"/>
              <a:ext cx="20959" cy="5812"/>
            </a:xfrm>
            <a:custGeom>
              <a:avLst/>
              <a:gdLst>
                <a:gd name="T0" fmla="*/ 15 w 23"/>
                <a:gd name="T1" fmla="*/ 2 h 5"/>
                <a:gd name="T2" fmla="*/ 15 w 23"/>
                <a:gd name="T3" fmla="*/ 1 h 5"/>
                <a:gd name="T4" fmla="*/ 11 w 23"/>
                <a:gd name="T5" fmla="*/ 0 h 5"/>
                <a:gd name="T6" fmla="*/ 0 w 23"/>
                <a:gd name="T7" fmla="*/ 2 h 5"/>
                <a:gd name="T8" fmla="*/ 0 w 23"/>
                <a:gd name="T9" fmla="*/ 2 h 5"/>
                <a:gd name="T10" fmla="*/ 0 w 23"/>
                <a:gd name="T11" fmla="*/ 3 h 5"/>
                <a:gd name="T12" fmla="*/ 2 w 23"/>
                <a:gd name="T13" fmla="*/ 4 h 5"/>
                <a:gd name="T14" fmla="*/ 11 w 23"/>
                <a:gd name="T15" fmla="*/ 4 h 5"/>
                <a:gd name="T16" fmla="*/ 13 w 23"/>
                <a:gd name="T17" fmla="*/ 5 h 5"/>
                <a:gd name="T18" fmla="*/ 15 w 23"/>
                <a:gd name="T19" fmla="*/ 4 h 5"/>
                <a:gd name="T20" fmla="*/ 17 w 23"/>
                <a:gd name="T21" fmla="*/ 3 h 5"/>
                <a:gd name="T22" fmla="*/ 23 w 23"/>
                <a:gd name="T23" fmla="*/ 3 h 5"/>
                <a:gd name="T24" fmla="*/ 21 w 23"/>
                <a:gd name="T25" fmla="*/ 2 h 5"/>
                <a:gd name="T26" fmla="*/ 15 w 2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5"/>
                <a:gd name="T44" fmla="*/ 23 w 2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5">
                  <a:moveTo>
                    <a:pt x="15" y="2"/>
                  </a:moveTo>
                  <a:lnTo>
                    <a:pt x="15" y="1"/>
                  </a:lnTo>
                  <a:lnTo>
                    <a:pt x="11" y="0"/>
                  </a:lnTo>
                  <a:lnTo>
                    <a:pt x="0" y="2"/>
                  </a:lnTo>
                  <a:lnTo>
                    <a:pt x="0" y="3"/>
                  </a:lnTo>
                  <a:lnTo>
                    <a:pt x="2" y="4"/>
                  </a:lnTo>
                  <a:lnTo>
                    <a:pt x="11" y="4"/>
                  </a:lnTo>
                  <a:lnTo>
                    <a:pt x="13" y="5"/>
                  </a:lnTo>
                  <a:lnTo>
                    <a:pt x="15" y="4"/>
                  </a:lnTo>
                  <a:lnTo>
                    <a:pt x="17" y="3"/>
                  </a:lnTo>
                  <a:lnTo>
                    <a:pt x="23" y="3"/>
                  </a:lnTo>
                  <a:lnTo>
                    <a:pt x="21" y="2"/>
                  </a:lnTo>
                  <a:lnTo>
                    <a:pt x="1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9" name="Freeform 1314"/>
            <p:cNvSpPr>
              <a:spLocks/>
            </p:cNvSpPr>
            <p:nvPr/>
          </p:nvSpPr>
          <p:spPr bwMode="auto">
            <a:xfrm>
              <a:off x="6297290" y="5546071"/>
              <a:ext cx="5468" cy="2325"/>
            </a:xfrm>
            <a:custGeom>
              <a:avLst/>
              <a:gdLst>
                <a:gd name="T0" fmla="*/ 4 w 6"/>
                <a:gd name="T1" fmla="*/ 0 h 2"/>
                <a:gd name="T2" fmla="*/ 0 w 6"/>
                <a:gd name="T3" fmla="*/ 1 h 2"/>
                <a:gd name="T4" fmla="*/ 0 w 6"/>
                <a:gd name="T5" fmla="*/ 1 h 2"/>
                <a:gd name="T6" fmla="*/ 4 w 6"/>
                <a:gd name="T7" fmla="*/ 2 h 2"/>
                <a:gd name="T8" fmla="*/ 6 w 6"/>
                <a:gd name="T9" fmla="*/ 2 h 2"/>
                <a:gd name="T10" fmla="*/ 6 w 6"/>
                <a:gd name="T11" fmla="*/ 1 h 2"/>
                <a:gd name="T12" fmla="*/ 4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4" y="0"/>
                  </a:moveTo>
                  <a:lnTo>
                    <a:pt x="0" y="1"/>
                  </a:lnTo>
                  <a:lnTo>
                    <a:pt x="4" y="2"/>
                  </a:lnTo>
                  <a:lnTo>
                    <a:pt x="6" y="2"/>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0" name="Freeform 1315"/>
            <p:cNvSpPr>
              <a:spLocks/>
            </p:cNvSpPr>
            <p:nvPr/>
          </p:nvSpPr>
          <p:spPr bwMode="auto">
            <a:xfrm>
              <a:off x="5863527" y="5213618"/>
              <a:ext cx="11846" cy="6975"/>
            </a:xfrm>
            <a:custGeom>
              <a:avLst/>
              <a:gdLst>
                <a:gd name="T0" fmla="*/ 2 w 13"/>
                <a:gd name="T1" fmla="*/ 4 h 6"/>
                <a:gd name="T2" fmla="*/ 0 w 13"/>
                <a:gd name="T3" fmla="*/ 4 h 6"/>
                <a:gd name="T4" fmla="*/ 0 w 13"/>
                <a:gd name="T5" fmla="*/ 5 h 6"/>
                <a:gd name="T6" fmla="*/ 2 w 13"/>
                <a:gd name="T7" fmla="*/ 6 h 6"/>
                <a:gd name="T8" fmla="*/ 8 w 13"/>
                <a:gd name="T9" fmla="*/ 6 h 6"/>
                <a:gd name="T10" fmla="*/ 10 w 13"/>
                <a:gd name="T11" fmla="*/ 6 h 6"/>
                <a:gd name="T12" fmla="*/ 10 w 13"/>
                <a:gd name="T13" fmla="*/ 4 h 6"/>
                <a:gd name="T14" fmla="*/ 13 w 13"/>
                <a:gd name="T15" fmla="*/ 2 h 6"/>
                <a:gd name="T16" fmla="*/ 13 w 13"/>
                <a:gd name="T17" fmla="*/ 0 h 6"/>
                <a:gd name="T18" fmla="*/ 10 w 13"/>
                <a:gd name="T19" fmla="*/ 0 h 6"/>
                <a:gd name="T20" fmla="*/ 6 w 13"/>
                <a:gd name="T21" fmla="*/ 0 h 6"/>
                <a:gd name="T22" fmla="*/ 2 w 13"/>
                <a:gd name="T23" fmla="*/ 1 h 6"/>
                <a:gd name="T24" fmla="*/ 2 w 13"/>
                <a:gd name="T25" fmla="*/ 4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
                <a:gd name="T41" fmla="*/ 13 w 1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
                  <a:moveTo>
                    <a:pt x="2" y="4"/>
                  </a:moveTo>
                  <a:lnTo>
                    <a:pt x="0" y="4"/>
                  </a:lnTo>
                  <a:lnTo>
                    <a:pt x="0" y="5"/>
                  </a:lnTo>
                  <a:lnTo>
                    <a:pt x="2" y="6"/>
                  </a:lnTo>
                  <a:lnTo>
                    <a:pt x="8" y="6"/>
                  </a:lnTo>
                  <a:lnTo>
                    <a:pt x="10" y="6"/>
                  </a:lnTo>
                  <a:lnTo>
                    <a:pt x="10" y="4"/>
                  </a:lnTo>
                  <a:lnTo>
                    <a:pt x="13" y="2"/>
                  </a:lnTo>
                  <a:lnTo>
                    <a:pt x="13" y="0"/>
                  </a:lnTo>
                  <a:lnTo>
                    <a:pt x="10" y="0"/>
                  </a:lnTo>
                  <a:lnTo>
                    <a:pt x="6" y="0"/>
                  </a:lnTo>
                  <a:lnTo>
                    <a:pt x="2" y="1"/>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1" name="Freeform 1316"/>
            <p:cNvSpPr>
              <a:spLocks/>
            </p:cNvSpPr>
            <p:nvPr/>
          </p:nvSpPr>
          <p:spPr bwMode="auto">
            <a:xfrm>
              <a:off x="5865350" y="5167121"/>
              <a:ext cx="3645" cy="6975"/>
            </a:xfrm>
            <a:custGeom>
              <a:avLst/>
              <a:gdLst>
                <a:gd name="T0" fmla="*/ 4 w 4"/>
                <a:gd name="T1" fmla="*/ 5 h 6"/>
                <a:gd name="T2" fmla="*/ 4 w 4"/>
                <a:gd name="T3" fmla="*/ 0 h 6"/>
                <a:gd name="T4" fmla="*/ 2 w 4"/>
                <a:gd name="T5" fmla="*/ 0 h 6"/>
                <a:gd name="T6" fmla="*/ 2 w 4"/>
                <a:gd name="T7" fmla="*/ 0 h 6"/>
                <a:gd name="T8" fmla="*/ 2 w 4"/>
                <a:gd name="T9" fmla="*/ 0 h 6"/>
                <a:gd name="T10" fmla="*/ 0 w 4"/>
                <a:gd name="T11" fmla="*/ 3 h 6"/>
                <a:gd name="T12" fmla="*/ 2 w 4"/>
                <a:gd name="T13" fmla="*/ 6 h 6"/>
                <a:gd name="T14" fmla="*/ 4 w 4"/>
                <a:gd name="T15" fmla="*/ 6 h 6"/>
                <a:gd name="T16" fmla="*/ 4 w 4"/>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4" y="5"/>
                  </a:moveTo>
                  <a:lnTo>
                    <a:pt x="4" y="0"/>
                  </a:lnTo>
                  <a:lnTo>
                    <a:pt x="2" y="0"/>
                  </a:lnTo>
                  <a:lnTo>
                    <a:pt x="0" y="3"/>
                  </a:lnTo>
                  <a:lnTo>
                    <a:pt x="2" y="6"/>
                  </a:lnTo>
                  <a:lnTo>
                    <a:pt x="4" y="6"/>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2" name="Freeform 1317"/>
            <p:cNvSpPr>
              <a:spLocks/>
            </p:cNvSpPr>
            <p:nvPr/>
          </p:nvSpPr>
          <p:spPr bwMode="auto">
            <a:xfrm>
              <a:off x="5844390" y="5211294"/>
              <a:ext cx="15492" cy="8137"/>
            </a:xfrm>
            <a:custGeom>
              <a:avLst/>
              <a:gdLst>
                <a:gd name="T0" fmla="*/ 8 w 17"/>
                <a:gd name="T1" fmla="*/ 1 h 7"/>
                <a:gd name="T2" fmla="*/ 8 w 17"/>
                <a:gd name="T3" fmla="*/ 1 h 7"/>
                <a:gd name="T4" fmla="*/ 2 w 17"/>
                <a:gd name="T5" fmla="*/ 0 h 7"/>
                <a:gd name="T6" fmla="*/ 0 w 17"/>
                <a:gd name="T7" fmla="*/ 1 h 7"/>
                <a:gd name="T8" fmla="*/ 2 w 17"/>
                <a:gd name="T9" fmla="*/ 2 h 7"/>
                <a:gd name="T10" fmla="*/ 2 w 17"/>
                <a:gd name="T11" fmla="*/ 3 h 7"/>
                <a:gd name="T12" fmla="*/ 6 w 17"/>
                <a:gd name="T13" fmla="*/ 3 h 7"/>
                <a:gd name="T14" fmla="*/ 8 w 17"/>
                <a:gd name="T15" fmla="*/ 4 h 7"/>
                <a:gd name="T16" fmla="*/ 10 w 17"/>
                <a:gd name="T17" fmla="*/ 6 h 7"/>
                <a:gd name="T18" fmla="*/ 10 w 17"/>
                <a:gd name="T19" fmla="*/ 7 h 7"/>
                <a:gd name="T20" fmla="*/ 12 w 17"/>
                <a:gd name="T21" fmla="*/ 6 h 7"/>
                <a:gd name="T22" fmla="*/ 17 w 17"/>
                <a:gd name="T23" fmla="*/ 3 h 7"/>
                <a:gd name="T24" fmla="*/ 17 w 17"/>
                <a:gd name="T25" fmla="*/ 2 h 7"/>
                <a:gd name="T26" fmla="*/ 17 w 17"/>
                <a:gd name="T27" fmla="*/ 1 h 7"/>
                <a:gd name="T28" fmla="*/ 10 w 17"/>
                <a:gd name="T29" fmla="*/ 0 h 7"/>
                <a:gd name="T30" fmla="*/ 8 w 17"/>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7"/>
                <a:gd name="T50" fmla="*/ 17 w 1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7">
                  <a:moveTo>
                    <a:pt x="8" y="1"/>
                  </a:moveTo>
                  <a:lnTo>
                    <a:pt x="8" y="1"/>
                  </a:lnTo>
                  <a:lnTo>
                    <a:pt x="2" y="0"/>
                  </a:lnTo>
                  <a:lnTo>
                    <a:pt x="0" y="1"/>
                  </a:lnTo>
                  <a:lnTo>
                    <a:pt x="2" y="2"/>
                  </a:lnTo>
                  <a:lnTo>
                    <a:pt x="2" y="3"/>
                  </a:lnTo>
                  <a:lnTo>
                    <a:pt x="6" y="3"/>
                  </a:lnTo>
                  <a:lnTo>
                    <a:pt x="8" y="4"/>
                  </a:lnTo>
                  <a:lnTo>
                    <a:pt x="10" y="6"/>
                  </a:lnTo>
                  <a:lnTo>
                    <a:pt x="10" y="7"/>
                  </a:lnTo>
                  <a:lnTo>
                    <a:pt x="12" y="6"/>
                  </a:lnTo>
                  <a:lnTo>
                    <a:pt x="17" y="3"/>
                  </a:lnTo>
                  <a:lnTo>
                    <a:pt x="17" y="2"/>
                  </a:lnTo>
                  <a:lnTo>
                    <a:pt x="17" y="1"/>
                  </a:lnTo>
                  <a:lnTo>
                    <a:pt x="10" y="0"/>
                  </a:lnTo>
                  <a:lnTo>
                    <a:pt x="8"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3" name="Freeform 1318"/>
            <p:cNvSpPr>
              <a:spLocks/>
            </p:cNvSpPr>
            <p:nvPr/>
          </p:nvSpPr>
          <p:spPr bwMode="auto">
            <a:xfrm>
              <a:off x="5855326" y="5199669"/>
              <a:ext cx="4556" cy="2325"/>
            </a:xfrm>
            <a:custGeom>
              <a:avLst/>
              <a:gdLst>
                <a:gd name="T0" fmla="*/ 5 w 5"/>
                <a:gd name="T1" fmla="*/ 1 h 2"/>
                <a:gd name="T2" fmla="*/ 3 w 5"/>
                <a:gd name="T3" fmla="*/ 0 h 2"/>
                <a:gd name="T4" fmla="*/ 0 w 5"/>
                <a:gd name="T5" fmla="*/ 1 h 2"/>
                <a:gd name="T6" fmla="*/ 0 w 5"/>
                <a:gd name="T7" fmla="*/ 1 h 2"/>
                <a:gd name="T8" fmla="*/ 0 w 5"/>
                <a:gd name="T9" fmla="*/ 2 h 2"/>
                <a:gd name="T10" fmla="*/ 5 w 5"/>
                <a:gd name="T11" fmla="*/ 1 h 2"/>
                <a:gd name="T12" fmla="*/ 5 w 5"/>
                <a:gd name="T13" fmla="*/ 1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1"/>
                  </a:moveTo>
                  <a:lnTo>
                    <a:pt x="3" y="0"/>
                  </a:lnTo>
                  <a:lnTo>
                    <a:pt x="0" y="1"/>
                  </a:lnTo>
                  <a:lnTo>
                    <a:pt x="0" y="2"/>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4" name="Freeform 1319"/>
            <p:cNvSpPr>
              <a:spLocks/>
            </p:cNvSpPr>
            <p:nvPr/>
          </p:nvSpPr>
          <p:spPr bwMode="auto">
            <a:xfrm>
              <a:off x="6559735" y="5340322"/>
              <a:ext cx="3645" cy="2325"/>
            </a:xfrm>
            <a:custGeom>
              <a:avLst/>
              <a:gdLst>
                <a:gd name="T0" fmla="*/ 4 w 4"/>
                <a:gd name="T1" fmla="*/ 0 h 2"/>
                <a:gd name="T2" fmla="*/ 2 w 4"/>
                <a:gd name="T3" fmla="*/ 0 h 2"/>
                <a:gd name="T4" fmla="*/ 0 w 4"/>
                <a:gd name="T5" fmla="*/ 0 h 2"/>
                <a:gd name="T6" fmla="*/ 2 w 4"/>
                <a:gd name="T7" fmla="*/ 0 h 2"/>
                <a:gd name="T8" fmla="*/ 2 w 4"/>
                <a:gd name="T9" fmla="*/ 1 h 2"/>
                <a:gd name="T10" fmla="*/ 2 w 4"/>
                <a:gd name="T11" fmla="*/ 2 h 2"/>
                <a:gd name="T12" fmla="*/ 4 w 4"/>
                <a:gd name="T13" fmla="*/ 2 h 2"/>
                <a:gd name="T14" fmla="*/ 4 w 4"/>
                <a:gd name="T15" fmla="*/ 1 h 2"/>
                <a:gd name="T16" fmla="*/ 4 w 4"/>
                <a:gd name="T17" fmla="*/ 0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2" y="0"/>
                  </a:lnTo>
                  <a:lnTo>
                    <a:pt x="2" y="1"/>
                  </a:lnTo>
                  <a:lnTo>
                    <a:pt x="2" y="2"/>
                  </a:lnTo>
                  <a:lnTo>
                    <a:pt x="4"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5" name="Freeform 1320"/>
            <p:cNvSpPr>
              <a:spLocks/>
            </p:cNvSpPr>
            <p:nvPr/>
          </p:nvSpPr>
          <p:spPr bwMode="auto">
            <a:xfrm>
              <a:off x="6115037" y="5064828"/>
              <a:ext cx="1823" cy="4650"/>
            </a:xfrm>
            <a:custGeom>
              <a:avLst/>
              <a:gdLst>
                <a:gd name="T0" fmla="*/ 0 w 2"/>
                <a:gd name="T1" fmla="*/ 1 h 4"/>
                <a:gd name="T2" fmla="*/ 0 w 2"/>
                <a:gd name="T3" fmla="*/ 3 h 4"/>
                <a:gd name="T4" fmla="*/ 0 w 2"/>
                <a:gd name="T5" fmla="*/ 4 h 4"/>
                <a:gd name="T6" fmla="*/ 2 w 2"/>
                <a:gd name="T7" fmla="*/ 3 h 4"/>
                <a:gd name="T8" fmla="*/ 2 w 2"/>
                <a:gd name="T9" fmla="*/ 0 h 4"/>
                <a:gd name="T10" fmla="*/ 2 w 2"/>
                <a:gd name="T11" fmla="*/ 1 h 4"/>
                <a:gd name="T12" fmla="*/ 0 w 2"/>
                <a:gd name="T13" fmla="*/ 1 h 4"/>
                <a:gd name="T14" fmla="*/ 0 w 2"/>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1"/>
                  </a:moveTo>
                  <a:lnTo>
                    <a:pt x="0" y="3"/>
                  </a:lnTo>
                  <a:lnTo>
                    <a:pt x="0" y="4"/>
                  </a:lnTo>
                  <a:lnTo>
                    <a:pt x="2" y="3"/>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6" name="Freeform 1321"/>
            <p:cNvSpPr>
              <a:spLocks/>
            </p:cNvSpPr>
            <p:nvPr/>
          </p:nvSpPr>
          <p:spPr bwMode="auto">
            <a:xfrm>
              <a:off x="6323717" y="5158985"/>
              <a:ext cx="6379" cy="3487"/>
            </a:xfrm>
            <a:custGeom>
              <a:avLst/>
              <a:gdLst>
                <a:gd name="T0" fmla="*/ 0 w 7"/>
                <a:gd name="T1" fmla="*/ 0 h 3"/>
                <a:gd name="T2" fmla="*/ 0 w 7"/>
                <a:gd name="T3" fmla="*/ 2 h 3"/>
                <a:gd name="T4" fmla="*/ 4 w 7"/>
                <a:gd name="T5" fmla="*/ 3 h 3"/>
                <a:gd name="T6" fmla="*/ 7 w 7"/>
                <a:gd name="T7" fmla="*/ 3 h 3"/>
                <a:gd name="T8" fmla="*/ 7 w 7"/>
                <a:gd name="T9" fmla="*/ 2 h 3"/>
                <a:gd name="T10" fmla="*/ 7 w 7"/>
                <a:gd name="T11" fmla="*/ 0 h 3"/>
                <a:gd name="T12" fmla="*/ 0 w 7"/>
                <a:gd name="T13" fmla="*/ 0 h 3"/>
                <a:gd name="T14" fmla="*/ 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0" y="0"/>
                  </a:moveTo>
                  <a:lnTo>
                    <a:pt x="0" y="2"/>
                  </a:lnTo>
                  <a:lnTo>
                    <a:pt x="4" y="3"/>
                  </a:lnTo>
                  <a:lnTo>
                    <a:pt x="7" y="3"/>
                  </a:lnTo>
                  <a:lnTo>
                    <a:pt x="7" y="2"/>
                  </a:lnTo>
                  <a:lnTo>
                    <a:pt x="7"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7" name="Freeform 1322"/>
            <p:cNvSpPr>
              <a:spLocks/>
            </p:cNvSpPr>
            <p:nvPr/>
          </p:nvSpPr>
          <p:spPr bwMode="auto">
            <a:xfrm>
              <a:off x="6068562" y="5203157"/>
              <a:ext cx="8201" cy="8137"/>
            </a:xfrm>
            <a:custGeom>
              <a:avLst/>
              <a:gdLst>
                <a:gd name="T0" fmla="*/ 9 w 9"/>
                <a:gd name="T1" fmla="*/ 3 h 7"/>
                <a:gd name="T2" fmla="*/ 9 w 9"/>
                <a:gd name="T3" fmla="*/ 1 h 7"/>
                <a:gd name="T4" fmla="*/ 7 w 9"/>
                <a:gd name="T5" fmla="*/ 0 h 7"/>
                <a:gd name="T6" fmla="*/ 7 w 9"/>
                <a:gd name="T7" fmla="*/ 0 h 7"/>
                <a:gd name="T8" fmla="*/ 4 w 9"/>
                <a:gd name="T9" fmla="*/ 1 h 7"/>
                <a:gd name="T10" fmla="*/ 2 w 9"/>
                <a:gd name="T11" fmla="*/ 3 h 7"/>
                <a:gd name="T12" fmla="*/ 2 w 9"/>
                <a:gd name="T13" fmla="*/ 5 h 7"/>
                <a:gd name="T14" fmla="*/ 0 w 9"/>
                <a:gd name="T15" fmla="*/ 5 h 7"/>
                <a:gd name="T16" fmla="*/ 0 w 9"/>
                <a:gd name="T17" fmla="*/ 6 h 7"/>
                <a:gd name="T18" fmla="*/ 0 w 9"/>
                <a:gd name="T19" fmla="*/ 6 h 7"/>
                <a:gd name="T20" fmla="*/ 4 w 9"/>
                <a:gd name="T21" fmla="*/ 7 h 7"/>
                <a:gd name="T22" fmla="*/ 9 w 9"/>
                <a:gd name="T23" fmla="*/ 3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3"/>
                  </a:moveTo>
                  <a:lnTo>
                    <a:pt x="9" y="1"/>
                  </a:lnTo>
                  <a:lnTo>
                    <a:pt x="7" y="0"/>
                  </a:lnTo>
                  <a:lnTo>
                    <a:pt x="4" y="1"/>
                  </a:lnTo>
                  <a:lnTo>
                    <a:pt x="2" y="3"/>
                  </a:lnTo>
                  <a:lnTo>
                    <a:pt x="2" y="5"/>
                  </a:lnTo>
                  <a:lnTo>
                    <a:pt x="0" y="5"/>
                  </a:lnTo>
                  <a:lnTo>
                    <a:pt x="0" y="6"/>
                  </a:lnTo>
                  <a:lnTo>
                    <a:pt x="4" y="7"/>
                  </a:lnTo>
                  <a:lnTo>
                    <a:pt x="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8" name="Freeform 1323"/>
            <p:cNvSpPr>
              <a:spLocks/>
            </p:cNvSpPr>
            <p:nvPr/>
          </p:nvSpPr>
          <p:spPr bwMode="auto">
            <a:xfrm>
              <a:off x="6024821" y="5163634"/>
              <a:ext cx="40096" cy="9299"/>
            </a:xfrm>
            <a:custGeom>
              <a:avLst/>
              <a:gdLst>
                <a:gd name="T0" fmla="*/ 6 w 44"/>
                <a:gd name="T1" fmla="*/ 0 h 8"/>
                <a:gd name="T2" fmla="*/ 2 w 44"/>
                <a:gd name="T3" fmla="*/ 2 h 8"/>
                <a:gd name="T4" fmla="*/ 2 w 44"/>
                <a:gd name="T5" fmla="*/ 2 h 8"/>
                <a:gd name="T6" fmla="*/ 0 w 44"/>
                <a:gd name="T7" fmla="*/ 3 h 8"/>
                <a:gd name="T8" fmla="*/ 0 w 44"/>
                <a:gd name="T9" fmla="*/ 4 h 8"/>
                <a:gd name="T10" fmla="*/ 2 w 44"/>
                <a:gd name="T11" fmla="*/ 6 h 8"/>
                <a:gd name="T12" fmla="*/ 4 w 44"/>
                <a:gd name="T13" fmla="*/ 2 h 8"/>
                <a:gd name="T14" fmla="*/ 6 w 44"/>
                <a:gd name="T15" fmla="*/ 4 h 8"/>
                <a:gd name="T16" fmla="*/ 10 w 44"/>
                <a:gd name="T17" fmla="*/ 4 h 8"/>
                <a:gd name="T18" fmla="*/ 12 w 44"/>
                <a:gd name="T19" fmla="*/ 4 h 8"/>
                <a:gd name="T20" fmla="*/ 12 w 44"/>
                <a:gd name="T21" fmla="*/ 4 h 8"/>
                <a:gd name="T22" fmla="*/ 15 w 44"/>
                <a:gd name="T23" fmla="*/ 3 h 8"/>
                <a:gd name="T24" fmla="*/ 17 w 44"/>
                <a:gd name="T25" fmla="*/ 4 h 8"/>
                <a:gd name="T26" fmla="*/ 23 w 44"/>
                <a:gd name="T27" fmla="*/ 4 h 8"/>
                <a:gd name="T28" fmla="*/ 25 w 44"/>
                <a:gd name="T29" fmla="*/ 4 h 8"/>
                <a:gd name="T30" fmla="*/ 25 w 44"/>
                <a:gd name="T31" fmla="*/ 4 h 8"/>
                <a:gd name="T32" fmla="*/ 29 w 44"/>
                <a:gd name="T33" fmla="*/ 4 h 8"/>
                <a:gd name="T34" fmla="*/ 42 w 44"/>
                <a:gd name="T35" fmla="*/ 8 h 8"/>
                <a:gd name="T36" fmla="*/ 44 w 44"/>
                <a:gd name="T37" fmla="*/ 7 h 8"/>
                <a:gd name="T38" fmla="*/ 44 w 44"/>
                <a:gd name="T39" fmla="*/ 6 h 8"/>
                <a:gd name="T40" fmla="*/ 42 w 44"/>
                <a:gd name="T41" fmla="*/ 4 h 8"/>
                <a:gd name="T42" fmla="*/ 40 w 44"/>
                <a:gd name="T43" fmla="*/ 4 h 8"/>
                <a:gd name="T44" fmla="*/ 38 w 44"/>
                <a:gd name="T45" fmla="*/ 2 h 8"/>
                <a:gd name="T46" fmla="*/ 36 w 44"/>
                <a:gd name="T47" fmla="*/ 1 h 8"/>
                <a:gd name="T48" fmla="*/ 33 w 44"/>
                <a:gd name="T49" fmla="*/ 1 h 8"/>
                <a:gd name="T50" fmla="*/ 29 w 44"/>
                <a:gd name="T51" fmla="*/ 1 h 8"/>
                <a:gd name="T52" fmla="*/ 25 w 44"/>
                <a:gd name="T53" fmla="*/ 0 h 8"/>
                <a:gd name="T54" fmla="*/ 19 w 44"/>
                <a:gd name="T55" fmla="*/ 0 h 8"/>
                <a:gd name="T56" fmla="*/ 17 w 44"/>
                <a:gd name="T57" fmla="*/ 0 h 8"/>
                <a:gd name="T58" fmla="*/ 15 w 44"/>
                <a:gd name="T59" fmla="*/ 0 h 8"/>
                <a:gd name="T60" fmla="*/ 6 w 44"/>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
                <a:gd name="T94" fmla="*/ 0 h 8"/>
                <a:gd name="T95" fmla="*/ 44 w 44"/>
                <a:gd name="T96" fmla="*/ 8 h 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 h="8">
                  <a:moveTo>
                    <a:pt x="6" y="0"/>
                  </a:moveTo>
                  <a:lnTo>
                    <a:pt x="2" y="2"/>
                  </a:lnTo>
                  <a:lnTo>
                    <a:pt x="0" y="3"/>
                  </a:lnTo>
                  <a:lnTo>
                    <a:pt x="0" y="4"/>
                  </a:lnTo>
                  <a:lnTo>
                    <a:pt x="2" y="6"/>
                  </a:lnTo>
                  <a:lnTo>
                    <a:pt x="4" y="2"/>
                  </a:lnTo>
                  <a:lnTo>
                    <a:pt x="6" y="4"/>
                  </a:lnTo>
                  <a:lnTo>
                    <a:pt x="10" y="4"/>
                  </a:lnTo>
                  <a:lnTo>
                    <a:pt x="12" y="4"/>
                  </a:lnTo>
                  <a:lnTo>
                    <a:pt x="15" y="3"/>
                  </a:lnTo>
                  <a:lnTo>
                    <a:pt x="17" y="4"/>
                  </a:lnTo>
                  <a:lnTo>
                    <a:pt x="23" y="4"/>
                  </a:lnTo>
                  <a:lnTo>
                    <a:pt x="25" y="4"/>
                  </a:lnTo>
                  <a:lnTo>
                    <a:pt x="29" y="4"/>
                  </a:lnTo>
                  <a:lnTo>
                    <a:pt x="42" y="8"/>
                  </a:lnTo>
                  <a:lnTo>
                    <a:pt x="44" y="7"/>
                  </a:lnTo>
                  <a:lnTo>
                    <a:pt x="44" y="6"/>
                  </a:lnTo>
                  <a:lnTo>
                    <a:pt x="42" y="4"/>
                  </a:lnTo>
                  <a:lnTo>
                    <a:pt x="40" y="4"/>
                  </a:lnTo>
                  <a:lnTo>
                    <a:pt x="38" y="2"/>
                  </a:lnTo>
                  <a:lnTo>
                    <a:pt x="36" y="1"/>
                  </a:lnTo>
                  <a:lnTo>
                    <a:pt x="33" y="1"/>
                  </a:lnTo>
                  <a:lnTo>
                    <a:pt x="29" y="1"/>
                  </a:lnTo>
                  <a:lnTo>
                    <a:pt x="25" y="0"/>
                  </a:lnTo>
                  <a:lnTo>
                    <a:pt x="19" y="0"/>
                  </a:lnTo>
                  <a:lnTo>
                    <a:pt x="17" y="0"/>
                  </a:lnTo>
                  <a:lnTo>
                    <a:pt x="15"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9" name="Freeform 1324"/>
            <p:cNvSpPr>
              <a:spLocks/>
            </p:cNvSpPr>
            <p:nvPr/>
          </p:nvSpPr>
          <p:spPr bwMode="auto">
            <a:xfrm>
              <a:off x="6063094" y="5146198"/>
              <a:ext cx="3645" cy="2325"/>
            </a:xfrm>
            <a:custGeom>
              <a:avLst/>
              <a:gdLst>
                <a:gd name="T0" fmla="*/ 2 w 4"/>
                <a:gd name="T1" fmla="*/ 2 h 2"/>
                <a:gd name="T2" fmla="*/ 4 w 4"/>
                <a:gd name="T3" fmla="*/ 2 h 2"/>
                <a:gd name="T4" fmla="*/ 4 w 4"/>
                <a:gd name="T5" fmla="*/ 0 h 2"/>
                <a:gd name="T6" fmla="*/ 2 w 4"/>
                <a:gd name="T7" fmla="*/ 0 h 2"/>
                <a:gd name="T8" fmla="*/ 0 w 4"/>
                <a:gd name="T9" fmla="*/ 0 h 2"/>
                <a:gd name="T10" fmla="*/ 2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2"/>
                  </a:lnTo>
                  <a:lnTo>
                    <a:pt x="4" y="0"/>
                  </a:lnTo>
                  <a:lnTo>
                    <a:pt x="2" y="0"/>
                  </a:lnTo>
                  <a:lnTo>
                    <a:pt x="0"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0" name="Freeform 1325"/>
            <p:cNvSpPr>
              <a:spLocks/>
            </p:cNvSpPr>
            <p:nvPr/>
          </p:nvSpPr>
          <p:spPr bwMode="auto">
            <a:xfrm>
              <a:off x="6125972" y="5143873"/>
              <a:ext cx="11846" cy="4650"/>
            </a:xfrm>
            <a:custGeom>
              <a:avLst/>
              <a:gdLst>
                <a:gd name="T0" fmla="*/ 7 w 13"/>
                <a:gd name="T1" fmla="*/ 0 h 4"/>
                <a:gd name="T2" fmla="*/ 5 w 13"/>
                <a:gd name="T3" fmla="*/ 0 h 4"/>
                <a:gd name="T4" fmla="*/ 5 w 13"/>
                <a:gd name="T5" fmla="*/ 0 h 4"/>
                <a:gd name="T6" fmla="*/ 0 w 13"/>
                <a:gd name="T7" fmla="*/ 0 h 4"/>
                <a:gd name="T8" fmla="*/ 0 w 13"/>
                <a:gd name="T9" fmla="*/ 0 h 4"/>
                <a:gd name="T10" fmla="*/ 7 w 13"/>
                <a:gd name="T11" fmla="*/ 2 h 4"/>
                <a:gd name="T12" fmla="*/ 9 w 13"/>
                <a:gd name="T13" fmla="*/ 3 h 4"/>
                <a:gd name="T14" fmla="*/ 9 w 13"/>
                <a:gd name="T15" fmla="*/ 4 h 4"/>
                <a:gd name="T16" fmla="*/ 13 w 13"/>
                <a:gd name="T17" fmla="*/ 3 h 4"/>
                <a:gd name="T18" fmla="*/ 13 w 13"/>
                <a:gd name="T19" fmla="*/ 3 h 4"/>
                <a:gd name="T20" fmla="*/ 11 w 13"/>
                <a:gd name="T21" fmla="*/ 2 h 4"/>
                <a:gd name="T22" fmla="*/ 7 w 13"/>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4"/>
                <a:gd name="T38" fmla="*/ 13 w 1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4">
                  <a:moveTo>
                    <a:pt x="7" y="0"/>
                  </a:moveTo>
                  <a:lnTo>
                    <a:pt x="5" y="0"/>
                  </a:lnTo>
                  <a:lnTo>
                    <a:pt x="0" y="0"/>
                  </a:lnTo>
                  <a:lnTo>
                    <a:pt x="7" y="2"/>
                  </a:lnTo>
                  <a:lnTo>
                    <a:pt x="9" y="3"/>
                  </a:lnTo>
                  <a:lnTo>
                    <a:pt x="9" y="4"/>
                  </a:lnTo>
                  <a:lnTo>
                    <a:pt x="13" y="3"/>
                  </a:lnTo>
                  <a:lnTo>
                    <a:pt x="11" y="2"/>
                  </a:lnTo>
                  <a:lnTo>
                    <a:pt x="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1" name="Freeform 1326"/>
            <p:cNvSpPr>
              <a:spLocks/>
            </p:cNvSpPr>
            <p:nvPr/>
          </p:nvSpPr>
          <p:spPr bwMode="auto">
            <a:xfrm>
              <a:off x="6318249" y="5148523"/>
              <a:ext cx="1823" cy="3487"/>
            </a:xfrm>
            <a:custGeom>
              <a:avLst/>
              <a:gdLst>
                <a:gd name="T0" fmla="*/ 0 w 2"/>
                <a:gd name="T1" fmla="*/ 3 h 3"/>
                <a:gd name="T2" fmla="*/ 2 w 2"/>
                <a:gd name="T3" fmla="*/ 3 h 3"/>
                <a:gd name="T4" fmla="*/ 2 w 2"/>
                <a:gd name="T5" fmla="*/ 3 h 3"/>
                <a:gd name="T6" fmla="*/ 0 w 2"/>
                <a:gd name="T7" fmla="*/ 0 h 3"/>
                <a:gd name="T8" fmla="*/ 0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2" name="Freeform 1327"/>
            <p:cNvSpPr>
              <a:spLocks/>
            </p:cNvSpPr>
            <p:nvPr/>
          </p:nvSpPr>
          <p:spPr bwMode="auto">
            <a:xfrm>
              <a:off x="6016620" y="5117137"/>
              <a:ext cx="21870" cy="27898"/>
            </a:xfrm>
            <a:custGeom>
              <a:avLst/>
              <a:gdLst>
                <a:gd name="T0" fmla="*/ 2 w 24"/>
                <a:gd name="T1" fmla="*/ 7 h 24"/>
                <a:gd name="T2" fmla="*/ 2 w 24"/>
                <a:gd name="T3" fmla="*/ 7 h 24"/>
                <a:gd name="T4" fmla="*/ 0 w 24"/>
                <a:gd name="T5" fmla="*/ 8 h 24"/>
                <a:gd name="T6" fmla="*/ 2 w 24"/>
                <a:gd name="T7" fmla="*/ 9 h 24"/>
                <a:gd name="T8" fmla="*/ 5 w 24"/>
                <a:gd name="T9" fmla="*/ 10 h 24"/>
                <a:gd name="T10" fmla="*/ 5 w 24"/>
                <a:gd name="T11" fmla="*/ 11 h 24"/>
                <a:gd name="T12" fmla="*/ 5 w 24"/>
                <a:gd name="T13" fmla="*/ 12 h 24"/>
                <a:gd name="T14" fmla="*/ 7 w 24"/>
                <a:gd name="T15" fmla="*/ 15 h 24"/>
                <a:gd name="T16" fmla="*/ 7 w 24"/>
                <a:gd name="T17" fmla="*/ 19 h 24"/>
                <a:gd name="T18" fmla="*/ 15 w 24"/>
                <a:gd name="T19" fmla="*/ 24 h 24"/>
                <a:gd name="T20" fmla="*/ 15 w 24"/>
                <a:gd name="T21" fmla="*/ 24 h 24"/>
                <a:gd name="T22" fmla="*/ 11 w 24"/>
                <a:gd name="T23" fmla="*/ 19 h 24"/>
                <a:gd name="T24" fmla="*/ 9 w 24"/>
                <a:gd name="T25" fmla="*/ 15 h 24"/>
                <a:gd name="T26" fmla="*/ 11 w 24"/>
                <a:gd name="T27" fmla="*/ 14 h 24"/>
                <a:gd name="T28" fmla="*/ 17 w 24"/>
                <a:gd name="T29" fmla="*/ 15 h 24"/>
                <a:gd name="T30" fmla="*/ 21 w 24"/>
                <a:gd name="T31" fmla="*/ 15 h 24"/>
                <a:gd name="T32" fmla="*/ 24 w 24"/>
                <a:gd name="T33" fmla="*/ 15 h 24"/>
                <a:gd name="T34" fmla="*/ 21 w 24"/>
                <a:gd name="T35" fmla="*/ 15 h 24"/>
                <a:gd name="T36" fmla="*/ 21 w 24"/>
                <a:gd name="T37" fmla="*/ 14 h 24"/>
                <a:gd name="T38" fmla="*/ 19 w 24"/>
                <a:gd name="T39" fmla="*/ 12 h 24"/>
                <a:gd name="T40" fmla="*/ 15 w 24"/>
                <a:gd name="T41" fmla="*/ 11 h 24"/>
                <a:gd name="T42" fmla="*/ 15 w 24"/>
                <a:gd name="T43" fmla="*/ 11 h 24"/>
                <a:gd name="T44" fmla="*/ 21 w 24"/>
                <a:gd name="T45" fmla="*/ 9 h 24"/>
                <a:gd name="T46" fmla="*/ 21 w 24"/>
                <a:gd name="T47" fmla="*/ 7 h 24"/>
                <a:gd name="T48" fmla="*/ 19 w 24"/>
                <a:gd name="T49" fmla="*/ 6 h 24"/>
                <a:gd name="T50" fmla="*/ 19 w 24"/>
                <a:gd name="T51" fmla="*/ 6 h 24"/>
                <a:gd name="T52" fmla="*/ 17 w 24"/>
                <a:gd name="T53" fmla="*/ 6 h 24"/>
                <a:gd name="T54" fmla="*/ 15 w 24"/>
                <a:gd name="T55" fmla="*/ 6 h 24"/>
                <a:gd name="T56" fmla="*/ 11 w 24"/>
                <a:gd name="T57" fmla="*/ 9 h 24"/>
                <a:gd name="T58" fmla="*/ 7 w 24"/>
                <a:gd name="T59" fmla="*/ 10 h 24"/>
                <a:gd name="T60" fmla="*/ 5 w 24"/>
                <a:gd name="T61" fmla="*/ 10 h 24"/>
                <a:gd name="T62" fmla="*/ 5 w 24"/>
                <a:gd name="T63" fmla="*/ 10 h 24"/>
                <a:gd name="T64" fmla="*/ 11 w 24"/>
                <a:gd name="T65" fmla="*/ 7 h 24"/>
                <a:gd name="T66" fmla="*/ 11 w 24"/>
                <a:gd name="T67" fmla="*/ 6 h 24"/>
                <a:gd name="T68" fmla="*/ 9 w 24"/>
                <a:gd name="T69" fmla="*/ 3 h 24"/>
                <a:gd name="T70" fmla="*/ 9 w 24"/>
                <a:gd name="T71" fmla="*/ 2 h 24"/>
                <a:gd name="T72" fmla="*/ 9 w 24"/>
                <a:gd name="T73" fmla="*/ 2 h 24"/>
                <a:gd name="T74" fmla="*/ 9 w 24"/>
                <a:gd name="T75" fmla="*/ 1 h 24"/>
                <a:gd name="T76" fmla="*/ 11 w 24"/>
                <a:gd name="T77" fmla="*/ 0 h 24"/>
                <a:gd name="T78" fmla="*/ 11 w 24"/>
                <a:gd name="T79" fmla="*/ 0 h 24"/>
                <a:gd name="T80" fmla="*/ 11 w 24"/>
                <a:gd name="T81" fmla="*/ 0 h 24"/>
                <a:gd name="T82" fmla="*/ 9 w 24"/>
                <a:gd name="T83" fmla="*/ 0 h 24"/>
                <a:gd name="T84" fmla="*/ 5 w 24"/>
                <a:gd name="T85" fmla="*/ 1 h 24"/>
                <a:gd name="T86" fmla="*/ 2 w 24"/>
                <a:gd name="T87" fmla="*/ 7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4"/>
                <a:gd name="T134" fmla="*/ 24 w 24"/>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4">
                  <a:moveTo>
                    <a:pt x="2" y="7"/>
                  </a:moveTo>
                  <a:lnTo>
                    <a:pt x="2" y="7"/>
                  </a:lnTo>
                  <a:lnTo>
                    <a:pt x="0" y="8"/>
                  </a:lnTo>
                  <a:lnTo>
                    <a:pt x="2" y="9"/>
                  </a:lnTo>
                  <a:lnTo>
                    <a:pt x="5" y="10"/>
                  </a:lnTo>
                  <a:lnTo>
                    <a:pt x="5" y="11"/>
                  </a:lnTo>
                  <a:lnTo>
                    <a:pt x="5" y="12"/>
                  </a:lnTo>
                  <a:lnTo>
                    <a:pt x="7" y="15"/>
                  </a:lnTo>
                  <a:lnTo>
                    <a:pt x="7" y="19"/>
                  </a:lnTo>
                  <a:lnTo>
                    <a:pt x="15" y="24"/>
                  </a:lnTo>
                  <a:lnTo>
                    <a:pt x="11" y="19"/>
                  </a:lnTo>
                  <a:lnTo>
                    <a:pt x="9" y="15"/>
                  </a:lnTo>
                  <a:lnTo>
                    <a:pt x="11" y="14"/>
                  </a:lnTo>
                  <a:lnTo>
                    <a:pt x="17" y="15"/>
                  </a:lnTo>
                  <a:lnTo>
                    <a:pt x="21" y="15"/>
                  </a:lnTo>
                  <a:lnTo>
                    <a:pt x="24" y="15"/>
                  </a:lnTo>
                  <a:lnTo>
                    <a:pt x="21" y="15"/>
                  </a:lnTo>
                  <a:lnTo>
                    <a:pt x="21" y="14"/>
                  </a:lnTo>
                  <a:lnTo>
                    <a:pt x="19" y="12"/>
                  </a:lnTo>
                  <a:lnTo>
                    <a:pt x="15" y="11"/>
                  </a:lnTo>
                  <a:lnTo>
                    <a:pt x="21" y="9"/>
                  </a:lnTo>
                  <a:lnTo>
                    <a:pt x="21" y="7"/>
                  </a:lnTo>
                  <a:lnTo>
                    <a:pt x="19" y="6"/>
                  </a:lnTo>
                  <a:lnTo>
                    <a:pt x="17" y="6"/>
                  </a:lnTo>
                  <a:lnTo>
                    <a:pt x="15" y="6"/>
                  </a:lnTo>
                  <a:lnTo>
                    <a:pt x="11" y="9"/>
                  </a:lnTo>
                  <a:lnTo>
                    <a:pt x="7" y="10"/>
                  </a:lnTo>
                  <a:lnTo>
                    <a:pt x="5" y="10"/>
                  </a:lnTo>
                  <a:lnTo>
                    <a:pt x="11" y="7"/>
                  </a:lnTo>
                  <a:lnTo>
                    <a:pt x="11" y="6"/>
                  </a:lnTo>
                  <a:lnTo>
                    <a:pt x="9" y="3"/>
                  </a:lnTo>
                  <a:lnTo>
                    <a:pt x="9" y="2"/>
                  </a:lnTo>
                  <a:lnTo>
                    <a:pt x="9" y="1"/>
                  </a:lnTo>
                  <a:lnTo>
                    <a:pt x="11" y="0"/>
                  </a:lnTo>
                  <a:lnTo>
                    <a:pt x="9" y="0"/>
                  </a:lnTo>
                  <a:lnTo>
                    <a:pt x="5" y="1"/>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3" name="Freeform 1328"/>
            <p:cNvSpPr>
              <a:spLocks/>
            </p:cNvSpPr>
            <p:nvPr/>
          </p:nvSpPr>
          <p:spPr bwMode="auto">
            <a:xfrm>
              <a:off x="6030289" y="5112488"/>
              <a:ext cx="5468" cy="5812"/>
            </a:xfrm>
            <a:custGeom>
              <a:avLst/>
              <a:gdLst>
                <a:gd name="T0" fmla="*/ 4 w 6"/>
                <a:gd name="T1" fmla="*/ 3 h 5"/>
                <a:gd name="T2" fmla="*/ 6 w 6"/>
                <a:gd name="T3" fmla="*/ 2 h 5"/>
                <a:gd name="T4" fmla="*/ 4 w 6"/>
                <a:gd name="T5" fmla="*/ 2 h 5"/>
                <a:gd name="T6" fmla="*/ 4 w 6"/>
                <a:gd name="T7" fmla="*/ 0 h 5"/>
                <a:gd name="T8" fmla="*/ 2 w 6"/>
                <a:gd name="T9" fmla="*/ 0 h 5"/>
                <a:gd name="T10" fmla="*/ 0 w 6"/>
                <a:gd name="T11" fmla="*/ 2 h 5"/>
                <a:gd name="T12" fmla="*/ 0 w 6"/>
                <a:gd name="T13" fmla="*/ 3 h 5"/>
                <a:gd name="T14" fmla="*/ 0 w 6"/>
                <a:gd name="T15" fmla="*/ 5 h 5"/>
                <a:gd name="T16" fmla="*/ 4 w 6"/>
                <a:gd name="T17" fmla="*/ 5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6" y="2"/>
                  </a:lnTo>
                  <a:lnTo>
                    <a:pt x="4" y="2"/>
                  </a:lnTo>
                  <a:lnTo>
                    <a:pt x="4" y="0"/>
                  </a:lnTo>
                  <a:lnTo>
                    <a:pt x="2" y="0"/>
                  </a:lnTo>
                  <a:lnTo>
                    <a:pt x="0" y="2"/>
                  </a:lnTo>
                  <a:lnTo>
                    <a:pt x="0" y="3"/>
                  </a:lnTo>
                  <a:lnTo>
                    <a:pt x="0" y="5"/>
                  </a:lnTo>
                  <a:lnTo>
                    <a:pt x="4" y="5"/>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4" name="Freeform 1329"/>
            <p:cNvSpPr>
              <a:spLocks/>
            </p:cNvSpPr>
            <p:nvPr/>
          </p:nvSpPr>
          <p:spPr bwMode="auto">
            <a:xfrm>
              <a:off x="6387505" y="5186883"/>
              <a:ext cx="17314" cy="13949"/>
            </a:xfrm>
            <a:custGeom>
              <a:avLst/>
              <a:gdLst>
                <a:gd name="T0" fmla="*/ 4 w 19"/>
                <a:gd name="T1" fmla="*/ 0 h 12"/>
                <a:gd name="T2" fmla="*/ 0 w 19"/>
                <a:gd name="T3" fmla="*/ 0 h 12"/>
                <a:gd name="T4" fmla="*/ 0 w 19"/>
                <a:gd name="T5" fmla="*/ 3 h 12"/>
                <a:gd name="T6" fmla="*/ 2 w 19"/>
                <a:gd name="T7" fmla="*/ 5 h 12"/>
                <a:gd name="T8" fmla="*/ 8 w 19"/>
                <a:gd name="T9" fmla="*/ 7 h 12"/>
                <a:gd name="T10" fmla="*/ 8 w 19"/>
                <a:gd name="T11" fmla="*/ 9 h 12"/>
                <a:gd name="T12" fmla="*/ 8 w 19"/>
                <a:gd name="T13" fmla="*/ 11 h 12"/>
                <a:gd name="T14" fmla="*/ 12 w 19"/>
                <a:gd name="T15" fmla="*/ 12 h 12"/>
                <a:gd name="T16" fmla="*/ 14 w 19"/>
                <a:gd name="T17" fmla="*/ 12 h 12"/>
                <a:gd name="T18" fmla="*/ 17 w 19"/>
                <a:gd name="T19" fmla="*/ 12 h 12"/>
                <a:gd name="T20" fmla="*/ 19 w 19"/>
                <a:gd name="T21" fmla="*/ 11 h 12"/>
                <a:gd name="T22" fmla="*/ 19 w 19"/>
                <a:gd name="T23" fmla="*/ 11 h 12"/>
                <a:gd name="T24" fmla="*/ 19 w 19"/>
                <a:gd name="T25" fmla="*/ 8 h 12"/>
                <a:gd name="T26" fmla="*/ 4 w 1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
                <a:gd name="T44" fmla="*/ 19 w 1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
                  <a:moveTo>
                    <a:pt x="4" y="0"/>
                  </a:moveTo>
                  <a:lnTo>
                    <a:pt x="0" y="0"/>
                  </a:lnTo>
                  <a:lnTo>
                    <a:pt x="0" y="3"/>
                  </a:lnTo>
                  <a:lnTo>
                    <a:pt x="2" y="5"/>
                  </a:lnTo>
                  <a:lnTo>
                    <a:pt x="8" y="7"/>
                  </a:lnTo>
                  <a:lnTo>
                    <a:pt x="8" y="9"/>
                  </a:lnTo>
                  <a:lnTo>
                    <a:pt x="8" y="11"/>
                  </a:lnTo>
                  <a:lnTo>
                    <a:pt x="12" y="12"/>
                  </a:lnTo>
                  <a:lnTo>
                    <a:pt x="14" y="12"/>
                  </a:lnTo>
                  <a:lnTo>
                    <a:pt x="17" y="12"/>
                  </a:lnTo>
                  <a:lnTo>
                    <a:pt x="19" y="11"/>
                  </a:lnTo>
                  <a:lnTo>
                    <a:pt x="19" y="8"/>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5" name="Freeform 1330"/>
            <p:cNvSpPr>
              <a:spLocks/>
            </p:cNvSpPr>
            <p:nvPr/>
          </p:nvSpPr>
          <p:spPr bwMode="auto">
            <a:xfrm>
              <a:off x="6715561" y="5215943"/>
              <a:ext cx="0" cy="2325"/>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6" name="Freeform 1331"/>
            <p:cNvSpPr>
              <a:spLocks/>
            </p:cNvSpPr>
            <p:nvPr/>
          </p:nvSpPr>
          <p:spPr bwMode="auto">
            <a:xfrm>
              <a:off x="5972879" y="5213618"/>
              <a:ext cx="3645" cy="2325"/>
            </a:xfrm>
            <a:custGeom>
              <a:avLst/>
              <a:gdLst>
                <a:gd name="T0" fmla="*/ 2 w 4"/>
                <a:gd name="T1" fmla="*/ 2 h 2"/>
                <a:gd name="T2" fmla="*/ 4 w 4"/>
                <a:gd name="T3" fmla="*/ 1 h 2"/>
                <a:gd name="T4" fmla="*/ 4 w 4"/>
                <a:gd name="T5" fmla="*/ 0 h 2"/>
                <a:gd name="T6" fmla="*/ 0 w 4"/>
                <a:gd name="T7" fmla="*/ 1 h 2"/>
                <a:gd name="T8" fmla="*/ 0 w 4"/>
                <a:gd name="T9" fmla="*/ 1 h 2"/>
                <a:gd name="T10" fmla="*/ 0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1"/>
                  </a:lnTo>
                  <a:lnTo>
                    <a:pt x="4"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7" name="Freeform 1332"/>
            <p:cNvSpPr>
              <a:spLocks/>
            </p:cNvSpPr>
            <p:nvPr/>
          </p:nvSpPr>
          <p:spPr bwMode="auto">
            <a:xfrm>
              <a:off x="6861364" y="5314749"/>
              <a:ext cx="0" cy="2325"/>
            </a:xfrm>
            <a:custGeom>
              <a:avLst/>
              <a:gdLst>
                <a:gd name="T0" fmla="*/ 0 h 2"/>
                <a:gd name="T1" fmla="*/ 1 h 2"/>
                <a:gd name="T2" fmla="*/ 2 h 2"/>
                <a:gd name="T3" fmla="*/ 2 h 2"/>
                <a:gd name="T4" fmla="*/ 1 h 2"/>
                <a:gd name="T5" fmla="*/ 0 h 2"/>
                <a:gd name="T6" fmla="*/ 0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0"/>
                  </a:moveTo>
                  <a:lnTo>
                    <a:pt x="0" y="1"/>
                  </a:lnTo>
                  <a:lnTo>
                    <a:pt x="0" y="2"/>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8" name="Freeform 1333"/>
            <p:cNvSpPr>
              <a:spLocks/>
            </p:cNvSpPr>
            <p:nvPr/>
          </p:nvSpPr>
          <p:spPr bwMode="auto">
            <a:xfrm>
              <a:off x="5903623" y="5120625"/>
              <a:ext cx="84748" cy="69745"/>
            </a:xfrm>
            <a:custGeom>
              <a:avLst/>
              <a:gdLst>
                <a:gd name="T0" fmla="*/ 13 w 93"/>
                <a:gd name="T1" fmla="*/ 21 h 60"/>
                <a:gd name="T2" fmla="*/ 6 w 93"/>
                <a:gd name="T3" fmla="*/ 24 h 60"/>
                <a:gd name="T4" fmla="*/ 0 w 93"/>
                <a:gd name="T5" fmla="*/ 36 h 60"/>
                <a:gd name="T6" fmla="*/ 2 w 93"/>
                <a:gd name="T7" fmla="*/ 43 h 60"/>
                <a:gd name="T8" fmla="*/ 11 w 93"/>
                <a:gd name="T9" fmla="*/ 46 h 60"/>
                <a:gd name="T10" fmla="*/ 9 w 93"/>
                <a:gd name="T11" fmla="*/ 56 h 60"/>
                <a:gd name="T12" fmla="*/ 11 w 93"/>
                <a:gd name="T13" fmla="*/ 60 h 60"/>
                <a:gd name="T14" fmla="*/ 23 w 93"/>
                <a:gd name="T15" fmla="*/ 58 h 60"/>
                <a:gd name="T16" fmla="*/ 23 w 93"/>
                <a:gd name="T17" fmla="*/ 52 h 60"/>
                <a:gd name="T18" fmla="*/ 23 w 93"/>
                <a:gd name="T19" fmla="*/ 41 h 60"/>
                <a:gd name="T20" fmla="*/ 21 w 93"/>
                <a:gd name="T21" fmla="*/ 37 h 60"/>
                <a:gd name="T22" fmla="*/ 32 w 93"/>
                <a:gd name="T23" fmla="*/ 36 h 60"/>
                <a:gd name="T24" fmla="*/ 34 w 93"/>
                <a:gd name="T25" fmla="*/ 39 h 60"/>
                <a:gd name="T26" fmla="*/ 32 w 93"/>
                <a:gd name="T27" fmla="*/ 44 h 60"/>
                <a:gd name="T28" fmla="*/ 40 w 93"/>
                <a:gd name="T29" fmla="*/ 47 h 60"/>
                <a:gd name="T30" fmla="*/ 40 w 93"/>
                <a:gd name="T31" fmla="*/ 52 h 60"/>
                <a:gd name="T32" fmla="*/ 44 w 93"/>
                <a:gd name="T33" fmla="*/ 53 h 60"/>
                <a:gd name="T34" fmla="*/ 49 w 93"/>
                <a:gd name="T35" fmla="*/ 51 h 60"/>
                <a:gd name="T36" fmla="*/ 57 w 93"/>
                <a:gd name="T37" fmla="*/ 49 h 60"/>
                <a:gd name="T38" fmla="*/ 59 w 93"/>
                <a:gd name="T39" fmla="*/ 47 h 60"/>
                <a:gd name="T40" fmla="*/ 55 w 93"/>
                <a:gd name="T41" fmla="*/ 47 h 60"/>
                <a:gd name="T42" fmla="*/ 53 w 93"/>
                <a:gd name="T43" fmla="*/ 45 h 60"/>
                <a:gd name="T44" fmla="*/ 51 w 93"/>
                <a:gd name="T45" fmla="*/ 43 h 60"/>
                <a:gd name="T46" fmla="*/ 53 w 93"/>
                <a:gd name="T47" fmla="*/ 40 h 60"/>
                <a:gd name="T48" fmla="*/ 51 w 93"/>
                <a:gd name="T49" fmla="*/ 39 h 60"/>
                <a:gd name="T50" fmla="*/ 49 w 93"/>
                <a:gd name="T51" fmla="*/ 37 h 60"/>
                <a:gd name="T52" fmla="*/ 38 w 93"/>
                <a:gd name="T53" fmla="*/ 30 h 60"/>
                <a:gd name="T54" fmla="*/ 40 w 93"/>
                <a:gd name="T55" fmla="*/ 29 h 60"/>
                <a:gd name="T56" fmla="*/ 59 w 93"/>
                <a:gd name="T57" fmla="*/ 22 h 60"/>
                <a:gd name="T58" fmla="*/ 65 w 93"/>
                <a:gd name="T59" fmla="*/ 22 h 60"/>
                <a:gd name="T60" fmla="*/ 67 w 93"/>
                <a:gd name="T61" fmla="*/ 20 h 60"/>
                <a:gd name="T62" fmla="*/ 63 w 93"/>
                <a:gd name="T63" fmla="*/ 19 h 60"/>
                <a:gd name="T64" fmla="*/ 59 w 93"/>
                <a:gd name="T65" fmla="*/ 21 h 60"/>
                <a:gd name="T66" fmla="*/ 46 w 93"/>
                <a:gd name="T67" fmla="*/ 22 h 60"/>
                <a:gd name="T68" fmla="*/ 44 w 93"/>
                <a:gd name="T69" fmla="*/ 22 h 60"/>
                <a:gd name="T70" fmla="*/ 38 w 93"/>
                <a:gd name="T71" fmla="*/ 22 h 60"/>
                <a:gd name="T72" fmla="*/ 34 w 93"/>
                <a:gd name="T73" fmla="*/ 25 h 60"/>
                <a:gd name="T74" fmla="*/ 23 w 93"/>
                <a:gd name="T75" fmla="*/ 22 h 60"/>
                <a:gd name="T76" fmla="*/ 19 w 93"/>
                <a:gd name="T77" fmla="*/ 20 h 60"/>
                <a:gd name="T78" fmla="*/ 23 w 93"/>
                <a:gd name="T79" fmla="*/ 11 h 60"/>
                <a:gd name="T80" fmla="*/ 36 w 93"/>
                <a:gd name="T81" fmla="*/ 11 h 60"/>
                <a:gd name="T82" fmla="*/ 40 w 93"/>
                <a:gd name="T83" fmla="*/ 11 h 60"/>
                <a:gd name="T84" fmla="*/ 42 w 93"/>
                <a:gd name="T85" fmla="*/ 11 h 60"/>
                <a:gd name="T86" fmla="*/ 63 w 93"/>
                <a:gd name="T87" fmla="*/ 11 h 60"/>
                <a:gd name="T88" fmla="*/ 80 w 93"/>
                <a:gd name="T89" fmla="*/ 12 h 60"/>
                <a:gd name="T90" fmla="*/ 93 w 93"/>
                <a:gd name="T91" fmla="*/ 4 h 60"/>
                <a:gd name="T92" fmla="*/ 93 w 93"/>
                <a:gd name="T93" fmla="*/ 1 h 60"/>
                <a:gd name="T94" fmla="*/ 91 w 93"/>
                <a:gd name="T95" fmla="*/ 0 h 60"/>
                <a:gd name="T96" fmla="*/ 78 w 93"/>
                <a:gd name="T97" fmla="*/ 6 h 60"/>
                <a:gd name="T98" fmla="*/ 63 w 93"/>
                <a:gd name="T99" fmla="*/ 6 h 60"/>
                <a:gd name="T100" fmla="*/ 59 w 93"/>
                <a:gd name="T101" fmla="*/ 7 h 60"/>
                <a:gd name="T102" fmla="*/ 55 w 93"/>
                <a:gd name="T103" fmla="*/ 7 h 60"/>
                <a:gd name="T104" fmla="*/ 40 w 93"/>
                <a:gd name="T105" fmla="*/ 5 h 60"/>
                <a:gd name="T106" fmla="*/ 38 w 93"/>
                <a:gd name="T107" fmla="*/ 4 h 60"/>
                <a:gd name="T108" fmla="*/ 30 w 93"/>
                <a:gd name="T109" fmla="*/ 4 h 60"/>
                <a:gd name="T110" fmla="*/ 27 w 93"/>
                <a:gd name="T111" fmla="*/ 6 h 60"/>
                <a:gd name="T112" fmla="*/ 23 w 93"/>
                <a:gd name="T113" fmla="*/ 8 h 60"/>
                <a:gd name="T114" fmla="*/ 19 w 93"/>
                <a:gd name="T115" fmla="*/ 7 h 60"/>
                <a:gd name="T116" fmla="*/ 15 w 93"/>
                <a:gd name="T117" fmla="*/ 11 h 60"/>
                <a:gd name="T118" fmla="*/ 13 w 93"/>
                <a:gd name="T119" fmla="*/ 14 h 60"/>
                <a:gd name="T120" fmla="*/ 15 w 93"/>
                <a:gd name="T121" fmla="*/ 15 h 60"/>
                <a:gd name="T122" fmla="*/ 13 w 93"/>
                <a:gd name="T123" fmla="*/ 1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
                <a:gd name="T187" fmla="*/ 0 h 60"/>
                <a:gd name="T188" fmla="*/ 93 w 93"/>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 h="60">
                  <a:moveTo>
                    <a:pt x="13" y="19"/>
                  </a:moveTo>
                  <a:lnTo>
                    <a:pt x="13" y="21"/>
                  </a:lnTo>
                  <a:lnTo>
                    <a:pt x="11" y="21"/>
                  </a:lnTo>
                  <a:lnTo>
                    <a:pt x="6" y="24"/>
                  </a:lnTo>
                  <a:lnTo>
                    <a:pt x="6" y="29"/>
                  </a:lnTo>
                  <a:lnTo>
                    <a:pt x="0" y="36"/>
                  </a:lnTo>
                  <a:lnTo>
                    <a:pt x="0" y="40"/>
                  </a:lnTo>
                  <a:lnTo>
                    <a:pt x="2" y="43"/>
                  </a:lnTo>
                  <a:lnTo>
                    <a:pt x="9" y="41"/>
                  </a:lnTo>
                  <a:lnTo>
                    <a:pt x="11" y="46"/>
                  </a:lnTo>
                  <a:lnTo>
                    <a:pt x="9" y="56"/>
                  </a:lnTo>
                  <a:lnTo>
                    <a:pt x="9" y="58"/>
                  </a:lnTo>
                  <a:lnTo>
                    <a:pt x="11" y="60"/>
                  </a:lnTo>
                  <a:lnTo>
                    <a:pt x="23" y="58"/>
                  </a:lnTo>
                  <a:lnTo>
                    <a:pt x="21" y="54"/>
                  </a:lnTo>
                  <a:lnTo>
                    <a:pt x="23" y="52"/>
                  </a:lnTo>
                  <a:lnTo>
                    <a:pt x="23" y="51"/>
                  </a:lnTo>
                  <a:lnTo>
                    <a:pt x="23" y="41"/>
                  </a:lnTo>
                  <a:lnTo>
                    <a:pt x="21" y="39"/>
                  </a:lnTo>
                  <a:lnTo>
                    <a:pt x="21" y="37"/>
                  </a:lnTo>
                  <a:lnTo>
                    <a:pt x="27" y="35"/>
                  </a:lnTo>
                  <a:lnTo>
                    <a:pt x="32" y="36"/>
                  </a:lnTo>
                  <a:lnTo>
                    <a:pt x="34" y="39"/>
                  </a:lnTo>
                  <a:lnTo>
                    <a:pt x="32" y="41"/>
                  </a:lnTo>
                  <a:lnTo>
                    <a:pt x="32" y="44"/>
                  </a:lnTo>
                  <a:lnTo>
                    <a:pt x="38" y="46"/>
                  </a:lnTo>
                  <a:lnTo>
                    <a:pt x="40" y="47"/>
                  </a:lnTo>
                  <a:lnTo>
                    <a:pt x="40" y="49"/>
                  </a:lnTo>
                  <a:lnTo>
                    <a:pt x="40" y="52"/>
                  </a:lnTo>
                  <a:lnTo>
                    <a:pt x="40" y="53"/>
                  </a:lnTo>
                  <a:lnTo>
                    <a:pt x="44" y="53"/>
                  </a:lnTo>
                  <a:lnTo>
                    <a:pt x="49" y="52"/>
                  </a:lnTo>
                  <a:lnTo>
                    <a:pt x="49" y="51"/>
                  </a:lnTo>
                  <a:lnTo>
                    <a:pt x="53" y="49"/>
                  </a:lnTo>
                  <a:lnTo>
                    <a:pt x="57" y="49"/>
                  </a:lnTo>
                  <a:lnTo>
                    <a:pt x="59" y="48"/>
                  </a:lnTo>
                  <a:lnTo>
                    <a:pt x="59" y="47"/>
                  </a:lnTo>
                  <a:lnTo>
                    <a:pt x="57" y="47"/>
                  </a:lnTo>
                  <a:lnTo>
                    <a:pt x="55" y="47"/>
                  </a:lnTo>
                  <a:lnTo>
                    <a:pt x="55" y="45"/>
                  </a:lnTo>
                  <a:lnTo>
                    <a:pt x="53" y="45"/>
                  </a:lnTo>
                  <a:lnTo>
                    <a:pt x="51" y="44"/>
                  </a:lnTo>
                  <a:lnTo>
                    <a:pt x="51" y="43"/>
                  </a:lnTo>
                  <a:lnTo>
                    <a:pt x="51" y="41"/>
                  </a:lnTo>
                  <a:lnTo>
                    <a:pt x="53" y="40"/>
                  </a:lnTo>
                  <a:lnTo>
                    <a:pt x="51" y="39"/>
                  </a:lnTo>
                  <a:lnTo>
                    <a:pt x="51" y="37"/>
                  </a:lnTo>
                  <a:lnTo>
                    <a:pt x="49" y="37"/>
                  </a:lnTo>
                  <a:lnTo>
                    <a:pt x="42" y="31"/>
                  </a:lnTo>
                  <a:lnTo>
                    <a:pt x="38" y="30"/>
                  </a:lnTo>
                  <a:lnTo>
                    <a:pt x="38" y="29"/>
                  </a:lnTo>
                  <a:lnTo>
                    <a:pt x="40" y="29"/>
                  </a:lnTo>
                  <a:lnTo>
                    <a:pt x="51" y="27"/>
                  </a:lnTo>
                  <a:lnTo>
                    <a:pt x="59" y="22"/>
                  </a:lnTo>
                  <a:lnTo>
                    <a:pt x="63" y="21"/>
                  </a:lnTo>
                  <a:lnTo>
                    <a:pt x="65" y="22"/>
                  </a:lnTo>
                  <a:lnTo>
                    <a:pt x="67" y="21"/>
                  </a:lnTo>
                  <a:lnTo>
                    <a:pt x="67" y="20"/>
                  </a:lnTo>
                  <a:lnTo>
                    <a:pt x="65" y="19"/>
                  </a:lnTo>
                  <a:lnTo>
                    <a:pt x="63" y="19"/>
                  </a:lnTo>
                  <a:lnTo>
                    <a:pt x="59" y="20"/>
                  </a:lnTo>
                  <a:lnTo>
                    <a:pt x="59" y="21"/>
                  </a:lnTo>
                  <a:lnTo>
                    <a:pt x="49" y="21"/>
                  </a:lnTo>
                  <a:lnTo>
                    <a:pt x="46" y="22"/>
                  </a:lnTo>
                  <a:lnTo>
                    <a:pt x="44" y="22"/>
                  </a:lnTo>
                  <a:lnTo>
                    <a:pt x="40" y="21"/>
                  </a:lnTo>
                  <a:lnTo>
                    <a:pt x="38" y="22"/>
                  </a:lnTo>
                  <a:lnTo>
                    <a:pt x="34" y="24"/>
                  </a:lnTo>
                  <a:lnTo>
                    <a:pt x="34" y="25"/>
                  </a:lnTo>
                  <a:lnTo>
                    <a:pt x="27" y="25"/>
                  </a:lnTo>
                  <a:lnTo>
                    <a:pt x="23" y="22"/>
                  </a:lnTo>
                  <a:lnTo>
                    <a:pt x="21" y="22"/>
                  </a:lnTo>
                  <a:lnTo>
                    <a:pt x="19" y="20"/>
                  </a:lnTo>
                  <a:lnTo>
                    <a:pt x="19" y="14"/>
                  </a:lnTo>
                  <a:lnTo>
                    <a:pt x="23" y="11"/>
                  </a:lnTo>
                  <a:lnTo>
                    <a:pt x="34" y="11"/>
                  </a:lnTo>
                  <a:lnTo>
                    <a:pt x="36" y="11"/>
                  </a:lnTo>
                  <a:lnTo>
                    <a:pt x="40" y="11"/>
                  </a:lnTo>
                  <a:lnTo>
                    <a:pt x="42" y="11"/>
                  </a:lnTo>
                  <a:lnTo>
                    <a:pt x="44" y="11"/>
                  </a:lnTo>
                  <a:lnTo>
                    <a:pt x="63" y="11"/>
                  </a:lnTo>
                  <a:lnTo>
                    <a:pt x="65" y="12"/>
                  </a:lnTo>
                  <a:lnTo>
                    <a:pt x="80" y="12"/>
                  </a:lnTo>
                  <a:lnTo>
                    <a:pt x="82" y="11"/>
                  </a:lnTo>
                  <a:lnTo>
                    <a:pt x="93" y="4"/>
                  </a:lnTo>
                  <a:lnTo>
                    <a:pt x="93" y="3"/>
                  </a:lnTo>
                  <a:lnTo>
                    <a:pt x="93" y="1"/>
                  </a:lnTo>
                  <a:lnTo>
                    <a:pt x="93" y="0"/>
                  </a:lnTo>
                  <a:lnTo>
                    <a:pt x="91" y="0"/>
                  </a:lnTo>
                  <a:lnTo>
                    <a:pt x="89" y="1"/>
                  </a:lnTo>
                  <a:lnTo>
                    <a:pt x="78" y="6"/>
                  </a:lnTo>
                  <a:lnTo>
                    <a:pt x="74" y="7"/>
                  </a:lnTo>
                  <a:lnTo>
                    <a:pt x="63" y="6"/>
                  </a:lnTo>
                  <a:lnTo>
                    <a:pt x="61" y="6"/>
                  </a:lnTo>
                  <a:lnTo>
                    <a:pt x="59" y="7"/>
                  </a:lnTo>
                  <a:lnTo>
                    <a:pt x="55" y="7"/>
                  </a:lnTo>
                  <a:lnTo>
                    <a:pt x="55" y="6"/>
                  </a:lnTo>
                  <a:lnTo>
                    <a:pt x="40" y="5"/>
                  </a:lnTo>
                  <a:lnTo>
                    <a:pt x="38" y="5"/>
                  </a:lnTo>
                  <a:lnTo>
                    <a:pt x="38" y="4"/>
                  </a:lnTo>
                  <a:lnTo>
                    <a:pt x="32" y="4"/>
                  </a:lnTo>
                  <a:lnTo>
                    <a:pt x="30" y="4"/>
                  </a:lnTo>
                  <a:lnTo>
                    <a:pt x="27" y="5"/>
                  </a:lnTo>
                  <a:lnTo>
                    <a:pt x="27" y="6"/>
                  </a:lnTo>
                  <a:lnTo>
                    <a:pt x="25" y="7"/>
                  </a:lnTo>
                  <a:lnTo>
                    <a:pt x="23" y="8"/>
                  </a:lnTo>
                  <a:lnTo>
                    <a:pt x="21" y="7"/>
                  </a:lnTo>
                  <a:lnTo>
                    <a:pt x="19" y="7"/>
                  </a:lnTo>
                  <a:lnTo>
                    <a:pt x="17" y="8"/>
                  </a:lnTo>
                  <a:lnTo>
                    <a:pt x="15" y="11"/>
                  </a:lnTo>
                  <a:lnTo>
                    <a:pt x="15" y="13"/>
                  </a:lnTo>
                  <a:lnTo>
                    <a:pt x="13" y="14"/>
                  </a:lnTo>
                  <a:lnTo>
                    <a:pt x="15" y="15"/>
                  </a:lnTo>
                  <a:lnTo>
                    <a:pt x="15" y="21"/>
                  </a:lnTo>
                  <a:lnTo>
                    <a:pt x="13"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9" name="Freeform 1334"/>
            <p:cNvSpPr>
              <a:spLocks/>
            </p:cNvSpPr>
            <p:nvPr/>
          </p:nvSpPr>
          <p:spPr bwMode="auto">
            <a:xfrm>
              <a:off x="6688223" y="5299638"/>
              <a:ext cx="17314" cy="8137"/>
            </a:xfrm>
            <a:custGeom>
              <a:avLst/>
              <a:gdLst>
                <a:gd name="T0" fmla="*/ 17 w 19"/>
                <a:gd name="T1" fmla="*/ 2 h 7"/>
                <a:gd name="T2" fmla="*/ 15 w 19"/>
                <a:gd name="T3" fmla="*/ 2 h 7"/>
                <a:gd name="T4" fmla="*/ 13 w 19"/>
                <a:gd name="T5" fmla="*/ 2 h 7"/>
                <a:gd name="T6" fmla="*/ 13 w 19"/>
                <a:gd name="T7" fmla="*/ 0 h 7"/>
                <a:gd name="T8" fmla="*/ 11 w 19"/>
                <a:gd name="T9" fmla="*/ 2 h 7"/>
                <a:gd name="T10" fmla="*/ 9 w 19"/>
                <a:gd name="T11" fmla="*/ 2 h 7"/>
                <a:gd name="T12" fmla="*/ 9 w 19"/>
                <a:gd name="T13" fmla="*/ 2 h 7"/>
                <a:gd name="T14" fmla="*/ 7 w 19"/>
                <a:gd name="T15" fmla="*/ 2 h 7"/>
                <a:gd name="T16" fmla="*/ 5 w 19"/>
                <a:gd name="T17" fmla="*/ 2 h 7"/>
                <a:gd name="T18" fmla="*/ 0 w 19"/>
                <a:gd name="T19" fmla="*/ 3 h 7"/>
                <a:gd name="T20" fmla="*/ 0 w 19"/>
                <a:gd name="T21" fmla="*/ 5 h 7"/>
                <a:gd name="T22" fmla="*/ 0 w 19"/>
                <a:gd name="T23" fmla="*/ 6 h 7"/>
                <a:gd name="T24" fmla="*/ 2 w 19"/>
                <a:gd name="T25" fmla="*/ 7 h 7"/>
                <a:gd name="T26" fmla="*/ 7 w 19"/>
                <a:gd name="T27" fmla="*/ 7 h 7"/>
                <a:gd name="T28" fmla="*/ 7 w 19"/>
                <a:gd name="T29" fmla="*/ 7 h 7"/>
                <a:gd name="T30" fmla="*/ 13 w 19"/>
                <a:gd name="T31" fmla="*/ 7 h 7"/>
                <a:gd name="T32" fmla="*/ 15 w 19"/>
                <a:gd name="T33" fmla="*/ 7 h 7"/>
                <a:gd name="T34" fmla="*/ 19 w 19"/>
                <a:gd name="T35" fmla="*/ 7 h 7"/>
                <a:gd name="T36" fmla="*/ 19 w 19"/>
                <a:gd name="T37" fmla="*/ 6 h 7"/>
                <a:gd name="T38" fmla="*/ 17 w 19"/>
                <a:gd name="T39" fmla="*/ 3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5" y="2"/>
                  </a:lnTo>
                  <a:lnTo>
                    <a:pt x="13" y="2"/>
                  </a:lnTo>
                  <a:lnTo>
                    <a:pt x="13" y="0"/>
                  </a:lnTo>
                  <a:lnTo>
                    <a:pt x="11" y="2"/>
                  </a:lnTo>
                  <a:lnTo>
                    <a:pt x="9" y="2"/>
                  </a:lnTo>
                  <a:lnTo>
                    <a:pt x="7" y="2"/>
                  </a:lnTo>
                  <a:lnTo>
                    <a:pt x="5" y="2"/>
                  </a:lnTo>
                  <a:lnTo>
                    <a:pt x="0" y="3"/>
                  </a:lnTo>
                  <a:lnTo>
                    <a:pt x="0" y="5"/>
                  </a:lnTo>
                  <a:lnTo>
                    <a:pt x="0" y="6"/>
                  </a:lnTo>
                  <a:lnTo>
                    <a:pt x="2" y="7"/>
                  </a:lnTo>
                  <a:lnTo>
                    <a:pt x="7" y="7"/>
                  </a:lnTo>
                  <a:lnTo>
                    <a:pt x="13" y="7"/>
                  </a:lnTo>
                  <a:lnTo>
                    <a:pt x="15" y="7"/>
                  </a:lnTo>
                  <a:lnTo>
                    <a:pt x="19" y="7"/>
                  </a:lnTo>
                  <a:lnTo>
                    <a:pt x="19" y="6"/>
                  </a:lnTo>
                  <a:lnTo>
                    <a:pt x="17" y="3"/>
                  </a:lnTo>
                  <a:lnTo>
                    <a:pt x="17"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0" name="Freeform 1335"/>
            <p:cNvSpPr>
              <a:spLocks/>
            </p:cNvSpPr>
            <p:nvPr/>
          </p:nvSpPr>
          <p:spPr bwMode="auto">
            <a:xfrm>
              <a:off x="6703715" y="5289176"/>
              <a:ext cx="20959" cy="6975"/>
            </a:xfrm>
            <a:custGeom>
              <a:avLst/>
              <a:gdLst>
                <a:gd name="T0" fmla="*/ 9 w 23"/>
                <a:gd name="T1" fmla="*/ 3 h 6"/>
                <a:gd name="T2" fmla="*/ 7 w 23"/>
                <a:gd name="T3" fmla="*/ 3 h 6"/>
                <a:gd name="T4" fmla="*/ 2 w 23"/>
                <a:gd name="T5" fmla="*/ 4 h 6"/>
                <a:gd name="T6" fmla="*/ 0 w 23"/>
                <a:gd name="T7" fmla="*/ 4 h 6"/>
                <a:gd name="T8" fmla="*/ 0 w 23"/>
                <a:gd name="T9" fmla="*/ 5 h 6"/>
                <a:gd name="T10" fmla="*/ 2 w 23"/>
                <a:gd name="T11" fmla="*/ 5 h 6"/>
                <a:gd name="T12" fmla="*/ 2 w 23"/>
                <a:gd name="T13" fmla="*/ 6 h 6"/>
                <a:gd name="T14" fmla="*/ 4 w 23"/>
                <a:gd name="T15" fmla="*/ 6 h 6"/>
                <a:gd name="T16" fmla="*/ 7 w 23"/>
                <a:gd name="T17" fmla="*/ 6 h 6"/>
                <a:gd name="T18" fmla="*/ 9 w 23"/>
                <a:gd name="T19" fmla="*/ 6 h 6"/>
                <a:gd name="T20" fmla="*/ 9 w 23"/>
                <a:gd name="T21" fmla="*/ 6 h 6"/>
                <a:gd name="T22" fmla="*/ 11 w 23"/>
                <a:gd name="T23" fmla="*/ 5 h 6"/>
                <a:gd name="T24" fmla="*/ 11 w 23"/>
                <a:gd name="T25" fmla="*/ 4 h 6"/>
                <a:gd name="T26" fmla="*/ 13 w 23"/>
                <a:gd name="T27" fmla="*/ 4 h 6"/>
                <a:gd name="T28" fmla="*/ 13 w 23"/>
                <a:gd name="T29" fmla="*/ 5 h 6"/>
                <a:gd name="T30" fmla="*/ 21 w 23"/>
                <a:gd name="T31" fmla="*/ 5 h 6"/>
                <a:gd name="T32" fmla="*/ 21 w 23"/>
                <a:gd name="T33" fmla="*/ 4 h 6"/>
                <a:gd name="T34" fmla="*/ 21 w 23"/>
                <a:gd name="T35" fmla="*/ 3 h 6"/>
                <a:gd name="T36" fmla="*/ 17 w 23"/>
                <a:gd name="T37" fmla="*/ 4 h 6"/>
                <a:gd name="T38" fmla="*/ 17 w 23"/>
                <a:gd name="T39" fmla="*/ 3 h 6"/>
                <a:gd name="T40" fmla="*/ 21 w 23"/>
                <a:gd name="T41" fmla="*/ 0 h 6"/>
                <a:gd name="T42" fmla="*/ 23 w 23"/>
                <a:gd name="T43" fmla="*/ 0 h 6"/>
                <a:gd name="T44" fmla="*/ 9 w 23"/>
                <a:gd name="T45" fmla="*/ 3 h 6"/>
                <a:gd name="T46" fmla="*/ 9 w 23"/>
                <a:gd name="T47" fmla="*/ 3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6"/>
                <a:gd name="T74" fmla="*/ 23 w 23"/>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6">
                  <a:moveTo>
                    <a:pt x="9" y="3"/>
                  </a:moveTo>
                  <a:lnTo>
                    <a:pt x="7" y="3"/>
                  </a:lnTo>
                  <a:lnTo>
                    <a:pt x="2" y="4"/>
                  </a:lnTo>
                  <a:lnTo>
                    <a:pt x="0" y="4"/>
                  </a:lnTo>
                  <a:lnTo>
                    <a:pt x="0" y="5"/>
                  </a:lnTo>
                  <a:lnTo>
                    <a:pt x="2" y="5"/>
                  </a:lnTo>
                  <a:lnTo>
                    <a:pt x="2" y="6"/>
                  </a:lnTo>
                  <a:lnTo>
                    <a:pt x="4" y="6"/>
                  </a:lnTo>
                  <a:lnTo>
                    <a:pt x="7" y="6"/>
                  </a:lnTo>
                  <a:lnTo>
                    <a:pt x="9" y="6"/>
                  </a:lnTo>
                  <a:lnTo>
                    <a:pt x="11" y="5"/>
                  </a:lnTo>
                  <a:lnTo>
                    <a:pt x="11" y="4"/>
                  </a:lnTo>
                  <a:lnTo>
                    <a:pt x="13" y="4"/>
                  </a:lnTo>
                  <a:lnTo>
                    <a:pt x="13" y="5"/>
                  </a:lnTo>
                  <a:lnTo>
                    <a:pt x="21" y="5"/>
                  </a:lnTo>
                  <a:lnTo>
                    <a:pt x="21" y="4"/>
                  </a:lnTo>
                  <a:lnTo>
                    <a:pt x="21" y="3"/>
                  </a:lnTo>
                  <a:lnTo>
                    <a:pt x="17" y="4"/>
                  </a:lnTo>
                  <a:lnTo>
                    <a:pt x="17" y="3"/>
                  </a:lnTo>
                  <a:lnTo>
                    <a:pt x="21" y="0"/>
                  </a:lnTo>
                  <a:lnTo>
                    <a:pt x="23" y="0"/>
                  </a:lnTo>
                  <a:lnTo>
                    <a:pt x="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1" name="Freeform 1336"/>
            <p:cNvSpPr>
              <a:spLocks/>
            </p:cNvSpPr>
            <p:nvPr/>
          </p:nvSpPr>
          <p:spPr bwMode="auto">
            <a:xfrm>
              <a:off x="5875374" y="5212456"/>
              <a:ext cx="31894" cy="9299"/>
            </a:xfrm>
            <a:custGeom>
              <a:avLst/>
              <a:gdLst>
                <a:gd name="T0" fmla="*/ 33 w 35"/>
                <a:gd name="T1" fmla="*/ 5 h 8"/>
                <a:gd name="T2" fmla="*/ 35 w 35"/>
                <a:gd name="T3" fmla="*/ 5 h 8"/>
                <a:gd name="T4" fmla="*/ 35 w 35"/>
                <a:gd name="T5" fmla="*/ 5 h 8"/>
                <a:gd name="T6" fmla="*/ 33 w 35"/>
                <a:gd name="T7" fmla="*/ 3 h 8"/>
                <a:gd name="T8" fmla="*/ 31 w 35"/>
                <a:gd name="T9" fmla="*/ 1 h 8"/>
                <a:gd name="T10" fmla="*/ 29 w 35"/>
                <a:gd name="T11" fmla="*/ 3 h 8"/>
                <a:gd name="T12" fmla="*/ 29 w 35"/>
                <a:gd name="T13" fmla="*/ 2 h 8"/>
                <a:gd name="T14" fmla="*/ 27 w 35"/>
                <a:gd name="T15" fmla="*/ 1 h 8"/>
                <a:gd name="T16" fmla="*/ 23 w 35"/>
                <a:gd name="T17" fmla="*/ 1 h 8"/>
                <a:gd name="T18" fmla="*/ 21 w 35"/>
                <a:gd name="T19" fmla="*/ 0 h 8"/>
                <a:gd name="T20" fmla="*/ 16 w 35"/>
                <a:gd name="T21" fmla="*/ 0 h 8"/>
                <a:gd name="T22" fmla="*/ 16 w 35"/>
                <a:gd name="T23" fmla="*/ 0 h 8"/>
                <a:gd name="T24" fmla="*/ 16 w 35"/>
                <a:gd name="T25" fmla="*/ 1 h 8"/>
                <a:gd name="T26" fmla="*/ 21 w 35"/>
                <a:gd name="T27" fmla="*/ 3 h 8"/>
                <a:gd name="T28" fmla="*/ 21 w 35"/>
                <a:gd name="T29" fmla="*/ 3 h 8"/>
                <a:gd name="T30" fmla="*/ 18 w 35"/>
                <a:gd name="T31" fmla="*/ 5 h 8"/>
                <a:gd name="T32" fmla="*/ 16 w 35"/>
                <a:gd name="T33" fmla="*/ 5 h 8"/>
                <a:gd name="T34" fmla="*/ 16 w 35"/>
                <a:gd name="T35" fmla="*/ 5 h 8"/>
                <a:gd name="T36" fmla="*/ 14 w 35"/>
                <a:gd name="T37" fmla="*/ 3 h 8"/>
                <a:gd name="T38" fmla="*/ 12 w 35"/>
                <a:gd name="T39" fmla="*/ 2 h 8"/>
                <a:gd name="T40" fmla="*/ 8 w 35"/>
                <a:gd name="T41" fmla="*/ 2 h 8"/>
                <a:gd name="T42" fmla="*/ 4 w 35"/>
                <a:gd name="T43" fmla="*/ 2 h 8"/>
                <a:gd name="T44" fmla="*/ 4 w 35"/>
                <a:gd name="T45" fmla="*/ 3 h 8"/>
                <a:gd name="T46" fmla="*/ 0 w 35"/>
                <a:gd name="T47" fmla="*/ 5 h 8"/>
                <a:gd name="T48" fmla="*/ 2 w 35"/>
                <a:gd name="T49" fmla="*/ 6 h 8"/>
                <a:gd name="T50" fmla="*/ 2 w 35"/>
                <a:gd name="T51" fmla="*/ 7 h 8"/>
                <a:gd name="T52" fmla="*/ 4 w 35"/>
                <a:gd name="T53" fmla="*/ 8 h 8"/>
                <a:gd name="T54" fmla="*/ 8 w 35"/>
                <a:gd name="T55" fmla="*/ 8 h 8"/>
                <a:gd name="T56" fmla="*/ 25 w 35"/>
                <a:gd name="T57" fmla="*/ 5 h 8"/>
                <a:gd name="T58" fmla="*/ 25 w 35"/>
                <a:gd name="T59" fmla="*/ 6 h 8"/>
                <a:gd name="T60" fmla="*/ 27 w 35"/>
                <a:gd name="T61" fmla="*/ 6 h 8"/>
                <a:gd name="T62" fmla="*/ 31 w 35"/>
                <a:gd name="T63" fmla="*/ 6 h 8"/>
                <a:gd name="T64" fmla="*/ 31 w 35"/>
                <a:gd name="T65" fmla="*/ 5 h 8"/>
                <a:gd name="T66" fmla="*/ 31 w 35"/>
                <a:gd name="T67" fmla="*/ 5 h 8"/>
                <a:gd name="T68" fmla="*/ 33 w 35"/>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8"/>
                <a:gd name="T107" fmla="*/ 35 w 35"/>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8">
                  <a:moveTo>
                    <a:pt x="33" y="5"/>
                  </a:moveTo>
                  <a:lnTo>
                    <a:pt x="35" y="5"/>
                  </a:lnTo>
                  <a:lnTo>
                    <a:pt x="33" y="3"/>
                  </a:lnTo>
                  <a:lnTo>
                    <a:pt x="31" y="1"/>
                  </a:lnTo>
                  <a:lnTo>
                    <a:pt x="29" y="3"/>
                  </a:lnTo>
                  <a:lnTo>
                    <a:pt x="29" y="2"/>
                  </a:lnTo>
                  <a:lnTo>
                    <a:pt x="27" y="1"/>
                  </a:lnTo>
                  <a:lnTo>
                    <a:pt x="23" y="1"/>
                  </a:lnTo>
                  <a:lnTo>
                    <a:pt x="21" y="0"/>
                  </a:lnTo>
                  <a:lnTo>
                    <a:pt x="16" y="0"/>
                  </a:lnTo>
                  <a:lnTo>
                    <a:pt x="16" y="1"/>
                  </a:lnTo>
                  <a:lnTo>
                    <a:pt x="21" y="3"/>
                  </a:lnTo>
                  <a:lnTo>
                    <a:pt x="18" y="5"/>
                  </a:lnTo>
                  <a:lnTo>
                    <a:pt x="16" y="5"/>
                  </a:lnTo>
                  <a:lnTo>
                    <a:pt x="14" y="3"/>
                  </a:lnTo>
                  <a:lnTo>
                    <a:pt x="12" y="2"/>
                  </a:lnTo>
                  <a:lnTo>
                    <a:pt x="8" y="2"/>
                  </a:lnTo>
                  <a:lnTo>
                    <a:pt x="4" y="2"/>
                  </a:lnTo>
                  <a:lnTo>
                    <a:pt x="4" y="3"/>
                  </a:lnTo>
                  <a:lnTo>
                    <a:pt x="0" y="5"/>
                  </a:lnTo>
                  <a:lnTo>
                    <a:pt x="2" y="6"/>
                  </a:lnTo>
                  <a:lnTo>
                    <a:pt x="2" y="7"/>
                  </a:lnTo>
                  <a:lnTo>
                    <a:pt x="4" y="8"/>
                  </a:lnTo>
                  <a:lnTo>
                    <a:pt x="8" y="8"/>
                  </a:lnTo>
                  <a:lnTo>
                    <a:pt x="25" y="5"/>
                  </a:lnTo>
                  <a:lnTo>
                    <a:pt x="25" y="6"/>
                  </a:lnTo>
                  <a:lnTo>
                    <a:pt x="27" y="6"/>
                  </a:lnTo>
                  <a:lnTo>
                    <a:pt x="31" y="6"/>
                  </a:lnTo>
                  <a:lnTo>
                    <a:pt x="31" y="5"/>
                  </a:lnTo>
                  <a:lnTo>
                    <a:pt x="33"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2" name="Freeform 1337"/>
            <p:cNvSpPr>
              <a:spLocks/>
            </p:cNvSpPr>
            <p:nvPr/>
          </p:nvSpPr>
          <p:spPr bwMode="auto">
            <a:xfrm>
              <a:off x="6627168" y="5477488"/>
              <a:ext cx="78369" cy="83694"/>
            </a:xfrm>
            <a:custGeom>
              <a:avLst/>
              <a:gdLst>
                <a:gd name="T0" fmla="*/ 74 w 86"/>
                <a:gd name="T1" fmla="*/ 32 h 72"/>
                <a:gd name="T2" fmla="*/ 67 w 86"/>
                <a:gd name="T3" fmla="*/ 36 h 72"/>
                <a:gd name="T4" fmla="*/ 57 w 86"/>
                <a:gd name="T5" fmla="*/ 34 h 72"/>
                <a:gd name="T6" fmla="*/ 48 w 86"/>
                <a:gd name="T7" fmla="*/ 31 h 72"/>
                <a:gd name="T8" fmla="*/ 46 w 86"/>
                <a:gd name="T9" fmla="*/ 26 h 72"/>
                <a:gd name="T10" fmla="*/ 44 w 86"/>
                <a:gd name="T11" fmla="*/ 23 h 72"/>
                <a:gd name="T12" fmla="*/ 40 w 86"/>
                <a:gd name="T13" fmla="*/ 21 h 72"/>
                <a:gd name="T14" fmla="*/ 42 w 86"/>
                <a:gd name="T15" fmla="*/ 27 h 72"/>
                <a:gd name="T16" fmla="*/ 38 w 86"/>
                <a:gd name="T17" fmla="*/ 24 h 72"/>
                <a:gd name="T18" fmla="*/ 34 w 86"/>
                <a:gd name="T19" fmla="*/ 24 h 72"/>
                <a:gd name="T20" fmla="*/ 29 w 86"/>
                <a:gd name="T21" fmla="*/ 24 h 72"/>
                <a:gd name="T22" fmla="*/ 32 w 86"/>
                <a:gd name="T23" fmla="*/ 23 h 72"/>
                <a:gd name="T24" fmla="*/ 32 w 86"/>
                <a:gd name="T25" fmla="*/ 21 h 72"/>
                <a:gd name="T26" fmla="*/ 25 w 86"/>
                <a:gd name="T27" fmla="*/ 14 h 72"/>
                <a:gd name="T28" fmla="*/ 23 w 86"/>
                <a:gd name="T29" fmla="*/ 14 h 72"/>
                <a:gd name="T30" fmla="*/ 27 w 86"/>
                <a:gd name="T31" fmla="*/ 14 h 72"/>
                <a:gd name="T32" fmla="*/ 27 w 86"/>
                <a:gd name="T33" fmla="*/ 12 h 72"/>
                <a:gd name="T34" fmla="*/ 23 w 86"/>
                <a:gd name="T35" fmla="*/ 10 h 72"/>
                <a:gd name="T36" fmla="*/ 21 w 86"/>
                <a:gd name="T37" fmla="*/ 8 h 72"/>
                <a:gd name="T38" fmla="*/ 19 w 86"/>
                <a:gd name="T39" fmla="*/ 6 h 72"/>
                <a:gd name="T40" fmla="*/ 13 w 86"/>
                <a:gd name="T41" fmla="*/ 5 h 72"/>
                <a:gd name="T42" fmla="*/ 11 w 86"/>
                <a:gd name="T43" fmla="*/ 4 h 72"/>
                <a:gd name="T44" fmla="*/ 6 w 86"/>
                <a:gd name="T45" fmla="*/ 4 h 72"/>
                <a:gd name="T46" fmla="*/ 4 w 86"/>
                <a:gd name="T47" fmla="*/ 0 h 72"/>
                <a:gd name="T48" fmla="*/ 0 w 86"/>
                <a:gd name="T49" fmla="*/ 0 h 72"/>
                <a:gd name="T50" fmla="*/ 6 w 86"/>
                <a:gd name="T51" fmla="*/ 7 h 72"/>
                <a:gd name="T52" fmla="*/ 11 w 86"/>
                <a:gd name="T53" fmla="*/ 10 h 72"/>
                <a:gd name="T54" fmla="*/ 11 w 86"/>
                <a:gd name="T55" fmla="*/ 11 h 72"/>
                <a:gd name="T56" fmla="*/ 21 w 86"/>
                <a:gd name="T57" fmla="*/ 18 h 72"/>
                <a:gd name="T58" fmla="*/ 23 w 86"/>
                <a:gd name="T59" fmla="*/ 16 h 72"/>
                <a:gd name="T60" fmla="*/ 23 w 86"/>
                <a:gd name="T61" fmla="*/ 19 h 72"/>
                <a:gd name="T62" fmla="*/ 25 w 86"/>
                <a:gd name="T63" fmla="*/ 21 h 72"/>
                <a:gd name="T64" fmla="*/ 27 w 86"/>
                <a:gd name="T65" fmla="*/ 26 h 72"/>
                <a:gd name="T66" fmla="*/ 32 w 86"/>
                <a:gd name="T67" fmla="*/ 26 h 72"/>
                <a:gd name="T68" fmla="*/ 27 w 86"/>
                <a:gd name="T69" fmla="*/ 27 h 72"/>
                <a:gd name="T70" fmla="*/ 32 w 86"/>
                <a:gd name="T71" fmla="*/ 29 h 72"/>
                <a:gd name="T72" fmla="*/ 34 w 86"/>
                <a:gd name="T73" fmla="*/ 32 h 72"/>
                <a:gd name="T74" fmla="*/ 32 w 86"/>
                <a:gd name="T75" fmla="*/ 37 h 72"/>
                <a:gd name="T76" fmla="*/ 25 w 86"/>
                <a:gd name="T77" fmla="*/ 45 h 72"/>
                <a:gd name="T78" fmla="*/ 17 w 86"/>
                <a:gd name="T79" fmla="*/ 50 h 72"/>
                <a:gd name="T80" fmla="*/ 29 w 86"/>
                <a:gd name="T81" fmla="*/ 54 h 72"/>
                <a:gd name="T82" fmla="*/ 38 w 86"/>
                <a:gd name="T83" fmla="*/ 60 h 72"/>
                <a:gd name="T84" fmla="*/ 32 w 86"/>
                <a:gd name="T85" fmla="*/ 67 h 72"/>
                <a:gd name="T86" fmla="*/ 32 w 86"/>
                <a:gd name="T87" fmla="*/ 70 h 72"/>
                <a:gd name="T88" fmla="*/ 46 w 86"/>
                <a:gd name="T89" fmla="*/ 70 h 72"/>
                <a:gd name="T90" fmla="*/ 63 w 86"/>
                <a:gd name="T91" fmla="*/ 51 h 72"/>
                <a:gd name="T92" fmla="*/ 67 w 86"/>
                <a:gd name="T93" fmla="*/ 46 h 72"/>
                <a:gd name="T94" fmla="*/ 76 w 86"/>
                <a:gd name="T95" fmla="*/ 46 h 72"/>
                <a:gd name="T96" fmla="*/ 78 w 86"/>
                <a:gd name="T97" fmla="*/ 46 h 72"/>
                <a:gd name="T98" fmla="*/ 78 w 86"/>
                <a:gd name="T99" fmla="*/ 45 h 72"/>
                <a:gd name="T100" fmla="*/ 86 w 86"/>
                <a:gd name="T101" fmla="*/ 32 h 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
                <a:gd name="T154" fmla="*/ 0 h 72"/>
                <a:gd name="T155" fmla="*/ 86 w 86"/>
                <a:gd name="T156" fmla="*/ 72 h 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 h="72">
                  <a:moveTo>
                    <a:pt x="80" y="30"/>
                  </a:moveTo>
                  <a:lnTo>
                    <a:pt x="78" y="31"/>
                  </a:lnTo>
                  <a:lnTo>
                    <a:pt x="74" y="32"/>
                  </a:lnTo>
                  <a:lnTo>
                    <a:pt x="72" y="35"/>
                  </a:lnTo>
                  <a:lnTo>
                    <a:pt x="69" y="35"/>
                  </a:lnTo>
                  <a:lnTo>
                    <a:pt x="67" y="36"/>
                  </a:lnTo>
                  <a:lnTo>
                    <a:pt x="65" y="35"/>
                  </a:lnTo>
                  <a:lnTo>
                    <a:pt x="63" y="35"/>
                  </a:lnTo>
                  <a:lnTo>
                    <a:pt x="57" y="34"/>
                  </a:lnTo>
                  <a:lnTo>
                    <a:pt x="53" y="32"/>
                  </a:lnTo>
                  <a:lnTo>
                    <a:pt x="51" y="32"/>
                  </a:lnTo>
                  <a:lnTo>
                    <a:pt x="48" y="31"/>
                  </a:lnTo>
                  <a:lnTo>
                    <a:pt x="48" y="29"/>
                  </a:lnTo>
                  <a:lnTo>
                    <a:pt x="46" y="28"/>
                  </a:lnTo>
                  <a:lnTo>
                    <a:pt x="46" y="26"/>
                  </a:lnTo>
                  <a:lnTo>
                    <a:pt x="46" y="23"/>
                  </a:lnTo>
                  <a:lnTo>
                    <a:pt x="44" y="23"/>
                  </a:lnTo>
                  <a:lnTo>
                    <a:pt x="44" y="22"/>
                  </a:lnTo>
                  <a:lnTo>
                    <a:pt x="42" y="21"/>
                  </a:lnTo>
                  <a:lnTo>
                    <a:pt x="40" y="21"/>
                  </a:lnTo>
                  <a:lnTo>
                    <a:pt x="40" y="22"/>
                  </a:lnTo>
                  <a:lnTo>
                    <a:pt x="42" y="27"/>
                  </a:lnTo>
                  <a:lnTo>
                    <a:pt x="40" y="28"/>
                  </a:lnTo>
                  <a:lnTo>
                    <a:pt x="38" y="27"/>
                  </a:lnTo>
                  <a:lnTo>
                    <a:pt x="38" y="24"/>
                  </a:lnTo>
                  <a:lnTo>
                    <a:pt x="36" y="24"/>
                  </a:lnTo>
                  <a:lnTo>
                    <a:pt x="34" y="24"/>
                  </a:lnTo>
                  <a:lnTo>
                    <a:pt x="32" y="24"/>
                  </a:lnTo>
                  <a:lnTo>
                    <a:pt x="29" y="24"/>
                  </a:lnTo>
                  <a:lnTo>
                    <a:pt x="29" y="23"/>
                  </a:lnTo>
                  <a:lnTo>
                    <a:pt x="32" y="23"/>
                  </a:lnTo>
                  <a:lnTo>
                    <a:pt x="32" y="22"/>
                  </a:lnTo>
                  <a:lnTo>
                    <a:pt x="29" y="22"/>
                  </a:lnTo>
                  <a:lnTo>
                    <a:pt x="32" y="21"/>
                  </a:lnTo>
                  <a:lnTo>
                    <a:pt x="32" y="20"/>
                  </a:lnTo>
                  <a:lnTo>
                    <a:pt x="27" y="15"/>
                  </a:lnTo>
                  <a:lnTo>
                    <a:pt x="25" y="14"/>
                  </a:lnTo>
                  <a:lnTo>
                    <a:pt x="23" y="14"/>
                  </a:lnTo>
                  <a:lnTo>
                    <a:pt x="23" y="13"/>
                  </a:lnTo>
                  <a:lnTo>
                    <a:pt x="25" y="13"/>
                  </a:lnTo>
                  <a:lnTo>
                    <a:pt x="27" y="14"/>
                  </a:lnTo>
                  <a:lnTo>
                    <a:pt x="27" y="13"/>
                  </a:lnTo>
                  <a:lnTo>
                    <a:pt x="27" y="12"/>
                  </a:lnTo>
                  <a:lnTo>
                    <a:pt x="25" y="11"/>
                  </a:lnTo>
                  <a:lnTo>
                    <a:pt x="23" y="10"/>
                  </a:lnTo>
                  <a:lnTo>
                    <a:pt x="23" y="8"/>
                  </a:lnTo>
                  <a:lnTo>
                    <a:pt x="21" y="8"/>
                  </a:lnTo>
                  <a:lnTo>
                    <a:pt x="19" y="7"/>
                  </a:lnTo>
                  <a:lnTo>
                    <a:pt x="21" y="7"/>
                  </a:lnTo>
                  <a:lnTo>
                    <a:pt x="19" y="6"/>
                  </a:lnTo>
                  <a:lnTo>
                    <a:pt x="17" y="6"/>
                  </a:lnTo>
                  <a:lnTo>
                    <a:pt x="15" y="6"/>
                  </a:lnTo>
                  <a:lnTo>
                    <a:pt x="13" y="5"/>
                  </a:lnTo>
                  <a:lnTo>
                    <a:pt x="11" y="5"/>
                  </a:lnTo>
                  <a:lnTo>
                    <a:pt x="11" y="4"/>
                  </a:lnTo>
                  <a:lnTo>
                    <a:pt x="8" y="5"/>
                  </a:lnTo>
                  <a:lnTo>
                    <a:pt x="6" y="4"/>
                  </a:lnTo>
                  <a:lnTo>
                    <a:pt x="4" y="2"/>
                  </a:lnTo>
                  <a:lnTo>
                    <a:pt x="4" y="0"/>
                  </a:lnTo>
                  <a:lnTo>
                    <a:pt x="2" y="0"/>
                  </a:lnTo>
                  <a:lnTo>
                    <a:pt x="0" y="0"/>
                  </a:lnTo>
                  <a:lnTo>
                    <a:pt x="6" y="5"/>
                  </a:lnTo>
                  <a:lnTo>
                    <a:pt x="6" y="6"/>
                  </a:lnTo>
                  <a:lnTo>
                    <a:pt x="6" y="7"/>
                  </a:lnTo>
                  <a:lnTo>
                    <a:pt x="8" y="8"/>
                  </a:lnTo>
                  <a:lnTo>
                    <a:pt x="11" y="10"/>
                  </a:lnTo>
                  <a:lnTo>
                    <a:pt x="13" y="8"/>
                  </a:lnTo>
                  <a:lnTo>
                    <a:pt x="11" y="11"/>
                  </a:lnTo>
                  <a:lnTo>
                    <a:pt x="21" y="19"/>
                  </a:lnTo>
                  <a:lnTo>
                    <a:pt x="21" y="18"/>
                  </a:lnTo>
                  <a:lnTo>
                    <a:pt x="23" y="18"/>
                  </a:lnTo>
                  <a:lnTo>
                    <a:pt x="23" y="16"/>
                  </a:lnTo>
                  <a:lnTo>
                    <a:pt x="23" y="18"/>
                  </a:lnTo>
                  <a:lnTo>
                    <a:pt x="23" y="19"/>
                  </a:lnTo>
                  <a:lnTo>
                    <a:pt x="25" y="20"/>
                  </a:lnTo>
                  <a:lnTo>
                    <a:pt x="25" y="21"/>
                  </a:lnTo>
                  <a:lnTo>
                    <a:pt x="25" y="22"/>
                  </a:lnTo>
                  <a:lnTo>
                    <a:pt x="23" y="20"/>
                  </a:lnTo>
                  <a:lnTo>
                    <a:pt x="27" y="26"/>
                  </a:lnTo>
                  <a:lnTo>
                    <a:pt x="29" y="24"/>
                  </a:lnTo>
                  <a:lnTo>
                    <a:pt x="32" y="26"/>
                  </a:lnTo>
                  <a:lnTo>
                    <a:pt x="29" y="27"/>
                  </a:lnTo>
                  <a:lnTo>
                    <a:pt x="27" y="27"/>
                  </a:lnTo>
                  <a:lnTo>
                    <a:pt x="29" y="28"/>
                  </a:lnTo>
                  <a:lnTo>
                    <a:pt x="32" y="29"/>
                  </a:lnTo>
                  <a:lnTo>
                    <a:pt x="32" y="30"/>
                  </a:lnTo>
                  <a:lnTo>
                    <a:pt x="32" y="32"/>
                  </a:lnTo>
                  <a:lnTo>
                    <a:pt x="34" y="32"/>
                  </a:lnTo>
                  <a:lnTo>
                    <a:pt x="32" y="34"/>
                  </a:lnTo>
                  <a:lnTo>
                    <a:pt x="32" y="36"/>
                  </a:lnTo>
                  <a:lnTo>
                    <a:pt x="32" y="37"/>
                  </a:lnTo>
                  <a:lnTo>
                    <a:pt x="29" y="37"/>
                  </a:lnTo>
                  <a:lnTo>
                    <a:pt x="27" y="44"/>
                  </a:lnTo>
                  <a:lnTo>
                    <a:pt x="25" y="45"/>
                  </a:lnTo>
                  <a:lnTo>
                    <a:pt x="19" y="46"/>
                  </a:lnTo>
                  <a:lnTo>
                    <a:pt x="17" y="47"/>
                  </a:lnTo>
                  <a:lnTo>
                    <a:pt x="17" y="50"/>
                  </a:lnTo>
                  <a:lnTo>
                    <a:pt x="19" y="51"/>
                  </a:lnTo>
                  <a:lnTo>
                    <a:pt x="23" y="52"/>
                  </a:lnTo>
                  <a:lnTo>
                    <a:pt x="29" y="54"/>
                  </a:lnTo>
                  <a:lnTo>
                    <a:pt x="34" y="55"/>
                  </a:lnTo>
                  <a:lnTo>
                    <a:pt x="38" y="59"/>
                  </a:lnTo>
                  <a:lnTo>
                    <a:pt x="38" y="60"/>
                  </a:lnTo>
                  <a:lnTo>
                    <a:pt x="36" y="64"/>
                  </a:lnTo>
                  <a:lnTo>
                    <a:pt x="34" y="66"/>
                  </a:lnTo>
                  <a:lnTo>
                    <a:pt x="32" y="67"/>
                  </a:lnTo>
                  <a:lnTo>
                    <a:pt x="29" y="69"/>
                  </a:lnTo>
                  <a:lnTo>
                    <a:pt x="32" y="70"/>
                  </a:lnTo>
                  <a:lnTo>
                    <a:pt x="36" y="70"/>
                  </a:lnTo>
                  <a:lnTo>
                    <a:pt x="40" y="72"/>
                  </a:lnTo>
                  <a:lnTo>
                    <a:pt x="46" y="70"/>
                  </a:lnTo>
                  <a:lnTo>
                    <a:pt x="65" y="53"/>
                  </a:lnTo>
                  <a:lnTo>
                    <a:pt x="63" y="52"/>
                  </a:lnTo>
                  <a:lnTo>
                    <a:pt x="63" y="51"/>
                  </a:lnTo>
                  <a:lnTo>
                    <a:pt x="61" y="51"/>
                  </a:lnTo>
                  <a:lnTo>
                    <a:pt x="67" y="46"/>
                  </a:lnTo>
                  <a:lnTo>
                    <a:pt x="69" y="46"/>
                  </a:lnTo>
                  <a:lnTo>
                    <a:pt x="76" y="46"/>
                  </a:lnTo>
                  <a:lnTo>
                    <a:pt x="78" y="48"/>
                  </a:lnTo>
                  <a:lnTo>
                    <a:pt x="78" y="47"/>
                  </a:lnTo>
                  <a:lnTo>
                    <a:pt x="78" y="46"/>
                  </a:lnTo>
                  <a:lnTo>
                    <a:pt x="78" y="45"/>
                  </a:lnTo>
                  <a:lnTo>
                    <a:pt x="78" y="43"/>
                  </a:lnTo>
                  <a:lnTo>
                    <a:pt x="82" y="42"/>
                  </a:lnTo>
                  <a:lnTo>
                    <a:pt x="86" y="32"/>
                  </a:lnTo>
                  <a:lnTo>
                    <a:pt x="82" y="31"/>
                  </a:lnTo>
                  <a:lnTo>
                    <a:pt x="80" y="3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3" name="Freeform 1338"/>
            <p:cNvSpPr>
              <a:spLocks/>
            </p:cNvSpPr>
            <p:nvPr/>
          </p:nvSpPr>
          <p:spPr bwMode="auto">
            <a:xfrm>
              <a:off x="5999306" y="5164797"/>
              <a:ext cx="15492" cy="8137"/>
            </a:xfrm>
            <a:custGeom>
              <a:avLst/>
              <a:gdLst>
                <a:gd name="T0" fmla="*/ 11 w 17"/>
                <a:gd name="T1" fmla="*/ 0 h 7"/>
                <a:gd name="T2" fmla="*/ 3 w 17"/>
                <a:gd name="T3" fmla="*/ 1 h 7"/>
                <a:gd name="T4" fmla="*/ 0 w 17"/>
                <a:gd name="T5" fmla="*/ 1 h 7"/>
                <a:gd name="T6" fmla="*/ 0 w 17"/>
                <a:gd name="T7" fmla="*/ 1 h 7"/>
                <a:gd name="T8" fmla="*/ 0 w 17"/>
                <a:gd name="T9" fmla="*/ 1 h 7"/>
                <a:gd name="T10" fmla="*/ 0 w 17"/>
                <a:gd name="T11" fmla="*/ 2 h 7"/>
                <a:gd name="T12" fmla="*/ 0 w 17"/>
                <a:gd name="T13" fmla="*/ 3 h 7"/>
                <a:gd name="T14" fmla="*/ 5 w 17"/>
                <a:gd name="T15" fmla="*/ 6 h 7"/>
                <a:gd name="T16" fmla="*/ 11 w 17"/>
                <a:gd name="T17" fmla="*/ 7 h 7"/>
                <a:gd name="T18" fmla="*/ 17 w 17"/>
                <a:gd name="T19" fmla="*/ 6 h 7"/>
                <a:gd name="T20" fmla="*/ 17 w 17"/>
                <a:gd name="T21" fmla="*/ 5 h 7"/>
                <a:gd name="T22" fmla="*/ 17 w 17"/>
                <a:gd name="T23" fmla="*/ 2 h 7"/>
                <a:gd name="T24" fmla="*/ 15 w 17"/>
                <a:gd name="T25" fmla="*/ 2 h 7"/>
                <a:gd name="T26" fmla="*/ 15 w 17"/>
                <a:gd name="T27" fmla="*/ 2 h 7"/>
                <a:gd name="T28" fmla="*/ 11 w 17"/>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7"/>
                <a:gd name="T47" fmla="*/ 17 w 1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7">
                  <a:moveTo>
                    <a:pt x="11" y="0"/>
                  </a:moveTo>
                  <a:lnTo>
                    <a:pt x="3" y="1"/>
                  </a:lnTo>
                  <a:lnTo>
                    <a:pt x="0" y="1"/>
                  </a:lnTo>
                  <a:lnTo>
                    <a:pt x="0" y="2"/>
                  </a:lnTo>
                  <a:lnTo>
                    <a:pt x="0" y="3"/>
                  </a:lnTo>
                  <a:lnTo>
                    <a:pt x="5" y="6"/>
                  </a:lnTo>
                  <a:lnTo>
                    <a:pt x="11" y="7"/>
                  </a:lnTo>
                  <a:lnTo>
                    <a:pt x="17" y="6"/>
                  </a:lnTo>
                  <a:lnTo>
                    <a:pt x="17" y="5"/>
                  </a:lnTo>
                  <a:lnTo>
                    <a:pt x="17" y="2"/>
                  </a:lnTo>
                  <a:lnTo>
                    <a:pt x="15" y="2"/>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4" name="Freeform 1339"/>
            <p:cNvSpPr>
              <a:spLocks/>
            </p:cNvSpPr>
            <p:nvPr/>
          </p:nvSpPr>
          <p:spPr bwMode="auto">
            <a:xfrm>
              <a:off x="5943718" y="5184558"/>
              <a:ext cx="1823" cy="2325"/>
            </a:xfrm>
            <a:custGeom>
              <a:avLst/>
              <a:gdLst>
                <a:gd name="T0" fmla="*/ 2 w 2"/>
                <a:gd name="T1" fmla="*/ 2 h 2"/>
                <a:gd name="T2" fmla="*/ 2 w 2"/>
                <a:gd name="T3" fmla="*/ 1 h 2"/>
                <a:gd name="T4" fmla="*/ 2 w 2"/>
                <a:gd name="T5" fmla="*/ 0 h 2"/>
                <a:gd name="T6" fmla="*/ 0 w 2"/>
                <a:gd name="T7" fmla="*/ 0 h 2"/>
                <a:gd name="T8" fmla="*/ 0 w 2"/>
                <a:gd name="T9" fmla="*/ 0 h 2"/>
                <a:gd name="T10" fmla="*/ 0 w 2"/>
                <a:gd name="T11" fmla="*/ 0 h 2"/>
                <a:gd name="T12" fmla="*/ 0 w 2"/>
                <a:gd name="T13" fmla="*/ 1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1"/>
                  </a:lnTo>
                  <a:lnTo>
                    <a:pt x="2" y="0"/>
                  </a:lnTo>
                  <a:lnTo>
                    <a:pt x="0" y="0"/>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5" name="Freeform 1340"/>
            <p:cNvSpPr>
              <a:spLocks/>
            </p:cNvSpPr>
            <p:nvPr/>
          </p:nvSpPr>
          <p:spPr bwMode="auto">
            <a:xfrm>
              <a:off x="6578871" y="5320561"/>
              <a:ext cx="1823" cy="2325"/>
            </a:xfrm>
            <a:custGeom>
              <a:avLst/>
              <a:gdLst>
                <a:gd name="T0" fmla="*/ 2 w 2"/>
                <a:gd name="T1" fmla="*/ 1 h 2"/>
                <a:gd name="T2" fmla="*/ 2 w 2"/>
                <a:gd name="T3" fmla="*/ 0 h 2"/>
                <a:gd name="T4" fmla="*/ 0 w 2"/>
                <a:gd name="T5" fmla="*/ 0 h 2"/>
                <a:gd name="T6" fmla="*/ 0 w 2"/>
                <a:gd name="T7" fmla="*/ 0 h 2"/>
                <a:gd name="T8" fmla="*/ 0 w 2"/>
                <a:gd name="T9" fmla="*/ 1 h 2"/>
                <a:gd name="T10" fmla="*/ 2 w 2"/>
                <a:gd name="T11" fmla="*/ 1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2" y="0"/>
                  </a:lnTo>
                  <a:lnTo>
                    <a:pt x="0" y="0"/>
                  </a:lnTo>
                  <a:lnTo>
                    <a:pt x="0" y="1"/>
                  </a:lnTo>
                  <a:lnTo>
                    <a:pt x="2" y="1"/>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6" name="Freeform 1341"/>
            <p:cNvSpPr>
              <a:spLocks/>
            </p:cNvSpPr>
            <p:nvPr/>
          </p:nvSpPr>
          <p:spPr bwMode="auto">
            <a:xfrm>
              <a:off x="5957387" y="5234542"/>
              <a:ext cx="7290" cy="4650"/>
            </a:xfrm>
            <a:custGeom>
              <a:avLst/>
              <a:gdLst>
                <a:gd name="T0" fmla="*/ 2 w 8"/>
                <a:gd name="T1" fmla="*/ 4 h 4"/>
                <a:gd name="T2" fmla="*/ 6 w 8"/>
                <a:gd name="T3" fmla="*/ 2 h 4"/>
                <a:gd name="T4" fmla="*/ 8 w 8"/>
                <a:gd name="T5" fmla="*/ 2 h 4"/>
                <a:gd name="T6" fmla="*/ 8 w 8"/>
                <a:gd name="T7" fmla="*/ 0 h 4"/>
                <a:gd name="T8" fmla="*/ 2 w 8"/>
                <a:gd name="T9" fmla="*/ 3 h 4"/>
                <a:gd name="T10" fmla="*/ 0 w 8"/>
                <a:gd name="T11" fmla="*/ 3 h 4"/>
                <a:gd name="T12" fmla="*/ 0 w 8"/>
                <a:gd name="T13" fmla="*/ 4 h 4"/>
                <a:gd name="T14" fmla="*/ 2 w 8"/>
                <a:gd name="T15" fmla="*/ 4 h 4"/>
                <a:gd name="T16" fmla="*/ 2 w 8"/>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2" y="4"/>
                  </a:moveTo>
                  <a:lnTo>
                    <a:pt x="6" y="2"/>
                  </a:lnTo>
                  <a:lnTo>
                    <a:pt x="8" y="2"/>
                  </a:lnTo>
                  <a:lnTo>
                    <a:pt x="8" y="0"/>
                  </a:lnTo>
                  <a:lnTo>
                    <a:pt x="2" y="3"/>
                  </a:lnTo>
                  <a:lnTo>
                    <a:pt x="0" y="3"/>
                  </a:lnTo>
                  <a:lnTo>
                    <a:pt x="0" y="4"/>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7" name="Freeform 1342"/>
            <p:cNvSpPr>
              <a:spLocks/>
            </p:cNvSpPr>
            <p:nvPr/>
          </p:nvSpPr>
          <p:spPr bwMode="auto">
            <a:xfrm>
              <a:off x="6821268" y="5262440"/>
              <a:ext cx="9113" cy="4650"/>
            </a:xfrm>
            <a:custGeom>
              <a:avLst/>
              <a:gdLst>
                <a:gd name="T0" fmla="*/ 4 w 10"/>
                <a:gd name="T1" fmla="*/ 0 h 4"/>
                <a:gd name="T2" fmla="*/ 0 w 10"/>
                <a:gd name="T3" fmla="*/ 0 h 4"/>
                <a:gd name="T4" fmla="*/ 0 w 10"/>
                <a:gd name="T5" fmla="*/ 0 h 4"/>
                <a:gd name="T6" fmla="*/ 0 w 10"/>
                <a:gd name="T7" fmla="*/ 0 h 4"/>
                <a:gd name="T8" fmla="*/ 0 w 10"/>
                <a:gd name="T9" fmla="*/ 2 h 4"/>
                <a:gd name="T10" fmla="*/ 2 w 10"/>
                <a:gd name="T11" fmla="*/ 2 h 4"/>
                <a:gd name="T12" fmla="*/ 2 w 10"/>
                <a:gd name="T13" fmla="*/ 3 h 4"/>
                <a:gd name="T14" fmla="*/ 4 w 10"/>
                <a:gd name="T15" fmla="*/ 3 h 4"/>
                <a:gd name="T16" fmla="*/ 6 w 10"/>
                <a:gd name="T17" fmla="*/ 4 h 4"/>
                <a:gd name="T18" fmla="*/ 8 w 10"/>
                <a:gd name="T19" fmla="*/ 3 h 4"/>
                <a:gd name="T20" fmla="*/ 10 w 10"/>
                <a:gd name="T21" fmla="*/ 4 h 4"/>
                <a:gd name="T22" fmla="*/ 10 w 10"/>
                <a:gd name="T23" fmla="*/ 3 h 4"/>
                <a:gd name="T24" fmla="*/ 8 w 10"/>
                <a:gd name="T25" fmla="*/ 0 h 4"/>
                <a:gd name="T26" fmla="*/ 4 w 10"/>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
                <a:gd name="T44" fmla="*/ 10 w 10"/>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
                  <a:moveTo>
                    <a:pt x="4" y="0"/>
                  </a:moveTo>
                  <a:lnTo>
                    <a:pt x="0" y="0"/>
                  </a:lnTo>
                  <a:lnTo>
                    <a:pt x="0" y="2"/>
                  </a:lnTo>
                  <a:lnTo>
                    <a:pt x="2" y="2"/>
                  </a:lnTo>
                  <a:lnTo>
                    <a:pt x="2" y="3"/>
                  </a:lnTo>
                  <a:lnTo>
                    <a:pt x="4" y="3"/>
                  </a:lnTo>
                  <a:lnTo>
                    <a:pt x="6" y="4"/>
                  </a:lnTo>
                  <a:lnTo>
                    <a:pt x="8" y="3"/>
                  </a:lnTo>
                  <a:lnTo>
                    <a:pt x="10" y="4"/>
                  </a:lnTo>
                  <a:lnTo>
                    <a:pt x="10" y="3"/>
                  </a:lnTo>
                  <a:lnTo>
                    <a:pt x="8"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8" name="Freeform 1343"/>
            <p:cNvSpPr>
              <a:spLocks/>
            </p:cNvSpPr>
            <p:nvPr/>
          </p:nvSpPr>
          <p:spPr bwMode="auto">
            <a:xfrm>
              <a:off x="6788462" y="5336835"/>
              <a:ext cx="3645" cy="2325"/>
            </a:xfrm>
            <a:custGeom>
              <a:avLst/>
              <a:gdLst>
                <a:gd name="T0" fmla="*/ 0 w 4"/>
                <a:gd name="T1" fmla="*/ 0 h 2"/>
                <a:gd name="T2" fmla="*/ 0 w 4"/>
                <a:gd name="T3" fmla="*/ 2 h 2"/>
                <a:gd name="T4" fmla="*/ 2 w 4"/>
                <a:gd name="T5" fmla="*/ 2 h 2"/>
                <a:gd name="T6" fmla="*/ 4 w 4"/>
                <a:gd name="T7" fmla="*/ 2 h 2"/>
                <a:gd name="T8" fmla="*/ 4 w 4"/>
                <a:gd name="T9" fmla="*/ 2 h 2"/>
                <a:gd name="T10" fmla="*/ 4 w 4"/>
                <a:gd name="T11" fmla="*/ 0 h 2"/>
                <a:gd name="T12" fmla="*/ 4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0"/>
                  </a:moveTo>
                  <a:lnTo>
                    <a:pt x="0" y="2"/>
                  </a:lnTo>
                  <a:lnTo>
                    <a:pt x="2" y="2"/>
                  </a:lnTo>
                  <a:lnTo>
                    <a:pt x="4" y="2"/>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9" name="Freeform 1344"/>
            <p:cNvSpPr>
              <a:spLocks/>
            </p:cNvSpPr>
            <p:nvPr/>
          </p:nvSpPr>
          <p:spPr bwMode="auto">
            <a:xfrm>
              <a:off x="6821268" y="5162472"/>
              <a:ext cx="0" cy="1162"/>
            </a:xfrm>
            <a:custGeom>
              <a:avLst/>
              <a:gdLst>
                <a:gd name="T0" fmla="*/ 1 h 1"/>
                <a:gd name="T1" fmla="*/ 0 h 1"/>
                <a:gd name="T2" fmla="*/ 1 h 1"/>
                <a:gd name="T3" fmla="*/ 1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0" name="Freeform 1345"/>
            <p:cNvSpPr>
              <a:spLocks/>
            </p:cNvSpPr>
            <p:nvPr/>
          </p:nvSpPr>
          <p:spPr bwMode="auto">
            <a:xfrm>
              <a:off x="6853162" y="517177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1" name="Freeform 1346"/>
            <p:cNvSpPr>
              <a:spLocks/>
            </p:cNvSpPr>
            <p:nvPr/>
          </p:nvSpPr>
          <p:spPr bwMode="auto">
            <a:xfrm>
              <a:off x="5950097" y="5181071"/>
              <a:ext cx="5468" cy="5812"/>
            </a:xfrm>
            <a:custGeom>
              <a:avLst/>
              <a:gdLst>
                <a:gd name="T0" fmla="*/ 4 w 6"/>
                <a:gd name="T1" fmla="*/ 0 h 5"/>
                <a:gd name="T2" fmla="*/ 2 w 6"/>
                <a:gd name="T3" fmla="*/ 0 h 5"/>
                <a:gd name="T4" fmla="*/ 0 w 6"/>
                <a:gd name="T5" fmla="*/ 0 h 5"/>
                <a:gd name="T6" fmla="*/ 0 w 6"/>
                <a:gd name="T7" fmla="*/ 4 h 5"/>
                <a:gd name="T8" fmla="*/ 2 w 6"/>
                <a:gd name="T9" fmla="*/ 5 h 5"/>
                <a:gd name="T10" fmla="*/ 4 w 6"/>
                <a:gd name="T11" fmla="*/ 4 h 5"/>
                <a:gd name="T12" fmla="*/ 4 w 6"/>
                <a:gd name="T13" fmla="*/ 5 h 5"/>
                <a:gd name="T14" fmla="*/ 6 w 6"/>
                <a:gd name="T15" fmla="*/ 2 h 5"/>
                <a:gd name="T16" fmla="*/ 6 w 6"/>
                <a:gd name="T17" fmla="*/ 0 h 5"/>
                <a:gd name="T18" fmla="*/ 4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0"/>
                  </a:moveTo>
                  <a:lnTo>
                    <a:pt x="2" y="0"/>
                  </a:lnTo>
                  <a:lnTo>
                    <a:pt x="0" y="0"/>
                  </a:lnTo>
                  <a:lnTo>
                    <a:pt x="0" y="4"/>
                  </a:lnTo>
                  <a:lnTo>
                    <a:pt x="2" y="5"/>
                  </a:lnTo>
                  <a:lnTo>
                    <a:pt x="4" y="4"/>
                  </a:lnTo>
                  <a:lnTo>
                    <a:pt x="4" y="5"/>
                  </a:lnTo>
                  <a:lnTo>
                    <a:pt x="6" y="2"/>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2" name="Freeform 1347"/>
            <p:cNvSpPr>
              <a:spLocks/>
            </p:cNvSpPr>
            <p:nvPr/>
          </p:nvSpPr>
          <p:spPr bwMode="auto">
            <a:xfrm>
              <a:off x="5967411" y="5214781"/>
              <a:ext cx="47386" cy="18599"/>
            </a:xfrm>
            <a:custGeom>
              <a:avLst/>
              <a:gdLst>
                <a:gd name="T0" fmla="*/ 4 w 52"/>
                <a:gd name="T1" fmla="*/ 16 h 16"/>
                <a:gd name="T2" fmla="*/ 16 w 52"/>
                <a:gd name="T3" fmla="*/ 14 h 16"/>
                <a:gd name="T4" fmla="*/ 21 w 52"/>
                <a:gd name="T5" fmla="*/ 11 h 16"/>
                <a:gd name="T6" fmla="*/ 23 w 52"/>
                <a:gd name="T7" fmla="*/ 9 h 16"/>
                <a:gd name="T8" fmla="*/ 23 w 52"/>
                <a:gd name="T9" fmla="*/ 9 h 16"/>
                <a:gd name="T10" fmla="*/ 52 w 52"/>
                <a:gd name="T11" fmla="*/ 3 h 16"/>
                <a:gd name="T12" fmla="*/ 52 w 52"/>
                <a:gd name="T13" fmla="*/ 0 h 16"/>
                <a:gd name="T14" fmla="*/ 52 w 52"/>
                <a:gd name="T15" fmla="*/ 0 h 16"/>
                <a:gd name="T16" fmla="*/ 50 w 52"/>
                <a:gd name="T17" fmla="*/ 0 h 16"/>
                <a:gd name="T18" fmla="*/ 48 w 52"/>
                <a:gd name="T19" fmla="*/ 0 h 16"/>
                <a:gd name="T20" fmla="*/ 33 w 52"/>
                <a:gd name="T21" fmla="*/ 1 h 16"/>
                <a:gd name="T22" fmla="*/ 31 w 52"/>
                <a:gd name="T23" fmla="*/ 1 h 16"/>
                <a:gd name="T24" fmla="*/ 23 w 52"/>
                <a:gd name="T25" fmla="*/ 3 h 16"/>
                <a:gd name="T26" fmla="*/ 19 w 52"/>
                <a:gd name="T27" fmla="*/ 5 h 16"/>
                <a:gd name="T28" fmla="*/ 16 w 52"/>
                <a:gd name="T29" fmla="*/ 6 h 16"/>
                <a:gd name="T30" fmla="*/ 16 w 52"/>
                <a:gd name="T31" fmla="*/ 6 h 16"/>
                <a:gd name="T32" fmla="*/ 16 w 52"/>
                <a:gd name="T33" fmla="*/ 6 h 16"/>
                <a:gd name="T34" fmla="*/ 14 w 52"/>
                <a:gd name="T35" fmla="*/ 6 h 16"/>
                <a:gd name="T36" fmla="*/ 12 w 52"/>
                <a:gd name="T37" fmla="*/ 6 h 16"/>
                <a:gd name="T38" fmla="*/ 12 w 52"/>
                <a:gd name="T39" fmla="*/ 6 h 16"/>
                <a:gd name="T40" fmla="*/ 6 w 52"/>
                <a:gd name="T41" fmla="*/ 8 h 16"/>
                <a:gd name="T42" fmla="*/ 6 w 52"/>
                <a:gd name="T43" fmla="*/ 8 h 16"/>
                <a:gd name="T44" fmla="*/ 2 w 52"/>
                <a:gd name="T45" fmla="*/ 11 h 16"/>
                <a:gd name="T46" fmla="*/ 0 w 52"/>
                <a:gd name="T47" fmla="*/ 12 h 16"/>
                <a:gd name="T48" fmla="*/ 2 w 52"/>
                <a:gd name="T49" fmla="*/ 13 h 16"/>
                <a:gd name="T50" fmla="*/ 2 w 52"/>
                <a:gd name="T51" fmla="*/ 14 h 16"/>
                <a:gd name="T52" fmla="*/ 0 w 52"/>
                <a:gd name="T53" fmla="*/ 15 h 16"/>
                <a:gd name="T54" fmla="*/ 0 w 52"/>
                <a:gd name="T55" fmla="*/ 16 h 16"/>
                <a:gd name="T56" fmla="*/ 4 w 52"/>
                <a:gd name="T57" fmla="*/ 1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
                <a:gd name="T88" fmla="*/ 0 h 16"/>
                <a:gd name="T89" fmla="*/ 52 w 52"/>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 h="16">
                  <a:moveTo>
                    <a:pt x="4" y="16"/>
                  </a:moveTo>
                  <a:lnTo>
                    <a:pt x="16" y="14"/>
                  </a:lnTo>
                  <a:lnTo>
                    <a:pt x="21" y="11"/>
                  </a:lnTo>
                  <a:lnTo>
                    <a:pt x="23" y="9"/>
                  </a:lnTo>
                  <a:lnTo>
                    <a:pt x="52" y="3"/>
                  </a:lnTo>
                  <a:lnTo>
                    <a:pt x="52" y="0"/>
                  </a:lnTo>
                  <a:lnTo>
                    <a:pt x="50" y="0"/>
                  </a:lnTo>
                  <a:lnTo>
                    <a:pt x="48" y="0"/>
                  </a:lnTo>
                  <a:lnTo>
                    <a:pt x="33" y="1"/>
                  </a:lnTo>
                  <a:lnTo>
                    <a:pt x="31" y="1"/>
                  </a:lnTo>
                  <a:lnTo>
                    <a:pt x="23" y="3"/>
                  </a:lnTo>
                  <a:lnTo>
                    <a:pt x="19" y="5"/>
                  </a:lnTo>
                  <a:lnTo>
                    <a:pt x="16" y="6"/>
                  </a:lnTo>
                  <a:lnTo>
                    <a:pt x="14" y="6"/>
                  </a:lnTo>
                  <a:lnTo>
                    <a:pt x="12" y="6"/>
                  </a:lnTo>
                  <a:lnTo>
                    <a:pt x="6" y="8"/>
                  </a:lnTo>
                  <a:lnTo>
                    <a:pt x="2" y="11"/>
                  </a:lnTo>
                  <a:lnTo>
                    <a:pt x="0" y="12"/>
                  </a:lnTo>
                  <a:lnTo>
                    <a:pt x="2" y="13"/>
                  </a:lnTo>
                  <a:lnTo>
                    <a:pt x="2" y="14"/>
                  </a:lnTo>
                  <a:lnTo>
                    <a:pt x="0" y="15"/>
                  </a:lnTo>
                  <a:lnTo>
                    <a:pt x="0" y="16"/>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3" name="Freeform 1348"/>
            <p:cNvSpPr>
              <a:spLocks/>
            </p:cNvSpPr>
            <p:nvPr/>
          </p:nvSpPr>
          <p:spPr bwMode="auto">
            <a:xfrm>
              <a:off x="6838582" y="5221755"/>
              <a:ext cx="0" cy="1162"/>
            </a:xfrm>
            <a:custGeom>
              <a:avLst/>
              <a:gdLst>
                <a:gd name="T0" fmla="*/ 1 h 1"/>
                <a:gd name="T1" fmla="*/ 0 h 1"/>
                <a:gd name="T2" fmla="*/ 0 h 1"/>
                <a:gd name="T3" fmla="*/ 1 h 1"/>
                <a:gd name="T4" fmla="*/ 1 h 1"/>
                <a:gd name="T5" fmla="*/ 1 h 1"/>
                <a:gd name="T6" fmla="*/ 0 60000 65536"/>
                <a:gd name="T7" fmla="*/ 0 60000 65536"/>
                <a:gd name="T8" fmla="*/ 0 60000 65536"/>
                <a:gd name="T9" fmla="*/ 0 60000 65536"/>
                <a:gd name="T10" fmla="*/ 0 60000 65536"/>
                <a:gd name="T11" fmla="*/ 0 60000 65536"/>
                <a:gd name="T12" fmla="*/ 0 h 1"/>
                <a:gd name="T13" fmla="*/ 1 h 1"/>
              </a:gdLst>
              <a:ahLst/>
              <a:cxnLst>
                <a:cxn ang="T6">
                  <a:pos x="0" y="T0"/>
                </a:cxn>
                <a:cxn ang="T7">
                  <a:pos x="0" y="T1"/>
                </a:cxn>
                <a:cxn ang="T8">
                  <a:pos x="0" y="T2"/>
                </a:cxn>
                <a:cxn ang="T9">
                  <a:pos x="0" y="T3"/>
                </a:cxn>
                <a:cxn ang="T10">
                  <a:pos x="0" y="T4"/>
                </a:cxn>
                <a:cxn ang="T11">
                  <a:pos x="0" y="T5"/>
                </a:cxn>
              </a:cxnLst>
              <a:rect l="0" t="T12" r="0" b="T13"/>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4" name="Freeform 1349"/>
            <p:cNvSpPr>
              <a:spLocks/>
            </p:cNvSpPr>
            <p:nvPr/>
          </p:nvSpPr>
          <p:spPr bwMode="auto">
            <a:xfrm>
              <a:off x="6830381" y="5267090"/>
              <a:ext cx="10024" cy="1162"/>
            </a:xfrm>
            <a:custGeom>
              <a:avLst/>
              <a:gdLst>
                <a:gd name="T0" fmla="*/ 9 w 11"/>
                <a:gd name="T1" fmla="*/ 0 h 1"/>
                <a:gd name="T2" fmla="*/ 9 w 11"/>
                <a:gd name="T3" fmla="*/ 0 h 1"/>
                <a:gd name="T4" fmla="*/ 7 w 11"/>
                <a:gd name="T5" fmla="*/ 0 h 1"/>
                <a:gd name="T6" fmla="*/ 2 w 11"/>
                <a:gd name="T7" fmla="*/ 0 h 1"/>
                <a:gd name="T8" fmla="*/ 0 w 11"/>
                <a:gd name="T9" fmla="*/ 0 h 1"/>
                <a:gd name="T10" fmla="*/ 2 w 11"/>
                <a:gd name="T11" fmla="*/ 1 h 1"/>
                <a:gd name="T12" fmla="*/ 2 w 11"/>
                <a:gd name="T13" fmla="*/ 1 h 1"/>
                <a:gd name="T14" fmla="*/ 4 w 11"/>
                <a:gd name="T15" fmla="*/ 1 h 1"/>
                <a:gd name="T16" fmla="*/ 7 w 11"/>
                <a:gd name="T17" fmla="*/ 1 h 1"/>
                <a:gd name="T18" fmla="*/ 11 w 11"/>
                <a:gd name="T19" fmla="*/ 1 h 1"/>
                <a:gd name="T20" fmla="*/ 11 w 11"/>
                <a:gd name="T21" fmla="*/ 0 h 1"/>
                <a:gd name="T22" fmla="*/ 9 w 1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
                <a:gd name="T38" fmla="*/ 11 w 1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
                  <a:moveTo>
                    <a:pt x="9" y="0"/>
                  </a:moveTo>
                  <a:lnTo>
                    <a:pt x="9" y="0"/>
                  </a:lnTo>
                  <a:lnTo>
                    <a:pt x="7" y="0"/>
                  </a:lnTo>
                  <a:lnTo>
                    <a:pt x="2" y="0"/>
                  </a:lnTo>
                  <a:lnTo>
                    <a:pt x="0" y="0"/>
                  </a:lnTo>
                  <a:lnTo>
                    <a:pt x="2" y="1"/>
                  </a:lnTo>
                  <a:lnTo>
                    <a:pt x="4" y="1"/>
                  </a:lnTo>
                  <a:lnTo>
                    <a:pt x="7" y="1"/>
                  </a:lnTo>
                  <a:lnTo>
                    <a:pt x="11" y="1"/>
                  </a:lnTo>
                  <a:lnTo>
                    <a:pt x="11" y="0"/>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5" name="Freeform 1350"/>
            <p:cNvSpPr>
              <a:spLocks/>
            </p:cNvSpPr>
            <p:nvPr/>
          </p:nvSpPr>
          <p:spPr bwMode="auto">
            <a:xfrm>
              <a:off x="5962855" y="5212456"/>
              <a:ext cx="6379" cy="3487"/>
            </a:xfrm>
            <a:custGeom>
              <a:avLst/>
              <a:gdLst>
                <a:gd name="T0" fmla="*/ 5 w 7"/>
                <a:gd name="T1" fmla="*/ 3 h 3"/>
                <a:gd name="T2" fmla="*/ 7 w 7"/>
                <a:gd name="T3" fmla="*/ 1 h 3"/>
                <a:gd name="T4" fmla="*/ 7 w 7"/>
                <a:gd name="T5" fmla="*/ 0 h 3"/>
                <a:gd name="T6" fmla="*/ 5 w 7"/>
                <a:gd name="T7" fmla="*/ 1 h 3"/>
                <a:gd name="T8" fmla="*/ 5 w 7"/>
                <a:gd name="T9" fmla="*/ 1 h 3"/>
                <a:gd name="T10" fmla="*/ 2 w 7"/>
                <a:gd name="T11" fmla="*/ 1 h 3"/>
                <a:gd name="T12" fmla="*/ 2 w 7"/>
                <a:gd name="T13" fmla="*/ 1 h 3"/>
                <a:gd name="T14" fmla="*/ 2 w 7"/>
                <a:gd name="T15" fmla="*/ 1 h 3"/>
                <a:gd name="T16" fmla="*/ 0 w 7"/>
                <a:gd name="T17" fmla="*/ 3 h 3"/>
                <a:gd name="T18" fmla="*/ 2 w 7"/>
                <a:gd name="T19" fmla="*/ 3 h 3"/>
                <a:gd name="T20" fmla="*/ 2 w 7"/>
                <a:gd name="T21" fmla="*/ 3 h 3"/>
                <a:gd name="T22" fmla="*/ 5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5" y="3"/>
                  </a:moveTo>
                  <a:lnTo>
                    <a:pt x="7" y="1"/>
                  </a:lnTo>
                  <a:lnTo>
                    <a:pt x="7" y="0"/>
                  </a:lnTo>
                  <a:lnTo>
                    <a:pt x="5" y="1"/>
                  </a:lnTo>
                  <a:lnTo>
                    <a:pt x="2" y="1"/>
                  </a:lnTo>
                  <a:lnTo>
                    <a:pt x="0" y="3"/>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6" name="Freeform 1351"/>
            <p:cNvSpPr>
              <a:spLocks/>
            </p:cNvSpPr>
            <p:nvPr/>
          </p:nvSpPr>
          <p:spPr bwMode="auto">
            <a:xfrm>
              <a:off x="5978347" y="5212456"/>
              <a:ext cx="10024" cy="2325"/>
            </a:xfrm>
            <a:custGeom>
              <a:avLst/>
              <a:gdLst>
                <a:gd name="T0" fmla="*/ 2 w 11"/>
                <a:gd name="T1" fmla="*/ 2 h 2"/>
                <a:gd name="T2" fmla="*/ 7 w 11"/>
                <a:gd name="T3" fmla="*/ 2 h 2"/>
                <a:gd name="T4" fmla="*/ 9 w 11"/>
                <a:gd name="T5" fmla="*/ 2 h 2"/>
                <a:gd name="T6" fmla="*/ 11 w 11"/>
                <a:gd name="T7" fmla="*/ 1 h 2"/>
                <a:gd name="T8" fmla="*/ 9 w 11"/>
                <a:gd name="T9" fmla="*/ 0 h 2"/>
                <a:gd name="T10" fmla="*/ 2 w 11"/>
                <a:gd name="T11" fmla="*/ 0 h 2"/>
                <a:gd name="T12" fmla="*/ 0 w 11"/>
                <a:gd name="T13" fmla="*/ 0 h 2"/>
                <a:gd name="T14" fmla="*/ 0 w 11"/>
                <a:gd name="T15" fmla="*/ 1 h 2"/>
                <a:gd name="T16" fmla="*/ 0 w 11"/>
                <a:gd name="T17" fmla="*/ 2 h 2"/>
                <a:gd name="T18" fmla="*/ 2 w 11"/>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
                <a:gd name="T32" fmla="*/ 11 w 1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
                  <a:moveTo>
                    <a:pt x="2" y="2"/>
                  </a:moveTo>
                  <a:lnTo>
                    <a:pt x="7" y="2"/>
                  </a:lnTo>
                  <a:lnTo>
                    <a:pt x="9" y="2"/>
                  </a:lnTo>
                  <a:lnTo>
                    <a:pt x="11" y="1"/>
                  </a:lnTo>
                  <a:lnTo>
                    <a:pt x="9" y="0"/>
                  </a:lnTo>
                  <a:lnTo>
                    <a:pt x="2" y="0"/>
                  </a:lnTo>
                  <a:lnTo>
                    <a:pt x="0"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7" name="Freeform 1352"/>
            <p:cNvSpPr>
              <a:spLocks/>
            </p:cNvSpPr>
            <p:nvPr/>
          </p:nvSpPr>
          <p:spPr bwMode="auto">
            <a:xfrm>
              <a:off x="6552444" y="5334510"/>
              <a:ext cx="3645" cy="4650"/>
            </a:xfrm>
            <a:custGeom>
              <a:avLst/>
              <a:gdLst>
                <a:gd name="T0" fmla="*/ 0 w 4"/>
                <a:gd name="T1" fmla="*/ 1 h 4"/>
                <a:gd name="T2" fmla="*/ 2 w 4"/>
                <a:gd name="T3" fmla="*/ 4 h 4"/>
                <a:gd name="T4" fmla="*/ 4 w 4"/>
                <a:gd name="T5" fmla="*/ 2 h 4"/>
                <a:gd name="T6" fmla="*/ 4 w 4"/>
                <a:gd name="T7" fmla="*/ 2 h 4"/>
                <a:gd name="T8" fmla="*/ 4 w 4"/>
                <a:gd name="T9" fmla="*/ 1 h 4"/>
                <a:gd name="T10" fmla="*/ 2 w 4"/>
                <a:gd name="T11" fmla="*/ 1 h 4"/>
                <a:gd name="T12" fmla="*/ 2 w 4"/>
                <a:gd name="T13" fmla="*/ 1 h 4"/>
                <a:gd name="T14" fmla="*/ 2 w 4"/>
                <a:gd name="T15" fmla="*/ 0 h 4"/>
                <a:gd name="T16" fmla="*/ 0 w 4"/>
                <a:gd name="T17" fmla="*/ 0 h 4"/>
                <a:gd name="T18" fmla="*/ 0 w 4"/>
                <a:gd name="T19" fmla="*/ 0 h 4"/>
                <a:gd name="T20" fmla="*/ 0 w 4"/>
                <a:gd name="T21" fmla="*/ 0 h 4"/>
                <a:gd name="T22" fmla="*/ 0 w 4"/>
                <a:gd name="T23" fmla="*/ 0 h 4"/>
                <a:gd name="T24" fmla="*/ 0 w 4"/>
                <a:gd name="T25" fmla="*/ 1 h 4"/>
                <a:gd name="T26" fmla="*/ 0 w 4"/>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0" y="1"/>
                  </a:moveTo>
                  <a:lnTo>
                    <a:pt x="2" y="4"/>
                  </a:lnTo>
                  <a:lnTo>
                    <a:pt x="4" y="2"/>
                  </a:lnTo>
                  <a:lnTo>
                    <a:pt x="4" y="1"/>
                  </a:ln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8" name="Freeform 1353"/>
            <p:cNvSpPr>
              <a:spLocks/>
            </p:cNvSpPr>
            <p:nvPr/>
          </p:nvSpPr>
          <p:spPr bwMode="auto">
            <a:xfrm>
              <a:off x="6544243" y="5275227"/>
              <a:ext cx="8201" cy="8137"/>
            </a:xfrm>
            <a:custGeom>
              <a:avLst/>
              <a:gdLst>
                <a:gd name="T0" fmla="*/ 7 w 9"/>
                <a:gd name="T1" fmla="*/ 3 h 7"/>
                <a:gd name="T2" fmla="*/ 7 w 9"/>
                <a:gd name="T3" fmla="*/ 2 h 7"/>
                <a:gd name="T4" fmla="*/ 7 w 9"/>
                <a:gd name="T5" fmla="*/ 2 h 7"/>
                <a:gd name="T6" fmla="*/ 7 w 9"/>
                <a:gd name="T7" fmla="*/ 2 h 7"/>
                <a:gd name="T8" fmla="*/ 5 w 9"/>
                <a:gd name="T9" fmla="*/ 3 h 7"/>
                <a:gd name="T10" fmla="*/ 5 w 9"/>
                <a:gd name="T11" fmla="*/ 4 h 7"/>
                <a:gd name="T12" fmla="*/ 3 w 9"/>
                <a:gd name="T13" fmla="*/ 3 h 7"/>
                <a:gd name="T14" fmla="*/ 3 w 9"/>
                <a:gd name="T15" fmla="*/ 2 h 7"/>
                <a:gd name="T16" fmla="*/ 0 w 9"/>
                <a:gd name="T17" fmla="*/ 1 h 7"/>
                <a:gd name="T18" fmla="*/ 0 w 9"/>
                <a:gd name="T19" fmla="*/ 0 h 7"/>
                <a:gd name="T20" fmla="*/ 0 w 9"/>
                <a:gd name="T21" fmla="*/ 0 h 7"/>
                <a:gd name="T22" fmla="*/ 0 w 9"/>
                <a:gd name="T23" fmla="*/ 0 h 7"/>
                <a:gd name="T24" fmla="*/ 3 w 9"/>
                <a:gd name="T25" fmla="*/ 7 h 7"/>
                <a:gd name="T26" fmla="*/ 5 w 9"/>
                <a:gd name="T27" fmla="*/ 7 h 7"/>
                <a:gd name="T28" fmla="*/ 7 w 9"/>
                <a:gd name="T29" fmla="*/ 7 h 7"/>
                <a:gd name="T30" fmla="*/ 9 w 9"/>
                <a:gd name="T31" fmla="*/ 7 h 7"/>
                <a:gd name="T32" fmla="*/ 9 w 9"/>
                <a:gd name="T33" fmla="*/ 5 h 7"/>
                <a:gd name="T34" fmla="*/ 9 w 9"/>
                <a:gd name="T35" fmla="*/ 3 h 7"/>
                <a:gd name="T36" fmla="*/ 7 w 9"/>
                <a:gd name="T37" fmla="*/ 3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7" y="3"/>
                  </a:moveTo>
                  <a:lnTo>
                    <a:pt x="7" y="2"/>
                  </a:lnTo>
                  <a:lnTo>
                    <a:pt x="5" y="3"/>
                  </a:lnTo>
                  <a:lnTo>
                    <a:pt x="5" y="4"/>
                  </a:lnTo>
                  <a:lnTo>
                    <a:pt x="3" y="3"/>
                  </a:lnTo>
                  <a:lnTo>
                    <a:pt x="3" y="2"/>
                  </a:lnTo>
                  <a:lnTo>
                    <a:pt x="0" y="1"/>
                  </a:lnTo>
                  <a:lnTo>
                    <a:pt x="0" y="0"/>
                  </a:lnTo>
                  <a:lnTo>
                    <a:pt x="3" y="7"/>
                  </a:lnTo>
                  <a:lnTo>
                    <a:pt x="5" y="7"/>
                  </a:lnTo>
                  <a:lnTo>
                    <a:pt x="7" y="7"/>
                  </a:lnTo>
                  <a:lnTo>
                    <a:pt x="9" y="7"/>
                  </a:lnTo>
                  <a:lnTo>
                    <a:pt x="9" y="5"/>
                  </a:lnTo>
                  <a:lnTo>
                    <a:pt x="9" y="3"/>
                  </a:lnTo>
                  <a:lnTo>
                    <a:pt x="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9" name="Freeform 1354"/>
            <p:cNvSpPr>
              <a:spLocks/>
            </p:cNvSpPr>
            <p:nvPr/>
          </p:nvSpPr>
          <p:spPr bwMode="auto">
            <a:xfrm>
              <a:off x="5953742" y="5177583"/>
              <a:ext cx="7290" cy="12787"/>
            </a:xfrm>
            <a:custGeom>
              <a:avLst/>
              <a:gdLst>
                <a:gd name="T0" fmla="*/ 4 w 8"/>
                <a:gd name="T1" fmla="*/ 5 h 11"/>
                <a:gd name="T2" fmla="*/ 2 w 8"/>
                <a:gd name="T3" fmla="*/ 5 h 11"/>
                <a:gd name="T4" fmla="*/ 0 w 8"/>
                <a:gd name="T5" fmla="*/ 9 h 11"/>
                <a:gd name="T6" fmla="*/ 2 w 8"/>
                <a:gd name="T7" fmla="*/ 11 h 11"/>
                <a:gd name="T8" fmla="*/ 8 w 8"/>
                <a:gd name="T9" fmla="*/ 8 h 11"/>
                <a:gd name="T10" fmla="*/ 8 w 8"/>
                <a:gd name="T11" fmla="*/ 7 h 11"/>
                <a:gd name="T12" fmla="*/ 8 w 8"/>
                <a:gd name="T13" fmla="*/ 6 h 11"/>
                <a:gd name="T14" fmla="*/ 6 w 8"/>
                <a:gd name="T15" fmla="*/ 5 h 11"/>
                <a:gd name="T16" fmla="*/ 6 w 8"/>
                <a:gd name="T17" fmla="*/ 5 h 11"/>
                <a:gd name="T18" fmla="*/ 6 w 8"/>
                <a:gd name="T19" fmla="*/ 4 h 11"/>
                <a:gd name="T20" fmla="*/ 8 w 8"/>
                <a:gd name="T21" fmla="*/ 3 h 11"/>
                <a:gd name="T22" fmla="*/ 8 w 8"/>
                <a:gd name="T23" fmla="*/ 3 h 11"/>
                <a:gd name="T24" fmla="*/ 8 w 8"/>
                <a:gd name="T25" fmla="*/ 2 h 11"/>
                <a:gd name="T26" fmla="*/ 6 w 8"/>
                <a:gd name="T27" fmla="*/ 0 h 11"/>
                <a:gd name="T28" fmla="*/ 4 w 8"/>
                <a:gd name="T29" fmla="*/ 0 h 11"/>
                <a:gd name="T30" fmla="*/ 4 w 8"/>
                <a:gd name="T31" fmla="*/ 2 h 11"/>
                <a:gd name="T32" fmla="*/ 4 w 8"/>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1"/>
                <a:gd name="T53" fmla="*/ 8 w 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1">
                  <a:moveTo>
                    <a:pt x="4" y="5"/>
                  </a:moveTo>
                  <a:lnTo>
                    <a:pt x="2" y="5"/>
                  </a:lnTo>
                  <a:lnTo>
                    <a:pt x="0" y="9"/>
                  </a:lnTo>
                  <a:lnTo>
                    <a:pt x="2" y="11"/>
                  </a:lnTo>
                  <a:lnTo>
                    <a:pt x="8" y="8"/>
                  </a:lnTo>
                  <a:lnTo>
                    <a:pt x="8" y="7"/>
                  </a:lnTo>
                  <a:lnTo>
                    <a:pt x="8" y="6"/>
                  </a:lnTo>
                  <a:lnTo>
                    <a:pt x="6" y="5"/>
                  </a:lnTo>
                  <a:lnTo>
                    <a:pt x="6" y="4"/>
                  </a:lnTo>
                  <a:lnTo>
                    <a:pt x="8" y="3"/>
                  </a:lnTo>
                  <a:lnTo>
                    <a:pt x="8" y="2"/>
                  </a:lnTo>
                  <a:lnTo>
                    <a:pt x="6" y="0"/>
                  </a:lnTo>
                  <a:lnTo>
                    <a:pt x="4" y="0"/>
                  </a:lnTo>
                  <a:lnTo>
                    <a:pt x="4" y="2"/>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0" name="Freeform 1355"/>
            <p:cNvSpPr>
              <a:spLocks/>
            </p:cNvSpPr>
            <p:nvPr/>
          </p:nvSpPr>
          <p:spPr bwMode="auto">
            <a:xfrm>
              <a:off x="5769667" y="5072965"/>
              <a:ext cx="139424" cy="102293"/>
            </a:xfrm>
            <a:custGeom>
              <a:avLst/>
              <a:gdLst>
                <a:gd name="T0" fmla="*/ 4 w 153"/>
                <a:gd name="T1" fmla="*/ 54 h 88"/>
                <a:gd name="T2" fmla="*/ 8 w 153"/>
                <a:gd name="T3" fmla="*/ 60 h 88"/>
                <a:gd name="T4" fmla="*/ 17 w 153"/>
                <a:gd name="T5" fmla="*/ 69 h 88"/>
                <a:gd name="T6" fmla="*/ 19 w 153"/>
                <a:gd name="T7" fmla="*/ 77 h 88"/>
                <a:gd name="T8" fmla="*/ 27 w 153"/>
                <a:gd name="T9" fmla="*/ 79 h 88"/>
                <a:gd name="T10" fmla="*/ 33 w 153"/>
                <a:gd name="T11" fmla="*/ 79 h 88"/>
                <a:gd name="T12" fmla="*/ 40 w 153"/>
                <a:gd name="T13" fmla="*/ 78 h 88"/>
                <a:gd name="T14" fmla="*/ 46 w 153"/>
                <a:gd name="T15" fmla="*/ 82 h 88"/>
                <a:gd name="T16" fmla="*/ 61 w 153"/>
                <a:gd name="T17" fmla="*/ 80 h 88"/>
                <a:gd name="T18" fmla="*/ 65 w 153"/>
                <a:gd name="T19" fmla="*/ 80 h 88"/>
                <a:gd name="T20" fmla="*/ 80 w 153"/>
                <a:gd name="T21" fmla="*/ 82 h 88"/>
                <a:gd name="T22" fmla="*/ 86 w 153"/>
                <a:gd name="T23" fmla="*/ 88 h 88"/>
                <a:gd name="T24" fmla="*/ 107 w 153"/>
                <a:gd name="T25" fmla="*/ 81 h 88"/>
                <a:gd name="T26" fmla="*/ 109 w 153"/>
                <a:gd name="T27" fmla="*/ 79 h 88"/>
                <a:gd name="T28" fmla="*/ 113 w 153"/>
                <a:gd name="T29" fmla="*/ 76 h 88"/>
                <a:gd name="T30" fmla="*/ 109 w 153"/>
                <a:gd name="T31" fmla="*/ 70 h 88"/>
                <a:gd name="T32" fmla="*/ 122 w 153"/>
                <a:gd name="T33" fmla="*/ 64 h 88"/>
                <a:gd name="T34" fmla="*/ 128 w 153"/>
                <a:gd name="T35" fmla="*/ 54 h 88"/>
                <a:gd name="T36" fmla="*/ 134 w 153"/>
                <a:gd name="T37" fmla="*/ 48 h 88"/>
                <a:gd name="T38" fmla="*/ 141 w 153"/>
                <a:gd name="T39" fmla="*/ 48 h 88"/>
                <a:gd name="T40" fmla="*/ 132 w 153"/>
                <a:gd name="T41" fmla="*/ 39 h 88"/>
                <a:gd name="T42" fmla="*/ 134 w 153"/>
                <a:gd name="T43" fmla="*/ 37 h 88"/>
                <a:gd name="T44" fmla="*/ 126 w 153"/>
                <a:gd name="T45" fmla="*/ 30 h 88"/>
                <a:gd name="T46" fmla="*/ 124 w 153"/>
                <a:gd name="T47" fmla="*/ 26 h 88"/>
                <a:gd name="T48" fmla="*/ 130 w 153"/>
                <a:gd name="T49" fmla="*/ 25 h 88"/>
                <a:gd name="T50" fmla="*/ 126 w 153"/>
                <a:gd name="T51" fmla="*/ 23 h 88"/>
                <a:gd name="T52" fmla="*/ 128 w 153"/>
                <a:gd name="T53" fmla="*/ 22 h 88"/>
                <a:gd name="T54" fmla="*/ 132 w 153"/>
                <a:gd name="T55" fmla="*/ 21 h 88"/>
                <a:gd name="T56" fmla="*/ 141 w 153"/>
                <a:gd name="T57" fmla="*/ 20 h 88"/>
                <a:gd name="T58" fmla="*/ 139 w 153"/>
                <a:gd name="T59" fmla="*/ 16 h 88"/>
                <a:gd name="T60" fmla="*/ 153 w 153"/>
                <a:gd name="T61" fmla="*/ 14 h 88"/>
                <a:gd name="T62" fmla="*/ 139 w 153"/>
                <a:gd name="T63" fmla="*/ 9 h 88"/>
                <a:gd name="T64" fmla="*/ 134 w 153"/>
                <a:gd name="T65" fmla="*/ 9 h 88"/>
                <a:gd name="T66" fmla="*/ 132 w 153"/>
                <a:gd name="T67" fmla="*/ 7 h 88"/>
                <a:gd name="T68" fmla="*/ 128 w 153"/>
                <a:gd name="T69" fmla="*/ 8 h 88"/>
                <a:gd name="T70" fmla="*/ 126 w 153"/>
                <a:gd name="T71" fmla="*/ 2 h 88"/>
                <a:gd name="T72" fmla="*/ 122 w 153"/>
                <a:gd name="T73" fmla="*/ 0 h 88"/>
                <a:gd name="T74" fmla="*/ 116 w 153"/>
                <a:gd name="T75" fmla="*/ 2 h 88"/>
                <a:gd name="T76" fmla="*/ 116 w 153"/>
                <a:gd name="T77" fmla="*/ 0 h 88"/>
                <a:gd name="T78" fmla="*/ 105 w 153"/>
                <a:gd name="T79" fmla="*/ 7 h 88"/>
                <a:gd name="T80" fmla="*/ 97 w 153"/>
                <a:gd name="T81" fmla="*/ 13 h 88"/>
                <a:gd name="T82" fmla="*/ 94 w 153"/>
                <a:gd name="T83" fmla="*/ 16 h 88"/>
                <a:gd name="T84" fmla="*/ 82 w 153"/>
                <a:gd name="T85" fmla="*/ 17 h 88"/>
                <a:gd name="T86" fmla="*/ 73 w 153"/>
                <a:gd name="T87" fmla="*/ 21 h 88"/>
                <a:gd name="T88" fmla="*/ 46 w 153"/>
                <a:gd name="T89" fmla="*/ 32 h 88"/>
                <a:gd name="T90" fmla="*/ 38 w 153"/>
                <a:gd name="T91" fmla="*/ 34 h 88"/>
                <a:gd name="T92" fmla="*/ 33 w 153"/>
                <a:gd name="T93" fmla="*/ 37 h 88"/>
                <a:gd name="T94" fmla="*/ 23 w 153"/>
                <a:gd name="T95" fmla="*/ 41 h 88"/>
                <a:gd name="T96" fmla="*/ 12 w 153"/>
                <a:gd name="T97" fmla="*/ 38 h 88"/>
                <a:gd name="T98" fmla="*/ 0 w 153"/>
                <a:gd name="T99" fmla="*/ 48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3"/>
                <a:gd name="T151" fmla="*/ 0 h 88"/>
                <a:gd name="T152" fmla="*/ 153 w 153"/>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3" h="88">
                  <a:moveTo>
                    <a:pt x="0" y="48"/>
                  </a:moveTo>
                  <a:lnTo>
                    <a:pt x="2" y="52"/>
                  </a:lnTo>
                  <a:lnTo>
                    <a:pt x="2" y="53"/>
                  </a:lnTo>
                  <a:lnTo>
                    <a:pt x="4" y="54"/>
                  </a:lnTo>
                  <a:lnTo>
                    <a:pt x="4" y="58"/>
                  </a:lnTo>
                  <a:lnTo>
                    <a:pt x="6" y="60"/>
                  </a:lnTo>
                  <a:lnTo>
                    <a:pt x="8" y="60"/>
                  </a:lnTo>
                  <a:lnTo>
                    <a:pt x="10" y="61"/>
                  </a:lnTo>
                  <a:lnTo>
                    <a:pt x="12" y="62"/>
                  </a:lnTo>
                  <a:lnTo>
                    <a:pt x="17" y="68"/>
                  </a:lnTo>
                  <a:lnTo>
                    <a:pt x="17" y="69"/>
                  </a:lnTo>
                  <a:lnTo>
                    <a:pt x="19" y="74"/>
                  </a:lnTo>
                  <a:lnTo>
                    <a:pt x="19" y="76"/>
                  </a:lnTo>
                  <a:lnTo>
                    <a:pt x="19" y="77"/>
                  </a:lnTo>
                  <a:lnTo>
                    <a:pt x="21" y="79"/>
                  </a:lnTo>
                  <a:lnTo>
                    <a:pt x="23" y="79"/>
                  </a:lnTo>
                  <a:lnTo>
                    <a:pt x="23" y="78"/>
                  </a:lnTo>
                  <a:lnTo>
                    <a:pt x="27" y="79"/>
                  </a:lnTo>
                  <a:lnTo>
                    <a:pt x="29" y="79"/>
                  </a:lnTo>
                  <a:lnTo>
                    <a:pt x="33" y="79"/>
                  </a:lnTo>
                  <a:lnTo>
                    <a:pt x="36" y="78"/>
                  </a:lnTo>
                  <a:lnTo>
                    <a:pt x="40" y="79"/>
                  </a:lnTo>
                  <a:lnTo>
                    <a:pt x="40" y="78"/>
                  </a:lnTo>
                  <a:lnTo>
                    <a:pt x="42" y="78"/>
                  </a:lnTo>
                  <a:lnTo>
                    <a:pt x="44" y="82"/>
                  </a:lnTo>
                  <a:lnTo>
                    <a:pt x="46" y="82"/>
                  </a:lnTo>
                  <a:lnTo>
                    <a:pt x="48" y="82"/>
                  </a:lnTo>
                  <a:lnTo>
                    <a:pt x="50" y="82"/>
                  </a:lnTo>
                  <a:lnTo>
                    <a:pt x="54" y="82"/>
                  </a:lnTo>
                  <a:lnTo>
                    <a:pt x="61" y="80"/>
                  </a:lnTo>
                  <a:lnTo>
                    <a:pt x="61" y="79"/>
                  </a:lnTo>
                  <a:lnTo>
                    <a:pt x="63" y="80"/>
                  </a:lnTo>
                  <a:lnTo>
                    <a:pt x="65" y="80"/>
                  </a:lnTo>
                  <a:lnTo>
                    <a:pt x="69" y="80"/>
                  </a:lnTo>
                  <a:lnTo>
                    <a:pt x="71" y="82"/>
                  </a:lnTo>
                  <a:lnTo>
                    <a:pt x="80" y="82"/>
                  </a:lnTo>
                  <a:lnTo>
                    <a:pt x="82" y="82"/>
                  </a:lnTo>
                  <a:lnTo>
                    <a:pt x="82" y="84"/>
                  </a:lnTo>
                  <a:lnTo>
                    <a:pt x="84" y="84"/>
                  </a:lnTo>
                  <a:lnTo>
                    <a:pt x="86" y="88"/>
                  </a:lnTo>
                  <a:lnTo>
                    <a:pt x="105" y="84"/>
                  </a:lnTo>
                  <a:lnTo>
                    <a:pt x="105" y="81"/>
                  </a:lnTo>
                  <a:lnTo>
                    <a:pt x="107" y="81"/>
                  </a:lnTo>
                  <a:lnTo>
                    <a:pt x="107" y="80"/>
                  </a:lnTo>
                  <a:lnTo>
                    <a:pt x="107" y="79"/>
                  </a:lnTo>
                  <a:lnTo>
                    <a:pt x="109" y="79"/>
                  </a:lnTo>
                  <a:lnTo>
                    <a:pt x="109" y="78"/>
                  </a:lnTo>
                  <a:lnTo>
                    <a:pt x="111" y="76"/>
                  </a:lnTo>
                  <a:lnTo>
                    <a:pt x="113" y="76"/>
                  </a:lnTo>
                  <a:lnTo>
                    <a:pt x="113" y="73"/>
                  </a:lnTo>
                  <a:lnTo>
                    <a:pt x="111" y="72"/>
                  </a:lnTo>
                  <a:lnTo>
                    <a:pt x="111" y="70"/>
                  </a:lnTo>
                  <a:lnTo>
                    <a:pt x="109" y="70"/>
                  </a:lnTo>
                  <a:lnTo>
                    <a:pt x="109" y="69"/>
                  </a:lnTo>
                  <a:lnTo>
                    <a:pt x="118" y="65"/>
                  </a:lnTo>
                  <a:lnTo>
                    <a:pt x="122" y="64"/>
                  </a:lnTo>
                  <a:lnTo>
                    <a:pt x="126" y="60"/>
                  </a:lnTo>
                  <a:lnTo>
                    <a:pt x="126" y="56"/>
                  </a:lnTo>
                  <a:lnTo>
                    <a:pt x="128" y="55"/>
                  </a:lnTo>
                  <a:lnTo>
                    <a:pt x="128" y="54"/>
                  </a:lnTo>
                  <a:lnTo>
                    <a:pt x="128" y="53"/>
                  </a:lnTo>
                  <a:lnTo>
                    <a:pt x="132" y="49"/>
                  </a:lnTo>
                  <a:lnTo>
                    <a:pt x="134" y="49"/>
                  </a:lnTo>
                  <a:lnTo>
                    <a:pt x="134" y="48"/>
                  </a:lnTo>
                  <a:lnTo>
                    <a:pt x="134" y="47"/>
                  </a:lnTo>
                  <a:lnTo>
                    <a:pt x="137" y="48"/>
                  </a:lnTo>
                  <a:lnTo>
                    <a:pt x="141" y="48"/>
                  </a:lnTo>
                  <a:lnTo>
                    <a:pt x="147" y="48"/>
                  </a:lnTo>
                  <a:lnTo>
                    <a:pt x="147" y="47"/>
                  </a:lnTo>
                  <a:lnTo>
                    <a:pt x="132" y="40"/>
                  </a:lnTo>
                  <a:lnTo>
                    <a:pt x="132" y="39"/>
                  </a:lnTo>
                  <a:lnTo>
                    <a:pt x="132" y="38"/>
                  </a:lnTo>
                  <a:lnTo>
                    <a:pt x="134" y="38"/>
                  </a:lnTo>
                  <a:lnTo>
                    <a:pt x="134" y="37"/>
                  </a:lnTo>
                  <a:lnTo>
                    <a:pt x="128" y="31"/>
                  </a:lnTo>
                  <a:lnTo>
                    <a:pt x="126" y="30"/>
                  </a:lnTo>
                  <a:lnTo>
                    <a:pt x="124" y="30"/>
                  </a:lnTo>
                  <a:lnTo>
                    <a:pt x="126" y="30"/>
                  </a:lnTo>
                  <a:lnTo>
                    <a:pt x="126" y="29"/>
                  </a:lnTo>
                  <a:lnTo>
                    <a:pt x="124" y="29"/>
                  </a:lnTo>
                  <a:lnTo>
                    <a:pt x="122" y="26"/>
                  </a:lnTo>
                  <a:lnTo>
                    <a:pt x="124" y="26"/>
                  </a:lnTo>
                  <a:lnTo>
                    <a:pt x="128" y="26"/>
                  </a:lnTo>
                  <a:lnTo>
                    <a:pt x="128" y="25"/>
                  </a:lnTo>
                  <a:lnTo>
                    <a:pt x="130" y="26"/>
                  </a:lnTo>
                  <a:lnTo>
                    <a:pt x="130" y="25"/>
                  </a:lnTo>
                  <a:lnTo>
                    <a:pt x="130" y="24"/>
                  </a:lnTo>
                  <a:lnTo>
                    <a:pt x="128" y="24"/>
                  </a:lnTo>
                  <a:lnTo>
                    <a:pt x="128" y="23"/>
                  </a:lnTo>
                  <a:lnTo>
                    <a:pt x="126" y="23"/>
                  </a:lnTo>
                  <a:lnTo>
                    <a:pt x="128" y="22"/>
                  </a:lnTo>
                  <a:lnTo>
                    <a:pt x="128" y="21"/>
                  </a:lnTo>
                  <a:lnTo>
                    <a:pt x="130" y="21"/>
                  </a:lnTo>
                  <a:lnTo>
                    <a:pt x="132" y="21"/>
                  </a:lnTo>
                  <a:lnTo>
                    <a:pt x="134" y="22"/>
                  </a:lnTo>
                  <a:lnTo>
                    <a:pt x="143" y="20"/>
                  </a:lnTo>
                  <a:lnTo>
                    <a:pt x="141" y="20"/>
                  </a:lnTo>
                  <a:lnTo>
                    <a:pt x="139" y="18"/>
                  </a:lnTo>
                  <a:lnTo>
                    <a:pt x="137" y="17"/>
                  </a:lnTo>
                  <a:lnTo>
                    <a:pt x="139" y="16"/>
                  </a:lnTo>
                  <a:lnTo>
                    <a:pt x="141" y="16"/>
                  </a:lnTo>
                  <a:lnTo>
                    <a:pt x="151" y="14"/>
                  </a:lnTo>
                  <a:lnTo>
                    <a:pt x="153" y="14"/>
                  </a:lnTo>
                  <a:lnTo>
                    <a:pt x="151" y="13"/>
                  </a:lnTo>
                  <a:lnTo>
                    <a:pt x="145" y="12"/>
                  </a:lnTo>
                  <a:lnTo>
                    <a:pt x="139" y="9"/>
                  </a:lnTo>
                  <a:lnTo>
                    <a:pt x="137" y="9"/>
                  </a:lnTo>
                  <a:lnTo>
                    <a:pt x="134" y="9"/>
                  </a:lnTo>
                  <a:lnTo>
                    <a:pt x="134" y="8"/>
                  </a:lnTo>
                  <a:lnTo>
                    <a:pt x="134" y="7"/>
                  </a:lnTo>
                  <a:lnTo>
                    <a:pt x="132" y="7"/>
                  </a:lnTo>
                  <a:lnTo>
                    <a:pt x="132" y="8"/>
                  </a:lnTo>
                  <a:lnTo>
                    <a:pt x="130" y="8"/>
                  </a:lnTo>
                  <a:lnTo>
                    <a:pt x="128" y="8"/>
                  </a:lnTo>
                  <a:lnTo>
                    <a:pt x="128" y="6"/>
                  </a:lnTo>
                  <a:lnTo>
                    <a:pt x="130" y="6"/>
                  </a:lnTo>
                  <a:lnTo>
                    <a:pt x="128" y="4"/>
                  </a:lnTo>
                  <a:lnTo>
                    <a:pt x="126" y="2"/>
                  </a:lnTo>
                  <a:lnTo>
                    <a:pt x="124" y="2"/>
                  </a:lnTo>
                  <a:lnTo>
                    <a:pt x="122" y="0"/>
                  </a:lnTo>
                  <a:lnTo>
                    <a:pt x="120" y="0"/>
                  </a:lnTo>
                  <a:lnTo>
                    <a:pt x="118" y="1"/>
                  </a:lnTo>
                  <a:lnTo>
                    <a:pt x="116" y="2"/>
                  </a:lnTo>
                  <a:lnTo>
                    <a:pt x="116" y="1"/>
                  </a:lnTo>
                  <a:lnTo>
                    <a:pt x="116" y="0"/>
                  </a:lnTo>
                  <a:lnTo>
                    <a:pt x="113" y="0"/>
                  </a:lnTo>
                  <a:lnTo>
                    <a:pt x="113" y="1"/>
                  </a:lnTo>
                  <a:lnTo>
                    <a:pt x="105" y="7"/>
                  </a:lnTo>
                  <a:lnTo>
                    <a:pt x="101" y="12"/>
                  </a:lnTo>
                  <a:lnTo>
                    <a:pt x="99" y="12"/>
                  </a:lnTo>
                  <a:lnTo>
                    <a:pt x="97" y="12"/>
                  </a:lnTo>
                  <a:lnTo>
                    <a:pt x="97" y="13"/>
                  </a:lnTo>
                  <a:lnTo>
                    <a:pt x="99" y="14"/>
                  </a:lnTo>
                  <a:lnTo>
                    <a:pt x="97" y="15"/>
                  </a:lnTo>
                  <a:lnTo>
                    <a:pt x="94" y="16"/>
                  </a:lnTo>
                  <a:lnTo>
                    <a:pt x="92" y="16"/>
                  </a:lnTo>
                  <a:lnTo>
                    <a:pt x="90" y="16"/>
                  </a:lnTo>
                  <a:lnTo>
                    <a:pt x="88" y="15"/>
                  </a:lnTo>
                  <a:lnTo>
                    <a:pt x="82" y="17"/>
                  </a:lnTo>
                  <a:lnTo>
                    <a:pt x="76" y="18"/>
                  </a:lnTo>
                  <a:lnTo>
                    <a:pt x="73" y="18"/>
                  </a:lnTo>
                  <a:lnTo>
                    <a:pt x="73" y="21"/>
                  </a:lnTo>
                  <a:lnTo>
                    <a:pt x="59" y="31"/>
                  </a:lnTo>
                  <a:lnTo>
                    <a:pt x="57" y="31"/>
                  </a:lnTo>
                  <a:lnTo>
                    <a:pt x="46" y="31"/>
                  </a:lnTo>
                  <a:lnTo>
                    <a:pt x="46" y="32"/>
                  </a:lnTo>
                  <a:lnTo>
                    <a:pt x="42" y="32"/>
                  </a:lnTo>
                  <a:lnTo>
                    <a:pt x="40" y="32"/>
                  </a:lnTo>
                  <a:lnTo>
                    <a:pt x="38" y="34"/>
                  </a:lnTo>
                  <a:lnTo>
                    <a:pt x="38" y="37"/>
                  </a:lnTo>
                  <a:lnTo>
                    <a:pt x="36" y="36"/>
                  </a:lnTo>
                  <a:lnTo>
                    <a:pt x="33" y="37"/>
                  </a:lnTo>
                  <a:lnTo>
                    <a:pt x="36" y="38"/>
                  </a:lnTo>
                  <a:lnTo>
                    <a:pt x="31" y="42"/>
                  </a:lnTo>
                  <a:lnTo>
                    <a:pt x="25" y="41"/>
                  </a:lnTo>
                  <a:lnTo>
                    <a:pt x="23" y="41"/>
                  </a:lnTo>
                  <a:lnTo>
                    <a:pt x="19" y="41"/>
                  </a:lnTo>
                  <a:lnTo>
                    <a:pt x="12" y="40"/>
                  </a:lnTo>
                  <a:lnTo>
                    <a:pt x="12" y="39"/>
                  </a:lnTo>
                  <a:lnTo>
                    <a:pt x="12" y="38"/>
                  </a:lnTo>
                  <a:lnTo>
                    <a:pt x="10" y="39"/>
                  </a:lnTo>
                  <a:lnTo>
                    <a:pt x="8" y="40"/>
                  </a:lnTo>
                  <a:lnTo>
                    <a:pt x="4" y="42"/>
                  </a:lnTo>
                  <a:lnTo>
                    <a:pt x="0" y="4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1" name="Freeform 1356"/>
            <p:cNvSpPr>
              <a:spLocks/>
            </p:cNvSpPr>
            <p:nvPr/>
          </p:nvSpPr>
          <p:spPr bwMode="auto">
            <a:xfrm>
              <a:off x="6575226" y="5312424"/>
              <a:ext cx="3645" cy="3487"/>
            </a:xfrm>
            <a:custGeom>
              <a:avLst/>
              <a:gdLst>
                <a:gd name="T0" fmla="*/ 2 w 4"/>
                <a:gd name="T1" fmla="*/ 1 h 3"/>
                <a:gd name="T2" fmla="*/ 2 w 4"/>
                <a:gd name="T3" fmla="*/ 0 h 3"/>
                <a:gd name="T4" fmla="*/ 2 w 4"/>
                <a:gd name="T5" fmla="*/ 0 h 3"/>
                <a:gd name="T6" fmla="*/ 2 w 4"/>
                <a:gd name="T7" fmla="*/ 1 h 3"/>
                <a:gd name="T8" fmla="*/ 0 w 4"/>
                <a:gd name="T9" fmla="*/ 1 h 3"/>
                <a:gd name="T10" fmla="*/ 2 w 4"/>
                <a:gd name="T11" fmla="*/ 2 h 3"/>
                <a:gd name="T12" fmla="*/ 2 w 4"/>
                <a:gd name="T13" fmla="*/ 3 h 3"/>
                <a:gd name="T14" fmla="*/ 4 w 4"/>
                <a:gd name="T15" fmla="*/ 3 h 3"/>
                <a:gd name="T16" fmla="*/ 2 w 4"/>
                <a:gd name="T17" fmla="*/ 1 h 3"/>
                <a:gd name="T18" fmla="*/ 4 w 4"/>
                <a:gd name="T19" fmla="*/ 1 h 3"/>
                <a:gd name="T20" fmla="*/ 2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1"/>
                  </a:moveTo>
                  <a:lnTo>
                    <a:pt x="2" y="0"/>
                  </a:lnTo>
                  <a:lnTo>
                    <a:pt x="2" y="1"/>
                  </a:lnTo>
                  <a:lnTo>
                    <a:pt x="0" y="1"/>
                  </a:lnTo>
                  <a:lnTo>
                    <a:pt x="2" y="2"/>
                  </a:lnTo>
                  <a:lnTo>
                    <a:pt x="2" y="3"/>
                  </a:lnTo>
                  <a:lnTo>
                    <a:pt x="4" y="3"/>
                  </a:lnTo>
                  <a:lnTo>
                    <a:pt x="2" y="1"/>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2" name="Freeform 1357"/>
            <p:cNvSpPr>
              <a:spLocks/>
            </p:cNvSpPr>
            <p:nvPr/>
          </p:nvSpPr>
          <p:spPr bwMode="auto">
            <a:xfrm>
              <a:off x="5961033" y="5148523"/>
              <a:ext cx="3645" cy="3487"/>
            </a:xfrm>
            <a:custGeom>
              <a:avLst/>
              <a:gdLst>
                <a:gd name="T0" fmla="*/ 2 w 4"/>
                <a:gd name="T1" fmla="*/ 3 h 3"/>
                <a:gd name="T2" fmla="*/ 4 w 4"/>
                <a:gd name="T3" fmla="*/ 3 h 3"/>
                <a:gd name="T4" fmla="*/ 4 w 4"/>
                <a:gd name="T5" fmla="*/ 1 h 3"/>
                <a:gd name="T6" fmla="*/ 4 w 4"/>
                <a:gd name="T7" fmla="*/ 0 h 3"/>
                <a:gd name="T8" fmla="*/ 4 w 4"/>
                <a:gd name="T9" fmla="*/ 0 h 3"/>
                <a:gd name="T10" fmla="*/ 2 w 4"/>
                <a:gd name="T11" fmla="*/ 0 h 3"/>
                <a:gd name="T12" fmla="*/ 2 w 4"/>
                <a:gd name="T13" fmla="*/ 0 h 3"/>
                <a:gd name="T14" fmla="*/ 0 w 4"/>
                <a:gd name="T15" fmla="*/ 1 h 3"/>
                <a:gd name="T16" fmla="*/ 0 w 4"/>
                <a:gd name="T17" fmla="*/ 1 h 3"/>
                <a:gd name="T18" fmla="*/ 0 w 4"/>
                <a:gd name="T19" fmla="*/ 3 h 3"/>
                <a:gd name="T20" fmla="*/ 2 w 4"/>
                <a:gd name="T21" fmla="*/ 3 h 3"/>
                <a:gd name="T22" fmla="*/ 2 w 4"/>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2" y="3"/>
                  </a:moveTo>
                  <a:lnTo>
                    <a:pt x="4" y="3"/>
                  </a:lnTo>
                  <a:lnTo>
                    <a:pt x="4" y="1"/>
                  </a:lnTo>
                  <a:lnTo>
                    <a:pt x="4" y="0"/>
                  </a:lnTo>
                  <a:lnTo>
                    <a:pt x="2" y="0"/>
                  </a:lnTo>
                  <a:lnTo>
                    <a:pt x="0" y="1"/>
                  </a:lnTo>
                  <a:lnTo>
                    <a:pt x="0"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3" name="Freeform 1358"/>
            <p:cNvSpPr>
              <a:spLocks/>
            </p:cNvSpPr>
            <p:nvPr/>
          </p:nvSpPr>
          <p:spPr bwMode="auto">
            <a:xfrm>
              <a:off x="5917292" y="5211294"/>
              <a:ext cx="41918" cy="9299"/>
            </a:xfrm>
            <a:custGeom>
              <a:avLst/>
              <a:gdLst>
                <a:gd name="T0" fmla="*/ 23 w 46"/>
                <a:gd name="T1" fmla="*/ 7 h 8"/>
                <a:gd name="T2" fmla="*/ 31 w 46"/>
                <a:gd name="T3" fmla="*/ 7 h 8"/>
                <a:gd name="T4" fmla="*/ 34 w 46"/>
                <a:gd name="T5" fmla="*/ 6 h 8"/>
                <a:gd name="T6" fmla="*/ 38 w 46"/>
                <a:gd name="T7" fmla="*/ 6 h 8"/>
                <a:gd name="T8" fmla="*/ 42 w 46"/>
                <a:gd name="T9" fmla="*/ 4 h 8"/>
                <a:gd name="T10" fmla="*/ 46 w 46"/>
                <a:gd name="T11" fmla="*/ 2 h 8"/>
                <a:gd name="T12" fmla="*/ 46 w 46"/>
                <a:gd name="T13" fmla="*/ 1 h 8"/>
                <a:gd name="T14" fmla="*/ 44 w 46"/>
                <a:gd name="T15" fmla="*/ 0 h 8"/>
                <a:gd name="T16" fmla="*/ 44 w 46"/>
                <a:gd name="T17" fmla="*/ 2 h 8"/>
                <a:gd name="T18" fmla="*/ 44 w 46"/>
                <a:gd name="T19" fmla="*/ 2 h 8"/>
                <a:gd name="T20" fmla="*/ 42 w 46"/>
                <a:gd name="T21" fmla="*/ 2 h 8"/>
                <a:gd name="T22" fmla="*/ 42 w 46"/>
                <a:gd name="T23" fmla="*/ 3 h 8"/>
                <a:gd name="T24" fmla="*/ 40 w 46"/>
                <a:gd name="T25" fmla="*/ 3 h 8"/>
                <a:gd name="T26" fmla="*/ 38 w 46"/>
                <a:gd name="T27" fmla="*/ 4 h 8"/>
                <a:gd name="T28" fmla="*/ 38 w 46"/>
                <a:gd name="T29" fmla="*/ 4 h 8"/>
                <a:gd name="T30" fmla="*/ 31 w 46"/>
                <a:gd name="T31" fmla="*/ 4 h 8"/>
                <a:gd name="T32" fmla="*/ 31 w 46"/>
                <a:gd name="T33" fmla="*/ 3 h 8"/>
                <a:gd name="T34" fmla="*/ 25 w 46"/>
                <a:gd name="T35" fmla="*/ 4 h 8"/>
                <a:gd name="T36" fmla="*/ 23 w 46"/>
                <a:gd name="T37" fmla="*/ 4 h 8"/>
                <a:gd name="T38" fmla="*/ 19 w 46"/>
                <a:gd name="T39" fmla="*/ 3 h 8"/>
                <a:gd name="T40" fmla="*/ 19 w 46"/>
                <a:gd name="T41" fmla="*/ 3 h 8"/>
                <a:gd name="T42" fmla="*/ 12 w 46"/>
                <a:gd name="T43" fmla="*/ 2 h 8"/>
                <a:gd name="T44" fmla="*/ 10 w 46"/>
                <a:gd name="T45" fmla="*/ 2 h 8"/>
                <a:gd name="T46" fmla="*/ 4 w 46"/>
                <a:gd name="T47" fmla="*/ 3 h 8"/>
                <a:gd name="T48" fmla="*/ 2 w 46"/>
                <a:gd name="T49" fmla="*/ 3 h 8"/>
                <a:gd name="T50" fmla="*/ 2 w 46"/>
                <a:gd name="T51" fmla="*/ 3 h 8"/>
                <a:gd name="T52" fmla="*/ 0 w 46"/>
                <a:gd name="T53" fmla="*/ 4 h 8"/>
                <a:gd name="T54" fmla="*/ 0 w 46"/>
                <a:gd name="T55" fmla="*/ 4 h 8"/>
                <a:gd name="T56" fmla="*/ 0 w 46"/>
                <a:gd name="T57" fmla="*/ 6 h 8"/>
                <a:gd name="T58" fmla="*/ 0 w 46"/>
                <a:gd name="T59" fmla="*/ 7 h 8"/>
                <a:gd name="T60" fmla="*/ 10 w 46"/>
                <a:gd name="T61" fmla="*/ 7 h 8"/>
                <a:gd name="T62" fmla="*/ 19 w 46"/>
                <a:gd name="T63" fmla="*/ 8 h 8"/>
                <a:gd name="T64" fmla="*/ 23 w 46"/>
                <a:gd name="T65" fmla="*/ 7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8"/>
                <a:gd name="T101" fmla="*/ 46 w 46"/>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8">
                  <a:moveTo>
                    <a:pt x="23" y="7"/>
                  </a:moveTo>
                  <a:lnTo>
                    <a:pt x="31" y="7"/>
                  </a:lnTo>
                  <a:lnTo>
                    <a:pt x="34" y="6"/>
                  </a:lnTo>
                  <a:lnTo>
                    <a:pt x="38" y="6"/>
                  </a:lnTo>
                  <a:lnTo>
                    <a:pt x="42" y="4"/>
                  </a:lnTo>
                  <a:lnTo>
                    <a:pt x="46" y="2"/>
                  </a:lnTo>
                  <a:lnTo>
                    <a:pt x="46" y="1"/>
                  </a:lnTo>
                  <a:lnTo>
                    <a:pt x="44" y="0"/>
                  </a:lnTo>
                  <a:lnTo>
                    <a:pt x="44" y="2"/>
                  </a:lnTo>
                  <a:lnTo>
                    <a:pt x="42" y="2"/>
                  </a:lnTo>
                  <a:lnTo>
                    <a:pt x="42" y="3"/>
                  </a:lnTo>
                  <a:lnTo>
                    <a:pt x="40" y="3"/>
                  </a:lnTo>
                  <a:lnTo>
                    <a:pt x="38" y="4"/>
                  </a:lnTo>
                  <a:lnTo>
                    <a:pt x="31" y="4"/>
                  </a:lnTo>
                  <a:lnTo>
                    <a:pt x="31" y="3"/>
                  </a:lnTo>
                  <a:lnTo>
                    <a:pt x="25" y="4"/>
                  </a:lnTo>
                  <a:lnTo>
                    <a:pt x="23" y="4"/>
                  </a:lnTo>
                  <a:lnTo>
                    <a:pt x="19" y="3"/>
                  </a:lnTo>
                  <a:lnTo>
                    <a:pt x="12" y="2"/>
                  </a:lnTo>
                  <a:lnTo>
                    <a:pt x="10" y="2"/>
                  </a:lnTo>
                  <a:lnTo>
                    <a:pt x="4" y="3"/>
                  </a:lnTo>
                  <a:lnTo>
                    <a:pt x="2" y="3"/>
                  </a:lnTo>
                  <a:lnTo>
                    <a:pt x="0" y="4"/>
                  </a:lnTo>
                  <a:lnTo>
                    <a:pt x="0" y="6"/>
                  </a:lnTo>
                  <a:lnTo>
                    <a:pt x="0" y="7"/>
                  </a:lnTo>
                  <a:lnTo>
                    <a:pt x="10" y="7"/>
                  </a:lnTo>
                  <a:lnTo>
                    <a:pt x="19" y="8"/>
                  </a:lnTo>
                  <a:lnTo>
                    <a:pt x="23"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4" name="Rectangle 1359"/>
            <p:cNvSpPr>
              <a:spLocks noChangeArrowheads="1"/>
            </p:cNvSpPr>
            <p:nvPr/>
          </p:nvSpPr>
          <p:spPr bwMode="auto">
            <a:xfrm>
              <a:off x="6535130" y="5238029"/>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5" name="Freeform 1360"/>
            <p:cNvSpPr>
              <a:spLocks/>
            </p:cNvSpPr>
            <p:nvPr/>
          </p:nvSpPr>
          <p:spPr bwMode="auto">
            <a:xfrm>
              <a:off x="5955565" y="5147360"/>
              <a:ext cx="5468" cy="4650"/>
            </a:xfrm>
            <a:custGeom>
              <a:avLst/>
              <a:gdLst>
                <a:gd name="T0" fmla="*/ 4 w 6"/>
                <a:gd name="T1" fmla="*/ 0 h 4"/>
                <a:gd name="T2" fmla="*/ 2 w 6"/>
                <a:gd name="T3" fmla="*/ 1 h 4"/>
                <a:gd name="T4" fmla="*/ 2 w 6"/>
                <a:gd name="T5" fmla="*/ 1 h 4"/>
                <a:gd name="T6" fmla="*/ 0 w 6"/>
                <a:gd name="T7" fmla="*/ 2 h 4"/>
                <a:gd name="T8" fmla="*/ 2 w 6"/>
                <a:gd name="T9" fmla="*/ 4 h 4"/>
                <a:gd name="T10" fmla="*/ 4 w 6"/>
                <a:gd name="T11" fmla="*/ 4 h 4"/>
                <a:gd name="T12" fmla="*/ 6 w 6"/>
                <a:gd name="T13" fmla="*/ 1 h 4"/>
                <a:gd name="T14" fmla="*/ 6 w 6"/>
                <a:gd name="T15" fmla="*/ 0 h 4"/>
                <a:gd name="T16" fmla="*/ 4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0"/>
                  </a:moveTo>
                  <a:lnTo>
                    <a:pt x="2" y="1"/>
                  </a:lnTo>
                  <a:lnTo>
                    <a:pt x="0" y="2"/>
                  </a:lnTo>
                  <a:lnTo>
                    <a:pt x="2" y="4"/>
                  </a:lnTo>
                  <a:lnTo>
                    <a:pt x="4" y="4"/>
                  </a:lnTo>
                  <a:lnTo>
                    <a:pt x="6" y="1"/>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6" name="Freeform 1361"/>
            <p:cNvSpPr>
              <a:spLocks/>
            </p:cNvSpPr>
            <p:nvPr/>
          </p:nvSpPr>
          <p:spPr bwMode="auto">
            <a:xfrm>
              <a:off x="5959210" y="5174096"/>
              <a:ext cx="1823" cy="2325"/>
            </a:xfrm>
            <a:custGeom>
              <a:avLst/>
              <a:gdLst>
                <a:gd name="T0" fmla="*/ 2 w 2"/>
                <a:gd name="T1" fmla="*/ 0 h 2"/>
                <a:gd name="T2" fmla="*/ 0 w 2"/>
                <a:gd name="T3" fmla="*/ 0 h 2"/>
                <a:gd name="T4" fmla="*/ 0 w 2"/>
                <a:gd name="T5" fmla="*/ 0 h 2"/>
                <a:gd name="T6" fmla="*/ 0 w 2"/>
                <a:gd name="T7" fmla="*/ 0 h 2"/>
                <a:gd name="T8" fmla="*/ 0 w 2"/>
                <a:gd name="T9" fmla="*/ 1 h 2"/>
                <a:gd name="T10" fmla="*/ 2 w 2"/>
                <a:gd name="T11" fmla="*/ 2 h 2"/>
                <a:gd name="T12" fmla="*/ 2 w 2"/>
                <a:gd name="T13" fmla="*/ 2 h 2"/>
                <a:gd name="T14" fmla="*/ 2 w 2"/>
                <a:gd name="T15" fmla="*/ 1 h 2"/>
                <a:gd name="T16" fmla="*/ 2 w 2"/>
                <a:gd name="T17" fmla="*/ 0 h 2"/>
                <a:gd name="T18" fmla="*/ 2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0"/>
                  </a:moveTo>
                  <a:lnTo>
                    <a:pt x="0" y="0"/>
                  </a:ln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7" name="Freeform 1362"/>
            <p:cNvSpPr>
              <a:spLocks/>
            </p:cNvSpPr>
            <p:nvPr/>
          </p:nvSpPr>
          <p:spPr bwMode="auto">
            <a:xfrm>
              <a:off x="5905445" y="5222918"/>
              <a:ext cx="25515" cy="9299"/>
            </a:xfrm>
            <a:custGeom>
              <a:avLst/>
              <a:gdLst>
                <a:gd name="T0" fmla="*/ 9 w 28"/>
                <a:gd name="T1" fmla="*/ 5 h 8"/>
                <a:gd name="T2" fmla="*/ 17 w 28"/>
                <a:gd name="T3" fmla="*/ 7 h 8"/>
                <a:gd name="T4" fmla="*/ 19 w 28"/>
                <a:gd name="T5" fmla="*/ 8 h 8"/>
                <a:gd name="T6" fmla="*/ 23 w 28"/>
                <a:gd name="T7" fmla="*/ 8 h 8"/>
                <a:gd name="T8" fmla="*/ 25 w 28"/>
                <a:gd name="T9" fmla="*/ 8 h 8"/>
                <a:gd name="T10" fmla="*/ 28 w 28"/>
                <a:gd name="T11" fmla="*/ 7 h 8"/>
                <a:gd name="T12" fmla="*/ 25 w 28"/>
                <a:gd name="T13" fmla="*/ 6 h 8"/>
                <a:gd name="T14" fmla="*/ 17 w 28"/>
                <a:gd name="T15" fmla="*/ 1 h 8"/>
                <a:gd name="T16" fmla="*/ 17 w 28"/>
                <a:gd name="T17" fmla="*/ 1 h 8"/>
                <a:gd name="T18" fmla="*/ 15 w 28"/>
                <a:gd name="T19" fmla="*/ 0 h 8"/>
                <a:gd name="T20" fmla="*/ 13 w 28"/>
                <a:gd name="T21" fmla="*/ 1 h 8"/>
                <a:gd name="T22" fmla="*/ 4 w 28"/>
                <a:gd name="T23" fmla="*/ 1 h 8"/>
                <a:gd name="T24" fmla="*/ 0 w 28"/>
                <a:gd name="T25" fmla="*/ 1 h 8"/>
                <a:gd name="T26" fmla="*/ 0 w 28"/>
                <a:gd name="T27" fmla="*/ 2 h 8"/>
                <a:gd name="T28" fmla="*/ 2 w 28"/>
                <a:gd name="T29" fmla="*/ 5 h 8"/>
                <a:gd name="T30" fmla="*/ 9 w 28"/>
                <a:gd name="T31" fmla="*/ 5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
                <a:gd name="T50" fmla="*/ 28 w 2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
                  <a:moveTo>
                    <a:pt x="9" y="5"/>
                  </a:moveTo>
                  <a:lnTo>
                    <a:pt x="17" y="7"/>
                  </a:lnTo>
                  <a:lnTo>
                    <a:pt x="19" y="8"/>
                  </a:lnTo>
                  <a:lnTo>
                    <a:pt x="23" y="8"/>
                  </a:lnTo>
                  <a:lnTo>
                    <a:pt x="25" y="8"/>
                  </a:lnTo>
                  <a:lnTo>
                    <a:pt x="28" y="7"/>
                  </a:lnTo>
                  <a:lnTo>
                    <a:pt x="25" y="6"/>
                  </a:lnTo>
                  <a:lnTo>
                    <a:pt x="17" y="1"/>
                  </a:lnTo>
                  <a:lnTo>
                    <a:pt x="15" y="0"/>
                  </a:lnTo>
                  <a:lnTo>
                    <a:pt x="13" y="1"/>
                  </a:lnTo>
                  <a:lnTo>
                    <a:pt x="4" y="1"/>
                  </a:lnTo>
                  <a:lnTo>
                    <a:pt x="0" y="1"/>
                  </a:lnTo>
                  <a:lnTo>
                    <a:pt x="0" y="2"/>
                  </a:lnTo>
                  <a:lnTo>
                    <a:pt x="2" y="5"/>
                  </a:lnTo>
                  <a:lnTo>
                    <a:pt x="9"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8" name="Freeform 1363"/>
            <p:cNvSpPr>
              <a:spLocks/>
            </p:cNvSpPr>
            <p:nvPr/>
          </p:nvSpPr>
          <p:spPr bwMode="auto">
            <a:xfrm>
              <a:off x="6552444" y="5285689"/>
              <a:ext cx="7290" cy="6975"/>
            </a:xfrm>
            <a:custGeom>
              <a:avLst/>
              <a:gdLst>
                <a:gd name="T0" fmla="*/ 2 w 8"/>
                <a:gd name="T1" fmla="*/ 1 h 6"/>
                <a:gd name="T2" fmla="*/ 2 w 8"/>
                <a:gd name="T3" fmla="*/ 0 h 6"/>
                <a:gd name="T4" fmla="*/ 0 w 8"/>
                <a:gd name="T5" fmla="*/ 0 h 6"/>
                <a:gd name="T6" fmla="*/ 0 w 8"/>
                <a:gd name="T7" fmla="*/ 1 h 6"/>
                <a:gd name="T8" fmla="*/ 2 w 8"/>
                <a:gd name="T9" fmla="*/ 2 h 6"/>
                <a:gd name="T10" fmla="*/ 2 w 8"/>
                <a:gd name="T11" fmla="*/ 2 h 6"/>
                <a:gd name="T12" fmla="*/ 4 w 8"/>
                <a:gd name="T13" fmla="*/ 6 h 6"/>
                <a:gd name="T14" fmla="*/ 8 w 8"/>
                <a:gd name="T15" fmla="*/ 6 h 6"/>
                <a:gd name="T16" fmla="*/ 8 w 8"/>
                <a:gd name="T17" fmla="*/ 4 h 6"/>
                <a:gd name="T18" fmla="*/ 8 w 8"/>
                <a:gd name="T19" fmla="*/ 3 h 6"/>
                <a:gd name="T20" fmla="*/ 6 w 8"/>
                <a:gd name="T21" fmla="*/ 3 h 6"/>
                <a:gd name="T22" fmla="*/ 4 w 8"/>
                <a:gd name="T23" fmla="*/ 2 h 6"/>
                <a:gd name="T24" fmla="*/ 4 w 8"/>
                <a:gd name="T25" fmla="*/ 1 h 6"/>
                <a:gd name="T26" fmla="*/ 2 w 8"/>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6"/>
                <a:gd name="T44" fmla="*/ 8 w 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6">
                  <a:moveTo>
                    <a:pt x="2" y="1"/>
                  </a:moveTo>
                  <a:lnTo>
                    <a:pt x="2" y="0"/>
                  </a:lnTo>
                  <a:lnTo>
                    <a:pt x="0" y="0"/>
                  </a:lnTo>
                  <a:lnTo>
                    <a:pt x="0" y="1"/>
                  </a:lnTo>
                  <a:lnTo>
                    <a:pt x="2" y="2"/>
                  </a:lnTo>
                  <a:lnTo>
                    <a:pt x="4" y="6"/>
                  </a:lnTo>
                  <a:lnTo>
                    <a:pt x="8" y="6"/>
                  </a:lnTo>
                  <a:lnTo>
                    <a:pt x="8" y="4"/>
                  </a:lnTo>
                  <a:lnTo>
                    <a:pt x="8" y="3"/>
                  </a:lnTo>
                  <a:lnTo>
                    <a:pt x="6" y="3"/>
                  </a:lnTo>
                  <a:lnTo>
                    <a:pt x="4" y="2"/>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9" name="Freeform 1364"/>
            <p:cNvSpPr>
              <a:spLocks/>
            </p:cNvSpPr>
            <p:nvPr/>
          </p:nvSpPr>
          <p:spPr bwMode="auto">
            <a:xfrm>
              <a:off x="6544243" y="5549559"/>
              <a:ext cx="103884" cy="79045"/>
            </a:xfrm>
            <a:custGeom>
              <a:avLst/>
              <a:gdLst>
                <a:gd name="T0" fmla="*/ 112 w 114"/>
                <a:gd name="T1" fmla="*/ 7 h 68"/>
                <a:gd name="T2" fmla="*/ 112 w 114"/>
                <a:gd name="T3" fmla="*/ 5 h 68"/>
                <a:gd name="T4" fmla="*/ 108 w 114"/>
                <a:gd name="T5" fmla="*/ 8 h 68"/>
                <a:gd name="T6" fmla="*/ 108 w 114"/>
                <a:gd name="T7" fmla="*/ 5 h 68"/>
                <a:gd name="T8" fmla="*/ 108 w 114"/>
                <a:gd name="T9" fmla="*/ 4 h 68"/>
                <a:gd name="T10" fmla="*/ 104 w 114"/>
                <a:gd name="T11" fmla="*/ 6 h 68"/>
                <a:gd name="T12" fmla="*/ 97 w 114"/>
                <a:gd name="T13" fmla="*/ 6 h 68"/>
                <a:gd name="T14" fmla="*/ 93 w 114"/>
                <a:gd name="T15" fmla="*/ 4 h 68"/>
                <a:gd name="T16" fmla="*/ 91 w 114"/>
                <a:gd name="T17" fmla="*/ 0 h 68"/>
                <a:gd name="T18" fmla="*/ 89 w 114"/>
                <a:gd name="T19" fmla="*/ 0 h 68"/>
                <a:gd name="T20" fmla="*/ 85 w 114"/>
                <a:gd name="T21" fmla="*/ 2 h 68"/>
                <a:gd name="T22" fmla="*/ 83 w 114"/>
                <a:gd name="T23" fmla="*/ 8 h 68"/>
                <a:gd name="T24" fmla="*/ 72 w 114"/>
                <a:gd name="T25" fmla="*/ 14 h 68"/>
                <a:gd name="T26" fmla="*/ 59 w 114"/>
                <a:gd name="T27" fmla="*/ 25 h 68"/>
                <a:gd name="T28" fmla="*/ 36 w 114"/>
                <a:gd name="T29" fmla="*/ 37 h 68"/>
                <a:gd name="T30" fmla="*/ 30 w 114"/>
                <a:gd name="T31" fmla="*/ 37 h 68"/>
                <a:gd name="T32" fmla="*/ 26 w 114"/>
                <a:gd name="T33" fmla="*/ 38 h 68"/>
                <a:gd name="T34" fmla="*/ 21 w 114"/>
                <a:gd name="T35" fmla="*/ 41 h 68"/>
                <a:gd name="T36" fmla="*/ 17 w 114"/>
                <a:gd name="T37" fmla="*/ 45 h 68"/>
                <a:gd name="T38" fmla="*/ 15 w 114"/>
                <a:gd name="T39" fmla="*/ 47 h 68"/>
                <a:gd name="T40" fmla="*/ 13 w 114"/>
                <a:gd name="T41" fmla="*/ 48 h 68"/>
                <a:gd name="T42" fmla="*/ 13 w 114"/>
                <a:gd name="T43" fmla="*/ 47 h 68"/>
                <a:gd name="T44" fmla="*/ 9 w 114"/>
                <a:gd name="T45" fmla="*/ 50 h 68"/>
                <a:gd name="T46" fmla="*/ 11 w 114"/>
                <a:gd name="T47" fmla="*/ 52 h 68"/>
                <a:gd name="T48" fmla="*/ 7 w 114"/>
                <a:gd name="T49" fmla="*/ 52 h 68"/>
                <a:gd name="T50" fmla="*/ 7 w 114"/>
                <a:gd name="T51" fmla="*/ 53 h 68"/>
                <a:gd name="T52" fmla="*/ 5 w 114"/>
                <a:gd name="T53" fmla="*/ 53 h 68"/>
                <a:gd name="T54" fmla="*/ 7 w 114"/>
                <a:gd name="T55" fmla="*/ 54 h 68"/>
                <a:gd name="T56" fmla="*/ 5 w 114"/>
                <a:gd name="T57" fmla="*/ 56 h 68"/>
                <a:gd name="T58" fmla="*/ 0 w 114"/>
                <a:gd name="T59" fmla="*/ 57 h 68"/>
                <a:gd name="T60" fmla="*/ 3 w 114"/>
                <a:gd name="T61" fmla="*/ 60 h 68"/>
                <a:gd name="T62" fmla="*/ 3 w 114"/>
                <a:gd name="T63" fmla="*/ 61 h 68"/>
                <a:gd name="T64" fmla="*/ 3 w 114"/>
                <a:gd name="T65" fmla="*/ 62 h 68"/>
                <a:gd name="T66" fmla="*/ 13 w 114"/>
                <a:gd name="T67" fmla="*/ 63 h 68"/>
                <a:gd name="T68" fmla="*/ 19 w 114"/>
                <a:gd name="T69" fmla="*/ 62 h 68"/>
                <a:gd name="T70" fmla="*/ 26 w 114"/>
                <a:gd name="T71" fmla="*/ 65 h 68"/>
                <a:gd name="T72" fmla="*/ 28 w 114"/>
                <a:gd name="T73" fmla="*/ 66 h 68"/>
                <a:gd name="T74" fmla="*/ 30 w 114"/>
                <a:gd name="T75" fmla="*/ 66 h 68"/>
                <a:gd name="T76" fmla="*/ 34 w 114"/>
                <a:gd name="T77" fmla="*/ 65 h 68"/>
                <a:gd name="T78" fmla="*/ 40 w 114"/>
                <a:gd name="T79" fmla="*/ 66 h 68"/>
                <a:gd name="T80" fmla="*/ 49 w 114"/>
                <a:gd name="T81" fmla="*/ 64 h 68"/>
                <a:gd name="T82" fmla="*/ 55 w 114"/>
                <a:gd name="T83" fmla="*/ 63 h 68"/>
                <a:gd name="T84" fmla="*/ 61 w 114"/>
                <a:gd name="T85" fmla="*/ 60 h 68"/>
                <a:gd name="T86" fmla="*/ 61 w 114"/>
                <a:gd name="T87" fmla="*/ 58 h 68"/>
                <a:gd name="T88" fmla="*/ 66 w 114"/>
                <a:gd name="T89" fmla="*/ 54 h 68"/>
                <a:gd name="T90" fmla="*/ 70 w 114"/>
                <a:gd name="T91" fmla="*/ 47 h 68"/>
                <a:gd name="T92" fmla="*/ 74 w 114"/>
                <a:gd name="T93" fmla="*/ 40 h 68"/>
                <a:gd name="T94" fmla="*/ 76 w 114"/>
                <a:gd name="T95" fmla="*/ 38 h 68"/>
                <a:gd name="T96" fmla="*/ 85 w 114"/>
                <a:gd name="T97" fmla="*/ 36 h 68"/>
                <a:gd name="T98" fmla="*/ 87 w 114"/>
                <a:gd name="T99" fmla="*/ 36 h 68"/>
                <a:gd name="T100" fmla="*/ 95 w 114"/>
                <a:gd name="T101" fmla="*/ 36 h 68"/>
                <a:gd name="T102" fmla="*/ 97 w 114"/>
                <a:gd name="T103" fmla="*/ 36 h 68"/>
                <a:gd name="T104" fmla="*/ 93 w 114"/>
                <a:gd name="T105" fmla="*/ 28 h 68"/>
                <a:gd name="T106" fmla="*/ 97 w 114"/>
                <a:gd name="T107" fmla="*/ 25 h 68"/>
                <a:gd name="T108" fmla="*/ 104 w 114"/>
                <a:gd name="T109" fmla="*/ 21 h 68"/>
                <a:gd name="T110" fmla="*/ 110 w 114"/>
                <a:gd name="T111" fmla="*/ 17 h 68"/>
                <a:gd name="T112" fmla="*/ 114 w 114"/>
                <a:gd name="T113" fmla="*/ 14 h 68"/>
                <a:gd name="T114" fmla="*/ 114 w 114"/>
                <a:gd name="T115" fmla="*/ 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
                <a:gd name="T175" fmla="*/ 0 h 68"/>
                <a:gd name="T176" fmla="*/ 114 w 114"/>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 h="68">
                  <a:moveTo>
                    <a:pt x="114" y="8"/>
                  </a:moveTo>
                  <a:lnTo>
                    <a:pt x="112" y="7"/>
                  </a:lnTo>
                  <a:lnTo>
                    <a:pt x="114" y="6"/>
                  </a:lnTo>
                  <a:lnTo>
                    <a:pt x="112" y="5"/>
                  </a:lnTo>
                  <a:lnTo>
                    <a:pt x="110" y="6"/>
                  </a:lnTo>
                  <a:lnTo>
                    <a:pt x="110" y="7"/>
                  </a:lnTo>
                  <a:lnTo>
                    <a:pt x="108" y="8"/>
                  </a:lnTo>
                  <a:lnTo>
                    <a:pt x="110" y="6"/>
                  </a:lnTo>
                  <a:lnTo>
                    <a:pt x="108" y="5"/>
                  </a:lnTo>
                  <a:lnTo>
                    <a:pt x="110" y="4"/>
                  </a:lnTo>
                  <a:lnTo>
                    <a:pt x="108" y="4"/>
                  </a:lnTo>
                  <a:lnTo>
                    <a:pt x="106" y="5"/>
                  </a:lnTo>
                  <a:lnTo>
                    <a:pt x="104" y="6"/>
                  </a:lnTo>
                  <a:lnTo>
                    <a:pt x="99" y="8"/>
                  </a:lnTo>
                  <a:lnTo>
                    <a:pt x="97" y="7"/>
                  </a:lnTo>
                  <a:lnTo>
                    <a:pt x="97" y="6"/>
                  </a:lnTo>
                  <a:lnTo>
                    <a:pt x="97" y="4"/>
                  </a:lnTo>
                  <a:lnTo>
                    <a:pt x="95" y="2"/>
                  </a:lnTo>
                  <a:lnTo>
                    <a:pt x="93" y="4"/>
                  </a:lnTo>
                  <a:lnTo>
                    <a:pt x="93" y="2"/>
                  </a:lnTo>
                  <a:lnTo>
                    <a:pt x="91" y="2"/>
                  </a:lnTo>
                  <a:lnTo>
                    <a:pt x="91" y="0"/>
                  </a:lnTo>
                  <a:lnTo>
                    <a:pt x="89" y="0"/>
                  </a:lnTo>
                  <a:lnTo>
                    <a:pt x="87" y="2"/>
                  </a:lnTo>
                  <a:lnTo>
                    <a:pt x="85" y="2"/>
                  </a:lnTo>
                  <a:lnTo>
                    <a:pt x="85" y="5"/>
                  </a:lnTo>
                  <a:lnTo>
                    <a:pt x="83" y="5"/>
                  </a:lnTo>
                  <a:lnTo>
                    <a:pt x="83" y="8"/>
                  </a:lnTo>
                  <a:lnTo>
                    <a:pt x="78" y="12"/>
                  </a:lnTo>
                  <a:lnTo>
                    <a:pt x="72" y="14"/>
                  </a:lnTo>
                  <a:lnTo>
                    <a:pt x="68" y="21"/>
                  </a:lnTo>
                  <a:lnTo>
                    <a:pt x="61" y="25"/>
                  </a:lnTo>
                  <a:lnTo>
                    <a:pt x="59" y="25"/>
                  </a:lnTo>
                  <a:lnTo>
                    <a:pt x="55" y="28"/>
                  </a:lnTo>
                  <a:lnTo>
                    <a:pt x="53" y="29"/>
                  </a:lnTo>
                  <a:lnTo>
                    <a:pt x="36" y="37"/>
                  </a:lnTo>
                  <a:lnTo>
                    <a:pt x="34" y="37"/>
                  </a:lnTo>
                  <a:lnTo>
                    <a:pt x="32" y="37"/>
                  </a:lnTo>
                  <a:lnTo>
                    <a:pt x="30" y="37"/>
                  </a:lnTo>
                  <a:lnTo>
                    <a:pt x="28" y="37"/>
                  </a:lnTo>
                  <a:lnTo>
                    <a:pt x="26" y="38"/>
                  </a:lnTo>
                  <a:lnTo>
                    <a:pt x="24" y="40"/>
                  </a:lnTo>
                  <a:lnTo>
                    <a:pt x="21" y="40"/>
                  </a:lnTo>
                  <a:lnTo>
                    <a:pt x="21" y="41"/>
                  </a:lnTo>
                  <a:lnTo>
                    <a:pt x="19" y="44"/>
                  </a:lnTo>
                  <a:lnTo>
                    <a:pt x="17" y="45"/>
                  </a:lnTo>
                  <a:lnTo>
                    <a:pt x="15" y="46"/>
                  </a:lnTo>
                  <a:lnTo>
                    <a:pt x="15" y="47"/>
                  </a:lnTo>
                  <a:lnTo>
                    <a:pt x="15" y="48"/>
                  </a:lnTo>
                  <a:lnTo>
                    <a:pt x="13" y="48"/>
                  </a:lnTo>
                  <a:lnTo>
                    <a:pt x="13" y="47"/>
                  </a:lnTo>
                  <a:lnTo>
                    <a:pt x="11" y="47"/>
                  </a:lnTo>
                  <a:lnTo>
                    <a:pt x="9" y="48"/>
                  </a:lnTo>
                  <a:lnTo>
                    <a:pt x="9" y="50"/>
                  </a:lnTo>
                  <a:lnTo>
                    <a:pt x="9" y="52"/>
                  </a:lnTo>
                  <a:lnTo>
                    <a:pt x="11" y="52"/>
                  </a:lnTo>
                  <a:lnTo>
                    <a:pt x="9" y="52"/>
                  </a:lnTo>
                  <a:lnTo>
                    <a:pt x="7" y="52"/>
                  </a:lnTo>
                  <a:lnTo>
                    <a:pt x="7" y="53"/>
                  </a:lnTo>
                  <a:lnTo>
                    <a:pt x="5" y="53"/>
                  </a:lnTo>
                  <a:lnTo>
                    <a:pt x="5" y="54"/>
                  </a:lnTo>
                  <a:lnTo>
                    <a:pt x="7" y="54"/>
                  </a:lnTo>
                  <a:lnTo>
                    <a:pt x="7" y="55"/>
                  </a:lnTo>
                  <a:lnTo>
                    <a:pt x="5" y="56"/>
                  </a:lnTo>
                  <a:lnTo>
                    <a:pt x="7" y="56"/>
                  </a:lnTo>
                  <a:lnTo>
                    <a:pt x="5" y="57"/>
                  </a:lnTo>
                  <a:lnTo>
                    <a:pt x="0" y="57"/>
                  </a:lnTo>
                  <a:lnTo>
                    <a:pt x="0" y="58"/>
                  </a:lnTo>
                  <a:lnTo>
                    <a:pt x="0" y="60"/>
                  </a:lnTo>
                  <a:lnTo>
                    <a:pt x="3" y="60"/>
                  </a:lnTo>
                  <a:lnTo>
                    <a:pt x="3" y="58"/>
                  </a:lnTo>
                  <a:lnTo>
                    <a:pt x="5" y="58"/>
                  </a:lnTo>
                  <a:lnTo>
                    <a:pt x="3" y="61"/>
                  </a:lnTo>
                  <a:lnTo>
                    <a:pt x="7" y="58"/>
                  </a:lnTo>
                  <a:lnTo>
                    <a:pt x="3" y="62"/>
                  </a:lnTo>
                  <a:lnTo>
                    <a:pt x="5" y="62"/>
                  </a:lnTo>
                  <a:lnTo>
                    <a:pt x="11" y="63"/>
                  </a:lnTo>
                  <a:lnTo>
                    <a:pt x="13" y="63"/>
                  </a:lnTo>
                  <a:lnTo>
                    <a:pt x="15" y="62"/>
                  </a:lnTo>
                  <a:lnTo>
                    <a:pt x="17" y="62"/>
                  </a:lnTo>
                  <a:lnTo>
                    <a:pt x="19" y="62"/>
                  </a:lnTo>
                  <a:lnTo>
                    <a:pt x="19" y="64"/>
                  </a:lnTo>
                  <a:lnTo>
                    <a:pt x="24" y="64"/>
                  </a:lnTo>
                  <a:lnTo>
                    <a:pt x="26" y="65"/>
                  </a:lnTo>
                  <a:lnTo>
                    <a:pt x="28" y="64"/>
                  </a:lnTo>
                  <a:lnTo>
                    <a:pt x="28" y="65"/>
                  </a:lnTo>
                  <a:lnTo>
                    <a:pt x="28" y="66"/>
                  </a:lnTo>
                  <a:lnTo>
                    <a:pt x="30" y="66"/>
                  </a:lnTo>
                  <a:lnTo>
                    <a:pt x="32" y="66"/>
                  </a:lnTo>
                  <a:lnTo>
                    <a:pt x="34" y="65"/>
                  </a:lnTo>
                  <a:lnTo>
                    <a:pt x="36" y="68"/>
                  </a:lnTo>
                  <a:lnTo>
                    <a:pt x="40" y="66"/>
                  </a:lnTo>
                  <a:lnTo>
                    <a:pt x="40" y="68"/>
                  </a:lnTo>
                  <a:lnTo>
                    <a:pt x="47" y="65"/>
                  </a:lnTo>
                  <a:lnTo>
                    <a:pt x="49" y="64"/>
                  </a:lnTo>
                  <a:lnTo>
                    <a:pt x="55" y="63"/>
                  </a:lnTo>
                  <a:lnTo>
                    <a:pt x="57" y="61"/>
                  </a:lnTo>
                  <a:lnTo>
                    <a:pt x="59" y="60"/>
                  </a:lnTo>
                  <a:lnTo>
                    <a:pt x="61" y="60"/>
                  </a:lnTo>
                  <a:lnTo>
                    <a:pt x="64" y="58"/>
                  </a:lnTo>
                  <a:lnTo>
                    <a:pt x="61" y="58"/>
                  </a:lnTo>
                  <a:lnTo>
                    <a:pt x="61" y="57"/>
                  </a:lnTo>
                  <a:lnTo>
                    <a:pt x="64" y="56"/>
                  </a:lnTo>
                  <a:lnTo>
                    <a:pt x="66" y="54"/>
                  </a:lnTo>
                  <a:lnTo>
                    <a:pt x="66" y="50"/>
                  </a:lnTo>
                  <a:lnTo>
                    <a:pt x="70" y="49"/>
                  </a:lnTo>
                  <a:lnTo>
                    <a:pt x="70" y="47"/>
                  </a:lnTo>
                  <a:lnTo>
                    <a:pt x="72" y="42"/>
                  </a:lnTo>
                  <a:lnTo>
                    <a:pt x="74" y="40"/>
                  </a:lnTo>
                  <a:lnTo>
                    <a:pt x="74" y="37"/>
                  </a:lnTo>
                  <a:lnTo>
                    <a:pt x="76" y="38"/>
                  </a:lnTo>
                  <a:lnTo>
                    <a:pt x="85" y="37"/>
                  </a:lnTo>
                  <a:lnTo>
                    <a:pt x="85" y="36"/>
                  </a:lnTo>
                  <a:lnTo>
                    <a:pt x="87" y="36"/>
                  </a:lnTo>
                  <a:lnTo>
                    <a:pt x="87" y="34"/>
                  </a:lnTo>
                  <a:lnTo>
                    <a:pt x="89" y="34"/>
                  </a:lnTo>
                  <a:lnTo>
                    <a:pt x="95" y="36"/>
                  </a:lnTo>
                  <a:lnTo>
                    <a:pt x="95" y="34"/>
                  </a:lnTo>
                  <a:lnTo>
                    <a:pt x="97" y="36"/>
                  </a:lnTo>
                  <a:lnTo>
                    <a:pt x="97" y="34"/>
                  </a:lnTo>
                  <a:lnTo>
                    <a:pt x="93" y="33"/>
                  </a:lnTo>
                  <a:lnTo>
                    <a:pt x="93" y="28"/>
                  </a:lnTo>
                  <a:lnTo>
                    <a:pt x="97" y="26"/>
                  </a:lnTo>
                  <a:lnTo>
                    <a:pt x="97" y="25"/>
                  </a:lnTo>
                  <a:lnTo>
                    <a:pt x="99" y="25"/>
                  </a:lnTo>
                  <a:lnTo>
                    <a:pt x="102" y="24"/>
                  </a:lnTo>
                  <a:lnTo>
                    <a:pt x="104" y="21"/>
                  </a:lnTo>
                  <a:lnTo>
                    <a:pt x="108" y="18"/>
                  </a:lnTo>
                  <a:lnTo>
                    <a:pt x="110" y="17"/>
                  </a:lnTo>
                  <a:lnTo>
                    <a:pt x="110" y="16"/>
                  </a:lnTo>
                  <a:lnTo>
                    <a:pt x="112" y="15"/>
                  </a:lnTo>
                  <a:lnTo>
                    <a:pt x="114" y="14"/>
                  </a:lnTo>
                  <a:lnTo>
                    <a:pt x="114" y="13"/>
                  </a:lnTo>
                  <a:lnTo>
                    <a:pt x="112" y="10"/>
                  </a:lnTo>
                  <a:lnTo>
                    <a:pt x="11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0" name="Freeform 1366"/>
            <p:cNvSpPr>
              <a:spLocks/>
            </p:cNvSpPr>
            <p:nvPr/>
          </p:nvSpPr>
          <p:spPr bwMode="auto">
            <a:xfrm>
              <a:off x="6535130" y="5236867"/>
              <a:ext cx="3645" cy="1162"/>
            </a:xfrm>
            <a:custGeom>
              <a:avLst/>
              <a:gdLst>
                <a:gd name="T0" fmla="*/ 0 w 4"/>
                <a:gd name="T1" fmla="*/ 1 h 1"/>
                <a:gd name="T2" fmla="*/ 0 w 4"/>
                <a:gd name="T3" fmla="*/ 1 h 1"/>
                <a:gd name="T4" fmla="*/ 2 w 4"/>
                <a:gd name="T5" fmla="*/ 1 h 1"/>
                <a:gd name="T6" fmla="*/ 2 w 4"/>
                <a:gd name="T7" fmla="*/ 1 h 1"/>
                <a:gd name="T8" fmla="*/ 4 w 4"/>
                <a:gd name="T9" fmla="*/ 1 h 1"/>
                <a:gd name="T10" fmla="*/ 4 w 4"/>
                <a:gd name="T11" fmla="*/ 1 h 1"/>
                <a:gd name="T12" fmla="*/ 4 w 4"/>
                <a:gd name="T13" fmla="*/ 0 h 1"/>
                <a:gd name="T14" fmla="*/ 2 w 4"/>
                <a:gd name="T15" fmla="*/ 0 h 1"/>
                <a:gd name="T16" fmla="*/ 2 w 4"/>
                <a:gd name="T17" fmla="*/ 0 h 1"/>
                <a:gd name="T18" fmla="*/ 0 w 4"/>
                <a:gd name="T19" fmla="*/ 1 h 1"/>
                <a:gd name="T20" fmla="*/ 0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0" y="1"/>
                  </a:moveTo>
                  <a:lnTo>
                    <a:pt x="0" y="1"/>
                  </a:lnTo>
                  <a:lnTo>
                    <a:pt x="2" y="1"/>
                  </a:lnTo>
                  <a:lnTo>
                    <a:pt x="4" y="1"/>
                  </a:lnTo>
                  <a:lnTo>
                    <a:pt x="4"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1" name="Freeform 1367"/>
            <p:cNvSpPr>
              <a:spLocks/>
            </p:cNvSpPr>
            <p:nvPr/>
          </p:nvSpPr>
          <p:spPr bwMode="auto">
            <a:xfrm>
              <a:off x="3572604" y="4204635"/>
              <a:ext cx="40096" cy="27898"/>
            </a:xfrm>
            <a:custGeom>
              <a:avLst/>
              <a:gdLst>
                <a:gd name="T0" fmla="*/ 0 w 44"/>
                <a:gd name="T1" fmla="*/ 12 h 24"/>
                <a:gd name="T2" fmla="*/ 6 w 44"/>
                <a:gd name="T3" fmla="*/ 15 h 24"/>
                <a:gd name="T4" fmla="*/ 2 w 44"/>
                <a:gd name="T5" fmla="*/ 14 h 24"/>
                <a:gd name="T6" fmla="*/ 0 w 44"/>
                <a:gd name="T7" fmla="*/ 15 h 24"/>
                <a:gd name="T8" fmla="*/ 0 w 44"/>
                <a:gd name="T9" fmla="*/ 17 h 24"/>
                <a:gd name="T10" fmla="*/ 6 w 44"/>
                <a:gd name="T11" fmla="*/ 18 h 24"/>
                <a:gd name="T12" fmla="*/ 12 w 44"/>
                <a:gd name="T13" fmla="*/ 18 h 24"/>
                <a:gd name="T14" fmla="*/ 14 w 44"/>
                <a:gd name="T15" fmla="*/ 17 h 24"/>
                <a:gd name="T16" fmla="*/ 14 w 44"/>
                <a:gd name="T17" fmla="*/ 18 h 24"/>
                <a:gd name="T18" fmla="*/ 16 w 44"/>
                <a:gd name="T19" fmla="*/ 18 h 24"/>
                <a:gd name="T20" fmla="*/ 19 w 44"/>
                <a:gd name="T21" fmla="*/ 20 h 24"/>
                <a:gd name="T22" fmla="*/ 21 w 44"/>
                <a:gd name="T23" fmla="*/ 18 h 24"/>
                <a:gd name="T24" fmla="*/ 21 w 44"/>
                <a:gd name="T25" fmla="*/ 20 h 24"/>
                <a:gd name="T26" fmla="*/ 16 w 44"/>
                <a:gd name="T27" fmla="*/ 21 h 24"/>
                <a:gd name="T28" fmla="*/ 14 w 44"/>
                <a:gd name="T29" fmla="*/ 21 h 24"/>
                <a:gd name="T30" fmla="*/ 10 w 44"/>
                <a:gd name="T31" fmla="*/ 21 h 24"/>
                <a:gd name="T32" fmla="*/ 10 w 44"/>
                <a:gd name="T33" fmla="*/ 22 h 24"/>
                <a:gd name="T34" fmla="*/ 16 w 44"/>
                <a:gd name="T35" fmla="*/ 24 h 24"/>
                <a:gd name="T36" fmla="*/ 19 w 44"/>
                <a:gd name="T37" fmla="*/ 24 h 24"/>
                <a:gd name="T38" fmla="*/ 40 w 44"/>
                <a:gd name="T39" fmla="*/ 21 h 24"/>
                <a:gd name="T40" fmla="*/ 42 w 44"/>
                <a:gd name="T41" fmla="*/ 18 h 24"/>
                <a:gd name="T42" fmla="*/ 44 w 44"/>
                <a:gd name="T43" fmla="*/ 14 h 24"/>
                <a:gd name="T44" fmla="*/ 40 w 44"/>
                <a:gd name="T45" fmla="*/ 13 h 24"/>
                <a:gd name="T46" fmla="*/ 33 w 44"/>
                <a:gd name="T47" fmla="*/ 12 h 24"/>
                <a:gd name="T48" fmla="*/ 25 w 44"/>
                <a:gd name="T49" fmla="*/ 4 h 24"/>
                <a:gd name="T50" fmla="*/ 19 w 44"/>
                <a:gd name="T51" fmla="*/ 1 h 24"/>
                <a:gd name="T52" fmla="*/ 12 w 44"/>
                <a:gd name="T53" fmla="*/ 1 h 24"/>
                <a:gd name="T54" fmla="*/ 8 w 44"/>
                <a:gd name="T55" fmla="*/ 0 h 24"/>
                <a:gd name="T56" fmla="*/ 2 w 44"/>
                <a:gd name="T57" fmla="*/ 2 h 24"/>
                <a:gd name="T58" fmla="*/ 2 w 44"/>
                <a:gd name="T59" fmla="*/ 5 h 24"/>
                <a:gd name="T60" fmla="*/ 4 w 44"/>
                <a:gd name="T61" fmla="*/ 8 h 24"/>
                <a:gd name="T62" fmla="*/ 8 w 44"/>
                <a:gd name="T63" fmla="*/ 10 h 24"/>
                <a:gd name="T64" fmla="*/ 0 w 44"/>
                <a:gd name="T65" fmla="*/ 10 h 24"/>
                <a:gd name="T66" fmla="*/ 0 w 44"/>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24"/>
                <a:gd name="T104" fmla="*/ 44 w 44"/>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24">
                  <a:moveTo>
                    <a:pt x="0" y="12"/>
                  </a:moveTo>
                  <a:lnTo>
                    <a:pt x="6" y="15"/>
                  </a:lnTo>
                  <a:lnTo>
                    <a:pt x="2" y="14"/>
                  </a:lnTo>
                  <a:lnTo>
                    <a:pt x="0" y="15"/>
                  </a:lnTo>
                  <a:lnTo>
                    <a:pt x="0" y="17"/>
                  </a:lnTo>
                  <a:lnTo>
                    <a:pt x="6" y="18"/>
                  </a:lnTo>
                  <a:lnTo>
                    <a:pt x="12" y="18"/>
                  </a:lnTo>
                  <a:lnTo>
                    <a:pt x="14" y="17"/>
                  </a:lnTo>
                  <a:lnTo>
                    <a:pt x="14" y="18"/>
                  </a:lnTo>
                  <a:lnTo>
                    <a:pt x="16" y="18"/>
                  </a:lnTo>
                  <a:lnTo>
                    <a:pt x="19" y="20"/>
                  </a:lnTo>
                  <a:lnTo>
                    <a:pt x="21" y="18"/>
                  </a:lnTo>
                  <a:lnTo>
                    <a:pt x="21" y="20"/>
                  </a:lnTo>
                  <a:lnTo>
                    <a:pt x="16" y="21"/>
                  </a:lnTo>
                  <a:lnTo>
                    <a:pt x="14" y="21"/>
                  </a:lnTo>
                  <a:lnTo>
                    <a:pt x="10" y="21"/>
                  </a:lnTo>
                  <a:lnTo>
                    <a:pt x="10" y="22"/>
                  </a:lnTo>
                  <a:lnTo>
                    <a:pt x="16" y="24"/>
                  </a:lnTo>
                  <a:lnTo>
                    <a:pt x="19" y="24"/>
                  </a:lnTo>
                  <a:lnTo>
                    <a:pt x="40" y="21"/>
                  </a:lnTo>
                  <a:lnTo>
                    <a:pt x="42" y="18"/>
                  </a:lnTo>
                  <a:lnTo>
                    <a:pt x="44" y="14"/>
                  </a:lnTo>
                  <a:lnTo>
                    <a:pt x="40" y="13"/>
                  </a:lnTo>
                  <a:lnTo>
                    <a:pt x="33" y="12"/>
                  </a:lnTo>
                  <a:lnTo>
                    <a:pt x="25" y="4"/>
                  </a:lnTo>
                  <a:lnTo>
                    <a:pt x="19" y="1"/>
                  </a:lnTo>
                  <a:lnTo>
                    <a:pt x="12" y="1"/>
                  </a:lnTo>
                  <a:lnTo>
                    <a:pt x="8" y="0"/>
                  </a:lnTo>
                  <a:lnTo>
                    <a:pt x="2" y="2"/>
                  </a:lnTo>
                  <a:lnTo>
                    <a:pt x="2" y="5"/>
                  </a:lnTo>
                  <a:lnTo>
                    <a:pt x="4" y="8"/>
                  </a:lnTo>
                  <a:lnTo>
                    <a:pt x="8" y="10"/>
                  </a:lnTo>
                  <a:lnTo>
                    <a:pt x="0" y="10"/>
                  </a:lnTo>
                  <a:lnTo>
                    <a:pt x="0"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2" name="Freeform 1368"/>
            <p:cNvSpPr>
              <a:spLocks/>
            </p:cNvSpPr>
            <p:nvPr/>
          </p:nvSpPr>
          <p:spPr bwMode="auto">
            <a:xfrm>
              <a:off x="3965359" y="4111641"/>
              <a:ext cx="36451" cy="13949"/>
            </a:xfrm>
            <a:custGeom>
              <a:avLst/>
              <a:gdLst>
                <a:gd name="T0" fmla="*/ 26 w 40"/>
                <a:gd name="T1" fmla="*/ 6 h 12"/>
                <a:gd name="T2" fmla="*/ 34 w 40"/>
                <a:gd name="T3" fmla="*/ 6 h 12"/>
                <a:gd name="T4" fmla="*/ 34 w 40"/>
                <a:gd name="T5" fmla="*/ 5 h 12"/>
                <a:gd name="T6" fmla="*/ 21 w 40"/>
                <a:gd name="T7" fmla="*/ 1 h 12"/>
                <a:gd name="T8" fmla="*/ 9 w 40"/>
                <a:gd name="T9" fmla="*/ 0 h 12"/>
                <a:gd name="T10" fmla="*/ 0 w 40"/>
                <a:gd name="T11" fmla="*/ 6 h 12"/>
                <a:gd name="T12" fmla="*/ 0 w 40"/>
                <a:gd name="T13" fmla="*/ 8 h 12"/>
                <a:gd name="T14" fmla="*/ 19 w 40"/>
                <a:gd name="T15" fmla="*/ 12 h 12"/>
                <a:gd name="T16" fmla="*/ 23 w 40"/>
                <a:gd name="T17" fmla="*/ 12 h 12"/>
                <a:gd name="T18" fmla="*/ 26 w 40"/>
                <a:gd name="T19" fmla="*/ 11 h 12"/>
                <a:gd name="T20" fmla="*/ 36 w 40"/>
                <a:gd name="T21" fmla="*/ 9 h 12"/>
                <a:gd name="T22" fmla="*/ 38 w 40"/>
                <a:gd name="T23" fmla="*/ 9 h 12"/>
                <a:gd name="T24" fmla="*/ 40 w 40"/>
                <a:gd name="T25" fmla="*/ 7 h 12"/>
                <a:gd name="T26" fmla="*/ 11 w 40"/>
                <a:gd name="T27" fmla="*/ 4 h 12"/>
                <a:gd name="T28" fmla="*/ 19 w 40"/>
                <a:gd name="T29" fmla="*/ 4 h 12"/>
                <a:gd name="T30" fmla="*/ 26 w 40"/>
                <a:gd name="T31" fmla="*/ 6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2"/>
                <a:gd name="T50" fmla="*/ 40 w 4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2">
                  <a:moveTo>
                    <a:pt x="26" y="6"/>
                  </a:moveTo>
                  <a:lnTo>
                    <a:pt x="34" y="6"/>
                  </a:lnTo>
                  <a:lnTo>
                    <a:pt x="34" y="5"/>
                  </a:lnTo>
                  <a:lnTo>
                    <a:pt x="21" y="1"/>
                  </a:lnTo>
                  <a:lnTo>
                    <a:pt x="9" y="0"/>
                  </a:lnTo>
                  <a:lnTo>
                    <a:pt x="0" y="6"/>
                  </a:lnTo>
                  <a:lnTo>
                    <a:pt x="0" y="8"/>
                  </a:lnTo>
                  <a:lnTo>
                    <a:pt x="19" y="12"/>
                  </a:lnTo>
                  <a:lnTo>
                    <a:pt x="23" y="12"/>
                  </a:lnTo>
                  <a:lnTo>
                    <a:pt x="26" y="11"/>
                  </a:lnTo>
                  <a:lnTo>
                    <a:pt x="36" y="9"/>
                  </a:lnTo>
                  <a:lnTo>
                    <a:pt x="38" y="9"/>
                  </a:lnTo>
                  <a:lnTo>
                    <a:pt x="40" y="7"/>
                  </a:lnTo>
                  <a:lnTo>
                    <a:pt x="11" y="4"/>
                  </a:lnTo>
                  <a:lnTo>
                    <a:pt x="19" y="4"/>
                  </a:lnTo>
                  <a:lnTo>
                    <a:pt x="26"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3" name="Freeform 1369"/>
            <p:cNvSpPr>
              <a:spLocks/>
            </p:cNvSpPr>
            <p:nvPr/>
          </p:nvSpPr>
          <p:spPr bwMode="auto">
            <a:xfrm>
              <a:off x="4067421" y="3941928"/>
              <a:ext cx="7290" cy="10462"/>
            </a:xfrm>
            <a:custGeom>
              <a:avLst/>
              <a:gdLst>
                <a:gd name="T0" fmla="*/ 0 w 8"/>
                <a:gd name="T1" fmla="*/ 9 h 9"/>
                <a:gd name="T2" fmla="*/ 4 w 8"/>
                <a:gd name="T3" fmla="*/ 9 h 9"/>
                <a:gd name="T4" fmla="*/ 6 w 8"/>
                <a:gd name="T5" fmla="*/ 7 h 9"/>
                <a:gd name="T6" fmla="*/ 8 w 8"/>
                <a:gd name="T7" fmla="*/ 2 h 9"/>
                <a:gd name="T8" fmla="*/ 6 w 8"/>
                <a:gd name="T9" fmla="*/ 0 h 9"/>
                <a:gd name="T10" fmla="*/ 6 w 8"/>
                <a:gd name="T11" fmla="*/ 0 h 9"/>
                <a:gd name="T12" fmla="*/ 4 w 8"/>
                <a:gd name="T13" fmla="*/ 1 h 9"/>
                <a:gd name="T14" fmla="*/ 0 w 8"/>
                <a:gd name="T15" fmla="*/ 7 h 9"/>
                <a:gd name="T16" fmla="*/ 0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0" y="9"/>
                  </a:moveTo>
                  <a:lnTo>
                    <a:pt x="4" y="9"/>
                  </a:lnTo>
                  <a:lnTo>
                    <a:pt x="6" y="7"/>
                  </a:lnTo>
                  <a:lnTo>
                    <a:pt x="8" y="2"/>
                  </a:lnTo>
                  <a:lnTo>
                    <a:pt x="6" y="0"/>
                  </a:lnTo>
                  <a:lnTo>
                    <a:pt x="4" y="1"/>
                  </a:lnTo>
                  <a:lnTo>
                    <a:pt x="0" y="7"/>
                  </a:lnTo>
                  <a:lnTo>
                    <a:pt x="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4" name="Freeform 1370"/>
            <p:cNvSpPr>
              <a:spLocks/>
            </p:cNvSpPr>
            <p:nvPr/>
          </p:nvSpPr>
          <p:spPr bwMode="auto">
            <a:xfrm>
              <a:off x="3979028" y="4124428"/>
              <a:ext cx="36451" cy="10462"/>
            </a:xfrm>
            <a:custGeom>
              <a:avLst/>
              <a:gdLst>
                <a:gd name="T0" fmla="*/ 23 w 40"/>
                <a:gd name="T1" fmla="*/ 5 h 9"/>
                <a:gd name="T2" fmla="*/ 30 w 40"/>
                <a:gd name="T3" fmla="*/ 8 h 9"/>
                <a:gd name="T4" fmla="*/ 30 w 40"/>
                <a:gd name="T5" fmla="*/ 9 h 9"/>
                <a:gd name="T6" fmla="*/ 36 w 40"/>
                <a:gd name="T7" fmla="*/ 9 h 9"/>
                <a:gd name="T8" fmla="*/ 40 w 40"/>
                <a:gd name="T9" fmla="*/ 9 h 9"/>
                <a:gd name="T10" fmla="*/ 36 w 40"/>
                <a:gd name="T11" fmla="*/ 6 h 9"/>
                <a:gd name="T12" fmla="*/ 36 w 40"/>
                <a:gd name="T13" fmla="*/ 5 h 9"/>
                <a:gd name="T14" fmla="*/ 38 w 40"/>
                <a:gd name="T15" fmla="*/ 4 h 9"/>
                <a:gd name="T16" fmla="*/ 38 w 40"/>
                <a:gd name="T17" fmla="*/ 3 h 9"/>
                <a:gd name="T18" fmla="*/ 32 w 40"/>
                <a:gd name="T19" fmla="*/ 1 h 9"/>
                <a:gd name="T20" fmla="*/ 30 w 40"/>
                <a:gd name="T21" fmla="*/ 2 h 9"/>
                <a:gd name="T22" fmla="*/ 25 w 40"/>
                <a:gd name="T23" fmla="*/ 1 h 9"/>
                <a:gd name="T24" fmla="*/ 23 w 40"/>
                <a:gd name="T25" fmla="*/ 1 h 9"/>
                <a:gd name="T26" fmla="*/ 19 w 40"/>
                <a:gd name="T27" fmla="*/ 0 h 9"/>
                <a:gd name="T28" fmla="*/ 0 w 40"/>
                <a:gd name="T29" fmla="*/ 2 h 9"/>
                <a:gd name="T30" fmla="*/ 2 w 40"/>
                <a:gd name="T31" fmla="*/ 3 h 9"/>
                <a:gd name="T32" fmla="*/ 23 w 40"/>
                <a:gd name="T33" fmla="*/ 5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9"/>
                <a:gd name="T53" fmla="*/ 40 w 4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9">
                  <a:moveTo>
                    <a:pt x="23" y="5"/>
                  </a:moveTo>
                  <a:lnTo>
                    <a:pt x="30" y="8"/>
                  </a:lnTo>
                  <a:lnTo>
                    <a:pt x="30" y="9"/>
                  </a:lnTo>
                  <a:lnTo>
                    <a:pt x="36" y="9"/>
                  </a:lnTo>
                  <a:lnTo>
                    <a:pt x="40" y="9"/>
                  </a:lnTo>
                  <a:lnTo>
                    <a:pt x="36" y="6"/>
                  </a:lnTo>
                  <a:lnTo>
                    <a:pt x="36" y="5"/>
                  </a:lnTo>
                  <a:lnTo>
                    <a:pt x="38" y="4"/>
                  </a:lnTo>
                  <a:lnTo>
                    <a:pt x="38" y="3"/>
                  </a:lnTo>
                  <a:lnTo>
                    <a:pt x="32" y="1"/>
                  </a:lnTo>
                  <a:lnTo>
                    <a:pt x="30" y="2"/>
                  </a:lnTo>
                  <a:lnTo>
                    <a:pt x="25" y="1"/>
                  </a:lnTo>
                  <a:lnTo>
                    <a:pt x="23" y="1"/>
                  </a:lnTo>
                  <a:lnTo>
                    <a:pt x="19" y="0"/>
                  </a:lnTo>
                  <a:lnTo>
                    <a:pt x="0" y="2"/>
                  </a:lnTo>
                  <a:lnTo>
                    <a:pt x="2" y="3"/>
                  </a:lnTo>
                  <a:lnTo>
                    <a:pt x="23"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5" name="Rectangle 1371"/>
            <p:cNvSpPr>
              <a:spLocks noChangeArrowheads="1"/>
            </p:cNvSpPr>
            <p:nvPr/>
          </p:nvSpPr>
          <p:spPr bwMode="auto">
            <a:xfrm>
              <a:off x="3990875" y="4312741"/>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6" name="Freeform 1372"/>
            <p:cNvSpPr>
              <a:spLocks/>
            </p:cNvSpPr>
            <p:nvPr/>
          </p:nvSpPr>
          <p:spPr bwMode="auto">
            <a:xfrm>
              <a:off x="4069244" y="3879157"/>
              <a:ext cx="5468" cy="11624"/>
            </a:xfrm>
            <a:custGeom>
              <a:avLst/>
              <a:gdLst>
                <a:gd name="T0" fmla="*/ 6 w 6"/>
                <a:gd name="T1" fmla="*/ 4 h 10"/>
                <a:gd name="T2" fmla="*/ 4 w 6"/>
                <a:gd name="T3" fmla="*/ 0 h 10"/>
                <a:gd name="T4" fmla="*/ 4 w 6"/>
                <a:gd name="T5" fmla="*/ 2 h 10"/>
                <a:gd name="T6" fmla="*/ 0 w 6"/>
                <a:gd name="T7" fmla="*/ 5 h 10"/>
                <a:gd name="T8" fmla="*/ 0 w 6"/>
                <a:gd name="T9" fmla="*/ 10 h 10"/>
                <a:gd name="T10" fmla="*/ 2 w 6"/>
                <a:gd name="T11" fmla="*/ 10 h 10"/>
                <a:gd name="T12" fmla="*/ 2 w 6"/>
                <a:gd name="T13" fmla="*/ 8 h 10"/>
                <a:gd name="T14" fmla="*/ 4 w 6"/>
                <a:gd name="T15" fmla="*/ 8 h 10"/>
                <a:gd name="T16" fmla="*/ 4 w 6"/>
                <a:gd name="T17" fmla="*/ 7 h 10"/>
                <a:gd name="T18" fmla="*/ 4 w 6"/>
                <a:gd name="T19" fmla="*/ 6 h 10"/>
                <a:gd name="T20" fmla="*/ 6 w 6"/>
                <a:gd name="T21" fmla="*/ 5 h 10"/>
                <a:gd name="T22" fmla="*/ 6 w 6"/>
                <a:gd name="T23" fmla="*/ 4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4"/>
                  </a:moveTo>
                  <a:lnTo>
                    <a:pt x="4" y="0"/>
                  </a:lnTo>
                  <a:lnTo>
                    <a:pt x="4" y="2"/>
                  </a:lnTo>
                  <a:lnTo>
                    <a:pt x="0" y="5"/>
                  </a:lnTo>
                  <a:lnTo>
                    <a:pt x="0" y="10"/>
                  </a:lnTo>
                  <a:lnTo>
                    <a:pt x="2" y="10"/>
                  </a:lnTo>
                  <a:lnTo>
                    <a:pt x="2" y="8"/>
                  </a:lnTo>
                  <a:lnTo>
                    <a:pt x="4" y="8"/>
                  </a:lnTo>
                  <a:lnTo>
                    <a:pt x="4" y="7"/>
                  </a:lnTo>
                  <a:lnTo>
                    <a:pt x="4" y="6"/>
                  </a:lnTo>
                  <a:lnTo>
                    <a:pt x="6" y="5"/>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7" name="Freeform 1373"/>
            <p:cNvSpPr>
              <a:spLocks/>
            </p:cNvSpPr>
            <p:nvPr/>
          </p:nvSpPr>
          <p:spPr bwMode="auto">
            <a:xfrm>
              <a:off x="4055575" y="4043058"/>
              <a:ext cx="19137" cy="17436"/>
            </a:xfrm>
            <a:custGeom>
              <a:avLst/>
              <a:gdLst>
                <a:gd name="T0" fmla="*/ 2 w 21"/>
                <a:gd name="T1" fmla="*/ 14 h 15"/>
                <a:gd name="T2" fmla="*/ 4 w 21"/>
                <a:gd name="T3" fmla="*/ 12 h 15"/>
                <a:gd name="T4" fmla="*/ 7 w 21"/>
                <a:gd name="T5" fmla="*/ 14 h 15"/>
                <a:gd name="T6" fmla="*/ 15 w 21"/>
                <a:gd name="T7" fmla="*/ 12 h 15"/>
                <a:gd name="T8" fmla="*/ 19 w 21"/>
                <a:gd name="T9" fmla="*/ 15 h 15"/>
                <a:gd name="T10" fmla="*/ 21 w 21"/>
                <a:gd name="T11" fmla="*/ 12 h 15"/>
                <a:gd name="T12" fmla="*/ 21 w 21"/>
                <a:gd name="T13" fmla="*/ 11 h 15"/>
                <a:gd name="T14" fmla="*/ 21 w 21"/>
                <a:gd name="T15" fmla="*/ 8 h 15"/>
                <a:gd name="T16" fmla="*/ 19 w 21"/>
                <a:gd name="T17" fmla="*/ 9 h 15"/>
                <a:gd name="T18" fmla="*/ 17 w 21"/>
                <a:gd name="T19" fmla="*/ 10 h 15"/>
                <a:gd name="T20" fmla="*/ 15 w 21"/>
                <a:gd name="T21" fmla="*/ 10 h 15"/>
                <a:gd name="T22" fmla="*/ 13 w 21"/>
                <a:gd name="T23" fmla="*/ 8 h 15"/>
                <a:gd name="T24" fmla="*/ 11 w 21"/>
                <a:gd name="T25" fmla="*/ 7 h 15"/>
                <a:gd name="T26" fmla="*/ 13 w 21"/>
                <a:gd name="T27" fmla="*/ 6 h 15"/>
                <a:gd name="T28" fmla="*/ 15 w 21"/>
                <a:gd name="T29" fmla="*/ 4 h 15"/>
                <a:gd name="T30" fmla="*/ 15 w 21"/>
                <a:gd name="T31" fmla="*/ 3 h 15"/>
                <a:gd name="T32" fmla="*/ 13 w 21"/>
                <a:gd name="T33" fmla="*/ 0 h 15"/>
                <a:gd name="T34" fmla="*/ 11 w 21"/>
                <a:gd name="T35" fmla="*/ 1 h 15"/>
                <a:gd name="T36" fmla="*/ 11 w 21"/>
                <a:gd name="T37" fmla="*/ 2 h 15"/>
                <a:gd name="T38" fmla="*/ 9 w 21"/>
                <a:gd name="T39" fmla="*/ 3 h 15"/>
                <a:gd name="T40" fmla="*/ 7 w 21"/>
                <a:gd name="T41" fmla="*/ 2 h 15"/>
                <a:gd name="T42" fmla="*/ 0 w 21"/>
                <a:gd name="T43" fmla="*/ 2 h 15"/>
                <a:gd name="T44" fmla="*/ 0 w 21"/>
                <a:gd name="T45" fmla="*/ 3 h 15"/>
                <a:gd name="T46" fmla="*/ 2 w 21"/>
                <a:gd name="T47" fmla="*/ 4 h 15"/>
                <a:gd name="T48" fmla="*/ 2 w 21"/>
                <a:gd name="T49" fmla="*/ 14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5"/>
                <a:gd name="T77" fmla="*/ 21 w 21"/>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5">
                  <a:moveTo>
                    <a:pt x="2" y="14"/>
                  </a:moveTo>
                  <a:lnTo>
                    <a:pt x="4" y="12"/>
                  </a:lnTo>
                  <a:lnTo>
                    <a:pt x="7" y="14"/>
                  </a:lnTo>
                  <a:lnTo>
                    <a:pt x="15" y="12"/>
                  </a:lnTo>
                  <a:lnTo>
                    <a:pt x="19" y="15"/>
                  </a:lnTo>
                  <a:lnTo>
                    <a:pt x="21" y="12"/>
                  </a:lnTo>
                  <a:lnTo>
                    <a:pt x="21" y="11"/>
                  </a:lnTo>
                  <a:lnTo>
                    <a:pt x="21" y="8"/>
                  </a:lnTo>
                  <a:lnTo>
                    <a:pt x="19" y="9"/>
                  </a:lnTo>
                  <a:lnTo>
                    <a:pt x="17" y="10"/>
                  </a:lnTo>
                  <a:lnTo>
                    <a:pt x="15" y="10"/>
                  </a:lnTo>
                  <a:lnTo>
                    <a:pt x="13" y="8"/>
                  </a:lnTo>
                  <a:lnTo>
                    <a:pt x="11" y="7"/>
                  </a:lnTo>
                  <a:lnTo>
                    <a:pt x="13" y="6"/>
                  </a:lnTo>
                  <a:lnTo>
                    <a:pt x="15" y="4"/>
                  </a:lnTo>
                  <a:lnTo>
                    <a:pt x="15" y="3"/>
                  </a:lnTo>
                  <a:lnTo>
                    <a:pt x="13" y="0"/>
                  </a:lnTo>
                  <a:lnTo>
                    <a:pt x="11" y="1"/>
                  </a:lnTo>
                  <a:lnTo>
                    <a:pt x="11" y="2"/>
                  </a:lnTo>
                  <a:lnTo>
                    <a:pt x="9" y="3"/>
                  </a:lnTo>
                  <a:lnTo>
                    <a:pt x="7" y="2"/>
                  </a:lnTo>
                  <a:lnTo>
                    <a:pt x="0" y="2"/>
                  </a:lnTo>
                  <a:lnTo>
                    <a:pt x="0" y="3"/>
                  </a:lnTo>
                  <a:lnTo>
                    <a:pt x="2" y="4"/>
                  </a:lnTo>
                  <a:lnTo>
                    <a:pt x="2" y="1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8" name="Freeform 1374"/>
            <p:cNvSpPr>
              <a:spLocks/>
            </p:cNvSpPr>
            <p:nvPr/>
          </p:nvSpPr>
          <p:spPr bwMode="auto">
            <a:xfrm>
              <a:off x="4015479" y="4077931"/>
              <a:ext cx="22782" cy="11624"/>
            </a:xfrm>
            <a:custGeom>
              <a:avLst/>
              <a:gdLst>
                <a:gd name="T0" fmla="*/ 21 w 25"/>
                <a:gd name="T1" fmla="*/ 3 h 10"/>
                <a:gd name="T2" fmla="*/ 21 w 25"/>
                <a:gd name="T3" fmla="*/ 1 h 10"/>
                <a:gd name="T4" fmla="*/ 11 w 25"/>
                <a:gd name="T5" fmla="*/ 0 h 10"/>
                <a:gd name="T6" fmla="*/ 6 w 25"/>
                <a:gd name="T7" fmla="*/ 1 h 10"/>
                <a:gd name="T8" fmla="*/ 2 w 25"/>
                <a:gd name="T9" fmla="*/ 2 h 10"/>
                <a:gd name="T10" fmla="*/ 0 w 25"/>
                <a:gd name="T11" fmla="*/ 4 h 10"/>
                <a:gd name="T12" fmla="*/ 0 w 25"/>
                <a:gd name="T13" fmla="*/ 6 h 10"/>
                <a:gd name="T14" fmla="*/ 2 w 25"/>
                <a:gd name="T15" fmla="*/ 8 h 10"/>
                <a:gd name="T16" fmla="*/ 8 w 25"/>
                <a:gd name="T17" fmla="*/ 9 h 10"/>
                <a:gd name="T18" fmla="*/ 11 w 25"/>
                <a:gd name="T19" fmla="*/ 10 h 10"/>
                <a:gd name="T20" fmla="*/ 25 w 25"/>
                <a:gd name="T21" fmla="*/ 9 h 10"/>
                <a:gd name="T22" fmla="*/ 25 w 25"/>
                <a:gd name="T23" fmla="*/ 6 h 10"/>
                <a:gd name="T24" fmla="*/ 21 w 25"/>
                <a:gd name="T25" fmla="*/ 5 h 10"/>
                <a:gd name="T26" fmla="*/ 21 w 25"/>
                <a:gd name="T27" fmla="*/ 3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0"/>
                <a:gd name="T44" fmla="*/ 25 w 25"/>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0">
                  <a:moveTo>
                    <a:pt x="21" y="3"/>
                  </a:moveTo>
                  <a:lnTo>
                    <a:pt x="21" y="1"/>
                  </a:lnTo>
                  <a:lnTo>
                    <a:pt x="11" y="0"/>
                  </a:lnTo>
                  <a:lnTo>
                    <a:pt x="6" y="1"/>
                  </a:lnTo>
                  <a:lnTo>
                    <a:pt x="2" y="2"/>
                  </a:lnTo>
                  <a:lnTo>
                    <a:pt x="0" y="4"/>
                  </a:lnTo>
                  <a:lnTo>
                    <a:pt x="0" y="6"/>
                  </a:lnTo>
                  <a:lnTo>
                    <a:pt x="2" y="8"/>
                  </a:lnTo>
                  <a:lnTo>
                    <a:pt x="8" y="9"/>
                  </a:lnTo>
                  <a:lnTo>
                    <a:pt x="11" y="10"/>
                  </a:lnTo>
                  <a:lnTo>
                    <a:pt x="25" y="9"/>
                  </a:lnTo>
                  <a:lnTo>
                    <a:pt x="25" y="6"/>
                  </a:lnTo>
                  <a:lnTo>
                    <a:pt x="21" y="5"/>
                  </a:lnTo>
                  <a:lnTo>
                    <a:pt x="21"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9" name="Freeform 1375"/>
            <p:cNvSpPr>
              <a:spLocks/>
            </p:cNvSpPr>
            <p:nvPr/>
          </p:nvSpPr>
          <p:spPr bwMode="auto">
            <a:xfrm>
              <a:off x="5099886" y="3839634"/>
              <a:ext cx="17314" cy="8137"/>
            </a:xfrm>
            <a:custGeom>
              <a:avLst/>
              <a:gdLst>
                <a:gd name="T0" fmla="*/ 4 w 19"/>
                <a:gd name="T1" fmla="*/ 5 h 7"/>
                <a:gd name="T2" fmla="*/ 4 w 19"/>
                <a:gd name="T3" fmla="*/ 5 h 7"/>
                <a:gd name="T4" fmla="*/ 6 w 19"/>
                <a:gd name="T5" fmla="*/ 4 h 7"/>
                <a:gd name="T6" fmla="*/ 8 w 19"/>
                <a:gd name="T7" fmla="*/ 5 h 7"/>
                <a:gd name="T8" fmla="*/ 8 w 19"/>
                <a:gd name="T9" fmla="*/ 6 h 7"/>
                <a:gd name="T10" fmla="*/ 8 w 19"/>
                <a:gd name="T11" fmla="*/ 6 h 7"/>
                <a:gd name="T12" fmla="*/ 8 w 19"/>
                <a:gd name="T13" fmla="*/ 7 h 7"/>
                <a:gd name="T14" fmla="*/ 15 w 19"/>
                <a:gd name="T15" fmla="*/ 6 h 7"/>
                <a:gd name="T16" fmla="*/ 15 w 19"/>
                <a:gd name="T17" fmla="*/ 5 h 7"/>
                <a:gd name="T18" fmla="*/ 17 w 19"/>
                <a:gd name="T19" fmla="*/ 5 h 7"/>
                <a:gd name="T20" fmla="*/ 19 w 19"/>
                <a:gd name="T21" fmla="*/ 4 h 7"/>
                <a:gd name="T22" fmla="*/ 17 w 19"/>
                <a:gd name="T23" fmla="*/ 2 h 7"/>
                <a:gd name="T24" fmla="*/ 17 w 19"/>
                <a:gd name="T25" fmla="*/ 0 h 7"/>
                <a:gd name="T26" fmla="*/ 17 w 19"/>
                <a:gd name="T27" fmla="*/ 0 h 7"/>
                <a:gd name="T28" fmla="*/ 4 w 19"/>
                <a:gd name="T29" fmla="*/ 0 h 7"/>
                <a:gd name="T30" fmla="*/ 2 w 19"/>
                <a:gd name="T31" fmla="*/ 0 h 7"/>
                <a:gd name="T32" fmla="*/ 0 w 19"/>
                <a:gd name="T33" fmla="*/ 2 h 7"/>
                <a:gd name="T34" fmla="*/ 4 w 19"/>
                <a:gd name="T35" fmla="*/ 4 h 7"/>
                <a:gd name="T36" fmla="*/ 4 w 19"/>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
                <a:gd name="T59" fmla="*/ 19 w 1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
                  <a:moveTo>
                    <a:pt x="4" y="5"/>
                  </a:moveTo>
                  <a:lnTo>
                    <a:pt x="4" y="5"/>
                  </a:lnTo>
                  <a:lnTo>
                    <a:pt x="6" y="4"/>
                  </a:lnTo>
                  <a:lnTo>
                    <a:pt x="8" y="5"/>
                  </a:lnTo>
                  <a:lnTo>
                    <a:pt x="8" y="6"/>
                  </a:lnTo>
                  <a:lnTo>
                    <a:pt x="8" y="7"/>
                  </a:lnTo>
                  <a:lnTo>
                    <a:pt x="15" y="6"/>
                  </a:lnTo>
                  <a:lnTo>
                    <a:pt x="15" y="5"/>
                  </a:lnTo>
                  <a:lnTo>
                    <a:pt x="17" y="5"/>
                  </a:lnTo>
                  <a:lnTo>
                    <a:pt x="19" y="4"/>
                  </a:lnTo>
                  <a:lnTo>
                    <a:pt x="17" y="2"/>
                  </a:lnTo>
                  <a:lnTo>
                    <a:pt x="17" y="0"/>
                  </a:lnTo>
                  <a:lnTo>
                    <a:pt x="4" y="0"/>
                  </a:lnTo>
                  <a:lnTo>
                    <a:pt x="2" y="0"/>
                  </a:lnTo>
                  <a:lnTo>
                    <a:pt x="0" y="2"/>
                  </a:lnTo>
                  <a:lnTo>
                    <a:pt x="4"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0" name="Freeform 1376"/>
            <p:cNvSpPr>
              <a:spLocks/>
            </p:cNvSpPr>
            <p:nvPr/>
          </p:nvSpPr>
          <p:spPr bwMode="auto">
            <a:xfrm>
              <a:off x="3980851" y="4129078"/>
              <a:ext cx="34628" cy="24411"/>
            </a:xfrm>
            <a:custGeom>
              <a:avLst/>
              <a:gdLst>
                <a:gd name="T0" fmla="*/ 32 w 38"/>
                <a:gd name="T1" fmla="*/ 13 h 21"/>
                <a:gd name="T2" fmla="*/ 34 w 38"/>
                <a:gd name="T3" fmla="*/ 13 h 21"/>
                <a:gd name="T4" fmla="*/ 38 w 38"/>
                <a:gd name="T5" fmla="*/ 13 h 21"/>
                <a:gd name="T6" fmla="*/ 36 w 38"/>
                <a:gd name="T7" fmla="*/ 10 h 21"/>
                <a:gd name="T8" fmla="*/ 34 w 38"/>
                <a:gd name="T9" fmla="*/ 10 h 21"/>
                <a:gd name="T10" fmla="*/ 32 w 38"/>
                <a:gd name="T11" fmla="*/ 8 h 21"/>
                <a:gd name="T12" fmla="*/ 25 w 38"/>
                <a:gd name="T13" fmla="*/ 7 h 21"/>
                <a:gd name="T14" fmla="*/ 21 w 38"/>
                <a:gd name="T15" fmla="*/ 5 h 21"/>
                <a:gd name="T16" fmla="*/ 19 w 38"/>
                <a:gd name="T17" fmla="*/ 2 h 21"/>
                <a:gd name="T18" fmla="*/ 15 w 38"/>
                <a:gd name="T19" fmla="*/ 1 h 21"/>
                <a:gd name="T20" fmla="*/ 13 w 38"/>
                <a:gd name="T21" fmla="*/ 1 h 21"/>
                <a:gd name="T22" fmla="*/ 4 w 38"/>
                <a:gd name="T23" fmla="*/ 0 h 21"/>
                <a:gd name="T24" fmla="*/ 0 w 38"/>
                <a:gd name="T25" fmla="*/ 1 h 21"/>
                <a:gd name="T26" fmla="*/ 0 w 38"/>
                <a:gd name="T27" fmla="*/ 2 h 21"/>
                <a:gd name="T28" fmla="*/ 0 w 38"/>
                <a:gd name="T29" fmla="*/ 5 h 21"/>
                <a:gd name="T30" fmla="*/ 2 w 38"/>
                <a:gd name="T31" fmla="*/ 6 h 21"/>
                <a:gd name="T32" fmla="*/ 2 w 38"/>
                <a:gd name="T33" fmla="*/ 8 h 21"/>
                <a:gd name="T34" fmla="*/ 6 w 38"/>
                <a:gd name="T35" fmla="*/ 9 h 21"/>
                <a:gd name="T36" fmla="*/ 9 w 38"/>
                <a:gd name="T37" fmla="*/ 12 h 21"/>
                <a:gd name="T38" fmla="*/ 19 w 38"/>
                <a:gd name="T39" fmla="*/ 15 h 21"/>
                <a:gd name="T40" fmla="*/ 25 w 38"/>
                <a:gd name="T41" fmla="*/ 20 h 21"/>
                <a:gd name="T42" fmla="*/ 30 w 38"/>
                <a:gd name="T43" fmla="*/ 18 h 21"/>
                <a:gd name="T44" fmla="*/ 30 w 38"/>
                <a:gd name="T45" fmla="*/ 20 h 21"/>
                <a:gd name="T46" fmla="*/ 32 w 38"/>
                <a:gd name="T47" fmla="*/ 21 h 21"/>
                <a:gd name="T48" fmla="*/ 34 w 38"/>
                <a:gd name="T49" fmla="*/ 21 h 21"/>
                <a:gd name="T50" fmla="*/ 34 w 38"/>
                <a:gd name="T51" fmla="*/ 17 h 21"/>
                <a:gd name="T52" fmla="*/ 32 w 38"/>
                <a:gd name="T53" fmla="*/ 16 h 21"/>
                <a:gd name="T54" fmla="*/ 30 w 38"/>
                <a:gd name="T55" fmla="*/ 15 h 21"/>
                <a:gd name="T56" fmla="*/ 25 w 38"/>
                <a:gd name="T57" fmla="*/ 14 h 21"/>
                <a:gd name="T58" fmla="*/ 28 w 38"/>
                <a:gd name="T59" fmla="*/ 13 h 21"/>
                <a:gd name="T60" fmla="*/ 32 w 38"/>
                <a:gd name="T61" fmla="*/ 13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21"/>
                <a:gd name="T95" fmla="*/ 38 w 3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21">
                  <a:moveTo>
                    <a:pt x="32" y="13"/>
                  </a:moveTo>
                  <a:lnTo>
                    <a:pt x="34" y="13"/>
                  </a:lnTo>
                  <a:lnTo>
                    <a:pt x="38" y="13"/>
                  </a:lnTo>
                  <a:lnTo>
                    <a:pt x="36" y="10"/>
                  </a:lnTo>
                  <a:lnTo>
                    <a:pt x="34" y="10"/>
                  </a:lnTo>
                  <a:lnTo>
                    <a:pt x="32" y="8"/>
                  </a:lnTo>
                  <a:lnTo>
                    <a:pt x="25" y="7"/>
                  </a:lnTo>
                  <a:lnTo>
                    <a:pt x="21" y="5"/>
                  </a:lnTo>
                  <a:lnTo>
                    <a:pt x="19" y="2"/>
                  </a:lnTo>
                  <a:lnTo>
                    <a:pt x="15" y="1"/>
                  </a:lnTo>
                  <a:lnTo>
                    <a:pt x="13" y="1"/>
                  </a:lnTo>
                  <a:lnTo>
                    <a:pt x="4" y="0"/>
                  </a:lnTo>
                  <a:lnTo>
                    <a:pt x="0" y="1"/>
                  </a:lnTo>
                  <a:lnTo>
                    <a:pt x="0" y="2"/>
                  </a:lnTo>
                  <a:lnTo>
                    <a:pt x="0" y="5"/>
                  </a:lnTo>
                  <a:lnTo>
                    <a:pt x="2" y="6"/>
                  </a:lnTo>
                  <a:lnTo>
                    <a:pt x="2" y="8"/>
                  </a:lnTo>
                  <a:lnTo>
                    <a:pt x="6" y="9"/>
                  </a:lnTo>
                  <a:lnTo>
                    <a:pt x="9" y="12"/>
                  </a:lnTo>
                  <a:lnTo>
                    <a:pt x="19" y="15"/>
                  </a:lnTo>
                  <a:lnTo>
                    <a:pt x="25" y="20"/>
                  </a:lnTo>
                  <a:lnTo>
                    <a:pt x="30" y="18"/>
                  </a:lnTo>
                  <a:lnTo>
                    <a:pt x="30" y="20"/>
                  </a:lnTo>
                  <a:lnTo>
                    <a:pt x="32" y="21"/>
                  </a:lnTo>
                  <a:lnTo>
                    <a:pt x="34" y="21"/>
                  </a:lnTo>
                  <a:lnTo>
                    <a:pt x="34" y="17"/>
                  </a:lnTo>
                  <a:lnTo>
                    <a:pt x="32" y="16"/>
                  </a:lnTo>
                  <a:lnTo>
                    <a:pt x="30" y="15"/>
                  </a:lnTo>
                  <a:lnTo>
                    <a:pt x="25" y="14"/>
                  </a:lnTo>
                  <a:lnTo>
                    <a:pt x="28" y="13"/>
                  </a:lnTo>
                  <a:lnTo>
                    <a:pt x="32"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1" name="Freeform 1377"/>
            <p:cNvSpPr>
              <a:spLocks/>
            </p:cNvSpPr>
            <p:nvPr/>
          </p:nvSpPr>
          <p:spPr bwMode="auto">
            <a:xfrm>
              <a:off x="3932554" y="4183712"/>
              <a:ext cx="37362" cy="17436"/>
            </a:xfrm>
            <a:custGeom>
              <a:avLst/>
              <a:gdLst>
                <a:gd name="T0" fmla="*/ 34 w 41"/>
                <a:gd name="T1" fmla="*/ 1 h 15"/>
                <a:gd name="T2" fmla="*/ 32 w 41"/>
                <a:gd name="T3" fmla="*/ 0 h 15"/>
                <a:gd name="T4" fmla="*/ 26 w 41"/>
                <a:gd name="T5" fmla="*/ 3 h 15"/>
                <a:gd name="T6" fmla="*/ 15 w 41"/>
                <a:gd name="T7" fmla="*/ 6 h 15"/>
                <a:gd name="T8" fmla="*/ 13 w 41"/>
                <a:gd name="T9" fmla="*/ 7 h 15"/>
                <a:gd name="T10" fmla="*/ 3 w 41"/>
                <a:gd name="T11" fmla="*/ 10 h 15"/>
                <a:gd name="T12" fmla="*/ 0 w 41"/>
                <a:gd name="T13" fmla="*/ 15 h 15"/>
                <a:gd name="T14" fmla="*/ 3 w 41"/>
                <a:gd name="T15" fmla="*/ 15 h 15"/>
                <a:gd name="T16" fmla="*/ 26 w 41"/>
                <a:gd name="T17" fmla="*/ 12 h 15"/>
                <a:gd name="T18" fmla="*/ 30 w 41"/>
                <a:gd name="T19" fmla="*/ 12 h 15"/>
                <a:gd name="T20" fmla="*/ 32 w 41"/>
                <a:gd name="T21" fmla="*/ 11 h 15"/>
                <a:gd name="T22" fmla="*/ 34 w 41"/>
                <a:gd name="T23" fmla="*/ 12 h 15"/>
                <a:gd name="T24" fmla="*/ 36 w 41"/>
                <a:gd name="T25" fmla="*/ 11 h 15"/>
                <a:gd name="T26" fmla="*/ 41 w 41"/>
                <a:gd name="T27" fmla="*/ 10 h 15"/>
                <a:gd name="T28" fmla="*/ 38 w 41"/>
                <a:gd name="T29" fmla="*/ 4 h 15"/>
                <a:gd name="T30" fmla="*/ 38 w 41"/>
                <a:gd name="T31" fmla="*/ 3 h 15"/>
                <a:gd name="T32" fmla="*/ 34 w 4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15"/>
                <a:gd name="T53" fmla="*/ 41 w 4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15">
                  <a:moveTo>
                    <a:pt x="34" y="1"/>
                  </a:moveTo>
                  <a:lnTo>
                    <a:pt x="32" y="0"/>
                  </a:lnTo>
                  <a:lnTo>
                    <a:pt x="26" y="3"/>
                  </a:lnTo>
                  <a:lnTo>
                    <a:pt x="15" y="6"/>
                  </a:lnTo>
                  <a:lnTo>
                    <a:pt x="13" y="7"/>
                  </a:lnTo>
                  <a:lnTo>
                    <a:pt x="3" y="10"/>
                  </a:lnTo>
                  <a:lnTo>
                    <a:pt x="0" y="15"/>
                  </a:lnTo>
                  <a:lnTo>
                    <a:pt x="3" y="15"/>
                  </a:lnTo>
                  <a:lnTo>
                    <a:pt x="26" y="12"/>
                  </a:lnTo>
                  <a:lnTo>
                    <a:pt x="30" y="12"/>
                  </a:lnTo>
                  <a:lnTo>
                    <a:pt x="32" y="11"/>
                  </a:lnTo>
                  <a:lnTo>
                    <a:pt x="34" y="12"/>
                  </a:lnTo>
                  <a:lnTo>
                    <a:pt x="36" y="11"/>
                  </a:lnTo>
                  <a:lnTo>
                    <a:pt x="41" y="10"/>
                  </a:lnTo>
                  <a:lnTo>
                    <a:pt x="38" y="4"/>
                  </a:lnTo>
                  <a:lnTo>
                    <a:pt x="38" y="3"/>
                  </a:lnTo>
                  <a:lnTo>
                    <a:pt x="3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2" name="Freeform 1378"/>
            <p:cNvSpPr>
              <a:spLocks/>
            </p:cNvSpPr>
            <p:nvPr/>
          </p:nvSpPr>
          <p:spPr bwMode="auto">
            <a:xfrm>
              <a:off x="4685260" y="3893106"/>
              <a:ext cx="24604" cy="6975"/>
            </a:xfrm>
            <a:custGeom>
              <a:avLst/>
              <a:gdLst>
                <a:gd name="T0" fmla="*/ 4 w 27"/>
                <a:gd name="T1" fmla="*/ 6 h 6"/>
                <a:gd name="T2" fmla="*/ 4 w 27"/>
                <a:gd name="T3" fmla="*/ 6 h 6"/>
                <a:gd name="T4" fmla="*/ 8 w 27"/>
                <a:gd name="T5" fmla="*/ 3 h 6"/>
                <a:gd name="T6" fmla="*/ 13 w 27"/>
                <a:gd name="T7" fmla="*/ 3 h 6"/>
                <a:gd name="T8" fmla="*/ 10 w 27"/>
                <a:gd name="T9" fmla="*/ 2 h 6"/>
                <a:gd name="T10" fmla="*/ 13 w 27"/>
                <a:gd name="T11" fmla="*/ 2 h 6"/>
                <a:gd name="T12" fmla="*/ 15 w 27"/>
                <a:gd name="T13" fmla="*/ 2 h 6"/>
                <a:gd name="T14" fmla="*/ 19 w 27"/>
                <a:gd name="T15" fmla="*/ 4 h 6"/>
                <a:gd name="T16" fmla="*/ 23 w 27"/>
                <a:gd name="T17" fmla="*/ 6 h 6"/>
                <a:gd name="T18" fmla="*/ 23 w 27"/>
                <a:gd name="T19" fmla="*/ 4 h 6"/>
                <a:gd name="T20" fmla="*/ 27 w 27"/>
                <a:gd name="T21" fmla="*/ 3 h 6"/>
                <a:gd name="T22" fmla="*/ 27 w 27"/>
                <a:gd name="T23" fmla="*/ 2 h 6"/>
                <a:gd name="T24" fmla="*/ 25 w 27"/>
                <a:gd name="T25" fmla="*/ 2 h 6"/>
                <a:gd name="T26" fmla="*/ 23 w 27"/>
                <a:gd name="T27" fmla="*/ 3 h 6"/>
                <a:gd name="T28" fmla="*/ 21 w 27"/>
                <a:gd name="T29" fmla="*/ 3 h 6"/>
                <a:gd name="T30" fmla="*/ 19 w 27"/>
                <a:gd name="T31" fmla="*/ 2 h 6"/>
                <a:gd name="T32" fmla="*/ 19 w 27"/>
                <a:gd name="T33" fmla="*/ 1 h 6"/>
                <a:gd name="T34" fmla="*/ 15 w 27"/>
                <a:gd name="T35" fmla="*/ 1 h 6"/>
                <a:gd name="T36" fmla="*/ 13 w 27"/>
                <a:gd name="T37" fmla="*/ 0 h 6"/>
                <a:gd name="T38" fmla="*/ 10 w 27"/>
                <a:gd name="T39" fmla="*/ 0 h 6"/>
                <a:gd name="T40" fmla="*/ 10 w 27"/>
                <a:gd name="T41" fmla="*/ 1 h 6"/>
                <a:gd name="T42" fmla="*/ 8 w 27"/>
                <a:gd name="T43" fmla="*/ 2 h 6"/>
                <a:gd name="T44" fmla="*/ 6 w 27"/>
                <a:gd name="T45" fmla="*/ 2 h 6"/>
                <a:gd name="T46" fmla="*/ 4 w 27"/>
                <a:gd name="T47" fmla="*/ 3 h 6"/>
                <a:gd name="T48" fmla="*/ 4 w 27"/>
                <a:gd name="T49" fmla="*/ 4 h 6"/>
                <a:gd name="T50" fmla="*/ 0 w 27"/>
                <a:gd name="T51" fmla="*/ 3 h 6"/>
                <a:gd name="T52" fmla="*/ 0 w 27"/>
                <a:gd name="T53" fmla="*/ 6 h 6"/>
                <a:gd name="T54" fmla="*/ 4 w 27"/>
                <a:gd name="T55" fmla="*/ 6 h 6"/>
                <a:gd name="T56" fmla="*/ 4 w 27"/>
                <a:gd name="T57" fmla="*/ 6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6"/>
                <a:gd name="T89" fmla="*/ 27 w 27"/>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6">
                  <a:moveTo>
                    <a:pt x="4" y="6"/>
                  </a:moveTo>
                  <a:lnTo>
                    <a:pt x="4" y="6"/>
                  </a:lnTo>
                  <a:lnTo>
                    <a:pt x="8" y="3"/>
                  </a:lnTo>
                  <a:lnTo>
                    <a:pt x="13" y="3"/>
                  </a:lnTo>
                  <a:lnTo>
                    <a:pt x="10" y="2"/>
                  </a:lnTo>
                  <a:lnTo>
                    <a:pt x="13" y="2"/>
                  </a:lnTo>
                  <a:lnTo>
                    <a:pt x="15" y="2"/>
                  </a:lnTo>
                  <a:lnTo>
                    <a:pt x="19" y="4"/>
                  </a:lnTo>
                  <a:lnTo>
                    <a:pt x="23" y="6"/>
                  </a:lnTo>
                  <a:lnTo>
                    <a:pt x="23" y="4"/>
                  </a:lnTo>
                  <a:lnTo>
                    <a:pt x="27" y="3"/>
                  </a:lnTo>
                  <a:lnTo>
                    <a:pt x="27" y="2"/>
                  </a:lnTo>
                  <a:lnTo>
                    <a:pt x="25" y="2"/>
                  </a:lnTo>
                  <a:lnTo>
                    <a:pt x="23" y="3"/>
                  </a:lnTo>
                  <a:lnTo>
                    <a:pt x="21" y="3"/>
                  </a:lnTo>
                  <a:lnTo>
                    <a:pt x="19" y="2"/>
                  </a:lnTo>
                  <a:lnTo>
                    <a:pt x="19" y="1"/>
                  </a:lnTo>
                  <a:lnTo>
                    <a:pt x="15" y="1"/>
                  </a:lnTo>
                  <a:lnTo>
                    <a:pt x="13" y="0"/>
                  </a:lnTo>
                  <a:lnTo>
                    <a:pt x="10" y="0"/>
                  </a:lnTo>
                  <a:lnTo>
                    <a:pt x="10" y="1"/>
                  </a:lnTo>
                  <a:lnTo>
                    <a:pt x="8" y="2"/>
                  </a:lnTo>
                  <a:lnTo>
                    <a:pt x="6" y="2"/>
                  </a:lnTo>
                  <a:lnTo>
                    <a:pt x="4" y="3"/>
                  </a:lnTo>
                  <a:lnTo>
                    <a:pt x="4" y="4"/>
                  </a:lnTo>
                  <a:lnTo>
                    <a:pt x="0" y="3"/>
                  </a:lnTo>
                  <a:lnTo>
                    <a:pt x="0" y="6"/>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3" name="Freeform 1379"/>
            <p:cNvSpPr>
              <a:spLocks/>
            </p:cNvSpPr>
            <p:nvPr/>
          </p:nvSpPr>
          <p:spPr bwMode="auto">
            <a:xfrm>
              <a:off x="4452887" y="3896593"/>
              <a:ext cx="20959" cy="32548"/>
            </a:xfrm>
            <a:custGeom>
              <a:avLst/>
              <a:gdLst>
                <a:gd name="T0" fmla="*/ 2 w 23"/>
                <a:gd name="T1" fmla="*/ 6 h 28"/>
                <a:gd name="T2" fmla="*/ 9 w 23"/>
                <a:gd name="T3" fmla="*/ 16 h 28"/>
                <a:gd name="T4" fmla="*/ 11 w 23"/>
                <a:gd name="T5" fmla="*/ 19 h 28"/>
                <a:gd name="T6" fmla="*/ 13 w 23"/>
                <a:gd name="T7" fmla="*/ 17 h 28"/>
                <a:gd name="T8" fmla="*/ 17 w 23"/>
                <a:gd name="T9" fmla="*/ 21 h 28"/>
                <a:gd name="T10" fmla="*/ 17 w 23"/>
                <a:gd name="T11" fmla="*/ 22 h 28"/>
                <a:gd name="T12" fmla="*/ 19 w 23"/>
                <a:gd name="T13" fmla="*/ 23 h 28"/>
                <a:gd name="T14" fmla="*/ 19 w 23"/>
                <a:gd name="T15" fmla="*/ 27 h 28"/>
                <a:gd name="T16" fmla="*/ 23 w 23"/>
                <a:gd name="T17" fmla="*/ 28 h 28"/>
                <a:gd name="T18" fmla="*/ 23 w 23"/>
                <a:gd name="T19" fmla="*/ 25 h 28"/>
                <a:gd name="T20" fmla="*/ 23 w 23"/>
                <a:gd name="T21" fmla="*/ 24 h 28"/>
                <a:gd name="T22" fmla="*/ 21 w 23"/>
                <a:gd name="T23" fmla="*/ 23 h 28"/>
                <a:gd name="T24" fmla="*/ 19 w 23"/>
                <a:gd name="T25" fmla="*/ 20 h 28"/>
                <a:gd name="T26" fmla="*/ 19 w 23"/>
                <a:gd name="T27" fmla="*/ 20 h 28"/>
                <a:gd name="T28" fmla="*/ 19 w 23"/>
                <a:gd name="T29" fmla="*/ 19 h 28"/>
                <a:gd name="T30" fmla="*/ 19 w 23"/>
                <a:gd name="T31" fmla="*/ 19 h 28"/>
                <a:gd name="T32" fmla="*/ 13 w 23"/>
                <a:gd name="T33" fmla="*/ 16 h 28"/>
                <a:gd name="T34" fmla="*/ 13 w 23"/>
                <a:gd name="T35" fmla="*/ 15 h 28"/>
                <a:gd name="T36" fmla="*/ 11 w 23"/>
                <a:gd name="T37" fmla="*/ 14 h 28"/>
                <a:gd name="T38" fmla="*/ 13 w 23"/>
                <a:gd name="T39" fmla="*/ 13 h 28"/>
                <a:gd name="T40" fmla="*/ 11 w 23"/>
                <a:gd name="T41" fmla="*/ 12 h 28"/>
                <a:gd name="T42" fmla="*/ 9 w 23"/>
                <a:gd name="T43" fmla="*/ 6 h 28"/>
                <a:gd name="T44" fmla="*/ 4 w 23"/>
                <a:gd name="T45" fmla="*/ 4 h 28"/>
                <a:gd name="T46" fmla="*/ 4 w 23"/>
                <a:gd name="T47" fmla="*/ 3 h 28"/>
                <a:gd name="T48" fmla="*/ 4 w 23"/>
                <a:gd name="T49" fmla="*/ 1 h 28"/>
                <a:gd name="T50" fmla="*/ 0 w 23"/>
                <a:gd name="T51" fmla="*/ 0 h 28"/>
                <a:gd name="T52" fmla="*/ 0 w 23"/>
                <a:gd name="T53" fmla="*/ 5 h 28"/>
                <a:gd name="T54" fmla="*/ 0 w 23"/>
                <a:gd name="T55" fmla="*/ 6 h 28"/>
                <a:gd name="T56" fmla="*/ 2 w 23"/>
                <a:gd name="T57" fmla="*/ 6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8"/>
                <a:gd name="T89" fmla="*/ 23 w 23"/>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8">
                  <a:moveTo>
                    <a:pt x="2" y="6"/>
                  </a:moveTo>
                  <a:lnTo>
                    <a:pt x="9" y="16"/>
                  </a:lnTo>
                  <a:lnTo>
                    <a:pt x="11" y="19"/>
                  </a:lnTo>
                  <a:lnTo>
                    <a:pt x="13" y="17"/>
                  </a:lnTo>
                  <a:lnTo>
                    <a:pt x="17" y="21"/>
                  </a:lnTo>
                  <a:lnTo>
                    <a:pt x="17" y="22"/>
                  </a:lnTo>
                  <a:lnTo>
                    <a:pt x="19" y="23"/>
                  </a:lnTo>
                  <a:lnTo>
                    <a:pt x="19" y="27"/>
                  </a:lnTo>
                  <a:lnTo>
                    <a:pt x="23" y="28"/>
                  </a:lnTo>
                  <a:lnTo>
                    <a:pt x="23" y="25"/>
                  </a:lnTo>
                  <a:lnTo>
                    <a:pt x="23" y="24"/>
                  </a:lnTo>
                  <a:lnTo>
                    <a:pt x="21" y="23"/>
                  </a:lnTo>
                  <a:lnTo>
                    <a:pt x="19" y="20"/>
                  </a:lnTo>
                  <a:lnTo>
                    <a:pt x="19" y="19"/>
                  </a:lnTo>
                  <a:lnTo>
                    <a:pt x="13" y="16"/>
                  </a:lnTo>
                  <a:lnTo>
                    <a:pt x="13" y="15"/>
                  </a:lnTo>
                  <a:lnTo>
                    <a:pt x="11" y="14"/>
                  </a:lnTo>
                  <a:lnTo>
                    <a:pt x="13" y="13"/>
                  </a:lnTo>
                  <a:lnTo>
                    <a:pt x="11" y="12"/>
                  </a:lnTo>
                  <a:lnTo>
                    <a:pt x="9" y="6"/>
                  </a:lnTo>
                  <a:lnTo>
                    <a:pt x="4" y="4"/>
                  </a:lnTo>
                  <a:lnTo>
                    <a:pt x="4" y="3"/>
                  </a:lnTo>
                  <a:lnTo>
                    <a:pt x="4" y="1"/>
                  </a:lnTo>
                  <a:lnTo>
                    <a:pt x="0" y="0"/>
                  </a:lnTo>
                  <a:lnTo>
                    <a:pt x="0" y="5"/>
                  </a:lnTo>
                  <a:lnTo>
                    <a:pt x="0" y="6"/>
                  </a:lnTo>
                  <a:lnTo>
                    <a:pt x="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4" name="Freeform 1380"/>
            <p:cNvSpPr>
              <a:spLocks/>
            </p:cNvSpPr>
            <p:nvPr/>
          </p:nvSpPr>
          <p:spPr bwMode="auto">
            <a:xfrm>
              <a:off x="4587754" y="4206960"/>
              <a:ext cx="3645" cy="5812"/>
            </a:xfrm>
            <a:custGeom>
              <a:avLst/>
              <a:gdLst>
                <a:gd name="T0" fmla="*/ 4 w 4"/>
                <a:gd name="T1" fmla="*/ 5 h 5"/>
                <a:gd name="T2" fmla="*/ 4 w 4"/>
                <a:gd name="T3" fmla="*/ 5 h 5"/>
                <a:gd name="T4" fmla="*/ 4 w 4"/>
                <a:gd name="T5" fmla="*/ 2 h 5"/>
                <a:gd name="T6" fmla="*/ 4 w 4"/>
                <a:gd name="T7" fmla="*/ 0 h 5"/>
                <a:gd name="T8" fmla="*/ 2 w 4"/>
                <a:gd name="T9" fmla="*/ 0 h 5"/>
                <a:gd name="T10" fmla="*/ 0 w 4"/>
                <a:gd name="T11" fmla="*/ 0 h 5"/>
                <a:gd name="T12" fmla="*/ 0 w 4"/>
                <a:gd name="T13" fmla="*/ 2 h 5"/>
                <a:gd name="T14" fmla="*/ 0 w 4"/>
                <a:gd name="T15" fmla="*/ 4 h 5"/>
                <a:gd name="T16" fmla="*/ 2 w 4"/>
                <a:gd name="T17" fmla="*/ 4 h 5"/>
                <a:gd name="T18" fmla="*/ 2 w 4"/>
                <a:gd name="T19" fmla="*/ 3 h 5"/>
                <a:gd name="T20" fmla="*/ 2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4" y="5"/>
                  </a:lnTo>
                  <a:lnTo>
                    <a:pt x="4" y="2"/>
                  </a:lnTo>
                  <a:lnTo>
                    <a:pt x="4" y="0"/>
                  </a:lnTo>
                  <a:lnTo>
                    <a:pt x="2" y="0"/>
                  </a:lnTo>
                  <a:lnTo>
                    <a:pt x="0" y="0"/>
                  </a:lnTo>
                  <a:lnTo>
                    <a:pt x="0" y="2"/>
                  </a:lnTo>
                  <a:lnTo>
                    <a:pt x="0" y="4"/>
                  </a:lnTo>
                  <a:lnTo>
                    <a:pt x="2" y="4"/>
                  </a:lnTo>
                  <a:lnTo>
                    <a:pt x="2" y="3"/>
                  </a:lnTo>
                  <a:lnTo>
                    <a:pt x="2" y="5"/>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5" name="Freeform 1381"/>
            <p:cNvSpPr>
              <a:spLocks/>
            </p:cNvSpPr>
            <p:nvPr/>
          </p:nvSpPr>
          <p:spPr bwMode="auto">
            <a:xfrm>
              <a:off x="4614181" y="4203473"/>
              <a:ext cx="5468" cy="3487"/>
            </a:xfrm>
            <a:custGeom>
              <a:avLst/>
              <a:gdLst>
                <a:gd name="T0" fmla="*/ 0 w 6"/>
                <a:gd name="T1" fmla="*/ 0 h 3"/>
                <a:gd name="T2" fmla="*/ 0 w 6"/>
                <a:gd name="T3" fmla="*/ 1 h 3"/>
                <a:gd name="T4" fmla="*/ 0 w 6"/>
                <a:gd name="T5" fmla="*/ 2 h 3"/>
                <a:gd name="T6" fmla="*/ 4 w 6"/>
                <a:gd name="T7" fmla="*/ 3 h 3"/>
                <a:gd name="T8" fmla="*/ 6 w 6"/>
                <a:gd name="T9" fmla="*/ 3 h 3"/>
                <a:gd name="T10" fmla="*/ 6 w 6"/>
                <a:gd name="T11" fmla="*/ 2 h 3"/>
                <a:gd name="T12" fmla="*/ 4 w 6"/>
                <a:gd name="T13" fmla="*/ 1 h 3"/>
                <a:gd name="T14" fmla="*/ 0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0"/>
                  </a:moveTo>
                  <a:lnTo>
                    <a:pt x="0" y="1"/>
                  </a:lnTo>
                  <a:lnTo>
                    <a:pt x="0" y="2"/>
                  </a:lnTo>
                  <a:lnTo>
                    <a:pt x="4" y="3"/>
                  </a:lnTo>
                  <a:lnTo>
                    <a:pt x="6" y="3"/>
                  </a:lnTo>
                  <a:lnTo>
                    <a:pt x="6" y="2"/>
                  </a:lnTo>
                  <a:lnTo>
                    <a:pt x="4"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6" name="Freeform 1382"/>
            <p:cNvSpPr>
              <a:spLocks/>
            </p:cNvSpPr>
            <p:nvPr/>
          </p:nvSpPr>
          <p:spPr bwMode="auto">
            <a:xfrm>
              <a:off x="4520320" y="4231371"/>
              <a:ext cx="9113" cy="9299"/>
            </a:xfrm>
            <a:custGeom>
              <a:avLst/>
              <a:gdLst>
                <a:gd name="T0" fmla="*/ 2 w 10"/>
                <a:gd name="T1" fmla="*/ 8 h 8"/>
                <a:gd name="T2" fmla="*/ 6 w 10"/>
                <a:gd name="T3" fmla="*/ 7 h 8"/>
                <a:gd name="T4" fmla="*/ 10 w 10"/>
                <a:gd name="T5" fmla="*/ 1 h 8"/>
                <a:gd name="T6" fmla="*/ 8 w 10"/>
                <a:gd name="T7" fmla="*/ 0 h 8"/>
                <a:gd name="T8" fmla="*/ 6 w 10"/>
                <a:gd name="T9" fmla="*/ 1 h 8"/>
                <a:gd name="T10" fmla="*/ 4 w 10"/>
                <a:gd name="T11" fmla="*/ 3 h 8"/>
                <a:gd name="T12" fmla="*/ 4 w 10"/>
                <a:gd name="T13" fmla="*/ 3 h 8"/>
                <a:gd name="T14" fmla="*/ 4 w 10"/>
                <a:gd name="T15" fmla="*/ 3 h 8"/>
                <a:gd name="T16" fmla="*/ 0 w 10"/>
                <a:gd name="T17" fmla="*/ 5 h 8"/>
                <a:gd name="T18" fmla="*/ 0 w 10"/>
                <a:gd name="T19" fmla="*/ 7 h 8"/>
                <a:gd name="T20" fmla="*/ 0 w 10"/>
                <a:gd name="T21" fmla="*/ 8 h 8"/>
                <a:gd name="T22" fmla="*/ 2 w 10"/>
                <a:gd name="T23" fmla="*/ 8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2" y="8"/>
                  </a:moveTo>
                  <a:lnTo>
                    <a:pt x="6" y="7"/>
                  </a:lnTo>
                  <a:lnTo>
                    <a:pt x="10" y="1"/>
                  </a:lnTo>
                  <a:lnTo>
                    <a:pt x="8" y="0"/>
                  </a:lnTo>
                  <a:lnTo>
                    <a:pt x="6" y="1"/>
                  </a:lnTo>
                  <a:lnTo>
                    <a:pt x="4" y="3"/>
                  </a:lnTo>
                  <a:lnTo>
                    <a:pt x="0" y="5"/>
                  </a:lnTo>
                  <a:lnTo>
                    <a:pt x="0" y="7"/>
                  </a:lnTo>
                  <a:lnTo>
                    <a:pt x="0" y="8"/>
                  </a:lnTo>
                  <a:lnTo>
                    <a:pt x="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7" name="Freeform 1383"/>
            <p:cNvSpPr>
              <a:spLocks/>
            </p:cNvSpPr>
            <p:nvPr/>
          </p:nvSpPr>
          <p:spPr bwMode="auto">
            <a:xfrm>
              <a:off x="4608713" y="4194173"/>
              <a:ext cx="12758" cy="6975"/>
            </a:xfrm>
            <a:custGeom>
              <a:avLst/>
              <a:gdLst>
                <a:gd name="T0" fmla="*/ 14 w 14"/>
                <a:gd name="T1" fmla="*/ 2 h 6"/>
                <a:gd name="T2" fmla="*/ 14 w 14"/>
                <a:gd name="T3" fmla="*/ 2 h 6"/>
                <a:gd name="T4" fmla="*/ 14 w 14"/>
                <a:gd name="T5" fmla="*/ 1 h 6"/>
                <a:gd name="T6" fmla="*/ 14 w 14"/>
                <a:gd name="T7" fmla="*/ 1 h 6"/>
                <a:gd name="T8" fmla="*/ 12 w 14"/>
                <a:gd name="T9" fmla="*/ 0 h 6"/>
                <a:gd name="T10" fmla="*/ 12 w 14"/>
                <a:gd name="T11" fmla="*/ 0 h 6"/>
                <a:gd name="T12" fmla="*/ 10 w 14"/>
                <a:gd name="T13" fmla="*/ 0 h 6"/>
                <a:gd name="T14" fmla="*/ 10 w 14"/>
                <a:gd name="T15" fmla="*/ 1 h 6"/>
                <a:gd name="T16" fmla="*/ 8 w 14"/>
                <a:gd name="T17" fmla="*/ 1 h 6"/>
                <a:gd name="T18" fmla="*/ 8 w 14"/>
                <a:gd name="T19" fmla="*/ 0 h 6"/>
                <a:gd name="T20" fmla="*/ 6 w 14"/>
                <a:gd name="T21" fmla="*/ 0 h 6"/>
                <a:gd name="T22" fmla="*/ 6 w 14"/>
                <a:gd name="T23" fmla="*/ 0 h 6"/>
                <a:gd name="T24" fmla="*/ 6 w 14"/>
                <a:gd name="T25" fmla="*/ 0 h 6"/>
                <a:gd name="T26" fmla="*/ 6 w 14"/>
                <a:gd name="T27" fmla="*/ 1 h 6"/>
                <a:gd name="T28" fmla="*/ 4 w 14"/>
                <a:gd name="T29" fmla="*/ 1 h 6"/>
                <a:gd name="T30" fmla="*/ 4 w 14"/>
                <a:gd name="T31" fmla="*/ 1 h 6"/>
                <a:gd name="T32" fmla="*/ 2 w 14"/>
                <a:gd name="T33" fmla="*/ 1 h 6"/>
                <a:gd name="T34" fmla="*/ 0 w 14"/>
                <a:gd name="T35" fmla="*/ 2 h 6"/>
                <a:gd name="T36" fmla="*/ 2 w 14"/>
                <a:gd name="T37" fmla="*/ 3 h 6"/>
                <a:gd name="T38" fmla="*/ 2 w 14"/>
                <a:gd name="T39" fmla="*/ 6 h 6"/>
                <a:gd name="T40" fmla="*/ 4 w 14"/>
                <a:gd name="T41" fmla="*/ 5 h 6"/>
                <a:gd name="T42" fmla="*/ 4 w 14"/>
                <a:gd name="T43" fmla="*/ 5 h 6"/>
                <a:gd name="T44" fmla="*/ 6 w 14"/>
                <a:gd name="T45" fmla="*/ 5 h 6"/>
                <a:gd name="T46" fmla="*/ 8 w 14"/>
                <a:gd name="T47" fmla="*/ 5 h 6"/>
                <a:gd name="T48" fmla="*/ 8 w 14"/>
                <a:gd name="T49" fmla="*/ 5 h 6"/>
                <a:gd name="T50" fmla="*/ 10 w 14"/>
                <a:gd name="T51" fmla="*/ 3 h 6"/>
                <a:gd name="T52" fmla="*/ 12 w 14"/>
                <a:gd name="T53" fmla="*/ 5 h 6"/>
                <a:gd name="T54" fmla="*/ 12 w 14"/>
                <a:gd name="T55" fmla="*/ 3 h 6"/>
                <a:gd name="T56" fmla="*/ 14 w 14"/>
                <a:gd name="T57" fmla="*/ 2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6"/>
                <a:gd name="T89" fmla="*/ 14 w 14"/>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6">
                  <a:moveTo>
                    <a:pt x="14" y="2"/>
                  </a:moveTo>
                  <a:lnTo>
                    <a:pt x="14" y="2"/>
                  </a:lnTo>
                  <a:lnTo>
                    <a:pt x="14" y="1"/>
                  </a:lnTo>
                  <a:lnTo>
                    <a:pt x="12" y="0"/>
                  </a:lnTo>
                  <a:lnTo>
                    <a:pt x="10" y="0"/>
                  </a:lnTo>
                  <a:lnTo>
                    <a:pt x="10" y="1"/>
                  </a:lnTo>
                  <a:lnTo>
                    <a:pt x="8" y="1"/>
                  </a:lnTo>
                  <a:lnTo>
                    <a:pt x="8" y="0"/>
                  </a:lnTo>
                  <a:lnTo>
                    <a:pt x="6" y="0"/>
                  </a:lnTo>
                  <a:lnTo>
                    <a:pt x="6" y="1"/>
                  </a:lnTo>
                  <a:lnTo>
                    <a:pt x="4" y="1"/>
                  </a:lnTo>
                  <a:lnTo>
                    <a:pt x="2" y="1"/>
                  </a:lnTo>
                  <a:lnTo>
                    <a:pt x="0" y="2"/>
                  </a:lnTo>
                  <a:lnTo>
                    <a:pt x="2" y="3"/>
                  </a:lnTo>
                  <a:lnTo>
                    <a:pt x="2" y="6"/>
                  </a:lnTo>
                  <a:lnTo>
                    <a:pt x="4" y="5"/>
                  </a:lnTo>
                  <a:lnTo>
                    <a:pt x="6" y="5"/>
                  </a:lnTo>
                  <a:lnTo>
                    <a:pt x="8" y="5"/>
                  </a:lnTo>
                  <a:lnTo>
                    <a:pt x="10" y="3"/>
                  </a:lnTo>
                  <a:lnTo>
                    <a:pt x="12" y="5"/>
                  </a:lnTo>
                  <a:lnTo>
                    <a:pt x="12" y="3"/>
                  </a:lnTo>
                  <a:lnTo>
                    <a:pt x="1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8" name="Freeform 1384"/>
            <p:cNvSpPr>
              <a:spLocks/>
            </p:cNvSpPr>
            <p:nvPr/>
          </p:nvSpPr>
          <p:spPr bwMode="auto">
            <a:xfrm>
              <a:off x="4504829" y="4240670"/>
              <a:ext cx="13669" cy="10462"/>
            </a:xfrm>
            <a:custGeom>
              <a:avLst/>
              <a:gdLst>
                <a:gd name="T0" fmla="*/ 0 w 15"/>
                <a:gd name="T1" fmla="*/ 8 h 9"/>
                <a:gd name="T2" fmla="*/ 2 w 15"/>
                <a:gd name="T3" fmla="*/ 8 h 9"/>
                <a:gd name="T4" fmla="*/ 6 w 15"/>
                <a:gd name="T5" fmla="*/ 7 h 9"/>
                <a:gd name="T6" fmla="*/ 8 w 15"/>
                <a:gd name="T7" fmla="*/ 7 h 9"/>
                <a:gd name="T8" fmla="*/ 11 w 15"/>
                <a:gd name="T9" fmla="*/ 6 h 9"/>
                <a:gd name="T10" fmla="*/ 8 w 15"/>
                <a:gd name="T11" fmla="*/ 7 h 9"/>
                <a:gd name="T12" fmla="*/ 6 w 15"/>
                <a:gd name="T13" fmla="*/ 8 h 9"/>
                <a:gd name="T14" fmla="*/ 8 w 15"/>
                <a:gd name="T15" fmla="*/ 9 h 9"/>
                <a:gd name="T16" fmla="*/ 11 w 15"/>
                <a:gd name="T17" fmla="*/ 8 h 9"/>
                <a:gd name="T18" fmla="*/ 13 w 15"/>
                <a:gd name="T19" fmla="*/ 8 h 9"/>
                <a:gd name="T20" fmla="*/ 15 w 15"/>
                <a:gd name="T21" fmla="*/ 8 h 9"/>
                <a:gd name="T22" fmla="*/ 13 w 15"/>
                <a:gd name="T23" fmla="*/ 3 h 9"/>
                <a:gd name="T24" fmla="*/ 11 w 15"/>
                <a:gd name="T25" fmla="*/ 0 h 9"/>
                <a:gd name="T26" fmla="*/ 11 w 15"/>
                <a:gd name="T27" fmla="*/ 3 h 9"/>
                <a:gd name="T28" fmla="*/ 8 w 15"/>
                <a:gd name="T29" fmla="*/ 3 h 9"/>
                <a:gd name="T30" fmla="*/ 6 w 15"/>
                <a:gd name="T31" fmla="*/ 2 h 9"/>
                <a:gd name="T32" fmla="*/ 6 w 15"/>
                <a:gd name="T33" fmla="*/ 3 h 9"/>
                <a:gd name="T34" fmla="*/ 6 w 15"/>
                <a:gd name="T35" fmla="*/ 5 h 9"/>
                <a:gd name="T36" fmla="*/ 4 w 15"/>
                <a:gd name="T37" fmla="*/ 5 h 9"/>
                <a:gd name="T38" fmla="*/ 2 w 15"/>
                <a:gd name="T39" fmla="*/ 6 h 9"/>
                <a:gd name="T40" fmla="*/ 2 w 15"/>
                <a:gd name="T41" fmla="*/ 5 h 9"/>
                <a:gd name="T42" fmla="*/ 2 w 15"/>
                <a:gd name="T43" fmla="*/ 6 h 9"/>
                <a:gd name="T44" fmla="*/ 2 w 15"/>
                <a:gd name="T45" fmla="*/ 6 h 9"/>
                <a:gd name="T46" fmla="*/ 2 w 15"/>
                <a:gd name="T47" fmla="*/ 7 h 9"/>
                <a:gd name="T48" fmla="*/ 0 w 15"/>
                <a:gd name="T49" fmla="*/ 8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9"/>
                <a:gd name="T77" fmla="*/ 15 w 15"/>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9">
                  <a:moveTo>
                    <a:pt x="0" y="8"/>
                  </a:moveTo>
                  <a:lnTo>
                    <a:pt x="2" y="8"/>
                  </a:lnTo>
                  <a:lnTo>
                    <a:pt x="6" y="7"/>
                  </a:lnTo>
                  <a:lnTo>
                    <a:pt x="8" y="7"/>
                  </a:lnTo>
                  <a:lnTo>
                    <a:pt x="11" y="6"/>
                  </a:lnTo>
                  <a:lnTo>
                    <a:pt x="8" y="7"/>
                  </a:lnTo>
                  <a:lnTo>
                    <a:pt x="6" y="8"/>
                  </a:lnTo>
                  <a:lnTo>
                    <a:pt x="8" y="9"/>
                  </a:lnTo>
                  <a:lnTo>
                    <a:pt x="11" y="8"/>
                  </a:lnTo>
                  <a:lnTo>
                    <a:pt x="13" y="8"/>
                  </a:lnTo>
                  <a:lnTo>
                    <a:pt x="15" y="8"/>
                  </a:lnTo>
                  <a:lnTo>
                    <a:pt x="13" y="3"/>
                  </a:lnTo>
                  <a:lnTo>
                    <a:pt x="11" y="0"/>
                  </a:lnTo>
                  <a:lnTo>
                    <a:pt x="11" y="3"/>
                  </a:lnTo>
                  <a:lnTo>
                    <a:pt x="8" y="3"/>
                  </a:lnTo>
                  <a:lnTo>
                    <a:pt x="6" y="2"/>
                  </a:lnTo>
                  <a:lnTo>
                    <a:pt x="6" y="3"/>
                  </a:lnTo>
                  <a:lnTo>
                    <a:pt x="6" y="5"/>
                  </a:lnTo>
                  <a:lnTo>
                    <a:pt x="4" y="5"/>
                  </a:lnTo>
                  <a:lnTo>
                    <a:pt x="2" y="6"/>
                  </a:lnTo>
                  <a:lnTo>
                    <a:pt x="2" y="5"/>
                  </a:lnTo>
                  <a:lnTo>
                    <a:pt x="2" y="6"/>
                  </a:lnTo>
                  <a:lnTo>
                    <a:pt x="2" y="7"/>
                  </a:lnTo>
                  <a:lnTo>
                    <a:pt x="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9" name="Freeform 1385"/>
            <p:cNvSpPr>
              <a:spLocks/>
            </p:cNvSpPr>
            <p:nvPr/>
          </p:nvSpPr>
          <p:spPr bwMode="auto">
            <a:xfrm>
              <a:off x="4631495" y="4193011"/>
              <a:ext cx="3645" cy="6975"/>
            </a:xfrm>
            <a:custGeom>
              <a:avLst/>
              <a:gdLst>
                <a:gd name="T0" fmla="*/ 0 w 4"/>
                <a:gd name="T1" fmla="*/ 1 h 6"/>
                <a:gd name="T2" fmla="*/ 0 w 4"/>
                <a:gd name="T3" fmla="*/ 0 h 6"/>
                <a:gd name="T4" fmla="*/ 0 w 4"/>
                <a:gd name="T5" fmla="*/ 1 h 6"/>
                <a:gd name="T6" fmla="*/ 2 w 4"/>
                <a:gd name="T7" fmla="*/ 6 h 6"/>
                <a:gd name="T8" fmla="*/ 2 w 4"/>
                <a:gd name="T9" fmla="*/ 6 h 6"/>
                <a:gd name="T10" fmla="*/ 4 w 4"/>
                <a:gd name="T11" fmla="*/ 6 h 6"/>
                <a:gd name="T12" fmla="*/ 4 w 4"/>
                <a:gd name="T13" fmla="*/ 4 h 6"/>
                <a:gd name="T14" fmla="*/ 4 w 4"/>
                <a:gd name="T15" fmla="*/ 2 h 6"/>
                <a:gd name="T16" fmla="*/ 2 w 4"/>
                <a:gd name="T17" fmla="*/ 1 h 6"/>
                <a:gd name="T18" fmla="*/ 0 w 4"/>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0" y="1"/>
                  </a:moveTo>
                  <a:lnTo>
                    <a:pt x="0" y="0"/>
                  </a:lnTo>
                  <a:lnTo>
                    <a:pt x="0" y="1"/>
                  </a:lnTo>
                  <a:lnTo>
                    <a:pt x="2" y="6"/>
                  </a:lnTo>
                  <a:lnTo>
                    <a:pt x="4" y="6"/>
                  </a:lnTo>
                  <a:lnTo>
                    <a:pt x="4" y="4"/>
                  </a:lnTo>
                  <a:lnTo>
                    <a:pt x="4" y="2"/>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0" name="Freeform 1386"/>
            <p:cNvSpPr>
              <a:spLocks/>
            </p:cNvSpPr>
            <p:nvPr/>
          </p:nvSpPr>
          <p:spPr bwMode="auto">
            <a:xfrm>
              <a:off x="4619649" y="4197661"/>
              <a:ext cx="10024" cy="8137"/>
            </a:xfrm>
            <a:custGeom>
              <a:avLst/>
              <a:gdLst>
                <a:gd name="T0" fmla="*/ 2 w 11"/>
                <a:gd name="T1" fmla="*/ 6 h 7"/>
                <a:gd name="T2" fmla="*/ 2 w 11"/>
                <a:gd name="T3" fmla="*/ 6 h 7"/>
                <a:gd name="T4" fmla="*/ 5 w 11"/>
                <a:gd name="T5" fmla="*/ 7 h 7"/>
                <a:gd name="T6" fmla="*/ 7 w 11"/>
                <a:gd name="T7" fmla="*/ 6 h 7"/>
                <a:gd name="T8" fmla="*/ 7 w 11"/>
                <a:gd name="T9" fmla="*/ 5 h 7"/>
                <a:gd name="T10" fmla="*/ 7 w 11"/>
                <a:gd name="T11" fmla="*/ 6 h 7"/>
                <a:gd name="T12" fmla="*/ 11 w 11"/>
                <a:gd name="T13" fmla="*/ 3 h 7"/>
                <a:gd name="T14" fmla="*/ 11 w 11"/>
                <a:gd name="T15" fmla="*/ 2 h 7"/>
                <a:gd name="T16" fmla="*/ 9 w 11"/>
                <a:gd name="T17" fmla="*/ 0 h 7"/>
                <a:gd name="T18" fmla="*/ 7 w 11"/>
                <a:gd name="T19" fmla="*/ 2 h 7"/>
                <a:gd name="T20" fmla="*/ 5 w 11"/>
                <a:gd name="T21" fmla="*/ 0 h 7"/>
                <a:gd name="T22" fmla="*/ 2 w 11"/>
                <a:gd name="T23" fmla="*/ 3 h 7"/>
                <a:gd name="T24" fmla="*/ 2 w 11"/>
                <a:gd name="T25" fmla="*/ 2 h 7"/>
                <a:gd name="T26" fmla="*/ 0 w 11"/>
                <a:gd name="T27" fmla="*/ 3 h 7"/>
                <a:gd name="T28" fmla="*/ 2 w 11"/>
                <a:gd name="T29" fmla="*/ 4 h 7"/>
                <a:gd name="T30" fmla="*/ 0 w 11"/>
                <a:gd name="T31" fmla="*/ 5 h 7"/>
                <a:gd name="T32" fmla="*/ 2 w 11"/>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7"/>
                <a:gd name="T53" fmla="*/ 11 w 1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7">
                  <a:moveTo>
                    <a:pt x="2" y="6"/>
                  </a:moveTo>
                  <a:lnTo>
                    <a:pt x="2" y="6"/>
                  </a:lnTo>
                  <a:lnTo>
                    <a:pt x="5" y="7"/>
                  </a:lnTo>
                  <a:lnTo>
                    <a:pt x="7" y="6"/>
                  </a:lnTo>
                  <a:lnTo>
                    <a:pt x="7" y="5"/>
                  </a:lnTo>
                  <a:lnTo>
                    <a:pt x="7" y="6"/>
                  </a:lnTo>
                  <a:lnTo>
                    <a:pt x="11" y="3"/>
                  </a:lnTo>
                  <a:lnTo>
                    <a:pt x="11" y="2"/>
                  </a:lnTo>
                  <a:lnTo>
                    <a:pt x="9" y="0"/>
                  </a:lnTo>
                  <a:lnTo>
                    <a:pt x="7" y="2"/>
                  </a:lnTo>
                  <a:lnTo>
                    <a:pt x="5" y="0"/>
                  </a:lnTo>
                  <a:lnTo>
                    <a:pt x="2" y="3"/>
                  </a:lnTo>
                  <a:lnTo>
                    <a:pt x="2" y="2"/>
                  </a:lnTo>
                  <a:lnTo>
                    <a:pt x="0" y="3"/>
                  </a:lnTo>
                  <a:lnTo>
                    <a:pt x="2" y="4"/>
                  </a:lnTo>
                  <a:lnTo>
                    <a:pt x="0" y="5"/>
                  </a:lnTo>
                  <a:lnTo>
                    <a:pt x="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1" name="Freeform 1387"/>
            <p:cNvSpPr>
              <a:spLocks/>
            </p:cNvSpPr>
            <p:nvPr/>
          </p:nvSpPr>
          <p:spPr bwMode="auto">
            <a:xfrm>
              <a:off x="4454709" y="3830335"/>
              <a:ext cx="145803" cy="168551"/>
            </a:xfrm>
            <a:custGeom>
              <a:avLst/>
              <a:gdLst>
                <a:gd name="T0" fmla="*/ 4 w 160"/>
                <a:gd name="T1" fmla="*/ 42 h 145"/>
                <a:gd name="T2" fmla="*/ 13 w 160"/>
                <a:gd name="T3" fmla="*/ 47 h 145"/>
                <a:gd name="T4" fmla="*/ 21 w 160"/>
                <a:gd name="T5" fmla="*/ 40 h 145"/>
                <a:gd name="T6" fmla="*/ 15 w 160"/>
                <a:gd name="T7" fmla="*/ 50 h 145"/>
                <a:gd name="T8" fmla="*/ 15 w 160"/>
                <a:gd name="T9" fmla="*/ 55 h 145"/>
                <a:gd name="T10" fmla="*/ 15 w 160"/>
                <a:gd name="T11" fmla="*/ 63 h 145"/>
                <a:gd name="T12" fmla="*/ 38 w 160"/>
                <a:gd name="T13" fmla="*/ 70 h 145"/>
                <a:gd name="T14" fmla="*/ 34 w 160"/>
                <a:gd name="T15" fmla="*/ 79 h 145"/>
                <a:gd name="T16" fmla="*/ 42 w 160"/>
                <a:gd name="T17" fmla="*/ 84 h 145"/>
                <a:gd name="T18" fmla="*/ 53 w 160"/>
                <a:gd name="T19" fmla="*/ 80 h 145"/>
                <a:gd name="T20" fmla="*/ 55 w 160"/>
                <a:gd name="T21" fmla="*/ 74 h 145"/>
                <a:gd name="T22" fmla="*/ 68 w 160"/>
                <a:gd name="T23" fmla="*/ 66 h 145"/>
                <a:gd name="T24" fmla="*/ 72 w 160"/>
                <a:gd name="T25" fmla="*/ 73 h 145"/>
                <a:gd name="T26" fmla="*/ 87 w 160"/>
                <a:gd name="T27" fmla="*/ 64 h 145"/>
                <a:gd name="T28" fmla="*/ 87 w 160"/>
                <a:gd name="T29" fmla="*/ 72 h 145"/>
                <a:gd name="T30" fmla="*/ 93 w 160"/>
                <a:gd name="T31" fmla="*/ 77 h 145"/>
                <a:gd name="T32" fmla="*/ 91 w 160"/>
                <a:gd name="T33" fmla="*/ 79 h 145"/>
                <a:gd name="T34" fmla="*/ 72 w 160"/>
                <a:gd name="T35" fmla="*/ 84 h 145"/>
                <a:gd name="T36" fmla="*/ 63 w 160"/>
                <a:gd name="T37" fmla="*/ 89 h 145"/>
                <a:gd name="T38" fmla="*/ 49 w 160"/>
                <a:gd name="T39" fmla="*/ 90 h 145"/>
                <a:gd name="T40" fmla="*/ 51 w 160"/>
                <a:gd name="T41" fmla="*/ 103 h 145"/>
                <a:gd name="T42" fmla="*/ 61 w 160"/>
                <a:gd name="T43" fmla="*/ 102 h 145"/>
                <a:gd name="T44" fmla="*/ 76 w 160"/>
                <a:gd name="T45" fmla="*/ 99 h 145"/>
                <a:gd name="T46" fmla="*/ 91 w 160"/>
                <a:gd name="T47" fmla="*/ 97 h 145"/>
                <a:gd name="T48" fmla="*/ 84 w 160"/>
                <a:gd name="T49" fmla="*/ 102 h 145"/>
                <a:gd name="T50" fmla="*/ 63 w 160"/>
                <a:gd name="T51" fmla="*/ 106 h 145"/>
                <a:gd name="T52" fmla="*/ 68 w 160"/>
                <a:gd name="T53" fmla="*/ 111 h 145"/>
                <a:gd name="T54" fmla="*/ 51 w 160"/>
                <a:gd name="T55" fmla="*/ 111 h 145"/>
                <a:gd name="T56" fmla="*/ 66 w 160"/>
                <a:gd name="T57" fmla="*/ 126 h 145"/>
                <a:gd name="T58" fmla="*/ 78 w 160"/>
                <a:gd name="T59" fmla="*/ 129 h 145"/>
                <a:gd name="T60" fmla="*/ 78 w 160"/>
                <a:gd name="T61" fmla="*/ 131 h 145"/>
                <a:gd name="T62" fmla="*/ 87 w 160"/>
                <a:gd name="T63" fmla="*/ 144 h 145"/>
                <a:gd name="T64" fmla="*/ 95 w 160"/>
                <a:gd name="T65" fmla="*/ 136 h 145"/>
                <a:gd name="T66" fmla="*/ 99 w 160"/>
                <a:gd name="T67" fmla="*/ 128 h 145"/>
                <a:gd name="T68" fmla="*/ 103 w 160"/>
                <a:gd name="T69" fmla="*/ 114 h 145"/>
                <a:gd name="T70" fmla="*/ 116 w 160"/>
                <a:gd name="T71" fmla="*/ 104 h 145"/>
                <a:gd name="T72" fmla="*/ 122 w 160"/>
                <a:gd name="T73" fmla="*/ 91 h 145"/>
                <a:gd name="T74" fmla="*/ 129 w 160"/>
                <a:gd name="T75" fmla="*/ 74 h 145"/>
                <a:gd name="T76" fmla="*/ 146 w 160"/>
                <a:gd name="T77" fmla="*/ 66 h 145"/>
                <a:gd name="T78" fmla="*/ 158 w 160"/>
                <a:gd name="T79" fmla="*/ 57 h 145"/>
                <a:gd name="T80" fmla="*/ 129 w 160"/>
                <a:gd name="T81" fmla="*/ 45 h 145"/>
                <a:gd name="T82" fmla="*/ 116 w 160"/>
                <a:gd name="T83" fmla="*/ 28 h 145"/>
                <a:gd name="T84" fmla="*/ 106 w 160"/>
                <a:gd name="T85" fmla="*/ 34 h 145"/>
                <a:gd name="T86" fmla="*/ 101 w 160"/>
                <a:gd name="T87" fmla="*/ 30 h 145"/>
                <a:gd name="T88" fmla="*/ 91 w 160"/>
                <a:gd name="T89" fmla="*/ 12 h 145"/>
                <a:gd name="T90" fmla="*/ 84 w 160"/>
                <a:gd name="T91" fmla="*/ 4 h 145"/>
                <a:gd name="T92" fmla="*/ 80 w 160"/>
                <a:gd name="T93" fmla="*/ 14 h 145"/>
                <a:gd name="T94" fmla="*/ 87 w 160"/>
                <a:gd name="T95" fmla="*/ 55 h 145"/>
                <a:gd name="T96" fmla="*/ 70 w 160"/>
                <a:gd name="T97" fmla="*/ 46 h 145"/>
                <a:gd name="T98" fmla="*/ 57 w 160"/>
                <a:gd name="T99" fmla="*/ 17 h 145"/>
                <a:gd name="T100" fmla="*/ 51 w 160"/>
                <a:gd name="T101" fmla="*/ 41 h 145"/>
                <a:gd name="T102" fmla="*/ 40 w 160"/>
                <a:gd name="T103" fmla="*/ 36 h 145"/>
                <a:gd name="T104" fmla="*/ 30 w 160"/>
                <a:gd name="T105" fmla="*/ 30 h 145"/>
                <a:gd name="T106" fmla="*/ 40 w 160"/>
                <a:gd name="T107" fmla="*/ 22 h 145"/>
                <a:gd name="T108" fmla="*/ 38 w 160"/>
                <a:gd name="T109" fmla="*/ 16 h 145"/>
                <a:gd name="T110" fmla="*/ 23 w 160"/>
                <a:gd name="T111" fmla="*/ 23 h 145"/>
                <a:gd name="T112" fmla="*/ 11 w 160"/>
                <a:gd name="T113" fmla="*/ 21 h 145"/>
                <a:gd name="T114" fmla="*/ 4 w 160"/>
                <a:gd name="T115" fmla="*/ 22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0"/>
                <a:gd name="T175" fmla="*/ 0 h 145"/>
                <a:gd name="T176" fmla="*/ 160 w 160"/>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0" h="145">
                  <a:moveTo>
                    <a:pt x="2" y="29"/>
                  </a:moveTo>
                  <a:lnTo>
                    <a:pt x="0" y="30"/>
                  </a:lnTo>
                  <a:lnTo>
                    <a:pt x="0" y="31"/>
                  </a:lnTo>
                  <a:lnTo>
                    <a:pt x="2" y="32"/>
                  </a:lnTo>
                  <a:lnTo>
                    <a:pt x="2" y="39"/>
                  </a:lnTo>
                  <a:lnTo>
                    <a:pt x="4" y="38"/>
                  </a:lnTo>
                  <a:lnTo>
                    <a:pt x="4" y="42"/>
                  </a:lnTo>
                  <a:lnTo>
                    <a:pt x="4" y="40"/>
                  </a:lnTo>
                  <a:lnTo>
                    <a:pt x="7" y="42"/>
                  </a:lnTo>
                  <a:lnTo>
                    <a:pt x="7" y="44"/>
                  </a:lnTo>
                  <a:lnTo>
                    <a:pt x="9" y="45"/>
                  </a:lnTo>
                  <a:lnTo>
                    <a:pt x="9" y="47"/>
                  </a:lnTo>
                  <a:lnTo>
                    <a:pt x="9" y="48"/>
                  </a:lnTo>
                  <a:lnTo>
                    <a:pt x="13" y="47"/>
                  </a:lnTo>
                  <a:lnTo>
                    <a:pt x="15" y="44"/>
                  </a:lnTo>
                  <a:lnTo>
                    <a:pt x="11" y="40"/>
                  </a:lnTo>
                  <a:lnTo>
                    <a:pt x="15" y="41"/>
                  </a:lnTo>
                  <a:lnTo>
                    <a:pt x="17" y="42"/>
                  </a:lnTo>
                  <a:lnTo>
                    <a:pt x="17" y="41"/>
                  </a:lnTo>
                  <a:lnTo>
                    <a:pt x="19" y="41"/>
                  </a:lnTo>
                  <a:lnTo>
                    <a:pt x="21" y="40"/>
                  </a:lnTo>
                  <a:lnTo>
                    <a:pt x="19" y="42"/>
                  </a:lnTo>
                  <a:lnTo>
                    <a:pt x="19" y="44"/>
                  </a:lnTo>
                  <a:lnTo>
                    <a:pt x="17" y="45"/>
                  </a:lnTo>
                  <a:lnTo>
                    <a:pt x="17" y="46"/>
                  </a:lnTo>
                  <a:lnTo>
                    <a:pt x="17" y="48"/>
                  </a:lnTo>
                  <a:lnTo>
                    <a:pt x="15" y="48"/>
                  </a:lnTo>
                  <a:lnTo>
                    <a:pt x="15" y="50"/>
                  </a:lnTo>
                  <a:lnTo>
                    <a:pt x="19" y="52"/>
                  </a:lnTo>
                  <a:lnTo>
                    <a:pt x="19" y="54"/>
                  </a:lnTo>
                  <a:lnTo>
                    <a:pt x="21" y="54"/>
                  </a:lnTo>
                  <a:lnTo>
                    <a:pt x="26" y="53"/>
                  </a:lnTo>
                  <a:lnTo>
                    <a:pt x="26" y="55"/>
                  </a:lnTo>
                  <a:lnTo>
                    <a:pt x="26" y="57"/>
                  </a:lnTo>
                  <a:lnTo>
                    <a:pt x="15" y="55"/>
                  </a:lnTo>
                  <a:lnTo>
                    <a:pt x="13" y="54"/>
                  </a:lnTo>
                  <a:lnTo>
                    <a:pt x="11" y="54"/>
                  </a:lnTo>
                  <a:lnTo>
                    <a:pt x="17" y="58"/>
                  </a:lnTo>
                  <a:lnTo>
                    <a:pt x="19" y="60"/>
                  </a:lnTo>
                  <a:lnTo>
                    <a:pt x="17" y="61"/>
                  </a:lnTo>
                  <a:lnTo>
                    <a:pt x="15" y="63"/>
                  </a:lnTo>
                  <a:lnTo>
                    <a:pt x="19" y="65"/>
                  </a:lnTo>
                  <a:lnTo>
                    <a:pt x="19" y="66"/>
                  </a:lnTo>
                  <a:lnTo>
                    <a:pt x="19" y="68"/>
                  </a:lnTo>
                  <a:lnTo>
                    <a:pt x="21" y="69"/>
                  </a:lnTo>
                  <a:lnTo>
                    <a:pt x="30" y="71"/>
                  </a:lnTo>
                  <a:lnTo>
                    <a:pt x="34" y="71"/>
                  </a:lnTo>
                  <a:lnTo>
                    <a:pt x="38" y="70"/>
                  </a:lnTo>
                  <a:lnTo>
                    <a:pt x="38" y="72"/>
                  </a:lnTo>
                  <a:lnTo>
                    <a:pt x="34" y="73"/>
                  </a:lnTo>
                  <a:lnTo>
                    <a:pt x="28" y="73"/>
                  </a:lnTo>
                  <a:lnTo>
                    <a:pt x="26" y="74"/>
                  </a:lnTo>
                  <a:lnTo>
                    <a:pt x="30" y="77"/>
                  </a:lnTo>
                  <a:lnTo>
                    <a:pt x="30" y="78"/>
                  </a:lnTo>
                  <a:lnTo>
                    <a:pt x="34" y="79"/>
                  </a:lnTo>
                  <a:lnTo>
                    <a:pt x="34" y="78"/>
                  </a:lnTo>
                  <a:lnTo>
                    <a:pt x="36" y="81"/>
                  </a:lnTo>
                  <a:lnTo>
                    <a:pt x="34" y="82"/>
                  </a:lnTo>
                  <a:lnTo>
                    <a:pt x="36" y="84"/>
                  </a:lnTo>
                  <a:lnTo>
                    <a:pt x="40" y="85"/>
                  </a:lnTo>
                  <a:lnTo>
                    <a:pt x="42" y="84"/>
                  </a:lnTo>
                  <a:lnTo>
                    <a:pt x="42" y="85"/>
                  </a:lnTo>
                  <a:lnTo>
                    <a:pt x="42" y="84"/>
                  </a:lnTo>
                  <a:lnTo>
                    <a:pt x="47" y="85"/>
                  </a:lnTo>
                  <a:lnTo>
                    <a:pt x="49" y="84"/>
                  </a:lnTo>
                  <a:lnTo>
                    <a:pt x="51" y="84"/>
                  </a:lnTo>
                  <a:lnTo>
                    <a:pt x="53" y="81"/>
                  </a:lnTo>
                  <a:lnTo>
                    <a:pt x="53" y="80"/>
                  </a:lnTo>
                  <a:lnTo>
                    <a:pt x="53" y="78"/>
                  </a:lnTo>
                  <a:lnTo>
                    <a:pt x="57" y="78"/>
                  </a:lnTo>
                  <a:lnTo>
                    <a:pt x="59" y="78"/>
                  </a:lnTo>
                  <a:lnTo>
                    <a:pt x="59" y="76"/>
                  </a:lnTo>
                  <a:lnTo>
                    <a:pt x="57" y="74"/>
                  </a:lnTo>
                  <a:lnTo>
                    <a:pt x="55" y="74"/>
                  </a:lnTo>
                  <a:lnTo>
                    <a:pt x="59" y="64"/>
                  </a:lnTo>
                  <a:lnTo>
                    <a:pt x="61" y="63"/>
                  </a:lnTo>
                  <a:lnTo>
                    <a:pt x="61" y="64"/>
                  </a:lnTo>
                  <a:lnTo>
                    <a:pt x="61" y="66"/>
                  </a:lnTo>
                  <a:lnTo>
                    <a:pt x="63" y="69"/>
                  </a:lnTo>
                  <a:lnTo>
                    <a:pt x="66" y="69"/>
                  </a:lnTo>
                  <a:lnTo>
                    <a:pt x="68" y="66"/>
                  </a:lnTo>
                  <a:lnTo>
                    <a:pt x="68" y="62"/>
                  </a:lnTo>
                  <a:lnTo>
                    <a:pt x="70" y="60"/>
                  </a:lnTo>
                  <a:lnTo>
                    <a:pt x="72" y="61"/>
                  </a:lnTo>
                  <a:lnTo>
                    <a:pt x="72" y="64"/>
                  </a:lnTo>
                  <a:lnTo>
                    <a:pt x="68" y="70"/>
                  </a:lnTo>
                  <a:lnTo>
                    <a:pt x="70" y="73"/>
                  </a:lnTo>
                  <a:lnTo>
                    <a:pt x="72" y="73"/>
                  </a:lnTo>
                  <a:lnTo>
                    <a:pt x="74" y="76"/>
                  </a:lnTo>
                  <a:lnTo>
                    <a:pt x="80" y="73"/>
                  </a:lnTo>
                  <a:lnTo>
                    <a:pt x="80" y="72"/>
                  </a:lnTo>
                  <a:lnTo>
                    <a:pt x="82" y="71"/>
                  </a:lnTo>
                  <a:lnTo>
                    <a:pt x="84" y="70"/>
                  </a:lnTo>
                  <a:lnTo>
                    <a:pt x="84" y="65"/>
                  </a:lnTo>
                  <a:lnTo>
                    <a:pt x="87" y="64"/>
                  </a:lnTo>
                  <a:lnTo>
                    <a:pt x="89" y="63"/>
                  </a:lnTo>
                  <a:lnTo>
                    <a:pt x="89" y="64"/>
                  </a:lnTo>
                  <a:lnTo>
                    <a:pt x="89" y="65"/>
                  </a:lnTo>
                  <a:lnTo>
                    <a:pt x="91" y="66"/>
                  </a:lnTo>
                  <a:lnTo>
                    <a:pt x="89" y="69"/>
                  </a:lnTo>
                  <a:lnTo>
                    <a:pt x="87" y="70"/>
                  </a:lnTo>
                  <a:lnTo>
                    <a:pt x="87" y="72"/>
                  </a:lnTo>
                  <a:lnTo>
                    <a:pt x="84" y="72"/>
                  </a:lnTo>
                  <a:lnTo>
                    <a:pt x="84" y="74"/>
                  </a:lnTo>
                  <a:lnTo>
                    <a:pt x="84" y="76"/>
                  </a:lnTo>
                  <a:lnTo>
                    <a:pt x="87" y="76"/>
                  </a:lnTo>
                  <a:lnTo>
                    <a:pt x="89" y="74"/>
                  </a:lnTo>
                  <a:lnTo>
                    <a:pt x="91" y="77"/>
                  </a:lnTo>
                  <a:lnTo>
                    <a:pt x="93" y="77"/>
                  </a:lnTo>
                  <a:lnTo>
                    <a:pt x="99" y="76"/>
                  </a:lnTo>
                  <a:lnTo>
                    <a:pt x="99" y="77"/>
                  </a:lnTo>
                  <a:lnTo>
                    <a:pt x="95" y="77"/>
                  </a:lnTo>
                  <a:lnTo>
                    <a:pt x="93" y="78"/>
                  </a:lnTo>
                  <a:lnTo>
                    <a:pt x="91" y="79"/>
                  </a:lnTo>
                  <a:lnTo>
                    <a:pt x="84" y="79"/>
                  </a:lnTo>
                  <a:lnTo>
                    <a:pt x="82" y="78"/>
                  </a:lnTo>
                  <a:lnTo>
                    <a:pt x="76" y="79"/>
                  </a:lnTo>
                  <a:lnTo>
                    <a:pt x="72" y="81"/>
                  </a:lnTo>
                  <a:lnTo>
                    <a:pt x="74" y="84"/>
                  </a:lnTo>
                  <a:lnTo>
                    <a:pt x="74" y="85"/>
                  </a:lnTo>
                  <a:lnTo>
                    <a:pt x="72" y="84"/>
                  </a:lnTo>
                  <a:lnTo>
                    <a:pt x="70" y="84"/>
                  </a:lnTo>
                  <a:lnTo>
                    <a:pt x="68" y="85"/>
                  </a:lnTo>
                  <a:lnTo>
                    <a:pt x="66" y="87"/>
                  </a:lnTo>
                  <a:lnTo>
                    <a:pt x="66" y="89"/>
                  </a:lnTo>
                  <a:lnTo>
                    <a:pt x="63" y="89"/>
                  </a:lnTo>
                  <a:lnTo>
                    <a:pt x="61" y="89"/>
                  </a:lnTo>
                  <a:lnTo>
                    <a:pt x="53" y="90"/>
                  </a:lnTo>
                  <a:lnTo>
                    <a:pt x="53" y="91"/>
                  </a:lnTo>
                  <a:lnTo>
                    <a:pt x="53" y="93"/>
                  </a:lnTo>
                  <a:lnTo>
                    <a:pt x="53" y="94"/>
                  </a:lnTo>
                  <a:lnTo>
                    <a:pt x="51" y="94"/>
                  </a:lnTo>
                  <a:lnTo>
                    <a:pt x="49" y="90"/>
                  </a:lnTo>
                  <a:lnTo>
                    <a:pt x="44" y="90"/>
                  </a:lnTo>
                  <a:lnTo>
                    <a:pt x="44" y="91"/>
                  </a:lnTo>
                  <a:lnTo>
                    <a:pt x="47" y="101"/>
                  </a:lnTo>
                  <a:lnTo>
                    <a:pt x="47" y="102"/>
                  </a:lnTo>
                  <a:lnTo>
                    <a:pt x="47" y="103"/>
                  </a:lnTo>
                  <a:lnTo>
                    <a:pt x="49" y="103"/>
                  </a:lnTo>
                  <a:lnTo>
                    <a:pt x="51" y="103"/>
                  </a:lnTo>
                  <a:lnTo>
                    <a:pt x="53" y="102"/>
                  </a:lnTo>
                  <a:lnTo>
                    <a:pt x="55" y="102"/>
                  </a:lnTo>
                  <a:lnTo>
                    <a:pt x="59" y="102"/>
                  </a:lnTo>
                  <a:lnTo>
                    <a:pt x="59" y="101"/>
                  </a:lnTo>
                  <a:lnTo>
                    <a:pt x="61" y="102"/>
                  </a:lnTo>
                  <a:lnTo>
                    <a:pt x="63" y="101"/>
                  </a:lnTo>
                  <a:lnTo>
                    <a:pt x="63" y="102"/>
                  </a:lnTo>
                  <a:lnTo>
                    <a:pt x="68" y="101"/>
                  </a:lnTo>
                  <a:lnTo>
                    <a:pt x="70" y="98"/>
                  </a:lnTo>
                  <a:lnTo>
                    <a:pt x="72" y="98"/>
                  </a:lnTo>
                  <a:lnTo>
                    <a:pt x="74" y="98"/>
                  </a:lnTo>
                  <a:lnTo>
                    <a:pt x="76" y="99"/>
                  </a:lnTo>
                  <a:lnTo>
                    <a:pt x="82" y="98"/>
                  </a:lnTo>
                  <a:lnTo>
                    <a:pt x="84" y="99"/>
                  </a:lnTo>
                  <a:lnTo>
                    <a:pt x="89" y="98"/>
                  </a:lnTo>
                  <a:lnTo>
                    <a:pt x="89" y="96"/>
                  </a:lnTo>
                  <a:lnTo>
                    <a:pt x="91" y="96"/>
                  </a:lnTo>
                  <a:lnTo>
                    <a:pt x="93" y="97"/>
                  </a:lnTo>
                  <a:lnTo>
                    <a:pt x="91" y="97"/>
                  </a:lnTo>
                  <a:lnTo>
                    <a:pt x="93" y="98"/>
                  </a:lnTo>
                  <a:lnTo>
                    <a:pt x="93" y="101"/>
                  </a:lnTo>
                  <a:lnTo>
                    <a:pt x="91" y="101"/>
                  </a:lnTo>
                  <a:lnTo>
                    <a:pt x="87" y="101"/>
                  </a:lnTo>
                  <a:lnTo>
                    <a:pt x="84" y="99"/>
                  </a:lnTo>
                  <a:lnTo>
                    <a:pt x="84" y="102"/>
                  </a:lnTo>
                  <a:lnTo>
                    <a:pt x="80" y="102"/>
                  </a:lnTo>
                  <a:lnTo>
                    <a:pt x="80" y="103"/>
                  </a:lnTo>
                  <a:lnTo>
                    <a:pt x="78" y="103"/>
                  </a:lnTo>
                  <a:lnTo>
                    <a:pt x="76" y="103"/>
                  </a:lnTo>
                  <a:lnTo>
                    <a:pt x="63" y="105"/>
                  </a:lnTo>
                  <a:lnTo>
                    <a:pt x="61" y="105"/>
                  </a:lnTo>
                  <a:lnTo>
                    <a:pt x="63" y="106"/>
                  </a:lnTo>
                  <a:lnTo>
                    <a:pt x="66" y="107"/>
                  </a:lnTo>
                  <a:lnTo>
                    <a:pt x="78" y="109"/>
                  </a:lnTo>
                  <a:lnTo>
                    <a:pt x="78" y="111"/>
                  </a:lnTo>
                  <a:lnTo>
                    <a:pt x="78" y="112"/>
                  </a:lnTo>
                  <a:lnTo>
                    <a:pt x="70" y="111"/>
                  </a:lnTo>
                  <a:lnTo>
                    <a:pt x="70" y="110"/>
                  </a:lnTo>
                  <a:lnTo>
                    <a:pt x="68" y="111"/>
                  </a:lnTo>
                  <a:lnTo>
                    <a:pt x="63" y="110"/>
                  </a:lnTo>
                  <a:lnTo>
                    <a:pt x="61" y="110"/>
                  </a:lnTo>
                  <a:lnTo>
                    <a:pt x="61" y="112"/>
                  </a:lnTo>
                  <a:lnTo>
                    <a:pt x="59" y="112"/>
                  </a:lnTo>
                  <a:lnTo>
                    <a:pt x="57" y="109"/>
                  </a:lnTo>
                  <a:lnTo>
                    <a:pt x="53" y="109"/>
                  </a:lnTo>
                  <a:lnTo>
                    <a:pt x="51" y="111"/>
                  </a:lnTo>
                  <a:lnTo>
                    <a:pt x="51" y="113"/>
                  </a:lnTo>
                  <a:lnTo>
                    <a:pt x="51" y="115"/>
                  </a:lnTo>
                  <a:lnTo>
                    <a:pt x="53" y="120"/>
                  </a:lnTo>
                  <a:lnTo>
                    <a:pt x="55" y="121"/>
                  </a:lnTo>
                  <a:lnTo>
                    <a:pt x="55" y="123"/>
                  </a:lnTo>
                  <a:lnTo>
                    <a:pt x="63" y="126"/>
                  </a:lnTo>
                  <a:lnTo>
                    <a:pt x="66" y="126"/>
                  </a:lnTo>
                  <a:lnTo>
                    <a:pt x="68" y="127"/>
                  </a:lnTo>
                  <a:lnTo>
                    <a:pt x="68" y="129"/>
                  </a:lnTo>
                  <a:lnTo>
                    <a:pt x="70" y="129"/>
                  </a:lnTo>
                  <a:lnTo>
                    <a:pt x="74" y="129"/>
                  </a:lnTo>
                  <a:lnTo>
                    <a:pt x="76" y="129"/>
                  </a:lnTo>
                  <a:lnTo>
                    <a:pt x="78" y="129"/>
                  </a:lnTo>
                  <a:lnTo>
                    <a:pt x="80" y="129"/>
                  </a:lnTo>
                  <a:lnTo>
                    <a:pt x="82" y="130"/>
                  </a:lnTo>
                  <a:lnTo>
                    <a:pt x="84" y="129"/>
                  </a:lnTo>
                  <a:lnTo>
                    <a:pt x="84" y="130"/>
                  </a:lnTo>
                  <a:lnTo>
                    <a:pt x="82" y="133"/>
                  </a:lnTo>
                  <a:lnTo>
                    <a:pt x="82" y="131"/>
                  </a:lnTo>
                  <a:lnTo>
                    <a:pt x="78" y="131"/>
                  </a:lnTo>
                  <a:lnTo>
                    <a:pt x="74" y="134"/>
                  </a:lnTo>
                  <a:lnTo>
                    <a:pt x="74" y="135"/>
                  </a:lnTo>
                  <a:lnTo>
                    <a:pt x="84" y="139"/>
                  </a:lnTo>
                  <a:lnTo>
                    <a:pt x="84" y="144"/>
                  </a:lnTo>
                  <a:lnTo>
                    <a:pt x="87" y="143"/>
                  </a:lnTo>
                  <a:lnTo>
                    <a:pt x="87" y="144"/>
                  </a:lnTo>
                  <a:lnTo>
                    <a:pt x="89" y="145"/>
                  </a:lnTo>
                  <a:lnTo>
                    <a:pt x="91" y="144"/>
                  </a:lnTo>
                  <a:lnTo>
                    <a:pt x="95" y="143"/>
                  </a:lnTo>
                  <a:lnTo>
                    <a:pt x="95" y="141"/>
                  </a:lnTo>
                  <a:lnTo>
                    <a:pt x="95" y="137"/>
                  </a:lnTo>
                  <a:lnTo>
                    <a:pt x="95" y="136"/>
                  </a:lnTo>
                  <a:lnTo>
                    <a:pt x="95" y="135"/>
                  </a:lnTo>
                  <a:lnTo>
                    <a:pt x="95" y="134"/>
                  </a:lnTo>
                  <a:lnTo>
                    <a:pt x="99" y="133"/>
                  </a:lnTo>
                  <a:lnTo>
                    <a:pt x="99" y="130"/>
                  </a:lnTo>
                  <a:lnTo>
                    <a:pt x="99" y="129"/>
                  </a:lnTo>
                  <a:lnTo>
                    <a:pt x="99" y="128"/>
                  </a:lnTo>
                  <a:lnTo>
                    <a:pt x="99" y="125"/>
                  </a:lnTo>
                  <a:lnTo>
                    <a:pt x="99" y="120"/>
                  </a:lnTo>
                  <a:lnTo>
                    <a:pt x="99" y="119"/>
                  </a:lnTo>
                  <a:lnTo>
                    <a:pt x="103" y="117"/>
                  </a:lnTo>
                  <a:lnTo>
                    <a:pt x="106" y="115"/>
                  </a:lnTo>
                  <a:lnTo>
                    <a:pt x="106" y="114"/>
                  </a:lnTo>
                  <a:lnTo>
                    <a:pt x="103" y="114"/>
                  </a:lnTo>
                  <a:lnTo>
                    <a:pt x="103" y="113"/>
                  </a:lnTo>
                  <a:lnTo>
                    <a:pt x="110" y="112"/>
                  </a:lnTo>
                  <a:lnTo>
                    <a:pt x="112" y="112"/>
                  </a:lnTo>
                  <a:lnTo>
                    <a:pt x="112" y="111"/>
                  </a:lnTo>
                  <a:lnTo>
                    <a:pt x="114" y="110"/>
                  </a:lnTo>
                  <a:lnTo>
                    <a:pt x="116" y="104"/>
                  </a:lnTo>
                  <a:lnTo>
                    <a:pt x="114" y="104"/>
                  </a:lnTo>
                  <a:lnTo>
                    <a:pt x="116" y="94"/>
                  </a:lnTo>
                  <a:lnTo>
                    <a:pt x="116" y="93"/>
                  </a:lnTo>
                  <a:lnTo>
                    <a:pt x="116" y="91"/>
                  </a:lnTo>
                  <a:lnTo>
                    <a:pt x="118" y="91"/>
                  </a:lnTo>
                  <a:lnTo>
                    <a:pt x="122" y="91"/>
                  </a:lnTo>
                  <a:lnTo>
                    <a:pt x="122" y="85"/>
                  </a:lnTo>
                  <a:lnTo>
                    <a:pt x="125" y="84"/>
                  </a:lnTo>
                  <a:lnTo>
                    <a:pt x="125" y="82"/>
                  </a:lnTo>
                  <a:lnTo>
                    <a:pt x="125" y="76"/>
                  </a:lnTo>
                  <a:lnTo>
                    <a:pt x="129" y="76"/>
                  </a:lnTo>
                  <a:lnTo>
                    <a:pt x="129" y="74"/>
                  </a:lnTo>
                  <a:lnTo>
                    <a:pt x="131" y="74"/>
                  </a:lnTo>
                  <a:lnTo>
                    <a:pt x="133" y="71"/>
                  </a:lnTo>
                  <a:lnTo>
                    <a:pt x="131" y="70"/>
                  </a:lnTo>
                  <a:lnTo>
                    <a:pt x="135" y="69"/>
                  </a:lnTo>
                  <a:lnTo>
                    <a:pt x="137" y="70"/>
                  </a:lnTo>
                  <a:lnTo>
                    <a:pt x="141" y="66"/>
                  </a:lnTo>
                  <a:lnTo>
                    <a:pt x="146" y="66"/>
                  </a:lnTo>
                  <a:lnTo>
                    <a:pt x="150" y="65"/>
                  </a:lnTo>
                  <a:lnTo>
                    <a:pt x="154" y="66"/>
                  </a:lnTo>
                  <a:lnTo>
                    <a:pt x="158" y="65"/>
                  </a:lnTo>
                  <a:lnTo>
                    <a:pt x="160" y="62"/>
                  </a:lnTo>
                  <a:lnTo>
                    <a:pt x="160" y="58"/>
                  </a:lnTo>
                  <a:lnTo>
                    <a:pt x="158" y="57"/>
                  </a:lnTo>
                  <a:lnTo>
                    <a:pt x="154" y="57"/>
                  </a:lnTo>
                  <a:lnTo>
                    <a:pt x="143" y="55"/>
                  </a:lnTo>
                  <a:lnTo>
                    <a:pt x="141" y="54"/>
                  </a:lnTo>
                  <a:lnTo>
                    <a:pt x="135" y="53"/>
                  </a:lnTo>
                  <a:lnTo>
                    <a:pt x="133" y="47"/>
                  </a:lnTo>
                  <a:lnTo>
                    <a:pt x="131" y="46"/>
                  </a:lnTo>
                  <a:lnTo>
                    <a:pt x="129" y="45"/>
                  </a:lnTo>
                  <a:lnTo>
                    <a:pt x="120" y="45"/>
                  </a:lnTo>
                  <a:lnTo>
                    <a:pt x="120" y="41"/>
                  </a:lnTo>
                  <a:lnTo>
                    <a:pt x="120" y="39"/>
                  </a:lnTo>
                  <a:lnTo>
                    <a:pt x="120" y="38"/>
                  </a:lnTo>
                  <a:lnTo>
                    <a:pt x="120" y="36"/>
                  </a:lnTo>
                  <a:lnTo>
                    <a:pt x="116" y="28"/>
                  </a:lnTo>
                  <a:lnTo>
                    <a:pt x="112" y="28"/>
                  </a:lnTo>
                  <a:lnTo>
                    <a:pt x="112" y="25"/>
                  </a:lnTo>
                  <a:lnTo>
                    <a:pt x="110" y="26"/>
                  </a:lnTo>
                  <a:lnTo>
                    <a:pt x="108" y="29"/>
                  </a:lnTo>
                  <a:lnTo>
                    <a:pt x="108" y="31"/>
                  </a:lnTo>
                  <a:lnTo>
                    <a:pt x="110" y="32"/>
                  </a:lnTo>
                  <a:lnTo>
                    <a:pt x="106" y="34"/>
                  </a:lnTo>
                  <a:lnTo>
                    <a:pt x="101" y="38"/>
                  </a:lnTo>
                  <a:lnTo>
                    <a:pt x="101" y="37"/>
                  </a:lnTo>
                  <a:lnTo>
                    <a:pt x="103" y="36"/>
                  </a:lnTo>
                  <a:lnTo>
                    <a:pt x="106" y="33"/>
                  </a:lnTo>
                  <a:lnTo>
                    <a:pt x="103" y="30"/>
                  </a:lnTo>
                  <a:lnTo>
                    <a:pt x="101" y="30"/>
                  </a:lnTo>
                  <a:lnTo>
                    <a:pt x="101" y="29"/>
                  </a:lnTo>
                  <a:lnTo>
                    <a:pt x="103" y="28"/>
                  </a:lnTo>
                  <a:lnTo>
                    <a:pt x="106" y="23"/>
                  </a:lnTo>
                  <a:lnTo>
                    <a:pt x="108" y="23"/>
                  </a:lnTo>
                  <a:lnTo>
                    <a:pt x="108" y="20"/>
                  </a:lnTo>
                  <a:lnTo>
                    <a:pt x="95" y="10"/>
                  </a:lnTo>
                  <a:lnTo>
                    <a:pt x="91" y="12"/>
                  </a:lnTo>
                  <a:lnTo>
                    <a:pt x="93" y="14"/>
                  </a:lnTo>
                  <a:lnTo>
                    <a:pt x="91" y="15"/>
                  </a:lnTo>
                  <a:lnTo>
                    <a:pt x="89" y="14"/>
                  </a:lnTo>
                  <a:lnTo>
                    <a:pt x="87" y="10"/>
                  </a:lnTo>
                  <a:lnTo>
                    <a:pt x="87" y="6"/>
                  </a:lnTo>
                  <a:lnTo>
                    <a:pt x="84" y="4"/>
                  </a:lnTo>
                  <a:lnTo>
                    <a:pt x="80" y="0"/>
                  </a:lnTo>
                  <a:lnTo>
                    <a:pt x="78" y="1"/>
                  </a:lnTo>
                  <a:lnTo>
                    <a:pt x="76" y="4"/>
                  </a:lnTo>
                  <a:lnTo>
                    <a:pt x="78" y="8"/>
                  </a:lnTo>
                  <a:lnTo>
                    <a:pt x="78" y="10"/>
                  </a:lnTo>
                  <a:lnTo>
                    <a:pt x="78" y="12"/>
                  </a:lnTo>
                  <a:lnTo>
                    <a:pt x="80" y="14"/>
                  </a:lnTo>
                  <a:lnTo>
                    <a:pt x="76" y="14"/>
                  </a:lnTo>
                  <a:lnTo>
                    <a:pt x="74" y="22"/>
                  </a:lnTo>
                  <a:lnTo>
                    <a:pt x="76" y="22"/>
                  </a:lnTo>
                  <a:lnTo>
                    <a:pt x="78" y="41"/>
                  </a:lnTo>
                  <a:lnTo>
                    <a:pt x="80" y="46"/>
                  </a:lnTo>
                  <a:lnTo>
                    <a:pt x="87" y="55"/>
                  </a:lnTo>
                  <a:lnTo>
                    <a:pt x="87" y="56"/>
                  </a:lnTo>
                  <a:lnTo>
                    <a:pt x="84" y="55"/>
                  </a:lnTo>
                  <a:lnTo>
                    <a:pt x="80" y="54"/>
                  </a:lnTo>
                  <a:lnTo>
                    <a:pt x="74" y="45"/>
                  </a:lnTo>
                  <a:lnTo>
                    <a:pt x="72" y="45"/>
                  </a:lnTo>
                  <a:lnTo>
                    <a:pt x="72" y="46"/>
                  </a:lnTo>
                  <a:lnTo>
                    <a:pt x="70" y="46"/>
                  </a:lnTo>
                  <a:lnTo>
                    <a:pt x="72" y="44"/>
                  </a:lnTo>
                  <a:lnTo>
                    <a:pt x="68" y="23"/>
                  </a:lnTo>
                  <a:lnTo>
                    <a:pt x="66" y="22"/>
                  </a:lnTo>
                  <a:lnTo>
                    <a:pt x="66" y="21"/>
                  </a:lnTo>
                  <a:lnTo>
                    <a:pt x="61" y="20"/>
                  </a:lnTo>
                  <a:lnTo>
                    <a:pt x="57" y="17"/>
                  </a:lnTo>
                  <a:lnTo>
                    <a:pt x="55" y="21"/>
                  </a:lnTo>
                  <a:lnTo>
                    <a:pt x="53" y="23"/>
                  </a:lnTo>
                  <a:lnTo>
                    <a:pt x="51" y="24"/>
                  </a:lnTo>
                  <a:lnTo>
                    <a:pt x="51" y="25"/>
                  </a:lnTo>
                  <a:lnTo>
                    <a:pt x="49" y="28"/>
                  </a:lnTo>
                  <a:lnTo>
                    <a:pt x="47" y="29"/>
                  </a:lnTo>
                  <a:lnTo>
                    <a:pt x="51" y="41"/>
                  </a:lnTo>
                  <a:lnTo>
                    <a:pt x="53" y="44"/>
                  </a:lnTo>
                  <a:lnTo>
                    <a:pt x="51" y="42"/>
                  </a:lnTo>
                  <a:lnTo>
                    <a:pt x="47" y="38"/>
                  </a:lnTo>
                  <a:lnTo>
                    <a:pt x="44" y="34"/>
                  </a:lnTo>
                  <a:lnTo>
                    <a:pt x="42" y="32"/>
                  </a:lnTo>
                  <a:lnTo>
                    <a:pt x="40" y="34"/>
                  </a:lnTo>
                  <a:lnTo>
                    <a:pt x="40" y="36"/>
                  </a:lnTo>
                  <a:lnTo>
                    <a:pt x="38" y="34"/>
                  </a:lnTo>
                  <a:lnTo>
                    <a:pt x="38" y="32"/>
                  </a:lnTo>
                  <a:lnTo>
                    <a:pt x="38" y="31"/>
                  </a:lnTo>
                  <a:lnTo>
                    <a:pt x="40" y="30"/>
                  </a:lnTo>
                  <a:lnTo>
                    <a:pt x="42" y="28"/>
                  </a:lnTo>
                  <a:lnTo>
                    <a:pt x="36" y="28"/>
                  </a:lnTo>
                  <a:lnTo>
                    <a:pt x="30" y="30"/>
                  </a:lnTo>
                  <a:lnTo>
                    <a:pt x="26" y="29"/>
                  </a:lnTo>
                  <a:lnTo>
                    <a:pt x="26" y="28"/>
                  </a:lnTo>
                  <a:lnTo>
                    <a:pt x="32" y="26"/>
                  </a:lnTo>
                  <a:lnTo>
                    <a:pt x="34" y="24"/>
                  </a:lnTo>
                  <a:lnTo>
                    <a:pt x="36" y="23"/>
                  </a:lnTo>
                  <a:lnTo>
                    <a:pt x="38" y="23"/>
                  </a:lnTo>
                  <a:lnTo>
                    <a:pt x="40" y="22"/>
                  </a:lnTo>
                  <a:lnTo>
                    <a:pt x="42" y="23"/>
                  </a:lnTo>
                  <a:lnTo>
                    <a:pt x="47" y="22"/>
                  </a:lnTo>
                  <a:lnTo>
                    <a:pt x="47" y="21"/>
                  </a:lnTo>
                  <a:lnTo>
                    <a:pt x="49" y="18"/>
                  </a:lnTo>
                  <a:lnTo>
                    <a:pt x="47" y="16"/>
                  </a:lnTo>
                  <a:lnTo>
                    <a:pt x="44" y="15"/>
                  </a:lnTo>
                  <a:lnTo>
                    <a:pt x="38" y="16"/>
                  </a:lnTo>
                  <a:lnTo>
                    <a:pt x="34" y="18"/>
                  </a:lnTo>
                  <a:lnTo>
                    <a:pt x="28" y="20"/>
                  </a:lnTo>
                  <a:lnTo>
                    <a:pt x="26" y="18"/>
                  </a:lnTo>
                  <a:lnTo>
                    <a:pt x="23" y="16"/>
                  </a:lnTo>
                  <a:lnTo>
                    <a:pt x="21" y="16"/>
                  </a:lnTo>
                  <a:lnTo>
                    <a:pt x="23" y="23"/>
                  </a:lnTo>
                  <a:lnTo>
                    <a:pt x="21" y="22"/>
                  </a:lnTo>
                  <a:lnTo>
                    <a:pt x="21" y="23"/>
                  </a:lnTo>
                  <a:lnTo>
                    <a:pt x="15" y="16"/>
                  </a:lnTo>
                  <a:lnTo>
                    <a:pt x="13" y="17"/>
                  </a:lnTo>
                  <a:lnTo>
                    <a:pt x="13" y="18"/>
                  </a:lnTo>
                  <a:lnTo>
                    <a:pt x="11" y="21"/>
                  </a:lnTo>
                  <a:lnTo>
                    <a:pt x="9" y="18"/>
                  </a:lnTo>
                  <a:lnTo>
                    <a:pt x="7" y="20"/>
                  </a:lnTo>
                  <a:lnTo>
                    <a:pt x="7" y="21"/>
                  </a:lnTo>
                  <a:lnTo>
                    <a:pt x="11" y="24"/>
                  </a:lnTo>
                  <a:lnTo>
                    <a:pt x="9" y="25"/>
                  </a:lnTo>
                  <a:lnTo>
                    <a:pt x="7" y="25"/>
                  </a:lnTo>
                  <a:lnTo>
                    <a:pt x="4" y="22"/>
                  </a:lnTo>
                  <a:lnTo>
                    <a:pt x="2" y="22"/>
                  </a:lnTo>
                  <a:lnTo>
                    <a:pt x="2" y="25"/>
                  </a:lnTo>
                  <a:lnTo>
                    <a:pt x="4" y="29"/>
                  </a:lnTo>
                  <a:lnTo>
                    <a:pt x="4" y="30"/>
                  </a:lnTo>
                  <a:lnTo>
                    <a:pt x="2" y="2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2" name="Freeform 1388"/>
            <p:cNvSpPr>
              <a:spLocks/>
            </p:cNvSpPr>
            <p:nvPr/>
          </p:nvSpPr>
          <p:spPr bwMode="auto">
            <a:xfrm>
              <a:off x="4554949" y="4216259"/>
              <a:ext cx="10935" cy="9299"/>
            </a:xfrm>
            <a:custGeom>
              <a:avLst/>
              <a:gdLst>
                <a:gd name="T0" fmla="*/ 0 w 12"/>
                <a:gd name="T1" fmla="*/ 7 h 8"/>
                <a:gd name="T2" fmla="*/ 0 w 12"/>
                <a:gd name="T3" fmla="*/ 7 h 8"/>
                <a:gd name="T4" fmla="*/ 4 w 12"/>
                <a:gd name="T5" fmla="*/ 8 h 8"/>
                <a:gd name="T6" fmla="*/ 10 w 12"/>
                <a:gd name="T7" fmla="*/ 7 h 8"/>
                <a:gd name="T8" fmla="*/ 10 w 12"/>
                <a:gd name="T9" fmla="*/ 5 h 8"/>
                <a:gd name="T10" fmla="*/ 12 w 12"/>
                <a:gd name="T11" fmla="*/ 3 h 8"/>
                <a:gd name="T12" fmla="*/ 12 w 12"/>
                <a:gd name="T13" fmla="*/ 2 h 8"/>
                <a:gd name="T14" fmla="*/ 10 w 12"/>
                <a:gd name="T15" fmla="*/ 0 h 8"/>
                <a:gd name="T16" fmla="*/ 10 w 12"/>
                <a:gd name="T17" fmla="*/ 3 h 8"/>
                <a:gd name="T18" fmla="*/ 8 w 12"/>
                <a:gd name="T19" fmla="*/ 4 h 8"/>
                <a:gd name="T20" fmla="*/ 8 w 12"/>
                <a:gd name="T21" fmla="*/ 4 h 8"/>
                <a:gd name="T22" fmla="*/ 6 w 12"/>
                <a:gd name="T23" fmla="*/ 3 h 8"/>
                <a:gd name="T24" fmla="*/ 6 w 12"/>
                <a:gd name="T25" fmla="*/ 4 h 8"/>
                <a:gd name="T26" fmla="*/ 6 w 12"/>
                <a:gd name="T27" fmla="*/ 5 h 8"/>
                <a:gd name="T28" fmla="*/ 2 w 12"/>
                <a:gd name="T29" fmla="*/ 5 h 8"/>
                <a:gd name="T30" fmla="*/ 2 w 12"/>
                <a:gd name="T31" fmla="*/ 6 h 8"/>
                <a:gd name="T32" fmla="*/ 2 w 12"/>
                <a:gd name="T33" fmla="*/ 7 h 8"/>
                <a:gd name="T34" fmla="*/ 0 w 12"/>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8"/>
                <a:gd name="T56" fmla="*/ 12 w 12"/>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8">
                  <a:moveTo>
                    <a:pt x="0" y="7"/>
                  </a:moveTo>
                  <a:lnTo>
                    <a:pt x="0" y="7"/>
                  </a:lnTo>
                  <a:lnTo>
                    <a:pt x="4" y="8"/>
                  </a:lnTo>
                  <a:lnTo>
                    <a:pt x="10" y="7"/>
                  </a:lnTo>
                  <a:lnTo>
                    <a:pt x="10" y="5"/>
                  </a:lnTo>
                  <a:lnTo>
                    <a:pt x="12" y="3"/>
                  </a:lnTo>
                  <a:lnTo>
                    <a:pt x="12" y="2"/>
                  </a:lnTo>
                  <a:lnTo>
                    <a:pt x="10" y="0"/>
                  </a:lnTo>
                  <a:lnTo>
                    <a:pt x="10" y="3"/>
                  </a:lnTo>
                  <a:lnTo>
                    <a:pt x="8" y="4"/>
                  </a:lnTo>
                  <a:lnTo>
                    <a:pt x="6" y="3"/>
                  </a:lnTo>
                  <a:lnTo>
                    <a:pt x="6" y="4"/>
                  </a:lnTo>
                  <a:lnTo>
                    <a:pt x="6" y="5"/>
                  </a:lnTo>
                  <a:lnTo>
                    <a:pt x="2" y="5"/>
                  </a:lnTo>
                  <a:lnTo>
                    <a:pt x="2" y="6"/>
                  </a:lnTo>
                  <a:lnTo>
                    <a:pt x="2" y="7"/>
                  </a:lnTo>
                  <a:lnTo>
                    <a:pt x="0"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3" name="Freeform 1389"/>
            <p:cNvSpPr>
              <a:spLocks/>
            </p:cNvSpPr>
            <p:nvPr/>
          </p:nvSpPr>
          <p:spPr bwMode="auto">
            <a:xfrm>
              <a:off x="4508474" y="4267406"/>
              <a:ext cx="10024" cy="6975"/>
            </a:xfrm>
            <a:custGeom>
              <a:avLst/>
              <a:gdLst>
                <a:gd name="T0" fmla="*/ 0 w 11"/>
                <a:gd name="T1" fmla="*/ 4 h 6"/>
                <a:gd name="T2" fmla="*/ 2 w 11"/>
                <a:gd name="T3" fmla="*/ 6 h 6"/>
                <a:gd name="T4" fmla="*/ 4 w 11"/>
                <a:gd name="T5" fmla="*/ 6 h 6"/>
                <a:gd name="T6" fmla="*/ 7 w 11"/>
                <a:gd name="T7" fmla="*/ 4 h 6"/>
                <a:gd name="T8" fmla="*/ 9 w 11"/>
                <a:gd name="T9" fmla="*/ 3 h 6"/>
                <a:gd name="T10" fmla="*/ 9 w 11"/>
                <a:gd name="T11" fmla="*/ 2 h 6"/>
                <a:gd name="T12" fmla="*/ 11 w 11"/>
                <a:gd name="T13" fmla="*/ 1 h 6"/>
                <a:gd name="T14" fmla="*/ 9 w 11"/>
                <a:gd name="T15" fmla="*/ 0 h 6"/>
                <a:gd name="T16" fmla="*/ 7 w 11"/>
                <a:gd name="T17" fmla="*/ 2 h 6"/>
                <a:gd name="T18" fmla="*/ 4 w 11"/>
                <a:gd name="T19" fmla="*/ 2 h 6"/>
                <a:gd name="T20" fmla="*/ 2 w 11"/>
                <a:gd name="T21" fmla="*/ 1 h 6"/>
                <a:gd name="T22" fmla="*/ 4 w 11"/>
                <a:gd name="T23" fmla="*/ 2 h 6"/>
                <a:gd name="T24" fmla="*/ 4 w 11"/>
                <a:gd name="T25" fmla="*/ 3 h 6"/>
                <a:gd name="T26" fmla="*/ 4 w 11"/>
                <a:gd name="T27" fmla="*/ 3 h 6"/>
                <a:gd name="T28" fmla="*/ 2 w 11"/>
                <a:gd name="T29" fmla="*/ 3 h 6"/>
                <a:gd name="T30" fmla="*/ 0 w 11"/>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6"/>
                <a:gd name="T50" fmla="*/ 11 w 11"/>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6">
                  <a:moveTo>
                    <a:pt x="0" y="4"/>
                  </a:moveTo>
                  <a:lnTo>
                    <a:pt x="2" y="6"/>
                  </a:lnTo>
                  <a:lnTo>
                    <a:pt x="4" y="6"/>
                  </a:lnTo>
                  <a:lnTo>
                    <a:pt x="7" y="4"/>
                  </a:lnTo>
                  <a:lnTo>
                    <a:pt x="9" y="3"/>
                  </a:lnTo>
                  <a:lnTo>
                    <a:pt x="9" y="2"/>
                  </a:lnTo>
                  <a:lnTo>
                    <a:pt x="11" y="1"/>
                  </a:lnTo>
                  <a:lnTo>
                    <a:pt x="9" y="0"/>
                  </a:lnTo>
                  <a:lnTo>
                    <a:pt x="7" y="2"/>
                  </a:lnTo>
                  <a:lnTo>
                    <a:pt x="4" y="2"/>
                  </a:lnTo>
                  <a:lnTo>
                    <a:pt x="2" y="1"/>
                  </a:lnTo>
                  <a:lnTo>
                    <a:pt x="4" y="2"/>
                  </a:lnTo>
                  <a:lnTo>
                    <a:pt x="4" y="3"/>
                  </a:lnTo>
                  <a:lnTo>
                    <a:pt x="2"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4" name="Freeform 1390"/>
            <p:cNvSpPr>
              <a:spLocks/>
            </p:cNvSpPr>
            <p:nvPr/>
          </p:nvSpPr>
          <p:spPr bwMode="auto">
            <a:xfrm>
              <a:off x="4591399" y="3924491"/>
              <a:ext cx="55587" cy="45334"/>
            </a:xfrm>
            <a:custGeom>
              <a:avLst/>
              <a:gdLst>
                <a:gd name="T0" fmla="*/ 57 w 61"/>
                <a:gd name="T1" fmla="*/ 22 h 39"/>
                <a:gd name="T2" fmla="*/ 61 w 61"/>
                <a:gd name="T3" fmla="*/ 22 h 39"/>
                <a:gd name="T4" fmla="*/ 57 w 61"/>
                <a:gd name="T5" fmla="*/ 21 h 39"/>
                <a:gd name="T6" fmla="*/ 55 w 61"/>
                <a:gd name="T7" fmla="*/ 20 h 39"/>
                <a:gd name="T8" fmla="*/ 55 w 61"/>
                <a:gd name="T9" fmla="*/ 17 h 39"/>
                <a:gd name="T10" fmla="*/ 50 w 61"/>
                <a:gd name="T11" fmla="*/ 15 h 39"/>
                <a:gd name="T12" fmla="*/ 48 w 61"/>
                <a:gd name="T13" fmla="*/ 16 h 39"/>
                <a:gd name="T14" fmla="*/ 42 w 61"/>
                <a:gd name="T15" fmla="*/ 17 h 39"/>
                <a:gd name="T16" fmla="*/ 38 w 61"/>
                <a:gd name="T17" fmla="*/ 15 h 39"/>
                <a:gd name="T18" fmla="*/ 33 w 61"/>
                <a:gd name="T19" fmla="*/ 13 h 39"/>
                <a:gd name="T20" fmla="*/ 33 w 61"/>
                <a:gd name="T21" fmla="*/ 9 h 39"/>
                <a:gd name="T22" fmla="*/ 38 w 61"/>
                <a:gd name="T23" fmla="*/ 8 h 39"/>
                <a:gd name="T24" fmla="*/ 38 w 61"/>
                <a:gd name="T25" fmla="*/ 6 h 39"/>
                <a:gd name="T26" fmla="*/ 33 w 61"/>
                <a:gd name="T27" fmla="*/ 4 h 39"/>
                <a:gd name="T28" fmla="*/ 31 w 61"/>
                <a:gd name="T29" fmla="*/ 1 h 39"/>
                <a:gd name="T30" fmla="*/ 31 w 61"/>
                <a:gd name="T31" fmla="*/ 0 h 39"/>
                <a:gd name="T32" fmla="*/ 25 w 61"/>
                <a:gd name="T33" fmla="*/ 3 h 39"/>
                <a:gd name="T34" fmla="*/ 19 w 61"/>
                <a:gd name="T35" fmla="*/ 4 h 39"/>
                <a:gd name="T36" fmla="*/ 2 w 61"/>
                <a:gd name="T37" fmla="*/ 7 h 39"/>
                <a:gd name="T38" fmla="*/ 0 w 61"/>
                <a:gd name="T39" fmla="*/ 9 h 39"/>
                <a:gd name="T40" fmla="*/ 4 w 61"/>
                <a:gd name="T41" fmla="*/ 10 h 39"/>
                <a:gd name="T42" fmla="*/ 6 w 61"/>
                <a:gd name="T43" fmla="*/ 13 h 39"/>
                <a:gd name="T44" fmla="*/ 10 w 61"/>
                <a:gd name="T45" fmla="*/ 16 h 39"/>
                <a:gd name="T46" fmla="*/ 8 w 61"/>
                <a:gd name="T47" fmla="*/ 20 h 39"/>
                <a:gd name="T48" fmla="*/ 6 w 61"/>
                <a:gd name="T49" fmla="*/ 22 h 39"/>
                <a:gd name="T50" fmla="*/ 6 w 61"/>
                <a:gd name="T51" fmla="*/ 24 h 39"/>
                <a:gd name="T52" fmla="*/ 6 w 61"/>
                <a:gd name="T53" fmla="*/ 25 h 39"/>
                <a:gd name="T54" fmla="*/ 2 w 61"/>
                <a:gd name="T55" fmla="*/ 28 h 39"/>
                <a:gd name="T56" fmla="*/ 0 w 61"/>
                <a:gd name="T57" fmla="*/ 29 h 39"/>
                <a:gd name="T58" fmla="*/ 2 w 61"/>
                <a:gd name="T59" fmla="*/ 31 h 39"/>
                <a:gd name="T60" fmla="*/ 6 w 61"/>
                <a:gd name="T61" fmla="*/ 32 h 39"/>
                <a:gd name="T62" fmla="*/ 10 w 61"/>
                <a:gd name="T63" fmla="*/ 31 h 39"/>
                <a:gd name="T64" fmla="*/ 19 w 61"/>
                <a:gd name="T65" fmla="*/ 31 h 39"/>
                <a:gd name="T66" fmla="*/ 23 w 61"/>
                <a:gd name="T67" fmla="*/ 29 h 39"/>
                <a:gd name="T68" fmla="*/ 27 w 61"/>
                <a:gd name="T69" fmla="*/ 28 h 39"/>
                <a:gd name="T70" fmla="*/ 27 w 61"/>
                <a:gd name="T71" fmla="*/ 29 h 39"/>
                <a:gd name="T72" fmla="*/ 27 w 61"/>
                <a:gd name="T73" fmla="*/ 31 h 39"/>
                <a:gd name="T74" fmla="*/ 31 w 61"/>
                <a:gd name="T75" fmla="*/ 29 h 39"/>
                <a:gd name="T76" fmla="*/ 29 w 61"/>
                <a:gd name="T77" fmla="*/ 31 h 39"/>
                <a:gd name="T78" fmla="*/ 27 w 61"/>
                <a:gd name="T79" fmla="*/ 32 h 39"/>
                <a:gd name="T80" fmla="*/ 27 w 61"/>
                <a:gd name="T81" fmla="*/ 34 h 39"/>
                <a:gd name="T82" fmla="*/ 25 w 61"/>
                <a:gd name="T83" fmla="*/ 39 h 39"/>
                <a:gd name="T84" fmla="*/ 27 w 61"/>
                <a:gd name="T85" fmla="*/ 39 h 39"/>
                <a:gd name="T86" fmla="*/ 31 w 61"/>
                <a:gd name="T87" fmla="*/ 37 h 39"/>
                <a:gd name="T88" fmla="*/ 36 w 61"/>
                <a:gd name="T89" fmla="*/ 34 h 39"/>
                <a:gd name="T90" fmla="*/ 36 w 61"/>
                <a:gd name="T91" fmla="*/ 33 h 39"/>
                <a:gd name="T92" fmla="*/ 38 w 61"/>
                <a:gd name="T93" fmla="*/ 34 h 39"/>
                <a:gd name="T94" fmla="*/ 40 w 61"/>
                <a:gd name="T95" fmla="*/ 33 h 39"/>
                <a:gd name="T96" fmla="*/ 42 w 61"/>
                <a:gd name="T97" fmla="*/ 33 h 39"/>
                <a:gd name="T98" fmla="*/ 44 w 61"/>
                <a:gd name="T99" fmla="*/ 31 h 39"/>
                <a:gd name="T100" fmla="*/ 46 w 61"/>
                <a:gd name="T101" fmla="*/ 28 h 39"/>
                <a:gd name="T102" fmla="*/ 50 w 61"/>
                <a:gd name="T103" fmla="*/ 2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39"/>
                <a:gd name="T158" fmla="*/ 61 w 61"/>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39">
                  <a:moveTo>
                    <a:pt x="50" y="24"/>
                  </a:moveTo>
                  <a:lnTo>
                    <a:pt x="57" y="22"/>
                  </a:lnTo>
                  <a:lnTo>
                    <a:pt x="61" y="22"/>
                  </a:lnTo>
                  <a:lnTo>
                    <a:pt x="61" y="21"/>
                  </a:lnTo>
                  <a:lnTo>
                    <a:pt x="57" y="21"/>
                  </a:lnTo>
                  <a:lnTo>
                    <a:pt x="57" y="20"/>
                  </a:lnTo>
                  <a:lnTo>
                    <a:pt x="55" y="20"/>
                  </a:lnTo>
                  <a:lnTo>
                    <a:pt x="55" y="18"/>
                  </a:lnTo>
                  <a:lnTo>
                    <a:pt x="55" y="17"/>
                  </a:lnTo>
                  <a:lnTo>
                    <a:pt x="52" y="17"/>
                  </a:lnTo>
                  <a:lnTo>
                    <a:pt x="50" y="15"/>
                  </a:lnTo>
                  <a:lnTo>
                    <a:pt x="48" y="16"/>
                  </a:lnTo>
                  <a:lnTo>
                    <a:pt x="44" y="18"/>
                  </a:lnTo>
                  <a:lnTo>
                    <a:pt x="42" y="17"/>
                  </a:lnTo>
                  <a:lnTo>
                    <a:pt x="40" y="16"/>
                  </a:lnTo>
                  <a:lnTo>
                    <a:pt x="38" y="15"/>
                  </a:lnTo>
                  <a:lnTo>
                    <a:pt x="36" y="13"/>
                  </a:lnTo>
                  <a:lnTo>
                    <a:pt x="33" y="13"/>
                  </a:lnTo>
                  <a:lnTo>
                    <a:pt x="33" y="10"/>
                  </a:lnTo>
                  <a:lnTo>
                    <a:pt x="33" y="9"/>
                  </a:lnTo>
                  <a:lnTo>
                    <a:pt x="36" y="7"/>
                  </a:lnTo>
                  <a:lnTo>
                    <a:pt x="38" y="8"/>
                  </a:lnTo>
                  <a:lnTo>
                    <a:pt x="38" y="6"/>
                  </a:lnTo>
                  <a:lnTo>
                    <a:pt x="36" y="3"/>
                  </a:lnTo>
                  <a:lnTo>
                    <a:pt x="33" y="4"/>
                  </a:lnTo>
                  <a:lnTo>
                    <a:pt x="31" y="3"/>
                  </a:lnTo>
                  <a:lnTo>
                    <a:pt x="31" y="1"/>
                  </a:lnTo>
                  <a:lnTo>
                    <a:pt x="31" y="0"/>
                  </a:lnTo>
                  <a:lnTo>
                    <a:pt x="29" y="3"/>
                  </a:lnTo>
                  <a:lnTo>
                    <a:pt x="25" y="3"/>
                  </a:lnTo>
                  <a:lnTo>
                    <a:pt x="25" y="4"/>
                  </a:lnTo>
                  <a:lnTo>
                    <a:pt x="19" y="4"/>
                  </a:lnTo>
                  <a:lnTo>
                    <a:pt x="15" y="4"/>
                  </a:lnTo>
                  <a:lnTo>
                    <a:pt x="2" y="7"/>
                  </a:lnTo>
                  <a:lnTo>
                    <a:pt x="2" y="8"/>
                  </a:lnTo>
                  <a:lnTo>
                    <a:pt x="0" y="9"/>
                  </a:lnTo>
                  <a:lnTo>
                    <a:pt x="2" y="9"/>
                  </a:lnTo>
                  <a:lnTo>
                    <a:pt x="4" y="10"/>
                  </a:lnTo>
                  <a:lnTo>
                    <a:pt x="6" y="10"/>
                  </a:lnTo>
                  <a:lnTo>
                    <a:pt x="6" y="13"/>
                  </a:lnTo>
                  <a:lnTo>
                    <a:pt x="12" y="15"/>
                  </a:lnTo>
                  <a:lnTo>
                    <a:pt x="10" y="16"/>
                  </a:lnTo>
                  <a:lnTo>
                    <a:pt x="10" y="17"/>
                  </a:lnTo>
                  <a:lnTo>
                    <a:pt x="8" y="20"/>
                  </a:lnTo>
                  <a:lnTo>
                    <a:pt x="8" y="21"/>
                  </a:lnTo>
                  <a:lnTo>
                    <a:pt x="6" y="22"/>
                  </a:lnTo>
                  <a:lnTo>
                    <a:pt x="6" y="24"/>
                  </a:lnTo>
                  <a:lnTo>
                    <a:pt x="6" y="25"/>
                  </a:lnTo>
                  <a:lnTo>
                    <a:pt x="2" y="28"/>
                  </a:lnTo>
                  <a:lnTo>
                    <a:pt x="2" y="29"/>
                  </a:lnTo>
                  <a:lnTo>
                    <a:pt x="0" y="29"/>
                  </a:lnTo>
                  <a:lnTo>
                    <a:pt x="2" y="30"/>
                  </a:lnTo>
                  <a:lnTo>
                    <a:pt x="2" y="31"/>
                  </a:lnTo>
                  <a:lnTo>
                    <a:pt x="4" y="32"/>
                  </a:lnTo>
                  <a:lnTo>
                    <a:pt x="6" y="32"/>
                  </a:lnTo>
                  <a:lnTo>
                    <a:pt x="8" y="32"/>
                  </a:lnTo>
                  <a:lnTo>
                    <a:pt x="10" y="31"/>
                  </a:lnTo>
                  <a:lnTo>
                    <a:pt x="19" y="31"/>
                  </a:lnTo>
                  <a:lnTo>
                    <a:pt x="21" y="30"/>
                  </a:lnTo>
                  <a:lnTo>
                    <a:pt x="23" y="29"/>
                  </a:lnTo>
                  <a:lnTo>
                    <a:pt x="25" y="28"/>
                  </a:lnTo>
                  <a:lnTo>
                    <a:pt x="27" y="28"/>
                  </a:lnTo>
                  <a:lnTo>
                    <a:pt x="27" y="29"/>
                  </a:lnTo>
                  <a:lnTo>
                    <a:pt x="27" y="30"/>
                  </a:lnTo>
                  <a:lnTo>
                    <a:pt x="27" y="31"/>
                  </a:lnTo>
                  <a:lnTo>
                    <a:pt x="29" y="29"/>
                  </a:lnTo>
                  <a:lnTo>
                    <a:pt x="31" y="29"/>
                  </a:lnTo>
                  <a:lnTo>
                    <a:pt x="29" y="30"/>
                  </a:lnTo>
                  <a:lnTo>
                    <a:pt x="29" y="31"/>
                  </a:lnTo>
                  <a:lnTo>
                    <a:pt x="27" y="31"/>
                  </a:lnTo>
                  <a:lnTo>
                    <a:pt x="27" y="32"/>
                  </a:lnTo>
                  <a:lnTo>
                    <a:pt x="27" y="34"/>
                  </a:lnTo>
                  <a:lnTo>
                    <a:pt x="23" y="37"/>
                  </a:lnTo>
                  <a:lnTo>
                    <a:pt x="25" y="39"/>
                  </a:lnTo>
                  <a:lnTo>
                    <a:pt x="27" y="38"/>
                  </a:lnTo>
                  <a:lnTo>
                    <a:pt x="27" y="39"/>
                  </a:lnTo>
                  <a:lnTo>
                    <a:pt x="31" y="38"/>
                  </a:lnTo>
                  <a:lnTo>
                    <a:pt x="31" y="37"/>
                  </a:lnTo>
                  <a:lnTo>
                    <a:pt x="36" y="34"/>
                  </a:lnTo>
                  <a:lnTo>
                    <a:pt x="36" y="33"/>
                  </a:lnTo>
                  <a:lnTo>
                    <a:pt x="36" y="34"/>
                  </a:lnTo>
                  <a:lnTo>
                    <a:pt x="38" y="34"/>
                  </a:lnTo>
                  <a:lnTo>
                    <a:pt x="40" y="34"/>
                  </a:lnTo>
                  <a:lnTo>
                    <a:pt x="40" y="33"/>
                  </a:lnTo>
                  <a:lnTo>
                    <a:pt x="42" y="33"/>
                  </a:lnTo>
                  <a:lnTo>
                    <a:pt x="42" y="32"/>
                  </a:lnTo>
                  <a:lnTo>
                    <a:pt x="44" y="31"/>
                  </a:lnTo>
                  <a:lnTo>
                    <a:pt x="46" y="30"/>
                  </a:lnTo>
                  <a:lnTo>
                    <a:pt x="46" y="28"/>
                  </a:lnTo>
                  <a:lnTo>
                    <a:pt x="46" y="26"/>
                  </a:lnTo>
                  <a:lnTo>
                    <a:pt x="50" y="25"/>
                  </a:lnTo>
                  <a:lnTo>
                    <a:pt x="50" y="2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5" name="Freeform 1391"/>
            <p:cNvSpPr>
              <a:spLocks/>
            </p:cNvSpPr>
            <p:nvPr/>
          </p:nvSpPr>
          <p:spPr bwMode="auto">
            <a:xfrm>
              <a:off x="4562239" y="4211610"/>
              <a:ext cx="13669" cy="8137"/>
            </a:xfrm>
            <a:custGeom>
              <a:avLst/>
              <a:gdLst>
                <a:gd name="T0" fmla="*/ 11 w 15"/>
                <a:gd name="T1" fmla="*/ 6 h 7"/>
                <a:gd name="T2" fmla="*/ 15 w 15"/>
                <a:gd name="T3" fmla="*/ 2 h 7"/>
                <a:gd name="T4" fmla="*/ 11 w 15"/>
                <a:gd name="T5" fmla="*/ 1 h 7"/>
                <a:gd name="T6" fmla="*/ 9 w 15"/>
                <a:gd name="T7" fmla="*/ 2 h 7"/>
                <a:gd name="T8" fmla="*/ 9 w 15"/>
                <a:gd name="T9" fmla="*/ 2 h 7"/>
                <a:gd name="T10" fmla="*/ 7 w 15"/>
                <a:gd name="T11" fmla="*/ 2 h 7"/>
                <a:gd name="T12" fmla="*/ 9 w 15"/>
                <a:gd name="T13" fmla="*/ 1 h 7"/>
                <a:gd name="T14" fmla="*/ 7 w 15"/>
                <a:gd name="T15" fmla="*/ 0 h 7"/>
                <a:gd name="T16" fmla="*/ 7 w 15"/>
                <a:gd name="T17" fmla="*/ 0 h 7"/>
                <a:gd name="T18" fmla="*/ 2 w 15"/>
                <a:gd name="T19" fmla="*/ 0 h 7"/>
                <a:gd name="T20" fmla="*/ 2 w 15"/>
                <a:gd name="T21" fmla="*/ 0 h 7"/>
                <a:gd name="T22" fmla="*/ 0 w 15"/>
                <a:gd name="T23" fmla="*/ 0 h 7"/>
                <a:gd name="T24" fmla="*/ 2 w 15"/>
                <a:gd name="T25" fmla="*/ 1 h 7"/>
                <a:gd name="T26" fmla="*/ 2 w 15"/>
                <a:gd name="T27" fmla="*/ 2 h 7"/>
                <a:gd name="T28" fmla="*/ 4 w 15"/>
                <a:gd name="T29" fmla="*/ 1 h 7"/>
                <a:gd name="T30" fmla="*/ 4 w 15"/>
                <a:gd name="T31" fmla="*/ 1 h 7"/>
                <a:gd name="T32" fmla="*/ 4 w 15"/>
                <a:gd name="T33" fmla="*/ 3 h 7"/>
                <a:gd name="T34" fmla="*/ 2 w 15"/>
                <a:gd name="T35" fmla="*/ 2 h 7"/>
                <a:gd name="T36" fmla="*/ 2 w 15"/>
                <a:gd name="T37" fmla="*/ 3 h 7"/>
                <a:gd name="T38" fmla="*/ 9 w 15"/>
                <a:gd name="T39" fmla="*/ 7 h 7"/>
                <a:gd name="T40" fmla="*/ 11 w 15"/>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
                <a:gd name="T65" fmla="*/ 15 w 15"/>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
                  <a:moveTo>
                    <a:pt x="11" y="6"/>
                  </a:moveTo>
                  <a:lnTo>
                    <a:pt x="15" y="2"/>
                  </a:lnTo>
                  <a:lnTo>
                    <a:pt x="11" y="1"/>
                  </a:lnTo>
                  <a:lnTo>
                    <a:pt x="9" y="2"/>
                  </a:lnTo>
                  <a:lnTo>
                    <a:pt x="7" y="2"/>
                  </a:lnTo>
                  <a:lnTo>
                    <a:pt x="9" y="1"/>
                  </a:lnTo>
                  <a:lnTo>
                    <a:pt x="7" y="0"/>
                  </a:lnTo>
                  <a:lnTo>
                    <a:pt x="2" y="0"/>
                  </a:lnTo>
                  <a:lnTo>
                    <a:pt x="0" y="0"/>
                  </a:lnTo>
                  <a:lnTo>
                    <a:pt x="2" y="1"/>
                  </a:lnTo>
                  <a:lnTo>
                    <a:pt x="2" y="2"/>
                  </a:lnTo>
                  <a:lnTo>
                    <a:pt x="4" y="1"/>
                  </a:lnTo>
                  <a:lnTo>
                    <a:pt x="4" y="3"/>
                  </a:lnTo>
                  <a:lnTo>
                    <a:pt x="2" y="2"/>
                  </a:lnTo>
                  <a:lnTo>
                    <a:pt x="2" y="3"/>
                  </a:lnTo>
                  <a:lnTo>
                    <a:pt x="9" y="7"/>
                  </a:lnTo>
                  <a:lnTo>
                    <a:pt x="11"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6" name="Freeform 1392"/>
            <p:cNvSpPr>
              <a:spLocks/>
            </p:cNvSpPr>
            <p:nvPr/>
          </p:nvSpPr>
          <p:spPr bwMode="auto">
            <a:xfrm>
              <a:off x="4053752" y="3990749"/>
              <a:ext cx="5468" cy="32548"/>
            </a:xfrm>
            <a:custGeom>
              <a:avLst/>
              <a:gdLst>
                <a:gd name="T0" fmla="*/ 6 w 6"/>
                <a:gd name="T1" fmla="*/ 28 h 28"/>
                <a:gd name="T2" fmla="*/ 6 w 6"/>
                <a:gd name="T3" fmla="*/ 8 h 28"/>
                <a:gd name="T4" fmla="*/ 6 w 6"/>
                <a:gd name="T5" fmla="*/ 6 h 28"/>
                <a:gd name="T6" fmla="*/ 2 w 6"/>
                <a:gd name="T7" fmla="*/ 0 h 28"/>
                <a:gd name="T8" fmla="*/ 2 w 6"/>
                <a:gd name="T9" fmla="*/ 5 h 28"/>
                <a:gd name="T10" fmla="*/ 4 w 6"/>
                <a:gd name="T11" fmla="*/ 6 h 28"/>
                <a:gd name="T12" fmla="*/ 0 w 6"/>
                <a:gd name="T13" fmla="*/ 7 h 28"/>
                <a:gd name="T14" fmla="*/ 6 w 6"/>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8"/>
                <a:gd name="T26" fmla="*/ 6 w 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8">
                  <a:moveTo>
                    <a:pt x="6" y="28"/>
                  </a:moveTo>
                  <a:lnTo>
                    <a:pt x="6" y="8"/>
                  </a:lnTo>
                  <a:lnTo>
                    <a:pt x="6" y="6"/>
                  </a:lnTo>
                  <a:lnTo>
                    <a:pt x="2" y="0"/>
                  </a:lnTo>
                  <a:lnTo>
                    <a:pt x="2" y="5"/>
                  </a:lnTo>
                  <a:lnTo>
                    <a:pt x="4" y="6"/>
                  </a:lnTo>
                  <a:lnTo>
                    <a:pt x="0" y="7"/>
                  </a:lnTo>
                  <a:lnTo>
                    <a:pt x="6" y="2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7" name="Freeform 1393"/>
            <p:cNvSpPr>
              <a:spLocks/>
            </p:cNvSpPr>
            <p:nvPr/>
          </p:nvSpPr>
          <p:spPr bwMode="auto">
            <a:xfrm>
              <a:off x="4503006" y="4241833"/>
              <a:ext cx="30983" cy="18599"/>
            </a:xfrm>
            <a:custGeom>
              <a:avLst/>
              <a:gdLst>
                <a:gd name="T0" fmla="*/ 19 w 34"/>
                <a:gd name="T1" fmla="*/ 13 h 16"/>
                <a:gd name="T2" fmla="*/ 21 w 34"/>
                <a:gd name="T3" fmla="*/ 14 h 16"/>
                <a:gd name="T4" fmla="*/ 21 w 34"/>
                <a:gd name="T5" fmla="*/ 13 h 16"/>
                <a:gd name="T6" fmla="*/ 21 w 34"/>
                <a:gd name="T7" fmla="*/ 12 h 16"/>
                <a:gd name="T8" fmla="*/ 25 w 34"/>
                <a:gd name="T9" fmla="*/ 9 h 16"/>
                <a:gd name="T10" fmla="*/ 25 w 34"/>
                <a:gd name="T11" fmla="*/ 12 h 16"/>
                <a:gd name="T12" fmla="*/ 27 w 34"/>
                <a:gd name="T13" fmla="*/ 9 h 16"/>
                <a:gd name="T14" fmla="*/ 29 w 34"/>
                <a:gd name="T15" fmla="*/ 8 h 16"/>
                <a:gd name="T16" fmla="*/ 31 w 34"/>
                <a:gd name="T17" fmla="*/ 8 h 16"/>
                <a:gd name="T18" fmla="*/ 34 w 34"/>
                <a:gd name="T19" fmla="*/ 7 h 16"/>
                <a:gd name="T20" fmla="*/ 34 w 34"/>
                <a:gd name="T21" fmla="*/ 6 h 16"/>
                <a:gd name="T22" fmla="*/ 34 w 34"/>
                <a:gd name="T23" fmla="*/ 4 h 16"/>
                <a:gd name="T24" fmla="*/ 31 w 34"/>
                <a:gd name="T25" fmla="*/ 2 h 16"/>
                <a:gd name="T26" fmla="*/ 29 w 34"/>
                <a:gd name="T27" fmla="*/ 1 h 16"/>
                <a:gd name="T28" fmla="*/ 27 w 34"/>
                <a:gd name="T29" fmla="*/ 2 h 16"/>
                <a:gd name="T30" fmla="*/ 29 w 34"/>
                <a:gd name="T31" fmla="*/ 4 h 16"/>
                <a:gd name="T32" fmla="*/ 27 w 34"/>
                <a:gd name="T33" fmla="*/ 5 h 16"/>
                <a:gd name="T34" fmla="*/ 25 w 34"/>
                <a:gd name="T35" fmla="*/ 7 h 16"/>
                <a:gd name="T36" fmla="*/ 23 w 34"/>
                <a:gd name="T37" fmla="*/ 7 h 16"/>
                <a:gd name="T38" fmla="*/ 23 w 34"/>
                <a:gd name="T39" fmla="*/ 8 h 16"/>
                <a:gd name="T40" fmla="*/ 25 w 34"/>
                <a:gd name="T41" fmla="*/ 5 h 16"/>
                <a:gd name="T42" fmla="*/ 23 w 34"/>
                <a:gd name="T43" fmla="*/ 4 h 16"/>
                <a:gd name="T44" fmla="*/ 23 w 34"/>
                <a:gd name="T45" fmla="*/ 4 h 16"/>
                <a:gd name="T46" fmla="*/ 23 w 34"/>
                <a:gd name="T47" fmla="*/ 2 h 16"/>
                <a:gd name="T48" fmla="*/ 23 w 34"/>
                <a:gd name="T49" fmla="*/ 0 h 16"/>
                <a:gd name="T50" fmla="*/ 21 w 34"/>
                <a:gd name="T51" fmla="*/ 0 h 16"/>
                <a:gd name="T52" fmla="*/ 19 w 34"/>
                <a:gd name="T53" fmla="*/ 1 h 16"/>
                <a:gd name="T54" fmla="*/ 19 w 34"/>
                <a:gd name="T55" fmla="*/ 5 h 16"/>
                <a:gd name="T56" fmla="*/ 19 w 34"/>
                <a:gd name="T57" fmla="*/ 5 h 16"/>
                <a:gd name="T58" fmla="*/ 19 w 34"/>
                <a:gd name="T59" fmla="*/ 7 h 16"/>
                <a:gd name="T60" fmla="*/ 15 w 34"/>
                <a:gd name="T61" fmla="*/ 9 h 16"/>
                <a:gd name="T62" fmla="*/ 15 w 34"/>
                <a:gd name="T63" fmla="*/ 9 h 16"/>
                <a:gd name="T64" fmla="*/ 10 w 34"/>
                <a:gd name="T65" fmla="*/ 10 h 16"/>
                <a:gd name="T66" fmla="*/ 8 w 34"/>
                <a:gd name="T67" fmla="*/ 12 h 16"/>
                <a:gd name="T68" fmla="*/ 6 w 34"/>
                <a:gd name="T69" fmla="*/ 12 h 16"/>
                <a:gd name="T70" fmla="*/ 4 w 34"/>
                <a:gd name="T71" fmla="*/ 13 h 16"/>
                <a:gd name="T72" fmla="*/ 4 w 34"/>
                <a:gd name="T73" fmla="*/ 13 h 16"/>
                <a:gd name="T74" fmla="*/ 2 w 34"/>
                <a:gd name="T75" fmla="*/ 14 h 16"/>
                <a:gd name="T76" fmla="*/ 0 w 34"/>
                <a:gd name="T77" fmla="*/ 14 h 16"/>
                <a:gd name="T78" fmla="*/ 0 w 34"/>
                <a:gd name="T79" fmla="*/ 16 h 16"/>
                <a:gd name="T80" fmla="*/ 0 w 34"/>
                <a:gd name="T81" fmla="*/ 16 h 16"/>
                <a:gd name="T82" fmla="*/ 6 w 34"/>
                <a:gd name="T83" fmla="*/ 16 h 16"/>
                <a:gd name="T84" fmla="*/ 6 w 34"/>
                <a:gd name="T85" fmla="*/ 14 h 16"/>
                <a:gd name="T86" fmla="*/ 8 w 34"/>
                <a:gd name="T87" fmla="*/ 14 h 16"/>
                <a:gd name="T88" fmla="*/ 8 w 34"/>
                <a:gd name="T89" fmla="*/ 16 h 16"/>
                <a:gd name="T90" fmla="*/ 15 w 34"/>
                <a:gd name="T91" fmla="*/ 14 h 16"/>
                <a:gd name="T92" fmla="*/ 19 w 34"/>
                <a:gd name="T93" fmla="*/ 10 h 16"/>
                <a:gd name="T94" fmla="*/ 19 w 34"/>
                <a:gd name="T95" fmla="*/ 12 h 16"/>
                <a:gd name="T96" fmla="*/ 19 w 34"/>
                <a:gd name="T97" fmla="*/ 13 h 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16"/>
                <a:gd name="T149" fmla="*/ 34 w 34"/>
                <a:gd name="T150" fmla="*/ 16 h 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16">
                  <a:moveTo>
                    <a:pt x="19" y="13"/>
                  </a:moveTo>
                  <a:lnTo>
                    <a:pt x="21" y="14"/>
                  </a:lnTo>
                  <a:lnTo>
                    <a:pt x="21" y="13"/>
                  </a:lnTo>
                  <a:lnTo>
                    <a:pt x="21" y="12"/>
                  </a:lnTo>
                  <a:lnTo>
                    <a:pt x="25" y="9"/>
                  </a:lnTo>
                  <a:lnTo>
                    <a:pt x="25" y="12"/>
                  </a:lnTo>
                  <a:lnTo>
                    <a:pt x="27" y="9"/>
                  </a:lnTo>
                  <a:lnTo>
                    <a:pt x="29" y="8"/>
                  </a:lnTo>
                  <a:lnTo>
                    <a:pt x="31" y="8"/>
                  </a:lnTo>
                  <a:lnTo>
                    <a:pt x="34" y="7"/>
                  </a:lnTo>
                  <a:lnTo>
                    <a:pt x="34" y="6"/>
                  </a:lnTo>
                  <a:lnTo>
                    <a:pt x="34" y="4"/>
                  </a:lnTo>
                  <a:lnTo>
                    <a:pt x="31" y="2"/>
                  </a:lnTo>
                  <a:lnTo>
                    <a:pt x="29" y="1"/>
                  </a:lnTo>
                  <a:lnTo>
                    <a:pt x="27" y="2"/>
                  </a:lnTo>
                  <a:lnTo>
                    <a:pt x="29" y="4"/>
                  </a:lnTo>
                  <a:lnTo>
                    <a:pt x="27" y="5"/>
                  </a:lnTo>
                  <a:lnTo>
                    <a:pt x="25" y="7"/>
                  </a:lnTo>
                  <a:lnTo>
                    <a:pt x="23" y="7"/>
                  </a:lnTo>
                  <a:lnTo>
                    <a:pt x="23" y="8"/>
                  </a:lnTo>
                  <a:lnTo>
                    <a:pt x="25" y="5"/>
                  </a:lnTo>
                  <a:lnTo>
                    <a:pt x="23" y="4"/>
                  </a:lnTo>
                  <a:lnTo>
                    <a:pt x="23" y="2"/>
                  </a:lnTo>
                  <a:lnTo>
                    <a:pt x="23" y="0"/>
                  </a:lnTo>
                  <a:lnTo>
                    <a:pt x="21" y="0"/>
                  </a:lnTo>
                  <a:lnTo>
                    <a:pt x="19" y="1"/>
                  </a:lnTo>
                  <a:lnTo>
                    <a:pt x="19" y="5"/>
                  </a:lnTo>
                  <a:lnTo>
                    <a:pt x="19" y="7"/>
                  </a:lnTo>
                  <a:lnTo>
                    <a:pt x="15" y="9"/>
                  </a:lnTo>
                  <a:lnTo>
                    <a:pt x="10" y="10"/>
                  </a:lnTo>
                  <a:lnTo>
                    <a:pt x="8" y="12"/>
                  </a:lnTo>
                  <a:lnTo>
                    <a:pt x="6" y="12"/>
                  </a:lnTo>
                  <a:lnTo>
                    <a:pt x="4" y="13"/>
                  </a:lnTo>
                  <a:lnTo>
                    <a:pt x="2" y="14"/>
                  </a:lnTo>
                  <a:lnTo>
                    <a:pt x="0" y="14"/>
                  </a:lnTo>
                  <a:lnTo>
                    <a:pt x="0" y="16"/>
                  </a:lnTo>
                  <a:lnTo>
                    <a:pt x="6" y="16"/>
                  </a:lnTo>
                  <a:lnTo>
                    <a:pt x="6" y="14"/>
                  </a:lnTo>
                  <a:lnTo>
                    <a:pt x="8" y="14"/>
                  </a:lnTo>
                  <a:lnTo>
                    <a:pt x="8" y="16"/>
                  </a:lnTo>
                  <a:lnTo>
                    <a:pt x="15" y="14"/>
                  </a:lnTo>
                  <a:lnTo>
                    <a:pt x="19" y="10"/>
                  </a:lnTo>
                  <a:lnTo>
                    <a:pt x="19" y="12"/>
                  </a:lnTo>
                  <a:lnTo>
                    <a:pt x="19"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8" name="Freeform 1394"/>
            <p:cNvSpPr>
              <a:spLocks/>
            </p:cNvSpPr>
            <p:nvPr/>
          </p:nvSpPr>
          <p:spPr bwMode="auto">
            <a:xfrm>
              <a:off x="4537635" y="4224396"/>
              <a:ext cx="15492" cy="15111"/>
            </a:xfrm>
            <a:custGeom>
              <a:avLst/>
              <a:gdLst>
                <a:gd name="T0" fmla="*/ 0 w 17"/>
                <a:gd name="T1" fmla="*/ 12 h 13"/>
                <a:gd name="T2" fmla="*/ 2 w 17"/>
                <a:gd name="T3" fmla="*/ 13 h 13"/>
                <a:gd name="T4" fmla="*/ 2 w 17"/>
                <a:gd name="T5" fmla="*/ 12 h 13"/>
                <a:gd name="T6" fmla="*/ 8 w 17"/>
                <a:gd name="T7" fmla="*/ 12 h 13"/>
                <a:gd name="T8" fmla="*/ 8 w 17"/>
                <a:gd name="T9" fmla="*/ 9 h 13"/>
                <a:gd name="T10" fmla="*/ 10 w 17"/>
                <a:gd name="T11" fmla="*/ 9 h 13"/>
                <a:gd name="T12" fmla="*/ 10 w 17"/>
                <a:gd name="T13" fmla="*/ 11 h 13"/>
                <a:gd name="T14" fmla="*/ 17 w 17"/>
                <a:gd name="T15" fmla="*/ 9 h 13"/>
                <a:gd name="T16" fmla="*/ 17 w 17"/>
                <a:gd name="T17" fmla="*/ 7 h 13"/>
                <a:gd name="T18" fmla="*/ 17 w 17"/>
                <a:gd name="T19" fmla="*/ 5 h 13"/>
                <a:gd name="T20" fmla="*/ 17 w 17"/>
                <a:gd name="T21" fmla="*/ 4 h 13"/>
                <a:gd name="T22" fmla="*/ 15 w 17"/>
                <a:gd name="T23" fmla="*/ 0 h 13"/>
                <a:gd name="T24" fmla="*/ 12 w 17"/>
                <a:gd name="T25" fmla="*/ 0 h 13"/>
                <a:gd name="T26" fmla="*/ 10 w 17"/>
                <a:gd name="T27" fmla="*/ 3 h 13"/>
                <a:gd name="T28" fmla="*/ 10 w 17"/>
                <a:gd name="T29" fmla="*/ 0 h 13"/>
                <a:gd name="T30" fmla="*/ 10 w 17"/>
                <a:gd name="T31" fmla="*/ 3 h 13"/>
                <a:gd name="T32" fmla="*/ 10 w 17"/>
                <a:gd name="T33" fmla="*/ 4 h 13"/>
                <a:gd name="T34" fmla="*/ 8 w 17"/>
                <a:gd name="T35" fmla="*/ 3 h 13"/>
                <a:gd name="T36" fmla="*/ 6 w 17"/>
                <a:gd name="T37" fmla="*/ 3 h 13"/>
                <a:gd name="T38" fmla="*/ 8 w 17"/>
                <a:gd name="T39" fmla="*/ 4 h 13"/>
                <a:gd name="T40" fmla="*/ 6 w 17"/>
                <a:gd name="T41" fmla="*/ 5 h 13"/>
                <a:gd name="T42" fmla="*/ 4 w 17"/>
                <a:gd name="T43" fmla="*/ 5 h 13"/>
                <a:gd name="T44" fmla="*/ 2 w 17"/>
                <a:gd name="T45" fmla="*/ 6 h 13"/>
                <a:gd name="T46" fmla="*/ 2 w 17"/>
                <a:gd name="T47" fmla="*/ 6 h 13"/>
                <a:gd name="T48" fmla="*/ 2 w 17"/>
                <a:gd name="T49" fmla="*/ 7 h 13"/>
                <a:gd name="T50" fmla="*/ 4 w 17"/>
                <a:gd name="T51" fmla="*/ 7 h 13"/>
                <a:gd name="T52" fmla="*/ 2 w 17"/>
                <a:gd name="T53" fmla="*/ 8 h 13"/>
                <a:gd name="T54" fmla="*/ 2 w 17"/>
                <a:gd name="T55" fmla="*/ 8 h 13"/>
                <a:gd name="T56" fmla="*/ 0 w 17"/>
                <a:gd name="T57" fmla="*/ 8 h 13"/>
                <a:gd name="T58" fmla="*/ 2 w 17"/>
                <a:gd name="T59" fmla="*/ 9 h 13"/>
                <a:gd name="T60" fmla="*/ 4 w 17"/>
                <a:gd name="T61" fmla="*/ 9 h 13"/>
                <a:gd name="T62" fmla="*/ 2 w 17"/>
                <a:gd name="T63" fmla="*/ 11 h 13"/>
                <a:gd name="T64" fmla="*/ 0 w 17"/>
                <a:gd name="T65" fmla="*/ 12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3"/>
                <a:gd name="T101" fmla="*/ 17 w 17"/>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3">
                  <a:moveTo>
                    <a:pt x="0" y="12"/>
                  </a:moveTo>
                  <a:lnTo>
                    <a:pt x="2" y="13"/>
                  </a:lnTo>
                  <a:lnTo>
                    <a:pt x="2" y="12"/>
                  </a:lnTo>
                  <a:lnTo>
                    <a:pt x="8" y="12"/>
                  </a:lnTo>
                  <a:lnTo>
                    <a:pt x="8" y="9"/>
                  </a:lnTo>
                  <a:lnTo>
                    <a:pt x="10" y="9"/>
                  </a:lnTo>
                  <a:lnTo>
                    <a:pt x="10" y="11"/>
                  </a:lnTo>
                  <a:lnTo>
                    <a:pt x="17" y="9"/>
                  </a:lnTo>
                  <a:lnTo>
                    <a:pt x="17" y="7"/>
                  </a:lnTo>
                  <a:lnTo>
                    <a:pt x="17" y="5"/>
                  </a:lnTo>
                  <a:lnTo>
                    <a:pt x="17" y="4"/>
                  </a:lnTo>
                  <a:lnTo>
                    <a:pt x="15" y="0"/>
                  </a:lnTo>
                  <a:lnTo>
                    <a:pt x="12" y="0"/>
                  </a:lnTo>
                  <a:lnTo>
                    <a:pt x="10" y="3"/>
                  </a:lnTo>
                  <a:lnTo>
                    <a:pt x="10" y="0"/>
                  </a:lnTo>
                  <a:lnTo>
                    <a:pt x="10" y="3"/>
                  </a:lnTo>
                  <a:lnTo>
                    <a:pt x="10" y="4"/>
                  </a:lnTo>
                  <a:lnTo>
                    <a:pt x="8" y="3"/>
                  </a:lnTo>
                  <a:lnTo>
                    <a:pt x="6" y="3"/>
                  </a:lnTo>
                  <a:lnTo>
                    <a:pt x="8" y="4"/>
                  </a:lnTo>
                  <a:lnTo>
                    <a:pt x="6" y="5"/>
                  </a:lnTo>
                  <a:lnTo>
                    <a:pt x="4" y="5"/>
                  </a:lnTo>
                  <a:lnTo>
                    <a:pt x="2" y="6"/>
                  </a:lnTo>
                  <a:lnTo>
                    <a:pt x="2" y="7"/>
                  </a:lnTo>
                  <a:lnTo>
                    <a:pt x="4" y="7"/>
                  </a:lnTo>
                  <a:lnTo>
                    <a:pt x="2" y="8"/>
                  </a:lnTo>
                  <a:lnTo>
                    <a:pt x="0" y="8"/>
                  </a:lnTo>
                  <a:lnTo>
                    <a:pt x="2" y="9"/>
                  </a:lnTo>
                  <a:lnTo>
                    <a:pt x="4" y="9"/>
                  </a:lnTo>
                  <a:lnTo>
                    <a:pt x="2" y="11"/>
                  </a:lnTo>
                  <a:lnTo>
                    <a:pt x="0"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9" name="Freeform 1395"/>
            <p:cNvSpPr>
              <a:spLocks/>
            </p:cNvSpPr>
            <p:nvPr/>
          </p:nvSpPr>
          <p:spPr bwMode="auto">
            <a:xfrm>
              <a:off x="4574085" y="4206960"/>
              <a:ext cx="7290" cy="5812"/>
            </a:xfrm>
            <a:custGeom>
              <a:avLst/>
              <a:gdLst>
                <a:gd name="T0" fmla="*/ 6 w 8"/>
                <a:gd name="T1" fmla="*/ 5 h 5"/>
                <a:gd name="T2" fmla="*/ 8 w 8"/>
                <a:gd name="T3" fmla="*/ 4 h 5"/>
                <a:gd name="T4" fmla="*/ 6 w 8"/>
                <a:gd name="T5" fmla="*/ 3 h 5"/>
                <a:gd name="T6" fmla="*/ 6 w 8"/>
                <a:gd name="T7" fmla="*/ 3 h 5"/>
                <a:gd name="T8" fmla="*/ 6 w 8"/>
                <a:gd name="T9" fmla="*/ 2 h 5"/>
                <a:gd name="T10" fmla="*/ 4 w 8"/>
                <a:gd name="T11" fmla="*/ 2 h 5"/>
                <a:gd name="T12" fmla="*/ 4 w 8"/>
                <a:gd name="T13" fmla="*/ 3 h 5"/>
                <a:gd name="T14" fmla="*/ 2 w 8"/>
                <a:gd name="T15" fmla="*/ 0 h 5"/>
                <a:gd name="T16" fmla="*/ 2 w 8"/>
                <a:gd name="T17" fmla="*/ 0 h 5"/>
                <a:gd name="T18" fmla="*/ 0 w 8"/>
                <a:gd name="T19" fmla="*/ 0 h 5"/>
                <a:gd name="T20" fmla="*/ 4 w 8"/>
                <a:gd name="T21" fmla="*/ 4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4"/>
                  </a:lnTo>
                  <a:lnTo>
                    <a:pt x="6" y="3"/>
                  </a:lnTo>
                  <a:lnTo>
                    <a:pt x="6" y="2"/>
                  </a:lnTo>
                  <a:lnTo>
                    <a:pt x="4" y="2"/>
                  </a:lnTo>
                  <a:lnTo>
                    <a:pt x="4" y="3"/>
                  </a:lnTo>
                  <a:lnTo>
                    <a:pt x="2" y="0"/>
                  </a:lnTo>
                  <a:lnTo>
                    <a:pt x="0" y="0"/>
                  </a:lnTo>
                  <a:lnTo>
                    <a:pt x="4" y="4"/>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0" name="Freeform 1396"/>
            <p:cNvSpPr>
              <a:spLocks/>
            </p:cNvSpPr>
            <p:nvPr/>
          </p:nvSpPr>
          <p:spPr bwMode="auto">
            <a:xfrm>
              <a:off x="5034275" y="3982612"/>
              <a:ext cx="207769" cy="134841"/>
            </a:xfrm>
            <a:custGeom>
              <a:avLst/>
              <a:gdLst>
                <a:gd name="T0" fmla="*/ 17 w 228"/>
                <a:gd name="T1" fmla="*/ 104 h 116"/>
                <a:gd name="T2" fmla="*/ 15 w 228"/>
                <a:gd name="T3" fmla="*/ 106 h 116"/>
                <a:gd name="T4" fmla="*/ 11 w 228"/>
                <a:gd name="T5" fmla="*/ 112 h 116"/>
                <a:gd name="T6" fmla="*/ 25 w 228"/>
                <a:gd name="T7" fmla="*/ 114 h 116"/>
                <a:gd name="T8" fmla="*/ 44 w 228"/>
                <a:gd name="T9" fmla="*/ 116 h 116"/>
                <a:gd name="T10" fmla="*/ 51 w 228"/>
                <a:gd name="T11" fmla="*/ 110 h 116"/>
                <a:gd name="T12" fmla="*/ 55 w 228"/>
                <a:gd name="T13" fmla="*/ 108 h 116"/>
                <a:gd name="T14" fmla="*/ 53 w 228"/>
                <a:gd name="T15" fmla="*/ 101 h 116"/>
                <a:gd name="T16" fmla="*/ 59 w 228"/>
                <a:gd name="T17" fmla="*/ 102 h 116"/>
                <a:gd name="T18" fmla="*/ 59 w 228"/>
                <a:gd name="T19" fmla="*/ 96 h 116"/>
                <a:gd name="T20" fmla="*/ 57 w 228"/>
                <a:gd name="T21" fmla="*/ 91 h 116"/>
                <a:gd name="T22" fmla="*/ 68 w 228"/>
                <a:gd name="T23" fmla="*/ 95 h 116"/>
                <a:gd name="T24" fmla="*/ 72 w 228"/>
                <a:gd name="T25" fmla="*/ 92 h 116"/>
                <a:gd name="T26" fmla="*/ 76 w 228"/>
                <a:gd name="T27" fmla="*/ 88 h 116"/>
                <a:gd name="T28" fmla="*/ 76 w 228"/>
                <a:gd name="T29" fmla="*/ 82 h 116"/>
                <a:gd name="T30" fmla="*/ 78 w 228"/>
                <a:gd name="T31" fmla="*/ 79 h 116"/>
                <a:gd name="T32" fmla="*/ 80 w 228"/>
                <a:gd name="T33" fmla="*/ 76 h 116"/>
                <a:gd name="T34" fmla="*/ 87 w 228"/>
                <a:gd name="T35" fmla="*/ 72 h 116"/>
                <a:gd name="T36" fmla="*/ 97 w 228"/>
                <a:gd name="T37" fmla="*/ 71 h 116"/>
                <a:gd name="T38" fmla="*/ 101 w 228"/>
                <a:gd name="T39" fmla="*/ 63 h 116"/>
                <a:gd name="T40" fmla="*/ 114 w 228"/>
                <a:gd name="T41" fmla="*/ 63 h 116"/>
                <a:gd name="T42" fmla="*/ 143 w 228"/>
                <a:gd name="T43" fmla="*/ 46 h 116"/>
                <a:gd name="T44" fmla="*/ 150 w 228"/>
                <a:gd name="T45" fmla="*/ 45 h 116"/>
                <a:gd name="T46" fmla="*/ 173 w 228"/>
                <a:gd name="T47" fmla="*/ 38 h 116"/>
                <a:gd name="T48" fmla="*/ 190 w 228"/>
                <a:gd name="T49" fmla="*/ 34 h 116"/>
                <a:gd name="T50" fmla="*/ 213 w 228"/>
                <a:gd name="T51" fmla="*/ 27 h 116"/>
                <a:gd name="T52" fmla="*/ 228 w 228"/>
                <a:gd name="T53" fmla="*/ 16 h 116"/>
                <a:gd name="T54" fmla="*/ 223 w 228"/>
                <a:gd name="T55" fmla="*/ 7 h 116"/>
                <a:gd name="T56" fmla="*/ 211 w 228"/>
                <a:gd name="T57" fmla="*/ 0 h 116"/>
                <a:gd name="T58" fmla="*/ 192 w 228"/>
                <a:gd name="T59" fmla="*/ 4 h 116"/>
                <a:gd name="T60" fmla="*/ 179 w 228"/>
                <a:gd name="T61" fmla="*/ 10 h 116"/>
                <a:gd name="T62" fmla="*/ 171 w 228"/>
                <a:gd name="T63" fmla="*/ 18 h 116"/>
                <a:gd name="T64" fmla="*/ 156 w 228"/>
                <a:gd name="T65" fmla="*/ 22 h 116"/>
                <a:gd name="T66" fmla="*/ 148 w 228"/>
                <a:gd name="T67" fmla="*/ 22 h 116"/>
                <a:gd name="T68" fmla="*/ 127 w 228"/>
                <a:gd name="T69" fmla="*/ 24 h 116"/>
                <a:gd name="T70" fmla="*/ 110 w 228"/>
                <a:gd name="T71" fmla="*/ 24 h 116"/>
                <a:gd name="T72" fmla="*/ 110 w 228"/>
                <a:gd name="T73" fmla="*/ 31 h 116"/>
                <a:gd name="T74" fmla="*/ 101 w 228"/>
                <a:gd name="T75" fmla="*/ 29 h 116"/>
                <a:gd name="T76" fmla="*/ 74 w 228"/>
                <a:gd name="T77" fmla="*/ 40 h 116"/>
                <a:gd name="T78" fmla="*/ 63 w 228"/>
                <a:gd name="T79" fmla="*/ 47 h 116"/>
                <a:gd name="T80" fmla="*/ 57 w 228"/>
                <a:gd name="T81" fmla="*/ 56 h 116"/>
                <a:gd name="T82" fmla="*/ 36 w 228"/>
                <a:gd name="T83" fmla="*/ 63 h 116"/>
                <a:gd name="T84" fmla="*/ 28 w 228"/>
                <a:gd name="T85" fmla="*/ 62 h 116"/>
                <a:gd name="T86" fmla="*/ 32 w 228"/>
                <a:gd name="T87" fmla="*/ 66 h 116"/>
                <a:gd name="T88" fmla="*/ 30 w 228"/>
                <a:gd name="T89" fmla="*/ 72 h 116"/>
                <a:gd name="T90" fmla="*/ 44 w 228"/>
                <a:gd name="T91" fmla="*/ 75 h 116"/>
                <a:gd name="T92" fmla="*/ 25 w 228"/>
                <a:gd name="T93" fmla="*/ 76 h 116"/>
                <a:gd name="T94" fmla="*/ 32 w 228"/>
                <a:gd name="T95" fmla="*/ 83 h 116"/>
                <a:gd name="T96" fmla="*/ 23 w 228"/>
                <a:gd name="T97" fmla="*/ 88 h 116"/>
                <a:gd name="T98" fmla="*/ 32 w 228"/>
                <a:gd name="T99" fmla="*/ 94 h 116"/>
                <a:gd name="T100" fmla="*/ 15 w 228"/>
                <a:gd name="T101" fmla="*/ 95 h 116"/>
                <a:gd name="T102" fmla="*/ 0 w 228"/>
                <a:gd name="T103" fmla="*/ 101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8"/>
                <a:gd name="T157" fmla="*/ 0 h 116"/>
                <a:gd name="T158" fmla="*/ 228 w 228"/>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8" h="116">
                  <a:moveTo>
                    <a:pt x="4" y="104"/>
                  </a:moveTo>
                  <a:lnTo>
                    <a:pt x="4" y="106"/>
                  </a:lnTo>
                  <a:lnTo>
                    <a:pt x="11" y="107"/>
                  </a:lnTo>
                  <a:lnTo>
                    <a:pt x="15" y="104"/>
                  </a:lnTo>
                  <a:lnTo>
                    <a:pt x="17" y="104"/>
                  </a:lnTo>
                  <a:lnTo>
                    <a:pt x="19" y="103"/>
                  </a:lnTo>
                  <a:lnTo>
                    <a:pt x="21" y="104"/>
                  </a:lnTo>
                  <a:lnTo>
                    <a:pt x="17" y="106"/>
                  </a:lnTo>
                  <a:lnTo>
                    <a:pt x="15" y="106"/>
                  </a:lnTo>
                  <a:lnTo>
                    <a:pt x="11" y="108"/>
                  </a:lnTo>
                  <a:lnTo>
                    <a:pt x="9" y="109"/>
                  </a:lnTo>
                  <a:lnTo>
                    <a:pt x="9" y="110"/>
                  </a:lnTo>
                  <a:lnTo>
                    <a:pt x="11" y="111"/>
                  </a:lnTo>
                  <a:lnTo>
                    <a:pt x="11" y="112"/>
                  </a:lnTo>
                  <a:lnTo>
                    <a:pt x="7" y="114"/>
                  </a:lnTo>
                  <a:lnTo>
                    <a:pt x="11" y="114"/>
                  </a:lnTo>
                  <a:lnTo>
                    <a:pt x="17" y="111"/>
                  </a:lnTo>
                  <a:lnTo>
                    <a:pt x="21" y="111"/>
                  </a:lnTo>
                  <a:lnTo>
                    <a:pt x="25" y="114"/>
                  </a:lnTo>
                  <a:lnTo>
                    <a:pt x="32" y="114"/>
                  </a:lnTo>
                  <a:lnTo>
                    <a:pt x="36" y="116"/>
                  </a:lnTo>
                  <a:lnTo>
                    <a:pt x="40" y="115"/>
                  </a:lnTo>
                  <a:lnTo>
                    <a:pt x="42" y="116"/>
                  </a:lnTo>
                  <a:lnTo>
                    <a:pt x="44" y="116"/>
                  </a:lnTo>
                  <a:lnTo>
                    <a:pt x="47" y="115"/>
                  </a:lnTo>
                  <a:lnTo>
                    <a:pt x="49" y="115"/>
                  </a:lnTo>
                  <a:lnTo>
                    <a:pt x="51" y="112"/>
                  </a:lnTo>
                  <a:lnTo>
                    <a:pt x="53" y="111"/>
                  </a:lnTo>
                  <a:lnTo>
                    <a:pt x="51" y="110"/>
                  </a:lnTo>
                  <a:lnTo>
                    <a:pt x="49" y="109"/>
                  </a:lnTo>
                  <a:lnTo>
                    <a:pt x="47" y="104"/>
                  </a:lnTo>
                  <a:lnTo>
                    <a:pt x="51" y="106"/>
                  </a:lnTo>
                  <a:lnTo>
                    <a:pt x="51" y="107"/>
                  </a:lnTo>
                  <a:lnTo>
                    <a:pt x="55" y="108"/>
                  </a:lnTo>
                  <a:lnTo>
                    <a:pt x="55" y="107"/>
                  </a:lnTo>
                  <a:lnTo>
                    <a:pt x="57" y="107"/>
                  </a:lnTo>
                  <a:lnTo>
                    <a:pt x="57" y="106"/>
                  </a:lnTo>
                  <a:lnTo>
                    <a:pt x="57" y="104"/>
                  </a:lnTo>
                  <a:lnTo>
                    <a:pt x="53" y="101"/>
                  </a:lnTo>
                  <a:lnTo>
                    <a:pt x="49" y="101"/>
                  </a:lnTo>
                  <a:lnTo>
                    <a:pt x="47" y="100"/>
                  </a:lnTo>
                  <a:lnTo>
                    <a:pt x="49" y="99"/>
                  </a:lnTo>
                  <a:lnTo>
                    <a:pt x="57" y="100"/>
                  </a:lnTo>
                  <a:lnTo>
                    <a:pt x="59" y="102"/>
                  </a:lnTo>
                  <a:lnTo>
                    <a:pt x="61" y="102"/>
                  </a:lnTo>
                  <a:lnTo>
                    <a:pt x="61" y="99"/>
                  </a:lnTo>
                  <a:lnTo>
                    <a:pt x="63" y="98"/>
                  </a:lnTo>
                  <a:lnTo>
                    <a:pt x="59" y="96"/>
                  </a:lnTo>
                  <a:lnTo>
                    <a:pt x="59" y="95"/>
                  </a:lnTo>
                  <a:lnTo>
                    <a:pt x="57" y="94"/>
                  </a:lnTo>
                  <a:lnTo>
                    <a:pt x="53" y="93"/>
                  </a:lnTo>
                  <a:lnTo>
                    <a:pt x="57" y="93"/>
                  </a:lnTo>
                  <a:lnTo>
                    <a:pt x="57" y="91"/>
                  </a:lnTo>
                  <a:lnTo>
                    <a:pt x="57" y="88"/>
                  </a:lnTo>
                  <a:lnTo>
                    <a:pt x="63" y="94"/>
                  </a:lnTo>
                  <a:lnTo>
                    <a:pt x="65" y="94"/>
                  </a:lnTo>
                  <a:lnTo>
                    <a:pt x="65" y="95"/>
                  </a:lnTo>
                  <a:lnTo>
                    <a:pt x="68" y="95"/>
                  </a:lnTo>
                  <a:lnTo>
                    <a:pt x="68" y="93"/>
                  </a:lnTo>
                  <a:lnTo>
                    <a:pt x="68" y="92"/>
                  </a:lnTo>
                  <a:lnTo>
                    <a:pt x="70" y="93"/>
                  </a:lnTo>
                  <a:lnTo>
                    <a:pt x="72" y="92"/>
                  </a:lnTo>
                  <a:lnTo>
                    <a:pt x="70" y="90"/>
                  </a:lnTo>
                  <a:lnTo>
                    <a:pt x="72" y="90"/>
                  </a:lnTo>
                  <a:lnTo>
                    <a:pt x="74" y="91"/>
                  </a:lnTo>
                  <a:lnTo>
                    <a:pt x="74" y="88"/>
                  </a:lnTo>
                  <a:lnTo>
                    <a:pt x="76" y="88"/>
                  </a:lnTo>
                  <a:lnTo>
                    <a:pt x="76" y="87"/>
                  </a:lnTo>
                  <a:lnTo>
                    <a:pt x="72" y="82"/>
                  </a:lnTo>
                  <a:lnTo>
                    <a:pt x="68" y="80"/>
                  </a:lnTo>
                  <a:lnTo>
                    <a:pt x="68" y="78"/>
                  </a:lnTo>
                  <a:lnTo>
                    <a:pt x="76" y="82"/>
                  </a:lnTo>
                  <a:lnTo>
                    <a:pt x="76" y="84"/>
                  </a:lnTo>
                  <a:lnTo>
                    <a:pt x="78" y="83"/>
                  </a:lnTo>
                  <a:lnTo>
                    <a:pt x="80" y="83"/>
                  </a:lnTo>
                  <a:lnTo>
                    <a:pt x="78" y="80"/>
                  </a:lnTo>
                  <a:lnTo>
                    <a:pt x="78" y="79"/>
                  </a:lnTo>
                  <a:lnTo>
                    <a:pt x="82" y="80"/>
                  </a:lnTo>
                  <a:lnTo>
                    <a:pt x="80" y="79"/>
                  </a:lnTo>
                  <a:lnTo>
                    <a:pt x="80" y="78"/>
                  </a:lnTo>
                  <a:lnTo>
                    <a:pt x="80" y="77"/>
                  </a:lnTo>
                  <a:lnTo>
                    <a:pt x="80" y="76"/>
                  </a:lnTo>
                  <a:lnTo>
                    <a:pt x="82" y="76"/>
                  </a:lnTo>
                  <a:lnTo>
                    <a:pt x="93" y="79"/>
                  </a:lnTo>
                  <a:lnTo>
                    <a:pt x="89" y="76"/>
                  </a:lnTo>
                  <a:lnTo>
                    <a:pt x="87" y="74"/>
                  </a:lnTo>
                  <a:lnTo>
                    <a:pt x="87" y="72"/>
                  </a:lnTo>
                  <a:lnTo>
                    <a:pt x="89" y="74"/>
                  </a:lnTo>
                  <a:lnTo>
                    <a:pt x="93" y="75"/>
                  </a:lnTo>
                  <a:lnTo>
                    <a:pt x="97" y="75"/>
                  </a:lnTo>
                  <a:lnTo>
                    <a:pt x="97" y="74"/>
                  </a:lnTo>
                  <a:lnTo>
                    <a:pt x="97" y="71"/>
                  </a:lnTo>
                  <a:lnTo>
                    <a:pt x="103" y="68"/>
                  </a:lnTo>
                  <a:lnTo>
                    <a:pt x="103" y="67"/>
                  </a:lnTo>
                  <a:lnTo>
                    <a:pt x="101" y="67"/>
                  </a:lnTo>
                  <a:lnTo>
                    <a:pt x="99" y="66"/>
                  </a:lnTo>
                  <a:lnTo>
                    <a:pt x="101" y="63"/>
                  </a:lnTo>
                  <a:lnTo>
                    <a:pt x="105" y="63"/>
                  </a:lnTo>
                  <a:lnTo>
                    <a:pt x="105" y="64"/>
                  </a:lnTo>
                  <a:lnTo>
                    <a:pt x="108" y="63"/>
                  </a:lnTo>
                  <a:lnTo>
                    <a:pt x="114" y="63"/>
                  </a:lnTo>
                  <a:lnTo>
                    <a:pt x="127" y="53"/>
                  </a:lnTo>
                  <a:lnTo>
                    <a:pt x="129" y="54"/>
                  </a:lnTo>
                  <a:lnTo>
                    <a:pt x="131" y="52"/>
                  </a:lnTo>
                  <a:lnTo>
                    <a:pt x="137" y="51"/>
                  </a:lnTo>
                  <a:lnTo>
                    <a:pt x="143" y="46"/>
                  </a:lnTo>
                  <a:lnTo>
                    <a:pt x="145" y="45"/>
                  </a:lnTo>
                  <a:lnTo>
                    <a:pt x="145" y="43"/>
                  </a:lnTo>
                  <a:lnTo>
                    <a:pt x="148" y="43"/>
                  </a:lnTo>
                  <a:lnTo>
                    <a:pt x="150" y="45"/>
                  </a:lnTo>
                  <a:lnTo>
                    <a:pt x="152" y="45"/>
                  </a:lnTo>
                  <a:lnTo>
                    <a:pt x="167" y="40"/>
                  </a:lnTo>
                  <a:lnTo>
                    <a:pt x="169" y="38"/>
                  </a:lnTo>
                  <a:lnTo>
                    <a:pt x="169" y="39"/>
                  </a:lnTo>
                  <a:lnTo>
                    <a:pt x="173" y="38"/>
                  </a:lnTo>
                  <a:lnTo>
                    <a:pt x="173" y="37"/>
                  </a:lnTo>
                  <a:lnTo>
                    <a:pt x="175" y="36"/>
                  </a:lnTo>
                  <a:lnTo>
                    <a:pt x="181" y="35"/>
                  </a:lnTo>
                  <a:lnTo>
                    <a:pt x="183" y="35"/>
                  </a:lnTo>
                  <a:lnTo>
                    <a:pt x="190" y="34"/>
                  </a:lnTo>
                  <a:lnTo>
                    <a:pt x="192" y="34"/>
                  </a:lnTo>
                  <a:lnTo>
                    <a:pt x="198" y="32"/>
                  </a:lnTo>
                  <a:lnTo>
                    <a:pt x="209" y="27"/>
                  </a:lnTo>
                  <a:lnTo>
                    <a:pt x="211" y="27"/>
                  </a:lnTo>
                  <a:lnTo>
                    <a:pt x="213" y="27"/>
                  </a:lnTo>
                  <a:lnTo>
                    <a:pt x="217" y="28"/>
                  </a:lnTo>
                  <a:lnTo>
                    <a:pt x="215" y="26"/>
                  </a:lnTo>
                  <a:lnTo>
                    <a:pt x="223" y="19"/>
                  </a:lnTo>
                  <a:lnTo>
                    <a:pt x="228" y="18"/>
                  </a:lnTo>
                  <a:lnTo>
                    <a:pt x="228" y="16"/>
                  </a:lnTo>
                  <a:lnTo>
                    <a:pt x="223" y="16"/>
                  </a:lnTo>
                  <a:lnTo>
                    <a:pt x="226" y="13"/>
                  </a:lnTo>
                  <a:lnTo>
                    <a:pt x="228" y="13"/>
                  </a:lnTo>
                  <a:lnTo>
                    <a:pt x="228" y="11"/>
                  </a:lnTo>
                  <a:lnTo>
                    <a:pt x="223" y="7"/>
                  </a:lnTo>
                  <a:lnTo>
                    <a:pt x="226" y="5"/>
                  </a:lnTo>
                  <a:lnTo>
                    <a:pt x="223" y="4"/>
                  </a:lnTo>
                  <a:lnTo>
                    <a:pt x="221" y="3"/>
                  </a:lnTo>
                  <a:lnTo>
                    <a:pt x="219" y="2"/>
                  </a:lnTo>
                  <a:lnTo>
                    <a:pt x="211" y="0"/>
                  </a:lnTo>
                  <a:lnTo>
                    <a:pt x="202" y="0"/>
                  </a:lnTo>
                  <a:lnTo>
                    <a:pt x="196" y="3"/>
                  </a:lnTo>
                  <a:lnTo>
                    <a:pt x="192" y="2"/>
                  </a:lnTo>
                  <a:lnTo>
                    <a:pt x="192" y="3"/>
                  </a:lnTo>
                  <a:lnTo>
                    <a:pt x="192" y="4"/>
                  </a:lnTo>
                  <a:lnTo>
                    <a:pt x="188" y="6"/>
                  </a:lnTo>
                  <a:lnTo>
                    <a:pt x="186" y="6"/>
                  </a:lnTo>
                  <a:lnTo>
                    <a:pt x="183" y="7"/>
                  </a:lnTo>
                  <a:lnTo>
                    <a:pt x="181" y="8"/>
                  </a:lnTo>
                  <a:lnTo>
                    <a:pt x="179" y="10"/>
                  </a:lnTo>
                  <a:lnTo>
                    <a:pt x="179" y="14"/>
                  </a:lnTo>
                  <a:lnTo>
                    <a:pt x="179" y="15"/>
                  </a:lnTo>
                  <a:lnTo>
                    <a:pt x="177" y="16"/>
                  </a:lnTo>
                  <a:lnTo>
                    <a:pt x="173" y="15"/>
                  </a:lnTo>
                  <a:lnTo>
                    <a:pt x="171" y="18"/>
                  </a:lnTo>
                  <a:lnTo>
                    <a:pt x="167" y="18"/>
                  </a:lnTo>
                  <a:lnTo>
                    <a:pt x="160" y="21"/>
                  </a:lnTo>
                  <a:lnTo>
                    <a:pt x="158" y="21"/>
                  </a:lnTo>
                  <a:lnTo>
                    <a:pt x="158" y="22"/>
                  </a:lnTo>
                  <a:lnTo>
                    <a:pt x="156" y="22"/>
                  </a:lnTo>
                  <a:lnTo>
                    <a:pt x="154" y="23"/>
                  </a:lnTo>
                  <a:lnTo>
                    <a:pt x="152" y="23"/>
                  </a:lnTo>
                  <a:lnTo>
                    <a:pt x="150" y="22"/>
                  </a:lnTo>
                  <a:lnTo>
                    <a:pt x="148" y="22"/>
                  </a:lnTo>
                  <a:lnTo>
                    <a:pt x="135" y="27"/>
                  </a:lnTo>
                  <a:lnTo>
                    <a:pt x="133" y="26"/>
                  </a:lnTo>
                  <a:lnTo>
                    <a:pt x="131" y="28"/>
                  </a:lnTo>
                  <a:lnTo>
                    <a:pt x="127" y="27"/>
                  </a:lnTo>
                  <a:lnTo>
                    <a:pt x="127" y="24"/>
                  </a:lnTo>
                  <a:lnTo>
                    <a:pt x="114" y="23"/>
                  </a:lnTo>
                  <a:lnTo>
                    <a:pt x="114" y="22"/>
                  </a:lnTo>
                  <a:lnTo>
                    <a:pt x="110" y="23"/>
                  </a:lnTo>
                  <a:lnTo>
                    <a:pt x="110" y="24"/>
                  </a:lnTo>
                  <a:lnTo>
                    <a:pt x="108" y="24"/>
                  </a:lnTo>
                  <a:lnTo>
                    <a:pt x="108" y="27"/>
                  </a:lnTo>
                  <a:lnTo>
                    <a:pt x="108" y="29"/>
                  </a:lnTo>
                  <a:lnTo>
                    <a:pt x="110" y="29"/>
                  </a:lnTo>
                  <a:lnTo>
                    <a:pt x="110" y="31"/>
                  </a:lnTo>
                  <a:lnTo>
                    <a:pt x="103" y="32"/>
                  </a:lnTo>
                  <a:lnTo>
                    <a:pt x="103" y="34"/>
                  </a:lnTo>
                  <a:lnTo>
                    <a:pt x="99" y="34"/>
                  </a:lnTo>
                  <a:lnTo>
                    <a:pt x="103" y="29"/>
                  </a:lnTo>
                  <a:lnTo>
                    <a:pt x="101" y="29"/>
                  </a:lnTo>
                  <a:lnTo>
                    <a:pt x="95" y="31"/>
                  </a:lnTo>
                  <a:lnTo>
                    <a:pt x="93" y="34"/>
                  </a:lnTo>
                  <a:lnTo>
                    <a:pt x="91" y="35"/>
                  </a:lnTo>
                  <a:lnTo>
                    <a:pt x="76" y="39"/>
                  </a:lnTo>
                  <a:lnTo>
                    <a:pt x="74" y="40"/>
                  </a:lnTo>
                  <a:lnTo>
                    <a:pt x="72" y="44"/>
                  </a:lnTo>
                  <a:lnTo>
                    <a:pt x="70" y="45"/>
                  </a:lnTo>
                  <a:lnTo>
                    <a:pt x="68" y="45"/>
                  </a:lnTo>
                  <a:lnTo>
                    <a:pt x="63" y="47"/>
                  </a:lnTo>
                  <a:lnTo>
                    <a:pt x="63" y="48"/>
                  </a:lnTo>
                  <a:lnTo>
                    <a:pt x="61" y="50"/>
                  </a:lnTo>
                  <a:lnTo>
                    <a:pt x="61" y="51"/>
                  </a:lnTo>
                  <a:lnTo>
                    <a:pt x="61" y="53"/>
                  </a:lnTo>
                  <a:lnTo>
                    <a:pt x="57" y="56"/>
                  </a:lnTo>
                  <a:lnTo>
                    <a:pt x="49" y="55"/>
                  </a:lnTo>
                  <a:lnTo>
                    <a:pt x="44" y="56"/>
                  </a:lnTo>
                  <a:lnTo>
                    <a:pt x="44" y="59"/>
                  </a:lnTo>
                  <a:lnTo>
                    <a:pt x="42" y="61"/>
                  </a:lnTo>
                  <a:lnTo>
                    <a:pt x="36" y="63"/>
                  </a:lnTo>
                  <a:lnTo>
                    <a:pt x="34" y="62"/>
                  </a:lnTo>
                  <a:lnTo>
                    <a:pt x="34" y="60"/>
                  </a:lnTo>
                  <a:lnTo>
                    <a:pt x="30" y="60"/>
                  </a:lnTo>
                  <a:lnTo>
                    <a:pt x="28" y="61"/>
                  </a:lnTo>
                  <a:lnTo>
                    <a:pt x="28" y="62"/>
                  </a:lnTo>
                  <a:lnTo>
                    <a:pt x="25" y="63"/>
                  </a:lnTo>
                  <a:lnTo>
                    <a:pt x="28" y="64"/>
                  </a:lnTo>
                  <a:lnTo>
                    <a:pt x="28" y="67"/>
                  </a:lnTo>
                  <a:lnTo>
                    <a:pt x="30" y="64"/>
                  </a:lnTo>
                  <a:lnTo>
                    <a:pt x="32" y="66"/>
                  </a:lnTo>
                  <a:lnTo>
                    <a:pt x="32" y="67"/>
                  </a:lnTo>
                  <a:lnTo>
                    <a:pt x="34" y="67"/>
                  </a:lnTo>
                  <a:lnTo>
                    <a:pt x="30" y="70"/>
                  </a:lnTo>
                  <a:lnTo>
                    <a:pt x="28" y="71"/>
                  </a:lnTo>
                  <a:lnTo>
                    <a:pt x="30" y="72"/>
                  </a:lnTo>
                  <a:lnTo>
                    <a:pt x="34" y="72"/>
                  </a:lnTo>
                  <a:lnTo>
                    <a:pt x="38" y="72"/>
                  </a:lnTo>
                  <a:lnTo>
                    <a:pt x="40" y="75"/>
                  </a:lnTo>
                  <a:lnTo>
                    <a:pt x="44" y="75"/>
                  </a:lnTo>
                  <a:lnTo>
                    <a:pt x="40" y="76"/>
                  </a:lnTo>
                  <a:lnTo>
                    <a:pt x="34" y="75"/>
                  </a:lnTo>
                  <a:lnTo>
                    <a:pt x="30" y="77"/>
                  </a:lnTo>
                  <a:lnTo>
                    <a:pt x="28" y="76"/>
                  </a:lnTo>
                  <a:lnTo>
                    <a:pt x="25" y="76"/>
                  </a:lnTo>
                  <a:lnTo>
                    <a:pt x="28" y="78"/>
                  </a:lnTo>
                  <a:lnTo>
                    <a:pt x="30" y="80"/>
                  </a:lnTo>
                  <a:lnTo>
                    <a:pt x="32" y="82"/>
                  </a:lnTo>
                  <a:lnTo>
                    <a:pt x="34" y="83"/>
                  </a:lnTo>
                  <a:lnTo>
                    <a:pt x="32" y="83"/>
                  </a:lnTo>
                  <a:lnTo>
                    <a:pt x="23" y="84"/>
                  </a:lnTo>
                  <a:lnTo>
                    <a:pt x="23" y="85"/>
                  </a:lnTo>
                  <a:lnTo>
                    <a:pt x="30" y="87"/>
                  </a:lnTo>
                  <a:lnTo>
                    <a:pt x="28" y="88"/>
                  </a:lnTo>
                  <a:lnTo>
                    <a:pt x="23" y="88"/>
                  </a:lnTo>
                  <a:lnTo>
                    <a:pt x="21" y="88"/>
                  </a:lnTo>
                  <a:lnTo>
                    <a:pt x="23" y="90"/>
                  </a:lnTo>
                  <a:lnTo>
                    <a:pt x="34" y="92"/>
                  </a:lnTo>
                  <a:lnTo>
                    <a:pt x="36" y="94"/>
                  </a:lnTo>
                  <a:lnTo>
                    <a:pt x="32" y="94"/>
                  </a:lnTo>
                  <a:lnTo>
                    <a:pt x="28" y="92"/>
                  </a:lnTo>
                  <a:lnTo>
                    <a:pt x="23" y="92"/>
                  </a:lnTo>
                  <a:lnTo>
                    <a:pt x="21" y="91"/>
                  </a:lnTo>
                  <a:lnTo>
                    <a:pt x="17" y="93"/>
                  </a:lnTo>
                  <a:lnTo>
                    <a:pt x="15" y="95"/>
                  </a:lnTo>
                  <a:lnTo>
                    <a:pt x="17" y="96"/>
                  </a:lnTo>
                  <a:lnTo>
                    <a:pt x="9" y="98"/>
                  </a:lnTo>
                  <a:lnTo>
                    <a:pt x="4" y="101"/>
                  </a:lnTo>
                  <a:lnTo>
                    <a:pt x="2" y="101"/>
                  </a:lnTo>
                  <a:lnTo>
                    <a:pt x="0" y="101"/>
                  </a:lnTo>
                  <a:lnTo>
                    <a:pt x="2" y="103"/>
                  </a:lnTo>
                  <a:lnTo>
                    <a:pt x="4" y="10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1" name="Freeform 1397"/>
            <p:cNvSpPr>
              <a:spLocks/>
            </p:cNvSpPr>
            <p:nvPr/>
          </p:nvSpPr>
          <p:spPr bwMode="auto">
            <a:xfrm>
              <a:off x="5015138" y="4175575"/>
              <a:ext cx="13669" cy="12787"/>
            </a:xfrm>
            <a:custGeom>
              <a:avLst/>
              <a:gdLst>
                <a:gd name="T0" fmla="*/ 15 w 15"/>
                <a:gd name="T1" fmla="*/ 4 h 11"/>
                <a:gd name="T2" fmla="*/ 11 w 15"/>
                <a:gd name="T3" fmla="*/ 1 h 11"/>
                <a:gd name="T4" fmla="*/ 11 w 15"/>
                <a:gd name="T5" fmla="*/ 2 h 11"/>
                <a:gd name="T6" fmla="*/ 9 w 15"/>
                <a:gd name="T7" fmla="*/ 0 h 11"/>
                <a:gd name="T8" fmla="*/ 4 w 15"/>
                <a:gd name="T9" fmla="*/ 0 h 11"/>
                <a:gd name="T10" fmla="*/ 0 w 15"/>
                <a:gd name="T11" fmla="*/ 1 h 11"/>
                <a:gd name="T12" fmla="*/ 0 w 15"/>
                <a:gd name="T13" fmla="*/ 1 h 11"/>
                <a:gd name="T14" fmla="*/ 2 w 15"/>
                <a:gd name="T15" fmla="*/ 2 h 11"/>
                <a:gd name="T16" fmla="*/ 9 w 15"/>
                <a:gd name="T17" fmla="*/ 4 h 11"/>
                <a:gd name="T18" fmla="*/ 13 w 15"/>
                <a:gd name="T19" fmla="*/ 11 h 11"/>
                <a:gd name="T20" fmla="*/ 15 w 15"/>
                <a:gd name="T21" fmla="*/ 11 h 11"/>
                <a:gd name="T22" fmla="*/ 13 w 15"/>
                <a:gd name="T23" fmla="*/ 8 h 11"/>
                <a:gd name="T24" fmla="*/ 13 w 15"/>
                <a:gd name="T25" fmla="*/ 7 h 11"/>
                <a:gd name="T26" fmla="*/ 15 w 15"/>
                <a:gd name="T27" fmla="*/ 4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1"/>
                <a:gd name="T44" fmla="*/ 15 w 15"/>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1">
                  <a:moveTo>
                    <a:pt x="15" y="4"/>
                  </a:moveTo>
                  <a:lnTo>
                    <a:pt x="11" y="1"/>
                  </a:lnTo>
                  <a:lnTo>
                    <a:pt x="11" y="2"/>
                  </a:lnTo>
                  <a:lnTo>
                    <a:pt x="9" y="0"/>
                  </a:lnTo>
                  <a:lnTo>
                    <a:pt x="4" y="0"/>
                  </a:lnTo>
                  <a:lnTo>
                    <a:pt x="0" y="1"/>
                  </a:lnTo>
                  <a:lnTo>
                    <a:pt x="2" y="2"/>
                  </a:lnTo>
                  <a:lnTo>
                    <a:pt x="9" y="4"/>
                  </a:lnTo>
                  <a:lnTo>
                    <a:pt x="13" y="11"/>
                  </a:lnTo>
                  <a:lnTo>
                    <a:pt x="15" y="11"/>
                  </a:lnTo>
                  <a:lnTo>
                    <a:pt x="13" y="8"/>
                  </a:lnTo>
                  <a:lnTo>
                    <a:pt x="13" y="7"/>
                  </a:lnTo>
                  <a:lnTo>
                    <a:pt x="1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2" name="Freeform 1398"/>
            <p:cNvSpPr>
              <a:spLocks/>
            </p:cNvSpPr>
            <p:nvPr/>
          </p:nvSpPr>
          <p:spPr bwMode="auto">
            <a:xfrm>
              <a:off x="5099886" y="4201148"/>
              <a:ext cx="26427" cy="20924"/>
            </a:xfrm>
            <a:custGeom>
              <a:avLst/>
              <a:gdLst>
                <a:gd name="T0" fmla="*/ 19 w 29"/>
                <a:gd name="T1" fmla="*/ 18 h 18"/>
                <a:gd name="T2" fmla="*/ 23 w 29"/>
                <a:gd name="T3" fmla="*/ 18 h 18"/>
                <a:gd name="T4" fmla="*/ 23 w 29"/>
                <a:gd name="T5" fmla="*/ 17 h 18"/>
                <a:gd name="T6" fmla="*/ 25 w 29"/>
                <a:gd name="T7" fmla="*/ 18 h 18"/>
                <a:gd name="T8" fmla="*/ 27 w 29"/>
                <a:gd name="T9" fmla="*/ 18 h 18"/>
                <a:gd name="T10" fmla="*/ 29 w 29"/>
                <a:gd name="T11" fmla="*/ 16 h 18"/>
                <a:gd name="T12" fmla="*/ 29 w 29"/>
                <a:gd name="T13" fmla="*/ 15 h 18"/>
                <a:gd name="T14" fmla="*/ 19 w 29"/>
                <a:gd name="T15" fmla="*/ 7 h 18"/>
                <a:gd name="T16" fmla="*/ 15 w 29"/>
                <a:gd name="T17" fmla="*/ 5 h 18"/>
                <a:gd name="T18" fmla="*/ 12 w 29"/>
                <a:gd name="T19" fmla="*/ 3 h 18"/>
                <a:gd name="T20" fmla="*/ 10 w 29"/>
                <a:gd name="T21" fmla="*/ 3 h 18"/>
                <a:gd name="T22" fmla="*/ 8 w 29"/>
                <a:gd name="T23" fmla="*/ 0 h 18"/>
                <a:gd name="T24" fmla="*/ 4 w 29"/>
                <a:gd name="T25" fmla="*/ 1 h 18"/>
                <a:gd name="T26" fmla="*/ 2 w 29"/>
                <a:gd name="T27" fmla="*/ 4 h 18"/>
                <a:gd name="T28" fmla="*/ 2 w 29"/>
                <a:gd name="T29" fmla="*/ 4 h 18"/>
                <a:gd name="T30" fmla="*/ 6 w 29"/>
                <a:gd name="T31" fmla="*/ 5 h 18"/>
                <a:gd name="T32" fmla="*/ 2 w 29"/>
                <a:gd name="T33" fmla="*/ 7 h 18"/>
                <a:gd name="T34" fmla="*/ 0 w 29"/>
                <a:gd name="T35" fmla="*/ 5 h 18"/>
                <a:gd name="T36" fmla="*/ 0 w 29"/>
                <a:gd name="T37" fmla="*/ 7 h 18"/>
                <a:gd name="T38" fmla="*/ 2 w 29"/>
                <a:gd name="T39" fmla="*/ 8 h 18"/>
                <a:gd name="T40" fmla="*/ 2 w 29"/>
                <a:gd name="T41" fmla="*/ 9 h 18"/>
                <a:gd name="T42" fmla="*/ 4 w 29"/>
                <a:gd name="T43" fmla="*/ 11 h 18"/>
                <a:gd name="T44" fmla="*/ 4 w 29"/>
                <a:gd name="T45" fmla="*/ 11 h 18"/>
                <a:gd name="T46" fmla="*/ 10 w 29"/>
                <a:gd name="T47" fmla="*/ 17 h 18"/>
                <a:gd name="T48" fmla="*/ 10 w 29"/>
                <a:gd name="T49" fmla="*/ 16 h 18"/>
                <a:gd name="T50" fmla="*/ 6 w 29"/>
                <a:gd name="T51" fmla="*/ 12 h 18"/>
                <a:gd name="T52" fmla="*/ 12 w 29"/>
                <a:gd name="T53" fmla="*/ 15 h 18"/>
                <a:gd name="T54" fmla="*/ 15 w 29"/>
                <a:gd name="T55" fmla="*/ 15 h 18"/>
                <a:gd name="T56" fmla="*/ 17 w 29"/>
                <a:gd name="T57" fmla="*/ 16 h 18"/>
                <a:gd name="T58" fmla="*/ 17 w 29"/>
                <a:gd name="T59" fmla="*/ 17 h 18"/>
                <a:gd name="T60" fmla="*/ 19 w 29"/>
                <a:gd name="T61" fmla="*/ 18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18"/>
                <a:gd name="T95" fmla="*/ 29 w 29"/>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18">
                  <a:moveTo>
                    <a:pt x="19" y="18"/>
                  </a:moveTo>
                  <a:lnTo>
                    <a:pt x="23" y="18"/>
                  </a:lnTo>
                  <a:lnTo>
                    <a:pt x="23" y="17"/>
                  </a:lnTo>
                  <a:lnTo>
                    <a:pt x="25" y="18"/>
                  </a:lnTo>
                  <a:lnTo>
                    <a:pt x="27" y="18"/>
                  </a:lnTo>
                  <a:lnTo>
                    <a:pt x="29" y="16"/>
                  </a:lnTo>
                  <a:lnTo>
                    <a:pt x="29" y="15"/>
                  </a:lnTo>
                  <a:lnTo>
                    <a:pt x="19" y="7"/>
                  </a:lnTo>
                  <a:lnTo>
                    <a:pt x="15" y="5"/>
                  </a:lnTo>
                  <a:lnTo>
                    <a:pt x="12" y="3"/>
                  </a:lnTo>
                  <a:lnTo>
                    <a:pt x="10" y="3"/>
                  </a:lnTo>
                  <a:lnTo>
                    <a:pt x="8" y="0"/>
                  </a:lnTo>
                  <a:lnTo>
                    <a:pt x="4" y="1"/>
                  </a:lnTo>
                  <a:lnTo>
                    <a:pt x="2" y="4"/>
                  </a:lnTo>
                  <a:lnTo>
                    <a:pt x="6" y="5"/>
                  </a:lnTo>
                  <a:lnTo>
                    <a:pt x="2" y="7"/>
                  </a:lnTo>
                  <a:lnTo>
                    <a:pt x="0" y="5"/>
                  </a:lnTo>
                  <a:lnTo>
                    <a:pt x="0" y="7"/>
                  </a:lnTo>
                  <a:lnTo>
                    <a:pt x="2" y="8"/>
                  </a:lnTo>
                  <a:lnTo>
                    <a:pt x="2" y="9"/>
                  </a:lnTo>
                  <a:lnTo>
                    <a:pt x="4" y="11"/>
                  </a:lnTo>
                  <a:lnTo>
                    <a:pt x="10" y="17"/>
                  </a:lnTo>
                  <a:lnTo>
                    <a:pt x="10" y="16"/>
                  </a:lnTo>
                  <a:lnTo>
                    <a:pt x="6" y="12"/>
                  </a:lnTo>
                  <a:lnTo>
                    <a:pt x="12" y="15"/>
                  </a:lnTo>
                  <a:lnTo>
                    <a:pt x="15" y="15"/>
                  </a:lnTo>
                  <a:lnTo>
                    <a:pt x="17" y="16"/>
                  </a:lnTo>
                  <a:lnTo>
                    <a:pt x="17" y="17"/>
                  </a:lnTo>
                  <a:lnTo>
                    <a:pt x="19"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3" name="Freeform 1399"/>
            <p:cNvSpPr>
              <a:spLocks/>
            </p:cNvSpPr>
            <p:nvPr/>
          </p:nvSpPr>
          <p:spPr bwMode="auto">
            <a:xfrm>
              <a:off x="5006025" y="4112804"/>
              <a:ext cx="82014" cy="87182"/>
            </a:xfrm>
            <a:custGeom>
              <a:avLst/>
              <a:gdLst>
                <a:gd name="T0" fmla="*/ 10 w 90"/>
                <a:gd name="T1" fmla="*/ 51 h 75"/>
                <a:gd name="T2" fmla="*/ 14 w 90"/>
                <a:gd name="T3" fmla="*/ 51 h 75"/>
                <a:gd name="T4" fmla="*/ 19 w 90"/>
                <a:gd name="T5" fmla="*/ 48 h 75"/>
                <a:gd name="T6" fmla="*/ 23 w 90"/>
                <a:gd name="T7" fmla="*/ 52 h 75"/>
                <a:gd name="T8" fmla="*/ 27 w 90"/>
                <a:gd name="T9" fmla="*/ 50 h 75"/>
                <a:gd name="T10" fmla="*/ 35 w 90"/>
                <a:gd name="T11" fmla="*/ 52 h 75"/>
                <a:gd name="T12" fmla="*/ 29 w 90"/>
                <a:gd name="T13" fmla="*/ 56 h 75"/>
                <a:gd name="T14" fmla="*/ 38 w 90"/>
                <a:gd name="T15" fmla="*/ 59 h 75"/>
                <a:gd name="T16" fmla="*/ 42 w 90"/>
                <a:gd name="T17" fmla="*/ 61 h 75"/>
                <a:gd name="T18" fmla="*/ 35 w 90"/>
                <a:gd name="T19" fmla="*/ 61 h 75"/>
                <a:gd name="T20" fmla="*/ 31 w 90"/>
                <a:gd name="T21" fmla="*/ 62 h 75"/>
                <a:gd name="T22" fmla="*/ 33 w 90"/>
                <a:gd name="T23" fmla="*/ 68 h 75"/>
                <a:gd name="T24" fmla="*/ 35 w 90"/>
                <a:gd name="T25" fmla="*/ 68 h 75"/>
                <a:gd name="T26" fmla="*/ 46 w 90"/>
                <a:gd name="T27" fmla="*/ 69 h 75"/>
                <a:gd name="T28" fmla="*/ 46 w 90"/>
                <a:gd name="T29" fmla="*/ 69 h 75"/>
                <a:gd name="T30" fmla="*/ 54 w 90"/>
                <a:gd name="T31" fmla="*/ 73 h 75"/>
                <a:gd name="T32" fmla="*/ 56 w 90"/>
                <a:gd name="T33" fmla="*/ 71 h 75"/>
                <a:gd name="T34" fmla="*/ 63 w 90"/>
                <a:gd name="T35" fmla="*/ 71 h 75"/>
                <a:gd name="T36" fmla="*/ 65 w 90"/>
                <a:gd name="T37" fmla="*/ 72 h 75"/>
                <a:gd name="T38" fmla="*/ 73 w 90"/>
                <a:gd name="T39" fmla="*/ 73 h 75"/>
                <a:gd name="T40" fmla="*/ 69 w 90"/>
                <a:gd name="T41" fmla="*/ 71 h 75"/>
                <a:gd name="T42" fmla="*/ 73 w 90"/>
                <a:gd name="T43" fmla="*/ 70 h 75"/>
                <a:gd name="T44" fmla="*/ 75 w 90"/>
                <a:gd name="T45" fmla="*/ 71 h 75"/>
                <a:gd name="T46" fmla="*/ 82 w 90"/>
                <a:gd name="T47" fmla="*/ 73 h 75"/>
                <a:gd name="T48" fmla="*/ 80 w 90"/>
                <a:gd name="T49" fmla="*/ 71 h 75"/>
                <a:gd name="T50" fmla="*/ 88 w 90"/>
                <a:gd name="T51" fmla="*/ 70 h 75"/>
                <a:gd name="T52" fmla="*/ 86 w 90"/>
                <a:gd name="T53" fmla="*/ 68 h 75"/>
                <a:gd name="T54" fmla="*/ 67 w 90"/>
                <a:gd name="T55" fmla="*/ 58 h 75"/>
                <a:gd name="T56" fmla="*/ 59 w 90"/>
                <a:gd name="T57" fmla="*/ 40 h 75"/>
                <a:gd name="T58" fmla="*/ 59 w 90"/>
                <a:gd name="T59" fmla="*/ 34 h 75"/>
                <a:gd name="T60" fmla="*/ 59 w 90"/>
                <a:gd name="T61" fmla="*/ 27 h 75"/>
                <a:gd name="T62" fmla="*/ 59 w 90"/>
                <a:gd name="T63" fmla="*/ 23 h 75"/>
                <a:gd name="T64" fmla="*/ 65 w 90"/>
                <a:gd name="T65" fmla="*/ 20 h 75"/>
                <a:gd name="T66" fmla="*/ 59 w 90"/>
                <a:gd name="T67" fmla="*/ 16 h 75"/>
                <a:gd name="T68" fmla="*/ 69 w 90"/>
                <a:gd name="T69" fmla="*/ 15 h 75"/>
                <a:gd name="T70" fmla="*/ 65 w 90"/>
                <a:gd name="T71" fmla="*/ 13 h 75"/>
                <a:gd name="T72" fmla="*/ 71 w 90"/>
                <a:gd name="T73" fmla="*/ 12 h 75"/>
                <a:gd name="T74" fmla="*/ 73 w 90"/>
                <a:gd name="T75" fmla="*/ 8 h 75"/>
                <a:gd name="T76" fmla="*/ 67 w 90"/>
                <a:gd name="T77" fmla="*/ 5 h 75"/>
                <a:gd name="T78" fmla="*/ 54 w 90"/>
                <a:gd name="T79" fmla="*/ 2 h 75"/>
                <a:gd name="T80" fmla="*/ 42 w 90"/>
                <a:gd name="T81" fmla="*/ 3 h 75"/>
                <a:gd name="T82" fmla="*/ 31 w 90"/>
                <a:gd name="T83" fmla="*/ 4 h 75"/>
                <a:gd name="T84" fmla="*/ 23 w 90"/>
                <a:gd name="T85" fmla="*/ 10 h 75"/>
                <a:gd name="T86" fmla="*/ 23 w 90"/>
                <a:gd name="T87" fmla="*/ 12 h 75"/>
                <a:gd name="T88" fmla="*/ 27 w 90"/>
                <a:gd name="T89" fmla="*/ 13 h 75"/>
                <a:gd name="T90" fmla="*/ 19 w 90"/>
                <a:gd name="T91" fmla="*/ 14 h 75"/>
                <a:gd name="T92" fmla="*/ 16 w 90"/>
                <a:gd name="T93" fmla="*/ 21 h 75"/>
                <a:gd name="T94" fmla="*/ 19 w 90"/>
                <a:gd name="T95" fmla="*/ 23 h 75"/>
                <a:gd name="T96" fmla="*/ 21 w 90"/>
                <a:gd name="T97" fmla="*/ 24 h 75"/>
                <a:gd name="T98" fmla="*/ 16 w 90"/>
                <a:gd name="T99" fmla="*/ 28 h 75"/>
                <a:gd name="T100" fmla="*/ 16 w 90"/>
                <a:gd name="T101" fmla="*/ 30 h 75"/>
                <a:gd name="T102" fmla="*/ 12 w 90"/>
                <a:gd name="T103" fmla="*/ 35 h 75"/>
                <a:gd name="T104" fmla="*/ 10 w 90"/>
                <a:gd name="T105" fmla="*/ 35 h 75"/>
                <a:gd name="T106" fmla="*/ 4 w 90"/>
                <a:gd name="T107" fmla="*/ 35 h 75"/>
                <a:gd name="T108" fmla="*/ 0 w 90"/>
                <a:gd name="T109" fmla="*/ 46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
                <a:gd name="T166" fmla="*/ 0 h 75"/>
                <a:gd name="T167" fmla="*/ 90 w 90"/>
                <a:gd name="T168" fmla="*/ 75 h 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 h="75">
                  <a:moveTo>
                    <a:pt x="4" y="51"/>
                  </a:moveTo>
                  <a:lnTo>
                    <a:pt x="6" y="51"/>
                  </a:lnTo>
                  <a:lnTo>
                    <a:pt x="10" y="51"/>
                  </a:lnTo>
                  <a:lnTo>
                    <a:pt x="10" y="50"/>
                  </a:lnTo>
                  <a:lnTo>
                    <a:pt x="12" y="48"/>
                  </a:lnTo>
                  <a:lnTo>
                    <a:pt x="14" y="51"/>
                  </a:lnTo>
                  <a:lnTo>
                    <a:pt x="14" y="50"/>
                  </a:lnTo>
                  <a:lnTo>
                    <a:pt x="16" y="47"/>
                  </a:lnTo>
                  <a:lnTo>
                    <a:pt x="19" y="48"/>
                  </a:lnTo>
                  <a:lnTo>
                    <a:pt x="19" y="52"/>
                  </a:lnTo>
                  <a:lnTo>
                    <a:pt x="21" y="52"/>
                  </a:lnTo>
                  <a:lnTo>
                    <a:pt x="23" y="52"/>
                  </a:lnTo>
                  <a:lnTo>
                    <a:pt x="23" y="51"/>
                  </a:lnTo>
                  <a:lnTo>
                    <a:pt x="25" y="52"/>
                  </a:lnTo>
                  <a:lnTo>
                    <a:pt x="27" y="50"/>
                  </a:lnTo>
                  <a:lnTo>
                    <a:pt x="27" y="56"/>
                  </a:lnTo>
                  <a:lnTo>
                    <a:pt x="31" y="53"/>
                  </a:lnTo>
                  <a:lnTo>
                    <a:pt x="35" y="52"/>
                  </a:lnTo>
                  <a:lnTo>
                    <a:pt x="31" y="55"/>
                  </a:lnTo>
                  <a:lnTo>
                    <a:pt x="31" y="56"/>
                  </a:lnTo>
                  <a:lnTo>
                    <a:pt x="29" y="56"/>
                  </a:lnTo>
                  <a:lnTo>
                    <a:pt x="29" y="58"/>
                  </a:lnTo>
                  <a:lnTo>
                    <a:pt x="31" y="59"/>
                  </a:lnTo>
                  <a:lnTo>
                    <a:pt x="38" y="59"/>
                  </a:lnTo>
                  <a:lnTo>
                    <a:pt x="40" y="60"/>
                  </a:lnTo>
                  <a:lnTo>
                    <a:pt x="38" y="60"/>
                  </a:lnTo>
                  <a:lnTo>
                    <a:pt x="42" y="61"/>
                  </a:lnTo>
                  <a:lnTo>
                    <a:pt x="40" y="61"/>
                  </a:lnTo>
                  <a:lnTo>
                    <a:pt x="38" y="62"/>
                  </a:lnTo>
                  <a:lnTo>
                    <a:pt x="35" y="61"/>
                  </a:lnTo>
                  <a:lnTo>
                    <a:pt x="35" y="62"/>
                  </a:lnTo>
                  <a:lnTo>
                    <a:pt x="35" y="63"/>
                  </a:lnTo>
                  <a:lnTo>
                    <a:pt x="31" y="62"/>
                  </a:lnTo>
                  <a:lnTo>
                    <a:pt x="33" y="63"/>
                  </a:lnTo>
                  <a:lnTo>
                    <a:pt x="33" y="68"/>
                  </a:lnTo>
                  <a:lnTo>
                    <a:pt x="35" y="69"/>
                  </a:lnTo>
                  <a:lnTo>
                    <a:pt x="35" y="68"/>
                  </a:lnTo>
                  <a:lnTo>
                    <a:pt x="38" y="69"/>
                  </a:lnTo>
                  <a:lnTo>
                    <a:pt x="40" y="70"/>
                  </a:lnTo>
                  <a:lnTo>
                    <a:pt x="46" y="69"/>
                  </a:lnTo>
                  <a:lnTo>
                    <a:pt x="50" y="69"/>
                  </a:lnTo>
                  <a:lnTo>
                    <a:pt x="46" y="69"/>
                  </a:lnTo>
                  <a:lnTo>
                    <a:pt x="48" y="70"/>
                  </a:lnTo>
                  <a:lnTo>
                    <a:pt x="54" y="73"/>
                  </a:lnTo>
                  <a:lnTo>
                    <a:pt x="54" y="72"/>
                  </a:lnTo>
                  <a:lnTo>
                    <a:pt x="56" y="71"/>
                  </a:lnTo>
                  <a:lnTo>
                    <a:pt x="59" y="70"/>
                  </a:lnTo>
                  <a:lnTo>
                    <a:pt x="61" y="71"/>
                  </a:lnTo>
                  <a:lnTo>
                    <a:pt x="63" y="71"/>
                  </a:lnTo>
                  <a:lnTo>
                    <a:pt x="65" y="72"/>
                  </a:lnTo>
                  <a:lnTo>
                    <a:pt x="65" y="73"/>
                  </a:lnTo>
                  <a:lnTo>
                    <a:pt x="65" y="72"/>
                  </a:lnTo>
                  <a:lnTo>
                    <a:pt x="67" y="72"/>
                  </a:lnTo>
                  <a:lnTo>
                    <a:pt x="69" y="73"/>
                  </a:lnTo>
                  <a:lnTo>
                    <a:pt x="73" y="73"/>
                  </a:lnTo>
                  <a:lnTo>
                    <a:pt x="71" y="71"/>
                  </a:lnTo>
                  <a:lnTo>
                    <a:pt x="71" y="72"/>
                  </a:lnTo>
                  <a:lnTo>
                    <a:pt x="69" y="71"/>
                  </a:lnTo>
                  <a:lnTo>
                    <a:pt x="69" y="70"/>
                  </a:lnTo>
                  <a:lnTo>
                    <a:pt x="73" y="70"/>
                  </a:lnTo>
                  <a:lnTo>
                    <a:pt x="75" y="69"/>
                  </a:lnTo>
                  <a:lnTo>
                    <a:pt x="75" y="71"/>
                  </a:lnTo>
                  <a:lnTo>
                    <a:pt x="80" y="73"/>
                  </a:lnTo>
                  <a:lnTo>
                    <a:pt x="82" y="75"/>
                  </a:lnTo>
                  <a:lnTo>
                    <a:pt x="82" y="73"/>
                  </a:lnTo>
                  <a:lnTo>
                    <a:pt x="84" y="73"/>
                  </a:lnTo>
                  <a:lnTo>
                    <a:pt x="78" y="72"/>
                  </a:lnTo>
                  <a:lnTo>
                    <a:pt x="80" y="71"/>
                  </a:lnTo>
                  <a:lnTo>
                    <a:pt x="86" y="72"/>
                  </a:lnTo>
                  <a:lnTo>
                    <a:pt x="88" y="71"/>
                  </a:lnTo>
                  <a:lnTo>
                    <a:pt x="88" y="70"/>
                  </a:lnTo>
                  <a:lnTo>
                    <a:pt x="90" y="70"/>
                  </a:lnTo>
                  <a:lnTo>
                    <a:pt x="86" y="68"/>
                  </a:lnTo>
                  <a:lnTo>
                    <a:pt x="78" y="64"/>
                  </a:lnTo>
                  <a:lnTo>
                    <a:pt x="75" y="64"/>
                  </a:lnTo>
                  <a:lnTo>
                    <a:pt x="67" y="58"/>
                  </a:lnTo>
                  <a:lnTo>
                    <a:pt x="65" y="55"/>
                  </a:lnTo>
                  <a:lnTo>
                    <a:pt x="61" y="51"/>
                  </a:lnTo>
                  <a:lnTo>
                    <a:pt x="59" y="40"/>
                  </a:lnTo>
                  <a:lnTo>
                    <a:pt x="56" y="39"/>
                  </a:lnTo>
                  <a:lnTo>
                    <a:pt x="56" y="38"/>
                  </a:lnTo>
                  <a:lnTo>
                    <a:pt x="59" y="34"/>
                  </a:lnTo>
                  <a:lnTo>
                    <a:pt x="59" y="31"/>
                  </a:lnTo>
                  <a:lnTo>
                    <a:pt x="56" y="27"/>
                  </a:lnTo>
                  <a:lnTo>
                    <a:pt x="59" y="27"/>
                  </a:lnTo>
                  <a:lnTo>
                    <a:pt x="59" y="24"/>
                  </a:lnTo>
                  <a:lnTo>
                    <a:pt x="59" y="23"/>
                  </a:lnTo>
                  <a:lnTo>
                    <a:pt x="61" y="23"/>
                  </a:lnTo>
                  <a:lnTo>
                    <a:pt x="63" y="21"/>
                  </a:lnTo>
                  <a:lnTo>
                    <a:pt x="65" y="20"/>
                  </a:lnTo>
                  <a:lnTo>
                    <a:pt x="63" y="18"/>
                  </a:lnTo>
                  <a:lnTo>
                    <a:pt x="59" y="18"/>
                  </a:lnTo>
                  <a:lnTo>
                    <a:pt x="59" y="16"/>
                  </a:lnTo>
                  <a:lnTo>
                    <a:pt x="65" y="18"/>
                  </a:lnTo>
                  <a:lnTo>
                    <a:pt x="67" y="16"/>
                  </a:lnTo>
                  <a:lnTo>
                    <a:pt x="69" y="15"/>
                  </a:lnTo>
                  <a:lnTo>
                    <a:pt x="71" y="14"/>
                  </a:lnTo>
                  <a:lnTo>
                    <a:pt x="69" y="13"/>
                  </a:lnTo>
                  <a:lnTo>
                    <a:pt x="65" y="13"/>
                  </a:lnTo>
                  <a:lnTo>
                    <a:pt x="61" y="13"/>
                  </a:lnTo>
                  <a:lnTo>
                    <a:pt x="67" y="11"/>
                  </a:lnTo>
                  <a:lnTo>
                    <a:pt x="71" y="12"/>
                  </a:lnTo>
                  <a:lnTo>
                    <a:pt x="71" y="11"/>
                  </a:lnTo>
                  <a:lnTo>
                    <a:pt x="65" y="10"/>
                  </a:lnTo>
                  <a:lnTo>
                    <a:pt x="73" y="8"/>
                  </a:lnTo>
                  <a:lnTo>
                    <a:pt x="73" y="7"/>
                  </a:lnTo>
                  <a:lnTo>
                    <a:pt x="71" y="5"/>
                  </a:lnTo>
                  <a:lnTo>
                    <a:pt x="67" y="5"/>
                  </a:lnTo>
                  <a:lnTo>
                    <a:pt x="61" y="3"/>
                  </a:lnTo>
                  <a:lnTo>
                    <a:pt x="59" y="3"/>
                  </a:lnTo>
                  <a:lnTo>
                    <a:pt x="54" y="2"/>
                  </a:lnTo>
                  <a:lnTo>
                    <a:pt x="52" y="0"/>
                  </a:lnTo>
                  <a:lnTo>
                    <a:pt x="48" y="0"/>
                  </a:lnTo>
                  <a:lnTo>
                    <a:pt x="42" y="3"/>
                  </a:lnTo>
                  <a:lnTo>
                    <a:pt x="40" y="4"/>
                  </a:lnTo>
                  <a:lnTo>
                    <a:pt x="33" y="3"/>
                  </a:lnTo>
                  <a:lnTo>
                    <a:pt x="31" y="4"/>
                  </a:lnTo>
                  <a:lnTo>
                    <a:pt x="27" y="5"/>
                  </a:lnTo>
                  <a:lnTo>
                    <a:pt x="23" y="8"/>
                  </a:lnTo>
                  <a:lnTo>
                    <a:pt x="23" y="10"/>
                  </a:lnTo>
                  <a:lnTo>
                    <a:pt x="25" y="10"/>
                  </a:lnTo>
                  <a:lnTo>
                    <a:pt x="25" y="11"/>
                  </a:lnTo>
                  <a:lnTo>
                    <a:pt x="23" y="12"/>
                  </a:lnTo>
                  <a:lnTo>
                    <a:pt x="25" y="13"/>
                  </a:lnTo>
                  <a:lnTo>
                    <a:pt x="27" y="13"/>
                  </a:lnTo>
                  <a:lnTo>
                    <a:pt x="23" y="14"/>
                  </a:lnTo>
                  <a:lnTo>
                    <a:pt x="21" y="14"/>
                  </a:lnTo>
                  <a:lnTo>
                    <a:pt x="19" y="14"/>
                  </a:lnTo>
                  <a:lnTo>
                    <a:pt x="14" y="16"/>
                  </a:lnTo>
                  <a:lnTo>
                    <a:pt x="12" y="19"/>
                  </a:lnTo>
                  <a:lnTo>
                    <a:pt x="16" y="21"/>
                  </a:lnTo>
                  <a:lnTo>
                    <a:pt x="19" y="21"/>
                  </a:lnTo>
                  <a:lnTo>
                    <a:pt x="19" y="23"/>
                  </a:lnTo>
                  <a:lnTo>
                    <a:pt x="23" y="22"/>
                  </a:lnTo>
                  <a:lnTo>
                    <a:pt x="21" y="23"/>
                  </a:lnTo>
                  <a:lnTo>
                    <a:pt x="21" y="24"/>
                  </a:lnTo>
                  <a:lnTo>
                    <a:pt x="19" y="26"/>
                  </a:lnTo>
                  <a:lnTo>
                    <a:pt x="16" y="26"/>
                  </a:lnTo>
                  <a:lnTo>
                    <a:pt x="16" y="28"/>
                  </a:lnTo>
                  <a:lnTo>
                    <a:pt x="14" y="28"/>
                  </a:lnTo>
                  <a:lnTo>
                    <a:pt x="16" y="29"/>
                  </a:lnTo>
                  <a:lnTo>
                    <a:pt x="16" y="30"/>
                  </a:lnTo>
                  <a:lnTo>
                    <a:pt x="14" y="30"/>
                  </a:lnTo>
                  <a:lnTo>
                    <a:pt x="14" y="34"/>
                  </a:lnTo>
                  <a:lnTo>
                    <a:pt x="12" y="35"/>
                  </a:lnTo>
                  <a:lnTo>
                    <a:pt x="12" y="37"/>
                  </a:lnTo>
                  <a:lnTo>
                    <a:pt x="10" y="36"/>
                  </a:lnTo>
                  <a:lnTo>
                    <a:pt x="10" y="35"/>
                  </a:lnTo>
                  <a:lnTo>
                    <a:pt x="8" y="35"/>
                  </a:lnTo>
                  <a:lnTo>
                    <a:pt x="6" y="36"/>
                  </a:lnTo>
                  <a:lnTo>
                    <a:pt x="4" y="35"/>
                  </a:lnTo>
                  <a:lnTo>
                    <a:pt x="0" y="37"/>
                  </a:lnTo>
                  <a:lnTo>
                    <a:pt x="0" y="38"/>
                  </a:lnTo>
                  <a:lnTo>
                    <a:pt x="0" y="46"/>
                  </a:lnTo>
                  <a:lnTo>
                    <a:pt x="4" y="50"/>
                  </a:lnTo>
                  <a:lnTo>
                    <a:pt x="4" y="5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4" name="Freeform 1400"/>
            <p:cNvSpPr>
              <a:spLocks/>
            </p:cNvSpPr>
            <p:nvPr/>
          </p:nvSpPr>
          <p:spPr bwMode="auto">
            <a:xfrm>
              <a:off x="4188620" y="4181387"/>
              <a:ext cx="14580" cy="9299"/>
            </a:xfrm>
            <a:custGeom>
              <a:avLst/>
              <a:gdLst>
                <a:gd name="T0" fmla="*/ 4 w 16"/>
                <a:gd name="T1" fmla="*/ 6 h 8"/>
                <a:gd name="T2" fmla="*/ 14 w 16"/>
                <a:gd name="T3" fmla="*/ 4 h 8"/>
                <a:gd name="T4" fmla="*/ 16 w 16"/>
                <a:gd name="T5" fmla="*/ 2 h 8"/>
                <a:gd name="T6" fmla="*/ 16 w 16"/>
                <a:gd name="T7" fmla="*/ 0 h 8"/>
                <a:gd name="T8" fmla="*/ 14 w 16"/>
                <a:gd name="T9" fmla="*/ 0 h 8"/>
                <a:gd name="T10" fmla="*/ 10 w 16"/>
                <a:gd name="T11" fmla="*/ 2 h 8"/>
                <a:gd name="T12" fmla="*/ 8 w 16"/>
                <a:gd name="T13" fmla="*/ 3 h 8"/>
                <a:gd name="T14" fmla="*/ 2 w 16"/>
                <a:gd name="T15" fmla="*/ 5 h 8"/>
                <a:gd name="T16" fmla="*/ 0 w 16"/>
                <a:gd name="T17" fmla="*/ 8 h 8"/>
                <a:gd name="T18" fmla="*/ 0 w 16"/>
                <a:gd name="T19" fmla="*/ 8 h 8"/>
                <a:gd name="T20" fmla="*/ 2 w 16"/>
                <a:gd name="T21" fmla="*/ 8 h 8"/>
                <a:gd name="T22" fmla="*/ 4 w 16"/>
                <a:gd name="T23" fmla="*/ 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4" y="6"/>
                  </a:moveTo>
                  <a:lnTo>
                    <a:pt x="14" y="4"/>
                  </a:lnTo>
                  <a:lnTo>
                    <a:pt x="16" y="2"/>
                  </a:lnTo>
                  <a:lnTo>
                    <a:pt x="16" y="0"/>
                  </a:lnTo>
                  <a:lnTo>
                    <a:pt x="14" y="0"/>
                  </a:lnTo>
                  <a:lnTo>
                    <a:pt x="10" y="2"/>
                  </a:lnTo>
                  <a:lnTo>
                    <a:pt x="8" y="3"/>
                  </a:lnTo>
                  <a:lnTo>
                    <a:pt x="2" y="5"/>
                  </a:lnTo>
                  <a:lnTo>
                    <a:pt x="0" y="8"/>
                  </a:lnTo>
                  <a:lnTo>
                    <a:pt x="2" y="8"/>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5" name="Freeform 1401"/>
            <p:cNvSpPr>
              <a:spLocks/>
            </p:cNvSpPr>
            <p:nvPr/>
          </p:nvSpPr>
          <p:spPr bwMode="auto">
            <a:xfrm>
              <a:off x="3328384" y="3654809"/>
              <a:ext cx="761819" cy="781148"/>
            </a:xfrm>
            <a:custGeom>
              <a:avLst/>
              <a:gdLst>
                <a:gd name="T0" fmla="*/ 600067 w 397"/>
                <a:gd name="T1" fmla="*/ 1606 h 588"/>
                <a:gd name="T2" fmla="*/ 541317 w 397"/>
                <a:gd name="T3" fmla="*/ 1591 h 588"/>
                <a:gd name="T4" fmla="*/ 561120 w 397"/>
                <a:gd name="T5" fmla="*/ 1482 h 588"/>
                <a:gd name="T6" fmla="*/ 606700 w 397"/>
                <a:gd name="T7" fmla="*/ 1534 h 588"/>
                <a:gd name="T8" fmla="*/ 605207 w 397"/>
                <a:gd name="T9" fmla="*/ 1496 h 588"/>
                <a:gd name="T10" fmla="*/ 572325 w 397"/>
                <a:gd name="T11" fmla="*/ 1419 h 588"/>
                <a:gd name="T12" fmla="*/ 562597 w 397"/>
                <a:gd name="T13" fmla="*/ 1328 h 588"/>
                <a:gd name="T14" fmla="*/ 615534 w 397"/>
                <a:gd name="T15" fmla="*/ 1309 h 588"/>
                <a:gd name="T16" fmla="*/ 625956 w 397"/>
                <a:gd name="T17" fmla="*/ 1206 h 588"/>
                <a:gd name="T18" fmla="*/ 618541 w 397"/>
                <a:gd name="T19" fmla="*/ 1110 h 588"/>
                <a:gd name="T20" fmla="*/ 624513 w 397"/>
                <a:gd name="T21" fmla="*/ 1015 h 588"/>
                <a:gd name="T22" fmla="*/ 609061 w 397"/>
                <a:gd name="T23" fmla="*/ 960 h 588"/>
                <a:gd name="T24" fmla="*/ 644891 w 397"/>
                <a:gd name="T25" fmla="*/ 893 h 588"/>
                <a:gd name="T26" fmla="*/ 614041 w 397"/>
                <a:gd name="T27" fmla="*/ 840 h 588"/>
                <a:gd name="T28" fmla="*/ 646460 w 397"/>
                <a:gd name="T29" fmla="*/ 646 h 588"/>
                <a:gd name="T30" fmla="*/ 632500 w 397"/>
                <a:gd name="T31" fmla="*/ 533 h 588"/>
                <a:gd name="T32" fmla="*/ 651417 w 397"/>
                <a:gd name="T33" fmla="*/ 326 h 588"/>
                <a:gd name="T34" fmla="*/ 572325 w 397"/>
                <a:gd name="T35" fmla="*/ 238 h 588"/>
                <a:gd name="T36" fmla="*/ 483684 w 397"/>
                <a:gd name="T37" fmla="*/ 286 h 588"/>
                <a:gd name="T38" fmla="*/ 415309 w 397"/>
                <a:gd name="T39" fmla="*/ 155 h 588"/>
                <a:gd name="T40" fmla="*/ 387409 w 397"/>
                <a:gd name="T41" fmla="*/ 53 h 588"/>
                <a:gd name="T42" fmla="*/ 313660 w 397"/>
                <a:gd name="T43" fmla="*/ 61 h 588"/>
                <a:gd name="T44" fmla="*/ 294740 w 397"/>
                <a:gd name="T45" fmla="*/ 104 h 588"/>
                <a:gd name="T46" fmla="*/ 269529 w 397"/>
                <a:gd name="T47" fmla="*/ 163 h 588"/>
                <a:gd name="T48" fmla="*/ 209103 w 397"/>
                <a:gd name="T49" fmla="*/ 190 h 588"/>
                <a:gd name="T50" fmla="*/ 136818 w 397"/>
                <a:gd name="T51" fmla="*/ 327 h 588"/>
                <a:gd name="T52" fmla="*/ 97844 w 397"/>
                <a:gd name="T53" fmla="*/ 558 h 588"/>
                <a:gd name="T54" fmla="*/ 44792 w 397"/>
                <a:gd name="T55" fmla="*/ 693 h 588"/>
                <a:gd name="T56" fmla="*/ 8834 w 397"/>
                <a:gd name="T57" fmla="*/ 807 h 588"/>
                <a:gd name="T58" fmla="*/ 69940 w 397"/>
                <a:gd name="T59" fmla="*/ 859 h 588"/>
                <a:gd name="T60" fmla="*/ 82492 w 397"/>
                <a:gd name="T61" fmla="*/ 915 h 588"/>
                <a:gd name="T62" fmla="*/ 41328 w 397"/>
                <a:gd name="T63" fmla="*/ 1002 h 588"/>
                <a:gd name="T64" fmla="*/ 114734 w 397"/>
                <a:gd name="T65" fmla="*/ 1026 h 588"/>
                <a:gd name="T66" fmla="*/ 176634 w 397"/>
                <a:gd name="T67" fmla="*/ 1095 h 588"/>
                <a:gd name="T68" fmla="*/ 201790 w 397"/>
                <a:gd name="T69" fmla="*/ 1229 h 588"/>
                <a:gd name="T70" fmla="*/ 219999 w 397"/>
                <a:gd name="T71" fmla="*/ 1373 h 588"/>
                <a:gd name="T72" fmla="*/ 232791 w 397"/>
                <a:gd name="T73" fmla="*/ 1446 h 588"/>
                <a:gd name="T74" fmla="*/ 254077 w 397"/>
                <a:gd name="T75" fmla="*/ 1514 h 588"/>
                <a:gd name="T76" fmla="*/ 259050 w 397"/>
                <a:gd name="T77" fmla="*/ 1598 h 588"/>
                <a:gd name="T78" fmla="*/ 263690 w 397"/>
                <a:gd name="T79" fmla="*/ 1682 h 588"/>
                <a:gd name="T80" fmla="*/ 260546 w 397"/>
                <a:gd name="T81" fmla="*/ 1731 h 588"/>
                <a:gd name="T82" fmla="*/ 231151 w 397"/>
                <a:gd name="T83" fmla="*/ 1789 h 588"/>
                <a:gd name="T84" fmla="*/ 238462 w 397"/>
                <a:gd name="T85" fmla="*/ 1891 h 588"/>
                <a:gd name="T86" fmla="*/ 252421 w 397"/>
                <a:gd name="T87" fmla="*/ 1963 h 588"/>
                <a:gd name="T88" fmla="*/ 259050 w 397"/>
                <a:gd name="T89" fmla="*/ 2031 h 588"/>
                <a:gd name="T90" fmla="*/ 280780 w 397"/>
                <a:gd name="T91" fmla="*/ 2121 h 588"/>
                <a:gd name="T92" fmla="*/ 289940 w 397"/>
                <a:gd name="T93" fmla="*/ 2161 h 588"/>
                <a:gd name="T94" fmla="*/ 306991 w 397"/>
                <a:gd name="T95" fmla="*/ 2185 h 588"/>
                <a:gd name="T96" fmla="*/ 329066 w 397"/>
                <a:gd name="T97" fmla="*/ 2202 h 588"/>
                <a:gd name="T98" fmla="*/ 358469 w 397"/>
                <a:gd name="T99" fmla="*/ 2225 h 588"/>
                <a:gd name="T100" fmla="*/ 368948 w 397"/>
                <a:gd name="T101" fmla="*/ 2102 h 588"/>
                <a:gd name="T102" fmla="*/ 376931 w 397"/>
                <a:gd name="T103" fmla="*/ 2056 h 588"/>
                <a:gd name="T104" fmla="*/ 387409 w 397"/>
                <a:gd name="T105" fmla="*/ 1997 h 588"/>
                <a:gd name="T106" fmla="*/ 392387 w 397"/>
                <a:gd name="T107" fmla="*/ 1939 h 588"/>
                <a:gd name="T108" fmla="*/ 418263 w 397"/>
                <a:gd name="T109" fmla="*/ 1909 h 588"/>
                <a:gd name="T110" fmla="*/ 430772 w 397"/>
                <a:gd name="T111" fmla="*/ 1859 h 588"/>
                <a:gd name="T112" fmla="*/ 446163 w 397"/>
                <a:gd name="T113" fmla="*/ 1878 h 588"/>
                <a:gd name="T114" fmla="*/ 468229 w 397"/>
                <a:gd name="T115" fmla="*/ 1835 h 588"/>
                <a:gd name="T116" fmla="*/ 488405 w 397"/>
                <a:gd name="T117" fmla="*/ 1753 h 588"/>
                <a:gd name="T118" fmla="*/ 497624 w 397"/>
                <a:gd name="T119" fmla="*/ 1743 h 588"/>
                <a:gd name="T120" fmla="*/ 516111 w 397"/>
                <a:gd name="T121" fmla="*/ 1725 h 588"/>
                <a:gd name="T122" fmla="*/ 548656 w 397"/>
                <a:gd name="T123" fmla="*/ 1706 h 588"/>
                <a:gd name="T124" fmla="*/ 576556 w 397"/>
                <a:gd name="T125" fmla="*/ 1671 h 5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7"/>
                <a:gd name="T190" fmla="*/ 0 h 588"/>
                <a:gd name="T191" fmla="*/ 397 w 397"/>
                <a:gd name="T192" fmla="*/ 588 h 5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6" name="Freeform 1402"/>
            <p:cNvSpPr>
              <a:spLocks/>
            </p:cNvSpPr>
            <p:nvPr/>
          </p:nvSpPr>
          <p:spPr bwMode="auto">
            <a:xfrm>
              <a:off x="4074711" y="3950065"/>
              <a:ext cx="2792120" cy="1530911"/>
            </a:xfrm>
            <a:custGeom>
              <a:avLst/>
              <a:gdLst>
                <a:gd name="T0" fmla="*/ 2980 w 3064"/>
                <a:gd name="T1" fmla="*/ 277 h 1317"/>
                <a:gd name="T2" fmla="*/ 2668 w 3064"/>
                <a:gd name="T3" fmla="*/ 234 h 1317"/>
                <a:gd name="T4" fmla="*/ 2329 w 3064"/>
                <a:gd name="T5" fmla="*/ 166 h 1317"/>
                <a:gd name="T6" fmla="*/ 2163 w 3064"/>
                <a:gd name="T7" fmla="*/ 171 h 1317"/>
                <a:gd name="T8" fmla="*/ 1959 w 3064"/>
                <a:gd name="T9" fmla="*/ 131 h 1317"/>
                <a:gd name="T10" fmla="*/ 1828 w 3064"/>
                <a:gd name="T11" fmla="*/ 142 h 1317"/>
                <a:gd name="T12" fmla="*/ 1849 w 3064"/>
                <a:gd name="T13" fmla="*/ 38 h 1317"/>
                <a:gd name="T14" fmla="*/ 1712 w 3064"/>
                <a:gd name="T15" fmla="*/ 48 h 1317"/>
                <a:gd name="T16" fmla="*/ 1561 w 3064"/>
                <a:gd name="T17" fmla="*/ 89 h 1317"/>
                <a:gd name="T18" fmla="*/ 1470 w 3064"/>
                <a:gd name="T19" fmla="*/ 170 h 1317"/>
                <a:gd name="T20" fmla="*/ 1365 w 3064"/>
                <a:gd name="T21" fmla="*/ 156 h 1317"/>
                <a:gd name="T22" fmla="*/ 1302 w 3064"/>
                <a:gd name="T23" fmla="*/ 298 h 1317"/>
                <a:gd name="T24" fmla="*/ 1266 w 3064"/>
                <a:gd name="T25" fmla="*/ 241 h 1317"/>
                <a:gd name="T26" fmla="*/ 1038 w 3064"/>
                <a:gd name="T27" fmla="*/ 260 h 1317"/>
                <a:gd name="T28" fmla="*/ 805 w 3064"/>
                <a:gd name="T29" fmla="*/ 331 h 1317"/>
                <a:gd name="T30" fmla="*/ 779 w 3064"/>
                <a:gd name="T31" fmla="*/ 244 h 1317"/>
                <a:gd name="T32" fmla="*/ 672 w 3064"/>
                <a:gd name="T33" fmla="*/ 216 h 1317"/>
                <a:gd name="T34" fmla="*/ 567 w 3064"/>
                <a:gd name="T35" fmla="*/ 231 h 1317"/>
                <a:gd name="T36" fmla="*/ 478 w 3064"/>
                <a:gd name="T37" fmla="*/ 281 h 1317"/>
                <a:gd name="T38" fmla="*/ 421 w 3064"/>
                <a:gd name="T39" fmla="*/ 355 h 1317"/>
                <a:gd name="T40" fmla="*/ 339 w 3064"/>
                <a:gd name="T41" fmla="*/ 401 h 1317"/>
                <a:gd name="T42" fmla="*/ 354 w 3064"/>
                <a:gd name="T43" fmla="*/ 426 h 1317"/>
                <a:gd name="T44" fmla="*/ 449 w 3064"/>
                <a:gd name="T45" fmla="*/ 488 h 1317"/>
                <a:gd name="T46" fmla="*/ 506 w 3064"/>
                <a:gd name="T47" fmla="*/ 416 h 1317"/>
                <a:gd name="T48" fmla="*/ 596 w 3064"/>
                <a:gd name="T49" fmla="*/ 314 h 1317"/>
                <a:gd name="T50" fmla="*/ 636 w 3064"/>
                <a:gd name="T51" fmla="*/ 413 h 1317"/>
                <a:gd name="T52" fmla="*/ 569 w 3064"/>
                <a:gd name="T53" fmla="*/ 477 h 1317"/>
                <a:gd name="T54" fmla="*/ 400 w 3064"/>
                <a:gd name="T55" fmla="*/ 486 h 1317"/>
                <a:gd name="T56" fmla="*/ 339 w 3064"/>
                <a:gd name="T57" fmla="*/ 522 h 1317"/>
                <a:gd name="T58" fmla="*/ 202 w 3064"/>
                <a:gd name="T59" fmla="*/ 585 h 1317"/>
                <a:gd name="T60" fmla="*/ 207 w 3064"/>
                <a:gd name="T61" fmla="*/ 706 h 1317"/>
                <a:gd name="T62" fmla="*/ 495 w 3064"/>
                <a:gd name="T63" fmla="*/ 687 h 1317"/>
                <a:gd name="T64" fmla="*/ 525 w 3064"/>
                <a:gd name="T65" fmla="*/ 643 h 1317"/>
                <a:gd name="T66" fmla="*/ 647 w 3064"/>
                <a:gd name="T67" fmla="*/ 668 h 1317"/>
                <a:gd name="T68" fmla="*/ 777 w 3064"/>
                <a:gd name="T69" fmla="*/ 620 h 1317"/>
                <a:gd name="T70" fmla="*/ 803 w 3064"/>
                <a:gd name="T71" fmla="*/ 616 h 1317"/>
                <a:gd name="T72" fmla="*/ 655 w 3064"/>
                <a:gd name="T73" fmla="*/ 691 h 1317"/>
                <a:gd name="T74" fmla="*/ 729 w 3064"/>
                <a:gd name="T75" fmla="*/ 756 h 1317"/>
                <a:gd name="T76" fmla="*/ 390 w 3064"/>
                <a:gd name="T77" fmla="*/ 703 h 1317"/>
                <a:gd name="T78" fmla="*/ 2 w 3064"/>
                <a:gd name="T79" fmla="*/ 902 h 1317"/>
                <a:gd name="T80" fmla="*/ 135 w 3064"/>
                <a:gd name="T81" fmla="*/ 984 h 1317"/>
                <a:gd name="T82" fmla="*/ 436 w 3064"/>
                <a:gd name="T83" fmla="*/ 1062 h 1317"/>
                <a:gd name="T84" fmla="*/ 626 w 3064"/>
                <a:gd name="T85" fmla="*/ 1312 h 1317"/>
                <a:gd name="T86" fmla="*/ 843 w 3064"/>
                <a:gd name="T87" fmla="*/ 1084 h 1317"/>
                <a:gd name="T88" fmla="*/ 937 w 3064"/>
                <a:gd name="T89" fmla="*/ 934 h 1317"/>
                <a:gd name="T90" fmla="*/ 813 w 3064"/>
                <a:gd name="T91" fmla="*/ 869 h 1317"/>
                <a:gd name="T92" fmla="*/ 887 w 3064"/>
                <a:gd name="T93" fmla="*/ 883 h 1317"/>
                <a:gd name="T94" fmla="*/ 1095 w 3064"/>
                <a:gd name="T95" fmla="*/ 820 h 1317"/>
                <a:gd name="T96" fmla="*/ 1009 w 3064"/>
                <a:gd name="T97" fmla="*/ 817 h 1317"/>
                <a:gd name="T98" fmla="*/ 1177 w 3064"/>
                <a:gd name="T99" fmla="*/ 813 h 1317"/>
                <a:gd name="T100" fmla="*/ 1413 w 3064"/>
                <a:gd name="T101" fmla="*/ 952 h 1317"/>
                <a:gd name="T102" fmla="*/ 1645 w 3064"/>
                <a:gd name="T103" fmla="*/ 872 h 1317"/>
                <a:gd name="T104" fmla="*/ 1771 w 3064"/>
                <a:gd name="T105" fmla="*/ 928 h 1317"/>
                <a:gd name="T106" fmla="*/ 1877 w 3064"/>
                <a:gd name="T107" fmla="*/ 856 h 1317"/>
                <a:gd name="T108" fmla="*/ 2043 w 3064"/>
                <a:gd name="T109" fmla="*/ 787 h 1317"/>
                <a:gd name="T110" fmla="*/ 1994 w 3064"/>
                <a:gd name="T111" fmla="*/ 682 h 1317"/>
                <a:gd name="T112" fmla="*/ 2119 w 3064"/>
                <a:gd name="T113" fmla="*/ 726 h 1317"/>
                <a:gd name="T114" fmla="*/ 2331 w 3064"/>
                <a:gd name="T115" fmla="*/ 541 h 1317"/>
                <a:gd name="T116" fmla="*/ 2430 w 3064"/>
                <a:gd name="T117" fmla="*/ 430 h 1317"/>
                <a:gd name="T118" fmla="*/ 2656 w 3064"/>
                <a:gd name="T119" fmla="*/ 391 h 1317"/>
                <a:gd name="T120" fmla="*/ 2660 w 3064"/>
                <a:gd name="T121" fmla="*/ 458 h 1317"/>
                <a:gd name="T122" fmla="*/ 2814 w 3064"/>
                <a:gd name="T123" fmla="*/ 392 h 1317"/>
                <a:gd name="T124" fmla="*/ 2927 w 3064"/>
                <a:gd name="T125" fmla="*/ 312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4"/>
                <a:gd name="T190" fmla="*/ 0 h 1317"/>
                <a:gd name="T191" fmla="*/ 3064 w 3064"/>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4" h="1317">
                  <a:moveTo>
                    <a:pt x="3022" y="333"/>
                  </a:moveTo>
                  <a:lnTo>
                    <a:pt x="3024" y="332"/>
                  </a:lnTo>
                  <a:lnTo>
                    <a:pt x="3028" y="331"/>
                  </a:lnTo>
                  <a:lnTo>
                    <a:pt x="3024" y="328"/>
                  </a:lnTo>
                  <a:lnTo>
                    <a:pt x="3022" y="328"/>
                  </a:lnTo>
                  <a:lnTo>
                    <a:pt x="3020" y="327"/>
                  </a:lnTo>
                  <a:lnTo>
                    <a:pt x="3026" y="327"/>
                  </a:lnTo>
                  <a:lnTo>
                    <a:pt x="3026" y="325"/>
                  </a:lnTo>
                  <a:lnTo>
                    <a:pt x="3026" y="323"/>
                  </a:lnTo>
                  <a:lnTo>
                    <a:pt x="3031" y="322"/>
                  </a:lnTo>
                  <a:lnTo>
                    <a:pt x="3035" y="322"/>
                  </a:lnTo>
                  <a:lnTo>
                    <a:pt x="3043" y="322"/>
                  </a:lnTo>
                  <a:lnTo>
                    <a:pt x="3043" y="321"/>
                  </a:lnTo>
                  <a:lnTo>
                    <a:pt x="3039" y="319"/>
                  </a:lnTo>
                  <a:lnTo>
                    <a:pt x="3037" y="316"/>
                  </a:lnTo>
                  <a:lnTo>
                    <a:pt x="3039" y="315"/>
                  </a:lnTo>
                  <a:lnTo>
                    <a:pt x="3041" y="317"/>
                  </a:lnTo>
                  <a:lnTo>
                    <a:pt x="3045" y="319"/>
                  </a:lnTo>
                  <a:lnTo>
                    <a:pt x="3045" y="320"/>
                  </a:lnTo>
                  <a:lnTo>
                    <a:pt x="3049" y="320"/>
                  </a:lnTo>
                  <a:lnTo>
                    <a:pt x="3049" y="319"/>
                  </a:lnTo>
                  <a:lnTo>
                    <a:pt x="3049" y="317"/>
                  </a:lnTo>
                  <a:lnTo>
                    <a:pt x="3052" y="314"/>
                  </a:lnTo>
                  <a:lnTo>
                    <a:pt x="3054" y="313"/>
                  </a:lnTo>
                  <a:lnTo>
                    <a:pt x="3056" y="312"/>
                  </a:lnTo>
                  <a:lnTo>
                    <a:pt x="3060" y="312"/>
                  </a:lnTo>
                  <a:lnTo>
                    <a:pt x="3062" y="312"/>
                  </a:lnTo>
                  <a:lnTo>
                    <a:pt x="3064" y="311"/>
                  </a:lnTo>
                  <a:lnTo>
                    <a:pt x="3060" y="309"/>
                  </a:lnTo>
                  <a:lnTo>
                    <a:pt x="3060" y="311"/>
                  </a:lnTo>
                  <a:lnTo>
                    <a:pt x="3058" y="309"/>
                  </a:lnTo>
                  <a:lnTo>
                    <a:pt x="3056" y="309"/>
                  </a:lnTo>
                  <a:lnTo>
                    <a:pt x="3056" y="308"/>
                  </a:lnTo>
                  <a:lnTo>
                    <a:pt x="3054" y="306"/>
                  </a:lnTo>
                  <a:lnTo>
                    <a:pt x="3049" y="308"/>
                  </a:lnTo>
                  <a:lnTo>
                    <a:pt x="3049" y="307"/>
                  </a:lnTo>
                  <a:lnTo>
                    <a:pt x="3052" y="307"/>
                  </a:lnTo>
                  <a:lnTo>
                    <a:pt x="3052" y="306"/>
                  </a:lnTo>
                  <a:lnTo>
                    <a:pt x="3045" y="304"/>
                  </a:lnTo>
                  <a:lnTo>
                    <a:pt x="3043" y="301"/>
                  </a:lnTo>
                  <a:lnTo>
                    <a:pt x="3039" y="300"/>
                  </a:lnTo>
                  <a:lnTo>
                    <a:pt x="3037" y="298"/>
                  </a:lnTo>
                  <a:lnTo>
                    <a:pt x="3037" y="297"/>
                  </a:lnTo>
                  <a:lnTo>
                    <a:pt x="3035" y="296"/>
                  </a:lnTo>
                  <a:lnTo>
                    <a:pt x="3033" y="293"/>
                  </a:lnTo>
                  <a:lnTo>
                    <a:pt x="3020" y="292"/>
                  </a:lnTo>
                  <a:lnTo>
                    <a:pt x="3018" y="292"/>
                  </a:lnTo>
                  <a:lnTo>
                    <a:pt x="3022" y="293"/>
                  </a:lnTo>
                  <a:lnTo>
                    <a:pt x="3022" y="295"/>
                  </a:lnTo>
                  <a:lnTo>
                    <a:pt x="3020" y="295"/>
                  </a:lnTo>
                  <a:lnTo>
                    <a:pt x="3016" y="295"/>
                  </a:lnTo>
                  <a:lnTo>
                    <a:pt x="3012" y="292"/>
                  </a:lnTo>
                  <a:lnTo>
                    <a:pt x="3012" y="295"/>
                  </a:lnTo>
                  <a:lnTo>
                    <a:pt x="3012" y="296"/>
                  </a:lnTo>
                  <a:lnTo>
                    <a:pt x="3009" y="296"/>
                  </a:lnTo>
                  <a:lnTo>
                    <a:pt x="3009" y="295"/>
                  </a:lnTo>
                  <a:lnTo>
                    <a:pt x="3007" y="293"/>
                  </a:lnTo>
                  <a:lnTo>
                    <a:pt x="3007" y="292"/>
                  </a:lnTo>
                  <a:lnTo>
                    <a:pt x="3009" y="291"/>
                  </a:lnTo>
                  <a:lnTo>
                    <a:pt x="3007" y="291"/>
                  </a:lnTo>
                  <a:lnTo>
                    <a:pt x="3005" y="291"/>
                  </a:lnTo>
                  <a:lnTo>
                    <a:pt x="3005" y="290"/>
                  </a:lnTo>
                  <a:lnTo>
                    <a:pt x="3003" y="289"/>
                  </a:lnTo>
                  <a:lnTo>
                    <a:pt x="3003" y="290"/>
                  </a:lnTo>
                  <a:lnTo>
                    <a:pt x="3003" y="292"/>
                  </a:lnTo>
                  <a:lnTo>
                    <a:pt x="3001" y="292"/>
                  </a:lnTo>
                  <a:lnTo>
                    <a:pt x="3001" y="291"/>
                  </a:lnTo>
                  <a:lnTo>
                    <a:pt x="2997" y="290"/>
                  </a:lnTo>
                  <a:lnTo>
                    <a:pt x="2995" y="290"/>
                  </a:lnTo>
                  <a:lnTo>
                    <a:pt x="2990" y="291"/>
                  </a:lnTo>
                  <a:lnTo>
                    <a:pt x="2993" y="292"/>
                  </a:lnTo>
                  <a:lnTo>
                    <a:pt x="2993" y="291"/>
                  </a:lnTo>
                  <a:lnTo>
                    <a:pt x="2997" y="291"/>
                  </a:lnTo>
                  <a:lnTo>
                    <a:pt x="2995" y="292"/>
                  </a:lnTo>
                  <a:lnTo>
                    <a:pt x="2999" y="292"/>
                  </a:lnTo>
                  <a:lnTo>
                    <a:pt x="2997" y="300"/>
                  </a:lnTo>
                  <a:lnTo>
                    <a:pt x="2999" y="300"/>
                  </a:lnTo>
                  <a:lnTo>
                    <a:pt x="3001" y="299"/>
                  </a:lnTo>
                  <a:lnTo>
                    <a:pt x="3001" y="300"/>
                  </a:lnTo>
                  <a:lnTo>
                    <a:pt x="3003" y="301"/>
                  </a:lnTo>
                  <a:lnTo>
                    <a:pt x="3003" y="305"/>
                  </a:lnTo>
                  <a:lnTo>
                    <a:pt x="3001" y="305"/>
                  </a:lnTo>
                  <a:lnTo>
                    <a:pt x="2999" y="306"/>
                  </a:lnTo>
                  <a:lnTo>
                    <a:pt x="2999" y="305"/>
                  </a:lnTo>
                  <a:lnTo>
                    <a:pt x="2999" y="304"/>
                  </a:lnTo>
                  <a:lnTo>
                    <a:pt x="2999" y="301"/>
                  </a:lnTo>
                  <a:lnTo>
                    <a:pt x="2997" y="301"/>
                  </a:lnTo>
                  <a:lnTo>
                    <a:pt x="2995" y="301"/>
                  </a:lnTo>
                  <a:lnTo>
                    <a:pt x="2993" y="300"/>
                  </a:lnTo>
                  <a:lnTo>
                    <a:pt x="2993" y="299"/>
                  </a:lnTo>
                  <a:lnTo>
                    <a:pt x="2990" y="298"/>
                  </a:lnTo>
                  <a:lnTo>
                    <a:pt x="2988" y="297"/>
                  </a:lnTo>
                  <a:lnTo>
                    <a:pt x="2990" y="295"/>
                  </a:lnTo>
                  <a:lnTo>
                    <a:pt x="2986" y="285"/>
                  </a:lnTo>
                  <a:lnTo>
                    <a:pt x="2984" y="284"/>
                  </a:lnTo>
                  <a:lnTo>
                    <a:pt x="2984" y="283"/>
                  </a:lnTo>
                  <a:lnTo>
                    <a:pt x="2986" y="284"/>
                  </a:lnTo>
                  <a:lnTo>
                    <a:pt x="2986" y="285"/>
                  </a:lnTo>
                  <a:lnTo>
                    <a:pt x="2988" y="285"/>
                  </a:lnTo>
                  <a:lnTo>
                    <a:pt x="2986" y="284"/>
                  </a:lnTo>
                  <a:lnTo>
                    <a:pt x="2980" y="281"/>
                  </a:lnTo>
                  <a:lnTo>
                    <a:pt x="2980" y="280"/>
                  </a:lnTo>
                  <a:lnTo>
                    <a:pt x="2980" y="277"/>
                  </a:lnTo>
                  <a:lnTo>
                    <a:pt x="2972" y="276"/>
                  </a:lnTo>
                  <a:lnTo>
                    <a:pt x="2976" y="281"/>
                  </a:lnTo>
                  <a:lnTo>
                    <a:pt x="2978" y="282"/>
                  </a:lnTo>
                  <a:lnTo>
                    <a:pt x="2978" y="283"/>
                  </a:lnTo>
                  <a:lnTo>
                    <a:pt x="2967" y="280"/>
                  </a:lnTo>
                  <a:lnTo>
                    <a:pt x="2965" y="279"/>
                  </a:lnTo>
                  <a:lnTo>
                    <a:pt x="2963" y="277"/>
                  </a:lnTo>
                  <a:lnTo>
                    <a:pt x="2965" y="277"/>
                  </a:lnTo>
                  <a:lnTo>
                    <a:pt x="2967" y="276"/>
                  </a:lnTo>
                  <a:lnTo>
                    <a:pt x="2967" y="275"/>
                  </a:lnTo>
                  <a:lnTo>
                    <a:pt x="2963" y="274"/>
                  </a:lnTo>
                  <a:lnTo>
                    <a:pt x="2959" y="274"/>
                  </a:lnTo>
                  <a:lnTo>
                    <a:pt x="2957" y="273"/>
                  </a:lnTo>
                  <a:lnTo>
                    <a:pt x="2955" y="273"/>
                  </a:lnTo>
                  <a:lnTo>
                    <a:pt x="2955" y="272"/>
                  </a:lnTo>
                  <a:lnTo>
                    <a:pt x="2957" y="272"/>
                  </a:lnTo>
                  <a:lnTo>
                    <a:pt x="2957" y="271"/>
                  </a:lnTo>
                  <a:lnTo>
                    <a:pt x="2955" y="269"/>
                  </a:lnTo>
                  <a:lnTo>
                    <a:pt x="2950" y="269"/>
                  </a:lnTo>
                  <a:lnTo>
                    <a:pt x="2953" y="268"/>
                  </a:lnTo>
                  <a:lnTo>
                    <a:pt x="2950" y="266"/>
                  </a:lnTo>
                  <a:lnTo>
                    <a:pt x="2948" y="267"/>
                  </a:lnTo>
                  <a:lnTo>
                    <a:pt x="2946" y="266"/>
                  </a:lnTo>
                  <a:lnTo>
                    <a:pt x="2944" y="265"/>
                  </a:lnTo>
                  <a:lnTo>
                    <a:pt x="2940" y="266"/>
                  </a:lnTo>
                  <a:lnTo>
                    <a:pt x="2938" y="265"/>
                  </a:lnTo>
                  <a:lnTo>
                    <a:pt x="2940" y="264"/>
                  </a:lnTo>
                  <a:lnTo>
                    <a:pt x="2938" y="261"/>
                  </a:lnTo>
                  <a:lnTo>
                    <a:pt x="2934" y="260"/>
                  </a:lnTo>
                  <a:lnTo>
                    <a:pt x="2938" y="263"/>
                  </a:lnTo>
                  <a:lnTo>
                    <a:pt x="2934" y="261"/>
                  </a:lnTo>
                  <a:lnTo>
                    <a:pt x="2932" y="261"/>
                  </a:lnTo>
                  <a:lnTo>
                    <a:pt x="2929" y="260"/>
                  </a:lnTo>
                  <a:lnTo>
                    <a:pt x="2927" y="255"/>
                  </a:lnTo>
                  <a:lnTo>
                    <a:pt x="2925" y="255"/>
                  </a:lnTo>
                  <a:lnTo>
                    <a:pt x="2919" y="253"/>
                  </a:lnTo>
                  <a:lnTo>
                    <a:pt x="2917" y="252"/>
                  </a:lnTo>
                  <a:lnTo>
                    <a:pt x="2913" y="252"/>
                  </a:lnTo>
                  <a:lnTo>
                    <a:pt x="2910" y="251"/>
                  </a:lnTo>
                  <a:lnTo>
                    <a:pt x="2892" y="242"/>
                  </a:lnTo>
                  <a:lnTo>
                    <a:pt x="2887" y="241"/>
                  </a:lnTo>
                  <a:lnTo>
                    <a:pt x="2887" y="240"/>
                  </a:lnTo>
                  <a:lnTo>
                    <a:pt x="2885" y="241"/>
                  </a:lnTo>
                  <a:lnTo>
                    <a:pt x="2875" y="237"/>
                  </a:lnTo>
                  <a:lnTo>
                    <a:pt x="2870" y="235"/>
                  </a:lnTo>
                  <a:lnTo>
                    <a:pt x="2868" y="235"/>
                  </a:lnTo>
                  <a:lnTo>
                    <a:pt x="2860" y="234"/>
                  </a:lnTo>
                  <a:lnTo>
                    <a:pt x="2852" y="229"/>
                  </a:lnTo>
                  <a:lnTo>
                    <a:pt x="2835" y="229"/>
                  </a:lnTo>
                  <a:lnTo>
                    <a:pt x="2835" y="231"/>
                  </a:lnTo>
                  <a:lnTo>
                    <a:pt x="2830" y="231"/>
                  </a:lnTo>
                  <a:lnTo>
                    <a:pt x="2828" y="229"/>
                  </a:lnTo>
                  <a:lnTo>
                    <a:pt x="2824" y="229"/>
                  </a:lnTo>
                  <a:lnTo>
                    <a:pt x="2820" y="229"/>
                  </a:lnTo>
                  <a:lnTo>
                    <a:pt x="2814" y="229"/>
                  </a:lnTo>
                  <a:lnTo>
                    <a:pt x="2809" y="231"/>
                  </a:lnTo>
                  <a:lnTo>
                    <a:pt x="2805" y="229"/>
                  </a:lnTo>
                  <a:lnTo>
                    <a:pt x="2799" y="227"/>
                  </a:lnTo>
                  <a:lnTo>
                    <a:pt x="2797" y="228"/>
                  </a:lnTo>
                  <a:lnTo>
                    <a:pt x="2771" y="225"/>
                  </a:lnTo>
                  <a:lnTo>
                    <a:pt x="2769" y="226"/>
                  </a:lnTo>
                  <a:lnTo>
                    <a:pt x="2769" y="228"/>
                  </a:lnTo>
                  <a:lnTo>
                    <a:pt x="2769" y="229"/>
                  </a:lnTo>
                  <a:lnTo>
                    <a:pt x="2769" y="233"/>
                  </a:lnTo>
                  <a:lnTo>
                    <a:pt x="2765" y="234"/>
                  </a:lnTo>
                  <a:lnTo>
                    <a:pt x="2763" y="235"/>
                  </a:lnTo>
                  <a:lnTo>
                    <a:pt x="2771" y="236"/>
                  </a:lnTo>
                  <a:lnTo>
                    <a:pt x="2774" y="242"/>
                  </a:lnTo>
                  <a:lnTo>
                    <a:pt x="2776" y="243"/>
                  </a:lnTo>
                  <a:lnTo>
                    <a:pt x="2778" y="248"/>
                  </a:lnTo>
                  <a:lnTo>
                    <a:pt x="2769" y="252"/>
                  </a:lnTo>
                  <a:lnTo>
                    <a:pt x="2763" y="255"/>
                  </a:lnTo>
                  <a:lnTo>
                    <a:pt x="2757" y="255"/>
                  </a:lnTo>
                  <a:lnTo>
                    <a:pt x="2755" y="253"/>
                  </a:lnTo>
                  <a:lnTo>
                    <a:pt x="2753" y="249"/>
                  </a:lnTo>
                  <a:lnTo>
                    <a:pt x="2748" y="248"/>
                  </a:lnTo>
                  <a:lnTo>
                    <a:pt x="2748" y="247"/>
                  </a:lnTo>
                  <a:lnTo>
                    <a:pt x="2744" y="245"/>
                  </a:lnTo>
                  <a:lnTo>
                    <a:pt x="2738" y="245"/>
                  </a:lnTo>
                  <a:lnTo>
                    <a:pt x="2736" y="244"/>
                  </a:lnTo>
                  <a:lnTo>
                    <a:pt x="2736" y="236"/>
                  </a:lnTo>
                  <a:lnTo>
                    <a:pt x="2731" y="235"/>
                  </a:lnTo>
                  <a:lnTo>
                    <a:pt x="2731" y="234"/>
                  </a:lnTo>
                  <a:lnTo>
                    <a:pt x="2734" y="234"/>
                  </a:lnTo>
                  <a:lnTo>
                    <a:pt x="2734" y="233"/>
                  </a:lnTo>
                  <a:lnTo>
                    <a:pt x="2729" y="232"/>
                  </a:lnTo>
                  <a:lnTo>
                    <a:pt x="2727" y="232"/>
                  </a:lnTo>
                  <a:lnTo>
                    <a:pt x="2717" y="239"/>
                  </a:lnTo>
                  <a:lnTo>
                    <a:pt x="2715" y="239"/>
                  </a:lnTo>
                  <a:lnTo>
                    <a:pt x="2708" y="239"/>
                  </a:lnTo>
                  <a:lnTo>
                    <a:pt x="2702" y="236"/>
                  </a:lnTo>
                  <a:lnTo>
                    <a:pt x="2694" y="236"/>
                  </a:lnTo>
                  <a:lnTo>
                    <a:pt x="2689" y="236"/>
                  </a:lnTo>
                  <a:lnTo>
                    <a:pt x="2689" y="237"/>
                  </a:lnTo>
                  <a:lnTo>
                    <a:pt x="2689" y="236"/>
                  </a:lnTo>
                  <a:lnTo>
                    <a:pt x="2683" y="236"/>
                  </a:lnTo>
                  <a:lnTo>
                    <a:pt x="2679" y="235"/>
                  </a:lnTo>
                  <a:lnTo>
                    <a:pt x="2675" y="232"/>
                  </a:lnTo>
                  <a:lnTo>
                    <a:pt x="2668" y="234"/>
                  </a:lnTo>
                  <a:lnTo>
                    <a:pt x="2660" y="233"/>
                  </a:lnTo>
                  <a:lnTo>
                    <a:pt x="2656" y="234"/>
                  </a:lnTo>
                  <a:lnTo>
                    <a:pt x="2651" y="234"/>
                  </a:lnTo>
                  <a:lnTo>
                    <a:pt x="2649" y="234"/>
                  </a:lnTo>
                  <a:lnTo>
                    <a:pt x="2647" y="235"/>
                  </a:lnTo>
                  <a:lnTo>
                    <a:pt x="2645" y="235"/>
                  </a:lnTo>
                  <a:lnTo>
                    <a:pt x="2645" y="237"/>
                  </a:lnTo>
                  <a:lnTo>
                    <a:pt x="2641" y="237"/>
                  </a:lnTo>
                  <a:lnTo>
                    <a:pt x="2639" y="240"/>
                  </a:lnTo>
                  <a:lnTo>
                    <a:pt x="2635" y="241"/>
                  </a:lnTo>
                  <a:lnTo>
                    <a:pt x="2633" y="241"/>
                  </a:lnTo>
                  <a:lnTo>
                    <a:pt x="2635" y="239"/>
                  </a:lnTo>
                  <a:lnTo>
                    <a:pt x="2633" y="236"/>
                  </a:lnTo>
                  <a:lnTo>
                    <a:pt x="2630" y="237"/>
                  </a:lnTo>
                  <a:lnTo>
                    <a:pt x="2628" y="237"/>
                  </a:lnTo>
                  <a:lnTo>
                    <a:pt x="2624" y="234"/>
                  </a:lnTo>
                  <a:lnTo>
                    <a:pt x="2622" y="233"/>
                  </a:lnTo>
                  <a:lnTo>
                    <a:pt x="2616" y="233"/>
                  </a:lnTo>
                  <a:lnTo>
                    <a:pt x="2614" y="232"/>
                  </a:lnTo>
                  <a:lnTo>
                    <a:pt x="2609" y="232"/>
                  </a:lnTo>
                  <a:lnTo>
                    <a:pt x="2609" y="229"/>
                  </a:lnTo>
                  <a:lnTo>
                    <a:pt x="2616" y="221"/>
                  </a:lnTo>
                  <a:lnTo>
                    <a:pt x="2616" y="217"/>
                  </a:lnTo>
                  <a:lnTo>
                    <a:pt x="2611" y="213"/>
                  </a:lnTo>
                  <a:lnTo>
                    <a:pt x="2603" y="207"/>
                  </a:lnTo>
                  <a:lnTo>
                    <a:pt x="2599" y="205"/>
                  </a:lnTo>
                  <a:lnTo>
                    <a:pt x="2597" y="204"/>
                  </a:lnTo>
                  <a:lnTo>
                    <a:pt x="2557" y="203"/>
                  </a:lnTo>
                  <a:lnTo>
                    <a:pt x="2555" y="203"/>
                  </a:lnTo>
                  <a:lnTo>
                    <a:pt x="2548" y="203"/>
                  </a:lnTo>
                  <a:lnTo>
                    <a:pt x="2546" y="204"/>
                  </a:lnTo>
                  <a:lnTo>
                    <a:pt x="2544" y="204"/>
                  </a:lnTo>
                  <a:lnTo>
                    <a:pt x="2538" y="203"/>
                  </a:lnTo>
                  <a:lnTo>
                    <a:pt x="2536" y="203"/>
                  </a:lnTo>
                  <a:lnTo>
                    <a:pt x="2534" y="204"/>
                  </a:lnTo>
                  <a:lnTo>
                    <a:pt x="2529" y="205"/>
                  </a:lnTo>
                  <a:lnTo>
                    <a:pt x="2527" y="204"/>
                  </a:lnTo>
                  <a:lnTo>
                    <a:pt x="2521" y="204"/>
                  </a:lnTo>
                  <a:lnTo>
                    <a:pt x="2519" y="205"/>
                  </a:lnTo>
                  <a:lnTo>
                    <a:pt x="2517" y="204"/>
                  </a:lnTo>
                  <a:lnTo>
                    <a:pt x="2510" y="207"/>
                  </a:lnTo>
                  <a:lnTo>
                    <a:pt x="2506" y="207"/>
                  </a:lnTo>
                  <a:lnTo>
                    <a:pt x="2506" y="208"/>
                  </a:lnTo>
                  <a:lnTo>
                    <a:pt x="2498" y="204"/>
                  </a:lnTo>
                  <a:lnTo>
                    <a:pt x="2496" y="204"/>
                  </a:lnTo>
                  <a:lnTo>
                    <a:pt x="2494" y="203"/>
                  </a:lnTo>
                  <a:lnTo>
                    <a:pt x="2500" y="202"/>
                  </a:lnTo>
                  <a:lnTo>
                    <a:pt x="2502" y="201"/>
                  </a:lnTo>
                  <a:lnTo>
                    <a:pt x="2502" y="199"/>
                  </a:lnTo>
                  <a:lnTo>
                    <a:pt x="2491" y="194"/>
                  </a:lnTo>
                  <a:lnTo>
                    <a:pt x="2491" y="193"/>
                  </a:lnTo>
                  <a:lnTo>
                    <a:pt x="2491" y="192"/>
                  </a:lnTo>
                  <a:lnTo>
                    <a:pt x="2481" y="193"/>
                  </a:lnTo>
                  <a:lnTo>
                    <a:pt x="2477" y="193"/>
                  </a:lnTo>
                  <a:lnTo>
                    <a:pt x="2477" y="192"/>
                  </a:lnTo>
                  <a:lnTo>
                    <a:pt x="2477" y="191"/>
                  </a:lnTo>
                  <a:lnTo>
                    <a:pt x="2472" y="188"/>
                  </a:lnTo>
                  <a:lnTo>
                    <a:pt x="2470" y="187"/>
                  </a:lnTo>
                  <a:lnTo>
                    <a:pt x="2468" y="187"/>
                  </a:lnTo>
                  <a:lnTo>
                    <a:pt x="2464" y="185"/>
                  </a:lnTo>
                  <a:lnTo>
                    <a:pt x="2462" y="186"/>
                  </a:lnTo>
                  <a:lnTo>
                    <a:pt x="2460" y="186"/>
                  </a:lnTo>
                  <a:lnTo>
                    <a:pt x="2458" y="186"/>
                  </a:lnTo>
                  <a:lnTo>
                    <a:pt x="2454" y="185"/>
                  </a:lnTo>
                  <a:lnTo>
                    <a:pt x="2451" y="186"/>
                  </a:lnTo>
                  <a:lnTo>
                    <a:pt x="2451" y="185"/>
                  </a:lnTo>
                  <a:lnTo>
                    <a:pt x="2458" y="180"/>
                  </a:lnTo>
                  <a:lnTo>
                    <a:pt x="2460" y="180"/>
                  </a:lnTo>
                  <a:lnTo>
                    <a:pt x="2462" y="182"/>
                  </a:lnTo>
                  <a:lnTo>
                    <a:pt x="2464" y="183"/>
                  </a:lnTo>
                  <a:lnTo>
                    <a:pt x="2468" y="182"/>
                  </a:lnTo>
                  <a:lnTo>
                    <a:pt x="2468" y="178"/>
                  </a:lnTo>
                  <a:lnTo>
                    <a:pt x="2464" y="174"/>
                  </a:lnTo>
                  <a:lnTo>
                    <a:pt x="2456" y="170"/>
                  </a:lnTo>
                  <a:lnTo>
                    <a:pt x="2451" y="170"/>
                  </a:lnTo>
                  <a:lnTo>
                    <a:pt x="2449" y="169"/>
                  </a:lnTo>
                  <a:lnTo>
                    <a:pt x="2445" y="168"/>
                  </a:lnTo>
                  <a:lnTo>
                    <a:pt x="2439" y="168"/>
                  </a:lnTo>
                  <a:lnTo>
                    <a:pt x="2439" y="169"/>
                  </a:lnTo>
                  <a:lnTo>
                    <a:pt x="2439" y="168"/>
                  </a:lnTo>
                  <a:lnTo>
                    <a:pt x="2428" y="168"/>
                  </a:lnTo>
                  <a:lnTo>
                    <a:pt x="2424" y="168"/>
                  </a:lnTo>
                  <a:lnTo>
                    <a:pt x="2418" y="168"/>
                  </a:lnTo>
                  <a:lnTo>
                    <a:pt x="2416" y="166"/>
                  </a:lnTo>
                  <a:lnTo>
                    <a:pt x="2411" y="166"/>
                  </a:lnTo>
                  <a:lnTo>
                    <a:pt x="2405" y="163"/>
                  </a:lnTo>
                  <a:lnTo>
                    <a:pt x="2403" y="163"/>
                  </a:lnTo>
                  <a:lnTo>
                    <a:pt x="2392" y="162"/>
                  </a:lnTo>
                  <a:lnTo>
                    <a:pt x="2386" y="160"/>
                  </a:lnTo>
                  <a:lnTo>
                    <a:pt x="2376" y="160"/>
                  </a:lnTo>
                  <a:lnTo>
                    <a:pt x="2371" y="159"/>
                  </a:lnTo>
                  <a:lnTo>
                    <a:pt x="2344" y="159"/>
                  </a:lnTo>
                  <a:lnTo>
                    <a:pt x="2342" y="158"/>
                  </a:lnTo>
                  <a:lnTo>
                    <a:pt x="2340" y="156"/>
                  </a:lnTo>
                  <a:lnTo>
                    <a:pt x="2338" y="155"/>
                  </a:lnTo>
                  <a:lnTo>
                    <a:pt x="2333" y="155"/>
                  </a:lnTo>
                  <a:lnTo>
                    <a:pt x="2331" y="156"/>
                  </a:lnTo>
                  <a:lnTo>
                    <a:pt x="2331" y="158"/>
                  </a:lnTo>
                  <a:lnTo>
                    <a:pt x="2333" y="159"/>
                  </a:lnTo>
                  <a:lnTo>
                    <a:pt x="2333" y="160"/>
                  </a:lnTo>
                  <a:lnTo>
                    <a:pt x="2336" y="162"/>
                  </a:lnTo>
                  <a:lnTo>
                    <a:pt x="2333" y="162"/>
                  </a:lnTo>
                  <a:lnTo>
                    <a:pt x="2329" y="166"/>
                  </a:lnTo>
                  <a:lnTo>
                    <a:pt x="2329" y="169"/>
                  </a:lnTo>
                  <a:lnTo>
                    <a:pt x="2325" y="172"/>
                  </a:lnTo>
                  <a:lnTo>
                    <a:pt x="2321" y="172"/>
                  </a:lnTo>
                  <a:lnTo>
                    <a:pt x="2317" y="175"/>
                  </a:lnTo>
                  <a:lnTo>
                    <a:pt x="2317" y="177"/>
                  </a:lnTo>
                  <a:lnTo>
                    <a:pt x="2315" y="178"/>
                  </a:lnTo>
                  <a:lnTo>
                    <a:pt x="2317" y="179"/>
                  </a:lnTo>
                  <a:lnTo>
                    <a:pt x="2317" y="182"/>
                  </a:lnTo>
                  <a:lnTo>
                    <a:pt x="2315" y="182"/>
                  </a:lnTo>
                  <a:lnTo>
                    <a:pt x="2315" y="184"/>
                  </a:lnTo>
                  <a:lnTo>
                    <a:pt x="2317" y="186"/>
                  </a:lnTo>
                  <a:lnTo>
                    <a:pt x="2319" y="187"/>
                  </a:lnTo>
                  <a:lnTo>
                    <a:pt x="2319" y="188"/>
                  </a:lnTo>
                  <a:lnTo>
                    <a:pt x="2319" y="191"/>
                  </a:lnTo>
                  <a:lnTo>
                    <a:pt x="2319" y="192"/>
                  </a:lnTo>
                  <a:lnTo>
                    <a:pt x="2317" y="192"/>
                  </a:lnTo>
                  <a:lnTo>
                    <a:pt x="2310" y="190"/>
                  </a:lnTo>
                  <a:lnTo>
                    <a:pt x="2308" y="193"/>
                  </a:lnTo>
                  <a:lnTo>
                    <a:pt x="2306" y="192"/>
                  </a:lnTo>
                  <a:lnTo>
                    <a:pt x="2304" y="193"/>
                  </a:lnTo>
                  <a:lnTo>
                    <a:pt x="2304" y="192"/>
                  </a:lnTo>
                  <a:lnTo>
                    <a:pt x="2298" y="194"/>
                  </a:lnTo>
                  <a:lnTo>
                    <a:pt x="2298" y="195"/>
                  </a:lnTo>
                  <a:lnTo>
                    <a:pt x="2293" y="196"/>
                  </a:lnTo>
                  <a:lnTo>
                    <a:pt x="2293" y="199"/>
                  </a:lnTo>
                  <a:lnTo>
                    <a:pt x="2289" y="198"/>
                  </a:lnTo>
                  <a:lnTo>
                    <a:pt x="2289" y="199"/>
                  </a:lnTo>
                  <a:lnTo>
                    <a:pt x="2287" y="198"/>
                  </a:lnTo>
                  <a:lnTo>
                    <a:pt x="2285" y="198"/>
                  </a:lnTo>
                  <a:lnTo>
                    <a:pt x="2285" y="196"/>
                  </a:lnTo>
                  <a:lnTo>
                    <a:pt x="2285" y="195"/>
                  </a:lnTo>
                  <a:lnTo>
                    <a:pt x="2281" y="195"/>
                  </a:lnTo>
                  <a:lnTo>
                    <a:pt x="2281" y="193"/>
                  </a:lnTo>
                  <a:lnTo>
                    <a:pt x="2279" y="193"/>
                  </a:lnTo>
                  <a:lnTo>
                    <a:pt x="2277" y="193"/>
                  </a:lnTo>
                  <a:lnTo>
                    <a:pt x="2268" y="190"/>
                  </a:lnTo>
                  <a:lnTo>
                    <a:pt x="2266" y="190"/>
                  </a:lnTo>
                  <a:lnTo>
                    <a:pt x="2260" y="188"/>
                  </a:lnTo>
                  <a:lnTo>
                    <a:pt x="2260" y="187"/>
                  </a:lnTo>
                  <a:lnTo>
                    <a:pt x="2258" y="187"/>
                  </a:lnTo>
                  <a:lnTo>
                    <a:pt x="2253" y="186"/>
                  </a:lnTo>
                  <a:lnTo>
                    <a:pt x="2245" y="187"/>
                  </a:lnTo>
                  <a:lnTo>
                    <a:pt x="2243" y="190"/>
                  </a:lnTo>
                  <a:lnTo>
                    <a:pt x="2241" y="192"/>
                  </a:lnTo>
                  <a:lnTo>
                    <a:pt x="2243" y="193"/>
                  </a:lnTo>
                  <a:lnTo>
                    <a:pt x="2243" y="194"/>
                  </a:lnTo>
                  <a:lnTo>
                    <a:pt x="2239" y="192"/>
                  </a:lnTo>
                  <a:lnTo>
                    <a:pt x="2239" y="193"/>
                  </a:lnTo>
                  <a:lnTo>
                    <a:pt x="2230" y="192"/>
                  </a:lnTo>
                  <a:lnTo>
                    <a:pt x="2228" y="193"/>
                  </a:lnTo>
                  <a:lnTo>
                    <a:pt x="2226" y="192"/>
                  </a:lnTo>
                  <a:lnTo>
                    <a:pt x="2222" y="190"/>
                  </a:lnTo>
                  <a:lnTo>
                    <a:pt x="2220" y="188"/>
                  </a:lnTo>
                  <a:lnTo>
                    <a:pt x="2218" y="185"/>
                  </a:lnTo>
                  <a:lnTo>
                    <a:pt x="2213" y="184"/>
                  </a:lnTo>
                  <a:lnTo>
                    <a:pt x="2211" y="178"/>
                  </a:lnTo>
                  <a:lnTo>
                    <a:pt x="2209" y="178"/>
                  </a:lnTo>
                  <a:lnTo>
                    <a:pt x="2201" y="190"/>
                  </a:lnTo>
                  <a:lnTo>
                    <a:pt x="2201" y="199"/>
                  </a:lnTo>
                  <a:lnTo>
                    <a:pt x="2199" y="199"/>
                  </a:lnTo>
                  <a:lnTo>
                    <a:pt x="2197" y="202"/>
                  </a:lnTo>
                  <a:lnTo>
                    <a:pt x="2195" y="203"/>
                  </a:lnTo>
                  <a:lnTo>
                    <a:pt x="2195" y="205"/>
                  </a:lnTo>
                  <a:lnTo>
                    <a:pt x="2192" y="208"/>
                  </a:lnTo>
                  <a:lnTo>
                    <a:pt x="2190" y="210"/>
                  </a:lnTo>
                  <a:lnTo>
                    <a:pt x="2188" y="209"/>
                  </a:lnTo>
                  <a:lnTo>
                    <a:pt x="2186" y="204"/>
                  </a:lnTo>
                  <a:lnTo>
                    <a:pt x="2184" y="204"/>
                  </a:lnTo>
                  <a:lnTo>
                    <a:pt x="2184" y="205"/>
                  </a:lnTo>
                  <a:lnTo>
                    <a:pt x="2182" y="207"/>
                  </a:lnTo>
                  <a:lnTo>
                    <a:pt x="2180" y="204"/>
                  </a:lnTo>
                  <a:lnTo>
                    <a:pt x="2178" y="205"/>
                  </a:lnTo>
                  <a:lnTo>
                    <a:pt x="2176" y="204"/>
                  </a:lnTo>
                  <a:lnTo>
                    <a:pt x="2176" y="203"/>
                  </a:lnTo>
                  <a:lnTo>
                    <a:pt x="2176" y="202"/>
                  </a:lnTo>
                  <a:lnTo>
                    <a:pt x="2171" y="201"/>
                  </a:lnTo>
                  <a:lnTo>
                    <a:pt x="2171" y="202"/>
                  </a:lnTo>
                  <a:lnTo>
                    <a:pt x="2169" y="201"/>
                  </a:lnTo>
                  <a:lnTo>
                    <a:pt x="2169" y="200"/>
                  </a:lnTo>
                  <a:lnTo>
                    <a:pt x="2167" y="196"/>
                  </a:lnTo>
                  <a:lnTo>
                    <a:pt x="2165" y="196"/>
                  </a:lnTo>
                  <a:lnTo>
                    <a:pt x="2163" y="196"/>
                  </a:lnTo>
                  <a:lnTo>
                    <a:pt x="2161" y="191"/>
                  </a:lnTo>
                  <a:lnTo>
                    <a:pt x="2161" y="188"/>
                  </a:lnTo>
                  <a:lnTo>
                    <a:pt x="2159" y="186"/>
                  </a:lnTo>
                  <a:lnTo>
                    <a:pt x="2159" y="187"/>
                  </a:lnTo>
                  <a:lnTo>
                    <a:pt x="2155" y="187"/>
                  </a:lnTo>
                  <a:lnTo>
                    <a:pt x="2155" y="186"/>
                  </a:lnTo>
                  <a:lnTo>
                    <a:pt x="2155" y="185"/>
                  </a:lnTo>
                  <a:lnTo>
                    <a:pt x="2155" y="184"/>
                  </a:lnTo>
                  <a:lnTo>
                    <a:pt x="2152" y="184"/>
                  </a:lnTo>
                  <a:lnTo>
                    <a:pt x="2152" y="180"/>
                  </a:lnTo>
                  <a:lnTo>
                    <a:pt x="2157" y="176"/>
                  </a:lnTo>
                  <a:lnTo>
                    <a:pt x="2159" y="177"/>
                  </a:lnTo>
                  <a:lnTo>
                    <a:pt x="2161" y="177"/>
                  </a:lnTo>
                  <a:lnTo>
                    <a:pt x="2159" y="176"/>
                  </a:lnTo>
                  <a:lnTo>
                    <a:pt x="2159" y="175"/>
                  </a:lnTo>
                  <a:lnTo>
                    <a:pt x="2163" y="174"/>
                  </a:lnTo>
                  <a:lnTo>
                    <a:pt x="2165" y="174"/>
                  </a:lnTo>
                  <a:lnTo>
                    <a:pt x="2163" y="174"/>
                  </a:lnTo>
                  <a:lnTo>
                    <a:pt x="2163" y="172"/>
                  </a:lnTo>
                  <a:lnTo>
                    <a:pt x="2163" y="171"/>
                  </a:lnTo>
                  <a:lnTo>
                    <a:pt x="2163" y="170"/>
                  </a:lnTo>
                  <a:lnTo>
                    <a:pt x="2165" y="168"/>
                  </a:lnTo>
                  <a:lnTo>
                    <a:pt x="2159" y="166"/>
                  </a:lnTo>
                  <a:lnTo>
                    <a:pt x="2161" y="164"/>
                  </a:lnTo>
                  <a:lnTo>
                    <a:pt x="2163" y="163"/>
                  </a:lnTo>
                  <a:lnTo>
                    <a:pt x="2159" y="162"/>
                  </a:lnTo>
                  <a:lnTo>
                    <a:pt x="2161" y="161"/>
                  </a:lnTo>
                  <a:lnTo>
                    <a:pt x="2163" y="160"/>
                  </a:lnTo>
                  <a:lnTo>
                    <a:pt x="2161" y="158"/>
                  </a:lnTo>
                  <a:lnTo>
                    <a:pt x="2163" y="158"/>
                  </a:lnTo>
                  <a:lnTo>
                    <a:pt x="2161" y="158"/>
                  </a:lnTo>
                  <a:lnTo>
                    <a:pt x="2161" y="156"/>
                  </a:lnTo>
                  <a:lnTo>
                    <a:pt x="2161" y="155"/>
                  </a:lnTo>
                  <a:lnTo>
                    <a:pt x="2161" y="154"/>
                  </a:lnTo>
                  <a:lnTo>
                    <a:pt x="2163" y="154"/>
                  </a:lnTo>
                  <a:lnTo>
                    <a:pt x="2163" y="153"/>
                  </a:lnTo>
                  <a:lnTo>
                    <a:pt x="2163" y="152"/>
                  </a:lnTo>
                  <a:lnTo>
                    <a:pt x="2165" y="152"/>
                  </a:lnTo>
                  <a:lnTo>
                    <a:pt x="2163" y="151"/>
                  </a:lnTo>
                  <a:lnTo>
                    <a:pt x="2163" y="150"/>
                  </a:lnTo>
                  <a:lnTo>
                    <a:pt x="2159" y="148"/>
                  </a:lnTo>
                  <a:lnTo>
                    <a:pt x="2157" y="147"/>
                  </a:lnTo>
                  <a:lnTo>
                    <a:pt x="2155" y="145"/>
                  </a:lnTo>
                  <a:lnTo>
                    <a:pt x="2148" y="143"/>
                  </a:lnTo>
                  <a:lnTo>
                    <a:pt x="2150" y="142"/>
                  </a:lnTo>
                  <a:lnTo>
                    <a:pt x="2148" y="140"/>
                  </a:lnTo>
                  <a:lnTo>
                    <a:pt x="2146" y="140"/>
                  </a:lnTo>
                  <a:lnTo>
                    <a:pt x="2144" y="139"/>
                  </a:lnTo>
                  <a:lnTo>
                    <a:pt x="2146" y="139"/>
                  </a:lnTo>
                  <a:lnTo>
                    <a:pt x="2144" y="138"/>
                  </a:lnTo>
                  <a:lnTo>
                    <a:pt x="2140" y="137"/>
                  </a:lnTo>
                  <a:lnTo>
                    <a:pt x="2136" y="137"/>
                  </a:lnTo>
                  <a:lnTo>
                    <a:pt x="2131" y="137"/>
                  </a:lnTo>
                  <a:lnTo>
                    <a:pt x="2127" y="136"/>
                  </a:lnTo>
                  <a:lnTo>
                    <a:pt x="2125" y="138"/>
                  </a:lnTo>
                  <a:lnTo>
                    <a:pt x="2123" y="138"/>
                  </a:lnTo>
                  <a:lnTo>
                    <a:pt x="2121" y="139"/>
                  </a:lnTo>
                  <a:lnTo>
                    <a:pt x="2121" y="138"/>
                  </a:lnTo>
                  <a:lnTo>
                    <a:pt x="2115" y="135"/>
                  </a:lnTo>
                  <a:lnTo>
                    <a:pt x="2112" y="136"/>
                  </a:lnTo>
                  <a:lnTo>
                    <a:pt x="2110" y="135"/>
                  </a:lnTo>
                  <a:lnTo>
                    <a:pt x="2108" y="136"/>
                  </a:lnTo>
                  <a:lnTo>
                    <a:pt x="2106" y="134"/>
                  </a:lnTo>
                  <a:lnTo>
                    <a:pt x="2106" y="135"/>
                  </a:lnTo>
                  <a:lnTo>
                    <a:pt x="2104" y="134"/>
                  </a:lnTo>
                  <a:lnTo>
                    <a:pt x="2104" y="135"/>
                  </a:lnTo>
                  <a:lnTo>
                    <a:pt x="2100" y="134"/>
                  </a:lnTo>
                  <a:lnTo>
                    <a:pt x="2100" y="131"/>
                  </a:lnTo>
                  <a:lnTo>
                    <a:pt x="2098" y="131"/>
                  </a:lnTo>
                  <a:lnTo>
                    <a:pt x="2096" y="129"/>
                  </a:lnTo>
                  <a:lnTo>
                    <a:pt x="2093" y="130"/>
                  </a:lnTo>
                  <a:lnTo>
                    <a:pt x="2091" y="129"/>
                  </a:lnTo>
                  <a:lnTo>
                    <a:pt x="2085" y="129"/>
                  </a:lnTo>
                  <a:lnTo>
                    <a:pt x="2083" y="127"/>
                  </a:lnTo>
                  <a:lnTo>
                    <a:pt x="2081" y="127"/>
                  </a:lnTo>
                  <a:lnTo>
                    <a:pt x="2081" y="129"/>
                  </a:lnTo>
                  <a:lnTo>
                    <a:pt x="2081" y="131"/>
                  </a:lnTo>
                  <a:lnTo>
                    <a:pt x="2079" y="131"/>
                  </a:lnTo>
                  <a:lnTo>
                    <a:pt x="2074" y="131"/>
                  </a:lnTo>
                  <a:lnTo>
                    <a:pt x="2072" y="129"/>
                  </a:lnTo>
                  <a:lnTo>
                    <a:pt x="2070" y="138"/>
                  </a:lnTo>
                  <a:lnTo>
                    <a:pt x="2070" y="139"/>
                  </a:lnTo>
                  <a:lnTo>
                    <a:pt x="2070" y="140"/>
                  </a:lnTo>
                  <a:lnTo>
                    <a:pt x="2074" y="147"/>
                  </a:lnTo>
                  <a:lnTo>
                    <a:pt x="2072" y="148"/>
                  </a:lnTo>
                  <a:lnTo>
                    <a:pt x="2070" y="150"/>
                  </a:lnTo>
                  <a:lnTo>
                    <a:pt x="2064" y="151"/>
                  </a:lnTo>
                  <a:lnTo>
                    <a:pt x="2060" y="152"/>
                  </a:lnTo>
                  <a:lnTo>
                    <a:pt x="2058" y="152"/>
                  </a:lnTo>
                  <a:lnTo>
                    <a:pt x="2056" y="152"/>
                  </a:lnTo>
                  <a:lnTo>
                    <a:pt x="2051" y="152"/>
                  </a:lnTo>
                  <a:lnTo>
                    <a:pt x="2049" y="152"/>
                  </a:lnTo>
                  <a:lnTo>
                    <a:pt x="2041" y="152"/>
                  </a:lnTo>
                  <a:lnTo>
                    <a:pt x="2039" y="153"/>
                  </a:lnTo>
                  <a:lnTo>
                    <a:pt x="2026" y="150"/>
                  </a:lnTo>
                  <a:lnTo>
                    <a:pt x="2024" y="150"/>
                  </a:lnTo>
                  <a:lnTo>
                    <a:pt x="2024" y="151"/>
                  </a:lnTo>
                  <a:lnTo>
                    <a:pt x="2022" y="152"/>
                  </a:lnTo>
                  <a:lnTo>
                    <a:pt x="2001" y="146"/>
                  </a:lnTo>
                  <a:lnTo>
                    <a:pt x="2001" y="145"/>
                  </a:lnTo>
                  <a:lnTo>
                    <a:pt x="2001" y="143"/>
                  </a:lnTo>
                  <a:lnTo>
                    <a:pt x="2001" y="140"/>
                  </a:lnTo>
                  <a:lnTo>
                    <a:pt x="2001" y="139"/>
                  </a:lnTo>
                  <a:lnTo>
                    <a:pt x="2003" y="138"/>
                  </a:lnTo>
                  <a:lnTo>
                    <a:pt x="2005" y="138"/>
                  </a:lnTo>
                  <a:lnTo>
                    <a:pt x="2007" y="138"/>
                  </a:lnTo>
                  <a:lnTo>
                    <a:pt x="2007" y="137"/>
                  </a:lnTo>
                  <a:lnTo>
                    <a:pt x="2005" y="136"/>
                  </a:lnTo>
                  <a:lnTo>
                    <a:pt x="1997" y="136"/>
                  </a:lnTo>
                  <a:lnTo>
                    <a:pt x="1994" y="135"/>
                  </a:lnTo>
                  <a:lnTo>
                    <a:pt x="1990" y="136"/>
                  </a:lnTo>
                  <a:lnTo>
                    <a:pt x="1982" y="135"/>
                  </a:lnTo>
                  <a:lnTo>
                    <a:pt x="1980" y="134"/>
                  </a:lnTo>
                  <a:lnTo>
                    <a:pt x="1976" y="134"/>
                  </a:lnTo>
                  <a:lnTo>
                    <a:pt x="1973" y="134"/>
                  </a:lnTo>
                  <a:lnTo>
                    <a:pt x="1969" y="134"/>
                  </a:lnTo>
                  <a:lnTo>
                    <a:pt x="1959" y="131"/>
                  </a:lnTo>
                  <a:lnTo>
                    <a:pt x="1954" y="132"/>
                  </a:lnTo>
                  <a:lnTo>
                    <a:pt x="1954" y="134"/>
                  </a:lnTo>
                  <a:lnTo>
                    <a:pt x="1944" y="135"/>
                  </a:lnTo>
                  <a:lnTo>
                    <a:pt x="1938" y="135"/>
                  </a:lnTo>
                  <a:lnTo>
                    <a:pt x="1927" y="137"/>
                  </a:lnTo>
                  <a:lnTo>
                    <a:pt x="1931" y="140"/>
                  </a:lnTo>
                  <a:lnTo>
                    <a:pt x="1933" y="143"/>
                  </a:lnTo>
                  <a:lnTo>
                    <a:pt x="1925" y="145"/>
                  </a:lnTo>
                  <a:lnTo>
                    <a:pt x="1921" y="144"/>
                  </a:lnTo>
                  <a:lnTo>
                    <a:pt x="1923" y="144"/>
                  </a:lnTo>
                  <a:lnTo>
                    <a:pt x="1927" y="144"/>
                  </a:lnTo>
                  <a:lnTo>
                    <a:pt x="1927" y="143"/>
                  </a:lnTo>
                  <a:lnTo>
                    <a:pt x="1923" y="142"/>
                  </a:lnTo>
                  <a:lnTo>
                    <a:pt x="1923" y="140"/>
                  </a:lnTo>
                  <a:lnTo>
                    <a:pt x="1923" y="139"/>
                  </a:lnTo>
                  <a:lnTo>
                    <a:pt x="1925" y="136"/>
                  </a:lnTo>
                  <a:lnTo>
                    <a:pt x="1925" y="134"/>
                  </a:lnTo>
                  <a:lnTo>
                    <a:pt x="1923" y="131"/>
                  </a:lnTo>
                  <a:lnTo>
                    <a:pt x="1923" y="130"/>
                  </a:lnTo>
                  <a:lnTo>
                    <a:pt x="1923" y="128"/>
                  </a:lnTo>
                  <a:lnTo>
                    <a:pt x="1917" y="122"/>
                  </a:lnTo>
                  <a:lnTo>
                    <a:pt x="1919" y="127"/>
                  </a:lnTo>
                  <a:lnTo>
                    <a:pt x="1917" y="129"/>
                  </a:lnTo>
                  <a:lnTo>
                    <a:pt x="1917" y="131"/>
                  </a:lnTo>
                  <a:lnTo>
                    <a:pt x="1910" y="131"/>
                  </a:lnTo>
                  <a:lnTo>
                    <a:pt x="1904" y="131"/>
                  </a:lnTo>
                  <a:lnTo>
                    <a:pt x="1900" y="131"/>
                  </a:lnTo>
                  <a:lnTo>
                    <a:pt x="1893" y="128"/>
                  </a:lnTo>
                  <a:lnTo>
                    <a:pt x="1893" y="124"/>
                  </a:lnTo>
                  <a:lnTo>
                    <a:pt x="1893" y="123"/>
                  </a:lnTo>
                  <a:lnTo>
                    <a:pt x="1896" y="124"/>
                  </a:lnTo>
                  <a:lnTo>
                    <a:pt x="1898" y="122"/>
                  </a:lnTo>
                  <a:lnTo>
                    <a:pt x="1898" y="121"/>
                  </a:lnTo>
                  <a:lnTo>
                    <a:pt x="1891" y="122"/>
                  </a:lnTo>
                  <a:lnTo>
                    <a:pt x="1889" y="123"/>
                  </a:lnTo>
                  <a:lnTo>
                    <a:pt x="1889" y="124"/>
                  </a:lnTo>
                  <a:lnTo>
                    <a:pt x="1887" y="126"/>
                  </a:lnTo>
                  <a:lnTo>
                    <a:pt x="1885" y="124"/>
                  </a:lnTo>
                  <a:lnTo>
                    <a:pt x="1883" y="123"/>
                  </a:lnTo>
                  <a:lnTo>
                    <a:pt x="1881" y="122"/>
                  </a:lnTo>
                  <a:lnTo>
                    <a:pt x="1872" y="123"/>
                  </a:lnTo>
                  <a:lnTo>
                    <a:pt x="1872" y="126"/>
                  </a:lnTo>
                  <a:lnTo>
                    <a:pt x="1868" y="128"/>
                  </a:lnTo>
                  <a:lnTo>
                    <a:pt x="1868" y="130"/>
                  </a:lnTo>
                  <a:lnTo>
                    <a:pt x="1870" y="134"/>
                  </a:lnTo>
                  <a:lnTo>
                    <a:pt x="1872" y="134"/>
                  </a:lnTo>
                  <a:lnTo>
                    <a:pt x="1870" y="132"/>
                  </a:lnTo>
                  <a:lnTo>
                    <a:pt x="1870" y="131"/>
                  </a:lnTo>
                  <a:lnTo>
                    <a:pt x="1872" y="132"/>
                  </a:lnTo>
                  <a:lnTo>
                    <a:pt x="1879" y="132"/>
                  </a:lnTo>
                  <a:lnTo>
                    <a:pt x="1879" y="131"/>
                  </a:lnTo>
                  <a:lnTo>
                    <a:pt x="1883" y="130"/>
                  </a:lnTo>
                  <a:lnTo>
                    <a:pt x="1883" y="129"/>
                  </a:lnTo>
                  <a:lnTo>
                    <a:pt x="1887" y="130"/>
                  </a:lnTo>
                  <a:lnTo>
                    <a:pt x="1887" y="132"/>
                  </a:lnTo>
                  <a:lnTo>
                    <a:pt x="1881" y="135"/>
                  </a:lnTo>
                  <a:lnTo>
                    <a:pt x="1879" y="136"/>
                  </a:lnTo>
                  <a:lnTo>
                    <a:pt x="1877" y="136"/>
                  </a:lnTo>
                  <a:lnTo>
                    <a:pt x="1870" y="139"/>
                  </a:lnTo>
                  <a:lnTo>
                    <a:pt x="1868" y="139"/>
                  </a:lnTo>
                  <a:lnTo>
                    <a:pt x="1862" y="136"/>
                  </a:lnTo>
                  <a:lnTo>
                    <a:pt x="1866" y="139"/>
                  </a:lnTo>
                  <a:lnTo>
                    <a:pt x="1864" y="139"/>
                  </a:lnTo>
                  <a:lnTo>
                    <a:pt x="1864" y="138"/>
                  </a:lnTo>
                  <a:lnTo>
                    <a:pt x="1864" y="139"/>
                  </a:lnTo>
                  <a:lnTo>
                    <a:pt x="1862" y="140"/>
                  </a:lnTo>
                  <a:lnTo>
                    <a:pt x="1853" y="143"/>
                  </a:lnTo>
                  <a:lnTo>
                    <a:pt x="1849" y="143"/>
                  </a:lnTo>
                  <a:lnTo>
                    <a:pt x="1849" y="144"/>
                  </a:lnTo>
                  <a:lnTo>
                    <a:pt x="1851" y="145"/>
                  </a:lnTo>
                  <a:lnTo>
                    <a:pt x="1845" y="144"/>
                  </a:lnTo>
                  <a:lnTo>
                    <a:pt x="1841" y="147"/>
                  </a:lnTo>
                  <a:lnTo>
                    <a:pt x="1839" y="146"/>
                  </a:lnTo>
                  <a:lnTo>
                    <a:pt x="1830" y="146"/>
                  </a:lnTo>
                  <a:lnTo>
                    <a:pt x="1828" y="147"/>
                  </a:lnTo>
                  <a:lnTo>
                    <a:pt x="1822" y="146"/>
                  </a:lnTo>
                  <a:lnTo>
                    <a:pt x="1818" y="147"/>
                  </a:lnTo>
                  <a:lnTo>
                    <a:pt x="1820" y="150"/>
                  </a:lnTo>
                  <a:lnTo>
                    <a:pt x="1820" y="152"/>
                  </a:lnTo>
                  <a:lnTo>
                    <a:pt x="1830" y="154"/>
                  </a:lnTo>
                  <a:lnTo>
                    <a:pt x="1828" y="155"/>
                  </a:lnTo>
                  <a:lnTo>
                    <a:pt x="1820" y="153"/>
                  </a:lnTo>
                  <a:lnTo>
                    <a:pt x="1818" y="152"/>
                  </a:lnTo>
                  <a:lnTo>
                    <a:pt x="1815" y="154"/>
                  </a:lnTo>
                  <a:lnTo>
                    <a:pt x="1813" y="154"/>
                  </a:lnTo>
                  <a:lnTo>
                    <a:pt x="1811" y="156"/>
                  </a:lnTo>
                  <a:lnTo>
                    <a:pt x="1809" y="158"/>
                  </a:lnTo>
                  <a:lnTo>
                    <a:pt x="1805" y="158"/>
                  </a:lnTo>
                  <a:lnTo>
                    <a:pt x="1794" y="163"/>
                  </a:lnTo>
                  <a:lnTo>
                    <a:pt x="1797" y="162"/>
                  </a:lnTo>
                  <a:lnTo>
                    <a:pt x="1794" y="162"/>
                  </a:lnTo>
                  <a:lnTo>
                    <a:pt x="1792" y="162"/>
                  </a:lnTo>
                  <a:lnTo>
                    <a:pt x="1790" y="163"/>
                  </a:lnTo>
                  <a:lnTo>
                    <a:pt x="1788" y="162"/>
                  </a:lnTo>
                  <a:lnTo>
                    <a:pt x="1794" y="159"/>
                  </a:lnTo>
                  <a:lnTo>
                    <a:pt x="1797" y="159"/>
                  </a:lnTo>
                  <a:lnTo>
                    <a:pt x="1799" y="158"/>
                  </a:lnTo>
                  <a:lnTo>
                    <a:pt x="1801" y="156"/>
                  </a:lnTo>
                  <a:lnTo>
                    <a:pt x="1805" y="156"/>
                  </a:lnTo>
                  <a:lnTo>
                    <a:pt x="1809" y="155"/>
                  </a:lnTo>
                  <a:lnTo>
                    <a:pt x="1820" y="143"/>
                  </a:lnTo>
                  <a:lnTo>
                    <a:pt x="1822" y="143"/>
                  </a:lnTo>
                  <a:lnTo>
                    <a:pt x="1828" y="142"/>
                  </a:lnTo>
                  <a:lnTo>
                    <a:pt x="1828" y="139"/>
                  </a:lnTo>
                  <a:lnTo>
                    <a:pt x="1832" y="136"/>
                  </a:lnTo>
                  <a:lnTo>
                    <a:pt x="1832" y="134"/>
                  </a:lnTo>
                  <a:lnTo>
                    <a:pt x="1843" y="134"/>
                  </a:lnTo>
                  <a:lnTo>
                    <a:pt x="1847" y="134"/>
                  </a:lnTo>
                  <a:lnTo>
                    <a:pt x="1847" y="135"/>
                  </a:lnTo>
                  <a:lnTo>
                    <a:pt x="1855" y="127"/>
                  </a:lnTo>
                  <a:lnTo>
                    <a:pt x="1855" y="124"/>
                  </a:lnTo>
                  <a:lnTo>
                    <a:pt x="1864" y="121"/>
                  </a:lnTo>
                  <a:lnTo>
                    <a:pt x="1868" y="120"/>
                  </a:lnTo>
                  <a:lnTo>
                    <a:pt x="1874" y="115"/>
                  </a:lnTo>
                  <a:lnTo>
                    <a:pt x="1874" y="113"/>
                  </a:lnTo>
                  <a:lnTo>
                    <a:pt x="1881" y="110"/>
                  </a:lnTo>
                  <a:lnTo>
                    <a:pt x="1881" y="108"/>
                  </a:lnTo>
                  <a:lnTo>
                    <a:pt x="1885" y="107"/>
                  </a:lnTo>
                  <a:lnTo>
                    <a:pt x="1887" y="107"/>
                  </a:lnTo>
                  <a:lnTo>
                    <a:pt x="1885" y="106"/>
                  </a:lnTo>
                  <a:lnTo>
                    <a:pt x="1887" y="106"/>
                  </a:lnTo>
                  <a:lnTo>
                    <a:pt x="1891" y="106"/>
                  </a:lnTo>
                  <a:lnTo>
                    <a:pt x="1891" y="104"/>
                  </a:lnTo>
                  <a:lnTo>
                    <a:pt x="1893" y="104"/>
                  </a:lnTo>
                  <a:lnTo>
                    <a:pt x="1898" y="102"/>
                  </a:lnTo>
                  <a:lnTo>
                    <a:pt x="1902" y="104"/>
                  </a:lnTo>
                  <a:lnTo>
                    <a:pt x="1902" y="102"/>
                  </a:lnTo>
                  <a:lnTo>
                    <a:pt x="1904" y="100"/>
                  </a:lnTo>
                  <a:lnTo>
                    <a:pt x="1902" y="99"/>
                  </a:lnTo>
                  <a:lnTo>
                    <a:pt x="1910" y="98"/>
                  </a:lnTo>
                  <a:lnTo>
                    <a:pt x="1906" y="97"/>
                  </a:lnTo>
                  <a:lnTo>
                    <a:pt x="1908" y="96"/>
                  </a:lnTo>
                  <a:lnTo>
                    <a:pt x="1912" y="95"/>
                  </a:lnTo>
                  <a:lnTo>
                    <a:pt x="1912" y="96"/>
                  </a:lnTo>
                  <a:lnTo>
                    <a:pt x="1914" y="95"/>
                  </a:lnTo>
                  <a:lnTo>
                    <a:pt x="1917" y="95"/>
                  </a:lnTo>
                  <a:lnTo>
                    <a:pt x="1919" y="94"/>
                  </a:lnTo>
                  <a:lnTo>
                    <a:pt x="1917" y="92"/>
                  </a:lnTo>
                  <a:lnTo>
                    <a:pt x="1919" y="91"/>
                  </a:lnTo>
                  <a:lnTo>
                    <a:pt x="1921" y="91"/>
                  </a:lnTo>
                  <a:lnTo>
                    <a:pt x="1923" y="90"/>
                  </a:lnTo>
                  <a:lnTo>
                    <a:pt x="1925" y="88"/>
                  </a:lnTo>
                  <a:lnTo>
                    <a:pt x="1927" y="86"/>
                  </a:lnTo>
                  <a:lnTo>
                    <a:pt x="1929" y="84"/>
                  </a:lnTo>
                  <a:lnTo>
                    <a:pt x="1929" y="83"/>
                  </a:lnTo>
                  <a:lnTo>
                    <a:pt x="1929" y="81"/>
                  </a:lnTo>
                  <a:lnTo>
                    <a:pt x="1929" y="79"/>
                  </a:lnTo>
                  <a:lnTo>
                    <a:pt x="1931" y="79"/>
                  </a:lnTo>
                  <a:lnTo>
                    <a:pt x="1929" y="76"/>
                  </a:lnTo>
                  <a:lnTo>
                    <a:pt x="1927" y="76"/>
                  </a:lnTo>
                  <a:lnTo>
                    <a:pt x="1923" y="74"/>
                  </a:lnTo>
                  <a:lnTo>
                    <a:pt x="1923" y="72"/>
                  </a:lnTo>
                  <a:lnTo>
                    <a:pt x="1921" y="73"/>
                  </a:lnTo>
                  <a:lnTo>
                    <a:pt x="1919" y="74"/>
                  </a:lnTo>
                  <a:lnTo>
                    <a:pt x="1917" y="73"/>
                  </a:lnTo>
                  <a:lnTo>
                    <a:pt x="1917" y="71"/>
                  </a:lnTo>
                  <a:lnTo>
                    <a:pt x="1917" y="70"/>
                  </a:lnTo>
                  <a:lnTo>
                    <a:pt x="1912" y="68"/>
                  </a:lnTo>
                  <a:lnTo>
                    <a:pt x="1910" y="67"/>
                  </a:lnTo>
                  <a:lnTo>
                    <a:pt x="1912" y="66"/>
                  </a:lnTo>
                  <a:lnTo>
                    <a:pt x="1914" y="66"/>
                  </a:lnTo>
                  <a:lnTo>
                    <a:pt x="1919" y="70"/>
                  </a:lnTo>
                  <a:lnTo>
                    <a:pt x="1927" y="72"/>
                  </a:lnTo>
                  <a:lnTo>
                    <a:pt x="1925" y="74"/>
                  </a:lnTo>
                  <a:lnTo>
                    <a:pt x="1927" y="74"/>
                  </a:lnTo>
                  <a:lnTo>
                    <a:pt x="1931" y="67"/>
                  </a:lnTo>
                  <a:lnTo>
                    <a:pt x="1931" y="63"/>
                  </a:lnTo>
                  <a:lnTo>
                    <a:pt x="1929" y="64"/>
                  </a:lnTo>
                  <a:lnTo>
                    <a:pt x="1927" y="63"/>
                  </a:lnTo>
                  <a:lnTo>
                    <a:pt x="1925" y="59"/>
                  </a:lnTo>
                  <a:lnTo>
                    <a:pt x="1927" y="57"/>
                  </a:lnTo>
                  <a:lnTo>
                    <a:pt x="1923" y="54"/>
                  </a:lnTo>
                  <a:lnTo>
                    <a:pt x="1919" y="54"/>
                  </a:lnTo>
                  <a:lnTo>
                    <a:pt x="1921" y="56"/>
                  </a:lnTo>
                  <a:lnTo>
                    <a:pt x="1919" y="57"/>
                  </a:lnTo>
                  <a:lnTo>
                    <a:pt x="1919" y="58"/>
                  </a:lnTo>
                  <a:lnTo>
                    <a:pt x="1917" y="58"/>
                  </a:lnTo>
                  <a:lnTo>
                    <a:pt x="1914" y="55"/>
                  </a:lnTo>
                  <a:lnTo>
                    <a:pt x="1912" y="54"/>
                  </a:lnTo>
                  <a:lnTo>
                    <a:pt x="1914" y="52"/>
                  </a:lnTo>
                  <a:lnTo>
                    <a:pt x="1914" y="50"/>
                  </a:lnTo>
                  <a:lnTo>
                    <a:pt x="1908" y="47"/>
                  </a:lnTo>
                  <a:lnTo>
                    <a:pt x="1906" y="47"/>
                  </a:lnTo>
                  <a:lnTo>
                    <a:pt x="1906" y="46"/>
                  </a:lnTo>
                  <a:lnTo>
                    <a:pt x="1902" y="42"/>
                  </a:lnTo>
                  <a:lnTo>
                    <a:pt x="1896" y="40"/>
                  </a:lnTo>
                  <a:lnTo>
                    <a:pt x="1898" y="39"/>
                  </a:lnTo>
                  <a:lnTo>
                    <a:pt x="1896" y="39"/>
                  </a:lnTo>
                  <a:lnTo>
                    <a:pt x="1893" y="38"/>
                  </a:lnTo>
                  <a:lnTo>
                    <a:pt x="1891" y="39"/>
                  </a:lnTo>
                  <a:lnTo>
                    <a:pt x="1891" y="38"/>
                  </a:lnTo>
                  <a:lnTo>
                    <a:pt x="1891" y="36"/>
                  </a:lnTo>
                  <a:lnTo>
                    <a:pt x="1887" y="36"/>
                  </a:lnTo>
                  <a:lnTo>
                    <a:pt x="1879" y="35"/>
                  </a:lnTo>
                  <a:lnTo>
                    <a:pt x="1874" y="38"/>
                  </a:lnTo>
                  <a:lnTo>
                    <a:pt x="1872" y="38"/>
                  </a:lnTo>
                  <a:lnTo>
                    <a:pt x="1870" y="38"/>
                  </a:lnTo>
                  <a:lnTo>
                    <a:pt x="1866" y="35"/>
                  </a:lnTo>
                  <a:lnTo>
                    <a:pt x="1862" y="36"/>
                  </a:lnTo>
                  <a:lnTo>
                    <a:pt x="1860" y="36"/>
                  </a:lnTo>
                  <a:lnTo>
                    <a:pt x="1853" y="38"/>
                  </a:lnTo>
                  <a:lnTo>
                    <a:pt x="1851" y="36"/>
                  </a:lnTo>
                  <a:lnTo>
                    <a:pt x="1849" y="38"/>
                  </a:lnTo>
                  <a:lnTo>
                    <a:pt x="1849" y="36"/>
                  </a:lnTo>
                  <a:lnTo>
                    <a:pt x="1849" y="35"/>
                  </a:lnTo>
                  <a:lnTo>
                    <a:pt x="1847" y="35"/>
                  </a:lnTo>
                  <a:lnTo>
                    <a:pt x="1847" y="36"/>
                  </a:lnTo>
                  <a:lnTo>
                    <a:pt x="1845" y="36"/>
                  </a:lnTo>
                  <a:lnTo>
                    <a:pt x="1843" y="39"/>
                  </a:lnTo>
                  <a:lnTo>
                    <a:pt x="1845" y="39"/>
                  </a:lnTo>
                  <a:lnTo>
                    <a:pt x="1845" y="40"/>
                  </a:lnTo>
                  <a:lnTo>
                    <a:pt x="1843" y="40"/>
                  </a:lnTo>
                  <a:lnTo>
                    <a:pt x="1843" y="42"/>
                  </a:lnTo>
                  <a:lnTo>
                    <a:pt x="1841" y="43"/>
                  </a:lnTo>
                  <a:lnTo>
                    <a:pt x="1839" y="44"/>
                  </a:lnTo>
                  <a:lnTo>
                    <a:pt x="1837" y="43"/>
                  </a:lnTo>
                  <a:lnTo>
                    <a:pt x="1837" y="46"/>
                  </a:lnTo>
                  <a:lnTo>
                    <a:pt x="1830" y="46"/>
                  </a:lnTo>
                  <a:lnTo>
                    <a:pt x="1828" y="46"/>
                  </a:lnTo>
                  <a:lnTo>
                    <a:pt x="1824" y="46"/>
                  </a:lnTo>
                  <a:lnTo>
                    <a:pt x="1818" y="46"/>
                  </a:lnTo>
                  <a:lnTo>
                    <a:pt x="1818" y="44"/>
                  </a:lnTo>
                  <a:lnTo>
                    <a:pt x="1822" y="42"/>
                  </a:lnTo>
                  <a:lnTo>
                    <a:pt x="1824" y="43"/>
                  </a:lnTo>
                  <a:lnTo>
                    <a:pt x="1826" y="39"/>
                  </a:lnTo>
                  <a:lnTo>
                    <a:pt x="1828" y="38"/>
                  </a:lnTo>
                  <a:lnTo>
                    <a:pt x="1828" y="35"/>
                  </a:lnTo>
                  <a:lnTo>
                    <a:pt x="1832" y="35"/>
                  </a:lnTo>
                  <a:lnTo>
                    <a:pt x="1834" y="32"/>
                  </a:lnTo>
                  <a:lnTo>
                    <a:pt x="1832" y="31"/>
                  </a:lnTo>
                  <a:lnTo>
                    <a:pt x="1834" y="30"/>
                  </a:lnTo>
                  <a:lnTo>
                    <a:pt x="1837" y="31"/>
                  </a:lnTo>
                  <a:lnTo>
                    <a:pt x="1837" y="30"/>
                  </a:lnTo>
                  <a:lnTo>
                    <a:pt x="1834" y="28"/>
                  </a:lnTo>
                  <a:lnTo>
                    <a:pt x="1834" y="27"/>
                  </a:lnTo>
                  <a:lnTo>
                    <a:pt x="1828" y="26"/>
                  </a:lnTo>
                  <a:lnTo>
                    <a:pt x="1826" y="26"/>
                  </a:lnTo>
                  <a:lnTo>
                    <a:pt x="1824" y="25"/>
                  </a:lnTo>
                  <a:lnTo>
                    <a:pt x="1820" y="25"/>
                  </a:lnTo>
                  <a:lnTo>
                    <a:pt x="1818" y="26"/>
                  </a:lnTo>
                  <a:lnTo>
                    <a:pt x="1815" y="24"/>
                  </a:lnTo>
                  <a:lnTo>
                    <a:pt x="1811" y="26"/>
                  </a:lnTo>
                  <a:lnTo>
                    <a:pt x="1813" y="24"/>
                  </a:lnTo>
                  <a:lnTo>
                    <a:pt x="1813" y="22"/>
                  </a:lnTo>
                  <a:lnTo>
                    <a:pt x="1811" y="24"/>
                  </a:lnTo>
                  <a:lnTo>
                    <a:pt x="1805" y="24"/>
                  </a:lnTo>
                  <a:lnTo>
                    <a:pt x="1790" y="28"/>
                  </a:lnTo>
                  <a:lnTo>
                    <a:pt x="1794" y="25"/>
                  </a:lnTo>
                  <a:lnTo>
                    <a:pt x="1797" y="25"/>
                  </a:lnTo>
                  <a:lnTo>
                    <a:pt x="1803" y="19"/>
                  </a:lnTo>
                  <a:lnTo>
                    <a:pt x="1805" y="17"/>
                  </a:lnTo>
                  <a:lnTo>
                    <a:pt x="1809" y="17"/>
                  </a:lnTo>
                  <a:lnTo>
                    <a:pt x="1811" y="15"/>
                  </a:lnTo>
                  <a:lnTo>
                    <a:pt x="1811" y="14"/>
                  </a:lnTo>
                  <a:lnTo>
                    <a:pt x="1815" y="14"/>
                  </a:lnTo>
                  <a:lnTo>
                    <a:pt x="1818" y="15"/>
                  </a:lnTo>
                  <a:lnTo>
                    <a:pt x="1815" y="12"/>
                  </a:lnTo>
                  <a:lnTo>
                    <a:pt x="1811" y="7"/>
                  </a:lnTo>
                  <a:lnTo>
                    <a:pt x="1809" y="6"/>
                  </a:lnTo>
                  <a:lnTo>
                    <a:pt x="1807" y="8"/>
                  </a:lnTo>
                  <a:lnTo>
                    <a:pt x="1803" y="7"/>
                  </a:lnTo>
                  <a:lnTo>
                    <a:pt x="1799" y="6"/>
                  </a:lnTo>
                  <a:lnTo>
                    <a:pt x="1794" y="1"/>
                  </a:lnTo>
                  <a:lnTo>
                    <a:pt x="1792" y="3"/>
                  </a:lnTo>
                  <a:lnTo>
                    <a:pt x="1790" y="2"/>
                  </a:lnTo>
                  <a:lnTo>
                    <a:pt x="1790" y="1"/>
                  </a:lnTo>
                  <a:lnTo>
                    <a:pt x="1788" y="0"/>
                  </a:lnTo>
                  <a:lnTo>
                    <a:pt x="1786" y="1"/>
                  </a:lnTo>
                  <a:lnTo>
                    <a:pt x="1782" y="2"/>
                  </a:lnTo>
                  <a:lnTo>
                    <a:pt x="1780" y="4"/>
                  </a:lnTo>
                  <a:lnTo>
                    <a:pt x="1778" y="4"/>
                  </a:lnTo>
                  <a:lnTo>
                    <a:pt x="1771" y="3"/>
                  </a:lnTo>
                  <a:lnTo>
                    <a:pt x="1771" y="6"/>
                  </a:lnTo>
                  <a:lnTo>
                    <a:pt x="1761" y="14"/>
                  </a:lnTo>
                  <a:lnTo>
                    <a:pt x="1759" y="15"/>
                  </a:lnTo>
                  <a:lnTo>
                    <a:pt x="1752" y="18"/>
                  </a:lnTo>
                  <a:lnTo>
                    <a:pt x="1752" y="19"/>
                  </a:lnTo>
                  <a:lnTo>
                    <a:pt x="1746" y="25"/>
                  </a:lnTo>
                  <a:lnTo>
                    <a:pt x="1744" y="26"/>
                  </a:lnTo>
                  <a:lnTo>
                    <a:pt x="1746" y="27"/>
                  </a:lnTo>
                  <a:lnTo>
                    <a:pt x="1744" y="28"/>
                  </a:lnTo>
                  <a:lnTo>
                    <a:pt x="1742" y="28"/>
                  </a:lnTo>
                  <a:lnTo>
                    <a:pt x="1742" y="30"/>
                  </a:lnTo>
                  <a:lnTo>
                    <a:pt x="1740" y="33"/>
                  </a:lnTo>
                  <a:lnTo>
                    <a:pt x="1740" y="34"/>
                  </a:lnTo>
                  <a:lnTo>
                    <a:pt x="1742" y="35"/>
                  </a:lnTo>
                  <a:lnTo>
                    <a:pt x="1746" y="36"/>
                  </a:lnTo>
                  <a:lnTo>
                    <a:pt x="1746" y="39"/>
                  </a:lnTo>
                  <a:lnTo>
                    <a:pt x="1748" y="39"/>
                  </a:lnTo>
                  <a:lnTo>
                    <a:pt x="1748" y="40"/>
                  </a:lnTo>
                  <a:lnTo>
                    <a:pt x="1744" y="39"/>
                  </a:lnTo>
                  <a:lnTo>
                    <a:pt x="1744" y="38"/>
                  </a:lnTo>
                  <a:lnTo>
                    <a:pt x="1744" y="42"/>
                  </a:lnTo>
                  <a:lnTo>
                    <a:pt x="1731" y="46"/>
                  </a:lnTo>
                  <a:lnTo>
                    <a:pt x="1727" y="46"/>
                  </a:lnTo>
                  <a:lnTo>
                    <a:pt x="1723" y="46"/>
                  </a:lnTo>
                  <a:lnTo>
                    <a:pt x="1710" y="44"/>
                  </a:lnTo>
                  <a:lnTo>
                    <a:pt x="1710" y="46"/>
                  </a:lnTo>
                  <a:lnTo>
                    <a:pt x="1710" y="47"/>
                  </a:lnTo>
                  <a:lnTo>
                    <a:pt x="1712" y="48"/>
                  </a:lnTo>
                  <a:lnTo>
                    <a:pt x="1712" y="49"/>
                  </a:lnTo>
                  <a:lnTo>
                    <a:pt x="1717" y="49"/>
                  </a:lnTo>
                  <a:lnTo>
                    <a:pt x="1719" y="50"/>
                  </a:lnTo>
                  <a:lnTo>
                    <a:pt x="1719" y="51"/>
                  </a:lnTo>
                  <a:lnTo>
                    <a:pt x="1723" y="51"/>
                  </a:lnTo>
                  <a:lnTo>
                    <a:pt x="1725" y="52"/>
                  </a:lnTo>
                  <a:lnTo>
                    <a:pt x="1725" y="54"/>
                  </a:lnTo>
                  <a:lnTo>
                    <a:pt x="1723" y="56"/>
                  </a:lnTo>
                  <a:lnTo>
                    <a:pt x="1723" y="58"/>
                  </a:lnTo>
                  <a:lnTo>
                    <a:pt x="1723" y="60"/>
                  </a:lnTo>
                  <a:lnTo>
                    <a:pt x="1719" y="59"/>
                  </a:lnTo>
                  <a:lnTo>
                    <a:pt x="1719" y="57"/>
                  </a:lnTo>
                  <a:lnTo>
                    <a:pt x="1712" y="56"/>
                  </a:lnTo>
                  <a:lnTo>
                    <a:pt x="1714" y="54"/>
                  </a:lnTo>
                  <a:lnTo>
                    <a:pt x="1712" y="54"/>
                  </a:lnTo>
                  <a:lnTo>
                    <a:pt x="1708" y="54"/>
                  </a:lnTo>
                  <a:lnTo>
                    <a:pt x="1708" y="52"/>
                  </a:lnTo>
                  <a:lnTo>
                    <a:pt x="1706" y="52"/>
                  </a:lnTo>
                  <a:lnTo>
                    <a:pt x="1698" y="56"/>
                  </a:lnTo>
                  <a:lnTo>
                    <a:pt x="1698" y="57"/>
                  </a:lnTo>
                  <a:lnTo>
                    <a:pt x="1698" y="58"/>
                  </a:lnTo>
                  <a:lnTo>
                    <a:pt x="1695" y="58"/>
                  </a:lnTo>
                  <a:lnTo>
                    <a:pt x="1693" y="58"/>
                  </a:lnTo>
                  <a:lnTo>
                    <a:pt x="1691" y="59"/>
                  </a:lnTo>
                  <a:lnTo>
                    <a:pt x="1693" y="59"/>
                  </a:lnTo>
                  <a:lnTo>
                    <a:pt x="1693" y="60"/>
                  </a:lnTo>
                  <a:lnTo>
                    <a:pt x="1695" y="62"/>
                  </a:lnTo>
                  <a:lnTo>
                    <a:pt x="1693" y="62"/>
                  </a:lnTo>
                  <a:lnTo>
                    <a:pt x="1689" y="62"/>
                  </a:lnTo>
                  <a:lnTo>
                    <a:pt x="1685" y="63"/>
                  </a:lnTo>
                  <a:lnTo>
                    <a:pt x="1685" y="62"/>
                  </a:lnTo>
                  <a:lnTo>
                    <a:pt x="1685" y="60"/>
                  </a:lnTo>
                  <a:lnTo>
                    <a:pt x="1683" y="62"/>
                  </a:lnTo>
                  <a:lnTo>
                    <a:pt x="1681" y="64"/>
                  </a:lnTo>
                  <a:lnTo>
                    <a:pt x="1679" y="64"/>
                  </a:lnTo>
                  <a:lnTo>
                    <a:pt x="1674" y="65"/>
                  </a:lnTo>
                  <a:lnTo>
                    <a:pt x="1677" y="63"/>
                  </a:lnTo>
                  <a:lnTo>
                    <a:pt x="1677" y="62"/>
                  </a:lnTo>
                  <a:lnTo>
                    <a:pt x="1674" y="62"/>
                  </a:lnTo>
                  <a:lnTo>
                    <a:pt x="1674" y="60"/>
                  </a:lnTo>
                  <a:lnTo>
                    <a:pt x="1672" y="62"/>
                  </a:lnTo>
                  <a:lnTo>
                    <a:pt x="1668" y="63"/>
                  </a:lnTo>
                  <a:lnTo>
                    <a:pt x="1666" y="65"/>
                  </a:lnTo>
                  <a:lnTo>
                    <a:pt x="1664" y="65"/>
                  </a:lnTo>
                  <a:lnTo>
                    <a:pt x="1662" y="64"/>
                  </a:lnTo>
                  <a:lnTo>
                    <a:pt x="1668" y="60"/>
                  </a:lnTo>
                  <a:lnTo>
                    <a:pt x="1668" y="58"/>
                  </a:lnTo>
                  <a:lnTo>
                    <a:pt x="1664" y="56"/>
                  </a:lnTo>
                  <a:lnTo>
                    <a:pt x="1658" y="56"/>
                  </a:lnTo>
                  <a:lnTo>
                    <a:pt x="1655" y="57"/>
                  </a:lnTo>
                  <a:lnTo>
                    <a:pt x="1655" y="58"/>
                  </a:lnTo>
                  <a:lnTo>
                    <a:pt x="1647" y="57"/>
                  </a:lnTo>
                  <a:lnTo>
                    <a:pt x="1643" y="59"/>
                  </a:lnTo>
                  <a:lnTo>
                    <a:pt x="1641" y="57"/>
                  </a:lnTo>
                  <a:lnTo>
                    <a:pt x="1634" y="57"/>
                  </a:lnTo>
                  <a:lnTo>
                    <a:pt x="1632" y="58"/>
                  </a:lnTo>
                  <a:lnTo>
                    <a:pt x="1634" y="59"/>
                  </a:lnTo>
                  <a:lnTo>
                    <a:pt x="1628" y="60"/>
                  </a:lnTo>
                  <a:lnTo>
                    <a:pt x="1628" y="59"/>
                  </a:lnTo>
                  <a:lnTo>
                    <a:pt x="1628" y="58"/>
                  </a:lnTo>
                  <a:lnTo>
                    <a:pt x="1626" y="59"/>
                  </a:lnTo>
                  <a:lnTo>
                    <a:pt x="1624" y="60"/>
                  </a:lnTo>
                  <a:lnTo>
                    <a:pt x="1622" y="59"/>
                  </a:lnTo>
                  <a:lnTo>
                    <a:pt x="1622" y="63"/>
                  </a:lnTo>
                  <a:lnTo>
                    <a:pt x="1626" y="62"/>
                  </a:lnTo>
                  <a:lnTo>
                    <a:pt x="1628" y="63"/>
                  </a:lnTo>
                  <a:lnTo>
                    <a:pt x="1628" y="64"/>
                  </a:lnTo>
                  <a:lnTo>
                    <a:pt x="1628" y="63"/>
                  </a:lnTo>
                  <a:lnTo>
                    <a:pt x="1630" y="63"/>
                  </a:lnTo>
                  <a:lnTo>
                    <a:pt x="1630" y="64"/>
                  </a:lnTo>
                  <a:lnTo>
                    <a:pt x="1630" y="65"/>
                  </a:lnTo>
                  <a:lnTo>
                    <a:pt x="1605" y="70"/>
                  </a:lnTo>
                  <a:lnTo>
                    <a:pt x="1603" y="70"/>
                  </a:lnTo>
                  <a:lnTo>
                    <a:pt x="1603" y="71"/>
                  </a:lnTo>
                  <a:lnTo>
                    <a:pt x="1603" y="72"/>
                  </a:lnTo>
                  <a:lnTo>
                    <a:pt x="1599" y="72"/>
                  </a:lnTo>
                  <a:lnTo>
                    <a:pt x="1594" y="73"/>
                  </a:lnTo>
                  <a:lnTo>
                    <a:pt x="1592" y="72"/>
                  </a:lnTo>
                  <a:lnTo>
                    <a:pt x="1586" y="74"/>
                  </a:lnTo>
                  <a:lnTo>
                    <a:pt x="1582" y="74"/>
                  </a:lnTo>
                  <a:lnTo>
                    <a:pt x="1580" y="75"/>
                  </a:lnTo>
                  <a:lnTo>
                    <a:pt x="1580" y="79"/>
                  </a:lnTo>
                  <a:lnTo>
                    <a:pt x="1578" y="78"/>
                  </a:lnTo>
                  <a:lnTo>
                    <a:pt x="1575" y="79"/>
                  </a:lnTo>
                  <a:lnTo>
                    <a:pt x="1573" y="80"/>
                  </a:lnTo>
                  <a:lnTo>
                    <a:pt x="1575" y="81"/>
                  </a:lnTo>
                  <a:lnTo>
                    <a:pt x="1571" y="82"/>
                  </a:lnTo>
                  <a:lnTo>
                    <a:pt x="1569" y="83"/>
                  </a:lnTo>
                  <a:lnTo>
                    <a:pt x="1567" y="83"/>
                  </a:lnTo>
                  <a:lnTo>
                    <a:pt x="1565" y="86"/>
                  </a:lnTo>
                  <a:lnTo>
                    <a:pt x="1561" y="87"/>
                  </a:lnTo>
                  <a:lnTo>
                    <a:pt x="1561" y="88"/>
                  </a:lnTo>
                  <a:lnTo>
                    <a:pt x="1561" y="89"/>
                  </a:lnTo>
                  <a:lnTo>
                    <a:pt x="1556" y="90"/>
                  </a:lnTo>
                  <a:lnTo>
                    <a:pt x="1554" y="89"/>
                  </a:lnTo>
                  <a:lnTo>
                    <a:pt x="1546" y="88"/>
                  </a:lnTo>
                  <a:lnTo>
                    <a:pt x="1544" y="90"/>
                  </a:lnTo>
                  <a:lnTo>
                    <a:pt x="1550" y="92"/>
                  </a:lnTo>
                  <a:lnTo>
                    <a:pt x="1556" y="92"/>
                  </a:lnTo>
                  <a:lnTo>
                    <a:pt x="1554" y="94"/>
                  </a:lnTo>
                  <a:lnTo>
                    <a:pt x="1552" y="95"/>
                  </a:lnTo>
                  <a:lnTo>
                    <a:pt x="1550" y="94"/>
                  </a:lnTo>
                  <a:lnTo>
                    <a:pt x="1548" y="94"/>
                  </a:lnTo>
                  <a:lnTo>
                    <a:pt x="1548" y="95"/>
                  </a:lnTo>
                  <a:lnTo>
                    <a:pt x="1544" y="100"/>
                  </a:lnTo>
                  <a:lnTo>
                    <a:pt x="1542" y="100"/>
                  </a:lnTo>
                  <a:lnTo>
                    <a:pt x="1542" y="102"/>
                  </a:lnTo>
                  <a:lnTo>
                    <a:pt x="1542" y="103"/>
                  </a:lnTo>
                  <a:lnTo>
                    <a:pt x="1540" y="104"/>
                  </a:lnTo>
                  <a:lnTo>
                    <a:pt x="1538" y="102"/>
                  </a:lnTo>
                  <a:lnTo>
                    <a:pt x="1535" y="100"/>
                  </a:lnTo>
                  <a:lnTo>
                    <a:pt x="1533" y="99"/>
                  </a:lnTo>
                  <a:lnTo>
                    <a:pt x="1529" y="98"/>
                  </a:lnTo>
                  <a:lnTo>
                    <a:pt x="1531" y="100"/>
                  </a:lnTo>
                  <a:lnTo>
                    <a:pt x="1527" y="102"/>
                  </a:lnTo>
                  <a:lnTo>
                    <a:pt x="1527" y="103"/>
                  </a:lnTo>
                  <a:lnTo>
                    <a:pt x="1527" y="104"/>
                  </a:lnTo>
                  <a:lnTo>
                    <a:pt x="1535" y="104"/>
                  </a:lnTo>
                  <a:lnTo>
                    <a:pt x="1535" y="105"/>
                  </a:lnTo>
                  <a:lnTo>
                    <a:pt x="1540" y="106"/>
                  </a:lnTo>
                  <a:lnTo>
                    <a:pt x="1540" y="107"/>
                  </a:lnTo>
                  <a:lnTo>
                    <a:pt x="1540" y="108"/>
                  </a:lnTo>
                  <a:lnTo>
                    <a:pt x="1540" y="110"/>
                  </a:lnTo>
                  <a:lnTo>
                    <a:pt x="1535" y="108"/>
                  </a:lnTo>
                  <a:lnTo>
                    <a:pt x="1535" y="110"/>
                  </a:lnTo>
                  <a:lnTo>
                    <a:pt x="1531" y="110"/>
                  </a:lnTo>
                  <a:lnTo>
                    <a:pt x="1531" y="111"/>
                  </a:lnTo>
                  <a:lnTo>
                    <a:pt x="1529" y="111"/>
                  </a:lnTo>
                  <a:lnTo>
                    <a:pt x="1529" y="112"/>
                  </a:lnTo>
                  <a:lnTo>
                    <a:pt x="1529" y="113"/>
                  </a:lnTo>
                  <a:lnTo>
                    <a:pt x="1531" y="114"/>
                  </a:lnTo>
                  <a:lnTo>
                    <a:pt x="1540" y="115"/>
                  </a:lnTo>
                  <a:lnTo>
                    <a:pt x="1542" y="121"/>
                  </a:lnTo>
                  <a:lnTo>
                    <a:pt x="1544" y="121"/>
                  </a:lnTo>
                  <a:lnTo>
                    <a:pt x="1544" y="122"/>
                  </a:lnTo>
                  <a:lnTo>
                    <a:pt x="1540" y="121"/>
                  </a:lnTo>
                  <a:lnTo>
                    <a:pt x="1540" y="122"/>
                  </a:lnTo>
                  <a:lnTo>
                    <a:pt x="1540" y="123"/>
                  </a:lnTo>
                  <a:lnTo>
                    <a:pt x="1540" y="124"/>
                  </a:lnTo>
                  <a:lnTo>
                    <a:pt x="1542" y="124"/>
                  </a:lnTo>
                  <a:lnTo>
                    <a:pt x="1542" y="126"/>
                  </a:lnTo>
                  <a:lnTo>
                    <a:pt x="1538" y="127"/>
                  </a:lnTo>
                  <a:lnTo>
                    <a:pt x="1531" y="127"/>
                  </a:lnTo>
                  <a:lnTo>
                    <a:pt x="1529" y="128"/>
                  </a:lnTo>
                  <a:lnTo>
                    <a:pt x="1525" y="128"/>
                  </a:lnTo>
                  <a:lnTo>
                    <a:pt x="1523" y="128"/>
                  </a:lnTo>
                  <a:lnTo>
                    <a:pt x="1523" y="130"/>
                  </a:lnTo>
                  <a:lnTo>
                    <a:pt x="1519" y="131"/>
                  </a:lnTo>
                  <a:lnTo>
                    <a:pt x="1514" y="130"/>
                  </a:lnTo>
                  <a:lnTo>
                    <a:pt x="1512" y="129"/>
                  </a:lnTo>
                  <a:lnTo>
                    <a:pt x="1483" y="132"/>
                  </a:lnTo>
                  <a:lnTo>
                    <a:pt x="1481" y="132"/>
                  </a:lnTo>
                  <a:lnTo>
                    <a:pt x="1476" y="132"/>
                  </a:lnTo>
                  <a:lnTo>
                    <a:pt x="1472" y="132"/>
                  </a:lnTo>
                  <a:lnTo>
                    <a:pt x="1462" y="134"/>
                  </a:lnTo>
                  <a:lnTo>
                    <a:pt x="1462" y="135"/>
                  </a:lnTo>
                  <a:lnTo>
                    <a:pt x="1458" y="134"/>
                  </a:lnTo>
                  <a:lnTo>
                    <a:pt x="1455" y="135"/>
                  </a:lnTo>
                  <a:lnTo>
                    <a:pt x="1455" y="136"/>
                  </a:lnTo>
                  <a:lnTo>
                    <a:pt x="1451" y="136"/>
                  </a:lnTo>
                  <a:lnTo>
                    <a:pt x="1451" y="137"/>
                  </a:lnTo>
                  <a:lnTo>
                    <a:pt x="1451" y="138"/>
                  </a:lnTo>
                  <a:lnTo>
                    <a:pt x="1453" y="138"/>
                  </a:lnTo>
                  <a:lnTo>
                    <a:pt x="1455" y="138"/>
                  </a:lnTo>
                  <a:lnTo>
                    <a:pt x="1453" y="139"/>
                  </a:lnTo>
                  <a:lnTo>
                    <a:pt x="1451" y="140"/>
                  </a:lnTo>
                  <a:lnTo>
                    <a:pt x="1451" y="142"/>
                  </a:lnTo>
                  <a:lnTo>
                    <a:pt x="1449" y="140"/>
                  </a:lnTo>
                  <a:lnTo>
                    <a:pt x="1447" y="142"/>
                  </a:lnTo>
                  <a:lnTo>
                    <a:pt x="1449" y="143"/>
                  </a:lnTo>
                  <a:lnTo>
                    <a:pt x="1451" y="144"/>
                  </a:lnTo>
                  <a:lnTo>
                    <a:pt x="1451" y="145"/>
                  </a:lnTo>
                  <a:lnTo>
                    <a:pt x="1447" y="146"/>
                  </a:lnTo>
                  <a:lnTo>
                    <a:pt x="1451" y="148"/>
                  </a:lnTo>
                  <a:lnTo>
                    <a:pt x="1453" y="150"/>
                  </a:lnTo>
                  <a:lnTo>
                    <a:pt x="1455" y="150"/>
                  </a:lnTo>
                  <a:lnTo>
                    <a:pt x="1455" y="153"/>
                  </a:lnTo>
                  <a:lnTo>
                    <a:pt x="1458" y="153"/>
                  </a:lnTo>
                  <a:lnTo>
                    <a:pt x="1458" y="154"/>
                  </a:lnTo>
                  <a:lnTo>
                    <a:pt x="1455" y="155"/>
                  </a:lnTo>
                  <a:lnTo>
                    <a:pt x="1455" y="156"/>
                  </a:lnTo>
                  <a:lnTo>
                    <a:pt x="1453" y="159"/>
                  </a:lnTo>
                  <a:lnTo>
                    <a:pt x="1453" y="161"/>
                  </a:lnTo>
                  <a:lnTo>
                    <a:pt x="1455" y="162"/>
                  </a:lnTo>
                  <a:lnTo>
                    <a:pt x="1455" y="164"/>
                  </a:lnTo>
                  <a:lnTo>
                    <a:pt x="1458" y="167"/>
                  </a:lnTo>
                  <a:lnTo>
                    <a:pt x="1460" y="169"/>
                  </a:lnTo>
                  <a:lnTo>
                    <a:pt x="1470" y="170"/>
                  </a:lnTo>
                  <a:lnTo>
                    <a:pt x="1474" y="171"/>
                  </a:lnTo>
                  <a:lnTo>
                    <a:pt x="1476" y="171"/>
                  </a:lnTo>
                  <a:lnTo>
                    <a:pt x="1479" y="174"/>
                  </a:lnTo>
                  <a:lnTo>
                    <a:pt x="1476" y="176"/>
                  </a:lnTo>
                  <a:lnTo>
                    <a:pt x="1479" y="177"/>
                  </a:lnTo>
                  <a:lnTo>
                    <a:pt x="1481" y="177"/>
                  </a:lnTo>
                  <a:lnTo>
                    <a:pt x="1483" y="180"/>
                  </a:lnTo>
                  <a:lnTo>
                    <a:pt x="1485" y="180"/>
                  </a:lnTo>
                  <a:lnTo>
                    <a:pt x="1491" y="182"/>
                  </a:lnTo>
                  <a:lnTo>
                    <a:pt x="1493" y="183"/>
                  </a:lnTo>
                  <a:lnTo>
                    <a:pt x="1493" y="182"/>
                  </a:lnTo>
                  <a:lnTo>
                    <a:pt x="1498" y="186"/>
                  </a:lnTo>
                  <a:lnTo>
                    <a:pt x="1495" y="191"/>
                  </a:lnTo>
                  <a:lnTo>
                    <a:pt x="1493" y="192"/>
                  </a:lnTo>
                  <a:lnTo>
                    <a:pt x="1493" y="195"/>
                  </a:lnTo>
                  <a:lnTo>
                    <a:pt x="1491" y="196"/>
                  </a:lnTo>
                  <a:lnTo>
                    <a:pt x="1491" y="199"/>
                  </a:lnTo>
                  <a:lnTo>
                    <a:pt x="1491" y="201"/>
                  </a:lnTo>
                  <a:lnTo>
                    <a:pt x="1495" y="204"/>
                  </a:lnTo>
                  <a:lnTo>
                    <a:pt x="1500" y="213"/>
                  </a:lnTo>
                  <a:lnTo>
                    <a:pt x="1498" y="218"/>
                  </a:lnTo>
                  <a:lnTo>
                    <a:pt x="1495" y="220"/>
                  </a:lnTo>
                  <a:lnTo>
                    <a:pt x="1491" y="220"/>
                  </a:lnTo>
                  <a:lnTo>
                    <a:pt x="1489" y="220"/>
                  </a:lnTo>
                  <a:lnTo>
                    <a:pt x="1489" y="221"/>
                  </a:lnTo>
                  <a:lnTo>
                    <a:pt x="1491" y="224"/>
                  </a:lnTo>
                  <a:lnTo>
                    <a:pt x="1491" y="225"/>
                  </a:lnTo>
                  <a:lnTo>
                    <a:pt x="1483" y="224"/>
                  </a:lnTo>
                  <a:lnTo>
                    <a:pt x="1479" y="224"/>
                  </a:lnTo>
                  <a:lnTo>
                    <a:pt x="1476" y="223"/>
                  </a:lnTo>
                  <a:lnTo>
                    <a:pt x="1476" y="213"/>
                  </a:lnTo>
                  <a:lnTo>
                    <a:pt x="1479" y="209"/>
                  </a:lnTo>
                  <a:lnTo>
                    <a:pt x="1476" y="209"/>
                  </a:lnTo>
                  <a:lnTo>
                    <a:pt x="1476" y="199"/>
                  </a:lnTo>
                  <a:lnTo>
                    <a:pt x="1479" y="196"/>
                  </a:lnTo>
                  <a:lnTo>
                    <a:pt x="1487" y="193"/>
                  </a:lnTo>
                  <a:lnTo>
                    <a:pt x="1489" y="188"/>
                  </a:lnTo>
                  <a:lnTo>
                    <a:pt x="1491" y="188"/>
                  </a:lnTo>
                  <a:lnTo>
                    <a:pt x="1491" y="186"/>
                  </a:lnTo>
                  <a:lnTo>
                    <a:pt x="1485" y="184"/>
                  </a:lnTo>
                  <a:lnTo>
                    <a:pt x="1470" y="186"/>
                  </a:lnTo>
                  <a:lnTo>
                    <a:pt x="1466" y="185"/>
                  </a:lnTo>
                  <a:lnTo>
                    <a:pt x="1462" y="183"/>
                  </a:lnTo>
                  <a:lnTo>
                    <a:pt x="1462" y="184"/>
                  </a:lnTo>
                  <a:lnTo>
                    <a:pt x="1455" y="178"/>
                  </a:lnTo>
                  <a:lnTo>
                    <a:pt x="1455" y="177"/>
                  </a:lnTo>
                  <a:lnTo>
                    <a:pt x="1443" y="172"/>
                  </a:lnTo>
                  <a:lnTo>
                    <a:pt x="1441" y="170"/>
                  </a:lnTo>
                  <a:lnTo>
                    <a:pt x="1432" y="169"/>
                  </a:lnTo>
                  <a:lnTo>
                    <a:pt x="1413" y="169"/>
                  </a:lnTo>
                  <a:lnTo>
                    <a:pt x="1411" y="172"/>
                  </a:lnTo>
                  <a:lnTo>
                    <a:pt x="1405" y="174"/>
                  </a:lnTo>
                  <a:lnTo>
                    <a:pt x="1403" y="176"/>
                  </a:lnTo>
                  <a:lnTo>
                    <a:pt x="1411" y="176"/>
                  </a:lnTo>
                  <a:lnTo>
                    <a:pt x="1415" y="178"/>
                  </a:lnTo>
                  <a:lnTo>
                    <a:pt x="1413" y="180"/>
                  </a:lnTo>
                  <a:lnTo>
                    <a:pt x="1411" y="182"/>
                  </a:lnTo>
                  <a:lnTo>
                    <a:pt x="1405" y="183"/>
                  </a:lnTo>
                  <a:lnTo>
                    <a:pt x="1401" y="185"/>
                  </a:lnTo>
                  <a:lnTo>
                    <a:pt x="1396" y="185"/>
                  </a:lnTo>
                  <a:lnTo>
                    <a:pt x="1396" y="183"/>
                  </a:lnTo>
                  <a:lnTo>
                    <a:pt x="1388" y="178"/>
                  </a:lnTo>
                  <a:lnTo>
                    <a:pt x="1386" y="178"/>
                  </a:lnTo>
                  <a:lnTo>
                    <a:pt x="1384" y="180"/>
                  </a:lnTo>
                  <a:lnTo>
                    <a:pt x="1386" y="182"/>
                  </a:lnTo>
                  <a:lnTo>
                    <a:pt x="1388" y="188"/>
                  </a:lnTo>
                  <a:lnTo>
                    <a:pt x="1390" y="190"/>
                  </a:lnTo>
                  <a:lnTo>
                    <a:pt x="1396" y="192"/>
                  </a:lnTo>
                  <a:lnTo>
                    <a:pt x="1401" y="193"/>
                  </a:lnTo>
                  <a:lnTo>
                    <a:pt x="1403" y="194"/>
                  </a:lnTo>
                  <a:lnTo>
                    <a:pt x="1405" y="195"/>
                  </a:lnTo>
                  <a:lnTo>
                    <a:pt x="1407" y="195"/>
                  </a:lnTo>
                  <a:lnTo>
                    <a:pt x="1409" y="195"/>
                  </a:lnTo>
                  <a:lnTo>
                    <a:pt x="1411" y="193"/>
                  </a:lnTo>
                  <a:lnTo>
                    <a:pt x="1411" y="195"/>
                  </a:lnTo>
                  <a:lnTo>
                    <a:pt x="1411" y="196"/>
                  </a:lnTo>
                  <a:lnTo>
                    <a:pt x="1415" y="196"/>
                  </a:lnTo>
                  <a:lnTo>
                    <a:pt x="1415" y="200"/>
                  </a:lnTo>
                  <a:lnTo>
                    <a:pt x="1420" y="202"/>
                  </a:lnTo>
                  <a:lnTo>
                    <a:pt x="1420" y="204"/>
                  </a:lnTo>
                  <a:lnTo>
                    <a:pt x="1415" y="203"/>
                  </a:lnTo>
                  <a:lnTo>
                    <a:pt x="1411" y="203"/>
                  </a:lnTo>
                  <a:lnTo>
                    <a:pt x="1409" y="202"/>
                  </a:lnTo>
                  <a:lnTo>
                    <a:pt x="1409" y="200"/>
                  </a:lnTo>
                  <a:lnTo>
                    <a:pt x="1407" y="199"/>
                  </a:lnTo>
                  <a:lnTo>
                    <a:pt x="1375" y="195"/>
                  </a:lnTo>
                  <a:lnTo>
                    <a:pt x="1371" y="192"/>
                  </a:lnTo>
                  <a:lnTo>
                    <a:pt x="1375" y="192"/>
                  </a:lnTo>
                  <a:lnTo>
                    <a:pt x="1375" y="187"/>
                  </a:lnTo>
                  <a:lnTo>
                    <a:pt x="1373" y="184"/>
                  </a:lnTo>
                  <a:lnTo>
                    <a:pt x="1371" y="183"/>
                  </a:lnTo>
                  <a:lnTo>
                    <a:pt x="1373" y="179"/>
                  </a:lnTo>
                  <a:lnTo>
                    <a:pt x="1371" y="177"/>
                  </a:lnTo>
                  <a:lnTo>
                    <a:pt x="1373" y="176"/>
                  </a:lnTo>
                  <a:lnTo>
                    <a:pt x="1377" y="170"/>
                  </a:lnTo>
                  <a:lnTo>
                    <a:pt x="1375" y="164"/>
                  </a:lnTo>
                  <a:lnTo>
                    <a:pt x="1377" y="163"/>
                  </a:lnTo>
                  <a:lnTo>
                    <a:pt x="1375" y="161"/>
                  </a:lnTo>
                  <a:lnTo>
                    <a:pt x="1373" y="160"/>
                  </a:lnTo>
                  <a:lnTo>
                    <a:pt x="1375" y="159"/>
                  </a:lnTo>
                  <a:lnTo>
                    <a:pt x="1369" y="156"/>
                  </a:lnTo>
                  <a:lnTo>
                    <a:pt x="1369" y="155"/>
                  </a:lnTo>
                  <a:lnTo>
                    <a:pt x="1365" y="156"/>
                  </a:lnTo>
                  <a:lnTo>
                    <a:pt x="1365" y="158"/>
                  </a:lnTo>
                  <a:lnTo>
                    <a:pt x="1367" y="161"/>
                  </a:lnTo>
                  <a:lnTo>
                    <a:pt x="1369" y="170"/>
                  </a:lnTo>
                  <a:lnTo>
                    <a:pt x="1367" y="172"/>
                  </a:lnTo>
                  <a:lnTo>
                    <a:pt x="1344" y="182"/>
                  </a:lnTo>
                  <a:lnTo>
                    <a:pt x="1344" y="184"/>
                  </a:lnTo>
                  <a:lnTo>
                    <a:pt x="1344" y="186"/>
                  </a:lnTo>
                  <a:lnTo>
                    <a:pt x="1340" y="190"/>
                  </a:lnTo>
                  <a:lnTo>
                    <a:pt x="1340" y="191"/>
                  </a:lnTo>
                  <a:lnTo>
                    <a:pt x="1350" y="200"/>
                  </a:lnTo>
                  <a:lnTo>
                    <a:pt x="1352" y="204"/>
                  </a:lnTo>
                  <a:lnTo>
                    <a:pt x="1359" y="211"/>
                  </a:lnTo>
                  <a:lnTo>
                    <a:pt x="1354" y="219"/>
                  </a:lnTo>
                  <a:lnTo>
                    <a:pt x="1350" y="221"/>
                  </a:lnTo>
                  <a:lnTo>
                    <a:pt x="1350" y="226"/>
                  </a:lnTo>
                  <a:lnTo>
                    <a:pt x="1348" y="228"/>
                  </a:lnTo>
                  <a:lnTo>
                    <a:pt x="1348" y="233"/>
                  </a:lnTo>
                  <a:lnTo>
                    <a:pt x="1352" y="239"/>
                  </a:lnTo>
                  <a:lnTo>
                    <a:pt x="1350" y="245"/>
                  </a:lnTo>
                  <a:lnTo>
                    <a:pt x="1352" y="248"/>
                  </a:lnTo>
                  <a:lnTo>
                    <a:pt x="1354" y="248"/>
                  </a:lnTo>
                  <a:lnTo>
                    <a:pt x="1361" y="247"/>
                  </a:lnTo>
                  <a:lnTo>
                    <a:pt x="1363" y="247"/>
                  </a:lnTo>
                  <a:lnTo>
                    <a:pt x="1371" y="248"/>
                  </a:lnTo>
                  <a:lnTo>
                    <a:pt x="1371" y="247"/>
                  </a:lnTo>
                  <a:lnTo>
                    <a:pt x="1377" y="244"/>
                  </a:lnTo>
                  <a:lnTo>
                    <a:pt x="1384" y="244"/>
                  </a:lnTo>
                  <a:lnTo>
                    <a:pt x="1407" y="252"/>
                  </a:lnTo>
                  <a:lnTo>
                    <a:pt x="1409" y="255"/>
                  </a:lnTo>
                  <a:lnTo>
                    <a:pt x="1409" y="258"/>
                  </a:lnTo>
                  <a:lnTo>
                    <a:pt x="1413" y="264"/>
                  </a:lnTo>
                  <a:lnTo>
                    <a:pt x="1415" y="264"/>
                  </a:lnTo>
                  <a:lnTo>
                    <a:pt x="1415" y="266"/>
                  </a:lnTo>
                  <a:lnTo>
                    <a:pt x="1413" y="267"/>
                  </a:lnTo>
                  <a:lnTo>
                    <a:pt x="1409" y="267"/>
                  </a:lnTo>
                  <a:lnTo>
                    <a:pt x="1407" y="268"/>
                  </a:lnTo>
                  <a:lnTo>
                    <a:pt x="1405" y="271"/>
                  </a:lnTo>
                  <a:lnTo>
                    <a:pt x="1407" y="276"/>
                  </a:lnTo>
                  <a:lnTo>
                    <a:pt x="1407" y="277"/>
                  </a:lnTo>
                  <a:lnTo>
                    <a:pt x="1411" y="277"/>
                  </a:lnTo>
                  <a:lnTo>
                    <a:pt x="1415" y="279"/>
                  </a:lnTo>
                  <a:lnTo>
                    <a:pt x="1420" y="279"/>
                  </a:lnTo>
                  <a:lnTo>
                    <a:pt x="1426" y="281"/>
                  </a:lnTo>
                  <a:lnTo>
                    <a:pt x="1417" y="282"/>
                  </a:lnTo>
                  <a:lnTo>
                    <a:pt x="1415" y="281"/>
                  </a:lnTo>
                  <a:lnTo>
                    <a:pt x="1409" y="281"/>
                  </a:lnTo>
                  <a:lnTo>
                    <a:pt x="1407" y="279"/>
                  </a:lnTo>
                  <a:lnTo>
                    <a:pt x="1401" y="277"/>
                  </a:lnTo>
                  <a:lnTo>
                    <a:pt x="1401" y="276"/>
                  </a:lnTo>
                  <a:lnTo>
                    <a:pt x="1401" y="275"/>
                  </a:lnTo>
                  <a:lnTo>
                    <a:pt x="1403" y="269"/>
                  </a:lnTo>
                  <a:lnTo>
                    <a:pt x="1405" y="267"/>
                  </a:lnTo>
                  <a:lnTo>
                    <a:pt x="1403" y="267"/>
                  </a:lnTo>
                  <a:lnTo>
                    <a:pt x="1401" y="267"/>
                  </a:lnTo>
                  <a:lnTo>
                    <a:pt x="1401" y="266"/>
                  </a:lnTo>
                  <a:lnTo>
                    <a:pt x="1403" y="264"/>
                  </a:lnTo>
                  <a:lnTo>
                    <a:pt x="1403" y="263"/>
                  </a:lnTo>
                  <a:lnTo>
                    <a:pt x="1403" y="261"/>
                  </a:lnTo>
                  <a:lnTo>
                    <a:pt x="1403" y="260"/>
                  </a:lnTo>
                  <a:lnTo>
                    <a:pt x="1401" y="259"/>
                  </a:lnTo>
                  <a:lnTo>
                    <a:pt x="1399" y="258"/>
                  </a:lnTo>
                  <a:lnTo>
                    <a:pt x="1396" y="257"/>
                  </a:lnTo>
                  <a:lnTo>
                    <a:pt x="1394" y="256"/>
                  </a:lnTo>
                  <a:lnTo>
                    <a:pt x="1392" y="255"/>
                  </a:lnTo>
                  <a:lnTo>
                    <a:pt x="1394" y="253"/>
                  </a:lnTo>
                  <a:lnTo>
                    <a:pt x="1392" y="250"/>
                  </a:lnTo>
                  <a:lnTo>
                    <a:pt x="1371" y="252"/>
                  </a:lnTo>
                  <a:lnTo>
                    <a:pt x="1359" y="257"/>
                  </a:lnTo>
                  <a:lnTo>
                    <a:pt x="1361" y="259"/>
                  </a:lnTo>
                  <a:lnTo>
                    <a:pt x="1359" y="263"/>
                  </a:lnTo>
                  <a:lnTo>
                    <a:pt x="1359" y="265"/>
                  </a:lnTo>
                  <a:lnTo>
                    <a:pt x="1361" y="265"/>
                  </a:lnTo>
                  <a:lnTo>
                    <a:pt x="1361" y="266"/>
                  </a:lnTo>
                  <a:lnTo>
                    <a:pt x="1363" y="267"/>
                  </a:lnTo>
                  <a:lnTo>
                    <a:pt x="1363" y="268"/>
                  </a:lnTo>
                  <a:lnTo>
                    <a:pt x="1363" y="269"/>
                  </a:lnTo>
                  <a:lnTo>
                    <a:pt x="1365" y="272"/>
                  </a:lnTo>
                  <a:lnTo>
                    <a:pt x="1363" y="279"/>
                  </a:lnTo>
                  <a:lnTo>
                    <a:pt x="1352" y="285"/>
                  </a:lnTo>
                  <a:lnTo>
                    <a:pt x="1350" y="291"/>
                  </a:lnTo>
                  <a:lnTo>
                    <a:pt x="1346" y="295"/>
                  </a:lnTo>
                  <a:lnTo>
                    <a:pt x="1340" y="298"/>
                  </a:lnTo>
                  <a:lnTo>
                    <a:pt x="1337" y="299"/>
                  </a:lnTo>
                  <a:lnTo>
                    <a:pt x="1329" y="300"/>
                  </a:lnTo>
                  <a:lnTo>
                    <a:pt x="1329" y="301"/>
                  </a:lnTo>
                  <a:lnTo>
                    <a:pt x="1331" y="305"/>
                  </a:lnTo>
                  <a:lnTo>
                    <a:pt x="1329" y="307"/>
                  </a:lnTo>
                  <a:lnTo>
                    <a:pt x="1325" y="308"/>
                  </a:lnTo>
                  <a:lnTo>
                    <a:pt x="1314" y="305"/>
                  </a:lnTo>
                  <a:lnTo>
                    <a:pt x="1310" y="305"/>
                  </a:lnTo>
                  <a:lnTo>
                    <a:pt x="1306" y="306"/>
                  </a:lnTo>
                  <a:lnTo>
                    <a:pt x="1295" y="305"/>
                  </a:lnTo>
                  <a:lnTo>
                    <a:pt x="1295" y="304"/>
                  </a:lnTo>
                  <a:lnTo>
                    <a:pt x="1295" y="303"/>
                  </a:lnTo>
                  <a:lnTo>
                    <a:pt x="1295" y="299"/>
                  </a:lnTo>
                  <a:lnTo>
                    <a:pt x="1291" y="298"/>
                  </a:lnTo>
                  <a:lnTo>
                    <a:pt x="1291" y="297"/>
                  </a:lnTo>
                  <a:lnTo>
                    <a:pt x="1293" y="296"/>
                  </a:lnTo>
                  <a:lnTo>
                    <a:pt x="1297" y="297"/>
                  </a:lnTo>
                  <a:lnTo>
                    <a:pt x="1297" y="298"/>
                  </a:lnTo>
                  <a:lnTo>
                    <a:pt x="1302" y="298"/>
                  </a:lnTo>
                  <a:lnTo>
                    <a:pt x="1304" y="297"/>
                  </a:lnTo>
                  <a:lnTo>
                    <a:pt x="1306" y="297"/>
                  </a:lnTo>
                  <a:lnTo>
                    <a:pt x="1308" y="295"/>
                  </a:lnTo>
                  <a:lnTo>
                    <a:pt x="1310" y="296"/>
                  </a:lnTo>
                  <a:lnTo>
                    <a:pt x="1314" y="295"/>
                  </a:lnTo>
                  <a:lnTo>
                    <a:pt x="1314" y="293"/>
                  </a:lnTo>
                  <a:lnTo>
                    <a:pt x="1316" y="293"/>
                  </a:lnTo>
                  <a:lnTo>
                    <a:pt x="1319" y="293"/>
                  </a:lnTo>
                  <a:lnTo>
                    <a:pt x="1323" y="293"/>
                  </a:lnTo>
                  <a:lnTo>
                    <a:pt x="1325" y="292"/>
                  </a:lnTo>
                  <a:lnTo>
                    <a:pt x="1323" y="291"/>
                  </a:lnTo>
                  <a:lnTo>
                    <a:pt x="1319" y="291"/>
                  </a:lnTo>
                  <a:lnTo>
                    <a:pt x="1316" y="291"/>
                  </a:lnTo>
                  <a:lnTo>
                    <a:pt x="1314" y="290"/>
                  </a:lnTo>
                  <a:lnTo>
                    <a:pt x="1314" y="289"/>
                  </a:lnTo>
                  <a:lnTo>
                    <a:pt x="1321" y="290"/>
                  </a:lnTo>
                  <a:lnTo>
                    <a:pt x="1325" y="290"/>
                  </a:lnTo>
                  <a:lnTo>
                    <a:pt x="1327" y="289"/>
                  </a:lnTo>
                  <a:lnTo>
                    <a:pt x="1327" y="287"/>
                  </a:lnTo>
                  <a:lnTo>
                    <a:pt x="1329" y="287"/>
                  </a:lnTo>
                  <a:lnTo>
                    <a:pt x="1331" y="285"/>
                  </a:lnTo>
                  <a:lnTo>
                    <a:pt x="1331" y="283"/>
                  </a:lnTo>
                  <a:lnTo>
                    <a:pt x="1333" y="281"/>
                  </a:lnTo>
                  <a:lnTo>
                    <a:pt x="1337" y="280"/>
                  </a:lnTo>
                  <a:lnTo>
                    <a:pt x="1340" y="277"/>
                  </a:lnTo>
                  <a:lnTo>
                    <a:pt x="1340" y="276"/>
                  </a:lnTo>
                  <a:lnTo>
                    <a:pt x="1342" y="275"/>
                  </a:lnTo>
                  <a:lnTo>
                    <a:pt x="1342" y="266"/>
                  </a:lnTo>
                  <a:lnTo>
                    <a:pt x="1346" y="263"/>
                  </a:lnTo>
                  <a:lnTo>
                    <a:pt x="1346" y="258"/>
                  </a:lnTo>
                  <a:lnTo>
                    <a:pt x="1331" y="249"/>
                  </a:lnTo>
                  <a:lnTo>
                    <a:pt x="1333" y="243"/>
                  </a:lnTo>
                  <a:lnTo>
                    <a:pt x="1331" y="241"/>
                  </a:lnTo>
                  <a:lnTo>
                    <a:pt x="1333" y="239"/>
                  </a:lnTo>
                  <a:lnTo>
                    <a:pt x="1333" y="235"/>
                  </a:lnTo>
                  <a:lnTo>
                    <a:pt x="1333" y="233"/>
                  </a:lnTo>
                  <a:lnTo>
                    <a:pt x="1333" y="231"/>
                  </a:lnTo>
                  <a:lnTo>
                    <a:pt x="1333" y="229"/>
                  </a:lnTo>
                  <a:lnTo>
                    <a:pt x="1333" y="228"/>
                  </a:lnTo>
                  <a:lnTo>
                    <a:pt x="1331" y="228"/>
                  </a:lnTo>
                  <a:lnTo>
                    <a:pt x="1331" y="226"/>
                  </a:lnTo>
                  <a:lnTo>
                    <a:pt x="1333" y="224"/>
                  </a:lnTo>
                  <a:lnTo>
                    <a:pt x="1331" y="223"/>
                  </a:lnTo>
                  <a:lnTo>
                    <a:pt x="1331" y="220"/>
                  </a:lnTo>
                  <a:lnTo>
                    <a:pt x="1331" y="219"/>
                  </a:lnTo>
                  <a:lnTo>
                    <a:pt x="1335" y="217"/>
                  </a:lnTo>
                  <a:lnTo>
                    <a:pt x="1333" y="211"/>
                  </a:lnTo>
                  <a:lnTo>
                    <a:pt x="1335" y="209"/>
                  </a:lnTo>
                  <a:lnTo>
                    <a:pt x="1335" y="207"/>
                  </a:lnTo>
                  <a:lnTo>
                    <a:pt x="1331" y="201"/>
                  </a:lnTo>
                  <a:lnTo>
                    <a:pt x="1333" y="198"/>
                  </a:lnTo>
                  <a:lnTo>
                    <a:pt x="1327" y="195"/>
                  </a:lnTo>
                  <a:lnTo>
                    <a:pt x="1321" y="190"/>
                  </a:lnTo>
                  <a:lnTo>
                    <a:pt x="1321" y="188"/>
                  </a:lnTo>
                  <a:lnTo>
                    <a:pt x="1321" y="187"/>
                  </a:lnTo>
                  <a:lnTo>
                    <a:pt x="1325" y="186"/>
                  </a:lnTo>
                  <a:lnTo>
                    <a:pt x="1325" y="185"/>
                  </a:lnTo>
                  <a:lnTo>
                    <a:pt x="1327" y="184"/>
                  </a:lnTo>
                  <a:lnTo>
                    <a:pt x="1327" y="180"/>
                  </a:lnTo>
                  <a:lnTo>
                    <a:pt x="1333" y="168"/>
                  </a:lnTo>
                  <a:lnTo>
                    <a:pt x="1333" y="160"/>
                  </a:lnTo>
                  <a:lnTo>
                    <a:pt x="1331" y="159"/>
                  </a:lnTo>
                  <a:lnTo>
                    <a:pt x="1333" y="159"/>
                  </a:lnTo>
                  <a:lnTo>
                    <a:pt x="1321" y="155"/>
                  </a:lnTo>
                  <a:lnTo>
                    <a:pt x="1319" y="153"/>
                  </a:lnTo>
                  <a:lnTo>
                    <a:pt x="1293" y="154"/>
                  </a:lnTo>
                  <a:lnTo>
                    <a:pt x="1291" y="153"/>
                  </a:lnTo>
                  <a:lnTo>
                    <a:pt x="1293" y="152"/>
                  </a:lnTo>
                  <a:lnTo>
                    <a:pt x="1285" y="153"/>
                  </a:lnTo>
                  <a:lnTo>
                    <a:pt x="1283" y="154"/>
                  </a:lnTo>
                  <a:lnTo>
                    <a:pt x="1270" y="183"/>
                  </a:lnTo>
                  <a:lnTo>
                    <a:pt x="1255" y="194"/>
                  </a:lnTo>
                  <a:lnTo>
                    <a:pt x="1247" y="196"/>
                  </a:lnTo>
                  <a:lnTo>
                    <a:pt x="1245" y="201"/>
                  </a:lnTo>
                  <a:lnTo>
                    <a:pt x="1247" y="202"/>
                  </a:lnTo>
                  <a:lnTo>
                    <a:pt x="1249" y="199"/>
                  </a:lnTo>
                  <a:lnTo>
                    <a:pt x="1251" y="200"/>
                  </a:lnTo>
                  <a:lnTo>
                    <a:pt x="1251" y="202"/>
                  </a:lnTo>
                  <a:lnTo>
                    <a:pt x="1249" y="203"/>
                  </a:lnTo>
                  <a:lnTo>
                    <a:pt x="1245" y="204"/>
                  </a:lnTo>
                  <a:lnTo>
                    <a:pt x="1243" y="208"/>
                  </a:lnTo>
                  <a:lnTo>
                    <a:pt x="1245" y="209"/>
                  </a:lnTo>
                  <a:lnTo>
                    <a:pt x="1249" y="209"/>
                  </a:lnTo>
                  <a:lnTo>
                    <a:pt x="1251" y="208"/>
                  </a:lnTo>
                  <a:lnTo>
                    <a:pt x="1255" y="208"/>
                  </a:lnTo>
                  <a:lnTo>
                    <a:pt x="1257" y="210"/>
                  </a:lnTo>
                  <a:lnTo>
                    <a:pt x="1255" y="212"/>
                  </a:lnTo>
                  <a:lnTo>
                    <a:pt x="1255" y="218"/>
                  </a:lnTo>
                  <a:lnTo>
                    <a:pt x="1253" y="220"/>
                  </a:lnTo>
                  <a:lnTo>
                    <a:pt x="1253" y="223"/>
                  </a:lnTo>
                  <a:lnTo>
                    <a:pt x="1255" y="225"/>
                  </a:lnTo>
                  <a:lnTo>
                    <a:pt x="1253" y="227"/>
                  </a:lnTo>
                  <a:lnTo>
                    <a:pt x="1251" y="227"/>
                  </a:lnTo>
                  <a:lnTo>
                    <a:pt x="1249" y="226"/>
                  </a:lnTo>
                  <a:lnTo>
                    <a:pt x="1249" y="235"/>
                  </a:lnTo>
                  <a:lnTo>
                    <a:pt x="1249" y="237"/>
                  </a:lnTo>
                  <a:lnTo>
                    <a:pt x="1249" y="235"/>
                  </a:lnTo>
                  <a:lnTo>
                    <a:pt x="1253" y="234"/>
                  </a:lnTo>
                  <a:lnTo>
                    <a:pt x="1264" y="239"/>
                  </a:lnTo>
                  <a:lnTo>
                    <a:pt x="1266" y="237"/>
                  </a:lnTo>
                  <a:lnTo>
                    <a:pt x="1266" y="239"/>
                  </a:lnTo>
                  <a:lnTo>
                    <a:pt x="1266" y="241"/>
                  </a:lnTo>
                  <a:lnTo>
                    <a:pt x="1272" y="250"/>
                  </a:lnTo>
                  <a:lnTo>
                    <a:pt x="1276" y="251"/>
                  </a:lnTo>
                  <a:lnTo>
                    <a:pt x="1281" y="251"/>
                  </a:lnTo>
                  <a:lnTo>
                    <a:pt x="1281" y="252"/>
                  </a:lnTo>
                  <a:lnTo>
                    <a:pt x="1281" y="253"/>
                  </a:lnTo>
                  <a:lnTo>
                    <a:pt x="1279" y="256"/>
                  </a:lnTo>
                  <a:lnTo>
                    <a:pt x="1272" y="265"/>
                  </a:lnTo>
                  <a:lnTo>
                    <a:pt x="1270" y="267"/>
                  </a:lnTo>
                  <a:lnTo>
                    <a:pt x="1268" y="266"/>
                  </a:lnTo>
                  <a:lnTo>
                    <a:pt x="1268" y="264"/>
                  </a:lnTo>
                  <a:lnTo>
                    <a:pt x="1266" y="261"/>
                  </a:lnTo>
                  <a:lnTo>
                    <a:pt x="1260" y="260"/>
                  </a:lnTo>
                  <a:lnTo>
                    <a:pt x="1249" y="252"/>
                  </a:lnTo>
                  <a:lnTo>
                    <a:pt x="1245" y="252"/>
                  </a:lnTo>
                  <a:lnTo>
                    <a:pt x="1243" y="252"/>
                  </a:lnTo>
                  <a:lnTo>
                    <a:pt x="1236" y="249"/>
                  </a:lnTo>
                  <a:lnTo>
                    <a:pt x="1230" y="248"/>
                  </a:lnTo>
                  <a:lnTo>
                    <a:pt x="1230" y="247"/>
                  </a:lnTo>
                  <a:lnTo>
                    <a:pt x="1232" y="247"/>
                  </a:lnTo>
                  <a:lnTo>
                    <a:pt x="1230" y="245"/>
                  </a:lnTo>
                  <a:lnTo>
                    <a:pt x="1226" y="245"/>
                  </a:lnTo>
                  <a:lnTo>
                    <a:pt x="1220" y="243"/>
                  </a:lnTo>
                  <a:lnTo>
                    <a:pt x="1215" y="242"/>
                  </a:lnTo>
                  <a:lnTo>
                    <a:pt x="1207" y="237"/>
                  </a:lnTo>
                  <a:lnTo>
                    <a:pt x="1194" y="235"/>
                  </a:lnTo>
                  <a:lnTo>
                    <a:pt x="1192" y="235"/>
                  </a:lnTo>
                  <a:lnTo>
                    <a:pt x="1188" y="233"/>
                  </a:lnTo>
                  <a:lnTo>
                    <a:pt x="1169" y="233"/>
                  </a:lnTo>
                  <a:lnTo>
                    <a:pt x="1169" y="232"/>
                  </a:lnTo>
                  <a:lnTo>
                    <a:pt x="1163" y="231"/>
                  </a:lnTo>
                  <a:lnTo>
                    <a:pt x="1161" y="231"/>
                  </a:lnTo>
                  <a:lnTo>
                    <a:pt x="1158" y="231"/>
                  </a:lnTo>
                  <a:lnTo>
                    <a:pt x="1158" y="233"/>
                  </a:lnTo>
                  <a:lnTo>
                    <a:pt x="1156" y="234"/>
                  </a:lnTo>
                  <a:lnTo>
                    <a:pt x="1152" y="235"/>
                  </a:lnTo>
                  <a:lnTo>
                    <a:pt x="1152" y="237"/>
                  </a:lnTo>
                  <a:lnTo>
                    <a:pt x="1161" y="248"/>
                  </a:lnTo>
                  <a:lnTo>
                    <a:pt x="1158" y="247"/>
                  </a:lnTo>
                  <a:lnTo>
                    <a:pt x="1161" y="247"/>
                  </a:lnTo>
                  <a:lnTo>
                    <a:pt x="1158" y="252"/>
                  </a:lnTo>
                  <a:lnTo>
                    <a:pt x="1154" y="256"/>
                  </a:lnTo>
                  <a:lnTo>
                    <a:pt x="1146" y="256"/>
                  </a:lnTo>
                  <a:lnTo>
                    <a:pt x="1146" y="258"/>
                  </a:lnTo>
                  <a:lnTo>
                    <a:pt x="1146" y="260"/>
                  </a:lnTo>
                  <a:lnTo>
                    <a:pt x="1146" y="261"/>
                  </a:lnTo>
                  <a:lnTo>
                    <a:pt x="1144" y="264"/>
                  </a:lnTo>
                  <a:lnTo>
                    <a:pt x="1140" y="265"/>
                  </a:lnTo>
                  <a:lnTo>
                    <a:pt x="1137" y="264"/>
                  </a:lnTo>
                  <a:lnTo>
                    <a:pt x="1133" y="261"/>
                  </a:lnTo>
                  <a:lnTo>
                    <a:pt x="1133" y="259"/>
                  </a:lnTo>
                  <a:lnTo>
                    <a:pt x="1135" y="258"/>
                  </a:lnTo>
                  <a:lnTo>
                    <a:pt x="1137" y="257"/>
                  </a:lnTo>
                  <a:lnTo>
                    <a:pt x="1140" y="256"/>
                  </a:lnTo>
                  <a:lnTo>
                    <a:pt x="1133" y="251"/>
                  </a:lnTo>
                  <a:lnTo>
                    <a:pt x="1133" y="250"/>
                  </a:lnTo>
                  <a:lnTo>
                    <a:pt x="1131" y="250"/>
                  </a:lnTo>
                  <a:lnTo>
                    <a:pt x="1121" y="252"/>
                  </a:lnTo>
                  <a:lnTo>
                    <a:pt x="1116" y="255"/>
                  </a:lnTo>
                  <a:lnTo>
                    <a:pt x="1112" y="256"/>
                  </a:lnTo>
                  <a:lnTo>
                    <a:pt x="1108" y="260"/>
                  </a:lnTo>
                  <a:lnTo>
                    <a:pt x="1104" y="260"/>
                  </a:lnTo>
                  <a:lnTo>
                    <a:pt x="1102" y="259"/>
                  </a:lnTo>
                  <a:lnTo>
                    <a:pt x="1100" y="258"/>
                  </a:lnTo>
                  <a:lnTo>
                    <a:pt x="1093" y="259"/>
                  </a:lnTo>
                  <a:lnTo>
                    <a:pt x="1089" y="258"/>
                  </a:lnTo>
                  <a:lnTo>
                    <a:pt x="1083" y="259"/>
                  </a:lnTo>
                  <a:lnTo>
                    <a:pt x="1078" y="259"/>
                  </a:lnTo>
                  <a:lnTo>
                    <a:pt x="1072" y="263"/>
                  </a:lnTo>
                  <a:lnTo>
                    <a:pt x="1072" y="264"/>
                  </a:lnTo>
                  <a:lnTo>
                    <a:pt x="1070" y="268"/>
                  </a:lnTo>
                  <a:lnTo>
                    <a:pt x="1068" y="268"/>
                  </a:lnTo>
                  <a:lnTo>
                    <a:pt x="1066" y="267"/>
                  </a:lnTo>
                  <a:lnTo>
                    <a:pt x="1064" y="266"/>
                  </a:lnTo>
                  <a:lnTo>
                    <a:pt x="1062" y="267"/>
                  </a:lnTo>
                  <a:lnTo>
                    <a:pt x="1057" y="265"/>
                  </a:lnTo>
                  <a:lnTo>
                    <a:pt x="1057" y="260"/>
                  </a:lnTo>
                  <a:lnTo>
                    <a:pt x="1057" y="259"/>
                  </a:lnTo>
                  <a:lnTo>
                    <a:pt x="1057" y="257"/>
                  </a:lnTo>
                  <a:lnTo>
                    <a:pt x="1060" y="255"/>
                  </a:lnTo>
                  <a:lnTo>
                    <a:pt x="1057" y="252"/>
                  </a:lnTo>
                  <a:lnTo>
                    <a:pt x="1055" y="252"/>
                  </a:lnTo>
                  <a:lnTo>
                    <a:pt x="1055" y="253"/>
                  </a:lnTo>
                  <a:lnTo>
                    <a:pt x="1055" y="252"/>
                  </a:lnTo>
                  <a:lnTo>
                    <a:pt x="1057" y="251"/>
                  </a:lnTo>
                  <a:lnTo>
                    <a:pt x="1064" y="251"/>
                  </a:lnTo>
                  <a:lnTo>
                    <a:pt x="1066" y="250"/>
                  </a:lnTo>
                  <a:lnTo>
                    <a:pt x="1068" y="250"/>
                  </a:lnTo>
                  <a:lnTo>
                    <a:pt x="1062" y="251"/>
                  </a:lnTo>
                  <a:lnTo>
                    <a:pt x="1060" y="251"/>
                  </a:lnTo>
                  <a:lnTo>
                    <a:pt x="1055" y="251"/>
                  </a:lnTo>
                  <a:lnTo>
                    <a:pt x="1049" y="252"/>
                  </a:lnTo>
                  <a:lnTo>
                    <a:pt x="1049" y="253"/>
                  </a:lnTo>
                  <a:lnTo>
                    <a:pt x="1047" y="255"/>
                  </a:lnTo>
                  <a:lnTo>
                    <a:pt x="1047" y="258"/>
                  </a:lnTo>
                  <a:lnTo>
                    <a:pt x="1045" y="258"/>
                  </a:lnTo>
                  <a:lnTo>
                    <a:pt x="1043" y="258"/>
                  </a:lnTo>
                  <a:lnTo>
                    <a:pt x="1041" y="257"/>
                  </a:lnTo>
                  <a:lnTo>
                    <a:pt x="1043" y="256"/>
                  </a:lnTo>
                  <a:lnTo>
                    <a:pt x="1041" y="256"/>
                  </a:lnTo>
                  <a:lnTo>
                    <a:pt x="1034" y="259"/>
                  </a:lnTo>
                  <a:lnTo>
                    <a:pt x="1036" y="259"/>
                  </a:lnTo>
                  <a:lnTo>
                    <a:pt x="1038" y="260"/>
                  </a:lnTo>
                  <a:lnTo>
                    <a:pt x="1038" y="263"/>
                  </a:lnTo>
                  <a:lnTo>
                    <a:pt x="1034" y="264"/>
                  </a:lnTo>
                  <a:lnTo>
                    <a:pt x="1030" y="260"/>
                  </a:lnTo>
                  <a:lnTo>
                    <a:pt x="1024" y="261"/>
                  </a:lnTo>
                  <a:lnTo>
                    <a:pt x="1024" y="263"/>
                  </a:lnTo>
                  <a:lnTo>
                    <a:pt x="1013" y="265"/>
                  </a:lnTo>
                  <a:lnTo>
                    <a:pt x="1013" y="264"/>
                  </a:lnTo>
                  <a:lnTo>
                    <a:pt x="984" y="275"/>
                  </a:lnTo>
                  <a:lnTo>
                    <a:pt x="982" y="275"/>
                  </a:lnTo>
                  <a:lnTo>
                    <a:pt x="982" y="277"/>
                  </a:lnTo>
                  <a:lnTo>
                    <a:pt x="979" y="279"/>
                  </a:lnTo>
                  <a:lnTo>
                    <a:pt x="973" y="280"/>
                  </a:lnTo>
                  <a:lnTo>
                    <a:pt x="971" y="281"/>
                  </a:lnTo>
                  <a:lnTo>
                    <a:pt x="969" y="280"/>
                  </a:lnTo>
                  <a:lnTo>
                    <a:pt x="965" y="289"/>
                  </a:lnTo>
                  <a:lnTo>
                    <a:pt x="965" y="292"/>
                  </a:lnTo>
                  <a:lnTo>
                    <a:pt x="963" y="295"/>
                  </a:lnTo>
                  <a:lnTo>
                    <a:pt x="958" y="296"/>
                  </a:lnTo>
                  <a:lnTo>
                    <a:pt x="956" y="295"/>
                  </a:lnTo>
                  <a:lnTo>
                    <a:pt x="950" y="297"/>
                  </a:lnTo>
                  <a:lnTo>
                    <a:pt x="950" y="299"/>
                  </a:lnTo>
                  <a:lnTo>
                    <a:pt x="948" y="296"/>
                  </a:lnTo>
                  <a:lnTo>
                    <a:pt x="944" y="297"/>
                  </a:lnTo>
                  <a:lnTo>
                    <a:pt x="942" y="297"/>
                  </a:lnTo>
                  <a:lnTo>
                    <a:pt x="939" y="296"/>
                  </a:lnTo>
                  <a:lnTo>
                    <a:pt x="935" y="291"/>
                  </a:lnTo>
                  <a:lnTo>
                    <a:pt x="927" y="285"/>
                  </a:lnTo>
                  <a:lnTo>
                    <a:pt x="925" y="283"/>
                  </a:lnTo>
                  <a:lnTo>
                    <a:pt x="925" y="281"/>
                  </a:lnTo>
                  <a:lnTo>
                    <a:pt x="927" y="281"/>
                  </a:lnTo>
                  <a:lnTo>
                    <a:pt x="929" y="280"/>
                  </a:lnTo>
                  <a:lnTo>
                    <a:pt x="931" y="277"/>
                  </a:lnTo>
                  <a:lnTo>
                    <a:pt x="950" y="275"/>
                  </a:lnTo>
                  <a:lnTo>
                    <a:pt x="948" y="273"/>
                  </a:lnTo>
                  <a:lnTo>
                    <a:pt x="946" y="267"/>
                  </a:lnTo>
                  <a:lnTo>
                    <a:pt x="944" y="268"/>
                  </a:lnTo>
                  <a:lnTo>
                    <a:pt x="942" y="266"/>
                  </a:lnTo>
                  <a:lnTo>
                    <a:pt x="939" y="265"/>
                  </a:lnTo>
                  <a:lnTo>
                    <a:pt x="939" y="263"/>
                  </a:lnTo>
                  <a:lnTo>
                    <a:pt x="935" y="261"/>
                  </a:lnTo>
                  <a:lnTo>
                    <a:pt x="929" y="260"/>
                  </a:lnTo>
                  <a:lnTo>
                    <a:pt x="916" y="260"/>
                  </a:lnTo>
                  <a:lnTo>
                    <a:pt x="914" y="260"/>
                  </a:lnTo>
                  <a:lnTo>
                    <a:pt x="899" y="257"/>
                  </a:lnTo>
                  <a:lnTo>
                    <a:pt x="899" y="258"/>
                  </a:lnTo>
                  <a:lnTo>
                    <a:pt x="912" y="265"/>
                  </a:lnTo>
                  <a:lnTo>
                    <a:pt x="914" y="272"/>
                  </a:lnTo>
                  <a:lnTo>
                    <a:pt x="912" y="274"/>
                  </a:lnTo>
                  <a:lnTo>
                    <a:pt x="912" y="276"/>
                  </a:lnTo>
                  <a:lnTo>
                    <a:pt x="908" y="284"/>
                  </a:lnTo>
                  <a:lnTo>
                    <a:pt x="908" y="289"/>
                  </a:lnTo>
                  <a:lnTo>
                    <a:pt x="910" y="289"/>
                  </a:lnTo>
                  <a:lnTo>
                    <a:pt x="914" y="289"/>
                  </a:lnTo>
                  <a:lnTo>
                    <a:pt x="916" y="290"/>
                  </a:lnTo>
                  <a:lnTo>
                    <a:pt x="918" y="293"/>
                  </a:lnTo>
                  <a:lnTo>
                    <a:pt x="916" y="297"/>
                  </a:lnTo>
                  <a:lnTo>
                    <a:pt x="918" y="298"/>
                  </a:lnTo>
                  <a:lnTo>
                    <a:pt x="916" y="301"/>
                  </a:lnTo>
                  <a:lnTo>
                    <a:pt x="914" y="304"/>
                  </a:lnTo>
                  <a:lnTo>
                    <a:pt x="912" y="307"/>
                  </a:lnTo>
                  <a:lnTo>
                    <a:pt x="914" y="309"/>
                  </a:lnTo>
                  <a:lnTo>
                    <a:pt x="912" y="315"/>
                  </a:lnTo>
                  <a:lnTo>
                    <a:pt x="910" y="313"/>
                  </a:lnTo>
                  <a:lnTo>
                    <a:pt x="910" y="311"/>
                  </a:lnTo>
                  <a:lnTo>
                    <a:pt x="908" y="309"/>
                  </a:lnTo>
                  <a:lnTo>
                    <a:pt x="906" y="309"/>
                  </a:lnTo>
                  <a:lnTo>
                    <a:pt x="902" y="312"/>
                  </a:lnTo>
                  <a:lnTo>
                    <a:pt x="904" y="309"/>
                  </a:lnTo>
                  <a:lnTo>
                    <a:pt x="904" y="307"/>
                  </a:lnTo>
                  <a:lnTo>
                    <a:pt x="897" y="305"/>
                  </a:lnTo>
                  <a:lnTo>
                    <a:pt x="891" y="305"/>
                  </a:lnTo>
                  <a:lnTo>
                    <a:pt x="885" y="301"/>
                  </a:lnTo>
                  <a:lnTo>
                    <a:pt x="883" y="304"/>
                  </a:lnTo>
                  <a:lnTo>
                    <a:pt x="883" y="305"/>
                  </a:lnTo>
                  <a:lnTo>
                    <a:pt x="872" y="312"/>
                  </a:lnTo>
                  <a:lnTo>
                    <a:pt x="866" y="313"/>
                  </a:lnTo>
                  <a:lnTo>
                    <a:pt x="864" y="313"/>
                  </a:lnTo>
                  <a:lnTo>
                    <a:pt x="859" y="314"/>
                  </a:lnTo>
                  <a:lnTo>
                    <a:pt x="859" y="316"/>
                  </a:lnTo>
                  <a:lnTo>
                    <a:pt x="853" y="320"/>
                  </a:lnTo>
                  <a:lnTo>
                    <a:pt x="849" y="320"/>
                  </a:lnTo>
                  <a:lnTo>
                    <a:pt x="849" y="325"/>
                  </a:lnTo>
                  <a:lnTo>
                    <a:pt x="857" y="332"/>
                  </a:lnTo>
                  <a:lnTo>
                    <a:pt x="864" y="341"/>
                  </a:lnTo>
                  <a:lnTo>
                    <a:pt x="864" y="343"/>
                  </a:lnTo>
                  <a:lnTo>
                    <a:pt x="859" y="340"/>
                  </a:lnTo>
                  <a:lnTo>
                    <a:pt x="857" y="340"/>
                  </a:lnTo>
                  <a:lnTo>
                    <a:pt x="851" y="339"/>
                  </a:lnTo>
                  <a:lnTo>
                    <a:pt x="851" y="340"/>
                  </a:lnTo>
                  <a:lnTo>
                    <a:pt x="849" y="340"/>
                  </a:lnTo>
                  <a:lnTo>
                    <a:pt x="847" y="340"/>
                  </a:lnTo>
                  <a:lnTo>
                    <a:pt x="836" y="337"/>
                  </a:lnTo>
                  <a:lnTo>
                    <a:pt x="832" y="337"/>
                  </a:lnTo>
                  <a:lnTo>
                    <a:pt x="830" y="336"/>
                  </a:lnTo>
                  <a:lnTo>
                    <a:pt x="826" y="338"/>
                  </a:lnTo>
                  <a:lnTo>
                    <a:pt x="824" y="339"/>
                  </a:lnTo>
                  <a:lnTo>
                    <a:pt x="824" y="337"/>
                  </a:lnTo>
                  <a:lnTo>
                    <a:pt x="828" y="335"/>
                  </a:lnTo>
                  <a:lnTo>
                    <a:pt x="819" y="333"/>
                  </a:lnTo>
                  <a:lnTo>
                    <a:pt x="819" y="332"/>
                  </a:lnTo>
                  <a:lnTo>
                    <a:pt x="817" y="332"/>
                  </a:lnTo>
                  <a:lnTo>
                    <a:pt x="807" y="329"/>
                  </a:lnTo>
                  <a:lnTo>
                    <a:pt x="805" y="331"/>
                  </a:lnTo>
                  <a:lnTo>
                    <a:pt x="803" y="332"/>
                  </a:lnTo>
                  <a:lnTo>
                    <a:pt x="803" y="333"/>
                  </a:lnTo>
                  <a:lnTo>
                    <a:pt x="801" y="333"/>
                  </a:lnTo>
                  <a:lnTo>
                    <a:pt x="803" y="338"/>
                  </a:lnTo>
                  <a:lnTo>
                    <a:pt x="805" y="338"/>
                  </a:lnTo>
                  <a:lnTo>
                    <a:pt x="807" y="341"/>
                  </a:lnTo>
                  <a:lnTo>
                    <a:pt x="811" y="344"/>
                  </a:lnTo>
                  <a:lnTo>
                    <a:pt x="819" y="343"/>
                  </a:lnTo>
                  <a:lnTo>
                    <a:pt x="824" y="352"/>
                  </a:lnTo>
                  <a:lnTo>
                    <a:pt x="826" y="353"/>
                  </a:lnTo>
                  <a:lnTo>
                    <a:pt x="819" y="352"/>
                  </a:lnTo>
                  <a:lnTo>
                    <a:pt x="817" y="353"/>
                  </a:lnTo>
                  <a:lnTo>
                    <a:pt x="815" y="354"/>
                  </a:lnTo>
                  <a:lnTo>
                    <a:pt x="796" y="351"/>
                  </a:lnTo>
                  <a:lnTo>
                    <a:pt x="794" y="347"/>
                  </a:lnTo>
                  <a:lnTo>
                    <a:pt x="792" y="346"/>
                  </a:lnTo>
                  <a:lnTo>
                    <a:pt x="790" y="345"/>
                  </a:lnTo>
                  <a:lnTo>
                    <a:pt x="786" y="344"/>
                  </a:lnTo>
                  <a:lnTo>
                    <a:pt x="786" y="345"/>
                  </a:lnTo>
                  <a:lnTo>
                    <a:pt x="782" y="345"/>
                  </a:lnTo>
                  <a:lnTo>
                    <a:pt x="777" y="343"/>
                  </a:lnTo>
                  <a:lnTo>
                    <a:pt x="775" y="341"/>
                  </a:lnTo>
                  <a:lnTo>
                    <a:pt x="773" y="343"/>
                  </a:lnTo>
                  <a:lnTo>
                    <a:pt x="773" y="341"/>
                  </a:lnTo>
                  <a:lnTo>
                    <a:pt x="775" y="339"/>
                  </a:lnTo>
                  <a:lnTo>
                    <a:pt x="775" y="335"/>
                  </a:lnTo>
                  <a:lnTo>
                    <a:pt x="773" y="332"/>
                  </a:lnTo>
                  <a:lnTo>
                    <a:pt x="773" y="331"/>
                  </a:lnTo>
                  <a:lnTo>
                    <a:pt x="769" y="325"/>
                  </a:lnTo>
                  <a:lnTo>
                    <a:pt x="769" y="324"/>
                  </a:lnTo>
                  <a:lnTo>
                    <a:pt x="773" y="323"/>
                  </a:lnTo>
                  <a:lnTo>
                    <a:pt x="775" y="316"/>
                  </a:lnTo>
                  <a:lnTo>
                    <a:pt x="773" y="315"/>
                  </a:lnTo>
                  <a:lnTo>
                    <a:pt x="771" y="314"/>
                  </a:lnTo>
                  <a:lnTo>
                    <a:pt x="771" y="311"/>
                  </a:lnTo>
                  <a:lnTo>
                    <a:pt x="769" y="311"/>
                  </a:lnTo>
                  <a:lnTo>
                    <a:pt x="765" y="309"/>
                  </a:lnTo>
                  <a:lnTo>
                    <a:pt x="763" y="307"/>
                  </a:lnTo>
                  <a:lnTo>
                    <a:pt x="761" y="307"/>
                  </a:lnTo>
                  <a:lnTo>
                    <a:pt x="756" y="307"/>
                  </a:lnTo>
                  <a:lnTo>
                    <a:pt x="756" y="305"/>
                  </a:lnTo>
                  <a:lnTo>
                    <a:pt x="756" y="304"/>
                  </a:lnTo>
                  <a:lnTo>
                    <a:pt x="752" y="304"/>
                  </a:lnTo>
                  <a:lnTo>
                    <a:pt x="742" y="299"/>
                  </a:lnTo>
                  <a:lnTo>
                    <a:pt x="744" y="298"/>
                  </a:lnTo>
                  <a:lnTo>
                    <a:pt x="739" y="296"/>
                  </a:lnTo>
                  <a:lnTo>
                    <a:pt x="739" y="293"/>
                  </a:lnTo>
                  <a:lnTo>
                    <a:pt x="737" y="292"/>
                  </a:lnTo>
                  <a:lnTo>
                    <a:pt x="733" y="291"/>
                  </a:lnTo>
                  <a:lnTo>
                    <a:pt x="735" y="290"/>
                  </a:lnTo>
                  <a:lnTo>
                    <a:pt x="739" y="289"/>
                  </a:lnTo>
                  <a:lnTo>
                    <a:pt x="746" y="291"/>
                  </a:lnTo>
                  <a:lnTo>
                    <a:pt x="746" y="292"/>
                  </a:lnTo>
                  <a:lnTo>
                    <a:pt x="748" y="295"/>
                  </a:lnTo>
                  <a:lnTo>
                    <a:pt x="756" y="298"/>
                  </a:lnTo>
                  <a:lnTo>
                    <a:pt x="756" y="297"/>
                  </a:lnTo>
                  <a:lnTo>
                    <a:pt x="758" y="296"/>
                  </a:lnTo>
                  <a:lnTo>
                    <a:pt x="761" y="298"/>
                  </a:lnTo>
                  <a:lnTo>
                    <a:pt x="763" y="299"/>
                  </a:lnTo>
                  <a:lnTo>
                    <a:pt x="765" y="298"/>
                  </a:lnTo>
                  <a:lnTo>
                    <a:pt x="765" y="299"/>
                  </a:lnTo>
                  <a:lnTo>
                    <a:pt x="767" y="298"/>
                  </a:lnTo>
                  <a:lnTo>
                    <a:pt x="769" y="298"/>
                  </a:lnTo>
                  <a:lnTo>
                    <a:pt x="769" y="301"/>
                  </a:lnTo>
                  <a:lnTo>
                    <a:pt x="773" y="300"/>
                  </a:lnTo>
                  <a:lnTo>
                    <a:pt x="779" y="301"/>
                  </a:lnTo>
                  <a:lnTo>
                    <a:pt x="779" y="303"/>
                  </a:lnTo>
                  <a:lnTo>
                    <a:pt x="784" y="303"/>
                  </a:lnTo>
                  <a:lnTo>
                    <a:pt x="786" y="305"/>
                  </a:lnTo>
                  <a:lnTo>
                    <a:pt x="798" y="307"/>
                  </a:lnTo>
                  <a:lnTo>
                    <a:pt x="807" y="307"/>
                  </a:lnTo>
                  <a:lnTo>
                    <a:pt x="813" y="308"/>
                  </a:lnTo>
                  <a:lnTo>
                    <a:pt x="815" y="309"/>
                  </a:lnTo>
                  <a:lnTo>
                    <a:pt x="834" y="311"/>
                  </a:lnTo>
                  <a:lnTo>
                    <a:pt x="836" y="311"/>
                  </a:lnTo>
                  <a:lnTo>
                    <a:pt x="841" y="309"/>
                  </a:lnTo>
                  <a:lnTo>
                    <a:pt x="853" y="307"/>
                  </a:lnTo>
                  <a:lnTo>
                    <a:pt x="868" y="297"/>
                  </a:lnTo>
                  <a:lnTo>
                    <a:pt x="872" y="289"/>
                  </a:lnTo>
                  <a:lnTo>
                    <a:pt x="870" y="289"/>
                  </a:lnTo>
                  <a:lnTo>
                    <a:pt x="868" y="288"/>
                  </a:lnTo>
                  <a:lnTo>
                    <a:pt x="866" y="280"/>
                  </a:lnTo>
                  <a:lnTo>
                    <a:pt x="864" y="277"/>
                  </a:lnTo>
                  <a:lnTo>
                    <a:pt x="859" y="276"/>
                  </a:lnTo>
                  <a:lnTo>
                    <a:pt x="859" y="277"/>
                  </a:lnTo>
                  <a:lnTo>
                    <a:pt x="857" y="276"/>
                  </a:lnTo>
                  <a:lnTo>
                    <a:pt x="857" y="274"/>
                  </a:lnTo>
                  <a:lnTo>
                    <a:pt x="853" y="272"/>
                  </a:lnTo>
                  <a:lnTo>
                    <a:pt x="851" y="271"/>
                  </a:lnTo>
                  <a:lnTo>
                    <a:pt x="847" y="268"/>
                  </a:lnTo>
                  <a:lnTo>
                    <a:pt x="849" y="271"/>
                  </a:lnTo>
                  <a:lnTo>
                    <a:pt x="847" y="272"/>
                  </a:lnTo>
                  <a:lnTo>
                    <a:pt x="838" y="267"/>
                  </a:lnTo>
                  <a:lnTo>
                    <a:pt x="838" y="268"/>
                  </a:lnTo>
                  <a:lnTo>
                    <a:pt x="836" y="268"/>
                  </a:lnTo>
                  <a:lnTo>
                    <a:pt x="836" y="266"/>
                  </a:lnTo>
                  <a:lnTo>
                    <a:pt x="832" y="264"/>
                  </a:lnTo>
                  <a:lnTo>
                    <a:pt x="834" y="266"/>
                  </a:lnTo>
                  <a:lnTo>
                    <a:pt x="828" y="265"/>
                  </a:lnTo>
                  <a:lnTo>
                    <a:pt x="826" y="264"/>
                  </a:lnTo>
                  <a:lnTo>
                    <a:pt x="826" y="263"/>
                  </a:lnTo>
                  <a:lnTo>
                    <a:pt x="790" y="245"/>
                  </a:lnTo>
                  <a:lnTo>
                    <a:pt x="779" y="244"/>
                  </a:lnTo>
                  <a:lnTo>
                    <a:pt x="782" y="245"/>
                  </a:lnTo>
                  <a:lnTo>
                    <a:pt x="779" y="247"/>
                  </a:lnTo>
                  <a:lnTo>
                    <a:pt x="761" y="242"/>
                  </a:lnTo>
                  <a:lnTo>
                    <a:pt x="761" y="243"/>
                  </a:lnTo>
                  <a:lnTo>
                    <a:pt x="754" y="244"/>
                  </a:lnTo>
                  <a:lnTo>
                    <a:pt x="752" y="243"/>
                  </a:lnTo>
                  <a:lnTo>
                    <a:pt x="752" y="241"/>
                  </a:lnTo>
                  <a:lnTo>
                    <a:pt x="746" y="243"/>
                  </a:lnTo>
                  <a:lnTo>
                    <a:pt x="748" y="240"/>
                  </a:lnTo>
                  <a:lnTo>
                    <a:pt x="744" y="241"/>
                  </a:lnTo>
                  <a:lnTo>
                    <a:pt x="746" y="240"/>
                  </a:lnTo>
                  <a:lnTo>
                    <a:pt x="744" y="239"/>
                  </a:lnTo>
                  <a:lnTo>
                    <a:pt x="742" y="239"/>
                  </a:lnTo>
                  <a:lnTo>
                    <a:pt x="737" y="240"/>
                  </a:lnTo>
                  <a:lnTo>
                    <a:pt x="739" y="239"/>
                  </a:lnTo>
                  <a:lnTo>
                    <a:pt x="737" y="237"/>
                  </a:lnTo>
                  <a:lnTo>
                    <a:pt x="733" y="237"/>
                  </a:lnTo>
                  <a:lnTo>
                    <a:pt x="735" y="233"/>
                  </a:lnTo>
                  <a:lnTo>
                    <a:pt x="735" y="235"/>
                  </a:lnTo>
                  <a:lnTo>
                    <a:pt x="737" y="235"/>
                  </a:lnTo>
                  <a:lnTo>
                    <a:pt x="739" y="235"/>
                  </a:lnTo>
                  <a:lnTo>
                    <a:pt x="742" y="236"/>
                  </a:lnTo>
                  <a:lnTo>
                    <a:pt x="744" y="236"/>
                  </a:lnTo>
                  <a:lnTo>
                    <a:pt x="746" y="236"/>
                  </a:lnTo>
                  <a:lnTo>
                    <a:pt x="748" y="234"/>
                  </a:lnTo>
                  <a:lnTo>
                    <a:pt x="748" y="233"/>
                  </a:lnTo>
                  <a:lnTo>
                    <a:pt x="744" y="232"/>
                  </a:lnTo>
                  <a:lnTo>
                    <a:pt x="742" y="232"/>
                  </a:lnTo>
                  <a:lnTo>
                    <a:pt x="739" y="232"/>
                  </a:lnTo>
                  <a:lnTo>
                    <a:pt x="739" y="231"/>
                  </a:lnTo>
                  <a:lnTo>
                    <a:pt x="731" y="228"/>
                  </a:lnTo>
                  <a:lnTo>
                    <a:pt x="733" y="229"/>
                  </a:lnTo>
                  <a:lnTo>
                    <a:pt x="733" y="232"/>
                  </a:lnTo>
                  <a:lnTo>
                    <a:pt x="731" y="232"/>
                  </a:lnTo>
                  <a:lnTo>
                    <a:pt x="729" y="232"/>
                  </a:lnTo>
                  <a:lnTo>
                    <a:pt x="729" y="233"/>
                  </a:lnTo>
                  <a:lnTo>
                    <a:pt x="729" y="234"/>
                  </a:lnTo>
                  <a:lnTo>
                    <a:pt x="727" y="235"/>
                  </a:lnTo>
                  <a:lnTo>
                    <a:pt x="725" y="235"/>
                  </a:lnTo>
                  <a:lnTo>
                    <a:pt x="723" y="233"/>
                  </a:lnTo>
                  <a:lnTo>
                    <a:pt x="716" y="232"/>
                  </a:lnTo>
                  <a:lnTo>
                    <a:pt x="716" y="233"/>
                  </a:lnTo>
                  <a:lnTo>
                    <a:pt x="716" y="232"/>
                  </a:lnTo>
                  <a:lnTo>
                    <a:pt x="710" y="232"/>
                  </a:lnTo>
                  <a:lnTo>
                    <a:pt x="710" y="234"/>
                  </a:lnTo>
                  <a:lnTo>
                    <a:pt x="708" y="234"/>
                  </a:lnTo>
                  <a:lnTo>
                    <a:pt x="706" y="234"/>
                  </a:lnTo>
                  <a:lnTo>
                    <a:pt x="704" y="233"/>
                  </a:lnTo>
                  <a:lnTo>
                    <a:pt x="704" y="234"/>
                  </a:lnTo>
                  <a:lnTo>
                    <a:pt x="704" y="235"/>
                  </a:lnTo>
                  <a:lnTo>
                    <a:pt x="704" y="233"/>
                  </a:lnTo>
                  <a:lnTo>
                    <a:pt x="699" y="234"/>
                  </a:lnTo>
                  <a:lnTo>
                    <a:pt x="697" y="235"/>
                  </a:lnTo>
                  <a:lnTo>
                    <a:pt x="697" y="233"/>
                  </a:lnTo>
                  <a:lnTo>
                    <a:pt x="699" y="232"/>
                  </a:lnTo>
                  <a:lnTo>
                    <a:pt x="702" y="232"/>
                  </a:lnTo>
                  <a:lnTo>
                    <a:pt x="702" y="231"/>
                  </a:lnTo>
                  <a:lnTo>
                    <a:pt x="702" y="229"/>
                  </a:lnTo>
                  <a:lnTo>
                    <a:pt x="695" y="229"/>
                  </a:lnTo>
                  <a:lnTo>
                    <a:pt x="695" y="228"/>
                  </a:lnTo>
                  <a:lnTo>
                    <a:pt x="689" y="225"/>
                  </a:lnTo>
                  <a:lnTo>
                    <a:pt x="685" y="225"/>
                  </a:lnTo>
                  <a:lnTo>
                    <a:pt x="683" y="224"/>
                  </a:lnTo>
                  <a:lnTo>
                    <a:pt x="683" y="223"/>
                  </a:lnTo>
                  <a:lnTo>
                    <a:pt x="704" y="225"/>
                  </a:lnTo>
                  <a:lnTo>
                    <a:pt x="712" y="220"/>
                  </a:lnTo>
                  <a:lnTo>
                    <a:pt x="716" y="220"/>
                  </a:lnTo>
                  <a:lnTo>
                    <a:pt x="718" y="219"/>
                  </a:lnTo>
                  <a:lnTo>
                    <a:pt x="718" y="217"/>
                  </a:lnTo>
                  <a:lnTo>
                    <a:pt x="714" y="216"/>
                  </a:lnTo>
                  <a:lnTo>
                    <a:pt x="712" y="215"/>
                  </a:lnTo>
                  <a:lnTo>
                    <a:pt x="708" y="213"/>
                  </a:lnTo>
                  <a:lnTo>
                    <a:pt x="706" y="213"/>
                  </a:lnTo>
                  <a:lnTo>
                    <a:pt x="708" y="212"/>
                  </a:lnTo>
                  <a:lnTo>
                    <a:pt x="704" y="211"/>
                  </a:lnTo>
                  <a:lnTo>
                    <a:pt x="702" y="210"/>
                  </a:lnTo>
                  <a:lnTo>
                    <a:pt x="702" y="211"/>
                  </a:lnTo>
                  <a:lnTo>
                    <a:pt x="699" y="211"/>
                  </a:lnTo>
                  <a:lnTo>
                    <a:pt x="699" y="210"/>
                  </a:lnTo>
                  <a:lnTo>
                    <a:pt x="697" y="210"/>
                  </a:lnTo>
                  <a:lnTo>
                    <a:pt x="693" y="211"/>
                  </a:lnTo>
                  <a:lnTo>
                    <a:pt x="693" y="210"/>
                  </a:lnTo>
                  <a:lnTo>
                    <a:pt x="693" y="209"/>
                  </a:lnTo>
                  <a:lnTo>
                    <a:pt x="693" y="208"/>
                  </a:lnTo>
                  <a:lnTo>
                    <a:pt x="691" y="208"/>
                  </a:lnTo>
                  <a:lnTo>
                    <a:pt x="691" y="207"/>
                  </a:lnTo>
                  <a:lnTo>
                    <a:pt x="689" y="207"/>
                  </a:lnTo>
                  <a:lnTo>
                    <a:pt x="687" y="207"/>
                  </a:lnTo>
                  <a:lnTo>
                    <a:pt x="685" y="207"/>
                  </a:lnTo>
                  <a:lnTo>
                    <a:pt x="683" y="209"/>
                  </a:lnTo>
                  <a:lnTo>
                    <a:pt x="683" y="216"/>
                  </a:lnTo>
                  <a:lnTo>
                    <a:pt x="678" y="217"/>
                  </a:lnTo>
                  <a:lnTo>
                    <a:pt x="676" y="216"/>
                  </a:lnTo>
                  <a:lnTo>
                    <a:pt x="674" y="216"/>
                  </a:lnTo>
                  <a:lnTo>
                    <a:pt x="672" y="216"/>
                  </a:lnTo>
                  <a:lnTo>
                    <a:pt x="676" y="213"/>
                  </a:lnTo>
                  <a:lnTo>
                    <a:pt x="678" y="212"/>
                  </a:lnTo>
                  <a:lnTo>
                    <a:pt x="676" y="210"/>
                  </a:lnTo>
                  <a:lnTo>
                    <a:pt x="672" y="212"/>
                  </a:lnTo>
                  <a:lnTo>
                    <a:pt x="670" y="212"/>
                  </a:lnTo>
                  <a:lnTo>
                    <a:pt x="674" y="210"/>
                  </a:lnTo>
                  <a:lnTo>
                    <a:pt x="672" y="209"/>
                  </a:lnTo>
                  <a:lnTo>
                    <a:pt x="674" y="208"/>
                  </a:lnTo>
                  <a:lnTo>
                    <a:pt x="678" y="208"/>
                  </a:lnTo>
                  <a:lnTo>
                    <a:pt x="680" y="205"/>
                  </a:lnTo>
                  <a:lnTo>
                    <a:pt x="680" y="203"/>
                  </a:lnTo>
                  <a:lnTo>
                    <a:pt x="676" y="203"/>
                  </a:lnTo>
                  <a:lnTo>
                    <a:pt x="678" y="202"/>
                  </a:lnTo>
                  <a:lnTo>
                    <a:pt x="676" y="201"/>
                  </a:lnTo>
                  <a:lnTo>
                    <a:pt x="674" y="201"/>
                  </a:lnTo>
                  <a:lnTo>
                    <a:pt x="670" y="202"/>
                  </a:lnTo>
                  <a:lnTo>
                    <a:pt x="668" y="201"/>
                  </a:lnTo>
                  <a:lnTo>
                    <a:pt x="664" y="208"/>
                  </a:lnTo>
                  <a:lnTo>
                    <a:pt x="662" y="209"/>
                  </a:lnTo>
                  <a:lnTo>
                    <a:pt x="662" y="210"/>
                  </a:lnTo>
                  <a:lnTo>
                    <a:pt x="662" y="212"/>
                  </a:lnTo>
                  <a:lnTo>
                    <a:pt x="659" y="212"/>
                  </a:lnTo>
                  <a:lnTo>
                    <a:pt x="659" y="213"/>
                  </a:lnTo>
                  <a:lnTo>
                    <a:pt x="659" y="216"/>
                  </a:lnTo>
                  <a:lnTo>
                    <a:pt x="655" y="216"/>
                  </a:lnTo>
                  <a:lnTo>
                    <a:pt x="653" y="218"/>
                  </a:lnTo>
                  <a:lnTo>
                    <a:pt x="653" y="213"/>
                  </a:lnTo>
                  <a:lnTo>
                    <a:pt x="651" y="211"/>
                  </a:lnTo>
                  <a:lnTo>
                    <a:pt x="653" y="210"/>
                  </a:lnTo>
                  <a:lnTo>
                    <a:pt x="653" y="204"/>
                  </a:lnTo>
                  <a:lnTo>
                    <a:pt x="651" y="205"/>
                  </a:lnTo>
                  <a:lnTo>
                    <a:pt x="634" y="221"/>
                  </a:lnTo>
                  <a:lnTo>
                    <a:pt x="636" y="220"/>
                  </a:lnTo>
                  <a:lnTo>
                    <a:pt x="630" y="225"/>
                  </a:lnTo>
                  <a:lnTo>
                    <a:pt x="628" y="226"/>
                  </a:lnTo>
                  <a:lnTo>
                    <a:pt x="628" y="223"/>
                  </a:lnTo>
                  <a:lnTo>
                    <a:pt x="630" y="221"/>
                  </a:lnTo>
                  <a:lnTo>
                    <a:pt x="632" y="220"/>
                  </a:lnTo>
                  <a:lnTo>
                    <a:pt x="632" y="217"/>
                  </a:lnTo>
                  <a:lnTo>
                    <a:pt x="632" y="216"/>
                  </a:lnTo>
                  <a:lnTo>
                    <a:pt x="640" y="207"/>
                  </a:lnTo>
                  <a:lnTo>
                    <a:pt x="638" y="205"/>
                  </a:lnTo>
                  <a:lnTo>
                    <a:pt x="634" y="208"/>
                  </a:lnTo>
                  <a:lnTo>
                    <a:pt x="632" y="208"/>
                  </a:lnTo>
                  <a:lnTo>
                    <a:pt x="632" y="207"/>
                  </a:lnTo>
                  <a:lnTo>
                    <a:pt x="630" y="205"/>
                  </a:lnTo>
                  <a:lnTo>
                    <a:pt x="630" y="204"/>
                  </a:lnTo>
                  <a:lnTo>
                    <a:pt x="628" y="203"/>
                  </a:lnTo>
                  <a:lnTo>
                    <a:pt x="626" y="205"/>
                  </a:lnTo>
                  <a:lnTo>
                    <a:pt x="626" y="204"/>
                  </a:lnTo>
                  <a:lnTo>
                    <a:pt x="624" y="204"/>
                  </a:lnTo>
                  <a:lnTo>
                    <a:pt x="624" y="208"/>
                  </a:lnTo>
                  <a:lnTo>
                    <a:pt x="619" y="208"/>
                  </a:lnTo>
                  <a:lnTo>
                    <a:pt x="622" y="209"/>
                  </a:lnTo>
                  <a:lnTo>
                    <a:pt x="624" y="210"/>
                  </a:lnTo>
                  <a:lnTo>
                    <a:pt x="624" y="211"/>
                  </a:lnTo>
                  <a:lnTo>
                    <a:pt x="619" y="212"/>
                  </a:lnTo>
                  <a:lnTo>
                    <a:pt x="617" y="213"/>
                  </a:lnTo>
                  <a:lnTo>
                    <a:pt x="619" y="216"/>
                  </a:lnTo>
                  <a:lnTo>
                    <a:pt x="611" y="216"/>
                  </a:lnTo>
                  <a:lnTo>
                    <a:pt x="609" y="218"/>
                  </a:lnTo>
                  <a:lnTo>
                    <a:pt x="607" y="219"/>
                  </a:lnTo>
                  <a:lnTo>
                    <a:pt x="605" y="221"/>
                  </a:lnTo>
                  <a:lnTo>
                    <a:pt x="603" y="223"/>
                  </a:lnTo>
                  <a:lnTo>
                    <a:pt x="605" y="224"/>
                  </a:lnTo>
                  <a:lnTo>
                    <a:pt x="603" y="227"/>
                  </a:lnTo>
                  <a:lnTo>
                    <a:pt x="600" y="227"/>
                  </a:lnTo>
                  <a:lnTo>
                    <a:pt x="600" y="225"/>
                  </a:lnTo>
                  <a:lnTo>
                    <a:pt x="598" y="225"/>
                  </a:lnTo>
                  <a:lnTo>
                    <a:pt x="598" y="223"/>
                  </a:lnTo>
                  <a:lnTo>
                    <a:pt x="590" y="221"/>
                  </a:lnTo>
                  <a:lnTo>
                    <a:pt x="592" y="224"/>
                  </a:lnTo>
                  <a:lnTo>
                    <a:pt x="590" y="224"/>
                  </a:lnTo>
                  <a:lnTo>
                    <a:pt x="588" y="224"/>
                  </a:lnTo>
                  <a:lnTo>
                    <a:pt x="588" y="223"/>
                  </a:lnTo>
                  <a:lnTo>
                    <a:pt x="588" y="221"/>
                  </a:lnTo>
                  <a:lnTo>
                    <a:pt x="586" y="221"/>
                  </a:lnTo>
                  <a:lnTo>
                    <a:pt x="586" y="220"/>
                  </a:lnTo>
                  <a:lnTo>
                    <a:pt x="584" y="220"/>
                  </a:lnTo>
                  <a:lnTo>
                    <a:pt x="582" y="220"/>
                  </a:lnTo>
                  <a:lnTo>
                    <a:pt x="582" y="224"/>
                  </a:lnTo>
                  <a:lnTo>
                    <a:pt x="579" y="220"/>
                  </a:lnTo>
                  <a:lnTo>
                    <a:pt x="577" y="220"/>
                  </a:lnTo>
                  <a:lnTo>
                    <a:pt x="577" y="224"/>
                  </a:lnTo>
                  <a:lnTo>
                    <a:pt x="584" y="225"/>
                  </a:lnTo>
                  <a:lnTo>
                    <a:pt x="584" y="229"/>
                  </a:lnTo>
                  <a:lnTo>
                    <a:pt x="586" y="232"/>
                  </a:lnTo>
                  <a:lnTo>
                    <a:pt x="586" y="234"/>
                  </a:lnTo>
                  <a:lnTo>
                    <a:pt x="573" y="226"/>
                  </a:lnTo>
                  <a:lnTo>
                    <a:pt x="575" y="229"/>
                  </a:lnTo>
                  <a:lnTo>
                    <a:pt x="573" y="229"/>
                  </a:lnTo>
                  <a:lnTo>
                    <a:pt x="573" y="231"/>
                  </a:lnTo>
                  <a:lnTo>
                    <a:pt x="571" y="231"/>
                  </a:lnTo>
                  <a:lnTo>
                    <a:pt x="571" y="232"/>
                  </a:lnTo>
                  <a:lnTo>
                    <a:pt x="569" y="231"/>
                  </a:lnTo>
                  <a:lnTo>
                    <a:pt x="571" y="228"/>
                  </a:lnTo>
                  <a:lnTo>
                    <a:pt x="569" y="229"/>
                  </a:lnTo>
                  <a:lnTo>
                    <a:pt x="567" y="231"/>
                  </a:lnTo>
                  <a:lnTo>
                    <a:pt x="565" y="233"/>
                  </a:lnTo>
                  <a:lnTo>
                    <a:pt x="565" y="236"/>
                  </a:lnTo>
                  <a:lnTo>
                    <a:pt x="560" y="239"/>
                  </a:lnTo>
                  <a:lnTo>
                    <a:pt x="558" y="241"/>
                  </a:lnTo>
                  <a:lnTo>
                    <a:pt x="556" y="242"/>
                  </a:lnTo>
                  <a:lnTo>
                    <a:pt x="558" y="240"/>
                  </a:lnTo>
                  <a:lnTo>
                    <a:pt x="560" y="228"/>
                  </a:lnTo>
                  <a:lnTo>
                    <a:pt x="556" y="229"/>
                  </a:lnTo>
                  <a:lnTo>
                    <a:pt x="552" y="233"/>
                  </a:lnTo>
                  <a:lnTo>
                    <a:pt x="550" y="240"/>
                  </a:lnTo>
                  <a:lnTo>
                    <a:pt x="550" y="232"/>
                  </a:lnTo>
                  <a:lnTo>
                    <a:pt x="544" y="233"/>
                  </a:lnTo>
                  <a:lnTo>
                    <a:pt x="542" y="235"/>
                  </a:lnTo>
                  <a:lnTo>
                    <a:pt x="542" y="239"/>
                  </a:lnTo>
                  <a:lnTo>
                    <a:pt x="544" y="241"/>
                  </a:lnTo>
                  <a:lnTo>
                    <a:pt x="546" y="241"/>
                  </a:lnTo>
                  <a:lnTo>
                    <a:pt x="548" y="243"/>
                  </a:lnTo>
                  <a:lnTo>
                    <a:pt x="548" y="244"/>
                  </a:lnTo>
                  <a:lnTo>
                    <a:pt x="546" y="244"/>
                  </a:lnTo>
                  <a:lnTo>
                    <a:pt x="544" y="242"/>
                  </a:lnTo>
                  <a:lnTo>
                    <a:pt x="542" y="241"/>
                  </a:lnTo>
                  <a:lnTo>
                    <a:pt x="535" y="237"/>
                  </a:lnTo>
                  <a:lnTo>
                    <a:pt x="533" y="237"/>
                  </a:lnTo>
                  <a:lnTo>
                    <a:pt x="535" y="241"/>
                  </a:lnTo>
                  <a:lnTo>
                    <a:pt x="537" y="242"/>
                  </a:lnTo>
                  <a:lnTo>
                    <a:pt x="535" y="243"/>
                  </a:lnTo>
                  <a:lnTo>
                    <a:pt x="533" y="242"/>
                  </a:lnTo>
                  <a:lnTo>
                    <a:pt x="533" y="243"/>
                  </a:lnTo>
                  <a:lnTo>
                    <a:pt x="531" y="242"/>
                  </a:lnTo>
                  <a:lnTo>
                    <a:pt x="529" y="242"/>
                  </a:lnTo>
                  <a:lnTo>
                    <a:pt x="531" y="240"/>
                  </a:lnTo>
                  <a:lnTo>
                    <a:pt x="529" y="239"/>
                  </a:lnTo>
                  <a:lnTo>
                    <a:pt x="527" y="243"/>
                  </a:lnTo>
                  <a:lnTo>
                    <a:pt x="527" y="244"/>
                  </a:lnTo>
                  <a:lnTo>
                    <a:pt x="527" y="245"/>
                  </a:lnTo>
                  <a:lnTo>
                    <a:pt x="520" y="248"/>
                  </a:lnTo>
                  <a:lnTo>
                    <a:pt x="518" y="251"/>
                  </a:lnTo>
                  <a:lnTo>
                    <a:pt x="518" y="252"/>
                  </a:lnTo>
                  <a:lnTo>
                    <a:pt x="523" y="251"/>
                  </a:lnTo>
                  <a:lnTo>
                    <a:pt x="523" y="252"/>
                  </a:lnTo>
                  <a:lnTo>
                    <a:pt x="520" y="252"/>
                  </a:lnTo>
                  <a:lnTo>
                    <a:pt x="520" y="256"/>
                  </a:lnTo>
                  <a:lnTo>
                    <a:pt x="518" y="255"/>
                  </a:lnTo>
                  <a:lnTo>
                    <a:pt x="516" y="255"/>
                  </a:lnTo>
                  <a:lnTo>
                    <a:pt x="518" y="256"/>
                  </a:lnTo>
                  <a:lnTo>
                    <a:pt x="516" y="257"/>
                  </a:lnTo>
                  <a:lnTo>
                    <a:pt x="514" y="256"/>
                  </a:lnTo>
                  <a:lnTo>
                    <a:pt x="514" y="257"/>
                  </a:lnTo>
                  <a:lnTo>
                    <a:pt x="512" y="257"/>
                  </a:lnTo>
                  <a:lnTo>
                    <a:pt x="508" y="258"/>
                  </a:lnTo>
                  <a:lnTo>
                    <a:pt x="506" y="259"/>
                  </a:lnTo>
                  <a:lnTo>
                    <a:pt x="504" y="259"/>
                  </a:lnTo>
                  <a:lnTo>
                    <a:pt x="504" y="260"/>
                  </a:lnTo>
                  <a:lnTo>
                    <a:pt x="506" y="261"/>
                  </a:lnTo>
                  <a:lnTo>
                    <a:pt x="510" y="260"/>
                  </a:lnTo>
                  <a:lnTo>
                    <a:pt x="514" y="261"/>
                  </a:lnTo>
                  <a:lnTo>
                    <a:pt x="518" y="260"/>
                  </a:lnTo>
                  <a:lnTo>
                    <a:pt x="520" y="261"/>
                  </a:lnTo>
                  <a:lnTo>
                    <a:pt x="516" y="261"/>
                  </a:lnTo>
                  <a:lnTo>
                    <a:pt x="516" y="263"/>
                  </a:lnTo>
                  <a:lnTo>
                    <a:pt x="516" y="265"/>
                  </a:lnTo>
                  <a:lnTo>
                    <a:pt x="512" y="264"/>
                  </a:lnTo>
                  <a:lnTo>
                    <a:pt x="508" y="264"/>
                  </a:lnTo>
                  <a:lnTo>
                    <a:pt x="508" y="263"/>
                  </a:lnTo>
                  <a:lnTo>
                    <a:pt x="504" y="263"/>
                  </a:lnTo>
                  <a:lnTo>
                    <a:pt x="501" y="264"/>
                  </a:lnTo>
                  <a:lnTo>
                    <a:pt x="499" y="265"/>
                  </a:lnTo>
                  <a:lnTo>
                    <a:pt x="501" y="267"/>
                  </a:lnTo>
                  <a:lnTo>
                    <a:pt x="501" y="268"/>
                  </a:lnTo>
                  <a:lnTo>
                    <a:pt x="501" y="271"/>
                  </a:lnTo>
                  <a:lnTo>
                    <a:pt x="501" y="272"/>
                  </a:lnTo>
                  <a:lnTo>
                    <a:pt x="499" y="272"/>
                  </a:lnTo>
                  <a:lnTo>
                    <a:pt x="499" y="273"/>
                  </a:lnTo>
                  <a:lnTo>
                    <a:pt x="497" y="273"/>
                  </a:lnTo>
                  <a:lnTo>
                    <a:pt x="497" y="267"/>
                  </a:lnTo>
                  <a:lnTo>
                    <a:pt x="495" y="268"/>
                  </a:lnTo>
                  <a:lnTo>
                    <a:pt x="493" y="269"/>
                  </a:lnTo>
                  <a:lnTo>
                    <a:pt x="491" y="269"/>
                  </a:lnTo>
                  <a:lnTo>
                    <a:pt x="491" y="271"/>
                  </a:lnTo>
                  <a:lnTo>
                    <a:pt x="493" y="271"/>
                  </a:lnTo>
                  <a:lnTo>
                    <a:pt x="493" y="272"/>
                  </a:lnTo>
                  <a:lnTo>
                    <a:pt x="491" y="272"/>
                  </a:lnTo>
                  <a:lnTo>
                    <a:pt x="489" y="273"/>
                  </a:lnTo>
                  <a:lnTo>
                    <a:pt x="489" y="274"/>
                  </a:lnTo>
                  <a:lnTo>
                    <a:pt x="489" y="275"/>
                  </a:lnTo>
                  <a:lnTo>
                    <a:pt x="491" y="276"/>
                  </a:lnTo>
                  <a:lnTo>
                    <a:pt x="489" y="276"/>
                  </a:lnTo>
                  <a:lnTo>
                    <a:pt x="491" y="277"/>
                  </a:lnTo>
                  <a:lnTo>
                    <a:pt x="489" y="277"/>
                  </a:lnTo>
                  <a:lnTo>
                    <a:pt x="487" y="280"/>
                  </a:lnTo>
                  <a:lnTo>
                    <a:pt x="485" y="280"/>
                  </a:lnTo>
                  <a:lnTo>
                    <a:pt x="485" y="281"/>
                  </a:lnTo>
                  <a:lnTo>
                    <a:pt x="487" y="281"/>
                  </a:lnTo>
                  <a:lnTo>
                    <a:pt x="493" y="280"/>
                  </a:lnTo>
                  <a:lnTo>
                    <a:pt x="487" y="283"/>
                  </a:lnTo>
                  <a:lnTo>
                    <a:pt x="483" y="282"/>
                  </a:lnTo>
                  <a:lnTo>
                    <a:pt x="480" y="282"/>
                  </a:lnTo>
                  <a:lnTo>
                    <a:pt x="480" y="281"/>
                  </a:lnTo>
                  <a:lnTo>
                    <a:pt x="478" y="281"/>
                  </a:lnTo>
                  <a:lnTo>
                    <a:pt x="476" y="282"/>
                  </a:lnTo>
                  <a:lnTo>
                    <a:pt x="474" y="284"/>
                  </a:lnTo>
                  <a:lnTo>
                    <a:pt x="472" y="285"/>
                  </a:lnTo>
                  <a:lnTo>
                    <a:pt x="472" y="287"/>
                  </a:lnTo>
                  <a:lnTo>
                    <a:pt x="474" y="287"/>
                  </a:lnTo>
                  <a:lnTo>
                    <a:pt x="472" y="289"/>
                  </a:lnTo>
                  <a:lnTo>
                    <a:pt x="470" y="290"/>
                  </a:lnTo>
                  <a:lnTo>
                    <a:pt x="470" y="292"/>
                  </a:lnTo>
                  <a:lnTo>
                    <a:pt x="468" y="292"/>
                  </a:lnTo>
                  <a:lnTo>
                    <a:pt x="466" y="292"/>
                  </a:lnTo>
                  <a:lnTo>
                    <a:pt x="464" y="292"/>
                  </a:lnTo>
                  <a:lnTo>
                    <a:pt x="461" y="295"/>
                  </a:lnTo>
                  <a:lnTo>
                    <a:pt x="464" y="296"/>
                  </a:lnTo>
                  <a:lnTo>
                    <a:pt x="461" y="297"/>
                  </a:lnTo>
                  <a:lnTo>
                    <a:pt x="459" y="297"/>
                  </a:lnTo>
                  <a:lnTo>
                    <a:pt x="459" y="298"/>
                  </a:lnTo>
                  <a:lnTo>
                    <a:pt x="457" y="298"/>
                  </a:lnTo>
                  <a:lnTo>
                    <a:pt x="457" y="299"/>
                  </a:lnTo>
                  <a:lnTo>
                    <a:pt x="455" y="299"/>
                  </a:lnTo>
                  <a:lnTo>
                    <a:pt x="455" y="301"/>
                  </a:lnTo>
                  <a:lnTo>
                    <a:pt x="459" y="301"/>
                  </a:lnTo>
                  <a:lnTo>
                    <a:pt x="457" y="303"/>
                  </a:lnTo>
                  <a:lnTo>
                    <a:pt x="455" y="303"/>
                  </a:lnTo>
                  <a:lnTo>
                    <a:pt x="453" y="303"/>
                  </a:lnTo>
                  <a:lnTo>
                    <a:pt x="455" y="305"/>
                  </a:lnTo>
                  <a:lnTo>
                    <a:pt x="455" y="306"/>
                  </a:lnTo>
                  <a:lnTo>
                    <a:pt x="457" y="305"/>
                  </a:lnTo>
                  <a:lnTo>
                    <a:pt x="459" y="306"/>
                  </a:lnTo>
                  <a:lnTo>
                    <a:pt x="457" y="307"/>
                  </a:lnTo>
                  <a:lnTo>
                    <a:pt x="453" y="307"/>
                  </a:lnTo>
                  <a:lnTo>
                    <a:pt x="451" y="308"/>
                  </a:lnTo>
                  <a:lnTo>
                    <a:pt x="451" y="311"/>
                  </a:lnTo>
                  <a:lnTo>
                    <a:pt x="449" y="311"/>
                  </a:lnTo>
                  <a:lnTo>
                    <a:pt x="447" y="312"/>
                  </a:lnTo>
                  <a:lnTo>
                    <a:pt x="445" y="314"/>
                  </a:lnTo>
                  <a:lnTo>
                    <a:pt x="447" y="313"/>
                  </a:lnTo>
                  <a:lnTo>
                    <a:pt x="449" y="312"/>
                  </a:lnTo>
                  <a:lnTo>
                    <a:pt x="453" y="312"/>
                  </a:lnTo>
                  <a:lnTo>
                    <a:pt x="453" y="313"/>
                  </a:lnTo>
                  <a:lnTo>
                    <a:pt x="453" y="315"/>
                  </a:lnTo>
                  <a:lnTo>
                    <a:pt x="449" y="314"/>
                  </a:lnTo>
                  <a:lnTo>
                    <a:pt x="449" y="315"/>
                  </a:lnTo>
                  <a:lnTo>
                    <a:pt x="447" y="316"/>
                  </a:lnTo>
                  <a:lnTo>
                    <a:pt x="447" y="317"/>
                  </a:lnTo>
                  <a:lnTo>
                    <a:pt x="447" y="319"/>
                  </a:lnTo>
                  <a:lnTo>
                    <a:pt x="445" y="319"/>
                  </a:lnTo>
                  <a:lnTo>
                    <a:pt x="445" y="320"/>
                  </a:lnTo>
                  <a:lnTo>
                    <a:pt x="445" y="321"/>
                  </a:lnTo>
                  <a:lnTo>
                    <a:pt x="447" y="321"/>
                  </a:lnTo>
                  <a:lnTo>
                    <a:pt x="447" y="324"/>
                  </a:lnTo>
                  <a:lnTo>
                    <a:pt x="445" y="323"/>
                  </a:lnTo>
                  <a:lnTo>
                    <a:pt x="443" y="323"/>
                  </a:lnTo>
                  <a:lnTo>
                    <a:pt x="440" y="321"/>
                  </a:lnTo>
                  <a:lnTo>
                    <a:pt x="443" y="323"/>
                  </a:lnTo>
                  <a:lnTo>
                    <a:pt x="440" y="324"/>
                  </a:lnTo>
                  <a:lnTo>
                    <a:pt x="438" y="324"/>
                  </a:lnTo>
                  <a:lnTo>
                    <a:pt x="438" y="325"/>
                  </a:lnTo>
                  <a:lnTo>
                    <a:pt x="440" y="327"/>
                  </a:lnTo>
                  <a:lnTo>
                    <a:pt x="440" y="325"/>
                  </a:lnTo>
                  <a:lnTo>
                    <a:pt x="443" y="324"/>
                  </a:lnTo>
                  <a:lnTo>
                    <a:pt x="443" y="325"/>
                  </a:lnTo>
                  <a:lnTo>
                    <a:pt x="443" y="328"/>
                  </a:lnTo>
                  <a:lnTo>
                    <a:pt x="440" y="329"/>
                  </a:lnTo>
                  <a:lnTo>
                    <a:pt x="438" y="328"/>
                  </a:lnTo>
                  <a:lnTo>
                    <a:pt x="436" y="329"/>
                  </a:lnTo>
                  <a:lnTo>
                    <a:pt x="434" y="329"/>
                  </a:lnTo>
                  <a:lnTo>
                    <a:pt x="432" y="330"/>
                  </a:lnTo>
                  <a:lnTo>
                    <a:pt x="432" y="331"/>
                  </a:lnTo>
                  <a:lnTo>
                    <a:pt x="430" y="332"/>
                  </a:lnTo>
                  <a:lnTo>
                    <a:pt x="428" y="333"/>
                  </a:lnTo>
                  <a:lnTo>
                    <a:pt x="428" y="336"/>
                  </a:lnTo>
                  <a:lnTo>
                    <a:pt x="430" y="336"/>
                  </a:lnTo>
                  <a:lnTo>
                    <a:pt x="432" y="335"/>
                  </a:lnTo>
                  <a:lnTo>
                    <a:pt x="434" y="336"/>
                  </a:lnTo>
                  <a:lnTo>
                    <a:pt x="428" y="336"/>
                  </a:lnTo>
                  <a:lnTo>
                    <a:pt x="428" y="338"/>
                  </a:lnTo>
                  <a:lnTo>
                    <a:pt x="430" y="339"/>
                  </a:lnTo>
                  <a:lnTo>
                    <a:pt x="428" y="340"/>
                  </a:lnTo>
                  <a:lnTo>
                    <a:pt x="426" y="341"/>
                  </a:lnTo>
                  <a:lnTo>
                    <a:pt x="421" y="339"/>
                  </a:lnTo>
                  <a:lnTo>
                    <a:pt x="419" y="341"/>
                  </a:lnTo>
                  <a:lnTo>
                    <a:pt x="415" y="343"/>
                  </a:lnTo>
                  <a:lnTo>
                    <a:pt x="415" y="344"/>
                  </a:lnTo>
                  <a:lnTo>
                    <a:pt x="409" y="348"/>
                  </a:lnTo>
                  <a:lnTo>
                    <a:pt x="409" y="351"/>
                  </a:lnTo>
                  <a:lnTo>
                    <a:pt x="403" y="353"/>
                  </a:lnTo>
                  <a:lnTo>
                    <a:pt x="403" y="354"/>
                  </a:lnTo>
                  <a:lnTo>
                    <a:pt x="405" y="355"/>
                  </a:lnTo>
                  <a:lnTo>
                    <a:pt x="407" y="354"/>
                  </a:lnTo>
                  <a:lnTo>
                    <a:pt x="407" y="356"/>
                  </a:lnTo>
                  <a:lnTo>
                    <a:pt x="409" y="359"/>
                  </a:lnTo>
                  <a:lnTo>
                    <a:pt x="426" y="353"/>
                  </a:lnTo>
                  <a:lnTo>
                    <a:pt x="428" y="352"/>
                  </a:lnTo>
                  <a:lnTo>
                    <a:pt x="428" y="353"/>
                  </a:lnTo>
                  <a:lnTo>
                    <a:pt x="424" y="354"/>
                  </a:lnTo>
                  <a:lnTo>
                    <a:pt x="421" y="355"/>
                  </a:lnTo>
                  <a:lnTo>
                    <a:pt x="417" y="357"/>
                  </a:lnTo>
                  <a:lnTo>
                    <a:pt x="417" y="359"/>
                  </a:lnTo>
                  <a:lnTo>
                    <a:pt x="413" y="360"/>
                  </a:lnTo>
                  <a:lnTo>
                    <a:pt x="411" y="360"/>
                  </a:lnTo>
                  <a:lnTo>
                    <a:pt x="409" y="360"/>
                  </a:lnTo>
                  <a:lnTo>
                    <a:pt x="411" y="361"/>
                  </a:lnTo>
                  <a:lnTo>
                    <a:pt x="409" y="361"/>
                  </a:lnTo>
                  <a:lnTo>
                    <a:pt x="407" y="361"/>
                  </a:lnTo>
                  <a:lnTo>
                    <a:pt x="407" y="360"/>
                  </a:lnTo>
                  <a:lnTo>
                    <a:pt x="403" y="356"/>
                  </a:lnTo>
                  <a:lnTo>
                    <a:pt x="400" y="357"/>
                  </a:lnTo>
                  <a:lnTo>
                    <a:pt x="398" y="357"/>
                  </a:lnTo>
                  <a:lnTo>
                    <a:pt x="396" y="359"/>
                  </a:lnTo>
                  <a:lnTo>
                    <a:pt x="396" y="360"/>
                  </a:lnTo>
                  <a:lnTo>
                    <a:pt x="398" y="361"/>
                  </a:lnTo>
                  <a:lnTo>
                    <a:pt x="396" y="362"/>
                  </a:lnTo>
                  <a:lnTo>
                    <a:pt x="394" y="361"/>
                  </a:lnTo>
                  <a:lnTo>
                    <a:pt x="394" y="360"/>
                  </a:lnTo>
                  <a:lnTo>
                    <a:pt x="394" y="359"/>
                  </a:lnTo>
                  <a:lnTo>
                    <a:pt x="388" y="361"/>
                  </a:lnTo>
                  <a:lnTo>
                    <a:pt x="386" y="361"/>
                  </a:lnTo>
                  <a:lnTo>
                    <a:pt x="386" y="363"/>
                  </a:lnTo>
                  <a:lnTo>
                    <a:pt x="384" y="363"/>
                  </a:lnTo>
                  <a:lnTo>
                    <a:pt x="384" y="364"/>
                  </a:lnTo>
                  <a:lnTo>
                    <a:pt x="381" y="364"/>
                  </a:lnTo>
                  <a:lnTo>
                    <a:pt x="379" y="363"/>
                  </a:lnTo>
                  <a:lnTo>
                    <a:pt x="379" y="364"/>
                  </a:lnTo>
                  <a:lnTo>
                    <a:pt x="377" y="365"/>
                  </a:lnTo>
                  <a:lnTo>
                    <a:pt x="375" y="365"/>
                  </a:lnTo>
                  <a:lnTo>
                    <a:pt x="371" y="367"/>
                  </a:lnTo>
                  <a:lnTo>
                    <a:pt x="371" y="370"/>
                  </a:lnTo>
                  <a:lnTo>
                    <a:pt x="369" y="369"/>
                  </a:lnTo>
                  <a:lnTo>
                    <a:pt x="365" y="369"/>
                  </a:lnTo>
                  <a:lnTo>
                    <a:pt x="363" y="370"/>
                  </a:lnTo>
                  <a:lnTo>
                    <a:pt x="363" y="371"/>
                  </a:lnTo>
                  <a:lnTo>
                    <a:pt x="365" y="372"/>
                  </a:lnTo>
                  <a:lnTo>
                    <a:pt x="367" y="373"/>
                  </a:lnTo>
                  <a:lnTo>
                    <a:pt x="369" y="372"/>
                  </a:lnTo>
                  <a:lnTo>
                    <a:pt x="371" y="373"/>
                  </a:lnTo>
                  <a:lnTo>
                    <a:pt x="371" y="375"/>
                  </a:lnTo>
                  <a:lnTo>
                    <a:pt x="371" y="376"/>
                  </a:lnTo>
                  <a:lnTo>
                    <a:pt x="369" y="376"/>
                  </a:lnTo>
                  <a:lnTo>
                    <a:pt x="358" y="375"/>
                  </a:lnTo>
                  <a:lnTo>
                    <a:pt x="356" y="376"/>
                  </a:lnTo>
                  <a:lnTo>
                    <a:pt x="354" y="376"/>
                  </a:lnTo>
                  <a:lnTo>
                    <a:pt x="354" y="377"/>
                  </a:lnTo>
                  <a:lnTo>
                    <a:pt x="356" y="377"/>
                  </a:lnTo>
                  <a:lnTo>
                    <a:pt x="354" y="377"/>
                  </a:lnTo>
                  <a:lnTo>
                    <a:pt x="354" y="378"/>
                  </a:lnTo>
                  <a:lnTo>
                    <a:pt x="356" y="378"/>
                  </a:lnTo>
                  <a:lnTo>
                    <a:pt x="358" y="378"/>
                  </a:lnTo>
                  <a:lnTo>
                    <a:pt x="356" y="379"/>
                  </a:lnTo>
                  <a:lnTo>
                    <a:pt x="356" y="383"/>
                  </a:lnTo>
                  <a:lnTo>
                    <a:pt x="354" y="380"/>
                  </a:lnTo>
                  <a:lnTo>
                    <a:pt x="350" y="380"/>
                  </a:lnTo>
                  <a:lnTo>
                    <a:pt x="348" y="384"/>
                  </a:lnTo>
                  <a:lnTo>
                    <a:pt x="350" y="384"/>
                  </a:lnTo>
                  <a:lnTo>
                    <a:pt x="350" y="385"/>
                  </a:lnTo>
                  <a:lnTo>
                    <a:pt x="348" y="384"/>
                  </a:lnTo>
                  <a:lnTo>
                    <a:pt x="348" y="383"/>
                  </a:lnTo>
                  <a:lnTo>
                    <a:pt x="346" y="384"/>
                  </a:lnTo>
                  <a:lnTo>
                    <a:pt x="341" y="384"/>
                  </a:lnTo>
                  <a:lnTo>
                    <a:pt x="341" y="385"/>
                  </a:lnTo>
                  <a:lnTo>
                    <a:pt x="337" y="383"/>
                  </a:lnTo>
                  <a:lnTo>
                    <a:pt x="335" y="384"/>
                  </a:lnTo>
                  <a:lnTo>
                    <a:pt x="337" y="386"/>
                  </a:lnTo>
                  <a:lnTo>
                    <a:pt x="337" y="387"/>
                  </a:lnTo>
                  <a:lnTo>
                    <a:pt x="352" y="386"/>
                  </a:lnTo>
                  <a:lnTo>
                    <a:pt x="348" y="387"/>
                  </a:lnTo>
                  <a:lnTo>
                    <a:pt x="348" y="388"/>
                  </a:lnTo>
                  <a:lnTo>
                    <a:pt x="354" y="387"/>
                  </a:lnTo>
                  <a:lnTo>
                    <a:pt x="352" y="388"/>
                  </a:lnTo>
                  <a:lnTo>
                    <a:pt x="344" y="388"/>
                  </a:lnTo>
                  <a:lnTo>
                    <a:pt x="341" y="388"/>
                  </a:lnTo>
                  <a:lnTo>
                    <a:pt x="339" y="388"/>
                  </a:lnTo>
                  <a:lnTo>
                    <a:pt x="337" y="389"/>
                  </a:lnTo>
                  <a:lnTo>
                    <a:pt x="337" y="391"/>
                  </a:lnTo>
                  <a:lnTo>
                    <a:pt x="335" y="391"/>
                  </a:lnTo>
                  <a:lnTo>
                    <a:pt x="333" y="391"/>
                  </a:lnTo>
                  <a:lnTo>
                    <a:pt x="333" y="392"/>
                  </a:lnTo>
                  <a:lnTo>
                    <a:pt x="337" y="392"/>
                  </a:lnTo>
                  <a:lnTo>
                    <a:pt x="337" y="393"/>
                  </a:lnTo>
                  <a:lnTo>
                    <a:pt x="337" y="394"/>
                  </a:lnTo>
                  <a:lnTo>
                    <a:pt x="335" y="396"/>
                  </a:lnTo>
                  <a:lnTo>
                    <a:pt x="335" y="397"/>
                  </a:lnTo>
                  <a:lnTo>
                    <a:pt x="335" y="399"/>
                  </a:lnTo>
                  <a:lnTo>
                    <a:pt x="335" y="400"/>
                  </a:lnTo>
                  <a:lnTo>
                    <a:pt x="335" y="401"/>
                  </a:lnTo>
                  <a:lnTo>
                    <a:pt x="339" y="401"/>
                  </a:lnTo>
                  <a:lnTo>
                    <a:pt x="348" y="399"/>
                  </a:lnTo>
                  <a:lnTo>
                    <a:pt x="350" y="400"/>
                  </a:lnTo>
                  <a:lnTo>
                    <a:pt x="352" y="400"/>
                  </a:lnTo>
                  <a:lnTo>
                    <a:pt x="356" y="395"/>
                  </a:lnTo>
                  <a:lnTo>
                    <a:pt x="356" y="397"/>
                  </a:lnTo>
                  <a:lnTo>
                    <a:pt x="356" y="399"/>
                  </a:lnTo>
                  <a:lnTo>
                    <a:pt x="356" y="400"/>
                  </a:lnTo>
                  <a:lnTo>
                    <a:pt x="360" y="400"/>
                  </a:lnTo>
                  <a:lnTo>
                    <a:pt x="363" y="399"/>
                  </a:lnTo>
                  <a:lnTo>
                    <a:pt x="363" y="400"/>
                  </a:lnTo>
                  <a:lnTo>
                    <a:pt x="367" y="397"/>
                  </a:lnTo>
                  <a:lnTo>
                    <a:pt x="367" y="394"/>
                  </a:lnTo>
                  <a:lnTo>
                    <a:pt x="371" y="394"/>
                  </a:lnTo>
                  <a:lnTo>
                    <a:pt x="369" y="396"/>
                  </a:lnTo>
                  <a:lnTo>
                    <a:pt x="369" y="399"/>
                  </a:lnTo>
                  <a:lnTo>
                    <a:pt x="371" y="397"/>
                  </a:lnTo>
                  <a:lnTo>
                    <a:pt x="373" y="399"/>
                  </a:lnTo>
                  <a:lnTo>
                    <a:pt x="369" y="400"/>
                  </a:lnTo>
                  <a:lnTo>
                    <a:pt x="365" y="401"/>
                  </a:lnTo>
                  <a:lnTo>
                    <a:pt x="365" y="402"/>
                  </a:lnTo>
                  <a:lnTo>
                    <a:pt x="365" y="403"/>
                  </a:lnTo>
                  <a:lnTo>
                    <a:pt x="363" y="404"/>
                  </a:lnTo>
                  <a:lnTo>
                    <a:pt x="363" y="403"/>
                  </a:lnTo>
                  <a:lnTo>
                    <a:pt x="360" y="402"/>
                  </a:lnTo>
                  <a:lnTo>
                    <a:pt x="358" y="401"/>
                  </a:lnTo>
                  <a:lnTo>
                    <a:pt x="356" y="401"/>
                  </a:lnTo>
                  <a:lnTo>
                    <a:pt x="352" y="401"/>
                  </a:lnTo>
                  <a:lnTo>
                    <a:pt x="350" y="401"/>
                  </a:lnTo>
                  <a:lnTo>
                    <a:pt x="346" y="401"/>
                  </a:lnTo>
                  <a:lnTo>
                    <a:pt x="344" y="401"/>
                  </a:lnTo>
                  <a:lnTo>
                    <a:pt x="341" y="402"/>
                  </a:lnTo>
                  <a:lnTo>
                    <a:pt x="337" y="402"/>
                  </a:lnTo>
                  <a:lnTo>
                    <a:pt x="335" y="403"/>
                  </a:lnTo>
                  <a:lnTo>
                    <a:pt x="335" y="405"/>
                  </a:lnTo>
                  <a:lnTo>
                    <a:pt x="337" y="405"/>
                  </a:lnTo>
                  <a:lnTo>
                    <a:pt x="337" y="404"/>
                  </a:lnTo>
                  <a:lnTo>
                    <a:pt x="339" y="407"/>
                  </a:lnTo>
                  <a:lnTo>
                    <a:pt x="335" y="407"/>
                  </a:lnTo>
                  <a:lnTo>
                    <a:pt x="335" y="405"/>
                  </a:lnTo>
                  <a:lnTo>
                    <a:pt x="333" y="405"/>
                  </a:lnTo>
                  <a:lnTo>
                    <a:pt x="333" y="407"/>
                  </a:lnTo>
                  <a:lnTo>
                    <a:pt x="337" y="409"/>
                  </a:lnTo>
                  <a:lnTo>
                    <a:pt x="341" y="408"/>
                  </a:lnTo>
                  <a:lnTo>
                    <a:pt x="344" y="408"/>
                  </a:lnTo>
                  <a:lnTo>
                    <a:pt x="339" y="411"/>
                  </a:lnTo>
                  <a:lnTo>
                    <a:pt x="337" y="412"/>
                  </a:lnTo>
                  <a:lnTo>
                    <a:pt x="335" y="413"/>
                  </a:lnTo>
                  <a:lnTo>
                    <a:pt x="337" y="415"/>
                  </a:lnTo>
                  <a:lnTo>
                    <a:pt x="339" y="416"/>
                  </a:lnTo>
                  <a:lnTo>
                    <a:pt x="341" y="415"/>
                  </a:lnTo>
                  <a:lnTo>
                    <a:pt x="341" y="416"/>
                  </a:lnTo>
                  <a:lnTo>
                    <a:pt x="344" y="418"/>
                  </a:lnTo>
                  <a:lnTo>
                    <a:pt x="341" y="418"/>
                  </a:lnTo>
                  <a:lnTo>
                    <a:pt x="339" y="419"/>
                  </a:lnTo>
                  <a:lnTo>
                    <a:pt x="341" y="420"/>
                  </a:lnTo>
                  <a:lnTo>
                    <a:pt x="344" y="419"/>
                  </a:lnTo>
                  <a:lnTo>
                    <a:pt x="346" y="417"/>
                  </a:lnTo>
                  <a:lnTo>
                    <a:pt x="346" y="416"/>
                  </a:lnTo>
                  <a:lnTo>
                    <a:pt x="348" y="415"/>
                  </a:lnTo>
                  <a:lnTo>
                    <a:pt x="354" y="410"/>
                  </a:lnTo>
                  <a:lnTo>
                    <a:pt x="356" y="409"/>
                  </a:lnTo>
                  <a:lnTo>
                    <a:pt x="356" y="410"/>
                  </a:lnTo>
                  <a:lnTo>
                    <a:pt x="360" y="410"/>
                  </a:lnTo>
                  <a:lnTo>
                    <a:pt x="363" y="410"/>
                  </a:lnTo>
                  <a:lnTo>
                    <a:pt x="358" y="411"/>
                  </a:lnTo>
                  <a:lnTo>
                    <a:pt x="358" y="413"/>
                  </a:lnTo>
                  <a:lnTo>
                    <a:pt x="356" y="412"/>
                  </a:lnTo>
                  <a:lnTo>
                    <a:pt x="356" y="411"/>
                  </a:lnTo>
                  <a:lnTo>
                    <a:pt x="350" y="416"/>
                  </a:lnTo>
                  <a:lnTo>
                    <a:pt x="352" y="416"/>
                  </a:lnTo>
                  <a:lnTo>
                    <a:pt x="352" y="417"/>
                  </a:lnTo>
                  <a:lnTo>
                    <a:pt x="350" y="417"/>
                  </a:lnTo>
                  <a:lnTo>
                    <a:pt x="344" y="421"/>
                  </a:lnTo>
                  <a:lnTo>
                    <a:pt x="346" y="421"/>
                  </a:lnTo>
                  <a:lnTo>
                    <a:pt x="352" y="421"/>
                  </a:lnTo>
                  <a:lnTo>
                    <a:pt x="354" y="421"/>
                  </a:lnTo>
                  <a:lnTo>
                    <a:pt x="348" y="422"/>
                  </a:lnTo>
                  <a:lnTo>
                    <a:pt x="346" y="424"/>
                  </a:lnTo>
                  <a:lnTo>
                    <a:pt x="344" y="424"/>
                  </a:lnTo>
                  <a:lnTo>
                    <a:pt x="341" y="425"/>
                  </a:lnTo>
                  <a:lnTo>
                    <a:pt x="341" y="424"/>
                  </a:lnTo>
                  <a:lnTo>
                    <a:pt x="337" y="427"/>
                  </a:lnTo>
                  <a:lnTo>
                    <a:pt x="337" y="428"/>
                  </a:lnTo>
                  <a:lnTo>
                    <a:pt x="337" y="429"/>
                  </a:lnTo>
                  <a:lnTo>
                    <a:pt x="339" y="429"/>
                  </a:lnTo>
                  <a:lnTo>
                    <a:pt x="341" y="429"/>
                  </a:lnTo>
                  <a:lnTo>
                    <a:pt x="341" y="428"/>
                  </a:lnTo>
                  <a:lnTo>
                    <a:pt x="341" y="429"/>
                  </a:lnTo>
                  <a:lnTo>
                    <a:pt x="344" y="429"/>
                  </a:lnTo>
                  <a:lnTo>
                    <a:pt x="346" y="428"/>
                  </a:lnTo>
                  <a:lnTo>
                    <a:pt x="344" y="427"/>
                  </a:lnTo>
                  <a:lnTo>
                    <a:pt x="346" y="428"/>
                  </a:lnTo>
                  <a:lnTo>
                    <a:pt x="350" y="427"/>
                  </a:lnTo>
                  <a:lnTo>
                    <a:pt x="352" y="426"/>
                  </a:lnTo>
                  <a:lnTo>
                    <a:pt x="354" y="426"/>
                  </a:lnTo>
                  <a:lnTo>
                    <a:pt x="350" y="429"/>
                  </a:lnTo>
                  <a:lnTo>
                    <a:pt x="350" y="430"/>
                  </a:lnTo>
                  <a:lnTo>
                    <a:pt x="348" y="433"/>
                  </a:lnTo>
                  <a:lnTo>
                    <a:pt x="348" y="434"/>
                  </a:lnTo>
                  <a:lnTo>
                    <a:pt x="348" y="435"/>
                  </a:lnTo>
                  <a:lnTo>
                    <a:pt x="346" y="435"/>
                  </a:lnTo>
                  <a:lnTo>
                    <a:pt x="344" y="435"/>
                  </a:lnTo>
                  <a:lnTo>
                    <a:pt x="344" y="434"/>
                  </a:lnTo>
                  <a:lnTo>
                    <a:pt x="341" y="434"/>
                  </a:lnTo>
                  <a:lnTo>
                    <a:pt x="339" y="440"/>
                  </a:lnTo>
                  <a:lnTo>
                    <a:pt x="354" y="445"/>
                  </a:lnTo>
                  <a:lnTo>
                    <a:pt x="356" y="445"/>
                  </a:lnTo>
                  <a:lnTo>
                    <a:pt x="358" y="444"/>
                  </a:lnTo>
                  <a:lnTo>
                    <a:pt x="358" y="449"/>
                  </a:lnTo>
                  <a:lnTo>
                    <a:pt x="360" y="448"/>
                  </a:lnTo>
                  <a:lnTo>
                    <a:pt x="363" y="449"/>
                  </a:lnTo>
                  <a:lnTo>
                    <a:pt x="363" y="448"/>
                  </a:lnTo>
                  <a:lnTo>
                    <a:pt x="367" y="448"/>
                  </a:lnTo>
                  <a:lnTo>
                    <a:pt x="365" y="449"/>
                  </a:lnTo>
                  <a:lnTo>
                    <a:pt x="369" y="450"/>
                  </a:lnTo>
                  <a:lnTo>
                    <a:pt x="373" y="449"/>
                  </a:lnTo>
                  <a:lnTo>
                    <a:pt x="375" y="448"/>
                  </a:lnTo>
                  <a:lnTo>
                    <a:pt x="377" y="445"/>
                  </a:lnTo>
                  <a:lnTo>
                    <a:pt x="379" y="446"/>
                  </a:lnTo>
                  <a:lnTo>
                    <a:pt x="386" y="445"/>
                  </a:lnTo>
                  <a:lnTo>
                    <a:pt x="390" y="441"/>
                  </a:lnTo>
                  <a:lnTo>
                    <a:pt x="394" y="440"/>
                  </a:lnTo>
                  <a:lnTo>
                    <a:pt x="394" y="438"/>
                  </a:lnTo>
                  <a:lnTo>
                    <a:pt x="396" y="437"/>
                  </a:lnTo>
                  <a:lnTo>
                    <a:pt x="400" y="434"/>
                  </a:lnTo>
                  <a:lnTo>
                    <a:pt x="400" y="433"/>
                  </a:lnTo>
                  <a:lnTo>
                    <a:pt x="405" y="434"/>
                  </a:lnTo>
                  <a:lnTo>
                    <a:pt x="407" y="434"/>
                  </a:lnTo>
                  <a:lnTo>
                    <a:pt x="409" y="434"/>
                  </a:lnTo>
                  <a:lnTo>
                    <a:pt x="411" y="430"/>
                  </a:lnTo>
                  <a:lnTo>
                    <a:pt x="413" y="429"/>
                  </a:lnTo>
                  <a:lnTo>
                    <a:pt x="413" y="428"/>
                  </a:lnTo>
                  <a:lnTo>
                    <a:pt x="411" y="427"/>
                  </a:lnTo>
                  <a:lnTo>
                    <a:pt x="409" y="426"/>
                  </a:lnTo>
                  <a:lnTo>
                    <a:pt x="411" y="426"/>
                  </a:lnTo>
                  <a:lnTo>
                    <a:pt x="411" y="425"/>
                  </a:lnTo>
                  <a:lnTo>
                    <a:pt x="411" y="424"/>
                  </a:lnTo>
                  <a:lnTo>
                    <a:pt x="413" y="425"/>
                  </a:lnTo>
                  <a:lnTo>
                    <a:pt x="413" y="426"/>
                  </a:lnTo>
                  <a:lnTo>
                    <a:pt x="415" y="426"/>
                  </a:lnTo>
                  <a:lnTo>
                    <a:pt x="415" y="425"/>
                  </a:lnTo>
                  <a:lnTo>
                    <a:pt x="413" y="424"/>
                  </a:lnTo>
                  <a:lnTo>
                    <a:pt x="413" y="421"/>
                  </a:lnTo>
                  <a:lnTo>
                    <a:pt x="415" y="421"/>
                  </a:lnTo>
                  <a:lnTo>
                    <a:pt x="415" y="420"/>
                  </a:lnTo>
                  <a:lnTo>
                    <a:pt x="417" y="421"/>
                  </a:lnTo>
                  <a:lnTo>
                    <a:pt x="415" y="422"/>
                  </a:lnTo>
                  <a:lnTo>
                    <a:pt x="417" y="430"/>
                  </a:lnTo>
                  <a:lnTo>
                    <a:pt x="419" y="430"/>
                  </a:lnTo>
                  <a:lnTo>
                    <a:pt x="421" y="432"/>
                  </a:lnTo>
                  <a:lnTo>
                    <a:pt x="424" y="432"/>
                  </a:lnTo>
                  <a:lnTo>
                    <a:pt x="426" y="433"/>
                  </a:lnTo>
                  <a:lnTo>
                    <a:pt x="424" y="433"/>
                  </a:lnTo>
                  <a:lnTo>
                    <a:pt x="424" y="435"/>
                  </a:lnTo>
                  <a:lnTo>
                    <a:pt x="426" y="443"/>
                  </a:lnTo>
                  <a:lnTo>
                    <a:pt x="426" y="444"/>
                  </a:lnTo>
                  <a:lnTo>
                    <a:pt x="426" y="445"/>
                  </a:lnTo>
                  <a:lnTo>
                    <a:pt x="428" y="444"/>
                  </a:lnTo>
                  <a:lnTo>
                    <a:pt x="428" y="443"/>
                  </a:lnTo>
                  <a:lnTo>
                    <a:pt x="430" y="444"/>
                  </a:lnTo>
                  <a:lnTo>
                    <a:pt x="428" y="445"/>
                  </a:lnTo>
                  <a:lnTo>
                    <a:pt x="430" y="445"/>
                  </a:lnTo>
                  <a:lnTo>
                    <a:pt x="430" y="446"/>
                  </a:lnTo>
                  <a:lnTo>
                    <a:pt x="428" y="448"/>
                  </a:lnTo>
                  <a:lnTo>
                    <a:pt x="432" y="449"/>
                  </a:lnTo>
                  <a:lnTo>
                    <a:pt x="432" y="450"/>
                  </a:lnTo>
                  <a:lnTo>
                    <a:pt x="432" y="452"/>
                  </a:lnTo>
                  <a:lnTo>
                    <a:pt x="434" y="452"/>
                  </a:lnTo>
                  <a:lnTo>
                    <a:pt x="434" y="453"/>
                  </a:lnTo>
                  <a:lnTo>
                    <a:pt x="434" y="454"/>
                  </a:lnTo>
                  <a:lnTo>
                    <a:pt x="434" y="457"/>
                  </a:lnTo>
                  <a:lnTo>
                    <a:pt x="434" y="459"/>
                  </a:lnTo>
                  <a:lnTo>
                    <a:pt x="436" y="459"/>
                  </a:lnTo>
                  <a:lnTo>
                    <a:pt x="440" y="465"/>
                  </a:lnTo>
                  <a:lnTo>
                    <a:pt x="443" y="467"/>
                  </a:lnTo>
                  <a:lnTo>
                    <a:pt x="445" y="468"/>
                  </a:lnTo>
                  <a:lnTo>
                    <a:pt x="447" y="469"/>
                  </a:lnTo>
                  <a:lnTo>
                    <a:pt x="449" y="472"/>
                  </a:lnTo>
                  <a:lnTo>
                    <a:pt x="449" y="473"/>
                  </a:lnTo>
                  <a:lnTo>
                    <a:pt x="447" y="473"/>
                  </a:lnTo>
                  <a:lnTo>
                    <a:pt x="445" y="473"/>
                  </a:lnTo>
                  <a:lnTo>
                    <a:pt x="447" y="475"/>
                  </a:lnTo>
                  <a:lnTo>
                    <a:pt x="445" y="475"/>
                  </a:lnTo>
                  <a:lnTo>
                    <a:pt x="443" y="475"/>
                  </a:lnTo>
                  <a:lnTo>
                    <a:pt x="443" y="476"/>
                  </a:lnTo>
                  <a:lnTo>
                    <a:pt x="451" y="484"/>
                  </a:lnTo>
                  <a:lnTo>
                    <a:pt x="449" y="485"/>
                  </a:lnTo>
                  <a:lnTo>
                    <a:pt x="449" y="486"/>
                  </a:lnTo>
                  <a:lnTo>
                    <a:pt x="449" y="488"/>
                  </a:lnTo>
                  <a:lnTo>
                    <a:pt x="451" y="488"/>
                  </a:lnTo>
                  <a:lnTo>
                    <a:pt x="455" y="488"/>
                  </a:lnTo>
                  <a:lnTo>
                    <a:pt x="459" y="486"/>
                  </a:lnTo>
                  <a:lnTo>
                    <a:pt x="464" y="486"/>
                  </a:lnTo>
                  <a:lnTo>
                    <a:pt x="466" y="488"/>
                  </a:lnTo>
                  <a:lnTo>
                    <a:pt x="468" y="486"/>
                  </a:lnTo>
                  <a:lnTo>
                    <a:pt x="470" y="485"/>
                  </a:lnTo>
                  <a:lnTo>
                    <a:pt x="468" y="482"/>
                  </a:lnTo>
                  <a:lnTo>
                    <a:pt x="472" y="478"/>
                  </a:lnTo>
                  <a:lnTo>
                    <a:pt x="474" y="478"/>
                  </a:lnTo>
                  <a:lnTo>
                    <a:pt x="474" y="477"/>
                  </a:lnTo>
                  <a:lnTo>
                    <a:pt x="478" y="476"/>
                  </a:lnTo>
                  <a:lnTo>
                    <a:pt x="483" y="476"/>
                  </a:lnTo>
                  <a:lnTo>
                    <a:pt x="485" y="476"/>
                  </a:lnTo>
                  <a:lnTo>
                    <a:pt x="487" y="476"/>
                  </a:lnTo>
                  <a:lnTo>
                    <a:pt x="491" y="476"/>
                  </a:lnTo>
                  <a:lnTo>
                    <a:pt x="493" y="476"/>
                  </a:lnTo>
                  <a:lnTo>
                    <a:pt x="499" y="468"/>
                  </a:lnTo>
                  <a:lnTo>
                    <a:pt x="499" y="465"/>
                  </a:lnTo>
                  <a:lnTo>
                    <a:pt x="501" y="464"/>
                  </a:lnTo>
                  <a:lnTo>
                    <a:pt x="501" y="461"/>
                  </a:lnTo>
                  <a:lnTo>
                    <a:pt x="504" y="458"/>
                  </a:lnTo>
                  <a:lnTo>
                    <a:pt x="504" y="457"/>
                  </a:lnTo>
                  <a:lnTo>
                    <a:pt x="501" y="456"/>
                  </a:lnTo>
                  <a:lnTo>
                    <a:pt x="504" y="453"/>
                  </a:lnTo>
                  <a:lnTo>
                    <a:pt x="504" y="452"/>
                  </a:lnTo>
                  <a:lnTo>
                    <a:pt x="501" y="451"/>
                  </a:lnTo>
                  <a:lnTo>
                    <a:pt x="501" y="450"/>
                  </a:lnTo>
                  <a:lnTo>
                    <a:pt x="504" y="451"/>
                  </a:lnTo>
                  <a:lnTo>
                    <a:pt x="506" y="450"/>
                  </a:lnTo>
                  <a:lnTo>
                    <a:pt x="504" y="450"/>
                  </a:lnTo>
                  <a:lnTo>
                    <a:pt x="504" y="449"/>
                  </a:lnTo>
                  <a:lnTo>
                    <a:pt x="506" y="448"/>
                  </a:lnTo>
                  <a:lnTo>
                    <a:pt x="506" y="444"/>
                  </a:lnTo>
                  <a:lnTo>
                    <a:pt x="501" y="442"/>
                  </a:lnTo>
                  <a:lnTo>
                    <a:pt x="504" y="443"/>
                  </a:lnTo>
                  <a:lnTo>
                    <a:pt x="506" y="442"/>
                  </a:lnTo>
                  <a:lnTo>
                    <a:pt x="508" y="442"/>
                  </a:lnTo>
                  <a:lnTo>
                    <a:pt x="504" y="441"/>
                  </a:lnTo>
                  <a:lnTo>
                    <a:pt x="497" y="440"/>
                  </a:lnTo>
                  <a:lnTo>
                    <a:pt x="504" y="440"/>
                  </a:lnTo>
                  <a:lnTo>
                    <a:pt x="506" y="440"/>
                  </a:lnTo>
                  <a:lnTo>
                    <a:pt x="508" y="440"/>
                  </a:lnTo>
                  <a:lnTo>
                    <a:pt x="510" y="437"/>
                  </a:lnTo>
                  <a:lnTo>
                    <a:pt x="512" y="437"/>
                  </a:lnTo>
                  <a:lnTo>
                    <a:pt x="518" y="435"/>
                  </a:lnTo>
                  <a:lnTo>
                    <a:pt x="518" y="433"/>
                  </a:lnTo>
                  <a:lnTo>
                    <a:pt x="518" y="434"/>
                  </a:lnTo>
                  <a:lnTo>
                    <a:pt x="518" y="435"/>
                  </a:lnTo>
                  <a:lnTo>
                    <a:pt x="523" y="435"/>
                  </a:lnTo>
                  <a:lnTo>
                    <a:pt x="525" y="434"/>
                  </a:lnTo>
                  <a:lnTo>
                    <a:pt x="529" y="432"/>
                  </a:lnTo>
                  <a:lnTo>
                    <a:pt x="527" y="429"/>
                  </a:lnTo>
                  <a:lnTo>
                    <a:pt x="529" y="430"/>
                  </a:lnTo>
                  <a:lnTo>
                    <a:pt x="531" y="430"/>
                  </a:lnTo>
                  <a:lnTo>
                    <a:pt x="531" y="429"/>
                  </a:lnTo>
                  <a:lnTo>
                    <a:pt x="533" y="429"/>
                  </a:lnTo>
                  <a:lnTo>
                    <a:pt x="533" y="428"/>
                  </a:lnTo>
                  <a:lnTo>
                    <a:pt x="518" y="429"/>
                  </a:lnTo>
                  <a:lnTo>
                    <a:pt x="514" y="429"/>
                  </a:lnTo>
                  <a:lnTo>
                    <a:pt x="514" y="430"/>
                  </a:lnTo>
                  <a:lnTo>
                    <a:pt x="512" y="429"/>
                  </a:lnTo>
                  <a:lnTo>
                    <a:pt x="512" y="428"/>
                  </a:lnTo>
                  <a:lnTo>
                    <a:pt x="504" y="427"/>
                  </a:lnTo>
                  <a:lnTo>
                    <a:pt x="501" y="427"/>
                  </a:lnTo>
                  <a:lnTo>
                    <a:pt x="499" y="427"/>
                  </a:lnTo>
                  <a:lnTo>
                    <a:pt x="501" y="426"/>
                  </a:lnTo>
                  <a:lnTo>
                    <a:pt x="501" y="425"/>
                  </a:lnTo>
                  <a:lnTo>
                    <a:pt x="504" y="426"/>
                  </a:lnTo>
                  <a:lnTo>
                    <a:pt x="506" y="425"/>
                  </a:lnTo>
                  <a:lnTo>
                    <a:pt x="510" y="425"/>
                  </a:lnTo>
                  <a:lnTo>
                    <a:pt x="512" y="427"/>
                  </a:lnTo>
                  <a:lnTo>
                    <a:pt x="514" y="426"/>
                  </a:lnTo>
                  <a:lnTo>
                    <a:pt x="516" y="426"/>
                  </a:lnTo>
                  <a:lnTo>
                    <a:pt x="518" y="427"/>
                  </a:lnTo>
                  <a:lnTo>
                    <a:pt x="518" y="426"/>
                  </a:lnTo>
                  <a:lnTo>
                    <a:pt x="520" y="426"/>
                  </a:lnTo>
                  <a:lnTo>
                    <a:pt x="520" y="428"/>
                  </a:lnTo>
                  <a:lnTo>
                    <a:pt x="523" y="428"/>
                  </a:lnTo>
                  <a:lnTo>
                    <a:pt x="531" y="426"/>
                  </a:lnTo>
                  <a:lnTo>
                    <a:pt x="535" y="424"/>
                  </a:lnTo>
                  <a:lnTo>
                    <a:pt x="535" y="422"/>
                  </a:lnTo>
                  <a:lnTo>
                    <a:pt x="537" y="420"/>
                  </a:lnTo>
                  <a:lnTo>
                    <a:pt x="535" y="418"/>
                  </a:lnTo>
                  <a:lnTo>
                    <a:pt x="531" y="417"/>
                  </a:lnTo>
                  <a:lnTo>
                    <a:pt x="529" y="415"/>
                  </a:lnTo>
                  <a:lnTo>
                    <a:pt x="531" y="415"/>
                  </a:lnTo>
                  <a:lnTo>
                    <a:pt x="531" y="413"/>
                  </a:lnTo>
                  <a:lnTo>
                    <a:pt x="525" y="412"/>
                  </a:lnTo>
                  <a:lnTo>
                    <a:pt x="525" y="411"/>
                  </a:lnTo>
                  <a:lnTo>
                    <a:pt x="525" y="409"/>
                  </a:lnTo>
                  <a:lnTo>
                    <a:pt x="518" y="410"/>
                  </a:lnTo>
                  <a:lnTo>
                    <a:pt x="518" y="409"/>
                  </a:lnTo>
                  <a:lnTo>
                    <a:pt x="518" y="408"/>
                  </a:lnTo>
                  <a:lnTo>
                    <a:pt x="516" y="408"/>
                  </a:lnTo>
                  <a:lnTo>
                    <a:pt x="516" y="409"/>
                  </a:lnTo>
                  <a:lnTo>
                    <a:pt x="514" y="411"/>
                  </a:lnTo>
                  <a:lnTo>
                    <a:pt x="506" y="416"/>
                  </a:lnTo>
                  <a:lnTo>
                    <a:pt x="504" y="416"/>
                  </a:lnTo>
                  <a:lnTo>
                    <a:pt x="499" y="417"/>
                  </a:lnTo>
                  <a:lnTo>
                    <a:pt x="497" y="416"/>
                  </a:lnTo>
                  <a:lnTo>
                    <a:pt x="501" y="416"/>
                  </a:lnTo>
                  <a:lnTo>
                    <a:pt x="504" y="415"/>
                  </a:lnTo>
                  <a:lnTo>
                    <a:pt x="506" y="413"/>
                  </a:lnTo>
                  <a:lnTo>
                    <a:pt x="508" y="412"/>
                  </a:lnTo>
                  <a:lnTo>
                    <a:pt x="514" y="410"/>
                  </a:lnTo>
                  <a:lnTo>
                    <a:pt x="514" y="409"/>
                  </a:lnTo>
                  <a:lnTo>
                    <a:pt x="514" y="408"/>
                  </a:lnTo>
                  <a:lnTo>
                    <a:pt x="512" y="407"/>
                  </a:lnTo>
                  <a:lnTo>
                    <a:pt x="512" y="405"/>
                  </a:lnTo>
                  <a:lnTo>
                    <a:pt x="512" y="404"/>
                  </a:lnTo>
                  <a:lnTo>
                    <a:pt x="512" y="403"/>
                  </a:lnTo>
                  <a:lnTo>
                    <a:pt x="510" y="393"/>
                  </a:lnTo>
                  <a:lnTo>
                    <a:pt x="512" y="391"/>
                  </a:lnTo>
                  <a:lnTo>
                    <a:pt x="512" y="389"/>
                  </a:lnTo>
                  <a:lnTo>
                    <a:pt x="516" y="392"/>
                  </a:lnTo>
                  <a:lnTo>
                    <a:pt x="516" y="389"/>
                  </a:lnTo>
                  <a:lnTo>
                    <a:pt x="514" y="387"/>
                  </a:lnTo>
                  <a:lnTo>
                    <a:pt x="516" y="381"/>
                  </a:lnTo>
                  <a:lnTo>
                    <a:pt x="514" y="380"/>
                  </a:lnTo>
                  <a:lnTo>
                    <a:pt x="514" y="378"/>
                  </a:lnTo>
                  <a:lnTo>
                    <a:pt x="514" y="377"/>
                  </a:lnTo>
                  <a:lnTo>
                    <a:pt x="518" y="378"/>
                  </a:lnTo>
                  <a:lnTo>
                    <a:pt x="518" y="377"/>
                  </a:lnTo>
                  <a:lnTo>
                    <a:pt x="520" y="377"/>
                  </a:lnTo>
                  <a:lnTo>
                    <a:pt x="523" y="376"/>
                  </a:lnTo>
                  <a:lnTo>
                    <a:pt x="523" y="375"/>
                  </a:lnTo>
                  <a:lnTo>
                    <a:pt x="523" y="372"/>
                  </a:lnTo>
                  <a:lnTo>
                    <a:pt x="520" y="371"/>
                  </a:lnTo>
                  <a:lnTo>
                    <a:pt x="520" y="370"/>
                  </a:lnTo>
                  <a:lnTo>
                    <a:pt x="523" y="371"/>
                  </a:lnTo>
                  <a:lnTo>
                    <a:pt x="525" y="372"/>
                  </a:lnTo>
                  <a:lnTo>
                    <a:pt x="527" y="370"/>
                  </a:lnTo>
                  <a:lnTo>
                    <a:pt x="529" y="371"/>
                  </a:lnTo>
                  <a:lnTo>
                    <a:pt x="529" y="370"/>
                  </a:lnTo>
                  <a:lnTo>
                    <a:pt x="531" y="369"/>
                  </a:lnTo>
                  <a:lnTo>
                    <a:pt x="527" y="368"/>
                  </a:lnTo>
                  <a:lnTo>
                    <a:pt x="529" y="368"/>
                  </a:lnTo>
                  <a:lnTo>
                    <a:pt x="531" y="368"/>
                  </a:lnTo>
                  <a:lnTo>
                    <a:pt x="531" y="367"/>
                  </a:lnTo>
                  <a:lnTo>
                    <a:pt x="533" y="367"/>
                  </a:lnTo>
                  <a:lnTo>
                    <a:pt x="533" y="364"/>
                  </a:lnTo>
                  <a:lnTo>
                    <a:pt x="535" y="364"/>
                  </a:lnTo>
                  <a:lnTo>
                    <a:pt x="535" y="363"/>
                  </a:lnTo>
                  <a:lnTo>
                    <a:pt x="537" y="362"/>
                  </a:lnTo>
                  <a:lnTo>
                    <a:pt x="539" y="363"/>
                  </a:lnTo>
                  <a:lnTo>
                    <a:pt x="544" y="362"/>
                  </a:lnTo>
                  <a:lnTo>
                    <a:pt x="544" y="360"/>
                  </a:lnTo>
                  <a:lnTo>
                    <a:pt x="548" y="359"/>
                  </a:lnTo>
                  <a:lnTo>
                    <a:pt x="550" y="359"/>
                  </a:lnTo>
                  <a:lnTo>
                    <a:pt x="552" y="359"/>
                  </a:lnTo>
                  <a:lnTo>
                    <a:pt x="554" y="356"/>
                  </a:lnTo>
                  <a:lnTo>
                    <a:pt x="556" y="355"/>
                  </a:lnTo>
                  <a:lnTo>
                    <a:pt x="558" y="356"/>
                  </a:lnTo>
                  <a:lnTo>
                    <a:pt x="558" y="355"/>
                  </a:lnTo>
                  <a:lnTo>
                    <a:pt x="563" y="354"/>
                  </a:lnTo>
                  <a:lnTo>
                    <a:pt x="563" y="353"/>
                  </a:lnTo>
                  <a:lnTo>
                    <a:pt x="565" y="353"/>
                  </a:lnTo>
                  <a:lnTo>
                    <a:pt x="575" y="343"/>
                  </a:lnTo>
                  <a:lnTo>
                    <a:pt x="575" y="344"/>
                  </a:lnTo>
                  <a:lnTo>
                    <a:pt x="575" y="345"/>
                  </a:lnTo>
                  <a:lnTo>
                    <a:pt x="579" y="343"/>
                  </a:lnTo>
                  <a:lnTo>
                    <a:pt x="577" y="341"/>
                  </a:lnTo>
                  <a:lnTo>
                    <a:pt x="577" y="340"/>
                  </a:lnTo>
                  <a:lnTo>
                    <a:pt x="573" y="338"/>
                  </a:lnTo>
                  <a:lnTo>
                    <a:pt x="573" y="337"/>
                  </a:lnTo>
                  <a:lnTo>
                    <a:pt x="573" y="336"/>
                  </a:lnTo>
                  <a:lnTo>
                    <a:pt x="571" y="336"/>
                  </a:lnTo>
                  <a:lnTo>
                    <a:pt x="571" y="335"/>
                  </a:lnTo>
                  <a:lnTo>
                    <a:pt x="573" y="335"/>
                  </a:lnTo>
                  <a:lnTo>
                    <a:pt x="573" y="333"/>
                  </a:lnTo>
                  <a:lnTo>
                    <a:pt x="575" y="332"/>
                  </a:lnTo>
                  <a:lnTo>
                    <a:pt x="579" y="328"/>
                  </a:lnTo>
                  <a:lnTo>
                    <a:pt x="575" y="325"/>
                  </a:lnTo>
                  <a:lnTo>
                    <a:pt x="579" y="324"/>
                  </a:lnTo>
                  <a:lnTo>
                    <a:pt x="579" y="323"/>
                  </a:lnTo>
                  <a:lnTo>
                    <a:pt x="582" y="323"/>
                  </a:lnTo>
                  <a:lnTo>
                    <a:pt x="584" y="323"/>
                  </a:lnTo>
                  <a:lnTo>
                    <a:pt x="584" y="322"/>
                  </a:lnTo>
                  <a:lnTo>
                    <a:pt x="584" y="321"/>
                  </a:lnTo>
                  <a:lnTo>
                    <a:pt x="586" y="321"/>
                  </a:lnTo>
                  <a:lnTo>
                    <a:pt x="584" y="319"/>
                  </a:lnTo>
                  <a:lnTo>
                    <a:pt x="584" y="317"/>
                  </a:lnTo>
                  <a:lnTo>
                    <a:pt x="586" y="319"/>
                  </a:lnTo>
                  <a:lnTo>
                    <a:pt x="588" y="320"/>
                  </a:lnTo>
                  <a:lnTo>
                    <a:pt x="588" y="317"/>
                  </a:lnTo>
                  <a:lnTo>
                    <a:pt x="590" y="317"/>
                  </a:lnTo>
                  <a:lnTo>
                    <a:pt x="590" y="314"/>
                  </a:lnTo>
                  <a:lnTo>
                    <a:pt x="592" y="314"/>
                  </a:lnTo>
                  <a:lnTo>
                    <a:pt x="592" y="315"/>
                  </a:lnTo>
                  <a:lnTo>
                    <a:pt x="592" y="316"/>
                  </a:lnTo>
                  <a:lnTo>
                    <a:pt x="594" y="316"/>
                  </a:lnTo>
                  <a:lnTo>
                    <a:pt x="596" y="314"/>
                  </a:lnTo>
                  <a:lnTo>
                    <a:pt x="596" y="315"/>
                  </a:lnTo>
                  <a:lnTo>
                    <a:pt x="598" y="316"/>
                  </a:lnTo>
                  <a:lnTo>
                    <a:pt x="600" y="317"/>
                  </a:lnTo>
                  <a:lnTo>
                    <a:pt x="603" y="315"/>
                  </a:lnTo>
                  <a:lnTo>
                    <a:pt x="609" y="315"/>
                  </a:lnTo>
                  <a:lnTo>
                    <a:pt x="611" y="316"/>
                  </a:lnTo>
                  <a:lnTo>
                    <a:pt x="613" y="317"/>
                  </a:lnTo>
                  <a:lnTo>
                    <a:pt x="615" y="316"/>
                  </a:lnTo>
                  <a:lnTo>
                    <a:pt x="615" y="315"/>
                  </a:lnTo>
                  <a:lnTo>
                    <a:pt x="609" y="306"/>
                  </a:lnTo>
                  <a:lnTo>
                    <a:pt x="615" y="314"/>
                  </a:lnTo>
                  <a:lnTo>
                    <a:pt x="617" y="315"/>
                  </a:lnTo>
                  <a:lnTo>
                    <a:pt x="619" y="316"/>
                  </a:lnTo>
                  <a:lnTo>
                    <a:pt x="622" y="316"/>
                  </a:lnTo>
                  <a:lnTo>
                    <a:pt x="624" y="316"/>
                  </a:lnTo>
                  <a:lnTo>
                    <a:pt x="624" y="319"/>
                  </a:lnTo>
                  <a:lnTo>
                    <a:pt x="628" y="320"/>
                  </a:lnTo>
                  <a:lnTo>
                    <a:pt x="632" y="323"/>
                  </a:lnTo>
                  <a:lnTo>
                    <a:pt x="634" y="325"/>
                  </a:lnTo>
                  <a:lnTo>
                    <a:pt x="634" y="330"/>
                  </a:lnTo>
                  <a:lnTo>
                    <a:pt x="636" y="332"/>
                  </a:lnTo>
                  <a:lnTo>
                    <a:pt x="634" y="332"/>
                  </a:lnTo>
                  <a:lnTo>
                    <a:pt x="634" y="333"/>
                  </a:lnTo>
                  <a:lnTo>
                    <a:pt x="634" y="335"/>
                  </a:lnTo>
                  <a:lnTo>
                    <a:pt x="632" y="333"/>
                  </a:lnTo>
                  <a:lnTo>
                    <a:pt x="628" y="335"/>
                  </a:lnTo>
                  <a:lnTo>
                    <a:pt x="624" y="336"/>
                  </a:lnTo>
                  <a:lnTo>
                    <a:pt x="622" y="340"/>
                  </a:lnTo>
                  <a:lnTo>
                    <a:pt x="596" y="360"/>
                  </a:lnTo>
                  <a:lnTo>
                    <a:pt x="592" y="361"/>
                  </a:lnTo>
                  <a:lnTo>
                    <a:pt x="592" y="362"/>
                  </a:lnTo>
                  <a:lnTo>
                    <a:pt x="590" y="362"/>
                  </a:lnTo>
                  <a:lnTo>
                    <a:pt x="588" y="364"/>
                  </a:lnTo>
                  <a:lnTo>
                    <a:pt x="584" y="364"/>
                  </a:lnTo>
                  <a:lnTo>
                    <a:pt x="579" y="364"/>
                  </a:lnTo>
                  <a:lnTo>
                    <a:pt x="579" y="365"/>
                  </a:lnTo>
                  <a:lnTo>
                    <a:pt x="582" y="368"/>
                  </a:lnTo>
                  <a:lnTo>
                    <a:pt x="579" y="368"/>
                  </a:lnTo>
                  <a:lnTo>
                    <a:pt x="575" y="368"/>
                  </a:lnTo>
                  <a:lnTo>
                    <a:pt x="575" y="369"/>
                  </a:lnTo>
                  <a:lnTo>
                    <a:pt x="575" y="370"/>
                  </a:lnTo>
                  <a:lnTo>
                    <a:pt x="573" y="370"/>
                  </a:lnTo>
                  <a:lnTo>
                    <a:pt x="571" y="370"/>
                  </a:lnTo>
                  <a:lnTo>
                    <a:pt x="569" y="375"/>
                  </a:lnTo>
                  <a:lnTo>
                    <a:pt x="571" y="378"/>
                  </a:lnTo>
                  <a:lnTo>
                    <a:pt x="571" y="379"/>
                  </a:lnTo>
                  <a:lnTo>
                    <a:pt x="573" y="381"/>
                  </a:lnTo>
                  <a:lnTo>
                    <a:pt x="571" y="385"/>
                  </a:lnTo>
                  <a:lnTo>
                    <a:pt x="573" y="386"/>
                  </a:lnTo>
                  <a:lnTo>
                    <a:pt x="575" y="387"/>
                  </a:lnTo>
                  <a:lnTo>
                    <a:pt x="577" y="392"/>
                  </a:lnTo>
                  <a:lnTo>
                    <a:pt x="577" y="393"/>
                  </a:lnTo>
                  <a:lnTo>
                    <a:pt x="579" y="393"/>
                  </a:lnTo>
                  <a:lnTo>
                    <a:pt x="579" y="394"/>
                  </a:lnTo>
                  <a:lnTo>
                    <a:pt x="577" y="393"/>
                  </a:lnTo>
                  <a:lnTo>
                    <a:pt x="575" y="394"/>
                  </a:lnTo>
                  <a:lnTo>
                    <a:pt x="575" y="399"/>
                  </a:lnTo>
                  <a:lnTo>
                    <a:pt x="575" y="401"/>
                  </a:lnTo>
                  <a:lnTo>
                    <a:pt x="573" y="401"/>
                  </a:lnTo>
                  <a:lnTo>
                    <a:pt x="573" y="402"/>
                  </a:lnTo>
                  <a:lnTo>
                    <a:pt x="573" y="403"/>
                  </a:lnTo>
                  <a:lnTo>
                    <a:pt x="573" y="404"/>
                  </a:lnTo>
                  <a:lnTo>
                    <a:pt x="573" y="405"/>
                  </a:lnTo>
                  <a:lnTo>
                    <a:pt x="575" y="407"/>
                  </a:lnTo>
                  <a:lnTo>
                    <a:pt x="573" y="407"/>
                  </a:lnTo>
                  <a:lnTo>
                    <a:pt x="575" y="408"/>
                  </a:lnTo>
                  <a:lnTo>
                    <a:pt x="577" y="408"/>
                  </a:lnTo>
                  <a:lnTo>
                    <a:pt x="582" y="410"/>
                  </a:lnTo>
                  <a:lnTo>
                    <a:pt x="590" y="411"/>
                  </a:lnTo>
                  <a:lnTo>
                    <a:pt x="590" y="412"/>
                  </a:lnTo>
                  <a:lnTo>
                    <a:pt x="590" y="413"/>
                  </a:lnTo>
                  <a:lnTo>
                    <a:pt x="592" y="415"/>
                  </a:lnTo>
                  <a:lnTo>
                    <a:pt x="596" y="412"/>
                  </a:lnTo>
                  <a:lnTo>
                    <a:pt x="596" y="413"/>
                  </a:lnTo>
                  <a:lnTo>
                    <a:pt x="596" y="416"/>
                  </a:lnTo>
                  <a:lnTo>
                    <a:pt x="598" y="417"/>
                  </a:lnTo>
                  <a:lnTo>
                    <a:pt x="598" y="418"/>
                  </a:lnTo>
                  <a:lnTo>
                    <a:pt x="600" y="419"/>
                  </a:lnTo>
                  <a:lnTo>
                    <a:pt x="600" y="420"/>
                  </a:lnTo>
                  <a:lnTo>
                    <a:pt x="598" y="420"/>
                  </a:lnTo>
                  <a:lnTo>
                    <a:pt x="598" y="421"/>
                  </a:lnTo>
                  <a:lnTo>
                    <a:pt x="600" y="420"/>
                  </a:lnTo>
                  <a:lnTo>
                    <a:pt x="605" y="417"/>
                  </a:lnTo>
                  <a:lnTo>
                    <a:pt x="605" y="418"/>
                  </a:lnTo>
                  <a:lnTo>
                    <a:pt x="605" y="419"/>
                  </a:lnTo>
                  <a:lnTo>
                    <a:pt x="607" y="419"/>
                  </a:lnTo>
                  <a:lnTo>
                    <a:pt x="613" y="417"/>
                  </a:lnTo>
                  <a:lnTo>
                    <a:pt x="615" y="417"/>
                  </a:lnTo>
                  <a:lnTo>
                    <a:pt x="617" y="417"/>
                  </a:lnTo>
                  <a:lnTo>
                    <a:pt x="617" y="418"/>
                  </a:lnTo>
                  <a:lnTo>
                    <a:pt x="619" y="418"/>
                  </a:lnTo>
                  <a:lnTo>
                    <a:pt x="624" y="416"/>
                  </a:lnTo>
                  <a:lnTo>
                    <a:pt x="626" y="415"/>
                  </a:lnTo>
                  <a:lnTo>
                    <a:pt x="628" y="416"/>
                  </a:lnTo>
                  <a:lnTo>
                    <a:pt x="632" y="415"/>
                  </a:lnTo>
                  <a:lnTo>
                    <a:pt x="634" y="413"/>
                  </a:lnTo>
                  <a:lnTo>
                    <a:pt x="636" y="412"/>
                  </a:lnTo>
                  <a:lnTo>
                    <a:pt x="636" y="413"/>
                  </a:lnTo>
                  <a:lnTo>
                    <a:pt x="643" y="412"/>
                  </a:lnTo>
                  <a:lnTo>
                    <a:pt x="640" y="411"/>
                  </a:lnTo>
                  <a:lnTo>
                    <a:pt x="643" y="411"/>
                  </a:lnTo>
                  <a:lnTo>
                    <a:pt x="645" y="411"/>
                  </a:lnTo>
                  <a:lnTo>
                    <a:pt x="647" y="411"/>
                  </a:lnTo>
                  <a:lnTo>
                    <a:pt x="653" y="411"/>
                  </a:lnTo>
                  <a:lnTo>
                    <a:pt x="659" y="409"/>
                  </a:lnTo>
                  <a:lnTo>
                    <a:pt x="662" y="410"/>
                  </a:lnTo>
                  <a:lnTo>
                    <a:pt x="666" y="410"/>
                  </a:lnTo>
                  <a:lnTo>
                    <a:pt x="668" y="410"/>
                  </a:lnTo>
                  <a:lnTo>
                    <a:pt x="668" y="409"/>
                  </a:lnTo>
                  <a:lnTo>
                    <a:pt x="674" y="410"/>
                  </a:lnTo>
                  <a:lnTo>
                    <a:pt x="678" y="408"/>
                  </a:lnTo>
                  <a:lnTo>
                    <a:pt x="683" y="407"/>
                  </a:lnTo>
                  <a:lnTo>
                    <a:pt x="683" y="408"/>
                  </a:lnTo>
                  <a:lnTo>
                    <a:pt x="683" y="411"/>
                  </a:lnTo>
                  <a:lnTo>
                    <a:pt x="680" y="410"/>
                  </a:lnTo>
                  <a:lnTo>
                    <a:pt x="680" y="411"/>
                  </a:lnTo>
                  <a:lnTo>
                    <a:pt x="680" y="413"/>
                  </a:lnTo>
                  <a:lnTo>
                    <a:pt x="683" y="413"/>
                  </a:lnTo>
                  <a:lnTo>
                    <a:pt x="689" y="416"/>
                  </a:lnTo>
                  <a:lnTo>
                    <a:pt x="697" y="415"/>
                  </a:lnTo>
                  <a:lnTo>
                    <a:pt x="699" y="416"/>
                  </a:lnTo>
                  <a:lnTo>
                    <a:pt x="702" y="417"/>
                  </a:lnTo>
                  <a:lnTo>
                    <a:pt x="702" y="418"/>
                  </a:lnTo>
                  <a:lnTo>
                    <a:pt x="704" y="418"/>
                  </a:lnTo>
                  <a:lnTo>
                    <a:pt x="706" y="419"/>
                  </a:lnTo>
                  <a:lnTo>
                    <a:pt x="704" y="420"/>
                  </a:lnTo>
                  <a:lnTo>
                    <a:pt x="689" y="419"/>
                  </a:lnTo>
                  <a:lnTo>
                    <a:pt x="687" y="420"/>
                  </a:lnTo>
                  <a:lnTo>
                    <a:pt x="685" y="421"/>
                  </a:lnTo>
                  <a:lnTo>
                    <a:pt x="683" y="421"/>
                  </a:lnTo>
                  <a:lnTo>
                    <a:pt x="680" y="421"/>
                  </a:lnTo>
                  <a:lnTo>
                    <a:pt x="678" y="422"/>
                  </a:lnTo>
                  <a:lnTo>
                    <a:pt x="676" y="424"/>
                  </a:lnTo>
                  <a:lnTo>
                    <a:pt x="676" y="422"/>
                  </a:lnTo>
                  <a:lnTo>
                    <a:pt x="674" y="422"/>
                  </a:lnTo>
                  <a:lnTo>
                    <a:pt x="672" y="424"/>
                  </a:lnTo>
                  <a:lnTo>
                    <a:pt x="674" y="426"/>
                  </a:lnTo>
                  <a:lnTo>
                    <a:pt x="672" y="427"/>
                  </a:lnTo>
                  <a:lnTo>
                    <a:pt x="670" y="427"/>
                  </a:lnTo>
                  <a:lnTo>
                    <a:pt x="657" y="427"/>
                  </a:lnTo>
                  <a:lnTo>
                    <a:pt x="655" y="427"/>
                  </a:lnTo>
                  <a:lnTo>
                    <a:pt x="653" y="426"/>
                  </a:lnTo>
                  <a:lnTo>
                    <a:pt x="643" y="425"/>
                  </a:lnTo>
                  <a:lnTo>
                    <a:pt x="640" y="425"/>
                  </a:lnTo>
                  <a:lnTo>
                    <a:pt x="638" y="424"/>
                  </a:lnTo>
                  <a:lnTo>
                    <a:pt x="638" y="425"/>
                  </a:lnTo>
                  <a:lnTo>
                    <a:pt x="636" y="425"/>
                  </a:lnTo>
                  <a:lnTo>
                    <a:pt x="634" y="426"/>
                  </a:lnTo>
                  <a:lnTo>
                    <a:pt x="628" y="426"/>
                  </a:lnTo>
                  <a:lnTo>
                    <a:pt x="626" y="425"/>
                  </a:lnTo>
                  <a:lnTo>
                    <a:pt x="626" y="427"/>
                  </a:lnTo>
                  <a:lnTo>
                    <a:pt x="619" y="427"/>
                  </a:lnTo>
                  <a:lnTo>
                    <a:pt x="617" y="427"/>
                  </a:lnTo>
                  <a:lnTo>
                    <a:pt x="615" y="428"/>
                  </a:lnTo>
                  <a:lnTo>
                    <a:pt x="615" y="429"/>
                  </a:lnTo>
                  <a:lnTo>
                    <a:pt x="607" y="430"/>
                  </a:lnTo>
                  <a:lnTo>
                    <a:pt x="605" y="434"/>
                  </a:lnTo>
                  <a:lnTo>
                    <a:pt x="607" y="434"/>
                  </a:lnTo>
                  <a:lnTo>
                    <a:pt x="607" y="435"/>
                  </a:lnTo>
                  <a:lnTo>
                    <a:pt x="607" y="437"/>
                  </a:lnTo>
                  <a:lnTo>
                    <a:pt x="609" y="437"/>
                  </a:lnTo>
                  <a:lnTo>
                    <a:pt x="611" y="437"/>
                  </a:lnTo>
                  <a:lnTo>
                    <a:pt x="607" y="438"/>
                  </a:lnTo>
                  <a:lnTo>
                    <a:pt x="607" y="440"/>
                  </a:lnTo>
                  <a:lnTo>
                    <a:pt x="607" y="441"/>
                  </a:lnTo>
                  <a:lnTo>
                    <a:pt x="609" y="442"/>
                  </a:lnTo>
                  <a:lnTo>
                    <a:pt x="609" y="444"/>
                  </a:lnTo>
                  <a:lnTo>
                    <a:pt x="611" y="444"/>
                  </a:lnTo>
                  <a:lnTo>
                    <a:pt x="613" y="444"/>
                  </a:lnTo>
                  <a:lnTo>
                    <a:pt x="615" y="445"/>
                  </a:lnTo>
                  <a:lnTo>
                    <a:pt x="617" y="444"/>
                  </a:lnTo>
                  <a:lnTo>
                    <a:pt x="617" y="443"/>
                  </a:lnTo>
                  <a:lnTo>
                    <a:pt x="622" y="444"/>
                  </a:lnTo>
                  <a:lnTo>
                    <a:pt x="619" y="451"/>
                  </a:lnTo>
                  <a:lnTo>
                    <a:pt x="619" y="461"/>
                  </a:lnTo>
                  <a:lnTo>
                    <a:pt x="617" y="462"/>
                  </a:lnTo>
                  <a:lnTo>
                    <a:pt x="615" y="465"/>
                  </a:lnTo>
                  <a:lnTo>
                    <a:pt x="615" y="464"/>
                  </a:lnTo>
                  <a:lnTo>
                    <a:pt x="611" y="465"/>
                  </a:lnTo>
                  <a:lnTo>
                    <a:pt x="609" y="465"/>
                  </a:lnTo>
                  <a:lnTo>
                    <a:pt x="605" y="462"/>
                  </a:lnTo>
                  <a:lnTo>
                    <a:pt x="603" y="461"/>
                  </a:lnTo>
                  <a:lnTo>
                    <a:pt x="600" y="459"/>
                  </a:lnTo>
                  <a:lnTo>
                    <a:pt x="600" y="461"/>
                  </a:lnTo>
                  <a:lnTo>
                    <a:pt x="600" y="458"/>
                  </a:lnTo>
                  <a:lnTo>
                    <a:pt x="592" y="453"/>
                  </a:lnTo>
                  <a:lnTo>
                    <a:pt x="584" y="454"/>
                  </a:lnTo>
                  <a:lnTo>
                    <a:pt x="577" y="458"/>
                  </a:lnTo>
                  <a:lnTo>
                    <a:pt x="571" y="468"/>
                  </a:lnTo>
                  <a:lnTo>
                    <a:pt x="569" y="475"/>
                  </a:lnTo>
                  <a:lnTo>
                    <a:pt x="569" y="477"/>
                  </a:lnTo>
                  <a:lnTo>
                    <a:pt x="571" y="483"/>
                  </a:lnTo>
                  <a:lnTo>
                    <a:pt x="571" y="480"/>
                  </a:lnTo>
                  <a:lnTo>
                    <a:pt x="573" y="488"/>
                  </a:lnTo>
                  <a:lnTo>
                    <a:pt x="573" y="489"/>
                  </a:lnTo>
                  <a:lnTo>
                    <a:pt x="573" y="490"/>
                  </a:lnTo>
                  <a:lnTo>
                    <a:pt x="573" y="494"/>
                  </a:lnTo>
                  <a:lnTo>
                    <a:pt x="569" y="494"/>
                  </a:lnTo>
                  <a:lnTo>
                    <a:pt x="567" y="493"/>
                  </a:lnTo>
                  <a:lnTo>
                    <a:pt x="565" y="493"/>
                  </a:lnTo>
                  <a:lnTo>
                    <a:pt x="565" y="492"/>
                  </a:lnTo>
                  <a:lnTo>
                    <a:pt x="569" y="489"/>
                  </a:lnTo>
                  <a:lnTo>
                    <a:pt x="560" y="493"/>
                  </a:lnTo>
                  <a:lnTo>
                    <a:pt x="556" y="493"/>
                  </a:lnTo>
                  <a:lnTo>
                    <a:pt x="554" y="494"/>
                  </a:lnTo>
                  <a:lnTo>
                    <a:pt x="554" y="496"/>
                  </a:lnTo>
                  <a:lnTo>
                    <a:pt x="552" y="499"/>
                  </a:lnTo>
                  <a:lnTo>
                    <a:pt x="550" y="500"/>
                  </a:lnTo>
                  <a:lnTo>
                    <a:pt x="548" y="500"/>
                  </a:lnTo>
                  <a:lnTo>
                    <a:pt x="546" y="501"/>
                  </a:lnTo>
                  <a:lnTo>
                    <a:pt x="539" y="502"/>
                  </a:lnTo>
                  <a:lnTo>
                    <a:pt x="539" y="501"/>
                  </a:lnTo>
                  <a:lnTo>
                    <a:pt x="537" y="502"/>
                  </a:lnTo>
                  <a:lnTo>
                    <a:pt x="535" y="502"/>
                  </a:lnTo>
                  <a:lnTo>
                    <a:pt x="531" y="497"/>
                  </a:lnTo>
                  <a:lnTo>
                    <a:pt x="537" y="498"/>
                  </a:lnTo>
                  <a:lnTo>
                    <a:pt x="537" y="497"/>
                  </a:lnTo>
                  <a:lnTo>
                    <a:pt x="535" y="496"/>
                  </a:lnTo>
                  <a:lnTo>
                    <a:pt x="529" y="496"/>
                  </a:lnTo>
                  <a:lnTo>
                    <a:pt x="514" y="497"/>
                  </a:lnTo>
                  <a:lnTo>
                    <a:pt x="504" y="499"/>
                  </a:lnTo>
                  <a:lnTo>
                    <a:pt x="495" y="502"/>
                  </a:lnTo>
                  <a:lnTo>
                    <a:pt x="478" y="506"/>
                  </a:lnTo>
                  <a:lnTo>
                    <a:pt x="474" y="508"/>
                  </a:lnTo>
                  <a:lnTo>
                    <a:pt x="474" y="507"/>
                  </a:lnTo>
                  <a:lnTo>
                    <a:pt x="472" y="508"/>
                  </a:lnTo>
                  <a:lnTo>
                    <a:pt x="470" y="508"/>
                  </a:lnTo>
                  <a:lnTo>
                    <a:pt x="474" y="509"/>
                  </a:lnTo>
                  <a:lnTo>
                    <a:pt x="474" y="510"/>
                  </a:lnTo>
                  <a:lnTo>
                    <a:pt x="472" y="512"/>
                  </a:lnTo>
                  <a:lnTo>
                    <a:pt x="468" y="510"/>
                  </a:lnTo>
                  <a:lnTo>
                    <a:pt x="461" y="509"/>
                  </a:lnTo>
                  <a:lnTo>
                    <a:pt x="461" y="507"/>
                  </a:lnTo>
                  <a:lnTo>
                    <a:pt x="459" y="505"/>
                  </a:lnTo>
                  <a:lnTo>
                    <a:pt x="457" y="505"/>
                  </a:lnTo>
                  <a:lnTo>
                    <a:pt x="455" y="505"/>
                  </a:lnTo>
                  <a:lnTo>
                    <a:pt x="453" y="504"/>
                  </a:lnTo>
                  <a:lnTo>
                    <a:pt x="451" y="502"/>
                  </a:lnTo>
                  <a:lnTo>
                    <a:pt x="451" y="501"/>
                  </a:lnTo>
                  <a:lnTo>
                    <a:pt x="443" y="502"/>
                  </a:lnTo>
                  <a:lnTo>
                    <a:pt x="443" y="504"/>
                  </a:lnTo>
                  <a:lnTo>
                    <a:pt x="443" y="502"/>
                  </a:lnTo>
                  <a:lnTo>
                    <a:pt x="447" y="500"/>
                  </a:lnTo>
                  <a:lnTo>
                    <a:pt x="445" y="500"/>
                  </a:lnTo>
                  <a:lnTo>
                    <a:pt x="443" y="501"/>
                  </a:lnTo>
                  <a:lnTo>
                    <a:pt x="438" y="504"/>
                  </a:lnTo>
                  <a:lnTo>
                    <a:pt x="438" y="505"/>
                  </a:lnTo>
                  <a:lnTo>
                    <a:pt x="436" y="505"/>
                  </a:lnTo>
                  <a:lnTo>
                    <a:pt x="436" y="504"/>
                  </a:lnTo>
                  <a:lnTo>
                    <a:pt x="432" y="505"/>
                  </a:lnTo>
                  <a:lnTo>
                    <a:pt x="428" y="507"/>
                  </a:lnTo>
                  <a:lnTo>
                    <a:pt x="426" y="507"/>
                  </a:lnTo>
                  <a:lnTo>
                    <a:pt x="421" y="507"/>
                  </a:lnTo>
                  <a:lnTo>
                    <a:pt x="419" y="508"/>
                  </a:lnTo>
                  <a:lnTo>
                    <a:pt x="417" y="507"/>
                  </a:lnTo>
                  <a:lnTo>
                    <a:pt x="419" y="506"/>
                  </a:lnTo>
                  <a:lnTo>
                    <a:pt x="421" y="504"/>
                  </a:lnTo>
                  <a:lnTo>
                    <a:pt x="421" y="502"/>
                  </a:lnTo>
                  <a:lnTo>
                    <a:pt x="421" y="501"/>
                  </a:lnTo>
                  <a:lnTo>
                    <a:pt x="415" y="502"/>
                  </a:lnTo>
                  <a:lnTo>
                    <a:pt x="413" y="501"/>
                  </a:lnTo>
                  <a:lnTo>
                    <a:pt x="411" y="501"/>
                  </a:lnTo>
                  <a:lnTo>
                    <a:pt x="409" y="501"/>
                  </a:lnTo>
                  <a:lnTo>
                    <a:pt x="407" y="501"/>
                  </a:lnTo>
                  <a:lnTo>
                    <a:pt x="407" y="500"/>
                  </a:lnTo>
                  <a:lnTo>
                    <a:pt x="405" y="500"/>
                  </a:lnTo>
                  <a:lnTo>
                    <a:pt x="407" y="499"/>
                  </a:lnTo>
                  <a:lnTo>
                    <a:pt x="407" y="498"/>
                  </a:lnTo>
                  <a:lnTo>
                    <a:pt x="405" y="496"/>
                  </a:lnTo>
                  <a:lnTo>
                    <a:pt x="400" y="496"/>
                  </a:lnTo>
                  <a:lnTo>
                    <a:pt x="398" y="496"/>
                  </a:lnTo>
                  <a:lnTo>
                    <a:pt x="398" y="494"/>
                  </a:lnTo>
                  <a:lnTo>
                    <a:pt x="400" y="494"/>
                  </a:lnTo>
                  <a:lnTo>
                    <a:pt x="403" y="494"/>
                  </a:lnTo>
                  <a:lnTo>
                    <a:pt x="403" y="493"/>
                  </a:lnTo>
                  <a:lnTo>
                    <a:pt x="400" y="493"/>
                  </a:lnTo>
                  <a:lnTo>
                    <a:pt x="398" y="493"/>
                  </a:lnTo>
                  <a:lnTo>
                    <a:pt x="398" y="491"/>
                  </a:lnTo>
                  <a:lnTo>
                    <a:pt x="400" y="490"/>
                  </a:lnTo>
                  <a:lnTo>
                    <a:pt x="400" y="489"/>
                  </a:lnTo>
                  <a:lnTo>
                    <a:pt x="400" y="486"/>
                  </a:lnTo>
                  <a:lnTo>
                    <a:pt x="403" y="484"/>
                  </a:lnTo>
                  <a:lnTo>
                    <a:pt x="400" y="483"/>
                  </a:lnTo>
                  <a:lnTo>
                    <a:pt x="403" y="483"/>
                  </a:lnTo>
                  <a:lnTo>
                    <a:pt x="407" y="483"/>
                  </a:lnTo>
                  <a:lnTo>
                    <a:pt x="407" y="482"/>
                  </a:lnTo>
                  <a:lnTo>
                    <a:pt x="405" y="481"/>
                  </a:lnTo>
                  <a:lnTo>
                    <a:pt x="407" y="481"/>
                  </a:lnTo>
                  <a:lnTo>
                    <a:pt x="409" y="481"/>
                  </a:lnTo>
                  <a:lnTo>
                    <a:pt x="411" y="480"/>
                  </a:lnTo>
                  <a:lnTo>
                    <a:pt x="411" y="477"/>
                  </a:lnTo>
                  <a:lnTo>
                    <a:pt x="411" y="476"/>
                  </a:lnTo>
                  <a:lnTo>
                    <a:pt x="413" y="476"/>
                  </a:lnTo>
                  <a:lnTo>
                    <a:pt x="413" y="477"/>
                  </a:lnTo>
                  <a:lnTo>
                    <a:pt x="415" y="476"/>
                  </a:lnTo>
                  <a:lnTo>
                    <a:pt x="419" y="475"/>
                  </a:lnTo>
                  <a:lnTo>
                    <a:pt x="419" y="473"/>
                  </a:lnTo>
                  <a:lnTo>
                    <a:pt x="419" y="472"/>
                  </a:lnTo>
                  <a:lnTo>
                    <a:pt x="417" y="472"/>
                  </a:lnTo>
                  <a:lnTo>
                    <a:pt x="415" y="472"/>
                  </a:lnTo>
                  <a:lnTo>
                    <a:pt x="413" y="473"/>
                  </a:lnTo>
                  <a:lnTo>
                    <a:pt x="413" y="472"/>
                  </a:lnTo>
                  <a:lnTo>
                    <a:pt x="411" y="472"/>
                  </a:lnTo>
                  <a:lnTo>
                    <a:pt x="409" y="473"/>
                  </a:lnTo>
                  <a:lnTo>
                    <a:pt x="409" y="472"/>
                  </a:lnTo>
                  <a:lnTo>
                    <a:pt x="409" y="470"/>
                  </a:lnTo>
                  <a:lnTo>
                    <a:pt x="411" y="469"/>
                  </a:lnTo>
                  <a:lnTo>
                    <a:pt x="407" y="470"/>
                  </a:lnTo>
                  <a:lnTo>
                    <a:pt x="407" y="469"/>
                  </a:lnTo>
                  <a:lnTo>
                    <a:pt x="409" y="468"/>
                  </a:lnTo>
                  <a:lnTo>
                    <a:pt x="409" y="467"/>
                  </a:lnTo>
                  <a:lnTo>
                    <a:pt x="411" y="467"/>
                  </a:lnTo>
                  <a:lnTo>
                    <a:pt x="411" y="466"/>
                  </a:lnTo>
                  <a:lnTo>
                    <a:pt x="413" y="461"/>
                  </a:lnTo>
                  <a:lnTo>
                    <a:pt x="413" y="459"/>
                  </a:lnTo>
                  <a:lnTo>
                    <a:pt x="413" y="457"/>
                  </a:lnTo>
                  <a:lnTo>
                    <a:pt x="413" y="454"/>
                  </a:lnTo>
                  <a:lnTo>
                    <a:pt x="405" y="457"/>
                  </a:lnTo>
                  <a:lnTo>
                    <a:pt x="400" y="459"/>
                  </a:lnTo>
                  <a:lnTo>
                    <a:pt x="400" y="460"/>
                  </a:lnTo>
                  <a:lnTo>
                    <a:pt x="398" y="461"/>
                  </a:lnTo>
                  <a:lnTo>
                    <a:pt x="386" y="462"/>
                  </a:lnTo>
                  <a:lnTo>
                    <a:pt x="384" y="465"/>
                  </a:lnTo>
                  <a:lnTo>
                    <a:pt x="379" y="474"/>
                  </a:lnTo>
                  <a:lnTo>
                    <a:pt x="379" y="480"/>
                  </a:lnTo>
                  <a:lnTo>
                    <a:pt x="379" y="481"/>
                  </a:lnTo>
                  <a:lnTo>
                    <a:pt x="379" y="485"/>
                  </a:lnTo>
                  <a:lnTo>
                    <a:pt x="381" y="485"/>
                  </a:lnTo>
                  <a:lnTo>
                    <a:pt x="384" y="485"/>
                  </a:lnTo>
                  <a:lnTo>
                    <a:pt x="386" y="486"/>
                  </a:lnTo>
                  <a:lnTo>
                    <a:pt x="388" y="489"/>
                  </a:lnTo>
                  <a:lnTo>
                    <a:pt x="388" y="494"/>
                  </a:lnTo>
                  <a:lnTo>
                    <a:pt x="388" y="496"/>
                  </a:lnTo>
                  <a:lnTo>
                    <a:pt x="392" y="500"/>
                  </a:lnTo>
                  <a:lnTo>
                    <a:pt x="388" y="501"/>
                  </a:lnTo>
                  <a:lnTo>
                    <a:pt x="388" y="502"/>
                  </a:lnTo>
                  <a:lnTo>
                    <a:pt x="390" y="502"/>
                  </a:lnTo>
                  <a:lnTo>
                    <a:pt x="390" y="504"/>
                  </a:lnTo>
                  <a:lnTo>
                    <a:pt x="390" y="505"/>
                  </a:lnTo>
                  <a:lnTo>
                    <a:pt x="392" y="506"/>
                  </a:lnTo>
                  <a:lnTo>
                    <a:pt x="390" y="506"/>
                  </a:lnTo>
                  <a:lnTo>
                    <a:pt x="390" y="507"/>
                  </a:lnTo>
                  <a:lnTo>
                    <a:pt x="394" y="508"/>
                  </a:lnTo>
                  <a:lnTo>
                    <a:pt x="394" y="509"/>
                  </a:lnTo>
                  <a:lnTo>
                    <a:pt x="388" y="509"/>
                  </a:lnTo>
                  <a:lnTo>
                    <a:pt x="386" y="510"/>
                  </a:lnTo>
                  <a:lnTo>
                    <a:pt x="386" y="513"/>
                  </a:lnTo>
                  <a:lnTo>
                    <a:pt x="388" y="516"/>
                  </a:lnTo>
                  <a:lnTo>
                    <a:pt x="384" y="514"/>
                  </a:lnTo>
                  <a:lnTo>
                    <a:pt x="381" y="513"/>
                  </a:lnTo>
                  <a:lnTo>
                    <a:pt x="381" y="515"/>
                  </a:lnTo>
                  <a:lnTo>
                    <a:pt x="379" y="515"/>
                  </a:lnTo>
                  <a:lnTo>
                    <a:pt x="379" y="513"/>
                  </a:lnTo>
                  <a:lnTo>
                    <a:pt x="377" y="512"/>
                  </a:lnTo>
                  <a:lnTo>
                    <a:pt x="373" y="510"/>
                  </a:lnTo>
                  <a:lnTo>
                    <a:pt x="367" y="512"/>
                  </a:lnTo>
                  <a:lnTo>
                    <a:pt x="367" y="513"/>
                  </a:lnTo>
                  <a:lnTo>
                    <a:pt x="365" y="514"/>
                  </a:lnTo>
                  <a:lnTo>
                    <a:pt x="365" y="515"/>
                  </a:lnTo>
                  <a:lnTo>
                    <a:pt x="367" y="515"/>
                  </a:lnTo>
                  <a:lnTo>
                    <a:pt x="369" y="516"/>
                  </a:lnTo>
                  <a:lnTo>
                    <a:pt x="371" y="518"/>
                  </a:lnTo>
                  <a:lnTo>
                    <a:pt x="369" y="517"/>
                  </a:lnTo>
                  <a:lnTo>
                    <a:pt x="369" y="516"/>
                  </a:lnTo>
                  <a:lnTo>
                    <a:pt x="365" y="517"/>
                  </a:lnTo>
                  <a:lnTo>
                    <a:pt x="360" y="515"/>
                  </a:lnTo>
                  <a:lnTo>
                    <a:pt x="358" y="515"/>
                  </a:lnTo>
                  <a:lnTo>
                    <a:pt x="356" y="515"/>
                  </a:lnTo>
                  <a:lnTo>
                    <a:pt x="352" y="516"/>
                  </a:lnTo>
                  <a:lnTo>
                    <a:pt x="350" y="515"/>
                  </a:lnTo>
                  <a:lnTo>
                    <a:pt x="346" y="515"/>
                  </a:lnTo>
                  <a:lnTo>
                    <a:pt x="341" y="517"/>
                  </a:lnTo>
                  <a:lnTo>
                    <a:pt x="339" y="518"/>
                  </a:lnTo>
                  <a:lnTo>
                    <a:pt x="339" y="520"/>
                  </a:lnTo>
                  <a:lnTo>
                    <a:pt x="339" y="522"/>
                  </a:lnTo>
                  <a:lnTo>
                    <a:pt x="341" y="522"/>
                  </a:lnTo>
                  <a:lnTo>
                    <a:pt x="344" y="522"/>
                  </a:lnTo>
                  <a:lnTo>
                    <a:pt x="341" y="526"/>
                  </a:lnTo>
                  <a:lnTo>
                    <a:pt x="339" y="526"/>
                  </a:lnTo>
                  <a:lnTo>
                    <a:pt x="339" y="528"/>
                  </a:lnTo>
                  <a:lnTo>
                    <a:pt x="339" y="529"/>
                  </a:lnTo>
                  <a:lnTo>
                    <a:pt x="339" y="530"/>
                  </a:lnTo>
                  <a:lnTo>
                    <a:pt x="335" y="529"/>
                  </a:lnTo>
                  <a:lnTo>
                    <a:pt x="335" y="528"/>
                  </a:lnTo>
                  <a:lnTo>
                    <a:pt x="333" y="526"/>
                  </a:lnTo>
                  <a:lnTo>
                    <a:pt x="335" y="525"/>
                  </a:lnTo>
                  <a:lnTo>
                    <a:pt x="337" y="524"/>
                  </a:lnTo>
                  <a:lnTo>
                    <a:pt x="335" y="523"/>
                  </a:lnTo>
                  <a:lnTo>
                    <a:pt x="335" y="522"/>
                  </a:lnTo>
                  <a:lnTo>
                    <a:pt x="331" y="522"/>
                  </a:lnTo>
                  <a:lnTo>
                    <a:pt x="329" y="530"/>
                  </a:lnTo>
                  <a:lnTo>
                    <a:pt x="323" y="534"/>
                  </a:lnTo>
                  <a:lnTo>
                    <a:pt x="323" y="537"/>
                  </a:lnTo>
                  <a:lnTo>
                    <a:pt x="325" y="537"/>
                  </a:lnTo>
                  <a:lnTo>
                    <a:pt x="327" y="538"/>
                  </a:lnTo>
                  <a:lnTo>
                    <a:pt x="329" y="538"/>
                  </a:lnTo>
                  <a:lnTo>
                    <a:pt x="331" y="537"/>
                  </a:lnTo>
                  <a:lnTo>
                    <a:pt x="333" y="538"/>
                  </a:lnTo>
                  <a:lnTo>
                    <a:pt x="331" y="538"/>
                  </a:lnTo>
                  <a:lnTo>
                    <a:pt x="327" y="539"/>
                  </a:lnTo>
                  <a:lnTo>
                    <a:pt x="323" y="539"/>
                  </a:lnTo>
                  <a:lnTo>
                    <a:pt x="318" y="540"/>
                  </a:lnTo>
                  <a:lnTo>
                    <a:pt x="316" y="541"/>
                  </a:lnTo>
                  <a:lnTo>
                    <a:pt x="318" y="541"/>
                  </a:lnTo>
                  <a:lnTo>
                    <a:pt x="320" y="541"/>
                  </a:lnTo>
                  <a:lnTo>
                    <a:pt x="323" y="541"/>
                  </a:lnTo>
                  <a:lnTo>
                    <a:pt x="323" y="542"/>
                  </a:lnTo>
                  <a:lnTo>
                    <a:pt x="320" y="542"/>
                  </a:lnTo>
                  <a:lnTo>
                    <a:pt x="318" y="542"/>
                  </a:lnTo>
                  <a:lnTo>
                    <a:pt x="314" y="541"/>
                  </a:lnTo>
                  <a:lnTo>
                    <a:pt x="312" y="541"/>
                  </a:lnTo>
                  <a:lnTo>
                    <a:pt x="312" y="542"/>
                  </a:lnTo>
                  <a:lnTo>
                    <a:pt x="310" y="542"/>
                  </a:lnTo>
                  <a:lnTo>
                    <a:pt x="301" y="545"/>
                  </a:lnTo>
                  <a:lnTo>
                    <a:pt x="301" y="549"/>
                  </a:lnTo>
                  <a:lnTo>
                    <a:pt x="301" y="548"/>
                  </a:lnTo>
                  <a:lnTo>
                    <a:pt x="301" y="545"/>
                  </a:lnTo>
                  <a:lnTo>
                    <a:pt x="299" y="546"/>
                  </a:lnTo>
                  <a:lnTo>
                    <a:pt x="287" y="548"/>
                  </a:lnTo>
                  <a:lnTo>
                    <a:pt x="285" y="555"/>
                  </a:lnTo>
                  <a:lnTo>
                    <a:pt x="285" y="556"/>
                  </a:lnTo>
                  <a:lnTo>
                    <a:pt x="278" y="560"/>
                  </a:lnTo>
                  <a:lnTo>
                    <a:pt x="266" y="563"/>
                  </a:lnTo>
                  <a:lnTo>
                    <a:pt x="264" y="564"/>
                  </a:lnTo>
                  <a:lnTo>
                    <a:pt x="264" y="565"/>
                  </a:lnTo>
                  <a:lnTo>
                    <a:pt x="268" y="565"/>
                  </a:lnTo>
                  <a:lnTo>
                    <a:pt x="270" y="565"/>
                  </a:lnTo>
                  <a:lnTo>
                    <a:pt x="268" y="566"/>
                  </a:lnTo>
                  <a:lnTo>
                    <a:pt x="264" y="566"/>
                  </a:lnTo>
                  <a:lnTo>
                    <a:pt x="261" y="568"/>
                  </a:lnTo>
                  <a:lnTo>
                    <a:pt x="255" y="568"/>
                  </a:lnTo>
                  <a:lnTo>
                    <a:pt x="247" y="566"/>
                  </a:lnTo>
                  <a:lnTo>
                    <a:pt x="247" y="568"/>
                  </a:lnTo>
                  <a:lnTo>
                    <a:pt x="242" y="564"/>
                  </a:lnTo>
                  <a:lnTo>
                    <a:pt x="242" y="563"/>
                  </a:lnTo>
                  <a:lnTo>
                    <a:pt x="236" y="563"/>
                  </a:lnTo>
                  <a:lnTo>
                    <a:pt x="234" y="563"/>
                  </a:lnTo>
                  <a:lnTo>
                    <a:pt x="234" y="568"/>
                  </a:lnTo>
                  <a:lnTo>
                    <a:pt x="236" y="568"/>
                  </a:lnTo>
                  <a:lnTo>
                    <a:pt x="238" y="574"/>
                  </a:lnTo>
                  <a:lnTo>
                    <a:pt x="240" y="576"/>
                  </a:lnTo>
                  <a:lnTo>
                    <a:pt x="236" y="577"/>
                  </a:lnTo>
                  <a:lnTo>
                    <a:pt x="236" y="576"/>
                  </a:lnTo>
                  <a:lnTo>
                    <a:pt x="234" y="576"/>
                  </a:lnTo>
                  <a:lnTo>
                    <a:pt x="230" y="576"/>
                  </a:lnTo>
                  <a:lnTo>
                    <a:pt x="228" y="576"/>
                  </a:lnTo>
                  <a:lnTo>
                    <a:pt x="224" y="577"/>
                  </a:lnTo>
                  <a:lnTo>
                    <a:pt x="217" y="573"/>
                  </a:lnTo>
                  <a:lnTo>
                    <a:pt x="211" y="573"/>
                  </a:lnTo>
                  <a:lnTo>
                    <a:pt x="209" y="574"/>
                  </a:lnTo>
                  <a:lnTo>
                    <a:pt x="192" y="578"/>
                  </a:lnTo>
                  <a:lnTo>
                    <a:pt x="192" y="579"/>
                  </a:lnTo>
                  <a:lnTo>
                    <a:pt x="196" y="579"/>
                  </a:lnTo>
                  <a:lnTo>
                    <a:pt x="196" y="580"/>
                  </a:lnTo>
                  <a:lnTo>
                    <a:pt x="194" y="580"/>
                  </a:lnTo>
                  <a:lnTo>
                    <a:pt x="194" y="581"/>
                  </a:lnTo>
                  <a:lnTo>
                    <a:pt x="198" y="581"/>
                  </a:lnTo>
                  <a:lnTo>
                    <a:pt x="198" y="582"/>
                  </a:lnTo>
                  <a:lnTo>
                    <a:pt x="192" y="584"/>
                  </a:lnTo>
                  <a:lnTo>
                    <a:pt x="194" y="584"/>
                  </a:lnTo>
                  <a:lnTo>
                    <a:pt x="198" y="585"/>
                  </a:lnTo>
                  <a:lnTo>
                    <a:pt x="198" y="586"/>
                  </a:lnTo>
                  <a:lnTo>
                    <a:pt x="200" y="586"/>
                  </a:lnTo>
                  <a:lnTo>
                    <a:pt x="202" y="585"/>
                  </a:lnTo>
                  <a:lnTo>
                    <a:pt x="213" y="588"/>
                  </a:lnTo>
                  <a:lnTo>
                    <a:pt x="215" y="588"/>
                  </a:lnTo>
                  <a:lnTo>
                    <a:pt x="215" y="589"/>
                  </a:lnTo>
                  <a:lnTo>
                    <a:pt x="219" y="588"/>
                  </a:lnTo>
                  <a:lnTo>
                    <a:pt x="221" y="588"/>
                  </a:lnTo>
                  <a:lnTo>
                    <a:pt x="219" y="589"/>
                  </a:lnTo>
                  <a:lnTo>
                    <a:pt x="224" y="589"/>
                  </a:lnTo>
                  <a:lnTo>
                    <a:pt x="226" y="589"/>
                  </a:lnTo>
                  <a:lnTo>
                    <a:pt x="226" y="592"/>
                  </a:lnTo>
                  <a:lnTo>
                    <a:pt x="230" y="593"/>
                  </a:lnTo>
                  <a:lnTo>
                    <a:pt x="232" y="592"/>
                  </a:lnTo>
                  <a:lnTo>
                    <a:pt x="236" y="593"/>
                  </a:lnTo>
                  <a:lnTo>
                    <a:pt x="232" y="594"/>
                  </a:lnTo>
                  <a:lnTo>
                    <a:pt x="232" y="595"/>
                  </a:lnTo>
                  <a:lnTo>
                    <a:pt x="232" y="596"/>
                  </a:lnTo>
                  <a:lnTo>
                    <a:pt x="230" y="595"/>
                  </a:lnTo>
                  <a:lnTo>
                    <a:pt x="230" y="596"/>
                  </a:lnTo>
                  <a:lnTo>
                    <a:pt x="234" y="600"/>
                  </a:lnTo>
                  <a:lnTo>
                    <a:pt x="236" y="601"/>
                  </a:lnTo>
                  <a:lnTo>
                    <a:pt x="242" y="603"/>
                  </a:lnTo>
                  <a:lnTo>
                    <a:pt x="247" y="604"/>
                  </a:lnTo>
                  <a:lnTo>
                    <a:pt x="245" y="605"/>
                  </a:lnTo>
                  <a:lnTo>
                    <a:pt x="247" y="606"/>
                  </a:lnTo>
                  <a:lnTo>
                    <a:pt x="247" y="608"/>
                  </a:lnTo>
                  <a:lnTo>
                    <a:pt x="245" y="610"/>
                  </a:lnTo>
                  <a:lnTo>
                    <a:pt x="247" y="611"/>
                  </a:lnTo>
                  <a:lnTo>
                    <a:pt x="249" y="612"/>
                  </a:lnTo>
                  <a:lnTo>
                    <a:pt x="251" y="613"/>
                  </a:lnTo>
                  <a:lnTo>
                    <a:pt x="251" y="616"/>
                  </a:lnTo>
                  <a:lnTo>
                    <a:pt x="247" y="612"/>
                  </a:lnTo>
                  <a:lnTo>
                    <a:pt x="247" y="613"/>
                  </a:lnTo>
                  <a:lnTo>
                    <a:pt x="245" y="622"/>
                  </a:lnTo>
                  <a:lnTo>
                    <a:pt x="247" y="621"/>
                  </a:lnTo>
                  <a:lnTo>
                    <a:pt x="247" y="622"/>
                  </a:lnTo>
                  <a:lnTo>
                    <a:pt x="245" y="624"/>
                  </a:lnTo>
                  <a:lnTo>
                    <a:pt x="240" y="636"/>
                  </a:lnTo>
                  <a:lnTo>
                    <a:pt x="238" y="636"/>
                  </a:lnTo>
                  <a:lnTo>
                    <a:pt x="234" y="636"/>
                  </a:lnTo>
                  <a:lnTo>
                    <a:pt x="234" y="637"/>
                  </a:lnTo>
                  <a:lnTo>
                    <a:pt x="234" y="636"/>
                  </a:lnTo>
                  <a:lnTo>
                    <a:pt x="232" y="637"/>
                  </a:lnTo>
                  <a:lnTo>
                    <a:pt x="173" y="634"/>
                  </a:lnTo>
                  <a:lnTo>
                    <a:pt x="171" y="635"/>
                  </a:lnTo>
                  <a:lnTo>
                    <a:pt x="154" y="634"/>
                  </a:lnTo>
                  <a:lnTo>
                    <a:pt x="148" y="633"/>
                  </a:lnTo>
                  <a:lnTo>
                    <a:pt x="141" y="634"/>
                  </a:lnTo>
                  <a:lnTo>
                    <a:pt x="139" y="635"/>
                  </a:lnTo>
                  <a:lnTo>
                    <a:pt x="139" y="636"/>
                  </a:lnTo>
                  <a:lnTo>
                    <a:pt x="137" y="637"/>
                  </a:lnTo>
                  <a:lnTo>
                    <a:pt x="133" y="637"/>
                  </a:lnTo>
                  <a:lnTo>
                    <a:pt x="129" y="637"/>
                  </a:lnTo>
                  <a:lnTo>
                    <a:pt x="127" y="638"/>
                  </a:lnTo>
                  <a:lnTo>
                    <a:pt x="125" y="641"/>
                  </a:lnTo>
                  <a:lnTo>
                    <a:pt x="129" y="643"/>
                  </a:lnTo>
                  <a:lnTo>
                    <a:pt x="129" y="644"/>
                  </a:lnTo>
                  <a:lnTo>
                    <a:pt x="131" y="645"/>
                  </a:lnTo>
                  <a:lnTo>
                    <a:pt x="131" y="644"/>
                  </a:lnTo>
                  <a:lnTo>
                    <a:pt x="131" y="646"/>
                  </a:lnTo>
                  <a:lnTo>
                    <a:pt x="133" y="647"/>
                  </a:lnTo>
                  <a:lnTo>
                    <a:pt x="131" y="649"/>
                  </a:lnTo>
                  <a:lnTo>
                    <a:pt x="133" y="649"/>
                  </a:lnTo>
                  <a:lnTo>
                    <a:pt x="133" y="650"/>
                  </a:lnTo>
                  <a:lnTo>
                    <a:pt x="131" y="651"/>
                  </a:lnTo>
                  <a:lnTo>
                    <a:pt x="131" y="652"/>
                  </a:lnTo>
                  <a:lnTo>
                    <a:pt x="131" y="653"/>
                  </a:lnTo>
                  <a:lnTo>
                    <a:pt x="135" y="661"/>
                  </a:lnTo>
                  <a:lnTo>
                    <a:pt x="129" y="676"/>
                  </a:lnTo>
                  <a:lnTo>
                    <a:pt x="122" y="681"/>
                  </a:lnTo>
                  <a:lnTo>
                    <a:pt x="122" y="683"/>
                  </a:lnTo>
                  <a:lnTo>
                    <a:pt x="122" y="685"/>
                  </a:lnTo>
                  <a:lnTo>
                    <a:pt x="125" y="686"/>
                  </a:lnTo>
                  <a:lnTo>
                    <a:pt x="127" y="689"/>
                  </a:lnTo>
                  <a:lnTo>
                    <a:pt x="133" y="687"/>
                  </a:lnTo>
                  <a:lnTo>
                    <a:pt x="133" y="689"/>
                  </a:lnTo>
                  <a:lnTo>
                    <a:pt x="133" y="697"/>
                  </a:lnTo>
                  <a:lnTo>
                    <a:pt x="131" y="700"/>
                  </a:lnTo>
                  <a:lnTo>
                    <a:pt x="131" y="702"/>
                  </a:lnTo>
                  <a:lnTo>
                    <a:pt x="133" y="702"/>
                  </a:lnTo>
                  <a:lnTo>
                    <a:pt x="141" y="702"/>
                  </a:lnTo>
                  <a:lnTo>
                    <a:pt x="144" y="702"/>
                  </a:lnTo>
                  <a:lnTo>
                    <a:pt x="146" y="702"/>
                  </a:lnTo>
                  <a:lnTo>
                    <a:pt x="152" y="701"/>
                  </a:lnTo>
                  <a:lnTo>
                    <a:pt x="158" y="701"/>
                  </a:lnTo>
                  <a:lnTo>
                    <a:pt x="165" y="702"/>
                  </a:lnTo>
                  <a:lnTo>
                    <a:pt x="167" y="703"/>
                  </a:lnTo>
                  <a:lnTo>
                    <a:pt x="169" y="706"/>
                  </a:lnTo>
                  <a:lnTo>
                    <a:pt x="171" y="707"/>
                  </a:lnTo>
                  <a:lnTo>
                    <a:pt x="171" y="708"/>
                  </a:lnTo>
                  <a:lnTo>
                    <a:pt x="173" y="710"/>
                  </a:lnTo>
                  <a:lnTo>
                    <a:pt x="177" y="711"/>
                  </a:lnTo>
                  <a:lnTo>
                    <a:pt x="181" y="713"/>
                  </a:lnTo>
                  <a:lnTo>
                    <a:pt x="184" y="711"/>
                  </a:lnTo>
                  <a:lnTo>
                    <a:pt x="186" y="711"/>
                  </a:lnTo>
                  <a:lnTo>
                    <a:pt x="186" y="710"/>
                  </a:lnTo>
                  <a:lnTo>
                    <a:pt x="188" y="709"/>
                  </a:lnTo>
                  <a:lnTo>
                    <a:pt x="190" y="708"/>
                  </a:lnTo>
                  <a:lnTo>
                    <a:pt x="194" y="708"/>
                  </a:lnTo>
                  <a:lnTo>
                    <a:pt x="198" y="706"/>
                  </a:lnTo>
                  <a:lnTo>
                    <a:pt x="207" y="706"/>
                  </a:lnTo>
                  <a:lnTo>
                    <a:pt x="211" y="706"/>
                  </a:lnTo>
                  <a:lnTo>
                    <a:pt x="215" y="706"/>
                  </a:lnTo>
                  <a:lnTo>
                    <a:pt x="224" y="706"/>
                  </a:lnTo>
                  <a:lnTo>
                    <a:pt x="226" y="705"/>
                  </a:lnTo>
                  <a:lnTo>
                    <a:pt x="230" y="706"/>
                  </a:lnTo>
                  <a:lnTo>
                    <a:pt x="232" y="706"/>
                  </a:lnTo>
                  <a:lnTo>
                    <a:pt x="234" y="705"/>
                  </a:lnTo>
                  <a:lnTo>
                    <a:pt x="236" y="700"/>
                  </a:lnTo>
                  <a:lnTo>
                    <a:pt x="242" y="698"/>
                  </a:lnTo>
                  <a:lnTo>
                    <a:pt x="251" y="697"/>
                  </a:lnTo>
                  <a:lnTo>
                    <a:pt x="251" y="694"/>
                  </a:lnTo>
                  <a:lnTo>
                    <a:pt x="251" y="693"/>
                  </a:lnTo>
                  <a:lnTo>
                    <a:pt x="253" y="692"/>
                  </a:lnTo>
                  <a:lnTo>
                    <a:pt x="257" y="689"/>
                  </a:lnTo>
                  <a:lnTo>
                    <a:pt x="264" y="686"/>
                  </a:lnTo>
                  <a:lnTo>
                    <a:pt x="264" y="685"/>
                  </a:lnTo>
                  <a:lnTo>
                    <a:pt x="264" y="684"/>
                  </a:lnTo>
                  <a:lnTo>
                    <a:pt x="261" y="684"/>
                  </a:lnTo>
                  <a:lnTo>
                    <a:pt x="259" y="684"/>
                  </a:lnTo>
                  <a:lnTo>
                    <a:pt x="259" y="683"/>
                  </a:lnTo>
                  <a:lnTo>
                    <a:pt x="257" y="681"/>
                  </a:lnTo>
                  <a:lnTo>
                    <a:pt x="257" y="679"/>
                  </a:lnTo>
                  <a:lnTo>
                    <a:pt x="257" y="676"/>
                  </a:lnTo>
                  <a:lnTo>
                    <a:pt x="274" y="666"/>
                  </a:lnTo>
                  <a:lnTo>
                    <a:pt x="274" y="665"/>
                  </a:lnTo>
                  <a:lnTo>
                    <a:pt x="276" y="662"/>
                  </a:lnTo>
                  <a:lnTo>
                    <a:pt x="306" y="653"/>
                  </a:lnTo>
                  <a:lnTo>
                    <a:pt x="310" y="652"/>
                  </a:lnTo>
                  <a:lnTo>
                    <a:pt x="308" y="651"/>
                  </a:lnTo>
                  <a:lnTo>
                    <a:pt x="308" y="650"/>
                  </a:lnTo>
                  <a:lnTo>
                    <a:pt x="310" y="649"/>
                  </a:lnTo>
                  <a:lnTo>
                    <a:pt x="310" y="647"/>
                  </a:lnTo>
                  <a:lnTo>
                    <a:pt x="308" y="647"/>
                  </a:lnTo>
                  <a:lnTo>
                    <a:pt x="306" y="643"/>
                  </a:lnTo>
                  <a:lnTo>
                    <a:pt x="306" y="642"/>
                  </a:lnTo>
                  <a:lnTo>
                    <a:pt x="306" y="641"/>
                  </a:lnTo>
                  <a:lnTo>
                    <a:pt x="308" y="638"/>
                  </a:lnTo>
                  <a:lnTo>
                    <a:pt x="316" y="636"/>
                  </a:lnTo>
                  <a:lnTo>
                    <a:pt x="318" y="635"/>
                  </a:lnTo>
                  <a:lnTo>
                    <a:pt x="320" y="635"/>
                  </a:lnTo>
                  <a:lnTo>
                    <a:pt x="323" y="635"/>
                  </a:lnTo>
                  <a:lnTo>
                    <a:pt x="327" y="636"/>
                  </a:lnTo>
                  <a:lnTo>
                    <a:pt x="329" y="636"/>
                  </a:lnTo>
                  <a:lnTo>
                    <a:pt x="333" y="637"/>
                  </a:lnTo>
                  <a:lnTo>
                    <a:pt x="333" y="636"/>
                  </a:lnTo>
                  <a:lnTo>
                    <a:pt x="335" y="636"/>
                  </a:lnTo>
                  <a:lnTo>
                    <a:pt x="337" y="636"/>
                  </a:lnTo>
                  <a:lnTo>
                    <a:pt x="339" y="637"/>
                  </a:lnTo>
                  <a:lnTo>
                    <a:pt x="341" y="638"/>
                  </a:lnTo>
                  <a:lnTo>
                    <a:pt x="344" y="638"/>
                  </a:lnTo>
                  <a:lnTo>
                    <a:pt x="348" y="639"/>
                  </a:lnTo>
                  <a:lnTo>
                    <a:pt x="352" y="639"/>
                  </a:lnTo>
                  <a:lnTo>
                    <a:pt x="358" y="638"/>
                  </a:lnTo>
                  <a:lnTo>
                    <a:pt x="358" y="637"/>
                  </a:lnTo>
                  <a:lnTo>
                    <a:pt x="365" y="634"/>
                  </a:lnTo>
                  <a:lnTo>
                    <a:pt x="367" y="633"/>
                  </a:lnTo>
                  <a:lnTo>
                    <a:pt x="371" y="632"/>
                  </a:lnTo>
                  <a:lnTo>
                    <a:pt x="375" y="632"/>
                  </a:lnTo>
                  <a:lnTo>
                    <a:pt x="379" y="630"/>
                  </a:lnTo>
                  <a:lnTo>
                    <a:pt x="381" y="629"/>
                  </a:lnTo>
                  <a:lnTo>
                    <a:pt x="384" y="627"/>
                  </a:lnTo>
                  <a:lnTo>
                    <a:pt x="386" y="626"/>
                  </a:lnTo>
                  <a:lnTo>
                    <a:pt x="390" y="625"/>
                  </a:lnTo>
                  <a:lnTo>
                    <a:pt x="394" y="625"/>
                  </a:lnTo>
                  <a:lnTo>
                    <a:pt x="411" y="629"/>
                  </a:lnTo>
                  <a:lnTo>
                    <a:pt x="415" y="638"/>
                  </a:lnTo>
                  <a:lnTo>
                    <a:pt x="415" y="639"/>
                  </a:lnTo>
                  <a:lnTo>
                    <a:pt x="424" y="645"/>
                  </a:lnTo>
                  <a:lnTo>
                    <a:pt x="426" y="646"/>
                  </a:lnTo>
                  <a:lnTo>
                    <a:pt x="428" y="646"/>
                  </a:lnTo>
                  <a:lnTo>
                    <a:pt x="432" y="647"/>
                  </a:lnTo>
                  <a:lnTo>
                    <a:pt x="434" y="651"/>
                  </a:lnTo>
                  <a:lnTo>
                    <a:pt x="438" y="651"/>
                  </a:lnTo>
                  <a:lnTo>
                    <a:pt x="453" y="659"/>
                  </a:lnTo>
                  <a:lnTo>
                    <a:pt x="464" y="659"/>
                  </a:lnTo>
                  <a:lnTo>
                    <a:pt x="466" y="661"/>
                  </a:lnTo>
                  <a:lnTo>
                    <a:pt x="468" y="663"/>
                  </a:lnTo>
                  <a:lnTo>
                    <a:pt x="472" y="665"/>
                  </a:lnTo>
                  <a:lnTo>
                    <a:pt x="472" y="666"/>
                  </a:lnTo>
                  <a:lnTo>
                    <a:pt x="478" y="666"/>
                  </a:lnTo>
                  <a:lnTo>
                    <a:pt x="480" y="667"/>
                  </a:lnTo>
                  <a:lnTo>
                    <a:pt x="480" y="668"/>
                  </a:lnTo>
                  <a:lnTo>
                    <a:pt x="480" y="669"/>
                  </a:lnTo>
                  <a:lnTo>
                    <a:pt x="483" y="670"/>
                  </a:lnTo>
                  <a:lnTo>
                    <a:pt x="485" y="670"/>
                  </a:lnTo>
                  <a:lnTo>
                    <a:pt x="487" y="673"/>
                  </a:lnTo>
                  <a:lnTo>
                    <a:pt x="489" y="671"/>
                  </a:lnTo>
                  <a:lnTo>
                    <a:pt x="491" y="671"/>
                  </a:lnTo>
                  <a:lnTo>
                    <a:pt x="499" y="684"/>
                  </a:lnTo>
                  <a:lnTo>
                    <a:pt x="493" y="686"/>
                  </a:lnTo>
                  <a:lnTo>
                    <a:pt x="495" y="687"/>
                  </a:lnTo>
                  <a:lnTo>
                    <a:pt x="491" y="691"/>
                  </a:lnTo>
                  <a:lnTo>
                    <a:pt x="491" y="692"/>
                  </a:lnTo>
                  <a:lnTo>
                    <a:pt x="493" y="693"/>
                  </a:lnTo>
                  <a:lnTo>
                    <a:pt x="497" y="693"/>
                  </a:lnTo>
                  <a:lnTo>
                    <a:pt x="501" y="690"/>
                  </a:lnTo>
                  <a:lnTo>
                    <a:pt x="504" y="689"/>
                  </a:lnTo>
                  <a:lnTo>
                    <a:pt x="506" y="689"/>
                  </a:lnTo>
                  <a:lnTo>
                    <a:pt x="506" y="685"/>
                  </a:lnTo>
                  <a:lnTo>
                    <a:pt x="506" y="684"/>
                  </a:lnTo>
                  <a:lnTo>
                    <a:pt x="510" y="683"/>
                  </a:lnTo>
                  <a:lnTo>
                    <a:pt x="512" y="683"/>
                  </a:lnTo>
                  <a:lnTo>
                    <a:pt x="512" y="678"/>
                  </a:lnTo>
                  <a:lnTo>
                    <a:pt x="510" y="677"/>
                  </a:lnTo>
                  <a:lnTo>
                    <a:pt x="508" y="676"/>
                  </a:lnTo>
                  <a:lnTo>
                    <a:pt x="504" y="675"/>
                  </a:lnTo>
                  <a:lnTo>
                    <a:pt x="506" y="670"/>
                  </a:lnTo>
                  <a:lnTo>
                    <a:pt x="510" y="667"/>
                  </a:lnTo>
                  <a:lnTo>
                    <a:pt x="514" y="667"/>
                  </a:lnTo>
                  <a:lnTo>
                    <a:pt x="518" y="668"/>
                  </a:lnTo>
                  <a:lnTo>
                    <a:pt x="525" y="670"/>
                  </a:lnTo>
                  <a:lnTo>
                    <a:pt x="527" y="673"/>
                  </a:lnTo>
                  <a:lnTo>
                    <a:pt x="531" y="674"/>
                  </a:lnTo>
                  <a:lnTo>
                    <a:pt x="533" y="671"/>
                  </a:lnTo>
                  <a:lnTo>
                    <a:pt x="525" y="665"/>
                  </a:lnTo>
                  <a:lnTo>
                    <a:pt x="514" y="662"/>
                  </a:lnTo>
                  <a:lnTo>
                    <a:pt x="512" y="661"/>
                  </a:lnTo>
                  <a:lnTo>
                    <a:pt x="497" y="657"/>
                  </a:lnTo>
                  <a:lnTo>
                    <a:pt x="495" y="657"/>
                  </a:lnTo>
                  <a:lnTo>
                    <a:pt x="495" y="655"/>
                  </a:lnTo>
                  <a:lnTo>
                    <a:pt x="497" y="654"/>
                  </a:lnTo>
                  <a:lnTo>
                    <a:pt x="497" y="652"/>
                  </a:lnTo>
                  <a:lnTo>
                    <a:pt x="497" y="651"/>
                  </a:lnTo>
                  <a:lnTo>
                    <a:pt x="493" y="652"/>
                  </a:lnTo>
                  <a:lnTo>
                    <a:pt x="485" y="652"/>
                  </a:lnTo>
                  <a:lnTo>
                    <a:pt x="485" y="653"/>
                  </a:lnTo>
                  <a:lnTo>
                    <a:pt x="478" y="650"/>
                  </a:lnTo>
                  <a:lnTo>
                    <a:pt x="476" y="650"/>
                  </a:lnTo>
                  <a:lnTo>
                    <a:pt x="476" y="649"/>
                  </a:lnTo>
                  <a:lnTo>
                    <a:pt x="474" y="649"/>
                  </a:lnTo>
                  <a:lnTo>
                    <a:pt x="468" y="645"/>
                  </a:lnTo>
                  <a:lnTo>
                    <a:pt x="464" y="639"/>
                  </a:lnTo>
                  <a:lnTo>
                    <a:pt x="459" y="634"/>
                  </a:lnTo>
                  <a:lnTo>
                    <a:pt x="459" y="633"/>
                  </a:lnTo>
                  <a:lnTo>
                    <a:pt x="457" y="633"/>
                  </a:lnTo>
                  <a:lnTo>
                    <a:pt x="445" y="629"/>
                  </a:lnTo>
                  <a:lnTo>
                    <a:pt x="443" y="626"/>
                  </a:lnTo>
                  <a:lnTo>
                    <a:pt x="440" y="625"/>
                  </a:lnTo>
                  <a:lnTo>
                    <a:pt x="443" y="620"/>
                  </a:lnTo>
                  <a:lnTo>
                    <a:pt x="443" y="619"/>
                  </a:lnTo>
                  <a:lnTo>
                    <a:pt x="445" y="618"/>
                  </a:lnTo>
                  <a:lnTo>
                    <a:pt x="443" y="618"/>
                  </a:lnTo>
                  <a:lnTo>
                    <a:pt x="440" y="617"/>
                  </a:lnTo>
                  <a:lnTo>
                    <a:pt x="440" y="614"/>
                  </a:lnTo>
                  <a:lnTo>
                    <a:pt x="440" y="613"/>
                  </a:lnTo>
                  <a:lnTo>
                    <a:pt x="445" y="612"/>
                  </a:lnTo>
                  <a:lnTo>
                    <a:pt x="445" y="613"/>
                  </a:lnTo>
                  <a:lnTo>
                    <a:pt x="455" y="610"/>
                  </a:lnTo>
                  <a:lnTo>
                    <a:pt x="457" y="610"/>
                  </a:lnTo>
                  <a:lnTo>
                    <a:pt x="459" y="610"/>
                  </a:lnTo>
                  <a:lnTo>
                    <a:pt x="461" y="610"/>
                  </a:lnTo>
                  <a:lnTo>
                    <a:pt x="461" y="611"/>
                  </a:lnTo>
                  <a:lnTo>
                    <a:pt x="461" y="612"/>
                  </a:lnTo>
                  <a:lnTo>
                    <a:pt x="459" y="612"/>
                  </a:lnTo>
                  <a:lnTo>
                    <a:pt x="459" y="616"/>
                  </a:lnTo>
                  <a:lnTo>
                    <a:pt x="464" y="620"/>
                  </a:lnTo>
                  <a:lnTo>
                    <a:pt x="466" y="620"/>
                  </a:lnTo>
                  <a:lnTo>
                    <a:pt x="472" y="614"/>
                  </a:lnTo>
                  <a:lnTo>
                    <a:pt x="474" y="616"/>
                  </a:lnTo>
                  <a:lnTo>
                    <a:pt x="476" y="617"/>
                  </a:lnTo>
                  <a:lnTo>
                    <a:pt x="478" y="617"/>
                  </a:lnTo>
                  <a:lnTo>
                    <a:pt x="478" y="618"/>
                  </a:lnTo>
                  <a:lnTo>
                    <a:pt x="480" y="619"/>
                  </a:lnTo>
                  <a:lnTo>
                    <a:pt x="480" y="621"/>
                  </a:lnTo>
                  <a:lnTo>
                    <a:pt x="483" y="624"/>
                  </a:lnTo>
                  <a:lnTo>
                    <a:pt x="487" y="626"/>
                  </a:lnTo>
                  <a:lnTo>
                    <a:pt x="485" y="626"/>
                  </a:lnTo>
                  <a:lnTo>
                    <a:pt x="485" y="627"/>
                  </a:lnTo>
                  <a:lnTo>
                    <a:pt x="487" y="629"/>
                  </a:lnTo>
                  <a:lnTo>
                    <a:pt x="495" y="633"/>
                  </a:lnTo>
                  <a:lnTo>
                    <a:pt x="495" y="635"/>
                  </a:lnTo>
                  <a:lnTo>
                    <a:pt x="504" y="635"/>
                  </a:lnTo>
                  <a:lnTo>
                    <a:pt x="518" y="641"/>
                  </a:lnTo>
                  <a:lnTo>
                    <a:pt x="516" y="639"/>
                  </a:lnTo>
                  <a:lnTo>
                    <a:pt x="512" y="639"/>
                  </a:lnTo>
                  <a:lnTo>
                    <a:pt x="512" y="641"/>
                  </a:lnTo>
                  <a:lnTo>
                    <a:pt x="516" y="641"/>
                  </a:lnTo>
                  <a:lnTo>
                    <a:pt x="520" y="642"/>
                  </a:lnTo>
                  <a:lnTo>
                    <a:pt x="525" y="643"/>
                  </a:lnTo>
                  <a:lnTo>
                    <a:pt x="533" y="645"/>
                  </a:lnTo>
                  <a:lnTo>
                    <a:pt x="542" y="650"/>
                  </a:lnTo>
                  <a:lnTo>
                    <a:pt x="544" y="652"/>
                  </a:lnTo>
                  <a:lnTo>
                    <a:pt x="546" y="652"/>
                  </a:lnTo>
                  <a:lnTo>
                    <a:pt x="548" y="653"/>
                  </a:lnTo>
                  <a:lnTo>
                    <a:pt x="546" y="658"/>
                  </a:lnTo>
                  <a:lnTo>
                    <a:pt x="548" y="660"/>
                  </a:lnTo>
                  <a:lnTo>
                    <a:pt x="548" y="661"/>
                  </a:lnTo>
                  <a:lnTo>
                    <a:pt x="548" y="662"/>
                  </a:lnTo>
                  <a:lnTo>
                    <a:pt x="546" y="662"/>
                  </a:lnTo>
                  <a:lnTo>
                    <a:pt x="546" y="665"/>
                  </a:lnTo>
                  <a:lnTo>
                    <a:pt x="546" y="668"/>
                  </a:lnTo>
                  <a:lnTo>
                    <a:pt x="544" y="668"/>
                  </a:lnTo>
                  <a:lnTo>
                    <a:pt x="548" y="671"/>
                  </a:lnTo>
                  <a:lnTo>
                    <a:pt x="552" y="671"/>
                  </a:lnTo>
                  <a:lnTo>
                    <a:pt x="554" y="674"/>
                  </a:lnTo>
                  <a:lnTo>
                    <a:pt x="556" y="675"/>
                  </a:lnTo>
                  <a:lnTo>
                    <a:pt x="558" y="676"/>
                  </a:lnTo>
                  <a:lnTo>
                    <a:pt x="560" y="678"/>
                  </a:lnTo>
                  <a:lnTo>
                    <a:pt x="563" y="679"/>
                  </a:lnTo>
                  <a:lnTo>
                    <a:pt x="567" y="683"/>
                  </a:lnTo>
                  <a:lnTo>
                    <a:pt x="567" y="682"/>
                  </a:lnTo>
                  <a:lnTo>
                    <a:pt x="571" y="683"/>
                  </a:lnTo>
                  <a:lnTo>
                    <a:pt x="571" y="684"/>
                  </a:lnTo>
                  <a:lnTo>
                    <a:pt x="569" y="684"/>
                  </a:lnTo>
                  <a:lnTo>
                    <a:pt x="567" y="684"/>
                  </a:lnTo>
                  <a:lnTo>
                    <a:pt x="573" y="690"/>
                  </a:lnTo>
                  <a:lnTo>
                    <a:pt x="575" y="689"/>
                  </a:lnTo>
                  <a:lnTo>
                    <a:pt x="579" y="690"/>
                  </a:lnTo>
                  <a:lnTo>
                    <a:pt x="584" y="690"/>
                  </a:lnTo>
                  <a:lnTo>
                    <a:pt x="588" y="690"/>
                  </a:lnTo>
                  <a:lnTo>
                    <a:pt x="590" y="690"/>
                  </a:lnTo>
                  <a:lnTo>
                    <a:pt x="594" y="690"/>
                  </a:lnTo>
                  <a:lnTo>
                    <a:pt x="594" y="689"/>
                  </a:lnTo>
                  <a:lnTo>
                    <a:pt x="598" y="691"/>
                  </a:lnTo>
                  <a:lnTo>
                    <a:pt x="603" y="691"/>
                  </a:lnTo>
                  <a:lnTo>
                    <a:pt x="600" y="692"/>
                  </a:lnTo>
                  <a:lnTo>
                    <a:pt x="598" y="693"/>
                  </a:lnTo>
                  <a:lnTo>
                    <a:pt x="600" y="693"/>
                  </a:lnTo>
                  <a:lnTo>
                    <a:pt x="609" y="693"/>
                  </a:lnTo>
                  <a:lnTo>
                    <a:pt x="611" y="695"/>
                  </a:lnTo>
                  <a:lnTo>
                    <a:pt x="615" y="697"/>
                  </a:lnTo>
                  <a:lnTo>
                    <a:pt x="615" y="691"/>
                  </a:lnTo>
                  <a:lnTo>
                    <a:pt x="613" y="690"/>
                  </a:lnTo>
                  <a:lnTo>
                    <a:pt x="611" y="690"/>
                  </a:lnTo>
                  <a:lnTo>
                    <a:pt x="607" y="687"/>
                  </a:lnTo>
                  <a:lnTo>
                    <a:pt x="605" y="687"/>
                  </a:lnTo>
                  <a:lnTo>
                    <a:pt x="605" y="686"/>
                  </a:lnTo>
                  <a:lnTo>
                    <a:pt x="603" y="686"/>
                  </a:lnTo>
                  <a:lnTo>
                    <a:pt x="594" y="684"/>
                  </a:lnTo>
                  <a:lnTo>
                    <a:pt x="592" y="684"/>
                  </a:lnTo>
                  <a:lnTo>
                    <a:pt x="598" y="683"/>
                  </a:lnTo>
                  <a:lnTo>
                    <a:pt x="598" y="681"/>
                  </a:lnTo>
                  <a:lnTo>
                    <a:pt x="598" y="679"/>
                  </a:lnTo>
                  <a:lnTo>
                    <a:pt x="600" y="679"/>
                  </a:lnTo>
                  <a:lnTo>
                    <a:pt x="603" y="681"/>
                  </a:lnTo>
                  <a:lnTo>
                    <a:pt x="603" y="682"/>
                  </a:lnTo>
                  <a:lnTo>
                    <a:pt x="605" y="682"/>
                  </a:lnTo>
                  <a:lnTo>
                    <a:pt x="603" y="678"/>
                  </a:lnTo>
                  <a:lnTo>
                    <a:pt x="598" y="676"/>
                  </a:lnTo>
                  <a:lnTo>
                    <a:pt x="596" y="674"/>
                  </a:lnTo>
                  <a:lnTo>
                    <a:pt x="594" y="673"/>
                  </a:lnTo>
                  <a:lnTo>
                    <a:pt x="594" y="667"/>
                  </a:lnTo>
                  <a:lnTo>
                    <a:pt x="598" y="666"/>
                  </a:lnTo>
                  <a:lnTo>
                    <a:pt x="598" y="667"/>
                  </a:lnTo>
                  <a:lnTo>
                    <a:pt x="598" y="668"/>
                  </a:lnTo>
                  <a:lnTo>
                    <a:pt x="605" y="670"/>
                  </a:lnTo>
                  <a:lnTo>
                    <a:pt x="605" y="671"/>
                  </a:lnTo>
                  <a:lnTo>
                    <a:pt x="609" y="673"/>
                  </a:lnTo>
                  <a:lnTo>
                    <a:pt x="607" y="671"/>
                  </a:lnTo>
                  <a:lnTo>
                    <a:pt x="607" y="670"/>
                  </a:lnTo>
                  <a:lnTo>
                    <a:pt x="611" y="670"/>
                  </a:lnTo>
                  <a:lnTo>
                    <a:pt x="613" y="673"/>
                  </a:lnTo>
                  <a:lnTo>
                    <a:pt x="613" y="671"/>
                  </a:lnTo>
                  <a:lnTo>
                    <a:pt x="611" y="670"/>
                  </a:lnTo>
                  <a:lnTo>
                    <a:pt x="611" y="668"/>
                  </a:lnTo>
                  <a:lnTo>
                    <a:pt x="615" y="669"/>
                  </a:lnTo>
                  <a:lnTo>
                    <a:pt x="619" y="670"/>
                  </a:lnTo>
                  <a:lnTo>
                    <a:pt x="617" y="669"/>
                  </a:lnTo>
                  <a:lnTo>
                    <a:pt x="615" y="668"/>
                  </a:lnTo>
                  <a:lnTo>
                    <a:pt x="611" y="667"/>
                  </a:lnTo>
                  <a:lnTo>
                    <a:pt x="609" y="666"/>
                  </a:lnTo>
                  <a:lnTo>
                    <a:pt x="613" y="665"/>
                  </a:lnTo>
                  <a:lnTo>
                    <a:pt x="617" y="665"/>
                  </a:lnTo>
                  <a:lnTo>
                    <a:pt x="622" y="662"/>
                  </a:lnTo>
                  <a:lnTo>
                    <a:pt x="624" y="663"/>
                  </a:lnTo>
                  <a:lnTo>
                    <a:pt x="626" y="663"/>
                  </a:lnTo>
                  <a:lnTo>
                    <a:pt x="630" y="662"/>
                  </a:lnTo>
                  <a:lnTo>
                    <a:pt x="643" y="663"/>
                  </a:lnTo>
                  <a:lnTo>
                    <a:pt x="645" y="665"/>
                  </a:lnTo>
                  <a:lnTo>
                    <a:pt x="645" y="666"/>
                  </a:lnTo>
                  <a:lnTo>
                    <a:pt x="647" y="666"/>
                  </a:lnTo>
                  <a:lnTo>
                    <a:pt x="657" y="666"/>
                  </a:lnTo>
                  <a:lnTo>
                    <a:pt x="655" y="667"/>
                  </a:lnTo>
                  <a:lnTo>
                    <a:pt x="647" y="668"/>
                  </a:lnTo>
                  <a:lnTo>
                    <a:pt x="647" y="671"/>
                  </a:lnTo>
                  <a:lnTo>
                    <a:pt x="649" y="670"/>
                  </a:lnTo>
                  <a:lnTo>
                    <a:pt x="651" y="669"/>
                  </a:lnTo>
                  <a:lnTo>
                    <a:pt x="668" y="662"/>
                  </a:lnTo>
                  <a:lnTo>
                    <a:pt x="683" y="661"/>
                  </a:lnTo>
                  <a:lnTo>
                    <a:pt x="685" y="662"/>
                  </a:lnTo>
                  <a:lnTo>
                    <a:pt x="689" y="661"/>
                  </a:lnTo>
                  <a:lnTo>
                    <a:pt x="689" y="660"/>
                  </a:lnTo>
                  <a:lnTo>
                    <a:pt x="689" y="659"/>
                  </a:lnTo>
                  <a:lnTo>
                    <a:pt x="687" y="659"/>
                  </a:lnTo>
                  <a:lnTo>
                    <a:pt x="678" y="657"/>
                  </a:lnTo>
                  <a:lnTo>
                    <a:pt x="674" y="654"/>
                  </a:lnTo>
                  <a:lnTo>
                    <a:pt x="674" y="653"/>
                  </a:lnTo>
                  <a:lnTo>
                    <a:pt x="674" y="652"/>
                  </a:lnTo>
                  <a:lnTo>
                    <a:pt x="674" y="651"/>
                  </a:lnTo>
                  <a:lnTo>
                    <a:pt x="668" y="646"/>
                  </a:lnTo>
                  <a:lnTo>
                    <a:pt x="666" y="645"/>
                  </a:lnTo>
                  <a:lnTo>
                    <a:pt x="670" y="644"/>
                  </a:lnTo>
                  <a:lnTo>
                    <a:pt x="670" y="643"/>
                  </a:lnTo>
                  <a:lnTo>
                    <a:pt x="672" y="643"/>
                  </a:lnTo>
                  <a:lnTo>
                    <a:pt x="672" y="638"/>
                  </a:lnTo>
                  <a:lnTo>
                    <a:pt x="676" y="636"/>
                  </a:lnTo>
                  <a:lnTo>
                    <a:pt x="680" y="636"/>
                  </a:lnTo>
                  <a:lnTo>
                    <a:pt x="683" y="634"/>
                  </a:lnTo>
                  <a:lnTo>
                    <a:pt x="683" y="632"/>
                  </a:lnTo>
                  <a:lnTo>
                    <a:pt x="685" y="624"/>
                  </a:lnTo>
                  <a:lnTo>
                    <a:pt x="687" y="625"/>
                  </a:lnTo>
                  <a:lnTo>
                    <a:pt x="693" y="620"/>
                  </a:lnTo>
                  <a:lnTo>
                    <a:pt x="695" y="620"/>
                  </a:lnTo>
                  <a:lnTo>
                    <a:pt x="697" y="619"/>
                  </a:lnTo>
                  <a:lnTo>
                    <a:pt x="699" y="614"/>
                  </a:lnTo>
                  <a:lnTo>
                    <a:pt x="697" y="613"/>
                  </a:lnTo>
                  <a:lnTo>
                    <a:pt x="699" y="613"/>
                  </a:lnTo>
                  <a:lnTo>
                    <a:pt x="697" y="609"/>
                  </a:lnTo>
                  <a:lnTo>
                    <a:pt x="699" y="609"/>
                  </a:lnTo>
                  <a:lnTo>
                    <a:pt x="699" y="610"/>
                  </a:lnTo>
                  <a:lnTo>
                    <a:pt x="699" y="611"/>
                  </a:lnTo>
                  <a:lnTo>
                    <a:pt x="699" y="610"/>
                  </a:lnTo>
                  <a:lnTo>
                    <a:pt x="702" y="609"/>
                  </a:lnTo>
                  <a:lnTo>
                    <a:pt x="704" y="609"/>
                  </a:lnTo>
                  <a:lnTo>
                    <a:pt x="706" y="609"/>
                  </a:lnTo>
                  <a:lnTo>
                    <a:pt x="710" y="606"/>
                  </a:lnTo>
                  <a:lnTo>
                    <a:pt x="708" y="604"/>
                  </a:lnTo>
                  <a:lnTo>
                    <a:pt x="706" y="603"/>
                  </a:lnTo>
                  <a:lnTo>
                    <a:pt x="706" y="602"/>
                  </a:lnTo>
                  <a:lnTo>
                    <a:pt x="706" y="603"/>
                  </a:lnTo>
                  <a:lnTo>
                    <a:pt x="710" y="603"/>
                  </a:lnTo>
                  <a:lnTo>
                    <a:pt x="710" y="604"/>
                  </a:lnTo>
                  <a:lnTo>
                    <a:pt x="712" y="604"/>
                  </a:lnTo>
                  <a:lnTo>
                    <a:pt x="714" y="602"/>
                  </a:lnTo>
                  <a:lnTo>
                    <a:pt x="714" y="601"/>
                  </a:lnTo>
                  <a:lnTo>
                    <a:pt x="723" y="600"/>
                  </a:lnTo>
                  <a:lnTo>
                    <a:pt x="727" y="598"/>
                  </a:lnTo>
                  <a:lnTo>
                    <a:pt x="727" y="600"/>
                  </a:lnTo>
                  <a:lnTo>
                    <a:pt x="731" y="598"/>
                  </a:lnTo>
                  <a:lnTo>
                    <a:pt x="731" y="597"/>
                  </a:lnTo>
                  <a:lnTo>
                    <a:pt x="735" y="600"/>
                  </a:lnTo>
                  <a:lnTo>
                    <a:pt x="737" y="601"/>
                  </a:lnTo>
                  <a:lnTo>
                    <a:pt x="731" y="601"/>
                  </a:lnTo>
                  <a:lnTo>
                    <a:pt x="729" y="601"/>
                  </a:lnTo>
                  <a:lnTo>
                    <a:pt x="729" y="602"/>
                  </a:lnTo>
                  <a:lnTo>
                    <a:pt x="733" y="602"/>
                  </a:lnTo>
                  <a:lnTo>
                    <a:pt x="735" y="602"/>
                  </a:lnTo>
                  <a:lnTo>
                    <a:pt x="731" y="603"/>
                  </a:lnTo>
                  <a:lnTo>
                    <a:pt x="731" y="604"/>
                  </a:lnTo>
                  <a:lnTo>
                    <a:pt x="733" y="604"/>
                  </a:lnTo>
                  <a:lnTo>
                    <a:pt x="735" y="604"/>
                  </a:lnTo>
                  <a:lnTo>
                    <a:pt x="737" y="605"/>
                  </a:lnTo>
                  <a:lnTo>
                    <a:pt x="742" y="606"/>
                  </a:lnTo>
                  <a:lnTo>
                    <a:pt x="750" y="605"/>
                  </a:lnTo>
                  <a:lnTo>
                    <a:pt x="752" y="604"/>
                  </a:lnTo>
                  <a:lnTo>
                    <a:pt x="752" y="605"/>
                  </a:lnTo>
                  <a:lnTo>
                    <a:pt x="754" y="606"/>
                  </a:lnTo>
                  <a:lnTo>
                    <a:pt x="756" y="605"/>
                  </a:lnTo>
                  <a:lnTo>
                    <a:pt x="758" y="605"/>
                  </a:lnTo>
                  <a:lnTo>
                    <a:pt x="758" y="606"/>
                  </a:lnTo>
                  <a:lnTo>
                    <a:pt x="761" y="608"/>
                  </a:lnTo>
                  <a:lnTo>
                    <a:pt x="758" y="608"/>
                  </a:lnTo>
                  <a:lnTo>
                    <a:pt x="750" y="609"/>
                  </a:lnTo>
                  <a:lnTo>
                    <a:pt x="742" y="612"/>
                  </a:lnTo>
                  <a:lnTo>
                    <a:pt x="742" y="613"/>
                  </a:lnTo>
                  <a:lnTo>
                    <a:pt x="746" y="613"/>
                  </a:lnTo>
                  <a:lnTo>
                    <a:pt x="752" y="616"/>
                  </a:lnTo>
                  <a:lnTo>
                    <a:pt x="754" y="617"/>
                  </a:lnTo>
                  <a:lnTo>
                    <a:pt x="756" y="618"/>
                  </a:lnTo>
                  <a:lnTo>
                    <a:pt x="756" y="621"/>
                  </a:lnTo>
                  <a:lnTo>
                    <a:pt x="754" y="622"/>
                  </a:lnTo>
                  <a:lnTo>
                    <a:pt x="758" y="625"/>
                  </a:lnTo>
                  <a:lnTo>
                    <a:pt x="763" y="625"/>
                  </a:lnTo>
                  <a:lnTo>
                    <a:pt x="767" y="624"/>
                  </a:lnTo>
                  <a:lnTo>
                    <a:pt x="769" y="624"/>
                  </a:lnTo>
                  <a:lnTo>
                    <a:pt x="769" y="622"/>
                  </a:lnTo>
                  <a:lnTo>
                    <a:pt x="771" y="621"/>
                  </a:lnTo>
                  <a:lnTo>
                    <a:pt x="773" y="621"/>
                  </a:lnTo>
                  <a:lnTo>
                    <a:pt x="771" y="620"/>
                  </a:lnTo>
                  <a:lnTo>
                    <a:pt x="775" y="620"/>
                  </a:lnTo>
                  <a:lnTo>
                    <a:pt x="777" y="620"/>
                  </a:lnTo>
                  <a:lnTo>
                    <a:pt x="786" y="617"/>
                  </a:lnTo>
                  <a:lnTo>
                    <a:pt x="794" y="618"/>
                  </a:lnTo>
                  <a:lnTo>
                    <a:pt x="801" y="617"/>
                  </a:lnTo>
                  <a:lnTo>
                    <a:pt x="801" y="614"/>
                  </a:lnTo>
                  <a:lnTo>
                    <a:pt x="801" y="613"/>
                  </a:lnTo>
                  <a:lnTo>
                    <a:pt x="798" y="612"/>
                  </a:lnTo>
                  <a:lnTo>
                    <a:pt x="792" y="613"/>
                  </a:lnTo>
                  <a:lnTo>
                    <a:pt x="790" y="613"/>
                  </a:lnTo>
                  <a:lnTo>
                    <a:pt x="788" y="614"/>
                  </a:lnTo>
                  <a:lnTo>
                    <a:pt x="786" y="613"/>
                  </a:lnTo>
                  <a:lnTo>
                    <a:pt x="784" y="614"/>
                  </a:lnTo>
                  <a:lnTo>
                    <a:pt x="779" y="613"/>
                  </a:lnTo>
                  <a:lnTo>
                    <a:pt x="779" y="614"/>
                  </a:lnTo>
                  <a:lnTo>
                    <a:pt x="777" y="611"/>
                  </a:lnTo>
                  <a:lnTo>
                    <a:pt x="777" y="610"/>
                  </a:lnTo>
                  <a:lnTo>
                    <a:pt x="773" y="610"/>
                  </a:lnTo>
                  <a:lnTo>
                    <a:pt x="773" y="609"/>
                  </a:lnTo>
                  <a:lnTo>
                    <a:pt x="771" y="610"/>
                  </a:lnTo>
                  <a:lnTo>
                    <a:pt x="771" y="609"/>
                  </a:lnTo>
                  <a:lnTo>
                    <a:pt x="771" y="608"/>
                  </a:lnTo>
                  <a:lnTo>
                    <a:pt x="769" y="606"/>
                  </a:lnTo>
                  <a:lnTo>
                    <a:pt x="767" y="606"/>
                  </a:lnTo>
                  <a:lnTo>
                    <a:pt x="767" y="608"/>
                  </a:lnTo>
                  <a:lnTo>
                    <a:pt x="765" y="608"/>
                  </a:lnTo>
                  <a:lnTo>
                    <a:pt x="765" y="606"/>
                  </a:lnTo>
                  <a:lnTo>
                    <a:pt x="765" y="605"/>
                  </a:lnTo>
                  <a:lnTo>
                    <a:pt x="763" y="605"/>
                  </a:lnTo>
                  <a:lnTo>
                    <a:pt x="761" y="604"/>
                  </a:lnTo>
                  <a:lnTo>
                    <a:pt x="758" y="604"/>
                  </a:lnTo>
                  <a:lnTo>
                    <a:pt x="765" y="605"/>
                  </a:lnTo>
                  <a:lnTo>
                    <a:pt x="765" y="604"/>
                  </a:lnTo>
                  <a:lnTo>
                    <a:pt x="765" y="603"/>
                  </a:lnTo>
                  <a:lnTo>
                    <a:pt x="767" y="603"/>
                  </a:lnTo>
                  <a:lnTo>
                    <a:pt x="767" y="604"/>
                  </a:lnTo>
                  <a:lnTo>
                    <a:pt x="767" y="605"/>
                  </a:lnTo>
                  <a:lnTo>
                    <a:pt x="771" y="605"/>
                  </a:lnTo>
                  <a:lnTo>
                    <a:pt x="771" y="606"/>
                  </a:lnTo>
                  <a:lnTo>
                    <a:pt x="771" y="605"/>
                  </a:lnTo>
                  <a:lnTo>
                    <a:pt x="773" y="605"/>
                  </a:lnTo>
                  <a:lnTo>
                    <a:pt x="775" y="605"/>
                  </a:lnTo>
                  <a:lnTo>
                    <a:pt x="773" y="606"/>
                  </a:lnTo>
                  <a:lnTo>
                    <a:pt x="775" y="608"/>
                  </a:lnTo>
                  <a:lnTo>
                    <a:pt x="775" y="609"/>
                  </a:lnTo>
                  <a:lnTo>
                    <a:pt x="777" y="609"/>
                  </a:lnTo>
                  <a:lnTo>
                    <a:pt x="775" y="605"/>
                  </a:lnTo>
                  <a:lnTo>
                    <a:pt x="779" y="603"/>
                  </a:lnTo>
                  <a:lnTo>
                    <a:pt x="779" y="601"/>
                  </a:lnTo>
                  <a:lnTo>
                    <a:pt x="782" y="601"/>
                  </a:lnTo>
                  <a:lnTo>
                    <a:pt x="782" y="603"/>
                  </a:lnTo>
                  <a:lnTo>
                    <a:pt x="782" y="604"/>
                  </a:lnTo>
                  <a:lnTo>
                    <a:pt x="779" y="604"/>
                  </a:lnTo>
                  <a:lnTo>
                    <a:pt x="779" y="605"/>
                  </a:lnTo>
                  <a:lnTo>
                    <a:pt x="782" y="605"/>
                  </a:lnTo>
                  <a:lnTo>
                    <a:pt x="784" y="602"/>
                  </a:lnTo>
                  <a:lnTo>
                    <a:pt x="786" y="602"/>
                  </a:lnTo>
                  <a:lnTo>
                    <a:pt x="790" y="600"/>
                  </a:lnTo>
                  <a:lnTo>
                    <a:pt x="792" y="600"/>
                  </a:lnTo>
                  <a:lnTo>
                    <a:pt x="794" y="598"/>
                  </a:lnTo>
                  <a:lnTo>
                    <a:pt x="794" y="600"/>
                  </a:lnTo>
                  <a:lnTo>
                    <a:pt x="796" y="598"/>
                  </a:lnTo>
                  <a:lnTo>
                    <a:pt x="803" y="597"/>
                  </a:lnTo>
                  <a:lnTo>
                    <a:pt x="805" y="598"/>
                  </a:lnTo>
                  <a:lnTo>
                    <a:pt x="807" y="596"/>
                  </a:lnTo>
                  <a:lnTo>
                    <a:pt x="811" y="595"/>
                  </a:lnTo>
                  <a:lnTo>
                    <a:pt x="813" y="595"/>
                  </a:lnTo>
                  <a:lnTo>
                    <a:pt x="815" y="594"/>
                  </a:lnTo>
                  <a:lnTo>
                    <a:pt x="826" y="593"/>
                  </a:lnTo>
                  <a:lnTo>
                    <a:pt x="830" y="593"/>
                  </a:lnTo>
                  <a:lnTo>
                    <a:pt x="832" y="593"/>
                  </a:lnTo>
                  <a:lnTo>
                    <a:pt x="834" y="592"/>
                  </a:lnTo>
                  <a:lnTo>
                    <a:pt x="838" y="592"/>
                  </a:lnTo>
                  <a:lnTo>
                    <a:pt x="838" y="593"/>
                  </a:lnTo>
                  <a:lnTo>
                    <a:pt x="841" y="593"/>
                  </a:lnTo>
                  <a:lnTo>
                    <a:pt x="843" y="594"/>
                  </a:lnTo>
                  <a:lnTo>
                    <a:pt x="838" y="594"/>
                  </a:lnTo>
                  <a:lnTo>
                    <a:pt x="828" y="596"/>
                  </a:lnTo>
                  <a:lnTo>
                    <a:pt x="828" y="597"/>
                  </a:lnTo>
                  <a:lnTo>
                    <a:pt x="830" y="598"/>
                  </a:lnTo>
                  <a:lnTo>
                    <a:pt x="828" y="598"/>
                  </a:lnTo>
                  <a:lnTo>
                    <a:pt x="826" y="598"/>
                  </a:lnTo>
                  <a:lnTo>
                    <a:pt x="819" y="598"/>
                  </a:lnTo>
                  <a:lnTo>
                    <a:pt x="817" y="600"/>
                  </a:lnTo>
                  <a:lnTo>
                    <a:pt x="822" y="601"/>
                  </a:lnTo>
                  <a:lnTo>
                    <a:pt x="824" y="602"/>
                  </a:lnTo>
                  <a:lnTo>
                    <a:pt x="830" y="605"/>
                  </a:lnTo>
                  <a:lnTo>
                    <a:pt x="828" y="605"/>
                  </a:lnTo>
                  <a:lnTo>
                    <a:pt x="826" y="605"/>
                  </a:lnTo>
                  <a:lnTo>
                    <a:pt x="824" y="606"/>
                  </a:lnTo>
                  <a:lnTo>
                    <a:pt x="822" y="606"/>
                  </a:lnTo>
                  <a:lnTo>
                    <a:pt x="813" y="613"/>
                  </a:lnTo>
                  <a:lnTo>
                    <a:pt x="805" y="613"/>
                  </a:lnTo>
                  <a:lnTo>
                    <a:pt x="805" y="614"/>
                  </a:lnTo>
                  <a:lnTo>
                    <a:pt x="803" y="616"/>
                  </a:lnTo>
                  <a:lnTo>
                    <a:pt x="809" y="618"/>
                  </a:lnTo>
                  <a:lnTo>
                    <a:pt x="811" y="620"/>
                  </a:lnTo>
                  <a:lnTo>
                    <a:pt x="813" y="621"/>
                  </a:lnTo>
                  <a:lnTo>
                    <a:pt x="815" y="621"/>
                  </a:lnTo>
                  <a:lnTo>
                    <a:pt x="817" y="621"/>
                  </a:lnTo>
                  <a:lnTo>
                    <a:pt x="822" y="624"/>
                  </a:lnTo>
                  <a:lnTo>
                    <a:pt x="834" y="627"/>
                  </a:lnTo>
                  <a:lnTo>
                    <a:pt x="841" y="629"/>
                  </a:lnTo>
                  <a:lnTo>
                    <a:pt x="845" y="633"/>
                  </a:lnTo>
                  <a:lnTo>
                    <a:pt x="847" y="633"/>
                  </a:lnTo>
                  <a:lnTo>
                    <a:pt x="849" y="635"/>
                  </a:lnTo>
                  <a:lnTo>
                    <a:pt x="855" y="637"/>
                  </a:lnTo>
                  <a:lnTo>
                    <a:pt x="864" y="639"/>
                  </a:lnTo>
                  <a:lnTo>
                    <a:pt x="870" y="642"/>
                  </a:lnTo>
                  <a:lnTo>
                    <a:pt x="872" y="643"/>
                  </a:lnTo>
                  <a:lnTo>
                    <a:pt x="874" y="649"/>
                  </a:lnTo>
                  <a:lnTo>
                    <a:pt x="876" y="650"/>
                  </a:lnTo>
                  <a:lnTo>
                    <a:pt x="876" y="654"/>
                  </a:lnTo>
                  <a:lnTo>
                    <a:pt x="874" y="654"/>
                  </a:lnTo>
                  <a:lnTo>
                    <a:pt x="874" y="655"/>
                  </a:lnTo>
                  <a:lnTo>
                    <a:pt x="872" y="655"/>
                  </a:lnTo>
                  <a:lnTo>
                    <a:pt x="857" y="661"/>
                  </a:lnTo>
                  <a:lnTo>
                    <a:pt x="851" y="661"/>
                  </a:lnTo>
                  <a:lnTo>
                    <a:pt x="843" y="661"/>
                  </a:lnTo>
                  <a:lnTo>
                    <a:pt x="824" y="662"/>
                  </a:lnTo>
                  <a:lnTo>
                    <a:pt x="817" y="661"/>
                  </a:lnTo>
                  <a:lnTo>
                    <a:pt x="815" y="662"/>
                  </a:lnTo>
                  <a:lnTo>
                    <a:pt x="805" y="659"/>
                  </a:lnTo>
                  <a:lnTo>
                    <a:pt x="798" y="659"/>
                  </a:lnTo>
                  <a:lnTo>
                    <a:pt x="794" y="654"/>
                  </a:lnTo>
                  <a:lnTo>
                    <a:pt x="790" y="655"/>
                  </a:lnTo>
                  <a:lnTo>
                    <a:pt x="784" y="653"/>
                  </a:lnTo>
                  <a:lnTo>
                    <a:pt x="782" y="652"/>
                  </a:lnTo>
                  <a:lnTo>
                    <a:pt x="782" y="651"/>
                  </a:lnTo>
                  <a:lnTo>
                    <a:pt x="779" y="650"/>
                  </a:lnTo>
                  <a:lnTo>
                    <a:pt x="777" y="650"/>
                  </a:lnTo>
                  <a:lnTo>
                    <a:pt x="775" y="651"/>
                  </a:lnTo>
                  <a:lnTo>
                    <a:pt x="754" y="651"/>
                  </a:lnTo>
                  <a:lnTo>
                    <a:pt x="742" y="653"/>
                  </a:lnTo>
                  <a:lnTo>
                    <a:pt x="735" y="655"/>
                  </a:lnTo>
                  <a:lnTo>
                    <a:pt x="733" y="655"/>
                  </a:lnTo>
                  <a:lnTo>
                    <a:pt x="727" y="659"/>
                  </a:lnTo>
                  <a:lnTo>
                    <a:pt x="725" y="660"/>
                  </a:lnTo>
                  <a:lnTo>
                    <a:pt x="720" y="661"/>
                  </a:lnTo>
                  <a:lnTo>
                    <a:pt x="714" y="661"/>
                  </a:lnTo>
                  <a:lnTo>
                    <a:pt x="708" y="660"/>
                  </a:lnTo>
                  <a:lnTo>
                    <a:pt x="699" y="660"/>
                  </a:lnTo>
                  <a:lnTo>
                    <a:pt x="695" y="660"/>
                  </a:lnTo>
                  <a:lnTo>
                    <a:pt x="693" y="660"/>
                  </a:lnTo>
                  <a:lnTo>
                    <a:pt x="693" y="659"/>
                  </a:lnTo>
                  <a:lnTo>
                    <a:pt x="691" y="661"/>
                  </a:lnTo>
                  <a:lnTo>
                    <a:pt x="691" y="662"/>
                  </a:lnTo>
                  <a:lnTo>
                    <a:pt x="693" y="663"/>
                  </a:lnTo>
                  <a:lnTo>
                    <a:pt x="697" y="665"/>
                  </a:lnTo>
                  <a:lnTo>
                    <a:pt x="699" y="663"/>
                  </a:lnTo>
                  <a:lnTo>
                    <a:pt x="702" y="665"/>
                  </a:lnTo>
                  <a:lnTo>
                    <a:pt x="689" y="666"/>
                  </a:lnTo>
                  <a:lnTo>
                    <a:pt x="687" y="666"/>
                  </a:lnTo>
                  <a:lnTo>
                    <a:pt x="687" y="667"/>
                  </a:lnTo>
                  <a:lnTo>
                    <a:pt x="689" y="667"/>
                  </a:lnTo>
                  <a:lnTo>
                    <a:pt x="691" y="668"/>
                  </a:lnTo>
                  <a:lnTo>
                    <a:pt x="674" y="668"/>
                  </a:lnTo>
                  <a:lnTo>
                    <a:pt x="674" y="667"/>
                  </a:lnTo>
                  <a:lnTo>
                    <a:pt x="672" y="667"/>
                  </a:lnTo>
                  <a:lnTo>
                    <a:pt x="670" y="667"/>
                  </a:lnTo>
                  <a:lnTo>
                    <a:pt x="672" y="668"/>
                  </a:lnTo>
                  <a:lnTo>
                    <a:pt x="668" y="669"/>
                  </a:lnTo>
                  <a:lnTo>
                    <a:pt x="666" y="668"/>
                  </a:lnTo>
                  <a:lnTo>
                    <a:pt x="664" y="667"/>
                  </a:lnTo>
                  <a:lnTo>
                    <a:pt x="659" y="668"/>
                  </a:lnTo>
                  <a:lnTo>
                    <a:pt x="655" y="668"/>
                  </a:lnTo>
                  <a:lnTo>
                    <a:pt x="651" y="671"/>
                  </a:lnTo>
                  <a:lnTo>
                    <a:pt x="649" y="673"/>
                  </a:lnTo>
                  <a:lnTo>
                    <a:pt x="647" y="674"/>
                  </a:lnTo>
                  <a:lnTo>
                    <a:pt x="647" y="676"/>
                  </a:lnTo>
                  <a:lnTo>
                    <a:pt x="647" y="677"/>
                  </a:lnTo>
                  <a:lnTo>
                    <a:pt x="657" y="677"/>
                  </a:lnTo>
                  <a:lnTo>
                    <a:pt x="655" y="678"/>
                  </a:lnTo>
                  <a:lnTo>
                    <a:pt x="655" y="681"/>
                  </a:lnTo>
                  <a:lnTo>
                    <a:pt x="657" y="682"/>
                  </a:lnTo>
                  <a:lnTo>
                    <a:pt x="659" y="683"/>
                  </a:lnTo>
                  <a:lnTo>
                    <a:pt x="659" y="684"/>
                  </a:lnTo>
                  <a:lnTo>
                    <a:pt x="657" y="685"/>
                  </a:lnTo>
                  <a:lnTo>
                    <a:pt x="657" y="686"/>
                  </a:lnTo>
                  <a:lnTo>
                    <a:pt x="657" y="687"/>
                  </a:lnTo>
                  <a:lnTo>
                    <a:pt x="662" y="687"/>
                  </a:lnTo>
                  <a:lnTo>
                    <a:pt x="662" y="689"/>
                  </a:lnTo>
                  <a:lnTo>
                    <a:pt x="655" y="689"/>
                  </a:lnTo>
                  <a:lnTo>
                    <a:pt x="653" y="686"/>
                  </a:lnTo>
                  <a:lnTo>
                    <a:pt x="651" y="686"/>
                  </a:lnTo>
                  <a:lnTo>
                    <a:pt x="651" y="687"/>
                  </a:lnTo>
                  <a:lnTo>
                    <a:pt x="651" y="689"/>
                  </a:lnTo>
                  <a:lnTo>
                    <a:pt x="649" y="690"/>
                  </a:lnTo>
                  <a:lnTo>
                    <a:pt x="651" y="691"/>
                  </a:lnTo>
                  <a:lnTo>
                    <a:pt x="653" y="691"/>
                  </a:lnTo>
                  <a:lnTo>
                    <a:pt x="655" y="691"/>
                  </a:lnTo>
                  <a:lnTo>
                    <a:pt x="657" y="692"/>
                  </a:lnTo>
                  <a:lnTo>
                    <a:pt x="659" y="692"/>
                  </a:lnTo>
                  <a:lnTo>
                    <a:pt x="662" y="693"/>
                  </a:lnTo>
                  <a:lnTo>
                    <a:pt x="664" y="694"/>
                  </a:lnTo>
                  <a:lnTo>
                    <a:pt x="662" y="695"/>
                  </a:lnTo>
                  <a:lnTo>
                    <a:pt x="662" y="697"/>
                  </a:lnTo>
                  <a:lnTo>
                    <a:pt x="664" y="697"/>
                  </a:lnTo>
                  <a:lnTo>
                    <a:pt x="666" y="697"/>
                  </a:lnTo>
                  <a:lnTo>
                    <a:pt x="664" y="698"/>
                  </a:lnTo>
                  <a:lnTo>
                    <a:pt x="664" y="699"/>
                  </a:lnTo>
                  <a:lnTo>
                    <a:pt x="666" y="699"/>
                  </a:lnTo>
                  <a:lnTo>
                    <a:pt x="668" y="700"/>
                  </a:lnTo>
                  <a:lnTo>
                    <a:pt x="664" y="702"/>
                  </a:lnTo>
                  <a:lnTo>
                    <a:pt x="666" y="702"/>
                  </a:lnTo>
                  <a:lnTo>
                    <a:pt x="678" y="702"/>
                  </a:lnTo>
                  <a:lnTo>
                    <a:pt x="678" y="703"/>
                  </a:lnTo>
                  <a:lnTo>
                    <a:pt x="676" y="703"/>
                  </a:lnTo>
                  <a:lnTo>
                    <a:pt x="674" y="705"/>
                  </a:lnTo>
                  <a:lnTo>
                    <a:pt x="670" y="705"/>
                  </a:lnTo>
                  <a:lnTo>
                    <a:pt x="668" y="706"/>
                  </a:lnTo>
                  <a:lnTo>
                    <a:pt x="666" y="707"/>
                  </a:lnTo>
                  <a:lnTo>
                    <a:pt x="676" y="705"/>
                  </a:lnTo>
                  <a:lnTo>
                    <a:pt x="676" y="706"/>
                  </a:lnTo>
                  <a:lnTo>
                    <a:pt x="674" y="707"/>
                  </a:lnTo>
                  <a:lnTo>
                    <a:pt x="676" y="707"/>
                  </a:lnTo>
                  <a:lnTo>
                    <a:pt x="678" y="706"/>
                  </a:lnTo>
                  <a:lnTo>
                    <a:pt x="678" y="705"/>
                  </a:lnTo>
                  <a:lnTo>
                    <a:pt x="683" y="705"/>
                  </a:lnTo>
                  <a:lnTo>
                    <a:pt x="685" y="706"/>
                  </a:lnTo>
                  <a:lnTo>
                    <a:pt x="687" y="707"/>
                  </a:lnTo>
                  <a:lnTo>
                    <a:pt x="689" y="707"/>
                  </a:lnTo>
                  <a:lnTo>
                    <a:pt x="689" y="706"/>
                  </a:lnTo>
                  <a:lnTo>
                    <a:pt x="691" y="706"/>
                  </a:lnTo>
                  <a:lnTo>
                    <a:pt x="691" y="709"/>
                  </a:lnTo>
                  <a:lnTo>
                    <a:pt x="693" y="710"/>
                  </a:lnTo>
                  <a:lnTo>
                    <a:pt x="697" y="710"/>
                  </a:lnTo>
                  <a:lnTo>
                    <a:pt x="702" y="711"/>
                  </a:lnTo>
                  <a:lnTo>
                    <a:pt x="712" y="709"/>
                  </a:lnTo>
                  <a:lnTo>
                    <a:pt x="712" y="708"/>
                  </a:lnTo>
                  <a:lnTo>
                    <a:pt x="712" y="707"/>
                  </a:lnTo>
                  <a:lnTo>
                    <a:pt x="712" y="706"/>
                  </a:lnTo>
                  <a:lnTo>
                    <a:pt x="714" y="705"/>
                  </a:lnTo>
                  <a:lnTo>
                    <a:pt x="723" y="705"/>
                  </a:lnTo>
                  <a:lnTo>
                    <a:pt x="737" y="709"/>
                  </a:lnTo>
                  <a:lnTo>
                    <a:pt x="737" y="710"/>
                  </a:lnTo>
                  <a:lnTo>
                    <a:pt x="742" y="711"/>
                  </a:lnTo>
                  <a:lnTo>
                    <a:pt x="746" y="713"/>
                  </a:lnTo>
                  <a:lnTo>
                    <a:pt x="754" y="711"/>
                  </a:lnTo>
                  <a:lnTo>
                    <a:pt x="756" y="711"/>
                  </a:lnTo>
                  <a:lnTo>
                    <a:pt x="761" y="710"/>
                  </a:lnTo>
                  <a:lnTo>
                    <a:pt x="763" y="709"/>
                  </a:lnTo>
                  <a:lnTo>
                    <a:pt x="765" y="709"/>
                  </a:lnTo>
                  <a:lnTo>
                    <a:pt x="765" y="708"/>
                  </a:lnTo>
                  <a:lnTo>
                    <a:pt x="771" y="706"/>
                  </a:lnTo>
                  <a:lnTo>
                    <a:pt x="773" y="705"/>
                  </a:lnTo>
                  <a:lnTo>
                    <a:pt x="775" y="705"/>
                  </a:lnTo>
                  <a:lnTo>
                    <a:pt x="777" y="705"/>
                  </a:lnTo>
                  <a:lnTo>
                    <a:pt x="782" y="707"/>
                  </a:lnTo>
                  <a:lnTo>
                    <a:pt x="786" y="707"/>
                  </a:lnTo>
                  <a:lnTo>
                    <a:pt x="788" y="707"/>
                  </a:lnTo>
                  <a:lnTo>
                    <a:pt x="788" y="706"/>
                  </a:lnTo>
                  <a:lnTo>
                    <a:pt x="792" y="705"/>
                  </a:lnTo>
                  <a:lnTo>
                    <a:pt x="796" y="706"/>
                  </a:lnTo>
                  <a:lnTo>
                    <a:pt x="794" y="707"/>
                  </a:lnTo>
                  <a:lnTo>
                    <a:pt x="792" y="708"/>
                  </a:lnTo>
                  <a:lnTo>
                    <a:pt x="790" y="710"/>
                  </a:lnTo>
                  <a:lnTo>
                    <a:pt x="792" y="713"/>
                  </a:lnTo>
                  <a:lnTo>
                    <a:pt x="790" y="715"/>
                  </a:lnTo>
                  <a:lnTo>
                    <a:pt x="790" y="717"/>
                  </a:lnTo>
                  <a:lnTo>
                    <a:pt x="792" y="719"/>
                  </a:lnTo>
                  <a:lnTo>
                    <a:pt x="792" y="722"/>
                  </a:lnTo>
                  <a:lnTo>
                    <a:pt x="792" y="724"/>
                  </a:lnTo>
                  <a:lnTo>
                    <a:pt x="792" y="725"/>
                  </a:lnTo>
                  <a:lnTo>
                    <a:pt x="792" y="727"/>
                  </a:lnTo>
                  <a:lnTo>
                    <a:pt x="788" y="729"/>
                  </a:lnTo>
                  <a:lnTo>
                    <a:pt x="786" y="733"/>
                  </a:lnTo>
                  <a:lnTo>
                    <a:pt x="784" y="733"/>
                  </a:lnTo>
                  <a:lnTo>
                    <a:pt x="782" y="735"/>
                  </a:lnTo>
                  <a:lnTo>
                    <a:pt x="782" y="737"/>
                  </a:lnTo>
                  <a:lnTo>
                    <a:pt x="777" y="741"/>
                  </a:lnTo>
                  <a:lnTo>
                    <a:pt x="769" y="755"/>
                  </a:lnTo>
                  <a:lnTo>
                    <a:pt x="767" y="756"/>
                  </a:lnTo>
                  <a:lnTo>
                    <a:pt x="763" y="758"/>
                  </a:lnTo>
                  <a:lnTo>
                    <a:pt x="754" y="761"/>
                  </a:lnTo>
                  <a:lnTo>
                    <a:pt x="750" y="761"/>
                  </a:lnTo>
                  <a:lnTo>
                    <a:pt x="748" y="759"/>
                  </a:lnTo>
                  <a:lnTo>
                    <a:pt x="746" y="761"/>
                  </a:lnTo>
                  <a:lnTo>
                    <a:pt x="739" y="761"/>
                  </a:lnTo>
                  <a:lnTo>
                    <a:pt x="737" y="759"/>
                  </a:lnTo>
                  <a:lnTo>
                    <a:pt x="735" y="758"/>
                  </a:lnTo>
                  <a:lnTo>
                    <a:pt x="733" y="757"/>
                  </a:lnTo>
                  <a:lnTo>
                    <a:pt x="731" y="757"/>
                  </a:lnTo>
                  <a:lnTo>
                    <a:pt x="731" y="756"/>
                  </a:lnTo>
                  <a:lnTo>
                    <a:pt x="729" y="756"/>
                  </a:lnTo>
                  <a:lnTo>
                    <a:pt x="720" y="756"/>
                  </a:lnTo>
                  <a:lnTo>
                    <a:pt x="718" y="756"/>
                  </a:lnTo>
                  <a:lnTo>
                    <a:pt x="716" y="757"/>
                  </a:lnTo>
                  <a:lnTo>
                    <a:pt x="710" y="758"/>
                  </a:lnTo>
                  <a:lnTo>
                    <a:pt x="710" y="757"/>
                  </a:lnTo>
                  <a:lnTo>
                    <a:pt x="714" y="757"/>
                  </a:lnTo>
                  <a:lnTo>
                    <a:pt x="714" y="756"/>
                  </a:lnTo>
                  <a:lnTo>
                    <a:pt x="712" y="756"/>
                  </a:lnTo>
                  <a:lnTo>
                    <a:pt x="706" y="757"/>
                  </a:lnTo>
                  <a:lnTo>
                    <a:pt x="687" y="763"/>
                  </a:lnTo>
                  <a:lnTo>
                    <a:pt x="680" y="761"/>
                  </a:lnTo>
                  <a:lnTo>
                    <a:pt x="672" y="761"/>
                  </a:lnTo>
                  <a:lnTo>
                    <a:pt x="670" y="759"/>
                  </a:lnTo>
                  <a:lnTo>
                    <a:pt x="664" y="759"/>
                  </a:lnTo>
                  <a:lnTo>
                    <a:pt x="655" y="757"/>
                  </a:lnTo>
                  <a:lnTo>
                    <a:pt x="640" y="755"/>
                  </a:lnTo>
                  <a:lnTo>
                    <a:pt x="632" y="756"/>
                  </a:lnTo>
                  <a:lnTo>
                    <a:pt x="630" y="756"/>
                  </a:lnTo>
                  <a:lnTo>
                    <a:pt x="630" y="755"/>
                  </a:lnTo>
                  <a:lnTo>
                    <a:pt x="628" y="753"/>
                  </a:lnTo>
                  <a:lnTo>
                    <a:pt x="626" y="753"/>
                  </a:lnTo>
                  <a:lnTo>
                    <a:pt x="603" y="750"/>
                  </a:lnTo>
                  <a:lnTo>
                    <a:pt x="600" y="750"/>
                  </a:lnTo>
                  <a:lnTo>
                    <a:pt x="598" y="749"/>
                  </a:lnTo>
                  <a:lnTo>
                    <a:pt x="598" y="748"/>
                  </a:lnTo>
                  <a:lnTo>
                    <a:pt x="598" y="747"/>
                  </a:lnTo>
                  <a:lnTo>
                    <a:pt x="598" y="746"/>
                  </a:lnTo>
                  <a:lnTo>
                    <a:pt x="596" y="746"/>
                  </a:lnTo>
                  <a:lnTo>
                    <a:pt x="594" y="745"/>
                  </a:lnTo>
                  <a:lnTo>
                    <a:pt x="584" y="743"/>
                  </a:lnTo>
                  <a:lnTo>
                    <a:pt x="569" y="745"/>
                  </a:lnTo>
                  <a:lnTo>
                    <a:pt x="552" y="751"/>
                  </a:lnTo>
                  <a:lnTo>
                    <a:pt x="552" y="753"/>
                  </a:lnTo>
                  <a:lnTo>
                    <a:pt x="552" y="755"/>
                  </a:lnTo>
                  <a:lnTo>
                    <a:pt x="554" y="756"/>
                  </a:lnTo>
                  <a:lnTo>
                    <a:pt x="554" y="758"/>
                  </a:lnTo>
                  <a:lnTo>
                    <a:pt x="554" y="759"/>
                  </a:lnTo>
                  <a:lnTo>
                    <a:pt x="554" y="761"/>
                  </a:lnTo>
                  <a:lnTo>
                    <a:pt x="548" y="765"/>
                  </a:lnTo>
                  <a:lnTo>
                    <a:pt x="542" y="767"/>
                  </a:lnTo>
                  <a:lnTo>
                    <a:pt x="537" y="767"/>
                  </a:lnTo>
                  <a:lnTo>
                    <a:pt x="533" y="766"/>
                  </a:lnTo>
                  <a:lnTo>
                    <a:pt x="527" y="763"/>
                  </a:lnTo>
                  <a:lnTo>
                    <a:pt x="491" y="757"/>
                  </a:lnTo>
                  <a:lnTo>
                    <a:pt x="485" y="753"/>
                  </a:lnTo>
                  <a:lnTo>
                    <a:pt x="485" y="749"/>
                  </a:lnTo>
                  <a:lnTo>
                    <a:pt x="483" y="748"/>
                  </a:lnTo>
                  <a:lnTo>
                    <a:pt x="461" y="745"/>
                  </a:lnTo>
                  <a:lnTo>
                    <a:pt x="459" y="745"/>
                  </a:lnTo>
                  <a:lnTo>
                    <a:pt x="455" y="743"/>
                  </a:lnTo>
                  <a:lnTo>
                    <a:pt x="451" y="743"/>
                  </a:lnTo>
                  <a:lnTo>
                    <a:pt x="447" y="745"/>
                  </a:lnTo>
                  <a:lnTo>
                    <a:pt x="440" y="743"/>
                  </a:lnTo>
                  <a:lnTo>
                    <a:pt x="428" y="741"/>
                  </a:lnTo>
                  <a:lnTo>
                    <a:pt x="426" y="740"/>
                  </a:lnTo>
                  <a:lnTo>
                    <a:pt x="424" y="740"/>
                  </a:lnTo>
                  <a:lnTo>
                    <a:pt x="421" y="740"/>
                  </a:lnTo>
                  <a:lnTo>
                    <a:pt x="421" y="739"/>
                  </a:lnTo>
                  <a:lnTo>
                    <a:pt x="419" y="737"/>
                  </a:lnTo>
                  <a:lnTo>
                    <a:pt x="415" y="738"/>
                  </a:lnTo>
                  <a:lnTo>
                    <a:pt x="415" y="737"/>
                  </a:lnTo>
                  <a:lnTo>
                    <a:pt x="415" y="735"/>
                  </a:lnTo>
                  <a:lnTo>
                    <a:pt x="413" y="735"/>
                  </a:lnTo>
                  <a:lnTo>
                    <a:pt x="411" y="735"/>
                  </a:lnTo>
                  <a:lnTo>
                    <a:pt x="407" y="734"/>
                  </a:lnTo>
                  <a:lnTo>
                    <a:pt x="405" y="733"/>
                  </a:lnTo>
                  <a:lnTo>
                    <a:pt x="405" y="731"/>
                  </a:lnTo>
                  <a:lnTo>
                    <a:pt x="409" y="732"/>
                  </a:lnTo>
                  <a:lnTo>
                    <a:pt x="409" y="730"/>
                  </a:lnTo>
                  <a:lnTo>
                    <a:pt x="411" y="729"/>
                  </a:lnTo>
                  <a:lnTo>
                    <a:pt x="413" y="729"/>
                  </a:lnTo>
                  <a:lnTo>
                    <a:pt x="415" y="727"/>
                  </a:lnTo>
                  <a:lnTo>
                    <a:pt x="419" y="725"/>
                  </a:lnTo>
                  <a:lnTo>
                    <a:pt x="424" y="721"/>
                  </a:lnTo>
                  <a:lnTo>
                    <a:pt x="424" y="717"/>
                  </a:lnTo>
                  <a:lnTo>
                    <a:pt x="421" y="716"/>
                  </a:lnTo>
                  <a:lnTo>
                    <a:pt x="419" y="715"/>
                  </a:lnTo>
                  <a:lnTo>
                    <a:pt x="417" y="715"/>
                  </a:lnTo>
                  <a:lnTo>
                    <a:pt x="415" y="714"/>
                  </a:lnTo>
                  <a:lnTo>
                    <a:pt x="415" y="711"/>
                  </a:lnTo>
                  <a:lnTo>
                    <a:pt x="415" y="709"/>
                  </a:lnTo>
                  <a:lnTo>
                    <a:pt x="417" y="708"/>
                  </a:lnTo>
                  <a:lnTo>
                    <a:pt x="421" y="708"/>
                  </a:lnTo>
                  <a:lnTo>
                    <a:pt x="424" y="705"/>
                  </a:lnTo>
                  <a:lnTo>
                    <a:pt x="421" y="702"/>
                  </a:lnTo>
                  <a:lnTo>
                    <a:pt x="419" y="703"/>
                  </a:lnTo>
                  <a:lnTo>
                    <a:pt x="417" y="705"/>
                  </a:lnTo>
                  <a:lnTo>
                    <a:pt x="415" y="705"/>
                  </a:lnTo>
                  <a:lnTo>
                    <a:pt x="415" y="706"/>
                  </a:lnTo>
                  <a:lnTo>
                    <a:pt x="411" y="705"/>
                  </a:lnTo>
                  <a:lnTo>
                    <a:pt x="411" y="703"/>
                  </a:lnTo>
                  <a:lnTo>
                    <a:pt x="411" y="701"/>
                  </a:lnTo>
                  <a:lnTo>
                    <a:pt x="405" y="700"/>
                  </a:lnTo>
                  <a:lnTo>
                    <a:pt x="398" y="700"/>
                  </a:lnTo>
                  <a:lnTo>
                    <a:pt x="390" y="702"/>
                  </a:lnTo>
                  <a:lnTo>
                    <a:pt x="390" y="703"/>
                  </a:lnTo>
                  <a:lnTo>
                    <a:pt x="388" y="703"/>
                  </a:lnTo>
                  <a:lnTo>
                    <a:pt x="386" y="703"/>
                  </a:lnTo>
                  <a:lnTo>
                    <a:pt x="381" y="703"/>
                  </a:lnTo>
                  <a:lnTo>
                    <a:pt x="379" y="703"/>
                  </a:lnTo>
                  <a:lnTo>
                    <a:pt x="375" y="705"/>
                  </a:lnTo>
                  <a:lnTo>
                    <a:pt x="373" y="703"/>
                  </a:lnTo>
                  <a:lnTo>
                    <a:pt x="369" y="702"/>
                  </a:lnTo>
                  <a:lnTo>
                    <a:pt x="367" y="703"/>
                  </a:lnTo>
                  <a:lnTo>
                    <a:pt x="363" y="703"/>
                  </a:lnTo>
                  <a:lnTo>
                    <a:pt x="360" y="703"/>
                  </a:lnTo>
                  <a:lnTo>
                    <a:pt x="354" y="702"/>
                  </a:lnTo>
                  <a:lnTo>
                    <a:pt x="352" y="703"/>
                  </a:lnTo>
                  <a:lnTo>
                    <a:pt x="339" y="706"/>
                  </a:lnTo>
                  <a:lnTo>
                    <a:pt x="335" y="706"/>
                  </a:lnTo>
                  <a:lnTo>
                    <a:pt x="333" y="705"/>
                  </a:lnTo>
                  <a:lnTo>
                    <a:pt x="318" y="703"/>
                  </a:lnTo>
                  <a:lnTo>
                    <a:pt x="314" y="705"/>
                  </a:lnTo>
                  <a:lnTo>
                    <a:pt x="312" y="706"/>
                  </a:lnTo>
                  <a:lnTo>
                    <a:pt x="310" y="705"/>
                  </a:lnTo>
                  <a:lnTo>
                    <a:pt x="308" y="705"/>
                  </a:lnTo>
                  <a:lnTo>
                    <a:pt x="306" y="705"/>
                  </a:lnTo>
                  <a:lnTo>
                    <a:pt x="299" y="707"/>
                  </a:lnTo>
                  <a:lnTo>
                    <a:pt x="282" y="707"/>
                  </a:lnTo>
                  <a:lnTo>
                    <a:pt x="272" y="709"/>
                  </a:lnTo>
                  <a:lnTo>
                    <a:pt x="270" y="710"/>
                  </a:lnTo>
                  <a:lnTo>
                    <a:pt x="266" y="711"/>
                  </a:lnTo>
                  <a:lnTo>
                    <a:pt x="261" y="714"/>
                  </a:lnTo>
                  <a:lnTo>
                    <a:pt x="259" y="715"/>
                  </a:lnTo>
                  <a:lnTo>
                    <a:pt x="255" y="714"/>
                  </a:lnTo>
                  <a:lnTo>
                    <a:pt x="253" y="715"/>
                  </a:lnTo>
                  <a:lnTo>
                    <a:pt x="251" y="715"/>
                  </a:lnTo>
                  <a:lnTo>
                    <a:pt x="249" y="715"/>
                  </a:lnTo>
                  <a:lnTo>
                    <a:pt x="245" y="716"/>
                  </a:lnTo>
                  <a:lnTo>
                    <a:pt x="240" y="719"/>
                  </a:lnTo>
                  <a:lnTo>
                    <a:pt x="232" y="722"/>
                  </a:lnTo>
                  <a:lnTo>
                    <a:pt x="226" y="722"/>
                  </a:lnTo>
                  <a:lnTo>
                    <a:pt x="224" y="722"/>
                  </a:lnTo>
                  <a:lnTo>
                    <a:pt x="219" y="722"/>
                  </a:lnTo>
                  <a:lnTo>
                    <a:pt x="215" y="719"/>
                  </a:lnTo>
                  <a:lnTo>
                    <a:pt x="215" y="721"/>
                  </a:lnTo>
                  <a:lnTo>
                    <a:pt x="202" y="721"/>
                  </a:lnTo>
                  <a:lnTo>
                    <a:pt x="196" y="722"/>
                  </a:lnTo>
                  <a:lnTo>
                    <a:pt x="194" y="721"/>
                  </a:lnTo>
                  <a:lnTo>
                    <a:pt x="184" y="716"/>
                  </a:lnTo>
                  <a:lnTo>
                    <a:pt x="181" y="714"/>
                  </a:lnTo>
                  <a:lnTo>
                    <a:pt x="175" y="715"/>
                  </a:lnTo>
                  <a:lnTo>
                    <a:pt x="175" y="716"/>
                  </a:lnTo>
                  <a:lnTo>
                    <a:pt x="158" y="733"/>
                  </a:lnTo>
                  <a:lnTo>
                    <a:pt x="137" y="739"/>
                  </a:lnTo>
                  <a:lnTo>
                    <a:pt x="125" y="747"/>
                  </a:lnTo>
                  <a:lnTo>
                    <a:pt x="127" y="748"/>
                  </a:lnTo>
                  <a:lnTo>
                    <a:pt x="122" y="751"/>
                  </a:lnTo>
                  <a:lnTo>
                    <a:pt x="120" y="753"/>
                  </a:lnTo>
                  <a:lnTo>
                    <a:pt x="116" y="757"/>
                  </a:lnTo>
                  <a:lnTo>
                    <a:pt x="114" y="764"/>
                  </a:lnTo>
                  <a:lnTo>
                    <a:pt x="118" y="766"/>
                  </a:lnTo>
                  <a:lnTo>
                    <a:pt x="118" y="770"/>
                  </a:lnTo>
                  <a:lnTo>
                    <a:pt x="110" y="777"/>
                  </a:lnTo>
                  <a:lnTo>
                    <a:pt x="108" y="778"/>
                  </a:lnTo>
                  <a:lnTo>
                    <a:pt x="106" y="779"/>
                  </a:lnTo>
                  <a:lnTo>
                    <a:pt x="104" y="781"/>
                  </a:lnTo>
                  <a:lnTo>
                    <a:pt x="99" y="781"/>
                  </a:lnTo>
                  <a:lnTo>
                    <a:pt x="89" y="787"/>
                  </a:lnTo>
                  <a:lnTo>
                    <a:pt x="70" y="789"/>
                  </a:lnTo>
                  <a:lnTo>
                    <a:pt x="68" y="791"/>
                  </a:lnTo>
                  <a:lnTo>
                    <a:pt x="61" y="799"/>
                  </a:lnTo>
                  <a:lnTo>
                    <a:pt x="51" y="803"/>
                  </a:lnTo>
                  <a:lnTo>
                    <a:pt x="47" y="805"/>
                  </a:lnTo>
                  <a:lnTo>
                    <a:pt x="42" y="814"/>
                  </a:lnTo>
                  <a:lnTo>
                    <a:pt x="30" y="825"/>
                  </a:lnTo>
                  <a:lnTo>
                    <a:pt x="28" y="826"/>
                  </a:lnTo>
                  <a:lnTo>
                    <a:pt x="21" y="831"/>
                  </a:lnTo>
                  <a:lnTo>
                    <a:pt x="21" y="833"/>
                  </a:lnTo>
                  <a:lnTo>
                    <a:pt x="17" y="838"/>
                  </a:lnTo>
                  <a:lnTo>
                    <a:pt x="13" y="839"/>
                  </a:lnTo>
                  <a:lnTo>
                    <a:pt x="11" y="843"/>
                  </a:lnTo>
                  <a:lnTo>
                    <a:pt x="9" y="850"/>
                  </a:lnTo>
                  <a:lnTo>
                    <a:pt x="13" y="848"/>
                  </a:lnTo>
                  <a:lnTo>
                    <a:pt x="15" y="853"/>
                  </a:lnTo>
                  <a:lnTo>
                    <a:pt x="17" y="853"/>
                  </a:lnTo>
                  <a:lnTo>
                    <a:pt x="21" y="856"/>
                  </a:lnTo>
                  <a:lnTo>
                    <a:pt x="21" y="860"/>
                  </a:lnTo>
                  <a:lnTo>
                    <a:pt x="19" y="862"/>
                  </a:lnTo>
                  <a:lnTo>
                    <a:pt x="17" y="862"/>
                  </a:lnTo>
                  <a:lnTo>
                    <a:pt x="17" y="863"/>
                  </a:lnTo>
                  <a:lnTo>
                    <a:pt x="21" y="867"/>
                  </a:lnTo>
                  <a:lnTo>
                    <a:pt x="23" y="878"/>
                  </a:lnTo>
                  <a:lnTo>
                    <a:pt x="15" y="891"/>
                  </a:lnTo>
                  <a:lnTo>
                    <a:pt x="15" y="894"/>
                  </a:lnTo>
                  <a:lnTo>
                    <a:pt x="11" y="899"/>
                  </a:lnTo>
                  <a:lnTo>
                    <a:pt x="5" y="901"/>
                  </a:lnTo>
                  <a:lnTo>
                    <a:pt x="2" y="901"/>
                  </a:lnTo>
                  <a:lnTo>
                    <a:pt x="0" y="901"/>
                  </a:lnTo>
                  <a:lnTo>
                    <a:pt x="0" y="902"/>
                  </a:lnTo>
                  <a:lnTo>
                    <a:pt x="2" y="903"/>
                  </a:lnTo>
                  <a:lnTo>
                    <a:pt x="2" y="902"/>
                  </a:lnTo>
                  <a:lnTo>
                    <a:pt x="5" y="902"/>
                  </a:lnTo>
                  <a:lnTo>
                    <a:pt x="5" y="903"/>
                  </a:lnTo>
                  <a:lnTo>
                    <a:pt x="9" y="904"/>
                  </a:lnTo>
                  <a:lnTo>
                    <a:pt x="9" y="906"/>
                  </a:lnTo>
                  <a:lnTo>
                    <a:pt x="11" y="907"/>
                  </a:lnTo>
                  <a:lnTo>
                    <a:pt x="11" y="908"/>
                  </a:lnTo>
                  <a:lnTo>
                    <a:pt x="13" y="909"/>
                  </a:lnTo>
                  <a:lnTo>
                    <a:pt x="15" y="911"/>
                  </a:lnTo>
                  <a:lnTo>
                    <a:pt x="15" y="912"/>
                  </a:lnTo>
                  <a:lnTo>
                    <a:pt x="13" y="912"/>
                  </a:lnTo>
                  <a:lnTo>
                    <a:pt x="13" y="914"/>
                  </a:lnTo>
                  <a:lnTo>
                    <a:pt x="11" y="914"/>
                  </a:lnTo>
                  <a:lnTo>
                    <a:pt x="11" y="916"/>
                  </a:lnTo>
                  <a:lnTo>
                    <a:pt x="13" y="916"/>
                  </a:lnTo>
                  <a:lnTo>
                    <a:pt x="11" y="920"/>
                  </a:lnTo>
                  <a:lnTo>
                    <a:pt x="13" y="922"/>
                  </a:lnTo>
                  <a:lnTo>
                    <a:pt x="11" y="922"/>
                  </a:lnTo>
                  <a:lnTo>
                    <a:pt x="13" y="923"/>
                  </a:lnTo>
                  <a:lnTo>
                    <a:pt x="19" y="924"/>
                  </a:lnTo>
                  <a:lnTo>
                    <a:pt x="19" y="925"/>
                  </a:lnTo>
                  <a:lnTo>
                    <a:pt x="21" y="926"/>
                  </a:lnTo>
                  <a:lnTo>
                    <a:pt x="23" y="926"/>
                  </a:lnTo>
                  <a:lnTo>
                    <a:pt x="26" y="926"/>
                  </a:lnTo>
                  <a:lnTo>
                    <a:pt x="26" y="927"/>
                  </a:lnTo>
                  <a:lnTo>
                    <a:pt x="28" y="927"/>
                  </a:lnTo>
                  <a:lnTo>
                    <a:pt x="32" y="926"/>
                  </a:lnTo>
                  <a:lnTo>
                    <a:pt x="40" y="925"/>
                  </a:lnTo>
                  <a:lnTo>
                    <a:pt x="40" y="926"/>
                  </a:lnTo>
                  <a:lnTo>
                    <a:pt x="34" y="926"/>
                  </a:lnTo>
                  <a:lnTo>
                    <a:pt x="32" y="927"/>
                  </a:lnTo>
                  <a:lnTo>
                    <a:pt x="34" y="928"/>
                  </a:lnTo>
                  <a:lnTo>
                    <a:pt x="32" y="931"/>
                  </a:lnTo>
                  <a:lnTo>
                    <a:pt x="34" y="932"/>
                  </a:lnTo>
                  <a:lnTo>
                    <a:pt x="36" y="932"/>
                  </a:lnTo>
                  <a:lnTo>
                    <a:pt x="38" y="932"/>
                  </a:lnTo>
                  <a:lnTo>
                    <a:pt x="36" y="933"/>
                  </a:lnTo>
                  <a:lnTo>
                    <a:pt x="38" y="933"/>
                  </a:lnTo>
                  <a:lnTo>
                    <a:pt x="38" y="934"/>
                  </a:lnTo>
                  <a:lnTo>
                    <a:pt x="40" y="934"/>
                  </a:lnTo>
                  <a:lnTo>
                    <a:pt x="40" y="933"/>
                  </a:lnTo>
                  <a:lnTo>
                    <a:pt x="42" y="933"/>
                  </a:lnTo>
                  <a:lnTo>
                    <a:pt x="42" y="935"/>
                  </a:lnTo>
                  <a:lnTo>
                    <a:pt x="45" y="935"/>
                  </a:lnTo>
                  <a:lnTo>
                    <a:pt x="45" y="938"/>
                  </a:lnTo>
                  <a:lnTo>
                    <a:pt x="47" y="939"/>
                  </a:lnTo>
                  <a:lnTo>
                    <a:pt x="49" y="940"/>
                  </a:lnTo>
                  <a:lnTo>
                    <a:pt x="55" y="942"/>
                  </a:lnTo>
                  <a:lnTo>
                    <a:pt x="57" y="943"/>
                  </a:lnTo>
                  <a:lnTo>
                    <a:pt x="57" y="944"/>
                  </a:lnTo>
                  <a:lnTo>
                    <a:pt x="59" y="946"/>
                  </a:lnTo>
                  <a:lnTo>
                    <a:pt x="61" y="946"/>
                  </a:lnTo>
                  <a:lnTo>
                    <a:pt x="61" y="947"/>
                  </a:lnTo>
                  <a:lnTo>
                    <a:pt x="63" y="948"/>
                  </a:lnTo>
                  <a:lnTo>
                    <a:pt x="63" y="949"/>
                  </a:lnTo>
                  <a:lnTo>
                    <a:pt x="63" y="950"/>
                  </a:lnTo>
                  <a:lnTo>
                    <a:pt x="66" y="951"/>
                  </a:lnTo>
                  <a:lnTo>
                    <a:pt x="63" y="952"/>
                  </a:lnTo>
                  <a:lnTo>
                    <a:pt x="66" y="952"/>
                  </a:lnTo>
                  <a:lnTo>
                    <a:pt x="66" y="954"/>
                  </a:lnTo>
                  <a:lnTo>
                    <a:pt x="63" y="954"/>
                  </a:lnTo>
                  <a:lnTo>
                    <a:pt x="63" y="955"/>
                  </a:lnTo>
                  <a:lnTo>
                    <a:pt x="66" y="956"/>
                  </a:lnTo>
                  <a:lnTo>
                    <a:pt x="68" y="956"/>
                  </a:lnTo>
                  <a:lnTo>
                    <a:pt x="70" y="956"/>
                  </a:lnTo>
                  <a:lnTo>
                    <a:pt x="70" y="957"/>
                  </a:lnTo>
                  <a:lnTo>
                    <a:pt x="70" y="958"/>
                  </a:lnTo>
                  <a:lnTo>
                    <a:pt x="76" y="960"/>
                  </a:lnTo>
                  <a:lnTo>
                    <a:pt x="76" y="962"/>
                  </a:lnTo>
                  <a:lnTo>
                    <a:pt x="91" y="965"/>
                  </a:lnTo>
                  <a:lnTo>
                    <a:pt x="89" y="965"/>
                  </a:lnTo>
                  <a:lnTo>
                    <a:pt x="91" y="965"/>
                  </a:lnTo>
                  <a:lnTo>
                    <a:pt x="91" y="966"/>
                  </a:lnTo>
                  <a:lnTo>
                    <a:pt x="93" y="966"/>
                  </a:lnTo>
                  <a:lnTo>
                    <a:pt x="95" y="967"/>
                  </a:lnTo>
                  <a:lnTo>
                    <a:pt x="93" y="967"/>
                  </a:lnTo>
                  <a:lnTo>
                    <a:pt x="95" y="968"/>
                  </a:lnTo>
                  <a:lnTo>
                    <a:pt x="97" y="968"/>
                  </a:lnTo>
                  <a:lnTo>
                    <a:pt x="99" y="971"/>
                  </a:lnTo>
                  <a:lnTo>
                    <a:pt x="106" y="972"/>
                  </a:lnTo>
                  <a:lnTo>
                    <a:pt x="135" y="984"/>
                  </a:lnTo>
                  <a:lnTo>
                    <a:pt x="139" y="984"/>
                  </a:lnTo>
                  <a:lnTo>
                    <a:pt x="144" y="986"/>
                  </a:lnTo>
                  <a:lnTo>
                    <a:pt x="148" y="986"/>
                  </a:lnTo>
                  <a:lnTo>
                    <a:pt x="148" y="987"/>
                  </a:lnTo>
                  <a:lnTo>
                    <a:pt x="154" y="987"/>
                  </a:lnTo>
                  <a:lnTo>
                    <a:pt x="198" y="980"/>
                  </a:lnTo>
                  <a:lnTo>
                    <a:pt x="213" y="981"/>
                  </a:lnTo>
                  <a:lnTo>
                    <a:pt x="215" y="980"/>
                  </a:lnTo>
                  <a:lnTo>
                    <a:pt x="215" y="981"/>
                  </a:lnTo>
                  <a:lnTo>
                    <a:pt x="232" y="983"/>
                  </a:lnTo>
                  <a:lnTo>
                    <a:pt x="236" y="982"/>
                  </a:lnTo>
                  <a:lnTo>
                    <a:pt x="238" y="981"/>
                  </a:lnTo>
                  <a:lnTo>
                    <a:pt x="264" y="975"/>
                  </a:lnTo>
                  <a:lnTo>
                    <a:pt x="272" y="975"/>
                  </a:lnTo>
                  <a:lnTo>
                    <a:pt x="274" y="975"/>
                  </a:lnTo>
                  <a:lnTo>
                    <a:pt x="278" y="973"/>
                  </a:lnTo>
                  <a:lnTo>
                    <a:pt x="289" y="971"/>
                  </a:lnTo>
                  <a:lnTo>
                    <a:pt x="287" y="971"/>
                  </a:lnTo>
                  <a:lnTo>
                    <a:pt x="301" y="971"/>
                  </a:lnTo>
                  <a:lnTo>
                    <a:pt x="323" y="971"/>
                  </a:lnTo>
                  <a:lnTo>
                    <a:pt x="331" y="972"/>
                  </a:lnTo>
                  <a:lnTo>
                    <a:pt x="333" y="974"/>
                  </a:lnTo>
                  <a:lnTo>
                    <a:pt x="335" y="975"/>
                  </a:lnTo>
                  <a:lnTo>
                    <a:pt x="337" y="976"/>
                  </a:lnTo>
                  <a:lnTo>
                    <a:pt x="337" y="978"/>
                  </a:lnTo>
                  <a:lnTo>
                    <a:pt x="339" y="978"/>
                  </a:lnTo>
                  <a:lnTo>
                    <a:pt x="339" y="979"/>
                  </a:lnTo>
                  <a:lnTo>
                    <a:pt x="339" y="983"/>
                  </a:lnTo>
                  <a:lnTo>
                    <a:pt x="344" y="984"/>
                  </a:lnTo>
                  <a:lnTo>
                    <a:pt x="346" y="986"/>
                  </a:lnTo>
                  <a:lnTo>
                    <a:pt x="348" y="987"/>
                  </a:lnTo>
                  <a:lnTo>
                    <a:pt x="350" y="987"/>
                  </a:lnTo>
                  <a:lnTo>
                    <a:pt x="352" y="988"/>
                  </a:lnTo>
                  <a:lnTo>
                    <a:pt x="356" y="987"/>
                  </a:lnTo>
                  <a:lnTo>
                    <a:pt x="358" y="986"/>
                  </a:lnTo>
                  <a:lnTo>
                    <a:pt x="358" y="987"/>
                  </a:lnTo>
                  <a:lnTo>
                    <a:pt x="360" y="987"/>
                  </a:lnTo>
                  <a:lnTo>
                    <a:pt x="363" y="986"/>
                  </a:lnTo>
                  <a:lnTo>
                    <a:pt x="365" y="984"/>
                  </a:lnTo>
                  <a:lnTo>
                    <a:pt x="371" y="986"/>
                  </a:lnTo>
                  <a:lnTo>
                    <a:pt x="379" y="986"/>
                  </a:lnTo>
                  <a:lnTo>
                    <a:pt x="381" y="983"/>
                  </a:lnTo>
                  <a:lnTo>
                    <a:pt x="381" y="982"/>
                  </a:lnTo>
                  <a:lnTo>
                    <a:pt x="384" y="982"/>
                  </a:lnTo>
                  <a:lnTo>
                    <a:pt x="384" y="983"/>
                  </a:lnTo>
                  <a:lnTo>
                    <a:pt x="384" y="984"/>
                  </a:lnTo>
                  <a:lnTo>
                    <a:pt x="386" y="986"/>
                  </a:lnTo>
                  <a:lnTo>
                    <a:pt x="388" y="984"/>
                  </a:lnTo>
                  <a:lnTo>
                    <a:pt x="390" y="984"/>
                  </a:lnTo>
                  <a:lnTo>
                    <a:pt x="392" y="989"/>
                  </a:lnTo>
                  <a:lnTo>
                    <a:pt x="398" y="990"/>
                  </a:lnTo>
                  <a:lnTo>
                    <a:pt x="398" y="989"/>
                  </a:lnTo>
                  <a:lnTo>
                    <a:pt x="400" y="989"/>
                  </a:lnTo>
                  <a:lnTo>
                    <a:pt x="403" y="989"/>
                  </a:lnTo>
                  <a:lnTo>
                    <a:pt x="403" y="990"/>
                  </a:lnTo>
                  <a:lnTo>
                    <a:pt x="403" y="991"/>
                  </a:lnTo>
                  <a:lnTo>
                    <a:pt x="400" y="991"/>
                  </a:lnTo>
                  <a:lnTo>
                    <a:pt x="403" y="992"/>
                  </a:lnTo>
                  <a:lnTo>
                    <a:pt x="403" y="994"/>
                  </a:lnTo>
                  <a:lnTo>
                    <a:pt x="407" y="996"/>
                  </a:lnTo>
                  <a:lnTo>
                    <a:pt x="405" y="996"/>
                  </a:lnTo>
                  <a:lnTo>
                    <a:pt x="403" y="1004"/>
                  </a:lnTo>
                  <a:lnTo>
                    <a:pt x="403" y="1005"/>
                  </a:lnTo>
                  <a:lnTo>
                    <a:pt x="400" y="1007"/>
                  </a:lnTo>
                  <a:lnTo>
                    <a:pt x="400" y="1008"/>
                  </a:lnTo>
                  <a:lnTo>
                    <a:pt x="398" y="1012"/>
                  </a:lnTo>
                  <a:lnTo>
                    <a:pt x="400" y="1013"/>
                  </a:lnTo>
                  <a:lnTo>
                    <a:pt x="400" y="1015"/>
                  </a:lnTo>
                  <a:lnTo>
                    <a:pt x="400" y="1016"/>
                  </a:lnTo>
                  <a:lnTo>
                    <a:pt x="398" y="1016"/>
                  </a:lnTo>
                  <a:lnTo>
                    <a:pt x="398" y="1018"/>
                  </a:lnTo>
                  <a:lnTo>
                    <a:pt x="403" y="1020"/>
                  </a:lnTo>
                  <a:lnTo>
                    <a:pt x="405" y="1020"/>
                  </a:lnTo>
                  <a:lnTo>
                    <a:pt x="405" y="1021"/>
                  </a:lnTo>
                  <a:lnTo>
                    <a:pt x="400" y="1021"/>
                  </a:lnTo>
                  <a:lnTo>
                    <a:pt x="398" y="1020"/>
                  </a:lnTo>
                  <a:lnTo>
                    <a:pt x="398" y="1019"/>
                  </a:lnTo>
                  <a:lnTo>
                    <a:pt x="396" y="1019"/>
                  </a:lnTo>
                  <a:lnTo>
                    <a:pt x="396" y="1024"/>
                  </a:lnTo>
                  <a:lnTo>
                    <a:pt x="392" y="1027"/>
                  </a:lnTo>
                  <a:lnTo>
                    <a:pt x="390" y="1027"/>
                  </a:lnTo>
                  <a:lnTo>
                    <a:pt x="396" y="1037"/>
                  </a:lnTo>
                  <a:lnTo>
                    <a:pt x="421" y="1051"/>
                  </a:lnTo>
                  <a:lnTo>
                    <a:pt x="424" y="1053"/>
                  </a:lnTo>
                  <a:lnTo>
                    <a:pt x="426" y="1054"/>
                  </a:lnTo>
                  <a:lnTo>
                    <a:pt x="434" y="1059"/>
                  </a:lnTo>
                  <a:lnTo>
                    <a:pt x="436" y="1062"/>
                  </a:lnTo>
                  <a:lnTo>
                    <a:pt x="438" y="1062"/>
                  </a:lnTo>
                  <a:lnTo>
                    <a:pt x="438" y="1067"/>
                  </a:lnTo>
                  <a:lnTo>
                    <a:pt x="440" y="1068"/>
                  </a:lnTo>
                  <a:lnTo>
                    <a:pt x="443" y="1069"/>
                  </a:lnTo>
                  <a:lnTo>
                    <a:pt x="440" y="1070"/>
                  </a:lnTo>
                  <a:lnTo>
                    <a:pt x="440" y="1071"/>
                  </a:lnTo>
                  <a:lnTo>
                    <a:pt x="449" y="1077"/>
                  </a:lnTo>
                  <a:lnTo>
                    <a:pt x="453" y="1086"/>
                  </a:lnTo>
                  <a:lnTo>
                    <a:pt x="455" y="1087"/>
                  </a:lnTo>
                  <a:lnTo>
                    <a:pt x="455" y="1092"/>
                  </a:lnTo>
                  <a:lnTo>
                    <a:pt x="453" y="1094"/>
                  </a:lnTo>
                  <a:lnTo>
                    <a:pt x="453" y="1095"/>
                  </a:lnTo>
                  <a:lnTo>
                    <a:pt x="455" y="1101"/>
                  </a:lnTo>
                  <a:lnTo>
                    <a:pt x="457" y="1102"/>
                  </a:lnTo>
                  <a:lnTo>
                    <a:pt x="459" y="1104"/>
                  </a:lnTo>
                  <a:lnTo>
                    <a:pt x="461" y="1105"/>
                  </a:lnTo>
                  <a:lnTo>
                    <a:pt x="464" y="1109"/>
                  </a:lnTo>
                  <a:lnTo>
                    <a:pt x="461" y="1110"/>
                  </a:lnTo>
                  <a:lnTo>
                    <a:pt x="461" y="1112"/>
                  </a:lnTo>
                  <a:lnTo>
                    <a:pt x="461" y="1113"/>
                  </a:lnTo>
                  <a:lnTo>
                    <a:pt x="461" y="1116"/>
                  </a:lnTo>
                  <a:lnTo>
                    <a:pt x="459" y="1119"/>
                  </a:lnTo>
                  <a:lnTo>
                    <a:pt x="455" y="1123"/>
                  </a:lnTo>
                  <a:lnTo>
                    <a:pt x="449" y="1124"/>
                  </a:lnTo>
                  <a:lnTo>
                    <a:pt x="449" y="1126"/>
                  </a:lnTo>
                  <a:lnTo>
                    <a:pt x="445" y="1128"/>
                  </a:lnTo>
                  <a:lnTo>
                    <a:pt x="443" y="1131"/>
                  </a:lnTo>
                  <a:lnTo>
                    <a:pt x="443" y="1132"/>
                  </a:lnTo>
                  <a:lnTo>
                    <a:pt x="443" y="1133"/>
                  </a:lnTo>
                  <a:lnTo>
                    <a:pt x="434" y="1149"/>
                  </a:lnTo>
                  <a:lnTo>
                    <a:pt x="432" y="1150"/>
                  </a:lnTo>
                  <a:lnTo>
                    <a:pt x="432" y="1155"/>
                  </a:lnTo>
                  <a:lnTo>
                    <a:pt x="432" y="1156"/>
                  </a:lnTo>
                  <a:lnTo>
                    <a:pt x="430" y="1156"/>
                  </a:lnTo>
                  <a:lnTo>
                    <a:pt x="432" y="1161"/>
                  </a:lnTo>
                  <a:lnTo>
                    <a:pt x="432" y="1166"/>
                  </a:lnTo>
                  <a:lnTo>
                    <a:pt x="432" y="1167"/>
                  </a:lnTo>
                  <a:lnTo>
                    <a:pt x="432" y="1168"/>
                  </a:lnTo>
                  <a:lnTo>
                    <a:pt x="436" y="1173"/>
                  </a:lnTo>
                  <a:lnTo>
                    <a:pt x="438" y="1173"/>
                  </a:lnTo>
                  <a:lnTo>
                    <a:pt x="464" y="1197"/>
                  </a:lnTo>
                  <a:lnTo>
                    <a:pt x="464" y="1198"/>
                  </a:lnTo>
                  <a:lnTo>
                    <a:pt x="472" y="1206"/>
                  </a:lnTo>
                  <a:lnTo>
                    <a:pt x="472" y="1221"/>
                  </a:lnTo>
                  <a:lnTo>
                    <a:pt x="478" y="1228"/>
                  </a:lnTo>
                  <a:lnTo>
                    <a:pt x="478" y="1233"/>
                  </a:lnTo>
                  <a:lnTo>
                    <a:pt x="480" y="1237"/>
                  </a:lnTo>
                  <a:lnTo>
                    <a:pt x="480" y="1239"/>
                  </a:lnTo>
                  <a:lnTo>
                    <a:pt x="485" y="1248"/>
                  </a:lnTo>
                  <a:lnTo>
                    <a:pt x="501" y="1260"/>
                  </a:lnTo>
                  <a:lnTo>
                    <a:pt x="504" y="1260"/>
                  </a:lnTo>
                  <a:lnTo>
                    <a:pt x="504" y="1261"/>
                  </a:lnTo>
                  <a:lnTo>
                    <a:pt x="504" y="1262"/>
                  </a:lnTo>
                  <a:lnTo>
                    <a:pt x="506" y="1263"/>
                  </a:lnTo>
                  <a:lnTo>
                    <a:pt x="529" y="1290"/>
                  </a:lnTo>
                  <a:lnTo>
                    <a:pt x="529" y="1296"/>
                  </a:lnTo>
                  <a:lnTo>
                    <a:pt x="527" y="1298"/>
                  </a:lnTo>
                  <a:lnTo>
                    <a:pt x="525" y="1297"/>
                  </a:lnTo>
                  <a:lnTo>
                    <a:pt x="523" y="1298"/>
                  </a:lnTo>
                  <a:lnTo>
                    <a:pt x="523" y="1301"/>
                  </a:lnTo>
                  <a:lnTo>
                    <a:pt x="525" y="1301"/>
                  </a:lnTo>
                  <a:lnTo>
                    <a:pt x="527" y="1302"/>
                  </a:lnTo>
                  <a:lnTo>
                    <a:pt x="525" y="1302"/>
                  </a:lnTo>
                  <a:lnTo>
                    <a:pt x="527" y="1304"/>
                  </a:lnTo>
                  <a:lnTo>
                    <a:pt x="531" y="1308"/>
                  </a:lnTo>
                  <a:lnTo>
                    <a:pt x="531" y="1309"/>
                  </a:lnTo>
                  <a:lnTo>
                    <a:pt x="531" y="1310"/>
                  </a:lnTo>
                  <a:lnTo>
                    <a:pt x="531" y="1312"/>
                  </a:lnTo>
                  <a:lnTo>
                    <a:pt x="531" y="1313"/>
                  </a:lnTo>
                  <a:lnTo>
                    <a:pt x="533" y="1313"/>
                  </a:lnTo>
                  <a:lnTo>
                    <a:pt x="533" y="1311"/>
                  </a:lnTo>
                  <a:lnTo>
                    <a:pt x="537" y="1311"/>
                  </a:lnTo>
                  <a:lnTo>
                    <a:pt x="537" y="1313"/>
                  </a:lnTo>
                  <a:lnTo>
                    <a:pt x="537" y="1314"/>
                  </a:lnTo>
                  <a:lnTo>
                    <a:pt x="544" y="1313"/>
                  </a:lnTo>
                  <a:lnTo>
                    <a:pt x="544" y="1314"/>
                  </a:lnTo>
                  <a:lnTo>
                    <a:pt x="544" y="1316"/>
                  </a:lnTo>
                  <a:lnTo>
                    <a:pt x="548" y="1317"/>
                  </a:lnTo>
                  <a:lnTo>
                    <a:pt x="550" y="1317"/>
                  </a:lnTo>
                  <a:lnTo>
                    <a:pt x="552" y="1317"/>
                  </a:lnTo>
                  <a:lnTo>
                    <a:pt x="554" y="1317"/>
                  </a:lnTo>
                  <a:lnTo>
                    <a:pt x="558" y="1317"/>
                  </a:lnTo>
                  <a:lnTo>
                    <a:pt x="560" y="1314"/>
                  </a:lnTo>
                  <a:lnTo>
                    <a:pt x="565" y="1314"/>
                  </a:lnTo>
                  <a:lnTo>
                    <a:pt x="567" y="1314"/>
                  </a:lnTo>
                  <a:lnTo>
                    <a:pt x="569" y="1313"/>
                  </a:lnTo>
                  <a:lnTo>
                    <a:pt x="573" y="1314"/>
                  </a:lnTo>
                  <a:lnTo>
                    <a:pt x="575" y="1313"/>
                  </a:lnTo>
                  <a:lnTo>
                    <a:pt x="579" y="1313"/>
                  </a:lnTo>
                  <a:lnTo>
                    <a:pt x="582" y="1313"/>
                  </a:lnTo>
                  <a:lnTo>
                    <a:pt x="582" y="1312"/>
                  </a:lnTo>
                  <a:lnTo>
                    <a:pt x="586" y="1311"/>
                  </a:lnTo>
                  <a:lnTo>
                    <a:pt x="588" y="1311"/>
                  </a:lnTo>
                  <a:lnTo>
                    <a:pt x="594" y="1310"/>
                  </a:lnTo>
                  <a:lnTo>
                    <a:pt x="600" y="1311"/>
                  </a:lnTo>
                  <a:lnTo>
                    <a:pt x="603" y="1311"/>
                  </a:lnTo>
                  <a:lnTo>
                    <a:pt x="605" y="1310"/>
                  </a:lnTo>
                  <a:lnTo>
                    <a:pt x="609" y="1310"/>
                  </a:lnTo>
                  <a:lnTo>
                    <a:pt x="626" y="1312"/>
                  </a:lnTo>
                  <a:lnTo>
                    <a:pt x="628" y="1310"/>
                  </a:lnTo>
                  <a:lnTo>
                    <a:pt x="632" y="1310"/>
                  </a:lnTo>
                  <a:lnTo>
                    <a:pt x="638" y="1311"/>
                  </a:lnTo>
                  <a:lnTo>
                    <a:pt x="640" y="1310"/>
                  </a:lnTo>
                  <a:lnTo>
                    <a:pt x="638" y="1309"/>
                  </a:lnTo>
                  <a:lnTo>
                    <a:pt x="640" y="1308"/>
                  </a:lnTo>
                  <a:lnTo>
                    <a:pt x="655" y="1308"/>
                  </a:lnTo>
                  <a:lnTo>
                    <a:pt x="729" y="1263"/>
                  </a:lnTo>
                  <a:lnTo>
                    <a:pt x="731" y="1262"/>
                  </a:lnTo>
                  <a:lnTo>
                    <a:pt x="735" y="1260"/>
                  </a:lnTo>
                  <a:lnTo>
                    <a:pt x="737" y="1257"/>
                  </a:lnTo>
                  <a:lnTo>
                    <a:pt x="746" y="1243"/>
                  </a:lnTo>
                  <a:lnTo>
                    <a:pt x="733" y="1243"/>
                  </a:lnTo>
                  <a:lnTo>
                    <a:pt x="746" y="1243"/>
                  </a:lnTo>
                  <a:lnTo>
                    <a:pt x="746" y="1237"/>
                  </a:lnTo>
                  <a:lnTo>
                    <a:pt x="746" y="1238"/>
                  </a:lnTo>
                  <a:lnTo>
                    <a:pt x="744" y="1238"/>
                  </a:lnTo>
                  <a:lnTo>
                    <a:pt x="739" y="1236"/>
                  </a:lnTo>
                  <a:lnTo>
                    <a:pt x="746" y="1231"/>
                  </a:lnTo>
                  <a:lnTo>
                    <a:pt x="777" y="1224"/>
                  </a:lnTo>
                  <a:lnTo>
                    <a:pt x="782" y="1220"/>
                  </a:lnTo>
                  <a:lnTo>
                    <a:pt x="784" y="1217"/>
                  </a:lnTo>
                  <a:lnTo>
                    <a:pt x="782" y="1219"/>
                  </a:lnTo>
                  <a:lnTo>
                    <a:pt x="779" y="1220"/>
                  </a:lnTo>
                  <a:lnTo>
                    <a:pt x="779" y="1219"/>
                  </a:lnTo>
                  <a:lnTo>
                    <a:pt x="784" y="1203"/>
                  </a:lnTo>
                  <a:lnTo>
                    <a:pt x="782" y="1203"/>
                  </a:lnTo>
                  <a:lnTo>
                    <a:pt x="777" y="1193"/>
                  </a:lnTo>
                  <a:lnTo>
                    <a:pt x="777" y="1192"/>
                  </a:lnTo>
                  <a:lnTo>
                    <a:pt x="775" y="1191"/>
                  </a:lnTo>
                  <a:lnTo>
                    <a:pt x="771" y="1189"/>
                  </a:lnTo>
                  <a:lnTo>
                    <a:pt x="771" y="1188"/>
                  </a:lnTo>
                  <a:lnTo>
                    <a:pt x="771" y="1183"/>
                  </a:lnTo>
                  <a:lnTo>
                    <a:pt x="775" y="1183"/>
                  </a:lnTo>
                  <a:lnTo>
                    <a:pt x="788" y="1175"/>
                  </a:lnTo>
                  <a:lnTo>
                    <a:pt x="790" y="1175"/>
                  </a:lnTo>
                  <a:lnTo>
                    <a:pt x="792" y="1173"/>
                  </a:lnTo>
                  <a:lnTo>
                    <a:pt x="792" y="1174"/>
                  </a:lnTo>
                  <a:lnTo>
                    <a:pt x="794" y="1174"/>
                  </a:lnTo>
                  <a:lnTo>
                    <a:pt x="801" y="1169"/>
                  </a:lnTo>
                  <a:lnTo>
                    <a:pt x="798" y="1169"/>
                  </a:lnTo>
                  <a:lnTo>
                    <a:pt x="801" y="1169"/>
                  </a:lnTo>
                  <a:lnTo>
                    <a:pt x="803" y="1168"/>
                  </a:lnTo>
                  <a:lnTo>
                    <a:pt x="805" y="1168"/>
                  </a:lnTo>
                  <a:lnTo>
                    <a:pt x="805" y="1167"/>
                  </a:lnTo>
                  <a:lnTo>
                    <a:pt x="828" y="1160"/>
                  </a:lnTo>
                  <a:lnTo>
                    <a:pt x="832" y="1160"/>
                  </a:lnTo>
                  <a:lnTo>
                    <a:pt x="836" y="1159"/>
                  </a:lnTo>
                  <a:lnTo>
                    <a:pt x="836" y="1157"/>
                  </a:lnTo>
                  <a:lnTo>
                    <a:pt x="845" y="1155"/>
                  </a:lnTo>
                  <a:lnTo>
                    <a:pt x="847" y="1153"/>
                  </a:lnTo>
                  <a:lnTo>
                    <a:pt x="845" y="1152"/>
                  </a:lnTo>
                  <a:lnTo>
                    <a:pt x="849" y="1151"/>
                  </a:lnTo>
                  <a:lnTo>
                    <a:pt x="851" y="1150"/>
                  </a:lnTo>
                  <a:lnTo>
                    <a:pt x="855" y="1147"/>
                  </a:lnTo>
                  <a:lnTo>
                    <a:pt x="857" y="1147"/>
                  </a:lnTo>
                  <a:lnTo>
                    <a:pt x="857" y="1144"/>
                  </a:lnTo>
                  <a:lnTo>
                    <a:pt x="855" y="1144"/>
                  </a:lnTo>
                  <a:lnTo>
                    <a:pt x="859" y="1142"/>
                  </a:lnTo>
                  <a:lnTo>
                    <a:pt x="862" y="1140"/>
                  </a:lnTo>
                  <a:lnTo>
                    <a:pt x="862" y="1139"/>
                  </a:lnTo>
                  <a:lnTo>
                    <a:pt x="859" y="1137"/>
                  </a:lnTo>
                  <a:lnTo>
                    <a:pt x="857" y="1137"/>
                  </a:lnTo>
                  <a:lnTo>
                    <a:pt x="859" y="1136"/>
                  </a:lnTo>
                  <a:lnTo>
                    <a:pt x="859" y="1135"/>
                  </a:lnTo>
                  <a:lnTo>
                    <a:pt x="857" y="1136"/>
                  </a:lnTo>
                  <a:lnTo>
                    <a:pt x="857" y="1135"/>
                  </a:lnTo>
                  <a:lnTo>
                    <a:pt x="857" y="1134"/>
                  </a:lnTo>
                  <a:lnTo>
                    <a:pt x="857" y="1126"/>
                  </a:lnTo>
                  <a:lnTo>
                    <a:pt x="855" y="1126"/>
                  </a:lnTo>
                  <a:lnTo>
                    <a:pt x="855" y="1125"/>
                  </a:lnTo>
                  <a:lnTo>
                    <a:pt x="857" y="1124"/>
                  </a:lnTo>
                  <a:lnTo>
                    <a:pt x="855" y="1116"/>
                  </a:lnTo>
                  <a:lnTo>
                    <a:pt x="862" y="1109"/>
                  </a:lnTo>
                  <a:lnTo>
                    <a:pt x="862" y="1107"/>
                  </a:lnTo>
                  <a:lnTo>
                    <a:pt x="862" y="1105"/>
                  </a:lnTo>
                  <a:lnTo>
                    <a:pt x="859" y="1105"/>
                  </a:lnTo>
                  <a:lnTo>
                    <a:pt x="853" y="1108"/>
                  </a:lnTo>
                  <a:lnTo>
                    <a:pt x="859" y="1105"/>
                  </a:lnTo>
                  <a:lnTo>
                    <a:pt x="859" y="1104"/>
                  </a:lnTo>
                  <a:lnTo>
                    <a:pt x="857" y="1104"/>
                  </a:lnTo>
                  <a:lnTo>
                    <a:pt x="855" y="1103"/>
                  </a:lnTo>
                  <a:lnTo>
                    <a:pt x="853" y="1102"/>
                  </a:lnTo>
                  <a:lnTo>
                    <a:pt x="849" y="1101"/>
                  </a:lnTo>
                  <a:lnTo>
                    <a:pt x="849" y="1100"/>
                  </a:lnTo>
                  <a:lnTo>
                    <a:pt x="849" y="1099"/>
                  </a:lnTo>
                  <a:lnTo>
                    <a:pt x="849" y="1097"/>
                  </a:lnTo>
                  <a:lnTo>
                    <a:pt x="847" y="1097"/>
                  </a:lnTo>
                  <a:lnTo>
                    <a:pt x="847" y="1096"/>
                  </a:lnTo>
                  <a:lnTo>
                    <a:pt x="847" y="1095"/>
                  </a:lnTo>
                  <a:lnTo>
                    <a:pt x="843" y="1092"/>
                  </a:lnTo>
                  <a:lnTo>
                    <a:pt x="845" y="1092"/>
                  </a:lnTo>
                  <a:lnTo>
                    <a:pt x="843" y="1091"/>
                  </a:lnTo>
                  <a:lnTo>
                    <a:pt x="841" y="1087"/>
                  </a:lnTo>
                  <a:lnTo>
                    <a:pt x="843" y="1086"/>
                  </a:lnTo>
                  <a:lnTo>
                    <a:pt x="843" y="1085"/>
                  </a:lnTo>
                  <a:lnTo>
                    <a:pt x="843" y="1084"/>
                  </a:lnTo>
                  <a:lnTo>
                    <a:pt x="843" y="1083"/>
                  </a:lnTo>
                  <a:lnTo>
                    <a:pt x="843" y="1079"/>
                  </a:lnTo>
                  <a:lnTo>
                    <a:pt x="845" y="1079"/>
                  </a:lnTo>
                  <a:lnTo>
                    <a:pt x="845" y="1078"/>
                  </a:lnTo>
                  <a:lnTo>
                    <a:pt x="843" y="1076"/>
                  </a:lnTo>
                  <a:lnTo>
                    <a:pt x="836" y="1072"/>
                  </a:lnTo>
                  <a:lnTo>
                    <a:pt x="834" y="1070"/>
                  </a:lnTo>
                  <a:lnTo>
                    <a:pt x="841" y="1058"/>
                  </a:lnTo>
                  <a:lnTo>
                    <a:pt x="845" y="1058"/>
                  </a:lnTo>
                  <a:lnTo>
                    <a:pt x="857" y="1042"/>
                  </a:lnTo>
                  <a:lnTo>
                    <a:pt x="864" y="1040"/>
                  </a:lnTo>
                  <a:lnTo>
                    <a:pt x="866" y="1038"/>
                  </a:lnTo>
                  <a:lnTo>
                    <a:pt x="866" y="1037"/>
                  </a:lnTo>
                  <a:lnTo>
                    <a:pt x="868" y="1037"/>
                  </a:lnTo>
                  <a:lnTo>
                    <a:pt x="870" y="1037"/>
                  </a:lnTo>
                  <a:lnTo>
                    <a:pt x="874" y="1035"/>
                  </a:lnTo>
                  <a:lnTo>
                    <a:pt x="889" y="1026"/>
                  </a:lnTo>
                  <a:lnTo>
                    <a:pt x="889" y="1024"/>
                  </a:lnTo>
                  <a:lnTo>
                    <a:pt x="891" y="1023"/>
                  </a:lnTo>
                  <a:lnTo>
                    <a:pt x="889" y="1023"/>
                  </a:lnTo>
                  <a:lnTo>
                    <a:pt x="889" y="1022"/>
                  </a:lnTo>
                  <a:lnTo>
                    <a:pt x="891" y="1023"/>
                  </a:lnTo>
                  <a:lnTo>
                    <a:pt x="893" y="1022"/>
                  </a:lnTo>
                  <a:lnTo>
                    <a:pt x="927" y="1006"/>
                  </a:lnTo>
                  <a:lnTo>
                    <a:pt x="933" y="1005"/>
                  </a:lnTo>
                  <a:lnTo>
                    <a:pt x="942" y="1002"/>
                  </a:lnTo>
                  <a:lnTo>
                    <a:pt x="946" y="998"/>
                  </a:lnTo>
                  <a:lnTo>
                    <a:pt x="965" y="989"/>
                  </a:lnTo>
                  <a:lnTo>
                    <a:pt x="971" y="983"/>
                  </a:lnTo>
                  <a:lnTo>
                    <a:pt x="971" y="982"/>
                  </a:lnTo>
                  <a:lnTo>
                    <a:pt x="973" y="981"/>
                  </a:lnTo>
                  <a:lnTo>
                    <a:pt x="977" y="979"/>
                  </a:lnTo>
                  <a:lnTo>
                    <a:pt x="979" y="978"/>
                  </a:lnTo>
                  <a:lnTo>
                    <a:pt x="982" y="976"/>
                  </a:lnTo>
                  <a:lnTo>
                    <a:pt x="996" y="960"/>
                  </a:lnTo>
                  <a:lnTo>
                    <a:pt x="996" y="959"/>
                  </a:lnTo>
                  <a:lnTo>
                    <a:pt x="996" y="957"/>
                  </a:lnTo>
                  <a:lnTo>
                    <a:pt x="1001" y="956"/>
                  </a:lnTo>
                  <a:lnTo>
                    <a:pt x="1007" y="950"/>
                  </a:lnTo>
                  <a:lnTo>
                    <a:pt x="1009" y="949"/>
                  </a:lnTo>
                  <a:lnTo>
                    <a:pt x="1009" y="947"/>
                  </a:lnTo>
                  <a:lnTo>
                    <a:pt x="1011" y="939"/>
                  </a:lnTo>
                  <a:lnTo>
                    <a:pt x="1013" y="939"/>
                  </a:lnTo>
                  <a:lnTo>
                    <a:pt x="1015" y="939"/>
                  </a:lnTo>
                  <a:lnTo>
                    <a:pt x="1017" y="939"/>
                  </a:lnTo>
                  <a:lnTo>
                    <a:pt x="1015" y="938"/>
                  </a:lnTo>
                  <a:lnTo>
                    <a:pt x="1015" y="939"/>
                  </a:lnTo>
                  <a:lnTo>
                    <a:pt x="1013" y="939"/>
                  </a:lnTo>
                  <a:lnTo>
                    <a:pt x="1013" y="938"/>
                  </a:lnTo>
                  <a:lnTo>
                    <a:pt x="1015" y="938"/>
                  </a:lnTo>
                  <a:lnTo>
                    <a:pt x="1015" y="936"/>
                  </a:lnTo>
                  <a:lnTo>
                    <a:pt x="1015" y="935"/>
                  </a:lnTo>
                  <a:lnTo>
                    <a:pt x="1015" y="934"/>
                  </a:lnTo>
                  <a:lnTo>
                    <a:pt x="1015" y="933"/>
                  </a:lnTo>
                  <a:lnTo>
                    <a:pt x="1013" y="932"/>
                  </a:lnTo>
                  <a:lnTo>
                    <a:pt x="1013" y="931"/>
                  </a:lnTo>
                  <a:lnTo>
                    <a:pt x="1015" y="930"/>
                  </a:lnTo>
                  <a:lnTo>
                    <a:pt x="1015" y="928"/>
                  </a:lnTo>
                  <a:lnTo>
                    <a:pt x="1015" y="927"/>
                  </a:lnTo>
                  <a:lnTo>
                    <a:pt x="1017" y="927"/>
                  </a:lnTo>
                  <a:lnTo>
                    <a:pt x="1015" y="927"/>
                  </a:lnTo>
                  <a:lnTo>
                    <a:pt x="1013" y="927"/>
                  </a:lnTo>
                  <a:lnTo>
                    <a:pt x="1011" y="926"/>
                  </a:lnTo>
                  <a:lnTo>
                    <a:pt x="1009" y="926"/>
                  </a:lnTo>
                  <a:lnTo>
                    <a:pt x="1007" y="926"/>
                  </a:lnTo>
                  <a:lnTo>
                    <a:pt x="1005" y="927"/>
                  </a:lnTo>
                  <a:lnTo>
                    <a:pt x="1001" y="928"/>
                  </a:lnTo>
                  <a:lnTo>
                    <a:pt x="990" y="930"/>
                  </a:lnTo>
                  <a:lnTo>
                    <a:pt x="988" y="930"/>
                  </a:lnTo>
                  <a:lnTo>
                    <a:pt x="982" y="931"/>
                  </a:lnTo>
                  <a:lnTo>
                    <a:pt x="977" y="931"/>
                  </a:lnTo>
                  <a:lnTo>
                    <a:pt x="973" y="932"/>
                  </a:lnTo>
                  <a:lnTo>
                    <a:pt x="965" y="933"/>
                  </a:lnTo>
                  <a:lnTo>
                    <a:pt x="963" y="932"/>
                  </a:lnTo>
                  <a:lnTo>
                    <a:pt x="958" y="932"/>
                  </a:lnTo>
                  <a:lnTo>
                    <a:pt x="956" y="933"/>
                  </a:lnTo>
                  <a:lnTo>
                    <a:pt x="956" y="934"/>
                  </a:lnTo>
                  <a:lnTo>
                    <a:pt x="952" y="934"/>
                  </a:lnTo>
                  <a:lnTo>
                    <a:pt x="950" y="935"/>
                  </a:lnTo>
                  <a:lnTo>
                    <a:pt x="946" y="935"/>
                  </a:lnTo>
                  <a:lnTo>
                    <a:pt x="944" y="935"/>
                  </a:lnTo>
                  <a:lnTo>
                    <a:pt x="939" y="935"/>
                  </a:lnTo>
                  <a:lnTo>
                    <a:pt x="939" y="934"/>
                  </a:lnTo>
                  <a:lnTo>
                    <a:pt x="937" y="934"/>
                  </a:lnTo>
                  <a:lnTo>
                    <a:pt x="935" y="934"/>
                  </a:lnTo>
                  <a:lnTo>
                    <a:pt x="935" y="935"/>
                  </a:lnTo>
                  <a:lnTo>
                    <a:pt x="925" y="938"/>
                  </a:lnTo>
                  <a:lnTo>
                    <a:pt x="918" y="938"/>
                  </a:lnTo>
                  <a:lnTo>
                    <a:pt x="916" y="938"/>
                  </a:lnTo>
                  <a:lnTo>
                    <a:pt x="914" y="938"/>
                  </a:lnTo>
                  <a:lnTo>
                    <a:pt x="912" y="936"/>
                  </a:lnTo>
                  <a:lnTo>
                    <a:pt x="902" y="930"/>
                  </a:lnTo>
                  <a:lnTo>
                    <a:pt x="899" y="930"/>
                  </a:lnTo>
                  <a:lnTo>
                    <a:pt x="899" y="928"/>
                  </a:lnTo>
                  <a:lnTo>
                    <a:pt x="897" y="928"/>
                  </a:lnTo>
                  <a:lnTo>
                    <a:pt x="895" y="928"/>
                  </a:lnTo>
                  <a:lnTo>
                    <a:pt x="893" y="928"/>
                  </a:lnTo>
                  <a:lnTo>
                    <a:pt x="891" y="928"/>
                  </a:lnTo>
                  <a:lnTo>
                    <a:pt x="891" y="930"/>
                  </a:lnTo>
                  <a:lnTo>
                    <a:pt x="889" y="930"/>
                  </a:lnTo>
                  <a:lnTo>
                    <a:pt x="889" y="928"/>
                  </a:lnTo>
                  <a:lnTo>
                    <a:pt x="891" y="928"/>
                  </a:lnTo>
                  <a:lnTo>
                    <a:pt x="893" y="927"/>
                  </a:lnTo>
                  <a:lnTo>
                    <a:pt x="893" y="926"/>
                  </a:lnTo>
                  <a:lnTo>
                    <a:pt x="895" y="926"/>
                  </a:lnTo>
                  <a:lnTo>
                    <a:pt x="899" y="925"/>
                  </a:lnTo>
                  <a:lnTo>
                    <a:pt x="902" y="925"/>
                  </a:lnTo>
                  <a:lnTo>
                    <a:pt x="902" y="924"/>
                  </a:lnTo>
                  <a:lnTo>
                    <a:pt x="899" y="922"/>
                  </a:lnTo>
                  <a:lnTo>
                    <a:pt x="899" y="920"/>
                  </a:lnTo>
                  <a:lnTo>
                    <a:pt x="897" y="919"/>
                  </a:lnTo>
                  <a:lnTo>
                    <a:pt x="895" y="919"/>
                  </a:lnTo>
                  <a:lnTo>
                    <a:pt x="895" y="918"/>
                  </a:lnTo>
                  <a:lnTo>
                    <a:pt x="895" y="917"/>
                  </a:lnTo>
                  <a:lnTo>
                    <a:pt x="893" y="918"/>
                  </a:lnTo>
                  <a:lnTo>
                    <a:pt x="891" y="917"/>
                  </a:lnTo>
                  <a:lnTo>
                    <a:pt x="891" y="916"/>
                  </a:lnTo>
                  <a:lnTo>
                    <a:pt x="887" y="916"/>
                  </a:lnTo>
                  <a:lnTo>
                    <a:pt x="887" y="915"/>
                  </a:lnTo>
                  <a:lnTo>
                    <a:pt x="885" y="914"/>
                  </a:lnTo>
                  <a:lnTo>
                    <a:pt x="885" y="912"/>
                  </a:lnTo>
                  <a:lnTo>
                    <a:pt x="883" y="912"/>
                  </a:lnTo>
                  <a:lnTo>
                    <a:pt x="881" y="911"/>
                  </a:lnTo>
                  <a:lnTo>
                    <a:pt x="881" y="910"/>
                  </a:lnTo>
                  <a:lnTo>
                    <a:pt x="878" y="910"/>
                  </a:lnTo>
                  <a:lnTo>
                    <a:pt x="876" y="909"/>
                  </a:lnTo>
                  <a:lnTo>
                    <a:pt x="870" y="904"/>
                  </a:lnTo>
                  <a:lnTo>
                    <a:pt x="868" y="903"/>
                  </a:lnTo>
                  <a:lnTo>
                    <a:pt x="866" y="903"/>
                  </a:lnTo>
                  <a:lnTo>
                    <a:pt x="864" y="903"/>
                  </a:lnTo>
                  <a:lnTo>
                    <a:pt x="862" y="902"/>
                  </a:lnTo>
                  <a:lnTo>
                    <a:pt x="859" y="901"/>
                  </a:lnTo>
                  <a:lnTo>
                    <a:pt x="857" y="901"/>
                  </a:lnTo>
                  <a:lnTo>
                    <a:pt x="857" y="900"/>
                  </a:lnTo>
                  <a:lnTo>
                    <a:pt x="855" y="901"/>
                  </a:lnTo>
                  <a:lnTo>
                    <a:pt x="853" y="901"/>
                  </a:lnTo>
                  <a:lnTo>
                    <a:pt x="853" y="900"/>
                  </a:lnTo>
                  <a:lnTo>
                    <a:pt x="851" y="899"/>
                  </a:lnTo>
                  <a:lnTo>
                    <a:pt x="851" y="898"/>
                  </a:lnTo>
                  <a:lnTo>
                    <a:pt x="851" y="896"/>
                  </a:lnTo>
                  <a:lnTo>
                    <a:pt x="849" y="896"/>
                  </a:lnTo>
                  <a:lnTo>
                    <a:pt x="847" y="896"/>
                  </a:lnTo>
                  <a:lnTo>
                    <a:pt x="847" y="898"/>
                  </a:lnTo>
                  <a:lnTo>
                    <a:pt x="849" y="899"/>
                  </a:lnTo>
                  <a:lnTo>
                    <a:pt x="847" y="899"/>
                  </a:lnTo>
                  <a:lnTo>
                    <a:pt x="847" y="898"/>
                  </a:lnTo>
                  <a:lnTo>
                    <a:pt x="845" y="898"/>
                  </a:lnTo>
                  <a:lnTo>
                    <a:pt x="845" y="895"/>
                  </a:lnTo>
                  <a:lnTo>
                    <a:pt x="843" y="895"/>
                  </a:lnTo>
                  <a:lnTo>
                    <a:pt x="843" y="894"/>
                  </a:lnTo>
                  <a:lnTo>
                    <a:pt x="843" y="893"/>
                  </a:lnTo>
                  <a:lnTo>
                    <a:pt x="838" y="892"/>
                  </a:lnTo>
                  <a:lnTo>
                    <a:pt x="834" y="879"/>
                  </a:lnTo>
                  <a:lnTo>
                    <a:pt x="830" y="875"/>
                  </a:lnTo>
                  <a:lnTo>
                    <a:pt x="828" y="875"/>
                  </a:lnTo>
                  <a:lnTo>
                    <a:pt x="828" y="874"/>
                  </a:lnTo>
                  <a:lnTo>
                    <a:pt x="826" y="874"/>
                  </a:lnTo>
                  <a:lnTo>
                    <a:pt x="826" y="872"/>
                  </a:lnTo>
                  <a:lnTo>
                    <a:pt x="824" y="872"/>
                  </a:lnTo>
                  <a:lnTo>
                    <a:pt x="822" y="871"/>
                  </a:lnTo>
                  <a:lnTo>
                    <a:pt x="822" y="870"/>
                  </a:lnTo>
                  <a:lnTo>
                    <a:pt x="813" y="869"/>
                  </a:lnTo>
                  <a:lnTo>
                    <a:pt x="811" y="868"/>
                  </a:lnTo>
                  <a:lnTo>
                    <a:pt x="809" y="848"/>
                  </a:lnTo>
                  <a:lnTo>
                    <a:pt x="805" y="845"/>
                  </a:lnTo>
                  <a:lnTo>
                    <a:pt x="805" y="842"/>
                  </a:lnTo>
                  <a:lnTo>
                    <a:pt x="801" y="839"/>
                  </a:lnTo>
                  <a:lnTo>
                    <a:pt x="798" y="838"/>
                  </a:lnTo>
                  <a:lnTo>
                    <a:pt x="796" y="836"/>
                  </a:lnTo>
                  <a:lnTo>
                    <a:pt x="788" y="835"/>
                  </a:lnTo>
                  <a:lnTo>
                    <a:pt x="786" y="831"/>
                  </a:lnTo>
                  <a:lnTo>
                    <a:pt x="784" y="830"/>
                  </a:lnTo>
                  <a:lnTo>
                    <a:pt x="784" y="827"/>
                  </a:lnTo>
                  <a:lnTo>
                    <a:pt x="784" y="825"/>
                  </a:lnTo>
                  <a:lnTo>
                    <a:pt x="788" y="825"/>
                  </a:lnTo>
                  <a:lnTo>
                    <a:pt x="786" y="823"/>
                  </a:lnTo>
                  <a:lnTo>
                    <a:pt x="779" y="820"/>
                  </a:lnTo>
                  <a:lnTo>
                    <a:pt x="754" y="793"/>
                  </a:lnTo>
                  <a:lnTo>
                    <a:pt x="754" y="789"/>
                  </a:lnTo>
                  <a:lnTo>
                    <a:pt x="752" y="789"/>
                  </a:lnTo>
                  <a:lnTo>
                    <a:pt x="746" y="785"/>
                  </a:lnTo>
                  <a:lnTo>
                    <a:pt x="742" y="779"/>
                  </a:lnTo>
                  <a:lnTo>
                    <a:pt x="742" y="778"/>
                  </a:lnTo>
                  <a:lnTo>
                    <a:pt x="742" y="775"/>
                  </a:lnTo>
                  <a:lnTo>
                    <a:pt x="737" y="774"/>
                  </a:lnTo>
                  <a:lnTo>
                    <a:pt x="739" y="772"/>
                  </a:lnTo>
                  <a:lnTo>
                    <a:pt x="739" y="771"/>
                  </a:lnTo>
                  <a:lnTo>
                    <a:pt x="742" y="770"/>
                  </a:lnTo>
                  <a:lnTo>
                    <a:pt x="742" y="771"/>
                  </a:lnTo>
                  <a:lnTo>
                    <a:pt x="742" y="772"/>
                  </a:lnTo>
                  <a:lnTo>
                    <a:pt x="744" y="774"/>
                  </a:lnTo>
                  <a:lnTo>
                    <a:pt x="750" y="781"/>
                  </a:lnTo>
                  <a:lnTo>
                    <a:pt x="750" y="782"/>
                  </a:lnTo>
                  <a:lnTo>
                    <a:pt x="763" y="790"/>
                  </a:lnTo>
                  <a:lnTo>
                    <a:pt x="765" y="790"/>
                  </a:lnTo>
                  <a:lnTo>
                    <a:pt x="767" y="790"/>
                  </a:lnTo>
                  <a:lnTo>
                    <a:pt x="767" y="789"/>
                  </a:lnTo>
                  <a:lnTo>
                    <a:pt x="769" y="788"/>
                  </a:lnTo>
                  <a:lnTo>
                    <a:pt x="769" y="787"/>
                  </a:lnTo>
                  <a:lnTo>
                    <a:pt x="775" y="777"/>
                  </a:lnTo>
                  <a:lnTo>
                    <a:pt x="775" y="775"/>
                  </a:lnTo>
                  <a:lnTo>
                    <a:pt x="775" y="777"/>
                  </a:lnTo>
                  <a:lnTo>
                    <a:pt x="792" y="778"/>
                  </a:lnTo>
                  <a:lnTo>
                    <a:pt x="775" y="777"/>
                  </a:lnTo>
                  <a:lnTo>
                    <a:pt x="775" y="775"/>
                  </a:lnTo>
                  <a:lnTo>
                    <a:pt x="775" y="778"/>
                  </a:lnTo>
                  <a:lnTo>
                    <a:pt x="775" y="779"/>
                  </a:lnTo>
                  <a:lnTo>
                    <a:pt x="773" y="783"/>
                  </a:lnTo>
                  <a:lnTo>
                    <a:pt x="771" y="788"/>
                  </a:lnTo>
                  <a:lnTo>
                    <a:pt x="771" y="787"/>
                  </a:lnTo>
                  <a:lnTo>
                    <a:pt x="773" y="787"/>
                  </a:lnTo>
                  <a:lnTo>
                    <a:pt x="777" y="787"/>
                  </a:lnTo>
                  <a:lnTo>
                    <a:pt x="779" y="788"/>
                  </a:lnTo>
                  <a:lnTo>
                    <a:pt x="788" y="796"/>
                  </a:lnTo>
                  <a:lnTo>
                    <a:pt x="790" y="798"/>
                  </a:lnTo>
                  <a:lnTo>
                    <a:pt x="792" y="799"/>
                  </a:lnTo>
                  <a:lnTo>
                    <a:pt x="794" y="801"/>
                  </a:lnTo>
                  <a:lnTo>
                    <a:pt x="796" y="804"/>
                  </a:lnTo>
                  <a:lnTo>
                    <a:pt x="801" y="806"/>
                  </a:lnTo>
                  <a:lnTo>
                    <a:pt x="801" y="807"/>
                  </a:lnTo>
                  <a:lnTo>
                    <a:pt x="801" y="809"/>
                  </a:lnTo>
                  <a:lnTo>
                    <a:pt x="803" y="809"/>
                  </a:lnTo>
                  <a:lnTo>
                    <a:pt x="809" y="815"/>
                  </a:lnTo>
                  <a:lnTo>
                    <a:pt x="809" y="817"/>
                  </a:lnTo>
                  <a:lnTo>
                    <a:pt x="809" y="818"/>
                  </a:lnTo>
                  <a:lnTo>
                    <a:pt x="811" y="820"/>
                  </a:lnTo>
                  <a:lnTo>
                    <a:pt x="813" y="821"/>
                  </a:lnTo>
                  <a:lnTo>
                    <a:pt x="815" y="821"/>
                  </a:lnTo>
                  <a:lnTo>
                    <a:pt x="817" y="821"/>
                  </a:lnTo>
                  <a:lnTo>
                    <a:pt x="819" y="821"/>
                  </a:lnTo>
                  <a:lnTo>
                    <a:pt x="819" y="822"/>
                  </a:lnTo>
                  <a:lnTo>
                    <a:pt x="826" y="826"/>
                  </a:lnTo>
                  <a:lnTo>
                    <a:pt x="834" y="834"/>
                  </a:lnTo>
                  <a:lnTo>
                    <a:pt x="834" y="835"/>
                  </a:lnTo>
                  <a:lnTo>
                    <a:pt x="836" y="838"/>
                  </a:lnTo>
                  <a:lnTo>
                    <a:pt x="836" y="841"/>
                  </a:lnTo>
                  <a:lnTo>
                    <a:pt x="836" y="842"/>
                  </a:lnTo>
                  <a:lnTo>
                    <a:pt x="836" y="843"/>
                  </a:lnTo>
                  <a:lnTo>
                    <a:pt x="841" y="852"/>
                  </a:lnTo>
                  <a:lnTo>
                    <a:pt x="845" y="854"/>
                  </a:lnTo>
                  <a:lnTo>
                    <a:pt x="849" y="855"/>
                  </a:lnTo>
                  <a:lnTo>
                    <a:pt x="851" y="855"/>
                  </a:lnTo>
                  <a:lnTo>
                    <a:pt x="857" y="859"/>
                  </a:lnTo>
                  <a:lnTo>
                    <a:pt x="866" y="866"/>
                  </a:lnTo>
                  <a:lnTo>
                    <a:pt x="866" y="867"/>
                  </a:lnTo>
                  <a:lnTo>
                    <a:pt x="868" y="869"/>
                  </a:lnTo>
                  <a:lnTo>
                    <a:pt x="870" y="870"/>
                  </a:lnTo>
                  <a:lnTo>
                    <a:pt x="876" y="876"/>
                  </a:lnTo>
                  <a:lnTo>
                    <a:pt x="878" y="877"/>
                  </a:lnTo>
                  <a:lnTo>
                    <a:pt x="883" y="879"/>
                  </a:lnTo>
                  <a:lnTo>
                    <a:pt x="885" y="882"/>
                  </a:lnTo>
                  <a:lnTo>
                    <a:pt x="887" y="883"/>
                  </a:lnTo>
                  <a:lnTo>
                    <a:pt x="891" y="886"/>
                  </a:lnTo>
                  <a:lnTo>
                    <a:pt x="891" y="887"/>
                  </a:lnTo>
                  <a:lnTo>
                    <a:pt x="891" y="888"/>
                  </a:lnTo>
                  <a:lnTo>
                    <a:pt x="891" y="893"/>
                  </a:lnTo>
                  <a:lnTo>
                    <a:pt x="891" y="894"/>
                  </a:lnTo>
                  <a:lnTo>
                    <a:pt x="891" y="895"/>
                  </a:lnTo>
                  <a:lnTo>
                    <a:pt x="891" y="896"/>
                  </a:lnTo>
                  <a:lnTo>
                    <a:pt x="891" y="898"/>
                  </a:lnTo>
                  <a:lnTo>
                    <a:pt x="889" y="898"/>
                  </a:lnTo>
                  <a:lnTo>
                    <a:pt x="891" y="898"/>
                  </a:lnTo>
                  <a:lnTo>
                    <a:pt x="893" y="900"/>
                  </a:lnTo>
                  <a:lnTo>
                    <a:pt x="897" y="909"/>
                  </a:lnTo>
                  <a:lnTo>
                    <a:pt x="897" y="910"/>
                  </a:lnTo>
                  <a:lnTo>
                    <a:pt x="899" y="915"/>
                  </a:lnTo>
                  <a:lnTo>
                    <a:pt x="902" y="917"/>
                  </a:lnTo>
                  <a:lnTo>
                    <a:pt x="902" y="919"/>
                  </a:lnTo>
                  <a:lnTo>
                    <a:pt x="906" y="919"/>
                  </a:lnTo>
                  <a:lnTo>
                    <a:pt x="908" y="919"/>
                  </a:lnTo>
                  <a:lnTo>
                    <a:pt x="910" y="919"/>
                  </a:lnTo>
                  <a:lnTo>
                    <a:pt x="912" y="919"/>
                  </a:lnTo>
                  <a:lnTo>
                    <a:pt x="916" y="919"/>
                  </a:lnTo>
                  <a:lnTo>
                    <a:pt x="923" y="919"/>
                  </a:lnTo>
                  <a:lnTo>
                    <a:pt x="931" y="917"/>
                  </a:lnTo>
                  <a:lnTo>
                    <a:pt x="933" y="915"/>
                  </a:lnTo>
                  <a:lnTo>
                    <a:pt x="937" y="914"/>
                  </a:lnTo>
                  <a:lnTo>
                    <a:pt x="946" y="914"/>
                  </a:lnTo>
                  <a:lnTo>
                    <a:pt x="948" y="914"/>
                  </a:lnTo>
                  <a:lnTo>
                    <a:pt x="952" y="914"/>
                  </a:lnTo>
                  <a:lnTo>
                    <a:pt x="963" y="911"/>
                  </a:lnTo>
                  <a:lnTo>
                    <a:pt x="963" y="910"/>
                  </a:lnTo>
                  <a:lnTo>
                    <a:pt x="967" y="909"/>
                  </a:lnTo>
                  <a:lnTo>
                    <a:pt x="977" y="909"/>
                  </a:lnTo>
                  <a:lnTo>
                    <a:pt x="984" y="907"/>
                  </a:lnTo>
                  <a:lnTo>
                    <a:pt x="986" y="904"/>
                  </a:lnTo>
                  <a:lnTo>
                    <a:pt x="1022" y="898"/>
                  </a:lnTo>
                  <a:lnTo>
                    <a:pt x="1024" y="896"/>
                  </a:lnTo>
                  <a:lnTo>
                    <a:pt x="1028" y="895"/>
                  </a:lnTo>
                  <a:lnTo>
                    <a:pt x="1030" y="895"/>
                  </a:lnTo>
                  <a:lnTo>
                    <a:pt x="1032" y="895"/>
                  </a:lnTo>
                  <a:lnTo>
                    <a:pt x="1032" y="893"/>
                  </a:lnTo>
                  <a:lnTo>
                    <a:pt x="1034" y="891"/>
                  </a:lnTo>
                  <a:lnTo>
                    <a:pt x="1036" y="890"/>
                  </a:lnTo>
                  <a:lnTo>
                    <a:pt x="1043" y="887"/>
                  </a:lnTo>
                  <a:lnTo>
                    <a:pt x="1060" y="884"/>
                  </a:lnTo>
                  <a:lnTo>
                    <a:pt x="1068" y="884"/>
                  </a:lnTo>
                  <a:lnTo>
                    <a:pt x="1070" y="884"/>
                  </a:lnTo>
                  <a:lnTo>
                    <a:pt x="1072" y="884"/>
                  </a:lnTo>
                  <a:lnTo>
                    <a:pt x="1074" y="883"/>
                  </a:lnTo>
                  <a:lnTo>
                    <a:pt x="1076" y="882"/>
                  </a:lnTo>
                  <a:lnTo>
                    <a:pt x="1076" y="879"/>
                  </a:lnTo>
                  <a:lnTo>
                    <a:pt x="1081" y="877"/>
                  </a:lnTo>
                  <a:lnTo>
                    <a:pt x="1091" y="876"/>
                  </a:lnTo>
                  <a:lnTo>
                    <a:pt x="1093" y="876"/>
                  </a:lnTo>
                  <a:lnTo>
                    <a:pt x="1095" y="874"/>
                  </a:lnTo>
                  <a:lnTo>
                    <a:pt x="1097" y="870"/>
                  </a:lnTo>
                  <a:lnTo>
                    <a:pt x="1100" y="869"/>
                  </a:lnTo>
                  <a:lnTo>
                    <a:pt x="1102" y="868"/>
                  </a:lnTo>
                  <a:lnTo>
                    <a:pt x="1104" y="868"/>
                  </a:lnTo>
                  <a:lnTo>
                    <a:pt x="1104" y="867"/>
                  </a:lnTo>
                  <a:lnTo>
                    <a:pt x="1106" y="867"/>
                  </a:lnTo>
                  <a:lnTo>
                    <a:pt x="1112" y="867"/>
                  </a:lnTo>
                  <a:lnTo>
                    <a:pt x="1114" y="867"/>
                  </a:lnTo>
                  <a:lnTo>
                    <a:pt x="1114" y="866"/>
                  </a:lnTo>
                  <a:lnTo>
                    <a:pt x="1114" y="864"/>
                  </a:lnTo>
                  <a:lnTo>
                    <a:pt x="1112" y="863"/>
                  </a:lnTo>
                  <a:lnTo>
                    <a:pt x="1112" y="861"/>
                  </a:lnTo>
                  <a:lnTo>
                    <a:pt x="1112" y="859"/>
                  </a:lnTo>
                  <a:lnTo>
                    <a:pt x="1112" y="858"/>
                  </a:lnTo>
                  <a:lnTo>
                    <a:pt x="1118" y="854"/>
                  </a:lnTo>
                  <a:lnTo>
                    <a:pt x="1121" y="853"/>
                  </a:lnTo>
                  <a:lnTo>
                    <a:pt x="1121" y="854"/>
                  </a:lnTo>
                  <a:lnTo>
                    <a:pt x="1121" y="855"/>
                  </a:lnTo>
                  <a:lnTo>
                    <a:pt x="1123" y="855"/>
                  </a:lnTo>
                  <a:lnTo>
                    <a:pt x="1125" y="854"/>
                  </a:lnTo>
                  <a:lnTo>
                    <a:pt x="1131" y="848"/>
                  </a:lnTo>
                  <a:lnTo>
                    <a:pt x="1135" y="846"/>
                  </a:lnTo>
                  <a:lnTo>
                    <a:pt x="1142" y="841"/>
                  </a:lnTo>
                  <a:lnTo>
                    <a:pt x="1144" y="837"/>
                  </a:lnTo>
                  <a:lnTo>
                    <a:pt x="1142" y="837"/>
                  </a:lnTo>
                  <a:lnTo>
                    <a:pt x="1142" y="836"/>
                  </a:lnTo>
                  <a:lnTo>
                    <a:pt x="1137" y="836"/>
                  </a:lnTo>
                  <a:lnTo>
                    <a:pt x="1135" y="835"/>
                  </a:lnTo>
                  <a:lnTo>
                    <a:pt x="1133" y="833"/>
                  </a:lnTo>
                  <a:lnTo>
                    <a:pt x="1131" y="831"/>
                  </a:lnTo>
                  <a:lnTo>
                    <a:pt x="1131" y="830"/>
                  </a:lnTo>
                  <a:lnTo>
                    <a:pt x="1127" y="828"/>
                  </a:lnTo>
                  <a:lnTo>
                    <a:pt x="1125" y="827"/>
                  </a:lnTo>
                  <a:lnTo>
                    <a:pt x="1123" y="827"/>
                  </a:lnTo>
                  <a:lnTo>
                    <a:pt x="1118" y="826"/>
                  </a:lnTo>
                  <a:lnTo>
                    <a:pt x="1112" y="826"/>
                  </a:lnTo>
                  <a:lnTo>
                    <a:pt x="1106" y="825"/>
                  </a:lnTo>
                  <a:lnTo>
                    <a:pt x="1102" y="822"/>
                  </a:lnTo>
                  <a:lnTo>
                    <a:pt x="1100" y="822"/>
                  </a:lnTo>
                  <a:lnTo>
                    <a:pt x="1095" y="820"/>
                  </a:lnTo>
                  <a:lnTo>
                    <a:pt x="1095" y="819"/>
                  </a:lnTo>
                  <a:lnTo>
                    <a:pt x="1093" y="818"/>
                  </a:lnTo>
                  <a:lnTo>
                    <a:pt x="1091" y="817"/>
                  </a:lnTo>
                  <a:lnTo>
                    <a:pt x="1091" y="810"/>
                  </a:lnTo>
                  <a:lnTo>
                    <a:pt x="1091" y="809"/>
                  </a:lnTo>
                  <a:lnTo>
                    <a:pt x="1093" y="807"/>
                  </a:lnTo>
                  <a:lnTo>
                    <a:pt x="1093" y="806"/>
                  </a:lnTo>
                  <a:lnTo>
                    <a:pt x="1091" y="805"/>
                  </a:lnTo>
                  <a:lnTo>
                    <a:pt x="1093" y="805"/>
                  </a:lnTo>
                  <a:lnTo>
                    <a:pt x="1093" y="804"/>
                  </a:lnTo>
                  <a:lnTo>
                    <a:pt x="1091" y="804"/>
                  </a:lnTo>
                  <a:lnTo>
                    <a:pt x="1089" y="804"/>
                  </a:lnTo>
                  <a:lnTo>
                    <a:pt x="1087" y="806"/>
                  </a:lnTo>
                  <a:lnTo>
                    <a:pt x="1087" y="807"/>
                  </a:lnTo>
                  <a:lnTo>
                    <a:pt x="1085" y="809"/>
                  </a:lnTo>
                  <a:lnTo>
                    <a:pt x="1081" y="810"/>
                  </a:lnTo>
                  <a:lnTo>
                    <a:pt x="1081" y="811"/>
                  </a:lnTo>
                  <a:lnTo>
                    <a:pt x="1078" y="812"/>
                  </a:lnTo>
                  <a:lnTo>
                    <a:pt x="1076" y="813"/>
                  </a:lnTo>
                  <a:lnTo>
                    <a:pt x="1074" y="814"/>
                  </a:lnTo>
                  <a:lnTo>
                    <a:pt x="1072" y="815"/>
                  </a:lnTo>
                  <a:lnTo>
                    <a:pt x="1070" y="817"/>
                  </a:lnTo>
                  <a:lnTo>
                    <a:pt x="1068" y="817"/>
                  </a:lnTo>
                  <a:lnTo>
                    <a:pt x="1068" y="818"/>
                  </a:lnTo>
                  <a:lnTo>
                    <a:pt x="1066" y="819"/>
                  </a:lnTo>
                  <a:lnTo>
                    <a:pt x="1066" y="820"/>
                  </a:lnTo>
                  <a:lnTo>
                    <a:pt x="1064" y="820"/>
                  </a:lnTo>
                  <a:lnTo>
                    <a:pt x="1064" y="821"/>
                  </a:lnTo>
                  <a:lnTo>
                    <a:pt x="1062" y="821"/>
                  </a:lnTo>
                  <a:lnTo>
                    <a:pt x="1060" y="822"/>
                  </a:lnTo>
                  <a:lnTo>
                    <a:pt x="1057" y="823"/>
                  </a:lnTo>
                  <a:lnTo>
                    <a:pt x="1051" y="823"/>
                  </a:lnTo>
                  <a:lnTo>
                    <a:pt x="1047" y="823"/>
                  </a:lnTo>
                  <a:lnTo>
                    <a:pt x="1045" y="822"/>
                  </a:lnTo>
                  <a:lnTo>
                    <a:pt x="1038" y="822"/>
                  </a:lnTo>
                  <a:lnTo>
                    <a:pt x="1036" y="823"/>
                  </a:lnTo>
                  <a:lnTo>
                    <a:pt x="1034" y="823"/>
                  </a:lnTo>
                  <a:lnTo>
                    <a:pt x="1032" y="823"/>
                  </a:lnTo>
                  <a:lnTo>
                    <a:pt x="1026" y="823"/>
                  </a:lnTo>
                  <a:lnTo>
                    <a:pt x="1024" y="823"/>
                  </a:lnTo>
                  <a:lnTo>
                    <a:pt x="1024" y="821"/>
                  </a:lnTo>
                  <a:lnTo>
                    <a:pt x="1022" y="822"/>
                  </a:lnTo>
                  <a:lnTo>
                    <a:pt x="1022" y="821"/>
                  </a:lnTo>
                  <a:lnTo>
                    <a:pt x="1020" y="821"/>
                  </a:lnTo>
                  <a:lnTo>
                    <a:pt x="1020" y="820"/>
                  </a:lnTo>
                  <a:lnTo>
                    <a:pt x="1020" y="819"/>
                  </a:lnTo>
                  <a:lnTo>
                    <a:pt x="1020" y="818"/>
                  </a:lnTo>
                  <a:lnTo>
                    <a:pt x="1013" y="819"/>
                  </a:lnTo>
                  <a:lnTo>
                    <a:pt x="1020" y="818"/>
                  </a:lnTo>
                  <a:lnTo>
                    <a:pt x="1020" y="817"/>
                  </a:lnTo>
                  <a:lnTo>
                    <a:pt x="1022" y="815"/>
                  </a:lnTo>
                  <a:lnTo>
                    <a:pt x="1022" y="813"/>
                  </a:lnTo>
                  <a:lnTo>
                    <a:pt x="1022" y="812"/>
                  </a:lnTo>
                  <a:lnTo>
                    <a:pt x="1022" y="810"/>
                  </a:lnTo>
                  <a:lnTo>
                    <a:pt x="1022" y="809"/>
                  </a:lnTo>
                  <a:lnTo>
                    <a:pt x="1022" y="807"/>
                  </a:lnTo>
                  <a:lnTo>
                    <a:pt x="1020" y="806"/>
                  </a:lnTo>
                  <a:lnTo>
                    <a:pt x="1017" y="805"/>
                  </a:lnTo>
                  <a:lnTo>
                    <a:pt x="1015" y="805"/>
                  </a:lnTo>
                  <a:lnTo>
                    <a:pt x="1013" y="806"/>
                  </a:lnTo>
                  <a:lnTo>
                    <a:pt x="1011" y="810"/>
                  </a:lnTo>
                  <a:lnTo>
                    <a:pt x="1009" y="811"/>
                  </a:lnTo>
                  <a:lnTo>
                    <a:pt x="1009" y="812"/>
                  </a:lnTo>
                  <a:lnTo>
                    <a:pt x="1009" y="813"/>
                  </a:lnTo>
                  <a:lnTo>
                    <a:pt x="1011" y="813"/>
                  </a:lnTo>
                  <a:lnTo>
                    <a:pt x="1009" y="814"/>
                  </a:lnTo>
                  <a:lnTo>
                    <a:pt x="1011" y="815"/>
                  </a:lnTo>
                  <a:lnTo>
                    <a:pt x="1011" y="817"/>
                  </a:lnTo>
                  <a:lnTo>
                    <a:pt x="1011" y="818"/>
                  </a:lnTo>
                  <a:lnTo>
                    <a:pt x="1009" y="818"/>
                  </a:lnTo>
                  <a:lnTo>
                    <a:pt x="1009" y="817"/>
                  </a:lnTo>
                  <a:lnTo>
                    <a:pt x="1009" y="815"/>
                  </a:lnTo>
                  <a:lnTo>
                    <a:pt x="1007" y="814"/>
                  </a:lnTo>
                  <a:lnTo>
                    <a:pt x="1007" y="812"/>
                  </a:lnTo>
                  <a:lnTo>
                    <a:pt x="1001" y="807"/>
                  </a:lnTo>
                  <a:lnTo>
                    <a:pt x="1001" y="806"/>
                  </a:lnTo>
                  <a:lnTo>
                    <a:pt x="1001" y="805"/>
                  </a:lnTo>
                  <a:lnTo>
                    <a:pt x="1001" y="804"/>
                  </a:lnTo>
                  <a:lnTo>
                    <a:pt x="998" y="802"/>
                  </a:lnTo>
                  <a:lnTo>
                    <a:pt x="998" y="801"/>
                  </a:lnTo>
                  <a:lnTo>
                    <a:pt x="998" y="799"/>
                  </a:lnTo>
                  <a:lnTo>
                    <a:pt x="992" y="796"/>
                  </a:lnTo>
                  <a:lnTo>
                    <a:pt x="988" y="796"/>
                  </a:lnTo>
                  <a:lnTo>
                    <a:pt x="988" y="795"/>
                  </a:lnTo>
                  <a:lnTo>
                    <a:pt x="988" y="794"/>
                  </a:lnTo>
                  <a:lnTo>
                    <a:pt x="984" y="791"/>
                  </a:lnTo>
                  <a:lnTo>
                    <a:pt x="982" y="790"/>
                  </a:lnTo>
                  <a:lnTo>
                    <a:pt x="979" y="790"/>
                  </a:lnTo>
                  <a:lnTo>
                    <a:pt x="973" y="783"/>
                  </a:lnTo>
                  <a:lnTo>
                    <a:pt x="973" y="781"/>
                  </a:lnTo>
                  <a:lnTo>
                    <a:pt x="971" y="777"/>
                  </a:lnTo>
                  <a:lnTo>
                    <a:pt x="969" y="777"/>
                  </a:lnTo>
                  <a:lnTo>
                    <a:pt x="965" y="777"/>
                  </a:lnTo>
                  <a:lnTo>
                    <a:pt x="965" y="775"/>
                  </a:lnTo>
                  <a:lnTo>
                    <a:pt x="969" y="774"/>
                  </a:lnTo>
                  <a:lnTo>
                    <a:pt x="971" y="774"/>
                  </a:lnTo>
                  <a:lnTo>
                    <a:pt x="973" y="773"/>
                  </a:lnTo>
                  <a:lnTo>
                    <a:pt x="973" y="772"/>
                  </a:lnTo>
                  <a:lnTo>
                    <a:pt x="969" y="771"/>
                  </a:lnTo>
                  <a:lnTo>
                    <a:pt x="969" y="770"/>
                  </a:lnTo>
                  <a:lnTo>
                    <a:pt x="971" y="770"/>
                  </a:lnTo>
                  <a:lnTo>
                    <a:pt x="975" y="771"/>
                  </a:lnTo>
                  <a:lnTo>
                    <a:pt x="977" y="770"/>
                  </a:lnTo>
                  <a:lnTo>
                    <a:pt x="979" y="769"/>
                  </a:lnTo>
                  <a:lnTo>
                    <a:pt x="982" y="769"/>
                  </a:lnTo>
                  <a:lnTo>
                    <a:pt x="979" y="767"/>
                  </a:lnTo>
                  <a:lnTo>
                    <a:pt x="982" y="766"/>
                  </a:lnTo>
                  <a:lnTo>
                    <a:pt x="979" y="765"/>
                  </a:lnTo>
                  <a:lnTo>
                    <a:pt x="982" y="765"/>
                  </a:lnTo>
                  <a:lnTo>
                    <a:pt x="984" y="765"/>
                  </a:lnTo>
                  <a:lnTo>
                    <a:pt x="986" y="766"/>
                  </a:lnTo>
                  <a:lnTo>
                    <a:pt x="986" y="767"/>
                  </a:lnTo>
                  <a:lnTo>
                    <a:pt x="988" y="769"/>
                  </a:lnTo>
                  <a:lnTo>
                    <a:pt x="990" y="770"/>
                  </a:lnTo>
                  <a:lnTo>
                    <a:pt x="992" y="771"/>
                  </a:lnTo>
                  <a:lnTo>
                    <a:pt x="994" y="770"/>
                  </a:lnTo>
                  <a:lnTo>
                    <a:pt x="996" y="769"/>
                  </a:lnTo>
                  <a:lnTo>
                    <a:pt x="998" y="770"/>
                  </a:lnTo>
                  <a:lnTo>
                    <a:pt x="1001" y="771"/>
                  </a:lnTo>
                  <a:lnTo>
                    <a:pt x="1001" y="772"/>
                  </a:lnTo>
                  <a:lnTo>
                    <a:pt x="1003" y="774"/>
                  </a:lnTo>
                  <a:lnTo>
                    <a:pt x="1005" y="774"/>
                  </a:lnTo>
                  <a:lnTo>
                    <a:pt x="1007" y="778"/>
                  </a:lnTo>
                  <a:lnTo>
                    <a:pt x="1013" y="780"/>
                  </a:lnTo>
                  <a:lnTo>
                    <a:pt x="1017" y="788"/>
                  </a:lnTo>
                  <a:lnTo>
                    <a:pt x="1020" y="790"/>
                  </a:lnTo>
                  <a:lnTo>
                    <a:pt x="1024" y="790"/>
                  </a:lnTo>
                  <a:lnTo>
                    <a:pt x="1028" y="790"/>
                  </a:lnTo>
                  <a:lnTo>
                    <a:pt x="1034" y="793"/>
                  </a:lnTo>
                  <a:lnTo>
                    <a:pt x="1036" y="794"/>
                  </a:lnTo>
                  <a:lnTo>
                    <a:pt x="1036" y="795"/>
                  </a:lnTo>
                  <a:lnTo>
                    <a:pt x="1038" y="796"/>
                  </a:lnTo>
                  <a:lnTo>
                    <a:pt x="1051" y="798"/>
                  </a:lnTo>
                  <a:lnTo>
                    <a:pt x="1051" y="799"/>
                  </a:lnTo>
                  <a:lnTo>
                    <a:pt x="1049" y="799"/>
                  </a:lnTo>
                  <a:lnTo>
                    <a:pt x="1051" y="801"/>
                  </a:lnTo>
                  <a:lnTo>
                    <a:pt x="1057" y="801"/>
                  </a:lnTo>
                  <a:lnTo>
                    <a:pt x="1062" y="801"/>
                  </a:lnTo>
                  <a:lnTo>
                    <a:pt x="1064" y="802"/>
                  </a:lnTo>
                  <a:lnTo>
                    <a:pt x="1068" y="802"/>
                  </a:lnTo>
                  <a:lnTo>
                    <a:pt x="1070" y="802"/>
                  </a:lnTo>
                  <a:lnTo>
                    <a:pt x="1074" y="801"/>
                  </a:lnTo>
                  <a:lnTo>
                    <a:pt x="1076" y="801"/>
                  </a:lnTo>
                  <a:lnTo>
                    <a:pt x="1081" y="799"/>
                  </a:lnTo>
                  <a:lnTo>
                    <a:pt x="1081" y="798"/>
                  </a:lnTo>
                  <a:lnTo>
                    <a:pt x="1091" y="796"/>
                  </a:lnTo>
                  <a:lnTo>
                    <a:pt x="1093" y="796"/>
                  </a:lnTo>
                  <a:lnTo>
                    <a:pt x="1102" y="798"/>
                  </a:lnTo>
                  <a:lnTo>
                    <a:pt x="1108" y="809"/>
                  </a:lnTo>
                  <a:lnTo>
                    <a:pt x="1129" y="811"/>
                  </a:lnTo>
                  <a:lnTo>
                    <a:pt x="1133" y="812"/>
                  </a:lnTo>
                  <a:lnTo>
                    <a:pt x="1133" y="811"/>
                  </a:lnTo>
                  <a:lnTo>
                    <a:pt x="1135" y="811"/>
                  </a:lnTo>
                  <a:lnTo>
                    <a:pt x="1152" y="812"/>
                  </a:lnTo>
                  <a:lnTo>
                    <a:pt x="1154" y="812"/>
                  </a:lnTo>
                  <a:lnTo>
                    <a:pt x="1156" y="813"/>
                  </a:lnTo>
                  <a:lnTo>
                    <a:pt x="1169" y="814"/>
                  </a:lnTo>
                  <a:lnTo>
                    <a:pt x="1171" y="814"/>
                  </a:lnTo>
                  <a:lnTo>
                    <a:pt x="1173" y="815"/>
                  </a:lnTo>
                  <a:lnTo>
                    <a:pt x="1173" y="814"/>
                  </a:lnTo>
                  <a:lnTo>
                    <a:pt x="1175" y="814"/>
                  </a:lnTo>
                  <a:lnTo>
                    <a:pt x="1177" y="813"/>
                  </a:lnTo>
                  <a:lnTo>
                    <a:pt x="1180" y="814"/>
                  </a:lnTo>
                  <a:lnTo>
                    <a:pt x="1184" y="813"/>
                  </a:lnTo>
                  <a:lnTo>
                    <a:pt x="1198" y="813"/>
                  </a:lnTo>
                  <a:lnTo>
                    <a:pt x="1201" y="812"/>
                  </a:lnTo>
                  <a:lnTo>
                    <a:pt x="1207" y="812"/>
                  </a:lnTo>
                  <a:lnTo>
                    <a:pt x="1209" y="813"/>
                  </a:lnTo>
                  <a:lnTo>
                    <a:pt x="1213" y="813"/>
                  </a:lnTo>
                  <a:lnTo>
                    <a:pt x="1215" y="814"/>
                  </a:lnTo>
                  <a:lnTo>
                    <a:pt x="1217" y="812"/>
                  </a:lnTo>
                  <a:lnTo>
                    <a:pt x="1224" y="813"/>
                  </a:lnTo>
                  <a:lnTo>
                    <a:pt x="1228" y="812"/>
                  </a:lnTo>
                  <a:lnTo>
                    <a:pt x="1241" y="812"/>
                  </a:lnTo>
                  <a:lnTo>
                    <a:pt x="1245" y="813"/>
                  </a:lnTo>
                  <a:lnTo>
                    <a:pt x="1247" y="817"/>
                  </a:lnTo>
                  <a:lnTo>
                    <a:pt x="1251" y="818"/>
                  </a:lnTo>
                  <a:lnTo>
                    <a:pt x="1253" y="819"/>
                  </a:lnTo>
                  <a:lnTo>
                    <a:pt x="1255" y="823"/>
                  </a:lnTo>
                  <a:lnTo>
                    <a:pt x="1257" y="823"/>
                  </a:lnTo>
                  <a:lnTo>
                    <a:pt x="1257" y="825"/>
                  </a:lnTo>
                  <a:lnTo>
                    <a:pt x="1257" y="826"/>
                  </a:lnTo>
                  <a:lnTo>
                    <a:pt x="1262" y="826"/>
                  </a:lnTo>
                  <a:lnTo>
                    <a:pt x="1266" y="826"/>
                  </a:lnTo>
                  <a:lnTo>
                    <a:pt x="1266" y="828"/>
                  </a:lnTo>
                  <a:lnTo>
                    <a:pt x="1268" y="828"/>
                  </a:lnTo>
                  <a:lnTo>
                    <a:pt x="1270" y="829"/>
                  </a:lnTo>
                  <a:lnTo>
                    <a:pt x="1276" y="834"/>
                  </a:lnTo>
                  <a:lnTo>
                    <a:pt x="1279" y="834"/>
                  </a:lnTo>
                  <a:lnTo>
                    <a:pt x="1289" y="834"/>
                  </a:lnTo>
                  <a:lnTo>
                    <a:pt x="1297" y="833"/>
                  </a:lnTo>
                  <a:lnTo>
                    <a:pt x="1297" y="831"/>
                  </a:lnTo>
                  <a:lnTo>
                    <a:pt x="1300" y="831"/>
                  </a:lnTo>
                  <a:lnTo>
                    <a:pt x="1300" y="833"/>
                  </a:lnTo>
                  <a:lnTo>
                    <a:pt x="1297" y="835"/>
                  </a:lnTo>
                  <a:lnTo>
                    <a:pt x="1291" y="837"/>
                  </a:lnTo>
                  <a:lnTo>
                    <a:pt x="1283" y="838"/>
                  </a:lnTo>
                  <a:lnTo>
                    <a:pt x="1281" y="837"/>
                  </a:lnTo>
                  <a:lnTo>
                    <a:pt x="1279" y="838"/>
                  </a:lnTo>
                  <a:lnTo>
                    <a:pt x="1279" y="841"/>
                  </a:lnTo>
                  <a:lnTo>
                    <a:pt x="1300" y="852"/>
                  </a:lnTo>
                  <a:lnTo>
                    <a:pt x="1308" y="852"/>
                  </a:lnTo>
                  <a:lnTo>
                    <a:pt x="1312" y="851"/>
                  </a:lnTo>
                  <a:lnTo>
                    <a:pt x="1316" y="850"/>
                  </a:lnTo>
                  <a:lnTo>
                    <a:pt x="1321" y="848"/>
                  </a:lnTo>
                  <a:lnTo>
                    <a:pt x="1325" y="846"/>
                  </a:lnTo>
                  <a:lnTo>
                    <a:pt x="1327" y="838"/>
                  </a:lnTo>
                  <a:lnTo>
                    <a:pt x="1335" y="838"/>
                  </a:lnTo>
                  <a:lnTo>
                    <a:pt x="1335" y="839"/>
                  </a:lnTo>
                  <a:lnTo>
                    <a:pt x="1335" y="841"/>
                  </a:lnTo>
                  <a:lnTo>
                    <a:pt x="1331" y="841"/>
                  </a:lnTo>
                  <a:lnTo>
                    <a:pt x="1331" y="842"/>
                  </a:lnTo>
                  <a:lnTo>
                    <a:pt x="1331" y="844"/>
                  </a:lnTo>
                  <a:lnTo>
                    <a:pt x="1333" y="845"/>
                  </a:lnTo>
                  <a:lnTo>
                    <a:pt x="1331" y="846"/>
                  </a:lnTo>
                  <a:lnTo>
                    <a:pt x="1331" y="848"/>
                  </a:lnTo>
                  <a:lnTo>
                    <a:pt x="1333" y="848"/>
                  </a:lnTo>
                  <a:lnTo>
                    <a:pt x="1333" y="850"/>
                  </a:lnTo>
                  <a:lnTo>
                    <a:pt x="1335" y="855"/>
                  </a:lnTo>
                  <a:lnTo>
                    <a:pt x="1333" y="859"/>
                  </a:lnTo>
                  <a:lnTo>
                    <a:pt x="1333" y="863"/>
                  </a:lnTo>
                  <a:lnTo>
                    <a:pt x="1333" y="864"/>
                  </a:lnTo>
                  <a:lnTo>
                    <a:pt x="1335" y="867"/>
                  </a:lnTo>
                  <a:lnTo>
                    <a:pt x="1335" y="866"/>
                  </a:lnTo>
                  <a:lnTo>
                    <a:pt x="1337" y="866"/>
                  </a:lnTo>
                  <a:lnTo>
                    <a:pt x="1337" y="867"/>
                  </a:lnTo>
                  <a:lnTo>
                    <a:pt x="1335" y="868"/>
                  </a:lnTo>
                  <a:lnTo>
                    <a:pt x="1335" y="871"/>
                  </a:lnTo>
                  <a:lnTo>
                    <a:pt x="1337" y="874"/>
                  </a:lnTo>
                  <a:lnTo>
                    <a:pt x="1337" y="876"/>
                  </a:lnTo>
                  <a:lnTo>
                    <a:pt x="1344" y="891"/>
                  </a:lnTo>
                  <a:lnTo>
                    <a:pt x="1346" y="893"/>
                  </a:lnTo>
                  <a:lnTo>
                    <a:pt x="1348" y="894"/>
                  </a:lnTo>
                  <a:lnTo>
                    <a:pt x="1350" y="896"/>
                  </a:lnTo>
                  <a:lnTo>
                    <a:pt x="1352" y="896"/>
                  </a:lnTo>
                  <a:lnTo>
                    <a:pt x="1350" y="896"/>
                  </a:lnTo>
                  <a:lnTo>
                    <a:pt x="1350" y="898"/>
                  </a:lnTo>
                  <a:lnTo>
                    <a:pt x="1352" y="901"/>
                  </a:lnTo>
                  <a:lnTo>
                    <a:pt x="1354" y="902"/>
                  </a:lnTo>
                  <a:lnTo>
                    <a:pt x="1356" y="903"/>
                  </a:lnTo>
                  <a:lnTo>
                    <a:pt x="1369" y="923"/>
                  </a:lnTo>
                  <a:lnTo>
                    <a:pt x="1380" y="928"/>
                  </a:lnTo>
                  <a:lnTo>
                    <a:pt x="1390" y="947"/>
                  </a:lnTo>
                  <a:lnTo>
                    <a:pt x="1403" y="956"/>
                  </a:lnTo>
                  <a:lnTo>
                    <a:pt x="1407" y="956"/>
                  </a:lnTo>
                  <a:lnTo>
                    <a:pt x="1409" y="955"/>
                  </a:lnTo>
                  <a:lnTo>
                    <a:pt x="1411" y="955"/>
                  </a:lnTo>
                  <a:lnTo>
                    <a:pt x="1413" y="954"/>
                  </a:lnTo>
                  <a:lnTo>
                    <a:pt x="1413" y="952"/>
                  </a:lnTo>
                  <a:lnTo>
                    <a:pt x="1413" y="951"/>
                  </a:lnTo>
                  <a:lnTo>
                    <a:pt x="1415" y="949"/>
                  </a:lnTo>
                  <a:lnTo>
                    <a:pt x="1422" y="948"/>
                  </a:lnTo>
                  <a:lnTo>
                    <a:pt x="1426" y="947"/>
                  </a:lnTo>
                  <a:lnTo>
                    <a:pt x="1426" y="944"/>
                  </a:lnTo>
                  <a:lnTo>
                    <a:pt x="1432" y="939"/>
                  </a:lnTo>
                  <a:lnTo>
                    <a:pt x="1434" y="939"/>
                  </a:lnTo>
                  <a:lnTo>
                    <a:pt x="1436" y="939"/>
                  </a:lnTo>
                  <a:lnTo>
                    <a:pt x="1439" y="939"/>
                  </a:lnTo>
                  <a:lnTo>
                    <a:pt x="1439" y="926"/>
                  </a:lnTo>
                  <a:lnTo>
                    <a:pt x="1447" y="916"/>
                  </a:lnTo>
                  <a:lnTo>
                    <a:pt x="1445" y="914"/>
                  </a:lnTo>
                  <a:lnTo>
                    <a:pt x="1445" y="912"/>
                  </a:lnTo>
                  <a:lnTo>
                    <a:pt x="1443" y="911"/>
                  </a:lnTo>
                  <a:lnTo>
                    <a:pt x="1445" y="911"/>
                  </a:lnTo>
                  <a:lnTo>
                    <a:pt x="1443" y="907"/>
                  </a:lnTo>
                  <a:lnTo>
                    <a:pt x="1443" y="906"/>
                  </a:lnTo>
                  <a:lnTo>
                    <a:pt x="1443" y="903"/>
                  </a:lnTo>
                  <a:lnTo>
                    <a:pt x="1443" y="898"/>
                  </a:lnTo>
                  <a:lnTo>
                    <a:pt x="1447" y="894"/>
                  </a:lnTo>
                  <a:lnTo>
                    <a:pt x="1449" y="893"/>
                  </a:lnTo>
                  <a:lnTo>
                    <a:pt x="1451" y="893"/>
                  </a:lnTo>
                  <a:lnTo>
                    <a:pt x="1453" y="894"/>
                  </a:lnTo>
                  <a:lnTo>
                    <a:pt x="1455" y="894"/>
                  </a:lnTo>
                  <a:lnTo>
                    <a:pt x="1460" y="890"/>
                  </a:lnTo>
                  <a:lnTo>
                    <a:pt x="1474" y="887"/>
                  </a:lnTo>
                  <a:lnTo>
                    <a:pt x="1474" y="886"/>
                  </a:lnTo>
                  <a:lnTo>
                    <a:pt x="1474" y="885"/>
                  </a:lnTo>
                  <a:lnTo>
                    <a:pt x="1476" y="884"/>
                  </a:lnTo>
                  <a:lnTo>
                    <a:pt x="1502" y="872"/>
                  </a:lnTo>
                  <a:lnTo>
                    <a:pt x="1504" y="872"/>
                  </a:lnTo>
                  <a:lnTo>
                    <a:pt x="1514" y="864"/>
                  </a:lnTo>
                  <a:lnTo>
                    <a:pt x="1535" y="859"/>
                  </a:lnTo>
                  <a:lnTo>
                    <a:pt x="1542" y="855"/>
                  </a:lnTo>
                  <a:lnTo>
                    <a:pt x="1542" y="854"/>
                  </a:lnTo>
                  <a:lnTo>
                    <a:pt x="1546" y="853"/>
                  </a:lnTo>
                  <a:lnTo>
                    <a:pt x="1544" y="850"/>
                  </a:lnTo>
                  <a:lnTo>
                    <a:pt x="1546" y="847"/>
                  </a:lnTo>
                  <a:lnTo>
                    <a:pt x="1559" y="843"/>
                  </a:lnTo>
                  <a:lnTo>
                    <a:pt x="1561" y="842"/>
                  </a:lnTo>
                  <a:lnTo>
                    <a:pt x="1561" y="841"/>
                  </a:lnTo>
                  <a:lnTo>
                    <a:pt x="1563" y="841"/>
                  </a:lnTo>
                  <a:lnTo>
                    <a:pt x="1563" y="844"/>
                  </a:lnTo>
                  <a:lnTo>
                    <a:pt x="1565" y="845"/>
                  </a:lnTo>
                  <a:lnTo>
                    <a:pt x="1567" y="845"/>
                  </a:lnTo>
                  <a:lnTo>
                    <a:pt x="1569" y="845"/>
                  </a:lnTo>
                  <a:lnTo>
                    <a:pt x="1569" y="844"/>
                  </a:lnTo>
                  <a:lnTo>
                    <a:pt x="1569" y="843"/>
                  </a:lnTo>
                  <a:lnTo>
                    <a:pt x="1571" y="844"/>
                  </a:lnTo>
                  <a:lnTo>
                    <a:pt x="1571" y="845"/>
                  </a:lnTo>
                  <a:lnTo>
                    <a:pt x="1573" y="845"/>
                  </a:lnTo>
                  <a:lnTo>
                    <a:pt x="1575" y="845"/>
                  </a:lnTo>
                  <a:lnTo>
                    <a:pt x="1578" y="844"/>
                  </a:lnTo>
                  <a:lnTo>
                    <a:pt x="1580" y="844"/>
                  </a:lnTo>
                  <a:lnTo>
                    <a:pt x="1580" y="843"/>
                  </a:lnTo>
                  <a:lnTo>
                    <a:pt x="1582" y="844"/>
                  </a:lnTo>
                  <a:lnTo>
                    <a:pt x="1584" y="843"/>
                  </a:lnTo>
                  <a:lnTo>
                    <a:pt x="1584" y="844"/>
                  </a:lnTo>
                  <a:lnTo>
                    <a:pt x="1588" y="843"/>
                  </a:lnTo>
                  <a:lnTo>
                    <a:pt x="1588" y="842"/>
                  </a:lnTo>
                  <a:lnTo>
                    <a:pt x="1590" y="841"/>
                  </a:lnTo>
                  <a:lnTo>
                    <a:pt x="1590" y="842"/>
                  </a:lnTo>
                  <a:lnTo>
                    <a:pt x="1590" y="838"/>
                  </a:lnTo>
                  <a:lnTo>
                    <a:pt x="1590" y="839"/>
                  </a:lnTo>
                  <a:lnTo>
                    <a:pt x="1592" y="838"/>
                  </a:lnTo>
                  <a:lnTo>
                    <a:pt x="1592" y="837"/>
                  </a:lnTo>
                  <a:lnTo>
                    <a:pt x="1590" y="835"/>
                  </a:lnTo>
                  <a:lnTo>
                    <a:pt x="1590" y="834"/>
                  </a:lnTo>
                  <a:lnTo>
                    <a:pt x="1592" y="835"/>
                  </a:lnTo>
                  <a:lnTo>
                    <a:pt x="1594" y="835"/>
                  </a:lnTo>
                  <a:lnTo>
                    <a:pt x="1601" y="835"/>
                  </a:lnTo>
                  <a:lnTo>
                    <a:pt x="1603" y="835"/>
                  </a:lnTo>
                  <a:lnTo>
                    <a:pt x="1607" y="839"/>
                  </a:lnTo>
                  <a:lnTo>
                    <a:pt x="1613" y="851"/>
                  </a:lnTo>
                  <a:lnTo>
                    <a:pt x="1618" y="854"/>
                  </a:lnTo>
                  <a:lnTo>
                    <a:pt x="1620" y="855"/>
                  </a:lnTo>
                  <a:lnTo>
                    <a:pt x="1622" y="856"/>
                  </a:lnTo>
                  <a:lnTo>
                    <a:pt x="1624" y="856"/>
                  </a:lnTo>
                  <a:lnTo>
                    <a:pt x="1624" y="858"/>
                  </a:lnTo>
                  <a:lnTo>
                    <a:pt x="1634" y="861"/>
                  </a:lnTo>
                  <a:lnTo>
                    <a:pt x="1634" y="862"/>
                  </a:lnTo>
                  <a:lnTo>
                    <a:pt x="1636" y="863"/>
                  </a:lnTo>
                  <a:lnTo>
                    <a:pt x="1636" y="864"/>
                  </a:lnTo>
                  <a:lnTo>
                    <a:pt x="1632" y="863"/>
                  </a:lnTo>
                  <a:lnTo>
                    <a:pt x="1632" y="864"/>
                  </a:lnTo>
                  <a:lnTo>
                    <a:pt x="1634" y="867"/>
                  </a:lnTo>
                  <a:lnTo>
                    <a:pt x="1636" y="868"/>
                  </a:lnTo>
                  <a:lnTo>
                    <a:pt x="1639" y="866"/>
                  </a:lnTo>
                  <a:lnTo>
                    <a:pt x="1645" y="872"/>
                  </a:lnTo>
                  <a:lnTo>
                    <a:pt x="1645" y="874"/>
                  </a:lnTo>
                  <a:lnTo>
                    <a:pt x="1645" y="875"/>
                  </a:lnTo>
                  <a:lnTo>
                    <a:pt x="1647" y="882"/>
                  </a:lnTo>
                  <a:lnTo>
                    <a:pt x="1643" y="888"/>
                  </a:lnTo>
                  <a:lnTo>
                    <a:pt x="1643" y="892"/>
                  </a:lnTo>
                  <a:lnTo>
                    <a:pt x="1645" y="892"/>
                  </a:lnTo>
                  <a:lnTo>
                    <a:pt x="1647" y="891"/>
                  </a:lnTo>
                  <a:lnTo>
                    <a:pt x="1647" y="892"/>
                  </a:lnTo>
                  <a:lnTo>
                    <a:pt x="1647" y="893"/>
                  </a:lnTo>
                  <a:lnTo>
                    <a:pt x="1653" y="894"/>
                  </a:lnTo>
                  <a:lnTo>
                    <a:pt x="1655" y="893"/>
                  </a:lnTo>
                  <a:lnTo>
                    <a:pt x="1658" y="893"/>
                  </a:lnTo>
                  <a:lnTo>
                    <a:pt x="1660" y="894"/>
                  </a:lnTo>
                  <a:lnTo>
                    <a:pt x="1679" y="886"/>
                  </a:lnTo>
                  <a:lnTo>
                    <a:pt x="1679" y="880"/>
                  </a:lnTo>
                  <a:lnTo>
                    <a:pt x="1683" y="884"/>
                  </a:lnTo>
                  <a:lnTo>
                    <a:pt x="1685" y="885"/>
                  </a:lnTo>
                  <a:lnTo>
                    <a:pt x="1691" y="887"/>
                  </a:lnTo>
                  <a:lnTo>
                    <a:pt x="1693" y="887"/>
                  </a:lnTo>
                  <a:lnTo>
                    <a:pt x="1702" y="911"/>
                  </a:lnTo>
                  <a:lnTo>
                    <a:pt x="1704" y="910"/>
                  </a:lnTo>
                  <a:lnTo>
                    <a:pt x="1708" y="920"/>
                  </a:lnTo>
                  <a:lnTo>
                    <a:pt x="1708" y="923"/>
                  </a:lnTo>
                  <a:lnTo>
                    <a:pt x="1708" y="925"/>
                  </a:lnTo>
                  <a:lnTo>
                    <a:pt x="1706" y="924"/>
                  </a:lnTo>
                  <a:lnTo>
                    <a:pt x="1706" y="925"/>
                  </a:lnTo>
                  <a:lnTo>
                    <a:pt x="1710" y="927"/>
                  </a:lnTo>
                  <a:lnTo>
                    <a:pt x="1706" y="939"/>
                  </a:lnTo>
                  <a:lnTo>
                    <a:pt x="1708" y="940"/>
                  </a:lnTo>
                  <a:lnTo>
                    <a:pt x="1708" y="939"/>
                  </a:lnTo>
                  <a:lnTo>
                    <a:pt x="1710" y="938"/>
                  </a:lnTo>
                  <a:lnTo>
                    <a:pt x="1712" y="934"/>
                  </a:lnTo>
                  <a:lnTo>
                    <a:pt x="1714" y="932"/>
                  </a:lnTo>
                  <a:lnTo>
                    <a:pt x="1704" y="954"/>
                  </a:lnTo>
                  <a:lnTo>
                    <a:pt x="1704" y="956"/>
                  </a:lnTo>
                  <a:lnTo>
                    <a:pt x="1708" y="955"/>
                  </a:lnTo>
                  <a:lnTo>
                    <a:pt x="1714" y="958"/>
                  </a:lnTo>
                  <a:lnTo>
                    <a:pt x="1717" y="959"/>
                  </a:lnTo>
                  <a:lnTo>
                    <a:pt x="1723" y="964"/>
                  </a:lnTo>
                  <a:lnTo>
                    <a:pt x="1725" y="965"/>
                  </a:lnTo>
                  <a:lnTo>
                    <a:pt x="1731" y="970"/>
                  </a:lnTo>
                  <a:lnTo>
                    <a:pt x="1735" y="982"/>
                  </a:lnTo>
                  <a:lnTo>
                    <a:pt x="1738" y="982"/>
                  </a:lnTo>
                  <a:lnTo>
                    <a:pt x="1738" y="987"/>
                  </a:lnTo>
                  <a:lnTo>
                    <a:pt x="1740" y="988"/>
                  </a:lnTo>
                  <a:lnTo>
                    <a:pt x="1740" y="989"/>
                  </a:lnTo>
                  <a:lnTo>
                    <a:pt x="1748" y="996"/>
                  </a:lnTo>
                  <a:lnTo>
                    <a:pt x="1748" y="998"/>
                  </a:lnTo>
                  <a:lnTo>
                    <a:pt x="1778" y="1010"/>
                  </a:lnTo>
                  <a:lnTo>
                    <a:pt x="1780" y="1010"/>
                  </a:lnTo>
                  <a:lnTo>
                    <a:pt x="1782" y="1010"/>
                  </a:lnTo>
                  <a:lnTo>
                    <a:pt x="1782" y="1008"/>
                  </a:lnTo>
                  <a:lnTo>
                    <a:pt x="1784" y="1008"/>
                  </a:lnTo>
                  <a:lnTo>
                    <a:pt x="1788" y="1008"/>
                  </a:lnTo>
                  <a:lnTo>
                    <a:pt x="1790" y="1010"/>
                  </a:lnTo>
                  <a:lnTo>
                    <a:pt x="1790" y="1008"/>
                  </a:lnTo>
                  <a:lnTo>
                    <a:pt x="1792" y="1006"/>
                  </a:lnTo>
                  <a:lnTo>
                    <a:pt x="1786" y="1000"/>
                  </a:lnTo>
                  <a:lnTo>
                    <a:pt x="1782" y="998"/>
                  </a:lnTo>
                  <a:lnTo>
                    <a:pt x="1780" y="981"/>
                  </a:lnTo>
                  <a:lnTo>
                    <a:pt x="1773" y="976"/>
                  </a:lnTo>
                  <a:lnTo>
                    <a:pt x="1763" y="972"/>
                  </a:lnTo>
                  <a:lnTo>
                    <a:pt x="1761" y="972"/>
                  </a:lnTo>
                  <a:lnTo>
                    <a:pt x="1750" y="966"/>
                  </a:lnTo>
                  <a:lnTo>
                    <a:pt x="1742" y="965"/>
                  </a:lnTo>
                  <a:lnTo>
                    <a:pt x="1738" y="963"/>
                  </a:lnTo>
                  <a:lnTo>
                    <a:pt x="1733" y="956"/>
                  </a:lnTo>
                  <a:lnTo>
                    <a:pt x="1729" y="954"/>
                  </a:lnTo>
                  <a:lnTo>
                    <a:pt x="1727" y="949"/>
                  </a:lnTo>
                  <a:lnTo>
                    <a:pt x="1727" y="947"/>
                  </a:lnTo>
                  <a:lnTo>
                    <a:pt x="1723" y="947"/>
                  </a:lnTo>
                  <a:lnTo>
                    <a:pt x="1721" y="948"/>
                  </a:lnTo>
                  <a:lnTo>
                    <a:pt x="1719" y="947"/>
                  </a:lnTo>
                  <a:lnTo>
                    <a:pt x="1717" y="947"/>
                  </a:lnTo>
                  <a:lnTo>
                    <a:pt x="1717" y="939"/>
                  </a:lnTo>
                  <a:lnTo>
                    <a:pt x="1719" y="936"/>
                  </a:lnTo>
                  <a:lnTo>
                    <a:pt x="1719" y="935"/>
                  </a:lnTo>
                  <a:lnTo>
                    <a:pt x="1719" y="934"/>
                  </a:lnTo>
                  <a:lnTo>
                    <a:pt x="1721" y="933"/>
                  </a:lnTo>
                  <a:lnTo>
                    <a:pt x="1721" y="932"/>
                  </a:lnTo>
                  <a:lnTo>
                    <a:pt x="1727" y="924"/>
                  </a:lnTo>
                  <a:lnTo>
                    <a:pt x="1729" y="916"/>
                  </a:lnTo>
                  <a:lnTo>
                    <a:pt x="1727" y="912"/>
                  </a:lnTo>
                  <a:lnTo>
                    <a:pt x="1731" y="912"/>
                  </a:lnTo>
                  <a:lnTo>
                    <a:pt x="1735" y="912"/>
                  </a:lnTo>
                  <a:lnTo>
                    <a:pt x="1742" y="912"/>
                  </a:lnTo>
                  <a:lnTo>
                    <a:pt x="1742" y="914"/>
                  </a:lnTo>
                  <a:lnTo>
                    <a:pt x="1742" y="918"/>
                  </a:lnTo>
                  <a:lnTo>
                    <a:pt x="1742" y="919"/>
                  </a:lnTo>
                  <a:lnTo>
                    <a:pt x="1744" y="919"/>
                  </a:lnTo>
                  <a:lnTo>
                    <a:pt x="1742" y="919"/>
                  </a:lnTo>
                  <a:lnTo>
                    <a:pt x="1757" y="919"/>
                  </a:lnTo>
                  <a:lnTo>
                    <a:pt x="1763" y="923"/>
                  </a:lnTo>
                  <a:lnTo>
                    <a:pt x="1765" y="924"/>
                  </a:lnTo>
                  <a:lnTo>
                    <a:pt x="1767" y="924"/>
                  </a:lnTo>
                  <a:lnTo>
                    <a:pt x="1769" y="927"/>
                  </a:lnTo>
                  <a:lnTo>
                    <a:pt x="1771" y="927"/>
                  </a:lnTo>
                  <a:lnTo>
                    <a:pt x="1771" y="928"/>
                  </a:lnTo>
                  <a:lnTo>
                    <a:pt x="1773" y="930"/>
                  </a:lnTo>
                  <a:lnTo>
                    <a:pt x="1773" y="931"/>
                  </a:lnTo>
                  <a:lnTo>
                    <a:pt x="1773" y="930"/>
                  </a:lnTo>
                  <a:lnTo>
                    <a:pt x="1775" y="934"/>
                  </a:lnTo>
                  <a:lnTo>
                    <a:pt x="1778" y="933"/>
                  </a:lnTo>
                  <a:lnTo>
                    <a:pt x="1780" y="932"/>
                  </a:lnTo>
                  <a:lnTo>
                    <a:pt x="1782" y="933"/>
                  </a:lnTo>
                  <a:lnTo>
                    <a:pt x="1782" y="934"/>
                  </a:lnTo>
                  <a:lnTo>
                    <a:pt x="1782" y="935"/>
                  </a:lnTo>
                  <a:lnTo>
                    <a:pt x="1782" y="936"/>
                  </a:lnTo>
                  <a:lnTo>
                    <a:pt x="1784" y="936"/>
                  </a:lnTo>
                  <a:lnTo>
                    <a:pt x="1786" y="936"/>
                  </a:lnTo>
                  <a:lnTo>
                    <a:pt x="1790" y="936"/>
                  </a:lnTo>
                  <a:lnTo>
                    <a:pt x="1792" y="936"/>
                  </a:lnTo>
                  <a:lnTo>
                    <a:pt x="1792" y="938"/>
                  </a:lnTo>
                  <a:lnTo>
                    <a:pt x="1794" y="938"/>
                  </a:lnTo>
                  <a:lnTo>
                    <a:pt x="1797" y="939"/>
                  </a:lnTo>
                  <a:lnTo>
                    <a:pt x="1801" y="940"/>
                  </a:lnTo>
                  <a:lnTo>
                    <a:pt x="1803" y="941"/>
                  </a:lnTo>
                  <a:lnTo>
                    <a:pt x="1799" y="943"/>
                  </a:lnTo>
                  <a:lnTo>
                    <a:pt x="1799" y="947"/>
                  </a:lnTo>
                  <a:lnTo>
                    <a:pt x="1799" y="948"/>
                  </a:lnTo>
                  <a:lnTo>
                    <a:pt x="1801" y="951"/>
                  </a:lnTo>
                  <a:lnTo>
                    <a:pt x="1801" y="952"/>
                  </a:lnTo>
                  <a:lnTo>
                    <a:pt x="1803" y="952"/>
                  </a:lnTo>
                  <a:lnTo>
                    <a:pt x="1811" y="948"/>
                  </a:lnTo>
                  <a:lnTo>
                    <a:pt x="1815" y="947"/>
                  </a:lnTo>
                  <a:lnTo>
                    <a:pt x="1818" y="947"/>
                  </a:lnTo>
                  <a:lnTo>
                    <a:pt x="1818" y="946"/>
                  </a:lnTo>
                  <a:lnTo>
                    <a:pt x="1818" y="944"/>
                  </a:lnTo>
                  <a:lnTo>
                    <a:pt x="1822" y="944"/>
                  </a:lnTo>
                  <a:lnTo>
                    <a:pt x="1824" y="944"/>
                  </a:lnTo>
                  <a:lnTo>
                    <a:pt x="1824" y="943"/>
                  </a:lnTo>
                  <a:lnTo>
                    <a:pt x="1824" y="942"/>
                  </a:lnTo>
                  <a:lnTo>
                    <a:pt x="1824" y="941"/>
                  </a:lnTo>
                  <a:lnTo>
                    <a:pt x="1826" y="941"/>
                  </a:lnTo>
                  <a:lnTo>
                    <a:pt x="1826" y="940"/>
                  </a:lnTo>
                  <a:lnTo>
                    <a:pt x="1826" y="939"/>
                  </a:lnTo>
                  <a:lnTo>
                    <a:pt x="1828" y="939"/>
                  </a:lnTo>
                  <a:lnTo>
                    <a:pt x="1828" y="938"/>
                  </a:lnTo>
                  <a:lnTo>
                    <a:pt x="1832" y="938"/>
                  </a:lnTo>
                  <a:lnTo>
                    <a:pt x="1834" y="938"/>
                  </a:lnTo>
                  <a:lnTo>
                    <a:pt x="1837" y="938"/>
                  </a:lnTo>
                  <a:lnTo>
                    <a:pt x="1845" y="935"/>
                  </a:lnTo>
                  <a:lnTo>
                    <a:pt x="1847" y="933"/>
                  </a:lnTo>
                  <a:lnTo>
                    <a:pt x="1855" y="932"/>
                  </a:lnTo>
                  <a:lnTo>
                    <a:pt x="1858" y="931"/>
                  </a:lnTo>
                  <a:lnTo>
                    <a:pt x="1860" y="931"/>
                  </a:lnTo>
                  <a:lnTo>
                    <a:pt x="1862" y="928"/>
                  </a:lnTo>
                  <a:lnTo>
                    <a:pt x="1864" y="927"/>
                  </a:lnTo>
                  <a:lnTo>
                    <a:pt x="1864" y="926"/>
                  </a:lnTo>
                  <a:lnTo>
                    <a:pt x="1862" y="926"/>
                  </a:lnTo>
                  <a:lnTo>
                    <a:pt x="1864" y="925"/>
                  </a:lnTo>
                  <a:lnTo>
                    <a:pt x="1862" y="922"/>
                  </a:lnTo>
                  <a:lnTo>
                    <a:pt x="1862" y="920"/>
                  </a:lnTo>
                  <a:lnTo>
                    <a:pt x="1864" y="922"/>
                  </a:lnTo>
                  <a:lnTo>
                    <a:pt x="1864" y="919"/>
                  </a:lnTo>
                  <a:lnTo>
                    <a:pt x="1866" y="919"/>
                  </a:lnTo>
                  <a:lnTo>
                    <a:pt x="1866" y="917"/>
                  </a:lnTo>
                  <a:lnTo>
                    <a:pt x="1864" y="916"/>
                  </a:lnTo>
                  <a:lnTo>
                    <a:pt x="1858" y="898"/>
                  </a:lnTo>
                  <a:lnTo>
                    <a:pt x="1849" y="893"/>
                  </a:lnTo>
                  <a:lnTo>
                    <a:pt x="1849" y="891"/>
                  </a:lnTo>
                  <a:lnTo>
                    <a:pt x="1849" y="892"/>
                  </a:lnTo>
                  <a:lnTo>
                    <a:pt x="1847" y="892"/>
                  </a:lnTo>
                  <a:lnTo>
                    <a:pt x="1847" y="891"/>
                  </a:lnTo>
                  <a:lnTo>
                    <a:pt x="1847" y="890"/>
                  </a:lnTo>
                  <a:lnTo>
                    <a:pt x="1841" y="888"/>
                  </a:lnTo>
                  <a:lnTo>
                    <a:pt x="1822" y="878"/>
                  </a:lnTo>
                  <a:lnTo>
                    <a:pt x="1822" y="875"/>
                  </a:lnTo>
                  <a:lnTo>
                    <a:pt x="1811" y="870"/>
                  </a:lnTo>
                  <a:lnTo>
                    <a:pt x="1811" y="869"/>
                  </a:lnTo>
                  <a:lnTo>
                    <a:pt x="1815" y="860"/>
                  </a:lnTo>
                  <a:lnTo>
                    <a:pt x="1824" y="855"/>
                  </a:lnTo>
                  <a:lnTo>
                    <a:pt x="1826" y="853"/>
                  </a:lnTo>
                  <a:lnTo>
                    <a:pt x="1828" y="851"/>
                  </a:lnTo>
                  <a:lnTo>
                    <a:pt x="1834" y="850"/>
                  </a:lnTo>
                  <a:lnTo>
                    <a:pt x="1837" y="848"/>
                  </a:lnTo>
                  <a:lnTo>
                    <a:pt x="1837" y="847"/>
                  </a:lnTo>
                  <a:lnTo>
                    <a:pt x="1843" y="846"/>
                  </a:lnTo>
                  <a:lnTo>
                    <a:pt x="1845" y="846"/>
                  </a:lnTo>
                  <a:lnTo>
                    <a:pt x="1849" y="845"/>
                  </a:lnTo>
                  <a:lnTo>
                    <a:pt x="1849" y="846"/>
                  </a:lnTo>
                  <a:lnTo>
                    <a:pt x="1849" y="845"/>
                  </a:lnTo>
                  <a:lnTo>
                    <a:pt x="1851" y="845"/>
                  </a:lnTo>
                  <a:lnTo>
                    <a:pt x="1853" y="844"/>
                  </a:lnTo>
                  <a:lnTo>
                    <a:pt x="1862" y="845"/>
                  </a:lnTo>
                  <a:lnTo>
                    <a:pt x="1862" y="846"/>
                  </a:lnTo>
                  <a:lnTo>
                    <a:pt x="1864" y="846"/>
                  </a:lnTo>
                  <a:lnTo>
                    <a:pt x="1866" y="846"/>
                  </a:lnTo>
                  <a:lnTo>
                    <a:pt x="1870" y="845"/>
                  </a:lnTo>
                  <a:lnTo>
                    <a:pt x="1872" y="846"/>
                  </a:lnTo>
                  <a:lnTo>
                    <a:pt x="1870" y="850"/>
                  </a:lnTo>
                  <a:lnTo>
                    <a:pt x="1874" y="855"/>
                  </a:lnTo>
                  <a:lnTo>
                    <a:pt x="1877" y="856"/>
                  </a:lnTo>
                  <a:lnTo>
                    <a:pt x="1881" y="855"/>
                  </a:lnTo>
                  <a:lnTo>
                    <a:pt x="1881" y="853"/>
                  </a:lnTo>
                  <a:lnTo>
                    <a:pt x="1879" y="851"/>
                  </a:lnTo>
                  <a:lnTo>
                    <a:pt x="1881" y="846"/>
                  </a:lnTo>
                  <a:lnTo>
                    <a:pt x="1883" y="847"/>
                  </a:lnTo>
                  <a:lnTo>
                    <a:pt x="1889" y="846"/>
                  </a:lnTo>
                  <a:lnTo>
                    <a:pt x="1891" y="845"/>
                  </a:lnTo>
                  <a:lnTo>
                    <a:pt x="1900" y="845"/>
                  </a:lnTo>
                  <a:lnTo>
                    <a:pt x="1902" y="844"/>
                  </a:lnTo>
                  <a:lnTo>
                    <a:pt x="1906" y="843"/>
                  </a:lnTo>
                  <a:lnTo>
                    <a:pt x="1906" y="844"/>
                  </a:lnTo>
                  <a:lnTo>
                    <a:pt x="1908" y="844"/>
                  </a:lnTo>
                  <a:lnTo>
                    <a:pt x="1910" y="843"/>
                  </a:lnTo>
                  <a:lnTo>
                    <a:pt x="1912" y="843"/>
                  </a:lnTo>
                  <a:lnTo>
                    <a:pt x="1917" y="842"/>
                  </a:lnTo>
                  <a:lnTo>
                    <a:pt x="1919" y="842"/>
                  </a:lnTo>
                  <a:lnTo>
                    <a:pt x="1919" y="839"/>
                  </a:lnTo>
                  <a:lnTo>
                    <a:pt x="1921" y="836"/>
                  </a:lnTo>
                  <a:lnTo>
                    <a:pt x="1921" y="837"/>
                  </a:lnTo>
                  <a:lnTo>
                    <a:pt x="1925" y="839"/>
                  </a:lnTo>
                  <a:lnTo>
                    <a:pt x="1927" y="839"/>
                  </a:lnTo>
                  <a:lnTo>
                    <a:pt x="1927" y="834"/>
                  </a:lnTo>
                  <a:lnTo>
                    <a:pt x="1929" y="835"/>
                  </a:lnTo>
                  <a:lnTo>
                    <a:pt x="1931" y="836"/>
                  </a:lnTo>
                  <a:lnTo>
                    <a:pt x="1933" y="837"/>
                  </a:lnTo>
                  <a:lnTo>
                    <a:pt x="1933" y="838"/>
                  </a:lnTo>
                  <a:lnTo>
                    <a:pt x="1940" y="838"/>
                  </a:lnTo>
                  <a:lnTo>
                    <a:pt x="1938" y="837"/>
                  </a:lnTo>
                  <a:lnTo>
                    <a:pt x="1940" y="836"/>
                  </a:lnTo>
                  <a:lnTo>
                    <a:pt x="1942" y="837"/>
                  </a:lnTo>
                  <a:lnTo>
                    <a:pt x="1944" y="837"/>
                  </a:lnTo>
                  <a:lnTo>
                    <a:pt x="1944" y="835"/>
                  </a:lnTo>
                  <a:lnTo>
                    <a:pt x="1946" y="835"/>
                  </a:lnTo>
                  <a:lnTo>
                    <a:pt x="1946" y="836"/>
                  </a:lnTo>
                  <a:lnTo>
                    <a:pt x="1948" y="836"/>
                  </a:lnTo>
                  <a:lnTo>
                    <a:pt x="1950" y="835"/>
                  </a:lnTo>
                  <a:lnTo>
                    <a:pt x="1952" y="834"/>
                  </a:lnTo>
                  <a:lnTo>
                    <a:pt x="1954" y="835"/>
                  </a:lnTo>
                  <a:lnTo>
                    <a:pt x="1957" y="836"/>
                  </a:lnTo>
                  <a:lnTo>
                    <a:pt x="1957" y="835"/>
                  </a:lnTo>
                  <a:lnTo>
                    <a:pt x="1959" y="835"/>
                  </a:lnTo>
                  <a:lnTo>
                    <a:pt x="1959" y="834"/>
                  </a:lnTo>
                  <a:lnTo>
                    <a:pt x="1963" y="835"/>
                  </a:lnTo>
                  <a:lnTo>
                    <a:pt x="1973" y="833"/>
                  </a:lnTo>
                  <a:lnTo>
                    <a:pt x="1978" y="828"/>
                  </a:lnTo>
                  <a:lnTo>
                    <a:pt x="1980" y="828"/>
                  </a:lnTo>
                  <a:lnTo>
                    <a:pt x="1982" y="828"/>
                  </a:lnTo>
                  <a:lnTo>
                    <a:pt x="1984" y="827"/>
                  </a:lnTo>
                  <a:lnTo>
                    <a:pt x="1986" y="827"/>
                  </a:lnTo>
                  <a:lnTo>
                    <a:pt x="1986" y="826"/>
                  </a:lnTo>
                  <a:lnTo>
                    <a:pt x="1988" y="825"/>
                  </a:lnTo>
                  <a:lnTo>
                    <a:pt x="1988" y="826"/>
                  </a:lnTo>
                  <a:lnTo>
                    <a:pt x="1988" y="825"/>
                  </a:lnTo>
                  <a:lnTo>
                    <a:pt x="1990" y="825"/>
                  </a:lnTo>
                  <a:lnTo>
                    <a:pt x="1994" y="822"/>
                  </a:lnTo>
                  <a:lnTo>
                    <a:pt x="1994" y="821"/>
                  </a:lnTo>
                  <a:lnTo>
                    <a:pt x="1994" y="820"/>
                  </a:lnTo>
                  <a:lnTo>
                    <a:pt x="1997" y="819"/>
                  </a:lnTo>
                  <a:lnTo>
                    <a:pt x="1999" y="819"/>
                  </a:lnTo>
                  <a:lnTo>
                    <a:pt x="2003" y="819"/>
                  </a:lnTo>
                  <a:lnTo>
                    <a:pt x="2003" y="818"/>
                  </a:lnTo>
                  <a:lnTo>
                    <a:pt x="2005" y="817"/>
                  </a:lnTo>
                  <a:lnTo>
                    <a:pt x="2007" y="815"/>
                  </a:lnTo>
                  <a:lnTo>
                    <a:pt x="2007" y="813"/>
                  </a:lnTo>
                  <a:lnTo>
                    <a:pt x="2009" y="813"/>
                  </a:lnTo>
                  <a:lnTo>
                    <a:pt x="2011" y="814"/>
                  </a:lnTo>
                  <a:lnTo>
                    <a:pt x="2011" y="813"/>
                  </a:lnTo>
                  <a:lnTo>
                    <a:pt x="2011" y="812"/>
                  </a:lnTo>
                  <a:lnTo>
                    <a:pt x="2011" y="811"/>
                  </a:lnTo>
                  <a:lnTo>
                    <a:pt x="2013" y="811"/>
                  </a:lnTo>
                  <a:lnTo>
                    <a:pt x="2016" y="812"/>
                  </a:lnTo>
                  <a:lnTo>
                    <a:pt x="2016" y="811"/>
                  </a:lnTo>
                  <a:lnTo>
                    <a:pt x="2016" y="810"/>
                  </a:lnTo>
                  <a:lnTo>
                    <a:pt x="2016" y="809"/>
                  </a:lnTo>
                  <a:lnTo>
                    <a:pt x="2018" y="807"/>
                  </a:lnTo>
                  <a:lnTo>
                    <a:pt x="2018" y="806"/>
                  </a:lnTo>
                  <a:lnTo>
                    <a:pt x="2020" y="804"/>
                  </a:lnTo>
                  <a:lnTo>
                    <a:pt x="2020" y="803"/>
                  </a:lnTo>
                  <a:lnTo>
                    <a:pt x="2018" y="801"/>
                  </a:lnTo>
                  <a:lnTo>
                    <a:pt x="2020" y="799"/>
                  </a:lnTo>
                  <a:lnTo>
                    <a:pt x="2022" y="799"/>
                  </a:lnTo>
                  <a:lnTo>
                    <a:pt x="2022" y="802"/>
                  </a:lnTo>
                  <a:lnTo>
                    <a:pt x="2024" y="801"/>
                  </a:lnTo>
                  <a:lnTo>
                    <a:pt x="2024" y="798"/>
                  </a:lnTo>
                  <a:lnTo>
                    <a:pt x="2028" y="797"/>
                  </a:lnTo>
                  <a:lnTo>
                    <a:pt x="2030" y="794"/>
                  </a:lnTo>
                  <a:lnTo>
                    <a:pt x="2032" y="791"/>
                  </a:lnTo>
                  <a:lnTo>
                    <a:pt x="2039" y="787"/>
                  </a:lnTo>
                  <a:lnTo>
                    <a:pt x="2041" y="786"/>
                  </a:lnTo>
                  <a:lnTo>
                    <a:pt x="2043" y="787"/>
                  </a:lnTo>
                  <a:lnTo>
                    <a:pt x="2045" y="786"/>
                  </a:lnTo>
                  <a:lnTo>
                    <a:pt x="2045" y="782"/>
                  </a:lnTo>
                  <a:lnTo>
                    <a:pt x="2047" y="780"/>
                  </a:lnTo>
                  <a:lnTo>
                    <a:pt x="2045" y="779"/>
                  </a:lnTo>
                  <a:lnTo>
                    <a:pt x="2045" y="778"/>
                  </a:lnTo>
                  <a:lnTo>
                    <a:pt x="2049" y="778"/>
                  </a:lnTo>
                  <a:lnTo>
                    <a:pt x="2049" y="777"/>
                  </a:lnTo>
                  <a:lnTo>
                    <a:pt x="2051" y="778"/>
                  </a:lnTo>
                  <a:lnTo>
                    <a:pt x="2051" y="774"/>
                  </a:lnTo>
                  <a:lnTo>
                    <a:pt x="2047" y="775"/>
                  </a:lnTo>
                  <a:lnTo>
                    <a:pt x="2045" y="775"/>
                  </a:lnTo>
                  <a:lnTo>
                    <a:pt x="2047" y="774"/>
                  </a:lnTo>
                  <a:lnTo>
                    <a:pt x="2053" y="772"/>
                  </a:lnTo>
                  <a:lnTo>
                    <a:pt x="2051" y="771"/>
                  </a:lnTo>
                  <a:lnTo>
                    <a:pt x="2049" y="771"/>
                  </a:lnTo>
                  <a:lnTo>
                    <a:pt x="2047" y="771"/>
                  </a:lnTo>
                  <a:lnTo>
                    <a:pt x="2045" y="770"/>
                  </a:lnTo>
                  <a:lnTo>
                    <a:pt x="2043" y="769"/>
                  </a:lnTo>
                  <a:lnTo>
                    <a:pt x="2041" y="769"/>
                  </a:lnTo>
                  <a:lnTo>
                    <a:pt x="2034" y="770"/>
                  </a:lnTo>
                  <a:lnTo>
                    <a:pt x="2028" y="769"/>
                  </a:lnTo>
                  <a:lnTo>
                    <a:pt x="2026" y="769"/>
                  </a:lnTo>
                  <a:lnTo>
                    <a:pt x="2028" y="767"/>
                  </a:lnTo>
                  <a:lnTo>
                    <a:pt x="2037" y="767"/>
                  </a:lnTo>
                  <a:lnTo>
                    <a:pt x="2039" y="766"/>
                  </a:lnTo>
                  <a:lnTo>
                    <a:pt x="2041" y="765"/>
                  </a:lnTo>
                  <a:lnTo>
                    <a:pt x="2045" y="764"/>
                  </a:lnTo>
                  <a:lnTo>
                    <a:pt x="2047" y="763"/>
                  </a:lnTo>
                  <a:lnTo>
                    <a:pt x="2051" y="763"/>
                  </a:lnTo>
                  <a:lnTo>
                    <a:pt x="2051" y="762"/>
                  </a:lnTo>
                  <a:lnTo>
                    <a:pt x="2047" y="758"/>
                  </a:lnTo>
                  <a:lnTo>
                    <a:pt x="2043" y="757"/>
                  </a:lnTo>
                  <a:lnTo>
                    <a:pt x="2041" y="755"/>
                  </a:lnTo>
                  <a:lnTo>
                    <a:pt x="2039" y="754"/>
                  </a:lnTo>
                  <a:lnTo>
                    <a:pt x="2034" y="754"/>
                  </a:lnTo>
                  <a:lnTo>
                    <a:pt x="2034" y="753"/>
                  </a:lnTo>
                  <a:lnTo>
                    <a:pt x="2032" y="753"/>
                  </a:lnTo>
                  <a:lnTo>
                    <a:pt x="2026" y="753"/>
                  </a:lnTo>
                  <a:lnTo>
                    <a:pt x="2032" y="751"/>
                  </a:lnTo>
                  <a:lnTo>
                    <a:pt x="2051" y="755"/>
                  </a:lnTo>
                  <a:lnTo>
                    <a:pt x="2043" y="750"/>
                  </a:lnTo>
                  <a:lnTo>
                    <a:pt x="2043" y="748"/>
                  </a:lnTo>
                  <a:lnTo>
                    <a:pt x="2041" y="747"/>
                  </a:lnTo>
                  <a:lnTo>
                    <a:pt x="2037" y="746"/>
                  </a:lnTo>
                  <a:lnTo>
                    <a:pt x="2032" y="735"/>
                  </a:lnTo>
                  <a:lnTo>
                    <a:pt x="2030" y="733"/>
                  </a:lnTo>
                  <a:lnTo>
                    <a:pt x="2028" y="731"/>
                  </a:lnTo>
                  <a:lnTo>
                    <a:pt x="2026" y="730"/>
                  </a:lnTo>
                  <a:lnTo>
                    <a:pt x="2013" y="726"/>
                  </a:lnTo>
                  <a:lnTo>
                    <a:pt x="2011" y="725"/>
                  </a:lnTo>
                  <a:lnTo>
                    <a:pt x="2020" y="718"/>
                  </a:lnTo>
                  <a:lnTo>
                    <a:pt x="2024" y="716"/>
                  </a:lnTo>
                  <a:lnTo>
                    <a:pt x="2026" y="714"/>
                  </a:lnTo>
                  <a:lnTo>
                    <a:pt x="2024" y="713"/>
                  </a:lnTo>
                  <a:lnTo>
                    <a:pt x="2026" y="711"/>
                  </a:lnTo>
                  <a:lnTo>
                    <a:pt x="2030" y="711"/>
                  </a:lnTo>
                  <a:lnTo>
                    <a:pt x="2030" y="713"/>
                  </a:lnTo>
                  <a:lnTo>
                    <a:pt x="2032" y="713"/>
                  </a:lnTo>
                  <a:lnTo>
                    <a:pt x="2034" y="710"/>
                  </a:lnTo>
                  <a:lnTo>
                    <a:pt x="2037" y="709"/>
                  </a:lnTo>
                  <a:lnTo>
                    <a:pt x="2037" y="708"/>
                  </a:lnTo>
                  <a:lnTo>
                    <a:pt x="2039" y="708"/>
                  </a:lnTo>
                  <a:lnTo>
                    <a:pt x="2043" y="707"/>
                  </a:lnTo>
                  <a:lnTo>
                    <a:pt x="2049" y="706"/>
                  </a:lnTo>
                  <a:lnTo>
                    <a:pt x="2051" y="705"/>
                  </a:lnTo>
                  <a:lnTo>
                    <a:pt x="2053" y="703"/>
                  </a:lnTo>
                  <a:lnTo>
                    <a:pt x="2053" y="705"/>
                  </a:lnTo>
                  <a:lnTo>
                    <a:pt x="2056" y="703"/>
                  </a:lnTo>
                  <a:lnTo>
                    <a:pt x="2058" y="705"/>
                  </a:lnTo>
                  <a:lnTo>
                    <a:pt x="2058" y="706"/>
                  </a:lnTo>
                  <a:lnTo>
                    <a:pt x="2060" y="703"/>
                  </a:lnTo>
                  <a:lnTo>
                    <a:pt x="2062" y="702"/>
                  </a:lnTo>
                  <a:lnTo>
                    <a:pt x="2062" y="700"/>
                  </a:lnTo>
                  <a:lnTo>
                    <a:pt x="2058" y="699"/>
                  </a:lnTo>
                  <a:lnTo>
                    <a:pt x="2056" y="699"/>
                  </a:lnTo>
                  <a:lnTo>
                    <a:pt x="2051" y="699"/>
                  </a:lnTo>
                  <a:lnTo>
                    <a:pt x="2047" y="699"/>
                  </a:lnTo>
                  <a:lnTo>
                    <a:pt x="2045" y="698"/>
                  </a:lnTo>
                  <a:lnTo>
                    <a:pt x="2043" y="698"/>
                  </a:lnTo>
                  <a:lnTo>
                    <a:pt x="2037" y="695"/>
                  </a:lnTo>
                  <a:lnTo>
                    <a:pt x="2034" y="695"/>
                  </a:lnTo>
                  <a:lnTo>
                    <a:pt x="2028" y="698"/>
                  </a:lnTo>
                  <a:lnTo>
                    <a:pt x="2026" y="699"/>
                  </a:lnTo>
                  <a:lnTo>
                    <a:pt x="2024" y="700"/>
                  </a:lnTo>
                  <a:lnTo>
                    <a:pt x="2020" y="702"/>
                  </a:lnTo>
                  <a:lnTo>
                    <a:pt x="2018" y="702"/>
                  </a:lnTo>
                  <a:lnTo>
                    <a:pt x="2009" y="701"/>
                  </a:lnTo>
                  <a:lnTo>
                    <a:pt x="2007" y="700"/>
                  </a:lnTo>
                  <a:lnTo>
                    <a:pt x="2007" y="697"/>
                  </a:lnTo>
                  <a:lnTo>
                    <a:pt x="2003" y="695"/>
                  </a:lnTo>
                  <a:lnTo>
                    <a:pt x="2003" y="694"/>
                  </a:lnTo>
                  <a:lnTo>
                    <a:pt x="2001" y="694"/>
                  </a:lnTo>
                  <a:lnTo>
                    <a:pt x="1999" y="693"/>
                  </a:lnTo>
                  <a:lnTo>
                    <a:pt x="1997" y="693"/>
                  </a:lnTo>
                  <a:lnTo>
                    <a:pt x="1994" y="692"/>
                  </a:lnTo>
                  <a:lnTo>
                    <a:pt x="1988" y="689"/>
                  </a:lnTo>
                  <a:lnTo>
                    <a:pt x="1992" y="683"/>
                  </a:lnTo>
                  <a:lnTo>
                    <a:pt x="1994" y="682"/>
                  </a:lnTo>
                  <a:lnTo>
                    <a:pt x="1997" y="682"/>
                  </a:lnTo>
                  <a:lnTo>
                    <a:pt x="1999" y="683"/>
                  </a:lnTo>
                  <a:lnTo>
                    <a:pt x="2009" y="682"/>
                  </a:lnTo>
                  <a:lnTo>
                    <a:pt x="2013" y="679"/>
                  </a:lnTo>
                  <a:lnTo>
                    <a:pt x="2016" y="675"/>
                  </a:lnTo>
                  <a:lnTo>
                    <a:pt x="2030" y="671"/>
                  </a:lnTo>
                  <a:lnTo>
                    <a:pt x="2041" y="663"/>
                  </a:lnTo>
                  <a:lnTo>
                    <a:pt x="2043" y="663"/>
                  </a:lnTo>
                  <a:lnTo>
                    <a:pt x="2049" y="663"/>
                  </a:lnTo>
                  <a:lnTo>
                    <a:pt x="2051" y="662"/>
                  </a:lnTo>
                  <a:lnTo>
                    <a:pt x="2051" y="663"/>
                  </a:lnTo>
                  <a:lnTo>
                    <a:pt x="2053" y="665"/>
                  </a:lnTo>
                  <a:lnTo>
                    <a:pt x="2056" y="667"/>
                  </a:lnTo>
                  <a:lnTo>
                    <a:pt x="2058" y="668"/>
                  </a:lnTo>
                  <a:lnTo>
                    <a:pt x="2049" y="674"/>
                  </a:lnTo>
                  <a:lnTo>
                    <a:pt x="2047" y="675"/>
                  </a:lnTo>
                  <a:lnTo>
                    <a:pt x="2045" y="677"/>
                  </a:lnTo>
                  <a:lnTo>
                    <a:pt x="2043" y="678"/>
                  </a:lnTo>
                  <a:lnTo>
                    <a:pt x="2049" y="679"/>
                  </a:lnTo>
                  <a:lnTo>
                    <a:pt x="2047" y="683"/>
                  </a:lnTo>
                  <a:lnTo>
                    <a:pt x="2043" y="684"/>
                  </a:lnTo>
                  <a:lnTo>
                    <a:pt x="2041" y="685"/>
                  </a:lnTo>
                  <a:lnTo>
                    <a:pt x="2043" y="686"/>
                  </a:lnTo>
                  <a:lnTo>
                    <a:pt x="2047" y="684"/>
                  </a:lnTo>
                  <a:lnTo>
                    <a:pt x="2049" y="684"/>
                  </a:lnTo>
                  <a:lnTo>
                    <a:pt x="2051" y="684"/>
                  </a:lnTo>
                  <a:lnTo>
                    <a:pt x="2056" y="683"/>
                  </a:lnTo>
                  <a:lnTo>
                    <a:pt x="2056" y="681"/>
                  </a:lnTo>
                  <a:lnTo>
                    <a:pt x="2060" y="679"/>
                  </a:lnTo>
                  <a:lnTo>
                    <a:pt x="2072" y="676"/>
                  </a:lnTo>
                  <a:lnTo>
                    <a:pt x="2074" y="675"/>
                  </a:lnTo>
                  <a:lnTo>
                    <a:pt x="2074" y="676"/>
                  </a:lnTo>
                  <a:lnTo>
                    <a:pt x="2087" y="674"/>
                  </a:lnTo>
                  <a:lnTo>
                    <a:pt x="2091" y="676"/>
                  </a:lnTo>
                  <a:lnTo>
                    <a:pt x="2091" y="677"/>
                  </a:lnTo>
                  <a:lnTo>
                    <a:pt x="2096" y="676"/>
                  </a:lnTo>
                  <a:lnTo>
                    <a:pt x="2104" y="677"/>
                  </a:lnTo>
                  <a:lnTo>
                    <a:pt x="2102" y="685"/>
                  </a:lnTo>
                  <a:lnTo>
                    <a:pt x="2102" y="686"/>
                  </a:lnTo>
                  <a:lnTo>
                    <a:pt x="2104" y="686"/>
                  </a:lnTo>
                  <a:lnTo>
                    <a:pt x="2100" y="687"/>
                  </a:lnTo>
                  <a:lnTo>
                    <a:pt x="2098" y="689"/>
                  </a:lnTo>
                  <a:lnTo>
                    <a:pt x="2093" y="693"/>
                  </a:lnTo>
                  <a:lnTo>
                    <a:pt x="2098" y="693"/>
                  </a:lnTo>
                  <a:lnTo>
                    <a:pt x="2102" y="692"/>
                  </a:lnTo>
                  <a:lnTo>
                    <a:pt x="2102" y="693"/>
                  </a:lnTo>
                  <a:lnTo>
                    <a:pt x="2100" y="694"/>
                  </a:lnTo>
                  <a:lnTo>
                    <a:pt x="2098" y="694"/>
                  </a:lnTo>
                  <a:lnTo>
                    <a:pt x="2100" y="695"/>
                  </a:lnTo>
                  <a:lnTo>
                    <a:pt x="2100" y="694"/>
                  </a:lnTo>
                  <a:lnTo>
                    <a:pt x="2102" y="697"/>
                  </a:lnTo>
                  <a:lnTo>
                    <a:pt x="2104" y="697"/>
                  </a:lnTo>
                  <a:lnTo>
                    <a:pt x="2106" y="695"/>
                  </a:lnTo>
                  <a:lnTo>
                    <a:pt x="2108" y="694"/>
                  </a:lnTo>
                  <a:lnTo>
                    <a:pt x="2106" y="693"/>
                  </a:lnTo>
                  <a:lnTo>
                    <a:pt x="2108" y="693"/>
                  </a:lnTo>
                  <a:lnTo>
                    <a:pt x="2110" y="694"/>
                  </a:lnTo>
                  <a:lnTo>
                    <a:pt x="2112" y="695"/>
                  </a:lnTo>
                  <a:lnTo>
                    <a:pt x="2115" y="695"/>
                  </a:lnTo>
                  <a:lnTo>
                    <a:pt x="2117" y="695"/>
                  </a:lnTo>
                  <a:lnTo>
                    <a:pt x="2119" y="694"/>
                  </a:lnTo>
                  <a:lnTo>
                    <a:pt x="2121" y="695"/>
                  </a:lnTo>
                  <a:lnTo>
                    <a:pt x="2119" y="695"/>
                  </a:lnTo>
                  <a:lnTo>
                    <a:pt x="2119" y="697"/>
                  </a:lnTo>
                  <a:lnTo>
                    <a:pt x="2121" y="698"/>
                  </a:lnTo>
                  <a:lnTo>
                    <a:pt x="2121" y="699"/>
                  </a:lnTo>
                  <a:lnTo>
                    <a:pt x="2123" y="700"/>
                  </a:lnTo>
                  <a:lnTo>
                    <a:pt x="2125" y="700"/>
                  </a:lnTo>
                  <a:lnTo>
                    <a:pt x="2123" y="701"/>
                  </a:lnTo>
                  <a:lnTo>
                    <a:pt x="2125" y="702"/>
                  </a:lnTo>
                  <a:lnTo>
                    <a:pt x="2125" y="703"/>
                  </a:lnTo>
                  <a:lnTo>
                    <a:pt x="2125" y="705"/>
                  </a:lnTo>
                  <a:lnTo>
                    <a:pt x="2123" y="703"/>
                  </a:lnTo>
                  <a:lnTo>
                    <a:pt x="2119" y="705"/>
                  </a:lnTo>
                  <a:lnTo>
                    <a:pt x="2117" y="705"/>
                  </a:lnTo>
                  <a:lnTo>
                    <a:pt x="2115" y="706"/>
                  </a:lnTo>
                  <a:lnTo>
                    <a:pt x="2115" y="707"/>
                  </a:lnTo>
                  <a:lnTo>
                    <a:pt x="2117" y="707"/>
                  </a:lnTo>
                  <a:lnTo>
                    <a:pt x="2117" y="709"/>
                  </a:lnTo>
                  <a:lnTo>
                    <a:pt x="2119" y="708"/>
                  </a:lnTo>
                  <a:lnTo>
                    <a:pt x="2117" y="707"/>
                  </a:lnTo>
                  <a:lnTo>
                    <a:pt x="2119" y="707"/>
                  </a:lnTo>
                  <a:lnTo>
                    <a:pt x="2121" y="713"/>
                  </a:lnTo>
                  <a:lnTo>
                    <a:pt x="2123" y="714"/>
                  </a:lnTo>
                  <a:lnTo>
                    <a:pt x="2123" y="715"/>
                  </a:lnTo>
                  <a:lnTo>
                    <a:pt x="2123" y="716"/>
                  </a:lnTo>
                  <a:lnTo>
                    <a:pt x="2121" y="717"/>
                  </a:lnTo>
                  <a:lnTo>
                    <a:pt x="2119" y="721"/>
                  </a:lnTo>
                  <a:lnTo>
                    <a:pt x="2119" y="722"/>
                  </a:lnTo>
                  <a:lnTo>
                    <a:pt x="2117" y="724"/>
                  </a:lnTo>
                  <a:lnTo>
                    <a:pt x="2119" y="725"/>
                  </a:lnTo>
                  <a:lnTo>
                    <a:pt x="2119" y="724"/>
                  </a:lnTo>
                  <a:lnTo>
                    <a:pt x="2121" y="725"/>
                  </a:lnTo>
                  <a:lnTo>
                    <a:pt x="2119" y="726"/>
                  </a:lnTo>
                  <a:lnTo>
                    <a:pt x="2121" y="727"/>
                  </a:lnTo>
                  <a:lnTo>
                    <a:pt x="2117" y="726"/>
                  </a:lnTo>
                  <a:lnTo>
                    <a:pt x="2117" y="727"/>
                  </a:lnTo>
                  <a:lnTo>
                    <a:pt x="2117" y="729"/>
                  </a:lnTo>
                  <a:lnTo>
                    <a:pt x="2117" y="730"/>
                  </a:lnTo>
                  <a:lnTo>
                    <a:pt x="2117" y="729"/>
                  </a:lnTo>
                  <a:lnTo>
                    <a:pt x="2119" y="729"/>
                  </a:lnTo>
                  <a:lnTo>
                    <a:pt x="2121" y="730"/>
                  </a:lnTo>
                  <a:lnTo>
                    <a:pt x="2123" y="727"/>
                  </a:lnTo>
                  <a:lnTo>
                    <a:pt x="2125" y="729"/>
                  </a:lnTo>
                  <a:lnTo>
                    <a:pt x="2127" y="726"/>
                  </a:lnTo>
                  <a:lnTo>
                    <a:pt x="2129" y="726"/>
                  </a:lnTo>
                  <a:lnTo>
                    <a:pt x="2131" y="725"/>
                  </a:lnTo>
                  <a:lnTo>
                    <a:pt x="2131" y="726"/>
                  </a:lnTo>
                  <a:lnTo>
                    <a:pt x="2129" y="727"/>
                  </a:lnTo>
                  <a:lnTo>
                    <a:pt x="2131" y="727"/>
                  </a:lnTo>
                  <a:lnTo>
                    <a:pt x="2133" y="727"/>
                  </a:lnTo>
                  <a:lnTo>
                    <a:pt x="2133" y="725"/>
                  </a:lnTo>
                  <a:lnTo>
                    <a:pt x="2136" y="725"/>
                  </a:lnTo>
                  <a:lnTo>
                    <a:pt x="2136" y="726"/>
                  </a:lnTo>
                  <a:lnTo>
                    <a:pt x="2138" y="726"/>
                  </a:lnTo>
                  <a:lnTo>
                    <a:pt x="2138" y="725"/>
                  </a:lnTo>
                  <a:lnTo>
                    <a:pt x="2138" y="724"/>
                  </a:lnTo>
                  <a:lnTo>
                    <a:pt x="2142" y="723"/>
                  </a:lnTo>
                  <a:lnTo>
                    <a:pt x="2144" y="724"/>
                  </a:lnTo>
                  <a:lnTo>
                    <a:pt x="2146" y="724"/>
                  </a:lnTo>
                  <a:lnTo>
                    <a:pt x="2146" y="725"/>
                  </a:lnTo>
                  <a:lnTo>
                    <a:pt x="2150" y="722"/>
                  </a:lnTo>
                  <a:lnTo>
                    <a:pt x="2152" y="722"/>
                  </a:lnTo>
                  <a:lnTo>
                    <a:pt x="2159" y="721"/>
                  </a:lnTo>
                  <a:lnTo>
                    <a:pt x="2161" y="719"/>
                  </a:lnTo>
                  <a:lnTo>
                    <a:pt x="2165" y="713"/>
                  </a:lnTo>
                  <a:lnTo>
                    <a:pt x="2163" y="713"/>
                  </a:lnTo>
                  <a:lnTo>
                    <a:pt x="2163" y="701"/>
                  </a:lnTo>
                  <a:lnTo>
                    <a:pt x="2148" y="687"/>
                  </a:lnTo>
                  <a:lnTo>
                    <a:pt x="2148" y="686"/>
                  </a:lnTo>
                  <a:lnTo>
                    <a:pt x="2138" y="682"/>
                  </a:lnTo>
                  <a:lnTo>
                    <a:pt x="2133" y="681"/>
                  </a:lnTo>
                  <a:lnTo>
                    <a:pt x="2136" y="678"/>
                  </a:lnTo>
                  <a:lnTo>
                    <a:pt x="2136" y="679"/>
                  </a:lnTo>
                  <a:lnTo>
                    <a:pt x="2136" y="675"/>
                  </a:lnTo>
                  <a:lnTo>
                    <a:pt x="2140" y="674"/>
                  </a:lnTo>
                  <a:lnTo>
                    <a:pt x="2142" y="673"/>
                  </a:lnTo>
                  <a:lnTo>
                    <a:pt x="2148" y="671"/>
                  </a:lnTo>
                  <a:lnTo>
                    <a:pt x="2150" y="670"/>
                  </a:lnTo>
                  <a:lnTo>
                    <a:pt x="2152" y="670"/>
                  </a:lnTo>
                  <a:lnTo>
                    <a:pt x="2163" y="665"/>
                  </a:lnTo>
                  <a:lnTo>
                    <a:pt x="2165" y="663"/>
                  </a:lnTo>
                  <a:lnTo>
                    <a:pt x="2167" y="663"/>
                  </a:lnTo>
                  <a:lnTo>
                    <a:pt x="2167" y="659"/>
                  </a:lnTo>
                  <a:lnTo>
                    <a:pt x="2167" y="658"/>
                  </a:lnTo>
                  <a:lnTo>
                    <a:pt x="2167" y="657"/>
                  </a:lnTo>
                  <a:lnTo>
                    <a:pt x="2178" y="649"/>
                  </a:lnTo>
                  <a:lnTo>
                    <a:pt x="2180" y="649"/>
                  </a:lnTo>
                  <a:lnTo>
                    <a:pt x="2182" y="649"/>
                  </a:lnTo>
                  <a:lnTo>
                    <a:pt x="2182" y="647"/>
                  </a:lnTo>
                  <a:lnTo>
                    <a:pt x="2184" y="646"/>
                  </a:lnTo>
                  <a:lnTo>
                    <a:pt x="2184" y="645"/>
                  </a:lnTo>
                  <a:lnTo>
                    <a:pt x="2182" y="645"/>
                  </a:lnTo>
                  <a:lnTo>
                    <a:pt x="2190" y="645"/>
                  </a:lnTo>
                  <a:lnTo>
                    <a:pt x="2192" y="643"/>
                  </a:lnTo>
                  <a:lnTo>
                    <a:pt x="2195" y="642"/>
                  </a:lnTo>
                  <a:lnTo>
                    <a:pt x="2197" y="639"/>
                  </a:lnTo>
                  <a:lnTo>
                    <a:pt x="2199" y="636"/>
                  </a:lnTo>
                  <a:lnTo>
                    <a:pt x="2199" y="637"/>
                  </a:lnTo>
                  <a:lnTo>
                    <a:pt x="2203" y="637"/>
                  </a:lnTo>
                  <a:lnTo>
                    <a:pt x="2201" y="639"/>
                  </a:lnTo>
                  <a:lnTo>
                    <a:pt x="2207" y="638"/>
                  </a:lnTo>
                  <a:lnTo>
                    <a:pt x="2207" y="642"/>
                  </a:lnTo>
                  <a:lnTo>
                    <a:pt x="2211" y="643"/>
                  </a:lnTo>
                  <a:lnTo>
                    <a:pt x="2213" y="643"/>
                  </a:lnTo>
                  <a:lnTo>
                    <a:pt x="2216" y="643"/>
                  </a:lnTo>
                  <a:lnTo>
                    <a:pt x="2218" y="644"/>
                  </a:lnTo>
                  <a:lnTo>
                    <a:pt x="2220" y="644"/>
                  </a:lnTo>
                  <a:lnTo>
                    <a:pt x="2226" y="643"/>
                  </a:lnTo>
                  <a:lnTo>
                    <a:pt x="2228" y="643"/>
                  </a:lnTo>
                  <a:lnTo>
                    <a:pt x="2249" y="634"/>
                  </a:lnTo>
                  <a:lnTo>
                    <a:pt x="2256" y="629"/>
                  </a:lnTo>
                  <a:lnTo>
                    <a:pt x="2256" y="628"/>
                  </a:lnTo>
                  <a:lnTo>
                    <a:pt x="2262" y="625"/>
                  </a:lnTo>
                  <a:lnTo>
                    <a:pt x="2264" y="624"/>
                  </a:lnTo>
                  <a:lnTo>
                    <a:pt x="2319" y="580"/>
                  </a:lnTo>
                  <a:lnTo>
                    <a:pt x="2321" y="579"/>
                  </a:lnTo>
                  <a:lnTo>
                    <a:pt x="2323" y="578"/>
                  </a:lnTo>
                  <a:lnTo>
                    <a:pt x="2325" y="572"/>
                  </a:lnTo>
                  <a:lnTo>
                    <a:pt x="2325" y="571"/>
                  </a:lnTo>
                  <a:lnTo>
                    <a:pt x="2327" y="566"/>
                  </a:lnTo>
                  <a:lnTo>
                    <a:pt x="2327" y="561"/>
                  </a:lnTo>
                  <a:lnTo>
                    <a:pt x="2329" y="558"/>
                  </a:lnTo>
                  <a:lnTo>
                    <a:pt x="2329" y="557"/>
                  </a:lnTo>
                  <a:lnTo>
                    <a:pt x="2327" y="557"/>
                  </a:lnTo>
                  <a:lnTo>
                    <a:pt x="2327" y="550"/>
                  </a:lnTo>
                  <a:lnTo>
                    <a:pt x="2327" y="548"/>
                  </a:lnTo>
                  <a:lnTo>
                    <a:pt x="2329" y="544"/>
                  </a:lnTo>
                  <a:lnTo>
                    <a:pt x="2331" y="542"/>
                  </a:lnTo>
                  <a:lnTo>
                    <a:pt x="2331" y="541"/>
                  </a:lnTo>
                  <a:lnTo>
                    <a:pt x="2336" y="538"/>
                  </a:lnTo>
                  <a:lnTo>
                    <a:pt x="2340" y="534"/>
                  </a:lnTo>
                  <a:lnTo>
                    <a:pt x="2340" y="533"/>
                  </a:lnTo>
                  <a:lnTo>
                    <a:pt x="2342" y="531"/>
                  </a:lnTo>
                  <a:lnTo>
                    <a:pt x="2336" y="529"/>
                  </a:lnTo>
                  <a:lnTo>
                    <a:pt x="2338" y="525"/>
                  </a:lnTo>
                  <a:lnTo>
                    <a:pt x="2336" y="522"/>
                  </a:lnTo>
                  <a:lnTo>
                    <a:pt x="2331" y="520"/>
                  </a:lnTo>
                  <a:lnTo>
                    <a:pt x="2327" y="520"/>
                  </a:lnTo>
                  <a:lnTo>
                    <a:pt x="2323" y="518"/>
                  </a:lnTo>
                  <a:lnTo>
                    <a:pt x="2321" y="517"/>
                  </a:lnTo>
                  <a:lnTo>
                    <a:pt x="2319" y="518"/>
                  </a:lnTo>
                  <a:lnTo>
                    <a:pt x="2319" y="517"/>
                  </a:lnTo>
                  <a:lnTo>
                    <a:pt x="2323" y="517"/>
                  </a:lnTo>
                  <a:lnTo>
                    <a:pt x="2327" y="518"/>
                  </a:lnTo>
                  <a:lnTo>
                    <a:pt x="2329" y="518"/>
                  </a:lnTo>
                  <a:lnTo>
                    <a:pt x="2331" y="518"/>
                  </a:lnTo>
                  <a:lnTo>
                    <a:pt x="2336" y="521"/>
                  </a:lnTo>
                  <a:lnTo>
                    <a:pt x="2338" y="520"/>
                  </a:lnTo>
                  <a:lnTo>
                    <a:pt x="2340" y="518"/>
                  </a:lnTo>
                  <a:lnTo>
                    <a:pt x="2340" y="516"/>
                  </a:lnTo>
                  <a:lnTo>
                    <a:pt x="2338" y="516"/>
                  </a:lnTo>
                  <a:lnTo>
                    <a:pt x="2325" y="510"/>
                  </a:lnTo>
                  <a:lnTo>
                    <a:pt x="2323" y="509"/>
                  </a:lnTo>
                  <a:lnTo>
                    <a:pt x="2323" y="508"/>
                  </a:lnTo>
                  <a:lnTo>
                    <a:pt x="2319" y="506"/>
                  </a:lnTo>
                  <a:lnTo>
                    <a:pt x="2317" y="505"/>
                  </a:lnTo>
                  <a:lnTo>
                    <a:pt x="2317" y="504"/>
                  </a:lnTo>
                  <a:lnTo>
                    <a:pt x="2312" y="504"/>
                  </a:lnTo>
                  <a:lnTo>
                    <a:pt x="2308" y="505"/>
                  </a:lnTo>
                  <a:lnTo>
                    <a:pt x="2306" y="505"/>
                  </a:lnTo>
                  <a:lnTo>
                    <a:pt x="2300" y="504"/>
                  </a:lnTo>
                  <a:lnTo>
                    <a:pt x="2300" y="506"/>
                  </a:lnTo>
                  <a:lnTo>
                    <a:pt x="2302" y="506"/>
                  </a:lnTo>
                  <a:lnTo>
                    <a:pt x="2298" y="513"/>
                  </a:lnTo>
                  <a:lnTo>
                    <a:pt x="2296" y="514"/>
                  </a:lnTo>
                  <a:lnTo>
                    <a:pt x="2296" y="512"/>
                  </a:lnTo>
                  <a:lnTo>
                    <a:pt x="2298" y="509"/>
                  </a:lnTo>
                  <a:lnTo>
                    <a:pt x="2298" y="508"/>
                  </a:lnTo>
                  <a:lnTo>
                    <a:pt x="2291" y="512"/>
                  </a:lnTo>
                  <a:lnTo>
                    <a:pt x="2283" y="513"/>
                  </a:lnTo>
                  <a:lnTo>
                    <a:pt x="2279" y="513"/>
                  </a:lnTo>
                  <a:lnTo>
                    <a:pt x="2281" y="512"/>
                  </a:lnTo>
                  <a:lnTo>
                    <a:pt x="2285" y="509"/>
                  </a:lnTo>
                  <a:lnTo>
                    <a:pt x="2285" y="508"/>
                  </a:lnTo>
                  <a:lnTo>
                    <a:pt x="2281" y="507"/>
                  </a:lnTo>
                  <a:lnTo>
                    <a:pt x="2281" y="506"/>
                  </a:lnTo>
                  <a:lnTo>
                    <a:pt x="2283" y="506"/>
                  </a:lnTo>
                  <a:lnTo>
                    <a:pt x="2285" y="504"/>
                  </a:lnTo>
                  <a:lnTo>
                    <a:pt x="2281" y="504"/>
                  </a:lnTo>
                  <a:lnTo>
                    <a:pt x="2279" y="505"/>
                  </a:lnTo>
                  <a:lnTo>
                    <a:pt x="2277" y="506"/>
                  </a:lnTo>
                  <a:lnTo>
                    <a:pt x="2279" y="507"/>
                  </a:lnTo>
                  <a:lnTo>
                    <a:pt x="2279" y="508"/>
                  </a:lnTo>
                  <a:lnTo>
                    <a:pt x="2275" y="509"/>
                  </a:lnTo>
                  <a:lnTo>
                    <a:pt x="2272" y="509"/>
                  </a:lnTo>
                  <a:lnTo>
                    <a:pt x="2272" y="510"/>
                  </a:lnTo>
                  <a:lnTo>
                    <a:pt x="2270" y="510"/>
                  </a:lnTo>
                  <a:lnTo>
                    <a:pt x="2272" y="502"/>
                  </a:lnTo>
                  <a:lnTo>
                    <a:pt x="2272" y="500"/>
                  </a:lnTo>
                  <a:lnTo>
                    <a:pt x="2272" y="499"/>
                  </a:lnTo>
                  <a:lnTo>
                    <a:pt x="2268" y="499"/>
                  </a:lnTo>
                  <a:lnTo>
                    <a:pt x="2256" y="500"/>
                  </a:lnTo>
                  <a:lnTo>
                    <a:pt x="2253" y="498"/>
                  </a:lnTo>
                  <a:lnTo>
                    <a:pt x="2249" y="497"/>
                  </a:lnTo>
                  <a:lnTo>
                    <a:pt x="2249" y="494"/>
                  </a:lnTo>
                  <a:lnTo>
                    <a:pt x="2258" y="491"/>
                  </a:lnTo>
                  <a:lnTo>
                    <a:pt x="2260" y="491"/>
                  </a:lnTo>
                  <a:lnTo>
                    <a:pt x="2264" y="489"/>
                  </a:lnTo>
                  <a:lnTo>
                    <a:pt x="2266" y="486"/>
                  </a:lnTo>
                  <a:lnTo>
                    <a:pt x="2268" y="485"/>
                  </a:lnTo>
                  <a:lnTo>
                    <a:pt x="2270" y="485"/>
                  </a:lnTo>
                  <a:lnTo>
                    <a:pt x="2272" y="484"/>
                  </a:lnTo>
                  <a:lnTo>
                    <a:pt x="2285" y="477"/>
                  </a:lnTo>
                  <a:lnTo>
                    <a:pt x="2287" y="475"/>
                  </a:lnTo>
                  <a:lnTo>
                    <a:pt x="2289" y="474"/>
                  </a:lnTo>
                  <a:lnTo>
                    <a:pt x="2291" y="473"/>
                  </a:lnTo>
                  <a:lnTo>
                    <a:pt x="2291" y="472"/>
                  </a:lnTo>
                  <a:lnTo>
                    <a:pt x="2296" y="469"/>
                  </a:lnTo>
                  <a:lnTo>
                    <a:pt x="2296" y="467"/>
                  </a:lnTo>
                  <a:lnTo>
                    <a:pt x="2298" y="468"/>
                  </a:lnTo>
                  <a:lnTo>
                    <a:pt x="2300" y="466"/>
                  </a:lnTo>
                  <a:lnTo>
                    <a:pt x="2308" y="460"/>
                  </a:lnTo>
                  <a:lnTo>
                    <a:pt x="2310" y="460"/>
                  </a:lnTo>
                  <a:lnTo>
                    <a:pt x="2317" y="458"/>
                  </a:lnTo>
                  <a:lnTo>
                    <a:pt x="2317" y="456"/>
                  </a:lnTo>
                  <a:lnTo>
                    <a:pt x="2319" y="456"/>
                  </a:lnTo>
                  <a:lnTo>
                    <a:pt x="2325" y="453"/>
                  </a:lnTo>
                  <a:lnTo>
                    <a:pt x="2327" y="451"/>
                  </a:lnTo>
                  <a:lnTo>
                    <a:pt x="2327" y="449"/>
                  </a:lnTo>
                  <a:lnTo>
                    <a:pt x="2365" y="429"/>
                  </a:lnTo>
                  <a:lnTo>
                    <a:pt x="2407" y="429"/>
                  </a:lnTo>
                  <a:lnTo>
                    <a:pt x="2407" y="430"/>
                  </a:lnTo>
                  <a:lnTo>
                    <a:pt x="2407" y="432"/>
                  </a:lnTo>
                  <a:lnTo>
                    <a:pt x="2409" y="432"/>
                  </a:lnTo>
                  <a:lnTo>
                    <a:pt x="2411" y="432"/>
                  </a:lnTo>
                  <a:lnTo>
                    <a:pt x="2414" y="430"/>
                  </a:lnTo>
                  <a:lnTo>
                    <a:pt x="2414" y="428"/>
                  </a:lnTo>
                  <a:lnTo>
                    <a:pt x="2416" y="427"/>
                  </a:lnTo>
                  <a:lnTo>
                    <a:pt x="2430" y="430"/>
                  </a:lnTo>
                  <a:lnTo>
                    <a:pt x="2435" y="430"/>
                  </a:lnTo>
                  <a:lnTo>
                    <a:pt x="2435" y="429"/>
                  </a:lnTo>
                  <a:lnTo>
                    <a:pt x="2437" y="428"/>
                  </a:lnTo>
                  <a:lnTo>
                    <a:pt x="2443" y="428"/>
                  </a:lnTo>
                  <a:lnTo>
                    <a:pt x="2445" y="430"/>
                  </a:lnTo>
                  <a:lnTo>
                    <a:pt x="2447" y="432"/>
                  </a:lnTo>
                  <a:lnTo>
                    <a:pt x="2451" y="430"/>
                  </a:lnTo>
                  <a:lnTo>
                    <a:pt x="2451" y="429"/>
                  </a:lnTo>
                  <a:lnTo>
                    <a:pt x="2449" y="429"/>
                  </a:lnTo>
                  <a:lnTo>
                    <a:pt x="2449" y="428"/>
                  </a:lnTo>
                  <a:lnTo>
                    <a:pt x="2451" y="427"/>
                  </a:lnTo>
                  <a:lnTo>
                    <a:pt x="2454" y="427"/>
                  </a:lnTo>
                  <a:lnTo>
                    <a:pt x="2454" y="426"/>
                  </a:lnTo>
                  <a:lnTo>
                    <a:pt x="2454" y="425"/>
                  </a:lnTo>
                  <a:lnTo>
                    <a:pt x="2456" y="424"/>
                  </a:lnTo>
                  <a:lnTo>
                    <a:pt x="2460" y="424"/>
                  </a:lnTo>
                  <a:lnTo>
                    <a:pt x="2472" y="425"/>
                  </a:lnTo>
                  <a:lnTo>
                    <a:pt x="2475" y="425"/>
                  </a:lnTo>
                  <a:lnTo>
                    <a:pt x="2479" y="427"/>
                  </a:lnTo>
                  <a:lnTo>
                    <a:pt x="2481" y="427"/>
                  </a:lnTo>
                  <a:lnTo>
                    <a:pt x="2481" y="426"/>
                  </a:lnTo>
                  <a:lnTo>
                    <a:pt x="2485" y="426"/>
                  </a:lnTo>
                  <a:lnTo>
                    <a:pt x="2487" y="426"/>
                  </a:lnTo>
                  <a:lnTo>
                    <a:pt x="2494" y="428"/>
                  </a:lnTo>
                  <a:lnTo>
                    <a:pt x="2494" y="429"/>
                  </a:lnTo>
                  <a:lnTo>
                    <a:pt x="2500" y="430"/>
                  </a:lnTo>
                  <a:lnTo>
                    <a:pt x="2500" y="432"/>
                  </a:lnTo>
                  <a:lnTo>
                    <a:pt x="2498" y="433"/>
                  </a:lnTo>
                  <a:lnTo>
                    <a:pt x="2487" y="433"/>
                  </a:lnTo>
                  <a:lnTo>
                    <a:pt x="2485" y="433"/>
                  </a:lnTo>
                  <a:lnTo>
                    <a:pt x="2485" y="434"/>
                  </a:lnTo>
                  <a:lnTo>
                    <a:pt x="2489" y="437"/>
                  </a:lnTo>
                  <a:lnTo>
                    <a:pt x="2496" y="437"/>
                  </a:lnTo>
                  <a:lnTo>
                    <a:pt x="2500" y="436"/>
                  </a:lnTo>
                  <a:lnTo>
                    <a:pt x="2502" y="435"/>
                  </a:lnTo>
                  <a:lnTo>
                    <a:pt x="2504" y="434"/>
                  </a:lnTo>
                  <a:lnTo>
                    <a:pt x="2506" y="435"/>
                  </a:lnTo>
                  <a:lnTo>
                    <a:pt x="2510" y="436"/>
                  </a:lnTo>
                  <a:lnTo>
                    <a:pt x="2512" y="435"/>
                  </a:lnTo>
                  <a:lnTo>
                    <a:pt x="2512" y="434"/>
                  </a:lnTo>
                  <a:lnTo>
                    <a:pt x="2517" y="433"/>
                  </a:lnTo>
                  <a:lnTo>
                    <a:pt x="2521" y="432"/>
                  </a:lnTo>
                  <a:lnTo>
                    <a:pt x="2525" y="432"/>
                  </a:lnTo>
                  <a:lnTo>
                    <a:pt x="2527" y="434"/>
                  </a:lnTo>
                  <a:lnTo>
                    <a:pt x="2529" y="434"/>
                  </a:lnTo>
                  <a:lnTo>
                    <a:pt x="2534" y="433"/>
                  </a:lnTo>
                  <a:lnTo>
                    <a:pt x="2534" y="432"/>
                  </a:lnTo>
                  <a:lnTo>
                    <a:pt x="2538" y="432"/>
                  </a:lnTo>
                  <a:lnTo>
                    <a:pt x="2540" y="433"/>
                  </a:lnTo>
                  <a:lnTo>
                    <a:pt x="2540" y="432"/>
                  </a:lnTo>
                  <a:lnTo>
                    <a:pt x="2542" y="432"/>
                  </a:lnTo>
                  <a:lnTo>
                    <a:pt x="2544" y="430"/>
                  </a:lnTo>
                  <a:lnTo>
                    <a:pt x="2542" y="429"/>
                  </a:lnTo>
                  <a:lnTo>
                    <a:pt x="2540" y="428"/>
                  </a:lnTo>
                  <a:lnTo>
                    <a:pt x="2536" y="427"/>
                  </a:lnTo>
                  <a:lnTo>
                    <a:pt x="2529" y="427"/>
                  </a:lnTo>
                  <a:lnTo>
                    <a:pt x="2529" y="426"/>
                  </a:lnTo>
                  <a:lnTo>
                    <a:pt x="2531" y="425"/>
                  </a:lnTo>
                  <a:lnTo>
                    <a:pt x="2529" y="421"/>
                  </a:lnTo>
                  <a:lnTo>
                    <a:pt x="2531" y="421"/>
                  </a:lnTo>
                  <a:lnTo>
                    <a:pt x="2538" y="415"/>
                  </a:lnTo>
                  <a:lnTo>
                    <a:pt x="2542" y="412"/>
                  </a:lnTo>
                  <a:lnTo>
                    <a:pt x="2546" y="411"/>
                  </a:lnTo>
                  <a:lnTo>
                    <a:pt x="2555" y="407"/>
                  </a:lnTo>
                  <a:lnTo>
                    <a:pt x="2555" y="405"/>
                  </a:lnTo>
                  <a:lnTo>
                    <a:pt x="2557" y="404"/>
                  </a:lnTo>
                  <a:lnTo>
                    <a:pt x="2565" y="399"/>
                  </a:lnTo>
                  <a:lnTo>
                    <a:pt x="2567" y="395"/>
                  </a:lnTo>
                  <a:lnTo>
                    <a:pt x="2574" y="391"/>
                  </a:lnTo>
                  <a:lnTo>
                    <a:pt x="2578" y="391"/>
                  </a:lnTo>
                  <a:lnTo>
                    <a:pt x="2580" y="389"/>
                  </a:lnTo>
                  <a:lnTo>
                    <a:pt x="2586" y="389"/>
                  </a:lnTo>
                  <a:lnTo>
                    <a:pt x="2597" y="388"/>
                  </a:lnTo>
                  <a:lnTo>
                    <a:pt x="2599" y="388"/>
                  </a:lnTo>
                  <a:lnTo>
                    <a:pt x="2601" y="387"/>
                  </a:lnTo>
                  <a:lnTo>
                    <a:pt x="2603" y="387"/>
                  </a:lnTo>
                  <a:lnTo>
                    <a:pt x="2605" y="388"/>
                  </a:lnTo>
                  <a:lnTo>
                    <a:pt x="2607" y="389"/>
                  </a:lnTo>
                  <a:lnTo>
                    <a:pt x="2609" y="391"/>
                  </a:lnTo>
                  <a:lnTo>
                    <a:pt x="2611" y="391"/>
                  </a:lnTo>
                  <a:lnTo>
                    <a:pt x="2620" y="386"/>
                  </a:lnTo>
                  <a:lnTo>
                    <a:pt x="2618" y="393"/>
                  </a:lnTo>
                  <a:lnTo>
                    <a:pt x="2616" y="394"/>
                  </a:lnTo>
                  <a:lnTo>
                    <a:pt x="2614" y="397"/>
                  </a:lnTo>
                  <a:lnTo>
                    <a:pt x="2614" y="399"/>
                  </a:lnTo>
                  <a:lnTo>
                    <a:pt x="2616" y="400"/>
                  </a:lnTo>
                  <a:lnTo>
                    <a:pt x="2614" y="401"/>
                  </a:lnTo>
                  <a:lnTo>
                    <a:pt x="2614" y="402"/>
                  </a:lnTo>
                  <a:lnTo>
                    <a:pt x="2614" y="403"/>
                  </a:lnTo>
                  <a:lnTo>
                    <a:pt x="2622" y="402"/>
                  </a:lnTo>
                  <a:lnTo>
                    <a:pt x="2618" y="408"/>
                  </a:lnTo>
                  <a:lnTo>
                    <a:pt x="2618" y="410"/>
                  </a:lnTo>
                  <a:lnTo>
                    <a:pt x="2620" y="409"/>
                  </a:lnTo>
                  <a:lnTo>
                    <a:pt x="2624" y="407"/>
                  </a:lnTo>
                  <a:lnTo>
                    <a:pt x="2626" y="407"/>
                  </a:lnTo>
                  <a:lnTo>
                    <a:pt x="2649" y="393"/>
                  </a:lnTo>
                  <a:lnTo>
                    <a:pt x="2654" y="392"/>
                  </a:lnTo>
                  <a:lnTo>
                    <a:pt x="2656" y="392"/>
                  </a:lnTo>
                  <a:lnTo>
                    <a:pt x="2656" y="391"/>
                  </a:lnTo>
                  <a:lnTo>
                    <a:pt x="2658" y="392"/>
                  </a:lnTo>
                  <a:lnTo>
                    <a:pt x="2658" y="393"/>
                  </a:lnTo>
                  <a:lnTo>
                    <a:pt x="2658" y="394"/>
                  </a:lnTo>
                  <a:lnTo>
                    <a:pt x="2660" y="394"/>
                  </a:lnTo>
                  <a:lnTo>
                    <a:pt x="2662" y="391"/>
                  </a:lnTo>
                  <a:lnTo>
                    <a:pt x="2660" y="391"/>
                  </a:lnTo>
                  <a:lnTo>
                    <a:pt x="2660" y="389"/>
                  </a:lnTo>
                  <a:lnTo>
                    <a:pt x="2660" y="385"/>
                  </a:lnTo>
                  <a:lnTo>
                    <a:pt x="2660" y="384"/>
                  </a:lnTo>
                  <a:lnTo>
                    <a:pt x="2664" y="381"/>
                  </a:lnTo>
                  <a:lnTo>
                    <a:pt x="2664" y="379"/>
                  </a:lnTo>
                  <a:lnTo>
                    <a:pt x="2664" y="378"/>
                  </a:lnTo>
                  <a:lnTo>
                    <a:pt x="2668" y="376"/>
                  </a:lnTo>
                  <a:lnTo>
                    <a:pt x="2681" y="373"/>
                  </a:lnTo>
                  <a:lnTo>
                    <a:pt x="2685" y="375"/>
                  </a:lnTo>
                  <a:lnTo>
                    <a:pt x="2689" y="377"/>
                  </a:lnTo>
                  <a:lnTo>
                    <a:pt x="2687" y="378"/>
                  </a:lnTo>
                  <a:lnTo>
                    <a:pt x="2683" y="378"/>
                  </a:lnTo>
                  <a:lnTo>
                    <a:pt x="2677" y="381"/>
                  </a:lnTo>
                  <a:lnTo>
                    <a:pt x="2675" y="391"/>
                  </a:lnTo>
                  <a:lnTo>
                    <a:pt x="2670" y="393"/>
                  </a:lnTo>
                  <a:lnTo>
                    <a:pt x="2670" y="395"/>
                  </a:lnTo>
                  <a:lnTo>
                    <a:pt x="2673" y="396"/>
                  </a:lnTo>
                  <a:lnTo>
                    <a:pt x="2673" y="399"/>
                  </a:lnTo>
                  <a:lnTo>
                    <a:pt x="2670" y="400"/>
                  </a:lnTo>
                  <a:lnTo>
                    <a:pt x="2668" y="400"/>
                  </a:lnTo>
                  <a:lnTo>
                    <a:pt x="2668" y="402"/>
                  </a:lnTo>
                  <a:lnTo>
                    <a:pt x="2670" y="403"/>
                  </a:lnTo>
                  <a:lnTo>
                    <a:pt x="2670" y="404"/>
                  </a:lnTo>
                  <a:lnTo>
                    <a:pt x="2664" y="407"/>
                  </a:lnTo>
                  <a:lnTo>
                    <a:pt x="2660" y="407"/>
                  </a:lnTo>
                  <a:lnTo>
                    <a:pt x="2658" y="407"/>
                  </a:lnTo>
                  <a:lnTo>
                    <a:pt x="2654" y="410"/>
                  </a:lnTo>
                  <a:lnTo>
                    <a:pt x="2651" y="410"/>
                  </a:lnTo>
                  <a:lnTo>
                    <a:pt x="2643" y="411"/>
                  </a:lnTo>
                  <a:lnTo>
                    <a:pt x="2643" y="412"/>
                  </a:lnTo>
                  <a:lnTo>
                    <a:pt x="2643" y="413"/>
                  </a:lnTo>
                  <a:lnTo>
                    <a:pt x="2641" y="416"/>
                  </a:lnTo>
                  <a:lnTo>
                    <a:pt x="2628" y="424"/>
                  </a:lnTo>
                  <a:lnTo>
                    <a:pt x="2622" y="426"/>
                  </a:lnTo>
                  <a:lnTo>
                    <a:pt x="2620" y="429"/>
                  </a:lnTo>
                  <a:lnTo>
                    <a:pt x="2618" y="429"/>
                  </a:lnTo>
                  <a:lnTo>
                    <a:pt x="2611" y="433"/>
                  </a:lnTo>
                  <a:lnTo>
                    <a:pt x="2611" y="436"/>
                  </a:lnTo>
                  <a:lnTo>
                    <a:pt x="2590" y="449"/>
                  </a:lnTo>
                  <a:lnTo>
                    <a:pt x="2586" y="450"/>
                  </a:lnTo>
                  <a:lnTo>
                    <a:pt x="2582" y="450"/>
                  </a:lnTo>
                  <a:lnTo>
                    <a:pt x="2578" y="453"/>
                  </a:lnTo>
                  <a:lnTo>
                    <a:pt x="2571" y="452"/>
                  </a:lnTo>
                  <a:lnTo>
                    <a:pt x="2569" y="452"/>
                  </a:lnTo>
                  <a:lnTo>
                    <a:pt x="2571" y="457"/>
                  </a:lnTo>
                  <a:lnTo>
                    <a:pt x="2567" y="464"/>
                  </a:lnTo>
                  <a:lnTo>
                    <a:pt x="2557" y="467"/>
                  </a:lnTo>
                  <a:lnTo>
                    <a:pt x="2550" y="480"/>
                  </a:lnTo>
                  <a:lnTo>
                    <a:pt x="2555" y="507"/>
                  </a:lnTo>
                  <a:lnTo>
                    <a:pt x="2567" y="548"/>
                  </a:lnTo>
                  <a:lnTo>
                    <a:pt x="2588" y="536"/>
                  </a:lnTo>
                  <a:lnTo>
                    <a:pt x="2593" y="529"/>
                  </a:lnTo>
                  <a:lnTo>
                    <a:pt x="2593" y="526"/>
                  </a:lnTo>
                  <a:lnTo>
                    <a:pt x="2593" y="525"/>
                  </a:lnTo>
                  <a:lnTo>
                    <a:pt x="2595" y="523"/>
                  </a:lnTo>
                  <a:lnTo>
                    <a:pt x="2593" y="523"/>
                  </a:lnTo>
                  <a:lnTo>
                    <a:pt x="2595" y="522"/>
                  </a:lnTo>
                  <a:lnTo>
                    <a:pt x="2597" y="522"/>
                  </a:lnTo>
                  <a:lnTo>
                    <a:pt x="2603" y="518"/>
                  </a:lnTo>
                  <a:lnTo>
                    <a:pt x="2609" y="517"/>
                  </a:lnTo>
                  <a:lnTo>
                    <a:pt x="2616" y="518"/>
                  </a:lnTo>
                  <a:lnTo>
                    <a:pt x="2614" y="517"/>
                  </a:lnTo>
                  <a:lnTo>
                    <a:pt x="2614" y="516"/>
                  </a:lnTo>
                  <a:lnTo>
                    <a:pt x="2614" y="507"/>
                  </a:lnTo>
                  <a:lnTo>
                    <a:pt x="2624" y="501"/>
                  </a:lnTo>
                  <a:lnTo>
                    <a:pt x="2628" y="499"/>
                  </a:lnTo>
                  <a:lnTo>
                    <a:pt x="2633" y="499"/>
                  </a:lnTo>
                  <a:lnTo>
                    <a:pt x="2635" y="500"/>
                  </a:lnTo>
                  <a:lnTo>
                    <a:pt x="2639" y="500"/>
                  </a:lnTo>
                  <a:lnTo>
                    <a:pt x="2641" y="500"/>
                  </a:lnTo>
                  <a:lnTo>
                    <a:pt x="2645" y="498"/>
                  </a:lnTo>
                  <a:lnTo>
                    <a:pt x="2645" y="497"/>
                  </a:lnTo>
                  <a:lnTo>
                    <a:pt x="2641" y="492"/>
                  </a:lnTo>
                  <a:lnTo>
                    <a:pt x="2639" y="488"/>
                  </a:lnTo>
                  <a:lnTo>
                    <a:pt x="2643" y="480"/>
                  </a:lnTo>
                  <a:lnTo>
                    <a:pt x="2645" y="478"/>
                  </a:lnTo>
                  <a:lnTo>
                    <a:pt x="2649" y="476"/>
                  </a:lnTo>
                  <a:lnTo>
                    <a:pt x="2647" y="475"/>
                  </a:lnTo>
                  <a:lnTo>
                    <a:pt x="2647" y="474"/>
                  </a:lnTo>
                  <a:lnTo>
                    <a:pt x="2656" y="473"/>
                  </a:lnTo>
                  <a:lnTo>
                    <a:pt x="2658" y="472"/>
                  </a:lnTo>
                  <a:lnTo>
                    <a:pt x="2658" y="473"/>
                  </a:lnTo>
                  <a:lnTo>
                    <a:pt x="2658" y="474"/>
                  </a:lnTo>
                  <a:lnTo>
                    <a:pt x="2656" y="475"/>
                  </a:lnTo>
                  <a:lnTo>
                    <a:pt x="2654" y="476"/>
                  </a:lnTo>
                  <a:lnTo>
                    <a:pt x="2656" y="478"/>
                  </a:lnTo>
                  <a:lnTo>
                    <a:pt x="2658" y="480"/>
                  </a:lnTo>
                  <a:lnTo>
                    <a:pt x="2660" y="480"/>
                  </a:lnTo>
                  <a:lnTo>
                    <a:pt x="2662" y="477"/>
                  </a:lnTo>
                  <a:lnTo>
                    <a:pt x="2662" y="475"/>
                  </a:lnTo>
                  <a:lnTo>
                    <a:pt x="2662" y="470"/>
                  </a:lnTo>
                  <a:lnTo>
                    <a:pt x="2660" y="469"/>
                  </a:lnTo>
                  <a:lnTo>
                    <a:pt x="2656" y="469"/>
                  </a:lnTo>
                  <a:lnTo>
                    <a:pt x="2656" y="460"/>
                  </a:lnTo>
                  <a:lnTo>
                    <a:pt x="2656" y="459"/>
                  </a:lnTo>
                  <a:lnTo>
                    <a:pt x="2660" y="458"/>
                  </a:lnTo>
                  <a:lnTo>
                    <a:pt x="2662" y="454"/>
                  </a:lnTo>
                  <a:lnTo>
                    <a:pt x="2662" y="453"/>
                  </a:lnTo>
                  <a:lnTo>
                    <a:pt x="2654" y="451"/>
                  </a:lnTo>
                  <a:lnTo>
                    <a:pt x="2651" y="451"/>
                  </a:lnTo>
                  <a:lnTo>
                    <a:pt x="2649" y="453"/>
                  </a:lnTo>
                  <a:lnTo>
                    <a:pt x="2649" y="454"/>
                  </a:lnTo>
                  <a:lnTo>
                    <a:pt x="2647" y="453"/>
                  </a:lnTo>
                  <a:lnTo>
                    <a:pt x="2645" y="452"/>
                  </a:lnTo>
                  <a:lnTo>
                    <a:pt x="2643" y="451"/>
                  </a:lnTo>
                  <a:lnTo>
                    <a:pt x="2643" y="449"/>
                  </a:lnTo>
                  <a:lnTo>
                    <a:pt x="2658" y="435"/>
                  </a:lnTo>
                  <a:lnTo>
                    <a:pt x="2658" y="433"/>
                  </a:lnTo>
                  <a:lnTo>
                    <a:pt x="2660" y="433"/>
                  </a:lnTo>
                  <a:lnTo>
                    <a:pt x="2660" y="432"/>
                  </a:lnTo>
                  <a:lnTo>
                    <a:pt x="2660" y="430"/>
                  </a:lnTo>
                  <a:lnTo>
                    <a:pt x="2662" y="430"/>
                  </a:lnTo>
                  <a:lnTo>
                    <a:pt x="2664" y="429"/>
                  </a:lnTo>
                  <a:lnTo>
                    <a:pt x="2662" y="427"/>
                  </a:lnTo>
                  <a:lnTo>
                    <a:pt x="2662" y="425"/>
                  </a:lnTo>
                  <a:lnTo>
                    <a:pt x="2664" y="424"/>
                  </a:lnTo>
                  <a:lnTo>
                    <a:pt x="2666" y="421"/>
                  </a:lnTo>
                  <a:lnTo>
                    <a:pt x="2670" y="420"/>
                  </a:lnTo>
                  <a:lnTo>
                    <a:pt x="2673" y="419"/>
                  </a:lnTo>
                  <a:lnTo>
                    <a:pt x="2675" y="420"/>
                  </a:lnTo>
                  <a:lnTo>
                    <a:pt x="2677" y="421"/>
                  </a:lnTo>
                  <a:lnTo>
                    <a:pt x="2679" y="419"/>
                  </a:lnTo>
                  <a:lnTo>
                    <a:pt x="2683" y="418"/>
                  </a:lnTo>
                  <a:lnTo>
                    <a:pt x="2685" y="419"/>
                  </a:lnTo>
                  <a:lnTo>
                    <a:pt x="2685" y="421"/>
                  </a:lnTo>
                  <a:lnTo>
                    <a:pt x="2689" y="421"/>
                  </a:lnTo>
                  <a:lnTo>
                    <a:pt x="2689" y="419"/>
                  </a:lnTo>
                  <a:lnTo>
                    <a:pt x="2689" y="418"/>
                  </a:lnTo>
                  <a:lnTo>
                    <a:pt x="2691" y="416"/>
                  </a:lnTo>
                  <a:lnTo>
                    <a:pt x="2694" y="416"/>
                  </a:lnTo>
                  <a:lnTo>
                    <a:pt x="2700" y="415"/>
                  </a:lnTo>
                  <a:lnTo>
                    <a:pt x="2702" y="413"/>
                  </a:lnTo>
                  <a:lnTo>
                    <a:pt x="2706" y="410"/>
                  </a:lnTo>
                  <a:lnTo>
                    <a:pt x="2706" y="411"/>
                  </a:lnTo>
                  <a:lnTo>
                    <a:pt x="2708" y="412"/>
                  </a:lnTo>
                  <a:lnTo>
                    <a:pt x="2706" y="413"/>
                  </a:lnTo>
                  <a:lnTo>
                    <a:pt x="2706" y="416"/>
                  </a:lnTo>
                  <a:lnTo>
                    <a:pt x="2706" y="420"/>
                  </a:lnTo>
                  <a:lnTo>
                    <a:pt x="2704" y="421"/>
                  </a:lnTo>
                  <a:lnTo>
                    <a:pt x="2706" y="421"/>
                  </a:lnTo>
                  <a:lnTo>
                    <a:pt x="2717" y="415"/>
                  </a:lnTo>
                  <a:lnTo>
                    <a:pt x="2717" y="412"/>
                  </a:lnTo>
                  <a:lnTo>
                    <a:pt x="2721" y="413"/>
                  </a:lnTo>
                  <a:lnTo>
                    <a:pt x="2723" y="412"/>
                  </a:lnTo>
                  <a:lnTo>
                    <a:pt x="2725" y="412"/>
                  </a:lnTo>
                  <a:lnTo>
                    <a:pt x="2729" y="410"/>
                  </a:lnTo>
                  <a:lnTo>
                    <a:pt x="2734" y="410"/>
                  </a:lnTo>
                  <a:lnTo>
                    <a:pt x="2736" y="409"/>
                  </a:lnTo>
                  <a:lnTo>
                    <a:pt x="2746" y="409"/>
                  </a:lnTo>
                  <a:lnTo>
                    <a:pt x="2753" y="411"/>
                  </a:lnTo>
                  <a:lnTo>
                    <a:pt x="2757" y="412"/>
                  </a:lnTo>
                  <a:lnTo>
                    <a:pt x="2759" y="413"/>
                  </a:lnTo>
                  <a:lnTo>
                    <a:pt x="2763" y="418"/>
                  </a:lnTo>
                  <a:lnTo>
                    <a:pt x="2763" y="419"/>
                  </a:lnTo>
                  <a:lnTo>
                    <a:pt x="2767" y="419"/>
                  </a:lnTo>
                  <a:lnTo>
                    <a:pt x="2767" y="417"/>
                  </a:lnTo>
                  <a:lnTo>
                    <a:pt x="2771" y="413"/>
                  </a:lnTo>
                  <a:lnTo>
                    <a:pt x="2771" y="412"/>
                  </a:lnTo>
                  <a:lnTo>
                    <a:pt x="2769" y="412"/>
                  </a:lnTo>
                  <a:lnTo>
                    <a:pt x="2776" y="410"/>
                  </a:lnTo>
                  <a:lnTo>
                    <a:pt x="2778" y="410"/>
                  </a:lnTo>
                  <a:lnTo>
                    <a:pt x="2778" y="409"/>
                  </a:lnTo>
                  <a:lnTo>
                    <a:pt x="2780" y="409"/>
                  </a:lnTo>
                  <a:lnTo>
                    <a:pt x="2782" y="409"/>
                  </a:lnTo>
                  <a:lnTo>
                    <a:pt x="2784" y="407"/>
                  </a:lnTo>
                  <a:lnTo>
                    <a:pt x="2786" y="407"/>
                  </a:lnTo>
                  <a:lnTo>
                    <a:pt x="2786" y="405"/>
                  </a:lnTo>
                  <a:lnTo>
                    <a:pt x="2788" y="405"/>
                  </a:lnTo>
                  <a:lnTo>
                    <a:pt x="2790" y="404"/>
                  </a:lnTo>
                  <a:lnTo>
                    <a:pt x="2793" y="404"/>
                  </a:lnTo>
                  <a:lnTo>
                    <a:pt x="2795" y="403"/>
                  </a:lnTo>
                  <a:lnTo>
                    <a:pt x="2793" y="402"/>
                  </a:lnTo>
                  <a:lnTo>
                    <a:pt x="2793" y="401"/>
                  </a:lnTo>
                  <a:lnTo>
                    <a:pt x="2795" y="402"/>
                  </a:lnTo>
                  <a:lnTo>
                    <a:pt x="2797" y="402"/>
                  </a:lnTo>
                  <a:lnTo>
                    <a:pt x="2799" y="400"/>
                  </a:lnTo>
                  <a:lnTo>
                    <a:pt x="2797" y="400"/>
                  </a:lnTo>
                  <a:lnTo>
                    <a:pt x="2801" y="400"/>
                  </a:lnTo>
                  <a:lnTo>
                    <a:pt x="2803" y="399"/>
                  </a:lnTo>
                  <a:lnTo>
                    <a:pt x="2805" y="397"/>
                  </a:lnTo>
                  <a:lnTo>
                    <a:pt x="2803" y="396"/>
                  </a:lnTo>
                  <a:lnTo>
                    <a:pt x="2805" y="395"/>
                  </a:lnTo>
                  <a:lnTo>
                    <a:pt x="2805" y="396"/>
                  </a:lnTo>
                  <a:lnTo>
                    <a:pt x="2807" y="396"/>
                  </a:lnTo>
                  <a:lnTo>
                    <a:pt x="2809" y="395"/>
                  </a:lnTo>
                  <a:lnTo>
                    <a:pt x="2812" y="394"/>
                  </a:lnTo>
                  <a:lnTo>
                    <a:pt x="2814" y="393"/>
                  </a:lnTo>
                  <a:lnTo>
                    <a:pt x="2814" y="392"/>
                  </a:lnTo>
                  <a:lnTo>
                    <a:pt x="2814" y="391"/>
                  </a:lnTo>
                  <a:lnTo>
                    <a:pt x="2816" y="391"/>
                  </a:lnTo>
                  <a:lnTo>
                    <a:pt x="2816" y="392"/>
                  </a:lnTo>
                  <a:lnTo>
                    <a:pt x="2818" y="392"/>
                  </a:lnTo>
                  <a:lnTo>
                    <a:pt x="2820" y="392"/>
                  </a:lnTo>
                  <a:lnTo>
                    <a:pt x="2822" y="389"/>
                  </a:lnTo>
                  <a:lnTo>
                    <a:pt x="2830" y="388"/>
                  </a:lnTo>
                  <a:lnTo>
                    <a:pt x="2833" y="387"/>
                  </a:lnTo>
                  <a:lnTo>
                    <a:pt x="2837" y="386"/>
                  </a:lnTo>
                  <a:lnTo>
                    <a:pt x="2837" y="385"/>
                  </a:lnTo>
                  <a:lnTo>
                    <a:pt x="2837" y="384"/>
                  </a:lnTo>
                  <a:lnTo>
                    <a:pt x="2837" y="383"/>
                  </a:lnTo>
                  <a:lnTo>
                    <a:pt x="2839" y="383"/>
                  </a:lnTo>
                  <a:lnTo>
                    <a:pt x="2839" y="385"/>
                  </a:lnTo>
                  <a:lnTo>
                    <a:pt x="2847" y="383"/>
                  </a:lnTo>
                  <a:lnTo>
                    <a:pt x="2860" y="378"/>
                  </a:lnTo>
                  <a:lnTo>
                    <a:pt x="2868" y="377"/>
                  </a:lnTo>
                  <a:lnTo>
                    <a:pt x="2868" y="376"/>
                  </a:lnTo>
                  <a:lnTo>
                    <a:pt x="2868" y="375"/>
                  </a:lnTo>
                  <a:lnTo>
                    <a:pt x="2864" y="371"/>
                  </a:lnTo>
                  <a:lnTo>
                    <a:pt x="2866" y="370"/>
                  </a:lnTo>
                  <a:lnTo>
                    <a:pt x="2870" y="375"/>
                  </a:lnTo>
                  <a:lnTo>
                    <a:pt x="2870" y="376"/>
                  </a:lnTo>
                  <a:lnTo>
                    <a:pt x="2873" y="376"/>
                  </a:lnTo>
                  <a:lnTo>
                    <a:pt x="2875" y="376"/>
                  </a:lnTo>
                  <a:lnTo>
                    <a:pt x="2875" y="375"/>
                  </a:lnTo>
                  <a:lnTo>
                    <a:pt x="2873" y="373"/>
                  </a:lnTo>
                  <a:lnTo>
                    <a:pt x="2875" y="373"/>
                  </a:lnTo>
                  <a:lnTo>
                    <a:pt x="2877" y="375"/>
                  </a:lnTo>
                  <a:lnTo>
                    <a:pt x="2877" y="376"/>
                  </a:lnTo>
                  <a:lnTo>
                    <a:pt x="2883" y="377"/>
                  </a:lnTo>
                  <a:lnTo>
                    <a:pt x="2889" y="379"/>
                  </a:lnTo>
                  <a:lnTo>
                    <a:pt x="2894" y="380"/>
                  </a:lnTo>
                  <a:lnTo>
                    <a:pt x="2896" y="380"/>
                  </a:lnTo>
                  <a:lnTo>
                    <a:pt x="2896" y="378"/>
                  </a:lnTo>
                  <a:lnTo>
                    <a:pt x="2898" y="378"/>
                  </a:lnTo>
                  <a:lnTo>
                    <a:pt x="2902" y="375"/>
                  </a:lnTo>
                  <a:lnTo>
                    <a:pt x="2902" y="372"/>
                  </a:lnTo>
                  <a:lnTo>
                    <a:pt x="2902" y="371"/>
                  </a:lnTo>
                  <a:lnTo>
                    <a:pt x="2900" y="370"/>
                  </a:lnTo>
                  <a:lnTo>
                    <a:pt x="2896" y="369"/>
                  </a:lnTo>
                  <a:lnTo>
                    <a:pt x="2896" y="368"/>
                  </a:lnTo>
                  <a:lnTo>
                    <a:pt x="2898" y="368"/>
                  </a:lnTo>
                  <a:lnTo>
                    <a:pt x="2900" y="368"/>
                  </a:lnTo>
                  <a:lnTo>
                    <a:pt x="2902" y="367"/>
                  </a:lnTo>
                  <a:lnTo>
                    <a:pt x="2900" y="364"/>
                  </a:lnTo>
                  <a:lnTo>
                    <a:pt x="2898" y="364"/>
                  </a:lnTo>
                  <a:lnTo>
                    <a:pt x="2894" y="361"/>
                  </a:lnTo>
                  <a:lnTo>
                    <a:pt x="2892" y="351"/>
                  </a:lnTo>
                  <a:lnTo>
                    <a:pt x="2887" y="352"/>
                  </a:lnTo>
                  <a:lnTo>
                    <a:pt x="2885" y="351"/>
                  </a:lnTo>
                  <a:lnTo>
                    <a:pt x="2885" y="349"/>
                  </a:lnTo>
                  <a:lnTo>
                    <a:pt x="2887" y="348"/>
                  </a:lnTo>
                  <a:lnTo>
                    <a:pt x="2889" y="349"/>
                  </a:lnTo>
                  <a:lnTo>
                    <a:pt x="2885" y="344"/>
                  </a:lnTo>
                  <a:lnTo>
                    <a:pt x="2883" y="346"/>
                  </a:lnTo>
                  <a:lnTo>
                    <a:pt x="2879" y="345"/>
                  </a:lnTo>
                  <a:lnTo>
                    <a:pt x="2877" y="344"/>
                  </a:lnTo>
                  <a:lnTo>
                    <a:pt x="2875" y="344"/>
                  </a:lnTo>
                  <a:lnTo>
                    <a:pt x="2873" y="341"/>
                  </a:lnTo>
                  <a:lnTo>
                    <a:pt x="2873" y="337"/>
                  </a:lnTo>
                  <a:lnTo>
                    <a:pt x="2875" y="336"/>
                  </a:lnTo>
                  <a:lnTo>
                    <a:pt x="2877" y="337"/>
                  </a:lnTo>
                  <a:lnTo>
                    <a:pt x="2881" y="338"/>
                  </a:lnTo>
                  <a:lnTo>
                    <a:pt x="2883" y="337"/>
                  </a:lnTo>
                  <a:lnTo>
                    <a:pt x="2885" y="338"/>
                  </a:lnTo>
                  <a:lnTo>
                    <a:pt x="2889" y="338"/>
                  </a:lnTo>
                  <a:lnTo>
                    <a:pt x="2889" y="339"/>
                  </a:lnTo>
                  <a:lnTo>
                    <a:pt x="2892" y="338"/>
                  </a:lnTo>
                  <a:lnTo>
                    <a:pt x="2894" y="337"/>
                  </a:lnTo>
                  <a:lnTo>
                    <a:pt x="2902" y="336"/>
                  </a:lnTo>
                  <a:lnTo>
                    <a:pt x="2906" y="332"/>
                  </a:lnTo>
                  <a:lnTo>
                    <a:pt x="2910" y="330"/>
                  </a:lnTo>
                  <a:lnTo>
                    <a:pt x="2919" y="325"/>
                  </a:lnTo>
                  <a:lnTo>
                    <a:pt x="2919" y="323"/>
                  </a:lnTo>
                  <a:lnTo>
                    <a:pt x="2921" y="322"/>
                  </a:lnTo>
                  <a:lnTo>
                    <a:pt x="2921" y="320"/>
                  </a:lnTo>
                  <a:lnTo>
                    <a:pt x="2913" y="315"/>
                  </a:lnTo>
                  <a:lnTo>
                    <a:pt x="2913" y="309"/>
                  </a:lnTo>
                  <a:lnTo>
                    <a:pt x="2915" y="309"/>
                  </a:lnTo>
                  <a:lnTo>
                    <a:pt x="2917" y="311"/>
                  </a:lnTo>
                  <a:lnTo>
                    <a:pt x="2921" y="309"/>
                  </a:lnTo>
                  <a:lnTo>
                    <a:pt x="2921" y="306"/>
                  </a:lnTo>
                  <a:lnTo>
                    <a:pt x="2923" y="307"/>
                  </a:lnTo>
                  <a:lnTo>
                    <a:pt x="2923" y="306"/>
                  </a:lnTo>
                  <a:lnTo>
                    <a:pt x="2923" y="307"/>
                  </a:lnTo>
                  <a:lnTo>
                    <a:pt x="2927" y="309"/>
                  </a:lnTo>
                  <a:lnTo>
                    <a:pt x="2929" y="308"/>
                  </a:lnTo>
                  <a:lnTo>
                    <a:pt x="2932" y="306"/>
                  </a:lnTo>
                  <a:lnTo>
                    <a:pt x="2932" y="305"/>
                  </a:lnTo>
                  <a:lnTo>
                    <a:pt x="2934" y="306"/>
                  </a:lnTo>
                  <a:lnTo>
                    <a:pt x="2932" y="311"/>
                  </a:lnTo>
                  <a:lnTo>
                    <a:pt x="2929" y="312"/>
                  </a:lnTo>
                  <a:lnTo>
                    <a:pt x="2927" y="312"/>
                  </a:lnTo>
                  <a:lnTo>
                    <a:pt x="2925" y="311"/>
                  </a:lnTo>
                  <a:lnTo>
                    <a:pt x="2929" y="316"/>
                  </a:lnTo>
                  <a:lnTo>
                    <a:pt x="2932" y="316"/>
                  </a:lnTo>
                  <a:lnTo>
                    <a:pt x="2934" y="319"/>
                  </a:lnTo>
                  <a:lnTo>
                    <a:pt x="2934" y="321"/>
                  </a:lnTo>
                  <a:lnTo>
                    <a:pt x="2936" y="322"/>
                  </a:lnTo>
                  <a:lnTo>
                    <a:pt x="2944" y="322"/>
                  </a:lnTo>
                  <a:lnTo>
                    <a:pt x="2950" y="322"/>
                  </a:lnTo>
                  <a:lnTo>
                    <a:pt x="2950" y="320"/>
                  </a:lnTo>
                  <a:lnTo>
                    <a:pt x="2955" y="320"/>
                  </a:lnTo>
                  <a:lnTo>
                    <a:pt x="2959" y="321"/>
                  </a:lnTo>
                  <a:lnTo>
                    <a:pt x="2963" y="320"/>
                  </a:lnTo>
                  <a:lnTo>
                    <a:pt x="2965" y="322"/>
                  </a:lnTo>
                  <a:lnTo>
                    <a:pt x="2967" y="322"/>
                  </a:lnTo>
                  <a:lnTo>
                    <a:pt x="2972" y="323"/>
                  </a:lnTo>
                  <a:lnTo>
                    <a:pt x="2972" y="325"/>
                  </a:lnTo>
                  <a:lnTo>
                    <a:pt x="2972" y="328"/>
                  </a:lnTo>
                  <a:lnTo>
                    <a:pt x="2972" y="331"/>
                  </a:lnTo>
                  <a:lnTo>
                    <a:pt x="2976" y="332"/>
                  </a:lnTo>
                  <a:lnTo>
                    <a:pt x="2978" y="333"/>
                  </a:lnTo>
                  <a:lnTo>
                    <a:pt x="2980" y="335"/>
                  </a:lnTo>
                  <a:lnTo>
                    <a:pt x="2980" y="336"/>
                  </a:lnTo>
                  <a:lnTo>
                    <a:pt x="2982" y="336"/>
                  </a:lnTo>
                  <a:lnTo>
                    <a:pt x="2984" y="337"/>
                  </a:lnTo>
                  <a:lnTo>
                    <a:pt x="2986" y="337"/>
                  </a:lnTo>
                  <a:lnTo>
                    <a:pt x="2984" y="336"/>
                  </a:lnTo>
                  <a:lnTo>
                    <a:pt x="2986" y="335"/>
                  </a:lnTo>
                  <a:lnTo>
                    <a:pt x="2988" y="336"/>
                  </a:lnTo>
                  <a:lnTo>
                    <a:pt x="2988" y="333"/>
                  </a:lnTo>
                  <a:lnTo>
                    <a:pt x="2988" y="332"/>
                  </a:lnTo>
                  <a:lnTo>
                    <a:pt x="2990" y="332"/>
                  </a:lnTo>
                  <a:lnTo>
                    <a:pt x="2990" y="335"/>
                  </a:lnTo>
                  <a:lnTo>
                    <a:pt x="2988" y="337"/>
                  </a:lnTo>
                  <a:lnTo>
                    <a:pt x="2993" y="338"/>
                  </a:lnTo>
                  <a:lnTo>
                    <a:pt x="2995" y="338"/>
                  </a:lnTo>
                  <a:lnTo>
                    <a:pt x="2997" y="339"/>
                  </a:lnTo>
                  <a:lnTo>
                    <a:pt x="2999" y="341"/>
                  </a:lnTo>
                  <a:lnTo>
                    <a:pt x="2999" y="343"/>
                  </a:lnTo>
                  <a:lnTo>
                    <a:pt x="3003" y="343"/>
                  </a:lnTo>
                  <a:lnTo>
                    <a:pt x="3003" y="341"/>
                  </a:lnTo>
                  <a:lnTo>
                    <a:pt x="3003" y="344"/>
                  </a:lnTo>
                  <a:lnTo>
                    <a:pt x="3005" y="344"/>
                  </a:lnTo>
                  <a:lnTo>
                    <a:pt x="3007" y="344"/>
                  </a:lnTo>
                  <a:lnTo>
                    <a:pt x="3009" y="341"/>
                  </a:lnTo>
                  <a:lnTo>
                    <a:pt x="3009" y="339"/>
                  </a:lnTo>
                  <a:lnTo>
                    <a:pt x="3012" y="340"/>
                  </a:lnTo>
                  <a:lnTo>
                    <a:pt x="3009" y="345"/>
                  </a:lnTo>
                  <a:lnTo>
                    <a:pt x="3012" y="346"/>
                  </a:lnTo>
                  <a:lnTo>
                    <a:pt x="3014" y="346"/>
                  </a:lnTo>
                  <a:lnTo>
                    <a:pt x="3016" y="345"/>
                  </a:lnTo>
                  <a:lnTo>
                    <a:pt x="3016" y="343"/>
                  </a:lnTo>
                  <a:lnTo>
                    <a:pt x="3014" y="341"/>
                  </a:lnTo>
                  <a:lnTo>
                    <a:pt x="3016" y="341"/>
                  </a:lnTo>
                  <a:lnTo>
                    <a:pt x="3018" y="341"/>
                  </a:lnTo>
                  <a:lnTo>
                    <a:pt x="3020" y="343"/>
                  </a:lnTo>
                  <a:lnTo>
                    <a:pt x="3024" y="343"/>
                  </a:lnTo>
                  <a:lnTo>
                    <a:pt x="3022" y="339"/>
                  </a:lnTo>
                  <a:lnTo>
                    <a:pt x="3020" y="338"/>
                  </a:lnTo>
                  <a:lnTo>
                    <a:pt x="3016" y="339"/>
                  </a:lnTo>
                  <a:lnTo>
                    <a:pt x="3016" y="338"/>
                  </a:lnTo>
                  <a:lnTo>
                    <a:pt x="3016" y="337"/>
                  </a:lnTo>
                  <a:lnTo>
                    <a:pt x="3018" y="337"/>
                  </a:lnTo>
                  <a:lnTo>
                    <a:pt x="3018" y="336"/>
                  </a:lnTo>
                  <a:lnTo>
                    <a:pt x="3016" y="335"/>
                  </a:lnTo>
                  <a:lnTo>
                    <a:pt x="3014" y="336"/>
                  </a:lnTo>
                  <a:lnTo>
                    <a:pt x="3016" y="335"/>
                  </a:lnTo>
                  <a:lnTo>
                    <a:pt x="3018" y="335"/>
                  </a:lnTo>
                  <a:lnTo>
                    <a:pt x="3020" y="333"/>
                  </a:lnTo>
                  <a:lnTo>
                    <a:pt x="3020" y="332"/>
                  </a:lnTo>
                  <a:lnTo>
                    <a:pt x="3022" y="33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7" name="Freeform 1403"/>
            <p:cNvSpPr>
              <a:spLocks/>
            </p:cNvSpPr>
            <p:nvPr/>
          </p:nvSpPr>
          <p:spPr bwMode="auto">
            <a:xfrm>
              <a:off x="4583198" y="3909380"/>
              <a:ext cx="30983" cy="19761"/>
            </a:xfrm>
            <a:custGeom>
              <a:avLst/>
              <a:gdLst>
                <a:gd name="T0" fmla="*/ 11 w 34"/>
                <a:gd name="T1" fmla="*/ 17 h 17"/>
                <a:gd name="T2" fmla="*/ 15 w 34"/>
                <a:gd name="T3" fmla="*/ 17 h 17"/>
                <a:gd name="T4" fmla="*/ 15 w 34"/>
                <a:gd name="T5" fmla="*/ 16 h 17"/>
                <a:gd name="T6" fmla="*/ 17 w 34"/>
                <a:gd name="T7" fmla="*/ 16 h 17"/>
                <a:gd name="T8" fmla="*/ 21 w 34"/>
                <a:gd name="T9" fmla="*/ 14 h 17"/>
                <a:gd name="T10" fmla="*/ 28 w 34"/>
                <a:gd name="T11" fmla="*/ 14 h 17"/>
                <a:gd name="T12" fmla="*/ 30 w 34"/>
                <a:gd name="T13" fmla="*/ 8 h 17"/>
                <a:gd name="T14" fmla="*/ 34 w 34"/>
                <a:gd name="T15" fmla="*/ 5 h 17"/>
                <a:gd name="T16" fmla="*/ 30 w 34"/>
                <a:gd name="T17" fmla="*/ 3 h 17"/>
                <a:gd name="T18" fmla="*/ 30 w 34"/>
                <a:gd name="T19" fmla="*/ 2 h 17"/>
                <a:gd name="T20" fmla="*/ 28 w 34"/>
                <a:gd name="T21" fmla="*/ 1 h 17"/>
                <a:gd name="T22" fmla="*/ 17 w 34"/>
                <a:gd name="T23" fmla="*/ 2 h 17"/>
                <a:gd name="T24" fmla="*/ 17 w 34"/>
                <a:gd name="T25" fmla="*/ 2 h 17"/>
                <a:gd name="T26" fmla="*/ 17 w 34"/>
                <a:gd name="T27" fmla="*/ 1 h 17"/>
                <a:gd name="T28" fmla="*/ 19 w 34"/>
                <a:gd name="T29" fmla="*/ 0 h 17"/>
                <a:gd name="T30" fmla="*/ 17 w 34"/>
                <a:gd name="T31" fmla="*/ 0 h 17"/>
                <a:gd name="T32" fmla="*/ 13 w 34"/>
                <a:gd name="T33" fmla="*/ 1 h 17"/>
                <a:gd name="T34" fmla="*/ 13 w 34"/>
                <a:gd name="T35" fmla="*/ 3 h 17"/>
                <a:gd name="T36" fmla="*/ 11 w 34"/>
                <a:gd name="T37" fmla="*/ 3 h 17"/>
                <a:gd name="T38" fmla="*/ 9 w 34"/>
                <a:gd name="T39" fmla="*/ 3 h 17"/>
                <a:gd name="T40" fmla="*/ 7 w 34"/>
                <a:gd name="T41" fmla="*/ 4 h 17"/>
                <a:gd name="T42" fmla="*/ 0 w 34"/>
                <a:gd name="T43" fmla="*/ 5 h 17"/>
                <a:gd name="T44" fmla="*/ 2 w 34"/>
                <a:gd name="T45" fmla="*/ 8 h 17"/>
                <a:gd name="T46" fmla="*/ 7 w 34"/>
                <a:gd name="T47" fmla="*/ 8 h 17"/>
                <a:gd name="T48" fmla="*/ 7 w 34"/>
                <a:gd name="T49" fmla="*/ 12 h 17"/>
                <a:gd name="T50" fmla="*/ 9 w 34"/>
                <a:gd name="T51" fmla="*/ 14 h 17"/>
                <a:gd name="T52" fmla="*/ 9 w 34"/>
                <a:gd name="T53" fmla="*/ 16 h 17"/>
                <a:gd name="T54" fmla="*/ 11 w 34"/>
                <a:gd name="T55" fmla="*/ 17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17"/>
                <a:gd name="T86" fmla="*/ 34 w 34"/>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17">
                  <a:moveTo>
                    <a:pt x="11" y="17"/>
                  </a:moveTo>
                  <a:lnTo>
                    <a:pt x="15" y="17"/>
                  </a:lnTo>
                  <a:lnTo>
                    <a:pt x="15" y="16"/>
                  </a:lnTo>
                  <a:lnTo>
                    <a:pt x="17" y="16"/>
                  </a:lnTo>
                  <a:lnTo>
                    <a:pt x="21" y="14"/>
                  </a:lnTo>
                  <a:lnTo>
                    <a:pt x="28" y="14"/>
                  </a:lnTo>
                  <a:lnTo>
                    <a:pt x="30" y="8"/>
                  </a:lnTo>
                  <a:lnTo>
                    <a:pt x="34" y="5"/>
                  </a:lnTo>
                  <a:lnTo>
                    <a:pt x="30" y="3"/>
                  </a:lnTo>
                  <a:lnTo>
                    <a:pt x="30" y="2"/>
                  </a:lnTo>
                  <a:lnTo>
                    <a:pt x="28" y="1"/>
                  </a:lnTo>
                  <a:lnTo>
                    <a:pt x="17" y="2"/>
                  </a:lnTo>
                  <a:lnTo>
                    <a:pt x="17" y="1"/>
                  </a:lnTo>
                  <a:lnTo>
                    <a:pt x="19" y="0"/>
                  </a:lnTo>
                  <a:lnTo>
                    <a:pt x="17" y="0"/>
                  </a:lnTo>
                  <a:lnTo>
                    <a:pt x="13" y="1"/>
                  </a:lnTo>
                  <a:lnTo>
                    <a:pt x="13" y="3"/>
                  </a:lnTo>
                  <a:lnTo>
                    <a:pt x="11" y="3"/>
                  </a:lnTo>
                  <a:lnTo>
                    <a:pt x="9" y="3"/>
                  </a:lnTo>
                  <a:lnTo>
                    <a:pt x="7" y="4"/>
                  </a:lnTo>
                  <a:lnTo>
                    <a:pt x="0" y="5"/>
                  </a:lnTo>
                  <a:lnTo>
                    <a:pt x="2" y="8"/>
                  </a:lnTo>
                  <a:lnTo>
                    <a:pt x="7" y="8"/>
                  </a:lnTo>
                  <a:lnTo>
                    <a:pt x="7" y="12"/>
                  </a:lnTo>
                  <a:lnTo>
                    <a:pt x="9" y="14"/>
                  </a:lnTo>
                  <a:lnTo>
                    <a:pt x="9" y="16"/>
                  </a:lnTo>
                  <a:lnTo>
                    <a:pt x="11" y="1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8" name="Freeform 1404"/>
            <p:cNvSpPr>
              <a:spLocks/>
            </p:cNvSpPr>
            <p:nvPr/>
          </p:nvSpPr>
          <p:spPr bwMode="auto">
            <a:xfrm>
              <a:off x="4959551" y="4227884"/>
              <a:ext cx="29161" cy="20924"/>
            </a:xfrm>
            <a:custGeom>
              <a:avLst/>
              <a:gdLst>
                <a:gd name="T0" fmla="*/ 2 w 32"/>
                <a:gd name="T1" fmla="*/ 18 h 18"/>
                <a:gd name="T2" fmla="*/ 2 w 32"/>
                <a:gd name="T3" fmla="*/ 17 h 18"/>
                <a:gd name="T4" fmla="*/ 2 w 32"/>
                <a:gd name="T5" fmla="*/ 14 h 18"/>
                <a:gd name="T6" fmla="*/ 4 w 32"/>
                <a:gd name="T7" fmla="*/ 14 h 18"/>
                <a:gd name="T8" fmla="*/ 6 w 32"/>
                <a:gd name="T9" fmla="*/ 17 h 18"/>
                <a:gd name="T10" fmla="*/ 8 w 32"/>
                <a:gd name="T11" fmla="*/ 18 h 18"/>
                <a:gd name="T12" fmla="*/ 8 w 32"/>
                <a:gd name="T13" fmla="*/ 17 h 18"/>
                <a:gd name="T14" fmla="*/ 11 w 32"/>
                <a:gd name="T15" fmla="*/ 18 h 18"/>
                <a:gd name="T16" fmla="*/ 13 w 32"/>
                <a:gd name="T17" fmla="*/ 17 h 18"/>
                <a:gd name="T18" fmla="*/ 15 w 32"/>
                <a:gd name="T19" fmla="*/ 16 h 18"/>
                <a:gd name="T20" fmla="*/ 19 w 32"/>
                <a:gd name="T21" fmla="*/ 16 h 18"/>
                <a:gd name="T22" fmla="*/ 21 w 32"/>
                <a:gd name="T23" fmla="*/ 14 h 18"/>
                <a:gd name="T24" fmla="*/ 30 w 32"/>
                <a:gd name="T25" fmla="*/ 9 h 18"/>
                <a:gd name="T26" fmla="*/ 32 w 32"/>
                <a:gd name="T27" fmla="*/ 11 h 18"/>
                <a:gd name="T28" fmla="*/ 32 w 32"/>
                <a:gd name="T29" fmla="*/ 9 h 18"/>
                <a:gd name="T30" fmla="*/ 30 w 32"/>
                <a:gd name="T31" fmla="*/ 4 h 18"/>
                <a:gd name="T32" fmla="*/ 30 w 32"/>
                <a:gd name="T33" fmla="*/ 6 h 18"/>
                <a:gd name="T34" fmla="*/ 27 w 32"/>
                <a:gd name="T35" fmla="*/ 6 h 18"/>
                <a:gd name="T36" fmla="*/ 25 w 32"/>
                <a:gd name="T37" fmla="*/ 4 h 18"/>
                <a:gd name="T38" fmla="*/ 15 w 32"/>
                <a:gd name="T39" fmla="*/ 0 h 18"/>
                <a:gd name="T40" fmla="*/ 15 w 32"/>
                <a:gd name="T41" fmla="*/ 0 h 18"/>
                <a:gd name="T42" fmla="*/ 11 w 32"/>
                <a:gd name="T43" fmla="*/ 1 h 18"/>
                <a:gd name="T44" fmla="*/ 11 w 32"/>
                <a:gd name="T45" fmla="*/ 0 h 18"/>
                <a:gd name="T46" fmla="*/ 8 w 32"/>
                <a:gd name="T47" fmla="*/ 0 h 18"/>
                <a:gd name="T48" fmla="*/ 8 w 32"/>
                <a:gd name="T49" fmla="*/ 1 h 18"/>
                <a:gd name="T50" fmla="*/ 6 w 32"/>
                <a:gd name="T51" fmla="*/ 2 h 18"/>
                <a:gd name="T52" fmla="*/ 2 w 32"/>
                <a:gd name="T53" fmla="*/ 8 h 18"/>
                <a:gd name="T54" fmla="*/ 0 w 32"/>
                <a:gd name="T55" fmla="*/ 14 h 18"/>
                <a:gd name="T56" fmla="*/ 2 w 32"/>
                <a:gd name="T57" fmla="*/ 16 h 18"/>
                <a:gd name="T58" fmla="*/ 2 w 32"/>
                <a:gd name="T59" fmla="*/ 18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18"/>
                <a:gd name="T92" fmla="*/ 32 w 32"/>
                <a:gd name="T93" fmla="*/ 18 h 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18">
                  <a:moveTo>
                    <a:pt x="2" y="18"/>
                  </a:moveTo>
                  <a:lnTo>
                    <a:pt x="2" y="17"/>
                  </a:lnTo>
                  <a:lnTo>
                    <a:pt x="2" y="14"/>
                  </a:lnTo>
                  <a:lnTo>
                    <a:pt x="4" y="14"/>
                  </a:lnTo>
                  <a:lnTo>
                    <a:pt x="6" y="17"/>
                  </a:lnTo>
                  <a:lnTo>
                    <a:pt x="8" y="18"/>
                  </a:lnTo>
                  <a:lnTo>
                    <a:pt x="8" y="17"/>
                  </a:lnTo>
                  <a:lnTo>
                    <a:pt x="11" y="18"/>
                  </a:lnTo>
                  <a:lnTo>
                    <a:pt x="13" y="17"/>
                  </a:lnTo>
                  <a:lnTo>
                    <a:pt x="15" y="16"/>
                  </a:lnTo>
                  <a:lnTo>
                    <a:pt x="19" y="16"/>
                  </a:lnTo>
                  <a:lnTo>
                    <a:pt x="21" y="14"/>
                  </a:lnTo>
                  <a:lnTo>
                    <a:pt x="30" y="9"/>
                  </a:lnTo>
                  <a:lnTo>
                    <a:pt x="32" y="11"/>
                  </a:lnTo>
                  <a:lnTo>
                    <a:pt x="32" y="9"/>
                  </a:lnTo>
                  <a:lnTo>
                    <a:pt x="30" y="4"/>
                  </a:lnTo>
                  <a:lnTo>
                    <a:pt x="30" y="6"/>
                  </a:lnTo>
                  <a:lnTo>
                    <a:pt x="27" y="6"/>
                  </a:lnTo>
                  <a:lnTo>
                    <a:pt x="25" y="4"/>
                  </a:lnTo>
                  <a:lnTo>
                    <a:pt x="15" y="0"/>
                  </a:lnTo>
                  <a:lnTo>
                    <a:pt x="11" y="1"/>
                  </a:lnTo>
                  <a:lnTo>
                    <a:pt x="11" y="0"/>
                  </a:lnTo>
                  <a:lnTo>
                    <a:pt x="8" y="0"/>
                  </a:lnTo>
                  <a:lnTo>
                    <a:pt x="8" y="1"/>
                  </a:lnTo>
                  <a:lnTo>
                    <a:pt x="6" y="2"/>
                  </a:lnTo>
                  <a:lnTo>
                    <a:pt x="2" y="8"/>
                  </a:lnTo>
                  <a:lnTo>
                    <a:pt x="0" y="14"/>
                  </a:lnTo>
                  <a:lnTo>
                    <a:pt x="2" y="16"/>
                  </a:lnTo>
                  <a:lnTo>
                    <a:pt x="2"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9" name="Freeform 1405"/>
            <p:cNvSpPr>
              <a:spLocks/>
            </p:cNvSpPr>
            <p:nvPr/>
          </p:nvSpPr>
          <p:spPr bwMode="auto">
            <a:xfrm>
              <a:off x="4666123" y="3900080"/>
              <a:ext cx="7290" cy="9299"/>
            </a:xfrm>
            <a:custGeom>
              <a:avLst/>
              <a:gdLst>
                <a:gd name="T0" fmla="*/ 4 w 8"/>
                <a:gd name="T1" fmla="*/ 3 h 8"/>
                <a:gd name="T2" fmla="*/ 4 w 8"/>
                <a:gd name="T3" fmla="*/ 1 h 8"/>
                <a:gd name="T4" fmla="*/ 2 w 8"/>
                <a:gd name="T5" fmla="*/ 0 h 8"/>
                <a:gd name="T6" fmla="*/ 2 w 8"/>
                <a:gd name="T7" fmla="*/ 0 h 8"/>
                <a:gd name="T8" fmla="*/ 2 w 8"/>
                <a:gd name="T9" fmla="*/ 1 h 8"/>
                <a:gd name="T10" fmla="*/ 0 w 8"/>
                <a:gd name="T11" fmla="*/ 2 h 8"/>
                <a:gd name="T12" fmla="*/ 2 w 8"/>
                <a:gd name="T13" fmla="*/ 4 h 8"/>
                <a:gd name="T14" fmla="*/ 2 w 8"/>
                <a:gd name="T15" fmla="*/ 4 h 8"/>
                <a:gd name="T16" fmla="*/ 2 w 8"/>
                <a:gd name="T17" fmla="*/ 6 h 8"/>
                <a:gd name="T18" fmla="*/ 4 w 8"/>
                <a:gd name="T19" fmla="*/ 8 h 8"/>
                <a:gd name="T20" fmla="*/ 8 w 8"/>
                <a:gd name="T21" fmla="*/ 6 h 8"/>
                <a:gd name="T22" fmla="*/ 8 w 8"/>
                <a:gd name="T23" fmla="*/ 5 h 8"/>
                <a:gd name="T24" fmla="*/ 8 w 8"/>
                <a:gd name="T25" fmla="*/ 5 h 8"/>
                <a:gd name="T26" fmla="*/ 6 w 8"/>
                <a:gd name="T27" fmla="*/ 3 h 8"/>
                <a:gd name="T28" fmla="*/ 4 w 8"/>
                <a:gd name="T29" fmla="*/ 3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8"/>
                <a:gd name="T47" fmla="*/ 8 w 8"/>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8">
                  <a:moveTo>
                    <a:pt x="4" y="3"/>
                  </a:moveTo>
                  <a:lnTo>
                    <a:pt x="4" y="1"/>
                  </a:lnTo>
                  <a:lnTo>
                    <a:pt x="2" y="0"/>
                  </a:lnTo>
                  <a:lnTo>
                    <a:pt x="2" y="1"/>
                  </a:lnTo>
                  <a:lnTo>
                    <a:pt x="0" y="2"/>
                  </a:lnTo>
                  <a:lnTo>
                    <a:pt x="2" y="4"/>
                  </a:lnTo>
                  <a:lnTo>
                    <a:pt x="2" y="6"/>
                  </a:lnTo>
                  <a:lnTo>
                    <a:pt x="4" y="8"/>
                  </a:lnTo>
                  <a:lnTo>
                    <a:pt x="8" y="6"/>
                  </a:lnTo>
                  <a:lnTo>
                    <a:pt x="8" y="5"/>
                  </a:lnTo>
                  <a:lnTo>
                    <a:pt x="6"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0" name="Freeform 1406"/>
            <p:cNvSpPr>
              <a:spLocks/>
            </p:cNvSpPr>
            <p:nvPr/>
          </p:nvSpPr>
          <p:spPr bwMode="auto">
            <a:xfrm>
              <a:off x="4652454" y="4182549"/>
              <a:ext cx="10024" cy="4650"/>
            </a:xfrm>
            <a:custGeom>
              <a:avLst/>
              <a:gdLst>
                <a:gd name="T0" fmla="*/ 0 w 11"/>
                <a:gd name="T1" fmla="*/ 3 h 4"/>
                <a:gd name="T2" fmla="*/ 2 w 11"/>
                <a:gd name="T3" fmla="*/ 4 h 4"/>
                <a:gd name="T4" fmla="*/ 4 w 11"/>
                <a:gd name="T5" fmla="*/ 4 h 4"/>
                <a:gd name="T6" fmla="*/ 6 w 11"/>
                <a:gd name="T7" fmla="*/ 4 h 4"/>
                <a:gd name="T8" fmla="*/ 9 w 11"/>
                <a:gd name="T9" fmla="*/ 3 h 4"/>
                <a:gd name="T10" fmla="*/ 11 w 11"/>
                <a:gd name="T11" fmla="*/ 4 h 4"/>
                <a:gd name="T12" fmla="*/ 11 w 11"/>
                <a:gd name="T13" fmla="*/ 3 h 4"/>
                <a:gd name="T14" fmla="*/ 9 w 11"/>
                <a:gd name="T15" fmla="*/ 1 h 4"/>
                <a:gd name="T16" fmla="*/ 4 w 11"/>
                <a:gd name="T17" fmla="*/ 0 h 4"/>
                <a:gd name="T18" fmla="*/ 4 w 11"/>
                <a:gd name="T19" fmla="*/ 1 h 4"/>
                <a:gd name="T20" fmla="*/ 4 w 11"/>
                <a:gd name="T21" fmla="*/ 2 h 4"/>
                <a:gd name="T22" fmla="*/ 2 w 11"/>
                <a:gd name="T23" fmla="*/ 1 h 4"/>
                <a:gd name="T24" fmla="*/ 0 w 11"/>
                <a:gd name="T25" fmla="*/ 1 h 4"/>
                <a:gd name="T26" fmla="*/ 0 w 11"/>
                <a:gd name="T27" fmla="*/ 2 h 4"/>
                <a:gd name="T28" fmla="*/ 4 w 11"/>
                <a:gd name="T29" fmla="*/ 2 h 4"/>
                <a:gd name="T30" fmla="*/ 2 w 11"/>
                <a:gd name="T31" fmla="*/ 3 h 4"/>
                <a:gd name="T32" fmla="*/ 0 w 11"/>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4"/>
                <a:gd name="T53" fmla="*/ 11 w 11"/>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4">
                  <a:moveTo>
                    <a:pt x="0" y="3"/>
                  </a:moveTo>
                  <a:lnTo>
                    <a:pt x="2" y="4"/>
                  </a:lnTo>
                  <a:lnTo>
                    <a:pt x="4" y="4"/>
                  </a:lnTo>
                  <a:lnTo>
                    <a:pt x="6" y="4"/>
                  </a:lnTo>
                  <a:lnTo>
                    <a:pt x="9" y="3"/>
                  </a:lnTo>
                  <a:lnTo>
                    <a:pt x="11" y="4"/>
                  </a:lnTo>
                  <a:lnTo>
                    <a:pt x="11" y="3"/>
                  </a:lnTo>
                  <a:lnTo>
                    <a:pt x="9" y="1"/>
                  </a:lnTo>
                  <a:lnTo>
                    <a:pt x="4" y="0"/>
                  </a:lnTo>
                  <a:lnTo>
                    <a:pt x="4" y="1"/>
                  </a:lnTo>
                  <a:lnTo>
                    <a:pt x="4" y="2"/>
                  </a:lnTo>
                  <a:lnTo>
                    <a:pt x="2" y="1"/>
                  </a:lnTo>
                  <a:lnTo>
                    <a:pt x="0" y="1"/>
                  </a:lnTo>
                  <a:lnTo>
                    <a:pt x="0" y="2"/>
                  </a:lnTo>
                  <a:lnTo>
                    <a:pt x="4" y="2"/>
                  </a:lnTo>
                  <a:lnTo>
                    <a:pt x="2" y="3"/>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1" name="Rectangle 1407"/>
            <p:cNvSpPr>
              <a:spLocks noChangeArrowheads="1"/>
            </p:cNvSpPr>
            <p:nvPr/>
          </p:nvSpPr>
          <p:spPr bwMode="auto">
            <a:xfrm>
              <a:off x="4626027" y="3932628"/>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2" name="Freeform 1408"/>
            <p:cNvSpPr>
              <a:spLocks/>
            </p:cNvSpPr>
            <p:nvPr/>
          </p:nvSpPr>
          <p:spPr bwMode="auto">
            <a:xfrm>
              <a:off x="4554949" y="3800112"/>
              <a:ext cx="124843" cy="83694"/>
            </a:xfrm>
            <a:custGeom>
              <a:avLst/>
              <a:gdLst>
                <a:gd name="T0" fmla="*/ 6646 w 65"/>
                <a:gd name="T1" fmla="*/ 95 h 63"/>
                <a:gd name="T2" fmla="*/ 8859 w 65"/>
                <a:gd name="T3" fmla="*/ 112 h 63"/>
                <a:gd name="T4" fmla="*/ 4989 w 65"/>
                <a:gd name="T5" fmla="*/ 119 h 63"/>
                <a:gd name="T6" fmla="*/ 3153 w 65"/>
                <a:gd name="T7" fmla="*/ 122 h 63"/>
                <a:gd name="T8" fmla="*/ 3153 w 65"/>
                <a:gd name="T9" fmla="*/ 139 h 63"/>
                <a:gd name="T10" fmla="*/ 4989 w 65"/>
                <a:gd name="T11" fmla="*/ 146 h 63"/>
                <a:gd name="T12" fmla="*/ 8859 w 65"/>
                <a:gd name="T13" fmla="*/ 146 h 63"/>
                <a:gd name="T14" fmla="*/ 17173 w 65"/>
                <a:gd name="T15" fmla="*/ 158 h 63"/>
                <a:gd name="T16" fmla="*/ 20683 w 65"/>
                <a:gd name="T17" fmla="*/ 158 h 63"/>
                <a:gd name="T18" fmla="*/ 28045 w 65"/>
                <a:gd name="T19" fmla="*/ 146 h 63"/>
                <a:gd name="T20" fmla="*/ 43593 w 65"/>
                <a:gd name="T21" fmla="*/ 143 h 63"/>
                <a:gd name="T22" fmla="*/ 45054 w 65"/>
                <a:gd name="T23" fmla="*/ 146 h 63"/>
                <a:gd name="T24" fmla="*/ 45054 w 65"/>
                <a:gd name="T25" fmla="*/ 158 h 63"/>
                <a:gd name="T26" fmla="*/ 36195 w 65"/>
                <a:gd name="T27" fmla="*/ 159 h 63"/>
                <a:gd name="T28" fmla="*/ 31198 w 65"/>
                <a:gd name="T29" fmla="*/ 163 h 63"/>
                <a:gd name="T30" fmla="*/ 32697 w 65"/>
                <a:gd name="T31" fmla="*/ 177 h 63"/>
                <a:gd name="T32" fmla="*/ 36195 w 65"/>
                <a:gd name="T33" fmla="*/ 182 h 63"/>
                <a:gd name="T34" fmla="*/ 28045 w 65"/>
                <a:gd name="T35" fmla="*/ 177 h 63"/>
                <a:gd name="T36" fmla="*/ 18672 w 65"/>
                <a:gd name="T37" fmla="*/ 177 h 63"/>
                <a:gd name="T38" fmla="*/ 22162 w 65"/>
                <a:gd name="T39" fmla="*/ 186 h 63"/>
                <a:gd name="T40" fmla="*/ 32697 w 65"/>
                <a:gd name="T41" fmla="*/ 202 h 63"/>
                <a:gd name="T42" fmla="*/ 36195 w 65"/>
                <a:gd name="T43" fmla="*/ 208 h 63"/>
                <a:gd name="T44" fmla="*/ 41722 w 65"/>
                <a:gd name="T45" fmla="*/ 202 h 63"/>
                <a:gd name="T46" fmla="*/ 48213 w 65"/>
                <a:gd name="T47" fmla="*/ 202 h 63"/>
                <a:gd name="T48" fmla="*/ 57683 w 65"/>
                <a:gd name="T49" fmla="*/ 207 h 63"/>
                <a:gd name="T50" fmla="*/ 57683 w 65"/>
                <a:gd name="T51" fmla="*/ 223 h 63"/>
                <a:gd name="T52" fmla="*/ 59110 w 65"/>
                <a:gd name="T53" fmla="*/ 231 h 63"/>
                <a:gd name="T54" fmla="*/ 63939 w 65"/>
                <a:gd name="T55" fmla="*/ 238 h 63"/>
                <a:gd name="T56" fmla="*/ 74876 w 65"/>
                <a:gd name="T57" fmla="*/ 231 h 63"/>
                <a:gd name="T58" fmla="*/ 79456 w 65"/>
                <a:gd name="T59" fmla="*/ 217 h 63"/>
                <a:gd name="T60" fmla="*/ 84445 w 65"/>
                <a:gd name="T61" fmla="*/ 217 h 63"/>
                <a:gd name="T62" fmla="*/ 93463 w 65"/>
                <a:gd name="T63" fmla="*/ 207 h 63"/>
                <a:gd name="T64" fmla="*/ 94960 w 65"/>
                <a:gd name="T65" fmla="*/ 191 h 63"/>
                <a:gd name="T66" fmla="*/ 94960 w 65"/>
                <a:gd name="T67" fmla="*/ 182 h 63"/>
                <a:gd name="T68" fmla="*/ 97038 w 65"/>
                <a:gd name="T69" fmla="*/ 166 h 63"/>
                <a:gd name="T70" fmla="*/ 101618 w 65"/>
                <a:gd name="T71" fmla="*/ 158 h 63"/>
                <a:gd name="T72" fmla="*/ 105897 w 65"/>
                <a:gd name="T73" fmla="*/ 143 h 63"/>
                <a:gd name="T74" fmla="*/ 109052 w 65"/>
                <a:gd name="T75" fmla="*/ 125 h 63"/>
                <a:gd name="T76" fmla="*/ 109052 w 65"/>
                <a:gd name="T77" fmla="*/ 112 h 63"/>
                <a:gd name="T78" fmla="*/ 111063 w 65"/>
                <a:gd name="T79" fmla="*/ 95 h 63"/>
                <a:gd name="T80" fmla="*/ 107553 w 65"/>
                <a:gd name="T81" fmla="*/ 53 h 63"/>
                <a:gd name="T82" fmla="*/ 93463 w 65"/>
                <a:gd name="T83" fmla="*/ 43 h 63"/>
                <a:gd name="T84" fmla="*/ 84445 w 65"/>
                <a:gd name="T85" fmla="*/ 38 h 63"/>
                <a:gd name="T86" fmla="*/ 76288 w 65"/>
                <a:gd name="T87" fmla="*/ 33 h 63"/>
                <a:gd name="T88" fmla="*/ 70372 w 65"/>
                <a:gd name="T89" fmla="*/ 29 h 63"/>
                <a:gd name="T90" fmla="*/ 65756 w 65"/>
                <a:gd name="T91" fmla="*/ 0 h 63"/>
                <a:gd name="T92" fmla="*/ 51740 w 65"/>
                <a:gd name="T93" fmla="*/ 33 h 63"/>
                <a:gd name="T94" fmla="*/ 34739 w 65"/>
                <a:gd name="T95" fmla="*/ 2 h 63"/>
                <a:gd name="T96" fmla="*/ 31198 w 65"/>
                <a:gd name="T97" fmla="*/ 19 h 63"/>
                <a:gd name="T98" fmla="*/ 29525 w 65"/>
                <a:gd name="T99" fmla="*/ 43 h 63"/>
                <a:gd name="T100" fmla="*/ 6646 w 65"/>
                <a:gd name="T101" fmla="*/ 49 h 63"/>
                <a:gd name="T102" fmla="*/ 1496 w 65"/>
                <a:gd name="T103" fmla="*/ 83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63"/>
                <a:gd name="T158" fmla="*/ 65 w 65"/>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3" name="Freeform 1409"/>
            <p:cNvSpPr>
              <a:spLocks/>
            </p:cNvSpPr>
            <p:nvPr/>
          </p:nvSpPr>
          <p:spPr bwMode="auto">
            <a:xfrm>
              <a:off x="2519180" y="4499891"/>
              <a:ext cx="3645" cy="2325"/>
            </a:xfrm>
            <a:custGeom>
              <a:avLst/>
              <a:gdLst>
                <a:gd name="T0" fmla="*/ 0 w 4"/>
                <a:gd name="T1" fmla="*/ 1 h 2"/>
                <a:gd name="T2" fmla="*/ 0 w 4"/>
                <a:gd name="T3" fmla="*/ 1 h 2"/>
                <a:gd name="T4" fmla="*/ 2 w 4"/>
                <a:gd name="T5" fmla="*/ 2 h 2"/>
                <a:gd name="T6" fmla="*/ 4 w 4"/>
                <a:gd name="T7" fmla="*/ 2 h 2"/>
                <a:gd name="T8" fmla="*/ 4 w 4"/>
                <a:gd name="T9" fmla="*/ 2 h 2"/>
                <a:gd name="T10" fmla="*/ 4 w 4"/>
                <a:gd name="T11" fmla="*/ 0 h 2"/>
                <a:gd name="T12" fmla="*/ 4 w 4"/>
                <a:gd name="T13" fmla="*/ 0 h 2"/>
                <a:gd name="T14" fmla="*/ 4 w 4"/>
                <a:gd name="T15" fmla="*/ 0 h 2"/>
                <a:gd name="T16" fmla="*/ 2 w 4"/>
                <a:gd name="T17" fmla="*/ 0 h 2"/>
                <a:gd name="T18" fmla="*/ 0 w 4"/>
                <a:gd name="T19" fmla="*/ 0 h 2"/>
                <a:gd name="T20" fmla="*/ 0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1"/>
                  </a:moveTo>
                  <a:lnTo>
                    <a:pt x="0" y="1"/>
                  </a:lnTo>
                  <a:lnTo>
                    <a:pt x="2" y="2"/>
                  </a:lnTo>
                  <a:lnTo>
                    <a:pt x="4" y="2"/>
                  </a:lnTo>
                  <a:lnTo>
                    <a:pt x="4" y="0"/>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4" name="Freeform 1410"/>
            <p:cNvSpPr>
              <a:spLocks/>
            </p:cNvSpPr>
            <p:nvPr/>
          </p:nvSpPr>
          <p:spPr bwMode="auto">
            <a:xfrm>
              <a:off x="2521002" y="4492916"/>
              <a:ext cx="3645" cy="5812"/>
            </a:xfrm>
            <a:custGeom>
              <a:avLst/>
              <a:gdLst>
                <a:gd name="T0" fmla="*/ 2 w 4"/>
                <a:gd name="T1" fmla="*/ 5 h 5"/>
                <a:gd name="T2" fmla="*/ 2 w 4"/>
                <a:gd name="T3" fmla="*/ 3 h 5"/>
                <a:gd name="T4" fmla="*/ 2 w 4"/>
                <a:gd name="T5" fmla="*/ 3 h 5"/>
                <a:gd name="T6" fmla="*/ 4 w 4"/>
                <a:gd name="T7" fmla="*/ 3 h 5"/>
                <a:gd name="T8" fmla="*/ 4 w 4"/>
                <a:gd name="T9" fmla="*/ 3 h 5"/>
                <a:gd name="T10" fmla="*/ 0 w 4"/>
                <a:gd name="T11" fmla="*/ 0 h 5"/>
                <a:gd name="T12" fmla="*/ 0 w 4"/>
                <a:gd name="T13" fmla="*/ 0 h 5"/>
                <a:gd name="T14" fmla="*/ 0 w 4"/>
                <a:gd name="T15" fmla="*/ 0 h 5"/>
                <a:gd name="T16" fmla="*/ 0 w 4"/>
                <a:gd name="T17" fmla="*/ 3 h 5"/>
                <a:gd name="T18" fmla="*/ 0 w 4"/>
                <a:gd name="T19" fmla="*/ 5 h 5"/>
                <a:gd name="T20" fmla="*/ 2 w 4"/>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2" y="5"/>
                  </a:moveTo>
                  <a:lnTo>
                    <a:pt x="2" y="3"/>
                  </a:lnTo>
                  <a:lnTo>
                    <a:pt x="4" y="3"/>
                  </a:lnTo>
                  <a:lnTo>
                    <a:pt x="0" y="0"/>
                  </a:lnTo>
                  <a:lnTo>
                    <a:pt x="0" y="3"/>
                  </a:lnTo>
                  <a:lnTo>
                    <a:pt x="0" y="5"/>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5" name="Freeform 1411"/>
            <p:cNvSpPr>
              <a:spLocks/>
            </p:cNvSpPr>
            <p:nvPr/>
          </p:nvSpPr>
          <p:spPr bwMode="auto">
            <a:xfrm>
              <a:off x="2499132" y="4491754"/>
              <a:ext cx="10024" cy="12787"/>
            </a:xfrm>
            <a:custGeom>
              <a:avLst/>
              <a:gdLst>
                <a:gd name="T0" fmla="*/ 9 w 11"/>
                <a:gd name="T1" fmla="*/ 1 h 11"/>
                <a:gd name="T2" fmla="*/ 7 w 11"/>
                <a:gd name="T3" fmla="*/ 2 h 11"/>
                <a:gd name="T4" fmla="*/ 5 w 11"/>
                <a:gd name="T5" fmla="*/ 0 h 11"/>
                <a:gd name="T6" fmla="*/ 3 w 11"/>
                <a:gd name="T7" fmla="*/ 0 h 11"/>
                <a:gd name="T8" fmla="*/ 0 w 11"/>
                <a:gd name="T9" fmla="*/ 0 h 11"/>
                <a:gd name="T10" fmla="*/ 0 w 11"/>
                <a:gd name="T11" fmla="*/ 1 h 11"/>
                <a:gd name="T12" fmla="*/ 0 w 11"/>
                <a:gd name="T13" fmla="*/ 2 h 11"/>
                <a:gd name="T14" fmla="*/ 3 w 11"/>
                <a:gd name="T15" fmla="*/ 2 h 11"/>
                <a:gd name="T16" fmla="*/ 3 w 11"/>
                <a:gd name="T17" fmla="*/ 3 h 11"/>
                <a:gd name="T18" fmla="*/ 5 w 11"/>
                <a:gd name="T19" fmla="*/ 3 h 11"/>
                <a:gd name="T20" fmla="*/ 5 w 11"/>
                <a:gd name="T21" fmla="*/ 3 h 11"/>
                <a:gd name="T22" fmla="*/ 3 w 11"/>
                <a:gd name="T23" fmla="*/ 4 h 11"/>
                <a:gd name="T24" fmla="*/ 5 w 11"/>
                <a:gd name="T25" fmla="*/ 6 h 11"/>
                <a:gd name="T26" fmla="*/ 5 w 11"/>
                <a:gd name="T27" fmla="*/ 6 h 11"/>
                <a:gd name="T28" fmla="*/ 7 w 11"/>
                <a:gd name="T29" fmla="*/ 4 h 11"/>
                <a:gd name="T30" fmla="*/ 7 w 11"/>
                <a:gd name="T31" fmla="*/ 6 h 11"/>
                <a:gd name="T32" fmla="*/ 5 w 11"/>
                <a:gd name="T33" fmla="*/ 7 h 11"/>
                <a:gd name="T34" fmla="*/ 3 w 11"/>
                <a:gd name="T35" fmla="*/ 7 h 11"/>
                <a:gd name="T36" fmla="*/ 5 w 11"/>
                <a:gd name="T37" fmla="*/ 9 h 11"/>
                <a:gd name="T38" fmla="*/ 5 w 11"/>
                <a:gd name="T39" fmla="*/ 10 h 11"/>
                <a:gd name="T40" fmla="*/ 5 w 11"/>
                <a:gd name="T41" fmla="*/ 9 h 11"/>
                <a:gd name="T42" fmla="*/ 7 w 11"/>
                <a:gd name="T43" fmla="*/ 9 h 11"/>
                <a:gd name="T44" fmla="*/ 7 w 11"/>
                <a:gd name="T45" fmla="*/ 11 h 11"/>
                <a:gd name="T46" fmla="*/ 7 w 11"/>
                <a:gd name="T47" fmla="*/ 3 h 11"/>
                <a:gd name="T48" fmla="*/ 11 w 11"/>
                <a:gd name="T49" fmla="*/ 3 h 11"/>
                <a:gd name="T50" fmla="*/ 9 w 11"/>
                <a:gd name="T51" fmla="*/ 1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11"/>
                <a:gd name="T80" fmla="*/ 11 w 11"/>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11">
                  <a:moveTo>
                    <a:pt x="9" y="1"/>
                  </a:moveTo>
                  <a:lnTo>
                    <a:pt x="7" y="2"/>
                  </a:lnTo>
                  <a:lnTo>
                    <a:pt x="5" y="0"/>
                  </a:lnTo>
                  <a:lnTo>
                    <a:pt x="3" y="0"/>
                  </a:lnTo>
                  <a:lnTo>
                    <a:pt x="0" y="0"/>
                  </a:lnTo>
                  <a:lnTo>
                    <a:pt x="0" y="1"/>
                  </a:lnTo>
                  <a:lnTo>
                    <a:pt x="0" y="2"/>
                  </a:lnTo>
                  <a:lnTo>
                    <a:pt x="3" y="2"/>
                  </a:lnTo>
                  <a:lnTo>
                    <a:pt x="3" y="3"/>
                  </a:lnTo>
                  <a:lnTo>
                    <a:pt x="5" y="3"/>
                  </a:lnTo>
                  <a:lnTo>
                    <a:pt x="3" y="4"/>
                  </a:lnTo>
                  <a:lnTo>
                    <a:pt x="5" y="6"/>
                  </a:lnTo>
                  <a:lnTo>
                    <a:pt x="7" y="4"/>
                  </a:lnTo>
                  <a:lnTo>
                    <a:pt x="7" y="6"/>
                  </a:lnTo>
                  <a:lnTo>
                    <a:pt x="5" y="7"/>
                  </a:lnTo>
                  <a:lnTo>
                    <a:pt x="3" y="7"/>
                  </a:lnTo>
                  <a:lnTo>
                    <a:pt x="5" y="9"/>
                  </a:lnTo>
                  <a:lnTo>
                    <a:pt x="5" y="10"/>
                  </a:lnTo>
                  <a:lnTo>
                    <a:pt x="5" y="9"/>
                  </a:lnTo>
                  <a:lnTo>
                    <a:pt x="7" y="9"/>
                  </a:lnTo>
                  <a:lnTo>
                    <a:pt x="7" y="11"/>
                  </a:lnTo>
                  <a:lnTo>
                    <a:pt x="7" y="3"/>
                  </a:lnTo>
                  <a:lnTo>
                    <a:pt x="11" y="3"/>
                  </a:lnTo>
                  <a:lnTo>
                    <a:pt x="9"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6" name="Freeform 1412"/>
            <p:cNvSpPr>
              <a:spLocks/>
            </p:cNvSpPr>
            <p:nvPr/>
          </p:nvSpPr>
          <p:spPr bwMode="auto">
            <a:xfrm>
              <a:off x="2224841" y="4496403"/>
              <a:ext cx="4556" cy="3487"/>
            </a:xfrm>
            <a:custGeom>
              <a:avLst/>
              <a:gdLst>
                <a:gd name="T0" fmla="*/ 2 w 5"/>
                <a:gd name="T1" fmla="*/ 2 h 3"/>
                <a:gd name="T2" fmla="*/ 0 w 5"/>
                <a:gd name="T3" fmla="*/ 3 h 3"/>
                <a:gd name="T4" fmla="*/ 2 w 5"/>
                <a:gd name="T5" fmla="*/ 3 h 3"/>
                <a:gd name="T6" fmla="*/ 5 w 5"/>
                <a:gd name="T7" fmla="*/ 2 h 3"/>
                <a:gd name="T8" fmla="*/ 5 w 5"/>
                <a:gd name="T9" fmla="*/ 0 h 3"/>
                <a:gd name="T10" fmla="*/ 5 w 5"/>
                <a:gd name="T11" fmla="*/ 0 h 3"/>
                <a:gd name="T12" fmla="*/ 2 w 5"/>
                <a:gd name="T13" fmla="*/ 2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2" y="2"/>
                  </a:moveTo>
                  <a:lnTo>
                    <a:pt x="0" y="3"/>
                  </a:lnTo>
                  <a:lnTo>
                    <a:pt x="2" y="3"/>
                  </a:lnTo>
                  <a:lnTo>
                    <a:pt x="5" y="2"/>
                  </a:lnTo>
                  <a:lnTo>
                    <a:pt x="5"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7" name="Freeform 1413"/>
            <p:cNvSpPr>
              <a:spLocks/>
            </p:cNvSpPr>
            <p:nvPr/>
          </p:nvSpPr>
          <p:spPr bwMode="auto">
            <a:xfrm>
              <a:off x="2484552" y="4481292"/>
              <a:ext cx="10935" cy="22086"/>
            </a:xfrm>
            <a:custGeom>
              <a:avLst/>
              <a:gdLst>
                <a:gd name="T0" fmla="*/ 12 w 12"/>
                <a:gd name="T1" fmla="*/ 11 h 19"/>
                <a:gd name="T2" fmla="*/ 12 w 12"/>
                <a:gd name="T3" fmla="*/ 9 h 19"/>
                <a:gd name="T4" fmla="*/ 12 w 12"/>
                <a:gd name="T5" fmla="*/ 9 h 19"/>
                <a:gd name="T6" fmla="*/ 12 w 12"/>
                <a:gd name="T7" fmla="*/ 8 h 19"/>
                <a:gd name="T8" fmla="*/ 12 w 12"/>
                <a:gd name="T9" fmla="*/ 7 h 19"/>
                <a:gd name="T10" fmla="*/ 10 w 12"/>
                <a:gd name="T11" fmla="*/ 7 h 19"/>
                <a:gd name="T12" fmla="*/ 10 w 12"/>
                <a:gd name="T13" fmla="*/ 8 h 19"/>
                <a:gd name="T14" fmla="*/ 10 w 12"/>
                <a:gd name="T15" fmla="*/ 5 h 19"/>
                <a:gd name="T16" fmla="*/ 10 w 12"/>
                <a:gd name="T17" fmla="*/ 3 h 19"/>
                <a:gd name="T18" fmla="*/ 10 w 12"/>
                <a:gd name="T19" fmla="*/ 3 h 19"/>
                <a:gd name="T20" fmla="*/ 8 w 12"/>
                <a:gd name="T21" fmla="*/ 3 h 19"/>
                <a:gd name="T22" fmla="*/ 8 w 12"/>
                <a:gd name="T23" fmla="*/ 2 h 19"/>
                <a:gd name="T24" fmla="*/ 6 w 12"/>
                <a:gd name="T25" fmla="*/ 2 h 19"/>
                <a:gd name="T26" fmla="*/ 4 w 12"/>
                <a:gd name="T27" fmla="*/ 1 h 19"/>
                <a:gd name="T28" fmla="*/ 2 w 12"/>
                <a:gd name="T29" fmla="*/ 1 h 19"/>
                <a:gd name="T30" fmla="*/ 2 w 12"/>
                <a:gd name="T31" fmla="*/ 0 h 19"/>
                <a:gd name="T32" fmla="*/ 0 w 12"/>
                <a:gd name="T33" fmla="*/ 0 h 19"/>
                <a:gd name="T34" fmla="*/ 0 w 12"/>
                <a:gd name="T35" fmla="*/ 1 h 19"/>
                <a:gd name="T36" fmla="*/ 0 w 12"/>
                <a:gd name="T37" fmla="*/ 2 h 19"/>
                <a:gd name="T38" fmla="*/ 0 w 12"/>
                <a:gd name="T39" fmla="*/ 2 h 19"/>
                <a:gd name="T40" fmla="*/ 0 w 12"/>
                <a:gd name="T41" fmla="*/ 3 h 19"/>
                <a:gd name="T42" fmla="*/ 2 w 12"/>
                <a:gd name="T43" fmla="*/ 4 h 19"/>
                <a:gd name="T44" fmla="*/ 4 w 12"/>
                <a:gd name="T45" fmla="*/ 5 h 19"/>
                <a:gd name="T46" fmla="*/ 4 w 12"/>
                <a:gd name="T47" fmla="*/ 7 h 19"/>
                <a:gd name="T48" fmla="*/ 4 w 12"/>
                <a:gd name="T49" fmla="*/ 8 h 19"/>
                <a:gd name="T50" fmla="*/ 4 w 12"/>
                <a:gd name="T51" fmla="*/ 8 h 19"/>
                <a:gd name="T52" fmla="*/ 4 w 12"/>
                <a:gd name="T53" fmla="*/ 8 h 19"/>
                <a:gd name="T54" fmla="*/ 4 w 12"/>
                <a:gd name="T55" fmla="*/ 9 h 19"/>
                <a:gd name="T56" fmla="*/ 4 w 12"/>
                <a:gd name="T57" fmla="*/ 9 h 19"/>
                <a:gd name="T58" fmla="*/ 4 w 12"/>
                <a:gd name="T59" fmla="*/ 10 h 19"/>
                <a:gd name="T60" fmla="*/ 6 w 12"/>
                <a:gd name="T61" fmla="*/ 10 h 19"/>
                <a:gd name="T62" fmla="*/ 6 w 12"/>
                <a:gd name="T63" fmla="*/ 11 h 19"/>
                <a:gd name="T64" fmla="*/ 8 w 12"/>
                <a:gd name="T65" fmla="*/ 11 h 19"/>
                <a:gd name="T66" fmla="*/ 8 w 12"/>
                <a:gd name="T67" fmla="*/ 11 h 19"/>
                <a:gd name="T68" fmla="*/ 8 w 12"/>
                <a:gd name="T69" fmla="*/ 11 h 19"/>
                <a:gd name="T70" fmla="*/ 10 w 12"/>
                <a:gd name="T71" fmla="*/ 10 h 19"/>
                <a:gd name="T72" fmla="*/ 10 w 12"/>
                <a:gd name="T73" fmla="*/ 11 h 19"/>
                <a:gd name="T74" fmla="*/ 8 w 12"/>
                <a:gd name="T75" fmla="*/ 12 h 19"/>
                <a:gd name="T76" fmla="*/ 8 w 12"/>
                <a:gd name="T77" fmla="*/ 13 h 19"/>
                <a:gd name="T78" fmla="*/ 10 w 12"/>
                <a:gd name="T79" fmla="*/ 17 h 19"/>
                <a:gd name="T80" fmla="*/ 10 w 12"/>
                <a:gd name="T81" fmla="*/ 17 h 19"/>
                <a:gd name="T82" fmla="*/ 10 w 12"/>
                <a:gd name="T83" fmla="*/ 19 h 19"/>
                <a:gd name="T84" fmla="*/ 12 w 12"/>
                <a:gd name="T85" fmla="*/ 19 h 19"/>
                <a:gd name="T86" fmla="*/ 12 w 12"/>
                <a:gd name="T87" fmla="*/ 18 h 19"/>
                <a:gd name="T88" fmla="*/ 12 w 12"/>
                <a:gd name="T89" fmla="*/ 11 h 19"/>
                <a:gd name="T90" fmla="*/ 12 w 12"/>
                <a:gd name="T91" fmla="*/ 11 h 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19"/>
                <a:gd name="T140" fmla="*/ 12 w 12"/>
                <a:gd name="T141" fmla="*/ 19 h 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19">
                  <a:moveTo>
                    <a:pt x="12" y="11"/>
                  </a:moveTo>
                  <a:lnTo>
                    <a:pt x="12" y="9"/>
                  </a:lnTo>
                  <a:lnTo>
                    <a:pt x="12" y="8"/>
                  </a:lnTo>
                  <a:lnTo>
                    <a:pt x="12" y="7"/>
                  </a:lnTo>
                  <a:lnTo>
                    <a:pt x="10" y="7"/>
                  </a:lnTo>
                  <a:lnTo>
                    <a:pt x="10" y="8"/>
                  </a:lnTo>
                  <a:lnTo>
                    <a:pt x="10" y="5"/>
                  </a:lnTo>
                  <a:lnTo>
                    <a:pt x="10" y="3"/>
                  </a:lnTo>
                  <a:lnTo>
                    <a:pt x="8" y="3"/>
                  </a:lnTo>
                  <a:lnTo>
                    <a:pt x="8" y="2"/>
                  </a:lnTo>
                  <a:lnTo>
                    <a:pt x="6" y="2"/>
                  </a:lnTo>
                  <a:lnTo>
                    <a:pt x="4" y="1"/>
                  </a:lnTo>
                  <a:lnTo>
                    <a:pt x="2" y="1"/>
                  </a:lnTo>
                  <a:lnTo>
                    <a:pt x="2" y="0"/>
                  </a:lnTo>
                  <a:lnTo>
                    <a:pt x="0" y="0"/>
                  </a:lnTo>
                  <a:lnTo>
                    <a:pt x="0" y="1"/>
                  </a:lnTo>
                  <a:lnTo>
                    <a:pt x="0" y="2"/>
                  </a:lnTo>
                  <a:lnTo>
                    <a:pt x="0" y="3"/>
                  </a:lnTo>
                  <a:lnTo>
                    <a:pt x="2" y="4"/>
                  </a:lnTo>
                  <a:lnTo>
                    <a:pt x="4" y="5"/>
                  </a:lnTo>
                  <a:lnTo>
                    <a:pt x="4" y="7"/>
                  </a:lnTo>
                  <a:lnTo>
                    <a:pt x="4" y="8"/>
                  </a:lnTo>
                  <a:lnTo>
                    <a:pt x="4" y="9"/>
                  </a:lnTo>
                  <a:lnTo>
                    <a:pt x="4" y="10"/>
                  </a:lnTo>
                  <a:lnTo>
                    <a:pt x="6" y="10"/>
                  </a:lnTo>
                  <a:lnTo>
                    <a:pt x="6" y="11"/>
                  </a:lnTo>
                  <a:lnTo>
                    <a:pt x="8" y="11"/>
                  </a:lnTo>
                  <a:lnTo>
                    <a:pt x="10" y="10"/>
                  </a:lnTo>
                  <a:lnTo>
                    <a:pt x="10" y="11"/>
                  </a:lnTo>
                  <a:lnTo>
                    <a:pt x="8" y="12"/>
                  </a:lnTo>
                  <a:lnTo>
                    <a:pt x="8" y="13"/>
                  </a:lnTo>
                  <a:lnTo>
                    <a:pt x="10" y="17"/>
                  </a:lnTo>
                  <a:lnTo>
                    <a:pt x="10" y="19"/>
                  </a:lnTo>
                  <a:lnTo>
                    <a:pt x="12" y="19"/>
                  </a:lnTo>
                  <a:lnTo>
                    <a:pt x="12" y="18"/>
                  </a:lnTo>
                  <a:lnTo>
                    <a:pt x="12"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8" name="Freeform 1414"/>
            <p:cNvSpPr>
              <a:spLocks/>
            </p:cNvSpPr>
            <p:nvPr/>
          </p:nvSpPr>
          <p:spPr bwMode="auto">
            <a:xfrm>
              <a:off x="2231219" y="4496403"/>
              <a:ext cx="3645" cy="2325"/>
            </a:xfrm>
            <a:custGeom>
              <a:avLst/>
              <a:gdLst>
                <a:gd name="T0" fmla="*/ 0 w 4"/>
                <a:gd name="T1" fmla="*/ 0 h 2"/>
                <a:gd name="T2" fmla="*/ 0 w 4"/>
                <a:gd name="T3" fmla="*/ 2 h 2"/>
                <a:gd name="T4" fmla="*/ 2 w 4"/>
                <a:gd name="T5" fmla="*/ 2 h 2"/>
                <a:gd name="T6" fmla="*/ 4 w 4"/>
                <a:gd name="T7" fmla="*/ 0 h 2"/>
                <a:gd name="T8" fmla="*/ 4 w 4"/>
                <a:gd name="T9" fmla="*/ 0 h 2"/>
                <a:gd name="T10" fmla="*/ 2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0" y="2"/>
                  </a:lnTo>
                  <a:lnTo>
                    <a:pt x="2" y="2"/>
                  </a:lnTo>
                  <a:lnTo>
                    <a:pt x="4"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9" name="Freeform 1415"/>
            <p:cNvSpPr>
              <a:spLocks/>
            </p:cNvSpPr>
            <p:nvPr/>
          </p:nvSpPr>
          <p:spPr bwMode="auto">
            <a:xfrm>
              <a:off x="2210260" y="4947424"/>
              <a:ext cx="14580" cy="12787"/>
            </a:xfrm>
            <a:custGeom>
              <a:avLst/>
              <a:gdLst>
                <a:gd name="T0" fmla="*/ 16 w 16"/>
                <a:gd name="T1" fmla="*/ 5 h 11"/>
                <a:gd name="T2" fmla="*/ 14 w 16"/>
                <a:gd name="T3" fmla="*/ 4 h 11"/>
                <a:gd name="T4" fmla="*/ 12 w 16"/>
                <a:gd name="T5" fmla="*/ 3 h 11"/>
                <a:gd name="T6" fmla="*/ 12 w 16"/>
                <a:gd name="T7" fmla="*/ 2 h 11"/>
                <a:gd name="T8" fmla="*/ 6 w 16"/>
                <a:gd name="T9" fmla="*/ 1 h 11"/>
                <a:gd name="T10" fmla="*/ 4 w 16"/>
                <a:gd name="T11" fmla="*/ 1 h 11"/>
                <a:gd name="T12" fmla="*/ 4 w 16"/>
                <a:gd name="T13" fmla="*/ 0 h 11"/>
                <a:gd name="T14" fmla="*/ 2 w 16"/>
                <a:gd name="T15" fmla="*/ 0 h 11"/>
                <a:gd name="T16" fmla="*/ 2 w 16"/>
                <a:gd name="T17" fmla="*/ 1 h 11"/>
                <a:gd name="T18" fmla="*/ 2 w 16"/>
                <a:gd name="T19" fmla="*/ 0 h 11"/>
                <a:gd name="T20" fmla="*/ 2 w 16"/>
                <a:gd name="T21" fmla="*/ 1 h 11"/>
                <a:gd name="T22" fmla="*/ 2 w 16"/>
                <a:gd name="T23" fmla="*/ 2 h 11"/>
                <a:gd name="T24" fmla="*/ 0 w 16"/>
                <a:gd name="T25" fmla="*/ 4 h 11"/>
                <a:gd name="T26" fmla="*/ 2 w 16"/>
                <a:gd name="T27" fmla="*/ 9 h 11"/>
                <a:gd name="T28" fmla="*/ 4 w 16"/>
                <a:gd name="T29" fmla="*/ 10 h 11"/>
                <a:gd name="T30" fmla="*/ 6 w 16"/>
                <a:gd name="T31" fmla="*/ 11 h 11"/>
                <a:gd name="T32" fmla="*/ 6 w 16"/>
                <a:gd name="T33" fmla="*/ 10 h 11"/>
                <a:gd name="T34" fmla="*/ 8 w 16"/>
                <a:gd name="T35" fmla="*/ 10 h 11"/>
                <a:gd name="T36" fmla="*/ 10 w 16"/>
                <a:gd name="T37" fmla="*/ 8 h 11"/>
                <a:gd name="T38" fmla="*/ 12 w 16"/>
                <a:gd name="T39" fmla="*/ 8 h 11"/>
                <a:gd name="T40" fmla="*/ 16 w 16"/>
                <a:gd name="T41" fmla="*/ 8 h 11"/>
                <a:gd name="T42" fmla="*/ 16 w 16"/>
                <a:gd name="T43" fmla="*/ 6 h 11"/>
                <a:gd name="T44" fmla="*/ 16 w 16"/>
                <a:gd name="T45" fmla="*/ 5 h 11"/>
                <a:gd name="T46" fmla="*/ 16 w 16"/>
                <a:gd name="T47" fmla="*/ 5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1"/>
                <a:gd name="T74" fmla="*/ 16 w 16"/>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1">
                  <a:moveTo>
                    <a:pt x="16" y="5"/>
                  </a:moveTo>
                  <a:lnTo>
                    <a:pt x="14" y="4"/>
                  </a:lnTo>
                  <a:lnTo>
                    <a:pt x="12" y="3"/>
                  </a:lnTo>
                  <a:lnTo>
                    <a:pt x="12" y="2"/>
                  </a:lnTo>
                  <a:lnTo>
                    <a:pt x="6" y="1"/>
                  </a:lnTo>
                  <a:lnTo>
                    <a:pt x="4" y="1"/>
                  </a:lnTo>
                  <a:lnTo>
                    <a:pt x="4" y="0"/>
                  </a:lnTo>
                  <a:lnTo>
                    <a:pt x="2" y="0"/>
                  </a:lnTo>
                  <a:lnTo>
                    <a:pt x="2" y="1"/>
                  </a:lnTo>
                  <a:lnTo>
                    <a:pt x="2" y="0"/>
                  </a:lnTo>
                  <a:lnTo>
                    <a:pt x="2" y="1"/>
                  </a:lnTo>
                  <a:lnTo>
                    <a:pt x="2" y="2"/>
                  </a:lnTo>
                  <a:lnTo>
                    <a:pt x="0" y="4"/>
                  </a:lnTo>
                  <a:lnTo>
                    <a:pt x="2" y="9"/>
                  </a:lnTo>
                  <a:lnTo>
                    <a:pt x="4" y="10"/>
                  </a:lnTo>
                  <a:lnTo>
                    <a:pt x="6" y="11"/>
                  </a:lnTo>
                  <a:lnTo>
                    <a:pt x="6" y="10"/>
                  </a:lnTo>
                  <a:lnTo>
                    <a:pt x="8" y="10"/>
                  </a:lnTo>
                  <a:lnTo>
                    <a:pt x="10" y="8"/>
                  </a:lnTo>
                  <a:lnTo>
                    <a:pt x="12" y="8"/>
                  </a:lnTo>
                  <a:lnTo>
                    <a:pt x="16" y="8"/>
                  </a:lnTo>
                  <a:lnTo>
                    <a:pt x="16" y="6"/>
                  </a:lnTo>
                  <a:lnTo>
                    <a:pt x="1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0" name="Freeform 1416"/>
            <p:cNvSpPr>
              <a:spLocks/>
            </p:cNvSpPr>
            <p:nvPr/>
          </p:nvSpPr>
          <p:spPr bwMode="auto">
            <a:xfrm>
              <a:off x="2243977" y="4485942"/>
              <a:ext cx="6379" cy="3487"/>
            </a:xfrm>
            <a:custGeom>
              <a:avLst/>
              <a:gdLst>
                <a:gd name="T0" fmla="*/ 5 w 7"/>
                <a:gd name="T1" fmla="*/ 0 h 3"/>
                <a:gd name="T2" fmla="*/ 3 w 7"/>
                <a:gd name="T3" fmla="*/ 0 h 3"/>
                <a:gd name="T4" fmla="*/ 3 w 7"/>
                <a:gd name="T5" fmla="*/ 0 h 3"/>
                <a:gd name="T6" fmla="*/ 0 w 7"/>
                <a:gd name="T7" fmla="*/ 1 h 3"/>
                <a:gd name="T8" fmla="*/ 3 w 7"/>
                <a:gd name="T9" fmla="*/ 3 h 3"/>
                <a:gd name="T10" fmla="*/ 5 w 7"/>
                <a:gd name="T11" fmla="*/ 1 h 3"/>
                <a:gd name="T12" fmla="*/ 7 w 7"/>
                <a:gd name="T13" fmla="*/ 0 h 3"/>
                <a:gd name="T14" fmla="*/ 7 w 7"/>
                <a:gd name="T15" fmla="*/ 0 h 3"/>
                <a:gd name="T16" fmla="*/ 5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5" y="0"/>
                  </a:moveTo>
                  <a:lnTo>
                    <a:pt x="3" y="0"/>
                  </a:lnTo>
                  <a:lnTo>
                    <a:pt x="0" y="1"/>
                  </a:lnTo>
                  <a:lnTo>
                    <a:pt x="3" y="3"/>
                  </a:lnTo>
                  <a:lnTo>
                    <a:pt x="5" y="1"/>
                  </a:lnTo>
                  <a:lnTo>
                    <a:pt x="7" y="0"/>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1" name="Freeform 1417"/>
            <p:cNvSpPr>
              <a:spLocks/>
            </p:cNvSpPr>
            <p:nvPr/>
          </p:nvSpPr>
          <p:spPr bwMode="auto">
            <a:xfrm>
              <a:off x="3477832" y="5035768"/>
              <a:ext cx="11846" cy="8137"/>
            </a:xfrm>
            <a:custGeom>
              <a:avLst/>
              <a:gdLst>
                <a:gd name="T0" fmla="*/ 13 w 13"/>
                <a:gd name="T1" fmla="*/ 1 h 7"/>
                <a:gd name="T2" fmla="*/ 13 w 13"/>
                <a:gd name="T3" fmla="*/ 0 h 7"/>
                <a:gd name="T4" fmla="*/ 5 w 13"/>
                <a:gd name="T5" fmla="*/ 1 h 7"/>
                <a:gd name="T6" fmla="*/ 5 w 13"/>
                <a:gd name="T7" fmla="*/ 1 h 7"/>
                <a:gd name="T8" fmla="*/ 3 w 13"/>
                <a:gd name="T9" fmla="*/ 1 h 7"/>
                <a:gd name="T10" fmla="*/ 3 w 13"/>
                <a:gd name="T11" fmla="*/ 2 h 7"/>
                <a:gd name="T12" fmla="*/ 5 w 13"/>
                <a:gd name="T13" fmla="*/ 2 h 7"/>
                <a:gd name="T14" fmla="*/ 5 w 13"/>
                <a:gd name="T15" fmla="*/ 2 h 7"/>
                <a:gd name="T16" fmla="*/ 7 w 13"/>
                <a:gd name="T17" fmla="*/ 2 h 7"/>
                <a:gd name="T18" fmla="*/ 5 w 13"/>
                <a:gd name="T19" fmla="*/ 5 h 7"/>
                <a:gd name="T20" fmla="*/ 5 w 13"/>
                <a:gd name="T21" fmla="*/ 6 h 7"/>
                <a:gd name="T22" fmla="*/ 0 w 13"/>
                <a:gd name="T23" fmla="*/ 6 h 7"/>
                <a:gd name="T24" fmla="*/ 0 w 13"/>
                <a:gd name="T25" fmla="*/ 7 h 7"/>
                <a:gd name="T26" fmla="*/ 11 w 13"/>
                <a:gd name="T27" fmla="*/ 6 h 7"/>
                <a:gd name="T28" fmla="*/ 13 w 13"/>
                <a:gd name="T29" fmla="*/ 6 h 7"/>
                <a:gd name="T30" fmla="*/ 13 w 13"/>
                <a:gd name="T31" fmla="*/ 5 h 7"/>
                <a:gd name="T32" fmla="*/ 13 w 13"/>
                <a:gd name="T33" fmla="*/ 4 h 7"/>
                <a:gd name="T34" fmla="*/ 13 w 13"/>
                <a:gd name="T35" fmla="*/ 4 h 7"/>
                <a:gd name="T36" fmla="*/ 13 w 13"/>
                <a:gd name="T37" fmla="*/ 1 h 7"/>
                <a:gd name="T38" fmla="*/ 13 w 13"/>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7"/>
                <a:gd name="T62" fmla="*/ 13 w 13"/>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7">
                  <a:moveTo>
                    <a:pt x="13" y="1"/>
                  </a:moveTo>
                  <a:lnTo>
                    <a:pt x="13" y="0"/>
                  </a:lnTo>
                  <a:lnTo>
                    <a:pt x="5" y="1"/>
                  </a:lnTo>
                  <a:lnTo>
                    <a:pt x="3" y="1"/>
                  </a:lnTo>
                  <a:lnTo>
                    <a:pt x="3" y="2"/>
                  </a:lnTo>
                  <a:lnTo>
                    <a:pt x="5" y="2"/>
                  </a:lnTo>
                  <a:lnTo>
                    <a:pt x="7" y="2"/>
                  </a:lnTo>
                  <a:lnTo>
                    <a:pt x="5" y="5"/>
                  </a:lnTo>
                  <a:lnTo>
                    <a:pt x="5" y="6"/>
                  </a:lnTo>
                  <a:lnTo>
                    <a:pt x="0" y="6"/>
                  </a:lnTo>
                  <a:lnTo>
                    <a:pt x="0" y="7"/>
                  </a:lnTo>
                  <a:lnTo>
                    <a:pt x="11" y="6"/>
                  </a:lnTo>
                  <a:lnTo>
                    <a:pt x="13" y="6"/>
                  </a:lnTo>
                  <a:lnTo>
                    <a:pt x="13" y="5"/>
                  </a:lnTo>
                  <a:lnTo>
                    <a:pt x="13" y="4"/>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2" name="Freeform 1418"/>
            <p:cNvSpPr>
              <a:spLocks/>
            </p:cNvSpPr>
            <p:nvPr/>
          </p:nvSpPr>
          <p:spPr bwMode="auto">
            <a:xfrm>
              <a:off x="1780143" y="4170925"/>
              <a:ext cx="1793372" cy="1576246"/>
            </a:xfrm>
            <a:custGeom>
              <a:avLst/>
              <a:gdLst>
                <a:gd name="T0" fmla="*/ 1737 w 1968"/>
                <a:gd name="T1" fmla="*/ 857 h 1356"/>
                <a:gd name="T2" fmla="*/ 1585 w 1968"/>
                <a:gd name="T3" fmla="*/ 771 h 1356"/>
                <a:gd name="T4" fmla="*/ 1425 w 1968"/>
                <a:gd name="T5" fmla="*/ 755 h 1356"/>
                <a:gd name="T6" fmla="*/ 1246 w 1968"/>
                <a:gd name="T7" fmla="*/ 750 h 1356"/>
                <a:gd name="T8" fmla="*/ 1135 w 1968"/>
                <a:gd name="T9" fmla="*/ 689 h 1356"/>
                <a:gd name="T10" fmla="*/ 1059 w 1968"/>
                <a:gd name="T11" fmla="*/ 605 h 1356"/>
                <a:gd name="T12" fmla="*/ 1168 w 1968"/>
                <a:gd name="T13" fmla="*/ 588 h 1356"/>
                <a:gd name="T14" fmla="*/ 1290 w 1968"/>
                <a:gd name="T15" fmla="*/ 569 h 1356"/>
                <a:gd name="T16" fmla="*/ 1358 w 1968"/>
                <a:gd name="T17" fmla="*/ 522 h 1356"/>
                <a:gd name="T18" fmla="*/ 1387 w 1968"/>
                <a:gd name="T19" fmla="*/ 498 h 1356"/>
                <a:gd name="T20" fmla="*/ 1474 w 1968"/>
                <a:gd name="T21" fmla="*/ 448 h 1356"/>
                <a:gd name="T22" fmla="*/ 1562 w 1968"/>
                <a:gd name="T23" fmla="*/ 442 h 1356"/>
                <a:gd name="T24" fmla="*/ 1499 w 1968"/>
                <a:gd name="T25" fmla="*/ 380 h 1356"/>
                <a:gd name="T26" fmla="*/ 1602 w 1968"/>
                <a:gd name="T27" fmla="*/ 336 h 1356"/>
                <a:gd name="T28" fmla="*/ 1570 w 1968"/>
                <a:gd name="T29" fmla="*/ 291 h 1356"/>
                <a:gd name="T30" fmla="*/ 1530 w 1968"/>
                <a:gd name="T31" fmla="*/ 235 h 1356"/>
                <a:gd name="T32" fmla="*/ 1436 w 1968"/>
                <a:gd name="T33" fmla="*/ 239 h 1356"/>
                <a:gd name="T34" fmla="*/ 1328 w 1968"/>
                <a:gd name="T35" fmla="*/ 208 h 1356"/>
                <a:gd name="T36" fmla="*/ 1322 w 1968"/>
                <a:gd name="T37" fmla="*/ 350 h 1356"/>
                <a:gd name="T38" fmla="*/ 1187 w 1968"/>
                <a:gd name="T39" fmla="*/ 300 h 1356"/>
                <a:gd name="T40" fmla="*/ 1137 w 1968"/>
                <a:gd name="T41" fmla="*/ 182 h 1356"/>
                <a:gd name="T42" fmla="*/ 1153 w 1968"/>
                <a:gd name="T43" fmla="*/ 136 h 1356"/>
                <a:gd name="T44" fmla="*/ 1271 w 1968"/>
                <a:gd name="T45" fmla="*/ 82 h 1356"/>
                <a:gd name="T46" fmla="*/ 1179 w 1968"/>
                <a:gd name="T47" fmla="*/ 85 h 1356"/>
                <a:gd name="T48" fmla="*/ 1099 w 1968"/>
                <a:gd name="T49" fmla="*/ 6 h 1356"/>
                <a:gd name="T50" fmla="*/ 1097 w 1968"/>
                <a:gd name="T51" fmla="*/ 73 h 1356"/>
                <a:gd name="T52" fmla="*/ 1033 w 1968"/>
                <a:gd name="T53" fmla="*/ 96 h 1356"/>
                <a:gd name="T54" fmla="*/ 913 w 1968"/>
                <a:gd name="T55" fmla="*/ 72 h 1356"/>
                <a:gd name="T56" fmla="*/ 899 w 1968"/>
                <a:gd name="T57" fmla="*/ 111 h 1356"/>
                <a:gd name="T58" fmla="*/ 781 w 1968"/>
                <a:gd name="T59" fmla="*/ 89 h 1356"/>
                <a:gd name="T60" fmla="*/ 642 w 1968"/>
                <a:gd name="T61" fmla="*/ 49 h 1356"/>
                <a:gd name="T62" fmla="*/ 524 w 1968"/>
                <a:gd name="T63" fmla="*/ 66 h 1356"/>
                <a:gd name="T64" fmla="*/ 465 w 1968"/>
                <a:gd name="T65" fmla="*/ 73 h 1356"/>
                <a:gd name="T66" fmla="*/ 225 w 1968"/>
                <a:gd name="T67" fmla="*/ 30 h 1356"/>
                <a:gd name="T68" fmla="*/ 120 w 1968"/>
                <a:gd name="T69" fmla="*/ 39 h 1356"/>
                <a:gd name="T70" fmla="*/ 84 w 1968"/>
                <a:gd name="T71" fmla="*/ 111 h 1356"/>
                <a:gd name="T72" fmla="*/ 63 w 1968"/>
                <a:gd name="T73" fmla="*/ 130 h 1356"/>
                <a:gd name="T74" fmla="*/ 109 w 1968"/>
                <a:gd name="T75" fmla="*/ 158 h 1356"/>
                <a:gd name="T76" fmla="*/ 46 w 1968"/>
                <a:gd name="T77" fmla="*/ 224 h 1356"/>
                <a:gd name="T78" fmla="*/ 115 w 1968"/>
                <a:gd name="T79" fmla="*/ 258 h 1356"/>
                <a:gd name="T80" fmla="*/ 67 w 1968"/>
                <a:gd name="T81" fmla="*/ 313 h 1356"/>
                <a:gd name="T82" fmla="*/ 166 w 1968"/>
                <a:gd name="T83" fmla="*/ 286 h 1356"/>
                <a:gd name="T84" fmla="*/ 269 w 1968"/>
                <a:gd name="T85" fmla="*/ 217 h 1356"/>
                <a:gd name="T86" fmla="*/ 290 w 1968"/>
                <a:gd name="T87" fmla="*/ 235 h 1356"/>
                <a:gd name="T88" fmla="*/ 370 w 1968"/>
                <a:gd name="T89" fmla="*/ 239 h 1356"/>
                <a:gd name="T90" fmla="*/ 467 w 1968"/>
                <a:gd name="T91" fmla="*/ 262 h 1356"/>
                <a:gd name="T92" fmla="*/ 509 w 1968"/>
                <a:gd name="T93" fmla="*/ 276 h 1356"/>
                <a:gd name="T94" fmla="*/ 553 w 1968"/>
                <a:gd name="T95" fmla="*/ 314 h 1356"/>
                <a:gd name="T96" fmla="*/ 595 w 1968"/>
                <a:gd name="T97" fmla="*/ 363 h 1356"/>
                <a:gd name="T98" fmla="*/ 671 w 1968"/>
                <a:gd name="T99" fmla="*/ 391 h 1356"/>
                <a:gd name="T100" fmla="*/ 650 w 1968"/>
                <a:gd name="T101" fmla="*/ 458 h 1356"/>
                <a:gd name="T102" fmla="*/ 770 w 1968"/>
                <a:gd name="T103" fmla="*/ 585 h 1356"/>
                <a:gd name="T104" fmla="*/ 848 w 1968"/>
                <a:gd name="T105" fmla="*/ 639 h 1356"/>
                <a:gd name="T106" fmla="*/ 859 w 1968"/>
                <a:gd name="T107" fmla="*/ 619 h 1356"/>
                <a:gd name="T108" fmla="*/ 1036 w 1968"/>
                <a:gd name="T109" fmla="*/ 714 h 1356"/>
                <a:gd name="T110" fmla="*/ 1276 w 1968"/>
                <a:gd name="T111" fmla="*/ 778 h 1356"/>
                <a:gd name="T112" fmla="*/ 1303 w 1968"/>
                <a:gd name="T113" fmla="*/ 862 h 1356"/>
                <a:gd name="T114" fmla="*/ 1398 w 1968"/>
                <a:gd name="T115" fmla="*/ 1190 h 1356"/>
                <a:gd name="T116" fmla="*/ 1400 w 1968"/>
                <a:gd name="T117" fmla="*/ 1260 h 1356"/>
                <a:gd name="T118" fmla="*/ 1389 w 1968"/>
                <a:gd name="T119" fmla="*/ 1296 h 1356"/>
                <a:gd name="T120" fmla="*/ 1434 w 1968"/>
                <a:gd name="T121" fmla="*/ 1356 h 1356"/>
                <a:gd name="T122" fmla="*/ 1535 w 1968"/>
                <a:gd name="T123" fmla="*/ 1224 h 1356"/>
                <a:gd name="T124" fmla="*/ 1716 w 1968"/>
                <a:gd name="T125" fmla="*/ 1114 h 1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68"/>
                <a:gd name="T190" fmla="*/ 0 h 1356"/>
                <a:gd name="T191" fmla="*/ 1968 w 1968"/>
                <a:gd name="T192" fmla="*/ 1356 h 1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68" h="1356">
                  <a:moveTo>
                    <a:pt x="1960" y="885"/>
                  </a:moveTo>
                  <a:lnTo>
                    <a:pt x="1958" y="884"/>
                  </a:lnTo>
                  <a:lnTo>
                    <a:pt x="1943" y="884"/>
                  </a:lnTo>
                  <a:lnTo>
                    <a:pt x="1941" y="884"/>
                  </a:lnTo>
                  <a:lnTo>
                    <a:pt x="1939" y="883"/>
                  </a:lnTo>
                  <a:lnTo>
                    <a:pt x="1937" y="883"/>
                  </a:lnTo>
                  <a:lnTo>
                    <a:pt x="1895" y="867"/>
                  </a:lnTo>
                  <a:lnTo>
                    <a:pt x="1867" y="867"/>
                  </a:lnTo>
                  <a:lnTo>
                    <a:pt x="1846" y="864"/>
                  </a:lnTo>
                  <a:lnTo>
                    <a:pt x="1844" y="864"/>
                  </a:lnTo>
                  <a:lnTo>
                    <a:pt x="1842" y="864"/>
                  </a:lnTo>
                  <a:lnTo>
                    <a:pt x="1842" y="862"/>
                  </a:lnTo>
                  <a:lnTo>
                    <a:pt x="1829" y="865"/>
                  </a:lnTo>
                  <a:lnTo>
                    <a:pt x="1827" y="865"/>
                  </a:lnTo>
                  <a:lnTo>
                    <a:pt x="1827" y="864"/>
                  </a:lnTo>
                  <a:lnTo>
                    <a:pt x="1829" y="862"/>
                  </a:lnTo>
                  <a:lnTo>
                    <a:pt x="1829" y="861"/>
                  </a:lnTo>
                  <a:lnTo>
                    <a:pt x="1827" y="860"/>
                  </a:lnTo>
                  <a:lnTo>
                    <a:pt x="1825" y="861"/>
                  </a:lnTo>
                  <a:lnTo>
                    <a:pt x="1825" y="860"/>
                  </a:lnTo>
                  <a:lnTo>
                    <a:pt x="1827" y="858"/>
                  </a:lnTo>
                  <a:lnTo>
                    <a:pt x="1825" y="857"/>
                  </a:lnTo>
                  <a:lnTo>
                    <a:pt x="1821" y="856"/>
                  </a:lnTo>
                  <a:lnTo>
                    <a:pt x="1819" y="856"/>
                  </a:lnTo>
                  <a:lnTo>
                    <a:pt x="1817" y="857"/>
                  </a:lnTo>
                  <a:lnTo>
                    <a:pt x="1815" y="857"/>
                  </a:lnTo>
                  <a:lnTo>
                    <a:pt x="1815" y="856"/>
                  </a:lnTo>
                  <a:lnTo>
                    <a:pt x="1815" y="854"/>
                  </a:lnTo>
                  <a:lnTo>
                    <a:pt x="1813" y="853"/>
                  </a:lnTo>
                  <a:lnTo>
                    <a:pt x="1808" y="853"/>
                  </a:lnTo>
                  <a:lnTo>
                    <a:pt x="1806" y="852"/>
                  </a:lnTo>
                  <a:lnTo>
                    <a:pt x="1804" y="852"/>
                  </a:lnTo>
                  <a:lnTo>
                    <a:pt x="1802" y="851"/>
                  </a:lnTo>
                  <a:lnTo>
                    <a:pt x="1798" y="851"/>
                  </a:lnTo>
                  <a:lnTo>
                    <a:pt x="1785" y="849"/>
                  </a:lnTo>
                  <a:lnTo>
                    <a:pt x="1777" y="849"/>
                  </a:lnTo>
                  <a:lnTo>
                    <a:pt x="1775" y="849"/>
                  </a:lnTo>
                  <a:lnTo>
                    <a:pt x="1773" y="851"/>
                  </a:lnTo>
                  <a:lnTo>
                    <a:pt x="1773" y="852"/>
                  </a:lnTo>
                  <a:lnTo>
                    <a:pt x="1768" y="856"/>
                  </a:lnTo>
                  <a:lnTo>
                    <a:pt x="1762" y="856"/>
                  </a:lnTo>
                  <a:lnTo>
                    <a:pt x="1762" y="857"/>
                  </a:lnTo>
                  <a:lnTo>
                    <a:pt x="1758" y="860"/>
                  </a:lnTo>
                  <a:lnTo>
                    <a:pt x="1758" y="861"/>
                  </a:lnTo>
                  <a:lnTo>
                    <a:pt x="1758" y="862"/>
                  </a:lnTo>
                  <a:lnTo>
                    <a:pt x="1756" y="862"/>
                  </a:lnTo>
                  <a:lnTo>
                    <a:pt x="1756" y="860"/>
                  </a:lnTo>
                  <a:lnTo>
                    <a:pt x="1756" y="858"/>
                  </a:lnTo>
                  <a:lnTo>
                    <a:pt x="1754" y="858"/>
                  </a:lnTo>
                  <a:lnTo>
                    <a:pt x="1752" y="859"/>
                  </a:lnTo>
                  <a:lnTo>
                    <a:pt x="1741" y="858"/>
                  </a:lnTo>
                  <a:lnTo>
                    <a:pt x="1741" y="859"/>
                  </a:lnTo>
                  <a:lnTo>
                    <a:pt x="1739" y="859"/>
                  </a:lnTo>
                  <a:lnTo>
                    <a:pt x="1739" y="858"/>
                  </a:lnTo>
                  <a:lnTo>
                    <a:pt x="1737" y="858"/>
                  </a:lnTo>
                  <a:lnTo>
                    <a:pt x="1733" y="859"/>
                  </a:lnTo>
                  <a:lnTo>
                    <a:pt x="1730" y="859"/>
                  </a:lnTo>
                  <a:lnTo>
                    <a:pt x="1726" y="858"/>
                  </a:lnTo>
                  <a:lnTo>
                    <a:pt x="1726" y="859"/>
                  </a:lnTo>
                  <a:lnTo>
                    <a:pt x="1724" y="860"/>
                  </a:lnTo>
                  <a:lnTo>
                    <a:pt x="1724" y="859"/>
                  </a:lnTo>
                  <a:lnTo>
                    <a:pt x="1724" y="858"/>
                  </a:lnTo>
                  <a:lnTo>
                    <a:pt x="1726" y="858"/>
                  </a:lnTo>
                  <a:lnTo>
                    <a:pt x="1728" y="858"/>
                  </a:lnTo>
                  <a:lnTo>
                    <a:pt x="1730" y="858"/>
                  </a:lnTo>
                  <a:lnTo>
                    <a:pt x="1733" y="858"/>
                  </a:lnTo>
                  <a:lnTo>
                    <a:pt x="1735" y="858"/>
                  </a:lnTo>
                  <a:lnTo>
                    <a:pt x="1737" y="857"/>
                  </a:lnTo>
                  <a:lnTo>
                    <a:pt x="1737" y="853"/>
                  </a:lnTo>
                  <a:lnTo>
                    <a:pt x="1735" y="853"/>
                  </a:lnTo>
                  <a:lnTo>
                    <a:pt x="1733" y="852"/>
                  </a:lnTo>
                  <a:lnTo>
                    <a:pt x="1733" y="851"/>
                  </a:lnTo>
                  <a:lnTo>
                    <a:pt x="1735" y="851"/>
                  </a:lnTo>
                  <a:lnTo>
                    <a:pt x="1735" y="850"/>
                  </a:lnTo>
                  <a:lnTo>
                    <a:pt x="1733" y="850"/>
                  </a:lnTo>
                  <a:lnTo>
                    <a:pt x="1730" y="851"/>
                  </a:lnTo>
                  <a:lnTo>
                    <a:pt x="1730" y="852"/>
                  </a:lnTo>
                  <a:lnTo>
                    <a:pt x="1726" y="852"/>
                  </a:lnTo>
                  <a:lnTo>
                    <a:pt x="1726" y="850"/>
                  </a:lnTo>
                  <a:lnTo>
                    <a:pt x="1726" y="848"/>
                  </a:lnTo>
                  <a:lnTo>
                    <a:pt x="1726" y="846"/>
                  </a:lnTo>
                  <a:lnTo>
                    <a:pt x="1741" y="837"/>
                  </a:lnTo>
                  <a:lnTo>
                    <a:pt x="1743" y="836"/>
                  </a:lnTo>
                  <a:lnTo>
                    <a:pt x="1745" y="835"/>
                  </a:lnTo>
                  <a:lnTo>
                    <a:pt x="1747" y="830"/>
                  </a:lnTo>
                  <a:lnTo>
                    <a:pt x="1745" y="829"/>
                  </a:lnTo>
                  <a:lnTo>
                    <a:pt x="1743" y="829"/>
                  </a:lnTo>
                  <a:lnTo>
                    <a:pt x="1739" y="829"/>
                  </a:lnTo>
                  <a:lnTo>
                    <a:pt x="1737" y="824"/>
                  </a:lnTo>
                  <a:lnTo>
                    <a:pt x="1730" y="813"/>
                  </a:lnTo>
                  <a:lnTo>
                    <a:pt x="1726" y="810"/>
                  </a:lnTo>
                  <a:lnTo>
                    <a:pt x="1724" y="810"/>
                  </a:lnTo>
                  <a:lnTo>
                    <a:pt x="1724" y="811"/>
                  </a:lnTo>
                  <a:lnTo>
                    <a:pt x="1722" y="811"/>
                  </a:lnTo>
                  <a:lnTo>
                    <a:pt x="1712" y="819"/>
                  </a:lnTo>
                  <a:lnTo>
                    <a:pt x="1722" y="811"/>
                  </a:lnTo>
                  <a:lnTo>
                    <a:pt x="1722" y="809"/>
                  </a:lnTo>
                  <a:lnTo>
                    <a:pt x="1712" y="804"/>
                  </a:lnTo>
                  <a:lnTo>
                    <a:pt x="1690" y="798"/>
                  </a:lnTo>
                  <a:lnTo>
                    <a:pt x="1688" y="798"/>
                  </a:lnTo>
                  <a:lnTo>
                    <a:pt x="1686" y="800"/>
                  </a:lnTo>
                  <a:lnTo>
                    <a:pt x="1686" y="797"/>
                  </a:lnTo>
                  <a:lnTo>
                    <a:pt x="1672" y="796"/>
                  </a:lnTo>
                  <a:lnTo>
                    <a:pt x="1650" y="797"/>
                  </a:lnTo>
                  <a:lnTo>
                    <a:pt x="1644" y="796"/>
                  </a:lnTo>
                  <a:lnTo>
                    <a:pt x="1642" y="797"/>
                  </a:lnTo>
                  <a:lnTo>
                    <a:pt x="1640" y="796"/>
                  </a:lnTo>
                  <a:lnTo>
                    <a:pt x="1638" y="794"/>
                  </a:lnTo>
                  <a:lnTo>
                    <a:pt x="1636" y="793"/>
                  </a:lnTo>
                  <a:lnTo>
                    <a:pt x="1631" y="790"/>
                  </a:lnTo>
                  <a:lnTo>
                    <a:pt x="1629" y="789"/>
                  </a:lnTo>
                  <a:lnTo>
                    <a:pt x="1625" y="789"/>
                  </a:lnTo>
                  <a:lnTo>
                    <a:pt x="1621" y="789"/>
                  </a:lnTo>
                  <a:lnTo>
                    <a:pt x="1619" y="788"/>
                  </a:lnTo>
                  <a:lnTo>
                    <a:pt x="1619" y="785"/>
                  </a:lnTo>
                  <a:lnTo>
                    <a:pt x="1604" y="777"/>
                  </a:lnTo>
                  <a:lnTo>
                    <a:pt x="1602" y="777"/>
                  </a:lnTo>
                  <a:lnTo>
                    <a:pt x="1600" y="777"/>
                  </a:lnTo>
                  <a:lnTo>
                    <a:pt x="1596" y="774"/>
                  </a:lnTo>
                  <a:lnTo>
                    <a:pt x="1591" y="774"/>
                  </a:lnTo>
                  <a:lnTo>
                    <a:pt x="1589" y="776"/>
                  </a:lnTo>
                  <a:lnTo>
                    <a:pt x="1587" y="776"/>
                  </a:lnTo>
                  <a:lnTo>
                    <a:pt x="1583" y="776"/>
                  </a:lnTo>
                  <a:lnTo>
                    <a:pt x="1583" y="774"/>
                  </a:lnTo>
                  <a:lnTo>
                    <a:pt x="1585" y="774"/>
                  </a:lnTo>
                  <a:lnTo>
                    <a:pt x="1587" y="773"/>
                  </a:lnTo>
                  <a:lnTo>
                    <a:pt x="1585" y="771"/>
                  </a:lnTo>
                  <a:lnTo>
                    <a:pt x="1583" y="769"/>
                  </a:lnTo>
                  <a:lnTo>
                    <a:pt x="1581" y="768"/>
                  </a:lnTo>
                  <a:lnTo>
                    <a:pt x="1568" y="764"/>
                  </a:lnTo>
                  <a:lnTo>
                    <a:pt x="1564" y="765"/>
                  </a:lnTo>
                  <a:lnTo>
                    <a:pt x="1562" y="764"/>
                  </a:lnTo>
                  <a:lnTo>
                    <a:pt x="1562" y="763"/>
                  </a:lnTo>
                  <a:lnTo>
                    <a:pt x="1560" y="762"/>
                  </a:lnTo>
                  <a:lnTo>
                    <a:pt x="1558" y="761"/>
                  </a:lnTo>
                  <a:lnTo>
                    <a:pt x="1554" y="761"/>
                  </a:lnTo>
                  <a:lnTo>
                    <a:pt x="1554" y="760"/>
                  </a:lnTo>
                  <a:lnTo>
                    <a:pt x="1556" y="760"/>
                  </a:lnTo>
                  <a:lnTo>
                    <a:pt x="1558" y="758"/>
                  </a:lnTo>
                  <a:lnTo>
                    <a:pt x="1562" y="758"/>
                  </a:lnTo>
                  <a:lnTo>
                    <a:pt x="1564" y="758"/>
                  </a:lnTo>
                  <a:lnTo>
                    <a:pt x="1566" y="758"/>
                  </a:lnTo>
                  <a:lnTo>
                    <a:pt x="1568" y="757"/>
                  </a:lnTo>
                  <a:lnTo>
                    <a:pt x="1537" y="757"/>
                  </a:lnTo>
                  <a:lnTo>
                    <a:pt x="1535" y="758"/>
                  </a:lnTo>
                  <a:lnTo>
                    <a:pt x="1537" y="758"/>
                  </a:lnTo>
                  <a:lnTo>
                    <a:pt x="1543" y="758"/>
                  </a:lnTo>
                  <a:lnTo>
                    <a:pt x="1541" y="760"/>
                  </a:lnTo>
                  <a:lnTo>
                    <a:pt x="1535" y="760"/>
                  </a:lnTo>
                  <a:lnTo>
                    <a:pt x="1528" y="761"/>
                  </a:lnTo>
                  <a:lnTo>
                    <a:pt x="1518" y="762"/>
                  </a:lnTo>
                  <a:lnTo>
                    <a:pt x="1511" y="761"/>
                  </a:lnTo>
                  <a:lnTo>
                    <a:pt x="1509" y="760"/>
                  </a:lnTo>
                  <a:lnTo>
                    <a:pt x="1509" y="758"/>
                  </a:lnTo>
                  <a:lnTo>
                    <a:pt x="1507" y="758"/>
                  </a:lnTo>
                  <a:lnTo>
                    <a:pt x="1480" y="760"/>
                  </a:lnTo>
                  <a:lnTo>
                    <a:pt x="1478" y="758"/>
                  </a:lnTo>
                  <a:lnTo>
                    <a:pt x="1476" y="754"/>
                  </a:lnTo>
                  <a:lnTo>
                    <a:pt x="1474" y="753"/>
                  </a:lnTo>
                  <a:lnTo>
                    <a:pt x="1457" y="752"/>
                  </a:lnTo>
                  <a:lnTo>
                    <a:pt x="1455" y="749"/>
                  </a:lnTo>
                  <a:lnTo>
                    <a:pt x="1453" y="746"/>
                  </a:lnTo>
                  <a:lnTo>
                    <a:pt x="1450" y="745"/>
                  </a:lnTo>
                  <a:lnTo>
                    <a:pt x="1448" y="746"/>
                  </a:lnTo>
                  <a:lnTo>
                    <a:pt x="1446" y="749"/>
                  </a:lnTo>
                  <a:lnTo>
                    <a:pt x="1448" y="749"/>
                  </a:lnTo>
                  <a:lnTo>
                    <a:pt x="1453" y="749"/>
                  </a:lnTo>
                  <a:lnTo>
                    <a:pt x="1453" y="750"/>
                  </a:lnTo>
                  <a:lnTo>
                    <a:pt x="1453" y="752"/>
                  </a:lnTo>
                  <a:lnTo>
                    <a:pt x="1438" y="753"/>
                  </a:lnTo>
                  <a:lnTo>
                    <a:pt x="1434" y="755"/>
                  </a:lnTo>
                  <a:lnTo>
                    <a:pt x="1431" y="755"/>
                  </a:lnTo>
                  <a:lnTo>
                    <a:pt x="1429" y="755"/>
                  </a:lnTo>
                  <a:lnTo>
                    <a:pt x="1429" y="756"/>
                  </a:lnTo>
                  <a:lnTo>
                    <a:pt x="1429" y="760"/>
                  </a:lnTo>
                  <a:lnTo>
                    <a:pt x="1434" y="765"/>
                  </a:lnTo>
                  <a:lnTo>
                    <a:pt x="1434" y="769"/>
                  </a:lnTo>
                  <a:lnTo>
                    <a:pt x="1431" y="771"/>
                  </a:lnTo>
                  <a:lnTo>
                    <a:pt x="1429" y="771"/>
                  </a:lnTo>
                  <a:lnTo>
                    <a:pt x="1427" y="771"/>
                  </a:lnTo>
                  <a:lnTo>
                    <a:pt x="1425" y="771"/>
                  </a:lnTo>
                  <a:lnTo>
                    <a:pt x="1425" y="769"/>
                  </a:lnTo>
                  <a:lnTo>
                    <a:pt x="1423" y="768"/>
                  </a:lnTo>
                  <a:lnTo>
                    <a:pt x="1421" y="766"/>
                  </a:lnTo>
                  <a:lnTo>
                    <a:pt x="1421" y="765"/>
                  </a:lnTo>
                  <a:lnTo>
                    <a:pt x="1421" y="763"/>
                  </a:lnTo>
                  <a:lnTo>
                    <a:pt x="1421" y="762"/>
                  </a:lnTo>
                  <a:lnTo>
                    <a:pt x="1425" y="760"/>
                  </a:lnTo>
                  <a:lnTo>
                    <a:pt x="1427" y="756"/>
                  </a:lnTo>
                  <a:lnTo>
                    <a:pt x="1425" y="756"/>
                  </a:lnTo>
                  <a:lnTo>
                    <a:pt x="1425" y="755"/>
                  </a:lnTo>
                  <a:lnTo>
                    <a:pt x="1423" y="753"/>
                  </a:lnTo>
                  <a:lnTo>
                    <a:pt x="1423" y="750"/>
                  </a:lnTo>
                  <a:lnTo>
                    <a:pt x="1427" y="749"/>
                  </a:lnTo>
                  <a:lnTo>
                    <a:pt x="1429" y="748"/>
                  </a:lnTo>
                  <a:lnTo>
                    <a:pt x="1431" y="747"/>
                  </a:lnTo>
                  <a:lnTo>
                    <a:pt x="1431" y="745"/>
                  </a:lnTo>
                  <a:lnTo>
                    <a:pt x="1429" y="745"/>
                  </a:lnTo>
                  <a:lnTo>
                    <a:pt x="1425" y="744"/>
                  </a:lnTo>
                  <a:lnTo>
                    <a:pt x="1423" y="745"/>
                  </a:lnTo>
                  <a:lnTo>
                    <a:pt x="1423" y="744"/>
                  </a:lnTo>
                  <a:lnTo>
                    <a:pt x="1423" y="745"/>
                  </a:lnTo>
                  <a:lnTo>
                    <a:pt x="1423" y="746"/>
                  </a:lnTo>
                  <a:lnTo>
                    <a:pt x="1421" y="746"/>
                  </a:lnTo>
                  <a:lnTo>
                    <a:pt x="1419" y="745"/>
                  </a:lnTo>
                  <a:lnTo>
                    <a:pt x="1419" y="746"/>
                  </a:lnTo>
                  <a:lnTo>
                    <a:pt x="1419" y="747"/>
                  </a:lnTo>
                  <a:lnTo>
                    <a:pt x="1417" y="748"/>
                  </a:lnTo>
                  <a:lnTo>
                    <a:pt x="1396" y="753"/>
                  </a:lnTo>
                  <a:lnTo>
                    <a:pt x="1387" y="753"/>
                  </a:lnTo>
                  <a:lnTo>
                    <a:pt x="1385" y="756"/>
                  </a:lnTo>
                  <a:lnTo>
                    <a:pt x="1383" y="757"/>
                  </a:lnTo>
                  <a:lnTo>
                    <a:pt x="1383" y="755"/>
                  </a:lnTo>
                  <a:lnTo>
                    <a:pt x="1377" y="755"/>
                  </a:lnTo>
                  <a:lnTo>
                    <a:pt x="1375" y="755"/>
                  </a:lnTo>
                  <a:lnTo>
                    <a:pt x="1368" y="758"/>
                  </a:lnTo>
                  <a:lnTo>
                    <a:pt x="1366" y="758"/>
                  </a:lnTo>
                  <a:lnTo>
                    <a:pt x="1366" y="766"/>
                  </a:lnTo>
                  <a:lnTo>
                    <a:pt x="1364" y="768"/>
                  </a:lnTo>
                  <a:lnTo>
                    <a:pt x="1360" y="768"/>
                  </a:lnTo>
                  <a:lnTo>
                    <a:pt x="1358" y="769"/>
                  </a:lnTo>
                  <a:lnTo>
                    <a:pt x="1354" y="772"/>
                  </a:lnTo>
                  <a:lnTo>
                    <a:pt x="1349" y="774"/>
                  </a:lnTo>
                  <a:lnTo>
                    <a:pt x="1347" y="774"/>
                  </a:lnTo>
                  <a:lnTo>
                    <a:pt x="1347" y="776"/>
                  </a:lnTo>
                  <a:lnTo>
                    <a:pt x="1349" y="776"/>
                  </a:lnTo>
                  <a:lnTo>
                    <a:pt x="1349" y="778"/>
                  </a:lnTo>
                  <a:lnTo>
                    <a:pt x="1349" y="779"/>
                  </a:lnTo>
                  <a:lnTo>
                    <a:pt x="1347" y="779"/>
                  </a:lnTo>
                  <a:lnTo>
                    <a:pt x="1341" y="774"/>
                  </a:lnTo>
                  <a:lnTo>
                    <a:pt x="1328" y="769"/>
                  </a:lnTo>
                  <a:lnTo>
                    <a:pt x="1309" y="766"/>
                  </a:lnTo>
                  <a:lnTo>
                    <a:pt x="1307" y="766"/>
                  </a:lnTo>
                  <a:lnTo>
                    <a:pt x="1305" y="766"/>
                  </a:lnTo>
                  <a:lnTo>
                    <a:pt x="1305" y="768"/>
                  </a:lnTo>
                  <a:lnTo>
                    <a:pt x="1305" y="769"/>
                  </a:lnTo>
                  <a:lnTo>
                    <a:pt x="1305" y="770"/>
                  </a:lnTo>
                  <a:lnTo>
                    <a:pt x="1303" y="771"/>
                  </a:lnTo>
                  <a:lnTo>
                    <a:pt x="1301" y="771"/>
                  </a:lnTo>
                  <a:lnTo>
                    <a:pt x="1301" y="769"/>
                  </a:lnTo>
                  <a:lnTo>
                    <a:pt x="1299" y="769"/>
                  </a:lnTo>
                  <a:lnTo>
                    <a:pt x="1295" y="771"/>
                  </a:lnTo>
                  <a:lnTo>
                    <a:pt x="1290" y="771"/>
                  </a:lnTo>
                  <a:lnTo>
                    <a:pt x="1288" y="771"/>
                  </a:lnTo>
                  <a:lnTo>
                    <a:pt x="1286" y="772"/>
                  </a:lnTo>
                  <a:lnTo>
                    <a:pt x="1282" y="772"/>
                  </a:lnTo>
                  <a:lnTo>
                    <a:pt x="1276" y="771"/>
                  </a:lnTo>
                  <a:lnTo>
                    <a:pt x="1269" y="771"/>
                  </a:lnTo>
                  <a:lnTo>
                    <a:pt x="1269" y="770"/>
                  </a:lnTo>
                  <a:lnTo>
                    <a:pt x="1267" y="769"/>
                  </a:lnTo>
                  <a:lnTo>
                    <a:pt x="1267" y="768"/>
                  </a:lnTo>
                  <a:lnTo>
                    <a:pt x="1265" y="766"/>
                  </a:lnTo>
                  <a:lnTo>
                    <a:pt x="1263" y="766"/>
                  </a:lnTo>
                  <a:lnTo>
                    <a:pt x="1250" y="760"/>
                  </a:lnTo>
                  <a:lnTo>
                    <a:pt x="1248" y="756"/>
                  </a:lnTo>
                  <a:lnTo>
                    <a:pt x="1240" y="756"/>
                  </a:lnTo>
                  <a:lnTo>
                    <a:pt x="1248" y="756"/>
                  </a:lnTo>
                  <a:lnTo>
                    <a:pt x="1246" y="755"/>
                  </a:lnTo>
                  <a:lnTo>
                    <a:pt x="1246" y="753"/>
                  </a:lnTo>
                  <a:lnTo>
                    <a:pt x="1244" y="752"/>
                  </a:lnTo>
                  <a:lnTo>
                    <a:pt x="1246" y="750"/>
                  </a:lnTo>
                  <a:lnTo>
                    <a:pt x="1252" y="722"/>
                  </a:lnTo>
                  <a:lnTo>
                    <a:pt x="1250" y="722"/>
                  </a:lnTo>
                  <a:lnTo>
                    <a:pt x="1252" y="722"/>
                  </a:lnTo>
                  <a:lnTo>
                    <a:pt x="1252" y="721"/>
                  </a:lnTo>
                  <a:lnTo>
                    <a:pt x="1250" y="720"/>
                  </a:lnTo>
                  <a:lnTo>
                    <a:pt x="1244" y="718"/>
                  </a:lnTo>
                  <a:lnTo>
                    <a:pt x="1242" y="716"/>
                  </a:lnTo>
                  <a:lnTo>
                    <a:pt x="1238" y="716"/>
                  </a:lnTo>
                  <a:lnTo>
                    <a:pt x="1231" y="715"/>
                  </a:lnTo>
                  <a:lnTo>
                    <a:pt x="1227" y="715"/>
                  </a:lnTo>
                  <a:lnTo>
                    <a:pt x="1225" y="714"/>
                  </a:lnTo>
                  <a:lnTo>
                    <a:pt x="1223" y="715"/>
                  </a:lnTo>
                  <a:lnTo>
                    <a:pt x="1219" y="715"/>
                  </a:lnTo>
                  <a:lnTo>
                    <a:pt x="1217" y="714"/>
                  </a:lnTo>
                  <a:lnTo>
                    <a:pt x="1212" y="714"/>
                  </a:lnTo>
                  <a:lnTo>
                    <a:pt x="1212" y="715"/>
                  </a:lnTo>
                  <a:lnTo>
                    <a:pt x="1179" y="716"/>
                  </a:lnTo>
                  <a:lnTo>
                    <a:pt x="1177" y="717"/>
                  </a:lnTo>
                  <a:lnTo>
                    <a:pt x="1168" y="721"/>
                  </a:lnTo>
                  <a:lnTo>
                    <a:pt x="1177" y="717"/>
                  </a:lnTo>
                  <a:lnTo>
                    <a:pt x="1179" y="716"/>
                  </a:lnTo>
                  <a:lnTo>
                    <a:pt x="1177" y="715"/>
                  </a:lnTo>
                  <a:lnTo>
                    <a:pt x="1175" y="716"/>
                  </a:lnTo>
                  <a:lnTo>
                    <a:pt x="1172" y="716"/>
                  </a:lnTo>
                  <a:lnTo>
                    <a:pt x="1170" y="715"/>
                  </a:lnTo>
                  <a:lnTo>
                    <a:pt x="1170" y="714"/>
                  </a:lnTo>
                  <a:lnTo>
                    <a:pt x="1170" y="713"/>
                  </a:lnTo>
                  <a:lnTo>
                    <a:pt x="1177" y="709"/>
                  </a:lnTo>
                  <a:lnTo>
                    <a:pt x="1179" y="708"/>
                  </a:lnTo>
                  <a:lnTo>
                    <a:pt x="1179" y="699"/>
                  </a:lnTo>
                  <a:lnTo>
                    <a:pt x="1181" y="696"/>
                  </a:lnTo>
                  <a:lnTo>
                    <a:pt x="1181" y="694"/>
                  </a:lnTo>
                  <a:lnTo>
                    <a:pt x="1179" y="693"/>
                  </a:lnTo>
                  <a:lnTo>
                    <a:pt x="1177" y="693"/>
                  </a:lnTo>
                  <a:lnTo>
                    <a:pt x="1179" y="692"/>
                  </a:lnTo>
                  <a:lnTo>
                    <a:pt x="1181" y="690"/>
                  </a:lnTo>
                  <a:lnTo>
                    <a:pt x="1183" y="690"/>
                  </a:lnTo>
                  <a:lnTo>
                    <a:pt x="1181" y="692"/>
                  </a:lnTo>
                  <a:lnTo>
                    <a:pt x="1183" y="693"/>
                  </a:lnTo>
                  <a:lnTo>
                    <a:pt x="1185" y="693"/>
                  </a:lnTo>
                  <a:lnTo>
                    <a:pt x="1183" y="696"/>
                  </a:lnTo>
                  <a:lnTo>
                    <a:pt x="1185" y="697"/>
                  </a:lnTo>
                  <a:lnTo>
                    <a:pt x="1189" y="686"/>
                  </a:lnTo>
                  <a:lnTo>
                    <a:pt x="1189" y="685"/>
                  </a:lnTo>
                  <a:lnTo>
                    <a:pt x="1191" y="684"/>
                  </a:lnTo>
                  <a:lnTo>
                    <a:pt x="1191" y="683"/>
                  </a:lnTo>
                  <a:lnTo>
                    <a:pt x="1189" y="683"/>
                  </a:lnTo>
                  <a:lnTo>
                    <a:pt x="1191" y="681"/>
                  </a:lnTo>
                  <a:lnTo>
                    <a:pt x="1191" y="678"/>
                  </a:lnTo>
                  <a:lnTo>
                    <a:pt x="1194" y="676"/>
                  </a:lnTo>
                  <a:lnTo>
                    <a:pt x="1200" y="673"/>
                  </a:lnTo>
                  <a:lnTo>
                    <a:pt x="1200" y="670"/>
                  </a:lnTo>
                  <a:lnTo>
                    <a:pt x="1200" y="668"/>
                  </a:lnTo>
                  <a:lnTo>
                    <a:pt x="1198" y="667"/>
                  </a:lnTo>
                  <a:lnTo>
                    <a:pt x="1189" y="667"/>
                  </a:lnTo>
                  <a:lnTo>
                    <a:pt x="1187" y="668"/>
                  </a:lnTo>
                  <a:lnTo>
                    <a:pt x="1187" y="667"/>
                  </a:lnTo>
                  <a:lnTo>
                    <a:pt x="1181" y="666"/>
                  </a:lnTo>
                  <a:lnTo>
                    <a:pt x="1172" y="667"/>
                  </a:lnTo>
                  <a:lnTo>
                    <a:pt x="1170" y="668"/>
                  </a:lnTo>
                  <a:lnTo>
                    <a:pt x="1151" y="669"/>
                  </a:lnTo>
                  <a:lnTo>
                    <a:pt x="1149" y="670"/>
                  </a:lnTo>
                  <a:lnTo>
                    <a:pt x="1145" y="681"/>
                  </a:lnTo>
                  <a:lnTo>
                    <a:pt x="1143" y="683"/>
                  </a:lnTo>
                  <a:lnTo>
                    <a:pt x="1141" y="686"/>
                  </a:lnTo>
                  <a:lnTo>
                    <a:pt x="1139" y="688"/>
                  </a:lnTo>
                  <a:lnTo>
                    <a:pt x="1135" y="689"/>
                  </a:lnTo>
                  <a:lnTo>
                    <a:pt x="1135" y="691"/>
                  </a:lnTo>
                  <a:lnTo>
                    <a:pt x="1130" y="693"/>
                  </a:lnTo>
                  <a:lnTo>
                    <a:pt x="1128" y="693"/>
                  </a:lnTo>
                  <a:lnTo>
                    <a:pt x="1126" y="693"/>
                  </a:lnTo>
                  <a:lnTo>
                    <a:pt x="1126" y="692"/>
                  </a:lnTo>
                  <a:lnTo>
                    <a:pt x="1124" y="691"/>
                  </a:lnTo>
                  <a:lnTo>
                    <a:pt x="1122" y="691"/>
                  </a:lnTo>
                  <a:lnTo>
                    <a:pt x="1118" y="691"/>
                  </a:lnTo>
                  <a:lnTo>
                    <a:pt x="1107" y="693"/>
                  </a:lnTo>
                  <a:lnTo>
                    <a:pt x="1105" y="693"/>
                  </a:lnTo>
                  <a:lnTo>
                    <a:pt x="1097" y="693"/>
                  </a:lnTo>
                  <a:lnTo>
                    <a:pt x="1092" y="696"/>
                  </a:lnTo>
                  <a:lnTo>
                    <a:pt x="1088" y="696"/>
                  </a:lnTo>
                  <a:lnTo>
                    <a:pt x="1084" y="694"/>
                  </a:lnTo>
                  <a:lnTo>
                    <a:pt x="1082" y="692"/>
                  </a:lnTo>
                  <a:lnTo>
                    <a:pt x="1080" y="691"/>
                  </a:lnTo>
                  <a:lnTo>
                    <a:pt x="1080" y="692"/>
                  </a:lnTo>
                  <a:lnTo>
                    <a:pt x="1076" y="692"/>
                  </a:lnTo>
                  <a:lnTo>
                    <a:pt x="1069" y="690"/>
                  </a:lnTo>
                  <a:lnTo>
                    <a:pt x="1065" y="688"/>
                  </a:lnTo>
                  <a:lnTo>
                    <a:pt x="1063" y="688"/>
                  </a:lnTo>
                  <a:lnTo>
                    <a:pt x="1063" y="686"/>
                  </a:lnTo>
                  <a:lnTo>
                    <a:pt x="1057" y="680"/>
                  </a:lnTo>
                  <a:lnTo>
                    <a:pt x="1052" y="676"/>
                  </a:lnTo>
                  <a:lnTo>
                    <a:pt x="1046" y="670"/>
                  </a:lnTo>
                  <a:lnTo>
                    <a:pt x="1048" y="669"/>
                  </a:lnTo>
                  <a:lnTo>
                    <a:pt x="1048" y="668"/>
                  </a:lnTo>
                  <a:lnTo>
                    <a:pt x="1048" y="667"/>
                  </a:lnTo>
                  <a:lnTo>
                    <a:pt x="1042" y="665"/>
                  </a:lnTo>
                  <a:lnTo>
                    <a:pt x="1040" y="661"/>
                  </a:lnTo>
                  <a:lnTo>
                    <a:pt x="1042" y="650"/>
                  </a:lnTo>
                  <a:lnTo>
                    <a:pt x="1042" y="648"/>
                  </a:lnTo>
                  <a:lnTo>
                    <a:pt x="1040" y="648"/>
                  </a:lnTo>
                  <a:lnTo>
                    <a:pt x="1040" y="641"/>
                  </a:lnTo>
                  <a:lnTo>
                    <a:pt x="1040" y="640"/>
                  </a:lnTo>
                  <a:lnTo>
                    <a:pt x="1040" y="639"/>
                  </a:lnTo>
                  <a:lnTo>
                    <a:pt x="1042" y="637"/>
                  </a:lnTo>
                  <a:lnTo>
                    <a:pt x="1042" y="634"/>
                  </a:lnTo>
                  <a:lnTo>
                    <a:pt x="1044" y="634"/>
                  </a:lnTo>
                  <a:lnTo>
                    <a:pt x="1046" y="634"/>
                  </a:lnTo>
                  <a:lnTo>
                    <a:pt x="1048" y="634"/>
                  </a:lnTo>
                  <a:lnTo>
                    <a:pt x="1050" y="633"/>
                  </a:lnTo>
                  <a:lnTo>
                    <a:pt x="1050" y="631"/>
                  </a:lnTo>
                  <a:lnTo>
                    <a:pt x="1050" y="632"/>
                  </a:lnTo>
                  <a:lnTo>
                    <a:pt x="1048" y="632"/>
                  </a:lnTo>
                  <a:lnTo>
                    <a:pt x="1048" y="633"/>
                  </a:lnTo>
                  <a:lnTo>
                    <a:pt x="1048" y="632"/>
                  </a:lnTo>
                  <a:lnTo>
                    <a:pt x="1050" y="629"/>
                  </a:lnTo>
                  <a:lnTo>
                    <a:pt x="1048" y="628"/>
                  </a:lnTo>
                  <a:lnTo>
                    <a:pt x="1046" y="626"/>
                  </a:lnTo>
                  <a:lnTo>
                    <a:pt x="1044" y="620"/>
                  </a:lnTo>
                  <a:lnTo>
                    <a:pt x="1046" y="620"/>
                  </a:lnTo>
                  <a:lnTo>
                    <a:pt x="1046" y="618"/>
                  </a:lnTo>
                  <a:lnTo>
                    <a:pt x="1044" y="618"/>
                  </a:lnTo>
                  <a:lnTo>
                    <a:pt x="1044" y="617"/>
                  </a:lnTo>
                  <a:lnTo>
                    <a:pt x="1046" y="617"/>
                  </a:lnTo>
                  <a:lnTo>
                    <a:pt x="1046" y="618"/>
                  </a:lnTo>
                  <a:lnTo>
                    <a:pt x="1048" y="617"/>
                  </a:lnTo>
                  <a:lnTo>
                    <a:pt x="1048" y="615"/>
                  </a:lnTo>
                  <a:lnTo>
                    <a:pt x="1046" y="612"/>
                  </a:lnTo>
                  <a:lnTo>
                    <a:pt x="1050" y="612"/>
                  </a:lnTo>
                  <a:lnTo>
                    <a:pt x="1052" y="611"/>
                  </a:lnTo>
                  <a:lnTo>
                    <a:pt x="1050" y="610"/>
                  </a:lnTo>
                  <a:lnTo>
                    <a:pt x="1050" y="611"/>
                  </a:lnTo>
                  <a:lnTo>
                    <a:pt x="1050" y="610"/>
                  </a:lnTo>
                  <a:lnTo>
                    <a:pt x="1052" y="609"/>
                  </a:lnTo>
                  <a:lnTo>
                    <a:pt x="1055" y="608"/>
                  </a:lnTo>
                  <a:lnTo>
                    <a:pt x="1057" y="608"/>
                  </a:lnTo>
                  <a:lnTo>
                    <a:pt x="1059" y="608"/>
                  </a:lnTo>
                  <a:lnTo>
                    <a:pt x="1059" y="607"/>
                  </a:lnTo>
                  <a:lnTo>
                    <a:pt x="1059" y="605"/>
                  </a:lnTo>
                  <a:lnTo>
                    <a:pt x="1059" y="604"/>
                  </a:lnTo>
                  <a:lnTo>
                    <a:pt x="1061" y="604"/>
                  </a:lnTo>
                  <a:lnTo>
                    <a:pt x="1061" y="605"/>
                  </a:lnTo>
                  <a:lnTo>
                    <a:pt x="1061" y="604"/>
                  </a:lnTo>
                  <a:lnTo>
                    <a:pt x="1063" y="604"/>
                  </a:lnTo>
                  <a:lnTo>
                    <a:pt x="1063" y="605"/>
                  </a:lnTo>
                  <a:lnTo>
                    <a:pt x="1063" y="604"/>
                  </a:lnTo>
                  <a:lnTo>
                    <a:pt x="1065" y="604"/>
                  </a:lnTo>
                  <a:lnTo>
                    <a:pt x="1065" y="605"/>
                  </a:lnTo>
                  <a:lnTo>
                    <a:pt x="1069" y="604"/>
                  </a:lnTo>
                  <a:lnTo>
                    <a:pt x="1063" y="607"/>
                  </a:lnTo>
                  <a:lnTo>
                    <a:pt x="1065" y="607"/>
                  </a:lnTo>
                  <a:lnTo>
                    <a:pt x="1078" y="602"/>
                  </a:lnTo>
                  <a:lnTo>
                    <a:pt x="1080" y="600"/>
                  </a:lnTo>
                  <a:lnTo>
                    <a:pt x="1080" y="595"/>
                  </a:lnTo>
                  <a:lnTo>
                    <a:pt x="1082" y="594"/>
                  </a:lnTo>
                  <a:lnTo>
                    <a:pt x="1084" y="596"/>
                  </a:lnTo>
                  <a:lnTo>
                    <a:pt x="1082" y="597"/>
                  </a:lnTo>
                  <a:lnTo>
                    <a:pt x="1084" y="597"/>
                  </a:lnTo>
                  <a:lnTo>
                    <a:pt x="1092" y="595"/>
                  </a:lnTo>
                  <a:lnTo>
                    <a:pt x="1105" y="594"/>
                  </a:lnTo>
                  <a:lnTo>
                    <a:pt x="1120" y="596"/>
                  </a:lnTo>
                  <a:lnTo>
                    <a:pt x="1122" y="595"/>
                  </a:lnTo>
                  <a:lnTo>
                    <a:pt x="1122" y="594"/>
                  </a:lnTo>
                  <a:lnTo>
                    <a:pt x="1124" y="594"/>
                  </a:lnTo>
                  <a:lnTo>
                    <a:pt x="1130" y="595"/>
                  </a:lnTo>
                  <a:lnTo>
                    <a:pt x="1130" y="596"/>
                  </a:lnTo>
                  <a:lnTo>
                    <a:pt x="1132" y="596"/>
                  </a:lnTo>
                  <a:lnTo>
                    <a:pt x="1137" y="599"/>
                  </a:lnTo>
                  <a:lnTo>
                    <a:pt x="1139" y="599"/>
                  </a:lnTo>
                  <a:lnTo>
                    <a:pt x="1139" y="600"/>
                  </a:lnTo>
                  <a:lnTo>
                    <a:pt x="1141" y="600"/>
                  </a:lnTo>
                  <a:lnTo>
                    <a:pt x="1145" y="600"/>
                  </a:lnTo>
                  <a:lnTo>
                    <a:pt x="1147" y="600"/>
                  </a:lnTo>
                  <a:lnTo>
                    <a:pt x="1151" y="600"/>
                  </a:lnTo>
                  <a:lnTo>
                    <a:pt x="1153" y="599"/>
                  </a:lnTo>
                  <a:lnTo>
                    <a:pt x="1153" y="597"/>
                  </a:lnTo>
                  <a:lnTo>
                    <a:pt x="1156" y="597"/>
                  </a:lnTo>
                  <a:lnTo>
                    <a:pt x="1158" y="599"/>
                  </a:lnTo>
                  <a:lnTo>
                    <a:pt x="1160" y="599"/>
                  </a:lnTo>
                  <a:lnTo>
                    <a:pt x="1162" y="601"/>
                  </a:lnTo>
                  <a:lnTo>
                    <a:pt x="1166" y="601"/>
                  </a:lnTo>
                  <a:lnTo>
                    <a:pt x="1166" y="600"/>
                  </a:lnTo>
                  <a:lnTo>
                    <a:pt x="1164" y="599"/>
                  </a:lnTo>
                  <a:lnTo>
                    <a:pt x="1160" y="597"/>
                  </a:lnTo>
                  <a:lnTo>
                    <a:pt x="1158" y="596"/>
                  </a:lnTo>
                  <a:lnTo>
                    <a:pt x="1160" y="595"/>
                  </a:lnTo>
                  <a:lnTo>
                    <a:pt x="1162" y="594"/>
                  </a:lnTo>
                  <a:lnTo>
                    <a:pt x="1164" y="592"/>
                  </a:lnTo>
                  <a:lnTo>
                    <a:pt x="1162" y="591"/>
                  </a:lnTo>
                  <a:lnTo>
                    <a:pt x="1160" y="592"/>
                  </a:lnTo>
                  <a:lnTo>
                    <a:pt x="1158" y="593"/>
                  </a:lnTo>
                  <a:lnTo>
                    <a:pt x="1156" y="593"/>
                  </a:lnTo>
                  <a:lnTo>
                    <a:pt x="1156" y="591"/>
                  </a:lnTo>
                  <a:lnTo>
                    <a:pt x="1153" y="591"/>
                  </a:lnTo>
                  <a:lnTo>
                    <a:pt x="1151" y="592"/>
                  </a:lnTo>
                  <a:lnTo>
                    <a:pt x="1149" y="592"/>
                  </a:lnTo>
                  <a:lnTo>
                    <a:pt x="1147" y="591"/>
                  </a:lnTo>
                  <a:lnTo>
                    <a:pt x="1147" y="589"/>
                  </a:lnTo>
                  <a:lnTo>
                    <a:pt x="1151" y="588"/>
                  </a:lnTo>
                  <a:lnTo>
                    <a:pt x="1160" y="589"/>
                  </a:lnTo>
                  <a:lnTo>
                    <a:pt x="1162" y="589"/>
                  </a:lnTo>
                  <a:lnTo>
                    <a:pt x="1166" y="589"/>
                  </a:lnTo>
                  <a:lnTo>
                    <a:pt x="1168" y="588"/>
                  </a:lnTo>
                  <a:lnTo>
                    <a:pt x="1179" y="588"/>
                  </a:lnTo>
                  <a:lnTo>
                    <a:pt x="1181" y="588"/>
                  </a:lnTo>
                  <a:lnTo>
                    <a:pt x="1183" y="584"/>
                  </a:lnTo>
                  <a:lnTo>
                    <a:pt x="1183" y="588"/>
                  </a:lnTo>
                  <a:lnTo>
                    <a:pt x="1183" y="589"/>
                  </a:lnTo>
                  <a:lnTo>
                    <a:pt x="1191" y="588"/>
                  </a:lnTo>
                  <a:lnTo>
                    <a:pt x="1194" y="587"/>
                  </a:lnTo>
                  <a:lnTo>
                    <a:pt x="1196" y="587"/>
                  </a:lnTo>
                  <a:lnTo>
                    <a:pt x="1198" y="587"/>
                  </a:lnTo>
                  <a:lnTo>
                    <a:pt x="1196" y="588"/>
                  </a:lnTo>
                  <a:lnTo>
                    <a:pt x="1208" y="587"/>
                  </a:lnTo>
                  <a:lnTo>
                    <a:pt x="1208" y="588"/>
                  </a:lnTo>
                  <a:lnTo>
                    <a:pt x="1219" y="592"/>
                  </a:lnTo>
                  <a:lnTo>
                    <a:pt x="1223" y="594"/>
                  </a:lnTo>
                  <a:lnTo>
                    <a:pt x="1223" y="595"/>
                  </a:lnTo>
                  <a:lnTo>
                    <a:pt x="1231" y="594"/>
                  </a:lnTo>
                  <a:lnTo>
                    <a:pt x="1234" y="593"/>
                  </a:lnTo>
                  <a:lnTo>
                    <a:pt x="1236" y="593"/>
                  </a:lnTo>
                  <a:lnTo>
                    <a:pt x="1236" y="592"/>
                  </a:lnTo>
                  <a:lnTo>
                    <a:pt x="1238" y="592"/>
                  </a:lnTo>
                  <a:lnTo>
                    <a:pt x="1242" y="592"/>
                  </a:lnTo>
                  <a:lnTo>
                    <a:pt x="1244" y="592"/>
                  </a:lnTo>
                  <a:lnTo>
                    <a:pt x="1248" y="595"/>
                  </a:lnTo>
                  <a:lnTo>
                    <a:pt x="1250" y="595"/>
                  </a:lnTo>
                  <a:lnTo>
                    <a:pt x="1250" y="596"/>
                  </a:lnTo>
                  <a:lnTo>
                    <a:pt x="1252" y="596"/>
                  </a:lnTo>
                  <a:lnTo>
                    <a:pt x="1255" y="599"/>
                  </a:lnTo>
                  <a:lnTo>
                    <a:pt x="1259" y="600"/>
                  </a:lnTo>
                  <a:lnTo>
                    <a:pt x="1261" y="601"/>
                  </a:lnTo>
                  <a:lnTo>
                    <a:pt x="1261" y="612"/>
                  </a:lnTo>
                  <a:lnTo>
                    <a:pt x="1261" y="611"/>
                  </a:lnTo>
                  <a:lnTo>
                    <a:pt x="1263" y="611"/>
                  </a:lnTo>
                  <a:lnTo>
                    <a:pt x="1263" y="615"/>
                  </a:lnTo>
                  <a:lnTo>
                    <a:pt x="1263" y="616"/>
                  </a:lnTo>
                  <a:lnTo>
                    <a:pt x="1267" y="620"/>
                  </a:lnTo>
                  <a:lnTo>
                    <a:pt x="1269" y="620"/>
                  </a:lnTo>
                  <a:lnTo>
                    <a:pt x="1271" y="620"/>
                  </a:lnTo>
                  <a:lnTo>
                    <a:pt x="1271" y="623"/>
                  </a:lnTo>
                  <a:lnTo>
                    <a:pt x="1274" y="623"/>
                  </a:lnTo>
                  <a:lnTo>
                    <a:pt x="1271" y="624"/>
                  </a:lnTo>
                  <a:lnTo>
                    <a:pt x="1276" y="628"/>
                  </a:lnTo>
                  <a:lnTo>
                    <a:pt x="1278" y="629"/>
                  </a:lnTo>
                  <a:lnTo>
                    <a:pt x="1280" y="629"/>
                  </a:lnTo>
                  <a:lnTo>
                    <a:pt x="1280" y="631"/>
                  </a:lnTo>
                  <a:lnTo>
                    <a:pt x="1284" y="634"/>
                  </a:lnTo>
                  <a:lnTo>
                    <a:pt x="1284" y="635"/>
                  </a:lnTo>
                  <a:lnTo>
                    <a:pt x="1284" y="636"/>
                  </a:lnTo>
                  <a:lnTo>
                    <a:pt x="1290" y="636"/>
                  </a:lnTo>
                  <a:lnTo>
                    <a:pt x="1295" y="635"/>
                  </a:lnTo>
                  <a:lnTo>
                    <a:pt x="1297" y="635"/>
                  </a:lnTo>
                  <a:lnTo>
                    <a:pt x="1297" y="634"/>
                  </a:lnTo>
                  <a:lnTo>
                    <a:pt x="1299" y="628"/>
                  </a:lnTo>
                  <a:lnTo>
                    <a:pt x="1299" y="620"/>
                  </a:lnTo>
                  <a:lnTo>
                    <a:pt x="1292" y="609"/>
                  </a:lnTo>
                  <a:lnTo>
                    <a:pt x="1292" y="605"/>
                  </a:lnTo>
                  <a:lnTo>
                    <a:pt x="1278" y="586"/>
                  </a:lnTo>
                  <a:lnTo>
                    <a:pt x="1280" y="586"/>
                  </a:lnTo>
                  <a:lnTo>
                    <a:pt x="1280" y="584"/>
                  </a:lnTo>
                  <a:lnTo>
                    <a:pt x="1288" y="573"/>
                  </a:lnTo>
                  <a:lnTo>
                    <a:pt x="1288" y="572"/>
                  </a:lnTo>
                  <a:lnTo>
                    <a:pt x="1290" y="571"/>
                  </a:lnTo>
                  <a:lnTo>
                    <a:pt x="1292" y="571"/>
                  </a:lnTo>
                  <a:lnTo>
                    <a:pt x="1290" y="569"/>
                  </a:lnTo>
                  <a:lnTo>
                    <a:pt x="1299" y="569"/>
                  </a:lnTo>
                  <a:lnTo>
                    <a:pt x="1301" y="568"/>
                  </a:lnTo>
                  <a:lnTo>
                    <a:pt x="1307" y="565"/>
                  </a:lnTo>
                  <a:lnTo>
                    <a:pt x="1309" y="565"/>
                  </a:lnTo>
                  <a:lnTo>
                    <a:pt x="1309" y="564"/>
                  </a:lnTo>
                  <a:lnTo>
                    <a:pt x="1311" y="563"/>
                  </a:lnTo>
                  <a:lnTo>
                    <a:pt x="1314" y="563"/>
                  </a:lnTo>
                  <a:lnTo>
                    <a:pt x="1314" y="562"/>
                  </a:lnTo>
                  <a:lnTo>
                    <a:pt x="1314" y="561"/>
                  </a:lnTo>
                  <a:lnTo>
                    <a:pt x="1316" y="560"/>
                  </a:lnTo>
                  <a:lnTo>
                    <a:pt x="1320" y="557"/>
                  </a:lnTo>
                  <a:lnTo>
                    <a:pt x="1322" y="556"/>
                  </a:lnTo>
                  <a:lnTo>
                    <a:pt x="1328" y="555"/>
                  </a:lnTo>
                  <a:lnTo>
                    <a:pt x="1335" y="554"/>
                  </a:lnTo>
                  <a:lnTo>
                    <a:pt x="1335" y="553"/>
                  </a:lnTo>
                  <a:lnTo>
                    <a:pt x="1339" y="551"/>
                  </a:lnTo>
                  <a:lnTo>
                    <a:pt x="1345" y="548"/>
                  </a:lnTo>
                  <a:lnTo>
                    <a:pt x="1351" y="548"/>
                  </a:lnTo>
                  <a:lnTo>
                    <a:pt x="1356" y="547"/>
                  </a:lnTo>
                  <a:lnTo>
                    <a:pt x="1356" y="546"/>
                  </a:lnTo>
                  <a:lnTo>
                    <a:pt x="1356" y="545"/>
                  </a:lnTo>
                  <a:lnTo>
                    <a:pt x="1354" y="545"/>
                  </a:lnTo>
                  <a:lnTo>
                    <a:pt x="1351" y="545"/>
                  </a:lnTo>
                  <a:lnTo>
                    <a:pt x="1351" y="546"/>
                  </a:lnTo>
                  <a:lnTo>
                    <a:pt x="1351" y="545"/>
                  </a:lnTo>
                  <a:lnTo>
                    <a:pt x="1354" y="544"/>
                  </a:lnTo>
                  <a:lnTo>
                    <a:pt x="1354" y="543"/>
                  </a:lnTo>
                  <a:lnTo>
                    <a:pt x="1356" y="543"/>
                  </a:lnTo>
                  <a:lnTo>
                    <a:pt x="1354" y="541"/>
                  </a:lnTo>
                  <a:lnTo>
                    <a:pt x="1349" y="540"/>
                  </a:lnTo>
                  <a:lnTo>
                    <a:pt x="1354" y="540"/>
                  </a:lnTo>
                  <a:lnTo>
                    <a:pt x="1356" y="540"/>
                  </a:lnTo>
                  <a:lnTo>
                    <a:pt x="1356" y="541"/>
                  </a:lnTo>
                  <a:lnTo>
                    <a:pt x="1358" y="541"/>
                  </a:lnTo>
                  <a:lnTo>
                    <a:pt x="1360" y="541"/>
                  </a:lnTo>
                  <a:lnTo>
                    <a:pt x="1362" y="541"/>
                  </a:lnTo>
                  <a:lnTo>
                    <a:pt x="1364" y="539"/>
                  </a:lnTo>
                  <a:lnTo>
                    <a:pt x="1366" y="539"/>
                  </a:lnTo>
                  <a:lnTo>
                    <a:pt x="1366" y="537"/>
                  </a:lnTo>
                  <a:lnTo>
                    <a:pt x="1364" y="536"/>
                  </a:lnTo>
                  <a:lnTo>
                    <a:pt x="1362" y="537"/>
                  </a:lnTo>
                  <a:lnTo>
                    <a:pt x="1362" y="538"/>
                  </a:lnTo>
                  <a:lnTo>
                    <a:pt x="1360" y="537"/>
                  </a:lnTo>
                  <a:lnTo>
                    <a:pt x="1360" y="536"/>
                  </a:lnTo>
                  <a:lnTo>
                    <a:pt x="1354" y="536"/>
                  </a:lnTo>
                  <a:lnTo>
                    <a:pt x="1351" y="536"/>
                  </a:lnTo>
                  <a:lnTo>
                    <a:pt x="1351" y="532"/>
                  </a:lnTo>
                  <a:lnTo>
                    <a:pt x="1354" y="535"/>
                  </a:lnTo>
                  <a:lnTo>
                    <a:pt x="1356" y="535"/>
                  </a:lnTo>
                  <a:lnTo>
                    <a:pt x="1360" y="533"/>
                  </a:lnTo>
                  <a:lnTo>
                    <a:pt x="1362" y="533"/>
                  </a:lnTo>
                  <a:lnTo>
                    <a:pt x="1364" y="533"/>
                  </a:lnTo>
                  <a:lnTo>
                    <a:pt x="1364" y="535"/>
                  </a:lnTo>
                  <a:lnTo>
                    <a:pt x="1364" y="533"/>
                  </a:lnTo>
                  <a:lnTo>
                    <a:pt x="1364" y="532"/>
                  </a:lnTo>
                  <a:lnTo>
                    <a:pt x="1362" y="531"/>
                  </a:lnTo>
                  <a:lnTo>
                    <a:pt x="1364" y="529"/>
                  </a:lnTo>
                  <a:lnTo>
                    <a:pt x="1362" y="527"/>
                  </a:lnTo>
                  <a:lnTo>
                    <a:pt x="1358" y="525"/>
                  </a:lnTo>
                  <a:lnTo>
                    <a:pt x="1358" y="527"/>
                  </a:lnTo>
                  <a:lnTo>
                    <a:pt x="1354" y="525"/>
                  </a:lnTo>
                  <a:lnTo>
                    <a:pt x="1354" y="524"/>
                  </a:lnTo>
                  <a:lnTo>
                    <a:pt x="1358" y="524"/>
                  </a:lnTo>
                  <a:lnTo>
                    <a:pt x="1358" y="523"/>
                  </a:lnTo>
                  <a:lnTo>
                    <a:pt x="1356" y="523"/>
                  </a:lnTo>
                  <a:lnTo>
                    <a:pt x="1356" y="522"/>
                  </a:lnTo>
                  <a:lnTo>
                    <a:pt x="1358" y="522"/>
                  </a:lnTo>
                  <a:lnTo>
                    <a:pt x="1358" y="521"/>
                  </a:lnTo>
                  <a:lnTo>
                    <a:pt x="1356" y="520"/>
                  </a:lnTo>
                  <a:lnTo>
                    <a:pt x="1356" y="519"/>
                  </a:lnTo>
                  <a:lnTo>
                    <a:pt x="1358" y="516"/>
                  </a:lnTo>
                  <a:lnTo>
                    <a:pt x="1356" y="515"/>
                  </a:lnTo>
                  <a:lnTo>
                    <a:pt x="1349" y="513"/>
                  </a:lnTo>
                  <a:lnTo>
                    <a:pt x="1347" y="512"/>
                  </a:lnTo>
                  <a:lnTo>
                    <a:pt x="1343" y="511"/>
                  </a:lnTo>
                  <a:lnTo>
                    <a:pt x="1341" y="511"/>
                  </a:lnTo>
                  <a:lnTo>
                    <a:pt x="1343" y="509"/>
                  </a:lnTo>
                  <a:lnTo>
                    <a:pt x="1343" y="511"/>
                  </a:lnTo>
                  <a:lnTo>
                    <a:pt x="1349" y="512"/>
                  </a:lnTo>
                  <a:lnTo>
                    <a:pt x="1351" y="512"/>
                  </a:lnTo>
                  <a:lnTo>
                    <a:pt x="1354" y="513"/>
                  </a:lnTo>
                  <a:lnTo>
                    <a:pt x="1356" y="514"/>
                  </a:lnTo>
                  <a:lnTo>
                    <a:pt x="1356" y="512"/>
                  </a:lnTo>
                  <a:lnTo>
                    <a:pt x="1354" y="511"/>
                  </a:lnTo>
                  <a:lnTo>
                    <a:pt x="1356" y="511"/>
                  </a:lnTo>
                  <a:lnTo>
                    <a:pt x="1354" y="508"/>
                  </a:lnTo>
                  <a:lnTo>
                    <a:pt x="1354" y="504"/>
                  </a:lnTo>
                  <a:lnTo>
                    <a:pt x="1354" y="503"/>
                  </a:lnTo>
                  <a:lnTo>
                    <a:pt x="1360" y="500"/>
                  </a:lnTo>
                  <a:lnTo>
                    <a:pt x="1362" y="499"/>
                  </a:lnTo>
                  <a:lnTo>
                    <a:pt x="1362" y="500"/>
                  </a:lnTo>
                  <a:lnTo>
                    <a:pt x="1362" y="501"/>
                  </a:lnTo>
                  <a:lnTo>
                    <a:pt x="1360" y="501"/>
                  </a:lnTo>
                  <a:lnTo>
                    <a:pt x="1360" y="503"/>
                  </a:lnTo>
                  <a:lnTo>
                    <a:pt x="1360" y="504"/>
                  </a:lnTo>
                  <a:lnTo>
                    <a:pt x="1360" y="505"/>
                  </a:lnTo>
                  <a:lnTo>
                    <a:pt x="1358" y="506"/>
                  </a:lnTo>
                  <a:lnTo>
                    <a:pt x="1360" y="506"/>
                  </a:lnTo>
                  <a:lnTo>
                    <a:pt x="1360" y="508"/>
                  </a:lnTo>
                  <a:lnTo>
                    <a:pt x="1358" y="509"/>
                  </a:lnTo>
                  <a:lnTo>
                    <a:pt x="1358" y="511"/>
                  </a:lnTo>
                  <a:lnTo>
                    <a:pt x="1360" y="512"/>
                  </a:lnTo>
                  <a:lnTo>
                    <a:pt x="1362" y="512"/>
                  </a:lnTo>
                  <a:lnTo>
                    <a:pt x="1364" y="513"/>
                  </a:lnTo>
                  <a:lnTo>
                    <a:pt x="1364" y="514"/>
                  </a:lnTo>
                  <a:lnTo>
                    <a:pt x="1364" y="515"/>
                  </a:lnTo>
                  <a:lnTo>
                    <a:pt x="1366" y="515"/>
                  </a:lnTo>
                  <a:lnTo>
                    <a:pt x="1366" y="516"/>
                  </a:lnTo>
                  <a:lnTo>
                    <a:pt x="1364" y="516"/>
                  </a:lnTo>
                  <a:lnTo>
                    <a:pt x="1362" y="521"/>
                  </a:lnTo>
                  <a:lnTo>
                    <a:pt x="1362" y="523"/>
                  </a:lnTo>
                  <a:lnTo>
                    <a:pt x="1364" y="523"/>
                  </a:lnTo>
                  <a:lnTo>
                    <a:pt x="1372" y="515"/>
                  </a:lnTo>
                  <a:lnTo>
                    <a:pt x="1372" y="513"/>
                  </a:lnTo>
                  <a:lnTo>
                    <a:pt x="1375" y="512"/>
                  </a:lnTo>
                  <a:lnTo>
                    <a:pt x="1375" y="511"/>
                  </a:lnTo>
                  <a:lnTo>
                    <a:pt x="1377" y="509"/>
                  </a:lnTo>
                  <a:lnTo>
                    <a:pt x="1368" y="500"/>
                  </a:lnTo>
                  <a:lnTo>
                    <a:pt x="1368" y="499"/>
                  </a:lnTo>
                  <a:lnTo>
                    <a:pt x="1370" y="501"/>
                  </a:lnTo>
                  <a:lnTo>
                    <a:pt x="1375" y="501"/>
                  </a:lnTo>
                  <a:lnTo>
                    <a:pt x="1375" y="503"/>
                  </a:lnTo>
                  <a:lnTo>
                    <a:pt x="1379" y="503"/>
                  </a:lnTo>
                  <a:lnTo>
                    <a:pt x="1379" y="505"/>
                  </a:lnTo>
                  <a:lnTo>
                    <a:pt x="1385" y="499"/>
                  </a:lnTo>
                  <a:lnTo>
                    <a:pt x="1387" y="498"/>
                  </a:lnTo>
                  <a:lnTo>
                    <a:pt x="1389" y="496"/>
                  </a:lnTo>
                  <a:lnTo>
                    <a:pt x="1389" y="495"/>
                  </a:lnTo>
                  <a:lnTo>
                    <a:pt x="1391" y="495"/>
                  </a:lnTo>
                  <a:lnTo>
                    <a:pt x="1391" y="492"/>
                  </a:lnTo>
                  <a:lnTo>
                    <a:pt x="1391" y="491"/>
                  </a:lnTo>
                  <a:lnTo>
                    <a:pt x="1389" y="490"/>
                  </a:lnTo>
                  <a:lnTo>
                    <a:pt x="1387" y="490"/>
                  </a:lnTo>
                  <a:lnTo>
                    <a:pt x="1387" y="489"/>
                  </a:lnTo>
                  <a:lnTo>
                    <a:pt x="1391" y="485"/>
                  </a:lnTo>
                  <a:lnTo>
                    <a:pt x="1394" y="485"/>
                  </a:lnTo>
                  <a:lnTo>
                    <a:pt x="1396" y="484"/>
                  </a:lnTo>
                  <a:lnTo>
                    <a:pt x="1404" y="482"/>
                  </a:lnTo>
                  <a:lnTo>
                    <a:pt x="1406" y="481"/>
                  </a:lnTo>
                  <a:lnTo>
                    <a:pt x="1408" y="481"/>
                  </a:lnTo>
                  <a:lnTo>
                    <a:pt x="1413" y="481"/>
                  </a:lnTo>
                  <a:lnTo>
                    <a:pt x="1427" y="480"/>
                  </a:lnTo>
                  <a:lnTo>
                    <a:pt x="1429" y="479"/>
                  </a:lnTo>
                  <a:lnTo>
                    <a:pt x="1431" y="476"/>
                  </a:lnTo>
                  <a:lnTo>
                    <a:pt x="1434" y="476"/>
                  </a:lnTo>
                  <a:lnTo>
                    <a:pt x="1434" y="479"/>
                  </a:lnTo>
                  <a:lnTo>
                    <a:pt x="1436" y="479"/>
                  </a:lnTo>
                  <a:lnTo>
                    <a:pt x="1440" y="476"/>
                  </a:lnTo>
                  <a:lnTo>
                    <a:pt x="1442" y="477"/>
                  </a:lnTo>
                  <a:lnTo>
                    <a:pt x="1444" y="479"/>
                  </a:lnTo>
                  <a:lnTo>
                    <a:pt x="1446" y="477"/>
                  </a:lnTo>
                  <a:lnTo>
                    <a:pt x="1448" y="477"/>
                  </a:lnTo>
                  <a:lnTo>
                    <a:pt x="1450" y="476"/>
                  </a:lnTo>
                  <a:lnTo>
                    <a:pt x="1453" y="476"/>
                  </a:lnTo>
                  <a:lnTo>
                    <a:pt x="1453" y="474"/>
                  </a:lnTo>
                  <a:lnTo>
                    <a:pt x="1450" y="474"/>
                  </a:lnTo>
                  <a:lnTo>
                    <a:pt x="1450" y="475"/>
                  </a:lnTo>
                  <a:lnTo>
                    <a:pt x="1450" y="476"/>
                  </a:lnTo>
                  <a:lnTo>
                    <a:pt x="1448" y="476"/>
                  </a:lnTo>
                  <a:lnTo>
                    <a:pt x="1442" y="475"/>
                  </a:lnTo>
                  <a:lnTo>
                    <a:pt x="1442" y="474"/>
                  </a:lnTo>
                  <a:lnTo>
                    <a:pt x="1440" y="473"/>
                  </a:lnTo>
                  <a:lnTo>
                    <a:pt x="1440" y="472"/>
                  </a:lnTo>
                  <a:lnTo>
                    <a:pt x="1440" y="471"/>
                  </a:lnTo>
                  <a:lnTo>
                    <a:pt x="1436" y="471"/>
                  </a:lnTo>
                  <a:lnTo>
                    <a:pt x="1436" y="469"/>
                  </a:lnTo>
                  <a:lnTo>
                    <a:pt x="1438" y="468"/>
                  </a:lnTo>
                  <a:lnTo>
                    <a:pt x="1438" y="467"/>
                  </a:lnTo>
                  <a:lnTo>
                    <a:pt x="1440" y="467"/>
                  </a:lnTo>
                  <a:lnTo>
                    <a:pt x="1438" y="464"/>
                  </a:lnTo>
                  <a:lnTo>
                    <a:pt x="1438" y="461"/>
                  </a:lnTo>
                  <a:lnTo>
                    <a:pt x="1442" y="459"/>
                  </a:lnTo>
                  <a:lnTo>
                    <a:pt x="1446" y="457"/>
                  </a:lnTo>
                  <a:lnTo>
                    <a:pt x="1448" y="455"/>
                  </a:lnTo>
                  <a:lnTo>
                    <a:pt x="1450" y="454"/>
                  </a:lnTo>
                  <a:lnTo>
                    <a:pt x="1453" y="454"/>
                  </a:lnTo>
                  <a:lnTo>
                    <a:pt x="1453" y="455"/>
                  </a:lnTo>
                  <a:lnTo>
                    <a:pt x="1455" y="455"/>
                  </a:lnTo>
                  <a:lnTo>
                    <a:pt x="1455" y="454"/>
                  </a:lnTo>
                  <a:lnTo>
                    <a:pt x="1455" y="452"/>
                  </a:lnTo>
                  <a:lnTo>
                    <a:pt x="1457" y="452"/>
                  </a:lnTo>
                  <a:lnTo>
                    <a:pt x="1457" y="454"/>
                  </a:lnTo>
                  <a:lnTo>
                    <a:pt x="1459" y="452"/>
                  </a:lnTo>
                  <a:lnTo>
                    <a:pt x="1461" y="451"/>
                  </a:lnTo>
                  <a:lnTo>
                    <a:pt x="1463" y="451"/>
                  </a:lnTo>
                  <a:lnTo>
                    <a:pt x="1465" y="450"/>
                  </a:lnTo>
                  <a:lnTo>
                    <a:pt x="1465" y="449"/>
                  </a:lnTo>
                  <a:lnTo>
                    <a:pt x="1465" y="448"/>
                  </a:lnTo>
                  <a:lnTo>
                    <a:pt x="1467" y="447"/>
                  </a:lnTo>
                  <a:lnTo>
                    <a:pt x="1467" y="446"/>
                  </a:lnTo>
                  <a:lnTo>
                    <a:pt x="1469" y="446"/>
                  </a:lnTo>
                  <a:lnTo>
                    <a:pt x="1469" y="447"/>
                  </a:lnTo>
                  <a:lnTo>
                    <a:pt x="1469" y="448"/>
                  </a:lnTo>
                  <a:lnTo>
                    <a:pt x="1471" y="448"/>
                  </a:lnTo>
                  <a:lnTo>
                    <a:pt x="1474" y="448"/>
                  </a:lnTo>
                  <a:lnTo>
                    <a:pt x="1476" y="449"/>
                  </a:lnTo>
                  <a:lnTo>
                    <a:pt x="1478" y="448"/>
                  </a:lnTo>
                  <a:lnTo>
                    <a:pt x="1480" y="447"/>
                  </a:lnTo>
                  <a:lnTo>
                    <a:pt x="1482" y="447"/>
                  </a:lnTo>
                  <a:lnTo>
                    <a:pt x="1482" y="446"/>
                  </a:lnTo>
                  <a:lnTo>
                    <a:pt x="1488" y="446"/>
                  </a:lnTo>
                  <a:lnTo>
                    <a:pt x="1488" y="444"/>
                  </a:lnTo>
                  <a:lnTo>
                    <a:pt x="1490" y="444"/>
                  </a:lnTo>
                  <a:lnTo>
                    <a:pt x="1493" y="444"/>
                  </a:lnTo>
                  <a:lnTo>
                    <a:pt x="1495" y="443"/>
                  </a:lnTo>
                  <a:lnTo>
                    <a:pt x="1495" y="442"/>
                  </a:lnTo>
                  <a:lnTo>
                    <a:pt x="1493" y="442"/>
                  </a:lnTo>
                  <a:lnTo>
                    <a:pt x="1493" y="441"/>
                  </a:lnTo>
                  <a:lnTo>
                    <a:pt x="1495" y="441"/>
                  </a:lnTo>
                  <a:lnTo>
                    <a:pt x="1495" y="439"/>
                  </a:lnTo>
                  <a:lnTo>
                    <a:pt x="1497" y="439"/>
                  </a:lnTo>
                  <a:lnTo>
                    <a:pt x="1499" y="439"/>
                  </a:lnTo>
                  <a:lnTo>
                    <a:pt x="1505" y="439"/>
                  </a:lnTo>
                  <a:lnTo>
                    <a:pt x="1509" y="436"/>
                  </a:lnTo>
                  <a:lnTo>
                    <a:pt x="1511" y="438"/>
                  </a:lnTo>
                  <a:lnTo>
                    <a:pt x="1514" y="438"/>
                  </a:lnTo>
                  <a:lnTo>
                    <a:pt x="1526" y="433"/>
                  </a:lnTo>
                  <a:lnTo>
                    <a:pt x="1528" y="432"/>
                  </a:lnTo>
                  <a:lnTo>
                    <a:pt x="1530" y="430"/>
                  </a:lnTo>
                  <a:lnTo>
                    <a:pt x="1533" y="431"/>
                  </a:lnTo>
                  <a:lnTo>
                    <a:pt x="1535" y="431"/>
                  </a:lnTo>
                  <a:lnTo>
                    <a:pt x="1526" y="434"/>
                  </a:lnTo>
                  <a:lnTo>
                    <a:pt x="1528" y="436"/>
                  </a:lnTo>
                  <a:lnTo>
                    <a:pt x="1530" y="436"/>
                  </a:lnTo>
                  <a:lnTo>
                    <a:pt x="1535" y="435"/>
                  </a:lnTo>
                  <a:lnTo>
                    <a:pt x="1541" y="436"/>
                  </a:lnTo>
                  <a:lnTo>
                    <a:pt x="1549" y="435"/>
                  </a:lnTo>
                  <a:lnTo>
                    <a:pt x="1549" y="436"/>
                  </a:lnTo>
                  <a:lnTo>
                    <a:pt x="1543" y="436"/>
                  </a:lnTo>
                  <a:lnTo>
                    <a:pt x="1539" y="438"/>
                  </a:lnTo>
                  <a:lnTo>
                    <a:pt x="1537" y="439"/>
                  </a:lnTo>
                  <a:lnTo>
                    <a:pt x="1535" y="439"/>
                  </a:lnTo>
                  <a:lnTo>
                    <a:pt x="1535" y="438"/>
                  </a:lnTo>
                  <a:lnTo>
                    <a:pt x="1533" y="436"/>
                  </a:lnTo>
                  <a:lnTo>
                    <a:pt x="1516" y="442"/>
                  </a:lnTo>
                  <a:lnTo>
                    <a:pt x="1516" y="443"/>
                  </a:lnTo>
                  <a:lnTo>
                    <a:pt x="1514" y="444"/>
                  </a:lnTo>
                  <a:lnTo>
                    <a:pt x="1511" y="443"/>
                  </a:lnTo>
                  <a:lnTo>
                    <a:pt x="1507" y="446"/>
                  </a:lnTo>
                  <a:lnTo>
                    <a:pt x="1507" y="447"/>
                  </a:lnTo>
                  <a:lnTo>
                    <a:pt x="1509" y="446"/>
                  </a:lnTo>
                  <a:lnTo>
                    <a:pt x="1511" y="444"/>
                  </a:lnTo>
                  <a:lnTo>
                    <a:pt x="1509" y="448"/>
                  </a:lnTo>
                  <a:lnTo>
                    <a:pt x="1507" y="449"/>
                  </a:lnTo>
                  <a:lnTo>
                    <a:pt x="1509" y="454"/>
                  </a:lnTo>
                  <a:lnTo>
                    <a:pt x="1511" y="454"/>
                  </a:lnTo>
                  <a:lnTo>
                    <a:pt x="1514" y="455"/>
                  </a:lnTo>
                  <a:lnTo>
                    <a:pt x="1514" y="457"/>
                  </a:lnTo>
                  <a:lnTo>
                    <a:pt x="1518" y="457"/>
                  </a:lnTo>
                  <a:lnTo>
                    <a:pt x="1520" y="456"/>
                  </a:lnTo>
                  <a:lnTo>
                    <a:pt x="1520" y="455"/>
                  </a:lnTo>
                  <a:lnTo>
                    <a:pt x="1522" y="455"/>
                  </a:lnTo>
                  <a:lnTo>
                    <a:pt x="1524" y="455"/>
                  </a:lnTo>
                  <a:lnTo>
                    <a:pt x="1526" y="454"/>
                  </a:lnTo>
                  <a:lnTo>
                    <a:pt x="1528" y="452"/>
                  </a:lnTo>
                  <a:lnTo>
                    <a:pt x="1533" y="449"/>
                  </a:lnTo>
                  <a:lnTo>
                    <a:pt x="1535" y="448"/>
                  </a:lnTo>
                  <a:lnTo>
                    <a:pt x="1537" y="446"/>
                  </a:lnTo>
                  <a:lnTo>
                    <a:pt x="1537" y="444"/>
                  </a:lnTo>
                  <a:lnTo>
                    <a:pt x="1539" y="446"/>
                  </a:lnTo>
                  <a:lnTo>
                    <a:pt x="1541" y="444"/>
                  </a:lnTo>
                  <a:lnTo>
                    <a:pt x="1543" y="446"/>
                  </a:lnTo>
                  <a:lnTo>
                    <a:pt x="1545" y="446"/>
                  </a:lnTo>
                  <a:lnTo>
                    <a:pt x="1545" y="443"/>
                  </a:lnTo>
                  <a:lnTo>
                    <a:pt x="1549" y="444"/>
                  </a:lnTo>
                  <a:lnTo>
                    <a:pt x="1554" y="443"/>
                  </a:lnTo>
                  <a:lnTo>
                    <a:pt x="1556" y="443"/>
                  </a:lnTo>
                  <a:lnTo>
                    <a:pt x="1560" y="442"/>
                  </a:lnTo>
                  <a:lnTo>
                    <a:pt x="1562" y="442"/>
                  </a:lnTo>
                  <a:lnTo>
                    <a:pt x="1562" y="441"/>
                  </a:lnTo>
                  <a:lnTo>
                    <a:pt x="1564" y="441"/>
                  </a:lnTo>
                  <a:lnTo>
                    <a:pt x="1575" y="438"/>
                  </a:lnTo>
                  <a:lnTo>
                    <a:pt x="1577" y="438"/>
                  </a:lnTo>
                  <a:lnTo>
                    <a:pt x="1579" y="438"/>
                  </a:lnTo>
                  <a:lnTo>
                    <a:pt x="1581" y="438"/>
                  </a:lnTo>
                  <a:lnTo>
                    <a:pt x="1583" y="436"/>
                  </a:lnTo>
                  <a:lnTo>
                    <a:pt x="1579" y="436"/>
                  </a:lnTo>
                  <a:lnTo>
                    <a:pt x="1579" y="435"/>
                  </a:lnTo>
                  <a:lnTo>
                    <a:pt x="1581" y="434"/>
                  </a:lnTo>
                  <a:lnTo>
                    <a:pt x="1577" y="433"/>
                  </a:lnTo>
                  <a:lnTo>
                    <a:pt x="1575" y="433"/>
                  </a:lnTo>
                  <a:lnTo>
                    <a:pt x="1573" y="433"/>
                  </a:lnTo>
                  <a:lnTo>
                    <a:pt x="1570" y="433"/>
                  </a:lnTo>
                  <a:lnTo>
                    <a:pt x="1570" y="432"/>
                  </a:lnTo>
                  <a:lnTo>
                    <a:pt x="1570" y="430"/>
                  </a:lnTo>
                  <a:lnTo>
                    <a:pt x="1564" y="432"/>
                  </a:lnTo>
                  <a:lnTo>
                    <a:pt x="1558" y="433"/>
                  </a:lnTo>
                  <a:lnTo>
                    <a:pt x="1558" y="432"/>
                  </a:lnTo>
                  <a:lnTo>
                    <a:pt x="1541" y="430"/>
                  </a:lnTo>
                  <a:lnTo>
                    <a:pt x="1541" y="428"/>
                  </a:lnTo>
                  <a:lnTo>
                    <a:pt x="1543" y="427"/>
                  </a:lnTo>
                  <a:lnTo>
                    <a:pt x="1541" y="427"/>
                  </a:lnTo>
                  <a:lnTo>
                    <a:pt x="1537" y="426"/>
                  </a:lnTo>
                  <a:lnTo>
                    <a:pt x="1533" y="425"/>
                  </a:lnTo>
                  <a:lnTo>
                    <a:pt x="1530" y="424"/>
                  </a:lnTo>
                  <a:lnTo>
                    <a:pt x="1526" y="419"/>
                  </a:lnTo>
                  <a:lnTo>
                    <a:pt x="1526" y="416"/>
                  </a:lnTo>
                  <a:lnTo>
                    <a:pt x="1522" y="416"/>
                  </a:lnTo>
                  <a:lnTo>
                    <a:pt x="1520" y="416"/>
                  </a:lnTo>
                  <a:lnTo>
                    <a:pt x="1524" y="414"/>
                  </a:lnTo>
                  <a:lnTo>
                    <a:pt x="1528" y="410"/>
                  </a:lnTo>
                  <a:lnTo>
                    <a:pt x="1528" y="408"/>
                  </a:lnTo>
                  <a:lnTo>
                    <a:pt x="1526" y="408"/>
                  </a:lnTo>
                  <a:lnTo>
                    <a:pt x="1524" y="408"/>
                  </a:lnTo>
                  <a:lnTo>
                    <a:pt x="1524" y="407"/>
                  </a:lnTo>
                  <a:lnTo>
                    <a:pt x="1522" y="407"/>
                  </a:lnTo>
                  <a:lnTo>
                    <a:pt x="1516" y="409"/>
                  </a:lnTo>
                  <a:lnTo>
                    <a:pt x="1514" y="408"/>
                  </a:lnTo>
                  <a:lnTo>
                    <a:pt x="1511" y="407"/>
                  </a:lnTo>
                  <a:lnTo>
                    <a:pt x="1505" y="404"/>
                  </a:lnTo>
                  <a:lnTo>
                    <a:pt x="1501" y="404"/>
                  </a:lnTo>
                  <a:lnTo>
                    <a:pt x="1503" y="404"/>
                  </a:lnTo>
                  <a:lnTo>
                    <a:pt x="1511" y="403"/>
                  </a:lnTo>
                  <a:lnTo>
                    <a:pt x="1516" y="404"/>
                  </a:lnTo>
                  <a:lnTo>
                    <a:pt x="1522" y="404"/>
                  </a:lnTo>
                  <a:lnTo>
                    <a:pt x="1535" y="399"/>
                  </a:lnTo>
                  <a:lnTo>
                    <a:pt x="1535" y="396"/>
                  </a:lnTo>
                  <a:lnTo>
                    <a:pt x="1533" y="395"/>
                  </a:lnTo>
                  <a:lnTo>
                    <a:pt x="1535" y="395"/>
                  </a:lnTo>
                  <a:lnTo>
                    <a:pt x="1537" y="395"/>
                  </a:lnTo>
                  <a:lnTo>
                    <a:pt x="1535" y="393"/>
                  </a:lnTo>
                  <a:lnTo>
                    <a:pt x="1524" y="391"/>
                  </a:lnTo>
                  <a:lnTo>
                    <a:pt x="1509" y="390"/>
                  </a:lnTo>
                  <a:lnTo>
                    <a:pt x="1474" y="398"/>
                  </a:lnTo>
                  <a:lnTo>
                    <a:pt x="1469" y="400"/>
                  </a:lnTo>
                  <a:lnTo>
                    <a:pt x="1467" y="401"/>
                  </a:lnTo>
                  <a:lnTo>
                    <a:pt x="1442" y="417"/>
                  </a:lnTo>
                  <a:lnTo>
                    <a:pt x="1440" y="417"/>
                  </a:lnTo>
                  <a:lnTo>
                    <a:pt x="1438" y="418"/>
                  </a:lnTo>
                  <a:lnTo>
                    <a:pt x="1434" y="419"/>
                  </a:lnTo>
                  <a:lnTo>
                    <a:pt x="1434" y="418"/>
                  </a:lnTo>
                  <a:lnTo>
                    <a:pt x="1446" y="411"/>
                  </a:lnTo>
                  <a:lnTo>
                    <a:pt x="1448" y="411"/>
                  </a:lnTo>
                  <a:lnTo>
                    <a:pt x="1455" y="406"/>
                  </a:lnTo>
                  <a:lnTo>
                    <a:pt x="1453" y="403"/>
                  </a:lnTo>
                  <a:lnTo>
                    <a:pt x="1457" y="403"/>
                  </a:lnTo>
                  <a:lnTo>
                    <a:pt x="1459" y="401"/>
                  </a:lnTo>
                  <a:lnTo>
                    <a:pt x="1467" y="395"/>
                  </a:lnTo>
                  <a:lnTo>
                    <a:pt x="1469" y="394"/>
                  </a:lnTo>
                  <a:lnTo>
                    <a:pt x="1474" y="392"/>
                  </a:lnTo>
                  <a:lnTo>
                    <a:pt x="1474" y="391"/>
                  </a:lnTo>
                  <a:lnTo>
                    <a:pt x="1476" y="391"/>
                  </a:lnTo>
                  <a:lnTo>
                    <a:pt x="1480" y="390"/>
                  </a:lnTo>
                  <a:lnTo>
                    <a:pt x="1490" y="390"/>
                  </a:lnTo>
                  <a:lnTo>
                    <a:pt x="1490" y="388"/>
                  </a:lnTo>
                  <a:lnTo>
                    <a:pt x="1495" y="383"/>
                  </a:lnTo>
                  <a:lnTo>
                    <a:pt x="1499" y="380"/>
                  </a:lnTo>
                  <a:lnTo>
                    <a:pt x="1501" y="379"/>
                  </a:lnTo>
                  <a:lnTo>
                    <a:pt x="1503" y="379"/>
                  </a:lnTo>
                  <a:lnTo>
                    <a:pt x="1503" y="378"/>
                  </a:lnTo>
                  <a:lnTo>
                    <a:pt x="1505" y="378"/>
                  </a:lnTo>
                  <a:lnTo>
                    <a:pt x="1509" y="378"/>
                  </a:lnTo>
                  <a:lnTo>
                    <a:pt x="1511" y="377"/>
                  </a:lnTo>
                  <a:lnTo>
                    <a:pt x="1524" y="378"/>
                  </a:lnTo>
                  <a:lnTo>
                    <a:pt x="1533" y="377"/>
                  </a:lnTo>
                  <a:lnTo>
                    <a:pt x="1549" y="378"/>
                  </a:lnTo>
                  <a:lnTo>
                    <a:pt x="1554" y="377"/>
                  </a:lnTo>
                  <a:lnTo>
                    <a:pt x="1570" y="378"/>
                  </a:lnTo>
                  <a:lnTo>
                    <a:pt x="1573" y="378"/>
                  </a:lnTo>
                  <a:lnTo>
                    <a:pt x="1573" y="379"/>
                  </a:lnTo>
                  <a:lnTo>
                    <a:pt x="1575" y="379"/>
                  </a:lnTo>
                  <a:lnTo>
                    <a:pt x="1587" y="378"/>
                  </a:lnTo>
                  <a:lnTo>
                    <a:pt x="1594" y="377"/>
                  </a:lnTo>
                  <a:lnTo>
                    <a:pt x="1594" y="376"/>
                  </a:lnTo>
                  <a:lnTo>
                    <a:pt x="1596" y="376"/>
                  </a:lnTo>
                  <a:lnTo>
                    <a:pt x="1596" y="377"/>
                  </a:lnTo>
                  <a:lnTo>
                    <a:pt x="1596" y="378"/>
                  </a:lnTo>
                  <a:lnTo>
                    <a:pt x="1598" y="378"/>
                  </a:lnTo>
                  <a:lnTo>
                    <a:pt x="1600" y="377"/>
                  </a:lnTo>
                  <a:lnTo>
                    <a:pt x="1604" y="375"/>
                  </a:lnTo>
                  <a:lnTo>
                    <a:pt x="1606" y="374"/>
                  </a:lnTo>
                  <a:lnTo>
                    <a:pt x="1615" y="368"/>
                  </a:lnTo>
                  <a:lnTo>
                    <a:pt x="1617" y="368"/>
                  </a:lnTo>
                  <a:lnTo>
                    <a:pt x="1619" y="366"/>
                  </a:lnTo>
                  <a:lnTo>
                    <a:pt x="1621" y="364"/>
                  </a:lnTo>
                  <a:lnTo>
                    <a:pt x="1629" y="363"/>
                  </a:lnTo>
                  <a:lnTo>
                    <a:pt x="1634" y="362"/>
                  </a:lnTo>
                  <a:lnTo>
                    <a:pt x="1644" y="362"/>
                  </a:lnTo>
                  <a:lnTo>
                    <a:pt x="1648" y="362"/>
                  </a:lnTo>
                  <a:lnTo>
                    <a:pt x="1653" y="359"/>
                  </a:lnTo>
                  <a:lnTo>
                    <a:pt x="1657" y="356"/>
                  </a:lnTo>
                  <a:lnTo>
                    <a:pt x="1663" y="353"/>
                  </a:lnTo>
                  <a:lnTo>
                    <a:pt x="1657" y="350"/>
                  </a:lnTo>
                  <a:lnTo>
                    <a:pt x="1663" y="351"/>
                  </a:lnTo>
                  <a:lnTo>
                    <a:pt x="1661" y="348"/>
                  </a:lnTo>
                  <a:lnTo>
                    <a:pt x="1657" y="348"/>
                  </a:lnTo>
                  <a:lnTo>
                    <a:pt x="1659" y="347"/>
                  </a:lnTo>
                  <a:lnTo>
                    <a:pt x="1661" y="347"/>
                  </a:lnTo>
                  <a:lnTo>
                    <a:pt x="1659" y="345"/>
                  </a:lnTo>
                  <a:lnTo>
                    <a:pt x="1659" y="344"/>
                  </a:lnTo>
                  <a:lnTo>
                    <a:pt x="1659" y="342"/>
                  </a:lnTo>
                  <a:lnTo>
                    <a:pt x="1657" y="342"/>
                  </a:lnTo>
                  <a:lnTo>
                    <a:pt x="1655" y="342"/>
                  </a:lnTo>
                  <a:lnTo>
                    <a:pt x="1653" y="340"/>
                  </a:lnTo>
                  <a:lnTo>
                    <a:pt x="1659" y="342"/>
                  </a:lnTo>
                  <a:lnTo>
                    <a:pt x="1661" y="340"/>
                  </a:lnTo>
                  <a:lnTo>
                    <a:pt x="1661" y="339"/>
                  </a:lnTo>
                  <a:lnTo>
                    <a:pt x="1661" y="338"/>
                  </a:lnTo>
                  <a:lnTo>
                    <a:pt x="1659" y="337"/>
                  </a:lnTo>
                  <a:lnTo>
                    <a:pt x="1657" y="336"/>
                  </a:lnTo>
                  <a:lnTo>
                    <a:pt x="1659" y="336"/>
                  </a:lnTo>
                  <a:lnTo>
                    <a:pt x="1659" y="335"/>
                  </a:lnTo>
                  <a:lnTo>
                    <a:pt x="1648" y="332"/>
                  </a:lnTo>
                  <a:lnTo>
                    <a:pt x="1650" y="332"/>
                  </a:lnTo>
                  <a:lnTo>
                    <a:pt x="1648" y="331"/>
                  </a:lnTo>
                  <a:lnTo>
                    <a:pt x="1644" y="332"/>
                  </a:lnTo>
                  <a:lnTo>
                    <a:pt x="1642" y="332"/>
                  </a:lnTo>
                  <a:lnTo>
                    <a:pt x="1638" y="337"/>
                  </a:lnTo>
                  <a:lnTo>
                    <a:pt x="1638" y="334"/>
                  </a:lnTo>
                  <a:lnTo>
                    <a:pt x="1640" y="331"/>
                  </a:lnTo>
                  <a:lnTo>
                    <a:pt x="1638" y="329"/>
                  </a:lnTo>
                  <a:lnTo>
                    <a:pt x="1640" y="327"/>
                  </a:lnTo>
                  <a:lnTo>
                    <a:pt x="1638" y="327"/>
                  </a:lnTo>
                  <a:lnTo>
                    <a:pt x="1627" y="326"/>
                  </a:lnTo>
                  <a:lnTo>
                    <a:pt x="1621" y="327"/>
                  </a:lnTo>
                  <a:lnTo>
                    <a:pt x="1625" y="327"/>
                  </a:lnTo>
                  <a:lnTo>
                    <a:pt x="1631" y="328"/>
                  </a:lnTo>
                  <a:lnTo>
                    <a:pt x="1629" y="328"/>
                  </a:lnTo>
                  <a:lnTo>
                    <a:pt x="1625" y="328"/>
                  </a:lnTo>
                  <a:lnTo>
                    <a:pt x="1619" y="329"/>
                  </a:lnTo>
                  <a:lnTo>
                    <a:pt x="1615" y="330"/>
                  </a:lnTo>
                  <a:lnTo>
                    <a:pt x="1613" y="331"/>
                  </a:lnTo>
                  <a:lnTo>
                    <a:pt x="1608" y="332"/>
                  </a:lnTo>
                  <a:lnTo>
                    <a:pt x="1602" y="336"/>
                  </a:lnTo>
                  <a:lnTo>
                    <a:pt x="1600" y="337"/>
                  </a:lnTo>
                  <a:lnTo>
                    <a:pt x="1594" y="339"/>
                  </a:lnTo>
                  <a:lnTo>
                    <a:pt x="1594" y="335"/>
                  </a:lnTo>
                  <a:lnTo>
                    <a:pt x="1587" y="334"/>
                  </a:lnTo>
                  <a:lnTo>
                    <a:pt x="1583" y="332"/>
                  </a:lnTo>
                  <a:lnTo>
                    <a:pt x="1583" y="331"/>
                  </a:lnTo>
                  <a:lnTo>
                    <a:pt x="1585" y="331"/>
                  </a:lnTo>
                  <a:lnTo>
                    <a:pt x="1587" y="331"/>
                  </a:lnTo>
                  <a:lnTo>
                    <a:pt x="1589" y="332"/>
                  </a:lnTo>
                  <a:lnTo>
                    <a:pt x="1591" y="334"/>
                  </a:lnTo>
                  <a:lnTo>
                    <a:pt x="1596" y="334"/>
                  </a:lnTo>
                  <a:lnTo>
                    <a:pt x="1600" y="330"/>
                  </a:lnTo>
                  <a:lnTo>
                    <a:pt x="1604" y="330"/>
                  </a:lnTo>
                  <a:lnTo>
                    <a:pt x="1617" y="328"/>
                  </a:lnTo>
                  <a:lnTo>
                    <a:pt x="1615" y="327"/>
                  </a:lnTo>
                  <a:lnTo>
                    <a:pt x="1608" y="329"/>
                  </a:lnTo>
                  <a:lnTo>
                    <a:pt x="1604" y="329"/>
                  </a:lnTo>
                  <a:lnTo>
                    <a:pt x="1606" y="328"/>
                  </a:lnTo>
                  <a:lnTo>
                    <a:pt x="1619" y="327"/>
                  </a:lnTo>
                  <a:lnTo>
                    <a:pt x="1623" y="324"/>
                  </a:lnTo>
                  <a:lnTo>
                    <a:pt x="1629" y="323"/>
                  </a:lnTo>
                  <a:lnTo>
                    <a:pt x="1631" y="323"/>
                  </a:lnTo>
                  <a:lnTo>
                    <a:pt x="1634" y="323"/>
                  </a:lnTo>
                  <a:lnTo>
                    <a:pt x="1636" y="323"/>
                  </a:lnTo>
                  <a:lnTo>
                    <a:pt x="1636" y="322"/>
                  </a:lnTo>
                  <a:lnTo>
                    <a:pt x="1636" y="321"/>
                  </a:lnTo>
                  <a:lnTo>
                    <a:pt x="1636" y="320"/>
                  </a:lnTo>
                  <a:lnTo>
                    <a:pt x="1634" y="320"/>
                  </a:lnTo>
                  <a:lnTo>
                    <a:pt x="1631" y="319"/>
                  </a:lnTo>
                  <a:lnTo>
                    <a:pt x="1629" y="319"/>
                  </a:lnTo>
                  <a:lnTo>
                    <a:pt x="1629" y="318"/>
                  </a:lnTo>
                  <a:lnTo>
                    <a:pt x="1627" y="315"/>
                  </a:lnTo>
                  <a:lnTo>
                    <a:pt x="1625" y="316"/>
                  </a:lnTo>
                  <a:lnTo>
                    <a:pt x="1625" y="318"/>
                  </a:lnTo>
                  <a:lnTo>
                    <a:pt x="1623" y="319"/>
                  </a:lnTo>
                  <a:lnTo>
                    <a:pt x="1617" y="316"/>
                  </a:lnTo>
                  <a:lnTo>
                    <a:pt x="1615" y="316"/>
                  </a:lnTo>
                  <a:lnTo>
                    <a:pt x="1613" y="313"/>
                  </a:lnTo>
                  <a:lnTo>
                    <a:pt x="1610" y="314"/>
                  </a:lnTo>
                  <a:lnTo>
                    <a:pt x="1610" y="312"/>
                  </a:lnTo>
                  <a:lnTo>
                    <a:pt x="1602" y="316"/>
                  </a:lnTo>
                  <a:lnTo>
                    <a:pt x="1606" y="312"/>
                  </a:lnTo>
                  <a:lnTo>
                    <a:pt x="1602" y="312"/>
                  </a:lnTo>
                  <a:lnTo>
                    <a:pt x="1602" y="311"/>
                  </a:lnTo>
                  <a:lnTo>
                    <a:pt x="1600" y="311"/>
                  </a:lnTo>
                  <a:lnTo>
                    <a:pt x="1598" y="312"/>
                  </a:lnTo>
                  <a:lnTo>
                    <a:pt x="1596" y="311"/>
                  </a:lnTo>
                  <a:lnTo>
                    <a:pt x="1591" y="312"/>
                  </a:lnTo>
                  <a:lnTo>
                    <a:pt x="1591" y="311"/>
                  </a:lnTo>
                  <a:lnTo>
                    <a:pt x="1594" y="310"/>
                  </a:lnTo>
                  <a:lnTo>
                    <a:pt x="1594" y="307"/>
                  </a:lnTo>
                  <a:lnTo>
                    <a:pt x="1591" y="307"/>
                  </a:lnTo>
                  <a:lnTo>
                    <a:pt x="1594" y="306"/>
                  </a:lnTo>
                  <a:lnTo>
                    <a:pt x="1594" y="305"/>
                  </a:lnTo>
                  <a:lnTo>
                    <a:pt x="1591" y="305"/>
                  </a:lnTo>
                  <a:lnTo>
                    <a:pt x="1589" y="305"/>
                  </a:lnTo>
                  <a:lnTo>
                    <a:pt x="1589" y="304"/>
                  </a:lnTo>
                  <a:lnTo>
                    <a:pt x="1587" y="303"/>
                  </a:lnTo>
                  <a:lnTo>
                    <a:pt x="1579" y="303"/>
                  </a:lnTo>
                  <a:lnTo>
                    <a:pt x="1581" y="302"/>
                  </a:lnTo>
                  <a:lnTo>
                    <a:pt x="1579" y="300"/>
                  </a:lnTo>
                  <a:lnTo>
                    <a:pt x="1579" y="298"/>
                  </a:lnTo>
                  <a:lnTo>
                    <a:pt x="1568" y="298"/>
                  </a:lnTo>
                  <a:lnTo>
                    <a:pt x="1570" y="297"/>
                  </a:lnTo>
                  <a:lnTo>
                    <a:pt x="1573" y="297"/>
                  </a:lnTo>
                  <a:lnTo>
                    <a:pt x="1573" y="296"/>
                  </a:lnTo>
                  <a:lnTo>
                    <a:pt x="1568" y="295"/>
                  </a:lnTo>
                  <a:lnTo>
                    <a:pt x="1570" y="294"/>
                  </a:lnTo>
                  <a:lnTo>
                    <a:pt x="1573" y="294"/>
                  </a:lnTo>
                  <a:lnTo>
                    <a:pt x="1573" y="292"/>
                  </a:lnTo>
                  <a:lnTo>
                    <a:pt x="1556" y="291"/>
                  </a:lnTo>
                  <a:lnTo>
                    <a:pt x="1566" y="291"/>
                  </a:lnTo>
                  <a:lnTo>
                    <a:pt x="1566" y="290"/>
                  </a:lnTo>
                  <a:lnTo>
                    <a:pt x="1562" y="290"/>
                  </a:lnTo>
                  <a:lnTo>
                    <a:pt x="1562" y="289"/>
                  </a:lnTo>
                  <a:lnTo>
                    <a:pt x="1570" y="291"/>
                  </a:lnTo>
                  <a:lnTo>
                    <a:pt x="1573" y="291"/>
                  </a:lnTo>
                  <a:lnTo>
                    <a:pt x="1573" y="289"/>
                  </a:lnTo>
                  <a:lnTo>
                    <a:pt x="1577" y="286"/>
                  </a:lnTo>
                  <a:lnTo>
                    <a:pt x="1577" y="284"/>
                  </a:lnTo>
                  <a:lnTo>
                    <a:pt x="1570" y="283"/>
                  </a:lnTo>
                  <a:lnTo>
                    <a:pt x="1573" y="282"/>
                  </a:lnTo>
                  <a:lnTo>
                    <a:pt x="1570" y="280"/>
                  </a:lnTo>
                  <a:lnTo>
                    <a:pt x="1562" y="280"/>
                  </a:lnTo>
                  <a:lnTo>
                    <a:pt x="1566" y="280"/>
                  </a:lnTo>
                  <a:lnTo>
                    <a:pt x="1570" y="278"/>
                  </a:lnTo>
                  <a:lnTo>
                    <a:pt x="1570" y="276"/>
                  </a:lnTo>
                  <a:lnTo>
                    <a:pt x="1568" y="275"/>
                  </a:lnTo>
                  <a:lnTo>
                    <a:pt x="1564" y="273"/>
                  </a:lnTo>
                  <a:lnTo>
                    <a:pt x="1562" y="273"/>
                  </a:lnTo>
                  <a:lnTo>
                    <a:pt x="1560" y="273"/>
                  </a:lnTo>
                  <a:lnTo>
                    <a:pt x="1560" y="272"/>
                  </a:lnTo>
                  <a:lnTo>
                    <a:pt x="1562" y="272"/>
                  </a:lnTo>
                  <a:lnTo>
                    <a:pt x="1562" y="271"/>
                  </a:lnTo>
                  <a:lnTo>
                    <a:pt x="1560" y="270"/>
                  </a:lnTo>
                  <a:lnTo>
                    <a:pt x="1558" y="270"/>
                  </a:lnTo>
                  <a:lnTo>
                    <a:pt x="1556" y="270"/>
                  </a:lnTo>
                  <a:lnTo>
                    <a:pt x="1554" y="271"/>
                  </a:lnTo>
                  <a:lnTo>
                    <a:pt x="1551" y="271"/>
                  </a:lnTo>
                  <a:lnTo>
                    <a:pt x="1554" y="268"/>
                  </a:lnTo>
                  <a:lnTo>
                    <a:pt x="1558" y="268"/>
                  </a:lnTo>
                  <a:lnTo>
                    <a:pt x="1558" y="267"/>
                  </a:lnTo>
                  <a:lnTo>
                    <a:pt x="1558" y="266"/>
                  </a:lnTo>
                  <a:lnTo>
                    <a:pt x="1560" y="266"/>
                  </a:lnTo>
                  <a:lnTo>
                    <a:pt x="1560" y="264"/>
                  </a:lnTo>
                  <a:lnTo>
                    <a:pt x="1547" y="264"/>
                  </a:lnTo>
                  <a:lnTo>
                    <a:pt x="1545" y="264"/>
                  </a:lnTo>
                  <a:lnTo>
                    <a:pt x="1545" y="263"/>
                  </a:lnTo>
                  <a:lnTo>
                    <a:pt x="1547" y="263"/>
                  </a:lnTo>
                  <a:lnTo>
                    <a:pt x="1549" y="264"/>
                  </a:lnTo>
                  <a:lnTo>
                    <a:pt x="1556" y="263"/>
                  </a:lnTo>
                  <a:lnTo>
                    <a:pt x="1556" y="262"/>
                  </a:lnTo>
                  <a:lnTo>
                    <a:pt x="1554" y="262"/>
                  </a:lnTo>
                  <a:lnTo>
                    <a:pt x="1554" y="260"/>
                  </a:lnTo>
                  <a:lnTo>
                    <a:pt x="1554" y="259"/>
                  </a:lnTo>
                  <a:lnTo>
                    <a:pt x="1551" y="259"/>
                  </a:lnTo>
                  <a:lnTo>
                    <a:pt x="1549" y="259"/>
                  </a:lnTo>
                  <a:lnTo>
                    <a:pt x="1549" y="258"/>
                  </a:lnTo>
                  <a:lnTo>
                    <a:pt x="1549" y="257"/>
                  </a:lnTo>
                  <a:lnTo>
                    <a:pt x="1551" y="255"/>
                  </a:lnTo>
                  <a:lnTo>
                    <a:pt x="1549" y="255"/>
                  </a:lnTo>
                  <a:lnTo>
                    <a:pt x="1545" y="256"/>
                  </a:lnTo>
                  <a:lnTo>
                    <a:pt x="1541" y="256"/>
                  </a:lnTo>
                  <a:lnTo>
                    <a:pt x="1539" y="256"/>
                  </a:lnTo>
                  <a:lnTo>
                    <a:pt x="1537" y="256"/>
                  </a:lnTo>
                  <a:lnTo>
                    <a:pt x="1535" y="257"/>
                  </a:lnTo>
                  <a:lnTo>
                    <a:pt x="1537" y="256"/>
                  </a:lnTo>
                  <a:lnTo>
                    <a:pt x="1539" y="255"/>
                  </a:lnTo>
                  <a:lnTo>
                    <a:pt x="1545" y="255"/>
                  </a:lnTo>
                  <a:lnTo>
                    <a:pt x="1547" y="254"/>
                  </a:lnTo>
                  <a:lnTo>
                    <a:pt x="1547" y="252"/>
                  </a:lnTo>
                  <a:lnTo>
                    <a:pt x="1545" y="252"/>
                  </a:lnTo>
                  <a:lnTo>
                    <a:pt x="1545" y="251"/>
                  </a:lnTo>
                  <a:lnTo>
                    <a:pt x="1543" y="250"/>
                  </a:lnTo>
                  <a:lnTo>
                    <a:pt x="1543" y="251"/>
                  </a:lnTo>
                  <a:lnTo>
                    <a:pt x="1541" y="250"/>
                  </a:lnTo>
                  <a:lnTo>
                    <a:pt x="1539" y="250"/>
                  </a:lnTo>
                  <a:lnTo>
                    <a:pt x="1543" y="248"/>
                  </a:lnTo>
                  <a:lnTo>
                    <a:pt x="1539" y="247"/>
                  </a:lnTo>
                  <a:lnTo>
                    <a:pt x="1537" y="248"/>
                  </a:lnTo>
                  <a:lnTo>
                    <a:pt x="1537" y="247"/>
                  </a:lnTo>
                  <a:lnTo>
                    <a:pt x="1539" y="246"/>
                  </a:lnTo>
                  <a:lnTo>
                    <a:pt x="1535" y="246"/>
                  </a:lnTo>
                  <a:lnTo>
                    <a:pt x="1535" y="242"/>
                  </a:lnTo>
                  <a:lnTo>
                    <a:pt x="1533" y="242"/>
                  </a:lnTo>
                  <a:lnTo>
                    <a:pt x="1533" y="240"/>
                  </a:lnTo>
                  <a:lnTo>
                    <a:pt x="1533" y="239"/>
                  </a:lnTo>
                  <a:lnTo>
                    <a:pt x="1533" y="238"/>
                  </a:lnTo>
                  <a:lnTo>
                    <a:pt x="1530" y="238"/>
                  </a:lnTo>
                  <a:lnTo>
                    <a:pt x="1533" y="237"/>
                  </a:lnTo>
                  <a:lnTo>
                    <a:pt x="1530" y="235"/>
                  </a:lnTo>
                  <a:lnTo>
                    <a:pt x="1528" y="235"/>
                  </a:lnTo>
                  <a:lnTo>
                    <a:pt x="1526" y="235"/>
                  </a:lnTo>
                  <a:lnTo>
                    <a:pt x="1524" y="238"/>
                  </a:lnTo>
                  <a:lnTo>
                    <a:pt x="1522" y="239"/>
                  </a:lnTo>
                  <a:lnTo>
                    <a:pt x="1520" y="240"/>
                  </a:lnTo>
                  <a:lnTo>
                    <a:pt x="1516" y="244"/>
                  </a:lnTo>
                  <a:lnTo>
                    <a:pt x="1520" y="249"/>
                  </a:lnTo>
                  <a:lnTo>
                    <a:pt x="1518" y="249"/>
                  </a:lnTo>
                  <a:lnTo>
                    <a:pt x="1518" y="251"/>
                  </a:lnTo>
                  <a:lnTo>
                    <a:pt x="1516" y="251"/>
                  </a:lnTo>
                  <a:lnTo>
                    <a:pt x="1516" y="252"/>
                  </a:lnTo>
                  <a:lnTo>
                    <a:pt x="1514" y="251"/>
                  </a:lnTo>
                  <a:lnTo>
                    <a:pt x="1516" y="254"/>
                  </a:lnTo>
                  <a:lnTo>
                    <a:pt x="1514" y="256"/>
                  </a:lnTo>
                  <a:lnTo>
                    <a:pt x="1511" y="256"/>
                  </a:lnTo>
                  <a:lnTo>
                    <a:pt x="1511" y="257"/>
                  </a:lnTo>
                  <a:lnTo>
                    <a:pt x="1511" y="258"/>
                  </a:lnTo>
                  <a:lnTo>
                    <a:pt x="1509" y="258"/>
                  </a:lnTo>
                  <a:lnTo>
                    <a:pt x="1507" y="257"/>
                  </a:lnTo>
                  <a:lnTo>
                    <a:pt x="1511" y="262"/>
                  </a:lnTo>
                  <a:lnTo>
                    <a:pt x="1507" y="265"/>
                  </a:lnTo>
                  <a:lnTo>
                    <a:pt x="1509" y="263"/>
                  </a:lnTo>
                  <a:lnTo>
                    <a:pt x="1507" y="260"/>
                  </a:lnTo>
                  <a:lnTo>
                    <a:pt x="1505" y="260"/>
                  </a:lnTo>
                  <a:lnTo>
                    <a:pt x="1503" y="258"/>
                  </a:lnTo>
                  <a:lnTo>
                    <a:pt x="1499" y="262"/>
                  </a:lnTo>
                  <a:lnTo>
                    <a:pt x="1499" y="264"/>
                  </a:lnTo>
                  <a:lnTo>
                    <a:pt x="1493" y="265"/>
                  </a:lnTo>
                  <a:lnTo>
                    <a:pt x="1484" y="267"/>
                  </a:lnTo>
                  <a:lnTo>
                    <a:pt x="1484" y="270"/>
                  </a:lnTo>
                  <a:lnTo>
                    <a:pt x="1482" y="270"/>
                  </a:lnTo>
                  <a:lnTo>
                    <a:pt x="1482" y="267"/>
                  </a:lnTo>
                  <a:lnTo>
                    <a:pt x="1482" y="266"/>
                  </a:lnTo>
                  <a:lnTo>
                    <a:pt x="1482" y="265"/>
                  </a:lnTo>
                  <a:lnTo>
                    <a:pt x="1480" y="266"/>
                  </a:lnTo>
                  <a:lnTo>
                    <a:pt x="1480" y="263"/>
                  </a:lnTo>
                  <a:lnTo>
                    <a:pt x="1478" y="264"/>
                  </a:lnTo>
                  <a:lnTo>
                    <a:pt x="1474" y="270"/>
                  </a:lnTo>
                  <a:lnTo>
                    <a:pt x="1461" y="274"/>
                  </a:lnTo>
                  <a:lnTo>
                    <a:pt x="1474" y="270"/>
                  </a:lnTo>
                  <a:lnTo>
                    <a:pt x="1476" y="265"/>
                  </a:lnTo>
                  <a:lnTo>
                    <a:pt x="1476" y="263"/>
                  </a:lnTo>
                  <a:lnTo>
                    <a:pt x="1474" y="262"/>
                  </a:lnTo>
                  <a:lnTo>
                    <a:pt x="1471" y="258"/>
                  </a:lnTo>
                  <a:lnTo>
                    <a:pt x="1469" y="258"/>
                  </a:lnTo>
                  <a:lnTo>
                    <a:pt x="1459" y="258"/>
                  </a:lnTo>
                  <a:lnTo>
                    <a:pt x="1453" y="262"/>
                  </a:lnTo>
                  <a:lnTo>
                    <a:pt x="1450" y="260"/>
                  </a:lnTo>
                  <a:lnTo>
                    <a:pt x="1446" y="260"/>
                  </a:lnTo>
                  <a:lnTo>
                    <a:pt x="1446" y="259"/>
                  </a:lnTo>
                  <a:lnTo>
                    <a:pt x="1450" y="259"/>
                  </a:lnTo>
                  <a:lnTo>
                    <a:pt x="1450" y="258"/>
                  </a:lnTo>
                  <a:lnTo>
                    <a:pt x="1450" y="256"/>
                  </a:lnTo>
                  <a:lnTo>
                    <a:pt x="1453" y="256"/>
                  </a:lnTo>
                  <a:lnTo>
                    <a:pt x="1455" y="257"/>
                  </a:lnTo>
                  <a:lnTo>
                    <a:pt x="1455" y="258"/>
                  </a:lnTo>
                  <a:lnTo>
                    <a:pt x="1459" y="256"/>
                  </a:lnTo>
                  <a:lnTo>
                    <a:pt x="1461" y="257"/>
                  </a:lnTo>
                  <a:lnTo>
                    <a:pt x="1461" y="256"/>
                  </a:lnTo>
                  <a:lnTo>
                    <a:pt x="1461" y="255"/>
                  </a:lnTo>
                  <a:lnTo>
                    <a:pt x="1457" y="255"/>
                  </a:lnTo>
                  <a:lnTo>
                    <a:pt x="1457" y="254"/>
                  </a:lnTo>
                  <a:lnTo>
                    <a:pt x="1461" y="252"/>
                  </a:lnTo>
                  <a:lnTo>
                    <a:pt x="1461" y="251"/>
                  </a:lnTo>
                  <a:lnTo>
                    <a:pt x="1459" y="251"/>
                  </a:lnTo>
                  <a:lnTo>
                    <a:pt x="1455" y="251"/>
                  </a:lnTo>
                  <a:lnTo>
                    <a:pt x="1459" y="247"/>
                  </a:lnTo>
                  <a:lnTo>
                    <a:pt x="1457" y="246"/>
                  </a:lnTo>
                  <a:lnTo>
                    <a:pt x="1459" y="246"/>
                  </a:lnTo>
                  <a:lnTo>
                    <a:pt x="1457" y="243"/>
                  </a:lnTo>
                  <a:lnTo>
                    <a:pt x="1455" y="242"/>
                  </a:lnTo>
                  <a:lnTo>
                    <a:pt x="1450" y="241"/>
                  </a:lnTo>
                  <a:lnTo>
                    <a:pt x="1442" y="242"/>
                  </a:lnTo>
                  <a:lnTo>
                    <a:pt x="1436" y="240"/>
                  </a:lnTo>
                  <a:lnTo>
                    <a:pt x="1431" y="240"/>
                  </a:lnTo>
                  <a:lnTo>
                    <a:pt x="1434" y="239"/>
                  </a:lnTo>
                  <a:lnTo>
                    <a:pt x="1436" y="239"/>
                  </a:lnTo>
                  <a:lnTo>
                    <a:pt x="1438" y="240"/>
                  </a:lnTo>
                  <a:lnTo>
                    <a:pt x="1453" y="241"/>
                  </a:lnTo>
                  <a:lnTo>
                    <a:pt x="1455" y="240"/>
                  </a:lnTo>
                  <a:lnTo>
                    <a:pt x="1459" y="239"/>
                  </a:lnTo>
                  <a:lnTo>
                    <a:pt x="1457" y="237"/>
                  </a:lnTo>
                  <a:lnTo>
                    <a:pt x="1455" y="234"/>
                  </a:lnTo>
                  <a:lnTo>
                    <a:pt x="1455" y="233"/>
                  </a:lnTo>
                  <a:lnTo>
                    <a:pt x="1455" y="232"/>
                  </a:lnTo>
                  <a:lnTo>
                    <a:pt x="1455" y="230"/>
                  </a:lnTo>
                  <a:lnTo>
                    <a:pt x="1457" y="229"/>
                  </a:lnTo>
                  <a:lnTo>
                    <a:pt x="1459" y="227"/>
                  </a:lnTo>
                  <a:lnTo>
                    <a:pt x="1459" y="226"/>
                  </a:lnTo>
                  <a:lnTo>
                    <a:pt x="1455" y="223"/>
                  </a:lnTo>
                  <a:lnTo>
                    <a:pt x="1453" y="224"/>
                  </a:lnTo>
                  <a:lnTo>
                    <a:pt x="1453" y="225"/>
                  </a:lnTo>
                  <a:lnTo>
                    <a:pt x="1448" y="226"/>
                  </a:lnTo>
                  <a:lnTo>
                    <a:pt x="1446" y="226"/>
                  </a:lnTo>
                  <a:lnTo>
                    <a:pt x="1446" y="225"/>
                  </a:lnTo>
                  <a:lnTo>
                    <a:pt x="1446" y="224"/>
                  </a:lnTo>
                  <a:lnTo>
                    <a:pt x="1444" y="223"/>
                  </a:lnTo>
                  <a:lnTo>
                    <a:pt x="1442" y="224"/>
                  </a:lnTo>
                  <a:lnTo>
                    <a:pt x="1438" y="223"/>
                  </a:lnTo>
                  <a:lnTo>
                    <a:pt x="1436" y="224"/>
                  </a:lnTo>
                  <a:lnTo>
                    <a:pt x="1434" y="223"/>
                  </a:lnTo>
                  <a:lnTo>
                    <a:pt x="1434" y="222"/>
                  </a:lnTo>
                  <a:lnTo>
                    <a:pt x="1431" y="222"/>
                  </a:lnTo>
                  <a:lnTo>
                    <a:pt x="1425" y="222"/>
                  </a:lnTo>
                  <a:lnTo>
                    <a:pt x="1427" y="221"/>
                  </a:lnTo>
                  <a:lnTo>
                    <a:pt x="1423" y="221"/>
                  </a:lnTo>
                  <a:lnTo>
                    <a:pt x="1421" y="218"/>
                  </a:lnTo>
                  <a:lnTo>
                    <a:pt x="1421" y="217"/>
                  </a:lnTo>
                  <a:lnTo>
                    <a:pt x="1423" y="216"/>
                  </a:lnTo>
                  <a:lnTo>
                    <a:pt x="1425" y="216"/>
                  </a:lnTo>
                  <a:lnTo>
                    <a:pt x="1425" y="215"/>
                  </a:lnTo>
                  <a:lnTo>
                    <a:pt x="1425" y="214"/>
                  </a:lnTo>
                  <a:lnTo>
                    <a:pt x="1423" y="214"/>
                  </a:lnTo>
                  <a:lnTo>
                    <a:pt x="1421" y="214"/>
                  </a:lnTo>
                  <a:lnTo>
                    <a:pt x="1419" y="215"/>
                  </a:lnTo>
                  <a:lnTo>
                    <a:pt x="1417" y="215"/>
                  </a:lnTo>
                  <a:lnTo>
                    <a:pt x="1417" y="214"/>
                  </a:lnTo>
                  <a:lnTo>
                    <a:pt x="1419" y="214"/>
                  </a:lnTo>
                  <a:lnTo>
                    <a:pt x="1417" y="213"/>
                  </a:lnTo>
                  <a:lnTo>
                    <a:pt x="1417" y="211"/>
                  </a:lnTo>
                  <a:lnTo>
                    <a:pt x="1417" y="209"/>
                  </a:lnTo>
                  <a:lnTo>
                    <a:pt x="1413" y="208"/>
                  </a:lnTo>
                  <a:lnTo>
                    <a:pt x="1413" y="210"/>
                  </a:lnTo>
                  <a:lnTo>
                    <a:pt x="1410" y="210"/>
                  </a:lnTo>
                  <a:lnTo>
                    <a:pt x="1408" y="210"/>
                  </a:lnTo>
                  <a:lnTo>
                    <a:pt x="1410" y="207"/>
                  </a:lnTo>
                  <a:lnTo>
                    <a:pt x="1410" y="206"/>
                  </a:lnTo>
                  <a:lnTo>
                    <a:pt x="1410" y="205"/>
                  </a:lnTo>
                  <a:lnTo>
                    <a:pt x="1408" y="205"/>
                  </a:lnTo>
                  <a:lnTo>
                    <a:pt x="1404" y="203"/>
                  </a:lnTo>
                  <a:lnTo>
                    <a:pt x="1402" y="202"/>
                  </a:lnTo>
                  <a:lnTo>
                    <a:pt x="1391" y="200"/>
                  </a:lnTo>
                  <a:lnTo>
                    <a:pt x="1389" y="201"/>
                  </a:lnTo>
                  <a:lnTo>
                    <a:pt x="1381" y="203"/>
                  </a:lnTo>
                  <a:lnTo>
                    <a:pt x="1379" y="203"/>
                  </a:lnTo>
                  <a:lnTo>
                    <a:pt x="1379" y="205"/>
                  </a:lnTo>
                  <a:lnTo>
                    <a:pt x="1375" y="205"/>
                  </a:lnTo>
                  <a:lnTo>
                    <a:pt x="1375" y="203"/>
                  </a:lnTo>
                  <a:lnTo>
                    <a:pt x="1375" y="202"/>
                  </a:lnTo>
                  <a:lnTo>
                    <a:pt x="1368" y="202"/>
                  </a:lnTo>
                  <a:lnTo>
                    <a:pt x="1366" y="203"/>
                  </a:lnTo>
                  <a:lnTo>
                    <a:pt x="1366" y="202"/>
                  </a:lnTo>
                  <a:lnTo>
                    <a:pt x="1358" y="201"/>
                  </a:lnTo>
                  <a:lnTo>
                    <a:pt x="1358" y="200"/>
                  </a:lnTo>
                  <a:lnTo>
                    <a:pt x="1356" y="200"/>
                  </a:lnTo>
                  <a:lnTo>
                    <a:pt x="1341" y="199"/>
                  </a:lnTo>
                  <a:lnTo>
                    <a:pt x="1339" y="199"/>
                  </a:lnTo>
                  <a:lnTo>
                    <a:pt x="1339" y="198"/>
                  </a:lnTo>
                  <a:lnTo>
                    <a:pt x="1337" y="198"/>
                  </a:lnTo>
                  <a:lnTo>
                    <a:pt x="1330" y="202"/>
                  </a:lnTo>
                  <a:lnTo>
                    <a:pt x="1328" y="203"/>
                  </a:lnTo>
                  <a:lnTo>
                    <a:pt x="1328" y="208"/>
                  </a:lnTo>
                  <a:lnTo>
                    <a:pt x="1328" y="209"/>
                  </a:lnTo>
                  <a:lnTo>
                    <a:pt x="1330" y="211"/>
                  </a:lnTo>
                  <a:lnTo>
                    <a:pt x="1332" y="213"/>
                  </a:lnTo>
                  <a:lnTo>
                    <a:pt x="1335" y="213"/>
                  </a:lnTo>
                  <a:lnTo>
                    <a:pt x="1337" y="214"/>
                  </a:lnTo>
                  <a:lnTo>
                    <a:pt x="1339" y="214"/>
                  </a:lnTo>
                  <a:lnTo>
                    <a:pt x="1339" y="213"/>
                  </a:lnTo>
                  <a:lnTo>
                    <a:pt x="1339" y="215"/>
                  </a:lnTo>
                  <a:lnTo>
                    <a:pt x="1337" y="215"/>
                  </a:lnTo>
                  <a:lnTo>
                    <a:pt x="1337" y="216"/>
                  </a:lnTo>
                  <a:lnTo>
                    <a:pt x="1335" y="217"/>
                  </a:lnTo>
                  <a:lnTo>
                    <a:pt x="1335" y="218"/>
                  </a:lnTo>
                  <a:lnTo>
                    <a:pt x="1335" y="219"/>
                  </a:lnTo>
                  <a:lnTo>
                    <a:pt x="1332" y="221"/>
                  </a:lnTo>
                  <a:lnTo>
                    <a:pt x="1330" y="223"/>
                  </a:lnTo>
                  <a:lnTo>
                    <a:pt x="1328" y="225"/>
                  </a:lnTo>
                  <a:lnTo>
                    <a:pt x="1328" y="227"/>
                  </a:lnTo>
                  <a:lnTo>
                    <a:pt x="1330" y="229"/>
                  </a:lnTo>
                  <a:lnTo>
                    <a:pt x="1332" y="229"/>
                  </a:lnTo>
                  <a:lnTo>
                    <a:pt x="1335" y="229"/>
                  </a:lnTo>
                  <a:lnTo>
                    <a:pt x="1337" y="229"/>
                  </a:lnTo>
                  <a:lnTo>
                    <a:pt x="1339" y="229"/>
                  </a:lnTo>
                  <a:lnTo>
                    <a:pt x="1335" y="230"/>
                  </a:lnTo>
                  <a:lnTo>
                    <a:pt x="1335" y="231"/>
                  </a:lnTo>
                  <a:lnTo>
                    <a:pt x="1335" y="234"/>
                  </a:lnTo>
                  <a:lnTo>
                    <a:pt x="1337" y="237"/>
                  </a:lnTo>
                  <a:lnTo>
                    <a:pt x="1339" y="238"/>
                  </a:lnTo>
                  <a:lnTo>
                    <a:pt x="1339" y="240"/>
                  </a:lnTo>
                  <a:lnTo>
                    <a:pt x="1337" y="240"/>
                  </a:lnTo>
                  <a:lnTo>
                    <a:pt x="1335" y="240"/>
                  </a:lnTo>
                  <a:lnTo>
                    <a:pt x="1335" y="241"/>
                  </a:lnTo>
                  <a:lnTo>
                    <a:pt x="1341" y="241"/>
                  </a:lnTo>
                  <a:lnTo>
                    <a:pt x="1343" y="241"/>
                  </a:lnTo>
                  <a:lnTo>
                    <a:pt x="1341" y="243"/>
                  </a:lnTo>
                  <a:lnTo>
                    <a:pt x="1339" y="246"/>
                  </a:lnTo>
                  <a:lnTo>
                    <a:pt x="1341" y="247"/>
                  </a:lnTo>
                  <a:lnTo>
                    <a:pt x="1345" y="247"/>
                  </a:lnTo>
                  <a:lnTo>
                    <a:pt x="1339" y="248"/>
                  </a:lnTo>
                  <a:lnTo>
                    <a:pt x="1339" y="247"/>
                  </a:lnTo>
                  <a:lnTo>
                    <a:pt x="1335" y="247"/>
                  </a:lnTo>
                  <a:lnTo>
                    <a:pt x="1335" y="248"/>
                  </a:lnTo>
                  <a:lnTo>
                    <a:pt x="1335" y="250"/>
                  </a:lnTo>
                  <a:lnTo>
                    <a:pt x="1335" y="252"/>
                  </a:lnTo>
                  <a:lnTo>
                    <a:pt x="1330" y="252"/>
                  </a:lnTo>
                  <a:lnTo>
                    <a:pt x="1330" y="254"/>
                  </a:lnTo>
                  <a:lnTo>
                    <a:pt x="1324" y="254"/>
                  </a:lnTo>
                  <a:lnTo>
                    <a:pt x="1322" y="255"/>
                  </a:lnTo>
                  <a:lnTo>
                    <a:pt x="1320" y="255"/>
                  </a:lnTo>
                  <a:lnTo>
                    <a:pt x="1320" y="256"/>
                  </a:lnTo>
                  <a:lnTo>
                    <a:pt x="1320" y="259"/>
                  </a:lnTo>
                  <a:lnTo>
                    <a:pt x="1320" y="260"/>
                  </a:lnTo>
                  <a:lnTo>
                    <a:pt x="1337" y="267"/>
                  </a:lnTo>
                  <a:lnTo>
                    <a:pt x="1339" y="267"/>
                  </a:lnTo>
                  <a:lnTo>
                    <a:pt x="1347" y="286"/>
                  </a:lnTo>
                  <a:lnTo>
                    <a:pt x="1347" y="287"/>
                  </a:lnTo>
                  <a:lnTo>
                    <a:pt x="1349" y="297"/>
                  </a:lnTo>
                  <a:lnTo>
                    <a:pt x="1351" y="297"/>
                  </a:lnTo>
                  <a:lnTo>
                    <a:pt x="1354" y="292"/>
                  </a:lnTo>
                  <a:lnTo>
                    <a:pt x="1356" y="294"/>
                  </a:lnTo>
                  <a:lnTo>
                    <a:pt x="1356" y="297"/>
                  </a:lnTo>
                  <a:lnTo>
                    <a:pt x="1358" y="297"/>
                  </a:lnTo>
                  <a:lnTo>
                    <a:pt x="1358" y="299"/>
                  </a:lnTo>
                  <a:lnTo>
                    <a:pt x="1354" y="299"/>
                  </a:lnTo>
                  <a:lnTo>
                    <a:pt x="1351" y="298"/>
                  </a:lnTo>
                  <a:lnTo>
                    <a:pt x="1349" y="298"/>
                  </a:lnTo>
                  <a:lnTo>
                    <a:pt x="1349" y="299"/>
                  </a:lnTo>
                  <a:lnTo>
                    <a:pt x="1337" y="310"/>
                  </a:lnTo>
                  <a:lnTo>
                    <a:pt x="1305" y="321"/>
                  </a:lnTo>
                  <a:lnTo>
                    <a:pt x="1309" y="322"/>
                  </a:lnTo>
                  <a:lnTo>
                    <a:pt x="1318" y="331"/>
                  </a:lnTo>
                  <a:lnTo>
                    <a:pt x="1320" y="345"/>
                  </a:lnTo>
                  <a:lnTo>
                    <a:pt x="1320" y="346"/>
                  </a:lnTo>
                  <a:lnTo>
                    <a:pt x="1322" y="348"/>
                  </a:lnTo>
                  <a:lnTo>
                    <a:pt x="1322" y="350"/>
                  </a:lnTo>
                  <a:lnTo>
                    <a:pt x="1324" y="352"/>
                  </a:lnTo>
                  <a:lnTo>
                    <a:pt x="1326" y="352"/>
                  </a:lnTo>
                  <a:lnTo>
                    <a:pt x="1328" y="353"/>
                  </a:lnTo>
                  <a:lnTo>
                    <a:pt x="1332" y="352"/>
                  </a:lnTo>
                  <a:lnTo>
                    <a:pt x="1332" y="353"/>
                  </a:lnTo>
                  <a:lnTo>
                    <a:pt x="1330" y="353"/>
                  </a:lnTo>
                  <a:lnTo>
                    <a:pt x="1326" y="353"/>
                  </a:lnTo>
                  <a:lnTo>
                    <a:pt x="1324" y="354"/>
                  </a:lnTo>
                  <a:lnTo>
                    <a:pt x="1322" y="356"/>
                  </a:lnTo>
                  <a:lnTo>
                    <a:pt x="1320" y="356"/>
                  </a:lnTo>
                  <a:lnTo>
                    <a:pt x="1320" y="358"/>
                  </a:lnTo>
                  <a:lnTo>
                    <a:pt x="1316" y="358"/>
                  </a:lnTo>
                  <a:lnTo>
                    <a:pt x="1316" y="359"/>
                  </a:lnTo>
                  <a:lnTo>
                    <a:pt x="1320" y="361"/>
                  </a:lnTo>
                  <a:lnTo>
                    <a:pt x="1322" y="362"/>
                  </a:lnTo>
                  <a:lnTo>
                    <a:pt x="1322" y="363"/>
                  </a:lnTo>
                  <a:lnTo>
                    <a:pt x="1320" y="363"/>
                  </a:lnTo>
                  <a:lnTo>
                    <a:pt x="1320" y="364"/>
                  </a:lnTo>
                  <a:lnTo>
                    <a:pt x="1318" y="366"/>
                  </a:lnTo>
                  <a:lnTo>
                    <a:pt x="1316" y="362"/>
                  </a:lnTo>
                  <a:lnTo>
                    <a:pt x="1314" y="361"/>
                  </a:lnTo>
                  <a:lnTo>
                    <a:pt x="1311" y="360"/>
                  </a:lnTo>
                  <a:lnTo>
                    <a:pt x="1309" y="361"/>
                  </a:lnTo>
                  <a:lnTo>
                    <a:pt x="1309" y="362"/>
                  </a:lnTo>
                  <a:lnTo>
                    <a:pt x="1305" y="362"/>
                  </a:lnTo>
                  <a:lnTo>
                    <a:pt x="1305" y="363"/>
                  </a:lnTo>
                  <a:lnTo>
                    <a:pt x="1307" y="368"/>
                  </a:lnTo>
                  <a:lnTo>
                    <a:pt x="1305" y="368"/>
                  </a:lnTo>
                  <a:lnTo>
                    <a:pt x="1301" y="366"/>
                  </a:lnTo>
                  <a:lnTo>
                    <a:pt x="1299" y="366"/>
                  </a:lnTo>
                  <a:lnTo>
                    <a:pt x="1297" y="364"/>
                  </a:lnTo>
                  <a:lnTo>
                    <a:pt x="1295" y="364"/>
                  </a:lnTo>
                  <a:lnTo>
                    <a:pt x="1286" y="368"/>
                  </a:lnTo>
                  <a:lnTo>
                    <a:pt x="1292" y="364"/>
                  </a:lnTo>
                  <a:lnTo>
                    <a:pt x="1295" y="363"/>
                  </a:lnTo>
                  <a:lnTo>
                    <a:pt x="1292" y="359"/>
                  </a:lnTo>
                  <a:lnTo>
                    <a:pt x="1282" y="354"/>
                  </a:lnTo>
                  <a:lnTo>
                    <a:pt x="1280" y="354"/>
                  </a:lnTo>
                  <a:lnTo>
                    <a:pt x="1269" y="355"/>
                  </a:lnTo>
                  <a:lnTo>
                    <a:pt x="1278" y="352"/>
                  </a:lnTo>
                  <a:lnTo>
                    <a:pt x="1280" y="352"/>
                  </a:lnTo>
                  <a:lnTo>
                    <a:pt x="1278" y="348"/>
                  </a:lnTo>
                  <a:lnTo>
                    <a:pt x="1276" y="347"/>
                  </a:lnTo>
                  <a:lnTo>
                    <a:pt x="1274" y="347"/>
                  </a:lnTo>
                  <a:lnTo>
                    <a:pt x="1271" y="345"/>
                  </a:lnTo>
                  <a:lnTo>
                    <a:pt x="1269" y="344"/>
                  </a:lnTo>
                  <a:lnTo>
                    <a:pt x="1267" y="343"/>
                  </a:lnTo>
                  <a:lnTo>
                    <a:pt x="1267" y="340"/>
                  </a:lnTo>
                  <a:lnTo>
                    <a:pt x="1269" y="339"/>
                  </a:lnTo>
                  <a:lnTo>
                    <a:pt x="1269" y="330"/>
                  </a:lnTo>
                  <a:lnTo>
                    <a:pt x="1265" y="328"/>
                  </a:lnTo>
                  <a:lnTo>
                    <a:pt x="1267" y="318"/>
                  </a:lnTo>
                  <a:lnTo>
                    <a:pt x="1267" y="313"/>
                  </a:lnTo>
                  <a:lnTo>
                    <a:pt x="1265" y="314"/>
                  </a:lnTo>
                  <a:lnTo>
                    <a:pt x="1263" y="313"/>
                  </a:lnTo>
                  <a:lnTo>
                    <a:pt x="1261" y="313"/>
                  </a:lnTo>
                  <a:lnTo>
                    <a:pt x="1259" y="313"/>
                  </a:lnTo>
                  <a:lnTo>
                    <a:pt x="1257" y="312"/>
                  </a:lnTo>
                  <a:lnTo>
                    <a:pt x="1255" y="312"/>
                  </a:lnTo>
                  <a:lnTo>
                    <a:pt x="1252" y="312"/>
                  </a:lnTo>
                  <a:lnTo>
                    <a:pt x="1223" y="312"/>
                  </a:lnTo>
                  <a:lnTo>
                    <a:pt x="1217" y="318"/>
                  </a:lnTo>
                  <a:lnTo>
                    <a:pt x="1223" y="311"/>
                  </a:lnTo>
                  <a:lnTo>
                    <a:pt x="1223" y="310"/>
                  </a:lnTo>
                  <a:lnTo>
                    <a:pt x="1219" y="308"/>
                  </a:lnTo>
                  <a:lnTo>
                    <a:pt x="1217" y="307"/>
                  </a:lnTo>
                  <a:lnTo>
                    <a:pt x="1215" y="306"/>
                  </a:lnTo>
                  <a:lnTo>
                    <a:pt x="1202" y="304"/>
                  </a:lnTo>
                  <a:lnTo>
                    <a:pt x="1200" y="303"/>
                  </a:lnTo>
                  <a:lnTo>
                    <a:pt x="1198" y="303"/>
                  </a:lnTo>
                  <a:lnTo>
                    <a:pt x="1196" y="303"/>
                  </a:lnTo>
                  <a:lnTo>
                    <a:pt x="1194" y="303"/>
                  </a:lnTo>
                  <a:lnTo>
                    <a:pt x="1191" y="302"/>
                  </a:lnTo>
                  <a:lnTo>
                    <a:pt x="1189" y="302"/>
                  </a:lnTo>
                  <a:lnTo>
                    <a:pt x="1187" y="302"/>
                  </a:lnTo>
                  <a:lnTo>
                    <a:pt x="1187" y="300"/>
                  </a:lnTo>
                  <a:lnTo>
                    <a:pt x="1181" y="295"/>
                  </a:lnTo>
                  <a:lnTo>
                    <a:pt x="1166" y="289"/>
                  </a:lnTo>
                  <a:lnTo>
                    <a:pt x="1160" y="289"/>
                  </a:lnTo>
                  <a:lnTo>
                    <a:pt x="1149" y="287"/>
                  </a:lnTo>
                  <a:lnTo>
                    <a:pt x="1147" y="286"/>
                  </a:lnTo>
                  <a:lnTo>
                    <a:pt x="1143" y="283"/>
                  </a:lnTo>
                  <a:lnTo>
                    <a:pt x="1137" y="282"/>
                  </a:lnTo>
                  <a:lnTo>
                    <a:pt x="1120" y="288"/>
                  </a:lnTo>
                  <a:lnTo>
                    <a:pt x="1118" y="288"/>
                  </a:lnTo>
                  <a:lnTo>
                    <a:pt x="1118" y="287"/>
                  </a:lnTo>
                  <a:lnTo>
                    <a:pt x="1113" y="288"/>
                  </a:lnTo>
                  <a:lnTo>
                    <a:pt x="1116" y="286"/>
                  </a:lnTo>
                  <a:lnTo>
                    <a:pt x="1118" y="284"/>
                  </a:lnTo>
                  <a:lnTo>
                    <a:pt x="1118" y="280"/>
                  </a:lnTo>
                  <a:lnTo>
                    <a:pt x="1113" y="276"/>
                  </a:lnTo>
                  <a:lnTo>
                    <a:pt x="1113" y="272"/>
                  </a:lnTo>
                  <a:lnTo>
                    <a:pt x="1109" y="265"/>
                  </a:lnTo>
                  <a:lnTo>
                    <a:pt x="1107" y="262"/>
                  </a:lnTo>
                  <a:lnTo>
                    <a:pt x="1107" y="260"/>
                  </a:lnTo>
                  <a:lnTo>
                    <a:pt x="1105" y="259"/>
                  </a:lnTo>
                  <a:lnTo>
                    <a:pt x="1103" y="260"/>
                  </a:lnTo>
                  <a:lnTo>
                    <a:pt x="1101" y="260"/>
                  </a:lnTo>
                  <a:lnTo>
                    <a:pt x="1099" y="259"/>
                  </a:lnTo>
                  <a:lnTo>
                    <a:pt x="1092" y="259"/>
                  </a:lnTo>
                  <a:lnTo>
                    <a:pt x="1090" y="260"/>
                  </a:lnTo>
                  <a:lnTo>
                    <a:pt x="1090" y="263"/>
                  </a:lnTo>
                  <a:lnTo>
                    <a:pt x="1090" y="264"/>
                  </a:lnTo>
                  <a:lnTo>
                    <a:pt x="1090" y="259"/>
                  </a:lnTo>
                  <a:lnTo>
                    <a:pt x="1088" y="260"/>
                  </a:lnTo>
                  <a:lnTo>
                    <a:pt x="1086" y="259"/>
                  </a:lnTo>
                  <a:lnTo>
                    <a:pt x="1082" y="256"/>
                  </a:lnTo>
                  <a:lnTo>
                    <a:pt x="1080" y="256"/>
                  </a:lnTo>
                  <a:lnTo>
                    <a:pt x="1082" y="254"/>
                  </a:lnTo>
                  <a:lnTo>
                    <a:pt x="1084" y="233"/>
                  </a:lnTo>
                  <a:lnTo>
                    <a:pt x="1084" y="232"/>
                  </a:lnTo>
                  <a:lnTo>
                    <a:pt x="1086" y="232"/>
                  </a:lnTo>
                  <a:lnTo>
                    <a:pt x="1088" y="231"/>
                  </a:lnTo>
                  <a:lnTo>
                    <a:pt x="1086" y="227"/>
                  </a:lnTo>
                  <a:lnTo>
                    <a:pt x="1090" y="226"/>
                  </a:lnTo>
                  <a:lnTo>
                    <a:pt x="1092" y="222"/>
                  </a:lnTo>
                  <a:lnTo>
                    <a:pt x="1092" y="221"/>
                  </a:lnTo>
                  <a:lnTo>
                    <a:pt x="1086" y="218"/>
                  </a:lnTo>
                  <a:lnTo>
                    <a:pt x="1088" y="217"/>
                  </a:lnTo>
                  <a:lnTo>
                    <a:pt x="1095" y="217"/>
                  </a:lnTo>
                  <a:lnTo>
                    <a:pt x="1101" y="214"/>
                  </a:lnTo>
                  <a:lnTo>
                    <a:pt x="1105" y="211"/>
                  </a:lnTo>
                  <a:lnTo>
                    <a:pt x="1103" y="210"/>
                  </a:lnTo>
                  <a:lnTo>
                    <a:pt x="1103" y="209"/>
                  </a:lnTo>
                  <a:lnTo>
                    <a:pt x="1107" y="209"/>
                  </a:lnTo>
                  <a:lnTo>
                    <a:pt x="1107" y="208"/>
                  </a:lnTo>
                  <a:lnTo>
                    <a:pt x="1107" y="207"/>
                  </a:lnTo>
                  <a:lnTo>
                    <a:pt x="1107" y="206"/>
                  </a:lnTo>
                  <a:lnTo>
                    <a:pt x="1109" y="206"/>
                  </a:lnTo>
                  <a:lnTo>
                    <a:pt x="1109" y="205"/>
                  </a:lnTo>
                  <a:lnTo>
                    <a:pt x="1111" y="203"/>
                  </a:lnTo>
                  <a:lnTo>
                    <a:pt x="1116" y="207"/>
                  </a:lnTo>
                  <a:lnTo>
                    <a:pt x="1113" y="201"/>
                  </a:lnTo>
                  <a:lnTo>
                    <a:pt x="1116" y="198"/>
                  </a:lnTo>
                  <a:lnTo>
                    <a:pt x="1118" y="198"/>
                  </a:lnTo>
                  <a:lnTo>
                    <a:pt x="1122" y="198"/>
                  </a:lnTo>
                  <a:lnTo>
                    <a:pt x="1124" y="198"/>
                  </a:lnTo>
                  <a:lnTo>
                    <a:pt x="1124" y="197"/>
                  </a:lnTo>
                  <a:lnTo>
                    <a:pt x="1120" y="197"/>
                  </a:lnTo>
                  <a:lnTo>
                    <a:pt x="1118" y="194"/>
                  </a:lnTo>
                  <a:lnTo>
                    <a:pt x="1118" y="193"/>
                  </a:lnTo>
                  <a:lnTo>
                    <a:pt x="1122" y="194"/>
                  </a:lnTo>
                  <a:lnTo>
                    <a:pt x="1124" y="193"/>
                  </a:lnTo>
                  <a:lnTo>
                    <a:pt x="1132" y="194"/>
                  </a:lnTo>
                  <a:lnTo>
                    <a:pt x="1135" y="193"/>
                  </a:lnTo>
                  <a:lnTo>
                    <a:pt x="1137" y="192"/>
                  </a:lnTo>
                  <a:lnTo>
                    <a:pt x="1143" y="192"/>
                  </a:lnTo>
                  <a:lnTo>
                    <a:pt x="1145" y="191"/>
                  </a:lnTo>
                  <a:lnTo>
                    <a:pt x="1145" y="190"/>
                  </a:lnTo>
                  <a:lnTo>
                    <a:pt x="1145" y="189"/>
                  </a:lnTo>
                  <a:lnTo>
                    <a:pt x="1143" y="184"/>
                  </a:lnTo>
                  <a:lnTo>
                    <a:pt x="1141" y="183"/>
                  </a:lnTo>
                  <a:lnTo>
                    <a:pt x="1141" y="182"/>
                  </a:lnTo>
                  <a:lnTo>
                    <a:pt x="1139" y="182"/>
                  </a:lnTo>
                  <a:lnTo>
                    <a:pt x="1137" y="182"/>
                  </a:lnTo>
                  <a:lnTo>
                    <a:pt x="1135" y="181"/>
                  </a:lnTo>
                  <a:lnTo>
                    <a:pt x="1130" y="179"/>
                  </a:lnTo>
                  <a:lnTo>
                    <a:pt x="1130" y="178"/>
                  </a:lnTo>
                  <a:lnTo>
                    <a:pt x="1128" y="177"/>
                  </a:lnTo>
                  <a:lnTo>
                    <a:pt x="1124" y="178"/>
                  </a:lnTo>
                  <a:lnTo>
                    <a:pt x="1122" y="178"/>
                  </a:lnTo>
                  <a:lnTo>
                    <a:pt x="1122" y="181"/>
                  </a:lnTo>
                  <a:lnTo>
                    <a:pt x="1120" y="179"/>
                  </a:lnTo>
                  <a:lnTo>
                    <a:pt x="1122" y="178"/>
                  </a:lnTo>
                  <a:lnTo>
                    <a:pt x="1124" y="178"/>
                  </a:lnTo>
                  <a:lnTo>
                    <a:pt x="1122" y="177"/>
                  </a:lnTo>
                  <a:lnTo>
                    <a:pt x="1118" y="176"/>
                  </a:lnTo>
                  <a:lnTo>
                    <a:pt x="1116" y="177"/>
                  </a:lnTo>
                  <a:lnTo>
                    <a:pt x="1116" y="176"/>
                  </a:lnTo>
                  <a:lnTo>
                    <a:pt x="1107" y="175"/>
                  </a:lnTo>
                  <a:lnTo>
                    <a:pt x="1105" y="174"/>
                  </a:lnTo>
                  <a:lnTo>
                    <a:pt x="1105" y="175"/>
                  </a:lnTo>
                  <a:lnTo>
                    <a:pt x="1103" y="175"/>
                  </a:lnTo>
                  <a:lnTo>
                    <a:pt x="1101" y="175"/>
                  </a:lnTo>
                  <a:lnTo>
                    <a:pt x="1101" y="174"/>
                  </a:lnTo>
                  <a:lnTo>
                    <a:pt x="1103" y="171"/>
                  </a:lnTo>
                  <a:lnTo>
                    <a:pt x="1116" y="175"/>
                  </a:lnTo>
                  <a:lnTo>
                    <a:pt x="1122" y="176"/>
                  </a:lnTo>
                  <a:lnTo>
                    <a:pt x="1124" y="176"/>
                  </a:lnTo>
                  <a:lnTo>
                    <a:pt x="1126" y="176"/>
                  </a:lnTo>
                  <a:lnTo>
                    <a:pt x="1126" y="177"/>
                  </a:lnTo>
                  <a:lnTo>
                    <a:pt x="1130" y="176"/>
                  </a:lnTo>
                  <a:lnTo>
                    <a:pt x="1130" y="175"/>
                  </a:lnTo>
                  <a:lnTo>
                    <a:pt x="1132" y="177"/>
                  </a:lnTo>
                  <a:lnTo>
                    <a:pt x="1137" y="178"/>
                  </a:lnTo>
                  <a:lnTo>
                    <a:pt x="1141" y="179"/>
                  </a:lnTo>
                  <a:lnTo>
                    <a:pt x="1143" y="181"/>
                  </a:lnTo>
                  <a:lnTo>
                    <a:pt x="1145" y="182"/>
                  </a:lnTo>
                  <a:lnTo>
                    <a:pt x="1145" y="181"/>
                  </a:lnTo>
                  <a:lnTo>
                    <a:pt x="1147" y="181"/>
                  </a:lnTo>
                  <a:lnTo>
                    <a:pt x="1149" y="181"/>
                  </a:lnTo>
                  <a:lnTo>
                    <a:pt x="1149" y="179"/>
                  </a:lnTo>
                  <a:lnTo>
                    <a:pt x="1151" y="179"/>
                  </a:lnTo>
                  <a:lnTo>
                    <a:pt x="1156" y="175"/>
                  </a:lnTo>
                  <a:lnTo>
                    <a:pt x="1153" y="175"/>
                  </a:lnTo>
                  <a:lnTo>
                    <a:pt x="1153" y="173"/>
                  </a:lnTo>
                  <a:lnTo>
                    <a:pt x="1156" y="174"/>
                  </a:lnTo>
                  <a:lnTo>
                    <a:pt x="1158" y="174"/>
                  </a:lnTo>
                  <a:lnTo>
                    <a:pt x="1158" y="173"/>
                  </a:lnTo>
                  <a:lnTo>
                    <a:pt x="1156" y="171"/>
                  </a:lnTo>
                  <a:lnTo>
                    <a:pt x="1156" y="170"/>
                  </a:lnTo>
                  <a:lnTo>
                    <a:pt x="1156" y="169"/>
                  </a:lnTo>
                  <a:lnTo>
                    <a:pt x="1158" y="169"/>
                  </a:lnTo>
                  <a:lnTo>
                    <a:pt x="1160" y="170"/>
                  </a:lnTo>
                  <a:lnTo>
                    <a:pt x="1162" y="171"/>
                  </a:lnTo>
                  <a:lnTo>
                    <a:pt x="1162" y="170"/>
                  </a:lnTo>
                  <a:lnTo>
                    <a:pt x="1168" y="173"/>
                  </a:lnTo>
                  <a:lnTo>
                    <a:pt x="1168" y="171"/>
                  </a:lnTo>
                  <a:lnTo>
                    <a:pt x="1175" y="173"/>
                  </a:lnTo>
                  <a:lnTo>
                    <a:pt x="1179" y="170"/>
                  </a:lnTo>
                  <a:lnTo>
                    <a:pt x="1181" y="169"/>
                  </a:lnTo>
                  <a:lnTo>
                    <a:pt x="1183" y="169"/>
                  </a:lnTo>
                  <a:lnTo>
                    <a:pt x="1187" y="165"/>
                  </a:lnTo>
                  <a:lnTo>
                    <a:pt x="1187" y="162"/>
                  </a:lnTo>
                  <a:lnTo>
                    <a:pt x="1189" y="162"/>
                  </a:lnTo>
                  <a:lnTo>
                    <a:pt x="1191" y="159"/>
                  </a:lnTo>
                  <a:lnTo>
                    <a:pt x="1194" y="159"/>
                  </a:lnTo>
                  <a:lnTo>
                    <a:pt x="1196" y="155"/>
                  </a:lnTo>
                  <a:lnTo>
                    <a:pt x="1198" y="154"/>
                  </a:lnTo>
                  <a:lnTo>
                    <a:pt x="1198" y="153"/>
                  </a:lnTo>
                  <a:lnTo>
                    <a:pt x="1200" y="150"/>
                  </a:lnTo>
                  <a:lnTo>
                    <a:pt x="1198" y="150"/>
                  </a:lnTo>
                  <a:lnTo>
                    <a:pt x="1198" y="149"/>
                  </a:lnTo>
                  <a:lnTo>
                    <a:pt x="1185" y="149"/>
                  </a:lnTo>
                  <a:lnTo>
                    <a:pt x="1183" y="149"/>
                  </a:lnTo>
                  <a:lnTo>
                    <a:pt x="1168" y="147"/>
                  </a:lnTo>
                  <a:lnTo>
                    <a:pt x="1158" y="139"/>
                  </a:lnTo>
                  <a:lnTo>
                    <a:pt x="1151" y="138"/>
                  </a:lnTo>
                  <a:lnTo>
                    <a:pt x="1153" y="136"/>
                  </a:lnTo>
                  <a:lnTo>
                    <a:pt x="1158" y="137"/>
                  </a:lnTo>
                  <a:lnTo>
                    <a:pt x="1160" y="136"/>
                  </a:lnTo>
                  <a:lnTo>
                    <a:pt x="1162" y="136"/>
                  </a:lnTo>
                  <a:lnTo>
                    <a:pt x="1168" y="139"/>
                  </a:lnTo>
                  <a:lnTo>
                    <a:pt x="1172" y="141"/>
                  </a:lnTo>
                  <a:lnTo>
                    <a:pt x="1181" y="144"/>
                  </a:lnTo>
                  <a:lnTo>
                    <a:pt x="1183" y="147"/>
                  </a:lnTo>
                  <a:lnTo>
                    <a:pt x="1196" y="146"/>
                  </a:lnTo>
                  <a:lnTo>
                    <a:pt x="1198" y="145"/>
                  </a:lnTo>
                  <a:lnTo>
                    <a:pt x="1200" y="143"/>
                  </a:lnTo>
                  <a:lnTo>
                    <a:pt x="1202" y="142"/>
                  </a:lnTo>
                  <a:lnTo>
                    <a:pt x="1204" y="141"/>
                  </a:lnTo>
                  <a:lnTo>
                    <a:pt x="1206" y="138"/>
                  </a:lnTo>
                  <a:lnTo>
                    <a:pt x="1208" y="136"/>
                  </a:lnTo>
                  <a:lnTo>
                    <a:pt x="1210" y="135"/>
                  </a:lnTo>
                  <a:lnTo>
                    <a:pt x="1212" y="134"/>
                  </a:lnTo>
                  <a:lnTo>
                    <a:pt x="1212" y="133"/>
                  </a:lnTo>
                  <a:lnTo>
                    <a:pt x="1212" y="130"/>
                  </a:lnTo>
                  <a:lnTo>
                    <a:pt x="1212" y="129"/>
                  </a:lnTo>
                  <a:lnTo>
                    <a:pt x="1208" y="129"/>
                  </a:lnTo>
                  <a:lnTo>
                    <a:pt x="1204" y="127"/>
                  </a:lnTo>
                  <a:lnTo>
                    <a:pt x="1202" y="126"/>
                  </a:lnTo>
                  <a:lnTo>
                    <a:pt x="1204" y="126"/>
                  </a:lnTo>
                  <a:lnTo>
                    <a:pt x="1204" y="125"/>
                  </a:lnTo>
                  <a:lnTo>
                    <a:pt x="1206" y="123"/>
                  </a:lnTo>
                  <a:lnTo>
                    <a:pt x="1212" y="125"/>
                  </a:lnTo>
                  <a:lnTo>
                    <a:pt x="1215" y="125"/>
                  </a:lnTo>
                  <a:lnTo>
                    <a:pt x="1221" y="122"/>
                  </a:lnTo>
                  <a:lnTo>
                    <a:pt x="1223" y="122"/>
                  </a:lnTo>
                  <a:lnTo>
                    <a:pt x="1225" y="129"/>
                  </a:lnTo>
                  <a:lnTo>
                    <a:pt x="1227" y="128"/>
                  </a:lnTo>
                  <a:lnTo>
                    <a:pt x="1229" y="129"/>
                  </a:lnTo>
                  <a:lnTo>
                    <a:pt x="1231" y="129"/>
                  </a:lnTo>
                  <a:lnTo>
                    <a:pt x="1236" y="130"/>
                  </a:lnTo>
                  <a:lnTo>
                    <a:pt x="1236" y="127"/>
                  </a:lnTo>
                  <a:lnTo>
                    <a:pt x="1238" y="127"/>
                  </a:lnTo>
                  <a:lnTo>
                    <a:pt x="1240" y="128"/>
                  </a:lnTo>
                  <a:lnTo>
                    <a:pt x="1242" y="130"/>
                  </a:lnTo>
                  <a:lnTo>
                    <a:pt x="1246" y="130"/>
                  </a:lnTo>
                  <a:lnTo>
                    <a:pt x="1244" y="127"/>
                  </a:lnTo>
                  <a:lnTo>
                    <a:pt x="1244" y="126"/>
                  </a:lnTo>
                  <a:lnTo>
                    <a:pt x="1242" y="122"/>
                  </a:lnTo>
                  <a:lnTo>
                    <a:pt x="1240" y="121"/>
                  </a:lnTo>
                  <a:lnTo>
                    <a:pt x="1242" y="120"/>
                  </a:lnTo>
                  <a:lnTo>
                    <a:pt x="1244" y="122"/>
                  </a:lnTo>
                  <a:lnTo>
                    <a:pt x="1250" y="125"/>
                  </a:lnTo>
                  <a:lnTo>
                    <a:pt x="1250" y="126"/>
                  </a:lnTo>
                  <a:lnTo>
                    <a:pt x="1252" y="127"/>
                  </a:lnTo>
                  <a:lnTo>
                    <a:pt x="1255" y="127"/>
                  </a:lnTo>
                  <a:lnTo>
                    <a:pt x="1257" y="125"/>
                  </a:lnTo>
                  <a:lnTo>
                    <a:pt x="1259" y="123"/>
                  </a:lnTo>
                  <a:lnTo>
                    <a:pt x="1263" y="122"/>
                  </a:lnTo>
                  <a:lnTo>
                    <a:pt x="1271" y="119"/>
                  </a:lnTo>
                  <a:lnTo>
                    <a:pt x="1271" y="117"/>
                  </a:lnTo>
                  <a:lnTo>
                    <a:pt x="1271" y="115"/>
                  </a:lnTo>
                  <a:lnTo>
                    <a:pt x="1278" y="113"/>
                  </a:lnTo>
                  <a:lnTo>
                    <a:pt x="1282" y="112"/>
                  </a:lnTo>
                  <a:lnTo>
                    <a:pt x="1282" y="111"/>
                  </a:lnTo>
                  <a:lnTo>
                    <a:pt x="1282" y="110"/>
                  </a:lnTo>
                  <a:lnTo>
                    <a:pt x="1282" y="109"/>
                  </a:lnTo>
                  <a:lnTo>
                    <a:pt x="1282" y="106"/>
                  </a:lnTo>
                  <a:lnTo>
                    <a:pt x="1282" y="105"/>
                  </a:lnTo>
                  <a:lnTo>
                    <a:pt x="1282" y="104"/>
                  </a:lnTo>
                  <a:lnTo>
                    <a:pt x="1271" y="96"/>
                  </a:lnTo>
                  <a:lnTo>
                    <a:pt x="1271" y="91"/>
                  </a:lnTo>
                  <a:lnTo>
                    <a:pt x="1274" y="89"/>
                  </a:lnTo>
                  <a:lnTo>
                    <a:pt x="1267" y="90"/>
                  </a:lnTo>
                  <a:lnTo>
                    <a:pt x="1267" y="88"/>
                  </a:lnTo>
                  <a:lnTo>
                    <a:pt x="1267" y="87"/>
                  </a:lnTo>
                  <a:lnTo>
                    <a:pt x="1263" y="83"/>
                  </a:lnTo>
                  <a:lnTo>
                    <a:pt x="1265" y="82"/>
                  </a:lnTo>
                  <a:lnTo>
                    <a:pt x="1269" y="83"/>
                  </a:lnTo>
                  <a:lnTo>
                    <a:pt x="1269" y="82"/>
                  </a:lnTo>
                  <a:lnTo>
                    <a:pt x="1271" y="82"/>
                  </a:lnTo>
                  <a:lnTo>
                    <a:pt x="1271" y="83"/>
                  </a:lnTo>
                  <a:lnTo>
                    <a:pt x="1274" y="85"/>
                  </a:lnTo>
                  <a:lnTo>
                    <a:pt x="1276" y="82"/>
                  </a:lnTo>
                  <a:lnTo>
                    <a:pt x="1278" y="82"/>
                  </a:lnTo>
                  <a:lnTo>
                    <a:pt x="1282" y="81"/>
                  </a:lnTo>
                  <a:lnTo>
                    <a:pt x="1282" y="80"/>
                  </a:lnTo>
                  <a:lnTo>
                    <a:pt x="1284" y="78"/>
                  </a:lnTo>
                  <a:lnTo>
                    <a:pt x="1282" y="75"/>
                  </a:lnTo>
                  <a:lnTo>
                    <a:pt x="1274" y="74"/>
                  </a:lnTo>
                  <a:lnTo>
                    <a:pt x="1276" y="73"/>
                  </a:lnTo>
                  <a:lnTo>
                    <a:pt x="1280" y="71"/>
                  </a:lnTo>
                  <a:lnTo>
                    <a:pt x="1282" y="70"/>
                  </a:lnTo>
                  <a:lnTo>
                    <a:pt x="1282" y="67"/>
                  </a:lnTo>
                  <a:lnTo>
                    <a:pt x="1278" y="67"/>
                  </a:lnTo>
                  <a:lnTo>
                    <a:pt x="1276" y="66"/>
                  </a:lnTo>
                  <a:lnTo>
                    <a:pt x="1269" y="66"/>
                  </a:lnTo>
                  <a:lnTo>
                    <a:pt x="1267" y="66"/>
                  </a:lnTo>
                  <a:lnTo>
                    <a:pt x="1269" y="65"/>
                  </a:lnTo>
                  <a:lnTo>
                    <a:pt x="1263" y="62"/>
                  </a:lnTo>
                  <a:lnTo>
                    <a:pt x="1261" y="61"/>
                  </a:lnTo>
                  <a:lnTo>
                    <a:pt x="1265" y="61"/>
                  </a:lnTo>
                  <a:lnTo>
                    <a:pt x="1263" y="57"/>
                  </a:lnTo>
                  <a:lnTo>
                    <a:pt x="1263" y="56"/>
                  </a:lnTo>
                  <a:lnTo>
                    <a:pt x="1261" y="56"/>
                  </a:lnTo>
                  <a:lnTo>
                    <a:pt x="1257" y="57"/>
                  </a:lnTo>
                  <a:lnTo>
                    <a:pt x="1255" y="56"/>
                  </a:lnTo>
                  <a:lnTo>
                    <a:pt x="1248" y="56"/>
                  </a:lnTo>
                  <a:lnTo>
                    <a:pt x="1242" y="55"/>
                  </a:lnTo>
                  <a:lnTo>
                    <a:pt x="1240" y="53"/>
                  </a:lnTo>
                  <a:lnTo>
                    <a:pt x="1236" y="53"/>
                  </a:lnTo>
                  <a:lnTo>
                    <a:pt x="1229" y="53"/>
                  </a:lnTo>
                  <a:lnTo>
                    <a:pt x="1227" y="54"/>
                  </a:lnTo>
                  <a:lnTo>
                    <a:pt x="1221" y="53"/>
                  </a:lnTo>
                  <a:lnTo>
                    <a:pt x="1221" y="56"/>
                  </a:lnTo>
                  <a:lnTo>
                    <a:pt x="1221" y="57"/>
                  </a:lnTo>
                  <a:lnTo>
                    <a:pt x="1221" y="59"/>
                  </a:lnTo>
                  <a:lnTo>
                    <a:pt x="1221" y="61"/>
                  </a:lnTo>
                  <a:lnTo>
                    <a:pt x="1221" y="63"/>
                  </a:lnTo>
                  <a:lnTo>
                    <a:pt x="1221" y="64"/>
                  </a:lnTo>
                  <a:lnTo>
                    <a:pt x="1221" y="65"/>
                  </a:lnTo>
                  <a:lnTo>
                    <a:pt x="1223" y="67"/>
                  </a:lnTo>
                  <a:lnTo>
                    <a:pt x="1225" y="69"/>
                  </a:lnTo>
                  <a:lnTo>
                    <a:pt x="1227" y="69"/>
                  </a:lnTo>
                  <a:lnTo>
                    <a:pt x="1229" y="71"/>
                  </a:lnTo>
                  <a:lnTo>
                    <a:pt x="1231" y="71"/>
                  </a:lnTo>
                  <a:lnTo>
                    <a:pt x="1234" y="72"/>
                  </a:lnTo>
                  <a:lnTo>
                    <a:pt x="1229" y="72"/>
                  </a:lnTo>
                  <a:lnTo>
                    <a:pt x="1229" y="73"/>
                  </a:lnTo>
                  <a:lnTo>
                    <a:pt x="1227" y="73"/>
                  </a:lnTo>
                  <a:lnTo>
                    <a:pt x="1225" y="74"/>
                  </a:lnTo>
                  <a:lnTo>
                    <a:pt x="1227" y="75"/>
                  </a:lnTo>
                  <a:lnTo>
                    <a:pt x="1231" y="77"/>
                  </a:lnTo>
                  <a:lnTo>
                    <a:pt x="1229" y="77"/>
                  </a:lnTo>
                  <a:lnTo>
                    <a:pt x="1225" y="77"/>
                  </a:lnTo>
                  <a:lnTo>
                    <a:pt x="1223" y="78"/>
                  </a:lnTo>
                  <a:lnTo>
                    <a:pt x="1221" y="77"/>
                  </a:lnTo>
                  <a:lnTo>
                    <a:pt x="1221" y="78"/>
                  </a:lnTo>
                  <a:lnTo>
                    <a:pt x="1219" y="78"/>
                  </a:lnTo>
                  <a:lnTo>
                    <a:pt x="1217" y="79"/>
                  </a:lnTo>
                  <a:lnTo>
                    <a:pt x="1217" y="86"/>
                  </a:lnTo>
                  <a:lnTo>
                    <a:pt x="1215" y="87"/>
                  </a:lnTo>
                  <a:lnTo>
                    <a:pt x="1215" y="89"/>
                  </a:lnTo>
                  <a:lnTo>
                    <a:pt x="1210" y="94"/>
                  </a:lnTo>
                  <a:lnTo>
                    <a:pt x="1208" y="96"/>
                  </a:lnTo>
                  <a:lnTo>
                    <a:pt x="1204" y="99"/>
                  </a:lnTo>
                  <a:lnTo>
                    <a:pt x="1204" y="106"/>
                  </a:lnTo>
                  <a:lnTo>
                    <a:pt x="1202" y="105"/>
                  </a:lnTo>
                  <a:lnTo>
                    <a:pt x="1200" y="106"/>
                  </a:lnTo>
                  <a:lnTo>
                    <a:pt x="1200" y="105"/>
                  </a:lnTo>
                  <a:lnTo>
                    <a:pt x="1198" y="106"/>
                  </a:lnTo>
                  <a:lnTo>
                    <a:pt x="1196" y="109"/>
                  </a:lnTo>
                  <a:lnTo>
                    <a:pt x="1194" y="110"/>
                  </a:lnTo>
                  <a:lnTo>
                    <a:pt x="1191" y="109"/>
                  </a:lnTo>
                  <a:lnTo>
                    <a:pt x="1189" y="107"/>
                  </a:lnTo>
                  <a:lnTo>
                    <a:pt x="1177" y="94"/>
                  </a:lnTo>
                  <a:lnTo>
                    <a:pt x="1179" y="90"/>
                  </a:lnTo>
                  <a:lnTo>
                    <a:pt x="1177" y="88"/>
                  </a:lnTo>
                  <a:lnTo>
                    <a:pt x="1179" y="85"/>
                  </a:lnTo>
                  <a:lnTo>
                    <a:pt x="1179" y="87"/>
                  </a:lnTo>
                  <a:lnTo>
                    <a:pt x="1181" y="88"/>
                  </a:lnTo>
                  <a:lnTo>
                    <a:pt x="1183" y="88"/>
                  </a:lnTo>
                  <a:lnTo>
                    <a:pt x="1185" y="87"/>
                  </a:lnTo>
                  <a:lnTo>
                    <a:pt x="1181" y="74"/>
                  </a:lnTo>
                  <a:lnTo>
                    <a:pt x="1172" y="71"/>
                  </a:lnTo>
                  <a:lnTo>
                    <a:pt x="1170" y="69"/>
                  </a:lnTo>
                  <a:lnTo>
                    <a:pt x="1168" y="65"/>
                  </a:lnTo>
                  <a:lnTo>
                    <a:pt x="1164" y="65"/>
                  </a:lnTo>
                  <a:lnTo>
                    <a:pt x="1162" y="66"/>
                  </a:lnTo>
                  <a:lnTo>
                    <a:pt x="1160" y="69"/>
                  </a:lnTo>
                  <a:lnTo>
                    <a:pt x="1156" y="71"/>
                  </a:lnTo>
                  <a:lnTo>
                    <a:pt x="1156" y="78"/>
                  </a:lnTo>
                  <a:lnTo>
                    <a:pt x="1153" y="80"/>
                  </a:lnTo>
                  <a:lnTo>
                    <a:pt x="1153" y="82"/>
                  </a:lnTo>
                  <a:lnTo>
                    <a:pt x="1149" y="87"/>
                  </a:lnTo>
                  <a:lnTo>
                    <a:pt x="1145" y="82"/>
                  </a:lnTo>
                  <a:lnTo>
                    <a:pt x="1147" y="75"/>
                  </a:lnTo>
                  <a:lnTo>
                    <a:pt x="1145" y="73"/>
                  </a:lnTo>
                  <a:lnTo>
                    <a:pt x="1143" y="71"/>
                  </a:lnTo>
                  <a:lnTo>
                    <a:pt x="1143" y="69"/>
                  </a:lnTo>
                  <a:lnTo>
                    <a:pt x="1139" y="69"/>
                  </a:lnTo>
                  <a:lnTo>
                    <a:pt x="1132" y="64"/>
                  </a:lnTo>
                  <a:lnTo>
                    <a:pt x="1135" y="64"/>
                  </a:lnTo>
                  <a:lnTo>
                    <a:pt x="1137" y="63"/>
                  </a:lnTo>
                  <a:lnTo>
                    <a:pt x="1139" y="65"/>
                  </a:lnTo>
                  <a:lnTo>
                    <a:pt x="1141" y="64"/>
                  </a:lnTo>
                  <a:lnTo>
                    <a:pt x="1141" y="62"/>
                  </a:lnTo>
                  <a:lnTo>
                    <a:pt x="1141" y="59"/>
                  </a:lnTo>
                  <a:lnTo>
                    <a:pt x="1139" y="61"/>
                  </a:lnTo>
                  <a:lnTo>
                    <a:pt x="1137" y="61"/>
                  </a:lnTo>
                  <a:lnTo>
                    <a:pt x="1135" y="59"/>
                  </a:lnTo>
                  <a:lnTo>
                    <a:pt x="1132" y="59"/>
                  </a:lnTo>
                  <a:lnTo>
                    <a:pt x="1135" y="58"/>
                  </a:lnTo>
                  <a:lnTo>
                    <a:pt x="1135" y="57"/>
                  </a:lnTo>
                  <a:lnTo>
                    <a:pt x="1132" y="57"/>
                  </a:lnTo>
                  <a:lnTo>
                    <a:pt x="1128" y="59"/>
                  </a:lnTo>
                  <a:lnTo>
                    <a:pt x="1126" y="61"/>
                  </a:lnTo>
                  <a:lnTo>
                    <a:pt x="1122" y="59"/>
                  </a:lnTo>
                  <a:lnTo>
                    <a:pt x="1120" y="56"/>
                  </a:lnTo>
                  <a:lnTo>
                    <a:pt x="1113" y="56"/>
                  </a:lnTo>
                  <a:lnTo>
                    <a:pt x="1113" y="55"/>
                  </a:lnTo>
                  <a:lnTo>
                    <a:pt x="1116" y="54"/>
                  </a:lnTo>
                  <a:lnTo>
                    <a:pt x="1116" y="53"/>
                  </a:lnTo>
                  <a:lnTo>
                    <a:pt x="1118" y="53"/>
                  </a:lnTo>
                  <a:lnTo>
                    <a:pt x="1120" y="51"/>
                  </a:lnTo>
                  <a:lnTo>
                    <a:pt x="1122" y="51"/>
                  </a:lnTo>
                  <a:lnTo>
                    <a:pt x="1124" y="49"/>
                  </a:lnTo>
                  <a:lnTo>
                    <a:pt x="1122" y="47"/>
                  </a:lnTo>
                  <a:lnTo>
                    <a:pt x="1118" y="47"/>
                  </a:lnTo>
                  <a:lnTo>
                    <a:pt x="1118" y="46"/>
                  </a:lnTo>
                  <a:lnTo>
                    <a:pt x="1118" y="45"/>
                  </a:lnTo>
                  <a:lnTo>
                    <a:pt x="1120" y="45"/>
                  </a:lnTo>
                  <a:lnTo>
                    <a:pt x="1126" y="46"/>
                  </a:lnTo>
                  <a:lnTo>
                    <a:pt x="1130" y="46"/>
                  </a:lnTo>
                  <a:lnTo>
                    <a:pt x="1130" y="45"/>
                  </a:lnTo>
                  <a:lnTo>
                    <a:pt x="1128" y="43"/>
                  </a:lnTo>
                  <a:lnTo>
                    <a:pt x="1128" y="41"/>
                  </a:lnTo>
                  <a:lnTo>
                    <a:pt x="1126" y="40"/>
                  </a:lnTo>
                  <a:lnTo>
                    <a:pt x="1126" y="41"/>
                  </a:lnTo>
                  <a:lnTo>
                    <a:pt x="1124" y="42"/>
                  </a:lnTo>
                  <a:lnTo>
                    <a:pt x="1122" y="39"/>
                  </a:lnTo>
                  <a:lnTo>
                    <a:pt x="1120" y="37"/>
                  </a:lnTo>
                  <a:lnTo>
                    <a:pt x="1120" y="34"/>
                  </a:lnTo>
                  <a:lnTo>
                    <a:pt x="1118" y="32"/>
                  </a:lnTo>
                  <a:lnTo>
                    <a:pt x="1113" y="33"/>
                  </a:lnTo>
                  <a:lnTo>
                    <a:pt x="1113" y="30"/>
                  </a:lnTo>
                  <a:lnTo>
                    <a:pt x="1109" y="30"/>
                  </a:lnTo>
                  <a:lnTo>
                    <a:pt x="1109" y="27"/>
                  </a:lnTo>
                  <a:lnTo>
                    <a:pt x="1111" y="29"/>
                  </a:lnTo>
                  <a:lnTo>
                    <a:pt x="1109" y="17"/>
                  </a:lnTo>
                  <a:lnTo>
                    <a:pt x="1103" y="12"/>
                  </a:lnTo>
                  <a:lnTo>
                    <a:pt x="1099" y="12"/>
                  </a:lnTo>
                  <a:lnTo>
                    <a:pt x="1099" y="9"/>
                  </a:lnTo>
                  <a:lnTo>
                    <a:pt x="1099" y="6"/>
                  </a:lnTo>
                  <a:lnTo>
                    <a:pt x="1095" y="7"/>
                  </a:lnTo>
                  <a:lnTo>
                    <a:pt x="1092" y="5"/>
                  </a:lnTo>
                  <a:lnTo>
                    <a:pt x="1090" y="7"/>
                  </a:lnTo>
                  <a:lnTo>
                    <a:pt x="1088" y="8"/>
                  </a:lnTo>
                  <a:lnTo>
                    <a:pt x="1088" y="5"/>
                  </a:lnTo>
                  <a:lnTo>
                    <a:pt x="1086" y="6"/>
                  </a:lnTo>
                  <a:lnTo>
                    <a:pt x="1086" y="5"/>
                  </a:lnTo>
                  <a:lnTo>
                    <a:pt x="1086" y="4"/>
                  </a:lnTo>
                  <a:lnTo>
                    <a:pt x="1088" y="2"/>
                  </a:lnTo>
                  <a:lnTo>
                    <a:pt x="1084" y="0"/>
                  </a:lnTo>
                  <a:lnTo>
                    <a:pt x="1082" y="1"/>
                  </a:lnTo>
                  <a:lnTo>
                    <a:pt x="1080" y="0"/>
                  </a:lnTo>
                  <a:lnTo>
                    <a:pt x="1078" y="1"/>
                  </a:lnTo>
                  <a:lnTo>
                    <a:pt x="1073" y="6"/>
                  </a:lnTo>
                  <a:lnTo>
                    <a:pt x="1067" y="10"/>
                  </a:lnTo>
                  <a:lnTo>
                    <a:pt x="1069" y="12"/>
                  </a:lnTo>
                  <a:lnTo>
                    <a:pt x="1069" y="13"/>
                  </a:lnTo>
                  <a:lnTo>
                    <a:pt x="1071" y="13"/>
                  </a:lnTo>
                  <a:lnTo>
                    <a:pt x="1073" y="16"/>
                  </a:lnTo>
                  <a:lnTo>
                    <a:pt x="1071" y="18"/>
                  </a:lnTo>
                  <a:lnTo>
                    <a:pt x="1065" y="15"/>
                  </a:lnTo>
                  <a:lnTo>
                    <a:pt x="1063" y="16"/>
                  </a:lnTo>
                  <a:lnTo>
                    <a:pt x="1063" y="17"/>
                  </a:lnTo>
                  <a:lnTo>
                    <a:pt x="1061" y="17"/>
                  </a:lnTo>
                  <a:lnTo>
                    <a:pt x="1061" y="18"/>
                  </a:lnTo>
                  <a:lnTo>
                    <a:pt x="1061" y="23"/>
                  </a:lnTo>
                  <a:lnTo>
                    <a:pt x="1059" y="25"/>
                  </a:lnTo>
                  <a:lnTo>
                    <a:pt x="1059" y="29"/>
                  </a:lnTo>
                  <a:lnTo>
                    <a:pt x="1061" y="30"/>
                  </a:lnTo>
                  <a:lnTo>
                    <a:pt x="1063" y="33"/>
                  </a:lnTo>
                  <a:lnTo>
                    <a:pt x="1065" y="33"/>
                  </a:lnTo>
                  <a:lnTo>
                    <a:pt x="1065" y="35"/>
                  </a:lnTo>
                  <a:lnTo>
                    <a:pt x="1063" y="35"/>
                  </a:lnTo>
                  <a:lnTo>
                    <a:pt x="1061" y="35"/>
                  </a:lnTo>
                  <a:lnTo>
                    <a:pt x="1059" y="39"/>
                  </a:lnTo>
                  <a:lnTo>
                    <a:pt x="1057" y="39"/>
                  </a:lnTo>
                  <a:lnTo>
                    <a:pt x="1057" y="47"/>
                  </a:lnTo>
                  <a:lnTo>
                    <a:pt x="1059" y="48"/>
                  </a:lnTo>
                  <a:lnTo>
                    <a:pt x="1059" y="49"/>
                  </a:lnTo>
                  <a:lnTo>
                    <a:pt x="1065" y="51"/>
                  </a:lnTo>
                  <a:lnTo>
                    <a:pt x="1063" y="51"/>
                  </a:lnTo>
                  <a:lnTo>
                    <a:pt x="1065" y="53"/>
                  </a:lnTo>
                  <a:lnTo>
                    <a:pt x="1067" y="55"/>
                  </a:lnTo>
                  <a:lnTo>
                    <a:pt x="1076" y="54"/>
                  </a:lnTo>
                  <a:lnTo>
                    <a:pt x="1076" y="55"/>
                  </a:lnTo>
                  <a:lnTo>
                    <a:pt x="1076" y="56"/>
                  </a:lnTo>
                  <a:lnTo>
                    <a:pt x="1080" y="57"/>
                  </a:lnTo>
                  <a:lnTo>
                    <a:pt x="1080" y="58"/>
                  </a:lnTo>
                  <a:lnTo>
                    <a:pt x="1082" y="58"/>
                  </a:lnTo>
                  <a:lnTo>
                    <a:pt x="1084" y="58"/>
                  </a:lnTo>
                  <a:lnTo>
                    <a:pt x="1084" y="57"/>
                  </a:lnTo>
                  <a:lnTo>
                    <a:pt x="1088" y="62"/>
                  </a:lnTo>
                  <a:lnTo>
                    <a:pt x="1092" y="62"/>
                  </a:lnTo>
                  <a:lnTo>
                    <a:pt x="1097" y="59"/>
                  </a:lnTo>
                  <a:lnTo>
                    <a:pt x="1099" y="59"/>
                  </a:lnTo>
                  <a:lnTo>
                    <a:pt x="1101" y="63"/>
                  </a:lnTo>
                  <a:lnTo>
                    <a:pt x="1099" y="65"/>
                  </a:lnTo>
                  <a:lnTo>
                    <a:pt x="1097" y="67"/>
                  </a:lnTo>
                  <a:lnTo>
                    <a:pt x="1097" y="66"/>
                  </a:lnTo>
                  <a:lnTo>
                    <a:pt x="1097" y="64"/>
                  </a:lnTo>
                  <a:lnTo>
                    <a:pt x="1097" y="62"/>
                  </a:lnTo>
                  <a:lnTo>
                    <a:pt x="1097" y="63"/>
                  </a:lnTo>
                  <a:lnTo>
                    <a:pt x="1092" y="64"/>
                  </a:lnTo>
                  <a:lnTo>
                    <a:pt x="1090" y="66"/>
                  </a:lnTo>
                  <a:lnTo>
                    <a:pt x="1088" y="69"/>
                  </a:lnTo>
                  <a:lnTo>
                    <a:pt x="1090" y="67"/>
                  </a:lnTo>
                  <a:lnTo>
                    <a:pt x="1090" y="70"/>
                  </a:lnTo>
                  <a:lnTo>
                    <a:pt x="1088" y="72"/>
                  </a:lnTo>
                  <a:lnTo>
                    <a:pt x="1086" y="72"/>
                  </a:lnTo>
                  <a:lnTo>
                    <a:pt x="1086" y="73"/>
                  </a:lnTo>
                  <a:lnTo>
                    <a:pt x="1084" y="75"/>
                  </a:lnTo>
                  <a:lnTo>
                    <a:pt x="1084" y="78"/>
                  </a:lnTo>
                  <a:lnTo>
                    <a:pt x="1088" y="78"/>
                  </a:lnTo>
                  <a:lnTo>
                    <a:pt x="1092" y="77"/>
                  </a:lnTo>
                  <a:lnTo>
                    <a:pt x="1097" y="73"/>
                  </a:lnTo>
                  <a:lnTo>
                    <a:pt x="1095" y="74"/>
                  </a:lnTo>
                  <a:lnTo>
                    <a:pt x="1092" y="74"/>
                  </a:lnTo>
                  <a:lnTo>
                    <a:pt x="1092" y="73"/>
                  </a:lnTo>
                  <a:lnTo>
                    <a:pt x="1095" y="72"/>
                  </a:lnTo>
                  <a:lnTo>
                    <a:pt x="1095" y="71"/>
                  </a:lnTo>
                  <a:lnTo>
                    <a:pt x="1097" y="72"/>
                  </a:lnTo>
                  <a:lnTo>
                    <a:pt x="1099" y="80"/>
                  </a:lnTo>
                  <a:lnTo>
                    <a:pt x="1101" y="80"/>
                  </a:lnTo>
                  <a:lnTo>
                    <a:pt x="1099" y="81"/>
                  </a:lnTo>
                  <a:lnTo>
                    <a:pt x="1092" y="85"/>
                  </a:lnTo>
                  <a:lnTo>
                    <a:pt x="1090" y="87"/>
                  </a:lnTo>
                  <a:lnTo>
                    <a:pt x="1090" y="88"/>
                  </a:lnTo>
                  <a:lnTo>
                    <a:pt x="1086" y="89"/>
                  </a:lnTo>
                  <a:lnTo>
                    <a:pt x="1084" y="91"/>
                  </a:lnTo>
                  <a:lnTo>
                    <a:pt x="1082" y="93"/>
                  </a:lnTo>
                  <a:lnTo>
                    <a:pt x="1080" y="91"/>
                  </a:lnTo>
                  <a:lnTo>
                    <a:pt x="1076" y="91"/>
                  </a:lnTo>
                  <a:lnTo>
                    <a:pt x="1073" y="90"/>
                  </a:lnTo>
                  <a:lnTo>
                    <a:pt x="1071" y="91"/>
                  </a:lnTo>
                  <a:lnTo>
                    <a:pt x="1071" y="93"/>
                  </a:lnTo>
                  <a:lnTo>
                    <a:pt x="1071" y="94"/>
                  </a:lnTo>
                  <a:lnTo>
                    <a:pt x="1071" y="98"/>
                  </a:lnTo>
                  <a:lnTo>
                    <a:pt x="1073" y="101"/>
                  </a:lnTo>
                  <a:lnTo>
                    <a:pt x="1076" y="102"/>
                  </a:lnTo>
                  <a:lnTo>
                    <a:pt x="1076" y="104"/>
                  </a:lnTo>
                  <a:lnTo>
                    <a:pt x="1076" y="106"/>
                  </a:lnTo>
                  <a:lnTo>
                    <a:pt x="1076" y="110"/>
                  </a:lnTo>
                  <a:lnTo>
                    <a:pt x="1071" y="109"/>
                  </a:lnTo>
                  <a:lnTo>
                    <a:pt x="1071" y="107"/>
                  </a:lnTo>
                  <a:lnTo>
                    <a:pt x="1071" y="106"/>
                  </a:lnTo>
                  <a:lnTo>
                    <a:pt x="1071" y="105"/>
                  </a:lnTo>
                  <a:lnTo>
                    <a:pt x="1069" y="106"/>
                  </a:lnTo>
                  <a:lnTo>
                    <a:pt x="1069" y="105"/>
                  </a:lnTo>
                  <a:lnTo>
                    <a:pt x="1065" y="107"/>
                  </a:lnTo>
                  <a:lnTo>
                    <a:pt x="1065" y="104"/>
                  </a:lnTo>
                  <a:lnTo>
                    <a:pt x="1061" y="104"/>
                  </a:lnTo>
                  <a:lnTo>
                    <a:pt x="1059" y="102"/>
                  </a:lnTo>
                  <a:lnTo>
                    <a:pt x="1065" y="101"/>
                  </a:lnTo>
                  <a:lnTo>
                    <a:pt x="1063" y="98"/>
                  </a:lnTo>
                  <a:lnTo>
                    <a:pt x="1063" y="95"/>
                  </a:lnTo>
                  <a:lnTo>
                    <a:pt x="1065" y="94"/>
                  </a:lnTo>
                  <a:lnTo>
                    <a:pt x="1065" y="88"/>
                  </a:lnTo>
                  <a:lnTo>
                    <a:pt x="1059" y="90"/>
                  </a:lnTo>
                  <a:lnTo>
                    <a:pt x="1059" y="93"/>
                  </a:lnTo>
                  <a:lnTo>
                    <a:pt x="1057" y="91"/>
                  </a:lnTo>
                  <a:lnTo>
                    <a:pt x="1055" y="93"/>
                  </a:lnTo>
                  <a:lnTo>
                    <a:pt x="1055" y="91"/>
                  </a:lnTo>
                  <a:lnTo>
                    <a:pt x="1055" y="90"/>
                  </a:lnTo>
                  <a:lnTo>
                    <a:pt x="1057" y="89"/>
                  </a:lnTo>
                  <a:lnTo>
                    <a:pt x="1057" y="87"/>
                  </a:lnTo>
                  <a:lnTo>
                    <a:pt x="1057" y="86"/>
                  </a:lnTo>
                  <a:lnTo>
                    <a:pt x="1052" y="87"/>
                  </a:lnTo>
                  <a:lnTo>
                    <a:pt x="1050" y="87"/>
                  </a:lnTo>
                  <a:lnTo>
                    <a:pt x="1052" y="86"/>
                  </a:lnTo>
                  <a:lnTo>
                    <a:pt x="1048" y="85"/>
                  </a:lnTo>
                  <a:lnTo>
                    <a:pt x="1046" y="82"/>
                  </a:lnTo>
                  <a:lnTo>
                    <a:pt x="1042" y="82"/>
                  </a:lnTo>
                  <a:lnTo>
                    <a:pt x="1044" y="85"/>
                  </a:lnTo>
                  <a:lnTo>
                    <a:pt x="1042" y="82"/>
                  </a:lnTo>
                  <a:lnTo>
                    <a:pt x="1040" y="81"/>
                  </a:lnTo>
                  <a:lnTo>
                    <a:pt x="1038" y="81"/>
                  </a:lnTo>
                  <a:lnTo>
                    <a:pt x="1036" y="81"/>
                  </a:lnTo>
                  <a:lnTo>
                    <a:pt x="1040" y="85"/>
                  </a:lnTo>
                  <a:lnTo>
                    <a:pt x="1033" y="86"/>
                  </a:lnTo>
                  <a:lnTo>
                    <a:pt x="1033" y="85"/>
                  </a:lnTo>
                  <a:lnTo>
                    <a:pt x="1029" y="85"/>
                  </a:lnTo>
                  <a:lnTo>
                    <a:pt x="1029" y="86"/>
                  </a:lnTo>
                  <a:lnTo>
                    <a:pt x="1027" y="85"/>
                  </a:lnTo>
                  <a:lnTo>
                    <a:pt x="1025" y="85"/>
                  </a:lnTo>
                  <a:lnTo>
                    <a:pt x="1027" y="87"/>
                  </a:lnTo>
                  <a:lnTo>
                    <a:pt x="1027" y="88"/>
                  </a:lnTo>
                  <a:lnTo>
                    <a:pt x="1031" y="89"/>
                  </a:lnTo>
                  <a:lnTo>
                    <a:pt x="1031" y="91"/>
                  </a:lnTo>
                  <a:lnTo>
                    <a:pt x="1029" y="90"/>
                  </a:lnTo>
                  <a:lnTo>
                    <a:pt x="1033" y="94"/>
                  </a:lnTo>
                  <a:lnTo>
                    <a:pt x="1033" y="96"/>
                  </a:lnTo>
                  <a:lnTo>
                    <a:pt x="1036" y="97"/>
                  </a:lnTo>
                  <a:lnTo>
                    <a:pt x="1036" y="95"/>
                  </a:lnTo>
                  <a:lnTo>
                    <a:pt x="1038" y="94"/>
                  </a:lnTo>
                  <a:lnTo>
                    <a:pt x="1042" y="94"/>
                  </a:lnTo>
                  <a:lnTo>
                    <a:pt x="1044" y="94"/>
                  </a:lnTo>
                  <a:lnTo>
                    <a:pt x="1044" y="95"/>
                  </a:lnTo>
                  <a:lnTo>
                    <a:pt x="1046" y="95"/>
                  </a:lnTo>
                  <a:lnTo>
                    <a:pt x="1046" y="94"/>
                  </a:lnTo>
                  <a:lnTo>
                    <a:pt x="1048" y="94"/>
                  </a:lnTo>
                  <a:lnTo>
                    <a:pt x="1048" y="99"/>
                  </a:lnTo>
                  <a:lnTo>
                    <a:pt x="1046" y="101"/>
                  </a:lnTo>
                  <a:lnTo>
                    <a:pt x="1042" y="102"/>
                  </a:lnTo>
                  <a:lnTo>
                    <a:pt x="1040" y="101"/>
                  </a:lnTo>
                  <a:lnTo>
                    <a:pt x="1038" y="99"/>
                  </a:lnTo>
                  <a:lnTo>
                    <a:pt x="1036" y="98"/>
                  </a:lnTo>
                  <a:lnTo>
                    <a:pt x="1033" y="98"/>
                  </a:lnTo>
                  <a:lnTo>
                    <a:pt x="1031" y="96"/>
                  </a:lnTo>
                  <a:lnTo>
                    <a:pt x="1031" y="94"/>
                  </a:lnTo>
                  <a:lnTo>
                    <a:pt x="1029" y="94"/>
                  </a:lnTo>
                  <a:lnTo>
                    <a:pt x="1027" y="91"/>
                  </a:lnTo>
                  <a:lnTo>
                    <a:pt x="1025" y="91"/>
                  </a:lnTo>
                  <a:lnTo>
                    <a:pt x="1025" y="93"/>
                  </a:lnTo>
                  <a:lnTo>
                    <a:pt x="1025" y="94"/>
                  </a:lnTo>
                  <a:lnTo>
                    <a:pt x="1027" y="95"/>
                  </a:lnTo>
                  <a:lnTo>
                    <a:pt x="1027" y="96"/>
                  </a:lnTo>
                  <a:lnTo>
                    <a:pt x="1029" y="98"/>
                  </a:lnTo>
                  <a:lnTo>
                    <a:pt x="1025" y="98"/>
                  </a:lnTo>
                  <a:lnTo>
                    <a:pt x="1021" y="98"/>
                  </a:lnTo>
                  <a:lnTo>
                    <a:pt x="1019" y="98"/>
                  </a:lnTo>
                  <a:lnTo>
                    <a:pt x="1017" y="98"/>
                  </a:lnTo>
                  <a:lnTo>
                    <a:pt x="1012" y="97"/>
                  </a:lnTo>
                  <a:lnTo>
                    <a:pt x="1010" y="97"/>
                  </a:lnTo>
                  <a:lnTo>
                    <a:pt x="1002" y="96"/>
                  </a:lnTo>
                  <a:lnTo>
                    <a:pt x="998" y="98"/>
                  </a:lnTo>
                  <a:lnTo>
                    <a:pt x="993" y="98"/>
                  </a:lnTo>
                  <a:lnTo>
                    <a:pt x="987" y="98"/>
                  </a:lnTo>
                  <a:lnTo>
                    <a:pt x="983" y="99"/>
                  </a:lnTo>
                  <a:lnTo>
                    <a:pt x="979" y="98"/>
                  </a:lnTo>
                  <a:lnTo>
                    <a:pt x="977" y="98"/>
                  </a:lnTo>
                  <a:lnTo>
                    <a:pt x="975" y="98"/>
                  </a:lnTo>
                  <a:lnTo>
                    <a:pt x="975" y="99"/>
                  </a:lnTo>
                  <a:lnTo>
                    <a:pt x="972" y="99"/>
                  </a:lnTo>
                  <a:lnTo>
                    <a:pt x="968" y="98"/>
                  </a:lnTo>
                  <a:lnTo>
                    <a:pt x="966" y="98"/>
                  </a:lnTo>
                  <a:lnTo>
                    <a:pt x="964" y="95"/>
                  </a:lnTo>
                  <a:lnTo>
                    <a:pt x="958" y="93"/>
                  </a:lnTo>
                  <a:lnTo>
                    <a:pt x="958" y="90"/>
                  </a:lnTo>
                  <a:lnTo>
                    <a:pt x="953" y="89"/>
                  </a:lnTo>
                  <a:lnTo>
                    <a:pt x="953" y="90"/>
                  </a:lnTo>
                  <a:lnTo>
                    <a:pt x="951" y="91"/>
                  </a:lnTo>
                  <a:lnTo>
                    <a:pt x="949" y="91"/>
                  </a:lnTo>
                  <a:lnTo>
                    <a:pt x="949" y="93"/>
                  </a:lnTo>
                  <a:lnTo>
                    <a:pt x="947" y="91"/>
                  </a:lnTo>
                  <a:lnTo>
                    <a:pt x="945" y="93"/>
                  </a:lnTo>
                  <a:lnTo>
                    <a:pt x="941" y="91"/>
                  </a:lnTo>
                  <a:lnTo>
                    <a:pt x="939" y="91"/>
                  </a:lnTo>
                  <a:lnTo>
                    <a:pt x="937" y="90"/>
                  </a:lnTo>
                  <a:lnTo>
                    <a:pt x="937" y="88"/>
                  </a:lnTo>
                  <a:lnTo>
                    <a:pt x="930" y="87"/>
                  </a:lnTo>
                  <a:lnTo>
                    <a:pt x="928" y="86"/>
                  </a:lnTo>
                  <a:lnTo>
                    <a:pt x="928" y="85"/>
                  </a:lnTo>
                  <a:lnTo>
                    <a:pt x="926" y="85"/>
                  </a:lnTo>
                  <a:lnTo>
                    <a:pt x="924" y="83"/>
                  </a:lnTo>
                  <a:lnTo>
                    <a:pt x="922" y="83"/>
                  </a:lnTo>
                  <a:lnTo>
                    <a:pt x="922" y="82"/>
                  </a:lnTo>
                  <a:lnTo>
                    <a:pt x="924" y="82"/>
                  </a:lnTo>
                  <a:lnTo>
                    <a:pt x="926" y="82"/>
                  </a:lnTo>
                  <a:lnTo>
                    <a:pt x="926" y="81"/>
                  </a:lnTo>
                  <a:lnTo>
                    <a:pt x="924" y="80"/>
                  </a:lnTo>
                  <a:lnTo>
                    <a:pt x="924" y="79"/>
                  </a:lnTo>
                  <a:lnTo>
                    <a:pt x="922" y="78"/>
                  </a:lnTo>
                  <a:lnTo>
                    <a:pt x="924" y="77"/>
                  </a:lnTo>
                  <a:lnTo>
                    <a:pt x="920" y="75"/>
                  </a:lnTo>
                  <a:lnTo>
                    <a:pt x="920" y="73"/>
                  </a:lnTo>
                  <a:lnTo>
                    <a:pt x="918" y="73"/>
                  </a:lnTo>
                  <a:lnTo>
                    <a:pt x="916" y="72"/>
                  </a:lnTo>
                  <a:lnTo>
                    <a:pt x="913" y="72"/>
                  </a:lnTo>
                  <a:lnTo>
                    <a:pt x="911" y="73"/>
                  </a:lnTo>
                  <a:lnTo>
                    <a:pt x="907" y="72"/>
                  </a:lnTo>
                  <a:lnTo>
                    <a:pt x="907" y="74"/>
                  </a:lnTo>
                  <a:lnTo>
                    <a:pt x="903" y="74"/>
                  </a:lnTo>
                  <a:lnTo>
                    <a:pt x="901" y="75"/>
                  </a:lnTo>
                  <a:lnTo>
                    <a:pt x="890" y="78"/>
                  </a:lnTo>
                  <a:lnTo>
                    <a:pt x="882" y="79"/>
                  </a:lnTo>
                  <a:lnTo>
                    <a:pt x="880" y="80"/>
                  </a:lnTo>
                  <a:lnTo>
                    <a:pt x="878" y="82"/>
                  </a:lnTo>
                  <a:lnTo>
                    <a:pt x="878" y="83"/>
                  </a:lnTo>
                  <a:lnTo>
                    <a:pt x="876" y="85"/>
                  </a:lnTo>
                  <a:lnTo>
                    <a:pt x="876" y="87"/>
                  </a:lnTo>
                  <a:lnTo>
                    <a:pt x="880" y="87"/>
                  </a:lnTo>
                  <a:lnTo>
                    <a:pt x="878" y="88"/>
                  </a:lnTo>
                  <a:lnTo>
                    <a:pt x="882" y="88"/>
                  </a:lnTo>
                  <a:lnTo>
                    <a:pt x="880" y="89"/>
                  </a:lnTo>
                  <a:lnTo>
                    <a:pt x="882" y="88"/>
                  </a:lnTo>
                  <a:lnTo>
                    <a:pt x="882" y="89"/>
                  </a:lnTo>
                  <a:lnTo>
                    <a:pt x="888" y="89"/>
                  </a:lnTo>
                  <a:lnTo>
                    <a:pt x="886" y="89"/>
                  </a:lnTo>
                  <a:lnTo>
                    <a:pt x="888" y="90"/>
                  </a:lnTo>
                  <a:lnTo>
                    <a:pt x="890" y="89"/>
                  </a:lnTo>
                  <a:lnTo>
                    <a:pt x="892" y="89"/>
                  </a:lnTo>
                  <a:lnTo>
                    <a:pt x="890" y="88"/>
                  </a:lnTo>
                  <a:lnTo>
                    <a:pt x="888" y="87"/>
                  </a:lnTo>
                  <a:lnTo>
                    <a:pt x="888" y="86"/>
                  </a:lnTo>
                  <a:lnTo>
                    <a:pt x="890" y="86"/>
                  </a:lnTo>
                  <a:lnTo>
                    <a:pt x="894" y="85"/>
                  </a:lnTo>
                  <a:lnTo>
                    <a:pt x="894" y="86"/>
                  </a:lnTo>
                  <a:lnTo>
                    <a:pt x="899" y="86"/>
                  </a:lnTo>
                  <a:lnTo>
                    <a:pt x="899" y="87"/>
                  </a:lnTo>
                  <a:lnTo>
                    <a:pt x="901" y="85"/>
                  </a:lnTo>
                  <a:lnTo>
                    <a:pt x="905" y="85"/>
                  </a:lnTo>
                  <a:lnTo>
                    <a:pt x="905" y="86"/>
                  </a:lnTo>
                  <a:lnTo>
                    <a:pt x="907" y="85"/>
                  </a:lnTo>
                  <a:lnTo>
                    <a:pt x="905" y="86"/>
                  </a:lnTo>
                  <a:lnTo>
                    <a:pt x="907" y="87"/>
                  </a:lnTo>
                  <a:lnTo>
                    <a:pt x="907" y="86"/>
                  </a:lnTo>
                  <a:lnTo>
                    <a:pt x="907" y="83"/>
                  </a:lnTo>
                  <a:lnTo>
                    <a:pt x="907" y="85"/>
                  </a:lnTo>
                  <a:lnTo>
                    <a:pt x="905" y="82"/>
                  </a:lnTo>
                  <a:lnTo>
                    <a:pt x="909" y="81"/>
                  </a:lnTo>
                  <a:lnTo>
                    <a:pt x="907" y="80"/>
                  </a:lnTo>
                  <a:lnTo>
                    <a:pt x="916" y="78"/>
                  </a:lnTo>
                  <a:lnTo>
                    <a:pt x="916" y="79"/>
                  </a:lnTo>
                  <a:lnTo>
                    <a:pt x="918" y="78"/>
                  </a:lnTo>
                  <a:lnTo>
                    <a:pt x="918" y="80"/>
                  </a:lnTo>
                  <a:lnTo>
                    <a:pt x="916" y="81"/>
                  </a:lnTo>
                  <a:lnTo>
                    <a:pt x="918" y="81"/>
                  </a:lnTo>
                  <a:lnTo>
                    <a:pt x="916" y="82"/>
                  </a:lnTo>
                  <a:lnTo>
                    <a:pt x="916" y="83"/>
                  </a:lnTo>
                  <a:lnTo>
                    <a:pt x="913" y="85"/>
                  </a:lnTo>
                  <a:lnTo>
                    <a:pt x="911" y="87"/>
                  </a:lnTo>
                  <a:lnTo>
                    <a:pt x="911" y="85"/>
                  </a:lnTo>
                  <a:lnTo>
                    <a:pt x="909" y="86"/>
                  </a:lnTo>
                  <a:lnTo>
                    <a:pt x="911" y="88"/>
                  </a:lnTo>
                  <a:lnTo>
                    <a:pt x="907" y="88"/>
                  </a:lnTo>
                  <a:lnTo>
                    <a:pt x="905" y="88"/>
                  </a:lnTo>
                  <a:lnTo>
                    <a:pt x="905" y="90"/>
                  </a:lnTo>
                  <a:lnTo>
                    <a:pt x="899" y="90"/>
                  </a:lnTo>
                  <a:lnTo>
                    <a:pt x="899" y="89"/>
                  </a:lnTo>
                  <a:lnTo>
                    <a:pt x="899" y="90"/>
                  </a:lnTo>
                  <a:lnTo>
                    <a:pt x="897" y="91"/>
                  </a:lnTo>
                  <a:lnTo>
                    <a:pt x="892" y="91"/>
                  </a:lnTo>
                  <a:lnTo>
                    <a:pt x="890" y="94"/>
                  </a:lnTo>
                  <a:lnTo>
                    <a:pt x="892" y="94"/>
                  </a:lnTo>
                  <a:lnTo>
                    <a:pt x="890" y="95"/>
                  </a:lnTo>
                  <a:lnTo>
                    <a:pt x="890" y="96"/>
                  </a:lnTo>
                  <a:lnTo>
                    <a:pt x="888" y="95"/>
                  </a:lnTo>
                  <a:lnTo>
                    <a:pt x="886" y="98"/>
                  </a:lnTo>
                  <a:lnTo>
                    <a:pt x="888" y="99"/>
                  </a:lnTo>
                  <a:lnTo>
                    <a:pt x="890" y="101"/>
                  </a:lnTo>
                  <a:lnTo>
                    <a:pt x="890" y="102"/>
                  </a:lnTo>
                  <a:lnTo>
                    <a:pt x="892" y="102"/>
                  </a:lnTo>
                  <a:lnTo>
                    <a:pt x="892" y="104"/>
                  </a:lnTo>
                  <a:lnTo>
                    <a:pt x="890" y="105"/>
                  </a:lnTo>
                  <a:lnTo>
                    <a:pt x="897" y="111"/>
                  </a:lnTo>
                  <a:lnTo>
                    <a:pt x="899" y="111"/>
                  </a:lnTo>
                  <a:lnTo>
                    <a:pt x="897" y="112"/>
                  </a:lnTo>
                  <a:lnTo>
                    <a:pt x="899" y="115"/>
                  </a:lnTo>
                  <a:lnTo>
                    <a:pt x="897" y="115"/>
                  </a:lnTo>
                  <a:lnTo>
                    <a:pt x="894" y="117"/>
                  </a:lnTo>
                  <a:lnTo>
                    <a:pt x="892" y="115"/>
                  </a:lnTo>
                  <a:lnTo>
                    <a:pt x="890" y="115"/>
                  </a:lnTo>
                  <a:lnTo>
                    <a:pt x="890" y="119"/>
                  </a:lnTo>
                  <a:lnTo>
                    <a:pt x="888" y="118"/>
                  </a:lnTo>
                  <a:lnTo>
                    <a:pt x="882" y="113"/>
                  </a:lnTo>
                  <a:lnTo>
                    <a:pt x="882" y="112"/>
                  </a:lnTo>
                  <a:lnTo>
                    <a:pt x="882" y="113"/>
                  </a:lnTo>
                  <a:lnTo>
                    <a:pt x="886" y="112"/>
                  </a:lnTo>
                  <a:lnTo>
                    <a:pt x="888" y="112"/>
                  </a:lnTo>
                  <a:lnTo>
                    <a:pt x="890" y="111"/>
                  </a:lnTo>
                  <a:lnTo>
                    <a:pt x="886" y="106"/>
                  </a:lnTo>
                  <a:lnTo>
                    <a:pt x="884" y="106"/>
                  </a:lnTo>
                  <a:lnTo>
                    <a:pt x="882" y="104"/>
                  </a:lnTo>
                  <a:lnTo>
                    <a:pt x="880" y="105"/>
                  </a:lnTo>
                  <a:lnTo>
                    <a:pt x="878" y="105"/>
                  </a:lnTo>
                  <a:lnTo>
                    <a:pt x="878" y="104"/>
                  </a:lnTo>
                  <a:lnTo>
                    <a:pt x="880" y="102"/>
                  </a:lnTo>
                  <a:lnTo>
                    <a:pt x="878" y="102"/>
                  </a:lnTo>
                  <a:lnTo>
                    <a:pt x="878" y="101"/>
                  </a:lnTo>
                  <a:lnTo>
                    <a:pt x="876" y="103"/>
                  </a:lnTo>
                  <a:lnTo>
                    <a:pt x="876" y="105"/>
                  </a:lnTo>
                  <a:lnTo>
                    <a:pt x="876" y="104"/>
                  </a:lnTo>
                  <a:lnTo>
                    <a:pt x="876" y="105"/>
                  </a:lnTo>
                  <a:lnTo>
                    <a:pt x="873" y="104"/>
                  </a:lnTo>
                  <a:lnTo>
                    <a:pt x="873" y="102"/>
                  </a:lnTo>
                  <a:lnTo>
                    <a:pt x="873" y="101"/>
                  </a:lnTo>
                  <a:lnTo>
                    <a:pt x="873" y="99"/>
                  </a:lnTo>
                  <a:lnTo>
                    <a:pt x="873" y="98"/>
                  </a:lnTo>
                  <a:lnTo>
                    <a:pt x="865" y="98"/>
                  </a:lnTo>
                  <a:lnTo>
                    <a:pt x="867" y="98"/>
                  </a:lnTo>
                  <a:lnTo>
                    <a:pt x="861" y="98"/>
                  </a:lnTo>
                  <a:lnTo>
                    <a:pt x="863" y="98"/>
                  </a:lnTo>
                  <a:lnTo>
                    <a:pt x="863" y="97"/>
                  </a:lnTo>
                  <a:lnTo>
                    <a:pt x="861" y="95"/>
                  </a:lnTo>
                  <a:lnTo>
                    <a:pt x="859" y="95"/>
                  </a:lnTo>
                  <a:lnTo>
                    <a:pt x="859" y="94"/>
                  </a:lnTo>
                  <a:lnTo>
                    <a:pt x="857" y="93"/>
                  </a:lnTo>
                  <a:lnTo>
                    <a:pt x="854" y="94"/>
                  </a:lnTo>
                  <a:lnTo>
                    <a:pt x="852" y="94"/>
                  </a:lnTo>
                  <a:lnTo>
                    <a:pt x="850" y="95"/>
                  </a:lnTo>
                  <a:lnTo>
                    <a:pt x="846" y="97"/>
                  </a:lnTo>
                  <a:lnTo>
                    <a:pt x="844" y="98"/>
                  </a:lnTo>
                  <a:lnTo>
                    <a:pt x="842" y="98"/>
                  </a:lnTo>
                  <a:lnTo>
                    <a:pt x="842" y="95"/>
                  </a:lnTo>
                  <a:lnTo>
                    <a:pt x="838" y="96"/>
                  </a:lnTo>
                  <a:lnTo>
                    <a:pt x="838" y="98"/>
                  </a:lnTo>
                  <a:lnTo>
                    <a:pt x="836" y="98"/>
                  </a:lnTo>
                  <a:lnTo>
                    <a:pt x="831" y="98"/>
                  </a:lnTo>
                  <a:lnTo>
                    <a:pt x="831" y="97"/>
                  </a:lnTo>
                  <a:lnTo>
                    <a:pt x="829" y="98"/>
                  </a:lnTo>
                  <a:lnTo>
                    <a:pt x="831" y="99"/>
                  </a:lnTo>
                  <a:lnTo>
                    <a:pt x="827" y="99"/>
                  </a:lnTo>
                  <a:lnTo>
                    <a:pt x="829" y="98"/>
                  </a:lnTo>
                  <a:lnTo>
                    <a:pt x="823" y="98"/>
                  </a:lnTo>
                  <a:lnTo>
                    <a:pt x="823" y="99"/>
                  </a:lnTo>
                  <a:lnTo>
                    <a:pt x="817" y="99"/>
                  </a:lnTo>
                  <a:lnTo>
                    <a:pt x="812" y="98"/>
                  </a:lnTo>
                  <a:lnTo>
                    <a:pt x="814" y="98"/>
                  </a:lnTo>
                  <a:lnTo>
                    <a:pt x="808" y="99"/>
                  </a:lnTo>
                  <a:lnTo>
                    <a:pt x="804" y="98"/>
                  </a:lnTo>
                  <a:lnTo>
                    <a:pt x="800" y="98"/>
                  </a:lnTo>
                  <a:lnTo>
                    <a:pt x="796" y="98"/>
                  </a:lnTo>
                  <a:lnTo>
                    <a:pt x="793" y="98"/>
                  </a:lnTo>
                  <a:lnTo>
                    <a:pt x="791" y="97"/>
                  </a:lnTo>
                  <a:lnTo>
                    <a:pt x="789" y="97"/>
                  </a:lnTo>
                  <a:lnTo>
                    <a:pt x="789" y="98"/>
                  </a:lnTo>
                  <a:lnTo>
                    <a:pt x="779" y="95"/>
                  </a:lnTo>
                  <a:lnTo>
                    <a:pt x="781" y="95"/>
                  </a:lnTo>
                  <a:lnTo>
                    <a:pt x="779" y="95"/>
                  </a:lnTo>
                  <a:lnTo>
                    <a:pt x="777" y="95"/>
                  </a:lnTo>
                  <a:lnTo>
                    <a:pt x="774" y="94"/>
                  </a:lnTo>
                  <a:lnTo>
                    <a:pt x="779" y="93"/>
                  </a:lnTo>
                  <a:lnTo>
                    <a:pt x="779" y="90"/>
                  </a:lnTo>
                  <a:lnTo>
                    <a:pt x="781" y="89"/>
                  </a:lnTo>
                  <a:lnTo>
                    <a:pt x="779" y="89"/>
                  </a:lnTo>
                  <a:lnTo>
                    <a:pt x="785" y="89"/>
                  </a:lnTo>
                  <a:lnTo>
                    <a:pt x="787" y="88"/>
                  </a:lnTo>
                  <a:lnTo>
                    <a:pt x="783" y="87"/>
                  </a:lnTo>
                  <a:lnTo>
                    <a:pt x="789" y="87"/>
                  </a:lnTo>
                  <a:lnTo>
                    <a:pt x="791" y="87"/>
                  </a:lnTo>
                  <a:lnTo>
                    <a:pt x="793" y="88"/>
                  </a:lnTo>
                  <a:lnTo>
                    <a:pt x="796" y="88"/>
                  </a:lnTo>
                  <a:lnTo>
                    <a:pt x="796" y="87"/>
                  </a:lnTo>
                  <a:lnTo>
                    <a:pt x="798" y="87"/>
                  </a:lnTo>
                  <a:lnTo>
                    <a:pt x="798" y="86"/>
                  </a:lnTo>
                  <a:lnTo>
                    <a:pt x="798" y="85"/>
                  </a:lnTo>
                  <a:lnTo>
                    <a:pt x="798" y="83"/>
                  </a:lnTo>
                  <a:lnTo>
                    <a:pt x="796" y="85"/>
                  </a:lnTo>
                  <a:lnTo>
                    <a:pt x="796" y="81"/>
                  </a:lnTo>
                  <a:lnTo>
                    <a:pt x="791" y="78"/>
                  </a:lnTo>
                  <a:lnTo>
                    <a:pt x="787" y="77"/>
                  </a:lnTo>
                  <a:lnTo>
                    <a:pt x="787" y="74"/>
                  </a:lnTo>
                  <a:lnTo>
                    <a:pt x="783" y="75"/>
                  </a:lnTo>
                  <a:lnTo>
                    <a:pt x="783" y="74"/>
                  </a:lnTo>
                  <a:lnTo>
                    <a:pt x="779" y="73"/>
                  </a:lnTo>
                  <a:lnTo>
                    <a:pt x="781" y="72"/>
                  </a:lnTo>
                  <a:lnTo>
                    <a:pt x="772" y="71"/>
                  </a:lnTo>
                  <a:lnTo>
                    <a:pt x="772" y="72"/>
                  </a:lnTo>
                  <a:lnTo>
                    <a:pt x="770" y="72"/>
                  </a:lnTo>
                  <a:lnTo>
                    <a:pt x="768" y="71"/>
                  </a:lnTo>
                  <a:lnTo>
                    <a:pt x="766" y="72"/>
                  </a:lnTo>
                  <a:lnTo>
                    <a:pt x="770" y="74"/>
                  </a:lnTo>
                  <a:lnTo>
                    <a:pt x="768" y="75"/>
                  </a:lnTo>
                  <a:lnTo>
                    <a:pt x="766" y="73"/>
                  </a:lnTo>
                  <a:lnTo>
                    <a:pt x="764" y="74"/>
                  </a:lnTo>
                  <a:lnTo>
                    <a:pt x="756" y="73"/>
                  </a:lnTo>
                  <a:lnTo>
                    <a:pt x="751" y="73"/>
                  </a:lnTo>
                  <a:lnTo>
                    <a:pt x="751" y="72"/>
                  </a:lnTo>
                  <a:lnTo>
                    <a:pt x="745" y="72"/>
                  </a:lnTo>
                  <a:lnTo>
                    <a:pt x="739" y="70"/>
                  </a:lnTo>
                  <a:lnTo>
                    <a:pt x="734" y="70"/>
                  </a:lnTo>
                  <a:lnTo>
                    <a:pt x="730" y="67"/>
                  </a:lnTo>
                  <a:lnTo>
                    <a:pt x="730" y="66"/>
                  </a:lnTo>
                  <a:lnTo>
                    <a:pt x="726" y="65"/>
                  </a:lnTo>
                  <a:lnTo>
                    <a:pt x="724" y="66"/>
                  </a:lnTo>
                  <a:lnTo>
                    <a:pt x="720" y="64"/>
                  </a:lnTo>
                  <a:lnTo>
                    <a:pt x="715" y="64"/>
                  </a:lnTo>
                  <a:lnTo>
                    <a:pt x="713" y="64"/>
                  </a:lnTo>
                  <a:lnTo>
                    <a:pt x="709" y="63"/>
                  </a:lnTo>
                  <a:lnTo>
                    <a:pt x="703" y="62"/>
                  </a:lnTo>
                  <a:lnTo>
                    <a:pt x="699" y="57"/>
                  </a:lnTo>
                  <a:lnTo>
                    <a:pt x="690" y="54"/>
                  </a:lnTo>
                  <a:lnTo>
                    <a:pt x="684" y="53"/>
                  </a:lnTo>
                  <a:lnTo>
                    <a:pt x="678" y="54"/>
                  </a:lnTo>
                  <a:lnTo>
                    <a:pt x="678" y="53"/>
                  </a:lnTo>
                  <a:lnTo>
                    <a:pt x="675" y="53"/>
                  </a:lnTo>
                  <a:lnTo>
                    <a:pt x="673" y="53"/>
                  </a:lnTo>
                  <a:lnTo>
                    <a:pt x="671" y="53"/>
                  </a:lnTo>
                  <a:lnTo>
                    <a:pt x="667" y="53"/>
                  </a:lnTo>
                  <a:lnTo>
                    <a:pt x="665" y="53"/>
                  </a:lnTo>
                  <a:lnTo>
                    <a:pt x="663" y="59"/>
                  </a:lnTo>
                  <a:lnTo>
                    <a:pt x="661" y="61"/>
                  </a:lnTo>
                  <a:lnTo>
                    <a:pt x="659" y="63"/>
                  </a:lnTo>
                  <a:lnTo>
                    <a:pt x="657" y="63"/>
                  </a:lnTo>
                  <a:lnTo>
                    <a:pt x="652" y="63"/>
                  </a:lnTo>
                  <a:lnTo>
                    <a:pt x="650" y="63"/>
                  </a:lnTo>
                  <a:lnTo>
                    <a:pt x="648" y="64"/>
                  </a:lnTo>
                  <a:lnTo>
                    <a:pt x="644" y="63"/>
                  </a:lnTo>
                  <a:lnTo>
                    <a:pt x="644" y="61"/>
                  </a:lnTo>
                  <a:lnTo>
                    <a:pt x="644" y="63"/>
                  </a:lnTo>
                  <a:lnTo>
                    <a:pt x="650" y="55"/>
                  </a:lnTo>
                  <a:lnTo>
                    <a:pt x="648" y="55"/>
                  </a:lnTo>
                  <a:lnTo>
                    <a:pt x="646" y="56"/>
                  </a:lnTo>
                  <a:lnTo>
                    <a:pt x="644" y="55"/>
                  </a:lnTo>
                  <a:lnTo>
                    <a:pt x="644" y="54"/>
                  </a:lnTo>
                  <a:lnTo>
                    <a:pt x="646" y="47"/>
                  </a:lnTo>
                  <a:lnTo>
                    <a:pt x="644" y="46"/>
                  </a:lnTo>
                  <a:lnTo>
                    <a:pt x="640" y="46"/>
                  </a:lnTo>
                  <a:lnTo>
                    <a:pt x="642" y="47"/>
                  </a:lnTo>
                  <a:lnTo>
                    <a:pt x="644" y="47"/>
                  </a:lnTo>
                  <a:lnTo>
                    <a:pt x="644" y="48"/>
                  </a:lnTo>
                  <a:lnTo>
                    <a:pt x="642" y="48"/>
                  </a:lnTo>
                  <a:lnTo>
                    <a:pt x="642" y="49"/>
                  </a:lnTo>
                  <a:lnTo>
                    <a:pt x="640" y="48"/>
                  </a:lnTo>
                  <a:lnTo>
                    <a:pt x="640" y="47"/>
                  </a:lnTo>
                  <a:lnTo>
                    <a:pt x="635" y="48"/>
                  </a:lnTo>
                  <a:lnTo>
                    <a:pt x="635" y="47"/>
                  </a:lnTo>
                  <a:lnTo>
                    <a:pt x="633" y="48"/>
                  </a:lnTo>
                  <a:lnTo>
                    <a:pt x="633" y="50"/>
                  </a:lnTo>
                  <a:lnTo>
                    <a:pt x="635" y="50"/>
                  </a:lnTo>
                  <a:lnTo>
                    <a:pt x="635" y="49"/>
                  </a:lnTo>
                  <a:lnTo>
                    <a:pt x="638" y="48"/>
                  </a:lnTo>
                  <a:lnTo>
                    <a:pt x="640" y="49"/>
                  </a:lnTo>
                  <a:lnTo>
                    <a:pt x="638" y="50"/>
                  </a:lnTo>
                  <a:lnTo>
                    <a:pt x="633" y="54"/>
                  </a:lnTo>
                  <a:lnTo>
                    <a:pt x="631" y="53"/>
                  </a:lnTo>
                  <a:lnTo>
                    <a:pt x="631" y="54"/>
                  </a:lnTo>
                  <a:lnTo>
                    <a:pt x="635" y="54"/>
                  </a:lnTo>
                  <a:lnTo>
                    <a:pt x="635" y="55"/>
                  </a:lnTo>
                  <a:lnTo>
                    <a:pt x="631" y="56"/>
                  </a:lnTo>
                  <a:lnTo>
                    <a:pt x="629" y="57"/>
                  </a:lnTo>
                  <a:lnTo>
                    <a:pt x="631" y="59"/>
                  </a:lnTo>
                  <a:lnTo>
                    <a:pt x="633" y="59"/>
                  </a:lnTo>
                  <a:lnTo>
                    <a:pt x="631" y="59"/>
                  </a:lnTo>
                  <a:lnTo>
                    <a:pt x="627" y="61"/>
                  </a:lnTo>
                  <a:lnTo>
                    <a:pt x="627" y="62"/>
                  </a:lnTo>
                  <a:lnTo>
                    <a:pt x="631" y="61"/>
                  </a:lnTo>
                  <a:lnTo>
                    <a:pt x="633" y="62"/>
                  </a:lnTo>
                  <a:lnTo>
                    <a:pt x="633" y="63"/>
                  </a:lnTo>
                  <a:lnTo>
                    <a:pt x="631" y="63"/>
                  </a:lnTo>
                  <a:lnTo>
                    <a:pt x="629" y="63"/>
                  </a:lnTo>
                  <a:lnTo>
                    <a:pt x="623" y="63"/>
                  </a:lnTo>
                  <a:lnTo>
                    <a:pt x="621" y="63"/>
                  </a:lnTo>
                  <a:lnTo>
                    <a:pt x="617" y="61"/>
                  </a:lnTo>
                  <a:lnTo>
                    <a:pt x="614" y="58"/>
                  </a:lnTo>
                  <a:lnTo>
                    <a:pt x="612" y="57"/>
                  </a:lnTo>
                  <a:lnTo>
                    <a:pt x="604" y="48"/>
                  </a:lnTo>
                  <a:lnTo>
                    <a:pt x="604" y="43"/>
                  </a:lnTo>
                  <a:lnTo>
                    <a:pt x="602" y="41"/>
                  </a:lnTo>
                  <a:lnTo>
                    <a:pt x="593" y="37"/>
                  </a:lnTo>
                  <a:lnTo>
                    <a:pt x="591" y="35"/>
                  </a:lnTo>
                  <a:lnTo>
                    <a:pt x="589" y="38"/>
                  </a:lnTo>
                  <a:lnTo>
                    <a:pt x="589" y="39"/>
                  </a:lnTo>
                  <a:lnTo>
                    <a:pt x="591" y="39"/>
                  </a:lnTo>
                  <a:lnTo>
                    <a:pt x="591" y="41"/>
                  </a:lnTo>
                  <a:lnTo>
                    <a:pt x="593" y="42"/>
                  </a:lnTo>
                  <a:lnTo>
                    <a:pt x="598" y="43"/>
                  </a:lnTo>
                  <a:lnTo>
                    <a:pt x="595" y="45"/>
                  </a:lnTo>
                  <a:lnTo>
                    <a:pt x="587" y="46"/>
                  </a:lnTo>
                  <a:lnTo>
                    <a:pt x="587" y="47"/>
                  </a:lnTo>
                  <a:lnTo>
                    <a:pt x="587" y="48"/>
                  </a:lnTo>
                  <a:lnTo>
                    <a:pt x="587" y="49"/>
                  </a:lnTo>
                  <a:lnTo>
                    <a:pt x="581" y="54"/>
                  </a:lnTo>
                  <a:lnTo>
                    <a:pt x="574" y="55"/>
                  </a:lnTo>
                  <a:lnTo>
                    <a:pt x="577" y="51"/>
                  </a:lnTo>
                  <a:lnTo>
                    <a:pt x="579" y="53"/>
                  </a:lnTo>
                  <a:lnTo>
                    <a:pt x="579" y="49"/>
                  </a:lnTo>
                  <a:lnTo>
                    <a:pt x="574" y="51"/>
                  </a:lnTo>
                  <a:lnTo>
                    <a:pt x="566" y="53"/>
                  </a:lnTo>
                  <a:lnTo>
                    <a:pt x="564" y="55"/>
                  </a:lnTo>
                  <a:lnTo>
                    <a:pt x="558" y="56"/>
                  </a:lnTo>
                  <a:lnTo>
                    <a:pt x="555" y="57"/>
                  </a:lnTo>
                  <a:lnTo>
                    <a:pt x="547" y="67"/>
                  </a:lnTo>
                  <a:lnTo>
                    <a:pt x="547" y="62"/>
                  </a:lnTo>
                  <a:lnTo>
                    <a:pt x="547" y="61"/>
                  </a:lnTo>
                  <a:lnTo>
                    <a:pt x="543" y="61"/>
                  </a:lnTo>
                  <a:lnTo>
                    <a:pt x="541" y="64"/>
                  </a:lnTo>
                  <a:lnTo>
                    <a:pt x="541" y="62"/>
                  </a:lnTo>
                  <a:lnTo>
                    <a:pt x="539" y="64"/>
                  </a:lnTo>
                  <a:lnTo>
                    <a:pt x="539" y="62"/>
                  </a:lnTo>
                  <a:lnTo>
                    <a:pt x="534" y="63"/>
                  </a:lnTo>
                  <a:lnTo>
                    <a:pt x="537" y="63"/>
                  </a:lnTo>
                  <a:lnTo>
                    <a:pt x="537" y="64"/>
                  </a:lnTo>
                  <a:lnTo>
                    <a:pt x="530" y="67"/>
                  </a:lnTo>
                  <a:lnTo>
                    <a:pt x="524" y="69"/>
                  </a:lnTo>
                  <a:lnTo>
                    <a:pt x="520" y="70"/>
                  </a:lnTo>
                  <a:lnTo>
                    <a:pt x="518" y="70"/>
                  </a:lnTo>
                  <a:lnTo>
                    <a:pt x="520" y="69"/>
                  </a:lnTo>
                  <a:lnTo>
                    <a:pt x="522" y="66"/>
                  </a:lnTo>
                  <a:lnTo>
                    <a:pt x="524" y="66"/>
                  </a:lnTo>
                  <a:lnTo>
                    <a:pt x="524" y="67"/>
                  </a:lnTo>
                  <a:lnTo>
                    <a:pt x="526" y="65"/>
                  </a:lnTo>
                  <a:lnTo>
                    <a:pt x="528" y="65"/>
                  </a:lnTo>
                  <a:lnTo>
                    <a:pt x="528" y="64"/>
                  </a:lnTo>
                  <a:lnTo>
                    <a:pt x="532" y="62"/>
                  </a:lnTo>
                  <a:lnTo>
                    <a:pt x="530" y="63"/>
                  </a:lnTo>
                  <a:lnTo>
                    <a:pt x="532" y="61"/>
                  </a:lnTo>
                  <a:lnTo>
                    <a:pt x="534" y="59"/>
                  </a:lnTo>
                  <a:lnTo>
                    <a:pt x="543" y="58"/>
                  </a:lnTo>
                  <a:lnTo>
                    <a:pt x="547" y="58"/>
                  </a:lnTo>
                  <a:lnTo>
                    <a:pt x="551" y="56"/>
                  </a:lnTo>
                  <a:lnTo>
                    <a:pt x="553" y="55"/>
                  </a:lnTo>
                  <a:lnTo>
                    <a:pt x="558" y="53"/>
                  </a:lnTo>
                  <a:lnTo>
                    <a:pt x="568" y="49"/>
                  </a:lnTo>
                  <a:lnTo>
                    <a:pt x="570" y="47"/>
                  </a:lnTo>
                  <a:lnTo>
                    <a:pt x="570" y="45"/>
                  </a:lnTo>
                  <a:lnTo>
                    <a:pt x="568" y="43"/>
                  </a:lnTo>
                  <a:lnTo>
                    <a:pt x="566" y="42"/>
                  </a:lnTo>
                  <a:lnTo>
                    <a:pt x="564" y="43"/>
                  </a:lnTo>
                  <a:lnTo>
                    <a:pt x="564" y="45"/>
                  </a:lnTo>
                  <a:lnTo>
                    <a:pt x="564" y="46"/>
                  </a:lnTo>
                  <a:lnTo>
                    <a:pt x="560" y="47"/>
                  </a:lnTo>
                  <a:lnTo>
                    <a:pt x="560" y="46"/>
                  </a:lnTo>
                  <a:lnTo>
                    <a:pt x="558" y="46"/>
                  </a:lnTo>
                  <a:lnTo>
                    <a:pt x="555" y="45"/>
                  </a:lnTo>
                  <a:lnTo>
                    <a:pt x="553" y="46"/>
                  </a:lnTo>
                  <a:lnTo>
                    <a:pt x="549" y="47"/>
                  </a:lnTo>
                  <a:lnTo>
                    <a:pt x="549" y="48"/>
                  </a:lnTo>
                  <a:lnTo>
                    <a:pt x="547" y="49"/>
                  </a:lnTo>
                  <a:lnTo>
                    <a:pt x="545" y="50"/>
                  </a:lnTo>
                  <a:lnTo>
                    <a:pt x="541" y="49"/>
                  </a:lnTo>
                  <a:lnTo>
                    <a:pt x="541" y="51"/>
                  </a:lnTo>
                  <a:lnTo>
                    <a:pt x="534" y="54"/>
                  </a:lnTo>
                  <a:lnTo>
                    <a:pt x="532" y="54"/>
                  </a:lnTo>
                  <a:lnTo>
                    <a:pt x="532" y="55"/>
                  </a:lnTo>
                  <a:lnTo>
                    <a:pt x="530" y="55"/>
                  </a:lnTo>
                  <a:lnTo>
                    <a:pt x="526" y="55"/>
                  </a:lnTo>
                  <a:lnTo>
                    <a:pt x="524" y="55"/>
                  </a:lnTo>
                  <a:lnTo>
                    <a:pt x="522" y="56"/>
                  </a:lnTo>
                  <a:lnTo>
                    <a:pt x="522" y="57"/>
                  </a:lnTo>
                  <a:lnTo>
                    <a:pt x="520" y="56"/>
                  </a:lnTo>
                  <a:lnTo>
                    <a:pt x="518" y="57"/>
                  </a:lnTo>
                  <a:lnTo>
                    <a:pt x="518" y="61"/>
                  </a:lnTo>
                  <a:lnTo>
                    <a:pt x="515" y="62"/>
                  </a:lnTo>
                  <a:lnTo>
                    <a:pt x="513" y="63"/>
                  </a:lnTo>
                  <a:lnTo>
                    <a:pt x="507" y="63"/>
                  </a:lnTo>
                  <a:lnTo>
                    <a:pt x="507" y="64"/>
                  </a:lnTo>
                  <a:lnTo>
                    <a:pt x="505" y="64"/>
                  </a:lnTo>
                  <a:lnTo>
                    <a:pt x="503" y="65"/>
                  </a:lnTo>
                  <a:lnTo>
                    <a:pt x="499" y="67"/>
                  </a:lnTo>
                  <a:lnTo>
                    <a:pt x="496" y="69"/>
                  </a:lnTo>
                  <a:lnTo>
                    <a:pt x="494" y="70"/>
                  </a:lnTo>
                  <a:lnTo>
                    <a:pt x="494" y="71"/>
                  </a:lnTo>
                  <a:lnTo>
                    <a:pt x="499" y="77"/>
                  </a:lnTo>
                  <a:lnTo>
                    <a:pt x="501" y="78"/>
                  </a:lnTo>
                  <a:lnTo>
                    <a:pt x="501" y="80"/>
                  </a:lnTo>
                  <a:lnTo>
                    <a:pt x="501" y="81"/>
                  </a:lnTo>
                  <a:lnTo>
                    <a:pt x="499" y="80"/>
                  </a:lnTo>
                  <a:lnTo>
                    <a:pt x="494" y="78"/>
                  </a:lnTo>
                  <a:lnTo>
                    <a:pt x="494" y="77"/>
                  </a:lnTo>
                  <a:lnTo>
                    <a:pt x="492" y="75"/>
                  </a:lnTo>
                  <a:lnTo>
                    <a:pt x="492" y="74"/>
                  </a:lnTo>
                  <a:lnTo>
                    <a:pt x="488" y="74"/>
                  </a:lnTo>
                  <a:lnTo>
                    <a:pt x="486" y="74"/>
                  </a:lnTo>
                  <a:lnTo>
                    <a:pt x="482" y="73"/>
                  </a:lnTo>
                  <a:lnTo>
                    <a:pt x="480" y="73"/>
                  </a:lnTo>
                  <a:lnTo>
                    <a:pt x="482" y="74"/>
                  </a:lnTo>
                  <a:lnTo>
                    <a:pt x="482" y="77"/>
                  </a:lnTo>
                  <a:lnTo>
                    <a:pt x="486" y="78"/>
                  </a:lnTo>
                  <a:lnTo>
                    <a:pt x="486" y="79"/>
                  </a:lnTo>
                  <a:lnTo>
                    <a:pt x="484" y="79"/>
                  </a:lnTo>
                  <a:lnTo>
                    <a:pt x="473" y="74"/>
                  </a:lnTo>
                  <a:lnTo>
                    <a:pt x="471" y="73"/>
                  </a:lnTo>
                  <a:lnTo>
                    <a:pt x="465" y="72"/>
                  </a:lnTo>
                  <a:lnTo>
                    <a:pt x="467" y="73"/>
                  </a:lnTo>
                  <a:lnTo>
                    <a:pt x="467" y="74"/>
                  </a:lnTo>
                  <a:lnTo>
                    <a:pt x="465" y="73"/>
                  </a:lnTo>
                  <a:lnTo>
                    <a:pt x="463" y="74"/>
                  </a:lnTo>
                  <a:lnTo>
                    <a:pt x="461" y="74"/>
                  </a:lnTo>
                  <a:lnTo>
                    <a:pt x="452" y="72"/>
                  </a:lnTo>
                  <a:lnTo>
                    <a:pt x="450" y="72"/>
                  </a:lnTo>
                  <a:lnTo>
                    <a:pt x="448" y="71"/>
                  </a:lnTo>
                  <a:lnTo>
                    <a:pt x="446" y="70"/>
                  </a:lnTo>
                  <a:lnTo>
                    <a:pt x="440" y="67"/>
                  </a:lnTo>
                  <a:lnTo>
                    <a:pt x="440" y="65"/>
                  </a:lnTo>
                  <a:lnTo>
                    <a:pt x="438" y="66"/>
                  </a:lnTo>
                  <a:lnTo>
                    <a:pt x="435" y="66"/>
                  </a:lnTo>
                  <a:lnTo>
                    <a:pt x="425" y="58"/>
                  </a:lnTo>
                  <a:lnTo>
                    <a:pt x="419" y="58"/>
                  </a:lnTo>
                  <a:lnTo>
                    <a:pt x="419" y="57"/>
                  </a:lnTo>
                  <a:lnTo>
                    <a:pt x="406" y="56"/>
                  </a:lnTo>
                  <a:lnTo>
                    <a:pt x="400" y="55"/>
                  </a:lnTo>
                  <a:lnTo>
                    <a:pt x="398" y="55"/>
                  </a:lnTo>
                  <a:lnTo>
                    <a:pt x="398" y="56"/>
                  </a:lnTo>
                  <a:lnTo>
                    <a:pt x="395" y="57"/>
                  </a:lnTo>
                  <a:lnTo>
                    <a:pt x="393" y="56"/>
                  </a:lnTo>
                  <a:lnTo>
                    <a:pt x="391" y="54"/>
                  </a:lnTo>
                  <a:lnTo>
                    <a:pt x="385" y="53"/>
                  </a:lnTo>
                  <a:lnTo>
                    <a:pt x="383" y="51"/>
                  </a:lnTo>
                  <a:lnTo>
                    <a:pt x="379" y="50"/>
                  </a:lnTo>
                  <a:lnTo>
                    <a:pt x="379" y="49"/>
                  </a:lnTo>
                  <a:lnTo>
                    <a:pt x="376" y="48"/>
                  </a:lnTo>
                  <a:lnTo>
                    <a:pt x="368" y="46"/>
                  </a:lnTo>
                  <a:lnTo>
                    <a:pt x="366" y="46"/>
                  </a:lnTo>
                  <a:lnTo>
                    <a:pt x="364" y="46"/>
                  </a:lnTo>
                  <a:lnTo>
                    <a:pt x="364" y="47"/>
                  </a:lnTo>
                  <a:lnTo>
                    <a:pt x="362" y="48"/>
                  </a:lnTo>
                  <a:lnTo>
                    <a:pt x="360" y="47"/>
                  </a:lnTo>
                  <a:lnTo>
                    <a:pt x="360" y="46"/>
                  </a:lnTo>
                  <a:lnTo>
                    <a:pt x="358" y="47"/>
                  </a:lnTo>
                  <a:lnTo>
                    <a:pt x="351" y="47"/>
                  </a:lnTo>
                  <a:lnTo>
                    <a:pt x="349" y="48"/>
                  </a:lnTo>
                  <a:lnTo>
                    <a:pt x="347" y="49"/>
                  </a:lnTo>
                  <a:lnTo>
                    <a:pt x="345" y="49"/>
                  </a:lnTo>
                  <a:lnTo>
                    <a:pt x="343" y="48"/>
                  </a:lnTo>
                  <a:lnTo>
                    <a:pt x="341" y="49"/>
                  </a:lnTo>
                  <a:lnTo>
                    <a:pt x="336" y="49"/>
                  </a:lnTo>
                  <a:lnTo>
                    <a:pt x="336" y="48"/>
                  </a:lnTo>
                  <a:lnTo>
                    <a:pt x="336" y="47"/>
                  </a:lnTo>
                  <a:lnTo>
                    <a:pt x="330" y="47"/>
                  </a:lnTo>
                  <a:lnTo>
                    <a:pt x="328" y="46"/>
                  </a:lnTo>
                  <a:lnTo>
                    <a:pt x="326" y="45"/>
                  </a:lnTo>
                  <a:lnTo>
                    <a:pt x="311" y="45"/>
                  </a:lnTo>
                  <a:lnTo>
                    <a:pt x="303" y="42"/>
                  </a:lnTo>
                  <a:lnTo>
                    <a:pt x="299" y="42"/>
                  </a:lnTo>
                  <a:lnTo>
                    <a:pt x="296" y="41"/>
                  </a:lnTo>
                  <a:lnTo>
                    <a:pt x="292" y="40"/>
                  </a:lnTo>
                  <a:lnTo>
                    <a:pt x="288" y="40"/>
                  </a:lnTo>
                  <a:lnTo>
                    <a:pt x="288" y="39"/>
                  </a:lnTo>
                  <a:lnTo>
                    <a:pt x="277" y="37"/>
                  </a:lnTo>
                  <a:lnTo>
                    <a:pt x="271" y="37"/>
                  </a:lnTo>
                  <a:lnTo>
                    <a:pt x="269" y="38"/>
                  </a:lnTo>
                  <a:lnTo>
                    <a:pt x="263" y="39"/>
                  </a:lnTo>
                  <a:lnTo>
                    <a:pt x="265" y="38"/>
                  </a:lnTo>
                  <a:lnTo>
                    <a:pt x="263" y="37"/>
                  </a:lnTo>
                  <a:lnTo>
                    <a:pt x="259" y="37"/>
                  </a:lnTo>
                  <a:lnTo>
                    <a:pt x="250" y="38"/>
                  </a:lnTo>
                  <a:lnTo>
                    <a:pt x="242" y="38"/>
                  </a:lnTo>
                  <a:lnTo>
                    <a:pt x="244" y="37"/>
                  </a:lnTo>
                  <a:lnTo>
                    <a:pt x="244" y="35"/>
                  </a:lnTo>
                  <a:lnTo>
                    <a:pt x="233" y="35"/>
                  </a:lnTo>
                  <a:lnTo>
                    <a:pt x="237" y="34"/>
                  </a:lnTo>
                  <a:lnTo>
                    <a:pt x="237" y="33"/>
                  </a:lnTo>
                  <a:lnTo>
                    <a:pt x="233" y="33"/>
                  </a:lnTo>
                  <a:lnTo>
                    <a:pt x="235" y="31"/>
                  </a:lnTo>
                  <a:lnTo>
                    <a:pt x="235" y="29"/>
                  </a:lnTo>
                  <a:lnTo>
                    <a:pt x="231" y="27"/>
                  </a:lnTo>
                  <a:lnTo>
                    <a:pt x="227" y="27"/>
                  </a:lnTo>
                  <a:lnTo>
                    <a:pt x="227" y="30"/>
                  </a:lnTo>
                  <a:lnTo>
                    <a:pt x="225" y="30"/>
                  </a:lnTo>
                  <a:lnTo>
                    <a:pt x="223" y="27"/>
                  </a:lnTo>
                  <a:lnTo>
                    <a:pt x="221" y="26"/>
                  </a:lnTo>
                  <a:lnTo>
                    <a:pt x="219" y="26"/>
                  </a:lnTo>
                  <a:lnTo>
                    <a:pt x="216" y="26"/>
                  </a:lnTo>
                  <a:lnTo>
                    <a:pt x="212" y="29"/>
                  </a:lnTo>
                  <a:lnTo>
                    <a:pt x="210" y="27"/>
                  </a:lnTo>
                  <a:lnTo>
                    <a:pt x="208" y="27"/>
                  </a:lnTo>
                  <a:lnTo>
                    <a:pt x="206" y="30"/>
                  </a:lnTo>
                  <a:lnTo>
                    <a:pt x="204" y="30"/>
                  </a:lnTo>
                  <a:lnTo>
                    <a:pt x="204" y="29"/>
                  </a:lnTo>
                  <a:lnTo>
                    <a:pt x="200" y="29"/>
                  </a:lnTo>
                  <a:lnTo>
                    <a:pt x="197" y="27"/>
                  </a:lnTo>
                  <a:lnTo>
                    <a:pt x="200" y="26"/>
                  </a:lnTo>
                  <a:lnTo>
                    <a:pt x="197" y="23"/>
                  </a:lnTo>
                  <a:lnTo>
                    <a:pt x="191" y="22"/>
                  </a:lnTo>
                  <a:lnTo>
                    <a:pt x="191" y="23"/>
                  </a:lnTo>
                  <a:lnTo>
                    <a:pt x="191" y="22"/>
                  </a:lnTo>
                  <a:lnTo>
                    <a:pt x="191" y="24"/>
                  </a:lnTo>
                  <a:lnTo>
                    <a:pt x="189" y="24"/>
                  </a:lnTo>
                  <a:lnTo>
                    <a:pt x="187" y="24"/>
                  </a:lnTo>
                  <a:lnTo>
                    <a:pt x="187" y="26"/>
                  </a:lnTo>
                  <a:lnTo>
                    <a:pt x="189" y="29"/>
                  </a:lnTo>
                  <a:lnTo>
                    <a:pt x="189" y="31"/>
                  </a:lnTo>
                  <a:lnTo>
                    <a:pt x="187" y="31"/>
                  </a:lnTo>
                  <a:lnTo>
                    <a:pt x="187" y="30"/>
                  </a:lnTo>
                  <a:lnTo>
                    <a:pt x="185" y="29"/>
                  </a:lnTo>
                  <a:lnTo>
                    <a:pt x="183" y="30"/>
                  </a:lnTo>
                  <a:lnTo>
                    <a:pt x="183" y="29"/>
                  </a:lnTo>
                  <a:lnTo>
                    <a:pt x="181" y="30"/>
                  </a:lnTo>
                  <a:lnTo>
                    <a:pt x="176" y="29"/>
                  </a:lnTo>
                  <a:lnTo>
                    <a:pt x="174" y="27"/>
                  </a:lnTo>
                  <a:lnTo>
                    <a:pt x="172" y="29"/>
                  </a:lnTo>
                  <a:lnTo>
                    <a:pt x="174" y="25"/>
                  </a:lnTo>
                  <a:lnTo>
                    <a:pt x="176" y="26"/>
                  </a:lnTo>
                  <a:lnTo>
                    <a:pt x="181" y="25"/>
                  </a:lnTo>
                  <a:lnTo>
                    <a:pt x="185" y="23"/>
                  </a:lnTo>
                  <a:lnTo>
                    <a:pt x="185" y="22"/>
                  </a:lnTo>
                  <a:lnTo>
                    <a:pt x="185" y="21"/>
                  </a:lnTo>
                  <a:lnTo>
                    <a:pt x="183" y="20"/>
                  </a:lnTo>
                  <a:lnTo>
                    <a:pt x="176" y="21"/>
                  </a:lnTo>
                  <a:lnTo>
                    <a:pt x="176" y="18"/>
                  </a:lnTo>
                  <a:lnTo>
                    <a:pt x="174" y="17"/>
                  </a:lnTo>
                  <a:lnTo>
                    <a:pt x="172" y="18"/>
                  </a:lnTo>
                  <a:lnTo>
                    <a:pt x="170" y="17"/>
                  </a:lnTo>
                  <a:lnTo>
                    <a:pt x="168" y="16"/>
                  </a:lnTo>
                  <a:lnTo>
                    <a:pt x="166" y="17"/>
                  </a:lnTo>
                  <a:lnTo>
                    <a:pt x="164" y="18"/>
                  </a:lnTo>
                  <a:lnTo>
                    <a:pt x="164" y="20"/>
                  </a:lnTo>
                  <a:lnTo>
                    <a:pt x="164" y="21"/>
                  </a:lnTo>
                  <a:lnTo>
                    <a:pt x="164" y="22"/>
                  </a:lnTo>
                  <a:lnTo>
                    <a:pt x="162" y="21"/>
                  </a:lnTo>
                  <a:lnTo>
                    <a:pt x="160" y="22"/>
                  </a:lnTo>
                  <a:lnTo>
                    <a:pt x="155" y="25"/>
                  </a:lnTo>
                  <a:lnTo>
                    <a:pt x="149" y="29"/>
                  </a:lnTo>
                  <a:lnTo>
                    <a:pt x="143" y="29"/>
                  </a:lnTo>
                  <a:lnTo>
                    <a:pt x="143" y="30"/>
                  </a:lnTo>
                  <a:lnTo>
                    <a:pt x="136" y="30"/>
                  </a:lnTo>
                  <a:lnTo>
                    <a:pt x="132" y="30"/>
                  </a:lnTo>
                  <a:lnTo>
                    <a:pt x="130" y="31"/>
                  </a:lnTo>
                  <a:lnTo>
                    <a:pt x="130" y="32"/>
                  </a:lnTo>
                  <a:lnTo>
                    <a:pt x="126" y="31"/>
                  </a:lnTo>
                  <a:lnTo>
                    <a:pt x="128" y="30"/>
                  </a:lnTo>
                  <a:lnTo>
                    <a:pt x="128" y="29"/>
                  </a:lnTo>
                  <a:lnTo>
                    <a:pt x="132" y="27"/>
                  </a:lnTo>
                  <a:lnTo>
                    <a:pt x="134" y="26"/>
                  </a:lnTo>
                  <a:lnTo>
                    <a:pt x="124" y="29"/>
                  </a:lnTo>
                  <a:lnTo>
                    <a:pt x="122" y="31"/>
                  </a:lnTo>
                  <a:lnTo>
                    <a:pt x="120" y="32"/>
                  </a:lnTo>
                  <a:lnTo>
                    <a:pt x="117" y="33"/>
                  </a:lnTo>
                  <a:lnTo>
                    <a:pt x="120" y="34"/>
                  </a:lnTo>
                  <a:lnTo>
                    <a:pt x="122" y="34"/>
                  </a:lnTo>
                  <a:lnTo>
                    <a:pt x="122" y="37"/>
                  </a:lnTo>
                  <a:lnTo>
                    <a:pt x="124" y="37"/>
                  </a:lnTo>
                  <a:lnTo>
                    <a:pt x="126" y="37"/>
                  </a:lnTo>
                  <a:lnTo>
                    <a:pt x="124" y="38"/>
                  </a:lnTo>
                  <a:lnTo>
                    <a:pt x="122" y="37"/>
                  </a:lnTo>
                  <a:lnTo>
                    <a:pt x="120" y="39"/>
                  </a:lnTo>
                  <a:lnTo>
                    <a:pt x="122" y="40"/>
                  </a:lnTo>
                  <a:lnTo>
                    <a:pt x="122" y="41"/>
                  </a:lnTo>
                  <a:lnTo>
                    <a:pt x="120" y="42"/>
                  </a:lnTo>
                  <a:lnTo>
                    <a:pt x="117" y="41"/>
                  </a:lnTo>
                  <a:lnTo>
                    <a:pt x="117" y="40"/>
                  </a:lnTo>
                  <a:lnTo>
                    <a:pt x="115" y="41"/>
                  </a:lnTo>
                  <a:lnTo>
                    <a:pt x="117" y="39"/>
                  </a:lnTo>
                  <a:lnTo>
                    <a:pt x="117" y="38"/>
                  </a:lnTo>
                  <a:lnTo>
                    <a:pt x="120" y="37"/>
                  </a:lnTo>
                  <a:lnTo>
                    <a:pt x="117" y="35"/>
                  </a:lnTo>
                  <a:lnTo>
                    <a:pt x="115" y="34"/>
                  </a:lnTo>
                  <a:lnTo>
                    <a:pt x="109" y="38"/>
                  </a:lnTo>
                  <a:lnTo>
                    <a:pt x="111" y="38"/>
                  </a:lnTo>
                  <a:lnTo>
                    <a:pt x="109" y="39"/>
                  </a:lnTo>
                  <a:lnTo>
                    <a:pt x="99" y="43"/>
                  </a:lnTo>
                  <a:lnTo>
                    <a:pt x="92" y="43"/>
                  </a:lnTo>
                  <a:lnTo>
                    <a:pt x="90" y="46"/>
                  </a:lnTo>
                  <a:lnTo>
                    <a:pt x="90" y="43"/>
                  </a:lnTo>
                  <a:lnTo>
                    <a:pt x="90" y="42"/>
                  </a:lnTo>
                  <a:lnTo>
                    <a:pt x="92" y="42"/>
                  </a:lnTo>
                  <a:lnTo>
                    <a:pt x="90" y="41"/>
                  </a:lnTo>
                  <a:lnTo>
                    <a:pt x="86" y="46"/>
                  </a:lnTo>
                  <a:lnTo>
                    <a:pt x="86" y="47"/>
                  </a:lnTo>
                  <a:lnTo>
                    <a:pt x="90" y="49"/>
                  </a:lnTo>
                  <a:lnTo>
                    <a:pt x="94" y="50"/>
                  </a:lnTo>
                  <a:lnTo>
                    <a:pt x="94" y="51"/>
                  </a:lnTo>
                  <a:lnTo>
                    <a:pt x="86" y="49"/>
                  </a:lnTo>
                  <a:lnTo>
                    <a:pt x="86" y="48"/>
                  </a:lnTo>
                  <a:lnTo>
                    <a:pt x="84" y="48"/>
                  </a:lnTo>
                  <a:lnTo>
                    <a:pt x="75" y="53"/>
                  </a:lnTo>
                  <a:lnTo>
                    <a:pt x="77" y="54"/>
                  </a:lnTo>
                  <a:lnTo>
                    <a:pt x="84" y="54"/>
                  </a:lnTo>
                  <a:lnTo>
                    <a:pt x="84" y="55"/>
                  </a:lnTo>
                  <a:lnTo>
                    <a:pt x="77" y="55"/>
                  </a:lnTo>
                  <a:lnTo>
                    <a:pt x="75" y="55"/>
                  </a:lnTo>
                  <a:lnTo>
                    <a:pt x="73" y="55"/>
                  </a:lnTo>
                  <a:lnTo>
                    <a:pt x="77" y="57"/>
                  </a:lnTo>
                  <a:lnTo>
                    <a:pt x="80" y="58"/>
                  </a:lnTo>
                  <a:lnTo>
                    <a:pt x="80" y="59"/>
                  </a:lnTo>
                  <a:lnTo>
                    <a:pt x="73" y="57"/>
                  </a:lnTo>
                  <a:lnTo>
                    <a:pt x="75" y="58"/>
                  </a:lnTo>
                  <a:lnTo>
                    <a:pt x="73" y="63"/>
                  </a:lnTo>
                  <a:lnTo>
                    <a:pt x="71" y="63"/>
                  </a:lnTo>
                  <a:lnTo>
                    <a:pt x="71" y="61"/>
                  </a:lnTo>
                  <a:lnTo>
                    <a:pt x="67" y="69"/>
                  </a:lnTo>
                  <a:lnTo>
                    <a:pt x="61" y="72"/>
                  </a:lnTo>
                  <a:lnTo>
                    <a:pt x="33" y="74"/>
                  </a:lnTo>
                  <a:lnTo>
                    <a:pt x="31" y="74"/>
                  </a:lnTo>
                  <a:lnTo>
                    <a:pt x="33" y="74"/>
                  </a:lnTo>
                  <a:lnTo>
                    <a:pt x="33" y="73"/>
                  </a:lnTo>
                  <a:lnTo>
                    <a:pt x="27" y="74"/>
                  </a:lnTo>
                  <a:lnTo>
                    <a:pt x="25" y="82"/>
                  </a:lnTo>
                  <a:lnTo>
                    <a:pt x="27" y="82"/>
                  </a:lnTo>
                  <a:lnTo>
                    <a:pt x="29" y="82"/>
                  </a:lnTo>
                  <a:lnTo>
                    <a:pt x="27" y="83"/>
                  </a:lnTo>
                  <a:lnTo>
                    <a:pt x="23" y="85"/>
                  </a:lnTo>
                  <a:lnTo>
                    <a:pt x="21" y="85"/>
                  </a:lnTo>
                  <a:lnTo>
                    <a:pt x="23" y="85"/>
                  </a:lnTo>
                  <a:lnTo>
                    <a:pt x="23" y="82"/>
                  </a:lnTo>
                  <a:lnTo>
                    <a:pt x="18" y="85"/>
                  </a:lnTo>
                  <a:lnTo>
                    <a:pt x="16" y="86"/>
                  </a:lnTo>
                  <a:lnTo>
                    <a:pt x="27" y="88"/>
                  </a:lnTo>
                  <a:lnTo>
                    <a:pt x="31" y="90"/>
                  </a:lnTo>
                  <a:lnTo>
                    <a:pt x="37" y="93"/>
                  </a:lnTo>
                  <a:lnTo>
                    <a:pt x="40" y="94"/>
                  </a:lnTo>
                  <a:lnTo>
                    <a:pt x="59" y="102"/>
                  </a:lnTo>
                  <a:lnTo>
                    <a:pt x="59" y="103"/>
                  </a:lnTo>
                  <a:lnTo>
                    <a:pt x="61" y="104"/>
                  </a:lnTo>
                  <a:lnTo>
                    <a:pt x="63" y="107"/>
                  </a:lnTo>
                  <a:lnTo>
                    <a:pt x="65" y="107"/>
                  </a:lnTo>
                  <a:lnTo>
                    <a:pt x="63" y="109"/>
                  </a:lnTo>
                  <a:lnTo>
                    <a:pt x="65" y="112"/>
                  </a:lnTo>
                  <a:lnTo>
                    <a:pt x="77" y="115"/>
                  </a:lnTo>
                  <a:lnTo>
                    <a:pt x="77" y="114"/>
                  </a:lnTo>
                  <a:lnTo>
                    <a:pt x="77" y="113"/>
                  </a:lnTo>
                  <a:lnTo>
                    <a:pt x="77" y="112"/>
                  </a:lnTo>
                  <a:lnTo>
                    <a:pt x="82" y="113"/>
                  </a:lnTo>
                  <a:lnTo>
                    <a:pt x="82" y="112"/>
                  </a:lnTo>
                  <a:lnTo>
                    <a:pt x="82" y="111"/>
                  </a:lnTo>
                  <a:lnTo>
                    <a:pt x="84" y="111"/>
                  </a:lnTo>
                  <a:lnTo>
                    <a:pt x="82" y="114"/>
                  </a:lnTo>
                  <a:lnTo>
                    <a:pt x="82" y="115"/>
                  </a:lnTo>
                  <a:lnTo>
                    <a:pt x="86" y="114"/>
                  </a:lnTo>
                  <a:lnTo>
                    <a:pt x="90" y="113"/>
                  </a:lnTo>
                  <a:lnTo>
                    <a:pt x="92" y="113"/>
                  </a:lnTo>
                  <a:lnTo>
                    <a:pt x="94" y="114"/>
                  </a:lnTo>
                  <a:lnTo>
                    <a:pt x="96" y="115"/>
                  </a:lnTo>
                  <a:lnTo>
                    <a:pt x="92" y="117"/>
                  </a:lnTo>
                  <a:lnTo>
                    <a:pt x="92" y="119"/>
                  </a:lnTo>
                  <a:lnTo>
                    <a:pt x="94" y="122"/>
                  </a:lnTo>
                  <a:lnTo>
                    <a:pt x="99" y="123"/>
                  </a:lnTo>
                  <a:lnTo>
                    <a:pt x="101" y="122"/>
                  </a:lnTo>
                  <a:lnTo>
                    <a:pt x="101" y="121"/>
                  </a:lnTo>
                  <a:lnTo>
                    <a:pt x="101" y="120"/>
                  </a:lnTo>
                  <a:lnTo>
                    <a:pt x="101" y="122"/>
                  </a:lnTo>
                  <a:lnTo>
                    <a:pt x="103" y="121"/>
                  </a:lnTo>
                  <a:lnTo>
                    <a:pt x="107" y="121"/>
                  </a:lnTo>
                  <a:lnTo>
                    <a:pt x="111" y="123"/>
                  </a:lnTo>
                  <a:lnTo>
                    <a:pt x="113" y="122"/>
                  </a:lnTo>
                  <a:lnTo>
                    <a:pt x="117" y="121"/>
                  </a:lnTo>
                  <a:lnTo>
                    <a:pt x="120" y="121"/>
                  </a:lnTo>
                  <a:lnTo>
                    <a:pt x="122" y="120"/>
                  </a:lnTo>
                  <a:lnTo>
                    <a:pt x="126" y="121"/>
                  </a:lnTo>
                  <a:lnTo>
                    <a:pt x="124" y="121"/>
                  </a:lnTo>
                  <a:lnTo>
                    <a:pt x="117" y="123"/>
                  </a:lnTo>
                  <a:lnTo>
                    <a:pt x="115" y="125"/>
                  </a:lnTo>
                  <a:lnTo>
                    <a:pt x="117" y="125"/>
                  </a:lnTo>
                  <a:lnTo>
                    <a:pt x="117" y="123"/>
                  </a:lnTo>
                  <a:lnTo>
                    <a:pt x="124" y="122"/>
                  </a:lnTo>
                  <a:lnTo>
                    <a:pt x="126" y="123"/>
                  </a:lnTo>
                  <a:lnTo>
                    <a:pt x="126" y="125"/>
                  </a:lnTo>
                  <a:lnTo>
                    <a:pt x="124" y="125"/>
                  </a:lnTo>
                  <a:lnTo>
                    <a:pt x="117" y="126"/>
                  </a:lnTo>
                  <a:lnTo>
                    <a:pt x="115" y="126"/>
                  </a:lnTo>
                  <a:lnTo>
                    <a:pt x="115" y="127"/>
                  </a:lnTo>
                  <a:lnTo>
                    <a:pt x="109" y="127"/>
                  </a:lnTo>
                  <a:lnTo>
                    <a:pt x="107" y="127"/>
                  </a:lnTo>
                  <a:lnTo>
                    <a:pt x="107" y="126"/>
                  </a:lnTo>
                  <a:lnTo>
                    <a:pt x="105" y="126"/>
                  </a:lnTo>
                  <a:lnTo>
                    <a:pt x="105" y="125"/>
                  </a:lnTo>
                  <a:lnTo>
                    <a:pt x="103" y="125"/>
                  </a:lnTo>
                  <a:lnTo>
                    <a:pt x="101" y="123"/>
                  </a:lnTo>
                  <a:lnTo>
                    <a:pt x="99" y="125"/>
                  </a:lnTo>
                  <a:lnTo>
                    <a:pt x="94" y="125"/>
                  </a:lnTo>
                  <a:lnTo>
                    <a:pt x="90" y="123"/>
                  </a:lnTo>
                  <a:lnTo>
                    <a:pt x="88" y="121"/>
                  </a:lnTo>
                  <a:lnTo>
                    <a:pt x="92" y="125"/>
                  </a:lnTo>
                  <a:lnTo>
                    <a:pt x="90" y="127"/>
                  </a:lnTo>
                  <a:lnTo>
                    <a:pt x="90" y="128"/>
                  </a:lnTo>
                  <a:lnTo>
                    <a:pt x="92" y="128"/>
                  </a:lnTo>
                  <a:lnTo>
                    <a:pt x="92" y="126"/>
                  </a:lnTo>
                  <a:lnTo>
                    <a:pt x="103" y="128"/>
                  </a:lnTo>
                  <a:lnTo>
                    <a:pt x="105" y="129"/>
                  </a:lnTo>
                  <a:lnTo>
                    <a:pt x="105" y="130"/>
                  </a:lnTo>
                  <a:lnTo>
                    <a:pt x="103" y="131"/>
                  </a:lnTo>
                  <a:lnTo>
                    <a:pt x="103" y="130"/>
                  </a:lnTo>
                  <a:lnTo>
                    <a:pt x="96" y="129"/>
                  </a:lnTo>
                  <a:lnTo>
                    <a:pt x="94" y="134"/>
                  </a:lnTo>
                  <a:lnTo>
                    <a:pt x="94" y="135"/>
                  </a:lnTo>
                  <a:lnTo>
                    <a:pt x="92" y="135"/>
                  </a:lnTo>
                  <a:lnTo>
                    <a:pt x="90" y="135"/>
                  </a:lnTo>
                  <a:lnTo>
                    <a:pt x="90" y="134"/>
                  </a:lnTo>
                  <a:lnTo>
                    <a:pt x="88" y="133"/>
                  </a:lnTo>
                  <a:lnTo>
                    <a:pt x="86" y="134"/>
                  </a:lnTo>
                  <a:lnTo>
                    <a:pt x="84" y="133"/>
                  </a:lnTo>
                  <a:lnTo>
                    <a:pt x="80" y="134"/>
                  </a:lnTo>
                  <a:lnTo>
                    <a:pt x="80" y="133"/>
                  </a:lnTo>
                  <a:lnTo>
                    <a:pt x="80" y="134"/>
                  </a:lnTo>
                  <a:lnTo>
                    <a:pt x="80" y="133"/>
                  </a:lnTo>
                  <a:lnTo>
                    <a:pt x="77" y="133"/>
                  </a:lnTo>
                  <a:lnTo>
                    <a:pt x="75" y="134"/>
                  </a:lnTo>
                  <a:lnTo>
                    <a:pt x="75" y="133"/>
                  </a:lnTo>
                  <a:lnTo>
                    <a:pt x="65" y="133"/>
                  </a:lnTo>
                  <a:lnTo>
                    <a:pt x="63" y="131"/>
                  </a:lnTo>
                  <a:lnTo>
                    <a:pt x="63" y="130"/>
                  </a:lnTo>
                  <a:lnTo>
                    <a:pt x="59" y="130"/>
                  </a:lnTo>
                  <a:lnTo>
                    <a:pt x="63" y="128"/>
                  </a:lnTo>
                  <a:lnTo>
                    <a:pt x="63" y="127"/>
                  </a:lnTo>
                  <a:lnTo>
                    <a:pt x="63" y="125"/>
                  </a:lnTo>
                  <a:lnTo>
                    <a:pt x="63" y="123"/>
                  </a:lnTo>
                  <a:lnTo>
                    <a:pt x="61" y="122"/>
                  </a:lnTo>
                  <a:lnTo>
                    <a:pt x="65" y="122"/>
                  </a:lnTo>
                  <a:lnTo>
                    <a:pt x="50" y="122"/>
                  </a:lnTo>
                  <a:lnTo>
                    <a:pt x="46" y="126"/>
                  </a:lnTo>
                  <a:lnTo>
                    <a:pt x="42" y="126"/>
                  </a:lnTo>
                  <a:lnTo>
                    <a:pt x="40" y="126"/>
                  </a:lnTo>
                  <a:lnTo>
                    <a:pt x="33" y="129"/>
                  </a:lnTo>
                  <a:lnTo>
                    <a:pt x="35" y="130"/>
                  </a:lnTo>
                  <a:lnTo>
                    <a:pt x="37" y="131"/>
                  </a:lnTo>
                  <a:lnTo>
                    <a:pt x="35" y="131"/>
                  </a:lnTo>
                  <a:lnTo>
                    <a:pt x="29" y="133"/>
                  </a:lnTo>
                  <a:lnTo>
                    <a:pt x="29" y="131"/>
                  </a:lnTo>
                  <a:lnTo>
                    <a:pt x="29" y="130"/>
                  </a:lnTo>
                  <a:lnTo>
                    <a:pt x="21" y="134"/>
                  </a:lnTo>
                  <a:lnTo>
                    <a:pt x="18" y="135"/>
                  </a:lnTo>
                  <a:lnTo>
                    <a:pt x="16" y="134"/>
                  </a:lnTo>
                  <a:lnTo>
                    <a:pt x="16" y="135"/>
                  </a:lnTo>
                  <a:lnTo>
                    <a:pt x="16" y="136"/>
                  </a:lnTo>
                  <a:lnTo>
                    <a:pt x="12" y="137"/>
                  </a:lnTo>
                  <a:lnTo>
                    <a:pt x="12" y="136"/>
                  </a:lnTo>
                  <a:lnTo>
                    <a:pt x="8" y="137"/>
                  </a:lnTo>
                  <a:lnTo>
                    <a:pt x="8" y="138"/>
                  </a:lnTo>
                  <a:lnTo>
                    <a:pt x="8" y="139"/>
                  </a:lnTo>
                  <a:lnTo>
                    <a:pt x="2" y="142"/>
                  </a:lnTo>
                  <a:lnTo>
                    <a:pt x="0" y="142"/>
                  </a:lnTo>
                  <a:lnTo>
                    <a:pt x="2" y="139"/>
                  </a:lnTo>
                  <a:lnTo>
                    <a:pt x="0" y="141"/>
                  </a:lnTo>
                  <a:lnTo>
                    <a:pt x="0" y="142"/>
                  </a:lnTo>
                  <a:lnTo>
                    <a:pt x="10" y="146"/>
                  </a:lnTo>
                  <a:lnTo>
                    <a:pt x="18" y="147"/>
                  </a:lnTo>
                  <a:lnTo>
                    <a:pt x="18" y="146"/>
                  </a:lnTo>
                  <a:lnTo>
                    <a:pt x="27" y="149"/>
                  </a:lnTo>
                  <a:lnTo>
                    <a:pt x="23" y="149"/>
                  </a:lnTo>
                  <a:lnTo>
                    <a:pt x="21" y="151"/>
                  </a:lnTo>
                  <a:lnTo>
                    <a:pt x="18" y="151"/>
                  </a:lnTo>
                  <a:lnTo>
                    <a:pt x="18" y="150"/>
                  </a:lnTo>
                  <a:lnTo>
                    <a:pt x="18" y="149"/>
                  </a:lnTo>
                  <a:lnTo>
                    <a:pt x="16" y="150"/>
                  </a:lnTo>
                  <a:lnTo>
                    <a:pt x="21" y="153"/>
                  </a:lnTo>
                  <a:lnTo>
                    <a:pt x="23" y="154"/>
                  </a:lnTo>
                  <a:lnTo>
                    <a:pt x="23" y="155"/>
                  </a:lnTo>
                  <a:lnTo>
                    <a:pt x="23" y="159"/>
                  </a:lnTo>
                  <a:lnTo>
                    <a:pt x="25" y="161"/>
                  </a:lnTo>
                  <a:lnTo>
                    <a:pt x="27" y="161"/>
                  </a:lnTo>
                  <a:lnTo>
                    <a:pt x="29" y="162"/>
                  </a:lnTo>
                  <a:lnTo>
                    <a:pt x="40" y="163"/>
                  </a:lnTo>
                  <a:lnTo>
                    <a:pt x="42" y="163"/>
                  </a:lnTo>
                  <a:lnTo>
                    <a:pt x="48" y="165"/>
                  </a:lnTo>
                  <a:lnTo>
                    <a:pt x="56" y="162"/>
                  </a:lnTo>
                  <a:lnTo>
                    <a:pt x="61" y="162"/>
                  </a:lnTo>
                  <a:lnTo>
                    <a:pt x="65" y="161"/>
                  </a:lnTo>
                  <a:lnTo>
                    <a:pt x="69" y="163"/>
                  </a:lnTo>
                  <a:lnTo>
                    <a:pt x="73" y="165"/>
                  </a:lnTo>
                  <a:lnTo>
                    <a:pt x="73" y="163"/>
                  </a:lnTo>
                  <a:lnTo>
                    <a:pt x="71" y="162"/>
                  </a:lnTo>
                  <a:lnTo>
                    <a:pt x="69" y="161"/>
                  </a:lnTo>
                  <a:lnTo>
                    <a:pt x="73" y="161"/>
                  </a:lnTo>
                  <a:lnTo>
                    <a:pt x="75" y="162"/>
                  </a:lnTo>
                  <a:lnTo>
                    <a:pt x="77" y="163"/>
                  </a:lnTo>
                  <a:lnTo>
                    <a:pt x="77" y="167"/>
                  </a:lnTo>
                  <a:lnTo>
                    <a:pt x="80" y="167"/>
                  </a:lnTo>
                  <a:lnTo>
                    <a:pt x="84" y="162"/>
                  </a:lnTo>
                  <a:lnTo>
                    <a:pt x="88" y="160"/>
                  </a:lnTo>
                  <a:lnTo>
                    <a:pt x="94" y="158"/>
                  </a:lnTo>
                  <a:lnTo>
                    <a:pt x="96" y="158"/>
                  </a:lnTo>
                  <a:lnTo>
                    <a:pt x="99" y="158"/>
                  </a:lnTo>
                  <a:lnTo>
                    <a:pt x="101" y="157"/>
                  </a:lnTo>
                  <a:lnTo>
                    <a:pt x="105" y="155"/>
                  </a:lnTo>
                  <a:lnTo>
                    <a:pt x="107" y="158"/>
                  </a:lnTo>
                  <a:lnTo>
                    <a:pt x="109" y="158"/>
                  </a:lnTo>
                  <a:lnTo>
                    <a:pt x="109" y="160"/>
                  </a:lnTo>
                  <a:lnTo>
                    <a:pt x="105" y="163"/>
                  </a:lnTo>
                  <a:lnTo>
                    <a:pt x="103" y="163"/>
                  </a:lnTo>
                  <a:lnTo>
                    <a:pt x="101" y="162"/>
                  </a:lnTo>
                  <a:lnTo>
                    <a:pt x="96" y="162"/>
                  </a:lnTo>
                  <a:lnTo>
                    <a:pt x="96" y="165"/>
                  </a:lnTo>
                  <a:lnTo>
                    <a:pt x="99" y="166"/>
                  </a:lnTo>
                  <a:lnTo>
                    <a:pt x="99" y="165"/>
                  </a:lnTo>
                  <a:lnTo>
                    <a:pt x="103" y="166"/>
                  </a:lnTo>
                  <a:lnTo>
                    <a:pt x="107" y="170"/>
                  </a:lnTo>
                  <a:lnTo>
                    <a:pt x="105" y="171"/>
                  </a:lnTo>
                  <a:lnTo>
                    <a:pt x="107" y="173"/>
                  </a:lnTo>
                  <a:lnTo>
                    <a:pt x="107" y="175"/>
                  </a:lnTo>
                  <a:lnTo>
                    <a:pt x="107" y="177"/>
                  </a:lnTo>
                  <a:lnTo>
                    <a:pt x="103" y="181"/>
                  </a:lnTo>
                  <a:lnTo>
                    <a:pt x="101" y="182"/>
                  </a:lnTo>
                  <a:lnTo>
                    <a:pt x="99" y="182"/>
                  </a:lnTo>
                  <a:lnTo>
                    <a:pt x="96" y="182"/>
                  </a:lnTo>
                  <a:lnTo>
                    <a:pt x="94" y="183"/>
                  </a:lnTo>
                  <a:lnTo>
                    <a:pt x="92" y="183"/>
                  </a:lnTo>
                  <a:lnTo>
                    <a:pt x="86" y="184"/>
                  </a:lnTo>
                  <a:lnTo>
                    <a:pt x="88" y="182"/>
                  </a:lnTo>
                  <a:lnTo>
                    <a:pt x="86" y="182"/>
                  </a:lnTo>
                  <a:lnTo>
                    <a:pt x="75" y="190"/>
                  </a:lnTo>
                  <a:lnTo>
                    <a:pt x="71" y="190"/>
                  </a:lnTo>
                  <a:lnTo>
                    <a:pt x="69" y="190"/>
                  </a:lnTo>
                  <a:lnTo>
                    <a:pt x="67" y="189"/>
                  </a:lnTo>
                  <a:lnTo>
                    <a:pt x="63" y="190"/>
                  </a:lnTo>
                  <a:lnTo>
                    <a:pt x="59" y="191"/>
                  </a:lnTo>
                  <a:lnTo>
                    <a:pt x="59" y="192"/>
                  </a:lnTo>
                  <a:lnTo>
                    <a:pt x="59" y="193"/>
                  </a:lnTo>
                  <a:lnTo>
                    <a:pt x="59" y="194"/>
                  </a:lnTo>
                  <a:lnTo>
                    <a:pt x="59" y="195"/>
                  </a:lnTo>
                  <a:lnTo>
                    <a:pt x="52" y="194"/>
                  </a:lnTo>
                  <a:lnTo>
                    <a:pt x="50" y="195"/>
                  </a:lnTo>
                  <a:lnTo>
                    <a:pt x="48" y="197"/>
                  </a:lnTo>
                  <a:lnTo>
                    <a:pt x="46" y="199"/>
                  </a:lnTo>
                  <a:lnTo>
                    <a:pt x="44" y="198"/>
                  </a:lnTo>
                  <a:lnTo>
                    <a:pt x="37" y="201"/>
                  </a:lnTo>
                  <a:lnTo>
                    <a:pt x="35" y="202"/>
                  </a:lnTo>
                  <a:lnTo>
                    <a:pt x="33" y="207"/>
                  </a:lnTo>
                  <a:lnTo>
                    <a:pt x="33" y="209"/>
                  </a:lnTo>
                  <a:lnTo>
                    <a:pt x="33" y="210"/>
                  </a:lnTo>
                  <a:lnTo>
                    <a:pt x="31" y="210"/>
                  </a:lnTo>
                  <a:lnTo>
                    <a:pt x="29" y="210"/>
                  </a:lnTo>
                  <a:lnTo>
                    <a:pt x="27" y="210"/>
                  </a:lnTo>
                  <a:lnTo>
                    <a:pt x="27" y="211"/>
                  </a:lnTo>
                  <a:lnTo>
                    <a:pt x="31" y="213"/>
                  </a:lnTo>
                  <a:lnTo>
                    <a:pt x="29" y="214"/>
                  </a:lnTo>
                  <a:lnTo>
                    <a:pt x="27" y="214"/>
                  </a:lnTo>
                  <a:lnTo>
                    <a:pt x="27" y="216"/>
                  </a:lnTo>
                  <a:lnTo>
                    <a:pt x="33" y="215"/>
                  </a:lnTo>
                  <a:lnTo>
                    <a:pt x="35" y="215"/>
                  </a:lnTo>
                  <a:lnTo>
                    <a:pt x="35" y="214"/>
                  </a:lnTo>
                  <a:lnTo>
                    <a:pt x="42" y="214"/>
                  </a:lnTo>
                  <a:lnTo>
                    <a:pt x="40" y="215"/>
                  </a:lnTo>
                  <a:lnTo>
                    <a:pt x="42" y="215"/>
                  </a:lnTo>
                  <a:lnTo>
                    <a:pt x="35" y="215"/>
                  </a:lnTo>
                  <a:lnTo>
                    <a:pt x="33" y="216"/>
                  </a:lnTo>
                  <a:lnTo>
                    <a:pt x="31" y="217"/>
                  </a:lnTo>
                  <a:lnTo>
                    <a:pt x="31" y="218"/>
                  </a:lnTo>
                  <a:lnTo>
                    <a:pt x="35" y="219"/>
                  </a:lnTo>
                  <a:lnTo>
                    <a:pt x="37" y="217"/>
                  </a:lnTo>
                  <a:lnTo>
                    <a:pt x="40" y="218"/>
                  </a:lnTo>
                  <a:lnTo>
                    <a:pt x="37" y="218"/>
                  </a:lnTo>
                  <a:lnTo>
                    <a:pt x="37" y="219"/>
                  </a:lnTo>
                  <a:lnTo>
                    <a:pt x="40" y="222"/>
                  </a:lnTo>
                  <a:lnTo>
                    <a:pt x="40" y="223"/>
                  </a:lnTo>
                  <a:lnTo>
                    <a:pt x="40" y="224"/>
                  </a:lnTo>
                  <a:lnTo>
                    <a:pt x="42" y="224"/>
                  </a:lnTo>
                  <a:lnTo>
                    <a:pt x="42" y="225"/>
                  </a:lnTo>
                  <a:lnTo>
                    <a:pt x="44" y="225"/>
                  </a:lnTo>
                  <a:lnTo>
                    <a:pt x="46" y="223"/>
                  </a:lnTo>
                  <a:lnTo>
                    <a:pt x="46" y="224"/>
                  </a:lnTo>
                  <a:lnTo>
                    <a:pt x="48" y="224"/>
                  </a:lnTo>
                  <a:lnTo>
                    <a:pt x="50" y="224"/>
                  </a:lnTo>
                  <a:lnTo>
                    <a:pt x="48" y="226"/>
                  </a:lnTo>
                  <a:lnTo>
                    <a:pt x="59" y="227"/>
                  </a:lnTo>
                  <a:lnTo>
                    <a:pt x="61" y="226"/>
                  </a:lnTo>
                  <a:lnTo>
                    <a:pt x="63" y="226"/>
                  </a:lnTo>
                  <a:lnTo>
                    <a:pt x="65" y="229"/>
                  </a:lnTo>
                  <a:lnTo>
                    <a:pt x="63" y="230"/>
                  </a:lnTo>
                  <a:lnTo>
                    <a:pt x="59" y="230"/>
                  </a:lnTo>
                  <a:lnTo>
                    <a:pt x="52" y="235"/>
                  </a:lnTo>
                  <a:lnTo>
                    <a:pt x="52" y="237"/>
                  </a:lnTo>
                  <a:lnTo>
                    <a:pt x="52" y="238"/>
                  </a:lnTo>
                  <a:lnTo>
                    <a:pt x="54" y="240"/>
                  </a:lnTo>
                  <a:lnTo>
                    <a:pt x="56" y="240"/>
                  </a:lnTo>
                  <a:lnTo>
                    <a:pt x="59" y="240"/>
                  </a:lnTo>
                  <a:lnTo>
                    <a:pt x="61" y="240"/>
                  </a:lnTo>
                  <a:lnTo>
                    <a:pt x="59" y="241"/>
                  </a:lnTo>
                  <a:lnTo>
                    <a:pt x="63" y="241"/>
                  </a:lnTo>
                  <a:lnTo>
                    <a:pt x="59" y="241"/>
                  </a:lnTo>
                  <a:lnTo>
                    <a:pt x="56" y="242"/>
                  </a:lnTo>
                  <a:lnTo>
                    <a:pt x="59" y="243"/>
                  </a:lnTo>
                  <a:lnTo>
                    <a:pt x="61" y="244"/>
                  </a:lnTo>
                  <a:lnTo>
                    <a:pt x="63" y="244"/>
                  </a:lnTo>
                  <a:lnTo>
                    <a:pt x="65" y="246"/>
                  </a:lnTo>
                  <a:lnTo>
                    <a:pt x="65" y="244"/>
                  </a:lnTo>
                  <a:lnTo>
                    <a:pt x="67" y="246"/>
                  </a:lnTo>
                  <a:lnTo>
                    <a:pt x="69" y="246"/>
                  </a:lnTo>
                  <a:lnTo>
                    <a:pt x="71" y="246"/>
                  </a:lnTo>
                  <a:lnTo>
                    <a:pt x="73" y="246"/>
                  </a:lnTo>
                  <a:lnTo>
                    <a:pt x="73" y="244"/>
                  </a:lnTo>
                  <a:lnTo>
                    <a:pt x="80" y="241"/>
                  </a:lnTo>
                  <a:lnTo>
                    <a:pt x="82" y="239"/>
                  </a:lnTo>
                  <a:lnTo>
                    <a:pt x="84" y="238"/>
                  </a:lnTo>
                  <a:lnTo>
                    <a:pt x="82" y="237"/>
                  </a:lnTo>
                  <a:lnTo>
                    <a:pt x="80" y="235"/>
                  </a:lnTo>
                  <a:lnTo>
                    <a:pt x="84" y="231"/>
                  </a:lnTo>
                  <a:lnTo>
                    <a:pt x="88" y="229"/>
                  </a:lnTo>
                  <a:lnTo>
                    <a:pt x="90" y="227"/>
                  </a:lnTo>
                  <a:lnTo>
                    <a:pt x="92" y="227"/>
                  </a:lnTo>
                  <a:lnTo>
                    <a:pt x="96" y="227"/>
                  </a:lnTo>
                  <a:lnTo>
                    <a:pt x="84" y="234"/>
                  </a:lnTo>
                  <a:lnTo>
                    <a:pt x="82" y="235"/>
                  </a:lnTo>
                  <a:lnTo>
                    <a:pt x="84" y="237"/>
                  </a:lnTo>
                  <a:lnTo>
                    <a:pt x="86" y="240"/>
                  </a:lnTo>
                  <a:lnTo>
                    <a:pt x="92" y="248"/>
                  </a:lnTo>
                  <a:lnTo>
                    <a:pt x="92" y="249"/>
                  </a:lnTo>
                  <a:lnTo>
                    <a:pt x="90" y="250"/>
                  </a:lnTo>
                  <a:lnTo>
                    <a:pt x="90" y="251"/>
                  </a:lnTo>
                  <a:lnTo>
                    <a:pt x="88" y="251"/>
                  </a:lnTo>
                  <a:lnTo>
                    <a:pt x="88" y="252"/>
                  </a:lnTo>
                  <a:lnTo>
                    <a:pt x="90" y="255"/>
                  </a:lnTo>
                  <a:lnTo>
                    <a:pt x="92" y="254"/>
                  </a:lnTo>
                  <a:lnTo>
                    <a:pt x="94" y="254"/>
                  </a:lnTo>
                  <a:lnTo>
                    <a:pt x="94" y="255"/>
                  </a:lnTo>
                  <a:lnTo>
                    <a:pt x="92" y="256"/>
                  </a:lnTo>
                  <a:lnTo>
                    <a:pt x="92" y="258"/>
                  </a:lnTo>
                  <a:lnTo>
                    <a:pt x="94" y="258"/>
                  </a:lnTo>
                  <a:lnTo>
                    <a:pt x="94" y="259"/>
                  </a:lnTo>
                  <a:lnTo>
                    <a:pt x="90" y="260"/>
                  </a:lnTo>
                  <a:lnTo>
                    <a:pt x="88" y="260"/>
                  </a:lnTo>
                  <a:lnTo>
                    <a:pt x="86" y="262"/>
                  </a:lnTo>
                  <a:lnTo>
                    <a:pt x="92" y="262"/>
                  </a:lnTo>
                  <a:lnTo>
                    <a:pt x="94" y="262"/>
                  </a:lnTo>
                  <a:lnTo>
                    <a:pt x="99" y="259"/>
                  </a:lnTo>
                  <a:lnTo>
                    <a:pt x="101" y="259"/>
                  </a:lnTo>
                  <a:lnTo>
                    <a:pt x="103" y="257"/>
                  </a:lnTo>
                  <a:lnTo>
                    <a:pt x="107" y="257"/>
                  </a:lnTo>
                  <a:lnTo>
                    <a:pt x="111" y="256"/>
                  </a:lnTo>
                  <a:lnTo>
                    <a:pt x="113" y="251"/>
                  </a:lnTo>
                  <a:lnTo>
                    <a:pt x="115" y="255"/>
                  </a:lnTo>
                  <a:lnTo>
                    <a:pt x="113" y="255"/>
                  </a:lnTo>
                  <a:lnTo>
                    <a:pt x="113" y="256"/>
                  </a:lnTo>
                  <a:lnTo>
                    <a:pt x="113" y="257"/>
                  </a:lnTo>
                  <a:lnTo>
                    <a:pt x="115" y="258"/>
                  </a:lnTo>
                  <a:lnTo>
                    <a:pt x="117" y="258"/>
                  </a:lnTo>
                  <a:lnTo>
                    <a:pt x="120" y="259"/>
                  </a:lnTo>
                  <a:lnTo>
                    <a:pt x="122" y="258"/>
                  </a:lnTo>
                  <a:lnTo>
                    <a:pt x="122" y="257"/>
                  </a:lnTo>
                  <a:lnTo>
                    <a:pt x="124" y="257"/>
                  </a:lnTo>
                  <a:lnTo>
                    <a:pt x="124" y="258"/>
                  </a:lnTo>
                  <a:lnTo>
                    <a:pt x="126" y="259"/>
                  </a:lnTo>
                  <a:lnTo>
                    <a:pt x="132" y="265"/>
                  </a:lnTo>
                  <a:lnTo>
                    <a:pt x="134" y="265"/>
                  </a:lnTo>
                  <a:lnTo>
                    <a:pt x="136" y="264"/>
                  </a:lnTo>
                  <a:lnTo>
                    <a:pt x="136" y="262"/>
                  </a:lnTo>
                  <a:lnTo>
                    <a:pt x="134" y="260"/>
                  </a:lnTo>
                  <a:lnTo>
                    <a:pt x="136" y="258"/>
                  </a:lnTo>
                  <a:lnTo>
                    <a:pt x="139" y="257"/>
                  </a:lnTo>
                  <a:lnTo>
                    <a:pt x="141" y="256"/>
                  </a:lnTo>
                  <a:lnTo>
                    <a:pt x="141" y="257"/>
                  </a:lnTo>
                  <a:lnTo>
                    <a:pt x="141" y="259"/>
                  </a:lnTo>
                  <a:lnTo>
                    <a:pt x="145" y="262"/>
                  </a:lnTo>
                  <a:lnTo>
                    <a:pt x="147" y="262"/>
                  </a:lnTo>
                  <a:lnTo>
                    <a:pt x="157" y="258"/>
                  </a:lnTo>
                  <a:lnTo>
                    <a:pt x="162" y="255"/>
                  </a:lnTo>
                  <a:lnTo>
                    <a:pt x="166" y="255"/>
                  </a:lnTo>
                  <a:lnTo>
                    <a:pt x="162" y="258"/>
                  </a:lnTo>
                  <a:lnTo>
                    <a:pt x="160" y="259"/>
                  </a:lnTo>
                  <a:lnTo>
                    <a:pt x="162" y="259"/>
                  </a:lnTo>
                  <a:lnTo>
                    <a:pt x="160" y="262"/>
                  </a:lnTo>
                  <a:lnTo>
                    <a:pt x="155" y="263"/>
                  </a:lnTo>
                  <a:lnTo>
                    <a:pt x="155" y="266"/>
                  </a:lnTo>
                  <a:lnTo>
                    <a:pt x="157" y="267"/>
                  </a:lnTo>
                  <a:lnTo>
                    <a:pt x="153" y="270"/>
                  </a:lnTo>
                  <a:lnTo>
                    <a:pt x="151" y="276"/>
                  </a:lnTo>
                  <a:lnTo>
                    <a:pt x="147" y="281"/>
                  </a:lnTo>
                  <a:lnTo>
                    <a:pt x="145" y="281"/>
                  </a:lnTo>
                  <a:lnTo>
                    <a:pt x="145" y="282"/>
                  </a:lnTo>
                  <a:lnTo>
                    <a:pt x="141" y="284"/>
                  </a:lnTo>
                  <a:lnTo>
                    <a:pt x="136" y="289"/>
                  </a:lnTo>
                  <a:lnTo>
                    <a:pt x="134" y="289"/>
                  </a:lnTo>
                  <a:lnTo>
                    <a:pt x="132" y="289"/>
                  </a:lnTo>
                  <a:lnTo>
                    <a:pt x="130" y="290"/>
                  </a:lnTo>
                  <a:lnTo>
                    <a:pt x="126" y="291"/>
                  </a:lnTo>
                  <a:lnTo>
                    <a:pt x="122" y="292"/>
                  </a:lnTo>
                  <a:lnTo>
                    <a:pt x="120" y="292"/>
                  </a:lnTo>
                  <a:lnTo>
                    <a:pt x="111" y="298"/>
                  </a:lnTo>
                  <a:lnTo>
                    <a:pt x="109" y="302"/>
                  </a:lnTo>
                  <a:lnTo>
                    <a:pt x="113" y="303"/>
                  </a:lnTo>
                  <a:lnTo>
                    <a:pt x="111" y="303"/>
                  </a:lnTo>
                  <a:lnTo>
                    <a:pt x="109" y="303"/>
                  </a:lnTo>
                  <a:lnTo>
                    <a:pt x="107" y="302"/>
                  </a:lnTo>
                  <a:lnTo>
                    <a:pt x="107" y="303"/>
                  </a:lnTo>
                  <a:lnTo>
                    <a:pt x="105" y="303"/>
                  </a:lnTo>
                  <a:lnTo>
                    <a:pt x="105" y="302"/>
                  </a:lnTo>
                  <a:lnTo>
                    <a:pt x="105" y="300"/>
                  </a:lnTo>
                  <a:lnTo>
                    <a:pt x="103" y="300"/>
                  </a:lnTo>
                  <a:lnTo>
                    <a:pt x="101" y="300"/>
                  </a:lnTo>
                  <a:lnTo>
                    <a:pt x="99" y="300"/>
                  </a:lnTo>
                  <a:lnTo>
                    <a:pt x="82" y="306"/>
                  </a:lnTo>
                  <a:lnTo>
                    <a:pt x="82" y="307"/>
                  </a:lnTo>
                  <a:lnTo>
                    <a:pt x="80" y="307"/>
                  </a:lnTo>
                  <a:lnTo>
                    <a:pt x="80" y="308"/>
                  </a:lnTo>
                  <a:lnTo>
                    <a:pt x="80" y="310"/>
                  </a:lnTo>
                  <a:lnTo>
                    <a:pt x="75" y="311"/>
                  </a:lnTo>
                  <a:lnTo>
                    <a:pt x="75" y="312"/>
                  </a:lnTo>
                  <a:lnTo>
                    <a:pt x="73" y="311"/>
                  </a:lnTo>
                  <a:lnTo>
                    <a:pt x="71" y="312"/>
                  </a:lnTo>
                  <a:lnTo>
                    <a:pt x="69" y="313"/>
                  </a:lnTo>
                  <a:lnTo>
                    <a:pt x="67" y="313"/>
                  </a:lnTo>
                  <a:lnTo>
                    <a:pt x="69" y="313"/>
                  </a:lnTo>
                  <a:lnTo>
                    <a:pt x="69" y="315"/>
                  </a:lnTo>
                  <a:lnTo>
                    <a:pt x="69" y="316"/>
                  </a:lnTo>
                  <a:lnTo>
                    <a:pt x="71" y="316"/>
                  </a:lnTo>
                  <a:lnTo>
                    <a:pt x="71" y="315"/>
                  </a:lnTo>
                  <a:lnTo>
                    <a:pt x="71" y="313"/>
                  </a:lnTo>
                  <a:lnTo>
                    <a:pt x="73" y="313"/>
                  </a:lnTo>
                  <a:lnTo>
                    <a:pt x="73" y="314"/>
                  </a:lnTo>
                  <a:lnTo>
                    <a:pt x="75" y="315"/>
                  </a:lnTo>
                  <a:lnTo>
                    <a:pt x="80" y="314"/>
                  </a:lnTo>
                  <a:lnTo>
                    <a:pt x="80" y="312"/>
                  </a:lnTo>
                  <a:lnTo>
                    <a:pt x="80" y="311"/>
                  </a:lnTo>
                  <a:lnTo>
                    <a:pt x="82" y="312"/>
                  </a:lnTo>
                  <a:lnTo>
                    <a:pt x="82" y="313"/>
                  </a:lnTo>
                  <a:lnTo>
                    <a:pt x="84" y="313"/>
                  </a:lnTo>
                  <a:lnTo>
                    <a:pt x="84" y="314"/>
                  </a:lnTo>
                  <a:lnTo>
                    <a:pt x="86" y="313"/>
                  </a:lnTo>
                  <a:lnTo>
                    <a:pt x="88" y="313"/>
                  </a:lnTo>
                  <a:lnTo>
                    <a:pt x="90" y="312"/>
                  </a:lnTo>
                  <a:lnTo>
                    <a:pt x="90" y="311"/>
                  </a:lnTo>
                  <a:lnTo>
                    <a:pt x="92" y="306"/>
                  </a:lnTo>
                  <a:lnTo>
                    <a:pt x="94" y="306"/>
                  </a:lnTo>
                  <a:lnTo>
                    <a:pt x="96" y="306"/>
                  </a:lnTo>
                  <a:lnTo>
                    <a:pt x="96" y="307"/>
                  </a:lnTo>
                  <a:lnTo>
                    <a:pt x="94" y="308"/>
                  </a:lnTo>
                  <a:lnTo>
                    <a:pt x="96" y="310"/>
                  </a:lnTo>
                  <a:lnTo>
                    <a:pt x="101" y="308"/>
                  </a:lnTo>
                  <a:lnTo>
                    <a:pt x="103" y="307"/>
                  </a:lnTo>
                  <a:lnTo>
                    <a:pt x="107" y="308"/>
                  </a:lnTo>
                  <a:lnTo>
                    <a:pt x="107" y="307"/>
                  </a:lnTo>
                  <a:lnTo>
                    <a:pt x="109" y="306"/>
                  </a:lnTo>
                  <a:lnTo>
                    <a:pt x="111" y="307"/>
                  </a:lnTo>
                  <a:lnTo>
                    <a:pt x="111" y="306"/>
                  </a:lnTo>
                  <a:lnTo>
                    <a:pt x="111" y="305"/>
                  </a:lnTo>
                  <a:lnTo>
                    <a:pt x="113" y="305"/>
                  </a:lnTo>
                  <a:lnTo>
                    <a:pt x="115" y="305"/>
                  </a:lnTo>
                  <a:lnTo>
                    <a:pt x="117" y="304"/>
                  </a:lnTo>
                  <a:lnTo>
                    <a:pt x="120" y="304"/>
                  </a:lnTo>
                  <a:lnTo>
                    <a:pt x="120" y="303"/>
                  </a:lnTo>
                  <a:lnTo>
                    <a:pt x="122" y="303"/>
                  </a:lnTo>
                  <a:lnTo>
                    <a:pt x="124" y="304"/>
                  </a:lnTo>
                  <a:lnTo>
                    <a:pt x="122" y="306"/>
                  </a:lnTo>
                  <a:lnTo>
                    <a:pt x="124" y="307"/>
                  </a:lnTo>
                  <a:lnTo>
                    <a:pt x="126" y="302"/>
                  </a:lnTo>
                  <a:lnTo>
                    <a:pt x="126" y="303"/>
                  </a:lnTo>
                  <a:lnTo>
                    <a:pt x="132" y="302"/>
                  </a:lnTo>
                  <a:lnTo>
                    <a:pt x="136" y="300"/>
                  </a:lnTo>
                  <a:lnTo>
                    <a:pt x="139" y="300"/>
                  </a:lnTo>
                  <a:lnTo>
                    <a:pt x="139" y="297"/>
                  </a:lnTo>
                  <a:lnTo>
                    <a:pt x="136" y="297"/>
                  </a:lnTo>
                  <a:lnTo>
                    <a:pt x="132" y="296"/>
                  </a:lnTo>
                  <a:lnTo>
                    <a:pt x="132" y="295"/>
                  </a:lnTo>
                  <a:lnTo>
                    <a:pt x="130" y="294"/>
                  </a:lnTo>
                  <a:lnTo>
                    <a:pt x="132" y="294"/>
                  </a:lnTo>
                  <a:lnTo>
                    <a:pt x="134" y="296"/>
                  </a:lnTo>
                  <a:lnTo>
                    <a:pt x="136" y="296"/>
                  </a:lnTo>
                  <a:lnTo>
                    <a:pt x="141" y="295"/>
                  </a:lnTo>
                  <a:lnTo>
                    <a:pt x="145" y="294"/>
                  </a:lnTo>
                  <a:lnTo>
                    <a:pt x="149" y="294"/>
                  </a:lnTo>
                  <a:lnTo>
                    <a:pt x="149" y="292"/>
                  </a:lnTo>
                  <a:lnTo>
                    <a:pt x="147" y="292"/>
                  </a:lnTo>
                  <a:lnTo>
                    <a:pt x="151" y="291"/>
                  </a:lnTo>
                  <a:lnTo>
                    <a:pt x="153" y="291"/>
                  </a:lnTo>
                  <a:lnTo>
                    <a:pt x="155" y="291"/>
                  </a:lnTo>
                  <a:lnTo>
                    <a:pt x="155" y="290"/>
                  </a:lnTo>
                  <a:lnTo>
                    <a:pt x="155" y="289"/>
                  </a:lnTo>
                  <a:lnTo>
                    <a:pt x="155" y="288"/>
                  </a:lnTo>
                  <a:lnTo>
                    <a:pt x="160" y="289"/>
                  </a:lnTo>
                  <a:lnTo>
                    <a:pt x="164" y="288"/>
                  </a:lnTo>
                  <a:lnTo>
                    <a:pt x="164" y="287"/>
                  </a:lnTo>
                  <a:lnTo>
                    <a:pt x="166" y="287"/>
                  </a:lnTo>
                  <a:lnTo>
                    <a:pt x="166" y="286"/>
                  </a:lnTo>
                  <a:lnTo>
                    <a:pt x="168" y="287"/>
                  </a:lnTo>
                  <a:lnTo>
                    <a:pt x="168" y="286"/>
                  </a:lnTo>
                  <a:lnTo>
                    <a:pt x="170" y="286"/>
                  </a:lnTo>
                  <a:lnTo>
                    <a:pt x="170" y="283"/>
                  </a:lnTo>
                  <a:lnTo>
                    <a:pt x="172" y="282"/>
                  </a:lnTo>
                  <a:lnTo>
                    <a:pt x="170" y="282"/>
                  </a:lnTo>
                  <a:lnTo>
                    <a:pt x="168" y="281"/>
                  </a:lnTo>
                  <a:lnTo>
                    <a:pt x="170" y="281"/>
                  </a:lnTo>
                  <a:lnTo>
                    <a:pt x="174" y="279"/>
                  </a:lnTo>
                  <a:lnTo>
                    <a:pt x="176" y="280"/>
                  </a:lnTo>
                  <a:lnTo>
                    <a:pt x="176" y="278"/>
                  </a:lnTo>
                  <a:lnTo>
                    <a:pt x="181" y="278"/>
                  </a:lnTo>
                  <a:lnTo>
                    <a:pt x="181" y="276"/>
                  </a:lnTo>
                  <a:lnTo>
                    <a:pt x="181" y="275"/>
                  </a:lnTo>
                  <a:lnTo>
                    <a:pt x="183" y="275"/>
                  </a:lnTo>
                  <a:lnTo>
                    <a:pt x="185" y="275"/>
                  </a:lnTo>
                  <a:lnTo>
                    <a:pt x="187" y="274"/>
                  </a:lnTo>
                  <a:lnTo>
                    <a:pt x="189" y="274"/>
                  </a:lnTo>
                  <a:lnTo>
                    <a:pt x="191" y="272"/>
                  </a:lnTo>
                  <a:lnTo>
                    <a:pt x="197" y="271"/>
                  </a:lnTo>
                  <a:lnTo>
                    <a:pt x="200" y="270"/>
                  </a:lnTo>
                  <a:lnTo>
                    <a:pt x="202" y="270"/>
                  </a:lnTo>
                  <a:lnTo>
                    <a:pt x="204" y="268"/>
                  </a:lnTo>
                  <a:lnTo>
                    <a:pt x="204" y="267"/>
                  </a:lnTo>
                  <a:lnTo>
                    <a:pt x="204" y="266"/>
                  </a:lnTo>
                  <a:lnTo>
                    <a:pt x="206" y="266"/>
                  </a:lnTo>
                  <a:lnTo>
                    <a:pt x="206" y="265"/>
                  </a:lnTo>
                  <a:lnTo>
                    <a:pt x="206" y="264"/>
                  </a:lnTo>
                  <a:lnTo>
                    <a:pt x="208" y="264"/>
                  </a:lnTo>
                  <a:lnTo>
                    <a:pt x="208" y="262"/>
                  </a:lnTo>
                  <a:lnTo>
                    <a:pt x="214" y="262"/>
                  </a:lnTo>
                  <a:lnTo>
                    <a:pt x="216" y="260"/>
                  </a:lnTo>
                  <a:lnTo>
                    <a:pt x="216" y="258"/>
                  </a:lnTo>
                  <a:lnTo>
                    <a:pt x="214" y="257"/>
                  </a:lnTo>
                  <a:lnTo>
                    <a:pt x="210" y="256"/>
                  </a:lnTo>
                  <a:lnTo>
                    <a:pt x="208" y="255"/>
                  </a:lnTo>
                  <a:lnTo>
                    <a:pt x="204" y="256"/>
                  </a:lnTo>
                  <a:lnTo>
                    <a:pt x="206" y="250"/>
                  </a:lnTo>
                  <a:lnTo>
                    <a:pt x="208" y="250"/>
                  </a:lnTo>
                  <a:lnTo>
                    <a:pt x="210" y="249"/>
                  </a:lnTo>
                  <a:lnTo>
                    <a:pt x="210" y="248"/>
                  </a:lnTo>
                  <a:lnTo>
                    <a:pt x="212" y="248"/>
                  </a:lnTo>
                  <a:lnTo>
                    <a:pt x="212" y="247"/>
                  </a:lnTo>
                  <a:lnTo>
                    <a:pt x="212" y="246"/>
                  </a:lnTo>
                  <a:lnTo>
                    <a:pt x="214" y="246"/>
                  </a:lnTo>
                  <a:lnTo>
                    <a:pt x="214" y="244"/>
                  </a:lnTo>
                  <a:lnTo>
                    <a:pt x="216" y="244"/>
                  </a:lnTo>
                  <a:lnTo>
                    <a:pt x="216" y="246"/>
                  </a:lnTo>
                  <a:lnTo>
                    <a:pt x="219" y="246"/>
                  </a:lnTo>
                  <a:lnTo>
                    <a:pt x="221" y="244"/>
                  </a:lnTo>
                  <a:lnTo>
                    <a:pt x="221" y="243"/>
                  </a:lnTo>
                  <a:lnTo>
                    <a:pt x="219" y="242"/>
                  </a:lnTo>
                  <a:lnTo>
                    <a:pt x="221" y="242"/>
                  </a:lnTo>
                  <a:lnTo>
                    <a:pt x="225" y="242"/>
                  </a:lnTo>
                  <a:lnTo>
                    <a:pt x="227" y="240"/>
                  </a:lnTo>
                  <a:lnTo>
                    <a:pt x="227" y="239"/>
                  </a:lnTo>
                  <a:lnTo>
                    <a:pt x="225" y="239"/>
                  </a:lnTo>
                  <a:lnTo>
                    <a:pt x="221" y="235"/>
                  </a:lnTo>
                  <a:lnTo>
                    <a:pt x="223" y="235"/>
                  </a:lnTo>
                  <a:lnTo>
                    <a:pt x="223" y="237"/>
                  </a:lnTo>
                  <a:lnTo>
                    <a:pt x="227" y="237"/>
                  </a:lnTo>
                  <a:lnTo>
                    <a:pt x="231" y="234"/>
                  </a:lnTo>
                  <a:lnTo>
                    <a:pt x="233" y="231"/>
                  </a:lnTo>
                  <a:lnTo>
                    <a:pt x="240" y="227"/>
                  </a:lnTo>
                  <a:lnTo>
                    <a:pt x="240" y="225"/>
                  </a:lnTo>
                  <a:lnTo>
                    <a:pt x="248" y="223"/>
                  </a:lnTo>
                  <a:lnTo>
                    <a:pt x="254" y="219"/>
                  </a:lnTo>
                  <a:lnTo>
                    <a:pt x="254" y="218"/>
                  </a:lnTo>
                  <a:lnTo>
                    <a:pt x="254" y="217"/>
                  </a:lnTo>
                  <a:lnTo>
                    <a:pt x="263" y="202"/>
                  </a:lnTo>
                  <a:lnTo>
                    <a:pt x="263" y="203"/>
                  </a:lnTo>
                  <a:lnTo>
                    <a:pt x="263" y="210"/>
                  </a:lnTo>
                  <a:lnTo>
                    <a:pt x="259" y="216"/>
                  </a:lnTo>
                  <a:lnTo>
                    <a:pt x="256" y="219"/>
                  </a:lnTo>
                  <a:lnTo>
                    <a:pt x="259" y="221"/>
                  </a:lnTo>
                  <a:lnTo>
                    <a:pt x="265" y="221"/>
                  </a:lnTo>
                  <a:lnTo>
                    <a:pt x="269" y="217"/>
                  </a:lnTo>
                  <a:lnTo>
                    <a:pt x="273" y="216"/>
                  </a:lnTo>
                  <a:lnTo>
                    <a:pt x="275" y="216"/>
                  </a:lnTo>
                  <a:lnTo>
                    <a:pt x="273" y="217"/>
                  </a:lnTo>
                  <a:lnTo>
                    <a:pt x="271" y="217"/>
                  </a:lnTo>
                  <a:lnTo>
                    <a:pt x="269" y="218"/>
                  </a:lnTo>
                  <a:lnTo>
                    <a:pt x="267" y="221"/>
                  </a:lnTo>
                  <a:lnTo>
                    <a:pt x="265" y="221"/>
                  </a:lnTo>
                  <a:lnTo>
                    <a:pt x="265" y="223"/>
                  </a:lnTo>
                  <a:lnTo>
                    <a:pt x="267" y="224"/>
                  </a:lnTo>
                  <a:lnTo>
                    <a:pt x="280" y="226"/>
                  </a:lnTo>
                  <a:lnTo>
                    <a:pt x="269" y="225"/>
                  </a:lnTo>
                  <a:lnTo>
                    <a:pt x="265" y="226"/>
                  </a:lnTo>
                  <a:lnTo>
                    <a:pt x="263" y="226"/>
                  </a:lnTo>
                  <a:lnTo>
                    <a:pt x="261" y="224"/>
                  </a:lnTo>
                  <a:lnTo>
                    <a:pt x="259" y="224"/>
                  </a:lnTo>
                  <a:lnTo>
                    <a:pt x="246" y="229"/>
                  </a:lnTo>
                  <a:lnTo>
                    <a:pt x="246" y="230"/>
                  </a:lnTo>
                  <a:lnTo>
                    <a:pt x="246" y="233"/>
                  </a:lnTo>
                  <a:lnTo>
                    <a:pt x="246" y="237"/>
                  </a:lnTo>
                  <a:lnTo>
                    <a:pt x="244" y="238"/>
                  </a:lnTo>
                  <a:lnTo>
                    <a:pt x="242" y="239"/>
                  </a:lnTo>
                  <a:lnTo>
                    <a:pt x="242" y="240"/>
                  </a:lnTo>
                  <a:lnTo>
                    <a:pt x="240" y="241"/>
                  </a:lnTo>
                  <a:lnTo>
                    <a:pt x="240" y="243"/>
                  </a:lnTo>
                  <a:lnTo>
                    <a:pt x="237" y="244"/>
                  </a:lnTo>
                  <a:lnTo>
                    <a:pt x="240" y="246"/>
                  </a:lnTo>
                  <a:lnTo>
                    <a:pt x="244" y="247"/>
                  </a:lnTo>
                  <a:lnTo>
                    <a:pt x="250" y="243"/>
                  </a:lnTo>
                  <a:lnTo>
                    <a:pt x="252" y="244"/>
                  </a:lnTo>
                  <a:lnTo>
                    <a:pt x="248" y="247"/>
                  </a:lnTo>
                  <a:lnTo>
                    <a:pt x="246" y="248"/>
                  </a:lnTo>
                  <a:lnTo>
                    <a:pt x="246" y="249"/>
                  </a:lnTo>
                  <a:lnTo>
                    <a:pt x="244" y="249"/>
                  </a:lnTo>
                  <a:lnTo>
                    <a:pt x="242" y="249"/>
                  </a:lnTo>
                  <a:lnTo>
                    <a:pt x="242" y="250"/>
                  </a:lnTo>
                  <a:lnTo>
                    <a:pt x="240" y="249"/>
                  </a:lnTo>
                  <a:lnTo>
                    <a:pt x="237" y="250"/>
                  </a:lnTo>
                  <a:lnTo>
                    <a:pt x="240" y="250"/>
                  </a:lnTo>
                  <a:lnTo>
                    <a:pt x="237" y="251"/>
                  </a:lnTo>
                  <a:lnTo>
                    <a:pt x="237" y="252"/>
                  </a:lnTo>
                  <a:lnTo>
                    <a:pt x="240" y="252"/>
                  </a:lnTo>
                  <a:lnTo>
                    <a:pt x="240" y="254"/>
                  </a:lnTo>
                  <a:lnTo>
                    <a:pt x="244" y="252"/>
                  </a:lnTo>
                  <a:lnTo>
                    <a:pt x="248" y="252"/>
                  </a:lnTo>
                  <a:lnTo>
                    <a:pt x="248" y="251"/>
                  </a:lnTo>
                  <a:lnTo>
                    <a:pt x="250" y="251"/>
                  </a:lnTo>
                  <a:lnTo>
                    <a:pt x="252" y="252"/>
                  </a:lnTo>
                  <a:lnTo>
                    <a:pt x="256" y="248"/>
                  </a:lnTo>
                  <a:lnTo>
                    <a:pt x="259" y="248"/>
                  </a:lnTo>
                  <a:lnTo>
                    <a:pt x="261" y="247"/>
                  </a:lnTo>
                  <a:lnTo>
                    <a:pt x="261" y="250"/>
                  </a:lnTo>
                  <a:lnTo>
                    <a:pt x="263" y="248"/>
                  </a:lnTo>
                  <a:lnTo>
                    <a:pt x="263" y="246"/>
                  </a:lnTo>
                  <a:lnTo>
                    <a:pt x="267" y="244"/>
                  </a:lnTo>
                  <a:lnTo>
                    <a:pt x="269" y="246"/>
                  </a:lnTo>
                  <a:lnTo>
                    <a:pt x="269" y="244"/>
                  </a:lnTo>
                  <a:lnTo>
                    <a:pt x="269" y="242"/>
                  </a:lnTo>
                  <a:lnTo>
                    <a:pt x="269" y="241"/>
                  </a:lnTo>
                  <a:lnTo>
                    <a:pt x="271" y="246"/>
                  </a:lnTo>
                  <a:lnTo>
                    <a:pt x="273" y="241"/>
                  </a:lnTo>
                  <a:lnTo>
                    <a:pt x="273" y="240"/>
                  </a:lnTo>
                  <a:lnTo>
                    <a:pt x="273" y="239"/>
                  </a:lnTo>
                  <a:lnTo>
                    <a:pt x="275" y="241"/>
                  </a:lnTo>
                  <a:lnTo>
                    <a:pt x="275" y="240"/>
                  </a:lnTo>
                  <a:lnTo>
                    <a:pt x="277" y="240"/>
                  </a:lnTo>
                  <a:lnTo>
                    <a:pt x="280" y="241"/>
                  </a:lnTo>
                  <a:lnTo>
                    <a:pt x="284" y="241"/>
                  </a:lnTo>
                  <a:lnTo>
                    <a:pt x="286" y="240"/>
                  </a:lnTo>
                  <a:lnTo>
                    <a:pt x="288" y="240"/>
                  </a:lnTo>
                  <a:lnTo>
                    <a:pt x="288" y="238"/>
                  </a:lnTo>
                  <a:lnTo>
                    <a:pt x="290" y="239"/>
                  </a:lnTo>
                  <a:lnTo>
                    <a:pt x="290" y="238"/>
                  </a:lnTo>
                  <a:lnTo>
                    <a:pt x="292" y="237"/>
                  </a:lnTo>
                  <a:lnTo>
                    <a:pt x="290" y="237"/>
                  </a:lnTo>
                  <a:lnTo>
                    <a:pt x="288" y="237"/>
                  </a:lnTo>
                  <a:lnTo>
                    <a:pt x="290" y="235"/>
                  </a:lnTo>
                  <a:lnTo>
                    <a:pt x="292" y="233"/>
                  </a:lnTo>
                  <a:lnTo>
                    <a:pt x="294" y="233"/>
                  </a:lnTo>
                  <a:lnTo>
                    <a:pt x="294" y="232"/>
                  </a:lnTo>
                  <a:lnTo>
                    <a:pt x="292" y="231"/>
                  </a:lnTo>
                  <a:lnTo>
                    <a:pt x="290" y="232"/>
                  </a:lnTo>
                  <a:lnTo>
                    <a:pt x="288" y="232"/>
                  </a:lnTo>
                  <a:lnTo>
                    <a:pt x="286" y="233"/>
                  </a:lnTo>
                  <a:lnTo>
                    <a:pt x="286" y="232"/>
                  </a:lnTo>
                  <a:lnTo>
                    <a:pt x="288" y="231"/>
                  </a:lnTo>
                  <a:lnTo>
                    <a:pt x="290" y="230"/>
                  </a:lnTo>
                  <a:lnTo>
                    <a:pt x="290" y="229"/>
                  </a:lnTo>
                  <a:lnTo>
                    <a:pt x="288" y="230"/>
                  </a:lnTo>
                  <a:lnTo>
                    <a:pt x="288" y="229"/>
                  </a:lnTo>
                  <a:lnTo>
                    <a:pt x="286" y="229"/>
                  </a:lnTo>
                  <a:lnTo>
                    <a:pt x="286" y="227"/>
                  </a:lnTo>
                  <a:lnTo>
                    <a:pt x="286" y="226"/>
                  </a:lnTo>
                  <a:lnTo>
                    <a:pt x="290" y="226"/>
                  </a:lnTo>
                  <a:lnTo>
                    <a:pt x="290" y="225"/>
                  </a:lnTo>
                  <a:lnTo>
                    <a:pt x="288" y="224"/>
                  </a:lnTo>
                  <a:lnTo>
                    <a:pt x="290" y="223"/>
                  </a:lnTo>
                  <a:lnTo>
                    <a:pt x="292" y="222"/>
                  </a:lnTo>
                  <a:lnTo>
                    <a:pt x="292" y="223"/>
                  </a:lnTo>
                  <a:lnTo>
                    <a:pt x="294" y="223"/>
                  </a:lnTo>
                  <a:lnTo>
                    <a:pt x="294" y="222"/>
                  </a:lnTo>
                  <a:lnTo>
                    <a:pt x="299" y="219"/>
                  </a:lnTo>
                  <a:lnTo>
                    <a:pt x="299" y="222"/>
                  </a:lnTo>
                  <a:lnTo>
                    <a:pt x="294" y="225"/>
                  </a:lnTo>
                  <a:lnTo>
                    <a:pt x="296" y="226"/>
                  </a:lnTo>
                  <a:lnTo>
                    <a:pt x="299" y="226"/>
                  </a:lnTo>
                  <a:lnTo>
                    <a:pt x="299" y="225"/>
                  </a:lnTo>
                  <a:lnTo>
                    <a:pt x="301" y="222"/>
                  </a:lnTo>
                  <a:lnTo>
                    <a:pt x="301" y="224"/>
                  </a:lnTo>
                  <a:lnTo>
                    <a:pt x="301" y="225"/>
                  </a:lnTo>
                  <a:lnTo>
                    <a:pt x="307" y="224"/>
                  </a:lnTo>
                  <a:lnTo>
                    <a:pt x="309" y="225"/>
                  </a:lnTo>
                  <a:lnTo>
                    <a:pt x="311" y="224"/>
                  </a:lnTo>
                  <a:lnTo>
                    <a:pt x="313" y="223"/>
                  </a:lnTo>
                  <a:lnTo>
                    <a:pt x="318" y="222"/>
                  </a:lnTo>
                  <a:lnTo>
                    <a:pt x="320" y="222"/>
                  </a:lnTo>
                  <a:lnTo>
                    <a:pt x="320" y="223"/>
                  </a:lnTo>
                  <a:lnTo>
                    <a:pt x="315" y="223"/>
                  </a:lnTo>
                  <a:lnTo>
                    <a:pt x="315" y="226"/>
                  </a:lnTo>
                  <a:lnTo>
                    <a:pt x="315" y="227"/>
                  </a:lnTo>
                  <a:lnTo>
                    <a:pt x="322" y="226"/>
                  </a:lnTo>
                  <a:lnTo>
                    <a:pt x="322" y="227"/>
                  </a:lnTo>
                  <a:lnTo>
                    <a:pt x="313" y="229"/>
                  </a:lnTo>
                  <a:lnTo>
                    <a:pt x="318" y="229"/>
                  </a:lnTo>
                  <a:lnTo>
                    <a:pt x="322" y="227"/>
                  </a:lnTo>
                  <a:lnTo>
                    <a:pt x="324" y="227"/>
                  </a:lnTo>
                  <a:lnTo>
                    <a:pt x="320" y="230"/>
                  </a:lnTo>
                  <a:lnTo>
                    <a:pt x="324" y="230"/>
                  </a:lnTo>
                  <a:lnTo>
                    <a:pt x="326" y="230"/>
                  </a:lnTo>
                  <a:lnTo>
                    <a:pt x="328" y="230"/>
                  </a:lnTo>
                  <a:lnTo>
                    <a:pt x="326" y="232"/>
                  </a:lnTo>
                  <a:lnTo>
                    <a:pt x="328" y="232"/>
                  </a:lnTo>
                  <a:lnTo>
                    <a:pt x="332" y="234"/>
                  </a:lnTo>
                  <a:lnTo>
                    <a:pt x="334" y="235"/>
                  </a:lnTo>
                  <a:lnTo>
                    <a:pt x="336" y="235"/>
                  </a:lnTo>
                  <a:lnTo>
                    <a:pt x="336" y="234"/>
                  </a:lnTo>
                  <a:lnTo>
                    <a:pt x="336" y="233"/>
                  </a:lnTo>
                  <a:lnTo>
                    <a:pt x="339" y="233"/>
                  </a:lnTo>
                  <a:lnTo>
                    <a:pt x="341" y="233"/>
                  </a:lnTo>
                  <a:lnTo>
                    <a:pt x="341" y="234"/>
                  </a:lnTo>
                  <a:lnTo>
                    <a:pt x="341" y="235"/>
                  </a:lnTo>
                  <a:lnTo>
                    <a:pt x="345" y="237"/>
                  </a:lnTo>
                  <a:lnTo>
                    <a:pt x="345" y="238"/>
                  </a:lnTo>
                  <a:lnTo>
                    <a:pt x="347" y="238"/>
                  </a:lnTo>
                  <a:lnTo>
                    <a:pt x="347" y="237"/>
                  </a:lnTo>
                  <a:lnTo>
                    <a:pt x="349" y="238"/>
                  </a:lnTo>
                  <a:lnTo>
                    <a:pt x="351" y="238"/>
                  </a:lnTo>
                  <a:lnTo>
                    <a:pt x="353" y="239"/>
                  </a:lnTo>
                  <a:lnTo>
                    <a:pt x="353" y="240"/>
                  </a:lnTo>
                  <a:lnTo>
                    <a:pt x="355" y="241"/>
                  </a:lnTo>
                  <a:lnTo>
                    <a:pt x="360" y="240"/>
                  </a:lnTo>
                  <a:lnTo>
                    <a:pt x="368" y="240"/>
                  </a:lnTo>
                  <a:lnTo>
                    <a:pt x="370" y="239"/>
                  </a:lnTo>
                  <a:lnTo>
                    <a:pt x="372" y="240"/>
                  </a:lnTo>
                  <a:lnTo>
                    <a:pt x="372" y="239"/>
                  </a:lnTo>
                  <a:lnTo>
                    <a:pt x="376" y="239"/>
                  </a:lnTo>
                  <a:lnTo>
                    <a:pt x="379" y="240"/>
                  </a:lnTo>
                  <a:lnTo>
                    <a:pt x="389" y="241"/>
                  </a:lnTo>
                  <a:lnTo>
                    <a:pt x="393" y="240"/>
                  </a:lnTo>
                  <a:lnTo>
                    <a:pt x="393" y="241"/>
                  </a:lnTo>
                  <a:lnTo>
                    <a:pt x="391" y="242"/>
                  </a:lnTo>
                  <a:lnTo>
                    <a:pt x="400" y="243"/>
                  </a:lnTo>
                  <a:lnTo>
                    <a:pt x="410" y="244"/>
                  </a:lnTo>
                  <a:lnTo>
                    <a:pt x="414" y="243"/>
                  </a:lnTo>
                  <a:lnTo>
                    <a:pt x="419" y="241"/>
                  </a:lnTo>
                  <a:lnTo>
                    <a:pt x="419" y="240"/>
                  </a:lnTo>
                  <a:lnTo>
                    <a:pt x="421" y="239"/>
                  </a:lnTo>
                  <a:lnTo>
                    <a:pt x="425" y="242"/>
                  </a:lnTo>
                  <a:lnTo>
                    <a:pt x="427" y="242"/>
                  </a:lnTo>
                  <a:lnTo>
                    <a:pt x="427" y="243"/>
                  </a:lnTo>
                  <a:lnTo>
                    <a:pt x="425" y="243"/>
                  </a:lnTo>
                  <a:lnTo>
                    <a:pt x="425" y="247"/>
                  </a:lnTo>
                  <a:lnTo>
                    <a:pt x="425" y="248"/>
                  </a:lnTo>
                  <a:lnTo>
                    <a:pt x="423" y="247"/>
                  </a:lnTo>
                  <a:lnTo>
                    <a:pt x="423" y="243"/>
                  </a:lnTo>
                  <a:lnTo>
                    <a:pt x="423" y="242"/>
                  </a:lnTo>
                  <a:lnTo>
                    <a:pt x="423" y="241"/>
                  </a:lnTo>
                  <a:lnTo>
                    <a:pt x="421" y="241"/>
                  </a:lnTo>
                  <a:lnTo>
                    <a:pt x="421" y="242"/>
                  </a:lnTo>
                  <a:lnTo>
                    <a:pt x="421" y="244"/>
                  </a:lnTo>
                  <a:lnTo>
                    <a:pt x="421" y="246"/>
                  </a:lnTo>
                  <a:lnTo>
                    <a:pt x="419" y="247"/>
                  </a:lnTo>
                  <a:lnTo>
                    <a:pt x="416" y="248"/>
                  </a:lnTo>
                  <a:lnTo>
                    <a:pt x="416" y="249"/>
                  </a:lnTo>
                  <a:lnTo>
                    <a:pt x="421" y="249"/>
                  </a:lnTo>
                  <a:lnTo>
                    <a:pt x="421" y="250"/>
                  </a:lnTo>
                  <a:lnTo>
                    <a:pt x="423" y="250"/>
                  </a:lnTo>
                  <a:lnTo>
                    <a:pt x="425" y="250"/>
                  </a:lnTo>
                  <a:lnTo>
                    <a:pt x="425" y="251"/>
                  </a:lnTo>
                  <a:lnTo>
                    <a:pt x="429" y="252"/>
                  </a:lnTo>
                  <a:lnTo>
                    <a:pt x="433" y="254"/>
                  </a:lnTo>
                  <a:lnTo>
                    <a:pt x="435" y="252"/>
                  </a:lnTo>
                  <a:lnTo>
                    <a:pt x="438" y="254"/>
                  </a:lnTo>
                  <a:lnTo>
                    <a:pt x="438" y="252"/>
                  </a:lnTo>
                  <a:lnTo>
                    <a:pt x="440" y="251"/>
                  </a:lnTo>
                  <a:lnTo>
                    <a:pt x="438" y="250"/>
                  </a:lnTo>
                  <a:lnTo>
                    <a:pt x="440" y="250"/>
                  </a:lnTo>
                  <a:lnTo>
                    <a:pt x="440" y="249"/>
                  </a:lnTo>
                  <a:lnTo>
                    <a:pt x="442" y="248"/>
                  </a:lnTo>
                  <a:lnTo>
                    <a:pt x="444" y="249"/>
                  </a:lnTo>
                  <a:lnTo>
                    <a:pt x="446" y="248"/>
                  </a:lnTo>
                  <a:lnTo>
                    <a:pt x="442" y="247"/>
                  </a:lnTo>
                  <a:lnTo>
                    <a:pt x="446" y="248"/>
                  </a:lnTo>
                  <a:lnTo>
                    <a:pt x="448" y="248"/>
                  </a:lnTo>
                  <a:lnTo>
                    <a:pt x="442" y="250"/>
                  </a:lnTo>
                  <a:lnTo>
                    <a:pt x="442" y="251"/>
                  </a:lnTo>
                  <a:lnTo>
                    <a:pt x="440" y="255"/>
                  </a:lnTo>
                  <a:lnTo>
                    <a:pt x="440" y="256"/>
                  </a:lnTo>
                  <a:lnTo>
                    <a:pt x="448" y="262"/>
                  </a:lnTo>
                  <a:lnTo>
                    <a:pt x="448" y="260"/>
                  </a:lnTo>
                  <a:lnTo>
                    <a:pt x="450" y="260"/>
                  </a:lnTo>
                  <a:lnTo>
                    <a:pt x="448" y="263"/>
                  </a:lnTo>
                  <a:lnTo>
                    <a:pt x="452" y="264"/>
                  </a:lnTo>
                  <a:lnTo>
                    <a:pt x="454" y="265"/>
                  </a:lnTo>
                  <a:lnTo>
                    <a:pt x="459" y="265"/>
                  </a:lnTo>
                  <a:lnTo>
                    <a:pt x="463" y="267"/>
                  </a:lnTo>
                  <a:lnTo>
                    <a:pt x="465" y="267"/>
                  </a:lnTo>
                  <a:lnTo>
                    <a:pt x="467" y="266"/>
                  </a:lnTo>
                  <a:lnTo>
                    <a:pt x="469" y="266"/>
                  </a:lnTo>
                  <a:lnTo>
                    <a:pt x="471" y="266"/>
                  </a:lnTo>
                  <a:lnTo>
                    <a:pt x="471" y="264"/>
                  </a:lnTo>
                  <a:lnTo>
                    <a:pt x="469" y="262"/>
                  </a:lnTo>
                  <a:lnTo>
                    <a:pt x="467" y="262"/>
                  </a:lnTo>
                  <a:lnTo>
                    <a:pt x="467" y="260"/>
                  </a:lnTo>
                  <a:lnTo>
                    <a:pt x="463" y="259"/>
                  </a:lnTo>
                  <a:lnTo>
                    <a:pt x="461" y="258"/>
                  </a:lnTo>
                  <a:lnTo>
                    <a:pt x="459" y="258"/>
                  </a:lnTo>
                  <a:lnTo>
                    <a:pt x="459" y="257"/>
                  </a:lnTo>
                  <a:lnTo>
                    <a:pt x="461" y="257"/>
                  </a:lnTo>
                  <a:lnTo>
                    <a:pt x="459" y="256"/>
                  </a:lnTo>
                  <a:lnTo>
                    <a:pt x="463" y="257"/>
                  </a:lnTo>
                  <a:lnTo>
                    <a:pt x="463" y="256"/>
                  </a:lnTo>
                  <a:lnTo>
                    <a:pt x="465" y="257"/>
                  </a:lnTo>
                  <a:lnTo>
                    <a:pt x="467" y="258"/>
                  </a:lnTo>
                  <a:lnTo>
                    <a:pt x="469" y="259"/>
                  </a:lnTo>
                  <a:lnTo>
                    <a:pt x="471" y="257"/>
                  </a:lnTo>
                  <a:lnTo>
                    <a:pt x="473" y="258"/>
                  </a:lnTo>
                  <a:lnTo>
                    <a:pt x="471" y="258"/>
                  </a:lnTo>
                  <a:lnTo>
                    <a:pt x="473" y="260"/>
                  </a:lnTo>
                  <a:lnTo>
                    <a:pt x="473" y="262"/>
                  </a:lnTo>
                  <a:lnTo>
                    <a:pt x="475" y="263"/>
                  </a:lnTo>
                  <a:lnTo>
                    <a:pt x="475" y="265"/>
                  </a:lnTo>
                  <a:lnTo>
                    <a:pt x="480" y="265"/>
                  </a:lnTo>
                  <a:lnTo>
                    <a:pt x="480" y="264"/>
                  </a:lnTo>
                  <a:lnTo>
                    <a:pt x="482" y="265"/>
                  </a:lnTo>
                  <a:lnTo>
                    <a:pt x="482" y="268"/>
                  </a:lnTo>
                  <a:lnTo>
                    <a:pt x="484" y="268"/>
                  </a:lnTo>
                  <a:lnTo>
                    <a:pt x="486" y="266"/>
                  </a:lnTo>
                  <a:lnTo>
                    <a:pt x="482" y="257"/>
                  </a:lnTo>
                  <a:lnTo>
                    <a:pt x="482" y="256"/>
                  </a:lnTo>
                  <a:lnTo>
                    <a:pt x="480" y="254"/>
                  </a:lnTo>
                  <a:lnTo>
                    <a:pt x="482" y="254"/>
                  </a:lnTo>
                  <a:lnTo>
                    <a:pt x="480" y="251"/>
                  </a:lnTo>
                  <a:lnTo>
                    <a:pt x="482" y="250"/>
                  </a:lnTo>
                  <a:lnTo>
                    <a:pt x="486" y="259"/>
                  </a:lnTo>
                  <a:lnTo>
                    <a:pt x="488" y="259"/>
                  </a:lnTo>
                  <a:lnTo>
                    <a:pt x="488" y="262"/>
                  </a:lnTo>
                  <a:lnTo>
                    <a:pt x="490" y="265"/>
                  </a:lnTo>
                  <a:lnTo>
                    <a:pt x="494" y="266"/>
                  </a:lnTo>
                  <a:lnTo>
                    <a:pt x="499" y="268"/>
                  </a:lnTo>
                  <a:lnTo>
                    <a:pt x="501" y="267"/>
                  </a:lnTo>
                  <a:lnTo>
                    <a:pt x="501" y="268"/>
                  </a:lnTo>
                  <a:lnTo>
                    <a:pt x="501" y="270"/>
                  </a:lnTo>
                  <a:lnTo>
                    <a:pt x="503" y="271"/>
                  </a:lnTo>
                  <a:lnTo>
                    <a:pt x="505" y="271"/>
                  </a:lnTo>
                  <a:lnTo>
                    <a:pt x="507" y="270"/>
                  </a:lnTo>
                  <a:lnTo>
                    <a:pt x="507" y="268"/>
                  </a:lnTo>
                  <a:lnTo>
                    <a:pt x="509" y="268"/>
                  </a:lnTo>
                  <a:lnTo>
                    <a:pt x="507" y="271"/>
                  </a:lnTo>
                  <a:lnTo>
                    <a:pt x="509" y="270"/>
                  </a:lnTo>
                  <a:lnTo>
                    <a:pt x="511" y="271"/>
                  </a:lnTo>
                  <a:lnTo>
                    <a:pt x="507" y="272"/>
                  </a:lnTo>
                  <a:lnTo>
                    <a:pt x="505" y="272"/>
                  </a:lnTo>
                  <a:lnTo>
                    <a:pt x="505" y="273"/>
                  </a:lnTo>
                  <a:lnTo>
                    <a:pt x="507" y="274"/>
                  </a:lnTo>
                  <a:lnTo>
                    <a:pt x="509" y="274"/>
                  </a:lnTo>
                  <a:lnTo>
                    <a:pt x="509" y="273"/>
                  </a:lnTo>
                  <a:lnTo>
                    <a:pt x="513" y="273"/>
                  </a:lnTo>
                  <a:lnTo>
                    <a:pt x="515" y="273"/>
                  </a:lnTo>
                  <a:lnTo>
                    <a:pt x="513" y="273"/>
                  </a:lnTo>
                  <a:lnTo>
                    <a:pt x="511" y="273"/>
                  </a:lnTo>
                  <a:lnTo>
                    <a:pt x="509" y="274"/>
                  </a:lnTo>
                  <a:lnTo>
                    <a:pt x="511" y="274"/>
                  </a:lnTo>
                  <a:lnTo>
                    <a:pt x="513" y="276"/>
                  </a:lnTo>
                  <a:lnTo>
                    <a:pt x="515" y="276"/>
                  </a:lnTo>
                  <a:lnTo>
                    <a:pt x="515" y="278"/>
                  </a:lnTo>
                  <a:lnTo>
                    <a:pt x="518" y="279"/>
                  </a:lnTo>
                  <a:lnTo>
                    <a:pt x="515" y="279"/>
                  </a:lnTo>
                  <a:lnTo>
                    <a:pt x="515" y="278"/>
                  </a:lnTo>
                  <a:lnTo>
                    <a:pt x="509" y="276"/>
                  </a:lnTo>
                  <a:lnTo>
                    <a:pt x="509" y="278"/>
                  </a:lnTo>
                  <a:lnTo>
                    <a:pt x="511" y="278"/>
                  </a:lnTo>
                  <a:lnTo>
                    <a:pt x="511" y="279"/>
                  </a:lnTo>
                  <a:lnTo>
                    <a:pt x="511" y="280"/>
                  </a:lnTo>
                  <a:lnTo>
                    <a:pt x="511" y="281"/>
                  </a:lnTo>
                  <a:lnTo>
                    <a:pt x="513" y="281"/>
                  </a:lnTo>
                  <a:lnTo>
                    <a:pt x="515" y="281"/>
                  </a:lnTo>
                  <a:lnTo>
                    <a:pt x="515" y="282"/>
                  </a:lnTo>
                  <a:lnTo>
                    <a:pt x="511" y="282"/>
                  </a:lnTo>
                  <a:lnTo>
                    <a:pt x="511" y="283"/>
                  </a:lnTo>
                  <a:lnTo>
                    <a:pt x="513" y="284"/>
                  </a:lnTo>
                  <a:lnTo>
                    <a:pt x="515" y="284"/>
                  </a:lnTo>
                  <a:lnTo>
                    <a:pt x="518" y="286"/>
                  </a:lnTo>
                  <a:lnTo>
                    <a:pt x="520" y="284"/>
                  </a:lnTo>
                  <a:lnTo>
                    <a:pt x="520" y="286"/>
                  </a:lnTo>
                  <a:lnTo>
                    <a:pt x="522" y="287"/>
                  </a:lnTo>
                  <a:lnTo>
                    <a:pt x="518" y="286"/>
                  </a:lnTo>
                  <a:lnTo>
                    <a:pt x="518" y="287"/>
                  </a:lnTo>
                  <a:lnTo>
                    <a:pt x="522" y="289"/>
                  </a:lnTo>
                  <a:lnTo>
                    <a:pt x="524" y="289"/>
                  </a:lnTo>
                  <a:lnTo>
                    <a:pt x="526" y="289"/>
                  </a:lnTo>
                  <a:lnTo>
                    <a:pt x="526" y="290"/>
                  </a:lnTo>
                  <a:lnTo>
                    <a:pt x="528" y="291"/>
                  </a:lnTo>
                  <a:lnTo>
                    <a:pt x="528" y="294"/>
                  </a:lnTo>
                  <a:lnTo>
                    <a:pt x="530" y="295"/>
                  </a:lnTo>
                  <a:lnTo>
                    <a:pt x="532" y="296"/>
                  </a:lnTo>
                  <a:lnTo>
                    <a:pt x="534" y="297"/>
                  </a:lnTo>
                  <a:lnTo>
                    <a:pt x="539" y="298"/>
                  </a:lnTo>
                  <a:lnTo>
                    <a:pt x="534" y="298"/>
                  </a:lnTo>
                  <a:lnTo>
                    <a:pt x="532" y="299"/>
                  </a:lnTo>
                  <a:lnTo>
                    <a:pt x="532" y="300"/>
                  </a:lnTo>
                  <a:lnTo>
                    <a:pt x="532" y="304"/>
                  </a:lnTo>
                  <a:lnTo>
                    <a:pt x="530" y="304"/>
                  </a:lnTo>
                  <a:lnTo>
                    <a:pt x="528" y="305"/>
                  </a:lnTo>
                  <a:lnTo>
                    <a:pt x="530" y="306"/>
                  </a:lnTo>
                  <a:lnTo>
                    <a:pt x="532" y="307"/>
                  </a:lnTo>
                  <a:lnTo>
                    <a:pt x="532" y="306"/>
                  </a:lnTo>
                  <a:lnTo>
                    <a:pt x="534" y="306"/>
                  </a:lnTo>
                  <a:lnTo>
                    <a:pt x="534" y="305"/>
                  </a:lnTo>
                  <a:lnTo>
                    <a:pt x="537" y="304"/>
                  </a:lnTo>
                  <a:lnTo>
                    <a:pt x="537" y="303"/>
                  </a:lnTo>
                  <a:lnTo>
                    <a:pt x="537" y="302"/>
                  </a:lnTo>
                  <a:lnTo>
                    <a:pt x="539" y="302"/>
                  </a:lnTo>
                  <a:lnTo>
                    <a:pt x="541" y="302"/>
                  </a:lnTo>
                  <a:lnTo>
                    <a:pt x="543" y="300"/>
                  </a:lnTo>
                  <a:lnTo>
                    <a:pt x="545" y="299"/>
                  </a:lnTo>
                  <a:lnTo>
                    <a:pt x="547" y="300"/>
                  </a:lnTo>
                  <a:lnTo>
                    <a:pt x="545" y="300"/>
                  </a:lnTo>
                  <a:lnTo>
                    <a:pt x="545" y="302"/>
                  </a:lnTo>
                  <a:lnTo>
                    <a:pt x="547" y="303"/>
                  </a:lnTo>
                  <a:lnTo>
                    <a:pt x="549" y="305"/>
                  </a:lnTo>
                  <a:lnTo>
                    <a:pt x="549" y="306"/>
                  </a:lnTo>
                  <a:lnTo>
                    <a:pt x="549" y="307"/>
                  </a:lnTo>
                  <a:lnTo>
                    <a:pt x="549" y="311"/>
                  </a:lnTo>
                  <a:lnTo>
                    <a:pt x="551" y="311"/>
                  </a:lnTo>
                  <a:lnTo>
                    <a:pt x="553" y="311"/>
                  </a:lnTo>
                  <a:lnTo>
                    <a:pt x="555" y="313"/>
                  </a:lnTo>
                  <a:lnTo>
                    <a:pt x="553" y="313"/>
                  </a:lnTo>
                  <a:lnTo>
                    <a:pt x="553" y="314"/>
                  </a:lnTo>
                  <a:lnTo>
                    <a:pt x="551" y="314"/>
                  </a:lnTo>
                  <a:lnTo>
                    <a:pt x="549" y="314"/>
                  </a:lnTo>
                  <a:lnTo>
                    <a:pt x="549" y="318"/>
                  </a:lnTo>
                  <a:lnTo>
                    <a:pt x="549" y="319"/>
                  </a:lnTo>
                  <a:lnTo>
                    <a:pt x="551" y="316"/>
                  </a:lnTo>
                  <a:lnTo>
                    <a:pt x="551" y="318"/>
                  </a:lnTo>
                  <a:lnTo>
                    <a:pt x="553" y="318"/>
                  </a:lnTo>
                  <a:lnTo>
                    <a:pt x="555" y="316"/>
                  </a:lnTo>
                  <a:lnTo>
                    <a:pt x="560" y="314"/>
                  </a:lnTo>
                  <a:lnTo>
                    <a:pt x="562" y="314"/>
                  </a:lnTo>
                  <a:lnTo>
                    <a:pt x="562" y="315"/>
                  </a:lnTo>
                  <a:lnTo>
                    <a:pt x="562" y="316"/>
                  </a:lnTo>
                  <a:lnTo>
                    <a:pt x="560" y="318"/>
                  </a:lnTo>
                  <a:lnTo>
                    <a:pt x="560" y="319"/>
                  </a:lnTo>
                  <a:lnTo>
                    <a:pt x="562" y="320"/>
                  </a:lnTo>
                  <a:lnTo>
                    <a:pt x="560" y="319"/>
                  </a:lnTo>
                  <a:lnTo>
                    <a:pt x="558" y="320"/>
                  </a:lnTo>
                  <a:lnTo>
                    <a:pt x="558" y="321"/>
                  </a:lnTo>
                  <a:lnTo>
                    <a:pt x="555" y="321"/>
                  </a:lnTo>
                  <a:lnTo>
                    <a:pt x="555" y="323"/>
                  </a:lnTo>
                  <a:lnTo>
                    <a:pt x="558" y="323"/>
                  </a:lnTo>
                  <a:lnTo>
                    <a:pt x="560" y="326"/>
                  </a:lnTo>
                  <a:lnTo>
                    <a:pt x="564" y="326"/>
                  </a:lnTo>
                  <a:lnTo>
                    <a:pt x="564" y="327"/>
                  </a:lnTo>
                  <a:lnTo>
                    <a:pt x="562" y="327"/>
                  </a:lnTo>
                  <a:lnTo>
                    <a:pt x="562" y="328"/>
                  </a:lnTo>
                  <a:lnTo>
                    <a:pt x="562" y="329"/>
                  </a:lnTo>
                  <a:lnTo>
                    <a:pt x="566" y="332"/>
                  </a:lnTo>
                  <a:lnTo>
                    <a:pt x="568" y="334"/>
                  </a:lnTo>
                  <a:lnTo>
                    <a:pt x="572" y="336"/>
                  </a:lnTo>
                  <a:lnTo>
                    <a:pt x="572" y="337"/>
                  </a:lnTo>
                  <a:lnTo>
                    <a:pt x="574" y="337"/>
                  </a:lnTo>
                  <a:lnTo>
                    <a:pt x="574" y="336"/>
                  </a:lnTo>
                  <a:lnTo>
                    <a:pt x="577" y="336"/>
                  </a:lnTo>
                  <a:lnTo>
                    <a:pt x="577" y="337"/>
                  </a:lnTo>
                  <a:lnTo>
                    <a:pt x="577" y="340"/>
                  </a:lnTo>
                  <a:lnTo>
                    <a:pt x="574" y="343"/>
                  </a:lnTo>
                  <a:lnTo>
                    <a:pt x="577" y="344"/>
                  </a:lnTo>
                  <a:lnTo>
                    <a:pt x="579" y="346"/>
                  </a:lnTo>
                  <a:lnTo>
                    <a:pt x="581" y="346"/>
                  </a:lnTo>
                  <a:lnTo>
                    <a:pt x="581" y="348"/>
                  </a:lnTo>
                  <a:lnTo>
                    <a:pt x="583" y="348"/>
                  </a:lnTo>
                  <a:lnTo>
                    <a:pt x="587" y="348"/>
                  </a:lnTo>
                  <a:lnTo>
                    <a:pt x="589" y="348"/>
                  </a:lnTo>
                  <a:lnTo>
                    <a:pt x="589" y="350"/>
                  </a:lnTo>
                  <a:lnTo>
                    <a:pt x="587" y="351"/>
                  </a:lnTo>
                  <a:lnTo>
                    <a:pt x="591" y="351"/>
                  </a:lnTo>
                  <a:lnTo>
                    <a:pt x="593" y="350"/>
                  </a:lnTo>
                  <a:lnTo>
                    <a:pt x="593" y="351"/>
                  </a:lnTo>
                  <a:lnTo>
                    <a:pt x="593" y="352"/>
                  </a:lnTo>
                  <a:lnTo>
                    <a:pt x="595" y="352"/>
                  </a:lnTo>
                  <a:lnTo>
                    <a:pt x="595" y="353"/>
                  </a:lnTo>
                  <a:lnTo>
                    <a:pt x="593" y="355"/>
                  </a:lnTo>
                  <a:lnTo>
                    <a:pt x="595" y="355"/>
                  </a:lnTo>
                  <a:lnTo>
                    <a:pt x="595" y="360"/>
                  </a:lnTo>
                  <a:lnTo>
                    <a:pt x="595" y="361"/>
                  </a:lnTo>
                  <a:lnTo>
                    <a:pt x="598" y="360"/>
                  </a:lnTo>
                  <a:lnTo>
                    <a:pt x="600" y="359"/>
                  </a:lnTo>
                  <a:lnTo>
                    <a:pt x="602" y="360"/>
                  </a:lnTo>
                  <a:lnTo>
                    <a:pt x="600" y="361"/>
                  </a:lnTo>
                  <a:lnTo>
                    <a:pt x="604" y="362"/>
                  </a:lnTo>
                  <a:lnTo>
                    <a:pt x="602" y="362"/>
                  </a:lnTo>
                  <a:lnTo>
                    <a:pt x="600" y="362"/>
                  </a:lnTo>
                  <a:lnTo>
                    <a:pt x="598" y="363"/>
                  </a:lnTo>
                  <a:lnTo>
                    <a:pt x="595" y="363"/>
                  </a:lnTo>
                  <a:lnTo>
                    <a:pt x="600" y="363"/>
                  </a:lnTo>
                  <a:lnTo>
                    <a:pt x="602" y="364"/>
                  </a:lnTo>
                  <a:lnTo>
                    <a:pt x="600" y="364"/>
                  </a:lnTo>
                  <a:lnTo>
                    <a:pt x="598" y="364"/>
                  </a:lnTo>
                  <a:lnTo>
                    <a:pt x="595" y="366"/>
                  </a:lnTo>
                  <a:lnTo>
                    <a:pt x="598" y="367"/>
                  </a:lnTo>
                  <a:lnTo>
                    <a:pt x="600" y="368"/>
                  </a:lnTo>
                  <a:lnTo>
                    <a:pt x="606" y="370"/>
                  </a:lnTo>
                  <a:lnTo>
                    <a:pt x="606" y="369"/>
                  </a:lnTo>
                  <a:lnTo>
                    <a:pt x="610" y="369"/>
                  </a:lnTo>
                  <a:lnTo>
                    <a:pt x="612" y="369"/>
                  </a:lnTo>
                  <a:lnTo>
                    <a:pt x="614" y="368"/>
                  </a:lnTo>
                  <a:lnTo>
                    <a:pt x="619" y="369"/>
                  </a:lnTo>
                  <a:lnTo>
                    <a:pt x="619" y="370"/>
                  </a:lnTo>
                  <a:lnTo>
                    <a:pt x="617" y="370"/>
                  </a:lnTo>
                  <a:lnTo>
                    <a:pt x="619" y="370"/>
                  </a:lnTo>
                  <a:lnTo>
                    <a:pt x="621" y="371"/>
                  </a:lnTo>
                  <a:lnTo>
                    <a:pt x="619" y="372"/>
                  </a:lnTo>
                  <a:lnTo>
                    <a:pt x="623" y="372"/>
                  </a:lnTo>
                  <a:lnTo>
                    <a:pt x="614" y="374"/>
                  </a:lnTo>
                  <a:lnTo>
                    <a:pt x="617" y="375"/>
                  </a:lnTo>
                  <a:lnTo>
                    <a:pt x="625" y="375"/>
                  </a:lnTo>
                  <a:lnTo>
                    <a:pt x="627" y="375"/>
                  </a:lnTo>
                  <a:lnTo>
                    <a:pt x="627" y="374"/>
                  </a:lnTo>
                  <a:lnTo>
                    <a:pt x="629" y="375"/>
                  </a:lnTo>
                  <a:lnTo>
                    <a:pt x="633" y="375"/>
                  </a:lnTo>
                  <a:lnTo>
                    <a:pt x="635" y="374"/>
                  </a:lnTo>
                  <a:lnTo>
                    <a:pt x="638" y="376"/>
                  </a:lnTo>
                  <a:lnTo>
                    <a:pt x="640" y="376"/>
                  </a:lnTo>
                  <a:lnTo>
                    <a:pt x="642" y="376"/>
                  </a:lnTo>
                  <a:lnTo>
                    <a:pt x="642" y="377"/>
                  </a:lnTo>
                  <a:lnTo>
                    <a:pt x="642" y="378"/>
                  </a:lnTo>
                  <a:lnTo>
                    <a:pt x="642" y="379"/>
                  </a:lnTo>
                  <a:lnTo>
                    <a:pt x="640" y="380"/>
                  </a:lnTo>
                  <a:lnTo>
                    <a:pt x="646" y="383"/>
                  </a:lnTo>
                  <a:lnTo>
                    <a:pt x="648" y="383"/>
                  </a:lnTo>
                  <a:lnTo>
                    <a:pt x="650" y="383"/>
                  </a:lnTo>
                  <a:lnTo>
                    <a:pt x="650" y="382"/>
                  </a:lnTo>
                  <a:lnTo>
                    <a:pt x="652" y="383"/>
                  </a:lnTo>
                  <a:lnTo>
                    <a:pt x="652" y="382"/>
                  </a:lnTo>
                  <a:lnTo>
                    <a:pt x="652" y="380"/>
                  </a:lnTo>
                  <a:lnTo>
                    <a:pt x="652" y="382"/>
                  </a:lnTo>
                  <a:lnTo>
                    <a:pt x="654" y="383"/>
                  </a:lnTo>
                  <a:lnTo>
                    <a:pt x="654" y="384"/>
                  </a:lnTo>
                  <a:lnTo>
                    <a:pt x="654" y="385"/>
                  </a:lnTo>
                  <a:lnTo>
                    <a:pt x="657" y="385"/>
                  </a:lnTo>
                  <a:lnTo>
                    <a:pt x="657" y="386"/>
                  </a:lnTo>
                  <a:lnTo>
                    <a:pt x="657" y="387"/>
                  </a:lnTo>
                  <a:lnTo>
                    <a:pt x="659" y="388"/>
                  </a:lnTo>
                  <a:lnTo>
                    <a:pt x="661" y="386"/>
                  </a:lnTo>
                  <a:lnTo>
                    <a:pt x="663" y="385"/>
                  </a:lnTo>
                  <a:lnTo>
                    <a:pt x="663" y="384"/>
                  </a:lnTo>
                  <a:lnTo>
                    <a:pt x="665" y="385"/>
                  </a:lnTo>
                  <a:lnTo>
                    <a:pt x="663" y="388"/>
                  </a:lnTo>
                  <a:lnTo>
                    <a:pt x="663" y="390"/>
                  </a:lnTo>
                  <a:lnTo>
                    <a:pt x="665" y="390"/>
                  </a:lnTo>
                  <a:lnTo>
                    <a:pt x="667" y="391"/>
                  </a:lnTo>
                  <a:lnTo>
                    <a:pt x="671" y="390"/>
                  </a:lnTo>
                  <a:lnTo>
                    <a:pt x="671" y="391"/>
                  </a:lnTo>
                  <a:lnTo>
                    <a:pt x="669" y="391"/>
                  </a:lnTo>
                  <a:lnTo>
                    <a:pt x="667" y="392"/>
                  </a:lnTo>
                  <a:lnTo>
                    <a:pt x="665" y="392"/>
                  </a:lnTo>
                  <a:lnTo>
                    <a:pt x="667" y="393"/>
                  </a:lnTo>
                  <a:lnTo>
                    <a:pt x="667" y="392"/>
                  </a:lnTo>
                  <a:lnTo>
                    <a:pt x="669" y="393"/>
                  </a:lnTo>
                  <a:lnTo>
                    <a:pt x="669" y="394"/>
                  </a:lnTo>
                  <a:lnTo>
                    <a:pt x="671" y="395"/>
                  </a:lnTo>
                  <a:lnTo>
                    <a:pt x="673" y="395"/>
                  </a:lnTo>
                  <a:lnTo>
                    <a:pt x="675" y="396"/>
                  </a:lnTo>
                  <a:lnTo>
                    <a:pt x="678" y="396"/>
                  </a:lnTo>
                  <a:lnTo>
                    <a:pt x="678" y="398"/>
                  </a:lnTo>
                  <a:lnTo>
                    <a:pt x="675" y="396"/>
                  </a:lnTo>
                  <a:lnTo>
                    <a:pt x="675" y="399"/>
                  </a:lnTo>
                  <a:lnTo>
                    <a:pt x="673" y="399"/>
                  </a:lnTo>
                  <a:lnTo>
                    <a:pt x="673" y="400"/>
                  </a:lnTo>
                  <a:lnTo>
                    <a:pt x="675" y="401"/>
                  </a:lnTo>
                  <a:lnTo>
                    <a:pt x="678" y="403"/>
                  </a:lnTo>
                  <a:lnTo>
                    <a:pt x="678" y="408"/>
                  </a:lnTo>
                  <a:lnTo>
                    <a:pt x="675" y="408"/>
                  </a:lnTo>
                  <a:lnTo>
                    <a:pt x="675" y="407"/>
                  </a:lnTo>
                  <a:lnTo>
                    <a:pt x="673" y="407"/>
                  </a:lnTo>
                  <a:lnTo>
                    <a:pt x="671" y="409"/>
                  </a:lnTo>
                  <a:lnTo>
                    <a:pt x="669" y="410"/>
                  </a:lnTo>
                  <a:lnTo>
                    <a:pt x="667" y="411"/>
                  </a:lnTo>
                  <a:lnTo>
                    <a:pt x="669" y="411"/>
                  </a:lnTo>
                  <a:lnTo>
                    <a:pt x="669" y="412"/>
                  </a:lnTo>
                  <a:lnTo>
                    <a:pt x="667" y="412"/>
                  </a:lnTo>
                  <a:lnTo>
                    <a:pt x="667" y="410"/>
                  </a:lnTo>
                  <a:lnTo>
                    <a:pt x="669" y="407"/>
                  </a:lnTo>
                  <a:lnTo>
                    <a:pt x="671" y="407"/>
                  </a:lnTo>
                  <a:lnTo>
                    <a:pt x="671" y="404"/>
                  </a:lnTo>
                  <a:lnTo>
                    <a:pt x="671" y="403"/>
                  </a:lnTo>
                  <a:lnTo>
                    <a:pt x="667" y="404"/>
                  </a:lnTo>
                  <a:lnTo>
                    <a:pt x="665" y="403"/>
                  </a:lnTo>
                  <a:lnTo>
                    <a:pt x="654" y="403"/>
                  </a:lnTo>
                  <a:lnTo>
                    <a:pt x="644" y="400"/>
                  </a:lnTo>
                  <a:lnTo>
                    <a:pt x="642" y="401"/>
                  </a:lnTo>
                  <a:lnTo>
                    <a:pt x="642" y="402"/>
                  </a:lnTo>
                  <a:lnTo>
                    <a:pt x="642" y="404"/>
                  </a:lnTo>
                  <a:lnTo>
                    <a:pt x="644" y="407"/>
                  </a:lnTo>
                  <a:lnTo>
                    <a:pt x="646" y="408"/>
                  </a:lnTo>
                  <a:lnTo>
                    <a:pt x="650" y="417"/>
                  </a:lnTo>
                  <a:lnTo>
                    <a:pt x="652" y="416"/>
                  </a:lnTo>
                  <a:lnTo>
                    <a:pt x="652" y="417"/>
                  </a:lnTo>
                  <a:lnTo>
                    <a:pt x="652" y="418"/>
                  </a:lnTo>
                  <a:lnTo>
                    <a:pt x="652" y="419"/>
                  </a:lnTo>
                  <a:lnTo>
                    <a:pt x="652" y="420"/>
                  </a:lnTo>
                  <a:lnTo>
                    <a:pt x="654" y="420"/>
                  </a:lnTo>
                  <a:lnTo>
                    <a:pt x="654" y="423"/>
                  </a:lnTo>
                  <a:lnTo>
                    <a:pt x="654" y="424"/>
                  </a:lnTo>
                  <a:lnTo>
                    <a:pt x="652" y="424"/>
                  </a:lnTo>
                  <a:lnTo>
                    <a:pt x="652" y="422"/>
                  </a:lnTo>
                  <a:lnTo>
                    <a:pt x="652" y="424"/>
                  </a:lnTo>
                  <a:lnTo>
                    <a:pt x="652" y="425"/>
                  </a:lnTo>
                  <a:lnTo>
                    <a:pt x="654" y="425"/>
                  </a:lnTo>
                  <a:lnTo>
                    <a:pt x="661" y="425"/>
                  </a:lnTo>
                  <a:lnTo>
                    <a:pt x="663" y="426"/>
                  </a:lnTo>
                  <a:lnTo>
                    <a:pt x="663" y="427"/>
                  </a:lnTo>
                  <a:lnTo>
                    <a:pt x="661" y="426"/>
                  </a:lnTo>
                  <a:lnTo>
                    <a:pt x="654" y="427"/>
                  </a:lnTo>
                  <a:lnTo>
                    <a:pt x="652" y="431"/>
                  </a:lnTo>
                  <a:lnTo>
                    <a:pt x="654" y="432"/>
                  </a:lnTo>
                  <a:lnTo>
                    <a:pt x="654" y="433"/>
                  </a:lnTo>
                  <a:lnTo>
                    <a:pt x="654" y="434"/>
                  </a:lnTo>
                  <a:lnTo>
                    <a:pt x="652" y="435"/>
                  </a:lnTo>
                  <a:lnTo>
                    <a:pt x="650" y="457"/>
                  </a:lnTo>
                  <a:lnTo>
                    <a:pt x="650" y="458"/>
                  </a:lnTo>
                  <a:lnTo>
                    <a:pt x="648" y="458"/>
                  </a:lnTo>
                  <a:lnTo>
                    <a:pt x="646" y="460"/>
                  </a:lnTo>
                  <a:lnTo>
                    <a:pt x="646" y="464"/>
                  </a:lnTo>
                  <a:lnTo>
                    <a:pt x="652" y="480"/>
                  </a:lnTo>
                  <a:lnTo>
                    <a:pt x="650" y="485"/>
                  </a:lnTo>
                  <a:lnTo>
                    <a:pt x="648" y="489"/>
                  </a:lnTo>
                  <a:lnTo>
                    <a:pt x="648" y="491"/>
                  </a:lnTo>
                  <a:lnTo>
                    <a:pt x="650" y="492"/>
                  </a:lnTo>
                  <a:lnTo>
                    <a:pt x="657" y="498"/>
                  </a:lnTo>
                  <a:lnTo>
                    <a:pt x="657" y="499"/>
                  </a:lnTo>
                  <a:lnTo>
                    <a:pt x="659" y="506"/>
                  </a:lnTo>
                  <a:lnTo>
                    <a:pt x="667" y="512"/>
                  </a:lnTo>
                  <a:lnTo>
                    <a:pt x="667" y="513"/>
                  </a:lnTo>
                  <a:lnTo>
                    <a:pt x="667" y="514"/>
                  </a:lnTo>
                  <a:lnTo>
                    <a:pt x="669" y="514"/>
                  </a:lnTo>
                  <a:lnTo>
                    <a:pt x="671" y="515"/>
                  </a:lnTo>
                  <a:lnTo>
                    <a:pt x="673" y="516"/>
                  </a:lnTo>
                  <a:lnTo>
                    <a:pt x="675" y="515"/>
                  </a:lnTo>
                  <a:lnTo>
                    <a:pt x="675" y="513"/>
                  </a:lnTo>
                  <a:lnTo>
                    <a:pt x="678" y="513"/>
                  </a:lnTo>
                  <a:lnTo>
                    <a:pt x="682" y="514"/>
                  </a:lnTo>
                  <a:lnTo>
                    <a:pt x="680" y="515"/>
                  </a:lnTo>
                  <a:lnTo>
                    <a:pt x="678" y="515"/>
                  </a:lnTo>
                  <a:lnTo>
                    <a:pt x="678" y="516"/>
                  </a:lnTo>
                  <a:lnTo>
                    <a:pt x="680" y="520"/>
                  </a:lnTo>
                  <a:lnTo>
                    <a:pt x="678" y="519"/>
                  </a:lnTo>
                  <a:lnTo>
                    <a:pt x="675" y="517"/>
                  </a:lnTo>
                  <a:lnTo>
                    <a:pt x="675" y="519"/>
                  </a:lnTo>
                  <a:lnTo>
                    <a:pt x="678" y="523"/>
                  </a:lnTo>
                  <a:lnTo>
                    <a:pt x="680" y="525"/>
                  </a:lnTo>
                  <a:lnTo>
                    <a:pt x="684" y="525"/>
                  </a:lnTo>
                  <a:lnTo>
                    <a:pt x="684" y="527"/>
                  </a:lnTo>
                  <a:lnTo>
                    <a:pt x="684" y="529"/>
                  </a:lnTo>
                  <a:lnTo>
                    <a:pt x="684" y="531"/>
                  </a:lnTo>
                  <a:lnTo>
                    <a:pt x="697" y="540"/>
                  </a:lnTo>
                  <a:lnTo>
                    <a:pt x="699" y="540"/>
                  </a:lnTo>
                  <a:lnTo>
                    <a:pt x="699" y="543"/>
                  </a:lnTo>
                  <a:lnTo>
                    <a:pt x="701" y="543"/>
                  </a:lnTo>
                  <a:lnTo>
                    <a:pt x="703" y="544"/>
                  </a:lnTo>
                  <a:lnTo>
                    <a:pt x="703" y="545"/>
                  </a:lnTo>
                  <a:lnTo>
                    <a:pt x="703" y="548"/>
                  </a:lnTo>
                  <a:lnTo>
                    <a:pt x="703" y="549"/>
                  </a:lnTo>
                  <a:lnTo>
                    <a:pt x="711" y="551"/>
                  </a:lnTo>
                  <a:lnTo>
                    <a:pt x="713" y="551"/>
                  </a:lnTo>
                  <a:lnTo>
                    <a:pt x="715" y="551"/>
                  </a:lnTo>
                  <a:lnTo>
                    <a:pt x="718" y="551"/>
                  </a:lnTo>
                  <a:lnTo>
                    <a:pt x="722" y="552"/>
                  </a:lnTo>
                  <a:lnTo>
                    <a:pt x="724" y="553"/>
                  </a:lnTo>
                  <a:lnTo>
                    <a:pt x="728" y="554"/>
                  </a:lnTo>
                  <a:lnTo>
                    <a:pt x="730" y="555"/>
                  </a:lnTo>
                  <a:lnTo>
                    <a:pt x="730" y="554"/>
                  </a:lnTo>
                  <a:lnTo>
                    <a:pt x="732" y="554"/>
                  </a:lnTo>
                  <a:lnTo>
                    <a:pt x="734" y="555"/>
                  </a:lnTo>
                  <a:lnTo>
                    <a:pt x="737" y="556"/>
                  </a:lnTo>
                  <a:lnTo>
                    <a:pt x="737" y="557"/>
                  </a:lnTo>
                  <a:lnTo>
                    <a:pt x="739" y="557"/>
                  </a:lnTo>
                  <a:lnTo>
                    <a:pt x="751" y="563"/>
                  </a:lnTo>
                  <a:lnTo>
                    <a:pt x="753" y="564"/>
                  </a:lnTo>
                  <a:lnTo>
                    <a:pt x="753" y="569"/>
                  </a:lnTo>
                  <a:lnTo>
                    <a:pt x="756" y="570"/>
                  </a:lnTo>
                  <a:lnTo>
                    <a:pt x="756" y="571"/>
                  </a:lnTo>
                  <a:lnTo>
                    <a:pt x="758" y="572"/>
                  </a:lnTo>
                  <a:lnTo>
                    <a:pt x="758" y="573"/>
                  </a:lnTo>
                  <a:lnTo>
                    <a:pt x="760" y="575"/>
                  </a:lnTo>
                  <a:lnTo>
                    <a:pt x="762" y="575"/>
                  </a:lnTo>
                  <a:lnTo>
                    <a:pt x="762" y="576"/>
                  </a:lnTo>
                  <a:lnTo>
                    <a:pt x="762" y="578"/>
                  </a:lnTo>
                  <a:lnTo>
                    <a:pt x="768" y="583"/>
                  </a:lnTo>
                  <a:lnTo>
                    <a:pt x="768" y="584"/>
                  </a:lnTo>
                  <a:lnTo>
                    <a:pt x="768" y="585"/>
                  </a:lnTo>
                  <a:lnTo>
                    <a:pt x="770" y="585"/>
                  </a:lnTo>
                  <a:lnTo>
                    <a:pt x="770" y="587"/>
                  </a:lnTo>
                  <a:lnTo>
                    <a:pt x="770" y="588"/>
                  </a:lnTo>
                  <a:lnTo>
                    <a:pt x="772" y="589"/>
                  </a:lnTo>
                  <a:lnTo>
                    <a:pt x="772" y="588"/>
                  </a:lnTo>
                  <a:lnTo>
                    <a:pt x="777" y="595"/>
                  </a:lnTo>
                  <a:lnTo>
                    <a:pt x="779" y="595"/>
                  </a:lnTo>
                  <a:lnTo>
                    <a:pt x="781" y="596"/>
                  </a:lnTo>
                  <a:lnTo>
                    <a:pt x="783" y="596"/>
                  </a:lnTo>
                  <a:lnTo>
                    <a:pt x="785" y="597"/>
                  </a:lnTo>
                  <a:lnTo>
                    <a:pt x="787" y="597"/>
                  </a:lnTo>
                  <a:lnTo>
                    <a:pt x="789" y="601"/>
                  </a:lnTo>
                  <a:lnTo>
                    <a:pt x="791" y="601"/>
                  </a:lnTo>
                  <a:lnTo>
                    <a:pt x="793" y="603"/>
                  </a:lnTo>
                  <a:lnTo>
                    <a:pt x="800" y="607"/>
                  </a:lnTo>
                  <a:lnTo>
                    <a:pt x="800" y="609"/>
                  </a:lnTo>
                  <a:lnTo>
                    <a:pt x="800" y="610"/>
                  </a:lnTo>
                  <a:lnTo>
                    <a:pt x="800" y="611"/>
                  </a:lnTo>
                  <a:lnTo>
                    <a:pt x="798" y="611"/>
                  </a:lnTo>
                  <a:lnTo>
                    <a:pt x="798" y="612"/>
                  </a:lnTo>
                  <a:lnTo>
                    <a:pt x="800" y="612"/>
                  </a:lnTo>
                  <a:lnTo>
                    <a:pt x="798" y="612"/>
                  </a:lnTo>
                  <a:lnTo>
                    <a:pt x="791" y="613"/>
                  </a:lnTo>
                  <a:lnTo>
                    <a:pt x="787" y="612"/>
                  </a:lnTo>
                  <a:lnTo>
                    <a:pt x="787" y="613"/>
                  </a:lnTo>
                  <a:lnTo>
                    <a:pt x="791" y="615"/>
                  </a:lnTo>
                  <a:lnTo>
                    <a:pt x="793" y="616"/>
                  </a:lnTo>
                  <a:lnTo>
                    <a:pt x="796" y="618"/>
                  </a:lnTo>
                  <a:lnTo>
                    <a:pt x="798" y="618"/>
                  </a:lnTo>
                  <a:lnTo>
                    <a:pt x="800" y="619"/>
                  </a:lnTo>
                  <a:lnTo>
                    <a:pt x="804" y="620"/>
                  </a:lnTo>
                  <a:lnTo>
                    <a:pt x="806" y="621"/>
                  </a:lnTo>
                  <a:lnTo>
                    <a:pt x="808" y="621"/>
                  </a:lnTo>
                  <a:lnTo>
                    <a:pt x="810" y="623"/>
                  </a:lnTo>
                  <a:lnTo>
                    <a:pt x="814" y="620"/>
                  </a:lnTo>
                  <a:lnTo>
                    <a:pt x="814" y="621"/>
                  </a:lnTo>
                  <a:lnTo>
                    <a:pt x="814" y="623"/>
                  </a:lnTo>
                  <a:lnTo>
                    <a:pt x="819" y="625"/>
                  </a:lnTo>
                  <a:lnTo>
                    <a:pt x="823" y="627"/>
                  </a:lnTo>
                  <a:lnTo>
                    <a:pt x="825" y="627"/>
                  </a:lnTo>
                  <a:lnTo>
                    <a:pt x="829" y="631"/>
                  </a:lnTo>
                  <a:lnTo>
                    <a:pt x="829" y="635"/>
                  </a:lnTo>
                  <a:lnTo>
                    <a:pt x="827" y="639"/>
                  </a:lnTo>
                  <a:lnTo>
                    <a:pt x="827" y="640"/>
                  </a:lnTo>
                  <a:lnTo>
                    <a:pt x="829" y="639"/>
                  </a:lnTo>
                  <a:lnTo>
                    <a:pt x="829" y="640"/>
                  </a:lnTo>
                  <a:lnTo>
                    <a:pt x="831" y="640"/>
                  </a:lnTo>
                  <a:lnTo>
                    <a:pt x="833" y="640"/>
                  </a:lnTo>
                  <a:lnTo>
                    <a:pt x="833" y="641"/>
                  </a:lnTo>
                  <a:lnTo>
                    <a:pt x="833" y="642"/>
                  </a:lnTo>
                  <a:lnTo>
                    <a:pt x="836" y="642"/>
                  </a:lnTo>
                  <a:lnTo>
                    <a:pt x="836" y="643"/>
                  </a:lnTo>
                  <a:lnTo>
                    <a:pt x="850" y="649"/>
                  </a:lnTo>
                  <a:lnTo>
                    <a:pt x="852" y="650"/>
                  </a:lnTo>
                  <a:lnTo>
                    <a:pt x="857" y="651"/>
                  </a:lnTo>
                  <a:lnTo>
                    <a:pt x="859" y="655"/>
                  </a:lnTo>
                  <a:lnTo>
                    <a:pt x="861" y="656"/>
                  </a:lnTo>
                  <a:lnTo>
                    <a:pt x="863" y="656"/>
                  </a:lnTo>
                  <a:lnTo>
                    <a:pt x="865" y="655"/>
                  </a:lnTo>
                  <a:lnTo>
                    <a:pt x="867" y="652"/>
                  </a:lnTo>
                  <a:lnTo>
                    <a:pt x="867" y="651"/>
                  </a:lnTo>
                  <a:lnTo>
                    <a:pt x="863" y="648"/>
                  </a:lnTo>
                  <a:lnTo>
                    <a:pt x="863" y="647"/>
                  </a:lnTo>
                  <a:lnTo>
                    <a:pt x="857" y="644"/>
                  </a:lnTo>
                  <a:lnTo>
                    <a:pt x="854" y="645"/>
                  </a:lnTo>
                  <a:lnTo>
                    <a:pt x="852" y="644"/>
                  </a:lnTo>
                  <a:lnTo>
                    <a:pt x="850" y="642"/>
                  </a:lnTo>
                  <a:lnTo>
                    <a:pt x="848" y="642"/>
                  </a:lnTo>
                  <a:lnTo>
                    <a:pt x="848" y="639"/>
                  </a:lnTo>
                  <a:lnTo>
                    <a:pt x="846" y="636"/>
                  </a:lnTo>
                  <a:lnTo>
                    <a:pt x="846" y="633"/>
                  </a:lnTo>
                  <a:lnTo>
                    <a:pt x="844" y="633"/>
                  </a:lnTo>
                  <a:lnTo>
                    <a:pt x="842" y="631"/>
                  </a:lnTo>
                  <a:lnTo>
                    <a:pt x="840" y="626"/>
                  </a:lnTo>
                  <a:lnTo>
                    <a:pt x="838" y="623"/>
                  </a:lnTo>
                  <a:lnTo>
                    <a:pt x="836" y="621"/>
                  </a:lnTo>
                  <a:lnTo>
                    <a:pt x="833" y="621"/>
                  </a:lnTo>
                  <a:lnTo>
                    <a:pt x="833" y="624"/>
                  </a:lnTo>
                  <a:lnTo>
                    <a:pt x="836" y="624"/>
                  </a:lnTo>
                  <a:lnTo>
                    <a:pt x="833" y="624"/>
                  </a:lnTo>
                  <a:lnTo>
                    <a:pt x="833" y="623"/>
                  </a:lnTo>
                  <a:lnTo>
                    <a:pt x="831" y="620"/>
                  </a:lnTo>
                  <a:lnTo>
                    <a:pt x="831" y="619"/>
                  </a:lnTo>
                  <a:lnTo>
                    <a:pt x="829" y="619"/>
                  </a:lnTo>
                  <a:lnTo>
                    <a:pt x="827" y="618"/>
                  </a:lnTo>
                  <a:lnTo>
                    <a:pt x="827" y="617"/>
                  </a:lnTo>
                  <a:lnTo>
                    <a:pt x="825" y="616"/>
                  </a:lnTo>
                  <a:lnTo>
                    <a:pt x="821" y="612"/>
                  </a:lnTo>
                  <a:lnTo>
                    <a:pt x="819" y="608"/>
                  </a:lnTo>
                  <a:lnTo>
                    <a:pt x="817" y="607"/>
                  </a:lnTo>
                  <a:lnTo>
                    <a:pt x="814" y="605"/>
                  </a:lnTo>
                  <a:lnTo>
                    <a:pt x="812" y="603"/>
                  </a:lnTo>
                  <a:lnTo>
                    <a:pt x="810" y="603"/>
                  </a:lnTo>
                  <a:lnTo>
                    <a:pt x="808" y="603"/>
                  </a:lnTo>
                  <a:lnTo>
                    <a:pt x="806" y="601"/>
                  </a:lnTo>
                  <a:lnTo>
                    <a:pt x="806" y="600"/>
                  </a:lnTo>
                  <a:lnTo>
                    <a:pt x="800" y="596"/>
                  </a:lnTo>
                  <a:lnTo>
                    <a:pt x="800" y="595"/>
                  </a:lnTo>
                  <a:lnTo>
                    <a:pt x="798" y="595"/>
                  </a:lnTo>
                  <a:lnTo>
                    <a:pt x="796" y="595"/>
                  </a:lnTo>
                  <a:lnTo>
                    <a:pt x="793" y="592"/>
                  </a:lnTo>
                  <a:lnTo>
                    <a:pt x="791" y="584"/>
                  </a:lnTo>
                  <a:lnTo>
                    <a:pt x="789" y="583"/>
                  </a:lnTo>
                  <a:lnTo>
                    <a:pt x="789" y="578"/>
                  </a:lnTo>
                  <a:lnTo>
                    <a:pt x="789" y="577"/>
                  </a:lnTo>
                  <a:lnTo>
                    <a:pt x="787" y="576"/>
                  </a:lnTo>
                  <a:lnTo>
                    <a:pt x="791" y="576"/>
                  </a:lnTo>
                  <a:lnTo>
                    <a:pt x="793" y="577"/>
                  </a:lnTo>
                  <a:lnTo>
                    <a:pt x="796" y="577"/>
                  </a:lnTo>
                  <a:lnTo>
                    <a:pt x="796" y="578"/>
                  </a:lnTo>
                  <a:lnTo>
                    <a:pt x="800" y="579"/>
                  </a:lnTo>
                  <a:lnTo>
                    <a:pt x="804" y="578"/>
                  </a:lnTo>
                  <a:lnTo>
                    <a:pt x="806" y="579"/>
                  </a:lnTo>
                  <a:lnTo>
                    <a:pt x="806" y="580"/>
                  </a:lnTo>
                  <a:lnTo>
                    <a:pt x="812" y="581"/>
                  </a:lnTo>
                  <a:lnTo>
                    <a:pt x="814" y="583"/>
                  </a:lnTo>
                  <a:lnTo>
                    <a:pt x="814" y="586"/>
                  </a:lnTo>
                  <a:lnTo>
                    <a:pt x="817" y="588"/>
                  </a:lnTo>
                  <a:lnTo>
                    <a:pt x="817" y="589"/>
                  </a:lnTo>
                  <a:lnTo>
                    <a:pt x="819" y="591"/>
                  </a:lnTo>
                  <a:lnTo>
                    <a:pt x="819" y="593"/>
                  </a:lnTo>
                  <a:lnTo>
                    <a:pt x="821" y="594"/>
                  </a:lnTo>
                  <a:lnTo>
                    <a:pt x="823" y="595"/>
                  </a:lnTo>
                  <a:lnTo>
                    <a:pt x="823" y="597"/>
                  </a:lnTo>
                  <a:lnTo>
                    <a:pt x="825" y="599"/>
                  </a:lnTo>
                  <a:lnTo>
                    <a:pt x="827" y="600"/>
                  </a:lnTo>
                  <a:lnTo>
                    <a:pt x="829" y="602"/>
                  </a:lnTo>
                  <a:lnTo>
                    <a:pt x="831" y="603"/>
                  </a:lnTo>
                  <a:lnTo>
                    <a:pt x="831" y="605"/>
                  </a:lnTo>
                  <a:lnTo>
                    <a:pt x="836" y="607"/>
                  </a:lnTo>
                  <a:lnTo>
                    <a:pt x="838" y="608"/>
                  </a:lnTo>
                  <a:lnTo>
                    <a:pt x="842" y="610"/>
                  </a:lnTo>
                  <a:lnTo>
                    <a:pt x="844" y="611"/>
                  </a:lnTo>
                  <a:lnTo>
                    <a:pt x="850" y="612"/>
                  </a:lnTo>
                  <a:lnTo>
                    <a:pt x="850" y="615"/>
                  </a:lnTo>
                  <a:lnTo>
                    <a:pt x="850" y="616"/>
                  </a:lnTo>
                  <a:lnTo>
                    <a:pt x="854" y="618"/>
                  </a:lnTo>
                  <a:lnTo>
                    <a:pt x="859" y="619"/>
                  </a:lnTo>
                  <a:lnTo>
                    <a:pt x="863" y="621"/>
                  </a:lnTo>
                  <a:lnTo>
                    <a:pt x="863" y="623"/>
                  </a:lnTo>
                  <a:lnTo>
                    <a:pt x="867" y="623"/>
                  </a:lnTo>
                  <a:lnTo>
                    <a:pt x="869" y="624"/>
                  </a:lnTo>
                  <a:lnTo>
                    <a:pt x="871" y="625"/>
                  </a:lnTo>
                  <a:lnTo>
                    <a:pt x="871" y="626"/>
                  </a:lnTo>
                  <a:lnTo>
                    <a:pt x="871" y="627"/>
                  </a:lnTo>
                  <a:lnTo>
                    <a:pt x="869" y="628"/>
                  </a:lnTo>
                  <a:lnTo>
                    <a:pt x="869" y="631"/>
                  </a:lnTo>
                  <a:lnTo>
                    <a:pt x="869" y="632"/>
                  </a:lnTo>
                  <a:lnTo>
                    <a:pt x="871" y="633"/>
                  </a:lnTo>
                  <a:lnTo>
                    <a:pt x="873" y="633"/>
                  </a:lnTo>
                  <a:lnTo>
                    <a:pt x="876" y="632"/>
                  </a:lnTo>
                  <a:lnTo>
                    <a:pt x="876" y="634"/>
                  </a:lnTo>
                  <a:lnTo>
                    <a:pt x="882" y="636"/>
                  </a:lnTo>
                  <a:lnTo>
                    <a:pt x="884" y="636"/>
                  </a:lnTo>
                  <a:lnTo>
                    <a:pt x="886" y="635"/>
                  </a:lnTo>
                  <a:lnTo>
                    <a:pt x="890" y="639"/>
                  </a:lnTo>
                  <a:lnTo>
                    <a:pt x="890" y="641"/>
                  </a:lnTo>
                  <a:lnTo>
                    <a:pt x="890" y="642"/>
                  </a:lnTo>
                  <a:lnTo>
                    <a:pt x="907" y="649"/>
                  </a:lnTo>
                  <a:lnTo>
                    <a:pt x="907" y="650"/>
                  </a:lnTo>
                  <a:lnTo>
                    <a:pt x="909" y="650"/>
                  </a:lnTo>
                  <a:lnTo>
                    <a:pt x="911" y="653"/>
                  </a:lnTo>
                  <a:lnTo>
                    <a:pt x="924" y="659"/>
                  </a:lnTo>
                  <a:lnTo>
                    <a:pt x="924" y="660"/>
                  </a:lnTo>
                  <a:lnTo>
                    <a:pt x="924" y="661"/>
                  </a:lnTo>
                  <a:lnTo>
                    <a:pt x="926" y="665"/>
                  </a:lnTo>
                  <a:lnTo>
                    <a:pt x="928" y="666"/>
                  </a:lnTo>
                  <a:lnTo>
                    <a:pt x="928" y="667"/>
                  </a:lnTo>
                  <a:lnTo>
                    <a:pt x="930" y="668"/>
                  </a:lnTo>
                  <a:lnTo>
                    <a:pt x="930" y="670"/>
                  </a:lnTo>
                  <a:lnTo>
                    <a:pt x="930" y="672"/>
                  </a:lnTo>
                  <a:lnTo>
                    <a:pt x="928" y="674"/>
                  </a:lnTo>
                  <a:lnTo>
                    <a:pt x="930" y="675"/>
                  </a:lnTo>
                  <a:lnTo>
                    <a:pt x="930" y="676"/>
                  </a:lnTo>
                  <a:lnTo>
                    <a:pt x="926" y="677"/>
                  </a:lnTo>
                  <a:lnTo>
                    <a:pt x="924" y="677"/>
                  </a:lnTo>
                  <a:lnTo>
                    <a:pt x="926" y="678"/>
                  </a:lnTo>
                  <a:lnTo>
                    <a:pt x="928" y="683"/>
                  </a:lnTo>
                  <a:lnTo>
                    <a:pt x="939" y="688"/>
                  </a:lnTo>
                  <a:lnTo>
                    <a:pt x="943" y="689"/>
                  </a:lnTo>
                  <a:lnTo>
                    <a:pt x="945" y="689"/>
                  </a:lnTo>
                  <a:lnTo>
                    <a:pt x="949" y="690"/>
                  </a:lnTo>
                  <a:lnTo>
                    <a:pt x="951" y="691"/>
                  </a:lnTo>
                  <a:lnTo>
                    <a:pt x="953" y="692"/>
                  </a:lnTo>
                  <a:lnTo>
                    <a:pt x="953" y="693"/>
                  </a:lnTo>
                  <a:lnTo>
                    <a:pt x="956" y="693"/>
                  </a:lnTo>
                  <a:lnTo>
                    <a:pt x="956" y="694"/>
                  </a:lnTo>
                  <a:lnTo>
                    <a:pt x="958" y="694"/>
                  </a:lnTo>
                  <a:lnTo>
                    <a:pt x="962" y="696"/>
                  </a:lnTo>
                  <a:lnTo>
                    <a:pt x="964" y="696"/>
                  </a:lnTo>
                  <a:lnTo>
                    <a:pt x="964" y="697"/>
                  </a:lnTo>
                  <a:lnTo>
                    <a:pt x="977" y="698"/>
                  </a:lnTo>
                  <a:lnTo>
                    <a:pt x="979" y="698"/>
                  </a:lnTo>
                  <a:lnTo>
                    <a:pt x="983" y="699"/>
                  </a:lnTo>
                  <a:lnTo>
                    <a:pt x="985" y="700"/>
                  </a:lnTo>
                  <a:lnTo>
                    <a:pt x="985" y="701"/>
                  </a:lnTo>
                  <a:lnTo>
                    <a:pt x="987" y="701"/>
                  </a:lnTo>
                  <a:lnTo>
                    <a:pt x="991" y="702"/>
                  </a:lnTo>
                  <a:lnTo>
                    <a:pt x="991" y="704"/>
                  </a:lnTo>
                  <a:lnTo>
                    <a:pt x="993" y="705"/>
                  </a:lnTo>
                  <a:lnTo>
                    <a:pt x="996" y="704"/>
                  </a:lnTo>
                  <a:lnTo>
                    <a:pt x="1023" y="709"/>
                  </a:lnTo>
                  <a:lnTo>
                    <a:pt x="1025" y="709"/>
                  </a:lnTo>
                  <a:lnTo>
                    <a:pt x="1036" y="713"/>
                  </a:lnTo>
                  <a:lnTo>
                    <a:pt x="1036" y="714"/>
                  </a:lnTo>
                  <a:lnTo>
                    <a:pt x="1038" y="714"/>
                  </a:lnTo>
                  <a:lnTo>
                    <a:pt x="1040" y="714"/>
                  </a:lnTo>
                  <a:lnTo>
                    <a:pt x="1057" y="716"/>
                  </a:lnTo>
                  <a:lnTo>
                    <a:pt x="1059" y="717"/>
                  </a:lnTo>
                  <a:lnTo>
                    <a:pt x="1065" y="717"/>
                  </a:lnTo>
                  <a:lnTo>
                    <a:pt x="1065" y="716"/>
                  </a:lnTo>
                  <a:lnTo>
                    <a:pt x="1067" y="716"/>
                  </a:lnTo>
                  <a:lnTo>
                    <a:pt x="1073" y="715"/>
                  </a:lnTo>
                  <a:lnTo>
                    <a:pt x="1078" y="713"/>
                  </a:lnTo>
                  <a:lnTo>
                    <a:pt x="1082" y="713"/>
                  </a:lnTo>
                  <a:lnTo>
                    <a:pt x="1086" y="713"/>
                  </a:lnTo>
                  <a:lnTo>
                    <a:pt x="1101" y="716"/>
                  </a:lnTo>
                  <a:lnTo>
                    <a:pt x="1122" y="725"/>
                  </a:lnTo>
                  <a:lnTo>
                    <a:pt x="1122" y="726"/>
                  </a:lnTo>
                  <a:lnTo>
                    <a:pt x="1124" y="726"/>
                  </a:lnTo>
                  <a:lnTo>
                    <a:pt x="1126" y="728"/>
                  </a:lnTo>
                  <a:lnTo>
                    <a:pt x="1135" y="731"/>
                  </a:lnTo>
                  <a:lnTo>
                    <a:pt x="1151" y="732"/>
                  </a:lnTo>
                  <a:lnTo>
                    <a:pt x="1153" y="732"/>
                  </a:lnTo>
                  <a:lnTo>
                    <a:pt x="1175" y="737"/>
                  </a:lnTo>
                  <a:lnTo>
                    <a:pt x="1181" y="737"/>
                  </a:lnTo>
                  <a:lnTo>
                    <a:pt x="1185" y="736"/>
                  </a:lnTo>
                  <a:lnTo>
                    <a:pt x="1187" y="736"/>
                  </a:lnTo>
                  <a:lnTo>
                    <a:pt x="1189" y="736"/>
                  </a:lnTo>
                  <a:lnTo>
                    <a:pt x="1191" y="736"/>
                  </a:lnTo>
                  <a:lnTo>
                    <a:pt x="1191" y="737"/>
                  </a:lnTo>
                  <a:lnTo>
                    <a:pt x="1194" y="738"/>
                  </a:lnTo>
                  <a:lnTo>
                    <a:pt x="1189" y="738"/>
                  </a:lnTo>
                  <a:lnTo>
                    <a:pt x="1189" y="739"/>
                  </a:lnTo>
                  <a:lnTo>
                    <a:pt x="1189" y="740"/>
                  </a:lnTo>
                  <a:lnTo>
                    <a:pt x="1215" y="753"/>
                  </a:lnTo>
                  <a:lnTo>
                    <a:pt x="1217" y="754"/>
                  </a:lnTo>
                  <a:lnTo>
                    <a:pt x="1219" y="754"/>
                  </a:lnTo>
                  <a:lnTo>
                    <a:pt x="1217" y="754"/>
                  </a:lnTo>
                  <a:lnTo>
                    <a:pt x="1217" y="755"/>
                  </a:lnTo>
                  <a:lnTo>
                    <a:pt x="1215" y="755"/>
                  </a:lnTo>
                  <a:lnTo>
                    <a:pt x="1215" y="756"/>
                  </a:lnTo>
                  <a:lnTo>
                    <a:pt x="1217" y="756"/>
                  </a:lnTo>
                  <a:lnTo>
                    <a:pt x="1217" y="758"/>
                  </a:lnTo>
                  <a:lnTo>
                    <a:pt x="1215" y="758"/>
                  </a:lnTo>
                  <a:lnTo>
                    <a:pt x="1215" y="760"/>
                  </a:lnTo>
                  <a:lnTo>
                    <a:pt x="1217" y="762"/>
                  </a:lnTo>
                  <a:lnTo>
                    <a:pt x="1219" y="764"/>
                  </a:lnTo>
                  <a:lnTo>
                    <a:pt x="1221" y="764"/>
                  </a:lnTo>
                  <a:lnTo>
                    <a:pt x="1227" y="766"/>
                  </a:lnTo>
                  <a:lnTo>
                    <a:pt x="1229" y="764"/>
                  </a:lnTo>
                  <a:lnTo>
                    <a:pt x="1227" y="764"/>
                  </a:lnTo>
                  <a:lnTo>
                    <a:pt x="1225" y="763"/>
                  </a:lnTo>
                  <a:lnTo>
                    <a:pt x="1227" y="762"/>
                  </a:lnTo>
                  <a:lnTo>
                    <a:pt x="1229" y="762"/>
                  </a:lnTo>
                  <a:lnTo>
                    <a:pt x="1231" y="763"/>
                  </a:lnTo>
                  <a:lnTo>
                    <a:pt x="1234" y="765"/>
                  </a:lnTo>
                  <a:lnTo>
                    <a:pt x="1236" y="766"/>
                  </a:lnTo>
                  <a:lnTo>
                    <a:pt x="1242" y="769"/>
                  </a:lnTo>
                  <a:lnTo>
                    <a:pt x="1246" y="770"/>
                  </a:lnTo>
                  <a:lnTo>
                    <a:pt x="1248" y="774"/>
                  </a:lnTo>
                  <a:lnTo>
                    <a:pt x="1250" y="776"/>
                  </a:lnTo>
                  <a:lnTo>
                    <a:pt x="1252" y="776"/>
                  </a:lnTo>
                  <a:lnTo>
                    <a:pt x="1252" y="773"/>
                  </a:lnTo>
                  <a:lnTo>
                    <a:pt x="1255" y="773"/>
                  </a:lnTo>
                  <a:lnTo>
                    <a:pt x="1255" y="774"/>
                  </a:lnTo>
                  <a:lnTo>
                    <a:pt x="1257" y="777"/>
                  </a:lnTo>
                  <a:lnTo>
                    <a:pt x="1259" y="778"/>
                  </a:lnTo>
                  <a:lnTo>
                    <a:pt x="1261" y="777"/>
                  </a:lnTo>
                  <a:lnTo>
                    <a:pt x="1276" y="778"/>
                  </a:lnTo>
                  <a:lnTo>
                    <a:pt x="1282" y="782"/>
                  </a:lnTo>
                  <a:lnTo>
                    <a:pt x="1284" y="782"/>
                  </a:lnTo>
                  <a:lnTo>
                    <a:pt x="1284" y="781"/>
                  </a:lnTo>
                  <a:lnTo>
                    <a:pt x="1286" y="781"/>
                  </a:lnTo>
                  <a:lnTo>
                    <a:pt x="1288" y="786"/>
                  </a:lnTo>
                  <a:lnTo>
                    <a:pt x="1295" y="786"/>
                  </a:lnTo>
                  <a:lnTo>
                    <a:pt x="1301" y="784"/>
                  </a:lnTo>
                  <a:lnTo>
                    <a:pt x="1299" y="782"/>
                  </a:lnTo>
                  <a:lnTo>
                    <a:pt x="1295" y="780"/>
                  </a:lnTo>
                  <a:lnTo>
                    <a:pt x="1295" y="779"/>
                  </a:lnTo>
                  <a:lnTo>
                    <a:pt x="1295" y="778"/>
                  </a:lnTo>
                  <a:lnTo>
                    <a:pt x="1299" y="777"/>
                  </a:lnTo>
                  <a:lnTo>
                    <a:pt x="1301" y="777"/>
                  </a:lnTo>
                  <a:lnTo>
                    <a:pt x="1303" y="776"/>
                  </a:lnTo>
                  <a:lnTo>
                    <a:pt x="1309" y="772"/>
                  </a:lnTo>
                  <a:lnTo>
                    <a:pt x="1311" y="771"/>
                  </a:lnTo>
                  <a:lnTo>
                    <a:pt x="1314" y="771"/>
                  </a:lnTo>
                  <a:lnTo>
                    <a:pt x="1322" y="774"/>
                  </a:lnTo>
                  <a:lnTo>
                    <a:pt x="1326" y="776"/>
                  </a:lnTo>
                  <a:lnTo>
                    <a:pt x="1328" y="776"/>
                  </a:lnTo>
                  <a:lnTo>
                    <a:pt x="1330" y="776"/>
                  </a:lnTo>
                  <a:lnTo>
                    <a:pt x="1330" y="777"/>
                  </a:lnTo>
                  <a:lnTo>
                    <a:pt x="1326" y="778"/>
                  </a:lnTo>
                  <a:lnTo>
                    <a:pt x="1326" y="780"/>
                  </a:lnTo>
                  <a:lnTo>
                    <a:pt x="1326" y="781"/>
                  </a:lnTo>
                  <a:lnTo>
                    <a:pt x="1330" y="784"/>
                  </a:lnTo>
                  <a:lnTo>
                    <a:pt x="1332" y="785"/>
                  </a:lnTo>
                  <a:lnTo>
                    <a:pt x="1337" y="789"/>
                  </a:lnTo>
                  <a:lnTo>
                    <a:pt x="1339" y="790"/>
                  </a:lnTo>
                  <a:lnTo>
                    <a:pt x="1341" y="792"/>
                  </a:lnTo>
                  <a:lnTo>
                    <a:pt x="1341" y="797"/>
                  </a:lnTo>
                  <a:lnTo>
                    <a:pt x="1339" y="798"/>
                  </a:lnTo>
                  <a:lnTo>
                    <a:pt x="1339" y="800"/>
                  </a:lnTo>
                  <a:lnTo>
                    <a:pt x="1341" y="808"/>
                  </a:lnTo>
                  <a:lnTo>
                    <a:pt x="1339" y="811"/>
                  </a:lnTo>
                  <a:lnTo>
                    <a:pt x="1339" y="812"/>
                  </a:lnTo>
                  <a:lnTo>
                    <a:pt x="1341" y="812"/>
                  </a:lnTo>
                  <a:lnTo>
                    <a:pt x="1345" y="812"/>
                  </a:lnTo>
                  <a:lnTo>
                    <a:pt x="1347" y="812"/>
                  </a:lnTo>
                  <a:lnTo>
                    <a:pt x="1347" y="813"/>
                  </a:lnTo>
                  <a:lnTo>
                    <a:pt x="1339" y="818"/>
                  </a:lnTo>
                  <a:lnTo>
                    <a:pt x="1337" y="821"/>
                  </a:lnTo>
                  <a:lnTo>
                    <a:pt x="1335" y="821"/>
                  </a:lnTo>
                  <a:lnTo>
                    <a:pt x="1332" y="822"/>
                  </a:lnTo>
                  <a:lnTo>
                    <a:pt x="1328" y="822"/>
                  </a:lnTo>
                  <a:lnTo>
                    <a:pt x="1324" y="824"/>
                  </a:lnTo>
                  <a:lnTo>
                    <a:pt x="1322" y="827"/>
                  </a:lnTo>
                  <a:lnTo>
                    <a:pt x="1322" y="828"/>
                  </a:lnTo>
                  <a:lnTo>
                    <a:pt x="1320" y="829"/>
                  </a:lnTo>
                  <a:lnTo>
                    <a:pt x="1318" y="829"/>
                  </a:lnTo>
                  <a:lnTo>
                    <a:pt x="1318" y="830"/>
                  </a:lnTo>
                  <a:lnTo>
                    <a:pt x="1318" y="832"/>
                  </a:lnTo>
                  <a:lnTo>
                    <a:pt x="1318" y="833"/>
                  </a:lnTo>
                  <a:lnTo>
                    <a:pt x="1318" y="834"/>
                  </a:lnTo>
                  <a:lnTo>
                    <a:pt x="1314" y="834"/>
                  </a:lnTo>
                  <a:lnTo>
                    <a:pt x="1311" y="835"/>
                  </a:lnTo>
                  <a:lnTo>
                    <a:pt x="1309" y="836"/>
                  </a:lnTo>
                  <a:lnTo>
                    <a:pt x="1307" y="837"/>
                  </a:lnTo>
                  <a:lnTo>
                    <a:pt x="1301" y="837"/>
                  </a:lnTo>
                  <a:lnTo>
                    <a:pt x="1301" y="842"/>
                  </a:lnTo>
                  <a:lnTo>
                    <a:pt x="1297" y="845"/>
                  </a:lnTo>
                  <a:lnTo>
                    <a:pt x="1297" y="849"/>
                  </a:lnTo>
                  <a:lnTo>
                    <a:pt x="1295" y="850"/>
                  </a:lnTo>
                  <a:lnTo>
                    <a:pt x="1290" y="851"/>
                  </a:lnTo>
                  <a:lnTo>
                    <a:pt x="1290" y="852"/>
                  </a:lnTo>
                  <a:lnTo>
                    <a:pt x="1290" y="861"/>
                  </a:lnTo>
                  <a:lnTo>
                    <a:pt x="1292" y="862"/>
                  </a:lnTo>
                  <a:lnTo>
                    <a:pt x="1295" y="864"/>
                  </a:lnTo>
                  <a:lnTo>
                    <a:pt x="1297" y="865"/>
                  </a:lnTo>
                  <a:lnTo>
                    <a:pt x="1303" y="861"/>
                  </a:lnTo>
                  <a:lnTo>
                    <a:pt x="1303" y="862"/>
                  </a:lnTo>
                  <a:lnTo>
                    <a:pt x="1305" y="864"/>
                  </a:lnTo>
                  <a:lnTo>
                    <a:pt x="1303" y="868"/>
                  </a:lnTo>
                  <a:lnTo>
                    <a:pt x="1301" y="869"/>
                  </a:lnTo>
                  <a:lnTo>
                    <a:pt x="1297" y="870"/>
                  </a:lnTo>
                  <a:lnTo>
                    <a:pt x="1284" y="877"/>
                  </a:lnTo>
                  <a:lnTo>
                    <a:pt x="1282" y="880"/>
                  </a:lnTo>
                  <a:lnTo>
                    <a:pt x="1284" y="882"/>
                  </a:lnTo>
                  <a:lnTo>
                    <a:pt x="1284" y="883"/>
                  </a:lnTo>
                  <a:lnTo>
                    <a:pt x="1286" y="885"/>
                  </a:lnTo>
                  <a:lnTo>
                    <a:pt x="1288" y="887"/>
                  </a:lnTo>
                  <a:lnTo>
                    <a:pt x="1288" y="889"/>
                  </a:lnTo>
                  <a:lnTo>
                    <a:pt x="1286" y="890"/>
                  </a:lnTo>
                  <a:lnTo>
                    <a:pt x="1286" y="891"/>
                  </a:lnTo>
                  <a:lnTo>
                    <a:pt x="1303" y="898"/>
                  </a:lnTo>
                  <a:lnTo>
                    <a:pt x="1305" y="899"/>
                  </a:lnTo>
                  <a:lnTo>
                    <a:pt x="1307" y="900"/>
                  </a:lnTo>
                  <a:lnTo>
                    <a:pt x="1309" y="906"/>
                  </a:lnTo>
                  <a:lnTo>
                    <a:pt x="1318" y="910"/>
                  </a:lnTo>
                  <a:lnTo>
                    <a:pt x="1337" y="935"/>
                  </a:lnTo>
                  <a:lnTo>
                    <a:pt x="1339" y="937"/>
                  </a:lnTo>
                  <a:lnTo>
                    <a:pt x="1356" y="950"/>
                  </a:lnTo>
                  <a:lnTo>
                    <a:pt x="1358" y="954"/>
                  </a:lnTo>
                  <a:lnTo>
                    <a:pt x="1356" y="955"/>
                  </a:lnTo>
                  <a:lnTo>
                    <a:pt x="1356" y="956"/>
                  </a:lnTo>
                  <a:lnTo>
                    <a:pt x="1356" y="957"/>
                  </a:lnTo>
                  <a:lnTo>
                    <a:pt x="1372" y="967"/>
                  </a:lnTo>
                  <a:lnTo>
                    <a:pt x="1413" y="979"/>
                  </a:lnTo>
                  <a:lnTo>
                    <a:pt x="1415" y="979"/>
                  </a:lnTo>
                  <a:lnTo>
                    <a:pt x="1440" y="990"/>
                  </a:lnTo>
                  <a:lnTo>
                    <a:pt x="1442" y="990"/>
                  </a:lnTo>
                  <a:lnTo>
                    <a:pt x="1448" y="1018"/>
                  </a:lnTo>
                  <a:lnTo>
                    <a:pt x="1444" y="1030"/>
                  </a:lnTo>
                  <a:lnTo>
                    <a:pt x="1444" y="1031"/>
                  </a:lnTo>
                  <a:lnTo>
                    <a:pt x="1442" y="1031"/>
                  </a:lnTo>
                  <a:lnTo>
                    <a:pt x="1442" y="1033"/>
                  </a:lnTo>
                  <a:lnTo>
                    <a:pt x="1440" y="1035"/>
                  </a:lnTo>
                  <a:lnTo>
                    <a:pt x="1442" y="1036"/>
                  </a:lnTo>
                  <a:lnTo>
                    <a:pt x="1442" y="1053"/>
                  </a:lnTo>
                  <a:lnTo>
                    <a:pt x="1440" y="1053"/>
                  </a:lnTo>
                  <a:lnTo>
                    <a:pt x="1438" y="1055"/>
                  </a:lnTo>
                  <a:lnTo>
                    <a:pt x="1440" y="1060"/>
                  </a:lnTo>
                  <a:lnTo>
                    <a:pt x="1438" y="1067"/>
                  </a:lnTo>
                  <a:lnTo>
                    <a:pt x="1436" y="1069"/>
                  </a:lnTo>
                  <a:lnTo>
                    <a:pt x="1436" y="1071"/>
                  </a:lnTo>
                  <a:lnTo>
                    <a:pt x="1434" y="1074"/>
                  </a:lnTo>
                  <a:lnTo>
                    <a:pt x="1429" y="1082"/>
                  </a:lnTo>
                  <a:lnTo>
                    <a:pt x="1425" y="1085"/>
                  </a:lnTo>
                  <a:lnTo>
                    <a:pt x="1425" y="1086"/>
                  </a:lnTo>
                  <a:lnTo>
                    <a:pt x="1429" y="1093"/>
                  </a:lnTo>
                  <a:lnTo>
                    <a:pt x="1427" y="1095"/>
                  </a:lnTo>
                  <a:lnTo>
                    <a:pt x="1425" y="1097"/>
                  </a:lnTo>
                  <a:lnTo>
                    <a:pt x="1427" y="1120"/>
                  </a:lnTo>
                  <a:lnTo>
                    <a:pt x="1425" y="1124"/>
                  </a:lnTo>
                  <a:lnTo>
                    <a:pt x="1425" y="1130"/>
                  </a:lnTo>
                  <a:lnTo>
                    <a:pt x="1423" y="1131"/>
                  </a:lnTo>
                  <a:lnTo>
                    <a:pt x="1421" y="1135"/>
                  </a:lnTo>
                  <a:lnTo>
                    <a:pt x="1421" y="1136"/>
                  </a:lnTo>
                  <a:lnTo>
                    <a:pt x="1406" y="1158"/>
                  </a:lnTo>
                  <a:lnTo>
                    <a:pt x="1404" y="1158"/>
                  </a:lnTo>
                  <a:lnTo>
                    <a:pt x="1404" y="1157"/>
                  </a:lnTo>
                  <a:lnTo>
                    <a:pt x="1402" y="1158"/>
                  </a:lnTo>
                  <a:lnTo>
                    <a:pt x="1402" y="1163"/>
                  </a:lnTo>
                  <a:lnTo>
                    <a:pt x="1400" y="1164"/>
                  </a:lnTo>
                  <a:lnTo>
                    <a:pt x="1398" y="1163"/>
                  </a:lnTo>
                  <a:lnTo>
                    <a:pt x="1396" y="1164"/>
                  </a:lnTo>
                  <a:lnTo>
                    <a:pt x="1396" y="1170"/>
                  </a:lnTo>
                  <a:lnTo>
                    <a:pt x="1398" y="1173"/>
                  </a:lnTo>
                  <a:lnTo>
                    <a:pt x="1398" y="1176"/>
                  </a:lnTo>
                  <a:lnTo>
                    <a:pt x="1396" y="1178"/>
                  </a:lnTo>
                  <a:lnTo>
                    <a:pt x="1398" y="1180"/>
                  </a:lnTo>
                  <a:lnTo>
                    <a:pt x="1400" y="1187"/>
                  </a:lnTo>
                  <a:lnTo>
                    <a:pt x="1400" y="1188"/>
                  </a:lnTo>
                  <a:lnTo>
                    <a:pt x="1398" y="1189"/>
                  </a:lnTo>
                  <a:lnTo>
                    <a:pt x="1398" y="1190"/>
                  </a:lnTo>
                  <a:lnTo>
                    <a:pt x="1396" y="1191"/>
                  </a:lnTo>
                  <a:lnTo>
                    <a:pt x="1394" y="1207"/>
                  </a:lnTo>
                  <a:lnTo>
                    <a:pt x="1394" y="1208"/>
                  </a:lnTo>
                  <a:lnTo>
                    <a:pt x="1396" y="1208"/>
                  </a:lnTo>
                  <a:lnTo>
                    <a:pt x="1396" y="1210"/>
                  </a:lnTo>
                  <a:lnTo>
                    <a:pt x="1400" y="1211"/>
                  </a:lnTo>
                  <a:lnTo>
                    <a:pt x="1402" y="1211"/>
                  </a:lnTo>
                  <a:lnTo>
                    <a:pt x="1404" y="1210"/>
                  </a:lnTo>
                  <a:lnTo>
                    <a:pt x="1404" y="1208"/>
                  </a:lnTo>
                  <a:lnTo>
                    <a:pt x="1406" y="1208"/>
                  </a:lnTo>
                  <a:lnTo>
                    <a:pt x="1408" y="1208"/>
                  </a:lnTo>
                  <a:lnTo>
                    <a:pt x="1410" y="1210"/>
                  </a:lnTo>
                  <a:lnTo>
                    <a:pt x="1413" y="1210"/>
                  </a:lnTo>
                  <a:lnTo>
                    <a:pt x="1415" y="1210"/>
                  </a:lnTo>
                  <a:lnTo>
                    <a:pt x="1415" y="1211"/>
                  </a:lnTo>
                  <a:lnTo>
                    <a:pt x="1413" y="1211"/>
                  </a:lnTo>
                  <a:lnTo>
                    <a:pt x="1410" y="1212"/>
                  </a:lnTo>
                  <a:lnTo>
                    <a:pt x="1408" y="1213"/>
                  </a:lnTo>
                  <a:lnTo>
                    <a:pt x="1410" y="1213"/>
                  </a:lnTo>
                  <a:lnTo>
                    <a:pt x="1413" y="1213"/>
                  </a:lnTo>
                  <a:lnTo>
                    <a:pt x="1415" y="1219"/>
                  </a:lnTo>
                  <a:lnTo>
                    <a:pt x="1413" y="1216"/>
                  </a:lnTo>
                  <a:lnTo>
                    <a:pt x="1410" y="1216"/>
                  </a:lnTo>
                  <a:lnTo>
                    <a:pt x="1410" y="1218"/>
                  </a:lnTo>
                  <a:lnTo>
                    <a:pt x="1410" y="1219"/>
                  </a:lnTo>
                  <a:lnTo>
                    <a:pt x="1413" y="1220"/>
                  </a:lnTo>
                  <a:lnTo>
                    <a:pt x="1410" y="1220"/>
                  </a:lnTo>
                  <a:lnTo>
                    <a:pt x="1408" y="1221"/>
                  </a:lnTo>
                  <a:lnTo>
                    <a:pt x="1408" y="1224"/>
                  </a:lnTo>
                  <a:lnTo>
                    <a:pt x="1408" y="1227"/>
                  </a:lnTo>
                  <a:lnTo>
                    <a:pt x="1406" y="1228"/>
                  </a:lnTo>
                  <a:lnTo>
                    <a:pt x="1406" y="1229"/>
                  </a:lnTo>
                  <a:lnTo>
                    <a:pt x="1406" y="1230"/>
                  </a:lnTo>
                  <a:lnTo>
                    <a:pt x="1406" y="1231"/>
                  </a:lnTo>
                  <a:lnTo>
                    <a:pt x="1406" y="1232"/>
                  </a:lnTo>
                  <a:lnTo>
                    <a:pt x="1406" y="1234"/>
                  </a:lnTo>
                  <a:lnTo>
                    <a:pt x="1404" y="1236"/>
                  </a:lnTo>
                  <a:lnTo>
                    <a:pt x="1402" y="1236"/>
                  </a:lnTo>
                  <a:lnTo>
                    <a:pt x="1402" y="1237"/>
                  </a:lnTo>
                  <a:lnTo>
                    <a:pt x="1402" y="1238"/>
                  </a:lnTo>
                  <a:lnTo>
                    <a:pt x="1404" y="1238"/>
                  </a:lnTo>
                  <a:lnTo>
                    <a:pt x="1408" y="1239"/>
                  </a:lnTo>
                  <a:lnTo>
                    <a:pt x="1408" y="1240"/>
                  </a:lnTo>
                  <a:lnTo>
                    <a:pt x="1410" y="1240"/>
                  </a:lnTo>
                  <a:lnTo>
                    <a:pt x="1410" y="1244"/>
                  </a:lnTo>
                  <a:lnTo>
                    <a:pt x="1410" y="1245"/>
                  </a:lnTo>
                  <a:lnTo>
                    <a:pt x="1406" y="1246"/>
                  </a:lnTo>
                  <a:lnTo>
                    <a:pt x="1404" y="1246"/>
                  </a:lnTo>
                  <a:lnTo>
                    <a:pt x="1402" y="1246"/>
                  </a:lnTo>
                  <a:lnTo>
                    <a:pt x="1400" y="1247"/>
                  </a:lnTo>
                  <a:lnTo>
                    <a:pt x="1400" y="1250"/>
                  </a:lnTo>
                  <a:lnTo>
                    <a:pt x="1402" y="1250"/>
                  </a:lnTo>
                  <a:lnTo>
                    <a:pt x="1406" y="1251"/>
                  </a:lnTo>
                  <a:lnTo>
                    <a:pt x="1408" y="1251"/>
                  </a:lnTo>
                  <a:lnTo>
                    <a:pt x="1408" y="1252"/>
                  </a:lnTo>
                  <a:lnTo>
                    <a:pt x="1406" y="1252"/>
                  </a:lnTo>
                  <a:lnTo>
                    <a:pt x="1402" y="1251"/>
                  </a:lnTo>
                  <a:lnTo>
                    <a:pt x="1400" y="1251"/>
                  </a:lnTo>
                  <a:lnTo>
                    <a:pt x="1398" y="1252"/>
                  </a:lnTo>
                  <a:lnTo>
                    <a:pt x="1398" y="1253"/>
                  </a:lnTo>
                  <a:lnTo>
                    <a:pt x="1402" y="1253"/>
                  </a:lnTo>
                  <a:lnTo>
                    <a:pt x="1402" y="1252"/>
                  </a:lnTo>
                  <a:lnTo>
                    <a:pt x="1402" y="1253"/>
                  </a:lnTo>
                  <a:lnTo>
                    <a:pt x="1400" y="1254"/>
                  </a:lnTo>
                  <a:lnTo>
                    <a:pt x="1400" y="1255"/>
                  </a:lnTo>
                  <a:lnTo>
                    <a:pt x="1402" y="1255"/>
                  </a:lnTo>
                  <a:lnTo>
                    <a:pt x="1398" y="1255"/>
                  </a:lnTo>
                  <a:lnTo>
                    <a:pt x="1398" y="1256"/>
                  </a:lnTo>
                  <a:lnTo>
                    <a:pt x="1396" y="1260"/>
                  </a:lnTo>
                  <a:lnTo>
                    <a:pt x="1400" y="1256"/>
                  </a:lnTo>
                  <a:lnTo>
                    <a:pt x="1402" y="1256"/>
                  </a:lnTo>
                  <a:lnTo>
                    <a:pt x="1402" y="1258"/>
                  </a:lnTo>
                  <a:lnTo>
                    <a:pt x="1400" y="1260"/>
                  </a:lnTo>
                  <a:lnTo>
                    <a:pt x="1400" y="1261"/>
                  </a:lnTo>
                  <a:lnTo>
                    <a:pt x="1398" y="1261"/>
                  </a:lnTo>
                  <a:lnTo>
                    <a:pt x="1396" y="1262"/>
                  </a:lnTo>
                  <a:lnTo>
                    <a:pt x="1394" y="1263"/>
                  </a:lnTo>
                  <a:lnTo>
                    <a:pt x="1394" y="1264"/>
                  </a:lnTo>
                  <a:lnTo>
                    <a:pt x="1394" y="1261"/>
                  </a:lnTo>
                  <a:lnTo>
                    <a:pt x="1391" y="1261"/>
                  </a:lnTo>
                  <a:lnTo>
                    <a:pt x="1391" y="1263"/>
                  </a:lnTo>
                  <a:lnTo>
                    <a:pt x="1389" y="1262"/>
                  </a:lnTo>
                  <a:lnTo>
                    <a:pt x="1387" y="1261"/>
                  </a:lnTo>
                  <a:lnTo>
                    <a:pt x="1389" y="1260"/>
                  </a:lnTo>
                  <a:lnTo>
                    <a:pt x="1389" y="1259"/>
                  </a:lnTo>
                  <a:lnTo>
                    <a:pt x="1387" y="1259"/>
                  </a:lnTo>
                  <a:lnTo>
                    <a:pt x="1389" y="1258"/>
                  </a:lnTo>
                  <a:lnTo>
                    <a:pt x="1385" y="1256"/>
                  </a:lnTo>
                  <a:lnTo>
                    <a:pt x="1383" y="1256"/>
                  </a:lnTo>
                  <a:lnTo>
                    <a:pt x="1381" y="1256"/>
                  </a:lnTo>
                  <a:lnTo>
                    <a:pt x="1375" y="1256"/>
                  </a:lnTo>
                  <a:lnTo>
                    <a:pt x="1375" y="1258"/>
                  </a:lnTo>
                  <a:lnTo>
                    <a:pt x="1377" y="1259"/>
                  </a:lnTo>
                  <a:lnTo>
                    <a:pt x="1379" y="1259"/>
                  </a:lnTo>
                  <a:lnTo>
                    <a:pt x="1379" y="1260"/>
                  </a:lnTo>
                  <a:lnTo>
                    <a:pt x="1377" y="1261"/>
                  </a:lnTo>
                  <a:lnTo>
                    <a:pt x="1375" y="1261"/>
                  </a:lnTo>
                  <a:lnTo>
                    <a:pt x="1372" y="1262"/>
                  </a:lnTo>
                  <a:lnTo>
                    <a:pt x="1368" y="1264"/>
                  </a:lnTo>
                  <a:lnTo>
                    <a:pt x="1368" y="1267"/>
                  </a:lnTo>
                  <a:lnTo>
                    <a:pt x="1368" y="1269"/>
                  </a:lnTo>
                  <a:lnTo>
                    <a:pt x="1370" y="1269"/>
                  </a:lnTo>
                  <a:lnTo>
                    <a:pt x="1370" y="1268"/>
                  </a:lnTo>
                  <a:lnTo>
                    <a:pt x="1370" y="1267"/>
                  </a:lnTo>
                  <a:lnTo>
                    <a:pt x="1370" y="1266"/>
                  </a:lnTo>
                  <a:lnTo>
                    <a:pt x="1372" y="1264"/>
                  </a:lnTo>
                  <a:lnTo>
                    <a:pt x="1377" y="1267"/>
                  </a:lnTo>
                  <a:lnTo>
                    <a:pt x="1381" y="1267"/>
                  </a:lnTo>
                  <a:lnTo>
                    <a:pt x="1383" y="1267"/>
                  </a:lnTo>
                  <a:lnTo>
                    <a:pt x="1383" y="1266"/>
                  </a:lnTo>
                  <a:lnTo>
                    <a:pt x="1385" y="1266"/>
                  </a:lnTo>
                  <a:lnTo>
                    <a:pt x="1389" y="1268"/>
                  </a:lnTo>
                  <a:lnTo>
                    <a:pt x="1389" y="1269"/>
                  </a:lnTo>
                  <a:lnTo>
                    <a:pt x="1391" y="1269"/>
                  </a:lnTo>
                  <a:lnTo>
                    <a:pt x="1389" y="1270"/>
                  </a:lnTo>
                  <a:lnTo>
                    <a:pt x="1389" y="1271"/>
                  </a:lnTo>
                  <a:lnTo>
                    <a:pt x="1385" y="1272"/>
                  </a:lnTo>
                  <a:lnTo>
                    <a:pt x="1383" y="1275"/>
                  </a:lnTo>
                  <a:lnTo>
                    <a:pt x="1385" y="1275"/>
                  </a:lnTo>
                  <a:lnTo>
                    <a:pt x="1389" y="1276"/>
                  </a:lnTo>
                  <a:lnTo>
                    <a:pt x="1389" y="1277"/>
                  </a:lnTo>
                  <a:lnTo>
                    <a:pt x="1387" y="1278"/>
                  </a:lnTo>
                  <a:lnTo>
                    <a:pt x="1389" y="1278"/>
                  </a:lnTo>
                  <a:lnTo>
                    <a:pt x="1394" y="1278"/>
                  </a:lnTo>
                  <a:lnTo>
                    <a:pt x="1394" y="1277"/>
                  </a:lnTo>
                  <a:lnTo>
                    <a:pt x="1398" y="1283"/>
                  </a:lnTo>
                  <a:lnTo>
                    <a:pt x="1400" y="1284"/>
                  </a:lnTo>
                  <a:lnTo>
                    <a:pt x="1398" y="1284"/>
                  </a:lnTo>
                  <a:lnTo>
                    <a:pt x="1394" y="1282"/>
                  </a:lnTo>
                  <a:lnTo>
                    <a:pt x="1389" y="1282"/>
                  </a:lnTo>
                  <a:lnTo>
                    <a:pt x="1387" y="1282"/>
                  </a:lnTo>
                  <a:lnTo>
                    <a:pt x="1387" y="1284"/>
                  </a:lnTo>
                  <a:lnTo>
                    <a:pt x="1385" y="1280"/>
                  </a:lnTo>
                  <a:lnTo>
                    <a:pt x="1383" y="1280"/>
                  </a:lnTo>
                  <a:lnTo>
                    <a:pt x="1383" y="1284"/>
                  </a:lnTo>
                  <a:lnTo>
                    <a:pt x="1385" y="1285"/>
                  </a:lnTo>
                  <a:lnTo>
                    <a:pt x="1385" y="1286"/>
                  </a:lnTo>
                  <a:lnTo>
                    <a:pt x="1385" y="1287"/>
                  </a:lnTo>
                  <a:lnTo>
                    <a:pt x="1391" y="1286"/>
                  </a:lnTo>
                  <a:lnTo>
                    <a:pt x="1394" y="1285"/>
                  </a:lnTo>
                  <a:lnTo>
                    <a:pt x="1394" y="1288"/>
                  </a:lnTo>
                  <a:lnTo>
                    <a:pt x="1391" y="1287"/>
                  </a:lnTo>
                  <a:lnTo>
                    <a:pt x="1387" y="1287"/>
                  </a:lnTo>
                  <a:lnTo>
                    <a:pt x="1387" y="1288"/>
                  </a:lnTo>
                  <a:lnTo>
                    <a:pt x="1389" y="1290"/>
                  </a:lnTo>
                  <a:lnTo>
                    <a:pt x="1387" y="1290"/>
                  </a:lnTo>
                  <a:lnTo>
                    <a:pt x="1387" y="1291"/>
                  </a:lnTo>
                  <a:lnTo>
                    <a:pt x="1387" y="1299"/>
                  </a:lnTo>
                  <a:lnTo>
                    <a:pt x="1389" y="1299"/>
                  </a:lnTo>
                  <a:lnTo>
                    <a:pt x="1389" y="1298"/>
                  </a:lnTo>
                  <a:lnTo>
                    <a:pt x="1389" y="1296"/>
                  </a:lnTo>
                  <a:lnTo>
                    <a:pt x="1394" y="1295"/>
                  </a:lnTo>
                  <a:lnTo>
                    <a:pt x="1394" y="1294"/>
                  </a:lnTo>
                  <a:lnTo>
                    <a:pt x="1391" y="1299"/>
                  </a:lnTo>
                  <a:lnTo>
                    <a:pt x="1391" y="1300"/>
                  </a:lnTo>
                  <a:lnTo>
                    <a:pt x="1394" y="1300"/>
                  </a:lnTo>
                  <a:lnTo>
                    <a:pt x="1394" y="1301"/>
                  </a:lnTo>
                  <a:lnTo>
                    <a:pt x="1391" y="1300"/>
                  </a:lnTo>
                  <a:lnTo>
                    <a:pt x="1387" y="1302"/>
                  </a:lnTo>
                  <a:lnTo>
                    <a:pt x="1387" y="1303"/>
                  </a:lnTo>
                  <a:lnTo>
                    <a:pt x="1385" y="1306"/>
                  </a:lnTo>
                  <a:lnTo>
                    <a:pt x="1383" y="1308"/>
                  </a:lnTo>
                  <a:lnTo>
                    <a:pt x="1385" y="1310"/>
                  </a:lnTo>
                  <a:lnTo>
                    <a:pt x="1387" y="1310"/>
                  </a:lnTo>
                  <a:lnTo>
                    <a:pt x="1391" y="1311"/>
                  </a:lnTo>
                  <a:lnTo>
                    <a:pt x="1391" y="1312"/>
                  </a:lnTo>
                  <a:lnTo>
                    <a:pt x="1394" y="1312"/>
                  </a:lnTo>
                  <a:lnTo>
                    <a:pt x="1389" y="1312"/>
                  </a:lnTo>
                  <a:lnTo>
                    <a:pt x="1389" y="1315"/>
                  </a:lnTo>
                  <a:lnTo>
                    <a:pt x="1391" y="1315"/>
                  </a:lnTo>
                  <a:lnTo>
                    <a:pt x="1394" y="1315"/>
                  </a:lnTo>
                  <a:lnTo>
                    <a:pt x="1396" y="1315"/>
                  </a:lnTo>
                  <a:lnTo>
                    <a:pt x="1396" y="1316"/>
                  </a:lnTo>
                  <a:lnTo>
                    <a:pt x="1391" y="1317"/>
                  </a:lnTo>
                  <a:lnTo>
                    <a:pt x="1389" y="1317"/>
                  </a:lnTo>
                  <a:lnTo>
                    <a:pt x="1389" y="1318"/>
                  </a:lnTo>
                  <a:lnTo>
                    <a:pt x="1389" y="1319"/>
                  </a:lnTo>
                  <a:lnTo>
                    <a:pt x="1396" y="1324"/>
                  </a:lnTo>
                  <a:lnTo>
                    <a:pt x="1398" y="1326"/>
                  </a:lnTo>
                  <a:lnTo>
                    <a:pt x="1398" y="1329"/>
                  </a:lnTo>
                  <a:lnTo>
                    <a:pt x="1398" y="1332"/>
                  </a:lnTo>
                  <a:lnTo>
                    <a:pt x="1400" y="1332"/>
                  </a:lnTo>
                  <a:lnTo>
                    <a:pt x="1402" y="1332"/>
                  </a:lnTo>
                  <a:lnTo>
                    <a:pt x="1402" y="1328"/>
                  </a:lnTo>
                  <a:lnTo>
                    <a:pt x="1404" y="1331"/>
                  </a:lnTo>
                  <a:lnTo>
                    <a:pt x="1406" y="1329"/>
                  </a:lnTo>
                  <a:lnTo>
                    <a:pt x="1404" y="1327"/>
                  </a:lnTo>
                  <a:lnTo>
                    <a:pt x="1406" y="1328"/>
                  </a:lnTo>
                  <a:lnTo>
                    <a:pt x="1408" y="1328"/>
                  </a:lnTo>
                  <a:lnTo>
                    <a:pt x="1410" y="1328"/>
                  </a:lnTo>
                  <a:lnTo>
                    <a:pt x="1410" y="1327"/>
                  </a:lnTo>
                  <a:lnTo>
                    <a:pt x="1402" y="1324"/>
                  </a:lnTo>
                  <a:lnTo>
                    <a:pt x="1404" y="1324"/>
                  </a:lnTo>
                  <a:lnTo>
                    <a:pt x="1406" y="1325"/>
                  </a:lnTo>
                  <a:lnTo>
                    <a:pt x="1413" y="1328"/>
                  </a:lnTo>
                  <a:lnTo>
                    <a:pt x="1413" y="1331"/>
                  </a:lnTo>
                  <a:lnTo>
                    <a:pt x="1410" y="1331"/>
                  </a:lnTo>
                  <a:lnTo>
                    <a:pt x="1413" y="1333"/>
                  </a:lnTo>
                  <a:lnTo>
                    <a:pt x="1415" y="1334"/>
                  </a:lnTo>
                  <a:lnTo>
                    <a:pt x="1413" y="1336"/>
                  </a:lnTo>
                  <a:lnTo>
                    <a:pt x="1410" y="1336"/>
                  </a:lnTo>
                  <a:lnTo>
                    <a:pt x="1408" y="1337"/>
                  </a:lnTo>
                  <a:lnTo>
                    <a:pt x="1408" y="1339"/>
                  </a:lnTo>
                  <a:lnTo>
                    <a:pt x="1413" y="1337"/>
                  </a:lnTo>
                  <a:lnTo>
                    <a:pt x="1413" y="1339"/>
                  </a:lnTo>
                  <a:lnTo>
                    <a:pt x="1413" y="1340"/>
                  </a:lnTo>
                  <a:lnTo>
                    <a:pt x="1415" y="1339"/>
                  </a:lnTo>
                  <a:lnTo>
                    <a:pt x="1419" y="1337"/>
                  </a:lnTo>
                  <a:lnTo>
                    <a:pt x="1427" y="1339"/>
                  </a:lnTo>
                  <a:lnTo>
                    <a:pt x="1431" y="1341"/>
                  </a:lnTo>
                  <a:lnTo>
                    <a:pt x="1434" y="1342"/>
                  </a:lnTo>
                  <a:lnTo>
                    <a:pt x="1431" y="1345"/>
                  </a:lnTo>
                  <a:lnTo>
                    <a:pt x="1427" y="1347"/>
                  </a:lnTo>
                  <a:lnTo>
                    <a:pt x="1423" y="1348"/>
                  </a:lnTo>
                  <a:lnTo>
                    <a:pt x="1421" y="1348"/>
                  </a:lnTo>
                  <a:lnTo>
                    <a:pt x="1421" y="1349"/>
                  </a:lnTo>
                  <a:lnTo>
                    <a:pt x="1419" y="1350"/>
                  </a:lnTo>
                  <a:lnTo>
                    <a:pt x="1419" y="1349"/>
                  </a:lnTo>
                  <a:lnTo>
                    <a:pt x="1419" y="1348"/>
                  </a:lnTo>
                  <a:lnTo>
                    <a:pt x="1417" y="1349"/>
                  </a:lnTo>
                  <a:lnTo>
                    <a:pt x="1417" y="1350"/>
                  </a:lnTo>
                  <a:lnTo>
                    <a:pt x="1417" y="1351"/>
                  </a:lnTo>
                  <a:lnTo>
                    <a:pt x="1421" y="1353"/>
                  </a:lnTo>
                  <a:lnTo>
                    <a:pt x="1425" y="1355"/>
                  </a:lnTo>
                  <a:lnTo>
                    <a:pt x="1427" y="1355"/>
                  </a:lnTo>
                  <a:lnTo>
                    <a:pt x="1431" y="1356"/>
                  </a:lnTo>
                  <a:lnTo>
                    <a:pt x="1434" y="1356"/>
                  </a:lnTo>
                  <a:lnTo>
                    <a:pt x="1434" y="1355"/>
                  </a:lnTo>
                  <a:lnTo>
                    <a:pt x="1436" y="1353"/>
                  </a:lnTo>
                  <a:lnTo>
                    <a:pt x="1438" y="1341"/>
                  </a:lnTo>
                  <a:lnTo>
                    <a:pt x="1442" y="1340"/>
                  </a:lnTo>
                  <a:lnTo>
                    <a:pt x="1444" y="1340"/>
                  </a:lnTo>
                  <a:lnTo>
                    <a:pt x="1446" y="1340"/>
                  </a:lnTo>
                  <a:lnTo>
                    <a:pt x="1450" y="1337"/>
                  </a:lnTo>
                  <a:lnTo>
                    <a:pt x="1455" y="1337"/>
                  </a:lnTo>
                  <a:lnTo>
                    <a:pt x="1457" y="1336"/>
                  </a:lnTo>
                  <a:lnTo>
                    <a:pt x="1457" y="1335"/>
                  </a:lnTo>
                  <a:lnTo>
                    <a:pt x="1461" y="1334"/>
                  </a:lnTo>
                  <a:lnTo>
                    <a:pt x="1463" y="1334"/>
                  </a:lnTo>
                  <a:lnTo>
                    <a:pt x="1467" y="1335"/>
                  </a:lnTo>
                  <a:lnTo>
                    <a:pt x="1474" y="1335"/>
                  </a:lnTo>
                  <a:lnTo>
                    <a:pt x="1471" y="1335"/>
                  </a:lnTo>
                  <a:lnTo>
                    <a:pt x="1469" y="1334"/>
                  </a:lnTo>
                  <a:lnTo>
                    <a:pt x="1453" y="1332"/>
                  </a:lnTo>
                  <a:lnTo>
                    <a:pt x="1438" y="1332"/>
                  </a:lnTo>
                  <a:lnTo>
                    <a:pt x="1453" y="1332"/>
                  </a:lnTo>
                  <a:lnTo>
                    <a:pt x="1469" y="1334"/>
                  </a:lnTo>
                  <a:lnTo>
                    <a:pt x="1471" y="1335"/>
                  </a:lnTo>
                  <a:lnTo>
                    <a:pt x="1474" y="1335"/>
                  </a:lnTo>
                  <a:lnTo>
                    <a:pt x="1465" y="1327"/>
                  </a:lnTo>
                  <a:lnTo>
                    <a:pt x="1463" y="1326"/>
                  </a:lnTo>
                  <a:lnTo>
                    <a:pt x="1461" y="1327"/>
                  </a:lnTo>
                  <a:lnTo>
                    <a:pt x="1459" y="1326"/>
                  </a:lnTo>
                  <a:lnTo>
                    <a:pt x="1461" y="1325"/>
                  </a:lnTo>
                  <a:lnTo>
                    <a:pt x="1463" y="1325"/>
                  </a:lnTo>
                  <a:lnTo>
                    <a:pt x="1465" y="1325"/>
                  </a:lnTo>
                  <a:lnTo>
                    <a:pt x="1461" y="1318"/>
                  </a:lnTo>
                  <a:lnTo>
                    <a:pt x="1461" y="1319"/>
                  </a:lnTo>
                  <a:lnTo>
                    <a:pt x="1459" y="1319"/>
                  </a:lnTo>
                  <a:lnTo>
                    <a:pt x="1461" y="1317"/>
                  </a:lnTo>
                  <a:lnTo>
                    <a:pt x="1463" y="1311"/>
                  </a:lnTo>
                  <a:lnTo>
                    <a:pt x="1474" y="1308"/>
                  </a:lnTo>
                  <a:lnTo>
                    <a:pt x="1474" y="1307"/>
                  </a:lnTo>
                  <a:lnTo>
                    <a:pt x="1471" y="1307"/>
                  </a:lnTo>
                  <a:lnTo>
                    <a:pt x="1469" y="1306"/>
                  </a:lnTo>
                  <a:lnTo>
                    <a:pt x="1469" y="1302"/>
                  </a:lnTo>
                  <a:lnTo>
                    <a:pt x="1471" y="1306"/>
                  </a:lnTo>
                  <a:lnTo>
                    <a:pt x="1474" y="1307"/>
                  </a:lnTo>
                  <a:lnTo>
                    <a:pt x="1478" y="1307"/>
                  </a:lnTo>
                  <a:lnTo>
                    <a:pt x="1480" y="1307"/>
                  </a:lnTo>
                  <a:lnTo>
                    <a:pt x="1482" y="1304"/>
                  </a:lnTo>
                  <a:lnTo>
                    <a:pt x="1486" y="1298"/>
                  </a:lnTo>
                  <a:lnTo>
                    <a:pt x="1482" y="1298"/>
                  </a:lnTo>
                  <a:lnTo>
                    <a:pt x="1486" y="1293"/>
                  </a:lnTo>
                  <a:lnTo>
                    <a:pt x="1507" y="1283"/>
                  </a:lnTo>
                  <a:lnTo>
                    <a:pt x="1509" y="1283"/>
                  </a:lnTo>
                  <a:lnTo>
                    <a:pt x="1509" y="1282"/>
                  </a:lnTo>
                  <a:lnTo>
                    <a:pt x="1511" y="1280"/>
                  </a:lnTo>
                  <a:lnTo>
                    <a:pt x="1511" y="1278"/>
                  </a:lnTo>
                  <a:lnTo>
                    <a:pt x="1511" y="1277"/>
                  </a:lnTo>
                  <a:lnTo>
                    <a:pt x="1514" y="1276"/>
                  </a:lnTo>
                  <a:lnTo>
                    <a:pt x="1514" y="1271"/>
                  </a:lnTo>
                  <a:lnTo>
                    <a:pt x="1511" y="1270"/>
                  </a:lnTo>
                  <a:lnTo>
                    <a:pt x="1505" y="1271"/>
                  </a:lnTo>
                  <a:lnTo>
                    <a:pt x="1499" y="1269"/>
                  </a:lnTo>
                  <a:lnTo>
                    <a:pt x="1490" y="1264"/>
                  </a:lnTo>
                  <a:lnTo>
                    <a:pt x="1486" y="1260"/>
                  </a:lnTo>
                  <a:lnTo>
                    <a:pt x="1486" y="1258"/>
                  </a:lnTo>
                  <a:lnTo>
                    <a:pt x="1497" y="1250"/>
                  </a:lnTo>
                  <a:lnTo>
                    <a:pt x="1499" y="1248"/>
                  </a:lnTo>
                  <a:lnTo>
                    <a:pt x="1501" y="1248"/>
                  </a:lnTo>
                  <a:lnTo>
                    <a:pt x="1503" y="1247"/>
                  </a:lnTo>
                  <a:lnTo>
                    <a:pt x="1507" y="1246"/>
                  </a:lnTo>
                  <a:lnTo>
                    <a:pt x="1516" y="1247"/>
                  </a:lnTo>
                  <a:lnTo>
                    <a:pt x="1516" y="1246"/>
                  </a:lnTo>
                  <a:lnTo>
                    <a:pt x="1514" y="1244"/>
                  </a:lnTo>
                  <a:lnTo>
                    <a:pt x="1516" y="1242"/>
                  </a:lnTo>
                  <a:lnTo>
                    <a:pt x="1518" y="1242"/>
                  </a:lnTo>
                  <a:lnTo>
                    <a:pt x="1520" y="1240"/>
                  </a:lnTo>
                  <a:lnTo>
                    <a:pt x="1520" y="1239"/>
                  </a:lnTo>
                  <a:lnTo>
                    <a:pt x="1522" y="1235"/>
                  </a:lnTo>
                  <a:lnTo>
                    <a:pt x="1520" y="1232"/>
                  </a:lnTo>
                  <a:lnTo>
                    <a:pt x="1520" y="1230"/>
                  </a:lnTo>
                  <a:lnTo>
                    <a:pt x="1524" y="1227"/>
                  </a:lnTo>
                  <a:lnTo>
                    <a:pt x="1535" y="1224"/>
                  </a:lnTo>
                  <a:lnTo>
                    <a:pt x="1524" y="1222"/>
                  </a:lnTo>
                  <a:lnTo>
                    <a:pt x="1524" y="1221"/>
                  </a:lnTo>
                  <a:lnTo>
                    <a:pt x="1524" y="1220"/>
                  </a:lnTo>
                  <a:lnTo>
                    <a:pt x="1526" y="1220"/>
                  </a:lnTo>
                  <a:lnTo>
                    <a:pt x="1528" y="1219"/>
                  </a:lnTo>
                  <a:lnTo>
                    <a:pt x="1530" y="1219"/>
                  </a:lnTo>
                  <a:lnTo>
                    <a:pt x="1533" y="1219"/>
                  </a:lnTo>
                  <a:lnTo>
                    <a:pt x="1535" y="1220"/>
                  </a:lnTo>
                  <a:lnTo>
                    <a:pt x="1535" y="1222"/>
                  </a:lnTo>
                  <a:lnTo>
                    <a:pt x="1537" y="1222"/>
                  </a:lnTo>
                  <a:lnTo>
                    <a:pt x="1539" y="1222"/>
                  </a:lnTo>
                  <a:lnTo>
                    <a:pt x="1543" y="1222"/>
                  </a:lnTo>
                  <a:lnTo>
                    <a:pt x="1545" y="1221"/>
                  </a:lnTo>
                  <a:lnTo>
                    <a:pt x="1545" y="1220"/>
                  </a:lnTo>
                  <a:lnTo>
                    <a:pt x="1543" y="1215"/>
                  </a:lnTo>
                  <a:lnTo>
                    <a:pt x="1541" y="1214"/>
                  </a:lnTo>
                  <a:lnTo>
                    <a:pt x="1539" y="1215"/>
                  </a:lnTo>
                  <a:lnTo>
                    <a:pt x="1535" y="1215"/>
                  </a:lnTo>
                  <a:lnTo>
                    <a:pt x="1537" y="1215"/>
                  </a:lnTo>
                  <a:lnTo>
                    <a:pt x="1537" y="1218"/>
                  </a:lnTo>
                  <a:lnTo>
                    <a:pt x="1530" y="1218"/>
                  </a:lnTo>
                  <a:lnTo>
                    <a:pt x="1530" y="1216"/>
                  </a:lnTo>
                  <a:lnTo>
                    <a:pt x="1526" y="1215"/>
                  </a:lnTo>
                  <a:lnTo>
                    <a:pt x="1524" y="1214"/>
                  </a:lnTo>
                  <a:lnTo>
                    <a:pt x="1522" y="1207"/>
                  </a:lnTo>
                  <a:lnTo>
                    <a:pt x="1522" y="1204"/>
                  </a:lnTo>
                  <a:lnTo>
                    <a:pt x="1522" y="1200"/>
                  </a:lnTo>
                  <a:lnTo>
                    <a:pt x="1524" y="1199"/>
                  </a:lnTo>
                  <a:lnTo>
                    <a:pt x="1526" y="1200"/>
                  </a:lnTo>
                  <a:lnTo>
                    <a:pt x="1541" y="1204"/>
                  </a:lnTo>
                  <a:lnTo>
                    <a:pt x="1551" y="1204"/>
                  </a:lnTo>
                  <a:lnTo>
                    <a:pt x="1556" y="1203"/>
                  </a:lnTo>
                  <a:lnTo>
                    <a:pt x="1560" y="1202"/>
                  </a:lnTo>
                  <a:lnTo>
                    <a:pt x="1562" y="1200"/>
                  </a:lnTo>
                  <a:lnTo>
                    <a:pt x="1564" y="1198"/>
                  </a:lnTo>
                  <a:lnTo>
                    <a:pt x="1562" y="1195"/>
                  </a:lnTo>
                  <a:lnTo>
                    <a:pt x="1564" y="1190"/>
                  </a:lnTo>
                  <a:lnTo>
                    <a:pt x="1566" y="1190"/>
                  </a:lnTo>
                  <a:lnTo>
                    <a:pt x="1566" y="1187"/>
                  </a:lnTo>
                  <a:lnTo>
                    <a:pt x="1566" y="1186"/>
                  </a:lnTo>
                  <a:lnTo>
                    <a:pt x="1564" y="1184"/>
                  </a:lnTo>
                  <a:lnTo>
                    <a:pt x="1562" y="1180"/>
                  </a:lnTo>
                  <a:lnTo>
                    <a:pt x="1564" y="1179"/>
                  </a:lnTo>
                  <a:lnTo>
                    <a:pt x="1566" y="1181"/>
                  </a:lnTo>
                  <a:lnTo>
                    <a:pt x="1583" y="1181"/>
                  </a:lnTo>
                  <a:lnTo>
                    <a:pt x="1587" y="1181"/>
                  </a:lnTo>
                  <a:lnTo>
                    <a:pt x="1629" y="1174"/>
                  </a:lnTo>
                  <a:lnTo>
                    <a:pt x="1634" y="1173"/>
                  </a:lnTo>
                  <a:lnTo>
                    <a:pt x="1634" y="1170"/>
                  </a:lnTo>
                  <a:lnTo>
                    <a:pt x="1646" y="1160"/>
                  </a:lnTo>
                  <a:lnTo>
                    <a:pt x="1646" y="1155"/>
                  </a:lnTo>
                  <a:lnTo>
                    <a:pt x="1644" y="1155"/>
                  </a:lnTo>
                  <a:lnTo>
                    <a:pt x="1640" y="1154"/>
                  </a:lnTo>
                  <a:lnTo>
                    <a:pt x="1636" y="1151"/>
                  </a:lnTo>
                  <a:lnTo>
                    <a:pt x="1636" y="1150"/>
                  </a:lnTo>
                  <a:lnTo>
                    <a:pt x="1638" y="1146"/>
                  </a:lnTo>
                  <a:lnTo>
                    <a:pt x="1638" y="1144"/>
                  </a:lnTo>
                  <a:lnTo>
                    <a:pt x="1621" y="1138"/>
                  </a:lnTo>
                  <a:lnTo>
                    <a:pt x="1619" y="1134"/>
                  </a:lnTo>
                  <a:lnTo>
                    <a:pt x="1621" y="1132"/>
                  </a:lnTo>
                  <a:lnTo>
                    <a:pt x="1623" y="1132"/>
                  </a:lnTo>
                  <a:lnTo>
                    <a:pt x="1627" y="1134"/>
                  </a:lnTo>
                  <a:lnTo>
                    <a:pt x="1627" y="1136"/>
                  </a:lnTo>
                  <a:lnTo>
                    <a:pt x="1638" y="1136"/>
                  </a:lnTo>
                  <a:lnTo>
                    <a:pt x="1653" y="1140"/>
                  </a:lnTo>
                  <a:lnTo>
                    <a:pt x="1663" y="1140"/>
                  </a:lnTo>
                  <a:lnTo>
                    <a:pt x="1674" y="1141"/>
                  </a:lnTo>
                  <a:lnTo>
                    <a:pt x="1680" y="1139"/>
                  </a:lnTo>
                  <a:lnTo>
                    <a:pt x="1688" y="1136"/>
                  </a:lnTo>
                  <a:lnTo>
                    <a:pt x="1688" y="1134"/>
                  </a:lnTo>
                  <a:lnTo>
                    <a:pt x="1693" y="1132"/>
                  </a:lnTo>
                  <a:lnTo>
                    <a:pt x="1693" y="1130"/>
                  </a:lnTo>
                  <a:lnTo>
                    <a:pt x="1695" y="1130"/>
                  </a:lnTo>
                  <a:lnTo>
                    <a:pt x="1695" y="1128"/>
                  </a:lnTo>
                  <a:lnTo>
                    <a:pt x="1697" y="1128"/>
                  </a:lnTo>
                  <a:lnTo>
                    <a:pt x="1701" y="1125"/>
                  </a:lnTo>
                  <a:lnTo>
                    <a:pt x="1707" y="1120"/>
                  </a:lnTo>
                  <a:lnTo>
                    <a:pt x="1709" y="1117"/>
                  </a:lnTo>
                  <a:lnTo>
                    <a:pt x="1716" y="1114"/>
                  </a:lnTo>
                  <a:lnTo>
                    <a:pt x="1728" y="1109"/>
                  </a:lnTo>
                  <a:lnTo>
                    <a:pt x="1756" y="1083"/>
                  </a:lnTo>
                  <a:lnTo>
                    <a:pt x="1762" y="1082"/>
                  </a:lnTo>
                  <a:lnTo>
                    <a:pt x="1762" y="1079"/>
                  </a:lnTo>
                  <a:lnTo>
                    <a:pt x="1764" y="1078"/>
                  </a:lnTo>
                  <a:lnTo>
                    <a:pt x="1766" y="1070"/>
                  </a:lnTo>
                  <a:lnTo>
                    <a:pt x="1766" y="1069"/>
                  </a:lnTo>
                  <a:lnTo>
                    <a:pt x="1768" y="1069"/>
                  </a:lnTo>
                  <a:lnTo>
                    <a:pt x="1768" y="1068"/>
                  </a:lnTo>
                  <a:lnTo>
                    <a:pt x="1766" y="1067"/>
                  </a:lnTo>
                  <a:lnTo>
                    <a:pt x="1766" y="1065"/>
                  </a:lnTo>
                  <a:lnTo>
                    <a:pt x="1764" y="1063"/>
                  </a:lnTo>
                  <a:lnTo>
                    <a:pt x="1764" y="1061"/>
                  </a:lnTo>
                  <a:lnTo>
                    <a:pt x="1764" y="1060"/>
                  </a:lnTo>
                  <a:lnTo>
                    <a:pt x="1764" y="1059"/>
                  </a:lnTo>
                  <a:lnTo>
                    <a:pt x="1766" y="1057"/>
                  </a:lnTo>
                  <a:lnTo>
                    <a:pt x="1779" y="1047"/>
                  </a:lnTo>
                  <a:lnTo>
                    <a:pt x="1798" y="1039"/>
                  </a:lnTo>
                  <a:lnTo>
                    <a:pt x="1800" y="1039"/>
                  </a:lnTo>
                  <a:lnTo>
                    <a:pt x="1802" y="1039"/>
                  </a:lnTo>
                  <a:lnTo>
                    <a:pt x="1804" y="1038"/>
                  </a:lnTo>
                  <a:lnTo>
                    <a:pt x="1810" y="1037"/>
                  </a:lnTo>
                  <a:lnTo>
                    <a:pt x="1815" y="1036"/>
                  </a:lnTo>
                  <a:lnTo>
                    <a:pt x="1817" y="1035"/>
                  </a:lnTo>
                  <a:lnTo>
                    <a:pt x="1823" y="1034"/>
                  </a:lnTo>
                  <a:lnTo>
                    <a:pt x="1825" y="1034"/>
                  </a:lnTo>
                  <a:lnTo>
                    <a:pt x="1825" y="1033"/>
                  </a:lnTo>
                  <a:lnTo>
                    <a:pt x="1823" y="1033"/>
                  </a:lnTo>
                  <a:lnTo>
                    <a:pt x="1825" y="1031"/>
                  </a:lnTo>
                  <a:lnTo>
                    <a:pt x="1827" y="1031"/>
                  </a:lnTo>
                  <a:lnTo>
                    <a:pt x="1829" y="1031"/>
                  </a:lnTo>
                  <a:lnTo>
                    <a:pt x="1836" y="1030"/>
                  </a:lnTo>
                  <a:lnTo>
                    <a:pt x="1838" y="1031"/>
                  </a:lnTo>
                  <a:lnTo>
                    <a:pt x="1840" y="1031"/>
                  </a:lnTo>
                  <a:lnTo>
                    <a:pt x="1844" y="1030"/>
                  </a:lnTo>
                  <a:lnTo>
                    <a:pt x="1846" y="1030"/>
                  </a:lnTo>
                  <a:lnTo>
                    <a:pt x="1848" y="1030"/>
                  </a:lnTo>
                  <a:lnTo>
                    <a:pt x="1861" y="1030"/>
                  </a:lnTo>
                  <a:lnTo>
                    <a:pt x="1863" y="1027"/>
                  </a:lnTo>
                  <a:lnTo>
                    <a:pt x="1876" y="1022"/>
                  </a:lnTo>
                  <a:lnTo>
                    <a:pt x="1878" y="1017"/>
                  </a:lnTo>
                  <a:lnTo>
                    <a:pt x="1897" y="1002"/>
                  </a:lnTo>
                  <a:lnTo>
                    <a:pt x="1899" y="990"/>
                  </a:lnTo>
                  <a:lnTo>
                    <a:pt x="1903" y="987"/>
                  </a:lnTo>
                  <a:lnTo>
                    <a:pt x="1909" y="949"/>
                  </a:lnTo>
                  <a:lnTo>
                    <a:pt x="1912" y="947"/>
                  </a:lnTo>
                  <a:lnTo>
                    <a:pt x="1914" y="947"/>
                  </a:lnTo>
                  <a:lnTo>
                    <a:pt x="1916" y="948"/>
                  </a:lnTo>
                  <a:lnTo>
                    <a:pt x="1916" y="947"/>
                  </a:lnTo>
                  <a:lnTo>
                    <a:pt x="1922" y="943"/>
                  </a:lnTo>
                  <a:lnTo>
                    <a:pt x="1933" y="933"/>
                  </a:lnTo>
                  <a:lnTo>
                    <a:pt x="1964" y="914"/>
                  </a:lnTo>
                  <a:lnTo>
                    <a:pt x="1968" y="897"/>
                  </a:lnTo>
                  <a:lnTo>
                    <a:pt x="1964" y="889"/>
                  </a:lnTo>
                  <a:lnTo>
                    <a:pt x="1960" y="88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3" name="Freeform 1419"/>
            <p:cNvSpPr>
              <a:spLocks/>
            </p:cNvSpPr>
            <p:nvPr/>
          </p:nvSpPr>
          <p:spPr bwMode="auto">
            <a:xfrm>
              <a:off x="3100568" y="5004382"/>
              <a:ext cx="5468" cy="2325"/>
            </a:xfrm>
            <a:custGeom>
              <a:avLst/>
              <a:gdLst>
                <a:gd name="T0" fmla="*/ 4 w 6"/>
                <a:gd name="T1" fmla="*/ 0 h 2"/>
                <a:gd name="T2" fmla="*/ 2 w 6"/>
                <a:gd name="T3" fmla="*/ 1 h 2"/>
                <a:gd name="T4" fmla="*/ 2 w 6"/>
                <a:gd name="T5" fmla="*/ 1 h 2"/>
                <a:gd name="T6" fmla="*/ 0 w 6"/>
                <a:gd name="T7" fmla="*/ 2 h 2"/>
                <a:gd name="T8" fmla="*/ 2 w 6"/>
                <a:gd name="T9" fmla="*/ 1 h 2"/>
                <a:gd name="T10" fmla="*/ 2 w 6"/>
                <a:gd name="T11" fmla="*/ 1 h 2"/>
                <a:gd name="T12" fmla="*/ 4 w 6"/>
                <a:gd name="T13" fmla="*/ 0 h 2"/>
                <a:gd name="T14" fmla="*/ 6 w 6"/>
                <a:gd name="T15" fmla="*/ 0 h 2"/>
                <a:gd name="T16" fmla="*/ 4 w 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0"/>
                  </a:moveTo>
                  <a:lnTo>
                    <a:pt x="2" y="1"/>
                  </a:lnTo>
                  <a:lnTo>
                    <a:pt x="0" y="2"/>
                  </a:lnTo>
                  <a:lnTo>
                    <a:pt x="2" y="1"/>
                  </a:lnTo>
                  <a:lnTo>
                    <a:pt x="4" y="0"/>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4" name="Freeform 1420"/>
            <p:cNvSpPr>
              <a:spLocks/>
            </p:cNvSpPr>
            <p:nvPr/>
          </p:nvSpPr>
          <p:spPr bwMode="auto">
            <a:xfrm>
              <a:off x="3106035" y="4998570"/>
              <a:ext cx="3645" cy="4650"/>
            </a:xfrm>
            <a:custGeom>
              <a:avLst/>
              <a:gdLst>
                <a:gd name="T0" fmla="*/ 4 w 4"/>
                <a:gd name="T1" fmla="*/ 1 h 4"/>
                <a:gd name="T2" fmla="*/ 2 w 4"/>
                <a:gd name="T3" fmla="*/ 2 h 4"/>
                <a:gd name="T4" fmla="*/ 0 w 4"/>
                <a:gd name="T5" fmla="*/ 2 h 4"/>
                <a:gd name="T6" fmla="*/ 0 w 4"/>
                <a:gd name="T7" fmla="*/ 2 h 4"/>
                <a:gd name="T8" fmla="*/ 0 w 4"/>
                <a:gd name="T9" fmla="*/ 4 h 4"/>
                <a:gd name="T10" fmla="*/ 0 w 4"/>
                <a:gd name="T11" fmla="*/ 2 h 4"/>
                <a:gd name="T12" fmla="*/ 0 w 4"/>
                <a:gd name="T13" fmla="*/ 2 h 4"/>
                <a:gd name="T14" fmla="*/ 2 w 4"/>
                <a:gd name="T15" fmla="*/ 2 h 4"/>
                <a:gd name="T16" fmla="*/ 4 w 4"/>
                <a:gd name="T17" fmla="*/ 1 h 4"/>
                <a:gd name="T18" fmla="*/ 4 w 4"/>
                <a:gd name="T19" fmla="*/ 0 h 4"/>
                <a:gd name="T20" fmla="*/ 4 w 4"/>
                <a:gd name="T21" fmla="*/ 0 h 4"/>
                <a:gd name="T22" fmla="*/ 4 w 4"/>
                <a:gd name="T23" fmla="*/ 0 h 4"/>
                <a:gd name="T24" fmla="*/ 4 w 4"/>
                <a:gd name="T25" fmla="*/ 1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1"/>
                  </a:moveTo>
                  <a:lnTo>
                    <a:pt x="2" y="2"/>
                  </a:lnTo>
                  <a:lnTo>
                    <a:pt x="0" y="2"/>
                  </a:lnTo>
                  <a:lnTo>
                    <a:pt x="0" y="4"/>
                  </a:lnTo>
                  <a:lnTo>
                    <a:pt x="0" y="2"/>
                  </a:lnTo>
                  <a:lnTo>
                    <a:pt x="2" y="2"/>
                  </a:lnTo>
                  <a:lnTo>
                    <a:pt x="4" y="1"/>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5" name="Freeform 1421"/>
            <p:cNvSpPr>
              <a:spLocks/>
            </p:cNvSpPr>
            <p:nvPr/>
          </p:nvSpPr>
          <p:spPr bwMode="auto">
            <a:xfrm>
              <a:off x="3109680" y="4995083"/>
              <a:ext cx="1823" cy="1162"/>
            </a:xfrm>
            <a:custGeom>
              <a:avLst/>
              <a:gdLst>
                <a:gd name="T0" fmla="*/ 2 w 2"/>
                <a:gd name="T1" fmla="*/ 1 h 1"/>
                <a:gd name="T2" fmla="*/ 0 w 2"/>
                <a:gd name="T3" fmla="*/ 1 h 1"/>
                <a:gd name="T4" fmla="*/ 2 w 2"/>
                <a:gd name="T5" fmla="*/ 1 h 1"/>
                <a:gd name="T6" fmla="*/ 2 w 2"/>
                <a:gd name="T7" fmla="*/ 0 h 1"/>
                <a:gd name="T8" fmla="*/ 2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1"/>
                  </a:moveTo>
                  <a:lnTo>
                    <a:pt x="0" y="1"/>
                  </a:lnTo>
                  <a:lnTo>
                    <a:pt x="2" y="1"/>
                  </a:lnTo>
                  <a:lnTo>
                    <a:pt x="2"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6" name="Freeform 1422"/>
            <p:cNvSpPr>
              <a:spLocks/>
            </p:cNvSpPr>
            <p:nvPr/>
          </p:nvSpPr>
          <p:spPr bwMode="auto">
            <a:xfrm>
              <a:off x="5967411" y="5018331"/>
              <a:ext cx="1823" cy="3487"/>
            </a:xfrm>
            <a:custGeom>
              <a:avLst/>
              <a:gdLst>
                <a:gd name="T0" fmla="*/ 2 w 2"/>
                <a:gd name="T1" fmla="*/ 1 h 3"/>
                <a:gd name="T2" fmla="*/ 2 w 2"/>
                <a:gd name="T3" fmla="*/ 0 h 3"/>
                <a:gd name="T4" fmla="*/ 0 w 2"/>
                <a:gd name="T5" fmla="*/ 0 h 3"/>
                <a:gd name="T6" fmla="*/ 2 w 2"/>
                <a:gd name="T7" fmla="*/ 3 h 3"/>
                <a:gd name="T8" fmla="*/ 2 w 2"/>
                <a:gd name="T9" fmla="*/ 3 h 3"/>
                <a:gd name="T10" fmla="*/ 2 w 2"/>
                <a:gd name="T11" fmla="*/ 1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1"/>
                  </a:moveTo>
                  <a:lnTo>
                    <a:pt x="2" y="0"/>
                  </a:lnTo>
                  <a:lnTo>
                    <a:pt x="0" y="0"/>
                  </a:lnTo>
                  <a:lnTo>
                    <a:pt x="2" y="3"/>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7" name="Freeform 1423"/>
            <p:cNvSpPr>
              <a:spLocks/>
            </p:cNvSpPr>
            <p:nvPr/>
          </p:nvSpPr>
          <p:spPr bwMode="auto">
            <a:xfrm>
              <a:off x="5951920" y="5019494"/>
              <a:ext cx="1823" cy="3487"/>
            </a:xfrm>
            <a:custGeom>
              <a:avLst/>
              <a:gdLst>
                <a:gd name="T0" fmla="*/ 2 w 2"/>
                <a:gd name="T1" fmla="*/ 2 h 3"/>
                <a:gd name="T2" fmla="*/ 2 w 2"/>
                <a:gd name="T3" fmla="*/ 2 h 3"/>
                <a:gd name="T4" fmla="*/ 2 w 2"/>
                <a:gd name="T5" fmla="*/ 0 h 3"/>
                <a:gd name="T6" fmla="*/ 0 w 2"/>
                <a:gd name="T7" fmla="*/ 0 h 3"/>
                <a:gd name="T8" fmla="*/ 0 w 2"/>
                <a:gd name="T9" fmla="*/ 2 h 3"/>
                <a:gd name="T10" fmla="*/ 0 w 2"/>
                <a:gd name="T11" fmla="*/ 2 h 3"/>
                <a:gd name="T12" fmla="*/ 2 w 2"/>
                <a:gd name="T13" fmla="*/ 3 h 3"/>
                <a:gd name="T14" fmla="*/ 2 w 2"/>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2"/>
                  </a:moveTo>
                  <a:lnTo>
                    <a:pt x="2" y="2"/>
                  </a:lnTo>
                  <a:lnTo>
                    <a:pt x="2" y="0"/>
                  </a:lnTo>
                  <a:lnTo>
                    <a:pt x="0" y="0"/>
                  </a:lnTo>
                  <a:lnTo>
                    <a:pt x="0" y="2"/>
                  </a:lnTo>
                  <a:lnTo>
                    <a:pt x="2" y="3"/>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8" name="Freeform 1424"/>
            <p:cNvSpPr>
              <a:spLocks/>
            </p:cNvSpPr>
            <p:nvPr/>
          </p:nvSpPr>
          <p:spPr bwMode="auto">
            <a:xfrm>
              <a:off x="5961033" y="5019494"/>
              <a:ext cx="11846" cy="8137"/>
            </a:xfrm>
            <a:custGeom>
              <a:avLst/>
              <a:gdLst>
                <a:gd name="T0" fmla="*/ 2 w 13"/>
                <a:gd name="T1" fmla="*/ 0 h 7"/>
                <a:gd name="T2" fmla="*/ 2 w 13"/>
                <a:gd name="T3" fmla="*/ 0 h 7"/>
                <a:gd name="T4" fmla="*/ 2 w 13"/>
                <a:gd name="T5" fmla="*/ 0 h 7"/>
                <a:gd name="T6" fmla="*/ 2 w 13"/>
                <a:gd name="T7" fmla="*/ 0 h 7"/>
                <a:gd name="T8" fmla="*/ 0 w 13"/>
                <a:gd name="T9" fmla="*/ 5 h 7"/>
                <a:gd name="T10" fmla="*/ 2 w 13"/>
                <a:gd name="T11" fmla="*/ 5 h 7"/>
                <a:gd name="T12" fmla="*/ 2 w 13"/>
                <a:gd name="T13" fmla="*/ 4 h 7"/>
                <a:gd name="T14" fmla="*/ 4 w 13"/>
                <a:gd name="T15" fmla="*/ 4 h 7"/>
                <a:gd name="T16" fmla="*/ 7 w 13"/>
                <a:gd name="T17" fmla="*/ 4 h 7"/>
                <a:gd name="T18" fmla="*/ 9 w 13"/>
                <a:gd name="T19" fmla="*/ 5 h 7"/>
                <a:gd name="T20" fmla="*/ 11 w 13"/>
                <a:gd name="T21" fmla="*/ 6 h 7"/>
                <a:gd name="T22" fmla="*/ 13 w 13"/>
                <a:gd name="T23" fmla="*/ 7 h 7"/>
                <a:gd name="T24" fmla="*/ 13 w 13"/>
                <a:gd name="T25" fmla="*/ 5 h 7"/>
                <a:gd name="T26" fmla="*/ 13 w 13"/>
                <a:gd name="T27" fmla="*/ 5 h 7"/>
                <a:gd name="T28" fmla="*/ 4 w 13"/>
                <a:gd name="T29" fmla="*/ 0 h 7"/>
                <a:gd name="T30" fmla="*/ 2 w 13"/>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
                <a:gd name="T50" fmla="*/ 13 w 13"/>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
                  <a:moveTo>
                    <a:pt x="2" y="0"/>
                  </a:moveTo>
                  <a:lnTo>
                    <a:pt x="2" y="0"/>
                  </a:lnTo>
                  <a:lnTo>
                    <a:pt x="0" y="5"/>
                  </a:lnTo>
                  <a:lnTo>
                    <a:pt x="2" y="5"/>
                  </a:lnTo>
                  <a:lnTo>
                    <a:pt x="2" y="4"/>
                  </a:lnTo>
                  <a:lnTo>
                    <a:pt x="4" y="4"/>
                  </a:lnTo>
                  <a:lnTo>
                    <a:pt x="7" y="4"/>
                  </a:lnTo>
                  <a:lnTo>
                    <a:pt x="9" y="5"/>
                  </a:lnTo>
                  <a:lnTo>
                    <a:pt x="11" y="6"/>
                  </a:lnTo>
                  <a:lnTo>
                    <a:pt x="13" y="7"/>
                  </a:lnTo>
                  <a:lnTo>
                    <a:pt x="13" y="5"/>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9" name="Freeform 1425"/>
            <p:cNvSpPr>
              <a:spLocks/>
            </p:cNvSpPr>
            <p:nvPr/>
          </p:nvSpPr>
          <p:spPr bwMode="auto">
            <a:xfrm>
              <a:off x="5943718" y="5026468"/>
              <a:ext cx="15492" cy="13949"/>
            </a:xfrm>
            <a:custGeom>
              <a:avLst/>
              <a:gdLst>
                <a:gd name="T0" fmla="*/ 7 w 17"/>
                <a:gd name="T1" fmla="*/ 1 h 12"/>
                <a:gd name="T2" fmla="*/ 5 w 17"/>
                <a:gd name="T3" fmla="*/ 0 h 12"/>
                <a:gd name="T4" fmla="*/ 2 w 17"/>
                <a:gd name="T5" fmla="*/ 0 h 12"/>
                <a:gd name="T6" fmla="*/ 0 w 17"/>
                <a:gd name="T7" fmla="*/ 0 h 12"/>
                <a:gd name="T8" fmla="*/ 0 w 17"/>
                <a:gd name="T9" fmla="*/ 0 h 12"/>
                <a:gd name="T10" fmla="*/ 2 w 17"/>
                <a:gd name="T11" fmla="*/ 1 h 12"/>
                <a:gd name="T12" fmla="*/ 2 w 17"/>
                <a:gd name="T13" fmla="*/ 12 h 12"/>
                <a:gd name="T14" fmla="*/ 5 w 17"/>
                <a:gd name="T15" fmla="*/ 10 h 12"/>
                <a:gd name="T16" fmla="*/ 11 w 17"/>
                <a:gd name="T17" fmla="*/ 9 h 12"/>
                <a:gd name="T18" fmla="*/ 17 w 17"/>
                <a:gd name="T19" fmla="*/ 6 h 12"/>
                <a:gd name="T20" fmla="*/ 17 w 17"/>
                <a:gd name="T21" fmla="*/ 5 h 12"/>
                <a:gd name="T22" fmla="*/ 17 w 17"/>
                <a:gd name="T23" fmla="*/ 2 h 12"/>
                <a:gd name="T24" fmla="*/ 17 w 17"/>
                <a:gd name="T25" fmla="*/ 2 h 12"/>
                <a:gd name="T26" fmla="*/ 15 w 17"/>
                <a:gd name="T27" fmla="*/ 4 h 12"/>
                <a:gd name="T28" fmla="*/ 13 w 17"/>
                <a:gd name="T29" fmla="*/ 2 h 12"/>
                <a:gd name="T30" fmla="*/ 9 w 17"/>
                <a:gd name="T31" fmla="*/ 2 h 12"/>
                <a:gd name="T32" fmla="*/ 7 w 17"/>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2"/>
                <a:gd name="T53" fmla="*/ 17 w 17"/>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2">
                  <a:moveTo>
                    <a:pt x="7" y="1"/>
                  </a:moveTo>
                  <a:lnTo>
                    <a:pt x="5" y="0"/>
                  </a:lnTo>
                  <a:lnTo>
                    <a:pt x="2" y="0"/>
                  </a:lnTo>
                  <a:lnTo>
                    <a:pt x="0" y="0"/>
                  </a:lnTo>
                  <a:lnTo>
                    <a:pt x="2" y="1"/>
                  </a:lnTo>
                  <a:lnTo>
                    <a:pt x="2" y="12"/>
                  </a:lnTo>
                  <a:lnTo>
                    <a:pt x="5" y="10"/>
                  </a:lnTo>
                  <a:lnTo>
                    <a:pt x="11" y="9"/>
                  </a:lnTo>
                  <a:lnTo>
                    <a:pt x="17" y="6"/>
                  </a:lnTo>
                  <a:lnTo>
                    <a:pt x="17" y="5"/>
                  </a:lnTo>
                  <a:lnTo>
                    <a:pt x="17" y="2"/>
                  </a:lnTo>
                  <a:lnTo>
                    <a:pt x="15" y="4"/>
                  </a:lnTo>
                  <a:lnTo>
                    <a:pt x="13" y="2"/>
                  </a:lnTo>
                  <a:lnTo>
                    <a:pt x="9" y="2"/>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0" name="Freeform 1426"/>
            <p:cNvSpPr>
              <a:spLocks/>
            </p:cNvSpPr>
            <p:nvPr/>
          </p:nvSpPr>
          <p:spPr bwMode="auto">
            <a:xfrm>
              <a:off x="5951920" y="5034605"/>
              <a:ext cx="12758" cy="18599"/>
            </a:xfrm>
            <a:custGeom>
              <a:avLst/>
              <a:gdLst>
                <a:gd name="T0" fmla="*/ 12 w 14"/>
                <a:gd name="T1" fmla="*/ 6 h 16"/>
                <a:gd name="T2" fmla="*/ 12 w 14"/>
                <a:gd name="T3" fmla="*/ 5 h 16"/>
                <a:gd name="T4" fmla="*/ 14 w 14"/>
                <a:gd name="T5" fmla="*/ 3 h 16"/>
                <a:gd name="T6" fmla="*/ 14 w 14"/>
                <a:gd name="T7" fmla="*/ 1 h 16"/>
                <a:gd name="T8" fmla="*/ 10 w 14"/>
                <a:gd name="T9" fmla="*/ 0 h 16"/>
                <a:gd name="T10" fmla="*/ 6 w 14"/>
                <a:gd name="T11" fmla="*/ 1 h 16"/>
                <a:gd name="T12" fmla="*/ 6 w 14"/>
                <a:gd name="T13" fmla="*/ 1 h 16"/>
                <a:gd name="T14" fmla="*/ 4 w 14"/>
                <a:gd name="T15" fmla="*/ 3 h 16"/>
                <a:gd name="T16" fmla="*/ 4 w 14"/>
                <a:gd name="T17" fmla="*/ 7 h 16"/>
                <a:gd name="T18" fmla="*/ 4 w 14"/>
                <a:gd name="T19" fmla="*/ 8 h 16"/>
                <a:gd name="T20" fmla="*/ 0 w 14"/>
                <a:gd name="T21" fmla="*/ 8 h 16"/>
                <a:gd name="T22" fmla="*/ 0 w 14"/>
                <a:gd name="T23" fmla="*/ 10 h 16"/>
                <a:gd name="T24" fmla="*/ 0 w 14"/>
                <a:gd name="T25" fmla="*/ 11 h 16"/>
                <a:gd name="T26" fmla="*/ 2 w 14"/>
                <a:gd name="T27" fmla="*/ 13 h 16"/>
                <a:gd name="T28" fmla="*/ 4 w 14"/>
                <a:gd name="T29" fmla="*/ 14 h 16"/>
                <a:gd name="T30" fmla="*/ 6 w 14"/>
                <a:gd name="T31" fmla="*/ 14 h 16"/>
                <a:gd name="T32" fmla="*/ 8 w 14"/>
                <a:gd name="T33" fmla="*/ 16 h 16"/>
                <a:gd name="T34" fmla="*/ 10 w 14"/>
                <a:gd name="T35" fmla="*/ 15 h 16"/>
                <a:gd name="T36" fmla="*/ 10 w 14"/>
                <a:gd name="T37" fmla="*/ 14 h 16"/>
                <a:gd name="T38" fmla="*/ 10 w 14"/>
                <a:gd name="T39" fmla="*/ 14 h 16"/>
                <a:gd name="T40" fmla="*/ 10 w 14"/>
                <a:gd name="T41" fmla="*/ 13 h 16"/>
                <a:gd name="T42" fmla="*/ 10 w 14"/>
                <a:gd name="T43" fmla="*/ 9 h 16"/>
                <a:gd name="T44" fmla="*/ 12 w 14"/>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6"/>
                <a:gd name="T71" fmla="*/ 14 w 14"/>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6">
                  <a:moveTo>
                    <a:pt x="12" y="6"/>
                  </a:moveTo>
                  <a:lnTo>
                    <a:pt x="12" y="5"/>
                  </a:lnTo>
                  <a:lnTo>
                    <a:pt x="14" y="3"/>
                  </a:lnTo>
                  <a:lnTo>
                    <a:pt x="14" y="1"/>
                  </a:lnTo>
                  <a:lnTo>
                    <a:pt x="10" y="0"/>
                  </a:lnTo>
                  <a:lnTo>
                    <a:pt x="6" y="1"/>
                  </a:lnTo>
                  <a:lnTo>
                    <a:pt x="4" y="3"/>
                  </a:lnTo>
                  <a:lnTo>
                    <a:pt x="4" y="7"/>
                  </a:lnTo>
                  <a:lnTo>
                    <a:pt x="4" y="8"/>
                  </a:lnTo>
                  <a:lnTo>
                    <a:pt x="0" y="8"/>
                  </a:lnTo>
                  <a:lnTo>
                    <a:pt x="0" y="10"/>
                  </a:lnTo>
                  <a:lnTo>
                    <a:pt x="0" y="11"/>
                  </a:lnTo>
                  <a:lnTo>
                    <a:pt x="2" y="13"/>
                  </a:lnTo>
                  <a:lnTo>
                    <a:pt x="4" y="14"/>
                  </a:lnTo>
                  <a:lnTo>
                    <a:pt x="6" y="14"/>
                  </a:lnTo>
                  <a:lnTo>
                    <a:pt x="8" y="16"/>
                  </a:lnTo>
                  <a:lnTo>
                    <a:pt x="10" y="15"/>
                  </a:lnTo>
                  <a:lnTo>
                    <a:pt x="10" y="14"/>
                  </a:lnTo>
                  <a:lnTo>
                    <a:pt x="10" y="13"/>
                  </a:lnTo>
                  <a:lnTo>
                    <a:pt x="10" y="9"/>
                  </a:lnTo>
                  <a:lnTo>
                    <a:pt x="1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1" name="Freeform 1427"/>
            <p:cNvSpPr>
              <a:spLocks/>
            </p:cNvSpPr>
            <p:nvPr/>
          </p:nvSpPr>
          <p:spPr bwMode="auto">
            <a:xfrm>
              <a:off x="5945541" y="5018331"/>
              <a:ext cx="0" cy="5812"/>
            </a:xfrm>
            <a:custGeom>
              <a:avLst/>
              <a:gdLst>
                <a:gd name="T0" fmla="*/ 0 h 5"/>
                <a:gd name="T1" fmla="*/ 0 h 5"/>
                <a:gd name="T2" fmla="*/ 3 h 5"/>
                <a:gd name="T3" fmla="*/ 4 h 5"/>
                <a:gd name="T4" fmla="*/ 5 h 5"/>
                <a:gd name="T5" fmla="*/ 4 h 5"/>
                <a:gd name="T6" fmla="*/ 0 h 5"/>
                <a:gd name="T7" fmla="*/ 0 60000 65536"/>
                <a:gd name="T8" fmla="*/ 0 60000 65536"/>
                <a:gd name="T9" fmla="*/ 0 60000 65536"/>
                <a:gd name="T10" fmla="*/ 0 60000 65536"/>
                <a:gd name="T11" fmla="*/ 0 60000 65536"/>
                <a:gd name="T12" fmla="*/ 0 60000 65536"/>
                <a:gd name="T13" fmla="*/ 0 60000 65536"/>
                <a:gd name="T14" fmla="*/ 0 h 5"/>
                <a:gd name="T15" fmla="*/ 5 h 5"/>
              </a:gdLst>
              <a:ahLst/>
              <a:cxnLst>
                <a:cxn ang="T7">
                  <a:pos x="0" y="T0"/>
                </a:cxn>
                <a:cxn ang="T8">
                  <a:pos x="0" y="T1"/>
                </a:cxn>
                <a:cxn ang="T9">
                  <a:pos x="0" y="T2"/>
                </a:cxn>
                <a:cxn ang="T10">
                  <a:pos x="0" y="T3"/>
                </a:cxn>
                <a:cxn ang="T11">
                  <a:pos x="0" y="T4"/>
                </a:cxn>
                <a:cxn ang="T12">
                  <a:pos x="0" y="T5"/>
                </a:cxn>
                <a:cxn ang="T13">
                  <a:pos x="0" y="T6"/>
                </a:cxn>
              </a:cxnLst>
              <a:rect l="0" t="T14" r="0" b="T15"/>
              <a:pathLst>
                <a:path h="5">
                  <a:moveTo>
                    <a:pt x="0" y="0"/>
                  </a:moveTo>
                  <a:lnTo>
                    <a:pt x="0" y="0"/>
                  </a:lnTo>
                  <a:lnTo>
                    <a:pt x="0" y="3"/>
                  </a:lnTo>
                  <a:lnTo>
                    <a:pt x="0" y="4"/>
                  </a:lnTo>
                  <a:lnTo>
                    <a:pt x="0" y="5"/>
                  </a:lnTo>
                  <a:lnTo>
                    <a:pt x="0" y="4"/>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2" name="Freeform 1428"/>
            <p:cNvSpPr>
              <a:spLocks/>
            </p:cNvSpPr>
            <p:nvPr/>
          </p:nvSpPr>
          <p:spPr bwMode="auto">
            <a:xfrm>
              <a:off x="6164245" y="4753299"/>
              <a:ext cx="4556" cy="4650"/>
            </a:xfrm>
            <a:custGeom>
              <a:avLst/>
              <a:gdLst>
                <a:gd name="T0" fmla="*/ 3 w 5"/>
                <a:gd name="T1" fmla="*/ 0 h 4"/>
                <a:gd name="T2" fmla="*/ 0 w 5"/>
                <a:gd name="T3" fmla="*/ 2 h 4"/>
                <a:gd name="T4" fmla="*/ 3 w 5"/>
                <a:gd name="T5" fmla="*/ 4 h 4"/>
                <a:gd name="T6" fmla="*/ 5 w 5"/>
                <a:gd name="T7" fmla="*/ 4 h 4"/>
                <a:gd name="T8" fmla="*/ 5 w 5"/>
                <a:gd name="T9" fmla="*/ 1 h 4"/>
                <a:gd name="T10" fmla="*/ 5 w 5"/>
                <a:gd name="T11" fmla="*/ 1 h 4"/>
                <a:gd name="T12" fmla="*/ 5 w 5"/>
                <a:gd name="T13" fmla="*/ 0 h 4"/>
                <a:gd name="T14" fmla="*/ 3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3" y="0"/>
                  </a:moveTo>
                  <a:lnTo>
                    <a:pt x="0" y="2"/>
                  </a:lnTo>
                  <a:lnTo>
                    <a:pt x="3" y="4"/>
                  </a:lnTo>
                  <a:lnTo>
                    <a:pt x="5" y="4"/>
                  </a:lnTo>
                  <a:lnTo>
                    <a:pt x="5" y="1"/>
                  </a:lnTo>
                  <a:lnTo>
                    <a:pt x="5"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3" name="Freeform 1429"/>
            <p:cNvSpPr>
              <a:spLocks/>
            </p:cNvSpPr>
            <p:nvPr/>
          </p:nvSpPr>
          <p:spPr bwMode="auto">
            <a:xfrm>
              <a:off x="5959210" y="5014844"/>
              <a:ext cx="3645" cy="3487"/>
            </a:xfrm>
            <a:custGeom>
              <a:avLst/>
              <a:gdLst>
                <a:gd name="T0" fmla="*/ 4 w 4"/>
                <a:gd name="T1" fmla="*/ 1 h 3"/>
                <a:gd name="T2" fmla="*/ 2 w 4"/>
                <a:gd name="T3" fmla="*/ 1 h 3"/>
                <a:gd name="T4" fmla="*/ 0 w 4"/>
                <a:gd name="T5" fmla="*/ 0 h 3"/>
                <a:gd name="T6" fmla="*/ 0 w 4"/>
                <a:gd name="T7" fmla="*/ 0 h 3"/>
                <a:gd name="T8" fmla="*/ 0 w 4"/>
                <a:gd name="T9" fmla="*/ 0 h 3"/>
                <a:gd name="T10" fmla="*/ 0 w 4"/>
                <a:gd name="T11" fmla="*/ 0 h 3"/>
                <a:gd name="T12" fmla="*/ 2 w 4"/>
                <a:gd name="T13" fmla="*/ 2 h 3"/>
                <a:gd name="T14" fmla="*/ 4 w 4"/>
                <a:gd name="T15" fmla="*/ 2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2" y="2"/>
                  </a:lnTo>
                  <a:lnTo>
                    <a:pt x="4" y="2"/>
                  </a:lnTo>
                  <a:lnTo>
                    <a:pt x="4" y="3"/>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4" name="Freeform 1430"/>
            <p:cNvSpPr>
              <a:spLocks/>
            </p:cNvSpPr>
            <p:nvPr/>
          </p:nvSpPr>
          <p:spPr bwMode="auto">
            <a:xfrm>
              <a:off x="5962855" y="5032280"/>
              <a:ext cx="10024" cy="17436"/>
            </a:xfrm>
            <a:custGeom>
              <a:avLst/>
              <a:gdLst>
                <a:gd name="T0" fmla="*/ 2 w 11"/>
                <a:gd name="T1" fmla="*/ 13 h 15"/>
                <a:gd name="T2" fmla="*/ 7 w 11"/>
                <a:gd name="T3" fmla="*/ 9 h 15"/>
                <a:gd name="T4" fmla="*/ 11 w 11"/>
                <a:gd name="T5" fmla="*/ 7 h 15"/>
                <a:gd name="T6" fmla="*/ 11 w 11"/>
                <a:gd name="T7" fmla="*/ 0 h 15"/>
                <a:gd name="T8" fmla="*/ 11 w 11"/>
                <a:gd name="T9" fmla="*/ 0 h 15"/>
                <a:gd name="T10" fmla="*/ 9 w 11"/>
                <a:gd name="T11" fmla="*/ 1 h 15"/>
                <a:gd name="T12" fmla="*/ 0 w 11"/>
                <a:gd name="T13" fmla="*/ 11 h 15"/>
                <a:gd name="T14" fmla="*/ 2 w 11"/>
                <a:gd name="T15" fmla="*/ 15 h 15"/>
                <a:gd name="T16" fmla="*/ 2 w 11"/>
                <a:gd name="T17" fmla="*/ 13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5"/>
                <a:gd name="T29" fmla="*/ 11 w 1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5">
                  <a:moveTo>
                    <a:pt x="2" y="13"/>
                  </a:moveTo>
                  <a:lnTo>
                    <a:pt x="7" y="9"/>
                  </a:lnTo>
                  <a:lnTo>
                    <a:pt x="11" y="7"/>
                  </a:lnTo>
                  <a:lnTo>
                    <a:pt x="11" y="0"/>
                  </a:lnTo>
                  <a:lnTo>
                    <a:pt x="9" y="1"/>
                  </a:lnTo>
                  <a:lnTo>
                    <a:pt x="0" y="11"/>
                  </a:lnTo>
                  <a:lnTo>
                    <a:pt x="2" y="15"/>
                  </a:lnTo>
                  <a:lnTo>
                    <a:pt x="2"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5" name="Freeform 1431"/>
            <p:cNvSpPr>
              <a:spLocks/>
            </p:cNvSpPr>
            <p:nvPr/>
          </p:nvSpPr>
          <p:spPr bwMode="auto">
            <a:xfrm>
              <a:off x="5941896" y="5010194"/>
              <a:ext cx="6379" cy="3487"/>
            </a:xfrm>
            <a:custGeom>
              <a:avLst/>
              <a:gdLst>
                <a:gd name="T0" fmla="*/ 4 w 7"/>
                <a:gd name="T1" fmla="*/ 0 h 3"/>
                <a:gd name="T2" fmla="*/ 2 w 7"/>
                <a:gd name="T3" fmla="*/ 0 h 3"/>
                <a:gd name="T4" fmla="*/ 0 w 7"/>
                <a:gd name="T5" fmla="*/ 2 h 3"/>
                <a:gd name="T6" fmla="*/ 2 w 7"/>
                <a:gd name="T7" fmla="*/ 2 h 3"/>
                <a:gd name="T8" fmla="*/ 2 w 7"/>
                <a:gd name="T9" fmla="*/ 3 h 3"/>
                <a:gd name="T10" fmla="*/ 4 w 7"/>
                <a:gd name="T11" fmla="*/ 3 h 3"/>
                <a:gd name="T12" fmla="*/ 7 w 7"/>
                <a:gd name="T13" fmla="*/ 2 h 3"/>
                <a:gd name="T14" fmla="*/ 4 w 7"/>
                <a:gd name="T15" fmla="*/ 0 h 3"/>
                <a:gd name="T16" fmla="*/ 4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4" y="0"/>
                  </a:moveTo>
                  <a:lnTo>
                    <a:pt x="2" y="0"/>
                  </a:lnTo>
                  <a:lnTo>
                    <a:pt x="0" y="2"/>
                  </a:lnTo>
                  <a:lnTo>
                    <a:pt x="2" y="2"/>
                  </a:lnTo>
                  <a:lnTo>
                    <a:pt x="2" y="3"/>
                  </a:lnTo>
                  <a:lnTo>
                    <a:pt x="4" y="3"/>
                  </a:lnTo>
                  <a:lnTo>
                    <a:pt x="7"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6" name="Freeform 1432"/>
            <p:cNvSpPr>
              <a:spLocks/>
            </p:cNvSpPr>
            <p:nvPr/>
          </p:nvSpPr>
          <p:spPr bwMode="auto">
            <a:xfrm>
              <a:off x="6002040" y="4807933"/>
              <a:ext cx="9113" cy="3487"/>
            </a:xfrm>
            <a:custGeom>
              <a:avLst/>
              <a:gdLst>
                <a:gd name="T0" fmla="*/ 6 w 10"/>
                <a:gd name="T1" fmla="*/ 0 h 3"/>
                <a:gd name="T2" fmla="*/ 2 w 10"/>
                <a:gd name="T3" fmla="*/ 1 h 3"/>
                <a:gd name="T4" fmla="*/ 0 w 10"/>
                <a:gd name="T5" fmla="*/ 2 h 3"/>
                <a:gd name="T6" fmla="*/ 0 w 10"/>
                <a:gd name="T7" fmla="*/ 3 h 3"/>
                <a:gd name="T8" fmla="*/ 8 w 10"/>
                <a:gd name="T9" fmla="*/ 2 h 3"/>
                <a:gd name="T10" fmla="*/ 10 w 10"/>
                <a:gd name="T11" fmla="*/ 1 h 3"/>
                <a:gd name="T12" fmla="*/ 10 w 10"/>
                <a:gd name="T13" fmla="*/ 0 h 3"/>
                <a:gd name="T14" fmla="*/ 6 w 10"/>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6" y="0"/>
                  </a:moveTo>
                  <a:lnTo>
                    <a:pt x="2" y="1"/>
                  </a:lnTo>
                  <a:lnTo>
                    <a:pt x="0" y="2"/>
                  </a:lnTo>
                  <a:lnTo>
                    <a:pt x="0" y="3"/>
                  </a:lnTo>
                  <a:lnTo>
                    <a:pt x="8" y="2"/>
                  </a:lnTo>
                  <a:lnTo>
                    <a:pt x="10" y="1"/>
                  </a:lnTo>
                  <a:lnTo>
                    <a:pt x="1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7" name="Freeform 1433"/>
            <p:cNvSpPr>
              <a:spLocks/>
            </p:cNvSpPr>
            <p:nvPr/>
          </p:nvSpPr>
          <p:spPr bwMode="auto">
            <a:xfrm>
              <a:off x="3480566" y="5024143"/>
              <a:ext cx="1823" cy="1162"/>
            </a:xfrm>
            <a:custGeom>
              <a:avLst/>
              <a:gdLst>
                <a:gd name="T0" fmla="*/ 0 w 2"/>
                <a:gd name="T1" fmla="*/ 1 h 1"/>
                <a:gd name="T2" fmla="*/ 2 w 2"/>
                <a:gd name="T3" fmla="*/ 0 h 1"/>
                <a:gd name="T4" fmla="*/ 2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8" name="Freeform 1434"/>
            <p:cNvSpPr>
              <a:spLocks/>
            </p:cNvSpPr>
            <p:nvPr/>
          </p:nvSpPr>
          <p:spPr bwMode="auto">
            <a:xfrm>
              <a:off x="3484211" y="4990433"/>
              <a:ext cx="1823" cy="4650"/>
            </a:xfrm>
            <a:custGeom>
              <a:avLst/>
              <a:gdLst>
                <a:gd name="T0" fmla="*/ 0 w 2"/>
                <a:gd name="T1" fmla="*/ 3 h 4"/>
                <a:gd name="T2" fmla="*/ 2 w 2"/>
                <a:gd name="T3" fmla="*/ 4 h 4"/>
                <a:gd name="T4" fmla="*/ 2 w 2"/>
                <a:gd name="T5" fmla="*/ 4 h 4"/>
                <a:gd name="T6" fmla="*/ 2 w 2"/>
                <a:gd name="T7" fmla="*/ 3 h 4"/>
                <a:gd name="T8" fmla="*/ 2 w 2"/>
                <a:gd name="T9" fmla="*/ 0 h 4"/>
                <a:gd name="T10" fmla="*/ 2 w 2"/>
                <a:gd name="T11" fmla="*/ 0 h 4"/>
                <a:gd name="T12" fmla="*/ 0 w 2"/>
                <a:gd name="T13" fmla="*/ 0 h 4"/>
                <a:gd name="T14" fmla="*/ 0 w 2"/>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3"/>
                  </a:moveTo>
                  <a:lnTo>
                    <a:pt x="2" y="4"/>
                  </a:lnTo>
                  <a:lnTo>
                    <a:pt x="2" y="3"/>
                  </a:lnTo>
                  <a:lnTo>
                    <a:pt x="2" y="0"/>
                  </a:ln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9" name="Freeform 1435"/>
            <p:cNvSpPr>
              <a:spLocks/>
            </p:cNvSpPr>
            <p:nvPr/>
          </p:nvSpPr>
          <p:spPr bwMode="auto">
            <a:xfrm>
              <a:off x="3487856" y="5012519"/>
              <a:ext cx="1823" cy="2325"/>
            </a:xfrm>
            <a:custGeom>
              <a:avLst/>
              <a:gdLst>
                <a:gd name="T0" fmla="*/ 0 w 2"/>
                <a:gd name="T1" fmla="*/ 1 h 2"/>
                <a:gd name="T2" fmla="*/ 0 w 2"/>
                <a:gd name="T3" fmla="*/ 2 h 2"/>
                <a:gd name="T4" fmla="*/ 2 w 2"/>
                <a:gd name="T5" fmla="*/ 2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2"/>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0" name="Freeform 1436"/>
            <p:cNvSpPr>
              <a:spLocks/>
            </p:cNvSpPr>
            <p:nvPr/>
          </p:nvSpPr>
          <p:spPr bwMode="auto">
            <a:xfrm>
              <a:off x="3477832" y="4976484"/>
              <a:ext cx="2734" cy="1162"/>
            </a:xfrm>
            <a:custGeom>
              <a:avLst/>
              <a:gdLst>
                <a:gd name="T0" fmla="*/ 0 w 3"/>
                <a:gd name="T1" fmla="*/ 0 h 1"/>
                <a:gd name="T2" fmla="*/ 0 w 3"/>
                <a:gd name="T3" fmla="*/ 0 h 1"/>
                <a:gd name="T4" fmla="*/ 0 w 3"/>
                <a:gd name="T5" fmla="*/ 1 h 1"/>
                <a:gd name="T6" fmla="*/ 0 w 3"/>
                <a:gd name="T7" fmla="*/ 1 h 1"/>
                <a:gd name="T8" fmla="*/ 3 w 3"/>
                <a:gd name="T9" fmla="*/ 0 h 1"/>
                <a:gd name="T10" fmla="*/ 3 w 3"/>
                <a:gd name="T11" fmla="*/ 0 h 1"/>
                <a:gd name="T12" fmla="*/ 0 w 3"/>
                <a:gd name="T13" fmla="*/ 0 h 1"/>
                <a:gd name="T14" fmla="*/ 0 w 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
                <a:gd name="T26" fmla="*/ 3 w 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
                  <a:moveTo>
                    <a:pt x="0" y="0"/>
                  </a:moveTo>
                  <a:lnTo>
                    <a:pt x="0" y="0"/>
                  </a:lnTo>
                  <a:lnTo>
                    <a:pt x="0"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1" name="Freeform 1437"/>
            <p:cNvSpPr>
              <a:spLocks/>
            </p:cNvSpPr>
            <p:nvPr/>
          </p:nvSpPr>
          <p:spPr bwMode="auto">
            <a:xfrm>
              <a:off x="3477832" y="4981134"/>
              <a:ext cx="8201" cy="5812"/>
            </a:xfrm>
            <a:custGeom>
              <a:avLst/>
              <a:gdLst>
                <a:gd name="T0" fmla="*/ 7 w 9"/>
                <a:gd name="T1" fmla="*/ 1 h 5"/>
                <a:gd name="T2" fmla="*/ 7 w 9"/>
                <a:gd name="T3" fmla="*/ 0 h 5"/>
                <a:gd name="T4" fmla="*/ 5 w 9"/>
                <a:gd name="T5" fmla="*/ 0 h 5"/>
                <a:gd name="T6" fmla="*/ 5 w 9"/>
                <a:gd name="T7" fmla="*/ 3 h 5"/>
                <a:gd name="T8" fmla="*/ 3 w 9"/>
                <a:gd name="T9" fmla="*/ 1 h 5"/>
                <a:gd name="T10" fmla="*/ 0 w 9"/>
                <a:gd name="T11" fmla="*/ 4 h 5"/>
                <a:gd name="T12" fmla="*/ 0 w 9"/>
                <a:gd name="T13" fmla="*/ 5 h 5"/>
                <a:gd name="T14" fmla="*/ 3 w 9"/>
                <a:gd name="T15" fmla="*/ 5 h 5"/>
                <a:gd name="T16" fmla="*/ 5 w 9"/>
                <a:gd name="T17" fmla="*/ 4 h 5"/>
                <a:gd name="T18" fmla="*/ 5 w 9"/>
                <a:gd name="T19" fmla="*/ 3 h 5"/>
                <a:gd name="T20" fmla="*/ 7 w 9"/>
                <a:gd name="T21" fmla="*/ 3 h 5"/>
                <a:gd name="T22" fmla="*/ 9 w 9"/>
                <a:gd name="T23" fmla="*/ 3 h 5"/>
                <a:gd name="T24" fmla="*/ 9 w 9"/>
                <a:gd name="T25" fmla="*/ 3 h 5"/>
                <a:gd name="T26" fmla="*/ 7 w 9"/>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7" y="1"/>
                  </a:moveTo>
                  <a:lnTo>
                    <a:pt x="7" y="0"/>
                  </a:lnTo>
                  <a:lnTo>
                    <a:pt x="5" y="0"/>
                  </a:lnTo>
                  <a:lnTo>
                    <a:pt x="5" y="3"/>
                  </a:lnTo>
                  <a:lnTo>
                    <a:pt x="3" y="1"/>
                  </a:lnTo>
                  <a:lnTo>
                    <a:pt x="0" y="4"/>
                  </a:lnTo>
                  <a:lnTo>
                    <a:pt x="0" y="5"/>
                  </a:lnTo>
                  <a:lnTo>
                    <a:pt x="3" y="5"/>
                  </a:lnTo>
                  <a:lnTo>
                    <a:pt x="5" y="4"/>
                  </a:lnTo>
                  <a:lnTo>
                    <a:pt x="5" y="3"/>
                  </a:lnTo>
                  <a:lnTo>
                    <a:pt x="7" y="3"/>
                  </a:lnTo>
                  <a:lnTo>
                    <a:pt x="9" y="3"/>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2" name="Freeform 1438"/>
            <p:cNvSpPr>
              <a:spLocks/>
            </p:cNvSpPr>
            <p:nvPr/>
          </p:nvSpPr>
          <p:spPr bwMode="auto">
            <a:xfrm>
              <a:off x="2783447" y="4850942"/>
              <a:ext cx="5468" cy="5812"/>
            </a:xfrm>
            <a:custGeom>
              <a:avLst/>
              <a:gdLst>
                <a:gd name="T0" fmla="*/ 4 w 6"/>
                <a:gd name="T1" fmla="*/ 3 h 5"/>
                <a:gd name="T2" fmla="*/ 4 w 6"/>
                <a:gd name="T3" fmla="*/ 3 h 5"/>
                <a:gd name="T4" fmla="*/ 0 w 6"/>
                <a:gd name="T5" fmla="*/ 0 h 5"/>
                <a:gd name="T6" fmla="*/ 0 w 6"/>
                <a:gd name="T7" fmla="*/ 0 h 5"/>
                <a:gd name="T8" fmla="*/ 0 w 6"/>
                <a:gd name="T9" fmla="*/ 0 h 5"/>
                <a:gd name="T10" fmla="*/ 4 w 6"/>
                <a:gd name="T11" fmla="*/ 5 h 5"/>
                <a:gd name="T12" fmla="*/ 6 w 6"/>
                <a:gd name="T13" fmla="*/ 5 h 5"/>
                <a:gd name="T14" fmla="*/ 6 w 6"/>
                <a:gd name="T15" fmla="*/ 4 h 5"/>
                <a:gd name="T16" fmla="*/ 4 w 6"/>
                <a:gd name="T17" fmla="*/ 4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4" y="3"/>
                  </a:lnTo>
                  <a:lnTo>
                    <a:pt x="0" y="0"/>
                  </a:lnTo>
                  <a:lnTo>
                    <a:pt x="4" y="5"/>
                  </a:lnTo>
                  <a:lnTo>
                    <a:pt x="6" y="5"/>
                  </a:lnTo>
                  <a:lnTo>
                    <a:pt x="6" y="4"/>
                  </a:lnTo>
                  <a:lnTo>
                    <a:pt x="4" y="4"/>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3" name="Freeform 1439"/>
            <p:cNvSpPr>
              <a:spLocks/>
            </p:cNvSpPr>
            <p:nvPr/>
          </p:nvSpPr>
          <p:spPr bwMode="auto">
            <a:xfrm>
              <a:off x="2797116" y="4854430"/>
              <a:ext cx="3645" cy="4650"/>
            </a:xfrm>
            <a:custGeom>
              <a:avLst/>
              <a:gdLst>
                <a:gd name="T0" fmla="*/ 2 w 4"/>
                <a:gd name="T1" fmla="*/ 0 h 4"/>
                <a:gd name="T2" fmla="*/ 0 w 4"/>
                <a:gd name="T3" fmla="*/ 0 h 4"/>
                <a:gd name="T4" fmla="*/ 0 w 4"/>
                <a:gd name="T5" fmla="*/ 2 h 4"/>
                <a:gd name="T6" fmla="*/ 0 w 4"/>
                <a:gd name="T7" fmla="*/ 3 h 4"/>
                <a:gd name="T8" fmla="*/ 0 w 4"/>
                <a:gd name="T9" fmla="*/ 3 h 4"/>
                <a:gd name="T10" fmla="*/ 2 w 4"/>
                <a:gd name="T11" fmla="*/ 4 h 4"/>
                <a:gd name="T12" fmla="*/ 4 w 4"/>
                <a:gd name="T13" fmla="*/ 4 h 4"/>
                <a:gd name="T14" fmla="*/ 4 w 4"/>
                <a:gd name="T15" fmla="*/ 2 h 4"/>
                <a:gd name="T16" fmla="*/ 2 w 4"/>
                <a:gd name="T17" fmla="*/ 1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0"/>
                  </a:lnTo>
                  <a:lnTo>
                    <a:pt x="0" y="2"/>
                  </a:lnTo>
                  <a:lnTo>
                    <a:pt x="0" y="3"/>
                  </a:lnTo>
                  <a:lnTo>
                    <a:pt x="2" y="4"/>
                  </a:lnTo>
                  <a:lnTo>
                    <a:pt x="4" y="4"/>
                  </a:lnTo>
                  <a:lnTo>
                    <a:pt x="4"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4" name="Freeform 1440"/>
            <p:cNvSpPr>
              <a:spLocks/>
            </p:cNvSpPr>
            <p:nvPr/>
          </p:nvSpPr>
          <p:spPr bwMode="auto">
            <a:xfrm>
              <a:off x="3491501" y="5031118"/>
              <a:ext cx="3645" cy="2325"/>
            </a:xfrm>
            <a:custGeom>
              <a:avLst/>
              <a:gdLst>
                <a:gd name="T0" fmla="*/ 0 w 4"/>
                <a:gd name="T1" fmla="*/ 2 h 2"/>
                <a:gd name="T2" fmla="*/ 2 w 4"/>
                <a:gd name="T3" fmla="*/ 2 h 2"/>
                <a:gd name="T4" fmla="*/ 2 w 4"/>
                <a:gd name="T5" fmla="*/ 2 h 2"/>
                <a:gd name="T6" fmla="*/ 4 w 4"/>
                <a:gd name="T7" fmla="*/ 1 h 2"/>
                <a:gd name="T8" fmla="*/ 4 w 4"/>
                <a:gd name="T9" fmla="*/ 0 h 2"/>
                <a:gd name="T10" fmla="*/ 4 w 4"/>
                <a:gd name="T11" fmla="*/ 1 h 2"/>
                <a:gd name="T12" fmla="*/ 2 w 4"/>
                <a:gd name="T13" fmla="*/ 1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2"/>
                  </a:moveTo>
                  <a:lnTo>
                    <a:pt x="2" y="2"/>
                  </a:lnTo>
                  <a:lnTo>
                    <a:pt x="4" y="1"/>
                  </a:lnTo>
                  <a:lnTo>
                    <a:pt x="4" y="0"/>
                  </a:lnTo>
                  <a:lnTo>
                    <a:pt x="4" y="1"/>
                  </a:lnTo>
                  <a:lnTo>
                    <a:pt x="2"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5" name="Freeform 1441"/>
            <p:cNvSpPr>
              <a:spLocks/>
            </p:cNvSpPr>
            <p:nvPr/>
          </p:nvSpPr>
          <p:spPr bwMode="auto">
            <a:xfrm>
              <a:off x="3489678" y="5005545"/>
              <a:ext cx="1823" cy="3487"/>
            </a:xfrm>
            <a:custGeom>
              <a:avLst/>
              <a:gdLst>
                <a:gd name="T0" fmla="*/ 2 w 2"/>
                <a:gd name="T1" fmla="*/ 2 h 3"/>
                <a:gd name="T2" fmla="*/ 2 w 2"/>
                <a:gd name="T3" fmla="*/ 1 h 3"/>
                <a:gd name="T4" fmla="*/ 0 w 2"/>
                <a:gd name="T5" fmla="*/ 0 h 3"/>
                <a:gd name="T6" fmla="*/ 0 w 2"/>
                <a:gd name="T7" fmla="*/ 2 h 3"/>
                <a:gd name="T8" fmla="*/ 0 w 2"/>
                <a:gd name="T9" fmla="*/ 3 h 3"/>
                <a:gd name="T10" fmla="*/ 2 w 2"/>
                <a:gd name="T11" fmla="*/ 2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2"/>
                  </a:moveTo>
                  <a:lnTo>
                    <a:pt x="2" y="1"/>
                  </a:lnTo>
                  <a:lnTo>
                    <a:pt x="0" y="0"/>
                  </a:lnTo>
                  <a:lnTo>
                    <a:pt x="0" y="2"/>
                  </a:lnTo>
                  <a:lnTo>
                    <a:pt x="0" y="3"/>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6" name="Freeform 1442"/>
            <p:cNvSpPr>
              <a:spLocks/>
            </p:cNvSpPr>
            <p:nvPr/>
          </p:nvSpPr>
          <p:spPr bwMode="auto">
            <a:xfrm>
              <a:off x="5953742" y="5036930"/>
              <a:ext cx="1823" cy="3487"/>
            </a:xfrm>
            <a:custGeom>
              <a:avLst/>
              <a:gdLst>
                <a:gd name="T0" fmla="*/ 2 w 2"/>
                <a:gd name="T1" fmla="*/ 0 h 3"/>
                <a:gd name="T2" fmla="*/ 0 w 2"/>
                <a:gd name="T3" fmla="*/ 0 h 3"/>
                <a:gd name="T4" fmla="*/ 0 w 2"/>
                <a:gd name="T5" fmla="*/ 1 h 3"/>
                <a:gd name="T6" fmla="*/ 0 w 2"/>
                <a:gd name="T7" fmla="*/ 1 h 3"/>
                <a:gd name="T8" fmla="*/ 0 w 2"/>
                <a:gd name="T9" fmla="*/ 3 h 3"/>
                <a:gd name="T10" fmla="*/ 0 w 2"/>
                <a:gd name="T11" fmla="*/ 3 h 3"/>
                <a:gd name="T12" fmla="*/ 0 w 2"/>
                <a:gd name="T13" fmla="*/ 3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0" y="0"/>
                  </a:lnTo>
                  <a:lnTo>
                    <a:pt x="0" y="1"/>
                  </a:lnTo>
                  <a:lnTo>
                    <a:pt x="0"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7" name="Freeform 1443"/>
            <p:cNvSpPr>
              <a:spLocks/>
            </p:cNvSpPr>
            <p:nvPr/>
          </p:nvSpPr>
          <p:spPr bwMode="auto">
            <a:xfrm>
              <a:off x="6040313" y="4812582"/>
              <a:ext cx="1823" cy="3487"/>
            </a:xfrm>
            <a:custGeom>
              <a:avLst/>
              <a:gdLst>
                <a:gd name="T0" fmla="*/ 2 w 2"/>
                <a:gd name="T1" fmla="*/ 0 h 3"/>
                <a:gd name="T2" fmla="*/ 0 w 2"/>
                <a:gd name="T3" fmla="*/ 1 h 3"/>
                <a:gd name="T4" fmla="*/ 2 w 2"/>
                <a:gd name="T5" fmla="*/ 3 h 3"/>
                <a:gd name="T6" fmla="*/ 2 w 2"/>
                <a:gd name="T7" fmla="*/ 1 h 3"/>
                <a:gd name="T8" fmla="*/ 2 w 2"/>
                <a:gd name="T9" fmla="*/ 0 h 3"/>
                <a:gd name="T10" fmla="*/ 2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1"/>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8" name="Freeform 1444"/>
            <p:cNvSpPr>
              <a:spLocks/>
            </p:cNvSpPr>
            <p:nvPr/>
          </p:nvSpPr>
          <p:spPr bwMode="auto">
            <a:xfrm>
              <a:off x="6043958" y="4793984"/>
              <a:ext cx="1823" cy="4650"/>
            </a:xfrm>
            <a:custGeom>
              <a:avLst/>
              <a:gdLst>
                <a:gd name="T0" fmla="*/ 2 w 2"/>
                <a:gd name="T1" fmla="*/ 3 h 4"/>
                <a:gd name="T2" fmla="*/ 2 w 2"/>
                <a:gd name="T3" fmla="*/ 1 h 4"/>
                <a:gd name="T4" fmla="*/ 2 w 2"/>
                <a:gd name="T5" fmla="*/ 0 h 4"/>
                <a:gd name="T6" fmla="*/ 0 w 2"/>
                <a:gd name="T7" fmla="*/ 1 h 4"/>
                <a:gd name="T8" fmla="*/ 2 w 2"/>
                <a:gd name="T9" fmla="*/ 3 h 4"/>
                <a:gd name="T10" fmla="*/ 2 w 2"/>
                <a:gd name="T11" fmla="*/ 4 h 4"/>
                <a:gd name="T12" fmla="*/ 2 w 2"/>
                <a:gd name="T13" fmla="*/ 3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3"/>
                  </a:moveTo>
                  <a:lnTo>
                    <a:pt x="2" y="1"/>
                  </a:lnTo>
                  <a:lnTo>
                    <a:pt x="2" y="0"/>
                  </a:lnTo>
                  <a:lnTo>
                    <a:pt x="0" y="1"/>
                  </a:lnTo>
                  <a:lnTo>
                    <a:pt x="2" y="3"/>
                  </a:lnTo>
                  <a:lnTo>
                    <a:pt x="2" y="4"/>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9" name="Freeform 1445"/>
            <p:cNvSpPr>
              <a:spLocks/>
            </p:cNvSpPr>
            <p:nvPr/>
          </p:nvSpPr>
          <p:spPr bwMode="auto">
            <a:xfrm>
              <a:off x="6042135" y="4798633"/>
              <a:ext cx="1823" cy="2325"/>
            </a:xfrm>
            <a:custGeom>
              <a:avLst/>
              <a:gdLst>
                <a:gd name="T0" fmla="*/ 0 w 2"/>
                <a:gd name="T1" fmla="*/ 1 h 2"/>
                <a:gd name="T2" fmla="*/ 0 w 2"/>
                <a:gd name="T3" fmla="*/ 2 h 2"/>
                <a:gd name="T4" fmla="*/ 2 w 2"/>
                <a:gd name="T5" fmla="*/ 1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1"/>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0" name="Freeform 1446"/>
            <p:cNvSpPr>
              <a:spLocks/>
            </p:cNvSpPr>
            <p:nvPr/>
          </p:nvSpPr>
          <p:spPr bwMode="auto">
            <a:xfrm>
              <a:off x="5917292" y="5022981"/>
              <a:ext cx="3645" cy="2325"/>
            </a:xfrm>
            <a:custGeom>
              <a:avLst/>
              <a:gdLst>
                <a:gd name="T0" fmla="*/ 4 w 4"/>
                <a:gd name="T1" fmla="*/ 1 h 2"/>
                <a:gd name="T2" fmla="*/ 4 w 4"/>
                <a:gd name="T3" fmla="*/ 1 h 2"/>
                <a:gd name="T4" fmla="*/ 2 w 4"/>
                <a:gd name="T5" fmla="*/ 1 h 2"/>
                <a:gd name="T6" fmla="*/ 0 w 4"/>
                <a:gd name="T7" fmla="*/ 0 h 2"/>
                <a:gd name="T8" fmla="*/ 2 w 4"/>
                <a:gd name="T9" fmla="*/ 1 h 2"/>
                <a:gd name="T10" fmla="*/ 2 w 4"/>
                <a:gd name="T11" fmla="*/ 2 h 2"/>
                <a:gd name="T12" fmla="*/ 4 w 4"/>
                <a:gd name="T13" fmla="*/ 2 h 2"/>
                <a:gd name="T14" fmla="*/ 4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1"/>
                  </a:moveTo>
                  <a:lnTo>
                    <a:pt x="4" y="1"/>
                  </a:lnTo>
                  <a:lnTo>
                    <a:pt x="2" y="1"/>
                  </a:lnTo>
                  <a:lnTo>
                    <a:pt x="0" y="0"/>
                  </a:lnTo>
                  <a:lnTo>
                    <a:pt x="2" y="1"/>
                  </a:lnTo>
                  <a:lnTo>
                    <a:pt x="2" y="2"/>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1" name="Freeform 1447"/>
            <p:cNvSpPr>
              <a:spLocks/>
            </p:cNvSpPr>
            <p:nvPr/>
          </p:nvSpPr>
          <p:spPr bwMode="auto">
            <a:xfrm>
              <a:off x="6043958" y="4860242"/>
              <a:ext cx="3645" cy="4650"/>
            </a:xfrm>
            <a:custGeom>
              <a:avLst/>
              <a:gdLst>
                <a:gd name="T0" fmla="*/ 0 w 4"/>
                <a:gd name="T1" fmla="*/ 3 h 4"/>
                <a:gd name="T2" fmla="*/ 0 w 4"/>
                <a:gd name="T3" fmla="*/ 4 h 4"/>
                <a:gd name="T4" fmla="*/ 0 w 4"/>
                <a:gd name="T5" fmla="*/ 4 h 4"/>
                <a:gd name="T6" fmla="*/ 0 w 4"/>
                <a:gd name="T7" fmla="*/ 4 h 4"/>
                <a:gd name="T8" fmla="*/ 2 w 4"/>
                <a:gd name="T9" fmla="*/ 4 h 4"/>
                <a:gd name="T10" fmla="*/ 2 w 4"/>
                <a:gd name="T11" fmla="*/ 3 h 4"/>
                <a:gd name="T12" fmla="*/ 4 w 4"/>
                <a:gd name="T13" fmla="*/ 2 h 4"/>
                <a:gd name="T14" fmla="*/ 4 w 4"/>
                <a:gd name="T15" fmla="*/ 2 h 4"/>
                <a:gd name="T16" fmla="*/ 4 w 4"/>
                <a:gd name="T17" fmla="*/ 0 h 4"/>
                <a:gd name="T18" fmla="*/ 2 w 4"/>
                <a:gd name="T19" fmla="*/ 2 h 4"/>
                <a:gd name="T20" fmla="*/ 0 w 4"/>
                <a:gd name="T21" fmla="*/ 2 h 4"/>
                <a:gd name="T22" fmla="*/ 0 w 4"/>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3"/>
                  </a:moveTo>
                  <a:lnTo>
                    <a:pt x="0" y="4"/>
                  </a:lnTo>
                  <a:lnTo>
                    <a:pt x="2" y="4"/>
                  </a:lnTo>
                  <a:lnTo>
                    <a:pt x="2" y="3"/>
                  </a:lnTo>
                  <a:lnTo>
                    <a:pt x="4" y="2"/>
                  </a:lnTo>
                  <a:lnTo>
                    <a:pt x="4" y="0"/>
                  </a:lnTo>
                  <a:lnTo>
                    <a:pt x="2" y="2"/>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2" name="Freeform 1448"/>
            <p:cNvSpPr>
              <a:spLocks/>
            </p:cNvSpPr>
            <p:nvPr/>
          </p:nvSpPr>
          <p:spPr bwMode="auto">
            <a:xfrm>
              <a:off x="6022999" y="4877678"/>
              <a:ext cx="5468" cy="8137"/>
            </a:xfrm>
            <a:custGeom>
              <a:avLst/>
              <a:gdLst>
                <a:gd name="T0" fmla="*/ 0 w 6"/>
                <a:gd name="T1" fmla="*/ 6 h 7"/>
                <a:gd name="T2" fmla="*/ 2 w 6"/>
                <a:gd name="T3" fmla="*/ 5 h 7"/>
                <a:gd name="T4" fmla="*/ 2 w 6"/>
                <a:gd name="T5" fmla="*/ 5 h 7"/>
                <a:gd name="T6" fmla="*/ 4 w 6"/>
                <a:gd name="T7" fmla="*/ 4 h 7"/>
                <a:gd name="T8" fmla="*/ 6 w 6"/>
                <a:gd name="T9" fmla="*/ 4 h 7"/>
                <a:gd name="T10" fmla="*/ 6 w 6"/>
                <a:gd name="T11" fmla="*/ 1 h 7"/>
                <a:gd name="T12" fmla="*/ 6 w 6"/>
                <a:gd name="T13" fmla="*/ 0 h 7"/>
                <a:gd name="T14" fmla="*/ 6 w 6"/>
                <a:gd name="T15" fmla="*/ 1 h 7"/>
                <a:gd name="T16" fmla="*/ 4 w 6"/>
                <a:gd name="T17" fmla="*/ 3 h 7"/>
                <a:gd name="T18" fmla="*/ 2 w 6"/>
                <a:gd name="T19" fmla="*/ 3 h 7"/>
                <a:gd name="T20" fmla="*/ 2 w 6"/>
                <a:gd name="T21" fmla="*/ 4 h 7"/>
                <a:gd name="T22" fmla="*/ 0 w 6"/>
                <a:gd name="T23" fmla="*/ 4 h 7"/>
                <a:gd name="T24" fmla="*/ 0 w 6"/>
                <a:gd name="T25" fmla="*/ 5 h 7"/>
                <a:gd name="T26" fmla="*/ 0 w 6"/>
                <a:gd name="T27" fmla="*/ 6 h 7"/>
                <a:gd name="T28" fmla="*/ 0 w 6"/>
                <a:gd name="T29" fmla="*/ 7 h 7"/>
                <a:gd name="T30" fmla="*/ 0 w 6"/>
                <a:gd name="T31" fmla="*/ 7 h 7"/>
                <a:gd name="T32" fmla="*/ 0 w 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0" y="6"/>
                  </a:moveTo>
                  <a:lnTo>
                    <a:pt x="2" y="5"/>
                  </a:lnTo>
                  <a:lnTo>
                    <a:pt x="4" y="4"/>
                  </a:lnTo>
                  <a:lnTo>
                    <a:pt x="6" y="4"/>
                  </a:lnTo>
                  <a:lnTo>
                    <a:pt x="6" y="1"/>
                  </a:lnTo>
                  <a:lnTo>
                    <a:pt x="6" y="0"/>
                  </a:lnTo>
                  <a:lnTo>
                    <a:pt x="6" y="1"/>
                  </a:lnTo>
                  <a:lnTo>
                    <a:pt x="4" y="3"/>
                  </a:lnTo>
                  <a:lnTo>
                    <a:pt x="2" y="3"/>
                  </a:lnTo>
                  <a:lnTo>
                    <a:pt x="2" y="4"/>
                  </a:lnTo>
                  <a:lnTo>
                    <a:pt x="0" y="4"/>
                  </a:lnTo>
                  <a:lnTo>
                    <a:pt x="0" y="5"/>
                  </a:lnTo>
                  <a:lnTo>
                    <a:pt x="0" y="6"/>
                  </a:lnTo>
                  <a:lnTo>
                    <a:pt x="0" y="7"/>
                  </a:lnTo>
                  <a:lnTo>
                    <a:pt x="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3" name="Freeform 1449"/>
            <p:cNvSpPr>
              <a:spLocks/>
            </p:cNvSpPr>
            <p:nvPr/>
          </p:nvSpPr>
          <p:spPr bwMode="auto">
            <a:xfrm>
              <a:off x="6064917" y="4761436"/>
              <a:ext cx="1823" cy="1162"/>
            </a:xfrm>
            <a:custGeom>
              <a:avLst/>
              <a:gdLst>
                <a:gd name="T0" fmla="*/ 0 w 2"/>
                <a:gd name="T1" fmla="*/ 0 h 1"/>
                <a:gd name="T2" fmla="*/ 0 w 2"/>
                <a:gd name="T3" fmla="*/ 0 h 1"/>
                <a:gd name="T4" fmla="*/ 0 w 2"/>
                <a:gd name="T5" fmla="*/ 1 h 1"/>
                <a:gd name="T6" fmla="*/ 0 w 2"/>
                <a:gd name="T7" fmla="*/ 1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0"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4" name="Freeform 1450"/>
            <p:cNvSpPr>
              <a:spLocks/>
            </p:cNvSpPr>
            <p:nvPr/>
          </p:nvSpPr>
          <p:spPr bwMode="auto">
            <a:xfrm>
              <a:off x="6066739" y="4714939"/>
              <a:ext cx="149448" cy="92994"/>
            </a:xfrm>
            <a:custGeom>
              <a:avLst/>
              <a:gdLst>
                <a:gd name="T0" fmla="*/ 25 w 164"/>
                <a:gd name="T1" fmla="*/ 61 h 80"/>
                <a:gd name="T2" fmla="*/ 17 w 164"/>
                <a:gd name="T3" fmla="*/ 67 h 80"/>
                <a:gd name="T4" fmla="*/ 0 w 164"/>
                <a:gd name="T5" fmla="*/ 75 h 80"/>
                <a:gd name="T6" fmla="*/ 9 w 164"/>
                <a:gd name="T7" fmla="*/ 75 h 80"/>
                <a:gd name="T8" fmla="*/ 19 w 164"/>
                <a:gd name="T9" fmla="*/ 75 h 80"/>
                <a:gd name="T10" fmla="*/ 25 w 164"/>
                <a:gd name="T11" fmla="*/ 73 h 80"/>
                <a:gd name="T12" fmla="*/ 51 w 164"/>
                <a:gd name="T13" fmla="*/ 67 h 80"/>
                <a:gd name="T14" fmla="*/ 65 w 164"/>
                <a:gd name="T15" fmla="*/ 68 h 80"/>
                <a:gd name="T16" fmla="*/ 63 w 164"/>
                <a:gd name="T17" fmla="*/ 72 h 80"/>
                <a:gd name="T18" fmla="*/ 65 w 164"/>
                <a:gd name="T19" fmla="*/ 77 h 80"/>
                <a:gd name="T20" fmla="*/ 74 w 164"/>
                <a:gd name="T21" fmla="*/ 79 h 80"/>
                <a:gd name="T22" fmla="*/ 84 w 164"/>
                <a:gd name="T23" fmla="*/ 73 h 80"/>
                <a:gd name="T24" fmla="*/ 89 w 164"/>
                <a:gd name="T25" fmla="*/ 71 h 80"/>
                <a:gd name="T26" fmla="*/ 89 w 164"/>
                <a:gd name="T27" fmla="*/ 65 h 80"/>
                <a:gd name="T28" fmla="*/ 91 w 164"/>
                <a:gd name="T29" fmla="*/ 67 h 80"/>
                <a:gd name="T30" fmla="*/ 93 w 164"/>
                <a:gd name="T31" fmla="*/ 68 h 80"/>
                <a:gd name="T32" fmla="*/ 107 w 164"/>
                <a:gd name="T33" fmla="*/ 69 h 80"/>
                <a:gd name="T34" fmla="*/ 116 w 164"/>
                <a:gd name="T35" fmla="*/ 66 h 80"/>
                <a:gd name="T36" fmla="*/ 122 w 164"/>
                <a:gd name="T37" fmla="*/ 67 h 80"/>
                <a:gd name="T38" fmla="*/ 129 w 164"/>
                <a:gd name="T39" fmla="*/ 63 h 80"/>
                <a:gd name="T40" fmla="*/ 135 w 164"/>
                <a:gd name="T41" fmla="*/ 59 h 80"/>
                <a:gd name="T42" fmla="*/ 133 w 164"/>
                <a:gd name="T43" fmla="*/ 65 h 80"/>
                <a:gd name="T44" fmla="*/ 143 w 164"/>
                <a:gd name="T45" fmla="*/ 59 h 80"/>
                <a:gd name="T46" fmla="*/ 143 w 164"/>
                <a:gd name="T47" fmla="*/ 56 h 80"/>
                <a:gd name="T48" fmla="*/ 150 w 164"/>
                <a:gd name="T49" fmla="*/ 45 h 80"/>
                <a:gd name="T50" fmla="*/ 154 w 164"/>
                <a:gd name="T51" fmla="*/ 32 h 80"/>
                <a:gd name="T52" fmla="*/ 160 w 164"/>
                <a:gd name="T53" fmla="*/ 25 h 80"/>
                <a:gd name="T54" fmla="*/ 164 w 164"/>
                <a:gd name="T55" fmla="*/ 23 h 80"/>
                <a:gd name="T56" fmla="*/ 156 w 164"/>
                <a:gd name="T57" fmla="*/ 7 h 80"/>
                <a:gd name="T58" fmla="*/ 152 w 164"/>
                <a:gd name="T59" fmla="*/ 0 h 80"/>
                <a:gd name="T60" fmla="*/ 145 w 164"/>
                <a:gd name="T61" fmla="*/ 1 h 80"/>
                <a:gd name="T62" fmla="*/ 152 w 164"/>
                <a:gd name="T63" fmla="*/ 1 h 80"/>
                <a:gd name="T64" fmla="*/ 150 w 164"/>
                <a:gd name="T65" fmla="*/ 5 h 80"/>
                <a:gd name="T66" fmla="*/ 143 w 164"/>
                <a:gd name="T67" fmla="*/ 5 h 80"/>
                <a:gd name="T68" fmla="*/ 139 w 164"/>
                <a:gd name="T69" fmla="*/ 3 h 80"/>
                <a:gd name="T70" fmla="*/ 135 w 164"/>
                <a:gd name="T71" fmla="*/ 7 h 80"/>
                <a:gd name="T72" fmla="*/ 131 w 164"/>
                <a:gd name="T73" fmla="*/ 16 h 80"/>
                <a:gd name="T74" fmla="*/ 124 w 164"/>
                <a:gd name="T75" fmla="*/ 35 h 80"/>
                <a:gd name="T76" fmla="*/ 114 w 164"/>
                <a:gd name="T77" fmla="*/ 41 h 80"/>
                <a:gd name="T78" fmla="*/ 95 w 164"/>
                <a:gd name="T79" fmla="*/ 48 h 80"/>
                <a:gd name="T80" fmla="*/ 91 w 164"/>
                <a:gd name="T81" fmla="*/ 45 h 80"/>
                <a:gd name="T82" fmla="*/ 93 w 164"/>
                <a:gd name="T83" fmla="*/ 43 h 80"/>
                <a:gd name="T84" fmla="*/ 93 w 164"/>
                <a:gd name="T85" fmla="*/ 41 h 80"/>
                <a:gd name="T86" fmla="*/ 84 w 164"/>
                <a:gd name="T87" fmla="*/ 49 h 80"/>
                <a:gd name="T88" fmla="*/ 72 w 164"/>
                <a:gd name="T89" fmla="*/ 60 h 80"/>
                <a:gd name="T90" fmla="*/ 63 w 164"/>
                <a:gd name="T91" fmla="*/ 58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4"/>
                <a:gd name="T139" fmla="*/ 0 h 80"/>
                <a:gd name="T140" fmla="*/ 164 w 164"/>
                <a:gd name="T141" fmla="*/ 80 h 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4" h="80">
                  <a:moveTo>
                    <a:pt x="36" y="60"/>
                  </a:moveTo>
                  <a:lnTo>
                    <a:pt x="32" y="59"/>
                  </a:lnTo>
                  <a:lnTo>
                    <a:pt x="25" y="61"/>
                  </a:lnTo>
                  <a:lnTo>
                    <a:pt x="23" y="64"/>
                  </a:lnTo>
                  <a:lnTo>
                    <a:pt x="19" y="65"/>
                  </a:lnTo>
                  <a:lnTo>
                    <a:pt x="17" y="67"/>
                  </a:lnTo>
                  <a:lnTo>
                    <a:pt x="6" y="71"/>
                  </a:lnTo>
                  <a:lnTo>
                    <a:pt x="0" y="72"/>
                  </a:lnTo>
                  <a:lnTo>
                    <a:pt x="0" y="75"/>
                  </a:lnTo>
                  <a:lnTo>
                    <a:pt x="4" y="75"/>
                  </a:lnTo>
                  <a:lnTo>
                    <a:pt x="6" y="75"/>
                  </a:lnTo>
                  <a:lnTo>
                    <a:pt x="9" y="75"/>
                  </a:lnTo>
                  <a:lnTo>
                    <a:pt x="11" y="74"/>
                  </a:lnTo>
                  <a:lnTo>
                    <a:pt x="17" y="76"/>
                  </a:lnTo>
                  <a:lnTo>
                    <a:pt x="19" y="75"/>
                  </a:lnTo>
                  <a:lnTo>
                    <a:pt x="21" y="72"/>
                  </a:lnTo>
                  <a:lnTo>
                    <a:pt x="23" y="72"/>
                  </a:lnTo>
                  <a:lnTo>
                    <a:pt x="25" y="73"/>
                  </a:lnTo>
                  <a:lnTo>
                    <a:pt x="42" y="69"/>
                  </a:lnTo>
                  <a:lnTo>
                    <a:pt x="44" y="71"/>
                  </a:lnTo>
                  <a:lnTo>
                    <a:pt x="51" y="67"/>
                  </a:lnTo>
                  <a:lnTo>
                    <a:pt x="55" y="67"/>
                  </a:lnTo>
                  <a:lnTo>
                    <a:pt x="61" y="68"/>
                  </a:lnTo>
                  <a:lnTo>
                    <a:pt x="65" y="68"/>
                  </a:lnTo>
                  <a:lnTo>
                    <a:pt x="67" y="68"/>
                  </a:lnTo>
                  <a:lnTo>
                    <a:pt x="67" y="69"/>
                  </a:lnTo>
                  <a:lnTo>
                    <a:pt x="63" y="72"/>
                  </a:lnTo>
                  <a:lnTo>
                    <a:pt x="63" y="75"/>
                  </a:lnTo>
                  <a:lnTo>
                    <a:pt x="63" y="76"/>
                  </a:lnTo>
                  <a:lnTo>
                    <a:pt x="65" y="77"/>
                  </a:lnTo>
                  <a:lnTo>
                    <a:pt x="67" y="79"/>
                  </a:lnTo>
                  <a:lnTo>
                    <a:pt x="72" y="80"/>
                  </a:lnTo>
                  <a:lnTo>
                    <a:pt x="74" y="79"/>
                  </a:lnTo>
                  <a:lnTo>
                    <a:pt x="80" y="73"/>
                  </a:lnTo>
                  <a:lnTo>
                    <a:pt x="82" y="73"/>
                  </a:lnTo>
                  <a:lnTo>
                    <a:pt x="84" y="73"/>
                  </a:lnTo>
                  <a:lnTo>
                    <a:pt x="86" y="72"/>
                  </a:lnTo>
                  <a:lnTo>
                    <a:pt x="89" y="73"/>
                  </a:lnTo>
                  <a:lnTo>
                    <a:pt x="89" y="71"/>
                  </a:lnTo>
                  <a:lnTo>
                    <a:pt x="82" y="68"/>
                  </a:lnTo>
                  <a:lnTo>
                    <a:pt x="86" y="65"/>
                  </a:lnTo>
                  <a:lnTo>
                    <a:pt x="89" y="65"/>
                  </a:lnTo>
                  <a:lnTo>
                    <a:pt x="89" y="67"/>
                  </a:lnTo>
                  <a:lnTo>
                    <a:pt x="89" y="68"/>
                  </a:lnTo>
                  <a:lnTo>
                    <a:pt x="91" y="67"/>
                  </a:lnTo>
                  <a:lnTo>
                    <a:pt x="95" y="68"/>
                  </a:lnTo>
                  <a:lnTo>
                    <a:pt x="93" y="68"/>
                  </a:lnTo>
                  <a:lnTo>
                    <a:pt x="93" y="69"/>
                  </a:lnTo>
                  <a:lnTo>
                    <a:pt x="95" y="68"/>
                  </a:lnTo>
                  <a:lnTo>
                    <a:pt x="107" y="69"/>
                  </a:lnTo>
                  <a:lnTo>
                    <a:pt x="116" y="65"/>
                  </a:lnTo>
                  <a:lnTo>
                    <a:pt x="118" y="65"/>
                  </a:lnTo>
                  <a:lnTo>
                    <a:pt x="116" y="66"/>
                  </a:lnTo>
                  <a:lnTo>
                    <a:pt x="118" y="68"/>
                  </a:lnTo>
                  <a:lnTo>
                    <a:pt x="120" y="68"/>
                  </a:lnTo>
                  <a:lnTo>
                    <a:pt x="122" y="67"/>
                  </a:lnTo>
                  <a:lnTo>
                    <a:pt x="122" y="64"/>
                  </a:lnTo>
                  <a:lnTo>
                    <a:pt x="124" y="63"/>
                  </a:lnTo>
                  <a:lnTo>
                    <a:pt x="129" y="63"/>
                  </a:lnTo>
                  <a:lnTo>
                    <a:pt x="131" y="64"/>
                  </a:lnTo>
                  <a:lnTo>
                    <a:pt x="133" y="59"/>
                  </a:lnTo>
                  <a:lnTo>
                    <a:pt x="135" y="59"/>
                  </a:lnTo>
                  <a:lnTo>
                    <a:pt x="135" y="60"/>
                  </a:lnTo>
                  <a:lnTo>
                    <a:pt x="133" y="61"/>
                  </a:lnTo>
                  <a:lnTo>
                    <a:pt x="133" y="65"/>
                  </a:lnTo>
                  <a:lnTo>
                    <a:pt x="133" y="66"/>
                  </a:lnTo>
                  <a:lnTo>
                    <a:pt x="139" y="64"/>
                  </a:lnTo>
                  <a:lnTo>
                    <a:pt x="143" y="59"/>
                  </a:lnTo>
                  <a:lnTo>
                    <a:pt x="147" y="58"/>
                  </a:lnTo>
                  <a:lnTo>
                    <a:pt x="145" y="57"/>
                  </a:lnTo>
                  <a:lnTo>
                    <a:pt x="143" y="56"/>
                  </a:lnTo>
                  <a:lnTo>
                    <a:pt x="145" y="50"/>
                  </a:lnTo>
                  <a:lnTo>
                    <a:pt x="147" y="47"/>
                  </a:lnTo>
                  <a:lnTo>
                    <a:pt x="150" y="45"/>
                  </a:lnTo>
                  <a:lnTo>
                    <a:pt x="150" y="36"/>
                  </a:lnTo>
                  <a:lnTo>
                    <a:pt x="150" y="33"/>
                  </a:lnTo>
                  <a:lnTo>
                    <a:pt x="154" y="32"/>
                  </a:lnTo>
                  <a:lnTo>
                    <a:pt x="158" y="32"/>
                  </a:lnTo>
                  <a:lnTo>
                    <a:pt x="158" y="29"/>
                  </a:lnTo>
                  <a:lnTo>
                    <a:pt x="160" y="25"/>
                  </a:lnTo>
                  <a:lnTo>
                    <a:pt x="162" y="25"/>
                  </a:lnTo>
                  <a:lnTo>
                    <a:pt x="162" y="24"/>
                  </a:lnTo>
                  <a:lnTo>
                    <a:pt x="164" y="23"/>
                  </a:lnTo>
                  <a:lnTo>
                    <a:pt x="164" y="21"/>
                  </a:lnTo>
                  <a:lnTo>
                    <a:pt x="164" y="20"/>
                  </a:lnTo>
                  <a:lnTo>
                    <a:pt x="156" y="7"/>
                  </a:lnTo>
                  <a:lnTo>
                    <a:pt x="156" y="1"/>
                  </a:lnTo>
                  <a:lnTo>
                    <a:pt x="156" y="0"/>
                  </a:lnTo>
                  <a:lnTo>
                    <a:pt x="152" y="0"/>
                  </a:lnTo>
                  <a:lnTo>
                    <a:pt x="147" y="0"/>
                  </a:lnTo>
                  <a:lnTo>
                    <a:pt x="145" y="1"/>
                  </a:lnTo>
                  <a:lnTo>
                    <a:pt x="147" y="3"/>
                  </a:lnTo>
                  <a:lnTo>
                    <a:pt x="150" y="2"/>
                  </a:lnTo>
                  <a:lnTo>
                    <a:pt x="152" y="1"/>
                  </a:lnTo>
                  <a:lnTo>
                    <a:pt x="152" y="3"/>
                  </a:lnTo>
                  <a:lnTo>
                    <a:pt x="150" y="5"/>
                  </a:lnTo>
                  <a:lnTo>
                    <a:pt x="147" y="4"/>
                  </a:lnTo>
                  <a:lnTo>
                    <a:pt x="145" y="7"/>
                  </a:lnTo>
                  <a:lnTo>
                    <a:pt x="143" y="5"/>
                  </a:lnTo>
                  <a:lnTo>
                    <a:pt x="143" y="3"/>
                  </a:lnTo>
                  <a:lnTo>
                    <a:pt x="141" y="2"/>
                  </a:lnTo>
                  <a:lnTo>
                    <a:pt x="139" y="3"/>
                  </a:lnTo>
                  <a:lnTo>
                    <a:pt x="139" y="4"/>
                  </a:lnTo>
                  <a:lnTo>
                    <a:pt x="137" y="7"/>
                  </a:lnTo>
                  <a:lnTo>
                    <a:pt x="135" y="7"/>
                  </a:lnTo>
                  <a:lnTo>
                    <a:pt x="135" y="8"/>
                  </a:lnTo>
                  <a:lnTo>
                    <a:pt x="135" y="12"/>
                  </a:lnTo>
                  <a:lnTo>
                    <a:pt x="131" y="16"/>
                  </a:lnTo>
                  <a:lnTo>
                    <a:pt x="133" y="16"/>
                  </a:lnTo>
                  <a:lnTo>
                    <a:pt x="135" y="17"/>
                  </a:lnTo>
                  <a:lnTo>
                    <a:pt x="124" y="35"/>
                  </a:lnTo>
                  <a:lnTo>
                    <a:pt x="122" y="35"/>
                  </a:lnTo>
                  <a:lnTo>
                    <a:pt x="118" y="36"/>
                  </a:lnTo>
                  <a:lnTo>
                    <a:pt x="114" y="41"/>
                  </a:lnTo>
                  <a:lnTo>
                    <a:pt x="105" y="44"/>
                  </a:lnTo>
                  <a:lnTo>
                    <a:pt x="97" y="47"/>
                  </a:lnTo>
                  <a:lnTo>
                    <a:pt x="95" y="48"/>
                  </a:lnTo>
                  <a:lnTo>
                    <a:pt x="93" y="48"/>
                  </a:lnTo>
                  <a:lnTo>
                    <a:pt x="91" y="48"/>
                  </a:lnTo>
                  <a:lnTo>
                    <a:pt x="91" y="45"/>
                  </a:lnTo>
                  <a:lnTo>
                    <a:pt x="89" y="44"/>
                  </a:lnTo>
                  <a:lnTo>
                    <a:pt x="93" y="43"/>
                  </a:lnTo>
                  <a:lnTo>
                    <a:pt x="95" y="42"/>
                  </a:lnTo>
                  <a:lnTo>
                    <a:pt x="95" y="41"/>
                  </a:lnTo>
                  <a:lnTo>
                    <a:pt x="93" y="41"/>
                  </a:lnTo>
                  <a:lnTo>
                    <a:pt x="86" y="42"/>
                  </a:lnTo>
                  <a:lnTo>
                    <a:pt x="86" y="45"/>
                  </a:lnTo>
                  <a:lnTo>
                    <a:pt x="84" y="49"/>
                  </a:lnTo>
                  <a:lnTo>
                    <a:pt x="76" y="53"/>
                  </a:lnTo>
                  <a:lnTo>
                    <a:pt x="76" y="58"/>
                  </a:lnTo>
                  <a:lnTo>
                    <a:pt x="72" y="60"/>
                  </a:lnTo>
                  <a:lnTo>
                    <a:pt x="70" y="60"/>
                  </a:lnTo>
                  <a:lnTo>
                    <a:pt x="63" y="59"/>
                  </a:lnTo>
                  <a:lnTo>
                    <a:pt x="63" y="58"/>
                  </a:lnTo>
                  <a:lnTo>
                    <a:pt x="36" y="6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5" name="Freeform 1451"/>
            <p:cNvSpPr>
              <a:spLocks/>
            </p:cNvSpPr>
            <p:nvPr/>
          </p:nvSpPr>
          <p:spPr bwMode="auto">
            <a:xfrm>
              <a:off x="6049425" y="4803283"/>
              <a:ext cx="1823" cy="1162"/>
            </a:xfrm>
            <a:custGeom>
              <a:avLst/>
              <a:gdLst>
                <a:gd name="T0" fmla="*/ 0 w 2"/>
                <a:gd name="T1" fmla="*/ 0 h 1"/>
                <a:gd name="T2" fmla="*/ 0 w 2"/>
                <a:gd name="T3" fmla="*/ 0 h 1"/>
                <a:gd name="T4" fmla="*/ 0 w 2"/>
                <a:gd name="T5" fmla="*/ 1 h 1"/>
                <a:gd name="T6" fmla="*/ 2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6" name="Freeform 1452"/>
            <p:cNvSpPr>
              <a:spLocks/>
            </p:cNvSpPr>
            <p:nvPr/>
          </p:nvSpPr>
          <p:spPr bwMode="auto">
            <a:xfrm>
              <a:off x="6049425" y="4802121"/>
              <a:ext cx="30983" cy="32548"/>
            </a:xfrm>
            <a:custGeom>
              <a:avLst/>
              <a:gdLst>
                <a:gd name="T0" fmla="*/ 4 w 34"/>
                <a:gd name="T1" fmla="*/ 9 h 28"/>
                <a:gd name="T2" fmla="*/ 4 w 34"/>
                <a:gd name="T3" fmla="*/ 10 h 28"/>
                <a:gd name="T4" fmla="*/ 2 w 34"/>
                <a:gd name="T5" fmla="*/ 9 h 28"/>
                <a:gd name="T6" fmla="*/ 0 w 34"/>
                <a:gd name="T7" fmla="*/ 9 h 28"/>
                <a:gd name="T8" fmla="*/ 2 w 34"/>
                <a:gd name="T9" fmla="*/ 14 h 28"/>
                <a:gd name="T10" fmla="*/ 2 w 34"/>
                <a:gd name="T11" fmla="*/ 13 h 28"/>
                <a:gd name="T12" fmla="*/ 6 w 34"/>
                <a:gd name="T13" fmla="*/ 12 h 28"/>
                <a:gd name="T14" fmla="*/ 9 w 34"/>
                <a:gd name="T15" fmla="*/ 13 h 28"/>
                <a:gd name="T16" fmla="*/ 11 w 34"/>
                <a:gd name="T17" fmla="*/ 12 h 28"/>
                <a:gd name="T18" fmla="*/ 9 w 34"/>
                <a:gd name="T19" fmla="*/ 10 h 28"/>
                <a:gd name="T20" fmla="*/ 9 w 34"/>
                <a:gd name="T21" fmla="*/ 10 h 28"/>
                <a:gd name="T22" fmla="*/ 9 w 34"/>
                <a:gd name="T23" fmla="*/ 8 h 28"/>
                <a:gd name="T24" fmla="*/ 9 w 34"/>
                <a:gd name="T25" fmla="*/ 8 h 28"/>
                <a:gd name="T26" fmla="*/ 13 w 34"/>
                <a:gd name="T27" fmla="*/ 12 h 28"/>
                <a:gd name="T28" fmla="*/ 13 w 34"/>
                <a:gd name="T29" fmla="*/ 13 h 28"/>
                <a:gd name="T30" fmla="*/ 13 w 34"/>
                <a:gd name="T31" fmla="*/ 13 h 28"/>
                <a:gd name="T32" fmla="*/ 13 w 34"/>
                <a:gd name="T33" fmla="*/ 15 h 28"/>
                <a:gd name="T34" fmla="*/ 13 w 34"/>
                <a:gd name="T35" fmla="*/ 17 h 28"/>
                <a:gd name="T36" fmla="*/ 11 w 34"/>
                <a:gd name="T37" fmla="*/ 17 h 28"/>
                <a:gd name="T38" fmla="*/ 9 w 34"/>
                <a:gd name="T39" fmla="*/ 20 h 28"/>
                <a:gd name="T40" fmla="*/ 9 w 34"/>
                <a:gd name="T41" fmla="*/ 24 h 28"/>
                <a:gd name="T42" fmla="*/ 9 w 34"/>
                <a:gd name="T43" fmla="*/ 25 h 28"/>
                <a:gd name="T44" fmla="*/ 11 w 34"/>
                <a:gd name="T45" fmla="*/ 26 h 28"/>
                <a:gd name="T46" fmla="*/ 15 w 34"/>
                <a:gd name="T47" fmla="*/ 26 h 28"/>
                <a:gd name="T48" fmla="*/ 15 w 34"/>
                <a:gd name="T49" fmla="*/ 25 h 28"/>
                <a:gd name="T50" fmla="*/ 13 w 34"/>
                <a:gd name="T51" fmla="*/ 23 h 28"/>
                <a:gd name="T52" fmla="*/ 15 w 34"/>
                <a:gd name="T53" fmla="*/ 22 h 28"/>
                <a:gd name="T54" fmla="*/ 17 w 34"/>
                <a:gd name="T55" fmla="*/ 22 h 28"/>
                <a:gd name="T56" fmla="*/ 15 w 34"/>
                <a:gd name="T57" fmla="*/ 23 h 28"/>
                <a:gd name="T58" fmla="*/ 17 w 34"/>
                <a:gd name="T59" fmla="*/ 28 h 28"/>
                <a:gd name="T60" fmla="*/ 19 w 34"/>
                <a:gd name="T61" fmla="*/ 28 h 28"/>
                <a:gd name="T62" fmla="*/ 21 w 34"/>
                <a:gd name="T63" fmla="*/ 26 h 28"/>
                <a:gd name="T64" fmla="*/ 21 w 34"/>
                <a:gd name="T65" fmla="*/ 25 h 28"/>
                <a:gd name="T66" fmla="*/ 23 w 34"/>
                <a:gd name="T67" fmla="*/ 24 h 28"/>
                <a:gd name="T68" fmla="*/ 23 w 34"/>
                <a:gd name="T69" fmla="*/ 24 h 28"/>
                <a:gd name="T70" fmla="*/ 34 w 34"/>
                <a:gd name="T71" fmla="*/ 10 h 28"/>
                <a:gd name="T72" fmla="*/ 34 w 34"/>
                <a:gd name="T73" fmla="*/ 9 h 28"/>
                <a:gd name="T74" fmla="*/ 32 w 34"/>
                <a:gd name="T75" fmla="*/ 7 h 28"/>
                <a:gd name="T76" fmla="*/ 30 w 34"/>
                <a:gd name="T77" fmla="*/ 7 h 28"/>
                <a:gd name="T78" fmla="*/ 28 w 34"/>
                <a:gd name="T79" fmla="*/ 6 h 28"/>
                <a:gd name="T80" fmla="*/ 30 w 34"/>
                <a:gd name="T81" fmla="*/ 5 h 28"/>
                <a:gd name="T82" fmla="*/ 30 w 34"/>
                <a:gd name="T83" fmla="*/ 4 h 28"/>
                <a:gd name="T84" fmla="*/ 28 w 34"/>
                <a:gd name="T85" fmla="*/ 4 h 28"/>
                <a:gd name="T86" fmla="*/ 23 w 34"/>
                <a:gd name="T87" fmla="*/ 4 h 28"/>
                <a:gd name="T88" fmla="*/ 19 w 34"/>
                <a:gd name="T89" fmla="*/ 1 h 28"/>
                <a:gd name="T90" fmla="*/ 19 w 34"/>
                <a:gd name="T91" fmla="*/ 1 h 28"/>
                <a:gd name="T92" fmla="*/ 17 w 34"/>
                <a:gd name="T93" fmla="*/ 1 h 28"/>
                <a:gd name="T94" fmla="*/ 17 w 34"/>
                <a:gd name="T95" fmla="*/ 0 h 28"/>
                <a:gd name="T96" fmla="*/ 17 w 34"/>
                <a:gd name="T97" fmla="*/ 0 h 28"/>
                <a:gd name="T98" fmla="*/ 15 w 34"/>
                <a:gd name="T99" fmla="*/ 1 h 28"/>
                <a:gd name="T100" fmla="*/ 13 w 34"/>
                <a:gd name="T101" fmla="*/ 2 h 28"/>
                <a:gd name="T102" fmla="*/ 11 w 34"/>
                <a:gd name="T103" fmla="*/ 4 h 28"/>
                <a:gd name="T104" fmla="*/ 9 w 34"/>
                <a:gd name="T105" fmla="*/ 4 h 28"/>
                <a:gd name="T106" fmla="*/ 6 w 34"/>
                <a:gd name="T107" fmla="*/ 5 h 28"/>
                <a:gd name="T108" fmla="*/ 4 w 34"/>
                <a:gd name="T109" fmla="*/ 5 h 28"/>
                <a:gd name="T110" fmla="*/ 4 w 34"/>
                <a:gd name="T111" fmla="*/ 5 h 28"/>
                <a:gd name="T112" fmla="*/ 2 w 34"/>
                <a:gd name="T113" fmla="*/ 6 h 28"/>
                <a:gd name="T114" fmla="*/ 0 w 34"/>
                <a:gd name="T115" fmla="*/ 7 h 28"/>
                <a:gd name="T116" fmla="*/ 4 w 34"/>
                <a:gd name="T117" fmla="*/ 9 h 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
                <a:gd name="T178" fmla="*/ 0 h 28"/>
                <a:gd name="T179" fmla="*/ 34 w 34"/>
                <a:gd name="T180" fmla="*/ 28 h 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 h="28">
                  <a:moveTo>
                    <a:pt x="4" y="9"/>
                  </a:moveTo>
                  <a:lnTo>
                    <a:pt x="4" y="10"/>
                  </a:lnTo>
                  <a:lnTo>
                    <a:pt x="2" y="9"/>
                  </a:lnTo>
                  <a:lnTo>
                    <a:pt x="0" y="9"/>
                  </a:lnTo>
                  <a:lnTo>
                    <a:pt x="2" y="14"/>
                  </a:lnTo>
                  <a:lnTo>
                    <a:pt x="2" y="13"/>
                  </a:lnTo>
                  <a:lnTo>
                    <a:pt x="6" y="12"/>
                  </a:lnTo>
                  <a:lnTo>
                    <a:pt x="9" y="13"/>
                  </a:lnTo>
                  <a:lnTo>
                    <a:pt x="11" y="12"/>
                  </a:lnTo>
                  <a:lnTo>
                    <a:pt x="9" y="10"/>
                  </a:lnTo>
                  <a:lnTo>
                    <a:pt x="9" y="8"/>
                  </a:lnTo>
                  <a:lnTo>
                    <a:pt x="13" y="12"/>
                  </a:lnTo>
                  <a:lnTo>
                    <a:pt x="13" y="13"/>
                  </a:lnTo>
                  <a:lnTo>
                    <a:pt x="13" y="15"/>
                  </a:lnTo>
                  <a:lnTo>
                    <a:pt x="13" y="17"/>
                  </a:lnTo>
                  <a:lnTo>
                    <a:pt x="11" y="17"/>
                  </a:lnTo>
                  <a:lnTo>
                    <a:pt x="9" y="20"/>
                  </a:lnTo>
                  <a:lnTo>
                    <a:pt x="9" y="24"/>
                  </a:lnTo>
                  <a:lnTo>
                    <a:pt x="9" y="25"/>
                  </a:lnTo>
                  <a:lnTo>
                    <a:pt x="11" y="26"/>
                  </a:lnTo>
                  <a:lnTo>
                    <a:pt x="15" y="26"/>
                  </a:lnTo>
                  <a:lnTo>
                    <a:pt x="15" y="25"/>
                  </a:lnTo>
                  <a:lnTo>
                    <a:pt x="13" y="23"/>
                  </a:lnTo>
                  <a:lnTo>
                    <a:pt x="15" y="22"/>
                  </a:lnTo>
                  <a:lnTo>
                    <a:pt x="17" y="22"/>
                  </a:lnTo>
                  <a:lnTo>
                    <a:pt x="15" y="23"/>
                  </a:lnTo>
                  <a:lnTo>
                    <a:pt x="17" y="28"/>
                  </a:lnTo>
                  <a:lnTo>
                    <a:pt x="19" y="28"/>
                  </a:lnTo>
                  <a:lnTo>
                    <a:pt x="21" y="26"/>
                  </a:lnTo>
                  <a:lnTo>
                    <a:pt x="21" y="25"/>
                  </a:lnTo>
                  <a:lnTo>
                    <a:pt x="23" y="24"/>
                  </a:lnTo>
                  <a:lnTo>
                    <a:pt x="34" y="10"/>
                  </a:lnTo>
                  <a:lnTo>
                    <a:pt x="34" y="9"/>
                  </a:lnTo>
                  <a:lnTo>
                    <a:pt x="32" y="7"/>
                  </a:lnTo>
                  <a:lnTo>
                    <a:pt x="30" y="7"/>
                  </a:lnTo>
                  <a:lnTo>
                    <a:pt x="28" y="6"/>
                  </a:lnTo>
                  <a:lnTo>
                    <a:pt x="30" y="5"/>
                  </a:lnTo>
                  <a:lnTo>
                    <a:pt x="30" y="4"/>
                  </a:lnTo>
                  <a:lnTo>
                    <a:pt x="28" y="4"/>
                  </a:lnTo>
                  <a:lnTo>
                    <a:pt x="23" y="4"/>
                  </a:lnTo>
                  <a:lnTo>
                    <a:pt x="19" y="1"/>
                  </a:lnTo>
                  <a:lnTo>
                    <a:pt x="17" y="1"/>
                  </a:lnTo>
                  <a:lnTo>
                    <a:pt x="17" y="0"/>
                  </a:lnTo>
                  <a:lnTo>
                    <a:pt x="15" y="1"/>
                  </a:lnTo>
                  <a:lnTo>
                    <a:pt x="13" y="2"/>
                  </a:lnTo>
                  <a:lnTo>
                    <a:pt x="11" y="4"/>
                  </a:lnTo>
                  <a:lnTo>
                    <a:pt x="9" y="4"/>
                  </a:lnTo>
                  <a:lnTo>
                    <a:pt x="6" y="5"/>
                  </a:lnTo>
                  <a:lnTo>
                    <a:pt x="4" y="5"/>
                  </a:lnTo>
                  <a:lnTo>
                    <a:pt x="2" y="6"/>
                  </a:lnTo>
                  <a:lnTo>
                    <a:pt x="0" y="7"/>
                  </a:lnTo>
                  <a:lnTo>
                    <a:pt x="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7" name="Freeform 1454"/>
            <p:cNvSpPr>
              <a:spLocks/>
            </p:cNvSpPr>
            <p:nvPr/>
          </p:nvSpPr>
          <p:spPr bwMode="auto">
            <a:xfrm>
              <a:off x="5993838" y="5040417"/>
              <a:ext cx="1823" cy="4650"/>
            </a:xfrm>
            <a:custGeom>
              <a:avLst/>
              <a:gdLst>
                <a:gd name="T0" fmla="*/ 0 w 2"/>
                <a:gd name="T1" fmla="*/ 3 h 4"/>
                <a:gd name="T2" fmla="*/ 2 w 2"/>
                <a:gd name="T3" fmla="*/ 4 h 4"/>
                <a:gd name="T4" fmla="*/ 2 w 2"/>
                <a:gd name="T5" fmla="*/ 4 h 4"/>
                <a:gd name="T6" fmla="*/ 2 w 2"/>
                <a:gd name="T7" fmla="*/ 0 h 4"/>
                <a:gd name="T8" fmla="*/ 0 w 2"/>
                <a:gd name="T9" fmla="*/ 0 h 4"/>
                <a:gd name="T10" fmla="*/ 0 w 2"/>
                <a:gd name="T11" fmla="*/ 1 h 4"/>
                <a:gd name="T12" fmla="*/ 0 w 2"/>
                <a:gd name="T13" fmla="*/ 2 h 4"/>
                <a:gd name="T14" fmla="*/ 0 w 2"/>
                <a:gd name="T15" fmla="*/ 3 h 4"/>
                <a:gd name="T16" fmla="*/ 0 w 2"/>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3"/>
                  </a:moveTo>
                  <a:lnTo>
                    <a:pt x="2" y="4"/>
                  </a:lnTo>
                  <a:lnTo>
                    <a:pt x="2" y="0"/>
                  </a:lnTo>
                  <a:lnTo>
                    <a:pt x="0" y="0"/>
                  </a:lnTo>
                  <a:lnTo>
                    <a:pt x="0" y="1"/>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8" name="Freeform 1456"/>
            <p:cNvSpPr>
              <a:spLocks/>
            </p:cNvSpPr>
            <p:nvPr/>
          </p:nvSpPr>
          <p:spPr bwMode="auto">
            <a:xfrm>
              <a:off x="5978347" y="5027631"/>
              <a:ext cx="1823" cy="1162"/>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9" name="Freeform 1457"/>
            <p:cNvSpPr>
              <a:spLocks/>
            </p:cNvSpPr>
            <p:nvPr/>
          </p:nvSpPr>
          <p:spPr bwMode="auto">
            <a:xfrm>
              <a:off x="5976524" y="5028793"/>
              <a:ext cx="13669" cy="15111"/>
            </a:xfrm>
            <a:custGeom>
              <a:avLst/>
              <a:gdLst>
                <a:gd name="T0" fmla="*/ 0 w 15"/>
                <a:gd name="T1" fmla="*/ 2 h 13"/>
                <a:gd name="T2" fmla="*/ 0 w 15"/>
                <a:gd name="T3" fmla="*/ 3 h 13"/>
                <a:gd name="T4" fmla="*/ 2 w 15"/>
                <a:gd name="T5" fmla="*/ 6 h 13"/>
                <a:gd name="T6" fmla="*/ 4 w 15"/>
                <a:gd name="T7" fmla="*/ 5 h 13"/>
                <a:gd name="T8" fmla="*/ 6 w 15"/>
                <a:gd name="T9" fmla="*/ 7 h 13"/>
                <a:gd name="T10" fmla="*/ 6 w 15"/>
                <a:gd name="T11" fmla="*/ 11 h 13"/>
                <a:gd name="T12" fmla="*/ 9 w 15"/>
                <a:gd name="T13" fmla="*/ 12 h 13"/>
                <a:gd name="T14" fmla="*/ 11 w 15"/>
                <a:gd name="T15" fmla="*/ 13 h 13"/>
                <a:gd name="T16" fmla="*/ 11 w 15"/>
                <a:gd name="T17" fmla="*/ 11 h 13"/>
                <a:gd name="T18" fmla="*/ 13 w 15"/>
                <a:gd name="T19" fmla="*/ 12 h 13"/>
                <a:gd name="T20" fmla="*/ 15 w 15"/>
                <a:gd name="T21" fmla="*/ 11 h 13"/>
                <a:gd name="T22" fmla="*/ 11 w 15"/>
                <a:gd name="T23" fmla="*/ 7 h 13"/>
                <a:gd name="T24" fmla="*/ 11 w 15"/>
                <a:gd name="T25" fmla="*/ 4 h 13"/>
                <a:gd name="T26" fmla="*/ 9 w 15"/>
                <a:gd name="T27" fmla="*/ 2 h 13"/>
                <a:gd name="T28" fmla="*/ 4 w 15"/>
                <a:gd name="T29" fmla="*/ 3 h 13"/>
                <a:gd name="T30" fmla="*/ 2 w 15"/>
                <a:gd name="T31" fmla="*/ 2 h 13"/>
                <a:gd name="T32" fmla="*/ 2 w 15"/>
                <a:gd name="T33" fmla="*/ 3 h 13"/>
                <a:gd name="T34" fmla="*/ 0 w 15"/>
                <a:gd name="T35" fmla="*/ 2 h 13"/>
                <a:gd name="T36" fmla="*/ 0 w 15"/>
                <a:gd name="T37" fmla="*/ 0 h 13"/>
                <a:gd name="T38" fmla="*/ 0 w 15"/>
                <a:gd name="T39" fmla="*/ 2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13"/>
                <a:gd name="T62" fmla="*/ 15 w 15"/>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13">
                  <a:moveTo>
                    <a:pt x="0" y="2"/>
                  </a:moveTo>
                  <a:lnTo>
                    <a:pt x="0" y="3"/>
                  </a:lnTo>
                  <a:lnTo>
                    <a:pt x="2" y="6"/>
                  </a:lnTo>
                  <a:lnTo>
                    <a:pt x="4" y="5"/>
                  </a:lnTo>
                  <a:lnTo>
                    <a:pt x="6" y="7"/>
                  </a:lnTo>
                  <a:lnTo>
                    <a:pt x="6" y="11"/>
                  </a:lnTo>
                  <a:lnTo>
                    <a:pt x="9" y="12"/>
                  </a:lnTo>
                  <a:lnTo>
                    <a:pt x="11" y="13"/>
                  </a:lnTo>
                  <a:lnTo>
                    <a:pt x="11" y="11"/>
                  </a:lnTo>
                  <a:lnTo>
                    <a:pt x="13" y="12"/>
                  </a:lnTo>
                  <a:lnTo>
                    <a:pt x="15" y="11"/>
                  </a:lnTo>
                  <a:lnTo>
                    <a:pt x="11" y="7"/>
                  </a:lnTo>
                  <a:lnTo>
                    <a:pt x="11" y="4"/>
                  </a:lnTo>
                  <a:lnTo>
                    <a:pt x="9" y="2"/>
                  </a:lnTo>
                  <a:lnTo>
                    <a:pt x="4" y="3"/>
                  </a:lnTo>
                  <a:lnTo>
                    <a:pt x="2" y="2"/>
                  </a:lnTo>
                  <a:lnTo>
                    <a:pt x="2" y="3"/>
                  </a:lnTo>
                  <a:lnTo>
                    <a:pt x="0" y="2"/>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0" name="Freeform 1458"/>
            <p:cNvSpPr>
              <a:spLocks/>
            </p:cNvSpPr>
            <p:nvPr/>
          </p:nvSpPr>
          <p:spPr bwMode="auto">
            <a:xfrm>
              <a:off x="5971056" y="5042742"/>
              <a:ext cx="9113" cy="4650"/>
            </a:xfrm>
            <a:custGeom>
              <a:avLst/>
              <a:gdLst>
                <a:gd name="T0" fmla="*/ 0 w 10"/>
                <a:gd name="T1" fmla="*/ 2 h 4"/>
                <a:gd name="T2" fmla="*/ 0 w 10"/>
                <a:gd name="T3" fmla="*/ 2 h 4"/>
                <a:gd name="T4" fmla="*/ 0 w 10"/>
                <a:gd name="T5" fmla="*/ 2 h 4"/>
                <a:gd name="T6" fmla="*/ 0 w 10"/>
                <a:gd name="T7" fmla="*/ 3 h 4"/>
                <a:gd name="T8" fmla="*/ 2 w 10"/>
                <a:gd name="T9" fmla="*/ 4 h 4"/>
                <a:gd name="T10" fmla="*/ 6 w 10"/>
                <a:gd name="T11" fmla="*/ 4 h 4"/>
                <a:gd name="T12" fmla="*/ 8 w 10"/>
                <a:gd name="T13" fmla="*/ 3 h 4"/>
                <a:gd name="T14" fmla="*/ 10 w 10"/>
                <a:gd name="T15" fmla="*/ 3 h 4"/>
                <a:gd name="T16" fmla="*/ 10 w 10"/>
                <a:gd name="T17" fmla="*/ 2 h 4"/>
                <a:gd name="T18" fmla="*/ 10 w 10"/>
                <a:gd name="T19" fmla="*/ 2 h 4"/>
                <a:gd name="T20" fmla="*/ 10 w 10"/>
                <a:gd name="T21" fmla="*/ 0 h 4"/>
                <a:gd name="T22" fmla="*/ 8 w 10"/>
                <a:gd name="T23" fmla="*/ 0 h 4"/>
                <a:gd name="T24" fmla="*/ 4 w 10"/>
                <a:gd name="T25" fmla="*/ 0 h 4"/>
                <a:gd name="T26" fmla="*/ 0 w 10"/>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
                <a:gd name="T44" fmla="*/ 10 w 10"/>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
                  <a:moveTo>
                    <a:pt x="0" y="2"/>
                  </a:moveTo>
                  <a:lnTo>
                    <a:pt x="0" y="2"/>
                  </a:lnTo>
                  <a:lnTo>
                    <a:pt x="0" y="3"/>
                  </a:lnTo>
                  <a:lnTo>
                    <a:pt x="2" y="4"/>
                  </a:lnTo>
                  <a:lnTo>
                    <a:pt x="6" y="4"/>
                  </a:lnTo>
                  <a:lnTo>
                    <a:pt x="8" y="3"/>
                  </a:lnTo>
                  <a:lnTo>
                    <a:pt x="10" y="3"/>
                  </a:lnTo>
                  <a:lnTo>
                    <a:pt x="10" y="2"/>
                  </a:lnTo>
                  <a:lnTo>
                    <a:pt x="10" y="0"/>
                  </a:lnTo>
                  <a:lnTo>
                    <a:pt x="8" y="0"/>
                  </a:lnTo>
                  <a:lnTo>
                    <a:pt x="4"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1" name="Freeform 1459"/>
            <p:cNvSpPr>
              <a:spLocks/>
            </p:cNvSpPr>
            <p:nvPr/>
          </p:nvSpPr>
          <p:spPr bwMode="auto">
            <a:xfrm>
              <a:off x="5917292" y="5025306"/>
              <a:ext cx="1823" cy="2325"/>
            </a:xfrm>
            <a:custGeom>
              <a:avLst/>
              <a:gdLst>
                <a:gd name="T0" fmla="*/ 2 w 2"/>
                <a:gd name="T1" fmla="*/ 2 h 2"/>
                <a:gd name="T2" fmla="*/ 2 w 2"/>
                <a:gd name="T3" fmla="*/ 2 h 2"/>
                <a:gd name="T4" fmla="*/ 2 w 2"/>
                <a:gd name="T5" fmla="*/ 1 h 2"/>
                <a:gd name="T6" fmla="*/ 2 w 2"/>
                <a:gd name="T7" fmla="*/ 1 h 2"/>
                <a:gd name="T8" fmla="*/ 0 w 2"/>
                <a:gd name="T9" fmla="*/ 0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2"/>
                  </a:lnTo>
                  <a:lnTo>
                    <a:pt x="2" y="1"/>
                  </a:lnTo>
                  <a:lnTo>
                    <a:pt x="0"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2" name="Rectangle 1460"/>
            <p:cNvSpPr>
              <a:spLocks noChangeArrowheads="1"/>
            </p:cNvSpPr>
            <p:nvPr/>
          </p:nvSpPr>
          <p:spPr bwMode="auto">
            <a:xfrm>
              <a:off x="5917292" y="5022981"/>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3" name="Freeform 1461"/>
            <p:cNvSpPr>
              <a:spLocks/>
            </p:cNvSpPr>
            <p:nvPr/>
          </p:nvSpPr>
          <p:spPr bwMode="auto">
            <a:xfrm>
              <a:off x="5922759" y="5010194"/>
              <a:ext cx="17314" cy="12787"/>
            </a:xfrm>
            <a:custGeom>
              <a:avLst/>
              <a:gdLst>
                <a:gd name="T0" fmla="*/ 17 w 19"/>
                <a:gd name="T1" fmla="*/ 8 h 11"/>
                <a:gd name="T2" fmla="*/ 19 w 19"/>
                <a:gd name="T3" fmla="*/ 8 h 11"/>
                <a:gd name="T4" fmla="*/ 17 w 19"/>
                <a:gd name="T5" fmla="*/ 3 h 11"/>
                <a:gd name="T6" fmla="*/ 17 w 19"/>
                <a:gd name="T7" fmla="*/ 3 h 11"/>
                <a:gd name="T8" fmla="*/ 13 w 19"/>
                <a:gd name="T9" fmla="*/ 2 h 11"/>
                <a:gd name="T10" fmla="*/ 0 w 19"/>
                <a:gd name="T11" fmla="*/ 0 h 11"/>
                <a:gd name="T12" fmla="*/ 0 w 19"/>
                <a:gd name="T13" fmla="*/ 2 h 11"/>
                <a:gd name="T14" fmla="*/ 2 w 19"/>
                <a:gd name="T15" fmla="*/ 2 h 11"/>
                <a:gd name="T16" fmla="*/ 2 w 19"/>
                <a:gd name="T17" fmla="*/ 2 h 11"/>
                <a:gd name="T18" fmla="*/ 4 w 19"/>
                <a:gd name="T19" fmla="*/ 3 h 11"/>
                <a:gd name="T20" fmla="*/ 6 w 19"/>
                <a:gd name="T21" fmla="*/ 3 h 11"/>
                <a:gd name="T22" fmla="*/ 6 w 19"/>
                <a:gd name="T23" fmla="*/ 4 h 11"/>
                <a:gd name="T24" fmla="*/ 6 w 19"/>
                <a:gd name="T25" fmla="*/ 6 h 11"/>
                <a:gd name="T26" fmla="*/ 11 w 19"/>
                <a:gd name="T27" fmla="*/ 10 h 11"/>
                <a:gd name="T28" fmla="*/ 13 w 19"/>
                <a:gd name="T29" fmla="*/ 10 h 11"/>
                <a:gd name="T30" fmla="*/ 13 w 19"/>
                <a:gd name="T31" fmla="*/ 11 h 11"/>
                <a:gd name="T32" fmla="*/ 17 w 19"/>
                <a:gd name="T33" fmla="*/ 10 h 11"/>
                <a:gd name="T34" fmla="*/ 17 w 19"/>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11"/>
                <a:gd name="T56" fmla="*/ 19 w 19"/>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11">
                  <a:moveTo>
                    <a:pt x="17" y="8"/>
                  </a:moveTo>
                  <a:lnTo>
                    <a:pt x="19" y="8"/>
                  </a:lnTo>
                  <a:lnTo>
                    <a:pt x="17" y="3"/>
                  </a:lnTo>
                  <a:lnTo>
                    <a:pt x="13" y="2"/>
                  </a:lnTo>
                  <a:lnTo>
                    <a:pt x="0" y="0"/>
                  </a:lnTo>
                  <a:lnTo>
                    <a:pt x="0" y="2"/>
                  </a:lnTo>
                  <a:lnTo>
                    <a:pt x="2" y="2"/>
                  </a:lnTo>
                  <a:lnTo>
                    <a:pt x="4" y="3"/>
                  </a:lnTo>
                  <a:lnTo>
                    <a:pt x="6" y="3"/>
                  </a:lnTo>
                  <a:lnTo>
                    <a:pt x="6" y="4"/>
                  </a:lnTo>
                  <a:lnTo>
                    <a:pt x="6" y="6"/>
                  </a:lnTo>
                  <a:lnTo>
                    <a:pt x="11" y="10"/>
                  </a:lnTo>
                  <a:lnTo>
                    <a:pt x="13" y="10"/>
                  </a:lnTo>
                  <a:lnTo>
                    <a:pt x="13" y="11"/>
                  </a:lnTo>
                  <a:lnTo>
                    <a:pt x="17" y="10"/>
                  </a:lnTo>
                  <a:lnTo>
                    <a:pt x="17"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4" name="Freeform 1462"/>
            <p:cNvSpPr>
              <a:spLocks/>
            </p:cNvSpPr>
            <p:nvPr/>
          </p:nvSpPr>
          <p:spPr bwMode="auto">
            <a:xfrm>
              <a:off x="5972879" y="4903251"/>
              <a:ext cx="3645" cy="1162"/>
            </a:xfrm>
            <a:custGeom>
              <a:avLst/>
              <a:gdLst>
                <a:gd name="T0" fmla="*/ 2 w 4"/>
                <a:gd name="T1" fmla="*/ 0 h 1"/>
                <a:gd name="T2" fmla="*/ 0 w 4"/>
                <a:gd name="T3" fmla="*/ 0 h 1"/>
                <a:gd name="T4" fmla="*/ 2 w 4"/>
                <a:gd name="T5" fmla="*/ 1 h 1"/>
                <a:gd name="T6" fmla="*/ 2 w 4"/>
                <a:gd name="T7" fmla="*/ 1 h 1"/>
                <a:gd name="T8" fmla="*/ 2 w 4"/>
                <a:gd name="T9" fmla="*/ 1 h 1"/>
                <a:gd name="T10" fmla="*/ 4 w 4"/>
                <a:gd name="T11" fmla="*/ 0 h 1"/>
                <a:gd name="T12" fmla="*/ 2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grpSp>
      <p:sp>
        <p:nvSpPr>
          <p:cNvPr id="1965" name="Line 18"/>
          <p:cNvSpPr>
            <a:spLocks noChangeShapeType="1"/>
          </p:cNvSpPr>
          <p:nvPr/>
        </p:nvSpPr>
        <p:spPr bwMode="auto">
          <a:xfrm flipH="1" flipV="1">
            <a:off x="6358283" y="2813935"/>
            <a:ext cx="16097" cy="1972671"/>
          </a:xfrm>
          <a:prstGeom prst="line">
            <a:avLst/>
          </a:prstGeom>
          <a:noFill/>
          <a:ln w="25400" cap="flat" cmpd="sng" algn="ctr">
            <a:gradFill flip="none" rotWithShape="1">
              <a:gsLst>
                <a:gs pos="0">
                  <a:schemeClr val="bg1">
                    <a:lumMod val="95000"/>
                  </a:schemeClr>
                </a:gs>
                <a:gs pos="100000">
                  <a:schemeClr val="tx1">
                    <a:lumMod val="50000"/>
                    <a:lumOff val="50000"/>
                  </a:schemeClr>
                </a:gs>
              </a:gsLst>
              <a:lin ang="0" scaled="1"/>
              <a:tileRect/>
            </a:gradFill>
            <a:prstDash val="solid"/>
            <a:round/>
            <a:headEnd type="none" w="med" len="med"/>
            <a:tailEnd type="none" w="med" len="med"/>
          </a:ln>
          <a:effectLst/>
        </p:spPr>
        <p:txBody>
          <a:bodyPr lIns="57741" tIns="28870" rIns="57741" bIns="28870"/>
          <a:lstStyle/>
          <a:p>
            <a:pPr defTabSz="321457" eaLnBrk="0" fontAlgn="base" hangingPunct="0">
              <a:lnSpc>
                <a:spcPct val="90000"/>
              </a:lnSpc>
              <a:spcBef>
                <a:spcPct val="0"/>
              </a:spcBef>
              <a:spcAft>
                <a:spcPct val="0"/>
              </a:spcAft>
              <a:buClr>
                <a:srgbClr val="000000"/>
              </a:buClr>
              <a:buSzPct val="100000"/>
              <a:defRPr/>
            </a:pPr>
            <a:endParaRPr lang="en-US" sz="2000">
              <a:latin typeface="Arial" pitchFamily="34" charset="0"/>
              <a:ea typeface="Arial Unicode MS" pitchFamily="34" charset="-128"/>
              <a:cs typeface="Arial Unicode MS" pitchFamily="34" charset="-128"/>
            </a:endParaRPr>
          </a:p>
        </p:txBody>
      </p:sp>
      <p:sp>
        <p:nvSpPr>
          <p:cNvPr id="1966" name="Oval 87"/>
          <p:cNvSpPr>
            <a:spLocks noChangeArrowheads="1"/>
          </p:cNvSpPr>
          <p:nvPr/>
        </p:nvSpPr>
        <p:spPr bwMode="auto">
          <a:xfrm flipH="1">
            <a:off x="6283330" y="2782792"/>
            <a:ext cx="149908" cy="160760"/>
          </a:xfrm>
          <a:prstGeom prst="ellipse">
            <a:avLst/>
          </a:prstGeom>
          <a:gradFill flip="none" rotWithShape="1">
            <a:gsLst>
              <a:gs pos="0">
                <a:srgbClr val="469AB8"/>
              </a:gs>
              <a:gs pos="100000">
                <a:schemeClr val="bg2">
                  <a:lumMod val="50000"/>
                  <a:lumOff val="50000"/>
                </a:schemeClr>
              </a:gs>
            </a:gsLst>
            <a:path path="circle">
              <a:fillToRect l="100000" t="100000"/>
            </a:path>
            <a:tileRect r="-100000" b="-100000"/>
          </a:gradFill>
          <a:ln w="25400">
            <a:solidFill>
              <a:srgbClr val="595959"/>
            </a:solidFill>
            <a:round/>
            <a:headEnd/>
            <a:tailEnd/>
          </a:ln>
          <a:effectLst/>
        </p:spPr>
        <p:txBody>
          <a:bodyPr wrap="none" lIns="57741" tIns="28870" rIns="57741" bIns="28870" anchor="ctr"/>
          <a:lstStyle/>
          <a:p>
            <a:pPr algn="l" rtl="0" eaLnBrk="0" fontAlgn="base" hangingPunct="0">
              <a:lnSpc>
                <a:spcPct val="90000"/>
              </a:lnSpc>
              <a:spcBef>
                <a:spcPct val="0"/>
              </a:spcBef>
              <a:spcAft>
                <a:spcPct val="0"/>
              </a:spcAft>
              <a:defRPr/>
            </a:pPr>
            <a:endParaRPr lang="en-US" sz="2000" dirty="0">
              <a:solidFill>
                <a:srgbClr val="62D1FE"/>
              </a:solidFill>
              <a:latin typeface="Arial" pitchFamily="34" charset="0"/>
            </a:endParaRPr>
          </a:p>
        </p:txBody>
      </p:sp>
      <p:sp>
        <p:nvSpPr>
          <p:cNvPr id="1967" name="Oval 87"/>
          <p:cNvSpPr>
            <a:spLocks noChangeArrowheads="1"/>
          </p:cNvSpPr>
          <p:nvPr/>
        </p:nvSpPr>
        <p:spPr bwMode="auto">
          <a:xfrm flipH="1">
            <a:off x="6299427" y="4782492"/>
            <a:ext cx="149908" cy="160760"/>
          </a:xfrm>
          <a:prstGeom prst="ellipse">
            <a:avLst/>
          </a:prstGeom>
          <a:gradFill flip="none" rotWithShape="1">
            <a:gsLst>
              <a:gs pos="0">
                <a:srgbClr val="469AB8"/>
              </a:gs>
              <a:gs pos="100000">
                <a:schemeClr val="bg2">
                  <a:lumMod val="50000"/>
                  <a:lumOff val="50000"/>
                </a:schemeClr>
              </a:gs>
            </a:gsLst>
            <a:path path="circle">
              <a:fillToRect l="100000" t="100000"/>
            </a:path>
            <a:tileRect r="-100000" b="-100000"/>
          </a:gradFill>
          <a:ln w="25400">
            <a:solidFill>
              <a:srgbClr val="595959"/>
            </a:solidFill>
            <a:round/>
            <a:headEnd/>
            <a:tailEnd/>
          </a:ln>
          <a:effectLst/>
        </p:spPr>
        <p:txBody>
          <a:bodyPr wrap="none" lIns="57741" tIns="28870" rIns="57741" bIns="28870" anchor="ctr"/>
          <a:lstStyle/>
          <a:p>
            <a:pPr defTabSz="321457" eaLnBrk="0" fontAlgn="base" hangingPunct="0">
              <a:lnSpc>
                <a:spcPct val="90000"/>
              </a:lnSpc>
              <a:spcBef>
                <a:spcPct val="0"/>
              </a:spcBef>
              <a:spcAft>
                <a:spcPct val="0"/>
              </a:spcAft>
              <a:buClr>
                <a:srgbClr val="000000"/>
              </a:buClr>
              <a:buSzPct val="100000"/>
              <a:defRPr/>
            </a:pPr>
            <a:endParaRPr lang="en-US" sz="2000" dirty="0">
              <a:latin typeface="Arial" pitchFamily="34" charset="0"/>
              <a:ea typeface="Arial Unicode MS" pitchFamily="34" charset="-128"/>
              <a:cs typeface="Arial Unicode MS" pitchFamily="34" charset="-128"/>
            </a:endParaRPr>
          </a:p>
        </p:txBody>
      </p:sp>
      <p:pic>
        <p:nvPicPr>
          <p:cNvPr id="1968" name="Picture 11" descr="HomeOfficeUser.png"/>
          <p:cNvPicPr>
            <a:picLocks noChangeAspect="1"/>
          </p:cNvPicPr>
          <p:nvPr/>
        </p:nvPicPr>
        <p:blipFill>
          <a:blip r:embed="rId5" cstate="print"/>
          <a:srcRect/>
          <a:stretch>
            <a:fillRect/>
          </a:stretch>
        </p:blipFill>
        <p:spPr bwMode="auto">
          <a:xfrm>
            <a:off x="4951076" y="1674252"/>
            <a:ext cx="993562" cy="743997"/>
          </a:xfrm>
          <a:prstGeom prst="rect">
            <a:avLst/>
          </a:prstGeom>
          <a:noFill/>
          <a:ln w="9525">
            <a:noFill/>
            <a:miter lim="800000"/>
            <a:headEnd/>
            <a:tailEnd/>
          </a:ln>
        </p:spPr>
      </p:pic>
      <p:sp>
        <p:nvSpPr>
          <p:cNvPr id="1969" name="Text Box 96"/>
          <p:cNvSpPr txBox="1">
            <a:spLocks noChangeArrowheads="1"/>
          </p:cNvSpPr>
          <p:nvPr/>
        </p:nvSpPr>
        <p:spPr bwMode="auto">
          <a:xfrm>
            <a:off x="4757114" y="1342373"/>
            <a:ext cx="1207748" cy="227581"/>
          </a:xfrm>
          <a:prstGeom prst="rect">
            <a:avLst/>
          </a:prstGeom>
          <a:noFill/>
          <a:ln w="9525">
            <a:noFill/>
            <a:miter lim="800000"/>
            <a:headEnd/>
            <a:tailEnd/>
          </a:ln>
        </p:spPr>
        <p:txBody>
          <a:bodyPr wrap="square" lIns="57741" tIns="28870" rIns="57741" bIns="28870">
            <a:spAutoFit/>
          </a:bodyPr>
          <a:lstStyle/>
          <a:p>
            <a:pPr algn="ctr" defTabSz="572596" eaLnBrk="0" fontAlgn="base" hangingPunct="0">
              <a:lnSpc>
                <a:spcPct val="90000"/>
              </a:lnSpc>
              <a:spcBef>
                <a:spcPct val="0"/>
              </a:spcBef>
              <a:spcAft>
                <a:spcPct val="0"/>
              </a:spcAft>
            </a:pPr>
            <a:r>
              <a:rPr lang="en-US" sz="1200" dirty="0">
                <a:solidFill>
                  <a:srgbClr val="FFFFFF"/>
                </a:solidFill>
                <a:latin typeface="Arial" pitchFamily="34" charset="0"/>
              </a:rPr>
              <a:t>Home Office</a:t>
            </a:r>
          </a:p>
        </p:txBody>
      </p:sp>
      <p:pic>
        <p:nvPicPr>
          <p:cNvPr id="1970" name="Picture 36" descr="RemoteUserManagedDev-Cafe.png"/>
          <p:cNvPicPr>
            <a:picLocks noChangeAspect="1"/>
          </p:cNvPicPr>
          <p:nvPr/>
        </p:nvPicPr>
        <p:blipFill>
          <a:blip r:embed="rId6" cstate="print"/>
          <a:srcRect/>
          <a:stretch>
            <a:fillRect/>
          </a:stretch>
        </p:blipFill>
        <p:spPr bwMode="auto">
          <a:xfrm>
            <a:off x="6959000" y="1597410"/>
            <a:ext cx="660485" cy="820839"/>
          </a:xfrm>
          <a:prstGeom prst="rect">
            <a:avLst/>
          </a:prstGeom>
          <a:noFill/>
          <a:ln w="9525">
            <a:noFill/>
            <a:miter lim="800000"/>
            <a:headEnd/>
            <a:tailEnd/>
          </a:ln>
        </p:spPr>
      </p:pic>
      <p:sp>
        <p:nvSpPr>
          <p:cNvPr id="1971" name="Text Box 96"/>
          <p:cNvSpPr txBox="1">
            <a:spLocks noChangeArrowheads="1"/>
          </p:cNvSpPr>
          <p:nvPr/>
        </p:nvSpPr>
        <p:spPr bwMode="auto">
          <a:xfrm>
            <a:off x="6713338" y="1342373"/>
            <a:ext cx="1244795" cy="227581"/>
          </a:xfrm>
          <a:prstGeom prst="rect">
            <a:avLst/>
          </a:prstGeom>
          <a:noFill/>
          <a:ln w="9525">
            <a:noFill/>
            <a:miter lim="800000"/>
            <a:headEnd/>
            <a:tailEnd/>
          </a:ln>
        </p:spPr>
        <p:txBody>
          <a:bodyPr wrap="square" lIns="57741" tIns="28870" rIns="57741" bIns="28870">
            <a:spAutoFit/>
          </a:bodyPr>
          <a:lstStyle/>
          <a:p>
            <a:pPr algn="ctr" defTabSz="572596" eaLnBrk="0" fontAlgn="base" hangingPunct="0">
              <a:lnSpc>
                <a:spcPct val="90000"/>
              </a:lnSpc>
              <a:spcBef>
                <a:spcPct val="0"/>
              </a:spcBef>
              <a:spcAft>
                <a:spcPct val="0"/>
              </a:spcAft>
            </a:pPr>
            <a:r>
              <a:rPr lang="en-US" sz="1200" dirty="0">
                <a:solidFill>
                  <a:srgbClr val="FFFFFF"/>
                </a:solidFill>
                <a:latin typeface="Arial" pitchFamily="34" charset="0"/>
              </a:rPr>
              <a:t>Coffee Shop</a:t>
            </a:r>
          </a:p>
        </p:txBody>
      </p:sp>
      <p:sp>
        <p:nvSpPr>
          <p:cNvPr id="1972" name="Text Box 96"/>
          <p:cNvSpPr txBox="1">
            <a:spLocks noChangeArrowheads="1"/>
          </p:cNvSpPr>
          <p:nvPr/>
        </p:nvSpPr>
        <p:spPr bwMode="auto">
          <a:xfrm>
            <a:off x="5850516" y="1342373"/>
            <a:ext cx="1233679" cy="227581"/>
          </a:xfrm>
          <a:prstGeom prst="rect">
            <a:avLst/>
          </a:prstGeom>
          <a:noFill/>
          <a:ln w="9525">
            <a:noFill/>
            <a:miter lim="800000"/>
            <a:headEnd/>
            <a:tailEnd/>
          </a:ln>
        </p:spPr>
        <p:txBody>
          <a:bodyPr wrap="square" lIns="57741" tIns="28870" rIns="57741" bIns="28870">
            <a:spAutoFit/>
          </a:bodyPr>
          <a:lstStyle/>
          <a:p>
            <a:pPr algn="ctr" defTabSz="572596" eaLnBrk="0" fontAlgn="base" hangingPunct="0">
              <a:lnSpc>
                <a:spcPct val="90000"/>
              </a:lnSpc>
              <a:spcBef>
                <a:spcPct val="0"/>
              </a:spcBef>
              <a:spcAft>
                <a:spcPct val="0"/>
              </a:spcAft>
            </a:pPr>
            <a:r>
              <a:rPr lang="en-US" sz="1200" dirty="0">
                <a:solidFill>
                  <a:srgbClr val="FFFFFF"/>
                </a:solidFill>
                <a:latin typeface="Arial" pitchFamily="34" charset="0"/>
              </a:rPr>
              <a:t>Mobile User</a:t>
            </a:r>
          </a:p>
        </p:txBody>
      </p:sp>
      <p:pic>
        <p:nvPicPr>
          <p:cNvPr id="1973" name="Picture 14" descr="RemoteUserManagedDevSmartPhone3.png"/>
          <p:cNvPicPr>
            <a:picLocks noChangeAspect="1"/>
          </p:cNvPicPr>
          <p:nvPr/>
        </p:nvPicPr>
        <p:blipFill>
          <a:blip r:embed="rId7" cstate="print"/>
          <a:srcRect/>
          <a:stretch>
            <a:fillRect/>
          </a:stretch>
        </p:blipFill>
        <p:spPr bwMode="auto">
          <a:xfrm flipH="1">
            <a:off x="6065747" y="1645472"/>
            <a:ext cx="633378" cy="772777"/>
          </a:xfrm>
          <a:prstGeom prst="rect">
            <a:avLst/>
          </a:prstGeom>
          <a:noFill/>
          <a:ln w="9525">
            <a:noFill/>
            <a:miter lim="800000"/>
            <a:headEnd/>
            <a:tailEnd/>
          </a:ln>
        </p:spPr>
      </p:pic>
      <p:sp>
        <p:nvSpPr>
          <p:cNvPr id="1974" name="Line 18"/>
          <p:cNvSpPr>
            <a:spLocks noChangeShapeType="1"/>
          </p:cNvSpPr>
          <p:nvPr/>
        </p:nvSpPr>
        <p:spPr bwMode="auto">
          <a:xfrm flipH="1">
            <a:off x="6374381" y="2813936"/>
            <a:ext cx="759242" cy="1080345"/>
          </a:xfrm>
          <a:prstGeom prst="line">
            <a:avLst/>
          </a:prstGeom>
          <a:noFill/>
          <a:ln w="25400" cap="flat" cmpd="sng" algn="ctr">
            <a:gradFill flip="none" rotWithShape="1">
              <a:gsLst>
                <a:gs pos="0">
                  <a:schemeClr val="bg1">
                    <a:lumMod val="95000"/>
                  </a:schemeClr>
                </a:gs>
                <a:gs pos="100000">
                  <a:schemeClr val="tx1">
                    <a:lumMod val="50000"/>
                    <a:lumOff val="50000"/>
                  </a:schemeClr>
                </a:gs>
              </a:gsLst>
              <a:lin ang="0" scaled="1"/>
              <a:tileRect/>
            </a:gradFill>
            <a:prstDash val="solid"/>
            <a:round/>
            <a:headEnd type="none" w="med" len="med"/>
            <a:tailEnd type="none" w="med" len="med"/>
          </a:ln>
          <a:effectLst/>
        </p:spPr>
        <p:txBody>
          <a:bodyPr lIns="57741" tIns="28870" rIns="57741" bIns="28870"/>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ndParaRPr>
          </a:p>
        </p:txBody>
      </p:sp>
      <p:sp>
        <p:nvSpPr>
          <p:cNvPr id="1975" name="Line 18"/>
          <p:cNvSpPr>
            <a:spLocks noChangeShapeType="1"/>
          </p:cNvSpPr>
          <p:nvPr/>
        </p:nvSpPr>
        <p:spPr bwMode="auto">
          <a:xfrm>
            <a:off x="5587680" y="2806166"/>
            <a:ext cx="770604" cy="1077751"/>
          </a:xfrm>
          <a:prstGeom prst="line">
            <a:avLst/>
          </a:prstGeom>
          <a:noFill/>
          <a:ln w="25400" cap="flat" cmpd="sng" algn="ctr">
            <a:gradFill flip="none" rotWithShape="1">
              <a:gsLst>
                <a:gs pos="0">
                  <a:schemeClr val="bg1">
                    <a:lumMod val="95000"/>
                  </a:schemeClr>
                </a:gs>
                <a:gs pos="100000">
                  <a:schemeClr val="tx1">
                    <a:lumMod val="50000"/>
                    <a:lumOff val="50000"/>
                  </a:schemeClr>
                </a:gs>
              </a:gsLst>
              <a:lin ang="0" scaled="1"/>
              <a:tileRect/>
            </a:gradFill>
            <a:prstDash val="solid"/>
            <a:round/>
            <a:headEnd type="none" w="med" len="med"/>
            <a:tailEnd type="none" w="med" len="med"/>
          </a:ln>
          <a:effectLst/>
        </p:spPr>
        <p:txBody>
          <a:bodyPr lIns="57741" tIns="28870" rIns="57741" bIns="28870"/>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ndParaRPr>
          </a:p>
        </p:txBody>
      </p:sp>
      <p:pic>
        <p:nvPicPr>
          <p:cNvPr id="1977" name="Picture 12" descr="BranchOfficeUser.png"/>
          <p:cNvPicPr>
            <a:picLocks noChangeAspect="1"/>
          </p:cNvPicPr>
          <p:nvPr/>
        </p:nvPicPr>
        <p:blipFill>
          <a:blip r:embed="rId8" cstate="print"/>
          <a:srcRect/>
          <a:stretch>
            <a:fillRect/>
          </a:stretch>
        </p:blipFill>
        <p:spPr bwMode="auto">
          <a:xfrm>
            <a:off x="6146001" y="5257904"/>
            <a:ext cx="1306319" cy="979408"/>
          </a:xfrm>
          <a:prstGeom prst="rect">
            <a:avLst/>
          </a:prstGeom>
          <a:noFill/>
          <a:ln w="9525">
            <a:noFill/>
            <a:miter lim="800000"/>
            <a:headEnd/>
            <a:tailEnd/>
          </a:ln>
        </p:spPr>
      </p:pic>
      <p:grpSp>
        <p:nvGrpSpPr>
          <p:cNvPr id="4" name="Group 2"/>
          <p:cNvGrpSpPr>
            <a:grpSpLocks/>
          </p:cNvGrpSpPr>
          <p:nvPr/>
        </p:nvGrpSpPr>
        <p:grpSpPr bwMode="auto">
          <a:xfrm>
            <a:off x="5373088" y="2482761"/>
            <a:ext cx="216441" cy="228085"/>
            <a:chOff x="1392" y="2555"/>
            <a:chExt cx="1277" cy="1401"/>
          </a:xfrm>
        </p:grpSpPr>
        <p:sp>
          <p:nvSpPr>
            <p:cNvPr id="1981" name="Freeform 4"/>
            <p:cNvSpPr>
              <a:spLocks/>
            </p:cNvSpPr>
            <p:nvPr/>
          </p:nvSpPr>
          <p:spPr bwMode="auto">
            <a:xfrm>
              <a:off x="1392" y="2704"/>
              <a:ext cx="1277" cy="1252"/>
            </a:xfrm>
            <a:custGeom>
              <a:avLst/>
              <a:gdLst/>
              <a:ahLst/>
              <a:cxnLst>
                <a:cxn ang="0">
                  <a:pos x="13879" y="0"/>
                </a:cxn>
                <a:cxn ang="0">
                  <a:pos x="13879" y="2869"/>
                </a:cxn>
                <a:cxn ang="0">
                  <a:pos x="18947" y="10574"/>
                </a:cxn>
                <a:cxn ang="0">
                  <a:pos x="10800" y="18892"/>
                </a:cxn>
                <a:cxn ang="0">
                  <a:pos x="2653" y="10574"/>
                </a:cxn>
                <a:cxn ang="0">
                  <a:pos x="7705" y="2869"/>
                </a:cxn>
                <a:cxn ang="0">
                  <a:pos x="7705" y="0"/>
                </a:cxn>
                <a:cxn ang="0">
                  <a:pos x="0" y="10574"/>
                </a:cxn>
                <a:cxn ang="0">
                  <a:pos x="10800" y="21600"/>
                </a:cxn>
                <a:cxn ang="0">
                  <a:pos x="21600" y="10574"/>
                </a:cxn>
                <a:cxn ang="0">
                  <a:pos x="13879" y="0"/>
                </a:cxn>
                <a:cxn ang="0">
                  <a:pos x="13879" y="0"/>
                </a:cxn>
              </a:cxnLst>
              <a:rect l="0" t="0" r="r" b="b"/>
              <a:pathLst>
                <a:path w="21600" h="21600">
                  <a:moveTo>
                    <a:pt x="13879" y="0"/>
                  </a:moveTo>
                  <a:cubicBezTo>
                    <a:pt x="13879" y="2869"/>
                    <a:pt x="13879" y="2869"/>
                    <a:pt x="13879" y="2869"/>
                  </a:cubicBezTo>
                  <a:cubicBezTo>
                    <a:pt x="16847" y="4110"/>
                    <a:pt x="18947" y="7093"/>
                    <a:pt x="18947" y="10574"/>
                  </a:cubicBezTo>
                  <a:cubicBezTo>
                    <a:pt x="18947" y="15168"/>
                    <a:pt x="15300" y="18892"/>
                    <a:pt x="10800" y="18892"/>
                  </a:cubicBezTo>
                  <a:cubicBezTo>
                    <a:pt x="6300" y="18892"/>
                    <a:pt x="2653" y="15168"/>
                    <a:pt x="2653" y="10574"/>
                  </a:cubicBezTo>
                  <a:cubicBezTo>
                    <a:pt x="2653" y="7093"/>
                    <a:pt x="4737" y="4110"/>
                    <a:pt x="7705" y="2869"/>
                  </a:cubicBezTo>
                  <a:cubicBezTo>
                    <a:pt x="7705" y="0"/>
                    <a:pt x="7705" y="0"/>
                    <a:pt x="7705" y="0"/>
                  </a:cubicBezTo>
                  <a:cubicBezTo>
                    <a:pt x="3253" y="1354"/>
                    <a:pt x="0" y="5577"/>
                    <a:pt x="0" y="10574"/>
                  </a:cubicBezTo>
                  <a:cubicBezTo>
                    <a:pt x="0" y="16667"/>
                    <a:pt x="4832" y="21600"/>
                    <a:pt x="10800" y="21600"/>
                  </a:cubicBezTo>
                  <a:cubicBezTo>
                    <a:pt x="16753" y="21600"/>
                    <a:pt x="21600" y="16667"/>
                    <a:pt x="21600" y="10574"/>
                  </a:cubicBezTo>
                  <a:cubicBezTo>
                    <a:pt x="21600" y="5577"/>
                    <a:pt x="18347" y="1354"/>
                    <a:pt x="13879" y="0"/>
                  </a:cubicBezTo>
                  <a:close/>
                  <a:moveTo>
                    <a:pt x="13879" y="0"/>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sp>
          <p:nvSpPr>
            <p:cNvPr id="1982" name="Freeform 6"/>
            <p:cNvSpPr>
              <a:spLocks/>
            </p:cNvSpPr>
            <p:nvPr/>
          </p:nvSpPr>
          <p:spPr bwMode="auto">
            <a:xfrm>
              <a:off x="1927" y="2555"/>
              <a:ext cx="208" cy="866"/>
            </a:xfrm>
            <a:custGeom>
              <a:avLst/>
              <a:gdLst/>
              <a:ahLst/>
              <a:cxnLst>
                <a:cxn ang="0">
                  <a:pos x="21600" y="19016"/>
                </a:cxn>
                <a:cxn ang="0">
                  <a:pos x="10848" y="21600"/>
                </a:cxn>
                <a:cxn ang="0">
                  <a:pos x="10848" y="21600"/>
                </a:cxn>
                <a:cxn ang="0">
                  <a:pos x="0" y="19016"/>
                </a:cxn>
                <a:cxn ang="0">
                  <a:pos x="0" y="2584"/>
                </a:cxn>
                <a:cxn ang="0">
                  <a:pos x="10848" y="0"/>
                </a:cxn>
                <a:cxn ang="0">
                  <a:pos x="10848" y="0"/>
                </a:cxn>
                <a:cxn ang="0">
                  <a:pos x="21600" y="2584"/>
                </a:cxn>
                <a:cxn ang="0">
                  <a:pos x="21600" y="19016"/>
                </a:cxn>
                <a:cxn ang="0">
                  <a:pos x="21600" y="19016"/>
                </a:cxn>
              </a:cxnLst>
              <a:rect l="0" t="0" r="r" b="b"/>
              <a:pathLst>
                <a:path w="21600" h="21600">
                  <a:moveTo>
                    <a:pt x="21600" y="19016"/>
                  </a:moveTo>
                  <a:cubicBezTo>
                    <a:pt x="21600" y="20436"/>
                    <a:pt x="16757" y="21600"/>
                    <a:pt x="10848" y="21600"/>
                  </a:cubicBezTo>
                  <a:cubicBezTo>
                    <a:pt x="4843" y="21600"/>
                    <a:pt x="0" y="20436"/>
                    <a:pt x="0" y="19016"/>
                  </a:cubicBezTo>
                  <a:cubicBezTo>
                    <a:pt x="0" y="2584"/>
                    <a:pt x="0" y="2584"/>
                    <a:pt x="0" y="2584"/>
                  </a:cubicBezTo>
                  <a:cubicBezTo>
                    <a:pt x="0" y="1164"/>
                    <a:pt x="4843" y="0"/>
                    <a:pt x="10848" y="0"/>
                  </a:cubicBezTo>
                  <a:cubicBezTo>
                    <a:pt x="16757" y="0"/>
                    <a:pt x="21600" y="1164"/>
                    <a:pt x="21600" y="2584"/>
                  </a:cubicBezTo>
                  <a:lnTo>
                    <a:pt x="21600" y="19016"/>
                  </a:lnTo>
                  <a:close/>
                  <a:moveTo>
                    <a:pt x="21600" y="19016"/>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grpSp>
      <p:grpSp>
        <p:nvGrpSpPr>
          <p:cNvPr id="5" name="Group 2"/>
          <p:cNvGrpSpPr>
            <a:grpSpLocks/>
          </p:cNvGrpSpPr>
          <p:nvPr/>
        </p:nvGrpSpPr>
        <p:grpSpPr bwMode="auto">
          <a:xfrm>
            <a:off x="6255449" y="2482761"/>
            <a:ext cx="216441" cy="228085"/>
            <a:chOff x="1722" y="2759"/>
            <a:chExt cx="1277" cy="1401"/>
          </a:xfrm>
        </p:grpSpPr>
        <p:sp>
          <p:nvSpPr>
            <p:cNvPr id="1984" name="Freeform 4"/>
            <p:cNvSpPr>
              <a:spLocks/>
            </p:cNvSpPr>
            <p:nvPr/>
          </p:nvSpPr>
          <p:spPr bwMode="auto">
            <a:xfrm>
              <a:off x="1722" y="2908"/>
              <a:ext cx="1277" cy="1252"/>
            </a:xfrm>
            <a:custGeom>
              <a:avLst/>
              <a:gdLst/>
              <a:ahLst/>
              <a:cxnLst>
                <a:cxn ang="0">
                  <a:pos x="13879" y="0"/>
                </a:cxn>
                <a:cxn ang="0">
                  <a:pos x="13879" y="2869"/>
                </a:cxn>
                <a:cxn ang="0">
                  <a:pos x="18947" y="10574"/>
                </a:cxn>
                <a:cxn ang="0">
                  <a:pos x="10800" y="18892"/>
                </a:cxn>
                <a:cxn ang="0">
                  <a:pos x="2653" y="10574"/>
                </a:cxn>
                <a:cxn ang="0">
                  <a:pos x="7705" y="2869"/>
                </a:cxn>
                <a:cxn ang="0">
                  <a:pos x="7705" y="0"/>
                </a:cxn>
                <a:cxn ang="0">
                  <a:pos x="0" y="10574"/>
                </a:cxn>
                <a:cxn ang="0">
                  <a:pos x="10800" y="21600"/>
                </a:cxn>
                <a:cxn ang="0">
                  <a:pos x="21600" y="10574"/>
                </a:cxn>
                <a:cxn ang="0">
                  <a:pos x="13879" y="0"/>
                </a:cxn>
                <a:cxn ang="0">
                  <a:pos x="13879" y="0"/>
                </a:cxn>
              </a:cxnLst>
              <a:rect l="0" t="0" r="r" b="b"/>
              <a:pathLst>
                <a:path w="21600" h="21600">
                  <a:moveTo>
                    <a:pt x="13879" y="0"/>
                  </a:moveTo>
                  <a:cubicBezTo>
                    <a:pt x="13879" y="2869"/>
                    <a:pt x="13879" y="2869"/>
                    <a:pt x="13879" y="2869"/>
                  </a:cubicBezTo>
                  <a:cubicBezTo>
                    <a:pt x="16847" y="4110"/>
                    <a:pt x="18947" y="7093"/>
                    <a:pt x="18947" y="10574"/>
                  </a:cubicBezTo>
                  <a:cubicBezTo>
                    <a:pt x="18947" y="15168"/>
                    <a:pt x="15300" y="18892"/>
                    <a:pt x="10800" y="18892"/>
                  </a:cubicBezTo>
                  <a:cubicBezTo>
                    <a:pt x="6300" y="18892"/>
                    <a:pt x="2653" y="15168"/>
                    <a:pt x="2653" y="10574"/>
                  </a:cubicBezTo>
                  <a:cubicBezTo>
                    <a:pt x="2653" y="7093"/>
                    <a:pt x="4737" y="4110"/>
                    <a:pt x="7705" y="2869"/>
                  </a:cubicBezTo>
                  <a:cubicBezTo>
                    <a:pt x="7705" y="0"/>
                    <a:pt x="7705" y="0"/>
                    <a:pt x="7705" y="0"/>
                  </a:cubicBezTo>
                  <a:cubicBezTo>
                    <a:pt x="3253" y="1354"/>
                    <a:pt x="0" y="5577"/>
                    <a:pt x="0" y="10574"/>
                  </a:cubicBezTo>
                  <a:cubicBezTo>
                    <a:pt x="0" y="16667"/>
                    <a:pt x="4832" y="21600"/>
                    <a:pt x="10800" y="21600"/>
                  </a:cubicBezTo>
                  <a:cubicBezTo>
                    <a:pt x="16753" y="21600"/>
                    <a:pt x="21600" y="16667"/>
                    <a:pt x="21600" y="10574"/>
                  </a:cubicBezTo>
                  <a:cubicBezTo>
                    <a:pt x="21600" y="5577"/>
                    <a:pt x="18347" y="1354"/>
                    <a:pt x="13879" y="0"/>
                  </a:cubicBezTo>
                  <a:close/>
                  <a:moveTo>
                    <a:pt x="13879" y="0"/>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sp>
          <p:nvSpPr>
            <p:cNvPr id="1985" name="Freeform 6"/>
            <p:cNvSpPr>
              <a:spLocks/>
            </p:cNvSpPr>
            <p:nvPr/>
          </p:nvSpPr>
          <p:spPr bwMode="auto">
            <a:xfrm>
              <a:off x="2257" y="2759"/>
              <a:ext cx="208" cy="866"/>
            </a:xfrm>
            <a:custGeom>
              <a:avLst/>
              <a:gdLst/>
              <a:ahLst/>
              <a:cxnLst>
                <a:cxn ang="0">
                  <a:pos x="21600" y="19016"/>
                </a:cxn>
                <a:cxn ang="0">
                  <a:pos x="10848" y="21600"/>
                </a:cxn>
                <a:cxn ang="0">
                  <a:pos x="10848" y="21600"/>
                </a:cxn>
                <a:cxn ang="0">
                  <a:pos x="0" y="19016"/>
                </a:cxn>
                <a:cxn ang="0">
                  <a:pos x="0" y="2584"/>
                </a:cxn>
                <a:cxn ang="0">
                  <a:pos x="10848" y="0"/>
                </a:cxn>
                <a:cxn ang="0">
                  <a:pos x="10848" y="0"/>
                </a:cxn>
                <a:cxn ang="0">
                  <a:pos x="21600" y="2584"/>
                </a:cxn>
                <a:cxn ang="0">
                  <a:pos x="21600" y="19016"/>
                </a:cxn>
                <a:cxn ang="0">
                  <a:pos x="21600" y="19016"/>
                </a:cxn>
              </a:cxnLst>
              <a:rect l="0" t="0" r="r" b="b"/>
              <a:pathLst>
                <a:path w="21600" h="21600">
                  <a:moveTo>
                    <a:pt x="21600" y="19016"/>
                  </a:moveTo>
                  <a:cubicBezTo>
                    <a:pt x="21600" y="20436"/>
                    <a:pt x="16757" y="21600"/>
                    <a:pt x="10848" y="21600"/>
                  </a:cubicBezTo>
                  <a:cubicBezTo>
                    <a:pt x="4843" y="21600"/>
                    <a:pt x="0" y="20436"/>
                    <a:pt x="0" y="19016"/>
                  </a:cubicBezTo>
                  <a:cubicBezTo>
                    <a:pt x="0" y="2584"/>
                    <a:pt x="0" y="2584"/>
                    <a:pt x="0" y="2584"/>
                  </a:cubicBezTo>
                  <a:cubicBezTo>
                    <a:pt x="0" y="1164"/>
                    <a:pt x="4843" y="0"/>
                    <a:pt x="10848" y="0"/>
                  </a:cubicBezTo>
                  <a:cubicBezTo>
                    <a:pt x="16757" y="0"/>
                    <a:pt x="21600" y="1164"/>
                    <a:pt x="21600" y="2584"/>
                  </a:cubicBezTo>
                  <a:lnTo>
                    <a:pt x="21600" y="19016"/>
                  </a:lnTo>
                  <a:close/>
                  <a:moveTo>
                    <a:pt x="21600" y="19016"/>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grpSp>
      <p:grpSp>
        <p:nvGrpSpPr>
          <p:cNvPr id="6" name="Group 2"/>
          <p:cNvGrpSpPr>
            <a:grpSpLocks/>
          </p:cNvGrpSpPr>
          <p:nvPr/>
        </p:nvGrpSpPr>
        <p:grpSpPr bwMode="auto">
          <a:xfrm>
            <a:off x="7183958" y="2482761"/>
            <a:ext cx="216441" cy="228085"/>
            <a:chOff x="1392" y="2963"/>
            <a:chExt cx="1277" cy="1401"/>
          </a:xfrm>
        </p:grpSpPr>
        <p:sp>
          <p:nvSpPr>
            <p:cNvPr id="1987" name="Freeform 4"/>
            <p:cNvSpPr>
              <a:spLocks/>
            </p:cNvSpPr>
            <p:nvPr/>
          </p:nvSpPr>
          <p:spPr bwMode="auto">
            <a:xfrm>
              <a:off x="1392" y="3112"/>
              <a:ext cx="1277" cy="1252"/>
            </a:xfrm>
            <a:custGeom>
              <a:avLst/>
              <a:gdLst/>
              <a:ahLst/>
              <a:cxnLst>
                <a:cxn ang="0">
                  <a:pos x="13879" y="0"/>
                </a:cxn>
                <a:cxn ang="0">
                  <a:pos x="13879" y="2869"/>
                </a:cxn>
                <a:cxn ang="0">
                  <a:pos x="18947" y="10574"/>
                </a:cxn>
                <a:cxn ang="0">
                  <a:pos x="10800" y="18892"/>
                </a:cxn>
                <a:cxn ang="0">
                  <a:pos x="2653" y="10574"/>
                </a:cxn>
                <a:cxn ang="0">
                  <a:pos x="7705" y="2869"/>
                </a:cxn>
                <a:cxn ang="0">
                  <a:pos x="7705" y="0"/>
                </a:cxn>
                <a:cxn ang="0">
                  <a:pos x="0" y="10574"/>
                </a:cxn>
                <a:cxn ang="0">
                  <a:pos x="10800" y="21600"/>
                </a:cxn>
                <a:cxn ang="0">
                  <a:pos x="21600" y="10574"/>
                </a:cxn>
                <a:cxn ang="0">
                  <a:pos x="13879" y="0"/>
                </a:cxn>
                <a:cxn ang="0">
                  <a:pos x="13879" y="0"/>
                </a:cxn>
              </a:cxnLst>
              <a:rect l="0" t="0" r="r" b="b"/>
              <a:pathLst>
                <a:path w="21600" h="21600">
                  <a:moveTo>
                    <a:pt x="13879" y="0"/>
                  </a:moveTo>
                  <a:cubicBezTo>
                    <a:pt x="13879" y="2869"/>
                    <a:pt x="13879" y="2869"/>
                    <a:pt x="13879" y="2869"/>
                  </a:cubicBezTo>
                  <a:cubicBezTo>
                    <a:pt x="16847" y="4110"/>
                    <a:pt x="18947" y="7093"/>
                    <a:pt x="18947" y="10574"/>
                  </a:cubicBezTo>
                  <a:cubicBezTo>
                    <a:pt x="18947" y="15168"/>
                    <a:pt x="15300" y="18892"/>
                    <a:pt x="10800" y="18892"/>
                  </a:cubicBezTo>
                  <a:cubicBezTo>
                    <a:pt x="6300" y="18892"/>
                    <a:pt x="2653" y="15168"/>
                    <a:pt x="2653" y="10574"/>
                  </a:cubicBezTo>
                  <a:cubicBezTo>
                    <a:pt x="2653" y="7093"/>
                    <a:pt x="4737" y="4110"/>
                    <a:pt x="7705" y="2869"/>
                  </a:cubicBezTo>
                  <a:cubicBezTo>
                    <a:pt x="7705" y="0"/>
                    <a:pt x="7705" y="0"/>
                    <a:pt x="7705" y="0"/>
                  </a:cubicBezTo>
                  <a:cubicBezTo>
                    <a:pt x="3253" y="1354"/>
                    <a:pt x="0" y="5577"/>
                    <a:pt x="0" y="10574"/>
                  </a:cubicBezTo>
                  <a:cubicBezTo>
                    <a:pt x="0" y="16667"/>
                    <a:pt x="4832" y="21600"/>
                    <a:pt x="10800" y="21600"/>
                  </a:cubicBezTo>
                  <a:cubicBezTo>
                    <a:pt x="16753" y="21600"/>
                    <a:pt x="21600" y="16667"/>
                    <a:pt x="21600" y="10574"/>
                  </a:cubicBezTo>
                  <a:cubicBezTo>
                    <a:pt x="21600" y="5577"/>
                    <a:pt x="18347" y="1354"/>
                    <a:pt x="13879" y="0"/>
                  </a:cubicBezTo>
                  <a:close/>
                  <a:moveTo>
                    <a:pt x="13879" y="0"/>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sp>
          <p:nvSpPr>
            <p:cNvPr id="1988" name="Freeform 6"/>
            <p:cNvSpPr>
              <a:spLocks/>
            </p:cNvSpPr>
            <p:nvPr/>
          </p:nvSpPr>
          <p:spPr bwMode="auto">
            <a:xfrm>
              <a:off x="1927" y="2963"/>
              <a:ext cx="208" cy="866"/>
            </a:xfrm>
            <a:custGeom>
              <a:avLst/>
              <a:gdLst/>
              <a:ahLst/>
              <a:cxnLst>
                <a:cxn ang="0">
                  <a:pos x="21600" y="19016"/>
                </a:cxn>
                <a:cxn ang="0">
                  <a:pos x="10848" y="21600"/>
                </a:cxn>
                <a:cxn ang="0">
                  <a:pos x="10848" y="21600"/>
                </a:cxn>
                <a:cxn ang="0">
                  <a:pos x="0" y="19016"/>
                </a:cxn>
                <a:cxn ang="0">
                  <a:pos x="0" y="2584"/>
                </a:cxn>
                <a:cxn ang="0">
                  <a:pos x="10848" y="0"/>
                </a:cxn>
                <a:cxn ang="0">
                  <a:pos x="10848" y="0"/>
                </a:cxn>
                <a:cxn ang="0">
                  <a:pos x="21600" y="2584"/>
                </a:cxn>
                <a:cxn ang="0">
                  <a:pos x="21600" y="19016"/>
                </a:cxn>
                <a:cxn ang="0">
                  <a:pos x="21600" y="19016"/>
                </a:cxn>
              </a:cxnLst>
              <a:rect l="0" t="0" r="r" b="b"/>
              <a:pathLst>
                <a:path w="21600" h="21600">
                  <a:moveTo>
                    <a:pt x="21600" y="19016"/>
                  </a:moveTo>
                  <a:cubicBezTo>
                    <a:pt x="21600" y="20436"/>
                    <a:pt x="16757" y="21600"/>
                    <a:pt x="10848" y="21600"/>
                  </a:cubicBezTo>
                  <a:cubicBezTo>
                    <a:pt x="4843" y="21600"/>
                    <a:pt x="0" y="20436"/>
                    <a:pt x="0" y="19016"/>
                  </a:cubicBezTo>
                  <a:cubicBezTo>
                    <a:pt x="0" y="2584"/>
                    <a:pt x="0" y="2584"/>
                    <a:pt x="0" y="2584"/>
                  </a:cubicBezTo>
                  <a:cubicBezTo>
                    <a:pt x="0" y="1164"/>
                    <a:pt x="4843" y="0"/>
                    <a:pt x="10848" y="0"/>
                  </a:cubicBezTo>
                  <a:cubicBezTo>
                    <a:pt x="16757" y="0"/>
                    <a:pt x="21600" y="1164"/>
                    <a:pt x="21600" y="2584"/>
                  </a:cubicBezTo>
                  <a:lnTo>
                    <a:pt x="21600" y="19016"/>
                  </a:lnTo>
                  <a:close/>
                  <a:moveTo>
                    <a:pt x="21600" y="19016"/>
                  </a:moveTo>
                </a:path>
              </a:pathLst>
            </a:custGeom>
            <a:gradFill rotWithShape="0">
              <a:gsLst>
                <a:gs pos="0">
                  <a:srgbClr val="99D07E"/>
                </a:gs>
                <a:gs pos="100000">
                  <a:srgbClr val="5EA23C"/>
                </a:gs>
              </a:gsLst>
              <a:lin ang="5400000" scaled="1"/>
            </a:gradFill>
            <a:ln w="12700" cap="flat">
              <a:gradFill>
                <a:gsLst>
                  <a:gs pos="0">
                    <a:schemeClr val="accent4"/>
                  </a:gs>
                  <a:gs pos="100000">
                    <a:schemeClr val="accent4">
                      <a:lumMod val="50000"/>
                    </a:schemeClr>
                  </a:gs>
                </a:gsLst>
                <a:lin ang="5400000" scaled="0"/>
              </a:gradFill>
              <a:round/>
              <a:headEnd type="none" w="med" len="med"/>
              <a:tailEnd type="none" w="med" len="med"/>
            </a:ln>
            <a:effectLst>
              <a:innerShdw blurRad="101600" dist="50800" dir="5400000">
                <a:prstClr val="black">
                  <a:alpha val="37000"/>
                </a:prstClr>
              </a:innerShdw>
            </a:effectLst>
          </p:spPr>
          <p:txBody>
            <a:bodyPr lIns="0" tIns="0" rIns="0" bIns="0"/>
            <a:lstStyle/>
            <a:p>
              <a:pPr>
                <a:defRPr/>
              </a:pPr>
              <a:endParaRPr lang="en-US">
                <a:latin typeface="Arial" pitchFamily="34" charset="0"/>
              </a:endParaRPr>
            </a:p>
          </p:txBody>
        </p:sp>
      </p:grpSp>
      <p:grpSp>
        <p:nvGrpSpPr>
          <p:cNvPr id="7" name="Group 1988"/>
          <p:cNvGrpSpPr/>
          <p:nvPr/>
        </p:nvGrpSpPr>
        <p:grpSpPr>
          <a:xfrm>
            <a:off x="5632396" y="3271978"/>
            <a:ext cx="1378021" cy="1026483"/>
            <a:chOff x="4051738" y="4875311"/>
            <a:chExt cx="1609196" cy="1198685"/>
          </a:xfrm>
        </p:grpSpPr>
        <p:pic>
          <p:nvPicPr>
            <p:cNvPr id="1990" name="Picture 2"/>
            <p:cNvPicPr>
              <a:picLocks noChangeAspect="1" noChangeArrowheads="1"/>
            </p:cNvPicPr>
            <p:nvPr/>
          </p:nvPicPr>
          <p:blipFill>
            <a:blip r:embed="rId9" cstate="print"/>
            <a:srcRect/>
            <a:stretch>
              <a:fillRect/>
            </a:stretch>
          </p:blipFill>
          <p:spPr bwMode="auto">
            <a:xfrm>
              <a:off x="4051738" y="4875311"/>
              <a:ext cx="1609196" cy="1198685"/>
            </a:xfrm>
            <a:prstGeom prst="rect">
              <a:avLst/>
            </a:prstGeom>
            <a:noFill/>
            <a:ln w="9525">
              <a:noFill/>
              <a:miter lim="800000"/>
              <a:headEnd/>
              <a:tailEnd/>
            </a:ln>
            <a:effectLst>
              <a:softEdge rad="31750"/>
            </a:effectLst>
          </p:spPr>
        </p:pic>
        <p:pic>
          <p:nvPicPr>
            <p:cNvPr id="1991" name="Picture 52" descr="scansafe.png"/>
            <p:cNvPicPr>
              <a:picLocks noChangeAspect="1"/>
            </p:cNvPicPr>
            <p:nvPr/>
          </p:nvPicPr>
          <p:blipFill>
            <a:blip r:embed="rId10" cstate="print"/>
            <a:srcRect/>
            <a:stretch>
              <a:fillRect/>
            </a:stretch>
          </p:blipFill>
          <p:spPr bwMode="auto">
            <a:xfrm>
              <a:off x="4429515" y="5365485"/>
              <a:ext cx="1196518" cy="229108"/>
            </a:xfrm>
            <a:prstGeom prst="rect">
              <a:avLst/>
            </a:prstGeom>
            <a:noFill/>
            <a:ln w="9525">
              <a:noFill/>
              <a:miter lim="800000"/>
              <a:headEnd/>
              <a:tailEnd/>
            </a:ln>
          </p:spPr>
        </p:pic>
      </p:grpSp>
      <p:sp>
        <p:nvSpPr>
          <p:cNvPr id="1992" name="Oval 87"/>
          <p:cNvSpPr>
            <a:spLocks noChangeArrowheads="1"/>
          </p:cNvSpPr>
          <p:nvPr/>
        </p:nvSpPr>
        <p:spPr bwMode="auto">
          <a:xfrm flipH="1">
            <a:off x="7027753" y="2782792"/>
            <a:ext cx="149908" cy="160760"/>
          </a:xfrm>
          <a:prstGeom prst="ellipse">
            <a:avLst/>
          </a:prstGeom>
          <a:gradFill flip="none" rotWithShape="1">
            <a:gsLst>
              <a:gs pos="0">
                <a:srgbClr val="469AB8"/>
              </a:gs>
              <a:gs pos="100000">
                <a:schemeClr val="bg2">
                  <a:lumMod val="50000"/>
                  <a:lumOff val="50000"/>
                </a:schemeClr>
              </a:gs>
            </a:gsLst>
            <a:path path="circle">
              <a:fillToRect l="100000" t="100000"/>
            </a:path>
            <a:tileRect r="-100000" b="-100000"/>
          </a:gradFill>
          <a:ln w="25400">
            <a:solidFill>
              <a:srgbClr val="595959"/>
            </a:solidFill>
            <a:round/>
            <a:headEnd/>
            <a:tailEnd/>
          </a:ln>
          <a:effectLst/>
        </p:spPr>
        <p:txBody>
          <a:bodyPr wrap="none" lIns="57741" tIns="28870" rIns="57741" bIns="28870" anchor="ctr"/>
          <a:lstStyle/>
          <a:p>
            <a:pPr algn="l" rtl="0" eaLnBrk="0" fontAlgn="base" hangingPunct="0">
              <a:lnSpc>
                <a:spcPct val="90000"/>
              </a:lnSpc>
              <a:spcBef>
                <a:spcPct val="0"/>
              </a:spcBef>
              <a:spcAft>
                <a:spcPct val="0"/>
              </a:spcAft>
              <a:defRPr/>
            </a:pPr>
            <a:endParaRPr lang="en-US" sz="2000" dirty="0">
              <a:solidFill>
                <a:srgbClr val="62D1FE"/>
              </a:solidFill>
              <a:latin typeface="Arial" pitchFamily="34" charset="0"/>
            </a:endParaRPr>
          </a:p>
        </p:txBody>
      </p:sp>
      <p:sp>
        <p:nvSpPr>
          <p:cNvPr id="1993" name="Oval 87"/>
          <p:cNvSpPr>
            <a:spLocks noChangeArrowheads="1"/>
          </p:cNvSpPr>
          <p:nvPr/>
        </p:nvSpPr>
        <p:spPr bwMode="auto">
          <a:xfrm flipH="1">
            <a:off x="5556194" y="2782792"/>
            <a:ext cx="149908" cy="160760"/>
          </a:xfrm>
          <a:prstGeom prst="ellipse">
            <a:avLst/>
          </a:prstGeom>
          <a:gradFill flip="none" rotWithShape="1">
            <a:gsLst>
              <a:gs pos="0">
                <a:srgbClr val="469AB8"/>
              </a:gs>
              <a:gs pos="100000">
                <a:schemeClr val="bg2">
                  <a:lumMod val="50000"/>
                  <a:lumOff val="50000"/>
                </a:schemeClr>
              </a:gs>
            </a:gsLst>
            <a:path path="circle">
              <a:fillToRect l="100000" t="100000"/>
            </a:path>
            <a:tileRect r="-100000" b="-100000"/>
          </a:gradFill>
          <a:ln w="25400">
            <a:solidFill>
              <a:srgbClr val="595959"/>
            </a:solidFill>
            <a:round/>
            <a:headEnd/>
            <a:tailEnd/>
          </a:ln>
          <a:effectLst/>
        </p:spPr>
        <p:txBody>
          <a:bodyPr wrap="none" lIns="57741" tIns="28870" rIns="57741" bIns="28870" anchor="ctr"/>
          <a:lstStyle/>
          <a:p>
            <a:pPr algn="l" rtl="0" eaLnBrk="0" fontAlgn="base" hangingPunct="0">
              <a:lnSpc>
                <a:spcPct val="90000"/>
              </a:lnSpc>
              <a:spcBef>
                <a:spcPct val="0"/>
              </a:spcBef>
              <a:spcAft>
                <a:spcPct val="0"/>
              </a:spcAft>
              <a:defRPr/>
            </a:pPr>
            <a:endParaRPr lang="en-US" sz="2000" dirty="0">
              <a:solidFill>
                <a:srgbClr val="62D1FE"/>
              </a:solidFill>
              <a:latin typeface="Arial" pitchFamily="34" charset="0"/>
            </a:endParaRPr>
          </a:p>
        </p:txBody>
      </p:sp>
      <p:sp>
        <p:nvSpPr>
          <p:cNvPr id="1997" name="Text Box 96"/>
          <p:cNvSpPr txBox="1">
            <a:spLocks noChangeArrowheads="1"/>
          </p:cNvSpPr>
          <p:nvPr/>
        </p:nvSpPr>
        <p:spPr bwMode="auto">
          <a:xfrm>
            <a:off x="496876" y="2729539"/>
            <a:ext cx="1761974" cy="395319"/>
          </a:xfrm>
          <a:prstGeom prst="rect">
            <a:avLst/>
          </a:prstGeom>
          <a:noFill/>
          <a:ln w="9525">
            <a:noFill/>
            <a:miter lim="800000"/>
            <a:headEnd/>
            <a:tailEnd/>
          </a:ln>
        </p:spPr>
        <p:txBody>
          <a:bodyPr wrap="square" lIns="57741" tIns="28870" rIns="57741" bIns="28870">
            <a:spAutoFit/>
          </a:bodyPr>
          <a:lstStyle/>
          <a:p>
            <a:pPr algn="ctr" defTabSz="572596" eaLnBrk="0" hangingPunct="0">
              <a:lnSpc>
                <a:spcPct val="90000"/>
              </a:lnSpc>
            </a:pPr>
            <a:r>
              <a:rPr lang="en-US" sz="1200" b="1" dirty="0" smtClean="0">
                <a:solidFill>
                  <a:srgbClr val="FFFFFF"/>
                </a:solidFill>
              </a:rPr>
              <a:t>Corporate Office / HQ</a:t>
            </a:r>
            <a:endParaRPr lang="en-US" sz="1200" b="1" dirty="0">
              <a:solidFill>
                <a:srgbClr val="FFFFFF"/>
              </a:solidFill>
            </a:endParaRPr>
          </a:p>
        </p:txBody>
      </p:sp>
      <p:sp>
        <p:nvSpPr>
          <p:cNvPr id="2000" name="TextBox 1999"/>
          <p:cNvSpPr txBox="1"/>
          <p:nvPr/>
        </p:nvSpPr>
        <p:spPr>
          <a:xfrm>
            <a:off x="3947124" y="2456572"/>
            <a:ext cx="1058991" cy="378852"/>
          </a:xfrm>
          <a:prstGeom prst="rect">
            <a:avLst/>
          </a:prstGeom>
          <a:noFill/>
        </p:spPr>
        <p:txBody>
          <a:bodyPr wrap="square" lIns="64291" tIns="32146" rIns="64291" bIns="32146" rtlCol="0">
            <a:spAutoFit/>
          </a:bodyPr>
          <a:lstStyle/>
          <a:p>
            <a:pPr defTabSz="572457">
              <a:lnSpc>
                <a:spcPct val="85000"/>
              </a:lnSpc>
              <a:defRPr/>
            </a:pPr>
            <a:r>
              <a:rPr lang="en-US" sz="1200" dirty="0" err="1" smtClean="0">
                <a:solidFill>
                  <a:srgbClr val="FFFFFF"/>
                </a:solidFill>
                <a:latin typeface="Arial"/>
                <a:cs typeface="Arial"/>
              </a:rPr>
              <a:t>AnyConnect</a:t>
            </a:r>
            <a:endParaRPr lang="en-US" sz="1200" dirty="0" smtClean="0">
              <a:solidFill>
                <a:srgbClr val="FFFFFF"/>
              </a:solidFill>
              <a:latin typeface="Arial"/>
              <a:cs typeface="Arial"/>
            </a:endParaRPr>
          </a:p>
          <a:p>
            <a:pPr defTabSz="572457">
              <a:lnSpc>
                <a:spcPct val="85000"/>
              </a:lnSpc>
              <a:defRPr/>
            </a:pPr>
            <a:r>
              <a:rPr lang="en-US" altLang="ja-JP" sz="1200" dirty="0" smtClean="0">
                <a:solidFill>
                  <a:srgbClr val="FFFFFF"/>
                </a:solidFill>
                <a:latin typeface="Arial"/>
                <a:cs typeface="Arial"/>
              </a:rPr>
              <a:t>Anywhere+</a:t>
            </a:r>
            <a:endParaRPr lang="en-US" sz="1200" dirty="0">
              <a:solidFill>
                <a:srgbClr val="FFFFFF"/>
              </a:solidFill>
              <a:latin typeface="Arial"/>
              <a:cs typeface="Arial"/>
            </a:endParaRPr>
          </a:p>
        </p:txBody>
      </p:sp>
      <p:sp>
        <p:nvSpPr>
          <p:cNvPr id="2007" name="TextBox 2006"/>
          <p:cNvSpPr txBox="1"/>
          <p:nvPr/>
        </p:nvSpPr>
        <p:spPr>
          <a:xfrm>
            <a:off x="-697749" y="4256810"/>
            <a:ext cx="184666" cy="369332"/>
          </a:xfrm>
          <a:prstGeom prst="rect">
            <a:avLst/>
          </a:prstGeom>
          <a:noFill/>
        </p:spPr>
        <p:txBody>
          <a:bodyPr wrap="none" rtlCol="0">
            <a:spAutoFit/>
          </a:bodyPr>
          <a:lstStyle/>
          <a:p>
            <a:endParaRPr lang="en-US" dirty="0"/>
          </a:p>
        </p:txBody>
      </p:sp>
      <p:sp>
        <p:nvSpPr>
          <p:cNvPr id="657" name="Line 18"/>
          <p:cNvSpPr>
            <a:spLocks noChangeShapeType="1"/>
          </p:cNvSpPr>
          <p:nvPr/>
        </p:nvSpPr>
        <p:spPr bwMode="auto">
          <a:xfrm flipH="1" flipV="1">
            <a:off x="2139423" y="3746538"/>
            <a:ext cx="3648127" cy="27558"/>
          </a:xfrm>
          <a:prstGeom prst="line">
            <a:avLst/>
          </a:prstGeom>
          <a:noFill/>
          <a:ln w="25400" cap="flat" cmpd="sng" algn="ctr">
            <a:gradFill flip="none" rotWithShape="1">
              <a:gsLst>
                <a:gs pos="0">
                  <a:schemeClr val="bg1">
                    <a:lumMod val="95000"/>
                  </a:schemeClr>
                </a:gs>
                <a:gs pos="100000">
                  <a:schemeClr val="tx1">
                    <a:lumMod val="50000"/>
                    <a:lumOff val="50000"/>
                  </a:schemeClr>
                </a:gs>
              </a:gsLst>
              <a:lin ang="0" scaled="1"/>
              <a:tileRect/>
            </a:gradFill>
            <a:prstDash val="solid"/>
            <a:round/>
            <a:headEnd type="none" w="med" len="med"/>
            <a:tailEnd type="none" w="med" len="med"/>
          </a:ln>
          <a:effectLst/>
        </p:spPr>
        <p:txBody>
          <a:bodyPr lIns="57741" tIns="28870" rIns="57741" bIns="28870"/>
          <a:lstStyle/>
          <a:p>
            <a:pPr defTabSz="321457" eaLnBrk="0" fontAlgn="base" hangingPunct="0">
              <a:lnSpc>
                <a:spcPct val="90000"/>
              </a:lnSpc>
              <a:spcBef>
                <a:spcPct val="0"/>
              </a:spcBef>
              <a:spcAft>
                <a:spcPct val="0"/>
              </a:spcAft>
              <a:buClr>
                <a:srgbClr val="000000"/>
              </a:buClr>
              <a:buSzPct val="100000"/>
              <a:defRPr/>
            </a:pPr>
            <a:endParaRPr lang="en-US" sz="2000">
              <a:latin typeface="Arial" pitchFamily="34" charset="0"/>
              <a:ea typeface="Arial Unicode MS" pitchFamily="34" charset="-128"/>
              <a:cs typeface="Arial Unicode MS" pitchFamily="34" charset="-128"/>
            </a:endParaRPr>
          </a:p>
        </p:txBody>
      </p:sp>
      <p:sp>
        <p:nvSpPr>
          <p:cNvPr id="658" name="Oval 87"/>
          <p:cNvSpPr>
            <a:spLocks noChangeArrowheads="1"/>
          </p:cNvSpPr>
          <p:nvPr/>
        </p:nvSpPr>
        <p:spPr bwMode="auto">
          <a:xfrm flipH="1">
            <a:off x="1989516" y="3681699"/>
            <a:ext cx="149908" cy="160760"/>
          </a:xfrm>
          <a:prstGeom prst="ellipse">
            <a:avLst/>
          </a:prstGeom>
          <a:gradFill flip="none" rotWithShape="1">
            <a:gsLst>
              <a:gs pos="0">
                <a:srgbClr val="469AB8"/>
              </a:gs>
              <a:gs pos="100000">
                <a:schemeClr val="bg2">
                  <a:lumMod val="50000"/>
                  <a:lumOff val="50000"/>
                </a:schemeClr>
              </a:gs>
            </a:gsLst>
            <a:path path="circle">
              <a:fillToRect l="100000" t="100000"/>
            </a:path>
            <a:tileRect r="-100000" b="-100000"/>
          </a:gradFill>
          <a:ln w="25400">
            <a:solidFill>
              <a:srgbClr val="595959"/>
            </a:solidFill>
            <a:round/>
            <a:headEnd/>
            <a:tailEnd/>
          </a:ln>
          <a:effectLst/>
        </p:spPr>
        <p:txBody>
          <a:bodyPr wrap="none" lIns="57741" tIns="28870" rIns="57741" bIns="28870" anchor="ctr"/>
          <a:lstStyle/>
          <a:p>
            <a:pPr defTabSz="321457" eaLnBrk="0" fontAlgn="base" hangingPunct="0">
              <a:lnSpc>
                <a:spcPct val="90000"/>
              </a:lnSpc>
              <a:spcBef>
                <a:spcPct val="0"/>
              </a:spcBef>
              <a:spcAft>
                <a:spcPct val="0"/>
              </a:spcAft>
              <a:buClr>
                <a:srgbClr val="000000"/>
              </a:buClr>
              <a:buSzPct val="100000"/>
              <a:defRPr/>
            </a:pPr>
            <a:endParaRPr lang="en-US" sz="2000" dirty="0">
              <a:latin typeface="Arial" pitchFamily="34" charset="0"/>
              <a:ea typeface="Arial Unicode MS" pitchFamily="34" charset="-128"/>
              <a:cs typeface="Arial Unicode MS" pitchFamily="34" charset="-128"/>
            </a:endParaRPr>
          </a:p>
        </p:txBody>
      </p:sp>
      <p:sp>
        <p:nvSpPr>
          <p:cNvPr id="662" name="Rounded Rectangle 661"/>
          <p:cNvSpPr/>
          <p:nvPr/>
        </p:nvSpPr>
        <p:spPr>
          <a:xfrm>
            <a:off x="5050795" y="2418249"/>
            <a:ext cx="2529035" cy="334729"/>
          </a:xfrm>
          <a:prstGeom prst="roundRect">
            <a:avLst/>
          </a:prstGeom>
          <a:solidFill>
            <a:srgbClr val="B0B2B1">
              <a:alpha val="31000"/>
            </a:srgbClr>
          </a:solidFill>
          <a:ln>
            <a:solidFill>
              <a:schemeClr val="tx2">
                <a:lumMod val="40000"/>
                <a:lumOff val="6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63" name="タイトル 662"/>
          <p:cNvSpPr>
            <a:spLocks noGrp="1"/>
          </p:cNvSpPr>
          <p:nvPr>
            <p:ph type="title"/>
          </p:nvPr>
        </p:nvSpPr>
        <p:spPr/>
        <p:txBody>
          <a:bodyPr/>
          <a:lstStyle/>
          <a:p>
            <a:r>
              <a:rPr lang="en-US" altLang="ja-JP" dirty="0" err="1" smtClean="0"/>
              <a:t>ScanSafe</a:t>
            </a:r>
            <a:r>
              <a:rPr lang="ja-JP" altLang="en-US" dirty="0" smtClean="0"/>
              <a:t> 導入対象ユーザ</a:t>
            </a:r>
            <a:endParaRPr kumimoji="1" lang="ja-JP" altLang="en-US" dirty="0"/>
          </a:p>
        </p:txBody>
      </p:sp>
      <p:sp>
        <p:nvSpPr>
          <p:cNvPr id="666" name="TextBox 659"/>
          <p:cNvSpPr txBox="1"/>
          <p:nvPr/>
        </p:nvSpPr>
        <p:spPr>
          <a:xfrm>
            <a:off x="5292080" y="5733256"/>
            <a:ext cx="1273433" cy="483496"/>
          </a:xfrm>
          <a:prstGeom prst="rect">
            <a:avLst/>
          </a:prstGeom>
          <a:noFill/>
        </p:spPr>
        <p:txBody>
          <a:bodyPr wrap="square" lIns="64291" tIns="32146" rIns="64291" bIns="32146" rtlCol="0">
            <a:spAutoFit/>
          </a:bodyPr>
          <a:lstStyle/>
          <a:p>
            <a:pPr defTabSz="572457">
              <a:lnSpc>
                <a:spcPct val="85000"/>
              </a:lnSpc>
              <a:defRPr/>
            </a:pPr>
            <a:r>
              <a:rPr lang="en-US" altLang="ja-JP" sz="1600" b="1" dirty="0" smtClean="0">
                <a:solidFill>
                  <a:srgbClr val="FFFFFF"/>
                </a:solidFill>
                <a:latin typeface="Arial"/>
                <a:cs typeface="Arial"/>
              </a:rPr>
              <a:t>Branch</a:t>
            </a:r>
            <a:r>
              <a:rPr lang="ja-JP" altLang="en-US" sz="1600" b="1" dirty="0" smtClean="0">
                <a:solidFill>
                  <a:srgbClr val="FFFFFF"/>
                </a:solidFill>
                <a:latin typeface="Arial"/>
                <a:cs typeface="Arial"/>
              </a:rPr>
              <a:t> </a:t>
            </a:r>
            <a:r>
              <a:rPr lang="en-US" altLang="ja-JP" sz="1600" b="1" dirty="0" smtClean="0">
                <a:solidFill>
                  <a:srgbClr val="FFFFFF"/>
                </a:solidFill>
                <a:latin typeface="Arial"/>
                <a:cs typeface="Arial"/>
              </a:rPr>
              <a:t>User</a:t>
            </a:r>
            <a:endParaRPr lang="en-US" sz="1600" b="1" dirty="0">
              <a:solidFill>
                <a:srgbClr val="FFFFFF"/>
              </a:solidFill>
              <a:latin typeface="Arial"/>
              <a:cs typeface="Arial"/>
            </a:endParaRPr>
          </a:p>
        </p:txBody>
      </p:sp>
      <p:sp>
        <p:nvSpPr>
          <p:cNvPr id="668" name="TextBox 659"/>
          <p:cNvSpPr txBox="1"/>
          <p:nvPr/>
        </p:nvSpPr>
        <p:spPr>
          <a:xfrm>
            <a:off x="3635896" y="1642624"/>
            <a:ext cx="1273433" cy="483496"/>
          </a:xfrm>
          <a:prstGeom prst="rect">
            <a:avLst/>
          </a:prstGeom>
          <a:noFill/>
        </p:spPr>
        <p:txBody>
          <a:bodyPr wrap="square" lIns="64291" tIns="32146" rIns="64291" bIns="32146" rtlCol="0">
            <a:spAutoFit/>
          </a:bodyPr>
          <a:lstStyle/>
          <a:p>
            <a:pPr defTabSz="572457">
              <a:lnSpc>
                <a:spcPct val="85000"/>
              </a:lnSpc>
              <a:defRPr/>
            </a:pPr>
            <a:r>
              <a:rPr lang="en-US" altLang="ja-JP" sz="1600" b="1" dirty="0" smtClean="0">
                <a:solidFill>
                  <a:srgbClr val="FFFFFF"/>
                </a:solidFill>
                <a:latin typeface="Arial"/>
                <a:cs typeface="Arial"/>
              </a:rPr>
              <a:t>Remote</a:t>
            </a:r>
            <a:r>
              <a:rPr lang="ja-JP" altLang="en-US" sz="1600" b="1" dirty="0" smtClean="0">
                <a:solidFill>
                  <a:srgbClr val="FFFFFF"/>
                </a:solidFill>
                <a:latin typeface="Arial"/>
                <a:cs typeface="Arial"/>
              </a:rPr>
              <a:t> </a:t>
            </a:r>
            <a:r>
              <a:rPr lang="en-US" altLang="ja-JP" sz="1600" b="1" dirty="0" smtClean="0">
                <a:solidFill>
                  <a:srgbClr val="FFFFFF"/>
                </a:solidFill>
                <a:latin typeface="Arial"/>
                <a:cs typeface="Arial"/>
              </a:rPr>
              <a:t>User</a:t>
            </a:r>
            <a:endParaRPr lang="en-US" sz="1600" b="1" dirty="0">
              <a:solidFill>
                <a:srgbClr val="FFFFFF"/>
              </a:solidFill>
              <a:latin typeface="Arial"/>
              <a:cs typeface="Arial"/>
            </a:endParaRPr>
          </a:p>
        </p:txBody>
      </p:sp>
      <p:sp>
        <p:nvSpPr>
          <p:cNvPr id="670" name="テキスト ボックス 669"/>
          <p:cNvSpPr txBox="1"/>
          <p:nvPr/>
        </p:nvSpPr>
        <p:spPr>
          <a:xfrm>
            <a:off x="395536" y="5301208"/>
            <a:ext cx="4176464" cy="646331"/>
          </a:xfrm>
          <a:prstGeom prst="rect">
            <a:avLst/>
          </a:prstGeom>
          <a:noFill/>
        </p:spPr>
        <p:txBody>
          <a:bodyPr wrap="square" rtlCol="0">
            <a:spAutoFit/>
          </a:bodyPr>
          <a:lstStyle/>
          <a:p>
            <a:r>
              <a:rPr kumimoji="1" lang="en-US" altLang="ja-JP" b="1" dirty="0" err="1" smtClean="0">
                <a:solidFill>
                  <a:srgbClr val="FF0066"/>
                </a:solidFill>
              </a:rPr>
              <a:t>ScanSafe</a:t>
            </a:r>
            <a:r>
              <a:rPr kumimoji="1" lang="ja-JP" altLang="en-US" b="1" dirty="0" smtClean="0">
                <a:solidFill>
                  <a:srgbClr val="FF0066"/>
                </a:solidFill>
              </a:rPr>
              <a:t>の対象となるユーザは　</a:t>
            </a:r>
            <a:r>
              <a:rPr kumimoji="1" lang="en-US" altLang="ja-JP" b="1" dirty="0" smtClean="0">
                <a:solidFill>
                  <a:srgbClr val="FF0066"/>
                </a:solidFill>
              </a:rPr>
              <a:t>Branch</a:t>
            </a:r>
            <a:r>
              <a:rPr kumimoji="1" lang="ja-JP" altLang="en-US" b="1" dirty="0" smtClean="0">
                <a:solidFill>
                  <a:srgbClr val="FF0066"/>
                </a:solidFill>
              </a:rPr>
              <a:t> </a:t>
            </a:r>
            <a:r>
              <a:rPr kumimoji="1" lang="en-US" altLang="ja-JP" b="1" dirty="0" smtClean="0">
                <a:solidFill>
                  <a:srgbClr val="FF0066"/>
                </a:solidFill>
              </a:rPr>
              <a:t>User</a:t>
            </a:r>
            <a:r>
              <a:rPr kumimoji="1" lang="ja-JP" altLang="en-US" b="1" dirty="0" smtClean="0">
                <a:solidFill>
                  <a:srgbClr val="FF0066"/>
                </a:solidFill>
              </a:rPr>
              <a:t> ＆ </a:t>
            </a:r>
            <a:r>
              <a:rPr kumimoji="1" lang="en-US" altLang="ja-JP" b="1" dirty="0" smtClean="0">
                <a:solidFill>
                  <a:srgbClr val="FF0066"/>
                </a:solidFill>
              </a:rPr>
              <a:t>Remote</a:t>
            </a:r>
            <a:r>
              <a:rPr kumimoji="1" lang="ja-JP" altLang="en-US" b="1" dirty="0" smtClean="0">
                <a:solidFill>
                  <a:srgbClr val="FF0066"/>
                </a:solidFill>
              </a:rPr>
              <a:t> </a:t>
            </a:r>
            <a:r>
              <a:rPr kumimoji="1" lang="en-US" altLang="ja-JP" b="1" dirty="0" smtClean="0">
                <a:solidFill>
                  <a:srgbClr val="FF0066"/>
                </a:solidFill>
              </a:rPr>
              <a:t>User</a:t>
            </a:r>
            <a:endParaRPr kumimoji="1" lang="ja-JP" altLang="en-US" b="1" dirty="0">
              <a:solidFill>
                <a:srgbClr val="FF0066"/>
              </a:solidFill>
            </a:endParaRPr>
          </a:p>
        </p:txBody>
      </p:sp>
      <p:sp>
        <p:nvSpPr>
          <p:cNvPr id="671" name="TextBox 1999"/>
          <p:cNvSpPr txBox="1"/>
          <p:nvPr/>
        </p:nvSpPr>
        <p:spPr>
          <a:xfrm>
            <a:off x="6681361" y="4922356"/>
            <a:ext cx="1058991" cy="221886"/>
          </a:xfrm>
          <a:prstGeom prst="rect">
            <a:avLst/>
          </a:prstGeom>
          <a:noFill/>
        </p:spPr>
        <p:txBody>
          <a:bodyPr wrap="square" lIns="64291" tIns="32146" rIns="64291" bIns="32146" rtlCol="0">
            <a:spAutoFit/>
          </a:bodyPr>
          <a:lstStyle/>
          <a:p>
            <a:pPr defTabSz="572457">
              <a:lnSpc>
                <a:spcPct val="85000"/>
              </a:lnSpc>
              <a:defRPr/>
            </a:pPr>
            <a:r>
              <a:rPr lang="en-US" altLang="ja-JP" sz="1200" dirty="0" err="1" smtClean="0">
                <a:solidFill>
                  <a:srgbClr val="FFFFFF"/>
                </a:solidFill>
                <a:latin typeface="Arial"/>
                <a:cs typeface="Arial"/>
              </a:rPr>
              <a:t>ASA</a:t>
            </a:r>
            <a:r>
              <a:rPr lang="en-US" altLang="ja-JP" sz="1200" dirty="0" smtClean="0">
                <a:solidFill>
                  <a:srgbClr val="FFFFFF"/>
                </a:solidFill>
                <a:latin typeface="Arial"/>
                <a:cs typeface="Arial"/>
              </a:rPr>
              <a:t> / </a:t>
            </a:r>
            <a:r>
              <a:rPr lang="en-US" altLang="ja-JP" sz="1200" dirty="0" err="1" smtClean="0">
                <a:solidFill>
                  <a:srgbClr val="FFFFFF"/>
                </a:solidFill>
                <a:latin typeface="Arial"/>
                <a:cs typeface="Arial"/>
              </a:rPr>
              <a:t>ISRG2</a:t>
            </a:r>
            <a:endParaRPr lang="en-US" sz="1200" dirty="0" smtClean="0">
              <a:solidFill>
                <a:srgbClr val="FFFFFF"/>
              </a:solidFill>
              <a:latin typeface="Arial"/>
              <a:cs typeface="Arial"/>
            </a:endParaRPr>
          </a:p>
        </p:txBody>
      </p:sp>
      <p:pic>
        <p:nvPicPr>
          <p:cNvPr id="673" name="Picture 8"/>
          <p:cNvPicPr>
            <a:picLocks noChangeAspect="1" noChangeArrowheads="1"/>
          </p:cNvPicPr>
          <p:nvPr/>
        </p:nvPicPr>
        <p:blipFill>
          <a:blip r:embed="rId11" cstate="print"/>
          <a:srcRect/>
          <a:stretch>
            <a:fillRect/>
          </a:stretch>
        </p:blipFill>
        <p:spPr bwMode="auto">
          <a:xfrm>
            <a:off x="5796136" y="5013176"/>
            <a:ext cx="847428" cy="288032"/>
          </a:xfrm>
          <a:prstGeom prst="rect">
            <a:avLst/>
          </a:prstGeom>
          <a:noFill/>
          <a:ln w="9525" cap="flat">
            <a:noFill/>
            <a:round/>
            <a:headEnd/>
            <a:tailEnd/>
          </a:ln>
          <a:effectLst/>
        </p:spPr>
      </p:pic>
      <p:sp>
        <p:nvSpPr>
          <p:cNvPr id="674" name="角丸四角形 673"/>
          <p:cNvSpPr/>
          <p:nvPr/>
        </p:nvSpPr>
        <p:spPr>
          <a:xfrm>
            <a:off x="3419872" y="1183104"/>
            <a:ext cx="4824536" cy="1813848"/>
          </a:xfrm>
          <a:prstGeom prst="roundRect">
            <a:avLst/>
          </a:prstGeom>
          <a:noFill/>
          <a:ln>
            <a:solidFill>
              <a:srgbClr val="FF006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75" name="角丸四角形 674"/>
          <p:cNvSpPr/>
          <p:nvPr/>
        </p:nvSpPr>
        <p:spPr>
          <a:xfrm>
            <a:off x="5004048" y="4653136"/>
            <a:ext cx="2952328" cy="1800200"/>
          </a:xfrm>
          <a:prstGeom prst="roundRect">
            <a:avLst/>
          </a:prstGeom>
          <a:noFill/>
          <a:ln>
            <a:solidFill>
              <a:srgbClr val="FF006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677" name="直線矢印コネクタ 676"/>
          <p:cNvCxnSpPr/>
          <p:nvPr/>
        </p:nvCxnSpPr>
        <p:spPr>
          <a:xfrm rot="5400000" flipH="1" flipV="1">
            <a:off x="2627784" y="4365104"/>
            <a:ext cx="2880320" cy="144016"/>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679" name="直線矢印コネクタ 678"/>
          <p:cNvCxnSpPr/>
          <p:nvPr/>
        </p:nvCxnSpPr>
        <p:spPr>
          <a:xfrm flipV="1">
            <a:off x="3995936" y="5014764"/>
            <a:ext cx="936104" cy="862508"/>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686" name="直線コネクタ 685"/>
          <p:cNvCxnSpPr/>
          <p:nvPr/>
        </p:nvCxnSpPr>
        <p:spPr>
          <a:xfrm rot="10800000">
            <a:off x="467544" y="5877272"/>
            <a:ext cx="3528392"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323528" y="188640"/>
            <a:ext cx="8588375" cy="838200"/>
          </a:xfrm>
        </p:spPr>
        <p:txBody>
          <a:bodyPr/>
          <a:lstStyle/>
          <a:p>
            <a:r>
              <a:rPr lang="en-US" altLang="ja-JP" dirty="0" smtClean="0"/>
              <a:t>Cisco </a:t>
            </a:r>
            <a:r>
              <a:rPr lang="en-US" altLang="ja-JP" dirty="0" err="1" smtClean="0"/>
              <a:t>2Q11</a:t>
            </a:r>
            <a:r>
              <a:rPr lang="en-US" altLang="ja-JP" dirty="0" smtClean="0"/>
              <a:t> </a:t>
            </a:r>
            <a:r>
              <a:rPr lang="en-US" dirty="0" smtClean="0"/>
              <a:t>Global Threat Report</a:t>
            </a:r>
            <a:endParaRPr lang="en-US" dirty="0"/>
          </a:p>
        </p:txBody>
      </p:sp>
      <p:sp>
        <p:nvSpPr>
          <p:cNvPr id="5" name="テキスト プレースホルダ 4"/>
          <p:cNvSpPr>
            <a:spLocks noGrp="1"/>
          </p:cNvSpPr>
          <p:nvPr>
            <p:ph type="body" sz="quarter" idx="4294967295"/>
          </p:nvPr>
        </p:nvSpPr>
        <p:spPr>
          <a:xfrm>
            <a:off x="4607496" y="1124744"/>
            <a:ext cx="4536504" cy="4651846"/>
          </a:xfrm>
        </p:spPr>
        <p:txBody>
          <a:bodyPr>
            <a:normAutofit/>
          </a:bodyPr>
          <a:lstStyle/>
          <a:p>
            <a:r>
              <a:rPr lang="en-US" altLang="ja-JP" dirty="0" smtClean="0">
                <a:latin typeface="+mn-ea"/>
                <a:cs typeface="メイリオ" pitchFamily="50" charset="-128"/>
              </a:rPr>
              <a:t>APT</a:t>
            </a:r>
            <a:r>
              <a:rPr lang="ja-JP" altLang="en-US" dirty="0" smtClean="0">
                <a:latin typeface="+mn-ea"/>
                <a:cs typeface="メイリオ" pitchFamily="50" charset="-128"/>
              </a:rPr>
              <a:t>の増加</a:t>
            </a:r>
            <a:endParaRPr lang="en-US" altLang="ja-JP" dirty="0" smtClean="0">
              <a:latin typeface="+mn-ea"/>
              <a:cs typeface="メイリオ" pitchFamily="50" charset="-128"/>
            </a:endParaRPr>
          </a:p>
          <a:p>
            <a:r>
              <a:rPr lang="ja-JP" altLang="en-US" dirty="0" smtClean="0">
                <a:latin typeface="+mn-ea"/>
                <a:cs typeface="メイリオ" pitchFamily="50" charset="-128"/>
              </a:rPr>
              <a:t>新種マルウェア数の倍増</a:t>
            </a:r>
          </a:p>
          <a:p>
            <a:r>
              <a:rPr lang="ja-JP" altLang="en-US" dirty="0" smtClean="0">
                <a:latin typeface="+mn-ea"/>
                <a:cs typeface="メイリオ" pitchFamily="50" charset="-128"/>
              </a:rPr>
              <a:t>従業員 </a:t>
            </a:r>
            <a:r>
              <a:rPr lang="en-US" altLang="ja-JP" dirty="0" smtClean="0">
                <a:latin typeface="+mn-ea"/>
                <a:cs typeface="メイリオ" pitchFamily="50" charset="-128"/>
              </a:rPr>
              <a:t>5,001 </a:t>
            </a:r>
            <a:r>
              <a:rPr lang="ja-JP" altLang="en-US" dirty="0" smtClean="0">
                <a:latin typeface="+mn-ea"/>
                <a:cs typeface="メイリオ" pitchFamily="50" charset="-128"/>
              </a:rPr>
              <a:t>～ </a:t>
            </a:r>
            <a:r>
              <a:rPr lang="en-US" altLang="ja-JP" dirty="0" smtClean="0">
                <a:latin typeface="+mn-ea"/>
                <a:cs typeface="メイリオ" pitchFamily="50" charset="-128"/>
              </a:rPr>
              <a:t>10,000 </a:t>
            </a:r>
            <a:r>
              <a:rPr lang="ja-JP" altLang="en-US" dirty="0" smtClean="0">
                <a:latin typeface="+mn-ea"/>
                <a:cs typeface="メイリオ" pitchFamily="50" charset="-128"/>
              </a:rPr>
              <a:t>人、</a:t>
            </a:r>
            <a:r>
              <a:rPr lang="en-US" altLang="ja-JP" dirty="0" smtClean="0">
                <a:latin typeface="+mn-ea"/>
                <a:cs typeface="メイリオ" pitchFamily="50" charset="-128"/>
              </a:rPr>
              <a:t>25,000 </a:t>
            </a:r>
            <a:r>
              <a:rPr lang="ja-JP" altLang="en-US" dirty="0" smtClean="0">
                <a:latin typeface="+mn-ea"/>
                <a:cs typeface="メイリオ" pitchFamily="50" charset="-128"/>
              </a:rPr>
              <a:t>人以上の企業でのマルウェア感染が増大</a:t>
            </a:r>
            <a:endParaRPr lang="en-US" altLang="ja-JP" dirty="0" smtClean="0">
              <a:latin typeface="+mn-ea"/>
              <a:cs typeface="メイリオ" pitchFamily="50" charset="-128"/>
            </a:endParaRPr>
          </a:p>
          <a:p>
            <a:r>
              <a:rPr lang="ja-JP" altLang="en-US" dirty="0" smtClean="0">
                <a:latin typeface="+mn-ea"/>
                <a:cs typeface="メイリオ" pitchFamily="50" charset="-128"/>
              </a:rPr>
              <a:t>強引な </a:t>
            </a:r>
            <a:r>
              <a:rPr lang="en-US" altLang="ja-JP" dirty="0" smtClean="0">
                <a:latin typeface="+mn-ea"/>
                <a:cs typeface="メイリオ" pitchFamily="50" charset="-128"/>
              </a:rPr>
              <a:t>SQL </a:t>
            </a:r>
            <a:r>
              <a:rPr lang="ja-JP" altLang="en-US" dirty="0" smtClean="0">
                <a:latin typeface="+mn-ea"/>
                <a:cs typeface="メイリオ" pitchFamily="50" charset="-128"/>
              </a:rPr>
              <a:t>ログインの試みが顕著に増大し、</a:t>
            </a:r>
            <a:r>
              <a:rPr lang="en-US" altLang="ja-JP" dirty="0" smtClean="0">
                <a:latin typeface="+mn-ea"/>
                <a:cs typeface="メイリオ" pitchFamily="50" charset="-128"/>
              </a:rPr>
              <a:t>SQL </a:t>
            </a:r>
            <a:r>
              <a:rPr lang="ja-JP" altLang="en-US" dirty="0" smtClean="0">
                <a:latin typeface="+mn-ea"/>
                <a:cs typeface="メイリオ" pitchFamily="50" charset="-128"/>
              </a:rPr>
              <a:t>インジェクション攻撃とも重なって、データ侵害事故が増加。</a:t>
            </a:r>
            <a:endParaRPr lang="en-US" altLang="ja-JP" dirty="0" smtClean="0">
              <a:latin typeface="+mn-ea"/>
              <a:cs typeface="メイリオ" pitchFamily="50" charset="-128"/>
            </a:endParaRPr>
          </a:p>
          <a:p>
            <a:r>
              <a:rPr lang="en-US" altLang="ja-JP" dirty="0" err="1" smtClean="0">
                <a:latin typeface="+mn-ea"/>
                <a:cs typeface="メイリオ" pitchFamily="50" charset="-128"/>
              </a:rPr>
              <a:t>IPS</a:t>
            </a:r>
            <a:r>
              <a:rPr lang="en-US" altLang="ja-JP" dirty="0" smtClean="0">
                <a:latin typeface="+mn-ea"/>
                <a:cs typeface="メイリオ" pitchFamily="50" charset="-128"/>
              </a:rPr>
              <a:t> </a:t>
            </a:r>
            <a:r>
              <a:rPr lang="ja-JP" altLang="en-US" dirty="0" smtClean="0">
                <a:latin typeface="+mn-ea"/>
                <a:cs typeface="メイリオ" pitchFamily="50" charset="-128"/>
              </a:rPr>
              <a:t>の</a:t>
            </a:r>
            <a:r>
              <a:rPr lang="en-US" altLang="ja-JP" dirty="0" err="1" smtClean="0">
                <a:latin typeface="+mn-ea"/>
                <a:cs typeface="メイリオ" pitchFamily="50" charset="-128"/>
              </a:rPr>
              <a:t>DoS</a:t>
            </a:r>
            <a:r>
              <a:rPr lang="ja-JP" altLang="en-US" dirty="0" smtClean="0">
                <a:latin typeface="+mn-ea"/>
                <a:cs typeface="メイリオ" pitchFamily="50" charset="-128"/>
              </a:rPr>
              <a:t>攻撃防止イベントが増大。</a:t>
            </a:r>
            <a:endParaRPr lang="en-US" altLang="ja-JP" dirty="0" smtClean="0">
              <a:latin typeface="+mn-ea"/>
              <a:cs typeface="メイリオ" pitchFamily="50" charset="-128"/>
            </a:endParaRPr>
          </a:p>
          <a:p>
            <a:r>
              <a:rPr lang="ja-JP" altLang="en-US" dirty="0" smtClean="0">
                <a:latin typeface="+mn-ea"/>
                <a:cs typeface="メイリオ" pitchFamily="50" charset="-128"/>
              </a:rPr>
              <a:t>スパム総量は減っているが、フィッシングメールは増加。</a:t>
            </a:r>
            <a:endParaRPr lang="en-US" dirty="0">
              <a:latin typeface="+mn-ea"/>
              <a:cs typeface="メイリオ"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0" y="1208088"/>
            <a:ext cx="4373562" cy="5649912"/>
          </a:xfrm>
          <a:prstGeom prst="rect">
            <a:avLst/>
          </a:prstGeom>
          <a:noFill/>
          <a:ln w="9525">
            <a:noFill/>
            <a:miter lim="800000"/>
            <a:headEnd/>
            <a:tailEnd/>
          </a:ln>
          <a:effectLst/>
        </p:spPr>
      </p:pic>
      <p:sp>
        <p:nvSpPr>
          <p:cNvPr id="6" name="テキスト ボックス 5"/>
          <p:cNvSpPr txBox="1"/>
          <p:nvPr/>
        </p:nvSpPr>
        <p:spPr>
          <a:xfrm>
            <a:off x="4716016" y="5733256"/>
            <a:ext cx="3888432" cy="923330"/>
          </a:xfrm>
          <a:prstGeom prst="rect">
            <a:avLst/>
          </a:prstGeom>
          <a:noFill/>
        </p:spPr>
        <p:txBody>
          <a:bodyPr wrap="square" rtlCol="0">
            <a:spAutoFit/>
          </a:bodyPr>
          <a:lstStyle/>
          <a:p>
            <a:r>
              <a:rPr lang="en-US" altLang="ja-JP" dirty="0"/>
              <a:t>http://www.cisco.com/web/JP/solution/security/literature/pdf/cisco_global_threat_report_2q2011.pdf</a:t>
            </a:r>
            <a:endParaRPr kumimoji="1" lang="ja-JP" altLang="en-US" dirty="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CorpOfficeUser.png"/>
          <p:cNvPicPr>
            <a:picLocks noChangeAspect="1"/>
          </p:cNvPicPr>
          <p:nvPr/>
        </p:nvPicPr>
        <p:blipFill>
          <a:blip r:embed="rId3" cstate="print"/>
          <a:srcRect/>
          <a:stretch>
            <a:fillRect/>
          </a:stretch>
        </p:blipFill>
        <p:spPr bwMode="auto">
          <a:xfrm>
            <a:off x="6814592" y="4349447"/>
            <a:ext cx="1879309" cy="1403869"/>
          </a:xfrm>
          <a:prstGeom prst="rect">
            <a:avLst/>
          </a:prstGeom>
          <a:noFill/>
          <a:ln w="9525">
            <a:noFill/>
            <a:miter lim="800000"/>
            <a:headEnd/>
            <a:tailEnd/>
          </a:ln>
          <a:effectLst>
            <a:outerShdw dist="38100" dir="2700000" algn="tl" rotWithShape="0">
              <a:srgbClr val="808080">
                <a:alpha val="39998"/>
              </a:srgbClr>
            </a:outerShdw>
          </a:effectLst>
        </p:spPr>
      </p:pic>
      <p:pic>
        <p:nvPicPr>
          <p:cNvPr id="7" name="Picture 36" descr="RemoteUserManagedDev-Cafe.png"/>
          <p:cNvPicPr>
            <a:picLocks noChangeAspect="1"/>
          </p:cNvPicPr>
          <p:nvPr/>
        </p:nvPicPr>
        <p:blipFill>
          <a:blip r:embed="rId4" cstate="print"/>
          <a:srcRect/>
          <a:stretch>
            <a:fillRect/>
          </a:stretch>
        </p:blipFill>
        <p:spPr bwMode="auto">
          <a:xfrm>
            <a:off x="1344660" y="4319865"/>
            <a:ext cx="1166863" cy="1410846"/>
          </a:xfrm>
          <a:prstGeom prst="rect">
            <a:avLst/>
          </a:prstGeom>
          <a:noFill/>
          <a:ln w="9525">
            <a:noFill/>
            <a:miter lim="800000"/>
            <a:headEnd/>
            <a:tailEnd/>
          </a:ln>
        </p:spPr>
      </p:pic>
      <p:sp>
        <p:nvSpPr>
          <p:cNvPr id="8" name="Text Box 96"/>
          <p:cNvSpPr txBox="1">
            <a:spLocks noChangeArrowheads="1"/>
          </p:cNvSpPr>
          <p:nvPr/>
        </p:nvSpPr>
        <p:spPr bwMode="auto">
          <a:xfrm>
            <a:off x="2699792" y="5672824"/>
            <a:ext cx="2667000" cy="276823"/>
          </a:xfrm>
          <a:prstGeom prst="rect">
            <a:avLst/>
          </a:prstGeom>
          <a:noFill/>
          <a:ln w="9525">
            <a:noFill/>
            <a:miter lim="800000"/>
            <a:headEnd/>
            <a:tailEnd/>
          </a:ln>
        </p:spPr>
        <p:txBody>
          <a:bodyPr wrap="square" lIns="82124" tIns="41061" rIns="82124" bIns="41061">
            <a:spAutoFit/>
          </a:bodyPr>
          <a:lstStyle/>
          <a:p>
            <a:pPr defTabSz="814388" eaLnBrk="0" hangingPunct="0">
              <a:lnSpc>
                <a:spcPct val="90000"/>
              </a:lnSpc>
              <a:defRPr/>
            </a:pPr>
            <a:r>
              <a:rPr lang="en-US" sz="1400" b="1" dirty="0">
                <a:latin typeface="Arial" charset="0"/>
                <a:ea typeface="ＭＳ Ｐゴシック" charset="-128"/>
              </a:rPr>
              <a:t>AnyConnect Secure </a:t>
            </a:r>
            <a:r>
              <a:rPr lang="en-US" sz="1400" b="1" dirty="0" smtClean="0">
                <a:latin typeface="Arial" charset="0"/>
                <a:ea typeface="ＭＳ Ｐゴシック" charset="-128"/>
              </a:rPr>
              <a:t>Mobility</a:t>
            </a:r>
            <a:endParaRPr lang="en-US" sz="1400" b="1" dirty="0">
              <a:latin typeface="Arial" charset="0"/>
              <a:ea typeface="ＭＳ Ｐゴシック" charset="-128"/>
            </a:endParaRPr>
          </a:p>
        </p:txBody>
      </p:sp>
      <p:cxnSp>
        <p:nvCxnSpPr>
          <p:cNvPr id="9" name="Straight Arrow Connector 12"/>
          <p:cNvCxnSpPr/>
          <p:nvPr/>
        </p:nvCxnSpPr>
        <p:spPr>
          <a:xfrm>
            <a:off x="4909592" y="5037150"/>
            <a:ext cx="2075697" cy="0"/>
          </a:xfrm>
          <a:prstGeom prst="straightConnector1">
            <a:avLst/>
          </a:prstGeom>
          <a:ln w="38100">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13"/>
          <p:cNvCxnSpPr/>
          <p:nvPr/>
        </p:nvCxnSpPr>
        <p:spPr>
          <a:xfrm rot="5400000" flipH="1" flipV="1">
            <a:off x="3995902" y="3358137"/>
            <a:ext cx="894513" cy="89593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4"/>
          <p:cNvCxnSpPr/>
          <p:nvPr/>
        </p:nvCxnSpPr>
        <p:spPr>
          <a:xfrm>
            <a:off x="2511523" y="5025986"/>
            <a:ext cx="62500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 Box 96"/>
          <p:cNvSpPr txBox="1">
            <a:spLocks noChangeArrowheads="1"/>
          </p:cNvSpPr>
          <p:nvPr/>
        </p:nvSpPr>
        <p:spPr bwMode="auto">
          <a:xfrm>
            <a:off x="4498504" y="3861415"/>
            <a:ext cx="1539636" cy="280414"/>
          </a:xfrm>
          <a:prstGeom prst="rect">
            <a:avLst/>
          </a:prstGeom>
          <a:noFill/>
          <a:ln w="9525">
            <a:noFill/>
            <a:miter lim="800000"/>
            <a:headEnd/>
            <a:tailEnd/>
          </a:ln>
        </p:spPr>
        <p:txBody>
          <a:bodyPr wrap="square" lIns="82124" tIns="41061" rIns="82124" bIns="41061">
            <a:spAutoFit/>
          </a:bodyPr>
          <a:lstStyle/>
          <a:p>
            <a:pPr algn="r" defTabSz="814388" eaLnBrk="0" hangingPunct="0">
              <a:lnSpc>
                <a:spcPct val="90000"/>
              </a:lnSpc>
              <a:defRPr/>
            </a:pPr>
            <a:r>
              <a:rPr lang="en-US" sz="1400" b="1" dirty="0" smtClean="0">
                <a:latin typeface="Arial" charset="0"/>
                <a:ea typeface="ＭＳ Ｐゴシック" charset="-128"/>
              </a:rPr>
              <a:t>Internet Traffic</a:t>
            </a:r>
            <a:endParaRPr lang="en-US" sz="1400" b="1" dirty="0">
              <a:latin typeface="Arial" charset="0"/>
              <a:ea typeface="ＭＳ Ｐゴシック" charset="-128"/>
            </a:endParaRPr>
          </a:p>
        </p:txBody>
      </p:sp>
      <p:sp>
        <p:nvSpPr>
          <p:cNvPr id="13" name="Text Box 96"/>
          <p:cNvSpPr txBox="1">
            <a:spLocks noChangeArrowheads="1"/>
          </p:cNvSpPr>
          <p:nvPr/>
        </p:nvSpPr>
        <p:spPr bwMode="auto">
          <a:xfrm>
            <a:off x="4909592" y="5097925"/>
            <a:ext cx="2122075" cy="470722"/>
          </a:xfrm>
          <a:prstGeom prst="rect">
            <a:avLst/>
          </a:prstGeom>
          <a:noFill/>
          <a:ln w="9525">
            <a:noFill/>
            <a:miter lim="800000"/>
            <a:headEnd/>
            <a:tailEnd/>
          </a:ln>
        </p:spPr>
        <p:txBody>
          <a:bodyPr wrap="square" lIns="82124" tIns="41061" rIns="82124" bIns="41061">
            <a:spAutoFit/>
          </a:bodyPr>
          <a:lstStyle/>
          <a:p>
            <a:pPr algn="ctr" defTabSz="814388" eaLnBrk="0" hangingPunct="0">
              <a:lnSpc>
                <a:spcPct val="90000"/>
              </a:lnSpc>
              <a:defRPr/>
            </a:pPr>
            <a:r>
              <a:rPr lang="en-US" sz="1400" b="1" dirty="0" err="1" smtClean="0">
                <a:latin typeface="Arial" charset="0"/>
                <a:ea typeface="ＭＳ Ｐゴシック" charset="-128"/>
              </a:rPr>
              <a:t>VPN</a:t>
            </a:r>
            <a:r>
              <a:rPr lang="en-US" sz="1400" b="1" dirty="0" smtClean="0">
                <a:latin typeface="Arial" charset="0"/>
                <a:ea typeface="ＭＳ Ｐゴシック" charset="-128"/>
              </a:rPr>
              <a:t> – Internal Traffic</a:t>
            </a:r>
            <a:br>
              <a:rPr lang="en-US" sz="1400" b="1" dirty="0" smtClean="0">
                <a:latin typeface="Arial" charset="0"/>
                <a:ea typeface="ＭＳ Ｐゴシック" charset="-128"/>
              </a:rPr>
            </a:br>
            <a:r>
              <a:rPr lang="en-US" sz="1400" b="1" dirty="0" smtClean="0">
                <a:latin typeface="Arial" charset="0"/>
                <a:ea typeface="ＭＳ Ｐゴシック" charset="-128"/>
              </a:rPr>
              <a:t>(optional)</a:t>
            </a:r>
            <a:endParaRPr lang="en-US" sz="1400" b="1" dirty="0">
              <a:latin typeface="Arial" charset="0"/>
              <a:ea typeface="ＭＳ Ｐゴシック" charset="-128"/>
            </a:endParaRPr>
          </a:p>
        </p:txBody>
      </p:sp>
      <p:pic>
        <p:nvPicPr>
          <p:cNvPr id="14" name="Picture 2"/>
          <p:cNvPicPr>
            <a:picLocks noChangeAspect="1" noChangeArrowheads="1"/>
          </p:cNvPicPr>
          <p:nvPr/>
        </p:nvPicPr>
        <p:blipFill>
          <a:blip r:embed="rId5" cstate="print"/>
          <a:srcRect/>
          <a:stretch>
            <a:fillRect/>
          </a:stretch>
        </p:blipFill>
        <p:spPr bwMode="auto">
          <a:xfrm>
            <a:off x="3309392" y="4423132"/>
            <a:ext cx="1493699" cy="1226641"/>
          </a:xfrm>
          <a:prstGeom prst="rect">
            <a:avLst/>
          </a:prstGeom>
          <a:noFill/>
          <a:ln w="9525">
            <a:noFill/>
            <a:miter lim="800000"/>
            <a:headEnd/>
            <a:tailEnd/>
          </a:ln>
        </p:spPr>
      </p:pic>
      <p:grpSp>
        <p:nvGrpSpPr>
          <p:cNvPr id="2" name="Group 3004"/>
          <p:cNvGrpSpPr>
            <a:grpSpLocks noChangeAspect="1"/>
          </p:cNvGrpSpPr>
          <p:nvPr/>
        </p:nvGrpSpPr>
        <p:grpSpPr>
          <a:xfrm>
            <a:off x="3966606" y="1772816"/>
            <a:ext cx="3819375" cy="1577143"/>
            <a:chOff x="1780143" y="3624586"/>
            <a:chExt cx="5140267" cy="2122585"/>
          </a:xfrm>
          <a:solidFill>
            <a:schemeClr val="bg1">
              <a:lumMod val="50000"/>
            </a:schemeClr>
          </a:solidFill>
        </p:grpSpPr>
        <p:grpSp>
          <p:nvGrpSpPr>
            <p:cNvPr id="3" name="Group 1480"/>
            <p:cNvGrpSpPr>
              <a:grpSpLocks/>
            </p:cNvGrpSpPr>
            <p:nvPr/>
          </p:nvGrpSpPr>
          <p:grpSpPr bwMode="auto">
            <a:xfrm>
              <a:off x="1781868" y="3838564"/>
              <a:ext cx="5138542" cy="1791804"/>
              <a:chOff x="6145" y="2530"/>
              <a:chExt cx="5639" cy="1542"/>
            </a:xfrm>
            <a:grpFill/>
          </p:grpSpPr>
          <p:sp>
            <p:nvSpPr>
              <p:cNvPr id="429" name="Freeform 806"/>
              <p:cNvSpPr>
                <a:spLocks/>
              </p:cNvSpPr>
              <p:nvPr/>
            </p:nvSpPr>
            <p:spPr bwMode="auto">
              <a:xfrm>
                <a:off x="9626" y="2530"/>
                <a:ext cx="4" cy="1"/>
              </a:xfrm>
              <a:custGeom>
                <a:avLst/>
                <a:gdLst>
                  <a:gd name="T0" fmla="*/ 4 w 4"/>
                  <a:gd name="T1" fmla="*/ 0 h 1"/>
                  <a:gd name="T2" fmla="*/ 4 w 4"/>
                  <a:gd name="T3" fmla="*/ 0 h 1"/>
                  <a:gd name="T4" fmla="*/ 0 w 4"/>
                  <a:gd name="T5" fmla="*/ 0 h 1"/>
                  <a:gd name="T6" fmla="*/ 0 w 4"/>
                  <a:gd name="T7" fmla="*/ 1 h 1"/>
                  <a:gd name="T8" fmla="*/ 4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0"/>
                    </a:moveTo>
                    <a:lnTo>
                      <a:pt x="4" y="0"/>
                    </a:lnTo>
                    <a:lnTo>
                      <a:pt x="0" y="0"/>
                    </a:lnTo>
                    <a:lnTo>
                      <a:pt x="0"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0" name="Freeform 807"/>
              <p:cNvSpPr>
                <a:spLocks/>
              </p:cNvSpPr>
              <p:nvPr/>
            </p:nvSpPr>
            <p:spPr bwMode="auto">
              <a:xfrm>
                <a:off x="11692" y="2979"/>
                <a:ext cx="46" cy="14"/>
              </a:xfrm>
              <a:custGeom>
                <a:avLst/>
                <a:gdLst>
                  <a:gd name="T0" fmla="*/ 44 w 46"/>
                  <a:gd name="T1" fmla="*/ 9 h 14"/>
                  <a:gd name="T2" fmla="*/ 42 w 46"/>
                  <a:gd name="T3" fmla="*/ 8 h 14"/>
                  <a:gd name="T4" fmla="*/ 40 w 46"/>
                  <a:gd name="T5" fmla="*/ 8 h 14"/>
                  <a:gd name="T6" fmla="*/ 37 w 46"/>
                  <a:gd name="T7" fmla="*/ 9 h 14"/>
                  <a:gd name="T8" fmla="*/ 33 w 46"/>
                  <a:gd name="T9" fmla="*/ 8 h 14"/>
                  <a:gd name="T10" fmla="*/ 33 w 46"/>
                  <a:gd name="T11" fmla="*/ 7 h 14"/>
                  <a:gd name="T12" fmla="*/ 27 w 46"/>
                  <a:gd name="T13" fmla="*/ 6 h 14"/>
                  <a:gd name="T14" fmla="*/ 27 w 46"/>
                  <a:gd name="T15" fmla="*/ 5 h 14"/>
                  <a:gd name="T16" fmla="*/ 25 w 46"/>
                  <a:gd name="T17" fmla="*/ 3 h 14"/>
                  <a:gd name="T18" fmla="*/ 25 w 46"/>
                  <a:gd name="T19" fmla="*/ 3 h 14"/>
                  <a:gd name="T20" fmla="*/ 23 w 46"/>
                  <a:gd name="T21" fmla="*/ 2 h 14"/>
                  <a:gd name="T22" fmla="*/ 21 w 46"/>
                  <a:gd name="T23" fmla="*/ 2 h 14"/>
                  <a:gd name="T24" fmla="*/ 18 w 46"/>
                  <a:gd name="T25" fmla="*/ 2 h 14"/>
                  <a:gd name="T26" fmla="*/ 18 w 46"/>
                  <a:gd name="T27" fmla="*/ 2 h 14"/>
                  <a:gd name="T28" fmla="*/ 16 w 46"/>
                  <a:gd name="T29" fmla="*/ 2 h 14"/>
                  <a:gd name="T30" fmla="*/ 14 w 46"/>
                  <a:gd name="T31" fmla="*/ 3 h 14"/>
                  <a:gd name="T32" fmla="*/ 12 w 46"/>
                  <a:gd name="T33" fmla="*/ 3 h 14"/>
                  <a:gd name="T34" fmla="*/ 10 w 46"/>
                  <a:gd name="T35" fmla="*/ 2 h 14"/>
                  <a:gd name="T36" fmla="*/ 4 w 46"/>
                  <a:gd name="T37" fmla="*/ 2 h 14"/>
                  <a:gd name="T38" fmla="*/ 2 w 46"/>
                  <a:gd name="T39" fmla="*/ 0 h 14"/>
                  <a:gd name="T40" fmla="*/ 2 w 46"/>
                  <a:gd name="T41" fmla="*/ 1 h 14"/>
                  <a:gd name="T42" fmla="*/ 0 w 46"/>
                  <a:gd name="T43" fmla="*/ 6 h 14"/>
                  <a:gd name="T44" fmla="*/ 2 w 46"/>
                  <a:gd name="T45" fmla="*/ 8 h 14"/>
                  <a:gd name="T46" fmla="*/ 4 w 46"/>
                  <a:gd name="T47" fmla="*/ 8 h 14"/>
                  <a:gd name="T48" fmla="*/ 6 w 46"/>
                  <a:gd name="T49" fmla="*/ 9 h 14"/>
                  <a:gd name="T50" fmla="*/ 8 w 46"/>
                  <a:gd name="T51" fmla="*/ 8 h 14"/>
                  <a:gd name="T52" fmla="*/ 10 w 46"/>
                  <a:gd name="T53" fmla="*/ 8 h 14"/>
                  <a:gd name="T54" fmla="*/ 14 w 46"/>
                  <a:gd name="T55" fmla="*/ 8 h 14"/>
                  <a:gd name="T56" fmla="*/ 16 w 46"/>
                  <a:gd name="T57" fmla="*/ 8 h 14"/>
                  <a:gd name="T58" fmla="*/ 23 w 46"/>
                  <a:gd name="T59" fmla="*/ 10 h 14"/>
                  <a:gd name="T60" fmla="*/ 29 w 46"/>
                  <a:gd name="T61" fmla="*/ 13 h 14"/>
                  <a:gd name="T62" fmla="*/ 31 w 46"/>
                  <a:gd name="T63" fmla="*/ 13 h 14"/>
                  <a:gd name="T64" fmla="*/ 31 w 46"/>
                  <a:gd name="T65" fmla="*/ 14 h 14"/>
                  <a:gd name="T66" fmla="*/ 33 w 46"/>
                  <a:gd name="T67" fmla="*/ 14 h 14"/>
                  <a:gd name="T68" fmla="*/ 35 w 46"/>
                  <a:gd name="T69" fmla="*/ 13 h 14"/>
                  <a:gd name="T70" fmla="*/ 37 w 46"/>
                  <a:gd name="T71" fmla="*/ 11 h 14"/>
                  <a:gd name="T72" fmla="*/ 40 w 46"/>
                  <a:gd name="T73" fmla="*/ 11 h 14"/>
                  <a:gd name="T74" fmla="*/ 44 w 46"/>
                  <a:gd name="T75" fmla="*/ 11 h 14"/>
                  <a:gd name="T76" fmla="*/ 46 w 46"/>
                  <a:gd name="T77" fmla="*/ 11 h 14"/>
                  <a:gd name="T78" fmla="*/ 46 w 46"/>
                  <a:gd name="T79" fmla="*/ 10 h 14"/>
                  <a:gd name="T80" fmla="*/ 46 w 46"/>
                  <a:gd name="T81" fmla="*/ 9 h 14"/>
                  <a:gd name="T82" fmla="*/ 46 w 46"/>
                  <a:gd name="T83" fmla="*/ 9 h 14"/>
                  <a:gd name="T84" fmla="*/ 44 w 46"/>
                  <a:gd name="T85" fmla="*/ 9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9"/>
                    </a:moveTo>
                    <a:lnTo>
                      <a:pt x="42" y="8"/>
                    </a:lnTo>
                    <a:lnTo>
                      <a:pt x="40" y="8"/>
                    </a:lnTo>
                    <a:lnTo>
                      <a:pt x="37" y="9"/>
                    </a:lnTo>
                    <a:lnTo>
                      <a:pt x="33" y="8"/>
                    </a:lnTo>
                    <a:lnTo>
                      <a:pt x="33" y="7"/>
                    </a:lnTo>
                    <a:lnTo>
                      <a:pt x="27" y="6"/>
                    </a:lnTo>
                    <a:lnTo>
                      <a:pt x="27" y="5"/>
                    </a:lnTo>
                    <a:lnTo>
                      <a:pt x="25" y="3"/>
                    </a:lnTo>
                    <a:lnTo>
                      <a:pt x="23" y="2"/>
                    </a:lnTo>
                    <a:lnTo>
                      <a:pt x="21" y="2"/>
                    </a:lnTo>
                    <a:lnTo>
                      <a:pt x="18" y="2"/>
                    </a:lnTo>
                    <a:lnTo>
                      <a:pt x="16"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6" y="8"/>
                    </a:lnTo>
                    <a:lnTo>
                      <a:pt x="23" y="10"/>
                    </a:lnTo>
                    <a:lnTo>
                      <a:pt x="29" y="13"/>
                    </a:lnTo>
                    <a:lnTo>
                      <a:pt x="31" y="13"/>
                    </a:lnTo>
                    <a:lnTo>
                      <a:pt x="31" y="14"/>
                    </a:lnTo>
                    <a:lnTo>
                      <a:pt x="33" y="14"/>
                    </a:lnTo>
                    <a:lnTo>
                      <a:pt x="35" y="13"/>
                    </a:lnTo>
                    <a:lnTo>
                      <a:pt x="37" y="11"/>
                    </a:lnTo>
                    <a:lnTo>
                      <a:pt x="40" y="11"/>
                    </a:lnTo>
                    <a:lnTo>
                      <a:pt x="44" y="11"/>
                    </a:lnTo>
                    <a:lnTo>
                      <a:pt x="46" y="11"/>
                    </a:lnTo>
                    <a:lnTo>
                      <a:pt x="46" y="10"/>
                    </a:lnTo>
                    <a:lnTo>
                      <a:pt x="46" y="9"/>
                    </a:lnTo>
                    <a:lnTo>
                      <a:pt x="4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1" name="Freeform 808"/>
              <p:cNvSpPr>
                <a:spLocks/>
              </p:cNvSpPr>
              <p:nvPr/>
            </p:nvSpPr>
            <p:spPr bwMode="auto">
              <a:xfrm>
                <a:off x="11757" y="3037"/>
                <a:ext cx="27" cy="9"/>
              </a:xfrm>
              <a:custGeom>
                <a:avLst/>
                <a:gdLst>
                  <a:gd name="T0" fmla="*/ 27 w 27"/>
                  <a:gd name="T1" fmla="*/ 5 h 9"/>
                  <a:gd name="T2" fmla="*/ 25 w 27"/>
                  <a:gd name="T3" fmla="*/ 5 h 9"/>
                  <a:gd name="T4" fmla="*/ 25 w 27"/>
                  <a:gd name="T5" fmla="*/ 1 h 9"/>
                  <a:gd name="T6" fmla="*/ 25 w 27"/>
                  <a:gd name="T7" fmla="*/ 1 h 9"/>
                  <a:gd name="T8" fmla="*/ 19 w 27"/>
                  <a:gd name="T9" fmla="*/ 1 h 9"/>
                  <a:gd name="T10" fmla="*/ 17 w 27"/>
                  <a:gd name="T11" fmla="*/ 0 h 9"/>
                  <a:gd name="T12" fmla="*/ 15 w 27"/>
                  <a:gd name="T13" fmla="*/ 0 h 9"/>
                  <a:gd name="T14" fmla="*/ 8 w 27"/>
                  <a:gd name="T15" fmla="*/ 3 h 9"/>
                  <a:gd name="T16" fmla="*/ 0 w 27"/>
                  <a:gd name="T17" fmla="*/ 3 h 9"/>
                  <a:gd name="T18" fmla="*/ 0 w 27"/>
                  <a:gd name="T19" fmla="*/ 3 h 9"/>
                  <a:gd name="T20" fmla="*/ 0 w 27"/>
                  <a:gd name="T21" fmla="*/ 4 h 9"/>
                  <a:gd name="T22" fmla="*/ 0 w 27"/>
                  <a:gd name="T23" fmla="*/ 5 h 9"/>
                  <a:gd name="T24" fmla="*/ 4 w 27"/>
                  <a:gd name="T25" fmla="*/ 7 h 9"/>
                  <a:gd name="T26" fmla="*/ 6 w 27"/>
                  <a:gd name="T27" fmla="*/ 7 h 9"/>
                  <a:gd name="T28" fmla="*/ 8 w 27"/>
                  <a:gd name="T29" fmla="*/ 7 h 9"/>
                  <a:gd name="T30" fmla="*/ 19 w 27"/>
                  <a:gd name="T31" fmla="*/ 9 h 9"/>
                  <a:gd name="T32" fmla="*/ 19 w 27"/>
                  <a:gd name="T33" fmla="*/ 8 h 9"/>
                  <a:gd name="T34" fmla="*/ 21 w 27"/>
                  <a:gd name="T35" fmla="*/ 8 h 9"/>
                  <a:gd name="T36" fmla="*/ 23 w 27"/>
                  <a:gd name="T37" fmla="*/ 7 h 9"/>
                  <a:gd name="T38" fmla="*/ 23 w 27"/>
                  <a:gd name="T39" fmla="*/ 7 h 9"/>
                  <a:gd name="T40" fmla="*/ 25 w 27"/>
                  <a:gd name="T41" fmla="*/ 7 h 9"/>
                  <a:gd name="T42" fmla="*/ 27 w 27"/>
                  <a:gd name="T43" fmla="*/ 6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5" y="5"/>
                    </a:lnTo>
                    <a:lnTo>
                      <a:pt x="25" y="1"/>
                    </a:lnTo>
                    <a:lnTo>
                      <a:pt x="19" y="1"/>
                    </a:lnTo>
                    <a:lnTo>
                      <a:pt x="17" y="0"/>
                    </a:lnTo>
                    <a:lnTo>
                      <a:pt x="15" y="0"/>
                    </a:lnTo>
                    <a:lnTo>
                      <a:pt x="8" y="3"/>
                    </a:lnTo>
                    <a:lnTo>
                      <a:pt x="0" y="3"/>
                    </a:lnTo>
                    <a:lnTo>
                      <a:pt x="0" y="4"/>
                    </a:lnTo>
                    <a:lnTo>
                      <a:pt x="0" y="5"/>
                    </a:lnTo>
                    <a:lnTo>
                      <a:pt x="4" y="7"/>
                    </a:lnTo>
                    <a:lnTo>
                      <a:pt x="6" y="7"/>
                    </a:lnTo>
                    <a:lnTo>
                      <a:pt x="8" y="7"/>
                    </a:lnTo>
                    <a:lnTo>
                      <a:pt x="19" y="9"/>
                    </a:lnTo>
                    <a:lnTo>
                      <a:pt x="19" y="8"/>
                    </a:lnTo>
                    <a:lnTo>
                      <a:pt x="21" y="8"/>
                    </a:lnTo>
                    <a:lnTo>
                      <a:pt x="23" y="7"/>
                    </a:lnTo>
                    <a:lnTo>
                      <a:pt x="25" y="7"/>
                    </a:lnTo>
                    <a:lnTo>
                      <a:pt x="27" y="6"/>
                    </a:lnTo>
                    <a:lnTo>
                      <a:pt x="2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2" name="Freeform 809"/>
              <p:cNvSpPr>
                <a:spLocks/>
              </p:cNvSpPr>
              <p:nvPr/>
            </p:nvSpPr>
            <p:spPr bwMode="auto">
              <a:xfrm>
                <a:off x="6379" y="2979"/>
                <a:ext cx="46" cy="14"/>
              </a:xfrm>
              <a:custGeom>
                <a:avLst/>
                <a:gdLst>
                  <a:gd name="T0" fmla="*/ 44 w 46"/>
                  <a:gd name="T1" fmla="*/ 11 h 14"/>
                  <a:gd name="T2" fmla="*/ 46 w 46"/>
                  <a:gd name="T3" fmla="*/ 11 h 14"/>
                  <a:gd name="T4" fmla="*/ 46 w 46"/>
                  <a:gd name="T5" fmla="*/ 10 h 14"/>
                  <a:gd name="T6" fmla="*/ 46 w 46"/>
                  <a:gd name="T7" fmla="*/ 9 h 14"/>
                  <a:gd name="T8" fmla="*/ 46 w 46"/>
                  <a:gd name="T9" fmla="*/ 9 h 14"/>
                  <a:gd name="T10" fmla="*/ 44 w 46"/>
                  <a:gd name="T11" fmla="*/ 9 h 14"/>
                  <a:gd name="T12" fmla="*/ 42 w 46"/>
                  <a:gd name="T13" fmla="*/ 8 h 14"/>
                  <a:gd name="T14" fmla="*/ 40 w 46"/>
                  <a:gd name="T15" fmla="*/ 8 h 14"/>
                  <a:gd name="T16" fmla="*/ 40 w 46"/>
                  <a:gd name="T17" fmla="*/ 9 h 14"/>
                  <a:gd name="T18" fmla="*/ 35 w 46"/>
                  <a:gd name="T19" fmla="*/ 8 h 14"/>
                  <a:gd name="T20" fmla="*/ 33 w 46"/>
                  <a:gd name="T21" fmla="*/ 7 h 14"/>
                  <a:gd name="T22" fmla="*/ 27 w 46"/>
                  <a:gd name="T23" fmla="*/ 6 h 14"/>
                  <a:gd name="T24" fmla="*/ 27 w 46"/>
                  <a:gd name="T25" fmla="*/ 5 h 14"/>
                  <a:gd name="T26" fmla="*/ 27 w 46"/>
                  <a:gd name="T27" fmla="*/ 3 h 14"/>
                  <a:gd name="T28" fmla="*/ 25 w 46"/>
                  <a:gd name="T29" fmla="*/ 3 h 14"/>
                  <a:gd name="T30" fmla="*/ 23 w 46"/>
                  <a:gd name="T31" fmla="*/ 2 h 14"/>
                  <a:gd name="T32" fmla="*/ 21 w 46"/>
                  <a:gd name="T33" fmla="*/ 2 h 14"/>
                  <a:gd name="T34" fmla="*/ 19 w 46"/>
                  <a:gd name="T35" fmla="*/ 2 h 14"/>
                  <a:gd name="T36" fmla="*/ 19 w 46"/>
                  <a:gd name="T37" fmla="*/ 2 h 14"/>
                  <a:gd name="T38" fmla="*/ 17 w 46"/>
                  <a:gd name="T39" fmla="*/ 2 h 14"/>
                  <a:gd name="T40" fmla="*/ 14 w 46"/>
                  <a:gd name="T41" fmla="*/ 3 h 14"/>
                  <a:gd name="T42" fmla="*/ 12 w 46"/>
                  <a:gd name="T43" fmla="*/ 3 h 14"/>
                  <a:gd name="T44" fmla="*/ 10 w 46"/>
                  <a:gd name="T45" fmla="*/ 2 h 14"/>
                  <a:gd name="T46" fmla="*/ 4 w 46"/>
                  <a:gd name="T47" fmla="*/ 2 h 14"/>
                  <a:gd name="T48" fmla="*/ 2 w 46"/>
                  <a:gd name="T49" fmla="*/ 0 h 14"/>
                  <a:gd name="T50" fmla="*/ 2 w 46"/>
                  <a:gd name="T51" fmla="*/ 1 h 14"/>
                  <a:gd name="T52" fmla="*/ 0 w 46"/>
                  <a:gd name="T53" fmla="*/ 6 h 14"/>
                  <a:gd name="T54" fmla="*/ 2 w 46"/>
                  <a:gd name="T55" fmla="*/ 8 h 14"/>
                  <a:gd name="T56" fmla="*/ 4 w 46"/>
                  <a:gd name="T57" fmla="*/ 8 h 14"/>
                  <a:gd name="T58" fmla="*/ 6 w 46"/>
                  <a:gd name="T59" fmla="*/ 9 h 14"/>
                  <a:gd name="T60" fmla="*/ 8 w 46"/>
                  <a:gd name="T61" fmla="*/ 8 h 14"/>
                  <a:gd name="T62" fmla="*/ 10 w 46"/>
                  <a:gd name="T63" fmla="*/ 8 h 14"/>
                  <a:gd name="T64" fmla="*/ 14 w 46"/>
                  <a:gd name="T65" fmla="*/ 8 h 14"/>
                  <a:gd name="T66" fmla="*/ 17 w 46"/>
                  <a:gd name="T67" fmla="*/ 8 h 14"/>
                  <a:gd name="T68" fmla="*/ 23 w 46"/>
                  <a:gd name="T69" fmla="*/ 10 h 14"/>
                  <a:gd name="T70" fmla="*/ 29 w 46"/>
                  <a:gd name="T71" fmla="*/ 13 h 14"/>
                  <a:gd name="T72" fmla="*/ 31 w 46"/>
                  <a:gd name="T73" fmla="*/ 13 h 14"/>
                  <a:gd name="T74" fmla="*/ 31 w 46"/>
                  <a:gd name="T75" fmla="*/ 14 h 14"/>
                  <a:gd name="T76" fmla="*/ 35 w 46"/>
                  <a:gd name="T77" fmla="*/ 14 h 14"/>
                  <a:gd name="T78" fmla="*/ 35 w 46"/>
                  <a:gd name="T79" fmla="*/ 13 h 14"/>
                  <a:gd name="T80" fmla="*/ 38 w 46"/>
                  <a:gd name="T81" fmla="*/ 11 h 14"/>
                  <a:gd name="T82" fmla="*/ 40 w 46"/>
                  <a:gd name="T83" fmla="*/ 11 h 14"/>
                  <a:gd name="T84" fmla="*/ 44 w 46"/>
                  <a:gd name="T85" fmla="*/ 11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
                  <a:gd name="T130" fmla="*/ 0 h 14"/>
                  <a:gd name="T131" fmla="*/ 46 w 4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 h="14">
                    <a:moveTo>
                      <a:pt x="44" y="11"/>
                    </a:moveTo>
                    <a:lnTo>
                      <a:pt x="46" y="11"/>
                    </a:lnTo>
                    <a:lnTo>
                      <a:pt x="46" y="10"/>
                    </a:lnTo>
                    <a:lnTo>
                      <a:pt x="46" y="9"/>
                    </a:lnTo>
                    <a:lnTo>
                      <a:pt x="44" y="9"/>
                    </a:lnTo>
                    <a:lnTo>
                      <a:pt x="42" y="8"/>
                    </a:lnTo>
                    <a:lnTo>
                      <a:pt x="40" y="8"/>
                    </a:lnTo>
                    <a:lnTo>
                      <a:pt x="40" y="9"/>
                    </a:lnTo>
                    <a:lnTo>
                      <a:pt x="35" y="8"/>
                    </a:lnTo>
                    <a:lnTo>
                      <a:pt x="33" y="7"/>
                    </a:lnTo>
                    <a:lnTo>
                      <a:pt x="27" y="6"/>
                    </a:lnTo>
                    <a:lnTo>
                      <a:pt x="27" y="5"/>
                    </a:lnTo>
                    <a:lnTo>
                      <a:pt x="27" y="3"/>
                    </a:lnTo>
                    <a:lnTo>
                      <a:pt x="25" y="3"/>
                    </a:lnTo>
                    <a:lnTo>
                      <a:pt x="23" y="2"/>
                    </a:lnTo>
                    <a:lnTo>
                      <a:pt x="21" y="2"/>
                    </a:lnTo>
                    <a:lnTo>
                      <a:pt x="19" y="2"/>
                    </a:lnTo>
                    <a:lnTo>
                      <a:pt x="17" y="2"/>
                    </a:lnTo>
                    <a:lnTo>
                      <a:pt x="14" y="3"/>
                    </a:lnTo>
                    <a:lnTo>
                      <a:pt x="12" y="3"/>
                    </a:lnTo>
                    <a:lnTo>
                      <a:pt x="10" y="2"/>
                    </a:lnTo>
                    <a:lnTo>
                      <a:pt x="4" y="2"/>
                    </a:lnTo>
                    <a:lnTo>
                      <a:pt x="2" y="0"/>
                    </a:lnTo>
                    <a:lnTo>
                      <a:pt x="2" y="1"/>
                    </a:lnTo>
                    <a:lnTo>
                      <a:pt x="0" y="6"/>
                    </a:lnTo>
                    <a:lnTo>
                      <a:pt x="2" y="8"/>
                    </a:lnTo>
                    <a:lnTo>
                      <a:pt x="4" y="8"/>
                    </a:lnTo>
                    <a:lnTo>
                      <a:pt x="6" y="9"/>
                    </a:lnTo>
                    <a:lnTo>
                      <a:pt x="8" y="8"/>
                    </a:lnTo>
                    <a:lnTo>
                      <a:pt x="10" y="8"/>
                    </a:lnTo>
                    <a:lnTo>
                      <a:pt x="14" y="8"/>
                    </a:lnTo>
                    <a:lnTo>
                      <a:pt x="17" y="8"/>
                    </a:lnTo>
                    <a:lnTo>
                      <a:pt x="23" y="10"/>
                    </a:lnTo>
                    <a:lnTo>
                      <a:pt x="29" y="13"/>
                    </a:lnTo>
                    <a:lnTo>
                      <a:pt x="31" y="13"/>
                    </a:lnTo>
                    <a:lnTo>
                      <a:pt x="31" y="14"/>
                    </a:lnTo>
                    <a:lnTo>
                      <a:pt x="35" y="14"/>
                    </a:lnTo>
                    <a:lnTo>
                      <a:pt x="35" y="13"/>
                    </a:lnTo>
                    <a:lnTo>
                      <a:pt x="38" y="11"/>
                    </a:lnTo>
                    <a:lnTo>
                      <a:pt x="40" y="11"/>
                    </a:lnTo>
                    <a:lnTo>
                      <a:pt x="44"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3" name="Freeform 810"/>
              <p:cNvSpPr>
                <a:spLocks/>
              </p:cNvSpPr>
              <p:nvPr/>
            </p:nvSpPr>
            <p:spPr bwMode="auto">
              <a:xfrm>
                <a:off x="6444" y="3037"/>
                <a:ext cx="27" cy="9"/>
              </a:xfrm>
              <a:custGeom>
                <a:avLst/>
                <a:gdLst>
                  <a:gd name="T0" fmla="*/ 27 w 27"/>
                  <a:gd name="T1" fmla="*/ 5 h 9"/>
                  <a:gd name="T2" fmla="*/ 27 w 27"/>
                  <a:gd name="T3" fmla="*/ 1 h 9"/>
                  <a:gd name="T4" fmla="*/ 25 w 27"/>
                  <a:gd name="T5" fmla="*/ 1 h 9"/>
                  <a:gd name="T6" fmla="*/ 21 w 27"/>
                  <a:gd name="T7" fmla="*/ 1 h 9"/>
                  <a:gd name="T8" fmla="*/ 19 w 27"/>
                  <a:gd name="T9" fmla="*/ 0 h 9"/>
                  <a:gd name="T10" fmla="*/ 15 w 27"/>
                  <a:gd name="T11" fmla="*/ 0 h 9"/>
                  <a:gd name="T12" fmla="*/ 10 w 27"/>
                  <a:gd name="T13" fmla="*/ 3 h 9"/>
                  <a:gd name="T14" fmla="*/ 0 w 27"/>
                  <a:gd name="T15" fmla="*/ 3 h 9"/>
                  <a:gd name="T16" fmla="*/ 0 w 27"/>
                  <a:gd name="T17" fmla="*/ 3 h 9"/>
                  <a:gd name="T18" fmla="*/ 0 w 27"/>
                  <a:gd name="T19" fmla="*/ 4 h 9"/>
                  <a:gd name="T20" fmla="*/ 0 w 27"/>
                  <a:gd name="T21" fmla="*/ 5 h 9"/>
                  <a:gd name="T22" fmla="*/ 4 w 27"/>
                  <a:gd name="T23" fmla="*/ 7 h 9"/>
                  <a:gd name="T24" fmla="*/ 6 w 27"/>
                  <a:gd name="T25" fmla="*/ 7 h 9"/>
                  <a:gd name="T26" fmla="*/ 8 w 27"/>
                  <a:gd name="T27" fmla="*/ 7 h 9"/>
                  <a:gd name="T28" fmla="*/ 19 w 27"/>
                  <a:gd name="T29" fmla="*/ 9 h 9"/>
                  <a:gd name="T30" fmla="*/ 19 w 27"/>
                  <a:gd name="T31" fmla="*/ 8 h 9"/>
                  <a:gd name="T32" fmla="*/ 21 w 27"/>
                  <a:gd name="T33" fmla="*/ 8 h 9"/>
                  <a:gd name="T34" fmla="*/ 23 w 27"/>
                  <a:gd name="T35" fmla="*/ 7 h 9"/>
                  <a:gd name="T36" fmla="*/ 23 w 27"/>
                  <a:gd name="T37" fmla="*/ 7 h 9"/>
                  <a:gd name="T38" fmla="*/ 27 w 27"/>
                  <a:gd name="T39" fmla="*/ 7 h 9"/>
                  <a:gd name="T40" fmla="*/ 27 w 27"/>
                  <a:gd name="T41" fmla="*/ 6 h 9"/>
                  <a:gd name="T42" fmla="*/ 27 w 27"/>
                  <a:gd name="T43" fmla="*/ 5 h 9"/>
                  <a:gd name="T44" fmla="*/ 27 w 27"/>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9"/>
                  <a:gd name="T71" fmla="*/ 27 w 27"/>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9">
                    <a:moveTo>
                      <a:pt x="27" y="5"/>
                    </a:moveTo>
                    <a:lnTo>
                      <a:pt x="27" y="1"/>
                    </a:lnTo>
                    <a:lnTo>
                      <a:pt x="25" y="1"/>
                    </a:lnTo>
                    <a:lnTo>
                      <a:pt x="21" y="1"/>
                    </a:lnTo>
                    <a:lnTo>
                      <a:pt x="19" y="0"/>
                    </a:lnTo>
                    <a:lnTo>
                      <a:pt x="15" y="0"/>
                    </a:lnTo>
                    <a:lnTo>
                      <a:pt x="10" y="3"/>
                    </a:lnTo>
                    <a:lnTo>
                      <a:pt x="0" y="3"/>
                    </a:lnTo>
                    <a:lnTo>
                      <a:pt x="0" y="4"/>
                    </a:lnTo>
                    <a:lnTo>
                      <a:pt x="0" y="5"/>
                    </a:lnTo>
                    <a:lnTo>
                      <a:pt x="4" y="7"/>
                    </a:lnTo>
                    <a:lnTo>
                      <a:pt x="6" y="7"/>
                    </a:lnTo>
                    <a:lnTo>
                      <a:pt x="8" y="7"/>
                    </a:lnTo>
                    <a:lnTo>
                      <a:pt x="19" y="9"/>
                    </a:lnTo>
                    <a:lnTo>
                      <a:pt x="19" y="8"/>
                    </a:lnTo>
                    <a:lnTo>
                      <a:pt x="21" y="8"/>
                    </a:lnTo>
                    <a:lnTo>
                      <a:pt x="23" y="7"/>
                    </a:lnTo>
                    <a:lnTo>
                      <a:pt x="27" y="7"/>
                    </a:lnTo>
                    <a:lnTo>
                      <a:pt x="27" y="6"/>
                    </a:lnTo>
                    <a:lnTo>
                      <a:pt x="2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4" name="Freeform 811"/>
              <p:cNvSpPr>
                <a:spLocks/>
              </p:cNvSpPr>
              <p:nvPr/>
            </p:nvSpPr>
            <p:spPr bwMode="auto">
              <a:xfrm>
                <a:off x="6476" y="3029"/>
                <a:ext cx="16" cy="8"/>
              </a:xfrm>
              <a:custGeom>
                <a:avLst/>
                <a:gdLst>
                  <a:gd name="T0" fmla="*/ 10 w 16"/>
                  <a:gd name="T1" fmla="*/ 8 h 8"/>
                  <a:gd name="T2" fmla="*/ 16 w 16"/>
                  <a:gd name="T3" fmla="*/ 5 h 8"/>
                  <a:gd name="T4" fmla="*/ 16 w 16"/>
                  <a:gd name="T5" fmla="*/ 4 h 8"/>
                  <a:gd name="T6" fmla="*/ 14 w 16"/>
                  <a:gd name="T7" fmla="*/ 3 h 8"/>
                  <a:gd name="T8" fmla="*/ 6 w 16"/>
                  <a:gd name="T9" fmla="*/ 0 h 8"/>
                  <a:gd name="T10" fmla="*/ 4 w 16"/>
                  <a:gd name="T11" fmla="*/ 1 h 8"/>
                  <a:gd name="T12" fmla="*/ 0 w 16"/>
                  <a:gd name="T13" fmla="*/ 4 h 8"/>
                  <a:gd name="T14" fmla="*/ 0 w 16"/>
                  <a:gd name="T15" fmla="*/ 4 h 8"/>
                  <a:gd name="T16" fmla="*/ 2 w 16"/>
                  <a:gd name="T17" fmla="*/ 4 h 8"/>
                  <a:gd name="T18" fmla="*/ 6 w 16"/>
                  <a:gd name="T19" fmla="*/ 5 h 8"/>
                  <a:gd name="T20" fmla="*/ 10 w 16"/>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8"/>
                  <a:gd name="T35" fmla="*/ 16 w 1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8">
                    <a:moveTo>
                      <a:pt x="10" y="8"/>
                    </a:moveTo>
                    <a:lnTo>
                      <a:pt x="16" y="5"/>
                    </a:lnTo>
                    <a:lnTo>
                      <a:pt x="16" y="4"/>
                    </a:lnTo>
                    <a:lnTo>
                      <a:pt x="14" y="3"/>
                    </a:lnTo>
                    <a:lnTo>
                      <a:pt x="6" y="0"/>
                    </a:lnTo>
                    <a:lnTo>
                      <a:pt x="4" y="1"/>
                    </a:lnTo>
                    <a:lnTo>
                      <a:pt x="0" y="4"/>
                    </a:lnTo>
                    <a:lnTo>
                      <a:pt x="2" y="4"/>
                    </a:lnTo>
                    <a:lnTo>
                      <a:pt x="6" y="5"/>
                    </a:lnTo>
                    <a:lnTo>
                      <a:pt x="1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5" name="Freeform 812"/>
              <p:cNvSpPr>
                <a:spLocks/>
              </p:cNvSpPr>
              <p:nvPr/>
            </p:nvSpPr>
            <p:spPr bwMode="auto">
              <a:xfrm>
                <a:off x="7775" y="2981"/>
                <a:ext cx="12" cy="5"/>
              </a:xfrm>
              <a:custGeom>
                <a:avLst/>
                <a:gdLst>
                  <a:gd name="T0" fmla="*/ 0 w 12"/>
                  <a:gd name="T1" fmla="*/ 0 h 5"/>
                  <a:gd name="T2" fmla="*/ 2 w 12"/>
                  <a:gd name="T3" fmla="*/ 3 h 5"/>
                  <a:gd name="T4" fmla="*/ 8 w 12"/>
                  <a:gd name="T5" fmla="*/ 5 h 5"/>
                  <a:gd name="T6" fmla="*/ 12 w 12"/>
                  <a:gd name="T7" fmla="*/ 5 h 5"/>
                  <a:gd name="T8" fmla="*/ 10 w 12"/>
                  <a:gd name="T9" fmla="*/ 3 h 5"/>
                  <a:gd name="T10" fmla="*/ 10 w 12"/>
                  <a:gd name="T11" fmla="*/ 3 h 5"/>
                  <a:gd name="T12" fmla="*/ 0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0"/>
                    </a:moveTo>
                    <a:lnTo>
                      <a:pt x="2" y="3"/>
                    </a:lnTo>
                    <a:lnTo>
                      <a:pt x="8" y="5"/>
                    </a:lnTo>
                    <a:lnTo>
                      <a:pt x="12" y="5"/>
                    </a:lnTo>
                    <a:lnTo>
                      <a:pt x="10" y="3"/>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6" name="Freeform 813"/>
              <p:cNvSpPr>
                <a:spLocks/>
              </p:cNvSpPr>
              <p:nvPr/>
            </p:nvSpPr>
            <p:spPr bwMode="auto">
              <a:xfrm>
                <a:off x="7680" y="2994"/>
                <a:ext cx="27" cy="15"/>
              </a:xfrm>
              <a:custGeom>
                <a:avLst/>
                <a:gdLst>
                  <a:gd name="T0" fmla="*/ 19 w 27"/>
                  <a:gd name="T1" fmla="*/ 8 h 15"/>
                  <a:gd name="T2" fmla="*/ 25 w 27"/>
                  <a:gd name="T3" fmla="*/ 4 h 15"/>
                  <a:gd name="T4" fmla="*/ 27 w 27"/>
                  <a:gd name="T5" fmla="*/ 3 h 15"/>
                  <a:gd name="T6" fmla="*/ 27 w 27"/>
                  <a:gd name="T7" fmla="*/ 2 h 15"/>
                  <a:gd name="T8" fmla="*/ 27 w 27"/>
                  <a:gd name="T9" fmla="*/ 1 h 15"/>
                  <a:gd name="T10" fmla="*/ 23 w 27"/>
                  <a:gd name="T11" fmla="*/ 0 h 15"/>
                  <a:gd name="T12" fmla="*/ 21 w 27"/>
                  <a:gd name="T13" fmla="*/ 1 h 15"/>
                  <a:gd name="T14" fmla="*/ 13 w 27"/>
                  <a:gd name="T15" fmla="*/ 2 h 15"/>
                  <a:gd name="T16" fmla="*/ 8 w 27"/>
                  <a:gd name="T17" fmla="*/ 4 h 15"/>
                  <a:gd name="T18" fmla="*/ 2 w 27"/>
                  <a:gd name="T19" fmla="*/ 12 h 15"/>
                  <a:gd name="T20" fmla="*/ 0 w 27"/>
                  <a:gd name="T21" fmla="*/ 15 h 15"/>
                  <a:gd name="T22" fmla="*/ 2 w 27"/>
                  <a:gd name="T23" fmla="*/ 15 h 15"/>
                  <a:gd name="T24" fmla="*/ 6 w 27"/>
                  <a:gd name="T25" fmla="*/ 14 h 15"/>
                  <a:gd name="T26" fmla="*/ 11 w 27"/>
                  <a:gd name="T27" fmla="*/ 14 h 15"/>
                  <a:gd name="T28" fmla="*/ 13 w 27"/>
                  <a:gd name="T29" fmla="*/ 12 h 15"/>
                  <a:gd name="T30" fmla="*/ 17 w 27"/>
                  <a:gd name="T31" fmla="*/ 11 h 15"/>
                  <a:gd name="T32" fmla="*/ 15 w 27"/>
                  <a:gd name="T33" fmla="*/ 9 h 15"/>
                  <a:gd name="T34" fmla="*/ 17 w 27"/>
                  <a:gd name="T35" fmla="*/ 8 h 15"/>
                  <a:gd name="T36" fmla="*/ 19 w 27"/>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5"/>
                  <a:gd name="T59" fmla="*/ 27 w 2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5">
                    <a:moveTo>
                      <a:pt x="19" y="8"/>
                    </a:moveTo>
                    <a:lnTo>
                      <a:pt x="25" y="4"/>
                    </a:lnTo>
                    <a:lnTo>
                      <a:pt x="27" y="3"/>
                    </a:lnTo>
                    <a:lnTo>
                      <a:pt x="27" y="2"/>
                    </a:lnTo>
                    <a:lnTo>
                      <a:pt x="27" y="1"/>
                    </a:lnTo>
                    <a:lnTo>
                      <a:pt x="23" y="0"/>
                    </a:lnTo>
                    <a:lnTo>
                      <a:pt x="21" y="1"/>
                    </a:lnTo>
                    <a:lnTo>
                      <a:pt x="13" y="2"/>
                    </a:lnTo>
                    <a:lnTo>
                      <a:pt x="8" y="4"/>
                    </a:lnTo>
                    <a:lnTo>
                      <a:pt x="2" y="12"/>
                    </a:lnTo>
                    <a:lnTo>
                      <a:pt x="0" y="15"/>
                    </a:lnTo>
                    <a:lnTo>
                      <a:pt x="2" y="15"/>
                    </a:lnTo>
                    <a:lnTo>
                      <a:pt x="6" y="14"/>
                    </a:lnTo>
                    <a:lnTo>
                      <a:pt x="11" y="14"/>
                    </a:lnTo>
                    <a:lnTo>
                      <a:pt x="13" y="12"/>
                    </a:lnTo>
                    <a:lnTo>
                      <a:pt x="17" y="11"/>
                    </a:lnTo>
                    <a:lnTo>
                      <a:pt x="15" y="9"/>
                    </a:lnTo>
                    <a:lnTo>
                      <a:pt x="17" y="8"/>
                    </a:lnTo>
                    <a:lnTo>
                      <a:pt x="19"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7" name="Freeform 814"/>
              <p:cNvSpPr>
                <a:spLocks/>
              </p:cNvSpPr>
              <p:nvPr/>
            </p:nvSpPr>
            <p:spPr bwMode="auto">
              <a:xfrm>
                <a:off x="6655" y="3067"/>
                <a:ext cx="16" cy="7"/>
              </a:xfrm>
              <a:custGeom>
                <a:avLst/>
                <a:gdLst>
                  <a:gd name="T0" fmla="*/ 14 w 16"/>
                  <a:gd name="T1" fmla="*/ 3 h 7"/>
                  <a:gd name="T2" fmla="*/ 14 w 16"/>
                  <a:gd name="T3" fmla="*/ 1 h 7"/>
                  <a:gd name="T4" fmla="*/ 14 w 16"/>
                  <a:gd name="T5" fmla="*/ 2 h 7"/>
                  <a:gd name="T6" fmla="*/ 12 w 16"/>
                  <a:gd name="T7" fmla="*/ 2 h 7"/>
                  <a:gd name="T8" fmla="*/ 12 w 16"/>
                  <a:gd name="T9" fmla="*/ 2 h 7"/>
                  <a:gd name="T10" fmla="*/ 12 w 16"/>
                  <a:gd name="T11" fmla="*/ 1 h 7"/>
                  <a:gd name="T12" fmla="*/ 12 w 16"/>
                  <a:gd name="T13" fmla="*/ 1 h 7"/>
                  <a:gd name="T14" fmla="*/ 8 w 16"/>
                  <a:gd name="T15" fmla="*/ 0 h 7"/>
                  <a:gd name="T16" fmla="*/ 6 w 16"/>
                  <a:gd name="T17" fmla="*/ 1 h 7"/>
                  <a:gd name="T18" fmla="*/ 6 w 16"/>
                  <a:gd name="T19" fmla="*/ 1 h 7"/>
                  <a:gd name="T20" fmla="*/ 6 w 16"/>
                  <a:gd name="T21" fmla="*/ 2 h 7"/>
                  <a:gd name="T22" fmla="*/ 4 w 16"/>
                  <a:gd name="T23" fmla="*/ 2 h 7"/>
                  <a:gd name="T24" fmla="*/ 6 w 16"/>
                  <a:gd name="T25" fmla="*/ 3 h 7"/>
                  <a:gd name="T26" fmla="*/ 8 w 16"/>
                  <a:gd name="T27" fmla="*/ 3 h 7"/>
                  <a:gd name="T28" fmla="*/ 8 w 16"/>
                  <a:gd name="T29" fmla="*/ 3 h 7"/>
                  <a:gd name="T30" fmla="*/ 6 w 16"/>
                  <a:gd name="T31" fmla="*/ 3 h 7"/>
                  <a:gd name="T32" fmla="*/ 6 w 16"/>
                  <a:gd name="T33" fmla="*/ 3 h 7"/>
                  <a:gd name="T34" fmla="*/ 2 w 16"/>
                  <a:gd name="T35" fmla="*/ 3 h 7"/>
                  <a:gd name="T36" fmla="*/ 2 w 16"/>
                  <a:gd name="T37" fmla="*/ 3 h 7"/>
                  <a:gd name="T38" fmla="*/ 2 w 16"/>
                  <a:gd name="T39" fmla="*/ 4 h 7"/>
                  <a:gd name="T40" fmla="*/ 0 w 16"/>
                  <a:gd name="T41" fmla="*/ 4 h 7"/>
                  <a:gd name="T42" fmla="*/ 2 w 16"/>
                  <a:gd name="T43" fmla="*/ 6 h 7"/>
                  <a:gd name="T44" fmla="*/ 4 w 16"/>
                  <a:gd name="T45" fmla="*/ 7 h 7"/>
                  <a:gd name="T46" fmla="*/ 6 w 16"/>
                  <a:gd name="T47" fmla="*/ 7 h 7"/>
                  <a:gd name="T48" fmla="*/ 6 w 16"/>
                  <a:gd name="T49" fmla="*/ 7 h 7"/>
                  <a:gd name="T50" fmla="*/ 6 w 16"/>
                  <a:gd name="T51" fmla="*/ 7 h 7"/>
                  <a:gd name="T52" fmla="*/ 8 w 16"/>
                  <a:gd name="T53" fmla="*/ 6 h 7"/>
                  <a:gd name="T54" fmla="*/ 8 w 16"/>
                  <a:gd name="T55" fmla="*/ 6 h 7"/>
                  <a:gd name="T56" fmla="*/ 10 w 16"/>
                  <a:gd name="T57" fmla="*/ 6 h 7"/>
                  <a:gd name="T58" fmla="*/ 12 w 16"/>
                  <a:gd name="T59" fmla="*/ 6 h 7"/>
                  <a:gd name="T60" fmla="*/ 14 w 16"/>
                  <a:gd name="T61" fmla="*/ 4 h 7"/>
                  <a:gd name="T62" fmla="*/ 16 w 16"/>
                  <a:gd name="T63" fmla="*/ 4 h 7"/>
                  <a:gd name="T64" fmla="*/ 16 w 16"/>
                  <a:gd name="T65" fmla="*/ 3 h 7"/>
                  <a:gd name="T66" fmla="*/ 14 w 16"/>
                  <a:gd name="T67" fmla="*/ 3 h 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7"/>
                  <a:gd name="T104" fmla="*/ 16 w 16"/>
                  <a:gd name="T105" fmla="*/ 7 h 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7">
                    <a:moveTo>
                      <a:pt x="14" y="3"/>
                    </a:moveTo>
                    <a:lnTo>
                      <a:pt x="14" y="1"/>
                    </a:lnTo>
                    <a:lnTo>
                      <a:pt x="14" y="2"/>
                    </a:lnTo>
                    <a:lnTo>
                      <a:pt x="12" y="2"/>
                    </a:lnTo>
                    <a:lnTo>
                      <a:pt x="12" y="1"/>
                    </a:lnTo>
                    <a:lnTo>
                      <a:pt x="8" y="0"/>
                    </a:lnTo>
                    <a:lnTo>
                      <a:pt x="6" y="1"/>
                    </a:lnTo>
                    <a:lnTo>
                      <a:pt x="6" y="2"/>
                    </a:lnTo>
                    <a:lnTo>
                      <a:pt x="4" y="2"/>
                    </a:lnTo>
                    <a:lnTo>
                      <a:pt x="6" y="3"/>
                    </a:lnTo>
                    <a:lnTo>
                      <a:pt x="8" y="3"/>
                    </a:lnTo>
                    <a:lnTo>
                      <a:pt x="6" y="3"/>
                    </a:lnTo>
                    <a:lnTo>
                      <a:pt x="2" y="3"/>
                    </a:lnTo>
                    <a:lnTo>
                      <a:pt x="2" y="4"/>
                    </a:lnTo>
                    <a:lnTo>
                      <a:pt x="0" y="4"/>
                    </a:lnTo>
                    <a:lnTo>
                      <a:pt x="2" y="6"/>
                    </a:lnTo>
                    <a:lnTo>
                      <a:pt x="4" y="7"/>
                    </a:lnTo>
                    <a:lnTo>
                      <a:pt x="6" y="7"/>
                    </a:lnTo>
                    <a:lnTo>
                      <a:pt x="8" y="6"/>
                    </a:lnTo>
                    <a:lnTo>
                      <a:pt x="10" y="6"/>
                    </a:lnTo>
                    <a:lnTo>
                      <a:pt x="12" y="6"/>
                    </a:lnTo>
                    <a:lnTo>
                      <a:pt x="14" y="4"/>
                    </a:lnTo>
                    <a:lnTo>
                      <a:pt x="16" y="4"/>
                    </a:lnTo>
                    <a:lnTo>
                      <a:pt x="16" y="3"/>
                    </a:lnTo>
                    <a:lnTo>
                      <a:pt x="1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8" name="Freeform 815"/>
              <p:cNvSpPr>
                <a:spLocks/>
              </p:cNvSpPr>
              <p:nvPr/>
            </p:nvSpPr>
            <p:spPr bwMode="auto">
              <a:xfrm>
                <a:off x="6663" y="3065"/>
                <a:ext cx="4" cy="2"/>
              </a:xfrm>
              <a:custGeom>
                <a:avLst/>
                <a:gdLst>
                  <a:gd name="T0" fmla="*/ 4 w 4"/>
                  <a:gd name="T1" fmla="*/ 2 h 2"/>
                  <a:gd name="T2" fmla="*/ 4 w 4"/>
                  <a:gd name="T3" fmla="*/ 1 h 2"/>
                  <a:gd name="T4" fmla="*/ 4 w 4"/>
                  <a:gd name="T5" fmla="*/ 1 h 2"/>
                  <a:gd name="T6" fmla="*/ 2 w 4"/>
                  <a:gd name="T7" fmla="*/ 0 h 2"/>
                  <a:gd name="T8" fmla="*/ 2 w 4"/>
                  <a:gd name="T9" fmla="*/ 1 h 2"/>
                  <a:gd name="T10" fmla="*/ 0 w 4"/>
                  <a:gd name="T11" fmla="*/ 0 h 2"/>
                  <a:gd name="T12" fmla="*/ 0 w 4"/>
                  <a:gd name="T13" fmla="*/ 1 h 2"/>
                  <a:gd name="T14" fmla="*/ 2 w 4"/>
                  <a:gd name="T15" fmla="*/ 2 h 2"/>
                  <a:gd name="T16" fmla="*/ 4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2"/>
                    </a:moveTo>
                    <a:lnTo>
                      <a:pt x="4" y="1"/>
                    </a:lnTo>
                    <a:lnTo>
                      <a:pt x="2" y="0"/>
                    </a:lnTo>
                    <a:lnTo>
                      <a:pt x="2" y="1"/>
                    </a:lnTo>
                    <a:lnTo>
                      <a:pt x="0" y="0"/>
                    </a:lnTo>
                    <a:lnTo>
                      <a:pt x="0" y="1"/>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9" name="Freeform 816"/>
              <p:cNvSpPr>
                <a:spLocks/>
              </p:cNvSpPr>
              <p:nvPr/>
            </p:nvSpPr>
            <p:spPr bwMode="auto">
              <a:xfrm>
                <a:off x="6364" y="3035"/>
                <a:ext cx="6" cy="2"/>
              </a:xfrm>
              <a:custGeom>
                <a:avLst/>
                <a:gdLst>
                  <a:gd name="T0" fmla="*/ 6 w 6"/>
                  <a:gd name="T1" fmla="*/ 2 h 2"/>
                  <a:gd name="T2" fmla="*/ 4 w 6"/>
                  <a:gd name="T3" fmla="*/ 2 h 2"/>
                  <a:gd name="T4" fmla="*/ 4 w 6"/>
                  <a:gd name="T5" fmla="*/ 2 h 2"/>
                  <a:gd name="T6" fmla="*/ 0 w 6"/>
                  <a:gd name="T7" fmla="*/ 1 h 2"/>
                  <a:gd name="T8" fmla="*/ 0 w 6"/>
                  <a:gd name="T9" fmla="*/ 0 h 2"/>
                  <a:gd name="T10" fmla="*/ 0 w 6"/>
                  <a:gd name="T11" fmla="*/ 0 h 2"/>
                  <a:gd name="T12" fmla="*/ 0 w 6"/>
                  <a:gd name="T13" fmla="*/ 0 h 2"/>
                  <a:gd name="T14" fmla="*/ 0 w 6"/>
                  <a:gd name="T15" fmla="*/ 1 h 2"/>
                  <a:gd name="T16" fmla="*/ 4 w 6"/>
                  <a:gd name="T17" fmla="*/ 2 h 2"/>
                  <a:gd name="T18" fmla="*/ 6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6" y="2"/>
                    </a:moveTo>
                    <a:lnTo>
                      <a:pt x="4" y="2"/>
                    </a:lnTo>
                    <a:lnTo>
                      <a:pt x="0" y="1"/>
                    </a:lnTo>
                    <a:lnTo>
                      <a:pt x="0" y="0"/>
                    </a:lnTo>
                    <a:lnTo>
                      <a:pt x="0" y="1"/>
                    </a:lnTo>
                    <a:lnTo>
                      <a:pt x="4" y="2"/>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0" name="Freeform 817"/>
              <p:cNvSpPr>
                <a:spLocks/>
              </p:cNvSpPr>
              <p:nvPr/>
            </p:nvSpPr>
            <p:spPr bwMode="auto">
              <a:xfrm>
                <a:off x="7870" y="2997"/>
                <a:ext cx="10" cy="4"/>
              </a:xfrm>
              <a:custGeom>
                <a:avLst/>
                <a:gdLst>
                  <a:gd name="T0" fmla="*/ 4 w 10"/>
                  <a:gd name="T1" fmla="*/ 0 h 4"/>
                  <a:gd name="T2" fmla="*/ 2 w 10"/>
                  <a:gd name="T3" fmla="*/ 0 h 4"/>
                  <a:gd name="T4" fmla="*/ 0 w 10"/>
                  <a:gd name="T5" fmla="*/ 0 h 4"/>
                  <a:gd name="T6" fmla="*/ 0 w 10"/>
                  <a:gd name="T7" fmla="*/ 0 h 4"/>
                  <a:gd name="T8" fmla="*/ 4 w 10"/>
                  <a:gd name="T9" fmla="*/ 3 h 4"/>
                  <a:gd name="T10" fmla="*/ 6 w 10"/>
                  <a:gd name="T11" fmla="*/ 4 h 4"/>
                  <a:gd name="T12" fmla="*/ 10 w 10"/>
                  <a:gd name="T13" fmla="*/ 4 h 4"/>
                  <a:gd name="T14" fmla="*/ 10 w 10"/>
                  <a:gd name="T15" fmla="*/ 3 h 4"/>
                  <a:gd name="T16" fmla="*/ 8 w 10"/>
                  <a:gd name="T17" fmla="*/ 1 h 4"/>
                  <a:gd name="T18" fmla="*/ 4 w 1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4"/>
                  <a:gd name="T32" fmla="*/ 10 w 1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4">
                    <a:moveTo>
                      <a:pt x="4" y="0"/>
                    </a:moveTo>
                    <a:lnTo>
                      <a:pt x="2" y="0"/>
                    </a:lnTo>
                    <a:lnTo>
                      <a:pt x="0" y="0"/>
                    </a:lnTo>
                    <a:lnTo>
                      <a:pt x="4" y="3"/>
                    </a:lnTo>
                    <a:lnTo>
                      <a:pt x="6" y="4"/>
                    </a:lnTo>
                    <a:lnTo>
                      <a:pt x="10" y="4"/>
                    </a:lnTo>
                    <a:lnTo>
                      <a:pt x="10" y="3"/>
                    </a:lnTo>
                    <a:lnTo>
                      <a:pt x="8"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1" name="Freeform 818"/>
              <p:cNvSpPr>
                <a:spLocks/>
              </p:cNvSpPr>
              <p:nvPr/>
            </p:nvSpPr>
            <p:spPr bwMode="auto">
              <a:xfrm>
                <a:off x="7815" y="2997"/>
                <a:ext cx="12" cy="3"/>
              </a:xfrm>
              <a:custGeom>
                <a:avLst/>
                <a:gdLst>
                  <a:gd name="T0" fmla="*/ 4 w 12"/>
                  <a:gd name="T1" fmla="*/ 1 h 3"/>
                  <a:gd name="T2" fmla="*/ 2 w 12"/>
                  <a:gd name="T3" fmla="*/ 1 h 3"/>
                  <a:gd name="T4" fmla="*/ 0 w 12"/>
                  <a:gd name="T5" fmla="*/ 1 h 3"/>
                  <a:gd name="T6" fmla="*/ 2 w 12"/>
                  <a:gd name="T7" fmla="*/ 3 h 3"/>
                  <a:gd name="T8" fmla="*/ 8 w 12"/>
                  <a:gd name="T9" fmla="*/ 3 h 3"/>
                  <a:gd name="T10" fmla="*/ 10 w 12"/>
                  <a:gd name="T11" fmla="*/ 3 h 3"/>
                  <a:gd name="T12" fmla="*/ 12 w 12"/>
                  <a:gd name="T13" fmla="*/ 1 h 3"/>
                  <a:gd name="T14" fmla="*/ 10 w 12"/>
                  <a:gd name="T15" fmla="*/ 1 h 3"/>
                  <a:gd name="T16" fmla="*/ 10 w 12"/>
                  <a:gd name="T17" fmla="*/ 0 h 3"/>
                  <a:gd name="T18" fmla="*/ 10 w 12"/>
                  <a:gd name="T19" fmla="*/ 1 h 3"/>
                  <a:gd name="T20" fmla="*/ 10 w 12"/>
                  <a:gd name="T21" fmla="*/ 1 h 3"/>
                  <a:gd name="T22" fmla="*/ 4 w 12"/>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
                  <a:gd name="T38" fmla="*/ 12 w 12"/>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
                    <a:moveTo>
                      <a:pt x="4" y="1"/>
                    </a:moveTo>
                    <a:lnTo>
                      <a:pt x="2" y="1"/>
                    </a:lnTo>
                    <a:lnTo>
                      <a:pt x="0" y="1"/>
                    </a:lnTo>
                    <a:lnTo>
                      <a:pt x="2" y="3"/>
                    </a:lnTo>
                    <a:lnTo>
                      <a:pt x="8" y="3"/>
                    </a:lnTo>
                    <a:lnTo>
                      <a:pt x="10" y="3"/>
                    </a:lnTo>
                    <a:lnTo>
                      <a:pt x="12" y="1"/>
                    </a:lnTo>
                    <a:lnTo>
                      <a:pt x="10" y="1"/>
                    </a:lnTo>
                    <a:lnTo>
                      <a:pt x="10" y="0"/>
                    </a:lnTo>
                    <a:lnTo>
                      <a:pt x="1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2" name="Freeform 819"/>
              <p:cNvSpPr>
                <a:spLocks/>
              </p:cNvSpPr>
              <p:nvPr/>
            </p:nvSpPr>
            <p:spPr bwMode="auto">
              <a:xfrm>
                <a:off x="6631" y="3075"/>
                <a:ext cx="38" cy="18"/>
              </a:xfrm>
              <a:custGeom>
                <a:avLst/>
                <a:gdLst>
                  <a:gd name="T0" fmla="*/ 34 w 38"/>
                  <a:gd name="T1" fmla="*/ 4 h 18"/>
                  <a:gd name="T2" fmla="*/ 34 w 38"/>
                  <a:gd name="T3" fmla="*/ 3 h 18"/>
                  <a:gd name="T4" fmla="*/ 34 w 38"/>
                  <a:gd name="T5" fmla="*/ 1 h 18"/>
                  <a:gd name="T6" fmla="*/ 30 w 38"/>
                  <a:gd name="T7" fmla="*/ 3 h 18"/>
                  <a:gd name="T8" fmla="*/ 28 w 38"/>
                  <a:gd name="T9" fmla="*/ 1 h 18"/>
                  <a:gd name="T10" fmla="*/ 26 w 38"/>
                  <a:gd name="T11" fmla="*/ 1 h 18"/>
                  <a:gd name="T12" fmla="*/ 26 w 38"/>
                  <a:gd name="T13" fmla="*/ 1 h 18"/>
                  <a:gd name="T14" fmla="*/ 24 w 38"/>
                  <a:gd name="T15" fmla="*/ 2 h 18"/>
                  <a:gd name="T16" fmla="*/ 19 w 38"/>
                  <a:gd name="T17" fmla="*/ 3 h 18"/>
                  <a:gd name="T18" fmla="*/ 17 w 38"/>
                  <a:gd name="T19" fmla="*/ 4 h 18"/>
                  <a:gd name="T20" fmla="*/ 15 w 38"/>
                  <a:gd name="T21" fmla="*/ 1 h 18"/>
                  <a:gd name="T22" fmla="*/ 13 w 38"/>
                  <a:gd name="T23" fmla="*/ 2 h 18"/>
                  <a:gd name="T24" fmla="*/ 17 w 38"/>
                  <a:gd name="T25" fmla="*/ 6 h 18"/>
                  <a:gd name="T26" fmla="*/ 15 w 38"/>
                  <a:gd name="T27" fmla="*/ 7 h 18"/>
                  <a:gd name="T28" fmla="*/ 15 w 38"/>
                  <a:gd name="T29" fmla="*/ 8 h 18"/>
                  <a:gd name="T30" fmla="*/ 11 w 38"/>
                  <a:gd name="T31" fmla="*/ 7 h 18"/>
                  <a:gd name="T32" fmla="*/ 11 w 38"/>
                  <a:gd name="T33" fmla="*/ 4 h 18"/>
                  <a:gd name="T34" fmla="*/ 7 w 38"/>
                  <a:gd name="T35" fmla="*/ 6 h 18"/>
                  <a:gd name="T36" fmla="*/ 2 w 38"/>
                  <a:gd name="T37" fmla="*/ 7 h 18"/>
                  <a:gd name="T38" fmla="*/ 0 w 38"/>
                  <a:gd name="T39" fmla="*/ 9 h 18"/>
                  <a:gd name="T40" fmla="*/ 0 w 38"/>
                  <a:gd name="T41" fmla="*/ 9 h 18"/>
                  <a:gd name="T42" fmla="*/ 2 w 38"/>
                  <a:gd name="T43" fmla="*/ 10 h 18"/>
                  <a:gd name="T44" fmla="*/ 7 w 38"/>
                  <a:gd name="T45" fmla="*/ 16 h 18"/>
                  <a:gd name="T46" fmla="*/ 9 w 38"/>
                  <a:gd name="T47" fmla="*/ 12 h 18"/>
                  <a:gd name="T48" fmla="*/ 7 w 38"/>
                  <a:gd name="T49" fmla="*/ 12 h 18"/>
                  <a:gd name="T50" fmla="*/ 11 w 38"/>
                  <a:gd name="T51" fmla="*/ 12 h 18"/>
                  <a:gd name="T52" fmla="*/ 11 w 38"/>
                  <a:gd name="T53" fmla="*/ 14 h 18"/>
                  <a:gd name="T54" fmla="*/ 13 w 38"/>
                  <a:gd name="T55" fmla="*/ 15 h 18"/>
                  <a:gd name="T56" fmla="*/ 13 w 38"/>
                  <a:gd name="T57" fmla="*/ 16 h 18"/>
                  <a:gd name="T58" fmla="*/ 17 w 38"/>
                  <a:gd name="T59" fmla="*/ 16 h 18"/>
                  <a:gd name="T60" fmla="*/ 17 w 38"/>
                  <a:gd name="T61" fmla="*/ 15 h 18"/>
                  <a:gd name="T62" fmla="*/ 17 w 38"/>
                  <a:gd name="T63" fmla="*/ 14 h 18"/>
                  <a:gd name="T64" fmla="*/ 21 w 38"/>
                  <a:gd name="T65" fmla="*/ 11 h 18"/>
                  <a:gd name="T66" fmla="*/ 26 w 38"/>
                  <a:gd name="T67" fmla="*/ 10 h 18"/>
                  <a:gd name="T68" fmla="*/ 26 w 38"/>
                  <a:gd name="T69" fmla="*/ 10 h 18"/>
                  <a:gd name="T70" fmla="*/ 28 w 38"/>
                  <a:gd name="T71" fmla="*/ 9 h 18"/>
                  <a:gd name="T72" fmla="*/ 30 w 38"/>
                  <a:gd name="T73" fmla="*/ 10 h 18"/>
                  <a:gd name="T74" fmla="*/ 32 w 38"/>
                  <a:gd name="T75" fmla="*/ 9 h 18"/>
                  <a:gd name="T76" fmla="*/ 28 w 38"/>
                  <a:gd name="T77" fmla="*/ 8 h 18"/>
                  <a:gd name="T78" fmla="*/ 30 w 38"/>
                  <a:gd name="T79" fmla="*/ 7 h 18"/>
                  <a:gd name="T80" fmla="*/ 36 w 38"/>
                  <a:gd name="T81" fmla="*/ 8 h 18"/>
                  <a:gd name="T82" fmla="*/ 34 w 38"/>
                  <a:gd name="T83" fmla="*/ 6 h 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
                  <a:gd name="T127" fmla="*/ 0 h 18"/>
                  <a:gd name="T128" fmla="*/ 38 w 38"/>
                  <a:gd name="T129" fmla="*/ 18 h 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 h="18">
                    <a:moveTo>
                      <a:pt x="34" y="4"/>
                    </a:moveTo>
                    <a:lnTo>
                      <a:pt x="34" y="4"/>
                    </a:lnTo>
                    <a:lnTo>
                      <a:pt x="34" y="3"/>
                    </a:lnTo>
                    <a:lnTo>
                      <a:pt x="34" y="1"/>
                    </a:lnTo>
                    <a:lnTo>
                      <a:pt x="32" y="1"/>
                    </a:lnTo>
                    <a:lnTo>
                      <a:pt x="30" y="3"/>
                    </a:lnTo>
                    <a:lnTo>
                      <a:pt x="28" y="2"/>
                    </a:lnTo>
                    <a:lnTo>
                      <a:pt x="28" y="1"/>
                    </a:lnTo>
                    <a:lnTo>
                      <a:pt x="26" y="1"/>
                    </a:lnTo>
                    <a:lnTo>
                      <a:pt x="24" y="0"/>
                    </a:lnTo>
                    <a:lnTo>
                      <a:pt x="26" y="1"/>
                    </a:lnTo>
                    <a:lnTo>
                      <a:pt x="26" y="2"/>
                    </a:lnTo>
                    <a:lnTo>
                      <a:pt x="24" y="2"/>
                    </a:lnTo>
                    <a:lnTo>
                      <a:pt x="21" y="2"/>
                    </a:lnTo>
                    <a:lnTo>
                      <a:pt x="19" y="3"/>
                    </a:lnTo>
                    <a:lnTo>
                      <a:pt x="19" y="4"/>
                    </a:lnTo>
                    <a:lnTo>
                      <a:pt x="17" y="4"/>
                    </a:lnTo>
                    <a:lnTo>
                      <a:pt x="17" y="2"/>
                    </a:lnTo>
                    <a:lnTo>
                      <a:pt x="15" y="1"/>
                    </a:lnTo>
                    <a:lnTo>
                      <a:pt x="13" y="1"/>
                    </a:lnTo>
                    <a:lnTo>
                      <a:pt x="13" y="2"/>
                    </a:lnTo>
                    <a:lnTo>
                      <a:pt x="17" y="6"/>
                    </a:lnTo>
                    <a:lnTo>
                      <a:pt x="15" y="6"/>
                    </a:lnTo>
                    <a:lnTo>
                      <a:pt x="15" y="7"/>
                    </a:lnTo>
                    <a:lnTo>
                      <a:pt x="15" y="8"/>
                    </a:lnTo>
                    <a:lnTo>
                      <a:pt x="13" y="8"/>
                    </a:lnTo>
                    <a:lnTo>
                      <a:pt x="11" y="7"/>
                    </a:lnTo>
                    <a:lnTo>
                      <a:pt x="11" y="6"/>
                    </a:lnTo>
                    <a:lnTo>
                      <a:pt x="11" y="4"/>
                    </a:lnTo>
                    <a:lnTo>
                      <a:pt x="7" y="4"/>
                    </a:lnTo>
                    <a:lnTo>
                      <a:pt x="7" y="6"/>
                    </a:lnTo>
                    <a:lnTo>
                      <a:pt x="5" y="6"/>
                    </a:lnTo>
                    <a:lnTo>
                      <a:pt x="2" y="7"/>
                    </a:lnTo>
                    <a:lnTo>
                      <a:pt x="2" y="9"/>
                    </a:lnTo>
                    <a:lnTo>
                      <a:pt x="0" y="9"/>
                    </a:lnTo>
                    <a:lnTo>
                      <a:pt x="2" y="10"/>
                    </a:lnTo>
                    <a:lnTo>
                      <a:pt x="5" y="15"/>
                    </a:lnTo>
                    <a:lnTo>
                      <a:pt x="7" y="16"/>
                    </a:lnTo>
                    <a:lnTo>
                      <a:pt x="9" y="16"/>
                    </a:lnTo>
                    <a:lnTo>
                      <a:pt x="9" y="12"/>
                    </a:lnTo>
                    <a:lnTo>
                      <a:pt x="7" y="12"/>
                    </a:lnTo>
                    <a:lnTo>
                      <a:pt x="9" y="11"/>
                    </a:lnTo>
                    <a:lnTo>
                      <a:pt x="11" y="12"/>
                    </a:lnTo>
                    <a:lnTo>
                      <a:pt x="11" y="14"/>
                    </a:lnTo>
                    <a:lnTo>
                      <a:pt x="13" y="15"/>
                    </a:lnTo>
                    <a:lnTo>
                      <a:pt x="13" y="16"/>
                    </a:lnTo>
                    <a:lnTo>
                      <a:pt x="11" y="18"/>
                    </a:lnTo>
                    <a:lnTo>
                      <a:pt x="17" y="16"/>
                    </a:lnTo>
                    <a:lnTo>
                      <a:pt x="17" y="15"/>
                    </a:lnTo>
                    <a:lnTo>
                      <a:pt x="17" y="14"/>
                    </a:lnTo>
                    <a:lnTo>
                      <a:pt x="19" y="12"/>
                    </a:lnTo>
                    <a:lnTo>
                      <a:pt x="21" y="11"/>
                    </a:lnTo>
                    <a:lnTo>
                      <a:pt x="26" y="10"/>
                    </a:lnTo>
                    <a:lnTo>
                      <a:pt x="28" y="9"/>
                    </a:lnTo>
                    <a:lnTo>
                      <a:pt x="30" y="9"/>
                    </a:lnTo>
                    <a:lnTo>
                      <a:pt x="30" y="10"/>
                    </a:lnTo>
                    <a:lnTo>
                      <a:pt x="32" y="10"/>
                    </a:lnTo>
                    <a:lnTo>
                      <a:pt x="32" y="9"/>
                    </a:lnTo>
                    <a:lnTo>
                      <a:pt x="32" y="8"/>
                    </a:lnTo>
                    <a:lnTo>
                      <a:pt x="28" y="8"/>
                    </a:lnTo>
                    <a:lnTo>
                      <a:pt x="28" y="7"/>
                    </a:lnTo>
                    <a:lnTo>
                      <a:pt x="30" y="7"/>
                    </a:lnTo>
                    <a:lnTo>
                      <a:pt x="34" y="8"/>
                    </a:lnTo>
                    <a:lnTo>
                      <a:pt x="36" y="8"/>
                    </a:lnTo>
                    <a:lnTo>
                      <a:pt x="38" y="6"/>
                    </a:lnTo>
                    <a:lnTo>
                      <a:pt x="34" y="6"/>
                    </a:lnTo>
                    <a:lnTo>
                      <a:pt x="3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3" name="Freeform 820"/>
              <p:cNvSpPr>
                <a:spLocks/>
              </p:cNvSpPr>
              <p:nvPr/>
            </p:nvSpPr>
            <p:spPr bwMode="auto">
              <a:xfrm>
                <a:off x="6482" y="2993"/>
                <a:ext cx="10" cy="5"/>
              </a:xfrm>
              <a:custGeom>
                <a:avLst/>
                <a:gdLst>
                  <a:gd name="T0" fmla="*/ 4 w 10"/>
                  <a:gd name="T1" fmla="*/ 4 h 5"/>
                  <a:gd name="T2" fmla="*/ 8 w 10"/>
                  <a:gd name="T3" fmla="*/ 4 h 5"/>
                  <a:gd name="T4" fmla="*/ 10 w 10"/>
                  <a:gd name="T5" fmla="*/ 1 h 5"/>
                  <a:gd name="T6" fmla="*/ 8 w 10"/>
                  <a:gd name="T7" fmla="*/ 0 h 5"/>
                  <a:gd name="T8" fmla="*/ 6 w 10"/>
                  <a:gd name="T9" fmla="*/ 0 h 5"/>
                  <a:gd name="T10" fmla="*/ 0 w 10"/>
                  <a:gd name="T11" fmla="*/ 2 h 5"/>
                  <a:gd name="T12" fmla="*/ 0 w 10"/>
                  <a:gd name="T13" fmla="*/ 5 h 5"/>
                  <a:gd name="T14" fmla="*/ 0 w 10"/>
                  <a:gd name="T15" fmla="*/ 5 h 5"/>
                  <a:gd name="T16" fmla="*/ 4 w 10"/>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5"/>
                  <a:gd name="T29" fmla="*/ 10 w 1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5">
                    <a:moveTo>
                      <a:pt x="4" y="4"/>
                    </a:moveTo>
                    <a:lnTo>
                      <a:pt x="8" y="4"/>
                    </a:lnTo>
                    <a:lnTo>
                      <a:pt x="10" y="1"/>
                    </a:lnTo>
                    <a:lnTo>
                      <a:pt x="8" y="0"/>
                    </a:lnTo>
                    <a:lnTo>
                      <a:pt x="6" y="0"/>
                    </a:lnTo>
                    <a:lnTo>
                      <a:pt x="0" y="2"/>
                    </a:lnTo>
                    <a:lnTo>
                      <a:pt x="0" y="5"/>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4" name="Freeform 821"/>
              <p:cNvSpPr>
                <a:spLocks/>
              </p:cNvSpPr>
              <p:nvPr/>
            </p:nvSpPr>
            <p:spPr bwMode="auto">
              <a:xfrm>
                <a:off x="6537" y="3061"/>
                <a:ext cx="6" cy="5"/>
              </a:xfrm>
              <a:custGeom>
                <a:avLst/>
                <a:gdLst>
                  <a:gd name="T0" fmla="*/ 4 w 6"/>
                  <a:gd name="T1" fmla="*/ 5 h 5"/>
                  <a:gd name="T2" fmla="*/ 6 w 6"/>
                  <a:gd name="T3" fmla="*/ 1 h 5"/>
                  <a:gd name="T4" fmla="*/ 6 w 6"/>
                  <a:gd name="T5" fmla="*/ 0 h 5"/>
                  <a:gd name="T6" fmla="*/ 6 w 6"/>
                  <a:gd name="T7" fmla="*/ 0 h 5"/>
                  <a:gd name="T8" fmla="*/ 2 w 6"/>
                  <a:gd name="T9" fmla="*/ 2 h 5"/>
                  <a:gd name="T10" fmla="*/ 2 w 6"/>
                  <a:gd name="T11" fmla="*/ 2 h 5"/>
                  <a:gd name="T12" fmla="*/ 0 w 6"/>
                  <a:gd name="T13" fmla="*/ 4 h 5"/>
                  <a:gd name="T14" fmla="*/ 2 w 6"/>
                  <a:gd name="T15" fmla="*/ 5 h 5"/>
                  <a:gd name="T16" fmla="*/ 2 w 6"/>
                  <a:gd name="T17" fmla="*/ 5 h 5"/>
                  <a:gd name="T18" fmla="*/ 4 w 6"/>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5"/>
                    </a:moveTo>
                    <a:lnTo>
                      <a:pt x="6" y="1"/>
                    </a:lnTo>
                    <a:lnTo>
                      <a:pt x="6" y="0"/>
                    </a:lnTo>
                    <a:lnTo>
                      <a:pt x="2" y="2"/>
                    </a:lnTo>
                    <a:lnTo>
                      <a:pt x="0" y="4"/>
                    </a:lnTo>
                    <a:lnTo>
                      <a:pt x="2" y="5"/>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5" name="Freeform 822"/>
              <p:cNvSpPr>
                <a:spLocks/>
              </p:cNvSpPr>
              <p:nvPr/>
            </p:nvSpPr>
            <p:spPr bwMode="auto">
              <a:xfrm>
                <a:off x="7952" y="3016"/>
                <a:ext cx="12" cy="5"/>
              </a:xfrm>
              <a:custGeom>
                <a:avLst/>
                <a:gdLst>
                  <a:gd name="T0" fmla="*/ 10 w 12"/>
                  <a:gd name="T1" fmla="*/ 1 h 5"/>
                  <a:gd name="T2" fmla="*/ 8 w 12"/>
                  <a:gd name="T3" fmla="*/ 0 h 5"/>
                  <a:gd name="T4" fmla="*/ 6 w 12"/>
                  <a:gd name="T5" fmla="*/ 0 h 5"/>
                  <a:gd name="T6" fmla="*/ 6 w 12"/>
                  <a:gd name="T7" fmla="*/ 0 h 5"/>
                  <a:gd name="T8" fmla="*/ 4 w 12"/>
                  <a:gd name="T9" fmla="*/ 0 h 5"/>
                  <a:gd name="T10" fmla="*/ 0 w 12"/>
                  <a:gd name="T11" fmla="*/ 1 h 5"/>
                  <a:gd name="T12" fmla="*/ 0 w 12"/>
                  <a:gd name="T13" fmla="*/ 2 h 5"/>
                  <a:gd name="T14" fmla="*/ 2 w 12"/>
                  <a:gd name="T15" fmla="*/ 2 h 5"/>
                  <a:gd name="T16" fmla="*/ 4 w 12"/>
                  <a:gd name="T17" fmla="*/ 4 h 5"/>
                  <a:gd name="T18" fmla="*/ 6 w 12"/>
                  <a:gd name="T19" fmla="*/ 3 h 5"/>
                  <a:gd name="T20" fmla="*/ 6 w 12"/>
                  <a:gd name="T21" fmla="*/ 5 h 5"/>
                  <a:gd name="T22" fmla="*/ 10 w 12"/>
                  <a:gd name="T23" fmla="*/ 5 h 5"/>
                  <a:gd name="T24" fmla="*/ 10 w 12"/>
                  <a:gd name="T25" fmla="*/ 5 h 5"/>
                  <a:gd name="T26" fmla="*/ 12 w 12"/>
                  <a:gd name="T27" fmla="*/ 2 h 5"/>
                  <a:gd name="T28" fmla="*/ 10 w 12"/>
                  <a:gd name="T29" fmla="*/ 1 h 5"/>
                  <a:gd name="T30" fmla="*/ 10 w 12"/>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10" y="1"/>
                    </a:moveTo>
                    <a:lnTo>
                      <a:pt x="8" y="0"/>
                    </a:lnTo>
                    <a:lnTo>
                      <a:pt x="6" y="0"/>
                    </a:lnTo>
                    <a:lnTo>
                      <a:pt x="4" y="0"/>
                    </a:lnTo>
                    <a:lnTo>
                      <a:pt x="0" y="1"/>
                    </a:lnTo>
                    <a:lnTo>
                      <a:pt x="0" y="2"/>
                    </a:lnTo>
                    <a:lnTo>
                      <a:pt x="2" y="2"/>
                    </a:lnTo>
                    <a:lnTo>
                      <a:pt x="4" y="4"/>
                    </a:lnTo>
                    <a:lnTo>
                      <a:pt x="6" y="3"/>
                    </a:lnTo>
                    <a:lnTo>
                      <a:pt x="6" y="5"/>
                    </a:lnTo>
                    <a:lnTo>
                      <a:pt x="10" y="5"/>
                    </a:lnTo>
                    <a:lnTo>
                      <a:pt x="12" y="2"/>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6" name="Freeform 823"/>
              <p:cNvSpPr>
                <a:spLocks/>
              </p:cNvSpPr>
              <p:nvPr/>
            </p:nvSpPr>
            <p:spPr bwMode="auto">
              <a:xfrm>
                <a:off x="7910" y="3034"/>
                <a:ext cx="8" cy="6"/>
              </a:xfrm>
              <a:custGeom>
                <a:avLst/>
                <a:gdLst>
                  <a:gd name="T0" fmla="*/ 4 w 8"/>
                  <a:gd name="T1" fmla="*/ 1 h 6"/>
                  <a:gd name="T2" fmla="*/ 2 w 8"/>
                  <a:gd name="T3" fmla="*/ 2 h 6"/>
                  <a:gd name="T4" fmla="*/ 2 w 8"/>
                  <a:gd name="T5" fmla="*/ 1 h 6"/>
                  <a:gd name="T6" fmla="*/ 0 w 8"/>
                  <a:gd name="T7" fmla="*/ 4 h 6"/>
                  <a:gd name="T8" fmla="*/ 2 w 8"/>
                  <a:gd name="T9" fmla="*/ 6 h 6"/>
                  <a:gd name="T10" fmla="*/ 4 w 8"/>
                  <a:gd name="T11" fmla="*/ 4 h 6"/>
                  <a:gd name="T12" fmla="*/ 6 w 8"/>
                  <a:gd name="T13" fmla="*/ 3 h 6"/>
                  <a:gd name="T14" fmla="*/ 8 w 8"/>
                  <a:gd name="T15" fmla="*/ 2 h 6"/>
                  <a:gd name="T16" fmla="*/ 8 w 8"/>
                  <a:gd name="T17" fmla="*/ 0 h 6"/>
                  <a:gd name="T18" fmla="*/ 4 w 8"/>
                  <a:gd name="T19" fmla="*/ 0 h 6"/>
                  <a:gd name="T20" fmla="*/ 4 w 8"/>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6"/>
                  <a:gd name="T35" fmla="*/ 8 w 8"/>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6">
                    <a:moveTo>
                      <a:pt x="4" y="1"/>
                    </a:moveTo>
                    <a:lnTo>
                      <a:pt x="2" y="2"/>
                    </a:lnTo>
                    <a:lnTo>
                      <a:pt x="2" y="1"/>
                    </a:lnTo>
                    <a:lnTo>
                      <a:pt x="0" y="4"/>
                    </a:lnTo>
                    <a:lnTo>
                      <a:pt x="2" y="6"/>
                    </a:lnTo>
                    <a:lnTo>
                      <a:pt x="4" y="4"/>
                    </a:lnTo>
                    <a:lnTo>
                      <a:pt x="6" y="3"/>
                    </a:lnTo>
                    <a:lnTo>
                      <a:pt x="8" y="2"/>
                    </a:lnTo>
                    <a:lnTo>
                      <a:pt x="8" y="0"/>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7" name="Freeform 824"/>
              <p:cNvSpPr>
                <a:spLocks/>
              </p:cNvSpPr>
              <p:nvPr/>
            </p:nvSpPr>
            <p:spPr bwMode="auto">
              <a:xfrm>
                <a:off x="6650" y="3073"/>
                <a:ext cx="7" cy="1"/>
              </a:xfrm>
              <a:custGeom>
                <a:avLst/>
                <a:gdLst>
                  <a:gd name="T0" fmla="*/ 5 w 7"/>
                  <a:gd name="T1" fmla="*/ 0 h 1"/>
                  <a:gd name="T2" fmla="*/ 7 w 7"/>
                  <a:gd name="T3" fmla="*/ 1 h 1"/>
                  <a:gd name="T4" fmla="*/ 7 w 7"/>
                  <a:gd name="T5" fmla="*/ 0 h 1"/>
                  <a:gd name="T6" fmla="*/ 2 w 7"/>
                  <a:gd name="T7" fmla="*/ 0 h 1"/>
                  <a:gd name="T8" fmla="*/ 2 w 7"/>
                  <a:gd name="T9" fmla="*/ 0 h 1"/>
                  <a:gd name="T10" fmla="*/ 0 w 7"/>
                  <a:gd name="T11" fmla="*/ 0 h 1"/>
                  <a:gd name="T12" fmla="*/ 2 w 7"/>
                  <a:gd name="T13" fmla="*/ 0 h 1"/>
                  <a:gd name="T14" fmla="*/ 2 w 7"/>
                  <a:gd name="T15" fmla="*/ 1 h 1"/>
                  <a:gd name="T16" fmla="*/ 5 w 7"/>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
                  <a:gd name="T29" fmla="*/ 7 w 7"/>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
                    <a:moveTo>
                      <a:pt x="5" y="0"/>
                    </a:moveTo>
                    <a:lnTo>
                      <a:pt x="7" y="1"/>
                    </a:lnTo>
                    <a:lnTo>
                      <a:pt x="7" y="0"/>
                    </a:lnTo>
                    <a:lnTo>
                      <a:pt x="2" y="0"/>
                    </a:lnTo>
                    <a:lnTo>
                      <a:pt x="0" y="0"/>
                    </a:lnTo>
                    <a:lnTo>
                      <a:pt x="2" y="0"/>
                    </a:lnTo>
                    <a:lnTo>
                      <a:pt x="2"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8" name="Freeform 825"/>
              <p:cNvSpPr>
                <a:spLocks/>
              </p:cNvSpPr>
              <p:nvPr/>
            </p:nvSpPr>
            <p:spPr bwMode="auto">
              <a:xfrm>
                <a:off x="7760" y="2985"/>
                <a:ext cx="15" cy="7"/>
              </a:xfrm>
              <a:custGeom>
                <a:avLst/>
                <a:gdLst>
                  <a:gd name="T0" fmla="*/ 11 w 15"/>
                  <a:gd name="T1" fmla="*/ 7 h 7"/>
                  <a:gd name="T2" fmla="*/ 15 w 15"/>
                  <a:gd name="T3" fmla="*/ 4 h 7"/>
                  <a:gd name="T4" fmla="*/ 13 w 15"/>
                  <a:gd name="T5" fmla="*/ 2 h 7"/>
                  <a:gd name="T6" fmla="*/ 11 w 15"/>
                  <a:gd name="T7" fmla="*/ 1 h 7"/>
                  <a:gd name="T8" fmla="*/ 8 w 15"/>
                  <a:gd name="T9" fmla="*/ 1 h 7"/>
                  <a:gd name="T10" fmla="*/ 6 w 15"/>
                  <a:gd name="T11" fmla="*/ 0 h 7"/>
                  <a:gd name="T12" fmla="*/ 4 w 15"/>
                  <a:gd name="T13" fmla="*/ 0 h 7"/>
                  <a:gd name="T14" fmla="*/ 0 w 15"/>
                  <a:gd name="T15" fmla="*/ 1 h 7"/>
                  <a:gd name="T16" fmla="*/ 0 w 15"/>
                  <a:gd name="T17" fmla="*/ 1 h 7"/>
                  <a:gd name="T18" fmla="*/ 0 w 15"/>
                  <a:gd name="T19" fmla="*/ 1 h 7"/>
                  <a:gd name="T20" fmla="*/ 11 w 15"/>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7"/>
                  <a:gd name="T35" fmla="*/ 15 w 1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7">
                    <a:moveTo>
                      <a:pt x="11" y="7"/>
                    </a:moveTo>
                    <a:lnTo>
                      <a:pt x="15" y="4"/>
                    </a:lnTo>
                    <a:lnTo>
                      <a:pt x="13" y="2"/>
                    </a:lnTo>
                    <a:lnTo>
                      <a:pt x="11" y="1"/>
                    </a:lnTo>
                    <a:lnTo>
                      <a:pt x="8" y="1"/>
                    </a:lnTo>
                    <a:lnTo>
                      <a:pt x="6" y="0"/>
                    </a:lnTo>
                    <a:lnTo>
                      <a:pt x="4" y="0"/>
                    </a:lnTo>
                    <a:lnTo>
                      <a:pt x="0" y="1"/>
                    </a:lnTo>
                    <a:lnTo>
                      <a:pt x="11"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9" name="Freeform 826"/>
              <p:cNvSpPr>
                <a:spLocks/>
              </p:cNvSpPr>
              <p:nvPr/>
            </p:nvSpPr>
            <p:spPr bwMode="auto">
              <a:xfrm>
                <a:off x="6903" y="3070"/>
                <a:ext cx="21" cy="13"/>
              </a:xfrm>
              <a:custGeom>
                <a:avLst/>
                <a:gdLst>
                  <a:gd name="T0" fmla="*/ 11 w 21"/>
                  <a:gd name="T1" fmla="*/ 8 h 13"/>
                  <a:gd name="T2" fmla="*/ 13 w 21"/>
                  <a:gd name="T3" fmla="*/ 9 h 13"/>
                  <a:gd name="T4" fmla="*/ 21 w 21"/>
                  <a:gd name="T5" fmla="*/ 13 h 13"/>
                  <a:gd name="T6" fmla="*/ 21 w 21"/>
                  <a:gd name="T7" fmla="*/ 12 h 13"/>
                  <a:gd name="T8" fmla="*/ 21 w 21"/>
                  <a:gd name="T9" fmla="*/ 12 h 13"/>
                  <a:gd name="T10" fmla="*/ 21 w 21"/>
                  <a:gd name="T11" fmla="*/ 8 h 13"/>
                  <a:gd name="T12" fmla="*/ 19 w 21"/>
                  <a:gd name="T13" fmla="*/ 8 h 13"/>
                  <a:gd name="T14" fmla="*/ 17 w 21"/>
                  <a:gd name="T15" fmla="*/ 8 h 13"/>
                  <a:gd name="T16" fmla="*/ 15 w 21"/>
                  <a:gd name="T17" fmla="*/ 8 h 13"/>
                  <a:gd name="T18" fmla="*/ 11 w 21"/>
                  <a:gd name="T19" fmla="*/ 6 h 13"/>
                  <a:gd name="T20" fmla="*/ 13 w 21"/>
                  <a:gd name="T21" fmla="*/ 6 h 13"/>
                  <a:gd name="T22" fmla="*/ 19 w 21"/>
                  <a:gd name="T23" fmla="*/ 7 h 13"/>
                  <a:gd name="T24" fmla="*/ 21 w 21"/>
                  <a:gd name="T25" fmla="*/ 7 h 13"/>
                  <a:gd name="T26" fmla="*/ 21 w 21"/>
                  <a:gd name="T27" fmla="*/ 6 h 13"/>
                  <a:gd name="T28" fmla="*/ 19 w 21"/>
                  <a:gd name="T29" fmla="*/ 5 h 13"/>
                  <a:gd name="T30" fmla="*/ 21 w 21"/>
                  <a:gd name="T31" fmla="*/ 6 h 13"/>
                  <a:gd name="T32" fmla="*/ 21 w 21"/>
                  <a:gd name="T33" fmla="*/ 4 h 13"/>
                  <a:gd name="T34" fmla="*/ 21 w 21"/>
                  <a:gd name="T35" fmla="*/ 4 h 13"/>
                  <a:gd name="T36" fmla="*/ 19 w 21"/>
                  <a:gd name="T37" fmla="*/ 4 h 13"/>
                  <a:gd name="T38" fmla="*/ 19 w 21"/>
                  <a:gd name="T39" fmla="*/ 3 h 13"/>
                  <a:gd name="T40" fmla="*/ 15 w 21"/>
                  <a:gd name="T41" fmla="*/ 3 h 13"/>
                  <a:gd name="T42" fmla="*/ 15 w 21"/>
                  <a:gd name="T43" fmla="*/ 3 h 13"/>
                  <a:gd name="T44" fmla="*/ 13 w 21"/>
                  <a:gd name="T45" fmla="*/ 3 h 13"/>
                  <a:gd name="T46" fmla="*/ 13 w 21"/>
                  <a:gd name="T47" fmla="*/ 1 h 13"/>
                  <a:gd name="T48" fmla="*/ 8 w 21"/>
                  <a:gd name="T49" fmla="*/ 0 h 13"/>
                  <a:gd name="T50" fmla="*/ 6 w 21"/>
                  <a:gd name="T51" fmla="*/ 1 h 13"/>
                  <a:gd name="T52" fmla="*/ 4 w 21"/>
                  <a:gd name="T53" fmla="*/ 1 h 13"/>
                  <a:gd name="T54" fmla="*/ 4 w 21"/>
                  <a:gd name="T55" fmla="*/ 3 h 13"/>
                  <a:gd name="T56" fmla="*/ 2 w 21"/>
                  <a:gd name="T57" fmla="*/ 3 h 13"/>
                  <a:gd name="T58" fmla="*/ 2 w 21"/>
                  <a:gd name="T59" fmla="*/ 1 h 13"/>
                  <a:gd name="T60" fmla="*/ 0 w 21"/>
                  <a:gd name="T61" fmla="*/ 3 h 13"/>
                  <a:gd name="T62" fmla="*/ 0 w 21"/>
                  <a:gd name="T63" fmla="*/ 3 h 13"/>
                  <a:gd name="T64" fmla="*/ 4 w 21"/>
                  <a:gd name="T65" fmla="*/ 5 h 13"/>
                  <a:gd name="T66" fmla="*/ 2 w 21"/>
                  <a:gd name="T67" fmla="*/ 6 h 13"/>
                  <a:gd name="T68" fmla="*/ 2 w 21"/>
                  <a:gd name="T69" fmla="*/ 5 h 13"/>
                  <a:gd name="T70" fmla="*/ 2 w 21"/>
                  <a:gd name="T71" fmla="*/ 6 h 13"/>
                  <a:gd name="T72" fmla="*/ 2 w 21"/>
                  <a:gd name="T73" fmla="*/ 7 h 13"/>
                  <a:gd name="T74" fmla="*/ 2 w 21"/>
                  <a:gd name="T75" fmla="*/ 8 h 13"/>
                  <a:gd name="T76" fmla="*/ 4 w 21"/>
                  <a:gd name="T77" fmla="*/ 8 h 13"/>
                  <a:gd name="T78" fmla="*/ 4 w 21"/>
                  <a:gd name="T79" fmla="*/ 9 h 13"/>
                  <a:gd name="T80" fmla="*/ 4 w 21"/>
                  <a:gd name="T81" fmla="*/ 11 h 13"/>
                  <a:gd name="T82" fmla="*/ 6 w 21"/>
                  <a:gd name="T83" fmla="*/ 11 h 13"/>
                  <a:gd name="T84" fmla="*/ 8 w 21"/>
                  <a:gd name="T85" fmla="*/ 12 h 13"/>
                  <a:gd name="T86" fmla="*/ 6 w 21"/>
                  <a:gd name="T87" fmla="*/ 12 h 13"/>
                  <a:gd name="T88" fmla="*/ 6 w 21"/>
                  <a:gd name="T89" fmla="*/ 13 h 13"/>
                  <a:gd name="T90" fmla="*/ 8 w 21"/>
                  <a:gd name="T91" fmla="*/ 13 h 13"/>
                  <a:gd name="T92" fmla="*/ 11 w 21"/>
                  <a:gd name="T93" fmla="*/ 13 h 13"/>
                  <a:gd name="T94" fmla="*/ 11 w 21"/>
                  <a:gd name="T95" fmla="*/ 13 h 13"/>
                  <a:gd name="T96" fmla="*/ 11 w 21"/>
                  <a:gd name="T97" fmla="*/ 12 h 13"/>
                  <a:gd name="T98" fmla="*/ 11 w 21"/>
                  <a:gd name="T99" fmla="*/ 11 h 13"/>
                  <a:gd name="T100" fmla="*/ 11 w 21"/>
                  <a:gd name="T101" fmla="*/ 9 h 13"/>
                  <a:gd name="T102" fmla="*/ 11 w 21"/>
                  <a:gd name="T103" fmla="*/ 8 h 13"/>
                  <a:gd name="T104" fmla="*/ 11 w 21"/>
                  <a:gd name="T105" fmla="*/ 8 h 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
                  <a:gd name="T160" fmla="*/ 0 h 13"/>
                  <a:gd name="T161" fmla="*/ 21 w 21"/>
                  <a:gd name="T162" fmla="*/ 13 h 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 h="13">
                    <a:moveTo>
                      <a:pt x="11" y="8"/>
                    </a:moveTo>
                    <a:lnTo>
                      <a:pt x="13" y="9"/>
                    </a:lnTo>
                    <a:lnTo>
                      <a:pt x="21" y="13"/>
                    </a:lnTo>
                    <a:lnTo>
                      <a:pt x="21" y="12"/>
                    </a:lnTo>
                    <a:lnTo>
                      <a:pt x="21" y="8"/>
                    </a:lnTo>
                    <a:lnTo>
                      <a:pt x="19" y="8"/>
                    </a:lnTo>
                    <a:lnTo>
                      <a:pt x="17" y="8"/>
                    </a:lnTo>
                    <a:lnTo>
                      <a:pt x="15" y="8"/>
                    </a:lnTo>
                    <a:lnTo>
                      <a:pt x="11" y="6"/>
                    </a:lnTo>
                    <a:lnTo>
                      <a:pt x="13" y="6"/>
                    </a:lnTo>
                    <a:lnTo>
                      <a:pt x="19" y="7"/>
                    </a:lnTo>
                    <a:lnTo>
                      <a:pt x="21" y="7"/>
                    </a:lnTo>
                    <a:lnTo>
                      <a:pt x="21" y="6"/>
                    </a:lnTo>
                    <a:lnTo>
                      <a:pt x="19" y="5"/>
                    </a:lnTo>
                    <a:lnTo>
                      <a:pt x="21" y="6"/>
                    </a:lnTo>
                    <a:lnTo>
                      <a:pt x="21" y="4"/>
                    </a:lnTo>
                    <a:lnTo>
                      <a:pt x="19" y="4"/>
                    </a:lnTo>
                    <a:lnTo>
                      <a:pt x="19" y="3"/>
                    </a:lnTo>
                    <a:lnTo>
                      <a:pt x="15" y="3"/>
                    </a:lnTo>
                    <a:lnTo>
                      <a:pt x="13" y="3"/>
                    </a:lnTo>
                    <a:lnTo>
                      <a:pt x="13" y="1"/>
                    </a:lnTo>
                    <a:lnTo>
                      <a:pt x="8" y="0"/>
                    </a:lnTo>
                    <a:lnTo>
                      <a:pt x="6" y="1"/>
                    </a:lnTo>
                    <a:lnTo>
                      <a:pt x="4" y="1"/>
                    </a:lnTo>
                    <a:lnTo>
                      <a:pt x="4" y="3"/>
                    </a:lnTo>
                    <a:lnTo>
                      <a:pt x="2" y="3"/>
                    </a:lnTo>
                    <a:lnTo>
                      <a:pt x="2" y="1"/>
                    </a:lnTo>
                    <a:lnTo>
                      <a:pt x="0" y="3"/>
                    </a:lnTo>
                    <a:lnTo>
                      <a:pt x="4" y="5"/>
                    </a:lnTo>
                    <a:lnTo>
                      <a:pt x="2" y="6"/>
                    </a:lnTo>
                    <a:lnTo>
                      <a:pt x="2" y="5"/>
                    </a:lnTo>
                    <a:lnTo>
                      <a:pt x="2" y="6"/>
                    </a:lnTo>
                    <a:lnTo>
                      <a:pt x="2" y="7"/>
                    </a:lnTo>
                    <a:lnTo>
                      <a:pt x="2" y="8"/>
                    </a:lnTo>
                    <a:lnTo>
                      <a:pt x="4" y="8"/>
                    </a:lnTo>
                    <a:lnTo>
                      <a:pt x="4" y="9"/>
                    </a:lnTo>
                    <a:lnTo>
                      <a:pt x="4" y="11"/>
                    </a:lnTo>
                    <a:lnTo>
                      <a:pt x="6" y="11"/>
                    </a:lnTo>
                    <a:lnTo>
                      <a:pt x="8" y="12"/>
                    </a:lnTo>
                    <a:lnTo>
                      <a:pt x="6" y="12"/>
                    </a:lnTo>
                    <a:lnTo>
                      <a:pt x="6" y="13"/>
                    </a:lnTo>
                    <a:lnTo>
                      <a:pt x="8" y="13"/>
                    </a:lnTo>
                    <a:lnTo>
                      <a:pt x="11" y="13"/>
                    </a:lnTo>
                    <a:lnTo>
                      <a:pt x="11" y="12"/>
                    </a:lnTo>
                    <a:lnTo>
                      <a:pt x="11" y="11"/>
                    </a:lnTo>
                    <a:lnTo>
                      <a:pt x="11" y="9"/>
                    </a:lnTo>
                    <a:lnTo>
                      <a:pt x="11"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0" name="Freeform 827"/>
              <p:cNvSpPr>
                <a:spLocks/>
              </p:cNvSpPr>
              <p:nvPr/>
            </p:nvSpPr>
            <p:spPr bwMode="auto">
              <a:xfrm>
                <a:off x="7817" y="2965"/>
                <a:ext cx="2" cy="1"/>
              </a:xfrm>
              <a:custGeom>
                <a:avLst/>
                <a:gdLst>
                  <a:gd name="T0" fmla="*/ 2 w 2"/>
                  <a:gd name="T1" fmla="*/ 0 h 1"/>
                  <a:gd name="T2" fmla="*/ 0 w 2"/>
                  <a:gd name="T3" fmla="*/ 0 h 1"/>
                  <a:gd name="T4" fmla="*/ 2 w 2"/>
                  <a:gd name="T5" fmla="*/ 1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0"/>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1" name="Freeform 828"/>
              <p:cNvSpPr>
                <a:spLocks/>
              </p:cNvSpPr>
              <p:nvPr/>
            </p:nvSpPr>
            <p:spPr bwMode="auto">
              <a:xfrm>
                <a:off x="6928" y="3073"/>
                <a:ext cx="13" cy="16"/>
              </a:xfrm>
              <a:custGeom>
                <a:avLst/>
                <a:gdLst>
                  <a:gd name="T0" fmla="*/ 7 w 13"/>
                  <a:gd name="T1" fmla="*/ 12 h 16"/>
                  <a:gd name="T2" fmla="*/ 9 w 13"/>
                  <a:gd name="T3" fmla="*/ 13 h 16"/>
                  <a:gd name="T4" fmla="*/ 9 w 13"/>
                  <a:gd name="T5" fmla="*/ 13 h 16"/>
                  <a:gd name="T6" fmla="*/ 9 w 13"/>
                  <a:gd name="T7" fmla="*/ 11 h 16"/>
                  <a:gd name="T8" fmla="*/ 11 w 13"/>
                  <a:gd name="T9" fmla="*/ 11 h 16"/>
                  <a:gd name="T10" fmla="*/ 13 w 13"/>
                  <a:gd name="T11" fmla="*/ 11 h 16"/>
                  <a:gd name="T12" fmla="*/ 13 w 13"/>
                  <a:gd name="T13" fmla="*/ 10 h 16"/>
                  <a:gd name="T14" fmla="*/ 11 w 13"/>
                  <a:gd name="T15" fmla="*/ 10 h 16"/>
                  <a:gd name="T16" fmla="*/ 11 w 13"/>
                  <a:gd name="T17" fmla="*/ 9 h 16"/>
                  <a:gd name="T18" fmla="*/ 11 w 13"/>
                  <a:gd name="T19" fmla="*/ 9 h 16"/>
                  <a:gd name="T20" fmla="*/ 13 w 13"/>
                  <a:gd name="T21" fmla="*/ 9 h 16"/>
                  <a:gd name="T22" fmla="*/ 11 w 13"/>
                  <a:gd name="T23" fmla="*/ 8 h 16"/>
                  <a:gd name="T24" fmla="*/ 9 w 13"/>
                  <a:gd name="T25" fmla="*/ 6 h 16"/>
                  <a:gd name="T26" fmla="*/ 9 w 13"/>
                  <a:gd name="T27" fmla="*/ 5 h 16"/>
                  <a:gd name="T28" fmla="*/ 9 w 13"/>
                  <a:gd name="T29" fmla="*/ 5 h 16"/>
                  <a:gd name="T30" fmla="*/ 7 w 13"/>
                  <a:gd name="T31" fmla="*/ 2 h 16"/>
                  <a:gd name="T32" fmla="*/ 7 w 13"/>
                  <a:gd name="T33" fmla="*/ 2 h 16"/>
                  <a:gd name="T34" fmla="*/ 7 w 13"/>
                  <a:gd name="T35" fmla="*/ 1 h 16"/>
                  <a:gd name="T36" fmla="*/ 9 w 13"/>
                  <a:gd name="T37" fmla="*/ 1 h 16"/>
                  <a:gd name="T38" fmla="*/ 13 w 13"/>
                  <a:gd name="T39" fmla="*/ 8 h 16"/>
                  <a:gd name="T40" fmla="*/ 13 w 13"/>
                  <a:gd name="T41" fmla="*/ 6 h 16"/>
                  <a:gd name="T42" fmla="*/ 13 w 13"/>
                  <a:gd name="T43" fmla="*/ 5 h 16"/>
                  <a:gd name="T44" fmla="*/ 11 w 13"/>
                  <a:gd name="T45" fmla="*/ 3 h 16"/>
                  <a:gd name="T46" fmla="*/ 7 w 13"/>
                  <a:gd name="T47" fmla="*/ 0 h 16"/>
                  <a:gd name="T48" fmla="*/ 0 w 13"/>
                  <a:gd name="T49" fmla="*/ 0 h 16"/>
                  <a:gd name="T50" fmla="*/ 0 w 13"/>
                  <a:gd name="T51" fmla="*/ 0 h 16"/>
                  <a:gd name="T52" fmla="*/ 0 w 13"/>
                  <a:gd name="T53" fmla="*/ 1 h 16"/>
                  <a:gd name="T54" fmla="*/ 2 w 13"/>
                  <a:gd name="T55" fmla="*/ 8 h 16"/>
                  <a:gd name="T56" fmla="*/ 2 w 13"/>
                  <a:gd name="T57" fmla="*/ 8 h 16"/>
                  <a:gd name="T58" fmla="*/ 2 w 13"/>
                  <a:gd name="T59" fmla="*/ 9 h 16"/>
                  <a:gd name="T60" fmla="*/ 4 w 13"/>
                  <a:gd name="T61" fmla="*/ 8 h 16"/>
                  <a:gd name="T62" fmla="*/ 7 w 13"/>
                  <a:gd name="T63" fmla="*/ 8 h 16"/>
                  <a:gd name="T64" fmla="*/ 4 w 13"/>
                  <a:gd name="T65" fmla="*/ 9 h 16"/>
                  <a:gd name="T66" fmla="*/ 2 w 13"/>
                  <a:gd name="T67" fmla="*/ 9 h 16"/>
                  <a:gd name="T68" fmla="*/ 4 w 13"/>
                  <a:gd name="T69" fmla="*/ 10 h 16"/>
                  <a:gd name="T70" fmla="*/ 4 w 13"/>
                  <a:gd name="T71" fmla="*/ 10 h 16"/>
                  <a:gd name="T72" fmla="*/ 4 w 13"/>
                  <a:gd name="T73" fmla="*/ 11 h 16"/>
                  <a:gd name="T74" fmla="*/ 2 w 13"/>
                  <a:gd name="T75" fmla="*/ 11 h 16"/>
                  <a:gd name="T76" fmla="*/ 2 w 13"/>
                  <a:gd name="T77" fmla="*/ 11 h 16"/>
                  <a:gd name="T78" fmla="*/ 2 w 13"/>
                  <a:gd name="T79" fmla="*/ 14 h 16"/>
                  <a:gd name="T80" fmla="*/ 2 w 13"/>
                  <a:gd name="T81" fmla="*/ 16 h 16"/>
                  <a:gd name="T82" fmla="*/ 2 w 13"/>
                  <a:gd name="T83" fmla="*/ 16 h 16"/>
                  <a:gd name="T84" fmla="*/ 4 w 13"/>
                  <a:gd name="T85" fmla="*/ 16 h 16"/>
                  <a:gd name="T86" fmla="*/ 7 w 13"/>
                  <a:gd name="T87" fmla="*/ 12 h 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16"/>
                  <a:gd name="T134" fmla="*/ 13 w 13"/>
                  <a:gd name="T135" fmla="*/ 16 h 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16">
                    <a:moveTo>
                      <a:pt x="7" y="12"/>
                    </a:moveTo>
                    <a:lnTo>
                      <a:pt x="9" y="13"/>
                    </a:lnTo>
                    <a:lnTo>
                      <a:pt x="9" y="11"/>
                    </a:lnTo>
                    <a:lnTo>
                      <a:pt x="11" y="11"/>
                    </a:lnTo>
                    <a:lnTo>
                      <a:pt x="13" y="11"/>
                    </a:lnTo>
                    <a:lnTo>
                      <a:pt x="13" y="10"/>
                    </a:lnTo>
                    <a:lnTo>
                      <a:pt x="11" y="10"/>
                    </a:lnTo>
                    <a:lnTo>
                      <a:pt x="11" y="9"/>
                    </a:lnTo>
                    <a:lnTo>
                      <a:pt x="13" y="9"/>
                    </a:lnTo>
                    <a:lnTo>
                      <a:pt x="11" y="8"/>
                    </a:lnTo>
                    <a:lnTo>
                      <a:pt x="9" y="6"/>
                    </a:lnTo>
                    <a:lnTo>
                      <a:pt x="9" y="5"/>
                    </a:lnTo>
                    <a:lnTo>
                      <a:pt x="7" y="2"/>
                    </a:lnTo>
                    <a:lnTo>
                      <a:pt x="7" y="1"/>
                    </a:lnTo>
                    <a:lnTo>
                      <a:pt x="9" y="1"/>
                    </a:lnTo>
                    <a:lnTo>
                      <a:pt x="13" y="8"/>
                    </a:lnTo>
                    <a:lnTo>
                      <a:pt x="13" y="6"/>
                    </a:lnTo>
                    <a:lnTo>
                      <a:pt x="13" y="5"/>
                    </a:lnTo>
                    <a:lnTo>
                      <a:pt x="11" y="3"/>
                    </a:lnTo>
                    <a:lnTo>
                      <a:pt x="7" y="0"/>
                    </a:lnTo>
                    <a:lnTo>
                      <a:pt x="0" y="0"/>
                    </a:lnTo>
                    <a:lnTo>
                      <a:pt x="0" y="1"/>
                    </a:lnTo>
                    <a:lnTo>
                      <a:pt x="2" y="8"/>
                    </a:lnTo>
                    <a:lnTo>
                      <a:pt x="2" y="9"/>
                    </a:lnTo>
                    <a:lnTo>
                      <a:pt x="4" y="8"/>
                    </a:lnTo>
                    <a:lnTo>
                      <a:pt x="7" y="8"/>
                    </a:lnTo>
                    <a:lnTo>
                      <a:pt x="4" y="9"/>
                    </a:lnTo>
                    <a:lnTo>
                      <a:pt x="2" y="9"/>
                    </a:lnTo>
                    <a:lnTo>
                      <a:pt x="4" y="10"/>
                    </a:lnTo>
                    <a:lnTo>
                      <a:pt x="4" y="11"/>
                    </a:lnTo>
                    <a:lnTo>
                      <a:pt x="2" y="11"/>
                    </a:lnTo>
                    <a:lnTo>
                      <a:pt x="2" y="14"/>
                    </a:lnTo>
                    <a:lnTo>
                      <a:pt x="2" y="16"/>
                    </a:lnTo>
                    <a:lnTo>
                      <a:pt x="4" y="16"/>
                    </a:lnTo>
                    <a:lnTo>
                      <a:pt x="7"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2" name="Freeform 829"/>
              <p:cNvSpPr>
                <a:spLocks/>
              </p:cNvSpPr>
              <p:nvPr/>
            </p:nvSpPr>
            <p:spPr bwMode="auto">
              <a:xfrm>
                <a:off x="11325" y="3057"/>
                <a:ext cx="19" cy="11"/>
              </a:xfrm>
              <a:custGeom>
                <a:avLst/>
                <a:gdLst>
                  <a:gd name="T0" fmla="*/ 11 w 19"/>
                  <a:gd name="T1" fmla="*/ 6 h 11"/>
                  <a:gd name="T2" fmla="*/ 17 w 19"/>
                  <a:gd name="T3" fmla="*/ 5 h 11"/>
                  <a:gd name="T4" fmla="*/ 19 w 19"/>
                  <a:gd name="T5" fmla="*/ 3 h 11"/>
                  <a:gd name="T6" fmla="*/ 19 w 19"/>
                  <a:gd name="T7" fmla="*/ 1 h 11"/>
                  <a:gd name="T8" fmla="*/ 17 w 19"/>
                  <a:gd name="T9" fmla="*/ 0 h 11"/>
                  <a:gd name="T10" fmla="*/ 15 w 19"/>
                  <a:gd name="T11" fmla="*/ 0 h 11"/>
                  <a:gd name="T12" fmla="*/ 15 w 19"/>
                  <a:gd name="T13" fmla="*/ 1 h 11"/>
                  <a:gd name="T14" fmla="*/ 6 w 19"/>
                  <a:gd name="T15" fmla="*/ 2 h 11"/>
                  <a:gd name="T16" fmla="*/ 4 w 19"/>
                  <a:gd name="T17" fmla="*/ 3 h 11"/>
                  <a:gd name="T18" fmla="*/ 6 w 19"/>
                  <a:gd name="T19" fmla="*/ 3 h 11"/>
                  <a:gd name="T20" fmla="*/ 0 w 19"/>
                  <a:gd name="T21" fmla="*/ 11 h 11"/>
                  <a:gd name="T22" fmla="*/ 11 w 19"/>
                  <a:gd name="T23" fmla="*/ 6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1"/>
                  <a:gd name="T38" fmla="*/ 19 w 1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1">
                    <a:moveTo>
                      <a:pt x="11" y="6"/>
                    </a:moveTo>
                    <a:lnTo>
                      <a:pt x="17" y="5"/>
                    </a:lnTo>
                    <a:lnTo>
                      <a:pt x="19" y="3"/>
                    </a:lnTo>
                    <a:lnTo>
                      <a:pt x="19" y="1"/>
                    </a:lnTo>
                    <a:lnTo>
                      <a:pt x="17" y="0"/>
                    </a:lnTo>
                    <a:lnTo>
                      <a:pt x="15" y="0"/>
                    </a:lnTo>
                    <a:lnTo>
                      <a:pt x="15" y="1"/>
                    </a:lnTo>
                    <a:lnTo>
                      <a:pt x="6" y="2"/>
                    </a:lnTo>
                    <a:lnTo>
                      <a:pt x="4" y="3"/>
                    </a:lnTo>
                    <a:lnTo>
                      <a:pt x="6" y="3"/>
                    </a:lnTo>
                    <a:lnTo>
                      <a:pt x="0" y="11"/>
                    </a:lnTo>
                    <a:lnTo>
                      <a:pt x="11"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3" name="Freeform 830"/>
              <p:cNvSpPr>
                <a:spLocks/>
              </p:cNvSpPr>
              <p:nvPr/>
            </p:nvSpPr>
            <p:spPr bwMode="auto">
              <a:xfrm>
                <a:off x="7733" y="3004"/>
                <a:ext cx="14" cy="14"/>
              </a:xfrm>
              <a:custGeom>
                <a:avLst/>
                <a:gdLst>
                  <a:gd name="T0" fmla="*/ 4 w 14"/>
                  <a:gd name="T1" fmla="*/ 13 h 14"/>
                  <a:gd name="T2" fmla="*/ 6 w 14"/>
                  <a:gd name="T3" fmla="*/ 14 h 14"/>
                  <a:gd name="T4" fmla="*/ 6 w 14"/>
                  <a:gd name="T5" fmla="*/ 14 h 14"/>
                  <a:gd name="T6" fmla="*/ 8 w 14"/>
                  <a:gd name="T7" fmla="*/ 13 h 14"/>
                  <a:gd name="T8" fmla="*/ 8 w 14"/>
                  <a:gd name="T9" fmla="*/ 12 h 14"/>
                  <a:gd name="T10" fmla="*/ 14 w 14"/>
                  <a:gd name="T11" fmla="*/ 1 h 14"/>
                  <a:gd name="T12" fmla="*/ 12 w 14"/>
                  <a:gd name="T13" fmla="*/ 1 h 14"/>
                  <a:gd name="T14" fmla="*/ 4 w 14"/>
                  <a:gd name="T15" fmla="*/ 0 h 14"/>
                  <a:gd name="T16" fmla="*/ 4 w 14"/>
                  <a:gd name="T17" fmla="*/ 1 h 14"/>
                  <a:gd name="T18" fmla="*/ 4 w 14"/>
                  <a:gd name="T19" fmla="*/ 1 h 14"/>
                  <a:gd name="T20" fmla="*/ 2 w 14"/>
                  <a:gd name="T21" fmla="*/ 1 h 14"/>
                  <a:gd name="T22" fmla="*/ 2 w 14"/>
                  <a:gd name="T23" fmla="*/ 2 h 14"/>
                  <a:gd name="T24" fmla="*/ 0 w 14"/>
                  <a:gd name="T25" fmla="*/ 10 h 14"/>
                  <a:gd name="T26" fmla="*/ 2 w 14"/>
                  <a:gd name="T27" fmla="*/ 12 h 14"/>
                  <a:gd name="T28" fmla="*/ 4 w 14"/>
                  <a:gd name="T29" fmla="*/ 13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4" y="13"/>
                    </a:moveTo>
                    <a:lnTo>
                      <a:pt x="6" y="14"/>
                    </a:lnTo>
                    <a:lnTo>
                      <a:pt x="8" y="13"/>
                    </a:lnTo>
                    <a:lnTo>
                      <a:pt x="8" y="12"/>
                    </a:lnTo>
                    <a:lnTo>
                      <a:pt x="14" y="1"/>
                    </a:lnTo>
                    <a:lnTo>
                      <a:pt x="12" y="1"/>
                    </a:lnTo>
                    <a:lnTo>
                      <a:pt x="4" y="0"/>
                    </a:lnTo>
                    <a:lnTo>
                      <a:pt x="4" y="1"/>
                    </a:lnTo>
                    <a:lnTo>
                      <a:pt x="2" y="1"/>
                    </a:lnTo>
                    <a:lnTo>
                      <a:pt x="2" y="2"/>
                    </a:lnTo>
                    <a:lnTo>
                      <a:pt x="0" y="10"/>
                    </a:lnTo>
                    <a:lnTo>
                      <a:pt x="2" y="12"/>
                    </a:lnTo>
                    <a:lnTo>
                      <a:pt x="4"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4" name="Freeform 831"/>
              <p:cNvSpPr>
                <a:spLocks/>
              </p:cNvSpPr>
              <p:nvPr/>
            </p:nvSpPr>
            <p:spPr bwMode="auto">
              <a:xfrm>
                <a:off x="6749" y="3035"/>
                <a:ext cx="9" cy="3"/>
              </a:xfrm>
              <a:custGeom>
                <a:avLst/>
                <a:gdLst>
                  <a:gd name="T0" fmla="*/ 7 w 9"/>
                  <a:gd name="T1" fmla="*/ 1 h 3"/>
                  <a:gd name="T2" fmla="*/ 5 w 9"/>
                  <a:gd name="T3" fmla="*/ 1 h 3"/>
                  <a:gd name="T4" fmla="*/ 5 w 9"/>
                  <a:gd name="T5" fmla="*/ 1 h 3"/>
                  <a:gd name="T6" fmla="*/ 2 w 9"/>
                  <a:gd name="T7" fmla="*/ 0 h 3"/>
                  <a:gd name="T8" fmla="*/ 2 w 9"/>
                  <a:gd name="T9" fmla="*/ 1 h 3"/>
                  <a:gd name="T10" fmla="*/ 0 w 9"/>
                  <a:gd name="T11" fmla="*/ 1 h 3"/>
                  <a:gd name="T12" fmla="*/ 0 w 9"/>
                  <a:gd name="T13" fmla="*/ 2 h 3"/>
                  <a:gd name="T14" fmla="*/ 0 w 9"/>
                  <a:gd name="T15" fmla="*/ 3 h 3"/>
                  <a:gd name="T16" fmla="*/ 0 w 9"/>
                  <a:gd name="T17" fmla="*/ 2 h 3"/>
                  <a:gd name="T18" fmla="*/ 2 w 9"/>
                  <a:gd name="T19" fmla="*/ 3 h 3"/>
                  <a:gd name="T20" fmla="*/ 2 w 9"/>
                  <a:gd name="T21" fmla="*/ 2 h 3"/>
                  <a:gd name="T22" fmla="*/ 5 w 9"/>
                  <a:gd name="T23" fmla="*/ 3 h 3"/>
                  <a:gd name="T24" fmla="*/ 2 w 9"/>
                  <a:gd name="T25" fmla="*/ 3 h 3"/>
                  <a:gd name="T26" fmla="*/ 9 w 9"/>
                  <a:gd name="T27" fmla="*/ 2 h 3"/>
                  <a:gd name="T28" fmla="*/ 9 w 9"/>
                  <a:gd name="T29" fmla="*/ 2 h 3"/>
                  <a:gd name="T30" fmla="*/ 9 w 9"/>
                  <a:gd name="T31" fmla="*/ 1 h 3"/>
                  <a:gd name="T32" fmla="*/ 7 w 9"/>
                  <a:gd name="T33" fmla="*/ 1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3"/>
                  <a:gd name="T53" fmla="*/ 9 w 9"/>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3">
                    <a:moveTo>
                      <a:pt x="7" y="1"/>
                    </a:moveTo>
                    <a:lnTo>
                      <a:pt x="5" y="1"/>
                    </a:lnTo>
                    <a:lnTo>
                      <a:pt x="2" y="0"/>
                    </a:lnTo>
                    <a:lnTo>
                      <a:pt x="2" y="1"/>
                    </a:lnTo>
                    <a:lnTo>
                      <a:pt x="0" y="1"/>
                    </a:lnTo>
                    <a:lnTo>
                      <a:pt x="0" y="2"/>
                    </a:lnTo>
                    <a:lnTo>
                      <a:pt x="0" y="3"/>
                    </a:lnTo>
                    <a:lnTo>
                      <a:pt x="0" y="2"/>
                    </a:lnTo>
                    <a:lnTo>
                      <a:pt x="2" y="3"/>
                    </a:lnTo>
                    <a:lnTo>
                      <a:pt x="2" y="2"/>
                    </a:lnTo>
                    <a:lnTo>
                      <a:pt x="5" y="3"/>
                    </a:lnTo>
                    <a:lnTo>
                      <a:pt x="2" y="3"/>
                    </a:lnTo>
                    <a:lnTo>
                      <a:pt x="9" y="2"/>
                    </a:lnTo>
                    <a:lnTo>
                      <a:pt x="9"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5" name="Freeform 832"/>
              <p:cNvSpPr>
                <a:spLocks/>
              </p:cNvSpPr>
              <p:nvPr/>
            </p:nvSpPr>
            <p:spPr bwMode="auto">
              <a:xfrm>
                <a:off x="6732" y="3037"/>
                <a:ext cx="15" cy="9"/>
              </a:xfrm>
              <a:custGeom>
                <a:avLst/>
                <a:gdLst>
                  <a:gd name="T0" fmla="*/ 13 w 15"/>
                  <a:gd name="T1" fmla="*/ 1 h 9"/>
                  <a:gd name="T2" fmla="*/ 13 w 15"/>
                  <a:gd name="T3" fmla="*/ 1 h 9"/>
                  <a:gd name="T4" fmla="*/ 11 w 15"/>
                  <a:gd name="T5" fmla="*/ 0 h 9"/>
                  <a:gd name="T6" fmla="*/ 11 w 15"/>
                  <a:gd name="T7" fmla="*/ 3 h 9"/>
                  <a:gd name="T8" fmla="*/ 7 w 15"/>
                  <a:gd name="T9" fmla="*/ 5 h 9"/>
                  <a:gd name="T10" fmla="*/ 5 w 15"/>
                  <a:gd name="T11" fmla="*/ 6 h 9"/>
                  <a:gd name="T12" fmla="*/ 3 w 15"/>
                  <a:gd name="T13" fmla="*/ 6 h 9"/>
                  <a:gd name="T14" fmla="*/ 3 w 15"/>
                  <a:gd name="T15" fmla="*/ 7 h 9"/>
                  <a:gd name="T16" fmla="*/ 3 w 15"/>
                  <a:gd name="T17" fmla="*/ 7 h 9"/>
                  <a:gd name="T18" fmla="*/ 0 w 15"/>
                  <a:gd name="T19" fmla="*/ 8 h 9"/>
                  <a:gd name="T20" fmla="*/ 0 w 15"/>
                  <a:gd name="T21" fmla="*/ 9 h 9"/>
                  <a:gd name="T22" fmla="*/ 3 w 15"/>
                  <a:gd name="T23" fmla="*/ 9 h 9"/>
                  <a:gd name="T24" fmla="*/ 7 w 15"/>
                  <a:gd name="T25" fmla="*/ 8 h 9"/>
                  <a:gd name="T26" fmla="*/ 7 w 15"/>
                  <a:gd name="T27" fmla="*/ 8 h 9"/>
                  <a:gd name="T28" fmla="*/ 9 w 15"/>
                  <a:gd name="T29" fmla="*/ 7 h 9"/>
                  <a:gd name="T30" fmla="*/ 9 w 15"/>
                  <a:gd name="T31" fmla="*/ 6 h 9"/>
                  <a:gd name="T32" fmla="*/ 15 w 15"/>
                  <a:gd name="T33" fmla="*/ 1 h 9"/>
                  <a:gd name="T34" fmla="*/ 13 w 15"/>
                  <a:gd name="T35" fmla="*/ 1 h 9"/>
                  <a:gd name="T36" fmla="*/ 13 w 15"/>
                  <a:gd name="T37" fmla="*/ 1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9"/>
                  <a:gd name="T59" fmla="*/ 15 w 15"/>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9">
                    <a:moveTo>
                      <a:pt x="13" y="1"/>
                    </a:moveTo>
                    <a:lnTo>
                      <a:pt x="13" y="1"/>
                    </a:lnTo>
                    <a:lnTo>
                      <a:pt x="11" y="0"/>
                    </a:lnTo>
                    <a:lnTo>
                      <a:pt x="11" y="3"/>
                    </a:lnTo>
                    <a:lnTo>
                      <a:pt x="7" y="5"/>
                    </a:lnTo>
                    <a:lnTo>
                      <a:pt x="5" y="6"/>
                    </a:lnTo>
                    <a:lnTo>
                      <a:pt x="3" y="6"/>
                    </a:lnTo>
                    <a:lnTo>
                      <a:pt x="3" y="7"/>
                    </a:lnTo>
                    <a:lnTo>
                      <a:pt x="0" y="8"/>
                    </a:lnTo>
                    <a:lnTo>
                      <a:pt x="0" y="9"/>
                    </a:lnTo>
                    <a:lnTo>
                      <a:pt x="3" y="9"/>
                    </a:lnTo>
                    <a:lnTo>
                      <a:pt x="7" y="8"/>
                    </a:lnTo>
                    <a:lnTo>
                      <a:pt x="9" y="7"/>
                    </a:lnTo>
                    <a:lnTo>
                      <a:pt x="9" y="6"/>
                    </a:lnTo>
                    <a:lnTo>
                      <a:pt x="15" y="1"/>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6" name="Freeform 833"/>
              <p:cNvSpPr>
                <a:spLocks/>
              </p:cNvSpPr>
              <p:nvPr/>
            </p:nvSpPr>
            <p:spPr bwMode="auto">
              <a:xfrm>
                <a:off x="7632" y="2939"/>
                <a:ext cx="103" cy="51"/>
              </a:xfrm>
              <a:custGeom>
                <a:avLst/>
                <a:gdLst>
                  <a:gd name="T0" fmla="*/ 103 w 103"/>
                  <a:gd name="T1" fmla="*/ 39 h 51"/>
                  <a:gd name="T2" fmla="*/ 96 w 103"/>
                  <a:gd name="T3" fmla="*/ 38 h 51"/>
                  <a:gd name="T4" fmla="*/ 94 w 103"/>
                  <a:gd name="T5" fmla="*/ 35 h 51"/>
                  <a:gd name="T6" fmla="*/ 92 w 103"/>
                  <a:gd name="T7" fmla="*/ 33 h 51"/>
                  <a:gd name="T8" fmla="*/ 88 w 103"/>
                  <a:gd name="T9" fmla="*/ 35 h 51"/>
                  <a:gd name="T10" fmla="*/ 82 w 103"/>
                  <a:gd name="T11" fmla="*/ 35 h 51"/>
                  <a:gd name="T12" fmla="*/ 82 w 103"/>
                  <a:gd name="T13" fmla="*/ 33 h 51"/>
                  <a:gd name="T14" fmla="*/ 80 w 103"/>
                  <a:gd name="T15" fmla="*/ 27 h 51"/>
                  <a:gd name="T16" fmla="*/ 71 w 103"/>
                  <a:gd name="T17" fmla="*/ 22 h 51"/>
                  <a:gd name="T18" fmla="*/ 65 w 103"/>
                  <a:gd name="T19" fmla="*/ 22 h 51"/>
                  <a:gd name="T20" fmla="*/ 59 w 103"/>
                  <a:gd name="T21" fmla="*/ 19 h 51"/>
                  <a:gd name="T22" fmla="*/ 56 w 103"/>
                  <a:gd name="T23" fmla="*/ 17 h 51"/>
                  <a:gd name="T24" fmla="*/ 48 w 103"/>
                  <a:gd name="T25" fmla="*/ 15 h 51"/>
                  <a:gd name="T26" fmla="*/ 44 w 103"/>
                  <a:gd name="T27" fmla="*/ 11 h 51"/>
                  <a:gd name="T28" fmla="*/ 40 w 103"/>
                  <a:gd name="T29" fmla="*/ 9 h 51"/>
                  <a:gd name="T30" fmla="*/ 35 w 103"/>
                  <a:gd name="T31" fmla="*/ 10 h 51"/>
                  <a:gd name="T32" fmla="*/ 31 w 103"/>
                  <a:gd name="T33" fmla="*/ 13 h 51"/>
                  <a:gd name="T34" fmla="*/ 31 w 103"/>
                  <a:gd name="T35" fmla="*/ 6 h 51"/>
                  <a:gd name="T36" fmla="*/ 27 w 103"/>
                  <a:gd name="T37" fmla="*/ 2 h 51"/>
                  <a:gd name="T38" fmla="*/ 23 w 103"/>
                  <a:gd name="T39" fmla="*/ 0 h 51"/>
                  <a:gd name="T40" fmla="*/ 21 w 103"/>
                  <a:gd name="T41" fmla="*/ 2 h 51"/>
                  <a:gd name="T42" fmla="*/ 14 w 103"/>
                  <a:gd name="T43" fmla="*/ 18 h 51"/>
                  <a:gd name="T44" fmla="*/ 12 w 103"/>
                  <a:gd name="T45" fmla="*/ 31 h 51"/>
                  <a:gd name="T46" fmla="*/ 8 w 103"/>
                  <a:gd name="T47" fmla="*/ 37 h 51"/>
                  <a:gd name="T48" fmla="*/ 2 w 103"/>
                  <a:gd name="T49" fmla="*/ 38 h 51"/>
                  <a:gd name="T50" fmla="*/ 0 w 103"/>
                  <a:gd name="T51" fmla="*/ 43 h 51"/>
                  <a:gd name="T52" fmla="*/ 6 w 103"/>
                  <a:gd name="T53" fmla="*/ 43 h 51"/>
                  <a:gd name="T54" fmla="*/ 10 w 103"/>
                  <a:gd name="T55" fmla="*/ 42 h 51"/>
                  <a:gd name="T56" fmla="*/ 16 w 103"/>
                  <a:gd name="T57" fmla="*/ 42 h 51"/>
                  <a:gd name="T58" fmla="*/ 19 w 103"/>
                  <a:gd name="T59" fmla="*/ 41 h 51"/>
                  <a:gd name="T60" fmla="*/ 21 w 103"/>
                  <a:gd name="T61" fmla="*/ 39 h 51"/>
                  <a:gd name="T62" fmla="*/ 23 w 103"/>
                  <a:gd name="T63" fmla="*/ 42 h 51"/>
                  <a:gd name="T64" fmla="*/ 25 w 103"/>
                  <a:gd name="T65" fmla="*/ 51 h 51"/>
                  <a:gd name="T66" fmla="*/ 27 w 103"/>
                  <a:gd name="T67" fmla="*/ 51 h 51"/>
                  <a:gd name="T68" fmla="*/ 38 w 103"/>
                  <a:gd name="T69" fmla="*/ 48 h 51"/>
                  <a:gd name="T70" fmla="*/ 40 w 103"/>
                  <a:gd name="T71" fmla="*/ 47 h 51"/>
                  <a:gd name="T72" fmla="*/ 42 w 103"/>
                  <a:gd name="T73" fmla="*/ 43 h 51"/>
                  <a:gd name="T74" fmla="*/ 46 w 103"/>
                  <a:gd name="T75" fmla="*/ 43 h 51"/>
                  <a:gd name="T76" fmla="*/ 48 w 103"/>
                  <a:gd name="T77" fmla="*/ 41 h 51"/>
                  <a:gd name="T78" fmla="*/ 52 w 103"/>
                  <a:gd name="T79" fmla="*/ 40 h 51"/>
                  <a:gd name="T80" fmla="*/ 52 w 103"/>
                  <a:gd name="T81" fmla="*/ 38 h 51"/>
                  <a:gd name="T82" fmla="*/ 63 w 103"/>
                  <a:gd name="T83" fmla="*/ 33 h 51"/>
                  <a:gd name="T84" fmla="*/ 61 w 103"/>
                  <a:gd name="T85" fmla="*/ 34 h 51"/>
                  <a:gd name="T86" fmla="*/ 63 w 103"/>
                  <a:gd name="T87" fmla="*/ 37 h 51"/>
                  <a:gd name="T88" fmla="*/ 63 w 103"/>
                  <a:gd name="T89" fmla="*/ 37 h 51"/>
                  <a:gd name="T90" fmla="*/ 69 w 103"/>
                  <a:gd name="T91" fmla="*/ 38 h 51"/>
                  <a:gd name="T92" fmla="*/ 69 w 103"/>
                  <a:gd name="T93" fmla="*/ 41 h 51"/>
                  <a:gd name="T94" fmla="*/ 73 w 103"/>
                  <a:gd name="T95" fmla="*/ 42 h 51"/>
                  <a:gd name="T96" fmla="*/ 75 w 103"/>
                  <a:gd name="T97" fmla="*/ 42 h 51"/>
                  <a:gd name="T98" fmla="*/ 80 w 103"/>
                  <a:gd name="T99" fmla="*/ 42 h 51"/>
                  <a:gd name="T100" fmla="*/ 84 w 103"/>
                  <a:gd name="T101" fmla="*/ 43 h 51"/>
                  <a:gd name="T102" fmla="*/ 86 w 103"/>
                  <a:gd name="T103" fmla="*/ 45 h 51"/>
                  <a:gd name="T104" fmla="*/ 92 w 103"/>
                  <a:gd name="T105" fmla="*/ 46 h 51"/>
                  <a:gd name="T106" fmla="*/ 103 w 103"/>
                  <a:gd name="T107" fmla="*/ 4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51"/>
                  <a:gd name="T164" fmla="*/ 103 w 103"/>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51">
                    <a:moveTo>
                      <a:pt x="103" y="40"/>
                    </a:moveTo>
                    <a:lnTo>
                      <a:pt x="103" y="39"/>
                    </a:lnTo>
                    <a:lnTo>
                      <a:pt x="96" y="39"/>
                    </a:lnTo>
                    <a:lnTo>
                      <a:pt x="96" y="38"/>
                    </a:lnTo>
                    <a:lnTo>
                      <a:pt x="96" y="37"/>
                    </a:lnTo>
                    <a:lnTo>
                      <a:pt x="94" y="35"/>
                    </a:lnTo>
                    <a:lnTo>
                      <a:pt x="94" y="34"/>
                    </a:lnTo>
                    <a:lnTo>
                      <a:pt x="92" y="33"/>
                    </a:lnTo>
                    <a:lnTo>
                      <a:pt x="88" y="35"/>
                    </a:lnTo>
                    <a:lnTo>
                      <a:pt x="86" y="35"/>
                    </a:lnTo>
                    <a:lnTo>
                      <a:pt x="82" y="35"/>
                    </a:lnTo>
                    <a:lnTo>
                      <a:pt x="80" y="35"/>
                    </a:lnTo>
                    <a:lnTo>
                      <a:pt x="82" y="33"/>
                    </a:lnTo>
                    <a:lnTo>
                      <a:pt x="80" y="32"/>
                    </a:lnTo>
                    <a:lnTo>
                      <a:pt x="80" y="27"/>
                    </a:lnTo>
                    <a:lnTo>
                      <a:pt x="75" y="24"/>
                    </a:lnTo>
                    <a:lnTo>
                      <a:pt x="71" y="22"/>
                    </a:lnTo>
                    <a:lnTo>
                      <a:pt x="67" y="23"/>
                    </a:lnTo>
                    <a:lnTo>
                      <a:pt x="65" y="22"/>
                    </a:lnTo>
                    <a:lnTo>
                      <a:pt x="63" y="19"/>
                    </a:lnTo>
                    <a:lnTo>
                      <a:pt x="59" y="19"/>
                    </a:lnTo>
                    <a:lnTo>
                      <a:pt x="59" y="18"/>
                    </a:lnTo>
                    <a:lnTo>
                      <a:pt x="56" y="17"/>
                    </a:lnTo>
                    <a:lnTo>
                      <a:pt x="54" y="15"/>
                    </a:lnTo>
                    <a:lnTo>
                      <a:pt x="48" y="15"/>
                    </a:lnTo>
                    <a:lnTo>
                      <a:pt x="44" y="14"/>
                    </a:lnTo>
                    <a:lnTo>
                      <a:pt x="44" y="11"/>
                    </a:lnTo>
                    <a:lnTo>
                      <a:pt x="42" y="10"/>
                    </a:lnTo>
                    <a:lnTo>
                      <a:pt x="40" y="9"/>
                    </a:lnTo>
                    <a:lnTo>
                      <a:pt x="38" y="9"/>
                    </a:lnTo>
                    <a:lnTo>
                      <a:pt x="35" y="10"/>
                    </a:lnTo>
                    <a:lnTo>
                      <a:pt x="33" y="13"/>
                    </a:lnTo>
                    <a:lnTo>
                      <a:pt x="31" y="13"/>
                    </a:lnTo>
                    <a:lnTo>
                      <a:pt x="29" y="8"/>
                    </a:lnTo>
                    <a:lnTo>
                      <a:pt x="31" y="6"/>
                    </a:lnTo>
                    <a:lnTo>
                      <a:pt x="29" y="5"/>
                    </a:lnTo>
                    <a:lnTo>
                      <a:pt x="27" y="2"/>
                    </a:lnTo>
                    <a:lnTo>
                      <a:pt x="25" y="2"/>
                    </a:lnTo>
                    <a:lnTo>
                      <a:pt x="23" y="0"/>
                    </a:lnTo>
                    <a:lnTo>
                      <a:pt x="23" y="1"/>
                    </a:lnTo>
                    <a:lnTo>
                      <a:pt x="21" y="2"/>
                    </a:lnTo>
                    <a:lnTo>
                      <a:pt x="16" y="5"/>
                    </a:lnTo>
                    <a:lnTo>
                      <a:pt x="14" y="18"/>
                    </a:lnTo>
                    <a:lnTo>
                      <a:pt x="12" y="31"/>
                    </a:lnTo>
                    <a:lnTo>
                      <a:pt x="12" y="33"/>
                    </a:lnTo>
                    <a:lnTo>
                      <a:pt x="8" y="37"/>
                    </a:lnTo>
                    <a:lnTo>
                      <a:pt x="4" y="37"/>
                    </a:lnTo>
                    <a:lnTo>
                      <a:pt x="2" y="38"/>
                    </a:lnTo>
                    <a:lnTo>
                      <a:pt x="0" y="42"/>
                    </a:lnTo>
                    <a:lnTo>
                      <a:pt x="0" y="43"/>
                    </a:lnTo>
                    <a:lnTo>
                      <a:pt x="2" y="45"/>
                    </a:lnTo>
                    <a:lnTo>
                      <a:pt x="6" y="43"/>
                    </a:lnTo>
                    <a:lnTo>
                      <a:pt x="8" y="42"/>
                    </a:lnTo>
                    <a:lnTo>
                      <a:pt x="10" y="42"/>
                    </a:lnTo>
                    <a:lnTo>
                      <a:pt x="12" y="42"/>
                    </a:lnTo>
                    <a:lnTo>
                      <a:pt x="16" y="42"/>
                    </a:lnTo>
                    <a:lnTo>
                      <a:pt x="19" y="41"/>
                    </a:lnTo>
                    <a:lnTo>
                      <a:pt x="21" y="39"/>
                    </a:lnTo>
                    <a:lnTo>
                      <a:pt x="23" y="42"/>
                    </a:lnTo>
                    <a:lnTo>
                      <a:pt x="23" y="49"/>
                    </a:lnTo>
                    <a:lnTo>
                      <a:pt x="25" y="51"/>
                    </a:lnTo>
                    <a:lnTo>
                      <a:pt x="27" y="51"/>
                    </a:lnTo>
                    <a:lnTo>
                      <a:pt x="35" y="49"/>
                    </a:lnTo>
                    <a:lnTo>
                      <a:pt x="38" y="48"/>
                    </a:lnTo>
                    <a:lnTo>
                      <a:pt x="40" y="47"/>
                    </a:lnTo>
                    <a:lnTo>
                      <a:pt x="42" y="43"/>
                    </a:lnTo>
                    <a:lnTo>
                      <a:pt x="46" y="43"/>
                    </a:lnTo>
                    <a:lnTo>
                      <a:pt x="48" y="42"/>
                    </a:lnTo>
                    <a:lnTo>
                      <a:pt x="48" y="41"/>
                    </a:lnTo>
                    <a:lnTo>
                      <a:pt x="50" y="41"/>
                    </a:lnTo>
                    <a:lnTo>
                      <a:pt x="52" y="40"/>
                    </a:lnTo>
                    <a:lnTo>
                      <a:pt x="52" y="39"/>
                    </a:lnTo>
                    <a:lnTo>
                      <a:pt x="52" y="38"/>
                    </a:lnTo>
                    <a:lnTo>
                      <a:pt x="52" y="34"/>
                    </a:lnTo>
                    <a:lnTo>
                      <a:pt x="63" y="33"/>
                    </a:lnTo>
                    <a:lnTo>
                      <a:pt x="61" y="34"/>
                    </a:lnTo>
                    <a:lnTo>
                      <a:pt x="59" y="37"/>
                    </a:lnTo>
                    <a:lnTo>
                      <a:pt x="63" y="37"/>
                    </a:lnTo>
                    <a:lnTo>
                      <a:pt x="67" y="37"/>
                    </a:lnTo>
                    <a:lnTo>
                      <a:pt x="69" y="38"/>
                    </a:lnTo>
                    <a:lnTo>
                      <a:pt x="71" y="39"/>
                    </a:lnTo>
                    <a:lnTo>
                      <a:pt x="69" y="41"/>
                    </a:lnTo>
                    <a:lnTo>
                      <a:pt x="69" y="42"/>
                    </a:lnTo>
                    <a:lnTo>
                      <a:pt x="73" y="42"/>
                    </a:lnTo>
                    <a:lnTo>
                      <a:pt x="75" y="41"/>
                    </a:lnTo>
                    <a:lnTo>
                      <a:pt x="75" y="42"/>
                    </a:lnTo>
                    <a:lnTo>
                      <a:pt x="78" y="42"/>
                    </a:lnTo>
                    <a:lnTo>
                      <a:pt x="80" y="42"/>
                    </a:lnTo>
                    <a:lnTo>
                      <a:pt x="82" y="45"/>
                    </a:lnTo>
                    <a:lnTo>
                      <a:pt x="84" y="43"/>
                    </a:lnTo>
                    <a:lnTo>
                      <a:pt x="84" y="45"/>
                    </a:lnTo>
                    <a:lnTo>
                      <a:pt x="86" y="45"/>
                    </a:lnTo>
                    <a:lnTo>
                      <a:pt x="90" y="46"/>
                    </a:lnTo>
                    <a:lnTo>
                      <a:pt x="92" y="46"/>
                    </a:lnTo>
                    <a:lnTo>
                      <a:pt x="101" y="41"/>
                    </a:lnTo>
                    <a:lnTo>
                      <a:pt x="103" y="4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7" name="Freeform 834"/>
              <p:cNvSpPr>
                <a:spLocks/>
              </p:cNvSpPr>
              <p:nvPr/>
            </p:nvSpPr>
            <p:spPr bwMode="auto">
              <a:xfrm>
                <a:off x="6345" y="3157"/>
                <a:ext cx="15" cy="1"/>
              </a:xfrm>
              <a:custGeom>
                <a:avLst/>
                <a:gdLst>
                  <a:gd name="T0" fmla="*/ 13 w 15"/>
                  <a:gd name="T1" fmla="*/ 0 h 1"/>
                  <a:gd name="T2" fmla="*/ 11 w 15"/>
                  <a:gd name="T3" fmla="*/ 0 h 1"/>
                  <a:gd name="T4" fmla="*/ 6 w 15"/>
                  <a:gd name="T5" fmla="*/ 0 h 1"/>
                  <a:gd name="T6" fmla="*/ 0 w 15"/>
                  <a:gd name="T7" fmla="*/ 0 h 1"/>
                  <a:gd name="T8" fmla="*/ 2 w 15"/>
                  <a:gd name="T9" fmla="*/ 1 h 1"/>
                  <a:gd name="T10" fmla="*/ 13 w 15"/>
                  <a:gd name="T11" fmla="*/ 1 h 1"/>
                  <a:gd name="T12" fmla="*/ 15 w 15"/>
                  <a:gd name="T13" fmla="*/ 0 h 1"/>
                  <a:gd name="T14" fmla="*/ 15 w 15"/>
                  <a:gd name="T15" fmla="*/ 0 h 1"/>
                  <a:gd name="T16" fmla="*/ 13 w 15"/>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
                  <a:gd name="T29" fmla="*/ 15 w 15"/>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
                    <a:moveTo>
                      <a:pt x="13" y="0"/>
                    </a:moveTo>
                    <a:lnTo>
                      <a:pt x="11" y="0"/>
                    </a:lnTo>
                    <a:lnTo>
                      <a:pt x="6" y="0"/>
                    </a:lnTo>
                    <a:lnTo>
                      <a:pt x="0" y="0"/>
                    </a:lnTo>
                    <a:lnTo>
                      <a:pt x="2" y="1"/>
                    </a:lnTo>
                    <a:lnTo>
                      <a:pt x="13" y="1"/>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8" name="Freeform 835"/>
              <p:cNvSpPr>
                <a:spLocks/>
              </p:cNvSpPr>
              <p:nvPr/>
            </p:nvSpPr>
            <p:spPr bwMode="auto">
              <a:xfrm>
                <a:off x="6337" y="3153"/>
                <a:ext cx="8" cy="5"/>
              </a:xfrm>
              <a:custGeom>
                <a:avLst/>
                <a:gdLst>
                  <a:gd name="T0" fmla="*/ 4 w 8"/>
                  <a:gd name="T1" fmla="*/ 1 h 5"/>
                  <a:gd name="T2" fmla="*/ 4 w 8"/>
                  <a:gd name="T3" fmla="*/ 1 h 5"/>
                  <a:gd name="T4" fmla="*/ 4 w 8"/>
                  <a:gd name="T5" fmla="*/ 2 h 5"/>
                  <a:gd name="T6" fmla="*/ 4 w 8"/>
                  <a:gd name="T7" fmla="*/ 2 h 5"/>
                  <a:gd name="T8" fmla="*/ 0 w 8"/>
                  <a:gd name="T9" fmla="*/ 4 h 5"/>
                  <a:gd name="T10" fmla="*/ 0 w 8"/>
                  <a:gd name="T11" fmla="*/ 4 h 5"/>
                  <a:gd name="T12" fmla="*/ 0 w 8"/>
                  <a:gd name="T13" fmla="*/ 5 h 5"/>
                  <a:gd name="T14" fmla="*/ 2 w 8"/>
                  <a:gd name="T15" fmla="*/ 5 h 5"/>
                  <a:gd name="T16" fmla="*/ 4 w 8"/>
                  <a:gd name="T17" fmla="*/ 4 h 5"/>
                  <a:gd name="T18" fmla="*/ 4 w 8"/>
                  <a:gd name="T19" fmla="*/ 4 h 5"/>
                  <a:gd name="T20" fmla="*/ 6 w 8"/>
                  <a:gd name="T21" fmla="*/ 4 h 5"/>
                  <a:gd name="T22" fmla="*/ 6 w 8"/>
                  <a:gd name="T23" fmla="*/ 2 h 5"/>
                  <a:gd name="T24" fmla="*/ 8 w 8"/>
                  <a:gd name="T25" fmla="*/ 2 h 5"/>
                  <a:gd name="T26" fmla="*/ 8 w 8"/>
                  <a:gd name="T27" fmla="*/ 1 h 5"/>
                  <a:gd name="T28" fmla="*/ 6 w 8"/>
                  <a:gd name="T29" fmla="*/ 0 h 5"/>
                  <a:gd name="T30" fmla="*/ 4 w 8"/>
                  <a:gd name="T31" fmla="*/ 1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5"/>
                  <a:gd name="T50" fmla="*/ 8 w 8"/>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5">
                    <a:moveTo>
                      <a:pt x="4" y="1"/>
                    </a:moveTo>
                    <a:lnTo>
                      <a:pt x="4" y="1"/>
                    </a:lnTo>
                    <a:lnTo>
                      <a:pt x="4" y="2"/>
                    </a:lnTo>
                    <a:lnTo>
                      <a:pt x="0" y="4"/>
                    </a:lnTo>
                    <a:lnTo>
                      <a:pt x="0" y="5"/>
                    </a:lnTo>
                    <a:lnTo>
                      <a:pt x="2" y="5"/>
                    </a:lnTo>
                    <a:lnTo>
                      <a:pt x="4" y="4"/>
                    </a:lnTo>
                    <a:lnTo>
                      <a:pt x="6" y="4"/>
                    </a:lnTo>
                    <a:lnTo>
                      <a:pt x="6" y="2"/>
                    </a:lnTo>
                    <a:lnTo>
                      <a:pt x="8" y="2"/>
                    </a:lnTo>
                    <a:lnTo>
                      <a:pt x="8" y="1"/>
                    </a:lnTo>
                    <a:lnTo>
                      <a:pt x="6"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9" name="Freeform 836"/>
              <p:cNvSpPr>
                <a:spLocks/>
              </p:cNvSpPr>
              <p:nvPr/>
            </p:nvSpPr>
            <p:spPr bwMode="auto">
              <a:xfrm>
                <a:off x="11155" y="3219"/>
                <a:ext cx="6" cy="3"/>
              </a:xfrm>
              <a:custGeom>
                <a:avLst/>
                <a:gdLst>
                  <a:gd name="T0" fmla="*/ 6 w 6"/>
                  <a:gd name="T1" fmla="*/ 0 h 3"/>
                  <a:gd name="T2" fmla="*/ 6 w 6"/>
                  <a:gd name="T3" fmla="*/ 0 h 3"/>
                  <a:gd name="T4" fmla="*/ 4 w 6"/>
                  <a:gd name="T5" fmla="*/ 1 h 3"/>
                  <a:gd name="T6" fmla="*/ 2 w 6"/>
                  <a:gd name="T7" fmla="*/ 2 h 3"/>
                  <a:gd name="T8" fmla="*/ 0 w 6"/>
                  <a:gd name="T9" fmla="*/ 3 h 3"/>
                  <a:gd name="T10" fmla="*/ 2 w 6"/>
                  <a:gd name="T11" fmla="*/ 3 h 3"/>
                  <a:gd name="T12" fmla="*/ 6 w 6"/>
                  <a:gd name="T13" fmla="*/ 1 h 3"/>
                  <a:gd name="T14" fmla="*/ 6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6" y="0"/>
                    </a:moveTo>
                    <a:lnTo>
                      <a:pt x="6" y="0"/>
                    </a:lnTo>
                    <a:lnTo>
                      <a:pt x="4" y="1"/>
                    </a:lnTo>
                    <a:lnTo>
                      <a:pt x="2" y="2"/>
                    </a:lnTo>
                    <a:lnTo>
                      <a:pt x="0" y="3"/>
                    </a:lnTo>
                    <a:lnTo>
                      <a:pt x="2" y="3"/>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0" name="Freeform 837"/>
              <p:cNvSpPr>
                <a:spLocks/>
              </p:cNvSpPr>
              <p:nvPr/>
            </p:nvSpPr>
            <p:spPr bwMode="auto">
              <a:xfrm>
                <a:off x="6408" y="3094"/>
                <a:ext cx="2" cy="1"/>
              </a:xfrm>
              <a:custGeom>
                <a:avLst/>
                <a:gdLst>
                  <a:gd name="T0" fmla="*/ 0 w 2"/>
                  <a:gd name="T1" fmla="*/ 1 h 1"/>
                  <a:gd name="T2" fmla="*/ 2 w 2"/>
                  <a:gd name="T3" fmla="*/ 1 h 1"/>
                  <a:gd name="T4" fmla="*/ 2 w 2"/>
                  <a:gd name="T5" fmla="*/ 0 h 1"/>
                  <a:gd name="T6" fmla="*/ 0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1" name="Freeform 838"/>
              <p:cNvSpPr>
                <a:spLocks/>
              </p:cNvSpPr>
              <p:nvPr/>
            </p:nvSpPr>
            <p:spPr bwMode="auto">
              <a:xfrm>
                <a:off x="6303" y="3158"/>
                <a:ext cx="8" cy="5"/>
              </a:xfrm>
              <a:custGeom>
                <a:avLst/>
                <a:gdLst>
                  <a:gd name="T0" fmla="*/ 6 w 8"/>
                  <a:gd name="T1" fmla="*/ 3 h 5"/>
                  <a:gd name="T2" fmla="*/ 4 w 8"/>
                  <a:gd name="T3" fmla="*/ 3 h 5"/>
                  <a:gd name="T4" fmla="*/ 4 w 8"/>
                  <a:gd name="T5" fmla="*/ 1 h 5"/>
                  <a:gd name="T6" fmla="*/ 4 w 8"/>
                  <a:gd name="T7" fmla="*/ 1 h 5"/>
                  <a:gd name="T8" fmla="*/ 4 w 8"/>
                  <a:gd name="T9" fmla="*/ 0 h 5"/>
                  <a:gd name="T10" fmla="*/ 2 w 8"/>
                  <a:gd name="T11" fmla="*/ 1 h 5"/>
                  <a:gd name="T12" fmla="*/ 2 w 8"/>
                  <a:gd name="T13" fmla="*/ 3 h 5"/>
                  <a:gd name="T14" fmla="*/ 2 w 8"/>
                  <a:gd name="T15" fmla="*/ 3 h 5"/>
                  <a:gd name="T16" fmla="*/ 0 w 8"/>
                  <a:gd name="T17" fmla="*/ 4 h 5"/>
                  <a:gd name="T18" fmla="*/ 0 w 8"/>
                  <a:gd name="T19" fmla="*/ 5 h 5"/>
                  <a:gd name="T20" fmla="*/ 2 w 8"/>
                  <a:gd name="T21" fmla="*/ 5 h 5"/>
                  <a:gd name="T22" fmla="*/ 2 w 8"/>
                  <a:gd name="T23" fmla="*/ 5 h 5"/>
                  <a:gd name="T24" fmla="*/ 2 w 8"/>
                  <a:gd name="T25" fmla="*/ 5 h 5"/>
                  <a:gd name="T26" fmla="*/ 4 w 8"/>
                  <a:gd name="T27" fmla="*/ 5 h 5"/>
                  <a:gd name="T28" fmla="*/ 8 w 8"/>
                  <a:gd name="T29" fmla="*/ 4 h 5"/>
                  <a:gd name="T30" fmla="*/ 8 w 8"/>
                  <a:gd name="T31" fmla="*/ 3 h 5"/>
                  <a:gd name="T32" fmla="*/ 6 w 8"/>
                  <a:gd name="T33" fmla="*/ 3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5"/>
                  <a:gd name="T53" fmla="*/ 8 w 8"/>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5">
                    <a:moveTo>
                      <a:pt x="6" y="3"/>
                    </a:moveTo>
                    <a:lnTo>
                      <a:pt x="4" y="3"/>
                    </a:lnTo>
                    <a:lnTo>
                      <a:pt x="4" y="1"/>
                    </a:lnTo>
                    <a:lnTo>
                      <a:pt x="4" y="0"/>
                    </a:lnTo>
                    <a:lnTo>
                      <a:pt x="2" y="1"/>
                    </a:lnTo>
                    <a:lnTo>
                      <a:pt x="2" y="3"/>
                    </a:lnTo>
                    <a:lnTo>
                      <a:pt x="0" y="4"/>
                    </a:lnTo>
                    <a:lnTo>
                      <a:pt x="0" y="5"/>
                    </a:lnTo>
                    <a:lnTo>
                      <a:pt x="2" y="5"/>
                    </a:lnTo>
                    <a:lnTo>
                      <a:pt x="4" y="5"/>
                    </a:lnTo>
                    <a:lnTo>
                      <a:pt x="8" y="4"/>
                    </a:lnTo>
                    <a:lnTo>
                      <a:pt x="8" y="3"/>
                    </a:lnTo>
                    <a:lnTo>
                      <a:pt x="6"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2" name="Freeform 839"/>
              <p:cNvSpPr>
                <a:spLocks/>
              </p:cNvSpPr>
              <p:nvPr/>
            </p:nvSpPr>
            <p:spPr bwMode="auto">
              <a:xfrm>
                <a:off x="6400" y="3086"/>
                <a:ext cx="2" cy="1"/>
              </a:xfrm>
              <a:custGeom>
                <a:avLst/>
                <a:gdLst>
                  <a:gd name="T0" fmla="*/ 0 w 2"/>
                  <a:gd name="T1" fmla="*/ 0 h 1"/>
                  <a:gd name="T2" fmla="*/ 0 w 2"/>
                  <a:gd name="T3" fmla="*/ 0 h 1"/>
                  <a:gd name="T4" fmla="*/ 0 w 2"/>
                  <a:gd name="T5" fmla="*/ 0 h 1"/>
                  <a:gd name="T6" fmla="*/ 0 w 2"/>
                  <a:gd name="T7" fmla="*/ 1 h 1"/>
                  <a:gd name="T8" fmla="*/ 2 w 2"/>
                  <a:gd name="T9" fmla="*/ 1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3" name="Freeform 840"/>
              <p:cNvSpPr>
                <a:spLocks/>
              </p:cNvSpPr>
              <p:nvPr/>
            </p:nvSpPr>
            <p:spPr bwMode="auto">
              <a:xfrm>
                <a:off x="6366" y="3153"/>
                <a:ext cx="4" cy="2"/>
              </a:xfrm>
              <a:custGeom>
                <a:avLst/>
                <a:gdLst>
                  <a:gd name="T0" fmla="*/ 2 w 4"/>
                  <a:gd name="T1" fmla="*/ 1 h 2"/>
                  <a:gd name="T2" fmla="*/ 2 w 4"/>
                  <a:gd name="T3" fmla="*/ 0 h 2"/>
                  <a:gd name="T4" fmla="*/ 0 w 4"/>
                  <a:gd name="T5" fmla="*/ 1 h 2"/>
                  <a:gd name="T6" fmla="*/ 0 w 4"/>
                  <a:gd name="T7" fmla="*/ 2 h 2"/>
                  <a:gd name="T8" fmla="*/ 2 w 4"/>
                  <a:gd name="T9" fmla="*/ 2 h 2"/>
                  <a:gd name="T10" fmla="*/ 4 w 4"/>
                  <a:gd name="T11" fmla="*/ 1 h 2"/>
                  <a:gd name="T12" fmla="*/ 4 w 4"/>
                  <a:gd name="T13" fmla="*/ 1 h 2"/>
                  <a:gd name="T14" fmla="*/ 2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2" y="1"/>
                    </a:moveTo>
                    <a:lnTo>
                      <a:pt x="2" y="0"/>
                    </a:lnTo>
                    <a:lnTo>
                      <a:pt x="0" y="1"/>
                    </a:lnTo>
                    <a:lnTo>
                      <a:pt x="0" y="2"/>
                    </a:lnTo>
                    <a:lnTo>
                      <a:pt x="2" y="2"/>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4" name="Freeform 841"/>
              <p:cNvSpPr>
                <a:spLocks/>
              </p:cNvSpPr>
              <p:nvPr/>
            </p:nvSpPr>
            <p:spPr bwMode="auto">
              <a:xfrm>
                <a:off x="6248" y="3158"/>
                <a:ext cx="4" cy="1"/>
              </a:xfrm>
              <a:custGeom>
                <a:avLst/>
                <a:gdLst>
                  <a:gd name="T0" fmla="*/ 2 w 4"/>
                  <a:gd name="T1" fmla="*/ 0 h 1"/>
                  <a:gd name="T2" fmla="*/ 0 w 4"/>
                  <a:gd name="T3" fmla="*/ 1 h 1"/>
                  <a:gd name="T4" fmla="*/ 2 w 4"/>
                  <a:gd name="T5" fmla="*/ 1 h 1"/>
                  <a:gd name="T6" fmla="*/ 4 w 4"/>
                  <a:gd name="T7" fmla="*/ 1 h 1"/>
                  <a:gd name="T8" fmla="*/ 4 w 4"/>
                  <a:gd name="T9" fmla="*/ 1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5" name="Freeform 842"/>
              <p:cNvSpPr>
                <a:spLocks/>
              </p:cNvSpPr>
              <p:nvPr/>
            </p:nvSpPr>
            <p:spPr bwMode="auto">
              <a:xfrm>
                <a:off x="6217" y="3156"/>
                <a:ext cx="6" cy="5"/>
              </a:xfrm>
              <a:custGeom>
                <a:avLst/>
                <a:gdLst>
                  <a:gd name="T0" fmla="*/ 6 w 6"/>
                  <a:gd name="T1" fmla="*/ 0 h 5"/>
                  <a:gd name="T2" fmla="*/ 4 w 6"/>
                  <a:gd name="T3" fmla="*/ 1 h 5"/>
                  <a:gd name="T4" fmla="*/ 4 w 6"/>
                  <a:gd name="T5" fmla="*/ 2 h 5"/>
                  <a:gd name="T6" fmla="*/ 0 w 6"/>
                  <a:gd name="T7" fmla="*/ 3 h 5"/>
                  <a:gd name="T8" fmla="*/ 0 w 6"/>
                  <a:gd name="T9" fmla="*/ 5 h 5"/>
                  <a:gd name="T10" fmla="*/ 2 w 6"/>
                  <a:gd name="T11" fmla="*/ 3 h 5"/>
                  <a:gd name="T12" fmla="*/ 4 w 6"/>
                  <a:gd name="T13" fmla="*/ 3 h 5"/>
                  <a:gd name="T14" fmla="*/ 4 w 6"/>
                  <a:gd name="T15" fmla="*/ 2 h 5"/>
                  <a:gd name="T16" fmla="*/ 6 w 6"/>
                  <a:gd name="T17" fmla="*/ 1 h 5"/>
                  <a:gd name="T18" fmla="*/ 6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6" y="0"/>
                    </a:moveTo>
                    <a:lnTo>
                      <a:pt x="4" y="1"/>
                    </a:lnTo>
                    <a:lnTo>
                      <a:pt x="4" y="2"/>
                    </a:lnTo>
                    <a:lnTo>
                      <a:pt x="0" y="3"/>
                    </a:lnTo>
                    <a:lnTo>
                      <a:pt x="0" y="5"/>
                    </a:lnTo>
                    <a:lnTo>
                      <a:pt x="2" y="3"/>
                    </a:lnTo>
                    <a:lnTo>
                      <a:pt x="4" y="3"/>
                    </a:lnTo>
                    <a:lnTo>
                      <a:pt x="4" y="2"/>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6" name="Freeform 843"/>
              <p:cNvSpPr>
                <a:spLocks/>
              </p:cNvSpPr>
              <p:nvPr/>
            </p:nvSpPr>
            <p:spPr bwMode="auto">
              <a:xfrm>
                <a:off x="6292" y="3159"/>
                <a:ext cx="9" cy="4"/>
              </a:xfrm>
              <a:custGeom>
                <a:avLst/>
                <a:gdLst>
                  <a:gd name="T0" fmla="*/ 5 w 9"/>
                  <a:gd name="T1" fmla="*/ 3 h 4"/>
                  <a:gd name="T2" fmla="*/ 0 w 9"/>
                  <a:gd name="T3" fmla="*/ 3 h 4"/>
                  <a:gd name="T4" fmla="*/ 0 w 9"/>
                  <a:gd name="T5" fmla="*/ 4 h 4"/>
                  <a:gd name="T6" fmla="*/ 7 w 9"/>
                  <a:gd name="T7" fmla="*/ 3 h 4"/>
                  <a:gd name="T8" fmla="*/ 9 w 9"/>
                  <a:gd name="T9" fmla="*/ 2 h 4"/>
                  <a:gd name="T10" fmla="*/ 9 w 9"/>
                  <a:gd name="T11" fmla="*/ 0 h 4"/>
                  <a:gd name="T12" fmla="*/ 7 w 9"/>
                  <a:gd name="T13" fmla="*/ 0 h 4"/>
                  <a:gd name="T14" fmla="*/ 5 w 9"/>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5" y="3"/>
                    </a:moveTo>
                    <a:lnTo>
                      <a:pt x="0" y="3"/>
                    </a:lnTo>
                    <a:lnTo>
                      <a:pt x="0" y="4"/>
                    </a:lnTo>
                    <a:lnTo>
                      <a:pt x="7" y="3"/>
                    </a:lnTo>
                    <a:lnTo>
                      <a:pt x="9" y="2"/>
                    </a:lnTo>
                    <a:lnTo>
                      <a:pt x="9" y="0"/>
                    </a:lnTo>
                    <a:lnTo>
                      <a:pt x="7" y="0"/>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7" name="Freeform 844"/>
              <p:cNvSpPr>
                <a:spLocks/>
              </p:cNvSpPr>
              <p:nvPr/>
            </p:nvSpPr>
            <p:spPr bwMode="auto">
              <a:xfrm>
                <a:off x="6238" y="3163"/>
                <a:ext cx="10" cy="3"/>
              </a:xfrm>
              <a:custGeom>
                <a:avLst/>
                <a:gdLst>
                  <a:gd name="T0" fmla="*/ 6 w 10"/>
                  <a:gd name="T1" fmla="*/ 2 h 3"/>
                  <a:gd name="T2" fmla="*/ 0 w 10"/>
                  <a:gd name="T3" fmla="*/ 0 h 3"/>
                  <a:gd name="T4" fmla="*/ 0 w 10"/>
                  <a:gd name="T5" fmla="*/ 0 h 3"/>
                  <a:gd name="T6" fmla="*/ 0 w 10"/>
                  <a:gd name="T7" fmla="*/ 0 h 3"/>
                  <a:gd name="T8" fmla="*/ 0 w 10"/>
                  <a:gd name="T9" fmla="*/ 0 h 3"/>
                  <a:gd name="T10" fmla="*/ 6 w 10"/>
                  <a:gd name="T11" fmla="*/ 3 h 3"/>
                  <a:gd name="T12" fmla="*/ 8 w 10"/>
                  <a:gd name="T13" fmla="*/ 3 h 3"/>
                  <a:gd name="T14" fmla="*/ 10 w 10"/>
                  <a:gd name="T15" fmla="*/ 3 h 3"/>
                  <a:gd name="T16" fmla="*/ 10 w 10"/>
                  <a:gd name="T17" fmla="*/ 3 h 3"/>
                  <a:gd name="T18" fmla="*/ 6 w 10"/>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3"/>
                  <a:gd name="T32" fmla="*/ 10 w 1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3">
                    <a:moveTo>
                      <a:pt x="6" y="2"/>
                    </a:moveTo>
                    <a:lnTo>
                      <a:pt x="0" y="0"/>
                    </a:lnTo>
                    <a:lnTo>
                      <a:pt x="6" y="3"/>
                    </a:lnTo>
                    <a:lnTo>
                      <a:pt x="8" y="3"/>
                    </a:lnTo>
                    <a:lnTo>
                      <a:pt x="10" y="3"/>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8" name="Freeform 845"/>
              <p:cNvSpPr>
                <a:spLocks/>
              </p:cNvSpPr>
              <p:nvPr/>
            </p:nvSpPr>
            <p:spPr bwMode="auto">
              <a:xfrm>
                <a:off x="6282" y="3159"/>
                <a:ext cx="10" cy="4"/>
              </a:xfrm>
              <a:custGeom>
                <a:avLst/>
                <a:gdLst>
                  <a:gd name="T0" fmla="*/ 4 w 10"/>
                  <a:gd name="T1" fmla="*/ 0 h 4"/>
                  <a:gd name="T2" fmla="*/ 4 w 10"/>
                  <a:gd name="T3" fmla="*/ 0 h 4"/>
                  <a:gd name="T4" fmla="*/ 0 w 10"/>
                  <a:gd name="T5" fmla="*/ 0 h 4"/>
                  <a:gd name="T6" fmla="*/ 0 w 10"/>
                  <a:gd name="T7" fmla="*/ 0 h 4"/>
                  <a:gd name="T8" fmla="*/ 0 w 10"/>
                  <a:gd name="T9" fmla="*/ 0 h 4"/>
                  <a:gd name="T10" fmla="*/ 2 w 10"/>
                  <a:gd name="T11" fmla="*/ 2 h 4"/>
                  <a:gd name="T12" fmla="*/ 2 w 10"/>
                  <a:gd name="T13" fmla="*/ 2 h 4"/>
                  <a:gd name="T14" fmla="*/ 4 w 10"/>
                  <a:gd name="T15" fmla="*/ 3 h 4"/>
                  <a:gd name="T16" fmla="*/ 4 w 10"/>
                  <a:gd name="T17" fmla="*/ 4 h 4"/>
                  <a:gd name="T18" fmla="*/ 6 w 10"/>
                  <a:gd name="T19" fmla="*/ 4 h 4"/>
                  <a:gd name="T20" fmla="*/ 8 w 10"/>
                  <a:gd name="T21" fmla="*/ 4 h 4"/>
                  <a:gd name="T22" fmla="*/ 8 w 10"/>
                  <a:gd name="T23" fmla="*/ 3 h 4"/>
                  <a:gd name="T24" fmla="*/ 8 w 10"/>
                  <a:gd name="T25" fmla="*/ 2 h 4"/>
                  <a:gd name="T26" fmla="*/ 10 w 10"/>
                  <a:gd name="T27" fmla="*/ 2 h 4"/>
                  <a:gd name="T28" fmla="*/ 6 w 10"/>
                  <a:gd name="T29" fmla="*/ 2 h 4"/>
                  <a:gd name="T30" fmla="*/ 4 w 10"/>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4" y="0"/>
                    </a:moveTo>
                    <a:lnTo>
                      <a:pt x="4" y="0"/>
                    </a:lnTo>
                    <a:lnTo>
                      <a:pt x="0" y="0"/>
                    </a:lnTo>
                    <a:lnTo>
                      <a:pt x="2" y="2"/>
                    </a:lnTo>
                    <a:lnTo>
                      <a:pt x="4" y="3"/>
                    </a:lnTo>
                    <a:lnTo>
                      <a:pt x="4" y="4"/>
                    </a:lnTo>
                    <a:lnTo>
                      <a:pt x="6" y="4"/>
                    </a:lnTo>
                    <a:lnTo>
                      <a:pt x="8" y="4"/>
                    </a:lnTo>
                    <a:lnTo>
                      <a:pt x="8" y="3"/>
                    </a:lnTo>
                    <a:lnTo>
                      <a:pt x="8" y="2"/>
                    </a:lnTo>
                    <a:lnTo>
                      <a:pt x="10" y="2"/>
                    </a:lnTo>
                    <a:lnTo>
                      <a:pt x="6"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9" name="Freeform 846"/>
              <p:cNvSpPr>
                <a:spLocks/>
              </p:cNvSpPr>
              <p:nvPr/>
            </p:nvSpPr>
            <p:spPr bwMode="auto">
              <a:xfrm>
                <a:off x="6410" y="3095"/>
                <a:ext cx="2" cy="2"/>
              </a:xfrm>
              <a:custGeom>
                <a:avLst/>
                <a:gdLst>
                  <a:gd name="T0" fmla="*/ 0 w 2"/>
                  <a:gd name="T1" fmla="*/ 0 h 2"/>
                  <a:gd name="T2" fmla="*/ 0 w 2"/>
                  <a:gd name="T3" fmla="*/ 2 h 2"/>
                  <a:gd name="T4" fmla="*/ 2 w 2"/>
                  <a:gd name="T5" fmla="*/ 0 h 2"/>
                  <a:gd name="T6" fmla="*/ 2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0" name="Freeform 847"/>
              <p:cNvSpPr>
                <a:spLocks/>
              </p:cNvSpPr>
              <p:nvPr/>
            </p:nvSpPr>
            <p:spPr bwMode="auto">
              <a:xfrm>
                <a:off x="6463" y="3129"/>
                <a:ext cx="4" cy="2"/>
              </a:xfrm>
              <a:custGeom>
                <a:avLst/>
                <a:gdLst>
                  <a:gd name="T0" fmla="*/ 2 w 4"/>
                  <a:gd name="T1" fmla="*/ 0 h 2"/>
                  <a:gd name="T2" fmla="*/ 2 w 4"/>
                  <a:gd name="T3" fmla="*/ 0 h 2"/>
                  <a:gd name="T4" fmla="*/ 0 w 4"/>
                  <a:gd name="T5" fmla="*/ 0 h 2"/>
                  <a:gd name="T6" fmla="*/ 0 w 4"/>
                  <a:gd name="T7" fmla="*/ 1 h 2"/>
                  <a:gd name="T8" fmla="*/ 0 w 4"/>
                  <a:gd name="T9" fmla="*/ 2 h 2"/>
                  <a:gd name="T10" fmla="*/ 4 w 4"/>
                  <a:gd name="T11" fmla="*/ 2 h 2"/>
                  <a:gd name="T12" fmla="*/ 4 w 4"/>
                  <a:gd name="T13" fmla="*/ 1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0" y="1"/>
                    </a:lnTo>
                    <a:lnTo>
                      <a:pt x="0" y="2"/>
                    </a:lnTo>
                    <a:lnTo>
                      <a:pt x="4" y="2"/>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1" name="Freeform 848"/>
              <p:cNvSpPr>
                <a:spLocks/>
              </p:cNvSpPr>
              <p:nvPr/>
            </p:nvSpPr>
            <p:spPr bwMode="auto">
              <a:xfrm>
                <a:off x="6417" y="3138"/>
                <a:ext cx="19" cy="10"/>
              </a:xfrm>
              <a:custGeom>
                <a:avLst/>
                <a:gdLst>
                  <a:gd name="T0" fmla="*/ 16 w 19"/>
                  <a:gd name="T1" fmla="*/ 0 h 10"/>
                  <a:gd name="T2" fmla="*/ 12 w 19"/>
                  <a:gd name="T3" fmla="*/ 1 h 10"/>
                  <a:gd name="T4" fmla="*/ 12 w 19"/>
                  <a:gd name="T5" fmla="*/ 3 h 10"/>
                  <a:gd name="T6" fmla="*/ 8 w 19"/>
                  <a:gd name="T7" fmla="*/ 3 h 10"/>
                  <a:gd name="T8" fmla="*/ 6 w 19"/>
                  <a:gd name="T9" fmla="*/ 3 h 10"/>
                  <a:gd name="T10" fmla="*/ 2 w 19"/>
                  <a:gd name="T11" fmla="*/ 8 h 10"/>
                  <a:gd name="T12" fmla="*/ 0 w 19"/>
                  <a:gd name="T13" fmla="*/ 9 h 10"/>
                  <a:gd name="T14" fmla="*/ 0 w 19"/>
                  <a:gd name="T15" fmla="*/ 10 h 10"/>
                  <a:gd name="T16" fmla="*/ 2 w 19"/>
                  <a:gd name="T17" fmla="*/ 10 h 10"/>
                  <a:gd name="T18" fmla="*/ 2 w 19"/>
                  <a:gd name="T19" fmla="*/ 10 h 10"/>
                  <a:gd name="T20" fmla="*/ 4 w 19"/>
                  <a:gd name="T21" fmla="*/ 9 h 10"/>
                  <a:gd name="T22" fmla="*/ 14 w 19"/>
                  <a:gd name="T23" fmla="*/ 4 h 10"/>
                  <a:gd name="T24" fmla="*/ 19 w 19"/>
                  <a:gd name="T25" fmla="*/ 2 h 10"/>
                  <a:gd name="T26" fmla="*/ 19 w 19"/>
                  <a:gd name="T27" fmla="*/ 1 h 10"/>
                  <a:gd name="T28" fmla="*/ 19 w 19"/>
                  <a:gd name="T29" fmla="*/ 1 h 10"/>
                  <a:gd name="T30" fmla="*/ 16 w 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0"/>
                  <a:gd name="T50" fmla="*/ 19 w 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0">
                    <a:moveTo>
                      <a:pt x="16" y="0"/>
                    </a:moveTo>
                    <a:lnTo>
                      <a:pt x="12" y="1"/>
                    </a:lnTo>
                    <a:lnTo>
                      <a:pt x="12" y="3"/>
                    </a:lnTo>
                    <a:lnTo>
                      <a:pt x="8" y="3"/>
                    </a:lnTo>
                    <a:lnTo>
                      <a:pt x="6" y="3"/>
                    </a:lnTo>
                    <a:lnTo>
                      <a:pt x="2" y="8"/>
                    </a:lnTo>
                    <a:lnTo>
                      <a:pt x="0" y="9"/>
                    </a:lnTo>
                    <a:lnTo>
                      <a:pt x="0" y="10"/>
                    </a:lnTo>
                    <a:lnTo>
                      <a:pt x="2" y="10"/>
                    </a:lnTo>
                    <a:lnTo>
                      <a:pt x="4" y="9"/>
                    </a:lnTo>
                    <a:lnTo>
                      <a:pt x="14" y="4"/>
                    </a:lnTo>
                    <a:lnTo>
                      <a:pt x="19" y="2"/>
                    </a:lnTo>
                    <a:lnTo>
                      <a:pt x="19" y="1"/>
                    </a:lnTo>
                    <a:lnTo>
                      <a:pt x="1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2" name="Freeform 849"/>
              <p:cNvSpPr>
                <a:spLocks/>
              </p:cNvSpPr>
              <p:nvPr/>
            </p:nvSpPr>
            <p:spPr bwMode="auto">
              <a:xfrm>
                <a:off x="6145" y="3146"/>
                <a:ext cx="13" cy="3"/>
              </a:xfrm>
              <a:custGeom>
                <a:avLst/>
                <a:gdLst>
                  <a:gd name="T0" fmla="*/ 10 w 13"/>
                  <a:gd name="T1" fmla="*/ 1 h 3"/>
                  <a:gd name="T2" fmla="*/ 10 w 13"/>
                  <a:gd name="T3" fmla="*/ 0 h 3"/>
                  <a:gd name="T4" fmla="*/ 6 w 13"/>
                  <a:gd name="T5" fmla="*/ 0 h 3"/>
                  <a:gd name="T6" fmla="*/ 6 w 13"/>
                  <a:gd name="T7" fmla="*/ 0 h 3"/>
                  <a:gd name="T8" fmla="*/ 2 w 13"/>
                  <a:gd name="T9" fmla="*/ 0 h 3"/>
                  <a:gd name="T10" fmla="*/ 2 w 13"/>
                  <a:gd name="T11" fmla="*/ 0 h 3"/>
                  <a:gd name="T12" fmla="*/ 0 w 13"/>
                  <a:gd name="T13" fmla="*/ 1 h 3"/>
                  <a:gd name="T14" fmla="*/ 0 w 13"/>
                  <a:gd name="T15" fmla="*/ 1 h 3"/>
                  <a:gd name="T16" fmla="*/ 0 w 13"/>
                  <a:gd name="T17" fmla="*/ 1 h 3"/>
                  <a:gd name="T18" fmla="*/ 4 w 13"/>
                  <a:gd name="T19" fmla="*/ 1 h 3"/>
                  <a:gd name="T20" fmla="*/ 4 w 13"/>
                  <a:gd name="T21" fmla="*/ 1 h 3"/>
                  <a:gd name="T22" fmla="*/ 4 w 13"/>
                  <a:gd name="T23" fmla="*/ 2 h 3"/>
                  <a:gd name="T24" fmla="*/ 6 w 13"/>
                  <a:gd name="T25" fmla="*/ 2 h 3"/>
                  <a:gd name="T26" fmla="*/ 6 w 13"/>
                  <a:gd name="T27" fmla="*/ 3 h 3"/>
                  <a:gd name="T28" fmla="*/ 8 w 13"/>
                  <a:gd name="T29" fmla="*/ 2 h 3"/>
                  <a:gd name="T30" fmla="*/ 10 w 13"/>
                  <a:gd name="T31" fmla="*/ 2 h 3"/>
                  <a:gd name="T32" fmla="*/ 13 w 13"/>
                  <a:gd name="T33" fmla="*/ 1 h 3"/>
                  <a:gd name="T34" fmla="*/ 10 w 13"/>
                  <a:gd name="T35" fmla="*/ 1 h 3"/>
                  <a:gd name="T36" fmla="*/ 10 w 13"/>
                  <a:gd name="T37" fmla="*/ 1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3"/>
                  <a:gd name="T59" fmla="*/ 13 w 1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3">
                    <a:moveTo>
                      <a:pt x="10" y="1"/>
                    </a:moveTo>
                    <a:lnTo>
                      <a:pt x="10" y="0"/>
                    </a:lnTo>
                    <a:lnTo>
                      <a:pt x="6" y="0"/>
                    </a:lnTo>
                    <a:lnTo>
                      <a:pt x="2" y="0"/>
                    </a:lnTo>
                    <a:lnTo>
                      <a:pt x="0" y="1"/>
                    </a:lnTo>
                    <a:lnTo>
                      <a:pt x="4" y="1"/>
                    </a:lnTo>
                    <a:lnTo>
                      <a:pt x="4" y="2"/>
                    </a:lnTo>
                    <a:lnTo>
                      <a:pt x="6" y="2"/>
                    </a:lnTo>
                    <a:lnTo>
                      <a:pt x="6" y="3"/>
                    </a:lnTo>
                    <a:lnTo>
                      <a:pt x="8" y="2"/>
                    </a:lnTo>
                    <a:lnTo>
                      <a:pt x="10" y="2"/>
                    </a:lnTo>
                    <a:lnTo>
                      <a:pt x="13" y="1"/>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3" name="Freeform 850"/>
              <p:cNvSpPr>
                <a:spLocks/>
              </p:cNvSpPr>
              <p:nvPr/>
            </p:nvSpPr>
            <p:spPr bwMode="auto">
              <a:xfrm>
                <a:off x="6438" y="3132"/>
                <a:ext cx="21" cy="9"/>
              </a:xfrm>
              <a:custGeom>
                <a:avLst/>
                <a:gdLst>
                  <a:gd name="T0" fmla="*/ 19 w 21"/>
                  <a:gd name="T1" fmla="*/ 0 h 9"/>
                  <a:gd name="T2" fmla="*/ 16 w 21"/>
                  <a:gd name="T3" fmla="*/ 1 h 9"/>
                  <a:gd name="T4" fmla="*/ 16 w 21"/>
                  <a:gd name="T5" fmla="*/ 0 h 9"/>
                  <a:gd name="T6" fmla="*/ 14 w 21"/>
                  <a:gd name="T7" fmla="*/ 0 h 9"/>
                  <a:gd name="T8" fmla="*/ 12 w 21"/>
                  <a:gd name="T9" fmla="*/ 0 h 9"/>
                  <a:gd name="T10" fmla="*/ 10 w 21"/>
                  <a:gd name="T11" fmla="*/ 1 h 9"/>
                  <a:gd name="T12" fmla="*/ 10 w 21"/>
                  <a:gd name="T13" fmla="*/ 1 h 9"/>
                  <a:gd name="T14" fmla="*/ 10 w 21"/>
                  <a:gd name="T15" fmla="*/ 3 h 9"/>
                  <a:gd name="T16" fmla="*/ 12 w 21"/>
                  <a:gd name="T17" fmla="*/ 3 h 9"/>
                  <a:gd name="T18" fmla="*/ 14 w 21"/>
                  <a:gd name="T19" fmla="*/ 3 h 9"/>
                  <a:gd name="T20" fmla="*/ 12 w 21"/>
                  <a:gd name="T21" fmla="*/ 5 h 9"/>
                  <a:gd name="T22" fmla="*/ 10 w 21"/>
                  <a:gd name="T23" fmla="*/ 3 h 9"/>
                  <a:gd name="T24" fmla="*/ 10 w 21"/>
                  <a:gd name="T25" fmla="*/ 5 h 9"/>
                  <a:gd name="T26" fmla="*/ 8 w 21"/>
                  <a:gd name="T27" fmla="*/ 7 h 9"/>
                  <a:gd name="T28" fmla="*/ 6 w 21"/>
                  <a:gd name="T29" fmla="*/ 7 h 9"/>
                  <a:gd name="T30" fmla="*/ 0 w 21"/>
                  <a:gd name="T31" fmla="*/ 8 h 9"/>
                  <a:gd name="T32" fmla="*/ 0 w 21"/>
                  <a:gd name="T33" fmla="*/ 8 h 9"/>
                  <a:gd name="T34" fmla="*/ 2 w 21"/>
                  <a:gd name="T35" fmla="*/ 9 h 9"/>
                  <a:gd name="T36" fmla="*/ 8 w 21"/>
                  <a:gd name="T37" fmla="*/ 9 h 9"/>
                  <a:gd name="T38" fmla="*/ 12 w 21"/>
                  <a:gd name="T39" fmla="*/ 7 h 9"/>
                  <a:gd name="T40" fmla="*/ 14 w 21"/>
                  <a:gd name="T41" fmla="*/ 7 h 9"/>
                  <a:gd name="T42" fmla="*/ 14 w 21"/>
                  <a:gd name="T43" fmla="*/ 6 h 9"/>
                  <a:gd name="T44" fmla="*/ 19 w 21"/>
                  <a:gd name="T45" fmla="*/ 5 h 9"/>
                  <a:gd name="T46" fmla="*/ 21 w 21"/>
                  <a:gd name="T47" fmla="*/ 5 h 9"/>
                  <a:gd name="T48" fmla="*/ 19 w 21"/>
                  <a:gd name="T49" fmla="*/ 3 h 9"/>
                  <a:gd name="T50" fmla="*/ 19 w 21"/>
                  <a:gd name="T51" fmla="*/ 3 h 9"/>
                  <a:gd name="T52" fmla="*/ 19 w 21"/>
                  <a:gd name="T53" fmla="*/ 2 h 9"/>
                  <a:gd name="T54" fmla="*/ 21 w 21"/>
                  <a:gd name="T55" fmla="*/ 1 h 9"/>
                  <a:gd name="T56" fmla="*/ 21 w 21"/>
                  <a:gd name="T57" fmla="*/ 0 h 9"/>
                  <a:gd name="T58" fmla="*/ 21 w 21"/>
                  <a:gd name="T59" fmla="*/ 0 h 9"/>
                  <a:gd name="T60" fmla="*/ 19 w 21"/>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
                  <a:gd name="T94" fmla="*/ 0 h 9"/>
                  <a:gd name="T95" fmla="*/ 21 w 21"/>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 h="9">
                    <a:moveTo>
                      <a:pt x="19" y="0"/>
                    </a:moveTo>
                    <a:lnTo>
                      <a:pt x="16" y="1"/>
                    </a:lnTo>
                    <a:lnTo>
                      <a:pt x="16" y="0"/>
                    </a:lnTo>
                    <a:lnTo>
                      <a:pt x="14" y="0"/>
                    </a:lnTo>
                    <a:lnTo>
                      <a:pt x="12" y="0"/>
                    </a:lnTo>
                    <a:lnTo>
                      <a:pt x="10" y="1"/>
                    </a:lnTo>
                    <a:lnTo>
                      <a:pt x="10" y="3"/>
                    </a:lnTo>
                    <a:lnTo>
                      <a:pt x="12" y="3"/>
                    </a:lnTo>
                    <a:lnTo>
                      <a:pt x="14" y="3"/>
                    </a:lnTo>
                    <a:lnTo>
                      <a:pt x="12" y="5"/>
                    </a:lnTo>
                    <a:lnTo>
                      <a:pt x="10" y="3"/>
                    </a:lnTo>
                    <a:lnTo>
                      <a:pt x="10" y="5"/>
                    </a:lnTo>
                    <a:lnTo>
                      <a:pt x="8" y="7"/>
                    </a:lnTo>
                    <a:lnTo>
                      <a:pt x="6" y="7"/>
                    </a:lnTo>
                    <a:lnTo>
                      <a:pt x="0" y="8"/>
                    </a:lnTo>
                    <a:lnTo>
                      <a:pt x="2" y="9"/>
                    </a:lnTo>
                    <a:lnTo>
                      <a:pt x="8" y="9"/>
                    </a:lnTo>
                    <a:lnTo>
                      <a:pt x="12" y="7"/>
                    </a:lnTo>
                    <a:lnTo>
                      <a:pt x="14" y="7"/>
                    </a:lnTo>
                    <a:lnTo>
                      <a:pt x="14" y="6"/>
                    </a:lnTo>
                    <a:lnTo>
                      <a:pt x="19" y="5"/>
                    </a:lnTo>
                    <a:lnTo>
                      <a:pt x="21" y="5"/>
                    </a:lnTo>
                    <a:lnTo>
                      <a:pt x="19" y="3"/>
                    </a:lnTo>
                    <a:lnTo>
                      <a:pt x="19" y="2"/>
                    </a:lnTo>
                    <a:lnTo>
                      <a:pt x="21" y="1"/>
                    </a:lnTo>
                    <a:lnTo>
                      <a:pt x="21" y="0"/>
                    </a:lnTo>
                    <a:lnTo>
                      <a:pt x="1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4" name="Freeform 851"/>
              <p:cNvSpPr>
                <a:spLocks/>
              </p:cNvSpPr>
              <p:nvPr/>
            </p:nvSpPr>
            <p:spPr bwMode="auto">
              <a:xfrm>
                <a:off x="11205" y="3175"/>
                <a:ext cx="15" cy="8"/>
              </a:xfrm>
              <a:custGeom>
                <a:avLst/>
                <a:gdLst>
                  <a:gd name="T0" fmla="*/ 13 w 15"/>
                  <a:gd name="T1" fmla="*/ 0 h 8"/>
                  <a:gd name="T2" fmla="*/ 6 w 15"/>
                  <a:gd name="T3" fmla="*/ 5 h 8"/>
                  <a:gd name="T4" fmla="*/ 4 w 15"/>
                  <a:gd name="T5" fmla="*/ 5 h 8"/>
                  <a:gd name="T6" fmla="*/ 4 w 15"/>
                  <a:gd name="T7" fmla="*/ 6 h 8"/>
                  <a:gd name="T8" fmla="*/ 2 w 15"/>
                  <a:gd name="T9" fmla="*/ 6 h 8"/>
                  <a:gd name="T10" fmla="*/ 0 w 15"/>
                  <a:gd name="T11" fmla="*/ 6 h 8"/>
                  <a:gd name="T12" fmla="*/ 0 w 15"/>
                  <a:gd name="T13" fmla="*/ 8 h 8"/>
                  <a:gd name="T14" fmla="*/ 2 w 15"/>
                  <a:gd name="T15" fmla="*/ 8 h 8"/>
                  <a:gd name="T16" fmla="*/ 6 w 15"/>
                  <a:gd name="T17" fmla="*/ 7 h 8"/>
                  <a:gd name="T18" fmla="*/ 11 w 15"/>
                  <a:gd name="T19" fmla="*/ 6 h 8"/>
                  <a:gd name="T20" fmla="*/ 15 w 15"/>
                  <a:gd name="T21" fmla="*/ 3 h 8"/>
                  <a:gd name="T22" fmla="*/ 15 w 15"/>
                  <a:gd name="T23" fmla="*/ 2 h 8"/>
                  <a:gd name="T24" fmla="*/ 15 w 15"/>
                  <a:gd name="T25" fmla="*/ 0 h 8"/>
                  <a:gd name="T26" fmla="*/ 13 w 15"/>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8"/>
                  <a:gd name="T44" fmla="*/ 15 w 15"/>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8">
                    <a:moveTo>
                      <a:pt x="13" y="0"/>
                    </a:moveTo>
                    <a:lnTo>
                      <a:pt x="6" y="5"/>
                    </a:lnTo>
                    <a:lnTo>
                      <a:pt x="4" y="5"/>
                    </a:lnTo>
                    <a:lnTo>
                      <a:pt x="4" y="6"/>
                    </a:lnTo>
                    <a:lnTo>
                      <a:pt x="2" y="6"/>
                    </a:lnTo>
                    <a:lnTo>
                      <a:pt x="0" y="6"/>
                    </a:lnTo>
                    <a:lnTo>
                      <a:pt x="0" y="8"/>
                    </a:lnTo>
                    <a:lnTo>
                      <a:pt x="2" y="8"/>
                    </a:lnTo>
                    <a:lnTo>
                      <a:pt x="6" y="7"/>
                    </a:lnTo>
                    <a:lnTo>
                      <a:pt x="11" y="6"/>
                    </a:lnTo>
                    <a:lnTo>
                      <a:pt x="15" y="3"/>
                    </a:lnTo>
                    <a:lnTo>
                      <a:pt x="15" y="2"/>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5" name="Freeform 852"/>
              <p:cNvSpPr>
                <a:spLocks/>
              </p:cNvSpPr>
              <p:nvPr/>
            </p:nvSpPr>
            <p:spPr bwMode="auto">
              <a:xfrm>
                <a:off x="11197" y="3188"/>
                <a:ext cx="2" cy="5"/>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6" name="Freeform 853"/>
              <p:cNvSpPr>
                <a:spLocks/>
              </p:cNvSpPr>
              <p:nvPr/>
            </p:nvSpPr>
            <p:spPr bwMode="auto">
              <a:xfrm>
                <a:off x="11188" y="3197"/>
                <a:ext cx="2" cy="2"/>
              </a:xfrm>
              <a:custGeom>
                <a:avLst/>
                <a:gdLst>
                  <a:gd name="T0" fmla="*/ 0 w 2"/>
                  <a:gd name="T1" fmla="*/ 2 h 2"/>
                  <a:gd name="T2" fmla="*/ 2 w 2"/>
                  <a:gd name="T3" fmla="*/ 1 h 2"/>
                  <a:gd name="T4" fmla="*/ 2 w 2"/>
                  <a:gd name="T5" fmla="*/ 1 h 2"/>
                  <a:gd name="T6" fmla="*/ 2 w 2"/>
                  <a:gd name="T7" fmla="*/ 0 h 2"/>
                  <a:gd name="T8" fmla="*/ 0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2" y="1"/>
                    </a:lnTo>
                    <a:lnTo>
                      <a:pt x="2"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7" name="Freeform 854"/>
              <p:cNvSpPr>
                <a:spLocks/>
              </p:cNvSpPr>
              <p:nvPr/>
            </p:nvSpPr>
            <p:spPr bwMode="auto">
              <a:xfrm>
                <a:off x="11220" y="3173"/>
                <a:ext cx="4" cy="2"/>
              </a:xfrm>
              <a:custGeom>
                <a:avLst/>
                <a:gdLst>
                  <a:gd name="T0" fmla="*/ 2 w 4"/>
                  <a:gd name="T1" fmla="*/ 2 h 2"/>
                  <a:gd name="T2" fmla="*/ 2 w 4"/>
                  <a:gd name="T3" fmla="*/ 2 h 2"/>
                  <a:gd name="T4" fmla="*/ 4 w 4"/>
                  <a:gd name="T5" fmla="*/ 0 h 2"/>
                  <a:gd name="T6" fmla="*/ 4 w 4"/>
                  <a:gd name="T7" fmla="*/ 0 h 2"/>
                  <a:gd name="T8" fmla="*/ 0 w 4"/>
                  <a:gd name="T9" fmla="*/ 2 h 2"/>
                  <a:gd name="T10" fmla="*/ 2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2" y="2"/>
                    </a:moveTo>
                    <a:lnTo>
                      <a:pt x="2" y="2"/>
                    </a:lnTo>
                    <a:lnTo>
                      <a:pt x="4"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8" name="Freeform 855"/>
              <p:cNvSpPr>
                <a:spLocks/>
              </p:cNvSpPr>
              <p:nvPr/>
            </p:nvSpPr>
            <p:spPr bwMode="auto">
              <a:xfrm>
                <a:off x="10813" y="3370"/>
                <a:ext cx="3" cy="2"/>
              </a:xfrm>
              <a:custGeom>
                <a:avLst/>
                <a:gdLst>
                  <a:gd name="T0" fmla="*/ 0 w 3"/>
                  <a:gd name="T1" fmla="*/ 1 h 2"/>
                  <a:gd name="T2" fmla="*/ 0 w 3"/>
                  <a:gd name="T3" fmla="*/ 2 h 2"/>
                  <a:gd name="T4" fmla="*/ 3 w 3"/>
                  <a:gd name="T5" fmla="*/ 1 h 2"/>
                  <a:gd name="T6" fmla="*/ 3 w 3"/>
                  <a:gd name="T7" fmla="*/ 0 h 2"/>
                  <a:gd name="T8" fmla="*/ 0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0" y="2"/>
                    </a:lnTo>
                    <a:lnTo>
                      <a:pt x="3" y="1"/>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9" name="Freeform 856"/>
              <p:cNvSpPr>
                <a:spLocks/>
              </p:cNvSpPr>
              <p:nvPr/>
            </p:nvSpPr>
            <p:spPr bwMode="auto">
              <a:xfrm>
                <a:off x="10816" y="3414"/>
                <a:ext cx="2" cy="2"/>
              </a:xfrm>
              <a:custGeom>
                <a:avLst/>
                <a:gdLst>
                  <a:gd name="T0" fmla="*/ 0 w 2"/>
                  <a:gd name="T1" fmla="*/ 1 h 2"/>
                  <a:gd name="T2" fmla="*/ 0 w 2"/>
                  <a:gd name="T3" fmla="*/ 0 h 2"/>
                  <a:gd name="T4" fmla="*/ 0 w 2"/>
                  <a:gd name="T5" fmla="*/ 1 h 2"/>
                  <a:gd name="T6" fmla="*/ 0 w 2"/>
                  <a:gd name="T7" fmla="*/ 1 h 2"/>
                  <a:gd name="T8" fmla="*/ 0 w 2"/>
                  <a:gd name="T9" fmla="*/ 2 h 2"/>
                  <a:gd name="T10" fmla="*/ 2 w 2"/>
                  <a:gd name="T11" fmla="*/ 2 h 2"/>
                  <a:gd name="T12" fmla="*/ 0 w 2"/>
                  <a:gd name="T13" fmla="*/ 1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0" y="0"/>
                    </a:lnTo>
                    <a:lnTo>
                      <a:pt x="0" y="1"/>
                    </a:lnTo>
                    <a:lnTo>
                      <a:pt x="0" y="2"/>
                    </a:lnTo>
                    <a:lnTo>
                      <a:pt x="2" y="2"/>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0" name="Freeform 857"/>
              <p:cNvSpPr>
                <a:spLocks/>
              </p:cNvSpPr>
              <p:nvPr/>
            </p:nvSpPr>
            <p:spPr bwMode="auto">
              <a:xfrm>
                <a:off x="11361" y="3114"/>
                <a:ext cx="13" cy="9"/>
              </a:xfrm>
              <a:custGeom>
                <a:avLst/>
                <a:gdLst>
                  <a:gd name="T0" fmla="*/ 6 w 13"/>
                  <a:gd name="T1" fmla="*/ 0 h 9"/>
                  <a:gd name="T2" fmla="*/ 4 w 13"/>
                  <a:gd name="T3" fmla="*/ 0 h 9"/>
                  <a:gd name="T4" fmla="*/ 0 w 13"/>
                  <a:gd name="T5" fmla="*/ 0 h 9"/>
                  <a:gd name="T6" fmla="*/ 0 w 13"/>
                  <a:gd name="T7" fmla="*/ 1 h 9"/>
                  <a:gd name="T8" fmla="*/ 6 w 13"/>
                  <a:gd name="T9" fmla="*/ 7 h 9"/>
                  <a:gd name="T10" fmla="*/ 10 w 13"/>
                  <a:gd name="T11" fmla="*/ 9 h 9"/>
                  <a:gd name="T12" fmla="*/ 13 w 13"/>
                  <a:gd name="T13" fmla="*/ 8 h 9"/>
                  <a:gd name="T14" fmla="*/ 10 w 13"/>
                  <a:gd name="T15" fmla="*/ 5 h 9"/>
                  <a:gd name="T16" fmla="*/ 8 w 13"/>
                  <a:gd name="T17" fmla="*/ 4 h 9"/>
                  <a:gd name="T18" fmla="*/ 8 w 13"/>
                  <a:gd name="T19" fmla="*/ 3 h 9"/>
                  <a:gd name="T20" fmla="*/ 8 w 13"/>
                  <a:gd name="T21" fmla="*/ 3 h 9"/>
                  <a:gd name="T22" fmla="*/ 6 w 13"/>
                  <a:gd name="T23" fmla="*/ 2 h 9"/>
                  <a:gd name="T24" fmla="*/ 6 w 13"/>
                  <a:gd name="T25" fmla="*/ 2 h 9"/>
                  <a:gd name="T26" fmla="*/ 6 w 13"/>
                  <a:gd name="T27" fmla="*/ 1 h 9"/>
                  <a:gd name="T28" fmla="*/ 6 w 13"/>
                  <a:gd name="T29" fmla="*/ 0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9"/>
                  <a:gd name="T47" fmla="*/ 13 w 13"/>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9">
                    <a:moveTo>
                      <a:pt x="6" y="0"/>
                    </a:moveTo>
                    <a:lnTo>
                      <a:pt x="4" y="0"/>
                    </a:lnTo>
                    <a:lnTo>
                      <a:pt x="0" y="0"/>
                    </a:lnTo>
                    <a:lnTo>
                      <a:pt x="0" y="1"/>
                    </a:lnTo>
                    <a:lnTo>
                      <a:pt x="6" y="7"/>
                    </a:lnTo>
                    <a:lnTo>
                      <a:pt x="10" y="9"/>
                    </a:lnTo>
                    <a:lnTo>
                      <a:pt x="13" y="8"/>
                    </a:lnTo>
                    <a:lnTo>
                      <a:pt x="10" y="5"/>
                    </a:lnTo>
                    <a:lnTo>
                      <a:pt x="8" y="4"/>
                    </a:lnTo>
                    <a:lnTo>
                      <a:pt x="8" y="3"/>
                    </a:lnTo>
                    <a:lnTo>
                      <a:pt x="6" y="2"/>
                    </a:lnTo>
                    <a:lnTo>
                      <a:pt x="6"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1" name="Freeform 858"/>
              <p:cNvSpPr>
                <a:spLocks/>
              </p:cNvSpPr>
              <p:nvPr/>
            </p:nvSpPr>
            <p:spPr bwMode="auto">
              <a:xfrm>
                <a:off x="11184" y="3446"/>
                <a:ext cx="2" cy="0"/>
              </a:xfrm>
              <a:custGeom>
                <a:avLst/>
                <a:gdLst>
                  <a:gd name="T0" fmla="*/ 2 w 2"/>
                  <a:gd name="T1" fmla="*/ 2 w 2"/>
                  <a:gd name="T2" fmla="*/ 2 w 2"/>
                  <a:gd name="T3" fmla="*/ 2 w 2"/>
                  <a:gd name="T4" fmla="*/ 0 w 2"/>
                  <a:gd name="T5" fmla="*/ 2 w 2"/>
                  <a:gd name="T6" fmla="*/ 2 w 2"/>
                  <a:gd name="T7" fmla="*/ 2 w 2"/>
                  <a:gd name="T8" fmla="*/ 2 w 2"/>
                  <a:gd name="T9" fmla="*/ 2 w 2"/>
                  <a:gd name="T10" fmla="*/ 2 w 2"/>
                  <a:gd name="T11" fmla="*/ 2 w 2"/>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2 w 2"/>
                </a:gdLst>
                <a:ahLst/>
                <a:cxnLst>
                  <a:cxn ang="T12">
                    <a:pos x="T0" y="0"/>
                  </a:cxn>
                  <a:cxn ang="T13">
                    <a:pos x="T1" y="0"/>
                  </a:cxn>
                  <a:cxn ang="T14">
                    <a:pos x="T2" y="0"/>
                  </a:cxn>
                  <a:cxn ang="T15">
                    <a:pos x="T3" y="0"/>
                  </a:cxn>
                  <a:cxn ang="T16">
                    <a:pos x="T4" y="0"/>
                  </a:cxn>
                  <a:cxn ang="T17">
                    <a:pos x="T5" y="0"/>
                  </a:cxn>
                  <a:cxn ang="T18">
                    <a:pos x="T6" y="0"/>
                  </a:cxn>
                  <a:cxn ang="T19">
                    <a:pos x="T7" y="0"/>
                  </a:cxn>
                  <a:cxn ang="T20">
                    <a:pos x="T8" y="0"/>
                  </a:cxn>
                  <a:cxn ang="T21">
                    <a:pos x="T9" y="0"/>
                  </a:cxn>
                  <a:cxn ang="T22">
                    <a:pos x="T10" y="0"/>
                  </a:cxn>
                  <a:cxn ang="T23">
                    <a:pos x="T11" y="0"/>
                  </a:cxn>
                </a:cxnLst>
                <a:rect l="T24" t="0" r="T25" b="0"/>
                <a:pathLst>
                  <a:path w="2">
                    <a:moveTo>
                      <a:pt x="2" y="0"/>
                    </a:moveTo>
                    <a:lnTo>
                      <a:pt x="2" y="0"/>
                    </a:ln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2" name="Freeform 859"/>
              <p:cNvSpPr>
                <a:spLocks/>
              </p:cNvSpPr>
              <p:nvPr/>
            </p:nvSpPr>
            <p:spPr bwMode="auto">
              <a:xfrm>
                <a:off x="9508" y="3685"/>
                <a:ext cx="4" cy="4"/>
              </a:xfrm>
              <a:custGeom>
                <a:avLst/>
                <a:gdLst>
                  <a:gd name="T0" fmla="*/ 2 w 4"/>
                  <a:gd name="T1" fmla="*/ 0 h 4"/>
                  <a:gd name="T2" fmla="*/ 2 w 4"/>
                  <a:gd name="T3" fmla="*/ 1 h 4"/>
                  <a:gd name="T4" fmla="*/ 0 w 4"/>
                  <a:gd name="T5" fmla="*/ 0 h 4"/>
                  <a:gd name="T6" fmla="*/ 0 w 4"/>
                  <a:gd name="T7" fmla="*/ 3 h 4"/>
                  <a:gd name="T8" fmla="*/ 2 w 4"/>
                  <a:gd name="T9" fmla="*/ 4 h 4"/>
                  <a:gd name="T10" fmla="*/ 4 w 4"/>
                  <a:gd name="T11" fmla="*/ 3 h 4"/>
                  <a:gd name="T12" fmla="*/ 2 w 4"/>
                  <a:gd name="T13" fmla="*/ 1 h 4"/>
                  <a:gd name="T14" fmla="*/ 2 w 4"/>
                  <a:gd name="T15" fmla="*/ 2 h 4"/>
                  <a:gd name="T16" fmla="*/ 2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0"/>
                    </a:moveTo>
                    <a:lnTo>
                      <a:pt x="2" y="1"/>
                    </a:lnTo>
                    <a:lnTo>
                      <a:pt x="0" y="0"/>
                    </a:lnTo>
                    <a:lnTo>
                      <a:pt x="0" y="3"/>
                    </a:lnTo>
                    <a:lnTo>
                      <a:pt x="2" y="4"/>
                    </a:lnTo>
                    <a:lnTo>
                      <a:pt x="4" y="3"/>
                    </a:lnTo>
                    <a:lnTo>
                      <a:pt x="2" y="1"/>
                    </a:lnTo>
                    <a:lnTo>
                      <a:pt x="2"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3" name="Freeform 860"/>
              <p:cNvSpPr>
                <a:spLocks/>
              </p:cNvSpPr>
              <p:nvPr/>
            </p:nvSpPr>
            <p:spPr bwMode="auto">
              <a:xfrm>
                <a:off x="7754" y="3098"/>
                <a:ext cx="4" cy="4"/>
              </a:xfrm>
              <a:custGeom>
                <a:avLst/>
                <a:gdLst>
                  <a:gd name="T0" fmla="*/ 4 w 4"/>
                  <a:gd name="T1" fmla="*/ 0 h 4"/>
                  <a:gd name="T2" fmla="*/ 2 w 4"/>
                  <a:gd name="T3" fmla="*/ 0 h 4"/>
                  <a:gd name="T4" fmla="*/ 2 w 4"/>
                  <a:gd name="T5" fmla="*/ 0 h 4"/>
                  <a:gd name="T6" fmla="*/ 2 w 4"/>
                  <a:gd name="T7" fmla="*/ 0 h 4"/>
                  <a:gd name="T8" fmla="*/ 2 w 4"/>
                  <a:gd name="T9" fmla="*/ 1 h 4"/>
                  <a:gd name="T10" fmla="*/ 2 w 4"/>
                  <a:gd name="T11" fmla="*/ 1 h 4"/>
                  <a:gd name="T12" fmla="*/ 0 w 4"/>
                  <a:gd name="T13" fmla="*/ 1 h 4"/>
                  <a:gd name="T14" fmla="*/ 2 w 4"/>
                  <a:gd name="T15" fmla="*/ 1 h 4"/>
                  <a:gd name="T16" fmla="*/ 2 w 4"/>
                  <a:gd name="T17" fmla="*/ 2 h 4"/>
                  <a:gd name="T18" fmla="*/ 2 w 4"/>
                  <a:gd name="T19" fmla="*/ 2 h 4"/>
                  <a:gd name="T20" fmla="*/ 0 w 4"/>
                  <a:gd name="T21" fmla="*/ 2 h 4"/>
                  <a:gd name="T22" fmla="*/ 2 w 4"/>
                  <a:gd name="T23" fmla="*/ 2 h 4"/>
                  <a:gd name="T24" fmla="*/ 0 w 4"/>
                  <a:gd name="T25" fmla="*/ 3 h 4"/>
                  <a:gd name="T26" fmla="*/ 0 w 4"/>
                  <a:gd name="T27" fmla="*/ 3 h 4"/>
                  <a:gd name="T28" fmla="*/ 0 w 4"/>
                  <a:gd name="T29" fmla="*/ 4 h 4"/>
                  <a:gd name="T30" fmla="*/ 0 w 4"/>
                  <a:gd name="T31" fmla="*/ 4 h 4"/>
                  <a:gd name="T32" fmla="*/ 2 w 4"/>
                  <a:gd name="T33" fmla="*/ 4 h 4"/>
                  <a:gd name="T34" fmla="*/ 2 w 4"/>
                  <a:gd name="T35" fmla="*/ 3 h 4"/>
                  <a:gd name="T36" fmla="*/ 2 w 4"/>
                  <a:gd name="T37" fmla="*/ 3 h 4"/>
                  <a:gd name="T38" fmla="*/ 2 w 4"/>
                  <a:gd name="T39" fmla="*/ 4 h 4"/>
                  <a:gd name="T40" fmla="*/ 2 w 4"/>
                  <a:gd name="T41" fmla="*/ 3 h 4"/>
                  <a:gd name="T42" fmla="*/ 2 w 4"/>
                  <a:gd name="T43" fmla="*/ 3 h 4"/>
                  <a:gd name="T44" fmla="*/ 2 w 4"/>
                  <a:gd name="T45" fmla="*/ 3 h 4"/>
                  <a:gd name="T46" fmla="*/ 4 w 4"/>
                  <a:gd name="T47" fmla="*/ 3 h 4"/>
                  <a:gd name="T48" fmla="*/ 4 w 4"/>
                  <a:gd name="T49" fmla="*/ 3 h 4"/>
                  <a:gd name="T50" fmla="*/ 4 w 4"/>
                  <a:gd name="T51" fmla="*/ 3 h 4"/>
                  <a:gd name="T52" fmla="*/ 4 w 4"/>
                  <a:gd name="T53" fmla="*/ 2 h 4"/>
                  <a:gd name="T54" fmla="*/ 4 w 4"/>
                  <a:gd name="T55" fmla="*/ 2 h 4"/>
                  <a:gd name="T56" fmla="*/ 4 w 4"/>
                  <a:gd name="T57" fmla="*/ 2 h 4"/>
                  <a:gd name="T58" fmla="*/ 4 w 4"/>
                  <a:gd name="T59" fmla="*/ 0 h 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4"/>
                  <a:gd name="T92" fmla="*/ 4 w 4"/>
                  <a:gd name="T93" fmla="*/ 4 h 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4">
                    <a:moveTo>
                      <a:pt x="4" y="0"/>
                    </a:moveTo>
                    <a:lnTo>
                      <a:pt x="2" y="0"/>
                    </a:lnTo>
                    <a:lnTo>
                      <a:pt x="2" y="1"/>
                    </a:lnTo>
                    <a:lnTo>
                      <a:pt x="0" y="1"/>
                    </a:lnTo>
                    <a:lnTo>
                      <a:pt x="2" y="1"/>
                    </a:lnTo>
                    <a:lnTo>
                      <a:pt x="2" y="2"/>
                    </a:lnTo>
                    <a:lnTo>
                      <a:pt x="0" y="2"/>
                    </a:lnTo>
                    <a:lnTo>
                      <a:pt x="2" y="2"/>
                    </a:lnTo>
                    <a:lnTo>
                      <a:pt x="0" y="3"/>
                    </a:lnTo>
                    <a:lnTo>
                      <a:pt x="0" y="4"/>
                    </a:lnTo>
                    <a:lnTo>
                      <a:pt x="2" y="4"/>
                    </a:lnTo>
                    <a:lnTo>
                      <a:pt x="2" y="3"/>
                    </a:lnTo>
                    <a:lnTo>
                      <a:pt x="2" y="4"/>
                    </a:lnTo>
                    <a:lnTo>
                      <a:pt x="2" y="3"/>
                    </a:lnTo>
                    <a:lnTo>
                      <a:pt x="4" y="3"/>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4" name="Freeform 861"/>
              <p:cNvSpPr>
                <a:spLocks/>
              </p:cNvSpPr>
              <p:nvPr/>
            </p:nvSpPr>
            <p:spPr bwMode="auto">
              <a:xfrm>
                <a:off x="9502" y="3692"/>
                <a:ext cx="4" cy="5"/>
              </a:xfrm>
              <a:custGeom>
                <a:avLst/>
                <a:gdLst>
                  <a:gd name="T0" fmla="*/ 2 w 4"/>
                  <a:gd name="T1" fmla="*/ 3 h 5"/>
                  <a:gd name="T2" fmla="*/ 2 w 4"/>
                  <a:gd name="T3" fmla="*/ 0 h 5"/>
                  <a:gd name="T4" fmla="*/ 2 w 4"/>
                  <a:gd name="T5" fmla="*/ 0 h 5"/>
                  <a:gd name="T6" fmla="*/ 0 w 4"/>
                  <a:gd name="T7" fmla="*/ 1 h 5"/>
                  <a:gd name="T8" fmla="*/ 2 w 4"/>
                  <a:gd name="T9" fmla="*/ 4 h 5"/>
                  <a:gd name="T10" fmla="*/ 4 w 4"/>
                  <a:gd name="T11" fmla="*/ 5 h 5"/>
                  <a:gd name="T12" fmla="*/ 4 w 4"/>
                  <a:gd name="T13" fmla="*/ 4 h 5"/>
                  <a:gd name="T14" fmla="*/ 4 w 4"/>
                  <a:gd name="T15" fmla="*/ 3 h 5"/>
                  <a:gd name="T16" fmla="*/ 2 w 4"/>
                  <a:gd name="T17" fmla="*/ 3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2" y="3"/>
                    </a:moveTo>
                    <a:lnTo>
                      <a:pt x="2" y="0"/>
                    </a:lnTo>
                    <a:lnTo>
                      <a:pt x="0" y="1"/>
                    </a:lnTo>
                    <a:lnTo>
                      <a:pt x="2" y="4"/>
                    </a:lnTo>
                    <a:lnTo>
                      <a:pt x="4" y="5"/>
                    </a:lnTo>
                    <a:lnTo>
                      <a:pt x="4" y="4"/>
                    </a:lnTo>
                    <a:lnTo>
                      <a:pt x="4"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5" name="Freeform 862"/>
              <p:cNvSpPr>
                <a:spLocks/>
              </p:cNvSpPr>
              <p:nvPr/>
            </p:nvSpPr>
            <p:spPr bwMode="auto">
              <a:xfrm>
                <a:off x="10447" y="3563"/>
                <a:ext cx="2" cy="2"/>
              </a:xfrm>
              <a:custGeom>
                <a:avLst/>
                <a:gdLst>
                  <a:gd name="T0" fmla="*/ 0 w 2"/>
                  <a:gd name="T1" fmla="*/ 0 h 2"/>
                  <a:gd name="T2" fmla="*/ 0 w 2"/>
                  <a:gd name="T3" fmla="*/ 1 h 2"/>
                  <a:gd name="T4" fmla="*/ 0 w 2"/>
                  <a:gd name="T5" fmla="*/ 1 h 2"/>
                  <a:gd name="T6" fmla="*/ 2 w 2"/>
                  <a:gd name="T7" fmla="*/ 2 h 2"/>
                  <a:gd name="T8" fmla="*/ 2 w 2"/>
                  <a:gd name="T9" fmla="*/ 2 h 2"/>
                  <a:gd name="T10" fmla="*/ 2 w 2"/>
                  <a:gd name="T11" fmla="*/ 1 h 2"/>
                  <a:gd name="T12" fmla="*/ 0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2" y="2"/>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6" name="Freeform 863"/>
              <p:cNvSpPr>
                <a:spLocks/>
              </p:cNvSpPr>
              <p:nvPr/>
            </p:nvSpPr>
            <p:spPr bwMode="auto">
              <a:xfrm>
                <a:off x="11085" y="3237"/>
                <a:ext cx="27" cy="13"/>
              </a:xfrm>
              <a:custGeom>
                <a:avLst/>
                <a:gdLst>
                  <a:gd name="T0" fmla="*/ 27 w 27"/>
                  <a:gd name="T1" fmla="*/ 1 h 13"/>
                  <a:gd name="T2" fmla="*/ 25 w 27"/>
                  <a:gd name="T3" fmla="*/ 0 h 13"/>
                  <a:gd name="T4" fmla="*/ 23 w 27"/>
                  <a:gd name="T5" fmla="*/ 0 h 13"/>
                  <a:gd name="T6" fmla="*/ 19 w 27"/>
                  <a:gd name="T7" fmla="*/ 4 h 13"/>
                  <a:gd name="T8" fmla="*/ 17 w 27"/>
                  <a:gd name="T9" fmla="*/ 4 h 13"/>
                  <a:gd name="T10" fmla="*/ 15 w 27"/>
                  <a:gd name="T11" fmla="*/ 2 h 13"/>
                  <a:gd name="T12" fmla="*/ 15 w 27"/>
                  <a:gd name="T13" fmla="*/ 2 h 13"/>
                  <a:gd name="T14" fmla="*/ 13 w 27"/>
                  <a:gd name="T15" fmla="*/ 4 h 13"/>
                  <a:gd name="T16" fmla="*/ 11 w 27"/>
                  <a:gd name="T17" fmla="*/ 5 h 13"/>
                  <a:gd name="T18" fmla="*/ 8 w 27"/>
                  <a:gd name="T19" fmla="*/ 5 h 13"/>
                  <a:gd name="T20" fmla="*/ 4 w 27"/>
                  <a:gd name="T21" fmla="*/ 8 h 13"/>
                  <a:gd name="T22" fmla="*/ 2 w 27"/>
                  <a:gd name="T23" fmla="*/ 9 h 13"/>
                  <a:gd name="T24" fmla="*/ 2 w 27"/>
                  <a:gd name="T25" fmla="*/ 10 h 13"/>
                  <a:gd name="T26" fmla="*/ 0 w 27"/>
                  <a:gd name="T27" fmla="*/ 13 h 13"/>
                  <a:gd name="T28" fmla="*/ 2 w 27"/>
                  <a:gd name="T29" fmla="*/ 13 h 13"/>
                  <a:gd name="T30" fmla="*/ 8 w 27"/>
                  <a:gd name="T31" fmla="*/ 9 h 13"/>
                  <a:gd name="T32" fmla="*/ 11 w 27"/>
                  <a:gd name="T33" fmla="*/ 8 h 13"/>
                  <a:gd name="T34" fmla="*/ 13 w 27"/>
                  <a:gd name="T35" fmla="*/ 7 h 13"/>
                  <a:gd name="T36" fmla="*/ 15 w 27"/>
                  <a:gd name="T37" fmla="*/ 7 h 13"/>
                  <a:gd name="T38" fmla="*/ 27 w 27"/>
                  <a:gd name="T39" fmla="*/ 2 h 13"/>
                  <a:gd name="T40" fmla="*/ 27 w 27"/>
                  <a:gd name="T41" fmla="*/ 1 h 13"/>
                  <a:gd name="T42" fmla="*/ 27 w 27"/>
                  <a:gd name="T43" fmla="*/ 2 h 13"/>
                  <a:gd name="T44" fmla="*/ 27 w 27"/>
                  <a:gd name="T45" fmla="*/ 1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13"/>
                  <a:gd name="T71" fmla="*/ 27 w 27"/>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13">
                    <a:moveTo>
                      <a:pt x="27" y="1"/>
                    </a:moveTo>
                    <a:lnTo>
                      <a:pt x="25" y="0"/>
                    </a:lnTo>
                    <a:lnTo>
                      <a:pt x="23" y="0"/>
                    </a:lnTo>
                    <a:lnTo>
                      <a:pt x="19" y="4"/>
                    </a:lnTo>
                    <a:lnTo>
                      <a:pt x="17" y="4"/>
                    </a:lnTo>
                    <a:lnTo>
                      <a:pt x="15" y="2"/>
                    </a:lnTo>
                    <a:lnTo>
                      <a:pt x="13" y="4"/>
                    </a:lnTo>
                    <a:lnTo>
                      <a:pt x="11" y="5"/>
                    </a:lnTo>
                    <a:lnTo>
                      <a:pt x="8" y="5"/>
                    </a:lnTo>
                    <a:lnTo>
                      <a:pt x="4" y="8"/>
                    </a:lnTo>
                    <a:lnTo>
                      <a:pt x="2" y="9"/>
                    </a:lnTo>
                    <a:lnTo>
                      <a:pt x="2" y="10"/>
                    </a:lnTo>
                    <a:lnTo>
                      <a:pt x="0" y="13"/>
                    </a:lnTo>
                    <a:lnTo>
                      <a:pt x="2" y="13"/>
                    </a:lnTo>
                    <a:lnTo>
                      <a:pt x="8" y="9"/>
                    </a:lnTo>
                    <a:lnTo>
                      <a:pt x="11" y="8"/>
                    </a:lnTo>
                    <a:lnTo>
                      <a:pt x="13" y="7"/>
                    </a:lnTo>
                    <a:lnTo>
                      <a:pt x="15" y="7"/>
                    </a:lnTo>
                    <a:lnTo>
                      <a:pt x="27" y="2"/>
                    </a:lnTo>
                    <a:lnTo>
                      <a:pt x="27" y="1"/>
                    </a:lnTo>
                    <a:lnTo>
                      <a:pt x="27" y="2"/>
                    </a:lnTo>
                    <a:lnTo>
                      <a:pt x="2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7" name="Freeform 864"/>
              <p:cNvSpPr>
                <a:spLocks/>
              </p:cNvSpPr>
              <p:nvPr/>
            </p:nvSpPr>
            <p:spPr bwMode="auto">
              <a:xfrm>
                <a:off x="11386" y="3123"/>
                <a:ext cx="6" cy="2"/>
              </a:xfrm>
              <a:custGeom>
                <a:avLst/>
                <a:gdLst>
                  <a:gd name="T0" fmla="*/ 0 w 6"/>
                  <a:gd name="T1" fmla="*/ 0 h 2"/>
                  <a:gd name="T2" fmla="*/ 2 w 6"/>
                  <a:gd name="T3" fmla="*/ 0 h 2"/>
                  <a:gd name="T4" fmla="*/ 2 w 6"/>
                  <a:gd name="T5" fmla="*/ 0 h 2"/>
                  <a:gd name="T6" fmla="*/ 4 w 6"/>
                  <a:gd name="T7" fmla="*/ 2 h 2"/>
                  <a:gd name="T8" fmla="*/ 6 w 6"/>
                  <a:gd name="T9" fmla="*/ 2 h 2"/>
                  <a:gd name="T10" fmla="*/ 2 w 6"/>
                  <a:gd name="T11" fmla="*/ 0 h 2"/>
                  <a:gd name="T12" fmla="*/ 0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0" y="0"/>
                    </a:moveTo>
                    <a:lnTo>
                      <a:pt x="2" y="0"/>
                    </a:lnTo>
                    <a:lnTo>
                      <a:pt x="4" y="2"/>
                    </a:lnTo>
                    <a:lnTo>
                      <a:pt x="6"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8" name="Freeform 865"/>
              <p:cNvSpPr>
                <a:spLocks/>
              </p:cNvSpPr>
              <p:nvPr/>
            </p:nvSpPr>
            <p:spPr bwMode="auto">
              <a:xfrm>
                <a:off x="10516" y="3481"/>
                <a:ext cx="34" cy="18"/>
              </a:xfrm>
              <a:custGeom>
                <a:avLst/>
                <a:gdLst>
                  <a:gd name="T0" fmla="*/ 22 w 34"/>
                  <a:gd name="T1" fmla="*/ 3 h 18"/>
                  <a:gd name="T2" fmla="*/ 13 w 34"/>
                  <a:gd name="T3" fmla="*/ 3 h 18"/>
                  <a:gd name="T4" fmla="*/ 9 w 34"/>
                  <a:gd name="T5" fmla="*/ 4 h 18"/>
                  <a:gd name="T6" fmla="*/ 9 w 34"/>
                  <a:gd name="T7" fmla="*/ 5 h 18"/>
                  <a:gd name="T8" fmla="*/ 0 w 34"/>
                  <a:gd name="T9" fmla="*/ 8 h 18"/>
                  <a:gd name="T10" fmla="*/ 0 w 34"/>
                  <a:gd name="T11" fmla="*/ 13 h 18"/>
                  <a:gd name="T12" fmla="*/ 3 w 34"/>
                  <a:gd name="T13" fmla="*/ 15 h 18"/>
                  <a:gd name="T14" fmla="*/ 13 w 34"/>
                  <a:gd name="T15" fmla="*/ 16 h 18"/>
                  <a:gd name="T16" fmla="*/ 15 w 34"/>
                  <a:gd name="T17" fmla="*/ 18 h 18"/>
                  <a:gd name="T18" fmla="*/ 15 w 34"/>
                  <a:gd name="T19" fmla="*/ 18 h 18"/>
                  <a:gd name="T20" fmla="*/ 17 w 34"/>
                  <a:gd name="T21" fmla="*/ 15 h 18"/>
                  <a:gd name="T22" fmla="*/ 22 w 34"/>
                  <a:gd name="T23" fmla="*/ 15 h 18"/>
                  <a:gd name="T24" fmla="*/ 28 w 34"/>
                  <a:gd name="T25" fmla="*/ 13 h 18"/>
                  <a:gd name="T26" fmla="*/ 32 w 34"/>
                  <a:gd name="T27" fmla="*/ 6 h 18"/>
                  <a:gd name="T28" fmla="*/ 34 w 34"/>
                  <a:gd name="T29" fmla="*/ 5 h 18"/>
                  <a:gd name="T30" fmla="*/ 34 w 34"/>
                  <a:gd name="T31" fmla="*/ 2 h 18"/>
                  <a:gd name="T32" fmla="*/ 30 w 34"/>
                  <a:gd name="T33" fmla="*/ 2 h 18"/>
                  <a:gd name="T34" fmla="*/ 28 w 34"/>
                  <a:gd name="T35" fmla="*/ 0 h 18"/>
                  <a:gd name="T36" fmla="*/ 28 w 34"/>
                  <a:gd name="T37" fmla="*/ 2 h 18"/>
                  <a:gd name="T38" fmla="*/ 28 w 34"/>
                  <a:gd name="T39" fmla="*/ 2 h 18"/>
                  <a:gd name="T40" fmla="*/ 24 w 34"/>
                  <a:gd name="T41" fmla="*/ 2 h 18"/>
                  <a:gd name="T42" fmla="*/ 22 w 34"/>
                  <a:gd name="T43" fmla="*/ 3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18"/>
                  <a:gd name="T68" fmla="*/ 34 w 34"/>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18">
                    <a:moveTo>
                      <a:pt x="22" y="3"/>
                    </a:moveTo>
                    <a:lnTo>
                      <a:pt x="13" y="3"/>
                    </a:lnTo>
                    <a:lnTo>
                      <a:pt x="9" y="4"/>
                    </a:lnTo>
                    <a:lnTo>
                      <a:pt x="9" y="5"/>
                    </a:lnTo>
                    <a:lnTo>
                      <a:pt x="0" y="8"/>
                    </a:lnTo>
                    <a:lnTo>
                      <a:pt x="0" y="13"/>
                    </a:lnTo>
                    <a:lnTo>
                      <a:pt x="3" y="15"/>
                    </a:lnTo>
                    <a:lnTo>
                      <a:pt x="13" y="16"/>
                    </a:lnTo>
                    <a:lnTo>
                      <a:pt x="15" y="18"/>
                    </a:lnTo>
                    <a:lnTo>
                      <a:pt x="17" y="15"/>
                    </a:lnTo>
                    <a:lnTo>
                      <a:pt x="22" y="15"/>
                    </a:lnTo>
                    <a:lnTo>
                      <a:pt x="28" y="13"/>
                    </a:lnTo>
                    <a:lnTo>
                      <a:pt x="32" y="6"/>
                    </a:lnTo>
                    <a:lnTo>
                      <a:pt x="34" y="5"/>
                    </a:lnTo>
                    <a:lnTo>
                      <a:pt x="34" y="2"/>
                    </a:lnTo>
                    <a:lnTo>
                      <a:pt x="30" y="2"/>
                    </a:lnTo>
                    <a:lnTo>
                      <a:pt x="28" y="0"/>
                    </a:lnTo>
                    <a:lnTo>
                      <a:pt x="28" y="2"/>
                    </a:lnTo>
                    <a:lnTo>
                      <a:pt x="24" y="2"/>
                    </a:lnTo>
                    <a:lnTo>
                      <a:pt x="2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9" name="Freeform 866"/>
              <p:cNvSpPr>
                <a:spLocks/>
              </p:cNvSpPr>
              <p:nvPr/>
            </p:nvSpPr>
            <p:spPr bwMode="auto">
              <a:xfrm>
                <a:off x="10940" y="3116"/>
                <a:ext cx="12" cy="8"/>
              </a:xfrm>
              <a:custGeom>
                <a:avLst/>
                <a:gdLst>
                  <a:gd name="T0" fmla="*/ 6 w 12"/>
                  <a:gd name="T1" fmla="*/ 0 h 8"/>
                  <a:gd name="T2" fmla="*/ 4 w 12"/>
                  <a:gd name="T3" fmla="*/ 3 h 8"/>
                  <a:gd name="T4" fmla="*/ 0 w 12"/>
                  <a:gd name="T5" fmla="*/ 5 h 8"/>
                  <a:gd name="T6" fmla="*/ 0 w 12"/>
                  <a:gd name="T7" fmla="*/ 6 h 8"/>
                  <a:gd name="T8" fmla="*/ 2 w 12"/>
                  <a:gd name="T9" fmla="*/ 5 h 8"/>
                  <a:gd name="T10" fmla="*/ 4 w 12"/>
                  <a:gd name="T11" fmla="*/ 6 h 8"/>
                  <a:gd name="T12" fmla="*/ 4 w 12"/>
                  <a:gd name="T13" fmla="*/ 7 h 8"/>
                  <a:gd name="T14" fmla="*/ 6 w 12"/>
                  <a:gd name="T15" fmla="*/ 8 h 8"/>
                  <a:gd name="T16" fmla="*/ 10 w 12"/>
                  <a:gd name="T17" fmla="*/ 5 h 8"/>
                  <a:gd name="T18" fmla="*/ 12 w 12"/>
                  <a:gd name="T19" fmla="*/ 3 h 8"/>
                  <a:gd name="T20" fmla="*/ 12 w 12"/>
                  <a:gd name="T21" fmla="*/ 2 h 8"/>
                  <a:gd name="T22" fmla="*/ 10 w 12"/>
                  <a:gd name="T23" fmla="*/ 0 h 8"/>
                  <a:gd name="T24" fmla="*/ 6 w 12"/>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8"/>
                  <a:gd name="T41" fmla="*/ 12 w 12"/>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8">
                    <a:moveTo>
                      <a:pt x="6" y="0"/>
                    </a:moveTo>
                    <a:lnTo>
                      <a:pt x="4" y="3"/>
                    </a:lnTo>
                    <a:lnTo>
                      <a:pt x="0" y="5"/>
                    </a:lnTo>
                    <a:lnTo>
                      <a:pt x="0" y="6"/>
                    </a:lnTo>
                    <a:lnTo>
                      <a:pt x="2" y="5"/>
                    </a:lnTo>
                    <a:lnTo>
                      <a:pt x="4" y="6"/>
                    </a:lnTo>
                    <a:lnTo>
                      <a:pt x="4" y="7"/>
                    </a:lnTo>
                    <a:lnTo>
                      <a:pt x="6" y="8"/>
                    </a:lnTo>
                    <a:lnTo>
                      <a:pt x="10" y="5"/>
                    </a:lnTo>
                    <a:lnTo>
                      <a:pt x="12" y="3"/>
                    </a:lnTo>
                    <a:lnTo>
                      <a:pt x="12" y="2"/>
                    </a:lnTo>
                    <a:lnTo>
                      <a:pt x="1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0" name="Rectangle 867"/>
              <p:cNvSpPr>
                <a:spLocks noChangeArrowheads="1"/>
              </p:cNvSpPr>
              <p:nvPr/>
            </p:nvSpPr>
            <p:spPr bwMode="auto">
              <a:xfrm>
                <a:off x="10527" y="3544"/>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1" name="Freeform 868"/>
              <p:cNvSpPr>
                <a:spLocks/>
              </p:cNvSpPr>
              <p:nvPr/>
            </p:nvSpPr>
            <p:spPr bwMode="auto">
              <a:xfrm>
                <a:off x="10866" y="3355"/>
                <a:ext cx="36" cy="15"/>
              </a:xfrm>
              <a:custGeom>
                <a:avLst/>
                <a:gdLst>
                  <a:gd name="T0" fmla="*/ 34 w 36"/>
                  <a:gd name="T1" fmla="*/ 1 h 15"/>
                  <a:gd name="T2" fmla="*/ 32 w 36"/>
                  <a:gd name="T3" fmla="*/ 1 h 15"/>
                  <a:gd name="T4" fmla="*/ 30 w 36"/>
                  <a:gd name="T5" fmla="*/ 0 h 15"/>
                  <a:gd name="T6" fmla="*/ 25 w 36"/>
                  <a:gd name="T7" fmla="*/ 0 h 15"/>
                  <a:gd name="T8" fmla="*/ 25 w 36"/>
                  <a:gd name="T9" fmla="*/ 0 h 15"/>
                  <a:gd name="T10" fmla="*/ 21 w 36"/>
                  <a:gd name="T11" fmla="*/ 1 h 15"/>
                  <a:gd name="T12" fmla="*/ 19 w 36"/>
                  <a:gd name="T13" fmla="*/ 2 h 15"/>
                  <a:gd name="T14" fmla="*/ 15 w 36"/>
                  <a:gd name="T15" fmla="*/ 3 h 15"/>
                  <a:gd name="T16" fmla="*/ 13 w 36"/>
                  <a:gd name="T17" fmla="*/ 3 h 15"/>
                  <a:gd name="T18" fmla="*/ 8 w 36"/>
                  <a:gd name="T19" fmla="*/ 3 h 15"/>
                  <a:gd name="T20" fmla="*/ 0 w 36"/>
                  <a:gd name="T21" fmla="*/ 9 h 15"/>
                  <a:gd name="T22" fmla="*/ 2 w 36"/>
                  <a:gd name="T23" fmla="*/ 9 h 15"/>
                  <a:gd name="T24" fmla="*/ 4 w 36"/>
                  <a:gd name="T25" fmla="*/ 10 h 15"/>
                  <a:gd name="T26" fmla="*/ 4 w 36"/>
                  <a:gd name="T27" fmla="*/ 10 h 15"/>
                  <a:gd name="T28" fmla="*/ 4 w 36"/>
                  <a:gd name="T29" fmla="*/ 11 h 15"/>
                  <a:gd name="T30" fmla="*/ 6 w 36"/>
                  <a:gd name="T31" fmla="*/ 13 h 15"/>
                  <a:gd name="T32" fmla="*/ 8 w 36"/>
                  <a:gd name="T33" fmla="*/ 15 h 15"/>
                  <a:gd name="T34" fmla="*/ 13 w 36"/>
                  <a:gd name="T35" fmla="*/ 15 h 15"/>
                  <a:gd name="T36" fmla="*/ 13 w 36"/>
                  <a:gd name="T37" fmla="*/ 13 h 15"/>
                  <a:gd name="T38" fmla="*/ 17 w 36"/>
                  <a:gd name="T39" fmla="*/ 9 h 15"/>
                  <a:gd name="T40" fmla="*/ 19 w 36"/>
                  <a:gd name="T41" fmla="*/ 9 h 15"/>
                  <a:gd name="T42" fmla="*/ 23 w 36"/>
                  <a:gd name="T43" fmla="*/ 8 h 15"/>
                  <a:gd name="T44" fmla="*/ 30 w 36"/>
                  <a:gd name="T45" fmla="*/ 10 h 15"/>
                  <a:gd name="T46" fmla="*/ 34 w 36"/>
                  <a:gd name="T47" fmla="*/ 7 h 15"/>
                  <a:gd name="T48" fmla="*/ 36 w 36"/>
                  <a:gd name="T49" fmla="*/ 5 h 15"/>
                  <a:gd name="T50" fmla="*/ 36 w 36"/>
                  <a:gd name="T51" fmla="*/ 4 h 15"/>
                  <a:gd name="T52" fmla="*/ 36 w 36"/>
                  <a:gd name="T53" fmla="*/ 4 h 15"/>
                  <a:gd name="T54" fmla="*/ 34 w 36"/>
                  <a:gd name="T55" fmla="*/ 1 h 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
                  <a:gd name="T85" fmla="*/ 0 h 15"/>
                  <a:gd name="T86" fmla="*/ 36 w 36"/>
                  <a:gd name="T87" fmla="*/ 15 h 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 h="15">
                    <a:moveTo>
                      <a:pt x="34" y="1"/>
                    </a:moveTo>
                    <a:lnTo>
                      <a:pt x="32" y="1"/>
                    </a:lnTo>
                    <a:lnTo>
                      <a:pt x="30" y="0"/>
                    </a:lnTo>
                    <a:lnTo>
                      <a:pt x="25" y="0"/>
                    </a:lnTo>
                    <a:lnTo>
                      <a:pt x="21" y="1"/>
                    </a:lnTo>
                    <a:lnTo>
                      <a:pt x="19" y="2"/>
                    </a:lnTo>
                    <a:lnTo>
                      <a:pt x="15" y="3"/>
                    </a:lnTo>
                    <a:lnTo>
                      <a:pt x="13" y="3"/>
                    </a:lnTo>
                    <a:lnTo>
                      <a:pt x="8" y="3"/>
                    </a:lnTo>
                    <a:lnTo>
                      <a:pt x="0" y="9"/>
                    </a:lnTo>
                    <a:lnTo>
                      <a:pt x="2" y="9"/>
                    </a:lnTo>
                    <a:lnTo>
                      <a:pt x="4" y="10"/>
                    </a:lnTo>
                    <a:lnTo>
                      <a:pt x="4" y="11"/>
                    </a:lnTo>
                    <a:lnTo>
                      <a:pt x="6" y="13"/>
                    </a:lnTo>
                    <a:lnTo>
                      <a:pt x="8" y="15"/>
                    </a:lnTo>
                    <a:lnTo>
                      <a:pt x="13" y="15"/>
                    </a:lnTo>
                    <a:lnTo>
                      <a:pt x="13" y="13"/>
                    </a:lnTo>
                    <a:lnTo>
                      <a:pt x="17" y="9"/>
                    </a:lnTo>
                    <a:lnTo>
                      <a:pt x="19" y="9"/>
                    </a:lnTo>
                    <a:lnTo>
                      <a:pt x="23" y="8"/>
                    </a:lnTo>
                    <a:lnTo>
                      <a:pt x="30" y="10"/>
                    </a:lnTo>
                    <a:lnTo>
                      <a:pt x="34" y="7"/>
                    </a:lnTo>
                    <a:lnTo>
                      <a:pt x="36" y="5"/>
                    </a:lnTo>
                    <a:lnTo>
                      <a:pt x="36" y="4"/>
                    </a:lnTo>
                    <a:lnTo>
                      <a:pt x="3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2" name="Freeform 869"/>
              <p:cNvSpPr>
                <a:spLocks/>
              </p:cNvSpPr>
              <p:nvPr/>
            </p:nvSpPr>
            <p:spPr bwMode="auto">
              <a:xfrm>
                <a:off x="10847" y="3388"/>
                <a:ext cx="2" cy="4"/>
              </a:xfrm>
              <a:custGeom>
                <a:avLst/>
                <a:gdLst>
                  <a:gd name="T0" fmla="*/ 2 w 2"/>
                  <a:gd name="T1" fmla="*/ 0 h 4"/>
                  <a:gd name="T2" fmla="*/ 0 w 2"/>
                  <a:gd name="T3" fmla="*/ 3 h 4"/>
                  <a:gd name="T4" fmla="*/ 0 w 2"/>
                  <a:gd name="T5" fmla="*/ 4 h 4"/>
                  <a:gd name="T6" fmla="*/ 2 w 2"/>
                  <a:gd name="T7" fmla="*/ 1 h 4"/>
                  <a:gd name="T8" fmla="*/ 2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0"/>
                    </a:moveTo>
                    <a:lnTo>
                      <a:pt x="0" y="3"/>
                    </a:lnTo>
                    <a:lnTo>
                      <a:pt x="0" y="4"/>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3" name="Freeform 870"/>
              <p:cNvSpPr>
                <a:spLocks/>
              </p:cNvSpPr>
              <p:nvPr/>
            </p:nvSpPr>
            <p:spPr bwMode="auto">
              <a:xfrm>
                <a:off x="10902" y="3352"/>
                <a:ext cx="4" cy="4"/>
              </a:xfrm>
              <a:custGeom>
                <a:avLst/>
                <a:gdLst>
                  <a:gd name="T0" fmla="*/ 4 w 4"/>
                  <a:gd name="T1" fmla="*/ 4 h 4"/>
                  <a:gd name="T2" fmla="*/ 4 w 4"/>
                  <a:gd name="T3" fmla="*/ 0 h 4"/>
                  <a:gd name="T4" fmla="*/ 0 w 4"/>
                  <a:gd name="T5" fmla="*/ 4 h 4"/>
                  <a:gd name="T6" fmla="*/ 2 w 4"/>
                  <a:gd name="T7" fmla="*/ 4 h 4"/>
                  <a:gd name="T8" fmla="*/ 4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4"/>
                    </a:moveTo>
                    <a:lnTo>
                      <a:pt x="4" y="0"/>
                    </a:lnTo>
                    <a:lnTo>
                      <a:pt x="0" y="4"/>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4" name="Freeform 871"/>
              <p:cNvSpPr>
                <a:spLocks/>
              </p:cNvSpPr>
              <p:nvPr/>
            </p:nvSpPr>
            <p:spPr bwMode="auto">
              <a:xfrm>
                <a:off x="10954" y="3569"/>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5" name="Freeform 872"/>
              <p:cNvSpPr>
                <a:spLocks/>
              </p:cNvSpPr>
              <p:nvPr/>
            </p:nvSpPr>
            <p:spPr bwMode="auto">
              <a:xfrm>
                <a:off x="10832" y="3372"/>
                <a:ext cx="5" cy="3"/>
              </a:xfrm>
              <a:custGeom>
                <a:avLst/>
                <a:gdLst>
                  <a:gd name="T0" fmla="*/ 2 w 5"/>
                  <a:gd name="T1" fmla="*/ 0 h 3"/>
                  <a:gd name="T2" fmla="*/ 2 w 5"/>
                  <a:gd name="T3" fmla="*/ 1 h 3"/>
                  <a:gd name="T4" fmla="*/ 0 w 5"/>
                  <a:gd name="T5" fmla="*/ 2 h 3"/>
                  <a:gd name="T6" fmla="*/ 2 w 5"/>
                  <a:gd name="T7" fmla="*/ 3 h 3"/>
                  <a:gd name="T8" fmla="*/ 5 w 5"/>
                  <a:gd name="T9" fmla="*/ 1 h 3"/>
                  <a:gd name="T10" fmla="*/ 2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2" y="0"/>
                    </a:moveTo>
                    <a:lnTo>
                      <a:pt x="2" y="1"/>
                    </a:lnTo>
                    <a:lnTo>
                      <a:pt x="0" y="2"/>
                    </a:lnTo>
                    <a:lnTo>
                      <a:pt x="2" y="3"/>
                    </a:lnTo>
                    <a:lnTo>
                      <a:pt x="5"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6" name="Freeform 873"/>
              <p:cNvSpPr>
                <a:spLocks/>
              </p:cNvSpPr>
              <p:nvPr/>
            </p:nvSpPr>
            <p:spPr bwMode="auto">
              <a:xfrm>
                <a:off x="11079" y="3257"/>
                <a:ext cx="4" cy="1"/>
              </a:xfrm>
              <a:custGeom>
                <a:avLst/>
                <a:gdLst>
                  <a:gd name="T0" fmla="*/ 2 w 4"/>
                  <a:gd name="T1" fmla="*/ 0 h 1"/>
                  <a:gd name="T2" fmla="*/ 0 w 4"/>
                  <a:gd name="T3" fmla="*/ 1 h 1"/>
                  <a:gd name="T4" fmla="*/ 2 w 4"/>
                  <a:gd name="T5" fmla="*/ 1 h 1"/>
                  <a:gd name="T6" fmla="*/ 4 w 4"/>
                  <a:gd name="T7" fmla="*/ 1 h 1"/>
                  <a:gd name="T8" fmla="*/ 4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7" name="Freeform 874"/>
              <p:cNvSpPr>
                <a:spLocks/>
              </p:cNvSpPr>
              <p:nvPr/>
            </p:nvSpPr>
            <p:spPr bwMode="auto">
              <a:xfrm>
                <a:off x="11049" y="3537"/>
                <a:ext cx="4" cy="3"/>
              </a:xfrm>
              <a:custGeom>
                <a:avLst/>
                <a:gdLst>
                  <a:gd name="T0" fmla="*/ 2 w 4"/>
                  <a:gd name="T1" fmla="*/ 3 h 3"/>
                  <a:gd name="T2" fmla="*/ 4 w 4"/>
                  <a:gd name="T3" fmla="*/ 2 h 3"/>
                  <a:gd name="T4" fmla="*/ 4 w 4"/>
                  <a:gd name="T5" fmla="*/ 0 h 3"/>
                  <a:gd name="T6" fmla="*/ 4 w 4"/>
                  <a:gd name="T7" fmla="*/ 0 h 3"/>
                  <a:gd name="T8" fmla="*/ 4 w 4"/>
                  <a:gd name="T9" fmla="*/ 0 h 3"/>
                  <a:gd name="T10" fmla="*/ 2 w 4"/>
                  <a:gd name="T11" fmla="*/ 2 h 3"/>
                  <a:gd name="T12" fmla="*/ 2 w 4"/>
                  <a:gd name="T13" fmla="*/ 2 h 3"/>
                  <a:gd name="T14" fmla="*/ 0 w 4"/>
                  <a:gd name="T15" fmla="*/ 2 h 3"/>
                  <a:gd name="T16" fmla="*/ 2 w 4"/>
                  <a:gd name="T17" fmla="*/ 3 h 3"/>
                  <a:gd name="T18" fmla="*/ 2 w 4"/>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2" y="3"/>
                    </a:moveTo>
                    <a:lnTo>
                      <a:pt x="4" y="2"/>
                    </a:lnTo>
                    <a:lnTo>
                      <a:pt x="4" y="0"/>
                    </a:lnTo>
                    <a:lnTo>
                      <a:pt x="2" y="2"/>
                    </a:lnTo>
                    <a:lnTo>
                      <a:pt x="0" y="2"/>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8" name="Freeform 875"/>
              <p:cNvSpPr>
                <a:spLocks/>
              </p:cNvSpPr>
              <p:nvPr/>
            </p:nvSpPr>
            <p:spPr bwMode="auto">
              <a:xfrm>
                <a:off x="10839" y="3391"/>
                <a:ext cx="4" cy="3"/>
              </a:xfrm>
              <a:custGeom>
                <a:avLst/>
                <a:gdLst>
                  <a:gd name="T0" fmla="*/ 4 w 4"/>
                  <a:gd name="T1" fmla="*/ 3 h 3"/>
                  <a:gd name="T2" fmla="*/ 4 w 4"/>
                  <a:gd name="T3" fmla="*/ 1 h 3"/>
                  <a:gd name="T4" fmla="*/ 2 w 4"/>
                  <a:gd name="T5" fmla="*/ 1 h 3"/>
                  <a:gd name="T6" fmla="*/ 0 w 4"/>
                  <a:gd name="T7" fmla="*/ 0 h 3"/>
                  <a:gd name="T8" fmla="*/ 0 w 4"/>
                  <a:gd name="T9" fmla="*/ 1 h 3"/>
                  <a:gd name="T10" fmla="*/ 0 w 4"/>
                  <a:gd name="T11" fmla="*/ 3 h 3"/>
                  <a:gd name="T12" fmla="*/ 4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4" y="3"/>
                    </a:moveTo>
                    <a:lnTo>
                      <a:pt x="4" y="1"/>
                    </a:lnTo>
                    <a:lnTo>
                      <a:pt x="2" y="1"/>
                    </a:lnTo>
                    <a:lnTo>
                      <a:pt x="0" y="0"/>
                    </a:lnTo>
                    <a:lnTo>
                      <a:pt x="0" y="1"/>
                    </a:lnTo>
                    <a:lnTo>
                      <a:pt x="0"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9" name="Freeform 876"/>
              <p:cNvSpPr>
                <a:spLocks/>
              </p:cNvSpPr>
              <p:nvPr/>
            </p:nvSpPr>
            <p:spPr bwMode="auto">
              <a:xfrm>
                <a:off x="7707" y="3143"/>
                <a:ext cx="19" cy="7"/>
              </a:xfrm>
              <a:custGeom>
                <a:avLst/>
                <a:gdLst>
                  <a:gd name="T0" fmla="*/ 9 w 19"/>
                  <a:gd name="T1" fmla="*/ 4 h 7"/>
                  <a:gd name="T2" fmla="*/ 13 w 19"/>
                  <a:gd name="T3" fmla="*/ 6 h 7"/>
                  <a:gd name="T4" fmla="*/ 17 w 19"/>
                  <a:gd name="T5" fmla="*/ 6 h 7"/>
                  <a:gd name="T6" fmla="*/ 19 w 19"/>
                  <a:gd name="T7" fmla="*/ 7 h 7"/>
                  <a:gd name="T8" fmla="*/ 19 w 19"/>
                  <a:gd name="T9" fmla="*/ 6 h 7"/>
                  <a:gd name="T10" fmla="*/ 17 w 19"/>
                  <a:gd name="T11" fmla="*/ 2 h 7"/>
                  <a:gd name="T12" fmla="*/ 15 w 19"/>
                  <a:gd name="T13" fmla="*/ 2 h 7"/>
                  <a:gd name="T14" fmla="*/ 11 w 19"/>
                  <a:gd name="T15" fmla="*/ 0 h 7"/>
                  <a:gd name="T16" fmla="*/ 9 w 19"/>
                  <a:gd name="T17" fmla="*/ 0 h 7"/>
                  <a:gd name="T18" fmla="*/ 0 w 19"/>
                  <a:gd name="T19" fmla="*/ 2 h 7"/>
                  <a:gd name="T20" fmla="*/ 0 w 19"/>
                  <a:gd name="T21" fmla="*/ 3 h 7"/>
                  <a:gd name="T22" fmla="*/ 3 w 19"/>
                  <a:gd name="T23" fmla="*/ 4 h 7"/>
                  <a:gd name="T24" fmla="*/ 9 w 19"/>
                  <a:gd name="T25" fmla="*/ 4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7"/>
                  <a:gd name="T41" fmla="*/ 19 w 1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7">
                    <a:moveTo>
                      <a:pt x="9" y="4"/>
                    </a:moveTo>
                    <a:lnTo>
                      <a:pt x="13" y="6"/>
                    </a:lnTo>
                    <a:lnTo>
                      <a:pt x="17" y="6"/>
                    </a:lnTo>
                    <a:lnTo>
                      <a:pt x="19" y="7"/>
                    </a:lnTo>
                    <a:lnTo>
                      <a:pt x="19" y="6"/>
                    </a:lnTo>
                    <a:lnTo>
                      <a:pt x="17" y="2"/>
                    </a:lnTo>
                    <a:lnTo>
                      <a:pt x="15" y="2"/>
                    </a:lnTo>
                    <a:lnTo>
                      <a:pt x="11" y="0"/>
                    </a:lnTo>
                    <a:lnTo>
                      <a:pt x="9" y="0"/>
                    </a:lnTo>
                    <a:lnTo>
                      <a:pt x="0" y="2"/>
                    </a:lnTo>
                    <a:lnTo>
                      <a:pt x="0" y="3"/>
                    </a:lnTo>
                    <a:lnTo>
                      <a:pt x="3" y="4"/>
                    </a:lnTo>
                    <a:lnTo>
                      <a:pt x="9"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0" name="Freeform 877"/>
              <p:cNvSpPr>
                <a:spLocks/>
              </p:cNvSpPr>
              <p:nvPr/>
            </p:nvSpPr>
            <p:spPr bwMode="auto">
              <a:xfrm>
                <a:off x="7737" y="3097"/>
                <a:ext cx="6" cy="4"/>
              </a:xfrm>
              <a:custGeom>
                <a:avLst/>
                <a:gdLst>
                  <a:gd name="T0" fmla="*/ 0 w 6"/>
                  <a:gd name="T1" fmla="*/ 4 h 4"/>
                  <a:gd name="T2" fmla="*/ 6 w 6"/>
                  <a:gd name="T3" fmla="*/ 3 h 4"/>
                  <a:gd name="T4" fmla="*/ 6 w 6"/>
                  <a:gd name="T5" fmla="*/ 0 h 4"/>
                  <a:gd name="T6" fmla="*/ 6 w 6"/>
                  <a:gd name="T7" fmla="*/ 0 h 4"/>
                  <a:gd name="T8" fmla="*/ 6 w 6"/>
                  <a:gd name="T9" fmla="*/ 0 h 4"/>
                  <a:gd name="T10" fmla="*/ 6 w 6"/>
                  <a:gd name="T11" fmla="*/ 1 h 4"/>
                  <a:gd name="T12" fmla="*/ 6 w 6"/>
                  <a:gd name="T13" fmla="*/ 2 h 4"/>
                  <a:gd name="T14" fmla="*/ 4 w 6"/>
                  <a:gd name="T15" fmla="*/ 2 h 4"/>
                  <a:gd name="T16" fmla="*/ 4 w 6"/>
                  <a:gd name="T17" fmla="*/ 2 h 4"/>
                  <a:gd name="T18" fmla="*/ 2 w 6"/>
                  <a:gd name="T19" fmla="*/ 2 h 4"/>
                  <a:gd name="T20" fmla="*/ 2 w 6"/>
                  <a:gd name="T21" fmla="*/ 2 h 4"/>
                  <a:gd name="T22" fmla="*/ 2 w 6"/>
                  <a:gd name="T23" fmla="*/ 2 h 4"/>
                  <a:gd name="T24" fmla="*/ 2 w 6"/>
                  <a:gd name="T25" fmla="*/ 2 h 4"/>
                  <a:gd name="T26" fmla="*/ 2 w 6"/>
                  <a:gd name="T27" fmla="*/ 2 h 4"/>
                  <a:gd name="T28" fmla="*/ 2 w 6"/>
                  <a:gd name="T29" fmla="*/ 3 h 4"/>
                  <a:gd name="T30" fmla="*/ 0 w 6"/>
                  <a:gd name="T31" fmla="*/ 2 h 4"/>
                  <a:gd name="T32" fmla="*/ 0 w 6"/>
                  <a:gd name="T33" fmla="*/ 3 h 4"/>
                  <a:gd name="T34" fmla="*/ 0 w 6"/>
                  <a:gd name="T35" fmla="*/ 3 h 4"/>
                  <a:gd name="T36" fmla="*/ 0 w 6"/>
                  <a:gd name="T37" fmla="*/ 3 h 4"/>
                  <a:gd name="T38" fmla="*/ 0 w 6"/>
                  <a:gd name="T39" fmla="*/ 3 h 4"/>
                  <a:gd name="T40" fmla="*/ 0 w 6"/>
                  <a:gd name="T41" fmla="*/ 3 h 4"/>
                  <a:gd name="T42" fmla="*/ 0 w 6"/>
                  <a:gd name="T43" fmla="*/ 4 h 4"/>
                  <a:gd name="T44" fmla="*/ 0 w 6"/>
                  <a:gd name="T45" fmla="*/ 4 h 4"/>
                  <a:gd name="T46" fmla="*/ 0 w 6"/>
                  <a:gd name="T47" fmla="*/ 4 h 4"/>
                  <a:gd name="T48" fmla="*/ 0 w 6"/>
                  <a:gd name="T49" fmla="*/ 4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4"/>
                  <a:gd name="T77" fmla="*/ 6 w 6"/>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4">
                    <a:moveTo>
                      <a:pt x="0" y="4"/>
                    </a:moveTo>
                    <a:lnTo>
                      <a:pt x="6" y="3"/>
                    </a:lnTo>
                    <a:lnTo>
                      <a:pt x="6" y="0"/>
                    </a:lnTo>
                    <a:lnTo>
                      <a:pt x="6" y="1"/>
                    </a:lnTo>
                    <a:lnTo>
                      <a:pt x="6" y="2"/>
                    </a:lnTo>
                    <a:lnTo>
                      <a:pt x="4" y="2"/>
                    </a:lnTo>
                    <a:lnTo>
                      <a:pt x="2" y="2"/>
                    </a:lnTo>
                    <a:lnTo>
                      <a:pt x="2" y="3"/>
                    </a:lnTo>
                    <a:lnTo>
                      <a:pt x="0"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1" name="Freeform 878"/>
              <p:cNvSpPr>
                <a:spLocks/>
              </p:cNvSpPr>
              <p:nvPr/>
            </p:nvSpPr>
            <p:spPr bwMode="auto">
              <a:xfrm>
                <a:off x="7750" y="3103"/>
                <a:ext cx="4" cy="4"/>
              </a:xfrm>
              <a:custGeom>
                <a:avLst/>
                <a:gdLst>
                  <a:gd name="T0" fmla="*/ 4 w 4"/>
                  <a:gd name="T1" fmla="*/ 0 h 4"/>
                  <a:gd name="T2" fmla="*/ 4 w 4"/>
                  <a:gd name="T3" fmla="*/ 0 h 4"/>
                  <a:gd name="T4" fmla="*/ 4 w 4"/>
                  <a:gd name="T5" fmla="*/ 0 h 4"/>
                  <a:gd name="T6" fmla="*/ 2 w 4"/>
                  <a:gd name="T7" fmla="*/ 0 h 4"/>
                  <a:gd name="T8" fmla="*/ 2 w 4"/>
                  <a:gd name="T9" fmla="*/ 0 h 4"/>
                  <a:gd name="T10" fmla="*/ 0 w 4"/>
                  <a:gd name="T11" fmla="*/ 4 h 4"/>
                  <a:gd name="T12" fmla="*/ 2 w 4"/>
                  <a:gd name="T13" fmla="*/ 4 h 4"/>
                  <a:gd name="T14" fmla="*/ 2 w 4"/>
                  <a:gd name="T15" fmla="*/ 2 h 4"/>
                  <a:gd name="T16" fmla="*/ 4 w 4"/>
                  <a:gd name="T17" fmla="*/ 0 h 4"/>
                  <a:gd name="T18" fmla="*/ 4 w 4"/>
                  <a:gd name="T19" fmla="*/ 0 h 4"/>
                  <a:gd name="T20" fmla="*/ 4 w 4"/>
                  <a:gd name="T21" fmla="*/ 0 h 4"/>
                  <a:gd name="T22" fmla="*/ 2 w 4"/>
                  <a:gd name="T23" fmla="*/ 0 h 4"/>
                  <a:gd name="T24" fmla="*/ 2 w 4"/>
                  <a:gd name="T25" fmla="*/ 0 h 4"/>
                  <a:gd name="T26" fmla="*/ 4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4" y="0"/>
                    </a:moveTo>
                    <a:lnTo>
                      <a:pt x="4" y="0"/>
                    </a:lnTo>
                    <a:lnTo>
                      <a:pt x="2" y="0"/>
                    </a:lnTo>
                    <a:lnTo>
                      <a:pt x="0" y="4"/>
                    </a:lnTo>
                    <a:lnTo>
                      <a:pt x="2" y="4"/>
                    </a:lnTo>
                    <a:lnTo>
                      <a:pt x="2" y="2"/>
                    </a:lnTo>
                    <a:lnTo>
                      <a:pt x="4" y="0"/>
                    </a:lnTo>
                    <a:lnTo>
                      <a:pt x="2"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2" name="Freeform 879"/>
              <p:cNvSpPr>
                <a:spLocks/>
              </p:cNvSpPr>
              <p:nvPr/>
            </p:nvSpPr>
            <p:spPr bwMode="auto">
              <a:xfrm>
                <a:off x="7737" y="3095"/>
                <a:ext cx="17" cy="12"/>
              </a:xfrm>
              <a:custGeom>
                <a:avLst/>
                <a:gdLst>
                  <a:gd name="T0" fmla="*/ 17 w 17"/>
                  <a:gd name="T1" fmla="*/ 5 h 12"/>
                  <a:gd name="T2" fmla="*/ 17 w 17"/>
                  <a:gd name="T3" fmla="*/ 4 h 12"/>
                  <a:gd name="T4" fmla="*/ 17 w 17"/>
                  <a:gd name="T5" fmla="*/ 4 h 12"/>
                  <a:gd name="T6" fmla="*/ 17 w 17"/>
                  <a:gd name="T7" fmla="*/ 3 h 12"/>
                  <a:gd name="T8" fmla="*/ 15 w 17"/>
                  <a:gd name="T9" fmla="*/ 3 h 12"/>
                  <a:gd name="T10" fmla="*/ 15 w 17"/>
                  <a:gd name="T11" fmla="*/ 3 h 12"/>
                  <a:gd name="T12" fmla="*/ 13 w 17"/>
                  <a:gd name="T13" fmla="*/ 2 h 12"/>
                  <a:gd name="T14" fmla="*/ 13 w 17"/>
                  <a:gd name="T15" fmla="*/ 2 h 12"/>
                  <a:gd name="T16" fmla="*/ 13 w 17"/>
                  <a:gd name="T17" fmla="*/ 2 h 12"/>
                  <a:gd name="T18" fmla="*/ 13 w 17"/>
                  <a:gd name="T19" fmla="*/ 0 h 12"/>
                  <a:gd name="T20" fmla="*/ 10 w 17"/>
                  <a:gd name="T21" fmla="*/ 0 h 12"/>
                  <a:gd name="T22" fmla="*/ 8 w 17"/>
                  <a:gd name="T23" fmla="*/ 6 h 12"/>
                  <a:gd name="T24" fmla="*/ 8 w 17"/>
                  <a:gd name="T25" fmla="*/ 6 h 12"/>
                  <a:gd name="T26" fmla="*/ 6 w 17"/>
                  <a:gd name="T27" fmla="*/ 7 h 12"/>
                  <a:gd name="T28" fmla="*/ 6 w 17"/>
                  <a:gd name="T29" fmla="*/ 7 h 12"/>
                  <a:gd name="T30" fmla="*/ 6 w 17"/>
                  <a:gd name="T31" fmla="*/ 6 h 12"/>
                  <a:gd name="T32" fmla="*/ 8 w 17"/>
                  <a:gd name="T33" fmla="*/ 5 h 12"/>
                  <a:gd name="T34" fmla="*/ 8 w 17"/>
                  <a:gd name="T35" fmla="*/ 3 h 12"/>
                  <a:gd name="T36" fmla="*/ 8 w 17"/>
                  <a:gd name="T37" fmla="*/ 2 h 12"/>
                  <a:gd name="T38" fmla="*/ 8 w 17"/>
                  <a:gd name="T39" fmla="*/ 2 h 12"/>
                  <a:gd name="T40" fmla="*/ 8 w 17"/>
                  <a:gd name="T41" fmla="*/ 3 h 12"/>
                  <a:gd name="T42" fmla="*/ 8 w 17"/>
                  <a:gd name="T43" fmla="*/ 4 h 12"/>
                  <a:gd name="T44" fmla="*/ 6 w 17"/>
                  <a:gd name="T45" fmla="*/ 5 h 12"/>
                  <a:gd name="T46" fmla="*/ 4 w 17"/>
                  <a:gd name="T47" fmla="*/ 7 h 12"/>
                  <a:gd name="T48" fmla="*/ 0 w 17"/>
                  <a:gd name="T49" fmla="*/ 11 h 12"/>
                  <a:gd name="T50" fmla="*/ 0 w 17"/>
                  <a:gd name="T51" fmla="*/ 11 h 12"/>
                  <a:gd name="T52" fmla="*/ 2 w 17"/>
                  <a:gd name="T53" fmla="*/ 11 h 12"/>
                  <a:gd name="T54" fmla="*/ 2 w 17"/>
                  <a:gd name="T55" fmla="*/ 12 h 12"/>
                  <a:gd name="T56" fmla="*/ 2 w 17"/>
                  <a:gd name="T57" fmla="*/ 11 h 12"/>
                  <a:gd name="T58" fmla="*/ 8 w 17"/>
                  <a:gd name="T59" fmla="*/ 7 h 12"/>
                  <a:gd name="T60" fmla="*/ 8 w 17"/>
                  <a:gd name="T61" fmla="*/ 7 h 12"/>
                  <a:gd name="T62" fmla="*/ 4 w 17"/>
                  <a:gd name="T63" fmla="*/ 12 h 12"/>
                  <a:gd name="T64" fmla="*/ 6 w 17"/>
                  <a:gd name="T65" fmla="*/ 11 h 12"/>
                  <a:gd name="T66" fmla="*/ 8 w 17"/>
                  <a:gd name="T67" fmla="*/ 11 h 12"/>
                  <a:gd name="T68" fmla="*/ 8 w 17"/>
                  <a:gd name="T69" fmla="*/ 11 h 12"/>
                  <a:gd name="T70" fmla="*/ 13 w 17"/>
                  <a:gd name="T71" fmla="*/ 6 h 12"/>
                  <a:gd name="T72" fmla="*/ 13 w 17"/>
                  <a:gd name="T73" fmla="*/ 7 h 12"/>
                  <a:gd name="T74" fmla="*/ 15 w 17"/>
                  <a:gd name="T75" fmla="*/ 6 h 12"/>
                  <a:gd name="T76" fmla="*/ 15 w 17"/>
                  <a:gd name="T77" fmla="*/ 6 h 12"/>
                  <a:gd name="T78" fmla="*/ 15 w 17"/>
                  <a:gd name="T79" fmla="*/ 6 h 12"/>
                  <a:gd name="T80" fmla="*/ 15 w 17"/>
                  <a:gd name="T81" fmla="*/ 4 h 12"/>
                  <a:gd name="T82" fmla="*/ 15 w 17"/>
                  <a:gd name="T83" fmla="*/ 4 h 12"/>
                  <a:gd name="T84" fmla="*/ 15 w 17"/>
                  <a:gd name="T85" fmla="*/ 4 h 12"/>
                  <a:gd name="T86" fmla="*/ 13 w 17"/>
                  <a:gd name="T87" fmla="*/ 10 h 12"/>
                  <a:gd name="T88" fmla="*/ 13 w 17"/>
                  <a:gd name="T89" fmla="*/ 11 h 12"/>
                  <a:gd name="T90" fmla="*/ 13 w 17"/>
                  <a:gd name="T91" fmla="*/ 10 h 12"/>
                  <a:gd name="T92" fmla="*/ 17 w 17"/>
                  <a:gd name="T93" fmla="*/ 5 h 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
                  <a:gd name="T142" fmla="*/ 0 h 12"/>
                  <a:gd name="T143" fmla="*/ 17 w 17"/>
                  <a:gd name="T144" fmla="*/ 12 h 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 h="12">
                    <a:moveTo>
                      <a:pt x="17" y="5"/>
                    </a:moveTo>
                    <a:lnTo>
                      <a:pt x="17" y="5"/>
                    </a:lnTo>
                    <a:lnTo>
                      <a:pt x="17" y="4"/>
                    </a:lnTo>
                    <a:lnTo>
                      <a:pt x="17" y="3"/>
                    </a:lnTo>
                    <a:lnTo>
                      <a:pt x="15" y="3"/>
                    </a:lnTo>
                    <a:lnTo>
                      <a:pt x="13" y="3"/>
                    </a:lnTo>
                    <a:lnTo>
                      <a:pt x="13" y="2"/>
                    </a:lnTo>
                    <a:lnTo>
                      <a:pt x="10" y="2"/>
                    </a:lnTo>
                    <a:lnTo>
                      <a:pt x="13" y="0"/>
                    </a:lnTo>
                    <a:lnTo>
                      <a:pt x="10" y="0"/>
                    </a:lnTo>
                    <a:lnTo>
                      <a:pt x="8" y="6"/>
                    </a:lnTo>
                    <a:lnTo>
                      <a:pt x="6" y="7"/>
                    </a:lnTo>
                    <a:lnTo>
                      <a:pt x="6" y="6"/>
                    </a:lnTo>
                    <a:lnTo>
                      <a:pt x="8" y="5"/>
                    </a:lnTo>
                    <a:lnTo>
                      <a:pt x="8" y="4"/>
                    </a:lnTo>
                    <a:lnTo>
                      <a:pt x="8" y="3"/>
                    </a:lnTo>
                    <a:lnTo>
                      <a:pt x="8" y="2"/>
                    </a:lnTo>
                    <a:lnTo>
                      <a:pt x="8" y="3"/>
                    </a:lnTo>
                    <a:lnTo>
                      <a:pt x="8" y="4"/>
                    </a:lnTo>
                    <a:lnTo>
                      <a:pt x="8" y="5"/>
                    </a:lnTo>
                    <a:lnTo>
                      <a:pt x="6" y="5"/>
                    </a:lnTo>
                    <a:lnTo>
                      <a:pt x="4" y="7"/>
                    </a:lnTo>
                    <a:lnTo>
                      <a:pt x="0" y="10"/>
                    </a:lnTo>
                    <a:lnTo>
                      <a:pt x="0" y="11"/>
                    </a:lnTo>
                    <a:lnTo>
                      <a:pt x="2" y="11"/>
                    </a:lnTo>
                    <a:lnTo>
                      <a:pt x="2" y="12"/>
                    </a:lnTo>
                    <a:lnTo>
                      <a:pt x="2" y="11"/>
                    </a:lnTo>
                    <a:lnTo>
                      <a:pt x="8" y="7"/>
                    </a:lnTo>
                    <a:lnTo>
                      <a:pt x="4" y="12"/>
                    </a:lnTo>
                    <a:lnTo>
                      <a:pt x="6" y="11"/>
                    </a:lnTo>
                    <a:lnTo>
                      <a:pt x="8" y="11"/>
                    </a:lnTo>
                    <a:lnTo>
                      <a:pt x="13" y="6"/>
                    </a:lnTo>
                    <a:lnTo>
                      <a:pt x="13" y="7"/>
                    </a:lnTo>
                    <a:lnTo>
                      <a:pt x="10" y="11"/>
                    </a:lnTo>
                    <a:lnTo>
                      <a:pt x="15" y="6"/>
                    </a:lnTo>
                    <a:lnTo>
                      <a:pt x="15" y="4"/>
                    </a:lnTo>
                    <a:lnTo>
                      <a:pt x="17" y="4"/>
                    </a:lnTo>
                    <a:lnTo>
                      <a:pt x="13" y="10"/>
                    </a:lnTo>
                    <a:lnTo>
                      <a:pt x="13" y="11"/>
                    </a:lnTo>
                    <a:lnTo>
                      <a:pt x="13" y="10"/>
                    </a:lnTo>
                    <a:lnTo>
                      <a:pt x="1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3" name="Freeform 880"/>
              <p:cNvSpPr>
                <a:spLocks/>
              </p:cNvSpPr>
              <p:nvPr/>
            </p:nvSpPr>
            <p:spPr bwMode="auto">
              <a:xfrm>
                <a:off x="11064" y="3525"/>
                <a:ext cx="2" cy="0"/>
              </a:xfrm>
              <a:custGeom>
                <a:avLst/>
                <a:gdLst>
                  <a:gd name="T0" fmla="*/ 0 w 2"/>
                  <a:gd name="T1" fmla="*/ 0 w 2"/>
                  <a:gd name="T2" fmla="*/ 0 w 2"/>
                  <a:gd name="T3" fmla="*/ 2 w 2"/>
                  <a:gd name="T4" fmla="*/ 2 w 2"/>
                  <a:gd name="T5" fmla="*/ 2 w 2"/>
                  <a:gd name="T6" fmla="*/ 2 w 2"/>
                  <a:gd name="T7" fmla="*/ 0 w 2"/>
                  <a:gd name="T8" fmla="*/ 0 60000 65536"/>
                  <a:gd name="T9" fmla="*/ 0 60000 65536"/>
                  <a:gd name="T10" fmla="*/ 0 60000 65536"/>
                  <a:gd name="T11" fmla="*/ 0 60000 65536"/>
                  <a:gd name="T12" fmla="*/ 0 60000 65536"/>
                  <a:gd name="T13" fmla="*/ 0 60000 65536"/>
                  <a:gd name="T14" fmla="*/ 0 60000 65536"/>
                  <a:gd name="T15" fmla="*/ 0 60000 65536"/>
                  <a:gd name="T16" fmla="*/ 0 w 2"/>
                  <a:gd name="T17" fmla="*/ 2 w 2"/>
                </a:gdLst>
                <a:ahLst/>
                <a:cxnLst>
                  <a:cxn ang="T8">
                    <a:pos x="T0" y="0"/>
                  </a:cxn>
                  <a:cxn ang="T9">
                    <a:pos x="T1" y="0"/>
                  </a:cxn>
                  <a:cxn ang="T10">
                    <a:pos x="T2" y="0"/>
                  </a:cxn>
                  <a:cxn ang="T11">
                    <a:pos x="T3" y="0"/>
                  </a:cxn>
                  <a:cxn ang="T12">
                    <a:pos x="T4" y="0"/>
                  </a:cxn>
                  <a:cxn ang="T13">
                    <a:pos x="T5" y="0"/>
                  </a:cxn>
                  <a:cxn ang="T14">
                    <a:pos x="T6" y="0"/>
                  </a:cxn>
                  <a:cxn ang="T15">
                    <a:pos x="T7" y="0"/>
                  </a:cxn>
                </a:cxnLst>
                <a:rect l="T16" t="0" r="T17" b="0"/>
                <a:pathLst>
                  <a:path w="2">
                    <a:moveTo>
                      <a:pt x="0" y="0"/>
                    </a:moveTo>
                    <a:lnTo>
                      <a:pt x="0"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4" name="Freeform 881"/>
              <p:cNvSpPr>
                <a:spLocks/>
              </p:cNvSpPr>
              <p:nvPr/>
            </p:nvSpPr>
            <p:spPr bwMode="auto">
              <a:xfrm>
                <a:off x="11058" y="3484"/>
                <a:ext cx="2" cy="0"/>
              </a:xfrm>
              <a:custGeom>
                <a:avLst/>
                <a:gdLst>
                  <a:gd name="T0" fmla="*/ 2 w 2"/>
                  <a:gd name="T1" fmla="*/ 0 w 2"/>
                  <a:gd name="T2" fmla="*/ 0 w 2"/>
                  <a:gd name="T3" fmla="*/ 0 w 2"/>
                  <a:gd name="T4" fmla="*/ 2 w 2"/>
                  <a:gd name="T5" fmla="*/ 2 w 2"/>
                  <a:gd name="T6" fmla="*/ 0 60000 65536"/>
                  <a:gd name="T7" fmla="*/ 0 60000 65536"/>
                  <a:gd name="T8" fmla="*/ 0 60000 65536"/>
                  <a:gd name="T9" fmla="*/ 0 60000 65536"/>
                  <a:gd name="T10" fmla="*/ 0 60000 65536"/>
                  <a:gd name="T11" fmla="*/ 0 60000 65536"/>
                  <a:gd name="T12" fmla="*/ 0 w 2"/>
                  <a:gd name="T13" fmla="*/ 2 w 2"/>
                </a:gdLst>
                <a:ahLst/>
                <a:cxnLst>
                  <a:cxn ang="T6">
                    <a:pos x="T0" y="0"/>
                  </a:cxn>
                  <a:cxn ang="T7">
                    <a:pos x="T1" y="0"/>
                  </a:cxn>
                  <a:cxn ang="T8">
                    <a:pos x="T2" y="0"/>
                  </a:cxn>
                  <a:cxn ang="T9">
                    <a:pos x="T3" y="0"/>
                  </a:cxn>
                  <a:cxn ang="T10">
                    <a:pos x="T4" y="0"/>
                  </a:cxn>
                  <a:cxn ang="T11">
                    <a:pos x="T5" y="0"/>
                  </a:cxn>
                </a:cxnLst>
                <a:rect l="T12" t="0" r="T13" b="0"/>
                <a:pathLst>
                  <a:path w="2">
                    <a:moveTo>
                      <a:pt x="2" y="0"/>
                    </a:move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5" name="Freeform 882"/>
              <p:cNvSpPr>
                <a:spLocks/>
              </p:cNvSpPr>
              <p:nvPr/>
            </p:nvSpPr>
            <p:spPr bwMode="auto">
              <a:xfrm>
                <a:off x="11062" y="3250"/>
                <a:ext cx="13" cy="8"/>
              </a:xfrm>
              <a:custGeom>
                <a:avLst/>
                <a:gdLst>
                  <a:gd name="T0" fmla="*/ 10 w 13"/>
                  <a:gd name="T1" fmla="*/ 0 h 8"/>
                  <a:gd name="T2" fmla="*/ 10 w 13"/>
                  <a:gd name="T3" fmla="*/ 0 h 8"/>
                  <a:gd name="T4" fmla="*/ 8 w 13"/>
                  <a:gd name="T5" fmla="*/ 0 h 8"/>
                  <a:gd name="T6" fmla="*/ 8 w 13"/>
                  <a:gd name="T7" fmla="*/ 2 h 8"/>
                  <a:gd name="T8" fmla="*/ 0 w 13"/>
                  <a:gd name="T9" fmla="*/ 7 h 8"/>
                  <a:gd name="T10" fmla="*/ 2 w 13"/>
                  <a:gd name="T11" fmla="*/ 8 h 8"/>
                  <a:gd name="T12" fmla="*/ 13 w 13"/>
                  <a:gd name="T13" fmla="*/ 1 h 8"/>
                  <a:gd name="T14" fmla="*/ 13 w 13"/>
                  <a:gd name="T15" fmla="*/ 0 h 8"/>
                  <a:gd name="T16" fmla="*/ 10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0" y="0"/>
                    </a:moveTo>
                    <a:lnTo>
                      <a:pt x="10" y="0"/>
                    </a:lnTo>
                    <a:lnTo>
                      <a:pt x="8" y="0"/>
                    </a:lnTo>
                    <a:lnTo>
                      <a:pt x="8" y="2"/>
                    </a:lnTo>
                    <a:lnTo>
                      <a:pt x="0" y="7"/>
                    </a:lnTo>
                    <a:lnTo>
                      <a:pt x="2" y="8"/>
                    </a:lnTo>
                    <a:lnTo>
                      <a:pt x="13" y="1"/>
                    </a:lnTo>
                    <a:lnTo>
                      <a:pt x="13" y="0"/>
                    </a:lnTo>
                    <a:lnTo>
                      <a:pt x="1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6" name="Freeform 883"/>
              <p:cNvSpPr>
                <a:spLocks/>
              </p:cNvSpPr>
              <p:nvPr/>
            </p:nvSpPr>
            <p:spPr bwMode="auto">
              <a:xfrm>
                <a:off x="11066" y="3499"/>
                <a:ext cx="2" cy="1"/>
              </a:xfrm>
              <a:custGeom>
                <a:avLst/>
                <a:gdLst>
                  <a:gd name="T0" fmla="*/ 0 w 2"/>
                  <a:gd name="T1" fmla="*/ 1 h 1"/>
                  <a:gd name="T2" fmla="*/ 2 w 2"/>
                  <a:gd name="T3" fmla="*/ 0 h 1"/>
                  <a:gd name="T4" fmla="*/ 2 w 2"/>
                  <a:gd name="T5" fmla="*/ 0 h 1"/>
                  <a:gd name="T6" fmla="*/ 0 w 2"/>
                  <a:gd name="T7" fmla="*/ 1 h 1"/>
                  <a:gd name="T8" fmla="*/ 0 w 2"/>
                  <a:gd name="T9" fmla="*/ 1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7" name="Freeform 884"/>
              <p:cNvSpPr>
                <a:spLocks/>
              </p:cNvSpPr>
              <p:nvPr/>
            </p:nvSpPr>
            <p:spPr bwMode="auto">
              <a:xfrm>
                <a:off x="11384" y="3121"/>
                <a:ext cx="2" cy="2"/>
              </a:xfrm>
              <a:custGeom>
                <a:avLst/>
                <a:gdLst>
                  <a:gd name="T0" fmla="*/ 0 w 2"/>
                  <a:gd name="T1" fmla="*/ 0 h 2"/>
                  <a:gd name="T2" fmla="*/ 2 w 2"/>
                  <a:gd name="T3" fmla="*/ 2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8" name="Freeform 885"/>
              <p:cNvSpPr>
                <a:spLocks/>
              </p:cNvSpPr>
              <p:nvPr/>
            </p:nvSpPr>
            <p:spPr bwMode="auto">
              <a:xfrm>
                <a:off x="7800" y="3443"/>
                <a:ext cx="6" cy="4"/>
              </a:xfrm>
              <a:custGeom>
                <a:avLst/>
                <a:gdLst>
                  <a:gd name="T0" fmla="*/ 4 w 6"/>
                  <a:gd name="T1" fmla="*/ 3 h 4"/>
                  <a:gd name="T2" fmla="*/ 4 w 6"/>
                  <a:gd name="T3" fmla="*/ 4 h 4"/>
                  <a:gd name="T4" fmla="*/ 6 w 6"/>
                  <a:gd name="T5" fmla="*/ 4 h 4"/>
                  <a:gd name="T6" fmla="*/ 6 w 6"/>
                  <a:gd name="T7" fmla="*/ 4 h 4"/>
                  <a:gd name="T8" fmla="*/ 6 w 6"/>
                  <a:gd name="T9" fmla="*/ 3 h 4"/>
                  <a:gd name="T10" fmla="*/ 6 w 6"/>
                  <a:gd name="T11" fmla="*/ 3 h 4"/>
                  <a:gd name="T12" fmla="*/ 0 w 6"/>
                  <a:gd name="T13" fmla="*/ 0 h 4"/>
                  <a:gd name="T14" fmla="*/ 0 w 6"/>
                  <a:gd name="T15" fmla="*/ 0 h 4"/>
                  <a:gd name="T16" fmla="*/ 4 w 6"/>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3"/>
                    </a:moveTo>
                    <a:lnTo>
                      <a:pt x="4" y="4"/>
                    </a:lnTo>
                    <a:lnTo>
                      <a:pt x="6" y="4"/>
                    </a:lnTo>
                    <a:lnTo>
                      <a:pt x="6" y="3"/>
                    </a:lnTo>
                    <a:lnTo>
                      <a:pt x="0" y="0"/>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9" name="Freeform 886"/>
              <p:cNvSpPr>
                <a:spLocks/>
              </p:cNvSpPr>
              <p:nvPr/>
            </p:nvSpPr>
            <p:spPr bwMode="auto">
              <a:xfrm>
                <a:off x="7794" y="3347"/>
                <a:ext cx="6" cy="1"/>
              </a:xfrm>
              <a:custGeom>
                <a:avLst/>
                <a:gdLst>
                  <a:gd name="T0" fmla="*/ 6 w 6"/>
                  <a:gd name="T1" fmla="*/ 0 h 1"/>
                  <a:gd name="T2" fmla="*/ 6 w 6"/>
                  <a:gd name="T3" fmla="*/ 0 h 1"/>
                  <a:gd name="T4" fmla="*/ 0 w 6"/>
                  <a:gd name="T5" fmla="*/ 1 h 1"/>
                  <a:gd name="T6" fmla="*/ 0 w 6"/>
                  <a:gd name="T7" fmla="*/ 1 h 1"/>
                  <a:gd name="T8" fmla="*/ 6 w 6"/>
                  <a:gd name="T9" fmla="*/ 0 h 1"/>
                  <a:gd name="T10" fmla="*/ 0 60000 65536"/>
                  <a:gd name="T11" fmla="*/ 0 60000 65536"/>
                  <a:gd name="T12" fmla="*/ 0 60000 65536"/>
                  <a:gd name="T13" fmla="*/ 0 60000 65536"/>
                  <a:gd name="T14" fmla="*/ 0 60000 65536"/>
                  <a:gd name="T15" fmla="*/ 0 w 6"/>
                  <a:gd name="T16" fmla="*/ 0 h 1"/>
                  <a:gd name="T17" fmla="*/ 6 w 6"/>
                  <a:gd name="T18" fmla="*/ 1 h 1"/>
                </a:gdLst>
                <a:ahLst/>
                <a:cxnLst>
                  <a:cxn ang="T10">
                    <a:pos x="T0" y="T1"/>
                  </a:cxn>
                  <a:cxn ang="T11">
                    <a:pos x="T2" y="T3"/>
                  </a:cxn>
                  <a:cxn ang="T12">
                    <a:pos x="T4" y="T5"/>
                  </a:cxn>
                  <a:cxn ang="T13">
                    <a:pos x="T6" y="T7"/>
                  </a:cxn>
                  <a:cxn ang="T14">
                    <a:pos x="T8" y="T9"/>
                  </a:cxn>
                </a:cxnLst>
                <a:rect l="T15" t="T16" r="T17" b="T18"/>
                <a:pathLst>
                  <a:path w="6" h="1">
                    <a:moveTo>
                      <a:pt x="6" y="0"/>
                    </a:moveTo>
                    <a:lnTo>
                      <a:pt x="6" y="0"/>
                    </a:lnTo>
                    <a:lnTo>
                      <a:pt x="0" y="1"/>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0" name="Freeform 887"/>
              <p:cNvSpPr>
                <a:spLocks/>
              </p:cNvSpPr>
              <p:nvPr/>
            </p:nvSpPr>
            <p:spPr bwMode="auto">
              <a:xfrm>
                <a:off x="7800" y="3338"/>
                <a:ext cx="4" cy="8"/>
              </a:xfrm>
              <a:custGeom>
                <a:avLst/>
                <a:gdLst>
                  <a:gd name="T0" fmla="*/ 0 w 4"/>
                  <a:gd name="T1" fmla="*/ 8 h 8"/>
                  <a:gd name="T2" fmla="*/ 0 w 4"/>
                  <a:gd name="T3" fmla="*/ 8 h 8"/>
                  <a:gd name="T4" fmla="*/ 4 w 4"/>
                  <a:gd name="T5" fmla="*/ 8 h 8"/>
                  <a:gd name="T6" fmla="*/ 4 w 4"/>
                  <a:gd name="T7" fmla="*/ 4 h 8"/>
                  <a:gd name="T8" fmla="*/ 2 w 4"/>
                  <a:gd name="T9" fmla="*/ 0 h 8"/>
                  <a:gd name="T10" fmla="*/ 0 w 4"/>
                  <a:gd name="T11" fmla="*/ 0 h 8"/>
                  <a:gd name="T12" fmla="*/ 4 w 4"/>
                  <a:gd name="T13" fmla="*/ 4 h 8"/>
                  <a:gd name="T14" fmla="*/ 2 w 4"/>
                  <a:gd name="T15" fmla="*/ 8 h 8"/>
                  <a:gd name="T16" fmla="*/ 0 w 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8"/>
                  <a:gd name="T29" fmla="*/ 4 w 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8">
                    <a:moveTo>
                      <a:pt x="0" y="8"/>
                    </a:moveTo>
                    <a:lnTo>
                      <a:pt x="0" y="8"/>
                    </a:lnTo>
                    <a:lnTo>
                      <a:pt x="4" y="8"/>
                    </a:lnTo>
                    <a:lnTo>
                      <a:pt x="4" y="4"/>
                    </a:lnTo>
                    <a:lnTo>
                      <a:pt x="2" y="0"/>
                    </a:lnTo>
                    <a:lnTo>
                      <a:pt x="0" y="0"/>
                    </a:lnTo>
                    <a:lnTo>
                      <a:pt x="4" y="4"/>
                    </a:lnTo>
                    <a:lnTo>
                      <a:pt x="2" y="8"/>
                    </a:lnTo>
                    <a:lnTo>
                      <a:pt x="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1" name="Freeform 888"/>
              <p:cNvSpPr>
                <a:spLocks/>
              </p:cNvSpPr>
              <p:nvPr/>
            </p:nvSpPr>
            <p:spPr bwMode="auto">
              <a:xfrm>
                <a:off x="7808" y="3454"/>
                <a:ext cx="5" cy="5"/>
              </a:xfrm>
              <a:custGeom>
                <a:avLst/>
                <a:gdLst>
                  <a:gd name="T0" fmla="*/ 5 w 5"/>
                  <a:gd name="T1" fmla="*/ 4 h 5"/>
                  <a:gd name="T2" fmla="*/ 5 w 5"/>
                  <a:gd name="T3" fmla="*/ 5 h 5"/>
                  <a:gd name="T4" fmla="*/ 5 w 5"/>
                  <a:gd name="T5" fmla="*/ 4 h 5"/>
                  <a:gd name="T6" fmla="*/ 5 w 5"/>
                  <a:gd name="T7" fmla="*/ 2 h 5"/>
                  <a:gd name="T8" fmla="*/ 3 w 5"/>
                  <a:gd name="T9" fmla="*/ 2 h 5"/>
                  <a:gd name="T10" fmla="*/ 0 w 5"/>
                  <a:gd name="T11" fmla="*/ 0 h 5"/>
                  <a:gd name="T12" fmla="*/ 3 w 5"/>
                  <a:gd name="T13" fmla="*/ 2 h 5"/>
                  <a:gd name="T14" fmla="*/ 5 w 5"/>
                  <a:gd name="T15" fmla="*/ 4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5" y="4"/>
                    </a:moveTo>
                    <a:lnTo>
                      <a:pt x="5" y="5"/>
                    </a:lnTo>
                    <a:lnTo>
                      <a:pt x="5" y="4"/>
                    </a:lnTo>
                    <a:lnTo>
                      <a:pt x="5" y="2"/>
                    </a:lnTo>
                    <a:lnTo>
                      <a:pt x="3" y="2"/>
                    </a:lnTo>
                    <a:lnTo>
                      <a:pt x="0" y="0"/>
                    </a:lnTo>
                    <a:lnTo>
                      <a:pt x="3" y="2"/>
                    </a:lnTo>
                    <a:lnTo>
                      <a:pt x="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2" name="Rectangle 889"/>
              <p:cNvSpPr>
                <a:spLocks noChangeArrowheads="1"/>
              </p:cNvSpPr>
              <p:nvPr/>
            </p:nvSpPr>
            <p:spPr bwMode="auto">
              <a:xfrm>
                <a:off x="7808" y="3453"/>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3" name="Freeform 890"/>
              <p:cNvSpPr>
                <a:spLocks/>
              </p:cNvSpPr>
              <p:nvPr/>
            </p:nvSpPr>
            <p:spPr bwMode="auto">
              <a:xfrm>
                <a:off x="7762" y="3438"/>
                <a:ext cx="9" cy="8"/>
              </a:xfrm>
              <a:custGeom>
                <a:avLst/>
                <a:gdLst>
                  <a:gd name="T0" fmla="*/ 4 w 9"/>
                  <a:gd name="T1" fmla="*/ 1 h 8"/>
                  <a:gd name="T2" fmla="*/ 4 w 9"/>
                  <a:gd name="T3" fmla="*/ 1 h 8"/>
                  <a:gd name="T4" fmla="*/ 2 w 9"/>
                  <a:gd name="T5" fmla="*/ 0 h 8"/>
                  <a:gd name="T6" fmla="*/ 0 w 9"/>
                  <a:gd name="T7" fmla="*/ 0 h 8"/>
                  <a:gd name="T8" fmla="*/ 2 w 9"/>
                  <a:gd name="T9" fmla="*/ 1 h 8"/>
                  <a:gd name="T10" fmla="*/ 0 w 9"/>
                  <a:gd name="T11" fmla="*/ 5 h 8"/>
                  <a:gd name="T12" fmla="*/ 0 w 9"/>
                  <a:gd name="T13" fmla="*/ 6 h 8"/>
                  <a:gd name="T14" fmla="*/ 2 w 9"/>
                  <a:gd name="T15" fmla="*/ 7 h 8"/>
                  <a:gd name="T16" fmla="*/ 4 w 9"/>
                  <a:gd name="T17" fmla="*/ 8 h 8"/>
                  <a:gd name="T18" fmla="*/ 6 w 9"/>
                  <a:gd name="T19" fmla="*/ 8 h 8"/>
                  <a:gd name="T20" fmla="*/ 6 w 9"/>
                  <a:gd name="T21" fmla="*/ 7 h 8"/>
                  <a:gd name="T22" fmla="*/ 9 w 9"/>
                  <a:gd name="T23" fmla="*/ 7 h 8"/>
                  <a:gd name="T24" fmla="*/ 9 w 9"/>
                  <a:gd name="T25" fmla="*/ 5 h 8"/>
                  <a:gd name="T26" fmla="*/ 4 w 9"/>
                  <a:gd name="T27" fmla="*/ 2 h 8"/>
                  <a:gd name="T28" fmla="*/ 4 w 9"/>
                  <a:gd name="T29" fmla="*/ 1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8"/>
                  <a:gd name="T47" fmla="*/ 9 w 9"/>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8">
                    <a:moveTo>
                      <a:pt x="4" y="1"/>
                    </a:moveTo>
                    <a:lnTo>
                      <a:pt x="4" y="1"/>
                    </a:lnTo>
                    <a:lnTo>
                      <a:pt x="2" y="0"/>
                    </a:lnTo>
                    <a:lnTo>
                      <a:pt x="0" y="0"/>
                    </a:lnTo>
                    <a:lnTo>
                      <a:pt x="2" y="1"/>
                    </a:lnTo>
                    <a:lnTo>
                      <a:pt x="0" y="5"/>
                    </a:lnTo>
                    <a:lnTo>
                      <a:pt x="0" y="6"/>
                    </a:lnTo>
                    <a:lnTo>
                      <a:pt x="2" y="7"/>
                    </a:lnTo>
                    <a:lnTo>
                      <a:pt x="4" y="8"/>
                    </a:lnTo>
                    <a:lnTo>
                      <a:pt x="6" y="8"/>
                    </a:lnTo>
                    <a:lnTo>
                      <a:pt x="6" y="7"/>
                    </a:lnTo>
                    <a:lnTo>
                      <a:pt x="9" y="7"/>
                    </a:lnTo>
                    <a:lnTo>
                      <a:pt x="9" y="5"/>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4" name="Freeform 891"/>
              <p:cNvSpPr>
                <a:spLocks/>
              </p:cNvSpPr>
              <p:nvPr/>
            </p:nvSpPr>
            <p:spPr bwMode="auto">
              <a:xfrm>
                <a:off x="7777" y="3427"/>
                <a:ext cx="4" cy="5"/>
              </a:xfrm>
              <a:custGeom>
                <a:avLst/>
                <a:gdLst>
                  <a:gd name="T0" fmla="*/ 0 w 4"/>
                  <a:gd name="T1" fmla="*/ 3 h 5"/>
                  <a:gd name="T2" fmla="*/ 2 w 4"/>
                  <a:gd name="T3" fmla="*/ 5 h 5"/>
                  <a:gd name="T4" fmla="*/ 4 w 4"/>
                  <a:gd name="T5" fmla="*/ 1 h 5"/>
                  <a:gd name="T6" fmla="*/ 4 w 4"/>
                  <a:gd name="T7" fmla="*/ 0 h 5"/>
                  <a:gd name="T8" fmla="*/ 4 w 4"/>
                  <a:gd name="T9" fmla="*/ 1 h 5"/>
                  <a:gd name="T10" fmla="*/ 4 w 4"/>
                  <a:gd name="T11" fmla="*/ 1 h 5"/>
                  <a:gd name="T12" fmla="*/ 2 w 4"/>
                  <a:gd name="T13" fmla="*/ 0 h 5"/>
                  <a:gd name="T14" fmla="*/ 2 w 4"/>
                  <a:gd name="T15" fmla="*/ 0 h 5"/>
                  <a:gd name="T16" fmla="*/ 0 w 4"/>
                  <a:gd name="T17" fmla="*/ 2 h 5"/>
                  <a:gd name="T18" fmla="*/ 0 w 4"/>
                  <a:gd name="T19" fmla="*/ 3 h 5"/>
                  <a:gd name="T20" fmla="*/ 0 w 4"/>
                  <a:gd name="T21" fmla="*/ 3 h 5"/>
                  <a:gd name="T22" fmla="*/ 0 w 4"/>
                  <a:gd name="T23" fmla="*/ 3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0" y="3"/>
                    </a:moveTo>
                    <a:lnTo>
                      <a:pt x="2" y="5"/>
                    </a:lnTo>
                    <a:lnTo>
                      <a:pt x="4" y="1"/>
                    </a:lnTo>
                    <a:lnTo>
                      <a:pt x="4" y="0"/>
                    </a:lnTo>
                    <a:lnTo>
                      <a:pt x="4" y="1"/>
                    </a:lnTo>
                    <a:lnTo>
                      <a:pt x="2" y="0"/>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5" name="Freeform 892"/>
              <p:cNvSpPr>
                <a:spLocks/>
              </p:cNvSpPr>
              <p:nvPr/>
            </p:nvSpPr>
            <p:spPr bwMode="auto">
              <a:xfrm>
                <a:off x="7817" y="3447"/>
                <a:ext cx="4" cy="3"/>
              </a:xfrm>
              <a:custGeom>
                <a:avLst/>
                <a:gdLst>
                  <a:gd name="T0" fmla="*/ 4 w 4"/>
                  <a:gd name="T1" fmla="*/ 0 h 3"/>
                  <a:gd name="T2" fmla="*/ 2 w 4"/>
                  <a:gd name="T3" fmla="*/ 0 h 3"/>
                  <a:gd name="T4" fmla="*/ 2 w 4"/>
                  <a:gd name="T5" fmla="*/ 1 h 3"/>
                  <a:gd name="T6" fmla="*/ 0 w 4"/>
                  <a:gd name="T7" fmla="*/ 3 h 3"/>
                  <a:gd name="T8" fmla="*/ 2 w 4"/>
                  <a:gd name="T9" fmla="*/ 1 h 3"/>
                  <a:gd name="T10" fmla="*/ 4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0"/>
                    </a:moveTo>
                    <a:lnTo>
                      <a:pt x="2" y="0"/>
                    </a:lnTo>
                    <a:lnTo>
                      <a:pt x="2" y="1"/>
                    </a:lnTo>
                    <a:lnTo>
                      <a:pt x="0" y="3"/>
                    </a:lnTo>
                    <a:lnTo>
                      <a:pt x="2"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6" name="Freeform 893"/>
              <p:cNvSpPr>
                <a:spLocks/>
              </p:cNvSpPr>
              <p:nvPr/>
            </p:nvSpPr>
            <p:spPr bwMode="auto">
              <a:xfrm>
                <a:off x="7775" y="3439"/>
                <a:ext cx="2" cy="1"/>
              </a:xfrm>
              <a:custGeom>
                <a:avLst/>
                <a:gdLst>
                  <a:gd name="T0" fmla="*/ 0 w 2"/>
                  <a:gd name="T1" fmla="*/ 1 h 1"/>
                  <a:gd name="T2" fmla="*/ 2 w 2"/>
                  <a:gd name="T3" fmla="*/ 1 h 1"/>
                  <a:gd name="T4" fmla="*/ 2 w 2"/>
                  <a:gd name="T5" fmla="*/ 0 h 1"/>
                  <a:gd name="T6" fmla="*/ 2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7" name="Freeform 894"/>
              <p:cNvSpPr>
                <a:spLocks/>
              </p:cNvSpPr>
              <p:nvPr/>
            </p:nvSpPr>
            <p:spPr bwMode="auto">
              <a:xfrm>
                <a:off x="7792" y="3438"/>
                <a:ext cx="2" cy="5"/>
              </a:xfrm>
              <a:custGeom>
                <a:avLst/>
                <a:gdLst>
                  <a:gd name="T0" fmla="*/ 2 w 2"/>
                  <a:gd name="T1" fmla="*/ 5 h 5"/>
                  <a:gd name="T2" fmla="*/ 2 w 2"/>
                  <a:gd name="T3" fmla="*/ 1 h 5"/>
                  <a:gd name="T4" fmla="*/ 2 w 2"/>
                  <a:gd name="T5" fmla="*/ 0 h 5"/>
                  <a:gd name="T6" fmla="*/ 2 w 2"/>
                  <a:gd name="T7" fmla="*/ 0 h 5"/>
                  <a:gd name="T8" fmla="*/ 0 w 2"/>
                  <a:gd name="T9" fmla="*/ 2 h 5"/>
                  <a:gd name="T10" fmla="*/ 0 w 2"/>
                  <a:gd name="T11" fmla="*/ 4 h 5"/>
                  <a:gd name="T12" fmla="*/ 0 w 2"/>
                  <a:gd name="T13" fmla="*/ 4 h 5"/>
                  <a:gd name="T14" fmla="*/ 2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2" y="5"/>
                    </a:moveTo>
                    <a:lnTo>
                      <a:pt x="2" y="1"/>
                    </a:lnTo>
                    <a:lnTo>
                      <a:pt x="2" y="0"/>
                    </a:lnTo>
                    <a:lnTo>
                      <a:pt x="0" y="2"/>
                    </a:lnTo>
                    <a:lnTo>
                      <a:pt x="0"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8" name="Freeform 895"/>
              <p:cNvSpPr>
                <a:spLocks/>
              </p:cNvSpPr>
              <p:nvPr/>
            </p:nvSpPr>
            <p:spPr bwMode="auto">
              <a:xfrm>
                <a:off x="7874" y="3282"/>
                <a:ext cx="4" cy="2"/>
              </a:xfrm>
              <a:custGeom>
                <a:avLst/>
                <a:gdLst>
                  <a:gd name="T0" fmla="*/ 4 w 4"/>
                  <a:gd name="T1" fmla="*/ 1 h 2"/>
                  <a:gd name="T2" fmla="*/ 4 w 4"/>
                  <a:gd name="T3" fmla="*/ 2 h 2"/>
                  <a:gd name="T4" fmla="*/ 4 w 4"/>
                  <a:gd name="T5" fmla="*/ 1 h 2"/>
                  <a:gd name="T6" fmla="*/ 4 w 4"/>
                  <a:gd name="T7" fmla="*/ 1 h 2"/>
                  <a:gd name="T8" fmla="*/ 2 w 4"/>
                  <a:gd name="T9" fmla="*/ 0 h 2"/>
                  <a:gd name="T10" fmla="*/ 2 w 4"/>
                  <a:gd name="T11" fmla="*/ 0 h 2"/>
                  <a:gd name="T12" fmla="*/ 0 w 4"/>
                  <a:gd name="T13" fmla="*/ 1 h 2"/>
                  <a:gd name="T14" fmla="*/ 0 w 4"/>
                  <a:gd name="T15" fmla="*/ 1 h 2"/>
                  <a:gd name="T16" fmla="*/ 0 w 4"/>
                  <a:gd name="T17" fmla="*/ 2 h 2"/>
                  <a:gd name="T18" fmla="*/ 2 w 4"/>
                  <a:gd name="T19" fmla="*/ 1 h 2"/>
                  <a:gd name="T20" fmla="*/ 4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1"/>
                    </a:moveTo>
                    <a:lnTo>
                      <a:pt x="4" y="2"/>
                    </a:lnTo>
                    <a:lnTo>
                      <a:pt x="4" y="1"/>
                    </a:lnTo>
                    <a:lnTo>
                      <a:pt x="2" y="0"/>
                    </a:lnTo>
                    <a:lnTo>
                      <a:pt x="0" y="1"/>
                    </a:lnTo>
                    <a:lnTo>
                      <a:pt x="0" y="2"/>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9" name="Freeform 896"/>
              <p:cNvSpPr>
                <a:spLocks/>
              </p:cNvSpPr>
              <p:nvPr/>
            </p:nvSpPr>
            <p:spPr bwMode="auto">
              <a:xfrm>
                <a:off x="7842" y="3483"/>
                <a:ext cx="4" cy="1"/>
              </a:xfrm>
              <a:custGeom>
                <a:avLst/>
                <a:gdLst>
                  <a:gd name="T0" fmla="*/ 2 w 4"/>
                  <a:gd name="T1" fmla="*/ 1 h 1"/>
                  <a:gd name="T2" fmla="*/ 4 w 4"/>
                  <a:gd name="T3" fmla="*/ 1 h 1"/>
                  <a:gd name="T4" fmla="*/ 4 w 4"/>
                  <a:gd name="T5" fmla="*/ 0 h 1"/>
                  <a:gd name="T6" fmla="*/ 2 w 4"/>
                  <a:gd name="T7" fmla="*/ 0 h 1"/>
                  <a:gd name="T8" fmla="*/ 2 w 4"/>
                  <a:gd name="T9" fmla="*/ 0 h 1"/>
                  <a:gd name="T10" fmla="*/ 2 w 4"/>
                  <a:gd name="T11" fmla="*/ 0 h 1"/>
                  <a:gd name="T12" fmla="*/ 0 w 4"/>
                  <a:gd name="T13" fmla="*/ 0 h 1"/>
                  <a:gd name="T14" fmla="*/ 0 w 4"/>
                  <a:gd name="T15" fmla="*/ 0 h 1"/>
                  <a:gd name="T16" fmla="*/ 0 w 4"/>
                  <a:gd name="T17" fmla="*/ 1 h 1"/>
                  <a:gd name="T18" fmla="*/ 2 w 4"/>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
                  <a:gd name="T32" fmla="*/ 4 w 4"/>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
                    <a:moveTo>
                      <a:pt x="2" y="1"/>
                    </a:moveTo>
                    <a:lnTo>
                      <a:pt x="4" y="1"/>
                    </a:lnTo>
                    <a:lnTo>
                      <a:pt x="4" y="0"/>
                    </a:lnTo>
                    <a:lnTo>
                      <a:pt x="2" y="0"/>
                    </a:lnTo>
                    <a:lnTo>
                      <a:pt x="0" y="0"/>
                    </a:lnTo>
                    <a:lnTo>
                      <a:pt x="0"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0" name="Freeform 897"/>
              <p:cNvSpPr>
                <a:spLocks/>
              </p:cNvSpPr>
              <p:nvPr/>
            </p:nvSpPr>
            <p:spPr bwMode="auto">
              <a:xfrm>
                <a:off x="7836" y="3492"/>
                <a:ext cx="8" cy="2"/>
              </a:xfrm>
              <a:custGeom>
                <a:avLst/>
                <a:gdLst>
                  <a:gd name="T0" fmla="*/ 8 w 8"/>
                  <a:gd name="T1" fmla="*/ 2 h 2"/>
                  <a:gd name="T2" fmla="*/ 6 w 8"/>
                  <a:gd name="T3" fmla="*/ 1 h 2"/>
                  <a:gd name="T4" fmla="*/ 4 w 8"/>
                  <a:gd name="T5" fmla="*/ 0 h 2"/>
                  <a:gd name="T6" fmla="*/ 2 w 8"/>
                  <a:gd name="T7" fmla="*/ 0 h 2"/>
                  <a:gd name="T8" fmla="*/ 0 w 8"/>
                  <a:gd name="T9" fmla="*/ 1 h 2"/>
                  <a:gd name="T10" fmla="*/ 2 w 8"/>
                  <a:gd name="T11" fmla="*/ 1 h 2"/>
                  <a:gd name="T12" fmla="*/ 6 w 8"/>
                  <a:gd name="T13" fmla="*/ 2 h 2"/>
                  <a:gd name="T14" fmla="*/ 8 w 8"/>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
                  <a:gd name="T26" fmla="*/ 8 w 8"/>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
                    <a:moveTo>
                      <a:pt x="8" y="2"/>
                    </a:moveTo>
                    <a:lnTo>
                      <a:pt x="6" y="1"/>
                    </a:lnTo>
                    <a:lnTo>
                      <a:pt x="4" y="0"/>
                    </a:lnTo>
                    <a:lnTo>
                      <a:pt x="2" y="0"/>
                    </a:lnTo>
                    <a:lnTo>
                      <a:pt x="0" y="1"/>
                    </a:lnTo>
                    <a:lnTo>
                      <a:pt x="2" y="1"/>
                    </a:lnTo>
                    <a:lnTo>
                      <a:pt x="6" y="2"/>
                    </a:lnTo>
                    <a:lnTo>
                      <a:pt x="8"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1" name="Freeform 898"/>
              <p:cNvSpPr>
                <a:spLocks/>
              </p:cNvSpPr>
              <p:nvPr/>
            </p:nvSpPr>
            <p:spPr bwMode="auto">
              <a:xfrm>
                <a:off x="7832" y="3471"/>
                <a:ext cx="8" cy="5"/>
              </a:xfrm>
              <a:custGeom>
                <a:avLst/>
                <a:gdLst>
                  <a:gd name="T0" fmla="*/ 2 w 8"/>
                  <a:gd name="T1" fmla="*/ 1 h 5"/>
                  <a:gd name="T2" fmla="*/ 0 w 8"/>
                  <a:gd name="T3" fmla="*/ 2 h 5"/>
                  <a:gd name="T4" fmla="*/ 0 w 8"/>
                  <a:gd name="T5" fmla="*/ 5 h 5"/>
                  <a:gd name="T6" fmla="*/ 6 w 8"/>
                  <a:gd name="T7" fmla="*/ 4 h 5"/>
                  <a:gd name="T8" fmla="*/ 8 w 8"/>
                  <a:gd name="T9" fmla="*/ 4 h 5"/>
                  <a:gd name="T10" fmla="*/ 8 w 8"/>
                  <a:gd name="T11" fmla="*/ 0 h 5"/>
                  <a:gd name="T12" fmla="*/ 6 w 8"/>
                  <a:gd name="T13" fmla="*/ 2 h 5"/>
                  <a:gd name="T14" fmla="*/ 2 w 8"/>
                  <a:gd name="T15" fmla="*/ 1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2" y="1"/>
                    </a:moveTo>
                    <a:lnTo>
                      <a:pt x="0" y="2"/>
                    </a:lnTo>
                    <a:lnTo>
                      <a:pt x="0" y="5"/>
                    </a:lnTo>
                    <a:lnTo>
                      <a:pt x="6" y="4"/>
                    </a:lnTo>
                    <a:lnTo>
                      <a:pt x="8" y="4"/>
                    </a:lnTo>
                    <a:lnTo>
                      <a:pt x="8" y="0"/>
                    </a:lnTo>
                    <a:lnTo>
                      <a:pt x="6"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2" name="Freeform 899"/>
              <p:cNvSpPr>
                <a:spLocks/>
              </p:cNvSpPr>
              <p:nvPr/>
            </p:nvSpPr>
            <p:spPr bwMode="auto">
              <a:xfrm>
                <a:off x="7882" y="3283"/>
                <a:ext cx="4" cy="2"/>
              </a:xfrm>
              <a:custGeom>
                <a:avLst/>
                <a:gdLst>
                  <a:gd name="T0" fmla="*/ 2 w 4"/>
                  <a:gd name="T1" fmla="*/ 2 h 2"/>
                  <a:gd name="T2" fmla="*/ 4 w 4"/>
                  <a:gd name="T3" fmla="*/ 1 h 2"/>
                  <a:gd name="T4" fmla="*/ 2 w 4"/>
                  <a:gd name="T5" fmla="*/ 0 h 2"/>
                  <a:gd name="T6" fmla="*/ 2 w 4"/>
                  <a:gd name="T7" fmla="*/ 1 h 2"/>
                  <a:gd name="T8" fmla="*/ 2 w 4"/>
                  <a:gd name="T9" fmla="*/ 1 h 2"/>
                  <a:gd name="T10" fmla="*/ 0 w 4"/>
                  <a:gd name="T11" fmla="*/ 1 h 2"/>
                  <a:gd name="T12" fmla="*/ 0 w 4"/>
                  <a:gd name="T13" fmla="*/ 1 h 2"/>
                  <a:gd name="T14" fmla="*/ 2 w 4"/>
                  <a:gd name="T15" fmla="*/ 2 h 2"/>
                  <a:gd name="T16" fmla="*/ 2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2"/>
                    </a:moveTo>
                    <a:lnTo>
                      <a:pt x="4" y="1"/>
                    </a:lnTo>
                    <a:lnTo>
                      <a:pt x="2" y="0"/>
                    </a:lnTo>
                    <a:lnTo>
                      <a:pt x="2" y="1"/>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3" name="Freeform 900"/>
              <p:cNvSpPr>
                <a:spLocks/>
              </p:cNvSpPr>
              <p:nvPr/>
            </p:nvSpPr>
            <p:spPr bwMode="auto">
              <a:xfrm>
                <a:off x="7821" y="3459"/>
                <a:ext cx="6" cy="5"/>
              </a:xfrm>
              <a:custGeom>
                <a:avLst/>
                <a:gdLst>
                  <a:gd name="T0" fmla="*/ 2 w 6"/>
                  <a:gd name="T1" fmla="*/ 5 h 5"/>
                  <a:gd name="T2" fmla="*/ 6 w 6"/>
                  <a:gd name="T3" fmla="*/ 3 h 5"/>
                  <a:gd name="T4" fmla="*/ 6 w 6"/>
                  <a:gd name="T5" fmla="*/ 2 h 5"/>
                  <a:gd name="T6" fmla="*/ 4 w 6"/>
                  <a:gd name="T7" fmla="*/ 1 h 5"/>
                  <a:gd name="T8" fmla="*/ 4 w 6"/>
                  <a:gd name="T9" fmla="*/ 1 h 5"/>
                  <a:gd name="T10" fmla="*/ 2 w 6"/>
                  <a:gd name="T11" fmla="*/ 0 h 5"/>
                  <a:gd name="T12" fmla="*/ 0 w 6"/>
                  <a:gd name="T13" fmla="*/ 0 h 5"/>
                  <a:gd name="T14" fmla="*/ 0 w 6"/>
                  <a:gd name="T15" fmla="*/ 0 h 5"/>
                  <a:gd name="T16" fmla="*/ 0 w 6"/>
                  <a:gd name="T17" fmla="*/ 1 h 5"/>
                  <a:gd name="T18" fmla="*/ 0 w 6"/>
                  <a:gd name="T19" fmla="*/ 1 h 5"/>
                  <a:gd name="T20" fmla="*/ 4 w 6"/>
                  <a:gd name="T21" fmla="*/ 1 h 5"/>
                  <a:gd name="T22" fmla="*/ 4 w 6"/>
                  <a:gd name="T23" fmla="*/ 1 h 5"/>
                  <a:gd name="T24" fmla="*/ 4 w 6"/>
                  <a:gd name="T25" fmla="*/ 2 h 5"/>
                  <a:gd name="T26" fmla="*/ 4 w 6"/>
                  <a:gd name="T27" fmla="*/ 2 h 5"/>
                  <a:gd name="T28" fmla="*/ 0 w 6"/>
                  <a:gd name="T29" fmla="*/ 4 h 5"/>
                  <a:gd name="T30" fmla="*/ 2 w 6"/>
                  <a:gd name="T31" fmla="*/ 5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5"/>
                  <a:gd name="T50" fmla="*/ 6 w 6"/>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5">
                    <a:moveTo>
                      <a:pt x="2" y="5"/>
                    </a:moveTo>
                    <a:lnTo>
                      <a:pt x="6" y="3"/>
                    </a:lnTo>
                    <a:lnTo>
                      <a:pt x="6" y="2"/>
                    </a:lnTo>
                    <a:lnTo>
                      <a:pt x="4" y="1"/>
                    </a:lnTo>
                    <a:lnTo>
                      <a:pt x="2" y="0"/>
                    </a:lnTo>
                    <a:lnTo>
                      <a:pt x="0" y="0"/>
                    </a:lnTo>
                    <a:lnTo>
                      <a:pt x="0" y="1"/>
                    </a:lnTo>
                    <a:lnTo>
                      <a:pt x="4" y="1"/>
                    </a:lnTo>
                    <a:lnTo>
                      <a:pt x="4" y="2"/>
                    </a:lnTo>
                    <a:lnTo>
                      <a:pt x="0"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4" name="Freeform 901"/>
              <p:cNvSpPr>
                <a:spLocks/>
              </p:cNvSpPr>
              <p:nvPr/>
            </p:nvSpPr>
            <p:spPr bwMode="auto">
              <a:xfrm>
                <a:off x="7768" y="3446"/>
                <a:ext cx="5" cy="2"/>
              </a:xfrm>
              <a:custGeom>
                <a:avLst/>
                <a:gdLst>
                  <a:gd name="T0" fmla="*/ 0 w 5"/>
                  <a:gd name="T1" fmla="*/ 1 h 2"/>
                  <a:gd name="T2" fmla="*/ 0 w 5"/>
                  <a:gd name="T3" fmla="*/ 2 h 2"/>
                  <a:gd name="T4" fmla="*/ 3 w 5"/>
                  <a:gd name="T5" fmla="*/ 1 h 2"/>
                  <a:gd name="T6" fmla="*/ 5 w 5"/>
                  <a:gd name="T7" fmla="*/ 0 h 2"/>
                  <a:gd name="T8" fmla="*/ 3 w 5"/>
                  <a:gd name="T9" fmla="*/ 0 h 2"/>
                  <a:gd name="T10" fmla="*/ 0 w 5"/>
                  <a:gd name="T11" fmla="*/ 1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0" y="2"/>
                    </a:lnTo>
                    <a:lnTo>
                      <a:pt x="3" y="1"/>
                    </a:lnTo>
                    <a:lnTo>
                      <a:pt x="5" y="0"/>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5" name="Freeform 902"/>
              <p:cNvSpPr>
                <a:spLocks/>
              </p:cNvSpPr>
              <p:nvPr/>
            </p:nvSpPr>
            <p:spPr bwMode="auto">
              <a:xfrm>
                <a:off x="7851" y="3466"/>
                <a:ext cx="12" cy="3"/>
              </a:xfrm>
              <a:custGeom>
                <a:avLst/>
                <a:gdLst>
                  <a:gd name="T0" fmla="*/ 0 w 12"/>
                  <a:gd name="T1" fmla="*/ 2 h 3"/>
                  <a:gd name="T2" fmla="*/ 0 w 12"/>
                  <a:gd name="T3" fmla="*/ 2 h 3"/>
                  <a:gd name="T4" fmla="*/ 2 w 12"/>
                  <a:gd name="T5" fmla="*/ 2 h 3"/>
                  <a:gd name="T6" fmla="*/ 4 w 12"/>
                  <a:gd name="T7" fmla="*/ 1 h 3"/>
                  <a:gd name="T8" fmla="*/ 10 w 12"/>
                  <a:gd name="T9" fmla="*/ 3 h 3"/>
                  <a:gd name="T10" fmla="*/ 12 w 12"/>
                  <a:gd name="T11" fmla="*/ 3 h 3"/>
                  <a:gd name="T12" fmla="*/ 10 w 12"/>
                  <a:gd name="T13" fmla="*/ 3 h 3"/>
                  <a:gd name="T14" fmla="*/ 4 w 12"/>
                  <a:gd name="T15" fmla="*/ 0 h 3"/>
                  <a:gd name="T16" fmla="*/ 2 w 12"/>
                  <a:gd name="T17" fmla="*/ 1 h 3"/>
                  <a:gd name="T18" fmla="*/ 0 w 12"/>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
                  <a:gd name="T32" fmla="*/ 12 w 1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
                    <a:moveTo>
                      <a:pt x="0" y="2"/>
                    </a:moveTo>
                    <a:lnTo>
                      <a:pt x="0" y="2"/>
                    </a:lnTo>
                    <a:lnTo>
                      <a:pt x="2" y="2"/>
                    </a:lnTo>
                    <a:lnTo>
                      <a:pt x="4" y="1"/>
                    </a:lnTo>
                    <a:lnTo>
                      <a:pt x="10" y="3"/>
                    </a:lnTo>
                    <a:lnTo>
                      <a:pt x="12" y="3"/>
                    </a:lnTo>
                    <a:lnTo>
                      <a:pt x="10" y="3"/>
                    </a:lnTo>
                    <a:lnTo>
                      <a:pt x="4" y="0"/>
                    </a:lnTo>
                    <a:lnTo>
                      <a:pt x="2"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6" name="Rectangle 903"/>
              <p:cNvSpPr>
                <a:spLocks noChangeArrowheads="1"/>
              </p:cNvSpPr>
              <p:nvPr/>
            </p:nvSpPr>
            <p:spPr bwMode="auto">
              <a:xfrm>
                <a:off x="7840" y="3471"/>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7" name="Freeform 904"/>
              <p:cNvSpPr>
                <a:spLocks/>
              </p:cNvSpPr>
              <p:nvPr/>
            </p:nvSpPr>
            <p:spPr bwMode="auto">
              <a:xfrm>
                <a:off x="7827" y="3285"/>
                <a:ext cx="30" cy="7"/>
              </a:xfrm>
              <a:custGeom>
                <a:avLst/>
                <a:gdLst>
                  <a:gd name="T0" fmla="*/ 26 w 30"/>
                  <a:gd name="T1" fmla="*/ 1 h 7"/>
                  <a:gd name="T2" fmla="*/ 26 w 30"/>
                  <a:gd name="T3" fmla="*/ 0 h 7"/>
                  <a:gd name="T4" fmla="*/ 22 w 30"/>
                  <a:gd name="T5" fmla="*/ 2 h 7"/>
                  <a:gd name="T6" fmla="*/ 7 w 30"/>
                  <a:gd name="T7" fmla="*/ 3 h 7"/>
                  <a:gd name="T8" fmla="*/ 3 w 30"/>
                  <a:gd name="T9" fmla="*/ 3 h 7"/>
                  <a:gd name="T10" fmla="*/ 3 w 30"/>
                  <a:gd name="T11" fmla="*/ 5 h 7"/>
                  <a:gd name="T12" fmla="*/ 0 w 30"/>
                  <a:gd name="T13" fmla="*/ 5 h 7"/>
                  <a:gd name="T14" fmla="*/ 0 w 30"/>
                  <a:gd name="T15" fmla="*/ 6 h 7"/>
                  <a:gd name="T16" fmla="*/ 0 w 30"/>
                  <a:gd name="T17" fmla="*/ 6 h 7"/>
                  <a:gd name="T18" fmla="*/ 0 w 30"/>
                  <a:gd name="T19" fmla="*/ 6 h 7"/>
                  <a:gd name="T20" fmla="*/ 3 w 30"/>
                  <a:gd name="T21" fmla="*/ 6 h 7"/>
                  <a:gd name="T22" fmla="*/ 3 w 30"/>
                  <a:gd name="T23" fmla="*/ 6 h 7"/>
                  <a:gd name="T24" fmla="*/ 3 w 30"/>
                  <a:gd name="T25" fmla="*/ 7 h 7"/>
                  <a:gd name="T26" fmla="*/ 30 w 30"/>
                  <a:gd name="T27" fmla="*/ 1 h 7"/>
                  <a:gd name="T28" fmla="*/ 28 w 30"/>
                  <a:gd name="T29" fmla="*/ 1 h 7"/>
                  <a:gd name="T30" fmla="*/ 26 w 30"/>
                  <a:gd name="T31" fmla="*/ 2 h 7"/>
                  <a:gd name="T32" fmla="*/ 24 w 30"/>
                  <a:gd name="T33" fmla="*/ 2 h 7"/>
                  <a:gd name="T34" fmla="*/ 22 w 30"/>
                  <a:gd name="T35" fmla="*/ 2 h 7"/>
                  <a:gd name="T36" fmla="*/ 22 w 30"/>
                  <a:gd name="T37" fmla="*/ 2 h 7"/>
                  <a:gd name="T38" fmla="*/ 26 w 30"/>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7"/>
                  <a:gd name="T62" fmla="*/ 30 w 3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7">
                    <a:moveTo>
                      <a:pt x="26" y="1"/>
                    </a:moveTo>
                    <a:lnTo>
                      <a:pt x="26" y="0"/>
                    </a:lnTo>
                    <a:lnTo>
                      <a:pt x="22" y="2"/>
                    </a:lnTo>
                    <a:lnTo>
                      <a:pt x="7" y="3"/>
                    </a:lnTo>
                    <a:lnTo>
                      <a:pt x="3" y="3"/>
                    </a:lnTo>
                    <a:lnTo>
                      <a:pt x="3" y="5"/>
                    </a:lnTo>
                    <a:lnTo>
                      <a:pt x="0" y="5"/>
                    </a:lnTo>
                    <a:lnTo>
                      <a:pt x="0" y="6"/>
                    </a:lnTo>
                    <a:lnTo>
                      <a:pt x="3" y="6"/>
                    </a:lnTo>
                    <a:lnTo>
                      <a:pt x="3" y="7"/>
                    </a:lnTo>
                    <a:lnTo>
                      <a:pt x="30" y="1"/>
                    </a:lnTo>
                    <a:lnTo>
                      <a:pt x="28" y="1"/>
                    </a:lnTo>
                    <a:lnTo>
                      <a:pt x="26" y="2"/>
                    </a:lnTo>
                    <a:lnTo>
                      <a:pt x="24" y="2"/>
                    </a:lnTo>
                    <a:lnTo>
                      <a:pt x="22" y="2"/>
                    </a:lnTo>
                    <a:lnTo>
                      <a:pt x="2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8" name="Freeform 905"/>
              <p:cNvSpPr>
                <a:spLocks/>
              </p:cNvSpPr>
              <p:nvPr/>
            </p:nvSpPr>
            <p:spPr bwMode="auto">
              <a:xfrm>
                <a:off x="7840" y="3462"/>
                <a:ext cx="4" cy="1"/>
              </a:xfrm>
              <a:custGeom>
                <a:avLst/>
                <a:gdLst>
                  <a:gd name="T0" fmla="*/ 4 w 4"/>
                  <a:gd name="T1" fmla="*/ 1 h 1"/>
                  <a:gd name="T2" fmla="*/ 4 w 4"/>
                  <a:gd name="T3" fmla="*/ 1 h 1"/>
                  <a:gd name="T4" fmla="*/ 4 w 4"/>
                  <a:gd name="T5" fmla="*/ 0 h 1"/>
                  <a:gd name="T6" fmla="*/ 2 w 4"/>
                  <a:gd name="T7" fmla="*/ 0 h 1"/>
                  <a:gd name="T8" fmla="*/ 0 w 4"/>
                  <a:gd name="T9" fmla="*/ 1 h 1"/>
                  <a:gd name="T10" fmla="*/ 2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2" y="0"/>
                    </a:lnTo>
                    <a:lnTo>
                      <a:pt x="0" y="1"/>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9" name="Freeform 906"/>
              <p:cNvSpPr>
                <a:spLocks/>
              </p:cNvSpPr>
              <p:nvPr/>
            </p:nvSpPr>
            <p:spPr bwMode="auto">
              <a:xfrm>
                <a:off x="7899" y="3547"/>
                <a:ext cx="4" cy="2"/>
              </a:xfrm>
              <a:custGeom>
                <a:avLst/>
                <a:gdLst>
                  <a:gd name="T0" fmla="*/ 0 w 4"/>
                  <a:gd name="T1" fmla="*/ 1 h 2"/>
                  <a:gd name="T2" fmla="*/ 0 w 4"/>
                  <a:gd name="T3" fmla="*/ 0 h 2"/>
                  <a:gd name="T4" fmla="*/ 0 w 4"/>
                  <a:gd name="T5" fmla="*/ 1 h 2"/>
                  <a:gd name="T6" fmla="*/ 0 w 4"/>
                  <a:gd name="T7" fmla="*/ 1 h 2"/>
                  <a:gd name="T8" fmla="*/ 4 w 4"/>
                  <a:gd name="T9" fmla="*/ 2 h 2"/>
                  <a:gd name="T10" fmla="*/ 4 w 4"/>
                  <a:gd name="T11" fmla="*/ 2 h 2"/>
                  <a:gd name="T12" fmla="*/ 2 w 4"/>
                  <a:gd name="T13" fmla="*/ 1 h 2"/>
                  <a:gd name="T14" fmla="*/ 0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1"/>
                    </a:moveTo>
                    <a:lnTo>
                      <a:pt x="0" y="0"/>
                    </a:lnTo>
                    <a:lnTo>
                      <a:pt x="0" y="1"/>
                    </a:lnTo>
                    <a:lnTo>
                      <a:pt x="4" y="2"/>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0" name="Freeform 907"/>
              <p:cNvSpPr>
                <a:spLocks/>
              </p:cNvSpPr>
              <p:nvPr/>
            </p:nvSpPr>
            <p:spPr bwMode="auto">
              <a:xfrm>
                <a:off x="8015" y="3526"/>
                <a:ext cx="6" cy="3"/>
              </a:xfrm>
              <a:custGeom>
                <a:avLst/>
                <a:gdLst>
                  <a:gd name="T0" fmla="*/ 4 w 6"/>
                  <a:gd name="T1" fmla="*/ 1 h 3"/>
                  <a:gd name="T2" fmla="*/ 2 w 6"/>
                  <a:gd name="T3" fmla="*/ 0 h 3"/>
                  <a:gd name="T4" fmla="*/ 2 w 6"/>
                  <a:gd name="T5" fmla="*/ 0 h 3"/>
                  <a:gd name="T6" fmla="*/ 0 w 6"/>
                  <a:gd name="T7" fmla="*/ 0 h 3"/>
                  <a:gd name="T8" fmla="*/ 4 w 6"/>
                  <a:gd name="T9" fmla="*/ 3 h 3"/>
                  <a:gd name="T10" fmla="*/ 4 w 6"/>
                  <a:gd name="T11" fmla="*/ 3 h 3"/>
                  <a:gd name="T12" fmla="*/ 6 w 6"/>
                  <a:gd name="T13" fmla="*/ 3 h 3"/>
                  <a:gd name="T14" fmla="*/ 6 w 6"/>
                  <a:gd name="T15" fmla="*/ 3 h 3"/>
                  <a:gd name="T16" fmla="*/ 4 w 6"/>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4" y="1"/>
                    </a:moveTo>
                    <a:lnTo>
                      <a:pt x="2" y="0"/>
                    </a:lnTo>
                    <a:lnTo>
                      <a:pt x="0" y="0"/>
                    </a:lnTo>
                    <a:lnTo>
                      <a:pt x="4" y="3"/>
                    </a:lnTo>
                    <a:lnTo>
                      <a:pt x="6" y="3"/>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1" name="Freeform 908"/>
              <p:cNvSpPr>
                <a:spLocks/>
              </p:cNvSpPr>
              <p:nvPr/>
            </p:nvSpPr>
            <p:spPr bwMode="auto">
              <a:xfrm>
                <a:off x="7960" y="3496"/>
                <a:ext cx="0" cy="1"/>
              </a:xfrm>
              <a:custGeom>
                <a:avLst/>
                <a:gdLst>
                  <a:gd name="T0" fmla="*/ 1 h 1"/>
                  <a:gd name="T1" fmla="*/ 1 h 1"/>
                  <a:gd name="T2" fmla="*/ 0 h 1"/>
                  <a:gd name="T3" fmla="*/ 1 h 1"/>
                  <a:gd name="T4" fmla="*/ 1 h 1"/>
                  <a:gd name="T5" fmla="*/ 0 60000 65536"/>
                  <a:gd name="T6" fmla="*/ 0 60000 65536"/>
                  <a:gd name="T7" fmla="*/ 0 60000 65536"/>
                  <a:gd name="T8" fmla="*/ 0 60000 65536"/>
                  <a:gd name="T9" fmla="*/ 0 60000 65536"/>
                  <a:gd name="T10" fmla="*/ 0 h 1"/>
                  <a:gd name="T11" fmla="*/ 1 h 1"/>
                </a:gdLst>
                <a:ahLst/>
                <a:cxnLst>
                  <a:cxn ang="T5">
                    <a:pos x="0" y="T0"/>
                  </a:cxn>
                  <a:cxn ang="T6">
                    <a:pos x="0" y="T1"/>
                  </a:cxn>
                  <a:cxn ang="T7">
                    <a:pos x="0" y="T2"/>
                  </a:cxn>
                  <a:cxn ang="T8">
                    <a:pos x="0" y="T3"/>
                  </a:cxn>
                  <a:cxn ang="T9">
                    <a:pos x="0" y="T4"/>
                  </a:cxn>
                </a:cxnLst>
                <a:rect l="0" t="T10" r="0" b="T11"/>
                <a:pathLst>
                  <a:path h="1">
                    <a:moveTo>
                      <a:pt x="0" y="1"/>
                    </a:moveTo>
                    <a:lnTo>
                      <a:pt x="0"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2" name="Freeform 909"/>
              <p:cNvSpPr>
                <a:spLocks/>
              </p:cNvSpPr>
              <p:nvPr/>
            </p:nvSpPr>
            <p:spPr bwMode="auto">
              <a:xfrm>
                <a:off x="7931" y="3245"/>
                <a:ext cx="2" cy="2"/>
              </a:xfrm>
              <a:custGeom>
                <a:avLst/>
                <a:gdLst>
                  <a:gd name="T0" fmla="*/ 2 w 2"/>
                  <a:gd name="T1" fmla="*/ 1 h 2"/>
                  <a:gd name="T2" fmla="*/ 2 w 2"/>
                  <a:gd name="T3" fmla="*/ 0 h 2"/>
                  <a:gd name="T4" fmla="*/ 2 w 2"/>
                  <a:gd name="T5" fmla="*/ 1 h 2"/>
                  <a:gd name="T6" fmla="*/ 0 w 2"/>
                  <a:gd name="T7" fmla="*/ 2 h 2"/>
                  <a:gd name="T8" fmla="*/ 2 w 2"/>
                  <a:gd name="T9" fmla="*/ 2 h 2"/>
                  <a:gd name="T10" fmla="*/ 2 w 2"/>
                  <a:gd name="T11" fmla="*/ 2 h 2"/>
                  <a:gd name="T12" fmla="*/ 2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1"/>
                    </a:moveTo>
                    <a:lnTo>
                      <a:pt x="2" y="0"/>
                    </a:lnTo>
                    <a:lnTo>
                      <a:pt x="2" y="1"/>
                    </a:lnTo>
                    <a:lnTo>
                      <a:pt x="0" y="2"/>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3" name="Freeform 910"/>
              <p:cNvSpPr>
                <a:spLocks/>
              </p:cNvSpPr>
              <p:nvPr/>
            </p:nvSpPr>
            <p:spPr bwMode="auto">
              <a:xfrm>
                <a:off x="7821" y="3484"/>
                <a:ext cx="89" cy="19"/>
              </a:xfrm>
              <a:custGeom>
                <a:avLst/>
                <a:gdLst>
                  <a:gd name="T0" fmla="*/ 86 w 89"/>
                  <a:gd name="T1" fmla="*/ 13 h 19"/>
                  <a:gd name="T2" fmla="*/ 89 w 89"/>
                  <a:gd name="T3" fmla="*/ 11 h 19"/>
                  <a:gd name="T4" fmla="*/ 86 w 89"/>
                  <a:gd name="T5" fmla="*/ 10 h 19"/>
                  <a:gd name="T6" fmla="*/ 74 w 89"/>
                  <a:gd name="T7" fmla="*/ 8 h 19"/>
                  <a:gd name="T8" fmla="*/ 72 w 89"/>
                  <a:gd name="T9" fmla="*/ 7 h 19"/>
                  <a:gd name="T10" fmla="*/ 76 w 89"/>
                  <a:gd name="T11" fmla="*/ 5 h 19"/>
                  <a:gd name="T12" fmla="*/ 76 w 89"/>
                  <a:gd name="T13" fmla="*/ 5 h 19"/>
                  <a:gd name="T14" fmla="*/ 68 w 89"/>
                  <a:gd name="T15" fmla="*/ 4 h 19"/>
                  <a:gd name="T16" fmla="*/ 65 w 89"/>
                  <a:gd name="T17" fmla="*/ 2 h 19"/>
                  <a:gd name="T18" fmla="*/ 53 w 89"/>
                  <a:gd name="T19" fmla="*/ 0 h 19"/>
                  <a:gd name="T20" fmla="*/ 38 w 89"/>
                  <a:gd name="T21" fmla="*/ 1 h 19"/>
                  <a:gd name="T22" fmla="*/ 38 w 89"/>
                  <a:gd name="T23" fmla="*/ 1 h 19"/>
                  <a:gd name="T24" fmla="*/ 30 w 89"/>
                  <a:gd name="T25" fmla="*/ 2 h 19"/>
                  <a:gd name="T26" fmla="*/ 23 w 89"/>
                  <a:gd name="T27" fmla="*/ 0 h 19"/>
                  <a:gd name="T28" fmla="*/ 17 w 89"/>
                  <a:gd name="T29" fmla="*/ 0 h 19"/>
                  <a:gd name="T30" fmla="*/ 15 w 89"/>
                  <a:gd name="T31" fmla="*/ 2 h 19"/>
                  <a:gd name="T32" fmla="*/ 15 w 89"/>
                  <a:gd name="T33" fmla="*/ 3 h 19"/>
                  <a:gd name="T34" fmla="*/ 23 w 89"/>
                  <a:gd name="T35" fmla="*/ 3 h 19"/>
                  <a:gd name="T36" fmla="*/ 23 w 89"/>
                  <a:gd name="T37" fmla="*/ 8 h 19"/>
                  <a:gd name="T38" fmla="*/ 30 w 89"/>
                  <a:gd name="T39" fmla="*/ 10 h 19"/>
                  <a:gd name="T40" fmla="*/ 30 w 89"/>
                  <a:gd name="T41" fmla="*/ 11 h 19"/>
                  <a:gd name="T42" fmla="*/ 9 w 89"/>
                  <a:gd name="T43" fmla="*/ 11 h 19"/>
                  <a:gd name="T44" fmla="*/ 0 w 89"/>
                  <a:gd name="T45" fmla="*/ 11 h 19"/>
                  <a:gd name="T46" fmla="*/ 2 w 89"/>
                  <a:gd name="T47" fmla="*/ 13 h 19"/>
                  <a:gd name="T48" fmla="*/ 9 w 89"/>
                  <a:gd name="T49" fmla="*/ 16 h 19"/>
                  <a:gd name="T50" fmla="*/ 9 w 89"/>
                  <a:gd name="T51" fmla="*/ 15 h 19"/>
                  <a:gd name="T52" fmla="*/ 11 w 89"/>
                  <a:gd name="T53" fmla="*/ 13 h 19"/>
                  <a:gd name="T54" fmla="*/ 30 w 89"/>
                  <a:gd name="T55" fmla="*/ 15 h 19"/>
                  <a:gd name="T56" fmla="*/ 38 w 89"/>
                  <a:gd name="T57" fmla="*/ 16 h 19"/>
                  <a:gd name="T58" fmla="*/ 38 w 89"/>
                  <a:gd name="T59" fmla="*/ 16 h 19"/>
                  <a:gd name="T60" fmla="*/ 40 w 89"/>
                  <a:gd name="T61" fmla="*/ 18 h 19"/>
                  <a:gd name="T62" fmla="*/ 42 w 89"/>
                  <a:gd name="T63" fmla="*/ 19 h 19"/>
                  <a:gd name="T64" fmla="*/ 42 w 89"/>
                  <a:gd name="T65" fmla="*/ 19 h 19"/>
                  <a:gd name="T66" fmla="*/ 46 w 89"/>
                  <a:gd name="T67" fmla="*/ 17 h 19"/>
                  <a:gd name="T68" fmla="*/ 53 w 89"/>
                  <a:gd name="T69" fmla="*/ 13 h 19"/>
                  <a:gd name="T70" fmla="*/ 55 w 89"/>
                  <a:gd name="T71" fmla="*/ 13 h 19"/>
                  <a:gd name="T72" fmla="*/ 59 w 89"/>
                  <a:gd name="T73" fmla="*/ 15 h 19"/>
                  <a:gd name="T74" fmla="*/ 63 w 89"/>
                  <a:gd name="T75" fmla="*/ 13 h 19"/>
                  <a:gd name="T76" fmla="*/ 78 w 89"/>
                  <a:gd name="T77" fmla="*/ 12 h 19"/>
                  <a:gd name="T78" fmla="*/ 82 w 89"/>
                  <a:gd name="T79" fmla="*/ 13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
                  <a:gd name="T121" fmla="*/ 0 h 19"/>
                  <a:gd name="T122" fmla="*/ 89 w 89"/>
                  <a:gd name="T123" fmla="*/ 19 h 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 h="19">
                    <a:moveTo>
                      <a:pt x="84" y="13"/>
                    </a:moveTo>
                    <a:lnTo>
                      <a:pt x="86" y="13"/>
                    </a:lnTo>
                    <a:lnTo>
                      <a:pt x="89" y="12"/>
                    </a:lnTo>
                    <a:lnTo>
                      <a:pt x="89" y="11"/>
                    </a:lnTo>
                    <a:lnTo>
                      <a:pt x="89" y="10"/>
                    </a:lnTo>
                    <a:lnTo>
                      <a:pt x="86" y="10"/>
                    </a:lnTo>
                    <a:lnTo>
                      <a:pt x="82" y="8"/>
                    </a:lnTo>
                    <a:lnTo>
                      <a:pt x="74" y="8"/>
                    </a:lnTo>
                    <a:lnTo>
                      <a:pt x="72" y="7"/>
                    </a:lnTo>
                    <a:lnTo>
                      <a:pt x="74" y="7"/>
                    </a:lnTo>
                    <a:lnTo>
                      <a:pt x="76" y="5"/>
                    </a:lnTo>
                    <a:lnTo>
                      <a:pt x="68" y="4"/>
                    </a:lnTo>
                    <a:lnTo>
                      <a:pt x="65" y="3"/>
                    </a:lnTo>
                    <a:lnTo>
                      <a:pt x="65" y="2"/>
                    </a:lnTo>
                    <a:lnTo>
                      <a:pt x="61" y="2"/>
                    </a:lnTo>
                    <a:lnTo>
                      <a:pt x="53" y="0"/>
                    </a:lnTo>
                    <a:lnTo>
                      <a:pt x="40" y="0"/>
                    </a:lnTo>
                    <a:lnTo>
                      <a:pt x="38" y="1"/>
                    </a:lnTo>
                    <a:lnTo>
                      <a:pt x="36" y="2"/>
                    </a:lnTo>
                    <a:lnTo>
                      <a:pt x="30" y="2"/>
                    </a:lnTo>
                    <a:lnTo>
                      <a:pt x="28" y="1"/>
                    </a:lnTo>
                    <a:lnTo>
                      <a:pt x="23" y="0"/>
                    </a:lnTo>
                    <a:lnTo>
                      <a:pt x="21" y="0"/>
                    </a:lnTo>
                    <a:lnTo>
                      <a:pt x="17" y="0"/>
                    </a:lnTo>
                    <a:lnTo>
                      <a:pt x="15" y="1"/>
                    </a:lnTo>
                    <a:lnTo>
                      <a:pt x="15" y="2"/>
                    </a:lnTo>
                    <a:lnTo>
                      <a:pt x="15" y="3"/>
                    </a:lnTo>
                    <a:lnTo>
                      <a:pt x="21" y="3"/>
                    </a:lnTo>
                    <a:lnTo>
                      <a:pt x="23" y="3"/>
                    </a:lnTo>
                    <a:lnTo>
                      <a:pt x="23" y="4"/>
                    </a:lnTo>
                    <a:lnTo>
                      <a:pt x="23" y="8"/>
                    </a:lnTo>
                    <a:lnTo>
                      <a:pt x="30" y="10"/>
                    </a:lnTo>
                    <a:lnTo>
                      <a:pt x="30" y="11"/>
                    </a:lnTo>
                    <a:lnTo>
                      <a:pt x="13" y="12"/>
                    </a:lnTo>
                    <a:lnTo>
                      <a:pt x="9" y="11"/>
                    </a:lnTo>
                    <a:lnTo>
                      <a:pt x="0" y="11"/>
                    </a:lnTo>
                    <a:lnTo>
                      <a:pt x="0" y="12"/>
                    </a:lnTo>
                    <a:lnTo>
                      <a:pt x="2" y="13"/>
                    </a:lnTo>
                    <a:lnTo>
                      <a:pt x="6" y="15"/>
                    </a:lnTo>
                    <a:lnTo>
                      <a:pt x="9" y="16"/>
                    </a:lnTo>
                    <a:lnTo>
                      <a:pt x="9" y="15"/>
                    </a:lnTo>
                    <a:lnTo>
                      <a:pt x="11" y="13"/>
                    </a:lnTo>
                    <a:lnTo>
                      <a:pt x="23" y="16"/>
                    </a:lnTo>
                    <a:lnTo>
                      <a:pt x="30" y="15"/>
                    </a:lnTo>
                    <a:lnTo>
                      <a:pt x="34" y="15"/>
                    </a:lnTo>
                    <a:lnTo>
                      <a:pt x="38" y="16"/>
                    </a:lnTo>
                    <a:lnTo>
                      <a:pt x="40" y="17"/>
                    </a:lnTo>
                    <a:lnTo>
                      <a:pt x="40" y="18"/>
                    </a:lnTo>
                    <a:lnTo>
                      <a:pt x="42" y="19"/>
                    </a:lnTo>
                    <a:lnTo>
                      <a:pt x="44" y="18"/>
                    </a:lnTo>
                    <a:lnTo>
                      <a:pt x="46" y="17"/>
                    </a:lnTo>
                    <a:lnTo>
                      <a:pt x="51" y="13"/>
                    </a:lnTo>
                    <a:lnTo>
                      <a:pt x="53" y="13"/>
                    </a:lnTo>
                    <a:lnTo>
                      <a:pt x="55" y="13"/>
                    </a:lnTo>
                    <a:lnTo>
                      <a:pt x="57" y="15"/>
                    </a:lnTo>
                    <a:lnTo>
                      <a:pt x="59" y="15"/>
                    </a:lnTo>
                    <a:lnTo>
                      <a:pt x="63" y="13"/>
                    </a:lnTo>
                    <a:lnTo>
                      <a:pt x="65" y="12"/>
                    </a:lnTo>
                    <a:lnTo>
                      <a:pt x="78" y="12"/>
                    </a:lnTo>
                    <a:lnTo>
                      <a:pt x="82" y="13"/>
                    </a:lnTo>
                    <a:lnTo>
                      <a:pt x="84"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4" name="Freeform 911"/>
              <p:cNvSpPr>
                <a:spLocks/>
              </p:cNvSpPr>
              <p:nvPr/>
            </p:nvSpPr>
            <p:spPr bwMode="auto">
              <a:xfrm>
                <a:off x="7758" y="3462"/>
                <a:ext cx="15" cy="5"/>
              </a:xfrm>
              <a:custGeom>
                <a:avLst/>
                <a:gdLst>
                  <a:gd name="T0" fmla="*/ 8 w 15"/>
                  <a:gd name="T1" fmla="*/ 1 h 5"/>
                  <a:gd name="T2" fmla="*/ 2 w 15"/>
                  <a:gd name="T3" fmla="*/ 0 h 5"/>
                  <a:gd name="T4" fmla="*/ 0 w 15"/>
                  <a:gd name="T5" fmla="*/ 0 h 5"/>
                  <a:gd name="T6" fmla="*/ 0 w 15"/>
                  <a:gd name="T7" fmla="*/ 0 h 5"/>
                  <a:gd name="T8" fmla="*/ 0 w 15"/>
                  <a:gd name="T9" fmla="*/ 0 h 5"/>
                  <a:gd name="T10" fmla="*/ 2 w 15"/>
                  <a:gd name="T11" fmla="*/ 1 h 5"/>
                  <a:gd name="T12" fmla="*/ 6 w 15"/>
                  <a:gd name="T13" fmla="*/ 1 h 5"/>
                  <a:gd name="T14" fmla="*/ 6 w 15"/>
                  <a:gd name="T15" fmla="*/ 2 h 5"/>
                  <a:gd name="T16" fmla="*/ 8 w 15"/>
                  <a:gd name="T17" fmla="*/ 4 h 5"/>
                  <a:gd name="T18" fmla="*/ 10 w 15"/>
                  <a:gd name="T19" fmla="*/ 5 h 5"/>
                  <a:gd name="T20" fmla="*/ 15 w 15"/>
                  <a:gd name="T21" fmla="*/ 5 h 5"/>
                  <a:gd name="T22" fmla="*/ 13 w 15"/>
                  <a:gd name="T23" fmla="*/ 4 h 5"/>
                  <a:gd name="T24" fmla="*/ 13 w 15"/>
                  <a:gd name="T25" fmla="*/ 2 h 5"/>
                  <a:gd name="T26" fmla="*/ 8 w 15"/>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5"/>
                  <a:gd name="T44" fmla="*/ 15 w 1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5">
                    <a:moveTo>
                      <a:pt x="8" y="1"/>
                    </a:moveTo>
                    <a:lnTo>
                      <a:pt x="2" y="0"/>
                    </a:lnTo>
                    <a:lnTo>
                      <a:pt x="0" y="0"/>
                    </a:lnTo>
                    <a:lnTo>
                      <a:pt x="2" y="1"/>
                    </a:lnTo>
                    <a:lnTo>
                      <a:pt x="6" y="1"/>
                    </a:lnTo>
                    <a:lnTo>
                      <a:pt x="6" y="2"/>
                    </a:lnTo>
                    <a:lnTo>
                      <a:pt x="8" y="4"/>
                    </a:lnTo>
                    <a:lnTo>
                      <a:pt x="10" y="5"/>
                    </a:lnTo>
                    <a:lnTo>
                      <a:pt x="15" y="5"/>
                    </a:lnTo>
                    <a:lnTo>
                      <a:pt x="13" y="4"/>
                    </a:lnTo>
                    <a:lnTo>
                      <a:pt x="13" y="2"/>
                    </a:lnTo>
                    <a:lnTo>
                      <a:pt x="8"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5" name="Freeform 912"/>
              <p:cNvSpPr>
                <a:spLocks/>
              </p:cNvSpPr>
              <p:nvPr/>
            </p:nvSpPr>
            <p:spPr bwMode="auto">
              <a:xfrm>
                <a:off x="7926" y="3496"/>
                <a:ext cx="21" cy="5"/>
              </a:xfrm>
              <a:custGeom>
                <a:avLst/>
                <a:gdLst>
                  <a:gd name="T0" fmla="*/ 0 w 21"/>
                  <a:gd name="T1" fmla="*/ 0 h 5"/>
                  <a:gd name="T2" fmla="*/ 0 w 21"/>
                  <a:gd name="T3" fmla="*/ 1 h 5"/>
                  <a:gd name="T4" fmla="*/ 3 w 21"/>
                  <a:gd name="T5" fmla="*/ 3 h 5"/>
                  <a:gd name="T6" fmla="*/ 3 w 21"/>
                  <a:gd name="T7" fmla="*/ 5 h 5"/>
                  <a:gd name="T8" fmla="*/ 3 w 21"/>
                  <a:gd name="T9" fmla="*/ 5 h 5"/>
                  <a:gd name="T10" fmla="*/ 19 w 21"/>
                  <a:gd name="T11" fmla="*/ 4 h 5"/>
                  <a:gd name="T12" fmla="*/ 21 w 21"/>
                  <a:gd name="T13" fmla="*/ 3 h 5"/>
                  <a:gd name="T14" fmla="*/ 21 w 21"/>
                  <a:gd name="T15" fmla="*/ 1 h 5"/>
                  <a:gd name="T16" fmla="*/ 21 w 21"/>
                  <a:gd name="T17" fmla="*/ 0 h 5"/>
                  <a:gd name="T18" fmla="*/ 21 w 21"/>
                  <a:gd name="T19" fmla="*/ 0 h 5"/>
                  <a:gd name="T20" fmla="*/ 19 w 21"/>
                  <a:gd name="T21" fmla="*/ 0 h 5"/>
                  <a:gd name="T22" fmla="*/ 3 w 21"/>
                  <a:gd name="T23" fmla="*/ 0 h 5"/>
                  <a:gd name="T24" fmla="*/ 0 w 21"/>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
                  <a:gd name="T41" fmla="*/ 21 w 2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
                    <a:moveTo>
                      <a:pt x="0" y="0"/>
                    </a:moveTo>
                    <a:lnTo>
                      <a:pt x="0" y="1"/>
                    </a:lnTo>
                    <a:lnTo>
                      <a:pt x="3" y="3"/>
                    </a:lnTo>
                    <a:lnTo>
                      <a:pt x="3" y="5"/>
                    </a:lnTo>
                    <a:lnTo>
                      <a:pt x="19" y="4"/>
                    </a:lnTo>
                    <a:lnTo>
                      <a:pt x="21" y="3"/>
                    </a:lnTo>
                    <a:lnTo>
                      <a:pt x="21" y="1"/>
                    </a:lnTo>
                    <a:lnTo>
                      <a:pt x="21" y="0"/>
                    </a:lnTo>
                    <a:lnTo>
                      <a:pt x="19" y="0"/>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6" name="Freeform 913"/>
              <p:cNvSpPr>
                <a:spLocks/>
              </p:cNvSpPr>
              <p:nvPr/>
            </p:nvSpPr>
            <p:spPr bwMode="auto">
              <a:xfrm>
                <a:off x="7971" y="3219"/>
                <a:ext cx="33" cy="12"/>
              </a:xfrm>
              <a:custGeom>
                <a:avLst/>
                <a:gdLst>
                  <a:gd name="T0" fmla="*/ 29 w 33"/>
                  <a:gd name="T1" fmla="*/ 10 h 12"/>
                  <a:gd name="T2" fmla="*/ 29 w 33"/>
                  <a:gd name="T3" fmla="*/ 9 h 12"/>
                  <a:gd name="T4" fmla="*/ 33 w 33"/>
                  <a:gd name="T5" fmla="*/ 8 h 12"/>
                  <a:gd name="T6" fmla="*/ 33 w 33"/>
                  <a:gd name="T7" fmla="*/ 8 h 12"/>
                  <a:gd name="T8" fmla="*/ 27 w 33"/>
                  <a:gd name="T9" fmla="*/ 7 h 12"/>
                  <a:gd name="T10" fmla="*/ 21 w 33"/>
                  <a:gd name="T11" fmla="*/ 8 h 12"/>
                  <a:gd name="T12" fmla="*/ 10 w 33"/>
                  <a:gd name="T13" fmla="*/ 7 h 12"/>
                  <a:gd name="T14" fmla="*/ 8 w 33"/>
                  <a:gd name="T15" fmla="*/ 7 h 12"/>
                  <a:gd name="T16" fmla="*/ 6 w 33"/>
                  <a:gd name="T17" fmla="*/ 7 h 12"/>
                  <a:gd name="T18" fmla="*/ 4 w 33"/>
                  <a:gd name="T19" fmla="*/ 3 h 12"/>
                  <a:gd name="T20" fmla="*/ 4 w 33"/>
                  <a:gd name="T21" fmla="*/ 2 h 12"/>
                  <a:gd name="T22" fmla="*/ 4 w 33"/>
                  <a:gd name="T23" fmla="*/ 0 h 12"/>
                  <a:gd name="T24" fmla="*/ 0 w 33"/>
                  <a:gd name="T25" fmla="*/ 3 h 12"/>
                  <a:gd name="T26" fmla="*/ 0 w 33"/>
                  <a:gd name="T27" fmla="*/ 4 h 12"/>
                  <a:gd name="T28" fmla="*/ 4 w 33"/>
                  <a:gd name="T29" fmla="*/ 6 h 12"/>
                  <a:gd name="T30" fmla="*/ 2 w 33"/>
                  <a:gd name="T31" fmla="*/ 7 h 12"/>
                  <a:gd name="T32" fmla="*/ 4 w 33"/>
                  <a:gd name="T33" fmla="*/ 8 h 12"/>
                  <a:gd name="T34" fmla="*/ 8 w 33"/>
                  <a:gd name="T35" fmla="*/ 8 h 12"/>
                  <a:gd name="T36" fmla="*/ 8 w 33"/>
                  <a:gd name="T37" fmla="*/ 9 h 12"/>
                  <a:gd name="T38" fmla="*/ 14 w 33"/>
                  <a:gd name="T39" fmla="*/ 10 h 12"/>
                  <a:gd name="T40" fmla="*/ 16 w 33"/>
                  <a:gd name="T41" fmla="*/ 10 h 12"/>
                  <a:gd name="T42" fmla="*/ 16 w 33"/>
                  <a:gd name="T43" fmla="*/ 10 h 12"/>
                  <a:gd name="T44" fmla="*/ 19 w 33"/>
                  <a:gd name="T45" fmla="*/ 10 h 12"/>
                  <a:gd name="T46" fmla="*/ 21 w 33"/>
                  <a:gd name="T47" fmla="*/ 10 h 12"/>
                  <a:gd name="T48" fmla="*/ 21 w 33"/>
                  <a:gd name="T49" fmla="*/ 11 h 12"/>
                  <a:gd name="T50" fmla="*/ 21 w 33"/>
                  <a:gd name="T51" fmla="*/ 12 h 12"/>
                  <a:gd name="T52" fmla="*/ 25 w 33"/>
                  <a:gd name="T53" fmla="*/ 12 h 12"/>
                  <a:gd name="T54" fmla="*/ 27 w 33"/>
                  <a:gd name="T55" fmla="*/ 12 h 12"/>
                  <a:gd name="T56" fmla="*/ 27 w 33"/>
                  <a:gd name="T57" fmla="*/ 12 h 12"/>
                  <a:gd name="T58" fmla="*/ 27 w 33"/>
                  <a:gd name="T59" fmla="*/ 10 h 12"/>
                  <a:gd name="T60" fmla="*/ 29 w 33"/>
                  <a:gd name="T61" fmla="*/ 10 h 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
                  <a:gd name="T95" fmla="*/ 33 w 33"/>
                  <a:gd name="T96" fmla="*/ 12 h 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
                    <a:moveTo>
                      <a:pt x="29" y="10"/>
                    </a:moveTo>
                    <a:lnTo>
                      <a:pt x="29" y="9"/>
                    </a:lnTo>
                    <a:lnTo>
                      <a:pt x="33" y="8"/>
                    </a:lnTo>
                    <a:lnTo>
                      <a:pt x="27" y="7"/>
                    </a:lnTo>
                    <a:lnTo>
                      <a:pt x="21" y="8"/>
                    </a:lnTo>
                    <a:lnTo>
                      <a:pt x="10" y="7"/>
                    </a:lnTo>
                    <a:lnTo>
                      <a:pt x="8" y="7"/>
                    </a:lnTo>
                    <a:lnTo>
                      <a:pt x="6" y="7"/>
                    </a:lnTo>
                    <a:lnTo>
                      <a:pt x="4" y="3"/>
                    </a:lnTo>
                    <a:lnTo>
                      <a:pt x="4" y="2"/>
                    </a:lnTo>
                    <a:lnTo>
                      <a:pt x="4" y="0"/>
                    </a:lnTo>
                    <a:lnTo>
                      <a:pt x="0" y="3"/>
                    </a:lnTo>
                    <a:lnTo>
                      <a:pt x="0" y="4"/>
                    </a:lnTo>
                    <a:lnTo>
                      <a:pt x="4" y="6"/>
                    </a:lnTo>
                    <a:lnTo>
                      <a:pt x="2" y="7"/>
                    </a:lnTo>
                    <a:lnTo>
                      <a:pt x="4" y="8"/>
                    </a:lnTo>
                    <a:lnTo>
                      <a:pt x="8" y="8"/>
                    </a:lnTo>
                    <a:lnTo>
                      <a:pt x="8" y="9"/>
                    </a:lnTo>
                    <a:lnTo>
                      <a:pt x="14" y="10"/>
                    </a:lnTo>
                    <a:lnTo>
                      <a:pt x="16" y="10"/>
                    </a:lnTo>
                    <a:lnTo>
                      <a:pt x="19" y="10"/>
                    </a:lnTo>
                    <a:lnTo>
                      <a:pt x="21" y="10"/>
                    </a:lnTo>
                    <a:lnTo>
                      <a:pt x="21" y="11"/>
                    </a:lnTo>
                    <a:lnTo>
                      <a:pt x="21" y="12"/>
                    </a:lnTo>
                    <a:lnTo>
                      <a:pt x="25" y="12"/>
                    </a:lnTo>
                    <a:lnTo>
                      <a:pt x="27" y="12"/>
                    </a:lnTo>
                    <a:lnTo>
                      <a:pt x="27" y="10"/>
                    </a:lnTo>
                    <a:lnTo>
                      <a:pt x="29"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7" name="Freeform 914"/>
              <p:cNvSpPr>
                <a:spLocks/>
              </p:cNvSpPr>
              <p:nvPr/>
            </p:nvSpPr>
            <p:spPr bwMode="auto">
              <a:xfrm>
                <a:off x="7969" y="3557"/>
                <a:ext cx="8" cy="2"/>
              </a:xfrm>
              <a:custGeom>
                <a:avLst/>
                <a:gdLst>
                  <a:gd name="T0" fmla="*/ 4 w 8"/>
                  <a:gd name="T1" fmla="*/ 1 h 2"/>
                  <a:gd name="T2" fmla="*/ 2 w 8"/>
                  <a:gd name="T3" fmla="*/ 0 h 2"/>
                  <a:gd name="T4" fmla="*/ 2 w 8"/>
                  <a:gd name="T5" fmla="*/ 0 h 2"/>
                  <a:gd name="T6" fmla="*/ 0 w 8"/>
                  <a:gd name="T7" fmla="*/ 1 h 2"/>
                  <a:gd name="T8" fmla="*/ 2 w 8"/>
                  <a:gd name="T9" fmla="*/ 1 h 2"/>
                  <a:gd name="T10" fmla="*/ 4 w 8"/>
                  <a:gd name="T11" fmla="*/ 1 h 2"/>
                  <a:gd name="T12" fmla="*/ 4 w 8"/>
                  <a:gd name="T13" fmla="*/ 2 h 2"/>
                  <a:gd name="T14" fmla="*/ 6 w 8"/>
                  <a:gd name="T15" fmla="*/ 2 h 2"/>
                  <a:gd name="T16" fmla="*/ 8 w 8"/>
                  <a:gd name="T17" fmla="*/ 1 h 2"/>
                  <a:gd name="T18" fmla="*/ 8 w 8"/>
                  <a:gd name="T19" fmla="*/ 0 h 2"/>
                  <a:gd name="T20" fmla="*/ 8 w 8"/>
                  <a:gd name="T21" fmla="*/ 0 h 2"/>
                  <a:gd name="T22" fmla="*/ 4 w 8"/>
                  <a:gd name="T23" fmla="*/ 1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
                  <a:gd name="T38" fmla="*/ 8 w 8"/>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
                    <a:moveTo>
                      <a:pt x="4" y="1"/>
                    </a:moveTo>
                    <a:lnTo>
                      <a:pt x="2" y="0"/>
                    </a:lnTo>
                    <a:lnTo>
                      <a:pt x="0" y="1"/>
                    </a:lnTo>
                    <a:lnTo>
                      <a:pt x="2" y="1"/>
                    </a:lnTo>
                    <a:lnTo>
                      <a:pt x="4" y="1"/>
                    </a:lnTo>
                    <a:lnTo>
                      <a:pt x="4" y="2"/>
                    </a:lnTo>
                    <a:lnTo>
                      <a:pt x="6" y="2"/>
                    </a:lnTo>
                    <a:lnTo>
                      <a:pt x="8" y="1"/>
                    </a:lnTo>
                    <a:lnTo>
                      <a:pt x="8"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8" name="Freeform 915"/>
              <p:cNvSpPr>
                <a:spLocks/>
              </p:cNvSpPr>
              <p:nvPr/>
            </p:nvSpPr>
            <p:spPr bwMode="auto">
              <a:xfrm>
                <a:off x="7969" y="3185"/>
                <a:ext cx="40" cy="10"/>
              </a:xfrm>
              <a:custGeom>
                <a:avLst/>
                <a:gdLst>
                  <a:gd name="T0" fmla="*/ 40 w 40"/>
                  <a:gd name="T1" fmla="*/ 10 h 10"/>
                  <a:gd name="T2" fmla="*/ 40 w 40"/>
                  <a:gd name="T3" fmla="*/ 9 h 10"/>
                  <a:gd name="T4" fmla="*/ 37 w 40"/>
                  <a:gd name="T5" fmla="*/ 8 h 10"/>
                  <a:gd name="T6" fmla="*/ 37 w 40"/>
                  <a:gd name="T7" fmla="*/ 8 h 10"/>
                  <a:gd name="T8" fmla="*/ 37 w 40"/>
                  <a:gd name="T9" fmla="*/ 6 h 10"/>
                  <a:gd name="T10" fmla="*/ 35 w 40"/>
                  <a:gd name="T11" fmla="*/ 6 h 10"/>
                  <a:gd name="T12" fmla="*/ 35 w 40"/>
                  <a:gd name="T13" fmla="*/ 6 h 10"/>
                  <a:gd name="T14" fmla="*/ 31 w 40"/>
                  <a:gd name="T15" fmla="*/ 6 h 10"/>
                  <a:gd name="T16" fmla="*/ 27 w 40"/>
                  <a:gd name="T17" fmla="*/ 3 h 10"/>
                  <a:gd name="T18" fmla="*/ 8 w 40"/>
                  <a:gd name="T19" fmla="*/ 0 h 10"/>
                  <a:gd name="T20" fmla="*/ 2 w 40"/>
                  <a:gd name="T21" fmla="*/ 0 h 10"/>
                  <a:gd name="T22" fmla="*/ 0 w 40"/>
                  <a:gd name="T23" fmla="*/ 0 h 10"/>
                  <a:gd name="T24" fmla="*/ 0 w 40"/>
                  <a:gd name="T25" fmla="*/ 1 h 10"/>
                  <a:gd name="T26" fmla="*/ 12 w 40"/>
                  <a:gd name="T27" fmla="*/ 4 h 10"/>
                  <a:gd name="T28" fmla="*/ 12 w 40"/>
                  <a:gd name="T29" fmla="*/ 5 h 10"/>
                  <a:gd name="T30" fmla="*/ 14 w 40"/>
                  <a:gd name="T31" fmla="*/ 8 h 10"/>
                  <a:gd name="T32" fmla="*/ 23 w 40"/>
                  <a:gd name="T33" fmla="*/ 9 h 10"/>
                  <a:gd name="T34" fmla="*/ 37 w 40"/>
                  <a:gd name="T35" fmla="*/ 10 h 10"/>
                  <a:gd name="T36" fmla="*/ 40 w 40"/>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10"/>
                  <a:gd name="T59" fmla="*/ 40 w 40"/>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10">
                    <a:moveTo>
                      <a:pt x="40" y="10"/>
                    </a:moveTo>
                    <a:lnTo>
                      <a:pt x="40" y="9"/>
                    </a:lnTo>
                    <a:lnTo>
                      <a:pt x="37" y="8"/>
                    </a:lnTo>
                    <a:lnTo>
                      <a:pt x="37" y="6"/>
                    </a:lnTo>
                    <a:lnTo>
                      <a:pt x="35" y="6"/>
                    </a:lnTo>
                    <a:lnTo>
                      <a:pt x="31" y="6"/>
                    </a:lnTo>
                    <a:lnTo>
                      <a:pt x="27" y="3"/>
                    </a:lnTo>
                    <a:lnTo>
                      <a:pt x="8" y="0"/>
                    </a:lnTo>
                    <a:lnTo>
                      <a:pt x="2" y="0"/>
                    </a:lnTo>
                    <a:lnTo>
                      <a:pt x="0" y="0"/>
                    </a:lnTo>
                    <a:lnTo>
                      <a:pt x="0" y="1"/>
                    </a:lnTo>
                    <a:lnTo>
                      <a:pt x="12" y="4"/>
                    </a:lnTo>
                    <a:lnTo>
                      <a:pt x="12" y="5"/>
                    </a:lnTo>
                    <a:lnTo>
                      <a:pt x="14" y="8"/>
                    </a:lnTo>
                    <a:lnTo>
                      <a:pt x="23" y="9"/>
                    </a:lnTo>
                    <a:lnTo>
                      <a:pt x="37" y="10"/>
                    </a:lnTo>
                    <a:lnTo>
                      <a:pt x="40"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9" name="Freeform 916"/>
              <p:cNvSpPr>
                <a:spLocks/>
              </p:cNvSpPr>
              <p:nvPr/>
            </p:nvSpPr>
            <p:spPr bwMode="auto">
              <a:xfrm>
                <a:off x="7992" y="3505"/>
                <a:ext cx="2" cy="2"/>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2"/>
                    </a:lnTo>
                    <a:lnTo>
                      <a:pt x="2"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0" name="Freeform 917"/>
              <p:cNvSpPr>
                <a:spLocks/>
              </p:cNvSpPr>
              <p:nvPr/>
            </p:nvSpPr>
            <p:spPr bwMode="auto">
              <a:xfrm>
                <a:off x="7964" y="3373"/>
                <a:ext cx="2" cy="1"/>
              </a:xfrm>
              <a:custGeom>
                <a:avLst/>
                <a:gdLst>
                  <a:gd name="T0" fmla="*/ 0 w 2"/>
                  <a:gd name="T1" fmla="*/ 1 h 1"/>
                  <a:gd name="T2" fmla="*/ 0 w 2"/>
                  <a:gd name="T3" fmla="*/ 1 h 1"/>
                  <a:gd name="T4" fmla="*/ 2 w 2"/>
                  <a:gd name="T5" fmla="*/ 0 h 1"/>
                  <a:gd name="T6" fmla="*/ 2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0"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1" name="Freeform 918"/>
              <p:cNvSpPr>
                <a:spLocks/>
              </p:cNvSpPr>
              <p:nvPr/>
            </p:nvSpPr>
            <p:spPr bwMode="auto">
              <a:xfrm>
                <a:off x="7728" y="3438"/>
                <a:ext cx="5" cy="2"/>
              </a:xfrm>
              <a:custGeom>
                <a:avLst/>
                <a:gdLst>
                  <a:gd name="T0" fmla="*/ 3 w 5"/>
                  <a:gd name="T1" fmla="*/ 0 h 2"/>
                  <a:gd name="T2" fmla="*/ 0 w 5"/>
                  <a:gd name="T3" fmla="*/ 2 h 2"/>
                  <a:gd name="T4" fmla="*/ 0 w 5"/>
                  <a:gd name="T5" fmla="*/ 2 h 2"/>
                  <a:gd name="T6" fmla="*/ 5 w 5"/>
                  <a:gd name="T7" fmla="*/ 0 h 2"/>
                  <a:gd name="T8" fmla="*/ 3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lnTo>
                      <a:pt x="0" y="2"/>
                    </a:lnTo>
                    <a:lnTo>
                      <a:pt x="5"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2" name="Freeform 919"/>
              <p:cNvSpPr>
                <a:spLocks/>
              </p:cNvSpPr>
              <p:nvPr/>
            </p:nvSpPr>
            <p:spPr bwMode="auto">
              <a:xfrm>
                <a:off x="7724" y="3442"/>
                <a:ext cx="2" cy="1"/>
              </a:xfrm>
              <a:custGeom>
                <a:avLst/>
                <a:gdLst>
                  <a:gd name="T0" fmla="*/ 2 w 2"/>
                  <a:gd name="T1" fmla="*/ 0 h 1"/>
                  <a:gd name="T2" fmla="*/ 0 w 2"/>
                  <a:gd name="T3" fmla="*/ 0 h 1"/>
                  <a:gd name="T4" fmla="*/ 0 w 2"/>
                  <a:gd name="T5" fmla="*/ 1 h 1"/>
                  <a:gd name="T6" fmla="*/ 2 w 2"/>
                  <a:gd name="T7" fmla="*/ 0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3" name="Freeform 920"/>
              <p:cNvSpPr>
                <a:spLocks/>
              </p:cNvSpPr>
              <p:nvPr/>
            </p:nvSpPr>
            <p:spPr bwMode="auto">
              <a:xfrm>
                <a:off x="7754" y="3424"/>
                <a:ext cx="14" cy="3"/>
              </a:xfrm>
              <a:custGeom>
                <a:avLst/>
                <a:gdLst>
                  <a:gd name="T0" fmla="*/ 8 w 14"/>
                  <a:gd name="T1" fmla="*/ 0 h 3"/>
                  <a:gd name="T2" fmla="*/ 2 w 14"/>
                  <a:gd name="T3" fmla="*/ 2 h 3"/>
                  <a:gd name="T4" fmla="*/ 0 w 14"/>
                  <a:gd name="T5" fmla="*/ 2 h 3"/>
                  <a:gd name="T6" fmla="*/ 0 w 14"/>
                  <a:gd name="T7" fmla="*/ 3 h 3"/>
                  <a:gd name="T8" fmla="*/ 4 w 14"/>
                  <a:gd name="T9" fmla="*/ 3 h 3"/>
                  <a:gd name="T10" fmla="*/ 12 w 14"/>
                  <a:gd name="T11" fmla="*/ 2 h 3"/>
                  <a:gd name="T12" fmla="*/ 12 w 14"/>
                  <a:gd name="T13" fmla="*/ 2 h 3"/>
                  <a:gd name="T14" fmla="*/ 14 w 14"/>
                  <a:gd name="T15" fmla="*/ 3 h 3"/>
                  <a:gd name="T16" fmla="*/ 14 w 14"/>
                  <a:gd name="T17" fmla="*/ 2 h 3"/>
                  <a:gd name="T18" fmla="*/ 12 w 14"/>
                  <a:gd name="T19" fmla="*/ 0 h 3"/>
                  <a:gd name="T20" fmla="*/ 12 w 14"/>
                  <a:gd name="T21" fmla="*/ 0 h 3"/>
                  <a:gd name="T22" fmla="*/ 12 w 14"/>
                  <a:gd name="T23" fmla="*/ 0 h 3"/>
                  <a:gd name="T24" fmla="*/ 10 w 14"/>
                  <a:gd name="T25" fmla="*/ 0 h 3"/>
                  <a:gd name="T26" fmla="*/ 8 w 14"/>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3"/>
                  <a:gd name="T44" fmla="*/ 14 w 14"/>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3">
                    <a:moveTo>
                      <a:pt x="8" y="0"/>
                    </a:moveTo>
                    <a:lnTo>
                      <a:pt x="2" y="2"/>
                    </a:lnTo>
                    <a:lnTo>
                      <a:pt x="0" y="2"/>
                    </a:lnTo>
                    <a:lnTo>
                      <a:pt x="0" y="3"/>
                    </a:lnTo>
                    <a:lnTo>
                      <a:pt x="4" y="3"/>
                    </a:lnTo>
                    <a:lnTo>
                      <a:pt x="12" y="2"/>
                    </a:lnTo>
                    <a:lnTo>
                      <a:pt x="14" y="3"/>
                    </a:lnTo>
                    <a:lnTo>
                      <a:pt x="14" y="2"/>
                    </a:lnTo>
                    <a:lnTo>
                      <a:pt x="12" y="0"/>
                    </a:lnTo>
                    <a:lnTo>
                      <a:pt x="10" y="0"/>
                    </a:lnTo>
                    <a:lnTo>
                      <a:pt x="8"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4" name="Freeform 921"/>
              <p:cNvSpPr>
                <a:spLocks/>
              </p:cNvSpPr>
              <p:nvPr/>
            </p:nvSpPr>
            <p:spPr bwMode="auto">
              <a:xfrm>
                <a:off x="7771" y="3447"/>
                <a:ext cx="2" cy="4"/>
              </a:xfrm>
              <a:custGeom>
                <a:avLst/>
                <a:gdLst>
                  <a:gd name="T0" fmla="*/ 2 w 2"/>
                  <a:gd name="T1" fmla="*/ 4 h 4"/>
                  <a:gd name="T2" fmla="*/ 2 w 2"/>
                  <a:gd name="T3" fmla="*/ 0 h 4"/>
                  <a:gd name="T4" fmla="*/ 0 w 2"/>
                  <a:gd name="T5" fmla="*/ 1 h 4"/>
                  <a:gd name="T6" fmla="*/ 0 w 2"/>
                  <a:gd name="T7" fmla="*/ 4 h 4"/>
                  <a:gd name="T8" fmla="*/ 2 w 2"/>
                  <a:gd name="T9" fmla="*/ 4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0"/>
                    </a:lnTo>
                    <a:lnTo>
                      <a:pt x="0" y="1"/>
                    </a:lnTo>
                    <a:lnTo>
                      <a:pt x="0" y="4"/>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5" name="Rectangle 922"/>
              <p:cNvSpPr>
                <a:spLocks noChangeArrowheads="1"/>
              </p:cNvSpPr>
              <p:nvPr/>
            </p:nvSpPr>
            <p:spPr bwMode="auto">
              <a:xfrm>
                <a:off x="7766" y="3424"/>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6" name="Freeform 923"/>
              <p:cNvSpPr>
                <a:spLocks/>
              </p:cNvSpPr>
              <p:nvPr/>
            </p:nvSpPr>
            <p:spPr bwMode="auto">
              <a:xfrm>
                <a:off x="7691" y="3467"/>
                <a:ext cx="6" cy="4"/>
              </a:xfrm>
              <a:custGeom>
                <a:avLst/>
                <a:gdLst>
                  <a:gd name="T0" fmla="*/ 0 w 6"/>
                  <a:gd name="T1" fmla="*/ 3 h 4"/>
                  <a:gd name="T2" fmla="*/ 0 w 6"/>
                  <a:gd name="T3" fmla="*/ 3 h 4"/>
                  <a:gd name="T4" fmla="*/ 2 w 6"/>
                  <a:gd name="T5" fmla="*/ 4 h 4"/>
                  <a:gd name="T6" fmla="*/ 2 w 6"/>
                  <a:gd name="T7" fmla="*/ 4 h 4"/>
                  <a:gd name="T8" fmla="*/ 6 w 6"/>
                  <a:gd name="T9" fmla="*/ 3 h 4"/>
                  <a:gd name="T10" fmla="*/ 6 w 6"/>
                  <a:gd name="T11" fmla="*/ 2 h 4"/>
                  <a:gd name="T12" fmla="*/ 6 w 6"/>
                  <a:gd name="T13" fmla="*/ 1 h 4"/>
                  <a:gd name="T14" fmla="*/ 6 w 6"/>
                  <a:gd name="T15" fmla="*/ 1 h 4"/>
                  <a:gd name="T16" fmla="*/ 6 w 6"/>
                  <a:gd name="T17" fmla="*/ 1 h 4"/>
                  <a:gd name="T18" fmla="*/ 4 w 6"/>
                  <a:gd name="T19" fmla="*/ 1 h 4"/>
                  <a:gd name="T20" fmla="*/ 4 w 6"/>
                  <a:gd name="T21" fmla="*/ 0 h 4"/>
                  <a:gd name="T22" fmla="*/ 2 w 6"/>
                  <a:gd name="T23" fmla="*/ 1 h 4"/>
                  <a:gd name="T24" fmla="*/ 2 w 6"/>
                  <a:gd name="T25" fmla="*/ 1 h 4"/>
                  <a:gd name="T26" fmla="*/ 2 w 6"/>
                  <a:gd name="T27" fmla="*/ 2 h 4"/>
                  <a:gd name="T28" fmla="*/ 2 w 6"/>
                  <a:gd name="T29" fmla="*/ 2 h 4"/>
                  <a:gd name="T30" fmla="*/ 2 w 6"/>
                  <a:gd name="T31" fmla="*/ 3 h 4"/>
                  <a:gd name="T32" fmla="*/ 0 w 6"/>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4"/>
                  <a:gd name="T53" fmla="*/ 6 w 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4">
                    <a:moveTo>
                      <a:pt x="0" y="3"/>
                    </a:moveTo>
                    <a:lnTo>
                      <a:pt x="0" y="3"/>
                    </a:lnTo>
                    <a:lnTo>
                      <a:pt x="2" y="4"/>
                    </a:lnTo>
                    <a:lnTo>
                      <a:pt x="6" y="3"/>
                    </a:lnTo>
                    <a:lnTo>
                      <a:pt x="6" y="2"/>
                    </a:lnTo>
                    <a:lnTo>
                      <a:pt x="6" y="1"/>
                    </a:lnTo>
                    <a:lnTo>
                      <a:pt x="4" y="1"/>
                    </a:lnTo>
                    <a:lnTo>
                      <a:pt x="4" y="0"/>
                    </a:lnTo>
                    <a:lnTo>
                      <a:pt x="2" y="1"/>
                    </a:lnTo>
                    <a:lnTo>
                      <a:pt x="2" y="2"/>
                    </a:lnTo>
                    <a:lnTo>
                      <a:pt x="2" y="3"/>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7" name="Freeform 924"/>
              <p:cNvSpPr>
                <a:spLocks/>
              </p:cNvSpPr>
              <p:nvPr/>
            </p:nvSpPr>
            <p:spPr bwMode="auto">
              <a:xfrm>
                <a:off x="7712" y="3443"/>
                <a:ext cx="6" cy="1"/>
              </a:xfrm>
              <a:custGeom>
                <a:avLst/>
                <a:gdLst>
                  <a:gd name="T0" fmla="*/ 6 w 6"/>
                  <a:gd name="T1" fmla="*/ 1 h 1"/>
                  <a:gd name="T2" fmla="*/ 6 w 6"/>
                  <a:gd name="T3" fmla="*/ 0 h 1"/>
                  <a:gd name="T4" fmla="*/ 4 w 6"/>
                  <a:gd name="T5" fmla="*/ 0 h 1"/>
                  <a:gd name="T6" fmla="*/ 2 w 6"/>
                  <a:gd name="T7" fmla="*/ 0 h 1"/>
                  <a:gd name="T8" fmla="*/ 0 w 6"/>
                  <a:gd name="T9" fmla="*/ 1 h 1"/>
                  <a:gd name="T10" fmla="*/ 0 w 6"/>
                  <a:gd name="T11" fmla="*/ 1 h 1"/>
                  <a:gd name="T12" fmla="*/ 0 w 6"/>
                  <a:gd name="T13" fmla="*/ 1 h 1"/>
                  <a:gd name="T14" fmla="*/ 4 w 6"/>
                  <a:gd name="T15" fmla="*/ 0 h 1"/>
                  <a:gd name="T16" fmla="*/ 6 w 6"/>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6" y="1"/>
                    </a:moveTo>
                    <a:lnTo>
                      <a:pt x="6" y="0"/>
                    </a:lnTo>
                    <a:lnTo>
                      <a:pt x="4" y="0"/>
                    </a:lnTo>
                    <a:lnTo>
                      <a:pt x="2" y="0"/>
                    </a:lnTo>
                    <a:lnTo>
                      <a:pt x="0" y="1"/>
                    </a:lnTo>
                    <a:lnTo>
                      <a:pt x="4" y="0"/>
                    </a:lnTo>
                    <a:lnTo>
                      <a:pt x="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8" name="Freeform 925"/>
              <p:cNvSpPr>
                <a:spLocks/>
              </p:cNvSpPr>
              <p:nvPr/>
            </p:nvSpPr>
            <p:spPr bwMode="auto">
              <a:xfrm>
                <a:off x="7762" y="3495"/>
                <a:ext cx="32" cy="7"/>
              </a:xfrm>
              <a:custGeom>
                <a:avLst/>
                <a:gdLst>
                  <a:gd name="T0" fmla="*/ 21 w 32"/>
                  <a:gd name="T1" fmla="*/ 2 h 7"/>
                  <a:gd name="T2" fmla="*/ 19 w 32"/>
                  <a:gd name="T3" fmla="*/ 1 h 7"/>
                  <a:gd name="T4" fmla="*/ 19 w 32"/>
                  <a:gd name="T5" fmla="*/ 1 h 7"/>
                  <a:gd name="T6" fmla="*/ 6 w 32"/>
                  <a:gd name="T7" fmla="*/ 0 h 7"/>
                  <a:gd name="T8" fmla="*/ 0 w 32"/>
                  <a:gd name="T9" fmla="*/ 1 h 7"/>
                  <a:gd name="T10" fmla="*/ 0 w 32"/>
                  <a:gd name="T11" fmla="*/ 2 h 7"/>
                  <a:gd name="T12" fmla="*/ 2 w 32"/>
                  <a:gd name="T13" fmla="*/ 4 h 7"/>
                  <a:gd name="T14" fmla="*/ 4 w 32"/>
                  <a:gd name="T15" fmla="*/ 4 h 7"/>
                  <a:gd name="T16" fmla="*/ 11 w 32"/>
                  <a:gd name="T17" fmla="*/ 6 h 7"/>
                  <a:gd name="T18" fmla="*/ 13 w 32"/>
                  <a:gd name="T19" fmla="*/ 6 h 7"/>
                  <a:gd name="T20" fmla="*/ 15 w 32"/>
                  <a:gd name="T21" fmla="*/ 7 h 7"/>
                  <a:gd name="T22" fmla="*/ 17 w 32"/>
                  <a:gd name="T23" fmla="*/ 7 h 7"/>
                  <a:gd name="T24" fmla="*/ 19 w 32"/>
                  <a:gd name="T25" fmla="*/ 6 h 7"/>
                  <a:gd name="T26" fmla="*/ 21 w 32"/>
                  <a:gd name="T27" fmla="*/ 6 h 7"/>
                  <a:gd name="T28" fmla="*/ 23 w 32"/>
                  <a:gd name="T29" fmla="*/ 6 h 7"/>
                  <a:gd name="T30" fmla="*/ 28 w 32"/>
                  <a:gd name="T31" fmla="*/ 6 h 7"/>
                  <a:gd name="T32" fmla="*/ 32 w 32"/>
                  <a:gd name="T33" fmla="*/ 6 h 7"/>
                  <a:gd name="T34" fmla="*/ 30 w 32"/>
                  <a:gd name="T35" fmla="*/ 4 h 7"/>
                  <a:gd name="T36" fmla="*/ 23 w 32"/>
                  <a:gd name="T37" fmla="*/ 4 h 7"/>
                  <a:gd name="T38" fmla="*/ 21 w 32"/>
                  <a:gd name="T39" fmla="*/ 2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7"/>
                  <a:gd name="T62" fmla="*/ 32 w 32"/>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7">
                    <a:moveTo>
                      <a:pt x="21" y="2"/>
                    </a:moveTo>
                    <a:lnTo>
                      <a:pt x="19" y="1"/>
                    </a:lnTo>
                    <a:lnTo>
                      <a:pt x="6" y="0"/>
                    </a:lnTo>
                    <a:lnTo>
                      <a:pt x="0" y="1"/>
                    </a:lnTo>
                    <a:lnTo>
                      <a:pt x="0" y="2"/>
                    </a:lnTo>
                    <a:lnTo>
                      <a:pt x="2" y="4"/>
                    </a:lnTo>
                    <a:lnTo>
                      <a:pt x="4" y="4"/>
                    </a:lnTo>
                    <a:lnTo>
                      <a:pt x="11" y="6"/>
                    </a:lnTo>
                    <a:lnTo>
                      <a:pt x="13" y="6"/>
                    </a:lnTo>
                    <a:lnTo>
                      <a:pt x="15" y="7"/>
                    </a:lnTo>
                    <a:lnTo>
                      <a:pt x="17" y="7"/>
                    </a:lnTo>
                    <a:lnTo>
                      <a:pt x="19" y="6"/>
                    </a:lnTo>
                    <a:lnTo>
                      <a:pt x="21" y="6"/>
                    </a:lnTo>
                    <a:lnTo>
                      <a:pt x="23" y="6"/>
                    </a:lnTo>
                    <a:lnTo>
                      <a:pt x="28" y="6"/>
                    </a:lnTo>
                    <a:lnTo>
                      <a:pt x="32" y="6"/>
                    </a:lnTo>
                    <a:lnTo>
                      <a:pt x="30" y="4"/>
                    </a:lnTo>
                    <a:lnTo>
                      <a:pt x="23" y="4"/>
                    </a:lnTo>
                    <a:lnTo>
                      <a:pt x="2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9" name="Freeform 926"/>
              <p:cNvSpPr>
                <a:spLocks/>
              </p:cNvSpPr>
              <p:nvPr/>
            </p:nvSpPr>
            <p:spPr bwMode="auto">
              <a:xfrm>
                <a:off x="7665" y="3456"/>
                <a:ext cx="158" cy="29"/>
              </a:xfrm>
              <a:custGeom>
                <a:avLst/>
                <a:gdLst>
                  <a:gd name="T0" fmla="*/ 158 w 158"/>
                  <a:gd name="T1" fmla="*/ 24 h 29"/>
                  <a:gd name="T2" fmla="*/ 150 w 158"/>
                  <a:gd name="T3" fmla="*/ 23 h 29"/>
                  <a:gd name="T4" fmla="*/ 148 w 158"/>
                  <a:gd name="T5" fmla="*/ 21 h 29"/>
                  <a:gd name="T6" fmla="*/ 135 w 158"/>
                  <a:gd name="T7" fmla="*/ 21 h 29"/>
                  <a:gd name="T8" fmla="*/ 135 w 158"/>
                  <a:gd name="T9" fmla="*/ 20 h 29"/>
                  <a:gd name="T10" fmla="*/ 137 w 158"/>
                  <a:gd name="T11" fmla="*/ 19 h 29"/>
                  <a:gd name="T12" fmla="*/ 133 w 158"/>
                  <a:gd name="T13" fmla="*/ 17 h 29"/>
                  <a:gd name="T14" fmla="*/ 127 w 158"/>
                  <a:gd name="T15" fmla="*/ 17 h 29"/>
                  <a:gd name="T16" fmla="*/ 125 w 158"/>
                  <a:gd name="T17" fmla="*/ 16 h 29"/>
                  <a:gd name="T18" fmla="*/ 114 w 158"/>
                  <a:gd name="T19" fmla="*/ 13 h 29"/>
                  <a:gd name="T20" fmla="*/ 101 w 158"/>
                  <a:gd name="T21" fmla="*/ 11 h 29"/>
                  <a:gd name="T22" fmla="*/ 97 w 158"/>
                  <a:gd name="T23" fmla="*/ 8 h 29"/>
                  <a:gd name="T24" fmla="*/ 93 w 158"/>
                  <a:gd name="T25" fmla="*/ 8 h 29"/>
                  <a:gd name="T26" fmla="*/ 93 w 158"/>
                  <a:gd name="T27" fmla="*/ 7 h 29"/>
                  <a:gd name="T28" fmla="*/ 91 w 158"/>
                  <a:gd name="T29" fmla="*/ 7 h 29"/>
                  <a:gd name="T30" fmla="*/ 82 w 158"/>
                  <a:gd name="T31" fmla="*/ 7 h 29"/>
                  <a:gd name="T32" fmla="*/ 78 w 158"/>
                  <a:gd name="T33" fmla="*/ 5 h 29"/>
                  <a:gd name="T34" fmla="*/ 70 w 158"/>
                  <a:gd name="T35" fmla="*/ 2 h 29"/>
                  <a:gd name="T36" fmla="*/ 63 w 158"/>
                  <a:gd name="T37" fmla="*/ 2 h 29"/>
                  <a:gd name="T38" fmla="*/ 36 w 158"/>
                  <a:gd name="T39" fmla="*/ 0 h 29"/>
                  <a:gd name="T40" fmla="*/ 7 w 158"/>
                  <a:gd name="T41" fmla="*/ 7 h 29"/>
                  <a:gd name="T42" fmla="*/ 7 w 158"/>
                  <a:gd name="T43" fmla="*/ 10 h 29"/>
                  <a:gd name="T44" fmla="*/ 5 w 158"/>
                  <a:gd name="T45" fmla="*/ 11 h 29"/>
                  <a:gd name="T46" fmla="*/ 0 w 158"/>
                  <a:gd name="T47" fmla="*/ 12 h 29"/>
                  <a:gd name="T48" fmla="*/ 7 w 158"/>
                  <a:gd name="T49" fmla="*/ 12 h 29"/>
                  <a:gd name="T50" fmla="*/ 7 w 158"/>
                  <a:gd name="T51" fmla="*/ 13 h 29"/>
                  <a:gd name="T52" fmla="*/ 13 w 158"/>
                  <a:gd name="T53" fmla="*/ 11 h 29"/>
                  <a:gd name="T54" fmla="*/ 26 w 158"/>
                  <a:gd name="T55" fmla="*/ 8 h 29"/>
                  <a:gd name="T56" fmla="*/ 32 w 158"/>
                  <a:gd name="T57" fmla="*/ 5 h 29"/>
                  <a:gd name="T58" fmla="*/ 45 w 158"/>
                  <a:gd name="T59" fmla="*/ 5 h 29"/>
                  <a:gd name="T60" fmla="*/ 47 w 158"/>
                  <a:gd name="T61" fmla="*/ 6 h 29"/>
                  <a:gd name="T62" fmla="*/ 40 w 158"/>
                  <a:gd name="T63" fmla="*/ 7 h 29"/>
                  <a:gd name="T64" fmla="*/ 42 w 158"/>
                  <a:gd name="T65" fmla="*/ 8 h 29"/>
                  <a:gd name="T66" fmla="*/ 49 w 158"/>
                  <a:gd name="T67" fmla="*/ 10 h 29"/>
                  <a:gd name="T68" fmla="*/ 51 w 158"/>
                  <a:gd name="T69" fmla="*/ 10 h 29"/>
                  <a:gd name="T70" fmla="*/ 55 w 158"/>
                  <a:gd name="T71" fmla="*/ 10 h 29"/>
                  <a:gd name="T72" fmla="*/ 57 w 158"/>
                  <a:gd name="T73" fmla="*/ 10 h 29"/>
                  <a:gd name="T74" fmla="*/ 66 w 158"/>
                  <a:gd name="T75" fmla="*/ 11 h 29"/>
                  <a:gd name="T76" fmla="*/ 80 w 158"/>
                  <a:gd name="T77" fmla="*/ 14 h 29"/>
                  <a:gd name="T78" fmla="*/ 93 w 158"/>
                  <a:gd name="T79" fmla="*/ 15 h 29"/>
                  <a:gd name="T80" fmla="*/ 101 w 158"/>
                  <a:gd name="T81" fmla="*/ 22 h 29"/>
                  <a:gd name="T82" fmla="*/ 116 w 158"/>
                  <a:gd name="T83" fmla="*/ 23 h 29"/>
                  <a:gd name="T84" fmla="*/ 116 w 158"/>
                  <a:gd name="T85" fmla="*/ 24 h 29"/>
                  <a:gd name="T86" fmla="*/ 106 w 158"/>
                  <a:gd name="T87" fmla="*/ 28 h 29"/>
                  <a:gd name="T88" fmla="*/ 108 w 158"/>
                  <a:gd name="T89" fmla="*/ 29 h 29"/>
                  <a:gd name="T90" fmla="*/ 158 w 158"/>
                  <a:gd name="T91" fmla="*/ 25 h 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8"/>
                  <a:gd name="T139" fmla="*/ 0 h 29"/>
                  <a:gd name="T140" fmla="*/ 158 w 158"/>
                  <a:gd name="T141" fmla="*/ 29 h 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8" h="29">
                    <a:moveTo>
                      <a:pt x="158" y="25"/>
                    </a:moveTo>
                    <a:lnTo>
                      <a:pt x="158" y="24"/>
                    </a:lnTo>
                    <a:lnTo>
                      <a:pt x="154" y="24"/>
                    </a:lnTo>
                    <a:lnTo>
                      <a:pt x="150" y="23"/>
                    </a:lnTo>
                    <a:lnTo>
                      <a:pt x="150" y="22"/>
                    </a:lnTo>
                    <a:lnTo>
                      <a:pt x="148" y="21"/>
                    </a:lnTo>
                    <a:lnTo>
                      <a:pt x="146" y="21"/>
                    </a:lnTo>
                    <a:lnTo>
                      <a:pt x="135" y="21"/>
                    </a:lnTo>
                    <a:lnTo>
                      <a:pt x="135" y="20"/>
                    </a:lnTo>
                    <a:lnTo>
                      <a:pt x="137" y="19"/>
                    </a:lnTo>
                    <a:lnTo>
                      <a:pt x="135" y="17"/>
                    </a:lnTo>
                    <a:lnTo>
                      <a:pt x="133" y="17"/>
                    </a:lnTo>
                    <a:lnTo>
                      <a:pt x="129" y="17"/>
                    </a:lnTo>
                    <a:lnTo>
                      <a:pt x="127" y="17"/>
                    </a:lnTo>
                    <a:lnTo>
                      <a:pt x="127" y="16"/>
                    </a:lnTo>
                    <a:lnTo>
                      <a:pt x="125" y="16"/>
                    </a:lnTo>
                    <a:lnTo>
                      <a:pt x="122" y="16"/>
                    </a:lnTo>
                    <a:lnTo>
                      <a:pt x="114" y="13"/>
                    </a:lnTo>
                    <a:lnTo>
                      <a:pt x="101" y="11"/>
                    </a:lnTo>
                    <a:lnTo>
                      <a:pt x="99" y="10"/>
                    </a:lnTo>
                    <a:lnTo>
                      <a:pt x="97" y="8"/>
                    </a:lnTo>
                    <a:lnTo>
                      <a:pt x="93" y="8"/>
                    </a:lnTo>
                    <a:lnTo>
                      <a:pt x="93" y="7"/>
                    </a:lnTo>
                    <a:lnTo>
                      <a:pt x="91" y="7"/>
                    </a:lnTo>
                    <a:lnTo>
                      <a:pt x="89" y="6"/>
                    </a:lnTo>
                    <a:lnTo>
                      <a:pt x="82" y="7"/>
                    </a:lnTo>
                    <a:lnTo>
                      <a:pt x="80" y="6"/>
                    </a:lnTo>
                    <a:lnTo>
                      <a:pt x="78" y="5"/>
                    </a:lnTo>
                    <a:lnTo>
                      <a:pt x="76" y="4"/>
                    </a:lnTo>
                    <a:lnTo>
                      <a:pt x="70" y="2"/>
                    </a:lnTo>
                    <a:lnTo>
                      <a:pt x="66" y="2"/>
                    </a:lnTo>
                    <a:lnTo>
                      <a:pt x="63" y="2"/>
                    </a:lnTo>
                    <a:lnTo>
                      <a:pt x="61" y="0"/>
                    </a:lnTo>
                    <a:lnTo>
                      <a:pt x="36" y="0"/>
                    </a:lnTo>
                    <a:lnTo>
                      <a:pt x="9" y="6"/>
                    </a:lnTo>
                    <a:lnTo>
                      <a:pt x="7" y="7"/>
                    </a:lnTo>
                    <a:lnTo>
                      <a:pt x="7" y="10"/>
                    </a:lnTo>
                    <a:lnTo>
                      <a:pt x="7" y="11"/>
                    </a:lnTo>
                    <a:lnTo>
                      <a:pt x="5" y="11"/>
                    </a:lnTo>
                    <a:lnTo>
                      <a:pt x="0" y="12"/>
                    </a:lnTo>
                    <a:lnTo>
                      <a:pt x="5" y="12"/>
                    </a:lnTo>
                    <a:lnTo>
                      <a:pt x="7" y="12"/>
                    </a:lnTo>
                    <a:lnTo>
                      <a:pt x="7" y="13"/>
                    </a:lnTo>
                    <a:lnTo>
                      <a:pt x="11" y="11"/>
                    </a:lnTo>
                    <a:lnTo>
                      <a:pt x="13" y="11"/>
                    </a:lnTo>
                    <a:lnTo>
                      <a:pt x="15" y="10"/>
                    </a:lnTo>
                    <a:lnTo>
                      <a:pt x="26" y="8"/>
                    </a:lnTo>
                    <a:lnTo>
                      <a:pt x="26" y="6"/>
                    </a:lnTo>
                    <a:lnTo>
                      <a:pt x="32" y="5"/>
                    </a:lnTo>
                    <a:lnTo>
                      <a:pt x="45" y="5"/>
                    </a:lnTo>
                    <a:lnTo>
                      <a:pt x="47" y="5"/>
                    </a:lnTo>
                    <a:lnTo>
                      <a:pt x="47" y="6"/>
                    </a:lnTo>
                    <a:lnTo>
                      <a:pt x="40" y="7"/>
                    </a:lnTo>
                    <a:lnTo>
                      <a:pt x="42" y="8"/>
                    </a:lnTo>
                    <a:lnTo>
                      <a:pt x="49" y="10"/>
                    </a:lnTo>
                    <a:lnTo>
                      <a:pt x="51" y="10"/>
                    </a:lnTo>
                    <a:lnTo>
                      <a:pt x="53" y="10"/>
                    </a:lnTo>
                    <a:lnTo>
                      <a:pt x="55" y="10"/>
                    </a:lnTo>
                    <a:lnTo>
                      <a:pt x="57" y="10"/>
                    </a:lnTo>
                    <a:lnTo>
                      <a:pt x="63" y="10"/>
                    </a:lnTo>
                    <a:lnTo>
                      <a:pt x="66" y="11"/>
                    </a:lnTo>
                    <a:lnTo>
                      <a:pt x="70" y="12"/>
                    </a:lnTo>
                    <a:lnTo>
                      <a:pt x="80" y="14"/>
                    </a:lnTo>
                    <a:lnTo>
                      <a:pt x="91" y="14"/>
                    </a:lnTo>
                    <a:lnTo>
                      <a:pt x="93" y="15"/>
                    </a:lnTo>
                    <a:lnTo>
                      <a:pt x="95" y="19"/>
                    </a:lnTo>
                    <a:lnTo>
                      <a:pt x="101" y="22"/>
                    </a:lnTo>
                    <a:lnTo>
                      <a:pt x="110" y="22"/>
                    </a:lnTo>
                    <a:lnTo>
                      <a:pt x="116" y="23"/>
                    </a:lnTo>
                    <a:lnTo>
                      <a:pt x="116" y="24"/>
                    </a:lnTo>
                    <a:lnTo>
                      <a:pt x="110" y="27"/>
                    </a:lnTo>
                    <a:lnTo>
                      <a:pt x="106" y="28"/>
                    </a:lnTo>
                    <a:lnTo>
                      <a:pt x="106" y="29"/>
                    </a:lnTo>
                    <a:lnTo>
                      <a:pt x="108" y="29"/>
                    </a:lnTo>
                    <a:lnTo>
                      <a:pt x="146" y="28"/>
                    </a:lnTo>
                    <a:lnTo>
                      <a:pt x="158" y="2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0" name="Freeform 927"/>
              <p:cNvSpPr>
                <a:spLocks/>
              </p:cNvSpPr>
              <p:nvPr/>
            </p:nvSpPr>
            <p:spPr bwMode="auto">
              <a:xfrm>
                <a:off x="7901" y="3252"/>
                <a:ext cx="2" cy="2"/>
              </a:xfrm>
              <a:custGeom>
                <a:avLst/>
                <a:gdLst>
                  <a:gd name="T0" fmla="*/ 0 w 2"/>
                  <a:gd name="T1" fmla="*/ 0 h 2"/>
                  <a:gd name="T2" fmla="*/ 0 w 2"/>
                  <a:gd name="T3" fmla="*/ 1 h 2"/>
                  <a:gd name="T4" fmla="*/ 0 w 2"/>
                  <a:gd name="T5" fmla="*/ 2 h 2"/>
                  <a:gd name="T6" fmla="*/ 2 w 2"/>
                  <a:gd name="T7" fmla="*/ 2 h 2"/>
                  <a:gd name="T8" fmla="*/ 2 w 2"/>
                  <a:gd name="T9" fmla="*/ 1 h 2"/>
                  <a:gd name="T10" fmla="*/ 2 w 2"/>
                  <a:gd name="T11" fmla="*/ 1 h 2"/>
                  <a:gd name="T12" fmla="*/ 2 w 2"/>
                  <a:gd name="T13" fmla="*/ 0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0" y="1"/>
                    </a:lnTo>
                    <a:lnTo>
                      <a:pt x="0" y="2"/>
                    </a:lnTo>
                    <a:lnTo>
                      <a:pt x="2" y="2"/>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1" name="Freeform 928"/>
              <p:cNvSpPr>
                <a:spLocks/>
              </p:cNvSpPr>
              <p:nvPr/>
            </p:nvSpPr>
            <p:spPr bwMode="auto">
              <a:xfrm>
                <a:off x="7962" y="3502"/>
                <a:ext cx="2" cy="1"/>
              </a:xfrm>
              <a:custGeom>
                <a:avLst/>
                <a:gdLst>
                  <a:gd name="T0" fmla="*/ 0 w 2"/>
                  <a:gd name="T1" fmla="*/ 1 h 1"/>
                  <a:gd name="T2" fmla="*/ 2 w 2"/>
                  <a:gd name="T3" fmla="*/ 0 h 1"/>
                  <a:gd name="T4" fmla="*/ 0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2" name="Freeform 929"/>
              <p:cNvSpPr>
                <a:spLocks/>
              </p:cNvSpPr>
              <p:nvPr/>
            </p:nvSpPr>
            <p:spPr bwMode="auto">
              <a:xfrm>
                <a:off x="10712" y="3568"/>
                <a:ext cx="70" cy="33"/>
              </a:xfrm>
              <a:custGeom>
                <a:avLst/>
                <a:gdLst>
                  <a:gd name="T0" fmla="*/ 55 w 70"/>
                  <a:gd name="T1" fmla="*/ 0 h 33"/>
                  <a:gd name="T2" fmla="*/ 53 w 70"/>
                  <a:gd name="T3" fmla="*/ 0 h 33"/>
                  <a:gd name="T4" fmla="*/ 53 w 70"/>
                  <a:gd name="T5" fmla="*/ 6 h 33"/>
                  <a:gd name="T6" fmla="*/ 51 w 70"/>
                  <a:gd name="T7" fmla="*/ 6 h 33"/>
                  <a:gd name="T8" fmla="*/ 42 w 70"/>
                  <a:gd name="T9" fmla="*/ 6 h 33"/>
                  <a:gd name="T10" fmla="*/ 42 w 70"/>
                  <a:gd name="T11" fmla="*/ 8 h 33"/>
                  <a:gd name="T12" fmla="*/ 38 w 70"/>
                  <a:gd name="T13" fmla="*/ 9 h 33"/>
                  <a:gd name="T14" fmla="*/ 34 w 70"/>
                  <a:gd name="T15" fmla="*/ 13 h 33"/>
                  <a:gd name="T16" fmla="*/ 30 w 70"/>
                  <a:gd name="T17" fmla="*/ 12 h 33"/>
                  <a:gd name="T18" fmla="*/ 21 w 70"/>
                  <a:gd name="T19" fmla="*/ 8 h 33"/>
                  <a:gd name="T20" fmla="*/ 17 w 70"/>
                  <a:gd name="T21" fmla="*/ 11 h 33"/>
                  <a:gd name="T22" fmla="*/ 15 w 70"/>
                  <a:gd name="T23" fmla="*/ 13 h 33"/>
                  <a:gd name="T24" fmla="*/ 5 w 70"/>
                  <a:gd name="T25" fmla="*/ 15 h 33"/>
                  <a:gd name="T26" fmla="*/ 2 w 70"/>
                  <a:gd name="T27" fmla="*/ 23 h 33"/>
                  <a:gd name="T28" fmla="*/ 5 w 70"/>
                  <a:gd name="T29" fmla="*/ 23 h 33"/>
                  <a:gd name="T30" fmla="*/ 11 w 70"/>
                  <a:gd name="T31" fmla="*/ 16 h 33"/>
                  <a:gd name="T32" fmla="*/ 15 w 70"/>
                  <a:gd name="T33" fmla="*/ 20 h 33"/>
                  <a:gd name="T34" fmla="*/ 19 w 70"/>
                  <a:gd name="T35" fmla="*/ 17 h 33"/>
                  <a:gd name="T36" fmla="*/ 21 w 70"/>
                  <a:gd name="T37" fmla="*/ 17 h 33"/>
                  <a:gd name="T38" fmla="*/ 23 w 70"/>
                  <a:gd name="T39" fmla="*/ 17 h 33"/>
                  <a:gd name="T40" fmla="*/ 28 w 70"/>
                  <a:gd name="T41" fmla="*/ 15 h 33"/>
                  <a:gd name="T42" fmla="*/ 34 w 70"/>
                  <a:gd name="T43" fmla="*/ 19 h 33"/>
                  <a:gd name="T44" fmla="*/ 32 w 70"/>
                  <a:gd name="T45" fmla="*/ 22 h 33"/>
                  <a:gd name="T46" fmla="*/ 36 w 70"/>
                  <a:gd name="T47" fmla="*/ 29 h 33"/>
                  <a:gd name="T48" fmla="*/ 49 w 70"/>
                  <a:gd name="T49" fmla="*/ 31 h 33"/>
                  <a:gd name="T50" fmla="*/ 51 w 70"/>
                  <a:gd name="T51" fmla="*/ 32 h 33"/>
                  <a:gd name="T52" fmla="*/ 57 w 70"/>
                  <a:gd name="T53" fmla="*/ 30 h 33"/>
                  <a:gd name="T54" fmla="*/ 55 w 70"/>
                  <a:gd name="T55" fmla="*/ 27 h 33"/>
                  <a:gd name="T56" fmla="*/ 53 w 70"/>
                  <a:gd name="T57" fmla="*/ 23 h 33"/>
                  <a:gd name="T58" fmla="*/ 59 w 70"/>
                  <a:gd name="T59" fmla="*/ 20 h 33"/>
                  <a:gd name="T60" fmla="*/ 64 w 70"/>
                  <a:gd name="T61" fmla="*/ 27 h 33"/>
                  <a:gd name="T62" fmla="*/ 66 w 70"/>
                  <a:gd name="T63" fmla="*/ 23 h 33"/>
                  <a:gd name="T64" fmla="*/ 68 w 70"/>
                  <a:gd name="T65" fmla="*/ 22 h 33"/>
                  <a:gd name="T66" fmla="*/ 70 w 70"/>
                  <a:gd name="T67" fmla="*/ 19 h 33"/>
                  <a:gd name="T68" fmla="*/ 68 w 70"/>
                  <a:gd name="T69" fmla="*/ 13 h 33"/>
                  <a:gd name="T70" fmla="*/ 66 w 70"/>
                  <a:gd name="T71" fmla="*/ 11 h 33"/>
                  <a:gd name="T72" fmla="*/ 66 w 70"/>
                  <a:gd name="T73" fmla="*/ 8 h 33"/>
                  <a:gd name="T74" fmla="*/ 64 w 70"/>
                  <a:gd name="T75" fmla="*/ 4 h 33"/>
                  <a:gd name="T76" fmla="*/ 61 w 70"/>
                  <a:gd name="T77" fmla="*/ 4 h 33"/>
                  <a:gd name="T78" fmla="*/ 57 w 70"/>
                  <a:gd name="T79" fmla="*/ 1 h 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33"/>
                  <a:gd name="T122" fmla="*/ 70 w 70"/>
                  <a:gd name="T123" fmla="*/ 33 h 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33">
                    <a:moveTo>
                      <a:pt x="57" y="1"/>
                    </a:moveTo>
                    <a:lnTo>
                      <a:pt x="55" y="0"/>
                    </a:lnTo>
                    <a:lnTo>
                      <a:pt x="53" y="0"/>
                    </a:lnTo>
                    <a:lnTo>
                      <a:pt x="53" y="4"/>
                    </a:lnTo>
                    <a:lnTo>
                      <a:pt x="53" y="6"/>
                    </a:lnTo>
                    <a:lnTo>
                      <a:pt x="51" y="6"/>
                    </a:lnTo>
                    <a:lnTo>
                      <a:pt x="47" y="7"/>
                    </a:lnTo>
                    <a:lnTo>
                      <a:pt x="42" y="6"/>
                    </a:lnTo>
                    <a:lnTo>
                      <a:pt x="42" y="7"/>
                    </a:lnTo>
                    <a:lnTo>
                      <a:pt x="42" y="8"/>
                    </a:lnTo>
                    <a:lnTo>
                      <a:pt x="40" y="9"/>
                    </a:lnTo>
                    <a:lnTo>
                      <a:pt x="38" y="9"/>
                    </a:lnTo>
                    <a:lnTo>
                      <a:pt x="36" y="11"/>
                    </a:lnTo>
                    <a:lnTo>
                      <a:pt x="34" y="13"/>
                    </a:lnTo>
                    <a:lnTo>
                      <a:pt x="28" y="14"/>
                    </a:lnTo>
                    <a:lnTo>
                      <a:pt x="30" y="12"/>
                    </a:lnTo>
                    <a:lnTo>
                      <a:pt x="28" y="9"/>
                    </a:lnTo>
                    <a:lnTo>
                      <a:pt x="21" y="8"/>
                    </a:lnTo>
                    <a:lnTo>
                      <a:pt x="21" y="9"/>
                    </a:lnTo>
                    <a:lnTo>
                      <a:pt x="17" y="11"/>
                    </a:lnTo>
                    <a:lnTo>
                      <a:pt x="15" y="12"/>
                    </a:lnTo>
                    <a:lnTo>
                      <a:pt x="15" y="13"/>
                    </a:lnTo>
                    <a:lnTo>
                      <a:pt x="7" y="14"/>
                    </a:lnTo>
                    <a:lnTo>
                      <a:pt x="5" y="15"/>
                    </a:lnTo>
                    <a:lnTo>
                      <a:pt x="0" y="21"/>
                    </a:lnTo>
                    <a:lnTo>
                      <a:pt x="2" y="23"/>
                    </a:lnTo>
                    <a:lnTo>
                      <a:pt x="5" y="23"/>
                    </a:lnTo>
                    <a:lnTo>
                      <a:pt x="9" y="19"/>
                    </a:lnTo>
                    <a:lnTo>
                      <a:pt x="11" y="16"/>
                    </a:lnTo>
                    <a:lnTo>
                      <a:pt x="13" y="16"/>
                    </a:lnTo>
                    <a:lnTo>
                      <a:pt x="15" y="20"/>
                    </a:lnTo>
                    <a:lnTo>
                      <a:pt x="15" y="19"/>
                    </a:lnTo>
                    <a:lnTo>
                      <a:pt x="19" y="17"/>
                    </a:lnTo>
                    <a:lnTo>
                      <a:pt x="21" y="17"/>
                    </a:lnTo>
                    <a:lnTo>
                      <a:pt x="23" y="19"/>
                    </a:lnTo>
                    <a:lnTo>
                      <a:pt x="23" y="17"/>
                    </a:lnTo>
                    <a:lnTo>
                      <a:pt x="26" y="15"/>
                    </a:lnTo>
                    <a:lnTo>
                      <a:pt x="28" y="15"/>
                    </a:lnTo>
                    <a:lnTo>
                      <a:pt x="30" y="16"/>
                    </a:lnTo>
                    <a:lnTo>
                      <a:pt x="34" y="19"/>
                    </a:lnTo>
                    <a:lnTo>
                      <a:pt x="34" y="20"/>
                    </a:lnTo>
                    <a:lnTo>
                      <a:pt x="32" y="22"/>
                    </a:lnTo>
                    <a:lnTo>
                      <a:pt x="34" y="27"/>
                    </a:lnTo>
                    <a:lnTo>
                      <a:pt x="36" y="29"/>
                    </a:lnTo>
                    <a:lnTo>
                      <a:pt x="45" y="31"/>
                    </a:lnTo>
                    <a:lnTo>
                      <a:pt x="49" y="31"/>
                    </a:lnTo>
                    <a:lnTo>
                      <a:pt x="51" y="30"/>
                    </a:lnTo>
                    <a:lnTo>
                      <a:pt x="51" y="32"/>
                    </a:lnTo>
                    <a:lnTo>
                      <a:pt x="53" y="33"/>
                    </a:lnTo>
                    <a:lnTo>
                      <a:pt x="57" y="30"/>
                    </a:lnTo>
                    <a:lnTo>
                      <a:pt x="55" y="27"/>
                    </a:lnTo>
                    <a:lnTo>
                      <a:pt x="53" y="25"/>
                    </a:lnTo>
                    <a:lnTo>
                      <a:pt x="53" y="23"/>
                    </a:lnTo>
                    <a:lnTo>
                      <a:pt x="59" y="20"/>
                    </a:lnTo>
                    <a:lnTo>
                      <a:pt x="61" y="22"/>
                    </a:lnTo>
                    <a:lnTo>
                      <a:pt x="64" y="27"/>
                    </a:lnTo>
                    <a:lnTo>
                      <a:pt x="66" y="28"/>
                    </a:lnTo>
                    <a:lnTo>
                      <a:pt x="66" y="23"/>
                    </a:lnTo>
                    <a:lnTo>
                      <a:pt x="66" y="22"/>
                    </a:lnTo>
                    <a:lnTo>
                      <a:pt x="68" y="22"/>
                    </a:lnTo>
                    <a:lnTo>
                      <a:pt x="70" y="21"/>
                    </a:lnTo>
                    <a:lnTo>
                      <a:pt x="70" y="19"/>
                    </a:lnTo>
                    <a:lnTo>
                      <a:pt x="68" y="15"/>
                    </a:lnTo>
                    <a:lnTo>
                      <a:pt x="68" y="13"/>
                    </a:lnTo>
                    <a:lnTo>
                      <a:pt x="66" y="12"/>
                    </a:lnTo>
                    <a:lnTo>
                      <a:pt x="66" y="11"/>
                    </a:lnTo>
                    <a:lnTo>
                      <a:pt x="64" y="9"/>
                    </a:lnTo>
                    <a:lnTo>
                      <a:pt x="66" y="8"/>
                    </a:lnTo>
                    <a:lnTo>
                      <a:pt x="66" y="7"/>
                    </a:lnTo>
                    <a:lnTo>
                      <a:pt x="64" y="4"/>
                    </a:lnTo>
                    <a:lnTo>
                      <a:pt x="61" y="4"/>
                    </a:lnTo>
                    <a:lnTo>
                      <a:pt x="59" y="3"/>
                    </a:lnTo>
                    <a:lnTo>
                      <a:pt x="5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3" name="Freeform 930"/>
              <p:cNvSpPr>
                <a:spLocks/>
              </p:cNvSpPr>
              <p:nvPr/>
            </p:nvSpPr>
            <p:spPr bwMode="auto">
              <a:xfrm>
                <a:off x="10773" y="3566"/>
                <a:ext cx="3" cy="2"/>
              </a:xfrm>
              <a:custGeom>
                <a:avLst/>
                <a:gdLst>
                  <a:gd name="T0" fmla="*/ 3 w 3"/>
                  <a:gd name="T1" fmla="*/ 2 h 2"/>
                  <a:gd name="T2" fmla="*/ 3 w 3"/>
                  <a:gd name="T3" fmla="*/ 1 h 2"/>
                  <a:gd name="T4" fmla="*/ 0 w 3"/>
                  <a:gd name="T5" fmla="*/ 0 h 2"/>
                  <a:gd name="T6" fmla="*/ 0 w 3"/>
                  <a:gd name="T7" fmla="*/ 1 h 2"/>
                  <a:gd name="T8" fmla="*/ 0 w 3"/>
                  <a:gd name="T9" fmla="*/ 1 h 2"/>
                  <a:gd name="T10" fmla="*/ 3 w 3"/>
                  <a:gd name="T11" fmla="*/ 2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2"/>
                    </a:moveTo>
                    <a:lnTo>
                      <a:pt x="3" y="1"/>
                    </a:lnTo>
                    <a:lnTo>
                      <a:pt x="0" y="0"/>
                    </a:lnTo>
                    <a:lnTo>
                      <a:pt x="0" y="1"/>
                    </a:lnTo>
                    <a:lnTo>
                      <a:pt x="3"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4" name="Freeform 931"/>
              <p:cNvSpPr>
                <a:spLocks/>
              </p:cNvSpPr>
              <p:nvPr/>
            </p:nvSpPr>
            <p:spPr bwMode="auto">
              <a:xfrm>
                <a:off x="10279" y="3537"/>
                <a:ext cx="6" cy="16"/>
              </a:xfrm>
              <a:custGeom>
                <a:avLst/>
                <a:gdLst>
                  <a:gd name="T0" fmla="*/ 2 w 6"/>
                  <a:gd name="T1" fmla="*/ 11 h 16"/>
                  <a:gd name="T2" fmla="*/ 0 w 6"/>
                  <a:gd name="T3" fmla="*/ 14 h 16"/>
                  <a:gd name="T4" fmla="*/ 0 w 6"/>
                  <a:gd name="T5" fmla="*/ 15 h 16"/>
                  <a:gd name="T6" fmla="*/ 2 w 6"/>
                  <a:gd name="T7" fmla="*/ 16 h 16"/>
                  <a:gd name="T8" fmla="*/ 2 w 6"/>
                  <a:gd name="T9" fmla="*/ 16 h 16"/>
                  <a:gd name="T10" fmla="*/ 2 w 6"/>
                  <a:gd name="T11" fmla="*/ 15 h 16"/>
                  <a:gd name="T12" fmla="*/ 6 w 6"/>
                  <a:gd name="T13" fmla="*/ 6 h 16"/>
                  <a:gd name="T14" fmla="*/ 4 w 6"/>
                  <a:gd name="T15" fmla="*/ 5 h 16"/>
                  <a:gd name="T16" fmla="*/ 4 w 6"/>
                  <a:gd name="T17" fmla="*/ 4 h 16"/>
                  <a:gd name="T18" fmla="*/ 6 w 6"/>
                  <a:gd name="T19" fmla="*/ 4 h 16"/>
                  <a:gd name="T20" fmla="*/ 6 w 6"/>
                  <a:gd name="T21" fmla="*/ 0 h 16"/>
                  <a:gd name="T22" fmla="*/ 6 w 6"/>
                  <a:gd name="T23" fmla="*/ 0 h 16"/>
                  <a:gd name="T24" fmla="*/ 2 w 6"/>
                  <a:gd name="T25" fmla="*/ 1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6"/>
                  <a:gd name="T41" fmla="*/ 6 w 6"/>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6">
                    <a:moveTo>
                      <a:pt x="2" y="11"/>
                    </a:moveTo>
                    <a:lnTo>
                      <a:pt x="0" y="14"/>
                    </a:lnTo>
                    <a:lnTo>
                      <a:pt x="0" y="15"/>
                    </a:lnTo>
                    <a:lnTo>
                      <a:pt x="2" y="16"/>
                    </a:lnTo>
                    <a:lnTo>
                      <a:pt x="2" y="15"/>
                    </a:lnTo>
                    <a:lnTo>
                      <a:pt x="6" y="6"/>
                    </a:lnTo>
                    <a:lnTo>
                      <a:pt x="4" y="5"/>
                    </a:lnTo>
                    <a:lnTo>
                      <a:pt x="4" y="4"/>
                    </a:lnTo>
                    <a:lnTo>
                      <a:pt x="6" y="4"/>
                    </a:lnTo>
                    <a:lnTo>
                      <a:pt x="6" y="0"/>
                    </a:lnTo>
                    <a:lnTo>
                      <a:pt x="2"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5" name="Freeform 932"/>
              <p:cNvSpPr>
                <a:spLocks/>
              </p:cNvSpPr>
              <p:nvPr/>
            </p:nvSpPr>
            <p:spPr bwMode="auto">
              <a:xfrm>
                <a:off x="10748" y="3545"/>
                <a:ext cx="21" cy="13"/>
              </a:xfrm>
              <a:custGeom>
                <a:avLst/>
                <a:gdLst>
                  <a:gd name="T0" fmla="*/ 13 w 21"/>
                  <a:gd name="T1" fmla="*/ 0 h 13"/>
                  <a:gd name="T2" fmla="*/ 11 w 21"/>
                  <a:gd name="T3" fmla="*/ 0 h 13"/>
                  <a:gd name="T4" fmla="*/ 6 w 21"/>
                  <a:gd name="T5" fmla="*/ 0 h 13"/>
                  <a:gd name="T6" fmla="*/ 0 w 21"/>
                  <a:gd name="T7" fmla="*/ 0 h 13"/>
                  <a:gd name="T8" fmla="*/ 0 w 21"/>
                  <a:gd name="T9" fmla="*/ 0 h 13"/>
                  <a:gd name="T10" fmla="*/ 0 w 21"/>
                  <a:gd name="T11" fmla="*/ 0 h 13"/>
                  <a:gd name="T12" fmla="*/ 2 w 21"/>
                  <a:gd name="T13" fmla="*/ 3 h 13"/>
                  <a:gd name="T14" fmla="*/ 4 w 21"/>
                  <a:gd name="T15" fmla="*/ 4 h 13"/>
                  <a:gd name="T16" fmla="*/ 4 w 21"/>
                  <a:gd name="T17" fmla="*/ 5 h 13"/>
                  <a:gd name="T18" fmla="*/ 11 w 21"/>
                  <a:gd name="T19" fmla="*/ 7 h 13"/>
                  <a:gd name="T20" fmla="*/ 9 w 21"/>
                  <a:gd name="T21" fmla="*/ 8 h 13"/>
                  <a:gd name="T22" fmla="*/ 9 w 21"/>
                  <a:gd name="T23" fmla="*/ 10 h 13"/>
                  <a:gd name="T24" fmla="*/ 11 w 21"/>
                  <a:gd name="T25" fmla="*/ 11 h 13"/>
                  <a:gd name="T26" fmla="*/ 13 w 21"/>
                  <a:gd name="T27" fmla="*/ 11 h 13"/>
                  <a:gd name="T28" fmla="*/ 15 w 21"/>
                  <a:gd name="T29" fmla="*/ 12 h 13"/>
                  <a:gd name="T30" fmla="*/ 17 w 21"/>
                  <a:gd name="T31" fmla="*/ 13 h 13"/>
                  <a:gd name="T32" fmla="*/ 21 w 21"/>
                  <a:gd name="T33" fmla="*/ 13 h 13"/>
                  <a:gd name="T34" fmla="*/ 19 w 21"/>
                  <a:gd name="T35" fmla="*/ 11 h 13"/>
                  <a:gd name="T36" fmla="*/ 17 w 21"/>
                  <a:gd name="T37" fmla="*/ 7 h 13"/>
                  <a:gd name="T38" fmla="*/ 17 w 21"/>
                  <a:gd name="T39" fmla="*/ 3 h 13"/>
                  <a:gd name="T40" fmla="*/ 15 w 21"/>
                  <a:gd name="T41" fmla="*/ 2 h 13"/>
                  <a:gd name="T42" fmla="*/ 15 w 21"/>
                  <a:gd name="T43" fmla="*/ 0 h 13"/>
                  <a:gd name="T44" fmla="*/ 13 w 21"/>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
                  <a:gd name="T70" fmla="*/ 0 h 13"/>
                  <a:gd name="T71" fmla="*/ 21 w 21"/>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 h="13">
                    <a:moveTo>
                      <a:pt x="13" y="0"/>
                    </a:moveTo>
                    <a:lnTo>
                      <a:pt x="11" y="0"/>
                    </a:lnTo>
                    <a:lnTo>
                      <a:pt x="6" y="0"/>
                    </a:lnTo>
                    <a:lnTo>
                      <a:pt x="0" y="0"/>
                    </a:lnTo>
                    <a:lnTo>
                      <a:pt x="2" y="3"/>
                    </a:lnTo>
                    <a:lnTo>
                      <a:pt x="4" y="4"/>
                    </a:lnTo>
                    <a:lnTo>
                      <a:pt x="4" y="5"/>
                    </a:lnTo>
                    <a:lnTo>
                      <a:pt x="11" y="7"/>
                    </a:lnTo>
                    <a:lnTo>
                      <a:pt x="9" y="8"/>
                    </a:lnTo>
                    <a:lnTo>
                      <a:pt x="9" y="10"/>
                    </a:lnTo>
                    <a:lnTo>
                      <a:pt x="11" y="11"/>
                    </a:lnTo>
                    <a:lnTo>
                      <a:pt x="13" y="11"/>
                    </a:lnTo>
                    <a:lnTo>
                      <a:pt x="15" y="12"/>
                    </a:lnTo>
                    <a:lnTo>
                      <a:pt x="17" y="13"/>
                    </a:lnTo>
                    <a:lnTo>
                      <a:pt x="21" y="13"/>
                    </a:lnTo>
                    <a:lnTo>
                      <a:pt x="19" y="11"/>
                    </a:lnTo>
                    <a:lnTo>
                      <a:pt x="17" y="7"/>
                    </a:lnTo>
                    <a:lnTo>
                      <a:pt x="17" y="3"/>
                    </a:lnTo>
                    <a:lnTo>
                      <a:pt x="15" y="2"/>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6" name="Freeform 933"/>
              <p:cNvSpPr>
                <a:spLocks/>
              </p:cNvSpPr>
              <p:nvPr/>
            </p:nvSpPr>
            <p:spPr bwMode="auto">
              <a:xfrm>
                <a:off x="10763" y="3442"/>
                <a:ext cx="2" cy="1"/>
              </a:xfrm>
              <a:custGeom>
                <a:avLst/>
                <a:gdLst>
                  <a:gd name="T0" fmla="*/ 0 w 2"/>
                  <a:gd name="T1" fmla="*/ 1 h 1"/>
                  <a:gd name="T2" fmla="*/ 2 w 2"/>
                  <a:gd name="T3" fmla="*/ 1 h 1"/>
                  <a:gd name="T4" fmla="*/ 2 w 2"/>
                  <a:gd name="T5" fmla="*/ 1 h 1"/>
                  <a:gd name="T6" fmla="*/ 0 w 2"/>
                  <a:gd name="T7" fmla="*/ 0 h 1"/>
                  <a:gd name="T8" fmla="*/ 0 w 2"/>
                  <a:gd name="T9" fmla="*/ 0 h 1"/>
                  <a:gd name="T10" fmla="*/ 0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7" name="Freeform 934"/>
              <p:cNvSpPr>
                <a:spLocks/>
              </p:cNvSpPr>
              <p:nvPr/>
            </p:nvSpPr>
            <p:spPr bwMode="auto">
              <a:xfrm>
                <a:off x="9575" y="3743"/>
                <a:ext cx="4" cy="2"/>
              </a:xfrm>
              <a:custGeom>
                <a:avLst/>
                <a:gdLst>
                  <a:gd name="T0" fmla="*/ 4 w 4"/>
                  <a:gd name="T1" fmla="*/ 0 h 2"/>
                  <a:gd name="T2" fmla="*/ 2 w 4"/>
                  <a:gd name="T3" fmla="*/ 0 h 2"/>
                  <a:gd name="T4" fmla="*/ 2 w 4"/>
                  <a:gd name="T5" fmla="*/ 1 h 2"/>
                  <a:gd name="T6" fmla="*/ 0 w 4"/>
                  <a:gd name="T7" fmla="*/ 1 h 2"/>
                  <a:gd name="T8" fmla="*/ 0 w 4"/>
                  <a:gd name="T9" fmla="*/ 1 h 2"/>
                  <a:gd name="T10" fmla="*/ 2 w 4"/>
                  <a:gd name="T11" fmla="*/ 1 h 2"/>
                  <a:gd name="T12" fmla="*/ 2 w 4"/>
                  <a:gd name="T13" fmla="*/ 2 h 2"/>
                  <a:gd name="T14" fmla="*/ 2 w 4"/>
                  <a:gd name="T15" fmla="*/ 2 h 2"/>
                  <a:gd name="T16" fmla="*/ 4 w 4"/>
                  <a:gd name="T17" fmla="*/ 2 h 2"/>
                  <a:gd name="T18" fmla="*/ 4 w 4"/>
                  <a:gd name="T19" fmla="*/ 2 h 2"/>
                  <a:gd name="T20" fmla="*/ 4 w 4"/>
                  <a:gd name="T21" fmla="*/ 1 h 2"/>
                  <a:gd name="T22" fmla="*/ 4 w 4"/>
                  <a:gd name="T23" fmla="*/ 1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2"/>
                  <a:gd name="T41" fmla="*/ 4 w 4"/>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2">
                    <a:moveTo>
                      <a:pt x="4" y="0"/>
                    </a:moveTo>
                    <a:lnTo>
                      <a:pt x="2" y="0"/>
                    </a:lnTo>
                    <a:lnTo>
                      <a:pt x="2" y="1"/>
                    </a:lnTo>
                    <a:lnTo>
                      <a:pt x="0" y="1"/>
                    </a:lnTo>
                    <a:lnTo>
                      <a:pt x="2" y="1"/>
                    </a:lnTo>
                    <a:lnTo>
                      <a:pt x="2" y="2"/>
                    </a:lnTo>
                    <a:lnTo>
                      <a:pt x="4"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8" name="Freeform 935"/>
              <p:cNvSpPr>
                <a:spLocks/>
              </p:cNvSpPr>
              <p:nvPr/>
            </p:nvSpPr>
            <p:spPr bwMode="auto">
              <a:xfrm>
                <a:off x="9767" y="3808"/>
                <a:ext cx="6" cy="5"/>
              </a:xfrm>
              <a:custGeom>
                <a:avLst/>
                <a:gdLst>
                  <a:gd name="T0" fmla="*/ 4 w 6"/>
                  <a:gd name="T1" fmla="*/ 0 h 5"/>
                  <a:gd name="T2" fmla="*/ 2 w 6"/>
                  <a:gd name="T3" fmla="*/ 1 h 5"/>
                  <a:gd name="T4" fmla="*/ 2 w 6"/>
                  <a:gd name="T5" fmla="*/ 1 h 5"/>
                  <a:gd name="T6" fmla="*/ 2 w 6"/>
                  <a:gd name="T7" fmla="*/ 2 h 5"/>
                  <a:gd name="T8" fmla="*/ 0 w 6"/>
                  <a:gd name="T9" fmla="*/ 4 h 5"/>
                  <a:gd name="T10" fmla="*/ 0 w 6"/>
                  <a:gd name="T11" fmla="*/ 5 h 5"/>
                  <a:gd name="T12" fmla="*/ 4 w 6"/>
                  <a:gd name="T13" fmla="*/ 5 h 5"/>
                  <a:gd name="T14" fmla="*/ 6 w 6"/>
                  <a:gd name="T15" fmla="*/ 5 h 5"/>
                  <a:gd name="T16" fmla="*/ 6 w 6"/>
                  <a:gd name="T17" fmla="*/ 4 h 5"/>
                  <a:gd name="T18" fmla="*/ 4 w 6"/>
                  <a:gd name="T19" fmla="*/ 2 h 5"/>
                  <a:gd name="T20" fmla="*/ 4 w 6"/>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4" y="0"/>
                    </a:moveTo>
                    <a:lnTo>
                      <a:pt x="2" y="1"/>
                    </a:lnTo>
                    <a:lnTo>
                      <a:pt x="2" y="2"/>
                    </a:lnTo>
                    <a:lnTo>
                      <a:pt x="0" y="4"/>
                    </a:lnTo>
                    <a:lnTo>
                      <a:pt x="0" y="5"/>
                    </a:lnTo>
                    <a:lnTo>
                      <a:pt x="4" y="5"/>
                    </a:lnTo>
                    <a:lnTo>
                      <a:pt x="6" y="5"/>
                    </a:lnTo>
                    <a:lnTo>
                      <a:pt x="6" y="4"/>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9" name="Freeform 936"/>
              <p:cNvSpPr>
                <a:spLocks/>
              </p:cNvSpPr>
              <p:nvPr/>
            </p:nvSpPr>
            <p:spPr bwMode="auto">
              <a:xfrm>
                <a:off x="9605" y="3721"/>
                <a:ext cx="4" cy="1"/>
              </a:xfrm>
              <a:custGeom>
                <a:avLst/>
                <a:gdLst>
                  <a:gd name="T0" fmla="*/ 2 w 4"/>
                  <a:gd name="T1" fmla="*/ 0 h 1"/>
                  <a:gd name="T2" fmla="*/ 0 w 4"/>
                  <a:gd name="T3" fmla="*/ 1 h 1"/>
                  <a:gd name="T4" fmla="*/ 2 w 4"/>
                  <a:gd name="T5" fmla="*/ 1 h 1"/>
                  <a:gd name="T6" fmla="*/ 4 w 4"/>
                  <a:gd name="T7" fmla="*/ 0 h 1"/>
                  <a:gd name="T8" fmla="*/ 2 w 4"/>
                  <a:gd name="T9" fmla="*/ 0 h 1"/>
                  <a:gd name="T10" fmla="*/ 4 w 4"/>
                  <a:gd name="T11" fmla="*/ 0 h 1"/>
                  <a:gd name="T12" fmla="*/ 2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2" y="0"/>
                    </a:moveTo>
                    <a:lnTo>
                      <a:pt x="0" y="1"/>
                    </a:lnTo>
                    <a:lnTo>
                      <a:pt x="2" y="1"/>
                    </a:lnTo>
                    <a:lnTo>
                      <a:pt x="4" y="0"/>
                    </a:lnTo>
                    <a:lnTo>
                      <a:pt x="2" y="0"/>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0" name="Freeform 937"/>
              <p:cNvSpPr>
                <a:spLocks/>
              </p:cNvSpPr>
              <p:nvPr/>
            </p:nvSpPr>
            <p:spPr bwMode="auto">
              <a:xfrm>
                <a:off x="9588" y="3749"/>
                <a:ext cx="2" cy="2"/>
              </a:xfrm>
              <a:custGeom>
                <a:avLst/>
                <a:gdLst>
                  <a:gd name="T0" fmla="*/ 0 w 2"/>
                  <a:gd name="T1" fmla="*/ 0 h 2"/>
                  <a:gd name="T2" fmla="*/ 0 w 2"/>
                  <a:gd name="T3" fmla="*/ 0 h 2"/>
                  <a:gd name="T4" fmla="*/ 0 w 2"/>
                  <a:gd name="T5" fmla="*/ 0 h 2"/>
                  <a:gd name="T6" fmla="*/ 0 w 2"/>
                  <a:gd name="T7" fmla="*/ 0 h 2"/>
                  <a:gd name="T8" fmla="*/ 0 w 2"/>
                  <a:gd name="T9" fmla="*/ 1 h 2"/>
                  <a:gd name="T10" fmla="*/ 0 w 2"/>
                  <a:gd name="T11" fmla="*/ 2 h 2"/>
                  <a:gd name="T12" fmla="*/ 0 w 2"/>
                  <a:gd name="T13" fmla="*/ 2 h 2"/>
                  <a:gd name="T14" fmla="*/ 2 w 2"/>
                  <a:gd name="T15" fmla="*/ 2 h 2"/>
                  <a:gd name="T16" fmla="*/ 2 w 2"/>
                  <a:gd name="T17" fmla="*/ 1 h 2"/>
                  <a:gd name="T18" fmla="*/ 2 w 2"/>
                  <a:gd name="T19" fmla="*/ 1 h 2"/>
                  <a:gd name="T20" fmla="*/ 2 w 2"/>
                  <a:gd name="T21" fmla="*/ 0 h 2"/>
                  <a:gd name="T22" fmla="*/ 0 w 2"/>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2"/>
                  <a:gd name="T38" fmla="*/ 2 w 2"/>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2">
                    <a:moveTo>
                      <a:pt x="0" y="0"/>
                    </a:moveTo>
                    <a:lnTo>
                      <a:pt x="0" y="0"/>
                    </a:lnTo>
                    <a:lnTo>
                      <a:pt x="0" y="1"/>
                    </a:lnTo>
                    <a:lnTo>
                      <a:pt x="0" y="2"/>
                    </a:lnTo>
                    <a:lnTo>
                      <a:pt x="2" y="2"/>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1" name="Freeform 938"/>
              <p:cNvSpPr>
                <a:spLocks/>
              </p:cNvSpPr>
              <p:nvPr/>
            </p:nvSpPr>
            <p:spPr bwMode="auto">
              <a:xfrm>
                <a:off x="9735" y="3816"/>
                <a:ext cx="9" cy="5"/>
              </a:xfrm>
              <a:custGeom>
                <a:avLst/>
                <a:gdLst>
                  <a:gd name="T0" fmla="*/ 4 w 9"/>
                  <a:gd name="T1" fmla="*/ 0 h 5"/>
                  <a:gd name="T2" fmla="*/ 0 w 9"/>
                  <a:gd name="T3" fmla="*/ 1 h 5"/>
                  <a:gd name="T4" fmla="*/ 0 w 9"/>
                  <a:gd name="T5" fmla="*/ 1 h 5"/>
                  <a:gd name="T6" fmla="*/ 2 w 9"/>
                  <a:gd name="T7" fmla="*/ 2 h 5"/>
                  <a:gd name="T8" fmla="*/ 4 w 9"/>
                  <a:gd name="T9" fmla="*/ 4 h 5"/>
                  <a:gd name="T10" fmla="*/ 7 w 9"/>
                  <a:gd name="T11" fmla="*/ 5 h 5"/>
                  <a:gd name="T12" fmla="*/ 9 w 9"/>
                  <a:gd name="T13" fmla="*/ 5 h 5"/>
                  <a:gd name="T14" fmla="*/ 9 w 9"/>
                  <a:gd name="T15" fmla="*/ 2 h 5"/>
                  <a:gd name="T16" fmla="*/ 7 w 9"/>
                  <a:gd name="T17" fmla="*/ 1 h 5"/>
                  <a:gd name="T18" fmla="*/ 4 w 9"/>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5"/>
                  <a:gd name="T32" fmla="*/ 9 w 9"/>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5">
                    <a:moveTo>
                      <a:pt x="4" y="0"/>
                    </a:moveTo>
                    <a:lnTo>
                      <a:pt x="0" y="1"/>
                    </a:lnTo>
                    <a:lnTo>
                      <a:pt x="2" y="2"/>
                    </a:lnTo>
                    <a:lnTo>
                      <a:pt x="4" y="4"/>
                    </a:lnTo>
                    <a:lnTo>
                      <a:pt x="7" y="5"/>
                    </a:lnTo>
                    <a:lnTo>
                      <a:pt x="9" y="5"/>
                    </a:lnTo>
                    <a:lnTo>
                      <a:pt x="9" y="2"/>
                    </a:lnTo>
                    <a:lnTo>
                      <a:pt x="7"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2" name="Rectangle 939"/>
              <p:cNvSpPr>
                <a:spLocks noChangeArrowheads="1"/>
              </p:cNvSpPr>
              <p:nvPr/>
            </p:nvSpPr>
            <p:spPr bwMode="auto">
              <a:xfrm>
                <a:off x="10763" y="3442"/>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3" name="Freeform 940"/>
              <p:cNvSpPr>
                <a:spLocks/>
              </p:cNvSpPr>
              <p:nvPr/>
            </p:nvSpPr>
            <p:spPr bwMode="auto">
              <a:xfrm>
                <a:off x="10643" y="3555"/>
                <a:ext cx="36" cy="24"/>
              </a:xfrm>
              <a:custGeom>
                <a:avLst/>
                <a:gdLst>
                  <a:gd name="T0" fmla="*/ 27 w 36"/>
                  <a:gd name="T1" fmla="*/ 8 h 24"/>
                  <a:gd name="T2" fmla="*/ 25 w 36"/>
                  <a:gd name="T3" fmla="*/ 9 h 24"/>
                  <a:gd name="T4" fmla="*/ 23 w 36"/>
                  <a:gd name="T5" fmla="*/ 10 h 24"/>
                  <a:gd name="T6" fmla="*/ 21 w 36"/>
                  <a:gd name="T7" fmla="*/ 11 h 24"/>
                  <a:gd name="T8" fmla="*/ 10 w 36"/>
                  <a:gd name="T9" fmla="*/ 17 h 24"/>
                  <a:gd name="T10" fmla="*/ 10 w 36"/>
                  <a:gd name="T11" fmla="*/ 17 h 24"/>
                  <a:gd name="T12" fmla="*/ 8 w 36"/>
                  <a:gd name="T13" fmla="*/ 18 h 24"/>
                  <a:gd name="T14" fmla="*/ 4 w 36"/>
                  <a:gd name="T15" fmla="*/ 20 h 24"/>
                  <a:gd name="T16" fmla="*/ 2 w 36"/>
                  <a:gd name="T17" fmla="*/ 21 h 24"/>
                  <a:gd name="T18" fmla="*/ 0 w 36"/>
                  <a:gd name="T19" fmla="*/ 24 h 24"/>
                  <a:gd name="T20" fmla="*/ 2 w 36"/>
                  <a:gd name="T21" fmla="*/ 24 h 24"/>
                  <a:gd name="T22" fmla="*/ 6 w 36"/>
                  <a:gd name="T23" fmla="*/ 22 h 24"/>
                  <a:gd name="T24" fmla="*/ 8 w 36"/>
                  <a:gd name="T25" fmla="*/ 21 h 24"/>
                  <a:gd name="T26" fmla="*/ 19 w 36"/>
                  <a:gd name="T27" fmla="*/ 17 h 24"/>
                  <a:gd name="T28" fmla="*/ 23 w 36"/>
                  <a:gd name="T29" fmla="*/ 14 h 24"/>
                  <a:gd name="T30" fmla="*/ 23 w 36"/>
                  <a:gd name="T31" fmla="*/ 12 h 24"/>
                  <a:gd name="T32" fmla="*/ 29 w 36"/>
                  <a:gd name="T33" fmla="*/ 11 h 24"/>
                  <a:gd name="T34" fmla="*/ 31 w 36"/>
                  <a:gd name="T35" fmla="*/ 9 h 24"/>
                  <a:gd name="T36" fmla="*/ 36 w 36"/>
                  <a:gd name="T37" fmla="*/ 8 h 24"/>
                  <a:gd name="T38" fmla="*/ 36 w 36"/>
                  <a:gd name="T39" fmla="*/ 6 h 24"/>
                  <a:gd name="T40" fmla="*/ 34 w 36"/>
                  <a:gd name="T41" fmla="*/ 3 h 24"/>
                  <a:gd name="T42" fmla="*/ 36 w 36"/>
                  <a:gd name="T43" fmla="*/ 3 h 24"/>
                  <a:gd name="T44" fmla="*/ 34 w 36"/>
                  <a:gd name="T45" fmla="*/ 2 h 24"/>
                  <a:gd name="T46" fmla="*/ 34 w 36"/>
                  <a:gd name="T47" fmla="*/ 0 h 24"/>
                  <a:gd name="T48" fmla="*/ 34 w 36"/>
                  <a:gd name="T49" fmla="*/ 0 h 24"/>
                  <a:gd name="T50" fmla="*/ 34 w 36"/>
                  <a:gd name="T51" fmla="*/ 1 h 24"/>
                  <a:gd name="T52" fmla="*/ 31 w 36"/>
                  <a:gd name="T53" fmla="*/ 1 h 24"/>
                  <a:gd name="T54" fmla="*/ 31 w 36"/>
                  <a:gd name="T55" fmla="*/ 3 h 24"/>
                  <a:gd name="T56" fmla="*/ 31 w 36"/>
                  <a:gd name="T57" fmla="*/ 3 h 24"/>
                  <a:gd name="T58" fmla="*/ 31 w 36"/>
                  <a:gd name="T59" fmla="*/ 4 h 24"/>
                  <a:gd name="T60" fmla="*/ 31 w 36"/>
                  <a:gd name="T61" fmla="*/ 4 h 24"/>
                  <a:gd name="T62" fmla="*/ 31 w 36"/>
                  <a:gd name="T63" fmla="*/ 5 h 24"/>
                  <a:gd name="T64" fmla="*/ 31 w 36"/>
                  <a:gd name="T65" fmla="*/ 4 h 24"/>
                  <a:gd name="T66" fmla="*/ 31 w 36"/>
                  <a:gd name="T67" fmla="*/ 5 h 24"/>
                  <a:gd name="T68" fmla="*/ 29 w 36"/>
                  <a:gd name="T69" fmla="*/ 8 h 24"/>
                  <a:gd name="T70" fmla="*/ 27 w 36"/>
                  <a:gd name="T71" fmla="*/ 8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24"/>
                  <a:gd name="T110" fmla="*/ 36 w 36"/>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24">
                    <a:moveTo>
                      <a:pt x="27" y="8"/>
                    </a:moveTo>
                    <a:lnTo>
                      <a:pt x="25" y="9"/>
                    </a:lnTo>
                    <a:lnTo>
                      <a:pt x="23" y="10"/>
                    </a:lnTo>
                    <a:lnTo>
                      <a:pt x="21" y="11"/>
                    </a:lnTo>
                    <a:lnTo>
                      <a:pt x="10" y="17"/>
                    </a:lnTo>
                    <a:lnTo>
                      <a:pt x="8" y="18"/>
                    </a:lnTo>
                    <a:lnTo>
                      <a:pt x="4" y="20"/>
                    </a:lnTo>
                    <a:lnTo>
                      <a:pt x="2" y="21"/>
                    </a:lnTo>
                    <a:lnTo>
                      <a:pt x="0" y="24"/>
                    </a:lnTo>
                    <a:lnTo>
                      <a:pt x="2" y="24"/>
                    </a:lnTo>
                    <a:lnTo>
                      <a:pt x="6" y="22"/>
                    </a:lnTo>
                    <a:lnTo>
                      <a:pt x="8" y="21"/>
                    </a:lnTo>
                    <a:lnTo>
                      <a:pt x="19" y="17"/>
                    </a:lnTo>
                    <a:lnTo>
                      <a:pt x="23" y="14"/>
                    </a:lnTo>
                    <a:lnTo>
                      <a:pt x="23" y="12"/>
                    </a:lnTo>
                    <a:lnTo>
                      <a:pt x="29" y="11"/>
                    </a:lnTo>
                    <a:lnTo>
                      <a:pt x="31" y="9"/>
                    </a:lnTo>
                    <a:lnTo>
                      <a:pt x="36" y="8"/>
                    </a:lnTo>
                    <a:lnTo>
                      <a:pt x="36" y="6"/>
                    </a:lnTo>
                    <a:lnTo>
                      <a:pt x="34" y="3"/>
                    </a:lnTo>
                    <a:lnTo>
                      <a:pt x="36" y="3"/>
                    </a:lnTo>
                    <a:lnTo>
                      <a:pt x="34" y="2"/>
                    </a:lnTo>
                    <a:lnTo>
                      <a:pt x="34" y="0"/>
                    </a:lnTo>
                    <a:lnTo>
                      <a:pt x="34" y="1"/>
                    </a:lnTo>
                    <a:lnTo>
                      <a:pt x="31" y="1"/>
                    </a:lnTo>
                    <a:lnTo>
                      <a:pt x="31" y="3"/>
                    </a:lnTo>
                    <a:lnTo>
                      <a:pt x="31" y="4"/>
                    </a:lnTo>
                    <a:lnTo>
                      <a:pt x="31" y="5"/>
                    </a:lnTo>
                    <a:lnTo>
                      <a:pt x="31" y="4"/>
                    </a:lnTo>
                    <a:lnTo>
                      <a:pt x="31" y="5"/>
                    </a:lnTo>
                    <a:lnTo>
                      <a:pt x="29" y="8"/>
                    </a:lnTo>
                    <a:lnTo>
                      <a:pt x="27"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4" name="Freeform 941"/>
              <p:cNvSpPr>
                <a:spLocks/>
              </p:cNvSpPr>
              <p:nvPr/>
            </p:nvSpPr>
            <p:spPr bwMode="auto">
              <a:xfrm>
                <a:off x="10685" y="3438"/>
                <a:ext cx="27" cy="29"/>
              </a:xfrm>
              <a:custGeom>
                <a:avLst/>
                <a:gdLst>
                  <a:gd name="T0" fmla="*/ 25 w 27"/>
                  <a:gd name="T1" fmla="*/ 1 h 29"/>
                  <a:gd name="T2" fmla="*/ 25 w 27"/>
                  <a:gd name="T3" fmla="*/ 1 h 29"/>
                  <a:gd name="T4" fmla="*/ 23 w 27"/>
                  <a:gd name="T5" fmla="*/ 1 h 29"/>
                  <a:gd name="T6" fmla="*/ 23 w 27"/>
                  <a:gd name="T7" fmla="*/ 0 h 29"/>
                  <a:gd name="T8" fmla="*/ 21 w 27"/>
                  <a:gd name="T9" fmla="*/ 0 h 29"/>
                  <a:gd name="T10" fmla="*/ 19 w 27"/>
                  <a:gd name="T11" fmla="*/ 0 h 29"/>
                  <a:gd name="T12" fmla="*/ 19 w 27"/>
                  <a:gd name="T13" fmla="*/ 1 h 29"/>
                  <a:gd name="T14" fmla="*/ 13 w 27"/>
                  <a:gd name="T15" fmla="*/ 2 h 29"/>
                  <a:gd name="T16" fmla="*/ 0 w 27"/>
                  <a:gd name="T17" fmla="*/ 13 h 29"/>
                  <a:gd name="T18" fmla="*/ 0 w 27"/>
                  <a:gd name="T19" fmla="*/ 15 h 29"/>
                  <a:gd name="T20" fmla="*/ 2 w 27"/>
                  <a:gd name="T21" fmla="*/ 22 h 29"/>
                  <a:gd name="T22" fmla="*/ 4 w 27"/>
                  <a:gd name="T23" fmla="*/ 24 h 29"/>
                  <a:gd name="T24" fmla="*/ 8 w 27"/>
                  <a:gd name="T25" fmla="*/ 24 h 29"/>
                  <a:gd name="T26" fmla="*/ 10 w 27"/>
                  <a:gd name="T27" fmla="*/ 29 h 29"/>
                  <a:gd name="T28" fmla="*/ 10 w 27"/>
                  <a:gd name="T29" fmla="*/ 29 h 29"/>
                  <a:gd name="T30" fmla="*/ 25 w 27"/>
                  <a:gd name="T31" fmla="*/ 6 h 29"/>
                  <a:gd name="T32" fmla="*/ 25 w 27"/>
                  <a:gd name="T33" fmla="*/ 4 h 29"/>
                  <a:gd name="T34" fmla="*/ 27 w 27"/>
                  <a:gd name="T35" fmla="*/ 2 h 29"/>
                  <a:gd name="T36" fmla="*/ 25 w 27"/>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29"/>
                  <a:gd name="T59" fmla="*/ 27 w 2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29">
                    <a:moveTo>
                      <a:pt x="25" y="1"/>
                    </a:moveTo>
                    <a:lnTo>
                      <a:pt x="25" y="1"/>
                    </a:lnTo>
                    <a:lnTo>
                      <a:pt x="23" y="1"/>
                    </a:lnTo>
                    <a:lnTo>
                      <a:pt x="23" y="0"/>
                    </a:lnTo>
                    <a:lnTo>
                      <a:pt x="21" y="0"/>
                    </a:lnTo>
                    <a:lnTo>
                      <a:pt x="19" y="0"/>
                    </a:lnTo>
                    <a:lnTo>
                      <a:pt x="19" y="1"/>
                    </a:lnTo>
                    <a:lnTo>
                      <a:pt x="13" y="2"/>
                    </a:lnTo>
                    <a:lnTo>
                      <a:pt x="0" y="13"/>
                    </a:lnTo>
                    <a:lnTo>
                      <a:pt x="0" y="15"/>
                    </a:lnTo>
                    <a:lnTo>
                      <a:pt x="2" y="22"/>
                    </a:lnTo>
                    <a:lnTo>
                      <a:pt x="4" y="24"/>
                    </a:lnTo>
                    <a:lnTo>
                      <a:pt x="8" y="24"/>
                    </a:lnTo>
                    <a:lnTo>
                      <a:pt x="10" y="29"/>
                    </a:lnTo>
                    <a:lnTo>
                      <a:pt x="25" y="6"/>
                    </a:lnTo>
                    <a:lnTo>
                      <a:pt x="25" y="4"/>
                    </a:lnTo>
                    <a:lnTo>
                      <a:pt x="27" y="2"/>
                    </a:lnTo>
                    <a:lnTo>
                      <a:pt x="2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5" name="Freeform 942"/>
              <p:cNvSpPr>
                <a:spLocks/>
              </p:cNvSpPr>
              <p:nvPr/>
            </p:nvSpPr>
            <p:spPr bwMode="auto">
              <a:xfrm>
                <a:off x="10597" y="3464"/>
                <a:ext cx="2" cy="0"/>
              </a:xfrm>
              <a:custGeom>
                <a:avLst/>
                <a:gdLst>
                  <a:gd name="T0" fmla="*/ 2 w 2"/>
                  <a:gd name="T1" fmla="*/ 2 w 2"/>
                  <a:gd name="T2" fmla="*/ 2 w 2"/>
                  <a:gd name="T3" fmla="*/ 2 w 2"/>
                  <a:gd name="T4" fmla="*/ 2 w 2"/>
                  <a:gd name="T5" fmla="*/ 0 w 2"/>
                  <a:gd name="T6" fmla="*/ 2 w 2"/>
                  <a:gd name="T7" fmla="*/ 2 w 2"/>
                  <a:gd name="T8" fmla="*/ 2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 name="T18" fmla="*/ 0 w 2"/>
                  <a:gd name="T19" fmla="*/ 2 w 2"/>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T18" t="0" r="T19" b="0"/>
                <a:pathLst>
                  <a:path w="2">
                    <a:moveTo>
                      <a:pt x="2" y="0"/>
                    </a:moveTo>
                    <a:lnTo>
                      <a:pt x="2" y="0"/>
                    </a:lnTo>
                    <a:lnTo>
                      <a:pt x="0"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6" name="Freeform 943"/>
              <p:cNvSpPr>
                <a:spLocks/>
              </p:cNvSpPr>
              <p:nvPr/>
            </p:nvSpPr>
            <p:spPr bwMode="auto">
              <a:xfrm>
                <a:off x="10681" y="3495"/>
                <a:ext cx="63" cy="50"/>
              </a:xfrm>
              <a:custGeom>
                <a:avLst/>
                <a:gdLst>
                  <a:gd name="T0" fmla="*/ 0 w 63"/>
                  <a:gd name="T1" fmla="*/ 21 h 50"/>
                  <a:gd name="T2" fmla="*/ 8 w 63"/>
                  <a:gd name="T3" fmla="*/ 32 h 50"/>
                  <a:gd name="T4" fmla="*/ 12 w 63"/>
                  <a:gd name="T5" fmla="*/ 34 h 50"/>
                  <a:gd name="T6" fmla="*/ 14 w 63"/>
                  <a:gd name="T7" fmla="*/ 32 h 50"/>
                  <a:gd name="T8" fmla="*/ 17 w 63"/>
                  <a:gd name="T9" fmla="*/ 34 h 50"/>
                  <a:gd name="T10" fmla="*/ 12 w 63"/>
                  <a:gd name="T11" fmla="*/ 38 h 50"/>
                  <a:gd name="T12" fmla="*/ 14 w 63"/>
                  <a:gd name="T13" fmla="*/ 40 h 50"/>
                  <a:gd name="T14" fmla="*/ 19 w 63"/>
                  <a:gd name="T15" fmla="*/ 41 h 50"/>
                  <a:gd name="T16" fmla="*/ 23 w 63"/>
                  <a:gd name="T17" fmla="*/ 41 h 50"/>
                  <a:gd name="T18" fmla="*/ 27 w 63"/>
                  <a:gd name="T19" fmla="*/ 39 h 50"/>
                  <a:gd name="T20" fmla="*/ 33 w 63"/>
                  <a:gd name="T21" fmla="*/ 40 h 50"/>
                  <a:gd name="T22" fmla="*/ 42 w 63"/>
                  <a:gd name="T23" fmla="*/ 45 h 50"/>
                  <a:gd name="T24" fmla="*/ 44 w 63"/>
                  <a:gd name="T25" fmla="*/ 45 h 50"/>
                  <a:gd name="T26" fmla="*/ 40 w 63"/>
                  <a:gd name="T27" fmla="*/ 39 h 50"/>
                  <a:gd name="T28" fmla="*/ 46 w 63"/>
                  <a:gd name="T29" fmla="*/ 41 h 50"/>
                  <a:gd name="T30" fmla="*/ 48 w 63"/>
                  <a:gd name="T31" fmla="*/ 42 h 50"/>
                  <a:gd name="T32" fmla="*/ 52 w 63"/>
                  <a:gd name="T33" fmla="*/ 45 h 50"/>
                  <a:gd name="T34" fmla="*/ 54 w 63"/>
                  <a:gd name="T35" fmla="*/ 47 h 50"/>
                  <a:gd name="T36" fmla="*/ 61 w 63"/>
                  <a:gd name="T37" fmla="*/ 47 h 50"/>
                  <a:gd name="T38" fmla="*/ 61 w 63"/>
                  <a:gd name="T39" fmla="*/ 48 h 50"/>
                  <a:gd name="T40" fmla="*/ 63 w 63"/>
                  <a:gd name="T41" fmla="*/ 50 h 50"/>
                  <a:gd name="T42" fmla="*/ 63 w 63"/>
                  <a:gd name="T43" fmla="*/ 47 h 50"/>
                  <a:gd name="T44" fmla="*/ 61 w 63"/>
                  <a:gd name="T45" fmla="*/ 46 h 50"/>
                  <a:gd name="T46" fmla="*/ 59 w 63"/>
                  <a:gd name="T47" fmla="*/ 46 h 50"/>
                  <a:gd name="T48" fmla="*/ 61 w 63"/>
                  <a:gd name="T49" fmla="*/ 45 h 50"/>
                  <a:gd name="T50" fmla="*/ 57 w 63"/>
                  <a:gd name="T51" fmla="*/ 44 h 50"/>
                  <a:gd name="T52" fmla="*/ 59 w 63"/>
                  <a:gd name="T53" fmla="*/ 41 h 50"/>
                  <a:gd name="T54" fmla="*/ 61 w 63"/>
                  <a:gd name="T55" fmla="*/ 40 h 50"/>
                  <a:gd name="T56" fmla="*/ 52 w 63"/>
                  <a:gd name="T57" fmla="*/ 39 h 50"/>
                  <a:gd name="T58" fmla="*/ 52 w 63"/>
                  <a:gd name="T59" fmla="*/ 40 h 50"/>
                  <a:gd name="T60" fmla="*/ 48 w 63"/>
                  <a:gd name="T61" fmla="*/ 40 h 50"/>
                  <a:gd name="T62" fmla="*/ 46 w 63"/>
                  <a:gd name="T63" fmla="*/ 36 h 50"/>
                  <a:gd name="T64" fmla="*/ 42 w 63"/>
                  <a:gd name="T65" fmla="*/ 37 h 50"/>
                  <a:gd name="T66" fmla="*/ 38 w 63"/>
                  <a:gd name="T67" fmla="*/ 37 h 50"/>
                  <a:gd name="T68" fmla="*/ 36 w 63"/>
                  <a:gd name="T69" fmla="*/ 38 h 50"/>
                  <a:gd name="T70" fmla="*/ 33 w 63"/>
                  <a:gd name="T71" fmla="*/ 39 h 50"/>
                  <a:gd name="T72" fmla="*/ 29 w 63"/>
                  <a:gd name="T73" fmla="*/ 38 h 50"/>
                  <a:gd name="T74" fmla="*/ 27 w 63"/>
                  <a:gd name="T75" fmla="*/ 34 h 50"/>
                  <a:gd name="T76" fmla="*/ 27 w 63"/>
                  <a:gd name="T77" fmla="*/ 32 h 50"/>
                  <a:gd name="T78" fmla="*/ 25 w 63"/>
                  <a:gd name="T79" fmla="*/ 28 h 50"/>
                  <a:gd name="T80" fmla="*/ 27 w 63"/>
                  <a:gd name="T81" fmla="*/ 25 h 50"/>
                  <a:gd name="T82" fmla="*/ 29 w 63"/>
                  <a:gd name="T83" fmla="*/ 23 h 50"/>
                  <a:gd name="T84" fmla="*/ 33 w 63"/>
                  <a:gd name="T85" fmla="*/ 22 h 50"/>
                  <a:gd name="T86" fmla="*/ 40 w 63"/>
                  <a:gd name="T87" fmla="*/ 14 h 50"/>
                  <a:gd name="T88" fmla="*/ 38 w 63"/>
                  <a:gd name="T89" fmla="*/ 12 h 50"/>
                  <a:gd name="T90" fmla="*/ 36 w 63"/>
                  <a:gd name="T91" fmla="*/ 10 h 50"/>
                  <a:gd name="T92" fmla="*/ 36 w 63"/>
                  <a:gd name="T93" fmla="*/ 5 h 50"/>
                  <a:gd name="T94" fmla="*/ 38 w 63"/>
                  <a:gd name="T95" fmla="*/ 2 h 50"/>
                  <a:gd name="T96" fmla="*/ 36 w 63"/>
                  <a:gd name="T97" fmla="*/ 1 h 50"/>
                  <a:gd name="T98" fmla="*/ 33 w 63"/>
                  <a:gd name="T99" fmla="*/ 2 h 50"/>
                  <a:gd name="T100" fmla="*/ 27 w 63"/>
                  <a:gd name="T101" fmla="*/ 2 h 50"/>
                  <a:gd name="T102" fmla="*/ 14 w 63"/>
                  <a:gd name="T103" fmla="*/ 0 h 50"/>
                  <a:gd name="T104" fmla="*/ 8 w 63"/>
                  <a:gd name="T105" fmla="*/ 21 h 50"/>
                  <a:gd name="T106" fmla="*/ 2 w 63"/>
                  <a:gd name="T107" fmla="*/ 20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
                  <a:gd name="T163" fmla="*/ 0 h 50"/>
                  <a:gd name="T164" fmla="*/ 63 w 63"/>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 h="50">
                    <a:moveTo>
                      <a:pt x="0" y="20"/>
                    </a:moveTo>
                    <a:lnTo>
                      <a:pt x="0" y="21"/>
                    </a:lnTo>
                    <a:lnTo>
                      <a:pt x="6" y="32"/>
                    </a:lnTo>
                    <a:lnTo>
                      <a:pt x="8" y="32"/>
                    </a:lnTo>
                    <a:lnTo>
                      <a:pt x="12" y="36"/>
                    </a:lnTo>
                    <a:lnTo>
                      <a:pt x="12" y="34"/>
                    </a:lnTo>
                    <a:lnTo>
                      <a:pt x="12" y="32"/>
                    </a:lnTo>
                    <a:lnTo>
                      <a:pt x="14" y="32"/>
                    </a:lnTo>
                    <a:lnTo>
                      <a:pt x="17" y="33"/>
                    </a:lnTo>
                    <a:lnTo>
                      <a:pt x="17" y="34"/>
                    </a:lnTo>
                    <a:lnTo>
                      <a:pt x="14" y="37"/>
                    </a:lnTo>
                    <a:lnTo>
                      <a:pt x="12" y="38"/>
                    </a:lnTo>
                    <a:lnTo>
                      <a:pt x="14" y="40"/>
                    </a:lnTo>
                    <a:lnTo>
                      <a:pt x="17" y="40"/>
                    </a:lnTo>
                    <a:lnTo>
                      <a:pt x="19" y="41"/>
                    </a:lnTo>
                    <a:lnTo>
                      <a:pt x="21" y="41"/>
                    </a:lnTo>
                    <a:lnTo>
                      <a:pt x="23" y="41"/>
                    </a:lnTo>
                    <a:lnTo>
                      <a:pt x="25" y="41"/>
                    </a:lnTo>
                    <a:lnTo>
                      <a:pt x="27" y="39"/>
                    </a:lnTo>
                    <a:lnTo>
                      <a:pt x="29" y="39"/>
                    </a:lnTo>
                    <a:lnTo>
                      <a:pt x="33" y="40"/>
                    </a:lnTo>
                    <a:lnTo>
                      <a:pt x="40" y="44"/>
                    </a:lnTo>
                    <a:lnTo>
                      <a:pt x="42" y="45"/>
                    </a:lnTo>
                    <a:lnTo>
                      <a:pt x="44" y="45"/>
                    </a:lnTo>
                    <a:lnTo>
                      <a:pt x="40" y="41"/>
                    </a:lnTo>
                    <a:lnTo>
                      <a:pt x="40" y="39"/>
                    </a:lnTo>
                    <a:lnTo>
                      <a:pt x="42" y="40"/>
                    </a:lnTo>
                    <a:lnTo>
                      <a:pt x="46" y="41"/>
                    </a:lnTo>
                    <a:lnTo>
                      <a:pt x="48" y="42"/>
                    </a:lnTo>
                    <a:lnTo>
                      <a:pt x="50" y="44"/>
                    </a:lnTo>
                    <a:lnTo>
                      <a:pt x="52" y="45"/>
                    </a:lnTo>
                    <a:lnTo>
                      <a:pt x="52" y="46"/>
                    </a:lnTo>
                    <a:lnTo>
                      <a:pt x="54" y="47"/>
                    </a:lnTo>
                    <a:lnTo>
                      <a:pt x="57" y="48"/>
                    </a:lnTo>
                    <a:lnTo>
                      <a:pt x="61" y="47"/>
                    </a:lnTo>
                    <a:lnTo>
                      <a:pt x="61" y="48"/>
                    </a:lnTo>
                    <a:lnTo>
                      <a:pt x="61" y="49"/>
                    </a:lnTo>
                    <a:lnTo>
                      <a:pt x="63" y="50"/>
                    </a:lnTo>
                    <a:lnTo>
                      <a:pt x="63" y="49"/>
                    </a:lnTo>
                    <a:lnTo>
                      <a:pt x="63" y="47"/>
                    </a:lnTo>
                    <a:lnTo>
                      <a:pt x="61" y="46"/>
                    </a:lnTo>
                    <a:lnTo>
                      <a:pt x="59" y="46"/>
                    </a:lnTo>
                    <a:lnTo>
                      <a:pt x="61" y="45"/>
                    </a:lnTo>
                    <a:lnTo>
                      <a:pt x="59" y="44"/>
                    </a:lnTo>
                    <a:lnTo>
                      <a:pt x="57" y="44"/>
                    </a:lnTo>
                    <a:lnTo>
                      <a:pt x="57" y="42"/>
                    </a:lnTo>
                    <a:lnTo>
                      <a:pt x="59" y="41"/>
                    </a:lnTo>
                    <a:lnTo>
                      <a:pt x="61" y="41"/>
                    </a:lnTo>
                    <a:lnTo>
                      <a:pt x="61" y="40"/>
                    </a:lnTo>
                    <a:lnTo>
                      <a:pt x="54" y="39"/>
                    </a:lnTo>
                    <a:lnTo>
                      <a:pt x="52" y="39"/>
                    </a:lnTo>
                    <a:lnTo>
                      <a:pt x="52" y="38"/>
                    </a:lnTo>
                    <a:lnTo>
                      <a:pt x="52" y="40"/>
                    </a:lnTo>
                    <a:lnTo>
                      <a:pt x="50" y="40"/>
                    </a:lnTo>
                    <a:lnTo>
                      <a:pt x="48" y="40"/>
                    </a:lnTo>
                    <a:lnTo>
                      <a:pt x="48" y="37"/>
                    </a:lnTo>
                    <a:lnTo>
                      <a:pt x="46" y="36"/>
                    </a:lnTo>
                    <a:lnTo>
                      <a:pt x="44" y="36"/>
                    </a:lnTo>
                    <a:lnTo>
                      <a:pt x="42" y="37"/>
                    </a:lnTo>
                    <a:lnTo>
                      <a:pt x="40" y="36"/>
                    </a:lnTo>
                    <a:lnTo>
                      <a:pt x="38" y="37"/>
                    </a:lnTo>
                    <a:lnTo>
                      <a:pt x="36" y="37"/>
                    </a:lnTo>
                    <a:lnTo>
                      <a:pt x="36" y="38"/>
                    </a:lnTo>
                    <a:lnTo>
                      <a:pt x="36" y="39"/>
                    </a:lnTo>
                    <a:lnTo>
                      <a:pt x="33" y="39"/>
                    </a:lnTo>
                    <a:lnTo>
                      <a:pt x="29" y="38"/>
                    </a:lnTo>
                    <a:lnTo>
                      <a:pt x="29" y="37"/>
                    </a:lnTo>
                    <a:lnTo>
                      <a:pt x="27" y="34"/>
                    </a:lnTo>
                    <a:lnTo>
                      <a:pt x="27" y="33"/>
                    </a:lnTo>
                    <a:lnTo>
                      <a:pt x="27" y="32"/>
                    </a:lnTo>
                    <a:lnTo>
                      <a:pt x="25" y="31"/>
                    </a:lnTo>
                    <a:lnTo>
                      <a:pt x="25" y="28"/>
                    </a:lnTo>
                    <a:lnTo>
                      <a:pt x="27" y="25"/>
                    </a:lnTo>
                    <a:lnTo>
                      <a:pt x="27" y="24"/>
                    </a:lnTo>
                    <a:lnTo>
                      <a:pt x="29" y="23"/>
                    </a:lnTo>
                    <a:lnTo>
                      <a:pt x="33" y="22"/>
                    </a:lnTo>
                    <a:lnTo>
                      <a:pt x="36" y="21"/>
                    </a:lnTo>
                    <a:lnTo>
                      <a:pt x="40" y="14"/>
                    </a:lnTo>
                    <a:lnTo>
                      <a:pt x="40" y="13"/>
                    </a:lnTo>
                    <a:lnTo>
                      <a:pt x="38" y="12"/>
                    </a:lnTo>
                    <a:lnTo>
                      <a:pt x="36" y="10"/>
                    </a:lnTo>
                    <a:lnTo>
                      <a:pt x="36" y="5"/>
                    </a:lnTo>
                    <a:lnTo>
                      <a:pt x="38" y="2"/>
                    </a:lnTo>
                    <a:lnTo>
                      <a:pt x="36" y="1"/>
                    </a:lnTo>
                    <a:lnTo>
                      <a:pt x="33" y="1"/>
                    </a:lnTo>
                    <a:lnTo>
                      <a:pt x="33" y="2"/>
                    </a:lnTo>
                    <a:lnTo>
                      <a:pt x="31" y="2"/>
                    </a:lnTo>
                    <a:lnTo>
                      <a:pt x="27" y="2"/>
                    </a:lnTo>
                    <a:lnTo>
                      <a:pt x="23" y="1"/>
                    </a:lnTo>
                    <a:lnTo>
                      <a:pt x="14" y="0"/>
                    </a:lnTo>
                    <a:lnTo>
                      <a:pt x="10" y="2"/>
                    </a:lnTo>
                    <a:lnTo>
                      <a:pt x="8" y="21"/>
                    </a:lnTo>
                    <a:lnTo>
                      <a:pt x="6" y="22"/>
                    </a:lnTo>
                    <a:lnTo>
                      <a:pt x="2" y="20"/>
                    </a:lnTo>
                    <a:lnTo>
                      <a:pt x="0" y="2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7" name="Freeform 944"/>
              <p:cNvSpPr>
                <a:spLocks/>
              </p:cNvSpPr>
              <p:nvPr/>
            </p:nvSpPr>
            <p:spPr bwMode="auto">
              <a:xfrm>
                <a:off x="10592" y="3463"/>
                <a:ext cx="5" cy="3"/>
              </a:xfrm>
              <a:custGeom>
                <a:avLst/>
                <a:gdLst>
                  <a:gd name="T0" fmla="*/ 5 w 5"/>
                  <a:gd name="T1" fmla="*/ 0 h 3"/>
                  <a:gd name="T2" fmla="*/ 5 w 5"/>
                  <a:gd name="T3" fmla="*/ 0 h 3"/>
                  <a:gd name="T4" fmla="*/ 5 w 5"/>
                  <a:gd name="T5" fmla="*/ 0 h 3"/>
                  <a:gd name="T6" fmla="*/ 2 w 5"/>
                  <a:gd name="T7" fmla="*/ 1 h 3"/>
                  <a:gd name="T8" fmla="*/ 2 w 5"/>
                  <a:gd name="T9" fmla="*/ 1 h 3"/>
                  <a:gd name="T10" fmla="*/ 0 w 5"/>
                  <a:gd name="T11" fmla="*/ 1 h 3"/>
                  <a:gd name="T12" fmla="*/ 0 w 5"/>
                  <a:gd name="T13" fmla="*/ 1 h 3"/>
                  <a:gd name="T14" fmla="*/ 2 w 5"/>
                  <a:gd name="T15" fmla="*/ 1 h 3"/>
                  <a:gd name="T16" fmla="*/ 2 w 5"/>
                  <a:gd name="T17" fmla="*/ 1 h 3"/>
                  <a:gd name="T18" fmla="*/ 2 w 5"/>
                  <a:gd name="T19" fmla="*/ 1 h 3"/>
                  <a:gd name="T20" fmla="*/ 2 w 5"/>
                  <a:gd name="T21" fmla="*/ 1 h 3"/>
                  <a:gd name="T22" fmla="*/ 2 w 5"/>
                  <a:gd name="T23" fmla="*/ 3 h 3"/>
                  <a:gd name="T24" fmla="*/ 5 w 5"/>
                  <a:gd name="T25" fmla="*/ 1 h 3"/>
                  <a:gd name="T26" fmla="*/ 5 w 5"/>
                  <a:gd name="T27" fmla="*/ 1 h 3"/>
                  <a:gd name="T28" fmla="*/ 5 w 5"/>
                  <a:gd name="T29" fmla="*/ 1 h 3"/>
                  <a:gd name="T30" fmla="*/ 5 w 5"/>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3"/>
                  <a:gd name="T50" fmla="*/ 5 w 5"/>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3">
                    <a:moveTo>
                      <a:pt x="5" y="0"/>
                    </a:moveTo>
                    <a:lnTo>
                      <a:pt x="5" y="0"/>
                    </a:lnTo>
                    <a:lnTo>
                      <a:pt x="2" y="1"/>
                    </a:lnTo>
                    <a:lnTo>
                      <a:pt x="0" y="1"/>
                    </a:lnTo>
                    <a:lnTo>
                      <a:pt x="2" y="1"/>
                    </a:lnTo>
                    <a:lnTo>
                      <a:pt x="2" y="3"/>
                    </a:lnTo>
                    <a:lnTo>
                      <a:pt x="5"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8" name="Freeform 945"/>
              <p:cNvSpPr>
                <a:spLocks/>
              </p:cNvSpPr>
              <p:nvPr/>
            </p:nvSpPr>
            <p:spPr bwMode="auto">
              <a:xfrm>
                <a:off x="10363" y="3551"/>
                <a:ext cx="2" cy="2"/>
              </a:xfrm>
              <a:custGeom>
                <a:avLst/>
                <a:gdLst>
                  <a:gd name="T0" fmla="*/ 0 w 2"/>
                  <a:gd name="T1" fmla="*/ 1 h 2"/>
                  <a:gd name="T2" fmla="*/ 0 w 2"/>
                  <a:gd name="T3" fmla="*/ 2 h 2"/>
                  <a:gd name="T4" fmla="*/ 2 w 2"/>
                  <a:gd name="T5" fmla="*/ 2 h 2"/>
                  <a:gd name="T6" fmla="*/ 2 w 2"/>
                  <a:gd name="T7" fmla="*/ 0 h 2"/>
                  <a:gd name="T8" fmla="*/ 2 w 2"/>
                  <a:gd name="T9" fmla="*/ 1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2"/>
                    </a:lnTo>
                    <a:lnTo>
                      <a:pt x="2" y="2"/>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9" name="Freeform 946"/>
              <p:cNvSpPr>
                <a:spLocks/>
              </p:cNvSpPr>
              <p:nvPr/>
            </p:nvSpPr>
            <p:spPr bwMode="auto">
              <a:xfrm>
                <a:off x="6480" y="3117"/>
                <a:ext cx="27" cy="9"/>
              </a:xfrm>
              <a:custGeom>
                <a:avLst/>
                <a:gdLst>
                  <a:gd name="T0" fmla="*/ 25 w 27"/>
                  <a:gd name="T1" fmla="*/ 4 h 9"/>
                  <a:gd name="T2" fmla="*/ 25 w 27"/>
                  <a:gd name="T3" fmla="*/ 4 h 9"/>
                  <a:gd name="T4" fmla="*/ 23 w 27"/>
                  <a:gd name="T5" fmla="*/ 2 h 9"/>
                  <a:gd name="T6" fmla="*/ 21 w 27"/>
                  <a:gd name="T7" fmla="*/ 0 h 9"/>
                  <a:gd name="T8" fmla="*/ 19 w 27"/>
                  <a:gd name="T9" fmla="*/ 0 h 9"/>
                  <a:gd name="T10" fmla="*/ 15 w 27"/>
                  <a:gd name="T11" fmla="*/ 1 h 9"/>
                  <a:gd name="T12" fmla="*/ 10 w 27"/>
                  <a:gd name="T13" fmla="*/ 1 h 9"/>
                  <a:gd name="T14" fmla="*/ 8 w 27"/>
                  <a:gd name="T15" fmla="*/ 1 h 9"/>
                  <a:gd name="T16" fmla="*/ 6 w 27"/>
                  <a:gd name="T17" fmla="*/ 4 h 9"/>
                  <a:gd name="T18" fmla="*/ 0 w 27"/>
                  <a:gd name="T19" fmla="*/ 6 h 9"/>
                  <a:gd name="T20" fmla="*/ 2 w 27"/>
                  <a:gd name="T21" fmla="*/ 8 h 9"/>
                  <a:gd name="T22" fmla="*/ 6 w 27"/>
                  <a:gd name="T23" fmla="*/ 9 h 9"/>
                  <a:gd name="T24" fmla="*/ 12 w 27"/>
                  <a:gd name="T25" fmla="*/ 6 h 9"/>
                  <a:gd name="T26" fmla="*/ 19 w 27"/>
                  <a:gd name="T27" fmla="*/ 6 h 9"/>
                  <a:gd name="T28" fmla="*/ 23 w 27"/>
                  <a:gd name="T29" fmla="*/ 6 h 9"/>
                  <a:gd name="T30" fmla="*/ 25 w 27"/>
                  <a:gd name="T31" fmla="*/ 5 h 9"/>
                  <a:gd name="T32" fmla="*/ 27 w 27"/>
                  <a:gd name="T33" fmla="*/ 5 h 9"/>
                  <a:gd name="T34" fmla="*/ 27 w 27"/>
                  <a:gd name="T35" fmla="*/ 5 h 9"/>
                  <a:gd name="T36" fmla="*/ 27 w 27"/>
                  <a:gd name="T37" fmla="*/ 5 h 9"/>
                  <a:gd name="T38" fmla="*/ 25 w 27"/>
                  <a:gd name="T39" fmla="*/ 4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9"/>
                  <a:gd name="T62" fmla="*/ 27 w 2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9">
                    <a:moveTo>
                      <a:pt x="25" y="4"/>
                    </a:moveTo>
                    <a:lnTo>
                      <a:pt x="25" y="4"/>
                    </a:lnTo>
                    <a:lnTo>
                      <a:pt x="23" y="2"/>
                    </a:lnTo>
                    <a:lnTo>
                      <a:pt x="21" y="0"/>
                    </a:lnTo>
                    <a:lnTo>
                      <a:pt x="19" y="0"/>
                    </a:lnTo>
                    <a:lnTo>
                      <a:pt x="15" y="1"/>
                    </a:lnTo>
                    <a:lnTo>
                      <a:pt x="10" y="1"/>
                    </a:lnTo>
                    <a:lnTo>
                      <a:pt x="8" y="1"/>
                    </a:lnTo>
                    <a:lnTo>
                      <a:pt x="6" y="4"/>
                    </a:lnTo>
                    <a:lnTo>
                      <a:pt x="0" y="6"/>
                    </a:lnTo>
                    <a:lnTo>
                      <a:pt x="2" y="8"/>
                    </a:lnTo>
                    <a:lnTo>
                      <a:pt x="6" y="9"/>
                    </a:lnTo>
                    <a:lnTo>
                      <a:pt x="12" y="6"/>
                    </a:lnTo>
                    <a:lnTo>
                      <a:pt x="19" y="6"/>
                    </a:lnTo>
                    <a:lnTo>
                      <a:pt x="23" y="6"/>
                    </a:lnTo>
                    <a:lnTo>
                      <a:pt x="25" y="5"/>
                    </a:lnTo>
                    <a:lnTo>
                      <a:pt x="27" y="5"/>
                    </a:lnTo>
                    <a:lnTo>
                      <a:pt x="2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0" name="Freeform 947"/>
              <p:cNvSpPr>
                <a:spLocks/>
              </p:cNvSpPr>
              <p:nvPr/>
            </p:nvSpPr>
            <p:spPr bwMode="auto">
              <a:xfrm>
                <a:off x="10365" y="3544"/>
                <a:ext cx="0" cy="3"/>
              </a:xfrm>
              <a:custGeom>
                <a:avLst/>
                <a:gdLst>
                  <a:gd name="T0" fmla="*/ 3 h 3"/>
                  <a:gd name="T1" fmla="*/ 0 h 3"/>
                  <a:gd name="T2" fmla="*/ 3 h 3"/>
                  <a:gd name="T3" fmla="*/ 3 h 3"/>
                  <a:gd name="T4" fmla="*/ 3 h 3"/>
                  <a:gd name="T5" fmla="*/ 0 60000 65536"/>
                  <a:gd name="T6" fmla="*/ 0 60000 65536"/>
                  <a:gd name="T7" fmla="*/ 0 60000 65536"/>
                  <a:gd name="T8" fmla="*/ 0 60000 65536"/>
                  <a:gd name="T9" fmla="*/ 0 60000 65536"/>
                  <a:gd name="T10" fmla="*/ 0 h 3"/>
                  <a:gd name="T11" fmla="*/ 3 h 3"/>
                </a:gdLst>
                <a:ahLst/>
                <a:cxnLst>
                  <a:cxn ang="T5">
                    <a:pos x="0" y="T0"/>
                  </a:cxn>
                  <a:cxn ang="T6">
                    <a:pos x="0" y="T1"/>
                  </a:cxn>
                  <a:cxn ang="T7">
                    <a:pos x="0" y="T2"/>
                  </a:cxn>
                  <a:cxn ang="T8">
                    <a:pos x="0" y="T3"/>
                  </a:cxn>
                  <a:cxn ang="T9">
                    <a:pos x="0" y="T4"/>
                  </a:cxn>
                </a:cxnLst>
                <a:rect l="0" t="T10" r="0" b="T11"/>
                <a:pathLst>
                  <a:path h="3">
                    <a:moveTo>
                      <a:pt x="0" y="3"/>
                    </a:move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1" name="Freeform 948"/>
              <p:cNvSpPr>
                <a:spLocks/>
              </p:cNvSpPr>
              <p:nvPr/>
            </p:nvSpPr>
            <p:spPr bwMode="auto">
              <a:xfrm>
                <a:off x="10365" y="3551"/>
                <a:ext cx="2" cy="2"/>
              </a:xfrm>
              <a:custGeom>
                <a:avLst/>
                <a:gdLst>
                  <a:gd name="T0" fmla="*/ 2 w 2"/>
                  <a:gd name="T1" fmla="*/ 2 h 2"/>
                  <a:gd name="T2" fmla="*/ 2 w 2"/>
                  <a:gd name="T3" fmla="*/ 1 h 2"/>
                  <a:gd name="T4" fmla="*/ 2 w 2"/>
                  <a:gd name="T5" fmla="*/ 0 h 2"/>
                  <a:gd name="T6" fmla="*/ 2 w 2"/>
                  <a:gd name="T7" fmla="*/ 0 h 2"/>
                  <a:gd name="T8" fmla="*/ 0 w 2"/>
                  <a:gd name="T9" fmla="*/ 2 h 2"/>
                  <a:gd name="T10" fmla="*/ 2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1"/>
                    </a:lnTo>
                    <a:lnTo>
                      <a:pt x="2"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2" name="Freeform 949"/>
              <p:cNvSpPr>
                <a:spLocks/>
              </p:cNvSpPr>
              <p:nvPr/>
            </p:nvSpPr>
            <p:spPr bwMode="auto">
              <a:xfrm>
                <a:off x="10740" y="3445"/>
                <a:ext cx="2" cy="1"/>
              </a:xfrm>
              <a:custGeom>
                <a:avLst/>
                <a:gdLst>
                  <a:gd name="T0" fmla="*/ 2 w 2"/>
                  <a:gd name="T1" fmla="*/ 1 h 1"/>
                  <a:gd name="T2" fmla="*/ 2 w 2"/>
                  <a:gd name="T3" fmla="*/ 1 h 1"/>
                  <a:gd name="T4" fmla="*/ 0 w 2"/>
                  <a:gd name="T5" fmla="*/ 0 h 1"/>
                  <a:gd name="T6" fmla="*/ 0 w 2"/>
                  <a:gd name="T7" fmla="*/ 0 h 1"/>
                  <a:gd name="T8" fmla="*/ 0 w 2"/>
                  <a:gd name="T9" fmla="*/ 1 h 1"/>
                  <a:gd name="T10" fmla="*/ 0 w 2"/>
                  <a:gd name="T11" fmla="*/ 1 h 1"/>
                  <a:gd name="T12" fmla="*/ 2 w 2"/>
                  <a:gd name="T13" fmla="*/ 1 h 1"/>
                  <a:gd name="T14" fmla="*/ 2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1"/>
                    </a:moveTo>
                    <a:lnTo>
                      <a:pt x="2" y="1"/>
                    </a:lnTo>
                    <a:lnTo>
                      <a:pt x="0" y="0"/>
                    </a:lnTo>
                    <a:lnTo>
                      <a:pt x="0"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3" name="Freeform 950"/>
              <p:cNvSpPr>
                <a:spLocks/>
              </p:cNvSpPr>
              <p:nvPr/>
            </p:nvSpPr>
            <p:spPr bwMode="auto">
              <a:xfrm>
                <a:off x="9567" y="3744"/>
                <a:ext cx="2" cy="1"/>
              </a:xfrm>
              <a:custGeom>
                <a:avLst/>
                <a:gdLst>
                  <a:gd name="T0" fmla="*/ 0 w 2"/>
                  <a:gd name="T1" fmla="*/ 1 h 1"/>
                  <a:gd name="T2" fmla="*/ 2 w 2"/>
                  <a:gd name="T3" fmla="*/ 1 h 1"/>
                  <a:gd name="T4" fmla="*/ 2 w 2"/>
                  <a:gd name="T5" fmla="*/ 1 h 1"/>
                  <a:gd name="T6" fmla="*/ 2 w 2"/>
                  <a:gd name="T7" fmla="*/ 1 h 1"/>
                  <a:gd name="T8" fmla="*/ 0 w 2"/>
                  <a:gd name="T9" fmla="*/ 0 h 1"/>
                  <a:gd name="T10" fmla="*/ 0 w 2"/>
                  <a:gd name="T11" fmla="*/ 0 h 1"/>
                  <a:gd name="T12" fmla="*/ 0 w 2"/>
                  <a:gd name="T13" fmla="*/ 1 h 1"/>
                  <a:gd name="T14" fmla="*/ 0 w 2"/>
                  <a:gd name="T15" fmla="*/ 1 h 1"/>
                  <a:gd name="T16" fmla="*/ 0 w 2"/>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4" name="Freeform 951"/>
              <p:cNvSpPr>
                <a:spLocks/>
              </p:cNvSpPr>
              <p:nvPr/>
            </p:nvSpPr>
            <p:spPr bwMode="auto">
              <a:xfrm>
                <a:off x="8185" y="3646"/>
                <a:ext cx="7" cy="1"/>
              </a:xfrm>
              <a:custGeom>
                <a:avLst/>
                <a:gdLst>
                  <a:gd name="T0" fmla="*/ 5 w 7"/>
                  <a:gd name="T1" fmla="*/ 1 h 1"/>
                  <a:gd name="T2" fmla="*/ 7 w 7"/>
                  <a:gd name="T3" fmla="*/ 1 h 1"/>
                  <a:gd name="T4" fmla="*/ 7 w 7"/>
                  <a:gd name="T5" fmla="*/ 0 h 1"/>
                  <a:gd name="T6" fmla="*/ 5 w 7"/>
                  <a:gd name="T7" fmla="*/ 0 h 1"/>
                  <a:gd name="T8" fmla="*/ 5 w 7"/>
                  <a:gd name="T9" fmla="*/ 0 h 1"/>
                  <a:gd name="T10" fmla="*/ 3 w 7"/>
                  <a:gd name="T11" fmla="*/ 0 h 1"/>
                  <a:gd name="T12" fmla="*/ 3 w 7"/>
                  <a:gd name="T13" fmla="*/ 1 h 1"/>
                  <a:gd name="T14" fmla="*/ 0 w 7"/>
                  <a:gd name="T15" fmla="*/ 1 h 1"/>
                  <a:gd name="T16" fmla="*/ 0 w 7"/>
                  <a:gd name="T17" fmla="*/ 1 h 1"/>
                  <a:gd name="T18" fmla="*/ 0 w 7"/>
                  <a:gd name="T19" fmla="*/ 1 h 1"/>
                  <a:gd name="T20" fmla="*/ 0 w 7"/>
                  <a:gd name="T21" fmla="*/ 1 h 1"/>
                  <a:gd name="T22" fmla="*/ 5 w 7"/>
                  <a:gd name="T23" fmla="*/ 1 h 1"/>
                  <a:gd name="T24" fmla="*/ 5 w 7"/>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
                  <a:gd name="T41" fmla="*/ 7 w 7"/>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
                    <a:moveTo>
                      <a:pt x="5" y="1"/>
                    </a:moveTo>
                    <a:lnTo>
                      <a:pt x="7" y="1"/>
                    </a:lnTo>
                    <a:lnTo>
                      <a:pt x="7" y="0"/>
                    </a:lnTo>
                    <a:lnTo>
                      <a:pt x="5" y="0"/>
                    </a:lnTo>
                    <a:lnTo>
                      <a:pt x="3" y="0"/>
                    </a:lnTo>
                    <a:lnTo>
                      <a:pt x="3" y="1"/>
                    </a:lnTo>
                    <a:lnTo>
                      <a:pt x="0" y="1"/>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5" name="Freeform 952"/>
              <p:cNvSpPr>
                <a:spLocks/>
              </p:cNvSpPr>
              <p:nvPr/>
            </p:nvSpPr>
            <p:spPr bwMode="auto">
              <a:xfrm>
                <a:off x="8173" y="3647"/>
                <a:ext cx="31" cy="14"/>
              </a:xfrm>
              <a:custGeom>
                <a:avLst/>
                <a:gdLst>
                  <a:gd name="T0" fmla="*/ 4 w 31"/>
                  <a:gd name="T1" fmla="*/ 1 h 14"/>
                  <a:gd name="T2" fmla="*/ 4 w 31"/>
                  <a:gd name="T3" fmla="*/ 1 h 14"/>
                  <a:gd name="T4" fmla="*/ 2 w 31"/>
                  <a:gd name="T5" fmla="*/ 2 h 14"/>
                  <a:gd name="T6" fmla="*/ 0 w 31"/>
                  <a:gd name="T7" fmla="*/ 4 h 14"/>
                  <a:gd name="T8" fmla="*/ 2 w 31"/>
                  <a:gd name="T9" fmla="*/ 12 h 14"/>
                  <a:gd name="T10" fmla="*/ 2 w 31"/>
                  <a:gd name="T11" fmla="*/ 13 h 14"/>
                  <a:gd name="T12" fmla="*/ 4 w 31"/>
                  <a:gd name="T13" fmla="*/ 14 h 14"/>
                  <a:gd name="T14" fmla="*/ 10 w 31"/>
                  <a:gd name="T15" fmla="*/ 14 h 14"/>
                  <a:gd name="T16" fmla="*/ 12 w 31"/>
                  <a:gd name="T17" fmla="*/ 14 h 14"/>
                  <a:gd name="T18" fmla="*/ 19 w 31"/>
                  <a:gd name="T19" fmla="*/ 13 h 14"/>
                  <a:gd name="T20" fmla="*/ 27 w 31"/>
                  <a:gd name="T21" fmla="*/ 10 h 14"/>
                  <a:gd name="T22" fmla="*/ 31 w 31"/>
                  <a:gd name="T23" fmla="*/ 6 h 14"/>
                  <a:gd name="T24" fmla="*/ 31 w 31"/>
                  <a:gd name="T25" fmla="*/ 2 h 14"/>
                  <a:gd name="T26" fmla="*/ 31 w 31"/>
                  <a:gd name="T27" fmla="*/ 2 h 14"/>
                  <a:gd name="T28" fmla="*/ 31 w 31"/>
                  <a:gd name="T29" fmla="*/ 1 h 14"/>
                  <a:gd name="T30" fmla="*/ 31 w 31"/>
                  <a:gd name="T31" fmla="*/ 1 h 14"/>
                  <a:gd name="T32" fmla="*/ 29 w 31"/>
                  <a:gd name="T33" fmla="*/ 1 h 14"/>
                  <a:gd name="T34" fmla="*/ 25 w 31"/>
                  <a:gd name="T35" fmla="*/ 0 h 14"/>
                  <a:gd name="T36" fmla="*/ 15 w 31"/>
                  <a:gd name="T37" fmla="*/ 1 h 14"/>
                  <a:gd name="T38" fmla="*/ 8 w 31"/>
                  <a:gd name="T39" fmla="*/ 1 h 14"/>
                  <a:gd name="T40" fmla="*/ 4 w 31"/>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4"/>
                  <a:gd name="T65" fmla="*/ 31 w 31"/>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4">
                    <a:moveTo>
                      <a:pt x="4" y="1"/>
                    </a:moveTo>
                    <a:lnTo>
                      <a:pt x="4" y="1"/>
                    </a:lnTo>
                    <a:lnTo>
                      <a:pt x="2" y="2"/>
                    </a:lnTo>
                    <a:lnTo>
                      <a:pt x="0" y="4"/>
                    </a:lnTo>
                    <a:lnTo>
                      <a:pt x="2" y="12"/>
                    </a:lnTo>
                    <a:lnTo>
                      <a:pt x="2" y="13"/>
                    </a:lnTo>
                    <a:lnTo>
                      <a:pt x="4" y="14"/>
                    </a:lnTo>
                    <a:lnTo>
                      <a:pt x="10" y="14"/>
                    </a:lnTo>
                    <a:lnTo>
                      <a:pt x="12" y="14"/>
                    </a:lnTo>
                    <a:lnTo>
                      <a:pt x="19" y="13"/>
                    </a:lnTo>
                    <a:lnTo>
                      <a:pt x="27" y="10"/>
                    </a:lnTo>
                    <a:lnTo>
                      <a:pt x="31" y="6"/>
                    </a:lnTo>
                    <a:lnTo>
                      <a:pt x="31" y="2"/>
                    </a:lnTo>
                    <a:lnTo>
                      <a:pt x="31" y="1"/>
                    </a:lnTo>
                    <a:lnTo>
                      <a:pt x="29" y="1"/>
                    </a:lnTo>
                    <a:lnTo>
                      <a:pt x="25" y="0"/>
                    </a:lnTo>
                    <a:lnTo>
                      <a:pt x="15" y="1"/>
                    </a:lnTo>
                    <a:lnTo>
                      <a:pt x="8"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6" name="Freeform 953"/>
              <p:cNvSpPr>
                <a:spLocks/>
              </p:cNvSpPr>
              <p:nvPr/>
            </p:nvSpPr>
            <p:spPr bwMode="auto">
              <a:xfrm>
                <a:off x="8164" y="3646"/>
                <a:ext cx="9" cy="6"/>
              </a:xfrm>
              <a:custGeom>
                <a:avLst/>
                <a:gdLst>
                  <a:gd name="T0" fmla="*/ 5 w 9"/>
                  <a:gd name="T1" fmla="*/ 6 h 6"/>
                  <a:gd name="T2" fmla="*/ 7 w 9"/>
                  <a:gd name="T3" fmla="*/ 5 h 6"/>
                  <a:gd name="T4" fmla="*/ 7 w 9"/>
                  <a:gd name="T5" fmla="*/ 5 h 6"/>
                  <a:gd name="T6" fmla="*/ 9 w 9"/>
                  <a:gd name="T7" fmla="*/ 3 h 6"/>
                  <a:gd name="T8" fmla="*/ 9 w 9"/>
                  <a:gd name="T9" fmla="*/ 2 h 6"/>
                  <a:gd name="T10" fmla="*/ 9 w 9"/>
                  <a:gd name="T11" fmla="*/ 2 h 6"/>
                  <a:gd name="T12" fmla="*/ 9 w 9"/>
                  <a:gd name="T13" fmla="*/ 2 h 6"/>
                  <a:gd name="T14" fmla="*/ 7 w 9"/>
                  <a:gd name="T15" fmla="*/ 2 h 6"/>
                  <a:gd name="T16" fmla="*/ 7 w 9"/>
                  <a:gd name="T17" fmla="*/ 2 h 6"/>
                  <a:gd name="T18" fmla="*/ 7 w 9"/>
                  <a:gd name="T19" fmla="*/ 1 h 6"/>
                  <a:gd name="T20" fmla="*/ 9 w 9"/>
                  <a:gd name="T21" fmla="*/ 1 h 6"/>
                  <a:gd name="T22" fmla="*/ 9 w 9"/>
                  <a:gd name="T23" fmla="*/ 0 h 6"/>
                  <a:gd name="T24" fmla="*/ 7 w 9"/>
                  <a:gd name="T25" fmla="*/ 1 h 6"/>
                  <a:gd name="T26" fmla="*/ 7 w 9"/>
                  <a:gd name="T27" fmla="*/ 1 h 6"/>
                  <a:gd name="T28" fmla="*/ 5 w 9"/>
                  <a:gd name="T29" fmla="*/ 1 h 6"/>
                  <a:gd name="T30" fmla="*/ 5 w 9"/>
                  <a:gd name="T31" fmla="*/ 2 h 6"/>
                  <a:gd name="T32" fmla="*/ 5 w 9"/>
                  <a:gd name="T33" fmla="*/ 2 h 6"/>
                  <a:gd name="T34" fmla="*/ 2 w 9"/>
                  <a:gd name="T35" fmla="*/ 3 h 6"/>
                  <a:gd name="T36" fmla="*/ 0 w 9"/>
                  <a:gd name="T37" fmla="*/ 5 h 6"/>
                  <a:gd name="T38" fmla="*/ 0 w 9"/>
                  <a:gd name="T39" fmla="*/ 5 h 6"/>
                  <a:gd name="T40" fmla="*/ 2 w 9"/>
                  <a:gd name="T41" fmla="*/ 6 h 6"/>
                  <a:gd name="T42" fmla="*/ 2 w 9"/>
                  <a:gd name="T43" fmla="*/ 6 h 6"/>
                  <a:gd name="T44" fmla="*/ 5 w 9"/>
                  <a:gd name="T45" fmla="*/ 6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6"/>
                  <a:gd name="T71" fmla="*/ 9 w 9"/>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6">
                    <a:moveTo>
                      <a:pt x="5" y="6"/>
                    </a:moveTo>
                    <a:lnTo>
                      <a:pt x="7" y="5"/>
                    </a:lnTo>
                    <a:lnTo>
                      <a:pt x="9" y="3"/>
                    </a:lnTo>
                    <a:lnTo>
                      <a:pt x="9" y="2"/>
                    </a:lnTo>
                    <a:lnTo>
                      <a:pt x="7" y="2"/>
                    </a:lnTo>
                    <a:lnTo>
                      <a:pt x="7" y="1"/>
                    </a:lnTo>
                    <a:lnTo>
                      <a:pt x="9" y="1"/>
                    </a:lnTo>
                    <a:lnTo>
                      <a:pt x="9" y="0"/>
                    </a:lnTo>
                    <a:lnTo>
                      <a:pt x="7" y="1"/>
                    </a:lnTo>
                    <a:lnTo>
                      <a:pt x="5" y="1"/>
                    </a:lnTo>
                    <a:lnTo>
                      <a:pt x="5" y="2"/>
                    </a:lnTo>
                    <a:lnTo>
                      <a:pt x="2" y="3"/>
                    </a:lnTo>
                    <a:lnTo>
                      <a:pt x="0" y="5"/>
                    </a:lnTo>
                    <a:lnTo>
                      <a:pt x="2" y="6"/>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7" name="Freeform 954"/>
              <p:cNvSpPr>
                <a:spLocks/>
              </p:cNvSpPr>
              <p:nvPr/>
            </p:nvSpPr>
            <p:spPr bwMode="auto">
              <a:xfrm>
                <a:off x="7634" y="3478"/>
                <a:ext cx="4" cy="2"/>
              </a:xfrm>
              <a:custGeom>
                <a:avLst/>
                <a:gdLst>
                  <a:gd name="T0" fmla="*/ 0 w 4"/>
                  <a:gd name="T1" fmla="*/ 2 h 2"/>
                  <a:gd name="T2" fmla="*/ 0 w 4"/>
                  <a:gd name="T3" fmla="*/ 2 h 2"/>
                  <a:gd name="T4" fmla="*/ 2 w 4"/>
                  <a:gd name="T5" fmla="*/ 1 h 2"/>
                  <a:gd name="T6" fmla="*/ 4 w 4"/>
                  <a:gd name="T7" fmla="*/ 0 h 2"/>
                  <a:gd name="T8" fmla="*/ 2 w 4"/>
                  <a:gd name="T9" fmla="*/ 0 h 2"/>
                  <a:gd name="T10" fmla="*/ 0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2"/>
                    </a:lnTo>
                    <a:lnTo>
                      <a:pt x="2" y="1"/>
                    </a:lnTo>
                    <a:lnTo>
                      <a:pt x="4" y="0"/>
                    </a:lnTo>
                    <a:lnTo>
                      <a:pt x="2"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8" name="Freeform 955"/>
              <p:cNvSpPr>
                <a:spLocks/>
              </p:cNvSpPr>
              <p:nvPr/>
            </p:nvSpPr>
            <p:spPr bwMode="auto">
              <a:xfrm>
                <a:off x="8175" y="3646"/>
                <a:ext cx="2" cy="1"/>
              </a:xfrm>
              <a:custGeom>
                <a:avLst/>
                <a:gdLst>
                  <a:gd name="T0" fmla="*/ 2 w 2"/>
                  <a:gd name="T1" fmla="*/ 0 h 1"/>
                  <a:gd name="T2" fmla="*/ 2 w 2"/>
                  <a:gd name="T3" fmla="*/ 0 h 1"/>
                  <a:gd name="T4" fmla="*/ 0 w 2"/>
                  <a:gd name="T5" fmla="*/ 0 h 1"/>
                  <a:gd name="T6" fmla="*/ 2 w 2"/>
                  <a:gd name="T7" fmla="*/ 1 h 1"/>
                  <a:gd name="T8" fmla="*/ 2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9" name="Freeform 956"/>
              <p:cNvSpPr>
                <a:spLocks/>
              </p:cNvSpPr>
              <p:nvPr/>
            </p:nvSpPr>
            <p:spPr bwMode="auto">
              <a:xfrm>
                <a:off x="7903" y="3251"/>
                <a:ext cx="2" cy="2"/>
              </a:xfrm>
              <a:custGeom>
                <a:avLst/>
                <a:gdLst>
                  <a:gd name="T0" fmla="*/ 2 w 2"/>
                  <a:gd name="T1" fmla="*/ 0 h 2"/>
                  <a:gd name="T2" fmla="*/ 0 w 2"/>
                  <a:gd name="T3" fmla="*/ 1 h 2"/>
                  <a:gd name="T4" fmla="*/ 0 w 2"/>
                  <a:gd name="T5" fmla="*/ 1 h 2"/>
                  <a:gd name="T6" fmla="*/ 2 w 2"/>
                  <a:gd name="T7" fmla="*/ 2 h 2"/>
                  <a:gd name="T8" fmla="*/ 2 w 2"/>
                  <a:gd name="T9" fmla="*/ 1 h 2"/>
                  <a:gd name="T10" fmla="*/ 2 w 2"/>
                  <a:gd name="T11" fmla="*/ 0 h 2"/>
                  <a:gd name="T12" fmla="*/ 2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0"/>
                    </a:move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0" name="Freeform 957"/>
              <p:cNvSpPr>
                <a:spLocks/>
              </p:cNvSpPr>
              <p:nvPr/>
            </p:nvSpPr>
            <p:spPr bwMode="auto">
              <a:xfrm>
                <a:off x="7905" y="3253"/>
                <a:ext cx="2" cy="1"/>
              </a:xfrm>
              <a:custGeom>
                <a:avLst/>
                <a:gdLst>
                  <a:gd name="T0" fmla="*/ 0 w 2"/>
                  <a:gd name="T1" fmla="*/ 1 h 1"/>
                  <a:gd name="T2" fmla="*/ 0 w 2"/>
                  <a:gd name="T3" fmla="*/ 1 h 1"/>
                  <a:gd name="T4" fmla="*/ 2 w 2"/>
                  <a:gd name="T5" fmla="*/ 0 h 1"/>
                  <a:gd name="T6" fmla="*/ 0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0"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1" name="Freeform 958"/>
              <p:cNvSpPr>
                <a:spLocks/>
              </p:cNvSpPr>
              <p:nvPr/>
            </p:nvSpPr>
            <p:spPr bwMode="auto">
              <a:xfrm>
                <a:off x="7910" y="3547"/>
                <a:ext cx="2" cy="2"/>
              </a:xfrm>
              <a:custGeom>
                <a:avLst/>
                <a:gdLst>
                  <a:gd name="T0" fmla="*/ 2 w 2"/>
                  <a:gd name="T1" fmla="*/ 2 h 2"/>
                  <a:gd name="T2" fmla="*/ 2 w 2"/>
                  <a:gd name="T3" fmla="*/ 2 h 2"/>
                  <a:gd name="T4" fmla="*/ 2 w 2"/>
                  <a:gd name="T5" fmla="*/ 2 h 2"/>
                  <a:gd name="T6" fmla="*/ 2 w 2"/>
                  <a:gd name="T7" fmla="*/ 1 h 2"/>
                  <a:gd name="T8" fmla="*/ 2 w 2"/>
                  <a:gd name="T9" fmla="*/ 1 h 2"/>
                  <a:gd name="T10" fmla="*/ 0 w 2"/>
                  <a:gd name="T11" fmla="*/ 1 h 2"/>
                  <a:gd name="T12" fmla="*/ 0 w 2"/>
                  <a:gd name="T13" fmla="*/ 0 h 2"/>
                  <a:gd name="T14" fmla="*/ 0 w 2"/>
                  <a:gd name="T15" fmla="*/ 1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2"/>
                    </a:lnTo>
                    <a:lnTo>
                      <a:pt x="2" y="1"/>
                    </a:lnTo>
                    <a:lnTo>
                      <a:pt x="0" y="1"/>
                    </a:lnTo>
                    <a:lnTo>
                      <a:pt x="0" y="0"/>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2" name="Freeform 959"/>
              <p:cNvSpPr>
                <a:spLocks/>
              </p:cNvSpPr>
              <p:nvPr/>
            </p:nvSpPr>
            <p:spPr bwMode="auto">
              <a:xfrm>
                <a:off x="7480" y="3438"/>
                <a:ext cx="2" cy="2"/>
              </a:xfrm>
              <a:custGeom>
                <a:avLst/>
                <a:gdLst>
                  <a:gd name="T0" fmla="*/ 2 w 2"/>
                  <a:gd name="T1" fmla="*/ 0 h 2"/>
                  <a:gd name="T2" fmla="*/ 0 w 2"/>
                  <a:gd name="T3" fmla="*/ 0 h 2"/>
                  <a:gd name="T4" fmla="*/ 0 w 2"/>
                  <a:gd name="T5" fmla="*/ 1 h 2"/>
                  <a:gd name="T6" fmla="*/ 0 w 2"/>
                  <a:gd name="T7" fmla="*/ 1 h 2"/>
                  <a:gd name="T8" fmla="*/ 2 w 2"/>
                  <a:gd name="T9" fmla="*/ 2 h 2"/>
                  <a:gd name="T10" fmla="*/ 2 w 2"/>
                  <a:gd name="T11" fmla="*/ 1 h 2"/>
                  <a:gd name="T12" fmla="*/ 2 w 2"/>
                  <a:gd name="T13" fmla="*/ 1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0"/>
                    </a:moveTo>
                    <a:lnTo>
                      <a:pt x="0" y="0"/>
                    </a:ln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3" name="Freeform 960"/>
              <p:cNvSpPr>
                <a:spLocks/>
              </p:cNvSpPr>
              <p:nvPr/>
            </p:nvSpPr>
            <p:spPr bwMode="auto">
              <a:xfrm>
                <a:off x="7486" y="3411"/>
                <a:ext cx="9" cy="5"/>
              </a:xfrm>
              <a:custGeom>
                <a:avLst/>
                <a:gdLst>
                  <a:gd name="T0" fmla="*/ 7 w 9"/>
                  <a:gd name="T1" fmla="*/ 1 h 5"/>
                  <a:gd name="T2" fmla="*/ 7 w 9"/>
                  <a:gd name="T3" fmla="*/ 1 h 5"/>
                  <a:gd name="T4" fmla="*/ 5 w 9"/>
                  <a:gd name="T5" fmla="*/ 1 h 5"/>
                  <a:gd name="T6" fmla="*/ 2 w 9"/>
                  <a:gd name="T7" fmla="*/ 2 h 5"/>
                  <a:gd name="T8" fmla="*/ 2 w 9"/>
                  <a:gd name="T9" fmla="*/ 3 h 5"/>
                  <a:gd name="T10" fmla="*/ 2 w 9"/>
                  <a:gd name="T11" fmla="*/ 3 h 5"/>
                  <a:gd name="T12" fmla="*/ 2 w 9"/>
                  <a:gd name="T13" fmla="*/ 3 h 5"/>
                  <a:gd name="T14" fmla="*/ 0 w 9"/>
                  <a:gd name="T15" fmla="*/ 5 h 5"/>
                  <a:gd name="T16" fmla="*/ 0 w 9"/>
                  <a:gd name="T17" fmla="*/ 5 h 5"/>
                  <a:gd name="T18" fmla="*/ 2 w 9"/>
                  <a:gd name="T19" fmla="*/ 5 h 5"/>
                  <a:gd name="T20" fmla="*/ 9 w 9"/>
                  <a:gd name="T21" fmla="*/ 1 h 5"/>
                  <a:gd name="T22" fmla="*/ 9 w 9"/>
                  <a:gd name="T23" fmla="*/ 0 h 5"/>
                  <a:gd name="T24" fmla="*/ 9 w 9"/>
                  <a:gd name="T25" fmla="*/ 0 h 5"/>
                  <a:gd name="T26" fmla="*/ 9 w 9"/>
                  <a:gd name="T27" fmla="*/ 1 h 5"/>
                  <a:gd name="T28" fmla="*/ 7 w 9"/>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5"/>
                  <a:gd name="T47" fmla="*/ 9 w 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5">
                    <a:moveTo>
                      <a:pt x="7" y="1"/>
                    </a:moveTo>
                    <a:lnTo>
                      <a:pt x="7" y="1"/>
                    </a:lnTo>
                    <a:lnTo>
                      <a:pt x="5" y="1"/>
                    </a:lnTo>
                    <a:lnTo>
                      <a:pt x="2" y="2"/>
                    </a:lnTo>
                    <a:lnTo>
                      <a:pt x="2" y="3"/>
                    </a:lnTo>
                    <a:lnTo>
                      <a:pt x="0" y="5"/>
                    </a:lnTo>
                    <a:lnTo>
                      <a:pt x="2" y="5"/>
                    </a:lnTo>
                    <a:lnTo>
                      <a:pt x="9" y="1"/>
                    </a:lnTo>
                    <a:lnTo>
                      <a:pt x="9" y="0"/>
                    </a:lnTo>
                    <a:lnTo>
                      <a:pt x="9"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4" name="Freeform 961"/>
              <p:cNvSpPr>
                <a:spLocks/>
              </p:cNvSpPr>
              <p:nvPr/>
            </p:nvSpPr>
            <p:spPr bwMode="auto">
              <a:xfrm>
                <a:off x="8177" y="3643"/>
                <a:ext cx="8" cy="3"/>
              </a:xfrm>
              <a:custGeom>
                <a:avLst/>
                <a:gdLst>
                  <a:gd name="T0" fmla="*/ 4 w 8"/>
                  <a:gd name="T1" fmla="*/ 1 h 3"/>
                  <a:gd name="T2" fmla="*/ 2 w 8"/>
                  <a:gd name="T3" fmla="*/ 1 h 3"/>
                  <a:gd name="T4" fmla="*/ 2 w 8"/>
                  <a:gd name="T5" fmla="*/ 0 h 3"/>
                  <a:gd name="T6" fmla="*/ 0 w 8"/>
                  <a:gd name="T7" fmla="*/ 1 h 3"/>
                  <a:gd name="T8" fmla="*/ 0 w 8"/>
                  <a:gd name="T9" fmla="*/ 2 h 3"/>
                  <a:gd name="T10" fmla="*/ 2 w 8"/>
                  <a:gd name="T11" fmla="*/ 3 h 3"/>
                  <a:gd name="T12" fmla="*/ 6 w 8"/>
                  <a:gd name="T13" fmla="*/ 3 h 3"/>
                  <a:gd name="T14" fmla="*/ 8 w 8"/>
                  <a:gd name="T15" fmla="*/ 3 h 3"/>
                  <a:gd name="T16" fmla="*/ 8 w 8"/>
                  <a:gd name="T17" fmla="*/ 2 h 3"/>
                  <a:gd name="T18" fmla="*/ 6 w 8"/>
                  <a:gd name="T19" fmla="*/ 2 h 3"/>
                  <a:gd name="T20" fmla="*/ 4 w 8"/>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3"/>
                  <a:gd name="T35" fmla="*/ 8 w 8"/>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3">
                    <a:moveTo>
                      <a:pt x="4" y="1"/>
                    </a:moveTo>
                    <a:lnTo>
                      <a:pt x="2" y="1"/>
                    </a:lnTo>
                    <a:lnTo>
                      <a:pt x="2" y="0"/>
                    </a:lnTo>
                    <a:lnTo>
                      <a:pt x="0" y="1"/>
                    </a:lnTo>
                    <a:lnTo>
                      <a:pt x="0" y="2"/>
                    </a:lnTo>
                    <a:lnTo>
                      <a:pt x="2" y="3"/>
                    </a:lnTo>
                    <a:lnTo>
                      <a:pt x="6" y="3"/>
                    </a:lnTo>
                    <a:lnTo>
                      <a:pt x="8" y="3"/>
                    </a:lnTo>
                    <a:lnTo>
                      <a:pt x="8" y="2"/>
                    </a:lnTo>
                    <a:lnTo>
                      <a:pt x="6"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5" name="Freeform 962"/>
              <p:cNvSpPr>
                <a:spLocks/>
              </p:cNvSpPr>
              <p:nvPr/>
            </p:nvSpPr>
            <p:spPr bwMode="auto">
              <a:xfrm>
                <a:off x="9476" y="4071"/>
                <a:ext cx="4" cy="1"/>
              </a:xfrm>
              <a:custGeom>
                <a:avLst/>
                <a:gdLst>
                  <a:gd name="T0" fmla="*/ 2 w 4"/>
                  <a:gd name="T1" fmla="*/ 0 h 1"/>
                  <a:gd name="T2" fmla="*/ 0 w 4"/>
                  <a:gd name="T3" fmla="*/ 0 h 1"/>
                  <a:gd name="T4" fmla="*/ 0 w 4"/>
                  <a:gd name="T5" fmla="*/ 0 h 1"/>
                  <a:gd name="T6" fmla="*/ 2 w 4"/>
                  <a:gd name="T7" fmla="*/ 1 h 1"/>
                  <a:gd name="T8" fmla="*/ 4 w 4"/>
                  <a:gd name="T9" fmla="*/ 1 h 1"/>
                  <a:gd name="T10" fmla="*/ 4 w 4"/>
                  <a:gd name="T11" fmla="*/ 1 h 1"/>
                  <a:gd name="T12" fmla="*/ 4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6" name="Freeform 963"/>
              <p:cNvSpPr>
                <a:spLocks/>
              </p:cNvSpPr>
              <p:nvPr/>
            </p:nvSpPr>
            <p:spPr bwMode="auto">
              <a:xfrm>
                <a:off x="9045" y="3615"/>
                <a:ext cx="8" cy="5"/>
              </a:xfrm>
              <a:custGeom>
                <a:avLst/>
                <a:gdLst>
                  <a:gd name="T0" fmla="*/ 6 w 8"/>
                  <a:gd name="T1" fmla="*/ 5 h 5"/>
                  <a:gd name="T2" fmla="*/ 8 w 8"/>
                  <a:gd name="T3" fmla="*/ 2 h 5"/>
                  <a:gd name="T4" fmla="*/ 8 w 8"/>
                  <a:gd name="T5" fmla="*/ 1 h 5"/>
                  <a:gd name="T6" fmla="*/ 6 w 8"/>
                  <a:gd name="T7" fmla="*/ 0 h 5"/>
                  <a:gd name="T8" fmla="*/ 4 w 8"/>
                  <a:gd name="T9" fmla="*/ 0 h 5"/>
                  <a:gd name="T10" fmla="*/ 0 w 8"/>
                  <a:gd name="T11" fmla="*/ 4 h 5"/>
                  <a:gd name="T12" fmla="*/ 0 w 8"/>
                  <a:gd name="T13" fmla="*/ 5 h 5"/>
                  <a:gd name="T14" fmla="*/ 0 w 8"/>
                  <a:gd name="T15" fmla="*/ 5 h 5"/>
                  <a:gd name="T16" fmla="*/ 2 w 8"/>
                  <a:gd name="T17" fmla="*/ 5 h 5"/>
                  <a:gd name="T18" fmla="*/ 4 w 8"/>
                  <a:gd name="T19" fmla="*/ 5 h 5"/>
                  <a:gd name="T20" fmla="*/ 6 w 8"/>
                  <a:gd name="T21" fmla="*/ 5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2"/>
                    </a:lnTo>
                    <a:lnTo>
                      <a:pt x="8" y="1"/>
                    </a:lnTo>
                    <a:lnTo>
                      <a:pt x="6" y="0"/>
                    </a:lnTo>
                    <a:lnTo>
                      <a:pt x="4" y="0"/>
                    </a:lnTo>
                    <a:lnTo>
                      <a:pt x="0" y="4"/>
                    </a:lnTo>
                    <a:lnTo>
                      <a:pt x="0" y="5"/>
                    </a:lnTo>
                    <a:lnTo>
                      <a:pt x="2" y="5"/>
                    </a:lnTo>
                    <a:lnTo>
                      <a:pt x="4" y="5"/>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7" name="Freeform 964"/>
              <p:cNvSpPr>
                <a:spLocks/>
              </p:cNvSpPr>
              <p:nvPr/>
            </p:nvSpPr>
            <p:spPr bwMode="auto">
              <a:xfrm>
                <a:off x="9558" y="3744"/>
                <a:ext cx="106" cy="113"/>
              </a:xfrm>
              <a:custGeom>
                <a:avLst/>
                <a:gdLst>
                  <a:gd name="T0" fmla="*/ 85 w 106"/>
                  <a:gd name="T1" fmla="*/ 0 h 113"/>
                  <a:gd name="T2" fmla="*/ 82 w 106"/>
                  <a:gd name="T3" fmla="*/ 2 h 113"/>
                  <a:gd name="T4" fmla="*/ 82 w 106"/>
                  <a:gd name="T5" fmla="*/ 7 h 113"/>
                  <a:gd name="T6" fmla="*/ 78 w 106"/>
                  <a:gd name="T7" fmla="*/ 9 h 113"/>
                  <a:gd name="T8" fmla="*/ 76 w 106"/>
                  <a:gd name="T9" fmla="*/ 10 h 113"/>
                  <a:gd name="T10" fmla="*/ 72 w 106"/>
                  <a:gd name="T11" fmla="*/ 12 h 113"/>
                  <a:gd name="T12" fmla="*/ 68 w 106"/>
                  <a:gd name="T13" fmla="*/ 12 h 113"/>
                  <a:gd name="T14" fmla="*/ 70 w 106"/>
                  <a:gd name="T15" fmla="*/ 16 h 113"/>
                  <a:gd name="T16" fmla="*/ 66 w 106"/>
                  <a:gd name="T17" fmla="*/ 18 h 113"/>
                  <a:gd name="T18" fmla="*/ 70 w 106"/>
                  <a:gd name="T19" fmla="*/ 20 h 113"/>
                  <a:gd name="T20" fmla="*/ 68 w 106"/>
                  <a:gd name="T21" fmla="*/ 21 h 113"/>
                  <a:gd name="T22" fmla="*/ 61 w 106"/>
                  <a:gd name="T23" fmla="*/ 23 h 113"/>
                  <a:gd name="T24" fmla="*/ 61 w 106"/>
                  <a:gd name="T25" fmla="*/ 21 h 113"/>
                  <a:gd name="T26" fmla="*/ 61 w 106"/>
                  <a:gd name="T27" fmla="*/ 22 h 113"/>
                  <a:gd name="T28" fmla="*/ 59 w 106"/>
                  <a:gd name="T29" fmla="*/ 28 h 113"/>
                  <a:gd name="T30" fmla="*/ 55 w 106"/>
                  <a:gd name="T31" fmla="*/ 28 h 113"/>
                  <a:gd name="T32" fmla="*/ 53 w 106"/>
                  <a:gd name="T33" fmla="*/ 25 h 113"/>
                  <a:gd name="T34" fmla="*/ 47 w 106"/>
                  <a:gd name="T35" fmla="*/ 28 h 113"/>
                  <a:gd name="T36" fmla="*/ 49 w 106"/>
                  <a:gd name="T37" fmla="*/ 31 h 113"/>
                  <a:gd name="T38" fmla="*/ 49 w 106"/>
                  <a:gd name="T39" fmla="*/ 32 h 113"/>
                  <a:gd name="T40" fmla="*/ 45 w 106"/>
                  <a:gd name="T41" fmla="*/ 31 h 113"/>
                  <a:gd name="T42" fmla="*/ 42 w 106"/>
                  <a:gd name="T43" fmla="*/ 29 h 113"/>
                  <a:gd name="T44" fmla="*/ 38 w 106"/>
                  <a:gd name="T45" fmla="*/ 30 h 113"/>
                  <a:gd name="T46" fmla="*/ 36 w 106"/>
                  <a:gd name="T47" fmla="*/ 31 h 113"/>
                  <a:gd name="T48" fmla="*/ 32 w 106"/>
                  <a:gd name="T49" fmla="*/ 31 h 113"/>
                  <a:gd name="T50" fmla="*/ 30 w 106"/>
                  <a:gd name="T51" fmla="*/ 32 h 113"/>
                  <a:gd name="T52" fmla="*/ 26 w 106"/>
                  <a:gd name="T53" fmla="*/ 32 h 113"/>
                  <a:gd name="T54" fmla="*/ 21 w 106"/>
                  <a:gd name="T55" fmla="*/ 33 h 113"/>
                  <a:gd name="T56" fmla="*/ 17 w 106"/>
                  <a:gd name="T57" fmla="*/ 33 h 113"/>
                  <a:gd name="T58" fmla="*/ 11 w 106"/>
                  <a:gd name="T59" fmla="*/ 44 h 113"/>
                  <a:gd name="T60" fmla="*/ 13 w 106"/>
                  <a:gd name="T61" fmla="*/ 50 h 113"/>
                  <a:gd name="T62" fmla="*/ 19 w 106"/>
                  <a:gd name="T63" fmla="*/ 62 h 113"/>
                  <a:gd name="T64" fmla="*/ 17 w 106"/>
                  <a:gd name="T65" fmla="*/ 65 h 113"/>
                  <a:gd name="T66" fmla="*/ 9 w 106"/>
                  <a:gd name="T67" fmla="*/ 76 h 113"/>
                  <a:gd name="T68" fmla="*/ 0 w 106"/>
                  <a:gd name="T69" fmla="*/ 81 h 113"/>
                  <a:gd name="T70" fmla="*/ 2 w 106"/>
                  <a:gd name="T71" fmla="*/ 90 h 113"/>
                  <a:gd name="T72" fmla="*/ 9 w 106"/>
                  <a:gd name="T73" fmla="*/ 95 h 113"/>
                  <a:gd name="T74" fmla="*/ 9 w 106"/>
                  <a:gd name="T75" fmla="*/ 104 h 113"/>
                  <a:gd name="T76" fmla="*/ 28 w 106"/>
                  <a:gd name="T77" fmla="*/ 113 h 113"/>
                  <a:gd name="T78" fmla="*/ 40 w 106"/>
                  <a:gd name="T79" fmla="*/ 110 h 113"/>
                  <a:gd name="T80" fmla="*/ 53 w 106"/>
                  <a:gd name="T81" fmla="*/ 110 h 113"/>
                  <a:gd name="T82" fmla="*/ 57 w 106"/>
                  <a:gd name="T83" fmla="*/ 108 h 113"/>
                  <a:gd name="T84" fmla="*/ 87 w 106"/>
                  <a:gd name="T85" fmla="*/ 57 h 113"/>
                  <a:gd name="T86" fmla="*/ 97 w 106"/>
                  <a:gd name="T87" fmla="*/ 37 h 113"/>
                  <a:gd name="T88" fmla="*/ 95 w 106"/>
                  <a:gd name="T89" fmla="*/ 32 h 113"/>
                  <a:gd name="T90" fmla="*/ 99 w 106"/>
                  <a:gd name="T91" fmla="*/ 26 h 113"/>
                  <a:gd name="T92" fmla="*/ 104 w 106"/>
                  <a:gd name="T93" fmla="*/ 31 h 113"/>
                  <a:gd name="T94" fmla="*/ 95 w 106"/>
                  <a:gd name="T95" fmla="*/ 5 h 1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
                  <a:gd name="T145" fmla="*/ 0 h 113"/>
                  <a:gd name="T146" fmla="*/ 106 w 106"/>
                  <a:gd name="T147" fmla="*/ 113 h 1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 h="113">
                    <a:moveTo>
                      <a:pt x="87" y="0"/>
                    </a:moveTo>
                    <a:lnTo>
                      <a:pt x="85" y="0"/>
                    </a:lnTo>
                    <a:lnTo>
                      <a:pt x="82" y="2"/>
                    </a:lnTo>
                    <a:lnTo>
                      <a:pt x="82" y="4"/>
                    </a:lnTo>
                    <a:lnTo>
                      <a:pt x="82" y="7"/>
                    </a:lnTo>
                    <a:lnTo>
                      <a:pt x="82" y="9"/>
                    </a:lnTo>
                    <a:lnTo>
                      <a:pt x="78" y="9"/>
                    </a:lnTo>
                    <a:lnTo>
                      <a:pt x="76" y="9"/>
                    </a:lnTo>
                    <a:lnTo>
                      <a:pt x="76" y="10"/>
                    </a:lnTo>
                    <a:lnTo>
                      <a:pt x="74" y="13"/>
                    </a:lnTo>
                    <a:lnTo>
                      <a:pt x="72" y="12"/>
                    </a:lnTo>
                    <a:lnTo>
                      <a:pt x="70" y="12"/>
                    </a:lnTo>
                    <a:lnTo>
                      <a:pt x="68" y="12"/>
                    </a:lnTo>
                    <a:lnTo>
                      <a:pt x="70" y="15"/>
                    </a:lnTo>
                    <a:lnTo>
                      <a:pt x="70" y="16"/>
                    </a:lnTo>
                    <a:lnTo>
                      <a:pt x="68" y="15"/>
                    </a:lnTo>
                    <a:lnTo>
                      <a:pt x="66" y="18"/>
                    </a:lnTo>
                    <a:lnTo>
                      <a:pt x="68" y="20"/>
                    </a:lnTo>
                    <a:lnTo>
                      <a:pt x="70" y="20"/>
                    </a:lnTo>
                    <a:lnTo>
                      <a:pt x="70" y="21"/>
                    </a:lnTo>
                    <a:lnTo>
                      <a:pt x="68" y="21"/>
                    </a:lnTo>
                    <a:lnTo>
                      <a:pt x="66" y="21"/>
                    </a:lnTo>
                    <a:lnTo>
                      <a:pt x="61" y="23"/>
                    </a:lnTo>
                    <a:lnTo>
                      <a:pt x="64" y="22"/>
                    </a:lnTo>
                    <a:lnTo>
                      <a:pt x="61" y="21"/>
                    </a:lnTo>
                    <a:lnTo>
                      <a:pt x="59" y="22"/>
                    </a:lnTo>
                    <a:lnTo>
                      <a:pt x="61" y="22"/>
                    </a:lnTo>
                    <a:lnTo>
                      <a:pt x="57" y="24"/>
                    </a:lnTo>
                    <a:lnTo>
                      <a:pt x="59" y="28"/>
                    </a:lnTo>
                    <a:lnTo>
                      <a:pt x="57" y="28"/>
                    </a:lnTo>
                    <a:lnTo>
                      <a:pt x="55" y="28"/>
                    </a:lnTo>
                    <a:lnTo>
                      <a:pt x="55" y="25"/>
                    </a:lnTo>
                    <a:lnTo>
                      <a:pt x="53" y="25"/>
                    </a:lnTo>
                    <a:lnTo>
                      <a:pt x="49" y="26"/>
                    </a:lnTo>
                    <a:lnTo>
                      <a:pt x="47" y="28"/>
                    </a:lnTo>
                    <a:lnTo>
                      <a:pt x="47" y="29"/>
                    </a:lnTo>
                    <a:lnTo>
                      <a:pt x="49" y="31"/>
                    </a:lnTo>
                    <a:lnTo>
                      <a:pt x="51" y="32"/>
                    </a:lnTo>
                    <a:lnTo>
                      <a:pt x="49" y="32"/>
                    </a:lnTo>
                    <a:lnTo>
                      <a:pt x="47" y="32"/>
                    </a:lnTo>
                    <a:lnTo>
                      <a:pt x="45" y="31"/>
                    </a:lnTo>
                    <a:lnTo>
                      <a:pt x="42" y="29"/>
                    </a:lnTo>
                    <a:lnTo>
                      <a:pt x="40" y="30"/>
                    </a:lnTo>
                    <a:lnTo>
                      <a:pt x="38" y="30"/>
                    </a:lnTo>
                    <a:lnTo>
                      <a:pt x="36" y="30"/>
                    </a:lnTo>
                    <a:lnTo>
                      <a:pt x="36" y="31"/>
                    </a:lnTo>
                    <a:lnTo>
                      <a:pt x="34" y="32"/>
                    </a:lnTo>
                    <a:lnTo>
                      <a:pt x="32" y="31"/>
                    </a:lnTo>
                    <a:lnTo>
                      <a:pt x="30" y="32"/>
                    </a:lnTo>
                    <a:lnTo>
                      <a:pt x="30" y="31"/>
                    </a:lnTo>
                    <a:lnTo>
                      <a:pt x="26" y="32"/>
                    </a:lnTo>
                    <a:lnTo>
                      <a:pt x="26" y="33"/>
                    </a:lnTo>
                    <a:lnTo>
                      <a:pt x="21" y="33"/>
                    </a:lnTo>
                    <a:lnTo>
                      <a:pt x="19" y="32"/>
                    </a:lnTo>
                    <a:lnTo>
                      <a:pt x="17" y="33"/>
                    </a:lnTo>
                    <a:lnTo>
                      <a:pt x="17" y="36"/>
                    </a:lnTo>
                    <a:lnTo>
                      <a:pt x="11" y="44"/>
                    </a:lnTo>
                    <a:lnTo>
                      <a:pt x="13" y="46"/>
                    </a:lnTo>
                    <a:lnTo>
                      <a:pt x="13" y="50"/>
                    </a:lnTo>
                    <a:lnTo>
                      <a:pt x="19" y="61"/>
                    </a:lnTo>
                    <a:lnTo>
                      <a:pt x="19" y="62"/>
                    </a:lnTo>
                    <a:lnTo>
                      <a:pt x="19" y="63"/>
                    </a:lnTo>
                    <a:lnTo>
                      <a:pt x="17" y="65"/>
                    </a:lnTo>
                    <a:lnTo>
                      <a:pt x="15" y="66"/>
                    </a:lnTo>
                    <a:lnTo>
                      <a:pt x="9" y="76"/>
                    </a:lnTo>
                    <a:lnTo>
                      <a:pt x="7" y="76"/>
                    </a:lnTo>
                    <a:lnTo>
                      <a:pt x="0" y="81"/>
                    </a:lnTo>
                    <a:lnTo>
                      <a:pt x="0" y="88"/>
                    </a:lnTo>
                    <a:lnTo>
                      <a:pt x="2" y="90"/>
                    </a:lnTo>
                    <a:lnTo>
                      <a:pt x="5" y="92"/>
                    </a:lnTo>
                    <a:lnTo>
                      <a:pt x="9" y="95"/>
                    </a:lnTo>
                    <a:lnTo>
                      <a:pt x="7" y="97"/>
                    </a:lnTo>
                    <a:lnTo>
                      <a:pt x="9" y="104"/>
                    </a:lnTo>
                    <a:lnTo>
                      <a:pt x="13" y="108"/>
                    </a:lnTo>
                    <a:lnTo>
                      <a:pt x="28" y="113"/>
                    </a:lnTo>
                    <a:lnTo>
                      <a:pt x="32" y="113"/>
                    </a:lnTo>
                    <a:lnTo>
                      <a:pt x="40" y="110"/>
                    </a:lnTo>
                    <a:lnTo>
                      <a:pt x="49" y="109"/>
                    </a:lnTo>
                    <a:lnTo>
                      <a:pt x="53" y="110"/>
                    </a:lnTo>
                    <a:lnTo>
                      <a:pt x="55" y="109"/>
                    </a:lnTo>
                    <a:lnTo>
                      <a:pt x="57" y="108"/>
                    </a:lnTo>
                    <a:lnTo>
                      <a:pt x="87" y="58"/>
                    </a:lnTo>
                    <a:lnTo>
                      <a:pt x="87" y="57"/>
                    </a:lnTo>
                    <a:lnTo>
                      <a:pt x="93" y="41"/>
                    </a:lnTo>
                    <a:lnTo>
                      <a:pt x="97" y="37"/>
                    </a:lnTo>
                    <a:lnTo>
                      <a:pt x="97" y="34"/>
                    </a:lnTo>
                    <a:lnTo>
                      <a:pt x="95" y="32"/>
                    </a:lnTo>
                    <a:lnTo>
                      <a:pt x="97" y="26"/>
                    </a:lnTo>
                    <a:lnTo>
                      <a:pt x="99" y="26"/>
                    </a:lnTo>
                    <a:lnTo>
                      <a:pt x="101" y="31"/>
                    </a:lnTo>
                    <a:lnTo>
                      <a:pt x="104" y="31"/>
                    </a:lnTo>
                    <a:lnTo>
                      <a:pt x="106" y="29"/>
                    </a:lnTo>
                    <a:lnTo>
                      <a:pt x="95" y="5"/>
                    </a:lnTo>
                    <a:lnTo>
                      <a:pt x="8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8" name="Freeform 965"/>
              <p:cNvSpPr>
                <a:spLocks/>
              </p:cNvSpPr>
              <p:nvPr/>
            </p:nvSpPr>
            <p:spPr bwMode="auto">
              <a:xfrm>
                <a:off x="9560" y="3737"/>
                <a:ext cx="3" cy="5"/>
              </a:xfrm>
              <a:custGeom>
                <a:avLst/>
                <a:gdLst>
                  <a:gd name="T0" fmla="*/ 0 w 3"/>
                  <a:gd name="T1" fmla="*/ 4 h 5"/>
                  <a:gd name="T2" fmla="*/ 0 w 3"/>
                  <a:gd name="T3" fmla="*/ 4 h 5"/>
                  <a:gd name="T4" fmla="*/ 3 w 3"/>
                  <a:gd name="T5" fmla="*/ 5 h 5"/>
                  <a:gd name="T6" fmla="*/ 3 w 3"/>
                  <a:gd name="T7" fmla="*/ 5 h 5"/>
                  <a:gd name="T8" fmla="*/ 3 w 3"/>
                  <a:gd name="T9" fmla="*/ 5 h 5"/>
                  <a:gd name="T10" fmla="*/ 3 w 3"/>
                  <a:gd name="T11" fmla="*/ 4 h 5"/>
                  <a:gd name="T12" fmla="*/ 3 w 3"/>
                  <a:gd name="T13" fmla="*/ 3 h 5"/>
                  <a:gd name="T14" fmla="*/ 3 w 3"/>
                  <a:gd name="T15" fmla="*/ 0 h 5"/>
                  <a:gd name="T16" fmla="*/ 3 w 3"/>
                  <a:gd name="T17" fmla="*/ 0 h 5"/>
                  <a:gd name="T18" fmla="*/ 3 w 3"/>
                  <a:gd name="T19" fmla="*/ 0 h 5"/>
                  <a:gd name="T20" fmla="*/ 0 w 3"/>
                  <a:gd name="T21" fmla="*/ 0 h 5"/>
                  <a:gd name="T22" fmla="*/ 0 w 3"/>
                  <a:gd name="T23" fmla="*/ 0 h 5"/>
                  <a:gd name="T24" fmla="*/ 0 w 3"/>
                  <a:gd name="T25" fmla="*/ 3 h 5"/>
                  <a:gd name="T26" fmla="*/ 0 w 3"/>
                  <a:gd name="T27" fmla="*/ 3 h 5"/>
                  <a:gd name="T28" fmla="*/ 0 w 3"/>
                  <a:gd name="T29" fmla="*/ 4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0" y="4"/>
                    </a:moveTo>
                    <a:lnTo>
                      <a:pt x="0" y="4"/>
                    </a:lnTo>
                    <a:lnTo>
                      <a:pt x="3" y="5"/>
                    </a:lnTo>
                    <a:lnTo>
                      <a:pt x="3" y="4"/>
                    </a:lnTo>
                    <a:lnTo>
                      <a:pt x="3" y="3"/>
                    </a:lnTo>
                    <a:lnTo>
                      <a:pt x="3" y="0"/>
                    </a:lnTo>
                    <a:lnTo>
                      <a:pt x="0" y="0"/>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9" name="Freeform 966"/>
              <p:cNvSpPr>
                <a:spLocks/>
              </p:cNvSpPr>
              <p:nvPr/>
            </p:nvSpPr>
            <p:spPr bwMode="auto">
              <a:xfrm>
                <a:off x="9015" y="3643"/>
                <a:ext cx="4" cy="2"/>
              </a:xfrm>
              <a:custGeom>
                <a:avLst/>
                <a:gdLst>
                  <a:gd name="T0" fmla="*/ 4 w 4"/>
                  <a:gd name="T1" fmla="*/ 0 h 2"/>
                  <a:gd name="T2" fmla="*/ 4 w 4"/>
                  <a:gd name="T3" fmla="*/ 0 h 2"/>
                  <a:gd name="T4" fmla="*/ 2 w 4"/>
                  <a:gd name="T5" fmla="*/ 0 h 2"/>
                  <a:gd name="T6" fmla="*/ 0 w 4"/>
                  <a:gd name="T7" fmla="*/ 0 h 2"/>
                  <a:gd name="T8" fmla="*/ 0 w 4"/>
                  <a:gd name="T9" fmla="*/ 1 h 2"/>
                  <a:gd name="T10" fmla="*/ 0 w 4"/>
                  <a:gd name="T11" fmla="*/ 2 h 2"/>
                  <a:gd name="T12" fmla="*/ 2 w 4"/>
                  <a:gd name="T13" fmla="*/ 2 h 2"/>
                  <a:gd name="T14" fmla="*/ 2 w 4"/>
                  <a:gd name="T15" fmla="*/ 2 h 2"/>
                  <a:gd name="T16" fmla="*/ 4 w 4"/>
                  <a:gd name="T17" fmla="*/ 1 h 2"/>
                  <a:gd name="T18" fmla="*/ 4 w 4"/>
                  <a:gd name="T19" fmla="*/ 0 h 2"/>
                  <a:gd name="T20" fmla="*/ 4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0"/>
                    </a:moveTo>
                    <a:lnTo>
                      <a:pt x="4" y="0"/>
                    </a:lnTo>
                    <a:lnTo>
                      <a:pt x="2" y="0"/>
                    </a:lnTo>
                    <a:lnTo>
                      <a:pt x="0" y="0"/>
                    </a:lnTo>
                    <a:lnTo>
                      <a:pt x="0" y="1"/>
                    </a:lnTo>
                    <a:lnTo>
                      <a:pt x="0" y="2"/>
                    </a:lnTo>
                    <a:lnTo>
                      <a:pt x="2"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0" name="Freeform 967"/>
              <p:cNvSpPr>
                <a:spLocks/>
              </p:cNvSpPr>
              <p:nvPr/>
            </p:nvSpPr>
            <p:spPr bwMode="auto">
              <a:xfrm>
                <a:off x="8733" y="3585"/>
                <a:ext cx="4" cy="3"/>
              </a:xfrm>
              <a:custGeom>
                <a:avLst/>
                <a:gdLst>
                  <a:gd name="T0" fmla="*/ 2 w 4"/>
                  <a:gd name="T1" fmla="*/ 0 h 3"/>
                  <a:gd name="T2" fmla="*/ 0 w 4"/>
                  <a:gd name="T3" fmla="*/ 2 h 3"/>
                  <a:gd name="T4" fmla="*/ 0 w 4"/>
                  <a:gd name="T5" fmla="*/ 2 h 3"/>
                  <a:gd name="T6" fmla="*/ 0 w 4"/>
                  <a:gd name="T7" fmla="*/ 2 h 3"/>
                  <a:gd name="T8" fmla="*/ 2 w 4"/>
                  <a:gd name="T9" fmla="*/ 3 h 3"/>
                  <a:gd name="T10" fmla="*/ 2 w 4"/>
                  <a:gd name="T11" fmla="*/ 3 h 3"/>
                  <a:gd name="T12" fmla="*/ 4 w 4"/>
                  <a:gd name="T13" fmla="*/ 2 h 3"/>
                  <a:gd name="T14" fmla="*/ 4 w 4"/>
                  <a:gd name="T15" fmla="*/ 2 h 3"/>
                  <a:gd name="T16" fmla="*/ 2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2"/>
                    </a:lnTo>
                    <a:lnTo>
                      <a:pt x="2"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1" name="Freeform 968"/>
              <p:cNvSpPr>
                <a:spLocks/>
              </p:cNvSpPr>
              <p:nvPr/>
            </p:nvSpPr>
            <p:spPr bwMode="auto">
              <a:xfrm>
                <a:off x="9002" y="3657"/>
                <a:ext cx="3" cy="0"/>
              </a:xfrm>
              <a:custGeom>
                <a:avLst/>
                <a:gdLst>
                  <a:gd name="T0" fmla="*/ 3 w 3"/>
                  <a:gd name="T1" fmla="*/ 0 w 3"/>
                  <a:gd name="T2" fmla="*/ 3 w 3"/>
                  <a:gd name="T3" fmla="*/ 3 w 3"/>
                  <a:gd name="T4" fmla="*/ 3 w 3"/>
                  <a:gd name="T5" fmla="*/ 3 w 3"/>
                  <a:gd name="T6" fmla="*/ 0 60000 65536"/>
                  <a:gd name="T7" fmla="*/ 0 60000 65536"/>
                  <a:gd name="T8" fmla="*/ 0 60000 65536"/>
                  <a:gd name="T9" fmla="*/ 0 60000 65536"/>
                  <a:gd name="T10" fmla="*/ 0 60000 65536"/>
                  <a:gd name="T11" fmla="*/ 0 60000 65536"/>
                  <a:gd name="T12" fmla="*/ 0 w 3"/>
                  <a:gd name="T13" fmla="*/ 3 w 3"/>
                </a:gdLst>
                <a:ahLst/>
                <a:cxnLst>
                  <a:cxn ang="T6">
                    <a:pos x="T0" y="0"/>
                  </a:cxn>
                  <a:cxn ang="T7">
                    <a:pos x="T1" y="0"/>
                  </a:cxn>
                  <a:cxn ang="T8">
                    <a:pos x="T2" y="0"/>
                  </a:cxn>
                  <a:cxn ang="T9">
                    <a:pos x="T3" y="0"/>
                  </a:cxn>
                  <a:cxn ang="T10">
                    <a:pos x="T4" y="0"/>
                  </a:cxn>
                  <a:cxn ang="T11">
                    <a:pos x="T5" y="0"/>
                  </a:cxn>
                </a:cxnLst>
                <a:rect l="T12" t="0" r="T13" b="0"/>
                <a:pathLst>
                  <a:path w="3">
                    <a:moveTo>
                      <a:pt x="3" y="0"/>
                    </a:moveTo>
                    <a:lnTo>
                      <a:pt x="0"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2" name="Freeform 969"/>
              <p:cNvSpPr>
                <a:spLocks/>
              </p:cNvSpPr>
              <p:nvPr/>
            </p:nvSpPr>
            <p:spPr bwMode="auto">
              <a:xfrm>
                <a:off x="9028" y="3632"/>
                <a:ext cx="2" cy="1"/>
              </a:xfrm>
              <a:custGeom>
                <a:avLst/>
                <a:gdLst>
                  <a:gd name="T0" fmla="*/ 2 w 2"/>
                  <a:gd name="T1" fmla="*/ 0 h 1"/>
                  <a:gd name="T2" fmla="*/ 0 w 2"/>
                  <a:gd name="T3" fmla="*/ 0 h 1"/>
                  <a:gd name="T4" fmla="*/ 0 w 2"/>
                  <a:gd name="T5" fmla="*/ 0 h 1"/>
                  <a:gd name="T6" fmla="*/ 0 w 2"/>
                  <a:gd name="T7" fmla="*/ 1 h 1"/>
                  <a:gd name="T8" fmla="*/ 0 w 2"/>
                  <a:gd name="T9" fmla="*/ 1 h 1"/>
                  <a:gd name="T10" fmla="*/ 2 w 2"/>
                  <a:gd name="T11" fmla="*/ 0 h 1"/>
                  <a:gd name="T12" fmla="*/ 2 w 2"/>
                  <a:gd name="T13" fmla="*/ 0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3" name="Freeform 970"/>
              <p:cNvSpPr>
                <a:spLocks/>
              </p:cNvSpPr>
              <p:nvPr/>
            </p:nvSpPr>
            <p:spPr bwMode="auto">
              <a:xfrm>
                <a:off x="8181" y="3643"/>
                <a:ext cx="2" cy="1"/>
              </a:xfrm>
              <a:custGeom>
                <a:avLst/>
                <a:gdLst>
                  <a:gd name="T0" fmla="*/ 0 w 2"/>
                  <a:gd name="T1" fmla="*/ 1 h 1"/>
                  <a:gd name="T2" fmla="*/ 2 w 2"/>
                  <a:gd name="T3" fmla="*/ 1 h 1"/>
                  <a:gd name="T4" fmla="*/ 0 w 2"/>
                  <a:gd name="T5" fmla="*/ 0 h 1"/>
                  <a:gd name="T6" fmla="*/ 0 w 2"/>
                  <a:gd name="T7" fmla="*/ 0 h 1"/>
                  <a:gd name="T8" fmla="*/ 0 w 2"/>
                  <a:gd name="T9" fmla="*/ 0 h 1"/>
                  <a:gd name="T10" fmla="*/ 0 w 2"/>
                  <a:gd name="T11" fmla="*/ 1 h 1"/>
                  <a:gd name="T12" fmla="*/ 0 w 2"/>
                  <a:gd name="T13" fmla="*/ 1 h 1"/>
                  <a:gd name="T14" fmla="*/ 0 w 2"/>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1"/>
                    </a:moveTo>
                    <a:lnTo>
                      <a:pt x="2"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4" name="Freeform 971"/>
              <p:cNvSpPr>
                <a:spLocks/>
              </p:cNvSpPr>
              <p:nvPr/>
            </p:nvSpPr>
            <p:spPr bwMode="auto">
              <a:xfrm>
                <a:off x="10712" y="3525"/>
                <a:ext cx="2" cy="3"/>
              </a:xfrm>
              <a:custGeom>
                <a:avLst/>
                <a:gdLst>
                  <a:gd name="T0" fmla="*/ 0 w 2"/>
                  <a:gd name="T1" fmla="*/ 0 h 3"/>
                  <a:gd name="T2" fmla="*/ 0 w 2"/>
                  <a:gd name="T3" fmla="*/ 0 h 3"/>
                  <a:gd name="T4" fmla="*/ 0 w 2"/>
                  <a:gd name="T5" fmla="*/ 3 h 3"/>
                  <a:gd name="T6" fmla="*/ 2 w 2"/>
                  <a:gd name="T7" fmla="*/ 3 h 3"/>
                  <a:gd name="T8" fmla="*/ 2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0"/>
                    </a:lnTo>
                    <a:lnTo>
                      <a:pt x="0" y="3"/>
                    </a:lnTo>
                    <a:lnTo>
                      <a:pt x="2" y="3"/>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5" name="Freeform 972"/>
              <p:cNvSpPr>
                <a:spLocks/>
              </p:cNvSpPr>
              <p:nvPr/>
            </p:nvSpPr>
            <p:spPr bwMode="auto">
              <a:xfrm>
                <a:off x="6989" y="3131"/>
                <a:ext cx="5" cy="3"/>
              </a:xfrm>
              <a:custGeom>
                <a:avLst/>
                <a:gdLst>
                  <a:gd name="T0" fmla="*/ 5 w 5"/>
                  <a:gd name="T1" fmla="*/ 2 h 3"/>
                  <a:gd name="T2" fmla="*/ 5 w 5"/>
                  <a:gd name="T3" fmla="*/ 1 h 3"/>
                  <a:gd name="T4" fmla="*/ 2 w 5"/>
                  <a:gd name="T5" fmla="*/ 0 h 3"/>
                  <a:gd name="T6" fmla="*/ 0 w 5"/>
                  <a:gd name="T7" fmla="*/ 0 h 3"/>
                  <a:gd name="T8" fmla="*/ 0 w 5"/>
                  <a:gd name="T9" fmla="*/ 1 h 3"/>
                  <a:gd name="T10" fmla="*/ 0 w 5"/>
                  <a:gd name="T11" fmla="*/ 1 h 3"/>
                  <a:gd name="T12" fmla="*/ 5 w 5"/>
                  <a:gd name="T13" fmla="*/ 3 h 3"/>
                  <a:gd name="T14" fmla="*/ 5 w 5"/>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5" y="2"/>
                    </a:moveTo>
                    <a:lnTo>
                      <a:pt x="5" y="1"/>
                    </a:lnTo>
                    <a:lnTo>
                      <a:pt x="2" y="0"/>
                    </a:lnTo>
                    <a:lnTo>
                      <a:pt x="0" y="0"/>
                    </a:lnTo>
                    <a:lnTo>
                      <a:pt x="0" y="1"/>
                    </a:lnTo>
                    <a:lnTo>
                      <a:pt x="5" y="3"/>
                    </a:lnTo>
                    <a:lnTo>
                      <a:pt x="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6" name="Freeform 973"/>
              <p:cNvSpPr>
                <a:spLocks/>
              </p:cNvSpPr>
              <p:nvPr/>
            </p:nvSpPr>
            <p:spPr bwMode="auto">
              <a:xfrm>
                <a:off x="6991" y="3137"/>
                <a:ext cx="11" cy="5"/>
              </a:xfrm>
              <a:custGeom>
                <a:avLst/>
                <a:gdLst>
                  <a:gd name="T0" fmla="*/ 9 w 11"/>
                  <a:gd name="T1" fmla="*/ 2 h 5"/>
                  <a:gd name="T2" fmla="*/ 7 w 11"/>
                  <a:gd name="T3" fmla="*/ 2 h 5"/>
                  <a:gd name="T4" fmla="*/ 0 w 11"/>
                  <a:gd name="T5" fmla="*/ 0 h 5"/>
                  <a:gd name="T6" fmla="*/ 0 w 11"/>
                  <a:gd name="T7" fmla="*/ 1 h 5"/>
                  <a:gd name="T8" fmla="*/ 3 w 11"/>
                  <a:gd name="T9" fmla="*/ 2 h 5"/>
                  <a:gd name="T10" fmla="*/ 5 w 11"/>
                  <a:gd name="T11" fmla="*/ 3 h 5"/>
                  <a:gd name="T12" fmla="*/ 7 w 11"/>
                  <a:gd name="T13" fmla="*/ 4 h 5"/>
                  <a:gd name="T14" fmla="*/ 9 w 11"/>
                  <a:gd name="T15" fmla="*/ 5 h 5"/>
                  <a:gd name="T16" fmla="*/ 11 w 11"/>
                  <a:gd name="T17" fmla="*/ 5 h 5"/>
                  <a:gd name="T18" fmla="*/ 11 w 11"/>
                  <a:gd name="T19" fmla="*/ 5 h 5"/>
                  <a:gd name="T20" fmla="*/ 9 w 11"/>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5"/>
                  <a:gd name="T35" fmla="*/ 11 w 11"/>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5">
                    <a:moveTo>
                      <a:pt x="9" y="2"/>
                    </a:moveTo>
                    <a:lnTo>
                      <a:pt x="7" y="2"/>
                    </a:lnTo>
                    <a:lnTo>
                      <a:pt x="0" y="0"/>
                    </a:lnTo>
                    <a:lnTo>
                      <a:pt x="0" y="1"/>
                    </a:lnTo>
                    <a:lnTo>
                      <a:pt x="3" y="2"/>
                    </a:lnTo>
                    <a:lnTo>
                      <a:pt x="5" y="3"/>
                    </a:lnTo>
                    <a:lnTo>
                      <a:pt x="7" y="4"/>
                    </a:lnTo>
                    <a:lnTo>
                      <a:pt x="9" y="5"/>
                    </a:lnTo>
                    <a:lnTo>
                      <a:pt x="11" y="5"/>
                    </a:lnTo>
                    <a:lnTo>
                      <a:pt x="9"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7" name="Freeform 974"/>
              <p:cNvSpPr>
                <a:spLocks/>
              </p:cNvSpPr>
              <p:nvPr/>
            </p:nvSpPr>
            <p:spPr bwMode="auto">
              <a:xfrm>
                <a:off x="6996" y="3133"/>
                <a:ext cx="10" cy="9"/>
              </a:xfrm>
              <a:custGeom>
                <a:avLst/>
                <a:gdLst>
                  <a:gd name="T0" fmla="*/ 6 w 10"/>
                  <a:gd name="T1" fmla="*/ 4 h 9"/>
                  <a:gd name="T2" fmla="*/ 6 w 10"/>
                  <a:gd name="T3" fmla="*/ 4 h 9"/>
                  <a:gd name="T4" fmla="*/ 4 w 10"/>
                  <a:gd name="T5" fmla="*/ 1 h 9"/>
                  <a:gd name="T6" fmla="*/ 0 w 10"/>
                  <a:gd name="T7" fmla="*/ 0 h 9"/>
                  <a:gd name="T8" fmla="*/ 0 w 10"/>
                  <a:gd name="T9" fmla="*/ 0 h 9"/>
                  <a:gd name="T10" fmla="*/ 0 w 10"/>
                  <a:gd name="T11" fmla="*/ 1 h 9"/>
                  <a:gd name="T12" fmla="*/ 0 w 10"/>
                  <a:gd name="T13" fmla="*/ 2 h 9"/>
                  <a:gd name="T14" fmla="*/ 2 w 10"/>
                  <a:gd name="T15" fmla="*/ 2 h 9"/>
                  <a:gd name="T16" fmla="*/ 2 w 10"/>
                  <a:gd name="T17" fmla="*/ 4 h 9"/>
                  <a:gd name="T18" fmla="*/ 8 w 10"/>
                  <a:gd name="T19" fmla="*/ 9 h 9"/>
                  <a:gd name="T20" fmla="*/ 10 w 10"/>
                  <a:gd name="T21" fmla="*/ 8 h 9"/>
                  <a:gd name="T22" fmla="*/ 10 w 10"/>
                  <a:gd name="T23" fmla="*/ 6 h 9"/>
                  <a:gd name="T24" fmla="*/ 6 w 10"/>
                  <a:gd name="T25" fmla="*/ 5 h 9"/>
                  <a:gd name="T26" fmla="*/ 6 w 10"/>
                  <a:gd name="T27" fmla="*/ 4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9"/>
                  <a:gd name="T44" fmla="*/ 10 w 10"/>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9">
                    <a:moveTo>
                      <a:pt x="6" y="4"/>
                    </a:moveTo>
                    <a:lnTo>
                      <a:pt x="6" y="4"/>
                    </a:lnTo>
                    <a:lnTo>
                      <a:pt x="4" y="1"/>
                    </a:lnTo>
                    <a:lnTo>
                      <a:pt x="0" y="0"/>
                    </a:lnTo>
                    <a:lnTo>
                      <a:pt x="0" y="1"/>
                    </a:lnTo>
                    <a:lnTo>
                      <a:pt x="0" y="2"/>
                    </a:lnTo>
                    <a:lnTo>
                      <a:pt x="2" y="2"/>
                    </a:lnTo>
                    <a:lnTo>
                      <a:pt x="2" y="4"/>
                    </a:lnTo>
                    <a:lnTo>
                      <a:pt x="8" y="9"/>
                    </a:lnTo>
                    <a:lnTo>
                      <a:pt x="10" y="8"/>
                    </a:lnTo>
                    <a:lnTo>
                      <a:pt x="10" y="6"/>
                    </a:lnTo>
                    <a:lnTo>
                      <a:pt x="6" y="5"/>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8" name="Freeform 975"/>
              <p:cNvSpPr>
                <a:spLocks/>
              </p:cNvSpPr>
              <p:nvPr/>
            </p:nvSpPr>
            <p:spPr bwMode="auto">
              <a:xfrm>
                <a:off x="7010" y="3147"/>
                <a:ext cx="3" cy="4"/>
              </a:xfrm>
              <a:custGeom>
                <a:avLst/>
                <a:gdLst>
                  <a:gd name="T0" fmla="*/ 0 w 3"/>
                  <a:gd name="T1" fmla="*/ 0 h 4"/>
                  <a:gd name="T2" fmla="*/ 0 w 3"/>
                  <a:gd name="T3" fmla="*/ 0 h 4"/>
                  <a:gd name="T4" fmla="*/ 0 w 3"/>
                  <a:gd name="T5" fmla="*/ 1 h 4"/>
                  <a:gd name="T6" fmla="*/ 3 w 3"/>
                  <a:gd name="T7" fmla="*/ 4 h 4"/>
                  <a:gd name="T8" fmla="*/ 3 w 3"/>
                  <a:gd name="T9" fmla="*/ 4 h 4"/>
                  <a:gd name="T10" fmla="*/ 3 w 3"/>
                  <a:gd name="T11" fmla="*/ 3 h 4"/>
                  <a:gd name="T12" fmla="*/ 0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0"/>
                    </a:moveTo>
                    <a:lnTo>
                      <a:pt x="0" y="0"/>
                    </a:lnTo>
                    <a:lnTo>
                      <a:pt x="0" y="1"/>
                    </a:lnTo>
                    <a:lnTo>
                      <a:pt x="3" y="4"/>
                    </a:lnTo>
                    <a:lnTo>
                      <a:pt x="3" y="3"/>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9" name="Freeform 976"/>
              <p:cNvSpPr>
                <a:spLocks/>
              </p:cNvSpPr>
              <p:nvPr/>
            </p:nvSpPr>
            <p:spPr bwMode="auto">
              <a:xfrm>
                <a:off x="6973" y="3105"/>
                <a:ext cx="12" cy="11"/>
              </a:xfrm>
              <a:custGeom>
                <a:avLst/>
                <a:gdLst>
                  <a:gd name="T0" fmla="*/ 12 w 12"/>
                  <a:gd name="T1" fmla="*/ 10 h 11"/>
                  <a:gd name="T2" fmla="*/ 10 w 12"/>
                  <a:gd name="T3" fmla="*/ 9 h 11"/>
                  <a:gd name="T4" fmla="*/ 10 w 12"/>
                  <a:gd name="T5" fmla="*/ 4 h 11"/>
                  <a:gd name="T6" fmla="*/ 10 w 12"/>
                  <a:gd name="T7" fmla="*/ 1 h 11"/>
                  <a:gd name="T8" fmla="*/ 8 w 12"/>
                  <a:gd name="T9" fmla="*/ 0 h 11"/>
                  <a:gd name="T10" fmla="*/ 6 w 12"/>
                  <a:gd name="T11" fmla="*/ 0 h 11"/>
                  <a:gd name="T12" fmla="*/ 4 w 12"/>
                  <a:gd name="T13" fmla="*/ 1 h 11"/>
                  <a:gd name="T14" fmla="*/ 4 w 12"/>
                  <a:gd name="T15" fmla="*/ 1 h 11"/>
                  <a:gd name="T16" fmla="*/ 2 w 12"/>
                  <a:gd name="T17" fmla="*/ 2 h 11"/>
                  <a:gd name="T18" fmla="*/ 2 w 12"/>
                  <a:gd name="T19" fmla="*/ 2 h 11"/>
                  <a:gd name="T20" fmla="*/ 2 w 12"/>
                  <a:gd name="T21" fmla="*/ 3 h 11"/>
                  <a:gd name="T22" fmla="*/ 2 w 12"/>
                  <a:gd name="T23" fmla="*/ 3 h 11"/>
                  <a:gd name="T24" fmla="*/ 2 w 12"/>
                  <a:gd name="T25" fmla="*/ 3 h 11"/>
                  <a:gd name="T26" fmla="*/ 0 w 12"/>
                  <a:gd name="T27" fmla="*/ 5 h 11"/>
                  <a:gd name="T28" fmla="*/ 2 w 12"/>
                  <a:gd name="T29" fmla="*/ 5 h 11"/>
                  <a:gd name="T30" fmla="*/ 0 w 12"/>
                  <a:gd name="T31" fmla="*/ 5 h 11"/>
                  <a:gd name="T32" fmla="*/ 0 w 12"/>
                  <a:gd name="T33" fmla="*/ 6 h 11"/>
                  <a:gd name="T34" fmla="*/ 0 w 12"/>
                  <a:gd name="T35" fmla="*/ 8 h 11"/>
                  <a:gd name="T36" fmla="*/ 2 w 12"/>
                  <a:gd name="T37" fmla="*/ 9 h 11"/>
                  <a:gd name="T38" fmla="*/ 4 w 12"/>
                  <a:gd name="T39" fmla="*/ 8 h 11"/>
                  <a:gd name="T40" fmla="*/ 4 w 12"/>
                  <a:gd name="T41" fmla="*/ 6 h 11"/>
                  <a:gd name="T42" fmla="*/ 4 w 12"/>
                  <a:gd name="T43" fmla="*/ 8 h 11"/>
                  <a:gd name="T44" fmla="*/ 6 w 12"/>
                  <a:gd name="T45" fmla="*/ 6 h 11"/>
                  <a:gd name="T46" fmla="*/ 6 w 12"/>
                  <a:gd name="T47" fmla="*/ 4 h 11"/>
                  <a:gd name="T48" fmla="*/ 6 w 12"/>
                  <a:gd name="T49" fmla="*/ 6 h 11"/>
                  <a:gd name="T50" fmla="*/ 6 w 12"/>
                  <a:gd name="T51" fmla="*/ 8 h 11"/>
                  <a:gd name="T52" fmla="*/ 4 w 12"/>
                  <a:gd name="T53" fmla="*/ 9 h 11"/>
                  <a:gd name="T54" fmla="*/ 6 w 12"/>
                  <a:gd name="T55" fmla="*/ 9 h 11"/>
                  <a:gd name="T56" fmla="*/ 6 w 12"/>
                  <a:gd name="T57" fmla="*/ 9 h 11"/>
                  <a:gd name="T58" fmla="*/ 6 w 12"/>
                  <a:gd name="T59" fmla="*/ 8 h 11"/>
                  <a:gd name="T60" fmla="*/ 8 w 12"/>
                  <a:gd name="T61" fmla="*/ 9 h 11"/>
                  <a:gd name="T62" fmla="*/ 8 w 12"/>
                  <a:gd name="T63" fmla="*/ 10 h 11"/>
                  <a:gd name="T64" fmla="*/ 8 w 12"/>
                  <a:gd name="T65" fmla="*/ 10 h 11"/>
                  <a:gd name="T66" fmla="*/ 10 w 12"/>
                  <a:gd name="T67" fmla="*/ 11 h 11"/>
                  <a:gd name="T68" fmla="*/ 12 w 12"/>
                  <a:gd name="T69" fmla="*/ 11 h 11"/>
                  <a:gd name="T70" fmla="*/ 12 w 12"/>
                  <a:gd name="T71" fmla="*/ 11 h 11"/>
                  <a:gd name="T72" fmla="*/ 12 w 12"/>
                  <a:gd name="T73" fmla="*/ 10 h 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
                  <a:gd name="T112" fmla="*/ 0 h 11"/>
                  <a:gd name="T113" fmla="*/ 12 w 12"/>
                  <a:gd name="T114" fmla="*/ 11 h 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 h="11">
                    <a:moveTo>
                      <a:pt x="12" y="10"/>
                    </a:moveTo>
                    <a:lnTo>
                      <a:pt x="10" y="9"/>
                    </a:lnTo>
                    <a:lnTo>
                      <a:pt x="10" y="4"/>
                    </a:lnTo>
                    <a:lnTo>
                      <a:pt x="10" y="1"/>
                    </a:lnTo>
                    <a:lnTo>
                      <a:pt x="8" y="0"/>
                    </a:lnTo>
                    <a:lnTo>
                      <a:pt x="6" y="0"/>
                    </a:lnTo>
                    <a:lnTo>
                      <a:pt x="4" y="1"/>
                    </a:lnTo>
                    <a:lnTo>
                      <a:pt x="2" y="2"/>
                    </a:lnTo>
                    <a:lnTo>
                      <a:pt x="2" y="3"/>
                    </a:lnTo>
                    <a:lnTo>
                      <a:pt x="0" y="5"/>
                    </a:lnTo>
                    <a:lnTo>
                      <a:pt x="2" y="5"/>
                    </a:lnTo>
                    <a:lnTo>
                      <a:pt x="0" y="5"/>
                    </a:lnTo>
                    <a:lnTo>
                      <a:pt x="0" y="6"/>
                    </a:lnTo>
                    <a:lnTo>
                      <a:pt x="0" y="8"/>
                    </a:lnTo>
                    <a:lnTo>
                      <a:pt x="2" y="9"/>
                    </a:lnTo>
                    <a:lnTo>
                      <a:pt x="4" y="8"/>
                    </a:lnTo>
                    <a:lnTo>
                      <a:pt x="4" y="6"/>
                    </a:lnTo>
                    <a:lnTo>
                      <a:pt x="4" y="8"/>
                    </a:lnTo>
                    <a:lnTo>
                      <a:pt x="6" y="6"/>
                    </a:lnTo>
                    <a:lnTo>
                      <a:pt x="6" y="4"/>
                    </a:lnTo>
                    <a:lnTo>
                      <a:pt x="6" y="6"/>
                    </a:lnTo>
                    <a:lnTo>
                      <a:pt x="6" y="8"/>
                    </a:lnTo>
                    <a:lnTo>
                      <a:pt x="4" y="9"/>
                    </a:lnTo>
                    <a:lnTo>
                      <a:pt x="6" y="9"/>
                    </a:lnTo>
                    <a:lnTo>
                      <a:pt x="6" y="8"/>
                    </a:lnTo>
                    <a:lnTo>
                      <a:pt x="8" y="9"/>
                    </a:lnTo>
                    <a:lnTo>
                      <a:pt x="8" y="10"/>
                    </a:lnTo>
                    <a:lnTo>
                      <a:pt x="10" y="11"/>
                    </a:lnTo>
                    <a:lnTo>
                      <a:pt x="12" y="11"/>
                    </a:lnTo>
                    <a:lnTo>
                      <a:pt x="12"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0" name="Freeform 977"/>
              <p:cNvSpPr>
                <a:spLocks/>
              </p:cNvSpPr>
              <p:nvPr/>
            </p:nvSpPr>
            <p:spPr bwMode="auto">
              <a:xfrm>
                <a:off x="6962" y="3141"/>
                <a:ext cx="19" cy="16"/>
              </a:xfrm>
              <a:custGeom>
                <a:avLst/>
                <a:gdLst>
                  <a:gd name="T0" fmla="*/ 13 w 19"/>
                  <a:gd name="T1" fmla="*/ 12 h 16"/>
                  <a:gd name="T2" fmla="*/ 13 w 19"/>
                  <a:gd name="T3" fmla="*/ 10 h 16"/>
                  <a:gd name="T4" fmla="*/ 8 w 19"/>
                  <a:gd name="T5" fmla="*/ 9 h 16"/>
                  <a:gd name="T6" fmla="*/ 8 w 19"/>
                  <a:gd name="T7" fmla="*/ 7 h 16"/>
                  <a:gd name="T8" fmla="*/ 8 w 19"/>
                  <a:gd name="T9" fmla="*/ 7 h 16"/>
                  <a:gd name="T10" fmla="*/ 8 w 19"/>
                  <a:gd name="T11" fmla="*/ 6 h 16"/>
                  <a:gd name="T12" fmla="*/ 8 w 19"/>
                  <a:gd name="T13" fmla="*/ 6 h 16"/>
                  <a:gd name="T14" fmla="*/ 11 w 19"/>
                  <a:gd name="T15" fmla="*/ 6 h 16"/>
                  <a:gd name="T16" fmla="*/ 13 w 19"/>
                  <a:gd name="T17" fmla="*/ 5 h 16"/>
                  <a:gd name="T18" fmla="*/ 11 w 19"/>
                  <a:gd name="T19" fmla="*/ 4 h 16"/>
                  <a:gd name="T20" fmla="*/ 8 w 19"/>
                  <a:gd name="T21" fmla="*/ 4 h 16"/>
                  <a:gd name="T22" fmla="*/ 8 w 19"/>
                  <a:gd name="T23" fmla="*/ 4 h 16"/>
                  <a:gd name="T24" fmla="*/ 11 w 19"/>
                  <a:gd name="T25" fmla="*/ 2 h 16"/>
                  <a:gd name="T26" fmla="*/ 11 w 19"/>
                  <a:gd name="T27" fmla="*/ 1 h 16"/>
                  <a:gd name="T28" fmla="*/ 8 w 19"/>
                  <a:gd name="T29" fmla="*/ 0 h 16"/>
                  <a:gd name="T30" fmla="*/ 0 w 19"/>
                  <a:gd name="T31" fmla="*/ 4 h 16"/>
                  <a:gd name="T32" fmla="*/ 4 w 19"/>
                  <a:gd name="T33" fmla="*/ 4 h 16"/>
                  <a:gd name="T34" fmla="*/ 2 w 19"/>
                  <a:gd name="T35" fmla="*/ 5 h 16"/>
                  <a:gd name="T36" fmla="*/ 2 w 19"/>
                  <a:gd name="T37" fmla="*/ 6 h 16"/>
                  <a:gd name="T38" fmla="*/ 4 w 19"/>
                  <a:gd name="T39" fmla="*/ 6 h 16"/>
                  <a:gd name="T40" fmla="*/ 4 w 19"/>
                  <a:gd name="T41" fmla="*/ 5 h 16"/>
                  <a:gd name="T42" fmla="*/ 4 w 19"/>
                  <a:gd name="T43" fmla="*/ 7 h 16"/>
                  <a:gd name="T44" fmla="*/ 4 w 19"/>
                  <a:gd name="T45" fmla="*/ 8 h 16"/>
                  <a:gd name="T46" fmla="*/ 6 w 19"/>
                  <a:gd name="T47" fmla="*/ 8 h 16"/>
                  <a:gd name="T48" fmla="*/ 11 w 19"/>
                  <a:gd name="T49" fmla="*/ 10 h 16"/>
                  <a:gd name="T50" fmla="*/ 11 w 19"/>
                  <a:gd name="T51" fmla="*/ 12 h 16"/>
                  <a:gd name="T52" fmla="*/ 11 w 19"/>
                  <a:gd name="T53" fmla="*/ 12 h 16"/>
                  <a:gd name="T54" fmla="*/ 11 w 19"/>
                  <a:gd name="T55" fmla="*/ 12 h 16"/>
                  <a:gd name="T56" fmla="*/ 11 w 19"/>
                  <a:gd name="T57" fmla="*/ 13 h 16"/>
                  <a:gd name="T58" fmla="*/ 17 w 19"/>
                  <a:gd name="T59" fmla="*/ 16 h 16"/>
                  <a:gd name="T60" fmla="*/ 19 w 19"/>
                  <a:gd name="T61" fmla="*/ 15 h 16"/>
                  <a:gd name="T62" fmla="*/ 19 w 19"/>
                  <a:gd name="T63" fmla="*/ 15 h 16"/>
                  <a:gd name="T64" fmla="*/ 15 w 19"/>
                  <a:gd name="T65" fmla="*/ 12 h 16"/>
                  <a:gd name="T66" fmla="*/ 13 w 19"/>
                  <a:gd name="T67" fmla="*/ 12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16"/>
                  <a:gd name="T104" fmla="*/ 19 w 19"/>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16">
                    <a:moveTo>
                      <a:pt x="13" y="12"/>
                    </a:moveTo>
                    <a:lnTo>
                      <a:pt x="13" y="10"/>
                    </a:lnTo>
                    <a:lnTo>
                      <a:pt x="8" y="9"/>
                    </a:lnTo>
                    <a:lnTo>
                      <a:pt x="8" y="7"/>
                    </a:lnTo>
                    <a:lnTo>
                      <a:pt x="8" y="6"/>
                    </a:lnTo>
                    <a:lnTo>
                      <a:pt x="11" y="6"/>
                    </a:lnTo>
                    <a:lnTo>
                      <a:pt x="13" y="5"/>
                    </a:lnTo>
                    <a:lnTo>
                      <a:pt x="11" y="4"/>
                    </a:lnTo>
                    <a:lnTo>
                      <a:pt x="8" y="4"/>
                    </a:lnTo>
                    <a:lnTo>
                      <a:pt x="11" y="2"/>
                    </a:lnTo>
                    <a:lnTo>
                      <a:pt x="11" y="1"/>
                    </a:lnTo>
                    <a:lnTo>
                      <a:pt x="8" y="0"/>
                    </a:lnTo>
                    <a:lnTo>
                      <a:pt x="0" y="4"/>
                    </a:lnTo>
                    <a:lnTo>
                      <a:pt x="4" y="4"/>
                    </a:lnTo>
                    <a:lnTo>
                      <a:pt x="2" y="5"/>
                    </a:lnTo>
                    <a:lnTo>
                      <a:pt x="2" y="6"/>
                    </a:lnTo>
                    <a:lnTo>
                      <a:pt x="4" y="6"/>
                    </a:lnTo>
                    <a:lnTo>
                      <a:pt x="4" y="5"/>
                    </a:lnTo>
                    <a:lnTo>
                      <a:pt x="4" y="7"/>
                    </a:lnTo>
                    <a:lnTo>
                      <a:pt x="4" y="8"/>
                    </a:lnTo>
                    <a:lnTo>
                      <a:pt x="6" y="8"/>
                    </a:lnTo>
                    <a:lnTo>
                      <a:pt x="11" y="10"/>
                    </a:lnTo>
                    <a:lnTo>
                      <a:pt x="11" y="12"/>
                    </a:lnTo>
                    <a:lnTo>
                      <a:pt x="11" y="13"/>
                    </a:lnTo>
                    <a:lnTo>
                      <a:pt x="17" y="16"/>
                    </a:lnTo>
                    <a:lnTo>
                      <a:pt x="19" y="15"/>
                    </a:lnTo>
                    <a:lnTo>
                      <a:pt x="15" y="12"/>
                    </a:lnTo>
                    <a:lnTo>
                      <a:pt x="13"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1" name="Freeform 978"/>
              <p:cNvSpPr>
                <a:spLocks/>
              </p:cNvSpPr>
              <p:nvPr/>
            </p:nvSpPr>
            <p:spPr bwMode="auto">
              <a:xfrm>
                <a:off x="6949" y="3115"/>
                <a:ext cx="9" cy="7"/>
              </a:xfrm>
              <a:custGeom>
                <a:avLst/>
                <a:gdLst>
                  <a:gd name="T0" fmla="*/ 7 w 9"/>
                  <a:gd name="T1" fmla="*/ 7 h 7"/>
                  <a:gd name="T2" fmla="*/ 9 w 9"/>
                  <a:gd name="T3" fmla="*/ 7 h 7"/>
                  <a:gd name="T4" fmla="*/ 5 w 9"/>
                  <a:gd name="T5" fmla="*/ 3 h 7"/>
                  <a:gd name="T6" fmla="*/ 5 w 9"/>
                  <a:gd name="T7" fmla="*/ 2 h 7"/>
                  <a:gd name="T8" fmla="*/ 5 w 9"/>
                  <a:gd name="T9" fmla="*/ 1 h 7"/>
                  <a:gd name="T10" fmla="*/ 5 w 9"/>
                  <a:gd name="T11" fmla="*/ 1 h 7"/>
                  <a:gd name="T12" fmla="*/ 2 w 9"/>
                  <a:gd name="T13" fmla="*/ 0 h 7"/>
                  <a:gd name="T14" fmla="*/ 0 w 9"/>
                  <a:gd name="T15" fmla="*/ 0 h 7"/>
                  <a:gd name="T16" fmla="*/ 2 w 9"/>
                  <a:gd name="T17" fmla="*/ 2 h 7"/>
                  <a:gd name="T18" fmla="*/ 5 w 9"/>
                  <a:gd name="T19" fmla="*/ 6 h 7"/>
                  <a:gd name="T20" fmla="*/ 7 w 9"/>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7" y="7"/>
                    </a:moveTo>
                    <a:lnTo>
                      <a:pt x="9" y="7"/>
                    </a:lnTo>
                    <a:lnTo>
                      <a:pt x="5" y="3"/>
                    </a:lnTo>
                    <a:lnTo>
                      <a:pt x="5" y="2"/>
                    </a:lnTo>
                    <a:lnTo>
                      <a:pt x="5" y="1"/>
                    </a:lnTo>
                    <a:lnTo>
                      <a:pt x="2" y="0"/>
                    </a:lnTo>
                    <a:lnTo>
                      <a:pt x="0" y="0"/>
                    </a:lnTo>
                    <a:lnTo>
                      <a:pt x="2" y="2"/>
                    </a:lnTo>
                    <a:lnTo>
                      <a:pt x="5" y="6"/>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2" name="Freeform 979"/>
              <p:cNvSpPr>
                <a:spLocks/>
              </p:cNvSpPr>
              <p:nvPr/>
            </p:nvSpPr>
            <p:spPr bwMode="auto">
              <a:xfrm>
                <a:off x="6975" y="3114"/>
                <a:ext cx="4" cy="3"/>
              </a:xfrm>
              <a:custGeom>
                <a:avLst/>
                <a:gdLst>
                  <a:gd name="T0" fmla="*/ 2 w 4"/>
                  <a:gd name="T1" fmla="*/ 3 h 3"/>
                  <a:gd name="T2" fmla="*/ 4 w 4"/>
                  <a:gd name="T3" fmla="*/ 3 h 3"/>
                  <a:gd name="T4" fmla="*/ 2 w 4"/>
                  <a:gd name="T5" fmla="*/ 1 h 3"/>
                  <a:gd name="T6" fmla="*/ 0 w 4"/>
                  <a:gd name="T7" fmla="*/ 0 h 3"/>
                  <a:gd name="T8" fmla="*/ 0 w 4"/>
                  <a:gd name="T9" fmla="*/ 2 h 3"/>
                  <a:gd name="T10" fmla="*/ 0 w 4"/>
                  <a:gd name="T11" fmla="*/ 2 h 3"/>
                  <a:gd name="T12" fmla="*/ 2 w 4"/>
                  <a:gd name="T13" fmla="*/ 3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2" y="3"/>
                    </a:moveTo>
                    <a:lnTo>
                      <a:pt x="4" y="3"/>
                    </a:lnTo>
                    <a:lnTo>
                      <a:pt x="2" y="1"/>
                    </a:lnTo>
                    <a:lnTo>
                      <a:pt x="0" y="0"/>
                    </a:lnTo>
                    <a:lnTo>
                      <a:pt x="0" y="2"/>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3" name="Freeform 980"/>
              <p:cNvSpPr>
                <a:spLocks/>
              </p:cNvSpPr>
              <p:nvPr/>
            </p:nvSpPr>
            <p:spPr bwMode="auto">
              <a:xfrm>
                <a:off x="6951" y="3130"/>
                <a:ext cx="22" cy="13"/>
              </a:xfrm>
              <a:custGeom>
                <a:avLst/>
                <a:gdLst>
                  <a:gd name="T0" fmla="*/ 13 w 22"/>
                  <a:gd name="T1" fmla="*/ 11 h 13"/>
                  <a:gd name="T2" fmla="*/ 13 w 22"/>
                  <a:gd name="T3" fmla="*/ 11 h 13"/>
                  <a:gd name="T4" fmla="*/ 15 w 22"/>
                  <a:gd name="T5" fmla="*/ 11 h 13"/>
                  <a:gd name="T6" fmla="*/ 17 w 22"/>
                  <a:gd name="T7" fmla="*/ 12 h 13"/>
                  <a:gd name="T8" fmla="*/ 19 w 22"/>
                  <a:gd name="T9" fmla="*/ 10 h 13"/>
                  <a:gd name="T10" fmla="*/ 22 w 22"/>
                  <a:gd name="T11" fmla="*/ 2 h 13"/>
                  <a:gd name="T12" fmla="*/ 22 w 22"/>
                  <a:gd name="T13" fmla="*/ 0 h 13"/>
                  <a:gd name="T14" fmla="*/ 22 w 22"/>
                  <a:gd name="T15" fmla="*/ 0 h 13"/>
                  <a:gd name="T16" fmla="*/ 19 w 22"/>
                  <a:gd name="T17" fmla="*/ 1 h 13"/>
                  <a:gd name="T18" fmla="*/ 17 w 22"/>
                  <a:gd name="T19" fmla="*/ 1 h 13"/>
                  <a:gd name="T20" fmla="*/ 17 w 22"/>
                  <a:gd name="T21" fmla="*/ 1 h 13"/>
                  <a:gd name="T22" fmla="*/ 17 w 22"/>
                  <a:gd name="T23" fmla="*/ 3 h 13"/>
                  <a:gd name="T24" fmla="*/ 13 w 22"/>
                  <a:gd name="T25" fmla="*/ 7 h 13"/>
                  <a:gd name="T26" fmla="*/ 11 w 22"/>
                  <a:gd name="T27" fmla="*/ 7 h 13"/>
                  <a:gd name="T28" fmla="*/ 11 w 22"/>
                  <a:gd name="T29" fmla="*/ 7 h 13"/>
                  <a:gd name="T30" fmla="*/ 9 w 22"/>
                  <a:gd name="T31" fmla="*/ 7 h 13"/>
                  <a:gd name="T32" fmla="*/ 13 w 22"/>
                  <a:gd name="T33" fmla="*/ 4 h 13"/>
                  <a:gd name="T34" fmla="*/ 15 w 22"/>
                  <a:gd name="T35" fmla="*/ 4 h 13"/>
                  <a:gd name="T36" fmla="*/ 13 w 22"/>
                  <a:gd name="T37" fmla="*/ 2 h 13"/>
                  <a:gd name="T38" fmla="*/ 13 w 22"/>
                  <a:gd name="T39" fmla="*/ 0 h 13"/>
                  <a:gd name="T40" fmla="*/ 11 w 22"/>
                  <a:gd name="T41" fmla="*/ 1 h 13"/>
                  <a:gd name="T42" fmla="*/ 9 w 22"/>
                  <a:gd name="T43" fmla="*/ 1 h 13"/>
                  <a:gd name="T44" fmla="*/ 9 w 22"/>
                  <a:gd name="T45" fmla="*/ 2 h 13"/>
                  <a:gd name="T46" fmla="*/ 9 w 22"/>
                  <a:gd name="T47" fmla="*/ 0 h 13"/>
                  <a:gd name="T48" fmla="*/ 9 w 22"/>
                  <a:gd name="T49" fmla="*/ 0 h 13"/>
                  <a:gd name="T50" fmla="*/ 3 w 22"/>
                  <a:gd name="T51" fmla="*/ 0 h 13"/>
                  <a:gd name="T52" fmla="*/ 0 w 22"/>
                  <a:gd name="T53" fmla="*/ 2 h 13"/>
                  <a:gd name="T54" fmla="*/ 3 w 22"/>
                  <a:gd name="T55" fmla="*/ 3 h 13"/>
                  <a:gd name="T56" fmla="*/ 5 w 22"/>
                  <a:gd name="T57" fmla="*/ 7 h 13"/>
                  <a:gd name="T58" fmla="*/ 9 w 22"/>
                  <a:gd name="T59" fmla="*/ 9 h 13"/>
                  <a:gd name="T60" fmla="*/ 11 w 22"/>
                  <a:gd name="T61" fmla="*/ 9 h 13"/>
                  <a:gd name="T62" fmla="*/ 11 w 22"/>
                  <a:gd name="T63" fmla="*/ 10 h 13"/>
                  <a:gd name="T64" fmla="*/ 11 w 22"/>
                  <a:gd name="T65" fmla="*/ 11 h 13"/>
                  <a:gd name="T66" fmla="*/ 9 w 22"/>
                  <a:gd name="T67" fmla="*/ 10 h 13"/>
                  <a:gd name="T68" fmla="*/ 11 w 22"/>
                  <a:gd name="T69" fmla="*/ 12 h 13"/>
                  <a:gd name="T70" fmla="*/ 11 w 22"/>
                  <a:gd name="T71" fmla="*/ 12 h 13"/>
                  <a:gd name="T72" fmla="*/ 13 w 22"/>
                  <a:gd name="T73" fmla="*/ 13 h 13"/>
                  <a:gd name="T74" fmla="*/ 13 w 22"/>
                  <a:gd name="T75" fmla="*/ 11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
                  <a:gd name="T115" fmla="*/ 0 h 13"/>
                  <a:gd name="T116" fmla="*/ 22 w 22"/>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 h="13">
                    <a:moveTo>
                      <a:pt x="13" y="11"/>
                    </a:moveTo>
                    <a:lnTo>
                      <a:pt x="13" y="11"/>
                    </a:lnTo>
                    <a:lnTo>
                      <a:pt x="15" y="11"/>
                    </a:lnTo>
                    <a:lnTo>
                      <a:pt x="17" y="12"/>
                    </a:lnTo>
                    <a:lnTo>
                      <a:pt x="19" y="10"/>
                    </a:lnTo>
                    <a:lnTo>
                      <a:pt x="22" y="2"/>
                    </a:lnTo>
                    <a:lnTo>
                      <a:pt x="22" y="0"/>
                    </a:lnTo>
                    <a:lnTo>
                      <a:pt x="19" y="1"/>
                    </a:lnTo>
                    <a:lnTo>
                      <a:pt x="17" y="1"/>
                    </a:lnTo>
                    <a:lnTo>
                      <a:pt x="17" y="3"/>
                    </a:lnTo>
                    <a:lnTo>
                      <a:pt x="13" y="7"/>
                    </a:lnTo>
                    <a:lnTo>
                      <a:pt x="11" y="7"/>
                    </a:lnTo>
                    <a:lnTo>
                      <a:pt x="9" y="7"/>
                    </a:lnTo>
                    <a:lnTo>
                      <a:pt x="13" y="4"/>
                    </a:lnTo>
                    <a:lnTo>
                      <a:pt x="15" y="4"/>
                    </a:lnTo>
                    <a:lnTo>
                      <a:pt x="13" y="2"/>
                    </a:lnTo>
                    <a:lnTo>
                      <a:pt x="13" y="0"/>
                    </a:lnTo>
                    <a:lnTo>
                      <a:pt x="11" y="1"/>
                    </a:lnTo>
                    <a:lnTo>
                      <a:pt x="9" y="1"/>
                    </a:lnTo>
                    <a:lnTo>
                      <a:pt x="9" y="2"/>
                    </a:lnTo>
                    <a:lnTo>
                      <a:pt x="9" y="0"/>
                    </a:lnTo>
                    <a:lnTo>
                      <a:pt x="3" y="0"/>
                    </a:lnTo>
                    <a:lnTo>
                      <a:pt x="0" y="2"/>
                    </a:lnTo>
                    <a:lnTo>
                      <a:pt x="3" y="3"/>
                    </a:lnTo>
                    <a:lnTo>
                      <a:pt x="5" y="7"/>
                    </a:lnTo>
                    <a:lnTo>
                      <a:pt x="9" y="9"/>
                    </a:lnTo>
                    <a:lnTo>
                      <a:pt x="11" y="9"/>
                    </a:lnTo>
                    <a:lnTo>
                      <a:pt x="11" y="10"/>
                    </a:lnTo>
                    <a:lnTo>
                      <a:pt x="11" y="11"/>
                    </a:lnTo>
                    <a:lnTo>
                      <a:pt x="9" y="10"/>
                    </a:lnTo>
                    <a:lnTo>
                      <a:pt x="11" y="12"/>
                    </a:lnTo>
                    <a:lnTo>
                      <a:pt x="13" y="13"/>
                    </a:lnTo>
                    <a:lnTo>
                      <a:pt x="13"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4" name="Freeform 981"/>
              <p:cNvSpPr>
                <a:spLocks/>
              </p:cNvSpPr>
              <p:nvPr/>
            </p:nvSpPr>
            <p:spPr bwMode="auto">
              <a:xfrm>
                <a:off x="7023" y="3173"/>
                <a:ext cx="74" cy="31"/>
              </a:xfrm>
              <a:custGeom>
                <a:avLst/>
                <a:gdLst>
                  <a:gd name="T0" fmla="*/ 53 w 74"/>
                  <a:gd name="T1" fmla="*/ 28 h 31"/>
                  <a:gd name="T2" fmla="*/ 59 w 74"/>
                  <a:gd name="T3" fmla="*/ 28 h 31"/>
                  <a:gd name="T4" fmla="*/ 61 w 74"/>
                  <a:gd name="T5" fmla="*/ 29 h 31"/>
                  <a:gd name="T6" fmla="*/ 74 w 74"/>
                  <a:gd name="T7" fmla="*/ 30 h 31"/>
                  <a:gd name="T8" fmla="*/ 74 w 74"/>
                  <a:gd name="T9" fmla="*/ 29 h 31"/>
                  <a:gd name="T10" fmla="*/ 72 w 74"/>
                  <a:gd name="T11" fmla="*/ 28 h 31"/>
                  <a:gd name="T12" fmla="*/ 63 w 74"/>
                  <a:gd name="T13" fmla="*/ 20 h 31"/>
                  <a:gd name="T14" fmla="*/ 61 w 74"/>
                  <a:gd name="T15" fmla="*/ 18 h 31"/>
                  <a:gd name="T16" fmla="*/ 55 w 74"/>
                  <a:gd name="T17" fmla="*/ 18 h 31"/>
                  <a:gd name="T18" fmla="*/ 51 w 74"/>
                  <a:gd name="T19" fmla="*/ 15 h 31"/>
                  <a:gd name="T20" fmla="*/ 51 w 74"/>
                  <a:gd name="T21" fmla="*/ 14 h 31"/>
                  <a:gd name="T22" fmla="*/ 42 w 74"/>
                  <a:gd name="T23" fmla="*/ 8 h 31"/>
                  <a:gd name="T24" fmla="*/ 40 w 74"/>
                  <a:gd name="T25" fmla="*/ 7 h 31"/>
                  <a:gd name="T26" fmla="*/ 13 w 74"/>
                  <a:gd name="T27" fmla="*/ 1 h 31"/>
                  <a:gd name="T28" fmla="*/ 2 w 74"/>
                  <a:gd name="T29" fmla="*/ 0 h 31"/>
                  <a:gd name="T30" fmla="*/ 0 w 74"/>
                  <a:gd name="T31" fmla="*/ 1 h 31"/>
                  <a:gd name="T32" fmla="*/ 2 w 74"/>
                  <a:gd name="T33" fmla="*/ 4 h 31"/>
                  <a:gd name="T34" fmla="*/ 6 w 74"/>
                  <a:gd name="T35" fmla="*/ 2 h 31"/>
                  <a:gd name="T36" fmla="*/ 13 w 74"/>
                  <a:gd name="T37" fmla="*/ 2 h 31"/>
                  <a:gd name="T38" fmla="*/ 13 w 74"/>
                  <a:gd name="T39" fmla="*/ 6 h 31"/>
                  <a:gd name="T40" fmla="*/ 13 w 74"/>
                  <a:gd name="T41" fmla="*/ 6 h 31"/>
                  <a:gd name="T42" fmla="*/ 8 w 74"/>
                  <a:gd name="T43" fmla="*/ 5 h 31"/>
                  <a:gd name="T44" fmla="*/ 6 w 74"/>
                  <a:gd name="T45" fmla="*/ 6 h 31"/>
                  <a:gd name="T46" fmla="*/ 8 w 74"/>
                  <a:gd name="T47" fmla="*/ 8 h 31"/>
                  <a:gd name="T48" fmla="*/ 8 w 74"/>
                  <a:gd name="T49" fmla="*/ 9 h 31"/>
                  <a:gd name="T50" fmla="*/ 11 w 74"/>
                  <a:gd name="T51" fmla="*/ 8 h 31"/>
                  <a:gd name="T52" fmla="*/ 13 w 74"/>
                  <a:gd name="T53" fmla="*/ 8 h 31"/>
                  <a:gd name="T54" fmla="*/ 17 w 74"/>
                  <a:gd name="T55" fmla="*/ 8 h 31"/>
                  <a:gd name="T56" fmla="*/ 19 w 74"/>
                  <a:gd name="T57" fmla="*/ 9 h 31"/>
                  <a:gd name="T58" fmla="*/ 17 w 74"/>
                  <a:gd name="T59" fmla="*/ 12 h 31"/>
                  <a:gd name="T60" fmla="*/ 21 w 74"/>
                  <a:gd name="T61" fmla="*/ 12 h 31"/>
                  <a:gd name="T62" fmla="*/ 23 w 74"/>
                  <a:gd name="T63" fmla="*/ 12 h 31"/>
                  <a:gd name="T64" fmla="*/ 27 w 74"/>
                  <a:gd name="T65" fmla="*/ 14 h 31"/>
                  <a:gd name="T66" fmla="*/ 30 w 74"/>
                  <a:gd name="T67" fmla="*/ 14 h 31"/>
                  <a:gd name="T68" fmla="*/ 32 w 74"/>
                  <a:gd name="T69" fmla="*/ 14 h 31"/>
                  <a:gd name="T70" fmla="*/ 32 w 74"/>
                  <a:gd name="T71" fmla="*/ 16 h 31"/>
                  <a:gd name="T72" fmla="*/ 27 w 74"/>
                  <a:gd name="T73" fmla="*/ 16 h 31"/>
                  <a:gd name="T74" fmla="*/ 30 w 74"/>
                  <a:gd name="T75" fmla="*/ 18 h 31"/>
                  <a:gd name="T76" fmla="*/ 36 w 74"/>
                  <a:gd name="T77" fmla="*/ 18 h 31"/>
                  <a:gd name="T78" fmla="*/ 38 w 74"/>
                  <a:gd name="T79" fmla="*/ 20 h 31"/>
                  <a:gd name="T80" fmla="*/ 42 w 74"/>
                  <a:gd name="T81" fmla="*/ 22 h 31"/>
                  <a:gd name="T82" fmla="*/ 38 w 74"/>
                  <a:gd name="T83" fmla="*/ 22 h 31"/>
                  <a:gd name="T84" fmla="*/ 44 w 74"/>
                  <a:gd name="T85" fmla="*/ 23 h 31"/>
                  <a:gd name="T86" fmla="*/ 48 w 74"/>
                  <a:gd name="T87" fmla="*/ 23 h 31"/>
                  <a:gd name="T88" fmla="*/ 51 w 74"/>
                  <a:gd name="T89" fmla="*/ 23 h 31"/>
                  <a:gd name="T90" fmla="*/ 48 w 74"/>
                  <a:gd name="T91" fmla="*/ 24 h 31"/>
                  <a:gd name="T92" fmla="*/ 48 w 74"/>
                  <a:gd name="T93" fmla="*/ 25 h 31"/>
                  <a:gd name="T94" fmla="*/ 53 w 74"/>
                  <a:gd name="T95" fmla="*/ 26 h 31"/>
                  <a:gd name="T96" fmla="*/ 55 w 74"/>
                  <a:gd name="T97" fmla="*/ 25 h 31"/>
                  <a:gd name="T98" fmla="*/ 53 w 74"/>
                  <a:gd name="T99" fmla="*/ 26 h 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31"/>
                  <a:gd name="T152" fmla="*/ 74 w 74"/>
                  <a:gd name="T153" fmla="*/ 31 h 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31">
                    <a:moveTo>
                      <a:pt x="53" y="26"/>
                    </a:moveTo>
                    <a:lnTo>
                      <a:pt x="53" y="28"/>
                    </a:lnTo>
                    <a:lnTo>
                      <a:pt x="57" y="29"/>
                    </a:lnTo>
                    <a:lnTo>
                      <a:pt x="59" y="28"/>
                    </a:lnTo>
                    <a:lnTo>
                      <a:pt x="61" y="29"/>
                    </a:lnTo>
                    <a:lnTo>
                      <a:pt x="72" y="31"/>
                    </a:lnTo>
                    <a:lnTo>
                      <a:pt x="74" y="30"/>
                    </a:lnTo>
                    <a:lnTo>
                      <a:pt x="74" y="29"/>
                    </a:lnTo>
                    <a:lnTo>
                      <a:pt x="74" y="28"/>
                    </a:lnTo>
                    <a:lnTo>
                      <a:pt x="72" y="28"/>
                    </a:lnTo>
                    <a:lnTo>
                      <a:pt x="67" y="22"/>
                    </a:lnTo>
                    <a:lnTo>
                      <a:pt x="63" y="20"/>
                    </a:lnTo>
                    <a:lnTo>
                      <a:pt x="61" y="20"/>
                    </a:lnTo>
                    <a:lnTo>
                      <a:pt x="61" y="18"/>
                    </a:lnTo>
                    <a:lnTo>
                      <a:pt x="59" y="18"/>
                    </a:lnTo>
                    <a:lnTo>
                      <a:pt x="55" y="18"/>
                    </a:lnTo>
                    <a:lnTo>
                      <a:pt x="51" y="16"/>
                    </a:lnTo>
                    <a:lnTo>
                      <a:pt x="51" y="15"/>
                    </a:lnTo>
                    <a:lnTo>
                      <a:pt x="51" y="14"/>
                    </a:lnTo>
                    <a:lnTo>
                      <a:pt x="42" y="9"/>
                    </a:lnTo>
                    <a:lnTo>
                      <a:pt x="42" y="8"/>
                    </a:lnTo>
                    <a:lnTo>
                      <a:pt x="42" y="7"/>
                    </a:lnTo>
                    <a:lnTo>
                      <a:pt x="40" y="7"/>
                    </a:lnTo>
                    <a:lnTo>
                      <a:pt x="15" y="2"/>
                    </a:lnTo>
                    <a:lnTo>
                      <a:pt x="13" y="1"/>
                    </a:lnTo>
                    <a:lnTo>
                      <a:pt x="4" y="0"/>
                    </a:lnTo>
                    <a:lnTo>
                      <a:pt x="2" y="0"/>
                    </a:lnTo>
                    <a:lnTo>
                      <a:pt x="0" y="1"/>
                    </a:lnTo>
                    <a:lnTo>
                      <a:pt x="0" y="2"/>
                    </a:lnTo>
                    <a:lnTo>
                      <a:pt x="2" y="4"/>
                    </a:lnTo>
                    <a:lnTo>
                      <a:pt x="4" y="4"/>
                    </a:lnTo>
                    <a:lnTo>
                      <a:pt x="6" y="2"/>
                    </a:lnTo>
                    <a:lnTo>
                      <a:pt x="13" y="2"/>
                    </a:lnTo>
                    <a:lnTo>
                      <a:pt x="13" y="6"/>
                    </a:lnTo>
                    <a:lnTo>
                      <a:pt x="11" y="5"/>
                    </a:lnTo>
                    <a:lnTo>
                      <a:pt x="8" y="5"/>
                    </a:lnTo>
                    <a:lnTo>
                      <a:pt x="6" y="5"/>
                    </a:lnTo>
                    <a:lnTo>
                      <a:pt x="6" y="6"/>
                    </a:lnTo>
                    <a:lnTo>
                      <a:pt x="8" y="7"/>
                    </a:lnTo>
                    <a:lnTo>
                      <a:pt x="8" y="8"/>
                    </a:lnTo>
                    <a:lnTo>
                      <a:pt x="8" y="9"/>
                    </a:lnTo>
                    <a:lnTo>
                      <a:pt x="11" y="9"/>
                    </a:lnTo>
                    <a:lnTo>
                      <a:pt x="11" y="8"/>
                    </a:lnTo>
                    <a:lnTo>
                      <a:pt x="13" y="9"/>
                    </a:lnTo>
                    <a:lnTo>
                      <a:pt x="13" y="8"/>
                    </a:lnTo>
                    <a:lnTo>
                      <a:pt x="15" y="10"/>
                    </a:lnTo>
                    <a:lnTo>
                      <a:pt x="17" y="8"/>
                    </a:lnTo>
                    <a:lnTo>
                      <a:pt x="19" y="9"/>
                    </a:lnTo>
                    <a:lnTo>
                      <a:pt x="19" y="10"/>
                    </a:lnTo>
                    <a:lnTo>
                      <a:pt x="17" y="12"/>
                    </a:lnTo>
                    <a:lnTo>
                      <a:pt x="19" y="13"/>
                    </a:lnTo>
                    <a:lnTo>
                      <a:pt x="21" y="12"/>
                    </a:lnTo>
                    <a:lnTo>
                      <a:pt x="23" y="12"/>
                    </a:lnTo>
                    <a:lnTo>
                      <a:pt x="25" y="13"/>
                    </a:lnTo>
                    <a:lnTo>
                      <a:pt x="27" y="14"/>
                    </a:lnTo>
                    <a:lnTo>
                      <a:pt x="30" y="14"/>
                    </a:lnTo>
                    <a:lnTo>
                      <a:pt x="30" y="15"/>
                    </a:lnTo>
                    <a:lnTo>
                      <a:pt x="32" y="14"/>
                    </a:lnTo>
                    <a:lnTo>
                      <a:pt x="36" y="15"/>
                    </a:lnTo>
                    <a:lnTo>
                      <a:pt x="32" y="16"/>
                    </a:lnTo>
                    <a:lnTo>
                      <a:pt x="30" y="16"/>
                    </a:lnTo>
                    <a:lnTo>
                      <a:pt x="27" y="16"/>
                    </a:lnTo>
                    <a:lnTo>
                      <a:pt x="27" y="18"/>
                    </a:lnTo>
                    <a:lnTo>
                      <a:pt x="30" y="18"/>
                    </a:lnTo>
                    <a:lnTo>
                      <a:pt x="32" y="18"/>
                    </a:lnTo>
                    <a:lnTo>
                      <a:pt x="36" y="18"/>
                    </a:lnTo>
                    <a:lnTo>
                      <a:pt x="36" y="20"/>
                    </a:lnTo>
                    <a:lnTo>
                      <a:pt x="38" y="20"/>
                    </a:lnTo>
                    <a:lnTo>
                      <a:pt x="42" y="21"/>
                    </a:lnTo>
                    <a:lnTo>
                      <a:pt x="42" y="22"/>
                    </a:lnTo>
                    <a:lnTo>
                      <a:pt x="40" y="22"/>
                    </a:lnTo>
                    <a:lnTo>
                      <a:pt x="38" y="22"/>
                    </a:lnTo>
                    <a:lnTo>
                      <a:pt x="42" y="23"/>
                    </a:lnTo>
                    <a:lnTo>
                      <a:pt x="44" y="23"/>
                    </a:lnTo>
                    <a:lnTo>
                      <a:pt x="46" y="23"/>
                    </a:lnTo>
                    <a:lnTo>
                      <a:pt x="48" y="23"/>
                    </a:lnTo>
                    <a:lnTo>
                      <a:pt x="51" y="23"/>
                    </a:lnTo>
                    <a:lnTo>
                      <a:pt x="51" y="24"/>
                    </a:lnTo>
                    <a:lnTo>
                      <a:pt x="48" y="24"/>
                    </a:lnTo>
                    <a:lnTo>
                      <a:pt x="48" y="25"/>
                    </a:lnTo>
                    <a:lnTo>
                      <a:pt x="53" y="26"/>
                    </a:lnTo>
                    <a:lnTo>
                      <a:pt x="55" y="25"/>
                    </a:lnTo>
                    <a:lnTo>
                      <a:pt x="55" y="26"/>
                    </a:lnTo>
                    <a:lnTo>
                      <a:pt x="53" y="2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5" name="Freeform 982"/>
              <p:cNvSpPr>
                <a:spLocks/>
              </p:cNvSpPr>
              <p:nvPr/>
            </p:nvSpPr>
            <p:spPr bwMode="auto">
              <a:xfrm>
                <a:off x="7173" y="3404"/>
                <a:ext cx="2" cy="2"/>
              </a:xfrm>
              <a:custGeom>
                <a:avLst/>
                <a:gdLst>
                  <a:gd name="T0" fmla="*/ 0 w 2"/>
                  <a:gd name="T1" fmla="*/ 0 h 2"/>
                  <a:gd name="T2" fmla="*/ 0 w 2"/>
                  <a:gd name="T3" fmla="*/ 0 h 2"/>
                  <a:gd name="T4" fmla="*/ 0 w 2"/>
                  <a:gd name="T5" fmla="*/ 1 h 2"/>
                  <a:gd name="T6" fmla="*/ 0 w 2"/>
                  <a:gd name="T7" fmla="*/ 1 h 2"/>
                  <a:gd name="T8" fmla="*/ 2 w 2"/>
                  <a:gd name="T9" fmla="*/ 2 h 2"/>
                  <a:gd name="T10" fmla="*/ 2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0"/>
                    </a:lnTo>
                    <a:lnTo>
                      <a:pt x="0" y="1"/>
                    </a:lnTo>
                    <a:lnTo>
                      <a:pt x="2"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6" name="Freeform 983"/>
              <p:cNvSpPr>
                <a:spLocks/>
              </p:cNvSpPr>
              <p:nvPr/>
            </p:nvSpPr>
            <p:spPr bwMode="auto">
              <a:xfrm>
                <a:off x="6964" y="3098"/>
                <a:ext cx="4" cy="3"/>
              </a:xfrm>
              <a:custGeom>
                <a:avLst/>
                <a:gdLst>
                  <a:gd name="T0" fmla="*/ 4 w 4"/>
                  <a:gd name="T1" fmla="*/ 1 h 3"/>
                  <a:gd name="T2" fmla="*/ 2 w 4"/>
                  <a:gd name="T3" fmla="*/ 1 h 3"/>
                  <a:gd name="T4" fmla="*/ 2 w 4"/>
                  <a:gd name="T5" fmla="*/ 1 h 3"/>
                  <a:gd name="T6" fmla="*/ 0 w 4"/>
                  <a:gd name="T7" fmla="*/ 0 h 3"/>
                  <a:gd name="T8" fmla="*/ 0 w 4"/>
                  <a:gd name="T9" fmla="*/ 1 h 3"/>
                  <a:gd name="T10" fmla="*/ 0 w 4"/>
                  <a:gd name="T11" fmla="*/ 2 h 3"/>
                  <a:gd name="T12" fmla="*/ 4 w 4"/>
                  <a:gd name="T13" fmla="*/ 3 h 3"/>
                  <a:gd name="T14" fmla="*/ 4 w 4"/>
                  <a:gd name="T15" fmla="*/ 3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0" y="1"/>
                    </a:lnTo>
                    <a:lnTo>
                      <a:pt x="0" y="2"/>
                    </a:lnTo>
                    <a:lnTo>
                      <a:pt x="4" y="3"/>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7" name="Freeform 984"/>
              <p:cNvSpPr>
                <a:spLocks/>
              </p:cNvSpPr>
              <p:nvPr/>
            </p:nvSpPr>
            <p:spPr bwMode="auto">
              <a:xfrm>
                <a:off x="11123" y="3229"/>
                <a:ext cx="13" cy="8"/>
              </a:xfrm>
              <a:custGeom>
                <a:avLst/>
                <a:gdLst>
                  <a:gd name="T0" fmla="*/ 13 w 13"/>
                  <a:gd name="T1" fmla="*/ 1 h 8"/>
                  <a:gd name="T2" fmla="*/ 13 w 13"/>
                  <a:gd name="T3" fmla="*/ 0 h 8"/>
                  <a:gd name="T4" fmla="*/ 13 w 13"/>
                  <a:gd name="T5" fmla="*/ 0 h 8"/>
                  <a:gd name="T6" fmla="*/ 0 w 13"/>
                  <a:gd name="T7" fmla="*/ 6 h 8"/>
                  <a:gd name="T8" fmla="*/ 0 w 13"/>
                  <a:gd name="T9" fmla="*/ 8 h 8"/>
                  <a:gd name="T10" fmla="*/ 2 w 13"/>
                  <a:gd name="T11" fmla="*/ 7 h 8"/>
                  <a:gd name="T12" fmla="*/ 13 w 13"/>
                  <a:gd name="T13" fmla="*/ 1 h 8"/>
                  <a:gd name="T14" fmla="*/ 13 w 13"/>
                  <a:gd name="T15" fmla="*/ 1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13" y="1"/>
                    </a:moveTo>
                    <a:lnTo>
                      <a:pt x="13" y="0"/>
                    </a:lnTo>
                    <a:lnTo>
                      <a:pt x="0" y="6"/>
                    </a:lnTo>
                    <a:lnTo>
                      <a:pt x="0" y="8"/>
                    </a:lnTo>
                    <a:lnTo>
                      <a:pt x="2" y="7"/>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8" name="Freeform 985"/>
              <p:cNvSpPr>
                <a:spLocks/>
              </p:cNvSpPr>
              <p:nvPr/>
            </p:nvSpPr>
            <p:spPr bwMode="auto">
              <a:xfrm>
                <a:off x="7217" y="3411"/>
                <a:ext cx="4" cy="3"/>
              </a:xfrm>
              <a:custGeom>
                <a:avLst/>
                <a:gdLst>
                  <a:gd name="T0" fmla="*/ 2 w 4"/>
                  <a:gd name="T1" fmla="*/ 0 h 3"/>
                  <a:gd name="T2" fmla="*/ 2 w 4"/>
                  <a:gd name="T3" fmla="*/ 1 h 3"/>
                  <a:gd name="T4" fmla="*/ 0 w 4"/>
                  <a:gd name="T5" fmla="*/ 2 h 3"/>
                  <a:gd name="T6" fmla="*/ 2 w 4"/>
                  <a:gd name="T7" fmla="*/ 2 h 3"/>
                  <a:gd name="T8" fmla="*/ 2 w 4"/>
                  <a:gd name="T9" fmla="*/ 2 h 3"/>
                  <a:gd name="T10" fmla="*/ 2 w 4"/>
                  <a:gd name="T11" fmla="*/ 3 h 3"/>
                  <a:gd name="T12" fmla="*/ 2 w 4"/>
                  <a:gd name="T13" fmla="*/ 3 h 3"/>
                  <a:gd name="T14" fmla="*/ 2 w 4"/>
                  <a:gd name="T15" fmla="*/ 3 h 3"/>
                  <a:gd name="T16" fmla="*/ 4 w 4"/>
                  <a:gd name="T17" fmla="*/ 2 h 3"/>
                  <a:gd name="T18" fmla="*/ 2 w 4"/>
                  <a:gd name="T19" fmla="*/ 0 h 3"/>
                  <a:gd name="T20" fmla="*/ 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0"/>
                    </a:moveTo>
                    <a:lnTo>
                      <a:pt x="2" y="1"/>
                    </a:lnTo>
                    <a:lnTo>
                      <a:pt x="0" y="2"/>
                    </a:lnTo>
                    <a:lnTo>
                      <a:pt x="2" y="2"/>
                    </a:lnTo>
                    <a:lnTo>
                      <a:pt x="2"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9" name="Freeform 986"/>
              <p:cNvSpPr>
                <a:spLocks/>
              </p:cNvSpPr>
              <p:nvPr/>
            </p:nvSpPr>
            <p:spPr bwMode="auto">
              <a:xfrm>
                <a:off x="10997" y="3241"/>
                <a:ext cx="4" cy="2"/>
              </a:xfrm>
              <a:custGeom>
                <a:avLst/>
                <a:gdLst>
                  <a:gd name="T0" fmla="*/ 4 w 4"/>
                  <a:gd name="T1" fmla="*/ 0 h 2"/>
                  <a:gd name="T2" fmla="*/ 2 w 4"/>
                  <a:gd name="T3" fmla="*/ 0 h 2"/>
                  <a:gd name="T4" fmla="*/ 0 w 4"/>
                  <a:gd name="T5" fmla="*/ 1 h 2"/>
                  <a:gd name="T6" fmla="*/ 2 w 4"/>
                  <a:gd name="T7" fmla="*/ 1 h 2"/>
                  <a:gd name="T8" fmla="*/ 2 w 4"/>
                  <a:gd name="T9" fmla="*/ 2 h 2"/>
                  <a:gd name="T10" fmla="*/ 4 w 4"/>
                  <a:gd name="T11" fmla="*/ 0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0"/>
                    </a:moveTo>
                    <a:lnTo>
                      <a:pt x="2" y="0"/>
                    </a:lnTo>
                    <a:lnTo>
                      <a:pt x="0" y="1"/>
                    </a:lnTo>
                    <a:lnTo>
                      <a:pt x="2" y="1"/>
                    </a:lnTo>
                    <a:lnTo>
                      <a:pt x="2"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0" name="Freeform 987"/>
              <p:cNvSpPr>
                <a:spLocks/>
              </p:cNvSpPr>
              <p:nvPr/>
            </p:nvSpPr>
            <p:spPr bwMode="auto">
              <a:xfrm>
                <a:off x="11005" y="3127"/>
                <a:ext cx="46" cy="106"/>
              </a:xfrm>
              <a:custGeom>
                <a:avLst/>
                <a:gdLst>
                  <a:gd name="T0" fmla="*/ 2 w 46"/>
                  <a:gd name="T1" fmla="*/ 35 h 106"/>
                  <a:gd name="T2" fmla="*/ 2 w 46"/>
                  <a:gd name="T3" fmla="*/ 36 h 106"/>
                  <a:gd name="T4" fmla="*/ 6 w 46"/>
                  <a:gd name="T5" fmla="*/ 38 h 106"/>
                  <a:gd name="T6" fmla="*/ 8 w 46"/>
                  <a:gd name="T7" fmla="*/ 42 h 106"/>
                  <a:gd name="T8" fmla="*/ 6 w 46"/>
                  <a:gd name="T9" fmla="*/ 51 h 106"/>
                  <a:gd name="T10" fmla="*/ 8 w 46"/>
                  <a:gd name="T11" fmla="*/ 53 h 106"/>
                  <a:gd name="T12" fmla="*/ 8 w 46"/>
                  <a:gd name="T13" fmla="*/ 56 h 106"/>
                  <a:gd name="T14" fmla="*/ 8 w 46"/>
                  <a:gd name="T15" fmla="*/ 58 h 106"/>
                  <a:gd name="T16" fmla="*/ 8 w 46"/>
                  <a:gd name="T17" fmla="*/ 58 h 106"/>
                  <a:gd name="T18" fmla="*/ 4 w 46"/>
                  <a:gd name="T19" fmla="*/ 72 h 106"/>
                  <a:gd name="T20" fmla="*/ 8 w 46"/>
                  <a:gd name="T21" fmla="*/ 82 h 106"/>
                  <a:gd name="T22" fmla="*/ 6 w 46"/>
                  <a:gd name="T23" fmla="*/ 83 h 106"/>
                  <a:gd name="T24" fmla="*/ 4 w 46"/>
                  <a:gd name="T25" fmla="*/ 104 h 106"/>
                  <a:gd name="T26" fmla="*/ 8 w 46"/>
                  <a:gd name="T27" fmla="*/ 106 h 106"/>
                  <a:gd name="T28" fmla="*/ 13 w 46"/>
                  <a:gd name="T29" fmla="*/ 99 h 106"/>
                  <a:gd name="T30" fmla="*/ 15 w 46"/>
                  <a:gd name="T31" fmla="*/ 96 h 106"/>
                  <a:gd name="T32" fmla="*/ 19 w 46"/>
                  <a:gd name="T33" fmla="*/ 96 h 106"/>
                  <a:gd name="T34" fmla="*/ 25 w 46"/>
                  <a:gd name="T35" fmla="*/ 99 h 106"/>
                  <a:gd name="T36" fmla="*/ 27 w 46"/>
                  <a:gd name="T37" fmla="*/ 104 h 106"/>
                  <a:gd name="T38" fmla="*/ 30 w 46"/>
                  <a:gd name="T39" fmla="*/ 102 h 106"/>
                  <a:gd name="T40" fmla="*/ 30 w 46"/>
                  <a:gd name="T41" fmla="*/ 100 h 106"/>
                  <a:gd name="T42" fmla="*/ 27 w 46"/>
                  <a:gd name="T43" fmla="*/ 96 h 106"/>
                  <a:gd name="T44" fmla="*/ 27 w 46"/>
                  <a:gd name="T45" fmla="*/ 95 h 106"/>
                  <a:gd name="T46" fmla="*/ 25 w 46"/>
                  <a:gd name="T47" fmla="*/ 96 h 106"/>
                  <a:gd name="T48" fmla="*/ 23 w 46"/>
                  <a:gd name="T49" fmla="*/ 95 h 106"/>
                  <a:gd name="T50" fmla="*/ 23 w 46"/>
                  <a:gd name="T51" fmla="*/ 94 h 106"/>
                  <a:gd name="T52" fmla="*/ 21 w 46"/>
                  <a:gd name="T53" fmla="*/ 91 h 106"/>
                  <a:gd name="T54" fmla="*/ 15 w 46"/>
                  <a:gd name="T55" fmla="*/ 86 h 106"/>
                  <a:gd name="T56" fmla="*/ 21 w 46"/>
                  <a:gd name="T57" fmla="*/ 67 h 106"/>
                  <a:gd name="T58" fmla="*/ 25 w 46"/>
                  <a:gd name="T59" fmla="*/ 66 h 106"/>
                  <a:gd name="T60" fmla="*/ 27 w 46"/>
                  <a:gd name="T61" fmla="*/ 66 h 106"/>
                  <a:gd name="T62" fmla="*/ 32 w 46"/>
                  <a:gd name="T63" fmla="*/ 66 h 106"/>
                  <a:gd name="T64" fmla="*/ 40 w 46"/>
                  <a:gd name="T65" fmla="*/ 68 h 106"/>
                  <a:gd name="T66" fmla="*/ 46 w 46"/>
                  <a:gd name="T67" fmla="*/ 72 h 106"/>
                  <a:gd name="T68" fmla="*/ 46 w 46"/>
                  <a:gd name="T69" fmla="*/ 71 h 106"/>
                  <a:gd name="T70" fmla="*/ 42 w 46"/>
                  <a:gd name="T71" fmla="*/ 69 h 106"/>
                  <a:gd name="T72" fmla="*/ 25 w 46"/>
                  <a:gd name="T73" fmla="*/ 37 h 106"/>
                  <a:gd name="T74" fmla="*/ 23 w 46"/>
                  <a:gd name="T75" fmla="*/ 38 h 106"/>
                  <a:gd name="T76" fmla="*/ 23 w 46"/>
                  <a:gd name="T77" fmla="*/ 28 h 106"/>
                  <a:gd name="T78" fmla="*/ 23 w 46"/>
                  <a:gd name="T79" fmla="*/ 28 h 106"/>
                  <a:gd name="T80" fmla="*/ 25 w 46"/>
                  <a:gd name="T81" fmla="*/ 21 h 106"/>
                  <a:gd name="T82" fmla="*/ 17 w 46"/>
                  <a:gd name="T83" fmla="*/ 0 h 106"/>
                  <a:gd name="T84" fmla="*/ 15 w 46"/>
                  <a:gd name="T85" fmla="*/ 0 h 106"/>
                  <a:gd name="T86" fmla="*/ 15 w 46"/>
                  <a:gd name="T87" fmla="*/ 0 h 106"/>
                  <a:gd name="T88" fmla="*/ 13 w 46"/>
                  <a:gd name="T89" fmla="*/ 0 h 106"/>
                  <a:gd name="T90" fmla="*/ 11 w 46"/>
                  <a:gd name="T91" fmla="*/ 0 h 106"/>
                  <a:gd name="T92" fmla="*/ 11 w 46"/>
                  <a:gd name="T93" fmla="*/ 2 h 106"/>
                  <a:gd name="T94" fmla="*/ 17 w 46"/>
                  <a:gd name="T95" fmla="*/ 10 h 106"/>
                  <a:gd name="T96" fmla="*/ 15 w 46"/>
                  <a:gd name="T97" fmla="*/ 10 h 106"/>
                  <a:gd name="T98" fmla="*/ 15 w 46"/>
                  <a:gd name="T99" fmla="*/ 10 h 106"/>
                  <a:gd name="T100" fmla="*/ 13 w 46"/>
                  <a:gd name="T101" fmla="*/ 11 h 106"/>
                  <a:gd name="T102" fmla="*/ 15 w 46"/>
                  <a:gd name="T103" fmla="*/ 12 h 106"/>
                  <a:gd name="T104" fmla="*/ 13 w 46"/>
                  <a:gd name="T105" fmla="*/ 13 h 106"/>
                  <a:gd name="T106" fmla="*/ 11 w 46"/>
                  <a:gd name="T107" fmla="*/ 13 h 106"/>
                  <a:gd name="T108" fmla="*/ 8 w 46"/>
                  <a:gd name="T109" fmla="*/ 12 h 106"/>
                  <a:gd name="T110" fmla="*/ 6 w 46"/>
                  <a:gd name="T111" fmla="*/ 12 h 106"/>
                  <a:gd name="T112" fmla="*/ 4 w 46"/>
                  <a:gd name="T113" fmla="*/ 12 h 106"/>
                  <a:gd name="T114" fmla="*/ 2 w 46"/>
                  <a:gd name="T115" fmla="*/ 14 h 106"/>
                  <a:gd name="T116" fmla="*/ 4 w 46"/>
                  <a:gd name="T117" fmla="*/ 19 h 106"/>
                  <a:gd name="T118" fmla="*/ 0 w 46"/>
                  <a:gd name="T119" fmla="*/ 28 h 106"/>
                  <a:gd name="T120" fmla="*/ 2 w 46"/>
                  <a:gd name="T121" fmla="*/ 35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106"/>
                  <a:gd name="T185" fmla="*/ 46 w 4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106">
                    <a:moveTo>
                      <a:pt x="2" y="35"/>
                    </a:moveTo>
                    <a:lnTo>
                      <a:pt x="2" y="36"/>
                    </a:lnTo>
                    <a:lnTo>
                      <a:pt x="6" y="38"/>
                    </a:lnTo>
                    <a:lnTo>
                      <a:pt x="8" y="42"/>
                    </a:lnTo>
                    <a:lnTo>
                      <a:pt x="6" y="51"/>
                    </a:lnTo>
                    <a:lnTo>
                      <a:pt x="8" y="53"/>
                    </a:lnTo>
                    <a:lnTo>
                      <a:pt x="8" y="56"/>
                    </a:lnTo>
                    <a:lnTo>
                      <a:pt x="8" y="58"/>
                    </a:lnTo>
                    <a:lnTo>
                      <a:pt x="4" y="72"/>
                    </a:lnTo>
                    <a:lnTo>
                      <a:pt x="8" y="82"/>
                    </a:lnTo>
                    <a:lnTo>
                      <a:pt x="6" y="83"/>
                    </a:lnTo>
                    <a:lnTo>
                      <a:pt x="4" y="104"/>
                    </a:lnTo>
                    <a:lnTo>
                      <a:pt x="8" y="106"/>
                    </a:lnTo>
                    <a:lnTo>
                      <a:pt x="13" y="99"/>
                    </a:lnTo>
                    <a:lnTo>
                      <a:pt x="15" y="96"/>
                    </a:lnTo>
                    <a:lnTo>
                      <a:pt x="19" y="96"/>
                    </a:lnTo>
                    <a:lnTo>
                      <a:pt x="25" y="99"/>
                    </a:lnTo>
                    <a:lnTo>
                      <a:pt x="27" y="104"/>
                    </a:lnTo>
                    <a:lnTo>
                      <a:pt x="30" y="102"/>
                    </a:lnTo>
                    <a:lnTo>
                      <a:pt x="30" y="100"/>
                    </a:lnTo>
                    <a:lnTo>
                      <a:pt x="27" y="96"/>
                    </a:lnTo>
                    <a:lnTo>
                      <a:pt x="27" y="95"/>
                    </a:lnTo>
                    <a:lnTo>
                      <a:pt x="25" y="96"/>
                    </a:lnTo>
                    <a:lnTo>
                      <a:pt x="23" y="95"/>
                    </a:lnTo>
                    <a:lnTo>
                      <a:pt x="23" y="94"/>
                    </a:lnTo>
                    <a:lnTo>
                      <a:pt x="21" y="91"/>
                    </a:lnTo>
                    <a:lnTo>
                      <a:pt x="15" y="86"/>
                    </a:lnTo>
                    <a:lnTo>
                      <a:pt x="21" y="67"/>
                    </a:lnTo>
                    <a:lnTo>
                      <a:pt x="25" y="66"/>
                    </a:lnTo>
                    <a:lnTo>
                      <a:pt x="27" y="66"/>
                    </a:lnTo>
                    <a:lnTo>
                      <a:pt x="32" y="66"/>
                    </a:lnTo>
                    <a:lnTo>
                      <a:pt x="40" y="68"/>
                    </a:lnTo>
                    <a:lnTo>
                      <a:pt x="46" y="72"/>
                    </a:lnTo>
                    <a:lnTo>
                      <a:pt x="46" y="71"/>
                    </a:lnTo>
                    <a:lnTo>
                      <a:pt x="42" y="69"/>
                    </a:lnTo>
                    <a:lnTo>
                      <a:pt x="25" y="37"/>
                    </a:lnTo>
                    <a:lnTo>
                      <a:pt x="23" y="38"/>
                    </a:lnTo>
                    <a:lnTo>
                      <a:pt x="23" y="28"/>
                    </a:lnTo>
                    <a:lnTo>
                      <a:pt x="25" y="21"/>
                    </a:lnTo>
                    <a:lnTo>
                      <a:pt x="17" y="0"/>
                    </a:lnTo>
                    <a:lnTo>
                      <a:pt x="15" y="0"/>
                    </a:lnTo>
                    <a:lnTo>
                      <a:pt x="13" y="0"/>
                    </a:lnTo>
                    <a:lnTo>
                      <a:pt x="11" y="0"/>
                    </a:lnTo>
                    <a:lnTo>
                      <a:pt x="11" y="2"/>
                    </a:lnTo>
                    <a:lnTo>
                      <a:pt x="17" y="10"/>
                    </a:lnTo>
                    <a:lnTo>
                      <a:pt x="15" y="10"/>
                    </a:lnTo>
                    <a:lnTo>
                      <a:pt x="13" y="11"/>
                    </a:lnTo>
                    <a:lnTo>
                      <a:pt x="15" y="12"/>
                    </a:lnTo>
                    <a:lnTo>
                      <a:pt x="13" y="13"/>
                    </a:lnTo>
                    <a:lnTo>
                      <a:pt x="11" y="13"/>
                    </a:lnTo>
                    <a:lnTo>
                      <a:pt x="8" y="12"/>
                    </a:lnTo>
                    <a:lnTo>
                      <a:pt x="6" y="12"/>
                    </a:lnTo>
                    <a:lnTo>
                      <a:pt x="4" y="12"/>
                    </a:lnTo>
                    <a:lnTo>
                      <a:pt x="2" y="14"/>
                    </a:lnTo>
                    <a:lnTo>
                      <a:pt x="4" y="19"/>
                    </a:lnTo>
                    <a:lnTo>
                      <a:pt x="0" y="28"/>
                    </a:lnTo>
                    <a:lnTo>
                      <a:pt x="2" y="3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1" name="Rectangle 988"/>
              <p:cNvSpPr>
                <a:spLocks noChangeArrowheads="1"/>
              </p:cNvSpPr>
              <p:nvPr/>
            </p:nvSpPr>
            <p:spPr bwMode="auto">
              <a:xfrm>
                <a:off x="7170" y="3363"/>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2" name="Freeform 989"/>
              <p:cNvSpPr>
                <a:spLocks/>
              </p:cNvSpPr>
              <p:nvPr/>
            </p:nvSpPr>
            <p:spPr bwMode="auto">
              <a:xfrm>
                <a:off x="7149" y="3357"/>
                <a:ext cx="7" cy="1"/>
              </a:xfrm>
              <a:custGeom>
                <a:avLst/>
                <a:gdLst>
                  <a:gd name="T0" fmla="*/ 0 w 7"/>
                  <a:gd name="T1" fmla="*/ 0 h 1"/>
                  <a:gd name="T2" fmla="*/ 0 w 7"/>
                  <a:gd name="T3" fmla="*/ 1 h 1"/>
                  <a:gd name="T4" fmla="*/ 2 w 7"/>
                  <a:gd name="T5" fmla="*/ 1 h 1"/>
                  <a:gd name="T6" fmla="*/ 7 w 7"/>
                  <a:gd name="T7" fmla="*/ 1 h 1"/>
                  <a:gd name="T8" fmla="*/ 7 w 7"/>
                  <a:gd name="T9" fmla="*/ 0 h 1"/>
                  <a:gd name="T10" fmla="*/ 2 w 7"/>
                  <a:gd name="T11" fmla="*/ 1 h 1"/>
                  <a:gd name="T12" fmla="*/ 0 w 7"/>
                  <a:gd name="T13" fmla="*/ 0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0" y="0"/>
                    </a:moveTo>
                    <a:lnTo>
                      <a:pt x="0" y="1"/>
                    </a:lnTo>
                    <a:lnTo>
                      <a:pt x="2" y="1"/>
                    </a:lnTo>
                    <a:lnTo>
                      <a:pt x="7" y="1"/>
                    </a:lnTo>
                    <a:lnTo>
                      <a:pt x="7" y="0"/>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3" name="Freeform 990"/>
              <p:cNvSpPr>
                <a:spLocks/>
              </p:cNvSpPr>
              <p:nvPr/>
            </p:nvSpPr>
            <p:spPr bwMode="auto">
              <a:xfrm>
                <a:off x="7170" y="3363"/>
                <a:ext cx="3" cy="2"/>
              </a:xfrm>
              <a:custGeom>
                <a:avLst/>
                <a:gdLst>
                  <a:gd name="T0" fmla="*/ 0 w 3"/>
                  <a:gd name="T1" fmla="*/ 1 h 2"/>
                  <a:gd name="T2" fmla="*/ 3 w 3"/>
                  <a:gd name="T3" fmla="*/ 2 h 2"/>
                  <a:gd name="T4" fmla="*/ 3 w 3"/>
                  <a:gd name="T5" fmla="*/ 2 h 2"/>
                  <a:gd name="T6" fmla="*/ 3 w 3"/>
                  <a:gd name="T7" fmla="*/ 1 h 2"/>
                  <a:gd name="T8" fmla="*/ 3 w 3"/>
                  <a:gd name="T9" fmla="*/ 1 h 2"/>
                  <a:gd name="T10" fmla="*/ 0 w 3"/>
                  <a:gd name="T11" fmla="*/ 1 h 2"/>
                  <a:gd name="T12" fmla="*/ 0 w 3"/>
                  <a:gd name="T13" fmla="*/ 0 h 2"/>
                  <a:gd name="T14" fmla="*/ 0 w 3"/>
                  <a:gd name="T15" fmla="*/ 1 h 2"/>
                  <a:gd name="T16" fmla="*/ 0 w 3"/>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1"/>
                    </a:moveTo>
                    <a:lnTo>
                      <a:pt x="3" y="2"/>
                    </a:lnTo>
                    <a:lnTo>
                      <a:pt x="3" y="1"/>
                    </a:lnTo>
                    <a:lnTo>
                      <a:pt x="0"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4" name="Freeform 991"/>
              <p:cNvSpPr>
                <a:spLocks/>
              </p:cNvSpPr>
              <p:nvPr/>
            </p:nvSpPr>
            <p:spPr bwMode="auto">
              <a:xfrm>
                <a:off x="7168" y="3367"/>
                <a:ext cx="5" cy="3"/>
              </a:xfrm>
              <a:custGeom>
                <a:avLst/>
                <a:gdLst>
                  <a:gd name="T0" fmla="*/ 2 w 5"/>
                  <a:gd name="T1" fmla="*/ 1 h 3"/>
                  <a:gd name="T2" fmla="*/ 0 w 5"/>
                  <a:gd name="T3" fmla="*/ 0 h 3"/>
                  <a:gd name="T4" fmla="*/ 0 w 5"/>
                  <a:gd name="T5" fmla="*/ 0 h 3"/>
                  <a:gd name="T6" fmla="*/ 0 w 5"/>
                  <a:gd name="T7" fmla="*/ 0 h 3"/>
                  <a:gd name="T8" fmla="*/ 0 w 5"/>
                  <a:gd name="T9" fmla="*/ 0 h 3"/>
                  <a:gd name="T10" fmla="*/ 2 w 5"/>
                  <a:gd name="T11" fmla="*/ 3 h 3"/>
                  <a:gd name="T12" fmla="*/ 5 w 5"/>
                  <a:gd name="T13" fmla="*/ 3 h 3"/>
                  <a:gd name="T14" fmla="*/ 2 w 5"/>
                  <a:gd name="T15" fmla="*/ 1 h 3"/>
                  <a:gd name="T16" fmla="*/ 2 w 5"/>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
                  <a:gd name="T29" fmla="*/ 5 w 5"/>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
                    <a:moveTo>
                      <a:pt x="2" y="1"/>
                    </a:moveTo>
                    <a:lnTo>
                      <a:pt x="0" y="0"/>
                    </a:lnTo>
                    <a:lnTo>
                      <a:pt x="2" y="3"/>
                    </a:lnTo>
                    <a:lnTo>
                      <a:pt x="5" y="3"/>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5" name="Freeform 992"/>
              <p:cNvSpPr>
                <a:spLocks/>
              </p:cNvSpPr>
              <p:nvPr/>
            </p:nvSpPr>
            <p:spPr bwMode="auto">
              <a:xfrm>
                <a:off x="10978" y="3238"/>
                <a:ext cx="90" cy="45"/>
              </a:xfrm>
              <a:custGeom>
                <a:avLst/>
                <a:gdLst>
                  <a:gd name="T0" fmla="*/ 4 w 90"/>
                  <a:gd name="T1" fmla="*/ 31 h 45"/>
                  <a:gd name="T2" fmla="*/ 0 w 90"/>
                  <a:gd name="T3" fmla="*/ 36 h 45"/>
                  <a:gd name="T4" fmla="*/ 4 w 90"/>
                  <a:gd name="T5" fmla="*/ 44 h 45"/>
                  <a:gd name="T6" fmla="*/ 6 w 90"/>
                  <a:gd name="T7" fmla="*/ 45 h 45"/>
                  <a:gd name="T8" fmla="*/ 10 w 90"/>
                  <a:gd name="T9" fmla="*/ 42 h 45"/>
                  <a:gd name="T10" fmla="*/ 19 w 90"/>
                  <a:gd name="T11" fmla="*/ 41 h 45"/>
                  <a:gd name="T12" fmla="*/ 16 w 90"/>
                  <a:gd name="T13" fmla="*/ 38 h 45"/>
                  <a:gd name="T14" fmla="*/ 8 w 90"/>
                  <a:gd name="T15" fmla="*/ 34 h 45"/>
                  <a:gd name="T16" fmla="*/ 14 w 90"/>
                  <a:gd name="T17" fmla="*/ 33 h 45"/>
                  <a:gd name="T18" fmla="*/ 21 w 90"/>
                  <a:gd name="T19" fmla="*/ 34 h 45"/>
                  <a:gd name="T20" fmla="*/ 27 w 90"/>
                  <a:gd name="T21" fmla="*/ 32 h 45"/>
                  <a:gd name="T22" fmla="*/ 50 w 90"/>
                  <a:gd name="T23" fmla="*/ 39 h 45"/>
                  <a:gd name="T24" fmla="*/ 54 w 90"/>
                  <a:gd name="T25" fmla="*/ 36 h 45"/>
                  <a:gd name="T26" fmla="*/ 65 w 90"/>
                  <a:gd name="T27" fmla="*/ 29 h 45"/>
                  <a:gd name="T28" fmla="*/ 73 w 90"/>
                  <a:gd name="T29" fmla="*/ 29 h 45"/>
                  <a:gd name="T30" fmla="*/ 78 w 90"/>
                  <a:gd name="T31" fmla="*/ 28 h 45"/>
                  <a:gd name="T32" fmla="*/ 88 w 90"/>
                  <a:gd name="T33" fmla="*/ 24 h 45"/>
                  <a:gd name="T34" fmla="*/ 86 w 90"/>
                  <a:gd name="T35" fmla="*/ 24 h 45"/>
                  <a:gd name="T36" fmla="*/ 82 w 90"/>
                  <a:gd name="T37" fmla="*/ 22 h 45"/>
                  <a:gd name="T38" fmla="*/ 78 w 90"/>
                  <a:gd name="T39" fmla="*/ 19 h 45"/>
                  <a:gd name="T40" fmla="*/ 82 w 90"/>
                  <a:gd name="T41" fmla="*/ 14 h 45"/>
                  <a:gd name="T42" fmla="*/ 73 w 90"/>
                  <a:gd name="T43" fmla="*/ 17 h 45"/>
                  <a:gd name="T44" fmla="*/ 67 w 90"/>
                  <a:gd name="T45" fmla="*/ 17 h 45"/>
                  <a:gd name="T46" fmla="*/ 61 w 90"/>
                  <a:gd name="T47" fmla="*/ 15 h 45"/>
                  <a:gd name="T48" fmla="*/ 33 w 90"/>
                  <a:gd name="T49" fmla="*/ 3 h 45"/>
                  <a:gd name="T50" fmla="*/ 31 w 90"/>
                  <a:gd name="T51" fmla="*/ 0 h 45"/>
                  <a:gd name="T52" fmla="*/ 27 w 90"/>
                  <a:gd name="T53" fmla="*/ 3 h 45"/>
                  <a:gd name="T54" fmla="*/ 29 w 90"/>
                  <a:gd name="T55" fmla="*/ 8 h 45"/>
                  <a:gd name="T56" fmla="*/ 23 w 90"/>
                  <a:gd name="T57" fmla="*/ 20 h 45"/>
                  <a:gd name="T58" fmla="*/ 23 w 90"/>
                  <a:gd name="T59" fmla="*/ 25 h 45"/>
                  <a:gd name="T60" fmla="*/ 10 w 90"/>
                  <a:gd name="T61" fmla="*/ 24 h 45"/>
                  <a:gd name="T62" fmla="*/ 10 w 90"/>
                  <a:gd name="T63" fmla="*/ 26 h 45"/>
                  <a:gd name="T64" fmla="*/ 6 w 90"/>
                  <a:gd name="T65" fmla="*/ 3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45"/>
                  <a:gd name="T101" fmla="*/ 90 w 90"/>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45">
                    <a:moveTo>
                      <a:pt x="6" y="30"/>
                    </a:moveTo>
                    <a:lnTo>
                      <a:pt x="4" y="31"/>
                    </a:lnTo>
                    <a:lnTo>
                      <a:pt x="2" y="32"/>
                    </a:lnTo>
                    <a:lnTo>
                      <a:pt x="0" y="36"/>
                    </a:lnTo>
                    <a:lnTo>
                      <a:pt x="6" y="39"/>
                    </a:lnTo>
                    <a:lnTo>
                      <a:pt x="4" y="44"/>
                    </a:lnTo>
                    <a:lnTo>
                      <a:pt x="4" y="45"/>
                    </a:lnTo>
                    <a:lnTo>
                      <a:pt x="6" y="45"/>
                    </a:lnTo>
                    <a:lnTo>
                      <a:pt x="10" y="44"/>
                    </a:lnTo>
                    <a:lnTo>
                      <a:pt x="10" y="42"/>
                    </a:lnTo>
                    <a:lnTo>
                      <a:pt x="14" y="41"/>
                    </a:lnTo>
                    <a:lnTo>
                      <a:pt x="19" y="41"/>
                    </a:lnTo>
                    <a:lnTo>
                      <a:pt x="21" y="40"/>
                    </a:lnTo>
                    <a:lnTo>
                      <a:pt x="16" y="38"/>
                    </a:lnTo>
                    <a:lnTo>
                      <a:pt x="10" y="37"/>
                    </a:lnTo>
                    <a:lnTo>
                      <a:pt x="8" y="34"/>
                    </a:lnTo>
                    <a:lnTo>
                      <a:pt x="10" y="33"/>
                    </a:lnTo>
                    <a:lnTo>
                      <a:pt x="14" y="33"/>
                    </a:lnTo>
                    <a:lnTo>
                      <a:pt x="19" y="34"/>
                    </a:lnTo>
                    <a:lnTo>
                      <a:pt x="21" y="34"/>
                    </a:lnTo>
                    <a:lnTo>
                      <a:pt x="23" y="33"/>
                    </a:lnTo>
                    <a:lnTo>
                      <a:pt x="27" y="32"/>
                    </a:lnTo>
                    <a:lnTo>
                      <a:pt x="31" y="32"/>
                    </a:lnTo>
                    <a:lnTo>
                      <a:pt x="50" y="39"/>
                    </a:lnTo>
                    <a:lnTo>
                      <a:pt x="52" y="38"/>
                    </a:lnTo>
                    <a:lnTo>
                      <a:pt x="54" y="36"/>
                    </a:lnTo>
                    <a:lnTo>
                      <a:pt x="61" y="30"/>
                    </a:lnTo>
                    <a:lnTo>
                      <a:pt x="65" y="29"/>
                    </a:lnTo>
                    <a:lnTo>
                      <a:pt x="69" y="28"/>
                    </a:lnTo>
                    <a:lnTo>
                      <a:pt x="73" y="29"/>
                    </a:lnTo>
                    <a:lnTo>
                      <a:pt x="75" y="28"/>
                    </a:lnTo>
                    <a:lnTo>
                      <a:pt x="78" y="28"/>
                    </a:lnTo>
                    <a:lnTo>
                      <a:pt x="80" y="28"/>
                    </a:lnTo>
                    <a:lnTo>
                      <a:pt x="88" y="24"/>
                    </a:lnTo>
                    <a:lnTo>
                      <a:pt x="90" y="23"/>
                    </a:lnTo>
                    <a:lnTo>
                      <a:pt x="86" y="24"/>
                    </a:lnTo>
                    <a:lnTo>
                      <a:pt x="82" y="24"/>
                    </a:lnTo>
                    <a:lnTo>
                      <a:pt x="82" y="22"/>
                    </a:lnTo>
                    <a:lnTo>
                      <a:pt x="80" y="21"/>
                    </a:lnTo>
                    <a:lnTo>
                      <a:pt x="78" y="19"/>
                    </a:lnTo>
                    <a:lnTo>
                      <a:pt x="82" y="14"/>
                    </a:lnTo>
                    <a:lnTo>
                      <a:pt x="78" y="16"/>
                    </a:lnTo>
                    <a:lnTo>
                      <a:pt x="73" y="17"/>
                    </a:lnTo>
                    <a:lnTo>
                      <a:pt x="71" y="17"/>
                    </a:lnTo>
                    <a:lnTo>
                      <a:pt x="67" y="17"/>
                    </a:lnTo>
                    <a:lnTo>
                      <a:pt x="67" y="16"/>
                    </a:lnTo>
                    <a:lnTo>
                      <a:pt x="61" y="15"/>
                    </a:lnTo>
                    <a:lnTo>
                      <a:pt x="48" y="11"/>
                    </a:lnTo>
                    <a:lnTo>
                      <a:pt x="33" y="3"/>
                    </a:lnTo>
                    <a:lnTo>
                      <a:pt x="33" y="1"/>
                    </a:lnTo>
                    <a:lnTo>
                      <a:pt x="31" y="0"/>
                    </a:lnTo>
                    <a:lnTo>
                      <a:pt x="29" y="0"/>
                    </a:lnTo>
                    <a:lnTo>
                      <a:pt x="27" y="3"/>
                    </a:lnTo>
                    <a:lnTo>
                      <a:pt x="27" y="4"/>
                    </a:lnTo>
                    <a:lnTo>
                      <a:pt x="29" y="8"/>
                    </a:lnTo>
                    <a:lnTo>
                      <a:pt x="25" y="19"/>
                    </a:lnTo>
                    <a:lnTo>
                      <a:pt x="23" y="20"/>
                    </a:lnTo>
                    <a:lnTo>
                      <a:pt x="25" y="23"/>
                    </a:lnTo>
                    <a:lnTo>
                      <a:pt x="23" y="25"/>
                    </a:lnTo>
                    <a:lnTo>
                      <a:pt x="16" y="25"/>
                    </a:lnTo>
                    <a:lnTo>
                      <a:pt x="10" y="24"/>
                    </a:lnTo>
                    <a:lnTo>
                      <a:pt x="8" y="25"/>
                    </a:lnTo>
                    <a:lnTo>
                      <a:pt x="10" y="26"/>
                    </a:lnTo>
                    <a:lnTo>
                      <a:pt x="10" y="29"/>
                    </a:lnTo>
                    <a:lnTo>
                      <a:pt x="6" y="3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6" name="Freeform 993"/>
              <p:cNvSpPr>
                <a:spLocks/>
              </p:cNvSpPr>
              <p:nvPr/>
            </p:nvSpPr>
            <p:spPr bwMode="auto">
              <a:xfrm>
                <a:off x="7145" y="3357"/>
                <a:ext cx="2" cy="1"/>
              </a:xfrm>
              <a:custGeom>
                <a:avLst/>
                <a:gdLst>
                  <a:gd name="T0" fmla="*/ 2 w 2"/>
                  <a:gd name="T1" fmla="*/ 0 h 1"/>
                  <a:gd name="T2" fmla="*/ 0 w 2"/>
                  <a:gd name="T3" fmla="*/ 1 h 1"/>
                  <a:gd name="T4" fmla="*/ 0 w 2"/>
                  <a:gd name="T5" fmla="*/ 1 h 1"/>
                  <a:gd name="T6" fmla="*/ 2 w 2"/>
                  <a:gd name="T7" fmla="*/ 1 h 1"/>
                  <a:gd name="T8" fmla="*/ 2 w 2"/>
                  <a:gd name="T9" fmla="*/ 1 h 1"/>
                  <a:gd name="T10" fmla="*/ 2 w 2"/>
                  <a:gd name="T11" fmla="*/ 1 h 1"/>
                  <a:gd name="T12" fmla="*/ 2 w 2"/>
                  <a:gd name="T13" fmla="*/ 1 h 1"/>
                  <a:gd name="T14" fmla="*/ 2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1"/>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7" name="Freeform 994"/>
              <p:cNvSpPr>
                <a:spLocks/>
              </p:cNvSpPr>
              <p:nvPr/>
            </p:nvSpPr>
            <p:spPr bwMode="auto">
              <a:xfrm>
                <a:off x="6577" y="3099"/>
                <a:ext cx="2" cy="4"/>
              </a:xfrm>
              <a:custGeom>
                <a:avLst/>
                <a:gdLst>
                  <a:gd name="T0" fmla="*/ 2 w 2"/>
                  <a:gd name="T1" fmla="*/ 0 h 4"/>
                  <a:gd name="T2" fmla="*/ 0 w 2"/>
                  <a:gd name="T3" fmla="*/ 0 h 4"/>
                  <a:gd name="T4" fmla="*/ 0 w 2"/>
                  <a:gd name="T5" fmla="*/ 1 h 4"/>
                  <a:gd name="T6" fmla="*/ 0 w 2"/>
                  <a:gd name="T7" fmla="*/ 1 h 4"/>
                  <a:gd name="T8" fmla="*/ 0 w 2"/>
                  <a:gd name="T9" fmla="*/ 4 h 4"/>
                  <a:gd name="T10" fmla="*/ 0 w 2"/>
                  <a:gd name="T11" fmla="*/ 4 h 4"/>
                  <a:gd name="T12" fmla="*/ 2 w 2"/>
                  <a:gd name="T13" fmla="*/ 2 h 4"/>
                  <a:gd name="T14" fmla="*/ 2 w 2"/>
                  <a:gd name="T15" fmla="*/ 1 h 4"/>
                  <a:gd name="T16" fmla="*/ 2 w 2"/>
                  <a:gd name="T17" fmla="*/ 1 h 4"/>
                  <a:gd name="T18" fmla="*/ 2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2" y="0"/>
                    </a:moveTo>
                    <a:lnTo>
                      <a:pt x="0" y="0"/>
                    </a:lnTo>
                    <a:lnTo>
                      <a:pt x="0" y="1"/>
                    </a:lnTo>
                    <a:lnTo>
                      <a:pt x="0" y="4"/>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8" name="Freeform 995"/>
              <p:cNvSpPr>
                <a:spLocks/>
              </p:cNvSpPr>
              <p:nvPr/>
            </p:nvSpPr>
            <p:spPr bwMode="auto">
              <a:xfrm>
                <a:off x="6583" y="3471"/>
                <a:ext cx="6" cy="2"/>
              </a:xfrm>
              <a:custGeom>
                <a:avLst/>
                <a:gdLst>
                  <a:gd name="T0" fmla="*/ 0 w 6"/>
                  <a:gd name="T1" fmla="*/ 0 h 2"/>
                  <a:gd name="T2" fmla="*/ 0 w 6"/>
                  <a:gd name="T3" fmla="*/ 0 h 2"/>
                  <a:gd name="T4" fmla="*/ 0 w 6"/>
                  <a:gd name="T5" fmla="*/ 0 h 2"/>
                  <a:gd name="T6" fmla="*/ 0 w 6"/>
                  <a:gd name="T7" fmla="*/ 0 h 2"/>
                  <a:gd name="T8" fmla="*/ 0 w 6"/>
                  <a:gd name="T9" fmla="*/ 1 h 2"/>
                  <a:gd name="T10" fmla="*/ 2 w 6"/>
                  <a:gd name="T11" fmla="*/ 2 h 2"/>
                  <a:gd name="T12" fmla="*/ 6 w 6"/>
                  <a:gd name="T13" fmla="*/ 2 h 2"/>
                  <a:gd name="T14" fmla="*/ 6 w 6"/>
                  <a:gd name="T15" fmla="*/ 2 h 2"/>
                  <a:gd name="T16" fmla="*/ 2 w 6"/>
                  <a:gd name="T17" fmla="*/ 0 h 2"/>
                  <a:gd name="T18" fmla="*/ 0 w 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0" y="0"/>
                    </a:moveTo>
                    <a:lnTo>
                      <a:pt x="0" y="0"/>
                    </a:lnTo>
                    <a:lnTo>
                      <a:pt x="0" y="1"/>
                    </a:lnTo>
                    <a:lnTo>
                      <a:pt x="2" y="2"/>
                    </a:lnTo>
                    <a:lnTo>
                      <a:pt x="6"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9" name="Freeform 996"/>
              <p:cNvSpPr>
                <a:spLocks/>
              </p:cNvSpPr>
              <p:nvPr/>
            </p:nvSpPr>
            <p:spPr bwMode="auto">
              <a:xfrm>
                <a:off x="6600" y="3477"/>
                <a:ext cx="2" cy="1"/>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2 w 2"/>
                  <a:gd name="T15" fmla="*/ 1 h 1"/>
                  <a:gd name="T16" fmla="*/ 2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0" y="0"/>
                    </a:moveTo>
                    <a:lnTo>
                      <a:pt x="0" y="0"/>
                    </a:ln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0" name="Freeform 997"/>
              <p:cNvSpPr>
                <a:spLocks/>
              </p:cNvSpPr>
              <p:nvPr/>
            </p:nvSpPr>
            <p:spPr bwMode="auto">
              <a:xfrm>
                <a:off x="6596" y="3475"/>
                <a:ext cx="8" cy="1"/>
              </a:xfrm>
              <a:custGeom>
                <a:avLst/>
                <a:gdLst>
                  <a:gd name="T0" fmla="*/ 0 w 8"/>
                  <a:gd name="T1" fmla="*/ 0 h 1"/>
                  <a:gd name="T2" fmla="*/ 0 w 8"/>
                  <a:gd name="T3" fmla="*/ 0 h 1"/>
                  <a:gd name="T4" fmla="*/ 0 w 8"/>
                  <a:gd name="T5" fmla="*/ 0 h 1"/>
                  <a:gd name="T6" fmla="*/ 0 w 8"/>
                  <a:gd name="T7" fmla="*/ 0 h 1"/>
                  <a:gd name="T8" fmla="*/ 0 w 8"/>
                  <a:gd name="T9" fmla="*/ 0 h 1"/>
                  <a:gd name="T10" fmla="*/ 0 w 8"/>
                  <a:gd name="T11" fmla="*/ 1 h 1"/>
                  <a:gd name="T12" fmla="*/ 2 w 8"/>
                  <a:gd name="T13" fmla="*/ 0 h 1"/>
                  <a:gd name="T14" fmla="*/ 6 w 8"/>
                  <a:gd name="T15" fmla="*/ 1 h 1"/>
                  <a:gd name="T16" fmla="*/ 8 w 8"/>
                  <a:gd name="T17" fmla="*/ 1 h 1"/>
                  <a:gd name="T18" fmla="*/ 8 w 8"/>
                  <a:gd name="T19" fmla="*/ 0 h 1"/>
                  <a:gd name="T20" fmla="*/ 8 w 8"/>
                  <a:gd name="T21" fmla="*/ 0 h 1"/>
                  <a:gd name="T22" fmla="*/ 0 w 8"/>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
                  <a:gd name="T38" fmla="*/ 8 w 8"/>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
                    <a:moveTo>
                      <a:pt x="0" y="0"/>
                    </a:moveTo>
                    <a:lnTo>
                      <a:pt x="0" y="0"/>
                    </a:lnTo>
                    <a:lnTo>
                      <a:pt x="0" y="1"/>
                    </a:lnTo>
                    <a:lnTo>
                      <a:pt x="2" y="0"/>
                    </a:lnTo>
                    <a:lnTo>
                      <a:pt x="6" y="1"/>
                    </a:lnTo>
                    <a:lnTo>
                      <a:pt x="8" y="1"/>
                    </a:lnTo>
                    <a:lnTo>
                      <a:pt x="8"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1" name="Freeform 998"/>
              <p:cNvSpPr>
                <a:spLocks/>
              </p:cNvSpPr>
              <p:nvPr/>
            </p:nvSpPr>
            <p:spPr bwMode="auto">
              <a:xfrm>
                <a:off x="6943" y="3099"/>
                <a:ext cx="25" cy="23"/>
              </a:xfrm>
              <a:custGeom>
                <a:avLst/>
                <a:gdLst>
                  <a:gd name="T0" fmla="*/ 11 w 25"/>
                  <a:gd name="T1" fmla="*/ 10 h 23"/>
                  <a:gd name="T2" fmla="*/ 11 w 25"/>
                  <a:gd name="T3" fmla="*/ 11 h 23"/>
                  <a:gd name="T4" fmla="*/ 8 w 25"/>
                  <a:gd name="T5" fmla="*/ 14 h 23"/>
                  <a:gd name="T6" fmla="*/ 13 w 25"/>
                  <a:gd name="T7" fmla="*/ 16 h 23"/>
                  <a:gd name="T8" fmla="*/ 17 w 25"/>
                  <a:gd name="T9" fmla="*/ 16 h 23"/>
                  <a:gd name="T10" fmla="*/ 19 w 25"/>
                  <a:gd name="T11" fmla="*/ 19 h 23"/>
                  <a:gd name="T12" fmla="*/ 21 w 25"/>
                  <a:gd name="T13" fmla="*/ 19 h 23"/>
                  <a:gd name="T14" fmla="*/ 25 w 25"/>
                  <a:gd name="T15" fmla="*/ 23 h 23"/>
                  <a:gd name="T16" fmla="*/ 25 w 25"/>
                  <a:gd name="T17" fmla="*/ 20 h 23"/>
                  <a:gd name="T18" fmla="*/ 25 w 25"/>
                  <a:gd name="T19" fmla="*/ 19 h 23"/>
                  <a:gd name="T20" fmla="*/ 23 w 25"/>
                  <a:gd name="T21" fmla="*/ 19 h 23"/>
                  <a:gd name="T22" fmla="*/ 25 w 25"/>
                  <a:gd name="T23" fmla="*/ 17 h 23"/>
                  <a:gd name="T24" fmla="*/ 25 w 25"/>
                  <a:gd name="T25" fmla="*/ 16 h 23"/>
                  <a:gd name="T26" fmla="*/ 23 w 25"/>
                  <a:gd name="T27" fmla="*/ 15 h 23"/>
                  <a:gd name="T28" fmla="*/ 23 w 25"/>
                  <a:gd name="T29" fmla="*/ 15 h 23"/>
                  <a:gd name="T30" fmla="*/ 21 w 25"/>
                  <a:gd name="T31" fmla="*/ 14 h 23"/>
                  <a:gd name="T32" fmla="*/ 19 w 25"/>
                  <a:gd name="T33" fmla="*/ 12 h 23"/>
                  <a:gd name="T34" fmla="*/ 17 w 25"/>
                  <a:gd name="T35" fmla="*/ 10 h 23"/>
                  <a:gd name="T36" fmla="*/ 19 w 25"/>
                  <a:gd name="T37" fmla="*/ 9 h 23"/>
                  <a:gd name="T38" fmla="*/ 17 w 25"/>
                  <a:gd name="T39" fmla="*/ 9 h 23"/>
                  <a:gd name="T40" fmla="*/ 19 w 25"/>
                  <a:gd name="T41" fmla="*/ 9 h 23"/>
                  <a:gd name="T42" fmla="*/ 19 w 25"/>
                  <a:gd name="T43" fmla="*/ 8 h 23"/>
                  <a:gd name="T44" fmla="*/ 15 w 25"/>
                  <a:gd name="T45" fmla="*/ 4 h 23"/>
                  <a:gd name="T46" fmla="*/ 8 w 25"/>
                  <a:gd name="T47" fmla="*/ 4 h 23"/>
                  <a:gd name="T48" fmla="*/ 11 w 25"/>
                  <a:gd name="T49" fmla="*/ 2 h 23"/>
                  <a:gd name="T50" fmla="*/ 8 w 25"/>
                  <a:gd name="T51" fmla="*/ 0 h 23"/>
                  <a:gd name="T52" fmla="*/ 4 w 25"/>
                  <a:gd name="T53" fmla="*/ 1 h 23"/>
                  <a:gd name="T54" fmla="*/ 2 w 25"/>
                  <a:gd name="T55" fmla="*/ 0 h 23"/>
                  <a:gd name="T56" fmla="*/ 2 w 25"/>
                  <a:gd name="T57" fmla="*/ 1 h 23"/>
                  <a:gd name="T58" fmla="*/ 0 w 25"/>
                  <a:gd name="T59" fmla="*/ 4 h 23"/>
                  <a:gd name="T60" fmla="*/ 2 w 25"/>
                  <a:gd name="T61" fmla="*/ 6 h 23"/>
                  <a:gd name="T62" fmla="*/ 6 w 25"/>
                  <a:gd name="T63" fmla="*/ 4 h 23"/>
                  <a:gd name="T64" fmla="*/ 6 w 25"/>
                  <a:gd name="T65" fmla="*/ 3 h 23"/>
                  <a:gd name="T66" fmla="*/ 6 w 25"/>
                  <a:gd name="T67" fmla="*/ 9 h 23"/>
                  <a:gd name="T68" fmla="*/ 6 w 25"/>
                  <a:gd name="T69" fmla="*/ 10 h 23"/>
                  <a:gd name="T70" fmla="*/ 11 w 25"/>
                  <a:gd name="T71" fmla="*/ 10 h 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23"/>
                  <a:gd name="T110" fmla="*/ 25 w 25"/>
                  <a:gd name="T111" fmla="*/ 23 h 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23">
                    <a:moveTo>
                      <a:pt x="11" y="10"/>
                    </a:moveTo>
                    <a:lnTo>
                      <a:pt x="11" y="10"/>
                    </a:lnTo>
                    <a:lnTo>
                      <a:pt x="13" y="11"/>
                    </a:lnTo>
                    <a:lnTo>
                      <a:pt x="11" y="11"/>
                    </a:lnTo>
                    <a:lnTo>
                      <a:pt x="11" y="14"/>
                    </a:lnTo>
                    <a:lnTo>
                      <a:pt x="8" y="14"/>
                    </a:lnTo>
                    <a:lnTo>
                      <a:pt x="11" y="15"/>
                    </a:lnTo>
                    <a:lnTo>
                      <a:pt x="13" y="16"/>
                    </a:lnTo>
                    <a:lnTo>
                      <a:pt x="13" y="15"/>
                    </a:lnTo>
                    <a:lnTo>
                      <a:pt x="17" y="16"/>
                    </a:lnTo>
                    <a:lnTo>
                      <a:pt x="17" y="17"/>
                    </a:lnTo>
                    <a:lnTo>
                      <a:pt x="19" y="19"/>
                    </a:lnTo>
                    <a:lnTo>
                      <a:pt x="21" y="19"/>
                    </a:lnTo>
                    <a:lnTo>
                      <a:pt x="21" y="23"/>
                    </a:lnTo>
                    <a:lnTo>
                      <a:pt x="25" y="23"/>
                    </a:lnTo>
                    <a:lnTo>
                      <a:pt x="25" y="20"/>
                    </a:lnTo>
                    <a:lnTo>
                      <a:pt x="25" y="19"/>
                    </a:lnTo>
                    <a:lnTo>
                      <a:pt x="23" y="19"/>
                    </a:lnTo>
                    <a:lnTo>
                      <a:pt x="25" y="17"/>
                    </a:lnTo>
                    <a:lnTo>
                      <a:pt x="25" y="16"/>
                    </a:lnTo>
                    <a:lnTo>
                      <a:pt x="23" y="16"/>
                    </a:lnTo>
                    <a:lnTo>
                      <a:pt x="23" y="15"/>
                    </a:lnTo>
                    <a:lnTo>
                      <a:pt x="21" y="14"/>
                    </a:lnTo>
                    <a:lnTo>
                      <a:pt x="19" y="14"/>
                    </a:lnTo>
                    <a:lnTo>
                      <a:pt x="19" y="12"/>
                    </a:lnTo>
                    <a:lnTo>
                      <a:pt x="17" y="11"/>
                    </a:lnTo>
                    <a:lnTo>
                      <a:pt x="17" y="10"/>
                    </a:lnTo>
                    <a:lnTo>
                      <a:pt x="23" y="12"/>
                    </a:lnTo>
                    <a:lnTo>
                      <a:pt x="19" y="9"/>
                    </a:lnTo>
                    <a:lnTo>
                      <a:pt x="19" y="10"/>
                    </a:lnTo>
                    <a:lnTo>
                      <a:pt x="17" y="9"/>
                    </a:lnTo>
                    <a:lnTo>
                      <a:pt x="19" y="9"/>
                    </a:lnTo>
                    <a:lnTo>
                      <a:pt x="19" y="8"/>
                    </a:lnTo>
                    <a:lnTo>
                      <a:pt x="15" y="6"/>
                    </a:lnTo>
                    <a:lnTo>
                      <a:pt x="15" y="4"/>
                    </a:lnTo>
                    <a:lnTo>
                      <a:pt x="13" y="4"/>
                    </a:lnTo>
                    <a:lnTo>
                      <a:pt x="8" y="4"/>
                    </a:lnTo>
                    <a:lnTo>
                      <a:pt x="8" y="3"/>
                    </a:lnTo>
                    <a:lnTo>
                      <a:pt x="11" y="2"/>
                    </a:lnTo>
                    <a:lnTo>
                      <a:pt x="11" y="1"/>
                    </a:lnTo>
                    <a:lnTo>
                      <a:pt x="8" y="0"/>
                    </a:lnTo>
                    <a:lnTo>
                      <a:pt x="6" y="0"/>
                    </a:lnTo>
                    <a:lnTo>
                      <a:pt x="4" y="1"/>
                    </a:lnTo>
                    <a:lnTo>
                      <a:pt x="4" y="0"/>
                    </a:lnTo>
                    <a:lnTo>
                      <a:pt x="2" y="0"/>
                    </a:lnTo>
                    <a:lnTo>
                      <a:pt x="2" y="1"/>
                    </a:lnTo>
                    <a:lnTo>
                      <a:pt x="4" y="2"/>
                    </a:lnTo>
                    <a:lnTo>
                      <a:pt x="0" y="4"/>
                    </a:lnTo>
                    <a:lnTo>
                      <a:pt x="0" y="6"/>
                    </a:lnTo>
                    <a:lnTo>
                      <a:pt x="2" y="6"/>
                    </a:lnTo>
                    <a:lnTo>
                      <a:pt x="4" y="4"/>
                    </a:lnTo>
                    <a:lnTo>
                      <a:pt x="6" y="4"/>
                    </a:lnTo>
                    <a:lnTo>
                      <a:pt x="6" y="2"/>
                    </a:lnTo>
                    <a:lnTo>
                      <a:pt x="6" y="3"/>
                    </a:lnTo>
                    <a:lnTo>
                      <a:pt x="8" y="8"/>
                    </a:lnTo>
                    <a:lnTo>
                      <a:pt x="6" y="9"/>
                    </a:lnTo>
                    <a:lnTo>
                      <a:pt x="4" y="10"/>
                    </a:lnTo>
                    <a:lnTo>
                      <a:pt x="6" y="10"/>
                    </a:lnTo>
                    <a:lnTo>
                      <a:pt x="8" y="10"/>
                    </a:lnTo>
                    <a:lnTo>
                      <a:pt x="11"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2" name="Rectangle 999"/>
              <p:cNvSpPr>
                <a:spLocks noChangeArrowheads="1"/>
              </p:cNvSpPr>
              <p:nvPr/>
            </p:nvSpPr>
            <p:spPr bwMode="auto">
              <a:xfrm>
                <a:off x="6543" y="3113"/>
                <a:ext cx="2"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3" name="Freeform 1000"/>
              <p:cNvSpPr>
                <a:spLocks/>
              </p:cNvSpPr>
              <p:nvPr/>
            </p:nvSpPr>
            <p:spPr bwMode="auto">
              <a:xfrm>
                <a:off x="6604" y="3476"/>
                <a:ext cx="11" cy="4"/>
              </a:xfrm>
              <a:custGeom>
                <a:avLst/>
                <a:gdLst>
                  <a:gd name="T0" fmla="*/ 4 w 11"/>
                  <a:gd name="T1" fmla="*/ 1 h 4"/>
                  <a:gd name="T2" fmla="*/ 4 w 11"/>
                  <a:gd name="T3" fmla="*/ 1 h 4"/>
                  <a:gd name="T4" fmla="*/ 2 w 11"/>
                  <a:gd name="T5" fmla="*/ 0 h 4"/>
                  <a:gd name="T6" fmla="*/ 2 w 11"/>
                  <a:gd name="T7" fmla="*/ 0 h 4"/>
                  <a:gd name="T8" fmla="*/ 0 w 11"/>
                  <a:gd name="T9" fmla="*/ 1 h 4"/>
                  <a:gd name="T10" fmla="*/ 2 w 11"/>
                  <a:gd name="T11" fmla="*/ 1 h 4"/>
                  <a:gd name="T12" fmla="*/ 4 w 11"/>
                  <a:gd name="T13" fmla="*/ 2 h 4"/>
                  <a:gd name="T14" fmla="*/ 6 w 11"/>
                  <a:gd name="T15" fmla="*/ 3 h 4"/>
                  <a:gd name="T16" fmla="*/ 6 w 11"/>
                  <a:gd name="T17" fmla="*/ 4 h 4"/>
                  <a:gd name="T18" fmla="*/ 8 w 11"/>
                  <a:gd name="T19" fmla="*/ 4 h 4"/>
                  <a:gd name="T20" fmla="*/ 11 w 11"/>
                  <a:gd name="T21" fmla="*/ 3 h 4"/>
                  <a:gd name="T22" fmla="*/ 11 w 11"/>
                  <a:gd name="T23" fmla="*/ 2 h 4"/>
                  <a:gd name="T24" fmla="*/ 6 w 11"/>
                  <a:gd name="T25" fmla="*/ 1 h 4"/>
                  <a:gd name="T26" fmla="*/ 4 w 11"/>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4"/>
                  <a:gd name="T44" fmla="*/ 11 w 11"/>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4">
                    <a:moveTo>
                      <a:pt x="4" y="1"/>
                    </a:moveTo>
                    <a:lnTo>
                      <a:pt x="4" y="1"/>
                    </a:lnTo>
                    <a:lnTo>
                      <a:pt x="2" y="0"/>
                    </a:lnTo>
                    <a:lnTo>
                      <a:pt x="0" y="1"/>
                    </a:lnTo>
                    <a:lnTo>
                      <a:pt x="2" y="1"/>
                    </a:lnTo>
                    <a:lnTo>
                      <a:pt x="4" y="2"/>
                    </a:lnTo>
                    <a:lnTo>
                      <a:pt x="6" y="3"/>
                    </a:lnTo>
                    <a:lnTo>
                      <a:pt x="6" y="4"/>
                    </a:lnTo>
                    <a:lnTo>
                      <a:pt x="8" y="4"/>
                    </a:lnTo>
                    <a:lnTo>
                      <a:pt x="11" y="3"/>
                    </a:lnTo>
                    <a:lnTo>
                      <a:pt x="11" y="2"/>
                    </a:lnTo>
                    <a:lnTo>
                      <a:pt x="6"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4" name="Freeform 1001"/>
              <p:cNvSpPr>
                <a:spLocks/>
              </p:cNvSpPr>
              <p:nvPr/>
            </p:nvSpPr>
            <p:spPr bwMode="auto">
              <a:xfrm>
                <a:off x="6513" y="3125"/>
                <a:ext cx="3" cy="1"/>
              </a:xfrm>
              <a:custGeom>
                <a:avLst/>
                <a:gdLst>
                  <a:gd name="T0" fmla="*/ 0 w 3"/>
                  <a:gd name="T1" fmla="*/ 0 h 1"/>
                  <a:gd name="T2" fmla="*/ 0 w 3"/>
                  <a:gd name="T3" fmla="*/ 0 h 1"/>
                  <a:gd name="T4" fmla="*/ 0 w 3"/>
                  <a:gd name="T5" fmla="*/ 1 h 1"/>
                  <a:gd name="T6" fmla="*/ 3 w 3"/>
                  <a:gd name="T7" fmla="*/ 1 h 1"/>
                  <a:gd name="T8" fmla="*/ 3 w 3"/>
                  <a:gd name="T9" fmla="*/ 1 h 1"/>
                  <a:gd name="T10" fmla="*/ 3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0"/>
                    </a:lnTo>
                    <a:lnTo>
                      <a:pt x="0" y="1"/>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5" name="Freeform 1002"/>
              <p:cNvSpPr>
                <a:spLocks/>
              </p:cNvSpPr>
              <p:nvPr/>
            </p:nvSpPr>
            <p:spPr bwMode="auto">
              <a:xfrm>
                <a:off x="6541" y="3111"/>
                <a:ext cx="6" cy="4"/>
              </a:xfrm>
              <a:custGeom>
                <a:avLst/>
                <a:gdLst>
                  <a:gd name="T0" fmla="*/ 4 w 6"/>
                  <a:gd name="T1" fmla="*/ 2 h 4"/>
                  <a:gd name="T2" fmla="*/ 4 w 6"/>
                  <a:gd name="T3" fmla="*/ 0 h 4"/>
                  <a:gd name="T4" fmla="*/ 4 w 6"/>
                  <a:gd name="T5" fmla="*/ 2 h 4"/>
                  <a:gd name="T6" fmla="*/ 4 w 6"/>
                  <a:gd name="T7" fmla="*/ 2 h 4"/>
                  <a:gd name="T8" fmla="*/ 4 w 6"/>
                  <a:gd name="T9" fmla="*/ 2 h 4"/>
                  <a:gd name="T10" fmla="*/ 2 w 6"/>
                  <a:gd name="T11" fmla="*/ 3 h 4"/>
                  <a:gd name="T12" fmla="*/ 2 w 6"/>
                  <a:gd name="T13" fmla="*/ 2 h 4"/>
                  <a:gd name="T14" fmla="*/ 2 w 6"/>
                  <a:gd name="T15" fmla="*/ 2 h 4"/>
                  <a:gd name="T16" fmla="*/ 0 w 6"/>
                  <a:gd name="T17" fmla="*/ 2 h 4"/>
                  <a:gd name="T18" fmla="*/ 2 w 6"/>
                  <a:gd name="T19" fmla="*/ 4 h 4"/>
                  <a:gd name="T20" fmla="*/ 4 w 6"/>
                  <a:gd name="T21" fmla="*/ 4 h 4"/>
                  <a:gd name="T22" fmla="*/ 4 w 6"/>
                  <a:gd name="T23" fmla="*/ 4 h 4"/>
                  <a:gd name="T24" fmla="*/ 6 w 6"/>
                  <a:gd name="T25" fmla="*/ 4 h 4"/>
                  <a:gd name="T26" fmla="*/ 4 w 6"/>
                  <a:gd name="T27" fmla="*/ 3 h 4"/>
                  <a:gd name="T28" fmla="*/ 4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4"/>
                  <a:gd name="T47" fmla="*/ 6 w 6"/>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4">
                    <a:moveTo>
                      <a:pt x="4" y="2"/>
                    </a:moveTo>
                    <a:lnTo>
                      <a:pt x="4" y="0"/>
                    </a:lnTo>
                    <a:lnTo>
                      <a:pt x="4" y="2"/>
                    </a:lnTo>
                    <a:lnTo>
                      <a:pt x="2" y="3"/>
                    </a:lnTo>
                    <a:lnTo>
                      <a:pt x="2" y="2"/>
                    </a:lnTo>
                    <a:lnTo>
                      <a:pt x="0" y="2"/>
                    </a:lnTo>
                    <a:lnTo>
                      <a:pt x="2" y="4"/>
                    </a:lnTo>
                    <a:lnTo>
                      <a:pt x="4" y="4"/>
                    </a:lnTo>
                    <a:lnTo>
                      <a:pt x="6" y="4"/>
                    </a:lnTo>
                    <a:lnTo>
                      <a:pt x="4" y="3"/>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6" name="Freeform 1003"/>
              <p:cNvSpPr>
                <a:spLocks/>
              </p:cNvSpPr>
              <p:nvPr/>
            </p:nvSpPr>
            <p:spPr bwMode="auto">
              <a:xfrm>
                <a:off x="6560" y="3466"/>
                <a:ext cx="6" cy="3"/>
              </a:xfrm>
              <a:custGeom>
                <a:avLst/>
                <a:gdLst>
                  <a:gd name="T0" fmla="*/ 4 w 6"/>
                  <a:gd name="T1" fmla="*/ 0 h 3"/>
                  <a:gd name="T2" fmla="*/ 2 w 6"/>
                  <a:gd name="T3" fmla="*/ 0 h 3"/>
                  <a:gd name="T4" fmla="*/ 0 w 6"/>
                  <a:gd name="T5" fmla="*/ 1 h 3"/>
                  <a:gd name="T6" fmla="*/ 0 w 6"/>
                  <a:gd name="T7" fmla="*/ 2 h 3"/>
                  <a:gd name="T8" fmla="*/ 2 w 6"/>
                  <a:gd name="T9" fmla="*/ 2 h 3"/>
                  <a:gd name="T10" fmla="*/ 2 w 6"/>
                  <a:gd name="T11" fmla="*/ 3 h 3"/>
                  <a:gd name="T12" fmla="*/ 2 w 6"/>
                  <a:gd name="T13" fmla="*/ 3 h 3"/>
                  <a:gd name="T14" fmla="*/ 6 w 6"/>
                  <a:gd name="T15" fmla="*/ 1 h 3"/>
                  <a:gd name="T16" fmla="*/ 6 w 6"/>
                  <a:gd name="T17" fmla="*/ 1 h 3"/>
                  <a:gd name="T18" fmla="*/ 4 w 6"/>
                  <a:gd name="T19" fmla="*/ 0 h 3"/>
                  <a:gd name="T20" fmla="*/ 4 w 6"/>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4" y="0"/>
                    </a:moveTo>
                    <a:lnTo>
                      <a:pt x="2" y="0"/>
                    </a:lnTo>
                    <a:lnTo>
                      <a:pt x="0" y="1"/>
                    </a:lnTo>
                    <a:lnTo>
                      <a:pt x="0" y="2"/>
                    </a:lnTo>
                    <a:lnTo>
                      <a:pt x="2" y="2"/>
                    </a:lnTo>
                    <a:lnTo>
                      <a:pt x="2" y="3"/>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7" name="Rectangle 1004"/>
              <p:cNvSpPr>
                <a:spLocks noChangeArrowheads="1"/>
              </p:cNvSpPr>
              <p:nvPr/>
            </p:nvSpPr>
            <p:spPr bwMode="auto">
              <a:xfrm>
                <a:off x="6577" y="3099"/>
                <a:ext cx="1" cy="1"/>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8" name="Freeform 1005"/>
              <p:cNvSpPr>
                <a:spLocks/>
              </p:cNvSpPr>
              <p:nvPr/>
            </p:nvSpPr>
            <p:spPr bwMode="auto">
              <a:xfrm>
                <a:off x="6939" y="3087"/>
                <a:ext cx="15" cy="11"/>
              </a:xfrm>
              <a:custGeom>
                <a:avLst/>
                <a:gdLst>
                  <a:gd name="T0" fmla="*/ 4 w 15"/>
                  <a:gd name="T1" fmla="*/ 4 h 11"/>
                  <a:gd name="T2" fmla="*/ 4 w 15"/>
                  <a:gd name="T3" fmla="*/ 4 h 11"/>
                  <a:gd name="T4" fmla="*/ 6 w 15"/>
                  <a:gd name="T5" fmla="*/ 11 h 11"/>
                  <a:gd name="T6" fmla="*/ 8 w 15"/>
                  <a:gd name="T7" fmla="*/ 10 h 11"/>
                  <a:gd name="T8" fmla="*/ 10 w 15"/>
                  <a:gd name="T9" fmla="*/ 10 h 11"/>
                  <a:gd name="T10" fmla="*/ 12 w 15"/>
                  <a:gd name="T11" fmla="*/ 10 h 11"/>
                  <a:gd name="T12" fmla="*/ 12 w 15"/>
                  <a:gd name="T13" fmla="*/ 10 h 11"/>
                  <a:gd name="T14" fmla="*/ 12 w 15"/>
                  <a:gd name="T15" fmla="*/ 8 h 11"/>
                  <a:gd name="T16" fmla="*/ 10 w 15"/>
                  <a:gd name="T17" fmla="*/ 6 h 11"/>
                  <a:gd name="T18" fmla="*/ 10 w 15"/>
                  <a:gd name="T19" fmla="*/ 5 h 11"/>
                  <a:gd name="T20" fmla="*/ 10 w 15"/>
                  <a:gd name="T21" fmla="*/ 5 h 11"/>
                  <a:gd name="T22" fmla="*/ 12 w 15"/>
                  <a:gd name="T23" fmla="*/ 5 h 11"/>
                  <a:gd name="T24" fmla="*/ 15 w 15"/>
                  <a:gd name="T25" fmla="*/ 7 h 11"/>
                  <a:gd name="T26" fmla="*/ 15 w 15"/>
                  <a:gd name="T27" fmla="*/ 7 h 11"/>
                  <a:gd name="T28" fmla="*/ 15 w 15"/>
                  <a:gd name="T29" fmla="*/ 4 h 11"/>
                  <a:gd name="T30" fmla="*/ 15 w 15"/>
                  <a:gd name="T31" fmla="*/ 4 h 11"/>
                  <a:gd name="T32" fmla="*/ 12 w 15"/>
                  <a:gd name="T33" fmla="*/ 3 h 11"/>
                  <a:gd name="T34" fmla="*/ 2 w 15"/>
                  <a:gd name="T35" fmla="*/ 0 h 11"/>
                  <a:gd name="T36" fmla="*/ 0 w 15"/>
                  <a:gd name="T37" fmla="*/ 2 h 11"/>
                  <a:gd name="T38" fmla="*/ 0 w 15"/>
                  <a:gd name="T39" fmla="*/ 2 h 11"/>
                  <a:gd name="T40" fmla="*/ 2 w 15"/>
                  <a:gd name="T41" fmla="*/ 3 h 11"/>
                  <a:gd name="T42" fmla="*/ 4 w 15"/>
                  <a:gd name="T43" fmla="*/ 3 h 11"/>
                  <a:gd name="T44" fmla="*/ 4 w 15"/>
                  <a:gd name="T45" fmla="*/ 4 h 11"/>
                  <a:gd name="T46" fmla="*/ 2 w 15"/>
                  <a:gd name="T47" fmla="*/ 4 h 11"/>
                  <a:gd name="T48" fmla="*/ 2 w 15"/>
                  <a:gd name="T49" fmla="*/ 4 h 11"/>
                  <a:gd name="T50" fmla="*/ 4 w 15"/>
                  <a:gd name="T51" fmla="*/ 4 h 11"/>
                  <a:gd name="T52" fmla="*/ 4 w 15"/>
                  <a:gd name="T53" fmla="*/ 4 h 11"/>
                  <a:gd name="T54" fmla="*/ 4 w 15"/>
                  <a:gd name="T55" fmla="*/ 4 h 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
                  <a:gd name="T85" fmla="*/ 0 h 11"/>
                  <a:gd name="T86" fmla="*/ 15 w 15"/>
                  <a:gd name="T87" fmla="*/ 11 h 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 h="11">
                    <a:moveTo>
                      <a:pt x="4" y="4"/>
                    </a:moveTo>
                    <a:lnTo>
                      <a:pt x="4" y="4"/>
                    </a:lnTo>
                    <a:lnTo>
                      <a:pt x="6" y="11"/>
                    </a:lnTo>
                    <a:lnTo>
                      <a:pt x="8" y="10"/>
                    </a:lnTo>
                    <a:lnTo>
                      <a:pt x="10" y="10"/>
                    </a:lnTo>
                    <a:lnTo>
                      <a:pt x="12" y="10"/>
                    </a:lnTo>
                    <a:lnTo>
                      <a:pt x="12" y="8"/>
                    </a:lnTo>
                    <a:lnTo>
                      <a:pt x="10" y="6"/>
                    </a:lnTo>
                    <a:lnTo>
                      <a:pt x="10" y="5"/>
                    </a:lnTo>
                    <a:lnTo>
                      <a:pt x="12" y="5"/>
                    </a:lnTo>
                    <a:lnTo>
                      <a:pt x="15" y="7"/>
                    </a:lnTo>
                    <a:lnTo>
                      <a:pt x="15" y="4"/>
                    </a:lnTo>
                    <a:lnTo>
                      <a:pt x="12" y="3"/>
                    </a:lnTo>
                    <a:lnTo>
                      <a:pt x="2" y="0"/>
                    </a:lnTo>
                    <a:lnTo>
                      <a:pt x="0" y="2"/>
                    </a:lnTo>
                    <a:lnTo>
                      <a:pt x="2" y="3"/>
                    </a:lnTo>
                    <a:lnTo>
                      <a:pt x="4" y="3"/>
                    </a:lnTo>
                    <a:lnTo>
                      <a:pt x="4" y="4"/>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grpSp>
        <p:sp>
          <p:nvSpPr>
            <p:cNvPr id="20" name="Freeform 1008"/>
            <p:cNvSpPr>
              <a:spLocks/>
            </p:cNvSpPr>
            <p:nvPr/>
          </p:nvSpPr>
          <p:spPr bwMode="auto">
            <a:xfrm>
              <a:off x="3010352" y="4032597"/>
              <a:ext cx="40096" cy="38360"/>
            </a:xfrm>
            <a:custGeom>
              <a:avLst/>
              <a:gdLst>
                <a:gd name="T0" fmla="*/ 10 w 44"/>
                <a:gd name="T1" fmla="*/ 26 h 33"/>
                <a:gd name="T2" fmla="*/ 12 w 44"/>
                <a:gd name="T3" fmla="*/ 25 h 33"/>
                <a:gd name="T4" fmla="*/ 14 w 44"/>
                <a:gd name="T5" fmla="*/ 26 h 33"/>
                <a:gd name="T6" fmla="*/ 16 w 44"/>
                <a:gd name="T7" fmla="*/ 28 h 33"/>
                <a:gd name="T8" fmla="*/ 16 w 44"/>
                <a:gd name="T9" fmla="*/ 27 h 33"/>
                <a:gd name="T10" fmla="*/ 19 w 44"/>
                <a:gd name="T11" fmla="*/ 27 h 33"/>
                <a:gd name="T12" fmla="*/ 21 w 44"/>
                <a:gd name="T13" fmla="*/ 29 h 33"/>
                <a:gd name="T14" fmla="*/ 25 w 44"/>
                <a:gd name="T15" fmla="*/ 32 h 33"/>
                <a:gd name="T16" fmla="*/ 31 w 44"/>
                <a:gd name="T17" fmla="*/ 33 h 33"/>
                <a:gd name="T18" fmla="*/ 38 w 44"/>
                <a:gd name="T19" fmla="*/ 33 h 33"/>
                <a:gd name="T20" fmla="*/ 44 w 44"/>
                <a:gd name="T21" fmla="*/ 32 h 33"/>
                <a:gd name="T22" fmla="*/ 44 w 44"/>
                <a:gd name="T23" fmla="*/ 16 h 33"/>
                <a:gd name="T24" fmla="*/ 40 w 44"/>
                <a:gd name="T25" fmla="*/ 11 h 33"/>
                <a:gd name="T26" fmla="*/ 40 w 44"/>
                <a:gd name="T27" fmla="*/ 9 h 33"/>
                <a:gd name="T28" fmla="*/ 38 w 44"/>
                <a:gd name="T29" fmla="*/ 8 h 33"/>
                <a:gd name="T30" fmla="*/ 33 w 44"/>
                <a:gd name="T31" fmla="*/ 7 h 33"/>
                <a:gd name="T32" fmla="*/ 31 w 44"/>
                <a:gd name="T33" fmla="*/ 4 h 33"/>
                <a:gd name="T34" fmla="*/ 23 w 44"/>
                <a:gd name="T35" fmla="*/ 1 h 33"/>
                <a:gd name="T36" fmla="*/ 21 w 44"/>
                <a:gd name="T37" fmla="*/ 0 h 33"/>
                <a:gd name="T38" fmla="*/ 12 w 44"/>
                <a:gd name="T39" fmla="*/ 3 h 33"/>
                <a:gd name="T40" fmla="*/ 8 w 44"/>
                <a:gd name="T41" fmla="*/ 7 h 33"/>
                <a:gd name="T42" fmla="*/ 6 w 44"/>
                <a:gd name="T43" fmla="*/ 8 h 33"/>
                <a:gd name="T44" fmla="*/ 12 w 44"/>
                <a:gd name="T45" fmla="*/ 7 h 33"/>
                <a:gd name="T46" fmla="*/ 10 w 44"/>
                <a:gd name="T47" fmla="*/ 9 h 33"/>
                <a:gd name="T48" fmla="*/ 8 w 44"/>
                <a:gd name="T49" fmla="*/ 9 h 33"/>
                <a:gd name="T50" fmla="*/ 10 w 44"/>
                <a:gd name="T51" fmla="*/ 10 h 33"/>
                <a:gd name="T52" fmla="*/ 2 w 44"/>
                <a:gd name="T53" fmla="*/ 13 h 33"/>
                <a:gd name="T54" fmla="*/ 2 w 44"/>
                <a:gd name="T55" fmla="*/ 15 h 33"/>
                <a:gd name="T56" fmla="*/ 0 w 44"/>
                <a:gd name="T57" fmla="*/ 16 h 33"/>
                <a:gd name="T58" fmla="*/ 4 w 44"/>
                <a:gd name="T59" fmla="*/ 20 h 33"/>
                <a:gd name="T60" fmla="*/ 6 w 44"/>
                <a:gd name="T61" fmla="*/ 23 h 33"/>
                <a:gd name="T62" fmla="*/ 8 w 44"/>
                <a:gd name="T63" fmla="*/ 21 h 33"/>
                <a:gd name="T64" fmla="*/ 8 w 44"/>
                <a:gd name="T65" fmla="*/ 21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33"/>
                <a:gd name="T101" fmla="*/ 44 w 44"/>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33">
                  <a:moveTo>
                    <a:pt x="8" y="23"/>
                  </a:moveTo>
                  <a:lnTo>
                    <a:pt x="10" y="26"/>
                  </a:lnTo>
                  <a:lnTo>
                    <a:pt x="12" y="26"/>
                  </a:lnTo>
                  <a:lnTo>
                    <a:pt x="12" y="25"/>
                  </a:lnTo>
                  <a:lnTo>
                    <a:pt x="14" y="26"/>
                  </a:lnTo>
                  <a:lnTo>
                    <a:pt x="14" y="27"/>
                  </a:lnTo>
                  <a:lnTo>
                    <a:pt x="16" y="28"/>
                  </a:lnTo>
                  <a:lnTo>
                    <a:pt x="16" y="27"/>
                  </a:lnTo>
                  <a:lnTo>
                    <a:pt x="16" y="26"/>
                  </a:lnTo>
                  <a:lnTo>
                    <a:pt x="19" y="27"/>
                  </a:lnTo>
                  <a:lnTo>
                    <a:pt x="21" y="28"/>
                  </a:lnTo>
                  <a:lnTo>
                    <a:pt x="21" y="29"/>
                  </a:lnTo>
                  <a:lnTo>
                    <a:pt x="25" y="31"/>
                  </a:lnTo>
                  <a:lnTo>
                    <a:pt x="25" y="32"/>
                  </a:lnTo>
                  <a:lnTo>
                    <a:pt x="27" y="33"/>
                  </a:lnTo>
                  <a:lnTo>
                    <a:pt x="31" y="33"/>
                  </a:lnTo>
                  <a:lnTo>
                    <a:pt x="33" y="33"/>
                  </a:lnTo>
                  <a:lnTo>
                    <a:pt x="38" y="33"/>
                  </a:lnTo>
                  <a:lnTo>
                    <a:pt x="42" y="33"/>
                  </a:lnTo>
                  <a:lnTo>
                    <a:pt x="44" y="32"/>
                  </a:lnTo>
                  <a:lnTo>
                    <a:pt x="44" y="31"/>
                  </a:lnTo>
                  <a:lnTo>
                    <a:pt x="44" y="16"/>
                  </a:lnTo>
                  <a:lnTo>
                    <a:pt x="44" y="15"/>
                  </a:lnTo>
                  <a:lnTo>
                    <a:pt x="40" y="11"/>
                  </a:lnTo>
                  <a:lnTo>
                    <a:pt x="40" y="9"/>
                  </a:lnTo>
                  <a:lnTo>
                    <a:pt x="35" y="11"/>
                  </a:lnTo>
                  <a:lnTo>
                    <a:pt x="38" y="8"/>
                  </a:lnTo>
                  <a:lnTo>
                    <a:pt x="35" y="7"/>
                  </a:lnTo>
                  <a:lnTo>
                    <a:pt x="33" y="7"/>
                  </a:lnTo>
                  <a:lnTo>
                    <a:pt x="33" y="5"/>
                  </a:lnTo>
                  <a:lnTo>
                    <a:pt x="31" y="4"/>
                  </a:lnTo>
                  <a:lnTo>
                    <a:pt x="29" y="3"/>
                  </a:lnTo>
                  <a:lnTo>
                    <a:pt x="23" y="1"/>
                  </a:lnTo>
                  <a:lnTo>
                    <a:pt x="21" y="0"/>
                  </a:lnTo>
                  <a:lnTo>
                    <a:pt x="19" y="0"/>
                  </a:lnTo>
                  <a:lnTo>
                    <a:pt x="12" y="3"/>
                  </a:lnTo>
                  <a:lnTo>
                    <a:pt x="12" y="7"/>
                  </a:lnTo>
                  <a:lnTo>
                    <a:pt x="8" y="7"/>
                  </a:lnTo>
                  <a:lnTo>
                    <a:pt x="6" y="7"/>
                  </a:lnTo>
                  <a:lnTo>
                    <a:pt x="6" y="8"/>
                  </a:lnTo>
                  <a:lnTo>
                    <a:pt x="8" y="7"/>
                  </a:lnTo>
                  <a:lnTo>
                    <a:pt x="12" y="7"/>
                  </a:lnTo>
                  <a:lnTo>
                    <a:pt x="12" y="9"/>
                  </a:lnTo>
                  <a:lnTo>
                    <a:pt x="10" y="9"/>
                  </a:lnTo>
                  <a:lnTo>
                    <a:pt x="8" y="8"/>
                  </a:lnTo>
                  <a:lnTo>
                    <a:pt x="8" y="9"/>
                  </a:lnTo>
                  <a:lnTo>
                    <a:pt x="8" y="10"/>
                  </a:lnTo>
                  <a:lnTo>
                    <a:pt x="10" y="10"/>
                  </a:lnTo>
                  <a:lnTo>
                    <a:pt x="10" y="11"/>
                  </a:lnTo>
                  <a:lnTo>
                    <a:pt x="2" y="13"/>
                  </a:lnTo>
                  <a:lnTo>
                    <a:pt x="4" y="13"/>
                  </a:lnTo>
                  <a:lnTo>
                    <a:pt x="2" y="15"/>
                  </a:lnTo>
                  <a:lnTo>
                    <a:pt x="0" y="15"/>
                  </a:lnTo>
                  <a:lnTo>
                    <a:pt x="0" y="16"/>
                  </a:lnTo>
                  <a:lnTo>
                    <a:pt x="2" y="20"/>
                  </a:lnTo>
                  <a:lnTo>
                    <a:pt x="4" y="20"/>
                  </a:lnTo>
                  <a:lnTo>
                    <a:pt x="4" y="23"/>
                  </a:lnTo>
                  <a:lnTo>
                    <a:pt x="6" y="23"/>
                  </a:lnTo>
                  <a:lnTo>
                    <a:pt x="8" y="19"/>
                  </a:lnTo>
                  <a:lnTo>
                    <a:pt x="8" y="21"/>
                  </a:lnTo>
                  <a:lnTo>
                    <a:pt x="8" y="20"/>
                  </a:lnTo>
                  <a:lnTo>
                    <a:pt x="8" y="21"/>
                  </a:lnTo>
                  <a:lnTo>
                    <a:pt x="8"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 name="Freeform 1009"/>
            <p:cNvSpPr>
              <a:spLocks/>
            </p:cNvSpPr>
            <p:nvPr/>
          </p:nvSpPr>
          <p:spPr bwMode="auto">
            <a:xfrm>
              <a:off x="2758843" y="3934953"/>
              <a:ext cx="19137" cy="16274"/>
            </a:xfrm>
            <a:custGeom>
              <a:avLst/>
              <a:gdLst>
                <a:gd name="T0" fmla="*/ 4 w 21"/>
                <a:gd name="T1" fmla="*/ 8 h 14"/>
                <a:gd name="T2" fmla="*/ 6 w 21"/>
                <a:gd name="T3" fmla="*/ 7 h 14"/>
                <a:gd name="T4" fmla="*/ 8 w 21"/>
                <a:gd name="T5" fmla="*/ 12 h 14"/>
                <a:gd name="T6" fmla="*/ 12 w 21"/>
                <a:gd name="T7" fmla="*/ 14 h 14"/>
                <a:gd name="T8" fmla="*/ 21 w 21"/>
                <a:gd name="T9" fmla="*/ 12 h 14"/>
                <a:gd name="T10" fmla="*/ 21 w 21"/>
                <a:gd name="T11" fmla="*/ 11 h 14"/>
                <a:gd name="T12" fmla="*/ 21 w 21"/>
                <a:gd name="T13" fmla="*/ 8 h 14"/>
                <a:gd name="T14" fmla="*/ 12 w 21"/>
                <a:gd name="T15" fmla="*/ 4 h 14"/>
                <a:gd name="T16" fmla="*/ 10 w 21"/>
                <a:gd name="T17" fmla="*/ 1 h 14"/>
                <a:gd name="T18" fmla="*/ 10 w 21"/>
                <a:gd name="T19" fmla="*/ 1 h 14"/>
                <a:gd name="T20" fmla="*/ 10 w 21"/>
                <a:gd name="T21" fmla="*/ 0 h 14"/>
                <a:gd name="T22" fmla="*/ 6 w 21"/>
                <a:gd name="T23" fmla="*/ 1 h 14"/>
                <a:gd name="T24" fmla="*/ 6 w 21"/>
                <a:gd name="T25" fmla="*/ 3 h 14"/>
                <a:gd name="T26" fmla="*/ 6 w 21"/>
                <a:gd name="T27" fmla="*/ 4 h 14"/>
                <a:gd name="T28" fmla="*/ 4 w 21"/>
                <a:gd name="T29" fmla="*/ 4 h 14"/>
                <a:gd name="T30" fmla="*/ 2 w 21"/>
                <a:gd name="T31" fmla="*/ 4 h 14"/>
                <a:gd name="T32" fmla="*/ 0 w 21"/>
                <a:gd name="T33" fmla="*/ 5 h 14"/>
                <a:gd name="T34" fmla="*/ 2 w 21"/>
                <a:gd name="T35" fmla="*/ 6 h 14"/>
                <a:gd name="T36" fmla="*/ 4 w 21"/>
                <a:gd name="T37" fmla="*/ 8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14"/>
                <a:gd name="T59" fmla="*/ 21 w 21"/>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14">
                  <a:moveTo>
                    <a:pt x="4" y="8"/>
                  </a:moveTo>
                  <a:lnTo>
                    <a:pt x="6" y="7"/>
                  </a:lnTo>
                  <a:lnTo>
                    <a:pt x="8" y="12"/>
                  </a:lnTo>
                  <a:lnTo>
                    <a:pt x="12" y="14"/>
                  </a:lnTo>
                  <a:lnTo>
                    <a:pt x="21" y="12"/>
                  </a:lnTo>
                  <a:lnTo>
                    <a:pt x="21" y="11"/>
                  </a:lnTo>
                  <a:lnTo>
                    <a:pt x="21" y="8"/>
                  </a:lnTo>
                  <a:lnTo>
                    <a:pt x="12" y="4"/>
                  </a:lnTo>
                  <a:lnTo>
                    <a:pt x="10" y="1"/>
                  </a:lnTo>
                  <a:lnTo>
                    <a:pt x="10" y="0"/>
                  </a:lnTo>
                  <a:lnTo>
                    <a:pt x="6" y="1"/>
                  </a:lnTo>
                  <a:lnTo>
                    <a:pt x="6" y="3"/>
                  </a:lnTo>
                  <a:lnTo>
                    <a:pt x="6" y="4"/>
                  </a:lnTo>
                  <a:lnTo>
                    <a:pt x="4" y="4"/>
                  </a:lnTo>
                  <a:lnTo>
                    <a:pt x="2" y="4"/>
                  </a:lnTo>
                  <a:lnTo>
                    <a:pt x="0" y="5"/>
                  </a:lnTo>
                  <a:lnTo>
                    <a:pt x="2" y="6"/>
                  </a:lnTo>
                  <a:lnTo>
                    <a:pt x="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 name="Freeform 1010"/>
            <p:cNvSpPr>
              <a:spLocks/>
            </p:cNvSpPr>
            <p:nvPr/>
          </p:nvSpPr>
          <p:spPr bwMode="auto">
            <a:xfrm>
              <a:off x="2901000" y="3994237"/>
              <a:ext cx="20959" cy="13949"/>
            </a:xfrm>
            <a:custGeom>
              <a:avLst/>
              <a:gdLst>
                <a:gd name="T0" fmla="*/ 10 w 23"/>
                <a:gd name="T1" fmla="*/ 0 h 12"/>
                <a:gd name="T2" fmla="*/ 6 w 23"/>
                <a:gd name="T3" fmla="*/ 0 h 12"/>
                <a:gd name="T4" fmla="*/ 2 w 23"/>
                <a:gd name="T5" fmla="*/ 1 h 12"/>
                <a:gd name="T6" fmla="*/ 0 w 23"/>
                <a:gd name="T7" fmla="*/ 3 h 12"/>
                <a:gd name="T8" fmla="*/ 0 w 23"/>
                <a:gd name="T9" fmla="*/ 3 h 12"/>
                <a:gd name="T10" fmla="*/ 2 w 23"/>
                <a:gd name="T11" fmla="*/ 4 h 12"/>
                <a:gd name="T12" fmla="*/ 2 w 23"/>
                <a:gd name="T13" fmla="*/ 5 h 12"/>
                <a:gd name="T14" fmla="*/ 2 w 23"/>
                <a:gd name="T15" fmla="*/ 5 h 12"/>
                <a:gd name="T16" fmla="*/ 4 w 23"/>
                <a:gd name="T17" fmla="*/ 4 h 12"/>
                <a:gd name="T18" fmla="*/ 4 w 23"/>
                <a:gd name="T19" fmla="*/ 8 h 12"/>
                <a:gd name="T20" fmla="*/ 4 w 23"/>
                <a:gd name="T21" fmla="*/ 8 h 12"/>
                <a:gd name="T22" fmla="*/ 6 w 23"/>
                <a:gd name="T23" fmla="*/ 11 h 12"/>
                <a:gd name="T24" fmla="*/ 14 w 23"/>
                <a:gd name="T25" fmla="*/ 12 h 12"/>
                <a:gd name="T26" fmla="*/ 23 w 23"/>
                <a:gd name="T27" fmla="*/ 10 h 12"/>
                <a:gd name="T28" fmla="*/ 23 w 23"/>
                <a:gd name="T29" fmla="*/ 9 h 12"/>
                <a:gd name="T30" fmla="*/ 21 w 23"/>
                <a:gd name="T31" fmla="*/ 5 h 12"/>
                <a:gd name="T32" fmla="*/ 16 w 23"/>
                <a:gd name="T33" fmla="*/ 4 h 12"/>
                <a:gd name="T34" fmla="*/ 16 w 23"/>
                <a:gd name="T35" fmla="*/ 3 h 12"/>
                <a:gd name="T36" fmla="*/ 12 w 23"/>
                <a:gd name="T37" fmla="*/ 1 h 12"/>
                <a:gd name="T38" fmla="*/ 10 w 23"/>
                <a:gd name="T39" fmla="*/ 2 h 12"/>
                <a:gd name="T40" fmla="*/ 10 w 23"/>
                <a:gd name="T41" fmla="*/ 2 h 12"/>
                <a:gd name="T42" fmla="*/ 10 w 23"/>
                <a:gd name="T43" fmla="*/ 1 h 12"/>
                <a:gd name="T44" fmla="*/ 10 w 23"/>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12"/>
                <a:gd name="T71" fmla="*/ 23 w 23"/>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12">
                  <a:moveTo>
                    <a:pt x="10" y="0"/>
                  </a:moveTo>
                  <a:lnTo>
                    <a:pt x="6" y="0"/>
                  </a:lnTo>
                  <a:lnTo>
                    <a:pt x="2" y="1"/>
                  </a:lnTo>
                  <a:lnTo>
                    <a:pt x="0" y="3"/>
                  </a:lnTo>
                  <a:lnTo>
                    <a:pt x="2" y="4"/>
                  </a:lnTo>
                  <a:lnTo>
                    <a:pt x="2" y="5"/>
                  </a:lnTo>
                  <a:lnTo>
                    <a:pt x="4" y="4"/>
                  </a:lnTo>
                  <a:lnTo>
                    <a:pt x="4" y="8"/>
                  </a:lnTo>
                  <a:lnTo>
                    <a:pt x="6" y="11"/>
                  </a:lnTo>
                  <a:lnTo>
                    <a:pt x="14" y="12"/>
                  </a:lnTo>
                  <a:lnTo>
                    <a:pt x="23" y="10"/>
                  </a:lnTo>
                  <a:lnTo>
                    <a:pt x="23" y="9"/>
                  </a:lnTo>
                  <a:lnTo>
                    <a:pt x="21" y="5"/>
                  </a:lnTo>
                  <a:lnTo>
                    <a:pt x="16" y="4"/>
                  </a:lnTo>
                  <a:lnTo>
                    <a:pt x="16" y="3"/>
                  </a:lnTo>
                  <a:lnTo>
                    <a:pt x="12" y="1"/>
                  </a:lnTo>
                  <a:lnTo>
                    <a:pt x="10" y="2"/>
                  </a:lnTo>
                  <a:lnTo>
                    <a:pt x="10" y="1"/>
                  </a:lnTo>
                  <a:lnTo>
                    <a:pt x="1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 name="Rectangle 1011"/>
            <p:cNvSpPr>
              <a:spLocks noChangeArrowheads="1"/>
            </p:cNvSpPr>
            <p:nvPr/>
          </p:nvSpPr>
          <p:spPr bwMode="auto">
            <a:xfrm>
              <a:off x="3031311" y="4032597"/>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 name="Freeform 1012"/>
            <p:cNvSpPr>
              <a:spLocks/>
            </p:cNvSpPr>
            <p:nvPr/>
          </p:nvSpPr>
          <p:spPr bwMode="auto">
            <a:xfrm>
              <a:off x="3044980" y="3624586"/>
              <a:ext cx="462012" cy="390574"/>
            </a:xfrm>
            <a:custGeom>
              <a:avLst/>
              <a:gdLst>
                <a:gd name="T0" fmla="*/ 66385 w 241"/>
                <a:gd name="T1" fmla="*/ 248 h 294"/>
                <a:gd name="T2" fmla="*/ 66385 w 241"/>
                <a:gd name="T3" fmla="*/ 345 h 294"/>
                <a:gd name="T4" fmla="*/ 130699 w 241"/>
                <a:gd name="T5" fmla="*/ 463 h 294"/>
                <a:gd name="T6" fmla="*/ 178298 w 241"/>
                <a:gd name="T7" fmla="*/ 558 h 294"/>
                <a:gd name="T8" fmla="*/ 92064 w 241"/>
                <a:gd name="T9" fmla="*/ 613 h 294"/>
                <a:gd name="T10" fmla="*/ 96662 w 241"/>
                <a:gd name="T11" fmla="*/ 657 h 294"/>
                <a:gd name="T12" fmla="*/ 117109 w 241"/>
                <a:gd name="T13" fmla="*/ 742 h 294"/>
                <a:gd name="T14" fmla="*/ 111997 w 241"/>
                <a:gd name="T15" fmla="*/ 749 h 294"/>
                <a:gd name="T16" fmla="*/ 142768 w 241"/>
                <a:gd name="T17" fmla="*/ 775 h 294"/>
                <a:gd name="T18" fmla="*/ 141119 w 241"/>
                <a:gd name="T19" fmla="*/ 790 h 294"/>
                <a:gd name="T20" fmla="*/ 139656 w 241"/>
                <a:gd name="T21" fmla="*/ 823 h 294"/>
                <a:gd name="T22" fmla="*/ 100127 w 241"/>
                <a:gd name="T23" fmla="*/ 790 h 294"/>
                <a:gd name="T24" fmla="*/ 78290 w 241"/>
                <a:gd name="T25" fmla="*/ 859 h 294"/>
                <a:gd name="T26" fmla="*/ 92064 w 241"/>
                <a:gd name="T27" fmla="*/ 871 h 294"/>
                <a:gd name="T28" fmla="*/ 101615 w 241"/>
                <a:gd name="T29" fmla="*/ 886 h 294"/>
                <a:gd name="T30" fmla="*/ 108868 w 241"/>
                <a:gd name="T31" fmla="*/ 875 h 294"/>
                <a:gd name="T32" fmla="*/ 104715 w 241"/>
                <a:gd name="T33" fmla="*/ 893 h 294"/>
                <a:gd name="T34" fmla="*/ 108868 w 241"/>
                <a:gd name="T35" fmla="*/ 909 h 294"/>
                <a:gd name="T36" fmla="*/ 103264 w 241"/>
                <a:gd name="T37" fmla="*/ 923 h 294"/>
                <a:gd name="T38" fmla="*/ 115472 w 241"/>
                <a:gd name="T39" fmla="*/ 954 h 294"/>
                <a:gd name="T40" fmla="*/ 135489 w 241"/>
                <a:gd name="T41" fmla="*/ 903 h 294"/>
                <a:gd name="T42" fmla="*/ 118503 w 241"/>
                <a:gd name="T43" fmla="*/ 969 h 294"/>
                <a:gd name="T44" fmla="*/ 95192 w 241"/>
                <a:gd name="T45" fmla="*/ 939 h 294"/>
                <a:gd name="T46" fmla="*/ 67864 w 241"/>
                <a:gd name="T47" fmla="*/ 931 h 294"/>
                <a:gd name="T48" fmla="*/ 79858 w 241"/>
                <a:gd name="T49" fmla="*/ 984 h 294"/>
                <a:gd name="T50" fmla="*/ 81309 w 241"/>
                <a:gd name="T51" fmla="*/ 1002 h 294"/>
                <a:gd name="T52" fmla="*/ 66385 w 241"/>
                <a:gd name="T53" fmla="*/ 1013 h 294"/>
                <a:gd name="T54" fmla="*/ 61486 w 241"/>
                <a:gd name="T55" fmla="*/ 1073 h 294"/>
                <a:gd name="T56" fmla="*/ 75154 w 241"/>
                <a:gd name="T57" fmla="*/ 1087 h 294"/>
                <a:gd name="T58" fmla="*/ 104715 w 241"/>
                <a:gd name="T59" fmla="*/ 1087 h 294"/>
                <a:gd name="T60" fmla="*/ 129350 w 241"/>
                <a:gd name="T61" fmla="*/ 1088 h 294"/>
                <a:gd name="T62" fmla="*/ 152664 w 241"/>
                <a:gd name="T63" fmla="*/ 1087 h 294"/>
                <a:gd name="T64" fmla="*/ 188716 w 241"/>
                <a:gd name="T65" fmla="*/ 1066 h 294"/>
                <a:gd name="T66" fmla="*/ 176926 w 241"/>
                <a:gd name="T67" fmla="*/ 1000 h 294"/>
                <a:gd name="T68" fmla="*/ 142768 w 241"/>
                <a:gd name="T69" fmla="*/ 994 h 294"/>
                <a:gd name="T70" fmla="*/ 179945 w 241"/>
                <a:gd name="T71" fmla="*/ 982 h 294"/>
                <a:gd name="T72" fmla="*/ 190203 w 241"/>
                <a:gd name="T73" fmla="*/ 931 h 294"/>
                <a:gd name="T74" fmla="*/ 210641 w 241"/>
                <a:gd name="T75" fmla="*/ 898 h 294"/>
                <a:gd name="T76" fmla="*/ 224525 w 241"/>
                <a:gd name="T77" fmla="*/ 858 h 294"/>
                <a:gd name="T78" fmla="*/ 230836 w 241"/>
                <a:gd name="T79" fmla="*/ 816 h 294"/>
                <a:gd name="T80" fmla="*/ 215593 w 241"/>
                <a:gd name="T81" fmla="*/ 767 h 294"/>
                <a:gd name="T82" fmla="*/ 212120 w 241"/>
                <a:gd name="T83" fmla="*/ 751 h 294"/>
                <a:gd name="T84" fmla="*/ 217240 w 241"/>
                <a:gd name="T85" fmla="*/ 752 h 294"/>
                <a:gd name="T86" fmla="*/ 195315 w 241"/>
                <a:gd name="T87" fmla="*/ 735 h 294"/>
                <a:gd name="T88" fmla="*/ 201895 w 241"/>
                <a:gd name="T89" fmla="*/ 713 h 294"/>
                <a:gd name="T90" fmla="*/ 224525 w 241"/>
                <a:gd name="T91" fmla="*/ 707 h 294"/>
                <a:gd name="T92" fmla="*/ 242922 w 241"/>
                <a:gd name="T93" fmla="*/ 683 h 294"/>
                <a:gd name="T94" fmla="*/ 250946 w 241"/>
                <a:gd name="T95" fmla="*/ 670 h 294"/>
                <a:gd name="T96" fmla="*/ 272118 w 241"/>
                <a:gd name="T97" fmla="*/ 619 h 294"/>
                <a:gd name="T98" fmla="*/ 273570 w 241"/>
                <a:gd name="T99" fmla="*/ 536 h 294"/>
                <a:gd name="T100" fmla="*/ 304183 w 241"/>
                <a:gd name="T101" fmla="*/ 463 h 294"/>
                <a:gd name="T102" fmla="*/ 349582 w 241"/>
                <a:gd name="T103" fmla="*/ 354 h 294"/>
                <a:gd name="T104" fmla="*/ 329152 w 241"/>
                <a:gd name="T105" fmla="*/ 322 h 294"/>
                <a:gd name="T106" fmla="*/ 402819 w 241"/>
                <a:gd name="T107" fmla="*/ 195 h 294"/>
                <a:gd name="T108" fmla="*/ 334088 w 241"/>
                <a:gd name="T109" fmla="*/ 119 h 294"/>
                <a:gd name="T110" fmla="*/ 225977 w 241"/>
                <a:gd name="T111" fmla="*/ 43 h 294"/>
                <a:gd name="T112" fmla="*/ 156461 w 241"/>
                <a:gd name="T113" fmla="*/ 25 h 294"/>
                <a:gd name="T114" fmla="*/ 67864 w 241"/>
                <a:gd name="T115" fmla="*/ 22 h 294"/>
                <a:gd name="T116" fmla="*/ 1492 w 241"/>
                <a:gd name="T117" fmla="*/ 83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
                <a:gd name="T178" fmla="*/ 0 h 294"/>
                <a:gd name="T179" fmla="*/ 241 w 241"/>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 name="Freeform 1013"/>
            <p:cNvSpPr>
              <a:spLocks/>
            </p:cNvSpPr>
            <p:nvPr/>
          </p:nvSpPr>
          <p:spPr bwMode="auto">
            <a:xfrm>
              <a:off x="2781624" y="3932628"/>
              <a:ext cx="50120" cy="33710"/>
            </a:xfrm>
            <a:custGeom>
              <a:avLst/>
              <a:gdLst>
                <a:gd name="T0" fmla="*/ 2 w 55"/>
                <a:gd name="T1" fmla="*/ 19 h 29"/>
                <a:gd name="T2" fmla="*/ 2 w 55"/>
                <a:gd name="T3" fmla="*/ 22 h 29"/>
                <a:gd name="T4" fmla="*/ 4 w 55"/>
                <a:gd name="T5" fmla="*/ 23 h 29"/>
                <a:gd name="T6" fmla="*/ 13 w 55"/>
                <a:gd name="T7" fmla="*/ 24 h 29"/>
                <a:gd name="T8" fmla="*/ 13 w 55"/>
                <a:gd name="T9" fmla="*/ 26 h 29"/>
                <a:gd name="T10" fmla="*/ 15 w 55"/>
                <a:gd name="T11" fmla="*/ 27 h 29"/>
                <a:gd name="T12" fmla="*/ 19 w 55"/>
                <a:gd name="T13" fmla="*/ 29 h 29"/>
                <a:gd name="T14" fmla="*/ 21 w 55"/>
                <a:gd name="T15" fmla="*/ 29 h 29"/>
                <a:gd name="T16" fmla="*/ 32 w 55"/>
                <a:gd name="T17" fmla="*/ 25 h 29"/>
                <a:gd name="T18" fmla="*/ 34 w 55"/>
                <a:gd name="T19" fmla="*/ 25 h 29"/>
                <a:gd name="T20" fmla="*/ 44 w 55"/>
                <a:gd name="T21" fmla="*/ 24 h 29"/>
                <a:gd name="T22" fmla="*/ 48 w 55"/>
                <a:gd name="T23" fmla="*/ 22 h 29"/>
                <a:gd name="T24" fmla="*/ 48 w 55"/>
                <a:gd name="T25" fmla="*/ 13 h 29"/>
                <a:gd name="T26" fmla="*/ 42 w 55"/>
                <a:gd name="T27" fmla="*/ 14 h 29"/>
                <a:gd name="T28" fmla="*/ 40 w 55"/>
                <a:gd name="T29" fmla="*/ 13 h 29"/>
                <a:gd name="T30" fmla="*/ 38 w 55"/>
                <a:gd name="T31" fmla="*/ 11 h 29"/>
                <a:gd name="T32" fmla="*/ 38 w 55"/>
                <a:gd name="T33" fmla="*/ 13 h 29"/>
                <a:gd name="T34" fmla="*/ 36 w 55"/>
                <a:gd name="T35" fmla="*/ 15 h 29"/>
                <a:gd name="T36" fmla="*/ 36 w 55"/>
                <a:gd name="T37" fmla="*/ 15 h 29"/>
                <a:gd name="T38" fmla="*/ 36 w 55"/>
                <a:gd name="T39" fmla="*/ 14 h 29"/>
                <a:gd name="T40" fmla="*/ 34 w 55"/>
                <a:gd name="T41" fmla="*/ 14 h 29"/>
                <a:gd name="T42" fmla="*/ 32 w 55"/>
                <a:gd name="T43" fmla="*/ 15 h 29"/>
                <a:gd name="T44" fmla="*/ 32 w 55"/>
                <a:gd name="T45" fmla="*/ 14 h 29"/>
                <a:gd name="T46" fmla="*/ 32 w 55"/>
                <a:gd name="T47" fmla="*/ 13 h 29"/>
                <a:gd name="T48" fmla="*/ 30 w 55"/>
                <a:gd name="T49" fmla="*/ 14 h 29"/>
                <a:gd name="T50" fmla="*/ 30 w 55"/>
                <a:gd name="T51" fmla="*/ 13 h 29"/>
                <a:gd name="T52" fmla="*/ 30 w 55"/>
                <a:gd name="T53" fmla="*/ 11 h 29"/>
                <a:gd name="T54" fmla="*/ 36 w 55"/>
                <a:gd name="T55" fmla="*/ 11 h 29"/>
                <a:gd name="T56" fmla="*/ 36 w 55"/>
                <a:gd name="T57" fmla="*/ 10 h 29"/>
                <a:gd name="T58" fmla="*/ 36 w 55"/>
                <a:gd name="T59" fmla="*/ 10 h 29"/>
                <a:gd name="T60" fmla="*/ 36 w 55"/>
                <a:gd name="T61" fmla="*/ 9 h 29"/>
                <a:gd name="T62" fmla="*/ 38 w 55"/>
                <a:gd name="T63" fmla="*/ 8 h 29"/>
                <a:gd name="T64" fmla="*/ 40 w 55"/>
                <a:gd name="T65" fmla="*/ 8 h 29"/>
                <a:gd name="T66" fmla="*/ 53 w 55"/>
                <a:gd name="T67" fmla="*/ 7 h 29"/>
                <a:gd name="T68" fmla="*/ 55 w 55"/>
                <a:gd name="T69" fmla="*/ 5 h 29"/>
                <a:gd name="T70" fmla="*/ 55 w 55"/>
                <a:gd name="T71" fmla="*/ 2 h 29"/>
                <a:gd name="T72" fmla="*/ 55 w 55"/>
                <a:gd name="T73" fmla="*/ 1 h 29"/>
                <a:gd name="T74" fmla="*/ 46 w 55"/>
                <a:gd name="T75" fmla="*/ 0 h 29"/>
                <a:gd name="T76" fmla="*/ 40 w 55"/>
                <a:gd name="T77" fmla="*/ 0 h 29"/>
                <a:gd name="T78" fmla="*/ 38 w 55"/>
                <a:gd name="T79" fmla="*/ 2 h 29"/>
                <a:gd name="T80" fmla="*/ 36 w 55"/>
                <a:gd name="T81" fmla="*/ 2 h 29"/>
                <a:gd name="T82" fmla="*/ 36 w 55"/>
                <a:gd name="T83" fmla="*/ 1 h 29"/>
                <a:gd name="T84" fmla="*/ 25 w 55"/>
                <a:gd name="T85" fmla="*/ 2 h 29"/>
                <a:gd name="T86" fmla="*/ 23 w 55"/>
                <a:gd name="T87" fmla="*/ 2 h 29"/>
                <a:gd name="T88" fmla="*/ 23 w 55"/>
                <a:gd name="T89" fmla="*/ 3 h 29"/>
                <a:gd name="T90" fmla="*/ 21 w 55"/>
                <a:gd name="T91" fmla="*/ 2 h 29"/>
                <a:gd name="T92" fmla="*/ 21 w 55"/>
                <a:gd name="T93" fmla="*/ 3 h 29"/>
                <a:gd name="T94" fmla="*/ 17 w 55"/>
                <a:gd name="T95" fmla="*/ 3 h 29"/>
                <a:gd name="T96" fmla="*/ 15 w 55"/>
                <a:gd name="T97" fmla="*/ 5 h 29"/>
                <a:gd name="T98" fmla="*/ 13 w 55"/>
                <a:gd name="T99" fmla="*/ 5 h 29"/>
                <a:gd name="T100" fmla="*/ 11 w 55"/>
                <a:gd name="T101" fmla="*/ 6 h 29"/>
                <a:gd name="T102" fmla="*/ 8 w 55"/>
                <a:gd name="T103" fmla="*/ 7 h 29"/>
                <a:gd name="T104" fmla="*/ 2 w 55"/>
                <a:gd name="T105" fmla="*/ 8 h 29"/>
                <a:gd name="T106" fmla="*/ 2 w 55"/>
                <a:gd name="T107" fmla="*/ 9 h 29"/>
                <a:gd name="T108" fmla="*/ 0 w 55"/>
                <a:gd name="T109" fmla="*/ 11 h 29"/>
                <a:gd name="T110" fmla="*/ 2 w 55"/>
                <a:gd name="T111" fmla="*/ 18 h 29"/>
                <a:gd name="T112" fmla="*/ 2 w 55"/>
                <a:gd name="T113" fmla="*/ 19 h 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
                <a:gd name="T172" fmla="*/ 0 h 29"/>
                <a:gd name="T173" fmla="*/ 55 w 55"/>
                <a:gd name="T174" fmla="*/ 29 h 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 h="29">
                  <a:moveTo>
                    <a:pt x="2" y="19"/>
                  </a:moveTo>
                  <a:lnTo>
                    <a:pt x="2" y="22"/>
                  </a:lnTo>
                  <a:lnTo>
                    <a:pt x="4" y="23"/>
                  </a:lnTo>
                  <a:lnTo>
                    <a:pt x="13" y="24"/>
                  </a:lnTo>
                  <a:lnTo>
                    <a:pt x="13" y="26"/>
                  </a:lnTo>
                  <a:lnTo>
                    <a:pt x="15" y="27"/>
                  </a:lnTo>
                  <a:lnTo>
                    <a:pt x="19" y="29"/>
                  </a:lnTo>
                  <a:lnTo>
                    <a:pt x="21" y="29"/>
                  </a:lnTo>
                  <a:lnTo>
                    <a:pt x="32" y="25"/>
                  </a:lnTo>
                  <a:lnTo>
                    <a:pt x="34" y="25"/>
                  </a:lnTo>
                  <a:lnTo>
                    <a:pt x="44" y="24"/>
                  </a:lnTo>
                  <a:lnTo>
                    <a:pt x="48" y="22"/>
                  </a:lnTo>
                  <a:lnTo>
                    <a:pt x="48" y="13"/>
                  </a:lnTo>
                  <a:lnTo>
                    <a:pt x="42" y="14"/>
                  </a:lnTo>
                  <a:lnTo>
                    <a:pt x="40" y="13"/>
                  </a:lnTo>
                  <a:lnTo>
                    <a:pt x="38" y="11"/>
                  </a:lnTo>
                  <a:lnTo>
                    <a:pt x="38" y="13"/>
                  </a:lnTo>
                  <a:lnTo>
                    <a:pt x="36" y="15"/>
                  </a:lnTo>
                  <a:lnTo>
                    <a:pt x="36" y="14"/>
                  </a:lnTo>
                  <a:lnTo>
                    <a:pt x="34" y="14"/>
                  </a:lnTo>
                  <a:lnTo>
                    <a:pt x="32" y="15"/>
                  </a:lnTo>
                  <a:lnTo>
                    <a:pt x="32" y="14"/>
                  </a:lnTo>
                  <a:lnTo>
                    <a:pt x="32" y="13"/>
                  </a:lnTo>
                  <a:lnTo>
                    <a:pt x="30" y="14"/>
                  </a:lnTo>
                  <a:lnTo>
                    <a:pt x="30" y="13"/>
                  </a:lnTo>
                  <a:lnTo>
                    <a:pt x="30" y="11"/>
                  </a:lnTo>
                  <a:lnTo>
                    <a:pt x="36" y="11"/>
                  </a:lnTo>
                  <a:lnTo>
                    <a:pt x="36" y="10"/>
                  </a:lnTo>
                  <a:lnTo>
                    <a:pt x="36" y="9"/>
                  </a:lnTo>
                  <a:lnTo>
                    <a:pt x="38" y="8"/>
                  </a:lnTo>
                  <a:lnTo>
                    <a:pt x="40" y="8"/>
                  </a:lnTo>
                  <a:lnTo>
                    <a:pt x="53" y="7"/>
                  </a:lnTo>
                  <a:lnTo>
                    <a:pt x="55" y="5"/>
                  </a:lnTo>
                  <a:lnTo>
                    <a:pt x="55" y="2"/>
                  </a:lnTo>
                  <a:lnTo>
                    <a:pt x="55" y="1"/>
                  </a:lnTo>
                  <a:lnTo>
                    <a:pt x="46" y="0"/>
                  </a:lnTo>
                  <a:lnTo>
                    <a:pt x="40" y="0"/>
                  </a:lnTo>
                  <a:lnTo>
                    <a:pt x="38" y="2"/>
                  </a:lnTo>
                  <a:lnTo>
                    <a:pt x="36" y="2"/>
                  </a:lnTo>
                  <a:lnTo>
                    <a:pt x="36" y="1"/>
                  </a:lnTo>
                  <a:lnTo>
                    <a:pt x="25" y="2"/>
                  </a:lnTo>
                  <a:lnTo>
                    <a:pt x="23" y="2"/>
                  </a:lnTo>
                  <a:lnTo>
                    <a:pt x="23" y="3"/>
                  </a:lnTo>
                  <a:lnTo>
                    <a:pt x="21" y="2"/>
                  </a:lnTo>
                  <a:lnTo>
                    <a:pt x="21" y="3"/>
                  </a:lnTo>
                  <a:lnTo>
                    <a:pt x="17" y="3"/>
                  </a:lnTo>
                  <a:lnTo>
                    <a:pt x="15" y="5"/>
                  </a:lnTo>
                  <a:lnTo>
                    <a:pt x="13" y="5"/>
                  </a:lnTo>
                  <a:lnTo>
                    <a:pt x="11" y="6"/>
                  </a:lnTo>
                  <a:lnTo>
                    <a:pt x="8" y="7"/>
                  </a:lnTo>
                  <a:lnTo>
                    <a:pt x="2" y="8"/>
                  </a:lnTo>
                  <a:lnTo>
                    <a:pt x="2" y="9"/>
                  </a:lnTo>
                  <a:lnTo>
                    <a:pt x="0" y="11"/>
                  </a:lnTo>
                  <a:lnTo>
                    <a:pt x="2" y="18"/>
                  </a:lnTo>
                  <a:lnTo>
                    <a:pt x="2"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 name="Freeform 1014"/>
            <p:cNvSpPr>
              <a:spLocks/>
            </p:cNvSpPr>
            <p:nvPr/>
          </p:nvSpPr>
          <p:spPr bwMode="auto">
            <a:xfrm>
              <a:off x="2925604" y="3991912"/>
              <a:ext cx="72901" cy="65096"/>
            </a:xfrm>
            <a:custGeom>
              <a:avLst/>
              <a:gdLst>
                <a:gd name="T0" fmla="*/ 36 w 80"/>
                <a:gd name="T1" fmla="*/ 2 h 56"/>
                <a:gd name="T2" fmla="*/ 27 w 80"/>
                <a:gd name="T3" fmla="*/ 7 h 56"/>
                <a:gd name="T4" fmla="*/ 38 w 80"/>
                <a:gd name="T5" fmla="*/ 13 h 56"/>
                <a:gd name="T6" fmla="*/ 34 w 80"/>
                <a:gd name="T7" fmla="*/ 14 h 56"/>
                <a:gd name="T8" fmla="*/ 44 w 80"/>
                <a:gd name="T9" fmla="*/ 18 h 56"/>
                <a:gd name="T10" fmla="*/ 46 w 80"/>
                <a:gd name="T11" fmla="*/ 24 h 56"/>
                <a:gd name="T12" fmla="*/ 36 w 80"/>
                <a:gd name="T13" fmla="*/ 20 h 56"/>
                <a:gd name="T14" fmla="*/ 29 w 80"/>
                <a:gd name="T15" fmla="*/ 19 h 56"/>
                <a:gd name="T16" fmla="*/ 23 w 80"/>
                <a:gd name="T17" fmla="*/ 12 h 56"/>
                <a:gd name="T18" fmla="*/ 15 w 80"/>
                <a:gd name="T19" fmla="*/ 8 h 56"/>
                <a:gd name="T20" fmla="*/ 8 w 80"/>
                <a:gd name="T21" fmla="*/ 13 h 56"/>
                <a:gd name="T22" fmla="*/ 13 w 80"/>
                <a:gd name="T23" fmla="*/ 21 h 56"/>
                <a:gd name="T24" fmla="*/ 21 w 80"/>
                <a:gd name="T25" fmla="*/ 23 h 56"/>
                <a:gd name="T26" fmla="*/ 23 w 80"/>
                <a:gd name="T27" fmla="*/ 31 h 56"/>
                <a:gd name="T28" fmla="*/ 13 w 80"/>
                <a:gd name="T29" fmla="*/ 28 h 56"/>
                <a:gd name="T30" fmla="*/ 8 w 80"/>
                <a:gd name="T31" fmla="*/ 32 h 56"/>
                <a:gd name="T32" fmla="*/ 4 w 80"/>
                <a:gd name="T33" fmla="*/ 34 h 56"/>
                <a:gd name="T34" fmla="*/ 2 w 80"/>
                <a:gd name="T35" fmla="*/ 38 h 56"/>
                <a:gd name="T36" fmla="*/ 17 w 80"/>
                <a:gd name="T37" fmla="*/ 36 h 56"/>
                <a:gd name="T38" fmla="*/ 36 w 80"/>
                <a:gd name="T39" fmla="*/ 34 h 56"/>
                <a:gd name="T40" fmla="*/ 46 w 80"/>
                <a:gd name="T41" fmla="*/ 32 h 56"/>
                <a:gd name="T42" fmla="*/ 57 w 80"/>
                <a:gd name="T43" fmla="*/ 32 h 56"/>
                <a:gd name="T44" fmla="*/ 46 w 80"/>
                <a:gd name="T45" fmla="*/ 36 h 56"/>
                <a:gd name="T46" fmla="*/ 42 w 80"/>
                <a:gd name="T47" fmla="*/ 38 h 56"/>
                <a:gd name="T48" fmla="*/ 38 w 80"/>
                <a:gd name="T49" fmla="*/ 40 h 56"/>
                <a:gd name="T50" fmla="*/ 32 w 80"/>
                <a:gd name="T51" fmla="*/ 42 h 56"/>
                <a:gd name="T52" fmla="*/ 38 w 80"/>
                <a:gd name="T53" fmla="*/ 45 h 56"/>
                <a:gd name="T54" fmla="*/ 34 w 80"/>
                <a:gd name="T55" fmla="*/ 48 h 56"/>
                <a:gd name="T56" fmla="*/ 36 w 80"/>
                <a:gd name="T57" fmla="*/ 55 h 56"/>
                <a:gd name="T58" fmla="*/ 48 w 80"/>
                <a:gd name="T59" fmla="*/ 54 h 56"/>
                <a:gd name="T60" fmla="*/ 53 w 80"/>
                <a:gd name="T61" fmla="*/ 55 h 56"/>
                <a:gd name="T62" fmla="*/ 57 w 80"/>
                <a:gd name="T63" fmla="*/ 55 h 56"/>
                <a:gd name="T64" fmla="*/ 63 w 80"/>
                <a:gd name="T65" fmla="*/ 55 h 56"/>
                <a:gd name="T66" fmla="*/ 67 w 80"/>
                <a:gd name="T67" fmla="*/ 52 h 56"/>
                <a:gd name="T68" fmla="*/ 69 w 80"/>
                <a:gd name="T69" fmla="*/ 50 h 56"/>
                <a:gd name="T70" fmla="*/ 69 w 80"/>
                <a:gd name="T71" fmla="*/ 46 h 56"/>
                <a:gd name="T72" fmla="*/ 69 w 80"/>
                <a:gd name="T73" fmla="*/ 44 h 56"/>
                <a:gd name="T74" fmla="*/ 72 w 80"/>
                <a:gd name="T75" fmla="*/ 42 h 56"/>
                <a:gd name="T76" fmla="*/ 74 w 80"/>
                <a:gd name="T77" fmla="*/ 40 h 56"/>
                <a:gd name="T78" fmla="*/ 72 w 80"/>
                <a:gd name="T79" fmla="*/ 36 h 56"/>
                <a:gd name="T80" fmla="*/ 80 w 80"/>
                <a:gd name="T81" fmla="*/ 43 h 56"/>
                <a:gd name="T82" fmla="*/ 74 w 80"/>
                <a:gd name="T83" fmla="*/ 30 h 56"/>
                <a:gd name="T84" fmla="*/ 76 w 80"/>
                <a:gd name="T85" fmla="*/ 24 h 56"/>
                <a:gd name="T86" fmla="*/ 74 w 80"/>
                <a:gd name="T87" fmla="*/ 14 h 56"/>
                <a:gd name="T88" fmla="*/ 65 w 80"/>
                <a:gd name="T89" fmla="*/ 4 h 56"/>
                <a:gd name="T90" fmla="*/ 59 w 80"/>
                <a:gd name="T91" fmla="*/ 0 h 56"/>
                <a:gd name="T92" fmla="*/ 57 w 80"/>
                <a:gd name="T93" fmla="*/ 4 h 56"/>
                <a:gd name="T94" fmla="*/ 55 w 80"/>
                <a:gd name="T95" fmla="*/ 8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56"/>
                <a:gd name="T146" fmla="*/ 80 w 8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56">
                  <a:moveTo>
                    <a:pt x="51" y="5"/>
                  </a:moveTo>
                  <a:lnTo>
                    <a:pt x="46" y="2"/>
                  </a:lnTo>
                  <a:lnTo>
                    <a:pt x="42" y="3"/>
                  </a:lnTo>
                  <a:lnTo>
                    <a:pt x="36" y="2"/>
                  </a:lnTo>
                  <a:lnTo>
                    <a:pt x="32" y="4"/>
                  </a:lnTo>
                  <a:lnTo>
                    <a:pt x="29" y="6"/>
                  </a:lnTo>
                  <a:lnTo>
                    <a:pt x="27" y="6"/>
                  </a:lnTo>
                  <a:lnTo>
                    <a:pt x="27" y="7"/>
                  </a:lnTo>
                  <a:lnTo>
                    <a:pt x="29" y="10"/>
                  </a:lnTo>
                  <a:lnTo>
                    <a:pt x="32" y="12"/>
                  </a:lnTo>
                  <a:lnTo>
                    <a:pt x="36" y="12"/>
                  </a:lnTo>
                  <a:lnTo>
                    <a:pt x="38" y="13"/>
                  </a:lnTo>
                  <a:lnTo>
                    <a:pt x="40" y="13"/>
                  </a:lnTo>
                  <a:lnTo>
                    <a:pt x="38" y="13"/>
                  </a:lnTo>
                  <a:lnTo>
                    <a:pt x="38" y="14"/>
                  </a:lnTo>
                  <a:lnTo>
                    <a:pt x="34" y="14"/>
                  </a:lnTo>
                  <a:lnTo>
                    <a:pt x="34" y="15"/>
                  </a:lnTo>
                  <a:lnTo>
                    <a:pt x="36" y="16"/>
                  </a:lnTo>
                  <a:lnTo>
                    <a:pt x="42" y="16"/>
                  </a:lnTo>
                  <a:lnTo>
                    <a:pt x="44" y="18"/>
                  </a:lnTo>
                  <a:lnTo>
                    <a:pt x="38" y="18"/>
                  </a:lnTo>
                  <a:lnTo>
                    <a:pt x="44" y="24"/>
                  </a:lnTo>
                  <a:lnTo>
                    <a:pt x="46" y="23"/>
                  </a:lnTo>
                  <a:lnTo>
                    <a:pt x="46" y="24"/>
                  </a:lnTo>
                  <a:lnTo>
                    <a:pt x="44" y="26"/>
                  </a:lnTo>
                  <a:lnTo>
                    <a:pt x="40" y="24"/>
                  </a:lnTo>
                  <a:lnTo>
                    <a:pt x="34" y="21"/>
                  </a:lnTo>
                  <a:lnTo>
                    <a:pt x="36" y="20"/>
                  </a:lnTo>
                  <a:lnTo>
                    <a:pt x="34" y="20"/>
                  </a:lnTo>
                  <a:lnTo>
                    <a:pt x="32" y="20"/>
                  </a:lnTo>
                  <a:lnTo>
                    <a:pt x="29" y="20"/>
                  </a:lnTo>
                  <a:lnTo>
                    <a:pt x="29" y="19"/>
                  </a:lnTo>
                  <a:lnTo>
                    <a:pt x="25" y="14"/>
                  </a:lnTo>
                  <a:lnTo>
                    <a:pt x="27" y="13"/>
                  </a:lnTo>
                  <a:lnTo>
                    <a:pt x="23" y="12"/>
                  </a:lnTo>
                  <a:lnTo>
                    <a:pt x="23" y="10"/>
                  </a:lnTo>
                  <a:lnTo>
                    <a:pt x="21" y="10"/>
                  </a:lnTo>
                  <a:lnTo>
                    <a:pt x="15" y="8"/>
                  </a:lnTo>
                  <a:lnTo>
                    <a:pt x="13" y="8"/>
                  </a:lnTo>
                  <a:lnTo>
                    <a:pt x="13" y="11"/>
                  </a:lnTo>
                  <a:lnTo>
                    <a:pt x="8" y="13"/>
                  </a:lnTo>
                  <a:lnTo>
                    <a:pt x="11" y="16"/>
                  </a:lnTo>
                  <a:lnTo>
                    <a:pt x="13" y="16"/>
                  </a:lnTo>
                  <a:lnTo>
                    <a:pt x="13" y="19"/>
                  </a:lnTo>
                  <a:lnTo>
                    <a:pt x="13" y="21"/>
                  </a:lnTo>
                  <a:lnTo>
                    <a:pt x="15" y="22"/>
                  </a:lnTo>
                  <a:lnTo>
                    <a:pt x="15" y="24"/>
                  </a:lnTo>
                  <a:lnTo>
                    <a:pt x="21" y="23"/>
                  </a:lnTo>
                  <a:lnTo>
                    <a:pt x="19" y="26"/>
                  </a:lnTo>
                  <a:lnTo>
                    <a:pt x="19" y="27"/>
                  </a:lnTo>
                  <a:lnTo>
                    <a:pt x="23" y="28"/>
                  </a:lnTo>
                  <a:lnTo>
                    <a:pt x="23" y="31"/>
                  </a:lnTo>
                  <a:lnTo>
                    <a:pt x="19" y="31"/>
                  </a:lnTo>
                  <a:lnTo>
                    <a:pt x="19" y="30"/>
                  </a:lnTo>
                  <a:lnTo>
                    <a:pt x="13" y="28"/>
                  </a:lnTo>
                  <a:lnTo>
                    <a:pt x="8" y="29"/>
                  </a:lnTo>
                  <a:lnTo>
                    <a:pt x="8" y="31"/>
                  </a:lnTo>
                  <a:lnTo>
                    <a:pt x="11" y="31"/>
                  </a:lnTo>
                  <a:lnTo>
                    <a:pt x="8" y="32"/>
                  </a:lnTo>
                  <a:lnTo>
                    <a:pt x="11" y="32"/>
                  </a:lnTo>
                  <a:lnTo>
                    <a:pt x="11" y="34"/>
                  </a:lnTo>
                  <a:lnTo>
                    <a:pt x="6" y="34"/>
                  </a:lnTo>
                  <a:lnTo>
                    <a:pt x="4" y="34"/>
                  </a:lnTo>
                  <a:lnTo>
                    <a:pt x="2" y="35"/>
                  </a:lnTo>
                  <a:lnTo>
                    <a:pt x="2" y="36"/>
                  </a:lnTo>
                  <a:lnTo>
                    <a:pt x="0" y="36"/>
                  </a:lnTo>
                  <a:lnTo>
                    <a:pt x="2" y="38"/>
                  </a:lnTo>
                  <a:lnTo>
                    <a:pt x="4" y="39"/>
                  </a:lnTo>
                  <a:lnTo>
                    <a:pt x="8" y="38"/>
                  </a:lnTo>
                  <a:lnTo>
                    <a:pt x="15" y="38"/>
                  </a:lnTo>
                  <a:lnTo>
                    <a:pt x="17" y="36"/>
                  </a:lnTo>
                  <a:lnTo>
                    <a:pt x="19" y="37"/>
                  </a:lnTo>
                  <a:lnTo>
                    <a:pt x="21" y="36"/>
                  </a:lnTo>
                  <a:lnTo>
                    <a:pt x="25" y="36"/>
                  </a:lnTo>
                  <a:lnTo>
                    <a:pt x="36" y="34"/>
                  </a:lnTo>
                  <a:lnTo>
                    <a:pt x="38" y="34"/>
                  </a:lnTo>
                  <a:lnTo>
                    <a:pt x="42" y="32"/>
                  </a:lnTo>
                  <a:lnTo>
                    <a:pt x="44" y="34"/>
                  </a:lnTo>
                  <a:lnTo>
                    <a:pt x="46" y="32"/>
                  </a:lnTo>
                  <a:lnTo>
                    <a:pt x="48" y="32"/>
                  </a:lnTo>
                  <a:lnTo>
                    <a:pt x="55" y="32"/>
                  </a:lnTo>
                  <a:lnTo>
                    <a:pt x="57" y="31"/>
                  </a:lnTo>
                  <a:lnTo>
                    <a:pt x="57" y="32"/>
                  </a:lnTo>
                  <a:lnTo>
                    <a:pt x="55" y="32"/>
                  </a:lnTo>
                  <a:lnTo>
                    <a:pt x="44" y="34"/>
                  </a:lnTo>
                  <a:lnTo>
                    <a:pt x="44" y="35"/>
                  </a:lnTo>
                  <a:lnTo>
                    <a:pt x="46" y="36"/>
                  </a:lnTo>
                  <a:lnTo>
                    <a:pt x="42" y="37"/>
                  </a:lnTo>
                  <a:lnTo>
                    <a:pt x="42" y="38"/>
                  </a:lnTo>
                  <a:lnTo>
                    <a:pt x="38" y="39"/>
                  </a:lnTo>
                  <a:lnTo>
                    <a:pt x="44" y="39"/>
                  </a:lnTo>
                  <a:lnTo>
                    <a:pt x="44" y="40"/>
                  </a:lnTo>
                  <a:lnTo>
                    <a:pt x="38" y="40"/>
                  </a:lnTo>
                  <a:lnTo>
                    <a:pt x="40" y="40"/>
                  </a:lnTo>
                  <a:lnTo>
                    <a:pt x="38" y="42"/>
                  </a:lnTo>
                  <a:lnTo>
                    <a:pt x="36" y="42"/>
                  </a:lnTo>
                  <a:lnTo>
                    <a:pt x="32" y="42"/>
                  </a:lnTo>
                  <a:lnTo>
                    <a:pt x="36" y="44"/>
                  </a:lnTo>
                  <a:lnTo>
                    <a:pt x="32" y="45"/>
                  </a:lnTo>
                  <a:lnTo>
                    <a:pt x="32" y="46"/>
                  </a:lnTo>
                  <a:lnTo>
                    <a:pt x="38" y="45"/>
                  </a:lnTo>
                  <a:lnTo>
                    <a:pt x="36" y="47"/>
                  </a:lnTo>
                  <a:lnTo>
                    <a:pt x="40" y="48"/>
                  </a:lnTo>
                  <a:lnTo>
                    <a:pt x="38" y="48"/>
                  </a:lnTo>
                  <a:lnTo>
                    <a:pt x="34" y="48"/>
                  </a:lnTo>
                  <a:lnTo>
                    <a:pt x="32" y="50"/>
                  </a:lnTo>
                  <a:lnTo>
                    <a:pt x="34" y="51"/>
                  </a:lnTo>
                  <a:lnTo>
                    <a:pt x="34" y="54"/>
                  </a:lnTo>
                  <a:lnTo>
                    <a:pt x="36" y="55"/>
                  </a:lnTo>
                  <a:lnTo>
                    <a:pt x="40" y="56"/>
                  </a:lnTo>
                  <a:lnTo>
                    <a:pt x="46" y="56"/>
                  </a:lnTo>
                  <a:lnTo>
                    <a:pt x="48" y="53"/>
                  </a:lnTo>
                  <a:lnTo>
                    <a:pt x="48" y="54"/>
                  </a:lnTo>
                  <a:lnTo>
                    <a:pt x="48" y="55"/>
                  </a:lnTo>
                  <a:lnTo>
                    <a:pt x="51" y="54"/>
                  </a:lnTo>
                  <a:lnTo>
                    <a:pt x="53" y="54"/>
                  </a:lnTo>
                  <a:lnTo>
                    <a:pt x="53" y="55"/>
                  </a:lnTo>
                  <a:lnTo>
                    <a:pt x="55" y="55"/>
                  </a:lnTo>
                  <a:lnTo>
                    <a:pt x="55" y="54"/>
                  </a:lnTo>
                  <a:lnTo>
                    <a:pt x="57" y="54"/>
                  </a:lnTo>
                  <a:lnTo>
                    <a:pt x="57" y="55"/>
                  </a:lnTo>
                  <a:lnTo>
                    <a:pt x="59" y="55"/>
                  </a:lnTo>
                  <a:lnTo>
                    <a:pt x="61" y="54"/>
                  </a:lnTo>
                  <a:lnTo>
                    <a:pt x="63" y="55"/>
                  </a:lnTo>
                  <a:lnTo>
                    <a:pt x="69" y="55"/>
                  </a:lnTo>
                  <a:lnTo>
                    <a:pt x="69" y="53"/>
                  </a:lnTo>
                  <a:lnTo>
                    <a:pt x="67" y="52"/>
                  </a:lnTo>
                  <a:lnTo>
                    <a:pt x="67" y="51"/>
                  </a:lnTo>
                  <a:lnTo>
                    <a:pt x="67" y="50"/>
                  </a:lnTo>
                  <a:lnTo>
                    <a:pt x="69" y="50"/>
                  </a:lnTo>
                  <a:lnTo>
                    <a:pt x="72" y="52"/>
                  </a:lnTo>
                  <a:lnTo>
                    <a:pt x="74" y="52"/>
                  </a:lnTo>
                  <a:lnTo>
                    <a:pt x="69" y="46"/>
                  </a:lnTo>
                  <a:lnTo>
                    <a:pt x="67" y="46"/>
                  </a:lnTo>
                  <a:lnTo>
                    <a:pt x="67" y="45"/>
                  </a:lnTo>
                  <a:lnTo>
                    <a:pt x="69" y="43"/>
                  </a:lnTo>
                  <a:lnTo>
                    <a:pt x="69" y="44"/>
                  </a:lnTo>
                  <a:lnTo>
                    <a:pt x="72" y="44"/>
                  </a:lnTo>
                  <a:lnTo>
                    <a:pt x="69" y="43"/>
                  </a:lnTo>
                  <a:lnTo>
                    <a:pt x="69" y="42"/>
                  </a:lnTo>
                  <a:lnTo>
                    <a:pt x="72" y="42"/>
                  </a:lnTo>
                  <a:lnTo>
                    <a:pt x="69" y="40"/>
                  </a:lnTo>
                  <a:lnTo>
                    <a:pt x="69" y="39"/>
                  </a:lnTo>
                  <a:lnTo>
                    <a:pt x="72" y="39"/>
                  </a:lnTo>
                  <a:lnTo>
                    <a:pt x="74" y="40"/>
                  </a:lnTo>
                  <a:lnTo>
                    <a:pt x="74" y="39"/>
                  </a:lnTo>
                  <a:lnTo>
                    <a:pt x="74" y="38"/>
                  </a:lnTo>
                  <a:lnTo>
                    <a:pt x="72" y="37"/>
                  </a:lnTo>
                  <a:lnTo>
                    <a:pt x="72" y="36"/>
                  </a:lnTo>
                  <a:lnTo>
                    <a:pt x="74" y="37"/>
                  </a:lnTo>
                  <a:lnTo>
                    <a:pt x="74" y="36"/>
                  </a:lnTo>
                  <a:lnTo>
                    <a:pt x="76" y="37"/>
                  </a:lnTo>
                  <a:lnTo>
                    <a:pt x="80" y="43"/>
                  </a:lnTo>
                  <a:lnTo>
                    <a:pt x="78" y="31"/>
                  </a:lnTo>
                  <a:lnTo>
                    <a:pt x="78" y="32"/>
                  </a:lnTo>
                  <a:lnTo>
                    <a:pt x="72" y="31"/>
                  </a:lnTo>
                  <a:lnTo>
                    <a:pt x="74" y="30"/>
                  </a:lnTo>
                  <a:lnTo>
                    <a:pt x="76" y="28"/>
                  </a:lnTo>
                  <a:lnTo>
                    <a:pt x="76" y="24"/>
                  </a:lnTo>
                  <a:lnTo>
                    <a:pt x="76" y="22"/>
                  </a:lnTo>
                  <a:lnTo>
                    <a:pt x="78" y="19"/>
                  </a:lnTo>
                  <a:lnTo>
                    <a:pt x="76" y="16"/>
                  </a:lnTo>
                  <a:lnTo>
                    <a:pt x="74" y="14"/>
                  </a:lnTo>
                  <a:lnTo>
                    <a:pt x="76" y="8"/>
                  </a:lnTo>
                  <a:lnTo>
                    <a:pt x="72" y="6"/>
                  </a:lnTo>
                  <a:lnTo>
                    <a:pt x="67" y="5"/>
                  </a:lnTo>
                  <a:lnTo>
                    <a:pt x="65" y="4"/>
                  </a:lnTo>
                  <a:lnTo>
                    <a:pt x="69" y="4"/>
                  </a:lnTo>
                  <a:lnTo>
                    <a:pt x="65" y="3"/>
                  </a:lnTo>
                  <a:lnTo>
                    <a:pt x="65" y="0"/>
                  </a:lnTo>
                  <a:lnTo>
                    <a:pt x="59" y="0"/>
                  </a:lnTo>
                  <a:lnTo>
                    <a:pt x="63" y="2"/>
                  </a:lnTo>
                  <a:lnTo>
                    <a:pt x="63" y="4"/>
                  </a:lnTo>
                  <a:lnTo>
                    <a:pt x="59" y="3"/>
                  </a:lnTo>
                  <a:lnTo>
                    <a:pt x="57" y="4"/>
                  </a:lnTo>
                  <a:lnTo>
                    <a:pt x="59" y="6"/>
                  </a:lnTo>
                  <a:lnTo>
                    <a:pt x="59" y="8"/>
                  </a:lnTo>
                  <a:lnTo>
                    <a:pt x="55" y="7"/>
                  </a:lnTo>
                  <a:lnTo>
                    <a:pt x="55" y="8"/>
                  </a:lnTo>
                  <a:lnTo>
                    <a:pt x="55" y="7"/>
                  </a:lnTo>
                  <a:lnTo>
                    <a:pt x="55" y="6"/>
                  </a:lnTo>
                  <a:lnTo>
                    <a:pt x="51"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 name="Freeform 1015"/>
            <p:cNvSpPr>
              <a:spLocks/>
            </p:cNvSpPr>
            <p:nvPr/>
          </p:nvSpPr>
          <p:spPr bwMode="auto">
            <a:xfrm>
              <a:off x="3003973" y="3976800"/>
              <a:ext cx="232373" cy="101131"/>
            </a:xfrm>
            <a:custGeom>
              <a:avLst/>
              <a:gdLst>
                <a:gd name="T0" fmla="*/ 112 w 255"/>
                <a:gd name="T1" fmla="*/ 76 h 87"/>
                <a:gd name="T2" fmla="*/ 120 w 255"/>
                <a:gd name="T3" fmla="*/ 75 h 87"/>
                <a:gd name="T4" fmla="*/ 129 w 255"/>
                <a:gd name="T5" fmla="*/ 85 h 87"/>
                <a:gd name="T6" fmla="*/ 139 w 255"/>
                <a:gd name="T7" fmla="*/ 84 h 87"/>
                <a:gd name="T8" fmla="*/ 150 w 255"/>
                <a:gd name="T9" fmla="*/ 84 h 87"/>
                <a:gd name="T10" fmla="*/ 167 w 255"/>
                <a:gd name="T11" fmla="*/ 85 h 87"/>
                <a:gd name="T12" fmla="*/ 173 w 255"/>
                <a:gd name="T13" fmla="*/ 84 h 87"/>
                <a:gd name="T14" fmla="*/ 198 w 255"/>
                <a:gd name="T15" fmla="*/ 83 h 87"/>
                <a:gd name="T16" fmla="*/ 202 w 255"/>
                <a:gd name="T17" fmla="*/ 75 h 87"/>
                <a:gd name="T18" fmla="*/ 213 w 255"/>
                <a:gd name="T19" fmla="*/ 83 h 87"/>
                <a:gd name="T20" fmla="*/ 232 w 255"/>
                <a:gd name="T21" fmla="*/ 83 h 87"/>
                <a:gd name="T22" fmla="*/ 247 w 255"/>
                <a:gd name="T23" fmla="*/ 77 h 87"/>
                <a:gd name="T24" fmla="*/ 245 w 255"/>
                <a:gd name="T25" fmla="*/ 67 h 87"/>
                <a:gd name="T26" fmla="*/ 255 w 255"/>
                <a:gd name="T27" fmla="*/ 55 h 87"/>
                <a:gd name="T28" fmla="*/ 247 w 255"/>
                <a:gd name="T29" fmla="*/ 53 h 87"/>
                <a:gd name="T30" fmla="*/ 240 w 255"/>
                <a:gd name="T31" fmla="*/ 48 h 87"/>
                <a:gd name="T32" fmla="*/ 230 w 255"/>
                <a:gd name="T33" fmla="*/ 44 h 87"/>
                <a:gd name="T34" fmla="*/ 200 w 255"/>
                <a:gd name="T35" fmla="*/ 44 h 87"/>
                <a:gd name="T36" fmla="*/ 184 w 255"/>
                <a:gd name="T37" fmla="*/ 47 h 87"/>
                <a:gd name="T38" fmla="*/ 175 w 255"/>
                <a:gd name="T39" fmla="*/ 49 h 87"/>
                <a:gd name="T40" fmla="*/ 169 w 255"/>
                <a:gd name="T41" fmla="*/ 52 h 87"/>
                <a:gd name="T42" fmla="*/ 158 w 255"/>
                <a:gd name="T43" fmla="*/ 55 h 87"/>
                <a:gd name="T44" fmla="*/ 158 w 255"/>
                <a:gd name="T45" fmla="*/ 57 h 87"/>
                <a:gd name="T46" fmla="*/ 146 w 255"/>
                <a:gd name="T47" fmla="*/ 55 h 87"/>
                <a:gd name="T48" fmla="*/ 135 w 255"/>
                <a:gd name="T49" fmla="*/ 56 h 87"/>
                <a:gd name="T50" fmla="*/ 129 w 255"/>
                <a:gd name="T51" fmla="*/ 56 h 87"/>
                <a:gd name="T52" fmla="*/ 125 w 255"/>
                <a:gd name="T53" fmla="*/ 51 h 87"/>
                <a:gd name="T54" fmla="*/ 116 w 255"/>
                <a:gd name="T55" fmla="*/ 58 h 87"/>
                <a:gd name="T56" fmla="*/ 108 w 255"/>
                <a:gd name="T57" fmla="*/ 53 h 87"/>
                <a:gd name="T58" fmla="*/ 112 w 255"/>
                <a:gd name="T59" fmla="*/ 51 h 87"/>
                <a:gd name="T60" fmla="*/ 103 w 255"/>
                <a:gd name="T61" fmla="*/ 44 h 87"/>
                <a:gd name="T62" fmla="*/ 99 w 255"/>
                <a:gd name="T63" fmla="*/ 42 h 87"/>
                <a:gd name="T64" fmla="*/ 91 w 255"/>
                <a:gd name="T65" fmla="*/ 41 h 87"/>
                <a:gd name="T66" fmla="*/ 87 w 255"/>
                <a:gd name="T67" fmla="*/ 42 h 87"/>
                <a:gd name="T68" fmla="*/ 91 w 255"/>
                <a:gd name="T69" fmla="*/ 37 h 87"/>
                <a:gd name="T70" fmla="*/ 87 w 255"/>
                <a:gd name="T71" fmla="*/ 34 h 87"/>
                <a:gd name="T72" fmla="*/ 80 w 255"/>
                <a:gd name="T73" fmla="*/ 29 h 87"/>
                <a:gd name="T74" fmla="*/ 97 w 255"/>
                <a:gd name="T75" fmla="*/ 35 h 87"/>
                <a:gd name="T76" fmla="*/ 112 w 255"/>
                <a:gd name="T77" fmla="*/ 32 h 87"/>
                <a:gd name="T78" fmla="*/ 97 w 255"/>
                <a:gd name="T79" fmla="*/ 25 h 87"/>
                <a:gd name="T80" fmla="*/ 80 w 255"/>
                <a:gd name="T81" fmla="*/ 23 h 87"/>
                <a:gd name="T82" fmla="*/ 89 w 255"/>
                <a:gd name="T83" fmla="*/ 21 h 87"/>
                <a:gd name="T84" fmla="*/ 95 w 255"/>
                <a:gd name="T85" fmla="*/ 20 h 87"/>
                <a:gd name="T86" fmla="*/ 82 w 255"/>
                <a:gd name="T87" fmla="*/ 13 h 87"/>
                <a:gd name="T88" fmla="*/ 68 w 255"/>
                <a:gd name="T89" fmla="*/ 18 h 87"/>
                <a:gd name="T90" fmla="*/ 49 w 255"/>
                <a:gd name="T91" fmla="*/ 24 h 87"/>
                <a:gd name="T92" fmla="*/ 53 w 255"/>
                <a:gd name="T93" fmla="*/ 12 h 87"/>
                <a:gd name="T94" fmla="*/ 45 w 255"/>
                <a:gd name="T95" fmla="*/ 5 h 87"/>
                <a:gd name="T96" fmla="*/ 30 w 255"/>
                <a:gd name="T97" fmla="*/ 2 h 87"/>
                <a:gd name="T98" fmla="*/ 7 w 255"/>
                <a:gd name="T99" fmla="*/ 3 h 87"/>
                <a:gd name="T100" fmla="*/ 2 w 255"/>
                <a:gd name="T101" fmla="*/ 7 h 87"/>
                <a:gd name="T102" fmla="*/ 2 w 255"/>
                <a:gd name="T103" fmla="*/ 9 h 87"/>
                <a:gd name="T104" fmla="*/ 7 w 255"/>
                <a:gd name="T105" fmla="*/ 15 h 87"/>
                <a:gd name="T106" fmla="*/ 19 w 255"/>
                <a:gd name="T107" fmla="*/ 24 h 87"/>
                <a:gd name="T108" fmla="*/ 32 w 255"/>
                <a:gd name="T109" fmla="*/ 29 h 87"/>
                <a:gd name="T110" fmla="*/ 49 w 255"/>
                <a:gd name="T111" fmla="*/ 28 h 87"/>
                <a:gd name="T112" fmla="*/ 55 w 255"/>
                <a:gd name="T113" fmla="*/ 26 h 87"/>
                <a:gd name="T114" fmla="*/ 72 w 255"/>
                <a:gd name="T115" fmla="*/ 51 h 87"/>
                <a:gd name="T116" fmla="*/ 72 w 255"/>
                <a:gd name="T117" fmla="*/ 65 h 87"/>
                <a:gd name="T118" fmla="*/ 76 w 255"/>
                <a:gd name="T119" fmla="*/ 79 h 87"/>
                <a:gd name="T120" fmla="*/ 89 w 255"/>
                <a:gd name="T121" fmla="*/ 75 h 87"/>
                <a:gd name="T122" fmla="*/ 97 w 255"/>
                <a:gd name="T123" fmla="*/ 81 h 87"/>
                <a:gd name="T124" fmla="*/ 108 w 255"/>
                <a:gd name="T125" fmla="*/ 84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5"/>
                <a:gd name="T190" fmla="*/ 0 h 87"/>
                <a:gd name="T191" fmla="*/ 255 w 255"/>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5" h="87">
                  <a:moveTo>
                    <a:pt x="112" y="81"/>
                  </a:moveTo>
                  <a:lnTo>
                    <a:pt x="112" y="81"/>
                  </a:lnTo>
                  <a:lnTo>
                    <a:pt x="110" y="79"/>
                  </a:lnTo>
                  <a:lnTo>
                    <a:pt x="110" y="77"/>
                  </a:lnTo>
                  <a:lnTo>
                    <a:pt x="112" y="76"/>
                  </a:lnTo>
                  <a:lnTo>
                    <a:pt x="114" y="77"/>
                  </a:lnTo>
                  <a:lnTo>
                    <a:pt x="114" y="75"/>
                  </a:lnTo>
                  <a:lnTo>
                    <a:pt x="116" y="80"/>
                  </a:lnTo>
                  <a:lnTo>
                    <a:pt x="120" y="77"/>
                  </a:lnTo>
                  <a:lnTo>
                    <a:pt x="120" y="75"/>
                  </a:lnTo>
                  <a:lnTo>
                    <a:pt x="125" y="77"/>
                  </a:lnTo>
                  <a:lnTo>
                    <a:pt x="122" y="85"/>
                  </a:lnTo>
                  <a:lnTo>
                    <a:pt x="127" y="87"/>
                  </a:lnTo>
                  <a:lnTo>
                    <a:pt x="129" y="85"/>
                  </a:lnTo>
                  <a:lnTo>
                    <a:pt x="131" y="87"/>
                  </a:lnTo>
                  <a:lnTo>
                    <a:pt x="133" y="85"/>
                  </a:lnTo>
                  <a:lnTo>
                    <a:pt x="135" y="87"/>
                  </a:lnTo>
                  <a:lnTo>
                    <a:pt x="139" y="85"/>
                  </a:lnTo>
                  <a:lnTo>
                    <a:pt x="139" y="84"/>
                  </a:lnTo>
                  <a:lnTo>
                    <a:pt x="141" y="84"/>
                  </a:lnTo>
                  <a:lnTo>
                    <a:pt x="141" y="85"/>
                  </a:lnTo>
                  <a:lnTo>
                    <a:pt x="150" y="87"/>
                  </a:lnTo>
                  <a:lnTo>
                    <a:pt x="152" y="85"/>
                  </a:lnTo>
                  <a:lnTo>
                    <a:pt x="150" y="84"/>
                  </a:lnTo>
                  <a:lnTo>
                    <a:pt x="154" y="85"/>
                  </a:lnTo>
                  <a:lnTo>
                    <a:pt x="156" y="84"/>
                  </a:lnTo>
                  <a:lnTo>
                    <a:pt x="158" y="83"/>
                  </a:lnTo>
                  <a:lnTo>
                    <a:pt x="160" y="87"/>
                  </a:lnTo>
                  <a:lnTo>
                    <a:pt x="167" y="85"/>
                  </a:lnTo>
                  <a:lnTo>
                    <a:pt x="169" y="84"/>
                  </a:lnTo>
                  <a:lnTo>
                    <a:pt x="169" y="80"/>
                  </a:lnTo>
                  <a:lnTo>
                    <a:pt x="171" y="84"/>
                  </a:lnTo>
                  <a:lnTo>
                    <a:pt x="173" y="85"/>
                  </a:lnTo>
                  <a:lnTo>
                    <a:pt x="173" y="84"/>
                  </a:lnTo>
                  <a:lnTo>
                    <a:pt x="177" y="83"/>
                  </a:lnTo>
                  <a:lnTo>
                    <a:pt x="175" y="81"/>
                  </a:lnTo>
                  <a:lnTo>
                    <a:pt x="175" y="79"/>
                  </a:lnTo>
                  <a:lnTo>
                    <a:pt x="177" y="84"/>
                  </a:lnTo>
                  <a:lnTo>
                    <a:pt x="198" y="83"/>
                  </a:lnTo>
                  <a:lnTo>
                    <a:pt x="202" y="77"/>
                  </a:lnTo>
                  <a:lnTo>
                    <a:pt x="198" y="76"/>
                  </a:lnTo>
                  <a:lnTo>
                    <a:pt x="196" y="73"/>
                  </a:lnTo>
                  <a:lnTo>
                    <a:pt x="200" y="73"/>
                  </a:lnTo>
                  <a:lnTo>
                    <a:pt x="202" y="75"/>
                  </a:lnTo>
                  <a:lnTo>
                    <a:pt x="205" y="75"/>
                  </a:lnTo>
                  <a:lnTo>
                    <a:pt x="205" y="82"/>
                  </a:lnTo>
                  <a:lnTo>
                    <a:pt x="209" y="84"/>
                  </a:lnTo>
                  <a:lnTo>
                    <a:pt x="213" y="84"/>
                  </a:lnTo>
                  <a:lnTo>
                    <a:pt x="213" y="83"/>
                  </a:lnTo>
                  <a:lnTo>
                    <a:pt x="215" y="84"/>
                  </a:lnTo>
                  <a:lnTo>
                    <a:pt x="219" y="85"/>
                  </a:lnTo>
                  <a:lnTo>
                    <a:pt x="224" y="87"/>
                  </a:lnTo>
                  <a:lnTo>
                    <a:pt x="226" y="84"/>
                  </a:lnTo>
                  <a:lnTo>
                    <a:pt x="232" y="83"/>
                  </a:lnTo>
                  <a:lnTo>
                    <a:pt x="240" y="83"/>
                  </a:lnTo>
                  <a:lnTo>
                    <a:pt x="245" y="82"/>
                  </a:lnTo>
                  <a:lnTo>
                    <a:pt x="247" y="82"/>
                  </a:lnTo>
                  <a:lnTo>
                    <a:pt x="247" y="77"/>
                  </a:lnTo>
                  <a:lnTo>
                    <a:pt x="247" y="76"/>
                  </a:lnTo>
                  <a:lnTo>
                    <a:pt x="247" y="74"/>
                  </a:lnTo>
                  <a:lnTo>
                    <a:pt x="242" y="72"/>
                  </a:lnTo>
                  <a:lnTo>
                    <a:pt x="242" y="68"/>
                  </a:lnTo>
                  <a:lnTo>
                    <a:pt x="245" y="67"/>
                  </a:lnTo>
                  <a:lnTo>
                    <a:pt x="247" y="66"/>
                  </a:lnTo>
                  <a:lnTo>
                    <a:pt x="249" y="64"/>
                  </a:lnTo>
                  <a:lnTo>
                    <a:pt x="253" y="63"/>
                  </a:lnTo>
                  <a:lnTo>
                    <a:pt x="255" y="60"/>
                  </a:lnTo>
                  <a:lnTo>
                    <a:pt x="255" y="55"/>
                  </a:lnTo>
                  <a:lnTo>
                    <a:pt x="253" y="55"/>
                  </a:lnTo>
                  <a:lnTo>
                    <a:pt x="253" y="53"/>
                  </a:lnTo>
                  <a:lnTo>
                    <a:pt x="253" y="52"/>
                  </a:lnTo>
                  <a:lnTo>
                    <a:pt x="247" y="53"/>
                  </a:lnTo>
                  <a:lnTo>
                    <a:pt x="245" y="52"/>
                  </a:lnTo>
                  <a:lnTo>
                    <a:pt x="247" y="51"/>
                  </a:lnTo>
                  <a:lnTo>
                    <a:pt x="247" y="50"/>
                  </a:lnTo>
                  <a:lnTo>
                    <a:pt x="240" y="48"/>
                  </a:lnTo>
                  <a:lnTo>
                    <a:pt x="238" y="49"/>
                  </a:lnTo>
                  <a:lnTo>
                    <a:pt x="232" y="48"/>
                  </a:lnTo>
                  <a:lnTo>
                    <a:pt x="234" y="45"/>
                  </a:lnTo>
                  <a:lnTo>
                    <a:pt x="232" y="44"/>
                  </a:lnTo>
                  <a:lnTo>
                    <a:pt x="230" y="44"/>
                  </a:lnTo>
                  <a:lnTo>
                    <a:pt x="215" y="42"/>
                  </a:lnTo>
                  <a:lnTo>
                    <a:pt x="211" y="43"/>
                  </a:lnTo>
                  <a:lnTo>
                    <a:pt x="205" y="45"/>
                  </a:lnTo>
                  <a:lnTo>
                    <a:pt x="200" y="45"/>
                  </a:lnTo>
                  <a:lnTo>
                    <a:pt x="200" y="44"/>
                  </a:lnTo>
                  <a:lnTo>
                    <a:pt x="196" y="44"/>
                  </a:lnTo>
                  <a:lnTo>
                    <a:pt x="194" y="43"/>
                  </a:lnTo>
                  <a:lnTo>
                    <a:pt x="192" y="43"/>
                  </a:lnTo>
                  <a:lnTo>
                    <a:pt x="190" y="45"/>
                  </a:lnTo>
                  <a:lnTo>
                    <a:pt x="184" y="47"/>
                  </a:lnTo>
                  <a:lnTo>
                    <a:pt x="181" y="48"/>
                  </a:lnTo>
                  <a:lnTo>
                    <a:pt x="181" y="49"/>
                  </a:lnTo>
                  <a:lnTo>
                    <a:pt x="181" y="50"/>
                  </a:lnTo>
                  <a:lnTo>
                    <a:pt x="177" y="49"/>
                  </a:lnTo>
                  <a:lnTo>
                    <a:pt x="175" y="49"/>
                  </a:lnTo>
                  <a:lnTo>
                    <a:pt x="173" y="51"/>
                  </a:lnTo>
                  <a:lnTo>
                    <a:pt x="171" y="50"/>
                  </a:lnTo>
                  <a:lnTo>
                    <a:pt x="173" y="53"/>
                  </a:lnTo>
                  <a:lnTo>
                    <a:pt x="171" y="52"/>
                  </a:lnTo>
                  <a:lnTo>
                    <a:pt x="169" y="52"/>
                  </a:lnTo>
                  <a:lnTo>
                    <a:pt x="169" y="51"/>
                  </a:lnTo>
                  <a:lnTo>
                    <a:pt x="165" y="52"/>
                  </a:lnTo>
                  <a:lnTo>
                    <a:pt x="162" y="52"/>
                  </a:lnTo>
                  <a:lnTo>
                    <a:pt x="158" y="53"/>
                  </a:lnTo>
                  <a:lnTo>
                    <a:pt x="158" y="55"/>
                  </a:lnTo>
                  <a:lnTo>
                    <a:pt x="160" y="56"/>
                  </a:lnTo>
                  <a:lnTo>
                    <a:pt x="167" y="57"/>
                  </a:lnTo>
                  <a:lnTo>
                    <a:pt x="167" y="58"/>
                  </a:lnTo>
                  <a:lnTo>
                    <a:pt x="165" y="57"/>
                  </a:lnTo>
                  <a:lnTo>
                    <a:pt x="158" y="57"/>
                  </a:lnTo>
                  <a:lnTo>
                    <a:pt x="150" y="59"/>
                  </a:lnTo>
                  <a:lnTo>
                    <a:pt x="148" y="59"/>
                  </a:lnTo>
                  <a:lnTo>
                    <a:pt x="154" y="57"/>
                  </a:lnTo>
                  <a:lnTo>
                    <a:pt x="152" y="56"/>
                  </a:lnTo>
                  <a:lnTo>
                    <a:pt x="146" y="55"/>
                  </a:lnTo>
                  <a:lnTo>
                    <a:pt x="144" y="52"/>
                  </a:lnTo>
                  <a:lnTo>
                    <a:pt x="139" y="51"/>
                  </a:lnTo>
                  <a:lnTo>
                    <a:pt x="137" y="53"/>
                  </a:lnTo>
                  <a:lnTo>
                    <a:pt x="137" y="55"/>
                  </a:lnTo>
                  <a:lnTo>
                    <a:pt x="135" y="56"/>
                  </a:lnTo>
                  <a:lnTo>
                    <a:pt x="135" y="53"/>
                  </a:lnTo>
                  <a:lnTo>
                    <a:pt x="133" y="52"/>
                  </a:lnTo>
                  <a:lnTo>
                    <a:pt x="131" y="53"/>
                  </a:lnTo>
                  <a:lnTo>
                    <a:pt x="129" y="55"/>
                  </a:lnTo>
                  <a:lnTo>
                    <a:pt x="129" y="56"/>
                  </a:lnTo>
                  <a:lnTo>
                    <a:pt x="127" y="56"/>
                  </a:lnTo>
                  <a:lnTo>
                    <a:pt x="127" y="53"/>
                  </a:lnTo>
                  <a:lnTo>
                    <a:pt x="125" y="52"/>
                  </a:lnTo>
                  <a:lnTo>
                    <a:pt x="125" y="51"/>
                  </a:lnTo>
                  <a:lnTo>
                    <a:pt x="120" y="49"/>
                  </a:lnTo>
                  <a:lnTo>
                    <a:pt x="118" y="50"/>
                  </a:lnTo>
                  <a:lnTo>
                    <a:pt x="118" y="52"/>
                  </a:lnTo>
                  <a:lnTo>
                    <a:pt x="118" y="56"/>
                  </a:lnTo>
                  <a:lnTo>
                    <a:pt x="116" y="58"/>
                  </a:lnTo>
                  <a:lnTo>
                    <a:pt x="116" y="57"/>
                  </a:lnTo>
                  <a:lnTo>
                    <a:pt x="114" y="53"/>
                  </a:lnTo>
                  <a:lnTo>
                    <a:pt x="110" y="52"/>
                  </a:lnTo>
                  <a:lnTo>
                    <a:pt x="108" y="53"/>
                  </a:lnTo>
                  <a:lnTo>
                    <a:pt x="108" y="52"/>
                  </a:lnTo>
                  <a:lnTo>
                    <a:pt x="106" y="52"/>
                  </a:lnTo>
                  <a:lnTo>
                    <a:pt x="106" y="51"/>
                  </a:lnTo>
                  <a:lnTo>
                    <a:pt x="112" y="51"/>
                  </a:lnTo>
                  <a:lnTo>
                    <a:pt x="112" y="47"/>
                  </a:lnTo>
                  <a:lnTo>
                    <a:pt x="112" y="45"/>
                  </a:lnTo>
                  <a:lnTo>
                    <a:pt x="110" y="44"/>
                  </a:lnTo>
                  <a:lnTo>
                    <a:pt x="106" y="45"/>
                  </a:lnTo>
                  <a:lnTo>
                    <a:pt x="103" y="44"/>
                  </a:lnTo>
                  <a:lnTo>
                    <a:pt x="106" y="43"/>
                  </a:lnTo>
                  <a:lnTo>
                    <a:pt x="103" y="41"/>
                  </a:lnTo>
                  <a:lnTo>
                    <a:pt x="101" y="40"/>
                  </a:lnTo>
                  <a:lnTo>
                    <a:pt x="99" y="41"/>
                  </a:lnTo>
                  <a:lnTo>
                    <a:pt x="99" y="42"/>
                  </a:lnTo>
                  <a:lnTo>
                    <a:pt x="97" y="41"/>
                  </a:lnTo>
                  <a:lnTo>
                    <a:pt x="93" y="42"/>
                  </a:lnTo>
                  <a:lnTo>
                    <a:pt x="95" y="40"/>
                  </a:lnTo>
                  <a:lnTo>
                    <a:pt x="93" y="41"/>
                  </a:lnTo>
                  <a:lnTo>
                    <a:pt x="91" y="41"/>
                  </a:lnTo>
                  <a:lnTo>
                    <a:pt x="91" y="40"/>
                  </a:lnTo>
                  <a:lnTo>
                    <a:pt x="89" y="42"/>
                  </a:lnTo>
                  <a:lnTo>
                    <a:pt x="82" y="45"/>
                  </a:lnTo>
                  <a:lnTo>
                    <a:pt x="85" y="42"/>
                  </a:lnTo>
                  <a:lnTo>
                    <a:pt x="87" y="42"/>
                  </a:lnTo>
                  <a:lnTo>
                    <a:pt x="87" y="41"/>
                  </a:lnTo>
                  <a:lnTo>
                    <a:pt x="85" y="40"/>
                  </a:lnTo>
                  <a:lnTo>
                    <a:pt x="97" y="39"/>
                  </a:lnTo>
                  <a:lnTo>
                    <a:pt x="93" y="37"/>
                  </a:lnTo>
                  <a:lnTo>
                    <a:pt x="91" y="37"/>
                  </a:lnTo>
                  <a:lnTo>
                    <a:pt x="89" y="36"/>
                  </a:lnTo>
                  <a:lnTo>
                    <a:pt x="89" y="35"/>
                  </a:lnTo>
                  <a:lnTo>
                    <a:pt x="87" y="34"/>
                  </a:lnTo>
                  <a:lnTo>
                    <a:pt x="82" y="34"/>
                  </a:lnTo>
                  <a:lnTo>
                    <a:pt x="78" y="33"/>
                  </a:lnTo>
                  <a:lnTo>
                    <a:pt x="82" y="32"/>
                  </a:lnTo>
                  <a:lnTo>
                    <a:pt x="80" y="31"/>
                  </a:lnTo>
                  <a:lnTo>
                    <a:pt x="80" y="29"/>
                  </a:lnTo>
                  <a:lnTo>
                    <a:pt x="85" y="33"/>
                  </a:lnTo>
                  <a:lnTo>
                    <a:pt x="89" y="33"/>
                  </a:lnTo>
                  <a:lnTo>
                    <a:pt x="91" y="33"/>
                  </a:lnTo>
                  <a:lnTo>
                    <a:pt x="95" y="35"/>
                  </a:lnTo>
                  <a:lnTo>
                    <a:pt x="97" y="35"/>
                  </a:lnTo>
                  <a:lnTo>
                    <a:pt x="95" y="34"/>
                  </a:lnTo>
                  <a:lnTo>
                    <a:pt x="97" y="34"/>
                  </a:lnTo>
                  <a:lnTo>
                    <a:pt x="106" y="34"/>
                  </a:lnTo>
                  <a:lnTo>
                    <a:pt x="110" y="34"/>
                  </a:lnTo>
                  <a:lnTo>
                    <a:pt x="112" y="32"/>
                  </a:lnTo>
                  <a:lnTo>
                    <a:pt x="114" y="29"/>
                  </a:lnTo>
                  <a:lnTo>
                    <a:pt x="114" y="28"/>
                  </a:lnTo>
                  <a:lnTo>
                    <a:pt x="108" y="28"/>
                  </a:lnTo>
                  <a:lnTo>
                    <a:pt x="106" y="28"/>
                  </a:lnTo>
                  <a:lnTo>
                    <a:pt x="97" y="25"/>
                  </a:lnTo>
                  <a:lnTo>
                    <a:pt x="95" y="25"/>
                  </a:lnTo>
                  <a:lnTo>
                    <a:pt x="95" y="26"/>
                  </a:lnTo>
                  <a:lnTo>
                    <a:pt x="93" y="25"/>
                  </a:lnTo>
                  <a:lnTo>
                    <a:pt x="89" y="23"/>
                  </a:lnTo>
                  <a:lnTo>
                    <a:pt x="80" y="23"/>
                  </a:lnTo>
                  <a:lnTo>
                    <a:pt x="80" y="21"/>
                  </a:lnTo>
                  <a:lnTo>
                    <a:pt x="87" y="21"/>
                  </a:lnTo>
                  <a:lnTo>
                    <a:pt x="89" y="20"/>
                  </a:lnTo>
                  <a:lnTo>
                    <a:pt x="89" y="21"/>
                  </a:lnTo>
                  <a:lnTo>
                    <a:pt x="91" y="23"/>
                  </a:lnTo>
                  <a:lnTo>
                    <a:pt x="93" y="23"/>
                  </a:lnTo>
                  <a:lnTo>
                    <a:pt x="95" y="23"/>
                  </a:lnTo>
                  <a:lnTo>
                    <a:pt x="95" y="21"/>
                  </a:lnTo>
                  <a:lnTo>
                    <a:pt x="95" y="20"/>
                  </a:lnTo>
                  <a:lnTo>
                    <a:pt x="93" y="19"/>
                  </a:lnTo>
                  <a:lnTo>
                    <a:pt x="87" y="16"/>
                  </a:lnTo>
                  <a:lnTo>
                    <a:pt x="85" y="16"/>
                  </a:lnTo>
                  <a:lnTo>
                    <a:pt x="82" y="15"/>
                  </a:lnTo>
                  <a:lnTo>
                    <a:pt x="82" y="13"/>
                  </a:lnTo>
                  <a:lnTo>
                    <a:pt x="80" y="13"/>
                  </a:lnTo>
                  <a:lnTo>
                    <a:pt x="78" y="15"/>
                  </a:lnTo>
                  <a:lnTo>
                    <a:pt x="74" y="16"/>
                  </a:lnTo>
                  <a:lnTo>
                    <a:pt x="70" y="17"/>
                  </a:lnTo>
                  <a:lnTo>
                    <a:pt x="68" y="18"/>
                  </a:lnTo>
                  <a:lnTo>
                    <a:pt x="66" y="17"/>
                  </a:lnTo>
                  <a:lnTo>
                    <a:pt x="63" y="18"/>
                  </a:lnTo>
                  <a:lnTo>
                    <a:pt x="57" y="17"/>
                  </a:lnTo>
                  <a:lnTo>
                    <a:pt x="53" y="21"/>
                  </a:lnTo>
                  <a:lnTo>
                    <a:pt x="49" y="24"/>
                  </a:lnTo>
                  <a:lnTo>
                    <a:pt x="49" y="23"/>
                  </a:lnTo>
                  <a:lnTo>
                    <a:pt x="49" y="21"/>
                  </a:lnTo>
                  <a:lnTo>
                    <a:pt x="53" y="18"/>
                  </a:lnTo>
                  <a:lnTo>
                    <a:pt x="53" y="16"/>
                  </a:lnTo>
                  <a:lnTo>
                    <a:pt x="53" y="12"/>
                  </a:lnTo>
                  <a:lnTo>
                    <a:pt x="53" y="10"/>
                  </a:lnTo>
                  <a:lnTo>
                    <a:pt x="51" y="9"/>
                  </a:lnTo>
                  <a:lnTo>
                    <a:pt x="49" y="5"/>
                  </a:lnTo>
                  <a:lnTo>
                    <a:pt x="45" y="5"/>
                  </a:lnTo>
                  <a:lnTo>
                    <a:pt x="45" y="4"/>
                  </a:lnTo>
                  <a:lnTo>
                    <a:pt x="42" y="5"/>
                  </a:lnTo>
                  <a:lnTo>
                    <a:pt x="38" y="7"/>
                  </a:lnTo>
                  <a:lnTo>
                    <a:pt x="38" y="4"/>
                  </a:lnTo>
                  <a:lnTo>
                    <a:pt x="30" y="2"/>
                  </a:lnTo>
                  <a:lnTo>
                    <a:pt x="28" y="2"/>
                  </a:lnTo>
                  <a:lnTo>
                    <a:pt x="21" y="0"/>
                  </a:lnTo>
                  <a:lnTo>
                    <a:pt x="17" y="0"/>
                  </a:lnTo>
                  <a:lnTo>
                    <a:pt x="9" y="1"/>
                  </a:lnTo>
                  <a:lnTo>
                    <a:pt x="7" y="3"/>
                  </a:lnTo>
                  <a:lnTo>
                    <a:pt x="2" y="3"/>
                  </a:lnTo>
                  <a:lnTo>
                    <a:pt x="2" y="4"/>
                  </a:lnTo>
                  <a:lnTo>
                    <a:pt x="2" y="5"/>
                  </a:lnTo>
                  <a:lnTo>
                    <a:pt x="2" y="7"/>
                  </a:lnTo>
                  <a:lnTo>
                    <a:pt x="5" y="7"/>
                  </a:lnTo>
                  <a:lnTo>
                    <a:pt x="11" y="10"/>
                  </a:lnTo>
                  <a:lnTo>
                    <a:pt x="11" y="11"/>
                  </a:lnTo>
                  <a:lnTo>
                    <a:pt x="7" y="11"/>
                  </a:lnTo>
                  <a:lnTo>
                    <a:pt x="2" y="9"/>
                  </a:lnTo>
                  <a:lnTo>
                    <a:pt x="0" y="10"/>
                  </a:lnTo>
                  <a:lnTo>
                    <a:pt x="0" y="12"/>
                  </a:lnTo>
                  <a:lnTo>
                    <a:pt x="2" y="12"/>
                  </a:lnTo>
                  <a:lnTo>
                    <a:pt x="7" y="13"/>
                  </a:lnTo>
                  <a:lnTo>
                    <a:pt x="7" y="15"/>
                  </a:lnTo>
                  <a:lnTo>
                    <a:pt x="11" y="16"/>
                  </a:lnTo>
                  <a:lnTo>
                    <a:pt x="11" y="15"/>
                  </a:lnTo>
                  <a:lnTo>
                    <a:pt x="13" y="18"/>
                  </a:lnTo>
                  <a:lnTo>
                    <a:pt x="15" y="17"/>
                  </a:lnTo>
                  <a:lnTo>
                    <a:pt x="19" y="24"/>
                  </a:lnTo>
                  <a:lnTo>
                    <a:pt x="26" y="25"/>
                  </a:lnTo>
                  <a:lnTo>
                    <a:pt x="28" y="26"/>
                  </a:lnTo>
                  <a:lnTo>
                    <a:pt x="30" y="31"/>
                  </a:lnTo>
                  <a:lnTo>
                    <a:pt x="30" y="28"/>
                  </a:lnTo>
                  <a:lnTo>
                    <a:pt x="32" y="29"/>
                  </a:lnTo>
                  <a:lnTo>
                    <a:pt x="47" y="31"/>
                  </a:lnTo>
                  <a:lnTo>
                    <a:pt x="47" y="29"/>
                  </a:lnTo>
                  <a:lnTo>
                    <a:pt x="47" y="28"/>
                  </a:lnTo>
                  <a:lnTo>
                    <a:pt x="49" y="28"/>
                  </a:lnTo>
                  <a:lnTo>
                    <a:pt x="53" y="27"/>
                  </a:lnTo>
                  <a:lnTo>
                    <a:pt x="53" y="26"/>
                  </a:lnTo>
                  <a:lnTo>
                    <a:pt x="53" y="25"/>
                  </a:lnTo>
                  <a:lnTo>
                    <a:pt x="55" y="26"/>
                  </a:lnTo>
                  <a:lnTo>
                    <a:pt x="61" y="39"/>
                  </a:lnTo>
                  <a:lnTo>
                    <a:pt x="63" y="40"/>
                  </a:lnTo>
                  <a:lnTo>
                    <a:pt x="70" y="44"/>
                  </a:lnTo>
                  <a:lnTo>
                    <a:pt x="70" y="50"/>
                  </a:lnTo>
                  <a:lnTo>
                    <a:pt x="72" y="51"/>
                  </a:lnTo>
                  <a:lnTo>
                    <a:pt x="66" y="58"/>
                  </a:lnTo>
                  <a:lnTo>
                    <a:pt x="66" y="64"/>
                  </a:lnTo>
                  <a:lnTo>
                    <a:pt x="66" y="66"/>
                  </a:lnTo>
                  <a:lnTo>
                    <a:pt x="72" y="65"/>
                  </a:lnTo>
                  <a:lnTo>
                    <a:pt x="70" y="71"/>
                  </a:lnTo>
                  <a:lnTo>
                    <a:pt x="70" y="75"/>
                  </a:lnTo>
                  <a:lnTo>
                    <a:pt x="74" y="77"/>
                  </a:lnTo>
                  <a:lnTo>
                    <a:pt x="78" y="79"/>
                  </a:lnTo>
                  <a:lnTo>
                    <a:pt x="76" y="79"/>
                  </a:lnTo>
                  <a:lnTo>
                    <a:pt x="76" y="81"/>
                  </a:lnTo>
                  <a:lnTo>
                    <a:pt x="78" y="81"/>
                  </a:lnTo>
                  <a:lnTo>
                    <a:pt x="82" y="81"/>
                  </a:lnTo>
                  <a:lnTo>
                    <a:pt x="82" y="79"/>
                  </a:lnTo>
                  <a:lnTo>
                    <a:pt x="89" y="75"/>
                  </a:lnTo>
                  <a:lnTo>
                    <a:pt x="87" y="79"/>
                  </a:lnTo>
                  <a:lnTo>
                    <a:pt x="91" y="82"/>
                  </a:lnTo>
                  <a:lnTo>
                    <a:pt x="91" y="77"/>
                  </a:lnTo>
                  <a:lnTo>
                    <a:pt x="93" y="81"/>
                  </a:lnTo>
                  <a:lnTo>
                    <a:pt x="97" y="81"/>
                  </a:lnTo>
                  <a:lnTo>
                    <a:pt x="95" y="83"/>
                  </a:lnTo>
                  <a:lnTo>
                    <a:pt x="99" y="83"/>
                  </a:lnTo>
                  <a:lnTo>
                    <a:pt x="99" y="82"/>
                  </a:lnTo>
                  <a:lnTo>
                    <a:pt x="99" y="84"/>
                  </a:lnTo>
                  <a:lnTo>
                    <a:pt x="108" y="84"/>
                  </a:lnTo>
                  <a:lnTo>
                    <a:pt x="112" y="8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 name="Freeform 1016"/>
            <p:cNvSpPr>
              <a:spLocks/>
            </p:cNvSpPr>
            <p:nvPr/>
          </p:nvSpPr>
          <p:spPr bwMode="auto">
            <a:xfrm>
              <a:off x="2902823" y="4007023"/>
              <a:ext cx="26427" cy="10462"/>
            </a:xfrm>
            <a:custGeom>
              <a:avLst/>
              <a:gdLst>
                <a:gd name="T0" fmla="*/ 27 w 29"/>
                <a:gd name="T1" fmla="*/ 0 h 9"/>
                <a:gd name="T2" fmla="*/ 23 w 29"/>
                <a:gd name="T3" fmla="*/ 0 h 9"/>
                <a:gd name="T4" fmla="*/ 21 w 29"/>
                <a:gd name="T5" fmla="*/ 0 h 9"/>
                <a:gd name="T6" fmla="*/ 8 w 29"/>
                <a:gd name="T7" fmla="*/ 3 h 9"/>
                <a:gd name="T8" fmla="*/ 2 w 29"/>
                <a:gd name="T9" fmla="*/ 3 h 9"/>
                <a:gd name="T10" fmla="*/ 2 w 29"/>
                <a:gd name="T11" fmla="*/ 5 h 9"/>
                <a:gd name="T12" fmla="*/ 0 w 29"/>
                <a:gd name="T13" fmla="*/ 6 h 9"/>
                <a:gd name="T14" fmla="*/ 2 w 29"/>
                <a:gd name="T15" fmla="*/ 8 h 9"/>
                <a:gd name="T16" fmla="*/ 4 w 29"/>
                <a:gd name="T17" fmla="*/ 8 h 9"/>
                <a:gd name="T18" fmla="*/ 6 w 29"/>
                <a:gd name="T19" fmla="*/ 9 h 9"/>
                <a:gd name="T20" fmla="*/ 8 w 29"/>
                <a:gd name="T21" fmla="*/ 8 h 9"/>
                <a:gd name="T22" fmla="*/ 8 w 29"/>
                <a:gd name="T23" fmla="*/ 9 h 9"/>
                <a:gd name="T24" fmla="*/ 8 w 29"/>
                <a:gd name="T25" fmla="*/ 9 h 9"/>
                <a:gd name="T26" fmla="*/ 19 w 29"/>
                <a:gd name="T27" fmla="*/ 9 h 9"/>
                <a:gd name="T28" fmla="*/ 27 w 29"/>
                <a:gd name="T29" fmla="*/ 7 h 9"/>
                <a:gd name="T30" fmla="*/ 29 w 29"/>
                <a:gd name="T31" fmla="*/ 6 h 9"/>
                <a:gd name="T32" fmla="*/ 29 w 29"/>
                <a:gd name="T33" fmla="*/ 3 h 9"/>
                <a:gd name="T34" fmla="*/ 27 w 29"/>
                <a:gd name="T35" fmla="*/ 2 h 9"/>
                <a:gd name="T36" fmla="*/ 27 w 29"/>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
                <a:gd name="T59" fmla="*/ 29 w 2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
                  <a:moveTo>
                    <a:pt x="27" y="0"/>
                  </a:moveTo>
                  <a:lnTo>
                    <a:pt x="23" y="0"/>
                  </a:lnTo>
                  <a:lnTo>
                    <a:pt x="21" y="0"/>
                  </a:lnTo>
                  <a:lnTo>
                    <a:pt x="8" y="3"/>
                  </a:lnTo>
                  <a:lnTo>
                    <a:pt x="2" y="3"/>
                  </a:lnTo>
                  <a:lnTo>
                    <a:pt x="2" y="5"/>
                  </a:lnTo>
                  <a:lnTo>
                    <a:pt x="0" y="6"/>
                  </a:lnTo>
                  <a:lnTo>
                    <a:pt x="2" y="8"/>
                  </a:lnTo>
                  <a:lnTo>
                    <a:pt x="4" y="8"/>
                  </a:lnTo>
                  <a:lnTo>
                    <a:pt x="6" y="9"/>
                  </a:lnTo>
                  <a:lnTo>
                    <a:pt x="8" y="8"/>
                  </a:lnTo>
                  <a:lnTo>
                    <a:pt x="8" y="9"/>
                  </a:lnTo>
                  <a:lnTo>
                    <a:pt x="19" y="9"/>
                  </a:lnTo>
                  <a:lnTo>
                    <a:pt x="27" y="7"/>
                  </a:lnTo>
                  <a:lnTo>
                    <a:pt x="29" y="6"/>
                  </a:lnTo>
                  <a:lnTo>
                    <a:pt x="29" y="3"/>
                  </a:lnTo>
                  <a:lnTo>
                    <a:pt x="27" y="2"/>
                  </a:lnTo>
                  <a:lnTo>
                    <a:pt x="2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 name="Freeform 1017"/>
            <p:cNvSpPr>
              <a:spLocks/>
            </p:cNvSpPr>
            <p:nvPr/>
          </p:nvSpPr>
          <p:spPr bwMode="auto">
            <a:xfrm>
              <a:off x="2887331" y="3873345"/>
              <a:ext cx="90215" cy="72070"/>
            </a:xfrm>
            <a:custGeom>
              <a:avLst/>
              <a:gdLst>
                <a:gd name="T0" fmla="*/ 10 w 99"/>
                <a:gd name="T1" fmla="*/ 13 h 62"/>
                <a:gd name="T2" fmla="*/ 12 w 99"/>
                <a:gd name="T3" fmla="*/ 17 h 62"/>
                <a:gd name="T4" fmla="*/ 8 w 99"/>
                <a:gd name="T5" fmla="*/ 21 h 62"/>
                <a:gd name="T6" fmla="*/ 15 w 99"/>
                <a:gd name="T7" fmla="*/ 23 h 62"/>
                <a:gd name="T8" fmla="*/ 19 w 99"/>
                <a:gd name="T9" fmla="*/ 17 h 62"/>
                <a:gd name="T10" fmla="*/ 23 w 99"/>
                <a:gd name="T11" fmla="*/ 16 h 62"/>
                <a:gd name="T12" fmla="*/ 25 w 99"/>
                <a:gd name="T13" fmla="*/ 19 h 62"/>
                <a:gd name="T14" fmla="*/ 23 w 99"/>
                <a:gd name="T15" fmla="*/ 21 h 62"/>
                <a:gd name="T16" fmla="*/ 21 w 99"/>
                <a:gd name="T17" fmla="*/ 25 h 62"/>
                <a:gd name="T18" fmla="*/ 25 w 99"/>
                <a:gd name="T19" fmla="*/ 24 h 62"/>
                <a:gd name="T20" fmla="*/ 27 w 99"/>
                <a:gd name="T21" fmla="*/ 26 h 62"/>
                <a:gd name="T22" fmla="*/ 31 w 99"/>
                <a:gd name="T23" fmla="*/ 26 h 62"/>
                <a:gd name="T24" fmla="*/ 25 w 99"/>
                <a:gd name="T25" fmla="*/ 29 h 62"/>
                <a:gd name="T26" fmla="*/ 34 w 99"/>
                <a:gd name="T27" fmla="*/ 32 h 62"/>
                <a:gd name="T28" fmla="*/ 25 w 99"/>
                <a:gd name="T29" fmla="*/ 35 h 62"/>
                <a:gd name="T30" fmla="*/ 12 w 99"/>
                <a:gd name="T31" fmla="*/ 33 h 62"/>
                <a:gd name="T32" fmla="*/ 10 w 99"/>
                <a:gd name="T33" fmla="*/ 39 h 62"/>
                <a:gd name="T34" fmla="*/ 21 w 99"/>
                <a:gd name="T35" fmla="*/ 44 h 62"/>
                <a:gd name="T36" fmla="*/ 29 w 99"/>
                <a:gd name="T37" fmla="*/ 44 h 62"/>
                <a:gd name="T38" fmla="*/ 34 w 99"/>
                <a:gd name="T39" fmla="*/ 42 h 62"/>
                <a:gd name="T40" fmla="*/ 42 w 99"/>
                <a:gd name="T41" fmla="*/ 41 h 62"/>
                <a:gd name="T42" fmla="*/ 46 w 99"/>
                <a:gd name="T43" fmla="*/ 44 h 62"/>
                <a:gd name="T44" fmla="*/ 50 w 99"/>
                <a:gd name="T45" fmla="*/ 43 h 62"/>
                <a:gd name="T46" fmla="*/ 63 w 99"/>
                <a:gd name="T47" fmla="*/ 45 h 62"/>
                <a:gd name="T48" fmla="*/ 67 w 99"/>
                <a:gd name="T49" fmla="*/ 47 h 62"/>
                <a:gd name="T50" fmla="*/ 69 w 99"/>
                <a:gd name="T51" fmla="*/ 47 h 62"/>
                <a:gd name="T52" fmla="*/ 71 w 99"/>
                <a:gd name="T53" fmla="*/ 50 h 62"/>
                <a:gd name="T54" fmla="*/ 74 w 99"/>
                <a:gd name="T55" fmla="*/ 57 h 62"/>
                <a:gd name="T56" fmla="*/ 78 w 99"/>
                <a:gd name="T57" fmla="*/ 61 h 62"/>
                <a:gd name="T58" fmla="*/ 84 w 99"/>
                <a:gd name="T59" fmla="*/ 62 h 62"/>
                <a:gd name="T60" fmla="*/ 86 w 99"/>
                <a:gd name="T61" fmla="*/ 60 h 62"/>
                <a:gd name="T62" fmla="*/ 95 w 99"/>
                <a:gd name="T63" fmla="*/ 60 h 62"/>
                <a:gd name="T64" fmla="*/ 97 w 99"/>
                <a:gd name="T65" fmla="*/ 56 h 62"/>
                <a:gd name="T66" fmla="*/ 90 w 99"/>
                <a:gd name="T67" fmla="*/ 44 h 62"/>
                <a:gd name="T68" fmla="*/ 86 w 99"/>
                <a:gd name="T69" fmla="*/ 41 h 62"/>
                <a:gd name="T70" fmla="*/ 84 w 99"/>
                <a:gd name="T71" fmla="*/ 35 h 62"/>
                <a:gd name="T72" fmla="*/ 88 w 99"/>
                <a:gd name="T73" fmla="*/ 31 h 62"/>
                <a:gd name="T74" fmla="*/ 88 w 99"/>
                <a:gd name="T75" fmla="*/ 28 h 62"/>
                <a:gd name="T76" fmla="*/ 86 w 99"/>
                <a:gd name="T77" fmla="*/ 27 h 62"/>
                <a:gd name="T78" fmla="*/ 84 w 99"/>
                <a:gd name="T79" fmla="*/ 26 h 62"/>
                <a:gd name="T80" fmla="*/ 80 w 99"/>
                <a:gd name="T81" fmla="*/ 26 h 62"/>
                <a:gd name="T82" fmla="*/ 82 w 99"/>
                <a:gd name="T83" fmla="*/ 23 h 62"/>
                <a:gd name="T84" fmla="*/ 71 w 99"/>
                <a:gd name="T85" fmla="*/ 17 h 62"/>
                <a:gd name="T86" fmla="*/ 65 w 99"/>
                <a:gd name="T87" fmla="*/ 19 h 62"/>
                <a:gd name="T88" fmla="*/ 63 w 99"/>
                <a:gd name="T89" fmla="*/ 20 h 62"/>
                <a:gd name="T90" fmla="*/ 61 w 99"/>
                <a:gd name="T91" fmla="*/ 18 h 62"/>
                <a:gd name="T92" fmla="*/ 61 w 99"/>
                <a:gd name="T93" fmla="*/ 12 h 62"/>
                <a:gd name="T94" fmla="*/ 59 w 99"/>
                <a:gd name="T95" fmla="*/ 12 h 62"/>
                <a:gd name="T96" fmla="*/ 57 w 99"/>
                <a:gd name="T97" fmla="*/ 12 h 62"/>
                <a:gd name="T98" fmla="*/ 53 w 99"/>
                <a:gd name="T99" fmla="*/ 10 h 62"/>
                <a:gd name="T100" fmla="*/ 46 w 99"/>
                <a:gd name="T101" fmla="*/ 7 h 62"/>
                <a:gd name="T102" fmla="*/ 40 w 99"/>
                <a:gd name="T103" fmla="*/ 11 h 62"/>
                <a:gd name="T104" fmla="*/ 38 w 99"/>
                <a:gd name="T105" fmla="*/ 17 h 62"/>
                <a:gd name="T106" fmla="*/ 36 w 99"/>
                <a:gd name="T107" fmla="*/ 4 h 62"/>
                <a:gd name="T108" fmla="*/ 31 w 99"/>
                <a:gd name="T109" fmla="*/ 3 h 62"/>
                <a:gd name="T110" fmla="*/ 29 w 99"/>
                <a:gd name="T111" fmla="*/ 2 h 62"/>
                <a:gd name="T112" fmla="*/ 21 w 99"/>
                <a:gd name="T113" fmla="*/ 0 h 62"/>
                <a:gd name="T114" fmla="*/ 6 w 99"/>
                <a:gd name="T115" fmla="*/ 3 h 62"/>
                <a:gd name="T116" fmla="*/ 0 w 99"/>
                <a:gd name="T117" fmla="*/ 8 h 62"/>
                <a:gd name="T118" fmla="*/ 4 w 99"/>
                <a:gd name="T119" fmla="*/ 16 h 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62"/>
                <a:gd name="T182" fmla="*/ 99 w 99"/>
                <a:gd name="T183" fmla="*/ 62 h 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62">
                  <a:moveTo>
                    <a:pt x="4" y="16"/>
                  </a:moveTo>
                  <a:lnTo>
                    <a:pt x="10" y="13"/>
                  </a:lnTo>
                  <a:lnTo>
                    <a:pt x="12" y="15"/>
                  </a:lnTo>
                  <a:lnTo>
                    <a:pt x="12" y="17"/>
                  </a:lnTo>
                  <a:lnTo>
                    <a:pt x="10" y="21"/>
                  </a:lnTo>
                  <a:lnTo>
                    <a:pt x="8" y="21"/>
                  </a:lnTo>
                  <a:lnTo>
                    <a:pt x="10" y="24"/>
                  </a:lnTo>
                  <a:lnTo>
                    <a:pt x="15" y="23"/>
                  </a:lnTo>
                  <a:lnTo>
                    <a:pt x="17" y="17"/>
                  </a:lnTo>
                  <a:lnTo>
                    <a:pt x="19" y="17"/>
                  </a:lnTo>
                  <a:lnTo>
                    <a:pt x="21" y="16"/>
                  </a:lnTo>
                  <a:lnTo>
                    <a:pt x="23" y="16"/>
                  </a:lnTo>
                  <a:lnTo>
                    <a:pt x="25" y="17"/>
                  </a:lnTo>
                  <a:lnTo>
                    <a:pt x="25" y="19"/>
                  </a:lnTo>
                  <a:lnTo>
                    <a:pt x="25" y="20"/>
                  </a:lnTo>
                  <a:lnTo>
                    <a:pt x="23" y="21"/>
                  </a:lnTo>
                  <a:lnTo>
                    <a:pt x="21" y="23"/>
                  </a:lnTo>
                  <a:lnTo>
                    <a:pt x="21" y="25"/>
                  </a:lnTo>
                  <a:lnTo>
                    <a:pt x="25" y="25"/>
                  </a:lnTo>
                  <a:lnTo>
                    <a:pt x="25" y="24"/>
                  </a:lnTo>
                  <a:lnTo>
                    <a:pt x="27" y="24"/>
                  </a:lnTo>
                  <a:lnTo>
                    <a:pt x="27" y="26"/>
                  </a:lnTo>
                  <a:lnTo>
                    <a:pt x="31" y="25"/>
                  </a:lnTo>
                  <a:lnTo>
                    <a:pt x="31" y="26"/>
                  </a:lnTo>
                  <a:lnTo>
                    <a:pt x="31" y="28"/>
                  </a:lnTo>
                  <a:lnTo>
                    <a:pt x="25" y="29"/>
                  </a:lnTo>
                  <a:lnTo>
                    <a:pt x="25" y="31"/>
                  </a:lnTo>
                  <a:lnTo>
                    <a:pt x="34" y="32"/>
                  </a:lnTo>
                  <a:lnTo>
                    <a:pt x="31" y="35"/>
                  </a:lnTo>
                  <a:lnTo>
                    <a:pt x="25" y="35"/>
                  </a:lnTo>
                  <a:lnTo>
                    <a:pt x="17" y="33"/>
                  </a:lnTo>
                  <a:lnTo>
                    <a:pt x="12" y="33"/>
                  </a:lnTo>
                  <a:lnTo>
                    <a:pt x="10" y="34"/>
                  </a:lnTo>
                  <a:lnTo>
                    <a:pt x="10" y="39"/>
                  </a:lnTo>
                  <a:lnTo>
                    <a:pt x="15" y="42"/>
                  </a:lnTo>
                  <a:lnTo>
                    <a:pt x="21" y="44"/>
                  </a:lnTo>
                  <a:lnTo>
                    <a:pt x="27" y="45"/>
                  </a:lnTo>
                  <a:lnTo>
                    <a:pt x="29" y="44"/>
                  </a:lnTo>
                  <a:lnTo>
                    <a:pt x="31" y="42"/>
                  </a:lnTo>
                  <a:lnTo>
                    <a:pt x="34" y="42"/>
                  </a:lnTo>
                  <a:lnTo>
                    <a:pt x="42" y="40"/>
                  </a:lnTo>
                  <a:lnTo>
                    <a:pt x="42" y="41"/>
                  </a:lnTo>
                  <a:lnTo>
                    <a:pt x="42" y="43"/>
                  </a:lnTo>
                  <a:lnTo>
                    <a:pt x="46" y="44"/>
                  </a:lnTo>
                  <a:lnTo>
                    <a:pt x="48" y="44"/>
                  </a:lnTo>
                  <a:lnTo>
                    <a:pt x="50" y="43"/>
                  </a:lnTo>
                  <a:lnTo>
                    <a:pt x="61" y="44"/>
                  </a:lnTo>
                  <a:lnTo>
                    <a:pt x="63" y="45"/>
                  </a:lnTo>
                  <a:lnTo>
                    <a:pt x="63" y="47"/>
                  </a:lnTo>
                  <a:lnTo>
                    <a:pt x="67" y="47"/>
                  </a:lnTo>
                  <a:lnTo>
                    <a:pt x="67" y="45"/>
                  </a:lnTo>
                  <a:lnTo>
                    <a:pt x="69" y="47"/>
                  </a:lnTo>
                  <a:lnTo>
                    <a:pt x="69" y="48"/>
                  </a:lnTo>
                  <a:lnTo>
                    <a:pt x="71" y="50"/>
                  </a:lnTo>
                  <a:lnTo>
                    <a:pt x="71" y="53"/>
                  </a:lnTo>
                  <a:lnTo>
                    <a:pt x="74" y="57"/>
                  </a:lnTo>
                  <a:lnTo>
                    <a:pt x="74" y="58"/>
                  </a:lnTo>
                  <a:lnTo>
                    <a:pt x="78" y="61"/>
                  </a:lnTo>
                  <a:lnTo>
                    <a:pt x="80" y="60"/>
                  </a:lnTo>
                  <a:lnTo>
                    <a:pt x="84" y="62"/>
                  </a:lnTo>
                  <a:lnTo>
                    <a:pt x="86" y="61"/>
                  </a:lnTo>
                  <a:lnTo>
                    <a:pt x="86" y="60"/>
                  </a:lnTo>
                  <a:lnTo>
                    <a:pt x="90" y="60"/>
                  </a:lnTo>
                  <a:lnTo>
                    <a:pt x="95" y="60"/>
                  </a:lnTo>
                  <a:lnTo>
                    <a:pt x="97" y="58"/>
                  </a:lnTo>
                  <a:lnTo>
                    <a:pt x="97" y="56"/>
                  </a:lnTo>
                  <a:lnTo>
                    <a:pt x="99" y="52"/>
                  </a:lnTo>
                  <a:lnTo>
                    <a:pt x="90" y="44"/>
                  </a:lnTo>
                  <a:lnTo>
                    <a:pt x="88" y="41"/>
                  </a:lnTo>
                  <a:lnTo>
                    <a:pt x="86" y="41"/>
                  </a:lnTo>
                  <a:lnTo>
                    <a:pt x="86" y="37"/>
                  </a:lnTo>
                  <a:lnTo>
                    <a:pt x="84" y="35"/>
                  </a:lnTo>
                  <a:lnTo>
                    <a:pt x="88" y="33"/>
                  </a:lnTo>
                  <a:lnTo>
                    <a:pt x="88" y="31"/>
                  </a:lnTo>
                  <a:lnTo>
                    <a:pt x="88" y="29"/>
                  </a:lnTo>
                  <a:lnTo>
                    <a:pt x="88" y="28"/>
                  </a:lnTo>
                  <a:lnTo>
                    <a:pt x="88" y="27"/>
                  </a:lnTo>
                  <a:lnTo>
                    <a:pt x="86" y="27"/>
                  </a:lnTo>
                  <a:lnTo>
                    <a:pt x="86" y="28"/>
                  </a:lnTo>
                  <a:lnTo>
                    <a:pt x="84" y="26"/>
                  </a:lnTo>
                  <a:lnTo>
                    <a:pt x="80" y="26"/>
                  </a:lnTo>
                  <a:lnTo>
                    <a:pt x="80" y="25"/>
                  </a:lnTo>
                  <a:lnTo>
                    <a:pt x="82" y="23"/>
                  </a:lnTo>
                  <a:lnTo>
                    <a:pt x="80" y="20"/>
                  </a:lnTo>
                  <a:lnTo>
                    <a:pt x="71" y="17"/>
                  </a:lnTo>
                  <a:lnTo>
                    <a:pt x="69" y="18"/>
                  </a:lnTo>
                  <a:lnTo>
                    <a:pt x="65" y="19"/>
                  </a:lnTo>
                  <a:lnTo>
                    <a:pt x="63" y="20"/>
                  </a:lnTo>
                  <a:lnTo>
                    <a:pt x="63" y="19"/>
                  </a:lnTo>
                  <a:lnTo>
                    <a:pt x="61" y="18"/>
                  </a:lnTo>
                  <a:lnTo>
                    <a:pt x="63" y="15"/>
                  </a:lnTo>
                  <a:lnTo>
                    <a:pt x="61" y="12"/>
                  </a:lnTo>
                  <a:lnTo>
                    <a:pt x="59" y="11"/>
                  </a:lnTo>
                  <a:lnTo>
                    <a:pt x="59" y="12"/>
                  </a:lnTo>
                  <a:lnTo>
                    <a:pt x="57" y="13"/>
                  </a:lnTo>
                  <a:lnTo>
                    <a:pt x="57" y="12"/>
                  </a:lnTo>
                  <a:lnTo>
                    <a:pt x="57" y="11"/>
                  </a:lnTo>
                  <a:lnTo>
                    <a:pt x="53" y="10"/>
                  </a:lnTo>
                  <a:lnTo>
                    <a:pt x="50" y="8"/>
                  </a:lnTo>
                  <a:lnTo>
                    <a:pt x="46" y="7"/>
                  </a:lnTo>
                  <a:lnTo>
                    <a:pt x="44" y="7"/>
                  </a:lnTo>
                  <a:lnTo>
                    <a:pt x="40" y="11"/>
                  </a:lnTo>
                  <a:lnTo>
                    <a:pt x="38" y="15"/>
                  </a:lnTo>
                  <a:lnTo>
                    <a:pt x="38" y="17"/>
                  </a:lnTo>
                  <a:lnTo>
                    <a:pt x="34" y="13"/>
                  </a:lnTo>
                  <a:lnTo>
                    <a:pt x="36" y="4"/>
                  </a:lnTo>
                  <a:lnTo>
                    <a:pt x="34" y="3"/>
                  </a:lnTo>
                  <a:lnTo>
                    <a:pt x="31" y="3"/>
                  </a:lnTo>
                  <a:lnTo>
                    <a:pt x="27" y="4"/>
                  </a:lnTo>
                  <a:lnTo>
                    <a:pt x="29" y="2"/>
                  </a:lnTo>
                  <a:lnTo>
                    <a:pt x="27" y="2"/>
                  </a:lnTo>
                  <a:lnTo>
                    <a:pt x="21" y="0"/>
                  </a:lnTo>
                  <a:lnTo>
                    <a:pt x="17" y="2"/>
                  </a:lnTo>
                  <a:lnTo>
                    <a:pt x="6" y="3"/>
                  </a:lnTo>
                  <a:lnTo>
                    <a:pt x="2" y="2"/>
                  </a:lnTo>
                  <a:lnTo>
                    <a:pt x="0" y="8"/>
                  </a:lnTo>
                  <a:lnTo>
                    <a:pt x="2" y="15"/>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 name="Freeform 1018"/>
            <p:cNvSpPr>
              <a:spLocks/>
            </p:cNvSpPr>
            <p:nvPr/>
          </p:nvSpPr>
          <p:spPr bwMode="auto">
            <a:xfrm>
              <a:off x="2883686" y="3947740"/>
              <a:ext cx="22782" cy="27898"/>
            </a:xfrm>
            <a:custGeom>
              <a:avLst/>
              <a:gdLst>
                <a:gd name="T0" fmla="*/ 4 w 25"/>
                <a:gd name="T1" fmla="*/ 10 h 24"/>
                <a:gd name="T2" fmla="*/ 12 w 25"/>
                <a:gd name="T3" fmla="*/ 21 h 24"/>
                <a:gd name="T4" fmla="*/ 14 w 25"/>
                <a:gd name="T5" fmla="*/ 21 h 24"/>
                <a:gd name="T6" fmla="*/ 21 w 25"/>
                <a:gd name="T7" fmla="*/ 24 h 24"/>
                <a:gd name="T8" fmla="*/ 23 w 25"/>
                <a:gd name="T9" fmla="*/ 22 h 24"/>
                <a:gd name="T10" fmla="*/ 23 w 25"/>
                <a:gd name="T11" fmla="*/ 22 h 24"/>
                <a:gd name="T12" fmla="*/ 25 w 25"/>
                <a:gd name="T13" fmla="*/ 21 h 24"/>
                <a:gd name="T14" fmla="*/ 25 w 25"/>
                <a:gd name="T15" fmla="*/ 19 h 24"/>
                <a:gd name="T16" fmla="*/ 23 w 25"/>
                <a:gd name="T17" fmla="*/ 18 h 24"/>
                <a:gd name="T18" fmla="*/ 23 w 25"/>
                <a:gd name="T19" fmla="*/ 17 h 24"/>
                <a:gd name="T20" fmla="*/ 19 w 25"/>
                <a:gd name="T21" fmla="*/ 13 h 24"/>
                <a:gd name="T22" fmla="*/ 19 w 25"/>
                <a:gd name="T23" fmla="*/ 13 h 24"/>
                <a:gd name="T24" fmla="*/ 14 w 25"/>
                <a:gd name="T25" fmla="*/ 12 h 24"/>
                <a:gd name="T26" fmla="*/ 14 w 25"/>
                <a:gd name="T27" fmla="*/ 11 h 24"/>
                <a:gd name="T28" fmla="*/ 14 w 25"/>
                <a:gd name="T29" fmla="*/ 9 h 24"/>
                <a:gd name="T30" fmla="*/ 14 w 25"/>
                <a:gd name="T31" fmla="*/ 8 h 24"/>
                <a:gd name="T32" fmla="*/ 12 w 25"/>
                <a:gd name="T33" fmla="*/ 8 h 24"/>
                <a:gd name="T34" fmla="*/ 12 w 25"/>
                <a:gd name="T35" fmla="*/ 5 h 24"/>
                <a:gd name="T36" fmla="*/ 12 w 25"/>
                <a:gd name="T37" fmla="*/ 5 h 24"/>
                <a:gd name="T38" fmla="*/ 10 w 25"/>
                <a:gd name="T39" fmla="*/ 4 h 24"/>
                <a:gd name="T40" fmla="*/ 8 w 25"/>
                <a:gd name="T41" fmla="*/ 2 h 24"/>
                <a:gd name="T42" fmla="*/ 6 w 25"/>
                <a:gd name="T43" fmla="*/ 1 h 24"/>
                <a:gd name="T44" fmla="*/ 2 w 25"/>
                <a:gd name="T45" fmla="*/ 1 h 24"/>
                <a:gd name="T46" fmla="*/ 0 w 25"/>
                <a:gd name="T47" fmla="*/ 0 h 24"/>
                <a:gd name="T48" fmla="*/ 0 w 25"/>
                <a:gd name="T49" fmla="*/ 1 h 24"/>
                <a:gd name="T50" fmla="*/ 4 w 25"/>
                <a:gd name="T51" fmla="*/ 9 h 24"/>
                <a:gd name="T52" fmla="*/ 4 w 25"/>
                <a:gd name="T53" fmla="*/ 10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24"/>
                <a:gd name="T83" fmla="*/ 25 w 25"/>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24">
                  <a:moveTo>
                    <a:pt x="4" y="10"/>
                  </a:moveTo>
                  <a:lnTo>
                    <a:pt x="12" y="21"/>
                  </a:lnTo>
                  <a:lnTo>
                    <a:pt x="14" y="21"/>
                  </a:lnTo>
                  <a:lnTo>
                    <a:pt x="21" y="24"/>
                  </a:lnTo>
                  <a:lnTo>
                    <a:pt x="23" y="22"/>
                  </a:lnTo>
                  <a:lnTo>
                    <a:pt x="25" y="21"/>
                  </a:lnTo>
                  <a:lnTo>
                    <a:pt x="25" y="19"/>
                  </a:lnTo>
                  <a:lnTo>
                    <a:pt x="23" y="18"/>
                  </a:lnTo>
                  <a:lnTo>
                    <a:pt x="23" y="17"/>
                  </a:lnTo>
                  <a:lnTo>
                    <a:pt x="19" y="13"/>
                  </a:lnTo>
                  <a:lnTo>
                    <a:pt x="14" y="12"/>
                  </a:lnTo>
                  <a:lnTo>
                    <a:pt x="14" y="11"/>
                  </a:lnTo>
                  <a:lnTo>
                    <a:pt x="14" y="9"/>
                  </a:lnTo>
                  <a:lnTo>
                    <a:pt x="14" y="8"/>
                  </a:lnTo>
                  <a:lnTo>
                    <a:pt x="12" y="8"/>
                  </a:lnTo>
                  <a:lnTo>
                    <a:pt x="12" y="5"/>
                  </a:lnTo>
                  <a:lnTo>
                    <a:pt x="10" y="4"/>
                  </a:lnTo>
                  <a:lnTo>
                    <a:pt x="8" y="2"/>
                  </a:lnTo>
                  <a:lnTo>
                    <a:pt x="6" y="1"/>
                  </a:lnTo>
                  <a:lnTo>
                    <a:pt x="2" y="1"/>
                  </a:lnTo>
                  <a:lnTo>
                    <a:pt x="0" y="0"/>
                  </a:lnTo>
                  <a:lnTo>
                    <a:pt x="0" y="1"/>
                  </a:lnTo>
                  <a:lnTo>
                    <a:pt x="4" y="9"/>
                  </a:lnTo>
                  <a:lnTo>
                    <a:pt x="4"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 name="Freeform 1019"/>
            <p:cNvSpPr>
              <a:spLocks/>
            </p:cNvSpPr>
            <p:nvPr/>
          </p:nvSpPr>
          <p:spPr bwMode="auto">
            <a:xfrm>
              <a:off x="2911935" y="3668758"/>
              <a:ext cx="253332" cy="265032"/>
            </a:xfrm>
            <a:custGeom>
              <a:avLst/>
              <a:gdLst>
                <a:gd name="T0" fmla="*/ 23571 w 132"/>
                <a:gd name="T1" fmla="*/ 203 h 200"/>
                <a:gd name="T2" fmla="*/ 43383 w 132"/>
                <a:gd name="T3" fmla="*/ 279 h 200"/>
                <a:gd name="T4" fmla="*/ 79045 w 132"/>
                <a:gd name="T5" fmla="*/ 408 h 200"/>
                <a:gd name="T6" fmla="*/ 94516 w 132"/>
                <a:gd name="T7" fmla="*/ 483 h 200"/>
                <a:gd name="T8" fmla="*/ 97993 w 132"/>
                <a:gd name="T9" fmla="*/ 496 h 200"/>
                <a:gd name="T10" fmla="*/ 97993 w 132"/>
                <a:gd name="T11" fmla="*/ 507 h 200"/>
                <a:gd name="T12" fmla="*/ 113359 w 132"/>
                <a:gd name="T13" fmla="*/ 532 h 200"/>
                <a:gd name="T14" fmla="*/ 116507 w 132"/>
                <a:gd name="T15" fmla="*/ 548 h 200"/>
                <a:gd name="T16" fmla="*/ 102540 w 132"/>
                <a:gd name="T17" fmla="*/ 548 h 200"/>
                <a:gd name="T18" fmla="*/ 102540 w 132"/>
                <a:gd name="T19" fmla="*/ 559 h 200"/>
                <a:gd name="T20" fmla="*/ 109871 w 132"/>
                <a:gd name="T21" fmla="*/ 565 h 200"/>
                <a:gd name="T22" fmla="*/ 111964 w 132"/>
                <a:gd name="T23" fmla="*/ 586 h 200"/>
                <a:gd name="T24" fmla="*/ 117963 w 132"/>
                <a:gd name="T25" fmla="*/ 575 h 200"/>
                <a:gd name="T26" fmla="*/ 125306 w 132"/>
                <a:gd name="T27" fmla="*/ 565 h 200"/>
                <a:gd name="T28" fmla="*/ 123803 w 132"/>
                <a:gd name="T29" fmla="*/ 583 h 200"/>
                <a:gd name="T30" fmla="*/ 128819 w 132"/>
                <a:gd name="T31" fmla="*/ 576 h 200"/>
                <a:gd name="T32" fmla="*/ 130470 w 132"/>
                <a:gd name="T33" fmla="*/ 576 h 200"/>
                <a:gd name="T34" fmla="*/ 135451 w 132"/>
                <a:gd name="T35" fmla="*/ 565 h 200"/>
                <a:gd name="T36" fmla="*/ 154713 w 132"/>
                <a:gd name="T37" fmla="*/ 576 h 200"/>
                <a:gd name="T38" fmla="*/ 142774 w 132"/>
                <a:gd name="T39" fmla="*/ 578 h 200"/>
                <a:gd name="T40" fmla="*/ 140925 w 132"/>
                <a:gd name="T41" fmla="*/ 591 h 200"/>
                <a:gd name="T42" fmla="*/ 161345 w 132"/>
                <a:gd name="T43" fmla="*/ 586 h 200"/>
                <a:gd name="T44" fmla="*/ 131930 w 132"/>
                <a:gd name="T45" fmla="*/ 605 h 200"/>
                <a:gd name="T46" fmla="*/ 125306 w 132"/>
                <a:gd name="T47" fmla="*/ 649 h 200"/>
                <a:gd name="T48" fmla="*/ 130470 w 132"/>
                <a:gd name="T49" fmla="*/ 657 h 200"/>
                <a:gd name="T50" fmla="*/ 128819 w 132"/>
                <a:gd name="T51" fmla="*/ 668 h 200"/>
                <a:gd name="T52" fmla="*/ 131930 w 132"/>
                <a:gd name="T53" fmla="*/ 677 h 200"/>
                <a:gd name="T54" fmla="*/ 145874 w 132"/>
                <a:gd name="T55" fmla="*/ 690 h 200"/>
                <a:gd name="T56" fmla="*/ 135451 w 132"/>
                <a:gd name="T57" fmla="*/ 714 h 200"/>
                <a:gd name="T58" fmla="*/ 140925 w 132"/>
                <a:gd name="T59" fmla="*/ 714 h 200"/>
                <a:gd name="T60" fmla="*/ 142774 w 132"/>
                <a:gd name="T61" fmla="*/ 726 h 200"/>
                <a:gd name="T62" fmla="*/ 158197 w 132"/>
                <a:gd name="T63" fmla="*/ 740 h 200"/>
                <a:gd name="T64" fmla="*/ 161345 w 132"/>
                <a:gd name="T65" fmla="*/ 726 h 200"/>
                <a:gd name="T66" fmla="*/ 169470 w 132"/>
                <a:gd name="T67" fmla="*/ 732 h 200"/>
                <a:gd name="T68" fmla="*/ 164494 w 132"/>
                <a:gd name="T69" fmla="*/ 690 h 200"/>
                <a:gd name="T70" fmla="*/ 175308 w 132"/>
                <a:gd name="T71" fmla="*/ 711 h 200"/>
                <a:gd name="T72" fmla="*/ 183438 w 132"/>
                <a:gd name="T73" fmla="*/ 703 h 200"/>
                <a:gd name="T74" fmla="*/ 181945 w 132"/>
                <a:gd name="T75" fmla="*/ 677 h 200"/>
                <a:gd name="T76" fmla="*/ 190752 w 132"/>
                <a:gd name="T77" fmla="*/ 678 h 200"/>
                <a:gd name="T78" fmla="*/ 189257 w 132"/>
                <a:gd name="T79" fmla="*/ 611 h 200"/>
                <a:gd name="T80" fmla="*/ 200533 w 132"/>
                <a:gd name="T81" fmla="*/ 642 h 200"/>
                <a:gd name="T82" fmla="*/ 206379 w 132"/>
                <a:gd name="T83" fmla="*/ 626 h 200"/>
                <a:gd name="T84" fmla="*/ 226446 w 132"/>
                <a:gd name="T85" fmla="*/ 586 h 200"/>
                <a:gd name="T86" fmla="*/ 223295 w 132"/>
                <a:gd name="T87" fmla="*/ 554 h 200"/>
                <a:gd name="T88" fmla="*/ 214496 w 132"/>
                <a:gd name="T89" fmla="*/ 548 h 200"/>
                <a:gd name="T90" fmla="*/ 210975 w 132"/>
                <a:gd name="T91" fmla="*/ 554 h 200"/>
                <a:gd name="T92" fmla="*/ 207874 w 132"/>
                <a:gd name="T93" fmla="*/ 530 h 200"/>
                <a:gd name="T94" fmla="*/ 199056 w 132"/>
                <a:gd name="T95" fmla="*/ 530 h 200"/>
                <a:gd name="T96" fmla="*/ 197384 w 132"/>
                <a:gd name="T97" fmla="*/ 530 h 200"/>
                <a:gd name="T98" fmla="*/ 199056 w 132"/>
                <a:gd name="T99" fmla="*/ 486 h 200"/>
                <a:gd name="T100" fmla="*/ 190752 w 132"/>
                <a:gd name="T101" fmla="*/ 470 h 200"/>
                <a:gd name="T102" fmla="*/ 175308 w 132"/>
                <a:gd name="T103" fmla="*/ 455 h 200"/>
                <a:gd name="T104" fmla="*/ 187275 w 132"/>
                <a:gd name="T105" fmla="*/ 342 h 200"/>
                <a:gd name="T106" fmla="*/ 161345 w 132"/>
                <a:gd name="T107" fmla="*/ 256 h 200"/>
                <a:gd name="T108" fmla="*/ 150855 w 132"/>
                <a:gd name="T109" fmla="*/ 207 h 200"/>
                <a:gd name="T110" fmla="*/ 149023 w 132"/>
                <a:gd name="T111" fmla="*/ 96 h 200"/>
                <a:gd name="T112" fmla="*/ 108483 w 132"/>
                <a:gd name="T113" fmla="*/ 2 h 200"/>
                <a:gd name="T114" fmla="*/ 87100 w 132"/>
                <a:gd name="T115" fmla="*/ 38 h 200"/>
                <a:gd name="T116" fmla="*/ 101064 w 132"/>
                <a:gd name="T117" fmla="*/ 67 h 200"/>
                <a:gd name="T118" fmla="*/ 77396 w 132"/>
                <a:gd name="T119" fmla="*/ 73 h 200"/>
                <a:gd name="T120" fmla="*/ 46529 w 132"/>
                <a:gd name="T121" fmla="*/ 74 h 200"/>
                <a:gd name="T122" fmla="*/ 27922 w 132"/>
                <a:gd name="T123" fmla="*/ 49 h 200"/>
                <a:gd name="T124" fmla="*/ 22093 w 132"/>
                <a:gd name="T125" fmla="*/ 96 h 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2"/>
                <a:gd name="T190" fmla="*/ 0 h 200"/>
                <a:gd name="T191" fmla="*/ 132 w 132"/>
                <a:gd name="T192" fmla="*/ 200 h 2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 name="Freeform 1020"/>
            <p:cNvSpPr>
              <a:spLocks/>
            </p:cNvSpPr>
            <p:nvPr/>
          </p:nvSpPr>
          <p:spPr bwMode="auto">
            <a:xfrm>
              <a:off x="2781624" y="3902405"/>
              <a:ext cx="53765" cy="22086"/>
            </a:xfrm>
            <a:custGeom>
              <a:avLst/>
              <a:gdLst>
                <a:gd name="T0" fmla="*/ 2 w 59"/>
                <a:gd name="T1" fmla="*/ 19 h 19"/>
                <a:gd name="T2" fmla="*/ 4 w 59"/>
                <a:gd name="T3" fmla="*/ 19 h 19"/>
                <a:gd name="T4" fmla="*/ 8 w 59"/>
                <a:gd name="T5" fmla="*/ 18 h 19"/>
                <a:gd name="T6" fmla="*/ 8 w 59"/>
                <a:gd name="T7" fmla="*/ 19 h 19"/>
                <a:gd name="T8" fmla="*/ 8 w 59"/>
                <a:gd name="T9" fmla="*/ 18 h 19"/>
                <a:gd name="T10" fmla="*/ 8 w 59"/>
                <a:gd name="T11" fmla="*/ 17 h 19"/>
                <a:gd name="T12" fmla="*/ 13 w 59"/>
                <a:gd name="T13" fmla="*/ 16 h 19"/>
                <a:gd name="T14" fmla="*/ 15 w 59"/>
                <a:gd name="T15" fmla="*/ 16 h 19"/>
                <a:gd name="T16" fmla="*/ 15 w 59"/>
                <a:gd name="T17" fmla="*/ 16 h 19"/>
                <a:gd name="T18" fmla="*/ 15 w 59"/>
                <a:gd name="T19" fmla="*/ 15 h 19"/>
                <a:gd name="T20" fmla="*/ 17 w 59"/>
                <a:gd name="T21" fmla="*/ 15 h 19"/>
                <a:gd name="T22" fmla="*/ 17 w 59"/>
                <a:gd name="T23" fmla="*/ 16 h 19"/>
                <a:gd name="T24" fmla="*/ 21 w 59"/>
                <a:gd name="T25" fmla="*/ 17 h 19"/>
                <a:gd name="T26" fmla="*/ 23 w 59"/>
                <a:gd name="T27" fmla="*/ 19 h 19"/>
                <a:gd name="T28" fmla="*/ 30 w 59"/>
                <a:gd name="T29" fmla="*/ 19 h 19"/>
                <a:gd name="T30" fmla="*/ 30 w 59"/>
                <a:gd name="T31" fmla="*/ 18 h 19"/>
                <a:gd name="T32" fmla="*/ 32 w 59"/>
                <a:gd name="T33" fmla="*/ 17 h 19"/>
                <a:gd name="T34" fmla="*/ 30 w 59"/>
                <a:gd name="T35" fmla="*/ 16 h 19"/>
                <a:gd name="T36" fmla="*/ 30 w 59"/>
                <a:gd name="T37" fmla="*/ 14 h 19"/>
                <a:gd name="T38" fmla="*/ 30 w 59"/>
                <a:gd name="T39" fmla="*/ 15 h 19"/>
                <a:gd name="T40" fmla="*/ 32 w 59"/>
                <a:gd name="T41" fmla="*/ 14 h 19"/>
                <a:gd name="T42" fmla="*/ 34 w 59"/>
                <a:gd name="T43" fmla="*/ 16 h 19"/>
                <a:gd name="T44" fmla="*/ 36 w 59"/>
                <a:gd name="T45" fmla="*/ 16 h 19"/>
                <a:gd name="T46" fmla="*/ 40 w 59"/>
                <a:gd name="T47" fmla="*/ 19 h 19"/>
                <a:gd name="T48" fmla="*/ 44 w 59"/>
                <a:gd name="T49" fmla="*/ 19 h 19"/>
                <a:gd name="T50" fmla="*/ 51 w 59"/>
                <a:gd name="T51" fmla="*/ 18 h 19"/>
                <a:gd name="T52" fmla="*/ 53 w 59"/>
                <a:gd name="T53" fmla="*/ 18 h 19"/>
                <a:gd name="T54" fmla="*/ 57 w 59"/>
                <a:gd name="T55" fmla="*/ 18 h 19"/>
                <a:gd name="T56" fmla="*/ 59 w 59"/>
                <a:gd name="T57" fmla="*/ 17 h 19"/>
                <a:gd name="T58" fmla="*/ 59 w 59"/>
                <a:gd name="T59" fmla="*/ 10 h 19"/>
                <a:gd name="T60" fmla="*/ 57 w 59"/>
                <a:gd name="T61" fmla="*/ 9 h 19"/>
                <a:gd name="T62" fmla="*/ 57 w 59"/>
                <a:gd name="T63" fmla="*/ 7 h 19"/>
                <a:gd name="T64" fmla="*/ 53 w 59"/>
                <a:gd name="T65" fmla="*/ 7 h 19"/>
                <a:gd name="T66" fmla="*/ 51 w 59"/>
                <a:gd name="T67" fmla="*/ 4 h 19"/>
                <a:gd name="T68" fmla="*/ 51 w 59"/>
                <a:gd name="T69" fmla="*/ 4 h 19"/>
                <a:gd name="T70" fmla="*/ 51 w 59"/>
                <a:gd name="T71" fmla="*/ 4 h 19"/>
                <a:gd name="T72" fmla="*/ 46 w 59"/>
                <a:gd name="T73" fmla="*/ 3 h 19"/>
                <a:gd name="T74" fmla="*/ 46 w 59"/>
                <a:gd name="T75" fmla="*/ 2 h 19"/>
                <a:gd name="T76" fmla="*/ 44 w 59"/>
                <a:gd name="T77" fmla="*/ 2 h 19"/>
                <a:gd name="T78" fmla="*/ 44 w 59"/>
                <a:gd name="T79" fmla="*/ 1 h 19"/>
                <a:gd name="T80" fmla="*/ 44 w 59"/>
                <a:gd name="T81" fmla="*/ 0 h 19"/>
                <a:gd name="T82" fmla="*/ 38 w 59"/>
                <a:gd name="T83" fmla="*/ 1 h 19"/>
                <a:gd name="T84" fmla="*/ 34 w 59"/>
                <a:gd name="T85" fmla="*/ 4 h 19"/>
                <a:gd name="T86" fmla="*/ 32 w 59"/>
                <a:gd name="T87" fmla="*/ 3 h 19"/>
                <a:gd name="T88" fmla="*/ 30 w 59"/>
                <a:gd name="T89" fmla="*/ 7 h 19"/>
                <a:gd name="T90" fmla="*/ 15 w 59"/>
                <a:gd name="T91" fmla="*/ 9 h 19"/>
                <a:gd name="T92" fmla="*/ 11 w 59"/>
                <a:gd name="T93" fmla="*/ 11 h 19"/>
                <a:gd name="T94" fmla="*/ 11 w 59"/>
                <a:gd name="T95" fmla="*/ 12 h 19"/>
                <a:gd name="T96" fmla="*/ 8 w 59"/>
                <a:gd name="T97" fmla="*/ 12 h 19"/>
                <a:gd name="T98" fmla="*/ 6 w 59"/>
                <a:gd name="T99" fmla="*/ 12 h 19"/>
                <a:gd name="T100" fmla="*/ 2 w 59"/>
                <a:gd name="T101" fmla="*/ 14 h 19"/>
                <a:gd name="T102" fmla="*/ 0 w 59"/>
                <a:gd name="T103" fmla="*/ 18 h 19"/>
                <a:gd name="T104" fmla="*/ 2 w 59"/>
                <a:gd name="T105" fmla="*/ 18 h 19"/>
                <a:gd name="T106" fmla="*/ 2 w 59"/>
                <a:gd name="T107" fmla="*/ 19 h 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19"/>
                <a:gd name="T164" fmla="*/ 59 w 59"/>
                <a:gd name="T165" fmla="*/ 19 h 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19">
                  <a:moveTo>
                    <a:pt x="2" y="19"/>
                  </a:moveTo>
                  <a:lnTo>
                    <a:pt x="4" y="19"/>
                  </a:lnTo>
                  <a:lnTo>
                    <a:pt x="8" y="18"/>
                  </a:lnTo>
                  <a:lnTo>
                    <a:pt x="8" y="19"/>
                  </a:lnTo>
                  <a:lnTo>
                    <a:pt x="8" y="18"/>
                  </a:lnTo>
                  <a:lnTo>
                    <a:pt x="8" y="17"/>
                  </a:lnTo>
                  <a:lnTo>
                    <a:pt x="13" y="16"/>
                  </a:lnTo>
                  <a:lnTo>
                    <a:pt x="15" y="16"/>
                  </a:lnTo>
                  <a:lnTo>
                    <a:pt x="15" y="15"/>
                  </a:lnTo>
                  <a:lnTo>
                    <a:pt x="17" y="15"/>
                  </a:lnTo>
                  <a:lnTo>
                    <a:pt x="17" y="16"/>
                  </a:lnTo>
                  <a:lnTo>
                    <a:pt x="21" y="17"/>
                  </a:lnTo>
                  <a:lnTo>
                    <a:pt x="23" y="19"/>
                  </a:lnTo>
                  <a:lnTo>
                    <a:pt x="30" y="19"/>
                  </a:lnTo>
                  <a:lnTo>
                    <a:pt x="30" y="18"/>
                  </a:lnTo>
                  <a:lnTo>
                    <a:pt x="32" y="17"/>
                  </a:lnTo>
                  <a:lnTo>
                    <a:pt x="30" y="16"/>
                  </a:lnTo>
                  <a:lnTo>
                    <a:pt x="30" y="14"/>
                  </a:lnTo>
                  <a:lnTo>
                    <a:pt x="30" y="15"/>
                  </a:lnTo>
                  <a:lnTo>
                    <a:pt x="32" y="14"/>
                  </a:lnTo>
                  <a:lnTo>
                    <a:pt x="34" y="16"/>
                  </a:lnTo>
                  <a:lnTo>
                    <a:pt x="36" y="16"/>
                  </a:lnTo>
                  <a:lnTo>
                    <a:pt x="40" y="19"/>
                  </a:lnTo>
                  <a:lnTo>
                    <a:pt x="44" y="19"/>
                  </a:lnTo>
                  <a:lnTo>
                    <a:pt x="51" y="18"/>
                  </a:lnTo>
                  <a:lnTo>
                    <a:pt x="53" y="18"/>
                  </a:lnTo>
                  <a:lnTo>
                    <a:pt x="57" y="18"/>
                  </a:lnTo>
                  <a:lnTo>
                    <a:pt x="59" y="17"/>
                  </a:lnTo>
                  <a:lnTo>
                    <a:pt x="59" y="10"/>
                  </a:lnTo>
                  <a:lnTo>
                    <a:pt x="57" y="9"/>
                  </a:lnTo>
                  <a:lnTo>
                    <a:pt x="57" y="7"/>
                  </a:lnTo>
                  <a:lnTo>
                    <a:pt x="53" y="7"/>
                  </a:lnTo>
                  <a:lnTo>
                    <a:pt x="51" y="4"/>
                  </a:lnTo>
                  <a:lnTo>
                    <a:pt x="46" y="3"/>
                  </a:lnTo>
                  <a:lnTo>
                    <a:pt x="46" y="2"/>
                  </a:lnTo>
                  <a:lnTo>
                    <a:pt x="44" y="2"/>
                  </a:lnTo>
                  <a:lnTo>
                    <a:pt x="44" y="1"/>
                  </a:lnTo>
                  <a:lnTo>
                    <a:pt x="44" y="0"/>
                  </a:lnTo>
                  <a:lnTo>
                    <a:pt x="38" y="1"/>
                  </a:lnTo>
                  <a:lnTo>
                    <a:pt x="34" y="4"/>
                  </a:lnTo>
                  <a:lnTo>
                    <a:pt x="32" y="3"/>
                  </a:lnTo>
                  <a:lnTo>
                    <a:pt x="30" y="7"/>
                  </a:lnTo>
                  <a:lnTo>
                    <a:pt x="15" y="9"/>
                  </a:lnTo>
                  <a:lnTo>
                    <a:pt x="11" y="11"/>
                  </a:lnTo>
                  <a:lnTo>
                    <a:pt x="11" y="12"/>
                  </a:lnTo>
                  <a:lnTo>
                    <a:pt x="8" y="12"/>
                  </a:lnTo>
                  <a:lnTo>
                    <a:pt x="6" y="12"/>
                  </a:lnTo>
                  <a:lnTo>
                    <a:pt x="2" y="14"/>
                  </a:lnTo>
                  <a:lnTo>
                    <a:pt x="0" y="18"/>
                  </a:lnTo>
                  <a:lnTo>
                    <a:pt x="2" y="18"/>
                  </a:lnTo>
                  <a:lnTo>
                    <a:pt x="2"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 name="Freeform 1021"/>
            <p:cNvSpPr>
              <a:spLocks/>
            </p:cNvSpPr>
            <p:nvPr/>
          </p:nvSpPr>
          <p:spPr bwMode="auto">
            <a:xfrm>
              <a:off x="6143286" y="4012835"/>
              <a:ext cx="88393" cy="55796"/>
            </a:xfrm>
            <a:custGeom>
              <a:avLst/>
              <a:gdLst>
                <a:gd name="T0" fmla="*/ 0 w 97"/>
                <a:gd name="T1" fmla="*/ 28 h 48"/>
                <a:gd name="T2" fmla="*/ 11 w 97"/>
                <a:gd name="T3" fmla="*/ 37 h 48"/>
                <a:gd name="T4" fmla="*/ 19 w 97"/>
                <a:gd name="T5" fmla="*/ 44 h 48"/>
                <a:gd name="T6" fmla="*/ 30 w 97"/>
                <a:gd name="T7" fmla="*/ 46 h 48"/>
                <a:gd name="T8" fmla="*/ 38 w 97"/>
                <a:gd name="T9" fmla="*/ 48 h 48"/>
                <a:gd name="T10" fmla="*/ 42 w 97"/>
                <a:gd name="T11" fmla="*/ 41 h 48"/>
                <a:gd name="T12" fmla="*/ 40 w 97"/>
                <a:gd name="T13" fmla="*/ 37 h 48"/>
                <a:gd name="T14" fmla="*/ 45 w 97"/>
                <a:gd name="T15" fmla="*/ 40 h 48"/>
                <a:gd name="T16" fmla="*/ 49 w 97"/>
                <a:gd name="T17" fmla="*/ 42 h 48"/>
                <a:gd name="T18" fmla="*/ 45 w 97"/>
                <a:gd name="T19" fmla="*/ 43 h 48"/>
                <a:gd name="T20" fmla="*/ 49 w 97"/>
                <a:gd name="T21" fmla="*/ 44 h 48"/>
                <a:gd name="T22" fmla="*/ 61 w 97"/>
                <a:gd name="T23" fmla="*/ 41 h 48"/>
                <a:gd name="T24" fmla="*/ 76 w 97"/>
                <a:gd name="T25" fmla="*/ 36 h 48"/>
                <a:gd name="T26" fmla="*/ 78 w 97"/>
                <a:gd name="T27" fmla="*/ 38 h 48"/>
                <a:gd name="T28" fmla="*/ 82 w 97"/>
                <a:gd name="T29" fmla="*/ 43 h 48"/>
                <a:gd name="T30" fmla="*/ 85 w 97"/>
                <a:gd name="T31" fmla="*/ 40 h 48"/>
                <a:gd name="T32" fmla="*/ 97 w 97"/>
                <a:gd name="T33" fmla="*/ 41 h 48"/>
                <a:gd name="T34" fmla="*/ 97 w 97"/>
                <a:gd name="T35" fmla="*/ 38 h 48"/>
                <a:gd name="T36" fmla="*/ 87 w 97"/>
                <a:gd name="T37" fmla="*/ 36 h 48"/>
                <a:gd name="T38" fmla="*/ 80 w 97"/>
                <a:gd name="T39" fmla="*/ 26 h 48"/>
                <a:gd name="T40" fmla="*/ 85 w 97"/>
                <a:gd name="T41" fmla="*/ 16 h 48"/>
                <a:gd name="T42" fmla="*/ 80 w 97"/>
                <a:gd name="T43" fmla="*/ 16 h 48"/>
                <a:gd name="T44" fmla="*/ 72 w 97"/>
                <a:gd name="T45" fmla="*/ 6 h 48"/>
                <a:gd name="T46" fmla="*/ 63 w 97"/>
                <a:gd name="T47" fmla="*/ 4 h 48"/>
                <a:gd name="T48" fmla="*/ 61 w 97"/>
                <a:gd name="T49" fmla="*/ 12 h 48"/>
                <a:gd name="T50" fmla="*/ 61 w 97"/>
                <a:gd name="T51" fmla="*/ 16 h 48"/>
                <a:gd name="T52" fmla="*/ 61 w 97"/>
                <a:gd name="T53" fmla="*/ 19 h 48"/>
                <a:gd name="T54" fmla="*/ 57 w 97"/>
                <a:gd name="T55" fmla="*/ 19 h 48"/>
                <a:gd name="T56" fmla="*/ 53 w 97"/>
                <a:gd name="T57" fmla="*/ 19 h 48"/>
                <a:gd name="T58" fmla="*/ 53 w 97"/>
                <a:gd name="T59" fmla="*/ 17 h 48"/>
                <a:gd name="T60" fmla="*/ 53 w 97"/>
                <a:gd name="T61" fmla="*/ 14 h 48"/>
                <a:gd name="T62" fmla="*/ 53 w 97"/>
                <a:gd name="T63" fmla="*/ 13 h 48"/>
                <a:gd name="T64" fmla="*/ 49 w 97"/>
                <a:gd name="T65" fmla="*/ 13 h 48"/>
                <a:gd name="T66" fmla="*/ 49 w 97"/>
                <a:gd name="T67" fmla="*/ 12 h 48"/>
                <a:gd name="T68" fmla="*/ 45 w 97"/>
                <a:gd name="T69" fmla="*/ 11 h 48"/>
                <a:gd name="T70" fmla="*/ 45 w 97"/>
                <a:gd name="T71" fmla="*/ 8 h 48"/>
                <a:gd name="T72" fmla="*/ 40 w 97"/>
                <a:gd name="T73" fmla="*/ 8 h 48"/>
                <a:gd name="T74" fmla="*/ 32 w 97"/>
                <a:gd name="T75" fmla="*/ 3 h 48"/>
                <a:gd name="T76" fmla="*/ 32 w 97"/>
                <a:gd name="T77" fmla="*/ 0 h 48"/>
                <a:gd name="T78" fmla="*/ 28 w 97"/>
                <a:gd name="T79" fmla="*/ 0 h 48"/>
                <a:gd name="T80" fmla="*/ 21 w 97"/>
                <a:gd name="T81" fmla="*/ 2 h 48"/>
                <a:gd name="T82" fmla="*/ 11 w 97"/>
                <a:gd name="T83" fmla="*/ 8 h 48"/>
                <a:gd name="T84" fmla="*/ 7 w 97"/>
                <a:gd name="T85" fmla="*/ 9 h 48"/>
                <a:gd name="T86" fmla="*/ 11 w 97"/>
                <a:gd name="T87" fmla="*/ 11 h 48"/>
                <a:gd name="T88" fmla="*/ 11 w 97"/>
                <a:gd name="T89" fmla="*/ 14 h 48"/>
                <a:gd name="T90" fmla="*/ 5 w 97"/>
                <a:gd name="T91" fmla="*/ 14 h 48"/>
                <a:gd name="T92" fmla="*/ 7 w 97"/>
                <a:gd name="T93" fmla="*/ 18 h 48"/>
                <a:gd name="T94" fmla="*/ 5 w 97"/>
                <a:gd name="T95" fmla="*/ 21 h 48"/>
                <a:gd name="T96" fmla="*/ 2 w 97"/>
                <a:gd name="T97" fmla="*/ 20 h 48"/>
                <a:gd name="T98" fmla="*/ 7 w 97"/>
                <a:gd name="T99" fmla="*/ 22 h 48"/>
                <a:gd name="T100" fmla="*/ 5 w 97"/>
                <a:gd name="T101" fmla="*/ 25 h 48"/>
                <a:gd name="T102" fmla="*/ 5 w 97"/>
                <a:gd name="T103" fmla="*/ 26 h 48"/>
                <a:gd name="T104" fmla="*/ 9 w 97"/>
                <a:gd name="T105" fmla="*/ 27 h 48"/>
                <a:gd name="T106" fmla="*/ 2 w 97"/>
                <a:gd name="T107" fmla="*/ 27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48"/>
                <a:gd name="T164" fmla="*/ 97 w 97"/>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48">
                  <a:moveTo>
                    <a:pt x="2" y="27"/>
                  </a:moveTo>
                  <a:lnTo>
                    <a:pt x="0" y="28"/>
                  </a:lnTo>
                  <a:lnTo>
                    <a:pt x="5" y="34"/>
                  </a:lnTo>
                  <a:lnTo>
                    <a:pt x="11" y="37"/>
                  </a:lnTo>
                  <a:lnTo>
                    <a:pt x="15" y="37"/>
                  </a:lnTo>
                  <a:lnTo>
                    <a:pt x="19" y="44"/>
                  </a:lnTo>
                  <a:lnTo>
                    <a:pt x="23" y="46"/>
                  </a:lnTo>
                  <a:lnTo>
                    <a:pt x="30" y="46"/>
                  </a:lnTo>
                  <a:lnTo>
                    <a:pt x="34" y="48"/>
                  </a:lnTo>
                  <a:lnTo>
                    <a:pt x="38" y="48"/>
                  </a:lnTo>
                  <a:lnTo>
                    <a:pt x="38" y="46"/>
                  </a:lnTo>
                  <a:lnTo>
                    <a:pt x="42" y="41"/>
                  </a:lnTo>
                  <a:lnTo>
                    <a:pt x="38" y="42"/>
                  </a:lnTo>
                  <a:lnTo>
                    <a:pt x="40" y="37"/>
                  </a:lnTo>
                  <a:lnTo>
                    <a:pt x="45" y="36"/>
                  </a:lnTo>
                  <a:lnTo>
                    <a:pt x="45" y="40"/>
                  </a:lnTo>
                  <a:lnTo>
                    <a:pt x="47" y="42"/>
                  </a:lnTo>
                  <a:lnTo>
                    <a:pt x="49" y="42"/>
                  </a:lnTo>
                  <a:lnTo>
                    <a:pt x="47" y="43"/>
                  </a:lnTo>
                  <a:lnTo>
                    <a:pt x="45" y="43"/>
                  </a:lnTo>
                  <a:lnTo>
                    <a:pt x="47" y="44"/>
                  </a:lnTo>
                  <a:lnTo>
                    <a:pt x="49" y="44"/>
                  </a:lnTo>
                  <a:lnTo>
                    <a:pt x="57" y="43"/>
                  </a:lnTo>
                  <a:lnTo>
                    <a:pt x="61" y="41"/>
                  </a:lnTo>
                  <a:lnTo>
                    <a:pt x="72" y="38"/>
                  </a:lnTo>
                  <a:lnTo>
                    <a:pt x="76" y="36"/>
                  </a:lnTo>
                  <a:lnTo>
                    <a:pt x="78" y="37"/>
                  </a:lnTo>
                  <a:lnTo>
                    <a:pt x="78" y="38"/>
                  </a:lnTo>
                  <a:lnTo>
                    <a:pt x="76" y="40"/>
                  </a:lnTo>
                  <a:lnTo>
                    <a:pt x="82" y="43"/>
                  </a:lnTo>
                  <a:lnTo>
                    <a:pt x="85" y="42"/>
                  </a:lnTo>
                  <a:lnTo>
                    <a:pt x="85" y="40"/>
                  </a:lnTo>
                  <a:lnTo>
                    <a:pt x="93" y="42"/>
                  </a:lnTo>
                  <a:lnTo>
                    <a:pt x="97" y="41"/>
                  </a:lnTo>
                  <a:lnTo>
                    <a:pt x="97" y="40"/>
                  </a:lnTo>
                  <a:lnTo>
                    <a:pt x="97" y="38"/>
                  </a:lnTo>
                  <a:lnTo>
                    <a:pt x="93" y="37"/>
                  </a:lnTo>
                  <a:lnTo>
                    <a:pt x="87" y="36"/>
                  </a:lnTo>
                  <a:lnTo>
                    <a:pt x="82" y="34"/>
                  </a:lnTo>
                  <a:lnTo>
                    <a:pt x="80" y="26"/>
                  </a:lnTo>
                  <a:lnTo>
                    <a:pt x="85" y="18"/>
                  </a:lnTo>
                  <a:lnTo>
                    <a:pt x="85" y="16"/>
                  </a:lnTo>
                  <a:lnTo>
                    <a:pt x="82" y="16"/>
                  </a:lnTo>
                  <a:lnTo>
                    <a:pt x="80" y="16"/>
                  </a:lnTo>
                  <a:lnTo>
                    <a:pt x="78" y="11"/>
                  </a:lnTo>
                  <a:lnTo>
                    <a:pt x="72" y="6"/>
                  </a:lnTo>
                  <a:lnTo>
                    <a:pt x="66" y="4"/>
                  </a:lnTo>
                  <a:lnTo>
                    <a:pt x="63" y="4"/>
                  </a:lnTo>
                  <a:lnTo>
                    <a:pt x="61" y="6"/>
                  </a:lnTo>
                  <a:lnTo>
                    <a:pt x="61" y="12"/>
                  </a:lnTo>
                  <a:lnTo>
                    <a:pt x="63" y="14"/>
                  </a:lnTo>
                  <a:lnTo>
                    <a:pt x="61" y="16"/>
                  </a:lnTo>
                  <a:lnTo>
                    <a:pt x="61" y="19"/>
                  </a:lnTo>
                  <a:lnTo>
                    <a:pt x="57" y="19"/>
                  </a:lnTo>
                  <a:lnTo>
                    <a:pt x="55" y="19"/>
                  </a:lnTo>
                  <a:lnTo>
                    <a:pt x="53" y="19"/>
                  </a:lnTo>
                  <a:lnTo>
                    <a:pt x="53" y="18"/>
                  </a:lnTo>
                  <a:lnTo>
                    <a:pt x="53" y="17"/>
                  </a:lnTo>
                  <a:lnTo>
                    <a:pt x="53" y="14"/>
                  </a:lnTo>
                  <a:lnTo>
                    <a:pt x="53" y="13"/>
                  </a:lnTo>
                  <a:lnTo>
                    <a:pt x="49" y="12"/>
                  </a:lnTo>
                  <a:lnTo>
                    <a:pt x="49" y="13"/>
                  </a:lnTo>
                  <a:lnTo>
                    <a:pt x="49" y="12"/>
                  </a:lnTo>
                  <a:lnTo>
                    <a:pt x="45" y="12"/>
                  </a:lnTo>
                  <a:lnTo>
                    <a:pt x="45" y="11"/>
                  </a:lnTo>
                  <a:lnTo>
                    <a:pt x="47" y="9"/>
                  </a:lnTo>
                  <a:lnTo>
                    <a:pt x="45" y="8"/>
                  </a:lnTo>
                  <a:lnTo>
                    <a:pt x="42" y="6"/>
                  </a:lnTo>
                  <a:lnTo>
                    <a:pt x="40" y="8"/>
                  </a:lnTo>
                  <a:lnTo>
                    <a:pt x="38" y="6"/>
                  </a:lnTo>
                  <a:lnTo>
                    <a:pt x="32" y="3"/>
                  </a:lnTo>
                  <a:lnTo>
                    <a:pt x="32" y="1"/>
                  </a:lnTo>
                  <a:lnTo>
                    <a:pt x="32" y="0"/>
                  </a:lnTo>
                  <a:lnTo>
                    <a:pt x="28" y="0"/>
                  </a:lnTo>
                  <a:lnTo>
                    <a:pt x="21" y="2"/>
                  </a:lnTo>
                  <a:lnTo>
                    <a:pt x="17" y="5"/>
                  </a:lnTo>
                  <a:lnTo>
                    <a:pt x="11" y="8"/>
                  </a:lnTo>
                  <a:lnTo>
                    <a:pt x="9" y="6"/>
                  </a:lnTo>
                  <a:lnTo>
                    <a:pt x="7" y="9"/>
                  </a:lnTo>
                  <a:lnTo>
                    <a:pt x="9" y="12"/>
                  </a:lnTo>
                  <a:lnTo>
                    <a:pt x="11" y="11"/>
                  </a:lnTo>
                  <a:lnTo>
                    <a:pt x="11" y="13"/>
                  </a:lnTo>
                  <a:lnTo>
                    <a:pt x="11" y="14"/>
                  </a:lnTo>
                  <a:lnTo>
                    <a:pt x="7" y="13"/>
                  </a:lnTo>
                  <a:lnTo>
                    <a:pt x="5" y="14"/>
                  </a:lnTo>
                  <a:lnTo>
                    <a:pt x="5" y="17"/>
                  </a:lnTo>
                  <a:lnTo>
                    <a:pt x="7" y="18"/>
                  </a:lnTo>
                  <a:lnTo>
                    <a:pt x="5" y="20"/>
                  </a:lnTo>
                  <a:lnTo>
                    <a:pt x="5" y="21"/>
                  </a:lnTo>
                  <a:lnTo>
                    <a:pt x="2" y="19"/>
                  </a:lnTo>
                  <a:lnTo>
                    <a:pt x="2" y="20"/>
                  </a:lnTo>
                  <a:lnTo>
                    <a:pt x="2" y="21"/>
                  </a:lnTo>
                  <a:lnTo>
                    <a:pt x="7" y="22"/>
                  </a:lnTo>
                  <a:lnTo>
                    <a:pt x="7" y="25"/>
                  </a:lnTo>
                  <a:lnTo>
                    <a:pt x="5" y="25"/>
                  </a:lnTo>
                  <a:lnTo>
                    <a:pt x="5" y="26"/>
                  </a:lnTo>
                  <a:lnTo>
                    <a:pt x="7" y="25"/>
                  </a:lnTo>
                  <a:lnTo>
                    <a:pt x="9" y="27"/>
                  </a:lnTo>
                  <a:lnTo>
                    <a:pt x="5" y="28"/>
                  </a:lnTo>
                  <a:lnTo>
                    <a:pt x="2" y="2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 name="Freeform 1022"/>
            <p:cNvSpPr>
              <a:spLocks/>
            </p:cNvSpPr>
            <p:nvPr/>
          </p:nvSpPr>
          <p:spPr bwMode="auto">
            <a:xfrm>
              <a:off x="2929249" y="3938440"/>
              <a:ext cx="22782" cy="10462"/>
            </a:xfrm>
            <a:custGeom>
              <a:avLst/>
              <a:gdLst>
                <a:gd name="T0" fmla="*/ 13 w 25"/>
                <a:gd name="T1" fmla="*/ 0 h 9"/>
                <a:gd name="T2" fmla="*/ 9 w 25"/>
                <a:gd name="T3" fmla="*/ 1 h 9"/>
                <a:gd name="T4" fmla="*/ 4 w 25"/>
                <a:gd name="T5" fmla="*/ 1 h 9"/>
                <a:gd name="T6" fmla="*/ 0 w 25"/>
                <a:gd name="T7" fmla="*/ 2 h 9"/>
                <a:gd name="T8" fmla="*/ 0 w 25"/>
                <a:gd name="T9" fmla="*/ 4 h 9"/>
                <a:gd name="T10" fmla="*/ 7 w 25"/>
                <a:gd name="T11" fmla="*/ 9 h 9"/>
                <a:gd name="T12" fmla="*/ 13 w 25"/>
                <a:gd name="T13" fmla="*/ 8 h 9"/>
                <a:gd name="T14" fmla="*/ 15 w 25"/>
                <a:gd name="T15" fmla="*/ 6 h 9"/>
                <a:gd name="T16" fmla="*/ 19 w 25"/>
                <a:gd name="T17" fmla="*/ 6 h 9"/>
                <a:gd name="T18" fmla="*/ 25 w 25"/>
                <a:gd name="T19" fmla="*/ 6 h 9"/>
                <a:gd name="T20" fmla="*/ 23 w 25"/>
                <a:gd name="T21" fmla="*/ 5 h 9"/>
                <a:gd name="T22" fmla="*/ 13 w 25"/>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9"/>
                <a:gd name="T38" fmla="*/ 25 w 2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9">
                  <a:moveTo>
                    <a:pt x="13" y="0"/>
                  </a:moveTo>
                  <a:lnTo>
                    <a:pt x="9" y="1"/>
                  </a:lnTo>
                  <a:lnTo>
                    <a:pt x="4" y="1"/>
                  </a:lnTo>
                  <a:lnTo>
                    <a:pt x="0" y="2"/>
                  </a:lnTo>
                  <a:lnTo>
                    <a:pt x="0" y="4"/>
                  </a:lnTo>
                  <a:lnTo>
                    <a:pt x="7" y="9"/>
                  </a:lnTo>
                  <a:lnTo>
                    <a:pt x="13" y="8"/>
                  </a:lnTo>
                  <a:lnTo>
                    <a:pt x="15" y="6"/>
                  </a:lnTo>
                  <a:lnTo>
                    <a:pt x="19" y="6"/>
                  </a:lnTo>
                  <a:lnTo>
                    <a:pt x="25" y="6"/>
                  </a:lnTo>
                  <a:lnTo>
                    <a:pt x="23" y="5"/>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 name="Freeform 1023"/>
            <p:cNvSpPr>
              <a:spLocks/>
            </p:cNvSpPr>
            <p:nvPr/>
          </p:nvSpPr>
          <p:spPr bwMode="auto">
            <a:xfrm>
              <a:off x="3142486" y="4003536"/>
              <a:ext cx="7290" cy="4650"/>
            </a:xfrm>
            <a:custGeom>
              <a:avLst/>
              <a:gdLst>
                <a:gd name="T0" fmla="*/ 0 w 8"/>
                <a:gd name="T1" fmla="*/ 3 h 4"/>
                <a:gd name="T2" fmla="*/ 8 w 8"/>
                <a:gd name="T3" fmla="*/ 4 h 4"/>
                <a:gd name="T4" fmla="*/ 2 w 8"/>
                <a:gd name="T5" fmla="*/ 0 h 4"/>
                <a:gd name="T6" fmla="*/ 0 w 8"/>
                <a:gd name="T7" fmla="*/ 2 h 4"/>
                <a:gd name="T8" fmla="*/ 0 w 8"/>
                <a:gd name="T9" fmla="*/ 3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3"/>
                  </a:moveTo>
                  <a:lnTo>
                    <a:pt x="8" y="4"/>
                  </a:lnTo>
                  <a:lnTo>
                    <a:pt x="2" y="0"/>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 name="Freeform 1024"/>
            <p:cNvSpPr>
              <a:spLocks/>
            </p:cNvSpPr>
            <p:nvPr/>
          </p:nvSpPr>
          <p:spPr bwMode="auto">
            <a:xfrm>
              <a:off x="3234524" y="4016323"/>
              <a:ext cx="11846" cy="12787"/>
            </a:xfrm>
            <a:custGeom>
              <a:avLst/>
              <a:gdLst>
                <a:gd name="T0" fmla="*/ 11 w 13"/>
                <a:gd name="T1" fmla="*/ 2 h 11"/>
                <a:gd name="T2" fmla="*/ 6 w 13"/>
                <a:gd name="T3" fmla="*/ 0 h 11"/>
                <a:gd name="T4" fmla="*/ 6 w 13"/>
                <a:gd name="T5" fmla="*/ 0 h 11"/>
                <a:gd name="T6" fmla="*/ 6 w 13"/>
                <a:gd name="T7" fmla="*/ 1 h 11"/>
                <a:gd name="T8" fmla="*/ 4 w 13"/>
                <a:gd name="T9" fmla="*/ 2 h 11"/>
                <a:gd name="T10" fmla="*/ 4 w 13"/>
                <a:gd name="T11" fmla="*/ 3 h 11"/>
                <a:gd name="T12" fmla="*/ 2 w 13"/>
                <a:gd name="T13" fmla="*/ 7 h 11"/>
                <a:gd name="T14" fmla="*/ 2 w 13"/>
                <a:gd name="T15" fmla="*/ 8 h 11"/>
                <a:gd name="T16" fmla="*/ 0 w 13"/>
                <a:gd name="T17" fmla="*/ 9 h 11"/>
                <a:gd name="T18" fmla="*/ 6 w 13"/>
                <a:gd name="T19" fmla="*/ 11 h 11"/>
                <a:gd name="T20" fmla="*/ 6 w 13"/>
                <a:gd name="T21" fmla="*/ 10 h 11"/>
                <a:gd name="T22" fmla="*/ 6 w 13"/>
                <a:gd name="T23" fmla="*/ 9 h 11"/>
                <a:gd name="T24" fmla="*/ 13 w 13"/>
                <a:gd name="T25" fmla="*/ 9 h 11"/>
                <a:gd name="T26" fmla="*/ 11 w 13"/>
                <a:gd name="T27" fmla="*/ 8 h 11"/>
                <a:gd name="T28" fmla="*/ 8 w 13"/>
                <a:gd name="T29" fmla="*/ 7 h 11"/>
                <a:gd name="T30" fmla="*/ 11 w 13"/>
                <a:gd name="T31" fmla="*/ 2 h 11"/>
                <a:gd name="T32" fmla="*/ 11 w 13"/>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1"/>
                <a:gd name="T53" fmla="*/ 13 w 13"/>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1">
                  <a:moveTo>
                    <a:pt x="11" y="2"/>
                  </a:moveTo>
                  <a:lnTo>
                    <a:pt x="6" y="0"/>
                  </a:lnTo>
                  <a:lnTo>
                    <a:pt x="6" y="1"/>
                  </a:lnTo>
                  <a:lnTo>
                    <a:pt x="4" y="2"/>
                  </a:lnTo>
                  <a:lnTo>
                    <a:pt x="4" y="3"/>
                  </a:lnTo>
                  <a:lnTo>
                    <a:pt x="2" y="7"/>
                  </a:lnTo>
                  <a:lnTo>
                    <a:pt x="2" y="8"/>
                  </a:lnTo>
                  <a:lnTo>
                    <a:pt x="0" y="9"/>
                  </a:lnTo>
                  <a:lnTo>
                    <a:pt x="6" y="11"/>
                  </a:lnTo>
                  <a:lnTo>
                    <a:pt x="6" y="10"/>
                  </a:lnTo>
                  <a:lnTo>
                    <a:pt x="6" y="9"/>
                  </a:lnTo>
                  <a:lnTo>
                    <a:pt x="13" y="9"/>
                  </a:lnTo>
                  <a:lnTo>
                    <a:pt x="11" y="8"/>
                  </a:lnTo>
                  <a:lnTo>
                    <a:pt x="8" y="7"/>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 name="Freeform 1025"/>
            <p:cNvSpPr>
              <a:spLocks/>
            </p:cNvSpPr>
            <p:nvPr/>
          </p:nvSpPr>
          <p:spPr bwMode="auto">
            <a:xfrm>
              <a:off x="5525447" y="3808249"/>
              <a:ext cx="13669" cy="5812"/>
            </a:xfrm>
            <a:custGeom>
              <a:avLst/>
              <a:gdLst>
                <a:gd name="T0" fmla="*/ 1860 w 7"/>
                <a:gd name="T1" fmla="*/ 5 h 5"/>
                <a:gd name="T2" fmla="*/ 5814 w 7"/>
                <a:gd name="T3" fmla="*/ 4 h 5"/>
                <a:gd name="T4" fmla="*/ 10566 w 7"/>
                <a:gd name="T5" fmla="*/ 4 h 5"/>
                <a:gd name="T6" fmla="*/ 14316 w 7"/>
                <a:gd name="T7" fmla="*/ 3 h 5"/>
                <a:gd name="T8" fmla="*/ 14316 w 7"/>
                <a:gd name="T9" fmla="*/ 0 h 5"/>
                <a:gd name="T10" fmla="*/ 12459 w 7"/>
                <a:gd name="T11" fmla="*/ 0 h 5"/>
                <a:gd name="T12" fmla="*/ 5814 w 7"/>
                <a:gd name="T13" fmla="*/ 0 h 5"/>
                <a:gd name="T14" fmla="*/ 3986 w 7"/>
                <a:gd name="T15" fmla="*/ 1 h 5"/>
                <a:gd name="T16" fmla="*/ 1860 w 7"/>
                <a:gd name="T17" fmla="*/ 5 h 5"/>
                <a:gd name="T18" fmla="*/ 1860 w 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 name="Rectangle 1026"/>
            <p:cNvSpPr>
              <a:spLocks noChangeArrowheads="1"/>
            </p:cNvSpPr>
            <p:nvPr/>
          </p:nvSpPr>
          <p:spPr bwMode="auto">
            <a:xfrm>
              <a:off x="5565543" y="3839634"/>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 name="Freeform 1027"/>
            <p:cNvSpPr>
              <a:spLocks/>
            </p:cNvSpPr>
            <p:nvPr/>
          </p:nvSpPr>
          <p:spPr bwMode="auto">
            <a:xfrm>
              <a:off x="5531826" y="3779188"/>
              <a:ext cx="61055" cy="60446"/>
            </a:xfrm>
            <a:custGeom>
              <a:avLst/>
              <a:gdLst>
                <a:gd name="T0" fmla="*/ 13243 w 32"/>
                <a:gd name="T1" fmla="*/ 58 h 46"/>
                <a:gd name="T2" fmla="*/ 7764 w 32"/>
                <a:gd name="T3" fmla="*/ 66 h 46"/>
                <a:gd name="T4" fmla="*/ 19202 w 32"/>
                <a:gd name="T5" fmla="*/ 68 h 46"/>
                <a:gd name="T6" fmla="*/ 19202 w 32"/>
                <a:gd name="T7" fmla="*/ 85 h 46"/>
                <a:gd name="T8" fmla="*/ 22581 w 32"/>
                <a:gd name="T9" fmla="*/ 96 h 46"/>
                <a:gd name="T10" fmla="*/ 20963 w 32"/>
                <a:gd name="T11" fmla="*/ 109 h 46"/>
                <a:gd name="T12" fmla="*/ 19202 w 32"/>
                <a:gd name="T13" fmla="*/ 110 h 46"/>
                <a:gd name="T14" fmla="*/ 17623 w 32"/>
                <a:gd name="T15" fmla="*/ 110 h 46"/>
                <a:gd name="T16" fmla="*/ 16256 w 32"/>
                <a:gd name="T17" fmla="*/ 97 h 46"/>
                <a:gd name="T18" fmla="*/ 16256 w 32"/>
                <a:gd name="T19" fmla="*/ 97 h 46"/>
                <a:gd name="T20" fmla="*/ 13243 w 32"/>
                <a:gd name="T21" fmla="*/ 97 h 46"/>
                <a:gd name="T22" fmla="*/ 11472 w 32"/>
                <a:gd name="T23" fmla="*/ 97 h 46"/>
                <a:gd name="T24" fmla="*/ 4782 w 32"/>
                <a:gd name="T25" fmla="*/ 98 h 46"/>
                <a:gd name="T26" fmla="*/ 1443 w 32"/>
                <a:gd name="T27" fmla="*/ 111 h 46"/>
                <a:gd name="T28" fmla="*/ 0 w 32"/>
                <a:gd name="T29" fmla="*/ 133 h 46"/>
                <a:gd name="T30" fmla="*/ 1443 w 32"/>
                <a:gd name="T31" fmla="*/ 140 h 46"/>
                <a:gd name="T32" fmla="*/ 3021 w 32"/>
                <a:gd name="T33" fmla="*/ 139 h 46"/>
                <a:gd name="T34" fmla="*/ 14794 w 32"/>
                <a:gd name="T35" fmla="*/ 150 h 46"/>
                <a:gd name="T36" fmla="*/ 22581 w 32"/>
                <a:gd name="T37" fmla="*/ 158 h 46"/>
                <a:gd name="T38" fmla="*/ 26268 w 32"/>
                <a:gd name="T39" fmla="*/ 150 h 46"/>
                <a:gd name="T40" fmla="*/ 27728 w 32"/>
                <a:gd name="T41" fmla="*/ 146 h 46"/>
                <a:gd name="T42" fmla="*/ 29499 w 32"/>
                <a:gd name="T43" fmla="*/ 146 h 46"/>
                <a:gd name="T44" fmla="*/ 29499 w 32"/>
                <a:gd name="T45" fmla="*/ 146 h 46"/>
                <a:gd name="T46" fmla="*/ 34036 w 32"/>
                <a:gd name="T47" fmla="*/ 146 h 46"/>
                <a:gd name="T48" fmla="*/ 34036 w 32"/>
                <a:gd name="T49" fmla="*/ 140 h 46"/>
                <a:gd name="T50" fmla="*/ 35456 w 32"/>
                <a:gd name="T51" fmla="*/ 129 h 46"/>
                <a:gd name="T52" fmla="*/ 38814 w 32"/>
                <a:gd name="T53" fmla="*/ 123 h 46"/>
                <a:gd name="T54" fmla="*/ 43891 w 32"/>
                <a:gd name="T55" fmla="*/ 111 h 46"/>
                <a:gd name="T56" fmla="*/ 47279 w 32"/>
                <a:gd name="T57" fmla="*/ 110 h 46"/>
                <a:gd name="T58" fmla="*/ 50290 w 32"/>
                <a:gd name="T59" fmla="*/ 111 h 46"/>
                <a:gd name="T60" fmla="*/ 50290 w 32"/>
                <a:gd name="T61" fmla="*/ 109 h 46"/>
                <a:gd name="T62" fmla="*/ 51619 w 32"/>
                <a:gd name="T63" fmla="*/ 98 h 46"/>
                <a:gd name="T64" fmla="*/ 51619 w 32"/>
                <a:gd name="T65" fmla="*/ 87 h 46"/>
                <a:gd name="T66" fmla="*/ 50290 w 32"/>
                <a:gd name="T67" fmla="*/ 77 h 46"/>
                <a:gd name="T68" fmla="*/ 50290 w 32"/>
                <a:gd name="T69" fmla="*/ 60 h 46"/>
                <a:gd name="T70" fmla="*/ 48673 w 32"/>
                <a:gd name="T71" fmla="*/ 53 h 46"/>
                <a:gd name="T72" fmla="*/ 47279 w 32"/>
                <a:gd name="T73" fmla="*/ 45 h 46"/>
                <a:gd name="T74" fmla="*/ 50290 w 32"/>
                <a:gd name="T75" fmla="*/ 33 h 46"/>
                <a:gd name="T76" fmla="*/ 50290 w 32"/>
                <a:gd name="T77" fmla="*/ 23 h 46"/>
                <a:gd name="T78" fmla="*/ 48673 w 32"/>
                <a:gd name="T79" fmla="*/ 18 h 46"/>
                <a:gd name="T80" fmla="*/ 41764 w 32"/>
                <a:gd name="T81" fmla="*/ 2 h 46"/>
                <a:gd name="T82" fmla="*/ 38814 w 32"/>
                <a:gd name="T83" fmla="*/ 0 h 46"/>
                <a:gd name="T84" fmla="*/ 34036 w 32"/>
                <a:gd name="T85" fmla="*/ 3 h 46"/>
                <a:gd name="T86" fmla="*/ 32436 w 32"/>
                <a:gd name="T87" fmla="*/ 18 h 46"/>
                <a:gd name="T88" fmla="*/ 30975 w 32"/>
                <a:gd name="T89" fmla="*/ 20 h 46"/>
                <a:gd name="T90" fmla="*/ 30975 w 32"/>
                <a:gd name="T91" fmla="*/ 29 h 46"/>
                <a:gd name="T92" fmla="*/ 29499 w 32"/>
                <a:gd name="T93" fmla="*/ 33 h 46"/>
                <a:gd name="T94" fmla="*/ 27728 w 32"/>
                <a:gd name="T95" fmla="*/ 33 h 46"/>
                <a:gd name="T96" fmla="*/ 22581 w 32"/>
                <a:gd name="T97" fmla="*/ 29 h 46"/>
                <a:gd name="T98" fmla="*/ 17623 w 32"/>
                <a:gd name="T99" fmla="*/ 37 h 46"/>
                <a:gd name="T100" fmla="*/ 13243 w 32"/>
                <a:gd name="T101" fmla="*/ 42 h 46"/>
                <a:gd name="T102" fmla="*/ 13243 w 32"/>
                <a:gd name="T103" fmla="*/ 47 h 46"/>
                <a:gd name="T104" fmla="*/ 13243 w 32"/>
                <a:gd name="T105" fmla="*/ 58 h 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
                <a:gd name="T160" fmla="*/ 0 h 46"/>
                <a:gd name="T161" fmla="*/ 32 w 32"/>
                <a:gd name="T162" fmla="*/ 46 h 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 name="Freeform 1028"/>
            <p:cNvSpPr>
              <a:spLocks/>
            </p:cNvSpPr>
            <p:nvPr/>
          </p:nvSpPr>
          <p:spPr bwMode="auto">
            <a:xfrm>
              <a:off x="5529092" y="3839634"/>
              <a:ext cx="34628" cy="18599"/>
            </a:xfrm>
            <a:custGeom>
              <a:avLst/>
              <a:gdLst>
                <a:gd name="T0" fmla="*/ 13 w 38"/>
                <a:gd name="T1" fmla="*/ 13 h 16"/>
                <a:gd name="T2" fmla="*/ 11 w 38"/>
                <a:gd name="T3" fmla="*/ 14 h 16"/>
                <a:gd name="T4" fmla="*/ 7 w 38"/>
                <a:gd name="T5" fmla="*/ 12 h 16"/>
                <a:gd name="T6" fmla="*/ 3 w 38"/>
                <a:gd name="T7" fmla="*/ 12 h 16"/>
                <a:gd name="T8" fmla="*/ 3 w 38"/>
                <a:gd name="T9" fmla="*/ 13 h 16"/>
                <a:gd name="T10" fmla="*/ 11 w 38"/>
                <a:gd name="T11" fmla="*/ 16 h 16"/>
                <a:gd name="T12" fmla="*/ 15 w 38"/>
                <a:gd name="T13" fmla="*/ 14 h 16"/>
                <a:gd name="T14" fmla="*/ 17 w 38"/>
                <a:gd name="T15" fmla="*/ 14 h 16"/>
                <a:gd name="T16" fmla="*/ 22 w 38"/>
                <a:gd name="T17" fmla="*/ 15 h 16"/>
                <a:gd name="T18" fmla="*/ 26 w 38"/>
                <a:gd name="T19" fmla="*/ 13 h 16"/>
                <a:gd name="T20" fmla="*/ 34 w 38"/>
                <a:gd name="T21" fmla="*/ 8 h 16"/>
                <a:gd name="T22" fmla="*/ 36 w 38"/>
                <a:gd name="T23" fmla="*/ 7 h 16"/>
                <a:gd name="T24" fmla="*/ 38 w 38"/>
                <a:gd name="T25" fmla="*/ 5 h 16"/>
                <a:gd name="T26" fmla="*/ 38 w 38"/>
                <a:gd name="T27" fmla="*/ 4 h 16"/>
                <a:gd name="T28" fmla="*/ 30 w 38"/>
                <a:gd name="T29" fmla="*/ 0 h 16"/>
                <a:gd name="T30" fmla="*/ 3 w 38"/>
                <a:gd name="T31" fmla="*/ 0 h 16"/>
                <a:gd name="T32" fmla="*/ 0 w 38"/>
                <a:gd name="T33" fmla="*/ 1 h 16"/>
                <a:gd name="T34" fmla="*/ 0 w 38"/>
                <a:gd name="T35" fmla="*/ 4 h 16"/>
                <a:gd name="T36" fmla="*/ 5 w 38"/>
                <a:gd name="T37" fmla="*/ 4 h 16"/>
                <a:gd name="T38" fmla="*/ 5 w 38"/>
                <a:gd name="T39" fmla="*/ 7 h 16"/>
                <a:gd name="T40" fmla="*/ 3 w 38"/>
                <a:gd name="T41" fmla="*/ 7 h 16"/>
                <a:gd name="T42" fmla="*/ 13 w 38"/>
                <a:gd name="T43" fmla="*/ 9 h 16"/>
                <a:gd name="T44" fmla="*/ 17 w 38"/>
                <a:gd name="T45" fmla="*/ 12 h 16"/>
                <a:gd name="T46" fmla="*/ 17 w 38"/>
                <a:gd name="T47" fmla="*/ 13 h 16"/>
                <a:gd name="T48" fmla="*/ 13 w 38"/>
                <a:gd name="T49" fmla="*/ 13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6"/>
                <a:gd name="T77" fmla="*/ 38 w 38"/>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6">
                  <a:moveTo>
                    <a:pt x="13" y="13"/>
                  </a:moveTo>
                  <a:lnTo>
                    <a:pt x="11" y="14"/>
                  </a:lnTo>
                  <a:lnTo>
                    <a:pt x="7" y="12"/>
                  </a:lnTo>
                  <a:lnTo>
                    <a:pt x="3" y="12"/>
                  </a:lnTo>
                  <a:lnTo>
                    <a:pt x="3" y="13"/>
                  </a:lnTo>
                  <a:lnTo>
                    <a:pt x="11" y="16"/>
                  </a:lnTo>
                  <a:lnTo>
                    <a:pt x="15" y="14"/>
                  </a:lnTo>
                  <a:lnTo>
                    <a:pt x="17" y="14"/>
                  </a:lnTo>
                  <a:lnTo>
                    <a:pt x="22" y="15"/>
                  </a:lnTo>
                  <a:lnTo>
                    <a:pt x="26" y="13"/>
                  </a:lnTo>
                  <a:lnTo>
                    <a:pt x="34" y="8"/>
                  </a:lnTo>
                  <a:lnTo>
                    <a:pt x="36" y="7"/>
                  </a:lnTo>
                  <a:lnTo>
                    <a:pt x="38" y="5"/>
                  </a:lnTo>
                  <a:lnTo>
                    <a:pt x="38" y="4"/>
                  </a:lnTo>
                  <a:lnTo>
                    <a:pt x="30" y="0"/>
                  </a:lnTo>
                  <a:lnTo>
                    <a:pt x="3" y="0"/>
                  </a:lnTo>
                  <a:lnTo>
                    <a:pt x="0" y="1"/>
                  </a:lnTo>
                  <a:lnTo>
                    <a:pt x="0" y="4"/>
                  </a:lnTo>
                  <a:lnTo>
                    <a:pt x="5" y="4"/>
                  </a:lnTo>
                  <a:lnTo>
                    <a:pt x="5" y="7"/>
                  </a:lnTo>
                  <a:lnTo>
                    <a:pt x="3" y="7"/>
                  </a:lnTo>
                  <a:lnTo>
                    <a:pt x="13" y="9"/>
                  </a:lnTo>
                  <a:lnTo>
                    <a:pt x="17" y="12"/>
                  </a:lnTo>
                  <a:lnTo>
                    <a:pt x="17" y="13"/>
                  </a:lnTo>
                  <a:lnTo>
                    <a:pt x="13"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 name="Freeform 1029"/>
            <p:cNvSpPr>
              <a:spLocks/>
            </p:cNvSpPr>
            <p:nvPr/>
          </p:nvSpPr>
          <p:spPr bwMode="auto">
            <a:xfrm>
              <a:off x="5582857" y="3973313"/>
              <a:ext cx="17314" cy="12787"/>
            </a:xfrm>
            <a:custGeom>
              <a:avLst/>
              <a:gdLst>
                <a:gd name="T0" fmla="*/ 9 w 19"/>
                <a:gd name="T1" fmla="*/ 10 h 11"/>
                <a:gd name="T2" fmla="*/ 9 w 19"/>
                <a:gd name="T3" fmla="*/ 11 h 11"/>
                <a:gd name="T4" fmla="*/ 9 w 19"/>
                <a:gd name="T5" fmla="*/ 11 h 11"/>
                <a:gd name="T6" fmla="*/ 13 w 19"/>
                <a:gd name="T7" fmla="*/ 10 h 11"/>
                <a:gd name="T8" fmla="*/ 17 w 19"/>
                <a:gd name="T9" fmla="*/ 6 h 11"/>
                <a:gd name="T10" fmla="*/ 17 w 19"/>
                <a:gd name="T11" fmla="*/ 6 h 11"/>
                <a:gd name="T12" fmla="*/ 19 w 19"/>
                <a:gd name="T13" fmla="*/ 6 h 11"/>
                <a:gd name="T14" fmla="*/ 19 w 19"/>
                <a:gd name="T15" fmla="*/ 6 h 11"/>
                <a:gd name="T16" fmla="*/ 19 w 19"/>
                <a:gd name="T17" fmla="*/ 3 h 11"/>
                <a:gd name="T18" fmla="*/ 17 w 19"/>
                <a:gd name="T19" fmla="*/ 0 h 11"/>
                <a:gd name="T20" fmla="*/ 13 w 19"/>
                <a:gd name="T21" fmla="*/ 4 h 11"/>
                <a:gd name="T22" fmla="*/ 9 w 19"/>
                <a:gd name="T23" fmla="*/ 6 h 11"/>
                <a:gd name="T24" fmla="*/ 7 w 19"/>
                <a:gd name="T25" fmla="*/ 6 h 11"/>
                <a:gd name="T26" fmla="*/ 0 w 19"/>
                <a:gd name="T27" fmla="*/ 8 h 11"/>
                <a:gd name="T28" fmla="*/ 3 w 19"/>
                <a:gd name="T29" fmla="*/ 10 h 11"/>
                <a:gd name="T30" fmla="*/ 7 w 19"/>
                <a:gd name="T31" fmla="*/ 10 h 11"/>
                <a:gd name="T32" fmla="*/ 11 w 19"/>
                <a:gd name="T33" fmla="*/ 7 h 11"/>
                <a:gd name="T34" fmla="*/ 11 w 19"/>
                <a:gd name="T35" fmla="*/ 8 h 11"/>
                <a:gd name="T36" fmla="*/ 11 w 19"/>
                <a:gd name="T37" fmla="*/ 10 h 11"/>
                <a:gd name="T38" fmla="*/ 9 w 19"/>
                <a:gd name="T39" fmla="*/ 10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11"/>
                <a:gd name="T62" fmla="*/ 19 w 1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11">
                  <a:moveTo>
                    <a:pt x="9" y="10"/>
                  </a:moveTo>
                  <a:lnTo>
                    <a:pt x="9" y="11"/>
                  </a:lnTo>
                  <a:lnTo>
                    <a:pt x="13" y="10"/>
                  </a:lnTo>
                  <a:lnTo>
                    <a:pt x="17" y="6"/>
                  </a:lnTo>
                  <a:lnTo>
                    <a:pt x="19" y="6"/>
                  </a:lnTo>
                  <a:lnTo>
                    <a:pt x="19" y="3"/>
                  </a:lnTo>
                  <a:lnTo>
                    <a:pt x="17" y="0"/>
                  </a:lnTo>
                  <a:lnTo>
                    <a:pt x="13" y="4"/>
                  </a:lnTo>
                  <a:lnTo>
                    <a:pt x="9" y="6"/>
                  </a:lnTo>
                  <a:lnTo>
                    <a:pt x="7" y="6"/>
                  </a:lnTo>
                  <a:lnTo>
                    <a:pt x="0" y="8"/>
                  </a:lnTo>
                  <a:lnTo>
                    <a:pt x="3" y="10"/>
                  </a:lnTo>
                  <a:lnTo>
                    <a:pt x="7" y="10"/>
                  </a:lnTo>
                  <a:lnTo>
                    <a:pt x="11" y="7"/>
                  </a:lnTo>
                  <a:lnTo>
                    <a:pt x="11" y="8"/>
                  </a:lnTo>
                  <a:lnTo>
                    <a:pt x="11" y="10"/>
                  </a:lnTo>
                  <a:lnTo>
                    <a:pt x="9"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 name="Freeform 1030"/>
            <p:cNvSpPr>
              <a:spLocks/>
            </p:cNvSpPr>
            <p:nvPr/>
          </p:nvSpPr>
          <p:spPr bwMode="auto">
            <a:xfrm>
              <a:off x="5512690" y="3967501"/>
              <a:ext cx="5468" cy="8137"/>
            </a:xfrm>
            <a:custGeom>
              <a:avLst/>
              <a:gdLst>
                <a:gd name="T0" fmla="*/ 2 w 6"/>
                <a:gd name="T1" fmla="*/ 7 h 7"/>
                <a:gd name="T2" fmla="*/ 2 w 6"/>
                <a:gd name="T3" fmla="*/ 5 h 7"/>
                <a:gd name="T4" fmla="*/ 4 w 6"/>
                <a:gd name="T5" fmla="*/ 7 h 7"/>
                <a:gd name="T6" fmla="*/ 6 w 6"/>
                <a:gd name="T7" fmla="*/ 5 h 7"/>
                <a:gd name="T8" fmla="*/ 6 w 6"/>
                <a:gd name="T9" fmla="*/ 3 h 7"/>
                <a:gd name="T10" fmla="*/ 6 w 6"/>
                <a:gd name="T11" fmla="*/ 3 h 7"/>
                <a:gd name="T12" fmla="*/ 6 w 6"/>
                <a:gd name="T13" fmla="*/ 2 h 7"/>
                <a:gd name="T14" fmla="*/ 4 w 6"/>
                <a:gd name="T15" fmla="*/ 2 h 7"/>
                <a:gd name="T16" fmla="*/ 4 w 6"/>
                <a:gd name="T17" fmla="*/ 0 h 7"/>
                <a:gd name="T18" fmla="*/ 2 w 6"/>
                <a:gd name="T19" fmla="*/ 1 h 7"/>
                <a:gd name="T20" fmla="*/ 0 w 6"/>
                <a:gd name="T21" fmla="*/ 2 h 7"/>
                <a:gd name="T22" fmla="*/ 0 w 6"/>
                <a:gd name="T23" fmla="*/ 3 h 7"/>
                <a:gd name="T24" fmla="*/ 0 w 6"/>
                <a:gd name="T25" fmla="*/ 5 h 7"/>
                <a:gd name="T26" fmla="*/ 2 w 6"/>
                <a:gd name="T27" fmla="*/ 7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7"/>
                <a:gd name="T44" fmla="*/ 6 w 6"/>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7">
                  <a:moveTo>
                    <a:pt x="2" y="7"/>
                  </a:moveTo>
                  <a:lnTo>
                    <a:pt x="2" y="5"/>
                  </a:lnTo>
                  <a:lnTo>
                    <a:pt x="4" y="7"/>
                  </a:lnTo>
                  <a:lnTo>
                    <a:pt x="6" y="5"/>
                  </a:lnTo>
                  <a:lnTo>
                    <a:pt x="6" y="3"/>
                  </a:lnTo>
                  <a:lnTo>
                    <a:pt x="6" y="2"/>
                  </a:lnTo>
                  <a:lnTo>
                    <a:pt x="4" y="2"/>
                  </a:lnTo>
                  <a:lnTo>
                    <a:pt x="4" y="0"/>
                  </a:lnTo>
                  <a:lnTo>
                    <a:pt x="2" y="1"/>
                  </a:lnTo>
                  <a:lnTo>
                    <a:pt x="0" y="2"/>
                  </a:lnTo>
                  <a:lnTo>
                    <a:pt x="0" y="3"/>
                  </a:lnTo>
                  <a:lnTo>
                    <a:pt x="0" y="5"/>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3" name="Freeform 1031"/>
            <p:cNvSpPr>
              <a:spLocks/>
            </p:cNvSpPr>
            <p:nvPr/>
          </p:nvSpPr>
          <p:spPr bwMode="auto">
            <a:xfrm>
              <a:off x="5585591" y="4008186"/>
              <a:ext cx="17314" cy="6975"/>
            </a:xfrm>
            <a:custGeom>
              <a:avLst/>
              <a:gdLst>
                <a:gd name="T0" fmla="*/ 14 w 19"/>
                <a:gd name="T1" fmla="*/ 1 h 6"/>
                <a:gd name="T2" fmla="*/ 19 w 19"/>
                <a:gd name="T3" fmla="*/ 2 h 6"/>
                <a:gd name="T4" fmla="*/ 19 w 19"/>
                <a:gd name="T5" fmla="*/ 5 h 6"/>
                <a:gd name="T6" fmla="*/ 19 w 19"/>
                <a:gd name="T7" fmla="*/ 2 h 6"/>
                <a:gd name="T8" fmla="*/ 19 w 19"/>
                <a:gd name="T9" fmla="*/ 2 h 6"/>
                <a:gd name="T10" fmla="*/ 16 w 19"/>
                <a:gd name="T11" fmla="*/ 1 h 6"/>
                <a:gd name="T12" fmla="*/ 14 w 19"/>
                <a:gd name="T13" fmla="*/ 0 h 6"/>
                <a:gd name="T14" fmla="*/ 10 w 19"/>
                <a:gd name="T15" fmla="*/ 2 h 6"/>
                <a:gd name="T16" fmla="*/ 6 w 19"/>
                <a:gd name="T17" fmla="*/ 0 h 6"/>
                <a:gd name="T18" fmla="*/ 4 w 19"/>
                <a:gd name="T19" fmla="*/ 1 h 6"/>
                <a:gd name="T20" fmla="*/ 4 w 19"/>
                <a:gd name="T21" fmla="*/ 2 h 6"/>
                <a:gd name="T22" fmla="*/ 2 w 19"/>
                <a:gd name="T23" fmla="*/ 4 h 6"/>
                <a:gd name="T24" fmla="*/ 2 w 19"/>
                <a:gd name="T25" fmla="*/ 2 h 6"/>
                <a:gd name="T26" fmla="*/ 2 w 19"/>
                <a:gd name="T27" fmla="*/ 1 h 6"/>
                <a:gd name="T28" fmla="*/ 0 w 19"/>
                <a:gd name="T29" fmla="*/ 1 h 6"/>
                <a:gd name="T30" fmla="*/ 0 w 19"/>
                <a:gd name="T31" fmla="*/ 4 h 6"/>
                <a:gd name="T32" fmla="*/ 8 w 19"/>
                <a:gd name="T33" fmla="*/ 6 h 6"/>
                <a:gd name="T34" fmla="*/ 14 w 19"/>
                <a:gd name="T35" fmla="*/ 6 h 6"/>
                <a:gd name="T36" fmla="*/ 16 w 19"/>
                <a:gd name="T37" fmla="*/ 4 h 6"/>
                <a:gd name="T38" fmla="*/ 14 w 19"/>
                <a:gd name="T39" fmla="*/ 4 h 6"/>
                <a:gd name="T40" fmla="*/ 14 w 19"/>
                <a:gd name="T41" fmla="*/ 2 h 6"/>
                <a:gd name="T42" fmla="*/ 14 w 19"/>
                <a:gd name="T43" fmla="*/ 1 h 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6"/>
                <a:gd name="T68" fmla="*/ 19 w 19"/>
                <a:gd name="T69" fmla="*/ 6 h 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6">
                  <a:moveTo>
                    <a:pt x="14" y="1"/>
                  </a:moveTo>
                  <a:lnTo>
                    <a:pt x="19" y="2"/>
                  </a:lnTo>
                  <a:lnTo>
                    <a:pt x="19" y="5"/>
                  </a:lnTo>
                  <a:lnTo>
                    <a:pt x="19" y="2"/>
                  </a:lnTo>
                  <a:lnTo>
                    <a:pt x="16" y="1"/>
                  </a:lnTo>
                  <a:lnTo>
                    <a:pt x="14" y="0"/>
                  </a:lnTo>
                  <a:lnTo>
                    <a:pt x="10" y="2"/>
                  </a:lnTo>
                  <a:lnTo>
                    <a:pt x="6" y="0"/>
                  </a:lnTo>
                  <a:lnTo>
                    <a:pt x="4" y="1"/>
                  </a:lnTo>
                  <a:lnTo>
                    <a:pt x="4" y="2"/>
                  </a:lnTo>
                  <a:lnTo>
                    <a:pt x="2" y="4"/>
                  </a:lnTo>
                  <a:lnTo>
                    <a:pt x="2" y="2"/>
                  </a:lnTo>
                  <a:lnTo>
                    <a:pt x="2" y="1"/>
                  </a:lnTo>
                  <a:lnTo>
                    <a:pt x="0" y="1"/>
                  </a:lnTo>
                  <a:lnTo>
                    <a:pt x="0" y="4"/>
                  </a:lnTo>
                  <a:lnTo>
                    <a:pt x="8" y="6"/>
                  </a:lnTo>
                  <a:lnTo>
                    <a:pt x="14" y="6"/>
                  </a:lnTo>
                  <a:lnTo>
                    <a:pt x="16" y="4"/>
                  </a:lnTo>
                  <a:lnTo>
                    <a:pt x="14" y="4"/>
                  </a:lnTo>
                  <a:lnTo>
                    <a:pt x="14" y="2"/>
                  </a:lnTo>
                  <a:lnTo>
                    <a:pt x="1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4" name="Freeform 1032"/>
            <p:cNvSpPr>
              <a:spLocks/>
            </p:cNvSpPr>
            <p:nvPr/>
          </p:nvSpPr>
          <p:spPr bwMode="auto">
            <a:xfrm>
              <a:off x="5527270" y="3789650"/>
              <a:ext cx="6379" cy="1162"/>
            </a:xfrm>
            <a:custGeom>
              <a:avLst/>
              <a:gdLst>
                <a:gd name="T0" fmla="*/ 4508 w 3"/>
                <a:gd name="T1" fmla="*/ 1 h 1"/>
                <a:gd name="T2" fmla="*/ 10519 w 3"/>
                <a:gd name="T3" fmla="*/ 1 h 1"/>
                <a:gd name="T4" fmla="*/ 13900 w 3"/>
                <a:gd name="T5" fmla="*/ 1 h 1"/>
                <a:gd name="T6" fmla="*/ 10519 w 3"/>
                <a:gd name="T7" fmla="*/ 0 h 1"/>
                <a:gd name="T8" fmla="*/ 4508 w 3"/>
                <a:gd name="T9" fmla="*/ 1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5" name="Freeform 1033"/>
            <p:cNvSpPr>
              <a:spLocks/>
            </p:cNvSpPr>
            <p:nvPr/>
          </p:nvSpPr>
          <p:spPr bwMode="auto">
            <a:xfrm>
              <a:off x="3015820" y="3945415"/>
              <a:ext cx="40096" cy="18599"/>
            </a:xfrm>
            <a:custGeom>
              <a:avLst/>
              <a:gdLst>
                <a:gd name="T0" fmla="*/ 19 w 44"/>
                <a:gd name="T1" fmla="*/ 3 h 16"/>
                <a:gd name="T2" fmla="*/ 19 w 44"/>
                <a:gd name="T3" fmla="*/ 4 h 16"/>
                <a:gd name="T4" fmla="*/ 17 w 44"/>
                <a:gd name="T5" fmla="*/ 3 h 16"/>
                <a:gd name="T6" fmla="*/ 15 w 44"/>
                <a:gd name="T7" fmla="*/ 3 h 16"/>
                <a:gd name="T8" fmla="*/ 13 w 44"/>
                <a:gd name="T9" fmla="*/ 3 h 16"/>
                <a:gd name="T10" fmla="*/ 13 w 44"/>
                <a:gd name="T11" fmla="*/ 3 h 16"/>
                <a:gd name="T12" fmla="*/ 10 w 44"/>
                <a:gd name="T13" fmla="*/ 0 h 16"/>
                <a:gd name="T14" fmla="*/ 8 w 44"/>
                <a:gd name="T15" fmla="*/ 0 h 16"/>
                <a:gd name="T16" fmla="*/ 8 w 44"/>
                <a:gd name="T17" fmla="*/ 3 h 16"/>
                <a:gd name="T18" fmla="*/ 2 w 44"/>
                <a:gd name="T19" fmla="*/ 4 h 16"/>
                <a:gd name="T20" fmla="*/ 0 w 44"/>
                <a:gd name="T21" fmla="*/ 5 h 16"/>
                <a:gd name="T22" fmla="*/ 0 w 44"/>
                <a:gd name="T23" fmla="*/ 7 h 16"/>
                <a:gd name="T24" fmla="*/ 0 w 44"/>
                <a:gd name="T25" fmla="*/ 7 h 16"/>
                <a:gd name="T26" fmla="*/ 0 w 44"/>
                <a:gd name="T27" fmla="*/ 8 h 16"/>
                <a:gd name="T28" fmla="*/ 2 w 44"/>
                <a:gd name="T29" fmla="*/ 10 h 16"/>
                <a:gd name="T30" fmla="*/ 4 w 44"/>
                <a:gd name="T31" fmla="*/ 12 h 16"/>
                <a:gd name="T32" fmla="*/ 6 w 44"/>
                <a:gd name="T33" fmla="*/ 12 h 16"/>
                <a:gd name="T34" fmla="*/ 8 w 44"/>
                <a:gd name="T35" fmla="*/ 13 h 16"/>
                <a:gd name="T36" fmla="*/ 15 w 44"/>
                <a:gd name="T37" fmla="*/ 13 h 16"/>
                <a:gd name="T38" fmla="*/ 17 w 44"/>
                <a:gd name="T39" fmla="*/ 14 h 16"/>
                <a:gd name="T40" fmla="*/ 17 w 44"/>
                <a:gd name="T41" fmla="*/ 15 h 16"/>
                <a:gd name="T42" fmla="*/ 21 w 44"/>
                <a:gd name="T43" fmla="*/ 14 h 16"/>
                <a:gd name="T44" fmla="*/ 21 w 44"/>
                <a:gd name="T45" fmla="*/ 14 h 16"/>
                <a:gd name="T46" fmla="*/ 27 w 44"/>
                <a:gd name="T47" fmla="*/ 14 h 16"/>
                <a:gd name="T48" fmla="*/ 27 w 44"/>
                <a:gd name="T49" fmla="*/ 15 h 16"/>
                <a:gd name="T50" fmla="*/ 34 w 44"/>
                <a:gd name="T51" fmla="*/ 16 h 16"/>
                <a:gd name="T52" fmla="*/ 40 w 44"/>
                <a:gd name="T53" fmla="*/ 15 h 16"/>
                <a:gd name="T54" fmla="*/ 40 w 44"/>
                <a:gd name="T55" fmla="*/ 14 h 16"/>
                <a:gd name="T56" fmla="*/ 40 w 44"/>
                <a:gd name="T57" fmla="*/ 13 h 16"/>
                <a:gd name="T58" fmla="*/ 40 w 44"/>
                <a:gd name="T59" fmla="*/ 11 h 16"/>
                <a:gd name="T60" fmla="*/ 40 w 44"/>
                <a:gd name="T61" fmla="*/ 10 h 16"/>
                <a:gd name="T62" fmla="*/ 40 w 44"/>
                <a:gd name="T63" fmla="*/ 10 h 16"/>
                <a:gd name="T64" fmla="*/ 40 w 44"/>
                <a:gd name="T65" fmla="*/ 8 h 16"/>
                <a:gd name="T66" fmla="*/ 44 w 44"/>
                <a:gd name="T67" fmla="*/ 8 h 16"/>
                <a:gd name="T68" fmla="*/ 44 w 44"/>
                <a:gd name="T69" fmla="*/ 7 h 16"/>
                <a:gd name="T70" fmla="*/ 42 w 44"/>
                <a:gd name="T71" fmla="*/ 5 h 16"/>
                <a:gd name="T72" fmla="*/ 40 w 44"/>
                <a:gd name="T73" fmla="*/ 4 h 16"/>
                <a:gd name="T74" fmla="*/ 38 w 44"/>
                <a:gd name="T75" fmla="*/ 3 h 16"/>
                <a:gd name="T76" fmla="*/ 36 w 44"/>
                <a:gd name="T77" fmla="*/ 4 h 16"/>
                <a:gd name="T78" fmla="*/ 34 w 44"/>
                <a:gd name="T79" fmla="*/ 5 h 16"/>
                <a:gd name="T80" fmla="*/ 29 w 44"/>
                <a:gd name="T81" fmla="*/ 3 h 16"/>
                <a:gd name="T82" fmla="*/ 27 w 44"/>
                <a:gd name="T83" fmla="*/ 4 h 16"/>
                <a:gd name="T84" fmla="*/ 23 w 44"/>
                <a:gd name="T85" fmla="*/ 3 h 16"/>
                <a:gd name="T86" fmla="*/ 23 w 44"/>
                <a:gd name="T87" fmla="*/ 3 h 16"/>
                <a:gd name="T88" fmla="*/ 19 w 44"/>
                <a:gd name="T89" fmla="*/ 3 h 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16"/>
                <a:gd name="T137" fmla="*/ 44 w 44"/>
                <a:gd name="T138" fmla="*/ 16 h 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16">
                  <a:moveTo>
                    <a:pt x="19" y="3"/>
                  </a:moveTo>
                  <a:lnTo>
                    <a:pt x="19" y="4"/>
                  </a:lnTo>
                  <a:lnTo>
                    <a:pt x="17" y="3"/>
                  </a:lnTo>
                  <a:lnTo>
                    <a:pt x="15" y="3"/>
                  </a:lnTo>
                  <a:lnTo>
                    <a:pt x="13" y="3"/>
                  </a:lnTo>
                  <a:lnTo>
                    <a:pt x="10" y="0"/>
                  </a:lnTo>
                  <a:lnTo>
                    <a:pt x="8" y="0"/>
                  </a:lnTo>
                  <a:lnTo>
                    <a:pt x="8" y="3"/>
                  </a:lnTo>
                  <a:lnTo>
                    <a:pt x="2" y="4"/>
                  </a:lnTo>
                  <a:lnTo>
                    <a:pt x="0" y="5"/>
                  </a:lnTo>
                  <a:lnTo>
                    <a:pt x="0" y="7"/>
                  </a:lnTo>
                  <a:lnTo>
                    <a:pt x="0" y="8"/>
                  </a:lnTo>
                  <a:lnTo>
                    <a:pt x="2" y="10"/>
                  </a:lnTo>
                  <a:lnTo>
                    <a:pt x="4" y="12"/>
                  </a:lnTo>
                  <a:lnTo>
                    <a:pt x="6" y="12"/>
                  </a:lnTo>
                  <a:lnTo>
                    <a:pt x="8" y="13"/>
                  </a:lnTo>
                  <a:lnTo>
                    <a:pt x="15" y="13"/>
                  </a:lnTo>
                  <a:lnTo>
                    <a:pt x="17" y="14"/>
                  </a:lnTo>
                  <a:lnTo>
                    <a:pt x="17" y="15"/>
                  </a:lnTo>
                  <a:lnTo>
                    <a:pt x="21" y="14"/>
                  </a:lnTo>
                  <a:lnTo>
                    <a:pt x="27" y="14"/>
                  </a:lnTo>
                  <a:lnTo>
                    <a:pt x="27" y="15"/>
                  </a:lnTo>
                  <a:lnTo>
                    <a:pt x="34" y="16"/>
                  </a:lnTo>
                  <a:lnTo>
                    <a:pt x="40" y="15"/>
                  </a:lnTo>
                  <a:lnTo>
                    <a:pt x="40" y="14"/>
                  </a:lnTo>
                  <a:lnTo>
                    <a:pt x="40" y="13"/>
                  </a:lnTo>
                  <a:lnTo>
                    <a:pt x="40" y="11"/>
                  </a:lnTo>
                  <a:lnTo>
                    <a:pt x="40" y="10"/>
                  </a:lnTo>
                  <a:lnTo>
                    <a:pt x="40" y="8"/>
                  </a:lnTo>
                  <a:lnTo>
                    <a:pt x="44" y="8"/>
                  </a:lnTo>
                  <a:lnTo>
                    <a:pt x="44" y="7"/>
                  </a:lnTo>
                  <a:lnTo>
                    <a:pt x="42" y="5"/>
                  </a:lnTo>
                  <a:lnTo>
                    <a:pt x="40" y="4"/>
                  </a:lnTo>
                  <a:lnTo>
                    <a:pt x="38" y="3"/>
                  </a:lnTo>
                  <a:lnTo>
                    <a:pt x="36" y="4"/>
                  </a:lnTo>
                  <a:lnTo>
                    <a:pt x="34" y="5"/>
                  </a:lnTo>
                  <a:lnTo>
                    <a:pt x="29" y="3"/>
                  </a:lnTo>
                  <a:lnTo>
                    <a:pt x="27" y="4"/>
                  </a:lnTo>
                  <a:lnTo>
                    <a:pt x="23" y="3"/>
                  </a:lnTo>
                  <a:lnTo>
                    <a:pt x="1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6" name="Freeform 1034"/>
            <p:cNvSpPr>
              <a:spLocks/>
            </p:cNvSpPr>
            <p:nvPr/>
          </p:nvSpPr>
          <p:spPr bwMode="auto">
            <a:xfrm>
              <a:off x="3002151" y="4031434"/>
              <a:ext cx="15492" cy="11624"/>
            </a:xfrm>
            <a:custGeom>
              <a:avLst/>
              <a:gdLst>
                <a:gd name="T0" fmla="*/ 11 w 17"/>
                <a:gd name="T1" fmla="*/ 2 h 10"/>
                <a:gd name="T2" fmla="*/ 11 w 17"/>
                <a:gd name="T3" fmla="*/ 4 h 10"/>
                <a:gd name="T4" fmla="*/ 13 w 17"/>
                <a:gd name="T5" fmla="*/ 5 h 10"/>
                <a:gd name="T6" fmla="*/ 15 w 17"/>
                <a:gd name="T7" fmla="*/ 6 h 10"/>
                <a:gd name="T8" fmla="*/ 17 w 17"/>
                <a:gd name="T9" fmla="*/ 4 h 10"/>
                <a:gd name="T10" fmla="*/ 17 w 17"/>
                <a:gd name="T11" fmla="*/ 2 h 10"/>
                <a:gd name="T12" fmla="*/ 11 w 17"/>
                <a:gd name="T13" fmla="*/ 0 h 10"/>
                <a:gd name="T14" fmla="*/ 11 w 17"/>
                <a:gd name="T15" fmla="*/ 2 h 10"/>
                <a:gd name="T16" fmla="*/ 9 w 17"/>
                <a:gd name="T17" fmla="*/ 2 h 10"/>
                <a:gd name="T18" fmla="*/ 7 w 17"/>
                <a:gd name="T19" fmla="*/ 3 h 10"/>
                <a:gd name="T20" fmla="*/ 4 w 17"/>
                <a:gd name="T21" fmla="*/ 3 h 10"/>
                <a:gd name="T22" fmla="*/ 0 w 17"/>
                <a:gd name="T23" fmla="*/ 5 h 10"/>
                <a:gd name="T24" fmla="*/ 0 w 17"/>
                <a:gd name="T25" fmla="*/ 6 h 10"/>
                <a:gd name="T26" fmla="*/ 2 w 17"/>
                <a:gd name="T27" fmla="*/ 8 h 10"/>
                <a:gd name="T28" fmla="*/ 2 w 17"/>
                <a:gd name="T29" fmla="*/ 9 h 10"/>
                <a:gd name="T30" fmla="*/ 2 w 17"/>
                <a:gd name="T31" fmla="*/ 10 h 10"/>
                <a:gd name="T32" fmla="*/ 7 w 17"/>
                <a:gd name="T33" fmla="*/ 9 h 10"/>
                <a:gd name="T34" fmla="*/ 7 w 17"/>
                <a:gd name="T35" fmla="*/ 9 h 10"/>
                <a:gd name="T36" fmla="*/ 7 w 17"/>
                <a:gd name="T37" fmla="*/ 8 h 10"/>
                <a:gd name="T38" fmla="*/ 9 w 17"/>
                <a:gd name="T39" fmla="*/ 6 h 10"/>
                <a:gd name="T40" fmla="*/ 9 w 17"/>
                <a:gd name="T41" fmla="*/ 5 h 10"/>
                <a:gd name="T42" fmla="*/ 9 w 17"/>
                <a:gd name="T43" fmla="*/ 5 h 10"/>
                <a:gd name="T44" fmla="*/ 11 w 17"/>
                <a:gd name="T45" fmla="*/ 2 h 10"/>
                <a:gd name="T46" fmla="*/ 11 w 17"/>
                <a:gd name="T47" fmla="*/ 2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0"/>
                <a:gd name="T74" fmla="*/ 17 w 17"/>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0">
                  <a:moveTo>
                    <a:pt x="11" y="2"/>
                  </a:moveTo>
                  <a:lnTo>
                    <a:pt x="11" y="4"/>
                  </a:lnTo>
                  <a:lnTo>
                    <a:pt x="13" y="5"/>
                  </a:lnTo>
                  <a:lnTo>
                    <a:pt x="15" y="6"/>
                  </a:lnTo>
                  <a:lnTo>
                    <a:pt x="17" y="4"/>
                  </a:lnTo>
                  <a:lnTo>
                    <a:pt x="17" y="2"/>
                  </a:lnTo>
                  <a:lnTo>
                    <a:pt x="11" y="0"/>
                  </a:lnTo>
                  <a:lnTo>
                    <a:pt x="11" y="2"/>
                  </a:lnTo>
                  <a:lnTo>
                    <a:pt x="9" y="2"/>
                  </a:lnTo>
                  <a:lnTo>
                    <a:pt x="7" y="3"/>
                  </a:lnTo>
                  <a:lnTo>
                    <a:pt x="4" y="3"/>
                  </a:lnTo>
                  <a:lnTo>
                    <a:pt x="0" y="5"/>
                  </a:lnTo>
                  <a:lnTo>
                    <a:pt x="0" y="6"/>
                  </a:lnTo>
                  <a:lnTo>
                    <a:pt x="2" y="8"/>
                  </a:lnTo>
                  <a:lnTo>
                    <a:pt x="2" y="9"/>
                  </a:lnTo>
                  <a:lnTo>
                    <a:pt x="2" y="10"/>
                  </a:lnTo>
                  <a:lnTo>
                    <a:pt x="7" y="9"/>
                  </a:lnTo>
                  <a:lnTo>
                    <a:pt x="7" y="8"/>
                  </a:lnTo>
                  <a:lnTo>
                    <a:pt x="9" y="6"/>
                  </a:lnTo>
                  <a:lnTo>
                    <a:pt x="9" y="5"/>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7" name="Freeform 1035"/>
            <p:cNvSpPr>
              <a:spLocks/>
            </p:cNvSpPr>
            <p:nvPr/>
          </p:nvSpPr>
          <p:spPr bwMode="auto">
            <a:xfrm>
              <a:off x="2986659" y="3894268"/>
              <a:ext cx="48297" cy="53471"/>
            </a:xfrm>
            <a:custGeom>
              <a:avLst/>
              <a:gdLst>
                <a:gd name="T0" fmla="*/ 34 w 53"/>
                <a:gd name="T1" fmla="*/ 9 h 46"/>
                <a:gd name="T2" fmla="*/ 32 w 53"/>
                <a:gd name="T3" fmla="*/ 9 h 46"/>
                <a:gd name="T4" fmla="*/ 28 w 53"/>
                <a:gd name="T5" fmla="*/ 7 h 46"/>
                <a:gd name="T6" fmla="*/ 26 w 53"/>
                <a:gd name="T7" fmla="*/ 7 h 46"/>
                <a:gd name="T8" fmla="*/ 13 w 53"/>
                <a:gd name="T9" fmla="*/ 1 h 46"/>
                <a:gd name="T10" fmla="*/ 5 w 53"/>
                <a:gd name="T11" fmla="*/ 0 h 46"/>
                <a:gd name="T12" fmla="*/ 0 w 53"/>
                <a:gd name="T13" fmla="*/ 2 h 46"/>
                <a:gd name="T14" fmla="*/ 0 w 53"/>
                <a:gd name="T15" fmla="*/ 3 h 46"/>
                <a:gd name="T16" fmla="*/ 0 w 53"/>
                <a:gd name="T17" fmla="*/ 3 h 46"/>
                <a:gd name="T18" fmla="*/ 2 w 53"/>
                <a:gd name="T19" fmla="*/ 9 h 46"/>
                <a:gd name="T20" fmla="*/ 2 w 53"/>
                <a:gd name="T21" fmla="*/ 10 h 46"/>
                <a:gd name="T22" fmla="*/ 5 w 53"/>
                <a:gd name="T23" fmla="*/ 11 h 46"/>
                <a:gd name="T24" fmla="*/ 2 w 53"/>
                <a:gd name="T25" fmla="*/ 13 h 46"/>
                <a:gd name="T26" fmla="*/ 0 w 53"/>
                <a:gd name="T27" fmla="*/ 15 h 46"/>
                <a:gd name="T28" fmla="*/ 2 w 53"/>
                <a:gd name="T29" fmla="*/ 18 h 46"/>
                <a:gd name="T30" fmla="*/ 5 w 53"/>
                <a:gd name="T31" fmla="*/ 18 h 46"/>
                <a:gd name="T32" fmla="*/ 5 w 53"/>
                <a:gd name="T33" fmla="*/ 21 h 46"/>
                <a:gd name="T34" fmla="*/ 5 w 53"/>
                <a:gd name="T35" fmla="*/ 24 h 46"/>
                <a:gd name="T36" fmla="*/ 9 w 53"/>
                <a:gd name="T37" fmla="*/ 24 h 46"/>
                <a:gd name="T38" fmla="*/ 9 w 53"/>
                <a:gd name="T39" fmla="*/ 25 h 46"/>
                <a:gd name="T40" fmla="*/ 7 w 53"/>
                <a:gd name="T41" fmla="*/ 26 h 46"/>
                <a:gd name="T42" fmla="*/ 7 w 53"/>
                <a:gd name="T43" fmla="*/ 27 h 46"/>
                <a:gd name="T44" fmla="*/ 11 w 53"/>
                <a:gd name="T45" fmla="*/ 27 h 46"/>
                <a:gd name="T46" fmla="*/ 13 w 53"/>
                <a:gd name="T47" fmla="*/ 27 h 46"/>
                <a:gd name="T48" fmla="*/ 21 w 53"/>
                <a:gd name="T49" fmla="*/ 30 h 46"/>
                <a:gd name="T50" fmla="*/ 21 w 53"/>
                <a:gd name="T51" fmla="*/ 31 h 46"/>
                <a:gd name="T52" fmla="*/ 24 w 53"/>
                <a:gd name="T53" fmla="*/ 32 h 46"/>
                <a:gd name="T54" fmla="*/ 21 w 53"/>
                <a:gd name="T55" fmla="*/ 33 h 46"/>
                <a:gd name="T56" fmla="*/ 9 w 53"/>
                <a:gd name="T57" fmla="*/ 33 h 46"/>
                <a:gd name="T58" fmla="*/ 9 w 53"/>
                <a:gd name="T59" fmla="*/ 34 h 46"/>
                <a:gd name="T60" fmla="*/ 19 w 53"/>
                <a:gd name="T61" fmla="*/ 41 h 46"/>
                <a:gd name="T62" fmla="*/ 17 w 53"/>
                <a:gd name="T63" fmla="*/ 43 h 46"/>
                <a:gd name="T64" fmla="*/ 17 w 53"/>
                <a:gd name="T65" fmla="*/ 44 h 46"/>
                <a:gd name="T66" fmla="*/ 21 w 53"/>
                <a:gd name="T67" fmla="*/ 46 h 46"/>
                <a:gd name="T68" fmla="*/ 26 w 53"/>
                <a:gd name="T69" fmla="*/ 43 h 46"/>
                <a:gd name="T70" fmla="*/ 26 w 53"/>
                <a:gd name="T71" fmla="*/ 43 h 46"/>
                <a:gd name="T72" fmla="*/ 24 w 53"/>
                <a:gd name="T73" fmla="*/ 42 h 46"/>
                <a:gd name="T74" fmla="*/ 24 w 53"/>
                <a:gd name="T75" fmla="*/ 42 h 46"/>
                <a:gd name="T76" fmla="*/ 28 w 53"/>
                <a:gd name="T77" fmla="*/ 40 h 46"/>
                <a:gd name="T78" fmla="*/ 32 w 53"/>
                <a:gd name="T79" fmla="*/ 42 h 46"/>
                <a:gd name="T80" fmla="*/ 34 w 53"/>
                <a:gd name="T81" fmla="*/ 42 h 46"/>
                <a:gd name="T82" fmla="*/ 45 w 53"/>
                <a:gd name="T83" fmla="*/ 39 h 46"/>
                <a:gd name="T84" fmla="*/ 49 w 53"/>
                <a:gd name="T85" fmla="*/ 40 h 46"/>
                <a:gd name="T86" fmla="*/ 49 w 53"/>
                <a:gd name="T87" fmla="*/ 40 h 46"/>
                <a:gd name="T88" fmla="*/ 51 w 53"/>
                <a:gd name="T89" fmla="*/ 40 h 46"/>
                <a:gd name="T90" fmla="*/ 53 w 53"/>
                <a:gd name="T91" fmla="*/ 34 h 46"/>
                <a:gd name="T92" fmla="*/ 51 w 53"/>
                <a:gd name="T93" fmla="*/ 33 h 46"/>
                <a:gd name="T94" fmla="*/ 49 w 53"/>
                <a:gd name="T95" fmla="*/ 32 h 46"/>
                <a:gd name="T96" fmla="*/ 49 w 53"/>
                <a:gd name="T97" fmla="*/ 33 h 46"/>
                <a:gd name="T98" fmla="*/ 49 w 53"/>
                <a:gd name="T99" fmla="*/ 25 h 46"/>
                <a:gd name="T100" fmla="*/ 53 w 53"/>
                <a:gd name="T101" fmla="*/ 24 h 46"/>
                <a:gd name="T102" fmla="*/ 53 w 53"/>
                <a:gd name="T103" fmla="*/ 23 h 46"/>
                <a:gd name="T104" fmla="*/ 49 w 53"/>
                <a:gd name="T105" fmla="*/ 17 h 46"/>
                <a:gd name="T106" fmla="*/ 40 w 53"/>
                <a:gd name="T107" fmla="*/ 15 h 46"/>
                <a:gd name="T108" fmla="*/ 36 w 53"/>
                <a:gd name="T109" fmla="*/ 16 h 46"/>
                <a:gd name="T110" fmla="*/ 34 w 53"/>
                <a:gd name="T111" fmla="*/ 16 h 46"/>
                <a:gd name="T112" fmla="*/ 34 w 53"/>
                <a:gd name="T113" fmla="*/ 10 h 46"/>
                <a:gd name="T114" fmla="*/ 34 w 53"/>
                <a:gd name="T115" fmla="*/ 9 h 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
                <a:gd name="T175" fmla="*/ 0 h 46"/>
                <a:gd name="T176" fmla="*/ 53 w 53"/>
                <a:gd name="T177" fmla="*/ 46 h 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 h="46">
                  <a:moveTo>
                    <a:pt x="34" y="9"/>
                  </a:moveTo>
                  <a:lnTo>
                    <a:pt x="32" y="9"/>
                  </a:lnTo>
                  <a:lnTo>
                    <a:pt x="28" y="7"/>
                  </a:lnTo>
                  <a:lnTo>
                    <a:pt x="26" y="7"/>
                  </a:lnTo>
                  <a:lnTo>
                    <a:pt x="13" y="1"/>
                  </a:lnTo>
                  <a:lnTo>
                    <a:pt x="5" y="0"/>
                  </a:lnTo>
                  <a:lnTo>
                    <a:pt x="0" y="2"/>
                  </a:lnTo>
                  <a:lnTo>
                    <a:pt x="0" y="3"/>
                  </a:lnTo>
                  <a:lnTo>
                    <a:pt x="2" y="9"/>
                  </a:lnTo>
                  <a:lnTo>
                    <a:pt x="2" y="10"/>
                  </a:lnTo>
                  <a:lnTo>
                    <a:pt x="5" y="11"/>
                  </a:lnTo>
                  <a:lnTo>
                    <a:pt x="2" y="13"/>
                  </a:lnTo>
                  <a:lnTo>
                    <a:pt x="0" y="15"/>
                  </a:lnTo>
                  <a:lnTo>
                    <a:pt x="2" y="18"/>
                  </a:lnTo>
                  <a:lnTo>
                    <a:pt x="5" y="18"/>
                  </a:lnTo>
                  <a:lnTo>
                    <a:pt x="5" y="21"/>
                  </a:lnTo>
                  <a:lnTo>
                    <a:pt x="5" y="24"/>
                  </a:lnTo>
                  <a:lnTo>
                    <a:pt x="9" y="24"/>
                  </a:lnTo>
                  <a:lnTo>
                    <a:pt x="9" y="25"/>
                  </a:lnTo>
                  <a:lnTo>
                    <a:pt x="7" y="26"/>
                  </a:lnTo>
                  <a:lnTo>
                    <a:pt x="7" y="27"/>
                  </a:lnTo>
                  <a:lnTo>
                    <a:pt x="11" y="27"/>
                  </a:lnTo>
                  <a:lnTo>
                    <a:pt x="13" y="27"/>
                  </a:lnTo>
                  <a:lnTo>
                    <a:pt x="21" y="30"/>
                  </a:lnTo>
                  <a:lnTo>
                    <a:pt x="21" y="31"/>
                  </a:lnTo>
                  <a:lnTo>
                    <a:pt x="24" y="32"/>
                  </a:lnTo>
                  <a:lnTo>
                    <a:pt x="21" y="33"/>
                  </a:lnTo>
                  <a:lnTo>
                    <a:pt x="9" y="33"/>
                  </a:lnTo>
                  <a:lnTo>
                    <a:pt x="9" y="34"/>
                  </a:lnTo>
                  <a:lnTo>
                    <a:pt x="19" y="41"/>
                  </a:lnTo>
                  <a:lnTo>
                    <a:pt x="17" y="43"/>
                  </a:lnTo>
                  <a:lnTo>
                    <a:pt x="17" y="44"/>
                  </a:lnTo>
                  <a:lnTo>
                    <a:pt x="21" y="46"/>
                  </a:lnTo>
                  <a:lnTo>
                    <a:pt x="26" y="43"/>
                  </a:lnTo>
                  <a:lnTo>
                    <a:pt x="24" y="42"/>
                  </a:lnTo>
                  <a:lnTo>
                    <a:pt x="28" y="40"/>
                  </a:lnTo>
                  <a:lnTo>
                    <a:pt x="32" y="42"/>
                  </a:lnTo>
                  <a:lnTo>
                    <a:pt x="34" y="42"/>
                  </a:lnTo>
                  <a:lnTo>
                    <a:pt x="45" y="39"/>
                  </a:lnTo>
                  <a:lnTo>
                    <a:pt x="49" y="40"/>
                  </a:lnTo>
                  <a:lnTo>
                    <a:pt x="51" y="40"/>
                  </a:lnTo>
                  <a:lnTo>
                    <a:pt x="53" y="34"/>
                  </a:lnTo>
                  <a:lnTo>
                    <a:pt x="51" y="33"/>
                  </a:lnTo>
                  <a:lnTo>
                    <a:pt x="49" y="32"/>
                  </a:lnTo>
                  <a:lnTo>
                    <a:pt x="49" y="33"/>
                  </a:lnTo>
                  <a:lnTo>
                    <a:pt x="49" y="25"/>
                  </a:lnTo>
                  <a:lnTo>
                    <a:pt x="53" y="24"/>
                  </a:lnTo>
                  <a:lnTo>
                    <a:pt x="53" y="23"/>
                  </a:lnTo>
                  <a:lnTo>
                    <a:pt x="49" y="17"/>
                  </a:lnTo>
                  <a:lnTo>
                    <a:pt x="40" y="15"/>
                  </a:lnTo>
                  <a:lnTo>
                    <a:pt x="36" y="16"/>
                  </a:lnTo>
                  <a:lnTo>
                    <a:pt x="34" y="16"/>
                  </a:lnTo>
                  <a:lnTo>
                    <a:pt x="34" y="10"/>
                  </a:lnTo>
                  <a:lnTo>
                    <a:pt x="3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8" name="Freeform 1036"/>
            <p:cNvSpPr>
              <a:spLocks/>
            </p:cNvSpPr>
            <p:nvPr/>
          </p:nvSpPr>
          <p:spPr bwMode="auto">
            <a:xfrm>
              <a:off x="2941096" y="3989587"/>
              <a:ext cx="15492" cy="8137"/>
            </a:xfrm>
            <a:custGeom>
              <a:avLst/>
              <a:gdLst>
                <a:gd name="T0" fmla="*/ 10 w 17"/>
                <a:gd name="T1" fmla="*/ 1 h 7"/>
                <a:gd name="T2" fmla="*/ 8 w 17"/>
                <a:gd name="T3" fmla="*/ 1 h 7"/>
                <a:gd name="T4" fmla="*/ 4 w 17"/>
                <a:gd name="T5" fmla="*/ 5 h 7"/>
                <a:gd name="T6" fmla="*/ 0 w 17"/>
                <a:gd name="T7" fmla="*/ 6 h 7"/>
                <a:gd name="T8" fmla="*/ 0 w 17"/>
                <a:gd name="T9" fmla="*/ 7 h 7"/>
                <a:gd name="T10" fmla="*/ 6 w 17"/>
                <a:gd name="T11" fmla="*/ 7 h 7"/>
                <a:gd name="T12" fmla="*/ 12 w 17"/>
                <a:gd name="T13" fmla="*/ 5 h 7"/>
                <a:gd name="T14" fmla="*/ 17 w 17"/>
                <a:gd name="T15" fmla="*/ 2 h 7"/>
                <a:gd name="T16" fmla="*/ 15 w 17"/>
                <a:gd name="T17" fmla="*/ 0 h 7"/>
                <a:gd name="T18" fmla="*/ 10 w 17"/>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7"/>
                <a:gd name="T32" fmla="*/ 17 w 1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7">
                  <a:moveTo>
                    <a:pt x="10" y="1"/>
                  </a:moveTo>
                  <a:lnTo>
                    <a:pt x="8" y="1"/>
                  </a:lnTo>
                  <a:lnTo>
                    <a:pt x="4" y="5"/>
                  </a:lnTo>
                  <a:lnTo>
                    <a:pt x="0" y="6"/>
                  </a:lnTo>
                  <a:lnTo>
                    <a:pt x="0" y="7"/>
                  </a:lnTo>
                  <a:lnTo>
                    <a:pt x="6" y="7"/>
                  </a:lnTo>
                  <a:lnTo>
                    <a:pt x="12" y="5"/>
                  </a:lnTo>
                  <a:lnTo>
                    <a:pt x="17" y="2"/>
                  </a:lnTo>
                  <a:lnTo>
                    <a:pt x="15" y="0"/>
                  </a:lnTo>
                  <a:lnTo>
                    <a:pt x="1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9" name="Freeform 1038"/>
            <p:cNvSpPr>
              <a:spLocks/>
            </p:cNvSpPr>
            <p:nvPr/>
          </p:nvSpPr>
          <p:spPr bwMode="auto">
            <a:xfrm>
              <a:off x="2918314" y="4019810"/>
              <a:ext cx="17314" cy="9299"/>
            </a:xfrm>
            <a:custGeom>
              <a:avLst/>
              <a:gdLst>
                <a:gd name="T0" fmla="*/ 4 w 19"/>
                <a:gd name="T1" fmla="*/ 8 h 8"/>
                <a:gd name="T2" fmla="*/ 8 w 19"/>
                <a:gd name="T3" fmla="*/ 7 h 8"/>
                <a:gd name="T4" fmla="*/ 12 w 19"/>
                <a:gd name="T5" fmla="*/ 7 h 8"/>
                <a:gd name="T6" fmla="*/ 12 w 19"/>
                <a:gd name="T7" fmla="*/ 5 h 8"/>
                <a:gd name="T8" fmla="*/ 19 w 19"/>
                <a:gd name="T9" fmla="*/ 2 h 8"/>
                <a:gd name="T10" fmla="*/ 16 w 19"/>
                <a:gd name="T11" fmla="*/ 0 h 8"/>
                <a:gd name="T12" fmla="*/ 6 w 19"/>
                <a:gd name="T13" fmla="*/ 2 h 8"/>
                <a:gd name="T14" fmla="*/ 6 w 19"/>
                <a:gd name="T15" fmla="*/ 3 h 8"/>
                <a:gd name="T16" fmla="*/ 4 w 19"/>
                <a:gd name="T17" fmla="*/ 4 h 8"/>
                <a:gd name="T18" fmla="*/ 0 w 19"/>
                <a:gd name="T19" fmla="*/ 6 h 8"/>
                <a:gd name="T20" fmla="*/ 0 w 19"/>
                <a:gd name="T21" fmla="*/ 7 h 8"/>
                <a:gd name="T22" fmla="*/ 2 w 19"/>
                <a:gd name="T23" fmla="*/ 8 h 8"/>
                <a:gd name="T24" fmla="*/ 4 w 19"/>
                <a:gd name="T25" fmla="*/ 8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8"/>
                <a:gd name="T41" fmla="*/ 19 w 1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8">
                  <a:moveTo>
                    <a:pt x="4" y="8"/>
                  </a:moveTo>
                  <a:lnTo>
                    <a:pt x="8" y="7"/>
                  </a:lnTo>
                  <a:lnTo>
                    <a:pt x="12" y="7"/>
                  </a:lnTo>
                  <a:lnTo>
                    <a:pt x="12" y="5"/>
                  </a:lnTo>
                  <a:lnTo>
                    <a:pt x="19" y="2"/>
                  </a:lnTo>
                  <a:lnTo>
                    <a:pt x="16" y="0"/>
                  </a:lnTo>
                  <a:lnTo>
                    <a:pt x="6" y="2"/>
                  </a:lnTo>
                  <a:lnTo>
                    <a:pt x="6" y="3"/>
                  </a:lnTo>
                  <a:lnTo>
                    <a:pt x="4" y="4"/>
                  </a:lnTo>
                  <a:lnTo>
                    <a:pt x="0" y="6"/>
                  </a:lnTo>
                  <a:lnTo>
                    <a:pt x="0" y="7"/>
                  </a:lnTo>
                  <a:lnTo>
                    <a:pt x="2" y="8"/>
                  </a:lnTo>
                  <a:lnTo>
                    <a:pt x="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0" name="Freeform 1039"/>
            <p:cNvSpPr>
              <a:spLocks/>
            </p:cNvSpPr>
            <p:nvPr/>
          </p:nvSpPr>
          <p:spPr bwMode="auto">
            <a:xfrm>
              <a:off x="5552785" y="3825685"/>
              <a:ext cx="99328" cy="76720"/>
            </a:xfrm>
            <a:custGeom>
              <a:avLst/>
              <a:gdLst>
                <a:gd name="T0" fmla="*/ 29870 w 52"/>
                <a:gd name="T1" fmla="*/ 0 h 58"/>
                <a:gd name="T2" fmla="*/ 22739 w 52"/>
                <a:gd name="T3" fmla="*/ 3 h 58"/>
                <a:gd name="T4" fmla="*/ 17979 w 52"/>
                <a:gd name="T5" fmla="*/ 36 h 58"/>
                <a:gd name="T6" fmla="*/ 17979 w 52"/>
                <a:gd name="T7" fmla="*/ 47 h 58"/>
                <a:gd name="T8" fmla="*/ 16394 w 52"/>
                <a:gd name="T9" fmla="*/ 60 h 58"/>
                <a:gd name="T10" fmla="*/ 17979 w 52"/>
                <a:gd name="T11" fmla="*/ 68 h 58"/>
                <a:gd name="T12" fmla="*/ 11520 w 52"/>
                <a:gd name="T13" fmla="*/ 76 h 58"/>
                <a:gd name="T14" fmla="*/ 3031 w 52"/>
                <a:gd name="T15" fmla="*/ 107 h 58"/>
                <a:gd name="T16" fmla="*/ 3031 w 52"/>
                <a:gd name="T17" fmla="*/ 109 h 58"/>
                <a:gd name="T18" fmla="*/ 4806 w 52"/>
                <a:gd name="T19" fmla="*/ 114 h 58"/>
                <a:gd name="T20" fmla="*/ 6353 w 52"/>
                <a:gd name="T21" fmla="*/ 107 h 58"/>
                <a:gd name="T22" fmla="*/ 10074 w 52"/>
                <a:gd name="T23" fmla="*/ 109 h 58"/>
                <a:gd name="T24" fmla="*/ 11520 w 52"/>
                <a:gd name="T25" fmla="*/ 114 h 58"/>
                <a:gd name="T26" fmla="*/ 14923 w 52"/>
                <a:gd name="T27" fmla="*/ 112 h 58"/>
                <a:gd name="T28" fmla="*/ 17979 w 52"/>
                <a:gd name="T29" fmla="*/ 157 h 58"/>
                <a:gd name="T30" fmla="*/ 21117 w 52"/>
                <a:gd name="T31" fmla="*/ 165 h 58"/>
                <a:gd name="T32" fmla="*/ 24148 w 52"/>
                <a:gd name="T33" fmla="*/ 180 h 58"/>
                <a:gd name="T34" fmla="*/ 34364 w 52"/>
                <a:gd name="T35" fmla="*/ 180 h 58"/>
                <a:gd name="T36" fmla="*/ 35700 w 52"/>
                <a:gd name="T37" fmla="*/ 180 h 58"/>
                <a:gd name="T38" fmla="*/ 39097 w 52"/>
                <a:gd name="T39" fmla="*/ 184 h 58"/>
                <a:gd name="T40" fmla="*/ 49287 w 52"/>
                <a:gd name="T41" fmla="*/ 195 h 58"/>
                <a:gd name="T42" fmla="*/ 54018 w 52"/>
                <a:gd name="T43" fmla="*/ 205 h 58"/>
                <a:gd name="T44" fmla="*/ 68636 w 52"/>
                <a:gd name="T45" fmla="*/ 209 h 58"/>
                <a:gd name="T46" fmla="*/ 73462 w 52"/>
                <a:gd name="T47" fmla="*/ 207 h 58"/>
                <a:gd name="T48" fmla="*/ 77530 w 52"/>
                <a:gd name="T49" fmla="*/ 204 h 58"/>
                <a:gd name="T50" fmla="*/ 78998 w 52"/>
                <a:gd name="T51" fmla="*/ 188 h 58"/>
                <a:gd name="T52" fmla="*/ 78998 w 52"/>
                <a:gd name="T53" fmla="*/ 179 h 58"/>
                <a:gd name="T54" fmla="*/ 77530 w 52"/>
                <a:gd name="T55" fmla="*/ 160 h 58"/>
                <a:gd name="T56" fmla="*/ 70412 w 52"/>
                <a:gd name="T57" fmla="*/ 145 h 58"/>
                <a:gd name="T58" fmla="*/ 77530 w 52"/>
                <a:gd name="T59" fmla="*/ 145 h 58"/>
                <a:gd name="T60" fmla="*/ 78998 w 52"/>
                <a:gd name="T61" fmla="*/ 112 h 58"/>
                <a:gd name="T62" fmla="*/ 81953 w 52"/>
                <a:gd name="T63" fmla="*/ 88 h 58"/>
                <a:gd name="T64" fmla="*/ 83576 w 52"/>
                <a:gd name="T65" fmla="*/ 86 h 58"/>
                <a:gd name="T66" fmla="*/ 80561 w 52"/>
                <a:gd name="T67" fmla="*/ 77 h 58"/>
                <a:gd name="T68" fmla="*/ 80561 w 52"/>
                <a:gd name="T69" fmla="*/ 68 h 58"/>
                <a:gd name="T70" fmla="*/ 77530 w 52"/>
                <a:gd name="T71" fmla="*/ 47 h 58"/>
                <a:gd name="T72" fmla="*/ 74833 w 52"/>
                <a:gd name="T73" fmla="*/ 41 h 58"/>
                <a:gd name="T74" fmla="*/ 70412 w 52"/>
                <a:gd name="T75" fmla="*/ 41 h 58"/>
                <a:gd name="T76" fmla="*/ 64235 w 52"/>
                <a:gd name="T77" fmla="*/ 41 h 58"/>
                <a:gd name="T78" fmla="*/ 64235 w 52"/>
                <a:gd name="T79" fmla="*/ 53 h 58"/>
                <a:gd name="T80" fmla="*/ 55481 w 52"/>
                <a:gd name="T81" fmla="*/ 74 h 58"/>
                <a:gd name="T82" fmla="*/ 49287 w 52"/>
                <a:gd name="T83" fmla="*/ 84 h 58"/>
                <a:gd name="T84" fmla="*/ 54018 w 52"/>
                <a:gd name="T85" fmla="*/ 68 h 58"/>
                <a:gd name="T86" fmla="*/ 55481 w 52"/>
                <a:gd name="T87" fmla="*/ 57 h 58"/>
                <a:gd name="T88" fmla="*/ 61145 w 52"/>
                <a:gd name="T89" fmla="*/ 41 h 58"/>
                <a:gd name="T90" fmla="*/ 58512 w 52"/>
                <a:gd name="T91" fmla="*/ 41 h 58"/>
                <a:gd name="T92" fmla="*/ 61145 w 52"/>
                <a:gd name="T93" fmla="*/ 25 h 58"/>
                <a:gd name="T94" fmla="*/ 55481 w 52"/>
                <a:gd name="T95" fmla="*/ 22 h 58"/>
                <a:gd name="T96" fmla="*/ 52085 w 52"/>
                <a:gd name="T97" fmla="*/ 3 h 58"/>
                <a:gd name="T98" fmla="*/ 39097 w 52"/>
                <a:gd name="T99" fmla="*/ 0 h 58"/>
                <a:gd name="T100" fmla="*/ 35700 w 52"/>
                <a:gd name="T101" fmla="*/ 0 h 58"/>
                <a:gd name="T102" fmla="*/ 29870 w 52"/>
                <a:gd name="T103" fmla="*/ 0 h 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
                <a:gd name="T157" fmla="*/ 0 h 58"/>
                <a:gd name="T158" fmla="*/ 52 w 52"/>
                <a:gd name="T159" fmla="*/ 58 h 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1" name="Freeform 1040"/>
            <p:cNvSpPr>
              <a:spLocks/>
            </p:cNvSpPr>
            <p:nvPr/>
          </p:nvSpPr>
          <p:spPr bwMode="auto">
            <a:xfrm>
              <a:off x="2910113" y="4016323"/>
              <a:ext cx="20959" cy="8137"/>
            </a:xfrm>
            <a:custGeom>
              <a:avLst/>
              <a:gdLst>
                <a:gd name="T0" fmla="*/ 23 w 23"/>
                <a:gd name="T1" fmla="*/ 2 h 7"/>
                <a:gd name="T2" fmla="*/ 23 w 23"/>
                <a:gd name="T3" fmla="*/ 1 h 7"/>
                <a:gd name="T4" fmla="*/ 19 w 23"/>
                <a:gd name="T5" fmla="*/ 0 h 7"/>
                <a:gd name="T6" fmla="*/ 15 w 23"/>
                <a:gd name="T7" fmla="*/ 1 h 7"/>
                <a:gd name="T8" fmla="*/ 2 w 23"/>
                <a:gd name="T9" fmla="*/ 5 h 7"/>
                <a:gd name="T10" fmla="*/ 0 w 23"/>
                <a:gd name="T11" fmla="*/ 7 h 7"/>
                <a:gd name="T12" fmla="*/ 21 w 23"/>
                <a:gd name="T13" fmla="*/ 3 h 7"/>
                <a:gd name="T14" fmla="*/ 23 w 23"/>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7"/>
                <a:gd name="T26" fmla="*/ 23 w 2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7">
                  <a:moveTo>
                    <a:pt x="23" y="2"/>
                  </a:moveTo>
                  <a:lnTo>
                    <a:pt x="23" y="1"/>
                  </a:lnTo>
                  <a:lnTo>
                    <a:pt x="19" y="0"/>
                  </a:lnTo>
                  <a:lnTo>
                    <a:pt x="15" y="1"/>
                  </a:lnTo>
                  <a:lnTo>
                    <a:pt x="2" y="5"/>
                  </a:lnTo>
                  <a:lnTo>
                    <a:pt x="0" y="7"/>
                  </a:lnTo>
                  <a:lnTo>
                    <a:pt x="21" y="3"/>
                  </a:lnTo>
                  <a:lnTo>
                    <a:pt x="23"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2" name="Freeform 1041"/>
            <p:cNvSpPr>
              <a:spLocks/>
            </p:cNvSpPr>
            <p:nvPr/>
          </p:nvSpPr>
          <p:spPr bwMode="auto">
            <a:xfrm>
              <a:off x="6125972" y="4025622"/>
              <a:ext cx="8201" cy="18599"/>
            </a:xfrm>
            <a:custGeom>
              <a:avLst/>
              <a:gdLst>
                <a:gd name="T0" fmla="*/ 0 w 9"/>
                <a:gd name="T1" fmla="*/ 14 h 16"/>
                <a:gd name="T2" fmla="*/ 0 w 9"/>
                <a:gd name="T3" fmla="*/ 16 h 16"/>
                <a:gd name="T4" fmla="*/ 5 w 9"/>
                <a:gd name="T5" fmla="*/ 16 h 16"/>
                <a:gd name="T6" fmla="*/ 7 w 9"/>
                <a:gd name="T7" fmla="*/ 15 h 16"/>
                <a:gd name="T8" fmla="*/ 5 w 9"/>
                <a:gd name="T9" fmla="*/ 13 h 16"/>
                <a:gd name="T10" fmla="*/ 7 w 9"/>
                <a:gd name="T11" fmla="*/ 11 h 16"/>
                <a:gd name="T12" fmla="*/ 7 w 9"/>
                <a:gd name="T13" fmla="*/ 10 h 16"/>
                <a:gd name="T14" fmla="*/ 9 w 9"/>
                <a:gd name="T15" fmla="*/ 8 h 16"/>
                <a:gd name="T16" fmla="*/ 7 w 9"/>
                <a:gd name="T17" fmla="*/ 8 h 16"/>
                <a:gd name="T18" fmla="*/ 5 w 9"/>
                <a:gd name="T19" fmla="*/ 6 h 16"/>
                <a:gd name="T20" fmla="*/ 5 w 9"/>
                <a:gd name="T21" fmla="*/ 3 h 16"/>
                <a:gd name="T22" fmla="*/ 2 w 9"/>
                <a:gd name="T23" fmla="*/ 2 h 16"/>
                <a:gd name="T24" fmla="*/ 2 w 9"/>
                <a:gd name="T25" fmla="*/ 0 h 16"/>
                <a:gd name="T26" fmla="*/ 0 w 9"/>
                <a:gd name="T27" fmla="*/ 11 h 16"/>
                <a:gd name="T28" fmla="*/ 0 w 9"/>
                <a:gd name="T29" fmla="*/ 13 h 16"/>
                <a:gd name="T30" fmla="*/ 0 w 9"/>
                <a:gd name="T31" fmla="*/ 14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0" y="14"/>
                  </a:moveTo>
                  <a:lnTo>
                    <a:pt x="0" y="16"/>
                  </a:lnTo>
                  <a:lnTo>
                    <a:pt x="5" y="16"/>
                  </a:lnTo>
                  <a:lnTo>
                    <a:pt x="7" y="15"/>
                  </a:lnTo>
                  <a:lnTo>
                    <a:pt x="5" y="13"/>
                  </a:lnTo>
                  <a:lnTo>
                    <a:pt x="7" y="11"/>
                  </a:lnTo>
                  <a:lnTo>
                    <a:pt x="7" y="10"/>
                  </a:lnTo>
                  <a:lnTo>
                    <a:pt x="9" y="8"/>
                  </a:lnTo>
                  <a:lnTo>
                    <a:pt x="7" y="8"/>
                  </a:lnTo>
                  <a:lnTo>
                    <a:pt x="5" y="6"/>
                  </a:lnTo>
                  <a:lnTo>
                    <a:pt x="5" y="3"/>
                  </a:lnTo>
                  <a:lnTo>
                    <a:pt x="2" y="2"/>
                  </a:lnTo>
                  <a:lnTo>
                    <a:pt x="2" y="0"/>
                  </a:lnTo>
                  <a:lnTo>
                    <a:pt x="0" y="11"/>
                  </a:lnTo>
                  <a:lnTo>
                    <a:pt x="0" y="13"/>
                  </a:lnTo>
                  <a:lnTo>
                    <a:pt x="0" y="1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3" name="Freeform 1042"/>
            <p:cNvSpPr>
              <a:spLocks/>
            </p:cNvSpPr>
            <p:nvPr/>
          </p:nvSpPr>
          <p:spPr bwMode="auto">
            <a:xfrm>
              <a:off x="5641178" y="3868695"/>
              <a:ext cx="82014" cy="72070"/>
            </a:xfrm>
            <a:custGeom>
              <a:avLst/>
              <a:gdLst>
                <a:gd name="T0" fmla="*/ 12 w 90"/>
                <a:gd name="T1" fmla="*/ 33 h 62"/>
                <a:gd name="T2" fmla="*/ 10 w 90"/>
                <a:gd name="T3" fmla="*/ 40 h 62"/>
                <a:gd name="T4" fmla="*/ 8 w 90"/>
                <a:gd name="T5" fmla="*/ 43 h 62"/>
                <a:gd name="T6" fmla="*/ 8 w 90"/>
                <a:gd name="T7" fmla="*/ 45 h 62"/>
                <a:gd name="T8" fmla="*/ 0 w 90"/>
                <a:gd name="T9" fmla="*/ 57 h 62"/>
                <a:gd name="T10" fmla="*/ 2 w 90"/>
                <a:gd name="T11" fmla="*/ 58 h 62"/>
                <a:gd name="T12" fmla="*/ 0 w 90"/>
                <a:gd name="T13" fmla="*/ 61 h 62"/>
                <a:gd name="T14" fmla="*/ 10 w 90"/>
                <a:gd name="T15" fmla="*/ 60 h 62"/>
                <a:gd name="T16" fmla="*/ 21 w 90"/>
                <a:gd name="T17" fmla="*/ 56 h 62"/>
                <a:gd name="T18" fmla="*/ 23 w 90"/>
                <a:gd name="T19" fmla="*/ 54 h 62"/>
                <a:gd name="T20" fmla="*/ 35 w 90"/>
                <a:gd name="T21" fmla="*/ 52 h 62"/>
                <a:gd name="T22" fmla="*/ 40 w 90"/>
                <a:gd name="T23" fmla="*/ 52 h 62"/>
                <a:gd name="T24" fmla="*/ 50 w 90"/>
                <a:gd name="T25" fmla="*/ 53 h 62"/>
                <a:gd name="T26" fmla="*/ 52 w 90"/>
                <a:gd name="T27" fmla="*/ 51 h 62"/>
                <a:gd name="T28" fmla="*/ 56 w 90"/>
                <a:gd name="T29" fmla="*/ 52 h 62"/>
                <a:gd name="T30" fmla="*/ 65 w 90"/>
                <a:gd name="T31" fmla="*/ 51 h 62"/>
                <a:gd name="T32" fmla="*/ 80 w 90"/>
                <a:gd name="T33" fmla="*/ 47 h 62"/>
                <a:gd name="T34" fmla="*/ 84 w 90"/>
                <a:gd name="T35" fmla="*/ 46 h 62"/>
                <a:gd name="T36" fmla="*/ 88 w 90"/>
                <a:gd name="T37" fmla="*/ 29 h 62"/>
                <a:gd name="T38" fmla="*/ 78 w 90"/>
                <a:gd name="T39" fmla="*/ 24 h 62"/>
                <a:gd name="T40" fmla="*/ 71 w 90"/>
                <a:gd name="T41" fmla="*/ 17 h 62"/>
                <a:gd name="T42" fmla="*/ 71 w 90"/>
                <a:gd name="T43" fmla="*/ 20 h 62"/>
                <a:gd name="T44" fmla="*/ 69 w 90"/>
                <a:gd name="T45" fmla="*/ 14 h 62"/>
                <a:gd name="T46" fmla="*/ 65 w 90"/>
                <a:gd name="T47" fmla="*/ 11 h 62"/>
                <a:gd name="T48" fmla="*/ 63 w 90"/>
                <a:gd name="T49" fmla="*/ 15 h 62"/>
                <a:gd name="T50" fmla="*/ 61 w 90"/>
                <a:gd name="T51" fmla="*/ 12 h 62"/>
                <a:gd name="T52" fmla="*/ 56 w 90"/>
                <a:gd name="T53" fmla="*/ 11 h 62"/>
                <a:gd name="T54" fmla="*/ 50 w 90"/>
                <a:gd name="T55" fmla="*/ 19 h 62"/>
                <a:gd name="T56" fmla="*/ 52 w 90"/>
                <a:gd name="T57" fmla="*/ 14 h 62"/>
                <a:gd name="T58" fmla="*/ 54 w 90"/>
                <a:gd name="T59" fmla="*/ 7 h 62"/>
                <a:gd name="T60" fmla="*/ 52 w 90"/>
                <a:gd name="T61" fmla="*/ 4 h 62"/>
                <a:gd name="T62" fmla="*/ 50 w 90"/>
                <a:gd name="T63" fmla="*/ 6 h 62"/>
                <a:gd name="T64" fmla="*/ 44 w 90"/>
                <a:gd name="T65" fmla="*/ 0 h 62"/>
                <a:gd name="T66" fmla="*/ 40 w 90"/>
                <a:gd name="T67" fmla="*/ 9 h 62"/>
                <a:gd name="T68" fmla="*/ 33 w 90"/>
                <a:gd name="T69" fmla="*/ 4 h 62"/>
                <a:gd name="T70" fmla="*/ 33 w 90"/>
                <a:gd name="T71" fmla="*/ 7 h 62"/>
                <a:gd name="T72" fmla="*/ 27 w 90"/>
                <a:gd name="T73" fmla="*/ 12 h 62"/>
                <a:gd name="T74" fmla="*/ 29 w 90"/>
                <a:gd name="T75" fmla="*/ 14 h 62"/>
                <a:gd name="T76" fmla="*/ 23 w 90"/>
                <a:gd name="T77" fmla="*/ 15 h 62"/>
                <a:gd name="T78" fmla="*/ 25 w 90"/>
                <a:gd name="T79" fmla="*/ 17 h 62"/>
                <a:gd name="T80" fmla="*/ 21 w 90"/>
                <a:gd name="T81" fmla="*/ 20 h 62"/>
                <a:gd name="T82" fmla="*/ 25 w 90"/>
                <a:gd name="T83" fmla="*/ 30 h 62"/>
                <a:gd name="T84" fmla="*/ 16 w 90"/>
                <a:gd name="T85" fmla="*/ 28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62"/>
                <a:gd name="T131" fmla="*/ 90 w 90"/>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62">
                  <a:moveTo>
                    <a:pt x="16" y="28"/>
                  </a:moveTo>
                  <a:lnTo>
                    <a:pt x="12" y="33"/>
                  </a:lnTo>
                  <a:lnTo>
                    <a:pt x="12" y="36"/>
                  </a:lnTo>
                  <a:lnTo>
                    <a:pt x="10" y="40"/>
                  </a:lnTo>
                  <a:lnTo>
                    <a:pt x="10" y="41"/>
                  </a:lnTo>
                  <a:lnTo>
                    <a:pt x="8" y="43"/>
                  </a:lnTo>
                  <a:lnTo>
                    <a:pt x="8" y="44"/>
                  </a:lnTo>
                  <a:lnTo>
                    <a:pt x="8" y="45"/>
                  </a:lnTo>
                  <a:lnTo>
                    <a:pt x="0" y="54"/>
                  </a:lnTo>
                  <a:lnTo>
                    <a:pt x="0" y="57"/>
                  </a:lnTo>
                  <a:lnTo>
                    <a:pt x="2" y="57"/>
                  </a:lnTo>
                  <a:lnTo>
                    <a:pt x="2" y="58"/>
                  </a:lnTo>
                  <a:lnTo>
                    <a:pt x="2" y="60"/>
                  </a:lnTo>
                  <a:lnTo>
                    <a:pt x="0" y="61"/>
                  </a:lnTo>
                  <a:lnTo>
                    <a:pt x="8" y="62"/>
                  </a:lnTo>
                  <a:lnTo>
                    <a:pt x="10" y="60"/>
                  </a:lnTo>
                  <a:lnTo>
                    <a:pt x="12" y="58"/>
                  </a:lnTo>
                  <a:lnTo>
                    <a:pt x="21" y="56"/>
                  </a:lnTo>
                  <a:lnTo>
                    <a:pt x="23" y="55"/>
                  </a:lnTo>
                  <a:lnTo>
                    <a:pt x="23" y="54"/>
                  </a:lnTo>
                  <a:lnTo>
                    <a:pt x="25" y="52"/>
                  </a:lnTo>
                  <a:lnTo>
                    <a:pt x="35" y="52"/>
                  </a:lnTo>
                  <a:lnTo>
                    <a:pt x="38" y="51"/>
                  </a:lnTo>
                  <a:lnTo>
                    <a:pt x="40" y="52"/>
                  </a:lnTo>
                  <a:lnTo>
                    <a:pt x="46" y="51"/>
                  </a:lnTo>
                  <a:lnTo>
                    <a:pt x="50" y="53"/>
                  </a:lnTo>
                  <a:lnTo>
                    <a:pt x="52" y="53"/>
                  </a:lnTo>
                  <a:lnTo>
                    <a:pt x="52" y="51"/>
                  </a:lnTo>
                  <a:lnTo>
                    <a:pt x="54" y="51"/>
                  </a:lnTo>
                  <a:lnTo>
                    <a:pt x="56" y="52"/>
                  </a:lnTo>
                  <a:lnTo>
                    <a:pt x="59" y="51"/>
                  </a:lnTo>
                  <a:lnTo>
                    <a:pt x="65" y="51"/>
                  </a:lnTo>
                  <a:lnTo>
                    <a:pt x="73" y="47"/>
                  </a:lnTo>
                  <a:lnTo>
                    <a:pt x="80" y="47"/>
                  </a:lnTo>
                  <a:lnTo>
                    <a:pt x="82" y="47"/>
                  </a:lnTo>
                  <a:lnTo>
                    <a:pt x="84" y="46"/>
                  </a:lnTo>
                  <a:lnTo>
                    <a:pt x="90" y="41"/>
                  </a:lnTo>
                  <a:lnTo>
                    <a:pt x="88" y="29"/>
                  </a:lnTo>
                  <a:lnTo>
                    <a:pt x="86" y="28"/>
                  </a:lnTo>
                  <a:lnTo>
                    <a:pt x="78" y="24"/>
                  </a:lnTo>
                  <a:lnTo>
                    <a:pt x="73" y="16"/>
                  </a:lnTo>
                  <a:lnTo>
                    <a:pt x="71" y="17"/>
                  </a:lnTo>
                  <a:lnTo>
                    <a:pt x="71" y="20"/>
                  </a:lnTo>
                  <a:lnTo>
                    <a:pt x="69" y="17"/>
                  </a:lnTo>
                  <a:lnTo>
                    <a:pt x="69" y="14"/>
                  </a:lnTo>
                  <a:lnTo>
                    <a:pt x="69" y="12"/>
                  </a:lnTo>
                  <a:lnTo>
                    <a:pt x="65" y="11"/>
                  </a:lnTo>
                  <a:lnTo>
                    <a:pt x="65" y="13"/>
                  </a:lnTo>
                  <a:lnTo>
                    <a:pt x="63" y="15"/>
                  </a:lnTo>
                  <a:lnTo>
                    <a:pt x="63" y="14"/>
                  </a:lnTo>
                  <a:lnTo>
                    <a:pt x="61" y="12"/>
                  </a:lnTo>
                  <a:lnTo>
                    <a:pt x="59" y="9"/>
                  </a:lnTo>
                  <a:lnTo>
                    <a:pt x="56" y="11"/>
                  </a:lnTo>
                  <a:lnTo>
                    <a:pt x="56" y="13"/>
                  </a:lnTo>
                  <a:lnTo>
                    <a:pt x="50" y="19"/>
                  </a:lnTo>
                  <a:lnTo>
                    <a:pt x="50" y="16"/>
                  </a:lnTo>
                  <a:lnTo>
                    <a:pt x="52" y="14"/>
                  </a:lnTo>
                  <a:lnTo>
                    <a:pt x="52" y="12"/>
                  </a:lnTo>
                  <a:lnTo>
                    <a:pt x="54" y="7"/>
                  </a:lnTo>
                  <a:lnTo>
                    <a:pt x="54" y="5"/>
                  </a:lnTo>
                  <a:lnTo>
                    <a:pt x="52" y="4"/>
                  </a:lnTo>
                  <a:lnTo>
                    <a:pt x="52" y="5"/>
                  </a:lnTo>
                  <a:lnTo>
                    <a:pt x="50" y="6"/>
                  </a:lnTo>
                  <a:lnTo>
                    <a:pt x="50" y="3"/>
                  </a:lnTo>
                  <a:lnTo>
                    <a:pt x="44" y="0"/>
                  </a:lnTo>
                  <a:lnTo>
                    <a:pt x="40" y="3"/>
                  </a:lnTo>
                  <a:lnTo>
                    <a:pt x="40" y="9"/>
                  </a:lnTo>
                  <a:lnTo>
                    <a:pt x="35" y="8"/>
                  </a:lnTo>
                  <a:lnTo>
                    <a:pt x="33" y="4"/>
                  </a:lnTo>
                  <a:lnTo>
                    <a:pt x="31" y="5"/>
                  </a:lnTo>
                  <a:lnTo>
                    <a:pt x="33" y="7"/>
                  </a:lnTo>
                  <a:lnTo>
                    <a:pt x="31" y="8"/>
                  </a:lnTo>
                  <a:lnTo>
                    <a:pt x="27" y="12"/>
                  </a:lnTo>
                  <a:lnTo>
                    <a:pt x="27" y="13"/>
                  </a:lnTo>
                  <a:lnTo>
                    <a:pt x="29" y="14"/>
                  </a:lnTo>
                  <a:lnTo>
                    <a:pt x="25" y="14"/>
                  </a:lnTo>
                  <a:lnTo>
                    <a:pt x="23" y="15"/>
                  </a:lnTo>
                  <a:lnTo>
                    <a:pt x="23" y="17"/>
                  </a:lnTo>
                  <a:lnTo>
                    <a:pt x="25" y="17"/>
                  </a:lnTo>
                  <a:lnTo>
                    <a:pt x="23" y="17"/>
                  </a:lnTo>
                  <a:lnTo>
                    <a:pt x="21" y="20"/>
                  </a:lnTo>
                  <a:lnTo>
                    <a:pt x="21" y="28"/>
                  </a:lnTo>
                  <a:lnTo>
                    <a:pt x="25" y="30"/>
                  </a:lnTo>
                  <a:lnTo>
                    <a:pt x="21" y="30"/>
                  </a:lnTo>
                  <a:lnTo>
                    <a:pt x="16" y="2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4" name="Freeform 1043"/>
            <p:cNvSpPr>
              <a:spLocks/>
            </p:cNvSpPr>
            <p:nvPr/>
          </p:nvSpPr>
          <p:spPr bwMode="auto">
            <a:xfrm>
              <a:off x="5736861" y="3929141"/>
              <a:ext cx="17314" cy="5812"/>
            </a:xfrm>
            <a:custGeom>
              <a:avLst/>
              <a:gdLst>
                <a:gd name="T0" fmla="*/ 17 w 19"/>
                <a:gd name="T1" fmla="*/ 5 h 5"/>
                <a:gd name="T2" fmla="*/ 17 w 19"/>
                <a:gd name="T3" fmla="*/ 4 h 5"/>
                <a:gd name="T4" fmla="*/ 19 w 19"/>
                <a:gd name="T5" fmla="*/ 2 h 5"/>
                <a:gd name="T6" fmla="*/ 19 w 19"/>
                <a:gd name="T7" fmla="*/ 1 h 5"/>
                <a:gd name="T8" fmla="*/ 17 w 19"/>
                <a:gd name="T9" fmla="*/ 1 h 5"/>
                <a:gd name="T10" fmla="*/ 17 w 19"/>
                <a:gd name="T11" fmla="*/ 0 h 5"/>
                <a:gd name="T12" fmla="*/ 15 w 19"/>
                <a:gd name="T13" fmla="*/ 0 h 5"/>
                <a:gd name="T14" fmla="*/ 10 w 19"/>
                <a:gd name="T15" fmla="*/ 2 h 5"/>
                <a:gd name="T16" fmla="*/ 8 w 19"/>
                <a:gd name="T17" fmla="*/ 0 h 5"/>
                <a:gd name="T18" fmla="*/ 4 w 19"/>
                <a:gd name="T19" fmla="*/ 1 h 5"/>
                <a:gd name="T20" fmla="*/ 4 w 19"/>
                <a:gd name="T21" fmla="*/ 2 h 5"/>
                <a:gd name="T22" fmla="*/ 2 w 19"/>
                <a:gd name="T23" fmla="*/ 2 h 5"/>
                <a:gd name="T24" fmla="*/ 0 w 19"/>
                <a:gd name="T25" fmla="*/ 3 h 5"/>
                <a:gd name="T26" fmla="*/ 15 w 19"/>
                <a:gd name="T27" fmla="*/ 5 h 5"/>
                <a:gd name="T28" fmla="*/ 17 w 19"/>
                <a:gd name="T29" fmla="*/ 5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5"/>
                <a:gd name="T47" fmla="*/ 19 w 1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5">
                  <a:moveTo>
                    <a:pt x="17" y="5"/>
                  </a:moveTo>
                  <a:lnTo>
                    <a:pt x="17" y="4"/>
                  </a:lnTo>
                  <a:lnTo>
                    <a:pt x="19" y="2"/>
                  </a:lnTo>
                  <a:lnTo>
                    <a:pt x="19" y="1"/>
                  </a:lnTo>
                  <a:lnTo>
                    <a:pt x="17" y="1"/>
                  </a:lnTo>
                  <a:lnTo>
                    <a:pt x="17" y="0"/>
                  </a:lnTo>
                  <a:lnTo>
                    <a:pt x="15" y="0"/>
                  </a:lnTo>
                  <a:lnTo>
                    <a:pt x="10" y="2"/>
                  </a:lnTo>
                  <a:lnTo>
                    <a:pt x="8" y="0"/>
                  </a:lnTo>
                  <a:lnTo>
                    <a:pt x="4" y="1"/>
                  </a:lnTo>
                  <a:lnTo>
                    <a:pt x="4" y="2"/>
                  </a:lnTo>
                  <a:lnTo>
                    <a:pt x="2" y="2"/>
                  </a:lnTo>
                  <a:lnTo>
                    <a:pt x="0" y="3"/>
                  </a:lnTo>
                  <a:lnTo>
                    <a:pt x="15" y="5"/>
                  </a:lnTo>
                  <a:lnTo>
                    <a:pt x="17"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5" name="Freeform 1044"/>
            <p:cNvSpPr>
              <a:spLocks/>
            </p:cNvSpPr>
            <p:nvPr/>
          </p:nvSpPr>
          <p:spPr bwMode="auto">
            <a:xfrm>
              <a:off x="5533649" y="3769889"/>
              <a:ext cx="12758" cy="6975"/>
            </a:xfrm>
            <a:custGeom>
              <a:avLst/>
              <a:gdLst>
                <a:gd name="T0" fmla="*/ 3072 w 7"/>
                <a:gd name="T1" fmla="*/ 6 h 6"/>
                <a:gd name="T2" fmla="*/ 5120 w 7"/>
                <a:gd name="T3" fmla="*/ 6 h 6"/>
                <a:gd name="T4" fmla="*/ 6144 w 7"/>
                <a:gd name="T5" fmla="*/ 6 h 6"/>
                <a:gd name="T6" fmla="*/ 7168 w 7"/>
                <a:gd name="T7" fmla="*/ 5 h 6"/>
                <a:gd name="T8" fmla="*/ 6144 w 7"/>
                <a:gd name="T9" fmla="*/ 0 h 6"/>
                <a:gd name="T10" fmla="*/ 4096 w 7"/>
                <a:gd name="T11" fmla="*/ 1 h 6"/>
                <a:gd name="T12" fmla="*/ 1024 w 7"/>
                <a:gd name="T13" fmla="*/ 3 h 6"/>
                <a:gd name="T14" fmla="*/ 3072 w 7"/>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6" name="Freeform 1045"/>
            <p:cNvSpPr>
              <a:spLocks/>
            </p:cNvSpPr>
            <p:nvPr/>
          </p:nvSpPr>
          <p:spPr bwMode="auto">
            <a:xfrm>
              <a:off x="3420422" y="3839634"/>
              <a:ext cx="6379" cy="1162"/>
            </a:xfrm>
            <a:custGeom>
              <a:avLst/>
              <a:gdLst>
                <a:gd name="T0" fmla="*/ 7 w 7"/>
                <a:gd name="T1" fmla="*/ 0 h 1"/>
                <a:gd name="T2" fmla="*/ 0 w 7"/>
                <a:gd name="T3" fmla="*/ 0 h 1"/>
                <a:gd name="T4" fmla="*/ 2 w 7"/>
                <a:gd name="T5" fmla="*/ 1 h 1"/>
                <a:gd name="T6" fmla="*/ 7 w 7"/>
                <a:gd name="T7" fmla="*/ 0 h 1"/>
                <a:gd name="T8" fmla="*/ 0 60000 65536"/>
                <a:gd name="T9" fmla="*/ 0 60000 65536"/>
                <a:gd name="T10" fmla="*/ 0 60000 65536"/>
                <a:gd name="T11" fmla="*/ 0 60000 65536"/>
                <a:gd name="T12" fmla="*/ 0 w 7"/>
                <a:gd name="T13" fmla="*/ 0 h 1"/>
                <a:gd name="T14" fmla="*/ 7 w 7"/>
                <a:gd name="T15" fmla="*/ 1 h 1"/>
              </a:gdLst>
              <a:ahLst/>
              <a:cxnLst>
                <a:cxn ang="T8">
                  <a:pos x="T0" y="T1"/>
                </a:cxn>
                <a:cxn ang="T9">
                  <a:pos x="T2" y="T3"/>
                </a:cxn>
                <a:cxn ang="T10">
                  <a:pos x="T4" y="T5"/>
                </a:cxn>
                <a:cxn ang="T11">
                  <a:pos x="T6" y="T7"/>
                </a:cxn>
              </a:cxnLst>
              <a:rect l="T12" t="T13" r="T14" b="T15"/>
              <a:pathLst>
                <a:path w="7" h="1">
                  <a:moveTo>
                    <a:pt x="7" y="0"/>
                  </a:moveTo>
                  <a:lnTo>
                    <a:pt x="0" y="0"/>
                  </a:lnTo>
                  <a:lnTo>
                    <a:pt x="2" y="1"/>
                  </a:lnTo>
                  <a:lnTo>
                    <a:pt x="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7" name="Freeform 1046"/>
            <p:cNvSpPr>
              <a:spLocks/>
            </p:cNvSpPr>
            <p:nvPr/>
          </p:nvSpPr>
          <p:spPr bwMode="auto">
            <a:xfrm>
              <a:off x="2762488" y="3984937"/>
              <a:ext cx="17314" cy="6975"/>
            </a:xfrm>
            <a:custGeom>
              <a:avLst/>
              <a:gdLst>
                <a:gd name="T0" fmla="*/ 13 w 19"/>
                <a:gd name="T1" fmla="*/ 0 h 6"/>
                <a:gd name="T2" fmla="*/ 0 w 19"/>
                <a:gd name="T3" fmla="*/ 2 h 6"/>
                <a:gd name="T4" fmla="*/ 0 w 19"/>
                <a:gd name="T5" fmla="*/ 3 h 6"/>
                <a:gd name="T6" fmla="*/ 2 w 19"/>
                <a:gd name="T7" fmla="*/ 5 h 6"/>
                <a:gd name="T8" fmla="*/ 13 w 19"/>
                <a:gd name="T9" fmla="*/ 6 h 6"/>
                <a:gd name="T10" fmla="*/ 19 w 19"/>
                <a:gd name="T11" fmla="*/ 5 h 6"/>
                <a:gd name="T12" fmla="*/ 19 w 19"/>
                <a:gd name="T13" fmla="*/ 3 h 6"/>
                <a:gd name="T14" fmla="*/ 15 w 19"/>
                <a:gd name="T15" fmla="*/ 0 h 6"/>
                <a:gd name="T16" fmla="*/ 13 w 1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13" y="0"/>
                  </a:moveTo>
                  <a:lnTo>
                    <a:pt x="0" y="2"/>
                  </a:lnTo>
                  <a:lnTo>
                    <a:pt x="0" y="3"/>
                  </a:lnTo>
                  <a:lnTo>
                    <a:pt x="2" y="5"/>
                  </a:lnTo>
                  <a:lnTo>
                    <a:pt x="13" y="6"/>
                  </a:lnTo>
                  <a:lnTo>
                    <a:pt x="19" y="5"/>
                  </a:lnTo>
                  <a:lnTo>
                    <a:pt x="19" y="3"/>
                  </a:lnTo>
                  <a:lnTo>
                    <a:pt x="15" y="0"/>
                  </a:lnTo>
                  <a:lnTo>
                    <a:pt x="1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8" name="Freeform 1047"/>
            <p:cNvSpPr>
              <a:spLocks/>
            </p:cNvSpPr>
            <p:nvPr/>
          </p:nvSpPr>
          <p:spPr bwMode="auto">
            <a:xfrm>
              <a:off x="3382149" y="3962851"/>
              <a:ext cx="40096" cy="10462"/>
            </a:xfrm>
            <a:custGeom>
              <a:avLst/>
              <a:gdLst>
                <a:gd name="T0" fmla="*/ 13 w 44"/>
                <a:gd name="T1" fmla="*/ 7 h 9"/>
                <a:gd name="T2" fmla="*/ 17 w 44"/>
                <a:gd name="T3" fmla="*/ 7 h 9"/>
                <a:gd name="T4" fmla="*/ 34 w 44"/>
                <a:gd name="T5" fmla="*/ 9 h 9"/>
                <a:gd name="T6" fmla="*/ 42 w 44"/>
                <a:gd name="T7" fmla="*/ 8 h 9"/>
                <a:gd name="T8" fmla="*/ 44 w 44"/>
                <a:gd name="T9" fmla="*/ 7 h 9"/>
                <a:gd name="T10" fmla="*/ 44 w 44"/>
                <a:gd name="T11" fmla="*/ 6 h 9"/>
                <a:gd name="T12" fmla="*/ 38 w 44"/>
                <a:gd name="T13" fmla="*/ 4 h 9"/>
                <a:gd name="T14" fmla="*/ 36 w 44"/>
                <a:gd name="T15" fmla="*/ 3 h 9"/>
                <a:gd name="T16" fmla="*/ 32 w 44"/>
                <a:gd name="T17" fmla="*/ 1 h 9"/>
                <a:gd name="T18" fmla="*/ 25 w 44"/>
                <a:gd name="T19" fmla="*/ 0 h 9"/>
                <a:gd name="T20" fmla="*/ 9 w 44"/>
                <a:gd name="T21" fmla="*/ 1 h 9"/>
                <a:gd name="T22" fmla="*/ 4 w 44"/>
                <a:gd name="T23" fmla="*/ 4 h 9"/>
                <a:gd name="T24" fmla="*/ 0 w 44"/>
                <a:gd name="T25" fmla="*/ 5 h 9"/>
                <a:gd name="T26" fmla="*/ 0 w 44"/>
                <a:gd name="T27" fmla="*/ 6 h 9"/>
                <a:gd name="T28" fmla="*/ 9 w 44"/>
                <a:gd name="T29" fmla="*/ 7 h 9"/>
                <a:gd name="T30" fmla="*/ 13 w 44"/>
                <a:gd name="T31" fmla="*/ 7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9"/>
                <a:gd name="T50" fmla="*/ 44 w 4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9">
                  <a:moveTo>
                    <a:pt x="13" y="7"/>
                  </a:moveTo>
                  <a:lnTo>
                    <a:pt x="17" y="7"/>
                  </a:lnTo>
                  <a:lnTo>
                    <a:pt x="34" y="9"/>
                  </a:lnTo>
                  <a:lnTo>
                    <a:pt x="42" y="8"/>
                  </a:lnTo>
                  <a:lnTo>
                    <a:pt x="44" y="7"/>
                  </a:lnTo>
                  <a:lnTo>
                    <a:pt x="44" y="6"/>
                  </a:lnTo>
                  <a:lnTo>
                    <a:pt x="38" y="4"/>
                  </a:lnTo>
                  <a:lnTo>
                    <a:pt x="36" y="3"/>
                  </a:lnTo>
                  <a:lnTo>
                    <a:pt x="32" y="1"/>
                  </a:lnTo>
                  <a:lnTo>
                    <a:pt x="25" y="0"/>
                  </a:lnTo>
                  <a:lnTo>
                    <a:pt x="9" y="1"/>
                  </a:lnTo>
                  <a:lnTo>
                    <a:pt x="4" y="4"/>
                  </a:lnTo>
                  <a:lnTo>
                    <a:pt x="0" y="5"/>
                  </a:lnTo>
                  <a:lnTo>
                    <a:pt x="0" y="6"/>
                  </a:lnTo>
                  <a:lnTo>
                    <a:pt x="9" y="7"/>
                  </a:lnTo>
                  <a:lnTo>
                    <a:pt x="13"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59" name="Freeform 1048"/>
            <p:cNvSpPr>
              <a:spLocks/>
            </p:cNvSpPr>
            <p:nvPr/>
          </p:nvSpPr>
          <p:spPr bwMode="auto">
            <a:xfrm>
              <a:off x="6205252" y="4015160"/>
              <a:ext cx="55587" cy="41847"/>
            </a:xfrm>
            <a:custGeom>
              <a:avLst/>
              <a:gdLst>
                <a:gd name="T0" fmla="*/ 19 w 61"/>
                <a:gd name="T1" fmla="*/ 11 h 36"/>
                <a:gd name="T2" fmla="*/ 21 w 61"/>
                <a:gd name="T3" fmla="*/ 11 h 36"/>
                <a:gd name="T4" fmla="*/ 14 w 61"/>
                <a:gd name="T5" fmla="*/ 24 h 36"/>
                <a:gd name="T6" fmla="*/ 21 w 61"/>
                <a:gd name="T7" fmla="*/ 32 h 36"/>
                <a:gd name="T8" fmla="*/ 25 w 61"/>
                <a:gd name="T9" fmla="*/ 34 h 36"/>
                <a:gd name="T10" fmla="*/ 36 w 61"/>
                <a:gd name="T11" fmla="*/ 34 h 36"/>
                <a:gd name="T12" fmla="*/ 38 w 61"/>
                <a:gd name="T13" fmla="*/ 36 h 36"/>
                <a:gd name="T14" fmla="*/ 44 w 61"/>
                <a:gd name="T15" fmla="*/ 33 h 36"/>
                <a:gd name="T16" fmla="*/ 46 w 61"/>
                <a:gd name="T17" fmla="*/ 33 h 36"/>
                <a:gd name="T18" fmla="*/ 48 w 61"/>
                <a:gd name="T19" fmla="*/ 32 h 36"/>
                <a:gd name="T20" fmla="*/ 50 w 61"/>
                <a:gd name="T21" fmla="*/ 28 h 36"/>
                <a:gd name="T22" fmla="*/ 52 w 61"/>
                <a:gd name="T23" fmla="*/ 28 h 36"/>
                <a:gd name="T24" fmla="*/ 50 w 61"/>
                <a:gd name="T25" fmla="*/ 26 h 36"/>
                <a:gd name="T26" fmla="*/ 50 w 61"/>
                <a:gd name="T27" fmla="*/ 23 h 36"/>
                <a:gd name="T28" fmla="*/ 50 w 61"/>
                <a:gd name="T29" fmla="*/ 23 h 36"/>
                <a:gd name="T30" fmla="*/ 52 w 61"/>
                <a:gd name="T31" fmla="*/ 22 h 36"/>
                <a:gd name="T32" fmla="*/ 54 w 61"/>
                <a:gd name="T33" fmla="*/ 20 h 36"/>
                <a:gd name="T34" fmla="*/ 57 w 61"/>
                <a:gd name="T35" fmla="*/ 20 h 36"/>
                <a:gd name="T36" fmla="*/ 61 w 61"/>
                <a:gd name="T37" fmla="*/ 20 h 36"/>
                <a:gd name="T38" fmla="*/ 61 w 61"/>
                <a:gd name="T39" fmla="*/ 19 h 36"/>
                <a:gd name="T40" fmla="*/ 59 w 61"/>
                <a:gd name="T41" fmla="*/ 19 h 36"/>
                <a:gd name="T42" fmla="*/ 54 w 61"/>
                <a:gd name="T43" fmla="*/ 17 h 36"/>
                <a:gd name="T44" fmla="*/ 42 w 61"/>
                <a:gd name="T45" fmla="*/ 12 h 36"/>
                <a:gd name="T46" fmla="*/ 38 w 61"/>
                <a:gd name="T47" fmla="*/ 9 h 36"/>
                <a:gd name="T48" fmla="*/ 31 w 61"/>
                <a:gd name="T49" fmla="*/ 8 h 36"/>
                <a:gd name="T50" fmla="*/ 29 w 61"/>
                <a:gd name="T51" fmla="*/ 8 h 36"/>
                <a:gd name="T52" fmla="*/ 25 w 61"/>
                <a:gd name="T53" fmla="*/ 10 h 36"/>
                <a:gd name="T54" fmla="*/ 19 w 61"/>
                <a:gd name="T55" fmla="*/ 9 h 36"/>
                <a:gd name="T56" fmla="*/ 4 w 61"/>
                <a:gd name="T57" fmla="*/ 1 h 36"/>
                <a:gd name="T58" fmla="*/ 0 w 61"/>
                <a:gd name="T59" fmla="*/ 0 h 36"/>
                <a:gd name="T60" fmla="*/ 17 w 61"/>
                <a:gd name="T61" fmla="*/ 10 h 36"/>
                <a:gd name="T62" fmla="*/ 19 w 61"/>
                <a:gd name="T63" fmla="*/ 1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36"/>
                <a:gd name="T98" fmla="*/ 61 w 61"/>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36">
                  <a:moveTo>
                    <a:pt x="19" y="11"/>
                  </a:moveTo>
                  <a:lnTo>
                    <a:pt x="21" y="11"/>
                  </a:lnTo>
                  <a:lnTo>
                    <a:pt x="14" y="24"/>
                  </a:lnTo>
                  <a:lnTo>
                    <a:pt x="21" y="32"/>
                  </a:lnTo>
                  <a:lnTo>
                    <a:pt x="25" y="34"/>
                  </a:lnTo>
                  <a:lnTo>
                    <a:pt x="36" y="34"/>
                  </a:lnTo>
                  <a:lnTo>
                    <a:pt x="38" y="36"/>
                  </a:lnTo>
                  <a:lnTo>
                    <a:pt x="44" y="33"/>
                  </a:lnTo>
                  <a:lnTo>
                    <a:pt x="46" y="33"/>
                  </a:lnTo>
                  <a:lnTo>
                    <a:pt x="48" y="32"/>
                  </a:lnTo>
                  <a:lnTo>
                    <a:pt x="50" y="28"/>
                  </a:lnTo>
                  <a:lnTo>
                    <a:pt x="52" y="28"/>
                  </a:lnTo>
                  <a:lnTo>
                    <a:pt x="50" y="26"/>
                  </a:lnTo>
                  <a:lnTo>
                    <a:pt x="50" y="23"/>
                  </a:lnTo>
                  <a:lnTo>
                    <a:pt x="52" y="22"/>
                  </a:lnTo>
                  <a:lnTo>
                    <a:pt x="54" y="20"/>
                  </a:lnTo>
                  <a:lnTo>
                    <a:pt x="57" y="20"/>
                  </a:lnTo>
                  <a:lnTo>
                    <a:pt x="61" y="20"/>
                  </a:lnTo>
                  <a:lnTo>
                    <a:pt x="61" y="19"/>
                  </a:lnTo>
                  <a:lnTo>
                    <a:pt x="59" y="19"/>
                  </a:lnTo>
                  <a:lnTo>
                    <a:pt x="54" y="17"/>
                  </a:lnTo>
                  <a:lnTo>
                    <a:pt x="42" y="12"/>
                  </a:lnTo>
                  <a:lnTo>
                    <a:pt x="38" y="9"/>
                  </a:lnTo>
                  <a:lnTo>
                    <a:pt x="31" y="8"/>
                  </a:lnTo>
                  <a:lnTo>
                    <a:pt x="29" y="8"/>
                  </a:lnTo>
                  <a:lnTo>
                    <a:pt x="25" y="10"/>
                  </a:lnTo>
                  <a:lnTo>
                    <a:pt x="19" y="9"/>
                  </a:lnTo>
                  <a:lnTo>
                    <a:pt x="4" y="1"/>
                  </a:lnTo>
                  <a:lnTo>
                    <a:pt x="0" y="0"/>
                  </a:lnTo>
                  <a:lnTo>
                    <a:pt x="17" y="10"/>
                  </a:lnTo>
                  <a:lnTo>
                    <a:pt x="19"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0" name="Freeform 1049"/>
            <p:cNvSpPr>
              <a:spLocks/>
            </p:cNvSpPr>
            <p:nvPr/>
          </p:nvSpPr>
          <p:spPr bwMode="auto">
            <a:xfrm>
              <a:off x="2703255" y="4015160"/>
              <a:ext cx="24604" cy="23248"/>
            </a:xfrm>
            <a:custGeom>
              <a:avLst/>
              <a:gdLst>
                <a:gd name="T0" fmla="*/ 17 w 27"/>
                <a:gd name="T1" fmla="*/ 3 h 20"/>
                <a:gd name="T2" fmla="*/ 17 w 27"/>
                <a:gd name="T3" fmla="*/ 4 h 20"/>
                <a:gd name="T4" fmla="*/ 12 w 27"/>
                <a:gd name="T5" fmla="*/ 6 h 20"/>
                <a:gd name="T6" fmla="*/ 0 w 27"/>
                <a:gd name="T7" fmla="*/ 14 h 20"/>
                <a:gd name="T8" fmla="*/ 0 w 27"/>
                <a:gd name="T9" fmla="*/ 15 h 20"/>
                <a:gd name="T10" fmla="*/ 0 w 27"/>
                <a:gd name="T11" fmla="*/ 17 h 20"/>
                <a:gd name="T12" fmla="*/ 6 w 27"/>
                <a:gd name="T13" fmla="*/ 18 h 20"/>
                <a:gd name="T14" fmla="*/ 8 w 27"/>
                <a:gd name="T15" fmla="*/ 20 h 20"/>
                <a:gd name="T16" fmla="*/ 12 w 27"/>
                <a:gd name="T17" fmla="*/ 19 h 20"/>
                <a:gd name="T18" fmla="*/ 17 w 27"/>
                <a:gd name="T19" fmla="*/ 17 h 20"/>
                <a:gd name="T20" fmla="*/ 21 w 27"/>
                <a:gd name="T21" fmla="*/ 10 h 20"/>
                <a:gd name="T22" fmla="*/ 23 w 27"/>
                <a:gd name="T23" fmla="*/ 9 h 20"/>
                <a:gd name="T24" fmla="*/ 27 w 27"/>
                <a:gd name="T25" fmla="*/ 3 h 20"/>
                <a:gd name="T26" fmla="*/ 27 w 27"/>
                <a:gd name="T27" fmla="*/ 1 h 20"/>
                <a:gd name="T28" fmla="*/ 23 w 27"/>
                <a:gd name="T29" fmla="*/ 0 h 20"/>
                <a:gd name="T30" fmla="*/ 21 w 27"/>
                <a:gd name="T31" fmla="*/ 1 h 20"/>
                <a:gd name="T32" fmla="*/ 19 w 27"/>
                <a:gd name="T33" fmla="*/ 2 h 20"/>
                <a:gd name="T34" fmla="*/ 19 w 27"/>
                <a:gd name="T35" fmla="*/ 3 h 20"/>
                <a:gd name="T36" fmla="*/ 19 w 27"/>
                <a:gd name="T37" fmla="*/ 2 h 20"/>
                <a:gd name="T38" fmla="*/ 17 w 27"/>
                <a:gd name="T39" fmla="*/ 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20"/>
                <a:gd name="T62" fmla="*/ 27 w 27"/>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20">
                  <a:moveTo>
                    <a:pt x="17" y="3"/>
                  </a:moveTo>
                  <a:lnTo>
                    <a:pt x="17" y="4"/>
                  </a:lnTo>
                  <a:lnTo>
                    <a:pt x="12" y="6"/>
                  </a:lnTo>
                  <a:lnTo>
                    <a:pt x="0" y="14"/>
                  </a:lnTo>
                  <a:lnTo>
                    <a:pt x="0" y="15"/>
                  </a:lnTo>
                  <a:lnTo>
                    <a:pt x="0" y="17"/>
                  </a:lnTo>
                  <a:lnTo>
                    <a:pt x="6" y="18"/>
                  </a:lnTo>
                  <a:lnTo>
                    <a:pt x="8" y="20"/>
                  </a:lnTo>
                  <a:lnTo>
                    <a:pt x="12" y="19"/>
                  </a:lnTo>
                  <a:lnTo>
                    <a:pt x="17" y="17"/>
                  </a:lnTo>
                  <a:lnTo>
                    <a:pt x="21" y="10"/>
                  </a:lnTo>
                  <a:lnTo>
                    <a:pt x="23" y="9"/>
                  </a:lnTo>
                  <a:lnTo>
                    <a:pt x="27" y="3"/>
                  </a:lnTo>
                  <a:lnTo>
                    <a:pt x="27" y="1"/>
                  </a:lnTo>
                  <a:lnTo>
                    <a:pt x="23" y="0"/>
                  </a:lnTo>
                  <a:lnTo>
                    <a:pt x="21" y="1"/>
                  </a:lnTo>
                  <a:lnTo>
                    <a:pt x="19" y="2"/>
                  </a:lnTo>
                  <a:lnTo>
                    <a:pt x="19" y="3"/>
                  </a:lnTo>
                  <a:lnTo>
                    <a:pt x="19" y="2"/>
                  </a:lnTo>
                  <a:lnTo>
                    <a:pt x="1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1" name="Freeform 1050"/>
            <p:cNvSpPr>
              <a:spLocks/>
            </p:cNvSpPr>
            <p:nvPr/>
          </p:nvSpPr>
          <p:spPr bwMode="auto">
            <a:xfrm>
              <a:off x="2726037" y="3986100"/>
              <a:ext cx="164939" cy="91831"/>
            </a:xfrm>
            <a:custGeom>
              <a:avLst/>
              <a:gdLst>
                <a:gd name="T0" fmla="*/ 38 w 181"/>
                <a:gd name="T1" fmla="*/ 21 h 79"/>
                <a:gd name="T2" fmla="*/ 21 w 181"/>
                <a:gd name="T3" fmla="*/ 23 h 79"/>
                <a:gd name="T4" fmla="*/ 15 w 181"/>
                <a:gd name="T5" fmla="*/ 29 h 79"/>
                <a:gd name="T6" fmla="*/ 15 w 181"/>
                <a:gd name="T7" fmla="*/ 34 h 79"/>
                <a:gd name="T8" fmla="*/ 21 w 181"/>
                <a:gd name="T9" fmla="*/ 35 h 79"/>
                <a:gd name="T10" fmla="*/ 15 w 181"/>
                <a:gd name="T11" fmla="*/ 43 h 79"/>
                <a:gd name="T12" fmla="*/ 38 w 181"/>
                <a:gd name="T13" fmla="*/ 39 h 79"/>
                <a:gd name="T14" fmla="*/ 23 w 181"/>
                <a:gd name="T15" fmla="*/ 45 h 79"/>
                <a:gd name="T16" fmla="*/ 2 w 181"/>
                <a:gd name="T17" fmla="*/ 55 h 79"/>
                <a:gd name="T18" fmla="*/ 21 w 181"/>
                <a:gd name="T19" fmla="*/ 56 h 79"/>
                <a:gd name="T20" fmla="*/ 29 w 181"/>
                <a:gd name="T21" fmla="*/ 61 h 79"/>
                <a:gd name="T22" fmla="*/ 36 w 181"/>
                <a:gd name="T23" fmla="*/ 58 h 79"/>
                <a:gd name="T24" fmla="*/ 46 w 181"/>
                <a:gd name="T25" fmla="*/ 58 h 79"/>
                <a:gd name="T26" fmla="*/ 48 w 181"/>
                <a:gd name="T27" fmla="*/ 51 h 79"/>
                <a:gd name="T28" fmla="*/ 59 w 181"/>
                <a:gd name="T29" fmla="*/ 48 h 79"/>
                <a:gd name="T30" fmla="*/ 57 w 181"/>
                <a:gd name="T31" fmla="*/ 50 h 79"/>
                <a:gd name="T32" fmla="*/ 53 w 181"/>
                <a:gd name="T33" fmla="*/ 58 h 79"/>
                <a:gd name="T34" fmla="*/ 65 w 181"/>
                <a:gd name="T35" fmla="*/ 56 h 79"/>
                <a:gd name="T36" fmla="*/ 74 w 181"/>
                <a:gd name="T37" fmla="*/ 52 h 79"/>
                <a:gd name="T38" fmla="*/ 78 w 181"/>
                <a:gd name="T39" fmla="*/ 55 h 79"/>
                <a:gd name="T40" fmla="*/ 95 w 181"/>
                <a:gd name="T41" fmla="*/ 52 h 79"/>
                <a:gd name="T42" fmla="*/ 95 w 181"/>
                <a:gd name="T43" fmla="*/ 56 h 79"/>
                <a:gd name="T44" fmla="*/ 84 w 181"/>
                <a:gd name="T45" fmla="*/ 61 h 79"/>
                <a:gd name="T46" fmla="*/ 65 w 181"/>
                <a:gd name="T47" fmla="*/ 65 h 79"/>
                <a:gd name="T48" fmla="*/ 57 w 181"/>
                <a:gd name="T49" fmla="*/ 65 h 79"/>
                <a:gd name="T50" fmla="*/ 46 w 181"/>
                <a:gd name="T51" fmla="*/ 71 h 79"/>
                <a:gd name="T52" fmla="*/ 74 w 181"/>
                <a:gd name="T53" fmla="*/ 79 h 79"/>
                <a:gd name="T54" fmla="*/ 93 w 181"/>
                <a:gd name="T55" fmla="*/ 73 h 79"/>
                <a:gd name="T56" fmla="*/ 103 w 181"/>
                <a:gd name="T57" fmla="*/ 69 h 79"/>
                <a:gd name="T58" fmla="*/ 114 w 181"/>
                <a:gd name="T59" fmla="*/ 65 h 79"/>
                <a:gd name="T60" fmla="*/ 128 w 181"/>
                <a:gd name="T61" fmla="*/ 59 h 79"/>
                <a:gd name="T62" fmla="*/ 135 w 181"/>
                <a:gd name="T63" fmla="*/ 60 h 79"/>
                <a:gd name="T64" fmla="*/ 147 w 181"/>
                <a:gd name="T65" fmla="*/ 58 h 79"/>
                <a:gd name="T66" fmla="*/ 162 w 181"/>
                <a:gd name="T67" fmla="*/ 63 h 79"/>
                <a:gd name="T68" fmla="*/ 177 w 181"/>
                <a:gd name="T69" fmla="*/ 44 h 79"/>
                <a:gd name="T70" fmla="*/ 181 w 181"/>
                <a:gd name="T71" fmla="*/ 36 h 79"/>
                <a:gd name="T72" fmla="*/ 160 w 181"/>
                <a:gd name="T73" fmla="*/ 31 h 79"/>
                <a:gd name="T74" fmla="*/ 160 w 181"/>
                <a:gd name="T75" fmla="*/ 39 h 79"/>
                <a:gd name="T76" fmla="*/ 143 w 181"/>
                <a:gd name="T77" fmla="*/ 35 h 79"/>
                <a:gd name="T78" fmla="*/ 149 w 181"/>
                <a:gd name="T79" fmla="*/ 28 h 79"/>
                <a:gd name="T80" fmla="*/ 137 w 181"/>
                <a:gd name="T81" fmla="*/ 25 h 79"/>
                <a:gd name="T82" fmla="*/ 141 w 181"/>
                <a:gd name="T83" fmla="*/ 19 h 79"/>
                <a:gd name="T84" fmla="*/ 135 w 181"/>
                <a:gd name="T85" fmla="*/ 13 h 79"/>
                <a:gd name="T86" fmla="*/ 133 w 181"/>
                <a:gd name="T87" fmla="*/ 8 h 79"/>
                <a:gd name="T88" fmla="*/ 128 w 181"/>
                <a:gd name="T89" fmla="*/ 1 h 79"/>
                <a:gd name="T90" fmla="*/ 118 w 181"/>
                <a:gd name="T91" fmla="*/ 10 h 79"/>
                <a:gd name="T92" fmla="*/ 114 w 181"/>
                <a:gd name="T93" fmla="*/ 12 h 79"/>
                <a:gd name="T94" fmla="*/ 107 w 181"/>
                <a:gd name="T95" fmla="*/ 18 h 79"/>
                <a:gd name="T96" fmla="*/ 120 w 181"/>
                <a:gd name="T97" fmla="*/ 23 h 79"/>
                <a:gd name="T98" fmla="*/ 120 w 181"/>
                <a:gd name="T99" fmla="*/ 29 h 79"/>
                <a:gd name="T100" fmla="*/ 120 w 181"/>
                <a:gd name="T101" fmla="*/ 34 h 79"/>
                <a:gd name="T102" fmla="*/ 128 w 181"/>
                <a:gd name="T103" fmla="*/ 39 h 79"/>
                <a:gd name="T104" fmla="*/ 107 w 181"/>
                <a:gd name="T105" fmla="*/ 43 h 79"/>
                <a:gd name="T106" fmla="*/ 99 w 181"/>
                <a:gd name="T107" fmla="*/ 43 h 79"/>
                <a:gd name="T108" fmla="*/ 93 w 181"/>
                <a:gd name="T109" fmla="*/ 40 h 79"/>
                <a:gd name="T110" fmla="*/ 91 w 181"/>
                <a:gd name="T111" fmla="*/ 35 h 79"/>
                <a:gd name="T112" fmla="*/ 80 w 181"/>
                <a:gd name="T113" fmla="*/ 34 h 79"/>
                <a:gd name="T114" fmla="*/ 80 w 181"/>
                <a:gd name="T115" fmla="*/ 29 h 79"/>
                <a:gd name="T116" fmla="*/ 69 w 181"/>
                <a:gd name="T117" fmla="*/ 20 h 79"/>
                <a:gd name="T118" fmla="*/ 51 w 181"/>
                <a:gd name="T119" fmla="*/ 18 h 79"/>
                <a:gd name="T120" fmla="*/ 44 w 181"/>
                <a:gd name="T121" fmla="*/ 11 h 79"/>
                <a:gd name="T122" fmla="*/ 27 w 181"/>
                <a:gd name="T123" fmla="*/ 15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1"/>
                <a:gd name="T187" fmla="*/ 0 h 79"/>
                <a:gd name="T188" fmla="*/ 181 w 181"/>
                <a:gd name="T189" fmla="*/ 79 h 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1" h="79">
                  <a:moveTo>
                    <a:pt x="27" y="15"/>
                  </a:moveTo>
                  <a:lnTo>
                    <a:pt x="25" y="19"/>
                  </a:lnTo>
                  <a:lnTo>
                    <a:pt x="27" y="20"/>
                  </a:lnTo>
                  <a:lnTo>
                    <a:pt x="38" y="21"/>
                  </a:lnTo>
                  <a:lnTo>
                    <a:pt x="40" y="23"/>
                  </a:lnTo>
                  <a:lnTo>
                    <a:pt x="42" y="23"/>
                  </a:lnTo>
                  <a:lnTo>
                    <a:pt x="42" y="24"/>
                  </a:lnTo>
                  <a:lnTo>
                    <a:pt x="21" y="23"/>
                  </a:lnTo>
                  <a:lnTo>
                    <a:pt x="17" y="24"/>
                  </a:lnTo>
                  <a:lnTo>
                    <a:pt x="13" y="26"/>
                  </a:lnTo>
                  <a:lnTo>
                    <a:pt x="15" y="27"/>
                  </a:lnTo>
                  <a:lnTo>
                    <a:pt x="15" y="29"/>
                  </a:lnTo>
                  <a:lnTo>
                    <a:pt x="13" y="31"/>
                  </a:lnTo>
                  <a:lnTo>
                    <a:pt x="13" y="33"/>
                  </a:lnTo>
                  <a:lnTo>
                    <a:pt x="15" y="34"/>
                  </a:lnTo>
                  <a:lnTo>
                    <a:pt x="42" y="32"/>
                  </a:lnTo>
                  <a:lnTo>
                    <a:pt x="38" y="33"/>
                  </a:lnTo>
                  <a:lnTo>
                    <a:pt x="27" y="34"/>
                  </a:lnTo>
                  <a:lnTo>
                    <a:pt x="21" y="35"/>
                  </a:lnTo>
                  <a:lnTo>
                    <a:pt x="8" y="36"/>
                  </a:lnTo>
                  <a:lnTo>
                    <a:pt x="6" y="40"/>
                  </a:lnTo>
                  <a:lnTo>
                    <a:pt x="6" y="43"/>
                  </a:lnTo>
                  <a:lnTo>
                    <a:pt x="15" y="43"/>
                  </a:lnTo>
                  <a:lnTo>
                    <a:pt x="23" y="42"/>
                  </a:lnTo>
                  <a:lnTo>
                    <a:pt x="27" y="41"/>
                  </a:lnTo>
                  <a:lnTo>
                    <a:pt x="32" y="40"/>
                  </a:lnTo>
                  <a:lnTo>
                    <a:pt x="38" y="39"/>
                  </a:lnTo>
                  <a:lnTo>
                    <a:pt x="34" y="41"/>
                  </a:lnTo>
                  <a:lnTo>
                    <a:pt x="27" y="43"/>
                  </a:lnTo>
                  <a:lnTo>
                    <a:pt x="25" y="45"/>
                  </a:lnTo>
                  <a:lnTo>
                    <a:pt x="23" y="45"/>
                  </a:lnTo>
                  <a:lnTo>
                    <a:pt x="6" y="45"/>
                  </a:lnTo>
                  <a:lnTo>
                    <a:pt x="2" y="48"/>
                  </a:lnTo>
                  <a:lnTo>
                    <a:pt x="0" y="52"/>
                  </a:lnTo>
                  <a:lnTo>
                    <a:pt x="2" y="55"/>
                  </a:lnTo>
                  <a:lnTo>
                    <a:pt x="15" y="57"/>
                  </a:lnTo>
                  <a:lnTo>
                    <a:pt x="17" y="55"/>
                  </a:lnTo>
                  <a:lnTo>
                    <a:pt x="21" y="55"/>
                  </a:lnTo>
                  <a:lnTo>
                    <a:pt x="21" y="56"/>
                  </a:lnTo>
                  <a:lnTo>
                    <a:pt x="23" y="57"/>
                  </a:lnTo>
                  <a:lnTo>
                    <a:pt x="21" y="59"/>
                  </a:lnTo>
                  <a:lnTo>
                    <a:pt x="27" y="61"/>
                  </a:lnTo>
                  <a:lnTo>
                    <a:pt x="29" y="61"/>
                  </a:lnTo>
                  <a:lnTo>
                    <a:pt x="29" y="57"/>
                  </a:lnTo>
                  <a:lnTo>
                    <a:pt x="34" y="57"/>
                  </a:lnTo>
                  <a:lnTo>
                    <a:pt x="36" y="56"/>
                  </a:lnTo>
                  <a:lnTo>
                    <a:pt x="36" y="58"/>
                  </a:lnTo>
                  <a:lnTo>
                    <a:pt x="38" y="60"/>
                  </a:lnTo>
                  <a:lnTo>
                    <a:pt x="42" y="61"/>
                  </a:lnTo>
                  <a:lnTo>
                    <a:pt x="46" y="58"/>
                  </a:lnTo>
                  <a:lnTo>
                    <a:pt x="48" y="55"/>
                  </a:lnTo>
                  <a:lnTo>
                    <a:pt x="46" y="53"/>
                  </a:lnTo>
                  <a:lnTo>
                    <a:pt x="46" y="51"/>
                  </a:lnTo>
                  <a:lnTo>
                    <a:pt x="48" y="51"/>
                  </a:lnTo>
                  <a:lnTo>
                    <a:pt x="51" y="53"/>
                  </a:lnTo>
                  <a:lnTo>
                    <a:pt x="53" y="48"/>
                  </a:lnTo>
                  <a:lnTo>
                    <a:pt x="59" y="48"/>
                  </a:lnTo>
                  <a:lnTo>
                    <a:pt x="61" y="47"/>
                  </a:lnTo>
                  <a:lnTo>
                    <a:pt x="63" y="47"/>
                  </a:lnTo>
                  <a:lnTo>
                    <a:pt x="61" y="49"/>
                  </a:lnTo>
                  <a:lnTo>
                    <a:pt x="57" y="50"/>
                  </a:lnTo>
                  <a:lnTo>
                    <a:pt x="57" y="55"/>
                  </a:lnTo>
                  <a:lnTo>
                    <a:pt x="55" y="57"/>
                  </a:lnTo>
                  <a:lnTo>
                    <a:pt x="53" y="58"/>
                  </a:lnTo>
                  <a:lnTo>
                    <a:pt x="55" y="60"/>
                  </a:lnTo>
                  <a:lnTo>
                    <a:pt x="59" y="58"/>
                  </a:lnTo>
                  <a:lnTo>
                    <a:pt x="63" y="58"/>
                  </a:lnTo>
                  <a:lnTo>
                    <a:pt x="65" y="56"/>
                  </a:lnTo>
                  <a:lnTo>
                    <a:pt x="67" y="57"/>
                  </a:lnTo>
                  <a:lnTo>
                    <a:pt x="69" y="57"/>
                  </a:lnTo>
                  <a:lnTo>
                    <a:pt x="72" y="55"/>
                  </a:lnTo>
                  <a:lnTo>
                    <a:pt x="74" y="52"/>
                  </a:lnTo>
                  <a:lnTo>
                    <a:pt x="74" y="55"/>
                  </a:lnTo>
                  <a:lnTo>
                    <a:pt x="78" y="53"/>
                  </a:lnTo>
                  <a:lnTo>
                    <a:pt x="78" y="55"/>
                  </a:lnTo>
                  <a:lnTo>
                    <a:pt x="78" y="56"/>
                  </a:lnTo>
                  <a:lnTo>
                    <a:pt x="88" y="55"/>
                  </a:lnTo>
                  <a:lnTo>
                    <a:pt x="93" y="55"/>
                  </a:lnTo>
                  <a:lnTo>
                    <a:pt x="95" y="52"/>
                  </a:lnTo>
                  <a:lnTo>
                    <a:pt x="99" y="52"/>
                  </a:lnTo>
                  <a:lnTo>
                    <a:pt x="99" y="53"/>
                  </a:lnTo>
                  <a:lnTo>
                    <a:pt x="97" y="55"/>
                  </a:lnTo>
                  <a:lnTo>
                    <a:pt x="95" y="56"/>
                  </a:lnTo>
                  <a:lnTo>
                    <a:pt x="93" y="58"/>
                  </a:lnTo>
                  <a:lnTo>
                    <a:pt x="91" y="59"/>
                  </a:lnTo>
                  <a:lnTo>
                    <a:pt x="88" y="61"/>
                  </a:lnTo>
                  <a:lnTo>
                    <a:pt x="84" y="61"/>
                  </a:lnTo>
                  <a:lnTo>
                    <a:pt x="84" y="60"/>
                  </a:lnTo>
                  <a:lnTo>
                    <a:pt x="67" y="60"/>
                  </a:lnTo>
                  <a:lnTo>
                    <a:pt x="65" y="64"/>
                  </a:lnTo>
                  <a:lnTo>
                    <a:pt x="65" y="65"/>
                  </a:lnTo>
                  <a:lnTo>
                    <a:pt x="63" y="66"/>
                  </a:lnTo>
                  <a:lnTo>
                    <a:pt x="61" y="66"/>
                  </a:lnTo>
                  <a:lnTo>
                    <a:pt x="59" y="65"/>
                  </a:lnTo>
                  <a:lnTo>
                    <a:pt x="57" y="65"/>
                  </a:lnTo>
                  <a:lnTo>
                    <a:pt x="53" y="67"/>
                  </a:lnTo>
                  <a:lnTo>
                    <a:pt x="51" y="67"/>
                  </a:lnTo>
                  <a:lnTo>
                    <a:pt x="48" y="68"/>
                  </a:lnTo>
                  <a:lnTo>
                    <a:pt x="46" y="71"/>
                  </a:lnTo>
                  <a:lnTo>
                    <a:pt x="48" y="73"/>
                  </a:lnTo>
                  <a:lnTo>
                    <a:pt x="61" y="77"/>
                  </a:lnTo>
                  <a:lnTo>
                    <a:pt x="74" y="79"/>
                  </a:lnTo>
                  <a:lnTo>
                    <a:pt x="86" y="75"/>
                  </a:lnTo>
                  <a:lnTo>
                    <a:pt x="88" y="74"/>
                  </a:lnTo>
                  <a:lnTo>
                    <a:pt x="93" y="74"/>
                  </a:lnTo>
                  <a:lnTo>
                    <a:pt x="93" y="73"/>
                  </a:lnTo>
                  <a:lnTo>
                    <a:pt x="97" y="73"/>
                  </a:lnTo>
                  <a:lnTo>
                    <a:pt x="101" y="71"/>
                  </a:lnTo>
                  <a:lnTo>
                    <a:pt x="103" y="69"/>
                  </a:lnTo>
                  <a:lnTo>
                    <a:pt x="103" y="68"/>
                  </a:lnTo>
                  <a:lnTo>
                    <a:pt x="103" y="67"/>
                  </a:lnTo>
                  <a:lnTo>
                    <a:pt x="112" y="65"/>
                  </a:lnTo>
                  <a:lnTo>
                    <a:pt x="114" y="65"/>
                  </a:lnTo>
                  <a:lnTo>
                    <a:pt x="120" y="64"/>
                  </a:lnTo>
                  <a:lnTo>
                    <a:pt x="124" y="61"/>
                  </a:lnTo>
                  <a:lnTo>
                    <a:pt x="126" y="61"/>
                  </a:lnTo>
                  <a:lnTo>
                    <a:pt x="128" y="59"/>
                  </a:lnTo>
                  <a:lnTo>
                    <a:pt x="131" y="58"/>
                  </a:lnTo>
                  <a:lnTo>
                    <a:pt x="133" y="57"/>
                  </a:lnTo>
                  <a:lnTo>
                    <a:pt x="133" y="58"/>
                  </a:lnTo>
                  <a:lnTo>
                    <a:pt x="135" y="60"/>
                  </a:lnTo>
                  <a:lnTo>
                    <a:pt x="133" y="61"/>
                  </a:lnTo>
                  <a:lnTo>
                    <a:pt x="137" y="63"/>
                  </a:lnTo>
                  <a:lnTo>
                    <a:pt x="141" y="63"/>
                  </a:lnTo>
                  <a:lnTo>
                    <a:pt x="147" y="58"/>
                  </a:lnTo>
                  <a:lnTo>
                    <a:pt x="147" y="60"/>
                  </a:lnTo>
                  <a:lnTo>
                    <a:pt x="152" y="63"/>
                  </a:lnTo>
                  <a:lnTo>
                    <a:pt x="154" y="63"/>
                  </a:lnTo>
                  <a:lnTo>
                    <a:pt x="162" y="63"/>
                  </a:lnTo>
                  <a:lnTo>
                    <a:pt x="164" y="60"/>
                  </a:lnTo>
                  <a:lnTo>
                    <a:pt x="166" y="59"/>
                  </a:lnTo>
                  <a:lnTo>
                    <a:pt x="171" y="59"/>
                  </a:lnTo>
                  <a:lnTo>
                    <a:pt x="177" y="44"/>
                  </a:lnTo>
                  <a:lnTo>
                    <a:pt x="179" y="43"/>
                  </a:lnTo>
                  <a:lnTo>
                    <a:pt x="181" y="39"/>
                  </a:lnTo>
                  <a:lnTo>
                    <a:pt x="181" y="37"/>
                  </a:lnTo>
                  <a:lnTo>
                    <a:pt x="181" y="36"/>
                  </a:lnTo>
                  <a:lnTo>
                    <a:pt x="177" y="32"/>
                  </a:lnTo>
                  <a:lnTo>
                    <a:pt x="171" y="28"/>
                  </a:lnTo>
                  <a:lnTo>
                    <a:pt x="162" y="27"/>
                  </a:lnTo>
                  <a:lnTo>
                    <a:pt x="160" y="31"/>
                  </a:lnTo>
                  <a:lnTo>
                    <a:pt x="162" y="34"/>
                  </a:lnTo>
                  <a:lnTo>
                    <a:pt x="162" y="35"/>
                  </a:lnTo>
                  <a:lnTo>
                    <a:pt x="160" y="35"/>
                  </a:lnTo>
                  <a:lnTo>
                    <a:pt x="160" y="39"/>
                  </a:lnTo>
                  <a:lnTo>
                    <a:pt x="156" y="32"/>
                  </a:lnTo>
                  <a:lnTo>
                    <a:pt x="152" y="32"/>
                  </a:lnTo>
                  <a:lnTo>
                    <a:pt x="145" y="33"/>
                  </a:lnTo>
                  <a:lnTo>
                    <a:pt x="143" y="35"/>
                  </a:lnTo>
                  <a:lnTo>
                    <a:pt x="143" y="34"/>
                  </a:lnTo>
                  <a:lnTo>
                    <a:pt x="145" y="32"/>
                  </a:lnTo>
                  <a:lnTo>
                    <a:pt x="147" y="32"/>
                  </a:lnTo>
                  <a:lnTo>
                    <a:pt x="149" y="28"/>
                  </a:lnTo>
                  <a:lnTo>
                    <a:pt x="143" y="26"/>
                  </a:lnTo>
                  <a:lnTo>
                    <a:pt x="137" y="27"/>
                  </a:lnTo>
                  <a:lnTo>
                    <a:pt x="135" y="26"/>
                  </a:lnTo>
                  <a:lnTo>
                    <a:pt x="137" y="25"/>
                  </a:lnTo>
                  <a:lnTo>
                    <a:pt x="139" y="23"/>
                  </a:lnTo>
                  <a:lnTo>
                    <a:pt x="141" y="21"/>
                  </a:lnTo>
                  <a:lnTo>
                    <a:pt x="141" y="20"/>
                  </a:lnTo>
                  <a:lnTo>
                    <a:pt x="141" y="19"/>
                  </a:lnTo>
                  <a:lnTo>
                    <a:pt x="141" y="18"/>
                  </a:lnTo>
                  <a:lnTo>
                    <a:pt x="137" y="15"/>
                  </a:lnTo>
                  <a:lnTo>
                    <a:pt x="135" y="15"/>
                  </a:lnTo>
                  <a:lnTo>
                    <a:pt x="135" y="13"/>
                  </a:lnTo>
                  <a:lnTo>
                    <a:pt x="135" y="11"/>
                  </a:lnTo>
                  <a:lnTo>
                    <a:pt x="135" y="10"/>
                  </a:lnTo>
                  <a:lnTo>
                    <a:pt x="133" y="9"/>
                  </a:lnTo>
                  <a:lnTo>
                    <a:pt x="133" y="8"/>
                  </a:lnTo>
                  <a:lnTo>
                    <a:pt x="135" y="5"/>
                  </a:lnTo>
                  <a:lnTo>
                    <a:pt x="135" y="4"/>
                  </a:lnTo>
                  <a:lnTo>
                    <a:pt x="131" y="0"/>
                  </a:lnTo>
                  <a:lnTo>
                    <a:pt x="128" y="1"/>
                  </a:lnTo>
                  <a:lnTo>
                    <a:pt x="124" y="1"/>
                  </a:lnTo>
                  <a:lnTo>
                    <a:pt x="122" y="1"/>
                  </a:lnTo>
                  <a:lnTo>
                    <a:pt x="118" y="9"/>
                  </a:lnTo>
                  <a:lnTo>
                    <a:pt x="118" y="10"/>
                  </a:lnTo>
                  <a:lnTo>
                    <a:pt x="116" y="12"/>
                  </a:lnTo>
                  <a:lnTo>
                    <a:pt x="114" y="12"/>
                  </a:lnTo>
                  <a:lnTo>
                    <a:pt x="112" y="13"/>
                  </a:lnTo>
                  <a:lnTo>
                    <a:pt x="105" y="13"/>
                  </a:lnTo>
                  <a:lnTo>
                    <a:pt x="107" y="15"/>
                  </a:lnTo>
                  <a:lnTo>
                    <a:pt x="107" y="18"/>
                  </a:lnTo>
                  <a:lnTo>
                    <a:pt x="114" y="20"/>
                  </a:lnTo>
                  <a:lnTo>
                    <a:pt x="118" y="21"/>
                  </a:lnTo>
                  <a:lnTo>
                    <a:pt x="120" y="23"/>
                  </a:lnTo>
                  <a:lnTo>
                    <a:pt x="122" y="24"/>
                  </a:lnTo>
                  <a:lnTo>
                    <a:pt x="124" y="28"/>
                  </a:lnTo>
                  <a:lnTo>
                    <a:pt x="120" y="28"/>
                  </a:lnTo>
                  <a:lnTo>
                    <a:pt x="120" y="29"/>
                  </a:lnTo>
                  <a:lnTo>
                    <a:pt x="114" y="32"/>
                  </a:lnTo>
                  <a:lnTo>
                    <a:pt x="116" y="34"/>
                  </a:lnTo>
                  <a:lnTo>
                    <a:pt x="118" y="33"/>
                  </a:lnTo>
                  <a:lnTo>
                    <a:pt x="120" y="34"/>
                  </a:lnTo>
                  <a:lnTo>
                    <a:pt x="124" y="34"/>
                  </a:lnTo>
                  <a:lnTo>
                    <a:pt x="126" y="36"/>
                  </a:lnTo>
                  <a:lnTo>
                    <a:pt x="128" y="39"/>
                  </a:lnTo>
                  <a:lnTo>
                    <a:pt x="128" y="44"/>
                  </a:lnTo>
                  <a:lnTo>
                    <a:pt x="126" y="44"/>
                  </a:lnTo>
                  <a:lnTo>
                    <a:pt x="112" y="43"/>
                  </a:lnTo>
                  <a:lnTo>
                    <a:pt x="107" y="43"/>
                  </a:lnTo>
                  <a:lnTo>
                    <a:pt x="105" y="42"/>
                  </a:lnTo>
                  <a:lnTo>
                    <a:pt x="101" y="43"/>
                  </a:lnTo>
                  <a:lnTo>
                    <a:pt x="99" y="43"/>
                  </a:lnTo>
                  <a:lnTo>
                    <a:pt x="97" y="44"/>
                  </a:lnTo>
                  <a:lnTo>
                    <a:pt x="95" y="43"/>
                  </a:lnTo>
                  <a:lnTo>
                    <a:pt x="93" y="42"/>
                  </a:lnTo>
                  <a:lnTo>
                    <a:pt x="93" y="40"/>
                  </a:lnTo>
                  <a:lnTo>
                    <a:pt x="91" y="37"/>
                  </a:lnTo>
                  <a:lnTo>
                    <a:pt x="93" y="36"/>
                  </a:lnTo>
                  <a:lnTo>
                    <a:pt x="91" y="35"/>
                  </a:lnTo>
                  <a:lnTo>
                    <a:pt x="91" y="34"/>
                  </a:lnTo>
                  <a:lnTo>
                    <a:pt x="82" y="35"/>
                  </a:lnTo>
                  <a:lnTo>
                    <a:pt x="80" y="34"/>
                  </a:lnTo>
                  <a:lnTo>
                    <a:pt x="80" y="33"/>
                  </a:lnTo>
                  <a:lnTo>
                    <a:pt x="86" y="31"/>
                  </a:lnTo>
                  <a:lnTo>
                    <a:pt x="84" y="29"/>
                  </a:lnTo>
                  <a:lnTo>
                    <a:pt x="80" y="29"/>
                  </a:lnTo>
                  <a:lnTo>
                    <a:pt x="78" y="26"/>
                  </a:lnTo>
                  <a:lnTo>
                    <a:pt x="76" y="23"/>
                  </a:lnTo>
                  <a:lnTo>
                    <a:pt x="69" y="21"/>
                  </a:lnTo>
                  <a:lnTo>
                    <a:pt x="69" y="20"/>
                  </a:lnTo>
                  <a:lnTo>
                    <a:pt x="63" y="20"/>
                  </a:lnTo>
                  <a:lnTo>
                    <a:pt x="59" y="21"/>
                  </a:lnTo>
                  <a:lnTo>
                    <a:pt x="51" y="21"/>
                  </a:lnTo>
                  <a:lnTo>
                    <a:pt x="51" y="18"/>
                  </a:lnTo>
                  <a:lnTo>
                    <a:pt x="51" y="17"/>
                  </a:lnTo>
                  <a:lnTo>
                    <a:pt x="51" y="15"/>
                  </a:lnTo>
                  <a:lnTo>
                    <a:pt x="48" y="12"/>
                  </a:lnTo>
                  <a:lnTo>
                    <a:pt x="44" y="11"/>
                  </a:lnTo>
                  <a:lnTo>
                    <a:pt x="40" y="11"/>
                  </a:lnTo>
                  <a:lnTo>
                    <a:pt x="36" y="13"/>
                  </a:lnTo>
                  <a:lnTo>
                    <a:pt x="29" y="13"/>
                  </a:lnTo>
                  <a:lnTo>
                    <a:pt x="27" y="1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2" name="Freeform 1051"/>
            <p:cNvSpPr>
              <a:spLocks/>
            </p:cNvSpPr>
            <p:nvPr/>
          </p:nvSpPr>
          <p:spPr bwMode="auto">
            <a:xfrm>
              <a:off x="2654958" y="3957039"/>
              <a:ext cx="97505" cy="69745"/>
            </a:xfrm>
            <a:custGeom>
              <a:avLst/>
              <a:gdLst>
                <a:gd name="T0" fmla="*/ 4 w 107"/>
                <a:gd name="T1" fmla="*/ 54 h 60"/>
                <a:gd name="T2" fmla="*/ 13 w 107"/>
                <a:gd name="T3" fmla="*/ 53 h 60"/>
                <a:gd name="T4" fmla="*/ 17 w 107"/>
                <a:gd name="T5" fmla="*/ 51 h 60"/>
                <a:gd name="T6" fmla="*/ 23 w 107"/>
                <a:gd name="T7" fmla="*/ 54 h 60"/>
                <a:gd name="T8" fmla="*/ 27 w 107"/>
                <a:gd name="T9" fmla="*/ 48 h 60"/>
                <a:gd name="T10" fmla="*/ 32 w 107"/>
                <a:gd name="T11" fmla="*/ 51 h 60"/>
                <a:gd name="T12" fmla="*/ 36 w 107"/>
                <a:gd name="T13" fmla="*/ 58 h 60"/>
                <a:gd name="T14" fmla="*/ 42 w 107"/>
                <a:gd name="T15" fmla="*/ 58 h 60"/>
                <a:gd name="T16" fmla="*/ 46 w 107"/>
                <a:gd name="T17" fmla="*/ 54 h 60"/>
                <a:gd name="T18" fmla="*/ 44 w 107"/>
                <a:gd name="T19" fmla="*/ 51 h 60"/>
                <a:gd name="T20" fmla="*/ 48 w 107"/>
                <a:gd name="T21" fmla="*/ 48 h 60"/>
                <a:gd name="T22" fmla="*/ 48 w 107"/>
                <a:gd name="T23" fmla="*/ 43 h 60"/>
                <a:gd name="T24" fmla="*/ 57 w 107"/>
                <a:gd name="T25" fmla="*/ 50 h 60"/>
                <a:gd name="T26" fmla="*/ 63 w 107"/>
                <a:gd name="T27" fmla="*/ 44 h 60"/>
                <a:gd name="T28" fmla="*/ 59 w 107"/>
                <a:gd name="T29" fmla="*/ 38 h 60"/>
                <a:gd name="T30" fmla="*/ 59 w 107"/>
                <a:gd name="T31" fmla="*/ 35 h 60"/>
                <a:gd name="T32" fmla="*/ 67 w 107"/>
                <a:gd name="T33" fmla="*/ 36 h 60"/>
                <a:gd name="T34" fmla="*/ 67 w 107"/>
                <a:gd name="T35" fmla="*/ 30 h 60"/>
                <a:gd name="T36" fmla="*/ 74 w 107"/>
                <a:gd name="T37" fmla="*/ 27 h 60"/>
                <a:gd name="T38" fmla="*/ 78 w 107"/>
                <a:gd name="T39" fmla="*/ 45 h 60"/>
                <a:gd name="T40" fmla="*/ 86 w 107"/>
                <a:gd name="T41" fmla="*/ 42 h 60"/>
                <a:gd name="T42" fmla="*/ 89 w 107"/>
                <a:gd name="T43" fmla="*/ 35 h 60"/>
                <a:gd name="T44" fmla="*/ 99 w 107"/>
                <a:gd name="T45" fmla="*/ 28 h 60"/>
                <a:gd name="T46" fmla="*/ 97 w 107"/>
                <a:gd name="T47" fmla="*/ 25 h 60"/>
                <a:gd name="T48" fmla="*/ 99 w 107"/>
                <a:gd name="T49" fmla="*/ 24 h 60"/>
                <a:gd name="T50" fmla="*/ 95 w 107"/>
                <a:gd name="T51" fmla="*/ 18 h 60"/>
                <a:gd name="T52" fmla="*/ 97 w 107"/>
                <a:gd name="T53" fmla="*/ 13 h 60"/>
                <a:gd name="T54" fmla="*/ 107 w 107"/>
                <a:gd name="T55" fmla="*/ 11 h 60"/>
                <a:gd name="T56" fmla="*/ 99 w 107"/>
                <a:gd name="T57" fmla="*/ 3 h 60"/>
                <a:gd name="T58" fmla="*/ 86 w 107"/>
                <a:gd name="T59" fmla="*/ 1 h 60"/>
                <a:gd name="T60" fmla="*/ 84 w 107"/>
                <a:gd name="T61" fmla="*/ 5 h 60"/>
                <a:gd name="T62" fmla="*/ 89 w 107"/>
                <a:gd name="T63" fmla="*/ 8 h 60"/>
                <a:gd name="T64" fmla="*/ 82 w 107"/>
                <a:gd name="T65" fmla="*/ 10 h 60"/>
                <a:gd name="T66" fmla="*/ 74 w 107"/>
                <a:gd name="T67" fmla="*/ 6 h 60"/>
                <a:gd name="T68" fmla="*/ 74 w 107"/>
                <a:gd name="T69" fmla="*/ 11 h 60"/>
                <a:gd name="T70" fmla="*/ 70 w 107"/>
                <a:gd name="T71" fmla="*/ 6 h 60"/>
                <a:gd name="T72" fmla="*/ 65 w 107"/>
                <a:gd name="T73" fmla="*/ 9 h 60"/>
                <a:gd name="T74" fmla="*/ 59 w 107"/>
                <a:gd name="T75" fmla="*/ 9 h 60"/>
                <a:gd name="T76" fmla="*/ 51 w 107"/>
                <a:gd name="T77" fmla="*/ 13 h 60"/>
                <a:gd name="T78" fmla="*/ 46 w 107"/>
                <a:gd name="T79" fmla="*/ 16 h 60"/>
                <a:gd name="T80" fmla="*/ 42 w 107"/>
                <a:gd name="T81" fmla="*/ 20 h 60"/>
                <a:gd name="T82" fmla="*/ 38 w 107"/>
                <a:gd name="T83" fmla="*/ 25 h 60"/>
                <a:gd name="T84" fmla="*/ 34 w 107"/>
                <a:gd name="T85" fmla="*/ 29 h 60"/>
                <a:gd name="T86" fmla="*/ 27 w 107"/>
                <a:gd name="T87" fmla="*/ 32 h 60"/>
                <a:gd name="T88" fmla="*/ 25 w 107"/>
                <a:gd name="T89" fmla="*/ 34 h 60"/>
                <a:gd name="T90" fmla="*/ 17 w 107"/>
                <a:gd name="T91" fmla="*/ 40 h 60"/>
                <a:gd name="T92" fmla="*/ 11 w 107"/>
                <a:gd name="T93" fmla="*/ 38 h 60"/>
                <a:gd name="T94" fmla="*/ 4 w 107"/>
                <a:gd name="T95" fmla="*/ 42 h 60"/>
                <a:gd name="T96" fmla="*/ 0 w 107"/>
                <a:gd name="T97" fmla="*/ 48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60"/>
                <a:gd name="T149" fmla="*/ 107 w 107"/>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60">
                  <a:moveTo>
                    <a:pt x="4" y="48"/>
                  </a:moveTo>
                  <a:lnTo>
                    <a:pt x="6" y="49"/>
                  </a:lnTo>
                  <a:lnTo>
                    <a:pt x="4" y="54"/>
                  </a:lnTo>
                  <a:lnTo>
                    <a:pt x="6" y="56"/>
                  </a:lnTo>
                  <a:lnTo>
                    <a:pt x="11" y="56"/>
                  </a:lnTo>
                  <a:lnTo>
                    <a:pt x="13" y="53"/>
                  </a:lnTo>
                  <a:lnTo>
                    <a:pt x="15" y="52"/>
                  </a:lnTo>
                  <a:lnTo>
                    <a:pt x="15" y="49"/>
                  </a:lnTo>
                  <a:lnTo>
                    <a:pt x="17" y="51"/>
                  </a:lnTo>
                  <a:lnTo>
                    <a:pt x="15" y="52"/>
                  </a:lnTo>
                  <a:lnTo>
                    <a:pt x="23" y="54"/>
                  </a:lnTo>
                  <a:lnTo>
                    <a:pt x="25" y="56"/>
                  </a:lnTo>
                  <a:lnTo>
                    <a:pt x="27" y="52"/>
                  </a:lnTo>
                  <a:lnTo>
                    <a:pt x="27" y="48"/>
                  </a:lnTo>
                  <a:lnTo>
                    <a:pt x="32" y="46"/>
                  </a:lnTo>
                  <a:lnTo>
                    <a:pt x="32" y="50"/>
                  </a:lnTo>
                  <a:lnTo>
                    <a:pt x="32" y="51"/>
                  </a:lnTo>
                  <a:lnTo>
                    <a:pt x="34" y="53"/>
                  </a:lnTo>
                  <a:lnTo>
                    <a:pt x="36" y="53"/>
                  </a:lnTo>
                  <a:lnTo>
                    <a:pt x="36" y="58"/>
                  </a:lnTo>
                  <a:lnTo>
                    <a:pt x="38" y="60"/>
                  </a:lnTo>
                  <a:lnTo>
                    <a:pt x="40" y="57"/>
                  </a:lnTo>
                  <a:lnTo>
                    <a:pt x="42" y="58"/>
                  </a:lnTo>
                  <a:lnTo>
                    <a:pt x="44" y="58"/>
                  </a:lnTo>
                  <a:lnTo>
                    <a:pt x="46" y="58"/>
                  </a:lnTo>
                  <a:lnTo>
                    <a:pt x="46" y="54"/>
                  </a:lnTo>
                  <a:lnTo>
                    <a:pt x="48" y="54"/>
                  </a:lnTo>
                  <a:lnTo>
                    <a:pt x="46" y="52"/>
                  </a:lnTo>
                  <a:lnTo>
                    <a:pt x="44" y="51"/>
                  </a:lnTo>
                  <a:lnTo>
                    <a:pt x="48" y="49"/>
                  </a:lnTo>
                  <a:lnTo>
                    <a:pt x="46" y="49"/>
                  </a:lnTo>
                  <a:lnTo>
                    <a:pt x="48" y="48"/>
                  </a:lnTo>
                  <a:lnTo>
                    <a:pt x="46" y="46"/>
                  </a:lnTo>
                  <a:lnTo>
                    <a:pt x="46" y="42"/>
                  </a:lnTo>
                  <a:lnTo>
                    <a:pt x="48" y="43"/>
                  </a:lnTo>
                  <a:lnTo>
                    <a:pt x="51" y="42"/>
                  </a:lnTo>
                  <a:lnTo>
                    <a:pt x="55" y="50"/>
                  </a:lnTo>
                  <a:lnTo>
                    <a:pt x="57" y="50"/>
                  </a:lnTo>
                  <a:lnTo>
                    <a:pt x="59" y="45"/>
                  </a:lnTo>
                  <a:lnTo>
                    <a:pt x="63" y="44"/>
                  </a:lnTo>
                  <a:lnTo>
                    <a:pt x="63" y="43"/>
                  </a:lnTo>
                  <a:lnTo>
                    <a:pt x="61" y="40"/>
                  </a:lnTo>
                  <a:lnTo>
                    <a:pt x="59" y="38"/>
                  </a:lnTo>
                  <a:lnTo>
                    <a:pt x="57" y="37"/>
                  </a:lnTo>
                  <a:lnTo>
                    <a:pt x="59" y="36"/>
                  </a:lnTo>
                  <a:lnTo>
                    <a:pt x="59" y="35"/>
                  </a:lnTo>
                  <a:lnTo>
                    <a:pt x="61" y="35"/>
                  </a:lnTo>
                  <a:lnTo>
                    <a:pt x="63" y="37"/>
                  </a:lnTo>
                  <a:lnTo>
                    <a:pt x="67" y="36"/>
                  </a:lnTo>
                  <a:lnTo>
                    <a:pt x="65" y="32"/>
                  </a:lnTo>
                  <a:lnTo>
                    <a:pt x="67" y="30"/>
                  </a:lnTo>
                  <a:lnTo>
                    <a:pt x="67" y="28"/>
                  </a:lnTo>
                  <a:lnTo>
                    <a:pt x="72" y="28"/>
                  </a:lnTo>
                  <a:lnTo>
                    <a:pt x="74" y="27"/>
                  </a:lnTo>
                  <a:lnTo>
                    <a:pt x="76" y="27"/>
                  </a:lnTo>
                  <a:lnTo>
                    <a:pt x="72" y="40"/>
                  </a:lnTo>
                  <a:lnTo>
                    <a:pt x="78" y="45"/>
                  </a:lnTo>
                  <a:lnTo>
                    <a:pt x="82" y="45"/>
                  </a:lnTo>
                  <a:lnTo>
                    <a:pt x="84" y="44"/>
                  </a:lnTo>
                  <a:lnTo>
                    <a:pt x="86" y="42"/>
                  </a:lnTo>
                  <a:lnTo>
                    <a:pt x="84" y="37"/>
                  </a:lnTo>
                  <a:lnTo>
                    <a:pt x="86" y="36"/>
                  </a:lnTo>
                  <a:lnTo>
                    <a:pt x="89" y="35"/>
                  </a:lnTo>
                  <a:lnTo>
                    <a:pt x="95" y="35"/>
                  </a:lnTo>
                  <a:lnTo>
                    <a:pt x="101" y="30"/>
                  </a:lnTo>
                  <a:lnTo>
                    <a:pt x="99" y="28"/>
                  </a:lnTo>
                  <a:lnTo>
                    <a:pt x="99" y="27"/>
                  </a:lnTo>
                  <a:lnTo>
                    <a:pt x="99" y="26"/>
                  </a:lnTo>
                  <a:lnTo>
                    <a:pt x="97" y="25"/>
                  </a:lnTo>
                  <a:lnTo>
                    <a:pt x="95" y="24"/>
                  </a:lnTo>
                  <a:lnTo>
                    <a:pt x="97" y="22"/>
                  </a:lnTo>
                  <a:lnTo>
                    <a:pt x="99" y="24"/>
                  </a:lnTo>
                  <a:lnTo>
                    <a:pt x="101" y="24"/>
                  </a:lnTo>
                  <a:lnTo>
                    <a:pt x="101" y="21"/>
                  </a:lnTo>
                  <a:lnTo>
                    <a:pt x="95" y="18"/>
                  </a:lnTo>
                  <a:lnTo>
                    <a:pt x="95" y="16"/>
                  </a:lnTo>
                  <a:lnTo>
                    <a:pt x="95" y="14"/>
                  </a:lnTo>
                  <a:lnTo>
                    <a:pt x="97" y="13"/>
                  </a:lnTo>
                  <a:lnTo>
                    <a:pt x="103" y="12"/>
                  </a:lnTo>
                  <a:lnTo>
                    <a:pt x="103" y="11"/>
                  </a:lnTo>
                  <a:lnTo>
                    <a:pt x="107" y="11"/>
                  </a:lnTo>
                  <a:lnTo>
                    <a:pt x="107" y="10"/>
                  </a:lnTo>
                  <a:lnTo>
                    <a:pt x="107" y="9"/>
                  </a:lnTo>
                  <a:lnTo>
                    <a:pt x="99" y="3"/>
                  </a:lnTo>
                  <a:lnTo>
                    <a:pt x="93" y="0"/>
                  </a:lnTo>
                  <a:lnTo>
                    <a:pt x="86" y="1"/>
                  </a:lnTo>
                  <a:lnTo>
                    <a:pt x="86" y="3"/>
                  </a:lnTo>
                  <a:lnTo>
                    <a:pt x="82" y="3"/>
                  </a:lnTo>
                  <a:lnTo>
                    <a:pt x="84" y="5"/>
                  </a:lnTo>
                  <a:lnTo>
                    <a:pt x="86" y="6"/>
                  </a:lnTo>
                  <a:lnTo>
                    <a:pt x="89" y="6"/>
                  </a:lnTo>
                  <a:lnTo>
                    <a:pt x="89" y="8"/>
                  </a:lnTo>
                  <a:lnTo>
                    <a:pt x="86" y="9"/>
                  </a:lnTo>
                  <a:lnTo>
                    <a:pt x="82" y="9"/>
                  </a:lnTo>
                  <a:lnTo>
                    <a:pt x="82" y="10"/>
                  </a:lnTo>
                  <a:lnTo>
                    <a:pt x="80" y="10"/>
                  </a:lnTo>
                  <a:lnTo>
                    <a:pt x="78" y="9"/>
                  </a:lnTo>
                  <a:lnTo>
                    <a:pt x="74" y="6"/>
                  </a:lnTo>
                  <a:lnTo>
                    <a:pt x="74" y="9"/>
                  </a:lnTo>
                  <a:lnTo>
                    <a:pt x="74" y="11"/>
                  </a:lnTo>
                  <a:lnTo>
                    <a:pt x="72" y="9"/>
                  </a:lnTo>
                  <a:lnTo>
                    <a:pt x="74" y="6"/>
                  </a:lnTo>
                  <a:lnTo>
                    <a:pt x="70" y="6"/>
                  </a:lnTo>
                  <a:lnTo>
                    <a:pt x="70" y="8"/>
                  </a:lnTo>
                  <a:lnTo>
                    <a:pt x="65" y="8"/>
                  </a:lnTo>
                  <a:lnTo>
                    <a:pt x="65" y="9"/>
                  </a:lnTo>
                  <a:lnTo>
                    <a:pt x="63" y="8"/>
                  </a:lnTo>
                  <a:lnTo>
                    <a:pt x="61" y="6"/>
                  </a:lnTo>
                  <a:lnTo>
                    <a:pt x="59" y="9"/>
                  </a:lnTo>
                  <a:lnTo>
                    <a:pt x="53" y="9"/>
                  </a:lnTo>
                  <a:lnTo>
                    <a:pt x="53" y="11"/>
                  </a:lnTo>
                  <a:lnTo>
                    <a:pt x="51" y="13"/>
                  </a:lnTo>
                  <a:lnTo>
                    <a:pt x="51" y="14"/>
                  </a:lnTo>
                  <a:lnTo>
                    <a:pt x="48" y="14"/>
                  </a:lnTo>
                  <a:lnTo>
                    <a:pt x="46" y="16"/>
                  </a:lnTo>
                  <a:lnTo>
                    <a:pt x="44" y="18"/>
                  </a:lnTo>
                  <a:lnTo>
                    <a:pt x="42" y="18"/>
                  </a:lnTo>
                  <a:lnTo>
                    <a:pt x="42" y="20"/>
                  </a:lnTo>
                  <a:lnTo>
                    <a:pt x="42" y="19"/>
                  </a:lnTo>
                  <a:lnTo>
                    <a:pt x="40" y="20"/>
                  </a:lnTo>
                  <a:lnTo>
                    <a:pt x="38" y="25"/>
                  </a:lnTo>
                  <a:lnTo>
                    <a:pt x="40" y="26"/>
                  </a:lnTo>
                  <a:lnTo>
                    <a:pt x="36" y="26"/>
                  </a:lnTo>
                  <a:lnTo>
                    <a:pt x="34" y="29"/>
                  </a:lnTo>
                  <a:lnTo>
                    <a:pt x="32" y="29"/>
                  </a:lnTo>
                  <a:lnTo>
                    <a:pt x="30" y="30"/>
                  </a:lnTo>
                  <a:lnTo>
                    <a:pt x="27" y="32"/>
                  </a:lnTo>
                  <a:lnTo>
                    <a:pt x="25" y="32"/>
                  </a:lnTo>
                  <a:lnTo>
                    <a:pt x="25" y="30"/>
                  </a:lnTo>
                  <a:lnTo>
                    <a:pt x="25" y="34"/>
                  </a:lnTo>
                  <a:lnTo>
                    <a:pt x="23" y="35"/>
                  </a:lnTo>
                  <a:lnTo>
                    <a:pt x="19" y="40"/>
                  </a:lnTo>
                  <a:lnTo>
                    <a:pt x="17" y="40"/>
                  </a:lnTo>
                  <a:lnTo>
                    <a:pt x="13" y="38"/>
                  </a:lnTo>
                  <a:lnTo>
                    <a:pt x="11" y="38"/>
                  </a:lnTo>
                  <a:lnTo>
                    <a:pt x="8" y="40"/>
                  </a:lnTo>
                  <a:lnTo>
                    <a:pt x="8" y="41"/>
                  </a:lnTo>
                  <a:lnTo>
                    <a:pt x="4" y="42"/>
                  </a:lnTo>
                  <a:lnTo>
                    <a:pt x="4" y="45"/>
                  </a:lnTo>
                  <a:lnTo>
                    <a:pt x="2" y="46"/>
                  </a:lnTo>
                  <a:lnTo>
                    <a:pt x="0" y="48"/>
                  </a:lnTo>
                  <a:lnTo>
                    <a:pt x="0" y="51"/>
                  </a:lnTo>
                  <a:lnTo>
                    <a:pt x="4" y="4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3" name="Freeform 1052"/>
            <p:cNvSpPr>
              <a:spLocks/>
            </p:cNvSpPr>
            <p:nvPr/>
          </p:nvSpPr>
          <p:spPr bwMode="auto">
            <a:xfrm>
              <a:off x="5408805" y="4038409"/>
              <a:ext cx="10935" cy="12787"/>
            </a:xfrm>
            <a:custGeom>
              <a:avLst/>
              <a:gdLst>
                <a:gd name="T0" fmla="*/ 2 w 12"/>
                <a:gd name="T1" fmla="*/ 4 h 11"/>
                <a:gd name="T2" fmla="*/ 4 w 12"/>
                <a:gd name="T3" fmla="*/ 5 h 11"/>
                <a:gd name="T4" fmla="*/ 6 w 12"/>
                <a:gd name="T5" fmla="*/ 6 h 11"/>
                <a:gd name="T6" fmla="*/ 6 w 12"/>
                <a:gd name="T7" fmla="*/ 5 h 11"/>
                <a:gd name="T8" fmla="*/ 6 w 12"/>
                <a:gd name="T9" fmla="*/ 8 h 11"/>
                <a:gd name="T10" fmla="*/ 8 w 12"/>
                <a:gd name="T11" fmla="*/ 11 h 11"/>
                <a:gd name="T12" fmla="*/ 8 w 12"/>
                <a:gd name="T13" fmla="*/ 7 h 11"/>
                <a:gd name="T14" fmla="*/ 10 w 12"/>
                <a:gd name="T15" fmla="*/ 5 h 11"/>
                <a:gd name="T16" fmla="*/ 12 w 12"/>
                <a:gd name="T17" fmla="*/ 6 h 11"/>
                <a:gd name="T18" fmla="*/ 12 w 12"/>
                <a:gd name="T19" fmla="*/ 4 h 11"/>
                <a:gd name="T20" fmla="*/ 10 w 12"/>
                <a:gd name="T21" fmla="*/ 4 h 11"/>
                <a:gd name="T22" fmla="*/ 10 w 12"/>
                <a:gd name="T23" fmla="*/ 2 h 11"/>
                <a:gd name="T24" fmla="*/ 12 w 12"/>
                <a:gd name="T25" fmla="*/ 0 h 11"/>
                <a:gd name="T26" fmla="*/ 8 w 12"/>
                <a:gd name="T27" fmla="*/ 0 h 11"/>
                <a:gd name="T28" fmla="*/ 6 w 12"/>
                <a:gd name="T29" fmla="*/ 0 h 11"/>
                <a:gd name="T30" fmla="*/ 6 w 12"/>
                <a:gd name="T31" fmla="*/ 2 h 11"/>
                <a:gd name="T32" fmla="*/ 8 w 12"/>
                <a:gd name="T33" fmla="*/ 0 h 11"/>
                <a:gd name="T34" fmla="*/ 4 w 12"/>
                <a:gd name="T35" fmla="*/ 4 h 11"/>
                <a:gd name="T36" fmla="*/ 4 w 12"/>
                <a:gd name="T37" fmla="*/ 3 h 11"/>
                <a:gd name="T38" fmla="*/ 2 w 12"/>
                <a:gd name="T39" fmla="*/ 2 h 11"/>
                <a:gd name="T40" fmla="*/ 0 w 12"/>
                <a:gd name="T41" fmla="*/ 3 h 11"/>
                <a:gd name="T42" fmla="*/ 0 w 12"/>
                <a:gd name="T43" fmla="*/ 5 h 11"/>
                <a:gd name="T44" fmla="*/ 4 w 12"/>
                <a:gd name="T45" fmla="*/ 10 h 11"/>
                <a:gd name="T46" fmla="*/ 2 w 12"/>
                <a:gd name="T47" fmla="*/ 4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1"/>
                <a:gd name="T74" fmla="*/ 12 w 12"/>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1">
                  <a:moveTo>
                    <a:pt x="2" y="4"/>
                  </a:moveTo>
                  <a:lnTo>
                    <a:pt x="4" y="5"/>
                  </a:lnTo>
                  <a:lnTo>
                    <a:pt x="6" y="6"/>
                  </a:lnTo>
                  <a:lnTo>
                    <a:pt x="6" y="5"/>
                  </a:lnTo>
                  <a:lnTo>
                    <a:pt x="6" y="8"/>
                  </a:lnTo>
                  <a:lnTo>
                    <a:pt x="8" y="11"/>
                  </a:lnTo>
                  <a:lnTo>
                    <a:pt x="8" y="7"/>
                  </a:lnTo>
                  <a:lnTo>
                    <a:pt x="10" y="5"/>
                  </a:lnTo>
                  <a:lnTo>
                    <a:pt x="12" y="6"/>
                  </a:lnTo>
                  <a:lnTo>
                    <a:pt x="12" y="4"/>
                  </a:lnTo>
                  <a:lnTo>
                    <a:pt x="10" y="4"/>
                  </a:lnTo>
                  <a:lnTo>
                    <a:pt x="10" y="2"/>
                  </a:lnTo>
                  <a:lnTo>
                    <a:pt x="12" y="0"/>
                  </a:lnTo>
                  <a:lnTo>
                    <a:pt x="8" y="0"/>
                  </a:lnTo>
                  <a:lnTo>
                    <a:pt x="6" y="0"/>
                  </a:lnTo>
                  <a:lnTo>
                    <a:pt x="6" y="2"/>
                  </a:lnTo>
                  <a:lnTo>
                    <a:pt x="8" y="0"/>
                  </a:lnTo>
                  <a:lnTo>
                    <a:pt x="4" y="4"/>
                  </a:lnTo>
                  <a:lnTo>
                    <a:pt x="4" y="3"/>
                  </a:lnTo>
                  <a:lnTo>
                    <a:pt x="2" y="2"/>
                  </a:lnTo>
                  <a:lnTo>
                    <a:pt x="0" y="3"/>
                  </a:lnTo>
                  <a:lnTo>
                    <a:pt x="0" y="5"/>
                  </a:lnTo>
                  <a:lnTo>
                    <a:pt x="4" y="10"/>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4" name="Freeform 1053"/>
            <p:cNvSpPr>
              <a:spLocks/>
            </p:cNvSpPr>
            <p:nvPr/>
          </p:nvSpPr>
          <p:spPr bwMode="auto">
            <a:xfrm>
              <a:off x="6176091" y="4140702"/>
              <a:ext cx="20959" cy="9299"/>
            </a:xfrm>
            <a:custGeom>
              <a:avLst/>
              <a:gdLst>
                <a:gd name="T0" fmla="*/ 0 w 23"/>
                <a:gd name="T1" fmla="*/ 6 h 8"/>
                <a:gd name="T2" fmla="*/ 4 w 23"/>
                <a:gd name="T3" fmla="*/ 8 h 8"/>
                <a:gd name="T4" fmla="*/ 4 w 23"/>
                <a:gd name="T5" fmla="*/ 8 h 8"/>
                <a:gd name="T6" fmla="*/ 6 w 23"/>
                <a:gd name="T7" fmla="*/ 7 h 8"/>
                <a:gd name="T8" fmla="*/ 11 w 23"/>
                <a:gd name="T9" fmla="*/ 7 h 8"/>
                <a:gd name="T10" fmla="*/ 13 w 23"/>
                <a:gd name="T11" fmla="*/ 6 h 8"/>
                <a:gd name="T12" fmla="*/ 15 w 23"/>
                <a:gd name="T13" fmla="*/ 7 h 8"/>
                <a:gd name="T14" fmla="*/ 17 w 23"/>
                <a:gd name="T15" fmla="*/ 7 h 8"/>
                <a:gd name="T16" fmla="*/ 19 w 23"/>
                <a:gd name="T17" fmla="*/ 4 h 8"/>
                <a:gd name="T18" fmla="*/ 19 w 23"/>
                <a:gd name="T19" fmla="*/ 6 h 8"/>
                <a:gd name="T20" fmla="*/ 21 w 23"/>
                <a:gd name="T21" fmla="*/ 5 h 8"/>
                <a:gd name="T22" fmla="*/ 23 w 23"/>
                <a:gd name="T23" fmla="*/ 0 h 8"/>
                <a:gd name="T24" fmla="*/ 23 w 23"/>
                <a:gd name="T25" fmla="*/ 0 h 8"/>
                <a:gd name="T26" fmla="*/ 15 w 23"/>
                <a:gd name="T27" fmla="*/ 2 h 8"/>
                <a:gd name="T28" fmla="*/ 13 w 23"/>
                <a:gd name="T29" fmla="*/ 0 h 8"/>
                <a:gd name="T30" fmla="*/ 13 w 23"/>
                <a:gd name="T31" fmla="*/ 0 h 8"/>
                <a:gd name="T32" fmla="*/ 11 w 23"/>
                <a:gd name="T33" fmla="*/ 0 h 8"/>
                <a:gd name="T34" fmla="*/ 6 w 23"/>
                <a:gd name="T35" fmla="*/ 0 h 8"/>
                <a:gd name="T36" fmla="*/ 4 w 23"/>
                <a:gd name="T37" fmla="*/ 0 h 8"/>
                <a:gd name="T38" fmla="*/ 6 w 23"/>
                <a:gd name="T39" fmla="*/ 3 h 8"/>
                <a:gd name="T40" fmla="*/ 4 w 23"/>
                <a:gd name="T41" fmla="*/ 3 h 8"/>
                <a:gd name="T42" fmla="*/ 2 w 23"/>
                <a:gd name="T43" fmla="*/ 4 h 8"/>
                <a:gd name="T44" fmla="*/ 4 w 23"/>
                <a:gd name="T45" fmla="*/ 5 h 8"/>
                <a:gd name="T46" fmla="*/ 2 w 23"/>
                <a:gd name="T47" fmla="*/ 6 h 8"/>
                <a:gd name="T48" fmla="*/ 0 w 23"/>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8"/>
                <a:gd name="T77" fmla="*/ 23 w 23"/>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8">
                  <a:moveTo>
                    <a:pt x="0" y="6"/>
                  </a:moveTo>
                  <a:lnTo>
                    <a:pt x="4" y="8"/>
                  </a:lnTo>
                  <a:lnTo>
                    <a:pt x="6" y="7"/>
                  </a:lnTo>
                  <a:lnTo>
                    <a:pt x="11" y="7"/>
                  </a:lnTo>
                  <a:lnTo>
                    <a:pt x="13" y="6"/>
                  </a:lnTo>
                  <a:lnTo>
                    <a:pt x="15" y="7"/>
                  </a:lnTo>
                  <a:lnTo>
                    <a:pt x="17" y="7"/>
                  </a:lnTo>
                  <a:lnTo>
                    <a:pt x="19" y="4"/>
                  </a:lnTo>
                  <a:lnTo>
                    <a:pt x="19" y="6"/>
                  </a:lnTo>
                  <a:lnTo>
                    <a:pt x="21" y="5"/>
                  </a:lnTo>
                  <a:lnTo>
                    <a:pt x="23" y="0"/>
                  </a:lnTo>
                  <a:lnTo>
                    <a:pt x="15" y="2"/>
                  </a:lnTo>
                  <a:lnTo>
                    <a:pt x="13" y="0"/>
                  </a:lnTo>
                  <a:lnTo>
                    <a:pt x="11" y="0"/>
                  </a:lnTo>
                  <a:lnTo>
                    <a:pt x="6" y="0"/>
                  </a:lnTo>
                  <a:lnTo>
                    <a:pt x="4" y="0"/>
                  </a:lnTo>
                  <a:lnTo>
                    <a:pt x="6" y="3"/>
                  </a:lnTo>
                  <a:lnTo>
                    <a:pt x="4" y="3"/>
                  </a:lnTo>
                  <a:lnTo>
                    <a:pt x="2" y="4"/>
                  </a:lnTo>
                  <a:lnTo>
                    <a:pt x="4" y="5"/>
                  </a:lnTo>
                  <a:lnTo>
                    <a:pt x="2" y="6"/>
                  </a:lnTo>
                  <a:lnTo>
                    <a:pt x="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5" name="Freeform 1054"/>
            <p:cNvSpPr>
              <a:spLocks/>
            </p:cNvSpPr>
            <p:nvPr/>
          </p:nvSpPr>
          <p:spPr bwMode="auto">
            <a:xfrm>
              <a:off x="5804295" y="4073281"/>
              <a:ext cx="24604" cy="16274"/>
            </a:xfrm>
            <a:custGeom>
              <a:avLst/>
              <a:gdLst>
                <a:gd name="T0" fmla="*/ 4 w 27"/>
                <a:gd name="T1" fmla="*/ 7 h 14"/>
                <a:gd name="T2" fmla="*/ 2 w 27"/>
                <a:gd name="T3" fmla="*/ 6 h 14"/>
                <a:gd name="T4" fmla="*/ 0 w 27"/>
                <a:gd name="T5" fmla="*/ 6 h 14"/>
                <a:gd name="T6" fmla="*/ 0 w 27"/>
                <a:gd name="T7" fmla="*/ 7 h 14"/>
                <a:gd name="T8" fmla="*/ 0 w 27"/>
                <a:gd name="T9" fmla="*/ 7 h 14"/>
                <a:gd name="T10" fmla="*/ 2 w 27"/>
                <a:gd name="T11" fmla="*/ 9 h 14"/>
                <a:gd name="T12" fmla="*/ 6 w 27"/>
                <a:gd name="T13" fmla="*/ 10 h 14"/>
                <a:gd name="T14" fmla="*/ 10 w 27"/>
                <a:gd name="T15" fmla="*/ 13 h 14"/>
                <a:gd name="T16" fmla="*/ 12 w 27"/>
                <a:gd name="T17" fmla="*/ 13 h 14"/>
                <a:gd name="T18" fmla="*/ 19 w 27"/>
                <a:gd name="T19" fmla="*/ 14 h 14"/>
                <a:gd name="T20" fmla="*/ 25 w 27"/>
                <a:gd name="T21" fmla="*/ 10 h 14"/>
                <a:gd name="T22" fmla="*/ 27 w 27"/>
                <a:gd name="T23" fmla="*/ 4 h 14"/>
                <a:gd name="T24" fmla="*/ 27 w 27"/>
                <a:gd name="T25" fmla="*/ 2 h 14"/>
                <a:gd name="T26" fmla="*/ 25 w 27"/>
                <a:gd name="T27" fmla="*/ 2 h 14"/>
                <a:gd name="T28" fmla="*/ 23 w 27"/>
                <a:gd name="T29" fmla="*/ 1 h 14"/>
                <a:gd name="T30" fmla="*/ 19 w 27"/>
                <a:gd name="T31" fmla="*/ 1 h 14"/>
                <a:gd name="T32" fmla="*/ 8 w 27"/>
                <a:gd name="T33" fmla="*/ 0 h 14"/>
                <a:gd name="T34" fmla="*/ 6 w 27"/>
                <a:gd name="T35" fmla="*/ 1 h 14"/>
                <a:gd name="T36" fmla="*/ 8 w 27"/>
                <a:gd name="T37" fmla="*/ 5 h 14"/>
                <a:gd name="T38" fmla="*/ 6 w 27"/>
                <a:gd name="T39" fmla="*/ 6 h 14"/>
                <a:gd name="T40" fmla="*/ 4 w 27"/>
                <a:gd name="T41" fmla="*/ 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4"/>
                <a:gd name="T65" fmla="*/ 27 w 27"/>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4">
                  <a:moveTo>
                    <a:pt x="4" y="7"/>
                  </a:moveTo>
                  <a:lnTo>
                    <a:pt x="2" y="6"/>
                  </a:lnTo>
                  <a:lnTo>
                    <a:pt x="0" y="6"/>
                  </a:lnTo>
                  <a:lnTo>
                    <a:pt x="0" y="7"/>
                  </a:lnTo>
                  <a:lnTo>
                    <a:pt x="2" y="9"/>
                  </a:lnTo>
                  <a:lnTo>
                    <a:pt x="6" y="10"/>
                  </a:lnTo>
                  <a:lnTo>
                    <a:pt x="10" y="13"/>
                  </a:lnTo>
                  <a:lnTo>
                    <a:pt x="12" y="13"/>
                  </a:lnTo>
                  <a:lnTo>
                    <a:pt x="19" y="14"/>
                  </a:lnTo>
                  <a:lnTo>
                    <a:pt x="25" y="10"/>
                  </a:lnTo>
                  <a:lnTo>
                    <a:pt x="27" y="4"/>
                  </a:lnTo>
                  <a:lnTo>
                    <a:pt x="27" y="2"/>
                  </a:lnTo>
                  <a:lnTo>
                    <a:pt x="25" y="2"/>
                  </a:lnTo>
                  <a:lnTo>
                    <a:pt x="23" y="1"/>
                  </a:lnTo>
                  <a:lnTo>
                    <a:pt x="19" y="1"/>
                  </a:lnTo>
                  <a:lnTo>
                    <a:pt x="8" y="0"/>
                  </a:lnTo>
                  <a:lnTo>
                    <a:pt x="6" y="1"/>
                  </a:lnTo>
                  <a:lnTo>
                    <a:pt x="8" y="5"/>
                  </a:lnTo>
                  <a:lnTo>
                    <a:pt x="6" y="6"/>
                  </a:lnTo>
                  <a:lnTo>
                    <a:pt x="4"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6" name="Freeform 1055"/>
            <p:cNvSpPr>
              <a:spLocks/>
            </p:cNvSpPr>
            <p:nvPr/>
          </p:nvSpPr>
          <p:spPr bwMode="auto">
            <a:xfrm>
              <a:off x="2706901" y="4112804"/>
              <a:ext cx="245131" cy="139491"/>
            </a:xfrm>
            <a:custGeom>
              <a:avLst/>
              <a:gdLst>
                <a:gd name="T0" fmla="*/ 259 w 269"/>
                <a:gd name="T1" fmla="*/ 81 h 120"/>
                <a:gd name="T2" fmla="*/ 238 w 269"/>
                <a:gd name="T3" fmla="*/ 70 h 120"/>
                <a:gd name="T4" fmla="*/ 227 w 269"/>
                <a:gd name="T5" fmla="*/ 68 h 120"/>
                <a:gd name="T6" fmla="*/ 217 w 269"/>
                <a:gd name="T7" fmla="*/ 53 h 120"/>
                <a:gd name="T8" fmla="*/ 208 w 269"/>
                <a:gd name="T9" fmla="*/ 37 h 120"/>
                <a:gd name="T10" fmla="*/ 200 w 269"/>
                <a:gd name="T11" fmla="*/ 14 h 120"/>
                <a:gd name="T12" fmla="*/ 183 w 269"/>
                <a:gd name="T13" fmla="*/ 5 h 120"/>
                <a:gd name="T14" fmla="*/ 179 w 269"/>
                <a:gd name="T15" fmla="*/ 6 h 120"/>
                <a:gd name="T16" fmla="*/ 162 w 269"/>
                <a:gd name="T17" fmla="*/ 2 h 120"/>
                <a:gd name="T18" fmla="*/ 162 w 269"/>
                <a:gd name="T19" fmla="*/ 8 h 120"/>
                <a:gd name="T20" fmla="*/ 166 w 269"/>
                <a:gd name="T21" fmla="*/ 28 h 120"/>
                <a:gd name="T22" fmla="*/ 173 w 269"/>
                <a:gd name="T23" fmla="*/ 40 h 120"/>
                <a:gd name="T24" fmla="*/ 160 w 269"/>
                <a:gd name="T25" fmla="*/ 44 h 120"/>
                <a:gd name="T26" fmla="*/ 154 w 269"/>
                <a:gd name="T27" fmla="*/ 23 h 120"/>
                <a:gd name="T28" fmla="*/ 145 w 269"/>
                <a:gd name="T29" fmla="*/ 18 h 120"/>
                <a:gd name="T30" fmla="*/ 128 w 269"/>
                <a:gd name="T31" fmla="*/ 11 h 120"/>
                <a:gd name="T32" fmla="*/ 130 w 269"/>
                <a:gd name="T33" fmla="*/ 19 h 120"/>
                <a:gd name="T34" fmla="*/ 130 w 269"/>
                <a:gd name="T35" fmla="*/ 22 h 120"/>
                <a:gd name="T36" fmla="*/ 120 w 269"/>
                <a:gd name="T37" fmla="*/ 24 h 120"/>
                <a:gd name="T38" fmla="*/ 112 w 269"/>
                <a:gd name="T39" fmla="*/ 27 h 120"/>
                <a:gd name="T40" fmla="*/ 109 w 269"/>
                <a:gd name="T41" fmla="*/ 16 h 120"/>
                <a:gd name="T42" fmla="*/ 84 w 269"/>
                <a:gd name="T43" fmla="*/ 12 h 120"/>
                <a:gd name="T44" fmla="*/ 74 w 269"/>
                <a:gd name="T45" fmla="*/ 19 h 120"/>
                <a:gd name="T46" fmla="*/ 69 w 269"/>
                <a:gd name="T47" fmla="*/ 18 h 120"/>
                <a:gd name="T48" fmla="*/ 69 w 269"/>
                <a:gd name="T49" fmla="*/ 3 h 120"/>
                <a:gd name="T50" fmla="*/ 10 w 269"/>
                <a:gd name="T51" fmla="*/ 23 h 120"/>
                <a:gd name="T52" fmla="*/ 15 w 269"/>
                <a:gd name="T53" fmla="*/ 31 h 120"/>
                <a:gd name="T54" fmla="*/ 10 w 269"/>
                <a:gd name="T55" fmla="*/ 47 h 120"/>
                <a:gd name="T56" fmla="*/ 13 w 269"/>
                <a:gd name="T57" fmla="*/ 52 h 120"/>
                <a:gd name="T58" fmla="*/ 21 w 269"/>
                <a:gd name="T59" fmla="*/ 52 h 120"/>
                <a:gd name="T60" fmla="*/ 34 w 269"/>
                <a:gd name="T61" fmla="*/ 52 h 120"/>
                <a:gd name="T62" fmla="*/ 48 w 269"/>
                <a:gd name="T63" fmla="*/ 53 h 120"/>
                <a:gd name="T64" fmla="*/ 13 w 269"/>
                <a:gd name="T65" fmla="*/ 62 h 120"/>
                <a:gd name="T66" fmla="*/ 32 w 269"/>
                <a:gd name="T67" fmla="*/ 72 h 120"/>
                <a:gd name="T68" fmla="*/ 78 w 269"/>
                <a:gd name="T69" fmla="*/ 71 h 120"/>
                <a:gd name="T70" fmla="*/ 99 w 269"/>
                <a:gd name="T71" fmla="*/ 75 h 120"/>
                <a:gd name="T72" fmla="*/ 99 w 269"/>
                <a:gd name="T73" fmla="*/ 79 h 120"/>
                <a:gd name="T74" fmla="*/ 34 w 269"/>
                <a:gd name="T75" fmla="*/ 97 h 120"/>
                <a:gd name="T76" fmla="*/ 63 w 269"/>
                <a:gd name="T77" fmla="*/ 103 h 120"/>
                <a:gd name="T78" fmla="*/ 82 w 269"/>
                <a:gd name="T79" fmla="*/ 108 h 120"/>
                <a:gd name="T80" fmla="*/ 86 w 269"/>
                <a:gd name="T81" fmla="*/ 120 h 120"/>
                <a:gd name="T82" fmla="*/ 118 w 269"/>
                <a:gd name="T83" fmla="*/ 118 h 120"/>
                <a:gd name="T84" fmla="*/ 141 w 269"/>
                <a:gd name="T85" fmla="*/ 117 h 120"/>
                <a:gd name="T86" fmla="*/ 179 w 269"/>
                <a:gd name="T87" fmla="*/ 103 h 120"/>
                <a:gd name="T88" fmla="*/ 187 w 269"/>
                <a:gd name="T89" fmla="*/ 104 h 120"/>
                <a:gd name="T90" fmla="*/ 208 w 269"/>
                <a:gd name="T91" fmla="*/ 107 h 120"/>
                <a:gd name="T92" fmla="*/ 225 w 269"/>
                <a:gd name="T93" fmla="*/ 112 h 120"/>
                <a:gd name="T94" fmla="*/ 242 w 269"/>
                <a:gd name="T95" fmla="*/ 111 h 120"/>
                <a:gd name="T96" fmla="*/ 257 w 269"/>
                <a:gd name="T97" fmla="*/ 108 h 120"/>
                <a:gd name="T98" fmla="*/ 253 w 269"/>
                <a:gd name="T99" fmla="*/ 103 h 120"/>
                <a:gd name="T100" fmla="*/ 253 w 269"/>
                <a:gd name="T101" fmla="*/ 101 h 120"/>
                <a:gd name="T102" fmla="*/ 240 w 269"/>
                <a:gd name="T103" fmla="*/ 101 h 120"/>
                <a:gd name="T104" fmla="*/ 242 w 269"/>
                <a:gd name="T105" fmla="*/ 97 h 120"/>
                <a:gd name="T106" fmla="*/ 248 w 269"/>
                <a:gd name="T107" fmla="*/ 89 h 120"/>
                <a:gd name="T108" fmla="*/ 255 w 269"/>
                <a:gd name="T109" fmla="*/ 93 h 120"/>
                <a:gd name="T110" fmla="*/ 265 w 269"/>
                <a:gd name="T111" fmla="*/ 94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9"/>
                <a:gd name="T169" fmla="*/ 0 h 120"/>
                <a:gd name="T170" fmla="*/ 269 w 269"/>
                <a:gd name="T171" fmla="*/ 120 h 1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9" h="120">
                  <a:moveTo>
                    <a:pt x="267" y="83"/>
                  </a:moveTo>
                  <a:lnTo>
                    <a:pt x="267" y="83"/>
                  </a:lnTo>
                  <a:lnTo>
                    <a:pt x="265" y="83"/>
                  </a:lnTo>
                  <a:lnTo>
                    <a:pt x="263" y="83"/>
                  </a:lnTo>
                  <a:lnTo>
                    <a:pt x="259" y="83"/>
                  </a:lnTo>
                  <a:lnTo>
                    <a:pt x="259" y="81"/>
                  </a:lnTo>
                  <a:lnTo>
                    <a:pt x="261" y="80"/>
                  </a:lnTo>
                  <a:lnTo>
                    <a:pt x="259" y="79"/>
                  </a:lnTo>
                  <a:lnTo>
                    <a:pt x="255" y="79"/>
                  </a:lnTo>
                  <a:lnTo>
                    <a:pt x="242" y="73"/>
                  </a:lnTo>
                  <a:lnTo>
                    <a:pt x="244" y="72"/>
                  </a:lnTo>
                  <a:lnTo>
                    <a:pt x="242" y="71"/>
                  </a:lnTo>
                  <a:lnTo>
                    <a:pt x="238" y="70"/>
                  </a:lnTo>
                  <a:lnTo>
                    <a:pt x="238" y="71"/>
                  </a:lnTo>
                  <a:lnTo>
                    <a:pt x="238" y="72"/>
                  </a:lnTo>
                  <a:lnTo>
                    <a:pt x="236" y="72"/>
                  </a:lnTo>
                  <a:lnTo>
                    <a:pt x="236" y="71"/>
                  </a:lnTo>
                  <a:lnTo>
                    <a:pt x="232" y="71"/>
                  </a:lnTo>
                  <a:lnTo>
                    <a:pt x="229" y="71"/>
                  </a:lnTo>
                  <a:lnTo>
                    <a:pt x="227" y="68"/>
                  </a:lnTo>
                  <a:lnTo>
                    <a:pt x="223" y="68"/>
                  </a:lnTo>
                  <a:lnTo>
                    <a:pt x="219" y="62"/>
                  </a:lnTo>
                  <a:lnTo>
                    <a:pt x="215" y="61"/>
                  </a:lnTo>
                  <a:lnTo>
                    <a:pt x="215" y="59"/>
                  </a:lnTo>
                  <a:lnTo>
                    <a:pt x="215" y="58"/>
                  </a:lnTo>
                  <a:lnTo>
                    <a:pt x="215" y="53"/>
                  </a:lnTo>
                  <a:lnTo>
                    <a:pt x="217" y="53"/>
                  </a:lnTo>
                  <a:lnTo>
                    <a:pt x="217" y="50"/>
                  </a:lnTo>
                  <a:lnTo>
                    <a:pt x="217" y="48"/>
                  </a:lnTo>
                  <a:lnTo>
                    <a:pt x="215" y="46"/>
                  </a:lnTo>
                  <a:lnTo>
                    <a:pt x="208" y="40"/>
                  </a:lnTo>
                  <a:lnTo>
                    <a:pt x="208" y="37"/>
                  </a:lnTo>
                  <a:lnTo>
                    <a:pt x="206" y="37"/>
                  </a:lnTo>
                  <a:lnTo>
                    <a:pt x="202" y="19"/>
                  </a:lnTo>
                  <a:lnTo>
                    <a:pt x="200" y="19"/>
                  </a:lnTo>
                  <a:lnTo>
                    <a:pt x="202" y="16"/>
                  </a:lnTo>
                  <a:lnTo>
                    <a:pt x="200" y="15"/>
                  </a:lnTo>
                  <a:lnTo>
                    <a:pt x="200" y="14"/>
                  </a:lnTo>
                  <a:lnTo>
                    <a:pt x="198" y="13"/>
                  </a:lnTo>
                  <a:lnTo>
                    <a:pt x="194" y="12"/>
                  </a:lnTo>
                  <a:lnTo>
                    <a:pt x="194" y="11"/>
                  </a:lnTo>
                  <a:lnTo>
                    <a:pt x="187" y="8"/>
                  </a:lnTo>
                  <a:lnTo>
                    <a:pt x="187" y="7"/>
                  </a:lnTo>
                  <a:lnTo>
                    <a:pt x="185" y="5"/>
                  </a:lnTo>
                  <a:lnTo>
                    <a:pt x="183" y="5"/>
                  </a:lnTo>
                  <a:lnTo>
                    <a:pt x="183" y="4"/>
                  </a:lnTo>
                  <a:lnTo>
                    <a:pt x="179" y="3"/>
                  </a:lnTo>
                  <a:lnTo>
                    <a:pt x="179" y="5"/>
                  </a:lnTo>
                  <a:lnTo>
                    <a:pt x="181" y="5"/>
                  </a:lnTo>
                  <a:lnTo>
                    <a:pt x="181" y="6"/>
                  </a:lnTo>
                  <a:lnTo>
                    <a:pt x="179" y="6"/>
                  </a:lnTo>
                  <a:lnTo>
                    <a:pt x="175" y="6"/>
                  </a:lnTo>
                  <a:lnTo>
                    <a:pt x="170" y="3"/>
                  </a:lnTo>
                  <a:lnTo>
                    <a:pt x="164" y="2"/>
                  </a:lnTo>
                  <a:lnTo>
                    <a:pt x="162" y="2"/>
                  </a:lnTo>
                  <a:lnTo>
                    <a:pt x="162" y="4"/>
                  </a:lnTo>
                  <a:lnTo>
                    <a:pt x="164" y="5"/>
                  </a:lnTo>
                  <a:lnTo>
                    <a:pt x="164" y="6"/>
                  </a:lnTo>
                  <a:lnTo>
                    <a:pt x="162" y="6"/>
                  </a:lnTo>
                  <a:lnTo>
                    <a:pt x="160" y="6"/>
                  </a:lnTo>
                  <a:lnTo>
                    <a:pt x="160" y="8"/>
                  </a:lnTo>
                  <a:lnTo>
                    <a:pt x="162" y="8"/>
                  </a:lnTo>
                  <a:lnTo>
                    <a:pt x="162" y="10"/>
                  </a:lnTo>
                  <a:lnTo>
                    <a:pt x="160" y="10"/>
                  </a:lnTo>
                  <a:lnTo>
                    <a:pt x="162" y="11"/>
                  </a:lnTo>
                  <a:lnTo>
                    <a:pt x="166" y="24"/>
                  </a:lnTo>
                  <a:lnTo>
                    <a:pt x="166" y="26"/>
                  </a:lnTo>
                  <a:lnTo>
                    <a:pt x="166" y="27"/>
                  </a:lnTo>
                  <a:lnTo>
                    <a:pt x="166" y="28"/>
                  </a:lnTo>
                  <a:lnTo>
                    <a:pt x="166" y="34"/>
                  </a:lnTo>
                  <a:lnTo>
                    <a:pt x="168" y="34"/>
                  </a:lnTo>
                  <a:lnTo>
                    <a:pt x="168" y="36"/>
                  </a:lnTo>
                  <a:lnTo>
                    <a:pt x="168" y="37"/>
                  </a:lnTo>
                  <a:lnTo>
                    <a:pt x="173" y="39"/>
                  </a:lnTo>
                  <a:lnTo>
                    <a:pt x="173" y="40"/>
                  </a:lnTo>
                  <a:lnTo>
                    <a:pt x="170" y="42"/>
                  </a:lnTo>
                  <a:lnTo>
                    <a:pt x="170" y="43"/>
                  </a:lnTo>
                  <a:lnTo>
                    <a:pt x="168" y="44"/>
                  </a:lnTo>
                  <a:lnTo>
                    <a:pt x="164" y="45"/>
                  </a:lnTo>
                  <a:lnTo>
                    <a:pt x="164" y="46"/>
                  </a:lnTo>
                  <a:lnTo>
                    <a:pt x="162" y="46"/>
                  </a:lnTo>
                  <a:lnTo>
                    <a:pt x="160" y="44"/>
                  </a:lnTo>
                  <a:lnTo>
                    <a:pt x="158" y="44"/>
                  </a:lnTo>
                  <a:lnTo>
                    <a:pt x="158" y="40"/>
                  </a:lnTo>
                  <a:lnTo>
                    <a:pt x="160" y="38"/>
                  </a:lnTo>
                  <a:lnTo>
                    <a:pt x="156" y="37"/>
                  </a:lnTo>
                  <a:lnTo>
                    <a:pt x="156" y="32"/>
                  </a:lnTo>
                  <a:lnTo>
                    <a:pt x="154" y="30"/>
                  </a:lnTo>
                  <a:lnTo>
                    <a:pt x="154" y="23"/>
                  </a:lnTo>
                  <a:lnTo>
                    <a:pt x="152" y="21"/>
                  </a:lnTo>
                  <a:lnTo>
                    <a:pt x="149" y="21"/>
                  </a:lnTo>
                  <a:lnTo>
                    <a:pt x="149" y="20"/>
                  </a:lnTo>
                  <a:lnTo>
                    <a:pt x="147" y="19"/>
                  </a:lnTo>
                  <a:lnTo>
                    <a:pt x="147" y="18"/>
                  </a:lnTo>
                  <a:lnTo>
                    <a:pt x="145" y="18"/>
                  </a:lnTo>
                  <a:lnTo>
                    <a:pt x="143" y="18"/>
                  </a:lnTo>
                  <a:lnTo>
                    <a:pt x="141" y="16"/>
                  </a:lnTo>
                  <a:lnTo>
                    <a:pt x="141" y="14"/>
                  </a:lnTo>
                  <a:lnTo>
                    <a:pt x="141" y="13"/>
                  </a:lnTo>
                  <a:lnTo>
                    <a:pt x="137" y="14"/>
                  </a:lnTo>
                  <a:lnTo>
                    <a:pt x="137" y="12"/>
                  </a:lnTo>
                  <a:lnTo>
                    <a:pt x="128" y="11"/>
                  </a:lnTo>
                  <a:lnTo>
                    <a:pt x="126" y="11"/>
                  </a:lnTo>
                  <a:lnTo>
                    <a:pt x="126" y="12"/>
                  </a:lnTo>
                  <a:lnTo>
                    <a:pt x="130" y="15"/>
                  </a:lnTo>
                  <a:lnTo>
                    <a:pt x="133" y="16"/>
                  </a:lnTo>
                  <a:lnTo>
                    <a:pt x="135" y="19"/>
                  </a:lnTo>
                  <a:lnTo>
                    <a:pt x="135" y="20"/>
                  </a:lnTo>
                  <a:lnTo>
                    <a:pt x="130" y="19"/>
                  </a:lnTo>
                  <a:lnTo>
                    <a:pt x="130" y="20"/>
                  </a:lnTo>
                  <a:lnTo>
                    <a:pt x="135" y="21"/>
                  </a:lnTo>
                  <a:lnTo>
                    <a:pt x="135" y="22"/>
                  </a:lnTo>
                  <a:lnTo>
                    <a:pt x="133" y="23"/>
                  </a:lnTo>
                  <a:lnTo>
                    <a:pt x="130" y="22"/>
                  </a:lnTo>
                  <a:lnTo>
                    <a:pt x="133" y="24"/>
                  </a:lnTo>
                  <a:lnTo>
                    <a:pt x="130" y="24"/>
                  </a:lnTo>
                  <a:lnTo>
                    <a:pt x="128" y="22"/>
                  </a:lnTo>
                  <a:lnTo>
                    <a:pt x="126" y="23"/>
                  </a:lnTo>
                  <a:lnTo>
                    <a:pt x="122" y="22"/>
                  </a:lnTo>
                  <a:lnTo>
                    <a:pt x="120" y="24"/>
                  </a:lnTo>
                  <a:lnTo>
                    <a:pt x="118" y="24"/>
                  </a:lnTo>
                  <a:lnTo>
                    <a:pt x="118" y="28"/>
                  </a:lnTo>
                  <a:lnTo>
                    <a:pt x="116" y="29"/>
                  </a:lnTo>
                  <a:lnTo>
                    <a:pt x="114" y="28"/>
                  </a:lnTo>
                  <a:lnTo>
                    <a:pt x="116" y="27"/>
                  </a:lnTo>
                  <a:lnTo>
                    <a:pt x="116" y="26"/>
                  </a:lnTo>
                  <a:lnTo>
                    <a:pt x="112" y="27"/>
                  </a:lnTo>
                  <a:lnTo>
                    <a:pt x="109" y="28"/>
                  </a:lnTo>
                  <a:lnTo>
                    <a:pt x="105" y="29"/>
                  </a:lnTo>
                  <a:lnTo>
                    <a:pt x="116" y="22"/>
                  </a:lnTo>
                  <a:lnTo>
                    <a:pt x="114" y="20"/>
                  </a:lnTo>
                  <a:lnTo>
                    <a:pt x="112" y="18"/>
                  </a:lnTo>
                  <a:lnTo>
                    <a:pt x="109" y="16"/>
                  </a:lnTo>
                  <a:lnTo>
                    <a:pt x="107" y="15"/>
                  </a:lnTo>
                  <a:lnTo>
                    <a:pt x="105" y="14"/>
                  </a:lnTo>
                  <a:lnTo>
                    <a:pt x="97" y="13"/>
                  </a:lnTo>
                  <a:lnTo>
                    <a:pt x="88" y="10"/>
                  </a:lnTo>
                  <a:lnTo>
                    <a:pt x="84" y="11"/>
                  </a:lnTo>
                  <a:lnTo>
                    <a:pt x="84" y="12"/>
                  </a:lnTo>
                  <a:lnTo>
                    <a:pt x="82" y="13"/>
                  </a:lnTo>
                  <a:lnTo>
                    <a:pt x="80" y="15"/>
                  </a:lnTo>
                  <a:lnTo>
                    <a:pt x="80" y="16"/>
                  </a:lnTo>
                  <a:lnTo>
                    <a:pt x="82" y="18"/>
                  </a:lnTo>
                  <a:lnTo>
                    <a:pt x="80" y="20"/>
                  </a:lnTo>
                  <a:lnTo>
                    <a:pt x="76" y="21"/>
                  </a:lnTo>
                  <a:lnTo>
                    <a:pt x="74" y="19"/>
                  </a:lnTo>
                  <a:lnTo>
                    <a:pt x="65" y="22"/>
                  </a:lnTo>
                  <a:lnTo>
                    <a:pt x="65" y="21"/>
                  </a:lnTo>
                  <a:lnTo>
                    <a:pt x="65" y="20"/>
                  </a:lnTo>
                  <a:lnTo>
                    <a:pt x="67" y="20"/>
                  </a:lnTo>
                  <a:lnTo>
                    <a:pt x="69" y="19"/>
                  </a:lnTo>
                  <a:lnTo>
                    <a:pt x="69" y="18"/>
                  </a:lnTo>
                  <a:lnTo>
                    <a:pt x="69" y="15"/>
                  </a:lnTo>
                  <a:lnTo>
                    <a:pt x="74" y="14"/>
                  </a:lnTo>
                  <a:lnTo>
                    <a:pt x="74" y="5"/>
                  </a:lnTo>
                  <a:lnTo>
                    <a:pt x="72" y="4"/>
                  </a:lnTo>
                  <a:lnTo>
                    <a:pt x="72" y="3"/>
                  </a:lnTo>
                  <a:lnTo>
                    <a:pt x="69" y="3"/>
                  </a:lnTo>
                  <a:lnTo>
                    <a:pt x="67" y="2"/>
                  </a:lnTo>
                  <a:lnTo>
                    <a:pt x="65" y="0"/>
                  </a:lnTo>
                  <a:lnTo>
                    <a:pt x="44" y="7"/>
                  </a:lnTo>
                  <a:lnTo>
                    <a:pt x="40" y="7"/>
                  </a:lnTo>
                  <a:lnTo>
                    <a:pt x="38" y="10"/>
                  </a:lnTo>
                  <a:lnTo>
                    <a:pt x="36" y="10"/>
                  </a:lnTo>
                  <a:lnTo>
                    <a:pt x="10" y="23"/>
                  </a:lnTo>
                  <a:lnTo>
                    <a:pt x="8" y="26"/>
                  </a:lnTo>
                  <a:lnTo>
                    <a:pt x="8" y="28"/>
                  </a:lnTo>
                  <a:lnTo>
                    <a:pt x="10" y="29"/>
                  </a:lnTo>
                  <a:lnTo>
                    <a:pt x="13" y="29"/>
                  </a:lnTo>
                  <a:lnTo>
                    <a:pt x="15" y="29"/>
                  </a:lnTo>
                  <a:lnTo>
                    <a:pt x="15" y="30"/>
                  </a:lnTo>
                  <a:lnTo>
                    <a:pt x="15" y="31"/>
                  </a:lnTo>
                  <a:lnTo>
                    <a:pt x="8" y="32"/>
                  </a:lnTo>
                  <a:lnTo>
                    <a:pt x="2" y="38"/>
                  </a:lnTo>
                  <a:lnTo>
                    <a:pt x="0" y="40"/>
                  </a:lnTo>
                  <a:lnTo>
                    <a:pt x="2" y="47"/>
                  </a:lnTo>
                  <a:lnTo>
                    <a:pt x="8" y="46"/>
                  </a:lnTo>
                  <a:lnTo>
                    <a:pt x="10" y="47"/>
                  </a:lnTo>
                  <a:lnTo>
                    <a:pt x="10" y="48"/>
                  </a:lnTo>
                  <a:lnTo>
                    <a:pt x="15" y="47"/>
                  </a:lnTo>
                  <a:lnTo>
                    <a:pt x="19" y="46"/>
                  </a:lnTo>
                  <a:lnTo>
                    <a:pt x="19" y="50"/>
                  </a:lnTo>
                  <a:lnTo>
                    <a:pt x="15" y="50"/>
                  </a:lnTo>
                  <a:lnTo>
                    <a:pt x="13" y="51"/>
                  </a:lnTo>
                  <a:lnTo>
                    <a:pt x="13" y="52"/>
                  </a:lnTo>
                  <a:lnTo>
                    <a:pt x="13" y="53"/>
                  </a:lnTo>
                  <a:lnTo>
                    <a:pt x="15" y="53"/>
                  </a:lnTo>
                  <a:lnTo>
                    <a:pt x="17" y="53"/>
                  </a:lnTo>
                  <a:lnTo>
                    <a:pt x="19" y="53"/>
                  </a:lnTo>
                  <a:lnTo>
                    <a:pt x="23" y="53"/>
                  </a:lnTo>
                  <a:lnTo>
                    <a:pt x="23" y="52"/>
                  </a:lnTo>
                  <a:lnTo>
                    <a:pt x="21" y="52"/>
                  </a:lnTo>
                  <a:lnTo>
                    <a:pt x="23" y="51"/>
                  </a:lnTo>
                  <a:lnTo>
                    <a:pt x="25" y="51"/>
                  </a:lnTo>
                  <a:lnTo>
                    <a:pt x="25" y="52"/>
                  </a:lnTo>
                  <a:lnTo>
                    <a:pt x="27" y="52"/>
                  </a:lnTo>
                  <a:lnTo>
                    <a:pt x="29" y="52"/>
                  </a:lnTo>
                  <a:lnTo>
                    <a:pt x="34" y="52"/>
                  </a:lnTo>
                  <a:lnTo>
                    <a:pt x="36" y="51"/>
                  </a:lnTo>
                  <a:lnTo>
                    <a:pt x="53" y="50"/>
                  </a:lnTo>
                  <a:lnTo>
                    <a:pt x="50" y="51"/>
                  </a:lnTo>
                  <a:lnTo>
                    <a:pt x="46" y="51"/>
                  </a:lnTo>
                  <a:lnTo>
                    <a:pt x="44" y="52"/>
                  </a:lnTo>
                  <a:lnTo>
                    <a:pt x="48" y="53"/>
                  </a:lnTo>
                  <a:lnTo>
                    <a:pt x="50" y="53"/>
                  </a:lnTo>
                  <a:lnTo>
                    <a:pt x="48" y="54"/>
                  </a:lnTo>
                  <a:lnTo>
                    <a:pt x="44" y="54"/>
                  </a:lnTo>
                  <a:lnTo>
                    <a:pt x="44" y="53"/>
                  </a:lnTo>
                  <a:lnTo>
                    <a:pt x="17" y="59"/>
                  </a:lnTo>
                  <a:lnTo>
                    <a:pt x="13" y="62"/>
                  </a:lnTo>
                  <a:lnTo>
                    <a:pt x="13" y="64"/>
                  </a:lnTo>
                  <a:lnTo>
                    <a:pt x="19" y="69"/>
                  </a:lnTo>
                  <a:lnTo>
                    <a:pt x="23" y="70"/>
                  </a:lnTo>
                  <a:lnTo>
                    <a:pt x="23" y="71"/>
                  </a:lnTo>
                  <a:lnTo>
                    <a:pt x="27" y="71"/>
                  </a:lnTo>
                  <a:lnTo>
                    <a:pt x="32" y="72"/>
                  </a:lnTo>
                  <a:lnTo>
                    <a:pt x="42" y="71"/>
                  </a:lnTo>
                  <a:lnTo>
                    <a:pt x="44" y="72"/>
                  </a:lnTo>
                  <a:lnTo>
                    <a:pt x="46" y="73"/>
                  </a:lnTo>
                  <a:lnTo>
                    <a:pt x="50" y="73"/>
                  </a:lnTo>
                  <a:lnTo>
                    <a:pt x="53" y="73"/>
                  </a:lnTo>
                  <a:lnTo>
                    <a:pt x="76" y="70"/>
                  </a:lnTo>
                  <a:lnTo>
                    <a:pt x="78" y="71"/>
                  </a:lnTo>
                  <a:lnTo>
                    <a:pt x="80" y="71"/>
                  </a:lnTo>
                  <a:lnTo>
                    <a:pt x="84" y="71"/>
                  </a:lnTo>
                  <a:lnTo>
                    <a:pt x="86" y="72"/>
                  </a:lnTo>
                  <a:lnTo>
                    <a:pt x="90" y="73"/>
                  </a:lnTo>
                  <a:lnTo>
                    <a:pt x="93" y="73"/>
                  </a:lnTo>
                  <a:lnTo>
                    <a:pt x="95" y="75"/>
                  </a:lnTo>
                  <a:lnTo>
                    <a:pt x="99" y="75"/>
                  </a:lnTo>
                  <a:lnTo>
                    <a:pt x="101" y="76"/>
                  </a:lnTo>
                  <a:lnTo>
                    <a:pt x="103" y="77"/>
                  </a:lnTo>
                  <a:lnTo>
                    <a:pt x="103" y="78"/>
                  </a:lnTo>
                  <a:lnTo>
                    <a:pt x="101" y="78"/>
                  </a:lnTo>
                  <a:lnTo>
                    <a:pt x="99" y="77"/>
                  </a:lnTo>
                  <a:lnTo>
                    <a:pt x="99" y="78"/>
                  </a:lnTo>
                  <a:lnTo>
                    <a:pt x="99" y="79"/>
                  </a:lnTo>
                  <a:lnTo>
                    <a:pt x="97" y="80"/>
                  </a:lnTo>
                  <a:lnTo>
                    <a:pt x="72" y="78"/>
                  </a:lnTo>
                  <a:lnTo>
                    <a:pt x="25" y="86"/>
                  </a:lnTo>
                  <a:lnTo>
                    <a:pt x="29" y="92"/>
                  </a:lnTo>
                  <a:lnTo>
                    <a:pt x="32" y="93"/>
                  </a:lnTo>
                  <a:lnTo>
                    <a:pt x="32" y="96"/>
                  </a:lnTo>
                  <a:lnTo>
                    <a:pt x="34" y="97"/>
                  </a:lnTo>
                  <a:lnTo>
                    <a:pt x="38" y="97"/>
                  </a:lnTo>
                  <a:lnTo>
                    <a:pt x="38" y="99"/>
                  </a:lnTo>
                  <a:lnTo>
                    <a:pt x="46" y="103"/>
                  </a:lnTo>
                  <a:lnTo>
                    <a:pt x="53" y="103"/>
                  </a:lnTo>
                  <a:lnTo>
                    <a:pt x="55" y="104"/>
                  </a:lnTo>
                  <a:lnTo>
                    <a:pt x="61" y="104"/>
                  </a:lnTo>
                  <a:lnTo>
                    <a:pt x="63" y="103"/>
                  </a:lnTo>
                  <a:lnTo>
                    <a:pt x="69" y="103"/>
                  </a:lnTo>
                  <a:lnTo>
                    <a:pt x="76" y="103"/>
                  </a:lnTo>
                  <a:lnTo>
                    <a:pt x="76" y="104"/>
                  </a:lnTo>
                  <a:lnTo>
                    <a:pt x="78" y="105"/>
                  </a:lnTo>
                  <a:lnTo>
                    <a:pt x="78" y="107"/>
                  </a:lnTo>
                  <a:lnTo>
                    <a:pt x="82" y="108"/>
                  </a:lnTo>
                  <a:lnTo>
                    <a:pt x="80" y="110"/>
                  </a:lnTo>
                  <a:lnTo>
                    <a:pt x="80" y="111"/>
                  </a:lnTo>
                  <a:lnTo>
                    <a:pt x="84" y="117"/>
                  </a:lnTo>
                  <a:lnTo>
                    <a:pt x="90" y="119"/>
                  </a:lnTo>
                  <a:lnTo>
                    <a:pt x="86" y="120"/>
                  </a:lnTo>
                  <a:lnTo>
                    <a:pt x="105" y="120"/>
                  </a:lnTo>
                  <a:lnTo>
                    <a:pt x="116" y="119"/>
                  </a:lnTo>
                  <a:lnTo>
                    <a:pt x="114" y="119"/>
                  </a:lnTo>
                  <a:lnTo>
                    <a:pt x="116" y="118"/>
                  </a:lnTo>
                  <a:lnTo>
                    <a:pt x="118" y="118"/>
                  </a:lnTo>
                  <a:lnTo>
                    <a:pt x="122" y="117"/>
                  </a:lnTo>
                  <a:lnTo>
                    <a:pt x="124" y="118"/>
                  </a:lnTo>
                  <a:lnTo>
                    <a:pt x="126" y="117"/>
                  </a:lnTo>
                  <a:lnTo>
                    <a:pt x="130" y="118"/>
                  </a:lnTo>
                  <a:lnTo>
                    <a:pt x="135" y="117"/>
                  </a:lnTo>
                  <a:lnTo>
                    <a:pt x="135" y="118"/>
                  </a:lnTo>
                  <a:lnTo>
                    <a:pt x="141" y="117"/>
                  </a:lnTo>
                  <a:lnTo>
                    <a:pt x="154" y="113"/>
                  </a:lnTo>
                  <a:lnTo>
                    <a:pt x="156" y="111"/>
                  </a:lnTo>
                  <a:lnTo>
                    <a:pt x="154" y="110"/>
                  </a:lnTo>
                  <a:lnTo>
                    <a:pt x="173" y="109"/>
                  </a:lnTo>
                  <a:lnTo>
                    <a:pt x="177" y="105"/>
                  </a:lnTo>
                  <a:lnTo>
                    <a:pt x="179" y="104"/>
                  </a:lnTo>
                  <a:lnTo>
                    <a:pt x="179" y="103"/>
                  </a:lnTo>
                  <a:lnTo>
                    <a:pt x="179" y="101"/>
                  </a:lnTo>
                  <a:lnTo>
                    <a:pt x="181" y="100"/>
                  </a:lnTo>
                  <a:lnTo>
                    <a:pt x="183" y="97"/>
                  </a:lnTo>
                  <a:lnTo>
                    <a:pt x="187" y="99"/>
                  </a:lnTo>
                  <a:lnTo>
                    <a:pt x="189" y="102"/>
                  </a:lnTo>
                  <a:lnTo>
                    <a:pt x="187" y="103"/>
                  </a:lnTo>
                  <a:lnTo>
                    <a:pt x="187" y="104"/>
                  </a:lnTo>
                  <a:lnTo>
                    <a:pt x="194" y="105"/>
                  </a:lnTo>
                  <a:lnTo>
                    <a:pt x="196" y="105"/>
                  </a:lnTo>
                  <a:lnTo>
                    <a:pt x="200" y="105"/>
                  </a:lnTo>
                  <a:lnTo>
                    <a:pt x="200" y="107"/>
                  </a:lnTo>
                  <a:lnTo>
                    <a:pt x="204" y="107"/>
                  </a:lnTo>
                  <a:lnTo>
                    <a:pt x="206" y="107"/>
                  </a:lnTo>
                  <a:lnTo>
                    <a:pt x="208" y="107"/>
                  </a:lnTo>
                  <a:lnTo>
                    <a:pt x="204" y="110"/>
                  </a:lnTo>
                  <a:lnTo>
                    <a:pt x="215" y="111"/>
                  </a:lnTo>
                  <a:lnTo>
                    <a:pt x="217" y="110"/>
                  </a:lnTo>
                  <a:lnTo>
                    <a:pt x="219" y="110"/>
                  </a:lnTo>
                  <a:lnTo>
                    <a:pt x="219" y="111"/>
                  </a:lnTo>
                  <a:lnTo>
                    <a:pt x="225" y="112"/>
                  </a:lnTo>
                  <a:lnTo>
                    <a:pt x="225" y="113"/>
                  </a:lnTo>
                  <a:lnTo>
                    <a:pt x="234" y="115"/>
                  </a:lnTo>
                  <a:lnTo>
                    <a:pt x="236" y="113"/>
                  </a:lnTo>
                  <a:lnTo>
                    <a:pt x="238" y="115"/>
                  </a:lnTo>
                  <a:lnTo>
                    <a:pt x="240" y="113"/>
                  </a:lnTo>
                  <a:lnTo>
                    <a:pt x="242" y="111"/>
                  </a:lnTo>
                  <a:lnTo>
                    <a:pt x="242" y="112"/>
                  </a:lnTo>
                  <a:lnTo>
                    <a:pt x="246" y="112"/>
                  </a:lnTo>
                  <a:lnTo>
                    <a:pt x="246" y="111"/>
                  </a:lnTo>
                  <a:lnTo>
                    <a:pt x="253" y="110"/>
                  </a:lnTo>
                  <a:lnTo>
                    <a:pt x="255" y="110"/>
                  </a:lnTo>
                  <a:lnTo>
                    <a:pt x="255" y="109"/>
                  </a:lnTo>
                  <a:lnTo>
                    <a:pt x="257" y="108"/>
                  </a:lnTo>
                  <a:lnTo>
                    <a:pt x="257" y="107"/>
                  </a:lnTo>
                  <a:lnTo>
                    <a:pt x="257" y="108"/>
                  </a:lnTo>
                  <a:lnTo>
                    <a:pt x="259" y="108"/>
                  </a:lnTo>
                  <a:lnTo>
                    <a:pt x="259" y="105"/>
                  </a:lnTo>
                  <a:lnTo>
                    <a:pt x="259" y="104"/>
                  </a:lnTo>
                  <a:lnTo>
                    <a:pt x="255" y="104"/>
                  </a:lnTo>
                  <a:lnTo>
                    <a:pt x="253" y="103"/>
                  </a:lnTo>
                  <a:lnTo>
                    <a:pt x="253" y="105"/>
                  </a:lnTo>
                  <a:lnTo>
                    <a:pt x="251" y="104"/>
                  </a:lnTo>
                  <a:lnTo>
                    <a:pt x="248" y="103"/>
                  </a:lnTo>
                  <a:lnTo>
                    <a:pt x="251" y="102"/>
                  </a:lnTo>
                  <a:lnTo>
                    <a:pt x="253" y="101"/>
                  </a:lnTo>
                  <a:lnTo>
                    <a:pt x="253" y="100"/>
                  </a:lnTo>
                  <a:lnTo>
                    <a:pt x="255" y="99"/>
                  </a:lnTo>
                  <a:lnTo>
                    <a:pt x="251" y="99"/>
                  </a:lnTo>
                  <a:lnTo>
                    <a:pt x="251" y="97"/>
                  </a:lnTo>
                  <a:lnTo>
                    <a:pt x="244" y="97"/>
                  </a:lnTo>
                  <a:lnTo>
                    <a:pt x="244" y="99"/>
                  </a:lnTo>
                  <a:lnTo>
                    <a:pt x="240" y="101"/>
                  </a:lnTo>
                  <a:lnTo>
                    <a:pt x="238" y="103"/>
                  </a:lnTo>
                  <a:lnTo>
                    <a:pt x="238" y="100"/>
                  </a:lnTo>
                  <a:lnTo>
                    <a:pt x="236" y="97"/>
                  </a:lnTo>
                  <a:lnTo>
                    <a:pt x="236" y="96"/>
                  </a:lnTo>
                  <a:lnTo>
                    <a:pt x="238" y="96"/>
                  </a:lnTo>
                  <a:lnTo>
                    <a:pt x="242" y="96"/>
                  </a:lnTo>
                  <a:lnTo>
                    <a:pt x="242" y="97"/>
                  </a:lnTo>
                  <a:lnTo>
                    <a:pt x="244" y="96"/>
                  </a:lnTo>
                  <a:lnTo>
                    <a:pt x="244" y="93"/>
                  </a:lnTo>
                  <a:lnTo>
                    <a:pt x="244" y="92"/>
                  </a:lnTo>
                  <a:lnTo>
                    <a:pt x="246" y="91"/>
                  </a:lnTo>
                  <a:lnTo>
                    <a:pt x="248" y="91"/>
                  </a:lnTo>
                  <a:lnTo>
                    <a:pt x="248" y="89"/>
                  </a:lnTo>
                  <a:lnTo>
                    <a:pt x="251" y="89"/>
                  </a:lnTo>
                  <a:lnTo>
                    <a:pt x="253" y="88"/>
                  </a:lnTo>
                  <a:lnTo>
                    <a:pt x="253" y="91"/>
                  </a:lnTo>
                  <a:lnTo>
                    <a:pt x="253" y="92"/>
                  </a:lnTo>
                  <a:lnTo>
                    <a:pt x="255" y="93"/>
                  </a:lnTo>
                  <a:lnTo>
                    <a:pt x="257" y="93"/>
                  </a:lnTo>
                  <a:lnTo>
                    <a:pt x="259" y="94"/>
                  </a:lnTo>
                  <a:lnTo>
                    <a:pt x="261" y="88"/>
                  </a:lnTo>
                  <a:lnTo>
                    <a:pt x="261" y="91"/>
                  </a:lnTo>
                  <a:lnTo>
                    <a:pt x="263" y="94"/>
                  </a:lnTo>
                  <a:lnTo>
                    <a:pt x="265" y="94"/>
                  </a:lnTo>
                  <a:lnTo>
                    <a:pt x="267" y="94"/>
                  </a:lnTo>
                  <a:lnTo>
                    <a:pt x="269" y="92"/>
                  </a:lnTo>
                  <a:lnTo>
                    <a:pt x="267" y="88"/>
                  </a:lnTo>
                  <a:lnTo>
                    <a:pt x="269" y="86"/>
                  </a:lnTo>
                  <a:lnTo>
                    <a:pt x="267" y="8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7" name="Freeform 1056"/>
            <p:cNvSpPr>
              <a:spLocks/>
            </p:cNvSpPr>
            <p:nvPr/>
          </p:nvSpPr>
          <p:spPr bwMode="auto">
            <a:xfrm>
              <a:off x="6184293" y="4094205"/>
              <a:ext cx="51031" cy="23248"/>
            </a:xfrm>
            <a:custGeom>
              <a:avLst/>
              <a:gdLst>
                <a:gd name="T0" fmla="*/ 23 w 56"/>
                <a:gd name="T1" fmla="*/ 16 h 20"/>
                <a:gd name="T2" fmla="*/ 27 w 56"/>
                <a:gd name="T3" fmla="*/ 18 h 20"/>
                <a:gd name="T4" fmla="*/ 29 w 56"/>
                <a:gd name="T5" fmla="*/ 16 h 20"/>
                <a:gd name="T6" fmla="*/ 31 w 56"/>
                <a:gd name="T7" fmla="*/ 18 h 20"/>
                <a:gd name="T8" fmla="*/ 37 w 56"/>
                <a:gd name="T9" fmla="*/ 19 h 20"/>
                <a:gd name="T10" fmla="*/ 44 w 56"/>
                <a:gd name="T11" fmla="*/ 19 h 20"/>
                <a:gd name="T12" fmla="*/ 48 w 56"/>
                <a:gd name="T13" fmla="*/ 20 h 20"/>
                <a:gd name="T14" fmla="*/ 50 w 56"/>
                <a:gd name="T15" fmla="*/ 20 h 20"/>
                <a:gd name="T16" fmla="*/ 52 w 56"/>
                <a:gd name="T17" fmla="*/ 20 h 20"/>
                <a:gd name="T18" fmla="*/ 56 w 56"/>
                <a:gd name="T19" fmla="*/ 20 h 20"/>
                <a:gd name="T20" fmla="*/ 54 w 56"/>
                <a:gd name="T21" fmla="*/ 14 h 20"/>
                <a:gd name="T22" fmla="*/ 50 w 56"/>
                <a:gd name="T23" fmla="*/ 8 h 20"/>
                <a:gd name="T24" fmla="*/ 44 w 56"/>
                <a:gd name="T25" fmla="*/ 6 h 20"/>
                <a:gd name="T26" fmla="*/ 42 w 56"/>
                <a:gd name="T27" fmla="*/ 3 h 20"/>
                <a:gd name="T28" fmla="*/ 37 w 56"/>
                <a:gd name="T29" fmla="*/ 3 h 20"/>
                <a:gd name="T30" fmla="*/ 35 w 56"/>
                <a:gd name="T31" fmla="*/ 2 h 20"/>
                <a:gd name="T32" fmla="*/ 33 w 56"/>
                <a:gd name="T33" fmla="*/ 0 h 20"/>
                <a:gd name="T34" fmla="*/ 29 w 56"/>
                <a:gd name="T35" fmla="*/ 0 h 20"/>
                <a:gd name="T36" fmla="*/ 23 w 56"/>
                <a:gd name="T37" fmla="*/ 2 h 20"/>
                <a:gd name="T38" fmla="*/ 16 w 56"/>
                <a:gd name="T39" fmla="*/ 2 h 20"/>
                <a:gd name="T40" fmla="*/ 14 w 56"/>
                <a:gd name="T41" fmla="*/ 4 h 20"/>
                <a:gd name="T42" fmla="*/ 14 w 56"/>
                <a:gd name="T43" fmla="*/ 5 h 20"/>
                <a:gd name="T44" fmla="*/ 8 w 56"/>
                <a:gd name="T45" fmla="*/ 13 h 20"/>
                <a:gd name="T46" fmla="*/ 2 w 56"/>
                <a:gd name="T47" fmla="*/ 13 h 20"/>
                <a:gd name="T48" fmla="*/ 0 w 56"/>
                <a:gd name="T49" fmla="*/ 14 h 20"/>
                <a:gd name="T50" fmla="*/ 2 w 56"/>
                <a:gd name="T51" fmla="*/ 16 h 20"/>
                <a:gd name="T52" fmla="*/ 4 w 56"/>
                <a:gd name="T53" fmla="*/ 16 h 20"/>
                <a:gd name="T54" fmla="*/ 12 w 56"/>
                <a:gd name="T55" fmla="*/ 14 h 20"/>
                <a:gd name="T56" fmla="*/ 16 w 56"/>
                <a:gd name="T57" fmla="*/ 15 h 20"/>
                <a:gd name="T58" fmla="*/ 23 w 56"/>
                <a:gd name="T59" fmla="*/ 1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6"/>
                <a:gd name="T91" fmla="*/ 0 h 20"/>
                <a:gd name="T92" fmla="*/ 56 w 56"/>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6" h="20">
                  <a:moveTo>
                    <a:pt x="23" y="16"/>
                  </a:moveTo>
                  <a:lnTo>
                    <a:pt x="27" y="18"/>
                  </a:lnTo>
                  <a:lnTo>
                    <a:pt x="29" y="16"/>
                  </a:lnTo>
                  <a:lnTo>
                    <a:pt x="31" y="18"/>
                  </a:lnTo>
                  <a:lnTo>
                    <a:pt x="37" y="19"/>
                  </a:lnTo>
                  <a:lnTo>
                    <a:pt x="44" y="19"/>
                  </a:lnTo>
                  <a:lnTo>
                    <a:pt x="48" y="20"/>
                  </a:lnTo>
                  <a:lnTo>
                    <a:pt x="50" y="20"/>
                  </a:lnTo>
                  <a:lnTo>
                    <a:pt x="52" y="20"/>
                  </a:lnTo>
                  <a:lnTo>
                    <a:pt x="56" y="20"/>
                  </a:lnTo>
                  <a:lnTo>
                    <a:pt x="54" y="14"/>
                  </a:lnTo>
                  <a:lnTo>
                    <a:pt x="50" y="8"/>
                  </a:lnTo>
                  <a:lnTo>
                    <a:pt x="44" y="6"/>
                  </a:lnTo>
                  <a:lnTo>
                    <a:pt x="42" y="3"/>
                  </a:lnTo>
                  <a:lnTo>
                    <a:pt x="37" y="3"/>
                  </a:lnTo>
                  <a:lnTo>
                    <a:pt x="35" y="2"/>
                  </a:lnTo>
                  <a:lnTo>
                    <a:pt x="33" y="0"/>
                  </a:lnTo>
                  <a:lnTo>
                    <a:pt x="29" y="0"/>
                  </a:lnTo>
                  <a:lnTo>
                    <a:pt x="23" y="2"/>
                  </a:lnTo>
                  <a:lnTo>
                    <a:pt x="16" y="2"/>
                  </a:lnTo>
                  <a:lnTo>
                    <a:pt x="14" y="4"/>
                  </a:lnTo>
                  <a:lnTo>
                    <a:pt x="14" y="5"/>
                  </a:lnTo>
                  <a:lnTo>
                    <a:pt x="8" y="13"/>
                  </a:lnTo>
                  <a:lnTo>
                    <a:pt x="2" y="13"/>
                  </a:lnTo>
                  <a:lnTo>
                    <a:pt x="0" y="14"/>
                  </a:lnTo>
                  <a:lnTo>
                    <a:pt x="2" y="16"/>
                  </a:lnTo>
                  <a:lnTo>
                    <a:pt x="4" y="16"/>
                  </a:lnTo>
                  <a:lnTo>
                    <a:pt x="12" y="14"/>
                  </a:lnTo>
                  <a:lnTo>
                    <a:pt x="16" y="15"/>
                  </a:lnTo>
                  <a:lnTo>
                    <a:pt x="23"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8" name="Freeform 1057"/>
            <p:cNvSpPr>
              <a:spLocks/>
            </p:cNvSpPr>
            <p:nvPr/>
          </p:nvSpPr>
          <p:spPr bwMode="auto">
            <a:xfrm>
              <a:off x="5349573" y="4138377"/>
              <a:ext cx="16403" cy="10462"/>
            </a:xfrm>
            <a:custGeom>
              <a:avLst/>
              <a:gdLst>
                <a:gd name="T0" fmla="*/ 12 w 18"/>
                <a:gd name="T1" fmla="*/ 8 h 9"/>
                <a:gd name="T2" fmla="*/ 14 w 18"/>
                <a:gd name="T3" fmla="*/ 6 h 9"/>
                <a:gd name="T4" fmla="*/ 18 w 18"/>
                <a:gd name="T5" fmla="*/ 5 h 9"/>
                <a:gd name="T6" fmla="*/ 18 w 18"/>
                <a:gd name="T7" fmla="*/ 2 h 9"/>
                <a:gd name="T8" fmla="*/ 16 w 18"/>
                <a:gd name="T9" fmla="*/ 1 h 9"/>
                <a:gd name="T10" fmla="*/ 8 w 18"/>
                <a:gd name="T11" fmla="*/ 0 h 9"/>
                <a:gd name="T12" fmla="*/ 6 w 18"/>
                <a:gd name="T13" fmla="*/ 1 h 9"/>
                <a:gd name="T14" fmla="*/ 4 w 18"/>
                <a:gd name="T15" fmla="*/ 2 h 9"/>
                <a:gd name="T16" fmla="*/ 0 w 18"/>
                <a:gd name="T17" fmla="*/ 6 h 9"/>
                <a:gd name="T18" fmla="*/ 0 w 18"/>
                <a:gd name="T19" fmla="*/ 8 h 9"/>
                <a:gd name="T20" fmla="*/ 0 w 18"/>
                <a:gd name="T21" fmla="*/ 9 h 9"/>
                <a:gd name="T22" fmla="*/ 12 w 18"/>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9"/>
                <a:gd name="T38" fmla="*/ 18 w 1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9">
                  <a:moveTo>
                    <a:pt x="12" y="8"/>
                  </a:moveTo>
                  <a:lnTo>
                    <a:pt x="14" y="6"/>
                  </a:lnTo>
                  <a:lnTo>
                    <a:pt x="18" y="5"/>
                  </a:lnTo>
                  <a:lnTo>
                    <a:pt x="18" y="2"/>
                  </a:lnTo>
                  <a:lnTo>
                    <a:pt x="16" y="1"/>
                  </a:lnTo>
                  <a:lnTo>
                    <a:pt x="8" y="0"/>
                  </a:lnTo>
                  <a:lnTo>
                    <a:pt x="6" y="1"/>
                  </a:lnTo>
                  <a:lnTo>
                    <a:pt x="4" y="2"/>
                  </a:lnTo>
                  <a:lnTo>
                    <a:pt x="0" y="6"/>
                  </a:lnTo>
                  <a:lnTo>
                    <a:pt x="0" y="8"/>
                  </a:lnTo>
                  <a:lnTo>
                    <a:pt x="0" y="9"/>
                  </a:lnTo>
                  <a:lnTo>
                    <a:pt x="1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69" name="Freeform 1058"/>
            <p:cNvSpPr>
              <a:spLocks/>
            </p:cNvSpPr>
            <p:nvPr/>
          </p:nvSpPr>
          <p:spPr bwMode="auto">
            <a:xfrm>
              <a:off x="5310388" y="4122103"/>
              <a:ext cx="10024" cy="8137"/>
            </a:xfrm>
            <a:custGeom>
              <a:avLst/>
              <a:gdLst>
                <a:gd name="T0" fmla="*/ 7 w 11"/>
                <a:gd name="T1" fmla="*/ 7 h 7"/>
                <a:gd name="T2" fmla="*/ 9 w 11"/>
                <a:gd name="T3" fmla="*/ 3 h 7"/>
                <a:gd name="T4" fmla="*/ 11 w 11"/>
                <a:gd name="T5" fmla="*/ 2 h 7"/>
                <a:gd name="T6" fmla="*/ 11 w 11"/>
                <a:gd name="T7" fmla="*/ 2 h 7"/>
                <a:gd name="T8" fmla="*/ 5 w 11"/>
                <a:gd name="T9" fmla="*/ 0 h 7"/>
                <a:gd name="T10" fmla="*/ 3 w 11"/>
                <a:gd name="T11" fmla="*/ 0 h 7"/>
                <a:gd name="T12" fmla="*/ 0 w 11"/>
                <a:gd name="T13" fmla="*/ 2 h 7"/>
                <a:gd name="T14" fmla="*/ 0 w 11"/>
                <a:gd name="T15" fmla="*/ 4 h 7"/>
                <a:gd name="T16" fmla="*/ 7 w 11"/>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7" y="7"/>
                  </a:moveTo>
                  <a:lnTo>
                    <a:pt x="9" y="3"/>
                  </a:lnTo>
                  <a:lnTo>
                    <a:pt x="11" y="2"/>
                  </a:lnTo>
                  <a:lnTo>
                    <a:pt x="5" y="0"/>
                  </a:lnTo>
                  <a:lnTo>
                    <a:pt x="3" y="0"/>
                  </a:lnTo>
                  <a:lnTo>
                    <a:pt x="0" y="2"/>
                  </a:lnTo>
                  <a:lnTo>
                    <a:pt x="0" y="4"/>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0" name="Freeform 1059"/>
            <p:cNvSpPr>
              <a:spLocks/>
            </p:cNvSpPr>
            <p:nvPr/>
          </p:nvSpPr>
          <p:spPr bwMode="auto">
            <a:xfrm>
              <a:off x="5372354" y="4124428"/>
              <a:ext cx="9113" cy="11624"/>
            </a:xfrm>
            <a:custGeom>
              <a:avLst/>
              <a:gdLst>
                <a:gd name="T0" fmla="*/ 4 w 10"/>
                <a:gd name="T1" fmla="*/ 9 h 10"/>
                <a:gd name="T2" fmla="*/ 8 w 10"/>
                <a:gd name="T3" fmla="*/ 9 h 10"/>
                <a:gd name="T4" fmla="*/ 10 w 10"/>
                <a:gd name="T5" fmla="*/ 10 h 10"/>
                <a:gd name="T6" fmla="*/ 10 w 10"/>
                <a:gd name="T7" fmla="*/ 9 h 10"/>
                <a:gd name="T8" fmla="*/ 10 w 10"/>
                <a:gd name="T9" fmla="*/ 3 h 10"/>
                <a:gd name="T10" fmla="*/ 8 w 10"/>
                <a:gd name="T11" fmla="*/ 2 h 10"/>
                <a:gd name="T12" fmla="*/ 8 w 10"/>
                <a:gd name="T13" fmla="*/ 1 h 10"/>
                <a:gd name="T14" fmla="*/ 8 w 10"/>
                <a:gd name="T15" fmla="*/ 0 h 10"/>
                <a:gd name="T16" fmla="*/ 6 w 10"/>
                <a:gd name="T17" fmla="*/ 0 h 10"/>
                <a:gd name="T18" fmla="*/ 0 w 10"/>
                <a:gd name="T19" fmla="*/ 5 h 10"/>
                <a:gd name="T20" fmla="*/ 2 w 10"/>
                <a:gd name="T21" fmla="*/ 8 h 10"/>
                <a:gd name="T22" fmla="*/ 4 w 10"/>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0"/>
                <a:gd name="T38" fmla="*/ 10 w 1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0">
                  <a:moveTo>
                    <a:pt x="4" y="9"/>
                  </a:moveTo>
                  <a:lnTo>
                    <a:pt x="8" y="9"/>
                  </a:lnTo>
                  <a:lnTo>
                    <a:pt x="10" y="10"/>
                  </a:lnTo>
                  <a:lnTo>
                    <a:pt x="10" y="9"/>
                  </a:lnTo>
                  <a:lnTo>
                    <a:pt x="10" y="3"/>
                  </a:lnTo>
                  <a:lnTo>
                    <a:pt x="8" y="2"/>
                  </a:lnTo>
                  <a:lnTo>
                    <a:pt x="8" y="1"/>
                  </a:lnTo>
                  <a:lnTo>
                    <a:pt x="8" y="0"/>
                  </a:lnTo>
                  <a:lnTo>
                    <a:pt x="6" y="0"/>
                  </a:lnTo>
                  <a:lnTo>
                    <a:pt x="0" y="5"/>
                  </a:lnTo>
                  <a:lnTo>
                    <a:pt x="2" y="8"/>
                  </a:lnTo>
                  <a:lnTo>
                    <a:pt x="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1" name="Freeform 1060"/>
            <p:cNvSpPr>
              <a:spLocks/>
            </p:cNvSpPr>
            <p:nvPr/>
          </p:nvSpPr>
          <p:spPr bwMode="auto">
            <a:xfrm>
              <a:off x="5256624" y="4110479"/>
              <a:ext cx="20048" cy="15111"/>
            </a:xfrm>
            <a:custGeom>
              <a:avLst/>
              <a:gdLst>
                <a:gd name="T0" fmla="*/ 0 w 22"/>
                <a:gd name="T1" fmla="*/ 13 h 13"/>
                <a:gd name="T2" fmla="*/ 3 w 22"/>
                <a:gd name="T3" fmla="*/ 13 h 13"/>
                <a:gd name="T4" fmla="*/ 5 w 22"/>
                <a:gd name="T5" fmla="*/ 9 h 13"/>
                <a:gd name="T6" fmla="*/ 5 w 22"/>
                <a:gd name="T7" fmla="*/ 12 h 13"/>
                <a:gd name="T8" fmla="*/ 11 w 22"/>
                <a:gd name="T9" fmla="*/ 10 h 13"/>
                <a:gd name="T10" fmla="*/ 15 w 22"/>
                <a:gd name="T11" fmla="*/ 10 h 13"/>
                <a:gd name="T12" fmla="*/ 17 w 22"/>
                <a:gd name="T13" fmla="*/ 8 h 13"/>
                <a:gd name="T14" fmla="*/ 22 w 22"/>
                <a:gd name="T15" fmla="*/ 8 h 13"/>
                <a:gd name="T16" fmla="*/ 19 w 22"/>
                <a:gd name="T17" fmla="*/ 6 h 13"/>
                <a:gd name="T18" fmla="*/ 13 w 22"/>
                <a:gd name="T19" fmla="*/ 6 h 13"/>
                <a:gd name="T20" fmla="*/ 15 w 22"/>
                <a:gd name="T21" fmla="*/ 2 h 13"/>
                <a:gd name="T22" fmla="*/ 13 w 22"/>
                <a:gd name="T23" fmla="*/ 0 h 13"/>
                <a:gd name="T24" fmla="*/ 9 w 22"/>
                <a:gd name="T25" fmla="*/ 0 h 13"/>
                <a:gd name="T26" fmla="*/ 5 w 22"/>
                <a:gd name="T27" fmla="*/ 0 h 13"/>
                <a:gd name="T28" fmla="*/ 0 w 22"/>
                <a:gd name="T29" fmla="*/ 5 h 13"/>
                <a:gd name="T30" fmla="*/ 3 w 22"/>
                <a:gd name="T31" fmla="*/ 9 h 13"/>
                <a:gd name="T32" fmla="*/ 0 w 22"/>
                <a:gd name="T33" fmla="*/ 12 h 13"/>
                <a:gd name="T34" fmla="*/ 0 w 22"/>
                <a:gd name="T35" fmla="*/ 13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3"/>
                <a:gd name="T56" fmla="*/ 22 w 2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3">
                  <a:moveTo>
                    <a:pt x="0" y="13"/>
                  </a:moveTo>
                  <a:lnTo>
                    <a:pt x="3" y="13"/>
                  </a:lnTo>
                  <a:lnTo>
                    <a:pt x="5" y="9"/>
                  </a:lnTo>
                  <a:lnTo>
                    <a:pt x="5" y="12"/>
                  </a:lnTo>
                  <a:lnTo>
                    <a:pt x="11" y="10"/>
                  </a:lnTo>
                  <a:lnTo>
                    <a:pt x="15" y="10"/>
                  </a:lnTo>
                  <a:lnTo>
                    <a:pt x="17" y="8"/>
                  </a:lnTo>
                  <a:lnTo>
                    <a:pt x="22" y="8"/>
                  </a:lnTo>
                  <a:lnTo>
                    <a:pt x="19" y="6"/>
                  </a:lnTo>
                  <a:lnTo>
                    <a:pt x="13" y="6"/>
                  </a:lnTo>
                  <a:lnTo>
                    <a:pt x="15" y="2"/>
                  </a:lnTo>
                  <a:lnTo>
                    <a:pt x="13" y="0"/>
                  </a:lnTo>
                  <a:lnTo>
                    <a:pt x="9" y="0"/>
                  </a:lnTo>
                  <a:lnTo>
                    <a:pt x="5" y="0"/>
                  </a:lnTo>
                  <a:lnTo>
                    <a:pt x="0" y="5"/>
                  </a:lnTo>
                  <a:lnTo>
                    <a:pt x="3" y="9"/>
                  </a:lnTo>
                  <a:lnTo>
                    <a:pt x="0" y="12"/>
                  </a:lnTo>
                  <a:lnTo>
                    <a:pt x="0"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2" name="Freeform 1061"/>
            <p:cNvSpPr>
              <a:spLocks/>
            </p:cNvSpPr>
            <p:nvPr/>
          </p:nvSpPr>
          <p:spPr bwMode="auto">
            <a:xfrm>
              <a:off x="5259357" y="4294142"/>
              <a:ext cx="17314" cy="8137"/>
            </a:xfrm>
            <a:custGeom>
              <a:avLst/>
              <a:gdLst>
                <a:gd name="T0" fmla="*/ 16 w 19"/>
                <a:gd name="T1" fmla="*/ 0 h 7"/>
                <a:gd name="T2" fmla="*/ 10 w 19"/>
                <a:gd name="T3" fmla="*/ 0 h 7"/>
                <a:gd name="T4" fmla="*/ 4 w 19"/>
                <a:gd name="T5" fmla="*/ 3 h 7"/>
                <a:gd name="T6" fmla="*/ 0 w 19"/>
                <a:gd name="T7" fmla="*/ 3 h 7"/>
                <a:gd name="T8" fmla="*/ 2 w 19"/>
                <a:gd name="T9" fmla="*/ 5 h 7"/>
                <a:gd name="T10" fmla="*/ 4 w 19"/>
                <a:gd name="T11" fmla="*/ 7 h 7"/>
                <a:gd name="T12" fmla="*/ 6 w 19"/>
                <a:gd name="T13" fmla="*/ 7 h 7"/>
                <a:gd name="T14" fmla="*/ 14 w 19"/>
                <a:gd name="T15" fmla="*/ 3 h 7"/>
                <a:gd name="T16" fmla="*/ 19 w 19"/>
                <a:gd name="T17" fmla="*/ 3 h 7"/>
                <a:gd name="T18" fmla="*/ 16 w 19"/>
                <a:gd name="T19" fmla="*/ 0 h 7"/>
                <a:gd name="T20" fmla="*/ 16 w 1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7"/>
                <a:gd name="T35" fmla="*/ 19 w 1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7">
                  <a:moveTo>
                    <a:pt x="16" y="0"/>
                  </a:moveTo>
                  <a:lnTo>
                    <a:pt x="10" y="0"/>
                  </a:lnTo>
                  <a:lnTo>
                    <a:pt x="4" y="3"/>
                  </a:lnTo>
                  <a:lnTo>
                    <a:pt x="0" y="3"/>
                  </a:lnTo>
                  <a:lnTo>
                    <a:pt x="2" y="5"/>
                  </a:lnTo>
                  <a:lnTo>
                    <a:pt x="4" y="7"/>
                  </a:lnTo>
                  <a:lnTo>
                    <a:pt x="6" y="7"/>
                  </a:lnTo>
                  <a:lnTo>
                    <a:pt x="14" y="3"/>
                  </a:lnTo>
                  <a:lnTo>
                    <a:pt x="19" y="3"/>
                  </a:lnTo>
                  <a:lnTo>
                    <a:pt x="1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3" name="Freeform 1062"/>
            <p:cNvSpPr>
              <a:spLocks/>
            </p:cNvSpPr>
            <p:nvPr/>
          </p:nvSpPr>
          <p:spPr bwMode="auto">
            <a:xfrm>
              <a:off x="3000328" y="4119778"/>
              <a:ext cx="10024" cy="9299"/>
            </a:xfrm>
            <a:custGeom>
              <a:avLst/>
              <a:gdLst>
                <a:gd name="T0" fmla="*/ 9 w 11"/>
                <a:gd name="T1" fmla="*/ 0 h 8"/>
                <a:gd name="T2" fmla="*/ 6 w 11"/>
                <a:gd name="T3" fmla="*/ 0 h 8"/>
                <a:gd name="T4" fmla="*/ 0 w 11"/>
                <a:gd name="T5" fmla="*/ 2 h 8"/>
                <a:gd name="T6" fmla="*/ 4 w 11"/>
                <a:gd name="T7" fmla="*/ 8 h 8"/>
                <a:gd name="T8" fmla="*/ 6 w 11"/>
                <a:gd name="T9" fmla="*/ 7 h 8"/>
                <a:gd name="T10" fmla="*/ 9 w 11"/>
                <a:gd name="T11" fmla="*/ 7 h 8"/>
                <a:gd name="T12" fmla="*/ 9 w 11"/>
                <a:gd name="T13" fmla="*/ 6 h 8"/>
                <a:gd name="T14" fmla="*/ 9 w 11"/>
                <a:gd name="T15" fmla="*/ 5 h 8"/>
                <a:gd name="T16" fmla="*/ 11 w 11"/>
                <a:gd name="T17" fmla="*/ 4 h 8"/>
                <a:gd name="T18" fmla="*/ 11 w 11"/>
                <a:gd name="T19" fmla="*/ 2 h 8"/>
                <a:gd name="T20" fmla="*/ 9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8"/>
                <a:gd name="T35" fmla="*/ 11 w 11"/>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8">
                  <a:moveTo>
                    <a:pt x="9" y="0"/>
                  </a:moveTo>
                  <a:lnTo>
                    <a:pt x="6" y="0"/>
                  </a:lnTo>
                  <a:lnTo>
                    <a:pt x="0" y="2"/>
                  </a:lnTo>
                  <a:lnTo>
                    <a:pt x="4" y="8"/>
                  </a:lnTo>
                  <a:lnTo>
                    <a:pt x="6" y="7"/>
                  </a:lnTo>
                  <a:lnTo>
                    <a:pt x="9" y="7"/>
                  </a:lnTo>
                  <a:lnTo>
                    <a:pt x="9" y="6"/>
                  </a:lnTo>
                  <a:lnTo>
                    <a:pt x="9" y="5"/>
                  </a:lnTo>
                  <a:lnTo>
                    <a:pt x="11" y="4"/>
                  </a:lnTo>
                  <a:lnTo>
                    <a:pt x="11" y="2"/>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4" name="Freeform 1063"/>
            <p:cNvSpPr>
              <a:spLocks/>
            </p:cNvSpPr>
            <p:nvPr/>
          </p:nvSpPr>
          <p:spPr bwMode="auto">
            <a:xfrm>
              <a:off x="5419740" y="4199986"/>
              <a:ext cx="8201" cy="9299"/>
            </a:xfrm>
            <a:custGeom>
              <a:avLst/>
              <a:gdLst>
                <a:gd name="T0" fmla="*/ 0 w 9"/>
                <a:gd name="T1" fmla="*/ 1 h 8"/>
                <a:gd name="T2" fmla="*/ 0 w 9"/>
                <a:gd name="T3" fmla="*/ 2 h 8"/>
                <a:gd name="T4" fmla="*/ 0 w 9"/>
                <a:gd name="T5" fmla="*/ 3 h 8"/>
                <a:gd name="T6" fmla="*/ 3 w 9"/>
                <a:gd name="T7" fmla="*/ 6 h 8"/>
                <a:gd name="T8" fmla="*/ 3 w 9"/>
                <a:gd name="T9" fmla="*/ 6 h 8"/>
                <a:gd name="T10" fmla="*/ 5 w 9"/>
                <a:gd name="T11" fmla="*/ 8 h 8"/>
                <a:gd name="T12" fmla="*/ 9 w 9"/>
                <a:gd name="T13" fmla="*/ 5 h 8"/>
                <a:gd name="T14" fmla="*/ 5 w 9"/>
                <a:gd name="T15" fmla="*/ 0 h 8"/>
                <a:gd name="T16" fmla="*/ 3 w 9"/>
                <a:gd name="T17" fmla="*/ 0 h 8"/>
                <a:gd name="T18" fmla="*/ 0 w 9"/>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1"/>
                  </a:moveTo>
                  <a:lnTo>
                    <a:pt x="0" y="2"/>
                  </a:lnTo>
                  <a:lnTo>
                    <a:pt x="0" y="3"/>
                  </a:lnTo>
                  <a:lnTo>
                    <a:pt x="3" y="6"/>
                  </a:lnTo>
                  <a:lnTo>
                    <a:pt x="5" y="8"/>
                  </a:lnTo>
                  <a:lnTo>
                    <a:pt x="9" y="5"/>
                  </a:lnTo>
                  <a:lnTo>
                    <a:pt x="5" y="0"/>
                  </a:lnTo>
                  <a:lnTo>
                    <a:pt x="3"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5" name="Freeform 1064"/>
            <p:cNvSpPr>
              <a:spLocks/>
            </p:cNvSpPr>
            <p:nvPr/>
          </p:nvSpPr>
          <p:spPr bwMode="auto">
            <a:xfrm>
              <a:off x="3096011" y="4098855"/>
              <a:ext cx="388199" cy="302230"/>
            </a:xfrm>
            <a:custGeom>
              <a:avLst/>
              <a:gdLst>
                <a:gd name="T0" fmla="*/ 251 w 426"/>
                <a:gd name="T1" fmla="*/ 66 h 260"/>
                <a:gd name="T2" fmla="*/ 234 w 426"/>
                <a:gd name="T3" fmla="*/ 56 h 260"/>
                <a:gd name="T4" fmla="*/ 221 w 426"/>
                <a:gd name="T5" fmla="*/ 39 h 260"/>
                <a:gd name="T6" fmla="*/ 167 w 426"/>
                <a:gd name="T7" fmla="*/ 41 h 260"/>
                <a:gd name="T8" fmla="*/ 137 w 426"/>
                <a:gd name="T9" fmla="*/ 50 h 260"/>
                <a:gd name="T10" fmla="*/ 141 w 426"/>
                <a:gd name="T11" fmla="*/ 22 h 260"/>
                <a:gd name="T12" fmla="*/ 95 w 426"/>
                <a:gd name="T13" fmla="*/ 15 h 260"/>
                <a:gd name="T14" fmla="*/ 93 w 426"/>
                <a:gd name="T15" fmla="*/ 23 h 260"/>
                <a:gd name="T16" fmla="*/ 70 w 426"/>
                <a:gd name="T17" fmla="*/ 25 h 260"/>
                <a:gd name="T18" fmla="*/ 74 w 426"/>
                <a:gd name="T19" fmla="*/ 43 h 260"/>
                <a:gd name="T20" fmla="*/ 78 w 426"/>
                <a:gd name="T21" fmla="*/ 66 h 260"/>
                <a:gd name="T22" fmla="*/ 68 w 426"/>
                <a:gd name="T23" fmla="*/ 70 h 260"/>
                <a:gd name="T24" fmla="*/ 55 w 426"/>
                <a:gd name="T25" fmla="*/ 23 h 260"/>
                <a:gd name="T26" fmla="*/ 15 w 426"/>
                <a:gd name="T27" fmla="*/ 24 h 260"/>
                <a:gd name="T28" fmla="*/ 0 w 426"/>
                <a:gd name="T29" fmla="*/ 50 h 260"/>
                <a:gd name="T30" fmla="*/ 13 w 426"/>
                <a:gd name="T31" fmla="*/ 75 h 260"/>
                <a:gd name="T32" fmla="*/ 57 w 426"/>
                <a:gd name="T33" fmla="*/ 96 h 260"/>
                <a:gd name="T34" fmla="*/ 120 w 426"/>
                <a:gd name="T35" fmla="*/ 101 h 260"/>
                <a:gd name="T36" fmla="*/ 144 w 426"/>
                <a:gd name="T37" fmla="*/ 99 h 260"/>
                <a:gd name="T38" fmla="*/ 177 w 426"/>
                <a:gd name="T39" fmla="*/ 95 h 260"/>
                <a:gd name="T40" fmla="*/ 196 w 426"/>
                <a:gd name="T41" fmla="*/ 107 h 260"/>
                <a:gd name="T42" fmla="*/ 230 w 426"/>
                <a:gd name="T43" fmla="*/ 121 h 260"/>
                <a:gd name="T44" fmla="*/ 247 w 426"/>
                <a:gd name="T45" fmla="*/ 138 h 260"/>
                <a:gd name="T46" fmla="*/ 255 w 426"/>
                <a:gd name="T47" fmla="*/ 164 h 260"/>
                <a:gd name="T48" fmla="*/ 240 w 426"/>
                <a:gd name="T49" fmla="*/ 195 h 260"/>
                <a:gd name="T50" fmla="*/ 194 w 426"/>
                <a:gd name="T51" fmla="*/ 196 h 260"/>
                <a:gd name="T52" fmla="*/ 184 w 426"/>
                <a:gd name="T53" fmla="*/ 215 h 260"/>
                <a:gd name="T54" fmla="*/ 211 w 426"/>
                <a:gd name="T55" fmla="*/ 212 h 260"/>
                <a:gd name="T56" fmla="*/ 230 w 426"/>
                <a:gd name="T57" fmla="*/ 207 h 260"/>
                <a:gd name="T58" fmla="*/ 247 w 426"/>
                <a:gd name="T59" fmla="*/ 213 h 260"/>
                <a:gd name="T60" fmla="*/ 264 w 426"/>
                <a:gd name="T61" fmla="*/ 225 h 260"/>
                <a:gd name="T62" fmla="*/ 272 w 426"/>
                <a:gd name="T63" fmla="*/ 233 h 260"/>
                <a:gd name="T64" fmla="*/ 299 w 426"/>
                <a:gd name="T65" fmla="*/ 242 h 260"/>
                <a:gd name="T66" fmla="*/ 316 w 426"/>
                <a:gd name="T67" fmla="*/ 251 h 260"/>
                <a:gd name="T68" fmla="*/ 342 w 426"/>
                <a:gd name="T69" fmla="*/ 257 h 260"/>
                <a:gd name="T70" fmla="*/ 337 w 426"/>
                <a:gd name="T71" fmla="*/ 243 h 260"/>
                <a:gd name="T72" fmla="*/ 331 w 426"/>
                <a:gd name="T73" fmla="*/ 231 h 260"/>
                <a:gd name="T74" fmla="*/ 367 w 426"/>
                <a:gd name="T75" fmla="*/ 241 h 260"/>
                <a:gd name="T76" fmla="*/ 375 w 426"/>
                <a:gd name="T77" fmla="*/ 242 h 260"/>
                <a:gd name="T78" fmla="*/ 379 w 426"/>
                <a:gd name="T79" fmla="*/ 234 h 260"/>
                <a:gd name="T80" fmla="*/ 369 w 426"/>
                <a:gd name="T81" fmla="*/ 212 h 260"/>
                <a:gd name="T82" fmla="*/ 348 w 426"/>
                <a:gd name="T83" fmla="*/ 205 h 260"/>
                <a:gd name="T84" fmla="*/ 337 w 426"/>
                <a:gd name="T85" fmla="*/ 193 h 260"/>
                <a:gd name="T86" fmla="*/ 335 w 426"/>
                <a:gd name="T87" fmla="*/ 181 h 260"/>
                <a:gd name="T88" fmla="*/ 337 w 426"/>
                <a:gd name="T89" fmla="*/ 172 h 260"/>
                <a:gd name="T90" fmla="*/ 373 w 426"/>
                <a:gd name="T91" fmla="*/ 195 h 260"/>
                <a:gd name="T92" fmla="*/ 396 w 426"/>
                <a:gd name="T93" fmla="*/ 199 h 260"/>
                <a:gd name="T94" fmla="*/ 409 w 426"/>
                <a:gd name="T95" fmla="*/ 181 h 260"/>
                <a:gd name="T96" fmla="*/ 424 w 426"/>
                <a:gd name="T97" fmla="*/ 170 h 260"/>
                <a:gd name="T98" fmla="*/ 396 w 426"/>
                <a:gd name="T99" fmla="*/ 160 h 260"/>
                <a:gd name="T100" fmla="*/ 371 w 426"/>
                <a:gd name="T101" fmla="*/ 146 h 260"/>
                <a:gd name="T102" fmla="*/ 348 w 426"/>
                <a:gd name="T103" fmla="*/ 136 h 260"/>
                <a:gd name="T104" fmla="*/ 331 w 426"/>
                <a:gd name="T105" fmla="*/ 122 h 260"/>
                <a:gd name="T106" fmla="*/ 350 w 426"/>
                <a:gd name="T107" fmla="*/ 117 h 260"/>
                <a:gd name="T108" fmla="*/ 331 w 426"/>
                <a:gd name="T109" fmla="*/ 105 h 260"/>
                <a:gd name="T110" fmla="*/ 318 w 426"/>
                <a:gd name="T111" fmla="*/ 95 h 260"/>
                <a:gd name="T112" fmla="*/ 299 w 426"/>
                <a:gd name="T113" fmla="*/ 82 h 260"/>
                <a:gd name="T114" fmla="*/ 287 w 426"/>
                <a:gd name="T115" fmla="*/ 82 h 2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6"/>
                <a:gd name="T175" fmla="*/ 0 h 260"/>
                <a:gd name="T176" fmla="*/ 426 w 426"/>
                <a:gd name="T177" fmla="*/ 260 h 2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6" h="260">
                  <a:moveTo>
                    <a:pt x="278" y="73"/>
                  </a:moveTo>
                  <a:lnTo>
                    <a:pt x="283" y="70"/>
                  </a:lnTo>
                  <a:lnTo>
                    <a:pt x="280" y="66"/>
                  </a:lnTo>
                  <a:lnTo>
                    <a:pt x="278" y="63"/>
                  </a:lnTo>
                  <a:lnTo>
                    <a:pt x="266" y="60"/>
                  </a:lnTo>
                  <a:lnTo>
                    <a:pt x="262" y="57"/>
                  </a:lnTo>
                  <a:lnTo>
                    <a:pt x="259" y="59"/>
                  </a:lnTo>
                  <a:lnTo>
                    <a:pt x="255" y="62"/>
                  </a:lnTo>
                  <a:lnTo>
                    <a:pt x="253" y="60"/>
                  </a:lnTo>
                  <a:lnTo>
                    <a:pt x="249" y="62"/>
                  </a:lnTo>
                  <a:lnTo>
                    <a:pt x="251" y="66"/>
                  </a:lnTo>
                  <a:lnTo>
                    <a:pt x="251" y="67"/>
                  </a:lnTo>
                  <a:lnTo>
                    <a:pt x="251" y="66"/>
                  </a:lnTo>
                  <a:lnTo>
                    <a:pt x="247" y="66"/>
                  </a:lnTo>
                  <a:lnTo>
                    <a:pt x="245" y="64"/>
                  </a:lnTo>
                  <a:lnTo>
                    <a:pt x="245" y="60"/>
                  </a:lnTo>
                  <a:lnTo>
                    <a:pt x="243" y="60"/>
                  </a:lnTo>
                  <a:lnTo>
                    <a:pt x="238" y="64"/>
                  </a:lnTo>
                  <a:lnTo>
                    <a:pt x="247" y="56"/>
                  </a:lnTo>
                  <a:lnTo>
                    <a:pt x="247" y="55"/>
                  </a:lnTo>
                  <a:lnTo>
                    <a:pt x="238" y="56"/>
                  </a:lnTo>
                  <a:lnTo>
                    <a:pt x="234" y="56"/>
                  </a:lnTo>
                  <a:lnTo>
                    <a:pt x="230" y="59"/>
                  </a:lnTo>
                  <a:lnTo>
                    <a:pt x="228" y="59"/>
                  </a:lnTo>
                  <a:lnTo>
                    <a:pt x="228" y="57"/>
                  </a:lnTo>
                  <a:lnTo>
                    <a:pt x="224" y="58"/>
                  </a:lnTo>
                  <a:lnTo>
                    <a:pt x="234" y="54"/>
                  </a:lnTo>
                  <a:lnTo>
                    <a:pt x="234" y="51"/>
                  </a:lnTo>
                  <a:lnTo>
                    <a:pt x="234" y="49"/>
                  </a:lnTo>
                  <a:lnTo>
                    <a:pt x="228" y="48"/>
                  </a:lnTo>
                  <a:lnTo>
                    <a:pt x="224" y="48"/>
                  </a:lnTo>
                  <a:lnTo>
                    <a:pt x="221" y="47"/>
                  </a:lnTo>
                  <a:lnTo>
                    <a:pt x="224" y="44"/>
                  </a:lnTo>
                  <a:lnTo>
                    <a:pt x="221" y="39"/>
                  </a:lnTo>
                  <a:lnTo>
                    <a:pt x="219" y="38"/>
                  </a:lnTo>
                  <a:lnTo>
                    <a:pt x="219" y="36"/>
                  </a:lnTo>
                  <a:lnTo>
                    <a:pt x="213" y="34"/>
                  </a:lnTo>
                  <a:lnTo>
                    <a:pt x="209" y="34"/>
                  </a:lnTo>
                  <a:lnTo>
                    <a:pt x="192" y="31"/>
                  </a:lnTo>
                  <a:lnTo>
                    <a:pt x="186" y="30"/>
                  </a:lnTo>
                  <a:lnTo>
                    <a:pt x="177" y="32"/>
                  </a:lnTo>
                  <a:lnTo>
                    <a:pt x="171" y="35"/>
                  </a:lnTo>
                  <a:lnTo>
                    <a:pt x="171" y="39"/>
                  </a:lnTo>
                  <a:lnTo>
                    <a:pt x="175" y="41"/>
                  </a:lnTo>
                  <a:lnTo>
                    <a:pt x="171" y="41"/>
                  </a:lnTo>
                  <a:lnTo>
                    <a:pt x="167" y="41"/>
                  </a:lnTo>
                  <a:lnTo>
                    <a:pt x="165" y="43"/>
                  </a:lnTo>
                  <a:lnTo>
                    <a:pt x="158" y="40"/>
                  </a:lnTo>
                  <a:lnTo>
                    <a:pt x="156" y="42"/>
                  </a:lnTo>
                  <a:lnTo>
                    <a:pt x="152" y="41"/>
                  </a:lnTo>
                  <a:lnTo>
                    <a:pt x="152" y="36"/>
                  </a:lnTo>
                  <a:lnTo>
                    <a:pt x="148" y="40"/>
                  </a:lnTo>
                  <a:lnTo>
                    <a:pt x="148" y="44"/>
                  </a:lnTo>
                  <a:lnTo>
                    <a:pt x="146" y="44"/>
                  </a:lnTo>
                  <a:lnTo>
                    <a:pt x="144" y="47"/>
                  </a:lnTo>
                  <a:lnTo>
                    <a:pt x="141" y="50"/>
                  </a:lnTo>
                  <a:lnTo>
                    <a:pt x="135" y="51"/>
                  </a:lnTo>
                  <a:lnTo>
                    <a:pt x="137" y="50"/>
                  </a:lnTo>
                  <a:lnTo>
                    <a:pt x="135" y="49"/>
                  </a:lnTo>
                  <a:lnTo>
                    <a:pt x="135" y="47"/>
                  </a:lnTo>
                  <a:lnTo>
                    <a:pt x="139" y="48"/>
                  </a:lnTo>
                  <a:lnTo>
                    <a:pt x="141" y="47"/>
                  </a:lnTo>
                  <a:lnTo>
                    <a:pt x="137" y="46"/>
                  </a:lnTo>
                  <a:lnTo>
                    <a:pt x="144" y="31"/>
                  </a:lnTo>
                  <a:lnTo>
                    <a:pt x="139" y="28"/>
                  </a:lnTo>
                  <a:lnTo>
                    <a:pt x="137" y="25"/>
                  </a:lnTo>
                  <a:lnTo>
                    <a:pt x="137" y="24"/>
                  </a:lnTo>
                  <a:lnTo>
                    <a:pt x="139" y="23"/>
                  </a:lnTo>
                  <a:lnTo>
                    <a:pt x="141" y="22"/>
                  </a:lnTo>
                  <a:lnTo>
                    <a:pt x="139" y="19"/>
                  </a:lnTo>
                  <a:lnTo>
                    <a:pt x="135" y="17"/>
                  </a:lnTo>
                  <a:lnTo>
                    <a:pt x="129" y="16"/>
                  </a:lnTo>
                  <a:lnTo>
                    <a:pt x="133" y="14"/>
                  </a:lnTo>
                  <a:lnTo>
                    <a:pt x="131" y="7"/>
                  </a:lnTo>
                  <a:lnTo>
                    <a:pt x="127" y="3"/>
                  </a:lnTo>
                  <a:lnTo>
                    <a:pt x="108" y="3"/>
                  </a:lnTo>
                  <a:lnTo>
                    <a:pt x="106" y="4"/>
                  </a:lnTo>
                  <a:lnTo>
                    <a:pt x="101" y="4"/>
                  </a:lnTo>
                  <a:lnTo>
                    <a:pt x="91" y="9"/>
                  </a:lnTo>
                  <a:lnTo>
                    <a:pt x="95" y="11"/>
                  </a:lnTo>
                  <a:lnTo>
                    <a:pt x="95" y="15"/>
                  </a:lnTo>
                  <a:lnTo>
                    <a:pt x="93" y="11"/>
                  </a:lnTo>
                  <a:lnTo>
                    <a:pt x="89" y="10"/>
                  </a:lnTo>
                  <a:lnTo>
                    <a:pt x="83" y="11"/>
                  </a:lnTo>
                  <a:lnTo>
                    <a:pt x="83" y="14"/>
                  </a:lnTo>
                  <a:lnTo>
                    <a:pt x="85" y="17"/>
                  </a:lnTo>
                  <a:lnTo>
                    <a:pt x="83" y="16"/>
                  </a:lnTo>
                  <a:lnTo>
                    <a:pt x="78" y="14"/>
                  </a:lnTo>
                  <a:lnTo>
                    <a:pt x="76" y="14"/>
                  </a:lnTo>
                  <a:lnTo>
                    <a:pt x="74" y="16"/>
                  </a:lnTo>
                  <a:lnTo>
                    <a:pt x="76" y="18"/>
                  </a:lnTo>
                  <a:lnTo>
                    <a:pt x="93" y="22"/>
                  </a:lnTo>
                  <a:lnTo>
                    <a:pt x="93" y="23"/>
                  </a:lnTo>
                  <a:lnTo>
                    <a:pt x="72" y="19"/>
                  </a:lnTo>
                  <a:lnTo>
                    <a:pt x="72" y="22"/>
                  </a:lnTo>
                  <a:lnTo>
                    <a:pt x="70" y="20"/>
                  </a:lnTo>
                  <a:lnTo>
                    <a:pt x="68" y="22"/>
                  </a:lnTo>
                  <a:lnTo>
                    <a:pt x="70" y="23"/>
                  </a:lnTo>
                  <a:lnTo>
                    <a:pt x="74" y="23"/>
                  </a:lnTo>
                  <a:lnTo>
                    <a:pt x="80" y="25"/>
                  </a:lnTo>
                  <a:lnTo>
                    <a:pt x="85" y="27"/>
                  </a:lnTo>
                  <a:lnTo>
                    <a:pt x="89" y="30"/>
                  </a:lnTo>
                  <a:lnTo>
                    <a:pt x="87" y="30"/>
                  </a:lnTo>
                  <a:lnTo>
                    <a:pt x="76" y="25"/>
                  </a:lnTo>
                  <a:lnTo>
                    <a:pt x="70" y="25"/>
                  </a:lnTo>
                  <a:lnTo>
                    <a:pt x="66" y="25"/>
                  </a:lnTo>
                  <a:lnTo>
                    <a:pt x="64" y="26"/>
                  </a:lnTo>
                  <a:lnTo>
                    <a:pt x="66" y="31"/>
                  </a:lnTo>
                  <a:lnTo>
                    <a:pt x="68" y="34"/>
                  </a:lnTo>
                  <a:lnTo>
                    <a:pt x="66" y="35"/>
                  </a:lnTo>
                  <a:lnTo>
                    <a:pt x="68" y="38"/>
                  </a:lnTo>
                  <a:lnTo>
                    <a:pt x="72" y="40"/>
                  </a:lnTo>
                  <a:lnTo>
                    <a:pt x="76" y="40"/>
                  </a:lnTo>
                  <a:lnTo>
                    <a:pt x="76" y="39"/>
                  </a:lnTo>
                  <a:lnTo>
                    <a:pt x="78" y="40"/>
                  </a:lnTo>
                  <a:lnTo>
                    <a:pt x="76" y="42"/>
                  </a:lnTo>
                  <a:lnTo>
                    <a:pt x="74" y="43"/>
                  </a:lnTo>
                  <a:lnTo>
                    <a:pt x="68" y="43"/>
                  </a:lnTo>
                  <a:lnTo>
                    <a:pt x="68" y="47"/>
                  </a:lnTo>
                  <a:lnTo>
                    <a:pt x="61" y="50"/>
                  </a:lnTo>
                  <a:lnTo>
                    <a:pt x="61" y="51"/>
                  </a:lnTo>
                  <a:lnTo>
                    <a:pt x="66" y="52"/>
                  </a:lnTo>
                  <a:lnTo>
                    <a:pt x="66" y="56"/>
                  </a:lnTo>
                  <a:lnTo>
                    <a:pt x="70" y="58"/>
                  </a:lnTo>
                  <a:lnTo>
                    <a:pt x="76" y="59"/>
                  </a:lnTo>
                  <a:lnTo>
                    <a:pt x="80" y="59"/>
                  </a:lnTo>
                  <a:lnTo>
                    <a:pt x="80" y="60"/>
                  </a:lnTo>
                  <a:lnTo>
                    <a:pt x="80" y="65"/>
                  </a:lnTo>
                  <a:lnTo>
                    <a:pt x="78" y="66"/>
                  </a:lnTo>
                  <a:lnTo>
                    <a:pt x="78" y="73"/>
                  </a:lnTo>
                  <a:lnTo>
                    <a:pt x="76" y="76"/>
                  </a:lnTo>
                  <a:lnTo>
                    <a:pt x="74" y="75"/>
                  </a:lnTo>
                  <a:lnTo>
                    <a:pt x="76" y="72"/>
                  </a:lnTo>
                  <a:lnTo>
                    <a:pt x="74" y="71"/>
                  </a:lnTo>
                  <a:lnTo>
                    <a:pt x="68" y="71"/>
                  </a:lnTo>
                  <a:lnTo>
                    <a:pt x="61" y="72"/>
                  </a:lnTo>
                  <a:lnTo>
                    <a:pt x="55" y="75"/>
                  </a:lnTo>
                  <a:lnTo>
                    <a:pt x="51" y="74"/>
                  </a:lnTo>
                  <a:lnTo>
                    <a:pt x="61" y="70"/>
                  </a:lnTo>
                  <a:lnTo>
                    <a:pt x="68" y="70"/>
                  </a:lnTo>
                  <a:lnTo>
                    <a:pt x="70" y="68"/>
                  </a:lnTo>
                  <a:lnTo>
                    <a:pt x="72" y="67"/>
                  </a:lnTo>
                  <a:lnTo>
                    <a:pt x="76" y="68"/>
                  </a:lnTo>
                  <a:lnTo>
                    <a:pt x="76" y="65"/>
                  </a:lnTo>
                  <a:lnTo>
                    <a:pt x="74" y="64"/>
                  </a:lnTo>
                  <a:lnTo>
                    <a:pt x="70" y="63"/>
                  </a:lnTo>
                  <a:lnTo>
                    <a:pt x="55" y="52"/>
                  </a:lnTo>
                  <a:lnTo>
                    <a:pt x="53" y="49"/>
                  </a:lnTo>
                  <a:lnTo>
                    <a:pt x="55" y="40"/>
                  </a:lnTo>
                  <a:lnTo>
                    <a:pt x="51" y="33"/>
                  </a:lnTo>
                  <a:lnTo>
                    <a:pt x="51" y="28"/>
                  </a:lnTo>
                  <a:lnTo>
                    <a:pt x="55" y="23"/>
                  </a:lnTo>
                  <a:lnTo>
                    <a:pt x="57" y="18"/>
                  </a:lnTo>
                  <a:lnTo>
                    <a:pt x="76" y="3"/>
                  </a:lnTo>
                  <a:lnTo>
                    <a:pt x="76" y="2"/>
                  </a:lnTo>
                  <a:lnTo>
                    <a:pt x="72" y="1"/>
                  </a:lnTo>
                  <a:lnTo>
                    <a:pt x="51" y="0"/>
                  </a:lnTo>
                  <a:lnTo>
                    <a:pt x="32" y="6"/>
                  </a:lnTo>
                  <a:lnTo>
                    <a:pt x="21" y="11"/>
                  </a:lnTo>
                  <a:lnTo>
                    <a:pt x="19" y="15"/>
                  </a:lnTo>
                  <a:lnTo>
                    <a:pt x="17" y="17"/>
                  </a:lnTo>
                  <a:lnTo>
                    <a:pt x="15" y="18"/>
                  </a:lnTo>
                  <a:lnTo>
                    <a:pt x="13" y="22"/>
                  </a:lnTo>
                  <a:lnTo>
                    <a:pt x="15" y="24"/>
                  </a:lnTo>
                  <a:lnTo>
                    <a:pt x="11" y="25"/>
                  </a:lnTo>
                  <a:lnTo>
                    <a:pt x="11" y="28"/>
                  </a:lnTo>
                  <a:lnTo>
                    <a:pt x="13" y="30"/>
                  </a:lnTo>
                  <a:lnTo>
                    <a:pt x="9" y="30"/>
                  </a:lnTo>
                  <a:lnTo>
                    <a:pt x="7" y="33"/>
                  </a:lnTo>
                  <a:lnTo>
                    <a:pt x="5" y="34"/>
                  </a:lnTo>
                  <a:lnTo>
                    <a:pt x="5" y="38"/>
                  </a:lnTo>
                  <a:lnTo>
                    <a:pt x="2" y="40"/>
                  </a:lnTo>
                  <a:lnTo>
                    <a:pt x="5" y="44"/>
                  </a:lnTo>
                  <a:lnTo>
                    <a:pt x="7" y="44"/>
                  </a:lnTo>
                  <a:lnTo>
                    <a:pt x="5" y="46"/>
                  </a:lnTo>
                  <a:lnTo>
                    <a:pt x="0" y="50"/>
                  </a:lnTo>
                  <a:lnTo>
                    <a:pt x="5" y="56"/>
                  </a:lnTo>
                  <a:lnTo>
                    <a:pt x="0" y="58"/>
                  </a:lnTo>
                  <a:lnTo>
                    <a:pt x="0" y="64"/>
                  </a:lnTo>
                  <a:lnTo>
                    <a:pt x="5" y="67"/>
                  </a:lnTo>
                  <a:lnTo>
                    <a:pt x="32" y="70"/>
                  </a:lnTo>
                  <a:lnTo>
                    <a:pt x="38" y="74"/>
                  </a:lnTo>
                  <a:lnTo>
                    <a:pt x="45" y="75"/>
                  </a:lnTo>
                  <a:lnTo>
                    <a:pt x="36" y="76"/>
                  </a:lnTo>
                  <a:lnTo>
                    <a:pt x="30" y="77"/>
                  </a:lnTo>
                  <a:lnTo>
                    <a:pt x="19" y="74"/>
                  </a:lnTo>
                  <a:lnTo>
                    <a:pt x="11" y="73"/>
                  </a:lnTo>
                  <a:lnTo>
                    <a:pt x="13" y="75"/>
                  </a:lnTo>
                  <a:lnTo>
                    <a:pt x="11" y="77"/>
                  </a:lnTo>
                  <a:lnTo>
                    <a:pt x="24" y="88"/>
                  </a:lnTo>
                  <a:lnTo>
                    <a:pt x="32" y="91"/>
                  </a:lnTo>
                  <a:lnTo>
                    <a:pt x="28" y="91"/>
                  </a:lnTo>
                  <a:lnTo>
                    <a:pt x="34" y="92"/>
                  </a:lnTo>
                  <a:lnTo>
                    <a:pt x="34" y="91"/>
                  </a:lnTo>
                  <a:lnTo>
                    <a:pt x="38" y="91"/>
                  </a:lnTo>
                  <a:lnTo>
                    <a:pt x="45" y="92"/>
                  </a:lnTo>
                  <a:lnTo>
                    <a:pt x="51" y="91"/>
                  </a:lnTo>
                  <a:lnTo>
                    <a:pt x="53" y="88"/>
                  </a:lnTo>
                  <a:lnTo>
                    <a:pt x="53" y="92"/>
                  </a:lnTo>
                  <a:lnTo>
                    <a:pt x="57" y="96"/>
                  </a:lnTo>
                  <a:lnTo>
                    <a:pt x="61" y="98"/>
                  </a:lnTo>
                  <a:lnTo>
                    <a:pt x="68" y="99"/>
                  </a:lnTo>
                  <a:lnTo>
                    <a:pt x="72" y="99"/>
                  </a:lnTo>
                  <a:lnTo>
                    <a:pt x="68" y="98"/>
                  </a:lnTo>
                  <a:lnTo>
                    <a:pt x="72" y="97"/>
                  </a:lnTo>
                  <a:lnTo>
                    <a:pt x="97" y="101"/>
                  </a:lnTo>
                  <a:lnTo>
                    <a:pt x="97" y="100"/>
                  </a:lnTo>
                  <a:lnTo>
                    <a:pt x="104" y="99"/>
                  </a:lnTo>
                  <a:lnTo>
                    <a:pt x="114" y="103"/>
                  </a:lnTo>
                  <a:lnTo>
                    <a:pt x="118" y="103"/>
                  </a:lnTo>
                  <a:lnTo>
                    <a:pt x="120" y="101"/>
                  </a:lnTo>
                  <a:lnTo>
                    <a:pt x="118" y="103"/>
                  </a:lnTo>
                  <a:lnTo>
                    <a:pt x="120" y="104"/>
                  </a:lnTo>
                  <a:lnTo>
                    <a:pt x="123" y="101"/>
                  </a:lnTo>
                  <a:lnTo>
                    <a:pt x="127" y="100"/>
                  </a:lnTo>
                  <a:lnTo>
                    <a:pt x="131" y="101"/>
                  </a:lnTo>
                  <a:lnTo>
                    <a:pt x="133" y="105"/>
                  </a:lnTo>
                  <a:lnTo>
                    <a:pt x="137" y="105"/>
                  </a:lnTo>
                  <a:lnTo>
                    <a:pt x="135" y="103"/>
                  </a:lnTo>
                  <a:lnTo>
                    <a:pt x="131" y="99"/>
                  </a:lnTo>
                  <a:lnTo>
                    <a:pt x="125" y="98"/>
                  </a:lnTo>
                  <a:lnTo>
                    <a:pt x="125" y="96"/>
                  </a:lnTo>
                  <a:lnTo>
                    <a:pt x="144" y="99"/>
                  </a:lnTo>
                  <a:lnTo>
                    <a:pt x="148" y="98"/>
                  </a:lnTo>
                  <a:lnTo>
                    <a:pt x="148" y="99"/>
                  </a:lnTo>
                  <a:lnTo>
                    <a:pt x="150" y="99"/>
                  </a:lnTo>
                  <a:lnTo>
                    <a:pt x="154" y="103"/>
                  </a:lnTo>
                  <a:lnTo>
                    <a:pt x="167" y="101"/>
                  </a:lnTo>
                  <a:lnTo>
                    <a:pt x="169" y="99"/>
                  </a:lnTo>
                  <a:lnTo>
                    <a:pt x="163" y="91"/>
                  </a:lnTo>
                  <a:lnTo>
                    <a:pt x="160" y="91"/>
                  </a:lnTo>
                  <a:lnTo>
                    <a:pt x="156" y="90"/>
                  </a:lnTo>
                  <a:lnTo>
                    <a:pt x="160" y="88"/>
                  </a:lnTo>
                  <a:lnTo>
                    <a:pt x="167" y="89"/>
                  </a:lnTo>
                  <a:lnTo>
                    <a:pt x="177" y="95"/>
                  </a:lnTo>
                  <a:lnTo>
                    <a:pt x="177" y="92"/>
                  </a:lnTo>
                  <a:lnTo>
                    <a:pt x="181" y="95"/>
                  </a:lnTo>
                  <a:lnTo>
                    <a:pt x="186" y="93"/>
                  </a:lnTo>
                  <a:lnTo>
                    <a:pt x="186" y="103"/>
                  </a:lnTo>
                  <a:lnTo>
                    <a:pt x="188" y="104"/>
                  </a:lnTo>
                  <a:lnTo>
                    <a:pt x="190" y="101"/>
                  </a:lnTo>
                  <a:lnTo>
                    <a:pt x="192" y="103"/>
                  </a:lnTo>
                  <a:lnTo>
                    <a:pt x="196" y="103"/>
                  </a:lnTo>
                  <a:lnTo>
                    <a:pt x="196" y="104"/>
                  </a:lnTo>
                  <a:lnTo>
                    <a:pt x="196" y="106"/>
                  </a:lnTo>
                  <a:lnTo>
                    <a:pt x="192" y="107"/>
                  </a:lnTo>
                  <a:lnTo>
                    <a:pt x="196" y="107"/>
                  </a:lnTo>
                  <a:lnTo>
                    <a:pt x="213" y="115"/>
                  </a:lnTo>
                  <a:lnTo>
                    <a:pt x="213" y="119"/>
                  </a:lnTo>
                  <a:lnTo>
                    <a:pt x="209" y="122"/>
                  </a:lnTo>
                  <a:lnTo>
                    <a:pt x="203" y="121"/>
                  </a:lnTo>
                  <a:lnTo>
                    <a:pt x="198" y="121"/>
                  </a:lnTo>
                  <a:lnTo>
                    <a:pt x="200" y="124"/>
                  </a:lnTo>
                  <a:lnTo>
                    <a:pt x="200" y="129"/>
                  </a:lnTo>
                  <a:lnTo>
                    <a:pt x="213" y="125"/>
                  </a:lnTo>
                  <a:lnTo>
                    <a:pt x="215" y="123"/>
                  </a:lnTo>
                  <a:lnTo>
                    <a:pt x="219" y="123"/>
                  </a:lnTo>
                  <a:lnTo>
                    <a:pt x="224" y="122"/>
                  </a:lnTo>
                  <a:lnTo>
                    <a:pt x="230" y="121"/>
                  </a:lnTo>
                  <a:lnTo>
                    <a:pt x="234" y="122"/>
                  </a:lnTo>
                  <a:lnTo>
                    <a:pt x="226" y="123"/>
                  </a:lnTo>
                  <a:lnTo>
                    <a:pt x="228" y="123"/>
                  </a:lnTo>
                  <a:lnTo>
                    <a:pt x="226" y="125"/>
                  </a:lnTo>
                  <a:lnTo>
                    <a:pt x="236" y="132"/>
                  </a:lnTo>
                  <a:lnTo>
                    <a:pt x="236" y="131"/>
                  </a:lnTo>
                  <a:lnTo>
                    <a:pt x="236" y="129"/>
                  </a:lnTo>
                  <a:lnTo>
                    <a:pt x="236" y="128"/>
                  </a:lnTo>
                  <a:lnTo>
                    <a:pt x="240" y="129"/>
                  </a:lnTo>
                  <a:lnTo>
                    <a:pt x="240" y="135"/>
                  </a:lnTo>
                  <a:lnTo>
                    <a:pt x="243" y="137"/>
                  </a:lnTo>
                  <a:lnTo>
                    <a:pt x="247" y="138"/>
                  </a:lnTo>
                  <a:lnTo>
                    <a:pt x="249" y="137"/>
                  </a:lnTo>
                  <a:lnTo>
                    <a:pt x="253" y="140"/>
                  </a:lnTo>
                  <a:lnTo>
                    <a:pt x="255" y="146"/>
                  </a:lnTo>
                  <a:lnTo>
                    <a:pt x="257" y="148"/>
                  </a:lnTo>
                  <a:lnTo>
                    <a:pt x="259" y="152"/>
                  </a:lnTo>
                  <a:lnTo>
                    <a:pt x="262" y="153"/>
                  </a:lnTo>
                  <a:lnTo>
                    <a:pt x="262" y="159"/>
                  </a:lnTo>
                  <a:lnTo>
                    <a:pt x="264" y="159"/>
                  </a:lnTo>
                  <a:lnTo>
                    <a:pt x="262" y="161"/>
                  </a:lnTo>
                  <a:lnTo>
                    <a:pt x="259" y="162"/>
                  </a:lnTo>
                  <a:lnTo>
                    <a:pt x="257" y="163"/>
                  </a:lnTo>
                  <a:lnTo>
                    <a:pt x="255" y="164"/>
                  </a:lnTo>
                  <a:lnTo>
                    <a:pt x="255" y="170"/>
                  </a:lnTo>
                  <a:lnTo>
                    <a:pt x="253" y="171"/>
                  </a:lnTo>
                  <a:lnTo>
                    <a:pt x="249" y="171"/>
                  </a:lnTo>
                  <a:lnTo>
                    <a:pt x="232" y="181"/>
                  </a:lnTo>
                  <a:lnTo>
                    <a:pt x="234" y="183"/>
                  </a:lnTo>
                  <a:lnTo>
                    <a:pt x="236" y="186"/>
                  </a:lnTo>
                  <a:lnTo>
                    <a:pt x="240" y="188"/>
                  </a:lnTo>
                  <a:lnTo>
                    <a:pt x="243" y="191"/>
                  </a:lnTo>
                  <a:lnTo>
                    <a:pt x="245" y="192"/>
                  </a:lnTo>
                  <a:lnTo>
                    <a:pt x="245" y="195"/>
                  </a:lnTo>
                  <a:lnTo>
                    <a:pt x="240" y="194"/>
                  </a:lnTo>
                  <a:lnTo>
                    <a:pt x="240" y="195"/>
                  </a:lnTo>
                  <a:lnTo>
                    <a:pt x="236" y="194"/>
                  </a:lnTo>
                  <a:lnTo>
                    <a:pt x="236" y="195"/>
                  </a:lnTo>
                  <a:lnTo>
                    <a:pt x="232" y="195"/>
                  </a:lnTo>
                  <a:lnTo>
                    <a:pt x="228" y="196"/>
                  </a:lnTo>
                  <a:lnTo>
                    <a:pt x="221" y="196"/>
                  </a:lnTo>
                  <a:lnTo>
                    <a:pt x="221" y="199"/>
                  </a:lnTo>
                  <a:lnTo>
                    <a:pt x="219" y="199"/>
                  </a:lnTo>
                  <a:lnTo>
                    <a:pt x="215" y="197"/>
                  </a:lnTo>
                  <a:lnTo>
                    <a:pt x="207" y="199"/>
                  </a:lnTo>
                  <a:lnTo>
                    <a:pt x="200" y="196"/>
                  </a:lnTo>
                  <a:lnTo>
                    <a:pt x="196" y="196"/>
                  </a:lnTo>
                  <a:lnTo>
                    <a:pt x="194" y="196"/>
                  </a:lnTo>
                  <a:lnTo>
                    <a:pt x="192" y="195"/>
                  </a:lnTo>
                  <a:lnTo>
                    <a:pt x="190" y="195"/>
                  </a:lnTo>
                  <a:lnTo>
                    <a:pt x="190" y="197"/>
                  </a:lnTo>
                  <a:lnTo>
                    <a:pt x="188" y="197"/>
                  </a:lnTo>
                  <a:lnTo>
                    <a:pt x="190" y="201"/>
                  </a:lnTo>
                  <a:lnTo>
                    <a:pt x="186" y="201"/>
                  </a:lnTo>
                  <a:lnTo>
                    <a:pt x="181" y="203"/>
                  </a:lnTo>
                  <a:lnTo>
                    <a:pt x="179" y="204"/>
                  </a:lnTo>
                  <a:lnTo>
                    <a:pt x="177" y="205"/>
                  </a:lnTo>
                  <a:lnTo>
                    <a:pt x="177" y="210"/>
                  </a:lnTo>
                  <a:lnTo>
                    <a:pt x="181" y="213"/>
                  </a:lnTo>
                  <a:lnTo>
                    <a:pt x="184" y="215"/>
                  </a:lnTo>
                  <a:lnTo>
                    <a:pt x="186" y="215"/>
                  </a:lnTo>
                  <a:lnTo>
                    <a:pt x="190" y="217"/>
                  </a:lnTo>
                  <a:lnTo>
                    <a:pt x="192" y="217"/>
                  </a:lnTo>
                  <a:lnTo>
                    <a:pt x="198" y="218"/>
                  </a:lnTo>
                  <a:lnTo>
                    <a:pt x="200" y="218"/>
                  </a:lnTo>
                  <a:lnTo>
                    <a:pt x="205" y="217"/>
                  </a:lnTo>
                  <a:lnTo>
                    <a:pt x="205" y="216"/>
                  </a:lnTo>
                  <a:lnTo>
                    <a:pt x="209" y="216"/>
                  </a:lnTo>
                  <a:lnTo>
                    <a:pt x="211" y="215"/>
                  </a:lnTo>
                  <a:lnTo>
                    <a:pt x="211" y="213"/>
                  </a:lnTo>
                  <a:lnTo>
                    <a:pt x="211" y="212"/>
                  </a:lnTo>
                  <a:lnTo>
                    <a:pt x="213" y="211"/>
                  </a:lnTo>
                  <a:lnTo>
                    <a:pt x="217" y="211"/>
                  </a:lnTo>
                  <a:lnTo>
                    <a:pt x="219" y="215"/>
                  </a:lnTo>
                  <a:lnTo>
                    <a:pt x="226" y="215"/>
                  </a:lnTo>
                  <a:lnTo>
                    <a:pt x="230" y="215"/>
                  </a:lnTo>
                  <a:lnTo>
                    <a:pt x="230" y="213"/>
                  </a:lnTo>
                  <a:lnTo>
                    <a:pt x="230" y="212"/>
                  </a:lnTo>
                  <a:lnTo>
                    <a:pt x="230" y="210"/>
                  </a:lnTo>
                  <a:lnTo>
                    <a:pt x="226" y="210"/>
                  </a:lnTo>
                  <a:lnTo>
                    <a:pt x="226" y="208"/>
                  </a:lnTo>
                  <a:lnTo>
                    <a:pt x="228" y="207"/>
                  </a:lnTo>
                  <a:lnTo>
                    <a:pt x="230" y="207"/>
                  </a:lnTo>
                  <a:lnTo>
                    <a:pt x="230" y="209"/>
                  </a:lnTo>
                  <a:lnTo>
                    <a:pt x="232" y="208"/>
                  </a:lnTo>
                  <a:lnTo>
                    <a:pt x="232" y="210"/>
                  </a:lnTo>
                  <a:lnTo>
                    <a:pt x="234" y="211"/>
                  </a:lnTo>
                  <a:lnTo>
                    <a:pt x="236" y="210"/>
                  </a:lnTo>
                  <a:lnTo>
                    <a:pt x="238" y="210"/>
                  </a:lnTo>
                  <a:lnTo>
                    <a:pt x="240" y="210"/>
                  </a:lnTo>
                  <a:lnTo>
                    <a:pt x="243" y="211"/>
                  </a:lnTo>
                  <a:lnTo>
                    <a:pt x="245" y="211"/>
                  </a:lnTo>
                  <a:lnTo>
                    <a:pt x="247" y="211"/>
                  </a:lnTo>
                  <a:lnTo>
                    <a:pt x="249" y="212"/>
                  </a:lnTo>
                  <a:lnTo>
                    <a:pt x="247" y="213"/>
                  </a:lnTo>
                  <a:lnTo>
                    <a:pt x="249" y="217"/>
                  </a:lnTo>
                  <a:lnTo>
                    <a:pt x="251" y="217"/>
                  </a:lnTo>
                  <a:lnTo>
                    <a:pt x="253" y="219"/>
                  </a:lnTo>
                  <a:lnTo>
                    <a:pt x="253" y="220"/>
                  </a:lnTo>
                  <a:lnTo>
                    <a:pt x="253" y="221"/>
                  </a:lnTo>
                  <a:lnTo>
                    <a:pt x="255" y="221"/>
                  </a:lnTo>
                  <a:lnTo>
                    <a:pt x="255" y="223"/>
                  </a:lnTo>
                  <a:lnTo>
                    <a:pt x="257" y="223"/>
                  </a:lnTo>
                  <a:lnTo>
                    <a:pt x="259" y="226"/>
                  </a:lnTo>
                  <a:lnTo>
                    <a:pt x="262" y="226"/>
                  </a:lnTo>
                  <a:lnTo>
                    <a:pt x="264" y="225"/>
                  </a:lnTo>
                  <a:lnTo>
                    <a:pt x="266" y="225"/>
                  </a:lnTo>
                  <a:lnTo>
                    <a:pt x="266" y="226"/>
                  </a:lnTo>
                  <a:lnTo>
                    <a:pt x="266" y="228"/>
                  </a:lnTo>
                  <a:lnTo>
                    <a:pt x="268" y="228"/>
                  </a:lnTo>
                  <a:lnTo>
                    <a:pt x="268" y="227"/>
                  </a:lnTo>
                  <a:lnTo>
                    <a:pt x="270" y="225"/>
                  </a:lnTo>
                  <a:lnTo>
                    <a:pt x="274" y="227"/>
                  </a:lnTo>
                  <a:lnTo>
                    <a:pt x="274" y="228"/>
                  </a:lnTo>
                  <a:lnTo>
                    <a:pt x="276" y="229"/>
                  </a:lnTo>
                  <a:lnTo>
                    <a:pt x="278" y="229"/>
                  </a:lnTo>
                  <a:lnTo>
                    <a:pt x="274" y="232"/>
                  </a:lnTo>
                  <a:lnTo>
                    <a:pt x="272" y="233"/>
                  </a:lnTo>
                  <a:lnTo>
                    <a:pt x="268" y="231"/>
                  </a:lnTo>
                  <a:lnTo>
                    <a:pt x="274" y="237"/>
                  </a:lnTo>
                  <a:lnTo>
                    <a:pt x="276" y="239"/>
                  </a:lnTo>
                  <a:lnTo>
                    <a:pt x="280" y="240"/>
                  </a:lnTo>
                  <a:lnTo>
                    <a:pt x="289" y="242"/>
                  </a:lnTo>
                  <a:lnTo>
                    <a:pt x="289" y="243"/>
                  </a:lnTo>
                  <a:lnTo>
                    <a:pt x="291" y="243"/>
                  </a:lnTo>
                  <a:lnTo>
                    <a:pt x="295" y="244"/>
                  </a:lnTo>
                  <a:lnTo>
                    <a:pt x="297" y="243"/>
                  </a:lnTo>
                  <a:lnTo>
                    <a:pt x="299" y="242"/>
                  </a:lnTo>
                  <a:lnTo>
                    <a:pt x="299" y="244"/>
                  </a:lnTo>
                  <a:lnTo>
                    <a:pt x="302" y="244"/>
                  </a:lnTo>
                  <a:lnTo>
                    <a:pt x="304" y="243"/>
                  </a:lnTo>
                  <a:lnTo>
                    <a:pt x="306" y="244"/>
                  </a:lnTo>
                  <a:lnTo>
                    <a:pt x="308" y="243"/>
                  </a:lnTo>
                  <a:lnTo>
                    <a:pt x="306" y="245"/>
                  </a:lnTo>
                  <a:lnTo>
                    <a:pt x="308" y="247"/>
                  </a:lnTo>
                  <a:lnTo>
                    <a:pt x="310" y="247"/>
                  </a:lnTo>
                  <a:lnTo>
                    <a:pt x="310" y="249"/>
                  </a:lnTo>
                  <a:lnTo>
                    <a:pt x="312" y="250"/>
                  </a:lnTo>
                  <a:lnTo>
                    <a:pt x="316" y="251"/>
                  </a:lnTo>
                  <a:lnTo>
                    <a:pt x="316" y="249"/>
                  </a:lnTo>
                  <a:lnTo>
                    <a:pt x="316" y="251"/>
                  </a:lnTo>
                  <a:lnTo>
                    <a:pt x="318" y="251"/>
                  </a:lnTo>
                  <a:lnTo>
                    <a:pt x="320" y="252"/>
                  </a:lnTo>
                  <a:lnTo>
                    <a:pt x="323" y="253"/>
                  </a:lnTo>
                  <a:lnTo>
                    <a:pt x="325" y="253"/>
                  </a:lnTo>
                  <a:lnTo>
                    <a:pt x="327" y="255"/>
                  </a:lnTo>
                  <a:lnTo>
                    <a:pt x="333" y="255"/>
                  </a:lnTo>
                  <a:lnTo>
                    <a:pt x="335" y="256"/>
                  </a:lnTo>
                  <a:lnTo>
                    <a:pt x="337" y="257"/>
                  </a:lnTo>
                  <a:lnTo>
                    <a:pt x="339" y="257"/>
                  </a:lnTo>
                  <a:lnTo>
                    <a:pt x="342" y="257"/>
                  </a:lnTo>
                  <a:lnTo>
                    <a:pt x="346" y="256"/>
                  </a:lnTo>
                  <a:lnTo>
                    <a:pt x="352" y="260"/>
                  </a:lnTo>
                  <a:lnTo>
                    <a:pt x="358" y="259"/>
                  </a:lnTo>
                  <a:lnTo>
                    <a:pt x="356" y="258"/>
                  </a:lnTo>
                  <a:lnTo>
                    <a:pt x="356" y="257"/>
                  </a:lnTo>
                  <a:lnTo>
                    <a:pt x="356" y="256"/>
                  </a:lnTo>
                  <a:lnTo>
                    <a:pt x="356" y="255"/>
                  </a:lnTo>
                  <a:lnTo>
                    <a:pt x="356" y="253"/>
                  </a:lnTo>
                  <a:lnTo>
                    <a:pt x="356" y="252"/>
                  </a:lnTo>
                  <a:lnTo>
                    <a:pt x="346" y="245"/>
                  </a:lnTo>
                  <a:lnTo>
                    <a:pt x="344" y="245"/>
                  </a:lnTo>
                  <a:lnTo>
                    <a:pt x="337" y="243"/>
                  </a:lnTo>
                  <a:lnTo>
                    <a:pt x="337" y="241"/>
                  </a:lnTo>
                  <a:lnTo>
                    <a:pt x="333" y="240"/>
                  </a:lnTo>
                  <a:lnTo>
                    <a:pt x="333" y="239"/>
                  </a:lnTo>
                  <a:lnTo>
                    <a:pt x="331" y="239"/>
                  </a:lnTo>
                  <a:lnTo>
                    <a:pt x="329" y="236"/>
                  </a:lnTo>
                  <a:lnTo>
                    <a:pt x="327" y="236"/>
                  </a:lnTo>
                  <a:lnTo>
                    <a:pt x="314" y="227"/>
                  </a:lnTo>
                  <a:lnTo>
                    <a:pt x="318" y="227"/>
                  </a:lnTo>
                  <a:lnTo>
                    <a:pt x="329" y="232"/>
                  </a:lnTo>
                  <a:lnTo>
                    <a:pt x="331" y="232"/>
                  </a:lnTo>
                  <a:lnTo>
                    <a:pt x="331" y="231"/>
                  </a:lnTo>
                  <a:lnTo>
                    <a:pt x="333" y="231"/>
                  </a:lnTo>
                  <a:lnTo>
                    <a:pt x="339" y="235"/>
                  </a:lnTo>
                  <a:lnTo>
                    <a:pt x="342" y="236"/>
                  </a:lnTo>
                  <a:lnTo>
                    <a:pt x="346" y="236"/>
                  </a:lnTo>
                  <a:lnTo>
                    <a:pt x="348" y="240"/>
                  </a:lnTo>
                  <a:lnTo>
                    <a:pt x="356" y="240"/>
                  </a:lnTo>
                  <a:lnTo>
                    <a:pt x="358" y="242"/>
                  </a:lnTo>
                  <a:lnTo>
                    <a:pt x="360" y="241"/>
                  </a:lnTo>
                  <a:lnTo>
                    <a:pt x="363" y="242"/>
                  </a:lnTo>
                  <a:lnTo>
                    <a:pt x="365" y="242"/>
                  </a:lnTo>
                  <a:lnTo>
                    <a:pt x="367" y="241"/>
                  </a:lnTo>
                  <a:lnTo>
                    <a:pt x="367" y="242"/>
                  </a:lnTo>
                  <a:lnTo>
                    <a:pt x="369" y="243"/>
                  </a:lnTo>
                  <a:lnTo>
                    <a:pt x="371" y="243"/>
                  </a:lnTo>
                  <a:lnTo>
                    <a:pt x="371" y="244"/>
                  </a:lnTo>
                  <a:lnTo>
                    <a:pt x="371" y="245"/>
                  </a:lnTo>
                  <a:lnTo>
                    <a:pt x="369" y="245"/>
                  </a:lnTo>
                  <a:lnTo>
                    <a:pt x="373" y="247"/>
                  </a:lnTo>
                  <a:lnTo>
                    <a:pt x="375" y="248"/>
                  </a:lnTo>
                  <a:lnTo>
                    <a:pt x="377" y="248"/>
                  </a:lnTo>
                  <a:lnTo>
                    <a:pt x="373" y="242"/>
                  </a:lnTo>
                  <a:lnTo>
                    <a:pt x="373" y="241"/>
                  </a:lnTo>
                  <a:lnTo>
                    <a:pt x="375" y="242"/>
                  </a:lnTo>
                  <a:lnTo>
                    <a:pt x="377" y="243"/>
                  </a:lnTo>
                  <a:lnTo>
                    <a:pt x="382" y="243"/>
                  </a:lnTo>
                  <a:lnTo>
                    <a:pt x="382" y="242"/>
                  </a:lnTo>
                  <a:lnTo>
                    <a:pt x="382" y="241"/>
                  </a:lnTo>
                  <a:lnTo>
                    <a:pt x="379" y="241"/>
                  </a:lnTo>
                  <a:lnTo>
                    <a:pt x="379" y="240"/>
                  </a:lnTo>
                  <a:lnTo>
                    <a:pt x="375" y="240"/>
                  </a:lnTo>
                  <a:lnTo>
                    <a:pt x="373" y="235"/>
                  </a:lnTo>
                  <a:lnTo>
                    <a:pt x="373" y="232"/>
                  </a:lnTo>
                  <a:lnTo>
                    <a:pt x="379" y="235"/>
                  </a:lnTo>
                  <a:lnTo>
                    <a:pt x="379" y="234"/>
                  </a:lnTo>
                  <a:lnTo>
                    <a:pt x="379" y="233"/>
                  </a:lnTo>
                  <a:lnTo>
                    <a:pt x="379" y="232"/>
                  </a:lnTo>
                  <a:lnTo>
                    <a:pt x="382" y="227"/>
                  </a:lnTo>
                  <a:lnTo>
                    <a:pt x="379" y="226"/>
                  </a:lnTo>
                  <a:lnTo>
                    <a:pt x="377" y="221"/>
                  </a:lnTo>
                  <a:lnTo>
                    <a:pt x="375" y="221"/>
                  </a:lnTo>
                  <a:lnTo>
                    <a:pt x="369" y="219"/>
                  </a:lnTo>
                  <a:lnTo>
                    <a:pt x="369" y="217"/>
                  </a:lnTo>
                  <a:lnTo>
                    <a:pt x="373" y="217"/>
                  </a:lnTo>
                  <a:lnTo>
                    <a:pt x="373" y="213"/>
                  </a:lnTo>
                  <a:lnTo>
                    <a:pt x="373" y="211"/>
                  </a:lnTo>
                  <a:lnTo>
                    <a:pt x="369" y="212"/>
                  </a:lnTo>
                  <a:lnTo>
                    <a:pt x="369" y="211"/>
                  </a:lnTo>
                  <a:lnTo>
                    <a:pt x="369" y="210"/>
                  </a:lnTo>
                  <a:lnTo>
                    <a:pt x="367" y="209"/>
                  </a:lnTo>
                  <a:lnTo>
                    <a:pt x="363" y="211"/>
                  </a:lnTo>
                  <a:lnTo>
                    <a:pt x="363" y="207"/>
                  </a:lnTo>
                  <a:lnTo>
                    <a:pt x="358" y="207"/>
                  </a:lnTo>
                  <a:lnTo>
                    <a:pt x="354" y="208"/>
                  </a:lnTo>
                  <a:lnTo>
                    <a:pt x="352" y="208"/>
                  </a:lnTo>
                  <a:lnTo>
                    <a:pt x="356" y="205"/>
                  </a:lnTo>
                  <a:lnTo>
                    <a:pt x="354" y="205"/>
                  </a:lnTo>
                  <a:lnTo>
                    <a:pt x="350" y="204"/>
                  </a:lnTo>
                  <a:lnTo>
                    <a:pt x="348" y="205"/>
                  </a:lnTo>
                  <a:lnTo>
                    <a:pt x="348" y="208"/>
                  </a:lnTo>
                  <a:lnTo>
                    <a:pt x="346" y="204"/>
                  </a:lnTo>
                  <a:lnTo>
                    <a:pt x="344" y="203"/>
                  </a:lnTo>
                  <a:lnTo>
                    <a:pt x="344" y="200"/>
                  </a:lnTo>
                  <a:lnTo>
                    <a:pt x="339" y="200"/>
                  </a:lnTo>
                  <a:lnTo>
                    <a:pt x="339" y="199"/>
                  </a:lnTo>
                  <a:lnTo>
                    <a:pt x="342" y="197"/>
                  </a:lnTo>
                  <a:lnTo>
                    <a:pt x="339" y="196"/>
                  </a:lnTo>
                  <a:lnTo>
                    <a:pt x="342" y="196"/>
                  </a:lnTo>
                  <a:lnTo>
                    <a:pt x="337" y="195"/>
                  </a:lnTo>
                  <a:lnTo>
                    <a:pt x="337" y="193"/>
                  </a:lnTo>
                  <a:lnTo>
                    <a:pt x="339" y="192"/>
                  </a:lnTo>
                  <a:lnTo>
                    <a:pt x="335" y="192"/>
                  </a:lnTo>
                  <a:lnTo>
                    <a:pt x="329" y="193"/>
                  </a:lnTo>
                  <a:lnTo>
                    <a:pt x="329" y="192"/>
                  </a:lnTo>
                  <a:lnTo>
                    <a:pt x="331" y="189"/>
                  </a:lnTo>
                  <a:lnTo>
                    <a:pt x="329" y="187"/>
                  </a:lnTo>
                  <a:lnTo>
                    <a:pt x="331" y="186"/>
                  </a:lnTo>
                  <a:lnTo>
                    <a:pt x="333" y="187"/>
                  </a:lnTo>
                  <a:lnTo>
                    <a:pt x="337" y="186"/>
                  </a:lnTo>
                  <a:lnTo>
                    <a:pt x="342" y="186"/>
                  </a:lnTo>
                  <a:lnTo>
                    <a:pt x="339" y="183"/>
                  </a:lnTo>
                  <a:lnTo>
                    <a:pt x="335" y="181"/>
                  </a:lnTo>
                  <a:lnTo>
                    <a:pt x="329" y="180"/>
                  </a:lnTo>
                  <a:lnTo>
                    <a:pt x="329" y="179"/>
                  </a:lnTo>
                  <a:lnTo>
                    <a:pt x="327" y="177"/>
                  </a:lnTo>
                  <a:lnTo>
                    <a:pt x="331" y="177"/>
                  </a:lnTo>
                  <a:lnTo>
                    <a:pt x="329" y="176"/>
                  </a:lnTo>
                  <a:lnTo>
                    <a:pt x="331" y="176"/>
                  </a:lnTo>
                  <a:lnTo>
                    <a:pt x="337" y="178"/>
                  </a:lnTo>
                  <a:lnTo>
                    <a:pt x="339" y="178"/>
                  </a:lnTo>
                  <a:lnTo>
                    <a:pt x="337" y="176"/>
                  </a:lnTo>
                  <a:lnTo>
                    <a:pt x="339" y="176"/>
                  </a:lnTo>
                  <a:lnTo>
                    <a:pt x="337" y="173"/>
                  </a:lnTo>
                  <a:lnTo>
                    <a:pt x="337" y="172"/>
                  </a:lnTo>
                  <a:lnTo>
                    <a:pt x="342" y="173"/>
                  </a:lnTo>
                  <a:lnTo>
                    <a:pt x="344" y="175"/>
                  </a:lnTo>
                  <a:lnTo>
                    <a:pt x="346" y="177"/>
                  </a:lnTo>
                  <a:lnTo>
                    <a:pt x="344" y="178"/>
                  </a:lnTo>
                  <a:lnTo>
                    <a:pt x="348" y="178"/>
                  </a:lnTo>
                  <a:lnTo>
                    <a:pt x="358" y="183"/>
                  </a:lnTo>
                  <a:lnTo>
                    <a:pt x="360" y="186"/>
                  </a:lnTo>
                  <a:lnTo>
                    <a:pt x="365" y="186"/>
                  </a:lnTo>
                  <a:lnTo>
                    <a:pt x="367" y="185"/>
                  </a:lnTo>
                  <a:lnTo>
                    <a:pt x="367" y="187"/>
                  </a:lnTo>
                  <a:lnTo>
                    <a:pt x="369" y="192"/>
                  </a:lnTo>
                  <a:lnTo>
                    <a:pt x="373" y="195"/>
                  </a:lnTo>
                  <a:lnTo>
                    <a:pt x="377" y="194"/>
                  </a:lnTo>
                  <a:lnTo>
                    <a:pt x="379" y="196"/>
                  </a:lnTo>
                  <a:lnTo>
                    <a:pt x="377" y="199"/>
                  </a:lnTo>
                  <a:lnTo>
                    <a:pt x="379" y="201"/>
                  </a:lnTo>
                  <a:lnTo>
                    <a:pt x="384" y="200"/>
                  </a:lnTo>
                  <a:lnTo>
                    <a:pt x="386" y="203"/>
                  </a:lnTo>
                  <a:lnTo>
                    <a:pt x="390" y="201"/>
                  </a:lnTo>
                  <a:lnTo>
                    <a:pt x="392" y="204"/>
                  </a:lnTo>
                  <a:lnTo>
                    <a:pt x="394" y="205"/>
                  </a:lnTo>
                  <a:lnTo>
                    <a:pt x="394" y="204"/>
                  </a:lnTo>
                  <a:lnTo>
                    <a:pt x="396" y="199"/>
                  </a:lnTo>
                  <a:lnTo>
                    <a:pt x="398" y="199"/>
                  </a:lnTo>
                  <a:lnTo>
                    <a:pt x="396" y="192"/>
                  </a:lnTo>
                  <a:lnTo>
                    <a:pt x="396" y="189"/>
                  </a:lnTo>
                  <a:lnTo>
                    <a:pt x="403" y="193"/>
                  </a:lnTo>
                  <a:lnTo>
                    <a:pt x="407" y="193"/>
                  </a:lnTo>
                  <a:lnTo>
                    <a:pt x="409" y="189"/>
                  </a:lnTo>
                  <a:lnTo>
                    <a:pt x="411" y="188"/>
                  </a:lnTo>
                  <a:lnTo>
                    <a:pt x="411" y="185"/>
                  </a:lnTo>
                  <a:lnTo>
                    <a:pt x="415" y="184"/>
                  </a:lnTo>
                  <a:lnTo>
                    <a:pt x="413" y="183"/>
                  </a:lnTo>
                  <a:lnTo>
                    <a:pt x="409" y="183"/>
                  </a:lnTo>
                  <a:lnTo>
                    <a:pt x="409" y="181"/>
                  </a:lnTo>
                  <a:lnTo>
                    <a:pt x="411" y="181"/>
                  </a:lnTo>
                  <a:lnTo>
                    <a:pt x="413" y="179"/>
                  </a:lnTo>
                  <a:lnTo>
                    <a:pt x="409" y="178"/>
                  </a:lnTo>
                  <a:lnTo>
                    <a:pt x="411" y="178"/>
                  </a:lnTo>
                  <a:lnTo>
                    <a:pt x="417" y="179"/>
                  </a:lnTo>
                  <a:lnTo>
                    <a:pt x="422" y="180"/>
                  </a:lnTo>
                  <a:lnTo>
                    <a:pt x="424" y="178"/>
                  </a:lnTo>
                  <a:lnTo>
                    <a:pt x="419" y="177"/>
                  </a:lnTo>
                  <a:lnTo>
                    <a:pt x="422" y="175"/>
                  </a:lnTo>
                  <a:lnTo>
                    <a:pt x="424" y="175"/>
                  </a:lnTo>
                  <a:lnTo>
                    <a:pt x="426" y="172"/>
                  </a:lnTo>
                  <a:lnTo>
                    <a:pt x="424" y="170"/>
                  </a:lnTo>
                  <a:lnTo>
                    <a:pt x="419" y="167"/>
                  </a:lnTo>
                  <a:lnTo>
                    <a:pt x="417" y="167"/>
                  </a:lnTo>
                  <a:lnTo>
                    <a:pt x="415" y="165"/>
                  </a:lnTo>
                  <a:lnTo>
                    <a:pt x="411" y="165"/>
                  </a:lnTo>
                  <a:lnTo>
                    <a:pt x="409" y="164"/>
                  </a:lnTo>
                  <a:lnTo>
                    <a:pt x="405" y="165"/>
                  </a:lnTo>
                  <a:lnTo>
                    <a:pt x="398" y="167"/>
                  </a:lnTo>
                  <a:lnTo>
                    <a:pt x="398" y="162"/>
                  </a:lnTo>
                  <a:lnTo>
                    <a:pt x="403" y="161"/>
                  </a:lnTo>
                  <a:lnTo>
                    <a:pt x="403" y="159"/>
                  </a:lnTo>
                  <a:lnTo>
                    <a:pt x="398" y="159"/>
                  </a:lnTo>
                  <a:lnTo>
                    <a:pt x="396" y="160"/>
                  </a:lnTo>
                  <a:lnTo>
                    <a:pt x="388" y="161"/>
                  </a:lnTo>
                  <a:lnTo>
                    <a:pt x="386" y="160"/>
                  </a:lnTo>
                  <a:lnTo>
                    <a:pt x="388" y="159"/>
                  </a:lnTo>
                  <a:lnTo>
                    <a:pt x="384" y="159"/>
                  </a:lnTo>
                  <a:lnTo>
                    <a:pt x="386" y="157"/>
                  </a:lnTo>
                  <a:lnTo>
                    <a:pt x="388" y="157"/>
                  </a:lnTo>
                  <a:lnTo>
                    <a:pt x="388" y="156"/>
                  </a:lnTo>
                  <a:lnTo>
                    <a:pt x="382" y="149"/>
                  </a:lnTo>
                  <a:lnTo>
                    <a:pt x="377" y="147"/>
                  </a:lnTo>
                  <a:lnTo>
                    <a:pt x="373" y="148"/>
                  </a:lnTo>
                  <a:lnTo>
                    <a:pt x="371" y="147"/>
                  </a:lnTo>
                  <a:lnTo>
                    <a:pt x="371" y="146"/>
                  </a:lnTo>
                  <a:lnTo>
                    <a:pt x="373" y="145"/>
                  </a:lnTo>
                  <a:lnTo>
                    <a:pt x="373" y="143"/>
                  </a:lnTo>
                  <a:lnTo>
                    <a:pt x="363" y="144"/>
                  </a:lnTo>
                  <a:lnTo>
                    <a:pt x="358" y="146"/>
                  </a:lnTo>
                  <a:lnTo>
                    <a:pt x="356" y="144"/>
                  </a:lnTo>
                  <a:lnTo>
                    <a:pt x="354" y="144"/>
                  </a:lnTo>
                  <a:lnTo>
                    <a:pt x="354" y="143"/>
                  </a:lnTo>
                  <a:lnTo>
                    <a:pt x="356" y="141"/>
                  </a:lnTo>
                  <a:lnTo>
                    <a:pt x="354" y="139"/>
                  </a:lnTo>
                  <a:lnTo>
                    <a:pt x="346" y="139"/>
                  </a:lnTo>
                  <a:lnTo>
                    <a:pt x="348" y="136"/>
                  </a:lnTo>
                  <a:lnTo>
                    <a:pt x="346" y="135"/>
                  </a:lnTo>
                  <a:lnTo>
                    <a:pt x="325" y="131"/>
                  </a:lnTo>
                  <a:lnTo>
                    <a:pt x="323" y="130"/>
                  </a:lnTo>
                  <a:lnTo>
                    <a:pt x="329" y="130"/>
                  </a:lnTo>
                  <a:lnTo>
                    <a:pt x="329" y="129"/>
                  </a:lnTo>
                  <a:lnTo>
                    <a:pt x="333" y="129"/>
                  </a:lnTo>
                  <a:lnTo>
                    <a:pt x="331" y="128"/>
                  </a:lnTo>
                  <a:lnTo>
                    <a:pt x="331" y="127"/>
                  </a:lnTo>
                  <a:lnTo>
                    <a:pt x="327" y="124"/>
                  </a:lnTo>
                  <a:lnTo>
                    <a:pt x="327" y="123"/>
                  </a:lnTo>
                  <a:lnTo>
                    <a:pt x="331" y="123"/>
                  </a:lnTo>
                  <a:lnTo>
                    <a:pt x="331" y="122"/>
                  </a:lnTo>
                  <a:lnTo>
                    <a:pt x="325" y="119"/>
                  </a:lnTo>
                  <a:lnTo>
                    <a:pt x="320" y="119"/>
                  </a:lnTo>
                  <a:lnTo>
                    <a:pt x="320" y="117"/>
                  </a:lnTo>
                  <a:lnTo>
                    <a:pt x="325" y="117"/>
                  </a:lnTo>
                  <a:lnTo>
                    <a:pt x="327" y="117"/>
                  </a:lnTo>
                  <a:lnTo>
                    <a:pt x="329" y="117"/>
                  </a:lnTo>
                  <a:lnTo>
                    <a:pt x="327" y="115"/>
                  </a:lnTo>
                  <a:lnTo>
                    <a:pt x="337" y="119"/>
                  </a:lnTo>
                  <a:lnTo>
                    <a:pt x="342" y="119"/>
                  </a:lnTo>
                  <a:lnTo>
                    <a:pt x="346" y="117"/>
                  </a:lnTo>
                  <a:lnTo>
                    <a:pt x="350" y="119"/>
                  </a:lnTo>
                  <a:lnTo>
                    <a:pt x="350" y="117"/>
                  </a:lnTo>
                  <a:lnTo>
                    <a:pt x="350" y="115"/>
                  </a:lnTo>
                  <a:lnTo>
                    <a:pt x="342" y="112"/>
                  </a:lnTo>
                  <a:lnTo>
                    <a:pt x="331" y="112"/>
                  </a:lnTo>
                  <a:lnTo>
                    <a:pt x="327" y="111"/>
                  </a:lnTo>
                  <a:lnTo>
                    <a:pt x="325" y="112"/>
                  </a:lnTo>
                  <a:lnTo>
                    <a:pt x="320" y="109"/>
                  </a:lnTo>
                  <a:lnTo>
                    <a:pt x="318" y="108"/>
                  </a:lnTo>
                  <a:lnTo>
                    <a:pt x="316" y="109"/>
                  </a:lnTo>
                  <a:lnTo>
                    <a:pt x="318" y="107"/>
                  </a:lnTo>
                  <a:lnTo>
                    <a:pt x="325" y="107"/>
                  </a:lnTo>
                  <a:lnTo>
                    <a:pt x="329" y="106"/>
                  </a:lnTo>
                  <a:lnTo>
                    <a:pt x="331" y="105"/>
                  </a:lnTo>
                  <a:lnTo>
                    <a:pt x="335" y="104"/>
                  </a:lnTo>
                  <a:lnTo>
                    <a:pt x="339" y="105"/>
                  </a:lnTo>
                  <a:lnTo>
                    <a:pt x="342" y="103"/>
                  </a:lnTo>
                  <a:lnTo>
                    <a:pt x="331" y="93"/>
                  </a:lnTo>
                  <a:lnTo>
                    <a:pt x="327" y="92"/>
                  </a:lnTo>
                  <a:lnTo>
                    <a:pt x="325" y="95"/>
                  </a:lnTo>
                  <a:lnTo>
                    <a:pt x="325" y="96"/>
                  </a:lnTo>
                  <a:lnTo>
                    <a:pt x="320" y="98"/>
                  </a:lnTo>
                  <a:lnTo>
                    <a:pt x="318" y="100"/>
                  </a:lnTo>
                  <a:lnTo>
                    <a:pt x="314" y="100"/>
                  </a:lnTo>
                  <a:lnTo>
                    <a:pt x="318" y="96"/>
                  </a:lnTo>
                  <a:lnTo>
                    <a:pt x="318" y="95"/>
                  </a:lnTo>
                  <a:lnTo>
                    <a:pt x="308" y="95"/>
                  </a:lnTo>
                  <a:lnTo>
                    <a:pt x="306" y="96"/>
                  </a:lnTo>
                  <a:lnTo>
                    <a:pt x="304" y="95"/>
                  </a:lnTo>
                  <a:lnTo>
                    <a:pt x="308" y="93"/>
                  </a:lnTo>
                  <a:lnTo>
                    <a:pt x="316" y="91"/>
                  </a:lnTo>
                  <a:lnTo>
                    <a:pt x="318" y="88"/>
                  </a:lnTo>
                  <a:lnTo>
                    <a:pt x="320" y="90"/>
                  </a:lnTo>
                  <a:lnTo>
                    <a:pt x="320" y="85"/>
                  </a:lnTo>
                  <a:lnTo>
                    <a:pt x="312" y="83"/>
                  </a:lnTo>
                  <a:lnTo>
                    <a:pt x="308" y="82"/>
                  </a:lnTo>
                  <a:lnTo>
                    <a:pt x="306" y="81"/>
                  </a:lnTo>
                  <a:lnTo>
                    <a:pt x="299" y="82"/>
                  </a:lnTo>
                  <a:lnTo>
                    <a:pt x="297" y="84"/>
                  </a:lnTo>
                  <a:lnTo>
                    <a:pt x="295" y="85"/>
                  </a:lnTo>
                  <a:lnTo>
                    <a:pt x="293" y="87"/>
                  </a:lnTo>
                  <a:lnTo>
                    <a:pt x="293" y="83"/>
                  </a:lnTo>
                  <a:lnTo>
                    <a:pt x="297" y="82"/>
                  </a:lnTo>
                  <a:lnTo>
                    <a:pt x="299" y="79"/>
                  </a:lnTo>
                  <a:lnTo>
                    <a:pt x="297" y="80"/>
                  </a:lnTo>
                  <a:lnTo>
                    <a:pt x="295" y="81"/>
                  </a:lnTo>
                  <a:lnTo>
                    <a:pt x="291" y="82"/>
                  </a:lnTo>
                  <a:lnTo>
                    <a:pt x="285" y="83"/>
                  </a:lnTo>
                  <a:lnTo>
                    <a:pt x="287" y="82"/>
                  </a:lnTo>
                  <a:lnTo>
                    <a:pt x="291" y="76"/>
                  </a:lnTo>
                  <a:lnTo>
                    <a:pt x="289" y="74"/>
                  </a:lnTo>
                  <a:lnTo>
                    <a:pt x="287" y="74"/>
                  </a:lnTo>
                  <a:lnTo>
                    <a:pt x="283" y="75"/>
                  </a:lnTo>
                  <a:lnTo>
                    <a:pt x="278" y="76"/>
                  </a:lnTo>
                  <a:lnTo>
                    <a:pt x="276" y="74"/>
                  </a:lnTo>
                  <a:lnTo>
                    <a:pt x="268" y="74"/>
                  </a:lnTo>
                  <a:lnTo>
                    <a:pt x="274" y="73"/>
                  </a:lnTo>
                  <a:lnTo>
                    <a:pt x="278" y="7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6" name="Freeform 1065"/>
            <p:cNvSpPr>
              <a:spLocks/>
            </p:cNvSpPr>
            <p:nvPr/>
          </p:nvSpPr>
          <p:spPr bwMode="auto">
            <a:xfrm>
              <a:off x="3173469" y="4311578"/>
              <a:ext cx="14580" cy="10462"/>
            </a:xfrm>
            <a:custGeom>
              <a:avLst/>
              <a:gdLst>
                <a:gd name="T0" fmla="*/ 6 w 16"/>
                <a:gd name="T1" fmla="*/ 5 h 9"/>
                <a:gd name="T2" fmla="*/ 8 w 16"/>
                <a:gd name="T3" fmla="*/ 6 h 9"/>
                <a:gd name="T4" fmla="*/ 10 w 16"/>
                <a:gd name="T5" fmla="*/ 9 h 9"/>
                <a:gd name="T6" fmla="*/ 16 w 16"/>
                <a:gd name="T7" fmla="*/ 9 h 9"/>
                <a:gd name="T8" fmla="*/ 16 w 16"/>
                <a:gd name="T9" fmla="*/ 8 h 9"/>
                <a:gd name="T10" fmla="*/ 14 w 16"/>
                <a:gd name="T11" fmla="*/ 6 h 9"/>
                <a:gd name="T12" fmla="*/ 12 w 16"/>
                <a:gd name="T13" fmla="*/ 6 h 9"/>
                <a:gd name="T14" fmla="*/ 10 w 16"/>
                <a:gd name="T15" fmla="*/ 3 h 9"/>
                <a:gd name="T16" fmla="*/ 10 w 16"/>
                <a:gd name="T17" fmla="*/ 3 h 9"/>
                <a:gd name="T18" fmla="*/ 8 w 16"/>
                <a:gd name="T19" fmla="*/ 2 h 9"/>
                <a:gd name="T20" fmla="*/ 4 w 16"/>
                <a:gd name="T21" fmla="*/ 0 h 9"/>
                <a:gd name="T22" fmla="*/ 2 w 16"/>
                <a:gd name="T23" fmla="*/ 0 h 9"/>
                <a:gd name="T24" fmla="*/ 0 w 16"/>
                <a:gd name="T25" fmla="*/ 0 h 9"/>
                <a:gd name="T26" fmla="*/ 0 w 16"/>
                <a:gd name="T27" fmla="*/ 0 h 9"/>
                <a:gd name="T28" fmla="*/ 2 w 16"/>
                <a:gd name="T29" fmla="*/ 2 h 9"/>
                <a:gd name="T30" fmla="*/ 6 w 16"/>
                <a:gd name="T31" fmla="*/ 5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9"/>
                <a:gd name="T50" fmla="*/ 16 w 16"/>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9">
                  <a:moveTo>
                    <a:pt x="6" y="5"/>
                  </a:moveTo>
                  <a:lnTo>
                    <a:pt x="8" y="6"/>
                  </a:lnTo>
                  <a:lnTo>
                    <a:pt x="10" y="9"/>
                  </a:lnTo>
                  <a:lnTo>
                    <a:pt x="16" y="9"/>
                  </a:lnTo>
                  <a:lnTo>
                    <a:pt x="16" y="8"/>
                  </a:lnTo>
                  <a:lnTo>
                    <a:pt x="14" y="6"/>
                  </a:lnTo>
                  <a:lnTo>
                    <a:pt x="12" y="6"/>
                  </a:lnTo>
                  <a:lnTo>
                    <a:pt x="10" y="3"/>
                  </a:lnTo>
                  <a:lnTo>
                    <a:pt x="8" y="2"/>
                  </a:lnTo>
                  <a:lnTo>
                    <a:pt x="4" y="0"/>
                  </a:lnTo>
                  <a:lnTo>
                    <a:pt x="2" y="0"/>
                  </a:lnTo>
                  <a:lnTo>
                    <a:pt x="0" y="0"/>
                  </a:lnTo>
                  <a:lnTo>
                    <a:pt x="2" y="2"/>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7" name="Freeform 1066"/>
            <p:cNvSpPr>
              <a:spLocks/>
            </p:cNvSpPr>
            <p:nvPr/>
          </p:nvSpPr>
          <p:spPr bwMode="auto">
            <a:xfrm>
              <a:off x="3227234" y="4219747"/>
              <a:ext cx="12758" cy="8137"/>
            </a:xfrm>
            <a:custGeom>
              <a:avLst/>
              <a:gdLst>
                <a:gd name="T0" fmla="*/ 6 w 14"/>
                <a:gd name="T1" fmla="*/ 3 h 7"/>
                <a:gd name="T2" fmla="*/ 8 w 14"/>
                <a:gd name="T3" fmla="*/ 4 h 7"/>
                <a:gd name="T4" fmla="*/ 14 w 14"/>
                <a:gd name="T5" fmla="*/ 3 h 7"/>
                <a:gd name="T6" fmla="*/ 14 w 14"/>
                <a:gd name="T7" fmla="*/ 1 h 7"/>
                <a:gd name="T8" fmla="*/ 14 w 14"/>
                <a:gd name="T9" fmla="*/ 0 h 7"/>
                <a:gd name="T10" fmla="*/ 10 w 14"/>
                <a:gd name="T11" fmla="*/ 0 h 7"/>
                <a:gd name="T12" fmla="*/ 10 w 14"/>
                <a:gd name="T13" fmla="*/ 0 h 7"/>
                <a:gd name="T14" fmla="*/ 8 w 14"/>
                <a:gd name="T15" fmla="*/ 1 h 7"/>
                <a:gd name="T16" fmla="*/ 6 w 14"/>
                <a:gd name="T17" fmla="*/ 1 h 7"/>
                <a:gd name="T18" fmla="*/ 4 w 14"/>
                <a:gd name="T19" fmla="*/ 1 h 7"/>
                <a:gd name="T20" fmla="*/ 4 w 14"/>
                <a:gd name="T21" fmla="*/ 0 h 7"/>
                <a:gd name="T22" fmla="*/ 0 w 14"/>
                <a:gd name="T23" fmla="*/ 0 h 7"/>
                <a:gd name="T24" fmla="*/ 2 w 14"/>
                <a:gd name="T25" fmla="*/ 3 h 7"/>
                <a:gd name="T26" fmla="*/ 6 w 14"/>
                <a:gd name="T27" fmla="*/ 7 h 7"/>
                <a:gd name="T28" fmla="*/ 6 w 14"/>
                <a:gd name="T29" fmla="*/ 3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7"/>
                <a:gd name="T47" fmla="*/ 14 w 14"/>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7">
                  <a:moveTo>
                    <a:pt x="6" y="3"/>
                  </a:moveTo>
                  <a:lnTo>
                    <a:pt x="8" y="4"/>
                  </a:lnTo>
                  <a:lnTo>
                    <a:pt x="14" y="3"/>
                  </a:lnTo>
                  <a:lnTo>
                    <a:pt x="14" y="1"/>
                  </a:lnTo>
                  <a:lnTo>
                    <a:pt x="14" y="0"/>
                  </a:lnTo>
                  <a:lnTo>
                    <a:pt x="10" y="0"/>
                  </a:lnTo>
                  <a:lnTo>
                    <a:pt x="8" y="1"/>
                  </a:lnTo>
                  <a:lnTo>
                    <a:pt x="6" y="1"/>
                  </a:lnTo>
                  <a:lnTo>
                    <a:pt x="4" y="1"/>
                  </a:lnTo>
                  <a:lnTo>
                    <a:pt x="4" y="0"/>
                  </a:lnTo>
                  <a:lnTo>
                    <a:pt x="0" y="0"/>
                  </a:lnTo>
                  <a:lnTo>
                    <a:pt x="2" y="3"/>
                  </a:lnTo>
                  <a:lnTo>
                    <a:pt x="6" y="7"/>
                  </a:lnTo>
                  <a:lnTo>
                    <a:pt x="6"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8" name="Freeform 1067"/>
            <p:cNvSpPr>
              <a:spLocks/>
            </p:cNvSpPr>
            <p:nvPr/>
          </p:nvSpPr>
          <p:spPr bwMode="auto">
            <a:xfrm>
              <a:off x="2969345" y="4216259"/>
              <a:ext cx="60144" cy="37198"/>
            </a:xfrm>
            <a:custGeom>
              <a:avLst/>
              <a:gdLst>
                <a:gd name="T0" fmla="*/ 49 w 66"/>
                <a:gd name="T1" fmla="*/ 15 h 32"/>
                <a:gd name="T2" fmla="*/ 40 w 66"/>
                <a:gd name="T3" fmla="*/ 10 h 32"/>
                <a:gd name="T4" fmla="*/ 36 w 66"/>
                <a:gd name="T5" fmla="*/ 6 h 32"/>
                <a:gd name="T6" fmla="*/ 34 w 66"/>
                <a:gd name="T7" fmla="*/ 5 h 32"/>
                <a:gd name="T8" fmla="*/ 34 w 66"/>
                <a:gd name="T9" fmla="*/ 3 h 32"/>
                <a:gd name="T10" fmla="*/ 30 w 66"/>
                <a:gd name="T11" fmla="*/ 0 h 32"/>
                <a:gd name="T12" fmla="*/ 26 w 66"/>
                <a:gd name="T13" fmla="*/ 0 h 32"/>
                <a:gd name="T14" fmla="*/ 21 w 66"/>
                <a:gd name="T15" fmla="*/ 4 h 32"/>
                <a:gd name="T16" fmla="*/ 21 w 66"/>
                <a:gd name="T17" fmla="*/ 8 h 32"/>
                <a:gd name="T18" fmla="*/ 19 w 66"/>
                <a:gd name="T19" fmla="*/ 7 h 32"/>
                <a:gd name="T20" fmla="*/ 15 w 66"/>
                <a:gd name="T21" fmla="*/ 8 h 32"/>
                <a:gd name="T22" fmla="*/ 15 w 66"/>
                <a:gd name="T23" fmla="*/ 11 h 32"/>
                <a:gd name="T24" fmla="*/ 15 w 66"/>
                <a:gd name="T25" fmla="*/ 14 h 32"/>
                <a:gd name="T26" fmla="*/ 13 w 66"/>
                <a:gd name="T27" fmla="*/ 16 h 32"/>
                <a:gd name="T28" fmla="*/ 5 w 66"/>
                <a:gd name="T29" fmla="*/ 18 h 32"/>
                <a:gd name="T30" fmla="*/ 0 w 66"/>
                <a:gd name="T31" fmla="*/ 20 h 32"/>
                <a:gd name="T32" fmla="*/ 5 w 66"/>
                <a:gd name="T33" fmla="*/ 24 h 32"/>
                <a:gd name="T34" fmla="*/ 7 w 66"/>
                <a:gd name="T35" fmla="*/ 23 h 32"/>
                <a:gd name="T36" fmla="*/ 11 w 66"/>
                <a:gd name="T37" fmla="*/ 22 h 32"/>
                <a:gd name="T38" fmla="*/ 13 w 66"/>
                <a:gd name="T39" fmla="*/ 24 h 32"/>
                <a:gd name="T40" fmla="*/ 17 w 66"/>
                <a:gd name="T41" fmla="*/ 26 h 32"/>
                <a:gd name="T42" fmla="*/ 19 w 66"/>
                <a:gd name="T43" fmla="*/ 24 h 32"/>
                <a:gd name="T44" fmla="*/ 21 w 66"/>
                <a:gd name="T45" fmla="*/ 27 h 32"/>
                <a:gd name="T46" fmla="*/ 26 w 66"/>
                <a:gd name="T47" fmla="*/ 27 h 32"/>
                <a:gd name="T48" fmla="*/ 32 w 66"/>
                <a:gd name="T49" fmla="*/ 30 h 32"/>
                <a:gd name="T50" fmla="*/ 36 w 66"/>
                <a:gd name="T51" fmla="*/ 31 h 32"/>
                <a:gd name="T52" fmla="*/ 38 w 66"/>
                <a:gd name="T53" fmla="*/ 30 h 32"/>
                <a:gd name="T54" fmla="*/ 49 w 66"/>
                <a:gd name="T55" fmla="*/ 32 h 32"/>
                <a:gd name="T56" fmla="*/ 53 w 66"/>
                <a:gd name="T57" fmla="*/ 29 h 32"/>
                <a:gd name="T58" fmla="*/ 59 w 66"/>
                <a:gd name="T59" fmla="*/ 27 h 32"/>
                <a:gd name="T60" fmla="*/ 61 w 66"/>
                <a:gd name="T61" fmla="*/ 27 h 32"/>
                <a:gd name="T62" fmla="*/ 66 w 66"/>
                <a:gd name="T63" fmla="*/ 24 h 32"/>
                <a:gd name="T64" fmla="*/ 61 w 66"/>
                <a:gd name="T65" fmla="*/ 26 h 32"/>
                <a:gd name="T66" fmla="*/ 55 w 66"/>
                <a:gd name="T67" fmla="*/ 21 h 32"/>
                <a:gd name="T68" fmla="*/ 53 w 66"/>
                <a:gd name="T69" fmla="*/ 16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32"/>
                <a:gd name="T107" fmla="*/ 66 w 66"/>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32">
                  <a:moveTo>
                    <a:pt x="53" y="16"/>
                  </a:moveTo>
                  <a:lnTo>
                    <a:pt x="49" y="15"/>
                  </a:lnTo>
                  <a:lnTo>
                    <a:pt x="49" y="13"/>
                  </a:lnTo>
                  <a:lnTo>
                    <a:pt x="40" y="10"/>
                  </a:lnTo>
                  <a:lnTo>
                    <a:pt x="40" y="8"/>
                  </a:lnTo>
                  <a:lnTo>
                    <a:pt x="36" y="6"/>
                  </a:lnTo>
                  <a:lnTo>
                    <a:pt x="36" y="5"/>
                  </a:lnTo>
                  <a:lnTo>
                    <a:pt x="34" y="5"/>
                  </a:lnTo>
                  <a:lnTo>
                    <a:pt x="34" y="4"/>
                  </a:lnTo>
                  <a:lnTo>
                    <a:pt x="34" y="3"/>
                  </a:lnTo>
                  <a:lnTo>
                    <a:pt x="30" y="3"/>
                  </a:lnTo>
                  <a:lnTo>
                    <a:pt x="30" y="0"/>
                  </a:lnTo>
                  <a:lnTo>
                    <a:pt x="28" y="0"/>
                  </a:lnTo>
                  <a:lnTo>
                    <a:pt x="26" y="0"/>
                  </a:lnTo>
                  <a:lnTo>
                    <a:pt x="24" y="2"/>
                  </a:lnTo>
                  <a:lnTo>
                    <a:pt x="21" y="4"/>
                  </a:lnTo>
                  <a:lnTo>
                    <a:pt x="19" y="7"/>
                  </a:lnTo>
                  <a:lnTo>
                    <a:pt x="21" y="8"/>
                  </a:lnTo>
                  <a:lnTo>
                    <a:pt x="19" y="7"/>
                  </a:lnTo>
                  <a:lnTo>
                    <a:pt x="17" y="7"/>
                  </a:lnTo>
                  <a:lnTo>
                    <a:pt x="15" y="8"/>
                  </a:lnTo>
                  <a:lnTo>
                    <a:pt x="15" y="10"/>
                  </a:lnTo>
                  <a:lnTo>
                    <a:pt x="15" y="11"/>
                  </a:lnTo>
                  <a:lnTo>
                    <a:pt x="17" y="13"/>
                  </a:lnTo>
                  <a:lnTo>
                    <a:pt x="15" y="14"/>
                  </a:lnTo>
                  <a:lnTo>
                    <a:pt x="15" y="16"/>
                  </a:lnTo>
                  <a:lnTo>
                    <a:pt x="13" y="16"/>
                  </a:lnTo>
                  <a:lnTo>
                    <a:pt x="9" y="18"/>
                  </a:lnTo>
                  <a:lnTo>
                    <a:pt x="5" y="18"/>
                  </a:lnTo>
                  <a:lnTo>
                    <a:pt x="3" y="19"/>
                  </a:lnTo>
                  <a:lnTo>
                    <a:pt x="0" y="20"/>
                  </a:lnTo>
                  <a:lnTo>
                    <a:pt x="3" y="22"/>
                  </a:lnTo>
                  <a:lnTo>
                    <a:pt x="5" y="24"/>
                  </a:lnTo>
                  <a:lnTo>
                    <a:pt x="7" y="24"/>
                  </a:lnTo>
                  <a:lnTo>
                    <a:pt x="7" y="23"/>
                  </a:lnTo>
                  <a:lnTo>
                    <a:pt x="9" y="22"/>
                  </a:lnTo>
                  <a:lnTo>
                    <a:pt x="11" y="22"/>
                  </a:lnTo>
                  <a:lnTo>
                    <a:pt x="13" y="23"/>
                  </a:lnTo>
                  <a:lnTo>
                    <a:pt x="13" y="24"/>
                  </a:lnTo>
                  <a:lnTo>
                    <a:pt x="15" y="26"/>
                  </a:lnTo>
                  <a:lnTo>
                    <a:pt x="17" y="26"/>
                  </a:lnTo>
                  <a:lnTo>
                    <a:pt x="19" y="24"/>
                  </a:lnTo>
                  <a:lnTo>
                    <a:pt x="21" y="26"/>
                  </a:lnTo>
                  <a:lnTo>
                    <a:pt x="21" y="27"/>
                  </a:lnTo>
                  <a:lnTo>
                    <a:pt x="26" y="27"/>
                  </a:lnTo>
                  <a:lnTo>
                    <a:pt x="28" y="29"/>
                  </a:lnTo>
                  <a:lnTo>
                    <a:pt x="32" y="30"/>
                  </a:lnTo>
                  <a:lnTo>
                    <a:pt x="36" y="30"/>
                  </a:lnTo>
                  <a:lnTo>
                    <a:pt x="36" y="31"/>
                  </a:lnTo>
                  <a:lnTo>
                    <a:pt x="38" y="30"/>
                  </a:lnTo>
                  <a:lnTo>
                    <a:pt x="47" y="32"/>
                  </a:lnTo>
                  <a:lnTo>
                    <a:pt x="49" y="32"/>
                  </a:lnTo>
                  <a:lnTo>
                    <a:pt x="51" y="29"/>
                  </a:lnTo>
                  <a:lnTo>
                    <a:pt x="53" y="29"/>
                  </a:lnTo>
                  <a:lnTo>
                    <a:pt x="57" y="27"/>
                  </a:lnTo>
                  <a:lnTo>
                    <a:pt x="59" y="27"/>
                  </a:lnTo>
                  <a:lnTo>
                    <a:pt x="59" y="28"/>
                  </a:lnTo>
                  <a:lnTo>
                    <a:pt x="61" y="27"/>
                  </a:lnTo>
                  <a:lnTo>
                    <a:pt x="64" y="26"/>
                  </a:lnTo>
                  <a:lnTo>
                    <a:pt x="66" y="24"/>
                  </a:lnTo>
                  <a:lnTo>
                    <a:pt x="64" y="24"/>
                  </a:lnTo>
                  <a:lnTo>
                    <a:pt x="61" y="26"/>
                  </a:lnTo>
                  <a:lnTo>
                    <a:pt x="57" y="22"/>
                  </a:lnTo>
                  <a:lnTo>
                    <a:pt x="55" y="21"/>
                  </a:lnTo>
                  <a:lnTo>
                    <a:pt x="55" y="20"/>
                  </a:lnTo>
                  <a:lnTo>
                    <a:pt x="53"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79" name="Freeform 1068"/>
            <p:cNvSpPr>
              <a:spLocks/>
            </p:cNvSpPr>
            <p:nvPr/>
          </p:nvSpPr>
          <p:spPr bwMode="auto">
            <a:xfrm>
              <a:off x="3239991" y="4230209"/>
              <a:ext cx="15492" cy="12787"/>
            </a:xfrm>
            <a:custGeom>
              <a:avLst/>
              <a:gdLst>
                <a:gd name="T0" fmla="*/ 15 w 17"/>
                <a:gd name="T1" fmla="*/ 3 h 11"/>
                <a:gd name="T2" fmla="*/ 17 w 17"/>
                <a:gd name="T3" fmla="*/ 3 h 11"/>
                <a:gd name="T4" fmla="*/ 17 w 17"/>
                <a:gd name="T5" fmla="*/ 3 h 11"/>
                <a:gd name="T6" fmla="*/ 17 w 17"/>
                <a:gd name="T7" fmla="*/ 1 h 11"/>
                <a:gd name="T8" fmla="*/ 15 w 17"/>
                <a:gd name="T9" fmla="*/ 0 h 11"/>
                <a:gd name="T10" fmla="*/ 13 w 17"/>
                <a:gd name="T11" fmla="*/ 0 h 11"/>
                <a:gd name="T12" fmla="*/ 7 w 17"/>
                <a:gd name="T13" fmla="*/ 6 h 11"/>
                <a:gd name="T14" fmla="*/ 5 w 17"/>
                <a:gd name="T15" fmla="*/ 7 h 11"/>
                <a:gd name="T16" fmla="*/ 0 w 17"/>
                <a:gd name="T17" fmla="*/ 9 h 11"/>
                <a:gd name="T18" fmla="*/ 0 w 17"/>
                <a:gd name="T19" fmla="*/ 11 h 11"/>
                <a:gd name="T20" fmla="*/ 7 w 17"/>
                <a:gd name="T21" fmla="*/ 10 h 11"/>
                <a:gd name="T22" fmla="*/ 11 w 17"/>
                <a:gd name="T23" fmla="*/ 9 h 11"/>
                <a:gd name="T24" fmla="*/ 13 w 17"/>
                <a:gd name="T25" fmla="*/ 4 h 11"/>
                <a:gd name="T26" fmla="*/ 15 w 17"/>
                <a:gd name="T27" fmla="*/ 3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1"/>
                <a:gd name="T44" fmla="*/ 17 w 17"/>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1">
                  <a:moveTo>
                    <a:pt x="15" y="3"/>
                  </a:moveTo>
                  <a:lnTo>
                    <a:pt x="17" y="3"/>
                  </a:lnTo>
                  <a:lnTo>
                    <a:pt x="17" y="1"/>
                  </a:lnTo>
                  <a:lnTo>
                    <a:pt x="15" y="0"/>
                  </a:lnTo>
                  <a:lnTo>
                    <a:pt x="13" y="0"/>
                  </a:lnTo>
                  <a:lnTo>
                    <a:pt x="7" y="6"/>
                  </a:lnTo>
                  <a:lnTo>
                    <a:pt x="5" y="7"/>
                  </a:lnTo>
                  <a:lnTo>
                    <a:pt x="0" y="9"/>
                  </a:lnTo>
                  <a:lnTo>
                    <a:pt x="0" y="11"/>
                  </a:lnTo>
                  <a:lnTo>
                    <a:pt x="7" y="10"/>
                  </a:lnTo>
                  <a:lnTo>
                    <a:pt x="11" y="9"/>
                  </a:lnTo>
                  <a:lnTo>
                    <a:pt x="13" y="4"/>
                  </a:lnTo>
                  <a:lnTo>
                    <a:pt x="1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0" name="Freeform 1069"/>
            <p:cNvSpPr>
              <a:spLocks/>
            </p:cNvSpPr>
            <p:nvPr/>
          </p:nvSpPr>
          <p:spPr bwMode="auto">
            <a:xfrm>
              <a:off x="6563380" y="4212772"/>
              <a:ext cx="20048" cy="12787"/>
            </a:xfrm>
            <a:custGeom>
              <a:avLst/>
              <a:gdLst>
                <a:gd name="T0" fmla="*/ 5 w 22"/>
                <a:gd name="T1" fmla="*/ 6 h 11"/>
                <a:gd name="T2" fmla="*/ 5 w 22"/>
                <a:gd name="T3" fmla="*/ 7 h 11"/>
                <a:gd name="T4" fmla="*/ 7 w 22"/>
                <a:gd name="T5" fmla="*/ 8 h 11"/>
                <a:gd name="T6" fmla="*/ 9 w 22"/>
                <a:gd name="T7" fmla="*/ 10 h 11"/>
                <a:gd name="T8" fmla="*/ 17 w 22"/>
                <a:gd name="T9" fmla="*/ 11 h 11"/>
                <a:gd name="T10" fmla="*/ 19 w 22"/>
                <a:gd name="T11" fmla="*/ 11 h 11"/>
                <a:gd name="T12" fmla="*/ 19 w 22"/>
                <a:gd name="T13" fmla="*/ 7 h 11"/>
                <a:gd name="T14" fmla="*/ 22 w 22"/>
                <a:gd name="T15" fmla="*/ 7 h 11"/>
                <a:gd name="T16" fmla="*/ 22 w 22"/>
                <a:gd name="T17" fmla="*/ 6 h 11"/>
                <a:gd name="T18" fmla="*/ 22 w 22"/>
                <a:gd name="T19" fmla="*/ 5 h 11"/>
                <a:gd name="T20" fmla="*/ 9 w 22"/>
                <a:gd name="T21" fmla="*/ 0 h 11"/>
                <a:gd name="T22" fmla="*/ 7 w 22"/>
                <a:gd name="T23" fmla="*/ 0 h 11"/>
                <a:gd name="T24" fmla="*/ 3 w 22"/>
                <a:gd name="T25" fmla="*/ 1 h 11"/>
                <a:gd name="T26" fmla="*/ 0 w 22"/>
                <a:gd name="T27" fmla="*/ 1 h 11"/>
                <a:gd name="T28" fmla="*/ 0 w 22"/>
                <a:gd name="T29" fmla="*/ 3 h 11"/>
                <a:gd name="T30" fmla="*/ 0 w 22"/>
                <a:gd name="T31" fmla="*/ 5 h 11"/>
                <a:gd name="T32" fmla="*/ 5 w 22"/>
                <a:gd name="T33" fmla="*/ 6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1"/>
                <a:gd name="T53" fmla="*/ 22 w 22"/>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1">
                  <a:moveTo>
                    <a:pt x="5" y="6"/>
                  </a:moveTo>
                  <a:lnTo>
                    <a:pt x="5" y="7"/>
                  </a:lnTo>
                  <a:lnTo>
                    <a:pt x="7" y="8"/>
                  </a:lnTo>
                  <a:lnTo>
                    <a:pt x="9" y="10"/>
                  </a:lnTo>
                  <a:lnTo>
                    <a:pt x="17" y="11"/>
                  </a:lnTo>
                  <a:lnTo>
                    <a:pt x="19" y="11"/>
                  </a:lnTo>
                  <a:lnTo>
                    <a:pt x="19" y="7"/>
                  </a:lnTo>
                  <a:lnTo>
                    <a:pt x="22" y="7"/>
                  </a:lnTo>
                  <a:lnTo>
                    <a:pt x="22" y="6"/>
                  </a:lnTo>
                  <a:lnTo>
                    <a:pt x="22" y="5"/>
                  </a:lnTo>
                  <a:lnTo>
                    <a:pt x="9" y="0"/>
                  </a:lnTo>
                  <a:lnTo>
                    <a:pt x="7" y="0"/>
                  </a:lnTo>
                  <a:lnTo>
                    <a:pt x="3" y="1"/>
                  </a:lnTo>
                  <a:lnTo>
                    <a:pt x="0" y="1"/>
                  </a:lnTo>
                  <a:lnTo>
                    <a:pt x="0" y="3"/>
                  </a:lnTo>
                  <a:lnTo>
                    <a:pt x="0" y="5"/>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1" name="Freeform 1070"/>
            <p:cNvSpPr>
              <a:spLocks/>
            </p:cNvSpPr>
            <p:nvPr/>
          </p:nvSpPr>
          <p:spPr bwMode="auto">
            <a:xfrm>
              <a:off x="6705537" y="4168600"/>
              <a:ext cx="53765" cy="22086"/>
            </a:xfrm>
            <a:custGeom>
              <a:avLst/>
              <a:gdLst>
                <a:gd name="T0" fmla="*/ 5 w 59"/>
                <a:gd name="T1" fmla="*/ 19 h 19"/>
                <a:gd name="T2" fmla="*/ 11 w 59"/>
                <a:gd name="T3" fmla="*/ 17 h 19"/>
                <a:gd name="T4" fmla="*/ 11 w 59"/>
                <a:gd name="T5" fmla="*/ 19 h 19"/>
                <a:gd name="T6" fmla="*/ 17 w 59"/>
                <a:gd name="T7" fmla="*/ 17 h 19"/>
                <a:gd name="T8" fmla="*/ 17 w 59"/>
                <a:gd name="T9" fmla="*/ 16 h 19"/>
                <a:gd name="T10" fmla="*/ 19 w 59"/>
                <a:gd name="T11" fmla="*/ 15 h 19"/>
                <a:gd name="T12" fmla="*/ 21 w 59"/>
                <a:gd name="T13" fmla="*/ 15 h 19"/>
                <a:gd name="T14" fmla="*/ 30 w 59"/>
                <a:gd name="T15" fmla="*/ 15 h 19"/>
                <a:gd name="T16" fmla="*/ 32 w 59"/>
                <a:gd name="T17" fmla="*/ 16 h 19"/>
                <a:gd name="T18" fmla="*/ 36 w 59"/>
                <a:gd name="T19" fmla="*/ 17 h 19"/>
                <a:gd name="T20" fmla="*/ 59 w 59"/>
                <a:gd name="T21" fmla="*/ 12 h 19"/>
                <a:gd name="T22" fmla="*/ 59 w 59"/>
                <a:gd name="T23" fmla="*/ 11 h 19"/>
                <a:gd name="T24" fmla="*/ 59 w 59"/>
                <a:gd name="T25" fmla="*/ 8 h 19"/>
                <a:gd name="T26" fmla="*/ 51 w 59"/>
                <a:gd name="T27" fmla="*/ 5 h 19"/>
                <a:gd name="T28" fmla="*/ 51 w 59"/>
                <a:gd name="T29" fmla="*/ 5 h 19"/>
                <a:gd name="T30" fmla="*/ 51 w 59"/>
                <a:gd name="T31" fmla="*/ 4 h 19"/>
                <a:gd name="T32" fmla="*/ 51 w 59"/>
                <a:gd name="T33" fmla="*/ 4 h 19"/>
                <a:gd name="T34" fmla="*/ 38 w 59"/>
                <a:gd name="T35" fmla="*/ 0 h 19"/>
                <a:gd name="T36" fmla="*/ 36 w 59"/>
                <a:gd name="T37" fmla="*/ 2 h 19"/>
                <a:gd name="T38" fmla="*/ 36 w 59"/>
                <a:gd name="T39" fmla="*/ 0 h 19"/>
                <a:gd name="T40" fmla="*/ 32 w 59"/>
                <a:gd name="T41" fmla="*/ 2 h 19"/>
                <a:gd name="T42" fmla="*/ 28 w 59"/>
                <a:gd name="T43" fmla="*/ 0 h 19"/>
                <a:gd name="T44" fmla="*/ 26 w 59"/>
                <a:gd name="T45" fmla="*/ 2 h 19"/>
                <a:gd name="T46" fmla="*/ 23 w 59"/>
                <a:gd name="T47" fmla="*/ 2 h 19"/>
                <a:gd name="T48" fmla="*/ 23 w 59"/>
                <a:gd name="T49" fmla="*/ 2 h 19"/>
                <a:gd name="T50" fmla="*/ 19 w 59"/>
                <a:gd name="T51" fmla="*/ 2 h 19"/>
                <a:gd name="T52" fmla="*/ 17 w 59"/>
                <a:gd name="T53" fmla="*/ 4 h 19"/>
                <a:gd name="T54" fmla="*/ 15 w 59"/>
                <a:gd name="T55" fmla="*/ 4 h 19"/>
                <a:gd name="T56" fmla="*/ 13 w 59"/>
                <a:gd name="T57" fmla="*/ 5 h 19"/>
                <a:gd name="T58" fmla="*/ 11 w 59"/>
                <a:gd name="T59" fmla="*/ 7 h 19"/>
                <a:gd name="T60" fmla="*/ 5 w 59"/>
                <a:gd name="T61" fmla="*/ 10 h 19"/>
                <a:gd name="T62" fmla="*/ 5 w 59"/>
                <a:gd name="T63" fmla="*/ 11 h 19"/>
                <a:gd name="T64" fmla="*/ 2 w 59"/>
                <a:gd name="T65" fmla="*/ 12 h 19"/>
                <a:gd name="T66" fmla="*/ 0 w 59"/>
                <a:gd name="T67" fmla="*/ 14 h 19"/>
                <a:gd name="T68" fmla="*/ 5 w 59"/>
                <a:gd name="T69" fmla="*/ 17 h 19"/>
                <a:gd name="T70" fmla="*/ 5 w 59"/>
                <a:gd name="T71" fmla="*/ 19 h 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
                <a:gd name="T109" fmla="*/ 0 h 19"/>
                <a:gd name="T110" fmla="*/ 59 w 59"/>
                <a:gd name="T111" fmla="*/ 19 h 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 h="19">
                  <a:moveTo>
                    <a:pt x="5" y="19"/>
                  </a:moveTo>
                  <a:lnTo>
                    <a:pt x="11" y="17"/>
                  </a:lnTo>
                  <a:lnTo>
                    <a:pt x="11" y="19"/>
                  </a:lnTo>
                  <a:lnTo>
                    <a:pt x="17" y="17"/>
                  </a:lnTo>
                  <a:lnTo>
                    <a:pt x="17" y="16"/>
                  </a:lnTo>
                  <a:lnTo>
                    <a:pt x="19" y="15"/>
                  </a:lnTo>
                  <a:lnTo>
                    <a:pt x="21" y="15"/>
                  </a:lnTo>
                  <a:lnTo>
                    <a:pt x="30" y="15"/>
                  </a:lnTo>
                  <a:lnTo>
                    <a:pt x="32" y="16"/>
                  </a:lnTo>
                  <a:lnTo>
                    <a:pt x="36" y="17"/>
                  </a:lnTo>
                  <a:lnTo>
                    <a:pt x="59" y="12"/>
                  </a:lnTo>
                  <a:lnTo>
                    <a:pt x="59" y="11"/>
                  </a:lnTo>
                  <a:lnTo>
                    <a:pt x="59" y="8"/>
                  </a:lnTo>
                  <a:lnTo>
                    <a:pt x="51" y="5"/>
                  </a:lnTo>
                  <a:lnTo>
                    <a:pt x="51" y="4"/>
                  </a:lnTo>
                  <a:lnTo>
                    <a:pt x="38" y="0"/>
                  </a:lnTo>
                  <a:lnTo>
                    <a:pt x="36" y="2"/>
                  </a:lnTo>
                  <a:lnTo>
                    <a:pt x="36" y="0"/>
                  </a:lnTo>
                  <a:lnTo>
                    <a:pt x="32" y="2"/>
                  </a:lnTo>
                  <a:lnTo>
                    <a:pt x="28" y="0"/>
                  </a:lnTo>
                  <a:lnTo>
                    <a:pt x="26" y="2"/>
                  </a:lnTo>
                  <a:lnTo>
                    <a:pt x="23" y="2"/>
                  </a:lnTo>
                  <a:lnTo>
                    <a:pt x="19" y="2"/>
                  </a:lnTo>
                  <a:lnTo>
                    <a:pt x="17" y="4"/>
                  </a:lnTo>
                  <a:lnTo>
                    <a:pt x="15" y="4"/>
                  </a:lnTo>
                  <a:lnTo>
                    <a:pt x="13" y="5"/>
                  </a:lnTo>
                  <a:lnTo>
                    <a:pt x="11" y="7"/>
                  </a:lnTo>
                  <a:lnTo>
                    <a:pt x="5" y="10"/>
                  </a:lnTo>
                  <a:lnTo>
                    <a:pt x="5" y="11"/>
                  </a:lnTo>
                  <a:lnTo>
                    <a:pt x="2" y="12"/>
                  </a:lnTo>
                  <a:lnTo>
                    <a:pt x="0" y="14"/>
                  </a:lnTo>
                  <a:lnTo>
                    <a:pt x="5" y="17"/>
                  </a:lnTo>
                  <a:lnTo>
                    <a:pt x="5"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2" name="Freeform 1071"/>
            <p:cNvSpPr>
              <a:spLocks/>
            </p:cNvSpPr>
            <p:nvPr/>
          </p:nvSpPr>
          <p:spPr bwMode="auto">
            <a:xfrm>
              <a:off x="3021287" y="4087231"/>
              <a:ext cx="74724" cy="69745"/>
            </a:xfrm>
            <a:custGeom>
              <a:avLst/>
              <a:gdLst>
                <a:gd name="T0" fmla="*/ 82 w 82"/>
                <a:gd name="T1" fmla="*/ 8 h 60"/>
                <a:gd name="T2" fmla="*/ 80 w 82"/>
                <a:gd name="T3" fmla="*/ 8 h 60"/>
                <a:gd name="T4" fmla="*/ 59 w 82"/>
                <a:gd name="T5" fmla="*/ 4 h 60"/>
                <a:gd name="T6" fmla="*/ 53 w 82"/>
                <a:gd name="T7" fmla="*/ 5 h 60"/>
                <a:gd name="T8" fmla="*/ 51 w 82"/>
                <a:gd name="T9" fmla="*/ 5 h 60"/>
                <a:gd name="T10" fmla="*/ 47 w 82"/>
                <a:gd name="T11" fmla="*/ 2 h 60"/>
                <a:gd name="T12" fmla="*/ 44 w 82"/>
                <a:gd name="T13" fmla="*/ 2 h 60"/>
                <a:gd name="T14" fmla="*/ 36 w 82"/>
                <a:gd name="T15" fmla="*/ 0 h 60"/>
                <a:gd name="T16" fmla="*/ 30 w 82"/>
                <a:gd name="T17" fmla="*/ 0 h 60"/>
                <a:gd name="T18" fmla="*/ 28 w 82"/>
                <a:gd name="T19" fmla="*/ 2 h 60"/>
                <a:gd name="T20" fmla="*/ 23 w 82"/>
                <a:gd name="T21" fmla="*/ 1 h 60"/>
                <a:gd name="T22" fmla="*/ 17 w 82"/>
                <a:gd name="T23" fmla="*/ 2 h 60"/>
                <a:gd name="T24" fmla="*/ 9 w 82"/>
                <a:gd name="T25" fmla="*/ 4 h 60"/>
                <a:gd name="T26" fmla="*/ 7 w 82"/>
                <a:gd name="T27" fmla="*/ 8 h 60"/>
                <a:gd name="T28" fmla="*/ 9 w 82"/>
                <a:gd name="T29" fmla="*/ 9 h 60"/>
                <a:gd name="T30" fmla="*/ 11 w 82"/>
                <a:gd name="T31" fmla="*/ 10 h 60"/>
                <a:gd name="T32" fmla="*/ 9 w 82"/>
                <a:gd name="T33" fmla="*/ 10 h 60"/>
                <a:gd name="T34" fmla="*/ 15 w 82"/>
                <a:gd name="T35" fmla="*/ 13 h 60"/>
                <a:gd name="T36" fmla="*/ 15 w 82"/>
                <a:gd name="T37" fmla="*/ 14 h 60"/>
                <a:gd name="T38" fmla="*/ 9 w 82"/>
                <a:gd name="T39" fmla="*/ 13 h 60"/>
                <a:gd name="T40" fmla="*/ 4 w 82"/>
                <a:gd name="T41" fmla="*/ 11 h 60"/>
                <a:gd name="T42" fmla="*/ 2 w 82"/>
                <a:gd name="T43" fmla="*/ 12 h 60"/>
                <a:gd name="T44" fmla="*/ 0 w 82"/>
                <a:gd name="T45" fmla="*/ 14 h 60"/>
                <a:gd name="T46" fmla="*/ 2 w 82"/>
                <a:gd name="T47" fmla="*/ 16 h 60"/>
                <a:gd name="T48" fmla="*/ 0 w 82"/>
                <a:gd name="T49" fmla="*/ 17 h 60"/>
                <a:gd name="T50" fmla="*/ 0 w 82"/>
                <a:gd name="T51" fmla="*/ 20 h 60"/>
                <a:gd name="T52" fmla="*/ 2 w 82"/>
                <a:gd name="T53" fmla="*/ 25 h 60"/>
                <a:gd name="T54" fmla="*/ 2 w 82"/>
                <a:gd name="T55" fmla="*/ 29 h 60"/>
                <a:gd name="T56" fmla="*/ 0 w 82"/>
                <a:gd name="T57" fmla="*/ 32 h 60"/>
                <a:gd name="T58" fmla="*/ 0 w 82"/>
                <a:gd name="T59" fmla="*/ 37 h 60"/>
                <a:gd name="T60" fmla="*/ 2 w 82"/>
                <a:gd name="T61" fmla="*/ 38 h 60"/>
                <a:gd name="T62" fmla="*/ 2 w 82"/>
                <a:gd name="T63" fmla="*/ 41 h 60"/>
                <a:gd name="T64" fmla="*/ 7 w 82"/>
                <a:gd name="T65" fmla="*/ 43 h 60"/>
                <a:gd name="T66" fmla="*/ 9 w 82"/>
                <a:gd name="T67" fmla="*/ 48 h 60"/>
                <a:gd name="T68" fmla="*/ 7 w 82"/>
                <a:gd name="T69" fmla="*/ 54 h 60"/>
                <a:gd name="T70" fmla="*/ 11 w 82"/>
                <a:gd name="T71" fmla="*/ 56 h 60"/>
                <a:gd name="T72" fmla="*/ 9 w 82"/>
                <a:gd name="T73" fmla="*/ 57 h 60"/>
                <a:gd name="T74" fmla="*/ 9 w 82"/>
                <a:gd name="T75" fmla="*/ 60 h 60"/>
                <a:gd name="T76" fmla="*/ 17 w 82"/>
                <a:gd name="T77" fmla="*/ 59 h 60"/>
                <a:gd name="T78" fmla="*/ 23 w 82"/>
                <a:gd name="T79" fmla="*/ 60 h 60"/>
                <a:gd name="T80" fmla="*/ 26 w 82"/>
                <a:gd name="T81" fmla="*/ 58 h 60"/>
                <a:gd name="T82" fmla="*/ 21 w 82"/>
                <a:gd name="T83" fmla="*/ 59 h 60"/>
                <a:gd name="T84" fmla="*/ 23 w 82"/>
                <a:gd name="T85" fmla="*/ 57 h 60"/>
                <a:gd name="T86" fmla="*/ 28 w 82"/>
                <a:gd name="T87" fmla="*/ 51 h 60"/>
                <a:gd name="T88" fmla="*/ 32 w 82"/>
                <a:gd name="T89" fmla="*/ 50 h 60"/>
                <a:gd name="T90" fmla="*/ 30 w 82"/>
                <a:gd name="T91" fmla="*/ 43 h 60"/>
                <a:gd name="T92" fmla="*/ 28 w 82"/>
                <a:gd name="T93" fmla="*/ 41 h 60"/>
                <a:gd name="T94" fmla="*/ 23 w 82"/>
                <a:gd name="T95" fmla="*/ 40 h 60"/>
                <a:gd name="T96" fmla="*/ 21 w 82"/>
                <a:gd name="T97" fmla="*/ 41 h 60"/>
                <a:gd name="T98" fmla="*/ 21 w 82"/>
                <a:gd name="T99" fmla="*/ 38 h 60"/>
                <a:gd name="T100" fmla="*/ 34 w 82"/>
                <a:gd name="T101" fmla="*/ 38 h 60"/>
                <a:gd name="T102" fmla="*/ 36 w 82"/>
                <a:gd name="T103" fmla="*/ 37 h 60"/>
                <a:gd name="T104" fmla="*/ 40 w 82"/>
                <a:gd name="T105" fmla="*/ 40 h 60"/>
                <a:gd name="T106" fmla="*/ 44 w 82"/>
                <a:gd name="T107" fmla="*/ 40 h 60"/>
                <a:gd name="T108" fmla="*/ 51 w 82"/>
                <a:gd name="T109" fmla="*/ 41 h 60"/>
                <a:gd name="T110" fmla="*/ 57 w 82"/>
                <a:gd name="T111" fmla="*/ 37 h 60"/>
                <a:gd name="T112" fmla="*/ 61 w 82"/>
                <a:gd name="T113" fmla="*/ 33 h 60"/>
                <a:gd name="T114" fmla="*/ 63 w 82"/>
                <a:gd name="T115" fmla="*/ 27 h 60"/>
                <a:gd name="T116" fmla="*/ 66 w 82"/>
                <a:gd name="T117" fmla="*/ 26 h 60"/>
                <a:gd name="T118" fmla="*/ 70 w 82"/>
                <a:gd name="T119" fmla="*/ 17 h 60"/>
                <a:gd name="T120" fmla="*/ 80 w 82"/>
                <a:gd name="T121" fmla="*/ 10 h 60"/>
                <a:gd name="T122" fmla="*/ 80 w 82"/>
                <a:gd name="T123" fmla="*/ 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60"/>
                <a:gd name="T188" fmla="*/ 82 w 82"/>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60">
                  <a:moveTo>
                    <a:pt x="80" y="9"/>
                  </a:moveTo>
                  <a:lnTo>
                    <a:pt x="80" y="9"/>
                  </a:lnTo>
                  <a:lnTo>
                    <a:pt x="82" y="8"/>
                  </a:lnTo>
                  <a:lnTo>
                    <a:pt x="80" y="6"/>
                  </a:lnTo>
                  <a:lnTo>
                    <a:pt x="80" y="8"/>
                  </a:lnTo>
                  <a:lnTo>
                    <a:pt x="70" y="4"/>
                  </a:lnTo>
                  <a:lnTo>
                    <a:pt x="59" y="4"/>
                  </a:lnTo>
                  <a:lnTo>
                    <a:pt x="57" y="4"/>
                  </a:lnTo>
                  <a:lnTo>
                    <a:pt x="53" y="5"/>
                  </a:lnTo>
                  <a:lnTo>
                    <a:pt x="53" y="6"/>
                  </a:lnTo>
                  <a:lnTo>
                    <a:pt x="51" y="5"/>
                  </a:lnTo>
                  <a:lnTo>
                    <a:pt x="51" y="4"/>
                  </a:lnTo>
                  <a:lnTo>
                    <a:pt x="51" y="3"/>
                  </a:lnTo>
                  <a:lnTo>
                    <a:pt x="47" y="2"/>
                  </a:lnTo>
                  <a:lnTo>
                    <a:pt x="44" y="2"/>
                  </a:lnTo>
                  <a:lnTo>
                    <a:pt x="44" y="1"/>
                  </a:lnTo>
                  <a:lnTo>
                    <a:pt x="36" y="0"/>
                  </a:lnTo>
                  <a:lnTo>
                    <a:pt x="34" y="0"/>
                  </a:lnTo>
                  <a:lnTo>
                    <a:pt x="32" y="0"/>
                  </a:lnTo>
                  <a:lnTo>
                    <a:pt x="30" y="0"/>
                  </a:lnTo>
                  <a:lnTo>
                    <a:pt x="30" y="2"/>
                  </a:lnTo>
                  <a:lnTo>
                    <a:pt x="28" y="2"/>
                  </a:lnTo>
                  <a:lnTo>
                    <a:pt x="28" y="1"/>
                  </a:lnTo>
                  <a:lnTo>
                    <a:pt x="23" y="1"/>
                  </a:lnTo>
                  <a:lnTo>
                    <a:pt x="19" y="2"/>
                  </a:lnTo>
                  <a:lnTo>
                    <a:pt x="17" y="2"/>
                  </a:lnTo>
                  <a:lnTo>
                    <a:pt x="15" y="2"/>
                  </a:lnTo>
                  <a:lnTo>
                    <a:pt x="13" y="3"/>
                  </a:lnTo>
                  <a:lnTo>
                    <a:pt x="9" y="4"/>
                  </a:lnTo>
                  <a:lnTo>
                    <a:pt x="7" y="4"/>
                  </a:lnTo>
                  <a:lnTo>
                    <a:pt x="7" y="6"/>
                  </a:lnTo>
                  <a:lnTo>
                    <a:pt x="7" y="8"/>
                  </a:lnTo>
                  <a:lnTo>
                    <a:pt x="9" y="10"/>
                  </a:lnTo>
                  <a:lnTo>
                    <a:pt x="9" y="9"/>
                  </a:lnTo>
                  <a:lnTo>
                    <a:pt x="11" y="9"/>
                  </a:lnTo>
                  <a:lnTo>
                    <a:pt x="11" y="10"/>
                  </a:lnTo>
                  <a:lnTo>
                    <a:pt x="9" y="10"/>
                  </a:lnTo>
                  <a:lnTo>
                    <a:pt x="11" y="12"/>
                  </a:lnTo>
                  <a:lnTo>
                    <a:pt x="13" y="13"/>
                  </a:lnTo>
                  <a:lnTo>
                    <a:pt x="15" y="13"/>
                  </a:lnTo>
                  <a:lnTo>
                    <a:pt x="15" y="14"/>
                  </a:lnTo>
                  <a:lnTo>
                    <a:pt x="17" y="14"/>
                  </a:lnTo>
                  <a:lnTo>
                    <a:pt x="15" y="14"/>
                  </a:lnTo>
                  <a:lnTo>
                    <a:pt x="13" y="14"/>
                  </a:lnTo>
                  <a:lnTo>
                    <a:pt x="9" y="13"/>
                  </a:lnTo>
                  <a:lnTo>
                    <a:pt x="7" y="11"/>
                  </a:lnTo>
                  <a:lnTo>
                    <a:pt x="4" y="11"/>
                  </a:lnTo>
                  <a:lnTo>
                    <a:pt x="2" y="11"/>
                  </a:lnTo>
                  <a:lnTo>
                    <a:pt x="2" y="12"/>
                  </a:lnTo>
                  <a:lnTo>
                    <a:pt x="0" y="13"/>
                  </a:lnTo>
                  <a:lnTo>
                    <a:pt x="0" y="14"/>
                  </a:lnTo>
                  <a:lnTo>
                    <a:pt x="0" y="16"/>
                  </a:lnTo>
                  <a:lnTo>
                    <a:pt x="2" y="16"/>
                  </a:lnTo>
                  <a:lnTo>
                    <a:pt x="2" y="17"/>
                  </a:lnTo>
                  <a:lnTo>
                    <a:pt x="0" y="17"/>
                  </a:lnTo>
                  <a:lnTo>
                    <a:pt x="0" y="18"/>
                  </a:lnTo>
                  <a:lnTo>
                    <a:pt x="2" y="18"/>
                  </a:lnTo>
                  <a:lnTo>
                    <a:pt x="0" y="20"/>
                  </a:lnTo>
                  <a:lnTo>
                    <a:pt x="2" y="24"/>
                  </a:lnTo>
                  <a:lnTo>
                    <a:pt x="0" y="24"/>
                  </a:lnTo>
                  <a:lnTo>
                    <a:pt x="2" y="25"/>
                  </a:lnTo>
                  <a:lnTo>
                    <a:pt x="2" y="28"/>
                  </a:lnTo>
                  <a:lnTo>
                    <a:pt x="2" y="29"/>
                  </a:lnTo>
                  <a:lnTo>
                    <a:pt x="0" y="29"/>
                  </a:lnTo>
                  <a:lnTo>
                    <a:pt x="0" y="30"/>
                  </a:lnTo>
                  <a:lnTo>
                    <a:pt x="0" y="32"/>
                  </a:lnTo>
                  <a:lnTo>
                    <a:pt x="0" y="33"/>
                  </a:lnTo>
                  <a:lnTo>
                    <a:pt x="2" y="35"/>
                  </a:lnTo>
                  <a:lnTo>
                    <a:pt x="0" y="37"/>
                  </a:lnTo>
                  <a:lnTo>
                    <a:pt x="0" y="38"/>
                  </a:lnTo>
                  <a:lnTo>
                    <a:pt x="2" y="38"/>
                  </a:lnTo>
                  <a:lnTo>
                    <a:pt x="2" y="40"/>
                  </a:lnTo>
                  <a:lnTo>
                    <a:pt x="2" y="41"/>
                  </a:lnTo>
                  <a:lnTo>
                    <a:pt x="7" y="43"/>
                  </a:lnTo>
                  <a:lnTo>
                    <a:pt x="7" y="45"/>
                  </a:lnTo>
                  <a:lnTo>
                    <a:pt x="9" y="46"/>
                  </a:lnTo>
                  <a:lnTo>
                    <a:pt x="9" y="48"/>
                  </a:lnTo>
                  <a:lnTo>
                    <a:pt x="7" y="49"/>
                  </a:lnTo>
                  <a:lnTo>
                    <a:pt x="9" y="50"/>
                  </a:lnTo>
                  <a:lnTo>
                    <a:pt x="7" y="54"/>
                  </a:lnTo>
                  <a:lnTo>
                    <a:pt x="9" y="56"/>
                  </a:lnTo>
                  <a:lnTo>
                    <a:pt x="11" y="56"/>
                  </a:lnTo>
                  <a:lnTo>
                    <a:pt x="13" y="56"/>
                  </a:lnTo>
                  <a:lnTo>
                    <a:pt x="11" y="56"/>
                  </a:lnTo>
                  <a:lnTo>
                    <a:pt x="9" y="57"/>
                  </a:lnTo>
                  <a:lnTo>
                    <a:pt x="9" y="58"/>
                  </a:lnTo>
                  <a:lnTo>
                    <a:pt x="9" y="60"/>
                  </a:lnTo>
                  <a:lnTo>
                    <a:pt x="15" y="59"/>
                  </a:lnTo>
                  <a:lnTo>
                    <a:pt x="17" y="59"/>
                  </a:lnTo>
                  <a:lnTo>
                    <a:pt x="19" y="59"/>
                  </a:lnTo>
                  <a:lnTo>
                    <a:pt x="23" y="60"/>
                  </a:lnTo>
                  <a:lnTo>
                    <a:pt x="26" y="60"/>
                  </a:lnTo>
                  <a:lnTo>
                    <a:pt x="26" y="59"/>
                  </a:lnTo>
                  <a:lnTo>
                    <a:pt x="26" y="58"/>
                  </a:lnTo>
                  <a:lnTo>
                    <a:pt x="23" y="58"/>
                  </a:lnTo>
                  <a:lnTo>
                    <a:pt x="23" y="59"/>
                  </a:lnTo>
                  <a:lnTo>
                    <a:pt x="21" y="59"/>
                  </a:lnTo>
                  <a:lnTo>
                    <a:pt x="23" y="58"/>
                  </a:lnTo>
                  <a:lnTo>
                    <a:pt x="23" y="57"/>
                  </a:lnTo>
                  <a:lnTo>
                    <a:pt x="26" y="57"/>
                  </a:lnTo>
                  <a:lnTo>
                    <a:pt x="26" y="56"/>
                  </a:lnTo>
                  <a:lnTo>
                    <a:pt x="28" y="51"/>
                  </a:lnTo>
                  <a:lnTo>
                    <a:pt x="30" y="51"/>
                  </a:lnTo>
                  <a:lnTo>
                    <a:pt x="32" y="50"/>
                  </a:lnTo>
                  <a:lnTo>
                    <a:pt x="34" y="48"/>
                  </a:lnTo>
                  <a:lnTo>
                    <a:pt x="32" y="45"/>
                  </a:lnTo>
                  <a:lnTo>
                    <a:pt x="30" y="43"/>
                  </a:lnTo>
                  <a:lnTo>
                    <a:pt x="28" y="43"/>
                  </a:lnTo>
                  <a:lnTo>
                    <a:pt x="28" y="41"/>
                  </a:lnTo>
                  <a:lnTo>
                    <a:pt x="26" y="41"/>
                  </a:lnTo>
                  <a:lnTo>
                    <a:pt x="23" y="40"/>
                  </a:lnTo>
                  <a:lnTo>
                    <a:pt x="21" y="40"/>
                  </a:lnTo>
                  <a:lnTo>
                    <a:pt x="21" y="41"/>
                  </a:lnTo>
                  <a:lnTo>
                    <a:pt x="21" y="40"/>
                  </a:lnTo>
                  <a:lnTo>
                    <a:pt x="21" y="38"/>
                  </a:lnTo>
                  <a:lnTo>
                    <a:pt x="23" y="40"/>
                  </a:lnTo>
                  <a:lnTo>
                    <a:pt x="32" y="38"/>
                  </a:lnTo>
                  <a:lnTo>
                    <a:pt x="34" y="38"/>
                  </a:lnTo>
                  <a:lnTo>
                    <a:pt x="36" y="37"/>
                  </a:lnTo>
                  <a:lnTo>
                    <a:pt x="36" y="38"/>
                  </a:lnTo>
                  <a:lnTo>
                    <a:pt x="38" y="38"/>
                  </a:lnTo>
                  <a:lnTo>
                    <a:pt x="40" y="40"/>
                  </a:lnTo>
                  <a:lnTo>
                    <a:pt x="42" y="40"/>
                  </a:lnTo>
                  <a:lnTo>
                    <a:pt x="44" y="40"/>
                  </a:lnTo>
                  <a:lnTo>
                    <a:pt x="49" y="41"/>
                  </a:lnTo>
                  <a:lnTo>
                    <a:pt x="51" y="41"/>
                  </a:lnTo>
                  <a:lnTo>
                    <a:pt x="53" y="40"/>
                  </a:lnTo>
                  <a:lnTo>
                    <a:pt x="55" y="38"/>
                  </a:lnTo>
                  <a:lnTo>
                    <a:pt x="57" y="37"/>
                  </a:lnTo>
                  <a:lnTo>
                    <a:pt x="57" y="35"/>
                  </a:lnTo>
                  <a:lnTo>
                    <a:pt x="59" y="34"/>
                  </a:lnTo>
                  <a:lnTo>
                    <a:pt x="61" y="33"/>
                  </a:lnTo>
                  <a:lnTo>
                    <a:pt x="61" y="32"/>
                  </a:lnTo>
                  <a:lnTo>
                    <a:pt x="63" y="28"/>
                  </a:lnTo>
                  <a:lnTo>
                    <a:pt x="63" y="27"/>
                  </a:lnTo>
                  <a:lnTo>
                    <a:pt x="61" y="26"/>
                  </a:lnTo>
                  <a:lnTo>
                    <a:pt x="66" y="26"/>
                  </a:lnTo>
                  <a:lnTo>
                    <a:pt x="72" y="19"/>
                  </a:lnTo>
                  <a:lnTo>
                    <a:pt x="70" y="18"/>
                  </a:lnTo>
                  <a:lnTo>
                    <a:pt x="70" y="17"/>
                  </a:lnTo>
                  <a:lnTo>
                    <a:pt x="72" y="18"/>
                  </a:lnTo>
                  <a:lnTo>
                    <a:pt x="80" y="10"/>
                  </a:lnTo>
                  <a:lnTo>
                    <a:pt x="78" y="9"/>
                  </a:lnTo>
                  <a:lnTo>
                    <a:pt x="8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3" name="Freeform 1072"/>
            <p:cNvSpPr>
              <a:spLocks/>
            </p:cNvSpPr>
            <p:nvPr/>
          </p:nvSpPr>
          <p:spPr bwMode="auto">
            <a:xfrm>
              <a:off x="3269152" y="4258107"/>
              <a:ext cx="28249" cy="26736"/>
            </a:xfrm>
            <a:custGeom>
              <a:avLst/>
              <a:gdLst>
                <a:gd name="T0" fmla="*/ 8 w 31"/>
                <a:gd name="T1" fmla="*/ 23 h 23"/>
                <a:gd name="T2" fmla="*/ 10 w 31"/>
                <a:gd name="T3" fmla="*/ 23 h 23"/>
                <a:gd name="T4" fmla="*/ 23 w 31"/>
                <a:gd name="T5" fmla="*/ 22 h 23"/>
                <a:gd name="T6" fmla="*/ 31 w 31"/>
                <a:gd name="T7" fmla="*/ 17 h 23"/>
                <a:gd name="T8" fmla="*/ 31 w 31"/>
                <a:gd name="T9" fmla="*/ 4 h 23"/>
                <a:gd name="T10" fmla="*/ 29 w 31"/>
                <a:gd name="T11" fmla="*/ 2 h 23"/>
                <a:gd name="T12" fmla="*/ 27 w 31"/>
                <a:gd name="T13" fmla="*/ 2 h 23"/>
                <a:gd name="T14" fmla="*/ 25 w 31"/>
                <a:gd name="T15" fmla="*/ 2 h 23"/>
                <a:gd name="T16" fmla="*/ 23 w 31"/>
                <a:gd name="T17" fmla="*/ 0 h 23"/>
                <a:gd name="T18" fmla="*/ 21 w 31"/>
                <a:gd name="T19" fmla="*/ 0 h 23"/>
                <a:gd name="T20" fmla="*/ 17 w 31"/>
                <a:gd name="T21" fmla="*/ 1 h 23"/>
                <a:gd name="T22" fmla="*/ 17 w 31"/>
                <a:gd name="T23" fmla="*/ 0 h 23"/>
                <a:gd name="T24" fmla="*/ 15 w 31"/>
                <a:gd name="T25" fmla="*/ 0 h 23"/>
                <a:gd name="T26" fmla="*/ 15 w 31"/>
                <a:gd name="T27" fmla="*/ 0 h 23"/>
                <a:gd name="T28" fmla="*/ 13 w 31"/>
                <a:gd name="T29" fmla="*/ 1 h 23"/>
                <a:gd name="T30" fmla="*/ 8 w 31"/>
                <a:gd name="T31" fmla="*/ 1 h 23"/>
                <a:gd name="T32" fmla="*/ 0 w 31"/>
                <a:gd name="T33" fmla="*/ 10 h 23"/>
                <a:gd name="T34" fmla="*/ 0 w 31"/>
                <a:gd name="T35" fmla="*/ 16 h 23"/>
                <a:gd name="T36" fmla="*/ 4 w 31"/>
                <a:gd name="T37" fmla="*/ 22 h 23"/>
                <a:gd name="T38" fmla="*/ 8 w 31"/>
                <a:gd name="T39" fmla="*/ 23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23"/>
                <a:gd name="T62" fmla="*/ 31 w 31"/>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23">
                  <a:moveTo>
                    <a:pt x="8" y="23"/>
                  </a:moveTo>
                  <a:lnTo>
                    <a:pt x="10" y="23"/>
                  </a:lnTo>
                  <a:lnTo>
                    <a:pt x="23" y="22"/>
                  </a:lnTo>
                  <a:lnTo>
                    <a:pt x="31" y="17"/>
                  </a:lnTo>
                  <a:lnTo>
                    <a:pt x="31" y="4"/>
                  </a:lnTo>
                  <a:lnTo>
                    <a:pt x="29" y="2"/>
                  </a:lnTo>
                  <a:lnTo>
                    <a:pt x="27" y="2"/>
                  </a:lnTo>
                  <a:lnTo>
                    <a:pt x="25" y="2"/>
                  </a:lnTo>
                  <a:lnTo>
                    <a:pt x="23" y="0"/>
                  </a:lnTo>
                  <a:lnTo>
                    <a:pt x="21" y="0"/>
                  </a:lnTo>
                  <a:lnTo>
                    <a:pt x="17" y="1"/>
                  </a:lnTo>
                  <a:lnTo>
                    <a:pt x="17" y="0"/>
                  </a:lnTo>
                  <a:lnTo>
                    <a:pt x="15" y="0"/>
                  </a:lnTo>
                  <a:lnTo>
                    <a:pt x="13" y="1"/>
                  </a:lnTo>
                  <a:lnTo>
                    <a:pt x="8" y="1"/>
                  </a:lnTo>
                  <a:lnTo>
                    <a:pt x="0" y="10"/>
                  </a:lnTo>
                  <a:lnTo>
                    <a:pt x="0" y="16"/>
                  </a:lnTo>
                  <a:lnTo>
                    <a:pt x="4" y="22"/>
                  </a:lnTo>
                  <a:lnTo>
                    <a:pt x="8"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4" name="Freeform 1073"/>
            <p:cNvSpPr>
              <a:spLocks/>
            </p:cNvSpPr>
            <p:nvPr/>
          </p:nvSpPr>
          <p:spPr bwMode="auto">
            <a:xfrm>
              <a:off x="2931072" y="4096530"/>
              <a:ext cx="81103" cy="81370"/>
            </a:xfrm>
            <a:custGeom>
              <a:avLst/>
              <a:gdLst>
                <a:gd name="T0" fmla="*/ 89 w 89"/>
                <a:gd name="T1" fmla="*/ 40 h 70"/>
                <a:gd name="T2" fmla="*/ 87 w 89"/>
                <a:gd name="T3" fmla="*/ 34 h 70"/>
                <a:gd name="T4" fmla="*/ 82 w 89"/>
                <a:gd name="T5" fmla="*/ 34 h 70"/>
                <a:gd name="T6" fmla="*/ 80 w 89"/>
                <a:gd name="T7" fmla="*/ 33 h 70"/>
                <a:gd name="T8" fmla="*/ 76 w 89"/>
                <a:gd name="T9" fmla="*/ 32 h 70"/>
                <a:gd name="T10" fmla="*/ 76 w 89"/>
                <a:gd name="T11" fmla="*/ 27 h 70"/>
                <a:gd name="T12" fmla="*/ 66 w 89"/>
                <a:gd name="T13" fmla="*/ 25 h 70"/>
                <a:gd name="T14" fmla="*/ 61 w 89"/>
                <a:gd name="T15" fmla="*/ 24 h 70"/>
                <a:gd name="T16" fmla="*/ 68 w 89"/>
                <a:gd name="T17" fmla="*/ 19 h 70"/>
                <a:gd name="T18" fmla="*/ 76 w 89"/>
                <a:gd name="T19" fmla="*/ 16 h 70"/>
                <a:gd name="T20" fmla="*/ 72 w 89"/>
                <a:gd name="T21" fmla="*/ 11 h 70"/>
                <a:gd name="T22" fmla="*/ 78 w 89"/>
                <a:gd name="T23" fmla="*/ 8 h 70"/>
                <a:gd name="T24" fmla="*/ 74 w 89"/>
                <a:gd name="T25" fmla="*/ 1 h 70"/>
                <a:gd name="T26" fmla="*/ 59 w 89"/>
                <a:gd name="T27" fmla="*/ 4 h 70"/>
                <a:gd name="T28" fmla="*/ 47 w 89"/>
                <a:gd name="T29" fmla="*/ 5 h 70"/>
                <a:gd name="T30" fmla="*/ 36 w 89"/>
                <a:gd name="T31" fmla="*/ 1 h 70"/>
                <a:gd name="T32" fmla="*/ 30 w 89"/>
                <a:gd name="T33" fmla="*/ 2 h 70"/>
                <a:gd name="T34" fmla="*/ 34 w 89"/>
                <a:gd name="T35" fmla="*/ 4 h 70"/>
                <a:gd name="T36" fmla="*/ 28 w 89"/>
                <a:gd name="T37" fmla="*/ 4 h 70"/>
                <a:gd name="T38" fmla="*/ 17 w 89"/>
                <a:gd name="T39" fmla="*/ 6 h 70"/>
                <a:gd name="T40" fmla="*/ 23 w 89"/>
                <a:gd name="T41" fmla="*/ 10 h 70"/>
                <a:gd name="T42" fmla="*/ 28 w 89"/>
                <a:gd name="T43" fmla="*/ 13 h 70"/>
                <a:gd name="T44" fmla="*/ 23 w 89"/>
                <a:gd name="T45" fmla="*/ 12 h 70"/>
                <a:gd name="T46" fmla="*/ 15 w 89"/>
                <a:gd name="T47" fmla="*/ 12 h 70"/>
                <a:gd name="T48" fmla="*/ 21 w 89"/>
                <a:gd name="T49" fmla="*/ 18 h 70"/>
                <a:gd name="T50" fmla="*/ 32 w 89"/>
                <a:gd name="T51" fmla="*/ 17 h 70"/>
                <a:gd name="T52" fmla="*/ 38 w 89"/>
                <a:gd name="T53" fmla="*/ 21 h 70"/>
                <a:gd name="T54" fmla="*/ 30 w 89"/>
                <a:gd name="T55" fmla="*/ 20 h 70"/>
                <a:gd name="T56" fmla="*/ 32 w 89"/>
                <a:gd name="T57" fmla="*/ 26 h 70"/>
                <a:gd name="T58" fmla="*/ 36 w 89"/>
                <a:gd name="T59" fmla="*/ 29 h 70"/>
                <a:gd name="T60" fmla="*/ 32 w 89"/>
                <a:gd name="T61" fmla="*/ 28 h 70"/>
                <a:gd name="T62" fmla="*/ 30 w 89"/>
                <a:gd name="T63" fmla="*/ 34 h 70"/>
                <a:gd name="T64" fmla="*/ 26 w 89"/>
                <a:gd name="T65" fmla="*/ 35 h 70"/>
                <a:gd name="T66" fmla="*/ 17 w 89"/>
                <a:gd name="T67" fmla="*/ 33 h 70"/>
                <a:gd name="T68" fmla="*/ 13 w 89"/>
                <a:gd name="T69" fmla="*/ 30 h 70"/>
                <a:gd name="T70" fmla="*/ 11 w 89"/>
                <a:gd name="T71" fmla="*/ 28 h 70"/>
                <a:gd name="T72" fmla="*/ 5 w 89"/>
                <a:gd name="T73" fmla="*/ 26 h 70"/>
                <a:gd name="T74" fmla="*/ 7 w 89"/>
                <a:gd name="T75" fmla="*/ 40 h 70"/>
                <a:gd name="T76" fmla="*/ 13 w 89"/>
                <a:gd name="T77" fmla="*/ 44 h 70"/>
                <a:gd name="T78" fmla="*/ 21 w 89"/>
                <a:gd name="T79" fmla="*/ 46 h 70"/>
                <a:gd name="T80" fmla="*/ 30 w 89"/>
                <a:gd name="T81" fmla="*/ 49 h 70"/>
                <a:gd name="T82" fmla="*/ 34 w 89"/>
                <a:gd name="T83" fmla="*/ 51 h 70"/>
                <a:gd name="T84" fmla="*/ 38 w 89"/>
                <a:gd name="T85" fmla="*/ 56 h 70"/>
                <a:gd name="T86" fmla="*/ 47 w 89"/>
                <a:gd name="T87" fmla="*/ 61 h 70"/>
                <a:gd name="T88" fmla="*/ 53 w 89"/>
                <a:gd name="T89" fmla="*/ 69 h 70"/>
                <a:gd name="T90" fmla="*/ 57 w 89"/>
                <a:gd name="T91" fmla="*/ 70 h 70"/>
                <a:gd name="T92" fmla="*/ 63 w 89"/>
                <a:gd name="T93" fmla="*/ 68 h 70"/>
                <a:gd name="T94" fmla="*/ 63 w 89"/>
                <a:gd name="T95" fmla="*/ 62 h 70"/>
                <a:gd name="T96" fmla="*/ 72 w 89"/>
                <a:gd name="T97" fmla="*/ 61 h 70"/>
                <a:gd name="T98" fmla="*/ 82 w 89"/>
                <a:gd name="T99" fmla="*/ 57 h 70"/>
                <a:gd name="T100" fmla="*/ 89 w 89"/>
                <a:gd name="T101" fmla="*/ 56 h 70"/>
                <a:gd name="T102" fmla="*/ 87 w 89"/>
                <a:gd name="T103" fmla="*/ 50 h 70"/>
                <a:gd name="T104" fmla="*/ 85 w 89"/>
                <a:gd name="T105" fmla="*/ 44 h 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70"/>
                <a:gd name="T161" fmla="*/ 89 w 89"/>
                <a:gd name="T162" fmla="*/ 70 h 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70">
                  <a:moveTo>
                    <a:pt x="89" y="42"/>
                  </a:moveTo>
                  <a:lnTo>
                    <a:pt x="89" y="41"/>
                  </a:lnTo>
                  <a:lnTo>
                    <a:pt x="89" y="40"/>
                  </a:lnTo>
                  <a:lnTo>
                    <a:pt x="87" y="36"/>
                  </a:lnTo>
                  <a:lnTo>
                    <a:pt x="87" y="35"/>
                  </a:lnTo>
                  <a:lnTo>
                    <a:pt x="87" y="34"/>
                  </a:lnTo>
                  <a:lnTo>
                    <a:pt x="85" y="33"/>
                  </a:lnTo>
                  <a:lnTo>
                    <a:pt x="85" y="34"/>
                  </a:lnTo>
                  <a:lnTo>
                    <a:pt x="82" y="34"/>
                  </a:lnTo>
                  <a:lnTo>
                    <a:pt x="78" y="36"/>
                  </a:lnTo>
                  <a:lnTo>
                    <a:pt x="78" y="35"/>
                  </a:lnTo>
                  <a:lnTo>
                    <a:pt x="80" y="33"/>
                  </a:lnTo>
                  <a:lnTo>
                    <a:pt x="78" y="32"/>
                  </a:lnTo>
                  <a:lnTo>
                    <a:pt x="76" y="32"/>
                  </a:lnTo>
                  <a:lnTo>
                    <a:pt x="76" y="29"/>
                  </a:lnTo>
                  <a:lnTo>
                    <a:pt x="76" y="27"/>
                  </a:lnTo>
                  <a:lnTo>
                    <a:pt x="72" y="25"/>
                  </a:lnTo>
                  <a:lnTo>
                    <a:pt x="70" y="25"/>
                  </a:lnTo>
                  <a:lnTo>
                    <a:pt x="66" y="25"/>
                  </a:lnTo>
                  <a:lnTo>
                    <a:pt x="59" y="28"/>
                  </a:lnTo>
                  <a:lnTo>
                    <a:pt x="59" y="25"/>
                  </a:lnTo>
                  <a:lnTo>
                    <a:pt x="61" y="24"/>
                  </a:lnTo>
                  <a:lnTo>
                    <a:pt x="63" y="22"/>
                  </a:lnTo>
                  <a:lnTo>
                    <a:pt x="66" y="21"/>
                  </a:lnTo>
                  <a:lnTo>
                    <a:pt x="68" y="19"/>
                  </a:lnTo>
                  <a:lnTo>
                    <a:pt x="72" y="16"/>
                  </a:lnTo>
                  <a:lnTo>
                    <a:pt x="76" y="16"/>
                  </a:lnTo>
                  <a:lnTo>
                    <a:pt x="76" y="12"/>
                  </a:lnTo>
                  <a:lnTo>
                    <a:pt x="72" y="11"/>
                  </a:lnTo>
                  <a:lnTo>
                    <a:pt x="72" y="10"/>
                  </a:lnTo>
                  <a:lnTo>
                    <a:pt x="76" y="10"/>
                  </a:lnTo>
                  <a:lnTo>
                    <a:pt x="78" y="8"/>
                  </a:lnTo>
                  <a:lnTo>
                    <a:pt x="80" y="4"/>
                  </a:lnTo>
                  <a:lnTo>
                    <a:pt x="78" y="3"/>
                  </a:lnTo>
                  <a:lnTo>
                    <a:pt x="74" y="1"/>
                  </a:lnTo>
                  <a:lnTo>
                    <a:pt x="74" y="0"/>
                  </a:lnTo>
                  <a:lnTo>
                    <a:pt x="68" y="1"/>
                  </a:lnTo>
                  <a:lnTo>
                    <a:pt x="59" y="4"/>
                  </a:lnTo>
                  <a:lnTo>
                    <a:pt x="53" y="5"/>
                  </a:lnTo>
                  <a:lnTo>
                    <a:pt x="51" y="5"/>
                  </a:lnTo>
                  <a:lnTo>
                    <a:pt x="47" y="5"/>
                  </a:lnTo>
                  <a:lnTo>
                    <a:pt x="40" y="3"/>
                  </a:lnTo>
                  <a:lnTo>
                    <a:pt x="38" y="3"/>
                  </a:lnTo>
                  <a:lnTo>
                    <a:pt x="36" y="1"/>
                  </a:lnTo>
                  <a:lnTo>
                    <a:pt x="34" y="0"/>
                  </a:lnTo>
                  <a:lnTo>
                    <a:pt x="32" y="1"/>
                  </a:lnTo>
                  <a:lnTo>
                    <a:pt x="30" y="2"/>
                  </a:lnTo>
                  <a:lnTo>
                    <a:pt x="30" y="3"/>
                  </a:lnTo>
                  <a:lnTo>
                    <a:pt x="34" y="3"/>
                  </a:lnTo>
                  <a:lnTo>
                    <a:pt x="34" y="4"/>
                  </a:lnTo>
                  <a:lnTo>
                    <a:pt x="34" y="5"/>
                  </a:lnTo>
                  <a:lnTo>
                    <a:pt x="32" y="4"/>
                  </a:lnTo>
                  <a:lnTo>
                    <a:pt x="28" y="4"/>
                  </a:lnTo>
                  <a:lnTo>
                    <a:pt x="26" y="3"/>
                  </a:lnTo>
                  <a:lnTo>
                    <a:pt x="21" y="4"/>
                  </a:lnTo>
                  <a:lnTo>
                    <a:pt x="17" y="6"/>
                  </a:lnTo>
                  <a:lnTo>
                    <a:pt x="19" y="9"/>
                  </a:lnTo>
                  <a:lnTo>
                    <a:pt x="21" y="9"/>
                  </a:lnTo>
                  <a:lnTo>
                    <a:pt x="23" y="10"/>
                  </a:lnTo>
                  <a:lnTo>
                    <a:pt x="26" y="10"/>
                  </a:lnTo>
                  <a:lnTo>
                    <a:pt x="26" y="11"/>
                  </a:lnTo>
                  <a:lnTo>
                    <a:pt x="28" y="13"/>
                  </a:lnTo>
                  <a:lnTo>
                    <a:pt x="28" y="14"/>
                  </a:lnTo>
                  <a:lnTo>
                    <a:pt x="23" y="13"/>
                  </a:lnTo>
                  <a:lnTo>
                    <a:pt x="23" y="12"/>
                  </a:lnTo>
                  <a:lnTo>
                    <a:pt x="21" y="11"/>
                  </a:lnTo>
                  <a:lnTo>
                    <a:pt x="17" y="11"/>
                  </a:lnTo>
                  <a:lnTo>
                    <a:pt x="15" y="12"/>
                  </a:lnTo>
                  <a:lnTo>
                    <a:pt x="17" y="16"/>
                  </a:lnTo>
                  <a:lnTo>
                    <a:pt x="19" y="16"/>
                  </a:lnTo>
                  <a:lnTo>
                    <a:pt x="21" y="18"/>
                  </a:lnTo>
                  <a:lnTo>
                    <a:pt x="26" y="19"/>
                  </a:lnTo>
                  <a:lnTo>
                    <a:pt x="30" y="18"/>
                  </a:lnTo>
                  <a:lnTo>
                    <a:pt x="32" y="17"/>
                  </a:lnTo>
                  <a:lnTo>
                    <a:pt x="38" y="21"/>
                  </a:lnTo>
                  <a:lnTo>
                    <a:pt x="32" y="20"/>
                  </a:lnTo>
                  <a:lnTo>
                    <a:pt x="30" y="20"/>
                  </a:lnTo>
                  <a:lnTo>
                    <a:pt x="30" y="25"/>
                  </a:lnTo>
                  <a:lnTo>
                    <a:pt x="32" y="25"/>
                  </a:lnTo>
                  <a:lnTo>
                    <a:pt x="32" y="26"/>
                  </a:lnTo>
                  <a:lnTo>
                    <a:pt x="34" y="27"/>
                  </a:lnTo>
                  <a:lnTo>
                    <a:pt x="36" y="27"/>
                  </a:lnTo>
                  <a:lnTo>
                    <a:pt x="36" y="29"/>
                  </a:lnTo>
                  <a:lnTo>
                    <a:pt x="34" y="30"/>
                  </a:lnTo>
                  <a:lnTo>
                    <a:pt x="32" y="28"/>
                  </a:lnTo>
                  <a:lnTo>
                    <a:pt x="32" y="30"/>
                  </a:lnTo>
                  <a:lnTo>
                    <a:pt x="34" y="33"/>
                  </a:lnTo>
                  <a:lnTo>
                    <a:pt x="30" y="34"/>
                  </a:lnTo>
                  <a:lnTo>
                    <a:pt x="28" y="35"/>
                  </a:lnTo>
                  <a:lnTo>
                    <a:pt x="28" y="34"/>
                  </a:lnTo>
                  <a:lnTo>
                    <a:pt x="26" y="35"/>
                  </a:lnTo>
                  <a:lnTo>
                    <a:pt x="23" y="35"/>
                  </a:lnTo>
                  <a:lnTo>
                    <a:pt x="19" y="35"/>
                  </a:lnTo>
                  <a:lnTo>
                    <a:pt x="17" y="33"/>
                  </a:lnTo>
                  <a:lnTo>
                    <a:pt x="17" y="32"/>
                  </a:lnTo>
                  <a:lnTo>
                    <a:pt x="15" y="30"/>
                  </a:lnTo>
                  <a:lnTo>
                    <a:pt x="13" y="30"/>
                  </a:lnTo>
                  <a:lnTo>
                    <a:pt x="11" y="29"/>
                  </a:lnTo>
                  <a:lnTo>
                    <a:pt x="13" y="28"/>
                  </a:lnTo>
                  <a:lnTo>
                    <a:pt x="11" y="28"/>
                  </a:lnTo>
                  <a:lnTo>
                    <a:pt x="11" y="27"/>
                  </a:lnTo>
                  <a:lnTo>
                    <a:pt x="7" y="26"/>
                  </a:lnTo>
                  <a:lnTo>
                    <a:pt x="5" y="26"/>
                  </a:lnTo>
                  <a:lnTo>
                    <a:pt x="2" y="27"/>
                  </a:lnTo>
                  <a:lnTo>
                    <a:pt x="0" y="36"/>
                  </a:lnTo>
                  <a:lnTo>
                    <a:pt x="7" y="40"/>
                  </a:lnTo>
                  <a:lnTo>
                    <a:pt x="11" y="42"/>
                  </a:lnTo>
                  <a:lnTo>
                    <a:pt x="11" y="43"/>
                  </a:lnTo>
                  <a:lnTo>
                    <a:pt x="13" y="44"/>
                  </a:lnTo>
                  <a:lnTo>
                    <a:pt x="15" y="46"/>
                  </a:lnTo>
                  <a:lnTo>
                    <a:pt x="21" y="48"/>
                  </a:lnTo>
                  <a:lnTo>
                    <a:pt x="21" y="46"/>
                  </a:lnTo>
                  <a:lnTo>
                    <a:pt x="23" y="46"/>
                  </a:lnTo>
                  <a:lnTo>
                    <a:pt x="28" y="50"/>
                  </a:lnTo>
                  <a:lnTo>
                    <a:pt x="30" y="49"/>
                  </a:lnTo>
                  <a:lnTo>
                    <a:pt x="32" y="49"/>
                  </a:lnTo>
                  <a:lnTo>
                    <a:pt x="34" y="50"/>
                  </a:lnTo>
                  <a:lnTo>
                    <a:pt x="34" y="51"/>
                  </a:lnTo>
                  <a:lnTo>
                    <a:pt x="36" y="54"/>
                  </a:lnTo>
                  <a:lnTo>
                    <a:pt x="38" y="56"/>
                  </a:lnTo>
                  <a:lnTo>
                    <a:pt x="42" y="58"/>
                  </a:lnTo>
                  <a:lnTo>
                    <a:pt x="45" y="59"/>
                  </a:lnTo>
                  <a:lnTo>
                    <a:pt x="47" y="61"/>
                  </a:lnTo>
                  <a:lnTo>
                    <a:pt x="49" y="62"/>
                  </a:lnTo>
                  <a:lnTo>
                    <a:pt x="51" y="69"/>
                  </a:lnTo>
                  <a:lnTo>
                    <a:pt x="53" y="69"/>
                  </a:lnTo>
                  <a:lnTo>
                    <a:pt x="53" y="68"/>
                  </a:lnTo>
                  <a:lnTo>
                    <a:pt x="55" y="67"/>
                  </a:lnTo>
                  <a:lnTo>
                    <a:pt x="57" y="70"/>
                  </a:lnTo>
                  <a:lnTo>
                    <a:pt x="59" y="70"/>
                  </a:lnTo>
                  <a:lnTo>
                    <a:pt x="61" y="69"/>
                  </a:lnTo>
                  <a:lnTo>
                    <a:pt x="63" y="68"/>
                  </a:lnTo>
                  <a:lnTo>
                    <a:pt x="68" y="66"/>
                  </a:lnTo>
                  <a:lnTo>
                    <a:pt x="68" y="65"/>
                  </a:lnTo>
                  <a:lnTo>
                    <a:pt x="63" y="62"/>
                  </a:lnTo>
                  <a:lnTo>
                    <a:pt x="63" y="61"/>
                  </a:lnTo>
                  <a:lnTo>
                    <a:pt x="68" y="62"/>
                  </a:lnTo>
                  <a:lnTo>
                    <a:pt x="72" y="61"/>
                  </a:lnTo>
                  <a:lnTo>
                    <a:pt x="76" y="62"/>
                  </a:lnTo>
                  <a:lnTo>
                    <a:pt x="82" y="60"/>
                  </a:lnTo>
                  <a:lnTo>
                    <a:pt x="82" y="57"/>
                  </a:lnTo>
                  <a:lnTo>
                    <a:pt x="87" y="56"/>
                  </a:lnTo>
                  <a:lnTo>
                    <a:pt x="87" y="57"/>
                  </a:lnTo>
                  <a:lnTo>
                    <a:pt x="89" y="56"/>
                  </a:lnTo>
                  <a:lnTo>
                    <a:pt x="87" y="51"/>
                  </a:lnTo>
                  <a:lnTo>
                    <a:pt x="85" y="51"/>
                  </a:lnTo>
                  <a:lnTo>
                    <a:pt x="87" y="50"/>
                  </a:lnTo>
                  <a:lnTo>
                    <a:pt x="87" y="49"/>
                  </a:lnTo>
                  <a:lnTo>
                    <a:pt x="87" y="46"/>
                  </a:lnTo>
                  <a:lnTo>
                    <a:pt x="85" y="44"/>
                  </a:lnTo>
                  <a:lnTo>
                    <a:pt x="87" y="43"/>
                  </a:lnTo>
                  <a:lnTo>
                    <a:pt x="89" y="4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5" name="Freeform 1074"/>
            <p:cNvSpPr>
              <a:spLocks/>
            </p:cNvSpPr>
            <p:nvPr/>
          </p:nvSpPr>
          <p:spPr bwMode="auto">
            <a:xfrm>
              <a:off x="6271774" y="4037246"/>
              <a:ext cx="65611" cy="29061"/>
            </a:xfrm>
            <a:custGeom>
              <a:avLst/>
              <a:gdLst>
                <a:gd name="T0" fmla="*/ 7 w 72"/>
                <a:gd name="T1" fmla="*/ 7 h 25"/>
                <a:gd name="T2" fmla="*/ 9 w 72"/>
                <a:gd name="T3" fmla="*/ 9 h 25"/>
                <a:gd name="T4" fmla="*/ 13 w 72"/>
                <a:gd name="T5" fmla="*/ 12 h 25"/>
                <a:gd name="T6" fmla="*/ 13 w 72"/>
                <a:gd name="T7" fmla="*/ 16 h 25"/>
                <a:gd name="T8" fmla="*/ 15 w 72"/>
                <a:gd name="T9" fmla="*/ 17 h 25"/>
                <a:gd name="T10" fmla="*/ 21 w 72"/>
                <a:gd name="T11" fmla="*/ 17 h 25"/>
                <a:gd name="T12" fmla="*/ 24 w 72"/>
                <a:gd name="T13" fmla="*/ 20 h 25"/>
                <a:gd name="T14" fmla="*/ 26 w 72"/>
                <a:gd name="T15" fmla="*/ 20 h 25"/>
                <a:gd name="T16" fmla="*/ 28 w 72"/>
                <a:gd name="T17" fmla="*/ 22 h 25"/>
                <a:gd name="T18" fmla="*/ 32 w 72"/>
                <a:gd name="T19" fmla="*/ 23 h 25"/>
                <a:gd name="T20" fmla="*/ 36 w 72"/>
                <a:gd name="T21" fmla="*/ 22 h 25"/>
                <a:gd name="T22" fmla="*/ 38 w 72"/>
                <a:gd name="T23" fmla="*/ 24 h 25"/>
                <a:gd name="T24" fmla="*/ 43 w 72"/>
                <a:gd name="T25" fmla="*/ 25 h 25"/>
                <a:gd name="T26" fmla="*/ 47 w 72"/>
                <a:gd name="T27" fmla="*/ 25 h 25"/>
                <a:gd name="T28" fmla="*/ 47 w 72"/>
                <a:gd name="T29" fmla="*/ 24 h 25"/>
                <a:gd name="T30" fmla="*/ 49 w 72"/>
                <a:gd name="T31" fmla="*/ 25 h 25"/>
                <a:gd name="T32" fmla="*/ 51 w 72"/>
                <a:gd name="T33" fmla="*/ 25 h 25"/>
                <a:gd name="T34" fmla="*/ 51 w 72"/>
                <a:gd name="T35" fmla="*/ 24 h 25"/>
                <a:gd name="T36" fmla="*/ 53 w 72"/>
                <a:gd name="T37" fmla="*/ 25 h 25"/>
                <a:gd name="T38" fmla="*/ 57 w 72"/>
                <a:gd name="T39" fmla="*/ 25 h 25"/>
                <a:gd name="T40" fmla="*/ 66 w 72"/>
                <a:gd name="T41" fmla="*/ 22 h 25"/>
                <a:gd name="T42" fmla="*/ 70 w 72"/>
                <a:gd name="T43" fmla="*/ 20 h 25"/>
                <a:gd name="T44" fmla="*/ 70 w 72"/>
                <a:gd name="T45" fmla="*/ 15 h 25"/>
                <a:gd name="T46" fmla="*/ 72 w 72"/>
                <a:gd name="T47" fmla="*/ 14 h 25"/>
                <a:gd name="T48" fmla="*/ 61 w 72"/>
                <a:gd name="T49" fmla="*/ 13 h 25"/>
                <a:gd name="T50" fmla="*/ 59 w 72"/>
                <a:gd name="T51" fmla="*/ 12 h 25"/>
                <a:gd name="T52" fmla="*/ 55 w 72"/>
                <a:gd name="T53" fmla="*/ 11 h 25"/>
                <a:gd name="T54" fmla="*/ 51 w 72"/>
                <a:gd name="T55" fmla="*/ 12 h 25"/>
                <a:gd name="T56" fmla="*/ 49 w 72"/>
                <a:gd name="T57" fmla="*/ 9 h 25"/>
                <a:gd name="T58" fmla="*/ 47 w 72"/>
                <a:gd name="T59" fmla="*/ 8 h 25"/>
                <a:gd name="T60" fmla="*/ 45 w 72"/>
                <a:gd name="T61" fmla="*/ 8 h 25"/>
                <a:gd name="T62" fmla="*/ 43 w 72"/>
                <a:gd name="T63" fmla="*/ 9 h 25"/>
                <a:gd name="T64" fmla="*/ 36 w 72"/>
                <a:gd name="T65" fmla="*/ 9 h 25"/>
                <a:gd name="T66" fmla="*/ 30 w 72"/>
                <a:gd name="T67" fmla="*/ 9 h 25"/>
                <a:gd name="T68" fmla="*/ 32 w 72"/>
                <a:gd name="T69" fmla="*/ 8 h 25"/>
                <a:gd name="T70" fmla="*/ 32 w 72"/>
                <a:gd name="T71" fmla="*/ 7 h 25"/>
                <a:gd name="T72" fmla="*/ 34 w 72"/>
                <a:gd name="T73" fmla="*/ 7 h 25"/>
                <a:gd name="T74" fmla="*/ 34 w 72"/>
                <a:gd name="T75" fmla="*/ 6 h 25"/>
                <a:gd name="T76" fmla="*/ 19 w 72"/>
                <a:gd name="T77" fmla="*/ 5 h 25"/>
                <a:gd name="T78" fmla="*/ 17 w 72"/>
                <a:gd name="T79" fmla="*/ 5 h 25"/>
                <a:gd name="T80" fmla="*/ 13 w 72"/>
                <a:gd name="T81" fmla="*/ 5 h 25"/>
                <a:gd name="T82" fmla="*/ 7 w 72"/>
                <a:gd name="T83" fmla="*/ 4 h 25"/>
                <a:gd name="T84" fmla="*/ 7 w 72"/>
                <a:gd name="T85" fmla="*/ 1 h 25"/>
                <a:gd name="T86" fmla="*/ 5 w 72"/>
                <a:gd name="T87" fmla="*/ 1 h 25"/>
                <a:gd name="T88" fmla="*/ 3 w 72"/>
                <a:gd name="T89" fmla="*/ 0 h 25"/>
                <a:gd name="T90" fmla="*/ 0 w 72"/>
                <a:gd name="T91" fmla="*/ 0 h 25"/>
                <a:gd name="T92" fmla="*/ 0 w 72"/>
                <a:gd name="T93" fmla="*/ 0 h 25"/>
                <a:gd name="T94" fmla="*/ 3 w 72"/>
                <a:gd name="T95" fmla="*/ 3 h 25"/>
                <a:gd name="T96" fmla="*/ 7 w 72"/>
                <a:gd name="T97" fmla="*/ 7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
                <a:gd name="T148" fmla="*/ 0 h 25"/>
                <a:gd name="T149" fmla="*/ 72 w 72"/>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 h="25">
                  <a:moveTo>
                    <a:pt x="7" y="7"/>
                  </a:moveTo>
                  <a:lnTo>
                    <a:pt x="9" y="9"/>
                  </a:lnTo>
                  <a:lnTo>
                    <a:pt x="13" y="12"/>
                  </a:lnTo>
                  <a:lnTo>
                    <a:pt x="13" y="16"/>
                  </a:lnTo>
                  <a:lnTo>
                    <a:pt x="15" y="17"/>
                  </a:lnTo>
                  <a:lnTo>
                    <a:pt x="21" y="17"/>
                  </a:lnTo>
                  <a:lnTo>
                    <a:pt x="24" y="20"/>
                  </a:lnTo>
                  <a:lnTo>
                    <a:pt x="26" y="20"/>
                  </a:lnTo>
                  <a:lnTo>
                    <a:pt x="28" y="22"/>
                  </a:lnTo>
                  <a:lnTo>
                    <a:pt x="32" y="23"/>
                  </a:lnTo>
                  <a:lnTo>
                    <a:pt x="36" y="22"/>
                  </a:lnTo>
                  <a:lnTo>
                    <a:pt x="38" y="24"/>
                  </a:lnTo>
                  <a:lnTo>
                    <a:pt x="43" y="25"/>
                  </a:lnTo>
                  <a:lnTo>
                    <a:pt x="47" y="25"/>
                  </a:lnTo>
                  <a:lnTo>
                    <a:pt x="47" y="24"/>
                  </a:lnTo>
                  <a:lnTo>
                    <a:pt x="49" y="25"/>
                  </a:lnTo>
                  <a:lnTo>
                    <a:pt x="51" y="25"/>
                  </a:lnTo>
                  <a:lnTo>
                    <a:pt x="51" y="24"/>
                  </a:lnTo>
                  <a:lnTo>
                    <a:pt x="53" y="25"/>
                  </a:lnTo>
                  <a:lnTo>
                    <a:pt x="57" y="25"/>
                  </a:lnTo>
                  <a:lnTo>
                    <a:pt x="66" y="22"/>
                  </a:lnTo>
                  <a:lnTo>
                    <a:pt x="70" y="20"/>
                  </a:lnTo>
                  <a:lnTo>
                    <a:pt x="70" y="15"/>
                  </a:lnTo>
                  <a:lnTo>
                    <a:pt x="72" y="14"/>
                  </a:lnTo>
                  <a:lnTo>
                    <a:pt x="61" y="13"/>
                  </a:lnTo>
                  <a:lnTo>
                    <a:pt x="59" y="12"/>
                  </a:lnTo>
                  <a:lnTo>
                    <a:pt x="55" y="11"/>
                  </a:lnTo>
                  <a:lnTo>
                    <a:pt x="51" y="12"/>
                  </a:lnTo>
                  <a:lnTo>
                    <a:pt x="49" y="9"/>
                  </a:lnTo>
                  <a:lnTo>
                    <a:pt x="47" y="8"/>
                  </a:lnTo>
                  <a:lnTo>
                    <a:pt x="45" y="8"/>
                  </a:lnTo>
                  <a:lnTo>
                    <a:pt x="43" y="9"/>
                  </a:lnTo>
                  <a:lnTo>
                    <a:pt x="36" y="9"/>
                  </a:lnTo>
                  <a:lnTo>
                    <a:pt x="30" y="9"/>
                  </a:lnTo>
                  <a:lnTo>
                    <a:pt x="32" y="8"/>
                  </a:lnTo>
                  <a:lnTo>
                    <a:pt x="32" y="7"/>
                  </a:lnTo>
                  <a:lnTo>
                    <a:pt x="34" y="7"/>
                  </a:lnTo>
                  <a:lnTo>
                    <a:pt x="34" y="6"/>
                  </a:lnTo>
                  <a:lnTo>
                    <a:pt x="19" y="5"/>
                  </a:lnTo>
                  <a:lnTo>
                    <a:pt x="17" y="5"/>
                  </a:lnTo>
                  <a:lnTo>
                    <a:pt x="13" y="5"/>
                  </a:lnTo>
                  <a:lnTo>
                    <a:pt x="7" y="4"/>
                  </a:lnTo>
                  <a:lnTo>
                    <a:pt x="7" y="1"/>
                  </a:lnTo>
                  <a:lnTo>
                    <a:pt x="5" y="1"/>
                  </a:lnTo>
                  <a:lnTo>
                    <a:pt x="3" y="0"/>
                  </a:lnTo>
                  <a:lnTo>
                    <a:pt x="0" y="0"/>
                  </a:lnTo>
                  <a:lnTo>
                    <a:pt x="3" y="3"/>
                  </a:lnTo>
                  <a:lnTo>
                    <a:pt x="7"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6" name="Freeform 1075"/>
            <p:cNvSpPr>
              <a:spLocks/>
            </p:cNvSpPr>
            <p:nvPr/>
          </p:nvSpPr>
          <p:spPr bwMode="auto">
            <a:xfrm>
              <a:off x="3303780" y="4261594"/>
              <a:ext cx="17314" cy="10462"/>
            </a:xfrm>
            <a:custGeom>
              <a:avLst/>
              <a:gdLst>
                <a:gd name="T0" fmla="*/ 10 w 19"/>
                <a:gd name="T1" fmla="*/ 8 h 9"/>
                <a:gd name="T2" fmla="*/ 15 w 19"/>
                <a:gd name="T3" fmla="*/ 9 h 9"/>
                <a:gd name="T4" fmla="*/ 19 w 19"/>
                <a:gd name="T5" fmla="*/ 8 h 9"/>
                <a:gd name="T6" fmla="*/ 17 w 19"/>
                <a:gd name="T7" fmla="*/ 4 h 9"/>
                <a:gd name="T8" fmla="*/ 6 w 19"/>
                <a:gd name="T9" fmla="*/ 3 h 9"/>
                <a:gd name="T10" fmla="*/ 6 w 19"/>
                <a:gd name="T11" fmla="*/ 0 h 9"/>
                <a:gd name="T12" fmla="*/ 4 w 19"/>
                <a:gd name="T13" fmla="*/ 1 h 9"/>
                <a:gd name="T14" fmla="*/ 2 w 19"/>
                <a:gd name="T15" fmla="*/ 3 h 9"/>
                <a:gd name="T16" fmla="*/ 0 w 19"/>
                <a:gd name="T17" fmla="*/ 4 h 9"/>
                <a:gd name="T18" fmla="*/ 0 w 19"/>
                <a:gd name="T19" fmla="*/ 6 h 9"/>
                <a:gd name="T20" fmla="*/ 4 w 19"/>
                <a:gd name="T21" fmla="*/ 8 h 9"/>
                <a:gd name="T22" fmla="*/ 10 w 19"/>
                <a:gd name="T23" fmla="*/ 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9"/>
                <a:gd name="T38" fmla="*/ 19 w 1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9">
                  <a:moveTo>
                    <a:pt x="10" y="8"/>
                  </a:moveTo>
                  <a:lnTo>
                    <a:pt x="15" y="9"/>
                  </a:lnTo>
                  <a:lnTo>
                    <a:pt x="19" y="8"/>
                  </a:lnTo>
                  <a:lnTo>
                    <a:pt x="17" y="4"/>
                  </a:lnTo>
                  <a:lnTo>
                    <a:pt x="6" y="3"/>
                  </a:lnTo>
                  <a:lnTo>
                    <a:pt x="6" y="0"/>
                  </a:lnTo>
                  <a:lnTo>
                    <a:pt x="4" y="1"/>
                  </a:lnTo>
                  <a:lnTo>
                    <a:pt x="2" y="3"/>
                  </a:lnTo>
                  <a:lnTo>
                    <a:pt x="0" y="4"/>
                  </a:lnTo>
                  <a:lnTo>
                    <a:pt x="0" y="6"/>
                  </a:lnTo>
                  <a:lnTo>
                    <a:pt x="4" y="8"/>
                  </a:lnTo>
                  <a:lnTo>
                    <a:pt x="1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7" name="Freeform 1076"/>
            <p:cNvSpPr>
              <a:spLocks/>
            </p:cNvSpPr>
            <p:nvPr/>
          </p:nvSpPr>
          <p:spPr bwMode="auto">
            <a:xfrm>
              <a:off x="3138841" y="4258107"/>
              <a:ext cx="7290" cy="12787"/>
            </a:xfrm>
            <a:custGeom>
              <a:avLst/>
              <a:gdLst>
                <a:gd name="T0" fmla="*/ 6 w 8"/>
                <a:gd name="T1" fmla="*/ 1 h 11"/>
                <a:gd name="T2" fmla="*/ 4 w 8"/>
                <a:gd name="T3" fmla="*/ 0 h 11"/>
                <a:gd name="T4" fmla="*/ 2 w 8"/>
                <a:gd name="T5" fmla="*/ 1 h 11"/>
                <a:gd name="T6" fmla="*/ 0 w 8"/>
                <a:gd name="T7" fmla="*/ 9 h 11"/>
                <a:gd name="T8" fmla="*/ 4 w 8"/>
                <a:gd name="T9" fmla="*/ 11 h 11"/>
                <a:gd name="T10" fmla="*/ 6 w 8"/>
                <a:gd name="T11" fmla="*/ 11 h 11"/>
                <a:gd name="T12" fmla="*/ 8 w 8"/>
                <a:gd name="T13" fmla="*/ 9 h 11"/>
                <a:gd name="T14" fmla="*/ 6 w 8"/>
                <a:gd name="T15" fmla="*/ 1 h 11"/>
                <a:gd name="T16" fmla="*/ 6 w 8"/>
                <a:gd name="T17" fmla="*/ 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6" y="1"/>
                  </a:moveTo>
                  <a:lnTo>
                    <a:pt x="4" y="0"/>
                  </a:lnTo>
                  <a:lnTo>
                    <a:pt x="2" y="1"/>
                  </a:lnTo>
                  <a:lnTo>
                    <a:pt x="0" y="9"/>
                  </a:lnTo>
                  <a:lnTo>
                    <a:pt x="4" y="11"/>
                  </a:lnTo>
                  <a:lnTo>
                    <a:pt x="6" y="11"/>
                  </a:lnTo>
                  <a:lnTo>
                    <a:pt x="8" y="9"/>
                  </a:lnTo>
                  <a:lnTo>
                    <a:pt x="6"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8" name="Freeform 1077"/>
            <p:cNvSpPr>
              <a:spLocks/>
            </p:cNvSpPr>
            <p:nvPr/>
          </p:nvSpPr>
          <p:spPr bwMode="auto">
            <a:xfrm>
              <a:off x="6125972" y="4083743"/>
              <a:ext cx="11846" cy="12787"/>
            </a:xfrm>
            <a:custGeom>
              <a:avLst/>
              <a:gdLst>
                <a:gd name="T0" fmla="*/ 2 w 13"/>
                <a:gd name="T1" fmla="*/ 0 h 11"/>
                <a:gd name="T2" fmla="*/ 0 w 13"/>
                <a:gd name="T3" fmla="*/ 0 h 11"/>
                <a:gd name="T4" fmla="*/ 0 w 13"/>
                <a:gd name="T5" fmla="*/ 3 h 11"/>
                <a:gd name="T6" fmla="*/ 5 w 13"/>
                <a:gd name="T7" fmla="*/ 5 h 11"/>
                <a:gd name="T8" fmla="*/ 5 w 13"/>
                <a:gd name="T9" fmla="*/ 6 h 11"/>
                <a:gd name="T10" fmla="*/ 9 w 13"/>
                <a:gd name="T11" fmla="*/ 8 h 11"/>
                <a:gd name="T12" fmla="*/ 11 w 13"/>
                <a:gd name="T13" fmla="*/ 11 h 11"/>
                <a:gd name="T14" fmla="*/ 13 w 13"/>
                <a:gd name="T15" fmla="*/ 11 h 11"/>
                <a:gd name="T16" fmla="*/ 13 w 13"/>
                <a:gd name="T17" fmla="*/ 8 h 11"/>
                <a:gd name="T18" fmla="*/ 11 w 13"/>
                <a:gd name="T19" fmla="*/ 7 h 11"/>
                <a:gd name="T20" fmla="*/ 9 w 13"/>
                <a:gd name="T21" fmla="*/ 7 h 11"/>
                <a:gd name="T22" fmla="*/ 9 w 13"/>
                <a:gd name="T23" fmla="*/ 6 h 11"/>
                <a:gd name="T24" fmla="*/ 9 w 13"/>
                <a:gd name="T25" fmla="*/ 6 h 11"/>
                <a:gd name="T26" fmla="*/ 2 w 13"/>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1"/>
                <a:gd name="T44" fmla="*/ 13 w 1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1">
                  <a:moveTo>
                    <a:pt x="2" y="0"/>
                  </a:moveTo>
                  <a:lnTo>
                    <a:pt x="0" y="0"/>
                  </a:lnTo>
                  <a:lnTo>
                    <a:pt x="0" y="3"/>
                  </a:lnTo>
                  <a:lnTo>
                    <a:pt x="5" y="5"/>
                  </a:lnTo>
                  <a:lnTo>
                    <a:pt x="5" y="6"/>
                  </a:lnTo>
                  <a:lnTo>
                    <a:pt x="9" y="8"/>
                  </a:lnTo>
                  <a:lnTo>
                    <a:pt x="11" y="11"/>
                  </a:lnTo>
                  <a:lnTo>
                    <a:pt x="13" y="11"/>
                  </a:lnTo>
                  <a:lnTo>
                    <a:pt x="13" y="8"/>
                  </a:lnTo>
                  <a:lnTo>
                    <a:pt x="11" y="7"/>
                  </a:lnTo>
                  <a:lnTo>
                    <a:pt x="9" y="7"/>
                  </a:lnTo>
                  <a:lnTo>
                    <a:pt x="9" y="6"/>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89" name="Freeform 1078"/>
            <p:cNvSpPr>
              <a:spLocks/>
            </p:cNvSpPr>
            <p:nvPr/>
          </p:nvSpPr>
          <p:spPr bwMode="auto">
            <a:xfrm>
              <a:off x="2972079" y="4089555"/>
              <a:ext cx="20959" cy="10462"/>
            </a:xfrm>
            <a:custGeom>
              <a:avLst/>
              <a:gdLst>
                <a:gd name="T0" fmla="*/ 12 w 23"/>
                <a:gd name="T1" fmla="*/ 2 h 9"/>
                <a:gd name="T2" fmla="*/ 8 w 23"/>
                <a:gd name="T3" fmla="*/ 2 h 9"/>
                <a:gd name="T4" fmla="*/ 6 w 23"/>
                <a:gd name="T5" fmla="*/ 4 h 9"/>
                <a:gd name="T6" fmla="*/ 6 w 23"/>
                <a:gd name="T7" fmla="*/ 6 h 9"/>
                <a:gd name="T8" fmla="*/ 0 w 23"/>
                <a:gd name="T9" fmla="*/ 7 h 9"/>
                <a:gd name="T10" fmla="*/ 0 w 23"/>
                <a:gd name="T11" fmla="*/ 8 h 9"/>
                <a:gd name="T12" fmla="*/ 4 w 23"/>
                <a:gd name="T13" fmla="*/ 8 h 9"/>
                <a:gd name="T14" fmla="*/ 6 w 23"/>
                <a:gd name="T15" fmla="*/ 7 h 9"/>
                <a:gd name="T16" fmla="*/ 6 w 23"/>
                <a:gd name="T17" fmla="*/ 7 h 9"/>
                <a:gd name="T18" fmla="*/ 8 w 23"/>
                <a:gd name="T19" fmla="*/ 9 h 9"/>
                <a:gd name="T20" fmla="*/ 8 w 23"/>
                <a:gd name="T21" fmla="*/ 8 h 9"/>
                <a:gd name="T22" fmla="*/ 10 w 23"/>
                <a:gd name="T23" fmla="*/ 8 h 9"/>
                <a:gd name="T24" fmla="*/ 10 w 23"/>
                <a:gd name="T25" fmla="*/ 8 h 9"/>
                <a:gd name="T26" fmla="*/ 16 w 23"/>
                <a:gd name="T27" fmla="*/ 7 h 9"/>
                <a:gd name="T28" fmla="*/ 23 w 23"/>
                <a:gd name="T29" fmla="*/ 3 h 9"/>
                <a:gd name="T30" fmla="*/ 23 w 23"/>
                <a:gd name="T31" fmla="*/ 1 h 9"/>
                <a:gd name="T32" fmla="*/ 23 w 23"/>
                <a:gd name="T33" fmla="*/ 0 h 9"/>
                <a:gd name="T34" fmla="*/ 18 w 23"/>
                <a:gd name="T35" fmla="*/ 0 h 9"/>
                <a:gd name="T36" fmla="*/ 12 w 23"/>
                <a:gd name="T37" fmla="*/ 2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9"/>
                <a:gd name="T59" fmla="*/ 23 w 23"/>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9">
                  <a:moveTo>
                    <a:pt x="12" y="2"/>
                  </a:moveTo>
                  <a:lnTo>
                    <a:pt x="8" y="2"/>
                  </a:lnTo>
                  <a:lnTo>
                    <a:pt x="6" y="4"/>
                  </a:lnTo>
                  <a:lnTo>
                    <a:pt x="6" y="6"/>
                  </a:lnTo>
                  <a:lnTo>
                    <a:pt x="0" y="7"/>
                  </a:lnTo>
                  <a:lnTo>
                    <a:pt x="0" y="8"/>
                  </a:lnTo>
                  <a:lnTo>
                    <a:pt x="4" y="8"/>
                  </a:lnTo>
                  <a:lnTo>
                    <a:pt x="6" y="7"/>
                  </a:lnTo>
                  <a:lnTo>
                    <a:pt x="8" y="9"/>
                  </a:lnTo>
                  <a:lnTo>
                    <a:pt x="8" y="8"/>
                  </a:lnTo>
                  <a:lnTo>
                    <a:pt x="10" y="8"/>
                  </a:lnTo>
                  <a:lnTo>
                    <a:pt x="16" y="7"/>
                  </a:lnTo>
                  <a:lnTo>
                    <a:pt x="23" y="3"/>
                  </a:lnTo>
                  <a:lnTo>
                    <a:pt x="23" y="1"/>
                  </a:lnTo>
                  <a:lnTo>
                    <a:pt x="23" y="0"/>
                  </a:lnTo>
                  <a:lnTo>
                    <a:pt x="18" y="0"/>
                  </a:lnTo>
                  <a:lnTo>
                    <a:pt x="1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0" name="Freeform 1079"/>
            <p:cNvSpPr>
              <a:spLocks/>
            </p:cNvSpPr>
            <p:nvPr/>
          </p:nvSpPr>
          <p:spPr bwMode="auto">
            <a:xfrm>
              <a:off x="2870017" y="4100017"/>
              <a:ext cx="32806" cy="29061"/>
            </a:xfrm>
            <a:custGeom>
              <a:avLst/>
              <a:gdLst>
                <a:gd name="T0" fmla="*/ 23 w 36"/>
                <a:gd name="T1" fmla="*/ 0 h 25"/>
                <a:gd name="T2" fmla="*/ 17 w 36"/>
                <a:gd name="T3" fmla="*/ 1 h 25"/>
                <a:gd name="T4" fmla="*/ 8 w 36"/>
                <a:gd name="T5" fmla="*/ 1 h 25"/>
                <a:gd name="T6" fmla="*/ 6 w 36"/>
                <a:gd name="T7" fmla="*/ 2 h 25"/>
                <a:gd name="T8" fmla="*/ 0 w 36"/>
                <a:gd name="T9" fmla="*/ 8 h 25"/>
                <a:gd name="T10" fmla="*/ 0 w 36"/>
                <a:gd name="T11" fmla="*/ 9 h 25"/>
                <a:gd name="T12" fmla="*/ 6 w 36"/>
                <a:gd name="T13" fmla="*/ 10 h 25"/>
                <a:gd name="T14" fmla="*/ 19 w 36"/>
                <a:gd name="T15" fmla="*/ 19 h 25"/>
                <a:gd name="T16" fmla="*/ 19 w 36"/>
                <a:gd name="T17" fmla="*/ 22 h 25"/>
                <a:gd name="T18" fmla="*/ 23 w 36"/>
                <a:gd name="T19" fmla="*/ 25 h 25"/>
                <a:gd name="T20" fmla="*/ 25 w 36"/>
                <a:gd name="T21" fmla="*/ 24 h 25"/>
                <a:gd name="T22" fmla="*/ 25 w 36"/>
                <a:gd name="T23" fmla="*/ 24 h 25"/>
                <a:gd name="T24" fmla="*/ 25 w 36"/>
                <a:gd name="T25" fmla="*/ 24 h 25"/>
                <a:gd name="T26" fmla="*/ 29 w 36"/>
                <a:gd name="T27" fmla="*/ 21 h 25"/>
                <a:gd name="T28" fmla="*/ 29 w 36"/>
                <a:gd name="T29" fmla="*/ 19 h 25"/>
                <a:gd name="T30" fmla="*/ 29 w 36"/>
                <a:gd name="T31" fmla="*/ 18 h 25"/>
                <a:gd name="T32" fmla="*/ 34 w 36"/>
                <a:gd name="T33" fmla="*/ 15 h 25"/>
                <a:gd name="T34" fmla="*/ 36 w 36"/>
                <a:gd name="T35" fmla="*/ 6 h 25"/>
                <a:gd name="T36" fmla="*/ 36 w 36"/>
                <a:gd name="T37" fmla="*/ 5 h 25"/>
                <a:gd name="T38" fmla="*/ 34 w 36"/>
                <a:gd name="T39" fmla="*/ 5 h 25"/>
                <a:gd name="T40" fmla="*/ 31 w 36"/>
                <a:gd name="T41" fmla="*/ 2 h 25"/>
                <a:gd name="T42" fmla="*/ 25 w 36"/>
                <a:gd name="T43" fmla="*/ 1 h 25"/>
                <a:gd name="T44" fmla="*/ 23 w 36"/>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25"/>
                <a:gd name="T71" fmla="*/ 36 w 36"/>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25">
                  <a:moveTo>
                    <a:pt x="23" y="0"/>
                  </a:moveTo>
                  <a:lnTo>
                    <a:pt x="17" y="1"/>
                  </a:lnTo>
                  <a:lnTo>
                    <a:pt x="8" y="1"/>
                  </a:lnTo>
                  <a:lnTo>
                    <a:pt x="6" y="2"/>
                  </a:lnTo>
                  <a:lnTo>
                    <a:pt x="0" y="8"/>
                  </a:lnTo>
                  <a:lnTo>
                    <a:pt x="0" y="9"/>
                  </a:lnTo>
                  <a:lnTo>
                    <a:pt x="6" y="10"/>
                  </a:lnTo>
                  <a:lnTo>
                    <a:pt x="19" y="19"/>
                  </a:lnTo>
                  <a:lnTo>
                    <a:pt x="19" y="22"/>
                  </a:lnTo>
                  <a:lnTo>
                    <a:pt x="23" y="25"/>
                  </a:lnTo>
                  <a:lnTo>
                    <a:pt x="25" y="24"/>
                  </a:lnTo>
                  <a:lnTo>
                    <a:pt x="29" y="21"/>
                  </a:lnTo>
                  <a:lnTo>
                    <a:pt x="29" y="19"/>
                  </a:lnTo>
                  <a:lnTo>
                    <a:pt x="29" y="18"/>
                  </a:lnTo>
                  <a:lnTo>
                    <a:pt x="34" y="15"/>
                  </a:lnTo>
                  <a:lnTo>
                    <a:pt x="36" y="6"/>
                  </a:lnTo>
                  <a:lnTo>
                    <a:pt x="36" y="5"/>
                  </a:lnTo>
                  <a:lnTo>
                    <a:pt x="34" y="5"/>
                  </a:lnTo>
                  <a:lnTo>
                    <a:pt x="31" y="2"/>
                  </a:lnTo>
                  <a:lnTo>
                    <a:pt x="25" y="1"/>
                  </a:lnTo>
                  <a:lnTo>
                    <a:pt x="2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1" name="Freeform 1080"/>
            <p:cNvSpPr>
              <a:spLocks/>
            </p:cNvSpPr>
            <p:nvPr/>
          </p:nvSpPr>
          <p:spPr bwMode="auto">
            <a:xfrm>
              <a:off x="2121868" y="4290655"/>
              <a:ext cx="7290" cy="5812"/>
            </a:xfrm>
            <a:custGeom>
              <a:avLst/>
              <a:gdLst>
                <a:gd name="T0" fmla="*/ 2 w 8"/>
                <a:gd name="T1" fmla="*/ 5 h 5"/>
                <a:gd name="T2" fmla="*/ 6 w 8"/>
                <a:gd name="T3" fmla="*/ 5 h 5"/>
                <a:gd name="T4" fmla="*/ 8 w 8"/>
                <a:gd name="T5" fmla="*/ 4 h 5"/>
                <a:gd name="T6" fmla="*/ 4 w 8"/>
                <a:gd name="T7" fmla="*/ 0 h 5"/>
                <a:gd name="T8" fmla="*/ 4 w 8"/>
                <a:gd name="T9" fmla="*/ 0 h 5"/>
                <a:gd name="T10" fmla="*/ 2 w 8"/>
                <a:gd name="T11" fmla="*/ 2 h 5"/>
                <a:gd name="T12" fmla="*/ 0 w 8"/>
                <a:gd name="T13" fmla="*/ 0 h 5"/>
                <a:gd name="T14" fmla="*/ 0 w 8"/>
                <a:gd name="T15" fmla="*/ 0 h 5"/>
                <a:gd name="T16" fmla="*/ 0 w 8"/>
                <a:gd name="T17" fmla="*/ 2 h 5"/>
                <a:gd name="T18" fmla="*/ 0 w 8"/>
                <a:gd name="T19" fmla="*/ 3 h 5"/>
                <a:gd name="T20" fmla="*/ 2 w 8"/>
                <a:gd name="T21" fmla="*/ 4 h 5"/>
                <a:gd name="T22" fmla="*/ 2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2" y="5"/>
                  </a:moveTo>
                  <a:lnTo>
                    <a:pt x="6" y="5"/>
                  </a:lnTo>
                  <a:lnTo>
                    <a:pt x="8" y="4"/>
                  </a:lnTo>
                  <a:lnTo>
                    <a:pt x="4" y="0"/>
                  </a:lnTo>
                  <a:lnTo>
                    <a:pt x="2" y="2"/>
                  </a:lnTo>
                  <a:lnTo>
                    <a:pt x="0" y="0"/>
                  </a:lnTo>
                  <a:lnTo>
                    <a:pt x="0" y="2"/>
                  </a:lnTo>
                  <a:lnTo>
                    <a:pt x="0" y="3"/>
                  </a:lnTo>
                  <a:lnTo>
                    <a:pt x="2" y="4"/>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2" name="Freeform 1081"/>
            <p:cNvSpPr>
              <a:spLocks/>
            </p:cNvSpPr>
            <p:nvPr/>
          </p:nvSpPr>
          <p:spPr bwMode="auto">
            <a:xfrm>
              <a:off x="6143286" y="4167438"/>
              <a:ext cx="17314" cy="5812"/>
            </a:xfrm>
            <a:custGeom>
              <a:avLst/>
              <a:gdLst>
                <a:gd name="T0" fmla="*/ 11 w 19"/>
                <a:gd name="T1" fmla="*/ 1 h 5"/>
                <a:gd name="T2" fmla="*/ 9 w 19"/>
                <a:gd name="T3" fmla="*/ 1 h 5"/>
                <a:gd name="T4" fmla="*/ 7 w 19"/>
                <a:gd name="T5" fmla="*/ 1 h 5"/>
                <a:gd name="T6" fmla="*/ 5 w 19"/>
                <a:gd name="T7" fmla="*/ 0 h 5"/>
                <a:gd name="T8" fmla="*/ 2 w 19"/>
                <a:gd name="T9" fmla="*/ 1 h 5"/>
                <a:gd name="T10" fmla="*/ 0 w 19"/>
                <a:gd name="T11" fmla="*/ 1 h 5"/>
                <a:gd name="T12" fmla="*/ 0 w 19"/>
                <a:gd name="T13" fmla="*/ 3 h 5"/>
                <a:gd name="T14" fmla="*/ 11 w 19"/>
                <a:gd name="T15" fmla="*/ 5 h 5"/>
                <a:gd name="T16" fmla="*/ 13 w 19"/>
                <a:gd name="T17" fmla="*/ 4 h 5"/>
                <a:gd name="T18" fmla="*/ 15 w 19"/>
                <a:gd name="T19" fmla="*/ 5 h 5"/>
                <a:gd name="T20" fmla="*/ 19 w 19"/>
                <a:gd name="T21" fmla="*/ 3 h 5"/>
                <a:gd name="T22" fmla="*/ 17 w 19"/>
                <a:gd name="T23" fmla="*/ 1 h 5"/>
                <a:gd name="T24" fmla="*/ 11 w 19"/>
                <a:gd name="T25" fmla="*/ 1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5"/>
                <a:gd name="T41" fmla="*/ 19 w 19"/>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5">
                  <a:moveTo>
                    <a:pt x="11" y="1"/>
                  </a:moveTo>
                  <a:lnTo>
                    <a:pt x="9" y="1"/>
                  </a:lnTo>
                  <a:lnTo>
                    <a:pt x="7" y="1"/>
                  </a:lnTo>
                  <a:lnTo>
                    <a:pt x="5" y="0"/>
                  </a:lnTo>
                  <a:lnTo>
                    <a:pt x="2" y="1"/>
                  </a:lnTo>
                  <a:lnTo>
                    <a:pt x="0" y="1"/>
                  </a:lnTo>
                  <a:lnTo>
                    <a:pt x="0" y="3"/>
                  </a:lnTo>
                  <a:lnTo>
                    <a:pt x="11" y="5"/>
                  </a:lnTo>
                  <a:lnTo>
                    <a:pt x="13" y="4"/>
                  </a:lnTo>
                  <a:lnTo>
                    <a:pt x="15" y="5"/>
                  </a:lnTo>
                  <a:lnTo>
                    <a:pt x="19" y="3"/>
                  </a:lnTo>
                  <a:lnTo>
                    <a:pt x="17" y="1"/>
                  </a:lnTo>
                  <a:lnTo>
                    <a:pt x="11"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3" name="Freeform 1082"/>
            <p:cNvSpPr>
              <a:spLocks/>
            </p:cNvSpPr>
            <p:nvPr/>
          </p:nvSpPr>
          <p:spPr bwMode="auto">
            <a:xfrm>
              <a:off x="6158777" y="4166275"/>
              <a:ext cx="15492" cy="9299"/>
            </a:xfrm>
            <a:custGeom>
              <a:avLst/>
              <a:gdLst>
                <a:gd name="T0" fmla="*/ 2 w 17"/>
                <a:gd name="T1" fmla="*/ 8 h 8"/>
                <a:gd name="T2" fmla="*/ 4 w 17"/>
                <a:gd name="T3" fmla="*/ 8 h 8"/>
                <a:gd name="T4" fmla="*/ 6 w 17"/>
                <a:gd name="T5" fmla="*/ 8 h 8"/>
                <a:gd name="T6" fmla="*/ 11 w 17"/>
                <a:gd name="T7" fmla="*/ 8 h 8"/>
                <a:gd name="T8" fmla="*/ 17 w 17"/>
                <a:gd name="T9" fmla="*/ 5 h 8"/>
                <a:gd name="T10" fmla="*/ 17 w 17"/>
                <a:gd name="T11" fmla="*/ 2 h 8"/>
                <a:gd name="T12" fmla="*/ 15 w 17"/>
                <a:gd name="T13" fmla="*/ 1 h 8"/>
                <a:gd name="T14" fmla="*/ 13 w 17"/>
                <a:gd name="T15" fmla="*/ 0 h 8"/>
                <a:gd name="T16" fmla="*/ 11 w 17"/>
                <a:gd name="T17" fmla="*/ 0 h 8"/>
                <a:gd name="T18" fmla="*/ 11 w 17"/>
                <a:gd name="T19" fmla="*/ 2 h 8"/>
                <a:gd name="T20" fmla="*/ 9 w 17"/>
                <a:gd name="T21" fmla="*/ 2 h 8"/>
                <a:gd name="T22" fmla="*/ 9 w 17"/>
                <a:gd name="T23" fmla="*/ 2 h 8"/>
                <a:gd name="T24" fmla="*/ 6 w 17"/>
                <a:gd name="T25" fmla="*/ 2 h 8"/>
                <a:gd name="T26" fmla="*/ 2 w 17"/>
                <a:gd name="T27" fmla="*/ 4 h 8"/>
                <a:gd name="T28" fmla="*/ 2 w 17"/>
                <a:gd name="T29" fmla="*/ 4 h 8"/>
                <a:gd name="T30" fmla="*/ 2 w 17"/>
                <a:gd name="T31" fmla="*/ 5 h 8"/>
                <a:gd name="T32" fmla="*/ 0 w 17"/>
                <a:gd name="T33" fmla="*/ 7 h 8"/>
                <a:gd name="T34" fmla="*/ 0 w 17"/>
                <a:gd name="T35" fmla="*/ 8 h 8"/>
                <a:gd name="T36" fmla="*/ 2 w 17"/>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8"/>
                <a:gd name="T59" fmla="*/ 17 w 17"/>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8">
                  <a:moveTo>
                    <a:pt x="2" y="8"/>
                  </a:moveTo>
                  <a:lnTo>
                    <a:pt x="4" y="8"/>
                  </a:lnTo>
                  <a:lnTo>
                    <a:pt x="6" y="8"/>
                  </a:lnTo>
                  <a:lnTo>
                    <a:pt x="11" y="8"/>
                  </a:lnTo>
                  <a:lnTo>
                    <a:pt x="17" y="5"/>
                  </a:lnTo>
                  <a:lnTo>
                    <a:pt x="17" y="2"/>
                  </a:lnTo>
                  <a:lnTo>
                    <a:pt x="15" y="1"/>
                  </a:lnTo>
                  <a:lnTo>
                    <a:pt x="13" y="0"/>
                  </a:lnTo>
                  <a:lnTo>
                    <a:pt x="11" y="0"/>
                  </a:lnTo>
                  <a:lnTo>
                    <a:pt x="11" y="2"/>
                  </a:lnTo>
                  <a:lnTo>
                    <a:pt x="9" y="2"/>
                  </a:lnTo>
                  <a:lnTo>
                    <a:pt x="6" y="2"/>
                  </a:lnTo>
                  <a:lnTo>
                    <a:pt x="2" y="4"/>
                  </a:lnTo>
                  <a:lnTo>
                    <a:pt x="2" y="5"/>
                  </a:lnTo>
                  <a:lnTo>
                    <a:pt x="0" y="7"/>
                  </a:lnTo>
                  <a:lnTo>
                    <a:pt x="0" y="8"/>
                  </a:lnTo>
                  <a:lnTo>
                    <a:pt x="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4" name="Freeform 1083"/>
            <p:cNvSpPr>
              <a:spLocks/>
            </p:cNvSpPr>
            <p:nvPr/>
          </p:nvSpPr>
          <p:spPr bwMode="auto">
            <a:xfrm>
              <a:off x="2898266" y="4041896"/>
              <a:ext cx="17314" cy="13949"/>
            </a:xfrm>
            <a:custGeom>
              <a:avLst/>
              <a:gdLst>
                <a:gd name="T0" fmla="*/ 0 w 19"/>
                <a:gd name="T1" fmla="*/ 9 h 12"/>
                <a:gd name="T2" fmla="*/ 3 w 19"/>
                <a:gd name="T3" fmla="*/ 11 h 12"/>
                <a:gd name="T4" fmla="*/ 11 w 19"/>
                <a:gd name="T5" fmla="*/ 12 h 12"/>
                <a:gd name="T6" fmla="*/ 15 w 19"/>
                <a:gd name="T7" fmla="*/ 10 h 12"/>
                <a:gd name="T8" fmla="*/ 19 w 19"/>
                <a:gd name="T9" fmla="*/ 8 h 12"/>
                <a:gd name="T10" fmla="*/ 15 w 19"/>
                <a:gd name="T11" fmla="*/ 2 h 12"/>
                <a:gd name="T12" fmla="*/ 13 w 19"/>
                <a:gd name="T13" fmla="*/ 1 h 12"/>
                <a:gd name="T14" fmla="*/ 13 w 19"/>
                <a:gd name="T15" fmla="*/ 0 h 12"/>
                <a:gd name="T16" fmla="*/ 11 w 19"/>
                <a:gd name="T17" fmla="*/ 0 h 12"/>
                <a:gd name="T18" fmla="*/ 5 w 19"/>
                <a:gd name="T19" fmla="*/ 0 h 12"/>
                <a:gd name="T20" fmla="*/ 0 w 19"/>
                <a:gd name="T21" fmla="*/ 8 h 12"/>
                <a:gd name="T22" fmla="*/ 0 w 19"/>
                <a:gd name="T23" fmla="*/ 9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2"/>
                <a:gd name="T38" fmla="*/ 19 w 19"/>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2">
                  <a:moveTo>
                    <a:pt x="0" y="9"/>
                  </a:moveTo>
                  <a:lnTo>
                    <a:pt x="3" y="11"/>
                  </a:lnTo>
                  <a:lnTo>
                    <a:pt x="11" y="12"/>
                  </a:lnTo>
                  <a:lnTo>
                    <a:pt x="15" y="10"/>
                  </a:lnTo>
                  <a:lnTo>
                    <a:pt x="19" y="8"/>
                  </a:lnTo>
                  <a:lnTo>
                    <a:pt x="15" y="2"/>
                  </a:lnTo>
                  <a:lnTo>
                    <a:pt x="13" y="1"/>
                  </a:lnTo>
                  <a:lnTo>
                    <a:pt x="13" y="0"/>
                  </a:lnTo>
                  <a:lnTo>
                    <a:pt x="11" y="0"/>
                  </a:lnTo>
                  <a:lnTo>
                    <a:pt x="5" y="0"/>
                  </a:lnTo>
                  <a:lnTo>
                    <a:pt x="0" y="8"/>
                  </a:lnTo>
                  <a:lnTo>
                    <a:pt x="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5" name="Freeform 1084"/>
            <p:cNvSpPr>
              <a:spLocks/>
            </p:cNvSpPr>
            <p:nvPr/>
          </p:nvSpPr>
          <p:spPr bwMode="auto">
            <a:xfrm>
              <a:off x="2614863" y="4072119"/>
              <a:ext cx="142158" cy="110430"/>
            </a:xfrm>
            <a:custGeom>
              <a:avLst/>
              <a:gdLst>
                <a:gd name="T0" fmla="*/ 12 w 156"/>
                <a:gd name="T1" fmla="*/ 74 h 95"/>
                <a:gd name="T2" fmla="*/ 15 w 156"/>
                <a:gd name="T3" fmla="*/ 77 h 95"/>
                <a:gd name="T4" fmla="*/ 19 w 156"/>
                <a:gd name="T5" fmla="*/ 75 h 95"/>
                <a:gd name="T6" fmla="*/ 40 w 156"/>
                <a:gd name="T7" fmla="*/ 95 h 95"/>
                <a:gd name="T8" fmla="*/ 50 w 156"/>
                <a:gd name="T9" fmla="*/ 91 h 95"/>
                <a:gd name="T10" fmla="*/ 63 w 156"/>
                <a:gd name="T11" fmla="*/ 86 h 95"/>
                <a:gd name="T12" fmla="*/ 67 w 156"/>
                <a:gd name="T13" fmla="*/ 88 h 95"/>
                <a:gd name="T14" fmla="*/ 69 w 156"/>
                <a:gd name="T15" fmla="*/ 85 h 95"/>
                <a:gd name="T16" fmla="*/ 74 w 156"/>
                <a:gd name="T17" fmla="*/ 86 h 95"/>
                <a:gd name="T18" fmla="*/ 80 w 156"/>
                <a:gd name="T19" fmla="*/ 80 h 95"/>
                <a:gd name="T20" fmla="*/ 80 w 156"/>
                <a:gd name="T21" fmla="*/ 74 h 95"/>
                <a:gd name="T22" fmla="*/ 84 w 156"/>
                <a:gd name="T23" fmla="*/ 65 h 95"/>
                <a:gd name="T24" fmla="*/ 90 w 156"/>
                <a:gd name="T25" fmla="*/ 65 h 95"/>
                <a:gd name="T26" fmla="*/ 99 w 156"/>
                <a:gd name="T27" fmla="*/ 56 h 95"/>
                <a:gd name="T28" fmla="*/ 154 w 156"/>
                <a:gd name="T29" fmla="*/ 29 h 95"/>
                <a:gd name="T30" fmla="*/ 130 w 156"/>
                <a:gd name="T31" fmla="*/ 14 h 95"/>
                <a:gd name="T32" fmla="*/ 111 w 156"/>
                <a:gd name="T33" fmla="*/ 8 h 95"/>
                <a:gd name="T34" fmla="*/ 103 w 156"/>
                <a:gd name="T35" fmla="*/ 14 h 95"/>
                <a:gd name="T36" fmla="*/ 99 w 156"/>
                <a:gd name="T37" fmla="*/ 17 h 95"/>
                <a:gd name="T38" fmla="*/ 99 w 156"/>
                <a:gd name="T39" fmla="*/ 11 h 95"/>
                <a:gd name="T40" fmla="*/ 95 w 156"/>
                <a:gd name="T41" fmla="*/ 13 h 95"/>
                <a:gd name="T42" fmla="*/ 90 w 156"/>
                <a:gd name="T43" fmla="*/ 13 h 95"/>
                <a:gd name="T44" fmla="*/ 74 w 156"/>
                <a:gd name="T45" fmla="*/ 1 h 95"/>
                <a:gd name="T46" fmla="*/ 59 w 156"/>
                <a:gd name="T47" fmla="*/ 2 h 95"/>
                <a:gd name="T48" fmla="*/ 42 w 156"/>
                <a:gd name="T49" fmla="*/ 2 h 95"/>
                <a:gd name="T50" fmla="*/ 40 w 156"/>
                <a:gd name="T51" fmla="*/ 5 h 95"/>
                <a:gd name="T52" fmla="*/ 38 w 156"/>
                <a:gd name="T53" fmla="*/ 2 h 95"/>
                <a:gd name="T54" fmla="*/ 36 w 156"/>
                <a:gd name="T55" fmla="*/ 2 h 95"/>
                <a:gd name="T56" fmla="*/ 27 w 156"/>
                <a:gd name="T57" fmla="*/ 3 h 95"/>
                <a:gd name="T58" fmla="*/ 21 w 156"/>
                <a:gd name="T59" fmla="*/ 5 h 95"/>
                <a:gd name="T60" fmla="*/ 21 w 156"/>
                <a:gd name="T61" fmla="*/ 9 h 95"/>
                <a:gd name="T62" fmla="*/ 21 w 156"/>
                <a:gd name="T63" fmla="*/ 13 h 95"/>
                <a:gd name="T64" fmla="*/ 29 w 156"/>
                <a:gd name="T65" fmla="*/ 19 h 95"/>
                <a:gd name="T66" fmla="*/ 21 w 156"/>
                <a:gd name="T67" fmla="*/ 30 h 95"/>
                <a:gd name="T68" fmla="*/ 19 w 156"/>
                <a:gd name="T69" fmla="*/ 33 h 95"/>
                <a:gd name="T70" fmla="*/ 17 w 156"/>
                <a:gd name="T71" fmla="*/ 40 h 95"/>
                <a:gd name="T72" fmla="*/ 15 w 156"/>
                <a:gd name="T73" fmla="*/ 42 h 95"/>
                <a:gd name="T74" fmla="*/ 17 w 156"/>
                <a:gd name="T75" fmla="*/ 45 h 95"/>
                <a:gd name="T76" fmla="*/ 19 w 156"/>
                <a:gd name="T77" fmla="*/ 47 h 95"/>
                <a:gd name="T78" fmla="*/ 10 w 156"/>
                <a:gd name="T79" fmla="*/ 48 h 95"/>
                <a:gd name="T80" fmla="*/ 12 w 156"/>
                <a:gd name="T81" fmla="*/ 53 h 95"/>
                <a:gd name="T82" fmla="*/ 12 w 156"/>
                <a:gd name="T83" fmla="*/ 55 h 95"/>
                <a:gd name="T84" fmla="*/ 8 w 156"/>
                <a:gd name="T85" fmla="*/ 58 h 95"/>
                <a:gd name="T86" fmla="*/ 8 w 156"/>
                <a:gd name="T87" fmla="*/ 59 h 95"/>
                <a:gd name="T88" fmla="*/ 4 w 156"/>
                <a:gd name="T89" fmla="*/ 64 h 95"/>
                <a:gd name="T90" fmla="*/ 2 w 156"/>
                <a:gd name="T91" fmla="*/ 66 h 95"/>
                <a:gd name="T92" fmla="*/ 2 w 156"/>
                <a:gd name="T93" fmla="*/ 67 h 95"/>
                <a:gd name="T94" fmla="*/ 4 w 156"/>
                <a:gd name="T95" fmla="*/ 70 h 95"/>
                <a:gd name="T96" fmla="*/ 0 w 156"/>
                <a:gd name="T97" fmla="*/ 74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6"/>
                <a:gd name="T148" fmla="*/ 0 h 95"/>
                <a:gd name="T149" fmla="*/ 156 w 156"/>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6" h="95">
                  <a:moveTo>
                    <a:pt x="6" y="73"/>
                  </a:moveTo>
                  <a:lnTo>
                    <a:pt x="12" y="73"/>
                  </a:lnTo>
                  <a:lnTo>
                    <a:pt x="12" y="74"/>
                  </a:lnTo>
                  <a:lnTo>
                    <a:pt x="10" y="74"/>
                  </a:lnTo>
                  <a:lnTo>
                    <a:pt x="15" y="77"/>
                  </a:lnTo>
                  <a:lnTo>
                    <a:pt x="17" y="78"/>
                  </a:lnTo>
                  <a:lnTo>
                    <a:pt x="17" y="75"/>
                  </a:lnTo>
                  <a:lnTo>
                    <a:pt x="19" y="75"/>
                  </a:lnTo>
                  <a:lnTo>
                    <a:pt x="19" y="78"/>
                  </a:lnTo>
                  <a:lnTo>
                    <a:pt x="25" y="79"/>
                  </a:lnTo>
                  <a:lnTo>
                    <a:pt x="40" y="95"/>
                  </a:lnTo>
                  <a:lnTo>
                    <a:pt x="42" y="95"/>
                  </a:lnTo>
                  <a:lnTo>
                    <a:pt x="48" y="91"/>
                  </a:lnTo>
                  <a:lnTo>
                    <a:pt x="50" y="91"/>
                  </a:lnTo>
                  <a:lnTo>
                    <a:pt x="59" y="87"/>
                  </a:lnTo>
                  <a:lnTo>
                    <a:pt x="61" y="85"/>
                  </a:lnTo>
                  <a:lnTo>
                    <a:pt x="63" y="86"/>
                  </a:lnTo>
                  <a:lnTo>
                    <a:pt x="63" y="87"/>
                  </a:lnTo>
                  <a:lnTo>
                    <a:pt x="63" y="88"/>
                  </a:lnTo>
                  <a:lnTo>
                    <a:pt x="67" y="88"/>
                  </a:lnTo>
                  <a:lnTo>
                    <a:pt x="69" y="88"/>
                  </a:lnTo>
                  <a:lnTo>
                    <a:pt x="69" y="86"/>
                  </a:lnTo>
                  <a:lnTo>
                    <a:pt x="69" y="85"/>
                  </a:lnTo>
                  <a:lnTo>
                    <a:pt x="71" y="86"/>
                  </a:lnTo>
                  <a:lnTo>
                    <a:pt x="74" y="86"/>
                  </a:lnTo>
                  <a:lnTo>
                    <a:pt x="78" y="83"/>
                  </a:lnTo>
                  <a:lnTo>
                    <a:pt x="80" y="82"/>
                  </a:lnTo>
                  <a:lnTo>
                    <a:pt x="80" y="80"/>
                  </a:lnTo>
                  <a:lnTo>
                    <a:pt x="80" y="79"/>
                  </a:lnTo>
                  <a:lnTo>
                    <a:pt x="80" y="74"/>
                  </a:lnTo>
                  <a:lnTo>
                    <a:pt x="80" y="73"/>
                  </a:lnTo>
                  <a:lnTo>
                    <a:pt x="82" y="69"/>
                  </a:lnTo>
                  <a:lnTo>
                    <a:pt x="84" y="65"/>
                  </a:lnTo>
                  <a:lnTo>
                    <a:pt x="88" y="66"/>
                  </a:lnTo>
                  <a:lnTo>
                    <a:pt x="90" y="65"/>
                  </a:lnTo>
                  <a:lnTo>
                    <a:pt x="92" y="65"/>
                  </a:lnTo>
                  <a:lnTo>
                    <a:pt x="97" y="63"/>
                  </a:lnTo>
                  <a:lnTo>
                    <a:pt x="99" y="56"/>
                  </a:lnTo>
                  <a:lnTo>
                    <a:pt x="156" y="32"/>
                  </a:lnTo>
                  <a:lnTo>
                    <a:pt x="156" y="30"/>
                  </a:lnTo>
                  <a:lnTo>
                    <a:pt x="154" y="29"/>
                  </a:lnTo>
                  <a:lnTo>
                    <a:pt x="149" y="26"/>
                  </a:lnTo>
                  <a:lnTo>
                    <a:pt x="147" y="25"/>
                  </a:lnTo>
                  <a:lnTo>
                    <a:pt x="130" y="14"/>
                  </a:lnTo>
                  <a:lnTo>
                    <a:pt x="128" y="13"/>
                  </a:lnTo>
                  <a:lnTo>
                    <a:pt x="124" y="10"/>
                  </a:lnTo>
                  <a:lnTo>
                    <a:pt x="111" y="8"/>
                  </a:lnTo>
                  <a:lnTo>
                    <a:pt x="103" y="11"/>
                  </a:lnTo>
                  <a:lnTo>
                    <a:pt x="101" y="13"/>
                  </a:lnTo>
                  <a:lnTo>
                    <a:pt x="103" y="14"/>
                  </a:lnTo>
                  <a:lnTo>
                    <a:pt x="103" y="15"/>
                  </a:lnTo>
                  <a:lnTo>
                    <a:pt x="101" y="16"/>
                  </a:lnTo>
                  <a:lnTo>
                    <a:pt x="99" y="17"/>
                  </a:lnTo>
                  <a:lnTo>
                    <a:pt x="99" y="16"/>
                  </a:lnTo>
                  <a:lnTo>
                    <a:pt x="101" y="15"/>
                  </a:lnTo>
                  <a:lnTo>
                    <a:pt x="99" y="11"/>
                  </a:lnTo>
                  <a:lnTo>
                    <a:pt x="95" y="10"/>
                  </a:lnTo>
                  <a:lnTo>
                    <a:pt x="95" y="11"/>
                  </a:lnTo>
                  <a:lnTo>
                    <a:pt x="95" y="13"/>
                  </a:lnTo>
                  <a:lnTo>
                    <a:pt x="92" y="14"/>
                  </a:lnTo>
                  <a:lnTo>
                    <a:pt x="90" y="16"/>
                  </a:lnTo>
                  <a:lnTo>
                    <a:pt x="90" y="13"/>
                  </a:lnTo>
                  <a:lnTo>
                    <a:pt x="92" y="11"/>
                  </a:lnTo>
                  <a:lnTo>
                    <a:pt x="74" y="3"/>
                  </a:lnTo>
                  <a:lnTo>
                    <a:pt x="74" y="1"/>
                  </a:lnTo>
                  <a:lnTo>
                    <a:pt x="65" y="0"/>
                  </a:lnTo>
                  <a:lnTo>
                    <a:pt x="61" y="0"/>
                  </a:lnTo>
                  <a:lnTo>
                    <a:pt x="59" y="2"/>
                  </a:lnTo>
                  <a:lnTo>
                    <a:pt x="57" y="1"/>
                  </a:lnTo>
                  <a:lnTo>
                    <a:pt x="52" y="2"/>
                  </a:lnTo>
                  <a:lnTo>
                    <a:pt x="42" y="2"/>
                  </a:lnTo>
                  <a:lnTo>
                    <a:pt x="42" y="3"/>
                  </a:lnTo>
                  <a:lnTo>
                    <a:pt x="42" y="7"/>
                  </a:lnTo>
                  <a:lnTo>
                    <a:pt x="40" y="5"/>
                  </a:lnTo>
                  <a:lnTo>
                    <a:pt x="40" y="2"/>
                  </a:lnTo>
                  <a:lnTo>
                    <a:pt x="38" y="2"/>
                  </a:lnTo>
                  <a:lnTo>
                    <a:pt x="38" y="3"/>
                  </a:lnTo>
                  <a:lnTo>
                    <a:pt x="36" y="3"/>
                  </a:lnTo>
                  <a:lnTo>
                    <a:pt x="36" y="2"/>
                  </a:lnTo>
                  <a:lnTo>
                    <a:pt x="31" y="3"/>
                  </a:lnTo>
                  <a:lnTo>
                    <a:pt x="27" y="3"/>
                  </a:lnTo>
                  <a:lnTo>
                    <a:pt x="25" y="3"/>
                  </a:lnTo>
                  <a:lnTo>
                    <a:pt x="25" y="5"/>
                  </a:lnTo>
                  <a:lnTo>
                    <a:pt x="21" y="5"/>
                  </a:lnTo>
                  <a:lnTo>
                    <a:pt x="19" y="6"/>
                  </a:lnTo>
                  <a:lnTo>
                    <a:pt x="21" y="9"/>
                  </a:lnTo>
                  <a:lnTo>
                    <a:pt x="25" y="10"/>
                  </a:lnTo>
                  <a:lnTo>
                    <a:pt x="21" y="11"/>
                  </a:lnTo>
                  <a:lnTo>
                    <a:pt x="21" y="13"/>
                  </a:lnTo>
                  <a:lnTo>
                    <a:pt x="25" y="17"/>
                  </a:lnTo>
                  <a:lnTo>
                    <a:pt x="25" y="18"/>
                  </a:lnTo>
                  <a:lnTo>
                    <a:pt x="29" y="19"/>
                  </a:lnTo>
                  <a:lnTo>
                    <a:pt x="29" y="22"/>
                  </a:lnTo>
                  <a:lnTo>
                    <a:pt x="25" y="29"/>
                  </a:lnTo>
                  <a:lnTo>
                    <a:pt x="21" y="30"/>
                  </a:lnTo>
                  <a:lnTo>
                    <a:pt x="21" y="31"/>
                  </a:lnTo>
                  <a:lnTo>
                    <a:pt x="21" y="33"/>
                  </a:lnTo>
                  <a:lnTo>
                    <a:pt x="19" y="33"/>
                  </a:lnTo>
                  <a:lnTo>
                    <a:pt x="19" y="37"/>
                  </a:lnTo>
                  <a:lnTo>
                    <a:pt x="17" y="39"/>
                  </a:lnTo>
                  <a:lnTo>
                    <a:pt x="17" y="40"/>
                  </a:lnTo>
                  <a:lnTo>
                    <a:pt x="15" y="41"/>
                  </a:lnTo>
                  <a:lnTo>
                    <a:pt x="15" y="42"/>
                  </a:lnTo>
                  <a:lnTo>
                    <a:pt x="15" y="43"/>
                  </a:lnTo>
                  <a:lnTo>
                    <a:pt x="17" y="43"/>
                  </a:lnTo>
                  <a:lnTo>
                    <a:pt x="17" y="45"/>
                  </a:lnTo>
                  <a:lnTo>
                    <a:pt x="19" y="45"/>
                  </a:lnTo>
                  <a:lnTo>
                    <a:pt x="19" y="46"/>
                  </a:lnTo>
                  <a:lnTo>
                    <a:pt x="19" y="47"/>
                  </a:lnTo>
                  <a:lnTo>
                    <a:pt x="12" y="48"/>
                  </a:lnTo>
                  <a:lnTo>
                    <a:pt x="10" y="48"/>
                  </a:lnTo>
                  <a:lnTo>
                    <a:pt x="10" y="50"/>
                  </a:lnTo>
                  <a:lnTo>
                    <a:pt x="12" y="50"/>
                  </a:lnTo>
                  <a:lnTo>
                    <a:pt x="12" y="53"/>
                  </a:lnTo>
                  <a:lnTo>
                    <a:pt x="10" y="55"/>
                  </a:lnTo>
                  <a:lnTo>
                    <a:pt x="12" y="55"/>
                  </a:lnTo>
                  <a:lnTo>
                    <a:pt x="12" y="56"/>
                  </a:lnTo>
                  <a:lnTo>
                    <a:pt x="10" y="57"/>
                  </a:lnTo>
                  <a:lnTo>
                    <a:pt x="8" y="58"/>
                  </a:lnTo>
                  <a:lnTo>
                    <a:pt x="10" y="59"/>
                  </a:lnTo>
                  <a:lnTo>
                    <a:pt x="8" y="59"/>
                  </a:lnTo>
                  <a:lnTo>
                    <a:pt x="6" y="61"/>
                  </a:lnTo>
                  <a:lnTo>
                    <a:pt x="6" y="63"/>
                  </a:lnTo>
                  <a:lnTo>
                    <a:pt x="4" y="64"/>
                  </a:lnTo>
                  <a:lnTo>
                    <a:pt x="6" y="65"/>
                  </a:lnTo>
                  <a:lnTo>
                    <a:pt x="2" y="66"/>
                  </a:lnTo>
                  <a:lnTo>
                    <a:pt x="4" y="66"/>
                  </a:lnTo>
                  <a:lnTo>
                    <a:pt x="4" y="67"/>
                  </a:lnTo>
                  <a:lnTo>
                    <a:pt x="2" y="67"/>
                  </a:lnTo>
                  <a:lnTo>
                    <a:pt x="2" y="69"/>
                  </a:lnTo>
                  <a:lnTo>
                    <a:pt x="2" y="70"/>
                  </a:lnTo>
                  <a:lnTo>
                    <a:pt x="4" y="70"/>
                  </a:lnTo>
                  <a:lnTo>
                    <a:pt x="2" y="73"/>
                  </a:lnTo>
                  <a:lnTo>
                    <a:pt x="0" y="73"/>
                  </a:lnTo>
                  <a:lnTo>
                    <a:pt x="0" y="74"/>
                  </a:lnTo>
                  <a:lnTo>
                    <a:pt x="6" y="7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6" name="Freeform 1085"/>
            <p:cNvSpPr>
              <a:spLocks/>
            </p:cNvSpPr>
            <p:nvPr/>
          </p:nvSpPr>
          <p:spPr bwMode="auto">
            <a:xfrm>
              <a:off x="2488197" y="4219747"/>
              <a:ext cx="19137" cy="19761"/>
            </a:xfrm>
            <a:custGeom>
              <a:avLst/>
              <a:gdLst>
                <a:gd name="T0" fmla="*/ 2 w 21"/>
                <a:gd name="T1" fmla="*/ 9 h 17"/>
                <a:gd name="T2" fmla="*/ 2 w 21"/>
                <a:gd name="T3" fmla="*/ 13 h 17"/>
                <a:gd name="T4" fmla="*/ 6 w 21"/>
                <a:gd name="T5" fmla="*/ 15 h 17"/>
                <a:gd name="T6" fmla="*/ 10 w 21"/>
                <a:gd name="T7" fmla="*/ 12 h 17"/>
                <a:gd name="T8" fmla="*/ 8 w 21"/>
                <a:gd name="T9" fmla="*/ 15 h 17"/>
                <a:gd name="T10" fmla="*/ 6 w 21"/>
                <a:gd name="T11" fmla="*/ 16 h 17"/>
                <a:gd name="T12" fmla="*/ 4 w 21"/>
                <a:gd name="T13" fmla="*/ 15 h 17"/>
                <a:gd name="T14" fmla="*/ 4 w 21"/>
                <a:gd name="T15" fmla="*/ 16 h 17"/>
                <a:gd name="T16" fmla="*/ 6 w 21"/>
                <a:gd name="T17" fmla="*/ 17 h 17"/>
                <a:gd name="T18" fmla="*/ 6 w 21"/>
                <a:gd name="T19" fmla="*/ 16 h 17"/>
                <a:gd name="T20" fmla="*/ 6 w 21"/>
                <a:gd name="T21" fmla="*/ 16 h 17"/>
                <a:gd name="T22" fmla="*/ 8 w 21"/>
                <a:gd name="T23" fmla="*/ 17 h 17"/>
                <a:gd name="T24" fmla="*/ 21 w 21"/>
                <a:gd name="T25" fmla="*/ 8 h 17"/>
                <a:gd name="T26" fmla="*/ 21 w 21"/>
                <a:gd name="T27" fmla="*/ 4 h 17"/>
                <a:gd name="T28" fmla="*/ 21 w 21"/>
                <a:gd name="T29" fmla="*/ 3 h 17"/>
                <a:gd name="T30" fmla="*/ 17 w 21"/>
                <a:gd name="T31" fmla="*/ 5 h 17"/>
                <a:gd name="T32" fmla="*/ 17 w 21"/>
                <a:gd name="T33" fmla="*/ 5 h 17"/>
                <a:gd name="T34" fmla="*/ 15 w 21"/>
                <a:gd name="T35" fmla="*/ 4 h 17"/>
                <a:gd name="T36" fmla="*/ 15 w 21"/>
                <a:gd name="T37" fmla="*/ 3 h 17"/>
                <a:gd name="T38" fmla="*/ 12 w 21"/>
                <a:gd name="T39" fmla="*/ 2 h 17"/>
                <a:gd name="T40" fmla="*/ 12 w 21"/>
                <a:gd name="T41" fmla="*/ 0 h 17"/>
                <a:gd name="T42" fmla="*/ 10 w 21"/>
                <a:gd name="T43" fmla="*/ 1 h 17"/>
                <a:gd name="T44" fmla="*/ 10 w 21"/>
                <a:gd name="T45" fmla="*/ 2 h 17"/>
                <a:gd name="T46" fmla="*/ 12 w 21"/>
                <a:gd name="T47" fmla="*/ 3 h 17"/>
                <a:gd name="T48" fmla="*/ 10 w 21"/>
                <a:gd name="T49" fmla="*/ 5 h 17"/>
                <a:gd name="T50" fmla="*/ 10 w 21"/>
                <a:gd name="T51" fmla="*/ 5 h 17"/>
                <a:gd name="T52" fmla="*/ 10 w 21"/>
                <a:gd name="T53" fmla="*/ 7 h 17"/>
                <a:gd name="T54" fmla="*/ 12 w 21"/>
                <a:gd name="T55" fmla="*/ 5 h 17"/>
                <a:gd name="T56" fmla="*/ 12 w 21"/>
                <a:gd name="T57" fmla="*/ 7 h 17"/>
                <a:gd name="T58" fmla="*/ 10 w 21"/>
                <a:gd name="T59" fmla="*/ 8 h 17"/>
                <a:gd name="T60" fmla="*/ 8 w 21"/>
                <a:gd name="T61" fmla="*/ 7 h 17"/>
                <a:gd name="T62" fmla="*/ 8 w 21"/>
                <a:gd name="T63" fmla="*/ 8 h 17"/>
                <a:gd name="T64" fmla="*/ 6 w 21"/>
                <a:gd name="T65" fmla="*/ 7 h 17"/>
                <a:gd name="T66" fmla="*/ 4 w 21"/>
                <a:gd name="T67" fmla="*/ 7 h 17"/>
                <a:gd name="T68" fmla="*/ 6 w 21"/>
                <a:gd name="T69" fmla="*/ 9 h 17"/>
                <a:gd name="T70" fmla="*/ 6 w 21"/>
                <a:gd name="T71" fmla="*/ 9 h 17"/>
                <a:gd name="T72" fmla="*/ 4 w 21"/>
                <a:gd name="T73" fmla="*/ 9 h 17"/>
                <a:gd name="T74" fmla="*/ 2 w 21"/>
                <a:gd name="T75" fmla="*/ 7 h 17"/>
                <a:gd name="T76" fmla="*/ 0 w 21"/>
                <a:gd name="T77" fmla="*/ 7 h 17"/>
                <a:gd name="T78" fmla="*/ 0 w 21"/>
                <a:gd name="T79" fmla="*/ 8 h 17"/>
                <a:gd name="T80" fmla="*/ 0 w 21"/>
                <a:gd name="T81" fmla="*/ 9 h 17"/>
                <a:gd name="T82" fmla="*/ 2 w 21"/>
                <a:gd name="T83" fmla="*/ 9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
                <a:gd name="T127" fmla="*/ 0 h 17"/>
                <a:gd name="T128" fmla="*/ 21 w 21"/>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 h="17">
                  <a:moveTo>
                    <a:pt x="2" y="9"/>
                  </a:moveTo>
                  <a:lnTo>
                    <a:pt x="2" y="13"/>
                  </a:lnTo>
                  <a:lnTo>
                    <a:pt x="6" y="15"/>
                  </a:lnTo>
                  <a:lnTo>
                    <a:pt x="10" y="12"/>
                  </a:lnTo>
                  <a:lnTo>
                    <a:pt x="8" y="15"/>
                  </a:lnTo>
                  <a:lnTo>
                    <a:pt x="6" y="16"/>
                  </a:lnTo>
                  <a:lnTo>
                    <a:pt x="4" y="15"/>
                  </a:lnTo>
                  <a:lnTo>
                    <a:pt x="4" y="16"/>
                  </a:lnTo>
                  <a:lnTo>
                    <a:pt x="6" y="17"/>
                  </a:lnTo>
                  <a:lnTo>
                    <a:pt x="6" y="16"/>
                  </a:lnTo>
                  <a:lnTo>
                    <a:pt x="8" y="17"/>
                  </a:lnTo>
                  <a:lnTo>
                    <a:pt x="21" y="8"/>
                  </a:lnTo>
                  <a:lnTo>
                    <a:pt x="21" y="4"/>
                  </a:lnTo>
                  <a:lnTo>
                    <a:pt x="21" y="3"/>
                  </a:lnTo>
                  <a:lnTo>
                    <a:pt x="17" y="5"/>
                  </a:lnTo>
                  <a:lnTo>
                    <a:pt x="15" y="4"/>
                  </a:lnTo>
                  <a:lnTo>
                    <a:pt x="15" y="3"/>
                  </a:lnTo>
                  <a:lnTo>
                    <a:pt x="12" y="2"/>
                  </a:lnTo>
                  <a:lnTo>
                    <a:pt x="12" y="0"/>
                  </a:lnTo>
                  <a:lnTo>
                    <a:pt x="10" y="1"/>
                  </a:lnTo>
                  <a:lnTo>
                    <a:pt x="10" y="2"/>
                  </a:lnTo>
                  <a:lnTo>
                    <a:pt x="12" y="3"/>
                  </a:lnTo>
                  <a:lnTo>
                    <a:pt x="10" y="5"/>
                  </a:lnTo>
                  <a:lnTo>
                    <a:pt x="10" y="7"/>
                  </a:lnTo>
                  <a:lnTo>
                    <a:pt x="12" y="5"/>
                  </a:lnTo>
                  <a:lnTo>
                    <a:pt x="12" y="7"/>
                  </a:lnTo>
                  <a:lnTo>
                    <a:pt x="10" y="8"/>
                  </a:lnTo>
                  <a:lnTo>
                    <a:pt x="8" y="7"/>
                  </a:lnTo>
                  <a:lnTo>
                    <a:pt x="8" y="8"/>
                  </a:lnTo>
                  <a:lnTo>
                    <a:pt x="6" y="7"/>
                  </a:lnTo>
                  <a:lnTo>
                    <a:pt x="4" y="7"/>
                  </a:lnTo>
                  <a:lnTo>
                    <a:pt x="6" y="9"/>
                  </a:lnTo>
                  <a:lnTo>
                    <a:pt x="4" y="9"/>
                  </a:lnTo>
                  <a:lnTo>
                    <a:pt x="2" y="7"/>
                  </a:lnTo>
                  <a:lnTo>
                    <a:pt x="0" y="7"/>
                  </a:lnTo>
                  <a:lnTo>
                    <a:pt x="0" y="8"/>
                  </a:lnTo>
                  <a:lnTo>
                    <a:pt x="0" y="9"/>
                  </a:lnTo>
                  <a:lnTo>
                    <a:pt x="2"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7" name="Freeform 1086"/>
            <p:cNvSpPr>
              <a:spLocks/>
            </p:cNvSpPr>
            <p:nvPr/>
          </p:nvSpPr>
          <p:spPr bwMode="auto">
            <a:xfrm>
              <a:off x="2478173" y="4232533"/>
              <a:ext cx="13669" cy="9299"/>
            </a:xfrm>
            <a:custGeom>
              <a:avLst/>
              <a:gdLst>
                <a:gd name="T0" fmla="*/ 5 w 15"/>
                <a:gd name="T1" fmla="*/ 6 h 8"/>
                <a:gd name="T2" fmla="*/ 7 w 15"/>
                <a:gd name="T3" fmla="*/ 6 h 8"/>
                <a:gd name="T4" fmla="*/ 9 w 15"/>
                <a:gd name="T5" fmla="*/ 7 h 8"/>
                <a:gd name="T6" fmla="*/ 13 w 15"/>
                <a:gd name="T7" fmla="*/ 7 h 8"/>
                <a:gd name="T8" fmla="*/ 13 w 15"/>
                <a:gd name="T9" fmla="*/ 8 h 8"/>
                <a:gd name="T10" fmla="*/ 13 w 15"/>
                <a:gd name="T11" fmla="*/ 8 h 8"/>
                <a:gd name="T12" fmla="*/ 15 w 15"/>
                <a:gd name="T13" fmla="*/ 8 h 8"/>
                <a:gd name="T14" fmla="*/ 15 w 15"/>
                <a:gd name="T15" fmla="*/ 7 h 8"/>
                <a:gd name="T16" fmla="*/ 13 w 15"/>
                <a:gd name="T17" fmla="*/ 6 h 8"/>
                <a:gd name="T18" fmla="*/ 9 w 15"/>
                <a:gd name="T19" fmla="*/ 4 h 8"/>
                <a:gd name="T20" fmla="*/ 11 w 15"/>
                <a:gd name="T21" fmla="*/ 4 h 8"/>
                <a:gd name="T22" fmla="*/ 7 w 15"/>
                <a:gd name="T23" fmla="*/ 2 h 8"/>
                <a:gd name="T24" fmla="*/ 5 w 15"/>
                <a:gd name="T25" fmla="*/ 0 h 8"/>
                <a:gd name="T26" fmla="*/ 5 w 15"/>
                <a:gd name="T27" fmla="*/ 0 h 8"/>
                <a:gd name="T28" fmla="*/ 2 w 15"/>
                <a:gd name="T29" fmla="*/ 0 h 8"/>
                <a:gd name="T30" fmla="*/ 2 w 15"/>
                <a:gd name="T31" fmla="*/ 0 h 8"/>
                <a:gd name="T32" fmla="*/ 0 w 15"/>
                <a:gd name="T33" fmla="*/ 0 h 8"/>
                <a:gd name="T34" fmla="*/ 0 w 15"/>
                <a:gd name="T35" fmla="*/ 4 h 8"/>
                <a:gd name="T36" fmla="*/ 5 w 15"/>
                <a:gd name="T37" fmla="*/ 4 h 8"/>
                <a:gd name="T38" fmla="*/ 5 w 15"/>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8"/>
                <a:gd name="T62" fmla="*/ 15 w 15"/>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8">
                  <a:moveTo>
                    <a:pt x="5" y="6"/>
                  </a:moveTo>
                  <a:lnTo>
                    <a:pt x="7" y="6"/>
                  </a:lnTo>
                  <a:lnTo>
                    <a:pt x="9" y="7"/>
                  </a:lnTo>
                  <a:lnTo>
                    <a:pt x="13" y="7"/>
                  </a:lnTo>
                  <a:lnTo>
                    <a:pt x="13" y="8"/>
                  </a:lnTo>
                  <a:lnTo>
                    <a:pt x="15" y="8"/>
                  </a:lnTo>
                  <a:lnTo>
                    <a:pt x="15" y="7"/>
                  </a:lnTo>
                  <a:lnTo>
                    <a:pt x="13" y="6"/>
                  </a:lnTo>
                  <a:lnTo>
                    <a:pt x="9" y="4"/>
                  </a:lnTo>
                  <a:lnTo>
                    <a:pt x="11" y="4"/>
                  </a:lnTo>
                  <a:lnTo>
                    <a:pt x="7" y="2"/>
                  </a:lnTo>
                  <a:lnTo>
                    <a:pt x="5" y="0"/>
                  </a:lnTo>
                  <a:lnTo>
                    <a:pt x="2" y="0"/>
                  </a:lnTo>
                  <a:lnTo>
                    <a:pt x="0" y="0"/>
                  </a:lnTo>
                  <a:lnTo>
                    <a:pt x="0" y="4"/>
                  </a:lnTo>
                  <a:lnTo>
                    <a:pt x="5" y="4"/>
                  </a:lnTo>
                  <a:lnTo>
                    <a:pt x="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8" name="Freeform 1087"/>
            <p:cNvSpPr>
              <a:spLocks/>
            </p:cNvSpPr>
            <p:nvPr/>
          </p:nvSpPr>
          <p:spPr bwMode="auto">
            <a:xfrm>
              <a:off x="6189760" y="4081418"/>
              <a:ext cx="10935" cy="15111"/>
            </a:xfrm>
            <a:custGeom>
              <a:avLst/>
              <a:gdLst>
                <a:gd name="T0" fmla="*/ 12 w 12"/>
                <a:gd name="T1" fmla="*/ 2 h 13"/>
                <a:gd name="T2" fmla="*/ 10 w 12"/>
                <a:gd name="T3" fmla="*/ 1 h 13"/>
                <a:gd name="T4" fmla="*/ 6 w 12"/>
                <a:gd name="T5" fmla="*/ 0 h 13"/>
                <a:gd name="T6" fmla="*/ 2 w 12"/>
                <a:gd name="T7" fmla="*/ 1 h 13"/>
                <a:gd name="T8" fmla="*/ 0 w 12"/>
                <a:gd name="T9" fmla="*/ 3 h 13"/>
                <a:gd name="T10" fmla="*/ 0 w 12"/>
                <a:gd name="T11" fmla="*/ 11 h 13"/>
                <a:gd name="T12" fmla="*/ 4 w 12"/>
                <a:gd name="T13" fmla="*/ 13 h 13"/>
                <a:gd name="T14" fmla="*/ 6 w 12"/>
                <a:gd name="T15" fmla="*/ 13 h 13"/>
                <a:gd name="T16" fmla="*/ 4 w 12"/>
                <a:gd name="T17" fmla="*/ 11 h 13"/>
                <a:gd name="T18" fmla="*/ 4 w 12"/>
                <a:gd name="T19" fmla="*/ 11 h 13"/>
                <a:gd name="T20" fmla="*/ 8 w 12"/>
                <a:gd name="T21" fmla="*/ 10 h 13"/>
                <a:gd name="T22" fmla="*/ 8 w 12"/>
                <a:gd name="T23" fmla="*/ 9 h 13"/>
                <a:gd name="T24" fmla="*/ 10 w 12"/>
                <a:gd name="T25" fmla="*/ 9 h 13"/>
                <a:gd name="T26" fmla="*/ 12 w 12"/>
                <a:gd name="T27" fmla="*/ 8 h 13"/>
                <a:gd name="T28" fmla="*/ 12 w 12"/>
                <a:gd name="T29" fmla="*/ 7 h 13"/>
                <a:gd name="T30" fmla="*/ 12 w 12"/>
                <a:gd name="T31" fmla="*/ 7 h 13"/>
                <a:gd name="T32" fmla="*/ 12 w 12"/>
                <a:gd name="T33" fmla="*/ 6 h 13"/>
                <a:gd name="T34" fmla="*/ 12 w 12"/>
                <a:gd name="T35" fmla="*/ 2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3"/>
                <a:gd name="T56" fmla="*/ 12 w 12"/>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3">
                  <a:moveTo>
                    <a:pt x="12" y="2"/>
                  </a:moveTo>
                  <a:lnTo>
                    <a:pt x="10" y="1"/>
                  </a:lnTo>
                  <a:lnTo>
                    <a:pt x="6" y="0"/>
                  </a:lnTo>
                  <a:lnTo>
                    <a:pt x="2" y="1"/>
                  </a:lnTo>
                  <a:lnTo>
                    <a:pt x="0" y="3"/>
                  </a:lnTo>
                  <a:lnTo>
                    <a:pt x="0" y="11"/>
                  </a:lnTo>
                  <a:lnTo>
                    <a:pt x="4" y="13"/>
                  </a:lnTo>
                  <a:lnTo>
                    <a:pt x="6" y="13"/>
                  </a:lnTo>
                  <a:lnTo>
                    <a:pt x="4" y="11"/>
                  </a:lnTo>
                  <a:lnTo>
                    <a:pt x="8" y="10"/>
                  </a:lnTo>
                  <a:lnTo>
                    <a:pt x="8" y="9"/>
                  </a:lnTo>
                  <a:lnTo>
                    <a:pt x="10" y="9"/>
                  </a:lnTo>
                  <a:lnTo>
                    <a:pt x="12" y="8"/>
                  </a:lnTo>
                  <a:lnTo>
                    <a:pt x="12" y="7"/>
                  </a:lnTo>
                  <a:lnTo>
                    <a:pt x="12" y="6"/>
                  </a:lnTo>
                  <a:lnTo>
                    <a:pt x="1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99" name="Freeform 1088"/>
            <p:cNvSpPr>
              <a:spLocks/>
            </p:cNvSpPr>
            <p:nvPr/>
          </p:nvSpPr>
          <p:spPr bwMode="auto">
            <a:xfrm>
              <a:off x="3227234" y="4055845"/>
              <a:ext cx="12758" cy="8137"/>
            </a:xfrm>
            <a:custGeom>
              <a:avLst/>
              <a:gdLst>
                <a:gd name="T0" fmla="*/ 12 w 14"/>
                <a:gd name="T1" fmla="*/ 6 h 7"/>
                <a:gd name="T2" fmla="*/ 14 w 14"/>
                <a:gd name="T3" fmla="*/ 6 h 7"/>
                <a:gd name="T4" fmla="*/ 14 w 14"/>
                <a:gd name="T5" fmla="*/ 4 h 7"/>
                <a:gd name="T6" fmla="*/ 12 w 14"/>
                <a:gd name="T7" fmla="*/ 4 h 7"/>
                <a:gd name="T8" fmla="*/ 12 w 14"/>
                <a:gd name="T9" fmla="*/ 0 h 7"/>
                <a:gd name="T10" fmla="*/ 6 w 14"/>
                <a:gd name="T11" fmla="*/ 1 h 7"/>
                <a:gd name="T12" fmla="*/ 4 w 14"/>
                <a:gd name="T13" fmla="*/ 1 h 7"/>
                <a:gd name="T14" fmla="*/ 4 w 14"/>
                <a:gd name="T15" fmla="*/ 3 h 7"/>
                <a:gd name="T16" fmla="*/ 2 w 14"/>
                <a:gd name="T17" fmla="*/ 3 h 7"/>
                <a:gd name="T18" fmla="*/ 0 w 14"/>
                <a:gd name="T19" fmla="*/ 4 h 7"/>
                <a:gd name="T20" fmla="*/ 2 w 14"/>
                <a:gd name="T21" fmla="*/ 6 h 7"/>
                <a:gd name="T22" fmla="*/ 4 w 14"/>
                <a:gd name="T23" fmla="*/ 7 h 7"/>
                <a:gd name="T24" fmla="*/ 8 w 14"/>
                <a:gd name="T25" fmla="*/ 7 h 7"/>
                <a:gd name="T26" fmla="*/ 12 w 14"/>
                <a:gd name="T27" fmla="*/ 6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7"/>
                <a:gd name="T44" fmla="*/ 14 w 14"/>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7">
                  <a:moveTo>
                    <a:pt x="12" y="6"/>
                  </a:moveTo>
                  <a:lnTo>
                    <a:pt x="14" y="6"/>
                  </a:lnTo>
                  <a:lnTo>
                    <a:pt x="14" y="4"/>
                  </a:lnTo>
                  <a:lnTo>
                    <a:pt x="12" y="4"/>
                  </a:lnTo>
                  <a:lnTo>
                    <a:pt x="12" y="0"/>
                  </a:lnTo>
                  <a:lnTo>
                    <a:pt x="6" y="1"/>
                  </a:lnTo>
                  <a:lnTo>
                    <a:pt x="4" y="1"/>
                  </a:lnTo>
                  <a:lnTo>
                    <a:pt x="4" y="3"/>
                  </a:lnTo>
                  <a:lnTo>
                    <a:pt x="2" y="3"/>
                  </a:lnTo>
                  <a:lnTo>
                    <a:pt x="0" y="4"/>
                  </a:lnTo>
                  <a:lnTo>
                    <a:pt x="2" y="6"/>
                  </a:lnTo>
                  <a:lnTo>
                    <a:pt x="4" y="7"/>
                  </a:lnTo>
                  <a:lnTo>
                    <a:pt x="8" y="7"/>
                  </a:lnTo>
                  <a:lnTo>
                    <a:pt x="1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0" name="Freeform 1089"/>
            <p:cNvSpPr>
              <a:spLocks/>
            </p:cNvSpPr>
            <p:nvPr/>
          </p:nvSpPr>
          <p:spPr bwMode="auto">
            <a:xfrm>
              <a:off x="3220855" y="4102342"/>
              <a:ext cx="65611" cy="32548"/>
            </a:xfrm>
            <a:custGeom>
              <a:avLst/>
              <a:gdLst>
                <a:gd name="T0" fmla="*/ 61 w 72"/>
                <a:gd name="T1" fmla="*/ 13 h 28"/>
                <a:gd name="T2" fmla="*/ 57 w 72"/>
                <a:gd name="T3" fmla="*/ 12 h 28"/>
                <a:gd name="T4" fmla="*/ 55 w 72"/>
                <a:gd name="T5" fmla="*/ 11 h 28"/>
                <a:gd name="T6" fmla="*/ 55 w 72"/>
                <a:gd name="T7" fmla="*/ 8 h 28"/>
                <a:gd name="T8" fmla="*/ 53 w 72"/>
                <a:gd name="T9" fmla="*/ 7 h 28"/>
                <a:gd name="T10" fmla="*/ 40 w 72"/>
                <a:gd name="T11" fmla="*/ 3 h 28"/>
                <a:gd name="T12" fmla="*/ 30 w 72"/>
                <a:gd name="T13" fmla="*/ 3 h 28"/>
                <a:gd name="T14" fmla="*/ 28 w 72"/>
                <a:gd name="T15" fmla="*/ 4 h 28"/>
                <a:gd name="T16" fmla="*/ 13 w 72"/>
                <a:gd name="T17" fmla="*/ 1 h 28"/>
                <a:gd name="T18" fmla="*/ 11 w 72"/>
                <a:gd name="T19" fmla="*/ 1 h 28"/>
                <a:gd name="T20" fmla="*/ 7 w 72"/>
                <a:gd name="T21" fmla="*/ 0 h 28"/>
                <a:gd name="T22" fmla="*/ 2 w 72"/>
                <a:gd name="T23" fmla="*/ 0 h 28"/>
                <a:gd name="T24" fmla="*/ 0 w 72"/>
                <a:gd name="T25" fmla="*/ 3 h 28"/>
                <a:gd name="T26" fmla="*/ 0 w 72"/>
                <a:gd name="T27" fmla="*/ 6 h 28"/>
                <a:gd name="T28" fmla="*/ 0 w 72"/>
                <a:gd name="T29" fmla="*/ 7 h 28"/>
                <a:gd name="T30" fmla="*/ 0 w 72"/>
                <a:gd name="T31" fmla="*/ 11 h 28"/>
                <a:gd name="T32" fmla="*/ 2 w 72"/>
                <a:gd name="T33" fmla="*/ 14 h 28"/>
                <a:gd name="T34" fmla="*/ 11 w 72"/>
                <a:gd name="T35" fmla="*/ 15 h 28"/>
                <a:gd name="T36" fmla="*/ 13 w 72"/>
                <a:gd name="T37" fmla="*/ 24 h 28"/>
                <a:gd name="T38" fmla="*/ 23 w 72"/>
                <a:gd name="T39" fmla="*/ 28 h 28"/>
                <a:gd name="T40" fmla="*/ 40 w 72"/>
                <a:gd name="T41" fmla="*/ 23 h 28"/>
                <a:gd name="T42" fmla="*/ 51 w 72"/>
                <a:gd name="T43" fmla="*/ 23 h 28"/>
                <a:gd name="T44" fmla="*/ 57 w 72"/>
                <a:gd name="T45" fmla="*/ 25 h 28"/>
                <a:gd name="T46" fmla="*/ 68 w 72"/>
                <a:gd name="T47" fmla="*/ 25 h 28"/>
                <a:gd name="T48" fmla="*/ 72 w 72"/>
                <a:gd name="T49" fmla="*/ 23 h 28"/>
                <a:gd name="T50" fmla="*/ 68 w 72"/>
                <a:gd name="T51" fmla="*/ 22 h 28"/>
                <a:gd name="T52" fmla="*/ 68 w 72"/>
                <a:gd name="T53" fmla="*/ 20 h 28"/>
                <a:gd name="T54" fmla="*/ 68 w 72"/>
                <a:gd name="T55" fmla="*/ 19 h 28"/>
                <a:gd name="T56" fmla="*/ 61 w 72"/>
                <a:gd name="T57" fmla="*/ 13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28"/>
                <a:gd name="T89" fmla="*/ 72 w 72"/>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28">
                  <a:moveTo>
                    <a:pt x="61" y="13"/>
                  </a:moveTo>
                  <a:lnTo>
                    <a:pt x="57" y="12"/>
                  </a:lnTo>
                  <a:lnTo>
                    <a:pt x="55" y="11"/>
                  </a:lnTo>
                  <a:lnTo>
                    <a:pt x="55" y="8"/>
                  </a:lnTo>
                  <a:lnTo>
                    <a:pt x="53" y="7"/>
                  </a:lnTo>
                  <a:lnTo>
                    <a:pt x="40" y="3"/>
                  </a:lnTo>
                  <a:lnTo>
                    <a:pt x="30" y="3"/>
                  </a:lnTo>
                  <a:lnTo>
                    <a:pt x="28" y="4"/>
                  </a:lnTo>
                  <a:lnTo>
                    <a:pt x="13" y="1"/>
                  </a:lnTo>
                  <a:lnTo>
                    <a:pt x="11" y="1"/>
                  </a:lnTo>
                  <a:lnTo>
                    <a:pt x="7" y="0"/>
                  </a:lnTo>
                  <a:lnTo>
                    <a:pt x="2" y="0"/>
                  </a:lnTo>
                  <a:lnTo>
                    <a:pt x="0" y="3"/>
                  </a:lnTo>
                  <a:lnTo>
                    <a:pt x="0" y="6"/>
                  </a:lnTo>
                  <a:lnTo>
                    <a:pt x="0" y="7"/>
                  </a:lnTo>
                  <a:lnTo>
                    <a:pt x="0" y="11"/>
                  </a:lnTo>
                  <a:lnTo>
                    <a:pt x="2" y="14"/>
                  </a:lnTo>
                  <a:lnTo>
                    <a:pt x="11" y="15"/>
                  </a:lnTo>
                  <a:lnTo>
                    <a:pt x="13" y="24"/>
                  </a:lnTo>
                  <a:lnTo>
                    <a:pt x="23" y="28"/>
                  </a:lnTo>
                  <a:lnTo>
                    <a:pt x="40" y="23"/>
                  </a:lnTo>
                  <a:lnTo>
                    <a:pt x="51" y="23"/>
                  </a:lnTo>
                  <a:lnTo>
                    <a:pt x="57" y="25"/>
                  </a:lnTo>
                  <a:lnTo>
                    <a:pt x="68" y="25"/>
                  </a:lnTo>
                  <a:lnTo>
                    <a:pt x="72" y="23"/>
                  </a:lnTo>
                  <a:lnTo>
                    <a:pt x="68" y="22"/>
                  </a:lnTo>
                  <a:lnTo>
                    <a:pt x="68" y="20"/>
                  </a:lnTo>
                  <a:lnTo>
                    <a:pt x="68" y="19"/>
                  </a:lnTo>
                  <a:lnTo>
                    <a:pt x="61"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1" name="Freeform 1090"/>
            <p:cNvSpPr>
              <a:spLocks/>
            </p:cNvSpPr>
            <p:nvPr/>
          </p:nvSpPr>
          <p:spPr bwMode="auto">
            <a:xfrm>
              <a:off x="5099886" y="4940449"/>
              <a:ext cx="5468" cy="4650"/>
            </a:xfrm>
            <a:custGeom>
              <a:avLst/>
              <a:gdLst>
                <a:gd name="T0" fmla="*/ 4 w 6"/>
                <a:gd name="T1" fmla="*/ 1 h 4"/>
                <a:gd name="T2" fmla="*/ 4 w 6"/>
                <a:gd name="T3" fmla="*/ 0 h 4"/>
                <a:gd name="T4" fmla="*/ 4 w 6"/>
                <a:gd name="T5" fmla="*/ 1 h 4"/>
                <a:gd name="T6" fmla="*/ 2 w 6"/>
                <a:gd name="T7" fmla="*/ 2 h 4"/>
                <a:gd name="T8" fmla="*/ 2 w 6"/>
                <a:gd name="T9" fmla="*/ 2 h 4"/>
                <a:gd name="T10" fmla="*/ 2 w 6"/>
                <a:gd name="T11" fmla="*/ 3 h 4"/>
                <a:gd name="T12" fmla="*/ 2 w 6"/>
                <a:gd name="T13" fmla="*/ 3 h 4"/>
                <a:gd name="T14" fmla="*/ 0 w 6"/>
                <a:gd name="T15" fmla="*/ 4 h 4"/>
                <a:gd name="T16" fmla="*/ 2 w 6"/>
                <a:gd name="T17" fmla="*/ 4 h 4"/>
                <a:gd name="T18" fmla="*/ 2 w 6"/>
                <a:gd name="T19" fmla="*/ 4 h 4"/>
                <a:gd name="T20" fmla="*/ 2 w 6"/>
                <a:gd name="T21" fmla="*/ 4 h 4"/>
                <a:gd name="T22" fmla="*/ 2 w 6"/>
                <a:gd name="T23" fmla="*/ 3 h 4"/>
                <a:gd name="T24" fmla="*/ 2 w 6"/>
                <a:gd name="T25" fmla="*/ 3 h 4"/>
                <a:gd name="T26" fmla="*/ 4 w 6"/>
                <a:gd name="T27" fmla="*/ 2 h 4"/>
                <a:gd name="T28" fmla="*/ 4 w 6"/>
                <a:gd name="T29" fmla="*/ 2 h 4"/>
                <a:gd name="T30" fmla="*/ 6 w 6"/>
                <a:gd name="T31" fmla="*/ 1 h 4"/>
                <a:gd name="T32" fmla="*/ 4 w 6"/>
                <a:gd name="T33" fmla="*/ 1 h 4"/>
                <a:gd name="T34" fmla="*/ 4 w 6"/>
                <a:gd name="T35" fmla="*/ 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4"/>
                <a:gd name="T56" fmla="*/ 6 w 6"/>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4">
                  <a:moveTo>
                    <a:pt x="4" y="1"/>
                  </a:moveTo>
                  <a:lnTo>
                    <a:pt x="4" y="0"/>
                  </a:lnTo>
                  <a:lnTo>
                    <a:pt x="4" y="1"/>
                  </a:lnTo>
                  <a:lnTo>
                    <a:pt x="2" y="2"/>
                  </a:lnTo>
                  <a:lnTo>
                    <a:pt x="2" y="3"/>
                  </a:lnTo>
                  <a:lnTo>
                    <a:pt x="0" y="4"/>
                  </a:lnTo>
                  <a:lnTo>
                    <a:pt x="2" y="4"/>
                  </a:lnTo>
                  <a:lnTo>
                    <a:pt x="2" y="3"/>
                  </a:lnTo>
                  <a:lnTo>
                    <a:pt x="4" y="2"/>
                  </a:lnTo>
                  <a:lnTo>
                    <a:pt x="6"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2" name="Rectangle 1091"/>
            <p:cNvSpPr>
              <a:spLocks noChangeArrowheads="1"/>
            </p:cNvSpPr>
            <p:nvPr/>
          </p:nvSpPr>
          <p:spPr bwMode="auto">
            <a:xfrm>
              <a:off x="3558935" y="4546388"/>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3" name="Freeform 1092"/>
            <p:cNvSpPr>
              <a:spLocks/>
            </p:cNvSpPr>
            <p:nvPr/>
          </p:nvSpPr>
          <p:spPr bwMode="auto">
            <a:xfrm>
              <a:off x="5013316" y="5022981"/>
              <a:ext cx="5468" cy="1162"/>
            </a:xfrm>
            <a:custGeom>
              <a:avLst/>
              <a:gdLst>
                <a:gd name="T0" fmla="*/ 4 w 6"/>
                <a:gd name="T1" fmla="*/ 0 h 1"/>
                <a:gd name="T2" fmla="*/ 0 w 6"/>
                <a:gd name="T3" fmla="*/ 0 h 1"/>
                <a:gd name="T4" fmla="*/ 0 w 6"/>
                <a:gd name="T5" fmla="*/ 0 h 1"/>
                <a:gd name="T6" fmla="*/ 0 w 6"/>
                <a:gd name="T7" fmla="*/ 0 h 1"/>
                <a:gd name="T8" fmla="*/ 2 w 6"/>
                <a:gd name="T9" fmla="*/ 1 h 1"/>
                <a:gd name="T10" fmla="*/ 2 w 6"/>
                <a:gd name="T11" fmla="*/ 1 h 1"/>
                <a:gd name="T12" fmla="*/ 2 w 6"/>
                <a:gd name="T13" fmla="*/ 1 h 1"/>
                <a:gd name="T14" fmla="*/ 4 w 6"/>
                <a:gd name="T15" fmla="*/ 1 h 1"/>
                <a:gd name="T16" fmla="*/ 4 w 6"/>
                <a:gd name="T17" fmla="*/ 1 h 1"/>
                <a:gd name="T18" fmla="*/ 6 w 6"/>
                <a:gd name="T19" fmla="*/ 1 h 1"/>
                <a:gd name="T20" fmla="*/ 4 w 6"/>
                <a:gd name="T21" fmla="*/ 0 h 1"/>
                <a:gd name="T22" fmla="*/ 4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4" y="0"/>
                  </a:moveTo>
                  <a:lnTo>
                    <a:pt x="0" y="0"/>
                  </a:lnTo>
                  <a:lnTo>
                    <a:pt x="2" y="1"/>
                  </a:lnTo>
                  <a:lnTo>
                    <a:pt x="4" y="1"/>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4" name="Freeform 1093"/>
            <p:cNvSpPr>
              <a:spLocks/>
            </p:cNvSpPr>
            <p:nvPr/>
          </p:nvSpPr>
          <p:spPr bwMode="auto">
            <a:xfrm>
              <a:off x="4093848" y="5033443"/>
              <a:ext cx="4556" cy="1162"/>
            </a:xfrm>
            <a:custGeom>
              <a:avLst/>
              <a:gdLst>
                <a:gd name="T0" fmla="*/ 0 w 5"/>
                <a:gd name="T1" fmla="*/ 1 h 1"/>
                <a:gd name="T2" fmla="*/ 0 w 5"/>
                <a:gd name="T3" fmla="*/ 1 h 1"/>
                <a:gd name="T4" fmla="*/ 2 w 5"/>
                <a:gd name="T5" fmla="*/ 1 h 1"/>
                <a:gd name="T6" fmla="*/ 5 w 5"/>
                <a:gd name="T7" fmla="*/ 0 h 1"/>
                <a:gd name="T8" fmla="*/ 2 w 5"/>
                <a:gd name="T9" fmla="*/ 0 h 1"/>
                <a:gd name="T10" fmla="*/ 0 w 5"/>
                <a:gd name="T11" fmla="*/ 1 h 1"/>
                <a:gd name="T12" fmla="*/ 0 60000 65536"/>
                <a:gd name="T13" fmla="*/ 0 60000 65536"/>
                <a:gd name="T14" fmla="*/ 0 60000 65536"/>
                <a:gd name="T15" fmla="*/ 0 60000 65536"/>
                <a:gd name="T16" fmla="*/ 0 60000 65536"/>
                <a:gd name="T17" fmla="*/ 0 60000 65536"/>
                <a:gd name="T18" fmla="*/ 0 w 5"/>
                <a:gd name="T19" fmla="*/ 0 h 1"/>
                <a:gd name="T20" fmla="*/ 5 w 5"/>
                <a:gd name="T21" fmla="*/ 1 h 1"/>
              </a:gdLst>
              <a:ahLst/>
              <a:cxnLst>
                <a:cxn ang="T12">
                  <a:pos x="T0" y="T1"/>
                </a:cxn>
                <a:cxn ang="T13">
                  <a:pos x="T2" y="T3"/>
                </a:cxn>
                <a:cxn ang="T14">
                  <a:pos x="T4" y="T5"/>
                </a:cxn>
                <a:cxn ang="T15">
                  <a:pos x="T6" y="T7"/>
                </a:cxn>
                <a:cxn ang="T16">
                  <a:pos x="T8" y="T9"/>
                </a:cxn>
                <a:cxn ang="T17">
                  <a:pos x="T10" y="T11"/>
                </a:cxn>
              </a:cxnLst>
              <a:rect l="T18" t="T19" r="T20" b="T21"/>
              <a:pathLst>
                <a:path w="5" h="1">
                  <a:moveTo>
                    <a:pt x="0" y="1"/>
                  </a:moveTo>
                  <a:lnTo>
                    <a:pt x="0" y="1"/>
                  </a:lnTo>
                  <a:lnTo>
                    <a:pt x="2" y="1"/>
                  </a:lnTo>
                  <a:lnTo>
                    <a:pt x="5"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5" name="Freeform 1094"/>
            <p:cNvSpPr>
              <a:spLocks/>
            </p:cNvSpPr>
            <p:nvPr/>
          </p:nvSpPr>
          <p:spPr bwMode="auto">
            <a:xfrm>
              <a:off x="4092025" y="4811420"/>
              <a:ext cx="1823" cy="1162"/>
            </a:xfrm>
            <a:custGeom>
              <a:avLst/>
              <a:gdLst>
                <a:gd name="T0" fmla="*/ 2 w 2"/>
                <a:gd name="T1" fmla="*/ 0 h 1"/>
                <a:gd name="T2" fmla="*/ 0 w 2"/>
                <a:gd name="T3" fmla="*/ 0 h 1"/>
                <a:gd name="T4" fmla="*/ 0 w 2"/>
                <a:gd name="T5" fmla="*/ 1 h 1"/>
                <a:gd name="T6" fmla="*/ 0 w 2"/>
                <a:gd name="T7" fmla="*/ 1 h 1"/>
                <a:gd name="T8" fmla="*/ 2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0"/>
                  </a:move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6" name="Freeform 1095"/>
            <p:cNvSpPr>
              <a:spLocks/>
            </p:cNvSpPr>
            <p:nvPr/>
          </p:nvSpPr>
          <p:spPr bwMode="auto">
            <a:xfrm>
              <a:off x="5030630" y="5018331"/>
              <a:ext cx="15492" cy="4650"/>
            </a:xfrm>
            <a:custGeom>
              <a:avLst/>
              <a:gdLst>
                <a:gd name="T0" fmla="*/ 11 w 17"/>
                <a:gd name="T1" fmla="*/ 0 h 4"/>
                <a:gd name="T2" fmla="*/ 6 w 17"/>
                <a:gd name="T3" fmla="*/ 1 h 4"/>
                <a:gd name="T4" fmla="*/ 4 w 17"/>
                <a:gd name="T5" fmla="*/ 1 h 4"/>
                <a:gd name="T6" fmla="*/ 2 w 17"/>
                <a:gd name="T7" fmla="*/ 0 h 4"/>
                <a:gd name="T8" fmla="*/ 2 w 17"/>
                <a:gd name="T9" fmla="*/ 0 h 4"/>
                <a:gd name="T10" fmla="*/ 0 w 17"/>
                <a:gd name="T11" fmla="*/ 1 h 4"/>
                <a:gd name="T12" fmla="*/ 2 w 17"/>
                <a:gd name="T13" fmla="*/ 3 h 4"/>
                <a:gd name="T14" fmla="*/ 8 w 17"/>
                <a:gd name="T15" fmla="*/ 4 h 4"/>
                <a:gd name="T16" fmla="*/ 15 w 17"/>
                <a:gd name="T17" fmla="*/ 3 h 4"/>
                <a:gd name="T18" fmla="*/ 17 w 17"/>
                <a:gd name="T19" fmla="*/ 1 h 4"/>
                <a:gd name="T20" fmla="*/ 17 w 17"/>
                <a:gd name="T21" fmla="*/ 1 h 4"/>
                <a:gd name="T22" fmla="*/ 15 w 17"/>
                <a:gd name="T23" fmla="*/ 1 h 4"/>
                <a:gd name="T24" fmla="*/ 11 w 1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4"/>
                <a:gd name="T41" fmla="*/ 17 w 1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4">
                  <a:moveTo>
                    <a:pt x="11" y="0"/>
                  </a:moveTo>
                  <a:lnTo>
                    <a:pt x="6" y="1"/>
                  </a:lnTo>
                  <a:lnTo>
                    <a:pt x="4" y="1"/>
                  </a:lnTo>
                  <a:lnTo>
                    <a:pt x="2" y="0"/>
                  </a:lnTo>
                  <a:lnTo>
                    <a:pt x="0" y="1"/>
                  </a:lnTo>
                  <a:lnTo>
                    <a:pt x="2" y="3"/>
                  </a:lnTo>
                  <a:lnTo>
                    <a:pt x="8" y="4"/>
                  </a:lnTo>
                  <a:lnTo>
                    <a:pt x="15" y="3"/>
                  </a:lnTo>
                  <a:lnTo>
                    <a:pt x="17" y="1"/>
                  </a:lnTo>
                  <a:lnTo>
                    <a:pt x="15" y="1"/>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7" name="Freeform 1096"/>
            <p:cNvSpPr>
              <a:spLocks/>
            </p:cNvSpPr>
            <p:nvPr/>
          </p:nvSpPr>
          <p:spPr bwMode="auto">
            <a:xfrm>
              <a:off x="4211401" y="4396435"/>
              <a:ext cx="3645" cy="1162"/>
            </a:xfrm>
            <a:custGeom>
              <a:avLst/>
              <a:gdLst>
                <a:gd name="T0" fmla="*/ 4 w 4"/>
                <a:gd name="T1" fmla="*/ 1 h 1"/>
                <a:gd name="T2" fmla="*/ 4 w 4"/>
                <a:gd name="T3" fmla="*/ 1 h 1"/>
                <a:gd name="T4" fmla="*/ 4 w 4"/>
                <a:gd name="T5" fmla="*/ 0 h 1"/>
                <a:gd name="T6" fmla="*/ 0 w 4"/>
                <a:gd name="T7" fmla="*/ 0 h 1"/>
                <a:gd name="T8" fmla="*/ 0 w 4"/>
                <a:gd name="T9" fmla="*/ 0 h 1"/>
                <a:gd name="T10" fmla="*/ 0 w 4"/>
                <a:gd name="T11" fmla="*/ 1 h 1"/>
                <a:gd name="T12" fmla="*/ 4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4" y="1"/>
                  </a:moveTo>
                  <a:lnTo>
                    <a:pt x="4" y="1"/>
                  </a:lnTo>
                  <a:lnTo>
                    <a:pt x="4" y="0"/>
                  </a:lnTo>
                  <a:lnTo>
                    <a:pt x="0" y="0"/>
                  </a:lnTo>
                  <a:lnTo>
                    <a:pt x="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8" name="Freeform 1097"/>
            <p:cNvSpPr>
              <a:spLocks/>
            </p:cNvSpPr>
            <p:nvPr/>
          </p:nvSpPr>
          <p:spPr bwMode="auto">
            <a:xfrm>
              <a:off x="4211401" y="4477805"/>
              <a:ext cx="5468" cy="3487"/>
            </a:xfrm>
            <a:custGeom>
              <a:avLst/>
              <a:gdLst>
                <a:gd name="T0" fmla="*/ 0 w 6"/>
                <a:gd name="T1" fmla="*/ 2 h 3"/>
                <a:gd name="T2" fmla="*/ 0 w 6"/>
                <a:gd name="T3" fmla="*/ 2 h 3"/>
                <a:gd name="T4" fmla="*/ 2 w 6"/>
                <a:gd name="T5" fmla="*/ 3 h 3"/>
                <a:gd name="T6" fmla="*/ 6 w 6"/>
                <a:gd name="T7" fmla="*/ 3 h 3"/>
                <a:gd name="T8" fmla="*/ 6 w 6"/>
                <a:gd name="T9" fmla="*/ 2 h 3"/>
                <a:gd name="T10" fmla="*/ 6 w 6"/>
                <a:gd name="T11" fmla="*/ 2 h 3"/>
                <a:gd name="T12" fmla="*/ 4 w 6"/>
                <a:gd name="T13" fmla="*/ 0 h 3"/>
                <a:gd name="T14" fmla="*/ 0 w 6"/>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2"/>
                  </a:moveTo>
                  <a:lnTo>
                    <a:pt x="0" y="2"/>
                  </a:lnTo>
                  <a:lnTo>
                    <a:pt x="2" y="3"/>
                  </a:lnTo>
                  <a:lnTo>
                    <a:pt x="6" y="3"/>
                  </a:lnTo>
                  <a:lnTo>
                    <a:pt x="6" y="2"/>
                  </a:lnTo>
                  <a:lnTo>
                    <a:pt x="4"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09" name="Freeform 1098"/>
            <p:cNvSpPr>
              <a:spLocks/>
            </p:cNvSpPr>
            <p:nvPr/>
          </p:nvSpPr>
          <p:spPr bwMode="auto">
            <a:xfrm>
              <a:off x="4173128" y="4518489"/>
              <a:ext cx="64700" cy="59284"/>
            </a:xfrm>
            <a:custGeom>
              <a:avLst/>
              <a:gdLst>
                <a:gd name="T0" fmla="*/ 2 w 71"/>
                <a:gd name="T1" fmla="*/ 47 h 51"/>
                <a:gd name="T2" fmla="*/ 4 w 71"/>
                <a:gd name="T3" fmla="*/ 48 h 51"/>
                <a:gd name="T4" fmla="*/ 10 w 71"/>
                <a:gd name="T5" fmla="*/ 48 h 51"/>
                <a:gd name="T6" fmla="*/ 6 w 71"/>
                <a:gd name="T7" fmla="*/ 50 h 51"/>
                <a:gd name="T8" fmla="*/ 12 w 71"/>
                <a:gd name="T9" fmla="*/ 50 h 51"/>
                <a:gd name="T10" fmla="*/ 10 w 71"/>
                <a:gd name="T11" fmla="*/ 51 h 51"/>
                <a:gd name="T12" fmla="*/ 14 w 71"/>
                <a:gd name="T13" fmla="*/ 51 h 51"/>
                <a:gd name="T14" fmla="*/ 19 w 71"/>
                <a:gd name="T15" fmla="*/ 50 h 51"/>
                <a:gd name="T16" fmla="*/ 29 w 71"/>
                <a:gd name="T17" fmla="*/ 49 h 51"/>
                <a:gd name="T18" fmla="*/ 31 w 71"/>
                <a:gd name="T19" fmla="*/ 48 h 51"/>
                <a:gd name="T20" fmla="*/ 38 w 71"/>
                <a:gd name="T21" fmla="*/ 45 h 51"/>
                <a:gd name="T22" fmla="*/ 40 w 71"/>
                <a:gd name="T23" fmla="*/ 44 h 51"/>
                <a:gd name="T24" fmla="*/ 57 w 71"/>
                <a:gd name="T25" fmla="*/ 43 h 51"/>
                <a:gd name="T26" fmla="*/ 59 w 71"/>
                <a:gd name="T27" fmla="*/ 41 h 51"/>
                <a:gd name="T28" fmla="*/ 63 w 71"/>
                <a:gd name="T29" fmla="*/ 27 h 51"/>
                <a:gd name="T30" fmla="*/ 59 w 71"/>
                <a:gd name="T31" fmla="*/ 19 h 51"/>
                <a:gd name="T32" fmla="*/ 61 w 71"/>
                <a:gd name="T33" fmla="*/ 18 h 51"/>
                <a:gd name="T34" fmla="*/ 69 w 71"/>
                <a:gd name="T35" fmla="*/ 15 h 51"/>
                <a:gd name="T36" fmla="*/ 71 w 71"/>
                <a:gd name="T37" fmla="*/ 13 h 51"/>
                <a:gd name="T38" fmla="*/ 69 w 71"/>
                <a:gd name="T39" fmla="*/ 9 h 51"/>
                <a:gd name="T40" fmla="*/ 67 w 71"/>
                <a:gd name="T41" fmla="*/ 5 h 51"/>
                <a:gd name="T42" fmla="*/ 50 w 71"/>
                <a:gd name="T43" fmla="*/ 2 h 51"/>
                <a:gd name="T44" fmla="*/ 46 w 71"/>
                <a:gd name="T45" fmla="*/ 3 h 51"/>
                <a:gd name="T46" fmla="*/ 46 w 71"/>
                <a:gd name="T47" fmla="*/ 0 h 51"/>
                <a:gd name="T48" fmla="*/ 44 w 71"/>
                <a:gd name="T49" fmla="*/ 1 h 51"/>
                <a:gd name="T50" fmla="*/ 42 w 71"/>
                <a:gd name="T51" fmla="*/ 4 h 51"/>
                <a:gd name="T52" fmla="*/ 42 w 71"/>
                <a:gd name="T53" fmla="*/ 1 h 51"/>
                <a:gd name="T54" fmla="*/ 38 w 71"/>
                <a:gd name="T55" fmla="*/ 2 h 51"/>
                <a:gd name="T56" fmla="*/ 29 w 71"/>
                <a:gd name="T57" fmla="*/ 4 h 51"/>
                <a:gd name="T58" fmla="*/ 29 w 71"/>
                <a:gd name="T59" fmla="*/ 7 h 51"/>
                <a:gd name="T60" fmla="*/ 25 w 71"/>
                <a:gd name="T61" fmla="*/ 10 h 51"/>
                <a:gd name="T62" fmla="*/ 29 w 71"/>
                <a:gd name="T63" fmla="*/ 10 h 51"/>
                <a:gd name="T64" fmla="*/ 31 w 71"/>
                <a:gd name="T65" fmla="*/ 11 h 51"/>
                <a:gd name="T66" fmla="*/ 27 w 71"/>
                <a:gd name="T67" fmla="*/ 15 h 51"/>
                <a:gd name="T68" fmla="*/ 10 w 71"/>
                <a:gd name="T69" fmla="*/ 13 h 51"/>
                <a:gd name="T70" fmla="*/ 6 w 71"/>
                <a:gd name="T71" fmla="*/ 18 h 51"/>
                <a:gd name="T72" fmla="*/ 12 w 71"/>
                <a:gd name="T73" fmla="*/ 20 h 51"/>
                <a:gd name="T74" fmla="*/ 6 w 71"/>
                <a:gd name="T75" fmla="*/ 24 h 51"/>
                <a:gd name="T76" fmla="*/ 6 w 71"/>
                <a:gd name="T77" fmla="*/ 26 h 51"/>
                <a:gd name="T78" fmla="*/ 10 w 71"/>
                <a:gd name="T79" fmla="*/ 27 h 51"/>
                <a:gd name="T80" fmla="*/ 21 w 71"/>
                <a:gd name="T81" fmla="*/ 29 h 51"/>
                <a:gd name="T82" fmla="*/ 14 w 71"/>
                <a:gd name="T83" fmla="*/ 32 h 51"/>
                <a:gd name="T84" fmla="*/ 8 w 71"/>
                <a:gd name="T85" fmla="*/ 37 h 51"/>
                <a:gd name="T86" fmla="*/ 23 w 71"/>
                <a:gd name="T87" fmla="*/ 36 h 51"/>
                <a:gd name="T88" fmla="*/ 10 w 71"/>
                <a:gd name="T89" fmla="*/ 37 h 51"/>
                <a:gd name="T90" fmla="*/ 8 w 71"/>
                <a:gd name="T91" fmla="*/ 42 h 51"/>
                <a:gd name="T92" fmla="*/ 2 w 71"/>
                <a:gd name="T93" fmla="*/ 42 h 51"/>
                <a:gd name="T94" fmla="*/ 6 w 71"/>
                <a:gd name="T95" fmla="*/ 43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
                <a:gd name="T145" fmla="*/ 0 h 51"/>
                <a:gd name="T146" fmla="*/ 71 w 71"/>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 h="51">
                  <a:moveTo>
                    <a:pt x="8" y="44"/>
                  </a:moveTo>
                  <a:lnTo>
                    <a:pt x="4" y="45"/>
                  </a:lnTo>
                  <a:lnTo>
                    <a:pt x="2" y="47"/>
                  </a:lnTo>
                  <a:lnTo>
                    <a:pt x="2" y="48"/>
                  </a:lnTo>
                  <a:lnTo>
                    <a:pt x="4" y="47"/>
                  </a:lnTo>
                  <a:lnTo>
                    <a:pt x="4" y="48"/>
                  </a:lnTo>
                  <a:lnTo>
                    <a:pt x="10" y="47"/>
                  </a:lnTo>
                  <a:lnTo>
                    <a:pt x="10" y="48"/>
                  </a:lnTo>
                  <a:lnTo>
                    <a:pt x="8" y="49"/>
                  </a:lnTo>
                  <a:lnTo>
                    <a:pt x="4" y="50"/>
                  </a:lnTo>
                  <a:lnTo>
                    <a:pt x="6" y="50"/>
                  </a:lnTo>
                  <a:lnTo>
                    <a:pt x="12" y="49"/>
                  </a:lnTo>
                  <a:lnTo>
                    <a:pt x="12" y="50"/>
                  </a:lnTo>
                  <a:lnTo>
                    <a:pt x="10" y="50"/>
                  </a:lnTo>
                  <a:lnTo>
                    <a:pt x="8" y="51"/>
                  </a:lnTo>
                  <a:lnTo>
                    <a:pt x="10" y="51"/>
                  </a:lnTo>
                  <a:lnTo>
                    <a:pt x="12" y="51"/>
                  </a:lnTo>
                  <a:lnTo>
                    <a:pt x="14" y="51"/>
                  </a:lnTo>
                  <a:lnTo>
                    <a:pt x="17" y="51"/>
                  </a:lnTo>
                  <a:lnTo>
                    <a:pt x="19" y="50"/>
                  </a:lnTo>
                  <a:lnTo>
                    <a:pt x="21" y="51"/>
                  </a:lnTo>
                  <a:lnTo>
                    <a:pt x="27" y="49"/>
                  </a:lnTo>
                  <a:lnTo>
                    <a:pt x="29" y="49"/>
                  </a:lnTo>
                  <a:lnTo>
                    <a:pt x="29" y="47"/>
                  </a:lnTo>
                  <a:lnTo>
                    <a:pt x="31" y="47"/>
                  </a:lnTo>
                  <a:lnTo>
                    <a:pt x="31" y="48"/>
                  </a:lnTo>
                  <a:lnTo>
                    <a:pt x="36" y="47"/>
                  </a:lnTo>
                  <a:lnTo>
                    <a:pt x="38" y="45"/>
                  </a:lnTo>
                  <a:lnTo>
                    <a:pt x="40" y="45"/>
                  </a:lnTo>
                  <a:lnTo>
                    <a:pt x="40" y="44"/>
                  </a:lnTo>
                  <a:lnTo>
                    <a:pt x="42" y="43"/>
                  </a:lnTo>
                  <a:lnTo>
                    <a:pt x="54" y="42"/>
                  </a:lnTo>
                  <a:lnTo>
                    <a:pt x="57" y="43"/>
                  </a:lnTo>
                  <a:lnTo>
                    <a:pt x="59" y="43"/>
                  </a:lnTo>
                  <a:lnTo>
                    <a:pt x="59" y="42"/>
                  </a:lnTo>
                  <a:lnTo>
                    <a:pt x="59" y="41"/>
                  </a:lnTo>
                  <a:lnTo>
                    <a:pt x="63" y="33"/>
                  </a:lnTo>
                  <a:lnTo>
                    <a:pt x="61" y="27"/>
                  </a:lnTo>
                  <a:lnTo>
                    <a:pt x="63" y="27"/>
                  </a:lnTo>
                  <a:lnTo>
                    <a:pt x="63" y="25"/>
                  </a:lnTo>
                  <a:lnTo>
                    <a:pt x="59" y="20"/>
                  </a:lnTo>
                  <a:lnTo>
                    <a:pt x="59" y="19"/>
                  </a:lnTo>
                  <a:lnTo>
                    <a:pt x="61" y="18"/>
                  </a:lnTo>
                  <a:lnTo>
                    <a:pt x="65" y="17"/>
                  </a:lnTo>
                  <a:lnTo>
                    <a:pt x="65" y="16"/>
                  </a:lnTo>
                  <a:lnTo>
                    <a:pt x="69" y="15"/>
                  </a:lnTo>
                  <a:lnTo>
                    <a:pt x="71" y="15"/>
                  </a:lnTo>
                  <a:lnTo>
                    <a:pt x="69" y="11"/>
                  </a:lnTo>
                  <a:lnTo>
                    <a:pt x="71" y="13"/>
                  </a:lnTo>
                  <a:lnTo>
                    <a:pt x="71" y="11"/>
                  </a:lnTo>
                  <a:lnTo>
                    <a:pt x="69" y="10"/>
                  </a:lnTo>
                  <a:lnTo>
                    <a:pt x="69" y="9"/>
                  </a:lnTo>
                  <a:lnTo>
                    <a:pt x="65" y="10"/>
                  </a:lnTo>
                  <a:lnTo>
                    <a:pt x="67" y="8"/>
                  </a:lnTo>
                  <a:lnTo>
                    <a:pt x="67" y="5"/>
                  </a:lnTo>
                  <a:lnTo>
                    <a:pt x="63" y="2"/>
                  </a:lnTo>
                  <a:lnTo>
                    <a:pt x="59" y="1"/>
                  </a:lnTo>
                  <a:lnTo>
                    <a:pt x="50" y="2"/>
                  </a:lnTo>
                  <a:lnTo>
                    <a:pt x="50" y="3"/>
                  </a:lnTo>
                  <a:lnTo>
                    <a:pt x="48" y="3"/>
                  </a:lnTo>
                  <a:lnTo>
                    <a:pt x="46" y="3"/>
                  </a:lnTo>
                  <a:lnTo>
                    <a:pt x="50" y="1"/>
                  </a:lnTo>
                  <a:lnTo>
                    <a:pt x="48" y="1"/>
                  </a:lnTo>
                  <a:lnTo>
                    <a:pt x="46" y="0"/>
                  </a:lnTo>
                  <a:lnTo>
                    <a:pt x="44" y="0"/>
                  </a:lnTo>
                  <a:lnTo>
                    <a:pt x="44" y="1"/>
                  </a:lnTo>
                  <a:lnTo>
                    <a:pt x="42" y="2"/>
                  </a:lnTo>
                  <a:lnTo>
                    <a:pt x="44" y="4"/>
                  </a:lnTo>
                  <a:lnTo>
                    <a:pt x="42" y="4"/>
                  </a:lnTo>
                  <a:lnTo>
                    <a:pt x="42" y="5"/>
                  </a:lnTo>
                  <a:lnTo>
                    <a:pt x="42" y="7"/>
                  </a:lnTo>
                  <a:lnTo>
                    <a:pt x="42" y="1"/>
                  </a:lnTo>
                  <a:lnTo>
                    <a:pt x="40" y="1"/>
                  </a:lnTo>
                  <a:lnTo>
                    <a:pt x="38" y="2"/>
                  </a:lnTo>
                  <a:lnTo>
                    <a:pt x="36" y="2"/>
                  </a:lnTo>
                  <a:lnTo>
                    <a:pt x="31" y="4"/>
                  </a:lnTo>
                  <a:lnTo>
                    <a:pt x="29" y="4"/>
                  </a:lnTo>
                  <a:lnTo>
                    <a:pt x="29" y="5"/>
                  </a:lnTo>
                  <a:lnTo>
                    <a:pt x="29" y="7"/>
                  </a:lnTo>
                  <a:lnTo>
                    <a:pt x="27" y="8"/>
                  </a:lnTo>
                  <a:lnTo>
                    <a:pt x="23" y="9"/>
                  </a:lnTo>
                  <a:lnTo>
                    <a:pt x="25" y="10"/>
                  </a:lnTo>
                  <a:lnTo>
                    <a:pt x="27" y="10"/>
                  </a:lnTo>
                  <a:lnTo>
                    <a:pt x="29" y="10"/>
                  </a:lnTo>
                  <a:lnTo>
                    <a:pt x="31" y="10"/>
                  </a:lnTo>
                  <a:lnTo>
                    <a:pt x="33" y="10"/>
                  </a:lnTo>
                  <a:lnTo>
                    <a:pt x="31" y="11"/>
                  </a:lnTo>
                  <a:lnTo>
                    <a:pt x="27" y="13"/>
                  </a:lnTo>
                  <a:lnTo>
                    <a:pt x="27" y="15"/>
                  </a:lnTo>
                  <a:lnTo>
                    <a:pt x="17" y="16"/>
                  </a:lnTo>
                  <a:lnTo>
                    <a:pt x="17" y="15"/>
                  </a:lnTo>
                  <a:lnTo>
                    <a:pt x="10" y="13"/>
                  </a:lnTo>
                  <a:lnTo>
                    <a:pt x="6" y="17"/>
                  </a:lnTo>
                  <a:lnTo>
                    <a:pt x="8" y="19"/>
                  </a:lnTo>
                  <a:lnTo>
                    <a:pt x="6" y="18"/>
                  </a:lnTo>
                  <a:lnTo>
                    <a:pt x="4" y="19"/>
                  </a:lnTo>
                  <a:lnTo>
                    <a:pt x="6" y="20"/>
                  </a:lnTo>
                  <a:lnTo>
                    <a:pt x="12" y="20"/>
                  </a:lnTo>
                  <a:lnTo>
                    <a:pt x="12" y="21"/>
                  </a:lnTo>
                  <a:lnTo>
                    <a:pt x="8" y="23"/>
                  </a:lnTo>
                  <a:lnTo>
                    <a:pt x="6" y="24"/>
                  </a:lnTo>
                  <a:lnTo>
                    <a:pt x="4" y="25"/>
                  </a:lnTo>
                  <a:lnTo>
                    <a:pt x="6" y="26"/>
                  </a:lnTo>
                  <a:lnTo>
                    <a:pt x="8" y="27"/>
                  </a:lnTo>
                  <a:lnTo>
                    <a:pt x="10" y="27"/>
                  </a:lnTo>
                  <a:lnTo>
                    <a:pt x="12" y="28"/>
                  </a:lnTo>
                  <a:lnTo>
                    <a:pt x="21" y="28"/>
                  </a:lnTo>
                  <a:lnTo>
                    <a:pt x="21" y="29"/>
                  </a:lnTo>
                  <a:lnTo>
                    <a:pt x="17" y="31"/>
                  </a:lnTo>
                  <a:lnTo>
                    <a:pt x="14" y="32"/>
                  </a:lnTo>
                  <a:lnTo>
                    <a:pt x="14" y="34"/>
                  </a:lnTo>
                  <a:lnTo>
                    <a:pt x="12" y="35"/>
                  </a:lnTo>
                  <a:lnTo>
                    <a:pt x="8" y="37"/>
                  </a:lnTo>
                  <a:lnTo>
                    <a:pt x="17" y="36"/>
                  </a:lnTo>
                  <a:lnTo>
                    <a:pt x="21" y="34"/>
                  </a:lnTo>
                  <a:lnTo>
                    <a:pt x="23" y="36"/>
                  </a:lnTo>
                  <a:lnTo>
                    <a:pt x="25" y="36"/>
                  </a:lnTo>
                  <a:lnTo>
                    <a:pt x="10" y="37"/>
                  </a:lnTo>
                  <a:lnTo>
                    <a:pt x="8" y="40"/>
                  </a:lnTo>
                  <a:lnTo>
                    <a:pt x="8" y="41"/>
                  </a:lnTo>
                  <a:lnTo>
                    <a:pt x="8" y="42"/>
                  </a:lnTo>
                  <a:lnTo>
                    <a:pt x="6" y="42"/>
                  </a:lnTo>
                  <a:lnTo>
                    <a:pt x="4" y="42"/>
                  </a:lnTo>
                  <a:lnTo>
                    <a:pt x="2" y="42"/>
                  </a:lnTo>
                  <a:lnTo>
                    <a:pt x="0" y="42"/>
                  </a:lnTo>
                  <a:lnTo>
                    <a:pt x="0" y="44"/>
                  </a:lnTo>
                  <a:lnTo>
                    <a:pt x="6" y="43"/>
                  </a:lnTo>
                  <a:lnTo>
                    <a:pt x="8" y="4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0" name="Freeform 1099"/>
            <p:cNvSpPr>
              <a:spLocks/>
            </p:cNvSpPr>
            <p:nvPr/>
          </p:nvSpPr>
          <p:spPr bwMode="auto">
            <a:xfrm>
              <a:off x="4124831" y="4854430"/>
              <a:ext cx="5468" cy="3487"/>
            </a:xfrm>
            <a:custGeom>
              <a:avLst/>
              <a:gdLst>
                <a:gd name="T0" fmla="*/ 2 w 6"/>
                <a:gd name="T1" fmla="*/ 2 h 3"/>
                <a:gd name="T2" fmla="*/ 0 w 6"/>
                <a:gd name="T3" fmla="*/ 3 h 3"/>
                <a:gd name="T4" fmla="*/ 4 w 6"/>
                <a:gd name="T5" fmla="*/ 2 h 3"/>
                <a:gd name="T6" fmla="*/ 4 w 6"/>
                <a:gd name="T7" fmla="*/ 2 h 3"/>
                <a:gd name="T8" fmla="*/ 6 w 6"/>
                <a:gd name="T9" fmla="*/ 0 h 3"/>
                <a:gd name="T10" fmla="*/ 6 w 6"/>
                <a:gd name="T11" fmla="*/ 0 h 3"/>
                <a:gd name="T12" fmla="*/ 4 w 6"/>
                <a:gd name="T13" fmla="*/ 1 h 3"/>
                <a:gd name="T14" fmla="*/ 2 w 6"/>
                <a:gd name="T15" fmla="*/ 1 h 3"/>
                <a:gd name="T16" fmla="*/ 2 w 6"/>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2" y="2"/>
                  </a:moveTo>
                  <a:lnTo>
                    <a:pt x="0" y="3"/>
                  </a:lnTo>
                  <a:lnTo>
                    <a:pt x="4" y="2"/>
                  </a:lnTo>
                  <a:lnTo>
                    <a:pt x="6" y="0"/>
                  </a:lnTo>
                  <a:lnTo>
                    <a:pt x="4" y="1"/>
                  </a:lnTo>
                  <a:lnTo>
                    <a:pt x="2"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1" name="Freeform 1100"/>
            <p:cNvSpPr>
              <a:spLocks/>
            </p:cNvSpPr>
            <p:nvPr/>
          </p:nvSpPr>
          <p:spPr bwMode="auto">
            <a:xfrm>
              <a:off x="4213224" y="4391785"/>
              <a:ext cx="7290" cy="6975"/>
            </a:xfrm>
            <a:custGeom>
              <a:avLst/>
              <a:gdLst>
                <a:gd name="T0" fmla="*/ 4 w 8"/>
                <a:gd name="T1" fmla="*/ 4 h 6"/>
                <a:gd name="T2" fmla="*/ 6 w 8"/>
                <a:gd name="T3" fmla="*/ 5 h 6"/>
                <a:gd name="T4" fmla="*/ 6 w 8"/>
                <a:gd name="T5" fmla="*/ 6 h 6"/>
                <a:gd name="T6" fmla="*/ 6 w 8"/>
                <a:gd name="T7" fmla="*/ 6 h 6"/>
                <a:gd name="T8" fmla="*/ 8 w 8"/>
                <a:gd name="T9" fmla="*/ 6 h 6"/>
                <a:gd name="T10" fmla="*/ 8 w 8"/>
                <a:gd name="T11" fmla="*/ 6 h 6"/>
                <a:gd name="T12" fmla="*/ 8 w 8"/>
                <a:gd name="T13" fmla="*/ 5 h 6"/>
                <a:gd name="T14" fmla="*/ 4 w 8"/>
                <a:gd name="T15" fmla="*/ 1 h 6"/>
                <a:gd name="T16" fmla="*/ 2 w 8"/>
                <a:gd name="T17" fmla="*/ 0 h 6"/>
                <a:gd name="T18" fmla="*/ 0 w 8"/>
                <a:gd name="T19" fmla="*/ 3 h 6"/>
                <a:gd name="T20" fmla="*/ 0 w 8"/>
                <a:gd name="T21" fmla="*/ 3 h 6"/>
                <a:gd name="T22" fmla="*/ 4 w 8"/>
                <a:gd name="T23" fmla="*/ 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
                <a:gd name="T38" fmla="*/ 8 w 8"/>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
                  <a:moveTo>
                    <a:pt x="4" y="4"/>
                  </a:moveTo>
                  <a:lnTo>
                    <a:pt x="6" y="5"/>
                  </a:lnTo>
                  <a:lnTo>
                    <a:pt x="6" y="6"/>
                  </a:lnTo>
                  <a:lnTo>
                    <a:pt x="8" y="6"/>
                  </a:lnTo>
                  <a:lnTo>
                    <a:pt x="8" y="5"/>
                  </a:lnTo>
                  <a:lnTo>
                    <a:pt x="4" y="1"/>
                  </a:lnTo>
                  <a:lnTo>
                    <a:pt x="2" y="0"/>
                  </a:lnTo>
                  <a:lnTo>
                    <a:pt x="0" y="3"/>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2" name="Freeform 1101"/>
            <p:cNvSpPr>
              <a:spLocks/>
            </p:cNvSpPr>
            <p:nvPr/>
          </p:nvSpPr>
          <p:spPr bwMode="auto">
            <a:xfrm>
              <a:off x="3720229" y="4437120"/>
              <a:ext cx="3645" cy="2325"/>
            </a:xfrm>
            <a:custGeom>
              <a:avLst/>
              <a:gdLst>
                <a:gd name="T0" fmla="*/ 0 w 4"/>
                <a:gd name="T1" fmla="*/ 2 h 2"/>
                <a:gd name="T2" fmla="*/ 2 w 4"/>
                <a:gd name="T3" fmla="*/ 2 h 2"/>
                <a:gd name="T4" fmla="*/ 4 w 4"/>
                <a:gd name="T5" fmla="*/ 2 h 2"/>
                <a:gd name="T6" fmla="*/ 4 w 4"/>
                <a:gd name="T7" fmla="*/ 1 h 2"/>
                <a:gd name="T8" fmla="*/ 0 w 4"/>
                <a:gd name="T9" fmla="*/ 0 h 2"/>
                <a:gd name="T10" fmla="*/ 0 w 4"/>
                <a:gd name="T11" fmla="*/ 0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2" y="2"/>
                  </a:lnTo>
                  <a:lnTo>
                    <a:pt x="4" y="2"/>
                  </a:lnTo>
                  <a:lnTo>
                    <a:pt x="4" y="1"/>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3" name="Freeform 1102"/>
            <p:cNvSpPr>
              <a:spLocks/>
            </p:cNvSpPr>
            <p:nvPr/>
          </p:nvSpPr>
          <p:spPr bwMode="auto">
            <a:xfrm>
              <a:off x="3718406" y="4437120"/>
              <a:ext cx="0" cy="2325"/>
            </a:xfrm>
            <a:custGeom>
              <a:avLst/>
              <a:gdLst>
                <a:gd name="T0" fmla="*/ 2 h 2"/>
                <a:gd name="T1" fmla="*/ 2 h 2"/>
                <a:gd name="T2" fmla="*/ 2 h 2"/>
                <a:gd name="T3" fmla="*/ 0 h 2"/>
                <a:gd name="T4" fmla="*/ 2 h 2"/>
                <a:gd name="T5" fmla="*/ 0 60000 65536"/>
                <a:gd name="T6" fmla="*/ 0 60000 65536"/>
                <a:gd name="T7" fmla="*/ 0 60000 65536"/>
                <a:gd name="T8" fmla="*/ 0 60000 65536"/>
                <a:gd name="T9" fmla="*/ 0 60000 65536"/>
                <a:gd name="T10" fmla="*/ 0 h 2"/>
                <a:gd name="T11" fmla="*/ 2 h 2"/>
              </a:gdLst>
              <a:ahLst/>
              <a:cxnLst>
                <a:cxn ang="T5">
                  <a:pos x="0" y="T0"/>
                </a:cxn>
                <a:cxn ang="T6">
                  <a:pos x="0" y="T1"/>
                </a:cxn>
                <a:cxn ang="T7">
                  <a:pos x="0" y="T2"/>
                </a:cxn>
                <a:cxn ang="T8">
                  <a:pos x="0" y="T3"/>
                </a:cxn>
                <a:cxn ang="T9">
                  <a:pos x="0" y="T4"/>
                </a:cxn>
              </a:cxnLst>
              <a:rect l="0" t="T10" r="0" b="T11"/>
              <a:pathLst>
                <a:path h="2">
                  <a:moveTo>
                    <a:pt x="0" y="2"/>
                  </a:moveTo>
                  <a:lnTo>
                    <a:pt x="0" y="2"/>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4" name="Freeform 1103"/>
            <p:cNvSpPr>
              <a:spLocks/>
            </p:cNvSpPr>
            <p:nvPr/>
          </p:nvSpPr>
          <p:spPr bwMode="auto">
            <a:xfrm>
              <a:off x="4119363" y="4859079"/>
              <a:ext cx="5468" cy="6975"/>
            </a:xfrm>
            <a:custGeom>
              <a:avLst/>
              <a:gdLst>
                <a:gd name="T0" fmla="*/ 4 w 6"/>
                <a:gd name="T1" fmla="*/ 5 h 6"/>
                <a:gd name="T2" fmla="*/ 6 w 6"/>
                <a:gd name="T3" fmla="*/ 4 h 6"/>
                <a:gd name="T4" fmla="*/ 6 w 6"/>
                <a:gd name="T5" fmla="*/ 3 h 6"/>
                <a:gd name="T6" fmla="*/ 6 w 6"/>
                <a:gd name="T7" fmla="*/ 0 h 6"/>
                <a:gd name="T8" fmla="*/ 6 w 6"/>
                <a:gd name="T9" fmla="*/ 0 h 6"/>
                <a:gd name="T10" fmla="*/ 4 w 6"/>
                <a:gd name="T11" fmla="*/ 0 h 6"/>
                <a:gd name="T12" fmla="*/ 0 w 6"/>
                <a:gd name="T13" fmla="*/ 5 h 6"/>
                <a:gd name="T14" fmla="*/ 2 w 6"/>
                <a:gd name="T15" fmla="*/ 5 h 6"/>
                <a:gd name="T16" fmla="*/ 0 w 6"/>
                <a:gd name="T17" fmla="*/ 6 h 6"/>
                <a:gd name="T18" fmla="*/ 4 w 6"/>
                <a:gd name="T19" fmla="*/ 5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4" y="5"/>
                  </a:moveTo>
                  <a:lnTo>
                    <a:pt x="6" y="4"/>
                  </a:lnTo>
                  <a:lnTo>
                    <a:pt x="6" y="3"/>
                  </a:lnTo>
                  <a:lnTo>
                    <a:pt x="6" y="0"/>
                  </a:lnTo>
                  <a:lnTo>
                    <a:pt x="4" y="0"/>
                  </a:lnTo>
                  <a:lnTo>
                    <a:pt x="0" y="5"/>
                  </a:lnTo>
                  <a:lnTo>
                    <a:pt x="2" y="5"/>
                  </a:lnTo>
                  <a:lnTo>
                    <a:pt x="0" y="6"/>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5" name="Freeform 1104"/>
            <p:cNvSpPr>
              <a:spLocks/>
            </p:cNvSpPr>
            <p:nvPr/>
          </p:nvSpPr>
          <p:spPr bwMode="auto">
            <a:xfrm>
              <a:off x="4081090" y="4813745"/>
              <a:ext cx="7290" cy="3487"/>
            </a:xfrm>
            <a:custGeom>
              <a:avLst/>
              <a:gdLst>
                <a:gd name="T0" fmla="*/ 6 w 8"/>
                <a:gd name="T1" fmla="*/ 2 h 3"/>
                <a:gd name="T2" fmla="*/ 4 w 8"/>
                <a:gd name="T3" fmla="*/ 2 h 3"/>
                <a:gd name="T4" fmla="*/ 4 w 8"/>
                <a:gd name="T5" fmla="*/ 0 h 3"/>
                <a:gd name="T6" fmla="*/ 4 w 8"/>
                <a:gd name="T7" fmla="*/ 2 h 3"/>
                <a:gd name="T8" fmla="*/ 2 w 8"/>
                <a:gd name="T9" fmla="*/ 0 h 3"/>
                <a:gd name="T10" fmla="*/ 0 w 8"/>
                <a:gd name="T11" fmla="*/ 2 h 3"/>
                <a:gd name="T12" fmla="*/ 2 w 8"/>
                <a:gd name="T13" fmla="*/ 3 h 3"/>
                <a:gd name="T14" fmla="*/ 6 w 8"/>
                <a:gd name="T15" fmla="*/ 3 h 3"/>
                <a:gd name="T16" fmla="*/ 8 w 8"/>
                <a:gd name="T17" fmla="*/ 3 h 3"/>
                <a:gd name="T18" fmla="*/ 6 w 8"/>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
                <a:gd name="T32" fmla="*/ 8 w 8"/>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
                  <a:moveTo>
                    <a:pt x="6" y="2"/>
                  </a:moveTo>
                  <a:lnTo>
                    <a:pt x="4" y="2"/>
                  </a:lnTo>
                  <a:lnTo>
                    <a:pt x="4" y="0"/>
                  </a:lnTo>
                  <a:lnTo>
                    <a:pt x="4" y="2"/>
                  </a:lnTo>
                  <a:lnTo>
                    <a:pt x="2" y="0"/>
                  </a:lnTo>
                  <a:lnTo>
                    <a:pt x="0" y="2"/>
                  </a:lnTo>
                  <a:lnTo>
                    <a:pt x="2" y="3"/>
                  </a:lnTo>
                  <a:lnTo>
                    <a:pt x="6" y="3"/>
                  </a:lnTo>
                  <a:lnTo>
                    <a:pt x="8" y="3"/>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6" name="Freeform 1105"/>
            <p:cNvSpPr>
              <a:spLocks/>
            </p:cNvSpPr>
            <p:nvPr/>
          </p:nvSpPr>
          <p:spPr bwMode="auto">
            <a:xfrm>
              <a:off x="3720229" y="4434795"/>
              <a:ext cx="9113" cy="2325"/>
            </a:xfrm>
            <a:custGeom>
              <a:avLst/>
              <a:gdLst>
                <a:gd name="T0" fmla="*/ 6 w 10"/>
                <a:gd name="T1" fmla="*/ 2 h 2"/>
                <a:gd name="T2" fmla="*/ 6 w 10"/>
                <a:gd name="T3" fmla="*/ 2 h 2"/>
                <a:gd name="T4" fmla="*/ 6 w 10"/>
                <a:gd name="T5" fmla="*/ 1 h 2"/>
                <a:gd name="T6" fmla="*/ 10 w 10"/>
                <a:gd name="T7" fmla="*/ 1 h 2"/>
                <a:gd name="T8" fmla="*/ 10 w 10"/>
                <a:gd name="T9" fmla="*/ 1 h 2"/>
                <a:gd name="T10" fmla="*/ 10 w 10"/>
                <a:gd name="T11" fmla="*/ 1 h 2"/>
                <a:gd name="T12" fmla="*/ 0 w 10"/>
                <a:gd name="T13" fmla="*/ 0 h 2"/>
                <a:gd name="T14" fmla="*/ 0 w 10"/>
                <a:gd name="T15" fmla="*/ 0 h 2"/>
                <a:gd name="T16" fmla="*/ 0 w 10"/>
                <a:gd name="T17" fmla="*/ 1 h 2"/>
                <a:gd name="T18" fmla="*/ 0 w 10"/>
                <a:gd name="T19" fmla="*/ 2 h 2"/>
                <a:gd name="T20" fmla="*/ 6 w 10"/>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
                <a:gd name="T35" fmla="*/ 10 w 10"/>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
                  <a:moveTo>
                    <a:pt x="6" y="2"/>
                  </a:moveTo>
                  <a:lnTo>
                    <a:pt x="6" y="2"/>
                  </a:lnTo>
                  <a:lnTo>
                    <a:pt x="6" y="1"/>
                  </a:lnTo>
                  <a:lnTo>
                    <a:pt x="10" y="1"/>
                  </a:lnTo>
                  <a:lnTo>
                    <a:pt x="0" y="0"/>
                  </a:lnTo>
                  <a:lnTo>
                    <a:pt x="0" y="1"/>
                  </a:lnTo>
                  <a:lnTo>
                    <a:pt x="0" y="2"/>
                  </a:lnTo>
                  <a:lnTo>
                    <a:pt x="6"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7" name="Freeform 1106"/>
            <p:cNvSpPr>
              <a:spLocks/>
            </p:cNvSpPr>
            <p:nvPr/>
          </p:nvSpPr>
          <p:spPr bwMode="auto">
            <a:xfrm>
              <a:off x="3980851" y="4299954"/>
              <a:ext cx="147625" cy="70908"/>
            </a:xfrm>
            <a:custGeom>
              <a:avLst/>
              <a:gdLst>
                <a:gd name="T0" fmla="*/ 112 w 162"/>
                <a:gd name="T1" fmla="*/ 52 h 61"/>
                <a:gd name="T2" fmla="*/ 137 w 162"/>
                <a:gd name="T3" fmla="*/ 42 h 61"/>
                <a:gd name="T4" fmla="*/ 148 w 162"/>
                <a:gd name="T5" fmla="*/ 42 h 61"/>
                <a:gd name="T6" fmla="*/ 148 w 162"/>
                <a:gd name="T7" fmla="*/ 36 h 61"/>
                <a:gd name="T8" fmla="*/ 158 w 162"/>
                <a:gd name="T9" fmla="*/ 32 h 61"/>
                <a:gd name="T10" fmla="*/ 162 w 162"/>
                <a:gd name="T11" fmla="*/ 27 h 61"/>
                <a:gd name="T12" fmla="*/ 156 w 162"/>
                <a:gd name="T13" fmla="*/ 19 h 61"/>
                <a:gd name="T14" fmla="*/ 152 w 162"/>
                <a:gd name="T15" fmla="*/ 16 h 61"/>
                <a:gd name="T16" fmla="*/ 141 w 162"/>
                <a:gd name="T17" fmla="*/ 11 h 61"/>
                <a:gd name="T18" fmla="*/ 145 w 162"/>
                <a:gd name="T19" fmla="*/ 4 h 61"/>
                <a:gd name="T20" fmla="*/ 135 w 162"/>
                <a:gd name="T21" fmla="*/ 7 h 61"/>
                <a:gd name="T22" fmla="*/ 129 w 162"/>
                <a:gd name="T23" fmla="*/ 4 h 61"/>
                <a:gd name="T24" fmla="*/ 118 w 162"/>
                <a:gd name="T25" fmla="*/ 2 h 61"/>
                <a:gd name="T26" fmla="*/ 112 w 162"/>
                <a:gd name="T27" fmla="*/ 8 h 61"/>
                <a:gd name="T28" fmla="*/ 103 w 162"/>
                <a:gd name="T29" fmla="*/ 11 h 61"/>
                <a:gd name="T30" fmla="*/ 93 w 162"/>
                <a:gd name="T31" fmla="*/ 8 h 61"/>
                <a:gd name="T32" fmla="*/ 89 w 162"/>
                <a:gd name="T33" fmla="*/ 12 h 61"/>
                <a:gd name="T34" fmla="*/ 86 w 162"/>
                <a:gd name="T35" fmla="*/ 7 h 61"/>
                <a:gd name="T36" fmla="*/ 76 w 162"/>
                <a:gd name="T37" fmla="*/ 12 h 61"/>
                <a:gd name="T38" fmla="*/ 65 w 162"/>
                <a:gd name="T39" fmla="*/ 10 h 61"/>
                <a:gd name="T40" fmla="*/ 59 w 162"/>
                <a:gd name="T41" fmla="*/ 21 h 61"/>
                <a:gd name="T42" fmla="*/ 51 w 162"/>
                <a:gd name="T43" fmla="*/ 23 h 61"/>
                <a:gd name="T44" fmla="*/ 46 w 162"/>
                <a:gd name="T45" fmla="*/ 21 h 61"/>
                <a:gd name="T46" fmla="*/ 40 w 162"/>
                <a:gd name="T47" fmla="*/ 16 h 61"/>
                <a:gd name="T48" fmla="*/ 46 w 162"/>
                <a:gd name="T49" fmla="*/ 13 h 61"/>
                <a:gd name="T50" fmla="*/ 38 w 162"/>
                <a:gd name="T51" fmla="*/ 6 h 61"/>
                <a:gd name="T52" fmla="*/ 25 w 162"/>
                <a:gd name="T53" fmla="*/ 3 h 61"/>
                <a:gd name="T54" fmla="*/ 21 w 162"/>
                <a:gd name="T55" fmla="*/ 4 h 61"/>
                <a:gd name="T56" fmla="*/ 28 w 162"/>
                <a:gd name="T57" fmla="*/ 5 h 61"/>
                <a:gd name="T58" fmla="*/ 23 w 162"/>
                <a:gd name="T59" fmla="*/ 7 h 61"/>
                <a:gd name="T60" fmla="*/ 30 w 162"/>
                <a:gd name="T61" fmla="*/ 13 h 61"/>
                <a:gd name="T62" fmla="*/ 21 w 162"/>
                <a:gd name="T63" fmla="*/ 12 h 61"/>
                <a:gd name="T64" fmla="*/ 15 w 162"/>
                <a:gd name="T65" fmla="*/ 10 h 61"/>
                <a:gd name="T66" fmla="*/ 15 w 162"/>
                <a:gd name="T67" fmla="*/ 13 h 61"/>
                <a:gd name="T68" fmla="*/ 19 w 162"/>
                <a:gd name="T69" fmla="*/ 16 h 61"/>
                <a:gd name="T70" fmla="*/ 4 w 162"/>
                <a:gd name="T71" fmla="*/ 15 h 61"/>
                <a:gd name="T72" fmla="*/ 11 w 162"/>
                <a:gd name="T73" fmla="*/ 20 h 61"/>
                <a:gd name="T74" fmla="*/ 6 w 162"/>
                <a:gd name="T75" fmla="*/ 21 h 61"/>
                <a:gd name="T76" fmla="*/ 21 w 162"/>
                <a:gd name="T77" fmla="*/ 20 h 61"/>
                <a:gd name="T78" fmla="*/ 34 w 162"/>
                <a:gd name="T79" fmla="*/ 21 h 61"/>
                <a:gd name="T80" fmla="*/ 40 w 162"/>
                <a:gd name="T81" fmla="*/ 22 h 61"/>
                <a:gd name="T82" fmla="*/ 36 w 162"/>
                <a:gd name="T83" fmla="*/ 28 h 61"/>
                <a:gd name="T84" fmla="*/ 32 w 162"/>
                <a:gd name="T85" fmla="*/ 30 h 61"/>
                <a:gd name="T86" fmla="*/ 19 w 162"/>
                <a:gd name="T87" fmla="*/ 31 h 61"/>
                <a:gd name="T88" fmla="*/ 11 w 162"/>
                <a:gd name="T89" fmla="*/ 36 h 61"/>
                <a:gd name="T90" fmla="*/ 25 w 162"/>
                <a:gd name="T91" fmla="*/ 35 h 61"/>
                <a:gd name="T92" fmla="*/ 34 w 162"/>
                <a:gd name="T93" fmla="*/ 39 h 61"/>
                <a:gd name="T94" fmla="*/ 38 w 162"/>
                <a:gd name="T95" fmla="*/ 42 h 61"/>
                <a:gd name="T96" fmla="*/ 32 w 162"/>
                <a:gd name="T97" fmla="*/ 48 h 61"/>
                <a:gd name="T98" fmla="*/ 30 w 162"/>
                <a:gd name="T99" fmla="*/ 53 h 61"/>
                <a:gd name="T100" fmla="*/ 49 w 162"/>
                <a:gd name="T101" fmla="*/ 52 h 61"/>
                <a:gd name="T102" fmla="*/ 68 w 162"/>
                <a:gd name="T103" fmla="*/ 58 h 61"/>
                <a:gd name="T104" fmla="*/ 82 w 162"/>
                <a:gd name="T105" fmla="*/ 60 h 61"/>
                <a:gd name="T106" fmla="*/ 108 w 162"/>
                <a:gd name="T107" fmla="*/ 53 h 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2"/>
                <a:gd name="T163" fmla="*/ 0 h 61"/>
                <a:gd name="T164" fmla="*/ 162 w 162"/>
                <a:gd name="T165" fmla="*/ 61 h 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2" h="61">
                  <a:moveTo>
                    <a:pt x="108" y="53"/>
                  </a:moveTo>
                  <a:lnTo>
                    <a:pt x="108" y="52"/>
                  </a:lnTo>
                  <a:lnTo>
                    <a:pt x="110" y="52"/>
                  </a:lnTo>
                  <a:lnTo>
                    <a:pt x="110" y="51"/>
                  </a:lnTo>
                  <a:lnTo>
                    <a:pt x="112" y="52"/>
                  </a:lnTo>
                  <a:lnTo>
                    <a:pt x="114" y="51"/>
                  </a:lnTo>
                  <a:lnTo>
                    <a:pt x="118" y="51"/>
                  </a:lnTo>
                  <a:lnTo>
                    <a:pt x="135" y="44"/>
                  </a:lnTo>
                  <a:lnTo>
                    <a:pt x="135" y="42"/>
                  </a:lnTo>
                  <a:lnTo>
                    <a:pt x="137" y="42"/>
                  </a:lnTo>
                  <a:lnTo>
                    <a:pt x="139" y="43"/>
                  </a:lnTo>
                  <a:lnTo>
                    <a:pt x="139" y="44"/>
                  </a:lnTo>
                  <a:lnTo>
                    <a:pt x="141" y="45"/>
                  </a:lnTo>
                  <a:lnTo>
                    <a:pt x="143" y="43"/>
                  </a:lnTo>
                  <a:lnTo>
                    <a:pt x="148" y="42"/>
                  </a:lnTo>
                  <a:lnTo>
                    <a:pt x="152" y="37"/>
                  </a:lnTo>
                  <a:lnTo>
                    <a:pt x="150" y="38"/>
                  </a:lnTo>
                  <a:lnTo>
                    <a:pt x="148" y="38"/>
                  </a:lnTo>
                  <a:lnTo>
                    <a:pt x="150" y="37"/>
                  </a:lnTo>
                  <a:lnTo>
                    <a:pt x="148" y="36"/>
                  </a:lnTo>
                  <a:lnTo>
                    <a:pt x="152" y="36"/>
                  </a:lnTo>
                  <a:lnTo>
                    <a:pt x="152" y="35"/>
                  </a:lnTo>
                  <a:lnTo>
                    <a:pt x="156" y="35"/>
                  </a:lnTo>
                  <a:lnTo>
                    <a:pt x="158" y="32"/>
                  </a:lnTo>
                  <a:lnTo>
                    <a:pt x="158" y="31"/>
                  </a:lnTo>
                  <a:lnTo>
                    <a:pt x="162" y="30"/>
                  </a:lnTo>
                  <a:lnTo>
                    <a:pt x="162" y="28"/>
                  </a:lnTo>
                  <a:lnTo>
                    <a:pt x="162" y="26"/>
                  </a:lnTo>
                  <a:lnTo>
                    <a:pt x="162" y="27"/>
                  </a:lnTo>
                  <a:lnTo>
                    <a:pt x="160" y="27"/>
                  </a:lnTo>
                  <a:lnTo>
                    <a:pt x="158" y="24"/>
                  </a:lnTo>
                  <a:lnTo>
                    <a:pt x="160" y="24"/>
                  </a:lnTo>
                  <a:lnTo>
                    <a:pt x="160" y="22"/>
                  </a:lnTo>
                  <a:lnTo>
                    <a:pt x="156" y="19"/>
                  </a:lnTo>
                  <a:lnTo>
                    <a:pt x="156" y="18"/>
                  </a:lnTo>
                  <a:lnTo>
                    <a:pt x="156" y="20"/>
                  </a:lnTo>
                  <a:lnTo>
                    <a:pt x="152" y="19"/>
                  </a:lnTo>
                  <a:lnTo>
                    <a:pt x="150" y="18"/>
                  </a:lnTo>
                  <a:lnTo>
                    <a:pt x="152" y="16"/>
                  </a:lnTo>
                  <a:lnTo>
                    <a:pt x="143" y="16"/>
                  </a:lnTo>
                  <a:lnTo>
                    <a:pt x="143" y="15"/>
                  </a:lnTo>
                  <a:lnTo>
                    <a:pt x="145" y="13"/>
                  </a:lnTo>
                  <a:lnTo>
                    <a:pt x="145" y="10"/>
                  </a:lnTo>
                  <a:lnTo>
                    <a:pt x="141" y="11"/>
                  </a:lnTo>
                  <a:lnTo>
                    <a:pt x="139" y="11"/>
                  </a:lnTo>
                  <a:lnTo>
                    <a:pt x="139" y="10"/>
                  </a:lnTo>
                  <a:lnTo>
                    <a:pt x="143" y="5"/>
                  </a:lnTo>
                  <a:lnTo>
                    <a:pt x="148" y="4"/>
                  </a:lnTo>
                  <a:lnTo>
                    <a:pt x="145" y="4"/>
                  </a:lnTo>
                  <a:lnTo>
                    <a:pt x="143" y="4"/>
                  </a:lnTo>
                  <a:lnTo>
                    <a:pt x="141" y="4"/>
                  </a:lnTo>
                  <a:lnTo>
                    <a:pt x="139" y="6"/>
                  </a:lnTo>
                  <a:lnTo>
                    <a:pt x="135" y="6"/>
                  </a:lnTo>
                  <a:lnTo>
                    <a:pt x="135" y="7"/>
                  </a:lnTo>
                  <a:lnTo>
                    <a:pt x="135" y="8"/>
                  </a:lnTo>
                  <a:lnTo>
                    <a:pt x="133" y="7"/>
                  </a:lnTo>
                  <a:lnTo>
                    <a:pt x="129" y="6"/>
                  </a:lnTo>
                  <a:lnTo>
                    <a:pt x="129" y="5"/>
                  </a:lnTo>
                  <a:lnTo>
                    <a:pt x="129" y="4"/>
                  </a:lnTo>
                  <a:lnTo>
                    <a:pt x="126" y="3"/>
                  </a:lnTo>
                  <a:lnTo>
                    <a:pt x="124" y="0"/>
                  </a:lnTo>
                  <a:lnTo>
                    <a:pt x="122" y="0"/>
                  </a:lnTo>
                  <a:lnTo>
                    <a:pt x="120" y="2"/>
                  </a:lnTo>
                  <a:lnTo>
                    <a:pt x="118" y="2"/>
                  </a:lnTo>
                  <a:lnTo>
                    <a:pt x="118" y="3"/>
                  </a:lnTo>
                  <a:lnTo>
                    <a:pt x="120" y="8"/>
                  </a:lnTo>
                  <a:lnTo>
                    <a:pt x="116" y="8"/>
                  </a:lnTo>
                  <a:lnTo>
                    <a:pt x="114" y="10"/>
                  </a:lnTo>
                  <a:lnTo>
                    <a:pt x="112" y="8"/>
                  </a:lnTo>
                  <a:lnTo>
                    <a:pt x="110" y="7"/>
                  </a:lnTo>
                  <a:lnTo>
                    <a:pt x="108" y="7"/>
                  </a:lnTo>
                  <a:lnTo>
                    <a:pt x="108" y="8"/>
                  </a:lnTo>
                  <a:lnTo>
                    <a:pt x="105" y="11"/>
                  </a:lnTo>
                  <a:lnTo>
                    <a:pt x="103" y="11"/>
                  </a:lnTo>
                  <a:lnTo>
                    <a:pt x="101" y="11"/>
                  </a:lnTo>
                  <a:lnTo>
                    <a:pt x="99" y="10"/>
                  </a:lnTo>
                  <a:lnTo>
                    <a:pt x="97" y="8"/>
                  </a:lnTo>
                  <a:lnTo>
                    <a:pt x="93" y="7"/>
                  </a:lnTo>
                  <a:lnTo>
                    <a:pt x="93" y="8"/>
                  </a:lnTo>
                  <a:lnTo>
                    <a:pt x="93" y="10"/>
                  </a:lnTo>
                  <a:lnTo>
                    <a:pt x="95" y="14"/>
                  </a:lnTo>
                  <a:lnTo>
                    <a:pt x="95" y="18"/>
                  </a:lnTo>
                  <a:lnTo>
                    <a:pt x="91" y="13"/>
                  </a:lnTo>
                  <a:lnTo>
                    <a:pt x="89" y="12"/>
                  </a:lnTo>
                  <a:lnTo>
                    <a:pt x="89" y="10"/>
                  </a:lnTo>
                  <a:lnTo>
                    <a:pt x="86" y="10"/>
                  </a:lnTo>
                  <a:lnTo>
                    <a:pt x="86" y="8"/>
                  </a:lnTo>
                  <a:lnTo>
                    <a:pt x="86" y="7"/>
                  </a:lnTo>
                  <a:lnTo>
                    <a:pt x="82" y="8"/>
                  </a:lnTo>
                  <a:lnTo>
                    <a:pt x="80" y="11"/>
                  </a:lnTo>
                  <a:lnTo>
                    <a:pt x="78" y="10"/>
                  </a:lnTo>
                  <a:lnTo>
                    <a:pt x="76" y="11"/>
                  </a:lnTo>
                  <a:lnTo>
                    <a:pt x="76" y="12"/>
                  </a:lnTo>
                  <a:lnTo>
                    <a:pt x="76" y="16"/>
                  </a:lnTo>
                  <a:lnTo>
                    <a:pt x="74" y="16"/>
                  </a:lnTo>
                  <a:lnTo>
                    <a:pt x="72" y="16"/>
                  </a:lnTo>
                  <a:lnTo>
                    <a:pt x="72" y="14"/>
                  </a:lnTo>
                  <a:lnTo>
                    <a:pt x="65" y="10"/>
                  </a:lnTo>
                  <a:lnTo>
                    <a:pt x="63" y="8"/>
                  </a:lnTo>
                  <a:lnTo>
                    <a:pt x="61" y="10"/>
                  </a:lnTo>
                  <a:lnTo>
                    <a:pt x="63" y="15"/>
                  </a:lnTo>
                  <a:lnTo>
                    <a:pt x="61" y="20"/>
                  </a:lnTo>
                  <a:lnTo>
                    <a:pt x="59" y="21"/>
                  </a:lnTo>
                  <a:lnTo>
                    <a:pt x="57" y="18"/>
                  </a:lnTo>
                  <a:lnTo>
                    <a:pt x="55" y="18"/>
                  </a:lnTo>
                  <a:lnTo>
                    <a:pt x="55" y="20"/>
                  </a:lnTo>
                  <a:lnTo>
                    <a:pt x="55" y="23"/>
                  </a:lnTo>
                  <a:lnTo>
                    <a:pt x="51" y="23"/>
                  </a:lnTo>
                  <a:lnTo>
                    <a:pt x="51" y="24"/>
                  </a:lnTo>
                  <a:lnTo>
                    <a:pt x="49" y="27"/>
                  </a:lnTo>
                  <a:lnTo>
                    <a:pt x="49" y="22"/>
                  </a:lnTo>
                  <a:lnTo>
                    <a:pt x="46" y="22"/>
                  </a:lnTo>
                  <a:lnTo>
                    <a:pt x="46" y="21"/>
                  </a:lnTo>
                  <a:lnTo>
                    <a:pt x="46" y="19"/>
                  </a:lnTo>
                  <a:lnTo>
                    <a:pt x="44" y="20"/>
                  </a:lnTo>
                  <a:lnTo>
                    <a:pt x="44" y="19"/>
                  </a:lnTo>
                  <a:lnTo>
                    <a:pt x="42" y="18"/>
                  </a:lnTo>
                  <a:lnTo>
                    <a:pt x="40" y="16"/>
                  </a:lnTo>
                  <a:lnTo>
                    <a:pt x="44" y="18"/>
                  </a:lnTo>
                  <a:lnTo>
                    <a:pt x="46" y="16"/>
                  </a:lnTo>
                  <a:lnTo>
                    <a:pt x="46" y="15"/>
                  </a:lnTo>
                  <a:lnTo>
                    <a:pt x="46" y="13"/>
                  </a:lnTo>
                  <a:lnTo>
                    <a:pt x="44" y="12"/>
                  </a:lnTo>
                  <a:lnTo>
                    <a:pt x="46" y="11"/>
                  </a:lnTo>
                  <a:lnTo>
                    <a:pt x="44" y="10"/>
                  </a:lnTo>
                  <a:lnTo>
                    <a:pt x="42" y="10"/>
                  </a:lnTo>
                  <a:lnTo>
                    <a:pt x="38" y="6"/>
                  </a:lnTo>
                  <a:lnTo>
                    <a:pt x="34" y="5"/>
                  </a:lnTo>
                  <a:lnTo>
                    <a:pt x="30" y="3"/>
                  </a:lnTo>
                  <a:lnTo>
                    <a:pt x="28" y="3"/>
                  </a:lnTo>
                  <a:lnTo>
                    <a:pt x="25" y="3"/>
                  </a:lnTo>
                  <a:lnTo>
                    <a:pt x="23" y="2"/>
                  </a:lnTo>
                  <a:lnTo>
                    <a:pt x="23" y="3"/>
                  </a:lnTo>
                  <a:lnTo>
                    <a:pt x="21" y="2"/>
                  </a:lnTo>
                  <a:lnTo>
                    <a:pt x="21" y="4"/>
                  </a:lnTo>
                  <a:lnTo>
                    <a:pt x="21" y="5"/>
                  </a:lnTo>
                  <a:lnTo>
                    <a:pt x="23" y="5"/>
                  </a:lnTo>
                  <a:lnTo>
                    <a:pt x="25" y="4"/>
                  </a:lnTo>
                  <a:lnTo>
                    <a:pt x="28" y="4"/>
                  </a:lnTo>
                  <a:lnTo>
                    <a:pt x="28" y="5"/>
                  </a:lnTo>
                  <a:lnTo>
                    <a:pt x="30" y="6"/>
                  </a:lnTo>
                  <a:lnTo>
                    <a:pt x="28" y="6"/>
                  </a:lnTo>
                  <a:lnTo>
                    <a:pt x="25" y="5"/>
                  </a:lnTo>
                  <a:lnTo>
                    <a:pt x="23" y="7"/>
                  </a:lnTo>
                  <a:lnTo>
                    <a:pt x="30" y="10"/>
                  </a:lnTo>
                  <a:lnTo>
                    <a:pt x="30" y="11"/>
                  </a:lnTo>
                  <a:lnTo>
                    <a:pt x="32" y="12"/>
                  </a:lnTo>
                  <a:lnTo>
                    <a:pt x="30" y="14"/>
                  </a:lnTo>
                  <a:lnTo>
                    <a:pt x="30" y="13"/>
                  </a:lnTo>
                  <a:lnTo>
                    <a:pt x="28" y="14"/>
                  </a:lnTo>
                  <a:lnTo>
                    <a:pt x="28" y="12"/>
                  </a:lnTo>
                  <a:lnTo>
                    <a:pt x="25" y="11"/>
                  </a:lnTo>
                  <a:lnTo>
                    <a:pt x="23" y="12"/>
                  </a:lnTo>
                  <a:lnTo>
                    <a:pt x="21" y="12"/>
                  </a:lnTo>
                  <a:lnTo>
                    <a:pt x="21" y="10"/>
                  </a:lnTo>
                  <a:lnTo>
                    <a:pt x="15" y="7"/>
                  </a:lnTo>
                  <a:lnTo>
                    <a:pt x="13" y="8"/>
                  </a:lnTo>
                  <a:lnTo>
                    <a:pt x="15" y="10"/>
                  </a:lnTo>
                  <a:lnTo>
                    <a:pt x="13" y="10"/>
                  </a:lnTo>
                  <a:lnTo>
                    <a:pt x="15" y="11"/>
                  </a:lnTo>
                  <a:lnTo>
                    <a:pt x="13" y="12"/>
                  </a:lnTo>
                  <a:lnTo>
                    <a:pt x="11" y="11"/>
                  </a:lnTo>
                  <a:lnTo>
                    <a:pt x="15" y="13"/>
                  </a:lnTo>
                  <a:lnTo>
                    <a:pt x="11" y="14"/>
                  </a:lnTo>
                  <a:lnTo>
                    <a:pt x="13" y="15"/>
                  </a:lnTo>
                  <a:lnTo>
                    <a:pt x="19" y="15"/>
                  </a:lnTo>
                  <a:lnTo>
                    <a:pt x="19" y="16"/>
                  </a:lnTo>
                  <a:lnTo>
                    <a:pt x="17" y="16"/>
                  </a:lnTo>
                  <a:lnTo>
                    <a:pt x="19" y="18"/>
                  </a:lnTo>
                  <a:lnTo>
                    <a:pt x="15" y="19"/>
                  </a:lnTo>
                  <a:lnTo>
                    <a:pt x="11" y="16"/>
                  </a:lnTo>
                  <a:lnTo>
                    <a:pt x="4" y="15"/>
                  </a:lnTo>
                  <a:lnTo>
                    <a:pt x="6" y="16"/>
                  </a:lnTo>
                  <a:lnTo>
                    <a:pt x="9" y="18"/>
                  </a:lnTo>
                  <a:lnTo>
                    <a:pt x="9" y="19"/>
                  </a:lnTo>
                  <a:lnTo>
                    <a:pt x="11" y="20"/>
                  </a:lnTo>
                  <a:lnTo>
                    <a:pt x="9" y="21"/>
                  </a:lnTo>
                  <a:lnTo>
                    <a:pt x="4" y="20"/>
                  </a:lnTo>
                  <a:lnTo>
                    <a:pt x="2" y="19"/>
                  </a:lnTo>
                  <a:lnTo>
                    <a:pt x="0" y="22"/>
                  </a:lnTo>
                  <a:lnTo>
                    <a:pt x="6" y="21"/>
                  </a:lnTo>
                  <a:lnTo>
                    <a:pt x="11" y="22"/>
                  </a:lnTo>
                  <a:lnTo>
                    <a:pt x="13" y="22"/>
                  </a:lnTo>
                  <a:lnTo>
                    <a:pt x="17" y="21"/>
                  </a:lnTo>
                  <a:lnTo>
                    <a:pt x="19" y="21"/>
                  </a:lnTo>
                  <a:lnTo>
                    <a:pt x="21" y="20"/>
                  </a:lnTo>
                  <a:lnTo>
                    <a:pt x="23" y="19"/>
                  </a:lnTo>
                  <a:lnTo>
                    <a:pt x="32" y="20"/>
                  </a:lnTo>
                  <a:lnTo>
                    <a:pt x="32" y="21"/>
                  </a:lnTo>
                  <a:lnTo>
                    <a:pt x="32" y="20"/>
                  </a:lnTo>
                  <a:lnTo>
                    <a:pt x="34" y="21"/>
                  </a:lnTo>
                  <a:lnTo>
                    <a:pt x="34" y="22"/>
                  </a:lnTo>
                  <a:lnTo>
                    <a:pt x="36" y="22"/>
                  </a:lnTo>
                  <a:lnTo>
                    <a:pt x="36" y="21"/>
                  </a:lnTo>
                  <a:lnTo>
                    <a:pt x="40" y="22"/>
                  </a:lnTo>
                  <a:lnTo>
                    <a:pt x="34" y="24"/>
                  </a:lnTo>
                  <a:lnTo>
                    <a:pt x="32" y="26"/>
                  </a:lnTo>
                  <a:lnTo>
                    <a:pt x="30" y="27"/>
                  </a:lnTo>
                  <a:lnTo>
                    <a:pt x="30" y="28"/>
                  </a:lnTo>
                  <a:lnTo>
                    <a:pt x="36" y="28"/>
                  </a:lnTo>
                  <a:lnTo>
                    <a:pt x="38" y="29"/>
                  </a:lnTo>
                  <a:lnTo>
                    <a:pt x="38" y="27"/>
                  </a:lnTo>
                  <a:lnTo>
                    <a:pt x="40" y="27"/>
                  </a:lnTo>
                  <a:lnTo>
                    <a:pt x="38" y="30"/>
                  </a:lnTo>
                  <a:lnTo>
                    <a:pt x="32" y="30"/>
                  </a:lnTo>
                  <a:lnTo>
                    <a:pt x="30" y="29"/>
                  </a:lnTo>
                  <a:lnTo>
                    <a:pt x="28" y="30"/>
                  </a:lnTo>
                  <a:lnTo>
                    <a:pt x="25" y="30"/>
                  </a:lnTo>
                  <a:lnTo>
                    <a:pt x="23" y="31"/>
                  </a:lnTo>
                  <a:lnTo>
                    <a:pt x="19" y="31"/>
                  </a:lnTo>
                  <a:lnTo>
                    <a:pt x="17" y="32"/>
                  </a:lnTo>
                  <a:lnTo>
                    <a:pt x="9" y="32"/>
                  </a:lnTo>
                  <a:lnTo>
                    <a:pt x="9" y="35"/>
                  </a:lnTo>
                  <a:lnTo>
                    <a:pt x="11" y="36"/>
                  </a:lnTo>
                  <a:lnTo>
                    <a:pt x="13" y="35"/>
                  </a:lnTo>
                  <a:lnTo>
                    <a:pt x="15" y="35"/>
                  </a:lnTo>
                  <a:lnTo>
                    <a:pt x="21" y="34"/>
                  </a:lnTo>
                  <a:lnTo>
                    <a:pt x="23" y="34"/>
                  </a:lnTo>
                  <a:lnTo>
                    <a:pt x="25" y="35"/>
                  </a:lnTo>
                  <a:lnTo>
                    <a:pt x="30" y="34"/>
                  </a:lnTo>
                  <a:lnTo>
                    <a:pt x="32" y="34"/>
                  </a:lnTo>
                  <a:lnTo>
                    <a:pt x="32" y="38"/>
                  </a:lnTo>
                  <a:lnTo>
                    <a:pt x="34" y="38"/>
                  </a:lnTo>
                  <a:lnTo>
                    <a:pt x="34" y="39"/>
                  </a:lnTo>
                  <a:lnTo>
                    <a:pt x="36" y="40"/>
                  </a:lnTo>
                  <a:lnTo>
                    <a:pt x="38" y="39"/>
                  </a:lnTo>
                  <a:lnTo>
                    <a:pt x="40" y="38"/>
                  </a:lnTo>
                  <a:lnTo>
                    <a:pt x="38" y="40"/>
                  </a:lnTo>
                  <a:lnTo>
                    <a:pt x="38" y="42"/>
                  </a:lnTo>
                  <a:lnTo>
                    <a:pt x="38" y="43"/>
                  </a:lnTo>
                  <a:lnTo>
                    <a:pt x="36" y="44"/>
                  </a:lnTo>
                  <a:lnTo>
                    <a:pt x="40" y="43"/>
                  </a:lnTo>
                  <a:lnTo>
                    <a:pt x="40" y="46"/>
                  </a:lnTo>
                  <a:lnTo>
                    <a:pt x="32" y="48"/>
                  </a:lnTo>
                  <a:lnTo>
                    <a:pt x="30" y="50"/>
                  </a:lnTo>
                  <a:lnTo>
                    <a:pt x="25" y="48"/>
                  </a:lnTo>
                  <a:lnTo>
                    <a:pt x="28" y="50"/>
                  </a:lnTo>
                  <a:lnTo>
                    <a:pt x="28" y="53"/>
                  </a:lnTo>
                  <a:lnTo>
                    <a:pt x="30" y="53"/>
                  </a:lnTo>
                  <a:lnTo>
                    <a:pt x="32" y="52"/>
                  </a:lnTo>
                  <a:lnTo>
                    <a:pt x="38" y="52"/>
                  </a:lnTo>
                  <a:lnTo>
                    <a:pt x="40" y="52"/>
                  </a:lnTo>
                  <a:lnTo>
                    <a:pt x="46" y="53"/>
                  </a:lnTo>
                  <a:lnTo>
                    <a:pt x="49" y="52"/>
                  </a:lnTo>
                  <a:lnTo>
                    <a:pt x="59" y="55"/>
                  </a:lnTo>
                  <a:lnTo>
                    <a:pt x="61" y="56"/>
                  </a:lnTo>
                  <a:lnTo>
                    <a:pt x="65" y="56"/>
                  </a:lnTo>
                  <a:lnTo>
                    <a:pt x="68" y="58"/>
                  </a:lnTo>
                  <a:lnTo>
                    <a:pt x="70" y="58"/>
                  </a:lnTo>
                  <a:lnTo>
                    <a:pt x="76" y="59"/>
                  </a:lnTo>
                  <a:lnTo>
                    <a:pt x="78" y="59"/>
                  </a:lnTo>
                  <a:lnTo>
                    <a:pt x="82" y="61"/>
                  </a:lnTo>
                  <a:lnTo>
                    <a:pt x="82" y="60"/>
                  </a:lnTo>
                  <a:lnTo>
                    <a:pt x="86" y="61"/>
                  </a:lnTo>
                  <a:lnTo>
                    <a:pt x="89" y="60"/>
                  </a:lnTo>
                  <a:lnTo>
                    <a:pt x="95" y="59"/>
                  </a:lnTo>
                  <a:lnTo>
                    <a:pt x="103" y="54"/>
                  </a:lnTo>
                  <a:lnTo>
                    <a:pt x="108" y="5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8" name="Freeform 1107"/>
            <p:cNvSpPr>
              <a:spLocks/>
            </p:cNvSpPr>
            <p:nvPr/>
          </p:nvSpPr>
          <p:spPr bwMode="auto">
            <a:xfrm>
              <a:off x="3718406" y="4439445"/>
              <a:ext cx="1823" cy="1162"/>
            </a:xfrm>
            <a:custGeom>
              <a:avLst/>
              <a:gdLst>
                <a:gd name="T0" fmla="*/ 2 w 2"/>
                <a:gd name="T1" fmla="*/ 1 h 1"/>
                <a:gd name="T2" fmla="*/ 2 w 2"/>
                <a:gd name="T3" fmla="*/ 0 h 1"/>
                <a:gd name="T4" fmla="*/ 0 w 2"/>
                <a:gd name="T5" fmla="*/ 0 h 1"/>
                <a:gd name="T6" fmla="*/ 2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lnTo>
                    <a:pt x="2" y="0"/>
                  </a:lnTo>
                  <a:lnTo>
                    <a:pt x="0"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19" name="Freeform 1108"/>
            <p:cNvSpPr>
              <a:spLocks/>
            </p:cNvSpPr>
            <p:nvPr/>
          </p:nvSpPr>
          <p:spPr bwMode="auto">
            <a:xfrm>
              <a:off x="4084735" y="4860242"/>
              <a:ext cx="9113" cy="5812"/>
            </a:xfrm>
            <a:custGeom>
              <a:avLst/>
              <a:gdLst>
                <a:gd name="T0" fmla="*/ 4 w 10"/>
                <a:gd name="T1" fmla="*/ 5 h 5"/>
                <a:gd name="T2" fmla="*/ 6 w 10"/>
                <a:gd name="T3" fmla="*/ 5 h 5"/>
                <a:gd name="T4" fmla="*/ 6 w 10"/>
                <a:gd name="T5" fmla="*/ 3 h 5"/>
                <a:gd name="T6" fmla="*/ 10 w 10"/>
                <a:gd name="T7" fmla="*/ 2 h 5"/>
                <a:gd name="T8" fmla="*/ 10 w 10"/>
                <a:gd name="T9" fmla="*/ 2 h 5"/>
                <a:gd name="T10" fmla="*/ 10 w 10"/>
                <a:gd name="T11" fmla="*/ 0 h 5"/>
                <a:gd name="T12" fmla="*/ 10 w 10"/>
                <a:gd name="T13" fmla="*/ 0 h 5"/>
                <a:gd name="T14" fmla="*/ 8 w 10"/>
                <a:gd name="T15" fmla="*/ 0 h 5"/>
                <a:gd name="T16" fmla="*/ 4 w 10"/>
                <a:gd name="T17" fmla="*/ 3 h 5"/>
                <a:gd name="T18" fmla="*/ 0 w 10"/>
                <a:gd name="T19" fmla="*/ 3 h 5"/>
                <a:gd name="T20" fmla="*/ 2 w 10"/>
                <a:gd name="T21" fmla="*/ 4 h 5"/>
                <a:gd name="T22" fmla="*/ 4 w 10"/>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4" y="5"/>
                  </a:moveTo>
                  <a:lnTo>
                    <a:pt x="6" y="5"/>
                  </a:lnTo>
                  <a:lnTo>
                    <a:pt x="6" y="3"/>
                  </a:lnTo>
                  <a:lnTo>
                    <a:pt x="10" y="2"/>
                  </a:lnTo>
                  <a:lnTo>
                    <a:pt x="10" y="0"/>
                  </a:lnTo>
                  <a:lnTo>
                    <a:pt x="8" y="0"/>
                  </a:lnTo>
                  <a:lnTo>
                    <a:pt x="4" y="3"/>
                  </a:lnTo>
                  <a:lnTo>
                    <a:pt x="0" y="3"/>
                  </a:lnTo>
                  <a:lnTo>
                    <a:pt x="2"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0" name="Freeform 1109"/>
            <p:cNvSpPr>
              <a:spLocks/>
            </p:cNvSpPr>
            <p:nvPr/>
          </p:nvSpPr>
          <p:spPr bwMode="auto">
            <a:xfrm>
              <a:off x="4100227" y="4864892"/>
              <a:ext cx="5468" cy="4650"/>
            </a:xfrm>
            <a:custGeom>
              <a:avLst/>
              <a:gdLst>
                <a:gd name="T0" fmla="*/ 2 w 6"/>
                <a:gd name="T1" fmla="*/ 0 h 4"/>
                <a:gd name="T2" fmla="*/ 0 w 6"/>
                <a:gd name="T3" fmla="*/ 2 h 4"/>
                <a:gd name="T4" fmla="*/ 0 w 6"/>
                <a:gd name="T5" fmla="*/ 3 h 4"/>
                <a:gd name="T6" fmla="*/ 0 w 6"/>
                <a:gd name="T7" fmla="*/ 4 h 4"/>
                <a:gd name="T8" fmla="*/ 2 w 6"/>
                <a:gd name="T9" fmla="*/ 4 h 4"/>
                <a:gd name="T10" fmla="*/ 4 w 6"/>
                <a:gd name="T11" fmla="*/ 3 h 4"/>
                <a:gd name="T12" fmla="*/ 4 w 6"/>
                <a:gd name="T13" fmla="*/ 3 h 4"/>
                <a:gd name="T14" fmla="*/ 6 w 6"/>
                <a:gd name="T15" fmla="*/ 2 h 4"/>
                <a:gd name="T16" fmla="*/ 6 w 6"/>
                <a:gd name="T17" fmla="*/ 1 h 4"/>
                <a:gd name="T18" fmla="*/ 4 w 6"/>
                <a:gd name="T19" fmla="*/ 1 h 4"/>
                <a:gd name="T20" fmla="*/ 2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2" y="0"/>
                  </a:moveTo>
                  <a:lnTo>
                    <a:pt x="0" y="2"/>
                  </a:lnTo>
                  <a:lnTo>
                    <a:pt x="0" y="3"/>
                  </a:lnTo>
                  <a:lnTo>
                    <a:pt x="0" y="4"/>
                  </a:lnTo>
                  <a:lnTo>
                    <a:pt x="2" y="4"/>
                  </a:lnTo>
                  <a:lnTo>
                    <a:pt x="4" y="3"/>
                  </a:lnTo>
                  <a:lnTo>
                    <a:pt x="6" y="2"/>
                  </a:lnTo>
                  <a:lnTo>
                    <a:pt x="6" y="1"/>
                  </a:lnTo>
                  <a:lnTo>
                    <a:pt x="4"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1" name="Freeform 1110"/>
            <p:cNvSpPr>
              <a:spLocks/>
            </p:cNvSpPr>
            <p:nvPr/>
          </p:nvSpPr>
          <p:spPr bwMode="auto">
            <a:xfrm>
              <a:off x="3484211" y="4641706"/>
              <a:ext cx="22782" cy="18599"/>
            </a:xfrm>
            <a:custGeom>
              <a:avLst/>
              <a:gdLst>
                <a:gd name="T0" fmla="*/ 19 w 25"/>
                <a:gd name="T1" fmla="*/ 15 h 16"/>
                <a:gd name="T2" fmla="*/ 21 w 25"/>
                <a:gd name="T3" fmla="*/ 13 h 16"/>
                <a:gd name="T4" fmla="*/ 25 w 25"/>
                <a:gd name="T5" fmla="*/ 11 h 16"/>
                <a:gd name="T6" fmla="*/ 25 w 25"/>
                <a:gd name="T7" fmla="*/ 11 h 16"/>
                <a:gd name="T8" fmla="*/ 23 w 25"/>
                <a:gd name="T9" fmla="*/ 11 h 16"/>
                <a:gd name="T10" fmla="*/ 23 w 25"/>
                <a:gd name="T11" fmla="*/ 9 h 16"/>
                <a:gd name="T12" fmla="*/ 21 w 25"/>
                <a:gd name="T13" fmla="*/ 8 h 16"/>
                <a:gd name="T14" fmla="*/ 19 w 25"/>
                <a:gd name="T15" fmla="*/ 10 h 16"/>
                <a:gd name="T16" fmla="*/ 19 w 25"/>
                <a:gd name="T17" fmla="*/ 9 h 16"/>
                <a:gd name="T18" fmla="*/ 12 w 25"/>
                <a:gd name="T19" fmla="*/ 10 h 16"/>
                <a:gd name="T20" fmla="*/ 12 w 25"/>
                <a:gd name="T21" fmla="*/ 10 h 16"/>
                <a:gd name="T22" fmla="*/ 14 w 25"/>
                <a:gd name="T23" fmla="*/ 8 h 16"/>
                <a:gd name="T24" fmla="*/ 12 w 25"/>
                <a:gd name="T25" fmla="*/ 8 h 16"/>
                <a:gd name="T26" fmla="*/ 17 w 25"/>
                <a:gd name="T27" fmla="*/ 2 h 16"/>
                <a:gd name="T28" fmla="*/ 14 w 25"/>
                <a:gd name="T29" fmla="*/ 0 h 16"/>
                <a:gd name="T30" fmla="*/ 14 w 25"/>
                <a:gd name="T31" fmla="*/ 0 h 16"/>
                <a:gd name="T32" fmla="*/ 12 w 25"/>
                <a:gd name="T33" fmla="*/ 0 h 16"/>
                <a:gd name="T34" fmla="*/ 12 w 25"/>
                <a:gd name="T35" fmla="*/ 0 h 16"/>
                <a:gd name="T36" fmla="*/ 12 w 25"/>
                <a:gd name="T37" fmla="*/ 0 h 16"/>
                <a:gd name="T38" fmla="*/ 12 w 25"/>
                <a:gd name="T39" fmla="*/ 1 h 16"/>
                <a:gd name="T40" fmla="*/ 10 w 25"/>
                <a:gd name="T41" fmla="*/ 3 h 16"/>
                <a:gd name="T42" fmla="*/ 2 w 25"/>
                <a:gd name="T43" fmla="*/ 10 h 16"/>
                <a:gd name="T44" fmla="*/ 0 w 25"/>
                <a:gd name="T45" fmla="*/ 14 h 16"/>
                <a:gd name="T46" fmla="*/ 2 w 25"/>
                <a:gd name="T47" fmla="*/ 16 h 16"/>
                <a:gd name="T48" fmla="*/ 4 w 25"/>
                <a:gd name="T49" fmla="*/ 16 h 16"/>
                <a:gd name="T50" fmla="*/ 8 w 25"/>
                <a:gd name="T51" fmla="*/ 16 h 16"/>
                <a:gd name="T52" fmla="*/ 10 w 25"/>
                <a:gd name="T53" fmla="*/ 16 h 16"/>
                <a:gd name="T54" fmla="*/ 14 w 25"/>
                <a:gd name="T55" fmla="*/ 16 h 16"/>
                <a:gd name="T56" fmla="*/ 19 w 25"/>
                <a:gd name="T57" fmla="*/ 15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
                <a:gd name="T88" fmla="*/ 0 h 16"/>
                <a:gd name="T89" fmla="*/ 25 w 25"/>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 h="16">
                  <a:moveTo>
                    <a:pt x="19" y="15"/>
                  </a:moveTo>
                  <a:lnTo>
                    <a:pt x="21" y="13"/>
                  </a:lnTo>
                  <a:lnTo>
                    <a:pt x="25" y="11"/>
                  </a:lnTo>
                  <a:lnTo>
                    <a:pt x="23" y="11"/>
                  </a:lnTo>
                  <a:lnTo>
                    <a:pt x="23" y="9"/>
                  </a:lnTo>
                  <a:lnTo>
                    <a:pt x="21" y="8"/>
                  </a:lnTo>
                  <a:lnTo>
                    <a:pt x="19" y="10"/>
                  </a:lnTo>
                  <a:lnTo>
                    <a:pt x="19" y="9"/>
                  </a:lnTo>
                  <a:lnTo>
                    <a:pt x="12" y="10"/>
                  </a:lnTo>
                  <a:lnTo>
                    <a:pt x="14" y="8"/>
                  </a:lnTo>
                  <a:lnTo>
                    <a:pt x="12" y="8"/>
                  </a:lnTo>
                  <a:lnTo>
                    <a:pt x="17" y="2"/>
                  </a:lnTo>
                  <a:lnTo>
                    <a:pt x="14" y="0"/>
                  </a:lnTo>
                  <a:lnTo>
                    <a:pt x="12" y="0"/>
                  </a:lnTo>
                  <a:lnTo>
                    <a:pt x="12" y="1"/>
                  </a:lnTo>
                  <a:lnTo>
                    <a:pt x="10" y="3"/>
                  </a:lnTo>
                  <a:lnTo>
                    <a:pt x="2" y="10"/>
                  </a:lnTo>
                  <a:lnTo>
                    <a:pt x="0" y="14"/>
                  </a:lnTo>
                  <a:lnTo>
                    <a:pt x="2" y="16"/>
                  </a:lnTo>
                  <a:lnTo>
                    <a:pt x="4" y="16"/>
                  </a:lnTo>
                  <a:lnTo>
                    <a:pt x="8" y="16"/>
                  </a:lnTo>
                  <a:lnTo>
                    <a:pt x="10" y="16"/>
                  </a:lnTo>
                  <a:lnTo>
                    <a:pt x="14" y="16"/>
                  </a:lnTo>
                  <a:lnTo>
                    <a:pt x="19" y="1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2" name="Freeform 1111"/>
            <p:cNvSpPr>
              <a:spLocks/>
            </p:cNvSpPr>
            <p:nvPr/>
          </p:nvSpPr>
          <p:spPr bwMode="auto">
            <a:xfrm>
              <a:off x="3512460" y="4575448"/>
              <a:ext cx="88393" cy="72070"/>
            </a:xfrm>
            <a:custGeom>
              <a:avLst/>
              <a:gdLst>
                <a:gd name="T0" fmla="*/ 55 w 97"/>
                <a:gd name="T1" fmla="*/ 0 h 62"/>
                <a:gd name="T2" fmla="*/ 49 w 97"/>
                <a:gd name="T3" fmla="*/ 1 h 62"/>
                <a:gd name="T4" fmla="*/ 38 w 97"/>
                <a:gd name="T5" fmla="*/ 6 h 62"/>
                <a:gd name="T6" fmla="*/ 36 w 97"/>
                <a:gd name="T7" fmla="*/ 7 h 62"/>
                <a:gd name="T8" fmla="*/ 34 w 97"/>
                <a:gd name="T9" fmla="*/ 10 h 62"/>
                <a:gd name="T10" fmla="*/ 28 w 97"/>
                <a:gd name="T11" fmla="*/ 12 h 62"/>
                <a:gd name="T12" fmla="*/ 28 w 97"/>
                <a:gd name="T13" fmla="*/ 18 h 62"/>
                <a:gd name="T14" fmla="*/ 26 w 97"/>
                <a:gd name="T15" fmla="*/ 19 h 62"/>
                <a:gd name="T16" fmla="*/ 21 w 97"/>
                <a:gd name="T17" fmla="*/ 26 h 62"/>
                <a:gd name="T18" fmla="*/ 17 w 97"/>
                <a:gd name="T19" fmla="*/ 28 h 62"/>
                <a:gd name="T20" fmla="*/ 19 w 97"/>
                <a:gd name="T21" fmla="*/ 31 h 62"/>
                <a:gd name="T22" fmla="*/ 19 w 97"/>
                <a:gd name="T23" fmla="*/ 33 h 62"/>
                <a:gd name="T24" fmla="*/ 9 w 97"/>
                <a:gd name="T25" fmla="*/ 39 h 62"/>
                <a:gd name="T26" fmla="*/ 2 w 97"/>
                <a:gd name="T27" fmla="*/ 40 h 62"/>
                <a:gd name="T28" fmla="*/ 13 w 97"/>
                <a:gd name="T29" fmla="*/ 40 h 62"/>
                <a:gd name="T30" fmla="*/ 0 w 97"/>
                <a:gd name="T31" fmla="*/ 50 h 62"/>
                <a:gd name="T32" fmla="*/ 28 w 97"/>
                <a:gd name="T33" fmla="*/ 50 h 62"/>
                <a:gd name="T34" fmla="*/ 49 w 97"/>
                <a:gd name="T35" fmla="*/ 49 h 62"/>
                <a:gd name="T36" fmla="*/ 49 w 97"/>
                <a:gd name="T37" fmla="*/ 51 h 62"/>
                <a:gd name="T38" fmla="*/ 51 w 97"/>
                <a:gd name="T39" fmla="*/ 52 h 62"/>
                <a:gd name="T40" fmla="*/ 61 w 97"/>
                <a:gd name="T41" fmla="*/ 50 h 62"/>
                <a:gd name="T42" fmla="*/ 61 w 97"/>
                <a:gd name="T43" fmla="*/ 54 h 62"/>
                <a:gd name="T44" fmla="*/ 51 w 97"/>
                <a:gd name="T45" fmla="*/ 58 h 62"/>
                <a:gd name="T46" fmla="*/ 68 w 97"/>
                <a:gd name="T47" fmla="*/ 52 h 62"/>
                <a:gd name="T48" fmla="*/ 76 w 97"/>
                <a:gd name="T49" fmla="*/ 47 h 62"/>
                <a:gd name="T50" fmla="*/ 76 w 97"/>
                <a:gd name="T51" fmla="*/ 59 h 62"/>
                <a:gd name="T52" fmla="*/ 87 w 97"/>
                <a:gd name="T53" fmla="*/ 56 h 62"/>
                <a:gd name="T54" fmla="*/ 87 w 97"/>
                <a:gd name="T55" fmla="*/ 62 h 62"/>
                <a:gd name="T56" fmla="*/ 97 w 97"/>
                <a:gd name="T57" fmla="*/ 52 h 62"/>
                <a:gd name="T58" fmla="*/ 93 w 97"/>
                <a:gd name="T59" fmla="*/ 52 h 62"/>
                <a:gd name="T60" fmla="*/ 93 w 97"/>
                <a:gd name="T61" fmla="*/ 46 h 62"/>
                <a:gd name="T62" fmla="*/ 89 w 97"/>
                <a:gd name="T63" fmla="*/ 46 h 62"/>
                <a:gd name="T64" fmla="*/ 82 w 97"/>
                <a:gd name="T65" fmla="*/ 49 h 62"/>
                <a:gd name="T66" fmla="*/ 82 w 97"/>
                <a:gd name="T67" fmla="*/ 44 h 62"/>
                <a:gd name="T68" fmla="*/ 87 w 97"/>
                <a:gd name="T69" fmla="*/ 42 h 62"/>
                <a:gd name="T70" fmla="*/ 93 w 97"/>
                <a:gd name="T71" fmla="*/ 39 h 62"/>
                <a:gd name="T72" fmla="*/ 82 w 97"/>
                <a:gd name="T73" fmla="*/ 39 h 62"/>
                <a:gd name="T74" fmla="*/ 82 w 97"/>
                <a:gd name="T75" fmla="*/ 36 h 62"/>
                <a:gd name="T76" fmla="*/ 80 w 97"/>
                <a:gd name="T77" fmla="*/ 33 h 62"/>
                <a:gd name="T78" fmla="*/ 85 w 97"/>
                <a:gd name="T79" fmla="*/ 30 h 62"/>
                <a:gd name="T80" fmla="*/ 72 w 97"/>
                <a:gd name="T81" fmla="*/ 27 h 62"/>
                <a:gd name="T82" fmla="*/ 61 w 97"/>
                <a:gd name="T83" fmla="*/ 27 h 62"/>
                <a:gd name="T84" fmla="*/ 57 w 97"/>
                <a:gd name="T85" fmla="*/ 28 h 62"/>
                <a:gd name="T86" fmla="*/ 51 w 97"/>
                <a:gd name="T87" fmla="*/ 25 h 62"/>
                <a:gd name="T88" fmla="*/ 55 w 97"/>
                <a:gd name="T89" fmla="*/ 22 h 62"/>
                <a:gd name="T90" fmla="*/ 47 w 97"/>
                <a:gd name="T91" fmla="*/ 19 h 62"/>
                <a:gd name="T92" fmla="*/ 38 w 97"/>
                <a:gd name="T93" fmla="*/ 22 h 62"/>
                <a:gd name="T94" fmla="*/ 47 w 97"/>
                <a:gd name="T95" fmla="*/ 12 h 62"/>
                <a:gd name="T96" fmla="*/ 47 w 97"/>
                <a:gd name="T97" fmla="*/ 10 h 62"/>
                <a:gd name="T98" fmla="*/ 51 w 97"/>
                <a:gd name="T99" fmla="*/ 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
                <a:gd name="T151" fmla="*/ 0 h 62"/>
                <a:gd name="T152" fmla="*/ 97 w 9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 h="62">
                  <a:moveTo>
                    <a:pt x="53" y="4"/>
                  </a:moveTo>
                  <a:lnTo>
                    <a:pt x="55" y="1"/>
                  </a:lnTo>
                  <a:lnTo>
                    <a:pt x="55" y="0"/>
                  </a:lnTo>
                  <a:lnTo>
                    <a:pt x="53" y="1"/>
                  </a:lnTo>
                  <a:lnTo>
                    <a:pt x="49" y="1"/>
                  </a:lnTo>
                  <a:lnTo>
                    <a:pt x="47" y="2"/>
                  </a:lnTo>
                  <a:lnTo>
                    <a:pt x="40" y="4"/>
                  </a:lnTo>
                  <a:lnTo>
                    <a:pt x="38" y="6"/>
                  </a:lnTo>
                  <a:lnTo>
                    <a:pt x="38" y="7"/>
                  </a:lnTo>
                  <a:lnTo>
                    <a:pt x="36" y="7"/>
                  </a:lnTo>
                  <a:lnTo>
                    <a:pt x="36" y="8"/>
                  </a:lnTo>
                  <a:lnTo>
                    <a:pt x="34" y="8"/>
                  </a:lnTo>
                  <a:lnTo>
                    <a:pt x="34" y="10"/>
                  </a:lnTo>
                  <a:lnTo>
                    <a:pt x="32" y="11"/>
                  </a:lnTo>
                  <a:lnTo>
                    <a:pt x="30" y="11"/>
                  </a:lnTo>
                  <a:lnTo>
                    <a:pt x="28" y="12"/>
                  </a:lnTo>
                  <a:lnTo>
                    <a:pt x="32" y="14"/>
                  </a:lnTo>
                  <a:lnTo>
                    <a:pt x="30" y="15"/>
                  </a:lnTo>
                  <a:lnTo>
                    <a:pt x="28" y="18"/>
                  </a:lnTo>
                  <a:lnTo>
                    <a:pt x="30" y="19"/>
                  </a:lnTo>
                  <a:lnTo>
                    <a:pt x="26" y="19"/>
                  </a:lnTo>
                  <a:lnTo>
                    <a:pt x="21" y="24"/>
                  </a:lnTo>
                  <a:lnTo>
                    <a:pt x="21" y="26"/>
                  </a:lnTo>
                  <a:lnTo>
                    <a:pt x="21" y="27"/>
                  </a:lnTo>
                  <a:lnTo>
                    <a:pt x="19" y="27"/>
                  </a:lnTo>
                  <a:lnTo>
                    <a:pt x="17" y="28"/>
                  </a:lnTo>
                  <a:lnTo>
                    <a:pt x="17" y="30"/>
                  </a:lnTo>
                  <a:lnTo>
                    <a:pt x="17" y="31"/>
                  </a:lnTo>
                  <a:lnTo>
                    <a:pt x="19" y="31"/>
                  </a:lnTo>
                  <a:lnTo>
                    <a:pt x="17" y="32"/>
                  </a:lnTo>
                  <a:lnTo>
                    <a:pt x="19" y="33"/>
                  </a:lnTo>
                  <a:lnTo>
                    <a:pt x="13" y="32"/>
                  </a:lnTo>
                  <a:lnTo>
                    <a:pt x="11" y="38"/>
                  </a:lnTo>
                  <a:lnTo>
                    <a:pt x="9" y="39"/>
                  </a:lnTo>
                  <a:lnTo>
                    <a:pt x="7" y="38"/>
                  </a:lnTo>
                  <a:lnTo>
                    <a:pt x="2" y="39"/>
                  </a:lnTo>
                  <a:lnTo>
                    <a:pt x="2" y="40"/>
                  </a:lnTo>
                  <a:lnTo>
                    <a:pt x="9" y="39"/>
                  </a:lnTo>
                  <a:lnTo>
                    <a:pt x="11" y="39"/>
                  </a:lnTo>
                  <a:lnTo>
                    <a:pt x="13" y="40"/>
                  </a:lnTo>
                  <a:lnTo>
                    <a:pt x="0" y="47"/>
                  </a:lnTo>
                  <a:lnTo>
                    <a:pt x="0" y="49"/>
                  </a:lnTo>
                  <a:lnTo>
                    <a:pt x="0" y="50"/>
                  </a:lnTo>
                  <a:lnTo>
                    <a:pt x="5" y="50"/>
                  </a:lnTo>
                  <a:lnTo>
                    <a:pt x="19" y="49"/>
                  </a:lnTo>
                  <a:lnTo>
                    <a:pt x="28" y="50"/>
                  </a:lnTo>
                  <a:lnTo>
                    <a:pt x="30" y="50"/>
                  </a:lnTo>
                  <a:lnTo>
                    <a:pt x="47" y="50"/>
                  </a:lnTo>
                  <a:lnTo>
                    <a:pt x="49" y="49"/>
                  </a:lnTo>
                  <a:lnTo>
                    <a:pt x="53" y="48"/>
                  </a:lnTo>
                  <a:lnTo>
                    <a:pt x="53" y="50"/>
                  </a:lnTo>
                  <a:lnTo>
                    <a:pt x="49" y="51"/>
                  </a:lnTo>
                  <a:lnTo>
                    <a:pt x="47" y="51"/>
                  </a:lnTo>
                  <a:lnTo>
                    <a:pt x="51" y="51"/>
                  </a:lnTo>
                  <a:lnTo>
                    <a:pt x="51" y="52"/>
                  </a:lnTo>
                  <a:lnTo>
                    <a:pt x="57" y="51"/>
                  </a:lnTo>
                  <a:lnTo>
                    <a:pt x="59" y="49"/>
                  </a:lnTo>
                  <a:lnTo>
                    <a:pt x="61" y="50"/>
                  </a:lnTo>
                  <a:lnTo>
                    <a:pt x="66" y="50"/>
                  </a:lnTo>
                  <a:lnTo>
                    <a:pt x="68" y="50"/>
                  </a:lnTo>
                  <a:lnTo>
                    <a:pt x="61" y="54"/>
                  </a:lnTo>
                  <a:lnTo>
                    <a:pt x="57" y="56"/>
                  </a:lnTo>
                  <a:lnTo>
                    <a:pt x="51" y="57"/>
                  </a:lnTo>
                  <a:lnTo>
                    <a:pt x="51" y="58"/>
                  </a:lnTo>
                  <a:lnTo>
                    <a:pt x="53" y="58"/>
                  </a:lnTo>
                  <a:lnTo>
                    <a:pt x="59" y="58"/>
                  </a:lnTo>
                  <a:lnTo>
                    <a:pt x="68" y="52"/>
                  </a:lnTo>
                  <a:lnTo>
                    <a:pt x="72" y="52"/>
                  </a:lnTo>
                  <a:lnTo>
                    <a:pt x="76" y="47"/>
                  </a:lnTo>
                  <a:lnTo>
                    <a:pt x="78" y="47"/>
                  </a:lnTo>
                  <a:lnTo>
                    <a:pt x="80" y="54"/>
                  </a:lnTo>
                  <a:lnTo>
                    <a:pt x="76" y="59"/>
                  </a:lnTo>
                  <a:lnTo>
                    <a:pt x="78" y="59"/>
                  </a:lnTo>
                  <a:lnTo>
                    <a:pt x="85" y="55"/>
                  </a:lnTo>
                  <a:lnTo>
                    <a:pt x="87" y="56"/>
                  </a:lnTo>
                  <a:lnTo>
                    <a:pt x="85" y="58"/>
                  </a:lnTo>
                  <a:lnTo>
                    <a:pt x="85" y="60"/>
                  </a:lnTo>
                  <a:lnTo>
                    <a:pt x="87" y="62"/>
                  </a:lnTo>
                  <a:lnTo>
                    <a:pt x="89" y="60"/>
                  </a:lnTo>
                  <a:lnTo>
                    <a:pt x="93" y="60"/>
                  </a:lnTo>
                  <a:lnTo>
                    <a:pt x="97" y="52"/>
                  </a:lnTo>
                  <a:lnTo>
                    <a:pt x="97" y="49"/>
                  </a:lnTo>
                  <a:lnTo>
                    <a:pt x="97" y="48"/>
                  </a:lnTo>
                  <a:lnTo>
                    <a:pt x="93" y="52"/>
                  </a:lnTo>
                  <a:lnTo>
                    <a:pt x="91" y="51"/>
                  </a:lnTo>
                  <a:lnTo>
                    <a:pt x="91" y="49"/>
                  </a:lnTo>
                  <a:lnTo>
                    <a:pt x="93" y="46"/>
                  </a:lnTo>
                  <a:lnTo>
                    <a:pt x="95" y="44"/>
                  </a:lnTo>
                  <a:lnTo>
                    <a:pt x="95" y="43"/>
                  </a:lnTo>
                  <a:lnTo>
                    <a:pt x="89" y="46"/>
                  </a:lnTo>
                  <a:lnTo>
                    <a:pt x="87" y="49"/>
                  </a:lnTo>
                  <a:lnTo>
                    <a:pt x="85" y="50"/>
                  </a:lnTo>
                  <a:lnTo>
                    <a:pt x="82" y="49"/>
                  </a:lnTo>
                  <a:lnTo>
                    <a:pt x="82" y="48"/>
                  </a:lnTo>
                  <a:lnTo>
                    <a:pt x="82" y="46"/>
                  </a:lnTo>
                  <a:lnTo>
                    <a:pt x="82" y="44"/>
                  </a:lnTo>
                  <a:lnTo>
                    <a:pt x="80" y="43"/>
                  </a:lnTo>
                  <a:lnTo>
                    <a:pt x="87" y="42"/>
                  </a:lnTo>
                  <a:lnTo>
                    <a:pt x="89" y="40"/>
                  </a:lnTo>
                  <a:lnTo>
                    <a:pt x="91" y="40"/>
                  </a:lnTo>
                  <a:lnTo>
                    <a:pt x="93" y="39"/>
                  </a:lnTo>
                  <a:lnTo>
                    <a:pt x="91" y="38"/>
                  </a:lnTo>
                  <a:lnTo>
                    <a:pt x="85" y="39"/>
                  </a:lnTo>
                  <a:lnTo>
                    <a:pt x="82" y="39"/>
                  </a:lnTo>
                  <a:lnTo>
                    <a:pt x="78" y="40"/>
                  </a:lnTo>
                  <a:lnTo>
                    <a:pt x="82" y="36"/>
                  </a:lnTo>
                  <a:lnTo>
                    <a:pt x="80" y="35"/>
                  </a:lnTo>
                  <a:lnTo>
                    <a:pt x="78" y="35"/>
                  </a:lnTo>
                  <a:lnTo>
                    <a:pt x="80" y="33"/>
                  </a:lnTo>
                  <a:lnTo>
                    <a:pt x="85" y="32"/>
                  </a:lnTo>
                  <a:lnTo>
                    <a:pt x="87" y="30"/>
                  </a:lnTo>
                  <a:lnTo>
                    <a:pt x="85" y="30"/>
                  </a:lnTo>
                  <a:lnTo>
                    <a:pt x="78" y="28"/>
                  </a:lnTo>
                  <a:lnTo>
                    <a:pt x="74" y="28"/>
                  </a:lnTo>
                  <a:lnTo>
                    <a:pt x="72" y="27"/>
                  </a:lnTo>
                  <a:lnTo>
                    <a:pt x="61" y="30"/>
                  </a:lnTo>
                  <a:lnTo>
                    <a:pt x="59" y="30"/>
                  </a:lnTo>
                  <a:lnTo>
                    <a:pt x="61" y="27"/>
                  </a:lnTo>
                  <a:lnTo>
                    <a:pt x="61" y="26"/>
                  </a:lnTo>
                  <a:lnTo>
                    <a:pt x="59" y="27"/>
                  </a:lnTo>
                  <a:lnTo>
                    <a:pt x="57" y="28"/>
                  </a:lnTo>
                  <a:lnTo>
                    <a:pt x="57" y="27"/>
                  </a:lnTo>
                  <a:lnTo>
                    <a:pt x="51" y="27"/>
                  </a:lnTo>
                  <a:lnTo>
                    <a:pt x="51" y="25"/>
                  </a:lnTo>
                  <a:lnTo>
                    <a:pt x="49" y="25"/>
                  </a:lnTo>
                  <a:lnTo>
                    <a:pt x="57" y="22"/>
                  </a:lnTo>
                  <a:lnTo>
                    <a:pt x="55" y="22"/>
                  </a:lnTo>
                  <a:lnTo>
                    <a:pt x="47" y="22"/>
                  </a:lnTo>
                  <a:lnTo>
                    <a:pt x="49" y="19"/>
                  </a:lnTo>
                  <a:lnTo>
                    <a:pt x="47" y="19"/>
                  </a:lnTo>
                  <a:lnTo>
                    <a:pt x="38" y="25"/>
                  </a:lnTo>
                  <a:lnTo>
                    <a:pt x="36" y="24"/>
                  </a:lnTo>
                  <a:lnTo>
                    <a:pt x="38" y="22"/>
                  </a:lnTo>
                  <a:lnTo>
                    <a:pt x="38" y="20"/>
                  </a:lnTo>
                  <a:lnTo>
                    <a:pt x="47" y="14"/>
                  </a:lnTo>
                  <a:lnTo>
                    <a:pt x="47" y="12"/>
                  </a:lnTo>
                  <a:lnTo>
                    <a:pt x="47" y="11"/>
                  </a:lnTo>
                  <a:lnTo>
                    <a:pt x="47" y="10"/>
                  </a:lnTo>
                  <a:lnTo>
                    <a:pt x="51" y="10"/>
                  </a:lnTo>
                  <a:lnTo>
                    <a:pt x="53" y="7"/>
                  </a:lnTo>
                  <a:lnTo>
                    <a:pt x="51" y="6"/>
                  </a:lnTo>
                  <a:lnTo>
                    <a:pt x="51" y="4"/>
                  </a:lnTo>
                  <a:lnTo>
                    <a:pt x="53"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3" name="Freeform 1112"/>
            <p:cNvSpPr>
              <a:spLocks/>
            </p:cNvSpPr>
            <p:nvPr/>
          </p:nvSpPr>
          <p:spPr bwMode="auto">
            <a:xfrm>
              <a:off x="3553467" y="4640544"/>
              <a:ext cx="0" cy="3487"/>
            </a:xfrm>
            <a:custGeom>
              <a:avLst/>
              <a:gdLst>
                <a:gd name="T0" fmla="*/ 3 h 3"/>
                <a:gd name="T1" fmla="*/ 3 h 3"/>
                <a:gd name="T2" fmla="*/ 0 h 3"/>
                <a:gd name="T3" fmla="*/ 0 h 3"/>
                <a:gd name="T4" fmla="*/ 0 h 3"/>
                <a:gd name="T5" fmla="*/ 3 h 3"/>
                <a:gd name="T6" fmla="*/ 0 60000 65536"/>
                <a:gd name="T7" fmla="*/ 0 60000 65536"/>
                <a:gd name="T8" fmla="*/ 0 60000 65536"/>
                <a:gd name="T9" fmla="*/ 0 60000 65536"/>
                <a:gd name="T10" fmla="*/ 0 60000 65536"/>
                <a:gd name="T11" fmla="*/ 0 60000 65536"/>
                <a:gd name="T12" fmla="*/ 0 h 3"/>
                <a:gd name="T13" fmla="*/ 3 h 3"/>
              </a:gdLst>
              <a:ahLst/>
              <a:cxnLst>
                <a:cxn ang="T6">
                  <a:pos x="0" y="T0"/>
                </a:cxn>
                <a:cxn ang="T7">
                  <a:pos x="0" y="T1"/>
                </a:cxn>
                <a:cxn ang="T8">
                  <a:pos x="0" y="T2"/>
                </a:cxn>
                <a:cxn ang="T9">
                  <a:pos x="0" y="T3"/>
                </a:cxn>
                <a:cxn ang="T10">
                  <a:pos x="0" y="T4"/>
                </a:cxn>
                <a:cxn ang="T11">
                  <a:pos x="0" y="T5"/>
                </a:cxn>
              </a:cxnLst>
              <a:rect l="0" t="T12" r="0" b="T13"/>
              <a:pathLst>
                <a:path h="3">
                  <a:moveTo>
                    <a:pt x="0" y="3"/>
                  </a:moveTo>
                  <a:lnTo>
                    <a:pt x="0" y="3"/>
                  </a:ln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4" name="Freeform 1113"/>
            <p:cNvSpPr>
              <a:spLocks/>
            </p:cNvSpPr>
            <p:nvPr/>
          </p:nvSpPr>
          <p:spPr bwMode="auto">
            <a:xfrm>
              <a:off x="4360849" y="4577773"/>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5" name="Freeform 1114"/>
            <p:cNvSpPr>
              <a:spLocks/>
            </p:cNvSpPr>
            <p:nvPr/>
          </p:nvSpPr>
          <p:spPr bwMode="auto">
            <a:xfrm>
              <a:off x="4627850" y="4783522"/>
              <a:ext cx="38273" cy="8137"/>
            </a:xfrm>
            <a:custGeom>
              <a:avLst/>
              <a:gdLst>
                <a:gd name="T0" fmla="*/ 4 w 42"/>
                <a:gd name="T1" fmla="*/ 0 h 7"/>
                <a:gd name="T2" fmla="*/ 4 w 42"/>
                <a:gd name="T3" fmla="*/ 0 h 7"/>
                <a:gd name="T4" fmla="*/ 4 w 42"/>
                <a:gd name="T5" fmla="*/ 1 h 7"/>
                <a:gd name="T6" fmla="*/ 2 w 42"/>
                <a:gd name="T7" fmla="*/ 1 h 7"/>
                <a:gd name="T8" fmla="*/ 0 w 42"/>
                <a:gd name="T9" fmla="*/ 4 h 7"/>
                <a:gd name="T10" fmla="*/ 15 w 42"/>
                <a:gd name="T11" fmla="*/ 5 h 7"/>
                <a:gd name="T12" fmla="*/ 17 w 42"/>
                <a:gd name="T13" fmla="*/ 5 h 7"/>
                <a:gd name="T14" fmla="*/ 19 w 42"/>
                <a:gd name="T15" fmla="*/ 6 h 7"/>
                <a:gd name="T16" fmla="*/ 19 w 42"/>
                <a:gd name="T17" fmla="*/ 7 h 7"/>
                <a:gd name="T18" fmla="*/ 36 w 42"/>
                <a:gd name="T19" fmla="*/ 6 h 7"/>
                <a:gd name="T20" fmla="*/ 40 w 42"/>
                <a:gd name="T21" fmla="*/ 6 h 7"/>
                <a:gd name="T22" fmla="*/ 42 w 42"/>
                <a:gd name="T23" fmla="*/ 4 h 7"/>
                <a:gd name="T24" fmla="*/ 42 w 42"/>
                <a:gd name="T25" fmla="*/ 4 h 7"/>
                <a:gd name="T26" fmla="*/ 36 w 42"/>
                <a:gd name="T27" fmla="*/ 5 h 7"/>
                <a:gd name="T28" fmla="*/ 33 w 42"/>
                <a:gd name="T29" fmla="*/ 4 h 7"/>
                <a:gd name="T30" fmla="*/ 33 w 42"/>
                <a:gd name="T31" fmla="*/ 2 h 7"/>
                <a:gd name="T32" fmla="*/ 25 w 42"/>
                <a:gd name="T33" fmla="*/ 2 h 7"/>
                <a:gd name="T34" fmla="*/ 23 w 42"/>
                <a:gd name="T35" fmla="*/ 2 h 7"/>
                <a:gd name="T36" fmla="*/ 23 w 42"/>
                <a:gd name="T37" fmla="*/ 2 h 7"/>
                <a:gd name="T38" fmla="*/ 21 w 42"/>
                <a:gd name="T39" fmla="*/ 1 h 7"/>
                <a:gd name="T40" fmla="*/ 12 w 42"/>
                <a:gd name="T41" fmla="*/ 2 h 7"/>
                <a:gd name="T42" fmla="*/ 10 w 42"/>
                <a:gd name="T43" fmla="*/ 1 h 7"/>
                <a:gd name="T44" fmla="*/ 10 w 42"/>
                <a:gd name="T45" fmla="*/ 1 h 7"/>
                <a:gd name="T46" fmla="*/ 10 w 42"/>
                <a:gd name="T47" fmla="*/ 1 h 7"/>
                <a:gd name="T48" fmla="*/ 10 w 42"/>
                <a:gd name="T49" fmla="*/ 0 h 7"/>
                <a:gd name="T50" fmla="*/ 8 w 42"/>
                <a:gd name="T51" fmla="*/ 1 h 7"/>
                <a:gd name="T52" fmla="*/ 4 w 42"/>
                <a:gd name="T53" fmla="*/ 0 h 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7"/>
                <a:gd name="T83" fmla="*/ 42 w 42"/>
                <a:gd name="T84" fmla="*/ 7 h 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7">
                  <a:moveTo>
                    <a:pt x="4" y="0"/>
                  </a:moveTo>
                  <a:lnTo>
                    <a:pt x="4" y="0"/>
                  </a:lnTo>
                  <a:lnTo>
                    <a:pt x="4" y="1"/>
                  </a:lnTo>
                  <a:lnTo>
                    <a:pt x="2" y="1"/>
                  </a:lnTo>
                  <a:lnTo>
                    <a:pt x="0" y="4"/>
                  </a:lnTo>
                  <a:lnTo>
                    <a:pt x="15" y="5"/>
                  </a:lnTo>
                  <a:lnTo>
                    <a:pt x="17" y="5"/>
                  </a:lnTo>
                  <a:lnTo>
                    <a:pt x="19" y="6"/>
                  </a:lnTo>
                  <a:lnTo>
                    <a:pt x="19" y="7"/>
                  </a:lnTo>
                  <a:lnTo>
                    <a:pt x="36" y="6"/>
                  </a:lnTo>
                  <a:lnTo>
                    <a:pt x="40" y="6"/>
                  </a:lnTo>
                  <a:lnTo>
                    <a:pt x="42" y="4"/>
                  </a:lnTo>
                  <a:lnTo>
                    <a:pt x="36" y="5"/>
                  </a:lnTo>
                  <a:lnTo>
                    <a:pt x="33" y="4"/>
                  </a:lnTo>
                  <a:lnTo>
                    <a:pt x="33" y="2"/>
                  </a:lnTo>
                  <a:lnTo>
                    <a:pt x="25" y="2"/>
                  </a:lnTo>
                  <a:lnTo>
                    <a:pt x="23" y="2"/>
                  </a:lnTo>
                  <a:lnTo>
                    <a:pt x="21" y="1"/>
                  </a:lnTo>
                  <a:lnTo>
                    <a:pt x="12" y="2"/>
                  </a:lnTo>
                  <a:lnTo>
                    <a:pt x="10" y="1"/>
                  </a:lnTo>
                  <a:lnTo>
                    <a:pt x="10" y="0"/>
                  </a:lnTo>
                  <a:lnTo>
                    <a:pt x="8"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6" name="Freeform 1115"/>
            <p:cNvSpPr>
              <a:spLocks/>
            </p:cNvSpPr>
            <p:nvPr/>
          </p:nvSpPr>
          <p:spPr bwMode="auto">
            <a:xfrm>
              <a:off x="4648809" y="4732375"/>
              <a:ext cx="3645" cy="2325"/>
            </a:xfrm>
            <a:custGeom>
              <a:avLst/>
              <a:gdLst>
                <a:gd name="T0" fmla="*/ 2 w 4"/>
                <a:gd name="T1" fmla="*/ 1 h 2"/>
                <a:gd name="T2" fmla="*/ 4 w 4"/>
                <a:gd name="T3" fmla="*/ 2 h 2"/>
                <a:gd name="T4" fmla="*/ 4 w 4"/>
                <a:gd name="T5" fmla="*/ 1 h 2"/>
                <a:gd name="T6" fmla="*/ 4 w 4"/>
                <a:gd name="T7" fmla="*/ 1 h 2"/>
                <a:gd name="T8" fmla="*/ 4 w 4"/>
                <a:gd name="T9" fmla="*/ 0 h 2"/>
                <a:gd name="T10" fmla="*/ 2 w 4"/>
                <a:gd name="T11" fmla="*/ 0 h 2"/>
                <a:gd name="T12" fmla="*/ 0 w 4"/>
                <a:gd name="T13" fmla="*/ 0 h 2"/>
                <a:gd name="T14" fmla="*/ 0 w 4"/>
                <a:gd name="T15" fmla="*/ 1 h 2"/>
                <a:gd name="T16" fmla="*/ 0 w 4"/>
                <a:gd name="T17" fmla="*/ 2 h 2"/>
                <a:gd name="T18" fmla="*/ 2 w 4"/>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2" y="1"/>
                  </a:moveTo>
                  <a:lnTo>
                    <a:pt x="4" y="2"/>
                  </a:lnTo>
                  <a:lnTo>
                    <a:pt x="4" y="1"/>
                  </a:lnTo>
                  <a:lnTo>
                    <a:pt x="4" y="0"/>
                  </a:lnTo>
                  <a:lnTo>
                    <a:pt x="2" y="0"/>
                  </a:lnTo>
                  <a:lnTo>
                    <a:pt x="0" y="0"/>
                  </a:lnTo>
                  <a:lnTo>
                    <a:pt x="0" y="1"/>
                  </a:lnTo>
                  <a:lnTo>
                    <a:pt x="0"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7" name="Freeform 1116"/>
            <p:cNvSpPr>
              <a:spLocks/>
            </p:cNvSpPr>
            <p:nvPr/>
          </p:nvSpPr>
          <p:spPr bwMode="auto">
            <a:xfrm>
              <a:off x="4645164" y="4755624"/>
              <a:ext cx="3645" cy="4650"/>
            </a:xfrm>
            <a:custGeom>
              <a:avLst/>
              <a:gdLst>
                <a:gd name="T0" fmla="*/ 0 w 4"/>
                <a:gd name="T1" fmla="*/ 1 h 4"/>
                <a:gd name="T2" fmla="*/ 2 w 4"/>
                <a:gd name="T3" fmla="*/ 4 h 4"/>
                <a:gd name="T4" fmla="*/ 2 w 4"/>
                <a:gd name="T5" fmla="*/ 4 h 4"/>
                <a:gd name="T6" fmla="*/ 4 w 4"/>
                <a:gd name="T7" fmla="*/ 4 h 4"/>
                <a:gd name="T8" fmla="*/ 4 w 4"/>
                <a:gd name="T9" fmla="*/ 2 h 4"/>
                <a:gd name="T10" fmla="*/ 2 w 4"/>
                <a:gd name="T11" fmla="*/ 1 h 4"/>
                <a:gd name="T12" fmla="*/ 2 w 4"/>
                <a:gd name="T13" fmla="*/ 0 h 4"/>
                <a:gd name="T14" fmla="*/ 0 w 4"/>
                <a:gd name="T15" fmla="*/ 0 h 4"/>
                <a:gd name="T16" fmla="*/ 0 w 4"/>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2" y="4"/>
                  </a:lnTo>
                  <a:lnTo>
                    <a:pt x="4" y="4"/>
                  </a:lnTo>
                  <a:lnTo>
                    <a:pt x="4" y="2"/>
                  </a:ln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8" name="Freeform 1117"/>
            <p:cNvSpPr>
              <a:spLocks/>
            </p:cNvSpPr>
            <p:nvPr/>
          </p:nvSpPr>
          <p:spPr bwMode="auto">
            <a:xfrm>
              <a:off x="4641519" y="4723076"/>
              <a:ext cx="3645" cy="2325"/>
            </a:xfrm>
            <a:custGeom>
              <a:avLst/>
              <a:gdLst>
                <a:gd name="T0" fmla="*/ 4 w 4"/>
                <a:gd name="T1" fmla="*/ 0 h 2"/>
                <a:gd name="T2" fmla="*/ 2 w 4"/>
                <a:gd name="T3" fmla="*/ 0 h 2"/>
                <a:gd name="T4" fmla="*/ 0 w 4"/>
                <a:gd name="T5" fmla="*/ 1 h 2"/>
                <a:gd name="T6" fmla="*/ 0 w 4"/>
                <a:gd name="T7" fmla="*/ 1 h 2"/>
                <a:gd name="T8" fmla="*/ 2 w 4"/>
                <a:gd name="T9" fmla="*/ 2 h 2"/>
                <a:gd name="T10" fmla="*/ 4 w 4"/>
                <a:gd name="T11" fmla="*/ 1 h 2"/>
                <a:gd name="T12" fmla="*/ 4 w 4"/>
                <a:gd name="T13" fmla="*/ 1 h 2"/>
                <a:gd name="T14" fmla="*/ 4 w 4"/>
                <a:gd name="T15" fmla="*/ 1 h 2"/>
                <a:gd name="T16" fmla="*/ 4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4" y="0"/>
                  </a:moveTo>
                  <a:lnTo>
                    <a:pt x="2" y="0"/>
                  </a:lnTo>
                  <a:lnTo>
                    <a:pt x="0" y="1"/>
                  </a:lnTo>
                  <a:lnTo>
                    <a:pt x="2"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29" name="Freeform 1118"/>
            <p:cNvSpPr>
              <a:spLocks/>
            </p:cNvSpPr>
            <p:nvPr/>
          </p:nvSpPr>
          <p:spPr bwMode="auto">
            <a:xfrm>
              <a:off x="4619649" y="4744000"/>
              <a:ext cx="23693" cy="11624"/>
            </a:xfrm>
            <a:custGeom>
              <a:avLst/>
              <a:gdLst>
                <a:gd name="T0" fmla="*/ 17 w 26"/>
                <a:gd name="T1" fmla="*/ 3 h 10"/>
                <a:gd name="T2" fmla="*/ 11 w 26"/>
                <a:gd name="T3" fmla="*/ 2 h 10"/>
                <a:gd name="T4" fmla="*/ 7 w 26"/>
                <a:gd name="T5" fmla="*/ 0 h 10"/>
                <a:gd name="T6" fmla="*/ 7 w 26"/>
                <a:gd name="T7" fmla="*/ 0 h 10"/>
                <a:gd name="T8" fmla="*/ 5 w 26"/>
                <a:gd name="T9" fmla="*/ 0 h 10"/>
                <a:gd name="T10" fmla="*/ 0 w 26"/>
                <a:gd name="T11" fmla="*/ 1 h 10"/>
                <a:gd name="T12" fmla="*/ 5 w 26"/>
                <a:gd name="T13" fmla="*/ 1 h 10"/>
                <a:gd name="T14" fmla="*/ 9 w 26"/>
                <a:gd name="T15" fmla="*/ 4 h 10"/>
                <a:gd name="T16" fmla="*/ 11 w 26"/>
                <a:gd name="T17" fmla="*/ 6 h 10"/>
                <a:gd name="T18" fmla="*/ 13 w 26"/>
                <a:gd name="T19" fmla="*/ 6 h 10"/>
                <a:gd name="T20" fmla="*/ 15 w 26"/>
                <a:gd name="T21" fmla="*/ 7 h 10"/>
                <a:gd name="T22" fmla="*/ 19 w 26"/>
                <a:gd name="T23" fmla="*/ 8 h 10"/>
                <a:gd name="T24" fmla="*/ 19 w 26"/>
                <a:gd name="T25" fmla="*/ 8 h 10"/>
                <a:gd name="T26" fmla="*/ 19 w 26"/>
                <a:gd name="T27" fmla="*/ 10 h 10"/>
                <a:gd name="T28" fmla="*/ 21 w 26"/>
                <a:gd name="T29" fmla="*/ 10 h 10"/>
                <a:gd name="T30" fmla="*/ 26 w 26"/>
                <a:gd name="T31" fmla="*/ 10 h 10"/>
                <a:gd name="T32" fmla="*/ 26 w 26"/>
                <a:gd name="T33" fmla="*/ 9 h 10"/>
                <a:gd name="T34" fmla="*/ 26 w 26"/>
                <a:gd name="T35" fmla="*/ 10 h 10"/>
                <a:gd name="T36" fmla="*/ 26 w 26"/>
                <a:gd name="T37" fmla="*/ 9 h 10"/>
                <a:gd name="T38" fmla="*/ 21 w 26"/>
                <a:gd name="T39" fmla="*/ 8 h 10"/>
                <a:gd name="T40" fmla="*/ 19 w 26"/>
                <a:gd name="T41" fmla="*/ 6 h 10"/>
                <a:gd name="T42" fmla="*/ 19 w 26"/>
                <a:gd name="T43" fmla="*/ 4 h 10"/>
                <a:gd name="T44" fmla="*/ 17 w 26"/>
                <a:gd name="T45" fmla="*/ 3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10"/>
                <a:gd name="T71" fmla="*/ 26 w 26"/>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10">
                  <a:moveTo>
                    <a:pt x="17" y="3"/>
                  </a:moveTo>
                  <a:lnTo>
                    <a:pt x="11" y="2"/>
                  </a:lnTo>
                  <a:lnTo>
                    <a:pt x="7" y="0"/>
                  </a:lnTo>
                  <a:lnTo>
                    <a:pt x="5" y="0"/>
                  </a:lnTo>
                  <a:lnTo>
                    <a:pt x="0" y="1"/>
                  </a:lnTo>
                  <a:lnTo>
                    <a:pt x="5" y="1"/>
                  </a:lnTo>
                  <a:lnTo>
                    <a:pt x="9" y="4"/>
                  </a:lnTo>
                  <a:lnTo>
                    <a:pt x="11" y="6"/>
                  </a:lnTo>
                  <a:lnTo>
                    <a:pt x="13" y="6"/>
                  </a:lnTo>
                  <a:lnTo>
                    <a:pt x="15" y="7"/>
                  </a:lnTo>
                  <a:lnTo>
                    <a:pt x="19" y="8"/>
                  </a:lnTo>
                  <a:lnTo>
                    <a:pt x="19" y="10"/>
                  </a:lnTo>
                  <a:lnTo>
                    <a:pt x="21" y="10"/>
                  </a:lnTo>
                  <a:lnTo>
                    <a:pt x="26" y="10"/>
                  </a:lnTo>
                  <a:lnTo>
                    <a:pt x="26" y="9"/>
                  </a:lnTo>
                  <a:lnTo>
                    <a:pt x="26" y="10"/>
                  </a:lnTo>
                  <a:lnTo>
                    <a:pt x="26" y="9"/>
                  </a:lnTo>
                  <a:lnTo>
                    <a:pt x="21" y="8"/>
                  </a:lnTo>
                  <a:lnTo>
                    <a:pt x="19" y="6"/>
                  </a:lnTo>
                  <a:lnTo>
                    <a:pt x="19" y="4"/>
                  </a:lnTo>
                  <a:lnTo>
                    <a:pt x="1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0" name="Freeform 1119"/>
            <p:cNvSpPr>
              <a:spLocks/>
            </p:cNvSpPr>
            <p:nvPr/>
          </p:nvSpPr>
          <p:spPr bwMode="auto">
            <a:xfrm>
              <a:off x="4746315" y="4782359"/>
              <a:ext cx="30983" cy="11624"/>
            </a:xfrm>
            <a:custGeom>
              <a:avLst/>
              <a:gdLst>
                <a:gd name="T0" fmla="*/ 32 w 34"/>
                <a:gd name="T1" fmla="*/ 2 h 10"/>
                <a:gd name="T2" fmla="*/ 34 w 34"/>
                <a:gd name="T3" fmla="*/ 1 h 10"/>
                <a:gd name="T4" fmla="*/ 34 w 34"/>
                <a:gd name="T5" fmla="*/ 0 h 10"/>
                <a:gd name="T6" fmla="*/ 34 w 34"/>
                <a:gd name="T7" fmla="*/ 0 h 10"/>
                <a:gd name="T8" fmla="*/ 26 w 34"/>
                <a:gd name="T9" fmla="*/ 2 h 10"/>
                <a:gd name="T10" fmla="*/ 13 w 34"/>
                <a:gd name="T11" fmla="*/ 3 h 10"/>
                <a:gd name="T12" fmla="*/ 11 w 34"/>
                <a:gd name="T13" fmla="*/ 3 h 10"/>
                <a:gd name="T14" fmla="*/ 11 w 34"/>
                <a:gd name="T15" fmla="*/ 5 h 10"/>
                <a:gd name="T16" fmla="*/ 0 w 34"/>
                <a:gd name="T17" fmla="*/ 7 h 10"/>
                <a:gd name="T18" fmla="*/ 5 w 34"/>
                <a:gd name="T19" fmla="*/ 9 h 10"/>
                <a:gd name="T20" fmla="*/ 9 w 34"/>
                <a:gd name="T21" fmla="*/ 10 h 10"/>
                <a:gd name="T22" fmla="*/ 13 w 34"/>
                <a:gd name="T23" fmla="*/ 10 h 10"/>
                <a:gd name="T24" fmla="*/ 15 w 34"/>
                <a:gd name="T25" fmla="*/ 10 h 10"/>
                <a:gd name="T26" fmla="*/ 19 w 34"/>
                <a:gd name="T27" fmla="*/ 9 h 10"/>
                <a:gd name="T28" fmla="*/ 24 w 34"/>
                <a:gd name="T29" fmla="*/ 8 h 10"/>
                <a:gd name="T30" fmla="*/ 26 w 34"/>
                <a:gd name="T31" fmla="*/ 7 h 10"/>
                <a:gd name="T32" fmla="*/ 28 w 34"/>
                <a:gd name="T33" fmla="*/ 6 h 10"/>
                <a:gd name="T34" fmla="*/ 28 w 34"/>
                <a:gd name="T35" fmla="*/ 6 h 10"/>
                <a:gd name="T36" fmla="*/ 30 w 34"/>
                <a:gd name="T37" fmla="*/ 3 h 10"/>
                <a:gd name="T38" fmla="*/ 32 w 34"/>
                <a:gd name="T39" fmla="*/ 2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10"/>
                <a:gd name="T62" fmla="*/ 34 w 34"/>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10">
                  <a:moveTo>
                    <a:pt x="32" y="2"/>
                  </a:moveTo>
                  <a:lnTo>
                    <a:pt x="34" y="1"/>
                  </a:lnTo>
                  <a:lnTo>
                    <a:pt x="34" y="0"/>
                  </a:lnTo>
                  <a:lnTo>
                    <a:pt x="26" y="2"/>
                  </a:lnTo>
                  <a:lnTo>
                    <a:pt x="13" y="3"/>
                  </a:lnTo>
                  <a:lnTo>
                    <a:pt x="11" y="3"/>
                  </a:lnTo>
                  <a:lnTo>
                    <a:pt x="11" y="5"/>
                  </a:lnTo>
                  <a:lnTo>
                    <a:pt x="0" y="7"/>
                  </a:lnTo>
                  <a:lnTo>
                    <a:pt x="5" y="9"/>
                  </a:lnTo>
                  <a:lnTo>
                    <a:pt x="9" y="10"/>
                  </a:lnTo>
                  <a:lnTo>
                    <a:pt x="13" y="10"/>
                  </a:lnTo>
                  <a:lnTo>
                    <a:pt x="15" y="10"/>
                  </a:lnTo>
                  <a:lnTo>
                    <a:pt x="19" y="9"/>
                  </a:lnTo>
                  <a:lnTo>
                    <a:pt x="24" y="8"/>
                  </a:lnTo>
                  <a:lnTo>
                    <a:pt x="26" y="7"/>
                  </a:lnTo>
                  <a:lnTo>
                    <a:pt x="28" y="6"/>
                  </a:lnTo>
                  <a:lnTo>
                    <a:pt x="30" y="3"/>
                  </a:lnTo>
                  <a:lnTo>
                    <a:pt x="3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1" name="Freeform 1120"/>
            <p:cNvSpPr>
              <a:spLocks/>
            </p:cNvSpPr>
            <p:nvPr/>
          </p:nvSpPr>
          <p:spPr bwMode="auto">
            <a:xfrm>
              <a:off x="4652454" y="4764923"/>
              <a:ext cx="3645" cy="2325"/>
            </a:xfrm>
            <a:custGeom>
              <a:avLst/>
              <a:gdLst>
                <a:gd name="T0" fmla="*/ 4 w 4"/>
                <a:gd name="T1" fmla="*/ 0 h 2"/>
                <a:gd name="T2" fmla="*/ 2 w 4"/>
                <a:gd name="T3" fmla="*/ 1 h 2"/>
                <a:gd name="T4" fmla="*/ 0 w 4"/>
                <a:gd name="T5" fmla="*/ 1 h 2"/>
                <a:gd name="T6" fmla="*/ 0 w 4"/>
                <a:gd name="T7" fmla="*/ 2 h 2"/>
                <a:gd name="T8" fmla="*/ 2 w 4"/>
                <a:gd name="T9" fmla="*/ 2 h 2"/>
                <a:gd name="T10" fmla="*/ 4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4" y="0"/>
                  </a:moveTo>
                  <a:lnTo>
                    <a:pt x="2" y="1"/>
                  </a:lnTo>
                  <a:lnTo>
                    <a:pt x="0" y="1"/>
                  </a:lnTo>
                  <a:lnTo>
                    <a:pt x="0" y="2"/>
                  </a:lnTo>
                  <a:lnTo>
                    <a:pt x="2" y="2"/>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2" name="Freeform 1121"/>
            <p:cNvSpPr>
              <a:spLocks/>
            </p:cNvSpPr>
            <p:nvPr/>
          </p:nvSpPr>
          <p:spPr bwMode="auto">
            <a:xfrm>
              <a:off x="4364494" y="4730050"/>
              <a:ext cx="6379" cy="3487"/>
            </a:xfrm>
            <a:custGeom>
              <a:avLst/>
              <a:gdLst>
                <a:gd name="T0" fmla="*/ 5 w 7"/>
                <a:gd name="T1" fmla="*/ 3 h 3"/>
                <a:gd name="T2" fmla="*/ 7 w 7"/>
                <a:gd name="T3" fmla="*/ 3 h 3"/>
                <a:gd name="T4" fmla="*/ 7 w 7"/>
                <a:gd name="T5" fmla="*/ 2 h 3"/>
                <a:gd name="T6" fmla="*/ 5 w 7"/>
                <a:gd name="T7" fmla="*/ 2 h 3"/>
                <a:gd name="T8" fmla="*/ 5 w 7"/>
                <a:gd name="T9" fmla="*/ 0 h 3"/>
                <a:gd name="T10" fmla="*/ 5 w 7"/>
                <a:gd name="T11" fmla="*/ 0 h 3"/>
                <a:gd name="T12" fmla="*/ 0 w 7"/>
                <a:gd name="T13" fmla="*/ 0 h 3"/>
                <a:gd name="T14" fmla="*/ 0 w 7"/>
                <a:gd name="T15" fmla="*/ 2 h 3"/>
                <a:gd name="T16" fmla="*/ 2 w 7"/>
                <a:gd name="T17" fmla="*/ 3 h 3"/>
                <a:gd name="T18" fmla="*/ 5 w 7"/>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5" y="3"/>
                  </a:moveTo>
                  <a:lnTo>
                    <a:pt x="7" y="3"/>
                  </a:lnTo>
                  <a:lnTo>
                    <a:pt x="7" y="2"/>
                  </a:lnTo>
                  <a:lnTo>
                    <a:pt x="5" y="2"/>
                  </a:lnTo>
                  <a:lnTo>
                    <a:pt x="5" y="0"/>
                  </a:lnTo>
                  <a:lnTo>
                    <a:pt x="0" y="0"/>
                  </a:lnTo>
                  <a:lnTo>
                    <a:pt x="0" y="2"/>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3" name="Freeform 1122"/>
            <p:cNvSpPr>
              <a:spLocks/>
            </p:cNvSpPr>
            <p:nvPr/>
          </p:nvSpPr>
          <p:spPr bwMode="auto">
            <a:xfrm>
              <a:off x="4660655" y="4747487"/>
              <a:ext cx="3645" cy="5812"/>
            </a:xfrm>
            <a:custGeom>
              <a:avLst/>
              <a:gdLst>
                <a:gd name="T0" fmla="*/ 0 w 4"/>
                <a:gd name="T1" fmla="*/ 5 h 5"/>
                <a:gd name="T2" fmla="*/ 0 w 4"/>
                <a:gd name="T3" fmla="*/ 5 h 5"/>
                <a:gd name="T4" fmla="*/ 2 w 4"/>
                <a:gd name="T5" fmla="*/ 4 h 5"/>
                <a:gd name="T6" fmla="*/ 4 w 4"/>
                <a:gd name="T7" fmla="*/ 1 h 5"/>
                <a:gd name="T8" fmla="*/ 2 w 4"/>
                <a:gd name="T9" fmla="*/ 0 h 5"/>
                <a:gd name="T10" fmla="*/ 0 w 4"/>
                <a:gd name="T11" fmla="*/ 0 h 5"/>
                <a:gd name="T12" fmla="*/ 0 w 4"/>
                <a:gd name="T13" fmla="*/ 1 h 5"/>
                <a:gd name="T14" fmla="*/ 2 w 4"/>
                <a:gd name="T15" fmla="*/ 3 h 5"/>
                <a:gd name="T16" fmla="*/ 0 w 4"/>
                <a:gd name="T17" fmla="*/ 4 h 5"/>
                <a:gd name="T18" fmla="*/ 0 w 4"/>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5"/>
                  </a:moveTo>
                  <a:lnTo>
                    <a:pt x="0" y="5"/>
                  </a:lnTo>
                  <a:lnTo>
                    <a:pt x="2" y="4"/>
                  </a:lnTo>
                  <a:lnTo>
                    <a:pt x="4" y="1"/>
                  </a:lnTo>
                  <a:lnTo>
                    <a:pt x="2" y="0"/>
                  </a:lnTo>
                  <a:lnTo>
                    <a:pt x="0" y="0"/>
                  </a:lnTo>
                  <a:lnTo>
                    <a:pt x="0" y="1"/>
                  </a:lnTo>
                  <a:lnTo>
                    <a:pt x="2" y="3"/>
                  </a:lnTo>
                  <a:lnTo>
                    <a:pt x="0" y="4"/>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4" name="Freeform 1123"/>
            <p:cNvSpPr>
              <a:spLocks/>
            </p:cNvSpPr>
            <p:nvPr/>
          </p:nvSpPr>
          <p:spPr bwMode="auto">
            <a:xfrm>
              <a:off x="4660655" y="4738187"/>
              <a:ext cx="9113" cy="5812"/>
            </a:xfrm>
            <a:custGeom>
              <a:avLst/>
              <a:gdLst>
                <a:gd name="T0" fmla="*/ 6 w 10"/>
                <a:gd name="T1" fmla="*/ 5 h 5"/>
                <a:gd name="T2" fmla="*/ 8 w 10"/>
                <a:gd name="T3" fmla="*/ 4 h 5"/>
                <a:gd name="T4" fmla="*/ 8 w 10"/>
                <a:gd name="T5" fmla="*/ 4 h 5"/>
                <a:gd name="T6" fmla="*/ 8 w 10"/>
                <a:gd name="T7" fmla="*/ 4 h 5"/>
                <a:gd name="T8" fmla="*/ 10 w 10"/>
                <a:gd name="T9" fmla="*/ 4 h 5"/>
                <a:gd name="T10" fmla="*/ 6 w 10"/>
                <a:gd name="T11" fmla="*/ 0 h 5"/>
                <a:gd name="T12" fmla="*/ 0 w 10"/>
                <a:gd name="T13" fmla="*/ 1 h 5"/>
                <a:gd name="T14" fmla="*/ 0 w 10"/>
                <a:gd name="T15" fmla="*/ 4 h 5"/>
                <a:gd name="T16" fmla="*/ 2 w 10"/>
                <a:gd name="T17" fmla="*/ 4 h 5"/>
                <a:gd name="T18" fmla="*/ 4 w 10"/>
                <a:gd name="T19" fmla="*/ 3 h 5"/>
                <a:gd name="T20" fmla="*/ 4 w 10"/>
                <a:gd name="T21" fmla="*/ 3 h 5"/>
                <a:gd name="T22" fmla="*/ 4 w 10"/>
                <a:gd name="T23" fmla="*/ 4 h 5"/>
                <a:gd name="T24" fmla="*/ 6 w 10"/>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6" y="5"/>
                  </a:moveTo>
                  <a:lnTo>
                    <a:pt x="8" y="4"/>
                  </a:lnTo>
                  <a:lnTo>
                    <a:pt x="10" y="4"/>
                  </a:lnTo>
                  <a:lnTo>
                    <a:pt x="6" y="0"/>
                  </a:lnTo>
                  <a:lnTo>
                    <a:pt x="0" y="1"/>
                  </a:lnTo>
                  <a:lnTo>
                    <a:pt x="0" y="4"/>
                  </a:lnTo>
                  <a:lnTo>
                    <a:pt x="2" y="4"/>
                  </a:lnTo>
                  <a:lnTo>
                    <a:pt x="4" y="3"/>
                  </a:lnTo>
                  <a:lnTo>
                    <a:pt x="4" y="4"/>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5" name="Freeform 1124"/>
            <p:cNvSpPr>
              <a:spLocks/>
            </p:cNvSpPr>
            <p:nvPr/>
          </p:nvSpPr>
          <p:spPr bwMode="auto">
            <a:xfrm>
              <a:off x="4685260" y="4774223"/>
              <a:ext cx="7290" cy="5812"/>
            </a:xfrm>
            <a:custGeom>
              <a:avLst/>
              <a:gdLst>
                <a:gd name="T0" fmla="*/ 6 w 8"/>
                <a:gd name="T1" fmla="*/ 4 h 5"/>
                <a:gd name="T2" fmla="*/ 6 w 8"/>
                <a:gd name="T3" fmla="*/ 2 h 5"/>
                <a:gd name="T4" fmla="*/ 8 w 8"/>
                <a:gd name="T5" fmla="*/ 1 h 5"/>
                <a:gd name="T6" fmla="*/ 8 w 8"/>
                <a:gd name="T7" fmla="*/ 0 h 5"/>
                <a:gd name="T8" fmla="*/ 4 w 8"/>
                <a:gd name="T9" fmla="*/ 0 h 5"/>
                <a:gd name="T10" fmla="*/ 0 w 8"/>
                <a:gd name="T11" fmla="*/ 2 h 5"/>
                <a:gd name="T12" fmla="*/ 0 w 8"/>
                <a:gd name="T13" fmla="*/ 4 h 5"/>
                <a:gd name="T14" fmla="*/ 0 w 8"/>
                <a:gd name="T15" fmla="*/ 5 h 5"/>
                <a:gd name="T16" fmla="*/ 4 w 8"/>
                <a:gd name="T17" fmla="*/ 4 h 5"/>
                <a:gd name="T18" fmla="*/ 6 w 8"/>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6" y="4"/>
                  </a:moveTo>
                  <a:lnTo>
                    <a:pt x="6" y="2"/>
                  </a:lnTo>
                  <a:lnTo>
                    <a:pt x="8" y="1"/>
                  </a:lnTo>
                  <a:lnTo>
                    <a:pt x="8" y="0"/>
                  </a:lnTo>
                  <a:lnTo>
                    <a:pt x="4" y="0"/>
                  </a:lnTo>
                  <a:lnTo>
                    <a:pt x="0" y="2"/>
                  </a:lnTo>
                  <a:lnTo>
                    <a:pt x="0" y="4"/>
                  </a:lnTo>
                  <a:lnTo>
                    <a:pt x="0" y="5"/>
                  </a:lnTo>
                  <a:lnTo>
                    <a:pt x="4" y="4"/>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6" name="Freeform 1125"/>
            <p:cNvSpPr>
              <a:spLocks/>
            </p:cNvSpPr>
            <p:nvPr/>
          </p:nvSpPr>
          <p:spPr bwMode="auto">
            <a:xfrm>
              <a:off x="4452887" y="4802121"/>
              <a:ext cx="3645" cy="2325"/>
            </a:xfrm>
            <a:custGeom>
              <a:avLst/>
              <a:gdLst>
                <a:gd name="T0" fmla="*/ 0 w 4"/>
                <a:gd name="T1" fmla="*/ 1 h 2"/>
                <a:gd name="T2" fmla="*/ 2 w 4"/>
                <a:gd name="T3" fmla="*/ 2 h 2"/>
                <a:gd name="T4" fmla="*/ 4 w 4"/>
                <a:gd name="T5" fmla="*/ 2 h 2"/>
                <a:gd name="T6" fmla="*/ 4 w 4"/>
                <a:gd name="T7" fmla="*/ 1 h 2"/>
                <a:gd name="T8" fmla="*/ 4 w 4"/>
                <a:gd name="T9" fmla="*/ 0 h 2"/>
                <a:gd name="T10" fmla="*/ 2 w 4"/>
                <a:gd name="T11" fmla="*/ 0 h 2"/>
                <a:gd name="T12" fmla="*/ 0 w 4"/>
                <a:gd name="T13" fmla="*/ 1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1"/>
                  </a:moveTo>
                  <a:lnTo>
                    <a:pt x="2" y="2"/>
                  </a:lnTo>
                  <a:lnTo>
                    <a:pt x="4" y="2"/>
                  </a:lnTo>
                  <a:lnTo>
                    <a:pt x="4" y="1"/>
                  </a:lnTo>
                  <a:lnTo>
                    <a:pt x="4"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7" name="Freeform 1126"/>
            <p:cNvSpPr>
              <a:spLocks/>
            </p:cNvSpPr>
            <p:nvPr/>
          </p:nvSpPr>
          <p:spPr bwMode="auto">
            <a:xfrm>
              <a:off x="4421904" y="4716101"/>
              <a:ext cx="20048" cy="29061"/>
            </a:xfrm>
            <a:custGeom>
              <a:avLst/>
              <a:gdLst>
                <a:gd name="T0" fmla="*/ 3 w 22"/>
                <a:gd name="T1" fmla="*/ 4 h 25"/>
                <a:gd name="T2" fmla="*/ 0 w 22"/>
                <a:gd name="T3" fmla="*/ 3 h 25"/>
                <a:gd name="T4" fmla="*/ 0 w 22"/>
                <a:gd name="T5" fmla="*/ 3 h 25"/>
                <a:gd name="T6" fmla="*/ 0 w 22"/>
                <a:gd name="T7" fmla="*/ 7 h 25"/>
                <a:gd name="T8" fmla="*/ 0 w 22"/>
                <a:gd name="T9" fmla="*/ 8 h 25"/>
                <a:gd name="T10" fmla="*/ 3 w 22"/>
                <a:gd name="T11" fmla="*/ 8 h 25"/>
                <a:gd name="T12" fmla="*/ 3 w 22"/>
                <a:gd name="T13" fmla="*/ 8 h 25"/>
                <a:gd name="T14" fmla="*/ 5 w 22"/>
                <a:gd name="T15" fmla="*/ 14 h 25"/>
                <a:gd name="T16" fmla="*/ 5 w 22"/>
                <a:gd name="T17" fmla="*/ 15 h 25"/>
                <a:gd name="T18" fmla="*/ 5 w 22"/>
                <a:gd name="T19" fmla="*/ 15 h 25"/>
                <a:gd name="T20" fmla="*/ 5 w 22"/>
                <a:gd name="T21" fmla="*/ 16 h 25"/>
                <a:gd name="T22" fmla="*/ 3 w 22"/>
                <a:gd name="T23" fmla="*/ 18 h 25"/>
                <a:gd name="T24" fmla="*/ 5 w 22"/>
                <a:gd name="T25" fmla="*/ 19 h 25"/>
                <a:gd name="T26" fmla="*/ 3 w 22"/>
                <a:gd name="T27" fmla="*/ 20 h 25"/>
                <a:gd name="T28" fmla="*/ 5 w 22"/>
                <a:gd name="T29" fmla="*/ 22 h 25"/>
                <a:gd name="T30" fmla="*/ 9 w 22"/>
                <a:gd name="T31" fmla="*/ 25 h 25"/>
                <a:gd name="T32" fmla="*/ 11 w 22"/>
                <a:gd name="T33" fmla="*/ 25 h 25"/>
                <a:gd name="T34" fmla="*/ 13 w 22"/>
                <a:gd name="T35" fmla="*/ 24 h 25"/>
                <a:gd name="T36" fmla="*/ 13 w 22"/>
                <a:gd name="T37" fmla="*/ 23 h 25"/>
                <a:gd name="T38" fmla="*/ 15 w 22"/>
                <a:gd name="T39" fmla="*/ 22 h 25"/>
                <a:gd name="T40" fmla="*/ 19 w 22"/>
                <a:gd name="T41" fmla="*/ 22 h 25"/>
                <a:gd name="T42" fmla="*/ 19 w 22"/>
                <a:gd name="T43" fmla="*/ 22 h 25"/>
                <a:gd name="T44" fmla="*/ 22 w 22"/>
                <a:gd name="T45" fmla="*/ 20 h 25"/>
                <a:gd name="T46" fmla="*/ 22 w 22"/>
                <a:gd name="T47" fmla="*/ 19 h 25"/>
                <a:gd name="T48" fmla="*/ 22 w 22"/>
                <a:gd name="T49" fmla="*/ 6 h 25"/>
                <a:gd name="T50" fmla="*/ 19 w 22"/>
                <a:gd name="T51" fmla="*/ 1 h 25"/>
                <a:gd name="T52" fmla="*/ 17 w 22"/>
                <a:gd name="T53" fmla="*/ 1 h 25"/>
                <a:gd name="T54" fmla="*/ 17 w 22"/>
                <a:gd name="T55" fmla="*/ 0 h 25"/>
                <a:gd name="T56" fmla="*/ 13 w 22"/>
                <a:gd name="T57" fmla="*/ 0 h 25"/>
                <a:gd name="T58" fmla="*/ 13 w 22"/>
                <a:gd name="T59" fmla="*/ 1 h 25"/>
                <a:gd name="T60" fmla="*/ 11 w 22"/>
                <a:gd name="T61" fmla="*/ 1 h 25"/>
                <a:gd name="T62" fmla="*/ 5 w 22"/>
                <a:gd name="T63" fmla="*/ 4 h 25"/>
                <a:gd name="T64" fmla="*/ 3 w 22"/>
                <a:gd name="T65" fmla="*/ 4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5"/>
                <a:gd name="T101" fmla="*/ 22 w 22"/>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5">
                  <a:moveTo>
                    <a:pt x="3" y="4"/>
                  </a:moveTo>
                  <a:lnTo>
                    <a:pt x="0" y="3"/>
                  </a:lnTo>
                  <a:lnTo>
                    <a:pt x="0" y="7"/>
                  </a:lnTo>
                  <a:lnTo>
                    <a:pt x="0" y="8"/>
                  </a:lnTo>
                  <a:lnTo>
                    <a:pt x="3" y="8"/>
                  </a:lnTo>
                  <a:lnTo>
                    <a:pt x="5" y="14"/>
                  </a:lnTo>
                  <a:lnTo>
                    <a:pt x="5" y="15"/>
                  </a:lnTo>
                  <a:lnTo>
                    <a:pt x="5" y="16"/>
                  </a:lnTo>
                  <a:lnTo>
                    <a:pt x="3" y="18"/>
                  </a:lnTo>
                  <a:lnTo>
                    <a:pt x="5" y="19"/>
                  </a:lnTo>
                  <a:lnTo>
                    <a:pt x="3" y="20"/>
                  </a:lnTo>
                  <a:lnTo>
                    <a:pt x="5" y="22"/>
                  </a:lnTo>
                  <a:lnTo>
                    <a:pt x="9" y="25"/>
                  </a:lnTo>
                  <a:lnTo>
                    <a:pt x="11" y="25"/>
                  </a:lnTo>
                  <a:lnTo>
                    <a:pt x="13" y="24"/>
                  </a:lnTo>
                  <a:lnTo>
                    <a:pt x="13" y="23"/>
                  </a:lnTo>
                  <a:lnTo>
                    <a:pt x="15" y="22"/>
                  </a:lnTo>
                  <a:lnTo>
                    <a:pt x="19" y="22"/>
                  </a:lnTo>
                  <a:lnTo>
                    <a:pt x="22" y="20"/>
                  </a:lnTo>
                  <a:lnTo>
                    <a:pt x="22" y="19"/>
                  </a:lnTo>
                  <a:lnTo>
                    <a:pt x="22" y="6"/>
                  </a:lnTo>
                  <a:lnTo>
                    <a:pt x="19" y="1"/>
                  </a:lnTo>
                  <a:lnTo>
                    <a:pt x="17" y="1"/>
                  </a:lnTo>
                  <a:lnTo>
                    <a:pt x="17" y="0"/>
                  </a:lnTo>
                  <a:lnTo>
                    <a:pt x="13" y="0"/>
                  </a:lnTo>
                  <a:lnTo>
                    <a:pt x="13" y="1"/>
                  </a:lnTo>
                  <a:lnTo>
                    <a:pt x="11" y="1"/>
                  </a:lnTo>
                  <a:lnTo>
                    <a:pt x="5" y="4"/>
                  </a:lnTo>
                  <a:lnTo>
                    <a:pt x="3"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8" name="Freeform 1127"/>
            <p:cNvSpPr>
              <a:spLocks/>
            </p:cNvSpPr>
            <p:nvPr/>
          </p:nvSpPr>
          <p:spPr bwMode="auto">
            <a:xfrm>
              <a:off x="4456532" y="4802121"/>
              <a:ext cx="0" cy="1162"/>
            </a:xfrm>
            <a:custGeom>
              <a:avLst/>
              <a:gdLst>
                <a:gd name="T0" fmla="*/ 0 h 1"/>
                <a:gd name="T1" fmla="*/ 0 h 1"/>
                <a:gd name="T2" fmla="*/ 1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0"/>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39" name="Freeform 1128"/>
            <p:cNvSpPr>
              <a:spLocks/>
            </p:cNvSpPr>
            <p:nvPr/>
          </p:nvSpPr>
          <p:spPr bwMode="auto">
            <a:xfrm>
              <a:off x="4428283" y="4695178"/>
              <a:ext cx="10935" cy="19761"/>
            </a:xfrm>
            <a:custGeom>
              <a:avLst/>
              <a:gdLst>
                <a:gd name="T0" fmla="*/ 4 w 12"/>
                <a:gd name="T1" fmla="*/ 16 h 17"/>
                <a:gd name="T2" fmla="*/ 6 w 12"/>
                <a:gd name="T3" fmla="*/ 16 h 17"/>
                <a:gd name="T4" fmla="*/ 6 w 12"/>
                <a:gd name="T5" fmla="*/ 16 h 17"/>
                <a:gd name="T6" fmla="*/ 8 w 12"/>
                <a:gd name="T7" fmla="*/ 17 h 17"/>
                <a:gd name="T8" fmla="*/ 12 w 12"/>
                <a:gd name="T9" fmla="*/ 8 h 17"/>
                <a:gd name="T10" fmla="*/ 10 w 12"/>
                <a:gd name="T11" fmla="*/ 0 h 17"/>
                <a:gd name="T12" fmla="*/ 10 w 12"/>
                <a:gd name="T13" fmla="*/ 0 h 17"/>
                <a:gd name="T14" fmla="*/ 10 w 12"/>
                <a:gd name="T15" fmla="*/ 1 h 17"/>
                <a:gd name="T16" fmla="*/ 8 w 12"/>
                <a:gd name="T17" fmla="*/ 2 h 17"/>
                <a:gd name="T18" fmla="*/ 6 w 12"/>
                <a:gd name="T19" fmla="*/ 2 h 17"/>
                <a:gd name="T20" fmla="*/ 2 w 12"/>
                <a:gd name="T21" fmla="*/ 4 h 17"/>
                <a:gd name="T22" fmla="*/ 0 w 12"/>
                <a:gd name="T23" fmla="*/ 4 h 17"/>
                <a:gd name="T24" fmla="*/ 0 w 12"/>
                <a:gd name="T25" fmla="*/ 5 h 17"/>
                <a:gd name="T26" fmla="*/ 0 w 12"/>
                <a:gd name="T27" fmla="*/ 8 h 17"/>
                <a:gd name="T28" fmla="*/ 0 w 12"/>
                <a:gd name="T29" fmla="*/ 9 h 17"/>
                <a:gd name="T30" fmla="*/ 2 w 12"/>
                <a:gd name="T31" fmla="*/ 12 h 17"/>
                <a:gd name="T32" fmla="*/ 2 w 12"/>
                <a:gd name="T33" fmla="*/ 13 h 17"/>
                <a:gd name="T34" fmla="*/ 2 w 12"/>
                <a:gd name="T35" fmla="*/ 14 h 17"/>
                <a:gd name="T36" fmla="*/ 4 w 12"/>
                <a:gd name="T37" fmla="*/ 1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7"/>
                <a:gd name="T59" fmla="*/ 12 w 1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7">
                  <a:moveTo>
                    <a:pt x="4" y="16"/>
                  </a:moveTo>
                  <a:lnTo>
                    <a:pt x="6" y="16"/>
                  </a:lnTo>
                  <a:lnTo>
                    <a:pt x="8" y="17"/>
                  </a:lnTo>
                  <a:lnTo>
                    <a:pt x="12" y="8"/>
                  </a:lnTo>
                  <a:lnTo>
                    <a:pt x="10" y="0"/>
                  </a:lnTo>
                  <a:lnTo>
                    <a:pt x="10" y="1"/>
                  </a:lnTo>
                  <a:lnTo>
                    <a:pt x="8" y="2"/>
                  </a:lnTo>
                  <a:lnTo>
                    <a:pt x="6" y="2"/>
                  </a:lnTo>
                  <a:lnTo>
                    <a:pt x="2" y="4"/>
                  </a:lnTo>
                  <a:lnTo>
                    <a:pt x="0" y="4"/>
                  </a:lnTo>
                  <a:lnTo>
                    <a:pt x="0" y="5"/>
                  </a:lnTo>
                  <a:lnTo>
                    <a:pt x="0" y="8"/>
                  </a:lnTo>
                  <a:lnTo>
                    <a:pt x="0" y="9"/>
                  </a:lnTo>
                  <a:lnTo>
                    <a:pt x="2" y="12"/>
                  </a:lnTo>
                  <a:lnTo>
                    <a:pt x="2" y="13"/>
                  </a:lnTo>
                  <a:lnTo>
                    <a:pt x="2" y="14"/>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0" name="Freeform 1129"/>
            <p:cNvSpPr>
              <a:spLocks/>
            </p:cNvSpPr>
            <p:nvPr/>
          </p:nvSpPr>
          <p:spPr bwMode="auto">
            <a:xfrm>
              <a:off x="4575908" y="4734700"/>
              <a:ext cx="5468" cy="4650"/>
            </a:xfrm>
            <a:custGeom>
              <a:avLst/>
              <a:gdLst>
                <a:gd name="T0" fmla="*/ 4 w 6"/>
                <a:gd name="T1" fmla="*/ 4 h 4"/>
                <a:gd name="T2" fmla="*/ 6 w 6"/>
                <a:gd name="T3" fmla="*/ 3 h 4"/>
                <a:gd name="T4" fmla="*/ 6 w 6"/>
                <a:gd name="T5" fmla="*/ 3 h 4"/>
                <a:gd name="T6" fmla="*/ 4 w 6"/>
                <a:gd name="T7" fmla="*/ 1 h 4"/>
                <a:gd name="T8" fmla="*/ 2 w 6"/>
                <a:gd name="T9" fmla="*/ 0 h 4"/>
                <a:gd name="T10" fmla="*/ 0 w 6"/>
                <a:gd name="T11" fmla="*/ 0 h 4"/>
                <a:gd name="T12" fmla="*/ 2 w 6"/>
                <a:gd name="T13" fmla="*/ 3 h 4"/>
                <a:gd name="T14" fmla="*/ 4 w 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4" y="4"/>
                  </a:moveTo>
                  <a:lnTo>
                    <a:pt x="6" y="3"/>
                  </a:lnTo>
                  <a:lnTo>
                    <a:pt x="4" y="1"/>
                  </a:lnTo>
                  <a:lnTo>
                    <a:pt x="2" y="0"/>
                  </a:lnTo>
                  <a:lnTo>
                    <a:pt x="0" y="0"/>
                  </a:lnTo>
                  <a:lnTo>
                    <a:pt x="2" y="3"/>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1" name="Freeform 1130"/>
            <p:cNvSpPr>
              <a:spLocks/>
            </p:cNvSpPr>
            <p:nvPr/>
          </p:nvSpPr>
          <p:spPr bwMode="auto">
            <a:xfrm>
              <a:off x="4504829" y="4780035"/>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2" name="Freeform 1131"/>
            <p:cNvSpPr>
              <a:spLocks/>
            </p:cNvSpPr>
            <p:nvPr/>
          </p:nvSpPr>
          <p:spPr bwMode="auto">
            <a:xfrm>
              <a:off x="4585020" y="4750974"/>
              <a:ext cx="6379" cy="3487"/>
            </a:xfrm>
            <a:custGeom>
              <a:avLst/>
              <a:gdLst>
                <a:gd name="T0" fmla="*/ 7 w 7"/>
                <a:gd name="T1" fmla="*/ 3 h 3"/>
                <a:gd name="T2" fmla="*/ 7 w 7"/>
                <a:gd name="T3" fmla="*/ 2 h 3"/>
                <a:gd name="T4" fmla="*/ 5 w 7"/>
                <a:gd name="T5" fmla="*/ 2 h 3"/>
                <a:gd name="T6" fmla="*/ 5 w 7"/>
                <a:gd name="T7" fmla="*/ 0 h 3"/>
                <a:gd name="T8" fmla="*/ 3 w 7"/>
                <a:gd name="T9" fmla="*/ 1 h 3"/>
                <a:gd name="T10" fmla="*/ 0 w 7"/>
                <a:gd name="T11" fmla="*/ 2 h 3"/>
                <a:gd name="T12" fmla="*/ 3 w 7"/>
                <a:gd name="T13" fmla="*/ 3 h 3"/>
                <a:gd name="T14" fmla="*/ 5 w 7"/>
                <a:gd name="T15" fmla="*/ 3 h 3"/>
                <a:gd name="T16" fmla="*/ 7 w 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7" y="3"/>
                  </a:moveTo>
                  <a:lnTo>
                    <a:pt x="7" y="2"/>
                  </a:lnTo>
                  <a:lnTo>
                    <a:pt x="5" y="2"/>
                  </a:lnTo>
                  <a:lnTo>
                    <a:pt x="5" y="0"/>
                  </a:lnTo>
                  <a:lnTo>
                    <a:pt x="3" y="1"/>
                  </a:lnTo>
                  <a:lnTo>
                    <a:pt x="0" y="2"/>
                  </a:lnTo>
                  <a:lnTo>
                    <a:pt x="3" y="3"/>
                  </a:lnTo>
                  <a:lnTo>
                    <a:pt x="5" y="3"/>
                  </a:lnTo>
                  <a:lnTo>
                    <a:pt x="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3" name="Freeform 1132"/>
            <p:cNvSpPr>
              <a:spLocks/>
            </p:cNvSpPr>
            <p:nvPr/>
          </p:nvSpPr>
          <p:spPr bwMode="auto">
            <a:xfrm>
              <a:off x="4520320" y="4752136"/>
              <a:ext cx="1823" cy="0"/>
            </a:xfrm>
            <a:custGeom>
              <a:avLst/>
              <a:gdLst>
                <a:gd name="T0" fmla="*/ 0 w 2"/>
                <a:gd name="T1" fmla="*/ 0 w 2"/>
                <a:gd name="T2" fmla="*/ 2 w 2"/>
                <a:gd name="T3" fmla="*/ 0 w 2"/>
                <a:gd name="T4" fmla="*/ 0 60000 65536"/>
                <a:gd name="T5" fmla="*/ 0 60000 65536"/>
                <a:gd name="T6" fmla="*/ 0 60000 65536"/>
                <a:gd name="T7" fmla="*/ 0 60000 65536"/>
                <a:gd name="T8" fmla="*/ 0 w 2"/>
                <a:gd name="T9" fmla="*/ 2 w 2"/>
              </a:gdLst>
              <a:ahLst/>
              <a:cxnLst>
                <a:cxn ang="T4">
                  <a:pos x="T0" y="0"/>
                </a:cxn>
                <a:cxn ang="T5">
                  <a:pos x="T1" y="0"/>
                </a:cxn>
                <a:cxn ang="T6">
                  <a:pos x="T2" y="0"/>
                </a:cxn>
                <a:cxn ang="T7">
                  <a:pos x="T3" y="0"/>
                </a:cxn>
              </a:cxnLst>
              <a:rect l="T8" t="0" r="T9" b="0"/>
              <a:pathLst>
                <a:path w="2">
                  <a:moveTo>
                    <a:pt x="0" y="0"/>
                  </a:moveTo>
                  <a:lnTo>
                    <a:pt x="0"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4" name="Freeform 1133"/>
            <p:cNvSpPr>
              <a:spLocks/>
            </p:cNvSpPr>
            <p:nvPr/>
          </p:nvSpPr>
          <p:spPr bwMode="auto">
            <a:xfrm>
              <a:off x="4480225" y="4752136"/>
              <a:ext cx="40096" cy="18599"/>
            </a:xfrm>
            <a:custGeom>
              <a:avLst/>
              <a:gdLst>
                <a:gd name="T0" fmla="*/ 40 w 44"/>
                <a:gd name="T1" fmla="*/ 1 h 16"/>
                <a:gd name="T2" fmla="*/ 40 w 44"/>
                <a:gd name="T3" fmla="*/ 1 h 16"/>
                <a:gd name="T4" fmla="*/ 33 w 44"/>
                <a:gd name="T5" fmla="*/ 1 h 16"/>
                <a:gd name="T6" fmla="*/ 29 w 44"/>
                <a:gd name="T7" fmla="*/ 2 h 16"/>
                <a:gd name="T8" fmla="*/ 16 w 44"/>
                <a:gd name="T9" fmla="*/ 3 h 16"/>
                <a:gd name="T10" fmla="*/ 16 w 44"/>
                <a:gd name="T11" fmla="*/ 2 h 16"/>
                <a:gd name="T12" fmla="*/ 10 w 44"/>
                <a:gd name="T13" fmla="*/ 1 h 16"/>
                <a:gd name="T14" fmla="*/ 6 w 44"/>
                <a:gd name="T15" fmla="*/ 2 h 16"/>
                <a:gd name="T16" fmla="*/ 4 w 44"/>
                <a:gd name="T17" fmla="*/ 2 h 16"/>
                <a:gd name="T18" fmla="*/ 2 w 44"/>
                <a:gd name="T19" fmla="*/ 1 h 16"/>
                <a:gd name="T20" fmla="*/ 2 w 44"/>
                <a:gd name="T21" fmla="*/ 1 h 16"/>
                <a:gd name="T22" fmla="*/ 0 w 44"/>
                <a:gd name="T23" fmla="*/ 2 h 16"/>
                <a:gd name="T24" fmla="*/ 0 w 44"/>
                <a:gd name="T25" fmla="*/ 3 h 16"/>
                <a:gd name="T26" fmla="*/ 0 w 44"/>
                <a:gd name="T27" fmla="*/ 5 h 16"/>
                <a:gd name="T28" fmla="*/ 2 w 44"/>
                <a:gd name="T29" fmla="*/ 7 h 16"/>
                <a:gd name="T30" fmla="*/ 10 w 44"/>
                <a:gd name="T31" fmla="*/ 8 h 16"/>
                <a:gd name="T32" fmla="*/ 19 w 44"/>
                <a:gd name="T33" fmla="*/ 11 h 16"/>
                <a:gd name="T34" fmla="*/ 25 w 44"/>
                <a:gd name="T35" fmla="*/ 12 h 16"/>
                <a:gd name="T36" fmla="*/ 31 w 44"/>
                <a:gd name="T37" fmla="*/ 16 h 16"/>
                <a:gd name="T38" fmla="*/ 38 w 44"/>
                <a:gd name="T39" fmla="*/ 16 h 16"/>
                <a:gd name="T40" fmla="*/ 40 w 44"/>
                <a:gd name="T41" fmla="*/ 12 h 16"/>
                <a:gd name="T42" fmla="*/ 40 w 44"/>
                <a:gd name="T43" fmla="*/ 10 h 16"/>
                <a:gd name="T44" fmla="*/ 38 w 44"/>
                <a:gd name="T45" fmla="*/ 10 h 16"/>
                <a:gd name="T46" fmla="*/ 38 w 44"/>
                <a:gd name="T47" fmla="*/ 9 h 16"/>
                <a:gd name="T48" fmla="*/ 44 w 44"/>
                <a:gd name="T49" fmla="*/ 2 h 16"/>
                <a:gd name="T50" fmla="*/ 44 w 44"/>
                <a:gd name="T51" fmla="*/ 0 h 16"/>
                <a:gd name="T52" fmla="*/ 44 w 44"/>
                <a:gd name="T53" fmla="*/ 0 h 16"/>
                <a:gd name="T54" fmla="*/ 44 w 44"/>
                <a:gd name="T55" fmla="*/ 0 h 16"/>
                <a:gd name="T56" fmla="*/ 40 w 44"/>
                <a:gd name="T57" fmla="*/ 1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16"/>
                <a:gd name="T89" fmla="*/ 44 w 4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16">
                  <a:moveTo>
                    <a:pt x="40" y="1"/>
                  </a:moveTo>
                  <a:lnTo>
                    <a:pt x="40" y="1"/>
                  </a:lnTo>
                  <a:lnTo>
                    <a:pt x="33" y="1"/>
                  </a:lnTo>
                  <a:lnTo>
                    <a:pt x="29" y="2"/>
                  </a:lnTo>
                  <a:lnTo>
                    <a:pt x="16" y="3"/>
                  </a:lnTo>
                  <a:lnTo>
                    <a:pt x="16" y="2"/>
                  </a:lnTo>
                  <a:lnTo>
                    <a:pt x="10" y="1"/>
                  </a:lnTo>
                  <a:lnTo>
                    <a:pt x="6" y="2"/>
                  </a:lnTo>
                  <a:lnTo>
                    <a:pt x="4" y="2"/>
                  </a:lnTo>
                  <a:lnTo>
                    <a:pt x="2" y="1"/>
                  </a:lnTo>
                  <a:lnTo>
                    <a:pt x="0" y="2"/>
                  </a:lnTo>
                  <a:lnTo>
                    <a:pt x="0" y="3"/>
                  </a:lnTo>
                  <a:lnTo>
                    <a:pt x="0" y="5"/>
                  </a:lnTo>
                  <a:lnTo>
                    <a:pt x="2" y="7"/>
                  </a:lnTo>
                  <a:lnTo>
                    <a:pt x="10" y="8"/>
                  </a:lnTo>
                  <a:lnTo>
                    <a:pt x="19" y="11"/>
                  </a:lnTo>
                  <a:lnTo>
                    <a:pt x="25" y="12"/>
                  </a:lnTo>
                  <a:lnTo>
                    <a:pt x="31" y="16"/>
                  </a:lnTo>
                  <a:lnTo>
                    <a:pt x="38" y="16"/>
                  </a:lnTo>
                  <a:lnTo>
                    <a:pt x="40" y="12"/>
                  </a:lnTo>
                  <a:lnTo>
                    <a:pt x="40" y="10"/>
                  </a:lnTo>
                  <a:lnTo>
                    <a:pt x="38" y="10"/>
                  </a:lnTo>
                  <a:lnTo>
                    <a:pt x="38" y="9"/>
                  </a:lnTo>
                  <a:lnTo>
                    <a:pt x="44" y="2"/>
                  </a:lnTo>
                  <a:lnTo>
                    <a:pt x="44" y="0"/>
                  </a:lnTo>
                  <a:lnTo>
                    <a:pt x="4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5" name="Freeform 1134"/>
            <p:cNvSpPr>
              <a:spLocks/>
            </p:cNvSpPr>
            <p:nvPr/>
          </p:nvSpPr>
          <p:spPr bwMode="auto">
            <a:xfrm>
              <a:off x="4596867" y="4752136"/>
              <a:ext cx="30983" cy="22086"/>
            </a:xfrm>
            <a:custGeom>
              <a:avLst/>
              <a:gdLst>
                <a:gd name="T0" fmla="*/ 15 w 34"/>
                <a:gd name="T1" fmla="*/ 1 h 19"/>
                <a:gd name="T2" fmla="*/ 15 w 34"/>
                <a:gd name="T3" fmla="*/ 1 h 19"/>
                <a:gd name="T4" fmla="*/ 13 w 34"/>
                <a:gd name="T5" fmla="*/ 0 h 19"/>
                <a:gd name="T6" fmla="*/ 9 w 34"/>
                <a:gd name="T7" fmla="*/ 0 h 19"/>
                <a:gd name="T8" fmla="*/ 4 w 34"/>
                <a:gd name="T9" fmla="*/ 2 h 19"/>
                <a:gd name="T10" fmla="*/ 2 w 34"/>
                <a:gd name="T11" fmla="*/ 1 h 19"/>
                <a:gd name="T12" fmla="*/ 0 w 34"/>
                <a:gd name="T13" fmla="*/ 4 h 19"/>
                <a:gd name="T14" fmla="*/ 0 w 34"/>
                <a:gd name="T15" fmla="*/ 5 h 19"/>
                <a:gd name="T16" fmla="*/ 0 w 34"/>
                <a:gd name="T17" fmla="*/ 8 h 19"/>
                <a:gd name="T18" fmla="*/ 4 w 34"/>
                <a:gd name="T19" fmla="*/ 8 h 19"/>
                <a:gd name="T20" fmla="*/ 6 w 34"/>
                <a:gd name="T21" fmla="*/ 10 h 19"/>
                <a:gd name="T22" fmla="*/ 6 w 34"/>
                <a:gd name="T23" fmla="*/ 12 h 19"/>
                <a:gd name="T24" fmla="*/ 6 w 34"/>
                <a:gd name="T25" fmla="*/ 15 h 19"/>
                <a:gd name="T26" fmla="*/ 9 w 34"/>
                <a:gd name="T27" fmla="*/ 16 h 19"/>
                <a:gd name="T28" fmla="*/ 11 w 34"/>
                <a:gd name="T29" fmla="*/ 16 h 19"/>
                <a:gd name="T30" fmla="*/ 11 w 34"/>
                <a:gd name="T31" fmla="*/ 15 h 19"/>
                <a:gd name="T32" fmla="*/ 13 w 34"/>
                <a:gd name="T33" fmla="*/ 13 h 19"/>
                <a:gd name="T34" fmla="*/ 13 w 34"/>
                <a:gd name="T35" fmla="*/ 13 h 19"/>
                <a:gd name="T36" fmla="*/ 15 w 34"/>
                <a:gd name="T37" fmla="*/ 15 h 19"/>
                <a:gd name="T38" fmla="*/ 17 w 34"/>
                <a:gd name="T39" fmla="*/ 19 h 19"/>
                <a:gd name="T40" fmla="*/ 19 w 34"/>
                <a:gd name="T41" fmla="*/ 19 h 19"/>
                <a:gd name="T42" fmla="*/ 19 w 34"/>
                <a:gd name="T43" fmla="*/ 16 h 19"/>
                <a:gd name="T44" fmla="*/ 21 w 34"/>
                <a:gd name="T45" fmla="*/ 16 h 19"/>
                <a:gd name="T46" fmla="*/ 23 w 34"/>
                <a:gd name="T47" fmla="*/ 17 h 19"/>
                <a:gd name="T48" fmla="*/ 27 w 34"/>
                <a:gd name="T49" fmla="*/ 19 h 19"/>
                <a:gd name="T50" fmla="*/ 25 w 34"/>
                <a:gd name="T51" fmla="*/ 11 h 19"/>
                <a:gd name="T52" fmla="*/ 23 w 34"/>
                <a:gd name="T53" fmla="*/ 10 h 19"/>
                <a:gd name="T54" fmla="*/ 23 w 34"/>
                <a:gd name="T55" fmla="*/ 8 h 19"/>
                <a:gd name="T56" fmla="*/ 27 w 34"/>
                <a:gd name="T57" fmla="*/ 10 h 19"/>
                <a:gd name="T58" fmla="*/ 27 w 34"/>
                <a:gd name="T59" fmla="*/ 10 h 19"/>
                <a:gd name="T60" fmla="*/ 30 w 34"/>
                <a:gd name="T61" fmla="*/ 10 h 19"/>
                <a:gd name="T62" fmla="*/ 32 w 34"/>
                <a:gd name="T63" fmla="*/ 9 h 19"/>
                <a:gd name="T64" fmla="*/ 34 w 34"/>
                <a:gd name="T65" fmla="*/ 9 h 19"/>
                <a:gd name="T66" fmla="*/ 34 w 34"/>
                <a:gd name="T67" fmla="*/ 8 h 19"/>
                <a:gd name="T68" fmla="*/ 30 w 34"/>
                <a:gd name="T69" fmla="*/ 7 h 19"/>
                <a:gd name="T70" fmla="*/ 27 w 34"/>
                <a:gd name="T71" fmla="*/ 4 h 19"/>
                <a:gd name="T72" fmla="*/ 27 w 34"/>
                <a:gd name="T73" fmla="*/ 3 h 19"/>
                <a:gd name="T74" fmla="*/ 15 w 34"/>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19"/>
                <a:gd name="T116" fmla="*/ 34 w 34"/>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19">
                  <a:moveTo>
                    <a:pt x="15" y="1"/>
                  </a:moveTo>
                  <a:lnTo>
                    <a:pt x="15" y="1"/>
                  </a:lnTo>
                  <a:lnTo>
                    <a:pt x="13" y="0"/>
                  </a:lnTo>
                  <a:lnTo>
                    <a:pt x="9" y="0"/>
                  </a:lnTo>
                  <a:lnTo>
                    <a:pt x="4" y="2"/>
                  </a:lnTo>
                  <a:lnTo>
                    <a:pt x="2" y="1"/>
                  </a:lnTo>
                  <a:lnTo>
                    <a:pt x="0" y="4"/>
                  </a:lnTo>
                  <a:lnTo>
                    <a:pt x="0" y="5"/>
                  </a:lnTo>
                  <a:lnTo>
                    <a:pt x="0" y="8"/>
                  </a:lnTo>
                  <a:lnTo>
                    <a:pt x="4" y="8"/>
                  </a:lnTo>
                  <a:lnTo>
                    <a:pt x="6" y="10"/>
                  </a:lnTo>
                  <a:lnTo>
                    <a:pt x="6" y="12"/>
                  </a:lnTo>
                  <a:lnTo>
                    <a:pt x="6" y="15"/>
                  </a:lnTo>
                  <a:lnTo>
                    <a:pt x="9" y="16"/>
                  </a:lnTo>
                  <a:lnTo>
                    <a:pt x="11" y="16"/>
                  </a:lnTo>
                  <a:lnTo>
                    <a:pt x="11" y="15"/>
                  </a:lnTo>
                  <a:lnTo>
                    <a:pt x="13" y="13"/>
                  </a:lnTo>
                  <a:lnTo>
                    <a:pt x="15" y="15"/>
                  </a:lnTo>
                  <a:lnTo>
                    <a:pt x="17" y="19"/>
                  </a:lnTo>
                  <a:lnTo>
                    <a:pt x="19" y="19"/>
                  </a:lnTo>
                  <a:lnTo>
                    <a:pt x="19" y="16"/>
                  </a:lnTo>
                  <a:lnTo>
                    <a:pt x="21" y="16"/>
                  </a:lnTo>
                  <a:lnTo>
                    <a:pt x="23" y="17"/>
                  </a:lnTo>
                  <a:lnTo>
                    <a:pt x="27" y="19"/>
                  </a:lnTo>
                  <a:lnTo>
                    <a:pt x="25" y="11"/>
                  </a:lnTo>
                  <a:lnTo>
                    <a:pt x="23" y="10"/>
                  </a:lnTo>
                  <a:lnTo>
                    <a:pt x="23" y="8"/>
                  </a:lnTo>
                  <a:lnTo>
                    <a:pt x="27" y="10"/>
                  </a:lnTo>
                  <a:lnTo>
                    <a:pt x="30" y="10"/>
                  </a:lnTo>
                  <a:lnTo>
                    <a:pt x="32" y="9"/>
                  </a:lnTo>
                  <a:lnTo>
                    <a:pt x="34" y="9"/>
                  </a:lnTo>
                  <a:lnTo>
                    <a:pt x="34" y="8"/>
                  </a:lnTo>
                  <a:lnTo>
                    <a:pt x="30" y="7"/>
                  </a:lnTo>
                  <a:lnTo>
                    <a:pt x="27" y="4"/>
                  </a:lnTo>
                  <a:lnTo>
                    <a:pt x="27" y="3"/>
                  </a:lnTo>
                  <a:lnTo>
                    <a:pt x="1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6" name="Freeform 1135"/>
            <p:cNvSpPr>
              <a:spLocks/>
            </p:cNvSpPr>
            <p:nvPr/>
          </p:nvSpPr>
          <p:spPr bwMode="auto">
            <a:xfrm>
              <a:off x="4554949" y="4474317"/>
              <a:ext cx="10935" cy="16274"/>
            </a:xfrm>
            <a:custGeom>
              <a:avLst/>
              <a:gdLst>
                <a:gd name="T0" fmla="*/ 12 w 12"/>
                <a:gd name="T1" fmla="*/ 1 h 14"/>
                <a:gd name="T2" fmla="*/ 12 w 12"/>
                <a:gd name="T3" fmla="*/ 0 h 14"/>
                <a:gd name="T4" fmla="*/ 10 w 12"/>
                <a:gd name="T5" fmla="*/ 0 h 14"/>
                <a:gd name="T6" fmla="*/ 8 w 12"/>
                <a:gd name="T7" fmla="*/ 0 h 14"/>
                <a:gd name="T8" fmla="*/ 6 w 12"/>
                <a:gd name="T9" fmla="*/ 0 h 14"/>
                <a:gd name="T10" fmla="*/ 0 w 12"/>
                <a:gd name="T11" fmla="*/ 5 h 14"/>
                <a:gd name="T12" fmla="*/ 0 w 12"/>
                <a:gd name="T13" fmla="*/ 10 h 14"/>
                <a:gd name="T14" fmla="*/ 0 w 12"/>
                <a:gd name="T15" fmla="*/ 10 h 14"/>
                <a:gd name="T16" fmla="*/ 0 w 12"/>
                <a:gd name="T17" fmla="*/ 11 h 14"/>
                <a:gd name="T18" fmla="*/ 2 w 12"/>
                <a:gd name="T19" fmla="*/ 11 h 14"/>
                <a:gd name="T20" fmla="*/ 0 w 12"/>
                <a:gd name="T21" fmla="*/ 13 h 14"/>
                <a:gd name="T22" fmla="*/ 0 w 12"/>
                <a:gd name="T23" fmla="*/ 14 h 14"/>
                <a:gd name="T24" fmla="*/ 2 w 12"/>
                <a:gd name="T25" fmla="*/ 14 h 14"/>
                <a:gd name="T26" fmla="*/ 4 w 12"/>
                <a:gd name="T27" fmla="*/ 11 h 14"/>
                <a:gd name="T28" fmla="*/ 8 w 12"/>
                <a:gd name="T29" fmla="*/ 9 h 14"/>
                <a:gd name="T30" fmla="*/ 8 w 12"/>
                <a:gd name="T31" fmla="*/ 8 h 14"/>
                <a:gd name="T32" fmla="*/ 10 w 12"/>
                <a:gd name="T33" fmla="*/ 7 h 14"/>
                <a:gd name="T34" fmla="*/ 10 w 12"/>
                <a:gd name="T35" fmla="*/ 2 h 14"/>
                <a:gd name="T36" fmla="*/ 10 w 12"/>
                <a:gd name="T37" fmla="*/ 2 h 14"/>
                <a:gd name="T38" fmla="*/ 12 w 12"/>
                <a:gd name="T39" fmla="*/ 1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4"/>
                <a:gd name="T62" fmla="*/ 12 w 12"/>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4">
                  <a:moveTo>
                    <a:pt x="12" y="1"/>
                  </a:moveTo>
                  <a:lnTo>
                    <a:pt x="12" y="0"/>
                  </a:lnTo>
                  <a:lnTo>
                    <a:pt x="10" y="0"/>
                  </a:lnTo>
                  <a:lnTo>
                    <a:pt x="8" y="0"/>
                  </a:lnTo>
                  <a:lnTo>
                    <a:pt x="6" y="0"/>
                  </a:lnTo>
                  <a:lnTo>
                    <a:pt x="0" y="5"/>
                  </a:lnTo>
                  <a:lnTo>
                    <a:pt x="0" y="10"/>
                  </a:lnTo>
                  <a:lnTo>
                    <a:pt x="0" y="11"/>
                  </a:lnTo>
                  <a:lnTo>
                    <a:pt x="2" y="11"/>
                  </a:lnTo>
                  <a:lnTo>
                    <a:pt x="0" y="13"/>
                  </a:lnTo>
                  <a:lnTo>
                    <a:pt x="0" y="14"/>
                  </a:lnTo>
                  <a:lnTo>
                    <a:pt x="2" y="14"/>
                  </a:lnTo>
                  <a:lnTo>
                    <a:pt x="4" y="11"/>
                  </a:lnTo>
                  <a:lnTo>
                    <a:pt x="8" y="9"/>
                  </a:lnTo>
                  <a:lnTo>
                    <a:pt x="8" y="8"/>
                  </a:lnTo>
                  <a:lnTo>
                    <a:pt x="10" y="7"/>
                  </a:lnTo>
                  <a:lnTo>
                    <a:pt x="10" y="2"/>
                  </a:lnTo>
                  <a:lnTo>
                    <a:pt x="1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7" name="Freeform 1136"/>
            <p:cNvSpPr>
              <a:spLocks/>
            </p:cNvSpPr>
            <p:nvPr/>
          </p:nvSpPr>
          <p:spPr bwMode="auto">
            <a:xfrm>
              <a:off x="4575908" y="4428983"/>
              <a:ext cx="5468" cy="6975"/>
            </a:xfrm>
            <a:custGeom>
              <a:avLst/>
              <a:gdLst>
                <a:gd name="T0" fmla="*/ 0 w 6"/>
                <a:gd name="T1" fmla="*/ 1 h 6"/>
                <a:gd name="T2" fmla="*/ 0 w 6"/>
                <a:gd name="T3" fmla="*/ 4 h 6"/>
                <a:gd name="T4" fmla="*/ 0 w 6"/>
                <a:gd name="T5" fmla="*/ 5 h 6"/>
                <a:gd name="T6" fmla="*/ 4 w 6"/>
                <a:gd name="T7" fmla="*/ 5 h 6"/>
                <a:gd name="T8" fmla="*/ 4 w 6"/>
                <a:gd name="T9" fmla="*/ 6 h 6"/>
                <a:gd name="T10" fmla="*/ 6 w 6"/>
                <a:gd name="T11" fmla="*/ 5 h 6"/>
                <a:gd name="T12" fmla="*/ 4 w 6"/>
                <a:gd name="T13" fmla="*/ 5 h 6"/>
                <a:gd name="T14" fmla="*/ 4 w 6"/>
                <a:gd name="T15" fmla="*/ 4 h 6"/>
                <a:gd name="T16" fmla="*/ 4 w 6"/>
                <a:gd name="T17" fmla="*/ 4 h 6"/>
                <a:gd name="T18" fmla="*/ 6 w 6"/>
                <a:gd name="T19" fmla="*/ 3 h 6"/>
                <a:gd name="T20" fmla="*/ 6 w 6"/>
                <a:gd name="T21" fmla="*/ 1 h 6"/>
                <a:gd name="T22" fmla="*/ 4 w 6"/>
                <a:gd name="T23" fmla="*/ 0 h 6"/>
                <a:gd name="T24" fmla="*/ 2 w 6"/>
                <a:gd name="T25" fmla="*/ 0 h 6"/>
                <a:gd name="T26" fmla="*/ 2 w 6"/>
                <a:gd name="T27" fmla="*/ 0 h 6"/>
                <a:gd name="T28" fmla="*/ 0 w 6"/>
                <a:gd name="T29" fmla="*/ 0 h 6"/>
                <a:gd name="T30" fmla="*/ 2 w 6"/>
                <a:gd name="T31" fmla="*/ 1 h 6"/>
                <a:gd name="T32" fmla="*/ 2 w 6"/>
                <a:gd name="T33" fmla="*/ 3 h 6"/>
                <a:gd name="T34" fmla="*/ 0 w 6"/>
                <a:gd name="T35" fmla="*/ 1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6"/>
                <a:gd name="T56" fmla="*/ 6 w 6"/>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6">
                  <a:moveTo>
                    <a:pt x="0" y="1"/>
                  </a:moveTo>
                  <a:lnTo>
                    <a:pt x="0" y="4"/>
                  </a:lnTo>
                  <a:lnTo>
                    <a:pt x="0" y="5"/>
                  </a:lnTo>
                  <a:lnTo>
                    <a:pt x="4" y="5"/>
                  </a:lnTo>
                  <a:lnTo>
                    <a:pt x="4" y="6"/>
                  </a:lnTo>
                  <a:lnTo>
                    <a:pt x="6" y="5"/>
                  </a:lnTo>
                  <a:lnTo>
                    <a:pt x="4" y="5"/>
                  </a:lnTo>
                  <a:lnTo>
                    <a:pt x="4" y="4"/>
                  </a:lnTo>
                  <a:lnTo>
                    <a:pt x="6" y="3"/>
                  </a:lnTo>
                  <a:lnTo>
                    <a:pt x="6" y="1"/>
                  </a:lnTo>
                  <a:lnTo>
                    <a:pt x="4" y="0"/>
                  </a:lnTo>
                  <a:lnTo>
                    <a:pt x="2" y="0"/>
                  </a:lnTo>
                  <a:lnTo>
                    <a:pt x="0" y="0"/>
                  </a:lnTo>
                  <a:lnTo>
                    <a:pt x="2" y="1"/>
                  </a:lnTo>
                  <a:lnTo>
                    <a:pt x="2" y="3"/>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8" name="Freeform 1137"/>
            <p:cNvSpPr>
              <a:spLocks/>
            </p:cNvSpPr>
            <p:nvPr/>
          </p:nvSpPr>
          <p:spPr bwMode="auto">
            <a:xfrm>
              <a:off x="4487515" y="4528951"/>
              <a:ext cx="5468" cy="6975"/>
            </a:xfrm>
            <a:custGeom>
              <a:avLst/>
              <a:gdLst>
                <a:gd name="T0" fmla="*/ 0 w 6"/>
                <a:gd name="T1" fmla="*/ 4 h 6"/>
                <a:gd name="T2" fmla="*/ 2 w 6"/>
                <a:gd name="T3" fmla="*/ 4 h 6"/>
                <a:gd name="T4" fmla="*/ 4 w 6"/>
                <a:gd name="T5" fmla="*/ 6 h 6"/>
                <a:gd name="T6" fmla="*/ 4 w 6"/>
                <a:gd name="T7" fmla="*/ 4 h 6"/>
                <a:gd name="T8" fmla="*/ 6 w 6"/>
                <a:gd name="T9" fmla="*/ 4 h 6"/>
                <a:gd name="T10" fmla="*/ 6 w 6"/>
                <a:gd name="T11" fmla="*/ 4 h 6"/>
                <a:gd name="T12" fmla="*/ 6 w 6"/>
                <a:gd name="T13" fmla="*/ 4 h 6"/>
                <a:gd name="T14" fmla="*/ 6 w 6"/>
                <a:gd name="T15" fmla="*/ 3 h 6"/>
                <a:gd name="T16" fmla="*/ 6 w 6"/>
                <a:gd name="T17" fmla="*/ 2 h 6"/>
                <a:gd name="T18" fmla="*/ 6 w 6"/>
                <a:gd name="T19" fmla="*/ 1 h 6"/>
                <a:gd name="T20" fmla="*/ 6 w 6"/>
                <a:gd name="T21" fmla="*/ 1 h 6"/>
                <a:gd name="T22" fmla="*/ 4 w 6"/>
                <a:gd name="T23" fmla="*/ 1 h 6"/>
                <a:gd name="T24" fmla="*/ 4 w 6"/>
                <a:gd name="T25" fmla="*/ 0 h 6"/>
                <a:gd name="T26" fmla="*/ 2 w 6"/>
                <a:gd name="T27" fmla="*/ 0 h 6"/>
                <a:gd name="T28" fmla="*/ 2 w 6"/>
                <a:gd name="T29" fmla="*/ 0 h 6"/>
                <a:gd name="T30" fmla="*/ 2 w 6"/>
                <a:gd name="T31" fmla="*/ 1 h 6"/>
                <a:gd name="T32" fmla="*/ 4 w 6"/>
                <a:gd name="T33" fmla="*/ 1 h 6"/>
                <a:gd name="T34" fmla="*/ 4 w 6"/>
                <a:gd name="T35" fmla="*/ 2 h 6"/>
                <a:gd name="T36" fmla="*/ 0 w 6"/>
                <a:gd name="T37" fmla="*/ 1 h 6"/>
                <a:gd name="T38" fmla="*/ 0 w 6"/>
                <a:gd name="T39" fmla="*/ 1 h 6"/>
                <a:gd name="T40" fmla="*/ 0 w 6"/>
                <a:gd name="T41" fmla="*/ 2 h 6"/>
                <a:gd name="T42" fmla="*/ 0 w 6"/>
                <a:gd name="T43" fmla="*/ 3 h 6"/>
                <a:gd name="T44" fmla="*/ 0 w 6"/>
                <a:gd name="T45" fmla="*/ 4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6"/>
                <a:gd name="T71" fmla="*/ 6 w 6"/>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6">
                  <a:moveTo>
                    <a:pt x="0" y="4"/>
                  </a:moveTo>
                  <a:lnTo>
                    <a:pt x="2" y="4"/>
                  </a:lnTo>
                  <a:lnTo>
                    <a:pt x="4" y="6"/>
                  </a:lnTo>
                  <a:lnTo>
                    <a:pt x="4" y="4"/>
                  </a:lnTo>
                  <a:lnTo>
                    <a:pt x="6" y="4"/>
                  </a:lnTo>
                  <a:lnTo>
                    <a:pt x="6" y="3"/>
                  </a:lnTo>
                  <a:lnTo>
                    <a:pt x="6" y="2"/>
                  </a:lnTo>
                  <a:lnTo>
                    <a:pt x="6" y="1"/>
                  </a:lnTo>
                  <a:lnTo>
                    <a:pt x="4" y="1"/>
                  </a:lnTo>
                  <a:lnTo>
                    <a:pt x="4" y="0"/>
                  </a:lnTo>
                  <a:lnTo>
                    <a:pt x="2" y="0"/>
                  </a:lnTo>
                  <a:lnTo>
                    <a:pt x="2" y="1"/>
                  </a:lnTo>
                  <a:lnTo>
                    <a:pt x="4" y="1"/>
                  </a:lnTo>
                  <a:lnTo>
                    <a:pt x="4" y="2"/>
                  </a:lnTo>
                  <a:lnTo>
                    <a:pt x="0" y="1"/>
                  </a:lnTo>
                  <a:lnTo>
                    <a:pt x="0"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49" name="Freeform 1138"/>
            <p:cNvSpPr>
              <a:spLocks/>
            </p:cNvSpPr>
            <p:nvPr/>
          </p:nvSpPr>
          <p:spPr bwMode="auto">
            <a:xfrm>
              <a:off x="4216869" y="4391785"/>
              <a:ext cx="5468" cy="5812"/>
            </a:xfrm>
            <a:custGeom>
              <a:avLst/>
              <a:gdLst>
                <a:gd name="T0" fmla="*/ 2 w 6"/>
                <a:gd name="T1" fmla="*/ 3 h 5"/>
                <a:gd name="T2" fmla="*/ 4 w 6"/>
                <a:gd name="T3" fmla="*/ 5 h 5"/>
                <a:gd name="T4" fmla="*/ 4 w 6"/>
                <a:gd name="T5" fmla="*/ 5 h 5"/>
                <a:gd name="T6" fmla="*/ 6 w 6"/>
                <a:gd name="T7" fmla="*/ 5 h 5"/>
                <a:gd name="T8" fmla="*/ 6 w 6"/>
                <a:gd name="T9" fmla="*/ 4 h 5"/>
                <a:gd name="T10" fmla="*/ 4 w 6"/>
                <a:gd name="T11" fmla="*/ 1 h 5"/>
                <a:gd name="T12" fmla="*/ 2 w 6"/>
                <a:gd name="T13" fmla="*/ 1 h 5"/>
                <a:gd name="T14" fmla="*/ 0 w 6"/>
                <a:gd name="T15" fmla="*/ 0 h 5"/>
                <a:gd name="T16" fmla="*/ 0 w 6"/>
                <a:gd name="T17" fmla="*/ 0 h 5"/>
                <a:gd name="T18" fmla="*/ 0 w 6"/>
                <a:gd name="T19" fmla="*/ 1 h 5"/>
                <a:gd name="T20" fmla="*/ 2 w 6"/>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5"/>
                <a:gd name="T35" fmla="*/ 6 w 6"/>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5">
                  <a:moveTo>
                    <a:pt x="2" y="3"/>
                  </a:moveTo>
                  <a:lnTo>
                    <a:pt x="4" y="5"/>
                  </a:lnTo>
                  <a:lnTo>
                    <a:pt x="6" y="5"/>
                  </a:lnTo>
                  <a:lnTo>
                    <a:pt x="6" y="4"/>
                  </a:lnTo>
                  <a:lnTo>
                    <a:pt x="4" y="1"/>
                  </a:lnTo>
                  <a:lnTo>
                    <a:pt x="2" y="1"/>
                  </a:lnTo>
                  <a:lnTo>
                    <a:pt x="0" y="0"/>
                  </a:lnTo>
                  <a:lnTo>
                    <a:pt x="0" y="1"/>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0" name="Freeform 1139"/>
            <p:cNvSpPr>
              <a:spLocks/>
            </p:cNvSpPr>
            <p:nvPr/>
          </p:nvSpPr>
          <p:spPr bwMode="auto">
            <a:xfrm>
              <a:off x="4529433" y="4483617"/>
              <a:ext cx="10024" cy="18599"/>
            </a:xfrm>
            <a:custGeom>
              <a:avLst/>
              <a:gdLst>
                <a:gd name="T0" fmla="*/ 11 w 11"/>
                <a:gd name="T1" fmla="*/ 1 h 16"/>
                <a:gd name="T2" fmla="*/ 11 w 11"/>
                <a:gd name="T3" fmla="*/ 0 h 16"/>
                <a:gd name="T4" fmla="*/ 9 w 11"/>
                <a:gd name="T5" fmla="*/ 1 h 16"/>
                <a:gd name="T6" fmla="*/ 0 w 11"/>
                <a:gd name="T7" fmla="*/ 16 h 16"/>
                <a:gd name="T8" fmla="*/ 2 w 11"/>
                <a:gd name="T9" fmla="*/ 15 h 16"/>
                <a:gd name="T10" fmla="*/ 11 w 11"/>
                <a:gd name="T11" fmla="*/ 1 h 16"/>
                <a:gd name="T12" fmla="*/ 11 w 11"/>
                <a:gd name="T13" fmla="*/ 1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11" y="1"/>
                  </a:moveTo>
                  <a:lnTo>
                    <a:pt x="11" y="0"/>
                  </a:lnTo>
                  <a:lnTo>
                    <a:pt x="9" y="1"/>
                  </a:lnTo>
                  <a:lnTo>
                    <a:pt x="0" y="16"/>
                  </a:lnTo>
                  <a:lnTo>
                    <a:pt x="2" y="15"/>
                  </a:lnTo>
                  <a:lnTo>
                    <a:pt x="11"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1" name="Freeform 1140"/>
            <p:cNvSpPr>
              <a:spLocks/>
            </p:cNvSpPr>
            <p:nvPr/>
          </p:nvSpPr>
          <p:spPr bwMode="auto">
            <a:xfrm>
              <a:off x="4602334" y="4432470"/>
              <a:ext cx="2734" cy="2325"/>
            </a:xfrm>
            <a:custGeom>
              <a:avLst/>
              <a:gdLst>
                <a:gd name="T0" fmla="*/ 3 w 3"/>
                <a:gd name="T1" fmla="*/ 1 h 2"/>
                <a:gd name="T2" fmla="*/ 3 w 3"/>
                <a:gd name="T3" fmla="*/ 0 h 2"/>
                <a:gd name="T4" fmla="*/ 0 w 3"/>
                <a:gd name="T5" fmla="*/ 0 h 2"/>
                <a:gd name="T6" fmla="*/ 0 w 3"/>
                <a:gd name="T7" fmla="*/ 1 h 2"/>
                <a:gd name="T8" fmla="*/ 0 w 3"/>
                <a:gd name="T9" fmla="*/ 2 h 2"/>
                <a:gd name="T10" fmla="*/ 3 w 3"/>
                <a:gd name="T11" fmla="*/ 2 h 2"/>
                <a:gd name="T12" fmla="*/ 3 w 3"/>
                <a:gd name="T13" fmla="*/ 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1"/>
                  </a:moveTo>
                  <a:lnTo>
                    <a:pt x="3" y="0"/>
                  </a:lnTo>
                  <a:lnTo>
                    <a:pt x="0" y="0"/>
                  </a:lnTo>
                  <a:lnTo>
                    <a:pt x="0" y="1"/>
                  </a:lnTo>
                  <a:lnTo>
                    <a:pt x="0" y="2"/>
                  </a:lnTo>
                  <a:lnTo>
                    <a:pt x="3" y="2"/>
                  </a:lnTo>
                  <a:lnTo>
                    <a:pt x="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2" name="Freeform 1141"/>
            <p:cNvSpPr>
              <a:spLocks/>
            </p:cNvSpPr>
            <p:nvPr/>
          </p:nvSpPr>
          <p:spPr bwMode="auto">
            <a:xfrm>
              <a:off x="4381808" y="4437120"/>
              <a:ext cx="1823" cy="3487"/>
            </a:xfrm>
            <a:custGeom>
              <a:avLst/>
              <a:gdLst>
                <a:gd name="T0" fmla="*/ 2 w 2"/>
                <a:gd name="T1" fmla="*/ 0 h 3"/>
                <a:gd name="T2" fmla="*/ 0 w 2"/>
                <a:gd name="T3" fmla="*/ 0 h 3"/>
                <a:gd name="T4" fmla="*/ 0 w 2"/>
                <a:gd name="T5" fmla="*/ 2 h 3"/>
                <a:gd name="T6" fmla="*/ 2 w 2"/>
                <a:gd name="T7" fmla="*/ 3 h 3"/>
                <a:gd name="T8" fmla="*/ 2 w 2"/>
                <a:gd name="T9" fmla="*/ 1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2"/>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3" name="Freeform 1142"/>
            <p:cNvSpPr>
              <a:spLocks/>
            </p:cNvSpPr>
            <p:nvPr/>
          </p:nvSpPr>
          <p:spPr bwMode="auto">
            <a:xfrm>
              <a:off x="4605068" y="4461531"/>
              <a:ext cx="19137" cy="11624"/>
            </a:xfrm>
            <a:custGeom>
              <a:avLst/>
              <a:gdLst>
                <a:gd name="T0" fmla="*/ 0 w 21"/>
                <a:gd name="T1" fmla="*/ 2 h 10"/>
                <a:gd name="T2" fmla="*/ 0 w 21"/>
                <a:gd name="T3" fmla="*/ 5 h 10"/>
                <a:gd name="T4" fmla="*/ 2 w 21"/>
                <a:gd name="T5" fmla="*/ 6 h 10"/>
                <a:gd name="T6" fmla="*/ 4 w 21"/>
                <a:gd name="T7" fmla="*/ 6 h 10"/>
                <a:gd name="T8" fmla="*/ 4 w 21"/>
                <a:gd name="T9" fmla="*/ 8 h 10"/>
                <a:gd name="T10" fmla="*/ 2 w 21"/>
                <a:gd name="T11" fmla="*/ 9 h 10"/>
                <a:gd name="T12" fmla="*/ 2 w 21"/>
                <a:gd name="T13" fmla="*/ 10 h 10"/>
                <a:gd name="T14" fmla="*/ 6 w 21"/>
                <a:gd name="T15" fmla="*/ 6 h 10"/>
                <a:gd name="T16" fmla="*/ 8 w 21"/>
                <a:gd name="T17" fmla="*/ 5 h 10"/>
                <a:gd name="T18" fmla="*/ 10 w 21"/>
                <a:gd name="T19" fmla="*/ 5 h 10"/>
                <a:gd name="T20" fmla="*/ 12 w 21"/>
                <a:gd name="T21" fmla="*/ 5 h 10"/>
                <a:gd name="T22" fmla="*/ 12 w 21"/>
                <a:gd name="T23" fmla="*/ 5 h 10"/>
                <a:gd name="T24" fmla="*/ 14 w 21"/>
                <a:gd name="T25" fmla="*/ 4 h 10"/>
                <a:gd name="T26" fmla="*/ 16 w 21"/>
                <a:gd name="T27" fmla="*/ 3 h 10"/>
                <a:gd name="T28" fmla="*/ 18 w 21"/>
                <a:gd name="T29" fmla="*/ 3 h 10"/>
                <a:gd name="T30" fmla="*/ 21 w 21"/>
                <a:gd name="T31" fmla="*/ 2 h 10"/>
                <a:gd name="T32" fmla="*/ 21 w 21"/>
                <a:gd name="T33" fmla="*/ 2 h 10"/>
                <a:gd name="T34" fmla="*/ 18 w 21"/>
                <a:gd name="T35" fmla="*/ 1 h 10"/>
                <a:gd name="T36" fmla="*/ 16 w 21"/>
                <a:gd name="T37" fmla="*/ 1 h 10"/>
                <a:gd name="T38" fmla="*/ 16 w 21"/>
                <a:gd name="T39" fmla="*/ 0 h 10"/>
                <a:gd name="T40" fmla="*/ 8 w 21"/>
                <a:gd name="T41" fmla="*/ 0 h 10"/>
                <a:gd name="T42" fmla="*/ 6 w 21"/>
                <a:gd name="T43" fmla="*/ 2 h 10"/>
                <a:gd name="T44" fmla="*/ 4 w 21"/>
                <a:gd name="T45" fmla="*/ 2 h 10"/>
                <a:gd name="T46" fmla="*/ 4 w 21"/>
                <a:gd name="T47" fmla="*/ 2 h 10"/>
                <a:gd name="T48" fmla="*/ 0 w 21"/>
                <a:gd name="T49" fmla="*/ 2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0"/>
                <a:gd name="T77" fmla="*/ 21 w 21"/>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0">
                  <a:moveTo>
                    <a:pt x="0" y="2"/>
                  </a:moveTo>
                  <a:lnTo>
                    <a:pt x="0" y="5"/>
                  </a:lnTo>
                  <a:lnTo>
                    <a:pt x="2" y="6"/>
                  </a:lnTo>
                  <a:lnTo>
                    <a:pt x="4" y="6"/>
                  </a:lnTo>
                  <a:lnTo>
                    <a:pt x="4" y="8"/>
                  </a:lnTo>
                  <a:lnTo>
                    <a:pt x="2" y="9"/>
                  </a:lnTo>
                  <a:lnTo>
                    <a:pt x="2" y="10"/>
                  </a:lnTo>
                  <a:lnTo>
                    <a:pt x="6" y="6"/>
                  </a:lnTo>
                  <a:lnTo>
                    <a:pt x="8" y="5"/>
                  </a:lnTo>
                  <a:lnTo>
                    <a:pt x="10" y="5"/>
                  </a:lnTo>
                  <a:lnTo>
                    <a:pt x="12" y="5"/>
                  </a:lnTo>
                  <a:lnTo>
                    <a:pt x="14" y="4"/>
                  </a:lnTo>
                  <a:lnTo>
                    <a:pt x="16" y="3"/>
                  </a:lnTo>
                  <a:lnTo>
                    <a:pt x="18" y="3"/>
                  </a:lnTo>
                  <a:lnTo>
                    <a:pt x="21" y="2"/>
                  </a:lnTo>
                  <a:lnTo>
                    <a:pt x="18" y="1"/>
                  </a:lnTo>
                  <a:lnTo>
                    <a:pt x="16" y="1"/>
                  </a:lnTo>
                  <a:lnTo>
                    <a:pt x="16" y="0"/>
                  </a:lnTo>
                  <a:lnTo>
                    <a:pt x="8" y="0"/>
                  </a:lnTo>
                  <a:lnTo>
                    <a:pt x="6" y="2"/>
                  </a:lnTo>
                  <a:lnTo>
                    <a:pt x="4"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4" name="Freeform 1143"/>
            <p:cNvSpPr>
              <a:spLocks/>
            </p:cNvSpPr>
            <p:nvPr/>
          </p:nvSpPr>
          <p:spPr bwMode="auto">
            <a:xfrm>
              <a:off x="4610536" y="4430145"/>
              <a:ext cx="7290" cy="5812"/>
            </a:xfrm>
            <a:custGeom>
              <a:avLst/>
              <a:gdLst>
                <a:gd name="T0" fmla="*/ 4 w 8"/>
                <a:gd name="T1" fmla="*/ 5 h 5"/>
                <a:gd name="T2" fmla="*/ 6 w 8"/>
                <a:gd name="T3" fmla="*/ 4 h 5"/>
                <a:gd name="T4" fmla="*/ 8 w 8"/>
                <a:gd name="T5" fmla="*/ 0 h 5"/>
                <a:gd name="T6" fmla="*/ 6 w 8"/>
                <a:gd name="T7" fmla="*/ 2 h 5"/>
                <a:gd name="T8" fmla="*/ 2 w 8"/>
                <a:gd name="T9" fmla="*/ 3 h 5"/>
                <a:gd name="T10" fmla="*/ 2 w 8"/>
                <a:gd name="T11" fmla="*/ 4 h 5"/>
                <a:gd name="T12" fmla="*/ 2 w 8"/>
                <a:gd name="T13" fmla="*/ 4 h 5"/>
                <a:gd name="T14" fmla="*/ 0 w 8"/>
                <a:gd name="T15" fmla="*/ 5 h 5"/>
                <a:gd name="T16" fmla="*/ 4 w 8"/>
                <a:gd name="T17" fmla="*/ 4 h 5"/>
                <a:gd name="T18" fmla="*/ 4 w 8"/>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
                <a:gd name="T32" fmla="*/ 8 w 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
                  <a:moveTo>
                    <a:pt x="4" y="5"/>
                  </a:moveTo>
                  <a:lnTo>
                    <a:pt x="6" y="4"/>
                  </a:lnTo>
                  <a:lnTo>
                    <a:pt x="8" y="0"/>
                  </a:lnTo>
                  <a:lnTo>
                    <a:pt x="6" y="2"/>
                  </a:lnTo>
                  <a:lnTo>
                    <a:pt x="2" y="3"/>
                  </a:lnTo>
                  <a:lnTo>
                    <a:pt x="2" y="4"/>
                  </a:lnTo>
                  <a:lnTo>
                    <a:pt x="0" y="5"/>
                  </a:lnTo>
                  <a:lnTo>
                    <a:pt x="4"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5" name="Freeform 1144"/>
            <p:cNvSpPr>
              <a:spLocks/>
            </p:cNvSpPr>
            <p:nvPr/>
          </p:nvSpPr>
          <p:spPr bwMode="auto">
            <a:xfrm>
              <a:off x="4608713" y="4453394"/>
              <a:ext cx="10935" cy="5812"/>
            </a:xfrm>
            <a:custGeom>
              <a:avLst/>
              <a:gdLst>
                <a:gd name="T0" fmla="*/ 0 w 12"/>
                <a:gd name="T1" fmla="*/ 2 h 5"/>
                <a:gd name="T2" fmla="*/ 0 w 12"/>
                <a:gd name="T3" fmla="*/ 3 h 5"/>
                <a:gd name="T4" fmla="*/ 2 w 12"/>
                <a:gd name="T5" fmla="*/ 3 h 5"/>
                <a:gd name="T6" fmla="*/ 4 w 12"/>
                <a:gd name="T7" fmla="*/ 5 h 5"/>
                <a:gd name="T8" fmla="*/ 6 w 12"/>
                <a:gd name="T9" fmla="*/ 5 h 5"/>
                <a:gd name="T10" fmla="*/ 8 w 12"/>
                <a:gd name="T11" fmla="*/ 4 h 5"/>
                <a:gd name="T12" fmla="*/ 12 w 12"/>
                <a:gd name="T13" fmla="*/ 3 h 5"/>
                <a:gd name="T14" fmla="*/ 12 w 12"/>
                <a:gd name="T15" fmla="*/ 2 h 5"/>
                <a:gd name="T16" fmla="*/ 10 w 12"/>
                <a:gd name="T17" fmla="*/ 1 h 5"/>
                <a:gd name="T18" fmla="*/ 8 w 12"/>
                <a:gd name="T19" fmla="*/ 1 h 5"/>
                <a:gd name="T20" fmla="*/ 8 w 12"/>
                <a:gd name="T21" fmla="*/ 0 h 5"/>
                <a:gd name="T22" fmla="*/ 6 w 12"/>
                <a:gd name="T23" fmla="*/ 0 h 5"/>
                <a:gd name="T24" fmla="*/ 4 w 12"/>
                <a:gd name="T25" fmla="*/ 1 h 5"/>
                <a:gd name="T26" fmla="*/ 4 w 12"/>
                <a:gd name="T27" fmla="*/ 2 h 5"/>
                <a:gd name="T28" fmla="*/ 0 w 12"/>
                <a:gd name="T29" fmla="*/ 2 h 5"/>
                <a:gd name="T30" fmla="*/ 0 w 12"/>
                <a:gd name="T31" fmla="*/ 2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5"/>
                <a:gd name="T50" fmla="*/ 12 w 1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5">
                  <a:moveTo>
                    <a:pt x="0" y="2"/>
                  </a:moveTo>
                  <a:lnTo>
                    <a:pt x="0" y="3"/>
                  </a:lnTo>
                  <a:lnTo>
                    <a:pt x="2" y="3"/>
                  </a:lnTo>
                  <a:lnTo>
                    <a:pt x="4" y="5"/>
                  </a:lnTo>
                  <a:lnTo>
                    <a:pt x="6" y="5"/>
                  </a:lnTo>
                  <a:lnTo>
                    <a:pt x="8" y="4"/>
                  </a:lnTo>
                  <a:lnTo>
                    <a:pt x="12" y="3"/>
                  </a:lnTo>
                  <a:lnTo>
                    <a:pt x="12" y="2"/>
                  </a:lnTo>
                  <a:lnTo>
                    <a:pt x="10" y="1"/>
                  </a:lnTo>
                  <a:lnTo>
                    <a:pt x="8" y="1"/>
                  </a:lnTo>
                  <a:lnTo>
                    <a:pt x="8" y="0"/>
                  </a:lnTo>
                  <a:lnTo>
                    <a:pt x="6" y="0"/>
                  </a:lnTo>
                  <a:lnTo>
                    <a:pt x="4" y="1"/>
                  </a:lnTo>
                  <a:lnTo>
                    <a:pt x="4"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6" name="Freeform 1145"/>
            <p:cNvSpPr>
              <a:spLocks/>
            </p:cNvSpPr>
            <p:nvPr/>
          </p:nvSpPr>
          <p:spPr bwMode="auto">
            <a:xfrm>
              <a:off x="4443774" y="4512677"/>
              <a:ext cx="14580" cy="9299"/>
            </a:xfrm>
            <a:custGeom>
              <a:avLst/>
              <a:gdLst>
                <a:gd name="T0" fmla="*/ 14 w 16"/>
                <a:gd name="T1" fmla="*/ 5 h 8"/>
                <a:gd name="T2" fmla="*/ 14 w 16"/>
                <a:gd name="T3" fmla="*/ 4 h 8"/>
                <a:gd name="T4" fmla="*/ 14 w 16"/>
                <a:gd name="T5" fmla="*/ 2 h 8"/>
                <a:gd name="T6" fmla="*/ 12 w 16"/>
                <a:gd name="T7" fmla="*/ 0 h 8"/>
                <a:gd name="T8" fmla="*/ 10 w 16"/>
                <a:gd name="T9" fmla="*/ 0 h 8"/>
                <a:gd name="T10" fmla="*/ 10 w 16"/>
                <a:gd name="T11" fmla="*/ 1 h 8"/>
                <a:gd name="T12" fmla="*/ 10 w 16"/>
                <a:gd name="T13" fmla="*/ 1 h 8"/>
                <a:gd name="T14" fmla="*/ 8 w 16"/>
                <a:gd name="T15" fmla="*/ 1 h 8"/>
                <a:gd name="T16" fmla="*/ 4 w 16"/>
                <a:gd name="T17" fmla="*/ 1 h 8"/>
                <a:gd name="T18" fmla="*/ 4 w 16"/>
                <a:gd name="T19" fmla="*/ 1 h 8"/>
                <a:gd name="T20" fmla="*/ 2 w 16"/>
                <a:gd name="T21" fmla="*/ 2 h 8"/>
                <a:gd name="T22" fmla="*/ 0 w 16"/>
                <a:gd name="T23" fmla="*/ 1 h 8"/>
                <a:gd name="T24" fmla="*/ 0 w 16"/>
                <a:gd name="T25" fmla="*/ 1 h 8"/>
                <a:gd name="T26" fmla="*/ 0 w 16"/>
                <a:gd name="T27" fmla="*/ 2 h 8"/>
                <a:gd name="T28" fmla="*/ 0 w 16"/>
                <a:gd name="T29" fmla="*/ 2 h 8"/>
                <a:gd name="T30" fmla="*/ 0 w 16"/>
                <a:gd name="T31" fmla="*/ 4 h 8"/>
                <a:gd name="T32" fmla="*/ 0 w 16"/>
                <a:gd name="T33" fmla="*/ 4 h 8"/>
                <a:gd name="T34" fmla="*/ 0 w 16"/>
                <a:gd name="T35" fmla="*/ 4 h 8"/>
                <a:gd name="T36" fmla="*/ 0 w 16"/>
                <a:gd name="T37" fmla="*/ 5 h 8"/>
                <a:gd name="T38" fmla="*/ 2 w 16"/>
                <a:gd name="T39" fmla="*/ 5 h 8"/>
                <a:gd name="T40" fmla="*/ 2 w 16"/>
                <a:gd name="T41" fmla="*/ 6 h 8"/>
                <a:gd name="T42" fmla="*/ 4 w 16"/>
                <a:gd name="T43" fmla="*/ 7 h 8"/>
                <a:gd name="T44" fmla="*/ 6 w 16"/>
                <a:gd name="T45" fmla="*/ 7 h 8"/>
                <a:gd name="T46" fmla="*/ 4 w 16"/>
                <a:gd name="T47" fmla="*/ 7 h 8"/>
                <a:gd name="T48" fmla="*/ 4 w 16"/>
                <a:gd name="T49" fmla="*/ 8 h 8"/>
                <a:gd name="T50" fmla="*/ 6 w 16"/>
                <a:gd name="T51" fmla="*/ 8 h 8"/>
                <a:gd name="T52" fmla="*/ 10 w 16"/>
                <a:gd name="T53" fmla="*/ 8 h 8"/>
                <a:gd name="T54" fmla="*/ 10 w 16"/>
                <a:gd name="T55" fmla="*/ 8 h 8"/>
                <a:gd name="T56" fmla="*/ 12 w 16"/>
                <a:gd name="T57" fmla="*/ 8 h 8"/>
                <a:gd name="T58" fmla="*/ 14 w 16"/>
                <a:gd name="T59" fmla="*/ 8 h 8"/>
                <a:gd name="T60" fmla="*/ 14 w 16"/>
                <a:gd name="T61" fmla="*/ 5 h 8"/>
                <a:gd name="T62" fmla="*/ 16 w 16"/>
                <a:gd name="T63" fmla="*/ 5 h 8"/>
                <a:gd name="T64" fmla="*/ 16 w 16"/>
                <a:gd name="T65" fmla="*/ 5 h 8"/>
                <a:gd name="T66" fmla="*/ 14 w 16"/>
                <a:gd name="T67" fmla="*/ 5 h 8"/>
                <a:gd name="T68" fmla="*/ 14 w 16"/>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8"/>
                <a:gd name="T107" fmla="*/ 16 w 16"/>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8">
                  <a:moveTo>
                    <a:pt x="14" y="5"/>
                  </a:moveTo>
                  <a:lnTo>
                    <a:pt x="14" y="4"/>
                  </a:lnTo>
                  <a:lnTo>
                    <a:pt x="14" y="2"/>
                  </a:lnTo>
                  <a:lnTo>
                    <a:pt x="12" y="0"/>
                  </a:lnTo>
                  <a:lnTo>
                    <a:pt x="10" y="0"/>
                  </a:lnTo>
                  <a:lnTo>
                    <a:pt x="10" y="1"/>
                  </a:lnTo>
                  <a:lnTo>
                    <a:pt x="8" y="1"/>
                  </a:lnTo>
                  <a:lnTo>
                    <a:pt x="4" y="1"/>
                  </a:lnTo>
                  <a:lnTo>
                    <a:pt x="2" y="2"/>
                  </a:lnTo>
                  <a:lnTo>
                    <a:pt x="0" y="1"/>
                  </a:lnTo>
                  <a:lnTo>
                    <a:pt x="0" y="2"/>
                  </a:lnTo>
                  <a:lnTo>
                    <a:pt x="0" y="4"/>
                  </a:lnTo>
                  <a:lnTo>
                    <a:pt x="0" y="5"/>
                  </a:lnTo>
                  <a:lnTo>
                    <a:pt x="2" y="5"/>
                  </a:lnTo>
                  <a:lnTo>
                    <a:pt x="2" y="6"/>
                  </a:lnTo>
                  <a:lnTo>
                    <a:pt x="4" y="7"/>
                  </a:lnTo>
                  <a:lnTo>
                    <a:pt x="6" y="7"/>
                  </a:lnTo>
                  <a:lnTo>
                    <a:pt x="4" y="7"/>
                  </a:lnTo>
                  <a:lnTo>
                    <a:pt x="4" y="8"/>
                  </a:lnTo>
                  <a:lnTo>
                    <a:pt x="6" y="8"/>
                  </a:lnTo>
                  <a:lnTo>
                    <a:pt x="10" y="8"/>
                  </a:lnTo>
                  <a:lnTo>
                    <a:pt x="12" y="8"/>
                  </a:lnTo>
                  <a:lnTo>
                    <a:pt x="14" y="8"/>
                  </a:lnTo>
                  <a:lnTo>
                    <a:pt x="14" y="5"/>
                  </a:lnTo>
                  <a:lnTo>
                    <a:pt x="16" y="5"/>
                  </a:lnTo>
                  <a:lnTo>
                    <a:pt x="1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7" name="Freeform 1146"/>
            <p:cNvSpPr>
              <a:spLocks/>
            </p:cNvSpPr>
            <p:nvPr/>
          </p:nvSpPr>
          <p:spPr bwMode="auto">
            <a:xfrm>
              <a:off x="4504829" y="4666117"/>
              <a:ext cx="3645" cy="3487"/>
            </a:xfrm>
            <a:custGeom>
              <a:avLst/>
              <a:gdLst>
                <a:gd name="T0" fmla="*/ 4 w 4"/>
                <a:gd name="T1" fmla="*/ 2 h 3"/>
                <a:gd name="T2" fmla="*/ 4 w 4"/>
                <a:gd name="T3" fmla="*/ 3 h 3"/>
                <a:gd name="T4" fmla="*/ 4 w 4"/>
                <a:gd name="T5" fmla="*/ 2 h 3"/>
                <a:gd name="T6" fmla="*/ 2 w 4"/>
                <a:gd name="T7" fmla="*/ 1 h 3"/>
                <a:gd name="T8" fmla="*/ 2 w 4"/>
                <a:gd name="T9" fmla="*/ 0 h 3"/>
                <a:gd name="T10" fmla="*/ 2 w 4"/>
                <a:gd name="T11" fmla="*/ 0 h 3"/>
                <a:gd name="T12" fmla="*/ 0 w 4"/>
                <a:gd name="T13" fmla="*/ 2 h 3"/>
                <a:gd name="T14" fmla="*/ 2 w 4"/>
                <a:gd name="T15" fmla="*/ 2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2"/>
                  </a:moveTo>
                  <a:lnTo>
                    <a:pt x="4" y="3"/>
                  </a:lnTo>
                  <a:lnTo>
                    <a:pt x="4" y="2"/>
                  </a:lnTo>
                  <a:lnTo>
                    <a:pt x="2" y="1"/>
                  </a:lnTo>
                  <a:lnTo>
                    <a:pt x="2" y="0"/>
                  </a:lnTo>
                  <a:lnTo>
                    <a:pt x="0" y="2"/>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8" name="Freeform 1147"/>
            <p:cNvSpPr>
              <a:spLocks/>
            </p:cNvSpPr>
            <p:nvPr/>
          </p:nvSpPr>
          <p:spPr bwMode="auto">
            <a:xfrm>
              <a:off x="4379985" y="4448744"/>
              <a:ext cx="1823" cy="3487"/>
            </a:xfrm>
            <a:custGeom>
              <a:avLst/>
              <a:gdLst>
                <a:gd name="T0" fmla="*/ 2 w 2"/>
                <a:gd name="T1" fmla="*/ 0 h 3"/>
                <a:gd name="T2" fmla="*/ 2 w 2"/>
                <a:gd name="T3" fmla="*/ 0 h 3"/>
                <a:gd name="T4" fmla="*/ 2 w 2"/>
                <a:gd name="T5" fmla="*/ 0 h 3"/>
                <a:gd name="T6" fmla="*/ 0 w 2"/>
                <a:gd name="T7" fmla="*/ 3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2" y="0"/>
                  </a:lnTo>
                  <a:lnTo>
                    <a:pt x="0" y="3"/>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59" name="Freeform 1148"/>
            <p:cNvSpPr>
              <a:spLocks/>
            </p:cNvSpPr>
            <p:nvPr/>
          </p:nvSpPr>
          <p:spPr bwMode="auto">
            <a:xfrm>
              <a:off x="4503006" y="4667280"/>
              <a:ext cx="3645" cy="5812"/>
            </a:xfrm>
            <a:custGeom>
              <a:avLst/>
              <a:gdLst>
                <a:gd name="T0" fmla="*/ 0 w 4"/>
                <a:gd name="T1" fmla="*/ 2 h 5"/>
                <a:gd name="T2" fmla="*/ 0 w 4"/>
                <a:gd name="T3" fmla="*/ 3 h 5"/>
                <a:gd name="T4" fmla="*/ 4 w 4"/>
                <a:gd name="T5" fmla="*/ 5 h 5"/>
                <a:gd name="T6" fmla="*/ 2 w 4"/>
                <a:gd name="T7" fmla="*/ 0 h 5"/>
                <a:gd name="T8" fmla="*/ 2 w 4"/>
                <a:gd name="T9" fmla="*/ 0 h 5"/>
                <a:gd name="T10" fmla="*/ 0 w 4"/>
                <a:gd name="T11" fmla="*/ 0 h 5"/>
                <a:gd name="T12" fmla="*/ 0 w 4"/>
                <a:gd name="T13" fmla="*/ 0 h 5"/>
                <a:gd name="T14" fmla="*/ 2 w 4"/>
                <a:gd name="T15" fmla="*/ 1 h 5"/>
                <a:gd name="T16" fmla="*/ 2 w 4"/>
                <a:gd name="T17" fmla="*/ 2 h 5"/>
                <a:gd name="T18" fmla="*/ 0 w 4"/>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0" y="2"/>
                  </a:moveTo>
                  <a:lnTo>
                    <a:pt x="0" y="3"/>
                  </a:lnTo>
                  <a:lnTo>
                    <a:pt x="4" y="5"/>
                  </a:lnTo>
                  <a:lnTo>
                    <a:pt x="2" y="0"/>
                  </a:lnTo>
                  <a:lnTo>
                    <a:pt x="0" y="0"/>
                  </a:lnTo>
                  <a:lnTo>
                    <a:pt x="2" y="1"/>
                  </a:lnTo>
                  <a:lnTo>
                    <a:pt x="2" y="2"/>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0" name="Freeform 1149"/>
            <p:cNvSpPr>
              <a:spLocks/>
            </p:cNvSpPr>
            <p:nvPr/>
          </p:nvSpPr>
          <p:spPr bwMode="auto">
            <a:xfrm>
              <a:off x="4531256" y="4689366"/>
              <a:ext cx="6379" cy="1162"/>
            </a:xfrm>
            <a:custGeom>
              <a:avLst/>
              <a:gdLst>
                <a:gd name="T0" fmla="*/ 7 w 7"/>
                <a:gd name="T1" fmla="*/ 1 h 1"/>
                <a:gd name="T2" fmla="*/ 7 w 7"/>
                <a:gd name="T3" fmla="*/ 0 h 1"/>
                <a:gd name="T4" fmla="*/ 3 w 7"/>
                <a:gd name="T5" fmla="*/ 0 h 1"/>
                <a:gd name="T6" fmla="*/ 0 w 7"/>
                <a:gd name="T7" fmla="*/ 0 h 1"/>
                <a:gd name="T8" fmla="*/ 3 w 7"/>
                <a:gd name="T9" fmla="*/ 1 h 1"/>
                <a:gd name="T10" fmla="*/ 7 w 7"/>
                <a:gd name="T11" fmla="*/ 1 h 1"/>
                <a:gd name="T12" fmla="*/ 7 w 7"/>
                <a:gd name="T13" fmla="*/ 1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7" y="1"/>
                  </a:moveTo>
                  <a:lnTo>
                    <a:pt x="7" y="0"/>
                  </a:lnTo>
                  <a:lnTo>
                    <a:pt x="3" y="0"/>
                  </a:lnTo>
                  <a:lnTo>
                    <a:pt x="0" y="0"/>
                  </a:lnTo>
                  <a:lnTo>
                    <a:pt x="3" y="1"/>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1" name="Freeform 1150"/>
            <p:cNvSpPr>
              <a:spLocks/>
            </p:cNvSpPr>
            <p:nvPr/>
          </p:nvSpPr>
          <p:spPr bwMode="auto">
            <a:xfrm>
              <a:off x="4454709" y="4520814"/>
              <a:ext cx="3645" cy="6975"/>
            </a:xfrm>
            <a:custGeom>
              <a:avLst/>
              <a:gdLst>
                <a:gd name="T0" fmla="*/ 4 w 4"/>
                <a:gd name="T1" fmla="*/ 0 h 6"/>
                <a:gd name="T2" fmla="*/ 4 w 4"/>
                <a:gd name="T3" fmla="*/ 1 h 6"/>
                <a:gd name="T4" fmla="*/ 2 w 4"/>
                <a:gd name="T5" fmla="*/ 1 h 6"/>
                <a:gd name="T6" fmla="*/ 0 w 4"/>
                <a:gd name="T7" fmla="*/ 3 h 6"/>
                <a:gd name="T8" fmla="*/ 0 w 4"/>
                <a:gd name="T9" fmla="*/ 3 h 6"/>
                <a:gd name="T10" fmla="*/ 2 w 4"/>
                <a:gd name="T11" fmla="*/ 5 h 6"/>
                <a:gd name="T12" fmla="*/ 2 w 4"/>
                <a:gd name="T13" fmla="*/ 6 h 6"/>
                <a:gd name="T14" fmla="*/ 2 w 4"/>
                <a:gd name="T15" fmla="*/ 6 h 6"/>
                <a:gd name="T16" fmla="*/ 2 w 4"/>
                <a:gd name="T17" fmla="*/ 5 h 6"/>
                <a:gd name="T18" fmla="*/ 4 w 4"/>
                <a:gd name="T19" fmla="*/ 5 h 6"/>
                <a:gd name="T20" fmla="*/ 4 w 4"/>
                <a:gd name="T21" fmla="*/ 3 h 6"/>
                <a:gd name="T22" fmla="*/ 4 w 4"/>
                <a:gd name="T23" fmla="*/ 2 h 6"/>
                <a:gd name="T24" fmla="*/ 4 w 4"/>
                <a:gd name="T25" fmla="*/ 0 h 6"/>
                <a:gd name="T26" fmla="*/ 4 w 4"/>
                <a:gd name="T27" fmla="*/ 0 h 6"/>
                <a:gd name="T28" fmla="*/ 4 w 4"/>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6"/>
                <a:gd name="T47" fmla="*/ 4 w 4"/>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6">
                  <a:moveTo>
                    <a:pt x="4" y="0"/>
                  </a:moveTo>
                  <a:lnTo>
                    <a:pt x="4" y="1"/>
                  </a:lnTo>
                  <a:lnTo>
                    <a:pt x="2" y="1"/>
                  </a:lnTo>
                  <a:lnTo>
                    <a:pt x="0" y="3"/>
                  </a:lnTo>
                  <a:lnTo>
                    <a:pt x="2" y="5"/>
                  </a:lnTo>
                  <a:lnTo>
                    <a:pt x="2" y="6"/>
                  </a:lnTo>
                  <a:lnTo>
                    <a:pt x="2" y="5"/>
                  </a:lnTo>
                  <a:lnTo>
                    <a:pt x="4" y="5"/>
                  </a:lnTo>
                  <a:lnTo>
                    <a:pt x="4" y="3"/>
                  </a:lnTo>
                  <a:lnTo>
                    <a:pt x="4"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2" name="Freeform 1151"/>
            <p:cNvSpPr>
              <a:spLocks/>
            </p:cNvSpPr>
            <p:nvPr/>
          </p:nvSpPr>
          <p:spPr bwMode="auto">
            <a:xfrm>
              <a:off x="4461088" y="4523139"/>
              <a:ext cx="9113" cy="5812"/>
            </a:xfrm>
            <a:custGeom>
              <a:avLst/>
              <a:gdLst>
                <a:gd name="T0" fmla="*/ 0 w 10"/>
                <a:gd name="T1" fmla="*/ 3 h 5"/>
                <a:gd name="T2" fmla="*/ 0 w 10"/>
                <a:gd name="T3" fmla="*/ 4 h 5"/>
                <a:gd name="T4" fmla="*/ 2 w 10"/>
                <a:gd name="T5" fmla="*/ 4 h 5"/>
                <a:gd name="T6" fmla="*/ 6 w 10"/>
                <a:gd name="T7" fmla="*/ 5 h 5"/>
                <a:gd name="T8" fmla="*/ 6 w 10"/>
                <a:gd name="T9" fmla="*/ 5 h 5"/>
                <a:gd name="T10" fmla="*/ 6 w 10"/>
                <a:gd name="T11" fmla="*/ 5 h 5"/>
                <a:gd name="T12" fmla="*/ 10 w 10"/>
                <a:gd name="T13" fmla="*/ 5 h 5"/>
                <a:gd name="T14" fmla="*/ 10 w 10"/>
                <a:gd name="T15" fmla="*/ 5 h 5"/>
                <a:gd name="T16" fmla="*/ 10 w 10"/>
                <a:gd name="T17" fmla="*/ 3 h 5"/>
                <a:gd name="T18" fmla="*/ 8 w 10"/>
                <a:gd name="T19" fmla="*/ 3 h 5"/>
                <a:gd name="T20" fmla="*/ 8 w 10"/>
                <a:gd name="T21" fmla="*/ 1 h 5"/>
                <a:gd name="T22" fmla="*/ 8 w 10"/>
                <a:gd name="T23" fmla="*/ 1 h 5"/>
                <a:gd name="T24" fmla="*/ 8 w 10"/>
                <a:gd name="T25" fmla="*/ 1 h 5"/>
                <a:gd name="T26" fmla="*/ 6 w 10"/>
                <a:gd name="T27" fmla="*/ 1 h 5"/>
                <a:gd name="T28" fmla="*/ 6 w 10"/>
                <a:gd name="T29" fmla="*/ 3 h 5"/>
                <a:gd name="T30" fmla="*/ 6 w 10"/>
                <a:gd name="T31" fmla="*/ 3 h 5"/>
                <a:gd name="T32" fmla="*/ 4 w 10"/>
                <a:gd name="T33" fmla="*/ 1 h 5"/>
                <a:gd name="T34" fmla="*/ 4 w 10"/>
                <a:gd name="T35" fmla="*/ 1 h 5"/>
                <a:gd name="T36" fmla="*/ 4 w 10"/>
                <a:gd name="T37" fmla="*/ 0 h 5"/>
                <a:gd name="T38" fmla="*/ 2 w 10"/>
                <a:gd name="T39" fmla="*/ 0 h 5"/>
                <a:gd name="T40" fmla="*/ 2 w 10"/>
                <a:gd name="T41" fmla="*/ 0 h 5"/>
                <a:gd name="T42" fmla="*/ 0 w 10"/>
                <a:gd name="T43" fmla="*/ 0 h 5"/>
                <a:gd name="T44" fmla="*/ 0 w 10"/>
                <a:gd name="T45" fmla="*/ 1 h 5"/>
                <a:gd name="T46" fmla="*/ 0 w 10"/>
                <a:gd name="T47" fmla="*/ 1 h 5"/>
                <a:gd name="T48" fmla="*/ 0 w 10"/>
                <a:gd name="T49" fmla="*/ 1 h 5"/>
                <a:gd name="T50" fmla="*/ 0 w 10"/>
                <a:gd name="T51" fmla="*/ 3 h 5"/>
                <a:gd name="T52" fmla="*/ 0 w 10"/>
                <a:gd name="T53" fmla="*/ 3 h 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
                <a:gd name="T82" fmla="*/ 0 h 5"/>
                <a:gd name="T83" fmla="*/ 10 w 10"/>
                <a:gd name="T84" fmla="*/ 5 h 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 h="5">
                  <a:moveTo>
                    <a:pt x="0" y="3"/>
                  </a:moveTo>
                  <a:lnTo>
                    <a:pt x="0" y="4"/>
                  </a:lnTo>
                  <a:lnTo>
                    <a:pt x="2" y="4"/>
                  </a:lnTo>
                  <a:lnTo>
                    <a:pt x="6" y="5"/>
                  </a:lnTo>
                  <a:lnTo>
                    <a:pt x="10" y="5"/>
                  </a:lnTo>
                  <a:lnTo>
                    <a:pt x="10" y="3"/>
                  </a:lnTo>
                  <a:lnTo>
                    <a:pt x="8" y="3"/>
                  </a:lnTo>
                  <a:lnTo>
                    <a:pt x="8" y="1"/>
                  </a:lnTo>
                  <a:lnTo>
                    <a:pt x="6" y="1"/>
                  </a:lnTo>
                  <a:lnTo>
                    <a:pt x="6" y="3"/>
                  </a:lnTo>
                  <a:lnTo>
                    <a:pt x="4" y="1"/>
                  </a:lnTo>
                  <a:lnTo>
                    <a:pt x="4" y="0"/>
                  </a:lnTo>
                  <a:lnTo>
                    <a:pt x="2" y="0"/>
                  </a:lnTo>
                  <a:lnTo>
                    <a:pt x="0"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3" name="Freeform 1152"/>
            <p:cNvSpPr>
              <a:spLocks/>
            </p:cNvSpPr>
            <p:nvPr/>
          </p:nvSpPr>
          <p:spPr bwMode="auto">
            <a:xfrm>
              <a:off x="4458354" y="4504540"/>
              <a:ext cx="23693" cy="18599"/>
            </a:xfrm>
            <a:custGeom>
              <a:avLst/>
              <a:gdLst>
                <a:gd name="T0" fmla="*/ 7 w 26"/>
                <a:gd name="T1" fmla="*/ 4 h 16"/>
                <a:gd name="T2" fmla="*/ 5 w 26"/>
                <a:gd name="T3" fmla="*/ 6 h 16"/>
                <a:gd name="T4" fmla="*/ 0 w 26"/>
                <a:gd name="T5" fmla="*/ 6 h 16"/>
                <a:gd name="T6" fmla="*/ 3 w 26"/>
                <a:gd name="T7" fmla="*/ 6 h 16"/>
                <a:gd name="T8" fmla="*/ 3 w 26"/>
                <a:gd name="T9" fmla="*/ 7 h 16"/>
                <a:gd name="T10" fmla="*/ 5 w 26"/>
                <a:gd name="T11" fmla="*/ 7 h 16"/>
                <a:gd name="T12" fmla="*/ 3 w 26"/>
                <a:gd name="T13" fmla="*/ 11 h 16"/>
                <a:gd name="T14" fmla="*/ 5 w 26"/>
                <a:gd name="T15" fmla="*/ 12 h 16"/>
                <a:gd name="T16" fmla="*/ 7 w 26"/>
                <a:gd name="T17" fmla="*/ 13 h 16"/>
                <a:gd name="T18" fmla="*/ 13 w 26"/>
                <a:gd name="T19" fmla="*/ 14 h 16"/>
                <a:gd name="T20" fmla="*/ 13 w 26"/>
                <a:gd name="T21" fmla="*/ 14 h 16"/>
                <a:gd name="T22" fmla="*/ 11 w 26"/>
                <a:gd name="T23" fmla="*/ 15 h 16"/>
                <a:gd name="T24" fmla="*/ 13 w 26"/>
                <a:gd name="T25" fmla="*/ 15 h 16"/>
                <a:gd name="T26" fmla="*/ 17 w 26"/>
                <a:gd name="T27" fmla="*/ 16 h 16"/>
                <a:gd name="T28" fmla="*/ 19 w 26"/>
                <a:gd name="T29" fmla="*/ 15 h 16"/>
                <a:gd name="T30" fmla="*/ 19 w 26"/>
                <a:gd name="T31" fmla="*/ 15 h 16"/>
                <a:gd name="T32" fmla="*/ 19 w 26"/>
                <a:gd name="T33" fmla="*/ 14 h 16"/>
                <a:gd name="T34" fmla="*/ 19 w 26"/>
                <a:gd name="T35" fmla="*/ 13 h 16"/>
                <a:gd name="T36" fmla="*/ 24 w 26"/>
                <a:gd name="T37" fmla="*/ 11 h 16"/>
                <a:gd name="T38" fmla="*/ 19 w 26"/>
                <a:gd name="T39" fmla="*/ 9 h 16"/>
                <a:gd name="T40" fmla="*/ 22 w 26"/>
                <a:gd name="T41" fmla="*/ 7 h 16"/>
                <a:gd name="T42" fmla="*/ 26 w 26"/>
                <a:gd name="T43" fmla="*/ 7 h 16"/>
                <a:gd name="T44" fmla="*/ 26 w 26"/>
                <a:gd name="T45" fmla="*/ 5 h 16"/>
                <a:gd name="T46" fmla="*/ 26 w 26"/>
                <a:gd name="T47" fmla="*/ 4 h 16"/>
                <a:gd name="T48" fmla="*/ 26 w 26"/>
                <a:gd name="T49" fmla="*/ 3 h 16"/>
                <a:gd name="T50" fmla="*/ 24 w 26"/>
                <a:gd name="T51" fmla="*/ 1 h 16"/>
                <a:gd name="T52" fmla="*/ 19 w 26"/>
                <a:gd name="T53" fmla="*/ 0 h 16"/>
                <a:gd name="T54" fmla="*/ 17 w 26"/>
                <a:gd name="T55" fmla="*/ 0 h 16"/>
                <a:gd name="T56" fmla="*/ 15 w 26"/>
                <a:gd name="T57" fmla="*/ 3 h 16"/>
                <a:gd name="T58" fmla="*/ 17 w 26"/>
                <a:gd name="T59" fmla="*/ 3 h 16"/>
                <a:gd name="T60" fmla="*/ 17 w 26"/>
                <a:gd name="T61" fmla="*/ 6 h 16"/>
                <a:gd name="T62" fmla="*/ 15 w 26"/>
                <a:gd name="T63" fmla="*/ 6 h 16"/>
                <a:gd name="T64" fmla="*/ 17 w 26"/>
                <a:gd name="T65" fmla="*/ 6 h 16"/>
                <a:gd name="T66" fmla="*/ 15 w 26"/>
                <a:gd name="T67" fmla="*/ 4 h 16"/>
                <a:gd name="T68" fmla="*/ 15 w 26"/>
                <a:gd name="T69" fmla="*/ 4 h 16"/>
                <a:gd name="T70" fmla="*/ 15 w 26"/>
                <a:gd name="T71" fmla="*/ 5 h 16"/>
                <a:gd name="T72" fmla="*/ 15 w 26"/>
                <a:gd name="T73" fmla="*/ 6 h 16"/>
                <a:gd name="T74" fmla="*/ 13 w 26"/>
                <a:gd name="T75" fmla="*/ 5 h 16"/>
                <a:gd name="T76" fmla="*/ 11 w 26"/>
                <a:gd name="T77" fmla="*/ 5 h 16"/>
                <a:gd name="T78" fmla="*/ 13 w 26"/>
                <a:gd name="T79" fmla="*/ 4 h 16"/>
                <a:gd name="T80" fmla="*/ 13 w 26"/>
                <a:gd name="T81" fmla="*/ 3 h 16"/>
                <a:gd name="T82" fmla="*/ 9 w 26"/>
                <a:gd name="T83" fmla="*/ 3 h 16"/>
                <a:gd name="T84" fmla="*/ 9 w 26"/>
                <a:gd name="T85" fmla="*/ 4 h 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16"/>
                <a:gd name="T131" fmla="*/ 26 w 26"/>
                <a:gd name="T132" fmla="*/ 16 h 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16">
                  <a:moveTo>
                    <a:pt x="9" y="4"/>
                  </a:moveTo>
                  <a:lnTo>
                    <a:pt x="7" y="4"/>
                  </a:lnTo>
                  <a:lnTo>
                    <a:pt x="7" y="5"/>
                  </a:lnTo>
                  <a:lnTo>
                    <a:pt x="5" y="6"/>
                  </a:lnTo>
                  <a:lnTo>
                    <a:pt x="3" y="6"/>
                  </a:lnTo>
                  <a:lnTo>
                    <a:pt x="0" y="6"/>
                  </a:lnTo>
                  <a:lnTo>
                    <a:pt x="3" y="6"/>
                  </a:lnTo>
                  <a:lnTo>
                    <a:pt x="0" y="7"/>
                  </a:lnTo>
                  <a:lnTo>
                    <a:pt x="3" y="7"/>
                  </a:lnTo>
                  <a:lnTo>
                    <a:pt x="5" y="7"/>
                  </a:lnTo>
                  <a:lnTo>
                    <a:pt x="5" y="11"/>
                  </a:lnTo>
                  <a:lnTo>
                    <a:pt x="3" y="11"/>
                  </a:lnTo>
                  <a:lnTo>
                    <a:pt x="3" y="12"/>
                  </a:lnTo>
                  <a:lnTo>
                    <a:pt x="5" y="12"/>
                  </a:lnTo>
                  <a:lnTo>
                    <a:pt x="7" y="13"/>
                  </a:lnTo>
                  <a:lnTo>
                    <a:pt x="9" y="13"/>
                  </a:lnTo>
                  <a:lnTo>
                    <a:pt x="13" y="14"/>
                  </a:lnTo>
                  <a:lnTo>
                    <a:pt x="13" y="15"/>
                  </a:lnTo>
                  <a:lnTo>
                    <a:pt x="11" y="15"/>
                  </a:lnTo>
                  <a:lnTo>
                    <a:pt x="13" y="15"/>
                  </a:lnTo>
                  <a:lnTo>
                    <a:pt x="17" y="16"/>
                  </a:lnTo>
                  <a:lnTo>
                    <a:pt x="19" y="16"/>
                  </a:lnTo>
                  <a:lnTo>
                    <a:pt x="19" y="15"/>
                  </a:lnTo>
                  <a:lnTo>
                    <a:pt x="19" y="14"/>
                  </a:lnTo>
                  <a:lnTo>
                    <a:pt x="19" y="13"/>
                  </a:lnTo>
                  <a:lnTo>
                    <a:pt x="24" y="13"/>
                  </a:lnTo>
                  <a:lnTo>
                    <a:pt x="24" y="11"/>
                  </a:lnTo>
                  <a:lnTo>
                    <a:pt x="22" y="11"/>
                  </a:lnTo>
                  <a:lnTo>
                    <a:pt x="19" y="9"/>
                  </a:lnTo>
                  <a:lnTo>
                    <a:pt x="22" y="7"/>
                  </a:lnTo>
                  <a:lnTo>
                    <a:pt x="24" y="7"/>
                  </a:lnTo>
                  <a:lnTo>
                    <a:pt x="26" y="7"/>
                  </a:lnTo>
                  <a:lnTo>
                    <a:pt x="26" y="5"/>
                  </a:lnTo>
                  <a:lnTo>
                    <a:pt x="26" y="4"/>
                  </a:lnTo>
                  <a:lnTo>
                    <a:pt x="26" y="3"/>
                  </a:lnTo>
                  <a:lnTo>
                    <a:pt x="24" y="3"/>
                  </a:lnTo>
                  <a:lnTo>
                    <a:pt x="24" y="1"/>
                  </a:lnTo>
                  <a:lnTo>
                    <a:pt x="22" y="0"/>
                  </a:lnTo>
                  <a:lnTo>
                    <a:pt x="19" y="0"/>
                  </a:lnTo>
                  <a:lnTo>
                    <a:pt x="17" y="0"/>
                  </a:lnTo>
                  <a:lnTo>
                    <a:pt x="15" y="1"/>
                  </a:lnTo>
                  <a:lnTo>
                    <a:pt x="15" y="3"/>
                  </a:lnTo>
                  <a:lnTo>
                    <a:pt x="17" y="3"/>
                  </a:lnTo>
                  <a:lnTo>
                    <a:pt x="17" y="6"/>
                  </a:lnTo>
                  <a:lnTo>
                    <a:pt x="15" y="6"/>
                  </a:lnTo>
                  <a:lnTo>
                    <a:pt x="17" y="6"/>
                  </a:lnTo>
                  <a:lnTo>
                    <a:pt x="17" y="5"/>
                  </a:lnTo>
                  <a:lnTo>
                    <a:pt x="15" y="4"/>
                  </a:lnTo>
                  <a:lnTo>
                    <a:pt x="15" y="5"/>
                  </a:lnTo>
                  <a:lnTo>
                    <a:pt x="15" y="6"/>
                  </a:lnTo>
                  <a:lnTo>
                    <a:pt x="13" y="6"/>
                  </a:lnTo>
                  <a:lnTo>
                    <a:pt x="13" y="5"/>
                  </a:lnTo>
                  <a:lnTo>
                    <a:pt x="11" y="5"/>
                  </a:lnTo>
                  <a:lnTo>
                    <a:pt x="13" y="5"/>
                  </a:lnTo>
                  <a:lnTo>
                    <a:pt x="13" y="4"/>
                  </a:lnTo>
                  <a:lnTo>
                    <a:pt x="13" y="3"/>
                  </a:lnTo>
                  <a:lnTo>
                    <a:pt x="7" y="3"/>
                  </a:lnTo>
                  <a:lnTo>
                    <a:pt x="9" y="3"/>
                  </a:lnTo>
                  <a:lnTo>
                    <a:pt x="9"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4" name="Freeform 1153"/>
            <p:cNvSpPr>
              <a:spLocks/>
            </p:cNvSpPr>
            <p:nvPr/>
          </p:nvSpPr>
          <p:spPr bwMode="auto">
            <a:xfrm>
              <a:off x="4535812" y="4695178"/>
              <a:ext cx="5468" cy="0"/>
            </a:xfrm>
            <a:custGeom>
              <a:avLst/>
              <a:gdLst>
                <a:gd name="T0" fmla="*/ 6 w 6"/>
                <a:gd name="T1" fmla="*/ 6 w 6"/>
                <a:gd name="T2" fmla="*/ 6 w 6"/>
                <a:gd name="T3" fmla="*/ 0 w 6"/>
                <a:gd name="T4" fmla="*/ 0 w 6"/>
                <a:gd name="T5" fmla="*/ 0 w 6"/>
                <a:gd name="T6" fmla="*/ 6 w 6"/>
                <a:gd name="T7" fmla="*/ 0 60000 65536"/>
                <a:gd name="T8" fmla="*/ 0 60000 65536"/>
                <a:gd name="T9" fmla="*/ 0 60000 65536"/>
                <a:gd name="T10" fmla="*/ 0 60000 65536"/>
                <a:gd name="T11" fmla="*/ 0 60000 65536"/>
                <a:gd name="T12" fmla="*/ 0 60000 65536"/>
                <a:gd name="T13" fmla="*/ 0 60000 65536"/>
                <a:gd name="T14" fmla="*/ 0 w 6"/>
                <a:gd name="T15" fmla="*/ 6 w 6"/>
              </a:gdLst>
              <a:ahLst/>
              <a:cxnLst>
                <a:cxn ang="T7">
                  <a:pos x="T0" y="0"/>
                </a:cxn>
                <a:cxn ang="T8">
                  <a:pos x="T1" y="0"/>
                </a:cxn>
                <a:cxn ang="T9">
                  <a:pos x="T2" y="0"/>
                </a:cxn>
                <a:cxn ang="T10">
                  <a:pos x="T3" y="0"/>
                </a:cxn>
                <a:cxn ang="T11">
                  <a:pos x="T4" y="0"/>
                </a:cxn>
                <a:cxn ang="T12">
                  <a:pos x="T5" y="0"/>
                </a:cxn>
                <a:cxn ang="T13">
                  <a:pos x="T6" y="0"/>
                </a:cxn>
              </a:cxnLst>
              <a:rect l="T14" t="0" r="T15" b="0"/>
              <a:pathLst>
                <a:path w="6">
                  <a:moveTo>
                    <a:pt x="6" y="0"/>
                  </a:moveTo>
                  <a:lnTo>
                    <a:pt x="6" y="0"/>
                  </a:lnTo>
                  <a:lnTo>
                    <a:pt x="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5" name="Freeform 1154"/>
            <p:cNvSpPr>
              <a:spLocks/>
            </p:cNvSpPr>
            <p:nvPr/>
          </p:nvSpPr>
          <p:spPr bwMode="auto">
            <a:xfrm>
              <a:off x="4470201" y="4523139"/>
              <a:ext cx="3645" cy="6975"/>
            </a:xfrm>
            <a:custGeom>
              <a:avLst/>
              <a:gdLst>
                <a:gd name="T0" fmla="*/ 4 w 4"/>
                <a:gd name="T1" fmla="*/ 6 h 6"/>
                <a:gd name="T2" fmla="*/ 4 w 4"/>
                <a:gd name="T3" fmla="*/ 4 h 6"/>
                <a:gd name="T4" fmla="*/ 4 w 4"/>
                <a:gd name="T5" fmla="*/ 3 h 6"/>
                <a:gd name="T6" fmla="*/ 4 w 4"/>
                <a:gd name="T7" fmla="*/ 3 h 6"/>
                <a:gd name="T8" fmla="*/ 2 w 4"/>
                <a:gd name="T9" fmla="*/ 1 h 6"/>
                <a:gd name="T10" fmla="*/ 2 w 4"/>
                <a:gd name="T11" fmla="*/ 0 h 6"/>
                <a:gd name="T12" fmla="*/ 2 w 4"/>
                <a:gd name="T13" fmla="*/ 0 h 6"/>
                <a:gd name="T14" fmla="*/ 0 w 4"/>
                <a:gd name="T15" fmla="*/ 0 h 6"/>
                <a:gd name="T16" fmla="*/ 0 w 4"/>
                <a:gd name="T17" fmla="*/ 0 h 6"/>
                <a:gd name="T18" fmla="*/ 0 w 4"/>
                <a:gd name="T19" fmla="*/ 1 h 6"/>
                <a:gd name="T20" fmla="*/ 0 w 4"/>
                <a:gd name="T21" fmla="*/ 1 h 6"/>
                <a:gd name="T22" fmla="*/ 0 w 4"/>
                <a:gd name="T23" fmla="*/ 3 h 6"/>
                <a:gd name="T24" fmla="*/ 2 w 4"/>
                <a:gd name="T25" fmla="*/ 3 h 6"/>
                <a:gd name="T26" fmla="*/ 2 w 4"/>
                <a:gd name="T27" fmla="*/ 4 h 6"/>
                <a:gd name="T28" fmla="*/ 2 w 4"/>
                <a:gd name="T29" fmla="*/ 6 h 6"/>
                <a:gd name="T30" fmla="*/ 4 w 4"/>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4" y="6"/>
                  </a:moveTo>
                  <a:lnTo>
                    <a:pt x="4" y="4"/>
                  </a:lnTo>
                  <a:lnTo>
                    <a:pt x="4" y="3"/>
                  </a:lnTo>
                  <a:lnTo>
                    <a:pt x="2" y="1"/>
                  </a:lnTo>
                  <a:lnTo>
                    <a:pt x="2" y="0"/>
                  </a:lnTo>
                  <a:lnTo>
                    <a:pt x="0" y="0"/>
                  </a:lnTo>
                  <a:lnTo>
                    <a:pt x="0" y="1"/>
                  </a:lnTo>
                  <a:lnTo>
                    <a:pt x="0" y="3"/>
                  </a:lnTo>
                  <a:lnTo>
                    <a:pt x="2" y="3"/>
                  </a:lnTo>
                  <a:lnTo>
                    <a:pt x="2" y="4"/>
                  </a:lnTo>
                  <a:lnTo>
                    <a:pt x="2" y="6"/>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6" name="Freeform 1155"/>
            <p:cNvSpPr>
              <a:spLocks/>
            </p:cNvSpPr>
            <p:nvPr/>
          </p:nvSpPr>
          <p:spPr bwMode="auto">
            <a:xfrm>
              <a:off x="4508474" y="4518489"/>
              <a:ext cx="3645" cy="4650"/>
            </a:xfrm>
            <a:custGeom>
              <a:avLst/>
              <a:gdLst>
                <a:gd name="T0" fmla="*/ 4 w 4"/>
                <a:gd name="T1" fmla="*/ 4 h 4"/>
                <a:gd name="T2" fmla="*/ 4 w 4"/>
                <a:gd name="T3" fmla="*/ 2 h 4"/>
                <a:gd name="T4" fmla="*/ 2 w 4"/>
                <a:gd name="T5" fmla="*/ 1 h 4"/>
                <a:gd name="T6" fmla="*/ 0 w 4"/>
                <a:gd name="T7" fmla="*/ 0 h 4"/>
                <a:gd name="T8" fmla="*/ 0 w 4"/>
                <a:gd name="T9" fmla="*/ 3 h 4"/>
                <a:gd name="T10" fmla="*/ 0 w 4"/>
                <a:gd name="T11" fmla="*/ 3 h 4"/>
                <a:gd name="T12" fmla="*/ 2 w 4"/>
                <a:gd name="T13" fmla="*/ 4 h 4"/>
                <a:gd name="T14" fmla="*/ 4 w 4"/>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2" y="1"/>
                  </a:lnTo>
                  <a:lnTo>
                    <a:pt x="0" y="0"/>
                  </a:lnTo>
                  <a:lnTo>
                    <a:pt x="0" y="3"/>
                  </a:lnTo>
                  <a:lnTo>
                    <a:pt x="2" y="4"/>
                  </a:lnTo>
                  <a:lnTo>
                    <a:pt x="4"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7" name="Freeform 1156"/>
            <p:cNvSpPr>
              <a:spLocks/>
            </p:cNvSpPr>
            <p:nvPr/>
          </p:nvSpPr>
          <p:spPr bwMode="auto">
            <a:xfrm>
              <a:off x="4230538" y="4462693"/>
              <a:ext cx="105707" cy="138328"/>
            </a:xfrm>
            <a:custGeom>
              <a:avLst/>
              <a:gdLst>
                <a:gd name="T0" fmla="*/ 8 w 116"/>
                <a:gd name="T1" fmla="*/ 19 h 119"/>
                <a:gd name="T2" fmla="*/ 6 w 116"/>
                <a:gd name="T3" fmla="*/ 23 h 119"/>
                <a:gd name="T4" fmla="*/ 2 w 116"/>
                <a:gd name="T5" fmla="*/ 27 h 119"/>
                <a:gd name="T6" fmla="*/ 6 w 116"/>
                <a:gd name="T7" fmla="*/ 32 h 119"/>
                <a:gd name="T8" fmla="*/ 8 w 116"/>
                <a:gd name="T9" fmla="*/ 37 h 119"/>
                <a:gd name="T10" fmla="*/ 4 w 116"/>
                <a:gd name="T11" fmla="*/ 48 h 119"/>
                <a:gd name="T12" fmla="*/ 10 w 116"/>
                <a:gd name="T13" fmla="*/ 39 h 119"/>
                <a:gd name="T14" fmla="*/ 13 w 116"/>
                <a:gd name="T15" fmla="*/ 40 h 119"/>
                <a:gd name="T16" fmla="*/ 17 w 116"/>
                <a:gd name="T17" fmla="*/ 40 h 119"/>
                <a:gd name="T18" fmla="*/ 19 w 116"/>
                <a:gd name="T19" fmla="*/ 43 h 119"/>
                <a:gd name="T20" fmla="*/ 17 w 116"/>
                <a:gd name="T21" fmla="*/ 53 h 119"/>
                <a:gd name="T22" fmla="*/ 17 w 116"/>
                <a:gd name="T23" fmla="*/ 57 h 119"/>
                <a:gd name="T24" fmla="*/ 25 w 116"/>
                <a:gd name="T25" fmla="*/ 56 h 119"/>
                <a:gd name="T26" fmla="*/ 38 w 116"/>
                <a:gd name="T27" fmla="*/ 53 h 119"/>
                <a:gd name="T28" fmla="*/ 36 w 116"/>
                <a:gd name="T29" fmla="*/ 60 h 119"/>
                <a:gd name="T30" fmla="*/ 40 w 116"/>
                <a:gd name="T31" fmla="*/ 63 h 119"/>
                <a:gd name="T32" fmla="*/ 48 w 116"/>
                <a:gd name="T33" fmla="*/ 64 h 119"/>
                <a:gd name="T34" fmla="*/ 46 w 116"/>
                <a:gd name="T35" fmla="*/ 71 h 119"/>
                <a:gd name="T36" fmla="*/ 44 w 116"/>
                <a:gd name="T37" fmla="*/ 75 h 119"/>
                <a:gd name="T38" fmla="*/ 29 w 116"/>
                <a:gd name="T39" fmla="*/ 81 h 119"/>
                <a:gd name="T40" fmla="*/ 13 w 116"/>
                <a:gd name="T41" fmla="*/ 95 h 119"/>
                <a:gd name="T42" fmla="*/ 21 w 116"/>
                <a:gd name="T43" fmla="*/ 96 h 119"/>
                <a:gd name="T44" fmla="*/ 29 w 116"/>
                <a:gd name="T45" fmla="*/ 98 h 119"/>
                <a:gd name="T46" fmla="*/ 40 w 116"/>
                <a:gd name="T47" fmla="*/ 100 h 119"/>
                <a:gd name="T48" fmla="*/ 53 w 116"/>
                <a:gd name="T49" fmla="*/ 97 h 119"/>
                <a:gd name="T50" fmla="*/ 27 w 116"/>
                <a:gd name="T51" fmla="*/ 105 h 119"/>
                <a:gd name="T52" fmla="*/ 6 w 116"/>
                <a:gd name="T53" fmla="*/ 119 h 119"/>
                <a:gd name="T54" fmla="*/ 15 w 116"/>
                <a:gd name="T55" fmla="*/ 119 h 119"/>
                <a:gd name="T56" fmla="*/ 29 w 116"/>
                <a:gd name="T57" fmla="*/ 114 h 119"/>
                <a:gd name="T58" fmla="*/ 40 w 116"/>
                <a:gd name="T59" fmla="*/ 111 h 119"/>
                <a:gd name="T60" fmla="*/ 55 w 116"/>
                <a:gd name="T61" fmla="*/ 111 h 119"/>
                <a:gd name="T62" fmla="*/ 67 w 116"/>
                <a:gd name="T63" fmla="*/ 109 h 119"/>
                <a:gd name="T64" fmla="*/ 74 w 116"/>
                <a:gd name="T65" fmla="*/ 108 h 119"/>
                <a:gd name="T66" fmla="*/ 90 w 116"/>
                <a:gd name="T67" fmla="*/ 108 h 119"/>
                <a:gd name="T68" fmla="*/ 109 w 116"/>
                <a:gd name="T69" fmla="*/ 101 h 119"/>
                <a:gd name="T70" fmla="*/ 103 w 116"/>
                <a:gd name="T71" fmla="*/ 98 h 119"/>
                <a:gd name="T72" fmla="*/ 105 w 116"/>
                <a:gd name="T73" fmla="*/ 96 h 119"/>
                <a:gd name="T74" fmla="*/ 109 w 116"/>
                <a:gd name="T75" fmla="*/ 93 h 119"/>
                <a:gd name="T76" fmla="*/ 111 w 116"/>
                <a:gd name="T77" fmla="*/ 82 h 119"/>
                <a:gd name="T78" fmla="*/ 90 w 116"/>
                <a:gd name="T79" fmla="*/ 82 h 119"/>
                <a:gd name="T80" fmla="*/ 90 w 116"/>
                <a:gd name="T81" fmla="*/ 73 h 119"/>
                <a:gd name="T82" fmla="*/ 93 w 116"/>
                <a:gd name="T83" fmla="*/ 72 h 119"/>
                <a:gd name="T84" fmla="*/ 80 w 116"/>
                <a:gd name="T85" fmla="*/ 59 h 119"/>
                <a:gd name="T86" fmla="*/ 61 w 116"/>
                <a:gd name="T87" fmla="*/ 42 h 119"/>
                <a:gd name="T88" fmla="*/ 42 w 116"/>
                <a:gd name="T89" fmla="*/ 39 h 119"/>
                <a:gd name="T90" fmla="*/ 50 w 116"/>
                <a:gd name="T91" fmla="*/ 35 h 119"/>
                <a:gd name="T92" fmla="*/ 50 w 116"/>
                <a:gd name="T93" fmla="*/ 31 h 119"/>
                <a:gd name="T94" fmla="*/ 63 w 116"/>
                <a:gd name="T95" fmla="*/ 18 h 119"/>
                <a:gd name="T96" fmla="*/ 31 w 116"/>
                <a:gd name="T97" fmla="*/ 16 h 119"/>
                <a:gd name="T98" fmla="*/ 27 w 116"/>
                <a:gd name="T99" fmla="*/ 15 h 119"/>
                <a:gd name="T100" fmla="*/ 29 w 116"/>
                <a:gd name="T101" fmla="*/ 10 h 119"/>
                <a:gd name="T102" fmla="*/ 42 w 116"/>
                <a:gd name="T103" fmla="*/ 3 h 119"/>
                <a:gd name="T104" fmla="*/ 21 w 116"/>
                <a:gd name="T105" fmla="*/ 0 h 119"/>
                <a:gd name="T106" fmla="*/ 10 w 116"/>
                <a:gd name="T107" fmla="*/ 8 h 119"/>
                <a:gd name="T108" fmla="*/ 4 w 116"/>
                <a:gd name="T109" fmla="*/ 15 h 119"/>
                <a:gd name="T110" fmla="*/ 4 w 116"/>
                <a:gd name="T111" fmla="*/ 18 h 1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
                <a:gd name="T169" fmla="*/ 0 h 119"/>
                <a:gd name="T170" fmla="*/ 116 w 116"/>
                <a:gd name="T171" fmla="*/ 119 h 1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 h="119">
                  <a:moveTo>
                    <a:pt x="6" y="18"/>
                  </a:moveTo>
                  <a:lnTo>
                    <a:pt x="8" y="18"/>
                  </a:lnTo>
                  <a:lnTo>
                    <a:pt x="8" y="19"/>
                  </a:lnTo>
                  <a:lnTo>
                    <a:pt x="6" y="19"/>
                  </a:lnTo>
                  <a:lnTo>
                    <a:pt x="8" y="19"/>
                  </a:lnTo>
                  <a:lnTo>
                    <a:pt x="6" y="20"/>
                  </a:lnTo>
                  <a:lnTo>
                    <a:pt x="6" y="21"/>
                  </a:lnTo>
                  <a:lnTo>
                    <a:pt x="6" y="23"/>
                  </a:lnTo>
                  <a:lnTo>
                    <a:pt x="6" y="24"/>
                  </a:lnTo>
                  <a:lnTo>
                    <a:pt x="4" y="24"/>
                  </a:lnTo>
                  <a:lnTo>
                    <a:pt x="4" y="25"/>
                  </a:lnTo>
                  <a:lnTo>
                    <a:pt x="4" y="27"/>
                  </a:lnTo>
                  <a:lnTo>
                    <a:pt x="2" y="27"/>
                  </a:lnTo>
                  <a:lnTo>
                    <a:pt x="0" y="28"/>
                  </a:lnTo>
                  <a:lnTo>
                    <a:pt x="2" y="28"/>
                  </a:lnTo>
                  <a:lnTo>
                    <a:pt x="2" y="31"/>
                  </a:lnTo>
                  <a:lnTo>
                    <a:pt x="6" y="32"/>
                  </a:lnTo>
                  <a:lnTo>
                    <a:pt x="13" y="29"/>
                  </a:lnTo>
                  <a:lnTo>
                    <a:pt x="13" y="31"/>
                  </a:lnTo>
                  <a:lnTo>
                    <a:pt x="8" y="36"/>
                  </a:lnTo>
                  <a:lnTo>
                    <a:pt x="8" y="37"/>
                  </a:lnTo>
                  <a:lnTo>
                    <a:pt x="6" y="37"/>
                  </a:lnTo>
                  <a:lnTo>
                    <a:pt x="6" y="41"/>
                  </a:lnTo>
                  <a:lnTo>
                    <a:pt x="8" y="41"/>
                  </a:lnTo>
                  <a:lnTo>
                    <a:pt x="4" y="48"/>
                  </a:lnTo>
                  <a:lnTo>
                    <a:pt x="6" y="48"/>
                  </a:lnTo>
                  <a:lnTo>
                    <a:pt x="8" y="48"/>
                  </a:lnTo>
                  <a:lnTo>
                    <a:pt x="10" y="42"/>
                  </a:lnTo>
                  <a:lnTo>
                    <a:pt x="10" y="39"/>
                  </a:lnTo>
                  <a:lnTo>
                    <a:pt x="15" y="35"/>
                  </a:lnTo>
                  <a:lnTo>
                    <a:pt x="15" y="36"/>
                  </a:lnTo>
                  <a:lnTo>
                    <a:pt x="13" y="39"/>
                  </a:lnTo>
                  <a:lnTo>
                    <a:pt x="13" y="41"/>
                  </a:lnTo>
                  <a:lnTo>
                    <a:pt x="13" y="40"/>
                  </a:lnTo>
                  <a:lnTo>
                    <a:pt x="15" y="40"/>
                  </a:lnTo>
                  <a:lnTo>
                    <a:pt x="15" y="39"/>
                  </a:lnTo>
                  <a:lnTo>
                    <a:pt x="17" y="40"/>
                  </a:lnTo>
                  <a:lnTo>
                    <a:pt x="17" y="37"/>
                  </a:lnTo>
                  <a:lnTo>
                    <a:pt x="21" y="39"/>
                  </a:lnTo>
                  <a:lnTo>
                    <a:pt x="19" y="40"/>
                  </a:lnTo>
                  <a:lnTo>
                    <a:pt x="19" y="41"/>
                  </a:lnTo>
                  <a:lnTo>
                    <a:pt x="19" y="43"/>
                  </a:lnTo>
                  <a:lnTo>
                    <a:pt x="21" y="44"/>
                  </a:lnTo>
                  <a:lnTo>
                    <a:pt x="21" y="45"/>
                  </a:lnTo>
                  <a:lnTo>
                    <a:pt x="17" y="52"/>
                  </a:lnTo>
                  <a:lnTo>
                    <a:pt x="17" y="53"/>
                  </a:lnTo>
                  <a:lnTo>
                    <a:pt x="15" y="52"/>
                  </a:lnTo>
                  <a:lnTo>
                    <a:pt x="15" y="53"/>
                  </a:lnTo>
                  <a:lnTo>
                    <a:pt x="17" y="57"/>
                  </a:lnTo>
                  <a:lnTo>
                    <a:pt x="17" y="58"/>
                  </a:lnTo>
                  <a:lnTo>
                    <a:pt x="17" y="57"/>
                  </a:lnTo>
                  <a:lnTo>
                    <a:pt x="17" y="56"/>
                  </a:lnTo>
                  <a:lnTo>
                    <a:pt x="17" y="55"/>
                  </a:lnTo>
                  <a:lnTo>
                    <a:pt x="19" y="55"/>
                  </a:lnTo>
                  <a:lnTo>
                    <a:pt x="25" y="57"/>
                  </a:lnTo>
                  <a:lnTo>
                    <a:pt x="25" y="56"/>
                  </a:lnTo>
                  <a:lnTo>
                    <a:pt x="25" y="55"/>
                  </a:lnTo>
                  <a:lnTo>
                    <a:pt x="31" y="56"/>
                  </a:lnTo>
                  <a:lnTo>
                    <a:pt x="36" y="55"/>
                  </a:lnTo>
                  <a:lnTo>
                    <a:pt x="36" y="53"/>
                  </a:lnTo>
                  <a:lnTo>
                    <a:pt x="38" y="53"/>
                  </a:lnTo>
                  <a:lnTo>
                    <a:pt x="44" y="53"/>
                  </a:lnTo>
                  <a:lnTo>
                    <a:pt x="42" y="53"/>
                  </a:lnTo>
                  <a:lnTo>
                    <a:pt x="40" y="55"/>
                  </a:lnTo>
                  <a:lnTo>
                    <a:pt x="36" y="60"/>
                  </a:lnTo>
                  <a:lnTo>
                    <a:pt x="38" y="60"/>
                  </a:lnTo>
                  <a:lnTo>
                    <a:pt x="40" y="63"/>
                  </a:lnTo>
                  <a:lnTo>
                    <a:pt x="40" y="64"/>
                  </a:lnTo>
                  <a:lnTo>
                    <a:pt x="40" y="63"/>
                  </a:lnTo>
                  <a:lnTo>
                    <a:pt x="42" y="65"/>
                  </a:lnTo>
                  <a:lnTo>
                    <a:pt x="46" y="64"/>
                  </a:lnTo>
                  <a:lnTo>
                    <a:pt x="48" y="63"/>
                  </a:lnTo>
                  <a:lnTo>
                    <a:pt x="50" y="64"/>
                  </a:lnTo>
                  <a:lnTo>
                    <a:pt x="48" y="64"/>
                  </a:lnTo>
                  <a:lnTo>
                    <a:pt x="48" y="67"/>
                  </a:lnTo>
                  <a:lnTo>
                    <a:pt x="46" y="67"/>
                  </a:lnTo>
                  <a:lnTo>
                    <a:pt x="46" y="69"/>
                  </a:lnTo>
                  <a:lnTo>
                    <a:pt x="48" y="69"/>
                  </a:lnTo>
                  <a:lnTo>
                    <a:pt x="46" y="71"/>
                  </a:lnTo>
                  <a:lnTo>
                    <a:pt x="46" y="73"/>
                  </a:lnTo>
                  <a:lnTo>
                    <a:pt x="46" y="74"/>
                  </a:lnTo>
                  <a:lnTo>
                    <a:pt x="48" y="74"/>
                  </a:lnTo>
                  <a:lnTo>
                    <a:pt x="46" y="74"/>
                  </a:lnTo>
                  <a:lnTo>
                    <a:pt x="44" y="75"/>
                  </a:lnTo>
                  <a:lnTo>
                    <a:pt x="34" y="75"/>
                  </a:lnTo>
                  <a:lnTo>
                    <a:pt x="21" y="82"/>
                  </a:lnTo>
                  <a:lnTo>
                    <a:pt x="23" y="82"/>
                  </a:lnTo>
                  <a:lnTo>
                    <a:pt x="25" y="81"/>
                  </a:lnTo>
                  <a:lnTo>
                    <a:pt x="29" y="81"/>
                  </a:lnTo>
                  <a:lnTo>
                    <a:pt x="29" y="85"/>
                  </a:lnTo>
                  <a:lnTo>
                    <a:pt x="31" y="87"/>
                  </a:lnTo>
                  <a:lnTo>
                    <a:pt x="29" y="89"/>
                  </a:lnTo>
                  <a:lnTo>
                    <a:pt x="13" y="95"/>
                  </a:lnTo>
                  <a:lnTo>
                    <a:pt x="15" y="97"/>
                  </a:lnTo>
                  <a:lnTo>
                    <a:pt x="17" y="98"/>
                  </a:lnTo>
                  <a:lnTo>
                    <a:pt x="19" y="98"/>
                  </a:lnTo>
                  <a:lnTo>
                    <a:pt x="21" y="96"/>
                  </a:lnTo>
                  <a:lnTo>
                    <a:pt x="25" y="96"/>
                  </a:lnTo>
                  <a:lnTo>
                    <a:pt x="25" y="98"/>
                  </a:lnTo>
                  <a:lnTo>
                    <a:pt x="27" y="98"/>
                  </a:lnTo>
                  <a:lnTo>
                    <a:pt x="29" y="98"/>
                  </a:lnTo>
                  <a:lnTo>
                    <a:pt x="31" y="97"/>
                  </a:lnTo>
                  <a:lnTo>
                    <a:pt x="34" y="97"/>
                  </a:lnTo>
                  <a:lnTo>
                    <a:pt x="34" y="98"/>
                  </a:lnTo>
                  <a:lnTo>
                    <a:pt x="38" y="100"/>
                  </a:lnTo>
                  <a:lnTo>
                    <a:pt x="40" y="100"/>
                  </a:lnTo>
                  <a:lnTo>
                    <a:pt x="42" y="100"/>
                  </a:lnTo>
                  <a:lnTo>
                    <a:pt x="44" y="100"/>
                  </a:lnTo>
                  <a:lnTo>
                    <a:pt x="44" y="99"/>
                  </a:lnTo>
                  <a:lnTo>
                    <a:pt x="53" y="96"/>
                  </a:lnTo>
                  <a:lnTo>
                    <a:pt x="53" y="97"/>
                  </a:lnTo>
                  <a:lnTo>
                    <a:pt x="46" y="101"/>
                  </a:lnTo>
                  <a:lnTo>
                    <a:pt x="46" y="103"/>
                  </a:lnTo>
                  <a:lnTo>
                    <a:pt x="29" y="104"/>
                  </a:lnTo>
                  <a:lnTo>
                    <a:pt x="27" y="105"/>
                  </a:lnTo>
                  <a:lnTo>
                    <a:pt x="25" y="106"/>
                  </a:lnTo>
                  <a:lnTo>
                    <a:pt x="23" y="108"/>
                  </a:lnTo>
                  <a:lnTo>
                    <a:pt x="8" y="116"/>
                  </a:lnTo>
                  <a:lnTo>
                    <a:pt x="6" y="117"/>
                  </a:lnTo>
                  <a:lnTo>
                    <a:pt x="6" y="119"/>
                  </a:lnTo>
                  <a:lnTo>
                    <a:pt x="8" y="117"/>
                  </a:lnTo>
                  <a:lnTo>
                    <a:pt x="8" y="116"/>
                  </a:lnTo>
                  <a:lnTo>
                    <a:pt x="13" y="117"/>
                  </a:lnTo>
                  <a:lnTo>
                    <a:pt x="15" y="119"/>
                  </a:lnTo>
                  <a:lnTo>
                    <a:pt x="15" y="117"/>
                  </a:lnTo>
                  <a:lnTo>
                    <a:pt x="17" y="116"/>
                  </a:lnTo>
                  <a:lnTo>
                    <a:pt x="19" y="115"/>
                  </a:lnTo>
                  <a:lnTo>
                    <a:pt x="21" y="114"/>
                  </a:lnTo>
                  <a:lnTo>
                    <a:pt x="29" y="114"/>
                  </a:lnTo>
                  <a:lnTo>
                    <a:pt x="34" y="115"/>
                  </a:lnTo>
                  <a:lnTo>
                    <a:pt x="36" y="115"/>
                  </a:lnTo>
                  <a:lnTo>
                    <a:pt x="38" y="114"/>
                  </a:lnTo>
                  <a:lnTo>
                    <a:pt x="40" y="111"/>
                  </a:lnTo>
                  <a:lnTo>
                    <a:pt x="42" y="111"/>
                  </a:lnTo>
                  <a:lnTo>
                    <a:pt x="48" y="109"/>
                  </a:lnTo>
                  <a:lnTo>
                    <a:pt x="53" y="112"/>
                  </a:lnTo>
                  <a:lnTo>
                    <a:pt x="55" y="111"/>
                  </a:lnTo>
                  <a:lnTo>
                    <a:pt x="57" y="111"/>
                  </a:lnTo>
                  <a:lnTo>
                    <a:pt x="59" y="111"/>
                  </a:lnTo>
                  <a:lnTo>
                    <a:pt x="61" y="111"/>
                  </a:lnTo>
                  <a:lnTo>
                    <a:pt x="61" y="109"/>
                  </a:lnTo>
                  <a:lnTo>
                    <a:pt x="67" y="109"/>
                  </a:lnTo>
                  <a:lnTo>
                    <a:pt x="69" y="108"/>
                  </a:lnTo>
                  <a:lnTo>
                    <a:pt x="69" y="107"/>
                  </a:lnTo>
                  <a:lnTo>
                    <a:pt x="71" y="107"/>
                  </a:lnTo>
                  <a:lnTo>
                    <a:pt x="74" y="108"/>
                  </a:lnTo>
                  <a:lnTo>
                    <a:pt x="76" y="107"/>
                  </a:lnTo>
                  <a:lnTo>
                    <a:pt x="76" y="108"/>
                  </a:lnTo>
                  <a:lnTo>
                    <a:pt x="78" y="109"/>
                  </a:lnTo>
                  <a:lnTo>
                    <a:pt x="88" y="108"/>
                  </a:lnTo>
                  <a:lnTo>
                    <a:pt x="90" y="108"/>
                  </a:lnTo>
                  <a:lnTo>
                    <a:pt x="105" y="106"/>
                  </a:lnTo>
                  <a:lnTo>
                    <a:pt x="109" y="104"/>
                  </a:lnTo>
                  <a:lnTo>
                    <a:pt x="111" y="101"/>
                  </a:lnTo>
                  <a:lnTo>
                    <a:pt x="109" y="101"/>
                  </a:lnTo>
                  <a:lnTo>
                    <a:pt x="101" y="101"/>
                  </a:lnTo>
                  <a:lnTo>
                    <a:pt x="101" y="100"/>
                  </a:lnTo>
                  <a:lnTo>
                    <a:pt x="99" y="99"/>
                  </a:lnTo>
                  <a:lnTo>
                    <a:pt x="101" y="98"/>
                  </a:lnTo>
                  <a:lnTo>
                    <a:pt x="103" y="98"/>
                  </a:lnTo>
                  <a:lnTo>
                    <a:pt x="103" y="97"/>
                  </a:lnTo>
                  <a:lnTo>
                    <a:pt x="101" y="96"/>
                  </a:lnTo>
                  <a:lnTo>
                    <a:pt x="103" y="96"/>
                  </a:lnTo>
                  <a:lnTo>
                    <a:pt x="105" y="96"/>
                  </a:lnTo>
                  <a:lnTo>
                    <a:pt x="107" y="96"/>
                  </a:lnTo>
                  <a:lnTo>
                    <a:pt x="109" y="95"/>
                  </a:lnTo>
                  <a:lnTo>
                    <a:pt x="107" y="93"/>
                  </a:lnTo>
                  <a:lnTo>
                    <a:pt x="109" y="93"/>
                  </a:lnTo>
                  <a:lnTo>
                    <a:pt x="111" y="92"/>
                  </a:lnTo>
                  <a:lnTo>
                    <a:pt x="114" y="91"/>
                  </a:lnTo>
                  <a:lnTo>
                    <a:pt x="116" y="85"/>
                  </a:lnTo>
                  <a:lnTo>
                    <a:pt x="116" y="83"/>
                  </a:lnTo>
                  <a:lnTo>
                    <a:pt x="111" y="82"/>
                  </a:lnTo>
                  <a:lnTo>
                    <a:pt x="107" y="80"/>
                  </a:lnTo>
                  <a:lnTo>
                    <a:pt x="99" y="81"/>
                  </a:lnTo>
                  <a:lnTo>
                    <a:pt x="95" y="83"/>
                  </a:lnTo>
                  <a:lnTo>
                    <a:pt x="95" y="82"/>
                  </a:lnTo>
                  <a:lnTo>
                    <a:pt x="90" y="82"/>
                  </a:lnTo>
                  <a:lnTo>
                    <a:pt x="90" y="81"/>
                  </a:lnTo>
                  <a:lnTo>
                    <a:pt x="95" y="79"/>
                  </a:lnTo>
                  <a:lnTo>
                    <a:pt x="95" y="77"/>
                  </a:lnTo>
                  <a:lnTo>
                    <a:pt x="95" y="76"/>
                  </a:lnTo>
                  <a:lnTo>
                    <a:pt x="90" y="73"/>
                  </a:lnTo>
                  <a:lnTo>
                    <a:pt x="88" y="72"/>
                  </a:lnTo>
                  <a:lnTo>
                    <a:pt x="84" y="71"/>
                  </a:lnTo>
                  <a:lnTo>
                    <a:pt x="86" y="69"/>
                  </a:lnTo>
                  <a:lnTo>
                    <a:pt x="88" y="72"/>
                  </a:lnTo>
                  <a:lnTo>
                    <a:pt x="93" y="72"/>
                  </a:lnTo>
                  <a:lnTo>
                    <a:pt x="93" y="69"/>
                  </a:lnTo>
                  <a:lnTo>
                    <a:pt x="88" y="66"/>
                  </a:lnTo>
                  <a:lnTo>
                    <a:pt x="86" y="64"/>
                  </a:lnTo>
                  <a:lnTo>
                    <a:pt x="80" y="59"/>
                  </a:lnTo>
                  <a:lnTo>
                    <a:pt x="74" y="58"/>
                  </a:lnTo>
                  <a:lnTo>
                    <a:pt x="67" y="50"/>
                  </a:lnTo>
                  <a:lnTo>
                    <a:pt x="67" y="45"/>
                  </a:lnTo>
                  <a:lnTo>
                    <a:pt x="61" y="42"/>
                  </a:lnTo>
                  <a:lnTo>
                    <a:pt x="59" y="41"/>
                  </a:lnTo>
                  <a:lnTo>
                    <a:pt x="53" y="39"/>
                  </a:lnTo>
                  <a:lnTo>
                    <a:pt x="50" y="37"/>
                  </a:lnTo>
                  <a:lnTo>
                    <a:pt x="46" y="39"/>
                  </a:lnTo>
                  <a:lnTo>
                    <a:pt x="42" y="39"/>
                  </a:lnTo>
                  <a:lnTo>
                    <a:pt x="42" y="37"/>
                  </a:lnTo>
                  <a:lnTo>
                    <a:pt x="44" y="36"/>
                  </a:lnTo>
                  <a:lnTo>
                    <a:pt x="48" y="35"/>
                  </a:lnTo>
                  <a:lnTo>
                    <a:pt x="50" y="35"/>
                  </a:lnTo>
                  <a:lnTo>
                    <a:pt x="48" y="33"/>
                  </a:lnTo>
                  <a:lnTo>
                    <a:pt x="46" y="33"/>
                  </a:lnTo>
                  <a:lnTo>
                    <a:pt x="46" y="32"/>
                  </a:lnTo>
                  <a:lnTo>
                    <a:pt x="48" y="32"/>
                  </a:lnTo>
                  <a:lnTo>
                    <a:pt x="50" y="31"/>
                  </a:lnTo>
                  <a:lnTo>
                    <a:pt x="53" y="29"/>
                  </a:lnTo>
                  <a:lnTo>
                    <a:pt x="53" y="28"/>
                  </a:lnTo>
                  <a:lnTo>
                    <a:pt x="57" y="26"/>
                  </a:lnTo>
                  <a:lnTo>
                    <a:pt x="59" y="20"/>
                  </a:lnTo>
                  <a:lnTo>
                    <a:pt x="63" y="18"/>
                  </a:lnTo>
                  <a:lnTo>
                    <a:pt x="63" y="16"/>
                  </a:lnTo>
                  <a:lnTo>
                    <a:pt x="61" y="13"/>
                  </a:lnTo>
                  <a:lnTo>
                    <a:pt x="44" y="13"/>
                  </a:lnTo>
                  <a:lnTo>
                    <a:pt x="42" y="13"/>
                  </a:lnTo>
                  <a:lnTo>
                    <a:pt x="31" y="16"/>
                  </a:lnTo>
                  <a:lnTo>
                    <a:pt x="29" y="16"/>
                  </a:lnTo>
                  <a:lnTo>
                    <a:pt x="27" y="16"/>
                  </a:lnTo>
                  <a:lnTo>
                    <a:pt x="29" y="15"/>
                  </a:lnTo>
                  <a:lnTo>
                    <a:pt x="27" y="15"/>
                  </a:lnTo>
                  <a:lnTo>
                    <a:pt x="27" y="13"/>
                  </a:lnTo>
                  <a:lnTo>
                    <a:pt x="31" y="13"/>
                  </a:lnTo>
                  <a:lnTo>
                    <a:pt x="34" y="12"/>
                  </a:lnTo>
                  <a:lnTo>
                    <a:pt x="29" y="11"/>
                  </a:lnTo>
                  <a:lnTo>
                    <a:pt x="29" y="10"/>
                  </a:lnTo>
                  <a:lnTo>
                    <a:pt x="31" y="9"/>
                  </a:lnTo>
                  <a:lnTo>
                    <a:pt x="38" y="7"/>
                  </a:lnTo>
                  <a:lnTo>
                    <a:pt x="40" y="4"/>
                  </a:lnTo>
                  <a:lnTo>
                    <a:pt x="42" y="3"/>
                  </a:lnTo>
                  <a:lnTo>
                    <a:pt x="44" y="0"/>
                  </a:lnTo>
                  <a:lnTo>
                    <a:pt x="40" y="0"/>
                  </a:lnTo>
                  <a:lnTo>
                    <a:pt x="25" y="1"/>
                  </a:lnTo>
                  <a:lnTo>
                    <a:pt x="21" y="0"/>
                  </a:lnTo>
                  <a:lnTo>
                    <a:pt x="17" y="1"/>
                  </a:lnTo>
                  <a:lnTo>
                    <a:pt x="15" y="3"/>
                  </a:lnTo>
                  <a:lnTo>
                    <a:pt x="15" y="5"/>
                  </a:lnTo>
                  <a:lnTo>
                    <a:pt x="10" y="5"/>
                  </a:lnTo>
                  <a:lnTo>
                    <a:pt x="10" y="8"/>
                  </a:lnTo>
                  <a:lnTo>
                    <a:pt x="10" y="9"/>
                  </a:lnTo>
                  <a:lnTo>
                    <a:pt x="13" y="10"/>
                  </a:lnTo>
                  <a:lnTo>
                    <a:pt x="4" y="12"/>
                  </a:lnTo>
                  <a:lnTo>
                    <a:pt x="4" y="15"/>
                  </a:lnTo>
                  <a:lnTo>
                    <a:pt x="6" y="16"/>
                  </a:lnTo>
                  <a:lnTo>
                    <a:pt x="4" y="16"/>
                  </a:lnTo>
                  <a:lnTo>
                    <a:pt x="4" y="18"/>
                  </a:lnTo>
                  <a:lnTo>
                    <a:pt x="6"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8" name="Freeform 1157"/>
            <p:cNvSpPr>
              <a:spLocks/>
            </p:cNvSpPr>
            <p:nvPr/>
          </p:nvSpPr>
          <p:spPr bwMode="auto">
            <a:xfrm>
              <a:off x="4216869" y="4405734"/>
              <a:ext cx="3645" cy="4650"/>
            </a:xfrm>
            <a:custGeom>
              <a:avLst/>
              <a:gdLst>
                <a:gd name="T0" fmla="*/ 2 w 4"/>
                <a:gd name="T1" fmla="*/ 0 h 4"/>
                <a:gd name="T2" fmla="*/ 0 w 4"/>
                <a:gd name="T3" fmla="*/ 1 h 4"/>
                <a:gd name="T4" fmla="*/ 2 w 4"/>
                <a:gd name="T5" fmla="*/ 3 h 4"/>
                <a:gd name="T6" fmla="*/ 2 w 4"/>
                <a:gd name="T7" fmla="*/ 3 h 4"/>
                <a:gd name="T8" fmla="*/ 2 w 4"/>
                <a:gd name="T9" fmla="*/ 4 h 4"/>
                <a:gd name="T10" fmla="*/ 4 w 4"/>
                <a:gd name="T11" fmla="*/ 3 h 4"/>
                <a:gd name="T12" fmla="*/ 4 w 4"/>
                <a:gd name="T13" fmla="*/ 3 h 4"/>
                <a:gd name="T14" fmla="*/ 4 w 4"/>
                <a:gd name="T15" fmla="*/ 2 h 4"/>
                <a:gd name="T16" fmla="*/ 2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1"/>
                  </a:lnTo>
                  <a:lnTo>
                    <a:pt x="2" y="3"/>
                  </a:lnTo>
                  <a:lnTo>
                    <a:pt x="2" y="4"/>
                  </a:lnTo>
                  <a:lnTo>
                    <a:pt x="4" y="3"/>
                  </a:lnTo>
                  <a:lnTo>
                    <a:pt x="4"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69" name="Freeform 1158"/>
            <p:cNvSpPr>
              <a:spLocks/>
            </p:cNvSpPr>
            <p:nvPr/>
          </p:nvSpPr>
          <p:spPr bwMode="auto">
            <a:xfrm>
              <a:off x="4239650" y="4512677"/>
              <a:ext cx="4556" cy="4650"/>
            </a:xfrm>
            <a:custGeom>
              <a:avLst/>
              <a:gdLst>
                <a:gd name="T0" fmla="*/ 5 w 5"/>
                <a:gd name="T1" fmla="*/ 1 h 4"/>
                <a:gd name="T2" fmla="*/ 5 w 5"/>
                <a:gd name="T3" fmla="*/ 0 h 4"/>
                <a:gd name="T4" fmla="*/ 0 w 5"/>
                <a:gd name="T5" fmla="*/ 0 h 4"/>
                <a:gd name="T6" fmla="*/ 0 w 5"/>
                <a:gd name="T7" fmla="*/ 0 h 4"/>
                <a:gd name="T8" fmla="*/ 0 w 5"/>
                <a:gd name="T9" fmla="*/ 2 h 4"/>
                <a:gd name="T10" fmla="*/ 3 w 5"/>
                <a:gd name="T11" fmla="*/ 4 h 4"/>
                <a:gd name="T12" fmla="*/ 5 w 5"/>
                <a:gd name="T13" fmla="*/ 4 h 4"/>
                <a:gd name="T14" fmla="*/ 5 w 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1"/>
                  </a:moveTo>
                  <a:lnTo>
                    <a:pt x="5" y="0"/>
                  </a:lnTo>
                  <a:lnTo>
                    <a:pt x="0" y="0"/>
                  </a:lnTo>
                  <a:lnTo>
                    <a:pt x="0" y="2"/>
                  </a:lnTo>
                  <a:lnTo>
                    <a:pt x="3" y="4"/>
                  </a:lnTo>
                  <a:lnTo>
                    <a:pt x="5" y="4"/>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0" name="Freeform 1159"/>
            <p:cNvSpPr>
              <a:spLocks/>
            </p:cNvSpPr>
            <p:nvPr/>
          </p:nvSpPr>
          <p:spPr bwMode="auto">
            <a:xfrm>
              <a:off x="4266988" y="4455719"/>
              <a:ext cx="1823" cy="2325"/>
            </a:xfrm>
            <a:custGeom>
              <a:avLst/>
              <a:gdLst>
                <a:gd name="T0" fmla="*/ 2 w 2"/>
                <a:gd name="T1" fmla="*/ 2 h 2"/>
                <a:gd name="T2" fmla="*/ 2 w 2"/>
                <a:gd name="T3" fmla="*/ 1 h 2"/>
                <a:gd name="T4" fmla="*/ 2 w 2"/>
                <a:gd name="T5" fmla="*/ 1 h 2"/>
                <a:gd name="T6" fmla="*/ 2 w 2"/>
                <a:gd name="T7" fmla="*/ 0 h 2"/>
                <a:gd name="T8" fmla="*/ 0 w 2"/>
                <a:gd name="T9" fmla="*/ 1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1"/>
                  </a:lnTo>
                  <a:lnTo>
                    <a:pt x="2"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1" name="Freeform 1160"/>
            <p:cNvSpPr>
              <a:spLocks/>
            </p:cNvSpPr>
            <p:nvPr/>
          </p:nvSpPr>
          <p:spPr bwMode="auto">
            <a:xfrm>
              <a:off x="4268811" y="4452231"/>
              <a:ext cx="7290" cy="3487"/>
            </a:xfrm>
            <a:custGeom>
              <a:avLst/>
              <a:gdLst>
                <a:gd name="T0" fmla="*/ 4 w 8"/>
                <a:gd name="T1" fmla="*/ 3 h 3"/>
                <a:gd name="T2" fmla="*/ 6 w 8"/>
                <a:gd name="T3" fmla="*/ 3 h 3"/>
                <a:gd name="T4" fmla="*/ 8 w 8"/>
                <a:gd name="T5" fmla="*/ 3 h 3"/>
                <a:gd name="T6" fmla="*/ 8 w 8"/>
                <a:gd name="T7" fmla="*/ 3 h 3"/>
                <a:gd name="T8" fmla="*/ 6 w 8"/>
                <a:gd name="T9" fmla="*/ 3 h 3"/>
                <a:gd name="T10" fmla="*/ 2 w 8"/>
                <a:gd name="T11" fmla="*/ 2 h 3"/>
                <a:gd name="T12" fmla="*/ 2 w 8"/>
                <a:gd name="T13" fmla="*/ 1 h 3"/>
                <a:gd name="T14" fmla="*/ 0 w 8"/>
                <a:gd name="T15" fmla="*/ 0 h 3"/>
                <a:gd name="T16" fmla="*/ 0 w 8"/>
                <a:gd name="T17" fmla="*/ 0 h 3"/>
                <a:gd name="T18" fmla="*/ 0 w 8"/>
                <a:gd name="T19" fmla="*/ 3 h 3"/>
                <a:gd name="T20" fmla="*/ 0 w 8"/>
                <a:gd name="T21" fmla="*/ 3 h 3"/>
                <a:gd name="T22" fmla="*/ 4 w 8"/>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
                <a:gd name="T38" fmla="*/ 8 w 8"/>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
                  <a:moveTo>
                    <a:pt x="4" y="3"/>
                  </a:moveTo>
                  <a:lnTo>
                    <a:pt x="6" y="3"/>
                  </a:lnTo>
                  <a:lnTo>
                    <a:pt x="8" y="3"/>
                  </a:lnTo>
                  <a:lnTo>
                    <a:pt x="6" y="3"/>
                  </a:lnTo>
                  <a:lnTo>
                    <a:pt x="2" y="2"/>
                  </a:lnTo>
                  <a:lnTo>
                    <a:pt x="2" y="1"/>
                  </a:lnTo>
                  <a:lnTo>
                    <a:pt x="0" y="0"/>
                  </a:lnTo>
                  <a:lnTo>
                    <a:pt x="0"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2" name="Freeform 1161"/>
            <p:cNvSpPr>
              <a:spLocks/>
            </p:cNvSpPr>
            <p:nvPr/>
          </p:nvSpPr>
          <p:spPr bwMode="auto">
            <a:xfrm>
              <a:off x="4247852" y="4533601"/>
              <a:ext cx="5468" cy="5812"/>
            </a:xfrm>
            <a:custGeom>
              <a:avLst/>
              <a:gdLst>
                <a:gd name="T0" fmla="*/ 0 w 6"/>
                <a:gd name="T1" fmla="*/ 5 h 5"/>
                <a:gd name="T2" fmla="*/ 2 w 6"/>
                <a:gd name="T3" fmla="*/ 4 h 5"/>
                <a:gd name="T4" fmla="*/ 6 w 6"/>
                <a:gd name="T5" fmla="*/ 3 h 5"/>
                <a:gd name="T6" fmla="*/ 6 w 6"/>
                <a:gd name="T7" fmla="*/ 2 h 5"/>
                <a:gd name="T8" fmla="*/ 6 w 6"/>
                <a:gd name="T9" fmla="*/ 0 h 5"/>
                <a:gd name="T10" fmla="*/ 6 w 6"/>
                <a:gd name="T11" fmla="*/ 0 h 5"/>
                <a:gd name="T12" fmla="*/ 0 w 6"/>
                <a:gd name="T13" fmla="*/ 5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2" y="4"/>
                  </a:lnTo>
                  <a:lnTo>
                    <a:pt x="6" y="3"/>
                  </a:lnTo>
                  <a:lnTo>
                    <a:pt x="6" y="2"/>
                  </a:lnTo>
                  <a:lnTo>
                    <a:pt x="6" y="0"/>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3" name="Freeform 1162"/>
            <p:cNvSpPr>
              <a:spLocks/>
            </p:cNvSpPr>
            <p:nvPr/>
          </p:nvSpPr>
          <p:spPr bwMode="auto">
            <a:xfrm>
              <a:off x="4253319" y="4548712"/>
              <a:ext cx="3645" cy="2325"/>
            </a:xfrm>
            <a:custGeom>
              <a:avLst/>
              <a:gdLst>
                <a:gd name="T0" fmla="*/ 2 w 4"/>
                <a:gd name="T1" fmla="*/ 2 h 2"/>
                <a:gd name="T2" fmla="*/ 4 w 4"/>
                <a:gd name="T3" fmla="*/ 2 h 2"/>
                <a:gd name="T4" fmla="*/ 2 w 4"/>
                <a:gd name="T5" fmla="*/ 0 h 2"/>
                <a:gd name="T6" fmla="*/ 0 w 4"/>
                <a:gd name="T7" fmla="*/ 0 h 2"/>
                <a:gd name="T8" fmla="*/ 2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4" y="2"/>
                  </a:lnTo>
                  <a:lnTo>
                    <a:pt x="2" y="0"/>
                  </a:lnTo>
                  <a:lnTo>
                    <a:pt x="0"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4" name="Freeform 1163"/>
            <p:cNvSpPr>
              <a:spLocks/>
            </p:cNvSpPr>
            <p:nvPr/>
          </p:nvSpPr>
          <p:spPr bwMode="auto">
            <a:xfrm>
              <a:off x="4222336" y="4477805"/>
              <a:ext cx="11846" cy="11624"/>
            </a:xfrm>
            <a:custGeom>
              <a:avLst/>
              <a:gdLst>
                <a:gd name="T0" fmla="*/ 7 w 13"/>
                <a:gd name="T1" fmla="*/ 4 h 10"/>
                <a:gd name="T2" fmla="*/ 7 w 13"/>
                <a:gd name="T3" fmla="*/ 2 h 10"/>
                <a:gd name="T4" fmla="*/ 5 w 13"/>
                <a:gd name="T5" fmla="*/ 0 h 10"/>
                <a:gd name="T6" fmla="*/ 5 w 13"/>
                <a:gd name="T7" fmla="*/ 0 h 10"/>
                <a:gd name="T8" fmla="*/ 5 w 13"/>
                <a:gd name="T9" fmla="*/ 4 h 10"/>
                <a:gd name="T10" fmla="*/ 3 w 13"/>
                <a:gd name="T11" fmla="*/ 3 h 10"/>
                <a:gd name="T12" fmla="*/ 0 w 13"/>
                <a:gd name="T13" fmla="*/ 4 h 10"/>
                <a:gd name="T14" fmla="*/ 0 w 13"/>
                <a:gd name="T15" fmla="*/ 5 h 10"/>
                <a:gd name="T16" fmla="*/ 0 w 13"/>
                <a:gd name="T17" fmla="*/ 5 h 10"/>
                <a:gd name="T18" fmla="*/ 3 w 13"/>
                <a:gd name="T19" fmla="*/ 5 h 10"/>
                <a:gd name="T20" fmla="*/ 5 w 13"/>
                <a:gd name="T21" fmla="*/ 7 h 10"/>
                <a:gd name="T22" fmla="*/ 5 w 13"/>
                <a:gd name="T23" fmla="*/ 8 h 10"/>
                <a:gd name="T24" fmla="*/ 5 w 13"/>
                <a:gd name="T25" fmla="*/ 8 h 10"/>
                <a:gd name="T26" fmla="*/ 11 w 13"/>
                <a:gd name="T27" fmla="*/ 8 h 10"/>
                <a:gd name="T28" fmla="*/ 11 w 13"/>
                <a:gd name="T29" fmla="*/ 10 h 10"/>
                <a:gd name="T30" fmla="*/ 13 w 13"/>
                <a:gd name="T31" fmla="*/ 10 h 10"/>
                <a:gd name="T32" fmla="*/ 13 w 13"/>
                <a:gd name="T33" fmla="*/ 7 h 10"/>
                <a:gd name="T34" fmla="*/ 11 w 13"/>
                <a:gd name="T35" fmla="*/ 7 h 10"/>
                <a:gd name="T36" fmla="*/ 9 w 13"/>
                <a:gd name="T37" fmla="*/ 6 h 10"/>
                <a:gd name="T38" fmla="*/ 9 w 13"/>
                <a:gd name="T39" fmla="*/ 5 h 10"/>
                <a:gd name="T40" fmla="*/ 7 w 13"/>
                <a:gd name="T41" fmla="*/ 4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10"/>
                <a:gd name="T65" fmla="*/ 13 w 13"/>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10">
                  <a:moveTo>
                    <a:pt x="7" y="4"/>
                  </a:moveTo>
                  <a:lnTo>
                    <a:pt x="7" y="2"/>
                  </a:lnTo>
                  <a:lnTo>
                    <a:pt x="5" y="0"/>
                  </a:lnTo>
                  <a:lnTo>
                    <a:pt x="5" y="4"/>
                  </a:lnTo>
                  <a:lnTo>
                    <a:pt x="3" y="3"/>
                  </a:lnTo>
                  <a:lnTo>
                    <a:pt x="0" y="4"/>
                  </a:lnTo>
                  <a:lnTo>
                    <a:pt x="0" y="5"/>
                  </a:lnTo>
                  <a:lnTo>
                    <a:pt x="3" y="5"/>
                  </a:lnTo>
                  <a:lnTo>
                    <a:pt x="5" y="7"/>
                  </a:lnTo>
                  <a:lnTo>
                    <a:pt x="5" y="8"/>
                  </a:lnTo>
                  <a:lnTo>
                    <a:pt x="11" y="8"/>
                  </a:lnTo>
                  <a:lnTo>
                    <a:pt x="11" y="10"/>
                  </a:lnTo>
                  <a:lnTo>
                    <a:pt x="13" y="10"/>
                  </a:lnTo>
                  <a:lnTo>
                    <a:pt x="13" y="7"/>
                  </a:lnTo>
                  <a:lnTo>
                    <a:pt x="11" y="7"/>
                  </a:lnTo>
                  <a:lnTo>
                    <a:pt x="9" y="6"/>
                  </a:lnTo>
                  <a:lnTo>
                    <a:pt x="9" y="5"/>
                  </a:lnTo>
                  <a:lnTo>
                    <a:pt x="7"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5" name="Freeform 1164"/>
            <p:cNvSpPr>
              <a:spLocks/>
            </p:cNvSpPr>
            <p:nvPr/>
          </p:nvSpPr>
          <p:spPr bwMode="auto">
            <a:xfrm>
              <a:off x="4216869" y="4465018"/>
              <a:ext cx="11846" cy="11624"/>
            </a:xfrm>
            <a:custGeom>
              <a:avLst/>
              <a:gdLst>
                <a:gd name="T0" fmla="*/ 4 w 13"/>
                <a:gd name="T1" fmla="*/ 3 h 10"/>
                <a:gd name="T2" fmla="*/ 4 w 13"/>
                <a:gd name="T3" fmla="*/ 5 h 10"/>
                <a:gd name="T4" fmla="*/ 2 w 13"/>
                <a:gd name="T5" fmla="*/ 5 h 10"/>
                <a:gd name="T6" fmla="*/ 2 w 13"/>
                <a:gd name="T7" fmla="*/ 3 h 10"/>
                <a:gd name="T8" fmla="*/ 0 w 13"/>
                <a:gd name="T9" fmla="*/ 5 h 10"/>
                <a:gd name="T10" fmla="*/ 0 w 13"/>
                <a:gd name="T11" fmla="*/ 7 h 10"/>
                <a:gd name="T12" fmla="*/ 2 w 13"/>
                <a:gd name="T13" fmla="*/ 8 h 10"/>
                <a:gd name="T14" fmla="*/ 0 w 13"/>
                <a:gd name="T15" fmla="*/ 9 h 10"/>
                <a:gd name="T16" fmla="*/ 0 w 13"/>
                <a:gd name="T17" fmla="*/ 9 h 10"/>
                <a:gd name="T18" fmla="*/ 2 w 13"/>
                <a:gd name="T19" fmla="*/ 10 h 10"/>
                <a:gd name="T20" fmla="*/ 4 w 13"/>
                <a:gd name="T21" fmla="*/ 9 h 10"/>
                <a:gd name="T22" fmla="*/ 4 w 13"/>
                <a:gd name="T23" fmla="*/ 9 h 10"/>
                <a:gd name="T24" fmla="*/ 6 w 13"/>
                <a:gd name="T25" fmla="*/ 8 h 10"/>
                <a:gd name="T26" fmla="*/ 6 w 13"/>
                <a:gd name="T27" fmla="*/ 8 h 10"/>
                <a:gd name="T28" fmla="*/ 9 w 13"/>
                <a:gd name="T29" fmla="*/ 8 h 10"/>
                <a:gd name="T30" fmla="*/ 11 w 13"/>
                <a:gd name="T31" fmla="*/ 7 h 10"/>
                <a:gd name="T32" fmla="*/ 11 w 13"/>
                <a:gd name="T33" fmla="*/ 6 h 10"/>
                <a:gd name="T34" fmla="*/ 11 w 13"/>
                <a:gd name="T35" fmla="*/ 6 h 10"/>
                <a:gd name="T36" fmla="*/ 11 w 13"/>
                <a:gd name="T37" fmla="*/ 5 h 10"/>
                <a:gd name="T38" fmla="*/ 11 w 13"/>
                <a:gd name="T39" fmla="*/ 5 h 10"/>
                <a:gd name="T40" fmla="*/ 13 w 13"/>
                <a:gd name="T41" fmla="*/ 3 h 10"/>
                <a:gd name="T42" fmla="*/ 13 w 13"/>
                <a:gd name="T43" fmla="*/ 3 h 10"/>
                <a:gd name="T44" fmla="*/ 13 w 13"/>
                <a:gd name="T45" fmla="*/ 3 h 10"/>
                <a:gd name="T46" fmla="*/ 13 w 13"/>
                <a:gd name="T47" fmla="*/ 2 h 10"/>
                <a:gd name="T48" fmla="*/ 13 w 13"/>
                <a:gd name="T49" fmla="*/ 0 h 10"/>
                <a:gd name="T50" fmla="*/ 11 w 13"/>
                <a:gd name="T51" fmla="*/ 0 h 10"/>
                <a:gd name="T52" fmla="*/ 4 w 13"/>
                <a:gd name="T53" fmla="*/ 2 h 10"/>
                <a:gd name="T54" fmla="*/ 4 w 13"/>
                <a:gd name="T55" fmla="*/ 3 h 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
                <a:gd name="T85" fmla="*/ 0 h 10"/>
                <a:gd name="T86" fmla="*/ 13 w 13"/>
                <a:gd name="T87" fmla="*/ 10 h 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 h="10">
                  <a:moveTo>
                    <a:pt x="4" y="3"/>
                  </a:moveTo>
                  <a:lnTo>
                    <a:pt x="4" y="5"/>
                  </a:lnTo>
                  <a:lnTo>
                    <a:pt x="2" y="5"/>
                  </a:lnTo>
                  <a:lnTo>
                    <a:pt x="2" y="3"/>
                  </a:lnTo>
                  <a:lnTo>
                    <a:pt x="0" y="5"/>
                  </a:lnTo>
                  <a:lnTo>
                    <a:pt x="0" y="7"/>
                  </a:lnTo>
                  <a:lnTo>
                    <a:pt x="2" y="8"/>
                  </a:lnTo>
                  <a:lnTo>
                    <a:pt x="0" y="9"/>
                  </a:lnTo>
                  <a:lnTo>
                    <a:pt x="2" y="10"/>
                  </a:lnTo>
                  <a:lnTo>
                    <a:pt x="4" y="9"/>
                  </a:lnTo>
                  <a:lnTo>
                    <a:pt x="6" y="8"/>
                  </a:lnTo>
                  <a:lnTo>
                    <a:pt x="9" y="8"/>
                  </a:lnTo>
                  <a:lnTo>
                    <a:pt x="11" y="7"/>
                  </a:lnTo>
                  <a:lnTo>
                    <a:pt x="11" y="6"/>
                  </a:lnTo>
                  <a:lnTo>
                    <a:pt x="11" y="5"/>
                  </a:lnTo>
                  <a:lnTo>
                    <a:pt x="13" y="3"/>
                  </a:lnTo>
                  <a:lnTo>
                    <a:pt x="13" y="2"/>
                  </a:lnTo>
                  <a:lnTo>
                    <a:pt x="13" y="0"/>
                  </a:lnTo>
                  <a:lnTo>
                    <a:pt x="11" y="0"/>
                  </a:lnTo>
                  <a:lnTo>
                    <a:pt x="4" y="2"/>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6" name="Freeform 1165"/>
            <p:cNvSpPr>
              <a:spLocks/>
            </p:cNvSpPr>
            <p:nvPr/>
          </p:nvSpPr>
          <p:spPr bwMode="auto">
            <a:xfrm>
              <a:off x="4230538" y="4505703"/>
              <a:ext cx="3645" cy="4650"/>
            </a:xfrm>
            <a:custGeom>
              <a:avLst/>
              <a:gdLst>
                <a:gd name="T0" fmla="*/ 4 w 4"/>
                <a:gd name="T1" fmla="*/ 0 h 4"/>
                <a:gd name="T2" fmla="*/ 4 w 4"/>
                <a:gd name="T3" fmla="*/ 0 h 4"/>
                <a:gd name="T4" fmla="*/ 2 w 4"/>
                <a:gd name="T5" fmla="*/ 2 h 4"/>
                <a:gd name="T6" fmla="*/ 2 w 4"/>
                <a:gd name="T7" fmla="*/ 3 h 4"/>
                <a:gd name="T8" fmla="*/ 0 w 4"/>
                <a:gd name="T9" fmla="*/ 4 h 4"/>
                <a:gd name="T10" fmla="*/ 0 w 4"/>
                <a:gd name="T11" fmla="*/ 4 h 4"/>
                <a:gd name="T12" fmla="*/ 2 w 4"/>
                <a:gd name="T13" fmla="*/ 4 h 4"/>
                <a:gd name="T14" fmla="*/ 4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4" y="0"/>
                  </a:lnTo>
                  <a:lnTo>
                    <a:pt x="2" y="2"/>
                  </a:lnTo>
                  <a:lnTo>
                    <a:pt x="2" y="3"/>
                  </a:lnTo>
                  <a:lnTo>
                    <a:pt x="0" y="4"/>
                  </a:lnTo>
                  <a:lnTo>
                    <a:pt x="2" y="4"/>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7" name="Freeform 1166"/>
            <p:cNvSpPr>
              <a:spLocks/>
            </p:cNvSpPr>
            <p:nvPr/>
          </p:nvSpPr>
          <p:spPr bwMode="auto">
            <a:xfrm>
              <a:off x="4226893" y="4496403"/>
              <a:ext cx="7290" cy="6975"/>
            </a:xfrm>
            <a:custGeom>
              <a:avLst/>
              <a:gdLst>
                <a:gd name="T0" fmla="*/ 6 w 8"/>
                <a:gd name="T1" fmla="*/ 5 h 6"/>
                <a:gd name="T2" fmla="*/ 8 w 8"/>
                <a:gd name="T3" fmla="*/ 4 h 6"/>
                <a:gd name="T4" fmla="*/ 8 w 8"/>
                <a:gd name="T5" fmla="*/ 4 h 6"/>
                <a:gd name="T6" fmla="*/ 4 w 8"/>
                <a:gd name="T7" fmla="*/ 2 h 6"/>
                <a:gd name="T8" fmla="*/ 4 w 8"/>
                <a:gd name="T9" fmla="*/ 0 h 6"/>
                <a:gd name="T10" fmla="*/ 2 w 8"/>
                <a:gd name="T11" fmla="*/ 0 h 6"/>
                <a:gd name="T12" fmla="*/ 2 w 8"/>
                <a:gd name="T13" fmla="*/ 2 h 6"/>
                <a:gd name="T14" fmla="*/ 2 w 8"/>
                <a:gd name="T15" fmla="*/ 2 h 6"/>
                <a:gd name="T16" fmla="*/ 4 w 8"/>
                <a:gd name="T17" fmla="*/ 3 h 6"/>
                <a:gd name="T18" fmla="*/ 4 w 8"/>
                <a:gd name="T19" fmla="*/ 4 h 6"/>
                <a:gd name="T20" fmla="*/ 4 w 8"/>
                <a:gd name="T21" fmla="*/ 4 h 6"/>
                <a:gd name="T22" fmla="*/ 4 w 8"/>
                <a:gd name="T23" fmla="*/ 5 h 6"/>
                <a:gd name="T24" fmla="*/ 2 w 8"/>
                <a:gd name="T25" fmla="*/ 5 h 6"/>
                <a:gd name="T26" fmla="*/ 0 w 8"/>
                <a:gd name="T27" fmla="*/ 5 h 6"/>
                <a:gd name="T28" fmla="*/ 0 w 8"/>
                <a:gd name="T29" fmla="*/ 5 h 6"/>
                <a:gd name="T30" fmla="*/ 0 w 8"/>
                <a:gd name="T31" fmla="*/ 5 h 6"/>
                <a:gd name="T32" fmla="*/ 2 w 8"/>
                <a:gd name="T33" fmla="*/ 6 h 6"/>
                <a:gd name="T34" fmla="*/ 4 w 8"/>
                <a:gd name="T35" fmla="*/ 6 h 6"/>
                <a:gd name="T36" fmla="*/ 6 w 8"/>
                <a:gd name="T37" fmla="*/ 5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6"/>
                <a:gd name="T59" fmla="*/ 8 w 8"/>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6">
                  <a:moveTo>
                    <a:pt x="6" y="5"/>
                  </a:moveTo>
                  <a:lnTo>
                    <a:pt x="8" y="4"/>
                  </a:lnTo>
                  <a:lnTo>
                    <a:pt x="4" y="2"/>
                  </a:lnTo>
                  <a:lnTo>
                    <a:pt x="4" y="0"/>
                  </a:lnTo>
                  <a:lnTo>
                    <a:pt x="2" y="0"/>
                  </a:lnTo>
                  <a:lnTo>
                    <a:pt x="2" y="2"/>
                  </a:lnTo>
                  <a:lnTo>
                    <a:pt x="4" y="3"/>
                  </a:lnTo>
                  <a:lnTo>
                    <a:pt x="4" y="4"/>
                  </a:lnTo>
                  <a:lnTo>
                    <a:pt x="4" y="5"/>
                  </a:lnTo>
                  <a:lnTo>
                    <a:pt x="2" y="5"/>
                  </a:lnTo>
                  <a:lnTo>
                    <a:pt x="0" y="5"/>
                  </a:lnTo>
                  <a:lnTo>
                    <a:pt x="2" y="6"/>
                  </a:lnTo>
                  <a:lnTo>
                    <a:pt x="4" y="6"/>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8" name="Freeform 1167"/>
            <p:cNvSpPr>
              <a:spLocks/>
            </p:cNvSpPr>
            <p:nvPr/>
          </p:nvSpPr>
          <p:spPr bwMode="auto">
            <a:xfrm>
              <a:off x="4289770" y="4425496"/>
              <a:ext cx="8201" cy="12787"/>
            </a:xfrm>
            <a:custGeom>
              <a:avLst/>
              <a:gdLst>
                <a:gd name="T0" fmla="*/ 2 w 9"/>
                <a:gd name="T1" fmla="*/ 7 h 11"/>
                <a:gd name="T2" fmla="*/ 2 w 9"/>
                <a:gd name="T3" fmla="*/ 7 h 11"/>
                <a:gd name="T4" fmla="*/ 4 w 9"/>
                <a:gd name="T5" fmla="*/ 6 h 11"/>
                <a:gd name="T6" fmla="*/ 4 w 9"/>
                <a:gd name="T7" fmla="*/ 7 h 11"/>
                <a:gd name="T8" fmla="*/ 4 w 9"/>
                <a:gd name="T9" fmla="*/ 11 h 11"/>
                <a:gd name="T10" fmla="*/ 9 w 9"/>
                <a:gd name="T11" fmla="*/ 9 h 11"/>
                <a:gd name="T12" fmla="*/ 9 w 9"/>
                <a:gd name="T13" fmla="*/ 6 h 11"/>
                <a:gd name="T14" fmla="*/ 9 w 9"/>
                <a:gd name="T15" fmla="*/ 4 h 11"/>
                <a:gd name="T16" fmla="*/ 9 w 9"/>
                <a:gd name="T17" fmla="*/ 3 h 11"/>
                <a:gd name="T18" fmla="*/ 6 w 9"/>
                <a:gd name="T19" fmla="*/ 2 h 11"/>
                <a:gd name="T20" fmla="*/ 4 w 9"/>
                <a:gd name="T21" fmla="*/ 0 h 11"/>
                <a:gd name="T22" fmla="*/ 4 w 9"/>
                <a:gd name="T23" fmla="*/ 0 h 11"/>
                <a:gd name="T24" fmla="*/ 4 w 9"/>
                <a:gd name="T25" fmla="*/ 0 h 11"/>
                <a:gd name="T26" fmla="*/ 2 w 9"/>
                <a:gd name="T27" fmla="*/ 1 h 11"/>
                <a:gd name="T28" fmla="*/ 2 w 9"/>
                <a:gd name="T29" fmla="*/ 1 h 11"/>
                <a:gd name="T30" fmla="*/ 2 w 9"/>
                <a:gd name="T31" fmla="*/ 2 h 11"/>
                <a:gd name="T32" fmla="*/ 2 w 9"/>
                <a:gd name="T33" fmla="*/ 3 h 11"/>
                <a:gd name="T34" fmla="*/ 4 w 9"/>
                <a:gd name="T35" fmla="*/ 4 h 11"/>
                <a:gd name="T36" fmla="*/ 0 w 9"/>
                <a:gd name="T37" fmla="*/ 6 h 11"/>
                <a:gd name="T38" fmla="*/ 2 w 9"/>
                <a:gd name="T39" fmla="*/ 7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11"/>
                <a:gd name="T62" fmla="*/ 9 w 9"/>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11">
                  <a:moveTo>
                    <a:pt x="2" y="7"/>
                  </a:moveTo>
                  <a:lnTo>
                    <a:pt x="2" y="7"/>
                  </a:lnTo>
                  <a:lnTo>
                    <a:pt x="4" y="6"/>
                  </a:lnTo>
                  <a:lnTo>
                    <a:pt x="4" y="7"/>
                  </a:lnTo>
                  <a:lnTo>
                    <a:pt x="4" y="11"/>
                  </a:lnTo>
                  <a:lnTo>
                    <a:pt x="9" y="9"/>
                  </a:lnTo>
                  <a:lnTo>
                    <a:pt x="9" y="6"/>
                  </a:lnTo>
                  <a:lnTo>
                    <a:pt x="9" y="4"/>
                  </a:lnTo>
                  <a:lnTo>
                    <a:pt x="9" y="3"/>
                  </a:lnTo>
                  <a:lnTo>
                    <a:pt x="6" y="2"/>
                  </a:lnTo>
                  <a:lnTo>
                    <a:pt x="4" y="0"/>
                  </a:lnTo>
                  <a:lnTo>
                    <a:pt x="2" y="1"/>
                  </a:lnTo>
                  <a:lnTo>
                    <a:pt x="2" y="2"/>
                  </a:lnTo>
                  <a:lnTo>
                    <a:pt x="2" y="3"/>
                  </a:lnTo>
                  <a:lnTo>
                    <a:pt x="4" y="4"/>
                  </a:lnTo>
                  <a:lnTo>
                    <a:pt x="0" y="6"/>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79" name="Freeform 1168"/>
            <p:cNvSpPr>
              <a:spLocks/>
            </p:cNvSpPr>
            <p:nvPr/>
          </p:nvSpPr>
          <p:spPr bwMode="auto">
            <a:xfrm>
              <a:off x="4225070" y="4509190"/>
              <a:ext cx="5468" cy="4650"/>
            </a:xfrm>
            <a:custGeom>
              <a:avLst/>
              <a:gdLst>
                <a:gd name="T0" fmla="*/ 4 w 6"/>
                <a:gd name="T1" fmla="*/ 1 h 4"/>
                <a:gd name="T2" fmla="*/ 2 w 6"/>
                <a:gd name="T3" fmla="*/ 1 h 4"/>
                <a:gd name="T4" fmla="*/ 0 w 6"/>
                <a:gd name="T5" fmla="*/ 2 h 4"/>
                <a:gd name="T6" fmla="*/ 0 w 6"/>
                <a:gd name="T7" fmla="*/ 3 h 4"/>
                <a:gd name="T8" fmla="*/ 2 w 6"/>
                <a:gd name="T9" fmla="*/ 2 h 4"/>
                <a:gd name="T10" fmla="*/ 4 w 6"/>
                <a:gd name="T11" fmla="*/ 4 h 4"/>
                <a:gd name="T12" fmla="*/ 6 w 6"/>
                <a:gd name="T13" fmla="*/ 3 h 4"/>
                <a:gd name="T14" fmla="*/ 6 w 6"/>
                <a:gd name="T15" fmla="*/ 2 h 4"/>
                <a:gd name="T16" fmla="*/ 4 w 6"/>
                <a:gd name="T17" fmla="*/ 0 h 4"/>
                <a:gd name="T18" fmla="*/ 4 w 6"/>
                <a:gd name="T19" fmla="*/ 0 h 4"/>
                <a:gd name="T20" fmla="*/ 4 w 6"/>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1"/>
                  </a:moveTo>
                  <a:lnTo>
                    <a:pt x="2" y="1"/>
                  </a:lnTo>
                  <a:lnTo>
                    <a:pt x="0" y="2"/>
                  </a:lnTo>
                  <a:lnTo>
                    <a:pt x="0" y="3"/>
                  </a:lnTo>
                  <a:lnTo>
                    <a:pt x="2" y="2"/>
                  </a:lnTo>
                  <a:lnTo>
                    <a:pt x="4" y="4"/>
                  </a:lnTo>
                  <a:lnTo>
                    <a:pt x="6" y="3"/>
                  </a:lnTo>
                  <a:lnTo>
                    <a:pt x="6" y="2"/>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0" name="Freeform 1169"/>
            <p:cNvSpPr>
              <a:spLocks/>
            </p:cNvSpPr>
            <p:nvPr/>
          </p:nvSpPr>
          <p:spPr bwMode="auto">
            <a:xfrm>
              <a:off x="4293415" y="4589397"/>
              <a:ext cx="4556" cy="2325"/>
            </a:xfrm>
            <a:custGeom>
              <a:avLst/>
              <a:gdLst>
                <a:gd name="T0" fmla="*/ 2 w 5"/>
                <a:gd name="T1" fmla="*/ 0 h 2"/>
                <a:gd name="T2" fmla="*/ 0 w 5"/>
                <a:gd name="T3" fmla="*/ 0 h 2"/>
                <a:gd name="T4" fmla="*/ 0 w 5"/>
                <a:gd name="T5" fmla="*/ 2 h 2"/>
                <a:gd name="T6" fmla="*/ 0 w 5"/>
                <a:gd name="T7" fmla="*/ 2 h 2"/>
                <a:gd name="T8" fmla="*/ 2 w 5"/>
                <a:gd name="T9" fmla="*/ 2 h 2"/>
                <a:gd name="T10" fmla="*/ 5 w 5"/>
                <a:gd name="T11" fmla="*/ 2 h 2"/>
                <a:gd name="T12" fmla="*/ 5 w 5"/>
                <a:gd name="T13" fmla="*/ 0 h 2"/>
                <a:gd name="T14" fmla="*/ 5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2" y="0"/>
                  </a:moveTo>
                  <a:lnTo>
                    <a:pt x="0" y="0"/>
                  </a:lnTo>
                  <a:lnTo>
                    <a:pt x="0" y="2"/>
                  </a:lnTo>
                  <a:lnTo>
                    <a:pt x="2" y="2"/>
                  </a:lnTo>
                  <a:lnTo>
                    <a:pt x="5" y="2"/>
                  </a:lnTo>
                  <a:lnTo>
                    <a:pt x="5"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1" name="Freeform 1170"/>
            <p:cNvSpPr>
              <a:spLocks/>
            </p:cNvSpPr>
            <p:nvPr/>
          </p:nvSpPr>
          <p:spPr bwMode="auto">
            <a:xfrm>
              <a:off x="4593222" y="4511515"/>
              <a:ext cx="1823" cy="5812"/>
            </a:xfrm>
            <a:custGeom>
              <a:avLst/>
              <a:gdLst>
                <a:gd name="T0" fmla="*/ 2 w 2"/>
                <a:gd name="T1" fmla="*/ 0 h 5"/>
                <a:gd name="T2" fmla="*/ 0 w 2"/>
                <a:gd name="T3" fmla="*/ 5 h 5"/>
                <a:gd name="T4" fmla="*/ 2 w 2"/>
                <a:gd name="T5" fmla="*/ 5 h 5"/>
                <a:gd name="T6" fmla="*/ 2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2" name="Freeform 1171"/>
            <p:cNvSpPr>
              <a:spLocks/>
            </p:cNvSpPr>
            <p:nvPr/>
          </p:nvSpPr>
          <p:spPr bwMode="auto">
            <a:xfrm>
              <a:off x="4362671" y="4574286"/>
              <a:ext cx="3645" cy="1162"/>
            </a:xfrm>
            <a:custGeom>
              <a:avLst/>
              <a:gdLst>
                <a:gd name="T0" fmla="*/ 4 w 4"/>
                <a:gd name="T1" fmla="*/ 1 h 1"/>
                <a:gd name="T2" fmla="*/ 2 w 4"/>
                <a:gd name="T3" fmla="*/ 0 h 1"/>
                <a:gd name="T4" fmla="*/ 0 w 4"/>
                <a:gd name="T5" fmla="*/ 1 h 1"/>
                <a:gd name="T6" fmla="*/ 4 w 4"/>
                <a:gd name="T7" fmla="*/ 1 h 1"/>
                <a:gd name="T8" fmla="*/ 4 w 4"/>
                <a:gd name="T9" fmla="*/ 1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4" y="1"/>
                  </a:moveTo>
                  <a:lnTo>
                    <a:pt x="2" y="0"/>
                  </a:lnTo>
                  <a:lnTo>
                    <a:pt x="0"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3" name="Freeform 1172"/>
            <p:cNvSpPr>
              <a:spLocks/>
            </p:cNvSpPr>
            <p:nvPr/>
          </p:nvSpPr>
          <p:spPr bwMode="auto">
            <a:xfrm>
              <a:off x="4593222" y="4517327"/>
              <a:ext cx="0" cy="1162"/>
            </a:xfrm>
            <a:custGeom>
              <a:avLst/>
              <a:gdLst>
                <a:gd name="T0" fmla="*/ 0 h 1"/>
                <a:gd name="T1" fmla="*/ 1 h 1"/>
                <a:gd name="T2" fmla="*/ 0 h 1"/>
                <a:gd name="T3" fmla="*/ 0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0"/>
                  </a:move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4" name="Freeform 1173"/>
            <p:cNvSpPr>
              <a:spLocks/>
            </p:cNvSpPr>
            <p:nvPr/>
          </p:nvSpPr>
          <p:spPr bwMode="auto">
            <a:xfrm>
              <a:off x="5055234" y="4877678"/>
              <a:ext cx="13669" cy="4650"/>
            </a:xfrm>
            <a:custGeom>
              <a:avLst/>
              <a:gdLst>
                <a:gd name="T0" fmla="*/ 7 w 15"/>
                <a:gd name="T1" fmla="*/ 1 h 4"/>
                <a:gd name="T2" fmla="*/ 0 w 15"/>
                <a:gd name="T3" fmla="*/ 4 h 4"/>
                <a:gd name="T4" fmla="*/ 0 w 15"/>
                <a:gd name="T5" fmla="*/ 4 h 4"/>
                <a:gd name="T6" fmla="*/ 9 w 15"/>
                <a:gd name="T7" fmla="*/ 3 h 4"/>
                <a:gd name="T8" fmla="*/ 15 w 15"/>
                <a:gd name="T9" fmla="*/ 0 h 4"/>
                <a:gd name="T10" fmla="*/ 13 w 15"/>
                <a:gd name="T11" fmla="*/ 0 h 4"/>
                <a:gd name="T12" fmla="*/ 9 w 15"/>
                <a:gd name="T13" fmla="*/ 0 h 4"/>
                <a:gd name="T14" fmla="*/ 7 w 15"/>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4"/>
                <a:gd name="T26" fmla="*/ 15 w 1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4">
                  <a:moveTo>
                    <a:pt x="7" y="1"/>
                  </a:moveTo>
                  <a:lnTo>
                    <a:pt x="0" y="4"/>
                  </a:lnTo>
                  <a:lnTo>
                    <a:pt x="9" y="3"/>
                  </a:lnTo>
                  <a:lnTo>
                    <a:pt x="15" y="0"/>
                  </a:lnTo>
                  <a:lnTo>
                    <a:pt x="13" y="0"/>
                  </a:lnTo>
                  <a:lnTo>
                    <a:pt x="9" y="0"/>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5" name="Freeform 1174"/>
            <p:cNvSpPr>
              <a:spLocks/>
            </p:cNvSpPr>
            <p:nvPr/>
          </p:nvSpPr>
          <p:spPr bwMode="auto">
            <a:xfrm>
              <a:off x="4376340" y="4415034"/>
              <a:ext cx="1823" cy="3487"/>
            </a:xfrm>
            <a:custGeom>
              <a:avLst/>
              <a:gdLst>
                <a:gd name="T0" fmla="*/ 0 w 2"/>
                <a:gd name="T1" fmla="*/ 2 h 3"/>
                <a:gd name="T2" fmla="*/ 2 w 2"/>
                <a:gd name="T3" fmla="*/ 0 h 3"/>
                <a:gd name="T4" fmla="*/ 2 w 2"/>
                <a:gd name="T5" fmla="*/ 0 h 3"/>
                <a:gd name="T6" fmla="*/ 0 w 2"/>
                <a:gd name="T7" fmla="*/ 1 h 3"/>
                <a:gd name="T8" fmla="*/ 0 w 2"/>
                <a:gd name="T9" fmla="*/ 2 h 3"/>
                <a:gd name="T10" fmla="*/ 0 w 2"/>
                <a:gd name="T11" fmla="*/ 3 h 3"/>
                <a:gd name="T12" fmla="*/ 0 w 2"/>
                <a:gd name="T13" fmla="*/ 2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lnTo>
                    <a:pt x="2" y="0"/>
                  </a:lnTo>
                  <a:lnTo>
                    <a:pt x="0" y="1"/>
                  </a:lnTo>
                  <a:lnTo>
                    <a:pt x="0" y="2"/>
                  </a:lnTo>
                  <a:lnTo>
                    <a:pt x="0" y="3"/>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6" name="Freeform 1175"/>
            <p:cNvSpPr>
              <a:spLocks/>
            </p:cNvSpPr>
            <p:nvPr/>
          </p:nvSpPr>
          <p:spPr bwMode="auto">
            <a:xfrm>
              <a:off x="4378163" y="4401085"/>
              <a:ext cx="1823" cy="1162"/>
            </a:xfrm>
            <a:custGeom>
              <a:avLst/>
              <a:gdLst>
                <a:gd name="T0" fmla="*/ 2 w 2"/>
                <a:gd name="T1" fmla="*/ 0 h 1"/>
                <a:gd name="T2" fmla="*/ 2 w 2"/>
                <a:gd name="T3" fmla="*/ 0 h 1"/>
                <a:gd name="T4" fmla="*/ 0 w 2"/>
                <a:gd name="T5" fmla="*/ 0 h 1"/>
                <a:gd name="T6" fmla="*/ 0 w 2"/>
                <a:gd name="T7" fmla="*/ 1 h 1"/>
                <a:gd name="T8" fmla="*/ 0 w 2"/>
                <a:gd name="T9" fmla="*/ 1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0"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7" name="Freeform 1176"/>
            <p:cNvSpPr>
              <a:spLocks/>
            </p:cNvSpPr>
            <p:nvPr/>
          </p:nvSpPr>
          <p:spPr bwMode="auto">
            <a:xfrm>
              <a:off x="4390009" y="4390623"/>
              <a:ext cx="1823" cy="2325"/>
            </a:xfrm>
            <a:custGeom>
              <a:avLst/>
              <a:gdLst>
                <a:gd name="T0" fmla="*/ 2 w 2"/>
                <a:gd name="T1" fmla="*/ 2 h 2"/>
                <a:gd name="T2" fmla="*/ 2 w 2"/>
                <a:gd name="T3" fmla="*/ 0 h 2"/>
                <a:gd name="T4" fmla="*/ 2 w 2"/>
                <a:gd name="T5" fmla="*/ 0 h 2"/>
                <a:gd name="T6" fmla="*/ 0 w 2"/>
                <a:gd name="T7" fmla="*/ 0 h 2"/>
                <a:gd name="T8" fmla="*/ 0 w 2"/>
                <a:gd name="T9" fmla="*/ 0 h 2"/>
                <a:gd name="T10" fmla="*/ 0 w 2"/>
                <a:gd name="T11" fmla="*/ 2 h 2"/>
                <a:gd name="T12" fmla="*/ 2 w 2"/>
                <a:gd name="T13" fmla="*/ 2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2" y="2"/>
                  </a:moveTo>
                  <a:lnTo>
                    <a:pt x="2" y="0"/>
                  </a:lnTo>
                  <a:lnTo>
                    <a:pt x="0" y="0"/>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8" name="Freeform 1177"/>
            <p:cNvSpPr>
              <a:spLocks/>
            </p:cNvSpPr>
            <p:nvPr/>
          </p:nvSpPr>
          <p:spPr bwMode="auto">
            <a:xfrm>
              <a:off x="4376340" y="4551037"/>
              <a:ext cx="3645" cy="5812"/>
            </a:xfrm>
            <a:custGeom>
              <a:avLst/>
              <a:gdLst>
                <a:gd name="T0" fmla="*/ 2 w 4"/>
                <a:gd name="T1" fmla="*/ 4 h 5"/>
                <a:gd name="T2" fmla="*/ 2 w 4"/>
                <a:gd name="T3" fmla="*/ 3 h 5"/>
                <a:gd name="T4" fmla="*/ 4 w 4"/>
                <a:gd name="T5" fmla="*/ 1 h 5"/>
                <a:gd name="T6" fmla="*/ 4 w 4"/>
                <a:gd name="T7" fmla="*/ 0 h 5"/>
                <a:gd name="T8" fmla="*/ 0 w 4"/>
                <a:gd name="T9" fmla="*/ 5 h 5"/>
                <a:gd name="T10" fmla="*/ 2 w 4"/>
                <a:gd name="T11" fmla="*/ 4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4"/>
                  </a:moveTo>
                  <a:lnTo>
                    <a:pt x="2" y="3"/>
                  </a:lnTo>
                  <a:lnTo>
                    <a:pt x="4" y="1"/>
                  </a:lnTo>
                  <a:lnTo>
                    <a:pt x="4" y="0"/>
                  </a:lnTo>
                  <a:lnTo>
                    <a:pt x="0" y="5"/>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89" name="Freeform 1178"/>
            <p:cNvSpPr>
              <a:spLocks/>
            </p:cNvSpPr>
            <p:nvPr/>
          </p:nvSpPr>
          <p:spPr bwMode="auto">
            <a:xfrm>
              <a:off x="4364494" y="4574286"/>
              <a:ext cx="6379" cy="1162"/>
            </a:xfrm>
            <a:custGeom>
              <a:avLst/>
              <a:gdLst>
                <a:gd name="T0" fmla="*/ 7 w 7"/>
                <a:gd name="T1" fmla="*/ 1 h 1"/>
                <a:gd name="T2" fmla="*/ 5 w 7"/>
                <a:gd name="T3" fmla="*/ 1 h 1"/>
                <a:gd name="T4" fmla="*/ 2 w 7"/>
                <a:gd name="T5" fmla="*/ 0 h 1"/>
                <a:gd name="T6" fmla="*/ 0 w 7"/>
                <a:gd name="T7" fmla="*/ 0 h 1"/>
                <a:gd name="T8" fmla="*/ 2 w 7"/>
                <a:gd name="T9" fmla="*/ 0 h 1"/>
                <a:gd name="T10" fmla="*/ 7 w 7"/>
                <a:gd name="T11" fmla="*/ 1 h 1"/>
                <a:gd name="T12" fmla="*/ 0 60000 65536"/>
                <a:gd name="T13" fmla="*/ 0 60000 65536"/>
                <a:gd name="T14" fmla="*/ 0 60000 65536"/>
                <a:gd name="T15" fmla="*/ 0 60000 65536"/>
                <a:gd name="T16" fmla="*/ 0 60000 65536"/>
                <a:gd name="T17" fmla="*/ 0 60000 65536"/>
                <a:gd name="T18" fmla="*/ 0 w 7"/>
                <a:gd name="T19" fmla="*/ 0 h 1"/>
                <a:gd name="T20" fmla="*/ 7 w 7"/>
                <a:gd name="T21" fmla="*/ 1 h 1"/>
              </a:gdLst>
              <a:ahLst/>
              <a:cxnLst>
                <a:cxn ang="T12">
                  <a:pos x="T0" y="T1"/>
                </a:cxn>
                <a:cxn ang="T13">
                  <a:pos x="T2" y="T3"/>
                </a:cxn>
                <a:cxn ang="T14">
                  <a:pos x="T4" y="T5"/>
                </a:cxn>
                <a:cxn ang="T15">
                  <a:pos x="T6" y="T7"/>
                </a:cxn>
                <a:cxn ang="T16">
                  <a:pos x="T8" y="T9"/>
                </a:cxn>
                <a:cxn ang="T17">
                  <a:pos x="T10" y="T11"/>
                </a:cxn>
              </a:cxnLst>
              <a:rect l="T18" t="T19" r="T20" b="T21"/>
              <a:pathLst>
                <a:path w="7" h="1">
                  <a:moveTo>
                    <a:pt x="7" y="1"/>
                  </a:moveTo>
                  <a:lnTo>
                    <a:pt x="5" y="1"/>
                  </a:lnTo>
                  <a:lnTo>
                    <a:pt x="2" y="0"/>
                  </a:lnTo>
                  <a:lnTo>
                    <a:pt x="0" y="0"/>
                  </a:lnTo>
                  <a:lnTo>
                    <a:pt x="2" y="0"/>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0" name="Rectangle 1179"/>
            <p:cNvSpPr>
              <a:spLocks noChangeArrowheads="1"/>
            </p:cNvSpPr>
            <p:nvPr/>
          </p:nvSpPr>
          <p:spPr bwMode="auto">
            <a:xfrm>
              <a:off x="4990534" y="4884653"/>
              <a:ext cx="1823" cy="2325"/>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1" name="Freeform 1180"/>
            <p:cNvSpPr>
              <a:spLocks/>
            </p:cNvSpPr>
            <p:nvPr/>
          </p:nvSpPr>
          <p:spPr bwMode="auto">
            <a:xfrm>
              <a:off x="5034275" y="4904414"/>
              <a:ext cx="3645" cy="1162"/>
            </a:xfrm>
            <a:custGeom>
              <a:avLst/>
              <a:gdLst>
                <a:gd name="T0" fmla="*/ 2 w 4"/>
                <a:gd name="T1" fmla="*/ 1 h 1"/>
                <a:gd name="T2" fmla="*/ 2 w 4"/>
                <a:gd name="T3" fmla="*/ 0 h 1"/>
                <a:gd name="T4" fmla="*/ 0 w 4"/>
                <a:gd name="T5" fmla="*/ 1 h 1"/>
                <a:gd name="T6" fmla="*/ 0 w 4"/>
                <a:gd name="T7" fmla="*/ 1 h 1"/>
                <a:gd name="T8" fmla="*/ 2 w 4"/>
                <a:gd name="T9" fmla="*/ 1 h 1"/>
                <a:gd name="T10" fmla="*/ 2 w 4"/>
                <a:gd name="T11" fmla="*/ 1 h 1"/>
                <a:gd name="T12" fmla="*/ 2 w 4"/>
                <a:gd name="T13" fmla="*/ 1 h 1"/>
                <a:gd name="T14" fmla="*/ 4 w 4"/>
                <a:gd name="T15" fmla="*/ 1 h 1"/>
                <a:gd name="T16" fmla="*/ 2 w 4"/>
                <a:gd name="T17" fmla="*/ 1 h 1"/>
                <a:gd name="T18" fmla="*/ 2 w 4"/>
                <a:gd name="T19" fmla="*/ 1 h 1"/>
                <a:gd name="T20" fmla="*/ 2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2" y="1"/>
                  </a:moveTo>
                  <a:lnTo>
                    <a:pt x="2" y="0"/>
                  </a:lnTo>
                  <a:lnTo>
                    <a:pt x="0" y="1"/>
                  </a:lnTo>
                  <a:lnTo>
                    <a:pt x="2" y="1"/>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2" name="Rectangle 1181"/>
            <p:cNvSpPr>
              <a:spLocks noChangeArrowheads="1"/>
            </p:cNvSpPr>
            <p:nvPr/>
          </p:nvSpPr>
          <p:spPr bwMode="auto">
            <a:xfrm>
              <a:off x="4379985" y="4551037"/>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3" name="Freeform 1182"/>
            <p:cNvSpPr>
              <a:spLocks/>
            </p:cNvSpPr>
            <p:nvPr/>
          </p:nvSpPr>
          <p:spPr bwMode="auto">
            <a:xfrm>
              <a:off x="4424638" y="4363887"/>
              <a:ext cx="10935" cy="4650"/>
            </a:xfrm>
            <a:custGeom>
              <a:avLst/>
              <a:gdLst>
                <a:gd name="T0" fmla="*/ 2 w 12"/>
                <a:gd name="T1" fmla="*/ 4 h 4"/>
                <a:gd name="T2" fmla="*/ 6 w 12"/>
                <a:gd name="T3" fmla="*/ 3 h 4"/>
                <a:gd name="T4" fmla="*/ 12 w 12"/>
                <a:gd name="T5" fmla="*/ 1 h 4"/>
                <a:gd name="T6" fmla="*/ 12 w 12"/>
                <a:gd name="T7" fmla="*/ 1 h 4"/>
                <a:gd name="T8" fmla="*/ 10 w 12"/>
                <a:gd name="T9" fmla="*/ 0 h 4"/>
                <a:gd name="T10" fmla="*/ 10 w 12"/>
                <a:gd name="T11" fmla="*/ 0 h 4"/>
                <a:gd name="T12" fmla="*/ 8 w 12"/>
                <a:gd name="T13" fmla="*/ 0 h 4"/>
                <a:gd name="T14" fmla="*/ 6 w 12"/>
                <a:gd name="T15" fmla="*/ 0 h 4"/>
                <a:gd name="T16" fmla="*/ 4 w 12"/>
                <a:gd name="T17" fmla="*/ 1 h 4"/>
                <a:gd name="T18" fmla="*/ 4 w 12"/>
                <a:gd name="T19" fmla="*/ 1 h 4"/>
                <a:gd name="T20" fmla="*/ 2 w 12"/>
                <a:gd name="T21" fmla="*/ 1 h 4"/>
                <a:gd name="T22" fmla="*/ 2 w 12"/>
                <a:gd name="T23" fmla="*/ 3 h 4"/>
                <a:gd name="T24" fmla="*/ 0 w 12"/>
                <a:gd name="T25" fmla="*/ 3 h 4"/>
                <a:gd name="T26" fmla="*/ 2 w 12"/>
                <a:gd name="T27" fmla="*/ 3 h 4"/>
                <a:gd name="T28" fmla="*/ 2 w 12"/>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4"/>
                <a:gd name="T47" fmla="*/ 12 w 12"/>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4">
                  <a:moveTo>
                    <a:pt x="2" y="4"/>
                  </a:moveTo>
                  <a:lnTo>
                    <a:pt x="6" y="3"/>
                  </a:lnTo>
                  <a:lnTo>
                    <a:pt x="12" y="1"/>
                  </a:lnTo>
                  <a:lnTo>
                    <a:pt x="10" y="0"/>
                  </a:lnTo>
                  <a:lnTo>
                    <a:pt x="8" y="0"/>
                  </a:lnTo>
                  <a:lnTo>
                    <a:pt x="6" y="0"/>
                  </a:lnTo>
                  <a:lnTo>
                    <a:pt x="4" y="1"/>
                  </a:lnTo>
                  <a:lnTo>
                    <a:pt x="2" y="1"/>
                  </a:lnTo>
                  <a:lnTo>
                    <a:pt x="2" y="3"/>
                  </a:lnTo>
                  <a:lnTo>
                    <a:pt x="0" y="3"/>
                  </a:lnTo>
                  <a:lnTo>
                    <a:pt x="2" y="3"/>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4" name="Freeform 1183"/>
            <p:cNvSpPr>
              <a:spLocks/>
            </p:cNvSpPr>
            <p:nvPr/>
          </p:nvSpPr>
          <p:spPr bwMode="auto">
            <a:xfrm>
              <a:off x="4883004" y="4991596"/>
              <a:ext cx="1823" cy="2325"/>
            </a:xfrm>
            <a:custGeom>
              <a:avLst/>
              <a:gdLst>
                <a:gd name="T0" fmla="*/ 0 w 2"/>
                <a:gd name="T1" fmla="*/ 2 h 2"/>
                <a:gd name="T2" fmla="*/ 0 w 2"/>
                <a:gd name="T3" fmla="*/ 2 h 2"/>
                <a:gd name="T4" fmla="*/ 0 w 2"/>
                <a:gd name="T5" fmla="*/ 2 h 2"/>
                <a:gd name="T6" fmla="*/ 2 w 2"/>
                <a:gd name="T7" fmla="*/ 2 h 2"/>
                <a:gd name="T8" fmla="*/ 2 w 2"/>
                <a:gd name="T9" fmla="*/ 2 h 2"/>
                <a:gd name="T10" fmla="*/ 2 w 2"/>
                <a:gd name="T11" fmla="*/ 0 h 2"/>
                <a:gd name="T12" fmla="*/ 0 w 2"/>
                <a:gd name="T13" fmla="*/ 0 h 2"/>
                <a:gd name="T14" fmla="*/ 0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lnTo>
                    <a:pt x="0" y="2"/>
                  </a:lnTo>
                  <a:lnTo>
                    <a:pt x="2" y="2"/>
                  </a:lnTo>
                  <a:lnTo>
                    <a:pt x="2" y="0"/>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5" name="Freeform 1184"/>
            <p:cNvSpPr>
              <a:spLocks/>
            </p:cNvSpPr>
            <p:nvPr/>
          </p:nvSpPr>
          <p:spPr bwMode="auto">
            <a:xfrm>
              <a:off x="4877537" y="4978809"/>
              <a:ext cx="1823" cy="2325"/>
            </a:xfrm>
            <a:custGeom>
              <a:avLst/>
              <a:gdLst>
                <a:gd name="T0" fmla="*/ 0 w 2"/>
                <a:gd name="T1" fmla="*/ 0 h 2"/>
                <a:gd name="T2" fmla="*/ 0 w 2"/>
                <a:gd name="T3" fmla="*/ 1 h 2"/>
                <a:gd name="T4" fmla="*/ 0 w 2"/>
                <a:gd name="T5" fmla="*/ 1 h 2"/>
                <a:gd name="T6" fmla="*/ 0 w 2"/>
                <a:gd name="T7" fmla="*/ 1 h 2"/>
                <a:gd name="T8" fmla="*/ 0 w 2"/>
                <a:gd name="T9" fmla="*/ 2 h 2"/>
                <a:gd name="T10" fmla="*/ 2 w 2"/>
                <a:gd name="T11" fmla="*/ 1 h 2"/>
                <a:gd name="T12" fmla="*/ 0 w 2"/>
                <a:gd name="T13" fmla="*/ 1 h 2"/>
                <a:gd name="T14" fmla="*/ 0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0"/>
                  </a:moveTo>
                  <a:lnTo>
                    <a:pt x="0" y="1"/>
                  </a:lnTo>
                  <a:lnTo>
                    <a:pt x="0" y="2"/>
                  </a:lnTo>
                  <a:lnTo>
                    <a:pt x="2" y="1"/>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6" name="Freeform 1185"/>
            <p:cNvSpPr>
              <a:spLocks/>
            </p:cNvSpPr>
            <p:nvPr/>
          </p:nvSpPr>
          <p:spPr bwMode="auto">
            <a:xfrm>
              <a:off x="4886650" y="5009032"/>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7" name="Freeform 1186"/>
            <p:cNvSpPr>
              <a:spLocks/>
            </p:cNvSpPr>
            <p:nvPr/>
          </p:nvSpPr>
          <p:spPr bwMode="auto">
            <a:xfrm>
              <a:off x="4874803" y="4977647"/>
              <a:ext cx="0" cy="1162"/>
            </a:xfrm>
            <a:custGeom>
              <a:avLst/>
              <a:gdLst>
                <a:gd name="T0" fmla="*/ 1 h 1"/>
                <a:gd name="T1" fmla="*/ 0 h 1"/>
                <a:gd name="T2" fmla="*/ 0 h 1"/>
                <a:gd name="T3" fmla="*/ 0 h 1"/>
                <a:gd name="T4" fmla="*/ 1 h 1"/>
                <a:gd name="T5" fmla="*/ 1 h 1"/>
                <a:gd name="T6" fmla="*/ 1 h 1"/>
                <a:gd name="T7" fmla="*/ 1 h 1"/>
                <a:gd name="T8" fmla="*/ 1 h 1"/>
                <a:gd name="T9" fmla="*/ 1 h 1"/>
                <a:gd name="T10" fmla="*/ 1 h 1"/>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 name="T22" fmla="*/ 0 h 1"/>
                <a:gd name="T23" fmla="*/ 1 h 1"/>
              </a:gdLst>
              <a:ahLst/>
              <a:cxnLst>
                <a:cxn ang="T11">
                  <a:pos x="0" y="T0"/>
                </a:cxn>
                <a:cxn ang="T12">
                  <a:pos x="0" y="T1"/>
                </a:cxn>
                <a:cxn ang="T13">
                  <a:pos x="0" y="T2"/>
                </a:cxn>
                <a:cxn ang="T14">
                  <a:pos x="0" y="T3"/>
                </a:cxn>
                <a:cxn ang="T15">
                  <a:pos x="0" y="T4"/>
                </a:cxn>
                <a:cxn ang="T16">
                  <a:pos x="0" y="T5"/>
                </a:cxn>
                <a:cxn ang="T17">
                  <a:pos x="0" y="T6"/>
                </a:cxn>
                <a:cxn ang="T18">
                  <a:pos x="0" y="T7"/>
                </a:cxn>
                <a:cxn ang="T19">
                  <a:pos x="0" y="T8"/>
                </a:cxn>
                <a:cxn ang="T20">
                  <a:pos x="0" y="T9"/>
                </a:cxn>
                <a:cxn ang="T21">
                  <a:pos x="0" y="T10"/>
                </a:cxn>
              </a:cxnLst>
              <a:rect l="0" t="T22" r="0" b="T23"/>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8" name="Freeform 1187"/>
            <p:cNvSpPr>
              <a:spLocks/>
            </p:cNvSpPr>
            <p:nvPr/>
          </p:nvSpPr>
          <p:spPr bwMode="auto">
            <a:xfrm>
              <a:off x="4848376" y="4988108"/>
              <a:ext cx="7290" cy="2325"/>
            </a:xfrm>
            <a:custGeom>
              <a:avLst/>
              <a:gdLst>
                <a:gd name="T0" fmla="*/ 0 w 8"/>
                <a:gd name="T1" fmla="*/ 1 h 2"/>
                <a:gd name="T2" fmla="*/ 0 w 8"/>
                <a:gd name="T3" fmla="*/ 2 h 2"/>
                <a:gd name="T4" fmla="*/ 2 w 8"/>
                <a:gd name="T5" fmla="*/ 2 h 2"/>
                <a:gd name="T6" fmla="*/ 4 w 8"/>
                <a:gd name="T7" fmla="*/ 2 h 2"/>
                <a:gd name="T8" fmla="*/ 4 w 8"/>
                <a:gd name="T9" fmla="*/ 2 h 2"/>
                <a:gd name="T10" fmla="*/ 6 w 8"/>
                <a:gd name="T11" fmla="*/ 2 h 2"/>
                <a:gd name="T12" fmla="*/ 6 w 8"/>
                <a:gd name="T13" fmla="*/ 2 h 2"/>
                <a:gd name="T14" fmla="*/ 8 w 8"/>
                <a:gd name="T15" fmla="*/ 2 h 2"/>
                <a:gd name="T16" fmla="*/ 6 w 8"/>
                <a:gd name="T17" fmla="*/ 2 h 2"/>
                <a:gd name="T18" fmla="*/ 6 w 8"/>
                <a:gd name="T19" fmla="*/ 2 h 2"/>
                <a:gd name="T20" fmla="*/ 6 w 8"/>
                <a:gd name="T21" fmla="*/ 1 h 2"/>
                <a:gd name="T22" fmla="*/ 4 w 8"/>
                <a:gd name="T23" fmla="*/ 1 h 2"/>
                <a:gd name="T24" fmla="*/ 4 w 8"/>
                <a:gd name="T25" fmla="*/ 1 h 2"/>
                <a:gd name="T26" fmla="*/ 4 w 8"/>
                <a:gd name="T27" fmla="*/ 2 h 2"/>
                <a:gd name="T28" fmla="*/ 4 w 8"/>
                <a:gd name="T29" fmla="*/ 2 h 2"/>
                <a:gd name="T30" fmla="*/ 4 w 8"/>
                <a:gd name="T31" fmla="*/ 2 h 2"/>
                <a:gd name="T32" fmla="*/ 4 w 8"/>
                <a:gd name="T33" fmla="*/ 1 h 2"/>
                <a:gd name="T34" fmla="*/ 2 w 8"/>
                <a:gd name="T35" fmla="*/ 0 h 2"/>
                <a:gd name="T36" fmla="*/ 2 w 8"/>
                <a:gd name="T37" fmla="*/ 0 h 2"/>
                <a:gd name="T38" fmla="*/ 0 w 8"/>
                <a:gd name="T39" fmla="*/ 0 h 2"/>
                <a:gd name="T40" fmla="*/ 0 w 8"/>
                <a:gd name="T41" fmla="*/ 1 h 2"/>
                <a:gd name="T42" fmla="*/ 0 w 8"/>
                <a:gd name="T43" fmla="*/ 1 h 2"/>
                <a:gd name="T44" fmla="*/ 2 w 8"/>
                <a:gd name="T45" fmla="*/ 1 h 2"/>
                <a:gd name="T46" fmla="*/ 2 w 8"/>
                <a:gd name="T47" fmla="*/ 1 h 2"/>
                <a:gd name="T48" fmla="*/ 2 w 8"/>
                <a:gd name="T49" fmla="*/ 2 h 2"/>
                <a:gd name="T50" fmla="*/ 2 w 8"/>
                <a:gd name="T51" fmla="*/ 2 h 2"/>
                <a:gd name="T52" fmla="*/ 0 w 8"/>
                <a:gd name="T53" fmla="*/ 1 h 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2"/>
                <a:gd name="T83" fmla="*/ 8 w 8"/>
                <a:gd name="T84" fmla="*/ 2 h 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2">
                  <a:moveTo>
                    <a:pt x="0" y="1"/>
                  </a:moveTo>
                  <a:lnTo>
                    <a:pt x="0" y="2"/>
                  </a:lnTo>
                  <a:lnTo>
                    <a:pt x="2" y="2"/>
                  </a:lnTo>
                  <a:lnTo>
                    <a:pt x="4" y="2"/>
                  </a:lnTo>
                  <a:lnTo>
                    <a:pt x="6" y="2"/>
                  </a:lnTo>
                  <a:lnTo>
                    <a:pt x="8" y="2"/>
                  </a:lnTo>
                  <a:lnTo>
                    <a:pt x="6" y="2"/>
                  </a:lnTo>
                  <a:lnTo>
                    <a:pt x="6" y="1"/>
                  </a:lnTo>
                  <a:lnTo>
                    <a:pt x="4" y="1"/>
                  </a:lnTo>
                  <a:lnTo>
                    <a:pt x="4" y="2"/>
                  </a:lnTo>
                  <a:lnTo>
                    <a:pt x="4" y="1"/>
                  </a:lnTo>
                  <a:lnTo>
                    <a:pt x="2" y="0"/>
                  </a:lnTo>
                  <a:lnTo>
                    <a:pt x="0" y="0"/>
                  </a:lnTo>
                  <a:lnTo>
                    <a:pt x="0" y="1"/>
                  </a:lnTo>
                  <a:lnTo>
                    <a:pt x="2" y="1"/>
                  </a:lnTo>
                  <a:lnTo>
                    <a:pt x="2" y="2"/>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199" name="Freeform 1188"/>
            <p:cNvSpPr>
              <a:spLocks/>
            </p:cNvSpPr>
            <p:nvPr/>
          </p:nvSpPr>
          <p:spPr bwMode="auto">
            <a:xfrm>
              <a:off x="4329866" y="4742837"/>
              <a:ext cx="4556" cy="2325"/>
            </a:xfrm>
            <a:custGeom>
              <a:avLst/>
              <a:gdLst>
                <a:gd name="T0" fmla="*/ 5 w 5"/>
                <a:gd name="T1" fmla="*/ 0 h 2"/>
                <a:gd name="T2" fmla="*/ 5 w 5"/>
                <a:gd name="T3" fmla="*/ 0 h 2"/>
                <a:gd name="T4" fmla="*/ 2 w 5"/>
                <a:gd name="T5" fmla="*/ 0 h 2"/>
                <a:gd name="T6" fmla="*/ 0 w 5"/>
                <a:gd name="T7" fmla="*/ 1 h 2"/>
                <a:gd name="T8" fmla="*/ 0 w 5"/>
                <a:gd name="T9" fmla="*/ 2 h 2"/>
                <a:gd name="T10" fmla="*/ 2 w 5"/>
                <a:gd name="T11" fmla="*/ 2 h 2"/>
                <a:gd name="T12" fmla="*/ 5 w 5"/>
                <a:gd name="T13" fmla="*/ 1 h 2"/>
                <a:gd name="T14" fmla="*/ 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5" y="0"/>
                  </a:lnTo>
                  <a:lnTo>
                    <a:pt x="2" y="0"/>
                  </a:lnTo>
                  <a:lnTo>
                    <a:pt x="0" y="1"/>
                  </a:lnTo>
                  <a:lnTo>
                    <a:pt x="0" y="2"/>
                  </a:lnTo>
                  <a:lnTo>
                    <a:pt x="2" y="2"/>
                  </a:lnTo>
                  <a:lnTo>
                    <a:pt x="5" y="1"/>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0" name="Freeform 1189"/>
            <p:cNvSpPr>
              <a:spLocks/>
            </p:cNvSpPr>
            <p:nvPr/>
          </p:nvSpPr>
          <p:spPr bwMode="auto">
            <a:xfrm>
              <a:off x="4872981" y="4978809"/>
              <a:ext cx="1823" cy="1162"/>
            </a:xfrm>
            <a:custGeom>
              <a:avLst/>
              <a:gdLst>
                <a:gd name="T0" fmla="*/ 0 w 2"/>
                <a:gd name="T1" fmla="*/ 0 h 1"/>
                <a:gd name="T2" fmla="*/ 0 w 2"/>
                <a:gd name="T3" fmla="*/ 0 h 1"/>
                <a:gd name="T4" fmla="*/ 0 w 2"/>
                <a:gd name="T5" fmla="*/ 0 h 1"/>
                <a:gd name="T6" fmla="*/ 2 w 2"/>
                <a:gd name="T7" fmla="*/ 1 h 1"/>
                <a:gd name="T8" fmla="*/ 2 w 2"/>
                <a:gd name="T9" fmla="*/ 1 h 1"/>
                <a:gd name="T10" fmla="*/ 2 w 2"/>
                <a:gd name="T11" fmla="*/ 1 h 1"/>
                <a:gd name="T12" fmla="*/ 2 w 2"/>
                <a:gd name="T13" fmla="*/ 1 h 1"/>
                <a:gd name="T14" fmla="*/ 2 w 2"/>
                <a:gd name="T15" fmla="*/ 1 h 1"/>
                <a:gd name="T16" fmla="*/ 0 w 2"/>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
                <a:gd name="T29" fmla="*/ 2 w 2"/>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
                  <a:moveTo>
                    <a:pt x="0" y="0"/>
                  </a:moveTo>
                  <a:lnTo>
                    <a:pt x="0" y="0"/>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1" name="Freeform 1190"/>
            <p:cNvSpPr>
              <a:spLocks/>
            </p:cNvSpPr>
            <p:nvPr/>
          </p:nvSpPr>
          <p:spPr bwMode="auto">
            <a:xfrm>
              <a:off x="4848376" y="4985783"/>
              <a:ext cx="3645" cy="1162"/>
            </a:xfrm>
            <a:custGeom>
              <a:avLst/>
              <a:gdLst>
                <a:gd name="T0" fmla="*/ 0 w 4"/>
                <a:gd name="T1" fmla="*/ 1 h 1"/>
                <a:gd name="T2" fmla="*/ 0 w 4"/>
                <a:gd name="T3" fmla="*/ 1 h 1"/>
                <a:gd name="T4" fmla="*/ 2 w 4"/>
                <a:gd name="T5" fmla="*/ 1 h 1"/>
                <a:gd name="T6" fmla="*/ 2 w 4"/>
                <a:gd name="T7" fmla="*/ 1 h 1"/>
                <a:gd name="T8" fmla="*/ 2 w 4"/>
                <a:gd name="T9" fmla="*/ 1 h 1"/>
                <a:gd name="T10" fmla="*/ 4 w 4"/>
                <a:gd name="T11" fmla="*/ 1 h 1"/>
                <a:gd name="T12" fmla="*/ 2 w 4"/>
                <a:gd name="T13" fmla="*/ 0 h 1"/>
                <a:gd name="T14" fmla="*/ 2 w 4"/>
                <a:gd name="T15" fmla="*/ 0 h 1"/>
                <a:gd name="T16" fmla="*/ 2 w 4"/>
                <a:gd name="T17" fmla="*/ 0 h 1"/>
                <a:gd name="T18" fmla="*/ 2 w 4"/>
                <a:gd name="T19" fmla="*/ 1 h 1"/>
                <a:gd name="T20" fmla="*/ 2 w 4"/>
                <a:gd name="T21" fmla="*/ 1 h 1"/>
                <a:gd name="T22" fmla="*/ 2 w 4"/>
                <a:gd name="T23" fmla="*/ 1 h 1"/>
                <a:gd name="T24" fmla="*/ 0 w 4"/>
                <a:gd name="T25" fmla="*/ 1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
                <a:gd name="T41" fmla="*/ 4 w 4"/>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
                  <a:moveTo>
                    <a:pt x="0" y="1"/>
                  </a:moveTo>
                  <a:lnTo>
                    <a:pt x="0" y="1"/>
                  </a:lnTo>
                  <a:lnTo>
                    <a:pt x="2" y="1"/>
                  </a:lnTo>
                  <a:lnTo>
                    <a:pt x="4" y="1"/>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2" name="Freeform 1191"/>
            <p:cNvSpPr>
              <a:spLocks/>
            </p:cNvSpPr>
            <p:nvPr/>
          </p:nvSpPr>
          <p:spPr bwMode="auto">
            <a:xfrm>
              <a:off x="4886650" y="5006707"/>
              <a:ext cx="0" cy="1162"/>
            </a:xfrm>
            <a:custGeom>
              <a:avLst/>
              <a:gdLst>
                <a:gd name="T0" fmla="*/ 0 h 1"/>
                <a:gd name="T1" fmla="*/ 0 h 1"/>
                <a:gd name="T2" fmla="*/ 0 h 1"/>
                <a:gd name="T3" fmla="*/ 0 h 1"/>
                <a:gd name="T4" fmla="*/ 0 h 1"/>
                <a:gd name="T5" fmla="*/ 1 h 1"/>
                <a:gd name="T6" fmla="*/ 0 h 1"/>
                <a:gd name="T7" fmla="*/ 0 h 1"/>
                <a:gd name="T8" fmla="*/ 0 60000 65536"/>
                <a:gd name="T9" fmla="*/ 0 60000 65536"/>
                <a:gd name="T10" fmla="*/ 0 60000 65536"/>
                <a:gd name="T11" fmla="*/ 0 60000 65536"/>
                <a:gd name="T12" fmla="*/ 0 60000 65536"/>
                <a:gd name="T13" fmla="*/ 0 60000 65536"/>
                <a:gd name="T14" fmla="*/ 0 60000 65536"/>
                <a:gd name="T15" fmla="*/ 0 60000 65536"/>
                <a:gd name="T16" fmla="*/ 0 h 1"/>
                <a:gd name="T17" fmla="*/ 1 h 1"/>
              </a:gdLst>
              <a:ahLst/>
              <a:cxnLst>
                <a:cxn ang="T8">
                  <a:pos x="0" y="T0"/>
                </a:cxn>
                <a:cxn ang="T9">
                  <a:pos x="0" y="T1"/>
                </a:cxn>
                <a:cxn ang="T10">
                  <a:pos x="0" y="T2"/>
                </a:cxn>
                <a:cxn ang="T11">
                  <a:pos x="0" y="T3"/>
                </a:cxn>
                <a:cxn ang="T12">
                  <a:pos x="0" y="T4"/>
                </a:cxn>
                <a:cxn ang="T13">
                  <a:pos x="0" y="T5"/>
                </a:cxn>
                <a:cxn ang="T14">
                  <a:pos x="0" y="T6"/>
                </a:cxn>
                <a:cxn ang="T15">
                  <a:pos x="0" y="T7"/>
                </a:cxn>
              </a:cxnLst>
              <a:rect l="0" t="T16" r="0" b="T17"/>
              <a:pathLst>
                <a:path h="1">
                  <a:moveTo>
                    <a:pt x="0" y="0"/>
                  </a:moveTo>
                  <a:lnTo>
                    <a:pt x="0" y="0"/>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3" name="Freeform 1192"/>
            <p:cNvSpPr>
              <a:spLocks/>
            </p:cNvSpPr>
            <p:nvPr/>
          </p:nvSpPr>
          <p:spPr bwMode="auto">
            <a:xfrm>
              <a:off x="4220514" y="4391785"/>
              <a:ext cx="4556" cy="3487"/>
            </a:xfrm>
            <a:custGeom>
              <a:avLst/>
              <a:gdLst>
                <a:gd name="T0" fmla="*/ 2 w 5"/>
                <a:gd name="T1" fmla="*/ 3 h 3"/>
                <a:gd name="T2" fmla="*/ 5 w 5"/>
                <a:gd name="T3" fmla="*/ 3 h 3"/>
                <a:gd name="T4" fmla="*/ 5 w 5"/>
                <a:gd name="T5" fmla="*/ 1 h 3"/>
                <a:gd name="T6" fmla="*/ 5 w 5"/>
                <a:gd name="T7" fmla="*/ 1 h 3"/>
                <a:gd name="T8" fmla="*/ 0 w 5"/>
                <a:gd name="T9" fmla="*/ 0 h 3"/>
                <a:gd name="T10" fmla="*/ 0 w 5"/>
                <a:gd name="T11" fmla="*/ 1 h 3"/>
                <a:gd name="T12" fmla="*/ 2 w 5"/>
                <a:gd name="T13" fmla="*/ 3 h 3"/>
                <a:gd name="T14" fmla="*/ 2 w 5"/>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2" y="3"/>
                  </a:moveTo>
                  <a:lnTo>
                    <a:pt x="5" y="3"/>
                  </a:lnTo>
                  <a:lnTo>
                    <a:pt x="5" y="1"/>
                  </a:lnTo>
                  <a:lnTo>
                    <a:pt x="0" y="0"/>
                  </a:lnTo>
                  <a:lnTo>
                    <a:pt x="0" y="1"/>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4" name="Freeform 1193"/>
            <p:cNvSpPr>
              <a:spLocks/>
            </p:cNvSpPr>
            <p:nvPr/>
          </p:nvSpPr>
          <p:spPr bwMode="auto">
            <a:xfrm>
              <a:off x="4345357" y="4732375"/>
              <a:ext cx="13669" cy="6975"/>
            </a:xfrm>
            <a:custGeom>
              <a:avLst/>
              <a:gdLst>
                <a:gd name="T0" fmla="*/ 11 w 15"/>
                <a:gd name="T1" fmla="*/ 0 h 6"/>
                <a:gd name="T2" fmla="*/ 11 w 15"/>
                <a:gd name="T3" fmla="*/ 0 h 6"/>
                <a:gd name="T4" fmla="*/ 2 w 15"/>
                <a:gd name="T5" fmla="*/ 2 h 6"/>
                <a:gd name="T6" fmla="*/ 0 w 15"/>
                <a:gd name="T7" fmla="*/ 4 h 6"/>
                <a:gd name="T8" fmla="*/ 2 w 15"/>
                <a:gd name="T9" fmla="*/ 5 h 6"/>
                <a:gd name="T10" fmla="*/ 2 w 15"/>
                <a:gd name="T11" fmla="*/ 4 h 6"/>
                <a:gd name="T12" fmla="*/ 4 w 15"/>
                <a:gd name="T13" fmla="*/ 4 h 6"/>
                <a:gd name="T14" fmla="*/ 7 w 15"/>
                <a:gd name="T15" fmla="*/ 5 h 6"/>
                <a:gd name="T16" fmla="*/ 11 w 15"/>
                <a:gd name="T17" fmla="*/ 6 h 6"/>
                <a:gd name="T18" fmla="*/ 13 w 15"/>
                <a:gd name="T19" fmla="*/ 5 h 6"/>
                <a:gd name="T20" fmla="*/ 15 w 15"/>
                <a:gd name="T21" fmla="*/ 3 h 6"/>
                <a:gd name="T22" fmla="*/ 13 w 15"/>
                <a:gd name="T23" fmla="*/ 2 h 6"/>
                <a:gd name="T24" fmla="*/ 11 w 15"/>
                <a:gd name="T25" fmla="*/ 2 h 6"/>
                <a:gd name="T26" fmla="*/ 11 w 15"/>
                <a:gd name="T27" fmla="*/ 1 h 6"/>
                <a:gd name="T28" fmla="*/ 11 w 15"/>
                <a:gd name="T29" fmla="*/ 0 h 6"/>
                <a:gd name="T30" fmla="*/ 11 w 15"/>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6"/>
                <a:gd name="T50" fmla="*/ 15 w 1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6">
                  <a:moveTo>
                    <a:pt x="11" y="0"/>
                  </a:moveTo>
                  <a:lnTo>
                    <a:pt x="11" y="0"/>
                  </a:lnTo>
                  <a:lnTo>
                    <a:pt x="2" y="2"/>
                  </a:lnTo>
                  <a:lnTo>
                    <a:pt x="0" y="4"/>
                  </a:lnTo>
                  <a:lnTo>
                    <a:pt x="2" y="5"/>
                  </a:lnTo>
                  <a:lnTo>
                    <a:pt x="2" y="4"/>
                  </a:lnTo>
                  <a:lnTo>
                    <a:pt x="4" y="4"/>
                  </a:lnTo>
                  <a:lnTo>
                    <a:pt x="7" y="5"/>
                  </a:lnTo>
                  <a:lnTo>
                    <a:pt x="11" y="6"/>
                  </a:lnTo>
                  <a:lnTo>
                    <a:pt x="13" y="5"/>
                  </a:lnTo>
                  <a:lnTo>
                    <a:pt x="15" y="3"/>
                  </a:lnTo>
                  <a:lnTo>
                    <a:pt x="13" y="2"/>
                  </a:lnTo>
                  <a:lnTo>
                    <a:pt x="11" y="2"/>
                  </a:lnTo>
                  <a:lnTo>
                    <a:pt x="11" y="1"/>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5" name="Freeform 1194"/>
            <p:cNvSpPr>
              <a:spLocks/>
            </p:cNvSpPr>
            <p:nvPr/>
          </p:nvSpPr>
          <p:spPr bwMode="auto">
            <a:xfrm>
              <a:off x="4218691" y="4399922"/>
              <a:ext cx="3645" cy="4650"/>
            </a:xfrm>
            <a:custGeom>
              <a:avLst/>
              <a:gdLst>
                <a:gd name="T0" fmla="*/ 2 w 4"/>
                <a:gd name="T1" fmla="*/ 2 h 4"/>
                <a:gd name="T2" fmla="*/ 4 w 4"/>
                <a:gd name="T3" fmla="*/ 4 h 4"/>
                <a:gd name="T4" fmla="*/ 4 w 4"/>
                <a:gd name="T5" fmla="*/ 2 h 4"/>
                <a:gd name="T6" fmla="*/ 4 w 4"/>
                <a:gd name="T7" fmla="*/ 1 h 4"/>
                <a:gd name="T8" fmla="*/ 4 w 4"/>
                <a:gd name="T9" fmla="*/ 1 h 4"/>
                <a:gd name="T10" fmla="*/ 2 w 4"/>
                <a:gd name="T11" fmla="*/ 0 h 4"/>
                <a:gd name="T12" fmla="*/ 0 w 4"/>
                <a:gd name="T13" fmla="*/ 1 h 4"/>
                <a:gd name="T14" fmla="*/ 0 w 4"/>
                <a:gd name="T15" fmla="*/ 1 h 4"/>
                <a:gd name="T16" fmla="*/ 2 w 4"/>
                <a:gd name="T17" fmla="*/ 1 h 4"/>
                <a:gd name="T18" fmla="*/ 2 w 4"/>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2"/>
                  </a:moveTo>
                  <a:lnTo>
                    <a:pt x="4" y="4"/>
                  </a:lnTo>
                  <a:lnTo>
                    <a:pt x="4" y="2"/>
                  </a:lnTo>
                  <a:lnTo>
                    <a:pt x="4" y="1"/>
                  </a:lnTo>
                  <a:lnTo>
                    <a:pt x="2" y="0"/>
                  </a:lnTo>
                  <a:lnTo>
                    <a:pt x="0" y="1"/>
                  </a:lnTo>
                  <a:lnTo>
                    <a:pt x="2"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6" name="Freeform 1195"/>
            <p:cNvSpPr>
              <a:spLocks/>
            </p:cNvSpPr>
            <p:nvPr/>
          </p:nvSpPr>
          <p:spPr bwMode="auto">
            <a:xfrm>
              <a:off x="5632977" y="5145035"/>
              <a:ext cx="8201" cy="8137"/>
            </a:xfrm>
            <a:custGeom>
              <a:avLst/>
              <a:gdLst>
                <a:gd name="T0" fmla="*/ 4 w 9"/>
                <a:gd name="T1" fmla="*/ 1 h 7"/>
                <a:gd name="T2" fmla="*/ 2 w 9"/>
                <a:gd name="T3" fmla="*/ 0 h 7"/>
                <a:gd name="T4" fmla="*/ 0 w 9"/>
                <a:gd name="T5" fmla="*/ 1 h 7"/>
                <a:gd name="T6" fmla="*/ 0 w 9"/>
                <a:gd name="T7" fmla="*/ 2 h 7"/>
                <a:gd name="T8" fmla="*/ 0 w 9"/>
                <a:gd name="T9" fmla="*/ 3 h 7"/>
                <a:gd name="T10" fmla="*/ 2 w 9"/>
                <a:gd name="T11" fmla="*/ 6 h 7"/>
                <a:gd name="T12" fmla="*/ 4 w 9"/>
                <a:gd name="T13" fmla="*/ 7 h 7"/>
                <a:gd name="T14" fmla="*/ 7 w 9"/>
                <a:gd name="T15" fmla="*/ 7 h 7"/>
                <a:gd name="T16" fmla="*/ 9 w 9"/>
                <a:gd name="T17" fmla="*/ 7 h 7"/>
                <a:gd name="T18" fmla="*/ 9 w 9"/>
                <a:gd name="T19" fmla="*/ 6 h 7"/>
                <a:gd name="T20" fmla="*/ 4 w 9"/>
                <a:gd name="T21" fmla="*/ 2 h 7"/>
                <a:gd name="T22" fmla="*/ 4 w 9"/>
                <a:gd name="T23" fmla="*/ 1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4" y="1"/>
                  </a:moveTo>
                  <a:lnTo>
                    <a:pt x="2" y="0"/>
                  </a:lnTo>
                  <a:lnTo>
                    <a:pt x="0" y="1"/>
                  </a:lnTo>
                  <a:lnTo>
                    <a:pt x="0" y="2"/>
                  </a:lnTo>
                  <a:lnTo>
                    <a:pt x="0" y="3"/>
                  </a:lnTo>
                  <a:lnTo>
                    <a:pt x="2" y="6"/>
                  </a:lnTo>
                  <a:lnTo>
                    <a:pt x="4" y="7"/>
                  </a:lnTo>
                  <a:lnTo>
                    <a:pt x="7" y="7"/>
                  </a:lnTo>
                  <a:lnTo>
                    <a:pt x="9" y="7"/>
                  </a:lnTo>
                  <a:lnTo>
                    <a:pt x="9" y="6"/>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7" name="Freeform 1196"/>
            <p:cNvSpPr>
              <a:spLocks/>
            </p:cNvSpPr>
            <p:nvPr/>
          </p:nvSpPr>
          <p:spPr bwMode="auto">
            <a:xfrm>
              <a:off x="5612018" y="5121787"/>
              <a:ext cx="11846" cy="9299"/>
            </a:xfrm>
            <a:custGeom>
              <a:avLst/>
              <a:gdLst>
                <a:gd name="T0" fmla="*/ 4 w 13"/>
                <a:gd name="T1" fmla="*/ 0 h 8"/>
                <a:gd name="T2" fmla="*/ 0 w 13"/>
                <a:gd name="T3" fmla="*/ 2 h 8"/>
                <a:gd name="T4" fmla="*/ 0 w 13"/>
                <a:gd name="T5" fmla="*/ 2 h 8"/>
                <a:gd name="T6" fmla="*/ 11 w 13"/>
                <a:gd name="T7" fmla="*/ 8 h 8"/>
                <a:gd name="T8" fmla="*/ 11 w 13"/>
                <a:gd name="T9" fmla="*/ 8 h 8"/>
                <a:gd name="T10" fmla="*/ 13 w 13"/>
                <a:gd name="T11" fmla="*/ 7 h 8"/>
                <a:gd name="T12" fmla="*/ 11 w 13"/>
                <a:gd name="T13" fmla="*/ 5 h 8"/>
                <a:gd name="T14" fmla="*/ 4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
                <a:gd name="T26" fmla="*/ 13 w 1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
                  <a:moveTo>
                    <a:pt x="4" y="0"/>
                  </a:moveTo>
                  <a:lnTo>
                    <a:pt x="0" y="2"/>
                  </a:lnTo>
                  <a:lnTo>
                    <a:pt x="11" y="8"/>
                  </a:lnTo>
                  <a:lnTo>
                    <a:pt x="13" y="7"/>
                  </a:lnTo>
                  <a:lnTo>
                    <a:pt x="11" y="5"/>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8" name="Freeform 1199"/>
            <p:cNvSpPr>
              <a:spLocks/>
            </p:cNvSpPr>
            <p:nvPr/>
          </p:nvSpPr>
          <p:spPr bwMode="auto">
            <a:xfrm>
              <a:off x="5585591" y="5084589"/>
              <a:ext cx="145803" cy="106943"/>
            </a:xfrm>
            <a:custGeom>
              <a:avLst/>
              <a:gdLst>
                <a:gd name="T0" fmla="*/ 149 w 160"/>
                <a:gd name="T1" fmla="*/ 89 h 92"/>
                <a:gd name="T2" fmla="*/ 157 w 160"/>
                <a:gd name="T3" fmla="*/ 92 h 92"/>
                <a:gd name="T4" fmla="*/ 157 w 160"/>
                <a:gd name="T5" fmla="*/ 75 h 92"/>
                <a:gd name="T6" fmla="*/ 160 w 160"/>
                <a:gd name="T7" fmla="*/ 69 h 92"/>
                <a:gd name="T8" fmla="*/ 153 w 160"/>
                <a:gd name="T9" fmla="*/ 64 h 92"/>
                <a:gd name="T10" fmla="*/ 143 w 160"/>
                <a:gd name="T11" fmla="*/ 63 h 92"/>
                <a:gd name="T12" fmla="*/ 143 w 160"/>
                <a:gd name="T13" fmla="*/ 61 h 92"/>
                <a:gd name="T14" fmla="*/ 139 w 160"/>
                <a:gd name="T15" fmla="*/ 60 h 92"/>
                <a:gd name="T16" fmla="*/ 136 w 160"/>
                <a:gd name="T17" fmla="*/ 54 h 92"/>
                <a:gd name="T18" fmla="*/ 130 w 160"/>
                <a:gd name="T19" fmla="*/ 53 h 92"/>
                <a:gd name="T20" fmla="*/ 124 w 160"/>
                <a:gd name="T21" fmla="*/ 52 h 92"/>
                <a:gd name="T22" fmla="*/ 122 w 160"/>
                <a:gd name="T23" fmla="*/ 50 h 92"/>
                <a:gd name="T24" fmla="*/ 126 w 160"/>
                <a:gd name="T25" fmla="*/ 47 h 92"/>
                <a:gd name="T26" fmla="*/ 122 w 160"/>
                <a:gd name="T27" fmla="*/ 46 h 92"/>
                <a:gd name="T28" fmla="*/ 126 w 160"/>
                <a:gd name="T29" fmla="*/ 43 h 92"/>
                <a:gd name="T30" fmla="*/ 113 w 160"/>
                <a:gd name="T31" fmla="*/ 43 h 92"/>
                <a:gd name="T32" fmla="*/ 113 w 160"/>
                <a:gd name="T33" fmla="*/ 43 h 92"/>
                <a:gd name="T34" fmla="*/ 115 w 160"/>
                <a:gd name="T35" fmla="*/ 40 h 92"/>
                <a:gd name="T36" fmla="*/ 115 w 160"/>
                <a:gd name="T37" fmla="*/ 39 h 92"/>
                <a:gd name="T38" fmla="*/ 117 w 160"/>
                <a:gd name="T39" fmla="*/ 38 h 92"/>
                <a:gd name="T40" fmla="*/ 115 w 160"/>
                <a:gd name="T41" fmla="*/ 37 h 92"/>
                <a:gd name="T42" fmla="*/ 109 w 160"/>
                <a:gd name="T43" fmla="*/ 37 h 92"/>
                <a:gd name="T44" fmla="*/ 105 w 160"/>
                <a:gd name="T45" fmla="*/ 35 h 92"/>
                <a:gd name="T46" fmla="*/ 105 w 160"/>
                <a:gd name="T47" fmla="*/ 36 h 92"/>
                <a:gd name="T48" fmla="*/ 101 w 160"/>
                <a:gd name="T49" fmla="*/ 34 h 92"/>
                <a:gd name="T50" fmla="*/ 94 w 160"/>
                <a:gd name="T51" fmla="*/ 32 h 92"/>
                <a:gd name="T52" fmla="*/ 88 w 160"/>
                <a:gd name="T53" fmla="*/ 28 h 92"/>
                <a:gd name="T54" fmla="*/ 84 w 160"/>
                <a:gd name="T55" fmla="*/ 27 h 92"/>
                <a:gd name="T56" fmla="*/ 84 w 160"/>
                <a:gd name="T57" fmla="*/ 29 h 92"/>
                <a:gd name="T58" fmla="*/ 75 w 160"/>
                <a:gd name="T59" fmla="*/ 26 h 92"/>
                <a:gd name="T60" fmla="*/ 71 w 160"/>
                <a:gd name="T61" fmla="*/ 23 h 92"/>
                <a:gd name="T62" fmla="*/ 63 w 160"/>
                <a:gd name="T63" fmla="*/ 18 h 92"/>
                <a:gd name="T64" fmla="*/ 46 w 160"/>
                <a:gd name="T65" fmla="*/ 12 h 92"/>
                <a:gd name="T66" fmla="*/ 42 w 160"/>
                <a:gd name="T67" fmla="*/ 8 h 92"/>
                <a:gd name="T68" fmla="*/ 42 w 160"/>
                <a:gd name="T69" fmla="*/ 7 h 92"/>
                <a:gd name="T70" fmla="*/ 35 w 160"/>
                <a:gd name="T71" fmla="*/ 4 h 92"/>
                <a:gd name="T72" fmla="*/ 29 w 160"/>
                <a:gd name="T73" fmla="*/ 4 h 92"/>
                <a:gd name="T74" fmla="*/ 16 w 160"/>
                <a:gd name="T75" fmla="*/ 3 h 92"/>
                <a:gd name="T76" fmla="*/ 12 w 160"/>
                <a:gd name="T77" fmla="*/ 3 h 92"/>
                <a:gd name="T78" fmla="*/ 8 w 160"/>
                <a:gd name="T79" fmla="*/ 0 h 92"/>
                <a:gd name="T80" fmla="*/ 2 w 160"/>
                <a:gd name="T81" fmla="*/ 0 h 92"/>
                <a:gd name="T82" fmla="*/ 2 w 160"/>
                <a:gd name="T83" fmla="*/ 0 h 92"/>
                <a:gd name="T84" fmla="*/ 21 w 160"/>
                <a:gd name="T85" fmla="*/ 15 h 92"/>
                <a:gd name="T86" fmla="*/ 29 w 160"/>
                <a:gd name="T87" fmla="*/ 18 h 92"/>
                <a:gd name="T88" fmla="*/ 35 w 160"/>
                <a:gd name="T89" fmla="*/ 22 h 92"/>
                <a:gd name="T90" fmla="*/ 42 w 160"/>
                <a:gd name="T91" fmla="*/ 27 h 92"/>
                <a:gd name="T92" fmla="*/ 54 w 160"/>
                <a:gd name="T93" fmla="*/ 31 h 92"/>
                <a:gd name="T94" fmla="*/ 61 w 160"/>
                <a:gd name="T95" fmla="*/ 43 h 92"/>
                <a:gd name="T96" fmla="*/ 67 w 160"/>
                <a:gd name="T97" fmla="*/ 45 h 92"/>
                <a:gd name="T98" fmla="*/ 71 w 160"/>
                <a:gd name="T99" fmla="*/ 48 h 92"/>
                <a:gd name="T100" fmla="*/ 77 w 160"/>
                <a:gd name="T101" fmla="*/ 54 h 92"/>
                <a:gd name="T102" fmla="*/ 84 w 160"/>
                <a:gd name="T103" fmla="*/ 62 h 92"/>
                <a:gd name="T104" fmla="*/ 103 w 160"/>
                <a:gd name="T105" fmla="*/ 74 h 92"/>
                <a:gd name="T106" fmla="*/ 107 w 160"/>
                <a:gd name="T107" fmla="*/ 77 h 92"/>
                <a:gd name="T108" fmla="*/ 111 w 160"/>
                <a:gd name="T109" fmla="*/ 78 h 92"/>
                <a:gd name="T110" fmla="*/ 124 w 160"/>
                <a:gd name="T111" fmla="*/ 84 h 92"/>
                <a:gd name="T112" fmla="*/ 141 w 160"/>
                <a:gd name="T113" fmla="*/ 92 h 92"/>
                <a:gd name="T114" fmla="*/ 139 w 160"/>
                <a:gd name="T115" fmla="*/ 89 h 92"/>
                <a:gd name="T116" fmla="*/ 147 w 160"/>
                <a:gd name="T117" fmla="*/ 91 h 92"/>
                <a:gd name="T118" fmla="*/ 149 w 160"/>
                <a:gd name="T119" fmla="*/ 89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
                <a:gd name="T181" fmla="*/ 0 h 92"/>
                <a:gd name="T182" fmla="*/ 160 w 160"/>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 h="92">
                  <a:moveTo>
                    <a:pt x="149" y="89"/>
                  </a:moveTo>
                  <a:lnTo>
                    <a:pt x="149" y="89"/>
                  </a:lnTo>
                  <a:lnTo>
                    <a:pt x="155" y="92"/>
                  </a:lnTo>
                  <a:lnTo>
                    <a:pt x="157" y="92"/>
                  </a:lnTo>
                  <a:lnTo>
                    <a:pt x="160" y="75"/>
                  </a:lnTo>
                  <a:lnTo>
                    <a:pt x="157" y="75"/>
                  </a:lnTo>
                  <a:lnTo>
                    <a:pt x="160" y="70"/>
                  </a:lnTo>
                  <a:lnTo>
                    <a:pt x="160" y="69"/>
                  </a:lnTo>
                  <a:lnTo>
                    <a:pt x="157" y="68"/>
                  </a:lnTo>
                  <a:lnTo>
                    <a:pt x="153" y="64"/>
                  </a:lnTo>
                  <a:lnTo>
                    <a:pt x="151" y="64"/>
                  </a:lnTo>
                  <a:lnTo>
                    <a:pt x="143" y="63"/>
                  </a:lnTo>
                  <a:lnTo>
                    <a:pt x="143" y="62"/>
                  </a:lnTo>
                  <a:lnTo>
                    <a:pt x="143" y="61"/>
                  </a:lnTo>
                  <a:lnTo>
                    <a:pt x="139" y="60"/>
                  </a:lnTo>
                  <a:lnTo>
                    <a:pt x="139" y="59"/>
                  </a:lnTo>
                  <a:lnTo>
                    <a:pt x="136" y="54"/>
                  </a:lnTo>
                  <a:lnTo>
                    <a:pt x="132" y="54"/>
                  </a:lnTo>
                  <a:lnTo>
                    <a:pt x="130" y="53"/>
                  </a:lnTo>
                  <a:lnTo>
                    <a:pt x="128" y="53"/>
                  </a:lnTo>
                  <a:lnTo>
                    <a:pt x="124" y="52"/>
                  </a:lnTo>
                  <a:lnTo>
                    <a:pt x="122" y="51"/>
                  </a:lnTo>
                  <a:lnTo>
                    <a:pt x="122" y="50"/>
                  </a:lnTo>
                  <a:lnTo>
                    <a:pt x="124" y="48"/>
                  </a:lnTo>
                  <a:lnTo>
                    <a:pt x="126" y="47"/>
                  </a:lnTo>
                  <a:lnTo>
                    <a:pt x="124" y="47"/>
                  </a:lnTo>
                  <a:lnTo>
                    <a:pt x="122" y="46"/>
                  </a:lnTo>
                  <a:lnTo>
                    <a:pt x="126" y="45"/>
                  </a:lnTo>
                  <a:lnTo>
                    <a:pt x="126" y="43"/>
                  </a:lnTo>
                  <a:lnTo>
                    <a:pt x="122" y="40"/>
                  </a:lnTo>
                  <a:lnTo>
                    <a:pt x="113" y="43"/>
                  </a:lnTo>
                  <a:lnTo>
                    <a:pt x="115" y="42"/>
                  </a:lnTo>
                  <a:lnTo>
                    <a:pt x="115" y="40"/>
                  </a:lnTo>
                  <a:lnTo>
                    <a:pt x="115" y="39"/>
                  </a:lnTo>
                  <a:lnTo>
                    <a:pt x="117" y="38"/>
                  </a:lnTo>
                  <a:lnTo>
                    <a:pt x="117" y="37"/>
                  </a:lnTo>
                  <a:lnTo>
                    <a:pt x="115" y="37"/>
                  </a:lnTo>
                  <a:lnTo>
                    <a:pt x="113" y="36"/>
                  </a:lnTo>
                  <a:lnTo>
                    <a:pt x="109" y="37"/>
                  </a:lnTo>
                  <a:lnTo>
                    <a:pt x="107" y="36"/>
                  </a:lnTo>
                  <a:lnTo>
                    <a:pt x="105" y="35"/>
                  </a:lnTo>
                  <a:lnTo>
                    <a:pt x="105" y="36"/>
                  </a:lnTo>
                  <a:lnTo>
                    <a:pt x="103" y="36"/>
                  </a:lnTo>
                  <a:lnTo>
                    <a:pt x="101" y="34"/>
                  </a:lnTo>
                  <a:lnTo>
                    <a:pt x="96" y="32"/>
                  </a:lnTo>
                  <a:lnTo>
                    <a:pt x="94" y="32"/>
                  </a:lnTo>
                  <a:lnTo>
                    <a:pt x="92" y="31"/>
                  </a:lnTo>
                  <a:lnTo>
                    <a:pt x="88" y="28"/>
                  </a:lnTo>
                  <a:lnTo>
                    <a:pt x="86" y="27"/>
                  </a:lnTo>
                  <a:lnTo>
                    <a:pt x="84" y="27"/>
                  </a:lnTo>
                  <a:lnTo>
                    <a:pt x="84" y="28"/>
                  </a:lnTo>
                  <a:lnTo>
                    <a:pt x="84" y="29"/>
                  </a:lnTo>
                  <a:lnTo>
                    <a:pt x="82" y="28"/>
                  </a:lnTo>
                  <a:lnTo>
                    <a:pt x="75" y="26"/>
                  </a:lnTo>
                  <a:lnTo>
                    <a:pt x="75" y="23"/>
                  </a:lnTo>
                  <a:lnTo>
                    <a:pt x="71" y="23"/>
                  </a:lnTo>
                  <a:lnTo>
                    <a:pt x="71" y="22"/>
                  </a:lnTo>
                  <a:lnTo>
                    <a:pt x="63" y="18"/>
                  </a:lnTo>
                  <a:lnTo>
                    <a:pt x="52" y="15"/>
                  </a:lnTo>
                  <a:lnTo>
                    <a:pt x="46" y="12"/>
                  </a:lnTo>
                  <a:lnTo>
                    <a:pt x="44" y="10"/>
                  </a:lnTo>
                  <a:lnTo>
                    <a:pt x="42" y="8"/>
                  </a:lnTo>
                  <a:lnTo>
                    <a:pt x="42" y="7"/>
                  </a:lnTo>
                  <a:lnTo>
                    <a:pt x="40" y="6"/>
                  </a:lnTo>
                  <a:lnTo>
                    <a:pt x="35" y="4"/>
                  </a:lnTo>
                  <a:lnTo>
                    <a:pt x="33" y="4"/>
                  </a:lnTo>
                  <a:lnTo>
                    <a:pt x="29" y="4"/>
                  </a:lnTo>
                  <a:lnTo>
                    <a:pt x="27" y="3"/>
                  </a:lnTo>
                  <a:lnTo>
                    <a:pt x="16" y="3"/>
                  </a:lnTo>
                  <a:lnTo>
                    <a:pt x="14" y="3"/>
                  </a:lnTo>
                  <a:lnTo>
                    <a:pt x="12" y="3"/>
                  </a:lnTo>
                  <a:lnTo>
                    <a:pt x="10" y="0"/>
                  </a:lnTo>
                  <a:lnTo>
                    <a:pt x="8" y="0"/>
                  </a:lnTo>
                  <a:lnTo>
                    <a:pt x="4" y="0"/>
                  </a:lnTo>
                  <a:lnTo>
                    <a:pt x="2" y="0"/>
                  </a:lnTo>
                  <a:lnTo>
                    <a:pt x="0" y="0"/>
                  </a:lnTo>
                  <a:lnTo>
                    <a:pt x="2" y="0"/>
                  </a:lnTo>
                  <a:lnTo>
                    <a:pt x="2" y="4"/>
                  </a:lnTo>
                  <a:lnTo>
                    <a:pt x="21" y="15"/>
                  </a:lnTo>
                  <a:lnTo>
                    <a:pt x="23" y="15"/>
                  </a:lnTo>
                  <a:lnTo>
                    <a:pt x="29" y="18"/>
                  </a:lnTo>
                  <a:lnTo>
                    <a:pt x="33" y="22"/>
                  </a:lnTo>
                  <a:lnTo>
                    <a:pt x="35" y="22"/>
                  </a:lnTo>
                  <a:lnTo>
                    <a:pt x="37" y="27"/>
                  </a:lnTo>
                  <a:lnTo>
                    <a:pt x="42" y="27"/>
                  </a:lnTo>
                  <a:lnTo>
                    <a:pt x="48" y="29"/>
                  </a:lnTo>
                  <a:lnTo>
                    <a:pt x="54" y="31"/>
                  </a:lnTo>
                  <a:lnTo>
                    <a:pt x="54" y="34"/>
                  </a:lnTo>
                  <a:lnTo>
                    <a:pt x="61" y="43"/>
                  </a:lnTo>
                  <a:lnTo>
                    <a:pt x="63" y="43"/>
                  </a:lnTo>
                  <a:lnTo>
                    <a:pt x="67" y="45"/>
                  </a:lnTo>
                  <a:lnTo>
                    <a:pt x="69" y="47"/>
                  </a:lnTo>
                  <a:lnTo>
                    <a:pt x="71" y="48"/>
                  </a:lnTo>
                  <a:lnTo>
                    <a:pt x="77" y="52"/>
                  </a:lnTo>
                  <a:lnTo>
                    <a:pt x="77" y="54"/>
                  </a:lnTo>
                  <a:lnTo>
                    <a:pt x="84" y="60"/>
                  </a:lnTo>
                  <a:lnTo>
                    <a:pt x="84" y="62"/>
                  </a:lnTo>
                  <a:lnTo>
                    <a:pt x="101" y="72"/>
                  </a:lnTo>
                  <a:lnTo>
                    <a:pt x="103" y="74"/>
                  </a:lnTo>
                  <a:lnTo>
                    <a:pt x="105" y="75"/>
                  </a:lnTo>
                  <a:lnTo>
                    <a:pt x="107" y="77"/>
                  </a:lnTo>
                  <a:lnTo>
                    <a:pt x="109" y="78"/>
                  </a:lnTo>
                  <a:lnTo>
                    <a:pt x="111" y="78"/>
                  </a:lnTo>
                  <a:lnTo>
                    <a:pt x="124" y="84"/>
                  </a:lnTo>
                  <a:lnTo>
                    <a:pt x="128" y="85"/>
                  </a:lnTo>
                  <a:lnTo>
                    <a:pt x="141" y="92"/>
                  </a:lnTo>
                  <a:lnTo>
                    <a:pt x="139" y="89"/>
                  </a:lnTo>
                  <a:lnTo>
                    <a:pt x="141" y="89"/>
                  </a:lnTo>
                  <a:lnTo>
                    <a:pt x="147" y="91"/>
                  </a:lnTo>
                  <a:lnTo>
                    <a:pt x="149" y="91"/>
                  </a:lnTo>
                  <a:lnTo>
                    <a:pt x="149" y="8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09" name="Freeform 1201"/>
            <p:cNvSpPr>
              <a:spLocks/>
            </p:cNvSpPr>
            <p:nvPr/>
          </p:nvSpPr>
          <p:spPr bwMode="auto">
            <a:xfrm>
              <a:off x="5563720" y="5069478"/>
              <a:ext cx="1823" cy="3487"/>
            </a:xfrm>
            <a:custGeom>
              <a:avLst/>
              <a:gdLst>
                <a:gd name="T0" fmla="*/ 2 w 2"/>
                <a:gd name="T1" fmla="*/ 0 h 3"/>
                <a:gd name="T2" fmla="*/ 0 w 2"/>
                <a:gd name="T3" fmla="*/ 0 h 3"/>
                <a:gd name="T4" fmla="*/ 0 w 2"/>
                <a:gd name="T5" fmla="*/ 1 h 3"/>
                <a:gd name="T6" fmla="*/ 0 w 2"/>
                <a:gd name="T7" fmla="*/ 2 h 3"/>
                <a:gd name="T8" fmla="*/ 0 w 2"/>
                <a:gd name="T9" fmla="*/ 3 h 3"/>
                <a:gd name="T10" fmla="*/ 2 w 2"/>
                <a:gd name="T11" fmla="*/ 3 h 3"/>
                <a:gd name="T12" fmla="*/ 2 w 2"/>
                <a:gd name="T13" fmla="*/ 1 h 3"/>
                <a:gd name="T14" fmla="*/ 2 w 2"/>
                <a:gd name="T15" fmla="*/ 0 h 3"/>
                <a:gd name="T16" fmla="*/ 2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0"/>
                  </a:moveTo>
                  <a:lnTo>
                    <a:pt x="0" y="0"/>
                  </a:lnTo>
                  <a:lnTo>
                    <a:pt x="0" y="1"/>
                  </a:lnTo>
                  <a:lnTo>
                    <a:pt x="0" y="2"/>
                  </a:lnTo>
                  <a:lnTo>
                    <a:pt x="0" y="3"/>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0" name="Freeform 1202"/>
            <p:cNvSpPr>
              <a:spLocks/>
            </p:cNvSpPr>
            <p:nvPr/>
          </p:nvSpPr>
          <p:spPr bwMode="auto">
            <a:xfrm>
              <a:off x="5383290" y="5045067"/>
              <a:ext cx="30983" cy="36035"/>
            </a:xfrm>
            <a:custGeom>
              <a:avLst/>
              <a:gdLst>
                <a:gd name="T0" fmla="*/ 30 w 34"/>
                <a:gd name="T1" fmla="*/ 17 h 31"/>
                <a:gd name="T2" fmla="*/ 26 w 34"/>
                <a:gd name="T3" fmla="*/ 12 h 31"/>
                <a:gd name="T4" fmla="*/ 26 w 34"/>
                <a:gd name="T5" fmla="*/ 10 h 31"/>
                <a:gd name="T6" fmla="*/ 24 w 34"/>
                <a:gd name="T7" fmla="*/ 8 h 31"/>
                <a:gd name="T8" fmla="*/ 19 w 34"/>
                <a:gd name="T9" fmla="*/ 7 h 31"/>
                <a:gd name="T10" fmla="*/ 19 w 34"/>
                <a:gd name="T11" fmla="*/ 6 h 31"/>
                <a:gd name="T12" fmla="*/ 17 w 34"/>
                <a:gd name="T13" fmla="*/ 5 h 31"/>
                <a:gd name="T14" fmla="*/ 11 w 34"/>
                <a:gd name="T15" fmla="*/ 1 h 31"/>
                <a:gd name="T16" fmla="*/ 9 w 34"/>
                <a:gd name="T17" fmla="*/ 0 h 31"/>
                <a:gd name="T18" fmla="*/ 7 w 34"/>
                <a:gd name="T19" fmla="*/ 0 h 31"/>
                <a:gd name="T20" fmla="*/ 5 w 34"/>
                <a:gd name="T21" fmla="*/ 1 h 31"/>
                <a:gd name="T22" fmla="*/ 7 w 34"/>
                <a:gd name="T23" fmla="*/ 2 h 31"/>
                <a:gd name="T24" fmla="*/ 9 w 34"/>
                <a:gd name="T25" fmla="*/ 2 h 31"/>
                <a:gd name="T26" fmla="*/ 11 w 34"/>
                <a:gd name="T27" fmla="*/ 4 h 31"/>
                <a:gd name="T28" fmla="*/ 9 w 34"/>
                <a:gd name="T29" fmla="*/ 4 h 31"/>
                <a:gd name="T30" fmla="*/ 7 w 34"/>
                <a:gd name="T31" fmla="*/ 5 h 31"/>
                <a:gd name="T32" fmla="*/ 7 w 34"/>
                <a:gd name="T33" fmla="*/ 5 h 31"/>
                <a:gd name="T34" fmla="*/ 7 w 34"/>
                <a:gd name="T35" fmla="*/ 6 h 31"/>
                <a:gd name="T36" fmla="*/ 5 w 34"/>
                <a:gd name="T37" fmla="*/ 7 h 31"/>
                <a:gd name="T38" fmla="*/ 3 w 34"/>
                <a:gd name="T39" fmla="*/ 14 h 31"/>
                <a:gd name="T40" fmla="*/ 3 w 34"/>
                <a:gd name="T41" fmla="*/ 14 h 31"/>
                <a:gd name="T42" fmla="*/ 0 w 34"/>
                <a:gd name="T43" fmla="*/ 14 h 31"/>
                <a:gd name="T44" fmla="*/ 3 w 34"/>
                <a:gd name="T45" fmla="*/ 25 h 31"/>
                <a:gd name="T46" fmla="*/ 7 w 34"/>
                <a:gd name="T47" fmla="*/ 30 h 31"/>
                <a:gd name="T48" fmla="*/ 9 w 34"/>
                <a:gd name="T49" fmla="*/ 31 h 31"/>
                <a:gd name="T50" fmla="*/ 17 w 34"/>
                <a:gd name="T51" fmla="*/ 31 h 31"/>
                <a:gd name="T52" fmla="*/ 30 w 34"/>
                <a:gd name="T53" fmla="*/ 28 h 31"/>
                <a:gd name="T54" fmla="*/ 32 w 34"/>
                <a:gd name="T55" fmla="*/ 25 h 31"/>
                <a:gd name="T56" fmla="*/ 34 w 34"/>
                <a:gd name="T57" fmla="*/ 18 h 31"/>
                <a:gd name="T58" fmla="*/ 32 w 34"/>
                <a:gd name="T59" fmla="*/ 17 h 31"/>
                <a:gd name="T60" fmla="*/ 30 w 34"/>
                <a:gd name="T61" fmla="*/ 17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
                <a:gd name="T94" fmla="*/ 0 h 31"/>
                <a:gd name="T95" fmla="*/ 34 w 34"/>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 h="31">
                  <a:moveTo>
                    <a:pt x="30" y="17"/>
                  </a:moveTo>
                  <a:lnTo>
                    <a:pt x="26" y="12"/>
                  </a:lnTo>
                  <a:lnTo>
                    <a:pt x="26" y="10"/>
                  </a:lnTo>
                  <a:lnTo>
                    <a:pt x="24" y="8"/>
                  </a:lnTo>
                  <a:lnTo>
                    <a:pt x="19" y="7"/>
                  </a:lnTo>
                  <a:lnTo>
                    <a:pt x="19" y="6"/>
                  </a:lnTo>
                  <a:lnTo>
                    <a:pt x="17" y="5"/>
                  </a:lnTo>
                  <a:lnTo>
                    <a:pt x="11" y="1"/>
                  </a:lnTo>
                  <a:lnTo>
                    <a:pt x="9" y="0"/>
                  </a:lnTo>
                  <a:lnTo>
                    <a:pt x="7" y="0"/>
                  </a:lnTo>
                  <a:lnTo>
                    <a:pt x="5" y="1"/>
                  </a:lnTo>
                  <a:lnTo>
                    <a:pt x="7" y="2"/>
                  </a:lnTo>
                  <a:lnTo>
                    <a:pt x="9" y="2"/>
                  </a:lnTo>
                  <a:lnTo>
                    <a:pt x="11" y="4"/>
                  </a:lnTo>
                  <a:lnTo>
                    <a:pt x="9" y="4"/>
                  </a:lnTo>
                  <a:lnTo>
                    <a:pt x="7" y="5"/>
                  </a:lnTo>
                  <a:lnTo>
                    <a:pt x="7" y="6"/>
                  </a:lnTo>
                  <a:lnTo>
                    <a:pt x="5" y="7"/>
                  </a:lnTo>
                  <a:lnTo>
                    <a:pt x="3" y="14"/>
                  </a:lnTo>
                  <a:lnTo>
                    <a:pt x="0" y="14"/>
                  </a:lnTo>
                  <a:lnTo>
                    <a:pt x="3" y="25"/>
                  </a:lnTo>
                  <a:lnTo>
                    <a:pt x="7" y="30"/>
                  </a:lnTo>
                  <a:lnTo>
                    <a:pt x="9" y="31"/>
                  </a:lnTo>
                  <a:lnTo>
                    <a:pt x="17" y="31"/>
                  </a:lnTo>
                  <a:lnTo>
                    <a:pt x="30" y="28"/>
                  </a:lnTo>
                  <a:lnTo>
                    <a:pt x="32" y="25"/>
                  </a:lnTo>
                  <a:lnTo>
                    <a:pt x="34" y="18"/>
                  </a:lnTo>
                  <a:lnTo>
                    <a:pt x="32" y="17"/>
                  </a:lnTo>
                  <a:lnTo>
                    <a:pt x="30" y="1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1" name="Freeform 1203"/>
            <p:cNvSpPr>
              <a:spLocks/>
            </p:cNvSpPr>
            <p:nvPr/>
          </p:nvSpPr>
          <p:spPr bwMode="auto">
            <a:xfrm>
              <a:off x="5719547" y="5152010"/>
              <a:ext cx="20959" cy="13949"/>
            </a:xfrm>
            <a:custGeom>
              <a:avLst/>
              <a:gdLst>
                <a:gd name="T0" fmla="*/ 21 w 23"/>
                <a:gd name="T1" fmla="*/ 8 h 12"/>
                <a:gd name="T2" fmla="*/ 17 w 23"/>
                <a:gd name="T3" fmla="*/ 6 h 12"/>
                <a:gd name="T4" fmla="*/ 17 w 23"/>
                <a:gd name="T5" fmla="*/ 5 h 12"/>
                <a:gd name="T6" fmla="*/ 13 w 23"/>
                <a:gd name="T7" fmla="*/ 0 h 12"/>
                <a:gd name="T8" fmla="*/ 10 w 23"/>
                <a:gd name="T9" fmla="*/ 0 h 12"/>
                <a:gd name="T10" fmla="*/ 8 w 23"/>
                <a:gd name="T11" fmla="*/ 0 h 12"/>
                <a:gd name="T12" fmla="*/ 8 w 23"/>
                <a:gd name="T13" fmla="*/ 1 h 12"/>
                <a:gd name="T14" fmla="*/ 8 w 23"/>
                <a:gd name="T15" fmla="*/ 1 h 12"/>
                <a:gd name="T16" fmla="*/ 8 w 23"/>
                <a:gd name="T17" fmla="*/ 1 h 12"/>
                <a:gd name="T18" fmla="*/ 6 w 23"/>
                <a:gd name="T19" fmla="*/ 0 h 12"/>
                <a:gd name="T20" fmla="*/ 6 w 23"/>
                <a:gd name="T21" fmla="*/ 0 h 12"/>
                <a:gd name="T22" fmla="*/ 4 w 23"/>
                <a:gd name="T23" fmla="*/ 0 h 12"/>
                <a:gd name="T24" fmla="*/ 0 w 23"/>
                <a:gd name="T25" fmla="*/ 2 h 12"/>
                <a:gd name="T26" fmla="*/ 2 w 23"/>
                <a:gd name="T27" fmla="*/ 3 h 12"/>
                <a:gd name="T28" fmla="*/ 6 w 23"/>
                <a:gd name="T29" fmla="*/ 3 h 12"/>
                <a:gd name="T30" fmla="*/ 10 w 23"/>
                <a:gd name="T31" fmla="*/ 4 h 12"/>
                <a:gd name="T32" fmla="*/ 13 w 23"/>
                <a:gd name="T33" fmla="*/ 6 h 12"/>
                <a:gd name="T34" fmla="*/ 13 w 23"/>
                <a:gd name="T35" fmla="*/ 8 h 12"/>
                <a:gd name="T36" fmla="*/ 13 w 23"/>
                <a:gd name="T37" fmla="*/ 9 h 12"/>
                <a:gd name="T38" fmla="*/ 15 w 23"/>
                <a:gd name="T39" fmla="*/ 10 h 12"/>
                <a:gd name="T40" fmla="*/ 19 w 23"/>
                <a:gd name="T41" fmla="*/ 11 h 12"/>
                <a:gd name="T42" fmla="*/ 21 w 23"/>
                <a:gd name="T43" fmla="*/ 12 h 12"/>
                <a:gd name="T44" fmla="*/ 23 w 23"/>
                <a:gd name="T45" fmla="*/ 11 h 12"/>
                <a:gd name="T46" fmla="*/ 23 w 23"/>
                <a:gd name="T47" fmla="*/ 10 h 12"/>
                <a:gd name="T48" fmla="*/ 23 w 23"/>
                <a:gd name="T49" fmla="*/ 8 h 12"/>
                <a:gd name="T50" fmla="*/ 21 w 23"/>
                <a:gd name="T51" fmla="*/ 8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2"/>
                <a:gd name="T80" fmla="*/ 23 w 23"/>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2">
                  <a:moveTo>
                    <a:pt x="21" y="8"/>
                  </a:moveTo>
                  <a:lnTo>
                    <a:pt x="17" y="6"/>
                  </a:lnTo>
                  <a:lnTo>
                    <a:pt x="17" y="5"/>
                  </a:lnTo>
                  <a:lnTo>
                    <a:pt x="13" y="0"/>
                  </a:lnTo>
                  <a:lnTo>
                    <a:pt x="10" y="0"/>
                  </a:lnTo>
                  <a:lnTo>
                    <a:pt x="8" y="0"/>
                  </a:lnTo>
                  <a:lnTo>
                    <a:pt x="8" y="1"/>
                  </a:lnTo>
                  <a:lnTo>
                    <a:pt x="6" y="0"/>
                  </a:lnTo>
                  <a:lnTo>
                    <a:pt x="4" y="0"/>
                  </a:lnTo>
                  <a:lnTo>
                    <a:pt x="0" y="2"/>
                  </a:lnTo>
                  <a:lnTo>
                    <a:pt x="2" y="3"/>
                  </a:lnTo>
                  <a:lnTo>
                    <a:pt x="6" y="3"/>
                  </a:lnTo>
                  <a:lnTo>
                    <a:pt x="10" y="4"/>
                  </a:lnTo>
                  <a:lnTo>
                    <a:pt x="13" y="6"/>
                  </a:lnTo>
                  <a:lnTo>
                    <a:pt x="13" y="8"/>
                  </a:lnTo>
                  <a:lnTo>
                    <a:pt x="13" y="9"/>
                  </a:lnTo>
                  <a:lnTo>
                    <a:pt x="15" y="10"/>
                  </a:lnTo>
                  <a:lnTo>
                    <a:pt x="19" y="11"/>
                  </a:lnTo>
                  <a:lnTo>
                    <a:pt x="21" y="12"/>
                  </a:lnTo>
                  <a:lnTo>
                    <a:pt x="23" y="11"/>
                  </a:lnTo>
                  <a:lnTo>
                    <a:pt x="23" y="10"/>
                  </a:lnTo>
                  <a:lnTo>
                    <a:pt x="23" y="8"/>
                  </a:lnTo>
                  <a:lnTo>
                    <a:pt x="21"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2" name="Freeform 1204"/>
            <p:cNvSpPr>
              <a:spLocks/>
            </p:cNvSpPr>
            <p:nvPr/>
          </p:nvSpPr>
          <p:spPr bwMode="auto">
            <a:xfrm>
              <a:off x="5627509" y="5061341"/>
              <a:ext cx="1823" cy="2325"/>
            </a:xfrm>
            <a:custGeom>
              <a:avLst/>
              <a:gdLst>
                <a:gd name="T0" fmla="*/ 2 w 2"/>
                <a:gd name="T1" fmla="*/ 1 h 2"/>
                <a:gd name="T2" fmla="*/ 0 w 2"/>
                <a:gd name="T3" fmla="*/ 0 h 2"/>
                <a:gd name="T4" fmla="*/ 0 w 2"/>
                <a:gd name="T5" fmla="*/ 0 h 2"/>
                <a:gd name="T6" fmla="*/ 0 w 2"/>
                <a:gd name="T7" fmla="*/ 0 h 2"/>
                <a:gd name="T8" fmla="*/ 0 w 2"/>
                <a:gd name="T9" fmla="*/ 2 h 2"/>
                <a:gd name="T10" fmla="*/ 0 w 2"/>
                <a:gd name="T11" fmla="*/ 2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0" y="0"/>
                  </a:lnTo>
                  <a:lnTo>
                    <a:pt x="0" y="2"/>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3" name="Freeform 1205"/>
            <p:cNvSpPr>
              <a:spLocks/>
            </p:cNvSpPr>
            <p:nvPr/>
          </p:nvSpPr>
          <p:spPr bwMode="auto">
            <a:xfrm>
              <a:off x="5752353" y="5161309"/>
              <a:ext cx="9113" cy="4650"/>
            </a:xfrm>
            <a:custGeom>
              <a:avLst/>
              <a:gdLst>
                <a:gd name="T0" fmla="*/ 2 w 10"/>
                <a:gd name="T1" fmla="*/ 4 h 4"/>
                <a:gd name="T2" fmla="*/ 4 w 10"/>
                <a:gd name="T3" fmla="*/ 4 h 4"/>
                <a:gd name="T4" fmla="*/ 6 w 10"/>
                <a:gd name="T5" fmla="*/ 4 h 4"/>
                <a:gd name="T6" fmla="*/ 6 w 10"/>
                <a:gd name="T7" fmla="*/ 4 h 4"/>
                <a:gd name="T8" fmla="*/ 8 w 10"/>
                <a:gd name="T9" fmla="*/ 4 h 4"/>
                <a:gd name="T10" fmla="*/ 10 w 10"/>
                <a:gd name="T11" fmla="*/ 3 h 4"/>
                <a:gd name="T12" fmla="*/ 10 w 10"/>
                <a:gd name="T13" fmla="*/ 1 h 4"/>
                <a:gd name="T14" fmla="*/ 8 w 10"/>
                <a:gd name="T15" fmla="*/ 1 h 4"/>
                <a:gd name="T16" fmla="*/ 6 w 10"/>
                <a:gd name="T17" fmla="*/ 0 h 4"/>
                <a:gd name="T18" fmla="*/ 2 w 10"/>
                <a:gd name="T19" fmla="*/ 0 h 4"/>
                <a:gd name="T20" fmla="*/ 2 w 10"/>
                <a:gd name="T21" fmla="*/ 0 h 4"/>
                <a:gd name="T22" fmla="*/ 2 w 10"/>
                <a:gd name="T23" fmla="*/ 0 h 4"/>
                <a:gd name="T24" fmla="*/ 0 w 10"/>
                <a:gd name="T25" fmla="*/ 1 h 4"/>
                <a:gd name="T26" fmla="*/ 0 w 10"/>
                <a:gd name="T27" fmla="*/ 2 h 4"/>
                <a:gd name="T28" fmla="*/ 2 w 10"/>
                <a:gd name="T29" fmla="*/ 4 h 4"/>
                <a:gd name="T30" fmla="*/ 2 w 10"/>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4"/>
                <a:gd name="T50" fmla="*/ 10 w 1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4">
                  <a:moveTo>
                    <a:pt x="2" y="4"/>
                  </a:moveTo>
                  <a:lnTo>
                    <a:pt x="4" y="4"/>
                  </a:lnTo>
                  <a:lnTo>
                    <a:pt x="6" y="4"/>
                  </a:lnTo>
                  <a:lnTo>
                    <a:pt x="8" y="4"/>
                  </a:lnTo>
                  <a:lnTo>
                    <a:pt x="10" y="3"/>
                  </a:lnTo>
                  <a:lnTo>
                    <a:pt x="10" y="1"/>
                  </a:lnTo>
                  <a:lnTo>
                    <a:pt x="8" y="1"/>
                  </a:lnTo>
                  <a:lnTo>
                    <a:pt x="6" y="0"/>
                  </a:lnTo>
                  <a:lnTo>
                    <a:pt x="2" y="0"/>
                  </a:lnTo>
                  <a:lnTo>
                    <a:pt x="0" y="1"/>
                  </a:lnTo>
                  <a:lnTo>
                    <a:pt x="0" y="2"/>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4" name="Freeform 1206"/>
            <p:cNvSpPr>
              <a:spLocks/>
            </p:cNvSpPr>
            <p:nvPr/>
          </p:nvSpPr>
          <p:spPr bwMode="auto">
            <a:xfrm>
              <a:off x="5707700" y="5140386"/>
              <a:ext cx="4556" cy="2325"/>
            </a:xfrm>
            <a:custGeom>
              <a:avLst/>
              <a:gdLst>
                <a:gd name="T0" fmla="*/ 0 w 5"/>
                <a:gd name="T1" fmla="*/ 2 h 2"/>
                <a:gd name="T2" fmla="*/ 2 w 5"/>
                <a:gd name="T3" fmla="*/ 2 h 2"/>
                <a:gd name="T4" fmla="*/ 2 w 5"/>
                <a:gd name="T5" fmla="*/ 2 h 2"/>
                <a:gd name="T6" fmla="*/ 5 w 5"/>
                <a:gd name="T7" fmla="*/ 2 h 2"/>
                <a:gd name="T8" fmla="*/ 5 w 5"/>
                <a:gd name="T9" fmla="*/ 2 h 2"/>
                <a:gd name="T10" fmla="*/ 2 w 5"/>
                <a:gd name="T11" fmla="*/ 0 h 2"/>
                <a:gd name="T12" fmla="*/ 2 w 5"/>
                <a:gd name="T13" fmla="*/ 0 h 2"/>
                <a:gd name="T14" fmla="*/ 0 w 5"/>
                <a:gd name="T15" fmla="*/ 0 h 2"/>
                <a:gd name="T16" fmla="*/ 0 w 5"/>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2"/>
                <a:gd name="T29" fmla="*/ 5 w 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2">
                  <a:moveTo>
                    <a:pt x="0" y="2"/>
                  </a:moveTo>
                  <a:lnTo>
                    <a:pt x="2" y="2"/>
                  </a:lnTo>
                  <a:lnTo>
                    <a:pt x="5" y="2"/>
                  </a:lnTo>
                  <a:lnTo>
                    <a:pt x="2" y="0"/>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5" name="Freeform 1207"/>
            <p:cNvSpPr>
              <a:spLocks/>
            </p:cNvSpPr>
            <p:nvPr/>
          </p:nvSpPr>
          <p:spPr bwMode="auto">
            <a:xfrm>
              <a:off x="5700410" y="5121787"/>
              <a:ext cx="3645" cy="3487"/>
            </a:xfrm>
            <a:custGeom>
              <a:avLst/>
              <a:gdLst>
                <a:gd name="T0" fmla="*/ 2 w 4"/>
                <a:gd name="T1" fmla="*/ 3 h 3"/>
                <a:gd name="T2" fmla="*/ 4 w 4"/>
                <a:gd name="T3" fmla="*/ 2 h 3"/>
                <a:gd name="T4" fmla="*/ 4 w 4"/>
                <a:gd name="T5" fmla="*/ 0 h 3"/>
                <a:gd name="T6" fmla="*/ 2 w 4"/>
                <a:gd name="T7" fmla="*/ 0 h 3"/>
                <a:gd name="T8" fmla="*/ 0 w 4"/>
                <a:gd name="T9" fmla="*/ 2 h 3"/>
                <a:gd name="T10" fmla="*/ 0 w 4"/>
                <a:gd name="T11" fmla="*/ 3 h 3"/>
                <a:gd name="T12" fmla="*/ 0 w 4"/>
                <a:gd name="T13" fmla="*/ 3 h 3"/>
                <a:gd name="T14" fmla="*/ 0 w 4"/>
                <a:gd name="T15" fmla="*/ 3 h 3"/>
                <a:gd name="T16" fmla="*/ 2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3"/>
                  </a:moveTo>
                  <a:lnTo>
                    <a:pt x="4" y="2"/>
                  </a:lnTo>
                  <a:lnTo>
                    <a:pt x="4" y="0"/>
                  </a:lnTo>
                  <a:lnTo>
                    <a:pt x="2" y="0"/>
                  </a:lnTo>
                  <a:lnTo>
                    <a:pt x="0" y="2"/>
                  </a:lnTo>
                  <a:lnTo>
                    <a:pt x="0"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6" name="Freeform 1209"/>
            <p:cNvSpPr>
              <a:spLocks/>
            </p:cNvSpPr>
            <p:nvPr/>
          </p:nvSpPr>
          <p:spPr bwMode="auto">
            <a:xfrm>
              <a:off x="5707700" y="5126437"/>
              <a:ext cx="6379" cy="2325"/>
            </a:xfrm>
            <a:custGeom>
              <a:avLst/>
              <a:gdLst>
                <a:gd name="T0" fmla="*/ 5 w 7"/>
                <a:gd name="T1" fmla="*/ 2 h 2"/>
                <a:gd name="T2" fmla="*/ 5 w 7"/>
                <a:gd name="T3" fmla="*/ 2 h 2"/>
                <a:gd name="T4" fmla="*/ 7 w 7"/>
                <a:gd name="T5" fmla="*/ 1 h 2"/>
                <a:gd name="T6" fmla="*/ 7 w 7"/>
                <a:gd name="T7" fmla="*/ 0 h 2"/>
                <a:gd name="T8" fmla="*/ 5 w 7"/>
                <a:gd name="T9" fmla="*/ 0 h 2"/>
                <a:gd name="T10" fmla="*/ 5 w 7"/>
                <a:gd name="T11" fmla="*/ 0 h 2"/>
                <a:gd name="T12" fmla="*/ 2 w 7"/>
                <a:gd name="T13" fmla="*/ 0 h 2"/>
                <a:gd name="T14" fmla="*/ 0 w 7"/>
                <a:gd name="T15" fmla="*/ 0 h 2"/>
                <a:gd name="T16" fmla="*/ 0 w 7"/>
                <a:gd name="T17" fmla="*/ 0 h 2"/>
                <a:gd name="T18" fmla="*/ 2 w 7"/>
                <a:gd name="T19" fmla="*/ 1 h 2"/>
                <a:gd name="T20" fmla="*/ 2 w 7"/>
                <a:gd name="T21" fmla="*/ 1 h 2"/>
                <a:gd name="T22" fmla="*/ 5 w 7"/>
                <a:gd name="T23" fmla="*/ 2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2"/>
                <a:gd name="T38" fmla="*/ 7 w 7"/>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2">
                  <a:moveTo>
                    <a:pt x="5" y="2"/>
                  </a:moveTo>
                  <a:lnTo>
                    <a:pt x="5" y="2"/>
                  </a:lnTo>
                  <a:lnTo>
                    <a:pt x="7" y="1"/>
                  </a:lnTo>
                  <a:lnTo>
                    <a:pt x="7" y="0"/>
                  </a:lnTo>
                  <a:lnTo>
                    <a:pt x="5" y="0"/>
                  </a:lnTo>
                  <a:lnTo>
                    <a:pt x="2" y="0"/>
                  </a:lnTo>
                  <a:lnTo>
                    <a:pt x="0" y="0"/>
                  </a:lnTo>
                  <a:lnTo>
                    <a:pt x="2" y="1"/>
                  </a:lnTo>
                  <a:lnTo>
                    <a:pt x="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7" name="Freeform 1210"/>
            <p:cNvSpPr>
              <a:spLocks/>
            </p:cNvSpPr>
            <p:nvPr/>
          </p:nvSpPr>
          <p:spPr bwMode="auto">
            <a:xfrm>
              <a:off x="5669427" y="5117137"/>
              <a:ext cx="6379" cy="3487"/>
            </a:xfrm>
            <a:custGeom>
              <a:avLst/>
              <a:gdLst>
                <a:gd name="T0" fmla="*/ 4 w 7"/>
                <a:gd name="T1" fmla="*/ 3 h 3"/>
                <a:gd name="T2" fmla="*/ 4 w 7"/>
                <a:gd name="T3" fmla="*/ 2 h 3"/>
                <a:gd name="T4" fmla="*/ 7 w 7"/>
                <a:gd name="T5" fmla="*/ 2 h 3"/>
                <a:gd name="T6" fmla="*/ 7 w 7"/>
                <a:gd name="T7" fmla="*/ 1 h 3"/>
                <a:gd name="T8" fmla="*/ 4 w 7"/>
                <a:gd name="T9" fmla="*/ 0 h 3"/>
                <a:gd name="T10" fmla="*/ 2 w 7"/>
                <a:gd name="T11" fmla="*/ 0 h 3"/>
                <a:gd name="T12" fmla="*/ 2 w 7"/>
                <a:gd name="T13" fmla="*/ 1 h 3"/>
                <a:gd name="T14" fmla="*/ 0 w 7"/>
                <a:gd name="T15" fmla="*/ 1 h 3"/>
                <a:gd name="T16" fmla="*/ 0 w 7"/>
                <a:gd name="T17" fmla="*/ 1 h 3"/>
                <a:gd name="T18" fmla="*/ 2 w 7"/>
                <a:gd name="T19" fmla="*/ 2 h 3"/>
                <a:gd name="T20" fmla="*/ 2 w 7"/>
                <a:gd name="T21" fmla="*/ 3 h 3"/>
                <a:gd name="T22" fmla="*/ 4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4" y="3"/>
                  </a:moveTo>
                  <a:lnTo>
                    <a:pt x="4" y="2"/>
                  </a:lnTo>
                  <a:lnTo>
                    <a:pt x="7" y="2"/>
                  </a:lnTo>
                  <a:lnTo>
                    <a:pt x="7" y="1"/>
                  </a:lnTo>
                  <a:lnTo>
                    <a:pt x="4" y="0"/>
                  </a:lnTo>
                  <a:lnTo>
                    <a:pt x="2" y="0"/>
                  </a:lnTo>
                  <a:lnTo>
                    <a:pt x="2" y="1"/>
                  </a:lnTo>
                  <a:lnTo>
                    <a:pt x="0" y="1"/>
                  </a:lnTo>
                  <a:lnTo>
                    <a:pt x="2" y="2"/>
                  </a:lnTo>
                  <a:lnTo>
                    <a:pt x="2"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8" name="Freeform 1212"/>
            <p:cNvSpPr>
              <a:spLocks/>
            </p:cNvSpPr>
            <p:nvPr/>
          </p:nvSpPr>
          <p:spPr bwMode="auto">
            <a:xfrm>
              <a:off x="5721369" y="5191532"/>
              <a:ext cx="123021" cy="27898"/>
            </a:xfrm>
            <a:custGeom>
              <a:avLst/>
              <a:gdLst>
                <a:gd name="T0" fmla="*/ 135 w 135"/>
                <a:gd name="T1" fmla="*/ 23 h 24"/>
                <a:gd name="T2" fmla="*/ 133 w 135"/>
                <a:gd name="T3" fmla="*/ 20 h 24"/>
                <a:gd name="T4" fmla="*/ 133 w 135"/>
                <a:gd name="T5" fmla="*/ 15 h 24"/>
                <a:gd name="T6" fmla="*/ 112 w 135"/>
                <a:gd name="T7" fmla="*/ 13 h 24"/>
                <a:gd name="T8" fmla="*/ 110 w 135"/>
                <a:gd name="T9" fmla="*/ 10 h 24"/>
                <a:gd name="T10" fmla="*/ 105 w 135"/>
                <a:gd name="T11" fmla="*/ 8 h 24"/>
                <a:gd name="T12" fmla="*/ 91 w 135"/>
                <a:gd name="T13" fmla="*/ 5 h 24"/>
                <a:gd name="T14" fmla="*/ 86 w 135"/>
                <a:gd name="T15" fmla="*/ 7 h 24"/>
                <a:gd name="T16" fmla="*/ 84 w 135"/>
                <a:gd name="T17" fmla="*/ 4 h 24"/>
                <a:gd name="T18" fmla="*/ 80 w 135"/>
                <a:gd name="T19" fmla="*/ 4 h 24"/>
                <a:gd name="T20" fmla="*/ 76 w 135"/>
                <a:gd name="T21" fmla="*/ 8 h 24"/>
                <a:gd name="T22" fmla="*/ 48 w 135"/>
                <a:gd name="T23" fmla="*/ 7 h 24"/>
                <a:gd name="T24" fmla="*/ 44 w 135"/>
                <a:gd name="T25" fmla="*/ 3 h 24"/>
                <a:gd name="T26" fmla="*/ 36 w 135"/>
                <a:gd name="T27" fmla="*/ 2 h 24"/>
                <a:gd name="T28" fmla="*/ 32 w 135"/>
                <a:gd name="T29" fmla="*/ 1 h 24"/>
                <a:gd name="T30" fmla="*/ 27 w 135"/>
                <a:gd name="T31" fmla="*/ 0 h 24"/>
                <a:gd name="T32" fmla="*/ 13 w 135"/>
                <a:gd name="T33" fmla="*/ 0 h 24"/>
                <a:gd name="T34" fmla="*/ 6 w 135"/>
                <a:gd name="T35" fmla="*/ 4 h 24"/>
                <a:gd name="T36" fmla="*/ 4 w 135"/>
                <a:gd name="T37" fmla="*/ 5 h 24"/>
                <a:gd name="T38" fmla="*/ 2 w 135"/>
                <a:gd name="T39" fmla="*/ 7 h 24"/>
                <a:gd name="T40" fmla="*/ 0 w 135"/>
                <a:gd name="T41" fmla="*/ 5 h 24"/>
                <a:gd name="T42" fmla="*/ 0 w 135"/>
                <a:gd name="T43" fmla="*/ 7 h 24"/>
                <a:gd name="T44" fmla="*/ 17 w 135"/>
                <a:gd name="T45" fmla="*/ 9 h 24"/>
                <a:gd name="T46" fmla="*/ 19 w 135"/>
                <a:gd name="T47" fmla="*/ 9 h 24"/>
                <a:gd name="T48" fmla="*/ 17 w 135"/>
                <a:gd name="T49" fmla="*/ 11 h 24"/>
                <a:gd name="T50" fmla="*/ 34 w 135"/>
                <a:gd name="T51" fmla="*/ 13 h 24"/>
                <a:gd name="T52" fmla="*/ 48 w 135"/>
                <a:gd name="T53" fmla="*/ 16 h 24"/>
                <a:gd name="T54" fmla="*/ 51 w 135"/>
                <a:gd name="T55" fmla="*/ 15 h 24"/>
                <a:gd name="T56" fmla="*/ 55 w 135"/>
                <a:gd name="T57" fmla="*/ 15 h 24"/>
                <a:gd name="T58" fmla="*/ 57 w 135"/>
                <a:gd name="T59" fmla="*/ 15 h 24"/>
                <a:gd name="T60" fmla="*/ 72 w 135"/>
                <a:gd name="T61" fmla="*/ 16 h 24"/>
                <a:gd name="T62" fmla="*/ 86 w 135"/>
                <a:gd name="T63" fmla="*/ 19 h 24"/>
                <a:gd name="T64" fmla="*/ 89 w 135"/>
                <a:gd name="T65" fmla="*/ 19 h 24"/>
                <a:gd name="T66" fmla="*/ 97 w 135"/>
                <a:gd name="T67" fmla="*/ 19 h 24"/>
                <a:gd name="T68" fmla="*/ 110 w 135"/>
                <a:gd name="T69" fmla="*/ 20 h 24"/>
                <a:gd name="T70" fmla="*/ 133 w 135"/>
                <a:gd name="T71" fmla="*/ 23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24"/>
                <a:gd name="T110" fmla="*/ 135 w 135"/>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24">
                  <a:moveTo>
                    <a:pt x="133" y="23"/>
                  </a:moveTo>
                  <a:lnTo>
                    <a:pt x="135" y="23"/>
                  </a:lnTo>
                  <a:lnTo>
                    <a:pt x="135" y="24"/>
                  </a:lnTo>
                  <a:lnTo>
                    <a:pt x="133" y="20"/>
                  </a:lnTo>
                  <a:lnTo>
                    <a:pt x="135" y="16"/>
                  </a:lnTo>
                  <a:lnTo>
                    <a:pt x="133" y="15"/>
                  </a:lnTo>
                  <a:lnTo>
                    <a:pt x="116" y="15"/>
                  </a:lnTo>
                  <a:lnTo>
                    <a:pt x="112" y="13"/>
                  </a:lnTo>
                  <a:lnTo>
                    <a:pt x="110" y="11"/>
                  </a:lnTo>
                  <a:lnTo>
                    <a:pt x="110" y="10"/>
                  </a:lnTo>
                  <a:lnTo>
                    <a:pt x="107" y="8"/>
                  </a:lnTo>
                  <a:lnTo>
                    <a:pt x="105" y="8"/>
                  </a:lnTo>
                  <a:lnTo>
                    <a:pt x="99" y="8"/>
                  </a:lnTo>
                  <a:lnTo>
                    <a:pt x="91" y="5"/>
                  </a:lnTo>
                  <a:lnTo>
                    <a:pt x="89" y="7"/>
                  </a:lnTo>
                  <a:lnTo>
                    <a:pt x="86" y="7"/>
                  </a:lnTo>
                  <a:lnTo>
                    <a:pt x="84" y="5"/>
                  </a:lnTo>
                  <a:lnTo>
                    <a:pt x="84" y="4"/>
                  </a:lnTo>
                  <a:lnTo>
                    <a:pt x="80" y="4"/>
                  </a:lnTo>
                  <a:lnTo>
                    <a:pt x="78" y="5"/>
                  </a:lnTo>
                  <a:lnTo>
                    <a:pt x="76" y="8"/>
                  </a:lnTo>
                  <a:lnTo>
                    <a:pt x="74" y="9"/>
                  </a:lnTo>
                  <a:lnTo>
                    <a:pt x="48" y="7"/>
                  </a:lnTo>
                  <a:lnTo>
                    <a:pt x="46" y="5"/>
                  </a:lnTo>
                  <a:lnTo>
                    <a:pt x="44" y="3"/>
                  </a:lnTo>
                  <a:lnTo>
                    <a:pt x="38" y="2"/>
                  </a:lnTo>
                  <a:lnTo>
                    <a:pt x="36" y="2"/>
                  </a:lnTo>
                  <a:lnTo>
                    <a:pt x="32" y="2"/>
                  </a:lnTo>
                  <a:lnTo>
                    <a:pt x="32" y="1"/>
                  </a:lnTo>
                  <a:lnTo>
                    <a:pt x="30" y="0"/>
                  </a:lnTo>
                  <a:lnTo>
                    <a:pt x="27" y="0"/>
                  </a:lnTo>
                  <a:lnTo>
                    <a:pt x="23" y="1"/>
                  </a:lnTo>
                  <a:lnTo>
                    <a:pt x="13" y="0"/>
                  </a:lnTo>
                  <a:lnTo>
                    <a:pt x="11" y="1"/>
                  </a:lnTo>
                  <a:lnTo>
                    <a:pt x="6" y="4"/>
                  </a:lnTo>
                  <a:lnTo>
                    <a:pt x="4" y="5"/>
                  </a:lnTo>
                  <a:lnTo>
                    <a:pt x="4" y="7"/>
                  </a:lnTo>
                  <a:lnTo>
                    <a:pt x="2" y="7"/>
                  </a:lnTo>
                  <a:lnTo>
                    <a:pt x="0" y="5"/>
                  </a:lnTo>
                  <a:lnTo>
                    <a:pt x="0" y="7"/>
                  </a:lnTo>
                  <a:lnTo>
                    <a:pt x="11" y="8"/>
                  </a:lnTo>
                  <a:lnTo>
                    <a:pt x="17" y="9"/>
                  </a:lnTo>
                  <a:lnTo>
                    <a:pt x="19" y="9"/>
                  </a:lnTo>
                  <a:lnTo>
                    <a:pt x="17" y="11"/>
                  </a:lnTo>
                  <a:lnTo>
                    <a:pt x="25" y="12"/>
                  </a:lnTo>
                  <a:lnTo>
                    <a:pt x="34" y="13"/>
                  </a:lnTo>
                  <a:lnTo>
                    <a:pt x="38" y="15"/>
                  </a:lnTo>
                  <a:lnTo>
                    <a:pt x="48" y="16"/>
                  </a:lnTo>
                  <a:lnTo>
                    <a:pt x="48" y="15"/>
                  </a:lnTo>
                  <a:lnTo>
                    <a:pt x="51" y="15"/>
                  </a:lnTo>
                  <a:lnTo>
                    <a:pt x="53" y="15"/>
                  </a:lnTo>
                  <a:lnTo>
                    <a:pt x="55" y="15"/>
                  </a:lnTo>
                  <a:lnTo>
                    <a:pt x="57" y="15"/>
                  </a:lnTo>
                  <a:lnTo>
                    <a:pt x="72" y="16"/>
                  </a:lnTo>
                  <a:lnTo>
                    <a:pt x="80" y="18"/>
                  </a:lnTo>
                  <a:lnTo>
                    <a:pt x="86" y="19"/>
                  </a:lnTo>
                  <a:lnTo>
                    <a:pt x="86" y="18"/>
                  </a:lnTo>
                  <a:lnTo>
                    <a:pt x="89" y="19"/>
                  </a:lnTo>
                  <a:lnTo>
                    <a:pt x="95" y="20"/>
                  </a:lnTo>
                  <a:lnTo>
                    <a:pt x="97" y="19"/>
                  </a:lnTo>
                  <a:lnTo>
                    <a:pt x="101" y="19"/>
                  </a:lnTo>
                  <a:lnTo>
                    <a:pt x="110" y="20"/>
                  </a:lnTo>
                  <a:lnTo>
                    <a:pt x="116" y="19"/>
                  </a:lnTo>
                  <a:lnTo>
                    <a:pt x="133" y="2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19" name="Freeform 1213"/>
            <p:cNvSpPr>
              <a:spLocks/>
            </p:cNvSpPr>
            <p:nvPr/>
          </p:nvSpPr>
          <p:spPr bwMode="auto">
            <a:xfrm>
              <a:off x="5677629" y="5120625"/>
              <a:ext cx="7290" cy="4650"/>
            </a:xfrm>
            <a:custGeom>
              <a:avLst/>
              <a:gdLst>
                <a:gd name="T0" fmla="*/ 6 w 8"/>
                <a:gd name="T1" fmla="*/ 4 h 4"/>
                <a:gd name="T2" fmla="*/ 8 w 8"/>
                <a:gd name="T3" fmla="*/ 4 h 4"/>
                <a:gd name="T4" fmla="*/ 6 w 8"/>
                <a:gd name="T5" fmla="*/ 1 h 4"/>
                <a:gd name="T6" fmla="*/ 4 w 8"/>
                <a:gd name="T7" fmla="*/ 1 h 4"/>
                <a:gd name="T8" fmla="*/ 2 w 8"/>
                <a:gd name="T9" fmla="*/ 1 h 4"/>
                <a:gd name="T10" fmla="*/ 2 w 8"/>
                <a:gd name="T11" fmla="*/ 0 h 4"/>
                <a:gd name="T12" fmla="*/ 0 w 8"/>
                <a:gd name="T13" fmla="*/ 0 h 4"/>
                <a:gd name="T14" fmla="*/ 2 w 8"/>
                <a:gd name="T15" fmla="*/ 1 h 4"/>
                <a:gd name="T16" fmla="*/ 6 w 8"/>
                <a:gd name="T17" fmla="*/ 3 h 4"/>
                <a:gd name="T18" fmla="*/ 6 w 8"/>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
                <a:gd name="T32" fmla="*/ 8 w 8"/>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
                  <a:moveTo>
                    <a:pt x="6" y="4"/>
                  </a:moveTo>
                  <a:lnTo>
                    <a:pt x="8" y="4"/>
                  </a:lnTo>
                  <a:lnTo>
                    <a:pt x="6" y="1"/>
                  </a:lnTo>
                  <a:lnTo>
                    <a:pt x="4" y="1"/>
                  </a:lnTo>
                  <a:lnTo>
                    <a:pt x="2" y="1"/>
                  </a:lnTo>
                  <a:lnTo>
                    <a:pt x="2" y="0"/>
                  </a:lnTo>
                  <a:lnTo>
                    <a:pt x="0" y="0"/>
                  </a:lnTo>
                  <a:lnTo>
                    <a:pt x="2" y="1"/>
                  </a:lnTo>
                  <a:lnTo>
                    <a:pt x="6" y="3"/>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0" name="Freeform 1227"/>
            <p:cNvSpPr>
              <a:spLocks/>
            </p:cNvSpPr>
            <p:nvPr/>
          </p:nvSpPr>
          <p:spPr bwMode="auto">
            <a:xfrm>
              <a:off x="3208097" y="5064828"/>
              <a:ext cx="1823" cy="4650"/>
            </a:xfrm>
            <a:custGeom>
              <a:avLst/>
              <a:gdLst>
                <a:gd name="T0" fmla="*/ 2 w 2"/>
                <a:gd name="T1" fmla="*/ 0 h 4"/>
                <a:gd name="T2" fmla="*/ 2 w 2"/>
                <a:gd name="T3" fmla="*/ 0 h 4"/>
                <a:gd name="T4" fmla="*/ 0 w 2"/>
                <a:gd name="T5" fmla="*/ 1 h 4"/>
                <a:gd name="T6" fmla="*/ 0 w 2"/>
                <a:gd name="T7" fmla="*/ 3 h 4"/>
                <a:gd name="T8" fmla="*/ 2 w 2"/>
                <a:gd name="T9" fmla="*/ 4 h 4"/>
                <a:gd name="T10" fmla="*/ 2 w 2"/>
                <a:gd name="T11" fmla="*/ 0 h 4"/>
                <a:gd name="T12" fmla="*/ 2 w 2"/>
                <a:gd name="T13" fmla="*/ 0 h 4"/>
                <a:gd name="T14" fmla="*/ 2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2" y="0"/>
                  </a:moveTo>
                  <a:lnTo>
                    <a:pt x="2" y="0"/>
                  </a:lnTo>
                  <a:lnTo>
                    <a:pt x="0" y="1"/>
                  </a:lnTo>
                  <a:lnTo>
                    <a:pt x="0" y="3"/>
                  </a:lnTo>
                  <a:lnTo>
                    <a:pt x="2" y="4"/>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1" name="Freeform 1228"/>
            <p:cNvSpPr>
              <a:spLocks/>
            </p:cNvSpPr>
            <p:nvPr/>
          </p:nvSpPr>
          <p:spPr bwMode="auto">
            <a:xfrm>
              <a:off x="2835389" y="5397281"/>
              <a:ext cx="1823" cy="1162"/>
            </a:xfrm>
            <a:custGeom>
              <a:avLst/>
              <a:gdLst>
                <a:gd name="T0" fmla="*/ 0 w 2"/>
                <a:gd name="T1" fmla="*/ 0 h 1"/>
                <a:gd name="T2" fmla="*/ 0 w 2"/>
                <a:gd name="T3" fmla="*/ 1 h 1"/>
                <a:gd name="T4" fmla="*/ 0 w 2"/>
                <a:gd name="T5" fmla="*/ 1 h 1"/>
                <a:gd name="T6" fmla="*/ 2 w 2"/>
                <a:gd name="T7" fmla="*/ 1 h 1"/>
                <a:gd name="T8" fmla="*/ 2 w 2"/>
                <a:gd name="T9" fmla="*/ 1 h 1"/>
                <a:gd name="T10" fmla="*/ 2 w 2"/>
                <a:gd name="T11" fmla="*/ 1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2" name="Freeform 1241"/>
            <p:cNvSpPr>
              <a:spLocks/>
            </p:cNvSpPr>
            <p:nvPr/>
          </p:nvSpPr>
          <p:spPr bwMode="auto">
            <a:xfrm>
              <a:off x="3309248" y="5563508"/>
              <a:ext cx="13669" cy="22086"/>
            </a:xfrm>
            <a:custGeom>
              <a:avLst/>
              <a:gdLst>
                <a:gd name="T0" fmla="*/ 11 w 15"/>
                <a:gd name="T1" fmla="*/ 2 h 19"/>
                <a:gd name="T2" fmla="*/ 9 w 15"/>
                <a:gd name="T3" fmla="*/ 2 h 19"/>
                <a:gd name="T4" fmla="*/ 9 w 15"/>
                <a:gd name="T5" fmla="*/ 0 h 19"/>
                <a:gd name="T6" fmla="*/ 6 w 15"/>
                <a:gd name="T7" fmla="*/ 1 h 19"/>
                <a:gd name="T8" fmla="*/ 6 w 15"/>
                <a:gd name="T9" fmla="*/ 2 h 19"/>
                <a:gd name="T10" fmla="*/ 4 w 15"/>
                <a:gd name="T11" fmla="*/ 2 h 19"/>
                <a:gd name="T12" fmla="*/ 0 w 15"/>
                <a:gd name="T13" fmla="*/ 16 h 19"/>
                <a:gd name="T14" fmla="*/ 2 w 15"/>
                <a:gd name="T15" fmla="*/ 18 h 19"/>
                <a:gd name="T16" fmla="*/ 9 w 15"/>
                <a:gd name="T17" fmla="*/ 19 h 19"/>
                <a:gd name="T18" fmla="*/ 11 w 15"/>
                <a:gd name="T19" fmla="*/ 18 h 19"/>
                <a:gd name="T20" fmla="*/ 9 w 15"/>
                <a:gd name="T21" fmla="*/ 16 h 19"/>
                <a:gd name="T22" fmla="*/ 13 w 15"/>
                <a:gd name="T23" fmla="*/ 16 h 19"/>
                <a:gd name="T24" fmla="*/ 11 w 15"/>
                <a:gd name="T25" fmla="*/ 14 h 19"/>
                <a:gd name="T26" fmla="*/ 11 w 15"/>
                <a:gd name="T27" fmla="*/ 12 h 19"/>
                <a:gd name="T28" fmla="*/ 13 w 15"/>
                <a:gd name="T29" fmla="*/ 12 h 19"/>
                <a:gd name="T30" fmla="*/ 13 w 15"/>
                <a:gd name="T31" fmla="*/ 11 h 19"/>
                <a:gd name="T32" fmla="*/ 11 w 15"/>
                <a:gd name="T33" fmla="*/ 11 h 19"/>
                <a:gd name="T34" fmla="*/ 9 w 15"/>
                <a:gd name="T35" fmla="*/ 10 h 19"/>
                <a:gd name="T36" fmla="*/ 11 w 15"/>
                <a:gd name="T37" fmla="*/ 9 h 19"/>
                <a:gd name="T38" fmla="*/ 11 w 15"/>
                <a:gd name="T39" fmla="*/ 9 h 19"/>
                <a:gd name="T40" fmla="*/ 13 w 15"/>
                <a:gd name="T41" fmla="*/ 8 h 19"/>
                <a:gd name="T42" fmla="*/ 15 w 15"/>
                <a:gd name="T43" fmla="*/ 8 h 19"/>
                <a:gd name="T44" fmla="*/ 11 w 15"/>
                <a:gd name="T45" fmla="*/ 2 h 19"/>
                <a:gd name="T46" fmla="*/ 11 w 15"/>
                <a:gd name="T47" fmla="*/ 2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9"/>
                <a:gd name="T74" fmla="*/ 15 w 15"/>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9">
                  <a:moveTo>
                    <a:pt x="11" y="2"/>
                  </a:moveTo>
                  <a:lnTo>
                    <a:pt x="9" y="2"/>
                  </a:lnTo>
                  <a:lnTo>
                    <a:pt x="9" y="0"/>
                  </a:lnTo>
                  <a:lnTo>
                    <a:pt x="6" y="1"/>
                  </a:lnTo>
                  <a:lnTo>
                    <a:pt x="6" y="2"/>
                  </a:lnTo>
                  <a:lnTo>
                    <a:pt x="4" y="2"/>
                  </a:lnTo>
                  <a:lnTo>
                    <a:pt x="0" y="16"/>
                  </a:lnTo>
                  <a:lnTo>
                    <a:pt x="2" y="18"/>
                  </a:lnTo>
                  <a:lnTo>
                    <a:pt x="9" y="19"/>
                  </a:lnTo>
                  <a:lnTo>
                    <a:pt x="11" y="18"/>
                  </a:lnTo>
                  <a:lnTo>
                    <a:pt x="9" y="16"/>
                  </a:lnTo>
                  <a:lnTo>
                    <a:pt x="13" y="16"/>
                  </a:lnTo>
                  <a:lnTo>
                    <a:pt x="11" y="14"/>
                  </a:lnTo>
                  <a:lnTo>
                    <a:pt x="11" y="12"/>
                  </a:lnTo>
                  <a:lnTo>
                    <a:pt x="13" y="12"/>
                  </a:lnTo>
                  <a:lnTo>
                    <a:pt x="13" y="11"/>
                  </a:lnTo>
                  <a:lnTo>
                    <a:pt x="11" y="11"/>
                  </a:lnTo>
                  <a:lnTo>
                    <a:pt x="9" y="10"/>
                  </a:lnTo>
                  <a:lnTo>
                    <a:pt x="11" y="9"/>
                  </a:lnTo>
                  <a:lnTo>
                    <a:pt x="13" y="8"/>
                  </a:lnTo>
                  <a:lnTo>
                    <a:pt x="15" y="8"/>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3" name="Freeform 1253"/>
            <p:cNvSpPr>
              <a:spLocks/>
            </p:cNvSpPr>
            <p:nvPr/>
          </p:nvSpPr>
          <p:spPr bwMode="auto">
            <a:xfrm>
              <a:off x="5592881" y="5110163"/>
              <a:ext cx="10024" cy="5812"/>
            </a:xfrm>
            <a:custGeom>
              <a:avLst/>
              <a:gdLst>
                <a:gd name="T0" fmla="*/ 2 w 11"/>
                <a:gd name="T1" fmla="*/ 0 h 5"/>
                <a:gd name="T2" fmla="*/ 0 w 11"/>
                <a:gd name="T3" fmla="*/ 0 h 5"/>
                <a:gd name="T4" fmla="*/ 0 w 11"/>
                <a:gd name="T5" fmla="*/ 1 h 5"/>
                <a:gd name="T6" fmla="*/ 2 w 11"/>
                <a:gd name="T7" fmla="*/ 1 h 5"/>
                <a:gd name="T8" fmla="*/ 8 w 11"/>
                <a:gd name="T9" fmla="*/ 4 h 5"/>
                <a:gd name="T10" fmla="*/ 11 w 11"/>
                <a:gd name="T11" fmla="*/ 5 h 5"/>
                <a:gd name="T12" fmla="*/ 11 w 11"/>
                <a:gd name="T13" fmla="*/ 5 h 5"/>
                <a:gd name="T14" fmla="*/ 8 w 11"/>
                <a:gd name="T15" fmla="*/ 2 h 5"/>
                <a:gd name="T16" fmla="*/ 2 w 11"/>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5"/>
                <a:gd name="T29" fmla="*/ 11 w 1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5">
                  <a:moveTo>
                    <a:pt x="2" y="0"/>
                  </a:moveTo>
                  <a:lnTo>
                    <a:pt x="0" y="0"/>
                  </a:lnTo>
                  <a:lnTo>
                    <a:pt x="0" y="1"/>
                  </a:lnTo>
                  <a:lnTo>
                    <a:pt x="2" y="1"/>
                  </a:lnTo>
                  <a:lnTo>
                    <a:pt x="8" y="4"/>
                  </a:lnTo>
                  <a:lnTo>
                    <a:pt x="11" y="5"/>
                  </a:lnTo>
                  <a:lnTo>
                    <a:pt x="8" y="2"/>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4" name="Freeform 1254"/>
            <p:cNvSpPr>
              <a:spLocks/>
            </p:cNvSpPr>
            <p:nvPr/>
          </p:nvSpPr>
          <p:spPr bwMode="auto">
            <a:xfrm>
              <a:off x="5992016" y="5154335"/>
              <a:ext cx="11846" cy="1162"/>
            </a:xfrm>
            <a:custGeom>
              <a:avLst/>
              <a:gdLst>
                <a:gd name="T0" fmla="*/ 0 w 13"/>
                <a:gd name="T1" fmla="*/ 0 h 1"/>
                <a:gd name="T2" fmla="*/ 2 w 13"/>
                <a:gd name="T3" fmla="*/ 1 h 1"/>
                <a:gd name="T4" fmla="*/ 11 w 13"/>
                <a:gd name="T5" fmla="*/ 0 h 1"/>
                <a:gd name="T6" fmla="*/ 13 w 13"/>
                <a:gd name="T7" fmla="*/ 0 h 1"/>
                <a:gd name="T8" fmla="*/ 13 w 13"/>
                <a:gd name="T9" fmla="*/ 0 h 1"/>
                <a:gd name="T10" fmla="*/ 2 w 13"/>
                <a:gd name="T11" fmla="*/ 0 h 1"/>
                <a:gd name="T12" fmla="*/ 0 w 13"/>
                <a:gd name="T13" fmla="*/ 0 h 1"/>
                <a:gd name="T14" fmla="*/ 0 w 1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
                <a:gd name="T26" fmla="*/ 13 w 1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
                  <a:moveTo>
                    <a:pt x="0" y="0"/>
                  </a:moveTo>
                  <a:lnTo>
                    <a:pt x="2" y="1"/>
                  </a:lnTo>
                  <a:lnTo>
                    <a:pt x="11" y="0"/>
                  </a:lnTo>
                  <a:lnTo>
                    <a:pt x="13"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5" name="Freeform 1255"/>
            <p:cNvSpPr>
              <a:spLocks/>
            </p:cNvSpPr>
            <p:nvPr/>
          </p:nvSpPr>
          <p:spPr bwMode="auto">
            <a:xfrm>
              <a:off x="6127794" y="5152010"/>
              <a:ext cx="17314" cy="2325"/>
            </a:xfrm>
            <a:custGeom>
              <a:avLst/>
              <a:gdLst>
                <a:gd name="T0" fmla="*/ 0 w 19"/>
                <a:gd name="T1" fmla="*/ 1 h 2"/>
                <a:gd name="T2" fmla="*/ 0 w 19"/>
                <a:gd name="T3" fmla="*/ 1 h 2"/>
                <a:gd name="T4" fmla="*/ 11 w 19"/>
                <a:gd name="T5" fmla="*/ 2 h 2"/>
                <a:gd name="T6" fmla="*/ 19 w 19"/>
                <a:gd name="T7" fmla="*/ 2 h 2"/>
                <a:gd name="T8" fmla="*/ 19 w 19"/>
                <a:gd name="T9" fmla="*/ 1 h 2"/>
                <a:gd name="T10" fmla="*/ 17 w 19"/>
                <a:gd name="T11" fmla="*/ 1 h 2"/>
                <a:gd name="T12" fmla="*/ 0 w 19"/>
                <a:gd name="T13" fmla="*/ 0 h 2"/>
                <a:gd name="T14" fmla="*/ 0 w 19"/>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
                <a:gd name="T26" fmla="*/ 19 w 19"/>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
                  <a:moveTo>
                    <a:pt x="0" y="1"/>
                  </a:moveTo>
                  <a:lnTo>
                    <a:pt x="0" y="1"/>
                  </a:lnTo>
                  <a:lnTo>
                    <a:pt x="11" y="2"/>
                  </a:lnTo>
                  <a:lnTo>
                    <a:pt x="19" y="2"/>
                  </a:lnTo>
                  <a:lnTo>
                    <a:pt x="19" y="1"/>
                  </a:lnTo>
                  <a:lnTo>
                    <a:pt x="17" y="1"/>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6" name="Freeform 1256"/>
            <p:cNvSpPr>
              <a:spLocks/>
            </p:cNvSpPr>
            <p:nvPr/>
          </p:nvSpPr>
          <p:spPr bwMode="auto">
            <a:xfrm>
              <a:off x="5978347" y="5153172"/>
              <a:ext cx="11846" cy="2325"/>
            </a:xfrm>
            <a:custGeom>
              <a:avLst/>
              <a:gdLst>
                <a:gd name="T0" fmla="*/ 13 w 13"/>
                <a:gd name="T1" fmla="*/ 1 h 2"/>
                <a:gd name="T2" fmla="*/ 13 w 13"/>
                <a:gd name="T3" fmla="*/ 0 h 2"/>
                <a:gd name="T4" fmla="*/ 11 w 13"/>
                <a:gd name="T5" fmla="*/ 0 h 2"/>
                <a:gd name="T6" fmla="*/ 7 w 13"/>
                <a:gd name="T7" fmla="*/ 0 h 2"/>
                <a:gd name="T8" fmla="*/ 4 w 13"/>
                <a:gd name="T9" fmla="*/ 0 h 2"/>
                <a:gd name="T10" fmla="*/ 0 w 13"/>
                <a:gd name="T11" fmla="*/ 0 h 2"/>
                <a:gd name="T12" fmla="*/ 0 w 13"/>
                <a:gd name="T13" fmla="*/ 0 h 2"/>
                <a:gd name="T14" fmla="*/ 0 w 13"/>
                <a:gd name="T15" fmla="*/ 2 h 2"/>
                <a:gd name="T16" fmla="*/ 2 w 13"/>
                <a:gd name="T17" fmla="*/ 2 h 2"/>
                <a:gd name="T18" fmla="*/ 4 w 13"/>
                <a:gd name="T19" fmla="*/ 1 h 2"/>
                <a:gd name="T20" fmla="*/ 9 w 13"/>
                <a:gd name="T21" fmla="*/ 1 h 2"/>
                <a:gd name="T22" fmla="*/ 11 w 13"/>
                <a:gd name="T23" fmla="*/ 1 h 2"/>
                <a:gd name="T24" fmla="*/ 13 w 13"/>
                <a:gd name="T25" fmla="*/ 1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
                <a:gd name="T41" fmla="*/ 13 w 13"/>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
                  <a:moveTo>
                    <a:pt x="13" y="1"/>
                  </a:moveTo>
                  <a:lnTo>
                    <a:pt x="13" y="0"/>
                  </a:lnTo>
                  <a:lnTo>
                    <a:pt x="11" y="0"/>
                  </a:lnTo>
                  <a:lnTo>
                    <a:pt x="7" y="0"/>
                  </a:lnTo>
                  <a:lnTo>
                    <a:pt x="4" y="0"/>
                  </a:lnTo>
                  <a:lnTo>
                    <a:pt x="0" y="0"/>
                  </a:lnTo>
                  <a:lnTo>
                    <a:pt x="0" y="2"/>
                  </a:lnTo>
                  <a:lnTo>
                    <a:pt x="2" y="2"/>
                  </a:lnTo>
                  <a:lnTo>
                    <a:pt x="4" y="1"/>
                  </a:lnTo>
                  <a:lnTo>
                    <a:pt x="9" y="1"/>
                  </a:lnTo>
                  <a:lnTo>
                    <a:pt x="11" y="1"/>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7" name="Freeform 1257"/>
            <p:cNvSpPr>
              <a:spLocks/>
            </p:cNvSpPr>
            <p:nvPr/>
          </p:nvSpPr>
          <p:spPr bwMode="auto">
            <a:xfrm>
              <a:off x="5997483" y="5155497"/>
              <a:ext cx="1823" cy="3487"/>
            </a:xfrm>
            <a:custGeom>
              <a:avLst/>
              <a:gdLst>
                <a:gd name="T0" fmla="*/ 2 w 2"/>
                <a:gd name="T1" fmla="*/ 0 h 3"/>
                <a:gd name="T2" fmla="*/ 0 w 2"/>
                <a:gd name="T3" fmla="*/ 0 h 3"/>
                <a:gd name="T4" fmla="*/ 0 w 2"/>
                <a:gd name="T5" fmla="*/ 0 h 3"/>
                <a:gd name="T6" fmla="*/ 0 w 2"/>
                <a:gd name="T7" fmla="*/ 1 h 3"/>
                <a:gd name="T8" fmla="*/ 2 w 2"/>
                <a:gd name="T9" fmla="*/ 3 h 3"/>
                <a:gd name="T10" fmla="*/ 2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0"/>
                  </a:moveTo>
                  <a:lnTo>
                    <a:pt x="0" y="0"/>
                  </a:lnTo>
                  <a:lnTo>
                    <a:pt x="0" y="1"/>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8" name="Freeform 1258"/>
            <p:cNvSpPr>
              <a:spLocks/>
            </p:cNvSpPr>
            <p:nvPr/>
          </p:nvSpPr>
          <p:spPr bwMode="auto">
            <a:xfrm>
              <a:off x="6016620" y="5140386"/>
              <a:ext cx="8201" cy="4650"/>
            </a:xfrm>
            <a:custGeom>
              <a:avLst/>
              <a:gdLst>
                <a:gd name="T0" fmla="*/ 2 w 9"/>
                <a:gd name="T1" fmla="*/ 4 h 4"/>
                <a:gd name="T2" fmla="*/ 7 w 9"/>
                <a:gd name="T3" fmla="*/ 4 h 4"/>
                <a:gd name="T4" fmla="*/ 7 w 9"/>
                <a:gd name="T5" fmla="*/ 4 h 4"/>
                <a:gd name="T6" fmla="*/ 9 w 9"/>
                <a:gd name="T7" fmla="*/ 4 h 4"/>
                <a:gd name="T8" fmla="*/ 7 w 9"/>
                <a:gd name="T9" fmla="*/ 3 h 4"/>
                <a:gd name="T10" fmla="*/ 5 w 9"/>
                <a:gd name="T11" fmla="*/ 2 h 4"/>
                <a:gd name="T12" fmla="*/ 5 w 9"/>
                <a:gd name="T13" fmla="*/ 0 h 4"/>
                <a:gd name="T14" fmla="*/ 2 w 9"/>
                <a:gd name="T15" fmla="*/ 0 h 4"/>
                <a:gd name="T16" fmla="*/ 0 w 9"/>
                <a:gd name="T17" fmla="*/ 0 h 4"/>
                <a:gd name="T18" fmla="*/ 2 w 9"/>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
                <a:gd name="T32" fmla="*/ 9 w 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
                  <a:moveTo>
                    <a:pt x="2" y="4"/>
                  </a:moveTo>
                  <a:lnTo>
                    <a:pt x="7" y="4"/>
                  </a:lnTo>
                  <a:lnTo>
                    <a:pt x="9" y="4"/>
                  </a:lnTo>
                  <a:lnTo>
                    <a:pt x="7" y="3"/>
                  </a:lnTo>
                  <a:lnTo>
                    <a:pt x="5" y="2"/>
                  </a:lnTo>
                  <a:lnTo>
                    <a:pt x="5" y="0"/>
                  </a:lnTo>
                  <a:lnTo>
                    <a:pt x="2" y="0"/>
                  </a:lnTo>
                  <a:lnTo>
                    <a:pt x="0" y="0"/>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29" name="Freeform 1259"/>
            <p:cNvSpPr>
              <a:spLocks/>
            </p:cNvSpPr>
            <p:nvPr/>
          </p:nvSpPr>
          <p:spPr bwMode="auto">
            <a:xfrm>
              <a:off x="6372014" y="5084589"/>
              <a:ext cx="0" cy="0"/>
            </a:xfrm>
            <a:custGeom>
              <a:avLst/>
              <a:gdLst>
                <a:gd name="T0" fmla="*/ 0 60000 65536"/>
                <a:gd name="T1" fmla="*/ 0 60000 65536"/>
                <a:gd name="T2" fmla="*/ 0 60000 65536"/>
                <a:gd name="T3" fmla="*/ 0 60000 65536"/>
                <a:gd name="T4" fmla="*/ 0 60000 65536"/>
                <a:gd name="T5" fmla="*/ 0 60000 65536"/>
                <a:gd name="T6" fmla="*/ 0 60000 65536"/>
              </a:gdLst>
              <a:ahLst/>
              <a:cxnLst>
                <a:cxn ang="T0">
                  <a:pos x="0" y="0"/>
                </a:cxn>
                <a:cxn ang="T1">
                  <a:pos x="0" y="0"/>
                </a:cxn>
                <a:cxn ang="T2">
                  <a:pos x="0" y="0"/>
                </a:cxn>
                <a:cxn ang="T3">
                  <a:pos x="0" y="0"/>
                </a:cxn>
                <a:cxn ang="T4">
                  <a:pos x="0" y="0"/>
                </a:cxn>
                <a:cxn ang="T5">
                  <a:pos x="0" y="0"/>
                </a:cxn>
                <a:cxn ang="T6">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0" name="Freeform 1260"/>
            <p:cNvSpPr>
              <a:spLocks/>
            </p:cNvSpPr>
            <p:nvPr/>
          </p:nvSpPr>
          <p:spPr bwMode="auto">
            <a:xfrm>
              <a:off x="6368369" y="5400768"/>
              <a:ext cx="1823" cy="3487"/>
            </a:xfrm>
            <a:custGeom>
              <a:avLst/>
              <a:gdLst>
                <a:gd name="T0" fmla="*/ 2 w 2"/>
                <a:gd name="T1" fmla="*/ 0 h 3"/>
                <a:gd name="T2" fmla="*/ 2 w 2"/>
                <a:gd name="T3" fmla="*/ 0 h 3"/>
                <a:gd name="T4" fmla="*/ 0 w 2"/>
                <a:gd name="T5" fmla="*/ 0 h 3"/>
                <a:gd name="T6" fmla="*/ 0 w 2"/>
                <a:gd name="T7" fmla="*/ 0 h 3"/>
                <a:gd name="T8" fmla="*/ 0 w 2"/>
                <a:gd name="T9" fmla="*/ 3 h 3"/>
                <a:gd name="T10" fmla="*/ 2 w 2"/>
                <a:gd name="T11" fmla="*/ 3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0"/>
                  </a:lnTo>
                  <a:lnTo>
                    <a:pt x="0" y="0"/>
                  </a:lnTo>
                  <a:lnTo>
                    <a:pt x="0" y="3"/>
                  </a:lnTo>
                  <a:lnTo>
                    <a:pt x="2"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1" name="Freeform 1261"/>
            <p:cNvSpPr>
              <a:spLocks/>
            </p:cNvSpPr>
            <p:nvPr/>
          </p:nvSpPr>
          <p:spPr bwMode="auto">
            <a:xfrm>
              <a:off x="6139641" y="5265927"/>
              <a:ext cx="5468" cy="4650"/>
            </a:xfrm>
            <a:custGeom>
              <a:avLst/>
              <a:gdLst>
                <a:gd name="T0" fmla="*/ 4 w 6"/>
                <a:gd name="T1" fmla="*/ 0 h 4"/>
                <a:gd name="T2" fmla="*/ 2 w 6"/>
                <a:gd name="T3" fmla="*/ 1 h 4"/>
                <a:gd name="T4" fmla="*/ 2 w 6"/>
                <a:gd name="T5" fmla="*/ 0 h 4"/>
                <a:gd name="T6" fmla="*/ 0 w 6"/>
                <a:gd name="T7" fmla="*/ 1 h 4"/>
                <a:gd name="T8" fmla="*/ 0 w 6"/>
                <a:gd name="T9" fmla="*/ 0 h 4"/>
                <a:gd name="T10" fmla="*/ 0 w 6"/>
                <a:gd name="T11" fmla="*/ 0 h 4"/>
                <a:gd name="T12" fmla="*/ 0 w 6"/>
                <a:gd name="T13" fmla="*/ 3 h 4"/>
                <a:gd name="T14" fmla="*/ 0 w 6"/>
                <a:gd name="T15" fmla="*/ 4 h 4"/>
                <a:gd name="T16" fmla="*/ 4 w 6"/>
                <a:gd name="T17" fmla="*/ 4 h 4"/>
                <a:gd name="T18" fmla="*/ 6 w 6"/>
                <a:gd name="T19" fmla="*/ 4 h 4"/>
                <a:gd name="T20" fmla="*/ 6 w 6"/>
                <a:gd name="T21" fmla="*/ 3 h 4"/>
                <a:gd name="T22" fmla="*/ 4 w 6"/>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
                <a:gd name="T38" fmla="*/ 6 w 6"/>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
                  <a:moveTo>
                    <a:pt x="4" y="0"/>
                  </a:moveTo>
                  <a:lnTo>
                    <a:pt x="2" y="1"/>
                  </a:lnTo>
                  <a:lnTo>
                    <a:pt x="2" y="0"/>
                  </a:lnTo>
                  <a:lnTo>
                    <a:pt x="0" y="1"/>
                  </a:lnTo>
                  <a:lnTo>
                    <a:pt x="0" y="0"/>
                  </a:lnTo>
                  <a:lnTo>
                    <a:pt x="0" y="3"/>
                  </a:lnTo>
                  <a:lnTo>
                    <a:pt x="0" y="4"/>
                  </a:lnTo>
                  <a:lnTo>
                    <a:pt x="4" y="4"/>
                  </a:lnTo>
                  <a:lnTo>
                    <a:pt x="6" y="4"/>
                  </a:lnTo>
                  <a:lnTo>
                    <a:pt x="6" y="3"/>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2" name="Freeform 1262"/>
            <p:cNvSpPr>
              <a:spLocks/>
            </p:cNvSpPr>
            <p:nvPr/>
          </p:nvSpPr>
          <p:spPr bwMode="auto">
            <a:xfrm>
              <a:off x="5997483" y="5206644"/>
              <a:ext cx="13669" cy="4650"/>
            </a:xfrm>
            <a:custGeom>
              <a:avLst/>
              <a:gdLst>
                <a:gd name="T0" fmla="*/ 0 w 15"/>
                <a:gd name="T1" fmla="*/ 4 h 4"/>
                <a:gd name="T2" fmla="*/ 0 w 15"/>
                <a:gd name="T3" fmla="*/ 4 h 4"/>
                <a:gd name="T4" fmla="*/ 2 w 15"/>
                <a:gd name="T5" fmla="*/ 4 h 4"/>
                <a:gd name="T6" fmla="*/ 5 w 15"/>
                <a:gd name="T7" fmla="*/ 4 h 4"/>
                <a:gd name="T8" fmla="*/ 9 w 15"/>
                <a:gd name="T9" fmla="*/ 4 h 4"/>
                <a:gd name="T10" fmla="*/ 15 w 15"/>
                <a:gd name="T11" fmla="*/ 2 h 4"/>
                <a:gd name="T12" fmla="*/ 13 w 15"/>
                <a:gd name="T13" fmla="*/ 0 h 4"/>
                <a:gd name="T14" fmla="*/ 11 w 15"/>
                <a:gd name="T15" fmla="*/ 0 h 4"/>
                <a:gd name="T16" fmla="*/ 7 w 15"/>
                <a:gd name="T17" fmla="*/ 2 h 4"/>
                <a:gd name="T18" fmla="*/ 2 w 15"/>
                <a:gd name="T19" fmla="*/ 2 h 4"/>
                <a:gd name="T20" fmla="*/ 0 w 15"/>
                <a:gd name="T21" fmla="*/ 3 h 4"/>
                <a:gd name="T22" fmla="*/ 0 w 15"/>
                <a:gd name="T23" fmla="*/ 4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4"/>
                <a:gd name="T38" fmla="*/ 15 w 1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4">
                  <a:moveTo>
                    <a:pt x="0" y="4"/>
                  </a:moveTo>
                  <a:lnTo>
                    <a:pt x="0" y="4"/>
                  </a:lnTo>
                  <a:lnTo>
                    <a:pt x="2" y="4"/>
                  </a:lnTo>
                  <a:lnTo>
                    <a:pt x="5" y="4"/>
                  </a:lnTo>
                  <a:lnTo>
                    <a:pt x="9" y="4"/>
                  </a:lnTo>
                  <a:lnTo>
                    <a:pt x="15" y="2"/>
                  </a:lnTo>
                  <a:lnTo>
                    <a:pt x="13" y="0"/>
                  </a:lnTo>
                  <a:lnTo>
                    <a:pt x="11" y="0"/>
                  </a:lnTo>
                  <a:lnTo>
                    <a:pt x="7" y="2"/>
                  </a:lnTo>
                  <a:lnTo>
                    <a:pt x="2" y="2"/>
                  </a:lnTo>
                  <a:lnTo>
                    <a:pt x="0"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3" name="Freeform 1263"/>
            <p:cNvSpPr>
              <a:spLocks/>
            </p:cNvSpPr>
            <p:nvPr/>
          </p:nvSpPr>
          <p:spPr bwMode="auto">
            <a:xfrm>
              <a:off x="6047603" y="5210131"/>
              <a:ext cx="3645" cy="1162"/>
            </a:xfrm>
            <a:custGeom>
              <a:avLst/>
              <a:gdLst>
                <a:gd name="T0" fmla="*/ 0 w 4"/>
                <a:gd name="T1" fmla="*/ 0 h 1"/>
                <a:gd name="T2" fmla="*/ 2 w 4"/>
                <a:gd name="T3" fmla="*/ 1 h 1"/>
                <a:gd name="T4" fmla="*/ 2 w 4"/>
                <a:gd name="T5" fmla="*/ 1 h 1"/>
                <a:gd name="T6" fmla="*/ 4 w 4"/>
                <a:gd name="T7" fmla="*/ 1 h 1"/>
                <a:gd name="T8" fmla="*/ 4 w 4"/>
                <a:gd name="T9" fmla="*/ 0 h 1"/>
                <a:gd name="T10" fmla="*/ 0 w 4"/>
                <a:gd name="T11" fmla="*/ 0 h 1"/>
                <a:gd name="T12" fmla="*/ 0 w 4"/>
                <a:gd name="T13" fmla="*/ 0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0" y="0"/>
                  </a:moveTo>
                  <a:lnTo>
                    <a:pt x="2" y="1"/>
                  </a:lnTo>
                  <a:lnTo>
                    <a:pt x="4" y="1"/>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4" name="Freeform 1264"/>
            <p:cNvSpPr>
              <a:spLocks/>
            </p:cNvSpPr>
            <p:nvPr/>
          </p:nvSpPr>
          <p:spPr bwMode="auto">
            <a:xfrm>
              <a:off x="6033934" y="5203157"/>
              <a:ext cx="1823" cy="1162"/>
            </a:xfrm>
            <a:custGeom>
              <a:avLst/>
              <a:gdLst>
                <a:gd name="T0" fmla="*/ 0 w 2"/>
                <a:gd name="T1" fmla="*/ 0 h 1"/>
                <a:gd name="T2" fmla="*/ 0 w 2"/>
                <a:gd name="T3" fmla="*/ 1 h 1"/>
                <a:gd name="T4" fmla="*/ 2 w 2"/>
                <a:gd name="T5" fmla="*/ 1 h 1"/>
                <a:gd name="T6" fmla="*/ 2 w 2"/>
                <a:gd name="T7" fmla="*/ 0 h 1"/>
                <a:gd name="T8" fmla="*/ 0 w 2"/>
                <a:gd name="T9" fmla="*/ 0 h 1"/>
                <a:gd name="T10" fmla="*/ 0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5" name="Freeform 1265"/>
            <p:cNvSpPr>
              <a:spLocks/>
            </p:cNvSpPr>
            <p:nvPr/>
          </p:nvSpPr>
          <p:spPr bwMode="auto">
            <a:xfrm>
              <a:off x="6009330" y="5093889"/>
              <a:ext cx="1823" cy="5812"/>
            </a:xfrm>
            <a:custGeom>
              <a:avLst/>
              <a:gdLst>
                <a:gd name="T0" fmla="*/ 2 w 2"/>
                <a:gd name="T1" fmla="*/ 0 h 5"/>
                <a:gd name="T2" fmla="*/ 0 w 2"/>
                <a:gd name="T3" fmla="*/ 0 h 5"/>
                <a:gd name="T4" fmla="*/ 2 w 2"/>
                <a:gd name="T5" fmla="*/ 5 h 5"/>
                <a:gd name="T6" fmla="*/ 2 w 2"/>
                <a:gd name="T7" fmla="*/ 5 h 5"/>
                <a:gd name="T8" fmla="*/ 2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0"/>
                  </a:moveTo>
                  <a:lnTo>
                    <a:pt x="0" y="0"/>
                  </a:lnTo>
                  <a:lnTo>
                    <a:pt x="2" y="5"/>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6" name="Freeform 1266"/>
            <p:cNvSpPr>
              <a:spLocks/>
            </p:cNvSpPr>
            <p:nvPr/>
          </p:nvSpPr>
          <p:spPr bwMode="auto">
            <a:xfrm>
              <a:off x="5930961" y="5081102"/>
              <a:ext cx="7290" cy="2325"/>
            </a:xfrm>
            <a:custGeom>
              <a:avLst/>
              <a:gdLst>
                <a:gd name="T0" fmla="*/ 2 w 8"/>
                <a:gd name="T1" fmla="*/ 0 h 2"/>
                <a:gd name="T2" fmla="*/ 0 w 8"/>
                <a:gd name="T3" fmla="*/ 1 h 2"/>
                <a:gd name="T4" fmla="*/ 0 w 8"/>
                <a:gd name="T5" fmla="*/ 1 h 2"/>
                <a:gd name="T6" fmla="*/ 2 w 8"/>
                <a:gd name="T7" fmla="*/ 1 h 2"/>
                <a:gd name="T8" fmla="*/ 4 w 8"/>
                <a:gd name="T9" fmla="*/ 1 h 2"/>
                <a:gd name="T10" fmla="*/ 6 w 8"/>
                <a:gd name="T11" fmla="*/ 2 h 2"/>
                <a:gd name="T12" fmla="*/ 8 w 8"/>
                <a:gd name="T13" fmla="*/ 1 h 2"/>
                <a:gd name="T14" fmla="*/ 2 w 8"/>
                <a:gd name="T15" fmla="*/ 0 h 2"/>
                <a:gd name="T16" fmla="*/ 2 w 8"/>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
                <a:gd name="T29" fmla="*/ 8 w 8"/>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
                  <a:moveTo>
                    <a:pt x="2" y="0"/>
                  </a:moveTo>
                  <a:lnTo>
                    <a:pt x="0" y="1"/>
                  </a:lnTo>
                  <a:lnTo>
                    <a:pt x="2" y="1"/>
                  </a:lnTo>
                  <a:lnTo>
                    <a:pt x="4" y="1"/>
                  </a:lnTo>
                  <a:lnTo>
                    <a:pt x="6" y="2"/>
                  </a:lnTo>
                  <a:lnTo>
                    <a:pt x="8"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7" name="Freeform 1267"/>
            <p:cNvSpPr>
              <a:spLocks/>
            </p:cNvSpPr>
            <p:nvPr/>
          </p:nvSpPr>
          <p:spPr bwMode="auto">
            <a:xfrm>
              <a:off x="5917292" y="5088077"/>
              <a:ext cx="3645" cy="2325"/>
            </a:xfrm>
            <a:custGeom>
              <a:avLst/>
              <a:gdLst>
                <a:gd name="T0" fmla="*/ 0 w 4"/>
                <a:gd name="T1" fmla="*/ 2 h 2"/>
                <a:gd name="T2" fmla="*/ 4 w 4"/>
                <a:gd name="T3" fmla="*/ 1 h 2"/>
                <a:gd name="T4" fmla="*/ 4 w 4"/>
                <a:gd name="T5" fmla="*/ 1 h 2"/>
                <a:gd name="T6" fmla="*/ 2 w 4"/>
                <a:gd name="T7" fmla="*/ 0 h 2"/>
                <a:gd name="T8" fmla="*/ 0 w 4"/>
                <a:gd name="T9" fmla="*/ 1 h 2"/>
                <a:gd name="T10" fmla="*/ 0 w 4"/>
                <a:gd name="T11" fmla="*/ 2 h 2"/>
                <a:gd name="T12" fmla="*/ 0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2"/>
                  </a:moveTo>
                  <a:lnTo>
                    <a:pt x="4" y="1"/>
                  </a:lnTo>
                  <a:lnTo>
                    <a:pt x="2" y="0"/>
                  </a:lnTo>
                  <a:lnTo>
                    <a:pt x="0"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8" name="Freeform 1268"/>
            <p:cNvSpPr>
              <a:spLocks/>
            </p:cNvSpPr>
            <p:nvPr/>
          </p:nvSpPr>
          <p:spPr bwMode="auto">
            <a:xfrm>
              <a:off x="6385683" y="5183395"/>
              <a:ext cx="1823" cy="2325"/>
            </a:xfrm>
            <a:custGeom>
              <a:avLst/>
              <a:gdLst>
                <a:gd name="T0" fmla="*/ 0 w 2"/>
                <a:gd name="T1" fmla="*/ 0 h 2"/>
                <a:gd name="T2" fmla="*/ 0 w 2"/>
                <a:gd name="T3" fmla="*/ 1 h 2"/>
                <a:gd name="T4" fmla="*/ 2 w 2"/>
                <a:gd name="T5" fmla="*/ 2 h 2"/>
                <a:gd name="T6" fmla="*/ 0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0" y="1"/>
                  </a:lnTo>
                  <a:lnTo>
                    <a:pt x="2"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39" name="Freeform 1269"/>
            <p:cNvSpPr>
              <a:spLocks/>
            </p:cNvSpPr>
            <p:nvPr/>
          </p:nvSpPr>
          <p:spPr bwMode="auto">
            <a:xfrm>
              <a:off x="5943718" y="5074128"/>
              <a:ext cx="6379" cy="3487"/>
            </a:xfrm>
            <a:custGeom>
              <a:avLst/>
              <a:gdLst>
                <a:gd name="T0" fmla="*/ 5 w 7"/>
                <a:gd name="T1" fmla="*/ 3 h 3"/>
                <a:gd name="T2" fmla="*/ 7 w 7"/>
                <a:gd name="T3" fmla="*/ 1 h 3"/>
                <a:gd name="T4" fmla="*/ 5 w 7"/>
                <a:gd name="T5" fmla="*/ 1 h 3"/>
                <a:gd name="T6" fmla="*/ 2 w 7"/>
                <a:gd name="T7" fmla="*/ 0 h 3"/>
                <a:gd name="T8" fmla="*/ 0 w 7"/>
                <a:gd name="T9" fmla="*/ 0 h 3"/>
                <a:gd name="T10" fmla="*/ 0 w 7"/>
                <a:gd name="T11" fmla="*/ 1 h 3"/>
                <a:gd name="T12" fmla="*/ 2 w 7"/>
                <a:gd name="T13" fmla="*/ 3 h 3"/>
                <a:gd name="T14" fmla="*/ 5 w 7"/>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5" y="3"/>
                  </a:moveTo>
                  <a:lnTo>
                    <a:pt x="7" y="1"/>
                  </a:lnTo>
                  <a:lnTo>
                    <a:pt x="5" y="1"/>
                  </a:lnTo>
                  <a:lnTo>
                    <a:pt x="2" y="0"/>
                  </a:lnTo>
                  <a:lnTo>
                    <a:pt x="0" y="0"/>
                  </a:lnTo>
                  <a:lnTo>
                    <a:pt x="0" y="1"/>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0" name="Freeform 1270"/>
            <p:cNvSpPr>
              <a:spLocks/>
            </p:cNvSpPr>
            <p:nvPr/>
          </p:nvSpPr>
          <p:spPr bwMode="auto">
            <a:xfrm>
              <a:off x="6018442" y="5149685"/>
              <a:ext cx="10024" cy="3487"/>
            </a:xfrm>
            <a:custGeom>
              <a:avLst/>
              <a:gdLst>
                <a:gd name="T0" fmla="*/ 11 w 11"/>
                <a:gd name="T1" fmla="*/ 2 h 3"/>
                <a:gd name="T2" fmla="*/ 11 w 11"/>
                <a:gd name="T3" fmla="*/ 2 h 3"/>
                <a:gd name="T4" fmla="*/ 3 w 11"/>
                <a:gd name="T5" fmla="*/ 0 h 3"/>
                <a:gd name="T6" fmla="*/ 0 w 11"/>
                <a:gd name="T7" fmla="*/ 0 h 3"/>
                <a:gd name="T8" fmla="*/ 0 w 11"/>
                <a:gd name="T9" fmla="*/ 0 h 3"/>
                <a:gd name="T10" fmla="*/ 0 w 11"/>
                <a:gd name="T11" fmla="*/ 2 h 3"/>
                <a:gd name="T12" fmla="*/ 0 w 11"/>
                <a:gd name="T13" fmla="*/ 3 h 3"/>
                <a:gd name="T14" fmla="*/ 3 w 11"/>
                <a:gd name="T15" fmla="*/ 3 h 3"/>
                <a:gd name="T16" fmla="*/ 11 w 11"/>
                <a:gd name="T17" fmla="*/ 3 h 3"/>
                <a:gd name="T18" fmla="*/ 11 w 11"/>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3"/>
                <a:gd name="T32" fmla="*/ 11 w 11"/>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3">
                  <a:moveTo>
                    <a:pt x="11" y="2"/>
                  </a:moveTo>
                  <a:lnTo>
                    <a:pt x="11" y="2"/>
                  </a:lnTo>
                  <a:lnTo>
                    <a:pt x="3" y="0"/>
                  </a:lnTo>
                  <a:lnTo>
                    <a:pt x="0" y="0"/>
                  </a:lnTo>
                  <a:lnTo>
                    <a:pt x="0" y="2"/>
                  </a:lnTo>
                  <a:lnTo>
                    <a:pt x="0" y="3"/>
                  </a:lnTo>
                  <a:lnTo>
                    <a:pt x="3" y="3"/>
                  </a:lnTo>
                  <a:lnTo>
                    <a:pt x="11" y="3"/>
                  </a:lnTo>
                  <a:lnTo>
                    <a:pt x="11"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1" name="Freeform 1271"/>
            <p:cNvSpPr>
              <a:spLocks/>
            </p:cNvSpPr>
            <p:nvPr/>
          </p:nvSpPr>
          <p:spPr bwMode="auto">
            <a:xfrm>
              <a:off x="6026644" y="5170609"/>
              <a:ext cx="3645" cy="2325"/>
            </a:xfrm>
            <a:custGeom>
              <a:avLst/>
              <a:gdLst>
                <a:gd name="T0" fmla="*/ 0 w 4"/>
                <a:gd name="T1" fmla="*/ 0 h 2"/>
                <a:gd name="T2" fmla="*/ 0 w 4"/>
                <a:gd name="T3" fmla="*/ 1 h 2"/>
                <a:gd name="T4" fmla="*/ 0 w 4"/>
                <a:gd name="T5" fmla="*/ 2 h 2"/>
                <a:gd name="T6" fmla="*/ 0 w 4"/>
                <a:gd name="T7" fmla="*/ 2 h 2"/>
                <a:gd name="T8" fmla="*/ 2 w 4"/>
                <a:gd name="T9" fmla="*/ 1 h 2"/>
                <a:gd name="T10" fmla="*/ 4 w 4"/>
                <a:gd name="T11" fmla="*/ 1 h 2"/>
                <a:gd name="T12" fmla="*/ 4 w 4"/>
                <a:gd name="T13" fmla="*/ 1 h 2"/>
                <a:gd name="T14" fmla="*/ 4 w 4"/>
                <a:gd name="T15" fmla="*/ 0 h 2"/>
                <a:gd name="T16" fmla="*/ 4 w 4"/>
                <a:gd name="T17" fmla="*/ 0 h 2"/>
                <a:gd name="T18" fmla="*/ 2 w 4"/>
                <a:gd name="T19" fmla="*/ 0 h 2"/>
                <a:gd name="T20" fmla="*/ 0 w 4"/>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0"/>
                  </a:moveTo>
                  <a:lnTo>
                    <a:pt x="0" y="1"/>
                  </a:lnTo>
                  <a:lnTo>
                    <a:pt x="0" y="2"/>
                  </a:lnTo>
                  <a:lnTo>
                    <a:pt x="2" y="1"/>
                  </a:lnTo>
                  <a:lnTo>
                    <a:pt x="4" y="1"/>
                  </a:lnTo>
                  <a:lnTo>
                    <a:pt x="4"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2" name="Freeform 1272"/>
            <p:cNvSpPr>
              <a:spLocks/>
            </p:cNvSpPr>
            <p:nvPr/>
          </p:nvSpPr>
          <p:spPr bwMode="auto">
            <a:xfrm>
              <a:off x="5992016" y="5102026"/>
              <a:ext cx="1823" cy="4650"/>
            </a:xfrm>
            <a:custGeom>
              <a:avLst/>
              <a:gdLst>
                <a:gd name="T0" fmla="*/ 0 w 2"/>
                <a:gd name="T1" fmla="*/ 1 h 4"/>
                <a:gd name="T2" fmla="*/ 0 w 2"/>
                <a:gd name="T3" fmla="*/ 0 h 4"/>
                <a:gd name="T4" fmla="*/ 0 w 2"/>
                <a:gd name="T5" fmla="*/ 0 h 4"/>
                <a:gd name="T6" fmla="*/ 2 w 2"/>
                <a:gd name="T7" fmla="*/ 4 h 4"/>
                <a:gd name="T8" fmla="*/ 0 w 2"/>
                <a:gd name="T9" fmla="*/ 1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0" y="0"/>
                  </a:lnTo>
                  <a:lnTo>
                    <a:pt x="2" y="4"/>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3" name="Freeform 1273"/>
            <p:cNvSpPr>
              <a:spLocks/>
            </p:cNvSpPr>
            <p:nvPr/>
          </p:nvSpPr>
          <p:spPr bwMode="auto">
            <a:xfrm>
              <a:off x="6477721" y="5232217"/>
              <a:ext cx="12758" cy="5812"/>
            </a:xfrm>
            <a:custGeom>
              <a:avLst/>
              <a:gdLst>
                <a:gd name="T0" fmla="*/ 12 w 14"/>
                <a:gd name="T1" fmla="*/ 4 h 5"/>
                <a:gd name="T2" fmla="*/ 10 w 14"/>
                <a:gd name="T3" fmla="*/ 2 h 5"/>
                <a:gd name="T4" fmla="*/ 10 w 14"/>
                <a:gd name="T5" fmla="*/ 1 h 5"/>
                <a:gd name="T6" fmla="*/ 2 w 14"/>
                <a:gd name="T7" fmla="*/ 0 h 5"/>
                <a:gd name="T8" fmla="*/ 0 w 14"/>
                <a:gd name="T9" fmla="*/ 0 h 5"/>
                <a:gd name="T10" fmla="*/ 2 w 14"/>
                <a:gd name="T11" fmla="*/ 1 h 5"/>
                <a:gd name="T12" fmla="*/ 4 w 14"/>
                <a:gd name="T13" fmla="*/ 2 h 5"/>
                <a:gd name="T14" fmla="*/ 6 w 14"/>
                <a:gd name="T15" fmla="*/ 4 h 5"/>
                <a:gd name="T16" fmla="*/ 12 w 14"/>
                <a:gd name="T17" fmla="*/ 5 h 5"/>
                <a:gd name="T18" fmla="*/ 14 w 14"/>
                <a:gd name="T19" fmla="*/ 5 h 5"/>
                <a:gd name="T20" fmla="*/ 12 w 14"/>
                <a:gd name="T21" fmla="*/ 4 h 5"/>
                <a:gd name="T22" fmla="*/ 12 w 14"/>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5"/>
                <a:gd name="T38" fmla="*/ 14 w 1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5">
                  <a:moveTo>
                    <a:pt x="12" y="4"/>
                  </a:moveTo>
                  <a:lnTo>
                    <a:pt x="10" y="2"/>
                  </a:lnTo>
                  <a:lnTo>
                    <a:pt x="10" y="1"/>
                  </a:lnTo>
                  <a:lnTo>
                    <a:pt x="2" y="0"/>
                  </a:lnTo>
                  <a:lnTo>
                    <a:pt x="0" y="0"/>
                  </a:lnTo>
                  <a:lnTo>
                    <a:pt x="2" y="1"/>
                  </a:lnTo>
                  <a:lnTo>
                    <a:pt x="4" y="2"/>
                  </a:lnTo>
                  <a:lnTo>
                    <a:pt x="6" y="4"/>
                  </a:lnTo>
                  <a:lnTo>
                    <a:pt x="12" y="5"/>
                  </a:lnTo>
                  <a:lnTo>
                    <a:pt x="14" y="5"/>
                  </a:lnTo>
                  <a:lnTo>
                    <a:pt x="1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4" name="Freeform 1275"/>
            <p:cNvSpPr>
              <a:spLocks/>
            </p:cNvSpPr>
            <p:nvPr/>
          </p:nvSpPr>
          <p:spPr bwMode="auto">
            <a:xfrm>
              <a:off x="6467697" y="5213618"/>
              <a:ext cx="11846" cy="13949"/>
            </a:xfrm>
            <a:custGeom>
              <a:avLst/>
              <a:gdLst>
                <a:gd name="T0" fmla="*/ 13 w 13"/>
                <a:gd name="T1" fmla="*/ 12 h 12"/>
                <a:gd name="T2" fmla="*/ 13 w 13"/>
                <a:gd name="T3" fmla="*/ 10 h 12"/>
                <a:gd name="T4" fmla="*/ 13 w 13"/>
                <a:gd name="T5" fmla="*/ 9 h 12"/>
                <a:gd name="T6" fmla="*/ 13 w 13"/>
                <a:gd name="T7" fmla="*/ 8 h 12"/>
                <a:gd name="T8" fmla="*/ 9 w 13"/>
                <a:gd name="T9" fmla="*/ 8 h 12"/>
                <a:gd name="T10" fmla="*/ 9 w 13"/>
                <a:gd name="T11" fmla="*/ 8 h 12"/>
                <a:gd name="T12" fmla="*/ 9 w 13"/>
                <a:gd name="T13" fmla="*/ 7 h 12"/>
                <a:gd name="T14" fmla="*/ 7 w 13"/>
                <a:gd name="T15" fmla="*/ 5 h 12"/>
                <a:gd name="T16" fmla="*/ 4 w 13"/>
                <a:gd name="T17" fmla="*/ 5 h 12"/>
                <a:gd name="T18" fmla="*/ 4 w 13"/>
                <a:gd name="T19" fmla="*/ 4 h 12"/>
                <a:gd name="T20" fmla="*/ 2 w 13"/>
                <a:gd name="T21" fmla="*/ 1 h 12"/>
                <a:gd name="T22" fmla="*/ 0 w 13"/>
                <a:gd name="T23" fmla="*/ 0 h 12"/>
                <a:gd name="T24" fmla="*/ 0 w 13"/>
                <a:gd name="T25" fmla="*/ 0 h 12"/>
                <a:gd name="T26" fmla="*/ 0 w 13"/>
                <a:gd name="T27" fmla="*/ 1 h 12"/>
                <a:gd name="T28" fmla="*/ 0 w 13"/>
                <a:gd name="T29" fmla="*/ 1 h 12"/>
                <a:gd name="T30" fmla="*/ 0 w 13"/>
                <a:gd name="T31" fmla="*/ 2 h 12"/>
                <a:gd name="T32" fmla="*/ 7 w 13"/>
                <a:gd name="T33" fmla="*/ 8 h 12"/>
                <a:gd name="T34" fmla="*/ 11 w 13"/>
                <a:gd name="T35" fmla="*/ 10 h 12"/>
                <a:gd name="T36" fmla="*/ 13 w 13"/>
                <a:gd name="T37" fmla="*/ 10 h 12"/>
                <a:gd name="T38" fmla="*/ 13 w 13"/>
                <a:gd name="T39" fmla="*/ 12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12"/>
                <a:gd name="T62" fmla="*/ 13 w 13"/>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12">
                  <a:moveTo>
                    <a:pt x="13" y="12"/>
                  </a:moveTo>
                  <a:lnTo>
                    <a:pt x="13" y="10"/>
                  </a:lnTo>
                  <a:lnTo>
                    <a:pt x="13" y="9"/>
                  </a:lnTo>
                  <a:lnTo>
                    <a:pt x="13" y="8"/>
                  </a:lnTo>
                  <a:lnTo>
                    <a:pt x="9" y="8"/>
                  </a:lnTo>
                  <a:lnTo>
                    <a:pt x="9" y="7"/>
                  </a:lnTo>
                  <a:lnTo>
                    <a:pt x="7" y="5"/>
                  </a:lnTo>
                  <a:lnTo>
                    <a:pt x="4" y="5"/>
                  </a:lnTo>
                  <a:lnTo>
                    <a:pt x="4" y="4"/>
                  </a:lnTo>
                  <a:lnTo>
                    <a:pt x="2" y="1"/>
                  </a:lnTo>
                  <a:lnTo>
                    <a:pt x="0" y="0"/>
                  </a:lnTo>
                  <a:lnTo>
                    <a:pt x="0" y="1"/>
                  </a:lnTo>
                  <a:lnTo>
                    <a:pt x="0" y="2"/>
                  </a:lnTo>
                  <a:lnTo>
                    <a:pt x="7" y="8"/>
                  </a:lnTo>
                  <a:lnTo>
                    <a:pt x="11" y="10"/>
                  </a:lnTo>
                  <a:lnTo>
                    <a:pt x="13" y="10"/>
                  </a:lnTo>
                  <a:lnTo>
                    <a:pt x="13"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5" name="Freeform 1276"/>
            <p:cNvSpPr>
              <a:spLocks/>
            </p:cNvSpPr>
            <p:nvPr/>
          </p:nvSpPr>
          <p:spPr bwMode="auto">
            <a:xfrm>
              <a:off x="6460406" y="5220593"/>
              <a:ext cx="3645" cy="1162"/>
            </a:xfrm>
            <a:custGeom>
              <a:avLst/>
              <a:gdLst>
                <a:gd name="T0" fmla="*/ 4 w 4"/>
                <a:gd name="T1" fmla="*/ 1 h 1"/>
                <a:gd name="T2" fmla="*/ 4 w 4"/>
                <a:gd name="T3" fmla="*/ 1 h 1"/>
                <a:gd name="T4" fmla="*/ 4 w 4"/>
                <a:gd name="T5" fmla="*/ 0 h 1"/>
                <a:gd name="T6" fmla="*/ 2 w 4"/>
                <a:gd name="T7" fmla="*/ 0 h 1"/>
                <a:gd name="T8" fmla="*/ 0 w 4"/>
                <a:gd name="T9" fmla="*/ 0 h 1"/>
                <a:gd name="T10" fmla="*/ 0 w 4"/>
                <a:gd name="T11" fmla="*/ 0 h 1"/>
                <a:gd name="T12" fmla="*/ 2 w 4"/>
                <a:gd name="T13" fmla="*/ 1 h 1"/>
                <a:gd name="T14" fmla="*/ 4 w 4"/>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4" y="1"/>
                  </a:moveTo>
                  <a:lnTo>
                    <a:pt x="4" y="1"/>
                  </a:lnTo>
                  <a:lnTo>
                    <a:pt x="4" y="0"/>
                  </a:lnTo>
                  <a:lnTo>
                    <a:pt x="2" y="0"/>
                  </a:lnTo>
                  <a:lnTo>
                    <a:pt x="0" y="0"/>
                  </a:lnTo>
                  <a:lnTo>
                    <a:pt x="2" y="1"/>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6" name="Freeform 1277"/>
            <p:cNvSpPr>
              <a:spLocks/>
            </p:cNvSpPr>
            <p:nvPr/>
          </p:nvSpPr>
          <p:spPr bwMode="auto">
            <a:xfrm>
              <a:off x="6358345" y="5220593"/>
              <a:ext cx="5468" cy="2325"/>
            </a:xfrm>
            <a:custGeom>
              <a:avLst/>
              <a:gdLst>
                <a:gd name="T0" fmla="*/ 0 w 6"/>
                <a:gd name="T1" fmla="*/ 0 h 2"/>
                <a:gd name="T2" fmla="*/ 2 w 6"/>
                <a:gd name="T3" fmla="*/ 1 h 2"/>
                <a:gd name="T4" fmla="*/ 4 w 6"/>
                <a:gd name="T5" fmla="*/ 2 h 2"/>
                <a:gd name="T6" fmla="*/ 6 w 6"/>
                <a:gd name="T7" fmla="*/ 2 h 2"/>
                <a:gd name="T8" fmla="*/ 6 w 6"/>
                <a:gd name="T9" fmla="*/ 1 h 2"/>
                <a:gd name="T10" fmla="*/ 0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0"/>
                  </a:moveTo>
                  <a:lnTo>
                    <a:pt x="2" y="1"/>
                  </a:lnTo>
                  <a:lnTo>
                    <a:pt x="4" y="2"/>
                  </a:lnTo>
                  <a:lnTo>
                    <a:pt x="6" y="2"/>
                  </a:lnTo>
                  <a:lnTo>
                    <a:pt x="6"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7" name="Freeform 1278"/>
            <p:cNvSpPr>
              <a:spLocks/>
            </p:cNvSpPr>
            <p:nvPr/>
          </p:nvSpPr>
          <p:spPr bwMode="auto">
            <a:xfrm>
              <a:off x="6566113" y="5281039"/>
              <a:ext cx="1823" cy="5812"/>
            </a:xfrm>
            <a:custGeom>
              <a:avLst/>
              <a:gdLst>
                <a:gd name="T0" fmla="*/ 0 w 2"/>
                <a:gd name="T1" fmla="*/ 5 h 5"/>
                <a:gd name="T2" fmla="*/ 2 w 2"/>
                <a:gd name="T3" fmla="*/ 4 h 5"/>
                <a:gd name="T4" fmla="*/ 2 w 2"/>
                <a:gd name="T5" fmla="*/ 3 h 5"/>
                <a:gd name="T6" fmla="*/ 0 w 2"/>
                <a:gd name="T7" fmla="*/ 3 h 5"/>
                <a:gd name="T8" fmla="*/ 0 w 2"/>
                <a:gd name="T9" fmla="*/ 0 h 5"/>
                <a:gd name="T10" fmla="*/ 0 w 2"/>
                <a:gd name="T11" fmla="*/ 0 h 5"/>
                <a:gd name="T12" fmla="*/ 0 w 2"/>
                <a:gd name="T13" fmla="*/ 4 h 5"/>
                <a:gd name="T14" fmla="*/ 0 w 2"/>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2" y="4"/>
                  </a:lnTo>
                  <a:lnTo>
                    <a:pt x="2" y="3"/>
                  </a:lnTo>
                  <a:lnTo>
                    <a:pt x="0" y="3"/>
                  </a:lnTo>
                  <a:lnTo>
                    <a:pt x="0" y="0"/>
                  </a:lnTo>
                  <a:lnTo>
                    <a:pt x="0" y="4"/>
                  </a:lnTo>
                  <a:lnTo>
                    <a:pt x="0"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8" name="Freeform 1279"/>
            <p:cNvSpPr>
              <a:spLocks/>
            </p:cNvSpPr>
            <p:nvPr/>
          </p:nvSpPr>
          <p:spPr bwMode="auto">
            <a:xfrm>
              <a:off x="6452205" y="5222918"/>
              <a:ext cx="17314" cy="6975"/>
            </a:xfrm>
            <a:custGeom>
              <a:avLst/>
              <a:gdLst>
                <a:gd name="T0" fmla="*/ 13 w 19"/>
                <a:gd name="T1" fmla="*/ 1 h 6"/>
                <a:gd name="T2" fmla="*/ 5 w 19"/>
                <a:gd name="T3" fmla="*/ 1 h 6"/>
                <a:gd name="T4" fmla="*/ 2 w 19"/>
                <a:gd name="T5" fmla="*/ 0 h 6"/>
                <a:gd name="T6" fmla="*/ 0 w 19"/>
                <a:gd name="T7" fmla="*/ 0 h 6"/>
                <a:gd name="T8" fmla="*/ 0 w 19"/>
                <a:gd name="T9" fmla="*/ 1 h 6"/>
                <a:gd name="T10" fmla="*/ 0 w 19"/>
                <a:gd name="T11" fmla="*/ 2 h 6"/>
                <a:gd name="T12" fmla="*/ 5 w 19"/>
                <a:gd name="T13" fmla="*/ 5 h 6"/>
                <a:gd name="T14" fmla="*/ 7 w 19"/>
                <a:gd name="T15" fmla="*/ 5 h 6"/>
                <a:gd name="T16" fmla="*/ 19 w 19"/>
                <a:gd name="T17" fmla="*/ 6 h 6"/>
                <a:gd name="T18" fmla="*/ 19 w 19"/>
                <a:gd name="T19" fmla="*/ 5 h 6"/>
                <a:gd name="T20" fmla="*/ 19 w 19"/>
                <a:gd name="T21" fmla="*/ 4 h 6"/>
                <a:gd name="T22" fmla="*/ 19 w 19"/>
                <a:gd name="T23" fmla="*/ 4 h 6"/>
                <a:gd name="T24" fmla="*/ 13 w 19"/>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6"/>
                <a:gd name="T41" fmla="*/ 19 w 1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6">
                  <a:moveTo>
                    <a:pt x="13" y="1"/>
                  </a:moveTo>
                  <a:lnTo>
                    <a:pt x="5" y="1"/>
                  </a:lnTo>
                  <a:lnTo>
                    <a:pt x="2" y="0"/>
                  </a:lnTo>
                  <a:lnTo>
                    <a:pt x="0" y="0"/>
                  </a:lnTo>
                  <a:lnTo>
                    <a:pt x="0" y="1"/>
                  </a:lnTo>
                  <a:lnTo>
                    <a:pt x="0" y="2"/>
                  </a:lnTo>
                  <a:lnTo>
                    <a:pt x="5" y="5"/>
                  </a:lnTo>
                  <a:lnTo>
                    <a:pt x="7" y="5"/>
                  </a:lnTo>
                  <a:lnTo>
                    <a:pt x="19" y="6"/>
                  </a:lnTo>
                  <a:lnTo>
                    <a:pt x="19" y="5"/>
                  </a:lnTo>
                  <a:lnTo>
                    <a:pt x="19" y="4"/>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49" name="Freeform 1280"/>
            <p:cNvSpPr>
              <a:spLocks/>
            </p:cNvSpPr>
            <p:nvPr/>
          </p:nvSpPr>
          <p:spPr bwMode="auto">
            <a:xfrm>
              <a:off x="6563380" y="5288013"/>
              <a:ext cx="4556" cy="2325"/>
            </a:xfrm>
            <a:custGeom>
              <a:avLst/>
              <a:gdLst>
                <a:gd name="T0" fmla="*/ 0 w 5"/>
                <a:gd name="T1" fmla="*/ 0 h 2"/>
                <a:gd name="T2" fmla="*/ 0 w 5"/>
                <a:gd name="T3" fmla="*/ 0 h 2"/>
                <a:gd name="T4" fmla="*/ 0 w 5"/>
                <a:gd name="T5" fmla="*/ 1 h 2"/>
                <a:gd name="T6" fmla="*/ 0 w 5"/>
                <a:gd name="T7" fmla="*/ 1 h 2"/>
                <a:gd name="T8" fmla="*/ 0 w 5"/>
                <a:gd name="T9" fmla="*/ 1 h 2"/>
                <a:gd name="T10" fmla="*/ 0 w 5"/>
                <a:gd name="T11" fmla="*/ 2 h 2"/>
                <a:gd name="T12" fmla="*/ 5 w 5"/>
                <a:gd name="T13" fmla="*/ 2 h 2"/>
                <a:gd name="T14" fmla="*/ 3 w 5"/>
                <a:gd name="T15" fmla="*/ 1 h 2"/>
                <a:gd name="T16" fmla="*/ 3 w 5"/>
                <a:gd name="T17" fmla="*/ 0 h 2"/>
                <a:gd name="T18" fmla="*/ 3 w 5"/>
                <a:gd name="T19" fmla="*/ 0 h 2"/>
                <a:gd name="T20" fmla="*/ 0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0"/>
                  </a:moveTo>
                  <a:lnTo>
                    <a:pt x="0" y="0"/>
                  </a:lnTo>
                  <a:lnTo>
                    <a:pt x="0" y="1"/>
                  </a:lnTo>
                  <a:lnTo>
                    <a:pt x="0" y="2"/>
                  </a:lnTo>
                  <a:lnTo>
                    <a:pt x="5" y="2"/>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0" name="Freeform 1281"/>
            <p:cNvSpPr>
              <a:spLocks/>
            </p:cNvSpPr>
            <p:nvPr/>
          </p:nvSpPr>
          <p:spPr bwMode="auto">
            <a:xfrm>
              <a:off x="6510526" y="5327536"/>
              <a:ext cx="40096" cy="23248"/>
            </a:xfrm>
            <a:custGeom>
              <a:avLst/>
              <a:gdLst>
                <a:gd name="T0" fmla="*/ 40 w 44"/>
                <a:gd name="T1" fmla="*/ 19 h 20"/>
                <a:gd name="T2" fmla="*/ 40 w 44"/>
                <a:gd name="T3" fmla="*/ 20 h 20"/>
                <a:gd name="T4" fmla="*/ 42 w 44"/>
                <a:gd name="T5" fmla="*/ 20 h 20"/>
                <a:gd name="T6" fmla="*/ 42 w 44"/>
                <a:gd name="T7" fmla="*/ 19 h 20"/>
                <a:gd name="T8" fmla="*/ 42 w 44"/>
                <a:gd name="T9" fmla="*/ 19 h 20"/>
                <a:gd name="T10" fmla="*/ 44 w 44"/>
                <a:gd name="T11" fmla="*/ 19 h 20"/>
                <a:gd name="T12" fmla="*/ 42 w 44"/>
                <a:gd name="T13" fmla="*/ 18 h 20"/>
                <a:gd name="T14" fmla="*/ 40 w 44"/>
                <a:gd name="T15" fmla="*/ 16 h 20"/>
                <a:gd name="T16" fmla="*/ 37 w 44"/>
                <a:gd name="T17" fmla="*/ 16 h 20"/>
                <a:gd name="T18" fmla="*/ 37 w 44"/>
                <a:gd name="T19" fmla="*/ 15 h 20"/>
                <a:gd name="T20" fmla="*/ 33 w 44"/>
                <a:gd name="T21" fmla="*/ 13 h 20"/>
                <a:gd name="T22" fmla="*/ 27 w 44"/>
                <a:gd name="T23" fmla="*/ 13 h 20"/>
                <a:gd name="T24" fmla="*/ 27 w 44"/>
                <a:gd name="T25" fmla="*/ 12 h 20"/>
                <a:gd name="T26" fmla="*/ 25 w 44"/>
                <a:gd name="T27" fmla="*/ 12 h 20"/>
                <a:gd name="T28" fmla="*/ 23 w 44"/>
                <a:gd name="T29" fmla="*/ 11 h 20"/>
                <a:gd name="T30" fmla="*/ 23 w 44"/>
                <a:gd name="T31" fmla="*/ 10 h 20"/>
                <a:gd name="T32" fmla="*/ 21 w 44"/>
                <a:gd name="T33" fmla="*/ 10 h 20"/>
                <a:gd name="T34" fmla="*/ 21 w 44"/>
                <a:gd name="T35" fmla="*/ 10 h 20"/>
                <a:gd name="T36" fmla="*/ 18 w 44"/>
                <a:gd name="T37" fmla="*/ 7 h 20"/>
                <a:gd name="T38" fmla="*/ 18 w 44"/>
                <a:gd name="T39" fmla="*/ 7 h 20"/>
                <a:gd name="T40" fmla="*/ 16 w 44"/>
                <a:gd name="T41" fmla="*/ 5 h 20"/>
                <a:gd name="T42" fmla="*/ 12 w 44"/>
                <a:gd name="T43" fmla="*/ 5 h 20"/>
                <a:gd name="T44" fmla="*/ 10 w 44"/>
                <a:gd name="T45" fmla="*/ 4 h 20"/>
                <a:gd name="T46" fmla="*/ 10 w 44"/>
                <a:gd name="T47" fmla="*/ 3 h 20"/>
                <a:gd name="T48" fmla="*/ 8 w 44"/>
                <a:gd name="T49" fmla="*/ 3 h 20"/>
                <a:gd name="T50" fmla="*/ 6 w 44"/>
                <a:gd name="T51" fmla="*/ 2 h 20"/>
                <a:gd name="T52" fmla="*/ 4 w 44"/>
                <a:gd name="T53" fmla="*/ 2 h 20"/>
                <a:gd name="T54" fmla="*/ 2 w 44"/>
                <a:gd name="T55" fmla="*/ 0 h 20"/>
                <a:gd name="T56" fmla="*/ 0 w 44"/>
                <a:gd name="T57" fmla="*/ 0 h 20"/>
                <a:gd name="T58" fmla="*/ 2 w 44"/>
                <a:gd name="T59" fmla="*/ 2 h 20"/>
                <a:gd name="T60" fmla="*/ 2 w 44"/>
                <a:gd name="T61" fmla="*/ 3 h 20"/>
                <a:gd name="T62" fmla="*/ 4 w 44"/>
                <a:gd name="T63" fmla="*/ 5 h 20"/>
                <a:gd name="T64" fmla="*/ 6 w 44"/>
                <a:gd name="T65" fmla="*/ 6 h 20"/>
                <a:gd name="T66" fmla="*/ 6 w 44"/>
                <a:gd name="T67" fmla="*/ 7 h 20"/>
                <a:gd name="T68" fmla="*/ 10 w 44"/>
                <a:gd name="T69" fmla="*/ 10 h 20"/>
                <a:gd name="T70" fmla="*/ 16 w 44"/>
                <a:gd name="T71" fmla="*/ 11 h 20"/>
                <a:gd name="T72" fmla="*/ 16 w 44"/>
                <a:gd name="T73" fmla="*/ 12 h 20"/>
                <a:gd name="T74" fmla="*/ 16 w 44"/>
                <a:gd name="T75" fmla="*/ 13 h 20"/>
                <a:gd name="T76" fmla="*/ 18 w 44"/>
                <a:gd name="T77" fmla="*/ 13 h 20"/>
                <a:gd name="T78" fmla="*/ 21 w 44"/>
                <a:gd name="T79" fmla="*/ 13 h 20"/>
                <a:gd name="T80" fmla="*/ 23 w 44"/>
                <a:gd name="T81" fmla="*/ 14 h 20"/>
                <a:gd name="T82" fmla="*/ 25 w 44"/>
                <a:gd name="T83" fmla="*/ 14 h 20"/>
                <a:gd name="T84" fmla="*/ 25 w 44"/>
                <a:gd name="T85" fmla="*/ 15 h 20"/>
                <a:gd name="T86" fmla="*/ 27 w 44"/>
                <a:gd name="T87" fmla="*/ 15 h 20"/>
                <a:gd name="T88" fmla="*/ 27 w 44"/>
                <a:gd name="T89" fmla="*/ 15 h 20"/>
                <a:gd name="T90" fmla="*/ 27 w 44"/>
                <a:gd name="T91" fmla="*/ 15 h 20"/>
                <a:gd name="T92" fmla="*/ 29 w 44"/>
                <a:gd name="T93" fmla="*/ 16 h 20"/>
                <a:gd name="T94" fmla="*/ 29 w 44"/>
                <a:gd name="T95" fmla="*/ 16 h 20"/>
                <a:gd name="T96" fmla="*/ 31 w 44"/>
                <a:gd name="T97" fmla="*/ 16 h 20"/>
                <a:gd name="T98" fmla="*/ 31 w 44"/>
                <a:gd name="T99" fmla="*/ 18 h 20"/>
                <a:gd name="T100" fmla="*/ 33 w 44"/>
                <a:gd name="T101" fmla="*/ 18 h 20"/>
                <a:gd name="T102" fmla="*/ 35 w 44"/>
                <a:gd name="T103" fmla="*/ 18 h 20"/>
                <a:gd name="T104" fmla="*/ 37 w 44"/>
                <a:gd name="T105" fmla="*/ 18 h 20"/>
                <a:gd name="T106" fmla="*/ 37 w 44"/>
                <a:gd name="T107" fmla="*/ 19 h 20"/>
                <a:gd name="T108" fmla="*/ 40 w 44"/>
                <a:gd name="T109" fmla="*/ 19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
                <a:gd name="T166" fmla="*/ 0 h 20"/>
                <a:gd name="T167" fmla="*/ 44 w 44"/>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 h="20">
                  <a:moveTo>
                    <a:pt x="40" y="19"/>
                  </a:moveTo>
                  <a:lnTo>
                    <a:pt x="40" y="20"/>
                  </a:lnTo>
                  <a:lnTo>
                    <a:pt x="42" y="20"/>
                  </a:lnTo>
                  <a:lnTo>
                    <a:pt x="42" y="19"/>
                  </a:lnTo>
                  <a:lnTo>
                    <a:pt x="44" y="19"/>
                  </a:lnTo>
                  <a:lnTo>
                    <a:pt x="42" y="18"/>
                  </a:lnTo>
                  <a:lnTo>
                    <a:pt x="40" y="16"/>
                  </a:lnTo>
                  <a:lnTo>
                    <a:pt x="37" y="16"/>
                  </a:lnTo>
                  <a:lnTo>
                    <a:pt x="37" y="15"/>
                  </a:lnTo>
                  <a:lnTo>
                    <a:pt x="33" y="13"/>
                  </a:lnTo>
                  <a:lnTo>
                    <a:pt x="27" y="13"/>
                  </a:lnTo>
                  <a:lnTo>
                    <a:pt x="27" y="12"/>
                  </a:lnTo>
                  <a:lnTo>
                    <a:pt x="25" y="12"/>
                  </a:lnTo>
                  <a:lnTo>
                    <a:pt x="23" y="11"/>
                  </a:lnTo>
                  <a:lnTo>
                    <a:pt x="23" y="10"/>
                  </a:lnTo>
                  <a:lnTo>
                    <a:pt x="21" y="10"/>
                  </a:lnTo>
                  <a:lnTo>
                    <a:pt x="18" y="7"/>
                  </a:lnTo>
                  <a:lnTo>
                    <a:pt x="16" y="5"/>
                  </a:lnTo>
                  <a:lnTo>
                    <a:pt x="12" y="5"/>
                  </a:lnTo>
                  <a:lnTo>
                    <a:pt x="10" y="4"/>
                  </a:lnTo>
                  <a:lnTo>
                    <a:pt x="10" y="3"/>
                  </a:lnTo>
                  <a:lnTo>
                    <a:pt x="8" y="3"/>
                  </a:lnTo>
                  <a:lnTo>
                    <a:pt x="6" y="2"/>
                  </a:lnTo>
                  <a:lnTo>
                    <a:pt x="4" y="2"/>
                  </a:lnTo>
                  <a:lnTo>
                    <a:pt x="2" y="0"/>
                  </a:lnTo>
                  <a:lnTo>
                    <a:pt x="0" y="0"/>
                  </a:lnTo>
                  <a:lnTo>
                    <a:pt x="2" y="2"/>
                  </a:lnTo>
                  <a:lnTo>
                    <a:pt x="2" y="3"/>
                  </a:lnTo>
                  <a:lnTo>
                    <a:pt x="4" y="5"/>
                  </a:lnTo>
                  <a:lnTo>
                    <a:pt x="6" y="6"/>
                  </a:lnTo>
                  <a:lnTo>
                    <a:pt x="6" y="7"/>
                  </a:lnTo>
                  <a:lnTo>
                    <a:pt x="10" y="10"/>
                  </a:lnTo>
                  <a:lnTo>
                    <a:pt x="16" y="11"/>
                  </a:lnTo>
                  <a:lnTo>
                    <a:pt x="16" y="12"/>
                  </a:lnTo>
                  <a:lnTo>
                    <a:pt x="16" y="13"/>
                  </a:lnTo>
                  <a:lnTo>
                    <a:pt x="18" y="13"/>
                  </a:lnTo>
                  <a:lnTo>
                    <a:pt x="21" y="13"/>
                  </a:lnTo>
                  <a:lnTo>
                    <a:pt x="23" y="14"/>
                  </a:lnTo>
                  <a:lnTo>
                    <a:pt x="25" y="14"/>
                  </a:lnTo>
                  <a:lnTo>
                    <a:pt x="25" y="15"/>
                  </a:lnTo>
                  <a:lnTo>
                    <a:pt x="27" y="15"/>
                  </a:lnTo>
                  <a:lnTo>
                    <a:pt x="29" y="16"/>
                  </a:lnTo>
                  <a:lnTo>
                    <a:pt x="31" y="16"/>
                  </a:lnTo>
                  <a:lnTo>
                    <a:pt x="31" y="18"/>
                  </a:lnTo>
                  <a:lnTo>
                    <a:pt x="33" y="18"/>
                  </a:lnTo>
                  <a:lnTo>
                    <a:pt x="35" y="18"/>
                  </a:lnTo>
                  <a:lnTo>
                    <a:pt x="37" y="18"/>
                  </a:lnTo>
                  <a:lnTo>
                    <a:pt x="37" y="19"/>
                  </a:lnTo>
                  <a:lnTo>
                    <a:pt x="40"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1" name="Freeform 1282"/>
            <p:cNvSpPr>
              <a:spLocks/>
            </p:cNvSpPr>
            <p:nvPr/>
          </p:nvSpPr>
          <p:spPr bwMode="auto">
            <a:xfrm>
              <a:off x="6566113" y="5301963"/>
              <a:ext cx="5468" cy="2325"/>
            </a:xfrm>
            <a:custGeom>
              <a:avLst/>
              <a:gdLst>
                <a:gd name="T0" fmla="*/ 2 w 6"/>
                <a:gd name="T1" fmla="*/ 2 h 2"/>
                <a:gd name="T2" fmla="*/ 4 w 6"/>
                <a:gd name="T3" fmla="*/ 2 h 2"/>
                <a:gd name="T4" fmla="*/ 6 w 6"/>
                <a:gd name="T5" fmla="*/ 2 h 2"/>
                <a:gd name="T6" fmla="*/ 4 w 6"/>
                <a:gd name="T7" fmla="*/ 1 h 2"/>
                <a:gd name="T8" fmla="*/ 4 w 6"/>
                <a:gd name="T9" fmla="*/ 1 h 2"/>
                <a:gd name="T10" fmla="*/ 2 w 6"/>
                <a:gd name="T11" fmla="*/ 0 h 2"/>
                <a:gd name="T12" fmla="*/ 2 w 6"/>
                <a:gd name="T13" fmla="*/ 1 h 2"/>
                <a:gd name="T14" fmla="*/ 0 w 6"/>
                <a:gd name="T15" fmla="*/ 1 h 2"/>
                <a:gd name="T16" fmla="*/ 0 w 6"/>
                <a:gd name="T17" fmla="*/ 2 h 2"/>
                <a:gd name="T18" fmla="*/ 2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2" y="2"/>
                  </a:moveTo>
                  <a:lnTo>
                    <a:pt x="4" y="2"/>
                  </a:lnTo>
                  <a:lnTo>
                    <a:pt x="6" y="2"/>
                  </a:lnTo>
                  <a:lnTo>
                    <a:pt x="4" y="1"/>
                  </a:lnTo>
                  <a:lnTo>
                    <a:pt x="2" y="0"/>
                  </a:lnTo>
                  <a:lnTo>
                    <a:pt x="2" y="1"/>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2" name="Freeform 1283"/>
            <p:cNvSpPr>
              <a:spLocks/>
            </p:cNvSpPr>
            <p:nvPr/>
          </p:nvSpPr>
          <p:spPr bwMode="auto">
            <a:xfrm>
              <a:off x="6412109" y="5197344"/>
              <a:ext cx="13669" cy="6975"/>
            </a:xfrm>
            <a:custGeom>
              <a:avLst/>
              <a:gdLst>
                <a:gd name="T0" fmla="*/ 15 w 15"/>
                <a:gd name="T1" fmla="*/ 6 h 6"/>
                <a:gd name="T2" fmla="*/ 13 w 15"/>
                <a:gd name="T3" fmla="*/ 5 h 6"/>
                <a:gd name="T4" fmla="*/ 13 w 15"/>
                <a:gd name="T5" fmla="*/ 5 h 6"/>
                <a:gd name="T6" fmla="*/ 11 w 15"/>
                <a:gd name="T7" fmla="*/ 4 h 6"/>
                <a:gd name="T8" fmla="*/ 9 w 15"/>
                <a:gd name="T9" fmla="*/ 4 h 6"/>
                <a:gd name="T10" fmla="*/ 6 w 15"/>
                <a:gd name="T11" fmla="*/ 3 h 6"/>
                <a:gd name="T12" fmla="*/ 4 w 15"/>
                <a:gd name="T13" fmla="*/ 2 h 6"/>
                <a:gd name="T14" fmla="*/ 0 w 15"/>
                <a:gd name="T15" fmla="*/ 0 h 6"/>
                <a:gd name="T16" fmla="*/ 0 w 15"/>
                <a:gd name="T17" fmla="*/ 0 h 6"/>
                <a:gd name="T18" fmla="*/ 6 w 15"/>
                <a:gd name="T19" fmla="*/ 5 h 6"/>
                <a:gd name="T20" fmla="*/ 13 w 15"/>
                <a:gd name="T21" fmla="*/ 6 h 6"/>
                <a:gd name="T22" fmla="*/ 15 w 15"/>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6"/>
                <a:gd name="T38" fmla="*/ 15 w 1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6">
                  <a:moveTo>
                    <a:pt x="15" y="6"/>
                  </a:moveTo>
                  <a:lnTo>
                    <a:pt x="13" y="5"/>
                  </a:lnTo>
                  <a:lnTo>
                    <a:pt x="11" y="4"/>
                  </a:lnTo>
                  <a:lnTo>
                    <a:pt x="9" y="4"/>
                  </a:lnTo>
                  <a:lnTo>
                    <a:pt x="6" y="3"/>
                  </a:lnTo>
                  <a:lnTo>
                    <a:pt x="4" y="2"/>
                  </a:lnTo>
                  <a:lnTo>
                    <a:pt x="0" y="0"/>
                  </a:lnTo>
                  <a:lnTo>
                    <a:pt x="6" y="5"/>
                  </a:lnTo>
                  <a:lnTo>
                    <a:pt x="13" y="6"/>
                  </a:lnTo>
                  <a:lnTo>
                    <a:pt x="15"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3" name="Freeform 1284"/>
            <p:cNvSpPr>
              <a:spLocks/>
            </p:cNvSpPr>
            <p:nvPr/>
          </p:nvSpPr>
          <p:spPr bwMode="auto">
            <a:xfrm>
              <a:off x="6417577" y="5210131"/>
              <a:ext cx="2734" cy="2325"/>
            </a:xfrm>
            <a:custGeom>
              <a:avLst/>
              <a:gdLst>
                <a:gd name="T0" fmla="*/ 0 w 3"/>
                <a:gd name="T1" fmla="*/ 0 h 2"/>
                <a:gd name="T2" fmla="*/ 0 w 3"/>
                <a:gd name="T3" fmla="*/ 0 h 2"/>
                <a:gd name="T4" fmla="*/ 0 w 3"/>
                <a:gd name="T5" fmla="*/ 1 h 2"/>
                <a:gd name="T6" fmla="*/ 3 w 3"/>
                <a:gd name="T7" fmla="*/ 2 h 2"/>
                <a:gd name="T8" fmla="*/ 3 w 3"/>
                <a:gd name="T9" fmla="*/ 1 h 2"/>
                <a:gd name="T10" fmla="*/ 3 w 3"/>
                <a:gd name="T11" fmla="*/ 1 h 2"/>
                <a:gd name="T12" fmla="*/ 3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0"/>
                  </a:lnTo>
                  <a:lnTo>
                    <a:pt x="0" y="1"/>
                  </a:lnTo>
                  <a:lnTo>
                    <a:pt x="3" y="2"/>
                  </a:lnTo>
                  <a:lnTo>
                    <a:pt x="3"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4" name="Freeform 1285"/>
            <p:cNvSpPr>
              <a:spLocks/>
            </p:cNvSpPr>
            <p:nvPr/>
          </p:nvSpPr>
          <p:spPr bwMode="auto">
            <a:xfrm>
              <a:off x="6456761" y="5247329"/>
              <a:ext cx="5468" cy="1162"/>
            </a:xfrm>
            <a:custGeom>
              <a:avLst/>
              <a:gdLst>
                <a:gd name="T0" fmla="*/ 4 w 6"/>
                <a:gd name="T1" fmla="*/ 0 h 1"/>
                <a:gd name="T2" fmla="*/ 0 w 6"/>
                <a:gd name="T3" fmla="*/ 0 h 1"/>
                <a:gd name="T4" fmla="*/ 0 w 6"/>
                <a:gd name="T5" fmla="*/ 0 h 1"/>
                <a:gd name="T6" fmla="*/ 0 w 6"/>
                <a:gd name="T7" fmla="*/ 0 h 1"/>
                <a:gd name="T8" fmla="*/ 2 w 6"/>
                <a:gd name="T9" fmla="*/ 0 h 1"/>
                <a:gd name="T10" fmla="*/ 4 w 6"/>
                <a:gd name="T11" fmla="*/ 1 h 1"/>
                <a:gd name="T12" fmla="*/ 6 w 6"/>
                <a:gd name="T13" fmla="*/ 1 h 1"/>
                <a:gd name="T14" fmla="*/ 6 w 6"/>
                <a:gd name="T15" fmla="*/ 0 h 1"/>
                <a:gd name="T16" fmla="*/ 4 w 6"/>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
                <a:gd name="T29" fmla="*/ 6 w 6"/>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
                  <a:moveTo>
                    <a:pt x="4" y="0"/>
                  </a:moveTo>
                  <a:lnTo>
                    <a:pt x="0" y="0"/>
                  </a:lnTo>
                  <a:lnTo>
                    <a:pt x="2" y="0"/>
                  </a:lnTo>
                  <a:lnTo>
                    <a:pt x="4" y="1"/>
                  </a:lnTo>
                  <a:lnTo>
                    <a:pt x="6" y="1"/>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5" name="Freeform 1286"/>
            <p:cNvSpPr>
              <a:spLocks/>
            </p:cNvSpPr>
            <p:nvPr/>
          </p:nvSpPr>
          <p:spPr bwMode="auto">
            <a:xfrm>
              <a:off x="6412109" y="5206644"/>
              <a:ext cx="3645" cy="3487"/>
            </a:xfrm>
            <a:custGeom>
              <a:avLst/>
              <a:gdLst>
                <a:gd name="T0" fmla="*/ 0 w 4"/>
                <a:gd name="T1" fmla="*/ 0 h 3"/>
                <a:gd name="T2" fmla="*/ 0 w 4"/>
                <a:gd name="T3" fmla="*/ 0 h 3"/>
                <a:gd name="T4" fmla="*/ 0 w 4"/>
                <a:gd name="T5" fmla="*/ 2 h 3"/>
                <a:gd name="T6" fmla="*/ 2 w 4"/>
                <a:gd name="T7" fmla="*/ 3 h 3"/>
                <a:gd name="T8" fmla="*/ 4 w 4"/>
                <a:gd name="T9" fmla="*/ 2 h 3"/>
                <a:gd name="T10" fmla="*/ 2 w 4"/>
                <a:gd name="T11" fmla="*/ 0 h 3"/>
                <a:gd name="T12" fmla="*/ 0 w 4"/>
                <a:gd name="T13" fmla="*/ 0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0" y="0"/>
                  </a:moveTo>
                  <a:lnTo>
                    <a:pt x="0" y="0"/>
                  </a:lnTo>
                  <a:lnTo>
                    <a:pt x="0" y="2"/>
                  </a:lnTo>
                  <a:lnTo>
                    <a:pt x="2" y="3"/>
                  </a:lnTo>
                  <a:lnTo>
                    <a:pt x="4" y="2"/>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6" name="Freeform 1287"/>
            <p:cNvSpPr>
              <a:spLocks/>
            </p:cNvSpPr>
            <p:nvPr/>
          </p:nvSpPr>
          <p:spPr bwMode="auto">
            <a:xfrm>
              <a:off x="6422133" y="5214781"/>
              <a:ext cx="1823" cy="1162"/>
            </a:xfrm>
            <a:custGeom>
              <a:avLst/>
              <a:gdLst>
                <a:gd name="T0" fmla="*/ 0 w 2"/>
                <a:gd name="T1" fmla="*/ 0 h 1"/>
                <a:gd name="T2" fmla="*/ 0 w 2"/>
                <a:gd name="T3" fmla="*/ 0 h 1"/>
                <a:gd name="T4" fmla="*/ 0 w 2"/>
                <a:gd name="T5" fmla="*/ 1 h 1"/>
                <a:gd name="T6" fmla="*/ 2 w 2"/>
                <a:gd name="T7" fmla="*/ 1 h 1"/>
                <a:gd name="T8" fmla="*/ 2 w 2"/>
                <a:gd name="T9" fmla="*/ 1 h 1"/>
                <a:gd name="T10" fmla="*/ 2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0"/>
                  </a:moveTo>
                  <a:lnTo>
                    <a:pt x="0" y="0"/>
                  </a:lnTo>
                  <a:lnTo>
                    <a:pt x="0" y="1"/>
                  </a:lnTo>
                  <a:lnTo>
                    <a:pt x="2"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7" name="Freeform 1288"/>
            <p:cNvSpPr>
              <a:spLocks/>
            </p:cNvSpPr>
            <p:nvPr/>
          </p:nvSpPr>
          <p:spPr bwMode="auto">
            <a:xfrm>
              <a:off x="6439447" y="5206644"/>
              <a:ext cx="17314" cy="8137"/>
            </a:xfrm>
            <a:custGeom>
              <a:avLst/>
              <a:gdLst>
                <a:gd name="T0" fmla="*/ 19 w 19"/>
                <a:gd name="T1" fmla="*/ 7 h 7"/>
                <a:gd name="T2" fmla="*/ 19 w 19"/>
                <a:gd name="T3" fmla="*/ 6 h 7"/>
                <a:gd name="T4" fmla="*/ 0 w 19"/>
                <a:gd name="T5" fmla="*/ 0 h 7"/>
                <a:gd name="T6" fmla="*/ 0 w 19"/>
                <a:gd name="T7" fmla="*/ 0 h 7"/>
                <a:gd name="T8" fmla="*/ 2 w 19"/>
                <a:gd name="T9" fmla="*/ 2 h 7"/>
                <a:gd name="T10" fmla="*/ 19 w 19"/>
                <a:gd name="T11" fmla="*/ 7 h 7"/>
                <a:gd name="T12" fmla="*/ 19 w 19"/>
                <a:gd name="T13" fmla="*/ 7 h 7"/>
                <a:gd name="T14" fmla="*/ 0 60000 65536"/>
                <a:gd name="T15" fmla="*/ 0 60000 65536"/>
                <a:gd name="T16" fmla="*/ 0 60000 65536"/>
                <a:gd name="T17" fmla="*/ 0 60000 65536"/>
                <a:gd name="T18" fmla="*/ 0 60000 65536"/>
                <a:gd name="T19" fmla="*/ 0 60000 65536"/>
                <a:gd name="T20" fmla="*/ 0 60000 65536"/>
                <a:gd name="T21" fmla="*/ 0 w 19"/>
                <a:gd name="T22" fmla="*/ 0 h 7"/>
                <a:gd name="T23" fmla="*/ 19 w 1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7">
                  <a:moveTo>
                    <a:pt x="19" y="7"/>
                  </a:moveTo>
                  <a:lnTo>
                    <a:pt x="19" y="6"/>
                  </a:lnTo>
                  <a:lnTo>
                    <a:pt x="0" y="0"/>
                  </a:lnTo>
                  <a:lnTo>
                    <a:pt x="2" y="2"/>
                  </a:lnTo>
                  <a:lnTo>
                    <a:pt x="19"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8" name="Freeform 1289"/>
            <p:cNvSpPr>
              <a:spLocks/>
            </p:cNvSpPr>
            <p:nvPr/>
          </p:nvSpPr>
          <p:spPr bwMode="auto">
            <a:xfrm>
              <a:off x="6429423" y="5215943"/>
              <a:ext cx="3645" cy="2325"/>
            </a:xfrm>
            <a:custGeom>
              <a:avLst/>
              <a:gdLst>
                <a:gd name="T0" fmla="*/ 2 w 4"/>
                <a:gd name="T1" fmla="*/ 0 h 2"/>
                <a:gd name="T2" fmla="*/ 2 w 4"/>
                <a:gd name="T3" fmla="*/ 0 h 2"/>
                <a:gd name="T4" fmla="*/ 0 w 4"/>
                <a:gd name="T5" fmla="*/ 0 h 2"/>
                <a:gd name="T6" fmla="*/ 2 w 4"/>
                <a:gd name="T7" fmla="*/ 0 h 2"/>
                <a:gd name="T8" fmla="*/ 2 w 4"/>
                <a:gd name="T9" fmla="*/ 2 h 2"/>
                <a:gd name="T10" fmla="*/ 4 w 4"/>
                <a:gd name="T11" fmla="*/ 2 h 2"/>
                <a:gd name="T12" fmla="*/ 4 w 4"/>
                <a:gd name="T13" fmla="*/ 0 h 2"/>
                <a:gd name="T14" fmla="*/ 4 w 4"/>
                <a:gd name="T15" fmla="*/ 0 h 2"/>
                <a:gd name="T16" fmla="*/ 2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2" y="0"/>
                  </a:moveTo>
                  <a:lnTo>
                    <a:pt x="2" y="0"/>
                  </a:lnTo>
                  <a:lnTo>
                    <a:pt x="0" y="0"/>
                  </a:lnTo>
                  <a:lnTo>
                    <a:pt x="2" y="0"/>
                  </a:lnTo>
                  <a:lnTo>
                    <a:pt x="2" y="2"/>
                  </a:lnTo>
                  <a:lnTo>
                    <a:pt x="4" y="2"/>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59" name="Freeform 1290"/>
            <p:cNvSpPr>
              <a:spLocks/>
            </p:cNvSpPr>
            <p:nvPr/>
          </p:nvSpPr>
          <p:spPr bwMode="auto">
            <a:xfrm>
              <a:off x="6422133" y="5211294"/>
              <a:ext cx="7290" cy="4650"/>
            </a:xfrm>
            <a:custGeom>
              <a:avLst/>
              <a:gdLst>
                <a:gd name="T0" fmla="*/ 4 w 8"/>
                <a:gd name="T1" fmla="*/ 1 h 4"/>
                <a:gd name="T2" fmla="*/ 4 w 8"/>
                <a:gd name="T3" fmla="*/ 0 h 4"/>
                <a:gd name="T4" fmla="*/ 2 w 8"/>
                <a:gd name="T5" fmla="*/ 0 h 4"/>
                <a:gd name="T6" fmla="*/ 0 w 8"/>
                <a:gd name="T7" fmla="*/ 0 h 4"/>
                <a:gd name="T8" fmla="*/ 0 w 8"/>
                <a:gd name="T9" fmla="*/ 1 h 4"/>
                <a:gd name="T10" fmla="*/ 0 w 8"/>
                <a:gd name="T11" fmla="*/ 1 h 4"/>
                <a:gd name="T12" fmla="*/ 2 w 8"/>
                <a:gd name="T13" fmla="*/ 2 h 4"/>
                <a:gd name="T14" fmla="*/ 4 w 8"/>
                <a:gd name="T15" fmla="*/ 2 h 4"/>
                <a:gd name="T16" fmla="*/ 6 w 8"/>
                <a:gd name="T17" fmla="*/ 4 h 4"/>
                <a:gd name="T18" fmla="*/ 8 w 8"/>
                <a:gd name="T19" fmla="*/ 4 h 4"/>
                <a:gd name="T20" fmla="*/ 8 w 8"/>
                <a:gd name="T21" fmla="*/ 2 h 4"/>
                <a:gd name="T22" fmla="*/ 4 w 8"/>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
                <a:gd name="T38" fmla="*/ 8 w 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
                  <a:moveTo>
                    <a:pt x="4" y="1"/>
                  </a:moveTo>
                  <a:lnTo>
                    <a:pt x="4" y="0"/>
                  </a:lnTo>
                  <a:lnTo>
                    <a:pt x="2" y="0"/>
                  </a:lnTo>
                  <a:lnTo>
                    <a:pt x="0" y="0"/>
                  </a:lnTo>
                  <a:lnTo>
                    <a:pt x="0" y="1"/>
                  </a:lnTo>
                  <a:lnTo>
                    <a:pt x="2" y="2"/>
                  </a:lnTo>
                  <a:lnTo>
                    <a:pt x="4" y="2"/>
                  </a:lnTo>
                  <a:lnTo>
                    <a:pt x="6" y="4"/>
                  </a:lnTo>
                  <a:lnTo>
                    <a:pt x="8" y="4"/>
                  </a:lnTo>
                  <a:lnTo>
                    <a:pt x="8"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0" name="Freeform 1291"/>
            <p:cNvSpPr>
              <a:spLocks/>
            </p:cNvSpPr>
            <p:nvPr/>
          </p:nvSpPr>
          <p:spPr bwMode="auto">
            <a:xfrm>
              <a:off x="5821609" y="5200832"/>
              <a:ext cx="17314" cy="3487"/>
            </a:xfrm>
            <a:custGeom>
              <a:avLst/>
              <a:gdLst>
                <a:gd name="T0" fmla="*/ 2 w 19"/>
                <a:gd name="T1" fmla="*/ 1 h 3"/>
                <a:gd name="T2" fmla="*/ 0 w 19"/>
                <a:gd name="T3" fmla="*/ 1 h 3"/>
                <a:gd name="T4" fmla="*/ 0 w 19"/>
                <a:gd name="T5" fmla="*/ 1 h 3"/>
                <a:gd name="T6" fmla="*/ 0 w 19"/>
                <a:gd name="T7" fmla="*/ 2 h 3"/>
                <a:gd name="T8" fmla="*/ 2 w 19"/>
                <a:gd name="T9" fmla="*/ 2 h 3"/>
                <a:gd name="T10" fmla="*/ 10 w 19"/>
                <a:gd name="T11" fmla="*/ 3 h 3"/>
                <a:gd name="T12" fmla="*/ 19 w 19"/>
                <a:gd name="T13" fmla="*/ 1 h 3"/>
                <a:gd name="T14" fmla="*/ 16 w 19"/>
                <a:gd name="T15" fmla="*/ 0 h 3"/>
                <a:gd name="T16" fmla="*/ 4 w 19"/>
                <a:gd name="T17" fmla="*/ 0 h 3"/>
                <a:gd name="T18" fmla="*/ 2 w 19"/>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
                <a:gd name="T32" fmla="*/ 19 w 19"/>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
                  <a:moveTo>
                    <a:pt x="2" y="1"/>
                  </a:moveTo>
                  <a:lnTo>
                    <a:pt x="0" y="1"/>
                  </a:lnTo>
                  <a:lnTo>
                    <a:pt x="0" y="2"/>
                  </a:lnTo>
                  <a:lnTo>
                    <a:pt x="2" y="2"/>
                  </a:lnTo>
                  <a:lnTo>
                    <a:pt x="10" y="3"/>
                  </a:lnTo>
                  <a:lnTo>
                    <a:pt x="19" y="1"/>
                  </a:lnTo>
                  <a:lnTo>
                    <a:pt x="16" y="0"/>
                  </a:lnTo>
                  <a:lnTo>
                    <a:pt x="4"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1" name="Freeform 1292"/>
            <p:cNvSpPr>
              <a:spLocks/>
            </p:cNvSpPr>
            <p:nvPr/>
          </p:nvSpPr>
          <p:spPr bwMode="auto">
            <a:xfrm>
              <a:off x="6057627" y="5241517"/>
              <a:ext cx="14580" cy="6975"/>
            </a:xfrm>
            <a:custGeom>
              <a:avLst/>
              <a:gdLst>
                <a:gd name="T0" fmla="*/ 10 w 16"/>
                <a:gd name="T1" fmla="*/ 6 h 6"/>
                <a:gd name="T2" fmla="*/ 14 w 16"/>
                <a:gd name="T3" fmla="*/ 5 h 6"/>
                <a:gd name="T4" fmla="*/ 16 w 16"/>
                <a:gd name="T5" fmla="*/ 2 h 6"/>
                <a:gd name="T6" fmla="*/ 14 w 16"/>
                <a:gd name="T7" fmla="*/ 1 h 6"/>
                <a:gd name="T8" fmla="*/ 14 w 16"/>
                <a:gd name="T9" fmla="*/ 0 h 6"/>
                <a:gd name="T10" fmla="*/ 12 w 16"/>
                <a:gd name="T11" fmla="*/ 0 h 6"/>
                <a:gd name="T12" fmla="*/ 10 w 16"/>
                <a:gd name="T13" fmla="*/ 1 h 6"/>
                <a:gd name="T14" fmla="*/ 8 w 16"/>
                <a:gd name="T15" fmla="*/ 1 h 6"/>
                <a:gd name="T16" fmla="*/ 4 w 16"/>
                <a:gd name="T17" fmla="*/ 2 h 6"/>
                <a:gd name="T18" fmla="*/ 2 w 16"/>
                <a:gd name="T19" fmla="*/ 1 h 6"/>
                <a:gd name="T20" fmla="*/ 2 w 16"/>
                <a:gd name="T21" fmla="*/ 1 h 6"/>
                <a:gd name="T22" fmla="*/ 0 w 16"/>
                <a:gd name="T23" fmla="*/ 1 h 6"/>
                <a:gd name="T24" fmla="*/ 0 w 16"/>
                <a:gd name="T25" fmla="*/ 0 h 6"/>
                <a:gd name="T26" fmla="*/ 2 w 16"/>
                <a:gd name="T27" fmla="*/ 4 h 6"/>
                <a:gd name="T28" fmla="*/ 8 w 16"/>
                <a:gd name="T29" fmla="*/ 6 h 6"/>
                <a:gd name="T30" fmla="*/ 10 w 16"/>
                <a:gd name="T31" fmla="*/ 6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6"/>
                <a:gd name="T50" fmla="*/ 16 w 16"/>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6">
                  <a:moveTo>
                    <a:pt x="10" y="6"/>
                  </a:moveTo>
                  <a:lnTo>
                    <a:pt x="14" y="5"/>
                  </a:lnTo>
                  <a:lnTo>
                    <a:pt x="16" y="2"/>
                  </a:lnTo>
                  <a:lnTo>
                    <a:pt x="14" y="1"/>
                  </a:lnTo>
                  <a:lnTo>
                    <a:pt x="14" y="0"/>
                  </a:lnTo>
                  <a:lnTo>
                    <a:pt x="12" y="0"/>
                  </a:lnTo>
                  <a:lnTo>
                    <a:pt x="10" y="1"/>
                  </a:lnTo>
                  <a:lnTo>
                    <a:pt x="8" y="1"/>
                  </a:lnTo>
                  <a:lnTo>
                    <a:pt x="4" y="2"/>
                  </a:lnTo>
                  <a:lnTo>
                    <a:pt x="2" y="1"/>
                  </a:lnTo>
                  <a:lnTo>
                    <a:pt x="0" y="1"/>
                  </a:lnTo>
                  <a:lnTo>
                    <a:pt x="0" y="0"/>
                  </a:lnTo>
                  <a:lnTo>
                    <a:pt x="2" y="4"/>
                  </a:lnTo>
                  <a:lnTo>
                    <a:pt x="8" y="6"/>
                  </a:lnTo>
                  <a:lnTo>
                    <a:pt x="1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2" name="Freeform 1293"/>
            <p:cNvSpPr>
              <a:spLocks/>
            </p:cNvSpPr>
            <p:nvPr/>
          </p:nvSpPr>
          <p:spPr bwMode="auto">
            <a:xfrm>
              <a:off x="6094077" y="5185720"/>
              <a:ext cx="1823" cy="4650"/>
            </a:xfrm>
            <a:custGeom>
              <a:avLst/>
              <a:gdLst>
                <a:gd name="T0" fmla="*/ 0 w 2"/>
                <a:gd name="T1" fmla="*/ 4 h 4"/>
                <a:gd name="T2" fmla="*/ 0 w 2"/>
                <a:gd name="T3" fmla="*/ 4 h 4"/>
                <a:gd name="T4" fmla="*/ 2 w 2"/>
                <a:gd name="T5" fmla="*/ 1 h 4"/>
                <a:gd name="T6" fmla="*/ 2 w 2"/>
                <a:gd name="T7" fmla="*/ 0 h 4"/>
                <a:gd name="T8" fmla="*/ 0 w 2"/>
                <a:gd name="T9" fmla="*/ 1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4"/>
                  </a:moveTo>
                  <a:lnTo>
                    <a:pt x="0" y="4"/>
                  </a:lnTo>
                  <a:lnTo>
                    <a:pt x="2" y="1"/>
                  </a:lnTo>
                  <a:lnTo>
                    <a:pt x="2" y="0"/>
                  </a:lnTo>
                  <a:lnTo>
                    <a:pt x="0" y="1"/>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3" name="Freeform 1294"/>
            <p:cNvSpPr>
              <a:spLocks/>
            </p:cNvSpPr>
            <p:nvPr/>
          </p:nvSpPr>
          <p:spPr bwMode="auto">
            <a:xfrm>
              <a:off x="6108658" y="5195020"/>
              <a:ext cx="4556" cy="6975"/>
            </a:xfrm>
            <a:custGeom>
              <a:avLst/>
              <a:gdLst>
                <a:gd name="T0" fmla="*/ 0 w 5"/>
                <a:gd name="T1" fmla="*/ 4 h 6"/>
                <a:gd name="T2" fmla="*/ 0 w 5"/>
                <a:gd name="T3" fmla="*/ 2 h 6"/>
                <a:gd name="T4" fmla="*/ 0 w 5"/>
                <a:gd name="T5" fmla="*/ 4 h 6"/>
                <a:gd name="T6" fmla="*/ 0 w 5"/>
                <a:gd name="T7" fmla="*/ 5 h 6"/>
                <a:gd name="T8" fmla="*/ 0 w 5"/>
                <a:gd name="T9" fmla="*/ 5 h 6"/>
                <a:gd name="T10" fmla="*/ 3 w 5"/>
                <a:gd name="T11" fmla="*/ 6 h 6"/>
                <a:gd name="T12" fmla="*/ 5 w 5"/>
                <a:gd name="T13" fmla="*/ 5 h 6"/>
                <a:gd name="T14" fmla="*/ 5 w 5"/>
                <a:gd name="T15" fmla="*/ 5 h 6"/>
                <a:gd name="T16" fmla="*/ 5 w 5"/>
                <a:gd name="T17" fmla="*/ 2 h 6"/>
                <a:gd name="T18" fmla="*/ 3 w 5"/>
                <a:gd name="T19" fmla="*/ 0 h 6"/>
                <a:gd name="T20" fmla="*/ 0 w 5"/>
                <a:gd name="T21" fmla="*/ 0 h 6"/>
                <a:gd name="T22" fmla="*/ 0 w 5"/>
                <a:gd name="T23" fmla="*/ 1 h 6"/>
                <a:gd name="T24" fmla="*/ 3 w 5"/>
                <a:gd name="T25" fmla="*/ 1 h 6"/>
                <a:gd name="T26" fmla="*/ 3 w 5"/>
                <a:gd name="T27" fmla="*/ 1 h 6"/>
                <a:gd name="T28" fmla="*/ 3 w 5"/>
                <a:gd name="T29" fmla="*/ 4 h 6"/>
                <a:gd name="T30" fmla="*/ 0 w 5"/>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6"/>
                <a:gd name="T50" fmla="*/ 5 w 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6">
                  <a:moveTo>
                    <a:pt x="0" y="4"/>
                  </a:moveTo>
                  <a:lnTo>
                    <a:pt x="0" y="2"/>
                  </a:lnTo>
                  <a:lnTo>
                    <a:pt x="0" y="4"/>
                  </a:lnTo>
                  <a:lnTo>
                    <a:pt x="0" y="5"/>
                  </a:lnTo>
                  <a:lnTo>
                    <a:pt x="3" y="6"/>
                  </a:lnTo>
                  <a:lnTo>
                    <a:pt x="5" y="5"/>
                  </a:lnTo>
                  <a:lnTo>
                    <a:pt x="5" y="2"/>
                  </a:lnTo>
                  <a:lnTo>
                    <a:pt x="3" y="0"/>
                  </a:lnTo>
                  <a:lnTo>
                    <a:pt x="0" y="0"/>
                  </a:lnTo>
                  <a:lnTo>
                    <a:pt x="0" y="1"/>
                  </a:lnTo>
                  <a:lnTo>
                    <a:pt x="3" y="1"/>
                  </a:lnTo>
                  <a:lnTo>
                    <a:pt x="3" y="4"/>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4" name="Freeform 1295"/>
            <p:cNvSpPr>
              <a:spLocks/>
            </p:cNvSpPr>
            <p:nvPr/>
          </p:nvSpPr>
          <p:spPr bwMode="auto">
            <a:xfrm>
              <a:off x="6108658" y="5186883"/>
              <a:ext cx="8201" cy="10462"/>
            </a:xfrm>
            <a:custGeom>
              <a:avLst/>
              <a:gdLst>
                <a:gd name="T0" fmla="*/ 9 w 9"/>
                <a:gd name="T1" fmla="*/ 8 h 9"/>
                <a:gd name="T2" fmla="*/ 9 w 9"/>
                <a:gd name="T3" fmla="*/ 7 h 9"/>
                <a:gd name="T4" fmla="*/ 9 w 9"/>
                <a:gd name="T5" fmla="*/ 3 h 9"/>
                <a:gd name="T6" fmla="*/ 9 w 9"/>
                <a:gd name="T7" fmla="*/ 1 h 9"/>
                <a:gd name="T8" fmla="*/ 7 w 9"/>
                <a:gd name="T9" fmla="*/ 0 h 9"/>
                <a:gd name="T10" fmla="*/ 3 w 9"/>
                <a:gd name="T11" fmla="*/ 4 h 9"/>
                <a:gd name="T12" fmla="*/ 5 w 9"/>
                <a:gd name="T13" fmla="*/ 4 h 9"/>
                <a:gd name="T14" fmla="*/ 5 w 9"/>
                <a:gd name="T15" fmla="*/ 4 h 9"/>
                <a:gd name="T16" fmla="*/ 3 w 9"/>
                <a:gd name="T17" fmla="*/ 6 h 9"/>
                <a:gd name="T18" fmla="*/ 5 w 9"/>
                <a:gd name="T19" fmla="*/ 7 h 9"/>
                <a:gd name="T20" fmla="*/ 5 w 9"/>
                <a:gd name="T21" fmla="*/ 7 h 9"/>
                <a:gd name="T22" fmla="*/ 5 w 9"/>
                <a:gd name="T23" fmla="*/ 7 h 9"/>
                <a:gd name="T24" fmla="*/ 3 w 9"/>
                <a:gd name="T25" fmla="*/ 6 h 9"/>
                <a:gd name="T26" fmla="*/ 0 w 9"/>
                <a:gd name="T27" fmla="*/ 6 h 9"/>
                <a:gd name="T28" fmla="*/ 3 w 9"/>
                <a:gd name="T29" fmla="*/ 7 h 9"/>
                <a:gd name="T30" fmla="*/ 3 w 9"/>
                <a:gd name="T31" fmla="*/ 7 h 9"/>
                <a:gd name="T32" fmla="*/ 5 w 9"/>
                <a:gd name="T33" fmla="*/ 8 h 9"/>
                <a:gd name="T34" fmla="*/ 7 w 9"/>
                <a:gd name="T35" fmla="*/ 9 h 9"/>
                <a:gd name="T36" fmla="*/ 7 w 9"/>
                <a:gd name="T37" fmla="*/ 9 h 9"/>
                <a:gd name="T38" fmla="*/ 7 w 9"/>
                <a:gd name="T39" fmla="*/ 9 h 9"/>
                <a:gd name="T40" fmla="*/ 7 w 9"/>
                <a:gd name="T41" fmla="*/ 8 h 9"/>
                <a:gd name="T42" fmla="*/ 7 w 9"/>
                <a:gd name="T43" fmla="*/ 7 h 9"/>
                <a:gd name="T44" fmla="*/ 7 w 9"/>
                <a:gd name="T45" fmla="*/ 8 h 9"/>
                <a:gd name="T46" fmla="*/ 9 w 9"/>
                <a:gd name="T47" fmla="*/ 8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9"/>
                <a:gd name="T74" fmla="*/ 9 w 9"/>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9">
                  <a:moveTo>
                    <a:pt x="9" y="8"/>
                  </a:moveTo>
                  <a:lnTo>
                    <a:pt x="9" y="7"/>
                  </a:lnTo>
                  <a:lnTo>
                    <a:pt x="9" y="3"/>
                  </a:lnTo>
                  <a:lnTo>
                    <a:pt x="9" y="1"/>
                  </a:lnTo>
                  <a:lnTo>
                    <a:pt x="7" y="0"/>
                  </a:lnTo>
                  <a:lnTo>
                    <a:pt x="3" y="4"/>
                  </a:lnTo>
                  <a:lnTo>
                    <a:pt x="5" y="4"/>
                  </a:lnTo>
                  <a:lnTo>
                    <a:pt x="3" y="6"/>
                  </a:lnTo>
                  <a:lnTo>
                    <a:pt x="5" y="7"/>
                  </a:lnTo>
                  <a:lnTo>
                    <a:pt x="3" y="6"/>
                  </a:lnTo>
                  <a:lnTo>
                    <a:pt x="0" y="6"/>
                  </a:lnTo>
                  <a:lnTo>
                    <a:pt x="3" y="7"/>
                  </a:lnTo>
                  <a:lnTo>
                    <a:pt x="5" y="8"/>
                  </a:lnTo>
                  <a:lnTo>
                    <a:pt x="7" y="9"/>
                  </a:lnTo>
                  <a:lnTo>
                    <a:pt x="7" y="8"/>
                  </a:lnTo>
                  <a:lnTo>
                    <a:pt x="7" y="7"/>
                  </a:lnTo>
                  <a:lnTo>
                    <a:pt x="7" y="8"/>
                  </a:lnTo>
                  <a:lnTo>
                    <a:pt x="9"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5" name="Freeform 1296"/>
            <p:cNvSpPr>
              <a:spLocks/>
            </p:cNvSpPr>
            <p:nvPr/>
          </p:nvSpPr>
          <p:spPr bwMode="auto">
            <a:xfrm>
              <a:off x="6335563" y="5161309"/>
              <a:ext cx="30983" cy="19761"/>
            </a:xfrm>
            <a:custGeom>
              <a:avLst/>
              <a:gdLst>
                <a:gd name="T0" fmla="*/ 0 w 34"/>
                <a:gd name="T1" fmla="*/ 1 h 17"/>
                <a:gd name="T2" fmla="*/ 0 w 34"/>
                <a:gd name="T3" fmla="*/ 1 h 17"/>
                <a:gd name="T4" fmla="*/ 2 w 34"/>
                <a:gd name="T5" fmla="*/ 1 h 17"/>
                <a:gd name="T6" fmla="*/ 10 w 34"/>
                <a:gd name="T7" fmla="*/ 4 h 17"/>
                <a:gd name="T8" fmla="*/ 13 w 34"/>
                <a:gd name="T9" fmla="*/ 4 h 17"/>
                <a:gd name="T10" fmla="*/ 17 w 34"/>
                <a:gd name="T11" fmla="*/ 6 h 17"/>
                <a:gd name="T12" fmla="*/ 21 w 34"/>
                <a:gd name="T13" fmla="*/ 6 h 17"/>
                <a:gd name="T14" fmla="*/ 23 w 34"/>
                <a:gd name="T15" fmla="*/ 8 h 17"/>
                <a:gd name="T16" fmla="*/ 29 w 34"/>
                <a:gd name="T17" fmla="*/ 17 h 17"/>
                <a:gd name="T18" fmla="*/ 31 w 34"/>
                <a:gd name="T19" fmla="*/ 17 h 17"/>
                <a:gd name="T20" fmla="*/ 34 w 34"/>
                <a:gd name="T21" fmla="*/ 14 h 17"/>
                <a:gd name="T22" fmla="*/ 34 w 34"/>
                <a:gd name="T23" fmla="*/ 13 h 17"/>
                <a:gd name="T24" fmla="*/ 31 w 34"/>
                <a:gd name="T25" fmla="*/ 11 h 17"/>
                <a:gd name="T26" fmla="*/ 31 w 34"/>
                <a:gd name="T27" fmla="*/ 11 h 17"/>
                <a:gd name="T28" fmla="*/ 29 w 34"/>
                <a:gd name="T29" fmla="*/ 10 h 17"/>
                <a:gd name="T30" fmla="*/ 27 w 34"/>
                <a:gd name="T31" fmla="*/ 10 h 17"/>
                <a:gd name="T32" fmla="*/ 25 w 34"/>
                <a:gd name="T33" fmla="*/ 9 h 17"/>
                <a:gd name="T34" fmla="*/ 17 w 34"/>
                <a:gd name="T35" fmla="*/ 5 h 17"/>
                <a:gd name="T36" fmla="*/ 15 w 34"/>
                <a:gd name="T37" fmla="*/ 5 h 17"/>
                <a:gd name="T38" fmla="*/ 0 w 34"/>
                <a:gd name="T39" fmla="*/ 0 h 17"/>
                <a:gd name="T40" fmla="*/ 0 w 34"/>
                <a:gd name="T41" fmla="*/ 1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17"/>
                <a:gd name="T65" fmla="*/ 34 w 3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17">
                  <a:moveTo>
                    <a:pt x="0" y="1"/>
                  </a:moveTo>
                  <a:lnTo>
                    <a:pt x="0" y="1"/>
                  </a:lnTo>
                  <a:lnTo>
                    <a:pt x="2" y="1"/>
                  </a:lnTo>
                  <a:lnTo>
                    <a:pt x="10" y="4"/>
                  </a:lnTo>
                  <a:lnTo>
                    <a:pt x="13" y="4"/>
                  </a:lnTo>
                  <a:lnTo>
                    <a:pt x="17" y="6"/>
                  </a:lnTo>
                  <a:lnTo>
                    <a:pt x="21" y="6"/>
                  </a:lnTo>
                  <a:lnTo>
                    <a:pt x="23" y="8"/>
                  </a:lnTo>
                  <a:lnTo>
                    <a:pt x="29" y="17"/>
                  </a:lnTo>
                  <a:lnTo>
                    <a:pt x="31" y="17"/>
                  </a:lnTo>
                  <a:lnTo>
                    <a:pt x="34" y="14"/>
                  </a:lnTo>
                  <a:lnTo>
                    <a:pt x="34" y="13"/>
                  </a:lnTo>
                  <a:lnTo>
                    <a:pt x="31" y="11"/>
                  </a:lnTo>
                  <a:lnTo>
                    <a:pt x="29" y="10"/>
                  </a:lnTo>
                  <a:lnTo>
                    <a:pt x="27" y="10"/>
                  </a:lnTo>
                  <a:lnTo>
                    <a:pt x="25" y="9"/>
                  </a:lnTo>
                  <a:lnTo>
                    <a:pt x="17" y="5"/>
                  </a:lnTo>
                  <a:lnTo>
                    <a:pt x="15" y="5"/>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6" name="Freeform 1297"/>
            <p:cNvSpPr>
              <a:spLocks/>
            </p:cNvSpPr>
            <p:nvPr/>
          </p:nvSpPr>
          <p:spPr bwMode="auto">
            <a:xfrm>
              <a:off x="6053070" y="5242679"/>
              <a:ext cx="6379" cy="4650"/>
            </a:xfrm>
            <a:custGeom>
              <a:avLst/>
              <a:gdLst>
                <a:gd name="T0" fmla="*/ 2 w 7"/>
                <a:gd name="T1" fmla="*/ 0 h 4"/>
                <a:gd name="T2" fmla="*/ 2 w 7"/>
                <a:gd name="T3" fmla="*/ 0 h 4"/>
                <a:gd name="T4" fmla="*/ 0 w 7"/>
                <a:gd name="T5" fmla="*/ 1 h 4"/>
                <a:gd name="T6" fmla="*/ 0 w 7"/>
                <a:gd name="T7" fmla="*/ 3 h 4"/>
                <a:gd name="T8" fmla="*/ 0 w 7"/>
                <a:gd name="T9" fmla="*/ 3 h 4"/>
                <a:gd name="T10" fmla="*/ 0 w 7"/>
                <a:gd name="T11" fmla="*/ 4 h 4"/>
                <a:gd name="T12" fmla="*/ 0 w 7"/>
                <a:gd name="T13" fmla="*/ 4 h 4"/>
                <a:gd name="T14" fmla="*/ 7 w 7"/>
                <a:gd name="T15" fmla="*/ 4 h 4"/>
                <a:gd name="T16" fmla="*/ 5 w 7"/>
                <a:gd name="T17" fmla="*/ 3 h 4"/>
                <a:gd name="T18" fmla="*/ 2 w 7"/>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2" y="0"/>
                  </a:moveTo>
                  <a:lnTo>
                    <a:pt x="2" y="0"/>
                  </a:lnTo>
                  <a:lnTo>
                    <a:pt x="0" y="1"/>
                  </a:lnTo>
                  <a:lnTo>
                    <a:pt x="0" y="3"/>
                  </a:lnTo>
                  <a:lnTo>
                    <a:pt x="0" y="4"/>
                  </a:lnTo>
                  <a:lnTo>
                    <a:pt x="7" y="4"/>
                  </a:lnTo>
                  <a:lnTo>
                    <a:pt x="5"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7" name="Freeform 1298"/>
            <p:cNvSpPr>
              <a:spLocks/>
            </p:cNvSpPr>
            <p:nvPr/>
          </p:nvSpPr>
          <p:spPr bwMode="auto">
            <a:xfrm>
              <a:off x="6057627" y="5136898"/>
              <a:ext cx="12758" cy="3487"/>
            </a:xfrm>
            <a:custGeom>
              <a:avLst/>
              <a:gdLst>
                <a:gd name="T0" fmla="*/ 4 w 14"/>
                <a:gd name="T1" fmla="*/ 2 h 3"/>
                <a:gd name="T2" fmla="*/ 8 w 14"/>
                <a:gd name="T3" fmla="*/ 3 h 3"/>
                <a:gd name="T4" fmla="*/ 10 w 14"/>
                <a:gd name="T5" fmla="*/ 3 h 3"/>
                <a:gd name="T6" fmla="*/ 14 w 14"/>
                <a:gd name="T7" fmla="*/ 2 h 3"/>
                <a:gd name="T8" fmla="*/ 6 w 14"/>
                <a:gd name="T9" fmla="*/ 0 h 3"/>
                <a:gd name="T10" fmla="*/ 2 w 14"/>
                <a:gd name="T11" fmla="*/ 1 h 3"/>
                <a:gd name="T12" fmla="*/ 2 w 14"/>
                <a:gd name="T13" fmla="*/ 1 h 3"/>
                <a:gd name="T14" fmla="*/ 2 w 14"/>
                <a:gd name="T15" fmla="*/ 1 h 3"/>
                <a:gd name="T16" fmla="*/ 0 w 14"/>
                <a:gd name="T17" fmla="*/ 1 h 3"/>
                <a:gd name="T18" fmla="*/ 0 w 14"/>
                <a:gd name="T19" fmla="*/ 2 h 3"/>
                <a:gd name="T20" fmla="*/ 2 w 14"/>
                <a:gd name="T21" fmla="*/ 2 h 3"/>
                <a:gd name="T22" fmla="*/ 4 w 14"/>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3"/>
                <a:gd name="T38" fmla="*/ 14 w 1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3">
                  <a:moveTo>
                    <a:pt x="4" y="2"/>
                  </a:moveTo>
                  <a:lnTo>
                    <a:pt x="8" y="3"/>
                  </a:lnTo>
                  <a:lnTo>
                    <a:pt x="10" y="3"/>
                  </a:lnTo>
                  <a:lnTo>
                    <a:pt x="14" y="2"/>
                  </a:lnTo>
                  <a:lnTo>
                    <a:pt x="6" y="0"/>
                  </a:lnTo>
                  <a:lnTo>
                    <a:pt x="2" y="1"/>
                  </a:lnTo>
                  <a:lnTo>
                    <a:pt x="0" y="1"/>
                  </a:lnTo>
                  <a:lnTo>
                    <a:pt x="0" y="2"/>
                  </a:lnTo>
                  <a:lnTo>
                    <a:pt x="2" y="2"/>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8" name="Freeform 1299"/>
            <p:cNvSpPr>
              <a:spLocks/>
            </p:cNvSpPr>
            <p:nvPr/>
          </p:nvSpPr>
          <p:spPr bwMode="auto">
            <a:xfrm>
              <a:off x="6139641" y="5240354"/>
              <a:ext cx="1823" cy="3487"/>
            </a:xfrm>
            <a:custGeom>
              <a:avLst/>
              <a:gdLst>
                <a:gd name="T0" fmla="*/ 0 w 2"/>
                <a:gd name="T1" fmla="*/ 3 h 3"/>
                <a:gd name="T2" fmla="*/ 0 w 2"/>
                <a:gd name="T3" fmla="*/ 3 h 3"/>
                <a:gd name="T4" fmla="*/ 2 w 2"/>
                <a:gd name="T5" fmla="*/ 1 h 3"/>
                <a:gd name="T6" fmla="*/ 2 w 2"/>
                <a:gd name="T7" fmla="*/ 0 h 3"/>
                <a:gd name="T8" fmla="*/ 2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0" y="3"/>
                  </a:lnTo>
                  <a:lnTo>
                    <a:pt x="2" y="1"/>
                  </a:lnTo>
                  <a:lnTo>
                    <a:pt x="2"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69" name="Freeform 1300"/>
            <p:cNvSpPr>
              <a:spLocks/>
            </p:cNvSpPr>
            <p:nvPr/>
          </p:nvSpPr>
          <p:spPr bwMode="auto">
            <a:xfrm>
              <a:off x="6049425" y="5153172"/>
              <a:ext cx="10024" cy="3487"/>
            </a:xfrm>
            <a:custGeom>
              <a:avLst/>
              <a:gdLst>
                <a:gd name="T0" fmla="*/ 9 w 11"/>
                <a:gd name="T1" fmla="*/ 0 h 3"/>
                <a:gd name="T2" fmla="*/ 6 w 11"/>
                <a:gd name="T3" fmla="*/ 0 h 3"/>
                <a:gd name="T4" fmla="*/ 2 w 11"/>
                <a:gd name="T5" fmla="*/ 1 h 3"/>
                <a:gd name="T6" fmla="*/ 0 w 11"/>
                <a:gd name="T7" fmla="*/ 1 h 3"/>
                <a:gd name="T8" fmla="*/ 2 w 11"/>
                <a:gd name="T9" fmla="*/ 2 h 3"/>
                <a:gd name="T10" fmla="*/ 4 w 11"/>
                <a:gd name="T11" fmla="*/ 3 h 3"/>
                <a:gd name="T12" fmla="*/ 9 w 11"/>
                <a:gd name="T13" fmla="*/ 3 h 3"/>
                <a:gd name="T14" fmla="*/ 11 w 11"/>
                <a:gd name="T15" fmla="*/ 2 h 3"/>
                <a:gd name="T16" fmla="*/ 9 w 11"/>
                <a:gd name="T17" fmla="*/ 1 h 3"/>
                <a:gd name="T18" fmla="*/ 11 w 11"/>
                <a:gd name="T19" fmla="*/ 1 h 3"/>
                <a:gd name="T20" fmla="*/ 9 w 11"/>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3"/>
                <a:gd name="T35" fmla="*/ 11 w 11"/>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3">
                  <a:moveTo>
                    <a:pt x="9" y="0"/>
                  </a:moveTo>
                  <a:lnTo>
                    <a:pt x="6" y="0"/>
                  </a:lnTo>
                  <a:lnTo>
                    <a:pt x="2" y="1"/>
                  </a:lnTo>
                  <a:lnTo>
                    <a:pt x="0" y="1"/>
                  </a:lnTo>
                  <a:lnTo>
                    <a:pt x="2" y="2"/>
                  </a:lnTo>
                  <a:lnTo>
                    <a:pt x="4" y="3"/>
                  </a:lnTo>
                  <a:lnTo>
                    <a:pt x="9" y="3"/>
                  </a:lnTo>
                  <a:lnTo>
                    <a:pt x="11" y="2"/>
                  </a:lnTo>
                  <a:lnTo>
                    <a:pt x="9" y="1"/>
                  </a:lnTo>
                  <a:lnTo>
                    <a:pt x="11" y="1"/>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0" name="Freeform 1301"/>
            <p:cNvSpPr>
              <a:spLocks/>
            </p:cNvSpPr>
            <p:nvPr/>
          </p:nvSpPr>
          <p:spPr bwMode="auto">
            <a:xfrm>
              <a:off x="6361990" y="5372870"/>
              <a:ext cx="4556" cy="10462"/>
            </a:xfrm>
            <a:custGeom>
              <a:avLst/>
              <a:gdLst>
                <a:gd name="T0" fmla="*/ 2 w 5"/>
                <a:gd name="T1" fmla="*/ 9 h 9"/>
                <a:gd name="T2" fmla="*/ 5 w 5"/>
                <a:gd name="T3" fmla="*/ 5 h 9"/>
                <a:gd name="T4" fmla="*/ 5 w 5"/>
                <a:gd name="T5" fmla="*/ 3 h 9"/>
                <a:gd name="T6" fmla="*/ 2 w 5"/>
                <a:gd name="T7" fmla="*/ 0 h 9"/>
                <a:gd name="T8" fmla="*/ 2 w 5"/>
                <a:gd name="T9" fmla="*/ 1 h 9"/>
                <a:gd name="T10" fmla="*/ 2 w 5"/>
                <a:gd name="T11" fmla="*/ 3 h 9"/>
                <a:gd name="T12" fmla="*/ 0 w 5"/>
                <a:gd name="T13" fmla="*/ 5 h 9"/>
                <a:gd name="T14" fmla="*/ 0 w 5"/>
                <a:gd name="T15" fmla="*/ 9 h 9"/>
                <a:gd name="T16" fmla="*/ 2 w 5"/>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2" y="9"/>
                  </a:moveTo>
                  <a:lnTo>
                    <a:pt x="5" y="5"/>
                  </a:lnTo>
                  <a:lnTo>
                    <a:pt x="5" y="3"/>
                  </a:lnTo>
                  <a:lnTo>
                    <a:pt x="2" y="0"/>
                  </a:lnTo>
                  <a:lnTo>
                    <a:pt x="2" y="1"/>
                  </a:lnTo>
                  <a:lnTo>
                    <a:pt x="2" y="3"/>
                  </a:lnTo>
                  <a:lnTo>
                    <a:pt x="0" y="5"/>
                  </a:lnTo>
                  <a:lnTo>
                    <a:pt x="0" y="9"/>
                  </a:lnTo>
                  <a:lnTo>
                    <a:pt x="2"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1" name="Freeform 1302"/>
            <p:cNvSpPr>
              <a:spLocks/>
            </p:cNvSpPr>
            <p:nvPr/>
          </p:nvSpPr>
          <p:spPr bwMode="auto">
            <a:xfrm>
              <a:off x="6331918" y="5224080"/>
              <a:ext cx="5468" cy="3487"/>
            </a:xfrm>
            <a:custGeom>
              <a:avLst/>
              <a:gdLst>
                <a:gd name="T0" fmla="*/ 4 w 6"/>
                <a:gd name="T1" fmla="*/ 0 h 3"/>
                <a:gd name="T2" fmla="*/ 0 w 6"/>
                <a:gd name="T3" fmla="*/ 0 h 3"/>
                <a:gd name="T4" fmla="*/ 0 w 6"/>
                <a:gd name="T5" fmla="*/ 0 h 3"/>
                <a:gd name="T6" fmla="*/ 0 w 6"/>
                <a:gd name="T7" fmla="*/ 3 h 3"/>
                <a:gd name="T8" fmla="*/ 6 w 6"/>
                <a:gd name="T9" fmla="*/ 3 h 3"/>
                <a:gd name="T10" fmla="*/ 6 w 6"/>
                <a:gd name="T11" fmla="*/ 1 h 3"/>
                <a:gd name="T12" fmla="*/ 4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4" y="0"/>
                  </a:moveTo>
                  <a:lnTo>
                    <a:pt x="0" y="0"/>
                  </a:lnTo>
                  <a:lnTo>
                    <a:pt x="0" y="3"/>
                  </a:lnTo>
                  <a:lnTo>
                    <a:pt x="6" y="3"/>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2" name="Freeform 1303"/>
            <p:cNvSpPr>
              <a:spLocks/>
            </p:cNvSpPr>
            <p:nvPr/>
          </p:nvSpPr>
          <p:spPr bwMode="auto">
            <a:xfrm>
              <a:off x="6295467" y="5188045"/>
              <a:ext cx="3645" cy="3487"/>
            </a:xfrm>
            <a:custGeom>
              <a:avLst/>
              <a:gdLst>
                <a:gd name="T0" fmla="*/ 0 w 4"/>
                <a:gd name="T1" fmla="*/ 0 h 3"/>
                <a:gd name="T2" fmla="*/ 0 w 4"/>
                <a:gd name="T3" fmla="*/ 0 h 3"/>
                <a:gd name="T4" fmla="*/ 0 w 4"/>
                <a:gd name="T5" fmla="*/ 2 h 3"/>
                <a:gd name="T6" fmla="*/ 2 w 4"/>
                <a:gd name="T7" fmla="*/ 3 h 3"/>
                <a:gd name="T8" fmla="*/ 4 w 4"/>
                <a:gd name="T9" fmla="*/ 3 h 3"/>
                <a:gd name="T10" fmla="*/ 4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0" y="2"/>
                  </a:lnTo>
                  <a:lnTo>
                    <a:pt x="2" y="3"/>
                  </a:lnTo>
                  <a:lnTo>
                    <a:pt x="4" y="3"/>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3" name="Freeform 1304"/>
            <p:cNvSpPr>
              <a:spLocks/>
            </p:cNvSpPr>
            <p:nvPr/>
          </p:nvSpPr>
          <p:spPr bwMode="auto">
            <a:xfrm>
              <a:off x="6300935" y="5175258"/>
              <a:ext cx="55587" cy="19761"/>
            </a:xfrm>
            <a:custGeom>
              <a:avLst/>
              <a:gdLst>
                <a:gd name="T0" fmla="*/ 2 w 61"/>
                <a:gd name="T1" fmla="*/ 10 h 17"/>
                <a:gd name="T2" fmla="*/ 0 w 61"/>
                <a:gd name="T3" fmla="*/ 11 h 17"/>
                <a:gd name="T4" fmla="*/ 2 w 61"/>
                <a:gd name="T5" fmla="*/ 13 h 17"/>
                <a:gd name="T6" fmla="*/ 4 w 61"/>
                <a:gd name="T7" fmla="*/ 14 h 17"/>
                <a:gd name="T8" fmla="*/ 8 w 61"/>
                <a:gd name="T9" fmla="*/ 15 h 17"/>
                <a:gd name="T10" fmla="*/ 13 w 61"/>
                <a:gd name="T11" fmla="*/ 16 h 17"/>
                <a:gd name="T12" fmla="*/ 17 w 61"/>
                <a:gd name="T13" fmla="*/ 16 h 17"/>
                <a:gd name="T14" fmla="*/ 19 w 61"/>
                <a:gd name="T15" fmla="*/ 16 h 17"/>
                <a:gd name="T16" fmla="*/ 21 w 61"/>
                <a:gd name="T17" fmla="*/ 17 h 17"/>
                <a:gd name="T18" fmla="*/ 36 w 61"/>
                <a:gd name="T19" fmla="*/ 17 h 17"/>
                <a:gd name="T20" fmla="*/ 46 w 61"/>
                <a:gd name="T21" fmla="*/ 15 h 17"/>
                <a:gd name="T22" fmla="*/ 48 w 61"/>
                <a:gd name="T23" fmla="*/ 13 h 17"/>
                <a:gd name="T24" fmla="*/ 48 w 61"/>
                <a:gd name="T25" fmla="*/ 13 h 17"/>
                <a:gd name="T26" fmla="*/ 51 w 61"/>
                <a:gd name="T27" fmla="*/ 11 h 17"/>
                <a:gd name="T28" fmla="*/ 53 w 61"/>
                <a:gd name="T29" fmla="*/ 11 h 17"/>
                <a:gd name="T30" fmla="*/ 55 w 61"/>
                <a:gd name="T31" fmla="*/ 11 h 17"/>
                <a:gd name="T32" fmla="*/ 57 w 61"/>
                <a:gd name="T33" fmla="*/ 9 h 17"/>
                <a:gd name="T34" fmla="*/ 57 w 61"/>
                <a:gd name="T35" fmla="*/ 8 h 17"/>
                <a:gd name="T36" fmla="*/ 57 w 61"/>
                <a:gd name="T37" fmla="*/ 7 h 17"/>
                <a:gd name="T38" fmla="*/ 59 w 61"/>
                <a:gd name="T39" fmla="*/ 7 h 17"/>
                <a:gd name="T40" fmla="*/ 61 w 61"/>
                <a:gd name="T41" fmla="*/ 6 h 17"/>
                <a:gd name="T42" fmla="*/ 61 w 61"/>
                <a:gd name="T43" fmla="*/ 2 h 17"/>
                <a:gd name="T44" fmla="*/ 59 w 61"/>
                <a:gd name="T45" fmla="*/ 1 h 17"/>
                <a:gd name="T46" fmla="*/ 57 w 61"/>
                <a:gd name="T47" fmla="*/ 0 h 17"/>
                <a:gd name="T48" fmla="*/ 55 w 61"/>
                <a:gd name="T49" fmla="*/ 1 h 17"/>
                <a:gd name="T50" fmla="*/ 55 w 61"/>
                <a:gd name="T51" fmla="*/ 1 h 17"/>
                <a:gd name="T52" fmla="*/ 53 w 61"/>
                <a:gd name="T53" fmla="*/ 1 h 17"/>
                <a:gd name="T54" fmla="*/ 51 w 61"/>
                <a:gd name="T55" fmla="*/ 1 h 17"/>
                <a:gd name="T56" fmla="*/ 48 w 61"/>
                <a:gd name="T57" fmla="*/ 1 h 17"/>
                <a:gd name="T58" fmla="*/ 48 w 61"/>
                <a:gd name="T59" fmla="*/ 1 h 17"/>
                <a:gd name="T60" fmla="*/ 51 w 61"/>
                <a:gd name="T61" fmla="*/ 5 h 17"/>
                <a:gd name="T62" fmla="*/ 51 w 61"/>
                <a:gd name="T63" fmla="*/ 6 h 17"/>
                <a:gd name="T64" fmla="*/ 48 w 61"/>
                <a:gd name="T65" fmla="*/ 7 h 17"/>
                <a:gd name="T66" fmla="*/ 46 w 61"/>
                <a:gd name="T67" fmla="*/ 7 h 17"/>
                <a:gd name="T68" fmla="*/ 44 w 61"/>
                <a:gd name="T69" fmla="*/ 7 h 17"/>
                <a:gd name="T70" fmla="*/ 40 w 61"/>
                <a:gd name="T71" fmla="*/ 10 h 17"/>
                <a:gd name="T72" fmla="*/ 38 w 61"/>
                <a:gd name="T73" fmla="*/ 11 h 17"/>
                <a:gd name="T74" fmla="*/ 36 w 61"/>
                <a:gd name="T75" fmla="*/ 11 h 17"/>
                <a:gd name="T76" fmla="*/ 34 w 61"/>
                <a:gd name="T77" fmla="*/ 10 h 17"/>
                <a:gd name="T78" fmla="*/ 27 w 61"/>
                <a:gd name="T79" fmla="*/ 10 h 17"/>
                <a:gd name="T80" fmla="*/ 27 w 61"/>
                <a:gd name="T81" fmla="*/ 10 h 17"/>
                <a:gd name="T82" fmla="*/ 27 w 61"/>
                <a:gd name="T83" fmla="*/ 9 h 17"/>
                <a:gd name="T84" fmla="*/ 27 w 61"/>
                <a:gd name="T85" fmla="*/ 8 h 17"/>
                <a:gd name="T86" fmla="*/ 27 w 61"/>
                <a:gd name="T87" fmla="*/ 7 h 17"/>
                <a:gd name="T88" fmla="*/ 25 w 61"/>
                <a:gd name="T89" fmla="*/ 8 h 17"/>
                <a:gd name="T90" fmla="*/ 25 w 61"/>
                <a:gd name="T91" fmla="*/ 9 h 17"/>
                <a:gd name="T92" fmla="*/ 25 w 61"/>
                <a:gd name="T93" fmla="*/ 10 h 17"/>
                <a:gd name="T94" fmla="*/ 23 w 61"/>
                <a:gd name="T95" fmla="*/ 11 h 17"/>
                <a:gd name="T96" fmla="*/ 4 w 61"/>
                <a:gd name="T97" fmla="*/ 10 h 17"/>
                <a:gd name="T98" fmla="*/ 2 w 61"/>
                <a:gd name="T99" fmla="*/ 10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17"/>
                <a:gd name="T152" fmla="*/ 61 w 61"/>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17">
                  <a:moveTo>
                    <a:pt x="2" y="10"/>
                  </a:moveTo>
                  <a:lnTo>
                    <a:pt x="0" y="11"/>
                  </a:lnTo>
                  <a:lnTo>
                    <a:pt x="2" y="13"/>
                  </a:lnTo>
                  <a:lnTo>
                    <a:pt x="4" y="14"/>
                  </a:lnTo>
                  <a:lnTo>
                    <a:pt x="8" y="15"/>
                  </a:lnTo>
                  <a:lnTo>
                    <a:pt x="13" y="16"/>
                  </a:lnTo>
                  <a:lnTo>
                    <a:pt x="17" y="16"/>
                  </a:lnTo>
                  <a:lnTo>
                    <a:pt x="19" y="16"/>
                  </a:lnTo>
                  <a:lnTo>
                    <a:pt x="21" y="17"/>
                  </a:lnTo>
                  <a:lnTo>
                    <a:pt x="36" y="17"/>
                  </a:lnTo>
                  <a:lnTo>
                    <a:pt x="46" y="15"/>
                  </a:lnTo>
                  <a:lnTo>
                    <a:pt x="48" y="13"/>
                  </a:lnTo>
                  <a:lnTo>
                    <a:pt x="51" y="11"/>
                  </a:lnTo>
                  <a:lnTo>
                    <a:pt x="53" y="11"/>
                  </a:lnTo>
                  <a:lnTo>
                    <a:pt x="55" y="11"/>
                  </a:lnTo>
                  <a:lnTo>
                    <a:pt x="57" y="9"/>
                  </a:lnTo>
                  <a:lnTo>
                    <a:pt x="57" y="8"/>
                  </a:lnTo>
                  <a:lnTo>
                    <a:pt x="57" y="7"/>
                  </a:lnTo>
                  <a:lnTo>
                    <a:pt x="59" y="7"/>
                  </a:lnTo>
                  <a:lnTo>
                    <a:pt x="61" y="6"/>
                  </a:lnTo>
                  <a:lnTo>
                    <a:pt x="61" y="2"/>
                  </a:lnTo>
                  <a:lnTo>
                    <a:pt x="59" y="1"/>
                  </a:lnTo>
                  <a:lnTo>
                    <a:pt x="57" y="0"/>
                  </a:lnTo>
                  <a:lnTo>
                    <a:pt x="55" y="1"/>
                  </a:lnTo>
                  <a:lnTo>
                    <a:pt x="53" y="1"/>
                  </a:lnTo>
                  <a:lnTo>
                    <a:pt x="51" y="1"/>
                  </a:lnTo>
                  <a:lnTo>
                    <a:pt x="48" y="1"/>
                  </a:lnTo>
                  <a:lnTo>
                    <a:pt x="51" y="5"/>
                  </a:lnTo>
                  <a:lnTo>
                    <a:pt x="51" y="6"/>
                  </a:lnTo>
                  <a:lnTo>
                    <a:pt x="48" y="7"/>
                  </a:lnTo>
                  <a:lnTo>
                    <a:pt x="46" y="7"/>
                  </a:lnTo>
                  <a:lnTo>
                    <a:pt x="44" y="7"/>
                  </a:lnTo>
                  <a:lnTo>
                    <a:pt x="40" y="10"/>
                  </a:lnTo>
                  <a:lnTo>
                    <a:pt x="38" y="11"/>
                  </a:lnTo>
                  <a:lnTo>
                    <a:pt x="36" y="11"/>
                  </a:lnTo>
                  <a:lnTo>
                    <a:pt x="34" y="10"/>
                  </a:lnTo>
                  <a:lnTo>
                    <a:pt x="27" y="10"/>
                  </a:lnTo>
                  <a:lnTo>
                    <a:pt x="27" y="9"/>
                  </a:lnTo>
                  <a:lnTo>
                    <a:pt x="27" y="8"/>
                  </a:lnTo>
                  <a:lnTo>
                    <a:pt x="27" y="7"/>
                  </a:lnTo>
                  <a:lnTo>
                    <a:pt x="25" y="8"/>
                  </a:lnTo>
                  <a:lnTo>
                    <a:pt x="25" y="9"/>
                  </a:lnTo>
                  <a:lnTo>
                    <a:pt x="25" y="10"/>
                  </a:lnTo>
                  <a:lnTo>
                    <a:pt x="23" y="11"/>
                  </a:lnTo>
                  <a:lnTo>
                    <a:pt x="4" y="10"/>
                  </a:lnTo>
                  <a:lnTo>
                    <a:pt x="2" y="1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4" name="Freeform 1305"/>
            <p:cNvSpPr>
              <a:spLocks/>
            </p:cNvSpPr>
            <p:nvPr/>
          </p:nvSpPr>
          <p:spPr bwMode="auto">
            <a:xfrm>
              <a:off x="6335563" y="5228730"/>
              <a:ext cx="5468" cy="2325"/>
            </a:xfrm>
            <a:custGeom>
              <a:avLst/>
              <a:gdLst>
                <a:gd name="T0" fmla="*/ 4 w 6"/>
                <a:gd name="T1" fmla="*/ 2 h 2"/>
                <a:gd name="T2" fmla="*/ 6 w 6"/>
                <a:gd name="T3" fmla="*/ 2 h 2"/>
                <a:gd name="T4" fmla="*/ 6 w 6"/>
                <a:gd name="T5" fmla="*/ 1 h 2"/>
                <a:gd name="T6" fmla="*/ 4 w 6"/>
                <a:gd name="T7" fmla="*/ 1 h 2"/>
                <a:gd name="T8" fmla="*/ 4 w 6"/>
                <a:gd name="T9" fmla="*/ 1 h 2"/>
                <a:gd name="T10" fmla="*/ 2 w 6"/>
                <a:gd name="T11" fmla="*/ 1 h 2"/>
                <a:gd name="T12" fmla="*/ 0 w 6"/>
                <a:gd name="T13" fmla="*/ 0 h 2"/>
                <a:gd name="T14" fmla="*/ 2 w 6"/>
                <a:gd name="T15" fmla="*/ 1 h 2"/>
                <a:gd name="T16" fmla="*/ 4 w 6"/>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2"/>
                  </a:moveTo>
                  <a:lnTo>
                    <a:pt x="6" y="2"/>
                  </a:lnTo>
                  <a:lnTo>
                    <a:pt x="6" y="1"/>
                  </a:lnTo>
                  <a:lnTo>
                    <a:pt x="4" y="1"/>
                  </a:lnTo>
                  <a:lnTo>
                    <a:pt x="2" y="1"/>
                  </a:lnTo>
                  <a:lnTo>
                    <a:pt x="0" y="0"/>
                  </a:lnTo>
                  <a:lnTo>
                    <a:pt x="2" y="1"/>
                  </a:lnTo>
                  <a:lnTo>
                    <a:pt x="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5" name="Freeform 1306"/>
            <p:cNvSpPr>
              <a:spLocks/>
            </p:cNvSpPr>
            <p:nvPr/>
          </p:nvSpPr>
          <p:spPr bwMode="auto">
            <a:xfrm>
              <a:off x="6283621" y="5185720"/>
              <a:ext cx="3645" cy="1162"/>
            </a:xfrm>
            <a:custGeom>
              <a:avLst/>
              <a:gdLst>
                <a:gd name="T0" fmla="*/ 0 w 4"/>
                <a:gd name="T1" fmla="*/ 0 h 1"/>
                <a:gd name="T2" fmla="*/ 0 w 4"/>
                <a:gd name="T3" fmla="*/ 0 h 1"/>
                <a:gd name="T4" fmla="*/ 2 w 4"/>
                <a:gd name="T5" fmla="*/ 1 h 1"/>
                <a:gd name="T6" fmla="*/ 2 w 4"/>
                <a:gd name="T7" fmla="*/ 1 h 1"/>
                <a:gd name="T8" fmla="*/ 4 w 4"/>
                <a:gd name="T9" fmla="*/ 1 h 1"/>
                <a:gd name="T10" fmla="*/ 2 w 4"/>
                <a:gd name="T11" fmla="*/ 0 h 1"/>
                <a:gd name="T12" fmla="*/ 2 w 4"/>
                <a:gd name="T13" fmla="*/ 0 h 1"/>
                <a:gd name="T14" fmla="*/ 0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0"/>
                  </a:moveTo>
                  <a:lnTo>
                    <a:pt x="0" y="0"/>
                  </a:lnTo>
                  <a:lnTo>
                    <a:pt x="2" y="1"/>
                  </a:lnTo>
                  <a:lnTo>
                    <a:pt x="4"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6" name="Freeform 1307"/>
            <p:cNvSpPr>
              <a:spLocks/>
            </p:cNvSpPr>
            <p:nvPr/>
          </p:nvSpPr>
          <p:spPr bwMode="auto">
            <a:xfrm>
              <a:off x="6066739" y="5140386"/>
              <a:ext cx="268824" cy="96481"/>
            </a:xfrm>
            <a:custGeom>
              <a:avLst/>
              <a:gdLst>
                <a:gd name="T0" fmla="*/ 219 w 295"/>
                <a:gd name="T1" fmla="*/ 36 h 83"/>
                <a:gd name="T2" fmla="*/ 196 w 295"/>
                <a:gd name="T3" fmla="*/ 27 h 83"/>
                <a:gd name="T4" fmla="*/ 145 w 295"/>
                <a:gd name="T5" fmla="*/ 18 h 83"/>
                <a:gd name="T6" fmla="*/ 143 w 295"/>
                <a:gd name="T7" fmla="*/ 16 h 83"/>
                <a:gd name="T8" fmla="*/ 135 w 295"/>
                <a:gd name="T9" fmla="*/ 15 h 83"/>
                <a:gd name="T10" fmla="*/ 114 w 295"/>
                <a:gd name="T11" fmla="*/ 12 h 83"/>
                <a:gd name="T12" fmla="*/ 93 w 295"/>
                <a:gd name="T13" fmla="*/ 12 h 83"/>
                <a:gd name="T14" fmla="*/ 80 w 295"/>
                <a:gd name="T15" fmla="*/ 18 h 83"/>
                <a:gd name="T16" fmla="*/ 67 w 295"/>
                <a:gd name="T17" fmla="*/ 24 h 83"/>
                <a:gd name="T18" fmla="*/ 53 w 295"/>
                <a:gd name="T19" fmla="*/ 18 h 83"/>
                <a:gd name="T20" fmla="*/ 49 w 295"/>
                <a:gd name="T21" fmla="*/ 10 h 83"/>
                <a:gd name="T22" fmla="*/ 36 w 295"/>
                <a:gd name="T23" fmla="*/ 4 h 83"/>
                <a:gd name="T24" fmla="*/ 13 w 295"/>
                <a:gd name="T25" fmla="*/ 3 h 83"/>
                <a:gd name="T26" fmla="*/ 4 w 295"/>
                <a:gd name="T27" fmla="*/ 10 h 83"/>
                <a:gd name="T28" fmla="*/ 13 w 295"/>
                <a:gd name="T29" fmla="*/ 10 h 83"/>
                <a:gd name="T30" fmla="*/ 19 w 295"/>
                <a:gd name="T31" fmla="*/ 15 h 83"/>
                <a:gd name="T32" fmla="*/ 42 w 295"/>
                <a:gd name="T33" fmla="*/ 14 h 83"/>
                <a:gd name="T34" fmla="*/ 36 w 295"/>
                <a:gd name="T35" fmla="*/ 18 h 83"/>
                <a:gd name="T36" fmla="*/ 17 w 295"/>
                <a:gd name="T37" fmla="*/ 19 h 83"/>
                <a:gd name="T38" fmla="*/ 21 w 295"/>
                <a:gd name="T39" fmla="*/ 21 h 83"/>
                <a:gd name="T40" fmla="*/ 27 w 295"/>
                <a:gd name="T41" fmla="*/ 26 h 83"/>
                <a:gd name="T42" fmla="*/ 30 w 295"/>
                <a:gd name="T43" fmla="*/ 30 h 83"/>
                <a:gd name="T44" fmla="*/ 42 w 295"/>
                <a:gd name="T45" fmla="*/ 22 h 83"/>
                <a:gd name="T46" fmla="*/ 44 w 295"/>
                <a:gd name="T47" fmla="*/ 27 h 83"/>
                <a:gd name="T48" fmla="*/ 51 w 295"/>
                <a:gd name="T49" fmla="*/ 29 h 83"/>
                <a:gd name="T50" fmla="*/ 61 w 295"/>
                <a:gd name="T51" fmla="*/ 32 h 83"/>
                <a:gd name="T52" fmla="*/ 99 w 295"/>
                <a:gd name="T53" fmla="*/ 38 h 83"/>
                <a:gd name="T54" fmla="*/ 105 w 295"/>
                <a:gd name="T55" fmla="*/ 40 h 83"/>
                <a:gd name="T56" fmla="*/ 110 w 295"/>
                <a:gd name="T57" fmla="*/ 44 h 83"/>
                <a:gd name="T58" fmla="*/ 114 w 295"/>
                <a:gd name="T59" fmla="*/ 53 h 83"/>
                <a:gd name="T60" fmla="*/ 116 w 295"/>
                <a:gd name="T61" fmla="*/ 55 h 83"/>
                <a:gd name="T62" fmla="*/ 118 w 295"/>
                <a:gd name="T63" fmla="*/ 57 h 83"/>
                <a:gd name="T64" fmla="*/ 105 w 295"/>
                <a:gd name="T65" fmla="*/ 60 h 83"/>
                <a:gd name="T66" fmla="*/ 116 w 295"/>
                <a:gd name="T67" fmla="*/ 64 h 83"/>
                <a:gd name="T68" fmla="*/ 118 w 295"/>
                <a:gd name="T69" fmla="*/ 62 h 83"/>
                <a:gd name="T70" fmla="*/ 133 w 295"/>
                <a:gd name="T71" fmla="*/ 62 h 83"/>
                <a:gd name="T72" fmla="*/ 152 w 295"/>
                <a:gd name="T73" fmla="*/ 70 h 83"/>
                <a:gd name="T74" fmla="*/ 158 w 295"/>
                <a:gd name="T75" fmla="*/ 70 h 83"/>
                <a:gd name="T76" fmla="*/ 183 w 295"/>
                <a:gd name="T77" fmla="*/ 69 h 83"/>
                <a:gd name="T78" fmla="*/ 185 w 295"/>
                <a:gd name="T79" fmla="*/ 63 h 83"/>
                <a:gd name="T80" fmla="*/ 190 w 295"/>
                <a:gd name="T81" fmla="*/ 61 h 83"/>
                <a:gd name="T82" fmla="*/ 196 w 295"/>
                <a:gd name="T83" fmla="*/ 59 h 83"/>
                <a:gd name="T84" fmla="*/ 204 w 295"/>
                <a:gd name="T85" fmla="*/ 57 h 83"/>
                <a:gd name="T86" fmla="*/ 213 w 295"/>
                <a:gd name="T87" fmla="*/ 60 h 83"/>
                <a:gd name="T88" fmla="*/ 228 w 295"/>
                <a:gd name="T89" fmla="*/ 63 h 83"/>
                <a:gd name="T90" fmla="*/ 238 w 295"/>
                <a:gd name="T91" fmla="*/ 71 h 83"/>
                <a:gd name="T92" fmla="*/ 251 w 295"/>
                <a:gd name="T93" fmla="*/ 78 h 83"/>
                <a:gd name="T94" fmla="*/ 282 w 295"/>
                <a:gd name="T95" fmla="*/ 83 h 83"/>
                <a:gd name="T96" fmla="*/ 291 w 295"/>
                <a:gd name="T97" fmla="*/ 80 h 83"/>
                <a:gd name="T98" fmla="*/ 295 w 295"/>
                <a:gd name="T99" fmla="*/ 79 h 83"/>
                <a:gd name="T100" fmla="*/ 282 w 295"/>
                <a:gd name="T101" fmla="*/ 75 h 83"/>
                <a:gd name="T102" fmla="*/ 272 w 295"/>
                <a:gd name="T103" fmla="*/ 70 h 83"/>
                <a:gd name="T104" fmla="*/ 259 w 295"/>
                <a:gd name="T105" fmla="*/ 67 h 83"/>
                <a:gd name="T106" fmla="*/ 253 w 295"/>
                <a:gd name="T107" fmla="*/ 61 h 83"/>
                <a:gd name="T108" fmla="*/ 240 w 295"/>
                <a:gd name="T109" fmla="*/ 52 h 83"/>
                <a:gd name="T110" fmla="*/ 251 w 295"/>
                <a:gd name="T111" fmla="*/ 48 h 83"/>
                <a:gd name="T112" fmla="*/ 242 w 295"/>
                <a:gd name="T113" fmla="*/ 45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5"/>
                <a:gd name="T172" fmla="*/ 0 h 83"/>
                <a:gd name="T173" fmla="*/ 295 w 29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5" h="83">
                  <a:moveTo>
                    <a:pt x="221" y="41"/>
                  </a:moveTo>
                  <a:lnTo>
                    <a:pt x="221" y="40"/>
                  </a:lnTo>
                  <a:lnTo>
                    <a:pt x="221" y="38"/>
                  </a:lnTo>
                  <a:lnTo>
                    <a:pt x="219" y="36"/>
                  </a:lnTo>
                  <a:lnTo>
                    <a:pt x="217" y="34"/>
                  </a:lnTo>
                  <a:lnTo>
                    <a:pt x="204" y="30"/>
                  </a:lnTo>
                  <a:lnTo>
                    <a:pt x="200" y="27"/>
                  </a:lnTo>
                  <a:lnTo>
                    <a:pt x="196" y="27"/>
                  </a:lnTo>
                  <a:lnTo>
                    <a:pt x="150" y="18"/>
                  </a:lnTo>
                  <a:lnTo>
                    <a:pt x="147" y="18"/>
                  </a:lnTo>
                  <a:lnTo>
                    <a:pt x="145" y="18"/>
                  </a:lnTo>
                  <a:lnTo>
                    <a:pt x="145" y="16"/>
                  </a:lnTo>
                  <a:lnTo>
                    <a:pt x="143" y="16"/>
                  </a:lnTo>
                  <a:lnTo>
                    <a:pt x="141" y="16"/>
                  </a:lnTo>
                  <a:lnTo>
                    <a:pt x="139" y="15"/>
                  </a:lnTo>
                  <a:lnTo>
                    <a:pt x="137" y="16"/>
                  </a:lnTo>
                  <a:lnTo>
                    <a:pt x="135" y="15"/>
                  </a:lnTo>
                  <a:lnTo>
                    <a:pt x="133" y="16"/>
                  </a:lnTo>
                  <a:lnTo>
                    <a:pt x="116" y="12"/>
                  </a:lnTo>
                  <a:lnTo>
                    <a:pt x="114" y="12"/>
                  </a:lnTo>
                  <a:lnTo>
                    <a:pt x="105" y="10"/>
                  </a:lnTo>
                  <a:lnTo>
                    <a:pt x="103" y="8"/>
                  </a:lnTo>
                  <a:lnTo>
                    <a:pt x="101" y="8"/>
                  </a:lnTo>
                  <a:lnTo>
                    <a:pt x="93" y="12"/>
                  </a:lnTo>
                  <a:lnTo>
                    <a:pt x="93" y="13"/>
                  </a:lnTo>
                  <a:lnTo>
                    <a:pt x="91" y="14"/>
                  </a:lnTo>
                  <a:lnTo>
                    <a:pt x="80" y="15"/>
                  </a:lnTo>
                  <a:lnTo>
                    <a:pt x="80" y="18"/>
                  </a:lnTo>
                  <a:lnTo>
                    <a:pt x="74" y="20"/>
                  </a:lnTo>
                  <a:lnTo>
                    <a:pt x="74" y="21"/>
                  </a:lnTo>
                  <a:lnTo>
                    <a:pt x="70" y="22"/>
                  </a:lnTo>
                  <a:lnTo>
                    <a:pt x="67" y="24"/>
                  </a:lnTo>
                  <a:lnTo>
                    <a:pt x="63" y="24"/>
                  </a:lnTo>
                  <a:lnTo>
                    <a:pt x="59" y="22"/>
                  </a:lnTo>
                  <a:lnTo>
                    <a:pt x="55" y="18"/>
                  </a:lnTo>
                  <a:lnTo>
                    <a:pt x="53" y="18"/>
                  </a:lnTo>
                  <a:lnTo>
                    <a:pt x="51" y="20"/>
                  </a:lnTo>
                  <a:lnTo>
                    <a:pt x="49" y="16"/>
                  </a:lnTo>
                  <a:lnTo>
                    <a:pt x="46" y="13"/>
                  </a:lnTo>
                  <a:lnTo>
                    <a:pt x="49" y="10"/>
                  </a:lnTo>
                  <a:lnTo>
                    <a:pt x="46" y="7"/>
                  </a:lnTo>
                  <a:lnTo>
                    <a:pt x="46" y="6"/>
                  </a:lnTo>
                  <a:lnTo>
                    <a:pt x="44" y="4"/>
                  </a:lnTo>
                  <a:lnTo>
                    <a:pt x="36" y="4"/>
                  </a:lnTo>
                  <a:lnTo>
                    <a:pt x="27" y="0"/>
                  </a:lnTo>
                  <a:lnTo>
                    <a:pt x="21" y="0"/>
                  </a:lnTo>
                  <a:lnTo>
                    <a:pt x="17" y="0"/>
                  </a:lnTo>
                  <a:lnTo>
                    <a:pt x="13" y="3"/>
                  </a:lnTo>
                  <a:lnTo>
                    <a:pt x="4" y="4"/>
                  </a:lnTo>
                  <a:lnTo>
                    <a:pt x="0" y="8"/>
                  </a:lnTo>
                  <a:lnTo>
                    <a:pt x="4" y="10"/>
                  </a:lnTo>
                  <a:lnTo>
                    <a:pt x="4" y="8"/>
                  </a:lnTo>
                  <a:lnTo>
                    <a:pt x="6" y="10"/>
                  </a:lnTo>
                  <a:lnTo>
                    <a:pt x="9" y="10"/>
                  </a:lnTo>
                  <a:lnTo>
                    <a:pt x="13" y="10"/>
                  </a:lnTo>
                  <a:lnTo>
                    <a:pt x="13" y="11"/>
                  </a:lnTo>
                  <a:lnTo>
                    <a:pt x="15" y="12"/>
                  </a:lnTo>
                  <a:lnTo>
                    <a:pt x="17" y="14"/>
                  </a:lnTo>
                  <a:lnTo>
                    <a:pt x="19" y="15"/>
                  </a:lnTo>
                  <a:lnTo>
                    <a:pt x="23" y="15"/>
                  </a:lnTo>
                  <a:lnTo>
                    <a:pt x="25" y="15"/>
                  </a:lnTo>
                  <a:lnTo>
                    <a:pt x="42" y="14"/>
                  </a:lnTo>
                  <a:lnTo>
                    <a:pt x="42" y="15"/>
                  </a:lnTo>
                  <a:lnTo>
                    <a:pt x="42" y="18"/>
                  </a:lnTo>
                  <a:lnTo>
                    <a:pt x="40" y="18"/>
                  </a:lnTo>
                  <a:lnTo>
                    <a:pt x="36" y="18"/>
                  </a:lnTo>
                  <a:lnTo>
                    <a:pt x="34" y="16"/>
                  </a:lnTo>
                  <a:lnTo>
                    <a:pt x="25" y="19"/>
                  </a:lnTo>
                  <a:lnTo>
                    <a:pt x="21" y="19"/>
                  </a:lnTo>
                  <a:lnTo>
                    <a:pt x="17" y="19"/>
                  </a:lnTo>
                  <a:lnTo>
                    <a:pt x="15" y="20"/>
                  </a:lnTo>
                  <a:lnTo>
                    <a:pt x="15" y="21"/>
                  </a:lnTo>
                  <a:lnTo>
                    <a:pt x="17" y="21"/>
                  </a:lnTo>
                  <a:lnTo>
                    <a:pt x="21" y="21"/>
                  </a:lnTo>
                  <a:lnTo>
                    <a:pt x="23" y="22"/>
                  </a:lnTo>
                  <a:lnTo>
                    <a:pt x="25" y="24"/>
                  </a:lnTo>
                  <a:lnTo>
                    <a:pt x="27" y="24"/>
                  </a:lnTo>
                  <a:lnTo>
                    <a:pt x="27" y="26"/>
                  </a:lnTo>
                  <a:lnTo>
                    <a:pt x="27" y="27"/>
                  </a:lnTo>
                  <a:lnTo>
                    <a:pt x="27" y="29"/>
                  </a:lnTo>
                  <a:lnTo>
                    <a:pt x="30" y="30"/>
                  </a:lnTo>
                  <a:lnTo>
                    <a:pt x="36" y="30"/>
                  </a:lnTo>
                  <a:lnTo>
                    <a:pt x="38" y="28"/>
                  </a:lnTo>
                  <a:lnTo>
                    <a:pt x="42" y="21"/>
                  </a:lnTo>
                  <a:lnTo>
                    <a:pt x="42" y="22"/>
                  </a:lnTo>
                  <a:lnTo>
                    <a:pt x="42" y="23"/>
                  </a:lnTo>
                  <a:lnTo>
                    <a:pt x="42" y="26"/>
                  </a:lnTo>
                  <a:lnTo>
                    <a:pt x="42" y="27"/>
                  </a:lnTo>
                  <a:lnTo>
                    <a:pt x="44" y="27"/>
                  </a:lnTo>
                  <a:lnTo>
                    <a:pt x="44" y="28"/>
                  </a:lnTo>
                  <a:lnTo>
                    <a:pt x="49" y="29"/>
                  </a:lnTo>
                  <a:lnTo>
                    <a:pt x="51" y="30"/>
                  </a:lnTo>
                  <a:lnTo>
                    <a:pt x="51" y="29"/>
                  </a:lnTo>
                  <a:lnTo>
                    <a:pt x="55" y="29"/>
                  </a:lnTo>
                  <a:lnTo>
                    <a:pt x="55" y="30"/>
                  </a:lnTo>
                  <a:lnTo>
                    <a:pt x="57" y="31"/>
                  </a:lnTo>
                  <a:lnTo>
                    <a:pt x="61" y="32"/>
                  </a:lnTo>
                  <a:lnTo>
                    <a:pt x="89" y="37"/>
                  </a:lnTo>
                  <a:lnTo>
                    <a:pt x="93" y="37"/>
                  </a:lnTo>
                  <a:lnTo>
                    <a:pt x="99" y="38"/>
                  </a:lnTo>
                  <a:lnTo>
                    <a:pt x="101" y="39"/>
                  </a:lnTo>
                  <a:lnTo>
                    <a:pt x="103" y="40"/>
                  </a:lnTo>
                  <a:lnTo>
                    <a:pt x="105" y="40"/>
                  </a:lnTo>
                  <a:lnTo>
                    <a:pt x="110" y="43"/>
                  </a:lnTo>
                  <a:lnTo>
                    <a:pt x="110" y="44"/>
                  </a:lnTo>
                  <a:lnTo>
                    <a:pt x="112" y="47"/>
                  </a:lnTo>
                  <a:lnTo>
                    <a:pt x="114" y="49"/>
                  </a:lnTo>
                  <a:lnTo>
                    <a:pt x="116" y="49"/>
                  </a:lnTo>
                  <a:lnTo>
                    <a:pt x="114" y="53"/>
                  </a:lnTo>
                  <a:lnTo>
                    <a:pt x="112" y="53"/>
                  </a:lnTo>
                  <a:lnTo>
                    <a:pt x="116" y="54"/>
                  </a:lnTo>
                  <a:lnTo>
                    <a:pt x="118" y="54"/>
                  </a:lnTo>
                  <a:lnTo>
                    <a:pt x="116" y="55"/>
                  </a:lnTo>
                  <a:lnTo>
                    <a:pt x="120" y="56"/>
                  </a:lnTo>
                  <a:lnTo>
                    <a:pt x="120" y="57"/>
                  </a:lnTo>
                  <a:lnTo>
                    <a:pt x="118" y="57"/>
                  </a:lnTo>
                  <a:lnTo>
                    <a:pt x="114" y="56"/>
                  </a:lnTo>
                  <a:lnTo>
                    <a:pt x="112" y="56"/>
                  </a:lnTo>
                  <a:lnTo>
                    <a:pt x="110" y="56"/>
                  </a:lnTo>
                  <a:lnTo>
                    <a:pt x="105" y="60"/>
                  </a:lnTo>
                  <a:lnTo>
                    <a:pt x="101" y="63"/>
                  </a:lnTo>
                  <a:lnTo>
                    <a:pt x="101" y="64"/>
                  </a:lnTo>
                  <a:lnTo>
                    <a:pt x="114" y="63"/>
                  </a:lnTo>
                  <a:lnTo>
                    <a:pt x="116" y="64"/>
                  </a:lnTo>
                  <a:lnTo>
                    <a:pt x="118" y="64"/>
                  </a:lnTo>
                  <a:lnTo>
                    <a:pt x="118" y="63"/>
                  </a:lnTo>
                  <a:lnTo>
                    <a:pt x="118" y="62"/>
                  </a:lnTo>
                  <a:lnTo>
                    <a:pt x="120" y="63"/>
                  </a:lnTo>
                  <a:lnTo>
                    <a:pt x="122" y="62"/>
                  </a:lnTo>
                  <a:lnTo>
                    <a:pt x="126" y="62"/>
                  </a:lnTo>
                  <a:lnTo>
                    <a:pt x="133" y="62"/>
                  </a:lnTo>
                  <a:lnTo>
                    <a:pt x="135" y="62"/>
                  </a:lnTo>
                  <a:lnTo>
                    <a:pt x="135" y="63"/>
                  </a:lnTo>
                  <a:lnTo>
                    <a:pt x="150" y="70"/>
                  </a:lnTo>
                  <a:lnTo>
                    <a:pt x="152" y="70"/>
                  </a:lnTo>
                  <a:lnTo>
                    <a:pt x="156" y="70"/>
                  </a:lnTo>
                  <a:lnTo>
                    <a:pt x="158" y="70"/>
                  </a:lnTo>
                  <a:lnTo>
                    <a:pt x="162" y="71"/>
                  </a:lnTo>
                  <a:lnTo>
                    <a:pt x="169" y="70"/>
                  </a:lnTo>
                  <a:lnTo>
                    <a:pt x="175" y="71"/>
                  </a:lnTo>
                  <a:lnTo>
                    <a:pt x="183" y="69"/>
                  </a:lnTo>
                  <a:lnTo>
                    <a:pt x="183" y="65"/>
                  </a:lnTo>
                  <a:lnTo>
                    <a:pt x="179" y="64"/>
                  </a:lnTo>
                  <a:lnTo>
                    <a:pt x="185" y="63"/>
                  </a:lnTo>
                  <a:lnTo>
                    <a:pt x="185" y="62"/>
                  </a:lnTo>
                  <a:lnTo>
                    <a:pt x="188" y="61"/>
                  </a:lnTo>
                  <a:lnTo>
                    <a:pt x="190" y="61"/>
                  </a:lnTo>
                  <a:lnTo>
                    <a:pt x="192" y="61"/>
                  </a:lnTo>
                  <a:lnTo>
                    <a:pt x="190" y="57"/>
                  </a:lnTo>
                  <a:lnTo>
                    <a:pt x="192" y="59"/>
                  </a:lnTo>
                  <a:lnTo>
                    <a:pt x="196" y="59"/>
                  </a:lnTo>
                  <a:lnTo>
                    <a:pt x="198" y="59"/>
                  </a:lnTo>
                  <a:lnTo>
                    <a:pt x="200" y="57"/>
                  </a:lnTo>
                  <a:lnTo>
                    <a:pt x="202" y="57"/>
                  </a:lnTo>
                  <a:lnTo>
                    <a:pt x="204" y="57"/>
                  </a:lnTo>
                  <a:lnTo>
                    <a:pt x="206" y="57"/>
                  </a:lnTo>
                  <a:lnTo>
                    <a:pt x="206" y="59"/>
                  </a:lnTo>
                  <a:lnTo>
                    <a:pt x="213" y="60"/>
                  </a:lnTo>
                  <a:lnTo>
                    <a:pt x="215" y="61"/>
                  </a:lnTo>
                  <a:lnTo>
                    <a:pt x="219" y="61"/>
                  </a:lnTo>
                  <a:lnTo>
                    <a:pt x="228" y="63"/>
                  </a:lnTo>
                  <a:lnTo>
                    <a:pt x="228" y="64"/>
                  </a:lnTo>
                  <a:lnTo>
                    <a:pt x="234" y="69"/>
                  </a:lnTo>
                  <a:lnTo>
                    <a:pt x="238" y="70"/>
                  </a:lnTo>
                  <a:lnTo>
                    <a:pt x="238" y="71"/>
                  </a:lnTo>
                  <a:lnTo>
                    <a:pt x="240" y="72"/>
                  </a:lnTo>
                  <a:lnTo>
                    <a:pt x="244" y="73"/>
                  </a:lnTo>
                  <a:lnTo>
                    <a:pt x="251" y="78"/>
                  </a:lnTo>
                  <a:lnTo>
                    <a:pt x="253" y="78"/>
                  </a:lnTo>
                  <a:lnTo>
                    <a:pt x="282" y="80"/>
                  </a:lnTo>
                  <a:lnTo>
                    <a:pt x="282" y="83"/>
                  </a:lnTo>
                  <a:lnTo>
                    <a:pt x="286" y="83"/>
                  </a:lnTo>
                  <a:lnTo>
                    <a:pt x="291" y="83"/>
                  </a:lnTo>
                  <a:lnTo>
                    <a:pt x="293" y="81"/>
                  </a:lnTo>
                  <a:lnTo>
                    <a:pt x="291" y="80"/>
                  </a:lnTo>
                  <a:lnTo>
                    <a:pt x="289" y="80"/>
                  </a:lnTo>
                  <a:lnTo>
                    <a:pt x="293" y="80"/>
                  </a:lnTo>
                  <a:lnTo>
                    <a:pt x="295" y="79"/>
                  </a:lnTo>
                  <a:lnTo>
                    <a:pt x="286" y="78"/>
                  </a:lnTo>
                  <a:lnTo>
                    <a:pt x="280" y="77"/>
                  </a:lnTo>
                  <a:lnTo>
                    <a:pt x="280" y="76"/>
                  </a:lnTo>
                  <a:lnTo>
                    <a:pt x="282" y="75"/>
                  </a:lnTo>
                  <a:lnTo>
                    <a:pt x="280" y="73"/>
                  </a:lnTo>
                  <a:lnTo>
                    <a:pt x="274" y="73"/>
                  </a:lnTo>
                  <a:lnTo>
                    <a:pt x="272" y="72"/>
                  </a:lnTo>
                  <a:lnTo>
                    <a:pt x="272" y="70"/>
                  </a:lnTo>
                  <a:lnTo>
                    <a:pt x="270" y="69"/>
                  </a:lnTo>
                  <a:lnTo>
                    <a:pt x="263" y="70"/>
                  </a:lnTo>
                  <a:lnTo>
                    <a:pt x="261" y="69"/>
                  </a:lnTo>
                  <a:lnTo>
                    <a:pt x="259" y="67"/>
                  </a:lnTo>
                  <a:lnTo>
                    <a:pt x="257" y="64"/>
                  </a:lnTo>
                  <a:lnTo>
                    <a:pt x="255" y="62"/>
                  </a:lnTo>
                  <a:lnTo>
                    <a:pt x="253" y="61"/>
                  </a:lnTo>
                  <a:lnTo>
                    <a:pt x="244" y="57"/>
                  </a:lnTo>
                  <a:lnTo>
                    <a:pt x="242" y="56"/>
                  </a:lnTo>
                  <a:lnTo>
                    <a:pt x="238" y="52"/>
                  </a:lnTo>
                  <a:lnTo>
                    <a:pt x="240" y="52"/>
                  </a:lnTo>
                  <a:lnTo>
                    <a:pt x="246" y="52"/>
                  </a:lnTo>
                  <a:lnTo>
                    <a:pt x="249" y="51"/>
                  </a:lnTo>
                  <a:lnTo>
                    <a:pt x="251" y="51"/>
                  </a:lnTo>
                  <a:lnTo>
                    <a:pt x="251" y="48"/>
                  </a:lnTo>
                  <a:lnTo>
                    <a:pt x="251" y="47"/>
                  </a:lnTo>
                  <a:lnTo>
                    <a:pt x="249" y="46"/>
                  </a:lnTo>
                  <a:lnTo>
                    <a:pt x="244" y="45"/>
                  </a:lnTo>
                  <a:lnTo>
                    <a:pt x="242" y="45"/>
                  </a:lnTo>
                  <a:lnTo>
                    <a:pt x="234" y="44"/>
                  </a:lnTo>
                  <a:lnTo>
                    <a:pt x="230" y="41"/>
                  </a:lnTo>
                  <a:lnTo>
                    <a:pt x="221" y="4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7" name="Freeform 1308"/>
            <p:cNvSpPr>
              <a:spLocks/>
            </p:cNvSpPr>
            <p:nvPr/>
          </p:nvSpPr>
          <p:spPr bwMode="auto">
            <a:xfrm>
              <a:off x="6278153" y="5155497"/>
              <a:ext cx="7290" cy="2325"/>
            </a:xfrm>
            <a:custGeom>
              <a:avLst/>
              <a:gdLst>
                <a:gd name="T0" fmla="*/ 2 w 8"/>
                <a:gd name="T1" fmla="*/ 0 h 2"/>
                <a:gd name="T2" fmla="*/ 0 w 8"/>
                <a:gd name="T3" fmla="*/ 0 h 2"/>
                <a:gd name="T4" fmla="*/ 0 w 8"/>
                <a:gd name="T5" fmla="*/ 0 h 2"/>
                <a:gd name="T6" fmla="*/ 0 w 8"/>
                <a:gd name="T7" fmla="*/ 0 h 2"/>
                <a:gd name="T8" fmla="*/ 0 w 8"/>
                <a:gd name="T9" fmla="*/ 1 h 2"/>
                <a:gd name="T10" fmla="*/ 0 w 8"/>
                <a:gd name="T11" fmla="*/ 1 h 2"/>
                <a:gd name="T12" fmla="*/ 2 w 8"/>
                <a:gd name="T13" fmla="*/ 2 h 2"/>
                <a:gd name="T14" fmla="*/ 2 w 8"/>
                <a:gd name="T15" fmla="*/ 1 h 2"/>
                <a:gd name="T16" fmla="*/ 4 w 8"/>
                <a:gd name="T17" fmla="*/ 1 h 2"/>
                <a:gd name="T18" fmla="*/ 6 w 8"/>
                <a:gd name="T19" fmla="*/ 2 h 2"/>
                <a:gd name="T20" fmla="*/ 8 w 8"/>
                <a:gd name="T21" fmla="*/ 0 h 2"/>
                <a:gd name="T22" fmla="*/ 2 w 8"/>
                <a:gd name="T23" fmla="*/ 0 h 2"/>
                <a:gd name="T24" fmla="*/ 2 w 8"/>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2"/>
                <a:gd name="T41" fmla="*/ 8 w 8"/>
                <a:gd name="T42" fmla="*/ 2 h 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2">
                  <a:moveTo>
                    <a:pt x="2" y="0"/>
                  </a:moveTo>
                  <a:lnTo>
                    <a:pt x="0" y="0"/>
                  </a:lnTo>
                  <a:lnTo>
                    <a:pt x="0" y="1"/>
                  </a:lnTo>
                  <a:lnTo>
                    <a:pt x="2" y="2"/>
                  </a:lnTo>
                  <a:lnTo>
                    <a:pt x="2" y="1"/>
                  </a:lnTo>
                  <a:lnTo>
                    <a:pt x="4" y="1"/>
                  </a:lnTo>
                  <a:lnTo>
                    <a:pt x="6" y="2"/>
                  </a:lnTo>
                  <a:lnTo>
                    <a:pt x="8"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8" name="Freeform 1309"/>
            <p:cNvSpPr>
              <a:spLocks/>
            </p:cNvSpPr>
            <p:nvPr/>
          </p:nvSpPr>
          <p:spPr bwMode="auto">
            <a:xfrm>
              <a:off x="6176091" y="5290338"/>
              <a:ext cx="10024" cy="4650"/>
            </a:xfrm>
            <a:custGeom>
              <a:avLst/>
              <a:gdLst>
                <a:gd name="T0" fmla="*/ 4 w 11"/>
                <a:gd name="T1" fmla="*/ 0 h 4"/>
                <a:gd name="T2" fmla="*/ 4 w 11"/>
                <a:gd name="T3" fmla="*/ 2 h 4"/>
                <a:gd name="T4" fmla="*/ 2 w 11"/>
                <a:gd name="T5" fmla="*/ 2 h 4"/>
                <a:gd name="T6" fmla="*/ 0 w 11"/>
                <a:gd name="T7" fmla="*/ 3 h 4"/>
                <a:gd name="T8" fmla="*/ 2 w 11"/>
                <a:gd name="T9" fmla="*/ 4 h 4"/>
                <a:gd name="T10" fmla="*/ 4 w 11"/>
                <a:gd name="T11" fmla="*/ 4 h 4"/>
                <a:gd name="T12" fmla="*/ 6 w 11"/>
                <a:gd name="T13" fmla="*/ 3 h 4"/>
                <a:gd name="T14" fmla="*/ 6 w 11"/>
                <a:gd name="T15" fmla="*/ 3 h 4"/>
                <a:gd name="T16" fmla="*/ 9 w 11"/>
                <a:gd name="T17" fmla="*/ 2 h 4"/>
                <a:gd name="T18" fmla="*/ 11 w 11"/>
                <a:gd name="T19" fmla="*/ 2 h 4"/>
                <a:gd name="T20" fmla="*/ 9 w 11"/>
                <a:gd name="T21" fmla="*/ 2 h 4"/>
                <a:gd name="T22" fmla="*/ 6 w 11"/>
                <a:gd name="T23" fmla="*/ 0 h 4"/>
                <a:gd name="T24" fmla="*/ 4 w 11"/>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4"/>
                <a:gd name="T41" fmla="*/ 11 w 11"/>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4">
                  <a:moveTo>
                    <a:pt x="4" y="0"/>
                  </a:moveTo>
                  <a:lnTo>
                    <a:pt x="4" y="2"/>
                  </a:lnTo>
                  <a:lnTo>
                    <a:pt x="2" y="2"/>
                  </a:lnTo>
                  <a:lnTo>
                    <a:pt x="0" y="3"/>
                  </a:lnTo>
                  <a:lnTo>
                    <a:pt x="2" y="4"/>
                  </a:lnTo>
                  <a:lnTo>
                    <a:pt x="4" y="4"/>
                  </a:lnTo>
                  <a:lnTo>
                    <a:pt x="6" y="3"/>
                  </a:lnTo>
                  <a:lnTo>
                    <a:pt x="9" y="2"/>
                  </a:lnTo>
                  <a:lnTo>
                    <a:pt x="11" y="2"/>
                  </a:lnTo>
                  <a:lnTo>
                    <a:pt x="9" y="2"/>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79" name="Freeform 1310"/>
            <p:cNvSpPr>
              <a:spLocks/>
            </p:cNvSpPr>
            <p:nvPr/>
          </p:nvSpPr>
          <p:spPr bwMode="auto">
            <a:xfrm>
              <a:off x="6252638" y="5550721"/>
              <a:ext cx="48297" cy="36035"/>
            </a:xfrm>
            <a:custGeom>
              <a:avLst/>
              <a:gdLst>
                <a:gd name="T0" fmla="*/ 51 w 53"/>
                <a:gd name="T1" fmla="*/ 3 h 31"/>
                <a:gd name="T2" fmla="*/ 49 w 53"/>
                <a:gd name="T3" fmla="*/ 1 h 31"/>
                <a:gd name="T4" fmla="*/ 47 w 53"/>
                <a:gd name="T5" fmla="*/ 0 h 31"/>
                <a:gd name="T6" fmla="*/ 47 w 53"/>
                <a:gd name="T7" fmla="*/ 3 h 31"/>
                <a:gd name="T8" fmla="*/ 42 w 53"/>
                <a:gd name="T9" fmla="*/ 1 h 31"/>
                <a:gd name="T10" fmla="*/ 38 w 53"/>
                <a:gd name="T11" fmla="*/ 3 h 31"/>
                <a:gd name="T12" fmla="*/ 34 w 53"/>
                <a:gd name="T13" fmla="*/ 4 h 31"/>
                <a:gd name="T14" fmla="*/ 28 w 53"/>
                <a:gd name="T15" fmla="*/ 5 h 31"/>
                <a:gd name="T16" fmla="*/ 17 w 53"/>
                <a:gd name="T17" fmla="*/ 5 h 31"/>
                <a:gd name="T18" fmla="*/ 7 w 53"/>
                <a:gd name="T19" fmla="*/ 1 h 31"/>
                <a:gd name="T20" fmla="*/ 7 w 53"/>
                <a:gd name="T21" fmla="*/ 1 h 31"/>
                <a:gd name="T22" fmla="*/ 5 w 53"/>
                <a:gd name="T23" fmla="*/ 1 h 31"/>
                <a:gd name="T24" fmla="*/ 0 w 53"/>
                <a:gd name="T25" fmla="*/ 0 h 31"/>
                <a:gd name="T26" fmla="*/ 0 w 53"/>
                <a:gd name="T27" fmla="*/ 0 h 31"/>
                <a:gd name="T28" fmla="*/ 0 w 53"/>
                <a:gd name="T29" fmla="*/ 6 h 31"/>
                <a:gd name="T30" fmla="*/ 9 w 53"/>
                <a:gd name="T31" fmla="*/ 16 h 31"/>
                <a:gd name="T32" fmla="*/ 11 w 53"/>
                <a:gd name="T33" fmla="*/ 17 h 31"/>
                <a:gd name="T34" fmla="*/ 9 w 53"/>
                <a:gd name="T35" fmla="*/ 19 h 31"/>
                <a:gd name="T36" fmla="*/ 7 w 53"/>
                <a:gd name="T37" fmla="*/ 15 h 31"/>
                <a:gd name="T38" fmla="*/ 9 w 53"/>
                <a:gd name="T39" fmla="*/ 22 h 31"/>
                <a:gd name="T40" fmla="*/ 15 w 53"/>
                <a:gd name="T41" fmla="*/ 28 h 31"/>
                <a:gd name="T42" fmla="*/ 19 w 53"/>
                <a:gd name="T43" fmla="*/ 28 h 31"/>
                <a:gd name="T44" fmla="*/ 21 w 53"/>
                <a:gd name="T45" fmla="*/ 28 h 31"/>
                <a:gd name="T46" fmla="*/ 19 w 53"/>
                <a:gd name="T47" fmla="*/ 29 h 31"/>
                <a:gd name="T48" fmla="*/ 17 w 53"/>
                <a:gd name="T49" fmla="*/ 29 h 31"/>
                <a:gd name="T50" fmla="*/ 19 w 53"/>
                <a:gd name="T51" fmla="*/ 30 h 31"/>
                <a:gd name="T52" fmla="*/ 21 w 53"/>
                <a:gd name="T53" fmla="*/ 30 h 31"/>
                <a:gd name="T54" fmla="*/ 24 w 53"/>
                <a:gd name="T55" fmla="*/ 31 h 31"/>
                <a:gd name="T56" fmla="*/ 26 w 53"/>
                <a:gd name="T57" fmla="*/ 30 h 31"/>
                <a:gd name="T58" fmla="*/ 28 w 53"/>
                <a:gd name="T59" fmla="*/ 31 h 31"/>
                <a:gd name="T60" fmla="*/ 30 w 53"/>
                <a:gd name="T61" fmla="*/ 31 h 31"/>
                <a:gd name="T62" fmla="*/ 32 w 53"/>
                <a:gd name="T63" fmla="*/ 31 h 31"/>
                <a:gd name="T64" fmla="*/ 32 w 53"/>
                <a:gd name="T65" fmla="*/ 30 h 31"/>
                <a:gd name="T66" fmla="*/ 34 w 53"/>
                <a:gd name="T67" fmla="*/ 28 h 31"/>
                <a:gd name="T68" fmla="*/ 34 w 53"/>
                <a:gd name="T69" fmla="*/ 27 h 31"/>
                <a:gd name="T70" fmla="*/ 36 w 53"/>
                <a:gd name="T71" fmla="*/ 27 h 31"/>
                <a:gd name="T72" fmla="*/ 38 w 53"/>
                <a:gd name="T73" fmla="*/ 28 h 31"/>
                <a:gd name="T74" fmla="*/ 38 w 53"/>
                <a:gd name="T75" fmla="*/ 27 h 31"/>
                <a:gd name="T76" fmla="*/ 40 w 53"/>
                <a:gd name="T77" fmla="*/ 25 h 31"/>
                <a:gd name="T78" fmla="*/ 40 w 53"/>
                <a:gd name="T79" fmla="*/ 24 h 31"/>
                <a:gd name="T80" fmla="*/ 40 w 53"/>
                <a:gd name="T81" fmla="*/ 23 h 31"/>
                <a:gd name="T82" fmla="*/ 40 w 53"/>
                <a:gd name="T83" fmla="*/ 22 h 31"/>
                <a:gd name="T84" fmla="*/ 45 w 53"/>
                <a:gd name="T85" fmla="*/ 23 h 31"/>
                <a:gd name="T86" fmla="*/ 47 w 53"/>
                <a:gd name="T87" fmla="*/ 23 h 31"/>
                <a:gd name="T88" fmla="*/ 47 w 53"/>
                <a:gd name="T89" fmla="*/ 22 h 31"/>
                <a:gd name="T90" fmla="*/ 47 w 53"/>
                <a:gd name="T91" fmla="*/ 20 h 31"/>
                <a:gd name="T92" fmla="*/ 49 w 53"/>
                <a:gd name="T93" fmla="*/ 20 h 31"/>
                <a:gd name="T94" fmla="*/ 49 w 53"/>
                <a:gd name="T95" fmla="*/ 17 h 31"/>
                <a:gd name="T96" fmla="*/ 51 w 53"/>
                <a:gd name="T97" fmla="*/ 14 h 31"/>
                <a:gd name="T98" fmla="*/ 53 w 53"/>
                <a:gd name="T99" fmla="*/ 15 h 31"/>
                <a:gd name="T100" fmla="*/ 53 w 53"/>
                <a:gd name="T101" fmla="*/ 17 h 31"/>
                <a:gd name="T102" fmla="*/ 53 w 53"/>
                <a:gd name="T103" fmla="*/ 16 h 31"/>
                <a:gd name="T104" fmla="*/ 53 w 53"/>
                <a:gd name="T105" fmla="*/ 15 h 31"/>
                <a:gd name="T106" fmla="*/ 51 w 53"/>
                <a:gd name="T107" fmla="*/ 3 h 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
                <a:gd name="T163" fmla="*/ 0 h 31"/>
                <a:gd name="T164" fmla="*/ 53 w 53"/>
                <a:gd name="T165" fmla="*/ 31 h 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 h="31">
                  <a:moveTo>
                    <a:pt x="51" y="3"/>
                  </a:moveTo>
                  <a:lnTo>
                    <a:pt x="49" y="1"/>
                  </a:lnTo>
                  <a:lnTo>
                    <a:pt x="47" y="0"/>
                  </a:lnTo>
                  <a:lnTo>
                    <a:pt x="47" y="3"/>
                  </a:lnTo>
                  <a:lnTo>
                    <a:pt x="42" y="1"/>
                  </a:lnTo>
                  <a:lnTo>
                    <a:pt x="38" y="3"/>
                  </a:lnTo>
                  <a:lnTo>
                    <a:pt x="34" y="4"/>
                  </a:lnTo>
                  <a:lnTo>
                    <a:pt x="28" y="5"/>
                  </a:lnTo>
                  <a:lnTo>
                    <a:pt x="17" y="5"/>
                  </a:lnTo>
                  <a:lnTo>
                    <a:pt x="7" y="1"/>
                  </a:lnTo>
                  <a:lnTo>
                    <a:pt x="5" y="1"/>
                  </a:lnTo>
                  <a:lnTo>
                    <a:pt x="0" y="0"/>
                  </a:lnTo>
                  <a:lnTo>
                    <a:pt x="0" y="6"/>
                  </a:lnTo>
                  <a:lnTo>
                    <a:pt x="9" y="16"/>
                  </a:lnTo>
                  <a:lnTo>
                    <a:pt x="11" y="17"/>
                  </a:lnTo>
                  <a:lnTo>
                    <a:pt x="9" y="19"/>
                  </a:lnTo>
                  <a:lnTo>
                    <a:pt x="7" y="15"/>
                  </a:lnTo>
                  <a:lnTo>
                    <a:pt x="9" y="22"/>
                  </a:lnTo>
                  <a:lnTo>
                    <a:pt x="15" y="28"/>
                  </a:lnTo>
                  <a:lnTo>
                    <a:pt x="19" y="28"/>
                  </a:lnTo>
                  <a:lnTo>
                    <a:pt x="21" y="28"/>
                  </a:lnTo>
                  <a:lnTo>
                    <a:pt x="19" y="29"/>
                  </a:lnTo>
                  <a:lnTo>
                    <a:pt x="17" y="29"/>
                  </a:lnTo>
                  <a:lnTo>
                    <a:pt x="19" y="30"/>
                  </a:lnTo>
                  <a:lnTo>
                    <a:pt x="21" y="30"/>
                  </a:lnTo>
                  <a:lnTo>
                    <a:pt x="24" y="31"/>
                  </a:lnTo>
                  <a:lnTo>
                    <a:pt x="26" y="30"/>
                  </a:lnTo>
                  <a:lnTo>
                    <a:pt x="28" y="31"/>
                  </a:lnTo>
                  <a:lnTo>
                    <a:pt x="30" y="31"/>
                  </a:lnTo>
                  <a:lnTo>
                    <a:pt x="32" y="31"/>
                  </a:lnTo>
                  <a:lnTo>
                    <a:pt x="32" y="30"/>
                  </a:lnTo>
                  <a:lnTo>
                    <a:pt x="34" y="28"/>
                  </a:lnTo>
                  <a:lnTo>
                    <a:pt x="34" y="27"/>
                  </a:lnTo>
                  <a:lnTo>
                    <a:pt x="36" y="27"/>
                  </a:lnTo>
                  <a:lnTo>
                    <a:pt x="38" y="28"/>
                  </a:lnTo>
                  <a:lnTo>
                    <a:pt x="38" y="27"/>
                  </a:lnTo>
                  <a:lnTo>
                    <a:pt x="40" y="25"/>
                  </a:lnTo>
                  <a:lnTo>
                    <a:pt x="40" y="24"/>
                  </a:lnTo>
                  <a:lnTo>
                    <a:pt x="40" y="23"/>
                  </a:lnTo>
                  <a:lnTo>
                    <a:pt x="40" y="22"/>
                  </a:lnTo>
                  <a:lnTo>
                    <a:pt x="45" y="23"/>
                  </a:lnTo>
                  <a:lnTo>
                    <a:pt x="47" y="23"/>
                  </a:lnTo>
                  <a:lnTo>
                    <a:pt x="47" y="22"/>
                  </a:lnTo>
                  <a:lnTo>
                    <a:pt x="47" y="20"/>
                  </a:lnTo>
                  <a:lnTo>
                    <a:pt x="49" y="20"/>
                  </a:lnTo>
                  <a:lnTo>
                    <a:pt x="49" y="17"/>
                  </a:lnTo>
                  <a:lnTo>
                    <a:pt x="51" y="14"/>
                  </a:lnTo>
                  <a:lnTo>
                    <a:pt x="53" y="15"/>
                  </a:lnTo>
                  <a:lnTo>
                    <a:pt x="53" y="17"/>
                  </a:lnTo>
                  <a:lnTo>
                    <a:pt x="53" y="16"/>
                  </a:lnTo>
                  <a:lnTo>
                    <a:pt x="53" y="15"/>
                  </a:lnTo>
                  <a:lnTo>
                    <a:pt x="51"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0" name="Freeform 1311"/>
            <p:cNvSpPr>
              <a:spLocks/>
            </p:cNvSpPr>
            <p:nvPr/>
          </p:nvSpPr>
          <p:spPr bwMode="auto">
            <a:xfrm>
              <a:off x="6293645" y="5539097"/>
              <a:ext cx="7290" cy="6975"/>
            </a:xfrm>
            <a:custGeom>
              <a:avLst/>
              <a:gdLst>
                <a:gd name="T0" fmla="*/ 4 w 8"/>
                <a:gd name="T1" fmla="*/ 3 h 6"/>
                <a:gd name="T2" fmla="*/ 4 w 8"/>
                <a:gd name="T3" fmla="*/ 6 h 6"/>
                <a:gd name="T4" fmla="*/ 8 w 8"/>
                <a:gd name="T5" fmla="*/ 5 h 6"/>
                <a:gd name="T6" fmla="*/ 8 w 8"/>
                <a:gd name="T7" fmla="*/ 5 h 6"/>
                <a:gd name="T8" fmla="*/ 6 w 8"/>
                <a:gd name="T9" fmla="*/ 2 h 6"/>
                <a:gd name="T10" fmla="*/ 2 w 8"/>
                <a:gd name="T11" fmla="*/ 0 h 6"/>
                <a:gd name="T12" fmla="*/ 2 w 8"/>
                <a:gd name="T13" fmla="*/ 1 h 6"/>
                <a:gd name="T14" fmla="*/ 0 w 8"/>
                <a:gd name="T15" fmla="*/ 1 h 6"/>
                <a:gd name="T16" fmla="*/ 2 w 8"/>
                <a:gd name="T17" fmla="*/ 2 h 6"/>
                <a:gd name="T18" fmla="*/ 4 w 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4" y="3"/>
                  </a:moveTo>
                  <a:lnTo>
                    <a:pt x="4" y="6"/>
                  </a:lnTo>
                  <a:lnTo>
                    <a:pt x="8" y="5"/>
                  </a:lnTo>
                  <a:lnTo>
                    <a:pt x="6" y="2"/>
                  </a:lnTo>
                  <a:lnTo>
                    <a:pt x="2" y="0"/>
                  </a:lnTo>
                  <a:lnTo>
                    <a:pt x="2" y="1"/>
                  </a:lnTo>
                  <a:lnTo>
                    <a:pt x="0" y="1"/>
                  </a:lnTo>
                  <a:lnTo>
                    <a:pt x="2" y="2"/>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1" name="Freeform 1312"/>
            <p:cNvSpPr>
              <a:spLocks/>
            </p:cNvSpPr>
            <p:nvPr/>
          </p:nvSpPr>
          <p:spPr bwMode="auto">
            <a:xfrm>
              <a:off x="5827076" y="5236867"/>
              <a:ext cx="543115" cy="295255"/>
            </a:xfrm>
            <a:custGeom>
              <a:avLst/>
              <a:gdLst>
                <a:gd name="T0" fmla="*/ 585 w 596"/>
                <a:gd name="T1" fmla="*/ 122 h 254"/>
                <a:gd name="T2" fmla="*/ 554 w 596"/>
                <a:gd name="T3" fmla="*/ 99 h 254"/>
                <a:gd name="T4" fmla="*/ 539 w 596"/>
                <a:gd name="T5" fmla="*/ 98 h 254"/>
                <a:gd name="T6" fmla="*/ 526 w 596"/>
                <a:gd name="T7" fmla="*/ 81 h 254"/>
                <a:gd name="T8" fmla="*/ 505 w 596"/>
                <a:gd name="T9" fmla="*/ 72 h 254"/>
                <a:gd name="T10" fmla="*/ 488 w 596"/>
                <a:gd name="T11" fmla="*/ 65 h 254"/>
                <a:gd name="T12" fmla="*/ 474 w 596"/>
                <a:gd name="T13" fmla="*/ 41 h 254"/>
                <a:gd name="T14" fmla="*/ 455 w 596"/>
                <a:gd name="T15" fmla="*/ 30 h 254"/>
                <a:gd name="T16" fmla="*/ 442 w 596"/>
                <a:gd name="T17" fmla="*/ 11 h 254"/>
                <a:gd name="T18" fmla="*/ 429 w 596"/>
                <a:gd name="T19" fmla="*/ 2 h 254"/>
                <a:gd name="T20" fmla="*/ 419 w 596"/>
                <a:gd name="T21" fmla="*/ 36 h 254"/>
                <a:gd name="T22" fmla="*/ 356 w 596"/>
                <a:gd name="T23" fmla="*/ 44 h 254"/>
                <a:gd name="T24" fmla="*/ 330 w 596"/>
                <a:gd name="T25" fmla="*/ 35 h 254"/>
                <a:gd name="T26" fmla="*/ 339 w 596"/>
                <a:gd name="T27" fmla="*/ 20 h 254"/>
                <a:gd name="T28" fmla="*/ 345 w 596"/>
                <a:gd name="T29" fmla="*/ 13 h 254"/>
                <a:gd name="T30" fmla="*/ 335 w 596"/>
                <a:gd name="T31" fmla="*/ 12 h 254"/>
                <a:gd name="T32" fmla="*/ 320 w 596"/>
                <a:gd name="T33" fmla="*/ 12 h 254"/>
                <a:gd name="T34" fmla="*/ 301 w 596"/>
                <a:gd name="T35" fmla="*/ 9 h 254"/>
                <a:gd name="T36" fmla="*/ 284 w 596"/>
                <a:gd name="T37" fmla="*/ 6 h 254"/>
                <a:gd name="T38" fmla="*/ 274 w 596"/>
                <a:gd name="T39" fmla="*/ 4 h 254"/>
                <a:gd name="T40" fmla="*/ 265 w 596"/>
                <a:gd name="T41" fmla="*/ 13 h 254"/>
                <a:gd name="T42" fmla="*/ 248 w 596"/>
                <a:gd name="T43" fmla="*/ 20 h 254"/>
                <a:gd name="T44" fmla="*/ 244 w 596"/>
                <a:gd name="T45" fmla="*/ 34 h 254"/>
                <a:gd name="T46" fmla="*/ 223 w 596"/>
                <a:gd name="T47" fmla="*/ 35 h 254"/>
                <a:gd name="T48" fmla="*/ 206 w 596"/>
                <a:gd name="T49" fmla="*/ 26 h 254"/>
                <a:gd name="T50" fmla="*/ 189 w 596"/>
                <a:gd name="T51" fmla="*/ 29 h 254"/>
                <a:gd name="T52" fmla="*/ 177 w 596"/>
                <a:gd name="T53" fmla="*/ 36 h 254"/>
                <a:gd name="T54" fmla="*/ 166 w 596"/>
                <a:gd name="T55" fmla="*/ 43 h 254"/>
                <a:gd name="T56" fmla="*/ 151 w 596"/>
                <a:gd name="T57" fmla="*/ 49 h 254"/>
                <a:gd name="T58" fmla="*/ 139 w 596"/>
                <a:gd name="T59" fmla="*/ 49 h 254"/>
                <a:gd name="T60" fmla="*/ 126 w 596"/>
                <a:gd name="T61" fmla="*/ 65 h 254"/>
                <a:gd name="T62" fmla="*/ 71 w 596"/>
                <a:gd name="T63" fmla="*/ 80 h 254"/>
                <a:gd name="T64" fmla="*/ 25 w 596"/>
                <a:gd name="T65" fmla="*/ 91 h 254"/>
                <a:gd name="T66" fmla="*/ 10 w 596"/>
                <a:gd name="T67" fmla="*/ 93 h 254"/>
                <a:gd name="T68" fmla="*/ 10 w 596"/>
                <a:gd name="T69" fmla="*/ 125 h 254"/>
                <a:gd name="T70" fmla="*/ 6 w 596"/>
                <a:gd name="T71" fmla="*/ 131 h 254"/>
                <a:gd name="T72" fmla="*/ 0 w 596"/>
                <a:gd name="T73" fmla="*/ 130 h 254"/>
                <a:gd name="T74" fmla="*/ 25 w 596"/>
                <a:gd name="T75" fmla="*/ 160 h 254"/>
                <a:gd name="T76" fmla="*/ 29 w 596"/>
                <a:gd name="T77" fmla="*/ 198 h 254"/>
                <a:gd name="T78" fmla="*/ 65 w 596"/>
                <a:gd name="T79" fmla="*/ 213 h 254"/>
                <a:gd name="T80" fmla="*/ 95 w 596"/>
                <a:gd name="T81" fmla="*/ 205 h 254"/>
                <a:gd name="T82" fmla="*/ 145 w 596"/>
                <a:gd name="T83" fmla="*/ 201 h 254"/>
                <a:gd name="T84" fmla="*/ 189 w 596"/>
                <a:gd name="T85" fmla="*/ 186 h 254"/>
                <a:gd name="T86" fmla="*/ 299 w 596"/>
                <a:gd name="T87" fmla="*/ 186 h 254"/>
                <a:gd name="T88" fmla="*/ 320 w 596"/>
                <a:gd name="T89" fmla="*/ 197 h 254"/>
                <a:gd name="T90" fmla="*/ 328 w 596"/>
                <a:gd name="T91" fmla="*/ 210 h 254"/>
                <a:gd name="T92" fmla="*/ 345 w 596"/>
                <a:gd name="T93" fmla="*/ 202 h 254"/>
                <a:gd name="T94" fmla="*/ 364 w 596"/>
                <a:gd name="T95" fmla="*/ 189 h 254"/>
                <a:gd name="T96" fmla="*/ 358 w 596"/>
                <a:gd name="T97" fmla="*/ 207 h 254"/>
                <a:gd name="T98" fmla="*/ 364 w 596"/>
                <a:gd name="T99" fmla="*/ 209 h 254"/>
                <a:gd name="T100" fmla="*/ 385 w 596"/>
                <a:gd name="T101" fmla="*/ 217 h 254"/>
                <a:gd name="T102" fmla="*/ 402 w 596"/>
                <a:gd name="T103" fmla="*/ 242 h 254"/>
                <a:gd name="T104" fmla="*/ 463 w 596"/>
                <a:gd name="T105" fmla="*/ 245 h 254"/>
                <a:gd name="T106" fmla="*/ 472 w 596"/>
                <a:gd name="T107" fmla="*/ 246 h 254"/>
                <a:gd name="T108" fmla="*/ 491 w 596"/>
                <a:gd name="T109" fmla="*/ 254 h 254"/>
                <a:gd name="T110" fmla="*/ 497 w 596"/>
                <a:gd name="T111" fmla="*/ 250 h 254"/>
                <a:gd name="T112" fmla="*/ 543 w 596"/>
                <a:gd name="T113" fmla="*/ 233 h 254"/>
                <a:gd name="T114" fmla="*/ 562 w 596"/>
                <a:gd name="T115" fmla="*/ 204 h 254"/>
                <a:gd name="T116" fmla="*/ 575 w 596"/>
                <a:gd name="T117" fmla="*/ 190 h 254"/>
                <a:gd name="T118" fmla="*/ 592 w 596"/>
                <a:gd name="T119" fmla="*/ 168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6"/>
                <a:gd name="T181" fmla="*/ 0 h 254"/>
                <a:gd name="T182" fmla="*/ 596 w 596"/>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6" h="254">
                  <a:moveTo>
                    <a:pt x="589" y="141"/>
                  </a:moveTo>
                  <a:lnTo>
                    <a:pt x="589" y="140"/>
                  </a:lnTo>
                  <a:lnTo>
                    <a:pt x="589" y="139"/>
                  </a:lnTo>
                  <a:lnTo>
                    <a:pt x="589" y="138"/>
                  </a:lnTo>
                  <a:lnTo>
                    <a:pt x="592" y="139"/>
                  </a:lnTo>
                  <a:lnTo>
                    <a:pt x="589" y="132"/>
                  </a:lnTo>
                  <a:lnTo>
                    <a:pt x="589" y="130"/>
                  </a:lnTo>
                  <a:lnTo>
                    <a:pt x="589" y="128"/>
                  </a:lnTo>
                  <a:lnTo>
                    <a:pt x="587" y="129"/>
                  </a:lnTo>
                  <a:lnTo>
                    <a:pt x="585" y="126"/>
                  </a:lnTo>
                  <a:lnTo>
                    <a:pt x="585" y="122"/>
                  </a:lnTo>
                  <a:lnTo>
                    <a:pt x="581" y="122"/>
                  </a:lnTo>
                  <a:lnTo>
                    <a:pt x="581" y="121"/>
                  </a:lnTo>
                  <a:lnTo>
                    <a:pt x="579" y="118"/>
                  </a:lnTo>
                  <a:lnTo>
                    <a:pt x="579" y="117"/>
                  </a:lnTo>
                  <a:lnTo>
                    <a:pt x="577" y="117"/>
                  </a:lnTo>
                  <a:lnTo>
                    <a:pt x="573" y="116"/>
                  </a:lnTo>
                  <a:lnTo>
                    <a:pt x="571" y="114"/>
                  </a:lnTo>
                  <a:lnTo>
                    <a:pt x="568" y="112"/>
                  </a:lnTo>
                  <a:lnTo>
                    <a:pt x="564" y="112"/>
                  </a:lnTo>
                  <a:lnTo>
                    <a:pt x="556" y="107"/>
                  </a:lnTo>
                  <a:lnTo>
                    <a:pt x="554" y="99"/>
                  </a:lnTo>
                  <a:lnTo>
                    <a:pt x="554" y="98"/>
                  </a:lnTo>
                  <a:lnTo>
                    <a:pt x="554" y="97"/>
                  </a:lnTo>
                  <a:lnTo>
                    <a:pt x="552" y="97"/>
                  </a:lnTo>
                  <a:lnTo>
                    <a:pt x="552" y="99"/>
                  </a:lnTo>
                  <a:lnTo>
                    <a:pt x="545" y="97"/>
                  </a:lnTo>
                  <a:lnTo>
                    <a:pt x="545" y="94"/>
                  </a:lnTo>
                  <a:lnTo>
                    <a:pt x="543" y="96"/>
                  </a:lnTo>
                  <a:lnTo>
                    <a:pt x="543" y="98"/>
                  </a:lnTo>
                  <a:lnTo>
                    <a:pt x="541" y="98"/>
                  </a:lnTo>
                  <a:lnTo>
                    <a:pt x="539" y="98"/>
                  </a:lnTo>
                  <a:lnTo>
                    <a:pt x="539" y="97"/>
                  </a:lnTo>
                  <a:lnTo>
                    <a:pt x="537" y="97"/>
                  </a:lnTo>
                  <a:lnTo>
                    <a:pt x="537" y="96"/>
                  </a:lnTo>
                  <a:lnTo>
                    <a:pt x="537" y="94"/>
                  </a:lnTo>
                  <a:lnTo>
                    <a:pt x="535" y="90"/>
                  </a:lnTo>
                  <a:lnTo>
                    <a:pt x="535" y="89"/>
                  </a:lnTo>
                  <a:lnTo>
                    <a:pt x="533" y="86"/>
                  </a:lnTo>
                  <a:lnTo>
                    <a:pt x="528" y="84"/>
                  </a:lnTo>
                  <a:lnTo>
                    <a:pt x="526" y="84"/>
                  </a:lnTo>
                  <a:lnTo>
                    <a:pt x="524" y="83"/>
                  </a:lnTo>
                  <a:lnTo>
                    <a:pt x="526" y="81"/>
                  </a:lnTo>
                  <a:lnTo>
                    <a:pt x="528" y="82"/>
                  </a:lnTo>
                  <a:lnTo>
                    <a:pt x="526" y="80"/>
                  </a:lnTo>
                  <a:lnTo>
                    <a:pt x="522" y="77"/>
                  </a:lnTo>
                  <a:lnTo>
                    <a:pt x="520" y="78"/>
                  </a:lnTo>
                  <a:lnTo>
                    <a:pt x="516" y="76"/>
                  </a:lnTo>
                  <a:lnTo>
                    <a:pt x="514" y="76"/>
                  </a:lnTo>
                  <a:lnTo>
                    <a:pt x="512" y="75"/>
                  </a:lnTo>
                  <a:lnTo>
                    <a:pt x="509" y="75"/>
                  </a:lnTo>
                  <a:lnTo>
                    <a:pt x="507" y="75"/>
                  </a:lnTo>
                  <a:lnTo>
                    <a:pt x="505" y="70"/>
                  </a:lnTo>
                  <a:lnTo>
                    <a:pt x="505" y="72"/>
                  </a:lnTo>
                  <a:lnTo>
                    <a:pt x="503" y="72"/>
                  </a:lnTo>
                  <a:lnTo>
                    <a:pt x="495" y="70"/>
                  </a:lnTo>
                  <a:lnTo>
                    <a:pt x="495" y="69"/>
                  </a:lnTo>
                  <a:lnTo>
                    <a:pt x="491" y="69"/>
                  </a:lnTo>
                  <a:lnTo>
                    <a:pt x="491" y="67"/>
                  </a:lnTo>
                  <a:lnTo>
                    <a:pt x="488" y="66"/>
                  </a:lnTo>
                  <a:lnTo>
                    <a:pt x="491" y="66"/>
                  </a:lnTo>
                  <a:lnTo>
                    <a:pt x="491" y="65"/>
                  </a:lnTo>
                  <a:lnTo>
                    <a:pt x="488" y="66"/>
                  </a:lnTo>
                  <a:lnTo>
                    <a:pt x="488" y="65"/>
                  </a:lnTo>
                  <a:lnTo>
                    <a:pt x="486" y="64"/>
                  </a:lnTo>
                  <a:lnTo>
                    <a:pt x="486" y="62"/>
                  </a:lnTo>
                  <a:lnTo>
                    <a:pt x="486" y="60"/>
                  </a:lnTo>
                  <a:lnTo>
                    <a:pt x="482" y="51"/>
                  </a:lnTo>
                  <a:lnTo>
                    <a:pt x="480" y="51"/>
                  </a:lnTo>
                  <a:lnTo>
                    <a:pt x="478" y="49"/>
                  </a:lnTo>
                  <a:lnTo>
                    <a:pt x="476" y="44"/>
                  </a:lnTo>
                  <a:lnTo>
                    <a:pt x="476" y="43"/>
                  </a:lnTo>
                  <a:lnTo>
                    <a:pt x="476" y="42"/>
                  </a:lnTo>
                  <a:lnTo>
                    <a:pt x="474" y="41"/>
                  </a:lnTo>
                  <a:lnTo>
                    <a:pt x="474" y="37"/>
                  </a:lnTo>
                  <a:lnTo>
                    <a:pt x="474" y="35"/>
                  </a:lnTo>
                  <a:lnTo>
                    <a:pt x="472" y="34"/>
                  </a:lnTo>
                  <a:lnTo>
                    <a:pt x="469" y="34"/>
                  </a:lnTo>
                  <a:lnTo>
                    <a:pt x="467" y="32"/>
                  </a:lnTo>
                  <a:lnTo>
                    <a:pt x="465" y="32"/>
                  </a:lnTo>
                  <a:lnTo>
                    <a:pt x="463" y="29"/>
                  </a:lnTo>
                  <a:lnTo>
                    <a:pt x="461" y="29"/>
                  </a:lnTo>
                  <a:lnTo>
                    <a:pt x="459" y="29"/>
                  </a:lnTo>
                  <a:lnTo>
                    <a:pt x="455" y="30"/>
                  </a:lnTo>
                  <a:lnTo>
                    <a:pt x="453" y="30"/>
                  </a:lnTo>
                  <a:lnTo>
                    <a:pt x="451" y="29"/>
                  </a:lnTo>
                  <a:lnTo>
                    <a:pt x="448" y="25"/>
                  </a:lnTo>
                  <a:lnTo>
                    <a:pt x="448" y="22"/>
                  </a:lnTo>
                  <a:lnTo>
                    <a:pt x="446" y="18"/>
                  </a:lnTo>
                  <a:lnTo>
                    <a:pt x="444" y="18"/>
                  </a:lnTo>
                  <a:lnTo>
                    <a:pt x="444" y="16"/>
                  </a:lnTo>
                  <a:lnTo>
                    <a:pt x="442" y="13"/>
                  </a:lnTo>
                  <a:lnTo>
                    <a:pt x="440" y="13"/>
                  </a:lnTo>
                  <a:lnTo>
                    <a:pt x="442" y="11"/>
                  </a:lnTo>
                  <a:lnTo>
                    <a:pt x="440" y="10"/>
                  </a:lnTo>
                  <a:lnTo>
                    <a:pt x="438" y="10"/>
                  </a:lnTo>
                  <a:lnTo>
                    <a:pt x="436" y="2"/>
                  </a:lnTo>
                  <a:lnTo>
                    <a:pt x="436" y="1"/>
                  </a:lnTo>
                  <a:lnTo>
                    <a:pt x="434" y="0"/>
                  </a:lnTo>
                  <a:lnTo>
                    <a:pt x="434" y="1"/>
                  </a:lnTo>
                  <a:lnTo>
                    <a:pt x="432" y="2"/>
                  </a:lnTo>
                  <a:lnTo>
                    <a:pt x="429" y="2"/>
                  </a:lnTo>
                  <a:lnTo>
                    <a:pt x="429" y="4"/>
                  </a:lnTo>
                  <a:lnTo>
                    <a:pt x="425" y="6"/>
                  </a:lnTo>
                  <a:lnTo>
                    <a:pt x="423" y="11"/>
                  </a:lnTo>
                  <a:lnTo>
                    <a:pt x="421" y="11"/>
                  </a:lnTo>
                  <a:lnTo>
                    <a:pt x="419" y="16"/>
                  </a:lnTo>
                  <a:lnTo>
                    <a:pt x="421" y="16"/>
                  </a:lnTo>
                  <a:lnTo>
                    <a:pt x="421" y="17"/>
                  </a:lnTo>
                  <a:lnTo>
                    <a:pt x="419" y="19"/>
                  </a:lnTo>
                  <a:lnTo>
                    <a:pt x="419" y="21"/>
                  </a:lnTo>
                  <a:lnTo>
                    <a:pt x="417" y="24"/>
                  </a:lnTo>
                  <a:lnTo>
                    <a:pt x="419" y="36"/>
                  </a:lnTo>
                  <a:lnTo>
                    <a:pt x="408" y="56"/>
                  </a:lnTo>
                  <a:lnTo>
                    <a:pt x="408" y="57"/>
                  </a:lnTo>
                  <a:lnTo>
                    <a:pt x="396" y="58"/>
                  </a:lnTo>
                  <a:lnTo>
                    <a:pt x="383" y="54"/>
                  </a:lnTo>
                  <a:lnTo>
                    <a:pt x="381" y="52"/>
                  </a:lnTo>
                  <a:lnTo>
                    <a:pt x="379" y="51"/>
                  </a:lnTo>
                  <a:lnTo>
                    <a:pt x="373" y="50"/>
                  </a:lnTo>
                  <a:lnTo>
                    <a:pt x="370" y="49"/>
                  </a:lnTo>
                  <a:lnTo>
                    <a:pt x="368" y="49"/>
                  </a:lnTo>
                  <a:lnTo>
                    <a:pt x="364" y="46"/>
                  </a:lnTo>
                  <a:lnTo>
                    <a:pt x="356" y="44"/>
                  </a:lnTo>
                  <a:lnTo>
                    <a:pt x="356" y="43"/>
                  </a:lnTo>
                  <a:lnTo>
                    <a:pt x="352" y="43"/>
                  </a:lnTo>
                  <a:lnTo>
                    <a:pt x="345" y="42"/>
                  </a:lnTo>
                  <a:lnTo>
                    <a:pt x="343" y="43"/>
                  </a:lnTo>
                  <a:lnTo>
                    <a:pt x="343" y="42"/>
                  </a:lnTo>
                  <a:lnTo>
                    <a:pt x="341" y="38"/>
                  </a:lnTo>
                  <a:lnTo>
                    <a:pt x="337" y="37"/>
                  </a:lnTo>
                  <a:lnTo>
                    <a:pt x="335" y="36"/>
                  </a:lnTo>
                  <a:lnTo>
                    <a:pt x="333" y="37"/>
                  </a:lnTo>
                  <a:lnTo>
                    <a:pt x="330" y="36"/>
                  </a:lnTo>
                  <a:lnTo>
                    <a:pt x="330" y="35"/>
                  </a:lnTo>
                  <a:lnTo>
                    <a:pt x="330" y="34"/>
                  </a:lnTo>
                  <a:lnTo>
                    <a:pt x="335" y="28"/>
                  </a:lnTo>
                  <a:lnTo>
                    <a:pt x="335" y="27"/>
                  </a:lnTo>
                  <a:lnTo>
                    <a:pt x="337" y="25"/>
                  </a:lnTo>
                  <a:lnTo>
                    <a:pt x="335" y="25"/>
                  </a:lnTo>
                  <a:lnTo>
                    <a:pt x="335" y="21"/>
                  </a:lnTo>
                  <a:lnTo>
                    <a:pt x="337" y="21"/>
                  </a:lnTo>
                  <a:lnTo>
                    <a:pt x="339" y="22"/>
                  </a:lnTo>
                  <a:lnTo>
                    <a:pt x="339" y="21"/>
                  </a:lnTo>
                  <a:lnTo>
                    <a:pt x="339" y="20"/>
                  </a:lnTo>
                  <a:lnTo>
                    <a:pt x="341" y="21"/>
                  </a:lnTo>
                  <a:lnTo>
                    <a:pt x="343" y="20"/>
                  </a:lnTo>
                  <a:lnTo>
                    <a:pt x="345" y="19"/>
                  </a:lnTo>
                  <a:lnTo>
                    <a:pt x="343" y="18"/>
                  </a:lnTo>
                  <a:lnTo>
                    <a:pt x="343" y="17"/>
                  </a:lnTo>
                  <a:lnTo>
                    <a:pt x="345" y="18"/>
                  </a:lnTo>
                  <a:lnTo>
                    <a:pt x="345" y="17"/>
                  </a:lnTo>
                  <a:lnTo>
                    <a:pt x="349" y="13"/>
                  </a:lnTo>
                  <a:lnTo>
                    <a:pt x="347" y="12"/>
                  </a:lnTo>
                  <a:lnTo>
                    <a:pt x="345" y="13"/>
                  </a:lnTo>
                  <a:lnTo>
                    <a:pt x="343" y="13"/>
                  </a:lnTo>
                  <a:lnTo>
                    <a:pt x="343" y="11"/>
                  </a:lnTo>
                  <a:lnTo>
                    <a:pt x="343" y="10"/>
                  </a:lnTo>
                  <a:lnTo>
                    <a:pt x="339" y="11"/>
                  </a:lnTo>
                  <a:lnTo>
                    <a:pt x="339" y="13"/>
                  </a:lnTo>
                  <a:lnTo>
                    <a:pt x="339" y="14"/>
                  </a:lnTo>
                  <a:lnTo>
                    <a:pt x="335" y="16"/>
                  </a:lnTo>
                  <a:lnTo>
                    <a:pt x="335" y="14"/>
                  </a:lnTo>
                  <a:lnTo>
                    <a:pt x="335" y="12"/>
                  </a:lnTo>
                  <a:lnTo>
                    <a:pt x="333" y="12"/>
                  </a:lnTo>
                  <a:lnTo>
                    <a:pt x="335" y="10"/>
                  </a:lnTo>
                  <a:lnTo>
                    <a:pt x="330" y="11"/>
                  </a:lnTo>
                  <a:lnTo>
                    <a:pt x="328" y="11"/>
                  </a:lnTo>
                  <a:lnTo>
                    <a:pt x="326" y="11"/>
                  </a:lnTo>
                  <a:lnTo>
                    <a:pt x="324" y="13"/>
                  </a:lnTo>
                  <a:lnTo>
                    <a:pt x="322" y="12"/>
                  </a:lnTo>
                  <a:lnTo>
                    <a:pt x="320" y="12"/>
                  </a:lnTo>
                  <a:lnTo>
                    <a:pt x="318" y="12"/>
                  </a:lnTo>
                  <a:lnTo>
                    <a:pt x="316" y="11"/>
                  </a:lnTo>
                  <a:lnTo>
                    <a:pt x="314" y="11"/>
                  </a:lnTo>
                  <a:lnTo>
                    <a:pt x="312" y="11"/>
                  </a:lnTo>
                  <a:lnTo>
                    <a:pt x="309" y="11"/>
                  </a:lnTo>
                  <a:lnTo>
                    <a:pt x="307" y="10"/>
                  </a:lnTo>
                  <a:lnTo>
                    <a:pt x="303" y="10"/>
                  </a:lnTo>
                  <a:lnTo>
                    <a:pt x="303" y="9"/>
                  </a:lnTo>
                  <a:lnTo>
                    <a:pt x="301" y="9"/>
                  </a:lnTo>
                  <a:lnTo>
                    <a:pt x="299" y="10"/>
                  </a:lnTo>
                  <a:lnTo>
                    <a:pt x="299" y="9"/>
                  </a:lnTo>
                  <a:lnTo>
                    <a:pt x="297" y="9"/>
                  </a:lnTo>
                  <a:lnTo>
                    <a:pt x="293" y="9"/>
                  </a:lnTo>
                  <a:lnTo>
                    <a:pt x="290" y="8"/>
                  </a:lnTo>
                  <a:lnTo>
                    <a:pt x="290" y="6"/>
                  </a:lnTo>
                  <a:lnTo>
                    <a:pt x="288" y="6"/>
                  </a:lnTo>
                  <a:lnTo>
                    <a:pt x="286" y="6"/>
                  </a:lnTo>
                  <a:lnTo>
                    <a:pt x="286" y="8"/>
                  </a:lnTo>
                  <a:lnTo>
                    <a:pt x="284" y="6"/>
                  </a:lnTo>
                  <a:lnTo>
                    <a:pt x="282" y="4"/>
                  </a:lnTo>
                  <a:lnTo>
                    <a:pt x="282" y="5"/>
                  </a:lnTo>
                  <a:lnTo>
                    <a:pt x="280" y="4"/>
                  </a:lnTo>
                  <a:lnTo>
                    <a:pt x="280" y="5"/>
                  </a:lnTo>
                  <a:lnTo>
                    <a:pt x="278" y="6"/>
                  </a:lnTo>
                  <a:lnTo>
                    <a:pt x="278" y="4"/>
                  </a:lnTo>
                  <a:lnTo>
                    <a:pt x="276" y="4"/>
                  </a:lnTo>
                  <a:lnTo>
                    <a:pt x="276" y="5"/>
                  </a:lnTo>
                  <a:lnTo>
                    <a:pt x="274" y="4"/>
                  </a:lnTo>
                  <a:lnTo>
                    <a:pt x="274" y="5"/>
                  </a:lnTo>
                  <a:lnTo>
                    <a:pt x="276" y="5"/>
                  </a:lnTo>
                  <a:lnTo>
                    <a:pt x="278" y="8"/>
                  </a:lnTo>
                  <a:lnTo>
                    <a:pt x="280" y="6"/>
                  </a:lnTo>
                  <a:lnTo>
                    <a:pt x="284" y="8"/>
                  </a:lnTo>
                  <a:lnTo>
                    <a:pt x="286" y="11"/>
                  </a:lnTo>
                  <a:lnTo>
                    <a:pt x="278" y="13"/>
                  </a:lnTo>
                  <a:lnTo>
                    <a:pt x="265" y="13"/>
                  </a:lnTo>
                  <a:lnTo>
                    <a:pt x="263" y="13"/>
                  </a:lnTo>
                  <a:lnTo>
                    <a:pt x="261" y="14"/>
                  </a:lnTo>
                  <a:lnTo>
                    <a:pt x="259" y="14"/>
                  </a:lnTo>
                  <a:lnTo>
                    <a:pt x="261" y="16"/>
                  </a:lnTo>
                  <a:lnTo>
                    <a:pt x="261" y="17"/>
                  </a:lnTo>
                  <a:lnTo>
                    <a:pt x="261" y="16"/>
                  </a:lnTo>
                  <a:lnTo>
                    <a:pt x="259" y="16"/>
                  </a:lnTo>
                  <a:lnTo>
                    <a:pt x="257" y="14"/>
                  </a:lnTo>
                  <a:lnTo>
                    <a:pt x="255" y="16"/>
                  </a:lnTo>
                  <a:lnTo>
                    <a:pt x="250" y="17"/>
                  </a:lnTo>
                  <a:lnTo>
                    <a:pt x="248" y="20"/>
                  </a:lnTo>
                  <a:lnTo>
                    <a:pt x="250" y="20"/>
                  </a:lnTo>
                  <a:lnTo>
                    <a:pt x="250" y="22"/>
                  </a:lnTo>
                  <a:lnTo>
                    <a:pt x="250" y="24"/>
                  </a:lnTo>
                  <a:lnTo>
                    <a:pt x="244" y="24"/>
                  </a:lnTo>
                  <a:lnTo>
                    <a:pt x="244" y="25"/>
                  </a:lnTo>
                  <a:lnTo>
                    <a:pt x="240" y="27"/>
                  </a:lnTo>
                  <a:lnTo>
                    <a:pt x="240" y="28"/>
                  </a:lnTo>
                  <a:lnTo>
                    <a:pt x="238" y="28"/>
                  </a:lnTo>
                  <a:lnTo>
                    <a:pt x="238" y="30"/>
                  </a:lnTo>
                  <a:lnTo>
                    <a:pt x="244" y="34"/>
                  </a:lnTo>
                  <a:lnTo>
                    <a:pt x="242" y="35"/>
                  </a:lnTo>
                  <a:lnTo>
                    <a:pt x="242" y="37"/>
                  </a:lnTo>
                  <a:lnTo>
                    <a:pt x="240" y="37"/>
                  </a:lnTo>
                  <a:lnTo>
                    <a:pt x="234" y="34"/>
                  </a:lnTo>
                  <a:lnTo>
                    <a:pt x="227" y="34"/>
                  </a:lnTo>
                  <a:lnTo>
                    <a:pt x="225" y="34"/>
                  </a:lnTo>
                  <a:lnTo>
                    <a:pt x="225" y="35"/>
                  </a:lnTo>
                  <a:lnTo>
                    <a:pt x="223" y="35"/>
                  </a:lnTo>
                  <a:lnTo>
                    <a:pt x="221" y="35"/>
                  </a:lnTo>
                  <a:lnTo>
                    <a:pt x="221" y="36"/>
                  </a:lnTo>
                  <a:lnTo>
                    <a:pt x="219" y="37"/>
                  </a:lnTo>
                  <a:lnTo>
                    <a:pt x="219" y="33"/>
                  </a:lnTo>
                  <a:lnTo>
                    <a:pt x="215" y="32"/>
                  </a:lnTo>
                  <a:lnTo>
                    <a:pt x="210" y="28"/>
                  </a:lnTo>
                  <a:lnTo>
                    <a:pt x="206" y="26"/>
                  </a:lnTo>
                  <a:lnTo>
                    <a:pt x="204" y="26"/>
                  </a:lnTo>
                  <a:lnTo>
                    <a:pt x="202" y="26"/>
                  </a:lnTo>
                  <a:lnTo>
                    <a:pt x="200" y="26"/>
                  </a:lnTo>
                  <a:lnTo>
                    <a:pt x="198" y="26"/>
                  </a:lnTo>
                  <a:lnTo>
                    <a:pt x="200" y="27"/>
                  </a:lnTo>
                  <a:lnTo>
                    <a:pt x="196" y="28"/>
                  </a:lnTo>
                  <a:lnTo>
                    <a:pt x="194" y="28"/>
                  </a:lnTo>
                  <a:lnTo>
                    <a:pt x="194" y="27"/>
                  </a:lnTo>
                  <a:lnTo>
                    <a:pt x="192" y="27"/>
                  </a:lnTo>
                  <a:lnTo>
                    <a:pt x="192" y="28"/>
                  </a:lnTo>
                  <a:lnTo>
                    <a:pt x="189" y="29"/>
                  </a:lnTo>
                  <a:lnTo>
                    <a:pt x="189" y="28"/>
                  </a:lnTo>
                  <a:lnTo>
                    <a:pt x="187" y="27"/>
                  </a:lnTo>
                  <a:lnTo>
                    <a:pt x="187" y="28"/>
                  </a:lnTo>
                  <a:lnTo>
                    <a:pt x="189" y="28"/>
                  </a:lnTo>
                  <a:lnTo>
                    <a:pt x="189" y="29"/>
                  </a:lnTo>
                  <a:lnTo>
                    <a:pt x="187" y="32"/>
                  </a:lnTo>
                  <a:lnTo>
                    <a:pt x="183" y="33"/>
                  </a:lnTo>
                  <a:lnTo>
                    <a:pt x="183" y="32"/>
                  </a:lnTo>
                  <a:lnTo>
                    <a:pt x="177" y="33"/>
                  </a:lnTo>
                  <a:lnTo>
                    <a:pt x="177" y="34"/>
                  </a:lnTo>
                  <a:lnTo>
                    <a:pt x="177" y="36"/>
                  </a:lnTo>
                  <a:lnTo>
                    <a:pt x="173" y="35"/>
                  </a:lnTo>
                  <a:lnTo>
                    <a:pt x="173" y="36"/>
                  </a:lnTo>
                  <a:lnTo>
                    <a:pt x="173" y="37"/>
                  </a:lnTo>
                  <a:lnTo>
                    <a:pt x="173" y="38"/>
                  </a:lnTo>
                  <a:lnTo>
                    <a:pt x="173" y="40"/>
                  </a:lnTo>
                  <a:lnTo>
                    <a:pt x="170" y="38"/>
                  </a:lnTo>
                  <a:lnTo>
                    <a:pt x="168" y="38"/>
                  </a:lnTo>
                  <a:lnTo>
                    <a:pt x="166" y="40"/>
                  </a:lnTo>
                  <a:lnTo>
                    <a:pt x="168" y="42"/>
                  </a:lnTo>
                  <a:lnTo>
                    <a:pt x="166" y="43"/>
                  </a:lnTo>
                  <a:lnTo>
                    <a:pt x="164" y="44"/>
                  </a:lnTo>
                  <a:lnTo>
                    <a:pt x="164" y="46"/>
                  </a:lnTo>
                  <a:lnTo>
                    <a:pt x="166" y="46"/>
                  </a:lnTo>
                  <a:lnTo>
                    <a:pt x="164" y="48"/>
                  </a:lnTo>
                  <a:lnTo>
                    <a:pt x="160" y="48"/>
                  </a:lnTo>
                  <a:lnTo>
                    <a:pt x="158" y="45"/>
                  </a:lnTo>
                  <a:lnTo>
                    <a:pt x="156" y="45"/>
                  </a:lnTo>
                  <a:lnTo>
                    <a:pt x="151" y="44"/>
                  </a:lnTo>
                  <a:lnTo>
                    <a:pt x="151" y="45"/>
                  </a:lnTo>
                  <a:lnTo>
                    <a:pt x="151" y="48"/>
                  </a:lnTo>
                  <a:lnTo>
                    <a:pt x="151" y="49"/>
                  </a:lnTo>
                  <a:lnTo>
                    <a:pt x="154" y="51"/>
                  </a:lnTo>
                  <a:lnTo>
                    <a:pt x="156" y="52"/>
                  </a:lnTo>
                  <a:lnTo>
                    <a:pt x="154" y="52"/>
                  </a:lnTo>
                  <a:lnTo>
                    <a:pt x="151" y="52"/>
                  </a:lnTo>
                  <a:lnTo>
                    <a:pt x="151" y="54"/>
                  </a:lnTo>
                  <a:lnTo>
                    <a:pt x="151" y="57"/>
                  </a:lnTo>
                  <a:lnTo>
                    <a:pt x="149" y="56"/>
                  </a:lnTo>
                  <a:lnTo>
                    <a:pt x="141" y="46"/>
                  </a:lnTo>
                  <a:lnTo>
                    <a:pt x="141" y="48"/>
                  </a:lnTo>
                  <a:lnTo>
                    <a:pt x="139" y="49"/>
                  </a:lnTo>
                  <a:lnTo>
                    <a:pt x="141" y="50"/>
                  </a:lnTo>
                  <a:lnTo>
                    <a:pt x="139" y="50"/>
                  </a:lnTo>
                  <a:lnTo>
                    <a:pt x="137" y="51"/>
                  </a:lnTo>
                  <a:lnTo>
                    <a:pt x="137" y="52"/>
                  </a:lnTo>
                  <a:lnTo>
                    <a:pt x="135" y="51"/>
                  </a:lnTo>
                  <a:lnTo>
                    <a:pt x="133" y="52"/>
                  </a:lnTo>
                  <a:lnTo>
                    <a:pt x="130" y="53"/>
                  </a:lnTo>
                  <a:lnTo>
                    <a:pt x="130" y="56"/>
                  </a:lnTo>
                  <a:lnTo>
                    <a:pt x="133" y="60"/>
                  </a:lnTo>
                  <a:lnTo>
                    <a:pt x="135" y="60"/>
                  </a:lnTo>
                  <a:lnTo>
                    <a:pt x="126" y="65"/>
                  </a:lnTo>
                  <a:lnTo>
                    <a:pt x="122" y="67"/>
                  </a:lnTo>
                  <a:lnTo>
                    <a:pt x="122" y="69"/>
                  </a:lnTo>
                  <a:lnTo>
                    <a:pt x="114" y="74"/>
                  </a:lnTo>
                  <a:lnTo>
                    <a:pt x="93" y="77"/>
                  </a:lnTo>
                  <a:lnTo>
                    <a:pt x="88" y="76"/>
                  </a:lnTo>
                  <a:lnTo>
                    <a:pt x="86" y="76"/>
                  </a:lnTo>
                  <a:lnTo>
                    <a:pt x="80" y="80"/>
                  </a:lnTo>
                  <a:lnTo>
                    <a:pt x="71" y="80"/>
                  </a:lnTo>
                  <a:lnTo>
                    <a:pt x="65" y="82"/>
                  </a:lnTo>
                  <a:lnTo>
                    <a:pt x="61" y="83"/>
                  </a:lnTo>
                  <a:lnTo>
                    <a:pt x="53" y="82"/>
                  </a:lnTo>
                  <a:lnTo>
                    <a:pt x="50" y="82"/>
                  </a:lnTo>
                  <a:lnTo>
                    <a:pt x="38" y="85"/>
                  </a:lnTo>
                  <a:lnTo>
                    <a:pt x="36" y="88"/>
                  </a:lnTo>
                  <a:lnTo>
                    <a:pt x="34" y="88"/>
                  </a:lnTo>
                  <a:lnTo>
                    <a:pt x="34" y="89"/>
                  </a:lnTo>
                  <a:lnTo>
                    <a:pt x="31" y="90"/>
                  </a:lnTo>
                  <a:lnTo>
                    <a:pt x="25" y="91"/>
                  </a:lnTo>
                  <a:lnTo>
                    <a:pt x="25" y="92"/>
                  </a:lnTo>
                  <a:lnTo>
                    <a:pt x="19" y="93"/>
                  </a:lnTo>
                  <a:lnTo>
                    <a:pt x="15" y="98"/>
                  </a:lnTo>
                  <a:lnTo>
                    <a:pt x="13" y="99"/>
                  </a:lnTo>
                  <a:lnTo>
                    <a:pt x="10" y="98"/>
                  </a:lnTo>
                  <a:lnTo>
                    <a:pt x="13" y="97"/>
                  </a:lnTo>
                  <a:lnTo>
                    <a:pt x="10" y="96"/>
                  </a:lnTo>
                  <a:lnTo>
                    <a:pt x="13" y="94"/>
                  </a:lnTo>
                  <a:lnTo>
                    <a:pt x="13" y="92"/>
                  </a:lnTo>
                  <a:lnTo>
                    <a:pt x="10" y="93"/>
                  </a:lnTo>
                  <a:lnTo>
                    <a:pt x="8" y="93"/>
                  </a:lnTo>
                  <a:lnTo>
                    <a:pt x="4" y="100"/>
                  </a:lnTo>
                  <a:lnTo>
                    <a:pt x="6" y="101"/>
                  </a:lnTo>
                  <a:lnTo>
                    <a:pt x="6" y="107"/>
                  </a:lnTo>
                  <a:lnTo>
                    <a:pt x="2" y="109"/>
                  </a:lnTo>
                  <a:lnTo>
                    <a:pt x="2" y="110"/>
                  </a:lnTo>
                  <a:lnTo>
                    <a:pt x="2" y="115"/>
                  </a:lnTo>
                  <a:lnTo>
                    <a:pt x="8" y="123"/>
                  </a:lnTo>
                  <a:lnTo>
                    <a:pt x="8" y="124"/>
                  </a:lnTo>
                  <a:lnTo>
                    <a:pt x="10" y="125"/>
                  </a:lnTo>
                  <a:lnTo>
                    <a:pt x="13" y="126"/>
                  </a:lnTo>
                  <a:lnTo>
                    <a:pt x="13" y="130"/>
                  </a:lnTo>
                  <a:lnTo>
                    <a:pt x="13" y="131"/>
                  </a:lnTo>
                  <a:lnTo>
                    <a:pt x="10" y="132"/>
                  </a:lnTo>
                  <a:lnTo>
                    <a:pt x="8" y="132"/>
                  </a:lnTo>
                  <a:lnTo>
                    <a:pt x="8" y="130"/>
                  </a:lnTo>
                  <a:lnTo>
                    <a:pt x="6" y="131"/>
                  </a:lnTo>
                  <a:lnTo>
                    <a:pt x="4" y="125"/>
                  </a:lnTo>
                  <a:lnTo>
                    <a:pt x="2" y="125"/>
                  </a:lnTo>
                  <a:lnTo>
                    <a:pt x="2" y="126"/>
                  </a:lnTo>
                  <a:lnTo>
                    <a:pt x="6" y="131"/>
                  </a:lnTo>
                  <a:lnTo>
                    <a:pt x="8" y="132"/>
                  </a:lnTo>
                  <a:lnTo>
                    <a:pt x="8" y="133"/>
                  </a:lnTo>
                  <a:lnTo>
                    <a:pt x="6" y="134"/>
                  </a:lnTo>
                  <a:lnTo>
                    <a:pt x="4" y="134"/>
                  </a:lnTo>
                  <a:lnTo>
                    <a:pt x="4" y="133"/>
                  </a:lnTo>
                  <a:lnTo>
                    <a:pt x="2" y="132"/>
                  </a:lnTo>
                  <a:lnTo>
                    <a:pt x="2" y="131"/>
                  </a:lnTo>
                  <a:lnTo>
                    <a:pt x="0" y="131"/>
                  </a:lnTo>
                  <a:lnTo>
                    <a:pt x="0" y="130"/>
                  </a:lnTo>
                  <a:lnTo>
                    <a:pt x="0" y="131"/>
                  </a:lnTo>
                  <a:lnTo>
                    <a:pt x="0" y="132"/>
                  </a:lnTo>
                  <a:lnTo>
                    <a:pt x="2" y="133"/>
                  </a:lnTo>
                  <a:lnTo>
                    <a:pt x="2" y="134"/>
                  </a:lnTo>
                  <a:lnTo>
                    <a:pt x="6" y="137"/>
                  </a:lnTo>
                  <a:lnTo>
                    <a:pt x="10" y="138"/>
                  </a:lnTo>
                  <a:lnTo>
                    <a:pt x="13" y="144"/>
                  </a:lnTo>
                  <a:lnTo>
                    <a:pt x="13" y="147"/>
                  </a:lnTo>
                  <a:lnTo>
                    <a:pt x="19" y="152"/>
                  </a:lnTo>
                  <a:lnTo>
                    <a:pt x="21" y="154"/>
                  </a:lnTo>
                  <a:lnTo>
                    <a:pt x="25" y="160"/>
                  </a:lnTo>
                  <a:lnTo>
                    <a:pt x="27" y="171"/>
                  </a:lnTo>
                  <a:lnTo>
                    <a:pt x="31" y="173"/>
                  </a:lnTo>
                  <a:lnTo>
                    <a:pt x="38" y="182"/>
                  </a:lnTo>
                  <a:lnTo>
                    <a:pt x="38" y="188"/>
                  </a:lnTo>
                  <a:lnTo>
                    <a:pt x="36" y="189"/>
                  </a:lnTo>
                  <a:lnTo>
                    <a:pt x="36" y="191"/>
                  </a:lnTo>
                  <a:lnTo>
                    <a:pt x="38" y="193"/>
                  </a:lnTo>
                  <a:lnTo>
                    <a:pt x="38" y="194"/>
                  </a:lnTo>
                  <a:lnTo>
                    <a:pt x="34" y="198"/>
                  </a:lnTo>
                  <a:lnTo>
                    <a:pt x="29" y="198"/>
                  </a:lnTo>
                  <a:lnTo>
                    <a:pt x="27" y="198"/>
                  </a:lnTo>
                  <a:lnTo>
                    <a:pt x="27" y="205"/>
                  </a:lnTo>
                  <a:lnTo>
                    <a:pt x="34" y="205"/>
                  </a:lnTo>
                  <a:lnTo>
                    <a:pt x="42" y="211"/>
                  </a:lnTo>
                  <a:lnTo>
                    <a:pt x="46" y="211"/>
                  </a:lnTo>
                  <a:lnTo>
                    <a:pt x="48" y="211"/>
                  </a:lnTo>
                  <a:lnTo>
                    <a:pt x="50" y="212"/>
                  </a:lnTo>
                  <a:lnTo>
                    <a:pt x="63" y="212"/>
                  </a:lnTo>
                  <a:lnTo>
                    <a:pt x="65" y="213"/>
                  </a:lnTo>
                  <a:lnTo>
                    <a:pt x="67" y="213"/>
                  </a:lnTo>
                  <a:lnTo>
                    <a:pt x="69" y="213"/>
                  </a:lnTo>
                  <a:lnTo>
                    <a:pt x="69" y="212"/>
                  </a:lnTo>
                  <a:lnTo>
                    <a:pt x="71" y="212"/>
                  </a:lnTo>
                  <a:lnTo>
                    <a:pt x="74" y="212"/>
                  </a:lnTo>
                  <a:lnTo>
                    <a:pt x="76" y="211"/>
                  </a:lnTo>
                  <a:lnTo>
                    <a:pt x="78" y="210"/>
                  </a:lnTo>
                  <a:lnTo>
                    <a:pt x="84" y="207"/>
                  </a:lnTo>
                  <a:lnTo>
                    <a:pt x="90" y="206"/>
                  </a:lnTo>
                  <a:lnTo>
                    <a:pt x="93" y="205"/>
                  </a:lnTo>
                  <a:lnTo>
                    <a:pt x="95" y="205"/>
                  </a:lnTo>
                  <a:lnTo>
                    <a:pt x="93" y="204"/>
                  </a:lnTo>
                  <a:lnTo>
                    <a:pt x="95" y="204"/>
                  </a:lnTo>
                  <a:lnTo>
                    <a:pt x="97" y="202"/>
                  </a:lnTo>
                  <a:lnTo>
                    <a:pt x="101" y="202"/>
                  </a:lnTo>
                  <a:lnTo>
                    <a:pt x="111" y="202"/>
                  </a:lnTo>
                  <a:lnTo>
                    <a:pt x="116" y="201"/>
                  </a:lnTo>
                  <a:lnTo>
                    <a:pt x="124" y="202"/>
                  </a:lnTo>
                  <a:lnTo>
                    <a:pt x="130" y="201"/>
                  </a:lnTo>
                  <a:lnTo>
                    <a:pt x="133" y="202"/>
                  </a:lnTo>
                  <a:lnTo>
                    <a:pt x="145" y="201"/>
                  </a:lnTo>
                  <a:lnTo>
                    <a:pt x="147" y="202"/>
                  </a:lnTo>
                  <a:lnTo>
                    <a:pt x="149" y="202"/>
                  </a:lnTo>
                  <a:lnTo>
                    <a:pt x="154" y="201"/>
                  </a:lnTo>
                  <a:lnTo>
                    <a:pt x="160" y="193"/>
                  </a:lnTo>
                  <a:lnTo>
                    <a:pt x="164" y="193"/>
                  </a:lnTo>
                  <a:lnTo>
                    <a:pt x="168" y="191"/>
                  </a:lnTo>
                  <a:lnTo>
                    <a:pt x="170" y="191"/>
                  </a:lnTo>
                  <a:lnTo>
                    <a:pt x="173" y="190"/>
                  </a:lnTo>
                  <a:lnTo>
                    <a:pt x="177" y="189"/>
                  </a:lnTo>
                  <a:lnTo>
                    <a:pt x="187" y="186"/>
                  </a:lnTo>
                  <a:lnTo>
                    <a:pt x="189" y="186"/>
                  </a:lnTo>
                  <a:lnTo>
                    <a:pt x="204" y="186"/>
                  </a:lnTo>
                  <a:lnTo>
                    <a:pt x="221" y="185"/>
                  </a:lnTo>
                  <a:lnTo>
                    <a:pt x="236" y="180"/>
                  </a:lnTo>
                  <a:lnTo>
                    <a:pt x="267" y="179"/>
                  </a:lnTo>
                  <a:lnTo>
                    <a:pt x="274" y="180"/>
                  </a:lnTo>
                  <a:lnTo>
                    <a:pt x="280" y="183"/>
                  </a:lnTo>
                  <a:lnTo>
                    <a:pt x="282" y="183"/>
                  </a:lnTo>
                  <a:lnTo>
                    <a:pt x="286" y="183"/>
                  </a:lnTo>
                  <a:lnTo>
                    <a:pt x="295" y="186"/>
                  </a:lnTo>
                  <a:lnTo>
                    <a:pt x="299" y="186"/>
                  </a:lnTo>
                  <a:lnTo>
                    <a:pt x="297" y="185"/>
                  </a:lnTo>
                  <a:lnTo>
                    <a:pt x="299" y="185"/>
                  </a:lnTo>
                  <a:lnTo>
                    <a:pt x="305" y="188"/>
                  </a:lnTo>
                  <a:lnTo>
                    <a:pt x="312" y="189"/>
                  </a:lnTo>
                  <a:lnTo>
                    <a:pt x="309" y="191"/>
                  </a:lnTo>
                  <a:lnTo>
                    <a:pt x="309" y="190"/>
                  </a:lnTo>
                  <a:lnTo>
                    <a:pt x="309" y="193"/>
                  </a:lnTo>
                  <a:lnTo>
                    <a:pt x="312" y="194"/>
                  </a:lnTo>
                  <a:lnTo>
                    <a:pt x="316" y="195"/>
                  </a:lnTo>
                  <a:lnTo>
                    <a:pt x="318" y="195"/>
                  </a:lnTo>
                  <a:lnTo>
                    <a:pt x="320" y="197"/>
                  </a:lnTo>
                  <a:lnTo>
                    <a:pt x="320" y="199"/>
                  </a:lnTo>
                  <a:lnTo>
                    <a:pt x="324" y="201"/>
                  </a:lnTo>
                  <a:lnTo>
                    <a:pt x="326" y="203"/>
                  </a:lnTo>
                  <a:lnTo>
                    <a:pt x="326" y="204"/>
                  </a:lnTo>
                  <a:lnTo>
                    <a:pt x="328" y="205"/>
                  </a:lnTo>
                  <a:lnTo>
                    <a:pt x="328" y="207"/>
                  </a:lnTo>
                  <a:lnTo>
                    <a:pt x="328" y="209"/>
                  </a:lnTo>
                  <a:lnTo>
                    <a:pt x="324" y="207"/>
                  </a:lnTo>
                  <a:lnTo>
                    <a:pt x="324" y="209"/>
                  </a:lnTo>
                  <a:lnTo>
                    <a:pt x="326" y="209"/>
                  </a:lnTo>
                  <a:lnTo>
                    <a:pt x="328" y="210"/>
                  </a:lnTo>
                  <a:lnTo>
                    <a:pt x="330" y="211"/>
                  </a:lnTo>
                  <a:lnTo>
                    <a:pt x="333" y="212"/>
                  </a:lnTo>
                  <a:lnTo>
                    <a:pt x="335" y="212"/>
                  </a:lnTo>
                  <a:lnTo>
                    <a:pt x="337" y="213"/>
                  </a:lnTo>
                  <a:lnTo>
                    <a:pt x="337" y="210"/>
                  </a:lnTo>
                  <a:lnTo>
                    <a:pt x="335" y="210"/>
                  </a:lnTo>
                  <a:lnTo>
                    <a:pt x="335" y="209"/>
                  </a:lnTo>
                  <a:lnTo>
                    <a:pt x="341" y="205"/>
                  </a:lnTo>
                  <a:lnTo>
                    <a:pt x="343" y="203"/>
                  </a:lnTo>
                  <a:lnTo>
                    <a:pt x="345" y="203"/>
                  </a:lnTo>
                  <a:lnTo>
                    <a:pt x="345" y="202"/>
                  </a:lnTo>
                  <a:lnTo>
                    <a:pt x="349" y="201"/>
                  </a:lnTo>
                  <a:lnTo>
                    <a:pt x="352" y="199"/>
                  </a:lnTo>
                  <a:lnTo>
                    <a:pt x="354" y="201"/>
                  </a:lnTo>
                  <a:lnTo>
                    <a:pt x="356" y="198"/>
                  </a:lnTo>
                  <a:lnTo>
                    <a:pt x="360" y="193"/>
                  </a:lnTo>
                  <a:lnTo>
                    <a:pt x="362" y="193"/>
                  </a:lnTo>
                  <a:lnTo>
                    <a:pt x="362" y="189"/>
                  </a:lnTo>
                  <a:lnTo>
                    <a:pt x="362" y="188"/>
                  </a:lnTo>
                  <a:lnTo>
                    <a:pt x="364" y="189"/>
                  </a:lnTo>
                  <a:lnTo>
                    <a:pt x="364" y="190"/>
                  </a:lnTo>
                  <a:lnTo>
                    <a:pt x="364" y="191"/>
                  </a:lnTo>
                  <a:lnTo>
                    <a:pt x="364" y="193"/>
                  </a:lnTo>
                  <a:lnTo>
                    <a:pt x="366" y="195"/>
                  </a:lnTo>
                  <a:lnTo>
                    <a:pt x="364" y="195"/>
                  </a:lnTo>
                  <a:lnTo>
                    <a:pt x="364" y="198"/>
                  </a:lnTo>
                  <a:lnTo>
                    <a:pt x="364" y="199"/>
                  </a:lnTo>
                  <a:lnTo>
                    <a:pt x="362" y="201"/>
                  </a:lnTo>
                  <a:lnTo>
                    <a:pt x="358" y="204"/>
                  </a:lnTo>
                  <a:lnTo>
                    <a:pt x="358" y="207"/>
                  </a:lnTo>
                  <a:lnTo>
                    <a:pt x="358" y="211"/>
                  </a:lnTo>
                  <a:lnTo>
                    <a:pt x="354" y="212"/>
                  </a:lnTo>
                  <a:lnTo>
                    <a:pt x="352" y="212"/>
                  </a:lnTo>
                  <a:lnTo>
                    <a:pt x="349" y="214"/>
                  </a:lnTo>
                  <a:lnTo>
                    <a:pt x="352" y="215"/>
                  </a:lnTo>
                  <a:lnTo>
                    <a:pt x="354" y="214"/>
                  </a:lnTo>
                  <a:lnTo>
                    <a:pt x="358" y="214"/>
                  </a:lnTo>
                  <a:lnTo>
                    <a:pt x="360" y="213"/>
                  </a:lnTo>
                  <a:lnTo>
                    <a:pt x="362" y="214"/>
                  </a:lnTo>
                  <a:lnTo>
                    <a:pt x="362" y="213"/>
                  </a:lnTo>
                  <a:lnTo>
                    <a:pt x="364" y="209"/>
                  </a:lnTo>
                  <a:lnTo>
                    <a:pt x="368" y="205"/>
                  </a:lnTo>
                  <a:lnTo>
                    <a:pt x="370" y="205"/>
                  </a:lnTo>
                  <a:lnTo>
                    <a:pt x="373" y="207"/>
                  </a:lnTo>
                  <a:lnTo>
                    <a:pt x="373" y="210"/>
                  </a:lnTo>
                  <a:lnTo>
                    <a:pt x="375" y="212"/>
                  </a:lnTo>
                  <a:lnTo>
                    <a:pt x="373" y="214"/>
                  </a:lnTo>
                  <a:lnTo>
                    <a:pt x="368" y="219"/>
                  </a:lnTo>
                  <a:lnTo>
                    <a:pt x="370" y="219"/>
                  </a:lnTo>
                  <a:lnTo>
                    <a:pt x="373" y="219"/>
                  </a:lnTo>
                  <a:lnTo>
                    <a:pt x="381" y="217"/>
                  </a:lnTo>
                  <a:lnTo>
                    <a:pt x="385" y="217"/>
                  </a:lnTo>
                  <a:lnTo>
                    <a:pt x="385" y="219"/>
                  </a:lnTo>
                  <a:lnTo>
                    <a:pt x="392" y="223"/>
                  </a:lnTo>
                  <a:lnTo>
                    <a:pt x="394" y="228"/>
                  </a:lnTo>
                  <a:lnTo>
                    <a:pt x="394" y="230"/>
                  </a:lnTo>
                  <a:lnTo>
                    <a:pt x="392" y="231"/>
                  </a:lnTo>
                  <a:lnTo>
                    <a:pt x="392" y="233"/>
                  </a:lnTo>
                  <a:lnTo>
                    <a:pt x="396" y="237"/>
                  </a:lnTo>
                  <a:lnTo>
                    <a:pt x="398" y="237"/>
                  </a:lnTo>
                  <a:lnTo>
                    <a:pt x="400" y="239"/>
                  </a:lnTo>
                  <a:lnTo>
                    <a:pt x="402" y="242"/>
                  </a:lnTo>
                  <a:lnTo>
                    <a:pt x="406" y="243"/>
                  </a:lnTo>
                  <a:lnTo>
                    <a:pt x="410" y="243"/>
                  </a:lnTo>
                  <a:lnTo>
                    <a:pt x="417" y="244"/>
                  </a:lnTo>
                  <a:lnTo>
                    <a:pt x="419" y="246"/>
                  </a:lnTo>
                  <a:lnTo>
                    <a:pt x="421" y="245"/>
                  </a:lnTo>
                  <a:lnTo>
                    <a:pt x="423" y="245"/>
                  </a:lnTo>
                  <a:lnTo>
                    <a:pt x="444" y="250"/>
                  </a:lnTo>
                  <a:lnTo>
                    <a:pt x="446" y="251"/>
                  </a:lnTo>
                  <a:lnTo>
                    <a:pt x="455" y="249"/>
                  </a:lnTo>
                  <a:lnTo>
                    <a:pt x="457" y="246"/>
                  </a:lnTo>
                  <a:lnTo>
                    <a:pt x="463" y="245"/>
                  </a:lnTo>
                  <a:lnTo>
                    <a:pt x="465" y="244"/>
                  </a:lnTo>
                  <a:lnTo>
                    <a:pt x="461" y="243"/>
                  </a:lnTo>
                  <a:lnTo>
                    <a:pt x="463" y="243"/>
                  </a:lnTo>
                  <a:lnTo>
                    <a:pt x="467" y="241"/>
                  </a:lnTo>
                  <a:lnTo>
                    <a:pt x="472" y="242"/>
                  </a:lnTo>
                  <a:lnTo>
                    <a:pt x="472" y="244"/>
                  </a:lnTo>
                  <a:lnTo>
                    <a:pt x="469" y="245"/>
                  </a:lnTo>
                  <a:lnTo>
                    <a:pt x="467" y="245"/>
                  </a:lnTo>
                  <a:lnTo>
                    <a:pt x="467" y="246"/>
                  </a:lnTo>
                  <a:lnTo>
                    <a:pt x="472" y="246"/>
                  </a:lnTo>
                  <a:lnTo>
                    <a:pt x="474" y="246"/>
                  </a:lnTo>
                  <a:lnTo>
                    <a:pt x="476" y="244"/>
                  </a:lnTo>
                  <a:lnTo>
                    <a:pt x="478" y="245"/>
                  </a:lnTo>
                  <a:lnTo>
                    <a:pt x="478" y="247"/>
                  </a:lnTo>
                  <a:lnTo>
                    <a:pt x="480" y="250"/>
                  </a:lnTo>
                  <a:lnTo>
                    <a:pt x="482" y="250"/>
                  </a:lnTo>
                  <a:lnTo>
                    <a:pt x="484" y="251"/>
                  </a:lnTo>
                  <a:lnTo>
                    <a:pt x="486" y="251"/>
                  </a:lnTo>
                  <a:lnTo>
                    <a:pt x="488" y="251"/>
                  </a:lnTo>
                  <a:lnTo>
                    <a:pt x="491" y="254"/>
                  </a:lnTo>
                  <a:lnTo>
                    <a:pt x="493" y="253"/>
                  </a:lnTo>
                  <a:lnTo>
                    <a:pt x="495" y="250"/>
                  </a:lnTo>
                  <a:lnTo>
                    <a:pt x="493" y="250"/>
                  </a:lnTo>
                  <a:lnTo>
                    <a:pt x="491" y="251"/>
                  </a:lnTo>
                  <a:lnTo>
                    <a:pt x="491" y="252"/>
                  </a:lnTo>
                  <a:lnTo>
                    <a:pt x="488" y="251"/>
                  </a:lnTo>
                  <a:lnTo>
                    <a:pt x="488" y="250"/>
                  </a:lnTo>
                  <a:lnTo>
                    <a:pt x="491" y="250"/>
                  </a:lnTo>
                  <a:lnTo>
                    <a:pt x="493" y="250"/>
                  </a:lnTo>
                  <a:lnTo>
                    <a:pt x="497" y="249"/>
                  </a:lnTo>
                  <a:lnTo>
                    <a:pt x="497" y="250"/>
                  </a:lnTo>
                  <a:lnTo>
                    <a:pt x="499" y="249"/>
                  </a:lnTo>
                  <a:lnTo>
                    <a:pt x="501" y="247"/>
                  </a:lnTo>
                  <a:lnTo>
                    <a:pt x="503" y="246"/>
                  </a:lnTo>
                  <a:lnTo>
                    <a:pt x="505" y="245"/>
                  </a:lnTo>
                  <a:lnTo>
                    <a:pt x="520" y="241"/>
                  </a:lnTo>
                  <a:lnTo>
                    <a:pt x="539" y="239"/>
                  </a:lnTo>
                  <a:lnTo>
                    <a:pt x="541" y="237"/>
                  </a:lnTo>
                  <a:lnTo>
                    <a:pt x="543" y="238"/>
                  </a:lnTo>
                  <a:lnTo>
                    <a:pt x="545" y="236"/>
                  </a:lnTo>
                  <a:lnTo>
                    <a:pt x="543" y="233"/>
                  </a:lnTo>
                  <a:lnTo>
                    <a:pt x="547" y="226"/>
                  </a:lnTo>
                  <a:lnTo>
                    <a:pt x="545" y="225"/>
                  </a:lnTo>
                  <a:lnTo>
                    <a:pt x="547" y="219"/>
                  </a:lnTo>
                  <a:lnTo>
                    <a:pt x="549" y="219"/>
                  </a:lnTo>
                  <a:lnTo>
                    <a:pt x="549" y="218"/>
                  </a:lnTo>
                  <a:lnTo>
                    <a:pt x="552" y="217"/>
                  </a:lnTo>
                  <a:lnTo>
                    <a:pt x="554" y="213"/>
                  </a:lnTo>
                  <a:lnTo>
                    <a:pt x="556" y="214"/>
                  </a:lnTo>
                  <a:lnTo>
                    <a:pt x="560" y="206"/>
                  </a:lnTo>
                  <a:lnTo>
                    <a:pt x="562" y="205"/>
                  </a:lnTo>
                  <a:lnTo>
                    <a:pt x="562" y="204"/>
                  </a:lnTo>
                  <a:lnTo>
                    <a:pt x="562" y="203"/>
                  </a:lnTo>
                  <a:lnTo>
                    <a:pt x="564" y="202"/>
                  </a:lnTo>
                  <a:lnTo>
                    <a:pt x="564" y="199"/>
                  </a:lnTo>
                  <a:lnTo>
                    <a:pt x="562" y="199"/>
                  </a:lnTo>
                  <a:lnTo>
                    <a:pt x="562" y="198"/>
                  </a:lnTo>
                  <a:lnTo>
                    <a:pt x="564" y="198"/>
                  </a:lnTo>
                  <a:lnTo>
                    <a:pt x="571" y="193"/>
                  </a:lnTo>
                  <a:lnTo>
                    <a:pt x="577" y="191"/>
                  </a:lnTo>
                  <a:lnTo>
                    <a:pt x="575" y="190"/>
                  </a:lnTo>
                  <a:lnTo>
                    <a:pt x="577" y="190"/>
                  </a:lnTo>
                  <a:lnTo>
                    <a:pt x="581" y="188"/>
                  </a:lnTo>
                  <a:lnTo>
                    <a:pt x="581" y="187"/>
                  </a:lnTo>
                  <a:lnTo>
                    <a:pt x="581" y="186"/>
                  </a:lnTo>
                  <a:lnTo>
                    <a:pt x="581" y="185"/>
                  </a:lnTo>
                  <a:lnTo>
                    <a:pt x="587" y="178"/>
                  </a:lnTo>
                  <a:lnTo>
                    <a:pt x="587" y="177"/>
                  </a:lnTo>
                  <a:lnTo>
                    <a:pt x="589" y="175"/>
                  </a:lnTo>
                  <a:lnTo>
                    <a:pt x="589" y="170"/>
                  </a:lnTo>
                  <a:lnTo>
                    <a:pt x="592" y="168"/>
                  </a:lnTo>
                  <a:lnTo>
                    <a:pt x="596" y="149"/>
                  </a:lnTo>
                  <a:lnTo>
                    <a:pt x="592" y="141"/>
                  </a:lnTo>
                  <a:lnTo>
                    <a:pt x="589" y="14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2" name="Freeform 1313"/>
            <p:cNvSpPr>
              <a:spLocks/>
            </p:cNvSpPr>
            <p:nvPr/>
          </p:nvSpPr>
          <p:spPr bwMode="auto">
            <a:xfrm>
              <a:off x="6141463" y="5490275"/>
              <a:ext cx="20959" cy="5812"/>
            </a:xfrm>
            <a:custGeom>
              <a:avLst/>
              <a:gdLst>
                <a:gd name="T0" fmla="*/ 15 w 23"/>
                <a:gd name="T1" fmla="*/ 2 h 5"/>
                <a:gd name="T2" fmla="*/ 15 w 23"/>
                <a:gd name="T3" fmla="*/ 1 h 5"/>
                <a:gd name="T4" fmla="*/ 11 w 23"/>
                <a:gd name="T5" fmla="*/ 0 h 5"/>
                <a:gd name="T6" fmla="*/ 0 w 23"/>
                <a:gd name="T7" fmla="*/ 2 h 5"/>
                <a:gd name="T8" fmla="*/ 0 w 23"/>
                <a:gd name="T9" fmla="*/ 2 h 5"/>
                <a:gd name="T10" fmla="*/ 0 w 23"/>
                <a:gd name="T11" fmla="*/ 3 h 5"/>
                <a:gd name="T12" fmla="*/ 2 w 23"/>
                <a:gd name="T13" fmla="*/ 4 h 5"/>
                <a:gd name="T14" fmla="*/ 11 w 23"/>
                <a:gd name="T15" fmla="*/ 4 h 5"/>
                <a:gd name="T16" fmla="*/ 13 w 23"/>
                <a:gd name="T17" fmla="*/ 5 h 5"/>
                <a:gd name="T18" fmla="*/ 15 w 23"/>
                <a:gd name="T19" fmla="*/ 4 h 5"/>
                <a:gd name="T20" fmla="*/ 17 w 23"/>
                <a:gd name="T21" fmla="*/ 3 h 5"/>
                <a:gd name="T22" fmla="*/ 23 w 23"/>
                <a:gd name="T23" fmla="*/ 3 h 5"/>
                <a:gd name="T24" fmla="*/ 21 w 23"/>
                <a:gd name="T25" fmla="*/ 2 h 5"/>
                <a:gd name="T26" fmla="*/ 15 w 23"/>
                <a:gd name="T27" fmla="*/ 2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5"/>
                <a:gd name="T44" fmla="*/ 23 w 2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5">
                  <a:moveTo>
                    <a:pt x="15" y="2"/>
                  </a:moveTo>
                  <a:lnTo>
                    <a:pt x="15" y="1"/>
                  </a:lnTo>
                  <a:lnTo>
                    <a:pt x="11" y="0"/>
                  </a:lnTo>
                  <a:lnTo>
                    <a:pt x="0" y="2"/>
                  </a:lnTo>
                  <a:lnTo>
                    <a:pt x="0" y="3"/>
                  </a:lnTo>
                  <a:lnTo>
                    <a:pt x="2" y="4"/>
                  </a:lnTo>
                  <a:lnTo>
                    <a:pt x="11" y="4"/>
                  </a:lnTo>
                  <a:lnTo>
                    <a:pt x="13" y="5"/>
                  </a:lnTo>
                  <a:lnTo>
                    <a:pt x="15" y="4"/>
                  </a:lnTo>
                  <a:lnTo>
                    <a:pt x="17" y="3"/>
                  </a:lnTo>
                  <a:lnTo>
                    <a:pt x="23" y="3"/>
                  </a:lnTo>
                  <a:lnTo>
                    <a:pt x="21" y="2"/>
                  </a:lnTo>
                  <a:lnTo>
                    <a:pt x="15"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3" name="Freeform 1314"/>
            <p:cNvSpPr>
              <a:spLocks/>
            </p:cNvSpPr>
            <p:nvPr/>
          </p:nvSpPr>
          <p:spPr bwMode="auto">
            <a:xfrm>
              <a:off x="6297290" y="5546071"/>
              <a:ext cx="5468" cy="2325"/>
            </a:xfrm>
            <a:custGeom>
              <a:avLst/>
              <a:gdLst>
                <a:gd name="T0" fmla="*/ 4 w 6"/>
                <a:gd name="T1" fmla="*/ 0 h 2"/>
                <a:gd name="T2" fmla="*/ 0 w 6"/>
                <a:gd name="T3" fmla="*/ 1 h 2"/>
                <a:gd name="T4" fmla="*/ 0 w 6"/>
                <a:gd name="T5" fmla="*/ 1 h 2"/>
                <a:gd name="T6" fmla="*/ 4 w 6"/>
                <a:gd name="T7" fmla="*/ 2 h 2"/>
                <a:gd name="T8" fmla="*/ 6 w 6"/>
                <a:gd name="T9" fmla="*/ 2 h 2"/>
                <a:gd name="T10" fmla="*/ 6 w 6"/>
                <a:gd name="T11" fmla="*/ 1 h 2"/>
                <a:gd name="T12" fmla="*/ 4 w 6"/>
                <a:gd name="T13" fmla="*/ 0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4" y="0"/>
                  </a:moveTo>
                  <a:lnTo>
                    <a:pt x="0" y="1"/>
                  </a:lnTo>
                  <a:lnTo>
                    <a:pt x="4" y="2"/>
                  </a:lnTo>
                  <a:lnTo>
                    <a:pt x="6" y="2"/>
                  </a:lnTo>
                  <a:lnTo>
                    <a:pt x="6"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4" name="Freeform 1315"/>
            <p:cNvSpPr>
              <a:spLocks/>
            </p:cNvSpPr>
            <p:nvPr/>
          </p:nvSpPr>
          <p:spPr bwMode="auto">
            <a:xfrm>
              <a:off x="5863527" y="5213618"/>
              <a:ext cx="11846" cy="6975"/>
            </a:xfrm>
            <a:custGeom>
              <a:avLst/>
              <a:gdLst>
                <a:gd name="T0" fmla="*/ 2 w 13"/>
                <a:gd name="T1" fmla="*/ 4 h 6"/>
                <a:gd name="T2" fmla="*/ 0 w 13"/>
                <a:gd name="T3" fmla="*/ 4 h 6"/>
                <a:gd name="T4" fmla="*/ 0 w 13"/>
                <a:gd name="T5" fmla="*/ 5 h 6"/>
                <a:gd name="T6" fmla="*/ 2 w 13"/>
                <a:gd name="T7" fmla="*/ 6 h 6"/>
                <a:gd name="T8" fmla="*/ 8 w 13"/>
                <a:gd name="T9" fmla="*/ 6 h 6"/>
                <a:gd name="T10" fmla="*/ 10 w 13"/>
                <a:gd name="T11" fmla="*/ 6 h 6"/>
                <a:gd name="T12" fmla="*/ 10 w 13"/>
                <a:gd name="T13" fmla="*/ 4 h 6"/>
                <a:gd name="T14" fmla="*/ 13 w 13"/>
                <a:gd name="T15" fmla="*/ 2 h 6"/>
                <a:gd name="T16" fmla="*/ 13 w 13"/>
                <a:gd name="T17" fmla="*/ 0 h 6"/>
                <a:gd name="T18" fmla="*/ 10 w 13"/>
                <a:gd name="T19" fmla="*/ 0 h 6"/>
                <a:gd name="T20" fmla="*/ 6 w 13"/>
                <a:gd name="T21" fmla="*/ 0 h 6"/>
                <a:gd name="T22" fmla="*/ 2 w 13"/>
                <a:gd name="T23" fmla="*/ 1 h 6"/>
                <a:gd name="T24" fmla="*/ 2 w 13"/>
                <a:gd name="T25" fmla="*/ 4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6"/>
                <a:gd name="T41" fmla="*/ 13 w 1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6">
                  <a:moveTo>
                    <a:pt x="2" y="4"/>
                  </a:moveTo>
                  <a:lnTo>
                    <a:pt x="0" y="4"/>
                  </a:lnTo>
                  <a:lnTo>
                    <a:pt x="0" y="5"/>
                  </a:lnTo>
                  <a:lnTo>
                    <a:pt x="2" y="6"/>
                  </a:lnTo>
                  <a:lnTo>
                    <a:pt x="8" y="6"/>
                  </a:lnTo>
                  <a:lnTo>
                    <a:pt x="10" y="6"/>
                  </a:lnTo>
                  <a:lnTo>
                    <a:pt x="10" y="4"/>
                  </a:lnTo>
                  <a:lnTo>
                    <a:pt x="13" y="2"/>
                  </a:lnTo>
                  <a:lnTo>
                    <a:pt x="13" y="0"/>
                  </a:lnTo>
                  <a:lnTo>
                    <a:pt x="10" y="0"/>
                  </a:lnTo>
                  <a:lnTo>
                    <a:pt x="6" y="0"/>
                  </a:lnTo>
                  <a:lnTo>
                    <a:pt x="2" y="1"/>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5" name="Freeform 1316"/>
            <p:cNvSpPr>
              <a:spLocks/>
            </p:cNvSpPr>
            <p:nvPr/>
          </p:nvSpPr>
          <p:spPr bwMode="auto">
            <a:xfrm>
              <a:off x="5865350" y="5167121"/>
              <a:ext cx="3645" cy="6975"/>
            </a:xfrm>
            <a:custGeom>
              <a:avLst/>
              <a:gdLst>
                <a:gd name="T0" fmla="*/ 4 w 4"/>
                <a:gd name="T1" fmla="*/ 5 h 6"/>
                <a:gd name="T2" fmla="*/ 4 w 4"/>
                <a:gd name="T3" fmla="*/ 0 h 6"/>
                <a:gd name="T4" fmla="*/ 2 w 4"/>
                <a:gd name="T5" fmla="*/ 0 h 6"/>
                <a:gd name="T6" fmla="*/ 2 w 4"/>
                <a:gd name="T7" fmla="*/ 0 h 6"/>
                <a:gd name="T8" fmla="*/ 2 w 4"/>
                <a:gd name="T9" fmla="*/ 0 h 6"/>
                <a:gd name="T10" fmla="*/ 0 w 4"/>
                <a:gd name="T11" fmla="*/ 3 h 6"/>
                <a:gd name="T12" fmla="*/ 2 w 4"/>
                <a:gd name="T13" fmla="*/ 6 h 6"/>
                <a:gd name="T14" fmla="*/ 4 w 4"/>
                <a:gd name="T15" fmla="*/ 6 h 6"/>
                <a:gd name="T16" fmla="*/ 4 w 4"/>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4" y="5"/>
                  </a:moveTo>
                  <a:lnTo>
                    <a:pt x="4" y="0"/>
                  </a:lnTo>
                  <a:lnTo>
                    <a:pt x="2" y="0"/>
                  </a:lnTo>
                  <a:lnTo>
                    <a:pt x="0" y="3"/>
                  </a:lnTo>
                  <a:lnTo>
                    <a:pt x="2" y="6"/>
                  </a:lnTo>
                  <a:lnTo>
                    <a:pt x="4" y="6"/>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6" name="Freeform 1317"/>
            <p:cNvSpPr>
              <a:spLocks/>
            </p:cNvSpPr>
            <p:nvPr/>
          </p:nvSpPr>
          <p:spPr bwMode="auto">
            <a:xfrm>
              <a:off x="5844390" y="5211294"/>
              <a:ext cx="15492" cy="8137"/>
            </a:xfrm>
            <a:custGeom>
              <a:avLst/>
              <a:gdLst>
                <a:gd name="T0" fmla="*/ 8 w 17"/>
                <a:gd name="T1" fmla="*/ 1 h 7"/>
                <a:gd name="T2" fmla="*/ 8 w 17"/>
                <a:gd name="T3" fmla="*/ 1 h 7"/>
                <a:gd name="T4" fmla="*/ 2 w 17"/>
                <a:gd name="T5" fmla="*/ 0 h 7"/>
                <a:gd name="T6" fmla="*/ 0 w 17"/>
                <a:gd name="T7" fmla="*/ 1 h 7"/>
                <a:gd name="T8" fmla="*/ 2 w 17"/>
                <a:gd name="T9" fmla="*/ 2 h 7"/>
                <a:gd name="T10" fmla="*/ 2 w 17"/>
                <a:gd name="T11" fmla="*/ 3 h 7"/>
                <a:gd name="T12" fmla="*/ 6 w 17"/>
                <a:gd name="T13" fmla="*/ 3 h 7"/>
                <a:gd name="T14" fmla="*/ 8 w 17"/>
                <a:gd name="T15" fmla="*/ 4 h 7"/>
                <a:gd name="T16" fmla="*/ 10 w 17"/>
                <a:gd name="T17" fmla="*/ 6 h 7"/>
                <a:gd name="T18" fmla="*/ 10 w 17"/>
                <a:gd name="T19" fmla="*/ 7 h 7"/>
                <a:gd name="T20" fmla="*/ 12 w 17"/>
                <a:gd name="T21" fmla="*/ 6 h 7"/>
                <a:gd name="T22" fmla="*/ 17 w 17"/>
                <a:gd name="T23" fmla="*/ 3 h 7"/>
                <a:gd name="T24" fmla="*/ 17 w 17"/>
                <a:gd name="T25" fmla="*/ 2 h 7"/>
                <a:gd name="T26" fmla="*/ 17 w 17"/>
                <a:gd name="T27" fmla="*/ 1 h 7"/>
                <a:gd name="T28" fmla="*/ 10 w 17"/>
                <a:gd name="T29" fmla="*/ 0 h 7"/>
                <a:gd name="T30" fmla="*/ 8 w 17"/>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7"/>
                <a:gd name="T50" fmla="*/ 17 w 1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7">
                  <a:moveTo>
                    <a:pt x="8" y="1"/>
                  </a:moveTo>
                  <a:lnTo>
                    <a:pt x="8" y="1"/>
                  </a:lnTo>
                  <a:lnTo>
                    <a:pt x="2" y="0"/>
                  </a:lnTo>
                  <a:lnTo>
                    <a:pt x="0" y="1"/>
                  </a:lnTo>
                  <a:lnTo>
                    <a:pt x="2" y="2"/>
                  </a:lnTo>
                  <a:lnTo>
                    <a:pt x="2" y="3"/>
                  </a:lnTo>
                  <a:lnTo>
                    <a:pt x="6" y="3"/>
                  </a:lnTo>
                  <a:lnTo>
                    <a:pt x="8" y="4"/>
                  </a:lnTo>
                  <a:lnTo>
                    <a:pt x="10" y="6"/>
                  </a:lnTo>
                  <a:lnTo>
                    <a:pt x="10" y="7"/>
                  </a:lnTo>
                  <a:lnTo>
                    <a:pt x="12" y="6"/>
                  </a:lnTo>
                  <a:lnTo>
                    <a:pt x="17" y="3"/>
                  </a:lnTo>
                  <a:lnTo>
                    <a:pt x="17" y="2"/>
                  </a:lnTo>
                  <a:lnTo>
                    <a:pt x="17" y="1"/>
                  </a:lnTo>
                  <a:lnTo>
                    <a:pt x="10" y="0"/>
                  </a:lnTo>
                  <a:lnTo>
                    <a:pt x="8"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7" name="Freeform 1318"/>
            <p:cNvSpPr>
              <a:spLocks/>
            </p:cNvSpPr>
            <p:nvPr/>
          </p:nvSpPr>
          <p:spPr bwMode="auto">
            <a:xfrm>
              <a:off x="5855326" y="5199669"/>
              <a:ext cx="4556" cy="2325"/>
            </a:xfrm>
            <a:custGeom>
              <a:avLst/>
              <a:gdLst>
                <a:gd name="T0" fmla="*/ 5 w 5"/>
                <a:gd name="T1" fmla="*/ 1 h 2"/>
                <a:gd name="T2" fmla="*/ 3 w 5"/>
                <a:gd name="T3" fmla="*/ 0 h 2"/>
                <a:gd name="T4" fmla="*/ 0 w 5"/>
                <a:gd name="T5" fmla="*/ 1 h 2"/>
                <a:gd name="T6" fmla="*/ 0 w 5"/>
                <a:gd name="T7" fmla="*/ 1 h 2"/>
                <a:gd name="T8" fmla="*/ 0 w 5"/>
                <a:gd name="T9" fmla="*/ 2 h 2"/>
                <a:gd name="T10" fmla="*/ 5 w 5"/>
                <a:gd name="T11" fmla="*/ 1 h 2"/>
                <a:gd name="T12" fmla="*/ 5 w 5"/>
                <a:gd name="T13" fmla="*/ 1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1"/>
                  </a:moveTo>
                  <a:lnTo>
                    <a:pt x="3" y="0"/>
                  </a:lnTo>
                  <a:lnTo>
                    <a:pt x="0" y="1"/>
                  </a:lnTo>
                  <a:lnTo>
                    <a:pt x="0" y="2"/>
                  </a:lnTo>
                  <a:lnTo>
                    <a:pt x="5"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8" name="Freeform 1319"/>
            <p:cNvSpPr>
              <a:spLocks/>
            </p:cNvSpPr>
            <p:nvPr/>
          </p:nvSpPr>
          <p:spPr bwMode="auto">
            <a:xfrm>
              <a:off x="6559735" y="5340322"/>
              <a:ext cx="3645" cy="2325"/>
            </a:xfrm>
            <a:custGeom>
              <a:avLst/>
              <a:gdLst>
                <a:gd name="T0" fmla="*/ 4 w 4"/>
                <a:gd name="T1" fmla="*/ 0 h 2"/>
                <a:gd name="T2" fmla="*/ 2 w 4"/>
                <a:gd name="T3" fmla="*/ 0 h 2"/>
                <a:gd name="T4" fmla="*/ 0 w 4"/>
                <a:gd name="T5" fmla="*/ 0 h 2"/>
                <a:gd name="T6" fmla="*/ 2 w 4"/>
                <a:gd name="T7" fmla="*/ 0 h 2"/>
                <a:gd name="T8" fmla="*/ 2 w 4"/>
                <a:gd name="T9" fmla="*/ 1 h 2"/>
                <a:gd name="T10" fmla="*/ 2 w 4"/>
                <a:gd name="T11" fmla="*/ 2 h 2"/>
                <a:gd name="T12" fmla="*/ 4 w 4"/>
                <a:gd name="T13" fmla="*/ 2 h 2"/>
                <a:gd name="T14" fmla="*/ 4 w 4"/>
                <a:gd name="T15" fmla="*/ 1 h 2"/>
                <a:gd name="T16" fmla="*/ 4 w 4"/>
                <a:gd name="T17" fmla="*/ 0 h 2"/>
                <a:gd name="T18" fmla="*/ 4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4" y="0"/>
                  </a:moveTo>
                  <a:lnTo>
                    <a:pt x="2" y="0"/>
                  </a:lnTo>
                  <a:lnTo>
                    <a:pt x="0" y="0"/>
                  </a:lnTo>
                  <a:lnTo>
                    <a:pt x="2" y="0"/>
                  </a:lnTo>
                  <a:lnTo>
                    <a:pt x="2" y="1"/>
                  </a:lnTo>
                  <a:lnTo>
                    <a:pt x="2" y="2"/>
                  </a:lnTo>
                  <a:lnTo>
                    <a:pt x="4" y="2"/>
                  </a:lnTo>
                  <a:lnTo>
                    <a:pt x="4" y="1"/>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89" name="Freeform 1320"/>
            <p:cNvSpPr>
              <a:spLocks/>
            </p:cNvSpPr>
            <p:nvPr/>
          </p:nvSpPr>
          <p:spPr bwMode="auto">
            <a:xfrm>
              <a:off x="6115037" y="5064828"/>
              <a:ext cx="1823" cy="4650"/>
            </a:xfrm>
            <a:custGeom>
              <a:avLst/>
              <a:gdLst>
                <a:gd name="T0" fmla="*/ 0 w 2"/>
                <a:gd name="T1" fmla="*/ 1 h 4"/>
                <a:gd name="T2" fmla="*/ 0 w 2"/>
                <a:gd name="T3" fmla="*/ 3 h 4"/>
                <a:gd name="T4" fmla="*/ 0 w 2"/>
                <a:gd name="T5" fmla="*/ 4 h 4"/>
                <a:gd name="T6" fmla="*/ 2 w 2"/>
                <a:gd name="T7" fmla="*/ 3 h 4"/>
                <a:gd name="T8" fmla="*/ 2 w 2"/>
                <a:gd name="T9" fmla="*/ 0 h 4"/>
                <a:gd name="T10" fmla="*/ 2 w 2"/>
                <a:gd name="T11" fmla="*/ 1 h 4"/>
                <a:gd name="T12" fmla="*/ 0 w 2"/>
                <a:gd name="T13" fmla="*/ 1 h 4"/>
                <a:gd name="T14" fmla="*/ 0 w 2"/>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1"/>
                  </a:moveTo>
                  <a:lnTo>
                    <a:pt x="0" y="3"/>
                  </a:lnTo>
                  <a:lnTo>
                    <a:pt x="0" y="4"/>
                  </a:lnTo>
                  <a:lnTo>
                    <a:pt x="2" y="3"/>
                  </a:lnTo>
                  <a:lnTo>
                    <a:pt x="2" y="0"/>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0" name="Freeform 1321"/>
            <p:cNvSpPr>
              <a:spLocks/>
            </p:cNvSpPr>
            <p:nvPr/>
          </p:nvSpPr>
          <p:spPr bwMode="auto">
            <a:xfrm>
              <a:off x="6323717" y="5158985"/>
              <a:ext cx="6379" cy="3487"/>
            </a:xfrm>
            <a:custGeom>
              <a:avLst/>
              <a:gdLst>
                <a:gd name="T0" fmla="*/ 0 w 7"/>
                <a:gd name="T1" fmla="*/ 0 h 3"/>
                <a:gd name="T2" fmla="*/ 0 w 7"/>
                <a:gd name="T3" fmla="*/ 2 h 3"/>
                <a:gd name="T4" fmla="*/ 4 w 7"/>
                <a:gd name="T5" fmla="*/ 3 h 3"/>
                <a:gd name="T6" fmla="*/ 7 w 7"/>
                <a:gd name="T7" fmla="*/ 3 h 3"/>
                <a:gd name="T8" fmla="*/ 7 w 7"/>
                <a:gd name="T9" fmla="*/ 2 h 3"/>
                <a:gd name="T10" fmla="*/ 7 w 7"/>
                <a:gd name="T11" fmla="*/ 0 h 3"/>
                <a:gd name="T12" fmla="*/ 0 w 7"/>
                <a:gd name="T13" fmla="*/ 0 h 3"/>
                <a:gd name="T14" fmla="*/ 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0" y="0"/>
                  </a:moveTo>
                  <a:lnTo>
                    <a:pt x="0" y="2"/>
                  </a:lnTo>
                  <a:lnTo>
                    <a:pt x="4" y="3"/>
                  </a:lnTo>
                  <a:lnTo>
                    <a:pt x="7" y="3"/>
                  </a:lnTo>
                  <a:lnTo>
                    <a:pt x="7" y="2"/>
                  </a:lnTo>
                  <a:lnTo>
                    <a:pt x="7"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1" name="Freeform 1322"/>
            <p:cNvSpPr>
              <a:spLocks/>
            </p:cNvSpPr>
            <p:nvPr/>
          </p:nvSpPr>
          <p:spPr bwMode="auto">
            <a:xfrm>
              <a:off x="6068562" y="5203157"/>
              <a:ext cx="8201" cy="8137"/>
            </a:xfrm>
            <a:custGeom>
              <a:avLst/>
              <a:gdLst>
                <a:gd name="T0" fmla="*/ 9 w 9"/>
                <a:gd name="T1" fmla="*/ 3 h 7"/>
                <a:gd name="T2" fmla="*/ 9 w 9"/>
                <a:gd name="T3" fmla="*/ 1 h 7"/>
                <a:gd name="T4" fmla="*/ 7 w 9"/>
                <a:gd name="T5" fmla="*/ 0 h 7"/>
                <a:gd name="T6" fmla="*/ 7 w 9"/>
                <a:gd name="T7" fmla="*/ 0 h 7"/>
                <a:gd name="T8" fmla="*/ 4 w 9"/>
                <a:gd name="T9" fmla="*/ 1 h 7"/>
                <a:gd name="T10" fmla="*/ 2 w 9"/>
                <a:gd name="T11" fmla="*/ 3 h 7"/>
                <a:gd name="T12" fmla="*/ 2 w 9"/>
                <a:gd name="T13" fmla="*/ 5 h 7"/>
                <a:gd name="T14" fmla="*/ 0 w 9"/>
                <a:gd name="T15" fmla="*/ 5 h 7"/>
                <a:gd name="T16" fmla="*/ 0 w 9"/>
                <a:gd name="T17" fmla="*/ 6 h 7"/>
                <a:gd name="T18" fmla="*/ 0 w 9"/>
                <a:gd name="T19" fmla="*/ 6 h 7"/>
                <a:gd name="T20" fmla="*/ 4 w 9"/>
                <a:gd name="T21" fmla="*/ 7 h 7"/>
                <a:gd name="T22" fmla="*/ 9 w 9"/>
                <a:gd name="T23" fmla="*/ 3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3"/>
                  </a:moveTo>
                  <a:lnTo>
                    <a:pt x="9" y="1"/>
                  </a:lnTo>
                  <a:lnTo>
                    <a:pt x="7" y="0"/>
                  </a:lnTo>
                  <a:lnTo>
                    <a:pt x="4" y="1"/>
                  </a:lnTo>
                  <a:lnTo>
                    <a:pt x="2" y="3"/>
                  </a:lnTo>
                  <a:lnTo>
                    <a:pt x="2" y="5"/>
                  </a:lnTo>
                  <a:lnTo>
                    <a:pt x="0" y="5"/>
                  </a:lnTo>
                  <a:lnTo>
                    <a:pt x="0" y="6"/>
                  </a:lnTo>
                  <a:lnTo>
                    <a:pt x="4" y="7"/>
                  </a:lnTo>
                  <a:lnTo>
                    <a:pt x="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2" name="Freeform 1323"/>
            <p:cNvSpPr>
              <a:spLocks/>
            </p:cNvSpPr>
            <p:nvPr/>
          </p:nvSpPr>
          <p:spPr bwMode="auto">
            <a:xfrm>
              <a:off x="6024821" y="5163634"/>
              <a:ext cx="40096" cy="9299"/>
            </a:xfrm>
            <a:custGeom>
              <a:avLst/>
              <a:gdLst>
                <a:gd name="T0" fmla="*/ 6 w 44"/>
                <a:gd name="T1" fmla="*/ 0 h 8"/>
                <a:gd name="T2" fmla="*/ 2 w 44"/>
                <a:gd name="T3" fmla="*/ 2 h 8"/>
                <a:gd name="T4" fmla="*/ 2 w 44"/>
                <a:gd name="T5" fmla="*/ 2 h 8"/>
                <a:gd name="T6" fmla="*/ 0 w 44"/>
                <a:gd name="T7" fmla="*/ 3 h 8"/>
                <a:gd name="T8" fmla="*/ 0 w 44"/>
                <a:gd name="T9" fmla="*/ 4 h 8"/>
                <a:gd name="T10" fmla="*/ 2 w 44"/>
                <a:gd name="T11" fmla="*/ 6 h 8"/>
                <a:gd name="T12" fmla="*/ 4 w 44"/>
                <a:gd name="T13" fmla="*/ 2 h 8"/>
                <a:gd name="T14" fmla="*/ 6 w 44"/>
                <a:gd name="T15" fmla="*/ 4 h 8"/>
                <a:gd name="T16" fmla="*/ 10 w 44"/>
                <a:gd name="T17" fmla="*/ 4 h 8"/>
                <a:gd name="T18" fmla="*/ 12 w 44"/>
                <a:gd name="T19" fmla="*/ 4 h 8"/>
                <a:gd name="T20" fmla="*/ 12 w 44"/>
                <a:gd name="T21" fmla="*/ 4 h 8"/>
                <a:gd name="T22" fmla="*/ 15 w 44"/>
                <a:gd name="T23" fmla="*/ 3 h 8"/>
                <a:gd name="T24" fmla="*/ 17 w 44"/>
                <a:gd name="T25" fmla="*/ 4 h 8"/>
                <a:gd name="T26" fmla="*/ 23 w 44"/>
                <a:gd name="T27" fmla="*/ 4 h 8"/>
                <a:gd name="T28" fmla="*/ 25 w 44"/>
                <a:gd name="T29" fmla="*/ 4 h 8"/>
                <a:gd name="T30" fmla="*/ 25 w 44"/>
                <a:gd name="T31" fmla="*/ 4 h 8"/>
                <a:gd name="T32" fmla="*/ 29 w 44"/>
                <a:gd name="T33" fmla="*/ 4 h 8"/>
                <a:gd name="T34" fmla="*/ 42 w 44"/>
                <a:gd name="T35" fmla="*/ 8 h 8"/>
                <a:gd name="T36" fmla="*/ 44 w 44"/>
                <a:gd name="T37" fmla="*/ 7 h 8"/>
                <a:gd name="T38" fmla="*/ 44 w 44"/>
                <a:gd name="T39" fmla="*/ 6 h 8"/>
                <a:gd name="T40" fmla="*/ 42 w 44"/>
                <a:gd name="T41" fmla="*/ 4 h 8"/>
                <a:gd name="T42" fmla="*/ 40 w 44"/>
                <a:gd name="T43" fmla="*/ 4 h 8"/>
                <a:gd name="T44" fmla="*/ 38 w 44"/>
                <a:gd name="T45" fmla="*/ 2 h 8"/>
                <a:gd name="T46" fmla="*/ 36 w 44"/>
                <a:gd name="T47" fmla="*/ 1 h 8"/>
                <a:gd name="T48" fmla="*/ 33 w 44"/>
                <a:gd name="T49" fmla="*/ 1 h 8"/>
                <a:gd name="T50" fmla="*/ 29 w 44"/>
                <a:gd name="T51" fmla="*/ 1 h 8"/>
                <a:gd name="T52" fmla="*/ 25 w 44"/>
                <a:gd name="T53" fmla="*/ 0 h 8"/>
                <a:gd name="T54" fmla="*/ 19 w 44"/>
                <a:gd name="T55" fmla="*/ 0 h 8"/>
                <a:gd name="T56" fmla="*/ 17 w 44"/>
                <a:gd name="T57" fmla="*/ 0 h 8"/>
                <a:gd name="T58" fmla="*/ 15 w 44"/>
                <a:gd name="T59" fmla="*/ 0 h 8"/>
                <a:gd name="T60" fmla="*/ 6 w 44"/>
                <a:gd name="T61" fmla="*/ 0 h 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
                <a:gd name="T94" fmla="*/ 0 h 8"/>
                <a:gd name="T95" fmla="*/ 44 w 44"/>
                <a:gd name="T96" fmla="*/ 8 h 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 h="8">
                  <a:moveTo>
                    <a:pt x="6" y="0"/>
                  </a:moveTo>
                  <a:lnTo>
                    <a:pt x="2" y="2"/>
                  </a:lnTo>
                  <a:lnTo>
                    <a:pt x="0" y="3"/>
                  </a:lnTo>
                  <a:lnTo>
                    <a:pt x="0" y="4"/>
                  </a:lnTo>
                  <a:lnTo>
                    <a:pt x="2" y="6"/>
                  </a:lnTo>
                  <a:lnTo>
                    <a:pt x="4" y="2"/>
                  </a:lnTo>
                  <a:lnTo>
                    <a:pt x="6" y="4"/>
                  </a:lnTo>
                  <a:lnTo>
                    <a:pt x="10" y="4"/>
                  </a:lnTo>
                  <a:lnTo>
                    <a:pt x="12" y="4"/>
                  </a:lnTo>
                  <a:lnTo>
                    <a:pt x="15" y="3"/>
                  </a:lnTo>
                  <a:lnTo>
                    <a:pt x="17" y="4"/>
                  </a:lnTo>
                  <a:lnTo>
                    <a:pt x="23" y="4"/>
                  </a:lnTo>
                  <a:lnTo>
                    <a:pt x="25" y="4"/>
                  </a:lnTo>
                  <a:lnTo>
                    <a:pt x="29" y="4"/>
                  </a:lnTo>
                  <a:lnTo>
                    <a:pt x="42" y="8"/>
                  </a:lnTo>
                  <a:lnTo>
                    <a:pt x="44" y="7"/>
                  </a:lnTo>
                  <a:lnTo>
                    <a:pt x="44" y="6"/>
                  </a:lnTo>
                  <a:lnTo>
                    <a:pt x="42" y="4"/>
                  </a:lnTo>
                  <a:lnTo>
                    <a:pt x="40" y="4"/>
                  </a:lnTo>
                  <a:lnTo>
                    <a:pt x="38" y="2"/>
                  </a:lnTo>
                  <a:lnTo>
                    <a:pt x="36" y="1"/>
                  </a:lnTo>
                  <a:lnTo>
                    <a:pt x="33" y="1"/>
                  </a:lnTo>
                  <a:lnTo>
                    <a:pt x="29" y="1"/>
                  </a:lnTo>
                  <a:lnTo>
                    <a:pt x="25" y="0"/>
                  </a:lnTo>
                  <a:lnTo>
                    <a:pt x="19" y="0"/>
                  </a:lnTo>
                  <a:lnTo>
                    <a:pt x="17" y="0"/>
                  </a:lnTo>
                  <a:lnTo>
                    <a:pt x="15"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3" name="Freeform 1324"/>
            <p:cNvSpPr>
              <a:spLocks/>
            </p:cNvSpPr>
            <p:nvPr/>
          </p:nvSpPr>
          <p:spPr bwMode="auto">
            <a:xfrm>
              <a:off x="6063094" y="5146198"/>
              <a:ext cx="3645" cy="2325"/>
            </a:xfrm>
            <a:custGeom>
              <a:avLst/>
              <a:gdLst>
                <a:gd name="T0" fmla="*/ 2 w 4"/>
                <a:gd name="T1" fmla="*/ 2 h 2"/>
                <a:gd name="T2" fmla="*/ 4 w 4"/>
                <a:gd name="T3" fmla="*/ 2 h 2"/>
                <a:gd name="T4" fmla="*/ 4 w 4"/>
                <a:gd name="T5" fmla="*/ 0 h 2"/>
                <a:gd name="T6" fmla="*/ 2 w 4"/>
                <a:gd name="T7" fmla="*/ 0 h 2"/>
                <a:gd name="T8" fmla="*/ 0 w 4"/>
                <a:gd name="T9" fmla="*/ 0 h 2"/>
                <a:gd name="T10" fmla="*/ 2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2"/>
                  </a:lnTo>
                  <a:lnTo>
                    <a:pt x="4" y="0"/>
                  </a:lnTo>
                  <a:lnTo>
                    <a:pt x="2" y="0"/>
                  </a:lnTo>
                  <a:lnTo>
                    <a:pt x="0"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4" name="Freeform 1325"/>
            <p:cNvSpPr>
              <a:spLocks/>
            </p:cNvSpPr>
            <p:nvPr/>
          </p:nvSpPr>
          <p:spPr bwMode="auto">
            <a:xfrm>
              <a:off x="6125972" y="5143873"/>
              <a:ext cx="11846" cy="4650"/>
            </a:xfrm>
            <a:custGeom>
              <a:avLst/>
              <a:gdLst>
                <a:gd name="T0" fmla="*/ 7 w 13"/>
                <a:gd name="T1" fmla="*/ 0 h 4"/>
                <a:gd name="T2" fmla="*/ 5 w 13"/>
                <a:gd name="T3" fmla="*/ 0 h 4"/>
                <a:gd name="T4" fmla="*/ 5 w 13"/>
                <a:gd name="T5" fmla="*/ 0 h 4"/>
                <a:gd name="T6" fmla="*/ 0 w 13"/>
                <a:gd name="T7" fmla="*/ 0 h 4"/>
                <a:gd name="T8" fmla="*/ 0 w 13"/>
                <a:gd name="T9" fmla="*/ 0 h 4"/>
                <a:gd name="T10" fmla="*/ 7 w 13"/>
                <a:gd name="T11" fmla="*/ 2 h 4"/>
                <a:gd name="T12" fmla="*/ 9 w 13"/>
                <a:gd name="T13" fmla="*/ 3 h 4"/>
                <a:gd name="T14" fmla="*/ 9 w 13"/>
                <a:gd name="T15" fmla="*/ 4 h 4"/>
                <a:gd name="T16" fmla="*/ 13 w 13"/>
                <a:gd name="T17" fmla="*/ 3 h 4"/>
                <a:gd name="T18" fmla="*/ 13 w 13"/>
                <a:gd name="T19" fmla="*/ 3 h 4"/>
                <a:gd name="T20" fmla="*/ 11 w 13"/>
                <a:gd name="T21" fmla="*/ 2 h 4"/>
                <a:gd name="T22" fmla="*/ 7 w 13"/>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4"/>
                <a:gd name="T38" fmla="*/ 13 w 1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4">
                  <a:moveTo>
                    <a:pt x="7" y="0"/>
                  </a:moveTo>
                  <a:lnTo>
                    <a:pt x="5" y="0"/>
                  </a:lnTo>
                  <a:lnTo>
                    <a:pt x="0" y="0"/>
                  </a:lnTo>
                  <a:lnTo>
                    <a:pt x="7" y="2"/>
                  </a:lnTo>
                  <a:lnTo>
                    <a:pt x="9" y="3"/>
                  </a:lnTo>
                  <a:lnTo>
                    <a:pt x="9" y="4"/>
                  </a:lnTo>
                  <a:lnTo>
                    <a:pt x="13" y="3"/>
                  </a:lnTo>
                  <a:lnTo>
                    <a:pt x="11" y="2"/>
                  </a:lnTo>
                  <a:lnTo>
                    <a:pt x="7"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5" name="Freeform 1326"/>
            <p:cNvSpPr>
              <a:spLocks/>
            </p:cNvSpPr>
            <p:nvPr/>
          </p:nvSpPr>
          <p:spPr bwMode="auto">
            <a:xfrm>
              <a:off x="6318249" y="5148523"/>
              <a:ext cx="1823" cy="3487"/>
            </a:xfrm>
            <a:custGeom>
              <a:avLst/>
              <a:gdLst>
                <a:gd name="T0" fmla="*/ 0 w 2"/>
                <a:gd name="T1" fmla="*/ 3 h 3"/>
                <a:gd name="T2" fmla="*/ 2 w 2"/>
                <a:gd name="T3" fmla="*/ 3 h 3"/>
                <a:gd name="T4" fmla="*/ 2 w 2"/>
                <a:gd name="T5" fmla="*/ 3 h 3"/>
                <a:gd name="T6" fmla="*/ 0 w 2"/>
                <a:gd name="T7" fmla="*/ 0 h 3"/>
                <a:gd name="T8" fmla="*/ 0 w 2"/>
                <a:gd name="T9" fmla="*/ 0 h 3"/>
                <a:gd name="T10" fmla="*/ 0 w 2"/>
                <a:gd name="T11" fmla="*/ 1 h 3"/>
                <a:gd name="T12" fmla="*/ 0 w 2"/>
                <a:gd name="T13" fmla="*/ 3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3"/>
                  </a:moveTo>
                  <a:lnTo>
                    <a:pt x="2" y="3"/>
                  </a:lnTo>
                  <a:lnTo>
                    <a:pt x="0" y="0"/>
                  </a:lnTo>
                  <a:lnTo>
                    <a:pt x="0" y="1"/>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6" name="Freeform 1327"/>
            <p:cNvSpPr>
              <a:spLocks/>
            </p:cNvSpPr>
            <p:nvPr/>
          </p:nvSpPr>
          <p:spPr bwMode="auto">
            <a:xfrm>
              <a:off x="6016620" y="5117137"/>
              <a:ext cx="21870" cy="27898"/>
            </a:xfrm>
            <a:custGeom>
              <a:avLst/>
              <a:gdLst>
                <a:gd name="T0" fmla="*/ 2 w 24"/>
                <a:gd name="T1" fmla="*/ 7 h 24"/>
                <a:gd name="T2" fmla="*/ 2 w 24"/>
                <a:gd name="T3" fmla="*/ 7 h 24"/>
                <a:gd name="T4" fmla="*/ 0 w 24"/>
                <a:gd name="T5" fmla="*/ 8 h 24"/>
                <a:gd name="T6" fmla="*/ 2 w 24"/>
                <a:gd name="T7" fmla="*/ 9 h 24"/>
                <a:gd name="T8" fmla="*/ 5 w 24"/>
                <a:gd name="T9" fmla="*/ 10 h 24"/>
                <a:gd name="T10" fmla="*/ 5 w 24"/>
                <a:gd name="T11" fmla="*/ 11 h 24"/>
                <a:gd name="T12" fmla="*/ 5 w 24"/>
                <a:gd name="T13" fmla="*/ 12 h 24"/>
                <a:gd name="T14" fmla="*/ 7 w 24"/>
                <a:gd name="T15" fmla="*/ 15 h 24"/>
                <a:gd name="T16" fmla="*/ 7 w 24"/>
                <a:gd name="T17" fmla="*/ 19 h 24"/>
                <a:gd name="T18" fmla="*/ 15 w 24"/>
                <a:gd name="T19" fmla="*/ 24 h 24"/>
                <a:gd name="T20" fmla="*/ 15 w 24"/>
                <a:gd name="T21" fmla="*/ 24 h 24"/>
                <a:gd name="T22" fmla="*/ 11 w 24"/>
                <a:gd name="T23" fmla="*/ 19 h 24"/>
                <a:gd name="T24" fmla="*/ 9 w 24"/>
                <a:gd name="T25" fmla="*/ 15 h 24"/>
                <a:gd name="T26" fmla="*/ 11 w 24"/>
                <a:gd name="T27" fmla="*/ 14 h 24"/>
                <a:gd name="T28" fmla="*/ 17 w 24"/>
                <a:gd name="T29" fmla="*/ 15 h 24"/>
                <a:gd name="T30" fmla="*/ 21 w 24"/>
                <a:gd name="T31" fmla="*/ 15 h 24"/>
                <a:gd name="T32" fmla="*/ 24 w 24"/>
                <a:gd name="T33" fmla="*/ 15 h 24"/>
                <a:gd name="T34" fmla="*/ 21 w 24"/>
                <a:gd name="T35" fmla="*/ 15 h 24"/>
                <a:gd name="T36" fmla="*/ 21 w 24"/>
                <a:gd name="T37" fmla="*/ 14 h 24"/>
                <a:gd name="T38" fmla="*/ 19 w 24"/>
                <a:gd name="T39" fmla="*/ 12 h 24"/>
                <a:gd name="T40" fmla="*/ 15 w 24"/>
                <a:gd name="T41" fmla="*/ 11 h 24"/>
                <a:gd name="T42" fmla="*/ 15 w 24"/>
                <a:gd name="T43" fmla="*/ 11 h 24"/>
                <a:gd name="T44" fmla="*/ 21 w 24"/>
                <a:gd name="T45" fmla="*/ 9 h 24"/>
                <a:gd name="T46" fmla="*/ 21 w 24"/>
                <a:gd name="T47" fmla="*/ 7 h 24"/>
                <a:gd name="T48" fmla="*/ 19 w 24"/>
                <a:gd name="T49" fmla="*/ 6 h 24"/>
                <a:gd name="T50" fmla="*/ 19 w 24"/>
                <a:gd name="T51" fmla="*/ 6 h 24"/>
                <a:gd name="T52" fmla="*/ 17 w 24"/>
                <a:gd name="T53" fmla="*/ 6 h 24"/>
                <a:gd name="T54" fmla="*/ 15 w 24"/>
                <a:gd name="T55" fmla="*/ 6 h 24"/>
                <a:gd name="T56" fmla="*/ 11 w 24"/>
                <a:gd name="T57" fmla="*/ 9 h 24"/>
                <a:gd name="T58" fmla="*/ 7 w 24"/>
                <a:gd name="T59" fmla="*/ 10 h 24"/>
                <a:gd name="T60" fmla="*/ 5 w 24"/>
                <a:gd name="T61" fmla="*/ 10 h 24"/>
                <a:gd name="T62" fmla="*/ 5 w 24"/>
                <a:gd name="T63" fmla="*/ 10 h 24"/>
                <a:gd name="T64" fmla="*/ 11 w 24"/>
                <a:gd name="T65" fmla="*/ 7 h 24"/>
                <a:gd name="T66" fmla="*/ 11 w 24"/>
                <a:gd name="T67" fmla="*/ 6 h 24"/>
                <a:gd name="T68" fmla="*/ 9 w 24"/>
                <a:gd name="T69" fmla="*/ 3 h 24"/>
                <a:gd name="T70" fmla="*/ 9 w 24"/>
                <a:gd name="T71" fmla="*/ 2 h 24"/>
                <a:gd name="T72" fmla="*/ 9 w 24"/>
                <a:gd name="T73" fmla="*/ 2 h 24"/>
                <a:gd name="T74" fmla="*/ 9 w 24"/>
                <a:gd name="T75" fmla="*/ 1 h 24"/>
                <a:gd name="T76" fmla="*/ 11 w 24"/>
                <a:gd name="T77" fmla="*/ 0 h 24"/>
                <a:gd name="T78" fmla="*/ 11 w 24"/>
                <a:gd name="T79" fmla="*/ 0 h 24"/>
                <a:gd name="T80" fmla="*/ 11 w 24"/>
                <a:gd name="T81" fmla="*/ 0 h 24"/>
                <a:gd name="T82" fmla="*/ 9 w 24"/>
                <a:gd name="T83" fmla="*/ 0 h 24"/>
                <a:gd name="T84" fmla="*/ 5 w 24"/>
                <a:gd name="T85" fmla="*/ 1 h 24"/>
                <a:gd name="T86" fmla="*/ 2 w 24"/>
                <a:gd name="T87" fmla="*/ 7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4"/>
                <a:gd name="T134" fmla="*/ 24 w 24"/>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4">
                  <a:moveTo>
                    <a:pt x="2" y="7"/>
                  </a:moveTo>
                  <a:lnTo>
                    <a:pt x="2" y="7"/>
                  </a:lnTo>
                  <a:lnTo>
                    <a:pt x="0" y="8"/>
                  </a:lnTo>
                  <a:lnTo>
                    <a:pt x="2" y="9"/>
                  </a:lnTo>
                  <a:lnTo>
                    <a:pt x="5" y="10"/>
                  </a:lnTo>
                  <a:lnTo>
                    <a:pt x="5" y="11"/>
                  </a:lnTo>
                  <a:lnTo>
                    <a:pt x="5" y="12"/>
                  </a:lnTo>
                  <a:lnTo>
                    <a:pt x="7" y="15"/>
                  </a:lnTo>
                  <a:lnTo>
                    <a:pt x="7" y="19"/>
                  </a:lnTo>
                  <a:lnTo>
                    <a:pt x="15" y="24"/>
                  </a:lnTo>
                  <a:lnTo>
                    <a:pt x="11" y="19"/>
                  </a:lnTo>
                  <a:lnTo>
                    <a:pt x="9" y="15"/>
                  </a:lnTo>
                  <a:lnTo>
                    <a:pt x="11" y="14"/>
                  </a:lnTo>
                  <a:lnTo>
                    <a:pt x="17" y="15"/>
                  </a:lnTo>
                  <a:lnTo>
                    <a:pt x="21" y="15"/>
                  </a:lnTo>
                  <a:lnTo>
                    <a:pt x="24" y="15"/>
                  </a:lnTo>
                  <a:lnTo>
                    <a:pt x="21" y="15"/>
                  </a:lnTo>
                  <a:lnTo>
                    <a:pt x="21" y="14"/>
                  </a:lnTo>
                  <a:lnTo>
                    <a:pt x="19" y="12"/>
                  </a:lnTo>
                  <a:lnTo>
                    <a:pt x="15" y="11"/>
                  </a:lnTo>
                  <a:lnTo>
                    <a:pt x="21" y="9"/>
                  </a:lnTo>
                  <a:lnTo>
                    <a:pt x="21" y="7"/>
                  </a:lnTo>
                  <a:lnTo>
                    <a:pt x="19" y="6"/>
                  </a:lnTo>
                  <a:lnTo>
                    <a:pt x="17" y="6"/>
                  </a:lnTo>
                  <a:lnTo>
                    <a:pt x="15" y="6"/>
                  </a:lnTo>
                  <a:lnTo>
                    <a:pt x="11" y="9"/>
                  </a:lnTo>
                  <a:lnTo>
                    <a:pt x="7" y="10"/>
                  </a:lnTo>
                  <a:lnTo>
                    <a:pt x="5" y="10"/>
                  </a:lnTo>
                  <a:lnTo>
                    <a:pt x="11" y="7"/>
                  </a:lnTo>
                  <a:lnTo>
                    <a:pt x="11" y="6"/>
                  </a:lnTo>
                  <a:lnTo>
                    <a:pt x="9" y="3"/>
                  </a:lnTo>
                  <a:lnTo>
                    <a:pt x="9" y="2"/>
                  </a:lnTo>
                  <a:lnTo>
                    <a:pt x="9" y="1"/>
                  </a:lnTo>
                  <a:lnTo>
                    <a:pt x="11" y="0"/>
                  </a:lnTo>
                  <a:lnTo>
                    <a:pt x="9" y="0"/>
                  </a:lnTo>
                  <a:lnTo>
                    <a:pt x="5" y="1"/>
                  </a:lnTo>
                  <a:lnTo>
                    <a:pt x="2"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7" name="Freeform 1328"/>
            <p:cNvSpPr>
              <a:spLocks/>
            </p:cNvSpPr>
            <p:nvPr/>
          </p:nvSpPr>
          <p:spPr bwMode="auto">
            <a:xfrm>
              <a:off x="6030289" y="5112488"/>
              <a:ext cx="5468" cy="5812"/>
            </a:xfrm>
            <a:custGeom>
              <a:avLst/>
              <a:gdLst>
                <a:gd name="T0" fmla="*/ 4 w 6"/>
                <a:gd name="T1" fmla="*/ 3 h 5"/>
                <a:gd name="T2" fmla="*/ 6 w 6"/>
                <a:gd name="T3" fmla="*/ 2 h 5"/>
                <a:gd name="T4" fmla="*/ 4 w 6"/>
                <a:gd name="T5" fmla="*/ 2 h 5"/>
                <a:gd name="T6" fmla="*/ 4 w 6"/>
                <a:gd name="T7" fmla="*/ 0 h 5"/>
                <a:gd name="T8" fmla="*/ 2 w 6"/>
                <a:gd name="T9" fmla="*/ 0 h 5"/>
                <a:gd name="T10" fmla="*/ 0 w 6"/>
                <a:gd name="T11" fmla="*/ 2 h 5"/>
                <a:gd name="T12" fmla="*/ 0 w 6"/>
                <a:gd name="T13" fmla="*/ 3 h 5"/>
                <a:gd name="T14" fmla="*/ 0 w 6"/>
                <a:gd name="T15" fmla="*/ 5 h 5"/>
                <a:gd name="T16" fmla="*/ 4 w 6"/>
                <a:gd name="T17" fmla="*/ 5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6" y="2"/>
                  </a:lnTo>
                  <a:lnTo>
                    <a:pt x="4" y="2"/>
                  </a:lnTo>
                  <a:lnTo>
                    <a:pt x="4" y="0"/>
                  </a:lnTo>
                  <a:lnTo>
                    <a:pt x="2" y="0"/>
                  </a:lnTo>
                  <a:lnTo>
                    <a:pt x="0" y="2"/>
                  </a:lnTo>
                  <a:lnTo>
                    <a:pt x="0" y="3"/>
                  </a:lnTo>
                  <a:lnTo>
                    <a:pt x="0" y="5"/>
                  </a:lnTo>
                  <a:lnTo>
                    <a:pt x="4" y="5"/>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8" name="Freeform 1329"/>
            <p:cNvSpPr>
              <a:spLocks/>
            </p:cNvSpPr>
            <p:nvPr/>
          </p:nvSpPr>
          <p:spPr bwMode="auto">
            <a:xfrm>
              <a:off x="6387505" y="5186883"/>
              <a:ext cx="17314" cy="13949"/>
            </a:xfrm>
            <a:custGeom>
              <a:avLst/>
              <a:gdLst>
                <a:gd name="T0" fmla="*/ 4 w 19"/>
                <a:gd name="T1" fmla="*/ 0 h 12"/>
                <a:gd name="T2" fmla="*/ 0 w 19"/>
                <a:gd name="T3" fmla="*/ 0 h 12"/>
                <a:gd name="T4" fmla="*/ 0 w 19"/>
                <a:gd name="T5" fmla="*/ 3 h 12"/>
                <a:gd name="T6" fmla="*/ 2 w 19"/>
                <a:gd name="T7" fmla="*/ 5 h 12"/>
                <a:gd name="T8" fmla="*/ 8 w 19"/>
                <a:gd name="T9" fmla="*/ 7 h 12"/>
                <a:gd name="T10" fmla="*/ 8 w 19"/>
                <a:gd name="T11" fmla="*/ 9 h 12"/>
                <a:gd name="T12" fmla="*/ 8 w 19"/>
                <a:gd name="T13" fmla="*/ 11 h 12"/>
                <a:gd name="T14" fmla="*/ 12 w 19"/>
                <a:gd name="T15" fmla="*/ 12 h 12"/>
                <a:gd name="T16" fmla="*/ 14 w 19"/>
                <a:gd name="T17" fmla="*/ 12 h 12"/>
                <a:gd name="T18" fmla="*/ 17 w 19"/>
                <a:gd name="T19" fmla="*/ 12 h 12"/>
                <a:gd name="T20" fmla="*/ 19 w 19"/>
                <a:gd name="T21" fmla="*/ 11 h 12"/>
                <a:gd name="T22" fmla="*/ 19 w 19"/>
                <a:gd name="T23" fmla="*/ 11 h 12"/>
                <a:gd name="T24" fmla="*/ 19 w 19"/>
                <a:gd name="T25" fmla="*/ 8 h 12"/>
                <a:gd name="T26" fmla="*/ 4 w 19"/>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
                <a:gd name="T44" fmla="*/ 19 w 19"/>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
                  <a:moveTo>
                    <a:pt x="4" y="0"/>
                  </a:moveTo>
                  <a:lnTo>
                    <a:pt x="0" y="0"/>
                  </a:lnTo>
                  <a:lnTo>
                    <a:pt x="0" y="3"/>
                  </a:lnTo>
                  <a:lnTo>
                    <a:pt x="2" y="5"/>
                  </a:lnTo>
                  <a:lnTo>
                    <a:pt x="8" y="7"/>
                  </a:lnTo>
                  <a:lnTo>
                    <a:pt x="8" y="9"/>
                  </a:lnTo>
                  <a:lnTo>
                    <a:pt x="8" y="11"/>
                  </a:lnTo>
                  <a:lnTo>
                    <a:pt x="12" y="12"/>
                  </a:lnTo>
                  <a:lnTo>
                    <a:pt x="14" y="12"/>
                  </a:lnTo>
                  <a:lnTo>
                    <a:pt x="17" y="12"/>
                  </a:lnTo>
                  <a:lnTo>
                    <a:pt x="19" y="11"/>
                  </a:lnTo>
                  <a:lnTo>
                    <a:pt x="19" y="8"/>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299" name="Freeform 1330"/>
            <p:cNvSpPr>
              <a:spLocks/>
            </p:cNvSpPr>
            <p:nvPr/>
          </p:nvSpPr>
          <p:spPr bwMode="auto">
            <a:xfrm>
              <a:off x="6715561" y="5215943"/>
              <a:ext cx="0" cy="2325"/>
            </a:xfrm>
            <a:custGeom>
              <a:avLst/>
              <a:gdLst>
                <a:gd name="T0" fmla="*/ 0 h 2"/>
                <a:gd name="T1" fmla="*/ 0 h 2"/>
                <a:gd name="T2" fmla="*/ 2 h 2"/>
                <a:gd name="T3" fmla="*/ 2 h 2"/>
                <a:gd name="T4" fmla="*/ 0 h 2"/>
                <a:gd name="T5" fmla="*/ 0 h 2"/>
                <a:gd name="T6" fmla="*/ 0 60000 65536"/>
                <a:gd name="T7" fmla="*/ 0 60000 65536"/>
                <a:gd name="T8" fmla="*/ 0 60000 65536"/>
                <a:gd name="T9" fmla="*/ 0 60000 65536"/>
                <a:gd name="T10" fmla="*/ 0 60000 65536"/>
                <a:gd name="T11" fmla="*/ 0 60000 65536"/>
                <a:gd name="T12" fmla="*/ 0 h 2"/>
                <a:gd name="T13" fmla="*/ 2 h 2"/>
              </a:gdLst>
              <a:ahLst/>
              <a:cxnLst>
                <a:cxn ang="T6">
                  <a:pos x="0" y="T0"/>
                </a:cxn>
                <a:cxn ang="T7">
                  <a:pos x="0" y="T1"/>
                </a:cxn>
                <a:cxn ang="T8">
                  <a:pos x="0" y="T2"/>
                </a:cxn>
                <a:cxn ang="T9">
                  <a:pos x="0" y="T3"/>
                </a:cxn>
                <a:cxn ang="T10">
                  <a:pos x="0" y="T4"/>
                </a:cxn>
                <a:cxn ang="T11">
                  <a:pos x="0" y="T5"/>
                </a:cxn>
              </a:cxnLst>
              <a:rect l="0" t="T12" r="0" b="T13"/>
              <a:pathLst>
                <a:path h="2">
                  <a:moveTo>
                    <a:pt x="0" y="0"/>
                  </a:moveTo>
                  <a:lnTo>
                    <a:pt x="0" y="0"/>
                  </a:lnTo>
                  <a:lnTo>
                    <a:pt x="0" y="2"/>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0" name="Freeform 1331"/>
            <p:cNvSpPr>
              <a:spLocks/>
            </p:cNvSpPr>
            <p:nvPr/>
          </p:nvSpPr>
          <p:spPr bwMode="auto">
            <a:xfrm>
              <a:off x="5972879" y="5213618"/>
              <a:ext cx="3645" cy="2325"/>
            </a:xfrm>
            <a:custGeom>
              <a:avLst/>
              <a:gdLst>
                <a:gd name="T0" fmla="*/ 2 w 4"/>
                <a:gd name="T1" fmla="*/ 2 h 2"/>
                <a:gd name="T2" fmla="*/ 4 w 4"/>
                <a:gd name="T3" fmla="*/ 1 h 2"/>
                <a:gd name="T4" fmla="*/ 4 w 4"/>
                <a:gd name="T5" fmla="*/ 0 h 2"/>
                <a:gd name="T6" fmla="*/ 0 w 4"/>
                <a:gd name="T7" fmla="*/ 1 h 2"/>
                <a:gd name="T8" fmla="*/ 0 w 4"/>
                <a:gd name="T9" fmla="*/ 1 h 2"/>
                <a:gd name="T10" fmla="*/ 0 w 4"/>
                <a:gd name="T11" fmla="*/ 2 h 2"/>
                <a:gd name="T12" fmla="*/ 2 w 4"/>
                <a:gd name="T13" fmla="*/ 2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2" y="2"/>
                  </a:moveTo>
                  <a:lnTo>
                    <a:pt x="4" y="1"/>
                  </a:lnTo>
                  <a:lnTo>
                    <a:pt x="4"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1" name="Freeform 1332"/>
            <p:cNvSpPr>
              <a:spLocks/>
            </p:cNvSpPr>
            <p:nvPr/>
          </p:nvSpPr>
          <p:spPr bwMode="auto">
            <a:xfrm>
              <a:off x="6861364" y="5314749"/>
              <a:ext cx="0" cy="2325"/>
            </a:xfrm>
            <a:custGeom>
              <a:avLst/>
              <a:gdLst>
                <a:gd name="T0" fmla="*/ 0 h 2"/>
                <a:gd name="T1" fmla="*/ 1 h 2"/>
                <a:gd name="T2" fmla="*/ 2 h 2"/>
                <a:gd name="T3" fmla="*/ 2 h 2"/>
                <a:gd name="T4" fmla="*/ 1 h 2"/>
                <a:gd name="T5" fmla="*/ 0 h 2"/>
                <a:gd name="T6" fmla="*/ 0 h 2"/>
                <a:gd name="T7" fmla="*/ 0 60000 65536"/>
                <a:gd name="T8" fmla="*/ 0 60000 65536"/>
                <a:gd name="T9" fmla="*/ 0 60000 65536"/>
                <a:gd name="T10" fmla="*/ 0 60000 65536"/>
                <a:gd name="T11" fmla="*/ 0 60000 65536"/>
                <a:gd name="T12" fmla="*/ 0 60000 65536"/>
                <a:gd name="T13" fmla="*/ 0 60000 65536"/>
                <a:gd name="T14" fmla="*/ 0 h 2"/>
                <a:gd name="T15" fmla="*/ 2 h 2"/>
              </a:gdLst>
              <a:ahLst/>
              <a:cxnLst>
                <a:cxn ang="T7">
                  <a:pos x="0" y="T0"/>
                </a:cxn>
                <a:cxn ang="T8">
                  <a:pos x="0" y="T1"/>
                </a:cxn>
                <a:cxn ang="T9">
                  <a:pos x="0" y="T2"/>
                </a:cxn>
                <a:cxn ang="T10">
                  <a:pos x="0" y="T3"/>
                </a:cxn>
                <a:cxn ang="T11">
                  <a:pos x="0" y="T4"/>
                </a:cxn>
                <a:cxn ang="T12">
                  <a:pos x="0" y="T5"/>
                </a:cxn>
                <a:cxn ang="T13">
                  <a:pos x="0" y="T6"/>
                </a:cxn>
              </a:cxnLst>
              <a:rect l="0" t="T14" r="0" b="T15"/>
              <a:pathLst>
                <a:path h="2">
                  <a:moveTo>
                    <a:pt x="0" y="0"/>
                  </a:moveTo>
                  <a:lnTo>
                    <a:pt x="0" y="1"/>
                  </a:lnTo>
                  <a:lnTo>
                    <a:pt x="0" y="2"/>
                  </a:lnTo>
                  <a:lnTo>
                    <a:pt x="0"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2" name="Freeform 1333"/>
            <p:cNvSpPr>
              <a:spLocks/>
            </p:cNvSpPr>
            <p:nvPr/>
          </p:nvSpPr>
          <p:spPr bwMode="auto">
            <a:xfrm>
              <a:off x="5903623" y="5120625"/>
              <a:ext cx="84748" cy="69745"/>
            </a:xfrm>
            <a:custGeom>
              <a:avLst/>
              <a:gdLst>
                <a:gd name="T0" fmla="*/ 13 w 93"/>
                <a:gd name="T1" fmla="*/ 21 h 60"/>
                <a:gd name="T2" fmla="*/ 6 w 93"/>
                <a:gd name="T3" fmla="*/ 24 h 60"/>
                <a:gd name="T4" fmla="*/ 0 w 93"/>
                <a:gd name="T5" fmla="*/ 36 h 60"/>
                <a:gd name="T6" fmla="*/ 2 w 93"/>
                <a:gd name="T7" fmla="*/ 43 h 60"/>
                <a:gd name="T8" fmla="*/ 11 w 93"/>
                <a:gd name="T9" fmla="*/ 46 h 60"/>
                <a:gd name="T10" fmla="*/ 9 w 93"/>
                <a:gd name="T11" fmla="*/ 56 h 60"/>
                <a:gd name="T12" fmla="*/ 11 w 93"/>
                <a:gd name="T13" fmla="*/ 60 h 60"/>
                <a:gd name="T14" fmla="*/ 23 w 93"/>
                <a:gd name="T15" fmla="*/ 58 h 60"/>
                <a:gd name="T16" fmla="*/ 23 w 93"/>
                <a:gd name="T17" fmla="*/ 52 h 60"/>
                <a:gd name="T18" fmla="*/ 23 w 93"/>
                <a:gd name="T19" fmla="*/ 41 h 60"/>
                <a:gd name="T20" fmla="*/ 21 w 93"/>
                <a:gd name="T21" fmla="*/ 37 h 60"/>
                <a:gd name="T22" fmla="*/ 32 w 93"/>
                <a:gd name="T23" fmla="*/ 36 h 60"/>
                <a:gd name="T24" fmla="*/ 34 w 93"/>
                <a:gd name="T25" fmla="*/ 39 h 60"/>
                <a:gd name="T26" fmla="*/ 32 w 93"/>
                <a:gd name="T27" fmla="*/ 44 h 60"/>
                <a:gd name="T28" fmla="*/ 40 w 93"/>
                <a:gd name="T29" fmla="*/ 47 h 60"/>
                <a:gd name="T30" fmla="*/ 40 w 93"/>
                <a:gd name="T31" fmla="*/ 52 h 60"/>
                <a:gd name="T32" fmla="*/ 44 w 93"/>
                <a:gd name="T33" fmla="*/ 53 h 60"/>
                <a:gd name="T34" fmla="*/ 49 w 93"/>
                <a:gd name="T35" fmla="*/ 51 h 60"/>
                <a:gd name="T36" fmla="*/ 57 w 93"/>
                <a:gd name="T37" fmla="*/ 49 h 60"/>
                <a:gd name="T38" fmla="*/ 59 w 93"/>
                <a:gd name="T39" fmla="*/ 47 h 60"/>
                <a:gd name="T40" fmla="*/ 55 w 93"/>
                <a:gd name="T41" fmla="*/ 47 h 60"/>
                <a:gd name="T42" fmla="*/ 53 w 93"/>
                <a:gd name="T43" fmla="*/ 45 h 60"/>
                <a:gd name="T44" fmla="*/ 51 w 93"/>
                <a:gd name="T45" fmla="*/ 43 h 60"/>
                <a:gd name="T46" fmla="*/ 53 w 93"/>
                <a:gd name="T47" fmla="*/ 40 h 60"/>
                <a:gd name="T48" fmla="*/ 51 w 93"/>
                <a:gd name="T49" fmla="*/ 39 h 60"/>
                <a:gd name="T50" fmla="*/ 49 w 93"/>
                <a:gd name="T51" fmla="*/ 37 h 60"/>
                <a:gd name="T52" fmla="*/ 38 w 93"/>
                <a:gd name="T53" fmla="*/ 30 h 60"/>
                <a:gd name="T54" fmla="*/ 40 w 93"/>
                <a:gd name="T55" fmla="*/ 29 h 60"/>
                <a:gd name="T56" fmla="*/ 59 w 93"/>
                <a:gd name="T57" fmla="*/ 22 h 60"/>
                <a:gd name="T58" fmla="*/ 65 w 93"/>
                <a:gd name="T59" fmla="*/ 22 h 60"/>
                <a:gd name="T60" fmla="*/ 67 w 93"/>
                <a:gd name="T61" fmla="*/ 20 h 60"/>
                <a:gd name="T62" fmla="*/ 63 w 93"/>
                <a:gd name="T63" fmla="*/ 19 h 60"/>
                <a:gd name="T64" fmla="*/ 59 w 93"/>
                <a:gd name="T65" fmla="*/ 21 h 60"/>
                <a:gd name="T66" fmla="*/ 46 w 93"/>
                <a:gd name="T67" fmla="*/ 22 h 60"/>
                <a:gd name="T68" fmla="*/ 44 w 93"/>
                <a:gd name="T69" fmla="*/ 22 h 60"/>
                <a:gd name="T70" fmla="*/ 38 w 93"/>
                <a:gd name="T71" fmla="*/ 22 h 60"/>
                <a:gd name="T72" fmla="*/ 34 w 93"/>
                <a:gd name="T73" fmla="*/ 25 h 60"/>
                <a:gd name="T74" fmla="*/ 23 w 93"/>
                <a:gd name="T75" fmla="*/ 22 h 60"/>
                <a:gd name="T76" fmla="*/ 19 w 93"/>
                <a:gd name="T77" fmla="*/ 20 h 60"/>
                <a:gd name="T78" fmla="*/ 23 w 93"/>
                <a:gd name="T79" fmla="*/ 11 h 60"/>
                <a:gd name="T80" fmla="*/ 36 w 93"/>
                <a:gd name="T81" fmla="*/ 11 h 60"/>
                <a:gd name="T82" fmla="*/ 40 w 93"/>
                <a:gd name="T83" fmla="*/ 11 h 60"/>
                <a:gd name="T84" fmla="*/ 42 w 93"/>
                <a:gd name="T85" fmla="*/ 11 h 60"/>
                <a:gd name="T86" fmla="*/ 63 w 93"/>
                <a:gd name="T87" fmla="*/ 11 h 60"/>
                <a:gd name="T88" fmla="*/ 80 w 93"/>
                <a:gd name="T89" fmla="*/ 12 h 60"/>
                <a:gd name="T90" fmla="*/ 93 w 93"/>
                <a:gd name="T91" fmla="*/ 4 h 60"/>
                <a:gd name="T92" fmla="*/ 93 w 93"/>
                <a:gd name="T93" fmla="*/ 1 h 60"/>
                <a:gd name="T94" fmla="*/ 91 w 93"/>
                <a:gd name="T95" fmla="*/ 0 h 60"/>
                <a:gd name="T96" fmla="*/ 78 w 93"/>
                <a:gd name="T97" fmla="*/ 6 h 60"/>
                <a:gd name="T98" fmla="*/ 63 w 93"/>
                <a:gd name="T99" fmla="*/ 6 h 60"/>
                <a:gd name="T100" fmla="*/ 59 w 93"/>
                <a:gd name="T101" fmla="*/ 7 h 60"/>
                <a:gd name="T102" fmla="*/ 55 w 93"/>
                <a:gd name="T103" fmla="*/ 7 h 60"/>
                <a:gd name="T104" fmla="*/ 40 w 93"/>
                <a:gd name="T105" fmla="*/ 5 h 60"/>
                <a:gd name="T106" fmla="*/ 38 w 93"/>
                <a:gd name="T107" fmla="*/ 4 h 60"/>
                <a:gd name="T108" fmla="*/ 30 w 93"/>
                <a:gd name="T109" fmla="*/ 4 h 60"/>
                <a:gd name="T110" fmla="*/ 27 w 93"/>
                <a:gd name="T111" fmla="*/ 6 h 60"/>
                <a:gd name="T112" fmla="*/ 23 w 93"/>
                <a:gd name="T113" fmla="*/ 8 h 60"/>
                <a:gd name="T114" fmla="*/ 19 w 93"/>
                <a:gd name="T115" fmla="*/ 7 h 60"/>
                <a:gd name="T116" fmla="*/ 15 w 93"/>
                <a:gd name="T117" fmla="*/ 11 h 60"/>
                <a:gd name="T118" fmla="*/ 13 w 93"/>
                <a:gd name="T119" fmla="*/ 14 h 60"/>
                <a:gd name="T120" fmla="*/ 15 w 93"/>
                <a:gd name="T121" fmla="*/ 15 h 60"/>
                <a:gd name="T122" fmla="*/ 13 w 93"/>
                <a:gd name="T123" fmla="*/ 19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
                <a:gd name="T187" fmla="*/ 0 h 60"/>
                <a:gd name="T188" fmla="*/ 93 w 93"/>
                <a:gd name="T189" fmla="*/ 60 h 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 h="60">
                  <a:moveTo>
                    <a:pt x="13" y="19"/>
                  </a:moveTo>
                  <a:lnTo>
                    <a:pt x="13" y="21"/>
                  </a:lnTo>
                  <a:lnTo>
                    <a:pt x="11" y="21"/>
                  </a:lnTo>
                  <a:lnTo>
                    <a:pt x="6" y="24"/>
                  </a:lnTo>
                  <a:lnTo>
                    <a:pt x="6" y="29"/>
                  </a:lnTo>
                  <a:lnTo>
                    <a:pt x="0" y="36"/>
                  </a:lnTo>
                  <a:lnTo>
                    <a:pt x="0" y="40"/>
                  </a:lnTo>
                  <a:lnTo>
                    <a:pt x="2" y="43"/>
                  </a:lnTo>
                  <a:lnTo>
                    <a:pt x="9" y="41"/>
                  </a:lnTo>
                  <a:lnTo>
                    <a:pt x="11" y="46"/>
                  </a:lnTo>
                  <a:lnTo>
                    <a:pt x="9" y="56"/>
                  </a:lnTo>
                  <a:lnTo>
                    <a:pt x="9" y="58"/>
                  </a:lnTo>
                  <a:lnTo>
                    <a:pt x="11" y="60"/>
                  </a:lnTo>
                  <a:lnTo>
                    <a:pt x="23" y="58"/>
                  </a:lnTo>
                  <a:lnTo>
                    <a:pt x="21" y="54"/>
                  </a:lnTo>
                  <a:lnTo>
                    <a:pt x="23" y="52"/>
                  </a:lnTo>
                  <a:lnTo>
                    <a:pt x="23" y="51"/>
                  </a:lnTo>
                  <a:lnTo>
                    <a:pt x="23" y="41"/>
                  </a:lnTo>
                  <a:lnTo>
                    <a:pt x="21" y="39"/>
                  </a:lnTo>
                  <a:lnTo>
                    <a:pt x="21" y="37"/>
                  </a:lnTo>
                  <a:lnTo>
                    <a:pt x="27" y="35"/>
                  </a:lnTo>
                  <a:lnTo>
                    <a:pt x="32" y="36"/>
                  </a:lnTo>
                  <a:lnTo>
                    <a:pt x="34" y="39"/>
                  </a:lnTo>
                  <a:lnTo>
                    <a:pt x="32" y="41"/>
                  </a:lnTo>
                  <a:lnTo>
                    <a:pt x="32" y="44"/>
                  </a:lnTo>
                  <a:lnTo>
                    <a:pt x="38" y="46"/>
                  </a:lnTo>
                  <a:lnTo>
                    <a:pt x="40" y="47"/>
                  </a:lnTo>
                  <a:lnTo>
                    <a:pt x="40" y="49"/>
                  </a:lnTo>
                  <a:lnTo>
                    <a:pt x="40" y="52"/>
                  </a:lnTo>
                  <a:lnTo>
                    <a:pt x="40" y="53"/>
                  </a:lnTo>
                  <a:lnTo>
                    <a:pt x="44" y="53"/>
                  </a:lnTo>
                  <a:lnTo>
                    <a:pt x="49" y="52"/>
                  </a:lnTo>
                  <a:lnTo>
                    <a:pt x="49" y="51"/>
                  </a:lnTo>
                  <a:lnTo>
                    <a:pt x="53" y="49"/>
                  </a:lnTo>
                  <a:lnTo>
                    <a:pt x="57" y="49"/>
                  </a:lnTo>
                  <a:lnTo>
                    <a:pt x="59" y="48"/>
                  </a:lnTo>
                  <a:lnTo>
                    <a:pt x="59" y="47"/>
                  </a:lnTo>
                  <a:lnTo>
                    <a:pt x="57" y="47"/>
                  </a:lnTo>
                  <a:lnTo>
                    <a:pt x="55" y="47"/>
                  </a:lnTo>
                  <a:lnTo>
                    <a:pt x="55" y="45"/>
                  </a:lnTo>
                  <a:lnTo>
                    <a:pt x="53" y="45"/>
                  </a:lnTo>
                  <a:lnTo>
                    <a:pt x="51" y="44"/>
                  </a:lnTo>
                  <a:lnTo>
                    <a:pt x="51" y="43"/>
                  </a:lnTo>
                  <a:lnTo>
                    <a:pt x="51" y="41"/>
                  </a:lnTo>
                  <a:lnTo>
                    <a:pt x="53" y="40"/>
                  </a:lnTo>
                  <a:lnTo>
                    <a:pt x="51" y="39"/>
                  </a:lnTo>
                  <a:lnTo>
                    <a:pt x="51" y="37"/>
                  </a:lnTo>
                  <a:lnTo>
                    <a:pt x="49" y="37"/>
                  </a:lnTo>
                  <a:lnTo>
                    <a:pt x="42" y="31"/>
                  </a:lnTo>
                  <a:lnTo>
                    <a:pt x="38" y="30"/>
                  </a:lnTo>
                  <a:lnTo>
                    <a:pt x="38" y="29"/>
                  </a:lnTo>
                  <a:lnTo>
                    <a:pt x="40" y="29"/>
                  </a:lnTo>
                  <a:lnTo>
                    <a:pt x="51" y="27"/>
                  </a:lnTo>
                  <a:lnTo>
                    <a:pt x="59" y="22"/>
                  </a:lnTo>
                  <a:lnTo>
                    <a:pt x="63" y="21"/>
                  </a:lnTo>
                  <a:lnTo>
                    <a:pt x="65" y="22"/>
                  </a:lnTo>
                  <a:lnTo>
                    <a:pt x="67" y="21"/>
                  </a:lnTo>
                  <a:lnTo>
                    <a:pt x="67" y="20"/>
                  </a:lnTo>
                  <a:lnTo>
                    <a:pt x="65" y="19"/>
                  </a:lnTo>
                  <a:lnTo>
                    <a:pt x="63" y="19"/>
                  </a:lnTo>
                  <a:lnTo>
                    <a:pt x="59" y="20"/>
                  </a:lnTo>
                  <a:lnTo>
                    <a:pt x="59" y="21"/>
                  </a:lnTo>
                  <a:lnTo>
                    <a:pt x="49" y="21"/>
                  </a:lnTo>
                  <a:lnTo>
                    <a:pt x="46" y="22"/>
                  </a:lnTo>
                  <a:lnTo>
                    <a:pt x="44" y="22"/>
                  </a:lnTo>
                  <a:lnTo>
                    <a:pt x="40" y="21"/>
                  </a:lnTo>
                  <a:lnTo>
                    <a:pt x="38" y="22"/>
                  </a:lnTo>
                  <a:lnTo>
                    <a:pt x="34" y="24"/>
                  </a:lnTo>
                  <a:lnTo>
                    <a:pt x="34" y="25"/>
                  </a:lnTo>
                  <a:lnTo>
                    <a:pt x="27" y="25"/>
                  </a:lnTo>
                  <a:lnTo>
                    <a:pt x="23" y="22"/>
                  </a:lnTo>
                  <a:lnTo>
                    <a:pt x="21" y="22"/>
                  </a:lnTo>
                  <a:lnTo>
                    <a:pt x="19" y="20"/>
                  </a:lnTo>
                  <a:lnTo>
                    <a:pt x="19" y="14"/>
                  </a:lnTo>
                  <a:lnTo>
                    <a:pt x="23" y="11"/>
                  </a:lnTo>
                  <a:lnTo>
                    <a:pt x="34" y="11"/>
                  </a:lnTo>
                  <a:lnTo>
                    <a:pt x="36" y="11"/>
                  </a:lnTo>
                  <a:lnTo>
                    <a:pt x="40" y="11"/>
                  </a:lnTo>
                  <a:lnTo>
                    <a:pt x="42" y="11"/>
                  </a:lnTo>
                  <a:lnTo>
                    <a:pt x="44" y="11"/>
                  </a:lnTo>
                  <a:lnTo>
                    <a:pt x="63" y="11"/>
                  </a:lnTo>
                  <a:lnTo>
                    <a:pt x="65" y="12"/>
                  </a:lnTo>
                  <a:lnTo>
                    <a:pt x="80" y="12"/>
                  </a:lnTo>
                  <a:lnTo>
                    <a:pt x="82" y="11"/>
                  </a:lnTo>
                  <a:lnTo>
                    <a:pt x="93" y="4"/>
                  </a:lnTo>
                  <a:lnTo>
                    <a:pt x="93" y="3"/>
                  </a:lnTo>
                  <a:lnTo>
                    <a:pt x="93" y="1"/>
                  </a:lnTo>
                  <a:lnTo>
                    <a:pt x="93" y="0"/>
                  </a:lnTo>
                  <a:lnTo>
                    <a:pt x="91" y="0"/>
                  </a:lnTo>
                  <a:lnTo>
                    <a:pt x="89" y="1"/>
                  </a:lnTo>
                  <a:lnTo>
                    <a:pt x="78" y="6"/>
                  </a:lnTo>
                  <a:lnTo>
                    <a:pt x="74" y="7"/>
                  </a:lnTo>
                  <a:lnTo>
                    <a:pt x="63" y="6"/>
                  </a:lnTo>
                  <a:lnTo>
                    <a:pt x="61" y="6"/>
                  </a:lnTo>
                  <a:lnTo>
                    <a:pt x="59" y="7"/>
                  </a:lnTo>
                  <a:lnTo>
                    <a:pt x="55" y="7"/>
                  </a:lnTo>
                  <a:lnTo>
                    <a:pt x="55" y="6"/>
                  </a:lnTo>
                  <a:lnTo>
                    <a:pt x="40" y="5"/>
                  </a:lnTo>
                  <a:lnTo>
                    <a:pt x="38" y="5"/>
                  </a:lnTo>
                  <a:lnTo>
                    <a:pt x="38" y="4"/>
                  </a:lnTo>
                  <a:lnTo>
                    <a:pt x="32" y="4"/>
                  </a:lnTo>
                  <a:lnTo>
                    <a:pt x="30" y="4"/>
                  </a:lnTo>
                  <a:lnTo>
                    <a:pt x="27" y="5"/>
                  </a:lnTo>
                  <a:lnTo>
                    <a:pt x="27" y="6"/>
                  </a:lnTo>
                  <a:lnTo>
                    <a:pt x="25" y="7"/>
                  </a:lnTo>
                  <a:lnTo>
                    <a:pt x="23" y="8"/>
                  </a:lnTo>
                  <a:lnTo>
                    <a:pt x="21" y="7"/>
                  </a:lnTo>
                  <a:lnTo>
                    <a:pt x="19" y="7"/>
                  </a:lnTo>
                  <a:lnTo>
                    <a:pt x="17" y="8"/>
                  </a:lnTo>
                  <a:lnTo>
                    <a:pt x="15" y="11"/>
                  </a:lnTo>
                  <a:lnTo>
                    <a:pt x="15" y="13"/>
                  </a:lnTo>
                  <a:lnTo>
                    <a:pt x="13" y="14"/>
                  </a:lnTo>
                  <a:lnTo>
                    <a:pt x="15" y="15"/>
                  </a:lnTo>
                  <a:lnTo>
                    <a:pt x="15" y="21"/>
                  </a:lnTo>
                  <a:lnTo>
                    <a:pt x="13" y="1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3" name="Freeform 1334"/>
            <p:cNvSpPr>
              <a:spLocks/>
            </p:cNvSpPr>
            <p:nvPr/>
          </p:nvSpPr>
          <p:spPr bwMode="auto">
            <a:xfrm>
              <a:off x="6688223" y="5299638"/>
              <a:ext cx="17314" cy="8137"/>
            </a:xfrm>
            <a:custGeom>
              <a:avLst/>
              <a:gdLst>
                <a:gd name="T0" fmla="*/ 17 w 19"/>
                <a:gd name="T1" fmla="*/ 2 h 7"/>
                <a:gd name="T2" fmla="*/ 15 w 19"/>
                <a:gd name="T3" fmla="*/ 2 h 7"/>
                <a:gd name="T4" fmla="*/ 13 w 19"/>
                <a:gd name="T5" fmla="*/ 2 h 7"/>
                <a:gd name="T6" fmla="*/ 13 w 19"/>
                <a:gd name="T7" fmla="*/ 0 h 7"/>
                <a:gd name="T8" fmla="*/ 11 w 19"/>
                <a:gd name="T9" fmla="*/ 2 h 7"/>
                <a:gd name="T10" fmla="*/ 9 w 19"/>
                <a:gd name="T11" fmla="*/ 2 h 7"/>
                <a:gd name="T12" fmla="*/ 9 w 19"/>
                <a:gd name="T13" fmla="*/ 2 h 7"/>
                <a:gd name="T14" fmla="*/ 7 w 19"/>
                <a:gd name="T15" fmla="*/ 2 h 7"/>
                <a:gd name="T16" fmla="*/ 5 w 19"/>
                <a:gd name="T17" fmla="*/ 2 h 7"/>
                <a:gd name="T18" fmla="*/ 0 w 19"/>
                <a:gd name="T19" fmla="*/ 3 h 7"/>
                <a:gd name="T20" fmla="*/ 0 w 19"/>
                <a:gd name="T21" fmla="*/ 5 h 7"/>
                <a:gd name="T22" fmla="*/ 0 w 19"/>
                <a:gd name="T23" fmla="*/ 6 h 7"/>
                <a:gd name="T24" fmla="*/ 2 w 19"/>
                <a:gd name="T25" fmla="*/ 7 h 7"/>
                <a:gd name="T26" fmla="*/ 7 w 19"/>
                <a:gd name="T27" fmla="*/ 7 h 7"/>
                <a:gd name="T28" fmla="*/ 7 w 19"/>
                <a:gd name="T29" fmla="*/ 7 h 7"/>
                <a:gd name="T30" fmla="*/ 13 w 19"/>
                <a:gd name="T31" fmla="*/ 7 h 7"/>
                <a:gd name="T32" fmla="*/ 15 w 19"/>
                <a:gd name="T33" fmla="*/ 7 h 7"/>
                <a:gd name="T34" fmla="*/ 19 w 19"/>
                <a:gd name="T35" fmla="*/ 7 h 7"/>
                <a:gd name="T36" fmla="*/ 19 w 19"/>
                <a:gd name="T37" fmla="*/ 6 h 7"/>
                <a:gd name="T38" fmla="*/ 17 w 19"/>
                <a:gd name="T39" fmla="*/ 3 h 7"/>
                <a:gd name="T40" fmla="*/ 17 w 19"/>
                <a:gd name="T41" fmla="*/ 2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7"/>
                <a:gd name="T65" fmla="*/ 19 w 1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7">
                  <a:moveTo>
                    <a:pt x="17" y="2"/>
                  </a:moveTo>
                  <a:lnTo>
                    <a:pt x="15" y="2"/>
                  </a:lnTo>
                  <a:lnTo>
                    <a:pt x="13" y="2"/>
                  </a:lnTo>
                  <a:lnTo>
                    <a:pt x="13" y="0"/>
                  </a:lnTo>
                  <a:lnTo>
                    <a:pt x="11" y="2"/>
                  </a:lnTo>
                  <a:lnTo>
                    <a:pt x="9" y="2"/>
                  </a:lnTo>
                  <a:lnTo>
                    <a:pt x="7" y="2"/>
                  </a:lnTo>
                  <a:lnTo>
                    <a:pt x="5" y="2"/>
                  </a:lnTo>
                  <a:lnTo>
                    <a:pt x="0" y="3"/>
                  </a:lnTo>
                  <a:lnTo>
                    <a:pt x="0" y="5"/>
                  </a:lnTo>
                  <a:lnTo>
                    <a:pt x="0" y="6"/>
                  </a:lnTo>
                  <a:lnTo>
                    <a:pt x="2" y="7"/>
                  </a:lnTo>
                  <a:lnTo>
                    <a:pt x="7" y="7"/>
                  </a:lnTo>
                  <a:lnTo>
                    <a:pt x="13" y="7"/>
                  </a:lnTo>
                  <a:lnTo>
                    <a:pt x="15" y="7"/>
                  </a:lnTo>
                  <a:lnTo>
                    <a:pt x="19" y="7"/>
                  </a:lnTo>
                  <a:lnTo>
                    <a:pt x="19" y="6"/>
                  </a:lnTo>
                  <a:lnTo>
                    <a:pt x="17" y="3"/>
                  </a:lnTo>
                  <a:lnTo>
                    <a:pt x="17"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4" name="Freeform 1335"/>
            <p:cNvSpPr>
              <a:spLocks/>
            </p:cNvSpPr>
            <p:nvPr/>
          </p:nvSpPr>
          <p:spPr bwMode="auto">
            <a:xfrm>
              <a:off x="6703715" y="5289176"/>
              <a:ext cx="20959" cy="6975"/>
            </a:xfrm>
            <a:custGeom>
              <a:avLst/>
              <a:gdLst>
                <a:gd name="T0" fmla="*/ 9 w 23"/>
                <a:gd name="T1" fmla="*/ 3 h 6"/>
                <a:gd name="T2" fmla="*/ 7 w 23"/>
                <a:gd name="T3" fmla="*/ 3 h 6"/>
                <a:gd name="T4" fmla="*/ 2 w 23"/>
                <a:gd name="T5" fmla="*/ 4 h 6"/>
                <a:gd name="T6" fmla="*/ 0 w 23"/>
                <a:gd name="T7" fmla="*/ 4 h 6"/>
                <a:gd name="T8" fmla="*/ 0 w 23"/>
                <a:gd name="T9" fmla="*/ 5 h 6"/>
                <a:gd name="T10" fmla="*/ 2 w 23"/>
                <a:gd name="T11" fmla="*/ 5 h 6"/>
                <a:gd name="T12" fmla="*/ 2 w 23"/>
                <a:gd name="T13" fmla="*/ 6 h 6"/>
                <a:gd name="T14" fmla="*/ 4 w 23"/>
                <a:gd name="T15" fmla="*/ 6 h 6"/>
                <a:gd name="T16" fmla="*/ 7 w 23"/>
                <a:gd name="T17" fmla="*/ 6 h 6"/>
                <a:gd name="T18" fmla="*/ 9 w 23"/>
                <a:gd name="T19" fmla="*/ 6 h 6"/>
                <a:gd name="T20" fmla="*/ 9 w 23"/>
                <a:gd name="T21" fmla="*/ 6 h 6"/>
                <a:gd name="T22" fmla="*/ 11 w 23"/>
                <a:gd name="T23" fmla="*/ 5 h 6"/>
                <a:gd name="T24" fmla="*/ 11 w 23"/>
                <a:gd name="T25" fmla="*/ 4 h 6"/>
                <a:gd name="T26" fmla="*/ 13 w 23"/>
                <a:gd name="T27" fmla="*/ 4 h 6"/>
                <a:gd name="T28" fmla="*/ 13 w 23"/>
                <a:gd name="T29" fmla="*/ 5 h 6"/>
                <a:gd name="T30" fmla="*/ 21 w 23"/>
                <a:gd name="T31" fmla="*/ 5 h 6"/>
                <a:gd name="T32" fmla="*/ 21 w 23"/>
                <a:gd name="T33" fmla="*/ 4 h 6"/>
                <a:gd name="T34" fmla="*/ 21 w 23"/>
                <a:gd name="T35" fmla="*/ 3 h 6"/>
                <a:gd name="T36" fmla="*/ 17 w 23"/>
                <a:gd name="T37" fmla="*/ 4 h 6"/>
                <a:gd name="T38" fmla="*/ 17 w 23"/>
                <a:gd name="T39" fmla="*/ 3 h 6"/>
                <a:gd name="T40" fmla="*/ 21 w 23"/>
                <a:gd name="T41" fmla="*/ 0 h 6"/>
                <a:gd name="T42" fmla="*/ 23 w 23"/>
                <a:gd name="T43" fmla="*/ 0 h 6"/>
                <a:gd name="T44" fmla="*/ 9 w 23"/>
                <a:gd name="T45" fmla="*/ 3 h 6"/>
                <a:gd name="T46" fmla="*/ 9 w 23"/>
                <a:gd name="T47" fmla="*/ 3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6"/>
                <a:gd name="T74" fmla="*/ 23 w 23"/>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6">
                  <a:moveTo>
                    <a:pt x="9" y="3"/>
                  </a:moveTo>
                  <a:lnTo>
                    <a:pt x="7" y="3"/>
                  </a:lnTo>
                  <a:lnTo>
                    <a:pt x="2" y="4"/>
                  </a:lnTo>
                  <a:lnTo>
                    <a:pt x="0" y="4"/>
                  </a:lnTo>
                  <a:lnTo>
                    <a:pt x="0" y="5"/>
                  </a:lnTo>
                  <a:lnTo>
                    <a:pt x="2" y="5"/>
                  </a:lnTo>
                  <a:lnTo>
                    <a:pt x="2" y="6"/>
                  </a:lnTo>
                  <a:lnTo>
                    <a:pt x="4" y="6"/>
                  </a:lnTo>
                  <a:lnTo>
                    <a:pt x="7" y="6"/>
                  </a:lnTo>
                  <a:lnTo>
                    <a:pt x="9" y="6"/>
                  </a:lnTo>
                  <a:lnTo>
                    <a:pt x="11" y="5"/>
                  </a:lnTo>
                  <a:lnTo>
                    <a:pt x="11" y="4"/>
                  </a:lnTo>
                  <a:lnTo>
                    <a:pt x="13" y="4"/>
                  </a:lnTo>
                  <a:lnTo>
                    <a:pt x="13" y="5"/>
                  </a:lnTo>
                  <a:lnTo>
                    <a:pt x="21" y="5"/>
                  </a:lnTo>
                  <a:lnTo>
                    <a:pt x="21" y="4"/>
                  </a:lnTo>
                  <a:lnTo>
                    <a:pt x="21" y="3"/>
                  </a:lnTo>
                  <a:lnTo>
                    <a:pt x="17" y="4"/>
                  </a:lnTo>
                  <a:lnTo>
                    <a:pt x="17" y="3"/>
                  </a:lnTo>
                  <a:lnTo>
                    <a:pt x="21" y="0"/>
                  </a:lnTo>
                  <a:lnTo>
                    <a:pt x="23" y="0"/>
                  </a:lnTo>
                  <a:lnTo>
                    <a:pt x="9"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5" name="Freeform 1336"/>
            <p:cNvSpPr>
              <a:spLocks/>
            </p:cNvSpPr>
            <p:nvPr/>
          </p:nvSpPr>
          <p:spPr bwMode="auto">
            <a:xfrm>
              <a:off x="5875374" y="5212456"/>
              <a:ext cx="31894" cy="9299"/>
            </a:xfrm>
            <a:custGeom>
              <a:avLst/>
              <a:gdLst>
                <a:gd name="T0" fmla="*/ 33 w 35"/>
                <a:gd name="T1" fmla="*/ 5 h 8"/>
                <a:gd name="T2" fmla="*/ 35 w 35"/>
                <a:gd name="T3" fmla="*/ 5 h 8"/>
                <a:gd name="T4" fmla="*/ 35 w 35"/>
                <a:gd name="T5" fmla="*/ 5 h 8"/>
                <a:gd name="T6" fmla="*/ 33 w 35"/>
                <a:gd name="T7" fmla="*/ 3 h 8"/>
                <a:gd name="T8" fmla="*/ 31 w 35"/>
                <a:gd name="T9" fmla="*/ 1 h 8"/>
                <a:gd name="T10" fmla="*/ 29 w 35"/>
                <a:gd name="T11" fmla="*/ 3 h 8"/>
                <a:gd name="T12" fmla="*/ 29 w 35"/>
                <a:gd name="T13" fmla="*/ 2 h 8"/>
                <a:gd name="T14" fmla="*/ 27 w 35"/>
                <a:gd name="T15" fmla="*/ 1 h 8"/>
                <a:gd name="T16" fmla="*/ 23 w 35"/>
                <a:gd name="T17" fmla="*/ 1 h 8"/>
                <a:gd name="T18" fmla="*/ 21 w 35"/>
                <a:gd name="T19" fmla="*/ 0 h 8"/>
                <a:gd name="T20" fmla="*/ 16 w 35"/>
                <a:gd name="T21" fmla="*/ 0 h 8"/>
                <a:gd name="T22" fmla="*/ 16 w 35"/>
                <a:gd name="T23" fmla="*/ 0 h 8"/>
                <a:gd name="T24" fmla="*/ 16 w 35"/>
                <a:gd name="T25" fmla="*/ 1 h 8"/>
                <a:gd name="T26" fmla="*/ 21 w 35"/>
                <a:gd name="T27" fmla="*/ 3 h 8"/>
                <a:gd name="T28" fmla="*/ 21 w 35"/>
                <a:gd name="T29" fmla="*/ 3 h 8"/>
                <a:gd name="T30" fmla="*/ 18 w 35"/>
                <a:gd name="T31" fmla="*/ 5 h 8"/>
                <a:gd name="T32" fmla="*/ 16 w 35"/>
                <a:gd name="T33" fmla="*/ 5 h 8"/>
                <a:gd name="T34" fmla="*/ 16 w 35"/>
                <a:gd name="T35" fmla="*/ 5 h 8"/>
                <a:gd name="T36" fmla="*/ 14 w 35"/>
                <a:gd name="T37" fmla="*/ 3 h 8"/>
                <a:gd name="T38" fmla="*/ 12 w 35"/>
                <a:gd name="T39" fmla="*/ 2 h 8"/>
                <a:gd name="T40" fmla="*/ 8 w 35"/>
                <a:gd name="T41" fmla="*/ 2 h 8"/>
                <a:gd name="T42" fmla="*/ 4 w 35"/>
                <a:gd name="T43" fmla="*/ 2 h 8"/>
                <a:gd name="T44" fmla="*/ 4 w 35"/>
                <a:gd name="T45" fmla="*/ 3 h 8"/>
                <a:gd name="T46" fmla="*/ 0 w 35"/>
                <a:gd name="T47" fmla="*/ 5 h 8"/>
                <a:gd name="T48" fmla="*/ 2 w 35"/>
                <a:gd name="T49" fmla="*/ 6 h 8"/>
                <a:gd name="T50" fmla="*/ 2 w 35"/>
                <a:gd name="T51" fmla="*/ 7 h 8"/>
                <a:gd name="T52" fmla="*/ 4 w 35"/>
                <a:gd name="T53" fmla="*/ 8 h 8"/>
                <a:gd name="T54" fmla="*/ 8 w 35"/>
                <a:gd name="T55" fmla="*/ 8 h 8"/>
                <a:gd name="T56" fmla="*/ 25 w 35"/>
                <a:gd name="T57" fmla="*/ 5 h 8"/>
                <a:gd name="T58" fmla="*/ 25 w 35"/>
                <a:gd name="T59" fmla="*/ 6 h 8"/>
                <a:gd name="T60" fmla="*/ 27 w 35"/>
                <a:gd name="T61" fmla="*/ 6 h 8"/>
                <a:gd name="T62" fmla="*/ 31 w 35"/>
                <a:gd name="T63" fmla="*/ 6 h 8"/>
                <a:gd name="T64" fmla="*/ 31 w 35"/>
                <a:gd name="T65" fmla="*/ 5 h 8"/>
                <a:gd name="T66" fmla="*/ 31 w 35"/>
                <a:gd name="T67" fmla="*/ 5 h 8"/>
                <a:gd name="T68" fmla="*/ 33 w 35"/>
                <a:gd name="T69" fmla="*/ 5 h 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8"/>
                <a:gd name="T107" fmla="*/ 35 w 35"/>
                <a:gd name="T108" fmla="*/ 8 h 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8">
                  <a:moveTo>
                    <a:pt x="33" y="5"/>
                  </a:moveTo>
                  <a:lnTo>
                    <a:pt x="35" y="5"/>
                  </a:lnTo>
                  <a:lnTo>
                    <a:pt x="33" y="3"/>
                  </a:lnTo>
                  <a:lnTo>
                    <a:pt x="31" y="1"/>
                  </a:lnTo>
                  <a:lnTo>
                    <a:pt x="29" y="3"/>
                  </a:lnTo>
                  <a:lnTo>
                    <a:pt x="29" y="2"/>
                  </a:lnTo>
                  <a:lnTo>
                    <a:pt x="27" y="1"/>
                  </a:lnTo>
                  <a:lnTo>
                    <a:pt x="23" y="1"/>
                  </a:lnTo>
                  <a:lnTo>
                    <a:pt x="21" y="0"/>
                  </a:lnTo>
                  <a:lnTo>
                    <a:pt x="16" y="0"/>
                  </a:lnTo>
                  <a:lnTo>
                    <a:pt x="16" y="1"/>
                  </a:lnTo>
                  <a:lnTo>
                    <a:pt x="21" y="3"/>
                  </a:lnTo>
                  <a:lnTo>
                    <a:pt x="18" y="5"/>
                  </a:lnTo>
                  <a:lnTo>
                    <a:pt x="16" y="5"/>
                  </a:lnTo>
                  <a:lnTo>
                    <a:pt x="14" y="3"/>
                  </a:lnTo>
                  <a:lnTo>
                    <a:pt x="12" y="2"/>
                  </a:lnTo>
                  <a:lnTo>
                    <a:pt x="8" y="2"/>
                  </a:lnTo>
                  <a:lnTo>
                    <a:pt x="4" y="2"/>
                  </a:lnTo>
                  <a:lnTo>
                    <a:pt x="4" y="3"/>
                  </a:lnTo>
                  <a:lnTo>
                    <a:pt x="0" y="5"/>
                  </a:lnTo>
                  <a:lnTo>
                    <a:pt x="2" y="6"/>
                  </a:lnTo>
                  <a:lnTo>
                    <a:pt x="2" y="7"/>
                  </a:lnTo>
                  <a:lnTo>
                    <a:pt x="4" y="8"/>
                  </a:lnTo>
                  <a:lnTo>
                    <a:pt x="8" y="8"/>
                  </a:lnTo>
                  <a:lnTo>
                    <a:pt x="25" y="5"/>
                  </a:lnTo>
                  <a:lnTo>
                    <a:pt x="25" y="6"/>
                  </a:lnTo>
                  <a:lnTo>
                    <a:pt x="27" y="6"/>
                  </a:lnTo>
                  <a:lnTo>
                    <a:pt x="31" y="6"/>
                  </a:lnTo>
                  <a:lnTo>
                    <a:pt x="31" y="5"/>
                  </a:lnTo>
                  <a:lnTo>
                    <a:pt x="33"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6" name="Freeform 1337"/>
            <p:cNvSpPr>
              <a:spLocks/>
            </p:cNvSpPr>
            <p:nvPr/>
          </p:nvSpPr>
          <p:spPr bwMode="auto">
            <a:xfrm>
              <a:off x="6627168" y="5477488"/>
              <a:ext cx="78369" cy="83694"/>
            </a:xfrm>
            <a:custGeom>
              <a:avLst/>
              <a:gdLst>
                <a:gd name="T0" fmla="*/ 74 w 86"/>
                <a:gd name="T1" fmla="*/ 32 h 72"/>
                <a:gd name="T2" fmla="*/ 67 w 86"/>
                <a:gd name="T3" fmla="*/ 36 h 72"/>
                <a:gd name="T4" fmla="*/ 57 w 86"/>
                <a:gd name="T5" fmla="*/ 34 h 72"/>
                <a:gd name="T6" fmla="*/ 48 w 86"/>
                <a:gd name="T7" fmla="*/ 31 h 72"/>
                <a:gd name="T8" fmla="*/ 46 w 86"/>
                <a:gd name="T9" fmla="*/ 26 h 72"/>
                <a:gd name="T10" fmla="*/ 44 w 86"/>
                <a:gd name="T11" fmla="*/ 23 h 72"/>
                <a:gd name="T12" fmla="*/ 40 w 86"/>
                <a:gd name="T13" fmla="*/ 21 h 72"/>
                <a:gd name="T14" fmla="*/ 42 w 86"/>
                <a:gd name="T15" fmla="*/ 27 h 72"/>
                <a:gd name="T16" fmla="*/ 38 w 86"/>
                <a:gd name="T17" fmla="*/ 24 h 72"/>
                <a:gd name="T18" fmla="*/ 34 w 86"/>
                <a:gd name="T19" fmla="*/ 24 h 72"/>
                <a:gd name="T20" fmla="*/ 29 w 86"/>
                <a:gd name="T21" fmla="*/ 24 h 72"/>
                <a:gd name="T22" fmla="*/ 32 w 86"/>
                <a:gd name="T23" fmla="*/ 23 h 72"/>
                <a:gd name="T24" fmla="*/ 32 w 86"/>
                <a:gd name="T25" fmla="*/ 21 h 72"/>
                <a:gd name="T26" fmla="*/ 25 w 86"/>
                <a:gd name="T27" fmla="*/ 14 h 72"/>
                <a:gd name="T28" fmla="*/ 23 w 86"/>
                <a:gd name="T29" fmla="*/ 14 h 72"/>
                <a:gd name="T30" fmla="*/ 27 w 86"/>
                <a:gd name="T31" fmla="*/ 14 h 72"/>
                <a:gd name="T32" fmla="*/ 27 w 86"/>
                <a:gd name="T33" fmla="*/ 12 h 72"/>
                <a:gd name="T34" fmla="*/ 23 w 86"/>
                <a:gd name="T35" fmla="*/ 10 h 72"/>
                <a:gd name="T36" fmla="*/ 21 w 86"/>
                <a:gd name="T37" fmla="*/ 8 h 72"/>
                <a:gd name="T38" fmla="*/ 19 w 86"/>
                <a:gd name="T39" fmla="*/ 6 h 72"/>
                <a:gd name="T40" fmla="*/ 13 w 86"/>
                <a:gd name="T41" fmla="*/ 5 h 72"/>
                <a:gd name="T42" fmla="*/ 11 w 86"/>
                <a:gd name="T43" fmla="*/ 4 h 72"/>
                <a:gd name="T44" fmla="*/ 6 w 86"/>
                <a:gd name="T45" fmla="*/ 4 h 72"/>
                <a:gd name="T46" fmla="*/ 4 w 86"/>
                <a:gd name="T47" fmla="*/ 0 h 72"/>
                <a:gd name="T48" fmla="*/ 0 w 86"/>
                <a:gd name="T49" fmla="*/ 0 h 72"/>
                <a:gd name="T50" fmla="*/ 6 w 86"/>
                <a:gd name="T51" fmla="*/ 7 h 72"/>
                <a:gd name="T52" fmla="*/ 11 w 86"/>
                <a:gd name="T53" fmla="*/ 10 h 72"/>
                <a:gd name="T54" fmla="*/ 11 w 86"/>
                <a:gd name="T55" fmla="*/ 11 h 72"/>
                <a:gd name="T56" fmla="*/ 21 w 86"/>
                <a:gd name="T57" fmla="*/ 18 h 72"/>
                <a:gd name="T58" fmla="*/ 23 w 86"/>
                <a:gd name="T59" fmla="*/ 16 h 72"/>
                <a:gd name="T60" fmla="*/ 23 w 86"/>
                <a:gd name="T61" fmla="*/ 19 h 72"/>
                <a:gd name="T62" fmla="*/ 25 w 86"/>
                <a:gd name="T63" fmla="*/ 21 h 72"/>
                <a:gd name="T64" fmla="*/ 27 w 86"/>
                <a:gd name="T65" fmla="*/ 26 h 72"/>
                <a:gd name="T66" fmla="*/ 32 w 86"/>
                <a:gd name="T67" fmla="*/ 26 h 72"/>
                <a:gd name="T68" fmla="*/ 27 w 86"/>
                <a:gd name="T69" fmla="*/ 27 h 72"/>
                <a:gd name="T70" fmla="*/ 32 w 86"/>
                <a:gd name="T71" fmla="*/ 29 h 72"/>
                <a:gd name="T72" fmla="*/ 34 w 86"/>
                <a:gd name="T73" fmla="*/ 32 h 72"/>
                <a:gd name="T74" fmla="*/ 32 w 86"/>
                <a:gd name="T75" fmla="*/ 37 h 72"/>
                <a:gd name="T76" fmla="*/ 25 w 86"/>
                <a:gd name="T77" fmla="*/ 45 h 72"/>
                <a:gd name="T78" fmla="*/ 17 w 86"/>
                <a:gd name="T79" fmla="*/ 50 h 72"/>
                <a:gd name="T80" fmla="*/ 29 w 86"/>
                <a:gd name="T81" fmla="*/ 54 h 72"/>
                <a:gd name="T82" fmla="*/ 38 w 86"/>
                <a:gd name="T83" fmla="*/ 60 h 72"/>
                <a:gd name="T84" fmla="*/ 32 w 86"/>
                <a:gd name="T85" fmla="*/ 67 h 72"/>
                <a:gd name="T86" fmla="*/ 32 w 86"/>
                <a:gd name="T87" fmla="*/ 70 h 72"/>
                <a:gd name="T88" fmla="*/ 46 w 86"/>
                <a:gd name="T89" fmla="*/ 70 h 72"/>
                <a:gd name="T90" fmla="*/ 63 w 86"/>
                <a:gd name="T91" fmla="*/ 51 h 72"/>
                <a:gd name="T92" fmla="*/ 67 w 86"/>
                <a:gd name="T93" fmla="*/ 46 h 72"/>
                <a:gd name="T94" fmla="*/ 76 w 86"/>
                <a:gd name="T95" fmla="*/ 46 h 72"/>
                <a:gd name="T96" fmla="*/ 78 w 86"/>
                <a:gd name="T97" fmla="*/ 46 h 72"/>
                <a:gd name="T98" fmla="*/ 78 w 86"/>
                <a:gd name="T99" fmla="*/ 45 h 72"/>
                <a:gd name="T100" fmla="*/ 86 w 86"/>
                <a:gd name="T101" fmla="*/ 32 h 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
                <a:gd name="T154" fmla="*/ 0 h 72"/>
                <a:gd name="T155" fmla="*/ 86 w 86"/>
                <a:gd name="T156" fmla="*/ 72 h 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 h="72">
                  <a:moveTo>
                    <a:pt x="80" y="30"/>
                  </a:moveTo>
                  <a:lnTo>
                    <a:pt x="78" y="31"/>
                  </a:lnTo>
                  <a:lnTo>
                    <a:pt x="74" y="32"/>
                  </a:lnTo>
                  <a:lnTo>
                    <a:pt x="72" y="35"/>
                  </a:lnTo>
                  <a:lnTo>
                    <a:pt x="69" y="35"/>
                  </a:lnTo>
                  <a:lnTo>
                    <a:pt x="67" y="36"/>
                  </a:lnTo>
                  <a:lnTo>
                    <a:pt x="65" y="35"/>
                  </a:lnTo>
                  <a:lnTo>
                    <a:pt x="63" y="35"/>
                  </a:lnTo>
                  <a:lnTo>
                    <a:pt x="57" y="34"/>
                  </a:lnTo>
                  <a:lnTo>
                    <a:pt x="53" y="32"/>
                  </a:lnTo>
                  <a:lnTo>
                    <a:pt x="51" y="32"/>
                  </a:lnTo>
                  <a:lnTo>
                    <a:pt x="48" y="31"/>
                  </a:lnTo>
                  <a:lnTo>
                    <a:pt x="48" y="29"/>
                  </a:lnTo>
                  <a:lnTo>
                    <a:pt x="46" y="28"/>
                  </a:lnTo>
                  <a:lnTo>
                    <a:pt x="46" y="26"/>
                  </a:lnTo>
                  <a:lnTo>
                    <a:pt x="46" y="23"/>
                  </a:lnTo>
                  <a:lnTo>
                    <a:pt x="44" y="23"/>
                  </a:lnTo>
                  <a:lnTo>
                    <a:pt x="44" y="22"/>
                  </a:lnTo>
                  <a:lnTo>
                    <a:pt x="42" y="21"/>
                  </a:lnTo>
                  <a:lnTo>
                    <a:pt x="40" y="21"/>
                  </a:lnTo>
                  <a:lnTo>
                    <a:pt x="40" y="22"/>
                  </a:lnTo>
                  <a:lnTo>
                    <a:pt x="42" y="27"/>
                  </a:lnTo>
                  <a:lnTo>
                    <a:pt x="40" y="28"/>
                  </a:lnTo>
                  <a:lnTo>
                    <a:pt x="38" y="27"/>
                  </a:lnTo>
                  <a:lnTo>
                    <a:pt x="38" y="24"/>
                  </a:lnTo>
                  <a:lnTo>
                    <a:pt x="36" y="24"/>
                  </a:lnTo>
                  <a:lnTo>
                    <a:pt x="34" y="24"/>
                  </a:lnTo>
                  <a:lnTo>
                    <a:pt x="32" y="24"/>
                  </a:lnTo>
                  <a:lnTo>
                    <a:pt x="29" y="24"/>
                  </a:lnTo>
                  <a:lnTo>
                    <a:pt x="29" y="23"/>
                  </a:lnTo>
                  <a:lnTo>
                    <a:pt x="32" y="23"/>
                  </a:lnTo>
                  <a:lnTo>
                    <a:pt x="32" y="22"/>
                  </a:lnTo>
                  <a:lnTo>
                    <a:pt x="29" y="22"/>
                  </a:lnTo>
                  <a:lnTo>
                    <a:pt x="32" y="21"/>
                  </a:lnTo>
                  <a:lnTo>
                    <a:pt x="32" y="20"/>
                  </a:lnTo>
                  <a:lnTo>
                    <a:pt x="27" y="15"/>
                  </a:lnTo>
                  <a:lnTo>
                    <a:pt x="25" y="14"/>
                  </a:lnTo>
                  <a:lnTo>
                    <a:pt x="23" y="14"/>
                  </a:lnTo>
                  <a:lnTo>
                    <a:pt x="23" y="13"/>
                  </a:lnTo>
                  <a:lnTo>
                    <a:pt x="25" y="13"/>
                  </a:lnTo>
                  <a:lnTo>
                    <a:pt x="27" y="14"/>
                  </a:lnTo>
                  <a:lnTo>
                    <a:pt x="27" y="13"/>
                  </a:lnTo>
                  <a:lnTo>
                    <a:pt x="27" y="12"/>
                  </a:lnTo>
                  <a:lnTo>
                    <a:pt x="25" y="11"/>
                  </a:lnTo>
                  <a:lnTo>
                    <a:pt x="23" y="10"/>
                  </a:lnTo>
                  <a:lnTo>
                    <a:pt x="23" y="8"/>
                  </a:lnTo>
                  <a:lnTo>
                    <a:pt x="21" y="8"/>
                  </a:lnTo>
                  <a:lnTo>
                    <a:pt x="19" y="7"/>
                  </a:lnTo>
                  <a:lnTo>
                    <a:pt x="21" y="7"/>
                  </a:lnTo>
                  <a:lnTo>
                    <a:pt x="19" y="6"/>
                  </a:lnTo>
                  <a:lnTo>
                    <a:pt x="17" y="6"/>
                  </a:lnTo>
                  <a:lnTo>
                    <a:pt x="15" y="6"/>
                  </a:lnTo>
                  <a:lnTo>
                    <a:pt x="13" y="5"/>
                  </a:lnTo>
                  <a:lnTo>
                    <a:pt x="11" y="5"/>
                  </a:lnTo>
                  <a:lnTo>
                    <a:pt x="11" y="4"/>
                  </a:lnTo>
                  <a:lnTo>
                    <a:pt x="8" y="5"/>
                  </a:lnTo>
                  <a:lnTo>
                    <a:pt x="6" y="4"/>
                  </a:lnTo>
                  <a:lnTo>
                    <a:pt x="4" y="2"/>
                  </a:lnTo>
                  <a:lnTo>
                    <a:pt x="4" y="0"/>
                  </a:lnTo>
                  <a:lnTo>
                    <a:pt x="2" y="0"/>
                  </a:lnTo>
                  <a:lnTo>
                    <a:pt x="0" y="0"/>
                  </a:lnTo>
                  <a:lnTo>
                    <a:pt x="6" y="5"/>
                  </a:lnTo>
                  <a:lnTo>
                    <a:pt x="6" y="6"/>
                  </a:lnTo>
                  <a:lnTo>
                    <a:pt x="6" y="7"/>
                  </a:lnTo>
                  <a:lnTo>
                    <a:pt x="8" y="8"/>
                  </a:lnTo>
                  <a:lnTo>
                    <a:pt x="11" y="10"/>
                  </a:lnTo>
                  <a:lnTo>
                    <a:pt x="13" y="8"/>
                  </a:lnTo>
                  <a:lnTo>
                    <a:pt x="11" y="11"/>
                  </a:lnTo>
                  <a:lnTo>
                    <a:pt x="21" y="19"/>
                  </a:lnTo>
                  <a:lnTo>
                    <a:pt x="21" y="18"/>
                  </a:lnTo>
                  <a:lnTo>
                    <a:pt x="23" y="18"/>
                  </a:lnTo>
                  <a:lnTo>
                    <a:pt x="23" y="16"/>
                  </a:lnTo>
                  <a:lnTo>
                    <a:pt x="23" y="18"/>
                  </a:lnTo>
                  <a:lnTo>
                    <a:pt x="23" y="19"/>
                  </a:lnTo>
                  <a:lnTo>
                    <a:pt x="25" y="20"/>
                  </a:lnTo>
                  <a:lnTo>
                    <a:pt x="25" y="21"/>
                  </a:lnTo>
                  <a:lnTo>
                    <a:pt x="25" y="22"/>
                  </a:lnTo>
                  <a:lnTo>
                    <a:pt x="23" y="20"/>
                  </a:lnTo>
                  <a:lnTo>
                    <a:pt x="27" y="26"/>
                  </a:lnTo>
                  <a:lnTo>
                    <a:pt x="29" y="24"/>
                  </a:lnTo>
                  <a:lnTo>
                    <a:pt x="32" y="26"/>
                  </a:lnTo>
                  <a:lnTo>
                    <a:pt x="29" y="27"/>
                  </a:lnTo>
                  <a:lnTo>
                    <a:pt x="27" y="27"/>
                  </a:lnTo>
                  <a:lnTo>
                    <a:pt x="29" y="28"/>
                  </a:lnTo>
                  <a:lnTo>
                    <a:pt x="32" y="29"/>
                  </a:lnTo>
                  <a:lnTo>
                    <a:pt x="32" y="30"/>
                  </a:lnTo>
                  <a:lnTo>
                    <a:pt x="32" y="32"/>
                  </a:lnTo>
                  <a:lnTo>
                    <a:pt x="34" y="32"/>
                  </a:lnTo>
                  <a:lnTo>
                    <a:pt x="32" y="34"/>
                  </a:lnTo>
                  <a:lnTo>
                    <a:pt x="32" y="36"/>
                  </a:lnTo>
                  <a:lnTo>
                    <a:pt x="32" y="37"/>
                  </a:lnTo>
                  <a:lnTo>
                    <a:pt x="29" y="37"/>
                  </a:lnTo>
                  <a:lnTo>
                    <a:pt x="27" y="44"/>
                  </a:lnTo>
                  <a:lnTo>
                    <a:pt x="25" y="45"/>
                  </a:lnTo>
                  <a:lnTo>
                    <a:pt x="19" y="46"/>
                  </a:lnTo>
                  <a:lnTo>
                    <a:pt x="17" y="47"/>
                  </a:lnTo>
                  <a:lnTo>
                    <a:pt x="17" y="50"/>
                  </a:lnTo>
                  <a:lnTo>
                    <a:pt x="19" y="51"/>
                  </a:lnTo>
                  <a:lnTo>
                    <a:pt x="23" y="52"/>
                  </a:lnTo>
                  <a:lnTo>
                    <a:pt x="29" y="54"/>
                  </a:lnTo>
                  <a:lnTo>
                    <a:pt x="34" y="55"/>
                  </a:lnTo>
                  <a:lnTo>
                    <a:pt x="38" y="59"/>
                  </a:lnTo>
                  <a:lnTo>
                    <a:pt x="38" y="60"/>
                  </a:lnTo>
                  <a:lnTo>
                    <a:pt x="36" y="64"/>
                  </a:lnTo>
                  <a:lnTo>
                    <a:pt x="34" y="66"/>
                  </a:lnTo>
                  <a:lnTo>
                    <a:pt x="32" y="67"/>
                  </a:lnTo>
                  <a:lnTo>
                    <a:pt x="29" y="69"/>
                  </a:lnTo>
                  <a:lnTo>
                    <a:pt x="32" y="70"/>
                  </a:lnTo>
                  <a:lnTo>
                    <a:pt x="36" y="70"/>
                  </a:lnTo>
                  <a:lnTo>
                    <a:pt x="40" y="72"/>
                  </a:lnTo>
                  <a:lnTo>
                    <a:pt x="46" y="70"/>
                  </a:lnTo>
                  <a:lnTo>
                    <a:pt x="65" y="53"/>
                  </a:lnTo>
                  <a:lnTo>
                    <a:pt x="63" y="52"/>
                  </a:lnTo>
                  <a:lnTo>
                    <a:pt x="63" y="51"/>
                  </a:lnTo>
                  <a:lnTo>
                    <a:pt x="61" y="51"/>
                  </a:lnTo>
                  <a:lnTo>
                    <a:pt x="67" y="46"/>
                  </a:lnTo>
                  <a:lnTo>
                    <a:pt x="69" y="46"/>
                  </a:lnTo>
                  <a:lnTo>
                    <a:pt x="76" y="46"/>
                  </a:lnTo>
                  <a:lnTo>
                    <a:pt x="78" y="48"/>
                  </a:lnTo>
                  <a:lnTo>
                    <a:pt x="78" y="47"/>
                  </a:lnTo>
                  <a:lnTo>
                    <a:pt x="78" y="46"/>
                  </a:lnTo>
                  <a:lnTo>
                    <a:pt x="78" y="45"/>
                  </a:lnTo>
                  <a:lnTo>
                    <a:pt x="78" y="43"/>
                  </a:lnTo>
                  <a:lnTo>
                    <a:pt x="82" y="42"/>
                  </a:lnTo>
                  <a:lnTo>
                    <a:pt x="86" y="32"/>
                  </a:lnTo>
                  <a:lnTo>
                    <a:pt x="82" y="31"/>
                  </a:lnTo>
                  <a:lnTo>
                    <a:pt x="80" y="3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7" name="Freeform 1338"/>
            <p:cNvSpPr>
              <a:spLocks/>
            </p:cNvSpPr>
            <p:nvPr/>
          </p:nvSpPr>
          <p:spPr bwMode="auto">
            <a:xfrm>
              <a:off x="5999306" y="5164797"/>
              <a:ext cx="15492" cy="8137"/>
            </a:xfrm>
            <a:custGeom>
              <a:avLst/>
              <a:gdLst>
                <a:gd name="T0" fmla="*/ 11 w 17"/>
                <a:gd name="T1" fmla="*/ 0 h 7"/>
                <a:gd name="T2" fmla="*/ 3 w 17"/>
                <a:gd name="T3" fmla="*/ 1 h 7"/>
                <a:gd name="T4" fmla="*/ 0 w 17"/>
                <a:gd name="T5" fmla="*/ 1 h 7"/>
                <a:gd name="T6" fmla="*/ 0 w 17"/>
                <a:gd name="T7" fmla="*/ 1 h 7"/>
                <a:gd name="T8" fmla="*/ 0 w 17"/>
                <a:gd name="T9" fmla="*/ 1 h 7"/>
                <a:gd name="T10" fmla="*/ 0 w 17"/>
                <a:gd name="T11" fmla="*/ 2 h 7"/>
                <a:gd name="T12" fmla="*/ 0 w 17"/>
                <a:gd name="T13" fmla="*/ 3 h 7"/>
                <a:gd name="T14" fmla="*/ 5 w 17"/>
                <a:gd name="T15" fmla="*/ 6 h 7"/>
                <a:gd name="T16" fmla="*/ 11 w 17"/>
                <a:gd name="T17" fmla="*/ 7 h 7"/>
                <a:gd name="T18" fmla="*/ 17 w 17"/>
                <a:gd name="T19" fmla="*/ 6 h 7"/>
                <a:gd name="T20" fmla="*/ 17 w 17"/>
                <a:gd name="T21" fmla="*/ 5 h 7"/>
                <a:gd name="T22" fmla="*/ 17 w 17"/>
                <a:gd name="T23" fmla="*/ 2 h 7"/>
                <a:gd name="T24" fmla="*/ 15 w 17"/>
                <a:gd name="T25" fmla="*/ 2 h 7"/>
                <a:gd name="T26" fmla="*/ 15 w 17"/>
                <a:gd name="T27" fmla="*/ 2 h 7"/>
                <a:gd name="T28" fmla="*/ 11 w 17"/>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7"/>
                <a:gd name="T47" fmla="*/ 17 w 1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7">
                  <a:moveTo>
                    <a:pt x="11" y="0"/>
                  </a:moveTo>
                  <a:lnTo>
                    <a:pt x="3" y="1"/>
                  </a:lnTo>
                  <a:lnTo>
                    <a:pt x="0" y="1"/>
                  </a:lnTo>
                  <a:lnTo>
                    <a:pt x="0" y="2"/>
                  </a:lnTo>
                  <a:lnTo>
                    <a:pt x="0" y="3"/>
                  </a:lnTo>
                  <a:lnTo>
                    <a:pt x="5" y="6"/>
                  </a:lnTo>
                  <a:lnTo>
                    <a:pt x="11" y="7"/>
                  </a:lnTo>
                  <a:lnTo>
                    <a:pt x="17" y="6"/>
                  </a:lnTo>
                  <a:lnTo>
                    <a:pt x="17" y="5"/>
                  </a:lnTo>
                  <a:lnTo>
                    <a:pt x="17" y="2"/>
                  </a:lnTo>
                  <a:lnTo>
                    <a:pt x="15" y="2"/>
                  </a:lnTo>
                  <a:lnTo>
                    <a:pt x="11"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8" name="Freeform 1339"/>
            <p:cNvSpPr>
              <a:spLocks/>
            </p:cNvSpPr>
            <p:nvPr/>
          </p:nvSpPr>
          <p:spPr bwMode="auto">
            <a:xfrm>
              <a:off x="5943718" y="5184558"/>
              <a:ext cx="1823" cy="2325"/>
            </a:xfrm>
            <a:custGeom>
              <a:avLst/>
              <a:gdLst>
                <a:gd name="T0" fmla="*/ 2 w 2"/>
                <a:gd name="T1" fmla="*/ 2 h 2"/>
                <a:gd name="T2" fmla="*/ 2 w 2"/>
                <a:gd name="T3" fmla="*/ 1 h 2"/>
                <a:gd name="T4" fmla="*/ 2 w 2"/>
                <a:gd name="T5" fmla="*/ 0 h 2"/>
                <a:gd name="T6" fmla="*/ 0 w 2"/>
                <a:gd name="T7" fmla="*/ 0 h 2"/>
                <a:gd name="T8" fmla="*/ 0 w 2"/>
                <a:gd name="T9" fmla="*/ 0 h 2"/>
                <a:gd name="T10" fmla="*/ 0 w 2"/>
                <a:gd name="T11" fmla="*/ 0 h 2"/>
                <a:gd name="T12" fmla="*/ 0 w 2"/>
                <a:gd name="T13" fmla="*/ 1 h 2"/>
                <a:gd name="T14" fmla="*/ 2 w 2"/>
                <a:gd name="T15" fmla="*/ 2 h 2"/>
                <a:gd name="T16" fmla="*/ 2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2" y="2"/>
                  </a:moveTo>
                  <a:lnTo>
                    <a:pt x="2" y="1"/>
                  </a:lnTo>
                  <a:lnTo>
                    <a:pt x="2" y="0"/>
                  </a:lnTo>
                  <a:lnTo>
                    <a:pt x="0" y="0"/>
                  </a:lnTo>
                  <a:lnTo>
                    <a:pt x="0" y="1"/>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09" name="Freeform 1340"/>
            <p:cNvSpPr>
              <a:spLocks/>
            </p:cNvSpPr>
            <p:nvPr/>
          </p:nvSpPr>
          <p:spPr bwMode="auto">
            <a:xfrm>
              <a:off x="6578871" y="5320561"/>
              <a:ext cx="1823" cy="2325"/>
            </a:xfrm>
            <a:custGeom>
              <a:avLst/>
              <a:gdLst>
                <a:gd name="T0" fmla="*/ 2 w 2"/>
                <a:gd name="T1" fmla="*/ 1 h 2"/>
                <a:gd name="T2" fmla="*/ 2 w 2"/>
                <a:gd name="T3" fmla="*/ 0 h 2"/>
                <a:gd name="T4" fmla="*/ 0 w 2"/>
                <a:gd name="T5" fmla="*/ 0 h 2"/>
                <a:gd name="T6" fmla="*/ 0 w 2"/>
                <a:gd name="T7" fmla="*/ 0 h 2"/>
                <a:gd name="T8" fmla="*/ 0 w 2"/>
                <a:gd name="T9" fmla="*/ 1 h 2"/>
                <a:gd name="T10" fmla="*/ 2 w 2"/>
                <a:gd name="T11" fmla="*/ 1 h 2"/>
                <a:gd name="T12" fmla="*/ 2 w 2"/>
                <a:gd name="T13" fmla="*/ 2 h 2"/>
                <a:gd name="T14" fmla="*/ 2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1"/>
                  </a:moveTo>
                  <a:lnTo>
                    <a:pt x="2" y="0"/>
                  </a:lnTo>
                  <a:lnTo>
                    <a:pt x="0" y="0"/>
                  </a:lnTo>
                  <a:lnTo>
                    <a:pt x="0" y="1"/>
                  </a:lnTo>
                  <a:lnTo>
                    <a:pt x="2" y="1"/>
                  </a:lnTo>
                  <a:lnTo>
                    <a:pt x="2" y="2"/>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0" name="Freeform 1341"/>
            <p:cNvSpPr>
              <a:spLocks/>
            </p:cNvSpPr>
            <p:nvPr/>
          </p:nvSpPr>
          <p:spPr bwMode="auto">
            <a:xfrm>
              <a:off x="5957387" y="5234542"/>
              <a:ext cx="7290" cy="4650"/>
            </a:xfrm>
            <a:custGeom>
              <a:avLst/>
              <a:gdLst>
                <a:gd name="T0" fmla="*/ 2 w 8"/>
                <a:gd name="T1" fmla="*/ 4 h 4"/>
                <a:gd name="T2" fmla="*/ 6 w 8"/>
                <a:gd name="T3" fmla="*/ 2 h 4"/>
                <a:gd name="T4" fmla="*/ 8 w 8"/>
                <a:gd name="T5" fmla="*/ 2 h 4"/>
                <a:gd name="T6" fmla="*/ 8 w 8"/>
                <a:gd name="T7" fmla="*/ 0 h 4"/>
                <a:gd name="T8" fmla="*/ 2 w 8"/>
                <a:gd name="T9" fmla="*/ 3 h 4"/>
                <a:gd name="T10" fmla="*/ 0 w 8"/>
                <a:gd name="T11" fmla="*/ 3 h 4"/>
                <a:gd name="T12" fmla="*/ 0 w 8"/>
                <a:gd name="T13" fmla="*/ 4 h 4"/>
                <a:gd name="T14" fmla="*/ 2 w 8"/>
                <a:gd name="T15" fmla="*/ 4 h 4"/>
                <a:gd name="T16" fmla="*/ 2 w 8"/>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2" y="4"/>
                  </a:moveTo>
                  <a:lnTo>
                    <a:pt x="6" y="2"/>
                  </a:lnTo>
                  <a:lnTo>
                    <a:pt x="8" y="2"/>
                  </a:lnTo>
                  <a:lnTo>
                    <a:pt x="8" y="0"/>
                  </a:lnTo>
                  <a:lnTo>
                    <a:pt x="2" y="3"/>
                  </a:lnTo>
                  <a:lnTo>
                    <a:pt x="0" y="3"/>
                  </a:lnTo>
                  <a:lnTo>
                    <a:pt x="0" y="4"/>
                  </a:lnTo>
                  <a:lnTo>
                    <a:pt x="2"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1" name="Freeform 1342"/>
            <p:cNvSpPr>
              <a:spLocks/>
            </p:cNvSpPr>
            <p:nvPr/>
          </p:nvSpPr>
          <p:spPr bwMode="auto">
            <a:xfrm>
              <a:off x="6821268" y="5262440"/>
              <a:ext cx="9113" cy="4650"/>
            </a:xfrm>
            <a:custGeom>
              <a:avLst/>
              <a:gdLst>
                <a:gd name="T0" fmla="*/ 4 w 10"/>
                <a:gd name="T1" fmla="*/ 0 h 4"/>
                <a:gd name="T2" fmla="*/ 0 w 10"/>
                <a:gd name="T3" fmla="*/ 0 h 4"/>
                <a:gd name="T4" fmla="*/ 0 w 10"/>
                <a:gd name="T5" fmla="*/ 0 h 4"/>
                <a:gd name="T6" fmla="*/ 0 w 10"/>
                <a:gd name="T7" fmla="*/ 0 h 4"/>
                <a:gd name="T8" fmla="*/ 0 w 10"/>
                <a:gd name="T9" fmla="*/ 2 h 4"/>
                <a:gd name="T10" fmla="*/ 2 w 10"/>
                <a:gd name="T11" fmla="*/ 2 h 4"/>
                <a:gd name="T12" fmla="*/ 2 w 10"/>
                <a:gd name="T13" fmla="*/ 3 h 4"/>
                <a:gd name="T14" fmla="*/ 4 w 10"/>
                <a:gd name="T15" fmla="*/ 3 h 4"/>
                <a:gd name="T16" fmla="*/ 6 w 10"/>
                <a:gd name="T17" fmla="*/ 4 h 4"/>
                <a:gd name="T18" fmla="*/ 8 w 10"/>
                <a:gd name="T19" fmla="*/ 3 h 4"/>
                <a:gd name="T20" fmla="*/ 10 w 10"/>
                <a:gd name="T21" fmla="*/ 4 h 4"/>
                <a:gd name="T22" fmla="*/ 10 w 10"/>
                <a:gd name="T23" fmla="*/ 3 h 4"/>
                <a:gd name="T24" fmla="*/ 8 w 10"/>
                <a:gd name="T25" fmla="*/ 0 h 4"/>
                <a:gd name="T26" fmla="*/ 4 w 10"/>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
                <a:gd name="T44" fmla="*/ 10 w 10"/>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
                  <a:moveTo>
                    <a:pt x="4" y="0"/>
                  </a:moveTo>
                  <a:lnTo>
                    <a:pt x="0" y="0"/>
                  </a:lnTo>
                  <a:lnTo>
                    <a:pt x="0" y="2"/>
                  </a:lnTo>
                  <a:lnTo>
                    <a:pt x="2" y="2"/>
                  </a:lnTo>
                  <a:lnTo>
                    <a:pt x="2" y="3"/>
                  </a:lnTo>
                  <a:lnTo>
                    <a:pt x="4" y="3"/>
                  </a:lnTo>
                  <a:lnTo>
                    <a:pt x="6" y="4"/>
                  </a:lnTo>
                  <a:lnTo>
                    <a:pt x="8" y="3"/>
                  </a:lnTo>
                  <a:lnTo>
                    <a:pt x="10" y="4"/>
                  </a:lnTo>
                  <a:lnTo>
                    <a:pt x="10" y="3"/>
                  </a:lnTo>
                  <a:lnTo>
                    <a:pt x="8"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2" name="Freeform 1343"/>
            <p:cNvSpPr>
              <a:spLocks/>
            </p:cNvSpPr>
            <p:nvPr/>
          </p:nvSpPr>
          <p:spPr bwMode="auto">
            <a:xfrm>
              <a:off x="6788462" y="5336835"/>
              <a:ext cx="3645" cy="2325"/>
            </a:xfrm>
            <a:custGeom>
              <a:avLst/>
              <a:gdLst>
                <a:gd name="T0" fmla="*/ 0 w 4"/>
                <a:gd name="T1" fmla="*/ 0 h 2"/>
                <a:gd name="T2" fmla="*/ 0 w 4"/>
                <a:gd name="T3" fmla="*/ 2 h 2"/>
                <a:gd name="T4" fmla="*/ 2 w 4"/>
                <a:gd name="T5" fmla="*/ 2 h 2"/>
                <a:gd name="T6" fmla="*/ 4 w 4"/>
                <a:gd name="T7" fmla="*/ 2 h 2"/>
                <a:gd name="T8" fmla="*/ 4 w 4"/>
                <a:gd name="T9" fmla="*/ 2 h 2"/>
                <a:gd name="T10" fmla="*/ 4 w 4"/>
                <a:gd name="T11" fmla="*/ 0 h 2"/>
                <a:gd name="T12" fmla="*/ 4 w 4"/>
                <a:gd name="T13" fmla="*/ 0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0"/>
                  </a:moveTo>
                  <a:lnTo>
                    <a:pt x="0" y="2"/>
                  </a:lnTo>
                  <a:lnTo>
                    <a:pt x="2" y="2"/>
                  </a:lnTo>
                  <a:lnTo>
                    <a:pt x="4" y="2"/>
                  </a:lnTo>
                  <a:lnTo>
                    <a:pt x="4"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3" name="Freeform 1344"/>
            <p:cNvSpPr>
              <a:spLocks/>
            </p:cNvSpPr>
            <p:nvPr/>
          </p:nvSpPr>
          <p:spPr bwMode="auto">
            <a:xfrm>
              <a:off x="6821268" y="5162472"/>
              <a:ext cx="0" cy="1162"/>
            </a:xfrm>
            <a:custGeom>
              <a:avLst/>
              <a:gdLst>
                <a:gd name="T0" fmla="*/ 1 h 1"/>
                <a:gd name="T1" fmla="*/ 0 h 1"/>
                <a:gd name="T2" fmla="*/ 1 h 1"/>
                <a:gd name="T3" fmla="*/ 1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4" name="Freeform 1345"/>
            <p:cNvSpPr>
              <a:spLocks/>
            </p:cNvSpPr>
            <p:nvPr/>
          </p:nvSpPr>
          <p:spPr bwMode="auto">
            <a:xfrm>
              <a:off x="6853162" y="517177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0" b="0"/>
              <a:pathLst>
                <a:path>
                  <a:moveTo>
                    <a:pt x="0" y="0"/>
                  </a:move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5" name="Freeform 1346"/>
            <p:cNvSpPr>
              <a:spLocks/>
            </p:cNvSpPr>
            <p:nvPr/>
          </p:nvSpPr>
          <p:spPr bwMode="auto">
            <a:xfrm>
              <a:off x="5950097" y="5181071"/>
              <a:ext cx="5468" cy="5812"/>
            </a:xfrm>
            <a:custGeom>
              <a:avLst/>
              <a:gdLst>
                <a:gd name="T0" fmla="*/ 4 w 6"/>
                <a:gd name="T1" fmla="*/ 0 h 5"/>
                <a:gd name="T2" fmla="*/ 2 w 6"/>
                <a:gd name="T3" fmla="*/ 0 h 5"/>
                <a:gd name="T4" fmla="*/ 0 w 6"/>
                <a:gd name="T5" fmla="*/ 0 h 5"/>
                <a:gd name="T6" fmla="*/ 0 w 6"/>
                <a:gd name="T7" fmla="*/ 4 h 5"/>
                <a:gd name="T8" fmla="*/ 2 w 6"/>
                <a:gd name="T9" fmla="*/ 5 h 5"/>
                <a:gd name="T10" fmla="*/ 4 w 6"/>
                <a:gd name="T11" fmla="*/ 4 h 5"/>
                <a:gd name="T12" fmla="*/ 4 w 6"/>
                <a:gd name="T13" fmla="*/ 5 h 5"/>
                <a:gd name="T14" fmla="*/ 6 w 6"/>
                <a:gd name="T15" fmla="*/ 2 h 5"/>
                <a:gd name="T16" fmla="*/ 6 w 6"/>
                <a:gd name="T17" fmla="*/ 0 h 5"/>
                <a:gd name="T18" fmla="*/ 4 w 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0"/>
                  </a:moveTo>
                  <a:lnTo>
                    <a:pt x="2" y="0"/>
                  </a:lnTo>
                  <a:lnTo>
                    <a:pt x="0" y="0"/>
                  </a:lnTo>
                  <a:lnTo>
                    <a:pt x="0" y="4"/>
                  </a:lnTo>
                  <a:lnTo>
                    <a:pt x="2" y="5"/>
                  </a:lnTo>
                  <a:lnTo>
                    <a:pt x="4" y="4"/>
                  </a:lnTo>
                  <a:lnTo>
                    <a:pt x="4" y="5"/>
                  </a:lnTo>
                  <a:lnTo>
                    <a:pt x="6" y="2"/>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6" name="Freeform 1347"/>
            <p:cNvSpPr>
              <a:spLocks/>
            </p:cNvSpPr>
            <p:nvPr/>
          </p:nvSpPr>
          <p:spPr bwMode="auto">
            <a:xfrm>
              <a:off x="5967411" y="5214781"/>
              <a:ext cx="47386" cy="18599"/>
            </a:xfrm>
            <a:custGeom>
              <a:avLst/>
              <a:gdLst>
                <a:gd name="T0" fmla="*/ 4 w 52"/>
                <a:gd name="T1" fmla="*/ 16 h 16"/>
                <a:gd name="T2" fmla="*/ 16 w 52"/>
                <a:gd name="T3" fmla="*/ 14 h 16"/>
                <a:gd name="T4" fmla="*/ 21 w 52"/>
                <a:gd name="T5" fmla="*/ 11 h 16"/>
                <a:gd name="T6" fmla="*/ 23 w 52"/>
                <a:gd name="T7" fmla="*/ 9 h 16"/>
                <a:gd name="T8" fmla="*/ 23 w 52"/>
                <a:gd name="T9" fmla="*/ 9 h 16"/>
                <a:gd name="T10" fmla="*/ 52 w 52"/>
                <a:gd name="T11" fmla="*/ 3 h 16"/>
                <a:gd name="T12" fmla="*/ 52 w 52"/>
                <a:gd name="T13" fmla="*/ 0 h 16"/>
                <a:gd name="T14" fmla="*/ 52 w 52"/>
                <a:gd name="T15" fmla="*/ 0 h 16"/>
                <a:gd name="T16" fmla="*/ 50 w 52"/>
                <a:gd name="T17" fmla="*/ 0 h 16"/>
                <a:gd name="T18" fmla="*/ 48 w 52"/>
                <a:gd name="T19" fmla="*/ 0 h 16"/>
                <a:gd name="T20" fmla="*/ 33 w 52"/>
                <a:gd name="T21" fmla="*/ 1 h 16"/>
                <a:gd name="T22" fmla="*/ 31 w 52"/>
                <a:gd name="T23" fmla="*/ 1 h 16"/>
                <a:gd name="T24" fmla="*/ 23 w 52"/>
                <a:gd name="T25" fmla="*/ 3 h 16"/>
                <a:gd name="T26" fmla="*/ 19 w 52"/>
                <a:gd name="T27" fmla="*/ 5 h 16"/>
                <a:gd name="T28" fmla="*/ 16 w 52"/>
                <a:gd name="T29" fmla="*/ 6 h 16"/>
                <a:gd name="T30" fmla="*/ 16 w 52"/>
                <a:gd name="T31" fmla="*/ 6 h 16"/>
                <a:gd name="T32" fmla="*/ 16 w 52"/>
                <a:gd name="T33" fmla="*/ 6 h 16"/>
                <a:gd name="T34" fmla="*/ 14 w 52"/>
                <a:gd name="T35" fmla="*/ 6 h 16"/>
                <a:gd name="T36" fmla="*/ 12 w 52"/>
                <a:gd name="T37" fmla="*/ 6 h 16"/>
                <a:gd name="T38" fmla="*/ 12 w 52"/>
                <a:gd name="T39" fmla="*/ 6 h 16"/>
                <a:gd name="T40" fmla="*/ 6 w 52"/>
                <a:gd name="T41" fmla="*/ 8 h 16"/>
                <a:gd name="T42" fmla="*/ 6 w 52"/>
                <a:gd name="T43" fmla="*/ 8 h 16"/>
                <a:gd name="T44" fmla="*/ 2 w 52"/>
                <a:gd name="T45" fmla="*/ 11 h 16"/>
                <a:gd name="T46" fmla="*/ 0 w 52"/>
                <a:gd name="T47" fmla="*/ 12 h 16"/>
                <a:gd name="T48" fmla="*/ 2 w 52"/>
                <a:gd name="T49" fmla="*/ 13 h 16"/>
                <a:gd name="T50" fmla="*/ 2 w 52"/>
                <a:gd name="T51" fmla="*/ 14 h 16"/>
                <a:gd name="T52" fmla="*/ 0 w 52"/>
                <a:gd name="T53" fmla="*/ 15 h 16"/>
                <a:gd name="T54" fmla="*/ 0 w 52"/>
                <a:gd name="T55" fmla="*/ 16 h 16"/>
                <a:gd name="T56" fmla="*/ 4 w 52"/>
                <a:gd name="T57" fmla="*/ 1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
                <a:gd name="T88" fmla="*/ 0 h 16"/>
                <a:gd name="T89" fmla="*/ 52 w 52"/>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 h="16">
                  <a:moveTo>
                    <a:pt x="4" y="16"/>
                  </a:moveTo>
                  <a:lnTo>
                    <a:pt x="16" y="14"/>
                  </a:lnTo>
                  <a:lnTo>
                    <a:pt x="21" y="11"/>
                  </a:lnTo>
                  <a:lnTo>
                    <a:pt x="23" y="9"/>
                  </a:lnTo>
                  <a:lnTo>
                    <a:pt x="52" y="3"/>
                  </a:lnTo>
                  <a:lnTo>
                    <a:pt x="52" y="0"/>
                  </a:lnTo>
                  <a:lnTo>
                    <a:pt x="50" y="0"/>
                  </a:lnTo>
                  <a:lnTo>
                    <a:pt x="48" y="0"/>
                  </a:lnTo>
                  <a:lnTo>
                    <a:pt x="33" y="1"/>
                  </a:lnTo>
                  <a:lnTo>
                    <a:pt x="31" y="1"/>
                  </a:lnTo>
                  <a:lnTo>
                    <a:pt x="23" y="3"/>
                  </a:lnTo>
                  <a:lnTo>
                    <a:pt x="19" y="5"/>
                  </a:lnTo>
                  <a:lnTo>
                    <a:pt x="16" y="6"/>
                  </a:lnTo>
                  <a:lnTo>
                    <a:pt x="14" y="6"/>
                  </a:lnTo>
                  <a:lnTo>
                    <a:pt x="12" y="6"/>
                  </a:lnTo>
                  <a:lnTo>
                    <a:pt x="6" y="8"/>
                  </a:lnTo>
                  <a:lnTo>
                    <a:pt x="2" y="11"/>
                  </a:lnTo>
                  <a:lnTo>
                    <a:pt x="0" y="12"/>
                  </a:lnTo>
                  <a:lnTo>
                    <a:pt x="2" y="13"/>
                  </a:lnTo>
                  <a:lnTo>
                    <a:pt x="2" y="14"/>
                  </a:lnTo>
                  <a:lnTo>
                    <a:pt x="0" y="15"/>
                  </a:lnTo>
                  <a:lnTo>
                    <a:pt x="0" y="16"/>
                  </a:lnTo>
                  <a:lnTo>
                    <a:pt x="4" y="1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7" name="Freeform 1348"/>
            <p:cNvSpPr>
              <a:spLocks/>
            </p:cNvSpPr>
            <p:nvPr/>
          </p:nvSpPr>
          <p:spPr bwMode="auto">
            <a:xfrm>
              <a:off x="6838582" y="5221755"/>
              <a:ext cx="0" cy="1162"/>
            </a:xfrm>
            <a:custGeom>
              <a:avLst/>
              <a:gdLst>
                <a:gd name="T0" fmla="*/ 1 h 1"/>
                <a:gd name="T1" fmla="*/ 0 h 1"/>
                <a:gd name="T2" fmla="*/ 0 h 1"/>
                <a:gd name="T3" fmla="*/ 1 h 1"/>
                <a:gd name="T4" fmla="*/ 1 h 1"/>
                <a:gd name="T5" fmla="*/ 1 h 1"/>
                <a:gd name="T6" fmla="*/ 0 60000 65536"/>
                <a:gd name="T7" fmla="*/ 0 60000 65536"/>
                <a:gd name="T8" fmla="*/ 0 60000 65536"/>
                <a:gd name="T9" fmla="*/ 0 60000 65536"/>
                <a:gd name="T10" fmla="*/ 0 60000 65536"/>
                <a:gd name="T11" fmla="*/ 0 60000 65536"/>
                <a:gd name="T12" fmla="*/ 0 h 1"/>
                <a:gd name="T13" fmla="*/ 1 h 1"/>
              </a:gdLst>
              <a:ahLst/>
              <a:cxnLst>
                <a:cxn ang="T6">
                  <a:pos x="0" y="T0"/>
                </a:cxn>
                <a:cxn ang="T7">
                  <a:pos x="0" y="T1"/>
                </a:cxn>
                <a:cxn ang="T8">
                  <a:pos x="0" y="T2"/>
                </a:cxn>
                <a:cxn ang="T9">
                  <a:pos x="0" y="T3"/>
                </a:cxn>
                <a:cxn ang="T10">
                  <a:pos x="0" y="T4"/>
                </a:cxn>
                <a:cxn ang="T11">
                  <a:pos x="0" y="T5"/>
                </a:cxn>
              </a:cxnLst>
              <a:rect l="0" t="T12" r="0" b="T13"/>
              <a:pathLst>
                <a:path h="1">
                  <a:moveTo>
                    <a:pt x="0" y="1"/>
                  </a:move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8" name="Freeform 1349"/>
            <p:cNvSpPr>
              <a:spLocks/>
            </p:cNvSpPr>
            <p:nvPr/>
          </p:nvSpPr>
          <p:spPr bwMode="auto">
            <a:xfrm>
              <a:off x="6830381" y="5267090"/>
              <a:ext cx="10024" cy="1162"/>
            </a:xfrm>
            <a:custGeom>
              <a:avLst/>
              <a:gdLst>
                <a:gd name="T0" fmla="*/ 9 w 11"/>
                <a:gd name="T1" fmla="*/ 0 h 1"/>
                <a:gd name="T2" fmla="*/ 9 w 11"/>
                <a:gd name="T3" fmla="*/ 0 h 1"/>
                <a:gd name="T4" fmla="*/ 7 w 11"/>
                <a:gd name="T5" fmla="*/ 0 h 1"/>
                <a:gd name="T6" fmla="*/ 2 w 11"/>
                <a:gd name="T7" fmla="*/ 0 h 1"/>
                <a:gd name="T8" fmla="*/ 0 w 11"/>
                <a:gd name="T9" fmla="*/ 0 h 1"/>
                <a:gd name="T10" fmla="*/ 2 w 11"/>
                <a:gd name="T11" fmla="*/ 1 h 1"/>
                <a:gd name="T12" fmla="*/ 2 w 11"/>
                <a:gd name="T13" fmla="*/ 1 h 1"/>
                <a:gd name="T14" fmla="*/ 4 w 11"/>
                <a:gd name="T15" fmla="*/ 1 h 1"/>
                <a:gd name="T16" fmla="*/ 7 w 11"/>
                <a:gd name="T17" fmla="*/ 1 h 1"/>
                <a:gd name="T18" fmla="*/ 11 w 11"/>
                <a:gd name="T19" fmla="*/ 1 h 1"/>
                <a:gd name="T20" fmla="*/ 11 w 11"/>
                <a:gd name="T21" fmla="*/ 0 h 1"/>
                <a:gd name="T22" fmla="*/ 9 w 1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
                <a:gd name="T38" fmla="*/ 11 w 1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
                  <a:moveTo>
                    <a:pt x="9" y="0"/>
                  </a:moveTo>
                  <a:lnTo>
                    <a:pt x="9" y="0"/>
                  </a:lnTo>
                  <a:lnTo>
                    <a:pt x="7" y="0"/>
                  </a:lnTo>
                  <a:lnTo>
                    <a:pt x="2" y="0"/>
                  </a:lnTo>
                  <a:lnTo>
                    <a:pt x="0" y="0"/>
                  </a:lnTo>
                  <a:lnTo>
                    <a:pt x="2" y="1"/>
                  </a:lnTo>
                  <a:lnTo>
                    <a:pt x="4" y="1"/>
                  </a:lnTo>
                  <a:lnTo>
                    <a:pt x="7" y="1"/>
                  </a:lnTo>
                  <a:lnTo>
                    <a:pt x="11" y="1"/>
                  </a:lnTo>
                  <a:lnTo>
                    <a:pt x="11" y="0"/>
                  </a:lnTo>
                  <a:lnTo>
                    <a:pt x="9"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19" name="Freeform 1350"/>
            <p:cNvSpPr>
              <a:spLocks/>
            </p:cNvSpPr>
            <p:nvPr/>
          </p:nvSpPr>
          <p:spPr bwMode="auto">
            <a:xfrm>
              <a:off x="5962855" y="5212456"/>
              <a:ext cx="6379" cy="3487"/>
            </a:xfrm>
            <a:custGeom>
              <a:avLst/>
              <a:gdLst>
                <a:gd name="T0" fmla="*/ 5 w 7"/>
                <a:gd name="T1" fmla="*/ 3 h 3"/>
                <a:gd name="T2" fmla="*/ 7 w 7"/>
                <a:gd name="T3" fmla="*/ 1 h 3"/>
                <a:gd name="T4" fmla="*/ 7 w 7"/>
                <a:gd name="T5" fmla="*/ 0 h 3"/>
                <a:gd name="T6" fmla="*/ 5 w 7"/>
                <a:gd name="T7" fmla="*/ 1 h 3"/>
                <a:gd name="T8" fmla="*/ 5 w 7"/>
                <a:gd name="T9" fmla="*/ 1 h 3"/>
                <a:gd name="T10" fmla="*/ 2 w 7"/>
                <a:gd name="T11" fmla="*/ 1 h 3"/>
                <a:gd name="T12" fmla="*/ 2 w 7"/>
                <a:gd name="T13" fmla="*/ 1 h 3"/>
                <a:gd name="T14" fmla="*/ 2 w 7"/>
                <a:gd name="T15" fmla="*/ 1 h 3"/>
                <a:gd name="T16" fmla="*/ 0 w 7"/>
                <a:gd name="T17" fmla="*/ 3 h 3"/>
                <a:gd name="T18" fmla="*/ 2 w 7"/>
                <a:gd name="T19" fmla="*/ 3 h 3"/>
                <a:gd name="T20" fmla="*/ 2 w 7"/>
                <a:gd name="T21" fmla="*/ 3 h 3"/>
                <a:gd name="T22" fmla="*/ 5 w 7"/>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
                <a:gd name="T38" fmla="*/ 7 w 7"/>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
                  <a:moveTo>
                    <a:pt x="5" y="3"/>
                  </a:moveTo>
                  <a:lnTo>
                    <a:pt x="7" y="1"/>
                  </a:lnTo>
                  <a:lnTo>
                    <a:pt x="7" y="0"/>
                  </a:lnTo>
                  <a:lnTo>
                    <a:pt x="5" y="1"/>
                  </a:lnTo>
                  <a:lnTo>
                    <a:pt x="2" y="1"/>
                  </a:lnTo>
                  <a:lnTo>
                    <a:pt x="0" y="3"/>
                  </a:lnTo>
                  <a:lnTo>
                    <a:pt x="2" y="3"/>
                  </a:lnTo>
                  <a:lnTo>
                    <a:pt x="5"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0" name="Freeform 1351"/>
            <p:cNvSpPr>
              <a:spLocks/>
            </p:cNvSpPr>
            <p:nvPr/>
          </p:nvSpPr>
          <p:spPr bwMode="auto">
            <a:xfrm>
              <a:off x="5978347" y="5212456"/>
              <a:ext cx="10024" cy="2325"/>
            </a:xfrm>
            <a:custGeom>
              <a:avLst/>
              <a:gdLst>
                <a:gd name="T0" fmla="*/ 2 w 11"/>
                <a:gd name="T1" fmla="*/ 2 h 2"/>
                <a:gd name="T2" fmla="*/ 7 w 11"/>
                <a:gd name="T3" fmla="*/ 2 h 2"/>
                <a:gd name="T4" fmla="*/ 9 w 11"/>
                <a:gd name="T5" fmla="*/ 2 h 2"/>
                <a:gd name="T6" fmla="*/ 11 w 11"/>
                <a:gd name="T7" fmla="*/ 1 h 2"/>
                <a:gd name="T8" fmla="*/ 9 w 11"/>
                <a:gd name="T9" fmla="*/ 0 h 2"/>
                <a:gd name="T10" fmla="*/ 2 w 11"/>
                <a:gd name="T11" fmla="*/ 0 h 2"/>
                <a:gd name="T12" fmla="*/ 0 w 11"/>
                <a:gd name="T13" fmla="*/ 0 h 2"/>
                <a:gd name="T14" fmla="*/ 0 w 11"/>
                <a:gd name="T15" fmla="*/ 1 h 2"/>
                <a:gd name="T16" fmla="*/ 0 w 11"/>
                <a:gd name="T17" fmla="*/ 2 h 2"/>
                <a:gd name="T18" fmla="*/ 2 w 11"/>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
                <a:gd name="T32" fmla="*/ 11 w 1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
                  <a:moveTo>
                    <a:pt x="2" y="2"/>
                  </a:moveTo>
                  <a:lnTo>
                    <a:pt x="7" y="2"/>
                  </a:lnTo>
                  <a:lnTo>
                    <a:pt x="9" y="2"/>
                  </a:lnTo>
                  <a:lnTo>
                    <a:pt x="11" y="1"/>
                  </a:lnTo>
                  <a:lnTo>
                    <a:pt x="9" y="0"/>
                  </a:lnTo>
                  <a:lnTo>
                    <a:pt x="2" y="0"/>
                  </a:lnTo>
                  <a:lnTo>
                    <a:pt x="0"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1" name="Freeform 1352"/>
            <p:cNvSpPr>
              <a:spLocks/>
            </p:cNvSpPr>
            <p:nvPr/>
          </p:nvSpPr>
          <p:spPr bwMode="auto">
            <a:xfrm>
              <a:off x="6552444" y="5334510"/>
              <a:ext cx="3645" cy="4650"/>
            </a:xfrm>
            <a:custGeom>
              <a:avLst/>
              <a:gdLst>
                <a:gd name="T0" fmla="*/ 0 w 4"/>
                <a:gd name="T1" fmla="*/ 1 h 4"/>
                <a:gd name="T2" fmla="*/ 2 w 4"/>
                <a:gd name="T3" fmla="*/ 4 h 4"/>
                <a:gd name="T4" fmla="*/ 4 w 4"/>
                <a:gd name="T5" fmla="*/ 2 h 4"/>
                <a:gd name="T6" fmla="*/ 4 w 4"/>
                <a:gd name="T7" fmla="*/ 2 h 4"/>
                <a:gd name="T8" fmla="*/ 4 w 4"/>
                <a:gd name="T9" fmla="*/ 1 h 4"/>
                <a:gd name="T10" fmla="*/ 2 w 4"/>
                <a:gd name="T11" fmla="*/ 1 h 4"/>
                <a:gd name="T12" fmla="*/ 2 w 4"/>
                <a:gd name="T13" fmla="*/ 1 h 4"/>
                <a:gd name="T14" fmla="*/ 2 w 4"/>
                <a:gd name="T15" fmla="*/ 0 h 4"/>
                <a:gd name="T16" fmla="*/ 0 w 4"/>
                <a:gd name="T17" fmla="*/ 0 h 4"/>
                <a:gd name="T18" fmla="*/ 0 w 4"/>
                <a:gd name="T19" fmla="*/ 0 h 4"/>
                <a:gd name="T20" fmla="*/ 0 w 4"/>
                <a:gd name="T21" fmla="*/ 0 h 4"/>
                <a:gd name="T22" fmla="*/ 0 w 4"/>
                <a:gd name="T23" fmla="*/ 0 h 4"/>
                <a:gd name="T24" fmla="*/ 0 w 4"/>
                <a:gd name="T25" fmla="*/ 1 h 4"/>
                <a:gd name="T26" fmla="*/ 0 w 4"/>
                <a:gd name="T27" fmla="*/ 1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
                <a:gd name="T44" fmla="*/ 4 w 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
                  <a:moveTo>
                    <a:pt x="0" y="1"/>
                  </a:moveTo>
                  <a:lnTo>
                    <a:pt x="2" y="4"/>
                  </a:lnTo>
                  <a:lnTo>
                    <a:pt x="4" y="2"/>
                  </a:lnTo>
                  <a:lnTo>
                    <a:pt x="4" y="1"/>
                  </a:lnTo>
                  <a:lnTo>
                    <a:pt x="2" y="1"/>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2" name="Freeform 1353"/>
            <p:cNvSpPr>
              <a:spLocks/>
            </p:cNvSpPr>
            <p:nvPr/>
          </p:nvSpPr>
          <p:spPr bwMode="auto">
            <a:xfrm>
              <a:off x="6544243" y="5275227"/>
              <a:ext cx="8201" cy="8137"/>
            </a:xfrm>
            <a:custGeom>
              <a:avLst/>
              <a:gdLst>
                <a:gd name="T0" fmla="*/ 7 w 9"/>
                <a:gd name="T1" fmla="*/ 3 h 7"/>
                <a:gd name="T2" fmla="*/ 7 w 9"/>
                <a:gd name="T3" fmla="*/ 2 h 7"/>
                <a:gd name="T4" fmla="*/ 7 w 9"/>
                <a:gd name="T5" fmla="*/ 2 h 7"/>
                <a:gd name="T6" fmla="*/ 7 w 9"/>
                <a:gd name="T7" fmla="*/ 2 h 7"/>
                <a:gd name="T8" fmla="*/ 5 w 9"/>
                <a:gd name="T9" fmla="*/ 3 h 7"/>
                <a:gd name="T10" fmla="*/ 5 w 9"/>
                <a:gd name="T11" fmla="*/ 4 h 7"/>
                <a:gd name="T12" fmla="*/ 3 w 9"/>
                <a:gd name="T13" fmla="*/ 3 h 7"/>
                <a:gd name="T14" fmla="*/ 3 w 9"/>
                <a:gd name="T15" fmla="*/ 2 h 7"/>
                <a:gd name="T16" fmla="*/ 0 w 9"/>
                <a:gd name="T17" fmla="*/ 1 h 7"/>
                <a:gd name="T18" fmla="*/ 0 w 9"/>
                <a:gd name="T19" fmla="*/ 0 h 7"/>
                <a:gd name="T20" fmla="*/ 0 w 9"/>
                <a:gd name="T21" fmla="*/ 0 h 7"/>
                <a:gd name="T22" fmla="*/ 0 w 9"/>
                <a:gd name="T23" fmla="*/ 0 h 7"/>
                <a:gd name="T24" fmla="*/ 3 w 9"/>
                <a:gd name="T25" fmla="*/ 7 h 7"/>
                <a:gd name="T26" fmla="*/ 5 w 9"/>
                <a:gd name="T27" fmla="*/ 7 h 7"/>
                <a:gd name="T28" fmla="*/ 7 w 9"/>
                <a:gd name="T29" fmla="*/ 7 h 7"/>
                <a:gd name="T30" fmla="*/ 9 w 9"/>
                <a:gd name="T31" fmla="*/ 7 h 7"/>
                <a:gd name="T32" fmla="*/ 9 w 9"/>
                <a:gd name="T33" fmla="*/ 5 h 7"/>
                <a:gd name="T34" fmla="*/ 9 w 9"/>
                <a:gd name="T35" fmla="*/ 3 h 7"/>
                <a:gd name="T36" fmla="*/ 7 w 9"/>
                <a:gd name="T37" fmla="*/ 3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7"/>
                <a:gd name="T59" fmla="*/ 9 w 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7">
                  <a:moveTo>
                    <a:pt x="7" y="3"/>
                  </a:moveTo>
                  <a:lnTo>
                    <a:pt x="7" y="2"/>
                  </a:lnTo>
                  <a:lnTo>
                    <a:pt x="5" y="3"/>
                  </a:lnTo>
                  <a:lnTo>
                    <a:pt x="5" y="4"/>
                  </a:lnTo>
                  <a:lnTo>
                    <a:pt x="3" y="3"/>
                  </a:lnTo>
                  <a:lnTo>
                    <a:pt x="3" y="2"/>
                  </a:lnTo>
                  <a:lnTo>
                    <a:pt x="0" y="1"/>
                  </a:lnTo>
                  <a:lnTo>
                    <a:pt x="0" y="0"/>
                  </a:lnTo>
                  <a:lnTo>
                    <a:pt x="3" y="7"/>
                  </a:lnTo>
                  <a:lnTo>
                    <a:pt x="5" y="7"/>
                  </a:lnTo>
                  <a:lnTo>
                    <a:pt x="7" y="7"/>
                  </a:lnTo>
                  <a:lnTo>
                    <a:pt x="9" y="7"/>
                  </a:lnTo>
                  <a:lnTo>
                    <a:pt x="9" y="5"/>
                  </a:lnTo>
                  <a:lnTo>
                    <a:pt x="9" y="3"/>
                  </a:lnTo>
                  <a:lnTo>
                    <a:pt x="7"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3" name="Freeform 1354"/>
            <p:cNvSpPr>
              <a:spLocks/>
            </p:cNvSpPr>
            <p:nvPr/>
          </p:nvSpPr>
          <p:spPr bwMode="auto">
            <a:xfrm>
              <a:off x="5953742" y="5177583"/>
              <a:ext cx="7290" cy="12787"/>
            </a:xfrm>
            <a:custGeom>
              <a:avLst/>
              <a:gdLst>
                <a:gd name="T0" fmla="*/ 4 w 8"/>
                <a:gd name="T1" fmla="*/ 5 h 11"/>
                <a:gd name="T2" fmla="*/ 2 w 8"/>
                <a:gd name="T3" fmla="*/ 5 h 11"/>
                <a:gd name="T4" fmla="*/ 0 w 8"/>
                <a:gd name="T5" fmla="*/ 9 h 11"/>
                <a:gd name="T6" fmla="*/ 2 w 8"/>
                <a:gd name="T7" fmla="*/ 11 h 11"/>
                <a:gd name="T8" fmla="*/ 8 w 8"/>
                <a:gd name="T9" fmla="*/ 8 h 11"/>
                <a:gd name="T10" fmla="*/ 8 w 8"/>
                <a:gd name="T11" fmla="*/ 7 h 11"/>
                <a:gd name="T12" fmla="*/ 8 w 8"/>
                <a:gd name="T13" fmla="*/ 6 h 11"/>
                <a:gd name="T14" fmla="*/ 6 w 8"/>
                <a:gd name="T15" fmla="*/ 5 h 11"/>
                <a:gd name="T16" fmla="*/ 6 w 8"/>
                <a:gd name="T17" fmla="*/ 5 h 11"/>
                <a:gd name="T18" fmla="*/ 6 w 8"/>
                <a:gd name="T19" fmla="*/ 4 h 11"/>
                <a:gd name="T20" fmla="*/ 8 w 8"/>
                <a:gd name="T21" fmla="*/ 3 h 11"/>
                <a:gd name="T22" fmla="*/ 8 w 8"/>
                <a:gd name="T23" fmla="*/ 3 h 11"/>
                <a:gd name="T24" fmla="*/ 8 w 8"/>
                <a:gd name="T25" fmla="*/ 2 h 11"/>
                <a:gd name="T26" fmla="*/ 6 w 8"/>
                <a:gd name="T27" fmla="*/ 0 h 11"/>
                <a:gd name="T28" fmla="*/ 4 w 8"/>
                <a:gd name="T29" fmla="*/ 0 h 11"/>
                <a:gd name="T30" fmla="*/ 4 w 8"/>
                <a:gd name="T31" fmla="*/ 2 h 11"/>
                <a:gd name="T32" fmla="*/ 4 w 8"/>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1"/>
                <a:gd name="T53" fmla="*/ 8 w 8"/>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1">
                  <a:moveTo>
                    <a:pt x="4" y="5"/>
                  </a:moveTo>
                  <a:lnTo>
                    <a:pt x="2" y="5"/>
                  </a:lnTo>
                  <a:lnTo>
                    <a:pt x="0" y="9"/>
                  </a:lnTo>
                  <a:lnTo>
                    <a:pt x="2" y="11"/>
                  </a:lnTo>
                  <a:lnTo>
                    <a:pt x="8" y="8"/>
                  </a:lnTo>
                  <a:lnTo>
                    <a:pt x="8" y="7"/>
                  </a:lnTo>
                  <a:lnTo>
                    <a:pt x="8" y="6"/>
                  </a:lnTo>
                  <a:lnTo>
                    <a:pt x="6" y="5"/>
                  </a:lnTo>
                  <a:lnTo>
                    <a:pt x="6" y="4"/>
                  </a:lnTo>
                  <a:lnTo>
                    <a:pt x="8" y="3"/>
                  </a:lnTo>
                  <a:lnTo>
                    <a:pt x="8" y="2"/>
                  </a:lnTo>
                  <a:lnTo>
                    <a:pt x="6" y="0"/>
                  </a:lnTo>
                  <a:lnTo>
                    <a:pt x="4" y="0"/>
                  </a:lnTo>
                  <a:lnTo>
                    <a:pt x="4" y="2"/>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4" name="Freeform 1355"/>
            <p:cNvSpPr>
              <a:spLocks/>
            </p:cNvSpPr>
            <p:nvPr/>
          </p:nvSpPr>
          <p:spPr bwMode="auto">
            <a:xfrm>
              <a:off x="5769667" y="5072965"/>
              <a:ext cx="139424" cy="102293"/>
            </a:xfrm>
            <a:custGeom>
              <a:avLst/>
              <a:gdLst>
                <a:gd name="T0" fmla="*/ 4 w 153"/>
                <a:gd name="T1" fmla="*/ 54 h 88"/>
                <a:gd name="T2" fmla="*/ 8 w 153"/>
                <a:gd name="T3" fmla="*/ 60 h 88"/>
                <a:gd name="T4" fmla="*/ 17 w 153"/>
                <a:gd name="T5" fmla="*/ 69 h 88"/>
                <a:gd name="T6" fmla="*/ 19 w 153"/>
                <a:gd name="T7" fmla="*/ 77 h 88"/>
                <a:gd name="T8" fmla="*/ 27 w 153"/>
                <a:gd name="T9" fmla="*/ 79 h 88"/>
                <a:gd name="T10" fmla="*/ 33 w 153"/>
                <a:gd name="T11" fmla="*/ 79 h 88"/>
                <a:gd name="T12" fmla="*/ 40 w 153"/>
                <a:gd name="T13" fmla="*/ 78 h 88"/>
                <a:gd name="T14" fmla="*/ 46 w 153"/>
                <a:gd name="T15" fmla="*/ 82 h 88"/>
                <a:gd name="T16" fmla="*/ 61 w 153"/>
                <a:gd name="T17" fmla="*/ 80 h 88"/>
                <a:gd name="T18" fmla="*/ 65 w 153"/>
                <a:gd name="T19" fmla="*/ 80 h 88"/>
                <a:gd name="T20" fmla="*/ 80 w 153"/>
                <a:gd name="T21" fmla="*/ 82 h 88"/>
                <a:gd name="T22" fmla="*/ 86 w 153"/>
                <a:gd name="T23" fmla="*/ 88 h 88"/>
                <a:gd name="T24" fmla="*/ 107 w 153"/>
                <a:gd name="T25" fmla="*/ 81 h 88"/>
                <a:gd name="T26" fmla="*/ 109 w 153"/>
                <a:gd name="T27" fmla="*/ 79 h 88"/>
                <a:gd name="T28" fmla="*/ 113 w 153"/>
                <a:gd name="T29" fmla="*/ 76 h 88"/>
                <a:gd name="T30" fmla="*/ 109 w 153"/>
                <a:gd name="T31" fmla="*/ 70 h 88"/>
                <a:gd name="T32" fmla="*/ 122 w 153"/>
                <a:gd name="T33" fmla="*/ 64 h 88"/>
                <a:gd name="T34" fmla="*/ 128 w 153"/>
                <a:gd name="T35" fmla="*/ 54 h 88"/>
                <a:gd name="T36" fmla="*/ 134 w 153"/>
                <a:gd name="T37" fmla="*/ 48 h 88"/>
                <a:gd name="T38" fmla="*/ 141 w 153"/>
                <a:gd name="T39" fmla="*/ 48 h 88"/>
                <a:gd name="T40" fmla="*/ 132 w 153"/>
                <a:gd name="T41" fmla="*/ 39 h 88"/>
                <a:gd name="T42" fmla="*/ 134 w 153"/>
                <a:gd name="T43" fmla="*/ 37 h 88"/>
                <a:gd name="T44" fmla="*/ 126 w 153"/>
                <a:gd name="T45" fmla="*/ 30 h 88"/>
                <a:gd name="T46" fmla="*/ 124 w 153"/>
                <a:gd name="T47" fmla="*/ 26 h 88"/>
                <a:gd name="T48" fmla="*/ 130 w 153"/>
                <a:gd name="T49" fmla="*/ 25 h 88"/>
                <a:gd name="T50" fmla="*/ 126 w 153"/>
                <a:gd name="T51" fmla="*/ 23 h 88"/>
                <a:gd name="T52" fmla="*/ 128 w 153"/>
                <a:gd name="T53" fmla="*/ 22 h 88"/>
                <a:gd name="T54" fmla="*/ 132 w 153"/>
                <a:gd name="T55" fmla="*/ 21 h 88"/>
                <a:gd name="T56" fmla="*/ 141 w 153"/>
                <a:gd name="T57" fmla="*/ 20 h 88"/>
                <a:gd name="T58" fmla="*/ 139 w 153"/>
                <a:gd name="T59" fmla="*/ 16 h 88"/>
                <a:gd name="T60" fmla="*/ 153 w 153"/>
                <a:gd name="T61" fmla="*/ 14 h 88"/>
                <a:gd name="T62" fmla="*/ 139 w 153"/>
                <a:gd name="T63" fmla="*/ 9 h 88"/>
                <a:gd name="T64" fmla="*/ 134 w 153"/>
                <a:gd name="T65" fmla="*/ 9 h 88"/>
                <a:gd name="T66" fmla="*/ 132 w 153"/>
                <a:gd name="T67" fmla="*/ 7 h 88"/>
                <a:gd name="T68" fmla="*/ 128 w 153"/>
                <a:gd name="T69" fmla="*/ 8 h 88"/>
                <a:gd name="T70" fmla="*/ 126 w 153"/>
                <a:gd name="T71" fmla="*/ 2 h 88"/>
                <a:gd name="T72" fmla="*/ 122 w 153"/>
                <a:gd name="T73" fmla="*/ 0 h 88"/>
                <a:gd name="T74" fmla="*/ 116 w 153"/>
                <a:gd name="T75" fmla="*/ 2 h 88"/>
                <a:gd name="T76" fmla="*/ 116 w 153"/>
                <a:gd name="T77" fmla="*/ 0 h 88"/>
                <a:gd name="T78" fmla="*/ 105 w 153"/>
                <a:gd name="T79" fmla="*/ 7 h 88"/>
                <a:gd name="T80" fmla="*/ 97 w 153"/>
                <a:gd name="T81" fmla="*/ 13 h 88"/>
                <a:gd name="T82" fmla="*/ 94 w 153"/>
                <a:gd name="T83" fmla="*/ 16 h 88"/>
                <a:gd name="T84" fmla="*/ 82 w 153"/>
                <a:gd name="T85" fmla="*/ 17 h 88"/>
                <a:gd name="T86" fmla="*/ 73 w 153"/>
                <a:gd name="T87" fmla="*/ 21 h 88"/>
                <a:gd name="T88" fmla="*/ 46 w 153"/>
                <a:gd name="T89" fmla="*/ 32 h 88"/>
                <a:gd name="T90" fmla="*/ 38 w 153"/>
                <a:gd name="T91" fmla="*/ 34 h 88"/>
                <a:gd name="T92" fmla="*/ 33 w 153"/>
                <a:gd name="T93" fmla="*/ 37 h 88"/>
                <a:gd name="T94" fmla="*/ 23 w 153"/>
                <a:gd name="T95" fmla="*/ 41 h 88"/>
                <a:gd name="T96" fmla="*/ 12 w 153"/>
                <a:gd name="T97" fmla="*/ 38 h 88"/>
                <a:gd name="T98" fmla="*/ 0 w 153"/>
                <a:gd name="T99" fmla="*/ 48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3"/>
                <a:gd name="T151" fmla="*/ 0 h 88"/>
                <a:gd name="T152" fmla="*/ 153 w 153"/>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3" h="88">
                  <a:moveTo>
                    <a:pt x="0" y="48"/>
                  </a:moveTo>
                  <a:lnTo>
                    <a:pt x="2" y="52"/>
                  </a:lnTo>
                  <a:lnTo>
                    <a:pt x="2" y="53"/>
                  </a:lnTo>
                  <a:lnTo>
                    <a:pt x="4" y="54"/>
                  </a:lnTo>
                  <a:lnTo>
                    <a:pt x="4" y="58"/>
                  </a:lnTo>
                  <a:lnTo>
                    <a:pt x="6" y="60"/>
                  </a:lnTo>
                  <a:lnTo>
                    <a:pt x="8" y="60"/>
                  </a:lnTo>
                  <a:lnTo>
                    <a:pt x="10" y="61"/>
                  </a:lnTo>
                  <a:lnTo>
                    <a:pt x="12" y="62"/>
                  </a:lnTo>
                  <a:lnTo>
                    <a:pt x="17" y="68"/>
                  </a:lnTo>
                  <a:lnTo>
                    <a:pt x="17" y="69"/>
                  </a:lnTo>
                  <a:lnTo>
                    <a:pt x="19" y="74"/>
                  </a:lnTo>
                  <a:lnTo>
                    <a:pt x="19" y="76"/>
                  </a:lnTo>
                  <a:lnTo>
                    <a:pt x="19" y="77"/>
                  </a:lnTo>
                  <a:lnTo>
                    <a:pt x="21" y="79"/>
                  </a:lnTo>
                  <a:lnTo>
                    <a:pt x="23" y="79"/>
                  </a:lnTo>
                  <a:lnTo>
                    <a:pt x="23" y="78"/>
                  </a:lnTo>
                  <a:lnTo>
                    <a:pt x="27" y="79"/>
                  </a:lnTo>
                  <a:lnTo>
                    <a:pt x="29" y="79"/>
                  </a:lnTo>
                  <a:lnTo>
                    <a:pt x="33" y="79"/>
                  </a:lnTo>
                  <a:lnTo>
                    <a:pt x="36" y="78"/>
                  </a:lnTo>
                  <a:lnTo>
                    <a:pt x="40" y="79"/>
                  </a:lnTo>
                  <a:lnTo>
                    <a:pt x="40" y="78"/>
                  </a:lnTo>
                  <a:lnTo>
                    <a:pt x="42" y="78"/>
                  </a:lnTo>
                  <a:lnTo>
                    <a:pt x="44" y="82"/>
                  </a:lnTo>
                  <a:lnTo>
                    <a:pt x="46" y="82"/>
                  </a:lnTo>
                  <a:lnTo>
                    <a:pt x="48" y="82"/>
                  </a:lnTo>
                  <a:lnTo>
                    <a:pt x="50" y="82"/>
                  </a:lnTo>
                  <a:lnTo>
                    <a:pt x="54" y="82"/>
                  </a:lnTo>
                  <a:lnTo>
                    <a:pt x="61" y="80"/>
                  </a:lnTo>
                  <a:lnTo>
                    <a:pt x="61" y="79"/>
                  </a:lnTo>
                  <a:lnTo>
                    <a:pt x="63" y="80"/>
                  </a:lnTo>
                  <a:lnTo>
                    <a:pt x="65" y="80"/>
                  </a:lnTo>
                  <a:lnTo>
                    <a:pt x="69" y="80"/>
                  </a:lnTo>
                  <a:lnTo>
                    <a:pt x="71" y="82"/>
                  </a:lnTo>
                  <a:lnTo>
                    <a:pt x="80" y="82"/>
                  </a:lnTo>
                  <a:lnTo>
                    <a:pt x="82" y="82"/>
                  </a:lnTo>
                  <a:lnTo>
                    <a:pt x="82" y="84"/>
                  </a:lnTo>
                  <a:lnTo>
                    <a:pt x="84" y="84"/>
                  </a:lnTo>
                  <a:lnTo>
                    <a:pt x="86" y="88"/>
                  </a:lnTo>
                  <a:lnTo>
                    <a:pt x="105" y="84"/>
                  </a:lnTo>
                  <a:lnTo>
                    <a:pt x="105" y="81"/>
                  </a:lnTo>
                  <a:lnTo>
                    <a:pt x="107" y="81"/>
                  </a:lnTo>
                  <a:lnTo>
                    <a:pt x="107" y="80"/>
                  </a:lnTo>
                  <a:lnTo>
                    <a:pt x="107" y="79"/>
                  </a:lnTo>
                  <a:lnTo>
                    <a:pt x="109" y="79"/>
                  </a:lnTo>
                  <a:lnTo>
                    <a:pt x="109" y="78"/>
                  </a:lnTo>
                  <a:lnTo>
                    <a:pt x="111" y="76"/>
                  </a:lnTo>
                  <a:lnTo>
                    <a:pt x="113" y="76"/>
                  </a:lnTo>
                  <a:lnTo>
                    <a:pt x="113" y="73"/>
                  </a:lnTo>
                  <a:lnTo>
                    <a:pt x="111" y="72"/>
                  </a:lnTo>
                  <a:lnTo>
                    <a:pt x="111" y="70"/>
                  </a:lnTo>
                  <a:lnTo>
                    <a:pt x="109" y="70"/>
                  </a:lnTo>
                  <a:lnTo>
                    <a:pt x="109" y="69"/>
                  </a:lnTo>
                  <a:lnTo>
                    <a:pt x="118" y="65"/>
                  </a:lnTo>
                  <a:lnTo>
                    <a:pt x="122" y="64"/>
                  </a:lnTo>
                  <a:lnTo>
                    <a:pt x="126" y="60"/>
                  </a:lnTo>
                  <a:lnTo>
                    <a:pt x="126" y="56"/>
                  </a:lnTo>
                  <a:lnTo>
                    <a:pt x="128" y="55"/>
                  </a:lnTo>
                  <a:lnTo>
                    <a:pt x="128" y="54"/>
                  </a:lnTo>
                  <a:lnTo>
                    <a:pt x="128" y="53"/>
                  </a:lnTo>
                  <a:lnTo>
                    <a:pt x="132" y="49"/>
                  </a:lnTo>
                  <a:lnTo>
                    <a:pt x="134" y="49"/>
                  </a:lnTo>
                  <a:lnTo>
                    <a:pt x="134" y="48"/>
                  </a:lnTo>
                  <a:lnTo>
                    <a:pt x="134" y="47"/>
                  </a:lnTo>
                  <a:lnTo>
                    <a:pt x="137" y="48"/>
                  </a:lnTo>
                  <a:lnTo>
                    <a:pt x="141" y="48"/>
                  </a:lnTo>
                  <a:lnTo>
                    <a:pt x="147" y="48"/>
                  </a:lnTo>
                  <a:lnTo>
                    <a:pt x="147" y="47"/>
                  </a:lnTo>
                  <a:lnTo>
                    <a:pt x="132" y="40"/>
                  </a:lnTo>
                  <a:lnTo>
                    <a:pt x="132" y="39"/>
                  </a:lnTo>
                  <a:lnTo>
                    <a:pt x="132" y="38"/>
                  </a:lnTo>
                  <a:lnTo>
                    <a:pt x="134" y="38"/>
                  </a:lnTo>
                  <a:lnTo>
                    <a:pt x="134" y="37"/>
                  </a:lnTo>
                  <a:lnTo>
                    <a:pt x="128" y="31"/>
                  </a:lnTo>
                  <a:lnTo>
                    <a:pt x="126" y="30"/>
                  </a:lnTo>
                  <a:lnTo>
                    <a:pt x="124" y="30"/>
                  </a:lnTo>
                  <a:lnTo>
                    <a:pt x="126" y="30"/>
                  </a:lnTo>
                  <a:lnTo>
                    <a:pt x="126" y="29"/>
                  </a:lnTo>
                  <a:lnTo>
                    <a:pt x="124" y="29"/>
                  </a:lnTo>
                  <a:lnTo>
                    <a:pt x="122" y="26"/>
                  </a:lnTo>
                  <a:lnTo>
                    <a:pt x="124" y="26"/>
                  </a:lnTo>
                  <a:lnTo>
                    <a:pt x="128" y="26"/>
                  </a:lnTo>
                  <a:lnTo>
                    <a:pt x="128" y="25"/>
                  </a:lnTo>
                  <a:lnTo>
                    <a:pt x="130" y="26"/>
                  </a:lnTo>
                  <a:lnTo>
                    <a:pt x="130" y="25"/>
                  </a:lnTo>
                  <a:lnTo>
                    <a:pt x="130" y="24"/>
                  </a:lnTo>
                  <a:lnTo>
                    <a:pt x="128" y="24"/>
                  </a:lnTo>
                  <a:lnTo>
                    <a:pt x="128" y="23"/>
                  </a:lnTo>
                  <a:lnTo>
                    <a:pt x="126" y="23"/>
                  </a:lnTo>
                  <a:lnTo>
                    <a:pt x="128" y="22"/>
                  </a:lnTo>
                  <a:lnTo>
                    <a:pt x="128" y="21"/>
                  </a:lnTo>
                  <a:lnTo>
                    <a:pt x="130" y="21"/>
                  </a:lnTo>
                  <a:lnTo>
                    <a:pt x="132" y="21"/>
                  </a:lnTo>
                  <a:lnTo>
                    <a:pt x="134" y="22"/>
                  </a:lnTo>
                  <a:lnTo>
                    <a:pt x="143" y="20"/>
                  </a:lnTo>
                  <a:lnTo>
                    <a:pt x="141" y="20"/>
                  </a:lnTo>
                  <a:lnTo>
                    <a:pt x="139" y="18"/>
                  </a:lnTo>
                  <a:lnTo>
                    <a:pt x="137" y="17"/>
                  </a:lnTo>
                  <a:lnTo>
                    <a:pt x="139" y="16"/>
                  </a:lnTo>
                  <a:lnTo>
                    <a:pt x="141" y="16"/>
                  </a:lnTo>
                  <a:lnTo>
                    <a:pt x="151" y="14"/>
                  </a:lnTo>
                  <a:lnTo>
                    <a:pt x="153" y="14"/>
                  </a:lnTo>
                  <a:lnTo>
                    <a:pt x="151" y="13"/>
                  </a:lnTo>
                  <a:lnTo>
                    <a:pt x="145" y="12"/>
                  </a:lnTo>
                  <a:lnTo>
                    <a:pt x="139" y="9"/>
                  </a:lnTo>
                  <a:lnTo>
                    <a:pt x="137" y="9"/>
                  </a:lnTo>
                  <a:lnTo>
                    <a:pt x="134" y="9"/>
                  </a:lnTo>
                  <a:lnTo>
                    <a:pt x="134" y="8"/>
                  </a:lnTo>
                  <a:lnTo>
                    <a:pt x="134" y="7"/>
                  </a:lnTo>
                  <a:lnTo>
                    <a:pt x="132" y="7"/>
                  </a:lnTo>
                  <a:lnTo>
                    <a:pt x="132" y="8"/>
                  </a:lnTo>
                  <a:lnTo>
                    <a:pt x="130" y="8"/>
                  </a:lnTo>
                  <a:lnTo>
                    <a:pt x="128" y="8"/>
                  </a:lnTo>
                  <a:lnTo>
                    <a:pt x="128" y="6"/>
                  </a:lnTo>
                  <a:lnTo>
                    <a:pt x="130" y="6"/>
                  </a:lnTo>
                  <a:lnTo>
                    <a:pt x="128" y="4"/>
                  </a:lnTo>
                  <a:lnTo>
                    <a:pt x="126" y="2"/>
                  </a:lnTo>
                  <a:lnTo>
                    <a:pt x="124" y="2"/>
                  </a:lnTo>
                  <a:lnTo>
                    <a:pt x="122" y="0"/>
                  </a:lnTo>
                  <a:lnTo>
                    <a:pt x="120" y="0"/>
                  </a:lnTo>
                  <a:lnTo>
                    <a:pt x="118" y="1"/>
                  </a:lnTo>
                  <a:lnTo>
                    <a:pt x="116" y="2"/>
                  </a:lnTo>
                  <a:lnTo>
                    <a:pt x="116" y="1"/>
                  </a:lnTo>
                  <a:lnTo>
                    <a:pt x="116" y="0"/>
                  </a:lnTo>
                  <a:lnTo>
                    <a:pt x="113" y="0"/>
                  </a:lnTo>
                  <a:lnTo>
                    <a:pt x="113" y="1"/>
                  </a:lnTo>
                  <a:lnTo>
                    <a:pt x="105" y="7"/>
                  </a:lnTo>
                  <a:lnTo>
                    <a:pt x="101" y="12"/>
                  </a:lnTo>
                  <a:lnTo>
                    <a:pt x="99" y="12"/>
                  </a:lnTo>
                  <a:lnTo>
                    <a:pt x="97" y="12"/>
                  </a:lnTo>
                  <a:lnTo>
                    <a:pt x="97" y="13"/>
                  </a:lnTo>
                  <a:lnTo>
                    <a:pt x="99" y="14"/>
                  </a:lnTo>
                  <a:lnTo>
                    <a:pt x="97" y="15"/>
                  </a:lnTo>
                  <a:lnTo>
                    <a:pt x="94" y="16"/>
                  </a:lnTo>
                  <a:lnTo>
                    <a:pt x="92" y="16"/>
                  </a:lnTo>
                  <a:lnTo>
                    <a:pt x="90" y="16"/>
                  </a:lnTo>
                  <a:lnTo>
                    <a:pt x="88" y="15"/>
                  </a:lnTo>
                  <a:lnTo>
                    <a:pt x="82" y="17"/>
                  </a:lnTo>
                  <a:lnTo>
                    <a:pt x="76" y="18"/>
                  </a:lnTo>
                  <a:lnTo>
                    <a:pt x="73" y="18"/>
                  </a:lnTo>
                  <a:lnTo>
                    <a:pt x="73" y="21"/>
                  </a:lnTo>
                  <a:lnTo>
                    <a:pt x="59" y="31"/>
                  </a:lnTo>
                  <a:lnTo>
                    <a:pt x="57" y="31"/>
                  </a:lnTo>
                  <a:lnTo>
                    <a:pt x="46" y="31"/>
                  </a:lnTo>
                  <a:lnTo>
                    <a:pt x="46" y="32"/>
                  </a:lnTo>
                  <a:lnTo>
                    <a:pt x="42" y="32"/>
                  </a:lnTo>
                  <a:lnTo>
                    <a:pt x="40" y="32"/>
                  </a:lnTo>
                  <a:lnTo>
                    <a:pt x="38" y="34"/>
                  </a:lnTo>
                  <a:lnTo>
                    <a:pt x="38" y="37"/>
                  </a:lnTo>
                  <a:lnTo>
                    <a:pt x="36" y="36"/>
                  </a:lnTo>
                  <a:lnTo>
                    <a:pt x="33" y="37"/>
                  </a:lnTo>
                  <a:lnTo>
                    <a:pt x="36" y="38"/>
                  </a:lnTo>
                  <a:lnTo>
                    <a:pt x="31" y="42"/>
                  </a:lnTo>
                  <a:lnTo>
                    <a:pt x="25" y="41"/>
                  </a:lnTo>
                  <a:lnTo>
                    <a:pt x="23" y="41"/>
                  </a:lnTo>
                  <a:lnTo>
                    <a:pt x="19" y="41"/>
                  </a:lnTo>
                  <a:lnTo>
                    <a:pt x="12" y="40"/>
                  </a:lnTo>
                  <a:lnTo>
                    <a:pt x="12" y="39"/>
                  </a:lnTo>
                  <a:lnTo>
                    <a:pt x="12" y="38"/>
                  </a:lnTo>
                  <a:lnTo>
                    <a:pt x="10" y="39"/>
                  </a:lnTo>
                  <a:lnTo>
                    <a:pt x="8" y="40"/>
                  </a:lnTo>
                  <a:lnTo>
                    <a:pt x="4" y="42"/>
                  </a:lnTo>
                  <a:lnTo>
                    <a:pt x="0" y="4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5" name="Freeform 1356"/>
            <p:cNvSpPr>
              <a:spLocks/>
            </p:cNvSpPr>
            <p:nvPr/>
          </p:nvSpPr>
          <p:spPr bwMode="auto">
            <a:xfrm>
              <a:off x="6575226" y="5312424"/>
              <a:ext cx="3645" cy="3487"/>
            </a:xfrm>
            <a:custGeom>
              <a:avLst/>
              <a:gdLst>
                <a:gd name="T0" fmla="*/ 2 w 4"/>
                <a:gd name="T1" fmla="*/ 1 h 3"/>
                <a:gd name="T2" fmla="*/ 2 w 4"/>
                <a:gd name="T3" fmla="*/ 0 h 3"/>
                <a:gd name="T4" fmla="*/ 2 w 4"/>
                <a:gd name="T5" fmla="*/ 0 h 3"/>
                <a:gd name="T6" fmla="*/ 2 w 4"/>
                <a:gd name="T7" fmla="*/ 1 h 3"/>
                <a:gd name="T8" fmla="*/ 0 w 4"/>
                <a:gd name="T9" fmla="*/ 1 h 3"/>
                <a:gd name="T10" fmla="*/ 2 w 4"/>
                <a:gd name="T11" fmla="*/ 2 h 3"/>
                <a:gd name="T12" fmla="*/ 2 w 4"/>
                <a:gd name="T13" fmla="*/ 3 h 3"/>
                <a:gd name="T14" fmla="*/ 4 w 4"/>
                <a:gd name="T15" fmla="*/ 3 h 3"/>
                <a:gd name="T16" fmla="*/ 2 w 4"/>
                <a:gd name="T17" fmla="*/ 1 h 3"/>
                <a:gd name="T18" fmla="*/ 4 w 4"/>
                <a:gd name="T19" fmla="*/ 1 h 3"/>
                <a:gd name="T20" fmla="*/ 2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2" y="1"/>
                  </a:moveTo>
                  <a:lnTo>
                    <a:pt x="2" y="0"/>
                  </a:lnTo>
                  <a:lnTo>
                    <a:pt x="2" y="1"/>
                  </a:lnTo>
                  <a:lnTo>
                    <a:pt x="0" y="1"/>
                  </a:lnTo>
                  <a:lnTo>
                    <a:pt x="2" y="2"/>
                  </a:lnTo>
                  <a:lnTo>
                    <a:pt x="2" y="3"/>
                  </a:lnTo>
                  <a:lnTo>
                    <a:pt x="4" y="3"/>
                  </a:lnTo>
                  <a:lnTo>
                    <a:pt x="2" y="1"/>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6" name="Freeform 1357"/>
            <p:cNvSpPr>
              <a:spLocks/>
            </p:cNvSpPr>
            <p:nvPr/>
          </p:nvSpPr>
          <p:spPr bwMode="auto">
            <a:xfrm>
              <a:off x="5961033" y="5148523"/>
              <a:ext cx="3645" cy="3487"/>
            </a:xfrm>
            <a:custGeom>
              <a:avLst/>
              <a:gdLst>
                <a:gd name="T0" fmla="*/ 2 w 4"/>
                <a:gd name="T1" fmla="*/ 3 h 3"/>
                <a:gd name="T2" fmla="*/ 4 w 4"/>
                <a:gd name="T3" fmla="*/ 3 h 3"/>
                <a:gd name="T4" fmla="*/ 4 w 4"/>
                <a:gd name="T5" fmla="*/ 1 h 3"/>
                <a:gd name="T6" fmla="*/ 4 w 4"/>
                <a:gd name="T7" fmla="*/ 0 h 3"/>
                <a:gd name="T8" fmla="*/ 4 w 4"/>
                <a:gd name="T9" fmla="*/ 0 h 3"/>
                <a:gd name="T10" fmla="*/ 2 w 4"/>
                <a:gd name="T11" fmla="*/ 0 h 3"/>
                <a:gd name="T12" fmla="*/ 2 w 4"/>
                <a:gd name="T13" fmla="*/ 0 h 3"/>
                <a:gd name="T14" fmla="*/ 0 w 4"/>
                <a:gd name="T15" fmla="*/ 1 h 3"/>
                <a:gd name="T16" fmla="*/ 0 w 4"/>
                <a:gd name="T17" fmla="*/ 1 h 3"/>
                <a:gd name="T18" fmla="*/ 0 w 4"/>
                <a:gd name="T19" fmla="*/ 3 h 3"/>
                <a:gd name="T20" fmla="*/ 2 w 4"/>
                <a:gd name="T21" fmla="*/ 3 h 3"/>
                <a:gd name="T22" fmla="*/ 2 w 4"/>
                <a:gd name="T23" fmla="*/ 3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2" y="3"/>
                  </a:moveTo>
                  <a:lnTo>
                    <a:pt x="4" y="3"/>
                  </a:lnTo>
                  <a:lnTo>
                    <a:pt x="4" y="1"/>
                  </a:lnTo>
                  <a:lnTo>
                    <a:pt x="4" y="0"/>
                  </a:lnTo>
                  <a:lnTo>
                    <a:pt x="2" y="0"/>
                  </a:lnTo>
                  <a:lnTo>
                    <a:pt x="0" y="1"/>
                  </a:lnTo>
                  <a:lnTo>
                    <a:pt x="0" y="3"/>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7" name="Freeform 1358"/>
            <p:cNvSpPr>
              <a:spLocks/>
            </p:cNvSpPr>
            <p:nvPr/>
          </p:nvSpPr>
          <p:spPr bwMode="auto">
            <a:xfrm>
              <a:off x="5917292" y="5211294"/>
              <a:ext cx="41918" cy="9299"/>
            </a:xfrm>
            <a:custGeom>
              <a:avLst/>
              <a:gdLst>
                <a:gd name="T0" fmla="*/ 23 w 46"/>
                <a:gd name="T1" fmla="*/ 7 h 8"/>
                <a:gd name="T2" fmla="*/ 31 w 46"/>
                <a:gd name="T3" fmla="*/ 7 h 8"/>
                <a:gd name="T4" fmla="*/ 34 w 46"/>
                <a:gd name="T5" fmla="*/ 6 h 8"/>
                <a:gd name="T6" fmla="*/ 38 w 46"/>
                <a:gd name="T7" fmla="*/ 6 h 8"/>
                <a:gd name="T8" fmla="*/ 42 w 46"/>
                <a:gd name="T9" fmla="*/ 4 h 8"/>
                <a:gd name="T10" fmla="*/ 46 w 46"/>
                <a:gd name="T11" fmla="*/ 2 h 8"/>
                <a:gd name="T12" fmla="*/ 46 w 46"/>
                <a:gd name="T13" fmla="*/ 1 h 8"/>
                <a:gd name="T14" fmla="*/ 44 w 46"/>
                <a:gd name="T15" fmla="*/ 0 h 8"/>
                <a:gd name="T16" fmla="*/ 44 w 46"/>
                <a:gd name="T17" fmla="*/ 2 h 8"/>
                <a:gd name="T18" fmla="*/ 44 w 46"/>
                <a:gd name="T19" fmla="*/ 2 h 8"/>
                <a:gd name="T20" fmla="*/ 42 w 46"/>
                <a:gd name="T21" fmla="*/ 2 h 8"/>
                <a:gd name="T22" fmla="*/ 42 w 46"/>
                <a:gd name="T23" fmla="*/ 3 h 8"/>
                <a:gd name="T24" fmla="*/ 40 w 46"/>
                <a:gd name="T25" fmla="*/ 3 h 8"/>
                <a:gd name="T26" fmla="*/ 38 w 46"/>
                <a:gd name="T27" fmla="*/ 4 h 8"/>
                <a:gd name="T28" fmla="*/ 38 w 46"/>
                <a:gd name="T29" fmla="*/ 4 h 8"/>
                <a:gd name="T30" fmla="*/ 31 w 46"/>
                <a:gd name="T31" fmla="*/ 4 h 8"/>
                <a:gd name="T32" fmla="*/ 31 w 46"/>
                <a:gd name="T33" fmla="*/ 3 h 8"/>
                <a:gd name="T34" fmla="*/ 25 w 46"/>
                <a:gd name="T35" fmla="*/ 4 h 8"/>
                <a:gd name="T36" fmla="*/ 23 w 46"/>
                <a:gd name="T37" fmla="*/ 4 h 8"/>
                <a:gd name="T38" fmla="*/ 19 w 46"/>
                <a:gd name="T39" fmla="*/ 3 h 8"/>
                <a:gd name="T40" fmla="*/ 19 w 46"/>
                <a:gd name="T41" fmla="*/ 3 h 8"/>
                <a:gd name="T42" fmla="*/ 12 w 46"/>
                <a:gd name="T43" fmla="*/ 2 h 8"/>
                <a:gd name="T44" fmla="*/ 10 w 46"/>
                <a:gd name="T45" fmla="*/ 2 h 8"/>
                <a:gd name="T46" fmla="*/ 4 w 46"/>
                <a:gd name="T47" fmla="*/ 3 h 8"/>
                <a:gd name="T48" fmla="*/ 2 w 46"/>
                <a:gd name="T49" fmla="*/ 3 h 8"/>
                <a:gd name="T50" fmla="*/ 2 w 46"/>
                <a:gd name="T51" fmla="*/ 3 h 8"/>
                <a:gd name="T52" fmla="*/ 0 w 46"/>
                <a:gd name="T53" fmla="*/ 4 h 8"/>
                <a:gd name="T54" fmla="*/ 0 w 46"/>
                <a:gd name="T55" fmla="*/ 4 h 8"/>
                <a:gd name="T56" fmla="*/ 0 w 46"/>
                <a:gd name="T57" fmla="*/ 6 h 8"/>
                <a:gd name="T58" fmla="*/ 0 w 46"/>
                <a:gd name="T59" fmla="*/ 7 h 8"/>
                <a:gd name="T60" fmla="*/ 10 w 46"/>
                <a:gd name="T61" fmla="*/ 7 h 8"/>
                <a:gd name="T62" fmla="*/ 19 w 46"/>
                <a:gd name="T63" fmla="*/ 8 h 8"/>
                <a:gd name="T64" fmla="*/ 23 w 46"/>
                <a:gd name="T65" fmla="*/ 7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8"/>
                <a:gd name="T101" fmla="*/ 46 w 46"/>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8">
                  <a:moveTo>
                    <a:pt x="23" y="7"/>
                  </a:moveTo>
                  <a:lnTo>
                    <a:pt x="31" y="7"/>
                  </a:lnTo>
                  <a:lnTo>
                    <a:pt x="34" y="6"/>
                  </a:lnTo>
                  <a:lnTo>
                    <a:pt x="38" y="6"/>
                  </a:lnTo>
                  <a:lnTo>
                    <a:pt x="42" y="4"/>
                  </a:lnTo>
                  <a:lnTo>
                    <a:pt x="46" y="2"/>
                  </a:lnTo>
                  <a:lnTo>
                    <a:pt x="46" y="1"/>
                  </a:lnTo>
                  <a:lnTo>
                    <a:pt x="44" y="0"/>
                  </a:lnTo>
                  <a:lnTo>
                    <a:pt x="44" y="2"/>
                  </a:lnTo>
                  <a:lnTo>
                    <a:pt x="42" y="2"/>
                  </a:lnTo>
                  <a:lnTo>
                    <a:pt x="42" y="3"/>
                  </a:lnTo>
                  <a:lnTo>
                    <a:pt x="40" y="3"/>
                  </a:lnTo>
                  <a:lnTo>
                    <a:pt x="38" y="4"/>
                  </a:lnTo>
                  <a:lnTo>
                    <a:pt x="31" y="4"/>
                  </a:lnTo>
                  <a:lnTo>
                    <a:pt x="31" y="3"/>
                  </a:lnTo>
                  <a:lnTo>
                    <a:pt x="25" y="4"/>
                  </a:lnTo>
                  <a:lnTo>
                    <a:pt x="23" y="4"/>
                  </a:lnTo>
                  <a:lnTo>
                    <a:pt x="19" y="3"/>
                  </a:lnTo>
                  <a:lnTo>
                    <a:pt x="12" y="2"/>
                  </a:lnTo>
                  <a:lnTo>
                    <a:pt x="10" y="2"/>
                  </a:lnTo>
                  <a:lnTo>
                    <a:pt x="4" y="3"/>
                  </a:lnTo>
                  <a:lnTo>
                    <a:pt x="2" y="3"/>
                  </a:lnTo>
                  <a:lnTo>
                    <a:pt x="0" y="4"/>
                  </a:lnTo>
                  <a:lnTo>
                    <a:pt x="0" y="6"/>
                  </a:lnTo>
                  <a:lnTo>
                    <a:pt x="0" y="7"/>
                  </a:lnTo>
                  <a:lnTo>
                    <a:pt x="10" y="7"/>
                  </a:lnTo>
                  <a:lnTo>
                    <a:pt x="19" y="8"/>
                  </a:lnTo>
                  <a:lnTo>
                    <a:pt x="23"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8" name="Rectangle 1359"/>
            <p:cNvSpPr>
              <a:spLocks noChangeArrowheads="1"/>
            </p:cNvSpPr>
            <p:nvPr/>
          </p:nvSpPr>
          <p:spPr bwMode="auto">
            <a:xfrm>
              <a:off x="6535130" y="5238029"/>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29" name="Freeform 1360"/>
            <p:cNvSpPr>
              <a:spLocks/>
            </p:cNvSpPr>
            <p:nvPr/>
          </p:nvSpPr>
          <p:spPr bwMode="auto">
            <a:xfrm>
              <a:off x="5955565" y="5147360"/>
              <a:ext cx="5468" cy="4650"/>
            </a:xfrm>
            <a:custGeom>
              <a:avLst/>
              <a:gdLst>
                <a:gd name="T0" fmla="*/ 4 w 6"/>
                <a:gd name="T1" fmla="*/ 0 h 4"/>
                <a:gd name="T2" fmla="*/ 2 w 6"/>
                <a:gd name="T3" fmla="*/ 1 h 4"/>
                <a:gd name="T4" fmla="*/ 2 w 6"/>
                <a:gd name="T5" fmla="*/ 1 h 4"/>
                <a:gd name="T6" fmla="*/ 0 w 6"/>
                <a:gd name="T7" fmla="*/ 2 h 4"/>
                <a:gd name="T8" fmla="*/ 2 w 6"/>
                <a:gd name="T9" fmla="*/ 4 h 4"/>
                <a:gd name="T10" fmla="*/ 4 w 6"/>
                <a:gd name="T11" fmla="*/ 4 h 4"/>
                <a:gd name="T12" fmla="*/ 6 w 6"/>
                <a:gd name="T13" fmla="*/ 1 h 4"/>
                <a:gd name="T14" fmla="*/ 6 w 6"/>
                <a:gd name="T15" fmla="*/ 0 h 4"/>
                <a:gd name="T16" fmla="*/ 4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4" y="0"/>
                  </a:moveTo>
                  <a:lnTo>
                    <a:pt x="2" y="1"/>
                  </a:lnTo>
                  <a:lnTo>
                    <a:pt x="0" y="2"/>
                  </a:lnTo>
                  <a:lnTo>
                    <a:pt x="2" y="4"/>
                  </a:lnTo>
                  <a:lnTo>
                    <a:pt x="4" y="4"/>
                  </a:lnTo>
                  <a:lnTo>
                    <a:pt x="6" y="1"/>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0" name="Freeform 1361"/>
            <p:cNvSpPr>
              <a:spLocks/>
            </p:cNvSpPr>
            <p:nvPr/>
          </p:nvSpPr>
          <p:spPr bwMode="auto">
            <a:xfrm>
              <a:off x="5959210" y="5174096"/>
              <a:ext cx="1823" cy="2325"/>
            </a:xfrm>
            <a:custGeom>
              <a:avLst/>
              <a:gdLst>
                <a:gd name="T0" fmla="*/ 2 w 2"/>
                <a:gd name="T1" fmla="*/ 0 h 2"/>
                <a:gd name="T2" fmla="*/ 0 w 2"/>
                <a:gd name="T3" fmla="*/ 0 h 2"/>
                <a:gd name="T4" fmla="*/ 0 w 2"/>
                <a:gd name="T5" fmla="*/ 0 h 2"/>
                <a:gd name="T6" fmla="*/ 0 w 2"/>
                <a:gd name="T7" fmla="*/ 0 h 2"/>
                <a:gd name="T8" fmla="*/ 0 w 2"/>
                <a:gd name="T9" fmla="*/ 1 h 2"/>
                <a:gd name="T10" fmla="*/ 2 w 2"/>
                <a:gd name="T11" fmla="*/ 2 h 2"/>
                <a:gd name="T12" fmla="*/ 2 w 2"/>
                <a:gd name="T13" fmla="*/ 2 h 2"/>
                <a:gd name="T14" fmla="*/ 2 w 2"/>
                <a:gd name="T15" fmla="*/ 1 h 2"/>
                <a:gd name="T16" fmla="*/ 2 w 2"/>
                <a:gd name="T17" fmla="*/ 0 h 2"/>
                <a:gd name="T18" fmla="*/ 2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0"/>
                  </a:moveTo>
                  <a:lnTo>
                    <a:pt x="0" y="0"/>
                  </a:lnTo>
                  <a:lnTo>
                    <a:pt x="0" y="1"/>
                  </a:lnTo>
                  <a:lnTo>
                    <a:pt x="2"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1" name="Freeform 1362"/>
            <p:cNvSpPr>
              <a:spLocks/>
            </p:cNvSpPr>
            <p:nvPr/>
          </p:nvSpPr>
          <p:spPr bwMode="auto">
            <a:xfrm>
              <a:off x="5905445" y="5222918"/>
              <a:ext cx="25515" cy="9299"/>
            </a:xfrm>
            <a:custGeom>
              <a:avLst/>
              <a:gdLst>
                <a:gd name="T0" fmla="*/ 9 w 28"/>
                <a:gd name="T1" fmla="*/ 5 h 8"/>
                <a:gd name="T2" fmla="*/ 17 w 28"/>
                <a:gd name="T3" fmla="*/ 7 h 8"/>
                <a:gd name="T4" fmla="*/ 19 w 28"/>
                <a:gd name="T5" fmla="*/ 8 h 8"/>
                <a:gd name="T6" fmla="*/ 23 w 28"/>
                <a:gd name="T7" fmla="*/ 8 h 8"/>
                <a:gd name="T8" fmla="*/ 25 w 28"/>
                <a:gd name="T9" fmla="*/ 8 h 8"/>
                <a:gd name="T10" fmla="*/ 28 w 28"/>
                <a:gd name="T11" fmla="*/ 7 h 8"/>
                <a:gd name="T12" fmla="*/ 25 w 28"/>
                <a:gd name="T13" fmla="*/ 6 h 8"/>
                <a:gd name="T14" fmla="*/ 17 w 28"/>
                <a:gd name="T15" fmla="*/ 1 h 8"/>
                <a:gd name="T16" fmla="*/ 17 w 28"/>
                <a:gd name="T17" fmla="*/ 1 h 8"/>
                <a:gd name="T18" fmla="*/ 15 w 28"/>
                <a:gd name="T19" fmla="*/ 0 h 8"/>
                <a:gd name="T20" fmla="*/ 13 w 28"/>
                <a:gd name="T21" fmla="*/ 1 h 8"/>
                <a:gd name="T22" fmla="*/ 4 w 28"/>
                <a:gd name="T23" fmla="*/ 1 h 8"/>
                <a:gd name="T24" fmla="*/ 0 w 28"/>
                <a:gd name="T25" fmla="*/ 1 h 8"/>
                <a:gd name="T26" fmla="*/ 0 w 28"/>
                <a:gd name="T27" fmla="*/ 2 h 8"/>
                <a:gd name="T28" fmla="*/ 2 w 28"/>
                <a:gd name="T29" fmla="*/ 5 h 8"/>
                <a:gd name="T30" fmla="*/ 9 w 28"/>
                <a:gd name="T31" fmla="*/ 5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
                <a:gd name="T50" fmla="*/ 28 w 2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
                  <a:moveTo>
                    <a:pt x="9" y="5"/>
                  </a:moveTo>
                  <a:lnTo>
                    <a:pt x="17" y="7"/>
                  </a:lnTo>
                  <a:lnTo>
                    <a:pt x="19" y="8"/>
                  </a:lnTo>
                  <a:lnTo>
                    <a:pt x="23" y="8"/>
                  </a:lnTo>
                  <a:lnTo>
                    <a:pt x="25" y="8"/>
                  </a:lnTo>
                  <a:lnTo>
                    <a:pt x="28" y="7"/>
                  </a:lnTo>
                  <a:lnTo>
                    <a:pt x="25" y="6"/>
                  </a:lnTo>
                  <a:lnTo>
                    <a:pt x="17" y="1"/>
                  </a:lnTo>
                  <a:lnTo>
                    <a:pt x="15" y="0"/>
                  </a:lnTo>
                  <a:lnTo>
                    <a:pt x="13" y="1"/>
                  </a:lnTo>
                  <a:lnTo>
                    <a:pt x="4" y="1"/>
                  </a:lnTo>
                  <a:lnTo>
                    <a:pt x="0" y="1"/>
                  </a:lnTo>
                  <a:lnTo>
                    <a:pt x="0" y="2"/>
                  </a:lnTo>
                  <a:lnTo>
                    <a:pt x="2" y="5"/>
                  </a:lnTo>
                  <a:lnTo>
                    <a:pt x="9"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2" name="Freeform 1363"/>
            <p:cNvSpPr>
              <a:spLocks/>
            </p:cNvSpPr>
            <p:nvPr/>
          </p:nvSpPr>
          <p:spPr bwMode="auto">
            <a:xfrm>
              <a:off x="6552444" y="5285689"/>
              <a:ext cx="7290" cy="6975"/>
            </a:xfrm>
            <a:custGeom>
              <a:avLst/>
              <a:gdLst>
                <a:gd name="T0" fmla="*/ 2 w 8"/>
                <a:gd name="T1" fmla="*/ 1 h 6"/>
                <a:gd name="T2" fmla="*/ 2 w 8"/>
                <a:gd name="T3" fmla="*/ 0 h 6"/>
                <a:gd name="T4" fmla="*/ 0 w 8"/>
                <a:gd name="T5" fmla="*/ 0 h 6"/>
                <a:gd name="T6" fmla="*/ 0 w 8"/>
                <a:gd name="T7" fmla="*/ 1 h 6"/>
                <a:gd name="T8" fmla="*/ 2 w 8"/>
                <a:gd name="T9" fmla="*/ 2 h 6"/>
                <a:gd name="T10" fmla="*/ 2 w 8"/>
                <a:gd name="T11" fmla="*/ 2 h 6"/>
                <a:gd name="T12" fmla="*/ 4 w 8"/>
                <a:gd name="T13" fmla="*/ 6 h 6"/>
                <a:gd name="T14" fmla="*/ 8 w 8"/>
                <a:gd name="T15" fmla="*/ 6 h 6"/>
                <a:gd name="T16" fmla="*/ 8 w 8"/>
                <a:gd name="T17" fmla="*/ 4 h 6"/>
                <a:gd name="T18" fmla="*/ 8 w 8"/>
                <a:gd name="T19" fmla="*/ 3 h 6"/>
                <a:gd name="T20" fmla="*/ 6 w 8"/>
                <a:gd name="T21" fmla="*/ 3 h 6"/>
                <a:gd name="T22" fmla="*/ 4 w 8"/>
                <a:gd name="T23" fmla="*/ 2 h 6"/>
                <a:gd name="T24" fmla="*/ 4 w 8"/>
                <a:gd name="T25" fmla="*/ 1 h 6"/>
                <a:gd name="T26" fmla="*/ 2 w 8"/>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6"/>
                <a:gd name="T44" fmla="*/ 8 w 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6">
                  <a:moveTo>
                    <a:pt x="2" y="1"/>
                  </a:moveTo>
                  <a:lnTo>
                    <a:pt x="2" y="0"/>
                  </a:lnTo>
                  <a:lnTo>
                    <a:pt x="0" y="0"/>
                  </a:lnTo>
                  <a:lnTo>
                    <a:pt x="0" y="1"/>
                  </a:lnTo>
                  <a:lnTo>
                    <a:pt x="2" y="2"/>
                  </a:lnTo>
                  <a:lnTo>
                    <a:pt x="4" y="6"/>
                  </a:lnTo>
                  <a:lnTo>
                    <a:pt x="8" y="6"/>
                  </a:lnTo>
                  <a:lnTo>
                    <a:pt x="8" y="4"/>
                  </a:lnTo>
                  <a:lnTo>
                    <a:pt x="8" y="3"/>
                  </a:lnTo>
                  <a:lnTo>
                    <a:pt x="6" y="3"/>
                  </a:lnTo>
                  <a:lnTo>
                    <a:pt x="4" y="2"/>
                  </a:lnTo>
                  <a:lnTo>
                    <a:pt x="4" y="1"/>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3" name="Freeform 1364"/>
            <p:cNvSpPr>
              <a:spLocks/>
            </p:cNvSpPr>
            <p:nvPr/>
          </p:nvSpPr>
          <p:spPr bwMode="auto">
            <a:xfrm>
              <a:off x="6544243" y="5549559"/>
              <a:ext cx="103884" cy="79045"/>
            </a:xfrm>
            <a:custGeom>
              <a:avLst/>
              <a:gdLst>
                <a:gd name="T0" fmla="*/ 112 w 114"/>
                <a:gd name="T1" fmla="*/ 7 h 68"/>
                <a:gd name="T2" fmla="*/ 112 w 114"/>
                <a:gd name="T3" fmla="*/ 5 h 68"/>
                <a:gd name="T4" fmla="*/ 108 w 114"/>
                <a:gd name="T5" fmla="*/ 8 h 68"/>
                <a:gd name="T6" fmla="*/ 108 w 114"/>
                <a:gd name="T7" fmla="*/ 5 h 68"/>
                <a:gd name="T8" fmla="*/ 108 w 114"/>
                <a:gd name="T9" fmla="*/ 4 h 68"/>
                <a:gd name="T10" fmla="*/ 104 w 114"/>
                <a:gd name="T11" fmla="*/ 6 h 68"/>
                <a:gd name="T12" fmla="*/ 97 w 114"/>
                <a:gd name="T13" fmla="*/ 6 h 68"/>
                <a:gd name="T14" fmla="*/ 93 w 114"/>
                <a:gd name="T15" fmla="*/ 4 h 68"/>
                <a:gd name="T16" fmla="*/ 91 w 114"/>
                <a:gd name="T17" fmla="*/ 0 h 68"/>
                <a:gd name="T18" fmla="*/ 89 w 114"/>
                <a:gd name="T19" fmla="*/ 0 h 68"/>
                <a:gd name="T20" fmla="*/ 85 w 114"/>
                <a:gd name="T21" fmla="*/ 2 h 68"/>
                <a:gd name="T22" fmla="*/ 83 w 114"/>
                <a:gd name="T23" fmla="*/ 8 h 68"/>
                <a:gd name="T24" fmla="*/ 72 w 114"/>
                <a:gd name="T25" fmla="*/ 14 h 68"/>
                <a:gd name="T26" fmla="*/ 59 w 114"/>
                <a:gd name="T27" fmla="*/ 25 h 68"/>
                <a:gd name="T28" fmla="*/ 36 w 114"/>
                <a:gd name="T29" fmla="*/ 37 h 68"/>
                <a:gd name="T30" fmla="*/ 30 w 114"/>
                <a:gd name="T31" fmla="*/ 37 h 68"/>
                <a:gd name="T32" fmla="*/ 26 w 114"/>
                <a:gd name="T33" fmla="*/ 38 h 68"/>
                <a:gd name="T34" fmla="*/ 21 w 114"/>
                <a:gd name="T35" fmla="*/ 41 h 68"/>
                <a:gd name="T36" fmla="*/ 17 w 114"/>
                <a:gd name="T37" fmla="*/ 45 h 68"/>
                <a:gd name="T38" fmla="*/ 15 w 114"/>
                <a:gd name="T39" fmla="*/ 47 h 68"/>
                <a:gd name="T40" fmla="*/ 13 w 114"/>
                <a:gd name="T41" fmla="*/ 48 h 68"/>
                <a:gd name="T42" fmla="*/ 13 w 114"/>
                <a:gd name="T43" fmla="*/ 47 h 68"/>
                <a:gd name="T44" fmla="*/ 9 w 114"/>
                <a:gd name="T45" fmla="*/ 50 h 68"/>
                <a:gd name="T46" fmla="*/ 11 w 114"/>
                <a:gd name="T47" fmla="*/ 52 h 68"/>
                <a:gd name="T48" fmla="*/ 7 w 114"/>
                <a:gd name="T49" fmla="*/ 52 h 68"/>
                <a:gd name="T50" fmla="*/ 7 w 114"/>
                <a:gd name="T51" fmla="*/ 53 h 68"/>
                <a:gd name="T52" fmla="*/ 5 w 114"/>
                <a:gd name="T53" fmla="*/ 53 h 68"/>
                <a:gd name="T54" fmla="*/ 7 w 114"/>
                <a:gd name="T55" fmla="*/ 54 h 68"/>
                <a:gd name="T56" fmla="*/ 5 w 114"/>
                <a:gd name="T57" fmla="*/ 56 h 68"/>
                <a:gd name="T58" fmla="*/ 0 w 114"/>
                <a:gd name="T59" fmla="*/ 57 h 68"/>
                <a:gd name="T60" fmla="*/ 3 w 114"/>
                <a:gd name="T61" fmla="*/ 60 h 68"/>
                <a:gd name="T62" fmla="*/ 3 w 114"/>
                <a:gd name="T63" fmla="*/ 61 h 68"/>
                <a:gd name="T64" fmla="*/ 3 w 114"/>
                <a:gd name="T65" fmla="*/ 62 h 68"/>
                <a:gd name="T66" fmla="*/ 13 w 114"/>
                <a:gd name="T67" fmla="*/ 63 h 68"/>
                <a:gd name="T68" fmla="*/ 19 w 114"/>
                <a:gd name="T69" fmla="*/ 62 h 68"/>
                <a:gd name="T70" fmla="*/ 26 w 114"/>
                <a:gd name="T71" fmla="*/ 65 h 68"/>
                <a:gd name="T72" fmla="*/ 28 w 114"/>
                <a:gd name="T73" fmla="*/ 66 h 68"/>
                <a:gd name="T74" fmla="*/ 30 w 114"/>
                <a:gd name="T75" fmla="*/ 66 h 68"/>
                <a:gd name="T76" fmla="*/ 34 w 114"/>
                <a:gd name="T77" fmla="*/ 65 h 68"/>
                <a:gd name="T78" fmla="*/ 40 w 114"/>
                <a:gd name="T79" fmla="*/ 66 h 68"/>
                <a:gd name="T80" fmla="*/ 49 w 114"/>
                <a:gd name="T81" fmla="*/ 64 h 68"/>
                <a:gd name="T82" fmla="*/ 55 w 114"/>
                <a:gd name="T83" fmla="*/ 63 h 68"/>
                <a:gd name="T84" fmla="*/ 61 w 114"/>
                <a:gd name="T85" fmla="*/ 60 h 68"/>
                <a:gd name="T86" fmla="*/ 61 w 114"/>
                <a:gd name="T87" fmla="*/ 58 h 68"/>
                <a:gd name="T88" fmla="*/ 66 w 114"/>
                <a:gd name="T89" fmla="*/ 54 h 68"/>
                <a:gd name="T90" fmla="*/ 70 w 114"/>
                <a:gd name="T91" fmla="*/ 47 h 68"/>
                <a:gd name="T92" fmla="*/ 74 w 114"/>
                <a:gd name="T93" fmla="*/ 40 h 68"/>
                <a:gd name="T94" fmla="*/ 76 w 114"/>
                <a:gd name="T95" fmla="*/ 38 h 68"/>
                <a:gd name="T96" fmla="*/ 85 w 114"/>
                <a:gd name="T97" fmla="*/ 36 h 68"/>
                <a:gd name="T98" fmla="*/ 87 w 114"/>
                <a:gd name="T99" fmla="*/ 36 h 68"/>
                <a:gd name="T100" fmla="*/ 95 w 114"/>
                <a:gd name="T101" fmla="*/ 36 h 68"/>
                <a:gd name="T102" fmla="*/ 97 w 114"/>
                <a:gd name="T103" fmla="*/ 36 h 68"/>
                <a:gd name="T104" fmla="*/ 93 w 114"/>
                <a:gd name="T105" fmla="*/ 28 h 68"/>
                <a:gd name="T106" fmla="*/ 97 w 114"/>
                <a:gd name="T107" fmla="*/ 25 h 68"/>
                <a:gd name="T108" fmla="*/ 104 w 114"/>
                <a:gd name="T109" fmla="*/ 21 h 68"/>
                <a:gd name="T110" fmla="*/ 110 w 114"/>
                <a:gd name="T111" fmla="*/ 17 h 68"/>
                <a:gd name="T112" fmla="*/ 114 w 114"/>
                <a:gd name="T113" fmla="*/ 14 h 68"/>
                <a:gd name="T114" fmla="*/ 114 w 114"/>
                <a:gd name="T115" fmla="*/ 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4"/>
                <a:gd name="T175" fmla="*/ 0 h 68"/>
                <a:gd name="T176" fmla="*/ 114 w 114"/>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4" h="68">
                  <a:moveTo>
                    <a:pt x="114" y="8"/>
                  </a:moveTo>
                  <a:lnTo>
                    <a:pt x="112" y="7"/>
                  </a:lnTo>
                  <a:lnTo>
                    <a:pt x="114" y="6"/>
                  </a:lnTo>
                  <a:lnTo>
                    <a:pt x="112" y="5"/>
                  </a:lnTo>
                  <a:lnTo>
                    <a:pt x="110" y="6"/>
                  </a:lnTo>
                  <a:lnTo>
                    <a:pt x="110" y="7"/>
                  </a:lnTo>
                  <a:lnTo>
                    <a:pt x="108" y="8"/>
                  </a:lnTo>
                  <a:lnTo>
                    <a:pt x="110" y="6"/>
                  </a:lnTo>
                  <a:lnTo>
                    <a:pt x="108" y="5"/>
                  </a:lnTo>
                  <a:lnTo>
                    <a:pt x="110" y="4"/>
                  </a:lnTo>
                  <a:lnTo>
                    <a:pt x="108" y="4"/>
                  </a:lnTo>
                  <a:lnTo>
                    <a:pt x="106" y="5"/>
                  </a:lnTo>
                  <a:lnTo>
                    <a:pt x="104" y="6"/>
                  </a:lnTo>
                  <a:lnTo>
                    <a:pt x="99" y="8"/>
                  </a:lnTo>
                  <a:lnTo>
                    <a:pt x="97" y="7"/>
                  </a:lnTo>
                  <a:lnTo>
                    <a:pt x="97" y="6"/>
                  </a:lnTo>
                  <a:lnTo>
                    <a:pt x="97" y="4"/>
                  </a:lnTo>
                  <a:lnTo>
                    <a:pt x="95" y="2"/>
                  </a:lnTo>
                  <a:lnTo>
                    <a:pt x="93" y="4"/>
                  </a:lnTo>
                  <a:lnTo>
                    <a:pt x="93" y="2"/>
                  </a:lnTo>
                  <a:lnTo>
                    <a:pt x="91" y="2"/>
                  </a:lnTo>
                  <a:lnTo>
                    <a:pt x="91" y="0"/>
                  </a:lnTo>
                  <a:lnTo>
                    <a:pt x="89" y="0"/>
                  </a:lnTo>
                  <a:lnTo>
                    <a:pt x="87" y="2"/>
                  </a:lnTo>
                  <a:lnTo>
                    <a:pt x="85" y="2"/>
                  </a:lnTo>
                  <a:lnTo>
                    <a:pt x="85" y="5"/>
                  </a:lnTo>
                  <a:lnTo>
                    <a:pt x="83" y="5"/>
                  </a:lnTo>
                  <a:lnTo>
                    <a:pt x="83" y="8"/>
                  </a:lnTo>
                  <a:lnTo>
                    <a:pt x="78" y="12"/>
                  </a:lnTo>
                  <a:lnTo>
                    <a:pt x="72" y="14"/>
                  </a:lnTo>
                  <a:lnTo>
                    <a:pt x="68" y="21"/>
                  </a:lnTo>
                  <a:lnTo>
                    <a:pt x="61" y="25"/>
                  </a:lnTo>
                  <a:lnTo>
                    <a:pt x="59" y="25"/>
                  </a:lnTo>
                  <a:lnTo>
                    <a:pt x="55" y="28"/>
                  </a:lnTo>
                  <a:lnTo>
                    <a:pt x="53" y="29"/>
                  </a:lnTo>
                  <a:lnTo>
                    <a:pt x="36" y="37"/>
                  </a:lnTo>
                  <a:lnTo>
                    <a:pt x="34" y="37"/>
                  </a:lnTo>
                  <a:lnTo>
                    <a:pt x="32" y="37"/>
                  </a:lnTo>
                  <a:lnTo>
                    <a:pt x="30" y="37"/>
                  </a:lnTo>
                  <a:lnTo>
                    <a:pt x="28" y="37"/>
                  </a:lnTo>
                  <a:lnTo>
                    <a:pt x="26" y="38"/>
                  </a:lnTo>
                  <a:lnTo>
                    <a:pt x="24" y="40"/>
                  </a:lnTo>
                  <a:lnTo>
                    <a:pt x="21" y="40"/>
                  </a:lnTo>
                  <a:lnTo>
                    <a:pt x="21" y="41"/>
                  </a:lnTo>
                  <a:lnTo>
                    <a:pt x="19" y="44"/>
                  </a:lnTo>
                  <a:lnTo>
                    <a:pt x="17" y="45"/>
                  </a:lnTo>
                  <a:lnTo>
                    <a:pt x="15" y="46"/>
                  </a:lnTo>
                  <a:lnTo>
                    <a:pt x="15" y="47"/>
                  </a:lnTo>
                  <a:lnTo>
                    <a:pt x="15" y="48"/>
                  </a:lnTo>
                  <a:lnTo>
                    <a:pt x="13" y="48"/>
                  </a:lnTo>
                  <a:lnTo>
                    <a:pt x="13" y="47"/>
                  </a:lnTo>
                  <a:lnTo>
                    <a:pt x="11" y="47"/>
                  </a:lnTo>
                  <a:lnTo>
                    <a:pt x="9" y="48"/>
                  </a:lnTo>
                  <a:lnTo>
                    <a:pt x="9" y="50"/>
                  </a:lnTo>
                  <a:lnTo>
                    <a:pt x="9" y="52"/>
                  </a:lnTo>
                  <a:lnTo>
                    <a:pt x="11" y="52"/>
                  </a:lnTo>
                  <a:lnTo>
                    <a:pt x="9" y="52"/>
                  </a:lnTo>
                  <a:lnTo>
                    <a:pt x="7" y="52"/>
                  </a:lnTo>
                  <a:lnTo>
                    <a:pt x="7" y="53"/>
                  </a:lnTo>
                  <a:lnTo>
                    <a:pt x="5" y="53"/>
                  </a:lnTo>
                  <a:lnTo>
                    <a:pt x="5" y="54"/>
                  </a:lnTo>
                  <a:lnTo>
                    <a:pt x="7" y="54"/>
                  </a:lnTo>
                  <a:lnTo>
                    <a:pt x="7" y="55"/>
                  </a:lnTo>
                  <a:lnTo>
                    <a:pt x="5" y="56"/>
                  </a:lnTo>
                  <a:lnTo>
                    <a:pt x="7" y="56"/>
                  </a:lnTo>
                  <a:lnTo>
                    <a:pt x="5" y="57"/>
                  </a:lnTo>
                  <a:lnTo>
                    <a:pt x="0" y="57"/>
                  </a:lnTo>
                  <a:lnTo>
                    <a:pt x="0" y="58"/>
                  </a:lnTo>
                  <a:lnTo>
                    <a:pt x="0" y="60"/>
                  </a:lnTo>
                  <a:lnTo>
                    <a:pt x="3" y="60"/>
                  </a:lnTo>
                  <a:lnTo>
                    <a:pt x="3" y="58"/>
                  </a:lnTo>
                  <a:lnTo>
                    <a:pt x="5" y="58"/>
                  </a:lnTo>
                  <a:lnTo>
                    <a:pt x="3" y="61"/>
                  </a:lnTo>
                  <a:lnTo>
                    <a:pt x="7" y="58"/>
                  </a:lnTo>
                  <a:lnTo>
                    <a:pt x="3" y="62"/>
                  </a:lnTo>
                  <a:lnTo>
                    <a:pt x="5" y="62"/>
                  </a:lnTo>
                  <a:lnTo>
                    <a:pt x="11" y="63"/>
                  </a:lnTo>
                  <a:lnTo>
                    <a:pt x="13" y="63"/>
                  </a:lnTo>
                  <a:lnTo>
                    <a:pt x="15" y="62"/>
                  </a:lnTo>
                  <a:lnTo>
                    <a:pt x="17" y="62"/>
                  </a:lnTo>
                  <a:lnTo>
                    <a:pt x="19" y="62"/>
                  </a:lnTo>
                  <a:lnTo>
                    <a:pt x="19" y="64"/>
                  </a:lnTo>
                  <a:lnTo>
                    <a:pt x="24" y="64"/>
                  </a:lnTo>
                  <a:lnTo>
                    <a:pt x="26" y="65"/>
                  </a:lnTo>
                  <a:lnTo>
                    <a:pt x="28" y="64"/>
                  </a:lnTo>
                  <a:lnTo>
                    <a:pt x="28" y="65"/>
                  </a:lnTo>
                  <a:lnTo>
                    <a:pt x="28" y="66"/>
                  </a:lnTo>
                  <a:lnTo>
                    <a:pt x="30" y="66"/>
                  </a:lnTo>
                  <a:lnTo>
                    <a:pt x="32" y="66"/>
                  </a:lnTo>
                  <a:lnTo>
                    <a:pt x="34" y="65"/>
                  </a:lnTo>
                  <a:lnTo>
                    <a:pt x="36" y="68"/>
                  </a:lnTo>
                  <a:lnTo>
                    <a:pt x="40" y="66"/>
                  </a:lnTo>
                  <a:lnTo>
                    <a:pt x="40" y="68"/>
                  </a:lnTo>
                  <a:lnTo>
                    <a:pt x="47" y="65"/>
                  </a:lnTo>
                  <a:lnTo>
                    <a:pt x="49" y="64"/>
                  </a:lnTo>
                  <a:lnTo>
                    <a:pt x="55" y="63"/>
                  </a:lnTo>
                  <a:lnTo>
                    <a:pt x="57" y="61"/>
                  </a:lnTo>
                  <a:lnTo>
                    <a:pt x="59" y="60"/>
                  </a:lnTo>
                  <a:lnTo>
                    <a:pt x="61" y="60"/>
                  </a:lnTo>
                  <a:lnTo>
                    <a:pt x="64" y="58"/>
                  </a:lnTo>
                  <a:lnTo>
                    <a:pt x="61" y="58"/>
                  </a:lnTo>
                  <a:lnTo>
                    <a:pt x="61" y="57"/>
                  </a:lnTo>
                  <a:lnTo>
                    <a:pt x="64" y="56"/>
                  </a:lnTo>
                  <a:lnTo>
                    <a:pt x="66" y="54"/>
                  </a:lnTo>
                  <a:lnTo>
                    <a:pt x="66" y="50"/>
                  </a:lnTo>
                  <a:lnTo>
                    <a:pt x="70" y="49"/>
                  </a:lnTo>
                  <a:lnTo>
                    <a:pt x="70" y="47"/>
                  </a:lnTo>
                  <a:lnTo>
                    <a:pt x="72" y="42"/>
                  </a:lnTo>
                  <a:lnTo>
                    <a:pt x="74" y="40"/>
                  </a:lnTo>
                  <a:lnTo>
                    <a:pt x="74" y="37"/>
                  </a:lnTo>
                  <a:lnTo>
                    <a:pt x="76" y="38"/>
                  </a:lnTo>
                  <a:lnTo>
                    <a:pt x="85" y="37"/>
                  </a:lnTo>
                  <a:lnTo>
                    <a:pt x="85" y="36"/>
                  </a:lnTo>
                  <a:lnTo>
                    <a:pt x="87" y="36"/>
                  </a:lnTo>
                  <a:lnTo>
                    <a:pt x="87" y="34"/>
                  </a:lnTo>
                  <a:lnTo>
                    <a:pt x="89" y="34"/>
                  </a:lnTo>
                  <a:lnTo>
                    <a:pt x="95" y="36"/>
                  </a:lnTo>
                  <a:lnTo>
                    <a:pt x="95" y="34"/>
                  </a:lnTo>
                  <a:lnTo>
                    <a:pt x="97" y="36"/>
                  </a:lnTo>
                  <a:lnTo>
                    <a:pt x="97" y="34"/>
                  </a:lnTo>
                  <a:lnTo>
                    <a:pt x="93" y="33"/>
                  </a:lnTo>
                  <a:lnTo>
                    <a:pt x="93" y="28"/>
                  </a:lnTo>
                  <a:lnTo>
                    <a:pt x="97" y="26"/>
                  </a:lnTo>
                  <a:lnTo>
                    <a:pt x="97" y="25"/>
                  </a:lnTo>
                  <a:lnTo>
                    <a:pt x="99" y="25"/>
                  </a:lnTo>
                  <a:lnTo>
                    <a:pt x="102" y="24"/>
                  </a:lnTo>
                  <a:lnTo>
                    <a:pt x="104" y="21"/>
                  </a:lnTo>
                  <a:lnTo>
                    <a:pt x="108" y="18"/>
                  </a:lnTo>
                  <a:lnTo>
                    <a:pt x="110" y="17"/>
                  </a:lnTo>
                  <a:lnTo>
                    <a:pt x="110" y="16"/>
                  </a:lnTo>
                  <a:lnTo>
                    <a:pt x="112" y="15"/>
                  </a:lnTo>
                  <a:lnTo>
                    <a:pt x="114" y="14"/>
                  </a:lnTo>
                  <a:lnTo>
                    <a:pt x="114" y="13"/>
                  </a:lnTo>
                  <a:lnTo>
                    <a:pt x="112" y="10"/>
                  </a:lnTo>
                  <a:lnTo>
                    <a:pt x="114"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4" name="Freeform 1366"/>
            <p:cNvSpPr>
              <a:spLocks/>
            </p:cNvSpPr>
            <p:nvPr/>
          </p:nvSpPr>
          <p:spPr bwMode="auto">
            <a:xfrm>
              <a:off x="6535130" y="5236867"/>
              <a:ext cx="3645" cy="1162"/>
            </a:xfrm>
            <a:custGeom>
              <a:avLst/>
              <a:gdLst>
                <a:gd name="T0" fmla="*/ 0 w 4"/>
                <a:gd name="T1" fmla="*/ 1 h 1"/>
                <a:gd name="T2" fmla="*/ 0 w 4"/>
                <a:gd name="T3" fmla="*/ 1 h 1"/>
                <a:gd name="T4" fmla="*/ 2 w 4"/>
                <a:gd name="T5" fmla="*/ 1 h 1"/>
                <a:gd name="T6" fmla="*/ 2 w 4"/>
                <a:gd name="T7" fmla="*/ 1 h 1"/>
                <a:gd name="T8" fmla="*/ 4 w 4"/>
                <a:gd name="T9" fmla="*/ 1 h 1"/>
                <a:gd name="T10" fmla="*/ 4 w 4"/>
                <a:gd name="T11" fmla="*/ 1 h 1"/>
                <a:gd name="T12" fmla="*/ 4 w 4"/>
                <a:gd name="T13" fmla="*/ 0 h 1"/>
                <a:gd name="T14" fmla="*/ 2 w 4"/>
                <a:gd name="T15" fmla="*/ 0 h 1"/>
                <a:gd name="T16" fmla="*/ 2 w 4"/>
                <a:gd name="T17" fmla="*/ 0 h 1"/>
                <a:gd name="T18" fmla="*/ 0 w 4"/>
                <a:gd name="T19" fmla="*/ 1 h 1"/>
                <a:gd name="T20" fmla="*/ 0 w 4"/>
                <a:gd name="T21" fmla="*/ 1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1"/>
                <a:gd name="T35" fmla="*/ 4 w 4"/>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1">
                  <a:moveTo>
                    <a:pt x="0" y="1"/>
                  </a:moveTo>
                  <a:lnTo>
                    <a:pt x="0" y="1"/>
                  </a:lnTo>
                  <a:lnTo>
                    <a:pt x="2" y="1"/>
                  </a:lnTo>
                  <a:lnTo>
                    <a:pt x="4" y="1"/>
                  </a:lnTo>
                  <a:lnTo>
                    <a:pt x="4" y="0"/>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5" name="Freeform 1367"/>
            <p:cNvSpPr>
              <a:spLocks/>
            </p:cNvSpPr>
            <p:nvPr/>
          </p:nvSpPr>
          <p:spPr bwMode="auto">
            <a:xfrm>
              <a:off x="3572604" y="4204635"/>
              <a:ext cx="40096" cy="27898"/>
            </a:xfrm>
            <a:custGeom>
              <a:avLst/>
              <a:gdLst>
                <a:gd name="T0" fmla="*/ 0 w 44"/>
                <a:gd name="T1" fmla="*/ 12 h 24"/>
                <a:gd name="T2" fmla="*/ 6 w 44"/>
                <a:gd name="T3" fmla="*/ 15 h 24"/>
                <a:gd name="T4" fmla="*/ 2 w 44"/>
                <a:gd name="T5" fmla="*/ 14 h 24"/>
                <a:gd name="T6" fmla="*/ 0 w 44"/>
                <a:gd name="T7" fmla="*/ 15 h 24"/>
                <a:gd name="T8" fmla="*/ 0 w 44"/>
                <a:gd name="T9" fmla="*/ 17 h 24"/>
                <a:gd name="T10" fmla="*/ 6 w 44"/>
                <a:gd name="T11" fmla="*/ 18 h 24"/>
                <a:gd name="T12" fmla="*/ 12 w 44"/>
                <a:gd name="T13" fmla="*/ 18 h 24"/>
                <a:gd name="T14" fmla="*/ 14 w 44"/>
                <a:gd name="T15" fmla="*/ 17 h 24"/>
                <a:gd name="T16" fmla="*/ 14 w 44"/>
                <a:gd name="T17" fmla="*/ 18 h 24"/>
                <a:gd name="T18" fmla="*/ 16 w 44"/>
                <a:gd name="T19" fmla="*/ 18 h 24"/>
                <a:gd name="T20" fmla="*/ 19 w 44"/>
                <a:gd name="T21" fmla="*/ 20 h 24"/>
                <a:gd name="T22" fmla="*/ 21 w 44"/>
                <a:gd name="T23" fmla="*/ 18 h 24"/>
                <a:gd name="T24" fmla="*/ 21 w 44"/>
                <a:gd name="T25" fmla="*/ 20 h 24"/>
                <a:gd name="T26" fmla="*/ 16 w 44"/>
                <a:gd name="T27" fmla="*/ 21 h 24"/>
                <a:gd name="T28" fmla="*/ 14 w 44"/>
                <a:gd name="T29" fmla="*/ 21 h 24"/>
                <a:gd name="T30" fmla="*/ 10 w 44"/>
                <a:gd name="T31" fmla="*/ 21 h 24"/>
                <a:gd name="T32" fmla="*/ 10 w 44"/>
                <a:gd name="T33" fmla="*/ 22 h 24"/>
                <a:gd name="T34" fmla="*/ 16 w 44"/>
                <a:gd name="T35" fmla="*/ 24 h 24"/>
                <a:gd name="T36" fmla="*/ 19 w 44"/>
                <a:gd name="T37" fmla="*/ 24 h 24"/>
                <a:gd name="T38" fmla="*/ 40 w 44"/>
                <a:gd name="T39" fmla="*/ 21 h 24"/>
                <a:gd name="T40" fmla="*/ 42 w 44"/>
                <a:gd name="T41" fmla="*/ 18 h 24"/>
                <a:gd name="T42" fmla="*/ 44 w 44"/>
                <a:gd name="T43" fmla="*/ 14 h 24"/>
                <a:gd name="T44" fmla="*/ 40 w 44"/>
                <a:gd name="T45" fmla="*/ 13 h 24"/>
                <a:gd name="T46" fmla="*/ 33 w 44"/>
                <a:gd name="T47" fmla="*/ 12 h 24"/>
                <a:gd name="T48" fmla="*/ 25 w 44"/>
                <a:gd name="T49" fmla="*/ 4 h 24"/>
                <a:gd name="T50" fmla="*/ 19 w 44"/>
                <a:gd name="T51" fmla="*/ 1 h 24"/>
                <a:gd name="T52" fmla="*/ 12 w 44"/>
                <a:gd name="T53" fmla="*/ 1 h 24"/>
                <a:gd name="T54" fmla="*/ 8 w 44"/>
                <a:gd name="T55" fmla="*/ 0 h 24"/>
                <a:gd name="T56" fmla="*/ 2 w 44"/>
                <a:gd name="T57" fmla="*/ 2 h 24"/>
                <a:gd name="T58" fmla="*/ 2 w 44"/>
                <a:gd name="T59" fmla="*/ 5 h 24"/>
                <a:gd name="T60" fmla="*/ 4 w 44"/>
                <a:gd name="T61" fmla="*/ 8 h 24"/>
                <a:gd name="T62" fmla="*/ 8 w 44"/>
                <a:gd name="T63" fmla="*/ 10 h 24"/>
                <a:gd name="T64" fmla="*/ 0 w 44"/>
                <a:gd name="T65" fmla="*/ 10 h 24"/>
                <a:gd name="T66" fmla="*/ 0 w 44"/>
                <a:gd name="T67" fmla="*/ 1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24"/>
                <a:gd name="T104" fmla="*/ 44 w 44"/>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24">
                  <a:moveTo>
                    <a:pt x="0" y="12"/>
                  </a:moveTo>
                  <a:lnTo>
                    <a:pt x="6" y="15"/>
                  </a:lnTo>
                  <a:lnTo>
                    <a:pt x="2" y="14"/>
                  </a:lnTo>
                  <a:lnTo>
                    <a:pt x="0" y="15"/>
                  </a:lnTo>
                  <a:lnTo>
                    <a:pt x="0" y="17"/>
                  </a:lnTo>
                  <a:lnTo>
                    <a:pt x="6" y="18"/>
                  </a:lnTo>
                  <a:lnTo>
                    <a:pt x="12" y="18"/>
                  </a:lnTo>
                  <a:lnTo>
                    <a:pt x="14" y="17"/>
                  </a:lnTo>
                  <a:lnTo>
                    <a:pt x="14" y="18"/>
                  </a:lnTo>
                  <a:lnTo>
                    <a:pt x="16" y="18"/>
                  </a:lnTo>
                  <a:lnTo>
                    <a:pt x="19" y="20"/>
                  </a:lnTo>
                  <a:lnTo>
                    <a:pt x="21" y="18"/>
                  </a:lnTo>
                  <a:lnTo>
                    <a:pt x="21" y="20"/>
                  </a:lnTo>
                  <a:lnTo>
                    <a:pt x="16" y="21"/>
                  </a:lnTo>
                  <a:lnTo>
                    <a:pt x="14" y="21"/>
                  </a:lnTo>
                  <a:lnTo>
                    <a:pt x="10" y="21"/>
                  </a:lnTo>
                  <a:lnTo>
                    <a:pt x="10" y="22"/>
                  </a:lnTo>
                  <a:lnTo>
                    <a:pt x="16" y="24"/>
                  </a:lnTo>
                  <a:lnTo>
                    <a:pt x="19" y="24"/>
                  </a:lnTo>
                  <a:lnTo>
                    <a:pt x="40" y="21"/>
                  </a:lnTo>
                  <a:lnTo>
                    <a:pt x="42" y="18"/>
                  </a:lnTo>
                  <a:lnTo>
                    <a:pt x="44" y="14"/>
                  </a:lnTo>
                  <a:lnTo>
                    <a:pt x="40" y="13"/>
                  </a:lnTo>
                  <a:lnTo>
                    <a:pt x="33" y="12"/>
                  </a:lnTo>
                  <a:lnTo>
                    <a:pt x="25" y="4"/>
                  </a:lnTo>
                  <a:lnTo>
                    <a:pt x="19" y="1"/>
                  </a:lnTo>
                  <a:lnTo>
                    <a:pt x="12" y="1"/>
                  </a:lnTo>
                  <a:lnTo>
                    <a:pt x="8" y="0"/>
                  </a:lnTo>
                  <a:lnTo>
                    <a:pt x="2" y="2"/>
                  </a:lnTo>
                  <a:lnTo>
                    <a:pt x="2" y="5"/>
                  </a:lnTo>
                  <a:lnTo>
                    <a:pt x="4" y="8"/>
                  </a:lnTo>
                  <a:lnTo>
                    <a:pt x="8" y="10"/>
                  </a:lnTo>
                  <a:lnTo>
                    <a:pt x="0" y="10"/>
                  </a:lnTo>
                  <a:lnTo>
                    <a:pt x="0"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6" name="Freeform 1368"/>
            <p:cNvSpPr>
              <a:spLocks/>
            </p:cNvSpPr>
            <p:nvPr/>
          </p:nvSpPr>
          <p:spPr bwMode="auto">
            <a:xfrm>
              <a:off x="3965359" y="4111641"/>
              <a:ext cx="36451" cy="13949"/>
            </a:xfrm>
            <a:custGeom>
              <a:avLst/>
              <a:gdLst>
                <a:gd name="T0" fmla="*/ 26 w 40"/>
                <a:gd name="T1" fmla="*/ 6 h 12"/>
                <a:gd name="T2" fmla="*/ 34 w 40"/>
                <a:gd name="T3" fmla="*/ 6 h 12"/>
                <a:gd name="T4" fmla="*/ 34 w 40"/>
                <a:gd name="T5" fmla="*/ 5 h 12"/>
                <a:gd name="T6" fmla="*/ 21 w 40"/>
                <a:gd name="T7" fmla="*/ 1 h 12"/>
                <a:gd name="T8" fmla="*/ 9 w 40"/>
                <a:gd name="T9" fmla="*/ 0 h 12"/>
                <a:gd name="T10" fmla="*/ 0 w 40"/>
                <a:gd name="T11" fmla="*/ 6 h 12"/>
                <a:gd name="T12" fmla="*/ 0 w 40"/>
                <a:gd name="T13" fmla="*/ 8 h 12"/>
                <a:gd name="T14" fmla="*/ 19 w 40"/>
                <a:gd name="T15" fmla="*/ 12 h 12"/>
                <a:gd name="T16" fmla="*/ 23 w 40"/>
                <a:gd name="T17" fmla="*/ 12 h 12"/>
                <a:gd name="T18" fmla="*/ 26 w 40"/>
                <a:gd name="T19" fmla="*/ 11 h 12"/>
                <a:gd name="T20" fmla="*/ 36 w 40"/>
                <a:gd name="T21" fmla="*/ 9 h 12"/>
                <a:gd name="T22" fmla="*/ 38 w 40"/>
                <a:gd name="T23" fmla="*/ 9 h 12"/>
                <a:gd name="T24" fmla="*/ 40 w 40"/>
                <a:gd name="T25" fmla="*/ 7 h 12"/>
                <a:gd name="T26" fmla="*/ 11 w 40"/>
                <a:gd name="T27" fmla="*/ 4 h 12"/>
                <a:gd name="T28" fmla="*/ 19 w 40"/>
                <a:gd name="T29" fmla="*/ 4 h 12"/>
                <a:gd name="T30" fmla="*/ 26 w 40"/>
                <a:gd name="T31" fmla="*/ 6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2"/>
                <a:gd name="T50" fmla="*/ 40 w 4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2">
                  <a:moveTo>
                    <a:pt x="26" y="6"/>
                  </a:moveTo>
                  <a:lnTo>
                    <a:pt x="34" y="6"/>
                  </a:lnTo>
                  <a:lnTo>
                    <a:pt x="34" y="5"/>
                  </a:lnTo>
                  <a:lnTo>
                    <a:pt x="21" y="1"/>
                  </a:lnTo>
                  <a:lnTo>
                    <a:pt x="9" y="0"/>
                  </a:lnTo>
                  <a:lnTo>
                    <a:pt x="0" y="6"/>
                  </a:lnTo>
                  <a:lnTo>
                    <a:pt x="0" y="8"/>
                  </a:lnTo>
                  <a:lnTo>
                    <a:pt x="19" y="12"/>
                  </a:lnTo>
                  <a:lnTo>
                    <a:pt x="23" y="12"/>
                  </a:lnTo>
                  <a:lnTo>
                    <a:pt x="26" y="11"/>
                  </a:lnTo>
                  <a:lnTo>
                    <a:pt x="36" y="9"/>
                  </a:lnTo>
                  <a:lnTo>
                    <a:pt x="38" y="9"/>
                  </a:lnTo>
                  <a:lnTo>
                    <a:pt x="40" y="7"/>
                  </a:lnTo>
                  <a:lnTo>
                    <a:pt x="11" y="4"/>
                  </a:lnTo>
                  <a:lnTo>
                    <a:pt x="19" y="4"/>
                  </a:lnTo>
                  <a:lnTo>
                    <a:pt x="26"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7" name="Freeform 1369"/>
            <p:cNvSpPr>
              <a:spLocks/>
            </p:cNvSpPr>
            <p:nvPr/>
          </p:nvSpPr>
          <p:spPr bwMode="auto">
            <a:xfrm>
              <a:off x="4067421" y="3941928"/>
              <a:ext cx="7290" cy="10462"/>
            </a:xfrm>
            <a:custGeom>
              <a:avLst/>
              <a:gdLst>
                <a:gd name="T0" fmla="*/ 0 w 8"/>
                <a:gd name="T1" fmla="*/ 9 h 9"/>
                <a:gd name="T2" fmla="*/ 4 w 8"/>
                <a:gd name="T3" fmla="*/ 9 h 9"/>
                <a:gd name="T4" fmla="*/ 6 w 8"/>
                <a:gd name="T5" fmla="*/ 7 h 9"/>
                <a:gd name="T6" fmla="*/ 8 w 8"/>
                <a:gd name="T7" fmla="*/ 2 h 9"/>
                <a:gd name="T8" fmla="*/ 6 w 8"/>
                <a:gd name="T9" fmla="*/ 0 h 9"/>
                <a:gd name="T10" fmla="*/ 6 w 8"/>
                <a:gd name="T11" fmla="*/ 0 h 9"/>
                <a:gd name="T12" fmla="*/ 4 w 8"/>
                <a:gd name="T13" fmla="*/ 1 h 9"/>
                <a:gd name="T14" fmla="*/ 0 w 8"/>
                <a:gd name="T15" fmla="*/ 7 h 9"/>
                <a:gd name="T16" fmla="*/ 0 w 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0" y="9"/>
                  </a:moveTo>
                  <a:lnTo>
                    <a:pt x="4" y="9"/>
                  </a:lnTo>
                  <a:lnTo>
                    <a:pt x="6" y="7"/>
                  </a:lnTo>
                  <a:lnTo>
                    <a:pt x="8" y="2"/>
                  </a:lnTo>
                  <a:lnTo>
                    <a:pt x="6" y="0"/>
                  </a:lnTo>
                  <a:lnTo>
                    <a:pt x="4" y="1"/>
                  </a:lnTo>
                  <a:lnTo>
                    <a:pt x="0" y="7"/>
                  </a:lnTo>
                  <a:lnTo>
                    <a:pt x="0"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8" name="Freeform 1370"/>
            <p:cNvSpPr>
              <a:spLocks/>
            </p:cNvSpPr>
            <p:nvPr/>
          </p:nvSpPr>
          <p:spPr bwMode="auto">
            <a:xfrm>
              <a:off x="3979028" y="4124428"/>
              <a:ext cx="36451" cy="10462"/>
            </a:xfrm>
            <a:custGeom>
              <a:avLst/>
              <a:gdLst>
                <a:gd name="T0" fmla="*/ 23 w 40"/>
                <a:gd name="T1" fmla="*/ 5 h 9"/>
                <a:gd name="T2" fmla="*/ 30 w 40"/>
                <a:gd name="T3" fmla="*/ 8 h 9"/>
                <a:gd name="T4" fmla="*/ 30 w 40"/>
                <a:gd name="T5" fmla="*/ 9 h 9"/>
                <a:gd name="T6" fmla="*/ 36 w 40"/>
                <a:gd name="T7" fmla="*/ 9 h 9"/>
                <a:gd name="T8" fmla="*/ 40 w 40"/>
                <a:gd name="T9" fmla="*/ 9 h 9"/>
                <a:gd name="T10" fmla="*/ 36 w 40"/>
                <a:gd name="T11" fmla="*/ 6 h 9"/>
                <a:gd name="T12" fmla="*/ 36 w 40"/>
                <a:gd name="T13" fmla="*/ 5 h 9"/>
                <a:gd name="T14" fmla="*/ 38 w 40"/>
                <a:gd name="T15" fmla="*/ 4 h 9"/>
                <a:gd name="T16" fmla="*/ 38 w 40"/>
                <a:gd name="T17" fmla="*/ 3 h 9"/>
                <a:gd name="T18" fmla="*/ 32 w 40"/>
                <a:gd name="T19" fmla="*/ 1 h 9"/>
                <a:gd name="T20" fmla="*/ 30 w 40"/>
                <a:gd name="T21" fmla="*/ 2 h 9"/>
                <a:gd name="T22" fmla="*/ 25 w 40"/>
                <a:gd name="T23" fmla="*/ 1 h 9"/>
                <a:gd name="T24" fmla="*/ 23 w 40"/>
                <a:gd name="T25" fmla="*/ 1 h 9"/>
                <a:gd name="T26" fmla="*/ 19 w 40"/>
                <a:gd name="T27" fmla="*/ 0 h 9"/>
                <a:gd name="T28" fmla="*/ 0 w 40"/>
                <a:gd name="T29" fmla="*/ 2 h 9"/>
                <a:gd name="T30" fmla="*/ 2 w 40"/>
                <a:gd name="T31" fmla="*/ 3 h 9"/>
                <a:gd name="T32" fmla="*/ 23 w 40"/>
                <a:gd name="T33" fmla="*/ 5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9"/>
                <a:gd name="T53" fmla="*/ 40 w 4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9">
                  <a:moveTo>
                    <a:pt x="23" y="5"/>
                  </a:moveTo>
                  <a:lnTo>
                    <a:pt x="30" y="8"/>
                  </a:lnTo>
                  <a:lnTo>
                    <a:pt x="30" y="9"/>
                  </a:lnTo>
                  <a:lnTo>
                    <a:pt x="36" y="9"/>
                  </a:lnTo>
                  <a:lnTo>
                    <a:pt x="40" y="9"/>
                  </a:lnTo>
                  <a:lnTo>
                    <a:pt x="36" y="6"/>
                  </a:lnTo>
                  <a:lnTo>
                    <a:pt x="36" y="5"/>
                  </a:lnTo>
                  <a:lnTo>
                    <a:pt x="38" y="4"/>
                  </a:lnTo>
                  <a:lnTo>
                    <a:pt x="38" y="3"/>
                  </a:lnTo>
                  <a:lnTo>
                    <a:pt x="32" y="1"/>
                  </a:lnTo>
                  <a:lnTo>
                    <a:pt x="30" y="2"/>
                  </a:lnTo>
                  <a:lnTo>
                    <a:pt x="25" y="1"/>
                  </a:lnTo>
                  <a:lnTo>
                    <a:pt x="23" y="1"/>
                  </a:lnTo>
                  <a:lnTo>
                    <a:pt x="19" y="0"/>
                  </a:lnTo>
                  <a:lnTo>
                    <a:pt x="0" y="2"/>
                  </a:lnTo>
                  <a:lnTo>
                    <a:pt x="2" y="3"/>
                  </a:lnTo>
                  <a:lnTo>
                    <a:pt x="23"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39" name="Rectangle 1371"/>
            <p:cNvSpPr>
              <a:spLocks noChangeArrowheads="1"/>
            </p:cNvSpPr>
            <p:nvPr/>
          </p:nvSpPr>
          <p:spPr bwMode="auto">
            <a:xfrm>
              <a:off x="3990875" y="4312741"/>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0" name="Freeform 1372"/>
            <p:cNvSpPr>
              <a:spLocks/>
            </p:cNvSpPr>
            <p:nvPr/>
          </p:nvSpPr>
          <p:spPr bwMode="auto">
            <a:xfrm>
              <a:off x="4069244" y="3879157"/>
              <a:ext cx="5468" cy="11624"/>
            </a:xfrm>
            <a:custGeom>
              <a:avLst/>
              <a:gdLst>
                <a:gd name="T0" fmla="*/ 6 w 6"/>
                <a:gd name="T1" fmla="*/ 4 h 10"/>
                <a:gd name="T2" fmla="*/ 4 w 6"/>
                <a:gd name="T3" fmla="*/ 0 h 10"/>
                <a:gd name="T4" fmla="*/ 4 w 6"/>
                <a:gd name="T5" fmla="*/ 2 h 10"/>
                <a:gd name="T6" fmla="*/ 0 w 6"/>
                <a:gd name="T7" fmla="*/ 5 h 10"/>
                <a:gd name="T8" fmla="*/ 0 w 6"/>
                <a:gd name="T9" fmla="*/ 10 h 10"/>
                <a:gd name="T10" fmla="*/ 2 w 6"/>
                <a:gd name="T11" fmla="*/ 10 h 10"/>
                <a:gd name="T12" fmla="*/ 2 w 6"/>
                <a:gd name="T13" fmla="*/ 8 h 10"/>
                <a:gd name="T14" fmla="*/ 4 w 6"/>
                <a:gd name="T15" fmla="*/ 8 h 10"/>
                <a:gd name="T16" fmla="*/ 4 w 6"/>
                <a:gd name="T17" fmla="*/ 7 h 10"/>
                <a:gd name="T18" fmla="*/ 4 w 6"/>
                <a:gd name="T19" fmla="*/ 6 h 10"/>
                <a:gd name="T20" fmla="*/ 6 w 6"/>
                <a:gd name="T21" fmla="*/ 5 h 10"/>
                <a:gd name="T22" fmla="*/ 6 w 6"/>
                <a:gd name="T23" fmla="*/ 4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4"/>
                  </a:moveTo>
                  <a:lnTo>
                    <a:pt x="4" y="0"/>
                  </a:lnTo>
                  <a:lnTo>
                    <a:pt x="4" y="2"/>
                  </a:lnTo>
                  <a:lnTo>
                    <a:pt x="0" y="5"/>
                  </a:lnTo>
                  <a:lnTo>
                    <a:pt x="0" y="10"/>
                  </a:lnTo>
                  <a:lnTo>
                    <a:pt x="2" y="10"/>
                  </a:lnTo>
                  <a:lnTo>
                    <a:pt x="2" y="8"/>
                  </a:lnTo>
                  <a:lnTo>
                    <a:pt x="4" y="8"/>
                  </a:lnTo>
                  <a:lnTo>
                    <a:pt x="4" y="7"/>
                  </a:lnTo>
                  <a:lnTo>
                    <a:pt x="4" y="6"/>
                  </a:lnTo>
                  <a:lnTo>
                    <a:pt x="6" y="5"/>
                  </a:lnTo>
                  <a:lnTo>
                    <a:pt x="6"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1" name="Freeform 1373"/>
            <p:cNvSpPr>
              <a:spLocks/>
            </p:cNvSpPr>
            <p:nvPr/>
          </p:nvSpPr>
          <p:spPr bwMode="auto">
            <a:xfrm>
              <a:off x="4055575" y="4043058"/>
              <a:ext cx="19137" cy="17436"/>
            </a:xfrm>
            <a:custGeom>
              <a:avLst/>
              <a:gdLst>
                <a:gd name="T0" fmla="*/ 2 w 21"/>
                <a:gd name="T1" fmla="*/ 14 h 15"/>
                <a:gd name="T2" fmla="*/ 4 w 21"/>
                <a:gd name="T3" fmla="*/ 12 h 15"/>
                <a:gd name="T4" fmla="*/ 7 w 21"/>
                <a:gd name="T5" fmla="*/ 14 h 15"/>
                <a:gd name="T6" fmla="*/ 15 w 21"/>
                <a:gd name="T7" fmla="*/ 12 h 15"/>
                <a:gd name="T8" fmla="*/ 19 w 21"/>
                <a:gd name="T9" fmla="*/ 15 h 15"/>
                <a:gd name="T10" fmla="*/ 21 w 21"/>
                <a:gd name="T11" fmla="*/ 12 h 15"/>
                <a:gd name="T12" fmla="*/ 21 w 21"/>
                <a:gd name="T13" fmla="*/ 11 h 15"/>
                <a:gd name="T14" fmla="*/ 21 w 21"/>
                <a:gd name="T15" fmla="*/ 8 h 15"/>
                <a:gd name="T16" fmla="*/ 19 w 21"/>
                <a:gd name="T17" fmla="*/ 9 h 15"/>
                <a:gd name="T18" fmla="*/ 17 w 21"/>
                <a:gd name="T19" fmla="*/ 10 h 15"/>
                <a:gd name="T20" fmla="*/ 15 w 21"/>
                <a:gd name="T21" fmla="*/ 10 h 15"/>
                <a:gd name="T22" fmla="*/ 13 w 21"/>
                <a:gd name="T23" fmla="*/ 8 h 15"/>
                <a:gd name="T24" fmla="*/ 11 w 21"/>
                <a:gd name="T25" fmla="*/ 7 h 15"/>
                <a:gd name="T26" fmla="*/ 13 w 21"/>
                <a:gd name="T27" fmla="*/ 6 h 15"/>
                <a:gd name="T28" fmla="*/ 15 w 21"/>
                <a:gd name="T29" fmla="*/ 4 h 15"/>
                <a:gd name="T30" fmla="*/ 15 w 21"/>
                <a:gd name="T31" fmla="*/ 3 h 15"/>
                <a:gd name="T32" fmla="*/ 13 w 21"/>
                <a:gd name="T33" fmla="*/ 0 h 15"/>
                <a:gd name="T34" fmla="*/ 11 w 21"/>
                <a:gd name="T35" fmla="*/ 1 h 15"/>
                <a:gd name="T36" fmla="*/ 11 w 21"/>
                <a:gd name="T37" fmla="*/ 2 h 15"/>
                <a:gd name="T38" fmla="*/ 9 w 21"/>
                <a:gd name="T39" fmla="*/ 3 h 15"/>
                <a:gd name="T40" fmla="*/ 7 w 21"/>
                <a:gd name="T41" fmla="*/ 2 h 15"/>
                <a:gd name="T42" fmla="*/ 0 w 21"/>
                <a:gd name="T43" fmla="*/ 2 h 15"/>
                <a:gd name="T44" fmla="*/ 0 w 21"/>
                <a:gd name="T45" fmla="*/ 3 h 15"/>
                <a:gd name="T46" fmla="*/ 2 w 21"/>
                <a:gd name="T47" fmla="*/ 4 h 15"/>
                <a:gd name="T48" fmla="*/ 2 w 21"/>
                <a:gd name="T49" fmla="*/ 14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5"/>
                <a:gd name="T77" fmla="*/ 21 w 21"/>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5">
                  <a:moveTo>
                    <a:pt x="2" y="14"/>
                  </a:moveTo>
                  <a:lnTo>
                    <a:pt x="4" y="12"/>
                  </a:lnTo>
                  <a:lnTo>
                    <a:pt x="7" y="14"/>
                  </a:lnTo>
                  <a:lnTo>
                    <a:pt x="15" y="12"/>
                  </a:lnTo>
                  <a:lnTo>
                    <a:pt x="19" y="15"/>
                  </a:lnTo>
                  <a:lnTo>
                    <a:pt x="21" y="12"/>
                  </a:lnTo>
                  <a:lnTo>
                    <a:pt x="21" y="11"/>
                  </a:lnTo>
                  <a:lnTo>
                    <a:pt x="21" y="8"/>
                  </a:lnTo>
                  <a:lnTo>
                    <a:pt x="19" y="9"/>
                  </a:lnTo>
                  <a:lnTo>
                    <a:pt x="17" y="10"/>
                  </a:lnTo>
                  <a:lnTo>
                    <a:pt x="15" y="10"/>
                  </a:lnTo>
                  <a:lnTo>
                    <a:pt x="13" y="8"/>
                  </a:lnTo>
                  <a:lnTo>
                    <a:pt x="11" y="7"/>
                  </a:lnTo>
                  <a:lnTo>
                    <a:pt x="13" y="6"/>
                  </a:lnTo>
                  <a:lnTo>
                    <a:pt x="15" y="4"/>
                  </a:lnTo>
                  <a:lnTo>
                    <a:pt x="15" y="3"/>
                  </a:lnTo>
                  <a:lnTo>
                    <a:pt x="13" y="0"/>
                  </a:lnTo>
                  <a:lnTo>
                    <a:pt x="11" y="1"/>
                  </a:lnTo>
                  <a:lnTo>
                    <a:pt x="11" y="2"/>
                  </a:lnTo>
                  <a:lnTo>
                    <a:pt x="9" y="3"/>
                  </a:lnTo>
                  <a:lnTo>
                    <a:pt x="7" y="2"/>
                  </a:lnTo>
                  <a:lnTo>
                    <a:pt x="0" y="2"/>
                  </a:lnTo>
                  <a:lnTo>
                    <a:pt x="0" y="3"/>
                  </a:lnTo>
                  <a:lnTo>
                    <a:pt x="2" y="4"/>
                  </a:lnTo>
                  <a:lnTo>
                    <a:pt x="2" y="1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2" name="Freeform 1374"/>
            <p:cNvSpPr>
              <a:spLocks/>
            </p:cNvSpPr>
            <p:nvPr/>
          </p:nvSpPr>
          <p:spPr bwMode="auto">
            <a:xfrm>
              <a:off x="4015479" y="4077931"/>
              <a:ext cx="22782" cy="11624"/>
            </a:xfrm>
            <a:custGeom>
              <a:avLst/>
              <a:gdLst>
                <a:gd name="T0" fmla="*/ 21 w 25"/>
                <a:gd name="T1" fmla="*/ 3 h 10"/>
                <a:gd name="T2" fmla="*/ 21 w 25"/>
                <a:gd name="T3" fmla="*/ 1 h 10"/>
                <a:gd name="T4" fmla="*/ 11 w 25"/>
                <a:gd name="T5" fmla="*/ 0 h 10"/>
                <a:gd name="T6" fmla="*/ 6 w 25"/>
                <a:gd name="T7" fmla="*/ 1 h 10"/>
                <a:gd name="T8" fmla="*/ 2 w 25"/>
                <a:gd name="T9" fmla="*/ 2 h 10"/>
                <a:gd name="T10" fmla="*/ 0 w 25"/>
                <a:gd name="T11" fmla="*/ 4 h 10"/>
                <a:gd name="T12" fmla="*/ 0 w 25"/>
                <a:gd name="T13" fmla="*/ 6 h 10"/>
                <a:gd name="T14" fmla="*/ 2 w 25"/>
                <a:gd name="T15" fmla="*/ 8 h 10"/>
                <a:gd name="T16" fmla="*/ 8 w 25"/>
                <a:gd name="T17" fmla="*/ 9 h 10"/>
                <a:gd name="T18" fmla="*/ 11 w 25"/>
                <a:gd name="T19" fmla="*/ 10 h 10"/>
                <a:gd name="T20" fmla="*/ 25 w 25"/>
                <a:gd name="T21" fmla="*/ 9 h 10"/>
                <a:gd name="T22" fmla="*/ 25 w 25"/>
                <a:gd name="T23" fmla="*/ 6 h 10"/>
                <a:gd name="T24" fmla="*/ 21 w 25"/>
                <a:gd name="T25" fmla="*/ 5 h 10"/>
                <a:gd name="T26" fmla="*/ 21 w 25"/>
                <a:gd name="T27" fmla="*/ 3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10"/>
                <a:gd name="T44" fmla="*/ 25 w 25"/>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10">
                  <a:moveTo>
                    <a:pt x="21" y="3"/>
                  </a:moveTo>
                  <a:lnTo>
                    <a:pt x="21" y="1"/>
                  </a:lnTo>
                  <a:lnTo>
                    <a:pt x="11" y="0"/>
                  </a:lnTo>
                  <a:lnTo>
                    <a:pt x="6" y="1"/>
                  </a:lnTo>
                  <a:lnTo>
                    <a:pt x="2" y="2"/>
                  </a:lnTo>
                  <a:lnTo>
                    <a:pt x="0" y="4"/>
                  </a:lnTo>
                  <a:lnTo>
                    <a:pt x="0" y="6"/>
                  </a:lnTo>
                  <a:lnTo>
                    <a:pt x="2" y="8"/>
                  </a:lnTo>
                  <a:lnTo>
                    <a:pt x="8" y="9"/>
                  </a:lnTo>
                  <a:lnTo>
                    <a:pt x="11" y="10"/>
                  </a:lnTo>
                  <a:lnTo>
                    <a:pt x="25" y="9"/>
                  </a:lnTo>
                  <a:lnTo>
                    <a:pt x="25" y="6"/>
                  </a:lnTo>
                  <a:lnTo>
                    <a:pt x="21" y="5"/>
                  </a:lnTo>
                  <a:lnTo>
                    <a:pt x="21"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3" name="Freeform 1375"/>
            <p:cNvSpPr>
              <a:spLocks/>
            </p:cNvSpPr>
            <p:nvPr/>
          </p:nvSpPr>
          <p:spPr bwMode="auto">
            <a:xfrm>
              <a:off x="5099886" y="3839634"/>
              <a:ext cx="17314" cy="8137"/>
            </a:xfrm>
            <a:custGeom>
              <a:avLst/>
              <a:gdLst>
                <a:gd name="T0" fmla="*/ 4 w 19"/>
                <a:gd name="T1" fmla="*/ 5 h 7"/>
                <a:gd name="T2" fmla="*/ 4 w 19"/>
                <a:gd name="T3" fmla="*/ 5 h 7"/>
                <a:gd name="T4" fmla="*/ 6 w 19"/>
                <a:gd name="T5" fmla="*/ 4 h 7"/>
                <a:gd name="T6" fmla="*/ 8 w 19"/>
                <a:gd name="T7" fmla="*/ 5 h 7"/>
                <a:gd name="T8" fmla="*/ 8 w 19"/>
                <a:gd name="T9" fmla="*/ 6 h 7"/>
                <a:gd name="T10" fmla="*/ 8 w 19"/>
                <a:gd name="T11" fmla="*/ 6 h 7"/>
                <a:gd name="T12" fmla="*/ 8 w 19"/>
                <a:gd name="T13" fmla="*/ 7 h 7"/>
                <a:gd name="T14" fmla="*/ 15 w 19"/>
                <a:gd name="T15" fmla="*/ 6 h 7"/>
                <a:gd name="T16" fmla="*/ 15 w 19"/>
                <a:gd name="T17" fmla="*/ 5 h 7"/>
                <a:gd name="T18" fmla="*/ 17 w 19"/>
                <a:gd name="T19" fmla="*/ 5 h 7"/>
                <a:gd name="T20" fmla="*/ 19 w 19"/>
                <a:gd name="T21" fmla="*/ 4 h 7"/>
                <a:gd name="T22" fmla="*/ 17 w 19"/>
                <a:gd name="T23" fmla="*/ 2 h 7"/>
                <a:gd name="T24" fmla="*/ 17 w 19"/>
                <a:gd name="T25" fmla="*/ 0 h 7"/>
                <a:gd name="T26" fmla="*/ 17 w 19"/>
                <a:gd name="T27" fmla="*/ 0 h 7"/>
                <a:gd name="T28" fmla="*/ 4 w 19"/>
                <a:gd name="T29" fmla="*/ 0 h 7"/>
                <a:gd name="T30" fmla="*/ 2 w 19"/>
                <a:gd name="T31" fmla="*/ 0 h 7"/>
                <a:gd name="T32" fmla="*/ 0 w 19"/>
                <a:gd name="T33" fmla="*/ 2 h 7"/>
                <a:gd name="T34" fmla="*/ 4 w 19"/>
                <a:gd name="T35" fmla="*/ 4 h 7"/>
                <a:gd name="T36" fmla="*/ 4 w 19"/>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
                <a:gd name="T59" fmla="*/ 19 w 1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
                  <a:moveTo>
                    <a:pt x="4" y="5"/>
                  </a:moveTo>
                  <a:lnTo>
                    <a:pt x="4" y="5"/>
                  </a:lnTo>
                  <a:lnTo>
                    <a:pt x="6" y="4"/>
                  </a:lnTo>
                  <a:lnTo>
                    <a:pt x="8" y="5"/>
                  </a:lnTo>
                  <a:lnTo>
                    <a:pt x="8" y="6"/>
                  </a:lnTo>
                  <a:lnTo>
                    <a:pt x="8" y="7"/>
                  </a:lnTo>
                  <a:lnTo>
                    <a:pt x="15" y="6"/>
                  </a:lnTo>
                  <a:lnTo>
                    <a:pt x="15" y="5"/>
                  </a:lnTo>
                  <a:lnTo>
                    <a:pt x="17" y="5"/>
                  </a:lnTo>
                  <a:lnTo>
                    <a:pt x="19" y="4"/>
                  </a:lnTo>
                  <a:lnTo>
                    <a:pt x="17" y="2"/>
                  </a:lnTo>
                  <a:lnTo>
                    <a:pt x="17" y="0"/>
                  </a:lnTo>
                  <a:lnTo>
                    <a:pt x="4" y="0"/>
                  </a:lnTo>
                  <a:lnTo>
                    <a:pt x="2" y="0"/>
                  </a:lnTo>
                  <a:lnTo>
                    <a:pt x="0" y="2"/>
                  </a:lnTo>
                  <a:lnTo>
                    <a:pt x="4" y="4"/>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4" name="Freeform 1376"/>
            <p:cNvSpPr>
              <a:spLocks/>
            </p:cNvSpPr>
            <p:nvPr/>
          </p:nvSpPr>
          <p:spPr bwMode="auto">
            <a:xfrm>
              <a:off x="3980851" y="4129078"/>
              <a:ext cx="34628" cy="24411"/>
            </a:xfrm>
            <a:custGeom>
              <a:avLst/>
              <a:gdLst>
                <a:gd name="T0" fmla="*/ 32 w 38"/>
                <a:gd name="T1" fmla="*/ 13 h 21"/>
                <a:gd name="T2" fmla="*/ 34 w 38"/>
                <a:gd name="T3" fmla="*/ 13 h 21"/>
                <a:gd name="T4" fmla="*/ 38 w 38"/>
                <a:gd name="T5" fmla="*/ 13 h 21"/>
                <a:gd name="T6" fmla="*/ 36 w 38"/>
                <a:gd name="T7" fmla="*/ 10 h 21"/>
                <a:gd name="T8" fmla="*/ 34 w 38"/>
                <a:gd name="T9" fmla="*/ 10 h 21"/>
                <a:gd name="T10" fmla="*/ 32 w 38"/>
                <a:gd name="T11" fmla="*/ 8 h 21"/>
                <a:gd name="T12" fmla="*/ 25 w 38"/>
                <a:gd name="T13" fmla="*/ 7 h 21"/>
                <a:gd name="T14" fmla="*/ 21 w 38"/>
                <a:gd name="T15" fmla="*/ 5 h 21"/>
                <a:gd name="T16" fmla="*/ 19 w 38"/>
                <a:gd name="T17" fmla="*/ 2 h 21"/>
                <a:gd name="T18" fmla="*/ 15 w 38"/>
                <a:gd name="T19" fmla="*/ 1 h 21"/>
                <a:gd name="T20" fmla="*/ 13 w 38"/>
                <a:gd name="T21" fmla="*/ 1 h 21"/>
                <a:gd name="T22" fmla="*/ 4 w 38"/>
                <a:gd name="T23" fmla="*/ 0 h 21"/>
                <a:gd name="T24" fmla="*/ 0 w 38"/>
                <a:gd name="T25" fmla="*/ 1 h 21"/>
                <a:gd name="T26" fmla="*/ 0 w 38"/>
                <a:gd name="T27" fmla="*/ 2 h 21"/>
                <a:gd name="T28" fmla="*/ 0 w 38"/>
                <a:gd name="T29" fmla="*/ 5 h 21"/>
                <a:gd name="T30" fmla="*/ 2 w 38"/>
                <a:gd name="T31" fmla="*/ 6 h 21"/>
                <a:gd name="T32" fmla="*/ 2 w 38"/>
                <a:gd name="T33" fmla="*/ 8 h 21"/>
                <a:gd name="T34" fmla="*/ 6 w 38"/>
                <a:gd name="T35" fmla="*/ 9 h 21"/>
                <a:gd name="T36" fmla="*/ 9 w 38"/>
                <a:gd name="T37" fmla="*/ 12 h 21"/>
                <a:gd name="T38" fmla="*/ 19 w 38"/>
                <a:gd name="T39" fmla="*/ 15 h 21"/>
                <a:gd name="T40" fmla="*/ 25 w 38"/>
                <a:gd name="T41" fmla="*/ 20 h 21"/>
                <a:gd name="T42" fmla="*/ 30 w 38"/>
                <a:gd name="T43" fmla="*/ 18 h 21"/>
                <a:gd name="T44" fmla="*/ 30 w 38"/>
                <a:gd name="T45" fmla="*/ 20 h 21"/>
                <a:gd name="T46" fmla="*/ 32 w 38"/>
                <a:gd name="T47" fmla="*/ 21 h 21"/>
                <a:gd name="T48" fmla="*/ 34 w 38"/>
                <a:gd name="T49" fmla="*/ 21 h 21"/>
                <a:gd name="T50" fmla="*/ 34 w 38"/>
                <a:gd name="T51" fmla="*/ 17 h 21"/>
                <a:gd name="T52" fmla="*/ 32 w 38"/>
                <a:gd name="T53" fmla="*/ 16 h 21"/>
                <a:gd name="T54" fmla="*/ 30 w 38"/>
                <a:gd name="T55" fmla="*/ 15 h 21"/>
                <a:gd name="T56" fmla="*/ 25 w 38"/>
                <a:gd name="T57" fmla="*/ 14 h 21"/>
                <a:gd name="T58" fmla="*/ 28 w 38"/>
                <a:gd name="T59" fmla="*/ 13 h 21"/>
                <a:gd name="T60" fmla="*/ 32 w 38"/>
                <a:gd name="T61" fmla="*/ 13 h 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21"/>
                <a:gd name="T95" fmla="*/ 38 w 38"/>
                <a:gd name="T96" fmla="*/ 21 h 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21">
                  <a:moveTo>
                    <a:pt x="32" y="13"/>
                  </a:moveTo>
                  <a:lnTo>
                    <a:pt x="34" y="13"/>
                  </a:lnTo>
                  <a:lnTo>
                    <a:pt x="38" y="13"/>
                  </a:lnTo>
                  <a:lnTo>
                    <a:pt x="36" y="10"/>
                  </a:lnTo>
                  <a:lnTo>
                    <a:pt x="34" y="10"/>
                  </a:lnTo>
                  <a:lnTo>
                    <a:pt x="32" y="8"/>
                  </a:lnTo>
                  <a:lnTo>
                    <a:pt x="25" y="7"/>
                  </a:lnTo>
                  <a:lnTo>
                    <a:pt x="21" y="5"/>
                  </a:lnTo>
                  <a:lnTo>
                    <a:pt x="19" y="2"/>
                  </a:lnTo>
                  <a:lnTo>
                    <a:pt x="15" y="1"/>
                  </a:lnTo>
                  <a:lnTo>
                    <a:pt x="13" y="1"/>
                  </a:lnTo>
                  <a:lnTo>
                    <a:pt x="4" y="0"/>
                  </a:lnTo>
                  <a:lnTo>
                    <a:pt x="0" y="1"/>
                  </a:lnTo>
                  <a:lnTo>
                    <a:pt x="0" y="2"/>
                  </a:lnTo>
                  <a:lnTo>
                    <a:pt x="0" y="5"/>
                  </a:lnTo>
                  <a:lnTo>
                    <a:pt x="2" y="6"/>
                  </a:lnTo>
                  <a:lnTo>
                    <a:pt x="2" y="8"/>
                  </a:lnTo>
                  <a:lnTo>
                    <a:pt x="6" y="9"/>
                  </a:lnTo>
                  <a:lnTo>
                    <a:pt x="9" y="12"/>
                  </a:lnTo>
                  <a:lnTo>
                    <a:pt x="19" y="15"/>
                  </a:lnTo>
                  <a:lnTo>
                    <a:pt x="25" y="20"/>
                  </a:lnTo>
                  <a:lnTo>
                    <a:pt x="30" y="18"/>
                  </a:lnTo>
                  <a:lnTo>
                    <a:pt x="30" y="20"/>
                  </a:lnTo>
                  <a:lnTo>
                    <a:pt x="32" y="21"/>
                  </a:lnTo>
                  <a:lnTo>
                    <a:pt x="34" y="21"/>
                  </a:lnTo>
                  <a:lnTo>
                    <a:pt x="34" y="17"/>
                  </a:lnTo>
                  <a:lnTo>
                    <a:pt x="32" y="16"/>
                  </a:lnTo>
                  <a:lnTo>
                    <a:pt x="30" y="15"/>
                  </a:lnTo>
                  <a:lnTo>
                    <a:pt x="25" y="14"/>
                  </a:lnTo>
                  <a:lnTo>
                    <a:pt x="28" y="13"/>
                  </a:lnTo>
                  <a:lnTo>
                    <a:pt x="32"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5" name="Freeform 1377"/>
            <p:cNvSpPr>
              <a:spLocks/>
            </p:cNvSpPr>
            <p:nvPr/>
          </p:nvSpPr>
          <p:spPr bwMode="auto">
            <a:xfrm>
              <a:off x="3932554" y="4183712"/>
              <a:ext cx="37362" cy="17436"/>
            </a:xfrm>
            <a:custGeom>
              <a:avLst/>
              <a:gdLst>
                <a:gd name="T0" fmla="*/ 34 w 41"/>
                <a:gd name="T1" fmla="*/ 1 h 15"/>
                <a:gd name="T2" fmla="*/ 32 w 41"/>
                <a:gd name="T3" fmla="*/ 0 h 15"/>
                <a:gd name="T4" fmla="*/ 26 w 41"/>
                <a:gd name="T5" fmla="*/ 3 h 15"/>
                <a:gd name="T6" fmla="*/ 15 w 41"/>
                <a:gd name="T7" fmla="*/ 6 h 15"/>
                <a:gd name="T8" fmla="*/ 13 w 41"/>
                <a:gd name="T9" fmla="*/ 7 h 15"/>
                <a:gd name="T10" fmla="*/ 3 w 41"/>
                <a:gd name="T11" fmla="*/ 10 h 15"/>
                <a:gd name="T12" fmla="*/ 0 w 41"/>
                <a:gd name="T13" fmla="*/ 15 h 15"/>
                <a:gd name="T14" fmla="*/ 3 w 41"/>
                <a:gd name="T15" fmla="*/ 15 h 15"/>
                <a:gd name="T16" fmla="*/ 26 w 41"/>
                <a:gd name="T17" fmla="*/ 12 h 15"/>
                <a:gd name="T18" fmla="*/ 30 w 41"/>
                <a:gd name="T19" fmla="*/ 12 h 15"/>
                <a:gd name="T20" fmla="*/ 32 w 41"/>
                <a:gd name="T21" fmla="*/ 11 h 15"/>
                <a:gd name="T22" fmla="*/ 34 w 41"/>
                <a:gd name="T23" fmla="*/ 12 h 15"/>
                <a:gd name="T24" fmla="*/ 36 w 41"/>
                <a:gd name="T25" fmla="*/ 11 h 15"/>
                <a:gd name="T26" fmla="*/ 41 w 41"/>
                <a:gd name="T27" fmla="*/ 10 h 15"/>
                <a:gd name="T28" fmla="*/ 38 w 41"/>
                <a:gd name="T29" fmla="*/ 4 h 15"/>
                <a:gd name="T30" fmla="*/ 38 w 41"/>
                <a:gd name="T31" fmla="*/ 3 h 15"/>
                <a:gd name="T32" fmla="*/ 34 w 41"/>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15"/>
                <a:gd name="T53" fmla="*/ 41 w 41"/>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15">
                  <a:moveTo>
                    <a:pt x="34" y="1"/>
                  </a:moveTo>
                  <a:lnTo>
                    <a:pt x="32" y="0"/>
                  </a:lnTo>
                  <a:lnTo>
                    <a:pt x="26" y="3"/>
                  </a:lnTo>
                  <a:lnTo>
                    <a:pt x="15" y="6"/>
                  </a:lnTo>
                  <a:lnTo>
                    <a:pt x="13" y="7"/>
                  </a:lnTo>
                  <a:lnTo>
                    <a:pt x="3" y="10"/>
                  </a:lnTo>
                  <a:lnTo>
                    <a:pt x="0" y="15"/>
                  </a:lnTo>
                  <a:lnTo>
                    <a:pt x="3" y="15"/>
                  </a:lnTo>
                  <a:lnTo>
                    <a:pt x="26" y="12"/>
                  </a:lnTo>
                  <a:lnTo>
                    <a:pt x="30" y="12"/>
                  </a:lnTo>
                  <a:lnTo>
                    <a:pt x="32" y="11"/>
                  </a:lnTo>
                  <a:lnTo>
                    <a:pt x="34" y="12"/>
                  </a:lnTo>
                  <a:lnTo>
                    <a:pt x="36" y="11"/>
                  </a:lnTo>
                  <a:lnTo>
                    <a:pt x="41" y="10"/>
                  </a:lnTo>
                  <a:lnTo>
                    <a:pt x="38" y="4"/>
                  </a:lnTo>
                  <a:lnTo>
                    <a:pt x="38" y="3"/>
                  </a:lnTo>
                  <a:lnTo>
                    <a:pt x="3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6" name="Freeform 1378"/>
            <p:cNvSpPr>
              <a:spLocks/>
            </p:cNvSpPr>
            <p:nvPr/>
          </p:nvSpPr>
          <p:spPr bwMode="auto">
            <a:xfrm>
              <a:off x="4685260" y="3893106"/>
              <a:ext cx="24604" cy="6975"/>
            </a:xfrm>
            <a:custGeom>
              <a:avLst/>
              <a:gdLst>
                <a:gd name="T0" fmla="*/ 4 w 27"/>
                <a:gd name="T1" fmla="*/ 6 h 6"/>
                <a:gd name="T2" fmla="*/ 4 w 27"/>
                <a:gd name="T3" fmla="*/ 6 h 6"/>
                <a:gd name="T4" fmla="*/ 8 w 27"/>
                <a:gd name="T5" fmla="*/ 3 h 6"/>
                <a:gd name="T6" fmla="*/ 13 w 27"/>
                <a:gd name="T7" fmla="*/ 3 h 6"/>
                <a:gd name="T8" fmla="*/ 10 w 27"/>
                <a:gd name="T9" fmla="*/ 2 h 6"/>
                <a:gd name="T10" fmla="*/ 13 w 27"/>
                <a:gd name="T11" fmla="*/ 2 h 6"/>
                <a:gd name="T12" fmla="*/ 15 w 27"/>
                <a:gd name="T13" fmla="*/ 2 h 6"/>
                <a:gd name="T14" fmla="*/ 19 w 27"/>
                <a:gd name="T15" fmla="*/ 4 h 6"/>
                <a:gd name="T16" fmla="*/ 23 w 27"/>
                <a:gd name="T17" fmla="*/ 6 h 6"/>
                <a:gd name="T18" fmla="*/ 23 w 27"/>
                <a:gd name="T19" fmla="*/ 4 h 6"/>
                <a:gd name="T20" fmla="*/ 27 w 27"/>
                <a:gd name="T21" fmla="*/ 3 h 6"/>
                <a:gd name="T22" fmla="*/ 27 w 27"/>
                <a:gd name="T23" fmla="*/ 2 h 6"/>
                <a:gd name="T24" fmla="*/ 25 w 27"/>
                <a:gd name="T25" fmla="*/ 2 h 6"/>
                <a:gd name="T26" fmla="*/ 23 w 27"/>
                <a:gd name="T27" fmla="*/ 3 h 6"/>
                <a:gd name="T28" fmla="*/ 21 w 27"/>
                <a:gd name="T29" fmla="*/ 3 h 6"/>
                <a:gd name="T30" fmla="*/ 19 w 27"/>
                <a:gd name="T31" fmla="*/ 2 h 6"/>
                <a:gd name="T32" fmla="*/ 19 w 27"/>
                <a:gd name="T33" fmla="*/ 1 h 6"/>
                <a:gd name="T34" fmla="*/ 15 w 27"/>
                <a:gd name="T35" fmla="*/ 1 h 6"/>
                <a:gd name="T36" fmla="*/ 13 w 27"/>
                <a:gd name="T37" fmla="*/ 0 h 6"/>
                <a:gd name="T38" fmla="*/ 10 w 27"/>
                <a:gd name="T39" fmla="*/ 0 h 6"/>
                <a:gd name="T40" fmla="*/ 10 w 27"/>
                <a:gd name="T41" fmla="*/ 1 h 6"/>
                <a:gd name="T42" fmla="*/ 8 w 27"/>
                <a:gd name="T43" fmla="*/ 2 h 6"/>
                <a:gd name="T44" fmla="*/ 6 w 27"/>
                <a:gd name="T45" fmla="*/ 2 h 6"/>
                <a:gd name="T46" fmla="*/ 4 w 27"/>
                <a:gd name="T47" fmla="*/ 3 h 6"/>
                <a:gd name="T48" fmla="*/ 4 w 27"/>
                <a:gd name="T49" fmla="*/ 4 h 6"/>
                <a:gd name="T50" fmla="*/ 0 w 27"/>
                <a:gd name="T51" fmla="*/ 3 h 6"/>
                <a:gd name="T52" fmla="*/ 0 w 27"/>
                <a:gd name="T53" fmla="*/ 6 h 6"/>
                <a:gd name="T54" fmla="*/ 4 w 27"/>
                <a:gd name="T55" fmla="*/ 6 h 6"/>
                <a:gd name="T56" fmla="*/ 4 w 27"/>
                <a:gd name="T57" fmla="*/ 6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6"/>
                <a:gd name="T89" fmla="*/ 27 w 27"/>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6">
                  <a:moveTo>
                    <a:pt x="4" y="6"/>
                  </a:moveTo>
                  <a:lnTo>
                    <a:pt x="4" y="6"/>
                  </a:lnTo>
                  <a:lnTo>
                    <a:pt x="8" y="3"/>
                  </a:lnTo>
                  <a:lnTo>
                    <a:pt x="13" y="3"/>
                  </a:lnTo>
                  <a:lnTo>
                    <a:pt x="10" y="2"/>
                  </a:lnTo>
                  <a:lnTo>
                    <a:pt x="13" y="2"/>
                  </a:lnTo>
                  <a:lnTo>
                    <a:pt x="15" y="2"/>
                  </a:lnTo>
                  <a:lnTo>
                    <a:pt x="19" y="4"/>
                  </a:lnTo>
                  <a:lnTo>
                    <a:pt x="23" y="6"/>
                  </a:lnTo>
                  <a:lnTo>
                    <a:pt x="23" y="4"/>
                  </a:lnTo>
                  <a:lnTo>
                    <a:pt x="27" y="3"/>
                  </a:lnTo>
                  <a:lnTo>
                    <a:pt x="27" y="2"/>
                  </a:lnTo>
                  <a:lnTo>
                    <a:pt x="25" y="2"/>
                  </a:lnTo>
                  <a:lnTo>
                    <a:pt x="23" y="3"/>
                  </a:lnTo>
                  <a:lnTo>
                    <a:pt x="21" y="3"/>
                  </a:lnTo>
                  <a:lnTo>
                    <a:pt x="19" y="2"/>
                  </a:lnTo>
                  <a:lnTo>
                    <a:pt x="19" y="1"/>
                  </a:lnTo>
                  <a:lnTo>
                    <a:pt x="15" y="1"/>
                  </a:lnTo>
                  <a:lnTo>
                    <a:pt x="13" y="0"/>
                  </a:lnTo>
                  <a:lnTo>
                    <a:pt x="10" y="0"/>
                  </a:lnTo>
                  <a:lnTo>
                    <a:pt x="10" y="1"/>
                  </a:lnTo>
                  <a:lnTo>
                    <a:pt x="8" y="2"/>
                  </a:lnTo>
                  <a:lnTo>
                    <a:pt x="6" y="2"/>
                  </a:lnTo>
                  <a:lnTo>
                    <a:pt x="4" y="3"/>
                  </a:lnTo>
                  <a:lnTo>
                    <a:pt x="4" y="4"/>
                  </a:lnTo>
                  <a:lnTo>
                    <a:pt x="0" y="3"/>
                  </a:lnTo>
                  <a:lnTo>
                    <a:pt x="0" y="6"/>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7" name="Freeform 1379"/>
            <p:cNvSpPr>
              <a:spLocks/>
            </p:cNvSpPr>
            <p:nvPr/>
          </p:nvSpPr>
          <p:spPr bwMode="auto">
            <a:xfrm>
              <a:off x="4452887" y="3896593"/>
              <a:ext cx="20959" cy="32548"/>
            </a:xfrm>
            <a:custGeom>
              <a:avLst/>
              <a:gdLst>
                <a:gd name="T0" fmla="*/ 2 w 23"/>
                <a:gd name="T1" fmla="*/ 6 h 28"/>
                <a:gd name="T2" fmla="*/ 9 w 23"/>
                <a:gd name="T3" fmla="*/ 16 h 28"/>
                <a:gd name="T4" fmla="*/ 11 w 23"/>
                <a:gd name="T5" fmla="*/ 19 h 28"/>
                <a:gd name="T6" fmla="*/ 13 w 23"/>
                <a:gd name="T7" fmla="*/ 17 h 28"/>
                <a:gd name="T8" fmla="*/ 17 w 23"/>
                <a:gd name="T9" fmla="*/ 21 h 28"/>
                <a:gd name="T10" fmla="*/ 17 w 23"/>
                <a:gd name="T11" fmla="*/ 22 h 28"/>
                <a:gd name="T12" fmla="*/ 19 w 23"/>
                <a:gd name="T13" fmla="*/ 23 h 28"/>
                <a:gd name="T14" fmla="*/ 19 w 23"/>
                <a:gd name="T15" fmla="*/ 27 h 28"/>
                <a:gd name="T16" fmla="*/ 23 w 23"/>
                <a:gd name="T17" fmla="*/ 28 h 28"/>
                <a:gd name="T18" fmla="*/ 23 w 23"/>
                <a:gd name="T19" fmla="*/ 25 h 28"/>
                <a:gd name="T20" fmla="*/ 23 w 23"/>
                <a:gd name="T21" fmla="*/ 24 h 28"/>
                <a:gd name="T22" fmla="*/ 21 w 23"/>
                <a:gd name="T23" fmla="*/ 23 h 28"/>
                <a:gd name="T24" fmla="*/ 19 w 23"/>
                <a:gd name="T25" fmla="*/ 20 h 28"/>
                <a:gd name="T26" fmla="*/ 19 w 23"/>
                <a:gd name="T27" fmla="*/ 20 h 28"/>
                <a:gd name="T28" fmla="*/ 19 w 23"/>
                <a:gd name="T29" fmla="*/ 19 h 28"/>
                <a:gd name="T30" fmla="*/ 19 w 23"/>
                <a:gd name="T31" fmla="*/ 19 h 28"/>
                <a:gd name="T32" fmla="*/ 13 w 23"/>
                <a:gd name="T33" fmla="*/ 16 h 28"/>
                <a:gd name="T34" fmla="*/ 13 w 23"/>
                <a:gd name="T35" fmla="*/ 15 h 28"/>
                <a:gd name="T36" fmla="*/ 11 w 23"/>
                <a:gd name="T37" fmla="*/ 14 h 28"/>
                <a:gd name="T38" fmla="*/ 13 w 23"/>
                <a:gd name="T39" fmla="*/ 13 h 28"/>
                <a:gd name="T40" fmla="*/ 11 w 23"/>
                <a:gd name="T41" fmla="*/ 12 h 28"/>
                <a:gd name="T42" fmla="*/ 9 w 23"/>
                <a:gd name="T43" fmla="*/ 6 h 28"/>
                <a:gd name="T44" fmla="*/ 4 w 23"/>
                <a:gd name="T45" fmla="*/ 4 h 28"/>
                <a:gd name="T46" fmla="*/ 4 w 23"/>
                <a:gd name="T47" fmla="*/ 3 h 28"/>
                <a:gd name="T48" fmla="*/ 4 w 23"/>
                <a:gd name="T49" fmla="*/ 1 h 28"/>
                <a:gd name="T50" fmla="*/ 0 w 23"/>
                <a:gd name="T51" fmla="*/ 0 h 28"/>
                <a:gd name="T52" fmla="*/ 0 w 23"/>
                <a:gd name="T53" fmla="*/ 5 h 28"/>
                <a:gd name="T54" fmla="*/ 0 w 23"/>
                <a:gd name="T55" fmla="*/ 6 h 28"/>
                <a:gd name="T56" fmla="*/ 2 w 23"/>
                <a:gd name="T57" fmla="*/ 6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8"/>
                <a:gd name="T89" fmla="*/ 23 w 23"/>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8">
                  <a:moveTo>
                    <a:pt x="2" y="6"/>
                  </a:moveTo>
                  <a:lnTo>
                    <a:pt x="9" y="16"/>
                  </a:lnTo>
                  <a:lnTo>
                    <a:pt x="11" y="19"/>
                  </a:lnTo>
                  <a:lnTo>
                    <a:pt x="13" y="17"/>
                  </a:lnTo>
                  <a:lnTo>
                    <a:pt x="17" y="21"/>
                  </a:lnTo>
                  <a:lnTo>
                    <a:pt x="17" y="22"/>
                  </a:lnTo>
                  <a:lnTo>
                    <a:pt x="19" y="23"/>
                  </a:lnTo>
                  <a:lnTo>
                    <a:pt x="19" y="27"/>
                  </a:lnTo>
                  <a:lnTo>
                    <a:pt x="23" y="28"/>
                  </a:lnTo>
                  <a:lnTo>
                    <a:pt x="23" y="25"/>
                  </a:lnTo>
                  <a:lnTo>
                    <a:pt x="23" y="24"/>
                  </a:lnTo>
                  <a:lnTo>
                    <a:pt x="21" y="23"/>
                  </a:lnTo>
                  <a:lnTo>
                    <a:pt x="19" y="20"/>
                  </a:lnTo>
                  <a:lnTo>
                    <a:pt x="19" y="19"/>
                  </a:lnTo>
                  <a:lnTo>
                    <a:pt x="13" y="16"/>
                  </a:lnTo>
                  <a:lnTo>
                    <a:pt x="13" y="15"/>
                  </a:lnTo>
                  <a:lnTo>
                    <a:pt x="11" y="14"/>
                  </a:lnTo>
                  <a:lnTo>
                    <a:pt x="13" y="13"/>
                  </a:lnTo>
                  <a:lnTo>
                    <a:pt x="11" y="12"/>
                  </a:lnTo>
                  <a:lnTo>
                    <a:pt x="9" y="6"/>
                  </a:lnTo>
                  <a:lnTo>
                    <a:pt x="4" y="4"/>
                  </a:lnTo>
                  <a:lnTo>
                    <a:pt x="4" y="3"/>
                  </a:lnTo>
                  <a:lnTo>
                    <a:pt x="4" y="1"/>
                  </a:lnTo>
                  <a:lnTo>
                    <a:pt x="0" y="0"/>
                  </a:lnTo>
                  <a:lnTo>
                    <a:pt x="0" y="5"/>
                  </a:lnTo>
                  <a:lnTo>
                    <a:pt x="0" y="6"/>
                  </a:lnTo>
                  <a:lnTo>
                    <a:pt x="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8" name="Freeform 1380"/>
            <p:cNvSpPr>
              <a:spLocks/>
            </p:cNvSpPr>
            <p:nvPr/>
          </p:nvSpPr>
          <p:spPr bwMode="auto">
            <a:xfrm>
              <a:off x="4587754" y="4206960"/>
              <a:ext cx="3645" cy="5812"/>
            </a:xfrm>
            <a:custGeom>
              <a:avLst/>
              <a:gdLst>
                <a:gd name="T0" fmla="*/ 4 w 4"/>
                <a:gd name="T1" fmla="*/ 5 h 5"/>
                <a:gd name="T2" fmla="*/ 4 w 4"/>
                <a:gd name="T3" fmla="*/ 5 h 5"/>
                <a:gd name="T4" fmla="*/ 4 w 4"/>
                <a:gd name="T5" fmla="*/ 2 h 5"/>
                <a:gd name="T6" fmla="*/ 4 w 4"/>
                <a:gd name="T7" fmla="*/ 0 h 5"/>
                <a:gd name="T8" fmla="*/ 2 w 4"/>
                <a:gd name="T9" fmla="*/ 0 h 5"/>
                <a:gd name="T10" fmla="*/ 0 w 4"/>
                <a:gd name="T11" fmla="*/ 0 h 5"/>
                <a:gd name="T12" fmla="*/ 0 w 4"/>
                <a:gd name="T13" fmla="*/ 2 h 5"/>
                <a:gd name="T14" fmla="*/ 0 w 4"/>
                <a:gd name="T15" fmla="*/ 4 h 5"/>
                <a:gd name="T16" fmla="*/ 2 w 4"/>
                <a:gd name="T17" fmla="*/ 4 h 5"/>
                <a:gd name="T18" fmla="*/ 2 w 4"/>
                <a:gd name="T19" fmla="*/ 3 h 5"/>
                <a:gd name="T20" fmla="*/ 2 w 4"/>
                <a:gd name="T21" fmla="*/ 5 h 5"/>
                <a:gd name="T22" fmla="*/ 4 w 4"/>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5"/>
                <a:gd name="T38" fmla="*/ 4 w 4"/>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5">
                  <a:moveTo>
                    <a:pt x="4" y="5"/>
                  </a:moveTo>
                  <a:lnTo>
                    <a:pt x="4" y="5"/>
                  </a:lnTo>
                  <a:lnTo>
                    <a:pt x="4" y="2"/>
                  </a:lnTo>
                  <a:lnTo>
                    <a:pt x="4" y="0"/>
                  </a:lnTo>
                  <a:lnTo>
                    <a:pt x="2" y="0"/>
                  </a:lnTo>
                  <a:lnTo>
                    <a:pt x="0" y="0"/>
                  </a:lnTo>
                  <a:lnTo>
                    <a:pt x="0" y="2"/>
                  </a:lnTo>
                  <a:lnTo>
                    <a:pt x="0" y="4"/>
                  </a:lnTo>
                  <a:lnTo>
                    <a:pt x="2" y="4"/>
                  </a:lnTo>
                  <a:lnTo>
                    <a:pt x="2" y="3"/>
                  </a:lnTo>
                  <a:lnTo>
                    <a:pt x="2" y="5"/>
                  </a:lnTo>
                  <a:lnTo>
                    <a:pt x="4"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49" name="Freeform 1381"/>
            <p:cNvSpPr>
              <a:spLocks/>
            </p:cNvSpPr>
            <p:nvPr/>
          </p:nvSpPr>
          <p:spPr bwMode="auto">
            <a:xfrm>
              <a:off x="4614181" y="4203473"/>
              <a:ext cx="5468" cy="3487"/>
            </a:xfrm>
            <a:custGeom>
              <a:avLst/>
              <a:gdLst>
                <a:gd name="T0" fmla="*/ 0 w 6"/>
                <a:gd name="T1" fmla="*/ 0 h 3"/>
                <a:gd name="T2" fmla="*/ 0 w 6"/>
                <a:gd name="T3" fmla="*/ 1 h 3"/>
                <a:gd name="T4" fmla="*/ 0 w 6"/>
                <a:gd name="T5" fmla="*/ 2 h 3"/>
                <a:gd name="T6" fmla="*/ 4 w 6"/>
                <a:gd name="T7" fmla="*/ 3 h 3"/>
                <a:gd name="T8" fmla="*/ 6 w 6"/>
                <a:gd name="T9" fmla="*/ 3 h 3"/>
                <a:gd name="T10" fmla="*/ 6 w 6"/>
                <a:gd name="T11" fmla="*/ 2 h 3"/>
                <a:gd name="T12" fmla="*/ 4 w 6"/>
                <a:gd name="T13" fmla="*/ 1 h 3"/>
                <a:gd name="T14" fmla="*/ 0 w 6"/>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3"/>
                <a:gd name="T26" fmla="*/ 6 w 6"/>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3">
                  <a:moveTo>
                    <a:pt x="0" y="0"/>
                  </a:moveTo>
                  <a:lnTo>
                    <a:pt x="0" y="1"/>
                  </a:lnTo>
                  <a:lnTo>
                    <a:pt x="0" y="2"/>
                  </a:lnTo>
                  <a:lnTo>
                    <a:pt x="4" y="3"/>
                  </a:lnTo>
                  <a:lnTo>
                    <a:pt x="6" y="3"/>
                  </a:lnTo>
                  <a:lnTo>
                    <a:pt x="6" y="2"/>
                  </a:lnTo>
                  <a:lnTo>
                    <a:pt x="4"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0" name="Freeform 1382"/>
            <p:cNvSpPr>
              <a:spLocks/>
            </p:cNvSpPr>
            <p:nvPr/>
          </p:nvSpPr>
          <p:spPr bwMode="auto">
            <a:xfrm>
              <a:off x="4520320" y="4231371"/>
              <a:ext cx="9113" cy="9299"/>
            </a:xfrm>
            <a:custGeom>
              <a:avLst/>
              <a:gdLst>
                <a:gd name="T0" fmla="*/ 2 w 10"/>
                <a:gd name="T1" fmla="*/ 8 h 8"/>
                <a:gd name="T2" fmla="*/ 6 w 10"/>
                <a:gd name="T3" fmla="*/ 7 h 8"/>
                <a:gd name="T4" fmla="*/ 10 w 10"/>
                <a:gd name="T5" fmla="*/ 1 h 8"/>
                <a:gd name="T6" fmla="*/ 8 w 10"/>
                <a:gd name="T7" fmla="*/ 0 h 8"/>
                <a:gd name="T8" fmla="*/ 6 w 10"/>
                <a:gd name="T9" fmla="*/ 1 h 8"/>
                <a:gd name="T10" fmla="*/ 4 w 10"/>
                <a:gd name="T11" fmla="*/ 3 h 8"/>
                <a:gd name="T12" fmla="*/ 4 w 10"/>
                <a:gd name="T13" fmla="*/ 3 h 8"/>
                <a:gd name="T14" fmla="*/ 4 w 10"/>
                <a:gd name="T15" fmla="*/ 3 h 8"/>
                <a:gd name="T16" fmla="*/ 0 w 10"/>
                <a:gd name="T17" fmla="*/ 5 h 8"/>
                <a:gd name="T18" fmla="*/ 0 w 10"/>
                <a:gd name="T19" fmla="*/ 7 h 8"/>
                <a:gd name="T20" fmla="*/ 0 w 10"/>
                <a:gd name="T21" fmla="*/ 8 h 8"/>
                <a:gd name="T22" fmla="*/ 2 w 10"/>
                <a:gd name="T23" fmla="*/ 8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2" y="8"/>
                  </a:moveTo>
                  <a:lnTo>
                    <a:pt x="6" y="7"/>
                  </a:lnTo>
                  <a:lnTo>
                    <a:pt x="10" y="1"/>
                  </a:lnTo>
                  <a:lnTo>
                    <a:pt x="8" y="0"/>
                  </a:lnTo>
                  <a:lnTo>
                    <a:pt x="6" y="1"/>
                  </a:lnTo>
                  <a:lnTo>
                    <a:pt x="4" y="3"/>
                  </a:lnTo>
                  <a:lnTo>
                    <a:pt x="0" y="5"/>
                  </a:lnTo>
                  <a:lnTo>
                    <a:pt x="0" y="7"/>
                  </a:lnTo>
                  <a:lnTo>
                    <a:pt x="0" y="8"/>
                  </a:lnTo>
                  <a:lnTo>
                    <a:pt x="2"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1" name="Freeform 1383"/>
            <p:cNvSpPr>
              <a:spLocks/>
            </p:cNvSpPr>
            <p:nvPr/>
          </p:nvSpPr>
          <p:spPr bwMode="auto">
            <a:xfrm>
              <a:off x="4608713" y="4194173"/>
              <a:ext cx="12758" cy="6975"/>
            </a:xfrm>
            <a:custGeom>
              <a:avLst/>
              <a:gdLst>
                <a:gd name="T0" fmla="*/ 14 w 14"/>
                <a:gd name="T1" fmla="*/ 2 h 6"/>
                <a:gd name="T2" fmla="*/ 14 w 14"/>
                <a:gd name="T3" fmla="*/ 2 h 6"/>
                <a:gd name="T4" fmla="*/ 14 w 14"/>
                <a:gd name="T5" fmla="*/ 1 h 6"/>
                <a:gd name="T6" fmla="*/ 14 w 14"/>
                <a:gd name="T7" fmla="*/ 1 h 6"/>
                <a:gd name="T8" fmla="*/ 12 w 14"/>
                <a:gd name="T9" fmla="*/ 0 h 6"/>
                <a:gd name="T10" fmla="*/ 12 w 14"/>
                <a:gd name="T11" fmla="*/ 0 h 6"/>
                <a:gd name="T12" fmla="*/ 10 w 14"/>
                <a:gd name="T13" fmla="*/ 0 h 6"/>
                <a:gd name="T14" fmla="*/ 10 w 14"/>
                <a:gd name="T15" fmla="*/ 1 h 6"/>
                <a:gd name="T16" fmla="*/ 8 w 14"/>
                <a:gd name="T17" fmla="*/ 1 h 6"/>
                <a:gd name="T18" fmla="*/ 8 w 14"/>
                <a:gd name="T19" fmla="*/ 0 h 6"/>
                <a:gd name="T20" fmla="*/ 6 w 14"/>
                <a:gd name="T21" fmla="*/ 0 h 6"/>
                <a:gd name="T22" fmla="*/ 6 w 14"/>
                <a:gd name="T23" fmla="*/ 0 h 6"/>
                <a:gd name="T24" fmla="*/ 6 w 14"/>
                <a:gd name="T25" fmla="*/ 0 h 6"/>
                <a:gd name="T26" fmla="*/ 6 w 14"/>
                <a:gd name="T27" fmla="*/ 1 h 6"/>
                <a:gd name="T28" fmla="*/ 4 w 14"/>
                <a:gd name="T29" fmla="*/ 1 h 6"/>
                <a:gd name="T30" fmla="*/ 4 w 14"/>
                <a:gd name="T31" fmla="*/ 1 h 6"/>
                <a:gd name="T32" fmla="*/ 2 w 14"/>
                <a:gd name="T33" fmla="*/ 1 h 6"/>
                <a:gd name="T34" fmla="*/ 0 w 14"/>
                <a:gd name="T35" fmla="*/ 2 h 6"/>
                <a:gd name="T36" fmla="*/ 2 w 14"/>
                <a:gd name="T37" fmla="*/ 3 h 6"/>
                <a:gd name="T38" fmla="*/ 2 w 14"/>
                <a:gd name="T39" fmla="*/ 6 h 6"/>
                <a:gd name="T40" fmla="*/ 4 w 14"/>
                <a:gd name="T41" fmla="*/ 5 h 6"/>
                <a:gd name="T42" fmla="*/ 4 w 14"/>
                <a:gd name="T43" fmla="*/ 5 h 6"/>
                <a:gd name="T44" fmla="*/ 6 w 14"/>
                <a:gd name="T45" fmla="*/ 5 h 6"/>
                <a:gd name="T46" fmla="*/ 8 w 14"/>
                <a:gd name="T47" fmla="*/ 5 h 6"/>
                <a:gd name="T48" fmla="*/ 8 w 14"/>
                <a:gd name="T49" fmla="*/ 5 h 6"/>
                <a:gd name="T50" fmla="*/ 10 w 14"/>
                <a:gd name="T51" fmla="*/ 3 h 6"/>
                <a:gd name="T52" fmla="*/ 12 w 14"/>
                <a:gd name="T53" fmla="*/ 5 h 6"/>
                <a:gd name="T54" fmla="*/ 12 w 14"/>
                <a:gd name="T55" fmla="*/ 3 h 6"/>
                <a:gd name="T56" fmla="*/ 14 w 14"/>
                <a:gd name="T57" fmla="*/ 2 h 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
                <a:gd name="T88" fmla="*/ 0 h 6"/>
                <a:gd name="T89" fmla="*/ 14 w 14"/>
                <a:gd name="T90" fmla="*/ 6 h 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 h="6">
                  <a:moveTo>
                    <a:pt x="14" y="2"/>
                  </a:moveTo>
                  <a:lnTo>
                    <a:pt x="14" y="2"/>
                  </a:lnTo>
                  <a:lnTo>
                    <a:pt x="14" y="1"/>
                  </a:lnTo>
                  <a:lnTo>
                    <a:pt x="12" y="0"/>
                  </a:lnTo>
                  <a:lnTo>
                    <a:pt x="10" y="0"/>
                  </a:lnTo>
                  <a:lnTo>
                    <a:pt x="10" y="1"/>
                  </a:lnTo>
                  <a:lnTo>
                    <a:pt x="8" y="1"/>
                  </a:lnTo>
                  <a:lnTo>
                    <a:pt x="8" y="0"/>
                  </a:lnTo>
                  <a:lnTo>
                    <a:pt x="6" y="0"/>
                  </a:lnTo>
                  <a:lnTo>
                    <a:pt x="6" y="1"/>
                  </a:lnTo>
                  <a:lnTo>
                    <a:pt x="4" y="1"/>
                  </a:lnTo>
                  <a:lnTo>
                    <a:pt x="2" y="1"/>
                  </a:lnTo>
                  <a:lnTo>
                    <a:pt x="0" y="2"/>
                  </a:lnTo>
                  <a:lnTo>
                    <a:pt x="2" y="3"/>
                  </a:lnTo>
                  <a:lnTo>
                    <a:pt x="2" y="6"/>
                  </a:lnTo>
                  <a:lnTo>
                    <a:pt x="4" y="5"/>
                  </a:lnTo>
                  <a:lnTo>
                    <a:pt x="6" y="5"/>
                  </a:lnTo>
                  <a:lnTo>
                    <a:pt x="8" y="5"/>
                  </a:lnTo>
                  <a:lnTo>
                    <a:pt x="10" y="3"/>
                  </a:lnTo>
                  <a:lnTo>
                    <a:pt x="12" y="5"/>
                  </a:lnTo>
                  <a:lnTo>
                    <a:pt x="12" y="3"/>
                  </a:lnTo>
                  <a:lnTo>
                    <a:pt x="14"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2" name="Freeform 1384"/>
            <p:cNvSpPr>
              <a:spLocks/>
            </p:cNvSpPr>
            <p:nvPr/>
          </p:nvSpPr>
          <p:spPr bwMode="auto">
            <a:xfrm>
              <a:off x="4504829" y="4240670"/>
              <a:ext cx="13669" cy="10462"/>
            </a:xfrm>
            <a:custGeom>
              <a:avLst/>
              <a:gdLst>
                <a:gd name="T0" fmla="*/ 0 w 15"/>
                <a:gd name="T1" fmla="*/ 8 h 9"/>
                <a:gd name="T2" fmla="*/ 2 w 15"/>
                <a:gd name="T3" fmla="*/ 8 h 9"/>
                <a:gd name="T4" fmla="*/ 6 w 15"/>
                <a:gd name="T5" fmla="*/ 7 h 9"/>
                <a:gd name="T6" fmla="*/ 8 w 15"/>
                <a:gd name="T7" fmla="*/ 7 h 9"/>
                <a:gd name="T8" fmla="*/ 11 w 15"/>
                <a:gd name="T9" fmla="*/ 6 h 9"/>
                <a:gd name="T10" fmla="*/ 8 w 15"/>
                <a:gd name="T11" fmla="*/ 7 h 9"/>
                <a:gd name="T12" fmla="*/ 6 w 15"/>
                <a:gd name="T13" fmla="*/ 8 h 9"/>
                <a:gd name="T14" fmla="*/ 8 w 15"/>
                <a:gd name="T15" fmla="*/ 9 h 9"/>
                <a:gd name="T16" fmla="*/ 11 w 15"/>
                <a:gd name="T17" fmla="*/ 8 h 9"/>
                <a:gd name="T18" fmla="*/ 13 w 15"/>
                <a:gd name="T19" fmla="*/ 8 h 9"/>
                <a:gd name="T20" fmla="*/ 15 w 15"/>
                <a:gd name="T21" fmla="*/ 8 h 9"/>
                <a:gd name="T22" fmla="*/ 13 w 15"/>
                <a:gd name="T23" fmla="*/ 3 h 9"/>
                <a:gd name="T24" fmla="*/ 11 w 15"/>
                <a:gd name="T25" fmla="*/ 0 h 9"/>
                <a:gd name="T26" fmla="*/ 11 w 15"/>
                <a:gd name="T27" fmla="*/ 3 h 9"/>
                <a:gd name="T28" fmla="*/ 8 w 15"/>
                <a:gd name="T29" fmla="*/ 3 h 9"/>
                <a:gd name="T30" fmla="*/ 6 w 15"/>
                <a:gd name="T31" fmla="*/ 2 h 9"/>
                <a:gd name="T32" fmla="*/ 6 w 15"/>
                <a:gd name="T33" fmla="*/ 3 h 9"/>
                <a:gd name="T34" fmla="*/ 6 w 15"/>
                <a:gd name="T35" fmla="*/ 5 h 9"/>
                <a:gd name="T36" fmla="*/ 4 w 15"/>
                <a:gd name="T37" fmla="*/ 5 h 9"/>
                <a:gd name="T38" fmla="*/ 2 w 15"/>
                <a:gd name="T39" fmla="*/ 6 h 9"/>
                <a:gd name="T40" fmla="*/ 2 w 15"/>
                <a:gd name="T41" fmla="*/ 5 h 9"/>
                <a:gd name="T42" fmla="*/ 2 w 15"/>
                <a:gd name="T43" fmla="*/ 6 h 9"/>
                <a:gd name="T44" fmla="*/ 2 w 15"/>
                <a:gd name="T45" fmla="*/ 6 h 9"/>
                <a:gd name="T46" fmla="*/ 2 w 15"/>
                <a:gd name="T47" fmla="*/ 7 h 9"/>
                <a:gd name="T48" fmla="*/ 0 w 15"/>
                <a:gd name="T49" fmla="*/ 8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9"/>
                <a:gd name="T77" fmla="*/ 15 w 15"/>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9">
                  <a:moveTo>
                    <a:pt x="0" y="8"/>
                  </a:moveTo>
                  <a:lnTo>
                    <a:pt x="2" y="8"/>
                  </a:lnTo>
                  <a:lnTo>
                    <a:pt x="6" y="7"/>
                  </a:lnTo>
                  <a:lnTo>
                    <a:pt x="8" y="7"/>
                  </a:lnTo>
                  <a:lnTo>
                    <a:pt x="11" y="6"/>
                  </a:lnTo>
                  <a:lnTo>
                    <a:pt x="8" y="7"/>
                  </a:lnTo>
                  <a:lnTo>
                    <a:pt x="6" y="8"/>
                  </a:lnTo>
                  <a:lnTo>
                    <a:pt x="8" y="9"/>
                  </a:lnTo>
                  <a:lnTo>
                    <a:pt x="11" y="8"/>
                  </a:lnTo>
                  <a:lnTo>
                    <a:pt x="13" y="8"/>
                  </a:lnTo>
                  <a:lnTo>
                    <a:pt x="15" y="8"/>
                  </a:lnTo>
                  <a:lnTo>
                    <a:pt x="13" y="3"/>
                  </a:lnTo>
                  <a:lnTo>
                    <a:pt x="11" y="0"/>
                  </a:lnTo>
                  <a:lnTo>
                    <a:pt x="11" y="3"/>
                  </a:lnTo>
                  <a:lnTo>
                    <a:pt x="8" y="3"/>
                  </a:lnTo>
                  <a:lnTo>
                    <a:pt x="6" y="2"/>
                  </a:lnTo>
                  <a:lnTo>
                    <a:pt x="6" y="3"/>
                  </a:lnTo>
                  <a:lnTo>
                    <a:pt x="6" y="5"/>
                  </a:lnTo>
                  <a:lnTo>
                    <a:pt x="4" y="5"/>
                  </a:lnTo>
                  <a:lnTo>
                    <a:pt x="2" y="6"/>
                  </a:lnTo>
                  <a:lnTo>
                    <a:pt x="2" y="5"/>
                  </a:lnTo>
                  <a:lnTo>
                    <a:pt x="2" y="6"/>
                  </a:lnTo>
                  <a:lnTo>
                    <a:pt x="2" y="7"/>
                  </a:lnTo>
                  <a:lnTo>
                    <a:pt x="0"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3" name="Freeform 1385"/>
            <p:cNvSpPr>
              <a:spLocks/>
            </p:cNvSpPr>
            <p:nvPr/>
          </p:nvSpPr>
          <p:spPr bwMode="auto">
            <a:xfrm>
              <a:off x="4631495" y="4193011"/>
              <a:ext cx="3645" cy="6975"/>
            </a:xfrm>
            <a:custGeom>
              <a:avLst/>
              <a:gdLst>
                <a:gd name="T0" fmla="*/ 0 w 4"/>
                <a:gd name="T1" fmla="*/ 1 h 6"/>
                <a:gd name="T2" fmla="*/ 0 w 4"/>
                <a:gd name="T3" fmla="*/ 0 h 6"/>
                <a:gd name="T4" fmla="*/ 0 w 4"/>
                <a:gd name="T5" fmla="*/ 1 h 6"/>
                <a:gd name="T6" fmla="*/ 2 w 4"/>
                <a:gd name="T7" fmla="*/ 6 h 6"/>
                <a:gd name="T8" fmla="*/ 2 w 4"/>
                <a:gd name="T9" fmla="*/ 6 h 6"/>
                <a:gd name="T10" fmla="*/ 4 w 4"/>
                <a:gd name="T11" fmla="*/ 6 h 6"/>
                <a:gd name="T12" fmla="*/ 4 w 4"/>
                <a:gd name="T13" fmla="*/ 4 h 6"/>
                <a:gd name="T14" fmla="*/ 4 w 4"/>
                <a:gd name="T15" fmla="*/ 2 h 6"/>
                <a:gd name="T16" fmla="*/ 2 w 4"/>
                <a:gd name="T17" fmla="*/ 1 h 6"/>
                <a:gd name="T18" fmla="*/ 0 w 4"/>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0" y="1"/>
                  </a:moveTo>
                  <a:lnTo>
                    <a:pt x="0" y="0"/>
                  </a:lnTo>
                  <a:lnTo>
                    <a:pt x="0" y="1"/>
                  </a:lnTo>
                  <a:lnTo>
                    <a:pt x="2" y="6"/>
                  </a:lnTo>
                  <a:lnTo>
                    <a:pt x="4" y="6"/>
                  </a:lnTo>
                  <a:lnTo>
                    <a:pt x="4" y="4"/>
                  </a:lnTo>
                  <a:lnTo>
                    <a:pt x="4" y="2"/>
                  </a:lnTo>
                  <a:lnTo>
                    <a:pt x="2" y="1"/>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4" name="Freeform 1386"/>
            <p:cNvSpPr>
              <a:spLocks/>
            </p:cNvSpPr>
            <p:nvPr/>
          </p:nvSpPr>
          <p:spPr bwMode="auto">
            <a:xfrm>
              <a:off x="4619649" y="4197661"/>
              <a:ext cx="10024" cy="8137"/>
            </a:xfrm>
            <a:custGeom>
              <a:avLst/>
              <a:gdLst>
                <a:gd name="T0" fmla="*/ 2 w 11"/>
                <a:gd name="T1" fmla="*/ 6 h 7"/>
                <a:gd name="T2" fmla="*/ 2 w 11"/>
                <a:gd name="T3" fmla="*/ 6 h 7"/>
                <a:gd name="T4" fmla="*/ 5 w 11"/>
                <a:gd name="T5" fmla="*/ 7 h 7"/>
                <a:gd name="T6" fmla="*/ 7 w 11"/>
                <a:gd name="T7" fmla="*/ 6 h 7"/>
                <a:gd name="T8" fmla="*/ 7 w 11"/>
                <a:gd name="T9" fmla="*/ 5 h 7"/>
                <a:gd name="T10" fmla="*/ 7 w 11"/>
                <a:gd name="T11" fmla="*/ 6 h 7"/>
                <a:gd name="T12" fmla="*/ 11 w 11"/>
                <a:gd name="T13" fmla="*/ 3 h 7"/>
                <a:gd name="T14" fmla="*/ 11 w 11"/>
                <a:gd name="T15" fmla="*/ 2 h 7"/>
                <a:gd name="T16" fmla="*/ 9 w 11"/>
                <a:gd name="T17" fmla="*/ 0 h 7"/>
                <a:gd name="T18" fmla="*/ 7 w 11"/>
                <a:gd name="T19" fmla="*/ 2 h 7"/>
                <a:gd name="T20" fmla="*/ 5 w 11"/>
                <a:gd name="T21" fmla="*/ 0 h 7"/>
                <a:gd name="T22" fmla="*/ 2 w 11"/>
                <a:gd name="T23" fmla="*/ 3 h 7"/>
                <a:gd name="T24" fmla="*/ 2 w 11"/>
                <a:gd name="T25" fmla="*/ 2 h 7"/>
                <a:gd name="T26" fmla="*/ 0 w 11"/>
                <a:gd name="T27" fmla="*/ 3 h 7"/>
                <a:gd name="T28" fmla="*/ 2 w 11"/>
                <a:gd name="T29" fmla="*/ 4 h 7"/>
                <a:gd name="T30" fmla="*/ 0 w 11"/>
                <a:gd name="T31" fmla="*/ 5 h 7"/>
                <a:gd name="T32" fmla="*/ 2 w 11"/>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7"/>
                <a:gd name="T53" fmla="*/ 11 w 11"/>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7">
                  <a:moveTo>
                    <a:pt x="2" y="6"/>
                  </a:moveTo>
                  <a:lnTo>
                    <a:pt x="2" y="6"/>
                  </a:lnTo>
                  <a:lnTo>
                    <a:pt x="5" y="7"/>
                  </a:lnTo>
                  <a:lnTo>
                    <a:pt x="7" y="6"/>
                  </a:lnTo>
                  <a:lnTo>
                    <a:pt x="7" y="5"/>
                  </a:lnTo>
                  <a:lnTo>
                    <a:pt x="7" y="6"/>
                  </a:lnTo>
                  <a:lnTo>
                    <a:pt x="11" y="3"/>
                  </a:lnTo>
                  <a:lnTo>
                    <a:pt x="11" y="2"/>
                  </a:lnTo>
                  <a:lnTo>
                    <a:pt x="9" y="0"/>
                  </a:lnTo>
                  <a:lnTo>
                    <a:pt x="7" y="2"/>
                  </a:lnTo>
                  <a:lnTo>
                    <a:pt x="5" y="0"/>
                  </a:lnTo>
                  <a:lnTo>
                    <a:pt x="2" y="3"/>
                  </a:lnTo>
                  <a:lnTo>
                    <a:pt x="2" y="2"/>
                  </a:lnTo>
                  <a:lnTo>
                    <a:pt x="0" y="3"/>
                  </a:lnTo>
                  <a:lnTo>
                    <a:pt x="2" y="4"/>
                  </a:lnTo>
                  <a:lnTo>
                    <a:pt x="0" y="5"/>
                  </a:lnTo>
                  <a:lnTo>
                    <a:pt x="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5" name="Freeform 1387"/>
            <p:cNvSpPr>
              <a:spLocks/>
            </p:cNvSpPr>
            <p:nvPr/>
          </p:nvSpPr>
          <p:spPr bwMode="auto">
            <a:xfrm>
              <a:off x="4454709" y="3830335"/>
              <a:ext cx="145803" cy="168551"/>
            </a:xfrm>
            <a:custGeom>
              <a:avLst/>
              <a:gdLst>
                <a:gd name="T0" fmla="*/ 4 w 160"/>
                <a:gd name="T1" fmla="*/ 42 h 145"/>
                <a:gd name="T2" fmla="*/ 13 w 160"/>
                <a:gd name="T3" fmla="*/ 47 h 145"/>
                <a:gd name="T4" fmla="*/ 21 w 160"/>
                <a:gd name="T5" fmla="*/ 40 h 145"/>
                <a:gd name="T6" fmla="*/ 15 w 160"/>
                <a:gd name="T7" fmla="*/ 50 h 145"/>
                <a:gd name="T8" fmla="*/ 15 w 160"/>
                <a:gd name="T9" fmla="*/ 55 h 145"/>
                <a:gd name="T10" fmla="*/ 15 w 160"/>
                <a:gd name="T11" fmla="*/ 63 h 145"/>
                <a:gd name="T12" fmla="*/ 38 w 160"/>
                <a:gd name="T13" fmla="*/ 70 h 145"/>
                <a:gd name="T14" fmla="*/ 34 w 160"/>
                <a:gd name="T15" fmla="*/ 79 h 145"/>
                <a:gd name="T16" fmla="*/ 42 w 160"/>
                <a:gd name="T17" fmla="*/ 84 h 145"/>
                <a:gd name="T18" fmla="*/ 53 w 160"/>
                <a:gd name="T19" fmla="*/ 80 h 145"/>
                <a:gd name="T20" fmla="*/ 55 w 160"/>
                <a:gd name="T21" fmla="*/ 74 h 145"/>
                <a:gd name="T22" fmla="*/ 68 w 160"/>
                <a:gd name="T23" fmla="*/ 66 h 145"/>
                <a:gd name="T24" fmla="*/ 72 w 160"/>
                <a:gd name="T25" fmla="*/ 73 h 145"/>
                <a:gd name="T26" fmla="*/ 87 w 160"/>
                <a:gd name="T27" fmla="*/ 64 h 145"/>
                <a:gd name="T28" fmla="*/ 87 w 160"/>
                <a:gd name="T29" fmla="*/ 72 h 145"/>
                <a:gd name="T30" fmla="*/ 93 w 160"/>
                <a:gd name="T31" fmla="*/ 77 h 145"/>
                <a:gd name="T32" fmla="*/ 91 w 160"/>
                <a:gd name="T33" fmla="*/ 79 h 145"/>
                <a:gd name="T34" fmla="*/ 72 w 160"/>
                <a:gd name="T35" fmla="*/ 84 h 145"/>
                <a:gd name="T36" fmla="*/ 63 w 160"/>
                <a:gd name="T37" fmla="*/ 89 h 145"/>
                <a:gd name="T38" fmla="*/ 49 w 160"/>
                <a:gd name="T39" fmla="*/ 90 h 145"/>
                <a:gd name="T40" fmla="*/ 51 w 160"/>
                <a:gd name="T41" fmla="*/ 103 h 145"/>
                <a:gd name="T42" fmla="*/ 61 w 160"/>
                <a:gd name="T43" fmla="*/ 102 h 145"/>
                <a:gd name="T44" fmla="*/ 76 w 160"/>
                <a:gd name="T45" fmla="*/ 99 h 145"/>
                <a:gd name="T46" fmla="*/ 91 w 160"/>
                <a:gd name="T47" fmla="*/ 97 h 145"/>
                <a:gd name="T48" fmla="*/ 84 w 160"/>
                <a:gd name="T49" fmla="*/ 102 h 145"/>
                <a:gd name="T50" fmla="*/ 63 w 160"/>
                <a:gd name="T51" fmla="*/ 106 h 145"/>
                <a:gd name="T52" fmla="*/ 68 w 160"/>
                <a:gd name="T53" fmla="*/ 111 h 145"/>
                <a:gd name="T54" fmla="*/ 51 w 160"/>
                <a:gd name="T55" fmla="*/ 111 h 145"/>
                <a:gd name="T56" fmla="*/ 66 w 160"/>
                <a:gd name="T57" fmla="*/ 126 h 145"/>
                <a:gd name="T58" fmla="*/ 78 w 160"/>
                <a:gd name="T59" fmla="*/ 129 h 145"/>
                <a:gd name="T60" fmla="*/ 78 w 160"/>
                <a:gd name="T61" fmla="*/ 131 h 145"/>
                <a:gd name="T62" fmla="*/ 87 w 160"/>
                <a:gd name="T63" fmla="*/ 144 h 145"/>
                <a:gd name="T64" fmla="*/ 95 w 160"/>
                <a:gd name="T65" fmla="*/ 136 h 145"/>
                <a:gd name="T66" fmla="*/ 99 w 160"/>
                <a:gd name="T67" fmla="*/ 128 h 145"/>
                <a:gd name="T68" fmla="*/ 103 w 160"/>
                <a:gd name="T69" fmla="*/ 114 h 145"/>
                <a:gd name="T70" fmla="*/ 116 w 160"/>
                <a:gd name="T71" fmla="*/ 104 h 145"/>
                <a:gd name="T72" fmla="*/ 122 w 160"/>
                <a:gd name="T73" fmla="*/ 91 h 145"/>
                <a:gd name="T74" fmla="*/ 129 w 160"/>
                <a:gd name="T75" fmla="*/ 74 h 145"/>
                <a:gd name="T76" fmla="*/ 146 w 160"/>
                <a:gd name="T77" fmla="*/ 66 h 145"/>
                <a:gd name="T78" fmla="*/ 158 w 160"/>
                <a:gd name="T79" fmla="*/ 57 h 145"/>
                <a:gd name="T80" fmla="*/ 129 w 160"/>
                <a:gd name="T81" fmla="*/ 45 h 145"/>
                <a:gd name="T82" fmla="*/ 116 w 160"/>
                <a:gd name="T83" fmla="*/ 28 h 145"/>
                <a:gd name="T84" fmla="*/ 106 w 160"/>
                <a:gd name="T85" fmla="*/ 34 h 145"/>
                <a:gd name="T86" fmla="*/ 101 w 160"/>
                <a:gd name="T87" fmla="*/ 30 h 145"/>
                <a:gd name="T88" fmla="*/ 91 w 160"/>
                <a:gd name="T89" fmla="*/ 12 h 145"/>
                <a:gd name="T90" fmla="*/ 84 w 160"/>
                <a:gd name="T91" fmla="*/ 4 h 145"/>
                <a:gd name="T92" fmla="*/ 80 w 160"/>
                <a:gd name="T93" fmla="*/ 14 h 145"/>
                <a:gd name="T94" fmla="*/ 87 w 160"/>
                <a:gd name="T95" fmla="*/ 55 h 145"/>
                <a:gd name="T96" fmla="*/ 70 w 160"/>
                <a:gd name="T97" fmla="*/ 46 h 145"/>
                <a:gd name="T98" fmla="*/ 57 w 160"/>
                <a:gd name="T99" fmla="*/ 17 h 145"/>
                <a:gd name="T100" fmla="*/ 51 w 160"/>
                <a:gd name="T101" fmla="*/ 41 h 145"/>
                <a:gd name="T102" fmla="*/ 40 w 160"/>
                <a:gd name="T103" fmla="*/ 36 h 145"/>
                <a:gd name="T104" fmla="*/ 30 w 160"/>
                <a:gd name="T105" fmla="*/ 30 h 145"/>
                <a:gd name="T106" fmla="*/ 40 w 160"/>
                <a:gd name="T107" fmla="*/ 22 h 145"/>
                <a:gd name="T108" fmla="*/ 38 w 160"/>
                <a:gd name="T109" fmla="*/ 16 h 145"/>
                <a:gd name="T110" fmla="*/ 23 w 160"/>
                <a:gd name="T111" fmla="*/ 23 h 145"/>
                <a:gd name="T112" fmla="*/ 11 w 160"/>
                <a:gd name="T113" fmla="*/ 21 h 145"/>
                <a:gd name="T114" fmla="*/ 4 w 160"/>
                <a:gd name="T115" fmla="*/ 22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0"/>
                <a:gd name="T175" fmla="*/ 0 h 145"/>
                <a:gd name="T176" fmla="*/ 160 w 160"/>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0" h="145">
                  <a:moveTo>
                    <a:pt x="2" y="29"/>
                  </a:moveTo>
                  <a:lnTo>
                    <a:pt x="0" y="30"/>
                  </a:lnTo>
                  <a:lnTo>
                    <a:pt x="0" y="31"/>
                  </a:lnTo>
                  <a:lnTo>
                    <a:pt x="2" y="32"/>
                  </a:lnTo>
                  <a:lnTo>
                    <a:pt x="2" y="39"/>
                  </a:lnTo>
                  <a:lnTo>
                    <a:pt x="4" y="38"/>
                  </a:lnTo>
                  <a:lnTo>
                    <a:pt x="4" y="42"/>
                  </a:lnTo>
                  <a:lnTo>
                    <a:pt x="4" y="40"/>
                  </a:lnTo>
                  <a:lnTo>
                    <a:pt x="7" y="42"/>
                  </a:lnTo>
                  <a:lnTo>
                    <a:pt x="7" y="44"/>
                  </a:lnTo>
                  <a:lnTo>
                    <a:pt x="9" y="45"/>
                  </a:lnTo>
                  <a:lnTo>
                    <a:pt x="9" y="47"/>
                  </a:lnTo>
                  <a:lnTo>
                    <a:pt x="9" y="48"/>
                  </a:lnTo>
                  <a:lnTo>
                    <a:pt x="13" y="47"/>
                  </a:lnTo>
                  <a:lnTo>
                    <a:pt x="15" y="44"/>
                  </a:lnTo>
                  <a:lnTo>
                    <a:pt x="11" y="40"/>
                  </a:lnTo>
                  <a:lnTo>
                    <a:pt x="15" y="41"/>
                  </a:lnTo>
                  <a:lnTo>
                    <a:pt x="17" y="42"/>
                  </a:lnTo>
                  <a:lnTo>
                    <a:pt x="17" y="41"/>
                  </a:lnTo>
                  <a:lnTo>
                    <a:pt x="19" y="41"/>
                  </a:lnTo>
                  <a:lnTo>
                    <a:pt x="21" y="40"/>
                  </a:lnTo>
                  <a:lnTo>
                    <a:pt x="19" y="42"/>
                  </a:lnTo>
                  <a:lnTo>
                    <a:pt x="19" y="44"/>
                  </a:lnTo>
                  <a:lnTo>
                    <a:pt x="17" y="45"/>
                  </a:lnTo>
                  <a:lnTo>
                    <a:pt x="17" y="46"/>
                  </a:lnTo>
                  <a:lnTo>
                    <a:pt x="17" y="48"/>
                  </a:lnTo>
                  <a:lnTo>
                    <a:pt x="15" y="48"/>
                  </a:lnTo>
                  <a:lnTo>
                    <a:pt x="15" y="50"/>
                  </a:lnTo>
                  <a:lnTo>
                    <a:pt x="19" y="52"/>
                  </a:lnTo>
                  <a:lnTo>
                    <a:pt x="19" y="54"/>
                  </a:lnTo>
                  <a:lnTo>
                    <a:pt x="21" y="54"/>
                  </a:lnTo>
                  <a:lnTo>
                    <a:pt x="26" y="53"/>
                  </a:lnTo>
                  <a:lnTo>
                    <a:pt x="26" y="55"/>
                  </a:lnTo>
                  <a:lnTo>
                    <a:pt x="26" y="57"/>
                  </a:lnTo>
                  <a:lnTo>
                    <a:pt x="15" y="55"/>
                  </a:lnTo>
                  <a:lnTo>
                    <a:pt x="13" y="54"/>
                  </a:lnTo>
                  <a:lnTo>
                    <a:pt x="11" y="54"/>
                  </a:lnTo>
                  <a:lnTo>
                    <a:pt x="17" y="58"/>
                  </a:lnTo>
                  <a:lnTo>
                    <a:pt x="19" y="60"/>
                  </a:lnTo>
                  <a:lnTo>
                    <a:pt x="17" y="61"/>
                  </a:lnTo>
                  <a:lnTo>
                    <a:pt x="15" y="63"/>
                  </a:lnTo>
                  <a:lnTo>
                    <a:pt x="19" y="65"/>
                  </a:lnTo>
                  <a:lnTo>
                    <a:pt x="19" y="66"/>
                  </a:lnTo>
                  <a:lnTo>
                    <a:pt x="19" y="68"/>
                  </a:lnTo>
                  <a:lnTo>
                    <a:pt x="21" y="69"/>
                  </a:lnTo>
                  <a:lnTo>
                    <a:pt x="30" y="71"/>
                  </a:lnTo>
                  <a:lnTo>
                    <a:pt x="34" y="71"/>
                  </a:lnTo>
                  <a:lnTo>
                    <a:pt x="38" y="70"/>
                  </a:lnTo>
                  <a:lnTo>
                    <a:pt x="38" y="72"/>
                  </a:lnTo>
                  <a:lnTo>
                    <a:pt x="34" y="73"/>
                  </a:lnTo>
                  <a:lnTo>
                    <a:pt x="28" y="73"/>
                  </a:lnTo>
                  <a:lnTo>
                    <a:pt x="26" y="74"/>
                  </a:lnTo>
                  <a:lnTo>
                    <a:pt x="30" y="77"/>
                  </a:lnTo>
                  <a:lnTo>
                    <a:pt x="30" y="78"/>
                  </a:lnTo>
                  <a:lnTo>
                    <a:pt x="34" y="79"/>
                  </a:lnTo>
                  <a:lnTo>
                    <a:pt x="34" y="78"/>
                  </a:lnTo>
                  <a:lnTo>
                    <a:pt x="36" y="81"/>
                  </a:lnTo>
                  <a:lnTo>
                    <a:pt x="34" y="82"/>
                  </a:lnTo>
                  <a:lnTo>
                    <a:pt x="36" y="84"/>
                  </a:lnTo>
                  <a:lnTo>
                    <a:pt x="40" y="85"/>
                  </a:lnTo>
                  <a:lnTo>
                    <a:pt x="42" y="84"/>
                  </a:lnTo>
                  <a:lnTo>
                    <a:pt x="42" y="85"/>
                  </a:lnTo>
                  <a:lnTo>
                    <a:pt x="42" y="84"/>
                  </a:lnTo>
                  <a:lnTo>
                    <a:pt x="47" y="85"/>
                  </a:lnTo>
                  <a:lnTo>
                    <a:pt x="49" y="84"/>
                  </a:lnTo>
                  <a:lnTo>
                    <a:pt x="51" y="84"/>
                  </a:lnTo>
                  <a:lnTo>
                    <a:pt x="53" y="81"/>
                  </a:lnTo>
                  <a:lnTo>
                    <a:pt x="53" y="80"/>
                  </a:lnTo>
                  <a:lnTo>
                    <a:pt x="53" y="78"/>
                  </a:lnTo>
                  <a:lnTo>
                    <a:pt x="57" y="78"/>
                  </a:lnTo>
                  <a:lnTo>
                    <a:pt x="59" y="78"/>
                  </a:lnTo>
                  <a:lnTo>
                    <a:pt x="59" y="76"/>
                  </a:lnTo>
                  <a:lnTo>
                    <a:pt x="57" y="74"/>
                  </a:lnTo>
                  <a:lnTo>
                    <a:pt x="55" y="74"/>
                  </a:lnTo>
                  <a:lnTo>
                    <a:pt x="59" y="64"/>
                  </a:lnTo>
                  <a:lnTo>
                    <a:pt x="61" y="63"/>
                  </a:lnTo>
                  <a:lnTo>
                    <a:pt x="61" y="64"/>
                  </a:lnTo>
                  <a:lnTo>
                    <a:pt x="61" y="66"/>
                  </a:lnTo>
                  <a:lnTo>
                    <a:pt x="63" y="69"/>
                  </a:lnTo>
                  <a:lnTo>
                    <a:pt x="66" y="69"/>
                  </a:lnTo>
                  <a:lnTo>
                    <a:pt x="68" y="66"/>
                  </a:lnTo>
                  <a:lnTo>
                    <a:pt x="68" y="62"/>
                  </a:lnTo>
                  <a:lnTo>
                    <a:pt x="70" y="60"/>
                  </a:lnTo>
                  <a:lnTo>
                    <a:pt x="72" y="61"/>
                  </a:lnTo>
                  <a:lnTo>
                    <a:pt x="72" y="64"/>
                  </a:lnTo>
                  <a:lnTo>
                    <a:pt x="68" y="70"/>
                  </a:lnTo>
                  <a:lnTo>
                    <a:pt x="70" y="73"/>
                  </a:lnTo>
                  <a:lnTo>
                    <a:pt x="72" y="73"/>
                  </a:lnTo>
                  <a:lnTo>
                    <a:pt x="74" y="76"/>
                  </a:lnTo>
                  <a:lnTo>
                    <a:pt x="80" y="73"/>
                  </a:lnTo>
                  <a:lnTo>
                    <a:pt x="80" y="72"/>
                  </a:lnTo>
                  <a:lnTo>
                    <a:pt x="82" y="71"/>
                  </a:lnTo>
                  <a:lnTo>
                    <a:pt x="84" y="70"/>
                  </a:lnTo>
                  <a:lnTo>
                    <a:pt x="84" y="65"/>
                  </a:lnTo>
                  <a:lnTo>
                    <a:pt x="87" y="64"/>
                  </a:lnTo>
                  <a:lnTo>
                    <a:pt x="89" y="63"/>
                  </a:lnTo>
                  <a:lnTo>
                    <a:pt x="89" y="64"/>
                  </a:lnTo>
                  <a:lnTo>
                    <a:pt x="89" y="65"/>
                  </a:lnTo>
                  <a:lnTo>
                    <a:pt x="91" y="66"/>
                  </a:lnTo>
                  <a:lnTo>
                    <a:pt x="89" y="69"/>
                  </a:lnTo>
                  <a:lnTo>
                    <a:pt x="87" y="70"/>
                  </a:lnTo>
                  <a:lnTo>
                    <a:pt x="87" y="72"/>
                  </a:lnTo>
                  <a:lnTo>
                    <a:pt x="84" y="72"/>
                  </a:lnTo>
                  <a:lnTo>
                    <a:pt x="84" y="74"/>
                  </a:lnTo>
                  <a:lnTo>
                    <a:pt x="84" y="76"/>
                  </a:lnTo>
                  <a:lnTo>
                    <a:pt x="87" y="76"/>
                  </a:lnTo>
                  <a:lnTo>
                    <a:pt x="89" y="74"/>
                  </a:lnTo>
                  <a:lnTo>
                    <a:pt x="91" y="77"/>
                  </a:lnTo>
                  <a:lnTo>
                    <a:pt x="93" y="77"/>
                  </a:lnTo>
                  <a:lnTo>
                    <a:pt x="99" y="76"/>
                  </a:lnTo>
                  <a:lnTo>
                    <a:pt x="99" y="77"/>
                  </a:lnTo>
                  <a:lnTo>
                    <a:pt x="95" y="77"/>
                  </a:lnTo>
                  <a:lnTo>
                    <a:pt x="93" y="78"/>
                  </a:lnTo>
                  <a:lnTo>
                    <a:pt x="91" y="79"/>
                  </a:lnTo>
                  <a:lnTo>
                    <a:pt x="84" y="79"/>
                  </a:lnTo>
                  <a:lnTo>
                    <a:pt x="82" y="78"/>
                  </a:lnTo>
                  <a:lnTo>
                    <a:pt x="76" y="79"/>
                  </a:lnTo>
                  <a:lnTo>
                    <a:pt x="72" y="81"/>
                  </a:lnTo>
                  <a:lnTo>
                    <a:pt x="74" y="84"/>
                  </a:lnTo>
                  <a:lnTo>
                    <a:pt x="74" y="85"/>
                  </a:lnTo>
                  <a:lnTo>
                    <a:pt x="72" y="84"/>
                  </a:lnTo>
                  <a:lnTo>
                    <a:pt x="70" y="84"/>
                  </a:lnTo>
                  <a:lnTo>
                    <a:pt x="68" y="85"/>
                  </a:lnTo>
                  <a:lnTo>
                    <a:pt x="66" y="87"/>
                  </a:lnTo>
                  <a:lnTo>
                    <a:pt x="66" y="89"/>
                  </a:lnTo>
                  <a:lnTo>
                    <a:pt x="63" y="89"/>
                  </a:lnTo>
                  <a:lnTo>
                    <a:pt x="61" y="89"/>
                  </a:lnTo>
                  <a:lnTo>
                    <a:pt x="53" y="90"/>
                  </a:lnTo>
                  <a:lnTo>
                    <a:pt x="53" y="91"/>
                  </a:lnTo>
                  <a:lnTo>
                    <a:pt x="53" y="93"/>
                  </a:lnTo>
                  <a:lnTo>
                    <a:pt x="53" y="94"/>
                  </a:lnTo>
                  <a:lnTo>
                    <a:pt x="51" y="94"/>
                  </a:lnTo>
                  <a:lnTo>
                    <a:pt x="49" y="90"/>
                  </a:lnTo>
                  <a:lnTo>
                    <a:pt x="44" y="90"/>
                  </a:lnTo>
                  <a:lnTo>
                    <a:pt x="44" y="91"/>
                  </a:lnTo>
                  <a:lnTo>
                    <a:pt x="47" y="101"/>
                  </a:lnTo>
                  <a:lnTo>
                    <a:pt x="47" y="102"/>
                  </a:lnTo>
                  <a:lnTo>
                    <a:pt x="47" y="103"/>
                  </a:lnTo>
                  <a:lnTo>
                    <a:pt x="49" y="103"/>
                  </a:lnTo>
                  <a:lnTo>
                    <a:pt x="51" y="103"/>
                  </a:lnTo>
                  <a:lnTo>
                    <a:pt x="53" y="102"/>
                  </a:lnTo>
                  <a:lnTo>
                    <a:pt x="55" y="102"/>
                  </a:lnTo>
                  <a:lnTo>
                    <a:pt x="59" y="102"/>
                  </a:lnTo>
                  <a:lnTo>
                    <a:pt x="59" y="101"/>
                  </a:lnTo>
                  <a:lnTo>
                    <a:pt x="61" y="102"/>
                  </a:lnTo>
                  <a:lnTo>
                    <a:pt x="63" y="101"/>
                  </a:lnTo>
                  <a:lnTo>
                    <a:pt x="63" y="102"/>
                  </a:lnTo>
                  <a:lnTo>
                    <a:pt x="68" y="101"/>
                  </a:lnTo>
                  <a:lnTo>
                    <a:pt x="70" y="98"/>
                  </a:lnTo>
                  <a:lnTo>
                    <a:pt x="72" y="98"/>
                  </a:lnTo>
                  <a:lnTo>
                    <a:pt x="74" y="98"/>
                  </a:lnTo>
                  <a:lnTo>
                    <a:pt x="76" y="99"/>
                  </a:lnTo>
                  <a:lnTo>
                    <a:pt x="82" y="98"/>
                  </a:lnTo>
                  <a:lnTo>
                    <a:pt x="84" y="99"/>
                  </a:lnTo>
                  <a:lnTo>
                    <a:pt x="89" y="98"/>
                  </a:lnTo>
                  <a:lnTo>
                    <a:pt x="89" y="96"/>
                  </a:lnTo>
                  <a:lnTo>
                    <a:pt x="91" y="96"/>
                  </a:lnTo>
                  <a:lnTo>
                    <a:pt x="93" y="97"/>
                  </a:lnTo>
                  <a:lnTo>
                    <a:pt x="91" y="97"/>
                  </a:lnTo>
                  <a:lnTo>
                    <a:pt x="93" y="98"/>
                  </a:lnTo>
                  <a:lnTo>
                    <a:pt x="93" y="101"/>
                  </a:lnTo>
                  <a:lnTo>
                    <a:pt x="91" y="101"/>
                  </a:lnTo>
                  <a:lnTo>
                    <a:pt x="87" y="101"/>
                  </a:lnTo>
                  <a:lnTo>
                    <a:pt x="84" y="99"/>
                  </a:lnTo>
                  <a:lnTo>
                    <a:pt x="84" y="102"/>
                  </a:lnTo>
                  <a:lnTo>
                    <a:pt x="80" y="102"/>
                  </a:lnTo>
                  <a:lnTo>
                    <a:pt x="80" y="103"/>
                  </a:lnTo>
                  <a:lnTo>
                    <a:pt x="78" y="103"/>
                  </a:lnTo>
                  <a:lnTo>
                    <a:pt x="76" y="103"/>
                  </a:lnTo>
                  <a:lnTo>
                    <a:pt x="63" y="105"/>
                  </a:lnTo>
                  <a:lnTo>
                    <a:pt x="61" y="105"/>
                  </a:lnTo>
                  <a:lnTo>
                    <a:pt x="63" y="106"/>
                  </a:lnTo>
                  <a:lnTo>
                    <a:pt x="66" y="107"/>
                  </a:lnTo>
                  <a:lnTo>
                    <a:pt x="78" y="109"/>
                  </a:lnTo>
                  <a:lnTo>
                    <a:pt x="78" y="111"/>
                  </a:lnTo>
                  <a:lnTo>
                    <a:pt x="78" y="112"/>
                  </a:lnTo>
                  <a:lnTo>
                    <a:pt x="70" y="111"/>
                  </a:lnTo>
                  <a:lnTo>
                    <a:pt x="70" y="110"/>
                  </a:lnTo>
                  <a:lnTo>
                    <a:pt x="68" y="111"/>
                  </a:lnTo>
                  <a:lnTo>
                    <a:pt x="63" y="110"/>
                  </a:lnTo>
                  <a:lnTo>
                    <a:pt x="61" y="110"/>
                  </a:lnTo>
                  <a:lnTo>
                    <a:pt x="61" y="112"/>
                  </a:lnTo>
                  <a:lnTo>
                    <a:pt x="59" y="112"/>
                  </a:lnTo>
                  <a:lnTo>
                    <a:pt x="57" y="109"/>
                  </a:lnTo>
                  <a:lnTo>
                    <a:pt x="53" y="109"/>
                  </a:lnTo>
                  <a:lnTo>
                    <a:pt x="51" y="111"/>
                  </a:lnTo>
                  <a:lnTo>
                    <a:pt x="51" y="113"/>
                  </a:lnTo>
                  <a:lnTo>
                    <a:pt x="51" y="115"/>
                  </a:lnTo>
                  <a:lnTo>
                    <a:pt x="53" y="120"/>
                  </a:lnTo>
                  <a:lnTo>
                    <a:pt x="55" y="121"/>
                  </a:lnTo>
                  <a:lnTo>
                    <a:pt x="55" y="123"/>
                  </a:lnTo>
                  <a:lnTo>
                    <a:pt x="63" y="126"/>
                  </a:lnTo>
                  <a:lnTo>
                    <a:pt x="66" y="126"/>
                  </a:lnTo>
                  <a:lnTo>
                    <a:pt x="68" y="127"/>
                  </a:lnTo>
                  <a:lnTo>
                    <a:pt x="68" y="129"/>
                  </a:lnTo>
                  <a:lnTo>
                    <a:pt x="70" y="129"/>
                  </a:lnTo>
                  <a:lnTo>
                    <a:pt x="74" y="129"/>
                  </a:lnTo>
                  <a:lnTo>
                    <a:pt x="76" y="129"/>
                  </a:lnTo>
                  <a:lnTo>
                    <a:pt x="78" y="129"/>
                  </a:lnTo>
                  <a:lnTo>
                    <a:pt x="80" y="129"/>
                  </a:lnTo>
                  <a:lnTo>
                    <a:pt x="82" y="130"/>
                  </a:lnTo>
                  <a:lnTo>
                    <a:pt x="84" y="129"/>
                  </a:lnTo>
                  <a:lnTo>
                    <a:pt x="84" y="130"/>
                  </a:lnTo>
                  <a:lnTo>
                    <a:pt x="82" y="133"/>
                  </a:lnTo>
                  <a:lnTo>
                    <a:pt x="82" y="131"/>
                  </a:lnTo>
                  <a:lnTo>
                    <a:pt x="78" y="131"/>
                  </a:lnTo>
                  <a:lnTo>
                    <a:pt x="74" y="134"/>
                  </a:lnTo>
                  <a:lnTo>
                    <a:pt x="74" y="135"/>
                  </a:lnTo>
                  <a:lnTo>
                    <a:pt x="84" y="139"/>
                  </a:lnTo>
                  <a:lnTo>
                    <a:pt x="84" y="144"/>
                  </a:lnTo>
                  <a:lnTo>
                    <a:pt x="87" y="143"/>
                  </a:lnTo>
                  <a:lnTo>
                    <a:pt x="87" y="144"/>
                  </a:lnTo>
                  <a:lnTo>
                    <a:pt x="89" y="145"/>
                  </a:lnTo>
                  <a:lnTo>
                    <a:pt x="91" y="144"/>
                  </a:lnTo>
                  <a:lnTo>
                    <a:pt x="95" y="143"/>
                  </a:lnTo>
                  <a:lnTo>
                    <a:pt x="95" y="141"/>
                  </a:lnTo>
                  <a:lnTo>
                    <a:pt x="95" y="137"/>
                  </a:lnTo>
                  <a:lnTo>
                    <a:pt x="95" y="136"/>
                  </a:lnTo>
                  <a:lnTo>
                    <a:pt x="95" y="135"/>
                  </a:lnTo>
                  <a:lnTo>
                    <a:pt x="95" y="134"/>
                  </a:lnTo>
                  <a:lnTo>
                    <a:pt x="99" y="133"/>
                  </a:lnTo>
                  <a:lnTo>
                    <a:pt x="99" y="130"/>
                  </a:lnTo>
                  <a:lnTo>
                    <a:pt x="99" y="129"/>
                  </a:lnTo>
                  <a:lnTo>
                    <a:pt x="99" y="128"/>
                  </a:lnTo>
                  <a:lnTo>
                    <a:pt x="99" y="125"/>
                  </a:lnTo>
                  <a:lnTo>
                    <a:pt x="99" y="120"/>
                  </a:lnTo>
                  <a:lnTo>
                    <a:pt x="99" y="119"/>
                  </a:lnTo>
                  <a:lnTo>
                    <a:pt x="103" y="117"/>
                  </a:lnTo>
                  <a:lnTo>
                    <a:pt x="106" y="115"/>
                  </a:lnTo>
                  <a:lnTo>
                    <a:pt x="106" y="114"/>
                  </a:lnTo>
                  <a:lnTo>
                    <a:pt x="103" y="114"/>
                  </a:lnTo>
                  <a:lnTo>
                    <a:pt x="103" y="113"/>
                  </a:lnTo>
                  <a:lnTo>
                    <a:pt x="110" y="112"/>
                  </a:lnTo>
                  <a:lnTo>
                    <a:pt x="112" y="112"/>
                  </a:lnTo>
                  <a:lnTo>
                    <a:pt x="112" y="111"/>
                  </a:lnTo>
                  <a:lnTo>
                    <a:pt x="114" y="110"/>
                  </a:lnTo>
                  <a:lnTo>
                    <a:pt x="116" y="104"/>
                  </a:lnTo>
                  <a:lnTo>
                    <a:pt x="114" y="104"/>
                  </a:lnTo>
                  <a:lnTo>
                    <a:pt x="116" y="94"/>
                  </a:lnTo>
                  <a:lnTo>
                    <a:pt x="116" y="93"/>
                  </a:lnTo>
                  <a:lnTo>
                    <a:pt x="116" y="91"/>
                  </a:lnTo>
                  <a:lnTo>
                    <a:pt x="118" y="91"/>
                  </a:lnTo>
                  <a:lnTo>
                    <a:pt x="122" y="91"/>
                  </a:lnTo>
                  <a:lnTo>
                    <a:pt x="122" y="85"/>
                  </a:lnTo>
                  <a:lnTo>
                    <a:pt x="125" y="84"/>
                  </a:lnTo>
                  <a:lnTo>
                    <a:pt x="125" y="82"/>
                  </a:lnTo>
                  <a:lnTo>
                    <a:pt x="125" y="76"/>
                  </a:lnTo>
                  <a:lnTo>
                    <a:pt x="129" y="76"/>
                  </a:lnTo>
                  <a:lnTo>
                    <a:pt x="129" y="74"/>
                  </a:lnTo>
                  <a:lnTo>
                    <a:pt x="131" y="74"/>
                  </a:lnTo>
                  <a:lnTo>
                    <a:pt x="133" y="71"/>
                  </a:lnTo>
                  <a:lnTo>
                    <a:pt x="131" y="70"/>
                  </a:lnTo>
                  <a:lnTo>
                    <a:pt x="135" y="69"/>
                  </a:lnTo>
                  <a:lnTo>
                    <a:pt x="137" y="70"/>
                  </a:lnTo>
                  <a:lnTo>
                    <a:pt x="141" y="66"/>
                  </a:lnTo>
                  <a:lnTo>
                    <a:pt x="146" y="66"/>
                  </a:lnTo>
                  <a:lnTo>
                    <a:pt x="150" y="65"/>
                  </a:lnTo>
                  <a:lnTo>
                    <a:pt x="154" y="66"/>
                  </a:lnTo>
                  <a:lnTo>
                    <a:pt x="158" y="65"/>
                  </a:lnTo>
                  <a:lnTo>
                    <a:pt x="160" y="62"/>
                  </a:lnTo>
                  <a:lnTo>
                    <a:pt x="160" y="58"/>
                  </a:lnTo>
                  <a:lnTo>
                    <a:pt x="158" y="57"/>
                  </a:lnTo>
                  <a:lnTo>
                    <a:pt x="154" y="57"/>
                  </a:lnTo>
                  <a:lnTo>
                    <a:pt x="143" y="55"/>
                  </a:lnTo>
                  <a:lnTo>
                    <a:pt x="141" y="54"/>
                  </a:lnTo>
                  <a:lnTo>
                    <a:pt x="135" y="53"/>
                  </a:lnTo>
                  <a:lnTo>
                    <a:pt x="133" y="47"/>
                  </a:lnTo>
                  <a:lnTo>
                    <a:pt x="131" y="46"/>
                  </a:lnTo>
                  <a:lnTo>
                    <a:pt x="129" y="45"/>
                  </a:lnTo>
                  <a:lnTo>
                    <a:pt x="120" y="45"/>
                  </a:lnTo>
                  <a:lnTo>
                    <a:pt x="120" y="41"/>
                  </a:lnTo>
                  <a:lnTo>
                    <a:pt x="120" y="39"/>
                  </a:lnTo>
                  <a:lnTo>
                    <a:pt x="120" y="38"/>
                  </a:lnTo>
                  <a:lnTo>
                    <a:pt x="120" y="36"/>
                  </a:lnTo>
                  <a:lnTo>
                    <a:pt x="116" y="28"/>
                  </a:lnTo>
                  <a:lnTo>
                    <a:pt x="112" y="28"/>
                  </a:lnTo>
                  <a:lnTo>
                    <a:pt x="112" y="25"/>
                  </a:lnTo>
                  <a:lnTo>
                    <a:pt x="110" y="26"/>
                  </a:lnTo>
                  <a:lnTo>
                    <a:pt x="108" y="29"/>
                  </a:lnTo>
                  <a:lnTo>
                    <a:pt x="108" y="31"/>
                  </a:lnTo>
                  <a:lnTo>
                    <a:pt x="110" y="32"/>
                  </a:lnTo>
                  <a:lnTo>
                    <a:pt x="106" y="34"/>
                  </a:lnTo>
                  <a:lnTo>
                    <a:pt x="101" y="38"/>
                  </a:lnTo>
                  <a:lnTo>
                    <a:pt x="101" y="37"/>
                  </a:lnTo>
                  <a:lnTo>
                    <a:pt x="103" y="36"/>
                  </a:lnTo>
                  <a:lnTo>
                    <a:pt x="106" y="33"/>
                  </a:lnTo>
                  <a:lnTo>
                    <a:pt x="103" y="30"/>
                  </a:lnTo>
                  <a:lnTo>
                    <a:pt x="101" y="30"/>
                  </a:lnTo>
                  <a:lnTo>
                    <a:pt x="101" y="29"/>
                  </a:lnTo>
                  <a:lnTo>
                    <a:pt x="103" y="28"/>
                  </a:lnTo>
                  <a:lnTo>
                    <a:pt x="106" y="23"/>
                  </a:lnTo>
                  <a:lnTo>
                    <a:pt x="108" y="23"/>
                  </a:lnTo>
                  <a:lnTo>
                    <a:pt x="108" y="20"/>
                  </a:lnTo>
                  <a:lnTo>
                    <a:pt x="95" y="10"/>
                  </a:lnTo>
                  <a:lnTo>
                    <a:pt x="91" y="12"/>
                  </a:lnTo>
                  <a:lnTo>
                    <a:pt x="93" y="14"/>
                  </a:lnTo>
                  <a:lnTo>
                    <a:pt x="91" y="15"/>
                  </a:lnTo>
                  <a:lnTo>
                    <a:pt x="89" y="14"/>
                  </a:lnTo>
                  <a:lnTo>
                    <a:pt x="87" y="10"/>
                  </a:lnTo>
                  <a:lnTo>
                    <a:pt x="87" y="6"/>
                  </a:lnTo>
                  <a:lnTo>
                    <a:pt x="84" y="4"/>
                  </a:lnTo>
                  <a:lnTo>
                    <a:pt x="80" y="0"/>
                  </a:lnTo>
                  <a:lnTo>
                    <a:pt x="78" y="1"/>
                  </a:lnTo>
                  <a:lnTo>
                    <a:pt x="76" y="4"/>
                  </a:lnTo>
                  <a:lnTo>
                    <a:pt x="78" y="8"/>
                  </a:lnTo>
                  <a:lnTo>
                    <a:pt x="78" y="10"/>
                  </a:lnTo>
                  <a:lnTo>
                    <a:pt x="78" y="12"/>
                  </a:lnTo>
                  <a:lnTo>
                    <a:pt x="80" y="14"/>
                  </a:lnTo>
                  <a:lnTo>
                    <a:pt x="76" y="14"/>
                  </a:lnTo>
                  <a:lnTo>
                    <a:pt x="74" y="22"/>
                  </a:lnTo>
                  <a:lnTo>
                    <a:pt x="76" y="22"/>
                  </a:lnTo>
                  <a:lnTo>
                    <a:pt x="78" y="41"/>
                  </a:lnTo>
                  <a:lnTo>
                    <a:pt x="80" y="46"/>
                  </a:lnTo>
                  <a:lnTo>
                    <a:pt x="87" y="55"/>
                  </a:lnTo>
                  <a:lnTo>
                    <a:pt x="87" y="56"/>
                  </a:lnTo>
                  <a:lnTo>
                    <a:pt x="84" y="55"/>
                  </a:lnTo>
                  <a:lnTo>
                    <a:pt x="80" y="54"/>
                  </a:lnTo>
                  <a:lnTo>
                    <a:pt x="74" y="45"/>
                  </a:lnTo>
                  <a:lnTo>
                    <a:pt x="72" y="45"/>
                  </a:lnTo>
                  <a:lnTo>
                    <a:pt x="72" y="46"/>
                  </a:lnTo>
                  <a:lnTo>
                    <a:pt x="70" y="46"/>
                  </a:lnTo>
                  <a:lnTo>
                    <a:pt x="72" y="44"/>
                  </a:lnTo>
                  <a:lnTo>
                    <a:pt x="68" y="23"/>
                  </a:lnTo>
                  <a:lnTo>
                    <a:pt x="66" y="22"/>
                  </a:lnTo>
                  <a:lnTo>
                    <a:pt x="66" y="21"/>
                  </a:lnTo>
                  <a:lnTo>
                    <a:pt x="61" y="20"/>
                  </a:lnTo>
                  <a:lnTo>
                    <a:pt x="57" y="17"/>
                  </a:lnTo>
                  <a:lnTo>
                    <a:pt x="55" y="21"/>
                  </a:lnTo>
                  <a:lnTo>
                    <a:pt x="53" y="23"/>
                  </a:lnTo>
                  <a:lnTo>
                    <a:pt x="51" y="24"/>
                  </a:lnTo>
                  <a:lnTo>
                    <a:pt x="51" y="25"/>
                  </a:lnTo>
                  <a:lnTo>
                    <a:pt x="49" y="28"/>
                  </a:lnTo>
                  <a:lnTo>
                    <a:pt x="47" y="29"/>
                  </a:lnTo>
                  <a:lnTo>
                    <a:pt x="51" y="41"/>
                  </a:lnTo>
                  <a:lnTo>
                    <a:pt x="53" y="44"/>
                  </a:lnTo>
                  <a:lnTo>
                    <a:pt x="51" y="42"/>
                  </a:lnTo>
                  <a:lnTo>
                    <a:pt x="47" y="38"/>
                  </a:lnTo>
                  <a:lnTo>
                    <a:pt x="44" y="34"/>
                  </a:lnTo>
                  <a:lnTo>
                    <a:pt x="42" y="32"/>
                  </a:lnTo>
                  <a:lnTo>
                    <a:pt x="40" y="34"/>
                  </a:lnTo>
                  <a:lnTo>
                    <a:pt x="40" y="36"/>
                  </a:lnTo>
                  <a:lnTo>
                    <a:pt x="38" y="34"/>
                  </a:lnTo>
                  <a:lnTo>
                    <a:pt x="38" y="32"/>
                  </a:lnTo>
                  <a:lnTo>
                    <a:pt x="38" y="31"/>
                  </a:lnTo>
                  <a:lnTo>
                    <a:pt x="40" y="30"/>
                  </a:lnTo>
                  <a:lnTo>
                    <a:pt x="42" y="28"/>
                  </a:lnTo>
                  <a:lnTo>
                    <a:pt x="36" y="28"/>
                  </a:lnTo>
                  <a:lnTo>
                    <a:pt x="30" y="30"/>
                  </a:lnTo>
                  <a:lnTo>
                    <a:pt x="26" y="29"/>
                  </a:lnTo>
                  <a:lnTo>
                    <a:pt x="26" y="28"/>
                  </a:lnTo>
                  <a:lnTo>
                    <a:pt x="32" y="26"/>
                  </a:lnTo>
                  <a:lnTo>
                    <a:pt x="34" y="24"/>
                  </a:lnTo>
                  <a:lnTo>
                    <a:pt x="36" y="23"/>
                  </a:lnTo>
                  <a:lnTo>
                    <a:pt x="38" y="23"/>
                  </a:lnTo>
                  <a:lnTo>
                    <a:pt x="40" y="22"/>
                  </a:lnTo>
                  <a:lnTo>
                    <a:pt x="42" y="23"/>
                  </a:lnTo>
                  <a:lnTo>
                    <a:pt x="47" y="22"/>
                  </a:lnTo>
                  <a:lnTo>
                    <a:pt x="47" y="21"/>
                  </a:lnTo>
                  <a:lnTo>
                    <a:pt x="49" y="18"/>
                  </a:lnTo>
                  <a:lnTo>
                    <a:pt x="47" y="16"/>
                  </a:lnTo>
                  <a:lnTo>
                    <a:pt x="44" y="15"/>
                  </a:lnTo>
                  <a:lnTo>
                    <a:pt x="38" y="16"/>
                  </a:lnTo>
                  <a:lnTo>
                    <a:pt x="34" y="18"/>
                  </a:lnTo>
                  <a:lnTo>
                    <a:pt x="28" y="20"/>
                  </a:lnTo>
                  <a:lnTo>
                    <a:pt x="26" y="18"/>
                  </a:lnTo>
                  <a:lnTo>
                    <a:pt x="23" y="16"/>
                  </a:lnTo>
                  <a:lnTo>
                    <a:pt x="21" y="16"/>
                  </a:lnTo>
                  <a:lnTo>
                    <a:pt x="23" y="23"/>
                  </a:lnTo>
                  <a:lnTo>
                    <a:pt x="21" y="22"/>
                  </a:lnTo>
                  <a:lnTo>
                    <a:pt x="21" y="23"/>
                  </a:lnTo>
                  <a:lnTo>
                    <a:pt x="15" y="16"/>
                  </a:lnTo>
                  <a:lnTo>
                    <a:pt x="13" y="17"/>
                  </a:lnTo>
                  <a:lnTo>
                    <a:pt x="13" y="18"/>
                  </a:lnTo>
                  <a:lnTo>
                    <a:pt x="11" y="21"/>
                  </a:lnTo>
                  <a:lnTo>
                    <a:pt x="9" y="18"/>
                  </a:lnTo>
                  <a:lnTo>
                    <a:pt x="7" y="20"/>
                  </a:lnTo>
                  <a:lnTo>
                    <a:pt x="7" y="21"/>
                  </a:lnTo>
                  <a:lnTo>
                    <a:pt x="11" y="24"/>
                  </a:lnTo>
                  <a:lnTo>
                    <a:pt x="9" y="25"/>
                  </a:lnTo>
                  <a:lnTo>
                    <a:pt x="7" y="25"/>
                  </a:lnTo>
                  <a:lnTo>
                    <a:pt x="4" y="22"/>
                  </a:lnTo>
                  <a:lnTo>
                    <a:pt x="2" y="22"/>
                  </a:lnTo>
                  <a:lnTo>
                    <a:pt x="2" y="25"/>
                  </a:lnTo>
                  <a:lnTo>
                    <a:pt x="4" y="29"/>
                  </a:lnTo>
                  <a:lnTo>
                    <a:pt x="4" y="30"/>
                  </a:lnTo>
                  <a:lnTo>
                    <a:pt x="2" y="2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6" name="Freeform 1388"/>
            <p:cNvSpPr>
              <a:spLocks/>
            </p:cNvSpPr>
            <p:nvPr/>
          </p:nvSpPr>
          <p:spPr bwMode="auto">
            <a:xfrm>
              <a:off x="4554949" y="4216259"/>
              <a:ext cx="10935" cy="9299"/>
            </a:xfrm>
            <a:custGeom>
              <a:avLst/>
              <a:gdLst>
                <a:gd name="T0" fmla="*/ 0 w 12"/>
                <a:gd name="T1" fmla="*/ 7 h 8"/>
                <a:gd name="T2" fmla="*/ 0 w 12"/>
                <a:gd name="T3" fmla="*/ 7 h 8"/>
                <a:gd name="T4" fmla="*/ 4 w 12"/>
                <a:gd name="T5" fmla="*/ 8 h 8"/>
                <a:gd name="T6" fmla="*/ 10 w 12"/>
                <a:gd name="T7" fmla="*/ 7 h 8"/>
                <a:gd name="T8" fmla="*/ 10 w 12"/>
                <a:gd name="T9" fmla="*/ 5 h 8"/>
                <a:gd name="T10" fmla="*/ 12 w 12"/>
                <a:gd name="T11" fmla="*/ 3 h 8"/>
                <a:gd name="T12" fmla="*/ 12 w 12"/>
                <a:gd name="T13" fmla="*/ 2 h 8"/>
                <a:gd name="T14" fmla="*/ 10 w 12"/>
                <a:gd name="T15" fmla="*/ 0 h 8"/>
                <a:gd name="T16" fmla="*/ 10 w 12"/>
                <a:gd name="T17" fmla="*/ 3 h 8"/>
                <a:gd name="T18" fmla="*/ 8 w 12"/>
                <a:gd name="T19" fmla="*/ 4 h 8"/>
                <a:gd name="T20" fmla="*/ 8 w 12"/>
                <a:gd name="T21" fmla="*/ 4 h 8"/>
                <a:gd name="T22" fmla="*/ 6 w 12"/>
                <a:gd name="T23" fmla="*/ 3 h 8"/>
                <a:gd name="T24" fmla="*/ 6 w 12"/>
                <a:gd name="T25" fmla="*/ 4 h 8"/>
                <a:gd name="T26" fmla="*/ 6 w 12"/>
                <a:gd name="T27" fmla="*/ 5 h 8"/>
                <a:gd name="T28" fmla="*/ 2 w 12"/>
                <a:gd name="T29" fmla="*/ 5 h 8"/>
                <a:gd name="T30" fmla="*/ 2 w 12"/>
                <a:gd name="T31" fmla="*/ 6 h 8"/>
                <a:gd name="T32" fmla="*/ 2 w 12"/>
                <a:gd name="T33" fmla="*/ 7 h 8"/>
                <a:gd name="T34" fmla="*/ 0 w 12"/>
                <a:gd name="T35" fmla="*/ 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8"/>
                <a:gd name="T56" fmla="*/ 12 w 12"/>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8">
                  <a:moveTo>
                    <a:pt x="0" y="7"/>
                  </a:moveTo>
                  <a:lnTo>
                    <a:pt x="0" y="7"/>
                  </a:lnTo>
                  <a:lnTo>
                    <a:pt x="4" y="8"/>
                  </a:lnTo>
                  <a:lnTo>
                    <a:pt x="10" y="7"/>
                  </a:lnTo>
                  <a:lnTo>
                    <a:pt x="10" y="5"/>
                  </a:lnTo>
                  <a:lnTo>
                    <a:pt x="12" y="3"/>
                  </a:lnTo>
                  <a:lnTo>
                    <a:pt x="12" y="2"/>
                  </a:lnTo>
                  <a:lnTo>
                    <a:pt x="10" y="0"/>
                  </a:lnTo>
                  <a:lnTo>
                    <a:pt x="10" y="3"/>
                  </a:lnTo>
                  <a:lnTo>
                    <a:pt x="8" y="4"/>
                  </a:lnTo>
                  <a:lnTo>
                    <a:pt x="6" y="3"/>
                  </a:lnTo>
                  <a:lnTo>
                    <a:pt x="6" y="4"/>
                  </a:lnTo>
                  <a:lnTo>
                    <a:pt x="6" y="5"/>
                  </a:lnTo>
                  <a:lnTo>
                    <a:pt x="2" y="5"/>
                  </a:lnTo>
                  <a:lnTo>
                    <a:pt x="2" y="6"/>
                  </a:lnTo>
                  <a:lnTo>
                    <a:pt x="2" y="7"/>
                  </a:lnTo>
                  <a:lnTo>
                    <a:pt x="0" y="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7" name="Freeform 1389"/>
            <p:cNvSpPr>
              <a:spLocks/>
            </p:cNvSpPr>
            <p:nvPr/>
          </p:nvSpPr>
          <p:spPr bwMode="auto">
            <a:xfrm>
              <a:off x="4508474" y="4267406"/>
              <a:ext cx="10024" cy="6975"/>
            </a:xfrm>
            <a:custGeom>
              <a:avLst/>
              <a:gdLst>
                <a:gd name="T0" fmla="*/ 0 w 11"/>
                <a:gd name="T1" fmla="*/ 4 h 6"/>
                <a:gd name="T2" fmla="*/ 2 w 11"/>
                <a:gd name="T3" fmla="*/ 6 h 6"/>
                <a:gd name="T4" fmla="*/ 4 w 11"/>
                <a:gd name="T5" fmla="*/ 6 h 6"/>
                <a:gd name="T6" fmla="*/ 7 w 11"/>
                <a:gd name="T7" fmla="*/ 4 h 6"/>
                <a:gd name="T8" fmla="*/ 9 w 11"/>
                <a:gd name="T9" fmla="*/ 3 h 6"/>
                <a:gd name="T10" fmla="*/ 9 w 11"/>
                <a:gd name="T11" fmla="*/ 2 h 6"/>
                <a:gd name="T12" fmla="*/ 11 w 11"/>
                <a:gd name="T13" fmla="*/ 1 h 6"/>
                <a:gd name="T14" fmla="*/ 9 w 11"/>
                <a:gd name="T15" fmla="*/ 0 h 6"/>
                <a:gd name="T16" fmla="*/ 7 w 11"/>
                <a:gd name="T17" fmla="*/ 2 h 6"/>
                <a:gd name="T18" fmla="*/ 4 w 11"/>
                <a:gd name="T19" fmla="*/ 2 h 6"/>
                <a:gd name="T20" fmla="*/ 2 w 11"/>
                <a:gd name="T21" fmla="*/ 1 h 6"/>
                <a:gd name="T22" fmla="*/ 4 w 11"/>
                <a:gd name="T23" fmla="*/ 2 h 6"/>
                <a:gd name="T24" fmla="*/ 4 w 11"/>
                <a:gd name="T25" fmla="*/ 3 h 6"/>
                <a:gd name="T26" fmla="*/ 4 w 11"/>
                <a:gd name="T27" fmla="*/ 3 h 6"/>
                <a:gd name="T28" fmla="*/ 2 w 11"/>
                <a:gd name="T29" fmla="*/ 3 h 6"/>
                <a:gd name="T30" fmla="*/ 0 w 11"/>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6"/>
                <a:gd name="T50" fmla="*/ 11 w 11"/>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6">
                  <a:moveTo>
                    <a:pt x="0" y="4"/>
                  </a:moveTo>
                  <a:lnTo>
                    <a:pt x="2" y="6"/>
                  </a:lnTo>
                  <a:lnTo>
                    <a:pt x="4" y="6"/>
                  </a:lnTo>
                  <a:lnTo>
                    <a:pt x="7" y="4"/>
                  </a:lnTo>
                  <a:lnTo>
                    <a:pt x="9" y="3"/>
                  </a:lnTo>
                  <a:lnTo>
                    <a:pt x="9" y="2"/>
                  </a:lnTo>
                  <a:lnTo>
                    <a:pt x="11" y="1"/>
                  </a:lnTo>
                  <a:lnTo>
                    <a:pt x="9" y="0"/>
                  </a:lnTo>
                  <a:lnTo>
                    <a:pt x="7" y="2"/>
                  </a:lnTo>
                  <a:lnTo>
                    <a:pt x="4" y="2"/>
                  </a:lnTo>
                  <a:lnTo>
                    <a:pt x="2" y="1"/>
                  </a:lnTo>
                  <a:lnTo>
                    <a:pt x="4" y="2"/>
                  </a:lnTo>
                  <a:lnTo>
                    <a:pt x="4" y="3"/>
                  </a:lnTo>
                  <a:lnTo>
                    <a:pt x="2" y="3"/>
                  </a:lnTo>
                  <a:lnTo>
                    <a:pt x="0"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8" name="Freeform 1390"/>
            <p:cNvSpPr>
              <a:spLocks/>
            </p:cNvSpPr>
            <p:nvPr/>
          </p:nvSpPr>
          <p:spPr bwMode="auto">
            <a:xfrm>
              <a:off x="4591399" y="3924491"/>
              <a:ext cx="55587" cy="45334"/>
            </a:xfrm>
            <a:custGeom>
              <a:avLst/>
              <a:gdLst>
                <a:gd name="T0" fmla="*/ 57 w 61"/>
                <a:gd name="T1" fmla="*/ 22 h 39"/>
                <a:gd name="T2" fmla="*/ 61 w 61"/>
                <a:gd name="T3" fmla="*/ 22 h 39"/>
                <a:gd name="T4" fmla="*/ 57 w 61"/>
                <a:gd name="T5" fmla="*/ 21 h 39"/>
                <a:gd name="T6" fmla="*/ 55 w 61"/>
                <a:gd name="T7" fmla="*/ 20 h 39"/>
                <a:gd name="T8" fmla="*/ 55 w 61"/>
                <a:gd name="T9" fmla="*/ 17 h 39"/>
                <a:gd name="T10" fmla="*/ 50 w 61"/>
                <a:gd name="T11" fmla="*/ 15 h 39"/>
                <a:gd name="T12" fmla="*/ 48 w 61"/>
                <a:gd name="T13" fmla="*/ 16 h 39"/>
                <a:gd name="T14" fmla="*/ 42 w 61"/>
                <a:gd name="T15" fmla="*/ 17 h 39"/>
                <a:gd name="T16" fmla="*/ 38 w 61"/>
                <a:gd name="T17" fmla="*/ 15 h 39"/>
                <a:gd name="T18" fmla="*/ 33 w 61"/>
                <a:gd name="T19" fmla="*/ 13 h 39"/>
                <a:gd name="T20" fmla="*/ 33 w 61"/>
                <a:gd name="T21" fmla="*/ 9 h 39"/>
                <a:gd name="T22" fmla="*/ 38 w 61"/>
                <a:gd name="T23" fmla="*/ 8 h 39"/>
                <a:gd name="T24" fmla="*/ 38 w 61"/>
                <a:gd name="T25" fmla="*/ 6 h 39"/>
                <a:gd name="T26" fmla="*/ 33 w 61"/>
                <a:gd name="T27" fmla="*/ 4 h 39"/>
                <a:gd name="T28" fmla="*/ 31 w 61"/>
                <a:gd name="T29" fmla="*/ 1 h 39"/>
                <a:gd name="T30" fmla="*/ 31 w 61"/>
                <a:gd name="T31" fmla="*/ 0 h 39"/>
                <a:gd name="T32" fmla="*/ 25 w 61"/>
                <a:gd name="T33" fmla="*/ 3 h 39"/>
                <a:gd name="T34" fmla="*/ 19 w 61"/>
                <a:gd name="T35" fmla="*/ 4 h 39"/>
                <a:gd name="T36" fmla="*/ 2 w 61"/>
                <a:gd name="T37" fmla="*/ 7 h 39"/>
                <a:gd name="T38" fmla="*/ 0 w 61"/>
                <a:gd name="T39" fmla="*/ 9 h 39"/>
                <a:gd name="T40" fmla="*/ 4 w 61"/>
                <a:gd name="T41" fmla="*/ 10 h 39"/>
                <a:gd name="T42" fmla="*/ 6 w 61"/>
                <a:gd name="T43" fmla="*/ 13 h 39"/>
                <a:gd name="T44" fmla="*/ 10 w 61"/>
                <a:gd name="T45" fmla="*/ 16 h 39"/>
                <a:gd name="T46" fmla="*/ 8 w 61"/>
                <a:gd name="T47" fmla="*/ 20 h 39"/>
                <a:gd name="T48" fmla="*/ 6 w 61"/>
                <a:gd name="T49" fmla="*/ 22 h 39"/>
                <a:gd name="T50" fmla="*/ 6 w 61"/>
                <a:gd name="T51" fmla="*/ 24 h 39"/>
                <a:gd name="T52" fmla="*/ 6 w 61"/>
                <a:gd name="T53" fmla="*/ 25 h 39"/>
                <a:gd name="T54" fmla="*/ 2 w 61"/>
                <a:gd name="T55" fmla="*/ 28 h 39"/>
                <a:gd name="T56" fmla="*/ 0 w 61"/>
                <a:gd name="T57" fmla="*/ 29 h 39"/>
                <a:gd name="T58" fmla="*/ 2 w 61"/>
                <a:gd name="T59" fmla="*/ 31 h 39"/>
                <a:gd name="T60" fmla="*/ 6 w 61"/>
                <a:gd name="T61" fmla="*/ 32 h 39"/>
                <a:gd name="T62" fmla="*/ 10 w 61"/>
                <a:gd name="T63" fmla="*/ 31 h 39"/>
                <a:gd name="T64" fmla="*/ 19 w 61"/>
                <a:gd name="T65" fmla="*/ 31 h 39"/>
                <a:gd name="T66" fmla="*/ 23 w 61"/>
                <a:gd name="T67" fmla="*/ 29 h 39"/>
                <a:gd name="T68" fmla="*/ 27 w 61"/>
                <a:gd name="T69" fmla="*/ 28 h 39"/>
                <a:gd name="T70" fmla="*/ 27 w 61"/>
                <a:gd name="T71" fmla="*/ 29 h 39"/>
                <a:gd name="T72" fmla="*/ 27 w 61"/>
                <a:gd name="T73" fmla="*/ 31 h 39"/>
                <a:gd name="T74" fmla="*/ 31 w 61"/>
                <a:gd name="T75" fmla="*/ 29 h 39"/>
                <a:gd name="T76" fmla="*/ 29 w 61"/>
                <a:gd name="T77" fmla="*/ 31 h 39"/>
                <a:gd name="T78" fmla="*/ 27 w 61"/>
                <a:gd name="T79" fmla="*/ 32 h 39"/>
                <a:gd name="T80" fmla="*/ 27 w 61"/>
                <a:gd name="T81" fmla="*/ 34 h 39"/>
                <a:gd name="T82" fmla="*/ 25 w 61"/>
                <a:gd name="T83" fmla="*/ 39 h 39"/>
                <a:gd name="T84" fmla="*/ 27 w 61"/>
                <a:gd name="T85" fmla="*/ 39 h 39"/>
                <a:gd name="T86" fmla="*/ 31 w 61"/>
                <a:gd name="T87" fmla="*/ 37 h 39"/>
                <a:gd name="T88" fmla="*/ 36 w 61"/>
                <a:gd name="T89" fmla="*/ 34 h 39"/>
                <a:gd name="T90" fmla="*/ 36 w 61"/>
                <a:gd name="T91" fmla="*/ 33 h 39"/>
                <a:gd name="T92" fmla="*/ 38 w 61"/>
                <a:gd name="T93" fmla="*/ 34 h 39"/>
                <a:gd name="T94" fmla="*/ 40 w 61"/>
                <a:gd name="T95" fmla="*/ 33 h 39"/>
                <a:gd name="T96" fmla="*/ 42 w 61"/>
                <a:gd name="T97" fmla="*/ 33 h 39"/>
                <a:gd name="T98" fmla="*/ 44 w 61"/>
                <a:gd name="T99" fmla="*/ 31 h 39"/>
                <a:gd name="T100" fmla="*/ 46 w 61"/>
                <a:gd name="T101" fmla="*/ 28 h 39"/>
                <a:gd name="T102" fmla="*/ 50 w 61"/>
                <a:gd name="T103" fmla="*/ 25 h 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39"/>
                <a:gd name="T158" fmla="*/ 61 w 61"/>
                <a:gd name="T159" fmla="*/ 39 h 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39">
                  <a:moveTo>
                    <a:pt x="50" y="24"/>
                  </a:moveTo>
                  <a:lnTo>
                    <a:pt x="57" y="22"/>
                  </a:lnTo>
                  <a:lnTo>
                    <a:pt x="61" y="22"/>
                  </a:lnTo>
                  <a:lnTo>
                    <a:pt x="61" y="21"/>
                  </a:lnTo>
                  <a:lnTo>
                    <a:pt x="57" y="21"/>
                  </a:lnTo>
                  <a:lnTo>
                    <a:pt x="57" y="20"/>
                  </a:lnTo>
                  <a:lnTo>
                    <a:pt x="55" y="20"/>
                  </a:lnTo>
                  <a:lnTo>
                    <a:pt x="55" y="18"/>
                  </a:lnTo>
                  <a:lnTo>
                    <a:pt x="55" y="17"/>
                  </a:lnTo>
                  <a:lnTo>
                    <a:pt x="52" y="17"/>
                  </a:lnTo>
                  <a:lnTo>
                    <a:pt x="50" y="15"/>
                  </a:lnTo>
                  <a:lnTo>
                    <a:pt x="48" y="16"/>
                  </a:lnTo>
                  <a:lnTo>
                    <a:pt x="44" y="18"/>
                  </a:lnTo>
                  <a:lnTo>
                    <a:pt x="42" y="17"/>
                  </a:lnTo>
                  <a:lnTo>
                    <a:pt x="40" y="16"/>
                  </a:lnTo>
                  <a:lnTo>
                    <a:pt x="38" y="15"/>
                  </a:lnTo>
                  <a:lnTo>
                    <a:pt x="36" y="13"/>
                  </a:lnTo>
                  <a:lnTo>
                    <a:pt x="33" y="13"/>
                  </a:lnTo>
                  <a:lnTo>
                    <a:pt x="33" y="10"/>
                  </a:lnTo>
                  <a:lnTo>
                    <a:pt x="33" y="9"/>
                  </a:lnTo>
                  <a:lnTo>
                    <a:pt x="36" y="7"/>
                  </a:lnTo>
                  <a:lnTo>
                    <a:pt x="38" y="8"/>
                  </a:lnTo>
                  <a:lnTo>
                    <a:pt x="38" y="6"/>
                  </a:lnTo>
                  <a:lnTo>
                    <a:pt x="36" y="3"/>
                  </a:lnTo>
                  <a:lnTo>
                    <a:pt x="33" y="4"/>
                  </a:lnTo>
                  <a:lnTo>
                    <a:pt x="31" y="3"/>
                  </a:lnTo>
                  <a:lnTo>
                    <a:pt x="31" y="1"/>
                  </a:lnTo>
                  <a:lnTo>
                    <a:pt x="31" y="0"/>
                  </a:lnTo>
                  <a:lnTo>
                    <a:pt x="29" y="3"/>
                  </a:lnTo>
                  <a:lnTo>
                    <a:pt x="25" y="3"/>
                  </a:lnTo>
                  <a:lnTo>
                    <a:pt x="25" y="4"/>
                  </a:lnTo>
                  <a:lnTo>
                    <a:pt x="19" y="4"/>
                  </a:lnTo>
                  <a:lnTo>
                    <a:pt x="15" y="4"/>
                  </a:lnTo>
                  <a:lnTo>
                    <a:pt x="2" y="7"/>
                  </a:lnTo>
                  <a:lnTo>
                    <a:pt x="2" y="8"/>
                  </a:lnTo>
                  <a:lnTo>
                    <a:pt x="0" y="9"/>
                  </a:lnTo>
                  <a:lnTo>
                    <a:pt x="2" y="9"/>
                  </a:lnTo>
                  <a:lnTo>
                    <a:pt x="4" y="10"/>
                  </a:lnTo>
                  <a:lnTo>
                    <a:pt x="6" y="10"/>
                  </a:lnTo>
                  <a:lnTo>
                    <a:pt x="6" y="13"/>
                  </a:lnTo>
                  <a:lnTo>
                    <a:pt x="12" y="15"/>
                  </a:lnTo>
                  <a:lnTo>
                    <a:pt x="10" y="16"/>
                  </a:lnTo>
                  <a:lnTo>
                    <a:pt x="10" y="17"/>
                  </a:lnTo>
                  <a:lnTo>
                    <a:pt x="8" y="20"/>
                  </a:lnTo>
                  <a:lnTo>
                    <a:pt x="8" y="21"/>
                  </a:lnTo>
                  <a:lnTo>
                    <a:pt x="6" y="22"/>
                  </a:lnTo>
                  <a:lnTo>
                    <a:pt x="6" y="24"/>
                  </a:lnTo>
                  <a:lnTo>
                    <a:pt x="6" y="25"/>
                  </a:lnTo>
                  <a:lnTo>
                    <a:pt x="2" y="28"/>
                  </a:lnTo>
                  <a:lnTo>
                    <a:pt x="2" y="29"/>
                  </a:lnTo>
                  <a:lnTo>
                    <a:pt x="0" y="29"/>
                  </a:lnTo>
                  <a:lnTo>
                    <a:pt x="2" y="30"/>
                  </a:lnTo>
                  <a:lnTo>
                    <a:pt x="2" y="31"/>
                  </a:lnTo>
                  <a:lnTo>
                    <a:pt x="4" y="32"/>
                  </a:lnTo>
                  <a:lnTo>
                    <a:pt x="6" y="32"/>
                  </a:lnTo>
                  <a:lnTo>
                    <a:pt x="8" y="32"/>
                  </a:lnTo>
                  <a:lnTo>
                    <a:pt x="10" y="31"/>
                  </a:lnTo>
                  <a:lnTo>
                    <a:pt x="19" y="31"/>
                  </a:lnTo>
                  <a:lnTo>
                    <a:pt x="21" y="30"/>
                  </a:lnTo>
                  <a:lnTo>
                    <a:pt x="23" y="29"/>
                  </a:lnTo>
                  <a:lnTo>
                    <a:pt x="25" y="28"/>
                  </a:lnTo>
                  <a:lnTo>
                    <a:pt x="27" y="28"/>
                  </a:lnTo>
                  <a:lnTo>
                    <a:pt x="27" y="29"/>
                  </a:lnTo>
                  <a:lnTo>
                    <a:pt x="27" y="30"/>
                  </a:lnTo>
                  <a:lnTo>
                    <a:pt x="27" y="31"/>
                  </a:lnTo>
                  <a:lnTo>
                    <a:pt x="29" y="29"/>
                  </a:lnTo>
                  <a:lnTo>
                    <a:pt x="31" y="29"/>
                  </a:lnTo>
                  <a:lnTo>
                    <a:pt x="29" y="30"/>
                  </a:lnTo>
                  <a:lnTo>
                    <a:pt x="29" y="31"/>
                  </a:lnTo>
                  <a:lnTo>
                    <a:pt x="27" y="31"/>
                  </a:lnTo>
                  <a:lnTo>
                    <a:pt x="27" y="32"/>
                  </a:lnTo>
                  <a:lnTo>
                    <a:pt x="27" y="34"/>
                  </a:lnTo>
                  <a:lnTo>
                    <a:pt x="23" y="37"/>
                  </a:lnTo>
                  <a:lnTo>
                    <a:pt x="25" y="39"/>
                  </a:lnTo>
                  <a:lnTo>
                    <a:pt x="27" y="38"/>
                  </a:lnTo>
                  <a:lnTo>
                    <a:pt x="27" y="39"/>
                  </a:lnTo>
                  <a:lnTo>
                    <a:pt x="31" y="38"/>
                  </a:lnTo>
                  <a:lnTo>
                    <a:pt x="31" y="37"/>
                  </a:lnTo>
                  <a:lnTo>
                    <a:pt x="36" y="34"/>
                  </a:lnTo>
                  <a:lnTo>
                    <a:pt x="36" y="33"/>
                  </a:lnTo>
                  <a:lnTo>
                    <a:pt x="36" y="34"/>
                  </a:lnTo>
                  <a:lnTo>
                    <a:pt x="38" y="34"/>
                  </a:lnTo>
                  <a:lnTo>
                    <a:pt x="40" y="34"/>
                  </a:lnTo>
                  <a:lnTo>
                    <a:pt x="40" y="33"/>
                  </a:lnTo>
                  <a:lnTo>
                    <a:pt x="42" y="33"/>
                  </a:lnTo>
                  <a:lnTo>
                    <a:pt x="42" y="32"/>
                  </a:lnTo>
                  <a:lnTo>
                    <a:pt x="44" y="31"/>
                  </a:lnTo>
                  <a:lnTo>
                    <a:pt x="46" y="30"/>
                  </a:lnTo>
                  <a:lnTo>
                    <a:pt x="46" y="28"/>
                  </a:lnTo>
                  <a:lnTo>
                    <a:pt x="46" y="26"/>
                  </a:lnTo>
                  <a:lnTo>
                    <a:pt x="50" y="25"/>
                  </a:lnTo>
                  <a:lnTo>
                    <a:pt x="50" y="2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59" name="Freeform 1391"/>
            <p:cNvSpPr>
              <a:spLocks/>
            </p:cNvSpPr>
            <p:nvPr/>
          </p:nvSpPr>
          <p:spPr bwMode="auto">
            <a:xfrm>
              <a:off x="4562239" y="4211610"/>
              <a:ext cx="13669" cy="8137"/>
            </a:xfrm>
            <a:custGeom>
              <a:avLst/>
              <a:gdLst>
                <a:gd name="T0" fmla="*/ 11 w 15"/>
                <a:gd name="T1" fmla="*/ 6 h 7"/>
                <a:gd name="T2" fmla="*/ 15 w 15"/>
                <a:gd name="T3" fmla="*/ 2 h 7"/>
                <a:gd name="T4" fmla="*/ 11 w 15"/>
                <a:gd name="T5" fmla="*/ 1 h 7"/>
                <a:gd name="T6" fmla="*/ 9 w 15"/>
                <a:gd name="T7" fmla="*/ 2 h 7"/>
                <a:gd name="T8" fmla="*/ 9 w 15"/>
                <a:gd name="T9" fmla="*/ 2 h 7"/>
                <a:gd name="T10" fmla="*/ 7 w 15"/>
                <a:gd name="T11" fmla="*/ 2 h 7"/>
                <a:gd name="T12" fmla="*/ 9 w 15"/>
                <a:gd name="T13" fmla="*/ 1 h 7"/>
                <a:gd name="T14" fmla="*/ 7 w 15"/>
                <a:gd name="T15" fmla="*/ 0 h 7"/>
                <a:gd name="T16" fmla="*/ 7 w 15"/>
                <a:gd name="T17" fmla="*/ 0 h 7"/>
                <a:gd name="T18" fmla="*/ 2 w 15"/>
                <a:gd name="T19" fmla="*/ 0 h 7"/>
                <a:gd name="T20" fmla="*/ 2 w 15"/>
                <a:gd name="T21" fmla="*/ 0 h 7"/>
                <a:gd name="T22" fmla="*/ 0 w 15"/>
                <a:gd name="T23" fmla="*/ 0 h 7"/>
                <a:gd name="T24" fmla="*/ 2 w 15"/>
                <a:gd name="T25" fmla="*/ 1 h 7"/>
                <a:gd name="T26" fmla="*/ 2 w 15"/>
                <a:gd name="T27" fmla="*/ 2 h 7"/>
                <a:gd name="T28" fmla="*/ 4 w 15"/>
                <a:gd name="T29" fmla="*/ 1 h 7"/>
                <a:gd name="T30" fmla="*/ 4 w 15"/>
                <a:gd name="T31" fmla="*/ 1 h 7"/>
                <a:gd name="T32" fmla="*/ 4 w 15"/>
                <a:gd name="T33" fmla="*/ 3 h 7"/>
                <a:gd name="T34" fmla="*/ 2 w 15"/>
                <a:gd name="T35" fmla="*/ 2 h 7"/>
                <a:gd name="T36" fmla="*/ 2 w 15"/>
                <a:gd name="T37" fmla="*/ 3 h 7"/>
                <a:gd name="T38" fmla="*/ 9 w 15"/>
                <a:gd name="T39" fmla="*/ 7 h 7"/>
                <a:gd name="T40" fmla="*/ 11 w 15"/>
                <a:gd name="T41" fmla="*/ 6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7"/>
                <a:gd name="T65" fmla="*/ 15 w 15"/>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7">
                  <a:moveTo>
                    <a:pt x="11" y="6"/>
                  </a:moveTo>
                  <a:lnTo>
                    <a:pt x="15" y="2"/>
                  </a:lnTo>
                  <a:lnTo>
                    <a:pt x="11" y="1"/>
                  </a:lnTo>
                  <a:lnTo>
                    <a:pt x="9" y="2"/>
                  </a:lnTo>
                  <a:lnTo>
                    <a:pt x="7" y="2"/>
                  </a:lnTo>
                  <a:lnTo>
                    <a:pt x="9" y="1"/>
                  </a:lnTo>
                  <a:lnTo>
                    <a:pt x="7" y="0"/>
                  </a:lnTo>
                  <a:lnTo>
                    <a:pt x="2" y="0"/>
                  </a:lnTo>
                  <a:lnTo>
                    <a:pt x="0" y="0"/>
                  </a:lnTo>
                  <a:lnTo>
                    <a:pt x="2" y="1"/>
                  </a:lnTo>
                  <a:lnTo>
                    <a:pt x="2" y="2"/>
                  </a:lnTo>
                  <a:lnTo>
                    <a:pt x="4" y="1"/>
                  </a:lnTo>
                  <a:lnTo>
                    <a:pt x="4" y="3"/>
                  </a:lnTo>
                  <a:lnTo>
                    <a:pt x="2" y="2"/>
                  </a:lnTo>
                  <a:lnTo>
                    <a:pt x="2" y="3"/>
                  </a:lnTo>
                  <a:lnTo>
                    <a:pt x="9" y="7"/>
                  </a:lnTo>
                  <a:lnTo>
                    <a:pt x="11"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0" name="Freeform 1392"/>
            <p:cNvSpPr>
              <a:spLocks/>
            </p:cNvSpPr>
            <p:nvPr/>
          </p:nvSpPr>
          <p:spPr bwMode="auto">
            <a:xfrm>
              <a:off x="4053752" y="3990749"/>
              <a:ext cx="5468" cy="32548"/>
            </a:xfrm>
            <a:custGeom>
              <a:avLst/>
              <a:gdLst>
                <a:gd name="T0" fmla="*/ 6 w 6"/>
                <a:gd name="T1" fmla="*/ 28 h 28"/>
                <a:gd name="T2" fmla="*/ 6 w 6"/>
                <a:gd name="T3" fmla="*/ 8 h 28"/>
                <a:gd name="T4" fmla="*/ 6 w 6"/>
                <a:gd name="T5" fmla="*/ 6 h 28"/>
                <a:gd name="T6" fmla="*/ 2 w 6"/>
                <a:gd name="T7" fmla="*/ 0 h 28"/>
                <a:gd name="T8" fmla="*/ 2 w 6"/>
                <a:gd name="T9" fmla="*/ 5 h 28"/>
                <a:gd name="T10" fmla="*/ 4 w 6"/>
                <a:gd name="T11" fmla="*/ 6 h 28"/>
                <a:gd name="T12" fmla="*/ 0 w 6"/>
                <a:gd name="T13" fmla="*/ 7 h 28"/>
                <a:gd name="T14" fmla="*/ 6 w 6"/>
                <a:gd name="T15" fmla="*/ 28 h 2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8"/>
                <a:gd name="T26" fmla="*/ 6 w 6"/>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8">
                  <a:moveTo>
                    <a:pt x="6" y="28"/>
                  </a:moveTo>
                  <a:lnTo>
                    <a:pt x="6" y="8"/>
                  </a:lnTo>
                  <a:lnTo>
                    <a:pt x="6" y="6"/>
                  </a:lnTo>
                  <a:lnTo>
                    <a:pt x="2" y="0"/>
                  </a:lnTo>
                  <a:lnTo>
                    <a:pt x="2" y="5"/>
                  </a:lnTo>
                  <a:lnTo>
                    <a:pt x="4" y="6"/>
                  </a:lnTo>
                  <a:lnTo>
                    <a:pt x="0" y="7"/>
                  </a:lnTo>
                  <a:lnTo>
                    <a:pt x="6" y="2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1" name="Freeform 1393"/>
            <p:cNvSpPr>
              <a:spLocks/>
            </p:cNvSpPr>
            <p:nvPr/>
          </p:nvSpPr>
          <p:spPr bwMode="auto">
            <a:xfrm>
              <a:off x="4503006" y="4241833"/>
              <a:ext cx="30983" cy="18599"/>
            </a:xfrm>
            <a:custGeom>
              <a:avLst/>
              <a:gdLst>
                <a:gd name="T0" fmla="*/ 19 w 34"/>
                <a:gd name="T1" fmla="*/ 13 h 16"/>
                <a:gd name="T2" fmla="*/ 21 w 34"/>
                <a:gd name="T3" fmla="*/ 14 h 16"/>
                <a:gd name="T4" fmla="*/ 21 w 34"/>
                <a:gd name="T5" fmla="*/ 13 h 16"/>
                <a:gd name="T6" fmla="*/ 21 w 34"/>
                <a:gd name="T7" fmla="*/ 12 h 16"/>
                <a:gd name="T8" fmla="*/ 25 w 34"/>
                <a:gd name="T9" fmla="*/ 9 h 16"/>
                <a:gd name="T10" fmla="*/ 25 w 34"/>
                <a:gd name="T11" fmla="*/ 12 h 16"/>
                <a:gd name="T12" fmla="*/ 27 w 34"/>
                <a:gd name="T13" fmla="*/ 9 h 16"/>
                <a:gd name="T14" fmla="*/ 29 w 34"/>
                <a:gd name="T15" fmla="*/ 8 h 16"/>
                <a:gd name="T16" fmla="*/ 31 w 34"/>
                <a:gd name="T17" fmla="*/ 8 h 16"/>
                <a:gd name="T18" fmla="*/ 34 w 34"/>
                <a:gd name="T19" fmla="*/ 7 h 16"/>
                <a:gd name="T20" fmla="*/ 34 w 34"/>
                <a:gd name="T21" fmla="*/ 6 h 16"/>
                <a:gd name="T22" fmla="*/ 34 w 34"/>
                <a:gd name="T23" fmla="*/ 4 h 16"/>
                <a:gd name="T24" fmla="*/ 31 w 34"/>
                <a:gd name="T25" fmla="*/ 2 h 16"/>
                <a:gd name="T26" fmla="*/ 29 w 34"/>
                <a:gd name="T27" fmla="*/ 1 h 16"/>
                <a:gd name="T28" fmla="*/ 27 w 34"/>
                <a:gd name="T29" fmla="*/ 2 h 16"/>
                <a:gd name="T30" fmla="*/ 29 w 34"/>
                <a:gd name="T31" fmla="*/ 4 h 16"/>
                <a:gd name="T32" fmla="*/ 27 w 34"/>
                <a:gd name="T33" fmla="*/ 5 h 16"/>
                <a:gd name="T34" fmla="*/ 25 w 34"/>
                <a:gd name="T35" fmla="*/ 7 h 16"/>
                <a:gd name="T36" fmla="*/ 23 w 34"/>
                <a:gd name="T37" fmla="*/ 7 h 16"/>
                <a:gd name="T38" fmla="*/ 23 w 34"/>
                <a:gd name="T39" fmla="*/ 8 h 16"/>
                <a:gd name="T40" fmla="*/ 25 w 34"/>
                <a:gd name="T41" fmla="*/ 5 h 16"/>
                <a:gd name="T42" fmla="*/ 23 w 34"/>
                <a:gd name="T43" fmla="*/ 4 h 16"/>
                <a:gd name="T44" fmla="*/ 23 w 34"/>
                <a:gd name="T45" fmla="*/ 4 h 16"/>
                <a:gd name="T46" fmla="*/ 23 w 34"/>
                <a:gd name="T47" fmla="*/ 2 h 16"/>
                <a:gd name="T48" fmla="*/ 23 w 34"/>
                <a:gd name="T49" fmla="*/ 0 h 16"/>
                <a:gd name="T50" fmla="*/ 21 w 34"/>
                <a:gd name="T51" fmla="*/ 0 h 16"/>
                <a:gd name="T52" fmla="*/ 19 w 34"/>
                <a:gd name="T53" fmla="*/ 1 h 16"/>
                <a:gd name="T54" fmla="*/ 19 w 34"/>
                <a:gd name="T55" fmla="*/ 5 h 16"/>
                <a:gd name="T56" fmla="*/ 19 w 34"/>
                <a:gd name="T57" fmla="*/ 5 h 16"/>
                <a:gd name="T58" fmla="*/ 19 w 34"/>
                <a:gd name="T59" fmla="*/ 7 h 16"/>
                <a:gd name="T60" fmla="*/ 15 w 34"/>
                <a:gd name="T61" fmla="*/ 9 h 16"/>
                <a:gd name="T62" fmla="*/ 15 w 34"/>
                <a:gd name="T63" fmla="*/ 9 h 16"/>
                <a:gd name="T64" fmla="*/ 10 w 34"/>
                <a:gd name="T65" fmla="*/ 10 h 16"/>
                <a:gd name="T66" fmla="*/ 8 w 34"/>
                <a:gd name="T67" fmla="*/ 12 h 16"/>
                <a:gd name="T68" fmla="*/ 6 w 34"/>
                <a:gd name="T69" fmla="*/ 12 h 16"/>
                <a:gd name="T70" fmla="*/ 4 w 34"/>
                <a:gd name="T71" fmla="*/ 13 h 16"/>
                <a:gd name="T72" fmla="*/ 4 w 34"/>
                <a:gd name="T73" fmla="*/ 13 h 16"/>
                <a:gd name="T74" fmla="*/ 2 w 34"/>
                <a:gd name="T75" fmla="*/ 14 h 16"/>
                <a:gd name="T76" fmla="*/ 0 w 34"/>
                <a:gd name="T77" fmla="*/ 14 h 16"/>
                <a:gd name="T78" fmla="*/ 0 w 34"/>
                <a:gd name="T79" fmla="*/ 16 h 16"/>
                <a:gd name="T80" fmla="*/ 0 w 34"/>
                <a:gd name="T81" fmla="*/ 16 h 16"/>
                <a:gd name="T82" fmla="*/ 6 w 34"/>
                <a:gd name="T83" fmla="*/ 16 h 16"/>
                <a:gd name="T84" fmla="*/ 6 w 34"/>
                <a:gd name="T85" fmla="*/ 14 h 16"/>
                <a:gd name="T86" fmla="*/ 8 w 34"/>
                <a:gd name="T87" fmla="*/ 14 h 16"/>
                <a:gd name="T88" fmla="*/ 8 w 34"/>
                <a:gd name="T89" fmla="*/ 16 h 16"/>
                <a:gd name="T90" fmla="*/ 15 w 34"/>
                <a:gd name="T91" fmla="*/ 14 h 16"/>
                <a:gd name="T92" fmla="*/ 19 w 34"/>
                <a:gd name="T93" fmla="*/ 10 h 16"/>
                <a:gd name="T94" fmla="*/ 19 w 34"/>
                <a:gd name="T95" fmla="*/ 12 h 16"/>
                <a:gd name="T96" fmla="*/ 19 w 34"/>
                <a:gd name="T97" fmla="*/ 13 h 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16"/>
                <a:gd name="T149" fmla="*/ 34 w 34"/>
                <a:gd name="T150" fmla="*/ 16 h 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16">
                  <a:moveTo>
                    <a:pt x="19" y="13"/>
                  </a:moveTo>
                  <a:lnTo>
                    <a:pt x="21" y="14"/>
                  </a:lnTo>
                  <a:lnTo>
                    <a:pt x="21" y="13"/>
                  </a:lnTo>
                  <a:lnTo>
                    <a:pt x="21" y="12"/>
                  </a:lnTo>
                  <a:lnTo>
                    <a:pt x="25" y="9"/>
                  </a:lnTo>
                  <a:lnTo>
                    <a:pt x="25" y="12"/>
                  </a:lnTo>
                  <a:lnTo>
                    <a:pt x="27" y="9"/>
                  </a:lnTo>
                  <a:lnTo>
                    <a:pt x="29" y="8"/>
                  </a:lnTo>
                  <a:lnTo>
                    <a:pt x="31" y="8"/>
                  </a:lnTo>
                  <a:lnTo>
                    <a:pt x="34" y="7"/>
                  </a:lnTo>
                  <a:lnTo>
                    <a:pt x="34" y="6"/>
                  </a:lnTo>
                  <a:lnTo>
                    <a:pt x="34" y="4"/>
                  </a:lnTo>
                  <a:lnTo>
                    <a:pt x="31" y="2"/>
                  </a:lnTo>
                  <a:lnTo>
                    <a:pt x="29" y="1"/>
                  </a:lnTo>
                  <a:lnTo>
                    <a:pt x="27" y="2"/>
                  </a:lnTo>
                  <a:lnTo>
                    <a:pt x="29" y="4"/>
                  </a:lnTo>
                  <a:lnTo>
                    <a:pt x="27" y="5"/>
                  </a:lnTo>
                  <a:lnTo>
                    <a:pt x="25" y="7"/>
                  </a:lnTo>
                  <a:lnTo>
                    <a:pt x="23" y="7"/>
                  </a:lnTo>
                  <a:lnTo>
                    <a:pt x="23" y="8"/>
                  </a:lnTo>
                  <a:lnTo>
                    <a:pt x="25" y="5"/>
                  </a:lnTo>
                  <a:lnTo>
                    <a:pt x="23" y="4"/>
                  </a:lnTo>
                  <a:lnTo>
                    <a:pt x="23" y="2"/>
                  </a:lnTo>
                  <a:lnTo>
                    <a:pt x="23" y="0"/>
                  </a:lnTo>
                  <a:lnTo>
                    <a:pt x="21" y="0"/>
                  </a:lnTo>
                  <a:lnTo>
                    <a:pt x="19" y="1"/>
                  </a:lnTo>
                  <a:lnTo>
                    <a:pt x="19" y="5"/>
                  </a:lnTo>
                  <a:lnTo>
                    <a:pt x="19" y="7"/>
                  </a:lnTo>
                  <a:lnTo>
                    <a:pt x="15" y="9"/>
                  </a:lnTo>
                  <a:lnTo>
                    <a:pt x="10" y="10"/>
                  </a:lnTo>
                  <a:lnTo>
                    <a:pt x="8" y="12"/>
                  </a:lnTo>
                  <a:lnTo>
                    <a:pt x="6" y="12"/>
                  </a:lnTo>
                  <a:lnTo>
                    <a:pt x="4" y="13"/>
                  </a:lnTo>
                  <a:lnTo>
                    <a:pt x="2" y="14"/>
                  </a:lnTo>
                  <a:lnTo>
                    <a:pt x="0" y="14"/>
                  </a:lnTo>
                  <a:lnTo>
                    <a:pt x="0" y="16"/>
                  </a:lnTo>
                  <a:lnTo>
                    <a:pt x="6" y="16"/>
                  </a:lnTo>
                  <a:lnTo>
                    <a:pt x="6" y="14"/>
                  </a:lnTo>
                  <a:lnTo>
                    <a:pt x="8" y="14"/>
                  </a:lnTo>
                  <a:lnTo>
                    <a:pt x="8" y="16"/>
                  </a:lnTo>
                  <a:lnTo>
                    <a:pt x="15" y="14"/>
                  </a:lnTo>
                  <a:lnTo>
                    <a:pt x="19" y="10"/>
                  </a:lnTo>
                  <a:lnTo>
                    <a:pt x="19" y="12"/>
                  </a:lnTo>
                  <a:lnTo>
                    <a:pt x="19"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2" name="Freeform 1394"/>
            <p:cNvSpPr>
              <a:spLocks/>
            </p:cNvSpPr>
            <p:nvPr/>
          </p:nvSpPr>
          <p:spPr bwMode="auto">
            <a:xfrm>
              <a:off x="4537635" y="4224396"/>
              <a:ext cx="15492" cy="15111"/>
            </a:xfrm>
            <a:custGeom>
              <a:avLst/>
              <a:gdLst>
                <a:gd name="T0" fmla="*/ 0 w 17"/>
                <a:gd name="T1" fmla="*/ 12 h 13"/>
                <a:gd name="T2" fmla="*/ 2 w 17"/>
                <a:gd name="T3" fmla="*/ 13 h 13"/>
                <a:gd name="T4" fmla="*/ 2 w 17"/>
                <a:gd name="T5" fmla="*/ 12 h 13"/>
                <a:gd name="T6" fmla="*/ 8 w 17"/>
                <a:gd name="T7" fmla="*/ 12 h 13"/>
                <a:gd name="T8" fmla="*/ 8 w 17"/>
                <a:gd name="T9" fmla="*/ 9 h 13"/>
                <a:gd name="T10" fmla="*/ 10 w 17"/>
                <a:gd name="T11" fmla="*/ 9 h 13"/>
                <a:gd name="T12" fmla="*/ 10 w 17"/>
                <a:gd name="T13" fmla="*/ 11 h 13"/>
                <a:gd name="T14" fmla="*/ 17 w 17"/>
                <a:gd name="T15" fmla="*/ 9 h 13"/>
                <a:gd name="T16" fmla="*/ 17 w 17"/>
                <a:gd name="T17" fmla="*/ 7 h 13"/>
                <a:gd name="T18" fmla="*/ 17 w 17"/>
                <a:gd name="T19" fmla="*/ 5 h 13"/>
                <a:gd name="T20" fmla="*/ 17 w 17"/>
                <a:gd name="T21" fmla="*/ 4 h 13"/>
                <a:gd name="T22" fmla="*/ 15 w 17"/>
                <a:gd name="T23" fmla="*/ 0 h 13"/>
                <a:gd name="T24" fmla="*/ 12 w 17"/>
                <a:gd name="T25" fmla="*/ 0 h 13"/>
                <a:gd name="T26" fmla="*/ 10 w 17"/>
                <a:gd name="T27" fmla="*/ 3 h 13"/>
                <a:gd name="T28" fmla="*/ 10 w 17"/>
                <a:gd name="T29" fmla="*/ 0 h 13"/>
                <a:gd name="T30" fmla="*/ 10 w 17"/>
                <a:gd name="T31" fmla="*/ 3 h 13"/>
                <a:gd name="T32" fmla="*/ 10 w 17"/>
                <a:gd name="T33" fmla="*/ 4 h 13"/>
                <a:gd name="T34" fmla="*/ 8 w 17"/>
                <a:gd name="T35" fmla="*/ 3 h 13"/>
                <a:gd name="T36" fmla="*/ 6 w 17"/>
                <a:gd name="T37" fmla="*/ 3 h 13"/>
                <a:gd name="T38" fmla="*/ 8 w 17"/>
                <a:gd name="T39" fmla="*/ 4 h 13"/>
                <a:gd name="T40" fmla="*/ 6 w 17"/>
                <a:gd name="T41" fmla="*/ 5 h 13"/>
                <a:gd name="T42" fmla="*/ 4 w 17"/>
                <a:gd name="T43" fmla="*/ 5 h 13"/>
                <a:gd name="T44" fmla="*/ 2 w 17"/>
                <a:gd name="T45" fmla="*/ 6 h 13"/>
                <a:gd name="T46" fmla="*/ 2 w 17"/>
                <a:gd name="T47" fmla="*/ 6 h 13"/>
                <a:gd name="T48" fmla="*/ 2 w 17"/>
                <a:gd name="T49" fmla="*/ 7 h 13"/>
                <a:gd name="T50" fmla="*/ 4 w 17"/>
                <a:gd name="T51" fmla="*/ 7 h 13"/>
                <a:gd name="T52" fmla="*/ 2 w 17"/>
                <a:gd name="T53" fmla="*/ 8 h 13"/>
                <a:gd name="T54" fmla="*/ 2 w 17"/>
                <a:gd name="T55" fmla="*/ 8 h 13"/>
                <a:gd name="T56" fmla="*/ 0 w 17"/>
                <a:gd name="T57" fmla="*/ 8 h 13"/>
                <a:gd name="T58" fmla="*/ 2 w 17"/>
                <a:gd name="T59" fmla="*/ 9 h 13"/>
                <a:gd name="T60" fmla="*/ 4 w 17"/>
                <a:gd name="T61" fmla="*/ 9 h 13"/>
                <a:gd name="T62" fmla="*/ 2 w 17"/>
                <a:gd name="T63" fmla="*/ 11 h 13"/>
                <a:gd name="T64" fmla="*/ 0 w 17"/>
                <a:gd name="T65" fmla="*/ 12 h 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3"/>
                <a:gd name="T101" fmla="*/ 17 w 17"/>
                <a:gd name="T102" fmla="*/ 13 h 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3">
                  <a:moveTo>
                    <a:pt x="0" y="12"/>
                  </a:moveTo>
                  <a:lnTo>
                    <a:pt x="2" y="13"/>
                  </a:lnTo>
                  <a:lnTo>
                    <a:pt x="2" y="12"/>
                  </a:lnTo>
                  <a:lnTo>
                    <a:pt x="8" y="12"/>
                  </a:lnTo>
                  <a:lnTo>
                    <a:pt x="8" y="9"/>
                  </a:lnTo>
                  <a:lnTo>
                    <a:pt x="10" y="9"/>
                  </a:lnTo>
                  <a:lnTo>
                    <a:pt x="10" y="11"/>
                  </a:lnTo>
                  <a:lnTo>
                    <a:pt x="17" y="9"/>
                  </a:lnTo>
                  <a:lnTo>
                    <a:pt x="17" y="7"/>
                  </a:lnTo>
                  <a:lnTo>
                    <a:pt x="17" y="5"/>
                  </a:lnTo>
                  <a:lnTo>
                    <a:pt x="17" y="4"/>
                  </a:lnTo>
                  <a:lnTo>
                    <a:pt x="15" y="0"/>
                  </a:lnTo>
                  <a:lnTo>
                    <a:pt x="12" y="0"/>
                  </a:lnTo>
                  <a:lnTo>
                    <a:pt x="10" y="3"/>
                  </a:lnTo>
                  <a:lnTo>
                    <a:pt x="10" y="0"/>
                  </a:lnTo>
                  <a:lnTo>
                    <a:pt x="10" y="3"/>
                  </a:lnTo>
                  <a:lnTo>
                    <a:pt x="10" y="4"/>
                  </a:lnTo>
                  <a:lnTo>
                    <a:pt x="8" y="3"/>
                  </a:lnTo>
                  <a:lnTo>
                    <a:pt x="6" y="3"/>
                  </a:lnTo>
                  <a:lnTo>
                    <a:pt x="8" y="4"/>
                  </a:lnTo>
                  <a:lnTo>
                    <a:pt x="6" y="5"/>
                  </a:lnTo>
                  <a:lnTo>
                    <a:pt x="4" y="5"/>
                  </a:lnTo>
                  <a:lnTo>
                    <a:pt x="2" y="6"/>
                  </a:lnTo>
                  <a:lnTo>
                    <a:pt x="2" y="7"/>
                  </a:lnTo>
                  <a:lnTo>
                    <a:pt x="4" y="7"/>
                  </a:lnTo>
                  <a:lnTo>
                    <a:pt x="2" y="8"/>
                  </a:lnTo>
                  <a:lnTo>
                    <a:pt x="0" y="8"/>
                  </a:lnTo>
                  <a:lnTo>
                    <a:pt x="2" y="9"/>
                  </a:lnTo>
                  <a:lnTo>
                    <a:pt x="4" y="9"/>
                  </a:lnTo>
                  <a:lnTo>
                    <a:pt x="2" y="11"/>
                  </a:lnTo>
                  <a:lnTo>
                    <a:pt x="0" y="1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3" name="Freeform 1395"/>
            <p:cNvSpPr>
              <a:spLocks/>
            </p:cNvSpPr>
            <p:nvPr/>
          </p:nvSpPr>
          <p:spPr bwMode="auto">
            <a:xfrm>
              <a:off x="4574085" y="4206960"/>
              <a:ext cx="7290" cy="5812"/>
            </a:xfrm>
            <a:custGeom>
              <a:avLst/>
              <a:gdLst>
                <a:gd name="T0" fmla="*/ 6 w 8"/>
                <a:gd name="T1" fmla="*/ 5 h 5"/>
                <a:gd name="T2" fmla="*/ 8 w 8"/>
                <a:gd name="T3" fmla="*/ 4 h 5"/>
                <a:gd name="T4" fmla="*/ 6 w 8"/>
                <a:gd name="T5" fmla="*/ 3 h 5"/>
                <a:gd name="T6" fmla="*/ 6 w 8"/>
                <a:gd name="T7" fmla="*/ 3 h 5"/>
                <a:gd name="T8" fmla="*/ 6 w 8"/>
                <a:gd name="T9" fmla="*/ 2 h 5"/>
                <a:gd name="T10" fmla="*/ 4 w 8"/>
                <a:gd name="T11" fmla="*/ 2 h 5"/>
                <a:gd name="T12" fmla="*/ 4 w 8"/>
                <a:gd name="T13" fmla="*/ 3 h 5"/>
                <a:gd name="T14" fmla="*/ 2 w 8"/>
                <a:gd name="T15" fmla="*/ 0 h 5"/>
                <a:gd name="T16" fmla="*/ 2 w 8"/>
                <a:gd name="T17" fmla="*/ 0 h 5"/>
                <a:gd name="T18" fmla="*/ 0 w 8"/>
                <a:gd name="T19" fmla="*/ 0 h 5"/>
                <a:gd name="T20" fmla="*/ 4 w 8"/>
                <a:gd name="T21" fmla="*/ 4 h 5"/>
                <a:gd name="T22" fmla="*/ 6 w 8"/>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
                <a:gd name="T38" fmla="*/ 8 w 8"/>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
                  <a:moveTo>
                    <a:pt x="6" y="5"/>
                  </a:moveTo>
                  <a:lnTo>
                    <a:pt x="8" y="4"/>
                  </a:lnTo>
                  <a:lnTo>
                    <a:pt x="6" y="3"/>
                  </a:lnTo>
                  <a:lnTo>
                    <a:pt x="6" y="2"/>
                  </a:lnTo>
                  <a:lnTo>
                    <a:pt x="4" y="2"/>
                  </a:lnTo>
                  <a:lnTo>
                    <a:pt x="4" y="3"/>
                  </a:lnTo>
                  <a:lnTo>
                    <a:pt x="2" y="0"/>
                  </a:lnTo>
                  <a:lnTo>
                    <a:pt x="0" y="0"/>
                  </a:lnTo>
                  <a:lnTo>
                    <a:pt x="4" y="4"/>
                  </a:lnTo>
                  <a:lnTo>
                    <a:pt x="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4" name="Freeform 1396"/>
            <p:cNvSpPr>
              <a:spLocks/>
            </p:cNvSpPr>
            <p:nvPr/>
          </p:nvSpPr>
          <p:spPr bwMode="auto">
            <a:xfrm>
              <a:off x="5034275" y="3982612"/>
              <a:ext cx="207769" cy="134841"/>
            </a:xfrm>
            <a:custGeom>
              <a:avLst/>
              <a:gdLst>
                <a:gd name="T0" fmla="*/ 17 w 228"/>
                <a:gd name="T1" fmla="*/ 104 h 116"/>
                <a:gd name="T2" fmla="*/ 15 w 228"/>
                <a:gd name="T3" fmla="*/ 106 h 116"/>
                <a:gd name="T4" fmla="*/ 11 w 228"/>
                <a:gd name="T5" fmla="*/ 112 h 116"/>
                <a:gd name="T6" fmla="*/ 25 w 228"/>
                <a:gd name="T7" fmla="*/ 114 h 116"/>
                <a:gd name="T8" fmla="*/ 44 w 228"/>
                <a:gd name="T9" fmla="*/ 116 h 116"/>
                <a:gd name="T10" fmla="*/ 51 w 228"/>
                <a:gd name="T11" fmla="*/ 110 h 116"/>
                <a:gd name="T12" fmla="*/ 55 w 228"/>
                <a:gd name="T13" fmla="*/ 108 h 116"/>
                <a:gd name="T14" fmla="*/ 53 w 228"/>
                <a:gd name="T15" fmla="*/ 101 h 116"/>
                <a:gd name="T16" fmla="*/ 59 w 228"/>
                <a:gd name="T17" fmla="*/ 102 h 116"/>
                <a:gd name="T18" fmla="*/ 59 w 228"/>
                <a:gd name="T19" fmla="*/ 96 h 116"/>
                <a:gd name="T20" fmla="*/ 57 w 228"/>
                <a:gd name="T21" fmla="*/ 91 h 116"/>
                <a:gd name="T22" fmla="*/ 68 w 228"/>
                <a:gd name="T23" fmla="*/ 95 h 116"/>
                <a:gd name="T24" fmla="*/ 72 w 228"/>
                <a:gd name="T25" fmla="*/ 92 h 116"/>
                <a:gd name="T26" fmla="*/ 76 w 228"/>
                <a:gd name="T27" fmla="*/ 88 h 116"/>
                <a:gd name="T28" fmla="*/ 76 w 228"/>
                <a:gd name="T29" fmla="*/ 82 h 116"/>
                <a:gd name="T30" fmla="*/ 78 w 228"/>
                <a:gd name="T31" fmla="*/ 79 h 116"/>
                <a:gd name="T32" fmla="*/ 80 w 228"/>
                <a:gd name="T33" fmla="*/ 76 h 116"/>
                <a:gd name="T34" fmla="*/ 87 w 228"/>
                <a:gd name="T35" fmla="*/ 72 h 116"/>
                <a:gd name="T36" fmla="*/ 97 w 228"/>
                <a:gd name="T37" fmla="*/ 71 h 116"/>
                <a:gd name="T38" fmla="*/ 101 w 228"/>
                <a:gd name="T39" fmla="*/ 63 h 116"/>
                <a:gd name="T40" fmla="*/ 114 w 228"/>
                <a:gd name="T41" fmla="*/ 63 h 116"/>
                <a:gd name="T42" fmla="*/ 143 w 228"/>
                <a:gd name="T43" fmla="*/ 46 h 116"/>
                <a:gd name="T44" fmla="*/ 150 w 228"/>
                <a:gd name="T45" fmla="*/ 45 h 116"/>
                <a:gd name="T46" fmla="*/ 173 w 228"/>
                <a:gd name="T47" fmla="*/ 38 h 116"/>
                <a:gd name="T48" fmla="*/ 190 w 228"/>
                <a:gd name="T49" fmla="*/ 34 h 116"/>
                <a:gd name="T50" fmla="*/ 213 w 228"/>
                <a:gd name="T51" fmla="*/ 27 h 116"/>
                <a:gd name="T52" fmla="*/ 228 w 228"/>
                <a:gd name="T53" fmla="*/ 16 h 116"/>
                <a:gd name="T54" fmla="*/ 223 w 228"/>
                <a:gd name="T55" fmla="*/ 7 h 116"/>
                <a:gd name="T56" fmla="*/ 211 w 228"/>
                <a:gd name="T57" fmla="*/ 0 h 116"/>
                <a:gd name="T58" fmla="*/ 192 w 228"/>
                <a:gd name="T59" fmla="*/ 4 h 116"/>
                <a:gd name="T60" fmla="*/ 179 w 228"/>
                <a:gd name="T61" fmla="*/ 10 h 116"/>
                <a:gd name="T62" fmla="*/ 171 w 228"/>
                <a:gd name="T63" fmla="*/ 18 h 116"/>
                <a:gd name="T64" fmla="*/ 156 w 228"/>
                <a:gd name="T65" fmla="*/ 22 h 116"/>
                <a:gd name="T66" fmla="*/ 148 w 228"/>
                <a:gd name="T67" fmla="*/ 22 h 116"/>
                <a:gd name="T68" fmla="*/ 127 w 228"/>
                <a:gd name="T69" fmla="*/ 24 h 116"/>
                <a:gd name="T70" fmla="*/ 110 w 228"/>
                <a:gd name="T71" fmla="*/ 24 h 116"/>
                <a:gd name="T72" fmla="*/ 110 w 228"/>
                <a:gd name="T73" fmla="*/ 31 h 116"/>
                <a:gd name="T74" fmla="*/ 101 w 228"/>
                <a:gd name="T75" fmla="*/ 29 h 116"/>
                <a:gd name="T76" fmla="*/ 74 w 228"/>
                <a:gd name="T77" fmla="*/ 40 h 116"/>
                <a:gd name="T78" fmla="*/ 63 w 228"/>
                <a:gd name="T79" fmla="*/ 47 h 116"/>
                <a:gd name="T80" fmla="*/ 57 w 228"/>
                <a:gd name="T81" fmla="*/ 56 h 116"/>
                <a:gd name="T82" fmla="*/ 36 w 228"/>
                <a:gd name="T83" fmla="*/ 63 h 116"/>
                <a:gd name="T84" fmla="*/ 28 w 228"/>
                <a:gd name="T85" fmla="*/ 62 h 116"/>
                <a:gd name="T86" fmla="*/ 32 w 228"/>
                <a:gd name="T87" fmla="*/ 66 h 116"/>
                <a:gd name="T88" fmla="*/ 30 w 228"/>
                <a:gd name="T89" fmla="*/ 72 h 116"/>
                <a:gd name="T90" fmla="*/ 44 w 228"/>
                <a:gd name="T91" fmla="*/ 75 h 116"/>
                <a:gd name="T92" fmla="*/ 25 w 228"/>
                <a:gd name="T93" fmla="*/ 76 h 116"/>
                <a:gd name="T94" fmla="*/ 32 w 228"/>
                <a:gd name="T95" fmla="*/ 83 h 116"/>
                <a:gd name="T96" fmla="*/ 23 w 228"/>
                <a:gd name="T97" fmla="*/ 88 h 116"/>
                <a:gd name="T98" fmla="*/ 32 w 228"/>
                <a:gd name="T99" fmla="*/ 94 h 116"/>
                <a:gd name="T100" fmla="*/ 15 w 228"/>
                <a:gd name="T101" fmla="*/ 95 h 116"/>
                <a:gd name="T102" fmla="*/ 0 w 228"/>
                <a:gd name="T103" fmla="*/ 101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8"/>
                <a:gd name="T157" fmla="*/ 0 h 116"/>
                <a:gd name="T158" fmla="*/ 228 w 228"/>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8" h="116">
                  <a:moveTo>
                    <a:pt x="4" y="104"/>
                  </a:moveTo>
                  <a:lnTo>
                    <a:pt x="4" y="106"/>
                  </a:lnTo>
                  <a:lnTo>
                    <a:pt x="11" y="107"/>
                  </a:lnTo>
                  <a:lnTo>
                    <a:pt x="15" y="104"/>
                  </a:lnTo>
                  <a:lnTo>
                    <a:pt x="17" y="104"/>
                  </a:lnTo>
                  <a:lnTo>
                    <a:pt x="19" y="103"/>
                  </a:lnTo>
                  <a:lnTo>
                    <a:pt x="21" y="104"/>
                  </a:lnTo>
                  <a:lnTo>
                    <a:pt x="17" y="106"/>
                  </a:lnTo>
                  <a:lnTo>
                    <a:pt x="15" y="106"/>
                  </a:lnTo>
                  <a:lnTo>
                    <a:pt x="11" y="108"/>
                  </a:lnTo>
                  <a:lnTo>
                    <a:pt x="9" y="109"/>
                  </a:lnTo>
                  <a:lnTo>
                    <a:pt x="9" y="110"/>
                  </a:lnTo>
                  <a:lnTo>
                    <a:pt x="11" y="111"/>
                  </a:lnTo>
                  <a:lnTo>
                    <a:pt x="11" y="112"/>
                  </a:lnTo>
                  <a:lnTo>
                    <a:pt x="7" y="114"/>
                  </a:lnTo>
                  <a:lnTo>
                    <a:pt x="11" y="114"/>
                  </a:lnTo>
                  <a:lnTo>
                    <a:pt x="17" y="111"/>
                  </a:lnTo>
                  <a:lnTo>
                    <a:pt x="21" y="111"/>
                  </a:lnTo>
                  <a:lnTo>
                    <a:pt x="25" y="114"/>
                  </a:lnTo>
                  <a:lnTo>
                    <a:pt x="32" y="114"/>
                  </a:lnTo>
                  <a:lnTo>
                    <a:pt x="36" y="116"/>
                  </a:lnTo>
                  <a:lnTo>
                    <a:pt x="40" y="115"/>
                  </a:lnTo>
                  <a:lnTo>
                    <a:pt x="42" y="116"/>
                  </a:lnTo>
                  <a:lnTo>
                    <a:pt x="44" y="116"/>
                  </a:lnTo>
                  <a:lnTo>
                    <a:pt x="47" y="115"/>
                  </a:lnTo>
                  <a:lnTo>
                    <a:pt x="49" y="115"/>
                  </a:lnTo>
                  <a:lnTo>
                    <a:pt x="51" y="112"/>
                  </a:lnTo>
                  <a:lnTo>
                    <a:pt x="53" y="111"/>
                  </a:lnTo>
                  <a:lnTo>
                    <a:pt x="51" y="110"/>
                  </a:lnTo>
                  <a:lnTo>
                    <a:pt x="49" y="109"/>
                  </a:lnTo>
                  <a:lnTo>
                    <a:pt x="47" y="104"/>
                  </a:lnTo>
                  <a:lnTo>
                    <a:pt x="51" y="106"/>
                  </a:lnTo>
                  <a:lnTo>
                    <a:pt x="51" y="107"/>
                  </a:lnTo>
                  <a:lnTo>
                    <a:pt x="55" y="108"/>
                  </a:lnTo>
                  <a:lnTo>
                    <a:pt x="55" y="107"/>
                  </a:lnTo>
                  <a:lnTo>
                    <a:pt x="57" y="107"/>
                  </a:lnTo>
                  <a:lnTo>
                    <a:pt x="57" y="106"/>
                  </a:lnTo>
                  <a:lnTo>
                    <a:pt x="57" y="104"/>
                  </a:lnTo>
                  <a:lnTo>
                    <a:pt x="53" y="101"/>
                  </a:lnTo>
                  <a:lnTo>
                    <a:pt x="49" y="101"/>
                  </a:lnTo>
                  <a:lnTo>
                    <a:pt x="47" y="100"/>
                  </a:lnTo>
                  <a:lnTo>
                    <a:pt x="49" y="99"/>
                  </a:lnTo>
                  <a:lnTo>
                    <a:pt x="57" y="100"/>
                  </a:lnTo>
                  <a:lnTo>
                    <a:pt x="59" y="102"/>
                  </a:lnTo>
                  <a:lnTo>
                    <a:pt x="61" y="102"/>
                  </a:lnTo>
                  <a:lnTo>
                    <a:pt x="61" y="99"/>
                  </a:lnTo>
                  <a:lnTo>
                    <a:pt x="63" y="98"/>
                  </a:lnTo>
                  <a:lnTo>
                    <a:pt x="59" y="96"/>
                  </a:lnTo>
                  <a:lnTo>
                    <a:pt x="59" y="95"/>
                  </a:lnTo>
                  <a:lnTo>
                    <a:pt x="57" y="94"/>
                  </a:lnTo>
                  <a:lnTo>
                    <a:pt x="53" y="93"/>
                  </a:lnTo>
                  <a:lnTo>
                    <a:pt x="57" y="93"/>
                  </a:lnTo>
                  <a:lnTo>
                    <a:pt x="57" y="91"/>
                  </a:lnTo>
                  <a:lnTo>
                    <a:pt x="57" y="88"/>
                  </a:lnTo>
                  <a:lnTo>
                    <a:pt x="63" y="94"/>
                  </a:lnTo>
                  <a:lnTo>
                    <a:pt x="65" y="94"/>
                  </a:lnTo>
                  <a:lnTo>
                    <a:pt x="65" y="95"/>
                  </a:lnTo>
                  <a:lnTo>
                    <a:pt x="68" y="95"/>
                  </a:lnTo>
                  <a:lnTo>
                    <a:pt x="68" y="93"/>
                  </a:lnTo>
                  <a:lnTo>
                    <a:pt x="68" y="92"/>
                  </a:lnTo>
                  <a:lnTo>
                    <a:pt x="70" y="93"/>
                  </a:lnTo>
                  <a:lnTo>
                    <a:pt x="72" y="92"/>
                  </a:lnTo>
                  <a:lnTo>
                    <a:pt x="70" y="90"/>
                  </a:lnTo>
                  <a:lnTo>
                    <a:pt x="72" y="90"/>
                  </a:lnTo>
                  <a:lnTo>
                    <a:pt x="74" y="91"/>
                  </a:lnTo>
                  <a:lnTo>
                    <a:pt x="74" y="88"/>
                  </a:lnTo>
                  <a:lnTo>
                    <a:pt x="76" y="88"/>
                  </a:lnTo>
                  <a:lnTo>
                    <a:pt x="76" y="87"/>
                  </a:lnTo>
                  <a:lnTo>
                    <a:pt x="72" y="82"/>
                  </a:lnTo>
                  <a:lnTo>
                    <a:pt x="68" y="80"/>
                  </a:lnTo>
                  <a:lnTo>
                    <a:pt x="68" y="78"/>
                  </a:lnTo>
                  <a:lnTo>
                    <a:pt x="76" y="82"/>
                  </a:lnTo>
                  <a:lnTo>
                    <a:pt x="76" y="84"/>
                  </a:lnTo>
                  <a:lnTo>
                    <a:pt x="78" y="83"/>
                  </a:lnTo>
                  <a:lnTo>
                    <a:pt x="80" y="83"/>
                  </a:lnTo>
                  <a:lnTo>
                    <a:pt x="78" y="80"/>
                  </a:lnTo>
                  <a:lnTo>
                    <a:pt x="78" y="79"/>
                  </a:lnTo>
                  <a:lnTo>
                    <a:pt x="82" y="80"/>
                  </a:lnTo>
                  <a:lnTo>
                    <a:pt x="80" y="79"/>
                  </a:lnTo>
                  <a:lnTo>
                    <a:pt x="80" y="78"/>
                  </a:lnTo>
                  <a:lnTo>
                    <a:pt x="80" y="77"/>
                  </a:lnTo>
                  <a:lnTo>
                    <a:pt x="80" y="76"/>
                  </a:lnTo>
                  <a:lnTo>
                    <a:pt x="82" y="76"/>
                  </a:lnTo>
                  <a:lnTo>
                    <a:pt x="93" y="79"/>
                  </a:lnTo>
                  <a:lnTo>
                    <a:pt x="89" y="76"/>
                  </a:lnTo>
                  <a:lnTo>
                    <a:pt x="87" y="74"/>
                  </a:lnTo>
                  <a:lnTo>
                    <a:pt x="87" y="72"/>
                  </a:lnTo>
                  <a:lnTo>
                    <a:pt x="89" y="74"/>
                  </a:lnTo>
                  <a:lnTo>
                    <a:pt x="93" y="75"/>
                  </a:lnTo>
                  <a:lnTo>
                    <a:pt x="97" y="75"/>
                  </a:lnTo>
                  <a:lnTo>
                    <a:pt x="97" y="74"/>
                  </a:lnTo>
                  <a:lnTo>
                    <a:pt x="97" y="71"/>
                  </a:lnTo>
                  <a:lnTo>
                    <a:pt x="103" y="68"/>
                  </a:lnTo>
                  <a:lnTo>
                    <a:pt x="103" y="67"/>
                  </a:lnTo>
                  <a:lnTo>
                    <a:pt x="101" y="67"/>
                  </a:lnTo>
                  <a:lnTo>
                    <a:pt x="99" y="66"/>
                  </a:lnTo>
                  <a:lnTo>
                    <a:pt x="101" y="63"/>
                  </a:lnTo>
                  <a:lnTo>
                    <a:pt x="105" y="63"/>
                  </a:lnTo>
                  <a:lnTo>
                    <a:pt x="105" y="64"/>
                  </a:lnTo>
                  <a:lnTo>
                    <a:pt x="108" y="63"/>
                  </a:lnTo>
                  <a:lnTo>
                    <a:pt x="114" y="63"/>
                  </a:lnTo>
                  <a:lnTo>
                    <a:pt x="127" y="53"/>
                  </a:lnTo>
                  <a:lnTo>
                    <a:pt x="129" y="54"/>
                  </a:lnTo>
                  <a:lnTo>
                    <a:pt x="131" y="52"/>
                  </a:lnTo>
                  <a:lnTo>
                    <a:pt x="137" y="51"/>
                  </a:lnTo>
                  <a:lnTo>
                    <a:pt x="143" y="46"/>
                  </a:lnTo>
                  <a:lnTo>
                    <a:pt x="145" y="45"/>
                  </a:lnTo>
                  <a:lnTo>
                    <a:pt x="145" y="43"/>
                  </a:lnTo>
                  <a:lnTo>
                    <a:pt x="148" y="43"/>
                  </a:lnTo>
                  <a:lnTo>
                    <a:pt x="150" y="45"/>
                  </a:lnTo>
                  <a:lnTo>
                    <a:pt x="152" y="45"/>
                  </a:lnTo>
                  <a:lnTo>
                    <a:pt x="167" y="40"/>
                  </a:lnTo>
                  <a:lnTo>
                    <a:pt x="169" y="38"/>
                  </a:lnTo>
                  <a:lnTo>
                    <a:pt x="169" y="39"/>
                  </a:lnTo>
                  <a:lnTo>
                    <a:pt x="173" y="38"/>
                  </a:lnTo>
                  <a:lnTo>
                    <a:pt x="173" y="37"/>
                  </a:lnTo>
                  <a:lnTo>
                    <a:pt x="175" y="36"/>
                  </a:lnTo>
                  <a:lnTo>
                    <a:pt x="181" y="35"/>
                  </a:lnTo>
                  <a:lnTo>
                    <a:pt x="183" y="35"/>
                  </a:lnTo>
                  <a:lnTo>
                    <a:pt x="190" y="34"/>
                  </a:lnTo>
                  <a:lnTo>
                    <a:pt x="192" y="34"/>
                  </a:lnTo>
                  <a:lnTo>
                    <a:pt x="198" y="32"/>
                  </a:lnTo>
                  <a:lnTo>
                    <a:pt x="209" y="27"/>
                  </a:lnTo>
                  <a:lnTo>
                    <a:pt x="211" y="27"/>
                  </a:lnTo>
                  <a:lnTo>
                    <a:pt x="213" y="27"/>
                  </a:lnTo>
                  <a:lnTo>
                    <a:pt x="217" y="28"/>
                  </a:lnTo>
                  <a:lnTo>
                    <a:pt x="215" y="26"/>
                  </a:lnTo>
                  <a:lnTo>
                    <a:pt x="223" y="19"/>
                  </a:lnTo>
                  <a:lnTo>
                    <a:pt x="228" y="18"/>
                  </a:lnTo>
                  <a:lnTo>
                    <a:pt x="228" y="16"/>
                  </a:lnTo>
                  <a:lnTo>
                    <a:pt x="223" y="16"/>
                  </a:lnTo>
                  <a:lnTo>
                    <a:pt x="226" y="13"/>
                  </a:lnTo>
                  <a:lnTo>
                    <a:pt x="228" y="13"/>
                  </a:lnTo>
                  <a:lnTo>
                    <a:pt x="228" y="11"/>
                  </a:lnTo>
                  <a:lnTo>
                    <a:pt x="223" y="7"/>
                  </a:lnTo>
                  <a:lnTo>
                    <a:pt x="226" y="5"/>
                  </a:lnTo>
                  <a:lnTo>
                    <a:pt x="223" y="4"/>
                  </a:lnTo>
                  <a:lnTo>
                    <a:pt x="221" y="3"/>
                  </a:lnTo>
                  <a:lnTo>
                    <a:pt x="219" y="2"/>
                  </a:lnTo>
                  <a:lnTo>
                    <a:pt x="211" y="0"/>
                  </a:lnTo>
                  <a:lnTo>
                    <a:pt x="202" y="0"/>
                  </a:lnTo>
                  <a:lnTo>
                    <a:pt x="196" y="3"/>
                  </a:lnTo>
                  <a:lnTo>
                    <a:pt x="192" y="2"/>
                  </a:lnTo>
                  <a:lnTo>
                    <a:pt x="192" y="3"/>
                  </a:lnTo>
                  <a:lnTo>
                    <a:pt x="192" y="4"/>
                  </a:lnTo>
                  <a:lnTo>
                    <a:pt x="188" y="6"/>
                  </a:lnTo>
                  <a:lnTo>
                    <a:pt x="186" y="6"/>
                  </a:lnTo>
                  <a:lnTo>
                    <a:pt x="183" y="7"/>
                  </a:lnTo>
                  <a:lnTo>
                    <a:pt x="181" y="8"/>
                  </a:lnTo>
                  <a:lnTo>
                    <a:pt x="179" y="10"/>
                  </a:lnTo>
                  <a:lnTo>
                    <a:pt x="179" y="14"/>
                  </a:lnTo>
                  <a:lnTo>
                    <a:pt x="179" y="15"/>
                  </a:lnTo>
                  <a:lnTo>
                    <a:pt x="177" y="16"/>
                  </a:lnTo>
                  <a:lnTo>
                    <a:pt x="173" y="15"/>
                  </a:lnTo>
                  <a:lnTo>
                    <a:pt x="171" y="18"/>
                  </a:lnTo>
                  <a:lnTo>
                    <a:pt x="167" y="18"/>
                  </a:lnTo>
                  <a:lnTo>
                    <a:pt x="160" y="21"/>
                  </a:lnTo>
                  <a:lnTo>
                    <a:pt x="158" y="21"/>
                  </a:lnTo>
                  <a:lnTo>
                    <a:pt x="158" y="22"/>
                  </a:lnTo>
                  <a:lnTo>
                    <a:pt x="156" y="22"/>
                  </a:lnTo>
                  <a:lnTo>
                    <a:pt x="154" y="23"/>
                  </a:lnTo>
                  <a:lnTo>
                    <a:pt x="152" y="23"/>
                  </a:lnTo>
                  <a:lnTo>
                    <a:pt x="150" y="22"/>
                  </a:lnTo>
                  <a:lnTo>
                    <a:pt x="148" y="22"/>
                  </a:lnTo>
                  <a:lnTo>
                    <a:pt x="135" y="27"/>
                  </a:lnTo>
                  <a:lnTo>
                    <a:pt x="133" y="26"/>
                  </a:lnTo>
                  <a:lnTo>
                    <a:pt x="131" y="28"/>
                  </a:lnTo>
                  <a:lnTo>
                    <a:pt x="127" y="27"/>
                  </a:lnTo>
                  <a:lnTo>
                    <a:pt x="127" y="24"/>
                  </a:lnTo>
                  <a:lnTo>
                    <a:pt x="114" y="23"/>
                  </a:lnTo>
                  <a:lnTo>
                    <a:pt x="114" y="22"/>
                  </a:lnTo>
                  <a:lnTo>
                    <a:pt x="110" y="23"/>
                  </a:lnTo>
                  <a:lnTo>
                    <a:pt x="110" y="24"/>
                  </a:lnTo>
                  <a:lnTo>
                    <a:pt x="108" y="24"/>
                  </a:lnTo>
                  <a:lnTo>
                    <a:pt x="108" y="27"/>
                  </a:lnTo>
                  <a:lnTo>
                    <a:pt x="108" y="29"/>
                  </a:lnTo>
                  <a:lnTo>
                    <a:pt x="110" y="29"/>
                  </a:lnTo>
                  <a:lnTo>
                    <a:pt x="110" y="31"/>
                  </a:lnTo>
                  <a:lnTo>
                    <a:pt x="103" y="32"/>
                  </a:lnTo>
                  <a:lnTo>
                    <a:pt x="103" y="34"/>
                  </a:lnTo>
                  <a:lnTo>
                    <a:pt x="99" y="34"/>
                  </a:lnTo>
                  <a:lnTo>
                    <a:pt x="103" y="29"/>
                  </a:lnTo>
                  <a:lnTo>
                    <a:pt x="101" y="29"/>
                  </a:lnTo>
                  <a:lnTo>
                    <a:pt x="95" y="31"/>
                  </a:lnTo>
                  <a:lnTo>
                    <a:pt x="93" y="34"/>
                  </a:lnTo>
                  <a:lnTo>
                    <a:pt x="91" y="35"/>
                  </a:lnTo>
                  <a:lnTo>
                    <a:pt x="76" y="39"/>
                  </a:lnTo>
                  <a:lnTo>
                    <a:pt x="74" y="40"/>
                  </a:lnTo>
                  <a:lnTo>
                    <a:pt x="72" y="44"/>
                  </a:lnTo>
                  <a:lnTo>
                    <a:pt x="70" y="45"/>
                  </a:lnTo>
                  <a:lnTo>
                    <a:pt x="68" y="45"/>
                  </a:lnTo>
                  <a:lnTo>
                    <a:pt x="63" y="47"/>
                  </a:lnTo>
                  <a:lnTo>
                    <a:pt x="63" y="48"/>
                  </a:lnTo>
                  <a:lnTo>
                    <a:pt x="61" y="50"/>
                  </a:lnTo>
                  <a:lnTo>
                    <a:pt x="61" y="51"/>
                  </a:lnTo>
                  <a:lnTo>
                    <a:pt x="61" y="53"/>
                  </a:lnTo>
                  <a:lnTo>
                    <a:pt x="57" y="56"/>
                  </a:lnTo>
                  <a:lnTo>
                    <a:pt x="49" y="55"/>
                  </a:lnTo>
                  <a:lnTo>
                    <a:pt x="44" y="56"/>
                  </a:lnTo>
                  <a:lnTo>
                    <a:pt x="44" y="59"/>
                  </a:lnTo>
                  <a:lnTo>
                    <a:pt x="42" y="61"/>
                  </a:lnTo>
                  <a:lnTo>
                    <a:pt x="36" y="63"/>
                  </a:lnTo>
                  <a:lnTo>
                    <a:pt x="34" y="62"/>
                  </a:lnTo>
                  <a:lnTo>
                    <a:pt x="34" y="60"/>
                  </a:lnTo>
                  <a:lnTo>
                    <a:pt x="30" y="60"/>
                  </a:lnTo>
                  <a:lnTo>
                    <a:pt x="28" y="61"/>
                  </a:lnTo>
                  <a:lnTo>
                    <a:pt x="28" y="62"/>
                  </a:lnTo>
                  <a:lnTo>
                    <a:pt x="25" y="63"/>
                  </a:lnTo>
                  <a:lnTo>
                    <a:pt x="28" y="64"/>
                  </a:lnTo>
                  <a:lnTo>
                    <a:pt x="28" y="67"/>
                  </a:lnTo>
                  <a:lnTo>
                    <a:pt x="30" y="64"/>
                  </a:lnTo>
                  <a:lnTo>
                    <a:pt x="32" y="66"/>
                  </a:lnTo>
                  <a:lnTo>
                    <a:pt x="32" y="67"/>
                  </a:lnTo>
                  <a:lnTo>
                    <a:pt x="34" y="67"/>
                  </a:lnTo>
                  <a:lnTo>
                    <a:pt x="30" y="70"/>
                  </a:lnTo>
                  <a:lnTo>
                    <a:pt x="28" y="71"/>
                  </a:lnTo>
                  <a:lnTo>
                    <a:pt x="30" y="72"/>
                  </a:lnTo>
                  <a:lnTo>
                    <a:pt x="34" y="72"/>
                  </a:lnTo>
                  <a:lnTo>
                    <a:pt x="38" y="72"/>
                  </a:lnTo>
                  <a:lnTo>
                    <a:pt x="40" y="75"/>
                  </a:lnTo>
                  <a:lnTo>
                    <a:pt x="44" y="75"/>
                  </a:lnTo>
                  <a:lnTo>
                    <a:pt x="40" y="76"/>
                  </a:lnTo>
                  <a:lnTo>
                    <a:pt x="34" y="75"/>
                  </a:lnTo>
                  <a:lnTo>
                    <a:pt x="30" y="77"/>
                  </a:lnTo>
                  <a:lnTo>
                    <a:pt x="28" y="76"/>
                  </a:lnTo>
                  <a:lnTo>
                    <a:pt x="25" y="76"/>
                  </a:lnTo>
                  <a:lnTo>
                    <a:pt x="28" y="78"/>
                  </a:lnTo>
                  <a:lnTo>
                    <a:pt x="30" y="80"/>
                  </a:lnTo>
                  <a:lnTo>
                    <a:pt x="32" y="82"/>
                  </a:lnTo>
                  <a:lnTo>
                    <a:pt x="34" y="83"/>
                  </a:lnTo>
                  <a:lnTo>
                    <a:pt x="32" y="83"/>
                  </a:lnTo>
                  <a:lnTo>
                    <a:pt x="23" y="84"/>
                  </a:lnTo>
                  <a:lnTo>
                    <a:pt x="23" y="85"/>
                  </a:lnTo>
                  <a:lnTo>
                    <a:pt x="30" y="87"/>
                  </a:lnTo>
                  <a:lnTo>
                    <a:pt x="28" y="88"/>
                  </a:lnTo>
                  <a:lnTo>
                    <a:pt x="23" y="88"/>
                  </a:lnTo>
                  <a:lnTo>
                    <a:pt x="21" y="88"/>
                  </a:lnTo>
                  <a:lnTo>
                    <a:pt x="23" y="90"/>
                  </a:lnTo>
                  <a:lnTo>
                    <a:pt x="34" y="92"/>
                  </a:lnTo>
                  <a:lnTo>
                    <a:pt x="36" y="94"/>
                  </a:lnTo>
                  <a:lnTo>
                    <a:pt x="32" y="94"/>
                  </a:lnTo>
                  <a:lnTo>
                    <a:pt x="28" y="92"/>
                  </a:lnTo>
                  <a:lnTo>
                    <a:pt x="23" y="92"/>
                  </a:lnTo>
                  <a:lnTo>
                    <a:pt x="21" y="91"/>
                  </a:lnTo>
                  <a:lnTo>
                    <a:pt x="17" y="93"/>
                  </a:lnTo>
                  <a:lnTo>
                    <a:pt x="15" y="95"/>
                  </a:lnTo>
                  <a:lnTo>
                    <a:pt x="17" y="96"/>
                  </a:lnTo>
                  <a:lnTo>
                    <a:pt x="9" y="98"/>
                  </a:lnTo>
                  <a:lnTo>
                    <a:pt x="4" y="101"/>
                  </a:lnTo>
                  <a:lnTo>
                    <a:pt x="2" y="101"/>
                  </a:lnTo>
                  <a:lnTo>
                    <a:pt x="0" y="101"/>
                  </a:lnTo>
                  <a:lnTo>
                    <a:pt x="2" y="103"/>
                  </a:lnTo>
                  <a:lnTo>
                    <a:pt x="4" y="10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5" name="Freeform 1397"/>
            <p:cNvSpPr>
              <a:spLocks/>
            </p:cNvSpPr>
            <p:nvPr/>
          </p:nvSpPr>
          <p:spPr bwMode="auto">
            <a:xfrm>
              <a:off x="5015138" y="4175575"/>
              <a:ext cx="13669" cy="12787"/>
            </a:xfrm>
            <a:custGeom>
              <a:avLst/>
              <a:gdLst>
                <a:gd name="T0" fmla="*/ 15 w 15"/>
                <a:gd name="T1" fmla="*/ 4 h 11"/>
                <a:gd name="T2" fmla="*/ 11 w 15"/>
                <a:gd name="T3" fmla="*/ 1 h 11"/>
                <a:gd name="T4" fmla="*/ 11 w 15"/>
                <a:gd name="T5" fmla="*/ 2 h 11"/>
                <a:gd name="T6" fmla="*/ 9 w 15"/>
                <a:gd name="T7" fmla="*/ 0 h 11"/>
                <a:gd name="T8" fmla="*/ 4 w 15"/>
                <a:gd name="T9" fmla="*/ 0 h 11"/>
                <a:gd name="T10" fmla="*/ 0 w 15"/>
                <a:gd name="T11" fmla="*/ 1 h 11"/>
                <a:gd name="T12" fmla="*/ 0 w 15"/>
                <a:gd name="T13" fmla="*/ 1 h 11"/>
                <a:gd name="T14" fmla="*/ 2 w 15"/>
                <a:gd name="T15" fmla="*/ 2 h 11"/>
                <a:gd name="T16" fmla="*/ 9 w 15"/>
                <a:gd name="T17" fmla="*/ 4 h 11"/>
                <a:gd name="T18" fmla="*/ 13 w 15"/>
                <a:gd name="T19" fmla="*/ 11 h 11"/>
                <a:gd name="T20" fmla="*/ 15 w 15"/>
                <a:gd name="T21" fmla="*/ 11 h 11"/>
                <a:gd name="T22" fmla="*/ 13 w 15"/>
                <a:gd name="T23" fmla="*/ 8 h 11"/>
                <a:gd name="T24" fmla="*/ 13 w 15"/>
                <a:gd name="T25" fmla="*/ 7 h 11"/>
                <a:gd name="T26" fmla="*/ 15 w 15"/>
                <a:gd name="T27" fmla="*/ 4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1"/>
                <a:gd name="T44" fmla="*/ 15 w 15"/>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1">
                  <a:moveTo>
                    <a:pt x="15" y="4"/>
                  </a:moveTo>
                  <a:lnTo>
                    <a:pt x="11" y="1"/>
                  </a:lnTo>
                  <a:lnTo>
                    <a:pt x="11" y="2"/>
                  </a:lnTo>
                  <a:lnTo>
                    <a:pt x="9" y="0"/>
                  </a:lnTo>
                  <a:lnTo>
                    <a:pt x="4" y="0"/>
                  </a:lnTo>
                  <a:lnTo>
                    <a:pt x="0" y="1"/>
                  </a:lnTo>
                  <a:lnTo>
                    <a:pt x="2" y="2"/>
                  </a:lnTo>
                  <a:lnTo>
                    <a:pt x="9" y="4"/>
                  </a:lnTo>
                  <a:lnTo>
                    <a:pt x="13" y="11"/>
                  </a:lnTo>
                  <a:lnTo>
                    <a:pt x="15" y="11"/>
                  </a:lnTo>
                  <a:lnTo>
                    <a:pt x="13" y="8"/>
                  </a:lnTo>
                  <a:lnTo>
                    <a:pt x="13" y="7"/>
                  </a:lnTo>
                  <a:lnTo>
                    <a:pt x="15" y="4"/>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6" name="Freeform 1398"/>
            <p:cNvSpPr>
              <a:spLocks/>
            </p:cNvSpPr>
            <p:nvPr/>
          </p:nvSpPr>
          <p:spPr bwMode="auto">
            <a:xfrm>
              <a:off x="5099886" y="4201148"/>
              <a:ext cx="26427" cy="20924"/>
            </a:xfrm>
            <a:custGeom>
              <a:avLst/>
              <a:gdLst>
                <a:gd name="T0" fmla="*/ 19 w 29"/>
                <a:gd name="T1" fmla="*/ 18 h 18"/>
                <a:gd name="T2" fmla="*/ 23 w 29"/>
                <a:gd name="T3" fmla="*/ 18 h 18"/>
                <a:gd name="T4" fmla="*/ 23 w 29"/>
                <a:gd name="T5" fmla="*/ 17 h 18"/>
                <a:gd name="T6" fmla="*/ 25 w 29"/>
                <a:gd name="T7" fmla="*/ 18 h 18"/>
                <a:gd name="T8" fmla="*/ 27 w 29"/>
                <a:gd name="T9" fmla="*/ 18 h 18"/>
                <a:gd name="T10" fmla="*/ 29 w 29"/>
                <a:gd name="T11" fmla="*/ 16 h 18"/>
                <a:gd name="T12" fmla="*/ 29 w 29"/>
                <a:gd name="T13" fmla="*/ 15 h 18"/>
                <a:gd name="T14" fmla="*/ 19 w 29"/>
                <a:gd name="T15" fmla="*/ 7 h 18"/>
                <a:gd name="T16" fmla="*/ 15 w 29"/>
                <a:gd name="T17" fmla="*/ 5 h 18"/>
                <a:gd name="T18" fmla="*/ 12 w 29"/>
                <a:gd name="T19" fmla="*/ 3 h 18"/>
                <a:gd name="T20" fmla="*/ 10 w 29"/>
                <a:gd name="T21" fmla="*/ 3 h 18"/>
                <a:gd name="T22" fmla="*/ 8 w 29"/>
                <a:gd name="T23" fmla="*/ 0 h 18"/>
                <a:gd name="T24" fmla="*/ 4 w 29"/>
                <a:gd name="T25" fmla="*/ 1 h 18"/>
                <a:gd name="T26" fmla="*/ 2 w 29"/>
                <a:gd name="T27" fmla="*/ 4 h 18"/>
                <a:gd name="T28" fmla="*/ 2 w 29"/>
                <a:gd name="T29" fmla="*/ 4 h 18"/>
                <a:gd name="T30" fmla="*/ 6 w 29"/>
                <a:gd name="T31" fmla="*/ 5 h 18"/>
                <a:gd name="T32" fmla="*/ 2 w 29"/>
                <a:gd name="T33" fmla="*/ 7 h 18"/>
                <a:gd name="T34" fmla="*/ 0 w 29"/>
                <a:gd name="T35" fmla="*/ 5 h 18"/>
                <a:gd name="T36" fmla="*/ 0 w 29"/>
                <a:gd name="T37" fmla="*/ 7 h 18"/>
                <a:gd name="T38" fmla="*/ 2 w 29"/>
                <a:gd name="T39" fmla="*/ 8 h 18"/>
                <a:gd name="T40" fmla="*/ 2 w 29"/>
                <a:gd name="T41" fmla="*/ 9 h 18"/>
                <a:gd name="T42" fmla="*/ 4 w 29"/>
                <a:gd name="T43" fmla="*/ 11 h 18"/>
                <a:gd name="T44" fmla="*/ 4 w 29"/>
                <a:gd name="T45" fmla="*/ 11 h 18"/>
                <a:gd name="T46" fmla="*/ 10 w 29"/>
                <a:gd name="T47" fmla="*/ 17 h 18"/>
                <a:gd name="T48" fmla="*/ 10 w 29"/>
                <a:gd name="T49" fmla="*/ 16 h 18"/>
                <a:gd name="T50" fmla="*/ 6 w 29"/>
                <a:gd name="T51" fmla="*/ 12 h 18"/>
                <a:gd name="T52" fmla="*/ 12 w 29"/>
                <a:gd name="T53" fmla="*/ 15 h 18"/>
                <a:gd name="T54" fmla="*/ 15 w 29"/>
                <a:gd name="T55" fmla="*/ 15 h 18"/>
                <a:gd name="T56" fmla="*/ 17 w 29"/>
                <a:gd name="T57" fmla="*/ 16 h 18"/>
                <a:gd name="T58" fmla="*/ 17 w 29"/>
                <a:gd name="T59" fmla="*/ 17 h 18"/>
                <a:gd name="T60" fmla="*/ 19 w 29"/>
                <a:gd name="T61" fmla="*/ 18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18"/>
                <a:gd name="T95" fmla="*/ 29 w 29"/>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18">
                  <a:moveTo>
                    <a:pt x="19" y="18"/>
                  </a:moveTo>
                  <a:lnTo>
                    <a:pt x="23" y="18"/>
                  </a:lnTo>
                  <a:lnTo>
                    <a:pt x="23" y="17"/>
                  </a:lnTo>
                  <a:lnTo>
                    <a:pt x="25" y="18"/>
                  </a:lnTo>
                  <a:lnTo>
                    <a:pt x="27" y="18"/>
                  </a:lnTo>
                  <a:lnTo>
                    <a:pt x="29" y="16"/>
                  </a:lnTo>
                  <a:lnTo>
                    <a:pt x="29" y="15"/>
                  </a:lnTo>
                  <a:lnTo>
                    <a:pt x="19" y="7"/>
                  </a:lnTo>
                  <a:lnTo>
                    <a:pt x="15" y="5"/>
                  </a:lnTo>
                  <a:lnTo>
                    <a:pt x="12" y="3"/>
                  </a:lnTo>
                  <a:lnTo>
                    <a:pt x="10" y="3"/>
                  </a:lnTo>
                  <a:lnTo>
                    <a:pt x="8" y="0"/>
                  </a:lnTo>
                  <a:lnTo>
                    <a:pt x="4" y="1"/>
                  </a:lnTo>
                  <a:lnTo>
                    <a:pt x="2" y="4"/>
                  </a:lnTo>
                  <a:lnTo>
                    <a:pt x="6" y="5"/>
                  </a:lnTo>
                  <a:lnTo>
                    <a:pt x="2" y="7"/>
                  </a:lnTo>
                  <a:lnTo>
                    <a:pt x="0" y="5"/>
                  </a:lnTo>
                  <a:lnTo>
                    <a:pt x="0" y="7"/>
                  </a:lnTo>
                  <a:lnTo>
                    <a:pt x="2" y="8"/>
                  </a:lnTo>
                  <a:lnTo>
                    <a:pt x="2" y="9"/>
                  </a:lnTo>
                  <a:lnTo>
                    <a:pt x="4" y="11"/>
                  </a:lnTo>
                  <a:lnTo>
                    <a:pt x="10" y="17"/>
                  </a:lnTo>
                  <a:lnTo>
                    <a:pt x="10" y="16"/>
                  </a:lnTo>
                  <a:lnTo>
                    <a:pt x="6" y="12"/>
                  </a:lnTo>
                  <a:lnTo>
                    <a:pt x="12" y="15"/>
                  </a:lnTo>
                  <a:lnTo>
                    <a:pt x="15" y="15"/>
                  </a:lnTo>
                  <a:lnTo>
                    <a:pt x="17" y="16"/>
                  </a:lnTo>
                  <a:lnTo>
                    <a:pt x="17" y="17"/>
                  </a:lnTo>
                  <a:lnTo>
                    <a:pt x="19"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7" name="Freeform 1399"/>
            <p:cNvSpPr>
              <a:spLocks/>
            </p:cNvSpPr>
            <p:nvPr/>
          </p:nvSpPr>
          <p:spPr bwMode="auto">
            <a:xfrm>
              <a:off x="5006025" y="4112804"/>
              <a:ext cx="82014" cy="87182"/>
            </a:xfrm>
            <a:custGeom>
              <a:avLst/>
              <a:gdLst>
                <a:gd name="T0" fmla="*/ 10 w 90"/>
                <a:gd name="T1" fmla="*/ 51 h 75"/>
                <a:gd name="T2" fmla="*/ 14 w 90"/>
                <a:gd name="T3" fmla="*/ 51 h 75"/>
                <a:gd name="T4" fmla="*/ 19 w 90"/>
                <a:gd name="T5" fmla="*/ 48 h 75"/>
                <a:gd name="T6" fmla="*/ 23 w 90"/>
                <a:gd name="T7" fmla="*/ 52 h 75"/>
                <a:gd name="T8" fmla="*/ 27 w 90"/>
                <a:gd name="T9" fmla="*/ 50 h 75"/>
                <a:gd name="T10" fmla="*/ 35 w 90"/>
                <a:gd name="T11" fmla="*/ 52 h 75"/>
                <a:gd name="T12" fmla="*/ 29 w 90"/>
                <a:gd name="T13" fmla="*/ 56 h 75"/>
                <a:gd name="T14" fmla="*/ 38 w 90"/>
                <a:gd name="T15" fmla="*/ 59 h 75"/>
                <a:gd name="T16" fmla="*/ 42 w 90"/>
                <a:gd name="T17" fmla="*/ 61 h 75"/>
                <a:gd name="T18" fmla="*/ 35 w 90"/>
                <a:gd name="T19" fmla="*/ 61 h 75"/>
                <a:gd name="T20" fmla="*/ 31 w 90"/>
                <a:gd name="T21" fmla="*/ 62 h 75"/>
                <a:gd name="T22" fmla="*/ 33 w 90"/>
                <a:gd name="T23" fmla="*/ 68 h 75"/>
                <a:gd name="T24" fmla="*/ 35 w 90"/>
                <a:gd name="T25" fmla="*/ 68 h 75"/>
                <a:gd name="T26" fmla="*/ 46 w 90"/>
                <a:gd name="T27" fmla="*/ 69 h 75"/>
                <a:gd name="T28" fmla="*/ 46 w 90"/>
                <a:gd name="T29" fmla="*/ 69 h 75"/>
                <a:gd name="T30" fmla="*/ 54 w 90"/>
                <a:gd name="T31" fmla="*/ 73 h 75"/>
                <a:gd name="T32" fmla="*/ 56 w 90"/>
                <a:gd name="T33" fmla="*/ 71 h 75"/>
                <a:gd name="T34" fmla="*/ 63 w 90"/>
                <a:gd name="T35" fmla="*/ 71 h 75"/>
                <a:gd name="T36" fmla="*/ 65 w 90"/>
                <a:gd name="T37" fmla="*/ 72 h 75"/>
                <a:gd name="T38" fmla="*/ 73 w 90"/>
                <a:gd name="T39" fmla="*/ 73 h 75"/>
                <a:gd name="T40" fmla="*/ 69 w 90"/>
                <a:gd name="T41" fmla="*/ 71 h 75"/>
                <a:gd name="T42" fmla="*/ 73 w 90"/>
                <a:gd name="T43" fmla="*/ 70 h 75"/>
                <a:gd name="T44" fmla="*/ 75 w 90"/>
                <a:gd name="T45" fmla="*/ 71 h 75"/>
                <a:gd name="T46" fmla="*/ 82 w 90"/>
                <a:gd name="T47" fmla="*/ 73 h 75"/>
                <a:gd name="T48" fmla="*/ 80 w 90"/>
                <a:gd name="T49" fmla="*/ 71 h 75"/>
                <a:gd name="T50" fmla="*/ 88 w 90"/>
                <a:gd name="T51" fmla="*/ 70 h 75"/>
                <a:gd name="T52" fmla="*/ 86 w 90"/>
                <a:gd name="T53" fmla="*/ 68 h 75"/>
                <a:gd name="T54" fmla="*/ 67 w 90"/>
                <a:gd name="T55" fmla="*/ 58 h 75"/>
                <a:gd name="T56" fmla="*/ 59 w 90"/>
                <a:gd name="T57" fmla="*/ 40 h 75"/>
                <a:gd name="T58" fmla="*/ 59 w 90"/>
                <a:gd name="T59" fmla="*/ 34 h 75"/>
                <a:gd name="T60" fmla="*/ 59 w 90"/>
                <a:gd name="T61" fmla="*/ 27 h 75"/>
                <a:gd name="T62" fmla="*/ 59 w 90"/>
                <a:gd name="T63" fmla="*/ 23 h 75"/>
                <a:gd name="T64" fmla="*/ 65 w 90"/>
                <a:gd name="T65" fmla="*/ 20 h 75"/>
                <a:gd name="T66" fmla="*/ 59 w 90"/>
                <a:gd name="T67" fmla="*/ 16 h 75"/>
                <a:gd name="T68" fmla="*/ 69 w 90"/>
                <a:gd name="T69" fmla="*/ 15 h 75"/>
                <a:gd name="T70" fmla="*/ 65 w 90"/>
                <a:gd name="T71" fmla="*/ 13 h 75"/>
                <a:gd name="T72" fmla="*/ 71 w 90"/>
                <a:gd name="T73" fmla="*/ 12 h 75"/>
                <a:gd name="T74" fmla="*/ 73 w 90"/>
                <a:gd name="T75" fmla="*/ 8 h 75"/>
                <a:gd name="T76" fmla="*/ 67 w 90"/>
                <a:gd name="T77" fmla="*/ 5 h 75"/>
                <a:gd name="T78" fmla="*/ 54 w 90"/>
                <a:gd name="T79" fmla="*/ 2 h 75"/>
                <a:gd name="T80" fmla="*/ 42 w 90"/>
                <a:gd name="T81" fmla="*/ 3 h 75"/>
                <a:gd name="T82" fmla="*/ 31 w 90"/>
                <a:gd name="T83" fmla="*/ 4 h 75"/>
                <a:gd name="T84" fmla="*/ 23 w 90"/>
                <a:gd name="T85" fmla="*/ 10 h 75"/>
                <a:gd name="T86" fmla="*/ 23 w 90"/>
                <a:gd name="T87" fmla="*/ 12 h 75"/>
                <a:gd name="T88" fmla="*/ 27 w 90"/>
                <a:gd name="T89" fmla="*/ 13 h 75"/>
                <a:gd name="T90" fmla="*/ 19 w 90"/>
                <a:gd name="T91" fmla="*/ 14 h 75"/>
                <a:gd name="T92" fmla="*/ 16 w 90"/>
                <a:gd name="T93" fmla="*/ 21 h 75"/>
                <a:gd name="T94" fmla="*/ 19 w 90"/>
                <a:gd name="T95" fmla="*/ 23 h 75"/>
                <a:gd name="T96" fmla="*/ 21 w 90"/>
                <a:gd name="T97" fmla="*/ 24 h 75"/>
                <a:gd name="T98" fmla="*/ 16 w 90"/>
                <a:gd name="T99" fmla="*/ 28 h 75"/>
                <a:gd name="T100" fmla="*/ 16 w 90"/>
                <a:gd name="T101" fmla="*/ 30 h 75"/>
                <a:gd name="T102" fmla="*/ 12 w 90"/>
                <a:gd name="T103" fmla="*/ 35 h 75"/>
                <a:gd name="T104" fmla="*/ 10 w 90"/>
                <a:gd name="T105" fmla="*/ 35 h 75"/>
                <a:gd name="T106" fmla="*/ 4 w 90"/>
                <a:gd name="T107" fmla="*/ 35 h 75"/>
                <a:gd name="T108" fmla="*/ 0 w 90"/>
                <a:gd name="T109" fmla="*/ 46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
                <a:gd name="T166" fmla="*/ 0 h 75"/>
                <a:gd name="T167" fmla="*/ 90 w 90"/>
                <a:gd name="T168" fmla="*/ 75 h 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 h="75">
                  <a:moveTo>
                    <a:pt x="4" y="51"/>
                  </a:moveTo>
                  <a:lnTo>
                    <a:pt x="6" y="51"/>
                  </a:lnTo>
                  <a:lnTo>
                    <a:pt x="10" y="51"/>
                  </a:lnTo>
                  <a:lnTo>
                    <a:pt x="10" y="50"/>
                  </a:lnTo>
                  <a:lnTo>
                    <a:pt x="12" y="48"/>
                  </a:lnTo>
                  <a:lnTo>
                    <a:pt x="14" y="51"/>
                  </a:lnTo>
                  <a:lnTo>
                    <a:pt x="14" y="50"/>
                  </a:lnTo>
                  <a:lnTo>
                    <a:pt x="16" y="47"/>
                  </a:lnTo>
                  <a:lnTo>
                    <a:pt x="19" y="48"/>
                  </a:lnTo>
                  <a:lnTo>
                    <a:pt x="19" y="52"/>
                  </a:lnTo>
                  <a:lnTo>
                    <a:pt x="21" y="52"/>
                  </a:lnTo>
                  <a:lnTo>
                    <a:pt x="23" y="52"/>
                  </a:lnTo>
                  <a:lnTo>
                    <a:pt x="23" y="51"/>
                  </a:lnTo>
                  <a:lnTo>
                    <a:pt x="25" y="52"/>
                  </a:lnTo>
                  <a:lnTo>
                    <a:pt x="27" y="50"/>
                  </a:lnTo>
                  <a:lnTo>
                    <a:pt x="27" y="56"/>
                  </a:lnTo>
                  <a:lnTo>
                    <a:pt x="31" y="53"/>
                  </a:lnTo>
                  <a:lnTo>
                    <a:pt x="35" y="52"/>
                  </a:lnTo>
                  <a:lnTo>
                    <a:pt x="31" y="55"/>
                  </a:lnTo>
                  <a:lnTo>
                    <a:pt x="31" y="56"/>
                  </a:lnTo>
                  <a:lnTo>
                    <a:pt x="29" y="56"/>
                  </a:lnTo>
                  <a:lnTo>
                    <a:pt x="29" y="58"/>
                  </a:lnTo>
                  <a:lnTo>
                    <a:pt x="31" y="59"/>
                  </a:lnTo>
                  <a:lnTo>
                    <a:pt x="38" y="59"/>
                  </a:lnTo>
                  <a:lnTo>
                    <a:pt x="40" y="60"/>
                  </a:lnTo>
                  <a:lnTo>
                    <a:pt x="38" y="60"/>
                  </a:lnTo>
                  <a:lnTo>
                    <a:pt x="42" y="61"/>
                  </a:lnTo>
                  <a:lnTo>
                    <a:pt x="40" y="61"/>
                  </a:lnTo>
                  <a:lnTo>
                    <a:pt x="38" y="62"/>
                  </a:lnTo>
                  <a:lnTo>
                    <a:pt x="35" y="61"/>
                  </a:lnTo>
                  <a:lnTo>
                    <a:pt x="35" y="62"/>
                  </a:lnTo>
                  <a:lnTo>
                    <a:pt x="35" y="63"/>
                  </a:lnTo>
                  <a:lnTo>
                    <a:pt x="31" y="62"/>
                  </a:lnTo>
                  <a:lnTo>
                    <a:pt x="33" y="63"/>
                  </a:lnTo>
                  <a:lnTo>
                    <a:pt x="33" y="68"/>
                  </a:lnTo>
                  <a:lnTo>
                    <a:pt x="35" y="69"/>
                  </a:lnTo>
                  <a:lnTo>
                    <a:pt x="35" y="68"/>
                  </a:lnTo>
                  <a:lnTo>
                    <a:pt x="38" y="69"/>
                  </a:lnTo>
                  <a:lnTo>
                    <a:pt x="40" y="70"/>
                  </a:lnTo>
                  <a:lnTo>
                    <a:pt x="46" y="69"/>
                  </a:lnTo>
                  <a:lnTo>
                    <a:pt x="50" y="69"/>
                  </a:lnTo>
                  <a:lnTo>
                    <a:pt x="46" y="69"/>
                  </a:lnTo>
                  <a:lnTo>
                    <a:pt x="48" y="70"/>
                  </a:lnTo>
                  <a:lnTo>
                    <a:pt x="54" y="73"/>
                  </a:lnTo>
                  <a:lnTo>
                    <a:pt x="54" y="72"/>
                  </a:lnTo>
                  <a:lnTo>
                    <a:pt x="56" y="71"/>
                  </a:lnTo>
                  <a:lnTo>
                    <a:pt x="59" y="70"/>
                  </a:lnTo>
                  <a:lnTo>
                    <a:pt x="61" y="71"/>
                  </a:lnTo>
                  <a:lnTo>
                    <a:pt x="63" y="71"/>
                  </a:lnTo>
                  <a:lnTo>
                    <a:pt x="65" y="72"/>
                  </a:lnTo>
                  <a:lnTo>
                    <a:pt x="65" y="73"/>
                  </a:lnTo>
                  <a:lnTo>
                    <a:pt x="65" y="72"/>
                  </a:lnTo>
                  <a:lnTo>
                    <a:pt x="67" y="72"/>
                  </a:lnTo>
                  <a:lnTo>
                    <a:pt x="69" y="73"/>
                  </a:lnTo>
                  <a:lnTo>
                    <a:pt x="73" y="73"/>
                  </a:lnTo>
                  <a:lnTo>
                    <a:pt x="71" y="71"/>
                  </a:lnTo>
                  <a:lnTo>
                    <a:pt x="71" y="72"/>
                  </a:lnTo>
                  <a:lnTo>
                    <a:pt x="69" y="71"/>
                  </a:lnTo>
                  <a:lnTo>
                    <a:pt x="69" y="70"/>
                  </a:lnTo>
                  <a:lnTo>
                    <a:pt x="73" y="70"/>
                  </a:lnTo>
                  <a:lnTo>
                    <a:pt x="75" y="69"/>
                  </a:lnTo>
                  <a:lnTo>
                    <a:pt x="75" y="71"/>
                  </a:lnTo>
                  <a:lnTo>
                    <a:pt x="80" y="73"/>
                  </a:lnTo>
                  <a:lnTo>
                    <a:pt x="82" y="75"/>
                  </a:lnTo>
                  <a:lnTo>
                    <a:pt x="82" y="73"/>
                  </a:lnTo>
                  <a:lnTo>
                    <a:pt x="84" y="73"/>
                  </a:lnTo>
                  <a:lnTo>
                    <a:pt x="78" y="72"/>
                  </a:lnTo>
                  <a:lnTo>
                    <a:pt x="80" y="71"/>
                  </a:lnTo>
                  <a:lnTo>
                    <a:pt x="86" y="72"/>
                  </a:lnTo>
                  <a:lnTo>
                    <a:pt x="88" y="71"/>
                  </a:lnTo>
                  <a:lnTo>
                    <a:pt x="88" y="70"/>
                  </a:lnTo>
                  <a:lnTo>
                    <a:pt x="90" y="70"/>
                  </a:lnTo>
                  <a:lnTo>
                    <a:pt x="86" y="68"/>
                  </a:lnTo>
                  <a:lnTo>
                    <a:pt x="78" y="64"/>
                  </a:lnTo>
                  <a:lnTo>
                    <a:pt x="75" y="64"/>
                  </a:lnTo>
                  <a:lnTo>
                    <a:pt x="67" y="58"/>
                  </a:lnTo>
                  <a:lnTo>
                    <a:pt x="65" y="55"/>
                  </a:lnTo>
                  <a:lnTo>
                    <a:pt x="61" y="51"/>
                  </a:lnTo>
                  <a:lnTo>
                    <a:pt x="59" y="40"/>
                  </a:lnTo>
                  <a:lnTo>
                    <a:pt x="56" y="39"/>
                  </a:lnTo>
                  <a:lnTo>
                    <a:pt x="56" y="38"/>
                  </a:lnTo>
                  <a:lnTo>
                    <a:pt x="59" y="34"/>
                  </a:lnTo>
                  <a:lnTo>
                    <a:pt x="59" y="31"/>
                  </a:lnTo>
                  <a:lnTo>
                    <a:pt x="56" y="27"/>
                  </a:lnTo>
                  <a:lnTo>
                    <a:pt x="59" y="27"/>
                  </a:lnTo>
                  <a:lnTo>
                    <a:pt x="59" y="24"/>
                  </a:lnTo>
                  <a:lnTo>
                    <a:pt x="59" y="23"/>
                  </a:lnTo>
                  <a:lnTo>
                    <a:pt x="61" y="23"/>
                  </a:lnTo>
                  <a:lnTo>
                    <a:pt x="63" y="21"/>
                  </a:lnTo>
                  <a:lnTo>
                    <a:pt x="65" y="20"/>
                  </a:lnTo>
                  <a:lnTo>
                    <a:pt x="63" y="18"/>
                  </a:lnTo>
                  <a:lnTo>
                    <a:pt x="59" y="18"/>
                  </a:lnTo>
                  <a:lnTo>
                    <a:pt x="59" y="16"/>
                  </a:lnTo>
                  <a:lnTo>
                    <a:pt x="65" y="18"/>
                  </a:lnTo>
                  <a:lnTo>
                    <a:pt x="67" y="16"/>
                  </a:lnTo>
                  <a:lnTo>
                    <a:pt x="69" y="15"/>
                  </a:lnTo>
                  <a:lnTo>
                    <a:pt x="71" y="14"/>
                  </a:lnTo>
                  <a:lnTo>
                    <a:pt x="69" y="13"/>
                  </a:lnTo>
                  <a:lnTo>
                    <a:pt x="65" y="13"/>
                  </a:lnTo>
                  <a:lnTo>
                    <a:pt x="61" y="13"/>
                  </a:lnTo>
                  <a:lnTo>
                    <a:pt x="67" y="11"/>
                  </a:lnTo>
                  <a:lnTo>
                    <a:pt x="71" y="12"/>
                  </a:lnTo>
                  <a:lnTo>
                    <a:pt x="71" y="11"/>
                  </a:lnTo>
                  <a:lnTo>
                    <a:pt x="65" y="10"/>
                  </a:lnTo>
                  <a:lnTo>
                    <a:pt x="73" y="8"/>
                  </a:lnTo>
                  <a:lnTo>
                    <a:pt x="73" y="7"/>
                  </a:lnTo>
                  <a:lnTo>
                    <a:pt x="71" y="5"/>
                  </a:lnTo>
                  <a:lnTo>
                    <a:pt x="67" y="5"/>
                  </a:lnTo>
                  <a:lnTo>
                    <a:pt x="61" y="3"/>
                  </a:lnTo>
                  <a:lnTo>
                    <a:pt x="59" y="3"/>
                  </a:lnTo>
                  <a:lnTo>
                    <a:pt x="54" y="2"/>
                  </a:lnTo>
                  <a:lnTo>
                    <a:pt x="52" y="0"/>
                  </a:lnTo>
                  <a:lnTo>
                    <a:pt x="48" y="0"/>
                  </a:lnTo>
                  <a:lnTo>
                    <a:pt x="42" y="3"/>
                  </a:lnTo>
                  <a:lnTo>
                    <a:pt x="40" y="4"/>
                  </a:lnTo>
                  <a:lnTo>
                    <a:pt x="33" y="3"/>
                  </a:lnTo>
                  <a:lnTo>
                    <a:pt x="31" y="4"/>
                  </a:lnTo>
                  <a:lnTo>
                    <a:pt x="27" y="5"/>
                  </a:lnTo>
                  <a:lnTo>
                    <a:pt x="23" y="8"/>
                  </a:lnTo>
                  <a:lnTo>
                    <a:pt x="23" y="10"/>
                  </a:lnTo>
                  <a:lnTo>
                    <a:pt x="25" y="10"/>
                  </a:lnTo>
                  <a:lnTo>
                    <a:pt x="25" y="11"/>
                  </a:lnTo>
                  <a:lnTo>
                    <a:pt x="23" y="12"/>
                  </a:lnTo>
                  <a:lnTo>
                    <a:pt x="25" y="13"/>
                  </a:lnTo>
                  <a:lnTo>
                    <a:pt x="27" y="13"/>
                  </a:lnTo>
                  <a:lnTo>
                    <a:pt x="23" y="14"/>
                  </a:lnTo>
                  <a:lnTo>
                    <a:pt x="21" y="14"/>
                  </a:lnTo>
                  <a:lnTo>
                    <a:pt x="19" y="14"/>
                  </a:lnTo>
                  <a:lnTo>
                    <a:pt x="14" y="16"/>
                  </a:lnTo>
                  <a:lnTo>
                    <a:pt x="12" y="19"/>
                  </a:lnTo>
                  <a:lnTo>
                    <a:pt x="16" y="21"/>
                  </a:lnTo>
                  <a:lnTo>
                    <a:pt x="19" y="21"/>
                  </a:lnTo>
                  <a:lnTo>
                    <a:pt x="19" y="23"/>
                  </a:lnTo>
                  <a:lnTo>
                    <a:pt x="23" y="22"/>
                  </a:lnTo>
                  <a:lnTo>
                    <a:pt x="21" y="23"/>
                  </a:lnTo>
                  <a:lnTo>
                    <a:pt x="21" y="24"/>
                  </a:lnTo>
                  <a:lnTo>
                    <a:pt x="19" y="26"/>
                  </a:lnTo>
                  <a:lnTo>
                    <a:pt x="16" y="26"/>
                  </a:lnTo>
                  <a:lnTo>
                    <a:pt x="16" y="28"/>
                  </a:lnTo>
                  <a:lnTo>
                    <a:pt x="14" y="28"/>
                  </a:lnTo>
                  <a:lnTo>
                    <a:pt x="16" y="29"/>
                  </a:lnTo>
                  <a:lnTo>
                    <a:pt x="16" y="30"/>
                  </a:lnTo>
                  <a:lnTo>
                    <a:pt x="14" y="30"/>
                  </a:lnTo>
                  <a:lnTo>
                    <a:pt x="14" y="34"/>
                  </a:lnTo>
                  <a:lnTo>
                    <a:pt x="12" y="35"/>
                  </a:lnTo>
                  <a:lnTo>
                    <a:pt x="12" y="37"/>
                  </a:lnTo>
                  <a:lnTo>
                    <a:pt x="10" y="36"/>
                  </a:lnTo>
                  <a:lnTo>
                    <a:pt x="10" y="35"/>
                  </a:lnTo>
                  <a:lnTo>
                    <a:pt x="8" y="35"/>
                  </a:lnTo>
                  <a:lnTo>
                    <a:pt x="6" y="36"/>
                  </a:lnTo>
                  <a:lnTo>
                    <a:pt x="4" y="35"/>
                  </a:lnTo>
                  <a:lnTo>
                    <a:pt x="0" y="37"/>
                  </a:lnTo>
                  <a:lnTo>
                    <a:pt x="0" y="38"/>
                  </a:lnTo>
                  <a:lnTo>
                    <a:pt x="0" y="46"/>
                  </a:lnTo>
                  <a:lnTo>
                    <a:pt x="4" y="50"/>
                  </a:lnTo>
                  <a:lnTo>
                    <a:pt x="4" y="5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8" name="Freeform 1400"/>
            <p:cNvSpPr>
              <a:spLocks/>
            </p:cNvSpPr>
            <p:nvPr/>
          </p:nvSpPr>
          <p:spPr bwMode="auto">
            <a:xfrm>
              <a:off x="4188620" y="4181387"/>
              <a:ext cx="14580" cy="9299"/>
            </a:xfrm>
            <a:custGeom>
              <a:avLst/>
              <a:gdLst>
                <a:gd name="T0" fmla="*/ 4 w 16"/>
                <a:gd name="T1" fmla="*/ 6 h 8"/>
                <a:gd name="T2" fmla="*/ 14 w 16"/>
                <a:gd name="T3" fmla="*/ 4 h 8"/>
                <a:gd name="T4" fmla="*/ 16 w 16"/>
                <a:gd name="T5" fmla="*/ 2 h 8"/>
                <a:gd name="T6" fmla="*/ 16 w 16"/>
                <a:gd name="T7" fmla="*/ 0 h 8"/>
                <a:gd name="T8" fmla="*/ 14 w 16"/>
                <a:gd name="T9" fmla="*/ 0 h 8"/>
                <a:gd name="T10" fmla="*/ 10 w 16"/>
                <a:gd name="T11" fmla="*/ 2 h 8"/>
                <a:gd name="T12" fmla="*/ 8 w 16"/>
                <a:gd name="T13" fmla="*/ 3 h 8"/>
                <a:gd name="T14" fmla="*/ 2 w 16"/>
                <a:gd name="T15" fmla="*/ 5 h 8"/>
                <a:gd name="T16" fmla="*/ 0 w 16"/>
                <a:gd name="T17" fmla="*/ 8 h 8"/>
                <a:gd name="T18" fmla="*/ 0 w 16"/>
                <a:gd name="T19" fmla="*/ 8 h 8"/>
                <a:gd name="T20" fmla="*/ 2 w 16"/>
                <a:gd name="T21" fmla="*/ 8 h 8"/>
                <a:gd name="T22" fmla="*/ 4 w 16"/>
                <a:gd name="T23" fmla="*/ 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4" y="6"/>
                  </a:moveTo>
                  <a:lnTo>
                    <a:pt x="14" y="4"/>
                  </a:lnTo>
                  <a:lnTo>
                    <a:pt x="16" y="2"/>
                  </a:lnTo>
                  <a:lnTo>
                    <a:pt x="16" y="0"/>
                  </a:lnTo>
                  <a:lnTo>
                    <a:pt x="14" y="0"/>
                  </a:lnTo>
                  <a:lnTo>
                    <a:pt x="10" y="2"/>
                  </a:lnTo>
                  <a:lnTo>
                    <a:pt x="8" y="3"/>
                  </a:lnTo>
                  <a:lnTo>
                    <a:pt x="2" y="5"/>
                  </a:lnTo>
                  <a:lnTo>
                    <a:pt x="0" y="8"/>
                  </a:lnTo>
                  <a:lnTo>
                    <a:pt x="2" y="8"/>
                  </a:lnTo>
                  <a:lnTo>
                    <a:pt x="4"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69" name="Freeform 1401"/>
            <p:cNvSpPr>
              <a:spLocks/>
            </p:cNvSpPr>
            <p:nvPr/>
          </p:nvSpPr>
          <p:spPr bwMode="auto">
            <a:xfrm>
              <a:off x="3328384" y="3654809"/>
              <a:ext cx="761819" cy="781148"/>
            </a:xfrm>
            <a:custGeom>
              <a:avLst/>
              <a:gdLst>
                <a:gd name="T0" fmla="*/ 600067 w 397"/>
                <a:gd name="T1" fmla="*/ 1606 h 588"/>
                <a:gd name="T2" fmla="*/ 541317 w 397"/>
                <a:gd name="T3" fmla="*/ 1591 h 588"/>
                <a:gd name="T4" fmla="*/ 561120 w 397"/>
                <a:gd name="T5" fmla="*/ 1482 h 588"/>
                <a:gd name="T6" fmla="*/ 606700 w 397"/>
                <a:gd name="T7" fmla="*/ 1534 h 588"/>
                <a:gd name="T8" fmla="*/ 605207 w 397"/>
                <a:gd name="T9" fmla="*/ 1496 h 588"/>
                <a:gd name="T10" fmla="*/ 572325 w 397"/>
                <a:gd name="T11" fmla="*/ 1419 h 588"/>
                <a:gd name="T12" fmla="*/ 562597 w 397"/>
                <a:gd name="T13" fmla="*/ 1328 h 588"/>
                <a:gd name="T14" fmla="*/ 615534 w 397"/>
                <a:gd name="T15" fmla="*/ 1309 h 588"/>
                <a:gd name="T16" fmla="*/ 625956 w 397"/>
                <a:gd name="T17" fmla="*/ 1206 h 588"/>
                <a:gd name="T18" fmla="*/ 618541 w 397"/>
                <a:gd name="T19" fmla="*/ 1110 h 588"/>
                <a:gd name="T20" fmla="*/ 624513 w 397"/>
                <a:gd name="T21" fmla="*/ 1015 h 588"/>
                <a:gd name="T22" fmla="*/ 609061 w 397"/>
                <a:gd name="T23" fmla="*/ 960 h 588"/>
                <a:gd name="T24" fmla="*/ 644891 w 397"/>
                <a:gd name="T25" fmla="*/ 893 h 588"/>
                <a:gd name="T26" fmla="*/ 614041 w 397"/>
                <a:gd name="T27" fmla="*/ 840 h 588"/>
                <a:gd name="T28" fmla="*/ 646460 w 397"/>
                <a:gd name="T29" fmla="*/ 646 h 588"/>
                <a:gd name="T30" fmla="*/ 632500 w 397"/>
                <a:gd name="T31" fmla="*/ 533 h 588"/>
                <a:gd name="T32" fmla="*/ 651417 w 397"/>
                <a:gd name="T33" fmla="*/ 326 h 588"/>
                <a:gd name="T34" fmla="*/ 572325 w 397"/>
                <a:gd name="T35" fmla="*/ 238 h 588"/>
                <a:gd name="T36" fmla="*/ 483684 w 397"/>
                <a:gd name="T37" fmla="*/ 286 h 588"/>
                <a:gd name="T38" fmla="*/ 415309 w 397"/>
                <a:gd name="T39" fmla="*/ 155 h 588"/>
                <a:gd name="T40" fmla="*/ 387409 w 397"/>
                <a:gd name="T41" fmla="*/ 53 h 588"/>
                <a:gd name="T42" fmla="*/ 313660 w 397"/>
                <a:gd name="T43" fmla="*/ 61 h 588"/>
                <a:gd name="T44" fmla="*/ 294740 w 397"/>
                <a:gd name="T45" fmla="*/ 104 h 588"/>
                <a:gd name="T46" fmla="*/ 269529 w 397"/>
                <a:gd name="T47" fmla="*/ 163 h 588"/>
                <a:gd name="T48" fmla="*/ 209103 w 397"/>
                <a:gd name="T49" fmla="*/ 190 h 588"/>
                <a:gd name="T50" fmla="*/ 136818 w 397"/>
                <a:gd name="T51" fmla="*/ 327 h 588"/>
                <a:gd name="T52" fmla="*/ 97844 w 397"/>
                <a:gd name="T53" fmla="*/ 558 h 588"/>
                <a:gd name="T54" fmla="*/ 44792 w 397"/>
                <a:gd name="T55" fmla="*/ 693 h 588"/>
                <a:gd name="T56" fmla="*/ 8834 w 397"/>
                <a:gd name="T57" fmla="*/ 807 h 588"/>
                <a:gd name="T58" fmla="*/ 69940 w 397"/>
                <a:gd name="T59" fmla="*/ 859 h 588"/>
                <a:gd name="T60" fmla="*/ 82492 w 397"/>
                <a:gd name="T61" fmla="*/ 915 h 588"/>
                <a:gd name="T62" fmla="*/ 41328 w 397"/>
                <a:gd name="T63" fmla="*/ 1002 h 588"/>
                <a:gd name="T64" fmla="*/ 114734 w 397"/>
                <a:gd name="T65" fmla="*/ 1026 h 588"/>
                <a:gd name="T66" fmla="*/ 176634 w 397"/>
                <a:gd name="T67" fmla="*/ 1095 h 588"/>
                <a:gd name="T68" fmla="*/ 201790 w 397"/>
                <a:gd name="T69" fmla="*/ 1229 h 588"/>
                <a:gd name="T70" fmla="*/ 219999 w 397"/>
                <a:gd name="T71" fmla="*/ 1373 h 588"/>
                <a:gd name="T72" fmla="*/ 232791 w 397"/>
                <a:gd name="T73" fmla="*/ 1446 h 588"/>
                <a:gd name="T74" fmla="*/ 254077 w 397"/>
                <a:gd name="T75" fmla="*/ 1514 h 588"/>
                <a:gd name="T76" fmla="*/ 259050 w 397"/>
                <a:gd name="T77" fmla="*/ 1598 h 588"/>
                <a:gd name="T78" fmla="*/ 263690 w 397"/>
                <a:gd name="T79" fmla="*/ 1682 h 588"/>
                <a:gd name="T80" fmla="*/ 260546 w 397"/>
                <a:gd name="T81" fmla="*/ 1731 h 588"/>
                <a:gd name="T82" fmla="*/ 231151 w 397"/>
                <a:gd name="T83" fmla="*/ 1789 h 588"/>
                <a:gd name="T84" fmla="*/ 238462 w 397"/>
                <a:gd name="T85" fmla="*/ 1891 h 588"/>
                <a:gd name="T86" fmla="*/ 252421 w 397"/>
                <a:gd name="T87" fmla="*/ 1963 h 588"/>
                <a:gd name="T88" fmla="*/ 259050 w 397"/>
                <a:gd name="T89" fmla="*/ 2031 h 588"/>
                <a:gd name="T90" fmla="*/ 280780 w 397"/>
                <a:gd name="T91" fmla="*/ 2121 h 588"/>
                <a:gd name="T92" fmla="*/ 289940 w 397"/>
                <a:gd name="T93" fmla="*/ 2161 h 588"/>
                <a:gd name="T94" fmla="*/ 306991 w 397"/>
                <a:gd name="T95" fmla="*/ 2185 h 588"/>
                <a:gd name="T96" fmla="*/ 329066 w 397"/>
                <a:gd name="T97" fmla="*/ 2202 h 588"/>
                <a:gd name="T98" fmla="*/ 358469 w 397"/>
                <a:gd name="T99" fmla="*/ 2225 h 588"/>
                <a:gd name="T100" fmla="*/ 368948 w 397"/>
                <a:gd name="T101" fmla="*/ 2102 h 588"/>
                <a:gd name="T102" fmla="*/ 376931 w 397"/>
                <a:gd name="T103" fmla="*/ 2056 h 588"/>
                <a:gd name="T104" fmla="*/ 387409 w 397"/>
                <a:gd name="T105" fmla="*/ 1997 h 588"/>
                <a:gd name="T106" fmla="*/ 392387 w 397"/>
                <a:gd name="T107" fmla="*/ 1939 h 588"/>
                <a:gd name="T108" fmla="*/ 418263 w 397"/>
                <a:gd name="T109" fmla="*/ 1909 h 588"/>
                <a:gd name="T110" fmla="*/ 430772 w 397"/>
                <a:gd name="T111" fmla="*/ 1859 h 588"/>
                <a:gd name="T112" fmla="*/ 446163 w 397"/>
                <a:gd name="T113" fmla="*/ 1878 h 588"/>
                <a:gd name="T114" fmla="*/ 468229 w 397"/>
                <a:gd name="T115" fmla="*/ 1835 h 588"/>
                <a:gd name="T116" fmla="*/ 488405 w 397"/>
                <a:gd name="T117" fmla="*/ 1753 h 588"/>
                <a:gd name="T118" fmla="*/ 497624 w 397"/>
                <a:gd name="T119" fmla="*/ 1743 h 588"/>
                <a:gd name="T120" fmla="*/ 516111 w 397"/>
                <a:gd name="T121" fmla="*/ 1725 h 588"/>
                <a:gd name="T122" fmla="*/ 548656 w 397"/>
                <a:gd name="T123" fmla="*/ 1706 h 588"/>
                <a:gd name="T124" fmla="*/ 576556 w 397"/>
                <a:gd name="T125" fmla="*/ 1671 h 5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7"/>
                <a:gd name="T190" fmla="*/ 0 h 588"/>
                <a:gd name="T191" fmla="*/ 397 w 397"/>
                <a:gd name="T192" fmla="*/ 588 h 5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0" name="Freeform 1402"/>
            <p:cNvSpPr>
              <a:spLocks/>
            </p:cNvSpPr>
            <p:nvPr/>
          </p:nvSpPr>
          <p:spPr bwMode="auto">
            <a:xfrm>
              <a:off x="4074711" y="3950064"/>
              <a:ext cx="2792120" cy="1530911"/>
            </a:xfrm>
            <a:custGeom>
              <a:avLst/>
              <a:gdLst>
                <a:gd name="T0" fmla="*/ 2980 w 3064"/>
                <a:gd name="T1" fmla="*/ 277 h 1317"/>
                <a:gd name="T2" fmla="*/ 2668 w 3064"/>
                <a:gd name="T3" fmla="*/ 234 h 1317"/>
                <a:gd name="T4" fmla="*/ 2329 w 3064"/>
                <a:gd name="T5" fmla="*/ 166 h 1317"/>
                <a:gd name="T6" fmla="*/ 2163 w 3064"/>
                <a:gd name="T7" fmla="*/ 171 h 1317"/>
                <a:gd name="T8" fmla="*/ 1959 w 3064"/>
                <a:gd name="T9" fmla="*/ 131 h 1317"/>
                <a:gd name="T10" fmla="*/ 1828 w 3064"/>
                <a:gd name="T11" fmla="*/ 142 h 1317"/>
                <a:gd name="T12" fmla="*/ 1849 w 3064"/>
                <a:gd name="T13" fmla="*/ 38 h 1317"/>
                <a:gd name="T14" fmla="*/ 1712 w 3064"/>
                <a:gd name="T15" fmla="*/ 48 h 1317"/>
                <a:gd name="T16" fmla="*/ 1561 w 3064"/>
                <a:gd name="T17" fmla="*/ 89 h 1317"/>
                <a:gd name="T18" fmla="*/ 1470 w 3064"/>
                <a:gd name="T19" fmla="*/ 170 h 1317"/>
                <a:gd name="T20" fmla="*/ 1365 w 3064"/>
                <a:gd name="T21" fmla="*/ 156 h 1317"/>
                <a:gd name="T22" fmla="*/ 1302 w 3064"/>
                <a:gd name="T23" fmla="*/ 298 h 1317"/>
                <a:gd name="T24" fmla="*/ 1266 w 3064"/>
                <a:gd name="T25" fmla="*/ 241 h 1317"/>
                <a:gd name="T26" fmla="*/ 1038 w 3064"/>
                <a:gd name="T27" fmla="*/ 260 h 1317"/>
                <a:gd name="T28" fmla="*/ 805 w 3064"/>
                <a:gd name="T29" fmla="*/ 331 h 1317"/>
                <a:gd name="T30" fmla="*/ 779 w 3064"/>
                <a:gd name="T31" fmla="*/ 244 h 1317"/>
                <a:gd name="T32" fmla="*/ 672 w 3064"/>
                <a:gd name="T33" fmla="*/ 216 h 1317"/>
                <a:gd name="T34" fmla="*/ 567 w 3064"/>
                <a:gd name="T35" fmla="*/ 231 h 1317"/>
                <a:gd name="T36" fmla="*/ 478 w 3064"/>
                <a:gd name="T37" fmla="*/ 281 h 1317"/>
                <a:gd name="T38" fmla="*/ 421 w 3064"/>
                <a:gd name="T39" fmla="*/ 355 h 1317"/>
                <a:gd name="T40" fmla="*/ 339 w 3064"/>
                <a:gd name="T41" fmla="*/ 401 h 1317"/>
                <a:gd name="T42" fmla="*/ 354 w 3064"/>
                <a:gd name="T43" fmla="*/ 426 h 1317"/>
                <a:gd name="T44" fmla="*/ 449 w 3064"/>
                <a:gd name="T45" fmla="*/ 488 h 1317"/>
                <a:gd name="T46" fmla="*/ 506 w 3064"/>
                <a:gd name="T47" fmla="*/ 416 h 1317"/>
                <a:gd name="T48" fmla="*/ 596 w 3064"/>
                <a:gd name="T49" fmla="*/ 314 h 1317"/>
                <a:gd name="T50" fmla="*/ 636 w 3064"/>
                <a:gd name="T51" fmla="*/ 413 h 1317"/>
                <a:gd name="T52" fmla="*/ 569 w 3064"/>
                <a:gd name="T53" fmla="*/ 477 h 1317"/>
                <a:gd name="T54" fmla="*/ 400 w 3064"/>
                <a:gd name="T55" fmla="*/ 486 h 1317"/>
                <a:gd name="T56" fmla="*/ 339 w 3064"/>
                <a:gd name="T57" fmla="*/ 522 h 1317"/>
                <a:gd name="T58" fmla="*/ 202 w 3064"/>
                <a:gd name="T59" fmla="*/ 585 h 1317"/>
                <a:gd name="T60" fmla="*/ 207 w 3064"/>
                <a:gd name="T61" fmla="*/ 706 h 1317"/>
                <a:gd name="T62" fmla="*/ 495 w 3064"/>
                <a:gd name="T63" fmla="*/ 687 h 1317"/>
                <a:gd name="T64" fmla="*/ 525 w 3064"/>
                <a:gd name="T65" fmla="*/ 643 h 1317"/>
                <a:gd name="T66" fmla="*/ 647 w 3064"/>
                <a:gd name="T67" fmla="*/ 668 h 1317"/>
                <a:gd name="T68" fmla="*/ 777 w 3064"/>
                <a:gd name="T69" fmla="*/ 620 h 1317"/>
                <a:gd name="T70" fmla="*/ 803 w 3064"/>
                <a:gd name="T71" fmla="*/ 616 h 1317"/>
                <a:gd name="T72" fmla="*/ 655 w 3064"/>
                <a:gd name="T73" fmla="*/ 691 h 1317"/>
                <a:gd name="T74" fmla="*/ 729 w 3064"/>
                <a:gd name="T75" fmla="*/ 756 h 1317"/>
                <a:gd name="T76" fmla="*/ 390 w 3064"/>
                <a:gd name="T77" fmla="*/ 703 h 1317"/>
                <a:gd name="T78" fmla="*/ 2 w 3064"/>
                <a:gd name="T79" fmla="*/ 902 h 1317"/>
                <a:gd name="T80" fmla="*/ 135 w 3064"/>
                <a:gd name="T81" fmla="*/ 984 h 1317"/>
                <a:gd name="T82" fmla="*/ 436 w 3064"/>
                <a:gd name="T83" fmla="*/ 1062 h 1317"/>
                <a:gd name="T84" fmla="*/ 626 w 3064"/>
                <a:gd name="T85" fmla="*/ 1312 h 1317"/>
                <a:gd name="T86" fmla="*/ 843 w 3064"/>
                <a:gd name="T87" fmla="*/ 1084 h 1317"/>
                <a:gd name="T88" fmla="*/ 937 w 3064"/>
                <a:gd name="T89" fmla="*/ 934 h 1317"/>
                <a:gd name="T90" fmla="*/ 813 w 3064"/>
                <a:gd name="T91" fmla="*/ 869 h 1317"/>
                <a:gd name="T92" fmla="*/ 887 w 3064"/>
                <a:gd name="T93" fmla="*/ 883 h 1317"/>
                <a:gd name="T94" fmla="*/ 1095 w 3064"/>
                <a:gd name="T95" fmla="*/ 820 h 1317"/>
                <a:gd name="T96" fmla="*/ 1009 w 3064"/>
                <a:gd name="T97" fmla="*/ 817 h 1317"/>
                <a:gd name="T98" fmla="*/ 1177 w 3064"/>
                <a:gd name="T99" fmla="*/ 813 h 1317"/>
                <a:gd name="T100" fmla="*/ 1413 w 3064"/>
                <a:gd name="T101" fmla="*/ 952 h 1317"/>
                <a:gd name="T102" fmla="*/ 1645 w 3064"/>
                <a:gd name="T103" fmla="*/ 872 h 1317"/>
                <a:gd name="T104" fmla="*/ 1771 w 3064"/>
                <a:gd name="T105" fmla="*/ 928 h 1317"/>
                <a:gd name="T106" fmla="*/ 1877 w 3064"/>
                <a:gd name="T107" fmla="*/ 856 h 1317"/>
                <a:gd name="T108" fmla="*/ 2043 w 3064"/>
                <a:gd name="T109" fmla="*/ 787 h 1317"/>
                <a:gd name="T110" fmla="*/ 1994 w 3064"/>
                <a:gd name="T111" fmla="*/ 682 h 1317"/>
                <a:gd name="T112" fmla="*/ 2119 w 3064"/>
                <a:gd name="T113" fmla="*/ 726 h 1317"/>
                <a:gd name="T114" fmla="*/ 2331 w 3064"/>
                <a:gd name="T115" fmla="*/ 541 h 1317"/>
                <a:gd name="T116" fmla="*/ 2430 w 3064"/>
                <a:gd name="T117" fmla="*/ 430 h 1317"/>
                <a:gd name="T118" fmla="*/ 2656 w 3064"/>
                <a:gd name="T119" fmla="*/ 391 h 1317"/>
                <a:gd name="T120" fmla="*/ 2660 w 3064"/>
                <a:gd name="T121" fmla="*/ 458 h 1317"/>
                <a:gd name="T122" fmla="*/ 2814 w 3064"/>
                <a:gd name="T123" fmla="*/ 392 h 1317"/>
                <a:gd name="T124" fmla="*/ 2927 w 3064"/>
                <a:gd name="T125" fmla="*/ 312 h 13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4"/>
                <a:gd name="T190" fmla="*/ 0 h 1317"/>
                <a:gd name="T191" fmla="*/ 3064 w 3064"/>
                <a:gd name="T192" fmla="*/ 1317 h 131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4" h="1317">
                  <a:moveTo>
                    <a:pt x="3022" y="333"/>
                  </a:moveTo>
                  <a:lnTo>
                    <a:pt x="3024" y="332"/>
                  </a:lnTo>
                  <a:lnTo>
                    <a:pt x="3028" y="331"/>
                  </a:lnTo>
                  <a:lnTo>
                    <a:pt x="3024" y="328"/>
                  </a:lnTo>
                  <a:lnTo>
                    <a:pt x="3022" y="328"/>
                  </a:lnTo>
                  <a:lnTo>
                    <a:pt x="3020" y="327"/>
                  </a:lnTo>
                  <a:lnTo>
                    <a:pt x="3026" y="327"/>
                  </a:lnTo>
                  <a:lnTo>
                    <a:pt x="3026" y="325"/>
                  </a:lnTo>
                  <a:lnTo>
                    <a:pt x="3026" y="323"/>
                  </a:lnTo>
                  <a:lnTo>
                    <a:pt x="3031" y="322"/>
                  </a:lnTo>
                  <a:lnTo>
                    <a:pt x="3035" y="322"/>
                  </a:lnTo>
                  <a:lnTo>
                    <a:pt x="3043" y="322"/>
                  </a:lnTo>
                  <a:lnTo>
                    <a:pt x="3043" y="321"/>
                  </a:lnTo>
                  <a:lnTo>
                    <a:pt x="3039" y="319"/>
                  </a:lnTo>
                  <a:lnTo>
                    <a:pt x="3037" y="316"/>
                  </a:lnTo>
                  <a:lnTo>
                    <a:pt x="3039" y="315"/>
                  </a:lnTo>
                  <a:lnTo>
                    <a:pt x="3041" y="317"/>
                  </a:lnTo>
                  <a:lnTo>
                    <a:pt x="3045" y="319"/>
                  </a:lnTo>
                  <a:lnTo>
                    <a:pt x="3045" y="320"/>
                  </a:lnTo>
                  <a:lnTo>
                    <a:pt x="3049" y="320"/>
                  </a:lnTo>
                  <a:lnTo>
                    <a:pt x="3049" y="319"/>
                  </a:lnTo>
                  <a:lnTo>
                    <a:pt x="3049" y="317"/>
                  </a:lnTo>
                  <a:lnTo>
                    <a:pt x="3052" y="314"/>
                  </a:lnTo>
                  <a:lnTo>
                    <a:pt x="3054" y="313"/>
                  </a:lnTo>
                  <a:lnTo>
                    <a:pt x="3056" y="312"/>
                  </a:lnTo>
                  <a:lnTo>
                    <a:pt x="3060" y="312"/>
                  </a:lnTo>
                  <a:lnTo>
                    <a:pt x="3062" y="312"/>
                  </a:lnTo>
                  <a:lnTo>
                    <a:pt x="3064" y="311"/>
                  </a:lnTo>
                  <a:lnTo>
                    <a:pt x="3060" y="309"/>
                  </a:lnTo>
                  <a:lnTo>
                    <a:pt x="3060" y="311"/>
                  </a:lnTo>
                  <a:lnTo>
                    <a:pt x="3058" y="309"/>
                  </a:lnTo>
                  <a:lnTo>
                    <a:pt x="3056" y="309"/>
                  </a:lnTo>
                  <a:lnTo>
                    <a:pt x="3056" y="308"/>
                  </a:lnTo>
                  <a:lnTo>
                    <a:pt x="3054" y="306"/>
                  </a:lnTo>
                  <a:lnTo>
                    <a:pt x="3049" y="308"/>
                  </a:lnTo>
                  <a:lnTo>
                    <a:pt x="3049" y="307"/>
                  </a:lnTo>
                  <a:lnTo>
                    <a:pt x="3052" y="307"/>
                  </a:lnTo>
                  <a:lnTo>
                    <a:pt x="3052" y="306"/>
                  </a:lnTo>
                  <a:lnTo>
                    <a:pt x="3045" y="304"/>
                  </a:lnTo>
                  <a:lnTo>
                    <a:pt x="3043" y="301"/>
                  </a:lnTo>
                  <a:lnTo>
                    <a:pt x="3039" y="300"/>
                  </a:lnTo>
                  <a:lnTo>
                    <a:pt x="3037" y="298"/>
                  </a:lnTo>
                  <a:lnTo>
                    <a:pt x="3037" y="297"/>
                  </a:lnTo>
                  <a:lnTo>
                    <a:pt x="3035" y="296"/>
                  </a:lnTo>
                  <a:lnTo>
                    <a:pt x="3033" y="293"/>
                  </a:lnTo>
                  <a:lnTo>
                    <a:pt x="3020" y="292"/>
                  </a:lnTo>
                  <a:lnTo>
                    <a:pt x="3018" y="292"/>
                  </a:lnTo>
                  <a:lnTo>
                    <a:pt x="3022" y="293"/>
                  </a:lnTo>
                  <a:lnTo>
                    <a:pt x="3022" y="295"/>
                  </a:lnTo>
                  <a:lnTo>
                    <a:pt x="3020" y="295"/>
                  </a:lnTo>
                  <a:lnTo>
                    <a:pt x="3016" y="295"/>
                  </a:lnTo>
                  <a:lnTo>
                    <a:pt x="3012" y="292"/>
                  </a:lnTo>
                  <a:lnTo>
                    <a:pt x="3012" y="295"/>
                  </a:lnTo>
                  <a:lnTo>
                    <a:pt x="3012" y="296"/>
                  </a:lnTo>
                  <a:lnTo>
                    <a:pt x="3009" y="296"/>
                  </a:lnTo>
                  <a:lnTo>
                    <a:pt x="3009" y="295"/>
                  </a:lnTo>
                  <a:lnTo>
                    <a:pt x="3007" y="293"/>
                  </a:lnTo>
                  <a:lnTo>
                    <a:pt x="3007" y="292"/>
                  </a:lnTo>
                  <a:lnTo>
                    <a:pt x="3009" y="291"/>
                  </a:lnTo>
                  <a:lnTo>
                    <a:pt x="3007" y="291"/>
                  </a:lnTo>
                  <a:lnTo>
                    <a:pt x="3005" y="291"/>
                  </a:lnTo>
                  <a:lnTo>
                    <a:pt x="3005" y="290"/>
                  </a:lnTo>
                  <a:lnTo>
                    <a:pt x="3003" y="289"/>
                  </a:lnTo>
                  <a:lnTo>
                    <a:pt x="3003" y="290"/>
                  </a:lnTo>
                  <a:lnTo>
                    <a:pt x="3003" y="292"/>
                  </a:lnTo>
                  <a:lnTo>
                    <a:pt x="3001" y="292"/>
                  </a:lnTo>
                  <a:lnTo>
                    <a:pt x="3001" y="291"/>
                  </a:lnTo>
                  <a:lnTo>
                    <a:pt x="2997" y="290"/>
                  </a:lnTo>
                  <a:lnTo>
                    <a:pt x="2995" y="290"/>
                  </a:lnTo>
                  <a:lnTo>
                    <a:pt x="2990" y="291"/>
                  </a:lnTo>
                  <a:lnTo>
                    <a:pt x="2993" y="292"/>
                  </a:lnTo>
                  <a:lnTo>
                    <a:pt x="2993" y="291"/>
                  </a:lnTo>
                  <a:lnTo>
                    <a:pt x="2997" y="291"/>
                  </a:lnTo>
                  <a:lnTo>
                    <a:pt x="2995" y="292"/>
                  </a:lnTo>
                  <a:lnTo>
                    <a:pt x="2999" y="292"/>
                  </a:lnTo>
                  <a:lnTo>
                    <a:pt x="2997" y="300"/>
                  </a:lnTo>
                  <a:lnTo>
                    <a:pt x="2999" y="300"/>
                  </a:lnTo>
                  <a:lnTo>
                    <a:pt x="3001" y="299"/>
                  </a:lnTo>
                  <a:lnTo>
                    <a:pt x="3001" y="300"/>
                  </a:lnTo>
                  <a:lnTo>
                    <a:pt x="3003" y="301"/>
                  </a:lnTo>
                  <a:lnTo>
                    <a:pt x="3003" y="305"/>
                  </a:lnTo>
                  <a:lnTo>
                    <a:pt x="3001" y="305"/>
                  </a:lnTo>
                  <a:lnTo>
                    <a:pt x="2999" y="306"/>
                  </a:lnTo>
                  <a:lnTo>
                    <a:pt x="2999" y="305"/>
                  </a:lnTo>
                  <a:lnTo>
                    <a:pt x="2999" y="304"/>
                  </a:lnTo>
                  <a:lnTo>
                    <a:pt x="2999" y="301"/>
                  </a:lnTo>
                  <a:lnTo>
                    <a:pt x="2997" y="301"/>
                  </a:lnTo>
                  <a:lnTo>
                    <a:pt x="2995" y="301"/>
                  </a:lnTo>
                  <a:lnTo>
                    <a:pt x="2993" y="300"/>
                  </a:lnTo>
                  <a:lnTo>
                    <a:pt x="2993" y="299"/>
                  </a:lnTo>
                  <a:lnTo>
                    <a:pt x="2990" y="298"/>
                  </a:lnTo>
                  <a:lnTo>
                    <a:pt x="2988" y="297"/>
                  </a:lnTo>
                  <a:lnTo>
                    <a:pt x="2990" y="295"/>
                  </a:lnTo>
                  <a:lnTo>
                    <a:pt x="2986" y="285"/>
                  </a:lnTo>
                  <a:lnTo>
                    <a:pt x="2984" y="284"/>
                  </a:lnTo>
                  <a:lnTo>
                    <a:pt x="2984" y="283"/>
                  </a:lnTo>
                  <a:lnTo>
                    <a:pt x="2986" y="284"/>
                  </a:lnTo>
                  <a:lnTo>
                    <a:pt x="2986" y="285"/>
                  </a:lnTo>
                  <a:lnTo>
                    <a:pt x="2988" y="285"/>
                  </a:lnTo>
                  <a:lnTo>
                    <a:pt x="2986" y="284"/>
                  </a:lnTo>
                  <a:lnTo>
                    <a:pt x="2980" y="281"/>
                  </a:lnTo>
                  <a:lnTo>
                    <a:pt x="2980" y="280"/>
                  </a:lnTo>
                  <a:lnTo>
                    <a:pt x="2980" y="277"/>
                  </a:lnTo>
                  <a:lnTo>
                    <a:pt x="2972" y="276"/>
                  </a:lnTo>
                  <a:lnTo>
                    <a:pt x="2976" y="281"/>
                  </a:lnTo>
                  <a:lnTo>
                    <a:pt x="2978" y="282"/>
                  </a:lnTo>
                  <a:lnTo>
                    <a:pt x="2978" y="283"/>
                  </a:lnTo>
                  <a:lnTo>
                    <a:pt x="2967" y="280"/>
                  </a:lnTo>
                  <a:lnTo>
                    <a:pt x="2965" y="279"/>
                  </a:lnTo>
                  <a:lnTo>
                    <a:pt x="2963" y="277"/>
                  </a:lnTo>
                  <a:lnTo>
                    <a:pt x="2965" y="277"/>
                  </a:lnTo>
                  <a:lnTo>
                    <a:pt x="2967" y="276"/>
                  </a:lnTo>
                  <a:lnTo>
                    <a:pt x="2967" y="275"/>
                  </a:lnTo>
                  <a:lnTo>
                    <a:pt x="2963" y="274"/>
                  </a:lnTo>
                  <a:lnTo>
                    <a:pt x="2959" y="274"/>
                  </a:lnTo>
                  <a:lnTo>
                    <a:pt x="2957" y="273"/>
                  </a:lnTo>
                  <a:lnTo>
                    <a:pt x="2955" y="273"/>
                  </a:lnTo>
                  <a:lnTo>
                    <a:pt x="2955" y="272"/>
                  </a:lnTo>
                  <a:lnTo>
                    <a:pt x="2957" y="272"/>
                  </a:lnTo>
                  <a:lnTo>
                    <a:pt x="2957" y="271"/>
                  </a:lnTo>
                  <a:lnTo>
                    <a:pt x="2955" y="269"/>
                  </a:lnTo>
                  <a:lnTo>
                    <a:pt x="2950" y="269"/>
                  </a:lnTo>
                  <a:lnTo>
                    <a:pt x="2953" y="268"/>
                  </a:lnTo>
                  <a:lnTo>
                    <a:pt x="2950" y="266"/>
                  </a:lnTo>
                  <a:lnTo>
                    <a:pt x="2948" y="267"/>
                  </a:lnTo>
                  <a:lnTo>
                    <a:pt x="2946" y="266"/>
                  </a:lnTo>
                  <a:lnTo>
                    <a:pt x="2944" y="265"/>
                  </a:lnTo>
                  <a:lnTo>
                    <a:pt x="2940" y="266"/>
                  </a:lnTo>
                  <a:lnTo>
                    <a:pt x="2938" y="265"/>
                  </a:lnTo>
                  <a:lnTo>
                    <a:pt x="2940" y="264"/>
                  </a:lnTo>
                  <a:lnTo>
                    <a:pt x="2938" y="261"/>
                  </a:lnTo>
                  <a:lnTo>
                    <a:pt x="2934" y="260"/>
                  </a:lnTo>
                  <a:lnTo>
                    <a:pt x="2938" y="263"/>
                  </a:lnTo>
                  <a:lnTo>
                    <a:pt x="2934" y="261"/>
                  </a:lnTo>
                  <a:lnTo>
                    <a:pt x="2932" y="261"/>
                  </a:lnTo>
                  <a:lnTo>
                    <a:pt x="2929" y="260"/>
                  </a:lnTo>
                  <a:lnTo>
                    <a:pt x="2927" y="255"/>
                  </a:lnTo>
                  <a:lnTo>
                    <a:pt x="2925" y="255"/>
                  </a:lnTo>
                  <a:lnTo>
                    <a:pt x="2919" y="253"/>
                  </a:lnTo>
                  <a:lnTo>
                    <a:pt x="2917" y="252"/>
                  </a:lnTo>
                  <a:lnTo>
                    <a:pt x="2913" y="252"/>
                  </a:lnTo>
                  <a:lnTo>
                    <a:pt x="2910" y="251"/>
                  </a:lnTo>
                  <a:lnTo>
                    <a:pt x="2892" y="242"/>
                  </a:lnTo>
                  <a:lnTo>
                    <a:pt x="2887" y="241"/>
                  </a:lnTo>
                  <a:lnTo>
                    <a:pt x="2887" y="240"/>
                  </a:lnTo>
                  <a:lnTo>
                    <a:pt x="2885" y="241"/>
                  </a:lnTo>
                  <a:lnTo>
                    <a:pt x="2875" y="237"/>
                  </a:lnTo>
                  <a:lnTo>
                    <a:pt x="2870" y="235"/>
                  </a:lnTo>
                  <a:lnTo>
                    <a:pt x="2868" y="235"/>
                  </a:lnTo>
                  <a:lnTo>
                    <a:pt x="2860" y="234"/>
                  </a:lnTo>
                  <a:lnTo>
                    <a:pt x="2852" y="229"/>
                  </a:lnTo>
                  <a:lnTo>
                    <a:pt x="2835" y="229"/>
                  </a:lnTo>
                  <a:lnTo>
                    <a:pt x="2835" y="231"/>
                  </a:lnTo>
                  <a:lnTo>
                    <a:pt x="2830" y="231"/>
                  </a:lnTo>
                  <a:lnTo>
                    <a:pt x="2828" y="229"/>
                  </a:lnTo>
                  <a:lnTo>
                    <a:pt x="2824" y="229"/>
                  </a:lnTo>
                  <a:lnTo>
                    <a:pt x="2820" y="229"/>
                  </a:lnTo>
                  <a:lnTo>
                    <a:pt x="2814" y="229"/>
                  </a:lnTo>
                  <a:lnTo>
                    <a:pt x="2809" y="231"/>
                  </a:lnTo>
                  <a:lnTo>
                    <a:pt x="2805" y="229"/>
                  </a:lnTo>
                  <a:lnTo>
                    <a:pt x="2799" y="227"/>
                  </a:lnTo>
                  <a:lnTo>
                    <a:pt x="2797" y="228"/>
                  </a:lnTo>
                  <a:lnTo>
                    <a:pt x="2771" y="225"/>
                  </a:lnTo>
                  <a:lnTo>
                    <a:pt x="2769" y="226"/>
                  </a:lnTo>
                  <a:lnTo>
                    <a:pt x="2769" y="228"/>
                  </a:lnTo>
                  <a:lnTo>
                    <a:pt x="2769" y="229"/>
                  </a:lnTo>
                  <a:lnTo>
                    <a:pt x="2769" y="233"/>
                  </a:lnTo>
                  <a:lnTo>
                    <a:pt x="2765" y="234"/>
                  </a:lnTo>
                  <a:lnTo>
                    <a:pt x="2763" y="235"/>
                  </a:lnTo>
                  <a:lnTo>
                    <a:pt x="2771" y="236"/>
                  </a:lnTo>
                  <a:lnTo>
                    <a:pt x="2774" y="242"/>
                  </a:lnTo>
                  <a:lnTo>
                    <a:pt x="2776" y="243"/>
                  </a:lnTo>
                  <a:lnTo>
                    <a:pt x="2778" y="248"/>
                  </a:lnTo>
                  <a:lnTo>
                    <a:pt x="2769" y="252"/>
                  </a:lnTo>
                  <a:lnTo>
                    <a:pt x="2763" y="255"/>
                  </a:lnTo>
                  <a:lnTo>
                    <a:pt x="2757" y="255"/>
                  </a:lnTo>
                  <a:lnTo>
                    <a:pt x="2755" y="253"/>
                  </a:lnTo>
                  <a:lnTo>
                    <a:pt x="2753" y="249"/>
                  </a:lnTo>
                  <a:lnTo>
                    <a:pt x="2748" y="248"/>
                  </a:lnTo>
                  <a:lnTo>
                    <a:pt x="2748" y="247"/>
                  </a:lnTo>
                  <a:lnTo>
                    <a:pt x="2744" y="245"/>
                  </a:lnTo>
                  <a:lnTo>
                    <a:pt x="2738" y="245"/>
                  </a:lnTo>
                  <a:lnTo>
                    <a:pt x="2736" y="244"/>
                  </a:lnTo>
                  <a:lnTo>
                    <a:pt x="2736" y="236"/>
                  </a:lnTo>
                  <a:lnTo>
                    <a:pt x="2731" y="235"/>
                  </a:lnTo>
                  <a:lnTo>
                    <a:pt x="2731" y="234"/>
                  </a:lnTo>
                  <a:lnTo>
                    <a:pt x="2734" y="234"/>
                  </a:lnTo>
                  <a:lnTo>
                    <a:pt x="2734" y="233"/>
                  </a:lnTo>
                  <a:lnTo>
                    <a:pt x="2729" y="232"/>
                  </a:lnTo>
                  <a:lnTo>
                    <a:pt x="2727" y="232"/>
                  </a:lnTo>
                  <a:lnTo>
                    <a:pt x="2717" y="239"/>
                  </a:lnTo>
                  <a:lnTo>
                    <a:pt x="2715" y="239"/>
                  </a:lnTo>
                  <a:lnTo>
                    <a:pt x="2708" y="239"/>
                  </a:lnTo>
                  <a:lnTo>
                    <a:pt x="2702" y="236"/>
                  </a:lnTo>
                  <a:lnTo>
                    <a:pt x="2694" y="236"/>
                  </a:lnTo>
                  <a:lnTo>
                    <a:pt x="2689" y="236"/>
                  </a:lnTo>
                  <a:lnTo>
                    <a:pt x="2689" y="237"/>
                  </a:lnTo>
                  <a:lnTo>
                    <a:pt x="2689" y="236"/>
                  </a:lnTo>
                  <a:lnTo>
                    <a:pt x="2683" y="236"/>
                  </a:lnTo>
                  <a:lnTo>
                    <a:pt x="2679" y="235"/>
                  </a:lnTo>
                  <a:lnTo>
                    <a:pt x="2675" y="232"/>
                  </a:lnTo>
                  <a:lnTo>
                    <a:pt x="2668" y="234"/>
                  </a:lnTo>
                  <a:lnTo>
                    <a:pt x="2660" y="233"/>
                  </a:lnTo>
                  <a:lnTo>
                    <a:pt x="2656" y="234"/>
                  </a:lnTo>
                  <a:lnTo>
                    <a:pt x="2651" y="234"/>
                  </a:lnTo>
                  <a:lnTo>
                    <a:pt x="2649" y="234"/>
                  </a:lnTo>
                  <a:lnTo>
                    <a:pt x="2647" y="235"/>
                  </a:lnTo>
                  <a:lnTo>
                    <a:pt x="2645" y="235"/>
                  </a:lnTo>
                  <a:lnTo>
                    <a:pt x="2645" y="237"/>
                  </a:lnTo>
                  <a:lnTo>
                    <a:pt x="2641" y="237"/>
                  </a:lnTo>
                  <a:lnTo>
                    <a:pt x="2639" y="240"/>
                  </a:lnTo>
                  <a:lnTo>
                    <a:pt x="2635" y="241"/>
                  </a:lnTo>
                  <a:lnTo>
                    <a:pt x="2633" y="241"/>
                  </a:lnTo>
                  <a:lnTo>
                    <a:pt x="2635" y="239"/>
                  </a:lnTo>
                  <a:lnTo>
                    <a:pt x="2633" y="236"/>
                  </a:lnTo>
                  <a:lnTo>
                    <a:pt x="2630" y="237"/>
                  </a:lnTo>
                  <a:lnTo>
                    <a:pt x="2628" y="237"/>
                  </a:lnTo>
                  <a:lnTo>
                    <a:pt x="2624" y="234"/>
                  </a:lnTo>
                  <a:lnTo>
                    <a:pt x="2622" y="233"/>
                  </a:lnTo>
                  <a:lnTo>
                    <a:pt x="2616" y="233"/>
                  </a:lnTo>
                  <a:lnTo>
                    <a:pt x="2614" y="232"/>
                  </a:lnTo>
                  <a:lnTo>
                    <a:pt x="2609" y="232"/>
                  </a:lnTo>
                  <a:lnTo>
                    <a:pt x="2609" y="229"/>
                  </a:lnTo>
                  <a:lnTo>
                    <a:pt x="2616" y="221"/>
                  </a:lnTo>
                  <a:lnTo>
                    <a:pt x="2616" y="217"/>
                  </a:lnTo>
                  <a:lnTo>
                    <a:pt x="2611" y="213"/>
                  </a:lnTo>
                  <a:lnTo>
                    <a:pt x="2603" y="207"/>
                  </a:lnTo>
                  <a:lnTo>
                    <a:pt x="2599" y="205"/>
                  </a:lnTo>
                  <a:lnTo>
                    <a:pt x="2597" y="204"/>
                  </a:lnTo>
                  <a:lnTo>
                    <a:pt x="2557" y="203"/>
                  </a:lnTo>
                  <a:lnTo>
                    <a:pt x="2555" y="203"/>
                  </a:lnTo>
                  <a:lnTo>
                    <a:pt x="2548" y="203"/>
                  </a:lnTo>
                  <a:lnTo>
                    <a:pt x="2546" y="204"/>
                  </a:lnTo>
                  <a:lnTo>
                    <a:pt x="2544" y="204"/>
                  </a:lnTo>
                  <a:lnTo>
                    <a:pt x="2538" y="203"/>
                  </a:lnTo>
                  <a:lnTo>
                    <a:pt x="2536" y="203"/>
                  </a:lnTo>
                  <a:lnTo>
                    <a:pt x="2534" y="204"/>
                  </a:lnTo>
                  <a:lnTo>
                    <a:pt x="2529" y="205"/>
                  </a:lnTo>
                  <a:lnTo>
                    <a:pt x="2527" y="204"/>
                  </a:lnTo>
                  <a:lnTo>
                    <a:pt x="2521" y="204"/>
                  </a:lnTo>
                  <a:lnTo>
                    <a:pt x="2519" y="205"/>
                  </a:lnTo>
                  <a:lnTo>
                    <a:pt x="2517" y="204"/>
                  </a:lnTo>
                  <a:lnTo>
                    <a:pt x="2510" y="207"/>
                  </a:lnTo>
                  <a:lnTo>
                    <a:pt x="2506" y="207"/>
                  </a:lnTo>
                  <a:lnTo>
                    <a:pt x="2506" y="208"/>
                  </a:lnTo>
                  <a:lnTo>
                    <a:pt x="2498" y="204"/>
                  </a:lnTo>
                  <a:lnTo>
                    <a:pt x="2496" y="204"/>
                  </a:lnTo>
                  <a:lnTo>
                    <a:pt x="2494" y="203"/>
                  </a:lnTo>
                  <a:lnTo>
                    <a:pt x="2500" y="202"/>
                  </a:lnTo>
                  <a:lnTo>
                    <a:pt x="2502" y="201"/>
                  </a:lnTo>
                  <a:lnTo>
                    <a:pt x="2502" y="199"/>
                  </a:lnTo>
                  <a:lnTo>
                    <a:pt x="2491" y="194"/>
                  </a:lnTo>
                  <a:lnTo>
                    <a:pt x="2491" y="193"/>
                  </a:lnTo>
                  <a:lnTo>
                    <a:pt x="2491" y="192"/>
                  </a:lnTo>
                  <a:lnTo>
                    <a:pt x="2481" y="193"/>
                  </a:lnTo>
                  <a:lnTo>
                    <a:pt x="2477" y="193"/>
                  </a:lnTo>
                  <a:lnTo>
                    <a:pt x="2477" y="192"/>
                  </a:lnTo>
                  <a:lnTo>
                    <a:pt x="2477" y="191"/>
                  </a:lnTo>
                  <a:lnTo>
                    <a:pt x="2472" y="188"/>
                  </a:lnTo>
                  <a:lnTo>
                    <a:pt x="2470" y="187"/>
                  </a:lnTo>
                  <a:lnTo>
                    <a:pt x="2468" y="187"/>
                  </a:lnTo>
                  <a:lnTo>
                    <a:pt x="2464" y="185"/>
                  </a:lnTo>
                  <a:lnTo>
                    <a:pt x="2462" y="186"/>
                  </a:lnTo>
                  <a:lnTo>
                    <a:pt x="2460" y="186"/>
                  </a:lnTo>
                  <a:lnTo>
                    <a:pt x="2458" y="186"/>
                  </a:lnTo>
                  <a:lnTo>
                    <a:pt x="2454" y="185"/>
                  </a:lnTo>
                  <a:lnTo>
                    <a:pt x="2451" y="186"/>
                  </a:lnTo>
                  <a:lnTo>
                    <a:pt x="2451" y="185"/>
                  </a:lnTo>
                  <a:lnTo>
                    <a:pt x="2458" y="180"/>
                  </a:lnTo>
                  <a:lnTo>
                    <a:pt x="2460" y="180"/>
                  </a:lnTo>
                  <a:lnTo>
                    <a:pt x="2462" y="182"/>
                  </a:lnTo>
                  <a:lnTo>
                    <a:pt x="2464" y="183"/>
                  </a:lnTo>
                  <a:lnTo>
                    <a:pt x="2468" y="182"/>
                  </a:lnTo>
                  <a:lnTo>
                    <a:pt x="2468" y="178"/>
                  </a:lnTo>
                  <a:lnTo>
                    <a:pt x="2464" y="174"/>
                  </a:lnTo>
                  <a:lnTo>
                    <a:pt x="2456" y="170"/>
                  </a:lnTo>
                  <a:lnTo>
                    <a:pt x="2451" y="170"/>
                  </a:lnTo>
                  <a:lnTo>
                    <a:pt x="2449" y="169"/>
                  </a:lnTo>
                  <a:lnTo>
                    <a:pt x="2445" y="168"/>
                  </a:lnTo>
                  <a:lnTo>
                    <a:pt x="2439" y="168"/>
                  </a:lnTo>
                  <a:lnTo>
                    <a:pt x="2439" y="169"/>
                  </a:lnTo>
                  <a:lnTo>
                    <a:pt x="2439" y="168"/>
                  </a:lnTo>
                  <a:lnTo>
                    <a:pt x="2428" y="168"/>
                  </a:lnTo>
                  <a:lnTo>
                    <a:pt x="2424" y="168"/>
                  </a:lnTo>
                  <a:lnTo>
                    <a:pt x="2418" y="168"/>
                  </a:lnTo>
                  <a:lnTo>
                    <a:pt x="2416" y="166"/>
                  </a:lnTo>
                  <a:lnTo>
                    <a:pt x="2411" y="166"/>
                  </a:lnTo>
                  <a:lnTo>
                    <a:pt x="2405" y="163"/>
                  </a:lnTo>
                  <a:lnTo>
                    <a:pt x="2403" y="163"/>
                  </a:lnTo>
                  <a:lnTo>
                    <a:pt x="2392" y="162"/>
                  </a:lnTo>
                  <a:lnTo>
                    <a:pt x="2386" y="160"/>
                  </a:lnTo>
                  <a:lnTo>
                    <a:pt x="2376" y="160"/>
                  </a:lnTo>
                  <a:lnTo>
                    <a:pt x="2371" y="159"/>
                  </a:lnTo>
                  <a:lnTo>
                    <a:pt x="2344" y="159"/>
                  </a:lnTo>
                  <a:lnTo>
                    <a:pt x="2342" y="158"/>
                  </a:lnTo>
                  <a:lnTo>
                    <a:pt x="2340" y="156"/>
                  </a:lnTo>
                  <a:lnTo>
                    <a:pt x="2338" y="155"/>
                  </a:lnTo>
                  <a:lnTo>
                    <a:pt x="2333" y="155"/>
                  </a:lnTo>
                  <a:lnTo>
                    <a:pt x="2331" y="156"/>
                  </a:lnTo>
                  <a:lnTo>
                    <a:pt x="2331" y="158"/>
                  </a:lnTo>
                  <a:lnTo>
                    <a:pt x="2333" y="159"/>
                  </a:lnTo>
                  <a:lnTo>
                    <a:pt x="2333" y="160"/>
                  </a:lnTo>
                  <a:lnTo>
                    <a:pt x="2336" y="162"/>
                  </a:lnTo>
                  <a:lnTo>
                    <a:pt x="2333" y="162"/>
                  </a:lnTo>
                  <a:lnTo>
                    <a:pt x="2329" y="166"/>
                  </a:lnTo>
                  <a:lnTo>
                    <a:pt x="2329" y="169"/>
                  </a:lnTo>
                  <a:lnTo>
                    <a:pt x="2325" y="172"/>
                  </a:lnTo>
                  <a:lnTo>
                    <a:pt x="2321" y="172"/>
                  </a:lnTo>
                  <a:lnTo>
                    <a:pt x="2317" y="175"/>
                  </a:lnTo>
                  <a:lnTo>
                    <a:pt x="2317" y="177"/>
                  </a:lnTo>
                  <a:lnTo>
                    <a:pt x="2315" y="178"/>
                  </a:lnTo>
                  <a:lnTo>
                    <a:pt x="2317" y="179"/>
                  </a:lnTo>
                  <a:lnTo>
                    <a:pt x="2317" y="182"/>
                  </a:lnTo>
                  <a:lnTo>
                    <a:pt x="2315" y="182"/>
                  </a:lnTo>
                  <a:lnTo>
                    <a:pt x="2315" y="184"/>
                  </a:lnTo>
                  <a:lnTo>
                    <a:pt x="2317" y="186"/>
                  </a:lnTo>
                  <a:lnTo>
                    <a:pt x="2319" y="187"/>
                  </a:lnTo>
                  <a:lnTo>
                    <a:pt x="2319" y="188"/>
                  </a:lnTo>
                  <a:lnTo>
                    <a:pt x="2319" y="191"/>
                  </a:lnTo>
                  <a:lnTo>
                    <a:pt x="2319" y="192"/>
                  </a:lnTo>
                  <a:lnTo>
                    <a:pt x="2317" y="192"/>
                  </a:lnTo>
                  <a:lnTo>
                    <a:pt x="2310" y="190"/>
                  </a:lnTo>
                  <a:lnTo>
                    <a:pt x="2308" y="193"/>
                  </a:lnTo>
                  <a:lnTo>
                    <a:pt x="2306" y="192"/>
                  </a:lnTo>
                  <a:lnTo>
                    <a:pt x="2304" y="193"/>
                  </a:lnTo>
                  <a:lnTo>
                    <a:pt x="2304" y="192"/>
                  </a:lnTo>
                  <a:lnTo>
                    <a:pt x="2298" y="194"/>
                  </a:lnTo>
                  <a:lnTo>
                    <a:pt x="2298" y="195"/>
                  </a:lnTo>
                  <a:lnTo>
                    <a:pt x="2293" y="196"/>
                  </a:lnTo>
                  <a:lnTo>
                    <a:pt x="2293" y="199"/>
                  </a:lnTo>
                  <a:lnTo>
                    <a:pt x="2289" y="198"/>
                  </a:lnTo>
                  <a:lnTo>
                    <a:pt x="2289" y="199"/>
                  </a:lnTo>
                  <a:lnTo>
                    <a:pt x="2287" y="198"/>
                  </a:lnTo>
                  <a:lnTo>
                    <a:pt x="2285" y="198"/>
                  </a:lnTo>
                  <a:lnTo>
                    <a:pt x="2285" y="196"/>
                  </a:lnTo>
                  <a:lnTo>
                    <a:pt x="2285" y="195"/>
                  </a:lnTo>
                  <a:lnTo>
                    <a:pt x="2281" y="195"/>
                  </a:lnTo>
                  <a:lnTo>
                    <a:pt x="2281" y="193"/>
                  </a:lnTo>
                  <a:lnTo>
                    <a:pt x="2279" y="193"/>
                  </a:lnTo>
                  <a:lnTo>
                    <a:pt x="2277" y="193"/>
                  </a:lnTo>
                  <a:lnTo>
                    <a:pt x="2268" y="190"/>
                  </a:lnTo>
                  <a:lnTo>
                    <a:pt x="2266" y="190"/>
                  </a:lnTo>
                  <a:lnTo>
                    <a:pt x="2260" y="188"/>
                  </a:lnTo>
                  <a:lnTo>
                    <a:pt x="2260" y="187"/>
                  </a:lnTo>
                  <a:lnTo>
                    <a:pt x="2258" y="187"/>
                  </a:lnTo>
                  <a:lnTo>
                    <a:pt x="2253" y="186"/>
                  </a:lnTo>
                  <a:lnTo>
                    <a:pt x="2245" y="187"/>
                  </a:lnTo>
                  <a:lnTo>
                    <a:pt x="2243" y="190"/>
                  </a:lnTo>
                  <a:lnTo>
                    <a:pt x="2241" y="192"/>
                  </a:lnTo>
                  <a:lnTo>
                    <a:pt x="2243" y="193"/>
                  </a:lnTo>
                  <a:lnTo>
                    <a:pt x="2243" y="194"/>
                  </a:lnTo>
                  <a:lnTo>
                    <a:pt x="2239" y="192"/>
                  </a:lnTo>
                  <a:lnTo>
                    <a:pt x="2239" y="193"/>
                  </a:lnTo>
                  <a:lnTo>
                    <a:pt x="2230" y="192"/>
                  </a:lnTo>
                  <a:lnTo>
                    <a:pt x="2228" y="193"/>
                  </a:lnTo>
                  <a:lnTo>
                    <a:pt x="2226" y="192"/>
                  </a:lnTo>
                  <a:lnTo>
                    <a:pt x="2222" y="190"/>
                  </a:lnTo>
                  <a:lnTo>
                    <a:pt x="2220" y="188"/>
                  </a:lnTo>
                  <a:lnTo>
                    <a:pt x="2218" y="185"/>
                  </a:lnTo>
                  <a:lnTo>
                    <a:pt x="2213" y="184"/>
                  </a:lnTo>
                  <a:lnTo>
                    <a:pt x="2211" y="178"/>
                  </a:lnTo>
                  <a:lnTo>
                    <a:pt x="2209" y="178"/>
                  </a:lnTo>
                  <a:lnTo>
                    <a:pt x="2201" y="190"/>
                  </a:lnTo>
                  <a:lnTo>
                    <a:pt x="2201" y="199"/>
                  </a:lnTo>
                  <a:lnTo>
                    <a:pt x="2199" y="199"/>
                  </a:lnTo>
                  <a:lnTo>
                    <a:pt x="2197" y="202"/>
                  </a:lnTo>
                  <a:lnTo>
                    <a:pt x="2195" y="203"/>
                  </a:lnTo>
                  <a:lnTo>
                    <a:pt x="2195" y="205"/>
                  </a:lnTo>
                  <a:lnTo>
                    <a:pt x="2192" y="208"/>
                  </a:lnTo>
                  <a:lnTo>
                    <a:pt x="2190" y="210"/>
                  </a:lnTo>
                  <a:lnTo>
                    <a:pt x="2188" y="209"/>
                  </a:lnTo>
                  <a:lnTo>
                    <a:pt x="2186" y="204"/>
                  </a:lnTo>
                  <a:lnTo>
                    <a:pt x="2184" y="204"/>
                  </a:lnTo>
                  <a:lnTo>
                    <a:pt x="2184" y="205"/>
                  </a:lnTo>
                  <a:lnTo>
                    <a:pt x="2182" y="207"/>
                  </a:lnTo>
                  <a:lnTo>
                    <a:pt x="2180" y="204"/>
                  </a:lnTo>
                  <a:lnTo>
                    <a:pt x="2178" y="205"/>
                  </a:lnTo>
                  <a:lnTo>
                    <a:pt x="2176" y="204"/>
                  </a:lnTo>
                  <a:lnTo>
                    <a:pt x="2176" y="203"/>
                  </a:lnTo>
                  <a:lnTo>
                    <a:pt x="2176" y="202"/>
                  </a:lnTo>
                  <a:lnTo>
                    <a:pt x="2171" y="201"/>
                  </a:lnTo>
                  <a:lnTo>
                    <a:pt x="2171" y="202"/>
                  </a:lnTo>
                  <a:lnTo>
                    <a:pt x="2169" y="201"/>
                  </a:lnTo>
                  <a:lnTo>
                    <a:pt x="2169" y="200"/>
                  </a:lnTo>
                  <a:lnTo>
                    <a:pt x="2167" y="196"/>
                  </a:lnTo>
                  <a:lnTo>
                    <a:pt x="2165" y="196"/>
                  </a:lnTo>
                  <a:lnTo>
                    <a:pt x="2163" y="196"/>
                  </a:lnTo>
                  <a:lnTo>
                    <a:pt x="2161" y="191"/>
                  </a:lnTo>
                  <a:lnTo>
                    <a:pt x="2161" y="188"/>
                  </a:lnTo>
                  <a:lnTo>
                    <a:pt x="2159" y="186"/>
                  </a:lnTo>
                  <a:lnTo>
                    <a:pt x="2159" y="187"/>
                  </a:lnTo>
                  <a:lnTo>
                    <a:pt x="2155" y="187"/>
                  </a:lnTo>
                  <a:lnTo>
                    <a:pt x="2155" y="186"/>
                  </a:lnTo>
                  <a:lnTo>
                    <a:pt x="2155" y="185"/>
                  </a:lnTo>
                  <a:lnTo>
                    <a:pt x="2155" y="184"/>
                  </a:lnTo>
                  <a:lnTo>
                    <a:pt x="2152" y="184"/>
                  </a:lnTo>
                  <a:lnTo>
                    <a:pt x="2152" y="180"/>
                  </a:lnTo>
                  <a:lnTo>
                    <a:pt x="2157" y="176"/>
                  </a:lnTo>
                  <a:lnTo>
                    <a:pt x="2159" y="177"/>
                  </a:lnTo>
                  <a:lnTo>
                    <a:pt x="2161" y="177"/>
                  </a:lnTo>
                  <a:lnTo>
                    <a:pt x="2159" y="176"/>
                  </a:lnTo>
                  <a:lnTo>
                    <a:pt x="2159" y="175"/>
                  </a:lnTo>
                  <a:lnTo>
                    <a:pt x="2163" y="174"/>
                  </a:lnTo>
                  <a:lnTo>
                    <a:pt x="2165" y="174"/>
                  </a:lnTo>
                  <a:lnTo>
                    <a:pt x="2163" y="174"/>
                  </a:lnTo>
                  <a:lnTo>
                    <a:pt x="2163" y="172"/>
                  </a:lnTo>
                  <a:lnTo>
                    <a:pt x="2163" y="171"/>
                  </a:lnTo>
                  <a:lnTo>
                    <a:pt x="2163" y="170"/>
                  </a:lnTo>
                  <a:lnTo>
                    <a:pt x="2165" y="168"/>
                  </a:lnTo>
                  <a:lnTo>
                    <a:pt x="2159" y="166"/>
                  </a:lnTo>
                  <a:lnTo>
                    <a:pt x="2161" y="164"/>
                  </a:lnTo>
                  <a:lnTo>
                    <a:pt x="2163" y="163"/>
                  </a:lnTo>
                  <a:lnTo>
                    <a:pt x="2159" y="162"/>
                  </a:lnTo>
                  <a:lnTo>
                    <a:pt x="2161" y="161"/>
                  </a:lnTo>
                  <a:lnTo>
                    <a:pt x="2163" y="160"/>
                  </a:lnTo>
                  <a:lnTo>
                    <a:pt x="2161" y="158"/>
                  </a:lnTo>
                  <a:lnTo>
                    <a:pt x="2163" y="158"/>
                  </a:lnTo>
                  <a:lnTo>
                    <a:pt x="2161" y="158"/>
                  </a:lnTo>
                  <a:lnTo>
                    <a:pt x="2161" y="156"/>
                  </a:lnTo>
                  <a:lnTo>
                    <a:pt x="2161" y="155"/>
                  </a:lnTo>
                  <a:lnTo>
                    <a:pt x="2161" y="154"/>
                  </a:lnTo>
                  <a:lnTo>
                    <a:pt x="2163" y="154"/>
                  </a:lnTo>
                  <a:lnTo>
                    <a:pt x="2163" y="153"/>
                  </a:lnTo>
                  <a:lnTo>
                    <a:pt x="2163" y="152"/>
                  </a:lnTo>
                  <a:lnTo>
                    <a:pt x="2165" y="152"/>
                  </a:lnTo>
                  <a:lnTo>
                    <a:pt x="2163" y="151"/>
                  </a:lnTo>
                  <a:lnTo>
                    <a:pt x="2163" y="150"/>
                  </a:lnTo>
                  <a:lnTo>
                    <a:pt x="2159" y="148"/>
                  </a:lnTo>
                  <a:lnTo>
                    <a:pt x="2157" y="147"/>
                  </a:lnTo>
                  <a:lnTo>
                    <a:pt x="2155" y="145"/>
                  </a:lnTo>
                  <a:lnTo>
                    <a:pt x="2148" y="143"/>
                  </a:lnTo>
                  <a:lnTo>
                    <a:pt x="2150" y="142"/>
                  </a:lnTo>
                  <a:lnTo>
                    <a:pt x="2148" y="140"/>
                  </a:lnTo>
                  <a:lnTo>
                    <a:pt x="2146" y="140"/>
                  </a:lnTo>
                  <a:lnTo>
                    <a:pt x="2144" y="139"/>
                  </a:lnTo>
                  <a:lnTo>
                    <a:pt x="2146" y="139"/>
                  </a:lnTo>
                  <a:lnTo>
                    <a:pt x="2144" y="138"/>
                  </a:lnTo>
                  <a:lnTo>
                    <a:pt x="2140" y="137"/>
                  </a:lnTo>
                  <a:lnTo>
                    <a:pt x="2136" y="137"/>
                  </a:lnTo>
                  <a:lnTo>
                    <a:pt x="2131" y="137"/>
                  </a:lnTo>
                  <a:lnTo>
                    <a:pt x="2127" y="136"/>
                  </a:lnTo>
                  <a:lnTo>
                    <a:pt x="2125" y="138"/>
                  </a:lnTo>
                  <a:lnTo>
                    <a:pt x="2123" y="138"/>
                  </a:lnTo>
                  <a:lnTo>
                    <a:pt x="2121" y="139"/>
                  </a:lnTo>
                  <a:lnTo>
                    <a:pt x="2121" y="138"/>
                  </a:lnTo>
                  <a:lnTo>
                    <a:pt x="2115" y="135"/>
                  </a:lnTo>
                  <a:lnTo>
                    <a:pt x="2112" y="136"/>
                  </a:lnTo>
                  <a:lnTo>
                    <a:pt x="2110" y="135"/>
                  </a:lnTo>
                  <a:lnTo>
                    <a:pt x="2108" y="136"/>
                  </a:lnTo>
                  <a:lnTo>
                    <a:pt x="2106" y="134"/>
                  </a:lnTo>
                  <a:lnTo>
                    <a:pt x="2106" y="135"/>
                  </a:lnTo>
                  <a:lnTo>
                    <a:pt x="2104" y="134"/>
                  </a:lnTo>
                  <a:lnTo>
                    <a:pt x="2104" y="135"/>
                  </a:lnTo>
                  <a:lnTo>
                    <a:pt x="2100" y="134"/>
                  </a:lnTo>
                  <a:lnTo>
                    <a:pt x="2100" y="131"/>
                  </a:lnTo>
                  <a:lnTo>
                    <a:pt x="2098" y="131"/>
                  </a:lnTo>
                  <a:lnTo>
                    <a:pt x="2096" y="129"/>
                  </a:lnTo>
                  <a:lnTo>
                    <a:pt x="2093" y="130"/>
                  </a:lnTo>
                  <a:lnTo>
                    <a:pt x="2091" y="129"/>
                  </a:lnTo>
                  <a:lnTo>
                    <a:pt x="2085" y="129"/>
                  </a:lnTo>
                  <a:lnTo>
                    <a:pt x="2083" y="127"/>
                  </a:lnTo>
                  <a:lnTo>
                    <a:pt x="2081" y="127"/>
                  </a:lnTo>
                  <a:lnTo>
                    <a:pt x="2081" y="129"/>
                  </a:lnTo>
                  <a:lnTo>
                    <a:pt x="2081" y="131"/>
                  </a:lnTo>
                  <a:lnTo>
                    <a:pt x="2079" y="131"/>
                  </a:lnTo>
                  <a:lnTo>
                    <a:pt x="2074" y="131"/>
                  </a:lnTo>
                  <a:lnTo>
                    <a:pt x="2072" y="129"/>
                  </a:lnTo>
                  <a:lnTo>
                    <a:pt x="2070" y="138"/>
                  </a:lnTo>
                  <a:lnTo>
                    <a:pt x="2070" y="139"/>
                  </a:lnTo>
                  <a:lnTo>
                    <a:pt x="2070" y="140"/>
                  </a:lnTo>
                  <a:lnTo>
                    <a:pt x="2074" y="147"/>
                  </a:lnTo>
                  <a:lnTo>
                    <a:pt x="2072" y="148"/>
                  </a:lnTo>
                  <a:lnTo>
                    <a:pt x="2070" y="150"/>
                  </a:lnTo>
                  <a:lnTo>
                    <a:pt x="2064" y="151"/>
                  </a:lnTo>
                  <a:lnTo>
                    <a:pt x="2060" y="152"/>
                  </a:lnTo>
                  <a:lnTo>
                    <a:pt x="2058" y="152"/>
                  </a:lnTo>
                  <a:lnTo>
                    <a:pt x="2056" y="152"/>
                  </a:lnTo>
                  <a:lnTo>
                    <a:pt x="2051" y="152"/>
                  </a:lnTo>
                  <a:lnTo>
                    <a:pt x="2049" y="152"/>
                  </a:lnTo>
                  <a:lnTo>
                    <a:pt x="2041" y="152"/>
                  </a:lnTo>
                  <a:lnTo>
                    <a:pt x="2039" y="153"/>
                  </a:lnTo>
                  <a:lnTo>
                    <a:pt x="2026" y="150"/>
                  </a:lnTo>
                  <a:lnTo>
                    <a:pt x="2024" y="150"/>
                  </a:lnTo>
                  <a:lnTo>
                    <a:pt x="2024" y="151"/>
                  </a:lnTo>
                  <a:lnTo>
                    <a:pt x="2022" y="152"/>
                  </a:lnTo>
                  <a:lnTo>
                    <a:pt x="2001" y="146"/>
                  </a:lnTo>
                  <a:lnTo>
                    <a:pt x="2001" y="145"/>
                  </a:lnTo>
                  <a:lnTo>
                    <a:pt x="2001" y="143"/>
                  </a:lnTo>
                  <a:lnTo>
                    <a:pt x="2001" y="140"/>
                  </a:lnTo>
                  <a:lnTo>
                    <a:pt x="2001" y="139"/>
                  </a:lnTo>
                  <a:lnTo>
                    <a:pt x="2003" y="138"/>
                  </a:lnTo>
                  <a:lnTo>
                    <a:pt x="2005" y="138"/>
                  </a:lnTo>
                  <a:lnTo>
                    <a:pt x="2007" y="138"/>
                  </a:lnTo>
                  <a:lnTo>
                    <a:pt x="2007" y="137"/>
                  </a:lnTo>
                  <a:lnTo>
                    <a:pt x="2005" y="136"/>
                  </a:lnTo>
                  <a:lnTo>
                    <a:pt x="1997" y="136"/>
                  </a:lnTo>
                  <a:lnTo>
                    <a:pt x="1994" y="135"/>
                  </a:lnTo>
                  <a:lnTo>
                    <a:pt x="1990" y="136"/>
                  </a:lnTo>
                  <a:lnTo>
                    <a:pt x="1982" y="135"/>
                  </a:lnTo>
                  <a:lnTo>
                    <a:pt x="1980" y="134"/>
                  </a:lnTo>
                  <a:lnTo>
                    <a:pt x="1976" y="134"/>
                  </a:lnTo>
                  <a:lnTo>
                    <a:pt x="1973" y="134"/>
                  </a:lnTo>
                  <a:lnTo>
                    <a:pt x="1969" y="134"/>
                  </a:lnTo>
                  <a:lnTo>
                    <a:pt x="1959" y="131"/>
                  </a:lnTo>
                  <a:lnTo>
                    <a:pt x="1954" y="132"/>
                  </a:lnTo>
                  <a:lnTo>
                    <a:pt x="1954" y="134"/>
                  </a:lnTo>
                  <a:lnTo>
                    <a:pt x="1944" y="135"/>
                  </a:lnTo>
                  <a:lnTo>
                    <a:pt x="1938" y="135"/>
                  </a:lnTo>
                  <a:lnTo>
                    <a:pt x="1927" y="137"/>
                  </a:lnTo>
                  <a:lnTo>
                    <a:pt x="1931" y="140"/>
                  </a:lnTo>
                  <a:lnTo>
                    <a:pt x="1933" y="143"/>
                  </a:lnTo>
                  <a:lnTo>
                    <a:pt x="1925" y="145"/>
                  </a:lnTo>
                  <a:lnTo>
                    <a:pt x="1921" y="144"/>
                  </a:lnTo>
                  <a:lnTo>
                    <a:pt x="1923" y="144"/>
                  </a:lnTo>
                  <a:lnTo>
                    <a:pt x="1927" y="144"/>
                  </a:lnTo>
                  <a:lnTo>
                    <a:pt x="1927" y="143"/>
                  </a:lnTo>
                  <a:lnTo>
                    <a:pt x="1923" y="142"/>
                  </a:lnTo>
                  <a:lnTo>
                    <a:pt x="1923" y="140"/>
                  </a:lnTo>
                  <a:lnTo>
                    <a:pt x="1923" y="139"/>
                  </a:lnTo>
                  <a:lnTo>
                    <a:pt x="1925" y="136"/>
                  </a:lnTo>
                  <a:lnTo>
                    <a:pt x="1925" y="134"/>
                  </a:lnTo>
                  <a:lnTo>
                    <a:pt x="1923" y="131"/>
                  </a:lnTo>
                  <a:lnTo>
                    <a:pt x="1923" y="130"/>
                  </a:lnTo>
                  <a:lnTo>
                    <a:pt x="1923" y="128"/>
                  </a:lnTo>
                  <a:lnTo>
                    <a:pt x="1917" y="122"/>
                  </a:lnTo>
                  <a:lnTo>
                    <a:pt x="1919" y="127"/>
                  </a:lnTo>
                  <a:lnTo>
                    <a:pt x="1917" y="129"/>
                  </a:lnTo>
                  <a:lnTo>
                    <a:pt x="1917" y="131"/>
                  </a:lnTo>
                  <a:lnTo>
                    <a:pt x="1910" y="131"/>
                  </a:lnTo>
                  <a:lnTo>
                    <a:pt x="1904" y="131"/>
                  </a:lnTo>
                  <a:lnTo>
                    <a:pt x="1900" y="131"/>
                  </a:lnTo>
                  <a:lnTo>
                    <a:pt x="1893" y="128"/>
                  </a:lnTo>
                  <a:lnTo>
                    <a:pt x="1893" y="124"/>
                  </a:lnTo>
                  <a:lnTo>
                    <a:pt x="1893" y="123"/>
                  </a:lnTo>
                  <a:lnTo>
                    <a:pt x="1896" y="124"/>
                  </a:lnTo>
                  <a:lnTo>
                    <a:pt x="1898" y="122"/>
                  </a:lnTo>
                  <a:lnTo>
                    <a:pt x="1898" y="121"/>
                  </a:lnTo>
                  <a:lnTo>
                    <a:pt x="1891" y="122"/>
                  </a:lnTo>
                  <a:lnTo>
                    <a:pt x="1889" y="123"/>
                  </a:lnTo>
                  <a:lnTo>
                    <a:pt x="1889" y="124"/>
                  </a:lnTo>
                  <a:lnTo>
                    <a:pt x="1887" y="126"/>
                  </a:lnTo>
                  <a:lnTo>
                    <a:pt x="1885" y="124"/>
                  </a:lnTo>
                  <a:lnTo>
                    <a:pt x="1883" y="123"/>
                  </a:lnTo>
                  <a:lnTo>
                    <a:pt x="1881" y="122"/>
                  </a:lnTo>
                  <a:lnTo>
                    <a:pt x="1872" y="123"/>
                  </a:lnTo>
                  <a:lnTo>
                    <a:pt x="1872" y="126"/>
                  </a:lnTo>
                  <a:lnTo>
                    <a:pt x="1868" y="128"/>
                  </a:lnTo>
                  <a:lnTo>
                    <a:pt x="1868" y="130"/>
                  </a:lnTo>
                  <a:lnTo>
                    <a:pt x="1870" y="134"/>
                  </a:lnTo>
                  <a:lnTo>
                    <a:pt x="1872" y="134"/>
                  </a:lnTo>
                  <a:lnTo>
                    <a:pt x="1870" y="132"/>
                  </a:lnTo>
                  <a:lnTo>
                    <a:pt x="1870" y="131"/>
                  </a:lnTo>
                  <a:lnTo>
                    <a:pt x="1872" y="132"/>
                  </a:lnTo>
                  <a:lnTo>
                    <a:pt x="1879" y="132"/>
                  </a:lnTo>
                  <a:lnTo>
                    <a:pt x="1879" y="131"/>
                  </a:lnTo>
                  <a:lnTo>
                    <a:pt x="1883" y="130"/>
                  </a:lnTo>
                  <a:lnTo>
                    <a:pt x="1883" y="129"/>
                  </a:lnTo>
                  <a:lnTo>
                    <a:pt x="1887" y="130"/>
                  </a:lnTo>
                  <a:lnTo>
                    <a:pt x="1887" y="132"/>
                  </a:lnTo>
                  <a:lnTo>
                    <a:pt x="1881" y="135"/>
                  </a:lnTo>
                  <a:lnTo>
                    <a:pt x="1879" y="136"/>
                  </a:lnTo>
                  <a:lnTo>
                    <a:pt x="1877" y="136"/>
                  </a:lnTo>
                  <a:lnTo>
                    <a:pt x="1870" y="139"/>
                  </a:lnTo>
                  <a:lnTo>
                    <a:pt x="1868" y="139"/>
                  </a:lnTo>
                  <a:lnTo>
                    <a:pt x="1862" y="136"/>
                  </a:lnTo>
                  <a:lnTo>
                    <a:pt x="1866" y="139"/>
                  </a:lnTo>
                  <a:lnTo>
                    <a:pt x="1864" y="139"/>
                  </a:lnTo>
                  <a:lnTo>
                    <a:pt x="1864" y="138"/>
                  </a:lnTo>
                  <a:lnTo>
                    <a:pt x="1864" y="139"/>
                  </a:lnTo>
                  <a:lnTo>
                    <a:pt x="1862" y="140"/>
                  </a:lnTo>
                  <a:lnTo>
                    <a:pt x="1853" y="143"/>
                  </a:lnTo>
                  <a:lnTo>
                    <a:pt x="1849" y="143"/>
                  </a:lnTo>
                  <a:lnTo>
                    <a:pt x="1849" y="144"/>
                  </a:lnTo>
                  <a:lnTo>
                    <a:pt x="1851" y="145"/>
                  </a:lnTo>
                  <a:lnTo>
                    <a:pt x="1845" y="144"/>
                  </a:lnTo>
                  <a:lnTo>
                    <a:pt x="1841" y="147"/>
                  </a:lnTo>
                  <a:lnTo>
                    <a:pt x="1839" y="146"/>
                  </a:lnTo>
                  <a:lnTo>
                    <a:pt x="1830" y="146"/>
                  </a:lnTo>
                  <a:lnTo>
                    <a:pt x="1828" y="147"/>
                  </a:lnTo>
                  <a:lnTo>
                    <a:pt x="1822" y="146"/>
                  </a:lnTo>
                  <a:lnTo>
                    <a:pt x="1818" y="147"/>
                  </a:lnTo>
                  <a:lnTo>
                    <a:pt x="1820" y="150"/>
                  </a:lnTo>
                  <a:lnTo>
                    <a:pt x="1820" y="152"/>
                  </a:lnTo>
                  <a:lnTo>
                    <a:pt x="1830" y="154"/>
                  </a:lnTo>
                  <a:lnTo>
                    <a:pt x="1828" y="155"/>
                  </a:lnTo>
                  <a:lnTo>
                    <a:pt x="1820" y="153"/>
                  </a:lnTo>
                  <a:lnTo>
                    <a:pt x="1818" y="152"/>
                  </a:lnTo>
                  <a:lnTo>
                    <a:pt x="1815" y="154"/>
                  </a:lnTo>
                  <a:lnTo>
                    <a:pt x="1813" y="154"/>
                  </a:lnTo>
                  <a:lnTo>
                    <a:pt x="1811" y="156"/>
                  </a:lnTo>
                  <a:lnTo>
                    <a:pt x="1809" y="158"/>
                  </a:lnTo>
                  <a:lnTo>
                    <a:pt x="1805" y="158"/>
                  </a:lnTo>
                  <a:lnTo>
                    <a:pt x="1794" y="163"/>
                  </a:lnTo>
                  <a:lnTo>
                    <a:pt x="1797" y="162"/>
                  </a:lnTo>
                  <a:lnTo>
                    <a:pt x="1794" y="162"/>
                  </a:lnTo>
                  <a:lnTo>
                    <a:pt x="1792" y="162"/>
                  </a:lnTo>
                  <a:lnTo>
                    <a:pt x="1790" y="163"/>
                  </a:lnTo>
                  <a:lnTo>
                    <a:pt x="1788" y="162"/>
                  </a:lnTo>
                  <a:lnTo>
                    <a:pt x="1794" y="159"/>
                  </a:lnTo>
                  <a:lnTo>
                    <a:pt x="1797" y="159"/>
                  </a:lnTo>
                  <a:lnTo>
                    <a:pt x="1799" y="158"/>
                  </a:lnTo>
                  <a:lnTo>
                    <a:pt x="1801" y="156"/>
                  </a:lnTo>
                  <a:lnTo>
                    <a:pt x="1805" y="156"/>
                  </a:lnTo>
                  <a:lnTo>
                    <a:pt x="1809" y="155"/>
                  </a:lnTo>
                  <a:lnTo>
                    <a:pt x="1820" y="143"/>
                  </a:lnTo>
                  <a:lnTo>
                    <a:pt x="1822" y="143"/>
                  </a:lnTo>
                  <a:lnTo>
                    <a:pt x="1828" y="142"/>
                  </a:lnTo>
                  <a:lnTo>
                    <a:pt x="1828" y="139"/>
                  </a:lnTo>
                  <a:lnTo>
                    <a:pt x="1832" y="136"/>
                  </a:lnTo>
                  <a:lnTo>
                    <a:pt x="1832" y="134"/>
                  </a:lnTo>
                  <a:lnTo>
                    <a:pt x="1843" y="134"/>
                  </a:lnTo>
                  <a:lnTo>
                    <a:pt x="1847" y="134"/>
                  </a:lnTo>
                  <a:lnTo>
                    <a:pt x="1847" y="135"/>
                  </a:lnTo>
                  <a:lnTo>
                    <a:pt x="1855" y="127"/>
                  </a:lnTo>
                  <a:lnTo>
                    <a:pt x="1855" y="124"/>
                  </a:lnTo>
                  <a:lnTo>
                    <a:pt x="1864" y="121"/>
                  </a:lnTo>
                  <a:lnTo>
                    <a:pt x="1868" y="120"/>
                  </a:lnTo>
                  <a:lnTo>
                    <a:pt x="1874" y="115"/>
                  </a:lnTo>
                  <a:lnTo>
                    <a:pt x="1874" y="113"/>
                  </a:lnTo>
                  <a:lnTo>
                    <a:pt x="1881" y="110"/>
                  </a:lnTo>
                  <a:lnTo>
                    <a:pt x="1881" y="108"/>
                  </a:lnTo>
                  <a:lnTo>
                    <a:pt x="1885" y="107"/>
                  </a:lnTo>
                  <a:lnTo>
                    <a:pt x="1887" y="107"/>
                  </a:lnTo>
                  <a:lnTo>
                    <a:pt x="1885" y="106"/>
                  </a:lnTo>
                  <a:lnTo>
                    <a:pt x="1887" y="106"/>
                  </a:lnTo>
                  <a:lnTo>
                    <a:pt x="1891" y="106"/>
                  </a:lnTo>
                  <a:lnTo>
                    <a:pt x="1891" y="104"/>
                  </a:lnTo>
                  <a:lnTo>
                    <a:pt x="1893" y="104"/>
                  </a:lnTo>
                  <a:lnTo>
                    <a:pt x="1898" y="102"/>
                  </a:lnTo>
                  <a:lnTo>
                    <a:pt x="1902" y="104"/>
                  </a:lnTo>
                  <a:lnTo>
                    <a:pt x="1902" y="102"/>
                  </a:lnTo>
                  <a:lnTo>
                    <a:pt x="1904" y="100"/>
                  </a:lnTo>
                  <a:lnTo>
                    <a:pt x="1902" y="99"/>
                  </a:lnTo>
                  <a:lnTo>
                    <a:pt x="1910" y="98"/>
                  </a:lnTo>
                  <a:lnTo>
                    <a:pt x="1906" y="97"/>
                  </a:lnTo>
                  <a:lnTo>
                    <a:pt x="1908" y="96"/>
                  </a:lnTo>
                  <a:lnTo>
                    <a:pt x="1912" y="95"/>
                  </a:lnTo>
                  <a:lnTo>
                    <a:pt x="1912" y="96"/>
                  </a:lnTo>
                  <a:lnTo>
                    <a:pt x="1914" y="95"/>
                  </a:lnTo>
                  <a:lnTo>
                    <a:pt x="1917" y="95"/>
                  </a:lnTo>
                  <a:lnTo>
                    <a:pt x="1919" y="94"/>
                  </a:lnTo>
                  <a:lnTo>
                    <a:pt x="1917" y="92"/>
                  </a:lnTo>
                  <a:lnTo>
                    <a:pt x="1919" y="91"/>
                  </a:lnTo>
                  <a:lnTo>
                    <a:pt x="1921" y="91"/>
                  </a:lnTo>
                  <a:lnTo>
                    <a:pt x="1923" y="90"/>
                  </a:lnTo>
                  <a:lnTo>
                    <a:pt x="1925" y="88"/>
                  </a:lnTo>
                  <a:lnTo>
                    <a:pt x="1927" y="86"/>
                  </a:lnTo>
                  <a:lnTo>
                    <a:pt x="1929" y="84"/>
                  </a:lnTo>
                  <a:lnTo>
                    <a:pt x="1929" y="83"/>
                  </a:lnTo>
                  <a:lnTo>
                    <a:pt x="1929" y="81"/>
                  </a:lnTo>
                  <a:lnTo>
                    <a:pt x="1929" y="79"/>
                  </a:lnTo>
                  <a:lnTo>
                    <a:pt x="1931" y="79"/>
                  </a:lnTo>
                  <a:lnTo>
                    <a:pt x="1929" y="76"/>
                  </a:lnTo>
                  <a:lnTo>
                    <a:pt x="1927" y="76"/>
                  </a:lnTo>
                  <a:lnTo>
                    <a:pt x="1923" y="74"/>
                  </a:lnTo>
                  <a:lnTo>
                    <a:pt x="1923" y="72"/>
                  </a:lnTo>
                  <a:lnTo>
                    <a:pt x="1921" y="73"/>
                  </a:lnTo>
                  <a:lnTo>
                    <a:pt x="1919" y="74"/>
                  </a:lnTo>
                  <a:lnTo>
                    <a:pt x="1917" y="73"/>
                  </a:lnTo>
                  <a:lnTo>
                    <a:pt x="1917" y="71"/>
                  </a:lnTo>
                  <a:lnTo>
                    <a:pt x="1917" y="70"/>
                  </a:lnTo>
                  <a:lnTo>
                    <a:pt x="1912" y="68"/>
                  </a:lnTo>
                  <a:lnTo>
                    <a:pt x="1910" y="67"/>
                  </a:lnTo>
                  <a:lnTo>
                    <a:pt x="1912" y="66"/>
                  </a:lnTo>
                  <a:lnTo>
                    <a:pt x="1914" y="66"/>
                  </a:lnTo>
                  <a:lnTo>
                    <a:pt x="1919" y="70"/>
                  </a:lnTo>
                  <a:lnTo>
                    <a:pt x="1927" y="72"/>
                  </a:lnTo>
                  <a:lnTo>
                    <a:pt x="1925" y="74"/>
                  </a:lnTo>
                  <a:lnTo>
                    <a:pt x="1927" y="74"/>
                  </a:lnTo>
                  <a:lnTo>
                    <a:pt x="1931" y="67"/>
                  </a:lnTo>
                  <a:lnTo>
                    <a:pt x="1931" y="63"/>
                  </a:lnTo>
                  <a:lnTo>
                    <a:pt x="1929" y="64"/>
                  </a:lnTo>
                  <a:lnTo>
                    <a:pt x="1927" y="63"/>
                  </a:lnTo>
                  <a:lnTo>
                    <a:pt x="1925" y="59"/>
                  </a:lnTo>
                  <a:lnTo>
                    <a:pt x="1927" y="57"/>
                  </a:lnTo>
                  <a:lnTo>
                    <a:pt x="1923" y="54"/>
                  </a:lnTo>
                  <a:lnTo>
                    <a:pt x="1919" y="54"/>
                  </a:lnTo>
                  <a:lnTo>
                    <a:pt x="1921" y="56"/>
                  </a:lnTo>
                  <a:lnTo>
                    <a:pt x="1919" y="57"/>
                  </a:lnTo>
                  <a:lnTo>
                    <a:pt x="1919" y="58"/>
                  </a:lnTo>
                  <a:lnTo>
                    <a:pt x="1917" y="58"/>
                  </a:lnTo>
                  <a:lnTo>
                    <a:pt x="1914" y="55"/>
                  </a:lnTo>
                  <a:lnTo>
                    <a:pt x="1912" y="54"/>
                  </a:lnTo>
                  <a:lnTo>
                    <a:pt x="1914" y="52"/>
                  </a:lnTo>
                  <a:lnTo>
                    <a:pt x="1914" y="50"/>
                  </a:lnTo>
                  <a:lnTo>
                    <a:pt x="1908" y="47"/>
                  </a:lnTo>
                  <a:lnTo>
                    <a:pt x="1906" y="47"/>
                  </a:lnTo>
                  <a:lnTo>
                    <a:pt x="1906" y="46"/>
                  </a:lnTo>
                  <a:lnTo>
                    <a:pt x="1902" y="42"/>
                  </a:lnTo>
                  <a:lnTo>
                    <a:pt x="1896" y="40"/>
                  </a:lnTo>
                  <a:lnTo>
                    <a:pt x="1898" y="39"/>
                  </a:lnTo>
                  <a:lnTo>
                    <a:pt x="1896" y="39"/>
                  </a:lnTo>
                  <a:lnTo>
                    <a:pt x="1893" y="38"/>
                  </a:lnTo>
                  <a:lnTo>
                    <a:pt x="1891" y="39"/>
                  </a:lnTo>
                  <a:lnTo>
                    <a:pt x="1891" y="38"/>
                  </a:lnTo>
                  <a:lnTo>
                    <a:pt x="1891" y="36"/>
                  </a:lnTo>
                  <a:lnTo>
                    <a:pt x="1887" y="36"/>
                  </a:lnTo>
                  <a:lnTo>
                    <a:pt x="1879" y="35"/>
                  </a:lnTo>
                  <a:lnTo>
                    <a:pt x="1874" y="38"/>
                  </a:lnTo>
                  <a:lnTo>
                    <a:pt x="1872" y="38"/>
                  </a:lnTo>
                  <a:lnTo>
                    <a:pt x="1870" y="38"/>
                  </a:lnTo>
                  <a:lnTo>
                    <a:pt x="1866" y="35"/>
                  </a:lnTo>
                  <a:lnTo>
                    <a:pt x="1862" y="36"/>
                  </a:lnTo>
                  <a:lnTo>
                    <a:pt x="1860" y="36"/>
                  </a:lnTo>
                  <a:lnTo>
                    <a:pt x="1853" y="38"/>
                  </a:lnTo>
                  <a:lnTo>
                    <a:pt x="1851" y="36"/>
                  </a:lnTo>
                  <a:lnTo>
                    <a:pt x="1849" y="38"/>
                  </a:lnTo>
                  <a:lnTo>
                    <a:pt x="1849" y="36"/>
                  </a:lnTo>
                  <a:lnTo>
                    <a:pt x="1849" y="35"/>
                  </a:lnTo>
                  <a:lnTo>
                    <a:pt x="1847" y="35"/>
                  </a:lnTo>
                  <a:lnTo>
                    <a:pt x="1847" y="36"/>
                  </a:lnTo>
                  <a:lnTo>
                    <a:pt x="1845" y="36"/>
                  </a:lnTo>
                  <a:lnTo>
                    <a:pt x="1843" y="39"/>
                  </a:lnTo>
                  <a:lnTo>
                    <a:pt x="1845" y="39"/>
                  </a:lnTo>
                  <a:lnTo>
                    <a:pt x="1845" y="40"/>
                  </a:lnTo>
                  <a:lnTo>
                    <a:pt x="1843" y="40"/>
                  </a:lnTo>
                  <a:lnTo>
                    <a:pt x="1843" y="42"/>
                  </a:lnTo>
                  <a:lnTo>
                    <a:pt x="1841" y="43"/>
                  </a:lnTo>
                  <a:lnTo>
                    <a:pt x="1839" y="44"/>
                  </a:lnTo>
                  <a:lnTo>
                    <a:pt x="1837" y="43"/>
                  </a:lnTo>
                  <a:lnTo>
                    <a:pt x="1837" y="46"/>
                  </a:lnTo>
                  <a:lnTo>
                    <a:pt x="1830" y="46"/>
                  </a:lnTo>
                  <a:lnTo>
                    <a:pt x="1828" y="46"/>
                  </a:lnTo>
                  <a:lnTo>
                    <a:pt x="1824" y="46"/>
                  </a:lnTo>
                  <a:lnTo>
                    <a:pt x="1818" y="46"/>
                  </a:lnTo>
                  <a:lnTo>
                    <a:pt x="1818" y="44"/>
                  </a:lnTo>
                  <a:lnTo>
                    <a:pt x="1822" y="42"/>
                  </a:lnTo>
                  <a:lnTo>
                    <a:pt x="1824" y="43"/>
                  </a:lnTo>
                  <a:lnTo>
                    <a:pt x="1826" y="39"/>
                  </a:lnTo>
                  <a:lnTo>
                    <a:pt x="1828" y="38"/>
                  </a:lnTo>
                  <a:lnTo>
                    <a:pt x="1828" y="35"/>
                  </a:lnTo>
                  <a:lnTo>
                    <a:pt x="1832" y="35"/>
                  </a:lnTo>
                  <a:lnTo>
                    <a:pt x="1834" y="32"/>
                  </a:lnTo>
                  <a:lnTo>
                    <a:pt x="1832" y="31"/>
                  </a:lnTo>
                  <a:lnTo>
                    <a:pt x="1834" y="30"/>
                  </a:lnTo>
                  <a:lnTo>
                    <a:pt x="1837" y="31"/>
                  </a:lnTo>
                  <a:lnTo>
                    <a:pt x="1837" y="30"/>
                  </a:lnTo>
                  <a:lnTo>
                    <a:pt x="1834" y="28"/>
                  </a:lnTo>
                  <a:lnTo>
                    <a:pt x="1834" y="27"/>
                  </a:lnTo>
                  <a:lnTo>
                    <a:pt x="1828" y="26"/>
                  </a:lnTo>
                  <a:lnTo>
                    <a:pt x="1826" y="26"/>
                  </a:lnTo>
                  <a:lnTo>
                    <a:pt x="1824" y="25"/>
                  </a:lnTo>
                  <a:lnTo>
                    <a:pt x="1820" y="25"/>
                  </a:lnTo>
                  <a:lnTo>
                    <a:pt x="1818" y="26"/>
                  </a:lnTo>
                  <a:lnTo>
                    <a:pt x="1815" y="24"/>
                  </a:lnTo>
                  <a:lnTo>
                    <a:pt x="1811" y="26"/>
                  </a:lnTo>
                  <a:lnTo>
                    <a:pt x="1813" y="24"/>
                  </a:lnTo>
                  <a:lnTo>
                    <a:pt x="1813" y="22"/>
                  </a:lnTo>
                  <a:lnTo>
                    <a:pt x="1811" y="24"/>
                  </a:lnTo>
                  <a:lnTo>
                    <a:pt x="1805" y="24"/>
                  </a:lnTo>
                  <a:lnTo>
                    <a:pt x="1790" y="28"/>
                  </a:lnTo>
                  <a:lnTo>
                    <a:pt x="1794" y="25"/>
                  </a:lnTo>
                  <a:lnTo>
                    <a:pt x="1797" y="25"/>
                  </a:lnTo>
                  <a:lnTo>
                    <a:pt x="1803" y="19"/>
                  </a:lnTo>
                  <a:lnTo>
                    <a:pt x="1805" y="17"/>
                  </a:lnTo>
                  <a:lnTo>
                    <a:pt x="1809" y="17"/>
                  </a:lnTo>
                  <a:lnTo>
                    <a:pt x="1811" y="15"/>
                  </a:lnTo>
                  <a:lnTo>
                    <a:pt x="1811" y="14"/>
                  </a:lnTo>
                  <a:lnTo>
                    <a:pt x="1815" y="14"/>
                  </a:lnTo>
                  <a:lnTo>
                    <a:pt x="1818" y="15"/>
                  </a:lnTo>
                  <a:lnTo>
                    <a:pt x="1815" y="12"/>
                  </a:lnTo>
                  <a:lnTo>
                    <a:pt x="1811" y="7"/>
                  </a:lnTo>
                  <a:lnTo>
                    <a:pt x="1809" y="6"/>
                  </a:lnTo>
                  <a:lnTo>
                    <a:pt x="1807" y="8"/>
                  </a:lnTo>
                  <a:lnTo>
                    <a:pt x="1803" y="7"/>
                  </a:lnTo>
                  <a:lnTo>
                    <a:pt x="1799" y="6"/>
                  </a:lnTo>
                  <a:lnTo>
                    <a:pt x="1794" y="1"/>
                  </a:lnTo>
                  <a:lnTo>
                    <a:pt x="1792" y="3"/>
                  </a:lnTo>
                  <a:lnTo>
                    <a:pt x="1790" y="2"/>
                  </a:lnTo>
                  <a:lnTo>
                    <a:pt x="1790" y="1"/>
                  </a:lnTo>
                  <a:lnTo>
                    <a:pt x="1788" y="0"/>
                  </a:lnTo>
                  <a:lnTo>
                    <a:pt x="1786" y="1"/>
                  </a:lnTo>
                  <a:lnTo>
                    <a:pt x="1782" y="2"/>
                  </a:lnTo>
                  <a:lnTo>
                    <a:pt x="1780" y="4"/>
                  </a:lnTo>
                  <a:lnTo>
                    <a:pt x="1778" y="4"/>
                  </a:lnTo>
                  <a:lnTo>
                    <a:pt x="1771" y="3"/>
                  </a:lnTo>
                  <a:lnTo>
                    <a:pt x="1771" y="6"/>
                  </a:lnTo>
                  <a:lnTo>
                    <a:pt x="1761" y="14"/>
                  </a:lnTo>
                  <a:lnTo>
                    <a:pt x="1759" y="15"/>
                  </a:lnTo>
                  <a:lnTo>
                    <a:pt x="1752" y="18"/>
                  </a:lnTo>
                  <a:lnTo>
                    <a:pt x="1752" y="19"/>
                  </a:lnTo>
                  <a:lnTo>
                    <a:pt x="1746" y="25"/>
                  </a:lnTo>
                  <a:lnTo>
                    <a:pt x="1744" y="26"/>
                  </a:lnTo>
                  <a:lnTo>
                    <a:pt x="1746" y="27"/>
                  </a:lnTo>
                  <a:lnTo>
                    <a:pt x="1744" y="28"/>
                  </a:lnTo>
                  <a:lnTo>
                    <a:pt x="1742" y="28"/>
                  </a:lnTo>
                  <a:lnTo>
                    <a:pt x="1742" y="30"/>
                  </a:lnTo>
                  <a:lnTo>
                    <a:pt x="1740" y="33"/>
                  </a:lnTo>
                  <a:lnTo>
                    <a:pt x="1740" y="34"/>
                  </a:lnTo>
                  <a:lnTo>
                    <a:pt x="1742" y="35"/>
                  </a:lnTo>
                  <a:lnTo>
                    <a:pt x="1746" y="36"/>
                  </a:lnTo>
                  <a:lnTo>
                    <a:pt x="1746" y="39"/>
                  </a:lnTo>
                  <a:lnTo>
                    <a:pt x="1748" y="39"/>
                  </a:lnTo>
                  <a:lnTo>
                    <a:pt x="1748" y="40"/>
                  </a:lnTo>
                  <a:lnTo>
                    <a:pt x="1744" y="39"/>
                  </a:lnTo>
                  <a:lnTo>
                    <a:pt x="1744" y="38"/>
                  </a:lnTo>
                  <a:lnTo>
                    <a:pt x="1744" y="42"/>
                  </a:lnTo>
                  <a:lnTo>
                    <a:pt x="1731" y="46"/>
                  </a:lnTo>
                  <a:lnTo>
                    <a:pt x="1727" y="46"/>
                  </a:lnTo>
                  <a:lnTo>
                    <a:pt x="1723" y="46"/>
                  </a:lnTo>
                  <a:lnTo>
                    <a:pt x="1710" y="44"/>
                  </a:lnTo>
                  <a:lnTo>
                    <a:pt x="1710" y="46"/>
                  </a:lnTo>
                  <a:lnTo>
                    <a:pt x="1710" y="47"/>
                  </a:lnTo>
                  <a:lnTo>
                    <a:pt x="1712" y="48"/>
                  </a:lnTo>
                  <a:lnTo>
                    <a:pt x="1712" y="49"/>
                  </a:lnTo>
                  <a:lnTo>
                    <a:pt x="1717" y="49"/>
                  </a:lnTo>
                  <a:lnTo>
                    <a:pt x="1719" y="50"/>
                  </a:lnTo>
                  <a:lnTo>
                    <a:pt x="1719" y="51"/>
                  </a:lnTo>
                  <a:lnTo>
                    <a:pt x="1723" y="51"/>
                  </a:lnTo>
                  <a:lnTo>
                    <a:pt x="1725" y="52"/>
                  </a:lnTo>
                  <a:lnTo>
                    <a:pt x="1725" y="54"/>
                  </a:lnTo>
                  <a:lnTo>
                    <a:pt x="1723" y="56"/>
                  </a:lnTo>
                  <a:lnTo>
                    <a:pt x="1723" y="58"/>
                  </a:lnTo>
                  <a:lnTo>
                    <a:pt x="1723" y="60"/>
                  </a:lnTo>
                  <a:lnTo>
                    <a:pt x="1719" y="59"/>
                  </a:lnTo>
                  <a:lnTo>
                    <a:pt x="1719" y="57"/>
                  </a:lnTo>
                  <a:lnTo>
                    <a:pt x="1712" y="56"/>
                  </a:lnTo>
                  <a:lnTo>
                    <a:pt x="1714" y="54"/>
                  </a:lnTo>
                  <a:lnTo>
                    <a:pt x="1712" y="54"/>
                  </a:lnTo>
                  <a:lnTo>
                    <a:pt x="1708" y="54"/>
                  </a:lnTo>
                  <a:lnTo>
                    <a:pt x="1708" y="52"/>
                  </a:lnTo>
                  <a:lnTo>
                    <a:pt x="1706" y="52"/>
                  </a:lnTo>
                  <a:lnTo>
                    <a:pt x="1698" y="56"/>
                  </a:lnTo>
                  <a:lnTo>
                    <a:pt x="1698" y="57"/>
                  </a:lnTo>
                  <a:lnTo>
                    <a:pt x="1698" y="58"/>
                  </a:lnTo>
                  <a:lnTo>
                    <a:pt x="1695" y="58"/>
                  </a:lnTo>
                  <a:lnTo>
                    <a:pt x="1693" y="58"/>
                  </a:lnTo>
                  <a:lnTo>
                    <a:pt x="1691" y="59"/>
                  </a:lnTo>
                  <a:lnTo>
                    <a:pt x="1693" y="59"/>
                  </a:lnTo>
                  <a:lnTo>
                    <a:pt x="1693" y="60"/>
                  </a:lnTo>
                  <a:lnTo>
                    <a:pt x="1695" y="62"/>
                  </a:lnTo>
                  <a:lnTo>
                    <a:pt x="1693" y="62"/>
                  </a:lnTo>
                  <a:lnTo>
                    <a:pt x="1689" y="62"/>
                  </a:lnTo>
                  <a:lnTo>
                    <a:pt x="1685" y="63"/>
                  </a:lnTo>
                  <a:lnTo>
                    <a:pt x="1685" y="62"/>
                  </a:lnTo>
                  <a:lnTo>
                    <a:pt x="1685" y="60"/>
                  </a:lnTo>
                  <a:lnTo>
                    <a:pt x="1683" y="62"/>
                  </a:lnTo>
                  <a:lnTo>
                    <a:pt x="1681" y="64"/>
                  </a:lnTo>
                  <a:lnTo>
                    <a:pt x="1679" y="64"/>
                  </a:lnTo>
                  <a:lnTo>
                    <a:pt x="1674" y="65"/>
                  </a:lnTo>
                  <a:lnTo>
                    <a:pt x="1677" y="63"/>
                  </a:lnTo>
                  <a:lnTo>
                    <a:pt x="1677" y="62"/>
                  </a:lnTo>
                  <a:lnTo>
                    <a:pt x="1674" y="62"/>
                  </a:lnTo>
                  <a:lnTo>
                    <a:pt x="1674" y="60"/>
                  </a:lnTo>
                  <a:lnTo>
                    <a:pt x="1672" y="62"/>
                  </a:lnTo>
                  <a:lnTo>
                    <a:pt x="1668" y="63"/>
                  </a:lnTo>
                  <a:lnTo>
                    <a:pt x="1666" y="65"/>
                  </a:lnTo>
                  <a:lnTo>
                    <a:pt x="1664" y="65"/>
                  </a:lnTo>
                  <a:lnTo>
                    <a:pt x="1662" y="64"/>
                  </a:lnTo>
                  <a:lnTo>
                    <a:pt x="1668" y="60"/>
                  </a:lnTo>
                  <a:lnTo>
                    <a:pt x="1668" y="58"/>
                  </a:lnTo>
                  <a:lnTo>
                    <a:pt x="1664" y="56"/>
                  </a:lnTo>
                  <a:lnTo>
                    <a:pt x="1658" y="56"/>
                  </a:lnTo>
                  <a:lnTo>
                    <a:pt x="1655" y="57"/>
                  </a:lnTo>
                  <a:lnTo>
                    <a:pt x="1655" y="58"/>
                  </a:lnTo>
                  <a:lnTo>
                    <a:pt x="1647" y="57"/>
                  </a:lnTo>
                  <a:lnTo>
                    <a:pt x="1643" y="59"/>
                  </a:lnTo>
                  <a:lnTo>
                    <a:pt x="1641" y="57"/>
                  </a:lnTo>
                  <a:lnTo>
                    <a:pt x="1634" y="57"/>
                  </a:lnTo>
                  <a:lnTo>
                    <a:pt x="1632" y="58"/>
                  </a:lnTo>
                  <a:lnTo>
                    <a:pt x="1634" y="59"/>
                  </a:lnTo>
                  <a:lnTo>
                    <a:pt x="1628" y="60"/>
                  </a:lnTo>
                  <a:lnTo>
                    <a:pt x="1628" y="59"/>
                  </a:lnTo>
                  <a:lnTo>
                    <a:pt x="1628" y="58"/>
                  </a:lnTo>
                  <a:lnTo>
                    <a:pt x="1626" y="59"/>
                  </a:lnTo>
                  <a:lnTo>
                    <a:pt x="1624" y="60"/>
                  </a:lnTo>
                  <a:lnTo>
                    <a:pt x="1622" y="59"/>
                  </a:lnTo>
                  <a:lnTo>
                    <a:pt x="1622" y="63"/>
                  </a:lnTo>
                  <a:lnTo>
                    <a:pt x="1626" y="62"/>
                  </a:lnTo>
                  <a:lnTo>
                    <a:pt x="1628" y="63"/>
                  </a:lnTo>
                  <a:lnTo>
                    <a:pt x="1628" y="64"/>
                  </a:lnTo>
                  <a:lnTo>
                    <a:pt x="1628" y="63"/>
                  </a:lnTo>
                  <a:lnTo>
                    <a:pt x="1630" y="63"/>
                  </a:lnTo>
                  <a:lnTo>
                    <a:pt x="1630" y="64"/>
                  </a:lnTo>
                  <a:lnTo>
                    <a:pt x="1630" y="65"/>
                  </a:lnTo>
                  <a:lnTo>
                    <a:pt x="1605" y="70"/>
                  </a:lnTo>
                  <a:lnTo>
                    <a:pt x="1603" y="70"/>
                  </a:lnTo>
                  <a:lnTo>
                    <a:pt x="1603" y="71"/>
                  </a:lnTo>
                  <a:lnTo>
                    <a:pt x="1603" y="72"/>
                  </a:lnTo>
                  <a:lnTo>
                    <a:pt x="1599" y="72"/>
                  </a:lnTo>
                  <a:lnTo>
                    <a:pt x="1594" y="73"/>
                  </a:lnTo>
                  <a:lnTo>
                    <a:pt x="1592" y="72"/>
                  </a:lnTo>
                  <a:lnTo>
                    <a:pt x="1586" y="74"/>
                  </a:lnTo>
                  <a:lnTo>
                    <a:pt x="1582" y="74"/>
                  </a:lnTo>
                  <a:lnTo>
                    <a:pt x="1580" y="75"/>
                  </a:lnTo>
                  <a:lnTo>
                    <a:pt x="1580" y="79"/>
                  </a:lnTo>
                  <a:lnTo>
                    <a:pt x="1578" y="78"/>
                  </a:lnTo>
                  <a:lnTo>
                    <a:pt x="1575" y="79"/>
                  </a:lnTo>
                  <a:lnTo>
                    <a:pt x="1573" y="80"/>
                  </a:lnTo>
                  <a:lnTo>
                    <a:pt x="1575" y="81"/>
                  </a:lnTo>
                  <a:lnTo>
                    <a:pt x="1571" y="82"/>
                  </a:lnTo>
                  <a:lnTo>
                    <a:pt x="1569" y="83"/>
                  </a:lnTo>
                  <a:lnTo>
                    <a:pt x="1567" y="83"/>
                  </a:lnTo>
                  <a:lnTo>
                    <a:pt x="1565" y="86"/>
                  </a:lnTo>
                  <a:lnTo>
                    <a:pt x="1561" y="87"/>
                  </a:lnTo>
                  <a:lnTo>
                    <a:pt x="1561" y="88"/>
                  </a:lnTo>
                  <a:lnTo>
                    <a:pt x="1561" y="89"/>
                  </a:lnTo>
                  <a:lnTo>
                    <a:pt x="1556" y="90"/>
                  </a:lnTo>
                  <a:lnTo>
                    <a:pt x="1554" y="89"/>
                  </a:lnTo>
                  <a:lnTo>
                    <a:pt x="1546" y="88"/>
                  </a:lnTo>
                  <a:lnTo>
                    <a:pt x="1544" y="90"/>
                  </a:lnTo>
                  <a:lnTo>
                    <a:pt x="1550" y="92"/>
                  </a:lnTo>
                  <a:lnTo>
                    <a:pt x="1556" y="92"/>
                  </a:lnTo>
                  <a:lnTo>
                    <a:pt x="1554" y="94"/>
                  </a:lnTo>
                  <a:lnTo>
                    <a:pt x="1552" y="95"/>
                  </a:lnTo>
                  <a:lnTo>
                    <a:pt x="1550" y="94"/>
                  </a:lnTo>
                  <a:lnTo>
                    <a:pt x="1548" y="94"/>
                  </a:lnTo>
                  <a:lnTo>
                    <a:pt x="1548" y="95"/>
                  </a:lnTo>
                  <a:lnTo>
                    <a:pt x="1544" y="100"/>
                  </a:lnTo>
                  <a:lnTo>
                    <a:pt x="1542" y="100"/>
                  </a:lnTo>
                  <a:lnTo>
                    <a:pt x="1542" y="102"/>
                  </a:lnTo>
                  <a:lnTo>
                    <a:pt x="1542" y="103"/>
                  </a:lnTo>
                  <a:lnTo>
                    <a:pt x="1540" y="104"/>
                  </a:lnTo>
                  <a:lnTo>
                    <a:pt x="1538" y="102"/>
                  </a:lnTo>
                  <a:lnTo>
                    <a:pt x="1535" y="100"/>
                  </a:lnTo>
                  <a:lnTo>
                    <a:pt x="1533" y="99"/>
                  </a:lnTo>
                  <a:lnTo>
                    <a:pt x="1529" y="98"/>
                  </a:lnTo>
                  <a:lnTo>
                    <a:pt x="1531" y="100"/>
                  </a:lnTo>
                  <a:lnTo>
                    <a:pt x="1527" y="102"/>
                  </a:lnTo>
                  <a:lnTo>
                    <a:pt x="1527" y="103"/>
                  </a:lnTo>
                  <a:lnTo>
                    <a:pt x="1527" y="104"/>
                  </a:lnTo>
                  <a:lnTo>
                    <a:pt x="1535" y="104"/>
                  </a:lnTo>
                  <a:lnTo>
                    <a:pt x="1535" y="105"/>
                  </a:lnTo>
                  <a:lnTo>
                    <a:pt x="1540" y="106"/>
                  </a:lnTo>
                  <a:lnTo>
                    <a:pt x="1540" y="107"/>
                  </a:lnTo>
                  <a:lnTo>
                    <a:pt x="1540" y="108"/>
                  </a:lnTo>
                  <a:lnTo>
                    <a:pt x="1540" y="110"/>
                  </a:lnTo>
                  <a:lnTo>
                    <a:pt x="1535" y="108"/>
                  </a:lnTo>
                  <a:lnTo>
                    <a:pt x="1535" y="110"/>
                  </a:lnTo>
                  <a:lnTo>
                    <a:pt x="1531" y="110"/>
                  </a:lnTo>
                  <a:lnTo>
                    <a:pt x="1531" y="111"/>
                  </a:lnTo>
                  <a:lnTo>
                    <a:pt x="1529" y="111"/>
                  </a:lnTo>
                  <a:lnTo>
                    <a:pt x="1529" y="112"/>
                  </a:lnTo>
                  <a:lnTo>
                    <a:pt x="1529" y="113"/>
                  </a:lnTo>
                  <a:lnTo>
                    <a:pt x="1531" y="114"/>
                  </a:lnTo>
                  <a:lnTo>
                    <a:pt x="1540" y="115"/>
                  </a:lnTo>
                  <a:lnTo>
                    <a:pt x="1542" y="121"/>
                  </a:lnTo>
                  <a:lnTo>
                    <a:pt x="1544" y="121"/>
                  </a:lnTo>
                  <a:lnTo>
                    <a:pt x="1544" y="122"/>
                  </a:lnTo>
                  <a:lnTo>
                    <a:pt x="1540" y="121"/>
                  </a:lnTo>
                  <a:lnTo>
                    <a:pt x="1540" y="122"/>
                  </a:lnTo>
                  <a:lnTo>
                    <a:pt x="1540" y="123"/>
                  </a:lnTo>
                  <a:lnTo>
                    <a:pt x="1540" y="124"/>
                  </a:lnTo>
                  <a:lnTo>
                    <a:pt x="1542" y="124"/>
                  </a:lnTo>
                  <a:lnTo>
                    <a:pt x="1542" y="126"/>
                  </a:lnTo>
                  <a:lnTo>
                    <a:pt x="1538" y="127"/>
                  </a:lnTo>
                  <a:lnTo>
                    <a:pt x="1531" y="127"/>
                  </a:lnTo>
                  <a:lnTo>
                    <a:pt x="1529" y="128"/>
                  </a:lnTo>
                  <a:lnTo>
                    <a:pt x="1525" y="128"/>
                  </a:lnTo>
                  <a:lnTo>
                    <a:pt x="1523" y="128"/>
                  </a:lnTo>
                  <a:lnTo>
                    <a:pt x="1523" y="130"/>
                  </a:lnTo>
                  <a:lnTo>
                    <a:pt x="1519" y="131"/>
                  </a:lnTo>
                  <a:lnTo>
                    <a:pt x="1514" y="130"/>
                  </a:lnTo>
                  <a:lnTo>
                    <a:pt x="1512" y="129"/>
                  </a:lnTo>
                  <a:lnTo>
                    <a:pt x="1483" y="132"/>
                  </a:lnTo>
                  <a:lnTo>
                    <a:pt x="1481" y="132"/>
                  </a:lnTo>
                  <a:lnTo>
                    <a:pt x="1476" y="132"/>
                  </a:lnTo>
                  <a:lnTo>
                    <a:pt x="1472" y="132"/>
                  </a:lnTo>
                  <a:lnTo>
                    <a:pt x="1462" y="134"/>
                  </a:lnTo>
                  <a:lnTo>
                    <a:pt x="1462" y="135"/>
                  </a:lnTo>
                  <a:lnTo>
                    <a:pt x="1458" y="134"/>
                  </a:lnTo>
                  <a:lnTo>
                    <a:pt x="1455" y="135"/>
                  </a:lnTo>
                  <a:lnTo>
                    <a:pt x="1455" y="136"/>
                  </a:lnTo>
                  <a:lnTo>
                    <a:pt x="1451" y="136"/>
                  </a:lnTo>
                  <a:lnTo>
                    <a:pt x="1451" y="137"/>
                  </a:lnTo>
                  <a:lnTo>
                    <a:pt x="1451" y="138"/>
                  </a:lnTo>
                  <a:lnTo>
                    <a:pt x="1453" y="138"/>
                  </a:lnTo>
                  <a:lnTo>
                    <a:pt x="1455" y="138"/>
                  </a:lnTo>
                  <a:lnTo>
                    <a:pt x="1453" y="139"/>
                  </a:lnTo>
                  <a:lnTo>
                    <a:pt x="1451" y="140"/>
                  </a:lnTo>
                  <a:lnTo>
                    <a:pt x="1451" y="142"/>
                  </a:lnTo>
                  <a:lnTo>
                    <a:pt x="1449" y="140"/>
                  </a:lnTo>
                  <a:lnTo>
                    <a:pt x="1447" y="142"/>
                  </a:lnTo>
                  <a:lnTo>
                    <a:pt x="1449" y="143"/>
                  </a:lnTo>
                  <a:lnTo>
                    <a:pt x="1451" y="144"/>
                  </a:lnTo>
                  <a:lnTo>
                    <a:pt x="1451" y="145"/>
                  </a:lnTo>
                  <a:lnTo>
                    <a:pt x="1447" y="146"/>
                  </a:lnTo>
                  <a:lnTo>
                    <a:pt x="1451" y="148"/>
                  </a:lnTo>
                  <a:lnTo>
                    <a:pt x="1453" y="150"/>
                  </a:lnTo>
                  <a:lnTo>
                    <a:pt x="1455" y="150"/>
                  </a:lnTo>
                  <a:lnTo>
                    <a:pt x="1455" y="153"/>
                  </a:lnTo>
                  <a:lnTo>
                    <a:pt x="1458" y="153"/>
                  </a:lnTo>
                  <a:lnTo>
                    <a:pt x="1458" y="154"/>
                  </a:lnTo>
                  <a:lnTo>
                    <a:pt x="1455" y="155"/>
                  </a:lnTo>
                  <a:lnTo>
                    <a:pt x="1455" y="156"/>
                  </a:lnTo>
                  <a:lnTo>
                    <a:pt x="1453" y="159"/>
                  </a:lnTo>
                  <a:lnTo>
                    <a:pt x="1453" y="161"/>
                  </a:lnTo>
                  <a:lnTo>
                    <a:pt x="1455" y="162"/>
                  </a:lnTo>
                  <a:lnTo>
                    <a:pt x="1455" y="164"/>
                  </a:lnTo>
                  <a:lnTo>
                    <a:pt x="1458" y="167"/>
                  </a:lnTo>
                  <a:lnTo>
                    <a:pt x="1460" y="169"/>
                  </a:lnTo>
                  <a:lnTo>
                    <a:pt x="1470" y="170"/>
                  </a:lnTo>
                  <a:lnTo>
                    <a:pt x="1474" y="171"/>
                  </a:lnTo>
                  <a:lnTo>
                    <a:pt x="1476" y="171"/>
                  </a:lnTo>
                  <a:lnTo>
                    <a:pt x="1479" y="174"/>
                  </a:lnTo>
                  <a:lnTo>
                    <a:pt x="1476" y="176"/>
                  </a:lnTo>
                  <a:lnTo>
                    <a:pt x="1479" y="177"/>
                  </a:lnTo>
                  <a:lnTo>
                    <a:pt x="1481" y="177"/>
                  </a:lnTo>
                  <a:lnTo>
                    <a:pt x="1483" y="180"/>
                  </a:lnTo>
                  <a:lnTo>
                    <a:pt x="1485" y="180"/>
                  </a:lnTo>
                  <a:lnTo>
                    <a:pt x="1491" y="182"/>
                  </a:lnTo>
                  <a:lnTo>
                    <a:pt x="1493" y="183"/>
                  </a:lnTo>
                  <a:lnTo>
                    <a:pt x="1493" y="182"/>
                  </a:lnTo>
                  <a:lnTo>
                    <a:pt x="1498" y="186"/>
                  </a:lnTo>
                  <a:lnTo>
                    <a:pt x="1495" y="191"/>
                  </a:lnTo>
                  <a:lnTo>
                    <a:pt x="1493" y="192"/>
                  </a:lnTo>
                  <a:lnTo>
                    <a:pt x="1493" y="195"/>
                  </a:lnTo>
                  <a:lnTo>
                    <a:pt x="1491" y="196"/>
                  </a:lnTo>
                  <a:lnTo>
                    <a:pt x="1491" y="199"/>
                  </a:lnTo>
                  <a:lnTo>
                    <a:pt x="1491" y="201"/>
                  </a:lnTo>
                  <a:lnTo>
                    <a:pt x="1495" y="204"/>
                  </a:lnTo>
                  <a:lnTo>
                    <a:pt x="1500" y="213"/>
                  </a:lnTo>
                  <a:lnTo>
                    <a:pt x="1498" y="218"/>
                  </a:lnTo>
                  <a:lnTo>
                    <a:pt x="1495" y="220"/>
                  </a:lnTo>
                  <a:lnTo>
                    <a:pt x="1491" y="220"/>
                  </a:lnTo>
                  <a:lnTo>
                    <a:pt x="1489" y="220"/>
                  </a:lnTo>
                  <a:lnTo>
                    <a:pt x="1489" y="221"/>
                  </a:lnTo>
                  <a:lnTo>
                    <a:pt x="1491" y="224"/>
                  </a:lnTo>
                  <a:lnTo>
                    <a:pt x="1491" y="225"/>
                  </a:lnTo>
                  <a:lnTo>
                    <a:pt x="1483" y="224"/>
                  </a:lnTo>
                  <a:lnTo>
                    <a:pt x="1479" y="224"/>
                  </a:lnTo>
                  <a:lnTo>
                    <a:pt x="1476" y="223"/>
                  </a:lnTo>
                  <a:lnTo>
                    <a:pt x="1476" y="213"/>
                  </a:lnTo>
                  <a:lnTo>
                    <a:pt x="1479" y="209"/>
                  </a:lnTo>
                  <a:lnTo>
                    <a:pt x="1476" y="209"/>
                  </a:lnTo>
                  <a:lnTo>
                    <a:pt x="1476" y="199"/>
                  </a:lnTo>
                  <a:lnTo>
                    <a:pt x="1479" y="196"/>
                  </a:lnTo>
                  <a:lnTo>
                    <a:pt x="1487" y="193"/>
                  </a:lnTo>
                  <a:lnTo>
                    <a:pt x="1489" y="188"/>
                  </a:lnTo>
                  <a:lnTo>
                    <a:pt x="1491" y="188"/>
                  </a:lnTo>
                  <a:lnTo>
                    <a:pt x="1491" y="186"/>
                  </a:lnTo>
                  <a:lnTo>
                    <a:pt x="1485" y="184"/>
                  </a:lnTo>
                  <a:lnTo>
                    <a:pt x="1470" y="186"/>
                  </a:lnTo>
                  <a:lnTo>
                    <a:pt x="1466" y="185"/>
                  </a:lnTo>
                  <a:lnTo>
                    <a:pt x="1462" y="183"/>
                  </a:lnTo>
                  <a:lnTo>
                    <a:pt x="1462" y="184"/>
                  </a:lnTo>
                  <a:lnTo>
                    <a:pt x="1455" y="178"/>
                  </a:lnTo>
                  <a:lnTo>
                    <a:pt x="1455" y="177"/>
                  </a:lnTo>
                  <a:lnTo>
                    <a:pt x="1443" y="172"/>
                  </a:lnTo>
                  <a:lnTo>
                    <a:pt x="1441" y="170"/>
                  </a:lnTo>
                  <a:lnTo>
                    <a:pt x="1432" y="169"/>
                  </a:lnTo>
                  <a:lnTo>
                    <a:pt x="1413" y="169"/>
                  </a:lnTo>
                  <a:lnTo>
                    <a:pt x="1411" y="172"/>
                  </a:lnTo>
                  <a:lnTo>
                    <a:pt x="1405" y="174"/>
                  </a:lnTo>
                  <a:lnTo>
                    <a:pt x="1403" y="176"/>
                  </a:lnTo>
                  <a:lnTo>
                    <a:pt x="1411" y="176"/>
                  </a:lnTo>
                  <a:lnTo>
                    <a:pt x="1415" y="178"/>
                  </a:lnTo>
                  <a:lnTo>
                    <a:pt x="1413" y="180"/>
                  </a:lnTo>
                  <a:lnTo>
                    <a:pt x="1411" y="182"/>
                  </a:lnTo>
                  <a:lnTo>
                    <a:pt x="1405" y="183"/>
                  </a:lnTo>
                  <a:lnTo>
                    <a:pt x="1401" y="185"/>
                  </a:lnTo>
                  <a:lnTo>
                    <a:pt x="1396" y="185"/>
                  </a:lnTo>
                  <a:lnTo>
                    <a:pt x="1396" y="183"/>
                  </a:lnTo>
                  <a:lnTo>
                    <a:pt x="1388" y="178"/>
                  </a:lnTo>
                  <a:lnTo>
                    <a:pt x="1386" y="178"/>
                  </a:lnTo>
                  <a:lnTo>
                    <a:pt x="1384" y="180"/>
                  </a:lnTo>
                  <a:lnTo>
                    <a:pt x="1386" y="182"/>
                  </a:lnTo>
                  <a:lnTo>
                    <a:pt x="1388" y="188"/>
                  </a:lnTo>
                  <a:lnTo>
                    <a:pt x="1390" y="190"/>
                  </a:lnTo>
                  <a:lnTo>
                    <a:pt x="1396" y="192"/>
                  </a:lnTo>
                  <a:lnTo>
                    <a:pt x="1401" y="193"/>
                  </a:lnTo>
                  <a:lnTo>
                    <a:pt x="1403" y="194"/>
                  </a:lnTo>
                  <a:lnTo>
                    <a:pt x="1405" y="195"/>
                  </a:lnTo>
                  <a:lnTo>
                    <a:pt x="1407" y="195"/>
                  </a:lnTo>
                  <a:lnTo>
                    <a:pt x="1409" y="195"/>
                  </a:lnTo>
                  <a:lnTo>
                    <a:pt x="1411" y="193"/>
                  </a:lnTo>
                  <a:lnTo>
                    <a:pt x="1411" y="195"/>
                  </a:lnTo>
                  <a:lnTo>
                    <a:pt x="1411" y="196"/>
                  </a:lnTo>
                  <a:lnTo>
                    <a:pt x="1415" y="196"/>
                  </a:lnTo>
                  <a:lnTo>
                    <a:pt x="1415" y="200"/>
                  </a:lnTo>
                  <a:lnTo>
                    <a:pt x="1420" y="202"/>
                  </a:lnTo>
                  <a:lnTo>
                    <a:pt x="1420" y="204"/>
                  </a:lnTo>
                  <a:lnTo>
                    <a:pt x="1415" y="203"/>
                  </a:lnTo>
                  <a:lnTo>
                    <a:pt x="1411" y="203"/>
                  </a:lnTo>
                  <a:lnTo>
                    <a:pt x="1409" y="202"/>
                  </a:lnTo>
                  <a:lnTo>
                    <a:pt x="1409" y="200"/>
                  </a:lnTo>
                  <a:lnTo>
                    <a:pt x="1407" y="199"/>
                  </a:lnTo>
                  <a:lnTo>
                    <a:pt x="1375" y="195"/>
                  </a:lnTo>
                  <a:lnTo>
                    <a:pt x="1371" y="192"/>
                  </a:lnTo>
                  <a:lnTo>
                    <a:pt x="1375" y="192"/>
                  </a:lnTo>
                  <a:lnTo>
                    <a:pt x="1375" y="187"/>
                  </a:lnTo>
                  <a:lnTo>
                    <a:pt x="1373" y="184"/>
                  </a:lnTo>
                  <a:lnTo>
                    <a:pt x="1371" y="183"/>
                  </a:lnTo>
                  <a:lnTo>
                    <a:pt x="1373" y="179"/>
                  </a:lnTo>
                  <a:lnTo>
                    <a:pt x="1371" y="177"/>
                  </a:lnTo>
                  <a:lnTo>
                    <a:pt x="1373" y="176"/>
                  </a:lnTo>
                  <a:lnTo>
                    <a:pt x="1377" y="170"/>
                  </a:lnTo>
                  <a:lnTo>
                    <a:pt x="1375" y="164"/>
                  </a:lnTo>
                  <a:lnTo>
                    <a:pt x="1377" y="163"/>
                  </a:lnTo>
                  <a:lnTo>
                    <a:pt x="1375" y="161"/>
                  </a:lnTo>
                  <a:lnTo>
                    <a:pt x="1373" y="160"/>
                  </a:lnTo>
                  <a:lnTo>
                    <a:pt x="1375" y="159"/>
                  </a:lnTo>
                  <a:lnTo>
                    <a:pt x="1369" y="156"/>
                  </a:lnTo>
                  <a:lnTo>
                    <a:pt x="1369" y="155"/>
                  </a:lnTo>
                  <a:lnTo>
                    <a:pt x="1365" y="156"/>
                  </a:lnTo>
                  <a:lnTo>
                    <a:pt x="1365" y="158"/>
                  </a:lnTo>
                  <a:lnTo>
                    <a:pt x="1367" y="161"/>
                  </a:lnTo>
                  <a:lnTo>
                    <a:pt x="1369" y="170"/>
                  </a:lnTo>
                  <a:lnTo>
                    <a:pt x="1367" y="172"/>
                  </a:lnTo>
                  <a:lnTo>
                    <a:pt x="1344" y="182"/>
                  </a:lnTo>
                  <a:lnTo>
                    <a:pt x="1344" y="184"/>
                  </a:lnTo>
                  <a:lnTo>
                    <a:pt x="1344" y="186"/>
                  </a:lnTo>
                  <a:lnTo>
                    <a:pt x="1340" y="190"/>
                  </a:lnTo>
                  <a:lnTo>
                    <a:pt x="1340" y="191"/>
                  </a:lnTo>
                  <a:lnTo>
                    <a:pt x="1350" y="200"/>
                  </a:lnTo>
                  <a:lnTo>
                    <a:pt x="1352" y="204"/>
                  </a:lnTo>
                  <a:lnTo>
                    <a:pt x="1359" y="211"/>
                  </a:lnTo>
                  <a:lnTo>
                    <a:pt x="1354" y="219"/>
                  </a:lnTo>
                  <a:lnTo>
                    <a:pt x="1350" y="221"/>
                  </a:lnTo>
                  <a:lnTo>
                    <a:pt x="1350" y="226"/>
                  </a:lnTo>
                  <a:lnTo>
                    <a:pt x="1348" y="228"/>
                  </a:lnTo>
                  <a:lnTo>
                    <a:pt x="1348" y="233"/>
                  </a:lnTo>
                  <a:lnTo>
                    <a:pt x="1352" y="239"/>
                  </a:lnTo>
                  <a:lnTo>
                    <a:pt x="1350" y="245"/>
                  </a:lnTo>
                  <a:lnTo>
                    <a:pt x="1352" y="248"/>
                  </a:lnTo>
                  <a:lnTo>
                    <a:pt x="1354" y="248"/>
                  </a:lnTo>
                  <a:lnTo>
                    <a:pt x="1361" y="247"/>
                  </a:lnTo>
                  <a:lnTo>
                    <a:pt x="1363" y="247"/>
                  </a:lnTo>
                  <a:lnTo>
                    <a:pt x="1371" y="248"/>
                  </a:lnTo>
                  <a:lnTo>
                    <a:pt x="1371" y="247"/>
                  </a:lnTo>
                  <a:lnTo>
                    <a:pt x="1377" y="244"/>
                  </a:lnTo>
                  <a:lnTo>
                    <a:pt x="1384" y="244"/>
                  </a:lnTo>
                  <a:lnTo>
                    <a:pt x="1407" y="252"/>
                  </a:lnTo>
                  <a:lnTo>
                    <a:pt x="1409" y="255"/>
                  </a:lnTo>
                  <a:lnTo>
                    <a:pt x="1409" y="258"/>
                  </a:lnTo>
                  <a:lnTo>
                    <a:pt x="1413" y="264"/>
                  </a:lnTo>
                  <a:lnTo>
                    <a:pt x="1415" y="264"/>
                  </a:lnTo>
                  <a:lnTo>
                    <a:pt x="1415" y="266"/>
                  </a:lnTo>
                  <a:lnTo>
                    <a:pt x="1413" y="267"/>
                  </a:lnTo>
                  <a:lnTo>
                    <a:pt x="1409" y="267"/>
                  </a:lnTo>
                  <a:lnTo>
                    <a:pt x="1407" y="268"/>
                  </a:lnTo>
                  <a:lnTo>
                    <a:pt x="1405" y="271"/>
                  </a:lnTo>
                  <a:lnTo>
                    <a:pt x="1407" y="276"/>
                  </a:lnTo>
                  <a:lnTo>
                    <a:pt x="1407" y="277"/>
                  </a:lnTo>
                  <a:lnTo>
                    <a:pt x="1411" y="277"/>
                  </a:lnTo>
                  <a:lnTo>
                    <a:pt x="1415" y="279"/>
                  </a:lnTo>
                  <a:lnTo>
                    <a:pt x="1420" y="279"/>
                  </a:lnTo>
                  <a:lnTo>
                    <a:pt x="1426" y="281"/>
                  </a:lnTo>
                  <a:lnTo>
                    <a:pt x="1417" y="282"/>
                  </a:lnTo>
                  <a:lnTo>
                    <a:pt x="1415" y="281"/>
                  </a:lnTo>
                  <a:lnTo>
                    <a:pt x="1409" y="281"/>
                  </a:lnTo>
                  <a:lnTo>
                    <a:pt x="1407" y="279"/>
                  </a:lnTo>
                  <a:lnTo>
                    <a:pt x="1401" y="277"/>
                  </a:lnTo>
                  <a:lnTo>
                    <a:pt x="1401" y="276"/>
                  </a:lnTo>
                  <a:lnTo>
                    <a:pt x="1401" y="275"/>
                  </a:lnTo>
                  <a:lnTo>
                    <a:pt x="1403" y="269"/>
                  </a:lnTo>
                  <a:lnTo>
                    <a:pt x="1405" y="267"/>
                  </a:lnTo>
                  <a:lnTo>
                    <a:pt x="1403" y="267"/>
                  </a:lnTo>
                  <a:lnTo>
                    <a:pt x="1401" y="267"/>
                  </a:lnTo>
                  <a:lnTo>
                    <a:pt x="1401" y="266"/>
                  </a:lnTo>
                  <a:lnTo>
                    <a:pt x="1403" y="264"/>
                  </a:lnTo>
                  <a:lnTo>
                    <a:pt x="1403" y="263"/>
                  </a:lnTo>
                  <a:lnTo>
                    <a:pt x="1403" y="261"/>
                  </a:lnTo>
                  <a:lnTo>
                    <a:pt x="1403" y="260"/>
                  </a:lnTo>
                  <a:lnTo>
                    <a:pt x="1401" y="259"/>
                  </a:lnTo>
                  <a:lnTo>
                    <a:pt x="1399" y="258"/>
                  </a:lnTo>
                  <a:lnTo>
                    <a:pt x="1396" y="257"/>
                  </a:lnTo>
                  <a:lnTo>
                    <a:pt x="1394" y="256"/>
                  </a:lnTo>
                  <a:lnTo>
                    <a:pt x="1392" y="255"/>
                  </a:lnTo>
                  <a:lnTo>
                    <a:pt x="1394" y="253"/>
                  </a:lnTo>
                  <a:lnTo>
                    <a:pt x="1392" y="250"/>
                  </a:lnTo>
                  <a:lnTo>
                    <a:pt x="1371" y="252"/>
                  </a:lnTo>
                  <a:lnTo>
                    <a:pt x="1359" y="257"/>
                  </a:lnTo>
                  <a:lnTo>
                    <a:pt x="1361" y="259"/>
                  </a:lnTo>
                  <a:lnTo>
                    <a:pt x="1359" y="263"/>
                  </a:lnTo>
                  <a:lnTo>
                    <a:pt x="1359" y="265"/>
                  </a:lnTo>
                  <a:lnTo>
                    <a:pt x="1361" y="265"/>
                  </a:lnTo>
                  <a:lnTo>
                    <a:pt x="1361" y="266"/>
                  </a:lnTo>
                  <a:lnTo>
                    <a:pt x="1363" y="267"/>
                  </a:lnTo>
                  <a:lnTo>
                    <a:pt x="1363" y="268"/>
                  </a:lnTo>
                  <a:lnTo>
                    <a:pt x="1363" y="269"/>
                  </a:lnTo>
                  <a:lnTo>
                    <a:pt x="1365" y="272"/>
                  </a:lnTo>
                  <a:lnTo>
                    <a:pt x="1363" y="279"/>
                  </a:lnTo>
                  <a:lnTo>
                    <a:pt x="1352" y="285"/>
                  </a:lnTo>
                  <a:lnTo>
                    <a:pt x="1350" y="291"/>
                  </a:lnTo>
                  <a:lnTo>
                    <a:pt x="1346" y="295"/>
                  </a:lnTo>
                  <a:lnTo>
                    <a:pt x="1340" y="298"/>
                  </a:lnTo>
                  <a:lnTo>
                    <a:pt x="1337" y="299"/>
                  </a:lnTo>
                  <a:lnTo>
                    <a:pt x="1329" y="300"/>
                  </a:lnTo>
                  <a:lnTo>
                    <a:pt x="1329" y="301"/>
                  </a:lnTo>
                  <a:lnTo>
                    <a:pt x="1331" y="305"/>
                  </a:lnTo>
                  <a:lnTo>
                    <a:pt x="1329" y="307"/>
                  </a:lnTo>
                  <a:lnTo>
                    <a:pt x="1325" y="308"/>
                  </a:lnTo>
                  <a:lnTo>
                    <a:pt x="1314" y="305"/>
                  </a:lnTo>
                  <a:lnTo>
                    <a:pt x="1310" y="305"/>
                  </a:lnTo>
                  <a:lnTo>
                    <a:pt x="1306" y="306"/>
                  </a:lnTo>
                  <a:lnTo>
                    <a:pt x="1295" y="305"/>
                  </a:lnTo>
                  <a:lnTo>
                    <a:pt x="1295" y="304"/>
                  </a:lnTo>
                  <a:lnTo>
                    <a:pt x="1295" y="303"/>
                  </a:lnTo>
                  <a:lnTo>
                    <a:pt x="1295" y="299"/>
                  </a:lnTo>
                  <a:lnTo>
                    <a:pt x="1291" y="298"/>
                  </a:lnTo>
                  <a:lnTo>
                    <a:pt x="1291" y="297"/>
                  </a:lnTo>
                  <a:lnTo>
                    <a:pt x="1293" y="296"/>
                  </a:lnTo>
                  <a:lnTo>
                    <a:pt x="1297" y="297"/>
                  </a:lnTo>
                  <a:lnTo>
                    <a:pt x="1297" y="298"/>
                  </a:lnTo>
                  <a:lnTo>
                    <a:pt x="1302" y="298"/>
                  </a:lnTo>
                  <a:lnTo>
                    <a:pt x="1304" y="297"/>
                  </a:lnTo>
                  <a:lnTo>
                    <a:pt x="1306" y="297"/>
                  </a:lnTo>
                  <a:lnTo>
                    <a:pt x="1308" y="295"/>
                  </a:lnTo>
                  <a:lnTo>
                    <a:pt x="1310" y="296"/>
                  </a:lnTo>
                  <a:lnTo>
                    <a:pt x="1314" y="295"/>
                  </a:lnTo>
                  <a:lnTo>
                    <a:pt x="1314" y="293"/>
                  </a:lnTo>
                  <a:lnTo>
                    <a:pt x="1316" y="293"/>
                  </a:lnTo>
                  <a:lnTo>
                    <a:pt x="1319" y="293"/>
                  </a:lnTo>
                  <a:lnTo>
                    <a:pt x="1323" y="293"/>
                  </a:lnTo>
                  <a:lnTo>
                    <a:pt x="1325" y="292"/>
                  </a:lnTo>
                  <a:lnTo>
                    <a:pt x="1323" y="291"/>
                  </a:lnTo>
                  <a:lnTo>
                    <a:pt x="1319" y="291"/>
                  </a:lnTo>
                  <a:lnTo>
                    <a:pt x="1316" y="291"/>
                  </a:lnTo>
                  <a:lnTo>
                    <a:pt x="1314" y="290"/>
                  </a:lnTo>
                  <a:lnTo>
                    <a:pt x="1314" y="289"/>
                  </a:lnTo>
                  <a:lnTo>
                    <a:pt x="1321" y="290"/>
                  </a:lnTo>
                  <a:lnTo>
                    <a:pt x="1325" y="290"/>
                  </a:lnTo>
                  <a:lnTo>
                    <a:pt x="1327" y="289"/>
                  </a:lnTo>
                  <a:lnTo>
                    <a:pt x="1327" y="287"/>
                  </a:lnTo>
                  <a:lnTo>
                    <a:pt x="1329" y="287"/>
                  </a:lnTo>
                  <a:lnTo>
                    <a:pt x="1331" y="285"/>
                  </a:lnTo>
                  <a:lnTo>
                    <a:pt x="1331" y="283"/>
                  </a:lnTo>
                  <a:lnTo>
                    <a:pt x="1333" y="281"/>
                  </a:lnTo>
                  <a:lnTo>
                    <a:pt x="1337" y="280"/>
                  </a:lnTo>
                  <a:lnTo>
                    <a:pt x="1340" y="277"/>
                  </a:lnTo>
                  <a:lnTo>
                    <a:pt x="1340" y="276"/>
                  </a:lnTo>
                  <a:lnTo>
                    <a:pt x="1342" y="275"/>
                  </a:lnTo>
                  <a:lnTo>
                    <a:pt x="1342" y="266"/>
                  </a:lnTo>
                  <a:lnTo>
                    <a:pt x="1346" y="263"/>
                  </a:lnTo>
                  <a:lnTo>
                    <a:pt x="1346" y="258"/>
                  </a:lnTo>
                  <a:lnTo>
                    <a:pt x="1331" y="249"/>
                  </a:lnTo>
                  <a:lnTo>
                    <a:pt x="1333" y="243"/>
                  </a:lnTo>
                  <a:lnTo>
                    <a:pt x="1331" y="241"/>
                  </a:lnTo>
                  <a:lnTo>
                    <a:pt x="1333" y="239"/>
                  </a:lnTo>
                  <a:lnTo>
                    <a:pt x="1333" y="235"/>
                  </a:lnTo>
                  <a:lnTo>
                    <a:pt x="1333" y="233"/>
                  </a:lnTo>
                  <a:lnTo>
                    <a:pt x="1333" y="231"/>
                  </a:lnTo>
                  <a:lnTo>
                    <a:pt x="1333" y="229"/>
                  </a:lnTo>
                  <a:lnTo>
                    <a:pt x="1333" y="228"/>
                  </a:lnTo>
                  <a:lnTo>
                    <a:pt x="1331" y="228"/>
                  </a:lnTo>
                  <a:lnTo>
                    <a:pt x="1331" y="226"/>
                  </a:lnTo>
                  <a:lnTo>
                    <a:pt x="1333" y="224"/>
                  </a:lnTo>
                  <a:lnTo>
                    <a:pt x="1331" y="223"/>
                  </a:lnTo>
                  <a:lnTo>
                    <a:pt x="1331" y="220"/>
                  </a:lnTo>
                  <a:lnTo>
                    <a:pt x="1331" y="219"/>
                  </a:lnTo>
                  <a:lnTo>
                    <a:pt x="1335" y="217"/>
                  </a:lnTo>
                  <a:lnTo>
                    <a:pt x="1333" y="211"/>
                  </a:lnTo>
                  <a:lnTo>
                    <a:pt x="1335" y="209"/>
                  </a:lnTo>
                  <a:lnTo>
                    <a:pt x="1335" y="207"/>
                  </a:lnTo>
                  <a:lnTo>
                    <a:pt x="1331" y="201"/>
                  </a:lnTo>
                  <a:lnTo>
                    <a:pt x="1333" y="198"/>
                  </a:lnTo>
                  <a:lnTo>
                    <a:pt x="1327" y="195"/>
                  </a:lnTo>
                  <a:lnTo>
                    <a:pt x="1321" y="190"/>
                  </a:lnTo>
                  <a:lnTo>
                    <a:pt x="1321" y="188"/>
                  </a:lnTo>
                  <a:lnTo>
                    <a:pt x="1321" y="187"/>
                  </a:lnTo>
                  <a:lnTo>
                    <a:pt x="1325" y="186"/>
                  </a:lnTo>
                  <a:lnTo>
                    <a:pt x="1325" y="185"/>
                  </a:lnTo>
                  <a:lnTo>
                    <a:pt x="1327" y="184"/>
                  </a:lnTo>
                  <a:lnTo>
                    <a:pt x="1327" y="180"/>
                  </a:lnTo>
                  <a:lnTo>
                    <a:pt x="1333" y="168"/>
                  </a:lnTo>
                  <a:lnTo>
                    <a:pt x="1333" y="160"/>
                  </a:lnTo>
                  <a:lnTo>
                    <a:pt x="1331" y="159"/>
                  </a:lnTo>
                  <a:lnTo>
                    <a:pt x="1333" y="159"/>
                  </a:lnTo>
                  <a:lnTo>
                    <a:pt x="1321" y="155"/>
                  </a:lnTo>
                  <a:lnTo>
                    <a:pt x="1319" y="153"/>
                  </a:lnTo>
                  <a:lnTo>
                    <a:pt x="1293" y="154"/>
                  </a:lnTo>
                  <a:lnTo>
                    <a:pt x="1291" y="153"/>
                  </a:lnTo>
                  <a:lnTo>
                    <a:pt x="1293" y="152"/>
                  </a:lnTo>
                  <a:lnTo>
                    <a:pt x="1285" y="153"/>
                  </a:lnTo>
                  <a:lnTo>
                    <a:pt x="1283" y="154"/>
                  </a:lnTo>
                  <a:lnTo>
                    <a:pt x="1270" y="183"/>
                  </a:lnTo>
                  <a:lnTo>
                    <a:pt x="1255" y="194"/>
                  </a:lnTo>
                  <a:lnTo>
                    <a:pt x="1247" y="196"/>
                  </a:lnTo>
                  <a:lnTo>
                    <a:pt x="1245" y="201"/>
                  </a:lnTo>
                  <a:lnTo>
                    <a:pt x="1247" y="202"/>
                  </a:lnTo>
                  <a:lnTo>
                    <a:pt x="1249" y="199"/>
                  </a:lnTo>
                  <a:lnTo>
                    <a:pt x="1251" y="200"/>
                  </a:lnTo>
                  <a:lnTo>
                    <a:pt x="1251" y="202"/>
                  </a:lnTo>
                  <a:lnTo>
                    <a:pt x="1249" y="203"/>
                  </a:lnTo>
                  <a:lnTo>
                    <a:pt x="1245" y="204"/>
                  </a:lnTo>
                  <a:lnTo>
                    <a:pt x="1243" y="208"/>
                  </a:lnTo>
                  <a:lnTo>
                    <a:pt x="1245" y="209"/>
                  </a:lnTo>
                  <a:lnTo>
                    <a:pt x="1249" y="209"/>
                  </a:lnTo>
                  <a:lnTo>
                    <a:pt x="1251" y="208"/>
                  </a:lnTo>
                  <a:lnTo>
                    <a:pt x="1255" y="208"/>
                  </a:lnTo>
                  <a:lnTo>
                    <a:pt x="1257" y="210"/>
                  </a:lnTo>
                  <a:lnTo>
                    <a:pt x="1255" y="212"/>
                  </a:lnTo>
                  <a:lnTo>
                    <a:pt x="1255" y="218"/>
                  </a:lnTo>
                  <a:lnTo>
                    <a:pt x="1253" y="220"/>
                  </a:lnTo>
                  <a:lnTo>
                    <a:pt x="1253" y="223"/>
                  </a:lnTo>
                  <a:lnTo>
                    <a:pt x="1255" y="225"/>
                  </a:lnTo>
                  <a:lnTo>
                    <a:pt x="1253" y="227"/>
                  </a:lnTo>
                  <a:lnTo>
                    <a:pt x="1251" y="227"/>
                  </a:lnTo>
                  <a:lnTo>
                    <a:pt x="1249" y="226"/>
                  </a:lnTo>
                  <a:lnTo>
                    <a:pt x="1249" y="235"/>
                  </a:lnTo>
                  <a:lnTo>
                    <a:pt x="1249" y="237"/>
                  </a:lnTo>
                  <a:lnTo>
                    <a:pt x="1249" y="235"/>
                  </a:lnTo>
                  <a:lnTo>
                    <a:pt x="1253" y="234"/>
                  </a:lnTo>
                  <a:lnTo>
                    <a:pt x="1264" y="239"/>
                  </a:lnTo>
                  <a:lnTo>
                    <a:pt x="1266" y="237"/>
                  </a:lnTo>
                  <a:lnTo>
                    <a:pt x="1266" y="239"/>
                  </a:lnTo>
                  <a:lnTo>
                    <a:pt x="1266" y="241"/>
                  </a:lnTo>
                  <a:lnTo>
                    <a:pt x="1272" y="250"/>
                  </a:lnTo>
                  <a:lnTo>
                    <a:pt x="1276" y="251"/>
                  </a:lnTo>
                  <a:lnTo>
                    <a:pt x="1281" y="251"/>
                  </a:lnTo>
                  <a:lnTo>
                    <a:pt x="1281" y="252"/>
                  </a:lnTo>
                  <a:lnTo>
                    <a:pt x="1281" y="253"/>
                  </a:lnTo>
                  <a:lnTo>
                    <a:pt x="1279" y="256"/>
                  </a:lnTo>
                  <a:lnTo>
                    <a:pt x="1272" y="265"/>
                  </a:lnTo>
                  <a:lnTo>
                    <a:pt x="1270" y="267"/>
                  </a:lnTo>
                  <a:lnTo>
                    <a:pt x="1268" y="266"/>
                  </a:lnTo>
                  <a:lnTo>
                    <a:pt x="1268" y="264"/>
                  </a:lnTo>
                  <a:lnTo>
                    <a:pt x="1266" y="261"/>
                  </a:lnTo>
                  <a:lnTo>
                    <a:pt x="1260" y="260"/>
                  </a:lnTo>
                  <a:lnTo>
                    <a:pt x="1249" y="252"/>
                  </a:lnTo>
                  <a:lnTo>
                    <a:pt x="1245" y="252"/>
                  </a:lnTo>
                  <a:lnTo>
                    <a:pt x="1243" y="252"/>
                  </a:lnTo>
                  <a:lnTo>
                    <a:pt x="1236" y="249"/>
                  </a:lnTo>
                  <a:lnTo>
                    <a:pt x="1230" y="248"/>
                  </a:lnTo>
                  <a:lnTo>
                    <a:pt x="1230" y="247"/>
                  </a:lnTo>
                  <a:lnTo>
                    <a:pt x="1232" y="247"/>
                  </a:lnTo>
                  <a:lnTo>
                    <a:pt x="1230" y="245"/>
                  </a:lnTo>
                  <a:lnTo>
                    <a:pt x="1226" y="245"/>
                  </a:lnTo>
                  <a:lnTo>
                    <a:pt x="1220" y="243"/>
                  </a:lnTo>
                  <a:lnTo>
                    <a:pt x="1215" y="242"/>
                  </a:lnTo>
                  <a:lnTo>
                    <a:pt x="1207" y="237"/>
                  </a:lnTo>
                  <a:lnTo>
                    <a:pt x="1194" y="235"/>
                  </a:lnTo>
                  <a:lnTo>
                    <a:pt x="1192" y="235"/>
                  </a:lnTo>
                  <a:lnTo>
                    <a:pt x="1188" y="233"/>
                  </a:lnTo>
                  <a:lnTo>
                    <a:pt x="1169" y="233"/>
                  </a:lnTo>
                  <a:lnTo>
                    <a:pt x="1169" y="232"/>
                  </a:lnTo>
                  <a:lnTo>
                    <a:pt x="1163" y="231"/>
                  </a:lnTo>
                  <a:lnTo>
                    <a:pt x="1161" y="231"/>
                  </a:lnTo>
                  <a:lnTo>
                    <a:pt x="1158" y="231"/>
                  </a:lnTo>
                  <a:lnTo>
                    <a:pt x="1158" y="233"/>
                  </a:lnTo>
                  <a:lnTo>
                    <a:pt x="1156" y="234"/>
                  </a:lnTo>
                  <a:lnTo>
                    <a:pt x="1152" y="235"/>
                  </a:lnTo>
                  <a:lnTo>
                    <a:pt x="1152" y="237"/>
                  </a:lnTo>
                  <a:lnTo>
                    <a:pt x="1161" y="248"/>
                  </a:lnTo>
                  <a:lnTo>
                    <a:pt x="1158" y="247"/>
                  </a:lnTo>
                  <a:lnTo>
                    <a:pt x="1161" y="247"/>
                  </a:lnTo>
                  <a:lnTo>
                    <a:pt x="1158" y="252"/>
                  </a:lnTo>
                  <a:lnTo>
                    <a:pt x="1154" y="256"/>
                  </a:lnTo>
                  <a:lnTo>
                    <a:pt x="1146" y="256"/>
                  </a:lnTo>
                  <a:lnTo>
                    <a:pt x="1146" y="258"/>
                  </a:lnTo>
                  <a:lnTo>
                    <a:pt x="1146" y="260"/>
                  </a:lnTo>
                  <a:lnTo>
                    <a:pt x="1146" y="261"/>
                  </a:lnTo>
                  <a:lnTo>
                    <a:pt x="1144" y="264"/>
                  </a:lnTo>
                  <a:lnTo>
                    <a:pt x="1140" y="265"/>
                  </a:lnTo>
                  <a:lnTo>
                    <a:pt x="1137" y="264"/>
                  </a:lnTo>
                  <a:lnTo>
                    <a:pt x="1133" y="261"/>
                  </a:lnTo>
                  <a:lnTo>
                    <a:pt x="1133" y="259"/>
                  </a:lnTo>
                  <a:lnTo>
                    <a:pt x="1135" y="258"/>
                  </a:lnTo>
                  <a:lnTo>
                    <a:pt x="1137" y="257"/>
                  </a:lnTo>
                  <a:lnTo>
                    <a:pt x="1140" y="256"/>
                  </a:lnTo>
                  <a:lnTo>
                    <a:pt x="1133" y="251"/>
                  </a:lnTo>
                  <a:lnTo>
                    <a:pt x="1133" y="250"/>
                  </a:lnTo>
                  <a:lnTo>
                    <a:pt x="1131" y="250"/>
                  </a:lnTo>
                  <a:lnTo>
                    <a:pt x="1121" y="252"/>
                  </a:lnTo>
                  <a:lnTo>
                    <a:pt x="1116" y="255"/>
                  </a:lnTo>
                  <a:lnTo>
                    <a:pt x="1112" y="256"/>
                  </a:lnTo>
                  <a:lnTo>
                    <a:pt x="1108" y="260"/>
                  </a:lnTo>
                  <a:lnTo>
                    <a:pt x="1104" y="260"/>
                  </a:lnTo>
                  <a:lnTo>
                    <a:pt x="1102" y="259"/>
                  </a:lnTo>
                  <a:lnTo>
                    <a:pt x="1100" y="258"/>
                  </a:lnTo>
                  <a:lnTo>
                    <a:pt x="1093" y="259"/>
                  </a:lnTo>
                  <a:lnTo>
                    <a:pt x="1089" y="258"/>
                  </a:lnTo>
                  <a:lnTo>
                    <a:pt x="1083" y="259"/>
                  </a:lnTo>
                  <a:lnTo>
                    <a:pt x="1078" y="259"/>
                  </a:lnTo>
                  <a:lnTo>
                    <a:pt x="1072" y="263"/>
                  </a:lnTo>
                  <a:lnTo>
                    <a:pt x="1072" y="264"/>
                  </a:lnTo>
                  <a:lnTo>
                    <a:pt x="1070" y="268"/>
                  </a:lnTo>
                  <a:lnTo>
                    <a:pt x="1068" y="268"/>
                  </a:lnTo>
                  <a:lnTo>
                    <a:pt x="1066" y="267"/>
                  </a:lnTo>
                  <a:lnTo>
                    <a:pt x="1064" y="266"/>
                  </a:lnTo>
                  <a:lnTo>
                    <a:pt x="1062" y="267"/>
                  </a:lnTo>
                  <a:lnTo>
                    <a:pt x="1057" y="265"/>
                  </a:lnTo>
                  <a:lnTo>
                    <a:pt x="1057" y="260"/>
                  </a:lnTo>
                  <a:lnTo>
                    <a:pt x="1057" y="259"/>
                  </a:lnTo>
                  <a:lnTo>
                    <a:pt x="1057" y="257"/>
                  </a:lnTo>
                  <a:lnTo>
                    <a:pt x="1060" y="255"/>
                  </a:lnTo>
                  <a:lnTo>
                    <a:pt x="1057" y="252"/>
                  </a:lnTo>
                  <a:lnTo>
                    <a:pt x="1055" y="252"/>
                  </a:lnTo>
                  <a:lnTo>
                    <a:pt x="1055" y="253"/>
                  </a:lnTo>
                  <a:lnTo>
                    <a:pt x="1055" y="252"/>
                  </a:lnTo>
                  <a:lnTo>
                    <a:pt x="1057" y="251"/>
                  </a:lnTo>
                  <a:lnTo>
                    <a:pt x="1064" y="251"/>
                  </a:lnTo>
                  <a:lnTo>
                    <a:pt x="1066" y="250"/>
                  </a:lnTo>
                  <a:lnTo>
                    <a:pt x="1068" y="250"/>
                  </a:lnTo>
                  <a:lnTo>
                    <a:pt x="1062" y="251"/>
                  </a:lnTo>
                  <a:lnTo>
                    <a:pt x="1060" y="251"/>
                  </a:lnTo>
                  <a:lnTo>
                    <a:pt x="1055" y="251"/>
                  </a:lnTo>
                  <a:lnTo>
                    <a:pt x="1049" y="252"/>
                  </a:lnTo>
                  <a:lnTo>
                    <a:pt x="1049" y="253"/>
                  </a:lnTo>
                  <a:lnTo>
                    <a:pt x="1047" y="255"/>
                  </a:lnTo>
                  <a:lnTo>
                    <a:pt x="1047" y="258"/>
                  </a:lnTo>
                  <a:lnTo>
                    <a:pt x="1045" y="258"/>
                  </a:lnTo>
                  <a:lnTo>
                    <a:pt x="1043" y="258"/>
                  </a:lnTo>
                  <a:lnTo>
                    <a:pt x="1041" y="257"/>
                  </a:lnTo>
                  <a:lnTo>
                    <a:pt x="1043" y="256"/>
                  </a:lnTo>
                  <a:lnTo>
                    <a:pt x="1041" y="256"/>
                  </a:lnTo>
                  <a:lnTo>
                    <a:pt x="1034" y="259"/>
                  </a:lnTo>
                  <a:lnTo>
                    <a:pt x="1036" y="259"/>
                  </a:lnTo>
                  <a:lnTo>
                    <a:pt x="1038" y="260"/>
                  </a:lnTo>
                  <a:lnTo>
                    <a:pt x="1038" y="263"/>
                  </a:lnTo>
                  <a:lnTo>
                    <a:pt x="1034" y="264"/>
                  </a:lnTo>
                  <a:lnTo>
                    <a:pt x="1030" y="260"/>
                  </a:lnTo>
                  <a:lnTo>
                    <a:pt x="1024" y="261"/>
                  </a:lnTo>
                  <a:lnTo>
                    <a:pt x="1024" y="263"/>
                  </a:lnTo>
                  <a:lnTo>
                    <a:pt x="1013" y="265"/>
                  </a:lnTo>
                  <a:lnTo>
                    <a:pt x="1013" y="264"/>
                  </a:lnTo>
                  <a:lnTo>
                    <a:pt x="984" y="275"/>
                  </a:lnTo>
                  <a:lnTo>
                    <a:pt x="982" y="275"/>
                  </a:lnTo>
                  <a:lnTo>
                    <a:pt x="982" y="277"/>
                  </a:lnTo>
                  <a:lnTo>
                    <a:pt x="979" y="279"/>
                  </a:lnTo>
                  <a:lnTo>
                    <a:pt x="973" y="280"/>
                  </a:lnTo>
                  <a:lnTo>
                    <a:pt x="971" y="281"/>
                  </a:lnTo>
                  <a:lnTo>
                    <a:pt x="969" y="280"/>
                  </a:lnTo>
                  <a:lnTo>
                    <a:pt x="965" y="289"/>
                  </a:lnTo>
                  <a:lnTo>
                    <a:pt x="965" y="292"/>
                  </a:lnTo>
                  <a:lnTo>
                    <a:pt x="963" y="295"/>
                  </a:lnTo>
                  <a:lnTo>
                    <a:pt x="958" y="296"/>
                  </a:lnTo>
                  <a:lnTo>
                    <a:pt x="956" y="295"/>
                  </a:lnTo>
                  <a:lnTo>
                    <a:pt x="950" y="297"/>
                  </a:lnTo>
                  <a:lnTo>
                    <a:pt x="950" y="299"/>
                  </a:lnTo>
                  <a:lnTo>
                    <a:pt x="948" y="296"/>
                  </a:lnTo>
                  <a:lnTo>
                    <a:pt x="944" y="297"/>
                  </a:lnTo>
                  <a:lnTo>
                    <a:pt x="942" y="297"/>
                  </a:lnTo>
                  <a:lnTo>
                    <a:pt x="939" y="296"/>
                  </a:lnTo>
                  <a:lnTo>
                    <a:pt x="935" y="291"/>
                  </a:lnTo>
                  <a:lnTo>
                    <a:pt x="927" y="285"/>
                  </a:lnTo>
                  <a:lnTo>
                    <a:pt x="925" y="283"/>
                  </a:lnTo>
                  <a:lnTo>
                    <a:pt x="925" y="281"/>
                  </a:lnTo>
                  <a:lnTo>
                    <a:pt x="927" y="281"/>
                  </a:lnTo>
                  <a:lnTo>
                    <a:pt x="929" y="280"/>
                  </a:lnTo>
                  <a:lnTo>
                    <a:pt x="931" y="277"/>
                  </a:lnTo>
                  <a:lnTo>
                    <a:pt x="950" y="275"/>
                  </a:lnTo>
                  <a:lnTo>
                    <a:pt x="948" y="273"/>
                  </a:lnTo>
                  <a:lnTo>
                    <a:pt x="946" y="267"/>
                  </a:lnTo>
                  <a:lnTo>
                    <a:pt x="944" y="268"/>
                  </a:lnTo>
                  <a:lnTo>
                    <a:pt x="942" y="266"/>
                  </a:lnTo>
                  <a:lnTo>
                    <a:pt x="939" y="265"/>
                  </a:lnTo>
                  <a:lnTo>
                    <a:pt x="939" y="263"/>
                  </a:lnTo>
                  <a:lnTo>
                    <a:pt x="935" y="261"/>
                  </a:lnTo>
                  <a:lnTo>
                    <a:pt x="929" y="260"/>
                  </a:lnTo>
                  <a:lnTo>
                    <a:pt x="916" y="260"/>
                  </a:lnTo>
                  <a:lnTo>
                    <a:pt x="914" y="260"/>
                  </a:lnTo>
                  <a:lnTo>
                    <a:pt x="899" y="257"/>
                  </a:lnTo>
                  <a:lnTo>
                    <a:pt x="899" y="258"/>
                  </a:lnTo>
                  <a:lnTo>
                    <a:pt x="912" y="265"/>
                  </a:lnTo>
                  <a:lnTo>
                    <a:pt x="914" y="272"/>
                  </a:lnTo>
                  <a:lnTo>
                    <a:pt x="912" y="274"/>
                  </a:lnTo>
                  <a:lnTo>
                    <a:pt x="912" y="276"/>
                  </a:lnTo>
                  <a:lnTo>
                    <a:pt x="908" y="284"/>
                  </a:lnTo>
                  <a:lnTo>
                    <a:pt x="908" y="289"/>
                  </a:lnTo>
                  <a:lnTo>
                    <a:pt x="910" y="289"/>
                  </a:lnTo>
                  <a:lnTo>
                    <a:pt x="914" y="289"/>
                  </a:lnTo>
                  <a:lnTo>
                    <a:pt x="916" y="290"/>
                  </a:lnTo>
                  <a:lnTo>
                    <a:pt x="918" y="293"/>
                  </a:lnTo>
                  <a:lnTo>
                    <a:pt x="916" y="297"/>
                  </a:lnTo>
                  <a:lnTo>
                    <a:pt x="918" y="298"/>
                  </a:lnTo>
                  <a:lnTo>
                    <a:pt x="916" y="301"/>
                  </a:lnTo>
                  <a:lnTo>
                    <a:pt x="914" y="304"/>
                  </a:lnTo>
                  <a:lnTo>
                    <a:pt x="912" y="307"/>
                  </a:lnTo>
                  <a:lnTo>
                    <a:pt x="914" y="309"/>
                  </a:lnTo>
                  <a:lnTo>
                    <a:pt x="912" y="315"/>
                  </a:lnTo>
                  <a:lnTo>
                    <a:pt x="910" y="313"/>
                  </a:lnTo>
                  <a:lnTo>
                    <a:pt x="910" y="311"/>
                  </a:lnTo>
                  <a:lnTo>
                    <a:pt x="908" y="309"/>
                  </a:lnTo>
                  <a:lnTo>
                    <a:pt x="906" y="309"/>
                  </a:lnTo>
                  <a:lnTo>
                    <a:pt x="902" y="312"/>
                  </a:lnTo>
                  <a:lnTo>
                    <a:pt x="904" y="309"/>
                  </a:lnTo>
                  <a:lnTo>
                    <a:pt x="904" y="307"/>
                  </a:lnTo>
                  <a:lnTo>
                    <a:pt x="897" y="305"/>
                  </a:lnTo>
                  <a:lnTo>
                    <a:pt x="891" y="305"/>
                  </a:lnTo>
                  <a:lnTo>
                    <a:pt x="885" y="301"/>
                  </a:lnTo>
                  <a:lnTo>
                    <a:pt x="883" y="304"/>
                  </a:lnTo>
                  <a:lnTo>
                    <a:pt x="883" y="305"/>
                  </a:lnTo>
                  <a:lnTo>
                    <a:pt x="872" y="312"/>
                  </a:lnTo>
                  <a:lnTo>
                    <a:pt x="866" y="313"/>
                  </a:lnTo>
                  <a:lnTo>
                    <a:pt x="864" y="313"/>
                  </a:lnTo>
                  <a:lnTo>
                    <a:pt x="859" y="314"/>
                  </a:lnTo>
                  <a:lnTo>
                    <a:pt x="859" y="316"/>
                  </a:lnTo>
                  <a:lnTo>
                    <a:pt x="853" y="320"/>
                  </a:lnTo>
                  <a:lnTo>
                    <a:pt x="849" y="320"/>
                  </a:lnTo>
                  <a:lnTo>
                    <a:pt x="849" y="325"/>
                  </a:lnTo>
                  <a:lnTo>
                    <a:pt x="857" y="332"/>
                  </a:lnTo>
                  <a:lnTo>
                    <a:pt x="864" y="341"/>
                  </a:lnTo>
                  <a:lnTo>
                    <a:pt x="864" y="343"/>
                  </a:lnTo>
                  <a:lnTo>
                    <a:pt x="859" y="340"/>
                  </a:lnTo>
                  <a:lnTo>
                    <a:pt x="857" y="340"/>
                  </a:lnTo>
                  <a:lnTo>
                    <a:pt x="851" y="339"/>
                  </a:lnTo>
                  <a:lnTo>
                    <a:pt x="851" y="340"/>
                  </a:lnTo>
                  <a:lnTo>
                    <a:pt x="849" y="340"/>
                  </a:lnTo>
                  <a:lnTo>
                    <a:pt x="847" y="340"/>
                  </a:lnTo>
                  <a:lnTo>
                    <a:pt x="836" y="337"/>
                  </a:lnTo>
                  <a:lnTo>
                    <a:pt x="832" y="337"/>
                  </a:lnTo>
                  <a:lnTo>
                    <a:pt x="830" y="336"/>
                  </a:lnTo>
                  <a:lnTo>
                    <a:pt x="826" y="338"/>
                  </a:lnTo>
                  <a:lnTo>
                    <a:pt x="824" y="339"/>
                  </a:lnTo>
                  <a:lnTo>
                    <a:pt x="824" y="337"/>
                  </a:lnTo>
                  <a:lnTo>
                    <a:pt x="828" y="335"/>
                  </a:lnTo>
                  <a:lnTo>
                    <a:pt x="819" y="333"/>
                  </a:lnTo>
                  <a:lnTo>
                    <a:pt x="819" y="332"/>
                  </a:lnTo>
                  <a:lnTo>
                    <a:pt x="817" y="332"/>
                  </a:lnTo>
                  <a:lnTo>
                    <a:pt x="807" y="329"/>
                  </a:lnTo>
                  <a:lnTo>
                    <a:pt x="805" y="331"/>
                  </a:lnTo>
                  <a:lnTo>
                    <a:pt x="803" y="332"/>
                  </a:lnTo>
                  <a:lnTo>
                    <a:pt x="803" y="333"/>
                  </a:lnTo>
                  <a:lnTo>
                    <a:pt x="801" y="333"/>
                  </a:lnTo>
                  <a:lnTo>
                    <a:pt x="803" y="338"/>
                  </a:lnTo>
                  <a:lnTo>
                    <a:pt x="805" y="338"/>
                  </a:lnTo>
                  <a:lnTo>
                    <a:pt x="807" y="341"/>
                  </a:lnTo>
                  <a:lnTo>
                    <a:pt x="811" y="344"/>
                  </a:lnTo>
                  <a:lnTo>
                    <a:pt x="819" y="343"/>
                  </a:lnTo>
                  <a:lnTo>
                    <a:pt x="824" y="352"/>
                  </a:lnTo>
                  <a:lnTo>
                    <a:pt x="826" y="353"/>
                  </a:lnTo>
                  <a:lnTo>
                    <a:pt x="819" y="352"/>
                  </a:lnTo>
                  <a:lnTo>
                    <a:pt x="817" y="353"/>
                  </a:lnTo>
                  <a:lnTo>
                    <a:pt x="815" y="354"/>
                  </a:lnTo>
                  <a:lnTo>
                    <a:pt x="796" y="351"/>
                  </a:lnTo>
                  <a:lnTo>
                    <a:pt x="794" y="347"/>
                  </a:lnTo>
                  <a:lnTo>
                    <a:pt x="792" y="346"/>
                  </a:lnTo>
                  <a:lnTo>
                    <a:pt x="790" y="345"/>
                  </a:lnTo>
                  <a:lnTo>
                    <a:pt x="786" y="344"/>
                  </a:lnTo>
                  <a:lnTo>
                    <a:pt x="786" y="345"/>
                  </a:lnTo>
                  <a:lnTo>
                    <a:pt x="782" y="345"/>
                  </a:lnTo>
                  <a:lnTo>
                    <a:pt x="777" y="343"/>
                  </a:lnTo>
                  <a:lnTo>
                    <a:pt x="775" y="341"/>
                  </a:lnTo>
                  <a:lnTo>
                    <a:pt x="773" y="343"/>
                  </a:lnTo>
                  <a:lnTo>
                    <a:pt x="773" y="341"/>
                  </a:lnTo>
                  <a:lnTo>
                    <a:pt x="775" y="339"/>
                  </a:lnTo>
                  <a:lnTo>
                    <a:pt x="775" y="335"/>
                  </a:lnTo>
                  <a:lnTo>
                    <a:pt x="773" y="332"/>
                  </a:lnTo>
                  <a:lnTo>
                    <a:pt x="773" y="331"/>
                  </a:lnTo>
                  <a:lnTo>
                    <a:pt x="769" y="325"/>
                  </a:lnTo>
                  <a:lnTo>
                    <a:pt x="769" y="324"/>
                  </a:lnTo>
                  <a:lnTo>
                    <a:pt x="773" y="323"/>
                  </a:lnTo>
                  <a:lnTo>
                    <a:pt x="775" y="316"/>
                  </a:lnTo>
                  <a:lnTo>
                    <a:pt x="773" y="315"/>
                  </a:lnTo>
                  <a:lnTo>
                    <a:pt x="771" y="314"/>
                  </a:lnTo>
                  <a:lnTo>
                    <a:pt x="771" y="311"/>
                  </a:lnTo>
                  <a:lnTo>
                    <a:pt x="769" y="311"/>
                  </a:lnTo>
                  <a:lnTo>
                    <a:pt x="765" y="309"/>
                  </a:lnTo>
                  <a:lnTo>
                    <a:pt x="763" y="307"/>
                  </a:lnTo>
                  <a:lnTo>
                    <a:pt x="761" y="307"/>
                  </a:lnTo>
                  <a:lnTo>
                    <a:pt x="756" y="307"/>
                  </a:lnTo>
                  <a:lnTo>
                    <a:pt x="756" y="305"/>
                  </a:lnTo>
                  <a:lnTo>
                    <a:pt x="756" y="304"/>
                  </a:lnTo>
                  <a:lnTo>
                    <a:pt x="752" y="304"/>
                  </a:lnTo>
                  <a:lnTo>
                    <a:pt x="742" y="299"/>
                  </a:lnTo>
                  <a:lnTo>
                    <a:pt x="744" y="298"/>
                  </a:lnTo>
                  <a:lnTo>
                    <a:pt x="739" y="296"/>
                  </a:lnTo>
                  <a:lnTo>
                    <a:pt x="739" y="293"/>
                  </a:lnTo>
                  <a:lnTo>
                    <a:pt x="737" y="292"/>
                  </a:lnTo>
                  <a:lnTo>
                    <a:pt x="733" y="291"/>
                  </a:lnTo>
                  <a:lnTo>
                    <a:pt x="735" y="290"/>
                  </a:lnTo>
                  <a:lnTo>
                    <a:pt x="739" y="289"/>
                  </a:lnTo>
                  <a:lnTo>
                    <a:pt x="746" y="291"/>
                  </a:lnTo>
                  <a:lnTo>
                    <a:pt x="746" y="292"/>
                  </a:lnTo>
                  <a:lnTo>
                    <a:pt x="748" y="295"/>
                  </a:lnTo>
                  <a:lnTo>
                    <a:pt x="756" y="298"/>
                  </a:lnTo>
                  <a:lnTo>
                    <a:pt x="756" y="297"/>
                  </a:lnTo>
                  <a:lnTo>
                    <a:pt x="758" y="296"/>
                  </a:lnTo>
                  <a:lnTo>
                    <a:pt x="761" y="298"/>
                  </a:lnTo>
                  <a:lnTo>
                    <a:pt x="763" y="299"/>
                  </a:lnTo>
                  <a:lnTo>
                    <a:pt x="765" y="298"/>
                  </a:lnTo>
                  <a:lnTo>
                    <a:pt x="765" y="299"/>
                  </a:lnTo>
                  <a:lnTo>
                    <a:pt x="767" y="298"/>
                  </a:lnTo>
                  <a:lnTo>
                    <a:pt x="769" y="298"/>
                  </a:lnTo>
                  <a:lnTo>
                    <a:pt x="769" y="301"/>
                  </a:lnTo>
                  <a:lnTo>
                    <a:pt x="773" y="300"/>
                  </a:lnTo>
                  <a:lnTo>
                    <a:pt x="779" y="301"/>
                  </a:lnTo>
                  <a:lnTo>
                    <a:pt x="779" y="303"/>
                  </a:lnTo>
                  <a:lnTo>
                    <a:pt x="784" y="303"/>
                  </a:lnTo>
                  <a:lnTo>
                    <a:pt x="786" y="305"/>
                  </a:lnTo>
                  <a:lnTo>
                    <a:pt x="798" y="307"/>
                  </a:lnTo>
                  <a:lnTo>
                    <a:pt x="807" y="307"/>
                  </a:lnTo>
                  <a:lnTo>
                    <a:pt x="813" y="308"/>
                  </a:lnTo>
                  <a:lnTo>
                    <a:pt x="815" y="309"/>
                  </a:lnTo>
                  <a:lnTo>
                    <a:pt x="834" y="311"/>
                  </a:lnTo>
                  <a:lnTo>
                    <a:pt x="836" y="311"/>
                  </a:lnTo>
                  <a:lnTo>
                    <a:pt x="841" y="309"/>
                  </a:lnTo>
                  <a:lnTo>
                    <a:pt x="853" y="307"/>
                  </a:lnTo>
                  <a:lnTo>
                    <a:pt x="868" y="297"/>
                  </a:lnTo>
                  <a:lnTo>
                    <a:pt x="872" y="289"/>
                  </a:lnTo>
                  <a:lnTo>
                    <a:pt x="870" y="289"/>
                  </a:lnTo>
                  <a:lnTo>
                    <a:pt x="868" y="288"/>
                  </a:lnTo>
                  <a:lnTo>
                    <a:pt x="866" y="280"/>
                  </a:lnTo>
                  <a:lnTo>
                    <a:pt x="864" y="277"/>
                  </a:lnTo>
                  <a:lnTo>
                    <a:pt x="859" y="276"/>
                  </a:lnTo>
                  <a:lnTo>
                    <a:pt x="859" y="277"/>
                  </a:lnTo>
                  <a:lnTo>
                    <a:pt x="857" y="276"/>
                  </a:lnTo>
                  <a:lnTo>
                    <a:pt x="857" y="274"/>
                  </a:lnTo>
                  <a:lnTo>
                    <a:pt x="853" y="272"/>
                  </a:lnTo>
                  <a:lnTo>
                    <a:pt x="851" y="271"/>
                  </a:lnTo>
                  <a:lnTo>
                    <a:pt x="847" y="268"/>
                  </a:lnTo>
                  <a:lnTo>
                    <a:pt x="849" y="271"/>
                  </a:lnTo>
                  <a:lnTo>
                    <a:pt x="847" y="272"/>
                  </a:lnTo>
                  <a:lnTo>
                    <a:pt x="838" y="267"/>
                  </a:lnTo>
                  <a:lnTo>
                    <a:pt x="838" y="268"/>
                  </a:lnTo>
                  <a:lnTo>
                    <a:pt x="836" y="268"/>
                  </a:lnTo>
                  <a:lnTo>
                    <a:pt x="836" y="266"/>
                  </a:lnTo>
                  <a:lnTo>
                    <a:pt x="832" y="264"/>
                  </a:lnTo>
                  <a:lnTo>
                    <a:pt x="834" y="266"/>
                  </a:lnTo>
                  <a:lnTo>
                    <a:pt x="828" y="265"/>
                  </a:lnTo>
                  <a:lnTo>
                    <a:pt x="826" y="264"/>
                  </a:lnTo>
                  <a:lnTo>
                    <a:pt x="826" y="263"/>
                  </a:lnTo>
                  <a:lnTo>
                    <a:pt x="790" y="245"/>
                  </a:lnTo>
                  <a:lnTo>
                    <a:pt x="779" y="244"/>
                  </a:lnTo>
                  <a:lnTo>
                    <a:pt x="782" y="245"/>
                  </a:lnTo>
                  <a:lnTo>
                    <a:pt x="779" y="247"/>
                  </a:lnTo>
                  <a:lnTo>
                    <a:pt x="761" y="242"/>
                  </a:lnTo>
                  <a:lnTo>
                    <a:pt x="761" y="243"/>
                  </a:lnTo>
                  <a:lnTo>
                    <a:pt x="754" y="244"/>
                  </a:lnTo>
                  <a:lnTo>
                    <a:pt x="752" y="243"/>
                  </a:lnTo>
                  <a:lnTo>
                    <a:pt x="752" y="241"/>
                  </a:lnTo>
                  <a:lnTo>
                    <a:pt x="746" y="243"/>
                  </a:lnTo>
                  <a:lnTo>
                    <a:pt x="748" y="240"/>
                  </a:lnTo>
                  <a:lnTo>
                    <a:pt x="744" y="241"/>
                  </a:lnTo>
                  <a:lnTo>
                    <a:pt x="746" y="240"/>
                  </a:lnTo>
                  <a:lnTo>
                    <a:pt x="744" y="239"/>
                  </a:lnTo>
                  <a:lnTo>
                    <a:pt x="742" y="239"/>
                  </a:lnTo>
                  <a:lnTo>
                    <a:pt x="737" y="240"/>
                  </a:lnTo>
                  <a:lnTo>
                    <a:pt x="739" y="239"/>
                  </a:lnTo>
                  <a:lnTo>
                    <a:pt x="737" y="237"/>
                  </a:lnTo>
                  <a:lnTo>
                    <a:pt x="733" y="237"/>
                  </a:lnTo>
                  <a:lnTo>
                    <a:pt x="735" y="233"/>
                  </a:lnTo>
                  <a:lnTo>
                    <a:pt x="735" y="235"/>
                  </a:lnTo>
                  <a:lnTo>
                    <a:pt x="737" y="235"/>
                  </a:lnTo>
                  <a:lnTo>
                    <a:pt x="739" y="235"/>
                  </a:lnTo>
                  <a:lnTo>
                    <a:pt x="742" y="236"/>
                  </a:lnTo>
                  <a:lnTo>
                    <a:pt x="744" y="236"/>
                  </a:lnTo>
                  <a:lnTo>
                    <a:pt x="746" y="236"/>
                  </a:lnTo>
                  <a:lnTo>
                    <a:pt x="748" y="234"/>
                  </a:lnTo>
                  <a:lnTo>
                    <a:pt x="748" y="233"/>
                  </a:lnTo>
                  <a:lnTo>
                    <a:pt x="744" y="232"/>
                  </a:lnTo>
                  <a:lnTo>
                    <a:pt x="742" y="232"/>
                  </a:lnTo>
                  <a:lnTo>
                    <a:pt x="739" y="232"/>
                  </a:lnTo>
                  <a:lnTo>
                    <a:pt x="739" y="231"/>
                  </a:lnTo>
                  <a:lnTo>
                    <a:pt x="731" y="228"/>
                  </a:lnTo>
                  <a:lnTo>
                    <a:pt x="733" y="229"/>
                  </a:lnTo>
                  <a:lnTo>
                    <a:pt x="733" y="232"/>
                  </a:lnTo>
                  <a:lnTo>
                    <a:pt x="731" y="232"/>
                  </a:lnTo>
                  <a:lnTo>
                    <a:pt x="729" y="232"/>
                  </a:lnTo>
                  <a:lnTo>
                    <a:pt x="729" y="233"/>
                  </a:lnTo>
                  <a:lnTo>
                    <a:pt x="729" y="234"/>
                  </a:lnTo>
                  <a:lnTo>
                    <a:pt x="727" y="235"/>
                  </a:lnTo>
                  <a:lnTo>
                    <a:pt x="725" y="235"/>
                  </a:lnTo>
                  <a:lnTo>
                    <a:pt x="723" y="233"/>
                  </a:lnTo>
                  <a:lnTo>
                    <a:pt x="716" y="232"/>
                  </a:lnTo>
                  <a:lnTo>
                    <a:pt x="716" y="233"/>
                  </a:lnTo>
                  <a:lnTo>
                    <a:pt x="716" y="232"/>
                  </a:lnTo>
                  <a:lnTo>
                    <a:pt x="710" y="232"/>
                  </a:lnTo>
                  <a:lnTo>
                    <a:pt x="710" y="234"/>
                  </a:lnTo>
                  <a:lnTo>
                    <a:pt x="708" y="234"/>
                  </a:lnTo>
                  <a:lnTo>
                    <a:pt x="706" y="234"/>
                  </a:lnTo>
                  <a:lnTo>
                    <a:pt x="704" y="233"/>
                  </a:lnTo>
                  <a:lnTo>
                    <a:pt x="704" y="234"/>
                  </a:lnTo>
                  <a:lnTo>
                    <a:pt x="704" y="235"/>
                  </a:lnTo>
                  <a:lnTo>
                    <a:pt x="704" y="233"/>
                  </a:lnTo>
                  <a:lnTo>
                    <a:pt x="699" y="234"/>
                  </a:lnTo>
                  <a:lnTo>
                    <a:pt x="697" y="235"/>
                  </a:lnTo>
                  <a:lnTo>
                    <a:pt x="697" y="233"/>
                  </a:lnTo>
                  <a:lnTo>
                    <a:pt x="699" y="232"/>
                  </a:lnTo>
                  <a:lnTo>
                    <a:pt x="702" y="232"/>
                  </a:lnTo>
                  <a:lnTo>
                    <a:pt x="702" y="231"/>
                  </a:lnTo>
                  <a:lnTo>
                    <a:pt x="702" y="229"/>
                  </a:lnTo>
                  <a:lnTo>
                    <a:pt x="695" y="229"/>
                  </a:lnTo>
                  <a:lnTo>
                    <a:pt x="695" y="228"/>
                  </a:lnTo>
                  <a:lnTo>
                    <a:pt x="689" y="225"/>
                  </a:lnTo>
                  <a:lnTo>
                    <a:pt x="685" y="225"/>
                  </a:lnTo>
                  <a:lnTo>
                    <a:pt x="683" y="224"/>
                  </a:lnTo>
                  <a:lnTo>
                    <a:pt x="683" y="223"/>
                  </a:lnTo>
                  <a:lnTo>
                    <a:pt x="704" y="225"/>
                  </a:lnTo>
                  <a:lnTo>
                    <a:pt x="712" y="220"/>
                  </a:lnTo>
                  <a:lnTo>
                    <a:pt x="716" y="220"/>
                  </a:lnTo>
                  <a:lnTo>
                    <a:pt x="718" y="219"/>
                  </a:lnTo>
                  <a:lnTo>
                    <a:pt x="718" y="217"/>
                  </a:lnTo>
                  <a:lnTo>
                    <a:pt x="714" y="216"/>
                  </a:lnTo>
                  <a:lnTo>
                    <a:pt x="712" y="215"/>
                  </a:lnTo>
                  <a:lnTo>
                    <a:pt x="708" y="213"/>
                  </a:lnTo>
                  <a:lnTo>
                    <a:pt x="706" y="213"/>
                  </a:lnTo>
                  <a:lnTo>
                    <a:pt x="708" y="212"/>
                  </a:lnTo>
                  <a:lnTo>
                    <a:pt x="704" y="211"/>
                  </a:lnTo>
                  <a:lnTo>
                    <a:pt x="702" y="210"/>
                  </a:lnTo>
                  <a:lnTo>
                    <a:pt x="702" y="211"/>
                  </a:lnTo>
                  <a:lnTo>
                    <a:pt x="699" y="211"/>
                  </a:lnTo>
                  <a:lnTo>
                    <a:pt x="699" y="210"/>
                  </a:lnTo>
                  <a:lnTo>
                    <a:pt x="697" y="210"/>
                  </a:lnTo>
                  <a:lnTo>
                    <a:pt x="693" y="211"/>
                  </a:lnTo>
                  <a:lnTo>
                    <a:pt x="693" y="210"/>
                  </a:lnTo>
                  <a:lnTo>
                    <a:pt x="693" y="209"/>
                  </a:lnTo>
                  <a:lnTo>
                    <a:pt x="693" y="208"/>
                  </a:lnTo>
                  <a:lnTo>
                    <a:pt x="691" y="208"/>
                  </a:lnTo>
                  <a:lnTo>
                    <a:pt x="691" y="207"/>
                  </a:lnTo>
                  <a:lnTo>
                    <a:pt x="689" y="207"/>
                  </a:lnTo>
                  <a:lnTo>
                    <a:pt x="687" y="207"/>
                  </a:lnTo>
                  <a:lnTo>
                    <a:pt x="685" y="207"/>
                  </a:lnTo>
                  <a:lnTo>
                    <a:pt x="683" y="209"/>
                  </a:lnTo>
                  <a:lnTo>
                    <a:pt x="683" y="216"/>
                  </a:lnTo>
                  <a:lnTo>
                    <a:pt x="678" y="217"/>
                  </a:lnTo>
                  <a:lnTo>
                    <a:pt x="676" y="216"/>
                  </a:lnTo>
                  <a:lnTo>
                    <a:pt x="674" y="216"/>
                  </a:lnTo>
                  <a:lnTo>
                    <a:pt x="672" y="216"/>
                  </a:lnTo>
                  <a:lnTo>
                    <a:pt x="676" y="213"/>
                  </a:lnTo>
                  <a:lnTo>
                    <a:pt x="678" y="212"/>
                  </a:lnTo>
                  <a:lnTo>
                    <a:pt x="676" y="210"/>
                  </a:lnTo>
                  <a:lnTo>
                    <a:pt x="672" y="212"/>
                  </a:lnTo>
                  <a:lnTo>
                    <a:pt x="670" y="212"/>
                  </a:lnTo>
                  <a:lnTo>
                    <a:pt x="674" y="210"/>
                  </a:lnTo>
                  <a:lnTo>
                    <a:pt x="672" y="209"/>
                  </a:lnTo>
                  <a:lnTo>
                    <a:pt x="674" y="208"/>
                  </a:lnTo>
                  <a:lnTo>
                    <a:pt x="678" y="208"/>
                  </a:lnTo>
                  <a:lnTo>
                    <a:pt x="680" y="205"/>
                  </a:lnTo>
                  <a:lnTo>
                    <a:pt x="680" y="203"/>
                  </a:lnTo>
                  <a:lnTo>
                    <a:pt x="676" y="203"/>
                  </a:lnTo>
                  <a:lnTo>
                    <a:pt x="678" y="202"/>
                  </a:lnTo>
                  <a:lnTo>
                    <a:pt x="676" y="201"/>
                  </a:lnTo>
                  <a:lnTo>
                    <a:pt x="674" y="201"/>
                  </a:lnTo>
                  <a:lnTo>
                    <a:pt x="670" y="202"/>
                  </a:lnTo>
                  <a:lnTo>
                    <a:pt x="668" y="201"/>
                  </a:lnTo>
                  <a:lnTo>
                    <a:pt x="664" y="208"/>
                  </a:lnTo>
                  <a:lnTo>
                    <a:pt x="662" y="209"/>
                  </a:lnTo>
                  <a:lnTo>
                    <a:pt x="662" y="210"/>
                  </a:lnTo>
                  <a:lnTo>
                    <a:pt x="662" y="212"/>
                  </a:lnTo>
                  <a:lnTo>
                    <a:pt x="659" y="212"/>
                  </a:lnTo>
                  <a:lnTo>
                    <a:pt x="659" y="213"/>
                  </a:lnTo>
                  <a:lnTo>
                    <a:pt x="659" y="216"/>
                  </a:lnTo>
                  <a:lnTo>
                    <a:pt x="655" y="216"/>
                  </a:lnTo>
                  <a:lnTo>
                    <a:pt x="653" y="218"/>
                  </a:lnTo>
                  <a:lnTo>
                    <a:pt x="653" y="213"/>
                  </a:lnTo>
                  <a:lnTo>
                    <a:pt x="651" y="211"/>
                  </a:lnTo>
                  <a:lnTo>
                    <a:pt x="653" y="210"/>
                  </a:lnTo>
                  <a:lnTo>
                    <a:pt x="653" y="204"/>
                  </a:lnTo>
                  <a:lnTo>
                    <a:pt x="651" y="205"/>
                  </a:lnTo>
                  <a:lnTo>
                    <a:pt x="634" y="221"/>
                  </a:lnTo>
                  <a:lnTo>
                    <a:pt x="636" y="220"/>
                  </a:lnTo>
                  <a:lnTo>
                    <a:pt x="630" y="225"/>
                  </a:lnTo>
                  <a:lnTo>
                    <a:pt x="628" y="226"/>
                  </a:lnTo>
                  <a:lnTo>
                    <a:pt x="628" y="223"/>
                  </a:lnTo>
                  <a:lnTo>
                    <a:pt x="630" y="221"/>
                  </a:lnTo>
                  <a:lnTo>
                    <a:pt x="632" y="220"/>
                  </a:lnTo>
                  <a:lnTo>
                    <a:pt x="632" y="217"/>
                  </a:lnTo>
                  <a:lnTo>
                    <a:pt x="632" y="216"/>
                  </a:lnTo>
                  <a:lnTo>
                    <a:pt x="640" y="207"/>
                  </a:lnTo>
                  <a:lnTo>
                    <a:pt x="638" y="205"/>
                  </a:lnTo>
                  <a:lnTo>
                    <a:pt x="634" y="208"/>
                  </a:lnTo>
                  <a:lnTo>
                    <a:pt x="632" y="208"/>
                  </a:lnTo>
                  <a:lnTo>
                    <a:pt x="632" y="207"/>
                  </a:lnTo>
                  <a:lnTo>
                    <a:pt x="630" y="205"/>
                  </a:lnTo>
                  <a:lnTo>
                    <a:pt x="630" y="204"/>
                  </a:lnTo>
                  <a:lnTo>
                    <a:pt x="628" y="203"/>
                  </a:lnTo>
                  <a:lnTo>
                    <a:pt x="626" y="205"/>
                  </a:lnTo>
                  <a:lnTo>
                    <a:pt x="626" y="204"/>
                  </a:lnTo>
                  <a:lnTo>
                    <a:pt x="624" y="204"/>
                  </a:lnTo>
                  <a:lnTo>
                    <a:pt x="624" y="208"/>
                  </a:lnTo>
                  <a:lnTo>
                    <a:pt x="619" y="208"/>
                  </a:lnTo>
                  <a:lnTo>
                    <a:pt x="622" y="209"/>
                  </a:lnTo>
                  <a:lnTo>
                    <a:pt x="624" y="210"/>
                  </a:lnTo>
                  <a:lnTo>
                    <a:pt x="624" y="211"/>
                  </a:lnTo>
                  <a:lnTo>
                    <a:pt x="619" y="212"/>
                  </a:lnTo>
                  <a:lnTo>
                    <a:pt x="617" y="213"/>
                  </a:lnTo>
                  <a:lnTo>
                    <a:pt x="619" y="216"/>
                  </a:lnTo>
                  <a:lnTo>
                    <a:pt x="611" y="216"/>
                  </a:lnTo>
                  <a:lnTo>
                    <a:pt x="609" y="218"/>
                  </a:lnTo>
                  <a:lnTo>
                    <a:pt x="607" y="219"/>
                  </a:lnTo>
                  <a:lnTo>
                    <a:pt x="605" y="221"/>
                  </a:lnTo>
                  <a:lnTo>
                    <a:pt x="603" y="223"/>
                  </a:lnTo>
                  <a:lnTo>
                    <a:pt x="605" y="224"/>
                  </a:lnTo>
                  <a:lnTo>
                    <a:pt x="603" y="227"/>
                  </a:lnTo>
                  <a:lnTo>
                    <a:pt x="600" y="227"/>
                  </a:lnTo>
                  <a:lnTo>
                    <a:pt x="600" y="225"/>
                  </a:lnTo>
                  <a:lnTo>
                    <a:pt x="598" y="225"/>
                  </a:lnTo>
                  <a:lnTo>
                    <a:pt x="598" y="223"/>
                  </a:lnTo>
                  <a:lnTo>
                    <a:pt x="590" y="221"/>
                  </a:lnTo>
                  <a:lnTo>
                    <a:pt x="592" y="224"/>
                  </a:lnTo>
                  <a:lnTo>
                    <a:pt x="590" y="224"/>
                  </a:lnTo>
                  <a:lnTo>
                    <a:pt x="588" y="224"/>
                  </a:lnTo>
                  <a:lnTo>
                    <a:pt x="588" y="223"/>
                  </a:lnTo>
                  <a:lnTo>
                    <a:pt x="588" y="221"/>
                  </a:lnTo>
                  <a:lnTo>
                    <a:pt x="586" y="221"/>
                  </a:lnTo>
                  <a:lnTo>
                    <a:pt x="586" y="220"/>
                  </a:lnTo>
                  <a:lnTo>
                    <a:pt x="584" y="220"/>
                  </a:lnTo>
                  <a:lnTo>
                    <a:pt x="582" y="220"/>
                  </a:lnTo>
                  <a:lnTo>
                    <a:pt x="582" y="224"/>
                  </a:lnTo>
                  <a:lnTo>
                    <a:pt x="579" y="220"/>
                  </a:lnTo>
                  <a:lnTo>
                    <a:pt x="577" y="220"/>
                  </a:lnTo>
                  <a:lnTo>
                    <a:pt x="577" y="224"/>
                  </a:lnTo>
                  <a:lnTo>
                    <a:pt x="584" y="225"/>
                  </a:lnTo>
                  <a:lnTo>
                    <a:pt x="584" y="229"/>
                  </a:lnTo>
                  <a:lnTo>
                    <a:pt x="586" y="232"/>
                  </a:lnTo>
                  <a:lnTo>
                    <a:pt x="586" y="234"/>
                  </a:lnTo>
                  <a:lnTo>
                    <a:pt x="573" y="226"/>
                  </a:lnTo>
                  <a:lnTo>
                    <a:pt x="575" y="229"/>
                  </a:lnTo>
                  <a:lnTo>
                    <a:pt x="573" y="229"/>
                  </a:lnTo>
                  <a:lnTo>
                    <a:pt x="573" y="231"/>
                  </a:lnTo>
                  <a:lnTo>
                    <a:pt x="571" y="231"/>
                  </a:lnTo>
                  <a:lnTo>
                    <a:pt x="571" y="232"/>
                  </a:lnTo>
                  <a:lnTo>
                    <a:pt x="569" y="231"/>
                  </a:lnTo>
                  <a:lnTo>
                    <a:pt x="571" y="228"/>
                  </a:lnTo>
                  <a:lnTo>
                    <a:pt x="569" y="229"/>
                  </a:lnTo>
                  <a:lnTo>
                    <a:pt x="567" y="231"/>
                  </a:lnTo>
                  <a:lnTo>
                    <a:pt x="565" y="233"/>
                  </a:lnTo>
                  <a:lnTo>
                    <a:pt x="565" y="236"/>
                  </a:lnTo>
                  <a:lnTo>
                    <a:pt x="560" y="239"/>
                  </a:lnTo>
                  <a:lnTo>
                    <a:pt x="558" y="241"/>
                  </a:lnTo>
                  <a:lnTo>
                    <a:pt x="556" y="242"/>
                  </a:lnTo>
                  <a:lnTo>
                    <a:pt x="558" y="240"/>
                  </a:lnTo>
                  <a:lnTo>
                    <a:pt x="560" y="228"/>
                  </a:lnTo>
                  <a:lnTo>
                    <a:pt x="556" y="229"/>
                  </a:lnTo>
                  <a:lnTo>
                    <a:pt x="552" y="233"/>
                  </a:lnTo>
                  <a:lnTo>
                    <a:pt x="550" y="240"/>
                  </a:lnTo>
                  <a:lnTo>
                    <a:pt x="550" y="232"/>
                  </a:lnTo>
                  <a:lnTo>
                    <a:pt x="544" y="233"/>
                  </a:lnTo>
                  <a:lnTo>
                    <a:pt x="542" y="235"/>
                  </a:lnTo>
                  <a:lnTo>
                    <a:pt x="542" y="239"/>
                  </a:lnTo>
                  <a:lnTo>
                    <a:pt x="544" y="241"/>
                  </a:lnTo>
                  <a:lnTo>
                    <a:pt x="546" y="241"/>
                  </a:lnTo>
                  <a:lnTo>
                    <a:pt x="548" y="243"/>
                  </a:lnTo>
                  <a:lnTo>
                    <a:pt x="548" y="244"/>
                  </a:lnTo>
                  <a:lnTo>
                    <a:pt x="546" y="244"/>
                  </a:lnTo>
                  <a:lnTo>
                    <a:pt x="544" y="242"/>
                  </a:lnTo>
                  <a:lnTo>
                    <a:pt x="542" y="241"/>
                  </a:lnTo>
                  <a:lnTo>
                    <a:pt x="535" y="237"/>
                  </a:lnTo>
                  <a:lnTo>
                    <a:pt x="533" y="237"/>
                  </a:lnTo>
                  <a:lnTo>
                    <a:pt x="535" y="241"/>
                  </a:lnTo>
                  <a:lnTo>
                    <a:pt x="537" y="242"/>
                  </a:lnTo>
                  <a:lnTo>
                    <a:pt x="535" y="243"/>
                  </a:lnTo>
                  <a:lnTo>
                    <a:pt x="533" y="242"/>
                  </a:lnTo>
                  <a:lnTo>
                    <a:pt x="533" y="243"/>
                  </a:lnTo>
                  <a:lnTo>
                    <a:pt x="531" y="242"/>
                  </a:lnTo>
                  <a:lnTo>
                    <a:pt x="529" y="242"/>
                  </a:lnTo>
                  <a:lnTo>
                    <a:pt x="531" y="240"/>
                  </a:lnTo>
                  <a:lnTo>
                    <a:pt x="529" y="239"/>
                  </a:lnTo>
                  <a:lnTo>
                    <a:pt x="527" y="243"/>
                  </a:lnTo>
                  <a:lnTo>
                    <a:pt x="527" y="244"/>
                  </a:lnTo>
                  <a:lnTo>
                    <a:pt x="527" y="245"/>
                  </a:lnTo>
                  <a:lnTo>
                    <a:pt x="520" y="248"/>
                  </a:lnTo>
                  <a:lnTo>
                    <a:pt x="518" y="251"/>
                  </a:lnTo>
                  <a:lnTo>
                    <a:pt x="518" y="252"/>
                  </a:lnTo>
                  <a:lnTo>
                    <a:pt x="523" y="251"/>
                  </a:lnTo>
                  <a:lnTo>
                    <a:pt x="523" y="252"/>
                  </a:lnTo>
                  <a:lnTo>
                    <a:pt x="520" y="252"/>
                  </a:lnTo>
                  <a:lnTo>
                    <a:pt x="520" y="256"/>
                  </a:lnTo>
                  <a:lnTo>
                    <a:pt x="518" y="255"/>
                  </a:lnTo>
                  <a:lnTo>
                    <a:pt x="516" y="255"/>
                  </a:lnTo>
                  <a:lnTo>
                    <a:pt x="518" y="256"/>
                  </a:lnTo>
                  <a:lnTo>
                    <a:pt x="516" y="257"/>
                  </a:lnTo>
                  <a:lnTo>
                    <a:pt x="514" y="256"/>
                  </a:lnTo>
                  <a:lnTo>
                    <a:pt x="514" y="257"/>
                  </a:lnTo>
                  <a:lnTo>
                    <a:pt x="512" y="257"/>
                  </a:lnTo>
                  <a:lnTo>
                    <a:pt x="508" y="258"/>
                  </a:lnTo>
                  <a:lnTo>
                    <a:pt x="506" y="259"/>
                  </a:lnTo>
                  <a:lnTo>
                    <a:pt x="504" y="259"/>
                  </a:lnTo>
                  <a:lnTo>
                    <a:pt x="504" y="260"/>
                  </a:lnTo>
                  <a:lnTo>
                    <a:pt x="506" y="261"/>
                  </a:lnTo>
                  <a:lnTo>
                    <a:pt x="510" y="260"/>
                  </a:lnTo>
                  <a:lnTo>
                    <a:pt x="514" y="261"/>
                  </a:lnTo>
                  <a:lnTo>
                    <a:pt x="518" y="260"/>
                  </a:lnTo>
                  <a:lnTo>
                    <a:pt x="520" y="261"/>
                  </a:lnTo>
                  <a:lnTo>
                    <a:pt x="516" y="261"/>
                  </a:lnTo>
                  <a:lnTo>
                    <a:pt x="516" y="263"/>
                  </a:lnTo>
                  <a:lnTo>
                    <a:pt x="516" y="265"/>
                  </a:lnTo>
                  <a:lnTo>
                    <a:pt x="512" y="264"/>
                  </a:lnTo>
                  <a:lnTo>
                    <a:pt x="508" y="264"/>
                  </a:lnTo>
                  <a:lnTo>
                    <a:pt x="508" y="263"/>
                  </a:lnTo>
                  <a:lnTo>
                    <a:pt x="504" y="263"/>
                  </a:lnTo>
                  <a:lnTo>
                    <a:pt x="501" y="264"/>
                  </a:lnTo>
                  <a:lnTo>
                    <a:pt x="499" y="265"/>
                  </a:lnTo>
                  <a:lnTo>
                    <a:pt x="501" y="267"/>
                  </a:lnTo>
                  <a:lnTo>
                    <a:pt x="501" y="268"/>
                  </a:lnTo>
                  <a:lnTo>
                    <a:pt x="501" y="271"/>
                  </a:lnTo>
                  <a:lnTo>
                    <a:pt x="501" y="272"/>
                  </a:lnTo>
                  <a:lnTo>
                    <a:pt x="499" y="272"/>
                  </a:lnTo>
                  <a:lnTo>
                    <a:pt x="499" y="273"/>
                  </a:lnTo>
                  <a:lnTo>
                    <a:pt x="497" y="273"/>
                  </a:lnTo>
                  <a:lnTo>
                    <a:pt x="497" y="267"/>
                  </a:lnTo>
                  <a:lnTo>
                    <a:pt x="495" y="268"/>
                  </a:lnTo>
                  <a:lnTo>
                    <a:pt x="493" y="269"/>
                  </a:lnTo>
                  <a:lnTo>
                    <a:pt x="491" y="269"/>
                  </a:lnTo>
                  <a:lnTo>
                    <a:pt x="491" y="271"/>
                  </a:lnTo>
                  <a:lnTo>
                    <a:pt x="493" y="271"/>
                  </a:lnTo>
                  <a:lnTo>
                    <a:pt x="493" y="272"/>
                  </a:lnTo>
                  <a:lnTo>
                    <a:pt x="491" y="272"/>
                  </a:lnTo>
                  <a:lnTo>
                    <a:pt x="489" y="273"/>
                  </a:lnTo>
                  <a:lnTo>
                    <a:pt x="489" y="274"/>
                  </a:lnTo>
                  <a:lnTo>
                    <a:pt x="489" y="275"/>
                  </a:lnTo>
                  <a:lnTo>
                    <a:pt x="491" y="276"/>
                  </a:lnTo>
                  <a:lnTo>
                    <a:pt x="489" y="276"/>
                  </a:lnTo>
                  <a:lnTo>
                    <a:pt x="491" y="277"/>
                  </a:lnTo>
                  <a:lnTo>
                    <a:pt x="489" y="277"/>
                  </a:lnTo>
                  <a:lnTo>
                    <a:pt x="487" y="280"/>
                  </a:lnTo>
                  <a:lnTo>
                    <a:pt x="485" y="280"/>
                  </a:lnTo>
                  <a:lnTo>
                    <a:pt x="485" y="281"/>
                  </a:lnTo>
                  <a:lnTo>
                    <a:pt x="487" y="281"/>
                  </a:lnTo>
                  <a:lnTo>
                    <a:pt x="493" y="280"/>
                  </a:lnTo>
                  <a:lnTo>
                    <a:pt x="487" y="283"/>
                  </a:lnTo>
                  <a:lnTo>
                    <a:pt x="483" y="282"/>
                  </a:lnTo>
                  <a:lnTo>
                    <a:pt x="480" y="282"/>
                  </a:lnTo>
                  <a:lnTo>
                    <a:pt x="480" y="281"/>
                  </a:lnTo>
                  <a:lnTo>
                    <a:pt x="478" y="281"/>
                  </a:lnTo>
                  <a:lnTo>
                    <a:pt x="476" y="282"/>
                  </a:lnTo>
                  <a:lnTo>
                    <a:pt x="474" y="284"/>
                  </a:lnTo>
                  <a:lnTo>
                    <a:pt x="472" y="285"/>
                  </a:lnTo>
                  <a:lnTo>
                    <a:pt x="472" y="287"/>
                  </a:lnTo>
                  <a:lnTo>
                    <a:pt x="474" y="287"/>
                  </a:lnTo>
                  <a:lnTo>
                    <a:pt x="472" y="289"/>
                  </a:lnTo>
                  <a:lnTo>
                    <a:pt x="470" y="290"/>
                  </a:lnTo>
                  <a:lnTo>
                    <a:pt x="470" y="292"/>
                  </a:lnTo>
                  <a:lnTo>
                    <a:pt x="468" y="292"/>
                  </a:lnTo>
                  <a:lnTo>
                    <a:pt x="466" y="292"/>
                  </a:lnTo>
                  <a:lnTo>
                    <a:pt x="464" y="292"/>
                  </a:lnTo>
                  <a:lnTo>
                    <a:pt x="461" y="295"/>
                  </a:lnTo>
                  <a:lnTo>
                    <a:pt x="464" y="296"/>
                  </a:lnTo>
                  <a:lnTo>
                    <a:pt x="461" y="297"/>
                  </a:lnTo>
                  <a:lnTo>
                    <a:pt x="459" y="297"/>
                  </a:lnTo>
                  <a:lnTo>
                    <a:pt x="459" y="298"/>
                  </a:lnTo>
                  <a:lnTo>
                    <a:pt x="457" y="298"/>
                  </a:lnTo>
                  <a:lnTo>
                    <a:pt x="457" y="299"/>
                  </a:lnTo>
                  <a:lnTo>
                    <a:pt x="455" y="299"/>
                  </a:lnTo>
                  <a:lnTo>
                    <a:pt x="455" y="301"/>
                  </a:lnTo>
                  <a:lnTo>
                    <a:pt x="459" y="301"/>
                  </a:lnTo>
                  <a:lnTo>
                    <a:pt x="457" y="303"/>
                  </a:lnTo>
                  <a:lnTo>
                    <a:pt x="455" y="303"/>
                  </a:lnTo>
                  <a:lnTo>
                    <a:pt x="453" y="303"/>
                  </a:lnTo>
                  <a:lnTo>
                    <a:pt x="455" y="305"/>
                  </a:lnTo>
                  <a:lnTo>
                    <a:pt x="455" y="306"/>
                  </a:lnTo>
                  <a:lnTo>
                    <a:pt x="457" y="305"/>
                  </a:lnTo>
                  <a:lnTo>
                    <a:pt x="459" y="306"/>
                  </a:lnTo>
                  <a:lnTo>
                    <a:pt x="457" y="307"/>
                  </a:lnTo>
                  <a:lnTo>
                    <a:pt x="453" y="307"/>
                  </a:lnTo>
                  <a:lnTo>
                    <a:pt x="451" y="308"/>
                  </a:lnTo>
                  <a:lnTo>
                    <a:pt x="451" y="311"/>
                  </a:lnTo>
                  <a:lnTo>
                    <a:pt x="449" y="311"/>
                  </a:lnTo>
                  <a:lnTo>
                    <a:pt x="447" y="312"/>
                  </a:lnTo>
                  <a:lnTo>
                    <a:pt x="445" y="314"/>
                  </a:lnTo>
                  <a:lnTo>
                    <a:pt x="447" y="313"/>
                  </a:lnTo>
                  <a:lnTo>
                    <a:pt x="449" y="312"/>
                  </a:lnTo>
                  <a:lnTo>
                    <a:pt x="453" y="312"/>
                  </a:lnTo>
                  <a:lnTo>
                    <a:pt x="453" y="313"/>
                  </a:lnTo>
                  <a:lnTo>
                    <a:pt x="453" y="315"/>
                  </a:lnTo>
                  <a:lnTo>
                    <a:pt x="449" y="314"/>
                  </a:lnTo>
                  <a:lnTo>
                    <a:pt x="449" y="315"/>
                  </a:lnTo>
                  <a:lnTo>
                    <a:pt x="447" y="316"/>
                  </a:lnTo>
                  <a:lnTo>
                    <a:pt x="447" y="317"/>
                  </a:lnTo>
                  <a:lnTo>
                    <a:pt x="447" y="319"/>
                  </a:lnTo>
                  <a:lnTo>
                    <a:pt x="445" y="319"/>
                  </a:lnTo>
                  <a:lnTo>
                    <a:pt x="445" y="320"/>
                  </a:lnTo>
                  <a:lnTo>
                    <a:pt x="445" y="321"/>
                  </a:lnTo>
                  <a:lnTo>
                    <a:pt x="447" y="321"/>
                  </a:lnTo>
                  <a:lnTo>
                    <a:pt x="447" y="324"/>
                  </a:lnTo>
                  <a:lnTo>
                    <a:pt x="445" y="323"/>
                  </a:lnTo>
                  <a:lnTo>
                    <a:pt x="443" y="323"/>
                  </a:lnTo>
                  <a:lnTo>
                    <a:pt x="440" y="321"/>
                  </a:lnTo>
                  <a:lnTo>
                    <a:pt x="443" y="323"/>
                  </a:lnTo>
                  <a:lnTo>
                    <a:pt x="440" y="324"/>
                  </a:lnTo>
                  <a:lnTo>
                    <a:pt x="438" y="324"/>
                  </a:lnTo>
                  <a:lnTo>
                    <a:pt x="438" y="325"/>
                  </a:lnTo>
                  <a:lnTo>
                    <a:pt x="440" y="327"/>
                  </a:lnTo>
                  <a:lnTo>
                    <a:pt x="440" y="325"/>
                  </a:lnTo>
                  <a:lnTo>
                    <a:pt x="443" y="324"/>
                  </a:lnTo>
                  <a:lnTo>
                    <a:pt x="443" y="325"/>
                  </a:lnTo>
                  <a:lnTo>
                    <a:pt x="443" y="328"/>
                  </a:lnTo>
                  <a:lnTo>
                    <a:pt x="440" y="329"/>
                  </a:lnTo>
                  <a:lnTo>
                    <a:pt x="438" y="328"/>
                  </a:lnTo>
                  <a:lnTo>
                    <a:pt x="436" y="329"/>
                  </a:lnTo>
                  <a:lnTo>
                    <a:pt x="434" y="329"/>
                  </a:lnTo>
                  <a:lnTo>
                    <a:pt x="432" y="330"/>
                  </a:lnTo>
                  <a:lnTo>
                    <a:pt x="432" y="331"/>
                  </a:lnTo>
                  <a:lnTo>
                    <a:pt x="430" y="332"/>
                  </a:lnTo>
                  <a:lnTo>
                    <a:pt x="428" y="333"/>
                  </a:lnTo>
                  <a:lnTo>
                    <a:pt x="428" y="336"/>
                  </a:lnTo>
                  <a:lnTo>
                    <a:pt x="430" y="336"/>
                  </a:lnTo>
                  <a:lnTo>
                    <a:pt x="432" y="335"/>
                  </a:lnTo>
                  <a:lnTo>
                    <a:pt x="434" y="336"/>
                  </a:lnTo>
                  <a:lnTo>
                    <a:pt x="428" y="336"/>
                  </a:lnTo>
                  <a:lnTo>
                    <a:pt x="428" y="338"/>
                  </a:lnTo>
                  <a:lnTo>
                    <a:pt x="430" y="339"/>
                  </a:lnTo>
                  <a:lnTo>
                    <a:pt x="428" y="340"/>
                  </a:lnTo>
                  <a:lnTo>
                    <a:pt x="426" y="341"/>
                  </a:lnTo>
                  <a:lnTo>
                    <a:pt x="421" y="339"/>
                  </a:lnTo>
                  <a:lnTo>
                    <a:pt x="419" y="341"/>
                  </a:lnTo>
                  <a:lnTo>
                    <a:pt x="415" y="343"/>
                  </a:lnTo>
                  <a:lnTo>
                    <a:pt x="415" y="344"/>
                  </a:lnTo>
                  <a:lnTo>
                    <a:pt x="409" y="348"/>
                  </a:lnTo>
                  <a:lnTo>
                    <a:pt x="409" y="351"/>
                  </a:lnTo>
                  <a:lnTo>
                    <a:pt x="403" y="353"/>
                  </a:lnTo>
                  <a:lnTo>
                    <a:pt x="403" y="354"/>
                  </a:lnTo>
                  <a:lnTo>
                    <a:pt x="405" y="355"/>
                  </a:lnTo>
                  <a:lnTo>
                    <a:pt x="407" y="354"/>
                  </a:lnTo>
                  <a:lnTo>
                    <a:pt x="407" y="356"/>
                  </a:lnTo>
                  <a:lnTo>
                    <a:pt x="409" y="359"/>
                  </a:lnTo>
                  <a:lnTo>
                    <a:pt x="426" y="353"/>
                  </a:lnTo>
                  <a:lnTo>
                    <a:pt x="428" y="352"/>
                  </a:lnTo>
                  <a:lnTo>
                    <a:pt x="428" y="353"/>
                  </a:lnTo>
                  <a:lnTo>
                    <a:pt x="424" y="354"/>
                  </a:lnTo>
                  <a:lnTo>
                    <a:pt x="421" y="355"/>
                  </a:lnTo>
                  <a:lnTo>
                    <a:pt x="417" y="357"/>
                  </a:lnTo>
                  <a:lnTo>
                    <a:pt x="417" y="359"/>
                  </a:lnTo>
                  <a:lnTo>
                    <a:pt x="413" y="360"/>
                  </a:lnTo>
                  <a:lnTo>
                    <a:pt x="411" y="360"/>
                  </a:lnTo>
                  <a:lnTo>
                    <a:pt x="409" y="360"/>
                  </a:lnTo>
                  <a:lnTo>
                    <a:pt x="411" y="361"/>
                  </a:lnTo>
                  <a:lnTo>
                    <a:pt x="409" y="361"/>
                  </a:lnTo>
                  <a:lnTo>
                    <a:pt x="407" y="361"/>
                  </a:lnTo>
                  <a:lnTo>
                    <a:pt x="407" y="360"/>
                  </a:lnTo>
                  <a:lnTo>
                    <a:pt x="403" y="356"/>
                  </a:lnTo>
                  <a:lnTo>
                    <a:pt x="400" y="357"/>
                  </a:lnTo>
                  <a:lnTo>
                    <a:pt x="398" y="357"/>
                  </a:lnTo>
                  <a:lnTo>
                    <a:pt x="396" y="359"/>
                  </a:lnTo>
                  <a:lnTo>
                    <a:pt x="396" y="360"/>
                  </a:lnTo>
                  <a:lnTo>
                    <a:pt x="398" y="361"/>
                  </a:lnTo>
                  <a:lnTo>
                    <a:pt x="396" y="362"/>
                  </a:lnTo>
                  <a:lnTo>
                    <a:pt x="394" y="361"/>
                  </a:lnTo>
                  <a:lnTo>
                    <a:pt x="394" y="360"/>
                  </a:lnTo>
                  <a:lnTo>
                    <a:pt x="394" y="359"/>
                  </a:lnTo>
                  <a:lnTo>
                    <a:pt x="388" y="361"/>
                  </a:lnTo>
                  <a:lnTo>
                    <a:pt x="386" y="361"/>
                  </a:lnTo>
                  <a:lnTo>
                    <a:pt x="386" y="363"/>
                  </a:lnTo>
                  <a:lnTo>
                    <a:pt x="384" y="363"/>
                  </a:lnTo>
                  <a:lnTo>
                    <a:pt x="384" y="364"/>
                  </a:lnTo>
                  <a:lnTo>
                    <a:pt x="381" y="364"/>
                  </a:lnTo>
                  <a:lnTo>
                    <a:pt x="379" y="363"/>
                  </a:lnTo>
                  <a:lnTo>
                    <a:pt x="379" y="364"/>
                  </a:lnTo>
                  <a:lnTo>
                    <a:pt x="377" y="365"/>
                  </a:lnTo>
                  <a:lnTo>
                    <a:pt x="375" y="365"/>
                  </a:lnTo>
                  <a:lnTo>
                    <a:pt x="371" y="367"/>
                  </a:lnTo>
                  <a:lnTo>
                    <a:pt x="371" y="370"/>
                  </a:lnTo>
                  <a:lnTo>
                    <a:pt x="369" y="369"/>
                  </a:lnTo>
                  <a:lnTo>
                    <a:pt x="365" y="369"/>
                  </a:lnTo>
                  <a:lnTo>
                    <a:pt x="363" y="370"/>
                  </a:lnTo>
                  <a:lnTo>
                    <a:pt x="363" y="371"/>
                  </a:lnTo>
                  <a:lnTo>
                    <a:pt x="365" y="372"/>
                  </a:lnTo>
                  <a:lnTo>
                    <a:pt x="367" y="373"/>
                  </a:lnTo>
                  <a:lnTo>
                    <a:pt x="369" y="372"/>
                  </a:lnTo>
                  <a:lnTo>
                    <a:pt x="371" y="373"/>
                  </a:lnTo>
                  <a:lnTo>
                    <a:pt x="371" y="375"/>
                  </a:lnTo>
                  <a:lnTo>
                    <a:pt x="371" y="376"/>
                  </a:lnTo>
                  <a:lnTo>
                    <a:pt x="369" y="376"/>
                  </a:lnTo>
                  <a:lnTo>
                    <a:pt x="358" y="375"/>
                  </a:lnTo>
                  <a:lnTo>
                    <a:pt x="356" y="376"/>
                  </a:lnTo>
                  <a:lnTo>
                    <a:pt x="354" y="376"/>
                  </a:lnTo>
                  <a:lnTo>
                    <a:pt x="354" y="377"/>
                  </a:lnTo>
                  <a:lnTo>
                    <a:pt x="356" y="377"/>
                  </a:lnTo>
                  <a:lnTo>
                    <a:pt x="354" y="377"/>
                  </a:lnTo>
                  <a:lnTo>
                    <a:pt x="354" y="378"/>
                  </a:lnTo>
                  <a:lnTo>
                    <a:pt x="356" y="378"/>
                  </a:lnTo>
                  <a:lnTo>
                    <a:pt x="358" y="378"/>
                  </a:lnTo>
                  <a:lnTo>
                    <a:pt x="356" y="379"/>
                  </a:lnTo>
                  <a:lnTo>
                    <a:pt x="356" y="383"/>
                  </a:lnTo>
                  <a:lnTo>
                    <a:pt x="354" y="380"/>
                  </a:lnTo>
                  <a:lnTo>
                    <a:pt x="350" y="380"/>
                  </a:lnTo>
                  <a:lnTo>
                    <a:pt x="348" y="384"/>
                  </a:lnTo>
                  <a:lnTo>
                    <a:pt x="350" y="384"/>
                  </a:lnTo>
                  <a:lnTo>
                    <a:pt x="350" y="385"/>
                  </a:lnTo>
                  <a:lnTo>
                    <a:pt x="348" y="384"/>
                  </a:lnTo>
                  <a:lnTo>
                    <a:pt x="348" y="383"/>
                  </a:lnTo>
                  <a:lnTo>
                    <a:pt x="346" y="384"/>
                  </a:lnTo>
                  <a:lnTo>
                    <a:pt x="341" y="384"/>
                  </a:lnTo>
                  <a:lnTo>
                    <a:pt x="341" y="385"/>
                  </a:lnTo>
                  <a:lnTo>
                    <a:pt x="337" y="383"/>
                  </a:lnTo>
                  <a:lnTo>
                    <a:pt x="335" y="384"/>
                  </a:lnTo>
                  <a:lnTo>
                    <a:pt x="337" y="386"/>
                  </a:lnTo>
                  <a:lnTo>
                    <a:pt x="337" y="387"/>
                  </a:lnTo>
                  <a:lnTo>
                    <a:pt x="352" y="386"/>
                  </a:lnTo>
                  <a:lnTo>
                    <a:pt x="348" y="387"/>
                  </a:lnTo>
                  <a:lnTo>
                    <a:pt x="348" y="388"/>
                  </a:lnTo>
                  <a:lnTo>
                    <a:pt x="354" y="387"/>
                  </a:lnTo>
                  <a:lnTo>
                    <a:pt x="352" y="388"/>
                  </a:lnTo>
                  <a:lnTo>
                    <a:pt x="344" y="388"/>
                  </a:lnTo>
                  <a:lnTo>
                    <a:pt x="341" y="388"/>
                  </a:lnTo>
                  <a:lnTo>
                    <a:pt x="339" y="388"/>
                  </a:lnTo>
                  <a:lnTo>
                    <a:pt x="337" y="389"/>
                  </a:lnTo>
                  <a:lnTo>
                    <a:pt x="337" y="391"/>
                  </a:lnTo>
                  <a:lnTo>
                    <a:pt x="335" y="391"/>
                  </a:lnTo>
                  <a:lnTo>
                    <a:pt x="333" y="391"/>
                  </a:lnTo>
                  <a:lnTo>
                    <a:pt x="333" y="392"/>
                  </a:lnTo>
                  <a:lnTo>
                    <a:pt x="337" y="392"/>
                  </a:lnTo>
                  <a:lnTo>
                    <a:pt x="337" y="393"/>
                  </a:lnTo>
                  <a:lnTo>
                    <a:pt x="337" y="394"/>
                  </a:lnTo>
                  <a:lnTo>
                    <a:pt x="335" y="396"/>
                  </a:lnTo>
                  <a:lnTo>
                    <a:pt x="335" y="397"/>
                  </a:lnTo>
                  <a:lnTo>
                    <a:pt x="335" y="399"/>
                  </a:lnTo>
                  <a:lnTo>
                    <a:pt x="335" y="400"/>
                  </a:lnTo>
                  <a:lnTo>
                    <a:pt x="335" y="401"/>
                  </a:lnTo>
                  <a:lnTo>
                    <a:pt x="339" y="401"/>
                  </a:lnTo>
                  <a:lnTo>
                    <a:pt x="348" y="399"/>
                  </a:lnTo>
                  <a:lnTo>
                    <a:pt x="350" y="400"/>
                  </a:lnTo>
                  <a:lnTo>
                    <a:pt x="352" y="400"/>
                  </a:lnTo>
                  <a:lnTo>
                    <a:pt x="356" y="395"/>
                  </a:lnTo>
                  <a:lnTo>
                    <a:pt x="356" y="397"/>
                  </a:lnTo>
                  <a:lnTo>
                    <a:pt x="356" y="399"/>
                  </a:lnTo>
                  <a:lnTo>
                    <a:pt x="356" y="400"/>
                  </a:lnTo>
                  <a:lnTo>
                    <a:pt x="360" y="400"/>
                  </a:lnTo>
                  <a:lnTo>
                    <a:pt x="363" y="399"/>
                  </a:lnTo>
                  <a:lnTo>
                    <a:pt x="363" y="400"/>
                  </a:lnTo>
                  <a:lnTo>
                    <a:pt x="367" y="397"/>
                  </a:lnTo>
                  <a:lnTo>
                    <a:pt x="367" y="394"/>
                  </a:lnTo>
                  <a:lnTo>
                    <a:pt x="371" y="394"/>
                  </a:lnTo>
                  <a:lnTo>
                    <a:pt x="369" y="396"/>
                  </a:lnTo>
                  <a:lnTo>
                    <a:pt x="369" y="399"/>
                  </a:lnTo>
                  <a:lnTo>
                    <a:pt x="371" y="397"/>
                  </a:lnTo>
                  <a:lnTo>
                    <a:pt x="373" y="399"/>
                  </a:lnTo>
                  <a:lnTo>
                    <a:pt x="369" y="400"/>
                  </a:lnTo>
                  <a:lnTo>
                    <a:pt x="365" y="401"/>
                  </a:lnTo>
                  <a:lnTo>
                    <a:pt x="365" y="402"/>
                  </a:lnTo>
                  <a:lnTo>
                    <a:pt x="365" y="403"/>
                  </a:lnTo>
                  <a:lnTo>
                    <a:pt x="363" y="404"/>
                  </a:lnTo>
                  <a:lnTo>
                    <a:pt x="363" y="403"/>
                  </a:lnTo>
                  <a:lnTo>
                    <a:pt x="360" y="402"/>
                  </a:lnTo>
                  <a:lnTo>
                    <a:pt x="358" y="401"/>
                  </a:lnTo>
                  <a:lnTo>
                    <a:pt x="356" y="401"/>
                  </a:lnTo>
                  <a:lnTo>
                    <a:pt x="352" y="401"/>
                  </a:lnTo>
                  <a:lnTo>
                    <a:pt x="350" y="401"/>
                  </a:lnTo>
                  <a:lnTo>
                    <a:pt x="346" y="401"/>
                  </a:lnTo>
                  <a:lnTo>
                    <a:pt x="344" y="401"/>
                  </a:lnTo>
                  <a:lnTo>
                    <a:pt x="341" y="402"/>
                  </a:lnTo>
                  <a:lnTo>
                    <a:pt x="337" y="402"/>
                  </a:lnTo>
                  <a:lnTo>
                    <a:pt x="335" y="403"/>
                  </a:lnTo>
                  <a:lnTo>
                    <a:pt x="335" y="405"/>
                  </a:lnTo>
                  <a:lnTo>
                    <a:pt x="337" y="405"/>
                  </a:lnTo>
                  <a:lnTo>
                    <a:pt x="337" y="404"/>
                  </a:lnTo>
                  <a:lnTo>
                    <a:pt x="339" y="407"/>
                  </a:lnTo>
                  <a:lnTo>
                    <a:pt x="335" y="407"/>
                  </a:lnTo>
                  <a:lnTo>
                    <a:pt x="335" y="405"/>
                  </a:lnTo>
                  <a:lnTo>
                    <a:pt x="333" y="405"/>
                  </a:lnTo>
                  <a:lnTo>
                    <a:pt x="333" y="407"/>
                  </a:lnTo>
                  <a:lnTo>
                    <a:pt x="337" y="409"/>
                  </a:lnTo>
                  <a:lnTo>
                    <a:pt x="341" y="408"/>
                  </a:lnTo>
                  <a:lnTo>
                    <a:pt x="344" y="408"/>
                  </a:lnTo>
                  <a:lnTo>
                    <a:pt x="339" y="411"/>
                  </a:lnTo>
                  <a:lnTo>
                    <a:pt x="337" y="412"/>
                  </a:lnTo>
                  <a:lnTo>
                    <a:pt x="335" y="413"/>
                  </a:lnTo>
                  <a:lnTo>
                    <a:pt x="337" y="415"/>
                  </a:lnTo>
                  <a:lnTo>
                    <a:pt x="339" y="416"/>
                  </a:lnTo>
                  <a:lnTo>
                    <a:pt x="341" y="415"/>
                  </a:lnTo>
                  <a:lnTo>
                    <a:pt x="341" y="416"/>
                  </a:lnTo>
                  <a:lnTo>
                    <a:pt x="344" y="418"/>
                  </a:lnTo>
                  <a:lnTo>
                    <a:pt x="341" y="418"/>
                  </a:lnTo>
                  <a:lnTo>
                    <a:pt x="339" y="419"/>
                  </a:lnTo>
                  <a:lnTo>
                    <a:pt x="341" y="420"/>
                  </a:lnTo>
                  <a:lnTo>
                    <a:pt x="344" y="419"/>
                  </a:lnTo>
                  <a:lnTo>
                    <a:pt x="346" y="417"/>
                  </a:lnTo>
                  <a:lnTo>
                    <a:pt x="346" y="416"/>
                  </a:lnTo>
                  <a:lnTo>
                    <a:pt x="348" y="415"/>
                  </a:lnTo>
                  <a:lnTo>
                    <a:pt x="354" y="410"/>
                  </a:lnTo>
                  <a:lnTo>
                    <a:pt x="356" y="409"/>
                  </a:lnTo>
                  <a:lnTo>
                    <a:pt x="356" y="410"/>
                  </a:lnTo>
                  <a:lnTo>
                    <a:pt x="360" y="410"/>
                  </a:lnTo>
                  <a:lnTo>
                    <a:pt x="363" y="410"/>
                  </a:lnTo>
                  <a:lnTo>
                    <a:pt x="358" y="411"/>
                  </a:lnTo>
                  <a:lnTo>
                    <a:pt x="358" y="413"/>
                  </a:lnTo>
                  <a:lnTo>
                    <a:pt x="356" y="412"/>
                  </a:lnTo>
                  <a:lnTo>
                    <a:pt x="356" y="411"/>
                  </a:lnTo>
                  <a:lnTo>
                    <a:pt x="350" y="416"/>
                  </a:lnTo>
                  <a:lnTo>
                    <a:pt x="352" y="416"/>
                  </a:lnTo>
                  <a:lnTo>
                    <a:pt x="352" y="417"/>
                  </a:lnTo>
                  <a:lnTo>
                    <a:pt x="350" y="417"/>
                  </a:lnTo>
                  <a:lnTo>
                    <a:pt x="344" y="421"/>
                  </a:lnTo>
                  <a:lnTo>
                    <a:pt x="346" y="421"/>
                  </a:lnTo>
                  <a:lnTo>
                    <a:pt x="352" y="421"/>
                  </a:lnTo>
                  <a:lnTo>
                    <a:pt x="354" y="421"/>
                  </a:lnTo>
                  <a:lnTo>
                    <a:pt x="348" y="422"/>
                  </a:lnTo>
                  <a:lnTo>
                    <a:pt x="346" y="424"/>
                  </a:lnTo>
                  <a:lnTo>
                    <a:pt x="344" y="424"/>
                  </a:lnTo>
                  <a:lnTo>
                    <a:pt x="341" y="425"/>
                  </a:lnTo>
                  <a:lnTo>
                    <a:pt x="341" y="424"/>
                  </a:lnTo>
                  <a:lnTo>
                    <a:pt x="337" y="427"/>
                  </a:lnTo>
                  <a:lnTo>
                    <a:pt x="337" y="428"/>
                  </a:lnTo>
                  <a:lnTo>
                    <a:pt x="337" y="429"/>
                  </a:lnTo>
                  <a:lnTo>
                    <a:pt x="339" y="429"/>
                  </a:lnTo>
                  <a:lnTo>
                    <a:pt x="341" y="429"/>
                  </a:lnTo>
                  <a:lnTo>
                    <a:pt x="341" y="428"/>
                  </a:lnTo>
                  <a:lnTo>
                    <a:pt x="341" y="429"/>
                  </a:lnTo>
                  <a:lnTo>
                    <a:pt x="344" y="429"/>
                  </a:lnTo>
                  <a:lnTo>
                    <a:pt x="346" y="428"/>
                  </a:lnTo>
                  <a:lnTo>
                    <a:pt x="344" y="427"/>
                  </a:lnTo>
                  <a:lnTo>
                    <a:pt x="346" y="428"/>
                  </a:lnTo>
                  <a:lnTo>
                    <a:pt x="350" y="427"/>
                  </a:lnTo>
                  <a:lnTo>
                    <a:pt x="352" y="426"/>
                  </a:lnTo>
                  <a:lnTo>
                    <a:pt x="354" y="426"/>
                  </a:lnTo>
                  <a:lnTo>
                    <a:pt x="350" y="429"/>
                  </a:lnTo>
                  <a:lnTo>
                    <a:pt x="350" y="430"/>
                  </a:lnTo>
                  <a:lnTo>
                    <a:pt x="348" y="433"/>
                  </a:lnTo>
                  <a:lnTo>
                    <a:pt x="348" y="434"/>
                  </a:lnTo>
                  <a:lnTo>
                    <a:pt x="348" y="435"/>
                  </a:lnTo>
                  <a:lnTo>
                    <a:pt x="346" y="435"/>
                  </a:lnTo>
                  <a:lnTo>
                    <a:pt x="344" y="435"/>
                  </a:lnTo>
                  <a:lnTo>
                    <a:pt x="344" y="434"/>
                  </a:lnTo>
                  <a:lnTo>
                    <a:pt x="341" y="434"/>
                  </a:lnTo>
                  <a:lnTo>
                    <a:pt x="339" y="440"/>
                  </a:lnTo>
                  <a:lnTo>
                    <a:pt x="354" y="445"/>
                  </a:lnTo>
                  <a:lnTo>
                    <a:pt x="356" y="445"/>
                  </a:lnTo>
                  <a:lnTo>
                    <a:pt x="358" y="444"/>
                  </a:lnTo>
                  <a:lnTo>
                    <a:pt x="358" y="449"/>
                  </a:lnTo>
                  <a:lnTo>
                    <a:pt x="360" y="448"/>
                  </a:lnTo>
                  <a:lnTo>
                    <a:pt x="363" y="449"/>
                  </a:lnTo>
                  <a:lnTo>
                    <a:pt x="363" y="448"/>
                  </a:lnTo>
                  <a:lnTo>
                    <a:pt x="367" y="448"/>
                  </a:lnTo>
                  <a:lnTo>
                    <a:pt x="365" y="449"/>
                  </a:lnTo>
                  <a:lnTo>
                    <a:pt x="369" y="450"/>
                  </a:lnTo>
                  <a:lnTo>
                    <a:pt x="373" y="449"/>
                  </a:lnTo>
                  <a:lnTo>
                    <a:pt x="375" y="448"/>
                  </a:lnTo>
                  <a:lnTo>
                    <a:pt x="377" y="445"/>
                  </a:lnTo>
                  <a:lnTo>
                    <a:pt x="379" y="446"/>
                  </a:lnTo>
                  <a:lnTo>
                    <a:pt x="386" y="445"/>
                  </a:lnTo>
                  <a:lnTo>
                    <a:pt x="390" y="441"/>
                  </a:lnTo>
                  <a:lnTo>
                    <a:pt x="394" y="440"/>
                  </a:lnTo>
                  <a:lnTo>
                    <a:pt x="394" y="438"/>
                  </a:lnTo>
                  <a:lnTo>
                    <a:pt x="396" y="437"/>
                  </a:lnTo>
                  <a:lnTo>
                    <a:pt x="400" y="434"/>
                  </a:lnTo>
                  <a:lnTo>
                    <a:pt x="400" y="433"/>
                  </a:lnTo>
                  <a:lnTo>
                    <a:pt x="405" y="434"/>
                  </a:lnTo>
                  <a:lnTo>
                    <a:pt x="407" y="434"/>
                  </a:lnTo>
                  <a:lnTo>
                    <a:pt x="409" y="434"/>
                  </a:lnTo>
                  <a:lnTo>
                    <a:pt x="411" y="430"/>
                  </a:lnTo>
                  <a:lnTo>
                    <a:pt x="413" y="429"/>
                  </a:lnTo>
                  <a:lnTo>
                    <a:pt x="413" y="428"/>
                  </a:lnTo>
                  <a:lnTo>
                    <a:pt x="411" y="427"/>
                  </a:lnTo>
                  <a:lnTo>
                    <a:pt x="409" y="426"/>
                  </a:lnTo>
                  <a:lnTo>
                    <a:pt x="411" y="426"/>
                  </a:lnTo>
                  <a:lnTo>
                    <a:pt x="411" y="425"/>
                  </a:lnTo>
                  <a:lnTo>
                    <a:pt x="411" y="424"/>
                  </a:lnTo>
                  <a:lnTo>
                    <a:pt x="413" y="425"/>
                  </a:lnTo>
                  <a:lnTo>
                    <a:pt x="413" y="426"/>
                  </a:lnTo>
                  <a:lnTo>
                    <a:pt x="415" y="426"/>
                  </a:lnTo>
                  <a:lnTo>
                    <a:pt x="415" y="425"/>
                  </a:lnTo>
                  <a:lnTo>
                    <a:pt x="413" y="424"/>
                  </a:lnTo>
                  <a:lnTo>
                    <a:pt x="413" y="421"/>
                  </a:lnTo>
                  <a:lnTo>
                    <a:pt x="415" y="421"/>
                  </a:lnTo>
                  <a:lnTo>
                    <a:pt x="415" y="420"/>
                  </a:lnTo>
                  <a:lnTo>
                    <a:pt x="417" y="421"/>
                  </a:lnTo>
                  <a:lnTo>
                    <a:pt x="415" y="422"/>
                  </a:lnTo>
                  <a:lnTo>
                    <a:pt x="417" y="430"/>
                  </a:lnTo>
                  <a:lnTo>
                    <a:pt x="419" y="430"/>
                  </a:lnTo>
                  <a:lnTo>
                    <a:pt x="421" y="432"/>
                  </a:lnTo>
                  <a:lnTo>
                    <a:pt x="424" y="432"/>
                  </a:lnTo>
                  <a:lnTo>
                    <a:pt x="426" y="433"/>
                  </a:lnTo>
                  <a:lnTo>
                    <a:pt x="424" y="433"/>
                  </a:lnTo>
                  <a:lnTo>
                    <a:pt x="424" y="435"/>
                  </a:lnTo>
                  <a:lnTo>
                    <a:pt x="426" y="443"/>
                  </a:lnTo>
                  <a:lnTo>
                    <a:pt x="426" y="444"/>
                  </a:lnTo>
                  <a:lnTo>
                    <a:pt x="426" y="445"/>
                  </a:lnTo>
                  <a:lnTo>
                    <a:pt x="428" y="444"/>
                  </a:lnTo>
                  <a:lnTo>
                    <a:pt x="428" y="443"/>
                  </a:lnTo>
                  <a:lnTo>
                    <a:pt x="430" y="444"/>
                  </a:lnTo>
                  <a:lnTo>
                    <a:pt x="428" y="445"/>
                  </a:lnTo>
                  <a:lnTo>
                    <a:pt x="430" y="445"/>
                  </a:lnTo>
                  <a:lnTo>
                    <a:pt x="430" y="446"/>
                  </a:lnTo>
                  <a:lnTo>
                    <a:pt x="428" y="448"/>
                  </a:lnTo>
                  <a:lnTo>
                    <a:pt x="432" y="449"/>
                  </a:lnTo>
                  <a:lnTo>
                    <a:pt x="432" y="450"/>
                  </a:lnTo>
                  <a:lnTo>
                    <a:pt x="432" y="452"/>
                  </a:lnTo>
                  <a:lnTo>
                    <a:pt x="434" y="452"/>
                  </a:lnTo>
                  <a:lnTo>
                    <a:pt x="434" y="453"/>
                  </a:lnTo>
                  <a:lnTo>
                    <a:pt x="434" y="454"/>
                  </a:lnTo>
                  <a:lnTo>
                    <a:pt x="434" y="457"/>
                  </a:lnTo>
                  <a:lnTo>
                    <a:pt x="434" y="459"/>
                  </a:lnTo>
                  <a:lnTo>
                    <a:pt x="436" y="459"/>
                  </a:lnTo>
                  <a:lnTo>
                    <a:pt x="440" y="465"/>
                  </a:lnTo>
                  <a:lnTo>
                    <a:pt x="443" y="467"/>
                  </a:lnTo>
                  <a:lnTo>
                    <a:pt x="445" y="468"/>
                  </a:lnTo>
                  <a:lnTo>
                    <a:pt x="447" y="469"/>
                  </a:lnTo>
                  <a:lnTo>
                    <a:pt x="449" y="472"/>
                  </a:lnTo>
                  <a:lnTo>
                    <a:pt x="449" y="473"/>
                  </a:lnTo>
                  <a:lnTo>
                    <a:pt x="447" y="473"/>
                  </a:lnTo>
                  <a:lnTo>
                    <a:pt x="445" y="473"/>
                  </a:lnTo>
                  <a:lnTo>
                    <a:pt x="447" y="475"/>
                  </a:lnTo>
                  <a:lnTo>
                    <a:pt x="445" y="475"/>
                  </a:lnTo>
                  <a:lnTo>
                    <a:pt x="443" y="475"/>
                  </a:lnTo>
                  <a:lnTo>
                    <a:pt x="443" y="476"/>
                  </a:lnTo>
                  <a:lnTo>
                    <a:pt x="451" y="484"/>
                  </a:lnTo>
                  <a:lnTo>
                    <a:pt x="449" y="485"/>
                  </a:lnTo>
                  <a:lnTo>
                    <a:pt x="449" y="486"/>
                  </a:lnTo>
                  <a:lnTo>
                    <a:pt x="449" y="488"/>
                  </a:lnTo>
                  <a:lnTo>
                    <a:pt x="451" y="488"/>
                  </a:lnTo>
                  <a:lnTo>
                    <a:pt x="455" y="488"/>
                  </a:lnTo>
                  <a:lnTo>
                    <a:pt x="459" y="486"/>
                  </a:lnTo>
                  <a:lnTo>
                    <a:pt x="464" y="486"/>
                  </a:lnTo>
                  <a:lnTo>
                    <a:pt x="466" y="488"/>
                  </a:lnTo>
                  <a:lnTo>
                    <a:pt x="468" y="486"/>
                  </a:lnTo>
                  <a:lnTo>
                    <a:pt x="470" y="485"/>
                  </a:lnTo>
                  <a:lnTo>
                    <a:pt x="468" y="482"/>
                  </a:lnTo>
                  <a:lnTo>
                    <a:pt x="472" y="478"/>
                  </a:lnTo>
                  <a:lnTo>
                    <a:pt x="474" y="478"/>
                  </a:lnTo>
                  <a:lnTo>
                    <a:pt x="474" y="477"/>
                  </a:lnTo>
                  <a:lnTo>
                    <a:pt x="478" y="476"/>
                  </a:lnTo>
                  <a:lnTo>
                    <a:pt x="483" y="476"/>
                  </a:lnTo>
                  <a:lnTo>
                    <a:pt x="485" y="476"/>
                  </a:lnTo>
                  <a:lnTo>
                    <a:pt x="487" y="476"/>
                  </a:lnTo>
                  <a:lnTo>
                    <a:pt x="491" y="476"/>
                  </a:lnTo>
                  <a:lnTo>
                    <a:pt x="493" y="476"/>
                  </a:lnTo>
                  <a:lnTo>
                    <a:pt x="499" y="468"/>
                  </a:lnTo>
                  <a:lnTo>
                    <a:pt x="499" y="465"/>
                  </a:lnTo>
                  <a:lnTo>
                    <a:pt x="501" y="464"/>
                  </a:lnTo>
                  <a:lnTo>
                    <a:pt x="501" y="461"/>
                  </a:lnTo>
                  <a:lnTo>
                    <a:pt x="504" y="458"/>
                  </a:lnTo>
                  <a:lnTo>
                    <a:pt x="504" y="457"/>
                  </a:lnTo>
                  <a:lnTo>
                    <a:pt x="501" y="456"/>
                  </a:lnTo>
                  <a:lnTo>
                    <a:pt x="504" y="453"/>
                  </a:lnTo>
                  <a:lnTo>
                    <a:pt x="504" y="452"/>
                  </a:lnTo>
                  <a:lnTo>
                    <a:pt x="501" y="451"/>
                  </a:lnTo>
                  <a:lnTo>
                    <a:pt x="501" y="450"/>
                  </a:lnTo>
                  <a:lnTo>
                    <a:pt x="504" y="451"/>
                  </a:lnTo>
                  <a:lnTo>
                    <a:pt x="506" y="450"/>
                  </a:lnTo>
                  <a:lnTo>
                    <a:pt x="504" y="450"/>
                  </a:lnTo>
                  <a:lnTo>
                    <a:pt x="504" y="449"/>
                  </a:lnTo>
                  <a:lnTo>
                    <a:pt x="506" y="448"/>
                  </a:lnTo>
                  <a:lnTo>
                    <a:pt x="506" y="444"/>
                  </a:lnTo>
                  <a:lnTo>
                    <a:pt x="501" y="442"/>
                  </a:lnTo>
                  <a:lnTo>
                    <a:pt x="504" y="443"/>
                  </a:lnTo>
                  <a:lnTo>
                    <a:pt x="506" y="442"/>
                  </a:lnTo>
                  <a:lnTo>
                    <a:pt x="508" y="442"/>
                  </a:lnTo>
                  <a:lnTo>
                    <a:pt x="504" y="441"/>
                  </a:lnTo>
                  <a:lnTo>
                    <a:pt x="497" y="440"/>
                  </a:lnTo>
                  <a:lnTo>
                    <a:pt x="504" y="440"/>
                  </a:lnTo>
                  <a:lnTo>
                    <a:pt x="506" y="440"/>
                  </a:lnTo>
                  <a:lnTo>
                    <a:pt x="508" y="440"/>
                  </a:lnTo>
                  <a:lnTo>
                    <a:pt x="510" y="437"/>
                  </a:lnTo>
                  <a:lnTo>
                    <a:pt x="512" y="437"/>
                  </a:lnTo>
                  <a:lnTo>
                    <a:pt x="518" y="435"/>
                  </a:lnTo>
                  <a:lnTo>
                    <a:pt x="518" y="433"/>
                  </a:lnTo>
                  <a:lnTo>
                    <a:pt x="518" y="434"/>
                  </a:lnTo>
                  <a:lnTo>
                    <a:pt x="518" y="435"/>
                  </a:lnTo>
                  <a:lnTo>
                    <a:pt x="523" y="435"/>
                  </a:lnTo>
                  <a:lnTo>
                    <a:pt x="525" y="434"/>
                  </a:lnTo>
                  <a:lnTo>
                    <a:pt x="529" y="432"/>
                  </a:lnTo>
                  <a:lnTo>
                    <a:pt x="527" y="429"/>
                  </a:lnTo>
                  <a:lnTo>
                    <a:pt x="529" y="430"/>
                  </a:lnTo>
                  <a:lnTo>
                    <a:pt x="531" y="430"/>
                  </a:lnTo>
                  <a:lnTo>
                    <a:pt x="531" y="429"/>
                  </a:lnTo>
                  <a:lnTo>
                    <a:pt x="533" y="429"/>
                  </a:lnTo>
                  <a:lnTo>
                    <a:pt x="533" y="428"/>
                  </a:lnTo>
                  <a:lnTo>
                    <a:pt x="518" y="429"/>
                  </a:lnTo>
                  <a:lnTo>
                    <a:pt x="514" y="429"/>
                  </a:lnTo>
                  <a:lnTo>
                    <a:pt x="514" y="430"/>
                  </a:lnTo>
                  <a:lnTo>
                    <a:pt x="512" y="429"/>
                  </a:lnTo>
                  <a:lnTo>
                    <a:pt x="512" y="428"/>
                  </a:lnTo>
                  <a:lnTo>
                    <a:pt x="504" y="427"/>
                  </a:lnTo>
                  <a:lnTo>
                    <a:pt x="501" y="427"/>
                  </a:lnTo>
                  <a:lnTo>
                    <a:pt x="499" y="427"/>
                  </a:lnTo>
                  <a:lnTo>
                    <a:pt x="501" y="426"/>
                  </a:lnTo>
                  <a:lnTo>
                    <a:pt x="501" y="425"/>
                  </a:lnTo>
                  <a:lnTo>
                    <a:pt x="504" y="426"/>
                  </a:lnTo>
                  <a:lnTo>
                    <a:pt x="506" y="425"/>
                  </a:lnTo>
                  <a:lnTo>
                    <a:pt x="510" y="425"/>
                  </a:lnTo>
                  <a:lnTo>
                    <a:pt x="512" y="427"/>
                  </a:lnTo>
                  <a:lnTo>
                    <a:pt x="514" y="426"/>
                  </a:lnTo>
                  <a:lnTo>
                    <a:pt x="516" y="426"/>
                  </a:lnTo>
                  <a:lnTo>
                    <a:pt x="518" y="427"/>
                  </a:lnTo>
                  <a:lnTo>
                    <a:pt x="518" y="426"/>
                  </a:lnTo>
                  <a:lnTo>
                    <a:pt x="520" y="426"/>
                  </a:lnTo>
                  <a:lnTo>
                    <a:pt x="520" y="428"/>
                  </a:lnTo>
                  <a:lnTo>
                    <a:pt x="523" y="428"/>
                  </a:lnTo>
                  <a:lnTo>
                    <a:pt x="531" y="426"/>
                  </a:lnTo>
                  <a:lnTo>
                    <a:pt x="535" y="424"/>
                  </a:lnTo>
                  <a:lnTo>
                    <a:pt x="535" y="422"/>
                  </a:lnTo>
                  <a:lnTo>
                    <a:pt x="537" y="420"/>
                  </a:lnTo>
                  <a:lnTo>
                    <a:pt x="535" y="418"/>
                  </a:lnTo>
                  <a:lnTo>
                    <a:pt x="531" y="417"/>
                  </a:lnTo>
                  <a:lnTo>
                    <a:pt x="529" y="415"/>
                  </a:lnTo>
                  <a:lnTo>
                    <a:pt x="531" y="415"/>
                  </a:lnTo>
                  <a:lnTo>
                    <a:pt x="531" y="413"/>
                  </a:lnTo>
                  <a:lnTo>
                    <a:pt x="525" y="412"/>
                  </a:lnTo>
                  <a:lnTo>
                    <a:pt x="525" y="411"/>
                  </a:lnTo>
                  <a:lnTo>
                    <a:pt x="525" y="409"/>
                  </a:lnTo>
                  <a:lnTo>
                    <a:pt x="518" y="410"/>
                  </a:lnTo>
                  <a:lnTo>
                    <a:pt x="518" y="409"/>
                  </a:lnTo>
                  <a:lnTo>
                    <a:pt x="518" y="408"/>
                  </a:lnTo>
                  <a:lnTo>
                    <a:pt x="516" y="408"/>
                  </a:lnTo>
                  <a:lnTo>
                    <a:pt x="516" y="409"/>
                  </a:lnTo>
                  <a:lnTo>
                    <a:pt x="514" y="411"/>
                  </a:lnTo>
                  <a:lnTo>
                    <a:pt x="506" y="416"/>
                  </a:lnTo>
                  <a:lnTo>
                    <a:pt x="504" y="416"/>
                  </a:lnTo>
                  <a:lnTo>
                    <a:pt x="499" y="417"/>
                  </a:lnTo>
                  <a:lnTo>
                    <a:pt x="497" y="416"/>
                  </a:lnTo>
                  <a:lnTo>
                    <a:pt x="501" y="416"/>
                  </a:lnTo>
                  <a:lnTo>
                    <a:pt x="504" y="415"/>
                  </a:lnTo>
                  <a:lnTo>
                    <a:pt x="506" y="413"/>
                  </a:lnTo>
                  <a:lnTo>
                    <a:pt x="508" y="412"/>
                  </a:lnTo>
                  <a:lnTo>
                    <a:pt x="514" y="410"/>
                  </a:lnTo>
                  <a:lnTo>
                    <a:pt x="514" y="409"/>
                  </a:lnTo>
                  <a:lnTo>
                    <a:pt x="514" y="408"/>
                  </a:lnTo>
                  <a:lnTo>
                    <a:pt x="512" y="407"/>
                  </a:lnTo>
                  <a:lnTo>
                    <a:pt x="512" y="405"/>
                  </a:lnTo>
                  <a:lnTo>
                    <a:pt x="512" y="404"/>
                  </a:lnTo>
                  <a:lnTo>
                    <a:pt x="512" y="403"/>
                  </a:lnTo>
                  <a:lnTo>
                    <a:pt x="510" y="393"/>
                  </a:lnTo>
                  <a:lnTo>
                    <a:pt x="512" y="391"/>
                  </a:lnTo>
                  <a:lnTo>
                    <a:pt x="512" y="389"/>
                  </a:lnTo>
                  <a:lnTo>
                    <a:pt x="516" y="392"/>
                  </a:lnTo>
                  <a:lnTo>
                    <a:pt x="516" y="389"/>
                  </a:lnTo>
                  <a:lnTo>
                    <a:pt x="514" y="387"/>
                  </a:lnTo>
                  <a:lnTo>
                    <a:pt x="516" y="381"/>
                  </a:lnTo>
                  <a:lnTo>
                    <a:pt x="514" y="380"/>
                  </a:lnTo>
                  <a:lnTo>
                    <a:pt x="514" y="378"/>
                  </a:lnTo>
                  <a:lnTo>
                    <a:pt x="514" y="377"/>
                  </a:lnTo>
                  <a:lnTo>
                    <a:pt x="518" y="378"/>
                  </a:lnTo>
                  <a:lnTo>
                    <a:pt x="518" y="377"/>
                  </a:lnTo>
                  <a:lnTo>
                    <a:pt x="520" y="377"/>
                  </a:lnTo>
                  <a:lnTo>
                    <a:pt x="523" y="376"/>
                  </a:lnTo>
                  <a:lnTo>
                    <a:pt x="523" y="375"/>
                  </a:lnTo>
                  <a:lnTo>
                    <a:pt x="523" y="372"/>
                  </a:lnTo>
                  <a:lnTo>
                    <a:pt x="520" y="371"/>
                  </a:lnTo>
                  <a:lnTo>
                    <a:pt x="520" y="370"/>
                  </a:lnTo>
                  <a:lnTo>
                    <a:pt x="523" y="371"/>
                  </a:lnTo>
                  <a:lnTo>
                    <a:pt x="525" y="372"/>
                  </a:lnTo>
                  <a:lnTo>
                    <a:pt x="527" y="370"/>
                  </a:lnTo>
                  <a:lnTo>
                    <a:pt x="529" y="371"/>
                  </a:lnTo>
                  <a:lnTo>
                    <a:pt x="529" y="370"/>
                  </a:lnTo>
                  <a:lnTo>
                    <a:pt x="531" y="369"/>
                  </a:lnTo>
                  <a:lnTo>
                    <a:pt x="527" y="368"/>
                  </a:lnTo>
                  <a:lnTo>
                    <a:pt x="529" y="368"/>
                  </a:lnTo>
                  <a:lnTo>
                    <a:pt x="531" y="368"/>
                  </a:lnTo>
                  <a:lnTo>
                    <a:pt x="531" y="367"/>
                  </a:lnTo>
                  <a:lnTo>
                    <a:pt x="533" y="367"/>
                  </a:lnTo>
                  <a:lnTo>
                    <a:pt x="533" y="364"/>
                  </a:lnTo>
                  <a:lnTo>
                    <a:pt x="535" y="364"/>
                  </a:lnTo>
                  <a:lnTo>
                    <a:pt x="535" y="363"/>
                  </a:lnTo>
                  <a:lnTo>
                    <a:pt x="537" y="362"/>
                  </a:lnTo>
                  <a:lnTo>
                    <a:pt x="539" y="363"/>
                  </a:lnTo>
                  <a:lnTo>
                    <a:pt x="544" y="362"/>
                  </a:lnTo>
                  <a:lnTo>
                    <a:pt x="544" y="360"/>
                  </a:lnTo>
                  <a:lnTo>
                    <a:pt x="548" y="359"/>
                  </a:lnTo>
                  <a:lnTo>
                    <a:pt x="550" y="359"/>
                  </a:lnTo>
                  <a:lnTo>
                    <a:pt x="552" y="359"/>
                  </a:lnTo>
                  <a:lnTo>
                    <a:pt x="554" y="356"/>
                  </a:lnTo>
                  <a:lnTo>
                    <a:pt x="556" y="355"/>
                  </a:lnTo>
                  <a:lnTo>
                    <a:pt x="558" y="356"/>
                  </a:lnTo>
                  <a:lnTo>
                    <a:pt x="558" y="355"/>
                  </a:lnTo>
                  <a:lnTo>
                    <a:pt x="563" y="354"/>
                  </a:lnTo>
                  <a:lnTo>
                    <a:pt x="563" y="353"/>
                  </a:lnTo>
                  <a:lnTo>
                    <a:pt x="565" y="353"/>
                  </a:lnTo>
                  <a:lnTo>
                    <a:pt x="575" y="343"/>
                  </a:lnTo>
                  <a:lnTo>
                    <a:pt x="575" y="344"/>
                  </a:lnTo>
                  <a:lnTo>
                    <a:pt x="575" y="345"/>
                  </a:lnTo>
                  <a:lnTo>
                    <a:pt x="579" y="343"/>
                  </a:lnTo>
                  <a:lnTo>
                    <a:pt x="577" y="341"/>
                  </a:lnTo>
                  <a:lnTo>
                    <a:pt x="577" y="340"/>
                  </a:lnTo>
                  <a:lnTo>
                    <a:pt x="573" y="338"/>
                  </a:lnTo>
                  <a:lnTo>
                    <a:pt x="573" y="337"/>
                  </a:lnTo>
                  <a:lnTo>
                    <a:pt x="573" y="336"/>
                  </a:lnTo>
                  <a:lnTo>
                    <a:pt x="571" y="336"/>
                  </a:lnTo>
                  <a:lnTo>
                    <a:pt x="571" y="335"/>
                  </a:lnTo>
                  <a:lnTo>
                    <a:pt x="573" y="335"/>
                  </a:lnTo>
                  <a:lnTo>
                    <a:pt x="573" y="333"/>
                  </a:lnTo>
                  <a:lnTo>
                    <a:pt x="575" y="332"/>
                  </a:lnTo>
                  <a:lnTo>
                    <a:pt x="579" y="328"/>
                  </a:lnTo>
                  <a:lnTo>
                    <a:pt x="575" y="325"/>
                  </a:lnTo>
                  <a:lnTo>
                    <a:pt x="579" y="324"/>
                  </a:lnTo>
                  <a:lnTo>
                    <a:pt x="579" y="323"/>
                  </a:lnTo>
                  <a:lnTo>
                    <a:pt x="582" y="323"/>
                  </a:lnTo>
                  <a:lnTo>
                    <a:pt x="584" y="323"/>
                  </a:lnTo>
                  <a:lnTo>
                    <a:pt x="584" y="322"/>
                  </a:lnTo>
                  <a:lnTo>
                    <a:pt x="584" y="321"/>
                  </a:lnTo>
                  <a:lnTo>
                    <a:pt x="586" y="321"/>
                  </a:lnTo>
                  <a:lnTo>
                    <a:pt x="584" y="319"/>
                  </a:lnTo>
                  <a:lnTo>
                    <a:pt x="584" y="317"/>
                  </a:lnTo>
                  <a:lnTo>
                    <a:pt x="586" y="319"/>
                  </a:lnTo>
                  <a:lnTo>
                    <a:pt x="588" y="320"/>
                  </a:lnTo>
                  <a:lnTo>
                    <a:pt x="588" y="317"/>
                  </a:lnTo>
                  <a:lnTo>
                    <a:pt x="590" y="317"/>
                  </a:lnTo>
                  <a:lnTo>
                    <a:pt x="590" y="314"/>
                  </a:lnTo>
                  <a:lnTo>
                    <a:pt x="592" y="314"/>
                  </a:lnTo>
                  <a:lnTo>
                    <a:pt x="592" y="315"/>
                  </a:lnTo>
                  <a:lnTo>
                    <a:pt x="592" y="316"/>
                  </a:lnTo>
                  <a:lnTo>
                    <a:pt x="594" y="316"/>
                  </a:lnTo>
                  <a:lnTo>
                    <a:pt x="596" y="314"/>
                  </a:lnTo>
                  <a:lnTo>
                    <a:pt x="596" y="315"/>
                  </a:lnTo>
                  <a:lnTo>
                    <a:pt x="598" y="316"/>
                  </a:lnTo>
                  <a:lnTo>
                    <a:pt x="600" y="317"/>
                  </a:lnTo>
                  <a:lnTo>
                    <a:pt x="603" y="315"/>
                  </a:lnTo>
                  <a:lnTo>
                    <a:pt x="609" y="315"/>
                  </a:lnTo>
                  <a:lnTo>
                    <a:pt x="611" y="316"/>
                  </a:lnTo>
                  <a:lnTo>
                    <a:pt x="613" y="317"/>
                  </a:lnTo>
                  <a:lnTo>
                    <a:pt x="615" y="316"/>
                  </a:lnTo>
                  <a:lnTo>
                    <a:pt x="615" y="315"/>
                  </a:lnTo>
                  <a:lnTo>
                    <a:pt x="609" y="306"/>
                  </a:lnTo>
                  <a:lnTo>
                    <a:pt x="615" y="314"/>
                  </a:lnTo>
                  <a:lnTo>
                    <a:pt x="617" y="315"/>
                  </a:lnTo>
                  <a:lnTo>
                    <a:pt x="619" y="316"/>
                  </a:lnTo>
                  <a:lnTo>
                    <a:pt x="622" y="316"/>
                  </a:lnTo>
                  <a:lnTo>
                    <a:pt x="624" y="316"/>
                  </a:lnTo>
                  <a:lnTo>
                    <a:pt x="624" y="319"/>
                  </a:lnTo>
                  <a:lnTo>
                    <a:pt x="628" y="320"/>
                  </a:lnTo>
                  <a:lnTo>
                    <a:pt x="632" y="323"/>
                  </a:lnTo>
                  <a:lnTo>
                    <a:pt x="634" y="325"/>
                  </a:lnTo>
                  <a:lnTo>
                    <a:pt x="634" y="330"/>
                  </a:lnTo>
                  <a:lnTo>
                    <a:pt x="636" y="332"/>
                  </a:lnTo>
                  <a:lnTo>
                    <a:pt x="634" y="332"/>
                  </a:lnTo>
                  <a:lnTo>
                    <a:pt x="634" y="333"/>
                  </a:lnTo>
                  <a:lnTo>
                    <a:pt x="634" y="335"/>
                  </a:lnTo>
                  <a:lnTo>
                    <a:pt x="632" y="333"/>
                  </a:lnTo>
                  <a:lnTo>
                    <a:pt x="628" y="335"/>
                  </a:lnTo>
                  <a:lnTo>
                    <a:pt x="624" y="336"/>
                  </a:lnTo>
                  <a:lnTo>
                    <a:pt x="622" y="340"/>
                  </a:lnTo>
                  <a:lnTo>
                    <a:pt x="596" y="360"/>
                  </a:lnTo>
                  <a:lnTo>
                    <a:pt x="592" y="361"/>
                  </a:lnTo>
                  <a:lnTo>
                    <a:pt x="592" y="362"/>
                  </a:lnTo>
                  <a:lnTo>
                    <a:pt x="590" y="362"/>
                  </a:lnTo>
                  <a:lnTo>
                    <a:pt x="588" y="364"/>
                  </a:lnTo>
                  <a:lnTo>
                    <a:pt x="584" y="364"/>
                  </a:lnTo>
                  <a:lnTo>
                    <a:pt x="579" y="364"/>
                  </a:lnTo>
                  <a:lnTo>
                    <a:pt x="579" y="365"/>
                  </a:lnTo>
                  <a:lnTo>
                    <a:pt x="582" y="368"/>
                  </a:lnTo>
                  <a:lnTo>
                    <a:pt x="579" y="368"/>
                  </a:lnTo>
                  <a:lnTo>
                    <a:pt x="575" y="368"/>
                  </a:lnTo>
                  <a:lnTo>
                    <a:pt x="575" y="369"/>
                  </a:lnTo>
                  <a:lnTo>
                    <a:pt x="575" y="370"/>
                  </a:lnTo>
                  <a:lnTo>
                    <a:pt x="573" y="370"/>
                  </a:lnTo>
                  <a:lnTo>
                    <a:pt x="571" y="370"/>
                  </a:lnTo>
                  <a:lnTo>
                    <a:pt x="569" y="375"/>
                  </a:lnTo>
                  <a:lnTo>
                    <a:pt x="571" y="378"/>
                  </a:lnTo>
                  <a:lnTo>
                    <a:pt x="571" y="379"/>
                  </a:lnTo>
                  <a:lnTo>
                    <a:pt x="573" y="381"/>
                  </a:lnTo>
                  <a:lnTo>
                    <a:pt x="571" y="385"/>
                  </a:lnTo>
                  <a:lnTo>
                    <a:pt x="573" y="386"/>
                  </a:lnTo>
                  <a:lnTo>
                    <a:pt x="575" y="387"/>
                  </a:lnTo>
                  <a:lnTo>
                    <a:pt x="577" y="392"/>
                  </a:lnTo>
                  <a:lnTo>
                    <a:pt x="577" y="393"/>
                  </a:lnTo>
                  <a:lnTo>
                    <a:pt x="579" y="393"/>
                  </a:lnTo>
                  <a:lnTo>
                    <a:pt x="579" y="394"/>
                  </a:lnTo>
                  <a:lnTo>
                    <a:pt x="577" y="393"/>
                  </a:lnTo>
                  <a:lnTo>
                    <a:pt x="575" y="394"/>
                  </a:lnTo>
                  <a:lnTo>
                    <a:pt x="575" y="399"/>
                  </a:lnTo>
                  <a:lnTo>
                    <a:pt x="575" y="401"/>
                  </a:lnTo>
                  <a:lnTo>
                    <a:pt x="573" y="401"/>
                  </a:lnTo>
                  <a:lnTo>
                    <a:pt x="573" y="402"/>
                  </a:lnTo>
                  <a:lnTo>
                    <a:pt x="573" y="403"/>
                  </a:lnTo>
                  <a:lnTo>
                    <a:pt x="573" y="404"/>
                  </a:lnTo>
                  <a:lnTo>
                    <a:pt x="573" y="405"/>
                  </a:lnTo>
                  <a:lnTo>
                    <a:pt x="575" y="407"/>
                  </a:lnTo>
                  <a:lnTo>
                    <a:pt x="573" y="407"/>
                  </a:lnTo>
                  <a:lnTo>
                    <a:pt x="575" y="408"/>
                  </a:lnTo>
                  <a:lnTo>
                    <a:pt x="577" y="408"/>
                  </a:lnTo>
                  <a:lnTo>
                    <a:pt x="582" y="410"/>
                  </a:lnTo>
                  <a:lnTo>
                    <a:pt x="590" y="411"/>
                  </a:lnTo>
                  <a:lnTo>
                    <a:pt x="590" y="412"/>
                  </a:lnTo>
                  <a:lnTo>
                    <a:pt x="590" y="413"/>
                  </a:lnTo>
                  <a:lnTo>
                    <a:pt x="592" y="415"/>
                  </a:lnTo>
                  <a:lnTo>
                    <a:pt x="596" y="412"/>
                  </a:lnTo>
                  <a:lnTo>
                    <a:pt x="596" y="413"/>
                  </a:lnTo>
                  <a:lnTo>
                    <a:pt x="596" y="416"/>
                  </a:lnTo>
                  <a:lnTo>
                    <a:pt x="598" y="417"/>
                  </a:lnTo>
                  <a:lnTo>
                    <a:pt x="598" y="418"/>
                  </a:lnTo>
                  <a:lnTo>
                    <a:pt x="600" y="419"/>
                  </a:lnTo>
                  <a:lnTo>
                    <a:pt x="600" y="420"/>
                  </a:lnTo>
                  <a:lnTo>
                    <a:pt x="598" y="420"/>
                  </a:lnTo>
                  <a:lnTo>
                    <a:pt x="598" y="421"/>
                  </a:lnTo>
                  <a:lnTo>
                    <a:pt x="600" y="420"/>
                  </a:lnTo>
                  <a:lnTo>
                    <a:pt x="605" y="417"/>
                  </a:lnTo>
                  <a:lnTo>
                    <a:pt x="605" y="418"/>
                  </a:lnTo>
                  <a:lnTo>
                    <a:pt x="605" y="419"/>
                  </a:lnTo>
                  <a:lnTo>
                    <a:pt x="607" y="419"/>
                  </a:lnTo>
                  <a:lnTo>
                    <a:pt x="613" y="417"/>
                  </a:lnTo>
                  <a:lnTo>
                    <a:pt x="615" y="417"/>
                  </a:lnTo>
                  <a:lnTo>
                    <a:pt x="617" y="417"/>
                  </a:lnTo>
                  <a:lnTo>
                    <a:pt x="617" y="418"/>
                  </a:lnTo>
                  <a:lnTo>
                    <a:pt x="619" y="418"/>
                  </a:lnTo>
                  <a:lnTo>
                    <a:pt x="624" y="416"/>
                  </a:lnTo>
                  <a:lnTo>
                    <a:pt x="626" y="415"/>
                  </a:lnTo>
                  <a:lnTo>
                    <a:pt x="628" y="416"/>
                  </a:lnTo>
                  <a:lnTo>
                    <a:pt x="632" y="415"/>
                  </a:lnTo>
                  <a:lnTo>
                    <a:pt x="634" y="413"/>
                  </a:lnTo>
                  <a:lnTo>
                    <a:pt x="636" y="412"/>
                  </a:lnTo>
                  <a:lnTo>
                    <a:pt x="636" y="413"/>
                  </a:lnTo>
                  <a:lnTo>
                    <a:pt x="643" y="412"/>
                  </a:lnTo>
                  <a:lnTo>
                    <a:pt x="640" y="411"/>
                  </a:lnTo>
                  <a:lnTo>
                    <a:pt x="643" y="411"/>
                  </a:lnTo>
                  <a:lnTo>
                    <a:pt x="645" y="411"/>
                  </a:lnTo>
                  <a:lnTo>
                    <a:pt x="647" y="411"/>
                  </a:lnTo>
                  <a:lnTo>
                    <a:pt x="653" y="411"/>
                  </a:lnTo>
                  <a:lnTo>
                    <a:pt x="659" y="409"/>
                  </a:lnTo>
                  <a:lnTo>
                    <a:pt x="662" y="410"/>
                  </a:lnTo>
                  <a:lnTo>
                    <a:pt x="666" y="410"/>
                  </a:lnTo>
                  <a:lnTo>
                    <a:pt x="668" y="410"/>
                  </a:lnTo>
                  <a:lnTo>
                    <a:pt x="668" y="409"/>
                  </a:lnTo>
                  <a:lnTo>
                    <a:pt x="674" y="410"/>
                  </a:lnTo>
                  <a:lnTo>
                    <a:pt x="678" y="408"/>
                  </a:lnTo>
                  <a:lnTo>
                    <a:pt x="683" y="407"/>
                  </a:lnTo>
                  <a:lnTo>
                    <a:pt x="683" y="408"/>
                  </a:lnTo>
                  <a:lnTo>
                    <a:pt x="683" y="411"/>
                  </a:lnTo>
                  <a:lnTo>
                    <a:pt x="680" y="410"/>
                  </a:lnTo>
                  <a:lnTo>
                    <a:pt x="680" y="411"/>
                  </a:lnTo>
                  <a:lnTo>
                    <a:pt x="680" y="413"/>
                  </a:lnTo>
                  <a:lnTo>
                    <a:pt x="683" y="413"/>
                  </a:lnTo>
                  <a:lnTo>
                    <a:pt x="689" y="416"/>
                  </a:lnTo>
                  <a:lnTo>
                    <a:pt x="697" y="415"/>
                  </a:lnTo>
                  <a:lnTo>
                    <a:pt x="699" y="416"/>
                  </a:lnTo>
                  <a:lnTo>
                    <a:pt x="702" y="417"/>
                  </a:lnTo>
                  <a:lnTo>
                    <a:pt x="702" y="418"/>
                  </a:lnTo>
                  <a:lnTo>
                    <a:pt x="704" y="418"/>
                  </a:lnTo>
                  <a:lnTo>
                    <a:pt x="706" y="419"/>
                  </a:lnTo>
                  <a:lnTo>
                    <a:pt x="704" y="420"/>
                  </a:lnTo>
                  <a:lnTo>
                    <a:pt x="689" y="419"/>
                  </a:lnTo>
                  <a:lnTo>
                    <a:pt x="687" y="420"/>
                  </a:lnTo>
                  <a:lnTo>
                    <a:pt x="685" y="421"/>
                  </a:lnTo>
                  <a:lnTo>
                    <a:pt x="683" y="421"/>
                  </a:lnTo>
                  <a:lnTo>
                    <a:pt x="680" y="421"/>
                  </a:lnTo>
                  <a:lnTo>
                    <a:pt x="678" y="422"/>
                  </a:lnTo>
                  <a:lnTo>
                    <a:pt x="676" y="424"/>
                  </a:lnTo>
                  <a:lnTo>
                    <a:pt x="676" y="422"/>
                  </a:lnTo>
                  <a:lnTo>
                    <a:pt x="674" y="422"/>
                  </a:lnTo>
                  <a:lnTo>
                    <a:pt x="672" y="424"/>
                  </a:lnTo>
                  <a:lnTo>
                    <a:pt x="674" y="426"/>
                  </a:lnTo>
                  <a:lnTo>
                    <a:pt x="672" y="427"/>
                  </a:lnTo>
                  <a:lnTo>
                    <a:pt x="670" y="427"/>
                  </a:lnTo>
                  <a:lnTo>
                    <a:pt x="657" y="427"/>
                  </a:lnTo>
                  <a:lnTo>
                    <a:pt x="655" y="427"/>
                  </a:lnTo>
                  <a:lnTo>
                    <a:pt x="653" y="426"/>
                  </a:lnTo>
                  <a:lnTo>
                    <a:pt x="643" y="425"/>
                  </a:lnTo>
                  <a:lnTo>
                    <a:pt x="640" y="425"/>
                  </a:lnTo>
                  <a:lnTo>
                    <a:pt x="638" y="424"/>
                  </a:lnTo>
                  <a:lnTo>
                    <a:pt x="638" y="425"/>
                  </a:lnTo>
                  <a:lnTo>
                    <a:pt x="636" y="425"/>
                  </a:lnTo>
                  <a:lnTo>
                    <a:pt x="634" y="426"/>
                  </a:lnTo>
                  <a:lnTo>
                    <a:pt x="628" y="426"/>
                  </a:lnTo>
                  <a:lnTo>
                    <a:pt x="626" y="425"/>
                  </a:lnTo>
                  <a:lnTo>
                    <a:pt x="626" y="427"/>
                  </a:lnTo>
                  <a:lnTo>
                    <a:pt x="619" y="427"/>
                  </a:lnTo>
                  <a:lnTo>
                    <a:pt x="617" y="427"/>
                  </a:lnTo>
                  <a:lnTo>
                    <a:pt x="615" y="428"/>
                  </a:lnTo>
                  <a:lnTo>
                    <a:pt x="615" y="429"/>
                  </a:lnTo>
                  <a:lnTo>
                    <a:pt x="607" y="430"/>
                  </a:lnTo>
                  <a:lnTo>
                    <a:pt x="605" y="434"/>
                  </a:lnTo>
                  <a:lnTo>
                    <a:pt x="607" y="434"/>
                  </a:lnTo>
                  <a:lnTo>
                    <a:pt x="607" y="435"/>
                  </a:lnTo>
                  <a:lnTo>
                    <a:pt x="607" y="437"/>
                  </a:lnTo>
                  <a:lnTo>
                    <a:pt x="609" y="437"/>
                  </a:lnTo>
                  <a:lnTo>
                    <a:pt x="611" y="437"/>
                  </a:lnTo>
                  <a:lnTo>
                    <a:pt x="607" y="438"/>
                  </a:lnTo>
                  <a:lnTo>
                    <a:pt x="607" y="440"/>
                  </a:lnTo>
                  <a:lnTo>
                    <a:pt x="607" y="441"/>
                  </a:lnTo>
                  <a:lnTo>
                    <a:pt x="609" y="442"/>
                  </a:lnTo>
                  <a:lnTo>
                    <a:pt x="609" y="444"/>
                  </a:lnTo>
                  <a:lnTo>
                    <a:pt x="611" y="444"/>
                  </a:lnTo>
                  <a:lnTo>
                    <a:pt x="613" y="444"/>
                  </a:lnTo>
                  <a:lnTo>
                    <a:pt x="615" y="445"/>
                  </a:lnTo>
                  <a:lnTo>
                    <a:pt x="617" y="444"/>
                  </a:lnTo>
                  <a:lnTo>
                    <a:pt x="617" y="443"/>
                  </a:lnTo>
                  <a:lnTo>
                    <a:pt x="622" y="444"/>
                  </a:lnTo>
                  <a:lnTo>
                    <a:pt x="619" y="451"/>
                  </a:lnTo>
                  <a:lnTo>
                    <a:pt x="619" y="461"/>
                  </a:lnTo>
                  <a:lnTo>
                    <a:pt x="617" y="462"/>
                  </a:lnTo>
                  <a:lnTo>
                    <a:pt x="615" y="465"/>
                  </a:lnTo>
                  <a:lnTo>
                    <a:pt x="615" y="464"/>
                  </a:lnTo>
                  <a:lnTo>
                    <a:pt x="611" y="465"/>
                  </a:lnTo>
                  <a:lnTo>
                    <a:pt x="609" y="465"/>
                  </a:lnTo>
                  <a:lnTo>
                    <a:pt x="605" y="462"/>
                  </a:lnTo>
                  <a:lnTo>
                    <a:pt x="603" y="461"/>
                  </a:lnTo>
                  <a:lnTo>
                    <a:pt x="600" y="459"/>
                  </a:lnTo>
                  <a:lnTo>
                    <a:pt x="600" y="461"/>
                  </a:lnTo>
                  <a:lnTo>
                    <a:pt x="600" y="458"/>
                  </a:lnTo>
                  <a:lnTo>
                    <a:pt x="592" y="453"/>
                  </a:lnTo>
                  <a:lnTo>
                    <a:pt x="584" y="454"/>
                  </a:lnTo>
                  <a:lnTo>
                    <a:pt x="577" y="458"/>
                  </a:lnTo>
                  <a:lnTo>
                    <a:pt x="571" y="468"/>
                  </a:lnTo>
                  <a:lnTo>
                    <a:pt x="569" y="475"/>
                  </a:lnTo>
                  <a:lnTo>
                    <a:pt x="569" y="477"/>
                  </a:lnTo>
                  <a:lnTo>
                    <a:pt x="571" y="483"/>
                  </a:lnTo>
                  <a:lnTo>
                    <a:pt x="571" y="480"/>
                  </a:lnTo>
                  <a:lnTo>
                    <a:pt x="573" y="488"/>
                  </a:lnTo>
                  <a:lnTo>
                    <a:pt x="573" y="489"/>
                  </a:lnTo>
                  <a:lnTo>
                    <a:pt x="573" y="490"/>
                  </a:lnTo>
                  <a:lnTo>
                    <a:pt x="573" y="494"/>
                  </a:lnTo>
                  <a:lnTo>
                    <a:pt x="569" y="494"/>
                  </a:lnTo>
                  <a:lnTo>
                    <a:pt x="567" y="493"/>
                  </a:lnTo>
                  <a:lnTo>
                    <a:pt x="565" y="493"/>
                  </a:lnTo>
                  <a:lnTo>
                    <a:pt x="565" y="492"/>
                  </a:lnTo>
                  <a:lnTo>
                    <a:pt x="569" y="489"/>
                  </a:lnTo>
                  <a:lnTo>
                    <a:pt x="560" y="493"/>
                  </a:lnTo>
                  <a:lnTo>
                    <a:pt x="556" y="493"/>
                  </a:lnTo>
                  <a:lnTo>
                    <a:pt x="554" y="494"/>
                  </a:lnTo>
                  <a:lnTo>
                    <a:pt x="554" y="496"/>
                  </a:lnTo>
                  <a:lnTo>
                    <a:pt x="552" y="499"/>
                  </a:lnTo>
                  <a:lnTo>
                    <a:pt x="550" y="500"/>
                  </a:lnTo>
                  <a:lnTo>
                    <a:pt x="548" y="500"/>
                  </a:lnTo>
                  <a:lnTo>
                    <a:pt x="546" y="501"/>
                  </a:lnTo>
                  <a:lnTo>
                    <a:pt x="539" y="502"/>
                  </a:lnTo>
                  <a:lnTo>
                    <a:pt x="539" y="501"/>
                  </a:lnTo>
                  <a:lnTo>
                    <a:pt x="537" y="502"/>
                  </a:lnTo>
                  <a:lnTo>
                    <a:pt x="535" y="502"/>
                  </a:lnTo>
                  <a:lnTo>
                    <a:pt x="531" y="497"/>
                  </a:lnTo>
                  <a:lnTo>
                    <a:pt x="537" y="498"/>
                  </a:lnTo>
                  <a:lnTo>
                    <a:pt x="537" y="497"/>
                  </a:lnTo>
                  <a:lnTo>
                    <a:pt x="535" y="496"/>
                  </a:lnTo>
                  <a:lnTo>
                    <a:pt x="529" y="496"/>
                  </a:lnTo>
                  <a:lnTo>
                    <a:pt x="514" y="497"/>
                  </a:lnTo>
                  <a:lnTo>
                    <a:pt x="504" y="499"/>
                  </a:lnTo>
                  <a:lnTo>
                    <a:pt x="495" y="502"/>
                  </a:lnTo>
                  <a:lnTo>
                    <a:pt x="478" y="506"/>
                  </a:lnTo>
                  <a:lnTo>
                    <a:pt x="474" y="508"/>
                  </a:lnTo>
                  <a:lnTo>
                    <a:pt x="474" y="507"/>
                  </a:lnTo>
                  <a:lnTo>
                    <a:pt x="472" y="508"/>
                  </a:lnTo>
                  <a:lnTo>
                    <a:pt x="470" y="508"/>
                  </a:lnTo>
                  <a:lnTo>
                    <a:pt x="474" y="509"/>
                  </a:lnTo>
                  <a:lnTo>
                    <a:pt x="474" y="510"/>
                  </a:lnTo>
                  <a:lnTo>
                    <a:pt x="472" y="512"/>
                  </a:lnTo>
                  <a:lnTo>
                    <a:pt x="468" y="510"/>
                  </a:lnTo>
                  <a:lnTo>
                    <a:pt x="461" y="509"/>
                  </a:lnTo>
                  <a:lnTo>
                    <a:pt x="461" y="507"/>
                  </a:lnTo>
                  <a:lnTo>
                    <a:pt x="459" y="505"/>
                  </a:lnTo>
                  <a:lnTo>
                    <a:pt x="457" y="505"/>
                  </a:lnTo>
                  <a:lnTo>
                    <a:pt x="455" y="505"/>
                  </a:lnTo>
                  <a:lnTo>
                    <a:pt x="453" y="504"/>
                  </a:lnTo>
                  <a:lnTo>
                    <a:pt x="451" y="502"/>
                  </a:lnTo>
                  <a:lnTo>
                    <a:pt x="451" y="501"/>
                  </a:lnTo>
                  <a:lnTo>
                    <a:pt x="443" y="502"/>
                  </a:lnTo>
                  <a:lnTo>
                    <a:pt x="443" y="504"/>
                  </a:lnTo>
                  <a:lnTo>
                    <a:pt x="443" y="502"/>
                  </a:lnTo>
                  <a:lnTo>
                    <a:pt x="447" y="500"/>
                  </a:lnTo>
                  <a:lnTo>
                    <a:pt x="445" y="500"/>
                  </a:lnTo>
                  <a:lnTo>
                    <a:pt x="443" y="501"/>
                  </a:lnTo>
                  <a:lnTo>
                    <a:pt x="438" y="504"/>
                  </a:lnTo>
                  <a:lnTo>
                    <a:pt x="438" y="505"/>
                  </a:lnTo>
                  <a:lnTo>
                    <a:pt x="436" y="505"/>
                  </a:lnTo>
                  <a:lnTo>
                    <a:pt x="436" y="504"/>
                  </a:lnTo>
                  <a:lnTo>
                    <a:pt x="432" y="505"/>
                  </a:lnTo>
                  <a:lnTo>
                    <a:pt x="428" y="507"/>
                  </a:lnTo>
                  <a:lnTo>
                    <a:pt x="426" y="507"/>
                  </a:lnTo>
                  <a:lnTo>
                    <a:pt x="421" y="507"/>
                  </a:lnTo>
                  <a:lnTo>
                    <a:pt x="419" y="508"/>
                  </a:lnTo>
                  <a:lnTo>
                    <a:pt x="417" y="507"/>
                  </a:lnTo>
                  <a:lnTo>
                    <a:pt x="419" y="506"/>
                  </a:lnTo>
                  <a:lnTo>
                    <a:pt x="421" y="504"/>
                  </a:lnTo>
                  <a:lnTo>
                    <a:pt x="421" y="502"/>
                  </a:lnTo>
                  <a:lnTo>
                    <a:pt x="421" y="501"/>
                  </a:lnTo>
                  <a:lnTo>
                    <a:pt x="415" y="502"/>
                  </a:lnTo>
                  <a:lnTo>
                    <a:pt x="413" y="501"/>
                  </a:lnTo>
                  <a:lnTo>
                    <a:pt x="411" y="501"/>
                  </a:lnTo>
                  <a:lnTo>
                    <a:pt x="409" y="501"/>
                  </a:lnTo>
                  <a:lnTo>
                    <a:pt x="407" y="501"/>
                  </a:lnTo>
                  <a:lnTo>
                    <a:pt x="407" y="500"/>
                  </a:lnTo>
                  <a:lnTo>
                    <a:pt x="405" y="500"/>
                  </a:lnTo>
                  <a:lnTo>
                    <a:pt x="407" y="499"/>
                  </a:lnTo>
                  <a:lnTo>
                    <a:pt x="407" y="498"/>
                  </a:lnTo>
                  <a:lnTo>
                    <a:pt x="405" y="496"/>
                  </a:lnTo>
                  <a:lnTo>
                    <a:pt x="400" y="496"/>
                  </a:lnTo>
                  <a:lnTo>
                    <a:pt x="398" y="496"/>
                  </a:lnTo>
                  <a:lnTo>
                    <a:pt x="398" y="494"/>
                  </a:lnTo>
                  <a:lnTo>
                    <a:pt x="400" y="494"/>
                  </a:lnTo>
                  <a:lnTo>
                    <a:pt x="403" y="494"/>
                  </a:lnTo>
                  <a:lnTo>
                    <a:pt x="403" y="493"/>
                  </a:lnTo>
                  <a:lnTo>
                    <a:pt x="400" y="493"/>
                  </a:lnTo>
                  <a:lnTo>
                    <a:pt x="398" y="493"/>
                  </a:lnTo>
                  <a:lnTo>
                    <a:pt x="398" y="491"/>
                  </a:lnTo>
                  <a:lnTo>
                    <a:pt x="400" y="490"/>
                  </a:lnTo>
                  <a:lnTo>
                    <a:pt x="400" y="489"/>
                  </a:lnTo>
                  <a:lnTo>
                    <a:pt x="400" y="486"/>
                  </a:lnTo>
                  <a:lnTo>
                    <a:pt x="403" y="484"/>
                  </a:lnTo>
                  <a:lnTo>
                    <a:pt x="400" y="483"/>
                  </a:lnTo>
                  <a:lnTo>
                    <a:pt x="403" y="483"/>
                  </a:lnTo>
                  <a:lnTo>
                    <a:pt x="407" y="483"/>
                  </a:lnTo>
                  <a:lnTo>
                    <a:pt x="407" y="482"/>
                  </a:lnTo>
                  <a:lnTo>
                    <a:pt x="405" y="481"/>
                  </a:lnTo>
                  <a:lnTo>
                    <a:pt x="407" y="481"/>
                  </a:lnTo>
                  <a:lnTo>
                    <a:pt x="409" y="481"/>
                  </a:lnTo>
                  <a:lnTo>
                    <a:pt x="411" y="480"/>
                  </a:lnTo>
                  <a:lnTo>
                    <a:pt x="411" y="477"/>
                  </a:lnTo>
                  <a:lnTo>
                    <a:pt x="411" y="476"/>
                  </a:lnTo>
                  <a:lnTo>
                    <a:pt x="413" y="476"/>
                  </a:lnTo>
                  <a:lnTo>
                    <a:pt x="413" y="477"/>
                  </a:lnTo>
                  <a:lnTo>
                    <a:pt x="415" y="476"/>
                  </a:lnTo>
                  <a:lnTo>
                    <a:pt x="419" y="475"/>
                  </a:lnTo>
                  <a:lnTo>
                    <a:pt x="419" y="473"/>
                  </a:lnTo>
                  <a:lnTo>
                    <a:pt x="419" y="472"/>
                  </a:lnTo>
                  <a:lnTo>
                    <a:pt x="417" y="472"/>
                  </a:lnTo>
                  <a:lnTo>
                    <a:pt x="415" y="472"/>
                  </a:lnTo>
                  <a:lnTo>
                    <a:pt x="413" y="473"/>
                  </a:lnTo>
                  <a:lnTo>
                    <a:pt x="413" y="472"/>
                  </a:lnTo>
                  <a:lnTo>
                    <a:pt x="411" y="472"/>
                  </a:lnTo>
                  <a:lnTo>
                    <a:pt x="409" y="473"/>
                  </a:lnTo>
                  <a:lnTo>
                    <a:pt x="409" y="472"/>
                  </a:lnTo>
                  <a:lnTo>
                    <a:pt x="409" y="470"/>
                  </a:lnTo>
                  <a:lnTo>
                    <a:pt x="411" y="469"/>
                  </a:lnTo>
                  <a:lnTo>
                    <a:pt x="407" y="470"/>
                  </a:lnTo>
                  <a:lnTo>
                    <a:pt x="407" y="469"/>
                  </a:lnTo>
                  <a:lnTo>
                    <a:pt x="409" y="468"/>
                  </a:lnTo>
                  <a:lnTo>
                    <a:pt x="409" y="467"/>
                  </a:lnTo>
                  <a:lnTo>
                    <a:pt x="411" y="467"/>
                  </a:lnTo>
                  <a:lnTo>
                    <a:pt x="411" y="466"/>
                  </a:lnTo>
                  <a:lnTo>
                    <a:pt x="413" y="461"/>
                  </a:lnTo>
                  <a:lnTo>
                    <a:pt x="413" y="459"/>
                  </a:lnTo>
                  <a:lnTo>
                    <a:pt x="413" y="457"/>
                  </a:lnTo>
                  <a:lnTo>
                    <a:pt x="413" y="454"/>
                  </a:lnTo>
                  <a:lnTo>
                    <a:pt x="405" y="457"/>
                  </a:lnTo>
                  <a:lnTo>
                    <a:pt x="400" y="459"/>
                  </a:lnTo>
                  <a:lnTo>
                    <a:pt x="400" y="460"/>
                  </a:lnTo>
                  <a:lnTo>
                    <a:pt x="398" y="461"/>
                  </a:lnTo>
                  <a:lnTo>
                    <a:pt x="386" y="462"/>
                  </a:lnTo>
                  <a:lnTo>
                    <a:pt x="384" y="465"/>
                  </a:lnTo>
                  <a:lnTo>
                    <a:pt x="379" y="474"/>
                  </a:lnTo>
                  <a:lnTo>
                    <a:pt x="379" y="480"/>
                  </a:lnTo>
                  <a:lnTo>
                    <a:pt x="379" y="481"/>
                  </a:lnTo>
                  <a:lnTo>
                    <a:pt x="379" y="485"/>
                  </a:lnTo>
                  <a:lnTo>
                    <a:pt x="381" y="485"/>
                  </a:lnTo>
                  <a:lnTo>
                    <a:pt x="384" y="485"/>
                  </a:lnTo>
                  <a:lnTo>
                    <a:pt x="386" y="486"/>
                  </a:lnTo>
                  <a:lnTo>
                    <a:pt x="388" y="489"/>
                  </a:lnTo>
                  <a:lnTo>
                    <a:pt x="388" y="494"/>
                  </a:lnTo>
                  <a:lnTo>
                    <a:pt x="388" y="496"/>
                  </a:lnTo>
                  <a:lnTo>
                    <a:pt x="392" y="500"/>
                  </a:lnTo>
                  <a:lnTo>
                    <a:pt x="388" y="501"/>
                  </a:lnTo>
                  <a:lnTo>
                    <a:pt x="388" y="502"/>
                  </a:lnTo>
                  <a:lnTo>
                    <a:pt x="390" y="502"/>
                  </a:lnTo>
                  <a:lnTo>
                    <a:pt x="390" y="504"/>
                  </a:lnTo>
                  <a:lnTo>
                    <a:pt x="390" y="505"/>
                  </a:lnTo>
                  <a:lnTo>
                    <a:pt x="392" y="506"/>
                  </a:lnTo>
                  <a:lnTo>
                    <a:pt x="390" y="506"/>
                  </a:lnTo>
                  <a:lnTo>
                    <a:pt x="390" y="507"/>
                  </a:lnTo>
                  <a:lnTo>
                    <a:pt x="394" y="508"/>
                  </a:lnTo>
                  <a:lnTo>
                    <a:pt x="394" y="509"/>
                  </a:lnTo>
                  <a:lnTo>
                    <a:pt x="388" y="509"/>
                  </a:lnTo>
                  <a:lnTo>
                    <a:pt x="386" y="510"/>
                  </a:lnTo>
                  <a:lnTo>
                    <a:pt x="386" y="513"/>
                  </a:lnTo>
                  <a:lnTo>
                    <a:pt x="388" y="516"/>
                  </a:lnTo>
                  <a:lnTo>
                    <a:pt x="384" y="514"/>
                  </a:lnTo>
                  <a:lnTo>
                    <a:pt x="381" y="513"/>
                  </a:lnTo>
                  <a:lnTo>
                    <a:pt x="381" y="515"/>
                  </a:lnTo>
                  <a:lnTo>
                    <a:pt x="379" y="515"/>
                  </a:lnTo>
                  <a:lnTo>
                    <a:pt x="379" y="513"/>
                  </a:lnTo>
                  <a:lnTo>
                    <a:pt x="377" y="512"/>
                  </a:lnTo>
                  <a:lnTo>
                    <a:pt x="373" y="510"/>
                  </a:lnTo>
                  <a:lnTo>
                    <a:pt x="367" y="512"/>
                  </a:lnTo>
                  <a:lnTo>
                    <a:pt x="367" y="513"/>
                  </a:lnTo>
                  <a:lnTo>
                    <a:pt x="365" y="514"/>
                  </a:lnTo>
                  <a:lnTo>
                    <a:pt x="365" y="515"/>
                  </a:lnTo>
                  <a:lnTo>
                    <a:pt x="367" y="515"/>
                  </a:lnTo>
                  <a:lnTo>
                    <a:pt x="369" y="516"/>
                  </a:lnTo>
                  <a:lnTo>
                    <a:pt x="371" y="518"/>
                  </a:lnTo>
                  <a:lnTo>
                    <a:pt x="369" y="517"/>
                  </a:lnTo>
                  <a:lnTo>
                    <a:pt x="369" y="516"/>
                  </a:lnTo>
                  <a:lnTo>
                    <a:pt x="365" y="517"/>
                  </a:lnTo>
                  <a:lnTo>
                    <a:pt x="360" y="515"/>
                  </a:lnTo>
                  <a:lnTo>
                    <a:pt x="358" y="515"/>
                  </a:lnTo>
                  <a:lnTo>
                    <a:pt x="356" y="515"/>
                  </a:lnTo>
                  <a:lnTo>
                    <a:pt x="352" y="516"/>
                  </a:lnTo>
                  <a:lnTo>
                    <a:pt x="350" y="515"/>
                  </a:lnTo>
                  <a:lnTo>
                    <a:pt x="346" y="515"/>
                  </a:lnTo>
                  <a:lnTo>
                    <a:pt x="341" y="517"/>
                  </a:lnTo>
                  <a:lnTo>
                    <a:pt x="339" y="518"/>
                  </a:lnTo>
                  <a:lnTo>
                    <a:pt x="339" y="520"/>
                  </a:lnTo>
                  <a:lnTo>
                    <a:pt x="339" y="522"/>
                  </a:lnTo>
                  <a:lnTo>
                    <a:pt x="341" y="522"/>
                  </a:lnTo>
                  <a:lnTo>
                    <a:pt x="344" y="522"/>
                  </a:lnTo>
                  <a:lnTo>
                    <a:pt x="341" y="526"/>
                  </a:lnTo>
                  <a:lnTo>
                    <a:pt x="339" y="526"/>
                  </a:lnTo>
                  <a:lnTo>
                    <a:pt x="339" y="528"/>
                  </a:lnTo>
                  <a:lnTo>
                    <a:pt x="339" y="529"/>
                  </a:lnTo>
                  <a:lnTo>
                    <a:pt x="339" y="530"/>
                  </a:lnTo>
                  <a:lnTo>
                    <a:pt x="335" y="529"/>
                  </a:lnTo>
                  <a:lnTo>
                    <a:pt x="335" y="528"/>
                  </a:lnTo>
                  <a:lnTo>
                    <a:pt x="333" y="526"/>
                  </a:lnTo>
                  <a:lnTo>
                    <a:pt x="335" y="525"/>
                  </a:lnTo>
                  <a:lnTo>
                    <a:pt x="337" y="524"/>
                  </a:lnTo>
                  <a:lnTo>
                    <a:pt x="335" y="523"/>
                  </a:lnTo>
                  <a:lnTo>
                    <a:pt x="335" y="522"/>
                  </a:lnTo>
                  <a:lnTo>
                    <a:pt x="331" y="522"/>
                  </a:lnTo>
                  <a:lnTo>
                    <a:pt x="329" y="530"/>
                  </a:lnTo>
                  <a:lnTo>
                    <a:pt x="323" y="534"/>
                  </a:lnTo>
                  <a:lnTo>
                    <a:pt x="323" y="537"/>
                  </a:lnTo>
                  <a:lnTo>
                    <a:pt x="325" y="537"/>
                  </a:lnTo>
                  <a:lnTo>
                    <a:pt x="327" y="538"/>
                  </a:lnTo>
                  <a:lnTo>
                    <a:pt x="329" y="538"/>
                  </a:lnTo>
                  <a:lnTo>
                    <a:pt x="331" y="537"/>
                  </a:lnTo>
                  <a:lnTo>
                    <a:pt x="333" y="538"/>
                  </a:lnTo>
                  <a:lnTo>
                    <a:pt x="331" y="538"/>
                  </a:lnTo>
                  <a:lnTo>
                    <a:pt x="327" y="539"/>
                  </a:lnTo>
                  <a:lnTo>
                    <a:pt x="323" y="539"/>
                  </a:lnTo>
                  <a:lnTo>
                    <a:pt x="318" y="540"/>
                  </a:lnTo>
                  <a:lnTo>
                    <a:pt x="316" y="541"/>
                  </a:lnTo>
                  <a:lnTo>
                    <a:pt x="318" y="541"/>
                  </a:lnTo>
                  <a:lnTo>
                    <a:pt x="320" y="541"/>
                  </a:lnTo>
                  <a:lnTo>
                    <a:pt x="323" y="541"/>
                  </a:lnTo>
                  <a:lnTo>
                    <a:pt x="323" y="542"/>
                  </a:lnTo>
                  <a:lnTo>
                    <a:pt x="320" y="542"/>
                  </a:lnTo>
                  <a:lnTo>
                    <a:pt x="318" y="542"/>
                  </a:lnTo>
                  <a:lnTo>
                    <a:pt x="314" y="541"/>
                  </a:lnTo>
                  <a:lnTo>
                    <a:pt x="312" y="541"/>
                  </a:lnTo>
                  <a:lnTo>
                    <a:pt x="312" y="542"/>
                  </a:lnTo>
                  <a:lnTo>
                    <a:pt x="310" y="542"/>
                  </a:lnTo>
                  <a:lnTo>
                    <a:pt x="301" y="545"/>
                  </a:lnTo>
                  <a:lnTo>
                    <a:pt x="301" y="549"/>
                  </a:lnTo>
                  <a:lnTo>
                    <a:pt x="301" y="548"/>
                  </a:lnTo>
                  <a:lnTo>
                    <a:pt x="301" y="545"/>
                  </a:lnTo>
                  <a:lnTo>
                    <a:pt x="299" y="546"/>
                  </a:lnTo>
                  <a:lnTo>
                    <a:pt x="287" y="548"/>
                  </a:lnTo>
                  <a:lnTo>
                    <a:pt x="285" y="555"/>
                  </a:lnTo>
                  <a:lnTo>
                    <a:pt x="285" y="556"/>
                  </a:lnTo>
                  <a:lnTo>
                    <a:pt x="278" y="560"/>
                  </a:lnTo>
                  <a:lnTo>
                    <a:pt x="266" y="563"/>
                  </a:lnTo>
                  <a:lnTo>
                    <a:pt x="264" y="564"/>
                  </a:lnTo>
                  <a:lnTo>
                    <a:pt x="264" y="565"/>
                  </a:lnTo>
                  <a:lnTo>
                    <a:pt x="268" y="565"/>
                  </a:lnTo>
                  <a:lnTo>
                    <a:pt x="270" y="565"/>
                  </a:lnTo>
                  <a:lnTo>
                    <a:pt x="268" y="566"/>
                  </a:lnTo>
                  <a:lnTo>
                    <a:pt x="264" y="566"/>
                  </a:lnTo>
                  <a:lnTo>
                    <a:pt x="261" y="568"/>
                  </a:lnTo>
                  <a:lnTo>
                    <a:pt x="255" y="568"/>
                  </a:lnTo>
                  <a:lnTo>
                    <a:pt x="247" y="566"/>
                  </a:lnTo>
                  <a:lnTo>
                    <a:pt x="247" y="568"/>
                  </a:lnTo>
                  <a:lnTo>
                    <a:pt x="242" y="564"/>
                  </a:lnTo>
                  <a:lnTo>
                    <a:pt x="242" y="563"/>
                  </a:lnTo>
                  <a:lnTo>
                    <a:pt x="236" y="563"/>
                  </a:lnTo>
                  <a:lnTo>
                    <a:pt x="234" y="563"/>
                  </a:lnTo>
                  <a:lnTo>
                    <a:pt x="234" y="568"/>
                  </a:lnTo>
                  <a:lnTo>
                    <a:pt x="236" y="568"/>
                  </a:lnTo>
                  <a:lnTo>
                    <a:pt x="238" y="574"/>
                  </a:lnTo>
                  <a:lnTo>
                    <a:pt x="240" y="576"/>
                  </a:lnTo>
                  <a:lnTo>
                    <a:pt x="236" y="577"/>
                  </a:lnTo>
                  <a:lnTo>
                    <a:pt x="236" y="576"/>
                  </a:lnTo>
                  <a:lnTo>
                    <a:pt x="234" y="576"/>
                  </a:lnTo>
                  <a:lnTo>
                    <a:pt x="230" y="576"/>
                  </a:lnTo>
                  <a:lnTo>
                    <a:pt x="228" y="576"/>
                  </a:lnTo>
                  <a:lnTo>
                    <a:pt x="224" y="577"/>
                  </a:lnTo>
                  <a:lnTo>
                    <a:pt x="217" y="573"/>
                  </a:lnTo>
                  <a:lnTo>
                    <a:pt x="211" y="573"/>
                  </a:lnTo>
                  <a:lnTo>
                    <a:pt x="209" y="574"/>
                  </a:lnTo>
                  <a:lnTo>
                    <a:pt x="192" y="578"/>
                  </a:lnTo>
                  <a:lnTo>
                    <a:pt x="192" y="579"/>
                  </a:lnTo>
                  <a:lnTo>
                    <a:pt x="196" y="579"/>
                  </a:lnTo>
                  <a:lnTo>
                    <a:pt x="196" y="580"/>
                  </a:lnTo>
                  <a:lnTo>
                    <a:pt x="194" y="580"/>
                  </a:lnTo>
                  <a:lnTo>
                    <a:pt x="194" y="581"/>
                  </a:lnTo>
                  <a:lnTo>
                    <a:pt x="198" y="581"/>
                  </a:lnTo>
                  <a:lnTo>
                    <a:pt x="198" y="582"/>
                  </a:lnTo>
                  <a:lnTo>
                    <a:pt x="192" y="584"/>
                  </a:lnTo>
                  <a:lnTo>
                    <a:pt x="194" y="584"/>
                  </a:lnTo>
                  <a:lnTo>
                    <a:pt x="198" y="585"/>
                  </a:lnTo>
                  <a:lnTo>
                    <a:pt x="198" y="586"/>
                  </a:lnTo>
                  <a:lnTo>
                    <a:pt x="200" y="586"/>
                  </a:lnTo>
                  <a:lnTo>
                    <a:pt x="202" y="585"/>
                  </a:lnTo>
                  <a:lnTo>
                    <a:pt x="213" y="588"/>
                  </a:lnTo>
                  <a:lnTo>
                    <a:pt x="215" y="588"/>
                  </a:lnTo>
                  <a:lnTo>
                    <a:pt x="215" y="589"/>
                  </a:lnTo>
                  <a:lnTo>
                    <a:pt x="219" y="588"/>
                  </a:lnTo>
                  <a:lnTo>
                    <a:pt x="221" y="588"/>
                  </a:lnTo>
                  <a:lnTo>
                    <a:pt x="219" y="589"/>
                  </a:lnTo>
                  <a:lnTo>
                    <a:pt x="224" y="589"/>
                  </a:lnTo>
                  <a:lnTo>
                    <a:pt x="226" y="589"/>
                  </a:lnTo>
                  <a:lnTo>
                    <a:pt x="226" y="592"/>
                  </a:lnTo>
                  <a:lnTo>
                    <a:pt x="230" y="593"/>
                  </a:lnTo>
                  <a:lnTo>
                    <a:pt x="232" y="592"/>
                  </a:lnTo>
                  <a:lnTo>
                    <a:pt x="236" y="593"/>
                  </a:lnTo>
                  <a:lnTo>
                    <a:pt x="232" y="594"/>
                  </a:lnTo>
                  <a:lnTo>
                    <a:pt x="232" y="595"/>
                  </a:lnTo>
                  <a:lnTo>
                    <a:pt x="232" y="596"/>
                  </a:lnTo>
                  <a:lnTo>
                    <a:pt x="230" y="595"/>
                  </a:lnTo>
                  <a:lnTo>
                    <a:pt x="230" y="596"/>
                  </a:lnTo>
                  <a:lnTo>
                    <a:pt x="234" y="600"/>
                  </a:lnTo>
                  <a:lnTo>
                    <a:pt x="236" y="601"/>
                  </a:lnTo>
                  <a:lnTo>
                    <a:pt x="242" y="603"/>
                  </a:lnTo>
                  <a:lnTo>
                    <a:pt x="247" y="604"/>
                  </a:lnTo>
                  <a:lnTo>
                    <a:pt x="245" y="605"/>
                  </a:lnTo>
                  <a:lnTo>
                    <a:pt x="247" y="606"/>
                  </a:lnTo>
                  <a:lnTo>
                    <a:pt x="247" y="608"/>
                  </a:lnTo>
                  <a:lnTo>
                    <a:pt x="245" y="610"/>
                  </a:lnTo>
                  <a:lnTo>
                    <a:pt x="247" y="611"/>
                  </a:lnTo>
                  <a:lnTo>
                    <a:pt x="249" y="612"/>
                  </a:lnTo>
                  <a:lnTo>
                    <a:pt x="251" y="613"/>
                  </a:lnTo>
                  <a:lnTo>
                    <a:pt x="251" y="616"/>
                  </a:lnTo>
                  <a:lnTo>
                    <a:pt x="247" y="612"/>
                  </a:lnTo>
                  <a:lnTo>
                    <a:pt x="247" y="613"/>
                  </a:lnTo>
                  <a:lnTo>
                    <a:pt x="245" y="622"/>
                  </a:lnTo>
                  <a:lnTo>
                    <a:pt x="247" y="621"/>
                  </a:lnTo>
                  <a:lnTo>
                    <a:pt x="247" y="622"/>
                  </a:lnTo>
                  <a:lnTo>
                    <a:pt x="245" y="624"/>
                  </a:lnTo>
                  <a:lnTo>
                    <a:pt x="240" y="636"/>
                  </a:lnTo>
                  <a:lnTo>
                    <a:pt x="238" y="636"/>
                  </a:lnTo>
                  <a:lnTo>
                    <a:pt x="234" y="636"/>
                  </a:lnTo>
                  <a:lnTo>
                    <a:pt x="234" y="637"/>
                  </a:lnTo>
                  <a:lnTo>
                    <a:pt x="234" y="636"/>
                  </a:lnTo>
                  <a:lnTo>
                    <a:pt x="232" y="637"/>
                  </a:lnTo>
                  <a:lnTo>
                    <a:pt x="173" y="634"/>
                  </a:lnTo>
                  <a:lnTo>
                    <a:pt x="171" y="635"/>
                  </a:lnTo>
                  <a:lnTo>
                    <a:pt x="154" y="634"/>
                  </a:lnTo>
                  <a:lnTo>
                    <a:pt x="148" y="633"/>
                  </a:lnTo>
                  <a:lnTo>
                    <a:pt x="141" y="634"/>
                  </a:lnTo>
                  <a:lnTo>
                    <a:pt x="139" y="635"/>
                  </a:lnTo>
                  <a:lnTo>
                    <a:pt x="139" y="636"/>
                  </a:lnTo>
                  <a:lnTo>
                    <a:pt x="137" y="637"/>
                  </a:lnTo>
                  <a:lnTo>
                    <a:pt x="133" y="637"/>
                  </a:lnTo>
                  <a:lnTo>
                    <a:pt x="129" y="637"/>
                  </a:lnTo>
                  <a:lnTo>
                    <a:pt x="127" y="638"/>
                  </a:lnTo>
                  <a:lnTo>
                    <a:pt x="125" y="641"/>
                  </a:lnTo>
                  <a:lnTo>
                    <a:pt x="129" y="643"/>
                  </a:lnTo>
                  <a:lnTo>
                    <a:pt x="129" y="644"/>
                  </a:lnTo>
                  <a:lnTo>
                    <a:pt x="131" y="645"/>
                  </a:lnTo>
                  <a:lnTo>
                    <a:pt x="131" y="644"/>
                  </a:lnTo>
                  <a:lnTo>
                    <a:pt x="131" y="646"/>
                  </a:lnTo>
                  <a:lnTo>
                    <a:pt x="133" y="647"/>
                  </a:lnTo>
                  <a:lnTo>
                    <a:pt x="131" y="649"/>
                  </a:lnTo>
                  <a:lnTo>
                    <a:pt x="133" y="649"/>
                  </a:lnTo>
                  <a:lnTo>
                    <a:pt x="133" y="650"/>
                  </a:lnTo>
                  <a:lnTo>
                    <a:pt x="131" y="651"/>
                  </a:lnTo>
                  <a:lnTo>
                    <a:pt x="131" y="652"/>
                  </a:lnTo>
                  <a:lnTo>
                    <a:pt x="131" y="653"/>
                  </a:lnTo>
                  <a:lnTo>
                    <a:pt x="135" y="661"/>
                  </a:lnTo>
                  <a:lnTo>
                    <a:pt x="129" y="676"/>
                  </a:lnTo>
                  <a:lnTo>
                    <a:pt x="122" y="681"/>
                  </a:lnTo>
                  <a:lnTo>
                    <a:pt x="122" y="683"/>
                  </a:lnTo>
                  <a:lnTo>
                    <a:pt x="122" y="685"/>
                  </a:lnTo>
                  <a:lnTo>
                    <a:pt x="125" y="686"/>
                  </a:lnTo>
                  <a:lnTo>
                    <a:pt x="127" y="689"/>
                  </a:lnTo>
                  <a:lnTo>
                    <a:pt x="133" y="687"/>
                  </a:lnTo>
                  <a:lnTo>
                    <a:pt x="133" y="689"/>
                  </a:lnTo>
                  <a:lnTo>
                    <a:pt x="133" y="697"/>
                  </a:lnTo>
                  <a:lnTo>
                    <a:pt x="131" y="700"/>
                  </a:lnTo>
                  <a:lnTo>
                    <a:pt x="131" y="702"/>
                  </a:lnTo>
                  <a:lnTo>
                    <a:pt x="133" y="702"/>
                  </a:lnTo>
                  <a:lnTo>
                    <a:pt x="141" y="702"/>
                  </a:lnTo>
                  <a:lnTo>
                    <a:pt x="144" y="702"/>
                  </a:lnTo>
                  <a:lnTo>
                    <a:pt x="146" y="702"/>
                  </a:lnTo>
                  <a:lnTo>
                    <a:pt x="152" y="701"/>
                  </a:lnTo>
                  <a:lnTo>
                    <a:pt x="158" y="701"/>
                  </a:lnTo>
                  <a:lnTo>
                    <a:pt x="165" y="702"/>
                  </a:lnTo>
                  <a:lnTo>
                    <a:pt x="167" y="703"/>
                  </a:lnTo>
                  <a:lnTo>
                    <a:pt x="169" y="706"/>
                  </a:lnTo>
                  <a:lnTo>
                    <a:pt x="171" y="707"/>
                  </a:lnTo>
                  <a:lnTo>
                    <a:pt x="171" y="708"/>
                  </a:lnTo>
                  <a:lnTo>
                    <a:pt x="173" y="710"/>
                  </a:lnTo>
                  <a:lnTo>
                    <a:pt x="177" y="711"/>
                  </a:lnTo>
                  <a:lnTo>
                    <a:pt x="181" y="713"/>
                  </a:lnTo>
                  <a:lnTo>
                    <a:pt x="184" y="711"/>
                  </a:lnTo>
                  <a:lnTo>
                    <a:pt x="186" y="711"/>
                  </a:lnTo>
                  <a:lnTo>
                    <a:pt x="186" y="710"/>
                  </a:lnTo>
                  <a:lnTo>
                    <a:pt x="188" y="709"/>
                  </a:lnTo>
                  <a:lnTo>
                    <a:pt x="190" y="708"/>
                  </a:lnTo>
                  <a:lnTo>
                    <a:pt x="194" y="708"/>
                  </a:lnTo>
                  <a:lnTo>
                    <a:pt x="198" y="706"/>
                  </a:lnTo>
                  <a:lnTo>
                    <a:pt x="207" y="706"/>
                  </a:lnTo>
                  <a:lnTo>
                    <a:pt x="211" y="706"/>
                  </a:lnTo>
                  <a:lnTo>
                    <a:pt x="215" y="706"/>
                  </a:lnTo>
                  <a:lnTo>
                    <a:pt x="224" y="706"/>
                  </a:lnTo>
                  <a:lnTo>
                    <a:pt x="226" y="705"/>
                  </a:lnTo>
                  <a:lnTo>
                    <a:pt x="230" y="706"/>
                  </a:lnTo>
                  <a:lnTo>
                    <a:pt x="232" y="706"/>
                  </a:lnTo>
                  <a:lnTo>
                    <a:pt x="234" y="705"/>
                  </a:lnTo>
                  <a:lnTo>
                    <a:pt x="236" y="700"/>
                  </a:lnTo>
                  <a:lnTo>
                    <a:pt x="242" y="698"/>
                  </a:lnTo>
                  <a:lnTo>
                    <a:pt x="251" y="697"/>
                  </a:lnTo>
                  <a:lnTo>
                    <a:pt x="251" y="694"/>
                  </a:lnTo>
                  <a:lnTo>
                    <a:pt x="251" y="693"/>
                  </a:lnTo>
                  <a:lnTo>
                    <a:pt x="253" y="692"/>
                  </a:lnTo>
                  <a:lnTo>
                    <a:pt x="257" y="689"/>
                  </a:lnTo>
                  <a:lnTo>
                    <a:pt x="264" y="686"/>
                  </a:lnTo>
                  <a:lnTo>
                    <a:pt x="264" y="685"/>
                  </a:lnTo>
                  <a:lnTo>
                    <a:pt x="264" y="684"/>
                  </a:lnTo>
                  <a:lnTo>
                    <a:pt x="261" y="684"/>
                  </a:lnTo>
                  <a:lnTo>
                    <a:pt x="259" y="684"/>
                  </a:lnTo>
                  <a:lnTo>
                    <a:pt x="259" y="683"/>
                  </a:lnTo>
                  <a:lnTo>
                    <a:pt x="257" y="681"/>
                  </a:lnTo>
                  <a:lnTo>
                    <a:pt x="257" y="679"/>
                  </a:lnTo>
                  <a:lnTo>
                    <a:pt x="257" y="676"/>
                  </a:lnTo>
                  <a:lnTo>
                    <a:pt x="274" y="666"/>
                  </a:lnTo>
                  <a:lnTo>
                    <a:pt x="274" y="665"/>
                  </a:lnTo>
                  <a:lnTo>
                    <a:pt x="276" y="662"/>
                  </a:lnTo>
                  <a:lnTo>
                    <a:pt x="306" y="653"/>
                  </a:lnTo>
                  <a:lnTo>
                    <a:pt x="310" y="652"/>
                  </a:lnTo>
                  <a:lnTo>
                    <a:pt x="308" y="651"/>
                  </a:lnTo>
                  <a:lnTo>
                    <a:pt x="308" y="650"/>
                  </a:lnTo>
                  <a:lnTo>
                    <a:pt x="310" y="649"/>
                  </a:lnTo>
                  <a:lnTo>
                    <a:pt x="310" y="647"/>
                  </a:lnTo>
                  <a:lnTo>
                    <a:pt x="308" y="647"/>
                  </a:lnTo>
                  <a:lnTo>
                    <a:pt x="306" y="643"/>
                  </a:lnTo>
                  <a:lnTo>
                    <a:pt x="306" y="642"/>
                  </a:lnTo>
                  <a:lnTo>
                    <a:pt x="306" y="641"/>
                  </a:lnTo>
                  <a:lnTo>
                    <a:pt x="308" y="638"/>
                  </a:lnTo>
                  <a:lnTo>
                    <a:pt x="316" y="636"/>
                  </a:lnTo>
                  <a:lnTo>
                    <a:pt x="318" y="635"/>
                  </a:lnTo>
                  <a:lnTo>
                    <a:pt x="320" y="635"/>
                  </a:lnTo>
                  <a:lnTo>
                    <a:pt x="323" y="635"/>
                  </a:lnTo>
                  <a:lnTo>
                    <a:pt x="327" y="636"/>
                  </a:lnTo>
                  <a:lnTo>
                    <a:pt x="329" y="636"/>
                  </a:lnTo>
                  <a:lnTo>
                    <a:pt x="333" y="637"/>
                  </a:lnTo>
                  <a:lnTo>
                    <a:pt x="333" y="636"/>
                  </a:lnTo>
                  <a:lnTo>
                    <a:pt x="335" y="636"/>
                  </a:lnTo>
                  <a:lnTo>
                    <a:pt x="337" y="636"/>
                  </a:lnTo>
                  <a:lnTo>
                    <a:pt x="339" y="637"/>
                  </a:lnTo>
                  <a:lnTo>
                    <a:pt x="341" y="638"/>
                  </a:lnTo>
                  <a:lnTo>
                    <a:pt x="344" y="638"/>
                  </a:lnTo>
                  <a:lnTo>
                    <a:pt x="348" y="639"/>
                  </a:lnTo>
                  <a:lnTo>
                    <a:pt x="352" y="639"/>
                  </a:lnTo>
                  <a:lnTo>
                    <a:pt x="358" y="638"/>
                  </a:lnTo>
                  <a:lnTo>
                    <a:pt x="358" y="637"/>
                  </a:lnTo>
                  <a:lnTo>
                    <a:pt x="365" y="634"/>
                  </a:lnTo>
                  <a:lnTo>
                    <a:pt x="367" y="633"/>
                  </a:lnTo>
                  <a:lnTo>
                    <a:pt x="371" y="632"/>
                  </a:lnTo>
                  <a:lnTo>
                    <a:pt x="375" y="632"/>
                  </a:lnTo>
                  <a:lnTo>
                    <a:pt x="379" y="630"/>
                  </a:lnTo>
                  <a:lnTo>
                    <a:pt x="381" y="629"/>
                  </a:lnTo>
                  <a:lnTo>
                    <a:pt x="384" y="627"/>
                  </a:lnTo>
                  <a:lnTo>
                    <a:pt x="386" y="626"/>
                  </a:lnTo>
                  <a:lnTo>
                    <a:pt x="390" y="625"/>
                  </a:lnTo>
                  <a:lnTo>
                    <a:pt x="394" y="625"/>
                  </a:lnTo>
                  <a:lnTo>
                    <a:pt x="411" y="629"/>
                  </a:lnTo>
                  <a:lnTo>
                    <a:pt x="415" y="638"/>
                  </a:lnTo>
                  <a:lnTo>
                    <a:pt x="415" y="639"/>
                  </a:lnTo>
                  <a:lnTo>
                    <a:pt x="424" y="645"/>
                  </a:lnTo>
                  <a:lnTo>
                    <a:pt x="426" y="646"/>
                  </a:lnTo>
                  <a:lnTo>
                    <a:pt x="428" y="646"/>
                  </a:lnTo>
                  <a:lnTo>
                    <a:pt x="432" y="647"/>
                  </a:lnTo>
                  <a:lnTo>
                    <a:pt x="434" y="651"/>
                  </a:lnTo>
                  <a:lnTo>
                    <a:pt x="438" y="651"/>
                  </a:lnTo>
                  <a:lnTo>
                    <a:pt x="453" y="659"/>
                  </a:lnTo>
                  <a:lnTo>
                    <a:pt x="464" y="659"/>
                  </a:lnTo>
                  <a:lnTo>
                    <a:pt x="466" y="661"/>
                  </a:lnTo>
                  <a:lnTo>
                    <a:pt x="468" y="663"/>
                  </a:lnTo>
                  <a:lnTo>
                    <a:pt x="472" y="665"/>
                  </a:lnTo>
                  <a:lnTo>
                    <a:pt x="472" y="666"/>
                  </a:lnTo>
                  <a:lnTo>
                    <a:pt x="478" y="666"/>
                  </a:lnTo>
                  <a:lnTo>
                    <a:pt x="480" y="667"/>
                  </a:lnTo>
                  <a:lnTo>
                    <a:pt x="480" y="668"/>
                  </a:lnTo>
                  <a:lnTo>
                    <a:pt x="480" y="669"/>
                  </a:lnTo>
                  <a:lnTo>
                    <a:pt x="483" y="670"/>
                  </a:lnTo>
                  <a:lnTo>
                    <a:pt x="485" y="670"/>
                  </a:lnTo>
                  <a:lnTo>
                    <a:pt x="487" y="673"/>
                  </a:lnTo>
                  <a:lnTo>
                    <a:pt x="489" y="671"/>
                  </a:lnTo>
                  <a:lnTo>
                    <a:pt x="491" y="671"/>
                  </a:lnTo>
                  <a:lnTo>
                    <a:pt x="499" y="684"/>
                  </a:lnTo>
                  <a:lnTo>
                    <a:pt x="493" y="686"/>
                  </a:lnTo>
                  <a:lnTo>
                    <a:pt x="495" y="687"/>
                  </a:lnTo>
                  <a:lnTo>
                    <a:pt x="491" y="691"/>
                  </a:lnTo>
                  <a:lnTo>
                    <a:pt x="491" y="692"/>
                  </a:lnTo>
                  <a:lnTo>
                    <a:pt x="493" y="693"/>
                  </a:lnTo>
                  <a:lnTo>
                    <a:pt x="497" y="693"/>
                  </a:lnTo>
                  <a:lnTo>
                    <a:pt x="501" y="690"/>
                  </a:lnTo>
                  <a:lnTo>
                    <a:pt x="504" y="689"/>
                  </a:lnTo>
                  <a:lnTo>
                    <a:pt x="506" y="689"/>
                  </a:lnTo>
                  <a:lnTo>
                    <a:pt x="506" y="685"/>
                  </a:lnTo>
                  <a:lnTo>
                    <a:pt x="506" y="684"/>
                  </a:lnTo>
                  <a:lnTo>
                    <a:pt x="510" y="683"/>
                  </a:lnTo>
                  <a:lnTo>
                    <a:pt x="512" y="683"/>
                  </a:lnTo>
                  <a:lnTo>
                    <a:pt x="512" y="678"/>
                  </a:lnTo>
                  <a:lnTo>
                    <a:pt x="510" y="677"/>
                  </a:lnTo>
                  <a:lnTo>
                    <a:pt x="508" y="676"/>
                  </a:lnTo>
                  <a:lnTo>
                    <a:pt x="504" y="675"/>
                  </a:lnTo>
                  <a:lnTo>
                    <a:pt x="506" y="670"/>
                  </a:lnTo>
                  <a:lnTo>
                    <a:pt x="510" y="667"/>
                  </a:lnTo>
                  <a:lnTo>
                    <a:pt x="514" y="667"/>
                  </a:lnTo>
                  <a:lnTo>
                    <a:pt x="518" y="668"/>
                  </a:lnTo>
                  <a:lnTo>
                    <a:pt x="525" y="670"/>
                  </a:lnTo>
                  <a:lnTo>
                    <a:pt x="527" y="673"/>
                  </a:lnTo>
                  <a:lnTo>
                    <a:pt x="531" y="674"/>
                  </a:lnTo>
                  <a:lnTo>
                    <a:pt x="533" y="671"/>
                  </a:lnTo>
                  <a:lnTo>
                    <a:pt x="525" y="665"/>
                  </a:lnTo>
                  <a:lnTo>
                    <a:pt x="514" y="662"/>
                  </a:lnTo>
                  <a:lnTo>
                    <a:pt x="512" y="661"/>
                  </a:lnTo>
                  <a:lnTo>
                    <a:pt x="497" y="657"/>
                  </a:lnTo>
                  <a:lnTo>
                    <a:pt x="495" y="657"/>
                  </a:lnTo>
                  <a:lnTo>
                    <a:pt x="495" y="655"/>
                  </a:lnTo>
                  <a:lnTo>
                    <a:pt x="497" y="654"/>
                  </a:lnTo>
                  <a:lnTo>
                    <a:pt x="497" y="652"/>
                  </a:lnTo>
                  <a:lnTo>
                    <a:pt x="497" y="651"/>
                  </a:lnTo>
                  <a:lnTo>
                    <a:pt x="493" y="652"/>
                  </a:lnTo>
                  <a:lnTo>
                    <a:pt x="485" y="652"/>
                  </a:lnTo>
                  <a:lnTo>
                    <a:pt x="485" y="653"/>
                  </a:lnTo>
                  <a:lnTo>
                    <a:pt x="478" y="650"/>
                  </a:lnTo>
                  <a:lnTo>
                    <a:pt x="476" y="650"/>
                  </a:lnTo>
                  <a:lnTo>
                    <a:pt x="476" y="649"/>
                  </a:lnTo>
                  <a:lnTo>
                    <a:pt x="474" y="649"/>
                  </a:lnTo>
                  <a:lnTo>
                    <a:pt x="468" y="645"/>
                  </a:lnTo>
                  <a:lnTo>
                    <a:pt x="464" y="639"/>
                  </a:lnTo>
                  <a:lnTo>
                    <a:pt x="459" y="634"/>
                  </a:lnTo>
                  <a:lnTo>
                    <a:pt x="459" y="633"/>
                  </a:lnTo>
                  <a:lnTo>
                    <a:pt x="457" y="633"/>
                  </a:lnTo>
                  <a:lnTo>
                    <a:pt x="445" y="629"/>
                  </a:lnTo>
                  <a:lnTo>
                    <a:pt x="443" y="626"/>
                  </a:lnTo>
                  <a:lnTo>
                    <a:pt x="440" y="625"/>
                  </a:lnTo>
                  <a:lnTo>
                    <a:pt x="443" y="620"/>
                  </a:lnTo>
                  <a:lnTo>
                    <a:pt x="443" y="619"/>
                  </a:lnTo>
                  <a:lnTo>
                    <a:pt x="445" y="618"/>
                  </a:lnTo>
                  <a:lnTo>
                    <a:pt x="443" y="618"/>
                  </a:lnTo>
                  <a:lnTo>
                    <a:pt x="440" y="617"/>
                  </a:lnTo>
                  <a:lnTo>
                    <a:pt x="440" y="614"/>
                  </a:lnTo>
                  <a:lnTo>
                    <a:pt x="440" y="613"/>
                  </a:lnTo>
                  <a:lnTo>
                    <a:pt x="445" y="612"/>
                  </a:lnTo>
                  <a:lnTo>
                    <a:pt x="445" y="613"/>
                  </a:lnTo>
                  <a:lnTo>
                    <a:pt x="455" y="610"/>
                  </a:lnTo>
                  <a:lnTo>
                    <a:pt x="457" y="610"/>
                  </a:lnTo>
                  <a:lnTo>
                    <a:pt x="459" y="610"/>
                  </a:lnTo>
                  <a:lnTo>
                    <a:pt x="461" y="610"/>
                  </a:lnTo>
                  <a:lnTo>
                    <a:pt x="461" y="611"/>
                  </a:lnTo>
                  <a:lnTo>
                    <a:pt x="461" y="612"/>
                  </a:lnTo>
                  <a:lnTo>
                    <a:pt x="459" y="612"/>
                  </a:lnTo>
                  <a:lnTo>
                    <a:pt x="459" y="616"/>
                  </a:lnTo>
                  <a:lnTo>
                    <a:pt x="464" y="620"/>
                  </a:lnTo>
                  <a:lnTo>
                    <a:pt x="466" y="620"/>
                  </a:lnTo>
                  <a:lnTo>
                    <a:pt x="472" y="614"/>
                  </a:lnTo>
                  <a:lnTo>
                    <a:pt x="474" y="616"/>
                  </a:lnTo>
                  <a:lnTo>
                    <a:pt x="476" y="617"/>
                  </a:lnTo>
                  <a:lnTo>
                    <a:pt x="478" y="617"/>
                  </a:lnTo>
                  <a:lnTo>
                    <a:pt x="478" y="618"/>
                  </a:lnTo>
                  <a:lnTo>
                    <a:pt x="480" y="619"/>
                  </a:lnTo>
                  <a:lnTo>
                    <a:pt x="480" y="621"/>
                  </a:lnTo>
                  <a:lnTo>
                    <a:pt x="483" y="624"/>
                  </a:lnTo>
                  <a:lnTo>
                    <a:pt x="487" y="626"/>
                  </a:lnTo>
                  <a:lnTo>
                    <a:pt x="485" y="626"/>
                  </a:lnTo>
                  <a:lnTo>
                    <a:pt x="485" y="627"/>
                  </a:lnTo>
                  <a:lnTo>
                    <a:pt x="487" y="629"/>
                  </a:lnTo>
                  <a:lnTo>
                    <a:pt x="495" y="633"/>
                  </a:lnTo>
                  <a:lnTo>
                    <a:pt x="495" y="635"/>
                  </a:lnTo>
                  <a:lnTo>
                    <a:pt x="504" y="635"/>
                  </a:lnTo>
                  <a:lnTo>
                    <a:pt x="518" y="641"/>
                  </a:lnTo>
                  <a:lnTo>
                    <a:pt x="516" y="639"/>
                  </a:lnTo>
                  <a:lnTo>
                    <a:pt x="512" y="639"/>
                  </a:lnTo>
                  <a:lnTo>
                    <a:pt x="512" y="641"/>
                  </a:lnTo>
                  <a:lnTo>
                    <a:pt x="516" y="641"/>
                  </a:lnTo>
                  <a:lnTo>
                    <a:pt x="520" y="642"/>
                  </a:lnTo>
                  <a:lnTo>
                    <a:pt x="525" y="643"/>
                  </a:lnTo>
                  <a:lnTo>
                    <a:pt x="533" y="645"/>
                  </a:lnTo>
                  <a:lnTo>
                    <a:pt x="542" y="650"/>
                  </a:lnTo>
                  <a:lnTo>
                    <a:pt x="544" y="652"/>
                  </a:lnTo>
                  <a:lnTo>
                    <a:pt x="546" y="652"/>
                  </a:lnTo>
                  <a:lnTo>
                    <a:pt x="548" y="653"/>
                  </a:lnTo>
                  <a:lnTo>
                    <a:pt x="546" y="658"/>
                  </a:lnTo>
                  <a:lnTo>
                    <a:pt x="548" y="660"/>
                  </a:lnTo>
                  <a:lnTo>
                    <a:pt x="548" y="661"/>
                  </a:lnTo>
                  <a:lnTo>
                    <a:pt x="548" y="662"/>
                  </a:lnTo>
                  <a:lnTo>
                    <a:pt x="546" y="662"/>
                  </a:lnTo>
                  <a:lnTo>
                    <a:pt x="546" y="665"/>
                  </a:lnTo>
                  <a:lnTo>
                    <a:pt x="546" y="668"/>
                  </a:lnTo>
                  <a:lnTo>
                    <a:pt x="544" y="668"/>
                  </a:lnTo>
                  <a:lnTo>
                    <a:pt x="548" y="671"/>
                  </a:lnTo>
                  <a:lnTo>
                    <a:pt x="552" y="671"/>
                  </a:lnTo>
                  <a:lnTo>
                    <a:pt x="554" y="674"/>
                  </a:lnTo>
                  <a:lnTo>
                    <a:pt x="556" y="675"/>
                  </a:lnTo>
                  <a:lnTo>
                    <a:pt x="558" y="676"/>
                  </a:lnTo>
                  <a:lnTo>
                    <a:pt x="560" y="678"/>
                  </a:lnTo>
                  <a:lnTo>
                    <a:pt x="563" y="679"/>
                  </a:lnTo>
                  <a:lnTo>
                    <a:pt x="567" y="683"/>
                  </a:lnTo>
                  <a:lnTo>
                    <a:pt x="567" y="682"/>
                  </a:lnTo>
                  <a:lnTo>
                    <a:pt x="571" y="683"/>
                  </a:lnTo>
                  <a:lnTo>
                    <a:pt x="571" y="684"/>
                  </a:lnTo>
                  <a:lnTo>
                    <a:pt x="569" y="684"/>
                  </a:lnTo>
                  <a:lnTo>
                    <a:pt x="567" y="684"/>
                  </a:lnTo>
                  <a:lnTo>
                    <a:pt x="573" y="690"/>
                  </a:lnTo>
                  <a:lnTo>
                    <a:pt x="575" y="689"/>
                  </a:lnTo>
                  <a:lnTo>
                    <a:pt x="579" y="690"/>
                  </a:lnTo>
                  <a:lnTo>
                    <a:pt x="584" y="690"/>
                  </a:lnTo>
                  <a:lnTo>
                    <a:pt x="588" y="690"/>
                  </a:lnTo>
                  <a:lnTo>
                    <a:pt x="590" y="690"/>
                  </a:lnTo>
                  <a:lnTo>
                    <a:pt x="594" y="690"/>
                  </a:lnTo>
                  <a:lnTo>
                    <a:pt x="594" y="689"/>
                  </a:lnTo>
                  <a:lnTo>
                    <a:pt x="598" y="691"/>
                  </a:lnTo>
                  <a:lnTo>
                    <a:pt x="603" y="691"/>
                  </a:lnTo>
                  <a:lnTo>
                    <a:pt x="600" y="692"/>
                  </a:lnTo>
                  <a:lnTo>
                    <a:pt x="598" y="693"/>
                  </a:lnTo>
                  <a:lnTo>
                    <a:pt x="600" y="693"/>
                  </a:lnTo>
                  <a:lnTo>
                    <a:pt x="609" y="693"/>
                  </a:lnTo>
                  <a:lnTo>
                    <a:pt x="611" y="695"/>
                  </a:lnTo>
                  <a:lnTo>
                    <a:pt x="615" y="697"/>
                  </a:lnTo>
                  <a:lnTo>
                    <a:pt x="615" y="691"/>
                  </a:lnTo>
                  <a:lnTo>
                    <a:pt x="613" y="690"/>
                  </a:lnTo>
                  <a:lnTo>
                    <a:pt x="611" y="690"/>
                  </a:lnTo>
                  <a:lnTo>
                    <a:pt x="607" y="687"/>
                  </a:lnTo>
                  <a:lnTo>
                    <a:pt x="605" y="687"/>
                  </a:lnTo>
                  <a:lnTo>
                    <a:pt x="605" y="686"/>
                  </a:lnTo>
                  <a:lnTo>
                    <a:pt x="603" y="686"/>
                  </a:lnTo>
                  <a:lnTo>
                    <a:pt x="594" y="684"/>
                  </a:lnTo>
                  <a:lnTo>
                    <a:pt x="592" y="684"/>
                  </a:lnTo>
                  <a:lnTo>
                    <a:pt x="598" y="683"/>
                  </a:lnTo>
                  <a:lnTo>
                    <a:pt x="598" y="681"/>
                  </a:lnTo>
                  <a:lnTo>
                    <a:pt x="598" y="679"/>
                  </a:lnTo>
                  <a:lnTo>
                    <a:pt x="600" y="679"/>
                  </a:lnTo>
                  <a:lnTo>
                    <a:pt x="603" y="681"/>
                  </a:lnTo>
                  <a:lnTo>
                    <a:pt x="603" y="682"/>
                  </a:lnTo>
                  <a:lnTo>
                    <a:pt x="605" y="682"/>
                  </a:lnTo>
                  <a:lnTo>
                    <a:pt x="603" y="678"/>
                  </a:lnTo>
                  <a:lnTo>
                    <a:pt x="598" y="676"/>
                  </a:lnTo>
                  <a:lnTo>
                    <a:pt x="596" y="674"/>
                  </a:lnTo>
                  <a:lnTo>
                    <a:pt x="594" y="673"/>
                  </a:lnTo>
                  <a:lnTo>
                    <a:pt x="594" y="667"/>
                  </a:lnTo>
                  <a:lnTo>
                    <a:pt x="598" y="666"/>
                  </a:lnTo>
                  <a:lnTo>
                    <a:pt x="598" y="667"/>
                  </a:lnTo>
                  <a:lnTo>
                    <a:pt x="598" y="668"/>
                  </a:lnTo>
                  <a:lnTo>
                    <a:pt x="605" y="670"/>
                  </a:lnTo>
                  <a:lnTo>
                    <a:pt x="605" y="671"/>
                  </a:lnTo>
                  <a:lnTo>
                    <a:pt x="609" y="673"/>
                  </a:lnTo>
                  <a:lnTo>
                    <a:pt x="607" y="671"/>
                  </a:lnTo>
                  <a:lnTo>
                    <a:pt x="607" y="670"/>
                  </a:lnTo>
                  <a:lnTo>
                    <a:pt x="611" y="670"/>
                  </a:lnTo>
                  <a:lnTo>
                    <a:pt x="613" y="673"/>
                  </a:lnTo>
                  <a:lnTo>
                    <a:pt x="613" y="671"/>
                  </a:lnTo>
                  <a:lnTo>
                    <a:pt x="611" y="670"/>
                  </a:lnTo>
                  <a:lnTo>
                    <a:pt x="611" y="668"/>
                  </a:lnTo>
                  <a:lnTo>
                    <a:pt x="615" y="669"/>
                  </a:lnTo>
                  <a:lnTo>
                    <a:pt x="619" y="670"/>
                  </a:lnTo>
                  <a:lnTo>
                    <a:pt x="617" y="669"/>
                  </a:lnTo>
                  <a:lnTo>
                    <a:pt x="615" y="668"/>
                  </a:lnTo>
                  <a:lnTo>
                    <a:pt x="611" y="667"/>
                  </a:lnTo>
                  <a:lnTo>
                    <a:pt x="609" y="666"/>
                  </a:lnTo>
                  <a:lnTo>
                    <a:pt x="613" y="665"/>
                  </a:lnTo>
                  <a:lnTo>
                    <a:pt x="617" y="665"/>
                  </a:lnTo>
                  <a:lnTo>
                    <a:pt x="622" y="662"/>
                  </a:lnTo>
                  <a:lnTo>
                    <a:pt x="624" y="663"/>
                  </a:lnTo>
                  <a:lnTo>
                    <a:pt x="626" y="663"/>
                  </a:lnTo>
                  <a:lnTo>
                    <a:pt x="630" y="662"/>
                  </a:lnTo>
                  <a:lnTo>
                    <a:pt x="643" y="663"/>
                  </a:lnTo>
                  <a:lnTo>
                    <a:pt x="645" y="665"/>
                  </a:lnTo>
                  <a:lnTo>
                    <a:pt x="645" y="666"/>
                  </a:lnTo>
                  <a:lnTo>
                    <a:pt x="647" y="666"/>
                  </a:lnTo>
                  <a:lnTo>
                    <a:pt x="657" y="666"/>
                  </a:lnTo>
                  <a:lnTo>
                    <a:pt x="655" y="667"/>
                  </a:lnTo>
                  <a:lnTo>
                    <a:pt x="647" y="668"/>
                  </a:lnTo>
                  <a:lnTo>
                    <a:pt x="647" y="671"/>
                  </a:lnTo>
                  <a:lnTo>
                    <a:pt x="649" y="670"/>
                  </a:lnTo>
                  <a:lnTo>
                    <a:pt x="651" y="669"/>
                  </a:lnTo>
                  <a:lnTo>
                    <a:pt x="668" y="662"/>
                  </a:lnTo>
                  <a:lnTo>
                    <a:pt x="683" y="661"/>
                  </a:lnTo>
                  <a:lnTo>
                    <a:pt x="685" y="662"/>
                  </a:lnTo>
                  <a:lnTo>
                    <a:pt x="689" y="661"/>
                  </a:lnTo>
                  <a:lnTo>
                    <a:pt x="689" y="660"/>
                  </a:lnTo>
                  <a:lnTo>
                    <a:pt x="689" y="659"/>
                  </a:lnTo>
                  <a:lnTo>
                    <a:pt x="687" y="659"/>
                  </a:lnTo>
                  <a:lnTo>
                    <a:pt x="678" y="657"/>
                  </a:lnTo>
                  <a:lnTo>
                    <a:pt x="674" y="654"/>
                  </a:lnTo>
                  <a:lnTo>
                    <a:pt x="674" y="653"/>
                  </a:lnTo>
                  <a:lnTo>
                    <a:pt x="674" y="652"/>
                  </a:lnTo>
                  <a:lnTo>
                    <a:pt x="674" y="651"/>
                  </a:lnTo>
                  <a:lnTo>
                    <a:pt x="668" y="646"/>
                  </a:lnTo>
                  <a:lnTo>
                    <a:pt x="666" y="645"/>
                  </a:lnTo>
                  <a:lnTo>
                    <a:pt x="670" y="644"/>
                  </a:lnTo>
                  <a:lnTo>
                    <a:pt x="670" y="643"/>
                  </a:lnTo>
                  <a:lnTo>
                    <a:pt x="672" y="643"/>
                  </a:lnTo>
                  <a:lnTo>
                    <a:pt x="672" y="638"/>
                  </a:lnTo>
                  <a:lnTo>
                    <a:pt x="676" y="636"/>
                  </a:lnTo>
                  <a:lnTo>
                    <a:pt x="680" y="636"/>
                  </a:lnTo>
                  <a:lnTo>
                    <a:pt x="683" y="634"/>
                  </a:lnTo>
                  <a:lnTo>
                    <a:pt x="683" y="632"/>
                  </a:lnTo>
                  <a:lnTo>
                    <a:pt x="685" y="624"/>
                  </a:lnTo>
                  <a:lnTo>
                    <a:pt x="687" y="625"/>
                  </a:lnTo>
                  <a:lnTo>
                    <a:pt x="693" y="620"/>
                  </a:lnTo>
                  <a:lnTo>
                    <a:pt x="695" y="620"/>
                  </a:lnTo>
                  <a:lnTo>
                    <a:pt x="697" y="619"/>
                  </a:lnTo>
                  <a:lnTo>
                    <a:pt x="699" y="614"/>
                  </a:lnTo>
                  <a:lnTo>
                    <a:pt x="697" y="613"/>
                  </a:lnTo>
                  <a:lnTo>
                    <a:pt x="699" y="613"/>
                  </a:lnTo>
                  <a:lnTo>
                    <a:pt x="697" y="609"/>
                  </a:lnTo>
                  <a:lnTo>
                    <a:pt x="699" y="609"/>
                  </a:lnTo>
                  <a:lnTo>
                    <a:pt x="699" y="610"/>
                  </a:lnTo>
                  <a:lnTo>
                    <a:pt x="699" y="611"/>
                  </a:lnTo>
                  <a:lnTo>
                    <a:pt x="699" y="610"/>
                  </a:lnTo>
                  <a:lnTo>
                    <a:pt x="702" y="609"/>
                  </a:lnTo>
                  <a:lnTo>
                    <a:pt x="704" y="609"/>
                  </a:lnTo>
                  <a:lnTo>
                    <a:pt x="706" y="609"/>
                  </a:lnTo>
                  <a:lnTo>
                    <a:pt x="710" y="606"/>
                  </a:lnTo>
                  <a:lnTo>
                    <a:pt x="708" y="604"/>
                  </a:lnTo>
                  <a:lnTo>
                    <a:pt x="706" y="603"/>
                  </a:lnTo>
                  <a:lnTo>
                    <a:pt x="706" y="602"/>
                  </a:lnTo>
                  <a:lnTo>
                    <a:pt x="706" y="603"/>
                  </a:lnTo>
                  <a:lnTo>
                    <a:pt x="710" y="603"/>
                  </a:lnTo>
                  <a:lnTo>
                    <a:pt x="710" y="604"/>
                  </a:lnTo>
                  <a:lnTo>
                    <a:pt x="712" y="604"/>
                  </a:lnTo>
                  <a:lnTo>
                    <a:pt x="714" y="602"/>
                  </a:lnTo>
                  <a:lnTo>
                    <a:pt x="714" y="601"/>
                  </a:lnTo>
                  <a:lnTo>
                    <a:pt x="723" y="600"/>
                  </a:lnTo>
                  <a:lnTo>
                    <a:pt x="727" y="598"/>
                  </a:lnTo>
                  <a:lnTo>
                    <a:pt x="727" y="600"/>
                  </a:lnTo>
                  <a:lnTo>
                    <a:pt x="731" y="598"/>
                  </a:lnTo>
                  <a:lnTo>
                    <a:pt x="731" y="597"/>
                  </a:lnTo>
                  <a:lnTo>
                    <a:pt x="735" y="600"/>
                  </a:lnTo>
                  <a:lnTo>
                    <a:pt x="737" y="601"/>
                  </a:lnTo>
                  <a:lnTo>
                    <a:pt x="731" y="601"/>
                  </a:lnTo>
                  <a:lnTo>
                    <a:pt x="729" y="601"/>
                  </a:lnTo>
                  <a:lnTo>
                    <a:pt x="729" y="602"/>
                  </a:lnTo>
                  <a:lnTo>
                    <a:pt x="733" y="602"/>
                  </a:lnTo>
                  <a:lnTo>
                    <a:pt x="735" y="602"/>
                  </a:lnTo>
                  <a:lnTo>
                    <a:pt x="731" y="603"/>
                  </a:lnTo>
                  <a:lnTo>
                    <a:pt x="731" y="604"/>
                  </a:lnTo>
                  <a:lnTo>
                    <a:pt x="733" y="604"/>
                  </a:lnTo>
                  <a:lnTo>
                    <a:pt x="735" y="604"/>
                  </a:lnTo>
                  <a:lnTo>
                    <a:pt x="737" y="605"/>
                  </a:lnTo>
                  <a:lnTo>
                    <a:pt x="742" y="606"/>
                  </a:lnTo>
                  <a:lnTo>
                    <a:pt x="750" y="605"/>
                  </a:lnTo>
                  <a:lnTo>
                    <a:pt x="752" y="604"/>
                  </a:lnTo>
                  <a:lnTo>
                    <a:pt x="752" y="605"/>
                  </a:lnTo>
                  <a:lnTo>
                    <a:pt x="754" y="606"/>
                  </a:lnTo>
                  <a:lnTo>
                    <a:pt x="756" y="605"/>
                  </a:lnTo>
                  <a:lnTo>
                    <a:pt x="758" y="605"/>
                  </a:lnTo>
                  <a:lnTo>
                    <a:pt x="758" y="606"/>
                  </a:lnTo>
                  <a:lnTo>
                    <a:pt x="761" y="608"/>
                  </a:lnTo>
                  <a:lnTo>
                    <a:pt x="758" y="608"/>
                  </a:lnTo>
                  <a:lnTo>
                    <a:pt x="750" y="609"/>
                  </a:lnTo>
                  <a:lnTo>
                    <a:pt x="742" y="612"/>
                  </a:lnTo>
                  <a:lnTo>
                    <a:pt x="742" y="613"/>
                  </a:lnTo>
                  <a:lnTo>
                    <a:pt x="746" y="613"/>
                  </a:lnTo>
                  <a:lnTo>
                    <a:pt x="752" y="616"/>
                  </a:lnTo>
                  <a:lnTo>
                    <a:pt x="754" y="617"/>
                  </a:lnTo>
                  <a:lnTo>
                    <a:pt x="756" y="618"/>
                  </a:lnTo>
                  <a:lnTo>
                    <a:pt x="756" y="621"/>
                  </a:lnTo>
                  <a:lnTo>
                    <a:pt x="754" y="622"/>
                  </a:lnTo>
                  <a:lnTo>
                    <a:pt x="758" y="625"/>
                  </a:lnTo>
                  <a:lnTo>
                    <a:pt x="763" y="625"/>
                  </a:lnTo>
                  <a:lnTo>
                    <a:pt x="767" y="624"/>
                  </a:lnTo>
                  <a:lnTo>
                    <a:pt x="769" y="624"/>
                  </a:lnTo>
                  <a:lnTo>
                    <a:pt x="769" y="622"/>
                  </a:lnTo>
                  <a:lnTo>
                    <a:pt x="771" y="621"/>
                  </a:lnTo>
                  <a:lnTo>
                    <a:pt x="773" y="621"/>
                  </a:lnTo>
                  <a:lnTo>
                    <a:pt x="771" y="620"/>
                  </a:lnTo>
                  <a:lnTo>
                    <a:pt x="775" y="620"/>
                  </a:lnTo>
                  <a:lnTo>
                    <a:pt x="777" y="620"/>
                  </a:lnTo>
                  <a:lnTo>
                    <a:pt x="786" y="617"/>
                  </a:lnTo>
                  <a:lnTo>
                    <a:pt x="794" y="618"/>
                  </a:lnTo>
                  <a:lnTo>
                    <a:pt x="801" y="617"/>
                  </a:lnTo>
                  <a:lnTo>
                    <a:pt x="801" y="614"/>
                  </a:lnTo>
                  <a:lnTo>
                    <a:pt x="801" y="613"/>
                  </a:lnTo>
                  <a:lnTo>
                    <a:pt x="798" y="612"/>
                  </a:lnTo>
                  <a:lnTo>
                    <a:pt x="792" y="613"/>
                  </a:lnTo>
                  <a:lnTo>
                    <a:pt x="790" y="613"/>
                  </a:lnTo>
                  <a:lnTo>
                    <a:pt x="788" y="614"/>
                  </a:lnTo>
                  <a:lnTo>
                    <a:pt x="786" y="613"/>
                  </a:lnTo>
                  <a:lnTo>
                    <a:pt x="784" y="614"/>
                  </a:lnTo>
                  <a:lnTo>
                    <a:pt x="779" y="613"/>
                  </a:lnTo>
                  <a:lnTo>
                    <a:pt x="779" y="614"/>
                  </a:lnTo>
                  <a:lnTo>
                    <a:pt x="777" y="611"/>
                  </a:lnTo>
                  <a:lnTo>
                    <a:pt x="777" y="610"/>
                  </a:lnTo>
                  <a:lnTo>
                    <a:pt x="773" y="610"/>
                  </a:lnTo>
                  <a:lnTo>
                    <a:pt x="773" y="609"/>
                  </a:lnTo>
                  <a:lnTo>
                    <a:pt x="771" y="610"/>
                  </a:lnTo>
                  <a:lnTo>
                    <a:pt x="771" y="609"/>
                  </a:lnTo>
                  <a:lnTo>
                    <a:pt x="771" y="608"/>
                  </a:lnTo>
                  <a:lnTo>
                    <a:pt x="769" y="606"/>
                  </a:lnTo>
                  <a:lnTo>
                    <a:pt x="767" y="606"/>
                  </a:lnTo>
                  <a:lnTo>
                    <a:pt x="767" y="608"/>
                  </a:lnTo>
                  <a:lnTo>
                    <a:pt x="765" y="608"/>
                  </a:lnTo>
                  <a:lnTo>
                    <a:pt x="765" y="606"/>
                  </a:lnTo>
                  <a:lnTo>
                    <a:pt x="765" y="605"/>
                  </a:lnTo>
                  <a:lnTo>
                    <a:pt x="763" y="605"/>
                  </a:lnTo>
                  <a:lnTo>
                    <a:pt x="761" y="604"/>
                  </a:lnTo>
                  <a:lnTo>
                    <a:pt x="758" y="604"/>
                  </a:lnTo>
                  <a:lnTo>
                    <a:pt x="765" y="605"/>
                  </a:lnTo>
                  <a:lnTo>
                    <a:pt x="765" y="604"/>
                  </a:lnTo>
                  <a:lnTo>
                    <a:pt x="765" y="603"/>
                  </a:lnTo>
                  <a:lnTo>
                    <a:pt x="767" y="603"/>
                  </a:lnTo>
                  <a:lnTo>
                    <a:pt x="767" y="604"/>
                  </a:lnTo>
                  <a:lnTo>
                    <a:pt x="767" y="605"/>
                  </a:lnTo>
                  <a:lnTo>
                    <a:pt x="771" y="605"/>
                  </a:lnTo>
                  <a:lnTo>
                    <a:pt x="771" y="606"/>
                  </a:lnTo>
                  <a:lnTo>
                    <a:pt x="771" y="605"/>
                  </a:lnTo>
                  <a:lnTo>
                    <a:pt x="773" y="605"/>
                  </a:lnTo>
                  <a:lnTo>
                    <a:pt x="775" y="605"/>
                  </a:lnTo>
                  <a:lnTo>
                    <a:pt x="773" y="606"/>
                  </a:lnTo>
                  <a:lnTo>
                    <a:pt x="775" y="608"/>
                  </a:lnTo>
                  <a:lnTo>
                    <a:pt x="775" y="609"/>
                  </a:lnTo>
                  <a:lnTo>
                    <a:pt x="777" y="609"/>
                  </a:lnTo>
                  <a:lnTo>
                    <a:pt x="775" y="605"/>
                  </a:lnTo>
                  <a:lnTo>
                    <a:pt x="779" y="603"/>
                  </a:lnTo>
                  <a:lnTo>
                    <a:pt x="779" y="601"/>
                  </a:lnTo>
                  <a:lnTo>
                    <a:pt x="782" y="601"/>
                  </a:lnTo>
                  <a:lnTo>
                    <a:pt x="782" y="603"/>
                  </a:lnTo>
                  <a:lnTo>
                    <a:pt x="782" y="604"/>
                  </a:lnTo>
                  <a:lnTo>
                    <a:pt x="779" y="604"/>
                  </a:lnTo>
                  <a:lnTo>
                    <a:pt x="779" y="605"/>
                  </a:lnTo>
                  <a:lnTo>
                    <a:pt x="782" y="605"/>
                  </a:lnTo>
                  <a:lnTo>
                    <a:pt x="784" y="602"/>
                  </a:lnTo>
                  <a:lnTo>
                    <a:pt x="786" y="602"/>
                  </a:lnTo>
                  <a:lnTo>
                    <a:pt x="790" y="600"/>
                  </a:lnTo>
                  <a:lnTo>
                    <a:pt x="792" y="600"/>
                  </a:lnTo>
                  <a:lnTo>
                    <a:pt x="794" y="598"/>
                  </a:lnTo>
                  <a:lnTo>
                    <a:pt x="794" y="600"/>
                  </a:lnTo>
                  <a:lnTo>
                    <a:pt x="796" y="598"/>
                  </a:lnTo>
                  <a:lnTo>
                    <a:pt x="803" y="597"/>
                  </a:lnTo>
                  <a:lnTo>
                    <a:pt x="805" y="598"/>
                  </a:lnTo>
                  <a:lnTo>
                    <a:pt x="807" y="596"/>
                  </a:lnTo>
                  <a:lnTo>
                    <a:pt x="811" y="595"/>
                  </a:lnTo>
                  <a:lnTo>
                    <a:pt x="813" y="595"/>
                  </a:lnTo>
                  <a:lnTo>
                    <a:pt x="815" y="594"/>
                  </a:lnTo>
                  <a:lnTo>
                    <a:pt x="826" y="593"/>
                  </a:lnTo>
                  <a:lnTo>
                    <a:pt x="830" y="593"/>
                  </a:lnTo>
                  <a:lnTo>
                    <a:pt x="832" y="593"/>
                  </a:lnTo>
                  <a:lnTo>
                    <a:pt x="834" y="592"/>
                  </a:lnTo>
                  <a:lnTo>
                    <a:pt x="838" y="592"/>
                  </a:lnTo>
                  <a:lnTo>
                    <a:pt x="838" y="593"/>
                  </a:lnTo>
                  <a:lnTo>
                    <a:pt x="841" y="593"/>
                  </a:lnTo>
                  <a:lnTo>
                    <a:pt x="843" y="594"/>
                  </a:lnTo>
                  <a:lnTo>
                    <a:pt x="838" y="594"/>
                  </a:lnTo>
                  <a:lnTo>
                    <a:pt x="828" y="596"/>
                  </a:lnTo>
                  <a:lnTo>
                    <a:pt x="828" y="597"/>
                  </a:lnTo>
                  <a:lnTo>
                    <a:pt x="830" y="598"/>
                  </a:lnTo>
                  <a:lnTo>
                    <a:pt x="828" y="598"/>
                  </a:lnTo>
                  <a:lnTo>
                    <a:pt x="826" y="598"/>
                  </a:lnTo>
                  <a:lnTo>
                    <a:pt x="819" y="598"/>
                  </a:lnTo>
                  <a:lnTo>
                    <a:pt x="817" y="600"/>
                  </a:lnTo>
                  <a:lnTo>
                    <a:pt x="822" y="601"/>
                  </a:lnTo>
                  <a:lnTo>
                    <a:pt x="824" y="602"/>
                  </a:lnTo>
                  <a:lnTo>
                    <a:pt x="830" y="605"/>
                  </a:lnTo>
                  <a:lnTo>
                    <a:pt x="828" y="605"/>
                  </a:lnTo>
                  <a:lnTo>
                    <a:pt x="826" y="605"/>
                  </a:lnTo>
                  <a:lnTo>
                    <a:pt x="824" y="606"/>
                  </a:lnTo>
                  <a:lnTo>
                    <a:pt x="822" y="606"/>
                  </a:lnTo>
                  <a:lnTo>
                    <a:pt x="813" y="613"/>
                  </a:lnTo>
                  <a:lnTo>
                    <a:pt x="805" y="613"/>
                  </a:lnTo>
                  <a:lnTo>
                    <a:pt x="805" y="614"/>
                  </a:lnTo>
                  <a:lnTo>
                    <a:pt x="803" y="616"/>
                  </a:lnTo>
                  <a:lnTo>
                    <a:pt x="809" y="618"/>
                  </a:lnTo>
                  <a:lnTo>
                    <a:pt x="811" y="620"/>
                  </a:lnTo>
                  <a:lnTo>
                    <a:pt x="813" y="621"/>
                  </a:lnTo>
                  <a:lnTo>
                    <a:pt x="815" y="621"/>
                  </a:lnTo>
                  <a:lnTo>
                    <a:pt x="817" y="621"/>
                  </a:lnTo>
                  <a:lnTo>
                    <a:pt x="822" y="624"/>
                  </a:lnTo>
                  <a:lnTo>
                    <a:pt x="834" y="627"/>
                  </a:lnTo>
                  <a:lnTo>
                    <a:pt x="841" y="629"/>
                  </a:lnTo>
                  <a:lnTo>
                    <a:pt x="845" y="633"/>
                  </a:lnTo>
                  <a:lnTo>
                    <a:pt x="847" y="633"/>
                  </a:lnTo>
                  <a:lnTo>
                    <a:pt x="849" y="635"/>
                  </a:lnTo>
                  <a:lnTo>
                    <a:pt x="855" y="637"/>
                  </a:lnTo>
                  <a:lnTo>
                    <a:pt x="864" y="639"/>
                  </a:lnTo>
                  <a:lnTo>
                    <a:pt x="870" y="642"/>
                  </a:lnTo>
                  <a:lnTo>
                    <a:pt x="872" y="643"/>
                  </a:lnTo>
                  <a:lnTo>
                    <a:pt x="874" y="649"/>
                  </a:lnTo>
                  <a:lnTo>
                    <a:pt x="876" y="650"/>
                  </a:lnTo>
                  <a:lnTo>
                    <a:pt x="876" y="654"/>
                  </a:lnTo>
                  <a:lnTo>
                    <a:pt x="874" y="654"/>
                  </a:lnTo>
                  <a:lnTo>
                    <a:pt x="874" y="655"/>
                  </a:lnTo>
                  <a:lnTo>
                    <a:pt x="872" y="655"/>
                  </a:lnTo>
                  <a:lnTo>
                    <a:pt x="857" y="661"/>
                  </a:lnTo>
                  <a:lnTo>
                    <a:pt x="851" y="661"/>
                  </a:lnTo>
                  <a:lnTo>
                    <a:pt x="843" y="661"/>
                  </a:lnTo>
                  <a:lnTo>
                    <a:pt x="824" y="662"/>
                  </a:lnTo>
                  <a:lnTo>
                    <a:pt x="817" y="661"/>
                  </a:lnTo>
                  <a:lnTo>
                    <a:pt x="815" y="662"/>
                  </a:lnTo>
                  <a:lnTo>
                    <a:pt x="805" y="659"/>
                  </a:lnTo>
                  <a:lnTo>
                    <a:pt x="798" y="659"/>
                  </a:lnTo>
                  <a:lnTo>
                    <a:pt x="794" y="654"/>
                  </a:lnTo>
                  <a:lnTo>
                    <a:pt x="790" y="655"/>
                  </a:lnTo>
                  <a:lnTo>
                    <a:pt x="784" y="653"/>
                  </a:lnTo>
                  <a:lnTo>
                    <a:pt x="782" y="652"/>
                  </a:lnTo>
                  <a:lnTo>
                    <a:pt x="782" y="651"/>
                  </a:lnTo>
                  <a:lnTo>
                    <a:pt x="779" y="650"/>
                  </a:lnTo>
                  <a:lnTo>
                    <a:pt x="777" y="650"/>
                  </a:lnTo>
                  <a:lnTo>
                    <a:pt x="775" y="651"/>
                  </a:lnTo>
                  <a:lnTo>
                    <a:pt x="754" y="651"/>
                  </a:lnTo>
                  <a:lnTo>
                    <a:pt x="742" y="653"/>
                  </a:lnTo>
                  <a:lnTo>
                    <a:pt x="735" y="655"/>
                  </a:lnTo>
                  <a:lnTo>
                    <a:pt x="733" y="655"/>
                  </a:lnTo>
                  <a:lnTo>
                    <a:pt x="727" y="659"/>
                  </a:lnTo>
                  <a:lnTo>
                    <a:pt x="725" y="660"/>
                  </a:lnTo>
                  <a:lnTo>
                    <a:pt x="720" y="661"/>
                  </a:lnTo>
                  <a:lnTo>
                    <a:pt x="714" y="661"/>
                  </a:lnTo>
                  <a:lnTo>
                    <a:pt x="708" y="660"/>
                  </a:lnTo>
                  <a:lnTo>
                    <a:pt x="699" y="660"/>
                  </a:lnTo>
                  <a:lnTo>
                    <a:pt x="695" y="660"/>
                  </a:lnTo>
                  <a:lnTo>
                    <a:pt x="693" y="660"/>
                  </a:lnTo>
                  <a:lnTo>
                    <a:pt x="693" y="659"/>
                  </a:lnTo>
                  <a:lnTo>
                    <a:pt x="691" y="661"/>
                  </a:lnTo>
                  <a:lnTo>
                    <a:pt x="691" y="662"/>
                  </a:lnTo>
                  <a:lnTo>
                    <a:pt x="693" y="663"/>
                  </a:lnTo>
                  <a:lnTo>
                    <a:pt x="697" y="665"/>
                  </a:lnTo>
                  <a:lnTo>
                    <a:pt x="699" y="663"/>
                  </a:lnTo>
                  <a:lnTo>
                    <a:pt x="702" y="665"/>
                  </a:lnTo>
                  <a:lnTo>
                    <a:pt x="689" y="666"/>
                  </a:lnTo>
                  <a:lnTo>
                    <a:pt x="687" y="666"/>
                  </a:lnTo>
                  <a:lnTo>
                    <a:pt x="687" y="667"/>
                  </a:lnTo>
                  <a:lnTo>
                    <a:pt x="689" y="667"/>
                  </a:lnTo>
                  <a:lnTo>
                    <a:pt x="691" y="668"/>
                  </a:lnTo>
                  <a:lnTo>
                    <a:pt x="674" y="668"/>
                  </a:lnTo>
                  <a:lnTo>
                    <a:pt x="674" y="667"/>
                  </a:lnTo>
                  <a:lnTo>
                    <a:pt x="672" y="667"/>
                  </a:lnTo>
                  <a:lnTo>
                    <a:pt x="670" y="667"/>
                  </a:lnTo>
                  <a:lnTo>
                    <a:pt x="672" y="668"/>
                  </a:lnTo>
                  <a:lnTo>
                    <a:pt x="668" y="669"/>
                  </a:lnTo>
                  <a:lnTo>
                    <a:pt x="666" y="668"/>
                  </a:lnTo>
                  <a:lnTo>
                    <a:pt x="664" y="667"/>
                  </a:lnTo>
                  <a:lnTo>
                    <a:pt x="659" y="668"/>
                  </a:lnTo>
                  <a:lnTo>
                    <a:pt x="655" y="668"/>
                  </a:lnTo>
                  <a:lnTo>
                    <a:pt x="651" y="671"/>
                  </a:lnTo>
                  <a:lnTo>
                    <a:pt x="649" y="673"/>
                  </a:lnTo>
                  <a:lnTo>
                    <a:pt x="647" y="674"/>
                  </a:lnTo>
                  <a:lnTo>
                    <a:pt x="647" y="676"/>
                  </a:lnTo>
                  <a:lnTo>
                    <a:pt x="647" y="677"/>
                  </a:lnTo>
                  <a:lnTo>
                    <a:pt x="657" y="677"/>
                  </a:lnTo>
                  <a:lnTo>
                    <a:pt x="655" y="678"/>
                  </a:lnTo>
                  <a:lnTo>
                    <a:pt x="655" y="681"/>
                  </a:lnTo>
                  <a:lnTo>
                    <a:pt x="657" y="682"/>
                  </a:lnTo>
                  <a:lnTo>
                    <a:pt x="659" y="683"/>
                  </a:lnTo>
                  <a:lnTo>
                    <a:pt x="659" y="684"/>
                  </a:lnTo>
                  <a:lnTo>
                    <a:pt x="657" y="685"/>
                  </a:lnTo>
                  <a:lnTo>
                    <a:pt x="657" y="686"/>
                  </a:lnTo>
                  <a:lnTo>
                    <a:pt x="657" y="687"/>
                  </a:lnTo>
                  <a:lnTo>
                    <a:pt x="662" y="687"/>
                  </a:lnTo>
                  <a:lnTo>
                    <a:pt x="662" y="689"/>
                  </a:lnTo>
                  <a:lnTo>
                    <a:pt x="655" y="689"/>
                  </a:lnTo>
                  <a:lnTo>
                    <a:pt x="653" y="686"/>
                  </a:lnTo>
                  <a:lnTo>
                    <a:pt x="651" y="686"/>
                  </a:lnTo>
                  <a:lnTo>
                    <a:pt x="651" y="687"/>
                  </a:lnTo>
                  <a:lnTo>
                    <a:pt x="651" y="689"/>
                  </a:lnTo>
                  <a:lnTo>
                    <a:pt x="649" y="690"/>
                  </a:lnTo>
                  <a:lnTo>
                    <a:pt x="651" y="691"/>
                  </a:lnTo>
                  <a:lnTo>
                    <a:pt x="653" y="691"/>
                  </a:lnTo>
                  <a:lnTo>
                    <a:pt x="655" y="691"/>
                  </a:lnTo>
                  <a:lnTo>
                    <a:pt x="657" y="692"/>
                  </a:lnTo>
                  <a:lnTo>
                    <a:pt x="659" y="692"/>
                  </a:lnTo>
                  <a:lnTo>
                    <a:pt x="662" y="693"/>
                  </a:lnTo>
                  <a:lnTo>
                    <a:pt x="664" y="694"/>
                  </a:lnTo>
                  <a:lnTo>
                    <a:pt x="662" y="695"/>
                  </a:lnTo>
                  <a:lnTo>
                    <a:pt x="662" y="697"/>
                  </a:lnTo>
                  <a:lnTo>
                    <a:pt x="664" y="697"/>
                  </a:lnTo>
                  <a:lnTo>
                    <a:pt x="666" y="697"/>
                  </a:lnTo>
                  <a:lnTo>
                    <a:pt x="664" y="698"/>
                  </a:lnTo>
                  <a:lnTo>
                    <a:pt x="664" y="699"/>
                  </a:lnTo>
                  <a:lnTo>
                    <a:pt x="666" y="699"/>
                  </a:lnTo>
                  <a:lnTo>
                    <a:pt x="668" y="700"/>
                  </a:lnTo>
                  <a:lnTo>
                    <a:pt x="664" y="702"/>
                  </a:lnTo>
                  <a:lnTo>
                    <a:pt x="666" y="702"/>
                  </a:lnTo>
                  <a:lnTo>
                    <a:pt x="678" y="702"/>
                  </a:lnTo>
                  <a:lnTo>
                    <a:pt x="678" y="703"/>
                  </a:lnTo>
                  <a:lnTo>
                    <a:pt x="676" y="703"/>
                  </a:lnTo>
                  <a:lnTo>
                    <a:pt x="674" y="705"/>
                  </a:lnTo>
                  <a:lnTo>
                    <a:pt x="670" y="705"/>
                  </a:lnTo>
                  <a:lnTo>
                    <a:pt x="668" y="706"/>
                  </a:lnTo>
                  <a:lnTo>
                    <a:pt x="666" y="707"/>
                  </a:lnTo>
                  <a:lnTo>
                    <a:pt x="676" y="705"/>
                  </a:lnTo>
                  <a:lnTo>
                    <a:pt x="676" y="706"/>
                  </a:lnTo>
                  <a:lnTo>
                    <a:pt x="674" y="707"/>
                  </a:lnTo>
                  <a:lnTo>
                    <a:pt x="676" y="707"/>
                  </a:lnTo>
                  <a:lnTo>
                    <a:pt x="678" y="706"/>
                  </a:lnTo>
                  <a:lnTo>
                    <a:pt x="678" y="705"/>
                  </a:lnTo>
                  <a:lnTo>
                    <a:pt x="683" y="705"/>
                  </a:lnTo>
                  <a:lnTo>
                    <a:pt x="685" y="706"/>
                  </a:lnTo>
                  <a:lnTo>
                    <a:pt x="687" y="707"/>
                  </a:lnTo>
                  <a:lnTo>
                    <a:pt x="689" y="707"/>
                  </a:lnTo>
                  <a:lnTo>
                    <a:pt x="689" y="706"/>
                  </a:lnTo>
                  <a:lnTo>
                    <a:pt x="691" y="706"/>
                  </a:lnTo>
                  <a:lnTo>
                    <a:pt x="691" y="709"/>
                  </a:lnTo>
                  <a:lnTo>
                    <a:pt x="693" y="710"/>
                  </a:lnTo>
                  <a:lnTo>
                    <a:pt x="697" y="710"/>
                  </a:lnTo>
                  <a:lnTo>
                    <a:pt x="702" y="711"/>
                  </a:lnTo>
                  <a:lnTo>
                    <a:pt x="712" y="709"/>
                  </a:lnTo>
                  <a:lnTo>
                    <a:pt x="712" y="708"/>
                  </a:lnTo>
                  <a:lnTo>
                    <a:pt x="712" y="707"/>
                  </a:lnTo>
                  <a:lnTo>
                    <a:pt x="712" y="706"/>
                  </a:lnTo>
                  <a:lnTo>
                    <a:pt x="714" y="705"/>
                  </a:lnTo>
                  <a:lnTo>
                    <a:pt x="723" y="705"/>
                  </a:lnTo>
                  <a:lnTo>
                    <a:pt x="737" y="709"/>
                  </a:lnTo>
                  <a:lnTo>
                    <a:pt x="737" y="710"/>
                  </a:lnTo>
                  <a:lnTo>
                    <a:pt x="742" y="711"/>
                  </a:lnTo>
                  <a:lnTo>
                    <a:pt x="746" y="713"/>
                  </a:lnTo>
                  <a:lnTo>
                    <a:pt x="754" y="711"/>
                  </a:lnTo>
                  <a:lnTo>
                    <a:pt x="756" y="711"/>
                  </a:lnTo>
                  <a:lnTo>
                    <a:pt x="761" y="710"/>
                  </a:lnTo>
                  <a:lnTo>
                    <a:pt x="763" y="709"/>
                  </a:lnTo>
                  <a:lnTo>
                    <a:pt x="765" y="709"/>
                  </a:lnTo>
                  <a:lnTo>
                    <a:pt x="765" y="708"/>
                  </a:lnTo>
                  <a:lnTo>
                    <a:pt x="771" y="706"/>
                  </a:lnTo>
                  <a:lnTo>
                    <a:pt x="773" y="705"/>
                  </a:lnTo>
                  <a:lnTo>
                    <a:pt x="775" y="705"/>
                  </a:lnTo>
                  <a:lnTo>
                    <a:pt x="777" y="705"/>
                  </a:lnTo>
                  <a:lnTo>
                    <a:pt x="782" y="707"/>
                  </a:lnTo>
                  <a:lnTo>
                    <a:pt x="786" y="707"/>
                  </a:lnTo>
                  <a:lnTo>
                    <a:pt x="788" y="707"/>
                  </a:lnTo>
                  <a:lnTo>
                    <a:pt x="788" y="706"/>
                  </a:lnTo>
                  <a:lnTo>
                    <a:pt x="792" y="705"/>
                  </a:lnTo>
                  <a:lnTo>
                    <a:pt x="796" y="706"/>
                  </a:lnTo>
                  <a:lnTo>
                    <a:pt x="794" y="707"/>
                  </a:lnTo>
                  <a:lnTo>
                    <a:pt x="792" y="708"/>
                  </a:lnTo>
                  <a:lnTo>
                    <a:pt x="790" y="710"/>
                  </a:lnTo>
                  <a:lnTo>
                    <a:pt x="792" y="713"/>
                  </a:lnTo>
                  <a:lnTo>
                    <a:pt x="790" y="715"/>
                  </a:lnTo>
                  <a:lnTo>
                    <a:pt x="790" y="717"/>
                  </a:lnTo>
                  <a:lnTo>
                    <a:pt x="792" y="719"/>
                  </a:lnTo>
                  <a:lnTo>
                    <a:pt x="792" y="722"/>
                  </a:lnTo>
                  <a:lnTo>
                    <a:pt x="792" y="724"/>
                  </a:lnTo>
                  <a:lnTo>
                    <a:pt x="792" y="725"/>
                  </a:lnTo>
                  <a:lnTo>
                    <a:pt x="792" y="727"/>
                  </a:lnTo>
                  <a:lnTo>
                    <a:pt x="788" y="729"/>
                  </a:lnTo>
                  <a:lnTo>
                    <a:pt x="786" y="733"/>
                  </a:lnTo>
                  <a:lnTo>
                    <a:pt x="784" y="733"/>
                  </a:lnTo>
                  <a:lnTo>
                    <a:pt x="782" y="735"/>
                  </a:lnTo>
                  <a:lnTo>
                    <a:pt x="782" y="737"/>
                  </a:lnTo>
                  <a:lnTo>
                    <a:pt x="777" y="741"/>
                  </a:lnTo>
                  <a:lnTo>
                    <a:pt x="769" y="755"/>
                  </a:lnTo>
                  <a:lnTo>
                    <a:pt x="767" y="756"/>
                  </a:lnTo>
                  <a:lnTo>
                    <a:pt x="763" y="758"/>
                  </a:lnTo>
                  <a:lnTo>
                    <a:pt x="754" y="761"/>
                  </a:lnTo>
                  <a:lnTo>
                    <a:pt x="750" y="761"/>
                  </a:lnTo>
                  <a:lnTo>
                    <a:pt x="748" y="759"/>
                  </a:lnTo>
                  <a:lnTo>
                    <a:pt x="746" y="761"/>
                  </a:lnTo>
                  <a:lnTo>
                    <a:pt x="739" y="761"/>
                  </a:lnTo>
                  <a:lnTo>
                    <a:pt x="737" y="759"/>
                  </a:lnTo>
                  <a:lnTo>
                    <a:pt x="735" y="758"/>
                  </a:lnTo>
                  <a:lnTo>
                    <a:pt x="733" y="757"/>
                  </a:lnTo>
                  <a:lnTo>
                    <a:pt x="731" y="757"/>
                  </a:lnTo>
                  <a:lnTo>
                    <a:pt x="731" y="756"/>
                  </a:lnTo>
                  <a:lnTo>
                    <a:pt x="729" y="756"/>
                  </a:lnTo>
                  <a:lnTo>
                    <a:pt x="720" y="756"/>
                  </a:lnTo>
                  <a:lnTo>
                    <a:pt x="718" y="756"/>
                  </a:lnTo>
                  <a:lnTo>
                    <a:pt x="716" y="757"/>
                  </a:lnTo>
                  <a:lnTo>
                    <a:pt x="710" y="758"/>
                  </a:lnTo>
                  <a:lnTo>
                    <a:pt x="710" y="757"/>
                  </a:lnTo>
                  <a:lnTo>
                    <a:pt x="714" y="757"/>
                  </a:lnTo>
                  <a:lnTo>
                    <a:pt x="714" y="756"/>
                  </a:lnTo>
                  <a:lnTo>
                    <a:pt x="712" y="756"/>
                  </a:lnTo>
                  <a:lnTo>
                    <a:pt x="706" y="757"/>
                  </a:lnTo>
                  <a:lnTo>
                    <a:pt x="687" y="763"/>
                  </a:lnTo>
                  <a:lnTo>
                    <a:pt x="680" y="761"/>
                  </a:lnTo>
                  <a:lnTo>
                    <a:pt x="672" y="761"/>
                  </a:lnTo>
                  <a:lnTo>
                    <a:pt x="670" y="759"/>
                  </a:lnTo>
                  <a:lnTo>
                    <a:pt x="664" y="759"/>
                  </a:lnTo>
                  <a:lnTo>
                    <a:pt x="655" y="757"/>
                  </a:lnTo>
                  <a:lnTo>
                    <a:pt x="640" y="755"/>
                  </a:lnTo>
                  <a:lnTo>
                    <a:pt x="632" y="756"/>
                  </a:lnTo>
                  <a:lnTo>
                    <a:pt x="630" y="756"/>
                  </a:lnTo>
                  <a:lnTo>
                    <a:pt x="630" y="755"/>
                  </a:lnTo>
                  <a:lnTo>
                    <a:pt x="628" y="753"/>
                  </a:lnTo>
                  <a:lnTo>
                    <a:pt x="626" y="753"/>
                  </a:lnTo>
                  <a:lnTo>
                    <a:pt x="603" y="750"/>
                  </a:lnTo>
                  <a:lnTo>
                    <a:pt x="600" y="750"/>
                  </a:lnTo>
                  <a:lnTo>
                    <a:pt x="598" y="749"/>
                  </a:lnTo>
                  <a:lnTo>
                    <a:pt x="598" y="748"/>
                  </a:lnTo>
                  <a:lnTo>
                    <a:pt x="598" y="747"/>
                  </a:lnTo>
                  <a:lnTo>
                    <a:pt x="598" y="746"/>
                  </a:lnTo>
                  <a:lnTo>
                    <a:pt x="596" y="746"/>
                  </a:lnTo>
                  <a:lnTo>
                    <a:pt x="594" y="745"/>
                  </a:lnTo>
                  <a:lnTo>
                    <a:pt x="584" y="743"/>
                  </a:lnTo>
                  <a:lnTo>
                    <a:pt x="569" y="745"/>
                  </a:lnTo>
                  <a:lnTo>
                    <a:pt x="552" y="751"/>
                  </a:lnTo>
                  <a:lnTo>
                    <a:pt x="552" y="753"/>
                  </a:lnTo>
                  <a:lnTo>
                    <a:pt x="552" y="755"/>
                  </a:lnTo>
                  <a:lnTo>
                    <a:pt x="554" y="756"/>
                  </a:lnTo>
                  <a:lnTo>
                    <a:pt x="554" y="758"/>
                  </a:lnTo>
                  <a:lnTo>
                    <a:pt x="554" y="759"/>
                  </a:lnTo>
                  <a:lnTo>
                    <a:pt x="554" y="761"/>
                  </a:lnTo>
                  <a:lnTo>
                    <a:pt x="548" y="765"/>
                  </a:lnTo>
                  <a:lnTo>
                    <a:pt x="542" y="767"/>
                  </a:lnTo>
                  <a:lnTo>
                    <a:pt x="537" y="767"/>
                  </a:lnTo>
                  <a:lnTo>
                    <a:pt x="533" y="766"/>
                  </a:lnTo>
                  <a:lnTo>
                    <a:pt x="527" y="763"/>
                  </a:lnTo>
                  <a:lnTo>
                    <a:pt x="491" y="757"/>
                  </a:lnTo>
                  <a:lnTo>
                    <a:pt x="485" y="753"/>
                  </a:lnTo>
                  <a:lnTo>
                    <a:pt x="485" y="749"/>
                  </a:lnTo>
                  <a:lnTo>
                    <a:pt x="483" y="748"/>
                  </a:lnTo>
                  <a:lnTo>
                    <a:pt x="461" y="745"/>
                  </a:lnTo>
                  <a:lnTo>
                    <a:pt x="459" y="745"/>
                  </a:lnTo>
                  <a:lnTo>
                    <a:pt x="455" y="743"/>
                  </a:lnTo>
                  <a:lnTo>
                    <a:pt x="451" y="743"/>
                  </a:lnTo>
                  <a:lnTo>
                    <a:pt x="447" y="745"/>
                  </a:lnTo>
                  <a:lnTo>
                    <a:pt x="440" y="743"/>
                  </a:lnTo>
                  <a:lnTo>
                    <a:pt x="428" y="741"/>
                  </a:lnTo>
                  <a:lnTo>
                    <a:pt x="426" y="740"/>
                  </a:lnTo>
                  <a:lnTo>
                    <a:pt x="424" y="740"/>
                  </a:lnTo>
                  <a:lnTo>
                    <a:pt x="421" y="740"/>
                  </a:lnTo>
                  <a:lnTo>
                    <a:pt x="421" y="739"/>
                  </a:lnTo>
                  <a:lnTo>
                    <a:pt x="419" y="737"/>
                  </a:lnTo>
                  <a:lnTo>
                    <a:pt x="415" y="738"/>
                  </a:lnTo>
                  <a:lnTo>
                    <a:pt x="415" y="737"/>
                  </a:lnTo>
                  <a:lnTo>
                    <a:pt x="415" y="735"/>
                  </a:lnTo>
                  <a:lnTo>
                    <a:pt x="413" y="735"/>
                  </a:lnTo>
                  <a:lnTo>
                    <a:pt x="411" y="735"/>
                  </a:lnTo>
                  <a:lnTo>
                    <a:pt x="407" y="734"/>
                  </a:lnTo>
                  <a:lnTo>
                    <a:pt x="405" y="733"/>
                  </a:lnTo>
                  <a:lnTo>
                    <a:pt x="405" y="731"/>
                  </a:lnTo>
                  <a:lnTo>
                    <a:pt x="409" y="732"/>
                  </a:lnTo>
                  <a:lnTo>
                    <a:pt x="409" y="730"/>
                  </a:lnTo>
                  <a:lnTo>
                    <a:pt x="411" y="729"/>
                  </a:lnTo>
                  <a:lnTo>
                    <a:pt x="413" y="729"/>
                  </a:lnTo>
                  <a:lnTo>
                    <a:pt x="415" y="727"/>
                  </a:lnTo>
                  <a:lnTo>
                    <a:pt x="419" y="725"/>
                  </a:lnTo>
                  <a:lnTo>
                    <a:pt x="424" y="721"/>
                  </a:lnTo>
                  <a:lnTo>
                    <a:pt x="424" y="717"/>
                  </a:lnTo>
                  <a:lnTo>
                    <a:pt x="421" y="716"/>
                  </a:lnTo>
                  <a:lnTo>
                    <a:pt x="419" y="715"/>
                  </a:lnTo>
                  <a:lnTo>
                    <a:pt x="417" y="715"/>
                  </a:lnTo>
                  <a:lnTo>
                    <a:pt x="415" y="714"/>
                  </a:lnTo>
                  <a:lnTo>
                    <a:pt x="415" y="711"/>
                  </a:lnTo>
                  <a:lnTo>
                    <a:pt x="415" y="709"/>
                  </a:lnTo>
                  <a:lnTo>
                    <a:pt x="417" y="708"/>
                  </a:lnTo>
                  <a:lnTo>
                    <a:pt x="421" y="708"/>
                  </a:lnTo>
                  <a:lnTo>
                    <a:pt x="424" y="705"/>
                  </a:lnTo>
                  <a:lnTo>
                    <a:pt x="421" y="702"/>
                  </a:lnTo>
                  <a:lnTo>
                    <a:pt x="419" y="703"/>
                  </a:lnTo>
                  <a:lnTo>
                    <a:pt x="417" y="705"/>
                  </a:lnTo>
                  <a:lnTo>
                    <a:pt x="415" y="705"/>
                  </a:lnTo>
                  <a:lnTo>
                    <a:pt x="415" y="706"/>
                  </a:lnTo>
                  <a:lnTo>
                    <a:pt x="411" y="705"/>
                  </a:lnTo>
                  <a:lnTo>
                    <a:pt x="411" y="703"/>
                  </a:lnTo>
                  <a:lnTo>
                    <a:pt x="411" y="701"/>
                  </a:lnTo>
                  <a:lnTo>
                    <a:pt x="405" y="700"/>
                  </a:lnTo>
                  <a:lnTo>
                    <a:pt x="398" y="700"/>
                  </a:lnTo>
                  <a:lnTo>
                    <a:pt x="390" y="702"/>
                  </a:lnTo>
                  <a:lnTo>
                    <a:pt x="390" y="703"/>
                  </a:lnTo>
                  <a:lnTo>
                    <a:pt x="388" y="703"/>
                  </a:lnTo>
                  <a:lnTo>
                    <a:pt x="386" y="703"/>
                  </a:lnTo>
                  <a:lnTo>
                    <a:pt x="381" y="703"/>
                  </a:lnTo>
                  <a:lnTo>
                    <a:pt x="379" y="703"/>
                  </a:lnTo>
                  <a:lnTo>
                    <a:pt x="375" y="705"/>
                  </a:lnTo>
                  <a:lnTo>
                    <a:pt x="373" y="703"/>
                  </a:lnTo>
                  <a:lnTo>
                    <a:pt x="369" y="702"/>
                  </a:lnTo>
                  <a:lnTo>
                    <a:pt x="367" y="703"/>
                  </a:lnTo>
                  <a:lnTo>
                    <a:pt x="363" y="703"/>
                  </a:lnTo>
                  <a:lnTo>
                    <a:pt x="360" y="703"/>
                  </a:lnTo>
                  <a:lnTo>
                    <a:pt x="354" y="702"/>
                  </a:lnTo>
                  <a:lnTo>
                    <a:pt x="352" y="703"/>
                  </a:lnTo>
                  <a:lnTo>
                    <a:pt x="339" y="706"/>
                  </a:lnTo>
                  <a:lnTo>
                    <a:pt x="335" y="706"/>
                  </a:lnTo>
                  <a:lnTo>
                    <a:pt x="333" y="705"/>
                  </a:lnTo>
                  <a:lnTo>
                    <a:pt x="318" y="703"/>
                  </a:lnTo>
                  <a:lnTo>
                    <a:pt x="314" y="705"/>
                  </a:lnTo>
                  <a:lnTo>
                    <a:pt x="312" y="706"/>
                  </a:lnTo>
                  <a:lnTo>
                    <a:pt x="310" y="705"/>
                  </a:lnTo>
                  <a:lnTo>
                    <a:pt x="308" y="705"/>
                  </a:lnTo>
                  <a:lnTo>
                    <a:pt x="306" y="705"/>
                  </a:lnTo>
                  <a:lnTo>
                    <a:pt x="299" y="707"/>
                  </a:lnTo>
                  <a:lnTo>
                    <a:pt x="282" y="707"/>
                  </a:lnTo>
                  <a:lnTo>
                    <a:pt x="272" y="709"/>
                  </a:lnTo>
                  <a:lnTo>
                    <a:pt x="270" y="710"/>
                  </a:lnTo>
                  <a:lnTo>
                    <a:pt x="266" y="711"/>
                  </a:lnTo>
                  <a:lnTo>
                    <a:pt x="261" y="714"/>
                  </a:lnTo>
                  <a:lnTo>
                    <a:pt x="259" y="715"/>
                  </a:lnTo>
                  <a:lnTo>
                    <a:pt x="255" y="714"/>
                  </a:lnTo>
                  <a:lnTo>
                    <a:pt x="253" y="715"/>
                  </a:lnTo>
                  <a:lnTo>
                    <a:pt x="251" y="715"/>
                  </a:lnTo>
                  <a:lnTo>
                    <a:pt x="249" y="715"/>
                  </a:lnTo>
                  <a:lnTo>
                    <a:pt x="245" y="716"/>
                  </a:lnTo>
                  <a:lnTo>
                    <a:pt x="240" y="719"/>
                  </a:lnTo>
                  <a:lnTo>
                    <a:pt x="232" y="722"/>
                  </a:lnTo>
                  <a:lnTo>
                    <a:pt x="226" y="722"/>
                  </a:lnTo>
                  <a:lnTo>
                    <a:pt x="224" y="722"/>
                  </a:lnTo>
                  <a:lnTo>
                    <a:pt x="219" y="722"/>
                  </a:lnTo>
                  <a:lnTo>
                    <a:pt x="215" y="719"/>
                  </a:lnTo>
                  <a:lnTo>
                    <a:pt x="215" y="721"/>
                  </a:lnTo>
                  <a:lnTo>
                    <a:pt x="202" y="721"/>
                  </a:lnTo>
                  <a:lnTo>
                    <a:pt x="196" y="722"/>
                  </a:lnTo>
                  <a:lnTo>
                    <a:pt x="194" y="721"/>
                  </a:lnTo>
                  <a:lnTo>
                    <a:pt x="184" y="716"/>
                  </a:lnTo>
                  <a:lnTo>
                    <a:pt x="181" y="714"/>
                  </a:lnTo>
                  <a:lnTo>
                    <a:pt x="175" y="715"/>
                  </a:lnTo>
                  <a:lnTo>
                    <a:pt x="175" y="716"/>
                  </a:lnTo>
                  <a:lnTo>
                    <a:pt x="158" y="733"/>
                  </a:lnTo>
                  <a:lnTo>
                    <a:pt x="137" y="739"/>
                  </a:lnTo>
                  <a:lnTo>
                    <a:pt x="125" y="747"/>
                  </a:lnTo>
                  <a:lnTo>
                    <a:pt x="127" y="748"/>
                  </a:lnTo>
                  <a:lnTo>
                    <a:pt x="122" y="751"/>
                  </a:lnTo>
                  <a:lnTo>
                    <a:pt x="120" y="753"/>
                  </a:lnTo>
                  <a:lnTo>
                    <a:pt x="116" y="757"/>
                  </a:lnTo>
                  <a:lnTo>
                    <a:pt x="114" y="764"/>
                  </a:lnTo>
                  <a:lnTo>
                    <a:pt x="118" y="766"/>
                  </a:lnTo>
                  <a:lnTo>
                    <a:pt x="118" y="770"/>
                  </a:lnTo>
                  <a:lnTo>
                    <a:pt x="110" y="777"/>
                  </a:lnTo>
                  <a:lnTo>
                    <a:pt x="108" y="778"/>
                  </a:lnTo>
                  <a:lnTo>
                    <a:pt x="106" y="779"/>
                  </a:lnTo>
                  <a:lnTo>
                    <a:pt x="104" y="781"/>
                  </a:lnTo>
                  <a:lnTo>
                    <a:pt x="99" y="781"/>
                  </a:lnTo>
                  <a:lnTo>
                    <a:pt x="89" y="787"/>
                  </a:lnTo>
                  <a:lnTo>
                    <a:pt x="70" y="789"/>
                  </a:lnTo>
                  <a:lnTo>
                    <a:pt x="68" y="791"/>
                  </a:lnTo>
                  <a:lnTo>
                    <a:pt x="61" y="799"/>
                  </a:lnTo>
                  <a:lnTo>
                    <a:pt x="51" y="803"/>
                  </a:lnTo>
                  <a:lnTo>
                    <a:pt x="47" y="805"/>
                  </a:lnTo>
                  <a:lnTo>
                    <a:pt x="42" y="814"/>
                  </a:lnTo>
                  <a:lnTo>
                    <a:pt x="30" y="825"/>
                  </a:lnTo>
                  <a:lnTo>
                    <a:pt x="28" y="826"/>
                  </a:lnTo>
                  <a:lnTo>
                    <a:pt x="21" y="831"/>
                  </a:lnTo>
                  <a:lnTo>
                    <a:pt x="21" y="833"/>
                  </a:lnTo>
                  <a:lnTo>
                    <a:pt x="17" y="838"/>
                  </a:lnTo>
                  <a:lnTo>
                    <a:pt x="13" y="839"/>
                  </a:lnTo>
                  <a:lnTo>
                    <a:pt x="11" y="843"/>
                  </a:lnTo>
                  <a:lnTo>
                    <a:pt x="9" y="850"/>
                  </a:lnTo>
                  <a:lnTo>
                    <a:pt x="13" y="848"/>
                  </a:lnTo>
                  <a:lnTo>
                    <a:pt x="15" y="853"/>
                  </a:lnTo>
                  <a:lnTo>
                    <a:pt x="17" y="853"/>
                  </a:lnTo>
                  <a:lnTo>
                    <a:pt x="21" y="856"/>
                  </a:lnTo>
                  <a:lnTo>
                    <a:pt x="21" y="860"/>
                  </a:lnTo>
                  <a:lnTo>
                    <a:pt x="19" y="862"/>
                  </a:lnTo>
                  <a:lnTo>
                    <a:pt x="17" y="862"/>
                  </a:lnTo>
                  <a:lnTo>
                    <a:pt x="17" y="863"/>
                  </a:lnTo>
                  <a:lnTo>
                    <a:pt x="21" y="867"/>
                  </a:lnTo>
                  <a:lnTo>
                    <a:pt x="23" y="878"/>
                  </a:lnTo>
                  <a:lnTo>
                    <a:pt x="15" y="891"/>
                  </a:lnTo>
                  <a:lnTo>
                    <a:pt x="15" y="894"/>
                  </a:lnTo>
                  <a:lnTo>
                    <a:pt x="11" y="899"/>
                  </a:lnTo>
                  <a:lnTo>
                    <a:pt x="5" y="901"/>
                  </a:lnTo>
                  <a:lnTo>
                    <a:pt x="2" y="901"/>
                  </a:lnTo>
                  <a:lnTo>
                    <a:pt x="0" y="901"/>
                  </a:lnTo>
                  <a:lnTo>
                    <a:pt x="0" y="902"/>
                  </a:lnTo>
                  <a:lnTo>
                    <a:pt x="2" y="903"/>
                  </a:lnTo>
                  <a:lnTo>
                    <a:pt x="2" y="902"/>
                  </a:lnTo>
                  <a:lnTo>
                    <a:pt x="5" y="902"/>
                  </a:lnTo>
                  <a:lnTo>
                    <a:pt x="5" y="903"/>
                  </a:lnTo>
                  <a:lnTo>
                    <a:pt x="9" y="904"/>
                  </a:lnTo>
                  <a:lnTo>
                    <a:pt x="9" y="906"/>
                  </a:lnTo>
                  <a:lnTo>
                    <a:pt x="11" y="907"/>
                  </a:lnTo>
                  <a:lnTo>
                    <a:pt x="11" y="908"/>
                  </a:lnTo>
                  <a:lnTo>
                    <a:pt x="13" y="909"/>
                  </a:lnTo>
                  <a:lnTo>
                    <a:pt x="15" y="911"/>
                  </a:lnTo>
                  <a:lnTo>
                    <a:pt x="15" y="912"/>
                  </a:lnTo>
                  <a:lnTo>
                    <a:pt x="13" y="912"/>
                  </a:lnTo>
                  <a:lnTo>
                    <a:pt x="13" y="914"/>
                  </a:lnTo>
                  <a:lnTo>
                    <a:pt x="11" y="914"/>
                  </a:lnTo>
                  <a:lnTo>
                    <a:pt x="11" y="916"/>
                  </a:lnTo>
                  <a:lnTo>
                    <a:pt x="13" y="916"/>
                  </a:lnTo>
                  <a:lnTo>
                    <a:pt x="11" y="920"/>
                  </a:lnTo>
                  <a:lnTo>
                    <a:pt x="13" y="922"/>
                  </a:lnTo>
                  <a:lnTo>
                    <a:pt x="11" y="922"/>
                  </a:lnTo>
                  <a:lnTo>
                    <a:pt x="13" y="923"/>
                  </a:lnTo>
                  <a:lnTo>
                    <a:pt x="19" y="924"/>
                  </a:lnTo>
                  <a:lnTo>
                    <a:pt x="19" y="925"/>
                  </a:lnTo>
                  <a:lnTo>
                    <a:pt x="21" y="926"/>
                  </a:lnTo>
                  <a:lnTo>
                    <a:pt x="23" y="926"/>
                  </a:lnTo>
                  <a:lnTo>
                    <a:pt x="26" y="926"/>
                  </a:lnTo>
                  <a:lnTo>
                    <a:pt x="26" y="927"/>
                  </a:lnTo>
                  <a:lnTo>
                    <a:pt x="28" y="927"/>
                  </a:lnTo>
                  <a:lnTo>
                    <a:pt x="32" y="926"/>
                  </a:lnTo>
                  <a:lnTo>
                    <a:pt x="40" y="925"/>
                  </a:lnTo>
                  <a:lnTo>
                    <a:pt x="40" y="926"/>
                  </a:lnTo>
                  <a:lnTo>
                    <a:pt x="34" y="926"/>
                  </a:lnTo>
                  <a:lnTo>
                    <a:pt x="32" y="927"/>
                  </a:lnTo>
                  <a:lnTo>
                    <a:pt x="34" y="928"/>
                  </a:lnTo>
                  <a:lnTo>
                    <a:pt x="32" y="931"/>
                  </a:lnTo>
                  <a:lnTo>
                    <a:pt x="34" y="932"/>
                  </a:lnTo>
                  <a:lnTo>
                    <a:pt x="36" y="932"/>
                  </a:lnTo>
                  <a:lnTo>
                    <a:pt x="38" y="932"/>
                  </a:lnTo>
                  <a:lnTo>
                    <a:pt x="36" y="933"/>
                  </a:lnTo>
                  <a:lnTo>
                    <a:pt x="38" y="933"/>
                  </a:lnTo>
                  <a:lnTo>
                    <a:pt x="38" y="934"/>
                  </a:lnTo>
                  <a:lnTo>
                    <a:pt x="40" y="934"/>
                  </a:lnTo>
                  <a:lnTo>
                    <a:pt x="40" y="933"/>
                  </a:lnTo>
                  <a:lnTo>
                    <a:pt x="42" y="933"/>
                  </a:lnTo>
                  <a:lnTo>
                    <a:pt x="42" y="935"/>
                  </a:lnTo>
                  <a:lnTo>
                    <a:pt x="45" y="935"/>
                  </a:lnTo>
                  <a:lnTo>
                    <a:pt x="45" y="938"/>
                  </a:lnTo>
                  <a:lnTo>
                    <a:pt x="47" y="939"/>
                  </a:lnTo>
                  <a:lnTo>
                    <a:pt x="49" y="940"/>
                  </a:lnTo>
                  <a:lnTo>
                    <a:pt x="55" y="942"/>
                  </a:lnTo>
                  <a:lnTo>
                    <a:pt x="57" y="943"/>
                  </a:lnTo>
                  <a:lnTo>
                    <a:pt x="57" y="944"/>
                  </a:lnTo>
                  <a:lnTo>
                    <a:pt x="59" y="946"/>
                  </a:lnTo>
                  <a:lnTo>
                    <a:pt x="61" y="946"/>
                  </a:lnTo>
                  <a:lnTo>
                    <a:pt x="61" y="947"/>
                  </a:lnTo>
                  <a:lnTo>
                    <a:pt x="63" y="948"/>
                  </a:lnTo>
                  <a:lnTo>
                    <a:pt x="63" y="949"/>
                  </a:lnTo>
                  <a:lnTo>
                    <a:pt x="63" y="950"/>
                  </a:lnTo>
                  <a:lnTo>
                    <a:pt x="66" y="951"/>
                  </a:lnTo>
                  <a:lnTo>
                    <a:pt x="63" y="952"/>
                  </a:lnTo>
                  <a:lnTo>
                    <a:pt x="66" y="952"/>
                  </a:lnTo>
                  <a:lnTo>
                    <a:pt x="66" y="954"/>
                  </a:lnTo>
                  <a:lnTo>
                    <a:pt x="63" y="954"/>
                  </a:lnTo>
                  <a:lnTo>
                    <a:pt x="63" y="955"/>
                  </a:lnTo>
                  <a:lnTo>
                    <a:pt x="66" y="956"/>
                  </a:lnTo>
                  <a:lnTo>
                    <a:pt x="68" y="956"/>
                  </a:lnTo>
                  <a:lnTo>
                    <a:pt x="70" y="956"/>
                  </a:lnTo>
                  <a:lnTo>
                    <a:pt x="70" y="957"/>
                  </a:lnTo>
                  <a:lnTo>
                    <a:pt x="70" y="958"/>
                  </a:lnTo>
                  <a:lnTo>
                    <a:pt x="76" y="960"/>
                  </a:lnTo>
                  <a:lnTo>
                    <a:pt x="76" y="962"/>
                  </a:lnTo>
                  <a:lnTo>
                    <a:pt x="91" y="965"/>
                  </a:lnTo>
                  <a:lnTo>
                    <a:pt x="89" y="965"/>
                  </a:lnTo>
                  <a:lnTo>
                    <a:pt x="91" y="965"/>
                  </a:lnTo>
                  <a:lnTo>
                    <a:pt x="91" y="966"/>
                  </a:lnTo>
                  <a:lnTo>
                    <a:pt x="93" y="966"/>
                  </a:lnTo>
                  <a:lnTo>
                    <a:pt x="95" y="967"/>
                  </a:lnTo>
                  <a:lnTo>
                    <a:pt x="93" y="967"/>
                  </a:lnTo>
                  <a:lnTo>
                    <a:pt x="95" y="968"/>
                  </a:lnTo>
                  <a:lnTo>
                    <a:pt x="97" y="968"/>
                  </a:lnTo>
                  <a:lnTo>
                    <a:pt x="99" y="971"/>
                  </a:lnTo>
                  <a:lnTo>
                    <a:pt x="106" y="972"/>
                  </a:lnTo>
                  <a:lnTo>
                    <a:pt x="135" y="984"/>
                  </a:lnTo>
                  <a:lnTo>
                    <a:pt x="139" y="984"/>
                  </a:lnTo>
                  <a:lnTo>
                    <a:pt x="144" y="986"/>
                  </a:lnTo>
                  <a:lnTo>
                    <a:pt x="148" y="986"/>
                  </a:lnTo>
                  <a:lnTo>
                    <a:pt x="148" y="987"/>
                  </a:lnTo>
                  <a:lnTo>
                    <a:pt x="154" y="987"/>
                  </a:lnTo>
                  <a:lnTo>
                    <a:pt x="198" y="980"/>
                  </a:lnTo>
                  <a:lnTo>
                    <a:pt x="213" y="981"/>
                  </a:lnTo>
                  <a:lnTo>
                    <a:pt x="215" y="980"/>
                  </a:lnTo>
                  <a:lnTo>
                    <a:pt x="215" y="981"/>
                  </a:lnTo>
                  <a:lnTo>
                    <a:pt x="232" y="983"/>
                  </a:lnTo>
                  <a:lnTo>
                    <a:pt x="236" y="982"/>
                  </a:lnTo>
                  <a:lnTo>
                    <a:pt x="238" y="981"/>
                  </a:lnTo>
                  <a:lnTo>
                    <a:pt x="264" y="975"/>
                  </a:lnTo>
                  <a:lnTo>
                    <a:pt x="272" y="975"/>
                  </a:lnTo>
                  <a:lnTo>
                    <a:pt x="274" y="975"/>
                  </a:lnTo>
                  <a:lnTo>
                    <a:pt x="278" y="973"/>
                  </a:lnTo>
                  <a:lnTo>
                    <a:pt x="289" y="971"/>
                  </a:lnTo>
                  <a:lnTo>
                    <a:pt x="287" y="971"/>
                  </a:lnTo>
                  <a:lnTo>
                    <a:pt x="301" y="971"/>
                  </a:lnTo>
                  <a:lnTo>
                    <a:pt x="323" y="971"/>
                  </a:lnTo>
                  <a:lnTo>
                    <a:pt x="331" y="972"/>
                  </a:lnTo>
                  <a:lnTo>
                    <a:pt x="333" y="974"/>
                  </a:lnTo>
                  <a:lnTo>
                    <a:pt x="335" y="975"/>
                  </a:lnTo>
                  <a:lnTo>
                    <a:pt x="337" y="976"/>
                  </a:lnTo>
                  <a:lnTo>
                    <a:pt x="337" y="978"/>
                  </a:lnTo>
                  <a:lnTo>
                    <a:pt x="339" y="978"/>
                  </a:lnTo>
                  <a:lnTo>
                    <a:pt x="339" y="979"/>
                  </a:lnTo>
                  <a:lnTo>
                    <a:pt x="339" y="983"/>
                  </a:lnTo>
                  <a:lnTo>
                    <a:pt x="344" y="984"/>
                  </a:lnTo>
                  <a:lnTo>
                    <a:pt x="346" y="986"/>
                  </a:lnTo>
                  <a:lnTo>
                    <a:pt x="348" y="987"/>
                  </a:lnTo>
                  <a:lnTo>
                    <a:pt x="350" y="987"/>
                  </a:lnTo>
                  <a:lnTo>
                    <a:pt x="352" y="988"/>
                  </a:lnTo>
                  <a:lnTo>
                    <a:pt x="356" y="987"/>
                  </a:lnTo>
                  <a:lnTo>
                    <a:pt x="358" y="986"/>
                  </a:lnTo>
                  <a:lnTo>
                    <a:pt x="358" y="987"/>
                  </a:lnTo>
                  <a:lnTo>
                    <a:pt x="360" y="987"/>
                  </a:lnTo>
                  <a:lnTo>
                    <a:pt x="363" y="986"/>
                  </a:lnTo>
                  <a:lnTo>
                    <a:pt x="365" y="984"/>
                  </a:lnTo>
                  <a:lnTo>
                    <a:pt x="371" y="986"/>
                  </a:lnTo>
                  <a:lnTo>
                    <a:pt x="379" y="986"/>
                  </a:lnTo>
                  <a:lnTo>
                    <a:pt x="381" y="983"/>
                  </a:lnTo>
                  <a:lnTo>
                    <a:pt x="381" y="982"/>
                  </a:lnTo>
                  <a:lnTo>
                    <a:pt x="384" y="982"/>
                  </a:lnTo>
                  <a:lnTo>
                    <a:pt x="384" y="983"/>
                  </a:lnTo>
                  <a:lnTo>
                    <a:pt x="384" y="984"/>
                  </a:lnTo>
                  <a:lnTo>
                    <a:pt x="386" y="986"/>
                  </a:lnTo>
                  <a:lnTo>
                    <a:pt x="388" y="984"/>
                  </a:lnTo>
                  <a:lnTo>
                    <a:pt x="390" y="984"/>
                  </a:lnTo>
                  <a:lnTo>
                    <a:pt x="392" y="989"/>
                  </a:lnTo>
                  <a:lnTo>
                    <a:pt x="398" y="990"/>
                  </a:lnTo>
                  <a:lnTo>
                    <a:pt x="398" y="989"/>
                  </a:lnTo>
                  <a:lnTo>
                    <a:pt x="400" y="989"/>
                  </a:lnTo>
                  <a:lnTo>
                    <a:pt x="403" y="989"/>
                  </a:lnTo>
                  <a:lnTo>
                    <a:pt x="403" y="990"/>
                  </a:lnTo>
                  <a:lnTo>
                    <a:pt x="403" y="991"/>
                  </a:lnTo>
                  <a:lnTo>
                    <a:pt x="400" y="991"/>
                  </a:lnTo>
                  <a:lnTo>
                    <a:pt x="403" y="992"/>
                  </a:lnTo>
                  <a:lnTo>
                    <a:pt x="403" y="994"/>
                  </a:lnTo>
                  <a:lnTo>
                    <a:pt x="407" y="996"/>
                  </a:lnTo>
                  <a:lnTo>
                    <a:pt x="405" y="996"/>
                  </a:lnTo>
                  <a:lnTo>
                    <a:pt x="403" y="1004"/>
                  </a:lnTo>
                  <a:lnTo>
                    <a:pt x="403" y="1005"/>
                  </a:lnTo>
                  <a:lnTo>
                    <a:pt x="400" y="1007"/>
                  </a:lnTo>
                  <a:lnTo>
                    <a:pt x="400" y="1008"/>
                  </a:lnTo>
                  <a:lnTo>
                    <a:pt x="398" y="1012"/>
                  </a:lnTo>
                  <a:lnTo>
                    <a:pt x="400" y="1013"/>
                  </a:lnTo>
                  <a:lnTo>
                    <a:pt x="400" y="1015"/>
                  </a:lnTo>
                  <a:lnTo>
                    <a:pt x="400" y="1016"/>
                  </a:lnTo>
                  <a:lnTo>
                    <a:pt x="398" y="1016"/>
                  </a:lnTo>
                  <a:lnTo>
                    <a:pt x="398" y="1018"/>
                  </a:lnTo>
                  <a:lnTo>
                    <a:pt x="403" y="1020"/>
                  </a:lnTo>
                  <a:lnTo>
                    <a:pt x="405" y="1020"/>
                  </a:lnTo>
                  <a:lnTo>
                    <a:pt x="405" y="1021"/>
                  </a:lnTo>
                  <a:lnTo>
                    <a:pt x="400" y="1021"/>
                  </a:lnTo>
                  <a:lnTo>
                    <a:pt x="398" y="1020"/>
                  </a:lnTo>
                  <a:lnTo>
                    <a:pt x="398" y="1019"/>
                  </a:lnTo>
                  <a:lnTo>
                    <a:pt x="396" y="1019"/>
                  </a:lnTo>
                  <a:lnTo>
                    <a:pt x="396" y="1024"/>
                  </a:lnTo>
                  <a:lnTo>
                    <a:pt x="392" y="1027"/>
                  </a:lnTo>
                  <a:lnTo>
                    <a:pt x="390" y="1027"/>
                  </a:lnTo>
                  <a:lnTo>
                    <a:pt x="396" y="1037"/>
                  </a:lnTo>
                  <a:lnTo>
                    <a:pt x="421" y="1051"/>
                  </a:lnTo>
                  <a:lnTo>
                    <a:pt x="424" y="1053"/>
                  </a:lnTo>
                  <a:lnTo>
                    <a:pt x="426" y="1054"/>
                  </a:lnTo>
                  <a:lnTo>
                    <a:pt x="434" y="1059"/>
                  </a:lnTo>
                  <a:lnTo>
                    <a:pt x="436" y="1062"/>
                  </a:lnTo>
                  <a:lnTo>
                    <a:pt x="438" y="1062"/>
                  </a:lnTo>
                  <a:lnTo>
                    <a:pt x="438" y="1067"/>
                  </a:lnTo>
                  <a:lnTo>
                    <a:pt x="440" y="1068"/>
                  </a:lnTo>
                  <a:lnTo>
                    <a:pt x="443" y="1069"/>
                  </a:lnTo>
                  <a:lnTo>
                    <a:pt x="440" y="1070"/>
                  </a:lnTo>
                  <a:lnTo>
                    <a:pt x="440" y="1071"/>
                  </a:lnTo>
                  <a:lnTo>
                    <a:pt x="449" y="1077"/>
                  </a:lnTo>
                  <a:lnTo>
                    <a:pt x="453" y="1086"/>
                  </a:lnTo>
                  <a:lnTo>
                    <a:pt x="455" y="1087"/>
                  </a:lnTo>
                  <a:lnTo>
                    <a:pt x="455" y="1092"/>
                  </a:lnTo>
                  <a:lnTo>
                    <a:pt x="453" y="1094"/>
                  </a:lnTo>
                  <a:lnTo>
                    <a:pt x="453" y="1095"/>
                  </a:lnTo>
                  <a:lnTo>
                    <a:pt x="455" y="1101"/>
                  </a:lnTo>
                  <a:lnTo>
                    <a:pt x="457" y="1102"/>
                  </a:lnTo>
                  <a:lnTo>
                    <a:pt x="459" y="1104"/>
                  </a:lnTo>
                  <a:lnTo>
                    <a:pt x="461" y="1105"/>
                  </a:lnTo>
                  <a:lnTo>
                    <a:pt x="464" y="1109"/>
                  </a:lnTo>
                  <a:lnTo>
                    <a:pt x="461" y="1110"/>
                  </a:lnTo>
                  <a:lnTo>
                    <a:pt x="461" y="1112"/>
                  </a:lnTo>
                  <a:lnTo>
                    <a:pt x="461" y="1113"/>
                  </a:lnTo>
                  <a:lnTo>
                    <a:pt x="461" y="1116"/>
                  </a:lnTo>
                  <a:lnTo>
                    <a:pt x="459" y="1119"/>
                  </a:lnTo>
                  <a:lnTo>
                    <a:pt x="455" y="1123"/>
                  </a:lnTo>
                  <a:lnTo>
                    <a:pt x="449" y="1124"/>
                  </a:lnTo>
                  <a:lnTo>
                    <a:pt x="449" y="1126"/>
                  </a:lnTo>
                  <a:lnTo>
                    <a:pt x="445" y="1128"/>
                  </a:lnTo>
                  <a:lnTo>
                    <a:pt x="443" y="1131"/>
                  </a:lnTo>
                  <a:lnTo>
                    <a:pt x="443" y="1132"/>
                  </a:lnTo>
                  <a:lnTo>
                    <a:pt x="443" y="1133"/>
                  </a:lnTo>
                  <a:lnTo>
                    <a:pt x="434" y="1149"/>
                  </a:lnTo>
                  <a:lnTo>
                    <a:pt x="432" y="1150"/>
                  </a:lnTo>
                  <a:lnTo>
                    <a:pt x="432" y="1155"/>
                  </a:lnTo>
                  <a:lnTo>
                    <a:pt x="432" y="1156"/>
                  </a:lnTo>
                  <a:lnTo>
                    <a:pt x="430" y="1156"/>
                  </a:lnTo>
                  <a:lnTo>
                    <a:pt x="432" y="1161"/>
                  </a:lnTo>
                  <a:lnTo>
                    <a:pt x="432" y="1166"/>
                  </a:lnTo>
                  <a:lnTo>
                    <a:pt x="432" y="1167"/>
                  </a:lnTo>
                  <a:lnTo>
                    <a:pt x="432" y="1168"/>
                  </a:lnTo>
                  <a:lnTo>
                    <a:pt x="436" y="1173"/>
                  </a:lnTo>
                  <a:lnTo>
                    <a:pt x="438" y="1173"/>
                  </a:lnTo>
                  <a:lnTo>
                    <a:pt x="464" y="1197"/>
                  </a:lnTo>
                  <a:lnTo>
                    <a:pt x="464" y="1198"/>
                  </a:lnTo>
                  <a:lnTo>
                    <a:pt x="472" y="1206"/>
                  </a:lnTo>
                  <a:lnTo>
                    <a:pt x="472" y="1221"/>
                  </a:lnTo>
                  <a:lnTo>
                    <a:pt x="478" y="1228"/>
                  </a:lnTo>
                  <a:lnTo>
                    <a:pt x="478" y="1233"/>
                  </a:lnTo>
                  <a:lnTo>
                    <a:pt x="480" y="1237"/>
                  </a:lnTo>
                  <a:lnTo>
                    <a:pt x="480" y="1239"/>
                  </a:lnTo>
                  <a:lnTo>
                    <a:pt x="485" y="1248"/>
                  </a:lnTo>
                  <a:lnTo>
                    <a:pt x="501" y="1260"/>
                  </a:lnTo>
                  <a:lnTo>
                    <a:pt x="504" y="1260"/>
                  </a:lnTo>
                  <a:lnTo>
                    <a:pt x="504" y="1261"/>
                  </a:lnTo>
                  <a:lnTo>
                    <a:pt x="504" y="1262"/>
                  </a:lnTo>
                  <a:lnTo>
                    <a:pt x="506" y="1263"/>
                  </a:lnTo>
                  <a:lnTo>
                    <a:pt x="529" y="1290"/>
                  </a:lnTo>
                  <a:lnTo>
                    <a:pt x="529" y="1296"/>
                  </a:lnTo>
                  <a:lnTo>
                    <a:pt x="527" y="1298"/>
                  </a:lnTo>
                  <a:lnTo>
                    <a:pt x="525" y="1297"/>
                  </a:lnTo>
                  <a:lnTo>
                    <a:pt x="523" y="1298"/>
                  </a:lnTo>
                  <a:lnTo>
                    <a:pt x="523" y="1301"/>
                  </a:lnTo>
                  <a:lnTo>
                    <a:pt x="525" y="1301"/>
                  </a:lnTo>
                  <a:lnTo>
                    <a:pt x="527" y="1302"/>
                  </a:lnTo>
                  <a:lnTo>
                    <a:pt x="525" y="1302"/>
                  </a:lnTo>
                  <a:lnTo>
                    <a:pt x="527" y="1304"/>
                  </a:lnTo>
                  <a:lnTo>
                    <a:pt x="531" y="1308"/>
                  </a:lnTo>
                  <a:lnTo>
                    <a:pt x="531" y="1309"/>
                  </a:lnTo>
                  <a:lnTo>
                    <a:pt x="531" y="1310"/>
                  </a:lnTo>
                  <a:lnTo>
                    <a:pt x="531" y="1312"/>
                  </a:lnTo>
                  <a:lnTo>
                    <a:pt x="531" y="1313"/>
                  </a:lnTo>
                  <a:lnTo>
                    <a:pt x="533" y="1313"/>
                  </a:lnTo>
                  <a:lnTo>
                    <a:pt x="533" y="1311"/>
                  </a:lnTo>
                  <a:lnTo>
                    <a:pt x="537" y="1311"/>
                  </a:lnTo>
                  <a:lnTo>
                    <a:pt x="537" y="1313"/>
                  </a:lnTo>
                  <a:lnTo>
                    <a:pt x="537" y="1314"/>
                  </a:lnTo>
                  <a:lnTo>
                    <a:pt x="544" y="1313"/>
                  </a:lnTo>
                  <a:lnTo>
                    <a:pt x="544" y="1314"/>
                  </a:lnTo>
                  <a:lnTo>
                    <a:pt x="544" y="1316"/>
                  </a:lnTo>
                  <a:lnTo>
                    <a:pt x="548" y="1317"/>
                  </a:lnTo>
                  <a:lnTo>
                    <a:pt x="550" y="1317"/>
                  </a:lnTo>
                  <a:lnTo>
                    <a:pt x="552" y="1317"/>
                  </a:lnTo>
                  <a:lnTo>
                    <a:pt x="554" y="1317"/>
                  </a:lnTo>
                  <a:lnTo>
                    <a:pt x="558" y="1317"/>
                  </a:lnTo>
                  <a:lnTo>
                    <a:pt x="560" y="1314"/>
                  </a:lnTo>
                  <a:lnTo>
                    <a:pt x="565" y="1314"/>
                  </a:lnTo>
                  <a:lnTo>
                    <a:pt x="567" y="1314"/>
                  </a:lnTo>
                  <a:lnTo>
                    <a:pt x="569" y="1313"/>
                  </a:lnTo>
                  <a:lnTo>
                    <a:pt x="573" y="1314"/>
                  </a:lnTo>
                  <a:lnTo>
                    <a:pt x="575" y="1313"/>
                  </a:lnTo>
                  <a:lnTo>
                    <a:pt x="579" y="1313"/>
                  </a:lnTo>
                  <a:lnTo>
                    <a:pt x="582" y="1313"/>
                  </a:lnTo>
                  <a:lnTo>
                    <a:pt x="582" y="1312"/>
                  </a:lnTo>
                  <a:lnTo>
                    <a:pt x="586" y="1311"/>
                  </a:lnTo>
                  <a:lnTo>
                    <a:pt x="588" y="1311"/>
                  </a:lnTo>
                  <a:lnTo>
                    <a:pt x="594" y="1310"/>
                  </a:lnTo>
                  <a:lnTo>
                    <a:pt x="600" y="1311"/>
                  </a:lnTo>
                  <a:lnTo>
                    <a:pt x="603" y="1311"/>
                  </a:lnTo>
                  <a:lnTo>
                    <a:pt x="605" y="1310"/>
                  </a:lnTo>
                  <a:lnTo>
                    <a:pt x="609" y="1310"/>
                  </a:lnTo>
                  <a:lnTo>
                    <a:pt x="626" y="1312"/>
                  </a:lnTo>
                  <a:lnTo>
                    <a:pt x="628" y="1310"/>
                  </a:lnTo>
                  <a:lnTo>
                    <a:pt x="632" y="1310"/>
                  </a:lnTo>
                  <a:lnTo>
                    <a:pt x="638" y="1311"/>
                  </a:lnTo>
                  <a:lnTo>
                    <a:pt x="640" y="1310"/>
                  </a:lnTo>
                  <a:lnTo>
                    <a:pt x="638" y="1309"/>
                  </a:lnTo>
                  <a:lnTo>
                    <a:pt x="640" y="1308"/>
                  </a:lnTo>
                  <a:lnTo>
                    <a:pt x="655" y="1308"/>
                  </a:lnTo>
                  <a:lnTo>
                    <a:pt x="729" y="1263"/>
                  </a:lnTo>
                  <a:lnTo>
                    <a:pt x="731" y="1262"/>
                  </a:lnTo>
                  <a:lnTo>
                    <a:pt x="735" y="1260"/>
                  </a:lnTo>
                  <a:lnTo>
                    <a:pt x="737" y="1257"/>
                  </a:lnTo>
                  <a:lnTo>
                    <a:pt x="746" y="1243"/>
                  </a:lnTo>
                  <a:lnTo>
                    <a:pt x="733" y="1243"/>
                  </a:lnTo>
                  <a:lnTo>
                    <a:pt x="746" y="1243"/>
                  </a:lnTo>
                  <a:lnTo>
                    <a:pt x="746" y="1237"/>
                  </a:lnTo>
                  <a:lnTo>
                    <a:pt x="746" y="1238"/>
                  </a:lnTo>
                  <a:lnTo>
                    <a:pt x="744" y="1238"/>
                  </a:lnTo>
                  <a:lnTo>
                    <a:pt x="739" y="1236"/>
                  </a:lnTo>
                  <a:lnTo>
                    <a:pt x="746" y="1231"/>
                  </a:lnTo>
                  <a:lnTo>
                    <a:pt x="777" y="1224"/>
                  </a:lnTo>
                  <a:lnTo>
                    <a:pt x="782" y="1220"/>
                  </a:lnTo>
                  <a:lnTo>
                    <a:pt x="784" y="1217"/>
                  </a:lnTo>
                  <a:lnTo>
                    <a:pt x="782" y="1219"/>
                  </a:lnTo>
                  <a:lnTo>
                    <a:pt x="779" y="1220"/>
                  </a:lnTo>
                  <a:lnTo>
                    <a:pt x="779" y="1219"/>
                  </a:lnTo>
                  <a:lnTo>
                    <a:pt x="784" y="1203"/>
                  </a:lnTo>
                  <a:lnTo>
                    <a:pt x="782" y="1203"/>
                  </a:lnTo>
                  <a:lnTo>
                    <a:pt x="777" y="1193"/>
                  </a:lnTo>
                  <a:lnTo>
                    <a:pt x="777" y="1192"/>
                  </a:lnTo>
                  <a:lnTo>
                    <a:pt x="775" y="1191"/>
                  </a:lnTo>
                  <a:lnTo>
                    <a:pt x="771" y="1189"/>
                  </a:lnTo>
                  <a:lnTo>
                    <a:pt x="771" y="1188"/>
                  </a:lnTo>
                  <a:lnTo>
                    <a:pt x="771" y="1183"/>
                  </a:lnTo>
                  <a:lnTo>
                    <a:pt x="775" y="1183"/>
                  </a:lnTo>
                  <a:lnTo>
                    <a:pt x="788" y="1175"/>
                  </a:lnTo>
                  <a:lnTo>
                    <a:pt x="790" y="1175"/>
                  </a:lnTo>
                  <a:lnTo>
                    <a:pt x="792" y="1173"/>
                  </a:lnTo>
                  <a:lnTo>
                    <a:pt x="792" y="1174"/>
                  </a:lnTo>
                  <a:lnTo>
                    <a:pt x="794" y="1174"/>
                  </a:lnTo>
                  <a:lnTo>
                    <a:pt x="801" y="1169"/>
                  </a:lnTo>
                  <a:lnTo>
                    <a:pt x="798" y="1169"/>
                  </a:lnTo>
                  <a:lnTo>
                    <a:pt x="801" y="1169"/>
                  </a:lnTo>
                  <a:lnTo>
                    <a:pt x="803" y="1168"/>
                  </a:lnTo>
                  <a:lnTo>
                    <a:pt x="805" y="1168"/>
                  </a:lnTo>
                  <a:lnTo>
                    <a:pt x="805" y="1167"/>
                  </a:lnTo>
                  <a:lnTo>
                    <a:pt x="828" y="1160"/>
                  </a:lnTo>
                  <a:lnTo>
                    <a:pt x="832" y="1160"/>
                  </a:lnTo>
                  <a:lnTo>
                    <a:pt x="836" y="1159"/>
                  </a:lnTo>
                  <a:lnTo>
                    <a:pt x="836" y="1157"/>
                  </a:lnTo>
                  <a:lnTo>
                    <a:pt x="845" y="1155"/>
                  </a:lnTo>
                  <a:lnTo>
                    <a:pt x="847" y="1153"/>
                  </a:lnTo>
                  <a:lnTo>
                    <a:pt x="845" y="1152"/>
                  </a:lnTo>
                  <a:lnTo>
                    <a:pt x="849" y="1151"/>
                  </a:lnTo>
                  <a:lnTo>
                    <a:pt x="851" y="1150"/>
                  </a:lnTo>
                  <a:lnTo>
                    <a:pt x="855" y="1147"/>
                  </a:lnTo>
                  <a:lnTo>
                    <a:pt x="857" y="1147"/>
                  </a:lnTo>
                  <a:lnTo>
                    <a:pt x="857" y="1144"/>
                  </a:lnTo>
                  <a:lnTo>
                    <a:pt x="855" y="1144"/>
                  </a:lnTo>
                  <a:lnTo>
                    <a:pt x="859" y="1142"/>
                  </a:lnTo>
                  <a:lnTo>
                    <a:pt x="862" y="1140"/>
                  </a:lnTo>
                  <a:lnTo>
                    <a:pt x="862" y="1139"/>
                  </a:lnTo>
                  <a:lnTo>
                    <a:pt x="859" y="1137"/>
                  </a:lnTo>
                  <a:lnTo>
                    <a:pt x="857" y="1137"/>
                  </a:lnTo>
                  <a:lnTo>
                    <a:pt x="859" y="1136"/>
                  </a:lnTo>
                  <a:lnTo>
                    <a:pt x="859" y="1135"/>
                  </a:lnTo>
                  <a:lnTo>
                    <a:pt x="857" y="1136"/>
                  </a:lnTo>
                  <a:lnTo>
                    <a:pt x="857" y="1135"/>
                  </a:lnTo>
                  <a:lnTo>
                    <a:pt x="857" y="1134"/>
                  </a:lnTo>
                  <a:lnTo>
                    <a:pt x="857" y="1126"/>
                  </a:lnTo>
                  <a:lnTo>
                    <a:pt x="855" y="1126"/>
                  </a:lnTo>
                  <a:lnTo>
                    <a:pt x="855" y="1125"/>
                  </a:lnTo>
                  <a:lnTo>
                    <a:pt x="857" y="1124"/>
                  </a:lnTo>
                  <a:lnTo>
                    <a:pt x="855" y="1116"/>
                  </a:lnTo>
                  <a:lnTo>
                    <a:pt x="862" y="1109"/>
                  </a:lnTo>
                  <a:lnTo>
                    <a:pt x="862" y="1107"/>
                  </a:lnTo>
                  <a:lnTo>
                    <a:pt x="862" y="1105"/>
                  </a:lnTo>
                  <a:lnTo>
                    <a:pt x="859" y="1105"/>
                  </a:lnTo>
                  <a:lnTo>
                    <a:pt x="853" y="1108"/>
                  </a:lnTo>
                  <a:lnTo>
                    <a:pt x="859" y="1105"/>
                  </a:lnTo>
                  <a:lnTo>
                    <a:pt x="859" y="1104"/>
                  </a:lnTo>
                  <a:lnTo>
                    <a:pt x="857" y="1104"/>
                  </a:lnTo>
                  <a:lnTo>
                    <a:pt x="855" y="1103"/>
                  </a:lnTo>
                  <a:lnTo>
                    <a:pt x="853" y="1102"/>
                  </a:lnTo>
                  <a:lnTo>
                    <a:pt x="849" y="1101"/>
                  </a:lnTo>
                  <a:lnTo>
                    <a:pt x="849" y="1100"/>
                  </a:lnTo>
                  <a:lnTo>
                    <a:pt x="849" y="1099"/>
                  </a:lnTo>
                  <a:lnTo>
                    <a:pt x="849" y="1097"/>
                  </a:lnTo>
                  <a:lnTo>
                    <a:pt x="847" y="1097"/>
                  </a:lnTo>
                  <a:lnTo>
                    <a:pt x="847" y="1096"/>
                  </a:lnTo>
                  <a:lnTo>
                    <a:pt x="847" y="1095"/>
                  </a:lnTo>
                  <a:lnTo>
                    <a:pt x="843" y="1092"/>
                  </a:lnTo>
                  <a:lnTo>
                    <a:pt x="845" y="1092"/>
                  </a:lnTo>
                  <a:lnTo>
                    <a:pt x="843" y="1091"/>
                  </a:lnTo>
                  <a:lnTo>
                    <a:pt x="841" y="1087"/>
                  </a:lnTo>
                  <a:lnTo>
                    <a:pt x="843" y="1086"/>
                  </a:lnTo>
                  <a:lnTo>
                    <a:pt x="843" y="1085"/>
                  </a:lnTo>
                  <a:lnTo>
                    <a:pt x="843" y="1084"/>
                  </a:lnTo>
                  <a:lnTo>
                    <a:pt x="843" y="1083"/>
                  </a:lnTo>
                  <a:lnTo>
                    <a:pt x="843" y="1079"/>
                  </a:lnTo>
                  <a:lnTo>
                    <a:pt x="845" y="1079"/>
                  </a:lnTo>
                  <a:lnTo>
                    <a:pt x="845" y="1078"/>
                  </a:lnTo>
                  <a:lnTo>
                    <a:pt x="843" y="1076"/>
                  </a:lnTo>
                  <a:lnTo>
                    <a:pt x="836" y="1072"/>
                  </a:lnTo>
                  <a:lnTo>
                    <a:pt x="834" y="1070"/>
                  </a:lnTo>
                  <a:lnTo>
                    <a:pt x="841" y="1058"/>
                  </a:lnTo>
                  <a:lnTo>
                    <a:pt x="845" y="1058"/>
                  </a:lnTo>
                  <a:lnTo>
                    <a:pt x="857" y="1042"/>
                  </a:lnTo>
                  <a:lnTo>
                    <a:pt x="864" y="1040"/>
                  </a:lnTo>
                  <a:lnTo>
                    <a:pt x="866" y="1038"/>
                  </a:lnTo>
                  <a:lnTo>
                    <a:pt x="866" y="1037"/>
                  </a:lnTo>
                  <a:lnTo>
                    <a:pt x="868" y="1037"/>
                  </a:lnTo>
                  <a:lnTo>
                    <a:pt x="870" y="1037"/>
                  </a:lnTo>
                  <a:lnTo>
                    <a:pt x="874" y="1035"/>
                  </a:lnTo>
                  <a:lnTo>
                    <a:pt x="889" y="1026"/>
                  </a:lnTo>
                  <a:lnTo>
                    <a:pt x="889" y="1024"/>
                  </a:lnTo>
                  <a:lnTo>
                    <a:pt x="891" y="1023"/>
                  </a:lnTo>
                  <a:lnTo>
                    <a:pt x="889" y="1023"/>
                  </a:lnTo>
                  <a:lnTo>
                    <a:pt x="889" y="1022"/>
                  </a:lnTo>
                  <a:lnTo>
                    <a:pt x="891" y="1023"/>
                  </a:lnTo>
                  <a:lnTo>
                    <a:pt x="893" y="1022"/>
                  </a:lnTo>
                  <a:lnTo>
                    <a:pt x="927" y="1006"/>
                  </a:lnTo>
                  <a:lnTo>
                    <a:pt x="933" y="1005"/>
                  </a:lnTo>
                  <a:lnTo>
                    <a:pt x="942" y="1002"/>
                  </a:lnTo>
                  <a:lnTo>
                    <a:pt x="946" y="998"/>
                  </a:lnTo>
                  <a:lnTo>
                    <a:pt x="965" y="989"/>
                  </a:lnTo>
                  <a:lnTo>
                    <a:pt x="971" y="983"/>
                  </a:lnTo>
                  <a:lnTo>
                    <a:pt x="971" y="982"/>
                  </a:lnTo>
                  <a:lnTo>
                    <a:pt x="973" y="981"/>
                  </a:lnTo>
                  <a:lnTo>
                    <a:pt x="977" y="979"/>
                  </a:lnTo>
                  <a:lnTo>
                    <a:pt x="979" y="978"/>
                  </a:lnTo>
                  <a:lnTo>
                    <a:pt x="982" y="976"/>
                  </a:lnTo>
                  <a:lnTo>
                    <a:pt x="996" y="960"/>
                  </a:lnTo>
                  <a:lnTo>
                    <a:pt x="996" y="959"/>
                  </a:lnTo>
                  <a:lnTo>
                    <a:pt x="996" y="957"/>
                  </a:lnTo>
                  <a:lnTo>
                    <a:pt x="1001" y="956"/>
                  </a:lnTo>
                  <a:lnTo>
                    <a:pt x="1007" y="950"/>
                  </a:lnTo>
                  <a:lnTo>
                    <a:pt x="1009" y="949"/>
                  </a:lnTo>
                  <a:lnTo>
                    <a:pt x="1009" y="947"/>
                  </a:lnTo>
                  <a:lnTo>
                    <a:pt x="1011" y="939"/>
                  </a:lnTo>
                  <a:lnTo>
                    <a:pt x="1013" y="939"/>
                  </a:lnTo>
                  <a:lnTo>
                    <a:pt x="1015" y="939"/>
                  </a:lnTo>
                  <a:lnTo>
                    <a:pt x="1017" y="939"/>
                  </a:lnTo>
                  <a:lnTo>
                    <a:pt x="1015" y="938"/>
                  </a:lnTo>
                  <a:lnTo>
                    <a:pt x="1015" y="939"/>
                  </a:lnTo>
                  <a:lnTo>
                    <a:pt x="1013" y="939"/>
                  </a:lnTo>
                  <a:lnTo>
                    <a:pt x="1013" y="938"/>
                  </a:lnTo>
                  <a:lnTo>
                    <a:pt x="1015" y="938"/>
                  </a:lnTo>
                  <a:lnTo>
                    <a:pt x="1015" y="936"/>
                  </a:lnTo>
                  <a:lnTo>
                    <a:pt x="1015" y="935"/>
                  </a:lnTo>
                  <a:lnTo>
                    <a:pt x="1015" y="934"/>
                  </a:lnTo>
                  <a:lnTo>
                    <a:pt x="1015" y="933"/>
                  </a:lnTo>
                  <a:lnTo>
                    <a:pt x="1013" y="932"/>
                  </a:lnTo>
                  <a:lnTo>
                    <a:pt x="1013" y="931"/>
                  </a:lnTo>
                  <a:lnTo>
                    <a:pt x="1015" y="930"/>
                  </a:lnTo>
                  <a:lnTo>
                    <a:pt x="1015" y="928"/>
                  </a:lnTo>
                  <a:lnTo>
                    <a:pt x="1015" y="927"/>
                  </a:lnTo>
                  <a:lnTo>
                    <a:pt x="1017" y="927"/>
                  </a:lnTo>
                  <a:lnTo>
                    <a:pt x="1015" y="927"/>
                  </a:lnTo>
                  <a:lnTo>
                    <a:pt x="1013" y="927"/>
                  </a:lnTo>
                  <a:lnTo>
                    <a:pt x="1011" y="926"/>
                  </a:lnTo>
                  <a:lnTo>
                    <a:pt x="1009" y="926"/>
                  </a:lnTo>
                  <a:lnTo>
                    <a:pt x="1007" y="926"/>
                  </a:lnTo>
                  <a:lnTo>
                    <a:pt x="1005" y="927"/>
                  </a:lnTo>
                  <a:lnTo>
                    <a:pt x="1001" y="928"/>
                  </a:lnTo>
                  <a:lnTo>
                    <a:pt x="990" y="930"/>
                  </a:lnTo>
                  <a:lnTo>
                    <a:pt x="988" y="930"/>
                  </a:lnTo>
                  <a:lnTo>
                    <a:pt x="982" y="931"/>
                  </a:lnTo>
                  <a:lnTo>
                    <a:pt x="977" y="931"/>
                  </a:lnTo>
                  <a:lnTo>
                    <a:pt x="973" y="932"/>
                  </a:lnTo>
                  <a:lnTo>
                    <a:pt x="965" y="933"/>
                  </a:lnTo>
                  <a:lnTo>
                    <a:pt x="963" y="932"/>
                  </a:lnTo>
                  <a:lnTo>
                    <a:pt x="958" y="932"/>
                  </a:lnTo>
                  <a:lnTo>
                    <a:pt x="956" y="933"/>
                  </a:lnTo>
                  <a:lnTo>
                    <a:pt x="956" y="934"/>
                  </a:lnTo>
                  <a:lnTo>
                    <a:pt x="952" y="934"/>
                  </a:lnTo>
                  <a:lnTo>
                    <a:pt x="950" y="935"/>
                  </a:lnTo>
                  <a:lnTo>
                    <a:pt x="946" y="935"/>
                  </a:lnTo>
                  <a:lnTo>
                    <a:pt x="944" y="935"/>
                  </a:lnTo>
                  <a:lnTo>
                    <a:pt x="939" y="935"/>
                  </a:lnTo>
                  <a:lnTo>
                    <a:pt x="939" y="934"/>
                  </a:lnTo>
                  <a:lnTo>
                    <a:pt x="937" y="934"/>
                  </a:lnTo>
                  <a:lnTo>
                    <a:pt x="935" y="934"/>
                  </a:lnTo>
                  <a:lnTo>
                    <a:pt x="935" y="935"/>
                  </a:lnTo>
                  <a:lnTo>
                    <a:pt x="925" y="938"/>
                  </a:lnTo>
                  <a:lnTo>
                    <a:pt x="918" y="938"/>
                  </a:lnTo>
                  <a:lnTo>
                    <a:pt x="916" y="938"/>
                  </a:lnTo>
                  <a:lnTo>
                    <a:pt x="914" y="938"/>
                  </a:lnTo>
                  <a:lnTo>
                    <a:pt x="912" y="936"/>
                  </a:lnTo>
                  <a:lnTo>
                    <a:pt x="902" y="930"/>
                  </a:lnTo>
                  <a:lnTo>
                    <a:pt x="899" y="930"/>
                  </a:lnTo>
                  <a:lnTo>
                    <a:pt x="899" y="928"/>
                  </a:lnTo>
                  <a:lnTo>
                    <a:pt x="897" y="928"/>
                  </a:lnTo>
                  <a:lnTo>
                    <a:pt x="895" y="928"/>
                  </a:lnTo>
                  <a:lnTo>
                    <a:pt x="893" y="928"/>
                  </a:lnTo>
                  <a:lnTo>
                    <a:pt x="891" y="928"/>
                  </a:lnTo>
                  <a:lnTo>
                    <a:pt x="891" y="930"/>
                  </a:lnTo>
                  <a:lnTo>
                    <a:pt x="889" y="930"/>
                  </a:lnTo>
                  <a:lnTo>
                    <a:pt x="889" y="928"/>
                  </a:lnTo>
                  <a:lnTo>
                    <a:pt x="891" y="928"/>
                  </a:lnTo>
                  <a:lnTo>
                    <a:pt x="893" y="927"/>
                  </a:lnTo>
                  <a:lnTo>
                    <a:pt x="893" y="926"/>
                  </a:lnTo>
                  <a:lnTo>
                    <a:pt x="895" y="926"/>
                  </a:lnTo>
                  <a:lnTo>
                    <a:pt x="899" y="925"/>
                  </a:lnTo>
                  <a:lnTo>
                    <a:pt x="902" y="925"/>
                  </a:lnTo>
                  <a:lnTo>
                    <a:pt x="902" y="924"/>
                  </a:lnTo>
                  <a:lnTo>
                    <a:pt x="899" y="922"/>
                  </a:lnTo>
                  <a:lnTo>
                    <a:pt x="899" y="920"/>
                  </a:lnTo>
                  <a:lnTo>
                    <a:pt x="897" y="919"/>
                  </a:lnTo>
                  <a:lnTo>
                    <a:pt x="895" y="919"/>
                  </a:lnTo>
                  <a:lnTo>
                    <a:pt x="895" y="918"/>
                  </a:lnTo>
                  <a:lnTo>
                    <a:pt x="895" y="917"/>
                  </a:lnTo>
                  <a:lnTo>
                    <a:pt x="893" y="918"/>
                  </a:lnTo>
                  <a:lnTo>
                    <a:pt x="891" y="917"/>
                  </a:lnTo>
                  <a:lnTo>
                    <a:pt x="891" y="916"/>
                  </a:lnTo>
                  <a:lnTo>
                    <a:pt x="887" y="916"/>
                  </a:lnTo>
                  <a:lnTo>
                    <a:pt x="887" y="915"/>
                  </a:lnTo>
                  <a:lnTo>
                    <a:pt x="885" y="914"/>
                  </a:lnTo>
                  <a:lnTo>
                    <a:pt x="885" y="912"/>
                  </a:lnTo>
                  <a:lnTo>
                    <a:pt x="883" y="912"/>
                  </a:lnTo>
                  <a:lnTo>
                    <a:pt x="881" y="911"/>
                  </a:lnTo>
                  <a:lnTo>
                    <a:pt x="881" y="910"/>
                  </a:lnTo>
                  <a:lnTo>
                    <a:pt x="878" y="910"/>
                  </a:lnTo>
                  <a:lnTo>
                    <a:pt x="876" y="909"/>
                  </a:lnTo>
                  <a:lnTo>
                    <a:pt x="870" y="904"/>
                  </a:lnTo>
                  <a:lnTo>
                    <a:pt x="868" y="903"/>
                  </a:lnTo>
                  <a:lnTo>
                    <a:pt x="866" y="903"/>
                  </a:lnTo>
                  <a:lnTo>
                    <a:pt x="864" y="903"/>
                  </a:lnTo>
                  <a:lnTo>
                    <a:pt x="862" y="902"/>
                  </a:lnTo>
                  <a:lnTo>
                    <a:pt x="859" y="901"/>
                  </a:lnTo>
                  <a:lnTo>
                    <a:pt x="857" y="901"/>
                  </a:lnTo>
                  <a:lnTo>
                    <a:pt x="857" y="900"/>
                  </a:lnTo>
                  <a:lnTo>
                    <a:pt x="855" y="901"/>
                  </a:lnTo>
                  <a:lnTo>
                    <a:pt x="853" y="901"/>
                  </a:lnTo>
                  <a:lnTo>
                    <a:pt x="853" y="900"/>
                  </a:lnTo>
                  <a:lnTo>
                    <a:pt x="851" y="899"/>
                  </a:lnTo>
                  <a:lnTo>
                    <a:pt x="851" y="898"/>
                  </a:lnTo>
                  <a:lnTo>
                    <a:pt x="851" y="896"/>
                  </a:lnTo>
                  <a:lnTo>
                    <a:pt x="849" y="896"/>
                  </a:lnTo>
                  <a:lnTo>
                    <a:pt x="847" y="896"/>
                  </a:lnTo>
                  <a:lnTo>
                    <a:pt x="847" y="898"/>
                  </a:lnTo>
                  <a:lnTo>
                    <a:pt x="849" y="899"/>
                  </a:lnTo>
                  <a:lnTo>
                    <a:pt x="847" y="899"/>
                  </a:lnTo>
                  <a:lnTo>
                    <a:pt x="847" y="898"/>
                  </a:lnTo>
                  <a:lnTo>
                    <a:pt x="845" y="898"/>
                  </a:lnTo>
                  <a:lnTo>
                    <a:pt x="845" y="895"/>
                  </a:lnTo>
                  <a:lnTo>
                    <a:pt x="843" y="895"/>
                  </a:lnTo>
                  <a:lnTo>
                    <a:pt x="843" y="894"/>
                  </a:lnTo>
                  <a:lnTo>
                    <a:pt x="843" y="893"/>
                  </a:lnTo>
                  <a:lnTo>
                    <a:pt x="838" y="892"/>
                  </a:lnTo>
                  <a:lnTo>
                    <a:pt x="834" y="879"/>
                  </a:lnTo>
                  <a:lnTo>
                    <a:pt x="830" y="875"/>
                  </a:lnTo>
                  <a:lnTo>
                    <a:pt x="828" y="875"/>
                  </a:lnTo>
                  <a:lnTo>
                    <a:pt x="828" y="874"/>
                  </a:lnTo>
                  <a:lnTo>
                    <a:pt x="826" y="874"/>
                  </a:lnTo>
                  <a:lnTo>
                    <a:pt x="826" y="872"/>
                  </a:lnTo>
                  <a:lnTo>
                    <a:pt x="824" y="872"/>
                  </a:lnTo>
                  <a:lnTo>
                    <a:pt x="822" y="871"/>
                  </a:lnTo>
                  <a:lnTo>
                    <a:pt x="822" y="870"/>
                  </a:lnTo>
                  <a:lnTo>
                    <a:pt x="813" y="869"/>
                  </a:lnTo>
                  <a:lnTo>
                    <a:pt x="811" y="868"/>
                  </a:lnTo>
                  <a:lnTo>
                    <a:pt x="809" y="848"/>
                  </a:lnTo>
                  <a:lnTo>
                    <a:pt x="805" y="845"/>
                  </a:lnTo>
                  <a:lnTo>
                    <a:pt x="805" y="842"/>
                  </a:lnTo>
                  <a:lnTo>
                    <a:pt x="801" y="839"/>
                  </a:lnTo>
                  <a:lnTo>
                    <a:pt x="798" y="838"/>
                  </a:lnTo>
                  <a:lnTo>
                    <a:pt x="796" y="836"/>
                  </a:lnTo>
                  <a:lnTo>
                    <a:pt x="788" y="835"/>
                  </a:lnTo>
                  <a:lnTo>
                    <a:pt x="786" y="831"/>
                  </a:lnTo>
                  <a:lnTo>
                    <a:pt x="784" y="830"/>
                  </a:lnTo>
                  <a:lnTo>
                    <a:pt x="784" y="827"/>
                  </a:lnTo>
                  <a:lnTo>
                    <a:pt x="784" y="825"/>
                  </a:lnTo>
                  <a:lnTo>
                    <a:pt x="788" y="825"/>
                  </a:lnTo>
                  <a:lnTo>
                    <a:pt x="786" y="823"/>
                  </a:lnTo>
                  <a:lnTo>
                    <a:pt x="779" y="820"/>
                  </a:lnTo>
                  <a:lnTo>
                    <a:pt x="754" y="793"/>
                  </a:lnTo>
                  <a:lnTo>
                    <a:pt x="754" y="789"/>
                  </a:lnTo>
                  <a:lnTo>
                    <a:pt x="752" y="789"/>
                  </a:lnTo>
                  <a:lnTo>
                    <a:pt x="746" y="785"/>
                  </a:lnTo>
                  <a:lnTo>
                    <a:pt x="742" y="779"/>
                  </a:lnTo>
                  <a:lnTo>
                    <a:pt x="742" y="778"/>
                  </a:lnTo>
                  <a:lnTo>
                    <a:pt x="742" y="775"/>
                  </a:lnTo>
                  <a:lnTo>
                    <a:pt x="737" y="774"/>
                  </a:lnTo>
                  <a:lnTo>
                    <a:pt x="739" y="772"/>
                  </a:lnTo>
                  <a:lnTo>
                    <a:pt x="739" y="771"/>
                  </a:lnTo>
                  <a:lnTo>
                    <a:pt x="742" y="770"/>
                  </a:lnTo>
                  <a:lnTo>
                    <a:pt x="742" y="771"/>
                  </a:lnTo>
                  <a:lnTo>
                    <a:pt x="742" y="772"/>
                  </a:lnTo>
                  <a:lnTo>
                    <a:pt x="744" y="774"/>
                  </a:lnTo>
                  <a:lnTo>
                    <a:pt x="750" y="781"/>
                  </a:lnTo>
                  <a:lnTo>
                    <a:pt x="750" y="782"/>
                  </a:lnTo>
                  <a:lnTo>
                    <a:pt x="763" y="790"/>
                  </a:lnTo>
                  <a:lnTo>
                    <a:pt x="765" y="790"/>
                  </a:lnTo>
                  <a:lnTo>
                    <a:pt x="767" y="790"/>
                  </a:lnTo>
                  <a:lnTo>
                    <a:pt x="767" y="789"/>
                  </a:lnTo>
                  <a:lnTo>
                    <a:pt x="769" y="788"/>
                  </a:lnTo>
                  <a:lnTo>
                    <a:pt x="769" y="787"/>
                  </a:lnTo>
                  <a:lnTo>
                    <a:pt x="775" y="777"/>
                  </a:lnTo>
                  <a:lnTo>
                    <a:pt x="775" y="775"/>
                  </a:lnTo>
                  <a:lnTo>
                    <a:pt x="775" y="777"/>
                  </a:lnTo>
                  <a:lnTo>
                    <a:pt x="792" y="778"/>
                  </a:lnTo>
                  <a:lnTo>
                    <a:pt x="775" y="777"/>
                  </a:lnTo>
                  <a:lnTo>
                    <a:pt x="775" y="775"/>
                  </a:lnTo>
                  <a:lnTo>
                    <a:pt x="775" y="778"/>
                  </a:lnTo>
                  <a:lnTo>
                    <a:pt x="775" y="779"/>
                  </a:lnTo>
                  <a:lnTo>
                    <a:pt x="773" y="783"/>
                  </a:lnTo>
                  <a:lnTo>
                    <a:pt x="771" y="788"/>
                  </a:lnTo>
                  <a:lnTo>
                    <a:pt x="771" y="787"/>
                  </a:lnTo>
                  <a:lnTo>
                    <a:pt x="773" y="787"/>
                  </a:lnTo>
                  <a:lnTo>
                    <a:pt x="777" y="787"/>
                  </a:lnTo>
                  <a:lnTo>
                    <a:pt x="779" y="788"/>
                  </a:lnTo>
                  <a:lnTo>
                    <a:pt x="788" y="796"/>
                  </a:lnTo>
                  <a:lnTo>
                    <a:pt x="790" y="798"/>
                  </a:lnTo>
                  <a:lnTo>
                    <a:pt x="792" y="799"/>
                  </a:lnTo>
                  <a:lnTo>
                    <a:pt x="794" y="801"/>
                  </a:lnTo>
                  <a:lnTo>
                    <a:pt x="796" y="804"/>
                  </a:lnTo>
                  <a:lnTo>
                    <a:pt x="801" y="806"/>
                  </a:lnTo>
                  <a:lnTo>
                    <a:pt x="801" y="807"/>
                  </a:lnTo>
                  <a:lnTo>
                    <a:pt x="801" y="809"/>
                  </a:lnTo>
                  <a:lnTo>
                    <a:pt x="803" y="809"/>
                  </a:lnTo>
                  <a:lnTo>
                    <a:pt x="809" y="815"/>
                  </a:lnTo>
                  <a:lnTo>
                    <a:pt x="809" y="817"/>
                  </a:lnTo>
                  <a:lnTo>
                    <a:pt x="809" y="818"/>
                  </a:lnTo>
                  <a:lnTo>
                    <a:pt x="811" y="820"/>
                  </a:lnTo>
                  <a:lnTo>
                    <a:pt x="813" y="821"/>
                  </a:lnTo>
                  <a:lnTo>
                    <a:pt x="815" y="821"/>
                  </a:lnTo>
                  <a:lnTo>
                    <a:pt x="817" y="821"/>
                  </a:lnTo>
                  <a:lnTo>
                    <a:pt x="819" y="821"/>
                  </a:lnTo>
                  <a:lnTo>
                    <a:pt x="819" y="822"/>
                  </a:lnTo>
                  <a:lnTo>
                    <a:pt x="826" y="826"/>
                  </a:lnTo>
                  <a:lnTo>
                    <a:pt x="834" y="834"/>
                  </a:lnTo>
                  <a:lnTo>
                    <a:pt x="834" y="835"/>
                  </a:lnTo>
                  <a:lnTo>
                    <a:pt x="836" y="838"/>
                  </a:lnTo>
                  <a:lnTo>
                    <a:pt x="836" y="841"/>
                  </a:lnTo>
                  <a:lnTo>
                    <a:pt x="836" y="842"/>
                  </a:lnTo>
                  <a:lnTo>
                    <a:pt x="836" y="843"/>
                  </a:lnTo>
                  <a:lnTo>
                    <a:pt x="841" y="852"/>
                  </a:lnTo>
                  <a:lnTo>
                    <a:pt x="845" y="854"/>
                  </a:lnTo>
                  <a:lnTo>
                    <a:pt x="849" y="855"/>
                  </a:lnTo>
                  <a:lnTo>
                    <a:pt x="851" y="855"/>
                  </a:lnTo>
                  <a:lnTo>
                    <a:pt x="857" y="859"/>
                  </a:lnTo>
                  <a:lnTo>
                    <a:pt x="866" y="866"/>
                  </a:lnTo>
                  <a:lnTo>
                    <a:pt x="866" y="867"/>
                  </a:lnTo>
                  <a:lnTo>
                    <a:pt x="868" y="869"/>
                  </a:lnTo>
                  <a:lnTo>
                    <a:pt x="870" y="870"/>
                  </a:lnTo>
                  <a:lnTo>
                    <a:pt x="876" y="876"/>
                  </a:lnTo>
                  <a:lnTo>
                    <a:pt x="878" y="877"/>
                  </a:lnTo>
                  <a:lnTo>
                    <a:pt x="883" y="879"/>
                  </a:lnTo>
                  <a:lnTo>
                    <a:pt x="885" y="882"/>
                  </a:lnTo>
                  <a:lnTo>
                    <a:pt x="887" y="883"/>
                  </a:lnTo>
                  <a:lnTo>
                    <a:pt x="891" y="886"/>
                  </a:lnTo>
                  <a:lnTo>
                    <a:pt x="891" y="887"/>
                  </a:lnTo>
                  <a:lnTo>
                    <a:pt x="891" y="888"/>
                  </a:lnTo>
                  <a:lnTo>
                    <a:pt x="891" y="893"/>
                  </a:lnTo>
                  <a:lnTo>
                    <a:pt x="891" y="894"/>
                  </a:lnTo>
                  <a:lnTo>
                    <a:pt x="891" y="895"/>
                  </a:lnTo>
                  <a:lnTo>
                    <a:pt x="891" y="896"/>
                  </a:lnTo>
                  <a:lnTo>
                    <a:pt x="891" y="898"/>
                  </a:lnTo>
                  <a:lnTo>
                    <a:pt x="889" y="898"/>
                  </a:lnTo>
                  <a:lnTo>
                    <a:pt x="891" y="898"/>
                  </a:lnTo>
                  <a:lnTo>
                    <a:pt x="893" y="900"/>
                  </a:lnTo>
                  <a:lnTo>
                    <a:pt x="897" y="909"/>
                  </a:lnTo>
                  <a:lnTo>
                    <a:pt x="897" y="910"/>
                  </a:lnTo>
                  <a:lnTo>
                    <a:pt x="899" y="915"/>
                  </a:lnTo>
                  <a:lnTo>
                    <a:pt x="902" y="917"/>
                  </a:lnTo>
                  <a:lnTo>
                    <a:pt x="902" y="919"/>
                  </a:lnTo>
                  <a:lnTo>
                    <a:pt x="906" y="919"/>
                  </a:lnTo>
                  <a:lnTo>
                    <a:pt x="908" y="919"/>
                  </a:lnTo>
                  <a:lnTo>
                    <a:pt x="910" y="919"/>
                  </a:lnTo>
                  <a:lnTo>
                    <a:pt x="912" y="919"/>
                  </a:lnTo>
                  <a:lnTo>
                    <a:pt x="916" y="919"/>
                  </a:lnTo>
                  <a:lnTo>
                    <a:pt x="923" y="919"/>
                  </a:lnTo>
                  <a:lnTo>
                    <a:pt x="931" y="917"/>
                  </a:lnTo>
                  <a:lnTo>
                    <a:pt x="933" y="915"/>
                  </a:lnTo>
                  <a:lnTo>
                    <a:pt x="937" y="914"/>
                  </a:lnTo>
                  <a:lnTo>
                    <a:pt x="946" y="914"/>
                  </a:lnTo>
                  <a:lnTo>
                    <a:pt x="948" y="914"/>
                  </a:lnTo>
                  <a:lnTo>
                    <a:pt x="952" y="914"/>
                  </a:lnTo>
                  <a:lnTo>
                    <a:pt x="963" y="911"/>
                  </a:lnTo>
                  <a:lnTo>
                    <a:pt x="963" y="910"/>
                  </a:lnTo>
                  <a:lnTo>
                    <a:pt x="967" y="909"/>
                  </a:lnTo>
                  <a:lnTo>
                    <a:pt x="977" y="909"/>
                  </a:lnTo>
                  <a:lnTo>
                    <a:pt x="984" y="907"/>
                  </a:lnTo>
                  <a:lnTo>
                    <a:pt x="986" y="904"/>
                  </a:lnTo>
                  <a:lnTo>
                    <a:pt x="1022" y="898"/>
                  </a:lnTo>
                  <a:lnTo>
                    <a:pt x="1024" y="896"/>
                  </a:lnTo>
                  <a:lnTo>
                    <a:pt x="1028" y="895"/>
                  </a:lnTo>
                  <a:lnTo>
                    <a:pt x="1030" y="895"/>
                  </a:lnTo>
                  <a:lnTo>
                    <a:pt x="1032" y="895"/>
                  </a:lnTo>
                  <a:lnTo>
                    <a:pt x="1032" y="893"/>
                  </a:lnTo>
                  <a:lnTo>
                    <a:pt x="1034" y="891"/>
                  </a:lnTo>
                  <a:lnTo>
                    <a:pt x="1036" y="890"/>
                  </a:lnTo>
                  <a:lnTo>
                    <a:pt x="1043" y="887"/>
                  </a:lnTo>
                  <a:lnTo>
                    <a:pt x="1060" y="884"/>
                  </a:lnTo>
                  <a:lnTo>
                    <a:pt x="1068" y="884"/>
                  </a:lnTo>
                  <a:lnTo>
                    <a:pt x="1070" y="884"/>
                  </a:lnTo>
                  <a:lnTo>
                    <a:pt x="1072" y="884"/>
                  </a:lnTo>
                  <a:lnTo>
                    <a:pt x="1074" y="883"/>
                  </a:lnTo>
                  <a:lnTo>
                    <a:pt x="1076" y="882"/>
                  </a:lnTo>
                  <a:lnTo>
                    <a:pt x="1076" y="879"/>
                  </a:lnTo>
                  <a:lnTo>
                    <a:pt x="1081" y="877"/>
                  </a:lnTo>
                  <a:lnTo>
                    <a:pt x="1091" y="876"/>
                  </a:lnTo>
                  <a:lnTo>
                    <a:pt x="1093" y="876"/>
                  </a:lnTo>
                  <a:lnTo>
                    <a:pt x="1095" y="874"/>
                  </a:lnTo>
                  <a:lnTo>
                    <a:pt x="1097" y="870"/>
                  </a:lnTo>
                  <a:lnTo>
                    <a:pt x="1100" y="869"/>
                  </a:lnTo>
                  <a:lnTo>
                    <a:pt x="1102" y="868"/>
                  </a:lnTo>
                  <a:lnTo>
                    <a:pt x="1104" y="868"/>
                  </a:lnTo>
                  <a:lnTo>
                    <a:pt x="1104" y="867"/>
                  </a:lnTo>
                  <a:lnTo>
                    <a:pt x="1106" y="867"/>
                  </a:lnTo>
                  <a:lnTo>
                    <a:pt x="1112" y="867"/>
                  </a:lnTo>
                  <a:lnTo>
                    <a:pt x="1114" y="867"/>
                  </a:lnTo>
                  <a:lnTo>
                    <a:pt x="1114" y="866"/>
                  </a:lnTo>
                  <a:lnTo>
                    <a:pt x="1114" y="864"/>
                  </a:lnTo>
                  <a:lnTo>
                    <a:pt x="1112" y="863"/>
                  </a:lnTo>
                  <a:lnTo>
                    <a:pt x="1112" y="861"/>
                  </a:lnTo>
                  <a:lnTo>
                    <a:pt x="1112" y="859"/>
                  </a:lnTo>
                  <a:lnTo>
                    <a:pt x="1112" y="858"/>
                  </a:lnTo>
                  <a:lnTo>
                    <a:pt x="1118" y="854"/>
                  </a:lnTo>
                  <a:lnTo>
                    <a:pt x="1121" y="853"/>
                  </a:lnTo>
                  <a:lnTo>
                    <a:pt x="1121" y="854"/>
                  </a:lnTo>
                  <a:lnTo>
                    <a:pt x="1121" y="855"/>
                  </a:lnTo>
                  <a:lnTo>
                    <a:pt x="1123" y="855"/>
                  </a:lnTo>
                  <a:lnTo>
                    <a:pt x="1125" y="854"/>
                  </a:lnTo>
                  <a:lnTo>
                    <a:pt x="1131" y="848"/>
                  </a:lnTo>
                  <a:lnTo>
                    <a:pt x="1135" y="846"/>
                  </a:lnTo>
                  <a:lnTo>
                    <a:pt x="1142" y="841"/>
                  </a:lnTo>
                  <a:lnTo>
                    <a:pt x="1144" y="837"/>
                  </a:lnTo>
                  <a:lnTo>
                    <a:pt x="1142" y="837"/>
                  </a:lnTo>
                  <a:lnTo>
                    <a:pt x="1142" y="836"/>
                  </a:lnTo>
                  <a:lnTo>
                    <a:pt x="1137" y="836"/>
                  </a:lnTo>
                  <a:lnTo>
                    <a:pt x="1135" y="835"/>
                  </a:lnTo>
                  <a:lnTo>
                    <a:pt x="1133" y="833"/>
                  </a:lnTo>
                  <a:lnTo>
                    <a:pt x="1131" y="831"/>
                  </a:lnTo>
                  <a:lnTo>
                    <a:pt x="1131" y="830"/>
                  </a:lnTo>
                  <a:lnTo>
                    <a:pt x="1127" y="828"/>
                  </a:lnTo>
                  <a:lnTo>
                    <a:pt x="1125" y="827"/>
                  </a:lnTo>
                  <a:lnTo>
                    <a:pt x="1123" y="827"/>
                  </a:lnTo>
                  <a:lnTo>
                    <a:pt x="1118" y="826"/>
                  </a:lnTo>
                  <a:lnTo>
                    <a:pt x="1112" y="826"/>
                  </a:lnTo>
                  <a:lnTo>
                    <a:pt x="1106" y="825"/>
                  </a:lnTo>
                  <a:lnTo>
                    <a:pt x="1102" y="822"/>
                  </a:lnTo>
                  <a:lnTo>
                    <a:pt x="1100" y="822"/>
                  </a:lnTo>
                  <a:lnTo>
                    <a:pt x="1095" y="820"/>
                  </a:lnTo>
                  <a:lnTo>
                    <a:pt x="1095" y="819"/>
                  </a:lnTo>
                  <a:lnTo>
                    <a:pt x="1093" y="818"/>
                  </a:lnTo>
                  <a:lnTo>
                    <a:pt x="1091" y="817"/>
                  </a:lnTo>
                  <a:lnTo>
                    <a:pt x="1091" y="810"/>
                  </a:lnTo>
                  <a:lnTo>
                    <a:pt x="1091" y="809"/>
                  </a:lnTo>
                  <a:lnTo>
                    <a:pt x="1093" y="807"/>
                  </a:lnTo>
                  <a:lnTo>
                    <a:pt x="1093" y="806"/>
                  </a:lnTo>
                  <a:lnTo>
                    <a:pt x="1091" y="805"/>
                  </a:lnTo>
                  <a:lnTo>
                    <a:pt x="1093" y="805"/>
                  </a:lnTo>
                  <a:lnTo>
                    <a:pt x="1093" y="804"/>
                  </a:lnTo>
                  <a:lnTo>
                    <a:pt x="1091" y="804"/>
                  </a:lnTo>
                  <a:lnTo>
                    <a:pt x="1089" y="804"/>
                  </a:lnTo>
                  <a:lnTo>
                    <a:pt x="1087" y="806"/>
                  </a:lnTo>
                  <a:lnTo>
                    <a:pt x="1087" y="807"/>
                  </a:lnTo>
                  <a:lnTo>
                    <a:pt x="1085" y="809"/>
                  </a:lnTo>
                  <a:lnTo>
                    <a:pt x="1081" y="810"/>
                  </a:lnTo>
                  <a:lnTo>
                    <a:pt x="1081" y="811"/>
                  </a:lnTo>
                  <a:lnTo>
                    <a:pt x="1078" y="812"/>
                  </a:lnTo>
                  <a:lnTo>
                    <a:pt x="1076" y="813"/>
                  </a:lnTo>
                  <a:lnTo>
                    <a:pt x="1074" y="814"/>
                  </a:lnTo>
                  <a:lnTo>
                    <a:pt x="1072" y="815"/>
                  </a:lnTo>
                  <a:lnTo>
                    <a:pt x="1070" y="817"/>
                  </a:lnTo>
                  <a:lnTo>
                    <a:pt x="1068" y="817"/>
                  </a:lnTo>
                  <a:lnTo>
                    <a:pt x="1068" y="818"/>
                  </a:lnTo>
                  <a:lnTo>
                    <a:pt x="1066" y="819"/>
                  </a:lnTo>
                  <a:lnTo>
                    <a:pt x="1066" y="820"/>
                  </a:lnTo>
                  <a:lnTo>
                    <a:pt x="1064" y="820"/>
                  </a:lnTo>
                  <a:lnTo>
                    <a:pt x="1064" y="821"/>
                  </a:lnTo>
                  <a:lnTo>
                    <a:pt x="1062" y="821"/>
                  </a:lnTo>
                  <a:lnTo>
                    <a:pt x="1060" y="822"/>
                  </a:lnTo>
                  <a:lnTo>
                    <a:pt x="1057" y="823"/>
                  </a:lnTo>
                  <a:lnTo>
                    <a:pt x="1051" y="823"/>
                  </a:lnTo>
                  <a:lnTo>
                    <a:pt x="1047" y="823"/>
                  </a:lnTo>
                  <a:lnTo>
                    <a:pt x="1045" y="822"/>
                  </a:lnTo>
                  <a:lnTo>
                    <a:pt x="1038" y="822"/>
                  </a:lnTo>
                  <a:lnTo>
                    <a:pt x="1036" y="823"/>
                  </a:lnTo>
                  <a:lnTo>
                    <a:pt x="1034" y="823"/>
                  </a:lnTo>
                  <a:lnTo>
                    <a:pt x="1032" y="823"/>
                  </a:lnTo>
                  <a:lnTo>
                    <a:pt x="1026" y="823"/>
                  </a:lnTo>
                  <a:lnTo>
                    <a:pt x="1024" y="823"/>
                  </a:lnTo>
                  <a:lnTo>
                    <a:pt x="1024" y="821"/>
                  </a:lnTo>
                  <a:lnTo>
                    <a:pt x="1022" y="822"/>
                  </a:lnTo>
                  <a:lnTo>
                    <a:pt x="1022" y="821"/>
                  </a:lnTo>
                  <a:lnTo>
                    <a:pt x="1020" y="821"/>
                  </a:lnTo>
                  <a:lnTo>
                    <a:pt x="1020" y="820"/>
                  </a:lnTo>
                  <a:lnTo>
                    <a:pt x="1020" y="819"/>
                  </a:lnTo>
                  <a:lnTo>
                    <a:pt x="1020" y="818"/>
                  </a:lnTo>
                  <a:lnTo>
                    <a:pt x="1013" y="819"/>
                  </a:lnTo>
                  <a:lnTo>
                    <a:pt x="1020" y="818"/>
                  </a:lnTo>
                  <a:lnTo>
                    <a:pt x="1020" y="817"/>
                  </a:lnTo>
                  <a:lnTo>
                    <a:pt x="1022" y="815"/>
                  </a:lnTo>
                  <a:lnTo>
                    <a:pt x="1022" y="813"/>
                  </a:lnTo>
                  <a:lnTo>
                    <a:pt x="1022" y="812"/>
                  </a:lnTo>
                  <a:lnTo>
                    <a:pt x="1022" y="810"/>
                  </a:lnTo>
                  <a:lnTo>
                    <a:pt x="1022" y="809"/>
                  </a:lnTo>
                  <a:lnTo>
                    <a:pt x="1022" y="807"/>
                  </a:lnTo>
                  <a:lnTo>
                    <a:pt x="1020" y="806"/>
                  </a:lnTo>
                  <a:lnTo>
                    <a:pt x="1017" y="805"/>
                  </a:lnTo>
                  <a:lnTo>
                    <a:pt x="1015" y="805"/>
                  </a:lnTo>
                  <a:lnTo>
                    <a:pt x="1013" y="806"/>
                  </a:lnTo>
                  <a:lnTo>
                    <a:pt x="1011" y="810"/>
                  </a:lnTo>
                  <a:lnTo>
                    <a:pt x="1009" y="811"/>
                  </a:lnTo>
                  <a:lnTo>
                    <a:pt x="1009" y="812"/>
                  </a:lnTo>
                  <a:lnTo>
                    <a:pt x="1009" y="813"/>
                  </a:lnTo>
                  <a:lnTo>
                    <a:pt x="1011" y="813"/>
                  </a:lnTo>
                  <a:lnTo>
                    <a:pt x="1009" y="814"/>
                  </a:lnTo>
                  <a:lnTo>
                    <a:pt x="1011" y="815"/>
                  </a:lnTo>
                  <a:lnTo>
                    <a:pt x="1011" y="817"/>
                  </a:lnTo>
                  <a:lnTo>
                    <a:pt x="1011" y="818"/>
                  </a:lnTo>
                  <a:lnTo>
                    <a:pt x="1009" y="818"/>
                  </a:lnTo>
                  <a:lnTo>
                    <a:pt x="1009" y="817"/>
                  </a:lnTo>
                  <a:lnTo>
                    <a:pt x="1009" y="815"/>
                  </a:lnTo>
                  <a:lnTo>
                    <a:pt x="1007" y="814"/>
                  </a:lnTo>
                  <a:lnTo>
                    <a:pt x="1007" y="812"/>
                  </a:lnTo>
                  <a:lnTo>
                    <a:pt x="1001" y="807"/>
                  </a:lnTo>
                  <a:lnTo>
                    <a:pt x="1001" y="806"/>
                  </a:lnTo>
                  <a:lnTo>
                    <a:pt x="1001" y="805"/>
                  </a:lnTo>
                  <a:lnTo>
                    <a:pt x="1001" y="804"/>
                  </a:lnTo>
                  <a:lnTo>
                    <a:pt x="998" y="802"/>
                  </a:lnTo>
                  <a:lnTo>
                    <a:pt x="998" y="801"/>
                  </a:lnTo>
                  <a:lnTo>
                    <a:pt x="998" y="799"/>
                  </a:lnTo>
                  <a:lnTo>
                    <a:pt x="992" y="796"/>
                  </a:lnTo>
                  <a:lnTo>
                    <a:pt x="988" y="796"/>
                  </a:lnTo>
                  <a:lnTo>
                    <a:pt x="988" y="795"/>
                  </a:lnTo>
                  <a:lnTo>
                    <a:pt x="988" y="794"/>
                  </a:lnTo>
                  <a:lnTo>
                    <a:pt x="984" y="791"/>
                  </a:lnTo>
                  <a:lnTo>
                    <a:pt x="982" y="790"/>
                  </a:lnTo>
                  <a:lnTo>
                    <a:pt x="979" y="790"/>
                  </a:lnTo>
                  <a:lnTo>
                    <a:pt x="973" y="783"/>
                  </a:lnTo>
                  <a:lnTo>
                    <a:pt x="973" y="781"/>
                  </a:lnTo>
                  <a:lnTo>
                    <a:pt x="971" y="777"/>
                  </a:lnTo>
                  <a:lnTo>
                    <a:pt x="969" y="777"/>
                  </a:lnTo>
                  <a:lnTo>
                    <a:pt x="965" y="777"/>
                  </a:lnTo>
                  <a:lnTo>
                    <a:pt x="965" y="775"/>
                  </a:lnTo>
                  <a:lnTo>
                    <a:pt x="969" y="774"/>
                  </a:lnTo>
                  <a:lnTo>
                    <a:pt x="971" y="774"/>
                  </a:lnTo>
                  <a:lnTo>
                    <a:pt x="973" y="773"/>
                  </a:lnTo>
                  <a:lnTo>
                    <a:pt x="973" y="772"/>
                  </a:lnTo>
                  <a:lnTo>
                    <a:pt x="969" y="771"/>
                  </a:lnTo>
                  <a:lnTo>
                    <a:pt x="969" y="770"/>
                  </a:lnTo>
                  <a:lnTo>
                    <a:pt x="971" y="770"/>
                  </a:lnTo>
                  <a:lnTo>
                    <a:pt x="975" y="771"/>
                  </a:lnTo>
                  <a:lnTo>
                    <a:pt x="977" y="770"/>
                  </a:lnTo>
                  <a:lnTo>
                    <a:pt x="979" y="769"/>
                  </a:lnTo>
                  <a:lnTo>
                    <a:pt x="982" y="769"/>
                  </a:lnTo>
                  <a:lnTo>
                    <a:pt x="979" y="767"/>
                  </a:lnTo>
                  <a:lnTo>
                    <a:pt x="982" y="766"/>
                  </a:lnTo>
                  <a:lnTo>
                    <a:pt x="979" y="765"/>
                  </a:lnTo>
                  <a:lnTo>
                    <a:pt x="982" y="765"/>
                  </a:lnTo>
                  <a:lnTo>
                    <a:pt x="984" y="765"/>
                  </a:lnTo>
                  <a:lnTo>
                    <a:pt x="986" y="766"/>
                  </a:lnTo>
                  <a:lnTo>
                    <a:pt x="986" y="767"/>
                  </a:lnTo>
                  <a:lnTo>
                    <a:pt x="988" y="769"/>
                  </a:lnTo>
                  <a:lnTo>
                    <a:pt x="990" y="770"/>
                  </a:lnTo>
                  <a:lnTo>
                    <a:pt x="992" y="771"/>
                  </a:lnTo>
                  <a:lnTo>
                    <a:pt x="994" y="770"/>
                  </a:lnTo>
                  <a:lnTo>
                    <a:pt x="996" y="769"/>
                  </a:lnTo>
                  <a:lnTo>
                    <a:pt x="998" y="770"/>
                  </a:lnTo>
                  <a:lnTo>
                    <a:pt x="1001" y="771"/>
                  </a:lnTo>
                  <a:lnTo>
                    <a:pt x="1001" y="772"/>
                  </a:lnTo>
                  <a:lnTo>
                    <a:pt x="1003" y="774"/>
                  </a:lnTo>
                  <a:lnTo>
                    <a:pt x="1005" y="774"/>
                  </a:lnTo>
                  <a:lnTo>
                    <a:pt x="1007" y="778"/>
                  </a:lnTo>
                  <a:lnTo>
                    <a:pt x="1013" y="780"/>
                  </a:lnTo>
                  <a:lnTo>
                    <a:pt x="1017" y="788"/>
                  </a:lnTo>
                  <a:lnTo>
                    <a:pt x="1020" y="790"/>
                  </a:lnTo>
                  <a:lnTo>
                    <a:pt x="1024" y="790"/>
                  </a:lnTo>
                  <a:lnTo>
                    <a:pt x="1028" y="790"/>
                  </a:lnTo>
                  <a:lnTo>
                    <a:pt x="1034" y="793"/>
                  </a:lnTo>
                  <a:lnTo>
                    <a:pt x="1036" y="794"/>
                  </a:lnTo>
                  <a:lnTo>
                    <a:pt x="1036" y="795"/>
                  </a:lnTo>
                  <a:lnTo>
                    <a:pt x="1038" y="796"/>
                  </a:lnTo>
                  <a:lnTo>
                    <a:pt x="1051" y="798"/>
                  </a:lnTo>
                  <a:lnTo>
                    <a:pt x="1051" y="799"/>
                  </a:lnTo>
                  <a:lnTo>
                    <a:pt x="1049" y="799"/>
                  </a:lnTo>
                  <a:lnTo>
                    <a:pt x="1051" y="801"/>
                  </a:lnTo>
                  <a:lnTo>
                    <a:pt x="1057" y="801"/>
                  </a:lnTo>
                  <a:lnTo>
                    <a:pt x="1062" y="801"/>
                  </a:lnTo>
                  <a:lnTo>
                    <a:pt x="1064" y="802"/>
                  </a:lnTo>
                  <a:lnTo>
                    <a:pt x="1068" y="802"/>
                  </a:lnTo>
                  <a:lnTo>
                    <a:pt x="1070" y="802"/>
                  </a:lnTo>
                  <a:lnTo>
                    <a:pt x="1074" y="801"/>
                  </a:lnTo>
                  <a:lnTo>
                    <a:pt x="1076" y="801"/>
                  </a:lnTo>
                  <a:lnTo>
                    <a:pt x="1081" y="799"/>
                  </a:lnTo>
                  <a:lnTo>
                    <a:pt x="1081" y="798"/>
                  </a:lnTo>
                  <a:lnTo>
                    <a:pt x="1091" y="796"/>
                  </a:lnTo>
                  <a:lnTo>
                    <a:pt x="1093" y="796"/>
                  </a:lnTo>
                  <a:lnTo>
                    <a:pt x="1102" y="798"/>
                  </a:lnTo>
                  <a:lnTo>
                    <a:pt x="1108" y="809"/>
                  </a:lnTo>
                  <a:lnTo>
                    <a:pt x="1129" y="811"/>
                  </a:lnTo>
                  <a:lnTo>
                    <a:pt x="1133" y="812"/>
                  </a:lnTo>
                  <a:lnTo>
                    <a:pt x="1133" y="811"/>
                  </a:lnTo>
                  <a:lnTo>
                    <a:pt x="1135" y="811"/>
                  </a:lnTo>
                  <a:lnTo>
                    <a:pt x="1152" y="812"/>
                  </a:lnTo>
                  <a:lnTo>
                    <a:pt x="1154" y="812"/>
                  </a:lnTo>
                  <a:lnTo>
                    <a:pt x="1156" y="813"/>
                  </a:lnTo>
                  <a:lnTo>
                    <a:pt x="1169" y="814"/>
                  </a:lnTo>
                  <a:lnTo>
                    <a:pt x="1171" y="814"/>
                  </a:lnTo>
                  <a:lnTo>
                    <a:pt x="1173" y="815"/>
                  </a:lnTo>
                  <a:lnTo>
                    <a:pt x="1173" y="814"/>
                  </a:lnTo>
                  <a:lnTo>
                    <a:pt x="1175" y="814"/>
                  </a:lnTo>
                  <a:lnTo>
                    <a:pt x="1177" y="813"/>
                  </a:lnTo>
                  <a:lnTo>
                    <a:pt x="1180" y="814"/>
                  </a:lnTo>
                  <a:lnTo>
                    <a:pt x="1184" y="813"/>
                  </a:lnTo>
                  <a:lnTo>
                    <a:pt x="1198" y="813"/>
                  </a:lnTo>
                  <a:lnTo>
                    <a:pt x="1201" y="812"/>
                  </a:lnTo>
                  <a:lnTo>
                    <a:pt x="1207" y="812"/>
                  </a:lnTo>
                  <a:lnTo>
                    <a:pt x="1209" y="813"/>
                  </a:lnTo>
                  <a:lnTo>
                    <a:pt x="1213" y="813"/>
                  </a:lnTo>
                  <a:lnTo>
                    <a:pt x="1215" y="814"/>
                  </a:lnTo>
                  <a:lnTo>
                    <a:pt x="1217" y="812"/>
                  </a:lnTo>
                  <a:lnTo>
                    <a:pt x="1224" y="813"/>
                  </a:lnTo>
                  <a:lnTo>
                    <a:pt x="1228" y="812"/>
                  </a:lnTo>
                  <a:lnTo>
                    <a:pt x="1241" y="812"/>
                  </a:lnTo>
                  <a:lnTo>
                    <a:pt x="1245" y="813"/>
                  </a:lnTo>
                  <a:lnTo>
                    <a:pt x="1247" y="817"/>
                  </a:lnTo>
                  <a:lnTo>
                    <a:pt x="1251" y="818"/>
                  </a:lnTo>
                  <a:lnTo>
                    <a:pt x="1253" y="819"/>
                  </a:lnTo>
                  <a:lnTo>
                    <a:pt x="1255" y="823"/>
                  </a:lnTo>
                  <a:lnTo>
                    <a:pt x="1257" y="823"/>
                  </a:lnTo>
                  <a:lnTo>
                    <a:pt x="1257" y="825"/>
                  </a:lnTo>
                  <a:lnTo>
                    <a:pt x="1257" y="826"/>
                  </a:lnTo>
                  <a:lnTo>
                    <a:pt x="1262" y="826"/>
                  </a:lnTo>
                  <a:lnTo>
                    <a:pt x="1266" y="826"/>
                  </a:lnTo>
                  <a:lnTo>
                    <a:pt x="1266" y="828"/>
                  </a:lnTo>
                  <a:lnTo>
                    <a:pt x="1268" y="828"/>
                  </a:lnTo>
                  <a:lnTo>
                    <a:pt x="1270" y="829"/>
                  </a:lnTo>
                  <a:lnTo>
                    <a:pt x="1276" y="834"/>
                  </a:lnTo>
                  <a:lnTo>
                    <a:pt x="1279" y="834"/>
                  </a:lnTo>
                  <a:lnTo>
                    <a:pt x="1289" y="834"/>
                  </a:lnTo>
                  <a:lnTo>
                    <a:pt x="1297" y="833"/>
                  </a:lnTo>
                  <a:lnTo>
                    <a:pt x="1297" y="831"/>
                  </a:lnTo>
                  <a:lnTo>
                    <a:pt x="1300" y="831"/>
                  </a:lnTo>
                  <a:lnTo>
                    <a:pt x="1300" y="833"/>
                  </a:lnTo>
                  <a:lnTo>
                    <a:pt x="1297" y="835"/>
                  </a:lnTo>
                  <a:lnTo>
                    <a:pt x="1291" y="837"/>
                  </a:lnTo>
                  <a:lnTo>
                    <a:pt x="1283" y="838"/>
                  </a:lnTo>
                  <a:lnTo>
                    <a:pt x="1281" y="837"/>
                  </a:lnTo>
                  <a:lnTo>
                    <a:pt x="1279" y="838"/>
                  </a:lnTo>
                  <a:lnTo>
                    <a:pt x="1279" y="841"/>
                  </a:lnTo>
                  <a:lnTo>
                    <a:pt x="1300" y="852"/>
                  </a:lnTo>
                  <a:lnTo>
                    <a:pt x="1308" y="852"/>
                  </a:lnTo>
                  <a:lnTo>
                    <a:pt x="1312" y="851"/>
                  </a:lnTo>
                  <a:lnTo>
                    <a:pt x="1316" y="850"/>
                  </a:lnTo>
                  <a:lnTo>
                    <a:pt x="1321" y="848"/>
                  </a:lnTo>
                  <a:lnTo>
                    <a:pt x="1325" y="846"/>
                  </a:lnTo>
                  <a:lnTo>
                    <a:pt x="1327" y="838"/>
                  </a:lnTo>
                  <a:lnTo>
                    <a:pt x="1335" y="838"/>
                  </a:lnTo>
                  <a:lnTo>
                    <a:pt x="1335" y="839"/>
                  </a:lnTo>
                  <a:lnTo>
                    <a:pt x="1335" y="841"/>
                  </a:lnTo>
                  <a:lnTo>
                    <a:pt x="1331" y="841"/>
                  </a:lnTo>
                  <a:lnTo>
                    <a:pt x="1331" y="842"/>
                  </a:lnTo>
                  <a:lnTo>
                    <a:pt x="1331" y="844"/>
                  </a:lnTo>
                  <a:lnTo>
                    <a:pt x="1333" y="845"/>
                  </a:lnTo>
                  <a:lnTo>
                    <a:pt x="1331" y="846"/>
                  </a:lnTo>
                  <a:lnTo>
                    <a:pt x="1331" y="848"/>
                  </a:lnTo>
                  <a:lnTo>
                    <a:pt x="1333" y="848"/>
                  </a:lnTo>
                  <a:lnTo>
                    <a:pt x="1333" y="850"/>
                  </a:lnTo>
                  <a:lnTo>
                    <a:pt x="1335" y="855"/>
                  </a:lnTo>
                  <a:lnTo>
                    <a:pt x="1333" y="859"/>
                  </a:lnTo>
                  <a:lnTo>
                    <a:pt x="1333" y="863"/>
                  </a:lnTo>
                  <a:lnTo>
                    <a:pt x="1333" y="864"/>
                  </a:lnTo>
                  <a:lnTo>
                    <a:pt x="1335" y="867"/>
                  </a:lnTo>
                  <a:lnTo>
                    <a:pt x="1335" y="866"/>
                  </a:lnTo>
                  <a:lnTo>
                    <a:pt x="1337" y="866"/>
                  </a:lnTo>
                  <a:lnTo>
                    <a:pt x="1337" y="867"/>
                  </a:lnTo>
                  <a:lnTo>
                    <a:pt x="1335" y="868"/>
                  </a:lnTo>
                  <a:lnTo>
                    <a:pt x="1335" y="871"/>
                  </a:lnTo>
                  <a:lnTo>
                    <a:pt x="1337" y="874"/>
                  </a:lnTo>
                  <a:lnTo>
                    <a:pt x="1337" y="876"/>
                  </a:lnTo>
                  <a:lnTo>
                    <a:pt x="1344" y="891"/>
                  </a:lnTo>
                  <a:lnTo>
                    <a:pt x="1346" y="893"/>
                  </a:lnTo>
                  <a:lnTo>
                    <a:pt x="1348" y="894"/>
                  </a:lnTo>
                  <a:lnTo>
                    <a:pt x="1350" y="896"/>
                  </a:lnTo>
                  <a:lnTo>
                    <a:pt x="1352" y="896"/>
                  </a:lnTo>
                  <a:lnTo>
                    <a:pt x="1350" y="896"/>
                  </a:lnTo>
                  <a:lnTo>
                    <a:pt x="1350" y="898"/>
                  </a:lnTo>
                  <a:lnTo>
                    <a:pt x="1352" y="901"/>
                  </a:lnTo>
                  <a:lnTo>
                    <a:pt x="1354" y="902"/>
                  </a:lnTo>
                  <a:lnTo>
                    <a:pt x="1356" y="903"/>
                  </a:lnTo>
                  <a:lnTo>
                    <a:pt x="1369" y="923"/>
                  </a:lnTo>
                  <a:lnTo>
                    <a:pt x="1380" y="928"/>
                  </a:lnTo>
                  <a:lnTo>
                    <a:pt x="1390" y="947"/>
                  </a:lnTo>
                  <a:lnTo>
                    <a:pt x="1403" y="956"/>
                  </a:lnTo>
                  <a:lnTo>
                    <a:pt x="1407" y="956"/>
                  </a:lnTo>
                  <a:lnTo>
                    <a:pt x="1409" y="955"/>
                  </a:lnTo>
                  <a:lnTo>
                    <a:pt x="1411" y="955"/>
                  </a:lnTo>
                  <a:lnTo>
                    <a:pt x="1413" y="954"/>
                  </a:lnTo>
                  <a:lnTo>
                    <a:pt x="1413" y="952"/>
                  </a:lnTo>
                  <a:lnTo>
                    <a:pt x="1413" y="951"/>
                  </a:lnTo>
                  <a:lnTo>
                    <a:pt x="1415" y="949"/>
                  </a:lnTo>
                  <a:lnTo>
                    <a:pt x="1422" y="948"/>
                  </a:lnTo>
                  <a:lnTo>
                    <a:pt x="1426" y="947"/>
                  </a:lnTo>
                  <a:lnTo>
                    <a:pt x="1426" y="944"/>
                  </a:lnTo>
                  <a:lnTo>
                    <a:pt x="1432" y="939"/>
                  </a:lnTo>
                  <a:lnTo>
                    <a:pt x="1434" y="939"/>
                  </a:lnTo>
                  <a:lnTo>
                    <a:pt x="1436" y="939"/>
                  </a:lnTo>
                  <a:lnTo>
                    <a:pt x="1439" y="939"/>
                  </a:lnTo>
                  <a:lnTo>
                    <a:pt x="1439" y="926"/>
                  </a:lnTo>
                  <a:lnTo>
                    <a:pt x="1447" y="916"/>
                  </a:lnTo>
                  <a:lnTo>
                    <a:pt x="1445" y="914"/>
                  </a:lnTo>
                  <a:lnTo>
                    <a:pt x="1445" y="912"/>
                  </a:lnTo>
                  <a:lnTo>
                    <a:pt x="1443" y="911"/>
                  </a:lnTo>
                  <a:lnTo>
                    <a:pt x="1445" y="911"/>
                  </a:lnTo>
                  <a:lnTo>
                    <a:pt x="1443" y="907"/>
                  </a:lnTo>
                  <a:lnTo>
                    <a:pt x="1443" y="906"/>
                  </a:lnTo>
                  <a:lnTo>
                    <a:pt x="1443" y="903"/>
                  </a:lnTo>
                  <a:lnTo>
                    <a:pt x="1443" y="898"/>
                  </a:lnTo>
                  <a:lnTo>
                    <a:pt x="1447" y="894"/>
                  </a:lnTo>
                  <a:lnTo>
                    <a:pt x="1449" y="893"/>
                  </a:lnTo>
                  <a:lnTo>
                    <a:pt x="1451" y="893"/>
                  </a:lnTo>
                  <a:lnTo>
                    <a:pt x="1453" y="894"/>
                  </a:lnTo>
                  <a:lnTo>
                    <a:pt x="1455" y="894"/>
                  </a:lnTo>
                  <a:lnTo>
                    <a:pt x="1460" y="890"/>
                  </a:lnTo>
                  <a:lnTo>
                    <a:pt x="1474" y="887"/>
                  </a:lnTo>
                  <a:lnTo>
                    <a:pt x="1474" y="886"/>
                  </a:lnTo>
                  <a:lnTo>
                    <a:pt x="1474" y="885"/>
                  </a:lnTo>
                  <a:lnTo>
                    <a:pt x="1476" y="884"/>
                  </a:lnTo>
                  <a:lnTo>
                    <a:pt x="1502" y="872"/>
                  </a:lnTo>
                  <a:lnTo>
                    <a:pt x="1504" y="872"/>
                  </a:lnTo>
                  <a:lnTo>
                    <a:pt x="1514" y="864"/>
                  </a:lnTo>
                  <a:lnTo>
                    <a:pt x="1535" y="859"/>
                  </a:lnTo>
                  <a:lnTo>
                    <a:pt x="1542" y="855"/>
                  </a:lnTo>
                  <a:lnTo>
                    <a:pt x="1542" y="854"/>
                  </a:lnTo>
                  <a:lnTo>
                    <a:pt x="1546" y="853"/>
                  </a:lnTo>
                  <a:lnTo>
                    <a:pt x="1544" y="850"/>
                  </a:lnTo>
                  <a:lnTo>
                    <a:pt x="1546" y="847"/>
                  </a:lnTo>
                  <a:lnTo>
                    <a:pt x="1559" y="843"/>
                  </a:lnTo>
                  <a:lnTo>
                    <a:pt x="1561" y="842"/>
                  </a:lnTo>
                  <a:lnTo>
                    <a:pt x="1561" y="841"/>
                  </a:lnTo>
                  <a:lnTo>
                    <a:pt x="1563" y="841"/>
                  </a:lnTo>
                  <a:lnTo>
                    <a:pt x="1563" y="844"/>
                  </a:lnTo>
                  <a:lnTo>
                    <a:pt x="1565" y="845"/>
                  </a:lnTo>
                  <a:lnTo>
                    <a:pt x="1567" y="845"/>
                  </a:lnTo>
                  <a:lnTo>
                    <a:pt x="1569" y="845"/>
                  </a:lnTo>
                  <a:lnTo>
                    <a:pt x="1569" y="844"/>
                  </a:lnTo>
                  <a:lnTo>
                    <a:pt x="1569" y="843"/>
                  </a:lnTo>
                  <a:lnTo>
                    <a:pt x="1571" y="844"/>
                  </a:lnTo>
                  <a:lnTo>
                    <a:pt x="1571" y="845"/>
                  </a:lnTo>
                  <a:lnTo>
                    <a:pt x="1573" y="845"/>
                  </a:lnTo>
                  <a:lnTo>
                    <a:pt x="1575" y="845"/>
                  </a:lnTo>
                  <a:lnTo>
                    <a:pt x="1578" y="844"/>
                  </a:lnTo>
                  <a:lnTo>
                    <a:pt x="1580" y="844"/>
                  </a:lnTo>
                  <a:lnTo>
                    <a:pt x="1580" y="843"/>
                  </a:lnTo>
                  <a:lnTo>
                    <a:pt x="1582" y="844"/>
                  </a:lnTo>
                  <a:lnTo>
                    <a:pt x="1584" y="843"/>
                  </a:lnTo>
                  <a:lnTo>
                    <a:pt x="1584" y="844"/>
                  </a:lnTo>
                  <a:lnTo>
                    <a:pt x="1588" y="843"/>
                  </a:lnTo>
                  <a:lnTo>
                    <a:pt x="1588" y="842"/>
                  </a:lnTo>
                  <a:lnTo>
                    <a:pt x="1590" y="841"/>
                  </a:lnTo>
                  <a:lnTo>
                    <a:pt x="1590" y="842"/>
                  </a:lnTo>
                  <a:lnTo>
                    <a:pt x="1590" y="838"/>
                  </a:lnTo>
                  <a:lnTo>
                    <a:pt x="1590" y="839"/>
                  </a:lnTo>
                  <a:lnTo>
                    <a:pt x="1592" y="838"/>
                  </a:lnTo>
                  <a:lnTo>
                    <a:pt x="1592" y="837"/>
                  </a:lnTo>
                  <a:lnTo>
                    <a:pt x="1590" y="835"/>
                  </a:lnTo>
                  <a:lnTo>
                    <a:pt x="1590" y="834"/>
                  </a:lnTo>
                  <a:lnTo>
                    <a:pt x="1592" y="835"/>
                  </a:lnTo>
                  <a:lnTo>
                    <a:pt x="1594" y="835"/>
                  </a:lnTo>
                  <a:lnTo>
                    <a:pt x="1601" y="835"/>
                  </a:lnTo>
                  <a:lnTo>
                    <a:pt x="1603" y="835"/>
                  </a:lnTo>
                  <a:lnTo>
                    <a:pt x="1607" y="839"/>
                  </a:lnTo>
                  <a:lnTo>
                    <a:pt x="1613" y="851"/>
                  </a:lnTo>
                  <a:lnTo>
                    <a:pt x="1618" y="854"/>
                  </a:lnTo>
                  <a:lnTo>
                    <a:pt x="1620" y="855"/>
                  </a:lnTo>
                  <a:lnTo>
                    <a:pt x="1622" y="856"/>
                  </a:lnTo>
                  <a:lnTo>
                    <a:pt x="1624" y="856"/>
                  </a:lnTo>
                  <a:lnTo>
                    <a:pt x="1624" y="858"/>
                  </a:lnTo>
                  <a:lnTo>
                    <a:pt x="1634" y="861"/>
                  </a:lnTo>
                  <a:lnTo>
                    <a:pt x="1634" y="862"/>
                  </a:lnTo>
                  <a:lnTo>
                    <a:pt x="1636" y="863"/>
                  </a:lnTo>
                  <a:lnTo>
                    <a:pt x="1636" y="864"/>
                  </a:lnTo>
                  <a:lnTo>
                    <a:pt x="1632" y="863"/>
                  </a:lnTo>
                  <a:lnTo>
                    <a:pt x="1632" y="864"/>
                  </a:lnTo>
                  <a:lnTo>
                    <a:pt x="1634" y="867"/>
                  </a:lnTo>
                  <a:lnTo>
                    <a:pt x="1636" y="868"/>
                  </a:lnTo>
                  <a:lnTo>
                    <a:pt x="1639" y="866"/>
                  </a:lnTo>
                  <a:lnTo>
                    <a:pt x="1645" y="872"/>
                  </a:lnTo>
                  <a:lnTo>
                    <a:pt x="1645" y="874"/>
                  </a:lnTo>
                  <a:lnTo>
                    <a:pt x="1645" y="875"/>
                  </a:lnTo>
                  <a:lnTo>
                    <a:pt x="1647" y="882"/>
                  </a:lnTo>
                  <a:lnTo>
                    <a:pt x="1643" y="888"/>
                  </a:lnTo>
                  <a:lnTo>
                    <a:pt x="1643" y="892"/>
                  </a:lnTo>
                  <a:lnTo>
                    <a:pt x="1645" y="892"/>
                  </a:lnTo>
                  <a:lnTo>
                    <a:pt x="1647" y="891"/>
                  </a:lnTo>
                  <a:lnTo>
                    <a:pt x="1647" y="892"/>
                  </a:lnTo>
                  <a:lnTo>
                    <a:pt x="1647" y="893"/>
                  </a:lnTo>
                  <a:lnTo>
                    <a:pt x="1653" y="894"/>
                  </a:lnTo>
                  <a:lnTo>
                    <a:pt x="1655" y="893"/>
                  </a:lnTo>
                  <a:lnTo>
                    <a:pt x="1658" y="893"/>
                  </a:lnTo>
                  <a:lnTo>
                    <a:pt x="1660" y="894"/>
                  </a:lnTo>
                  <a:lnTo>
                    <a:pt x="1679" y="886"/>
                  </a:lnTo>
                  <a:lnTo>
                    <a:pt x="1679" y="880"/>
                  </a:lnTo>
                  <a:lnTo>
                    <a:pt x="1683" y="884"/>
                  </a:lnTo>
                  <a:lnTo>
                    <a:pt x="1685" y="885"/>
                  </a:lnTo>
                  <a:lnTo>
                    <a:pt x="1691" y="887"/>
                  </a:lnTo>
                  <a:lnTo>
                    <a:pt x="1693" y="887"/>
                  </a:lnTo>
                  <a:lnTo>
                    <a:pt x="1702" y="911"/>
                  </a:lnTo>
                  <a:lnTo>
                    <a:pt x="1704" y="910"/>
                  </a:lnTo>
                  <a:lnTo>
                    <a:pt x="1708" y="920"/>
                  </a:lnTo>
                  <a:lnTo>
                    <a:pt x="1708" y="923"/>
                  </a:lnTo>
                  <a:lnTo>
                    <a:pt x="1708" y="925"/>
                  </a:lnTo>
                  <a:lnTo>
                    <a:pt x="1706" y="924"/>
                  </a:lnTo>
                  <a:lnTo>
                    <a:pt x="1706" y="925"/>
                  </a:lnTo>
                  <a:lnTo>
                    <a:pt x="1710" y="927"/>
                  </a:lnTo>
                  <a:lnTo>
                    <a:pt x="1706" y="939"/>
                  </a:lnTo>
                  <a:lnTo>
                    <a:pt x="1708" y="940"/>
                  </a:lnTo>
                  <a:lnTo>
                    <a:pt x="1708" y="939"/>
                  </a:lnTo>
                  <a:lnTo>
                    <a:pt x="1710" y="938"/>
                  </a:lnTo>
                  <a:lnTo>
                    <a:pt x="1712" y="934"/>
                  </a:lnTo>
                  <a:lnTo>
                    <a:pt x="1714" y="932"/>
                  </a:lnTo>
                  <a:lnTo>
                    <a:pt x="1704" y="954"/>
                  </a:lnTo>
                  <a:lnTo>
                    <a:pt x="1704" y="956"/>
                  </a:lnTo>
                  <a:lnTo>
                    <a:pt x="1708" y="955"/>
                  </a:lnTo>
                  <a:lnTo>
                    <a:pt x="1714" y="958"/>
                  </a:lnTo>
                  <a:lnTo>
                    <a:pt x="1717" y="959"/>
                  </a:lnTo>
                  <a:lnTo>
                    <a:pt x="1723" y="964"/>
                  </a:lnTo>
                  <a:lnTo>
                    <a:pt x="1725" y="965"/>
                  </a:lnTo>
                  <a:lnTo>
                    <a:pt x="1731" y="970"/>
                  </a:lnTo>
                  <a:lnTo>
                    <a:pt x="1735" y="982"/>
                  </a:lnTo>
                  <a:lnTo>
                    <a:pt x="1738" y="982"/>
                  </a:lnTo>
                  <a:lnTo>
                    <a:pt x="1738" y="987"/>
                  </a:lnTo>
                  <a:lnTo>
                    <a:pt x="1740" y="988"/>
                  </a:lnTo>
                  <a:lnTo>
                    <a:pt x="1740" y="989"/>
                  </a:lnTo>
                  <a:lnTo>
                    <a:pt x="1748" y="996"/>
                  </a:lnTo>
                  <a:lnTo>
                    <a:pt x="1748" y="998"/>
                  </a:lnTo>
                  <a:lnTo>
                    <a:pt x="1778" y="1010"/>
                  </a:lnTo>
                  <a:lnTo>
                    <a:pt x="1780" y="1010"/>
                  </a:lnTo>
                  <a:lnTo>
                    <a:pt x="1782" y="1010"/>
                  </a:lnTo>
                  <a:lnTo>
                    <a:pt x="1782" y="1008"/>
                  </a:lnTo>
                  <a:lnTo>
                    <a:pt x="1784" y="1008"/>
                  </a:lnTo>
                  <a:lnTo>
                    <a:pt x="1788" y="1008"/>
                  </a:lnTo>
                  <a:lnTo>
                    <a:pt x="1790" y="1010"/>
                  </a:lnTo>
                  <a:lnTo>
                    <a:pt x="1790" y="1008"/>
                  </a:lnTo>
                  <a:lnTo>
                    <a:pt x="1792" y="1006"/>
                  </a:lnTo>
                  <a:lnTo>
                    <a:pt x="1786" y="1000"/>
                  </a:lnTo>
                  <a:lnTo>
                    <a:pt x="1782" y="998"/>
                  </a:lnTo>
                  <a:lnTo>
                    <a:pt x="1780" y="981"/>
                  </a:lnTo>
                  <a:lnTo>
                    <a:pt x="1773" y="976"/>
                  </a:lnTo>
                  <a:lnTo>
                    <a:pt x="1763" y="972"/>
                  </a:lnTo>
                  <a:lnTo>
                    <a:pt x="1761" y="972"/>
                  </a:lnTo>
                  <a:lnTo>
                    <a:pt x="1750" y="966"/>
                  </a:lnTo>
                  <a:lnTo>
                    <a:pt x="1742" y="965"/>
                  </a:lnTo>
                  <a:lnTo>
                    <a:pt x="1738" y="963"/>
                  </a:lnTo>
                  <a:lnTo>
                    <a:pt x="1733" y="956"/>
                  </a:lnTo>
                  <a:lnTo>
                    <a:pt x="1729" y="954"/>
                  </a:lnTo>
                  <a:lnTo>
                    <a:pt x="1727" y="949"/>
                  </a:lnTo>
                  <a:lnTo>
                    <a:pt x="1727" y="947"/>
                  </a:lnTo>
                  <a:lnTo>
                    <a:pt x="1723" y="947"/>
                  </a:lnTo>
                  <a:lnTo>
                    <a:pt x="1721" y="948"/>
                  </a:lnTo>
                  <a:lnTo>
                    <a:pt x="1719" y="947"/>
                  </a:lnTo>
                  <a:lnTo>
                    <a:pt x="1717" y="947"/>
                  </a:lnTo>
                  <a:lnTo>
                    <a:pt x="1717" y="939"/>
                  </a:lnTo>
                  <a:lnTo>
                    <a:pt x="1719" y="936"/>
                  </a:lnTo>
                  <a:lnTo>
                    <a:pt x="1719" y="935"/>
                  </a:lnTo>
                  <a:lnTo>
                    <a:pt x="1719" y="934"/>
                  </a:lnTo>
                  <a:lnTo>
                    <a:pt x="1721" y="933"/>
                  </a:lnTo>
                  <a:lnTo>
                    <a:pt x="1721" y="932"/>
                  </a:lnTo>
                  <a:lnTo>
                    <a:pt x="1727" y="924"/>
                  </a:lnTo>
                  <a:lnTo>
                    <a:pt x="1729" y="916"/>
                  </a:lnTo>
                  <a:lnTo>
                    <a:pt x="1727" y="912"/>
                  </a:lnTo>
                  <a:lnTo>
                    <a:pt x="1731" y="912"/>
                  </a:lnTo>
                  <a:lnTo>
                    <a:pt x="1735" y="912"/>
                  </a:lnTo>
                  <a:lnTo>
                    <a:pt x="1742" y="912"/>
                  </a:lnTo>
                  <a:lnTo>
                    <a:pt x="1742" y="914"/>
                  </a:lnTo>
                  <a:lnTo>
                    <a:pt x="1742" y="918"/>
                  </a:lnTo>
                  <a:lnTo>
                    <a:pt x="1742" y="919"/>
                  </a:lnTo>
                  <a:lnTo>
                    <a:pt x="1744" y="919"/>
                  </a:lnTo>
                  <a:lnTo>
                    <a:pt x="1742" y="919"/>
                  </a:lnTo>
                  <a:lnTo>
                    <a:pt x="1757" y="919"/>
                  </a:lnTo>
                  <a:lnTo>
                    <a:pt x="1763" y="923"/>
                  </a:lnTo>
                  <a:lnTo>
                    <a:pt x="1765" y="924"/>
                  </a:lnTo>
                  <a:lnTo>
                    <a:pt x="1767" y="924"/>
                  </a:lnTo>
                  <a:lnTo>
                    <a:pt x="1769" y="927"/>
                  </a:lnTo>
                  <a:lnTo>
                    <a:pt x="1771" y="927"/>
                  </a:lnTo>
                  <a:lnTo>
                    <a:pt x="1771" y="928"/>
                  </a:lnTo>
                  <a:lnTo>
                    <a:pt x="1773" y="930"/>
                  </a:lnTo>
                  <a:lnTo>
                    <a:pt x="1773" y="931"/>
                  </a:lnTo>
                  <a:lnTo>
                    <a:pt x="1773" y="930"/>
                  </a:lnTo>
                  <a:lnTo>
                    <a:pt x="1775" y="934"/>
                  </a:lnTo>
                  <a:lnTo>
                    <a:pt x="1778" y="933"/>
                  </a:lnTo>
                  <a:lnTo>
                    <a:pt x="1780" y="932"/>
                  </a:lnTo>
                  <a:lnTo>
                    <a:pt x="1782" y="933"/>
                  </a:lnTo>
                  <a:lnTo>
                    <a:pt x="1782" y="934"/>
                  </a:lnTo>
                  <a:lnTo>
                    <a:pt x="1782" y="935"/>
                  </a:lnTo>
                  <a:lnTo>
                    <a:pt x="1782" y="936"/>
                  </a:lnTo>
                  <a:lnTo>
                    <a:pt x="1784" y="936"/>
                  </a:lnTo>
                  <a:lnTo>
                    <a:pt x="1786" y="936"/>
                  </a:lnTo>
                  <a:lnTo>
                    <a:pt x="1790" y="936"/>
                  </a:lnTo>
                  <a:lnTo>
                    <a:pt x="1792" y="936"/>
                  </a:lnTo>
                  <a:lnTo>
                    <a:pt x="1792" y="938"/>
                  </a:lnTo>
                  <a:lnTo>
                    <a:pt x="1794" y="938"/>
                  </a:lnTo>
                  <a:lnTo>
                    <a:pt x="1797" y="939"/>
                  </a:lnTo>
                  <a:lnTo>
                    <a:pt x="1801" y="940"/>
                  </a:lnTo>
                  <a:lnTo>
                    <a:pt x="1803" y="941"/>
                  </a:lnTo>
                  <a:lnTo>
                    <a:pt x="1799" y="943"/>
                  </a:lnTo>
                  <a:lnTo>
                    <a:pt x="1799" y="947"/>
                  </a:lnTo>
                  <a:lnTo>
                    <a:pt x="1799" y="948"/>
                  </a:lnTo>
                  <a:lnTo>
                    <a:pt x="1801" y="951"/>
                  </a:lnTo>
                  <a:lnTo>
                    <a:pt x="1801" y="952"/>
                  </a:lnTo>
                  <a:lnTo>
                    <a:pt x="1803" y="952"/>
                  </a:lnTo>
                  <a:lnTo>
                    <a:pt x="1811" y="948"/>
                  </a:lnTo>
                  <a:lnTo>
                    <a:pt x="1815" y="947"/>
                  </a:lnTo>
                  <a:lnTo>
                    <a:pt x="1818" y="947"/>
                  </a:lnTo>
                  <a:lnTo>
                    <a:pt x="1818" y="946"/>
                  </a:lnTo>
                  <a:lnTo>
                    <a:pt x="1818" y="944"/>
                  </a:lnTo>
                  <a:lnTo>
                    <a:pt x="1822" y="944"/>
                  </a:lnTo>
                  <a:lnTo>
                    <a:pt x="1824" y="944"/>
                  </a:lnTo>
                  <a:lnTo>
                    <a:pt x="1824" y="943"/>
                  </a:lnTo>
                  <a:lnTo>
                    <a:pt x="1824" y="942"/>
                  </a:lnTo>
                  <a:lnTo>
                    <a:pt x="1824" y="941"/>
                  </a:lnTo>
                  <a:lnTo>
                    <a:pt x="1826" y="941"/>
                  </a:lnTo>
                  <a:lnTo>
                    <a:pt x="1826" y="940"/>
                  </a:lnTo>
                  <a:lnTo>
                    <a:pt x="1826" y="939"/>
                  </a:lnTo>
                  <a:lnTo>
                    <a:pt x="1828" y="939"/>
                  </a:lnTo>
                  <a:lnTo>
                    <a:pt x="1828" y="938"/>
                  </a:lnTo>
                  <a:lnTo>
                    <a:pt x="1832" y="938"/>
                  </a:lnTo>
                  <a:lnTo>
                    <a:pt x="1834" y="938"/>
                  </a:lnTo>
                  <a:lnTo>
                    <a:pt x="1837" y="938"/>
                  </a:lnTo>
                  <a:lnTo>
                    <a:pt x="1845" y="935"/>
                  </a:lnTo>
                  <a:lnTo>
                    <a:pt x="1847" y="933"/>
                  </a:lnTo>
                  <a:lnTo>
                    <a:pt x="1855" y="932"/>
                  </a:lnTo>
                  <a:lnTo>
                    <a:pt x="1858" y="931"/>
                  </a:lnTo>
                  <a:lnTo>
                    <a:pt x="1860" y="931"/>
                  </a:lnTo>
                  <a:lnTo>
                    <a:pt x="1862" y="928"/>
                  </a:lnTo>
                  <a:lnTo>
                    <a:pt x="1864" y="927"/>
                  </a:lnTo>
                  <a:lnTo>
                    <a:pt x="1864" y="926"/>
                  </a:lnTo>
                  <a:lnTo>
                    <a:pt x="1862" y="926"/>
                  </a:lnTo>
                  <a:lnTo>
                    <a:pt x="1864" y="925"/>
                  </a:lnTo>
                  <a:lnTo>
                    <a:pt x="1862" y="922"/>
                  </a:lnTo>
                  <a:lnTo>
                    <a:pt x="1862" y="920"/>
                  </a:lnTo>
                  <a:lnTo>
                    <a:pt x="1864" y="922"/>
                  </a:lnTo>
                  <a:lnTo>
                    <a:pt x="1864" y="919"/>
                  </a:lnTo>
                  <a:lnTo>
                    <a:pt x="1866" y="919"/>
                  </a:lnTo>
                  <a:lnTo>
                    <a:pt x="1866" y="917"/>
                  </a:lnTo>
                  <a:lnTo>
                    <a:pt x="1864" y="916"/>
                  </a:lnTo>
                  <a:lnTo>
                    <a:pt x="1858" y="898"/>
                  </a:lnTo>
                  <a:lnTo>
                    <a:pt x="1849" y="893"/>
                  </a:lnTo>
                  <a:lnTo>
                    <a:pt x="1849" y="891"/>
                  </a:lnTo>
                  <a:lnTo>
                    <a:pt x="1849" y="892"/>
                  </a:lnTo>
                  <a:lnTo>
                    <a:pt x="1847" y="892"/>
                  </a:lnTo>
                  <a:lnTo>
                    <a:pt x="1847" y="891"/>
                  </a:lnTo>
                  <a:lnTo>
                    <a:pt x="1847" y="890"/>
                  </a:lnTo>
                  <a:lnTo>
                    <a:pt x="1841" y="888"/>
                  </a:lnTo>
                  <a:lnTo>
                    <a:pt x="1822" y="878"/>
                  </a:lnTo>
                  <a:lnTo>
                    <a:pt x="1822" y="875"/>
                  </a:lnTo>
                  <a:lnTo>
                    <a:pt x="1811" y="870"/>
                  </a:lnTo>
                  <a:lnTo>
                    <a:pt x="1811" y="869"/>
                  </a:lnTo>
                  <a:lnTo>
                    <a:pt x="1815" y="860"/>
                  </a:lnTo>
                  <a:lnTo>
                    <a:pt x="1824" y="855"/>
                  </a:lnTo>
                  <a:lnTo>
                    <a:pt x="1826" y="853"/>
                  </a:lnTo>
                  <a:lnTo>
                    <a:pt x="1828" y="851"/>
                  </a:lnTo>
                  <a:lnTo>
                    <a:pt x="1834" y="850"/>
                  </a:lnTo>
                  <a:lnTo>
                    <a:pt x="1837" y="848"/>
                  </a:lnTo>
                  <a:lnTo>
                    <a:pt x="1837" y="847"/>
                  </a:lnTo>
                  <a:lnTo>
                    <a:pt x="1843" y="846"/>
                  </a:lnTo>
                  <a:lnTo>
                    <a:pt x="1845" y="846"/>
                  </a:lnTo>
                  <a:lnTo>
                    <a:pt x="1849" y="845"/>
                  </a:lnTo>
                  <a:lnTo>
                    <a:pt x="1849" y="846"/>
                  </a:lnTo>
                  <a:lnTo>
                    <a:pt x="1849" y="845"/>
                  </a:lnTo>
                  <a:lnTo>
                    <a:pt x="1851" y="845"/>
                  </a:lnTo>
                  <a:lnTo>
                    <a:pt x="1853" y="844"/>
                  </a:lnTo>
                  <a:lnTo>
                    <a:pt x="1862" y="845"/>
                  </a:lnTo>
                  <a:lnTo>
                    <a:pt x="1862" y="846"/>
                  </a:lnTo>
                  <a:lnTo>
                    <a:pt x="1864" y="846"/>
                  </a:lnTo>
                  <a:lnTo>
                    <a:pt x="1866" y="846"/>
                  </a:lnTo>
                  <a:lnTo>
                    <a:pt x="1870" y="845"/>
                  </a:lnTo>
                  <a:lnTo>
                    <a:pt x="1872" y="846"/>
                  </a:lnTo>
                  <a:lnTo>
                    <a:pt x="1870" y="850"/>
                  </a:lnTo>
                  <a:lnTo>
                    <a:pt x="1874" y="855"/>
                  </a:lnTo>
                  <a:lnTo>
                    <a:pt x="1877" y="856"/>
                  </a:lnTo>
                  <a:lnTo>
                    <a:pt x="1881" y="855"/>
                  </a:lnTo>
                  <a:lnTo>
                    <a:pt x="1881" y="853"/>
                  </a:lnTo>
                  <a:lnTo>
                    <a:pt x="1879" y="851"/>
                  </a:lnTo>
                  <a:lnTo>
                    <a:pt x="1881" y="846"/>
                  </a:lnTo>
                  <a:lnTo>
                    <a:pt x="1883" y="847"/>
                  </a:lnTo>
                  <a:lnTo>
                    <a:pt x="1889" y="846"/>
                  </a:lnTo>
                  <a:lnTo>
                    <a:pt x="1891" y="845"/>
                  </a:lnTo>
                  <a:lnTo>
                    <a:pt x="1900" y="845"/>
                  </a:lnTo>
                  <a:lnTo>
                    <a:pt x="1902" y="844"/>
                  </a:lnTo>
                  <a:lnTo>
                    <a:pt x="1906" y="843"/>
                  </a:lnTo>
                  <a:lnTo>
                    <a:pt x="1906" y="844"/>
                  </a:lnTo>
                  <a:lnTo>
                    <a:pt x="1908" y="844"/>
                  </a:lnTo>
                  <a:lnTo>
                    <a:pt x="1910" y="843"/>
                  </a:lnTo>
                  <a:lnTo>
                    <a:pt x="1912" y="843"/>
                  </a:lnTo>
                  <a:lnTo>
                    <a:pt x="1917" y="842"/>
                  </a:lnTo>
                  <a:lnTo>
                    <a:pt x="1919" y="842"/>
                  </a:lnTo>
                  <a:lnTo>
                    <a:pt x="1919" y="839"/>
                  </a:lnTo>
                  <a:lnTo>
                    <a:pt x="1921" y="836"/>
                  </a:lnTo>
                  <a:lnTo>
                    <a:pt x="1921" y="837"/>
                  </a:lnTo>
                  <a:lnTo>
                    <a:pt x="1925" y="839"/>
                  </a:lnTo>
                  <a:lnTo>
                    <a:pt x="1927" y="839"/>
                  </a:lnTo>
                  <a:lnTo>
                    <a:pt x="1927" y="834"/>
                  </a:lnTo>
                  <a:lnTo>
                    <a:pt x="1929" y="835"/>
                  </a:lnTo>
                  <a:lnTo>
                    <a:pt x="1931" y="836"/>
                  </a:lnTo>
                  <a:lnTo>
                    <a:pt x="1933" y="837"/>
                  </a:lnTo>
                  <a:lnTo>
                    <a:pt x="1933" y="838"/>
                  </a:lnTo>
                  <a:lnTo>
                    <a:pt x="1940" y="838"/>
                  </a:lnTo>
                  <a:lnTo>
                    <a:pt x="1938" y="837"/>
                  </a:lnTo>
                  <a:lnTo>
                    <a:pt x="1940" y="836"/>
                  </a:lnTo>
                  <a:lnTo>
                    <a:pt x="1942" y="837"/>
                  </a:lnTo>
                  <a:lnTo>
                    <a:pt x="1944" y="837"/>
                  </a:lnTo>
                  <a:lnTo>
                    <a:pt x="1944" y="835"/>
                  </a:lnTo>
                  <a:lnTo>
                    <a:pt x="1946" y="835"/>
                  </a:lnTo>
                  <a:lnTo>
                    <a:pt x="1946" y="836"/>
                  </a:lnTo>
                  <a:lnTo>
                    <a:pt x="1948" y="836"/>
                  </a:lnTo>
                  <a:lnTo>
                    <a:pt x="1950" y="835"/>
                  </a:lnTo>
                  <a:lnTo>
                    <a:pt x="1952" y="834"/>
                  </a:lnTo>
                  <a:lnTo>
                    <a:pt x="1954" y="835"/>
                  </a:lnTo>
                  <a:lnTo>
                    <a:pt x="1957" y="836"/>
                  </a:lnTo>
                  <a:lnTo>
                    <a:pt x="1957" y="835"/>
                  </a:lnTo>
                  <a:lnTo>
                    <a:pt x="1959" y="835"/>
                  </a:lnTo>
                  <a:lnTo>
                    <a:pt x="1959" y="834"/>
                  </a:lnTo>
                  <a:lnTo>
                    <a:pt x="1963" y="835"/>
                  </a:lnTo>
                  <a:lnTo>
                    <a:pt x="1973" y="833"/>
                  </a:lnTo>
                  <a:lnTo>
                    <a:pt x="1978" y="828"/>
                  </a:lnTo>
                  <a:lnTo>
                    <a:pt x="1980" y="828"/>
                  </a:lnTo>
                  <a:lnTo>
                    <a:pt x="1982" y="828"/>
                  </a:lnTo>
                  <a:lnTo>
                    <a:pt x="1984" y="827"/>
                  </a:lnTo>
                  <a:lnTo>
                    <a:pt x="1986" y="827"/>
                  </a:lnTo>
                  <a:lnTo>
                    <a:pt x="1986" y="826"/>
                  </a:lnTo>
                  <a:lnTo>
                    <a:pt x="1988" y="825"/>
                  </a:lnTo>
                  <a:lnTo>
                    <a:pt x="1988" y="826"/>
                  </a:lnTo>
                  <a:lnTo>
                    <a:pt x="1988" y="825"/>
                  </a:lnTo>
                  <a:lnTo>
                    <a:pt x="1990" y="825"/>
                  </a:lnTo>
                  <a:lnTo>
                    <a:pt x="1994" y="822"/>
                  </a:lnTo>
                  <a:lnTo>
                    <a:pt x="1994" y="821"/>
                  </a:lnTo>
                  <a:lnTo>
                    <a:pt x="1994" y="820"/>
                  </a:lnTo>
                  <a:lnTo>
                    <a:pt x="1997" y="819"/>
                  </a:lnTo>
                  <a:lnTo>
                    <a:pt x="1999" y="819"/>
                  </a:lnTo>
                  <a:lnTo>
                    <a:pt x="2003" y="819"/>
                  </a:lnTo>
                  <a:lnTo>
                    <a:pt x="2003" y="818"/>
                  </a:lnTo>
                  <a:lnTo>
                    <a:pt x="2005" y="817"/>
                  </a:lnTo>
                  <a:lnTo>
                    <a:pt x="2007" y="815"/>
                  </a:lnTo>
                  <a:lnTo>
                    <a:pt x="2007" y="813"/>
                  </a:lnTo>
                  <a:lnTo>
                    <a:pt x="2009" y="813"/>
                  </a:lnTo>
                  <a:lnTo>
                    <a:pt x="2011" y="814"/>
                  </a:lnTo>
                  <a:lnTo>
                    <a:pt x="2011" y="813"/>
                  </a:lnTo>
                  <a:lnTo>
                    <a:pt x="2011" y="812"/>
                  </a:lnTo>
                  <a:lnTo>
                    <a:pt x="2011" y="811"/>
                  </a:lnTo>
                  <a:lnTo>
                    <a:pt x="2013" y="811"/>
                  </a:lnTo>
                  <a:lnTo>
                    <a:pt x="2016" y="812"/>
                  </a:lnTo>
                  <a:lnTo>
                    <a:pt x="2016" y="811"/>
                  </a:lnTo>
                  <a:lnTo>
                    <a:pt x="2016" y="810"/>
                  </a:lnTo>
                  <a:lnTo>
                    <a:pt x="2016" y="809"/>
                  </a:lnTo>
                  <a:lnTo>
                    <a:pt x="2018" y="807"/>
                  </a:lnTo>
                  <a:lnTo>
                    <a:pt x="2018" y="806"/>
                  </a:lnTo>
                  <a:lnTo>
                    <a:pt x="2020" y="804"/>
                  </a:lnTo>
                  <a:lnTo>
                    <a:pt x="2020" y="803"/>
                  </a:lnTo>
                  <a:lnTo>
                    <a:pt x="2018" y="801"/>
                  </a:lnTo>
                  <a:lnTo>
                    <a:pt x="2020" y="799"/>
                  </a:lnTo>
                  <a:lnTo>
                    <a:pt x="2022" y="799"/>
                  </a:lnTo>
                  <a:lnTo>
                    <a:pt x="2022" y="802"/>
                  </a:lnTo>
                  <a:lnTo>
                    <a:pt x="2024" y="801"/>
                  </a:lnTo>
                  <a:lnTo>
                    <a:pt x="2024" y="798"/>
                  </a:lnTo>
                  <a:lnTo>
                    <a:pt x="2028" y="797"/>
                  </a:lnTo>
                  <a:lnTo>
                    <a:pt x="2030" y="794"/>
                  </a:lnTo>
                  <a:lnTo>
                    <a:pt x="2032" y="791"/>
                  </a:lnTo>
                  <a:lnTo>
                    <a:pt x="2039" y="787"/>
                  </a:lnTo>
                  <a:lnTo>
                    <a:pt x="2041" y="786"/>
                  </a:lnTo>
                  <a:lnTo>
                    <a:pt x="2043" y="787"/>
                  </a:lnTo>
                  <a:lnTo>
                    <a:pt x="2045" y="786"/>
                  </a:lnTo>
                  <a:lnTo>
                    <a:pt x="2045" y="782"/>
                  </a:lnTo>
                  <a:lnTo>
                    <a:pt x="2047" y="780"/>
                  </a:lnTo>
                  <a:lnTo>
                    <a:pt x="2045" y="779"/>
                  </a:lnTo>
                  <a:lnTo>
                    <a:pt x="2045" y="778"/>
                  </a:lnTo>
                  <a:lnTo>
                    <a:pt x="2049" y="778"/>
                  </a:lnTo>
                  <a:lnTo>
                    <a:pt x="2049" y="777"/>
                  </a:lnTo>
                  <a:lnTo>
                    <a:pt x="2051" y="778"/>
                  </a:lnTo>
                  <a:lnTo>
                    <a:pt x="2051" y="774"/>
                  </a:lnTo>
                  <a:lnTo>
                    <a:pt x="2047" y="775"/>
                  </a:lnTo>
                  <a:lnTo>
                    <a:pt x="2045" y="775"/>
                  </a:lnTo>
                  <a:lnTo>
                    <a:pt x="2047" y="774"/>
                  </a:lnTo>
                  <a:lnTo>
                    <a:pt x="2053" y="772"/>
                  </a:lnTo>
                  <a:lnTo>
                    <a:pt x="2051" y="771"/>
                  </a:lnTo>
                  <a:lnTo>
                    <a:pt x="2049" y="771"/>
                  </a:lnTo>
                  <a:lnTo>
                    <a:pt x="2047" y="771"/>
                  </a:lnTo>
                  <a:lnTo>
                    <a:pt x="2045" y="770"/>
                  </a:lnTo>
                  <a:lnTo>
                    <a:pt x="2043" y="769"/>
                  </a:lnTo>
                  <a:lnTo>
                    <a:pt x="2041" y="769"/>
                  </a:lnTo>
                  <a:lnTo>
                    <a:pt x="2034" y="770"/>
                  </a:lnTo>
                  <a:lnTo>
                    <a:pt x="2028" y="769"/>
                  </a:lnTo>
                  <a:lnTo>
                    <a:pt x="2026" y="769"/>
                  </a:lnTo>
                  <a:lnTo>
                    <a:pt x="2028" y="767"/>
                  </a:lnTo>
                  <a:lnTo>
                    <a:pt x="2037" y="767"/>
                  </a:lnTo>
                  <a:lnTo>
                    <a:pt x="2039" y="766"/>
                  </a:lnTo>
                  <a:lnTo>
                    <a:pt x="2041" y="765"/>
                  </a:lnTo>
                  <a:lnTo>
                    <a:pt x="2045" y="764"/>
                  </a:lnTo>
                  <a:lnTo>
                    <a:pt x="2047" y="763"/>
                  </a:lnTo>
                  <a:lnTo>
                    <a:pt x="2051" y="763"/>
                  </a:lnTo>
                  <a:lnTo>
                    <a:pt x="2051" y="762"/>
                  </a:lnTo>
                  <a:lnTo>
                    <a:pt x="2047" y="758"/>
                  </a:lnTo>
                  <a:lnTo>
                    <a:pt x="2043" y="757"/>
                  </a:lnTo>
                  <a:lnTo>
                    <a:pt x="2041" y="755"/>
                  </a:lnTo>
                  <a:lnTo>
                    <a:pt x="2039" y="754"/>
                  </a:lnTo>
                  <a:lnTo>
                    <a:pt x="2034" y="754"/>
                  </a:lnTo>
                  <a:lnTo>
                    <a:pt x="2034" y="753"/>
                  </a:lnTo>
                  <a:lnTo>
                    <a:pt x="2032" y="753"/>
                  </a:lnTo>
                  <a:lnTo>
                    <a:pt x="2026" y="753"/>
                  </a:lnTo>
                  <a:lnTo>
                    <a:pt x="2032" y="751"/>
                  </a:lnTo>
                  <a:lnTo>
                    <a:pt x="2051" y="755"/>
                  </a:lnTo>
                  <a:lnTo>
                    <a:pt x="2043" y="750"/>
                  </a:lnTo>
                  <a:lnTo>
                    <a:pt x="2043" y="748"/>
                  </a:lnTo>
                  <a:lnTo>
                    <a:pt x="2041" y="747"/>
                  </a:lnTo>
                  <a:lnTo>
                    <a:pt x="2037" y="746"/>
                  </a:lnTo>
                  <a:lnTo>
                    <a:pt x="2032" y="735"/>
                  </a:lnTo>
                  <a:lnTo>
                    <a:pt x="2030" y="733"/>
                  </a:lnTo>
                  <a:lnTo>
                    <a:pt x="2028" y="731"/>
                  </a:lnTo>
                  <a:lnTo>
                    <a:pt x="2026" y="730"/>
                  </a:lnTo>
                  <a:lnTo>
                    <a:pt x="2013" y="726"/>
                  </a:lnTo>
                  <a:lnTo>
                    <a:pt x="2011" y="725"/>
                  </a:lnTo>
                  <a:lnTo>
                    <a:pt x="2020" y="718"/>
                  </a:lnTo>
                  <a:lnTo>
                    <a:pt x="2024" y="716"/>
                  </a:lnTo>
                  <a:lnTo>
                    <a:pt x="2026" y="714"/>
                  </a:lnTo>
                  <a:lnTo>
                    <a:pt x="2024" y="713"/>
                  </a:lnTo>
                  <a:lnTo>
                    <a:pt x="2026" y="711"/>
                  </a:lnTo>
                  <a:lnTo>
                    <a:pt x="2030" y="711"/>
                  </a:lnTo>
                  <a:lnTo>
                    <a:pt x="2030" y="713"/>
                  </a:lnTo>
                  <a:lnTo>
                    <a:pt x="2032" y="713"/>
                  </a:lnTo>
                  <a:lnTo>
                    <a:pt x="2034" y="710"/>
                  </a:lnTo>
                  <a:lnTo>
                    <a:pt x="2037" y="709"/>
                  </a:lnTo>
                  <a:lnTo>
                    <a:pt x="2037" y="708"/>
                  </a:lnTo>
                  <a:lnTo>
                    <a:pt x="2039" y="708"/>
                  </a:lnTo>
                  <a:lnTo>
                    <a:pt x="2043" y="707"/>
                  </a:lnTo>
                  <a:lnTo>
                    <a:pt x="2049" y="706"/>
                  </a:lnTo>
                  <a:lnTo>
                    <a:pt x="2051" y="705"/>
                  </a:lnTo>
                  <a:lnTo>
                    <a:pt x="2053" y="703"/>
                  </a:lnTo>
                  <a:lnTo>
                    <a:pt x="2053" y="705"/>
                  </a:lnTo>
                  <a:lnTo>
                    <a:pt x="2056" y="703"/>
                  </a:lnTo>
                  <a:lnTo>
                    <a:pt x="2058" y="705"/>
                  </a:lnTo>
                  <a:lnTo>
                    <a:pt x="2058" y="706"/>
                  </a:lnTo>
                  <a:lnTo>
                    <a:pt x="2060" y="703"/>
                  </a:lnTo>
                  <a:lnTo>
                    <a:pt x="2062" y="702"/>
                  </a:lnTo>
                  <a:lnTo>
                    <a:pt x="2062" y="700"/>
                  </a:lnTo>
                  <a:lnTo>
                    <a:pt x="2058" y="699"/>
                  </a:lnTo>
                  <a:lnTo>
                    <a:pt x="2056" y="699"/>
                  </a:lnTo>
                  <a:lnTo>
                    <a:pt x="2051" y="699"/>
                  </a:lnTo>
                  <a:lnTo>
                    <a:pt x="2047" y="699"/>
                  </a:lnTo>
                  <a:lnTo>
                    <a:pt x="2045" y="698"/>
                  </a:lnTo>
                  <a:lnTo>
                    <a:pt x="2043" y="698"/>
                  </a:lnTo>
                  <a:lnTo>
                    <a:pt x="2037" y="695"/>
                  </a:lnTo>
                  <a:lnTo>
                    <a:pt x="2034" y="695"/>
                  </a:lnTo>
                  <a:lnTo>
                    <a:pt x="2028" y="698"/>
                  </a:lnTo>
                  <a:lnTo>
                    <a:pt x="2026" y="699"/>
                  </a:lnTo>
                  <a:lnTo>
                    <a:pt x="2024" y="700"/>
                  </a:lnTo>
                  <a:lnTo>
                    <a:pt x="2020" y="702"/>
                  </a:lnTo>
                  <a:lnTo>
                    <a:pt x="2018" y="702"/>
                  </a:lnTo>
                  <a:lnTo>
                    <a:pt x="2009" y="701"/>
                  </a:lnTo>
                  <a:lnTo>
                    <a:pt x="2007" y="700"/>
                  </a:lnTo>
                  <a:lnTo>
                    <a:pt x="2007" y="697"/>
                  </a:lnTo>
                  <a:lnTo>
                    <a:pt x="2003" y="695"/>
                  </a:lnTo>
                  <a:lnTo>
                    <a:pt x="2003" y="694"/>
                  </a:lnTo>
                  <a:lnTo>
                    <a:pt x="2001" y="694"/>
                  </a:lnTo>
                  <a:lnTo>
                    <a:pt x="1999" y="693"/>
                  </a:lnTo>
                  <a:lnTo>
                    <a:pt x="1997" y="693"/>
                  </a:lnTo>
                  <a:lnTo>
                    <a:pt x="1994" y="692"/>
                  </a:lnTo>
                  <a:lnTo>
                    <a:pt x="1988" y="689"/>
                  </a:lnTo>
                  <a:lnTo>
                    <a:pt x="1992" y="683"/>
                  </a:lnTo>
                  <a:lnTo>
                    <a:pt x="1994" y="682"/>
                  </a:lnTo>
                  <a:lnTo>
                    <a:pt x="1997" y="682"/>
                  </a:lnTo>
                  <a:lnTo>
                    <a:pt x="1999" y="683"/>
                  </a:lnTo>
                  <a:lnTo>
                    <a:pt x="2009" y="682"/>
                  </a:lnTo>
                  <a:lnTo>
                    <a:pt x="2013" y="679"/>
                  </a:lnTo>
                  <a:lnTo>
                    <a:pt x="2016" y="675"/>
                  </a:lnTo>
                  <a:lnTo>
                    <a:pt x="2030" y="671"/>
                  </a:lnTo>
                  <a:lnTo>
                    <a:pt x="2041" y="663"/>
                  </a:lnTo>
                  <a:lnTo>
                    <a:pt x="2043" y="663"/>
                  </a:lnTo>
                  <a:lnTo>
                    <a:pt x="2049" y="663"/>
                  </a:lnTo>
                  <a:lnTo>
                    <a:pt x="2051" y="662"/>
                  </a:lnTo>
                  <a:lnTo>
                    <a:pt x="2051" y="663"/>
                  </a:lnTo>
                  <a:lnTo>
                    <a:pt x="2053" y="665"/>
                  </a:lnTo>
                  <a:lnTo>
                    <a:pt x="2056" y="667"/>
                  </a:lnTo>
                  <a:lnTo>
                    <a:pt x="2058" y="668"/>
                  </a:lnTo>
                  <a:lnTo>
                    <a:pt x="2049" y="674"/>
                  </a:lnTo>
                  <a:lnTo>
                    <a:pt x="2047" y="675"/>
                  </a:lnTo>
                  <a:lnTo>
                    <a:pt x="2045" y="677"/>
                  </a:lnTo>
                  <a:lnTo>
                    <a:pt x="2043" y="678"/>
                  </a:lnTo>
                  <a:lnTo>
                    <a:pt x="2049" y="679"/>
                  </a:lnTo>
                  <a:lnTo>
                    <a:pt x="2047" y="683"/>
                  </a:lnTo>
                  <a:lnTo>
                    <a:pt x="2043" y="684"/>
                  </a:lnTo>
                  <a:lnTo>
                    <a:pt x="2041" y="685"/>
                  </a:lnTo>
                  <a:lnTo>
                    <a:pt x="2043" y="686"/>
                  </a:lnTo>
                  <a:lnTo>
                    <a:pt x="2047" y="684"/>
                  </a:lnTo>
                  <a:lnTo>
                    <a:pt x="2049" y="684"/>
                  </a:lnTo>
                  <a:lnTo>
                    <a:pt x="2051" y="684"/>
                  </a:lnTo>
                  <a:lnTo>
                    <a:pt x="2056" y="683"/>
                  </a:lnTo>
                  <a:lnTo>
                    <a:pt x="2056" y="681"/>
                  </a:lnTo>
                  <a:lnTo>
                    <a:pt x="2060" y="679"/>
                  </a:lnTo>
                  <a:lnTo>
                    <a:pt x="2072" y="676"/>
                  </a:lnTo>
                  <a:lnTo>
                    <a:pt x="2074" y="675"/>
                  </a:lnTo>
                  <a:lnTo>
                    <a:pt x="2074" y="676"/>
                  </a:lnTo>
                  <a:lnTo>
                    <a:pt x="2087" y="674"/>
                  </a:lnTo>
                  <a:lnTo>
                    <a:pt x="2091" y="676"/>
                  </a:lnTo>
                  <a:lnTo>
                    <a:pt x="2091" y="677"/>
                  </a:lnTo>
                  <a:lnTo>
                    <a:pt x="2096" y="676"/>
                  </a:lnTo>
                  <a:lnTo>
                    <a:pt x="2104" y="677"/>
                  </a:lnTo>
                  <a:lnTo>
                    <a:pt x="2102" y="685"/>
                  </a:lnTo>
                  <a:lnTo>
                    <a:pt x="2102" y="686"/>
                  </a:lnTo>
                  <a:lnTo>
                    <a:pt x="2104" y="686"/>
                  </a:lnTo>
                  <a:lnTo>
                    <a:pt x="2100" y="687"/>
                  </a:lnTo>
                  <a:lnTo>
                    <a:pt x="2098" y="689"/>
                  </a:lnTo>
                  <a:lnTo>
                    <a:pt x="2093" y="693"/>
                  </a:lnTo>
                  <a:lnTo>
                    <a:pt x="2098" y="693"/>
                  </a:lnTo>
                  <a:lnTo>
                    <a:pt x="2102" y="692"/>
                  </a:lnTo>
                  <a:lnTo>
                    <a:pt x="2102" y="693"/>
                  </a:lnTo>
                  <a:lnTo>
                    <a:pt x="2100" y="694"/>
                  </a:lnTo>
                  <a:lnTo>
                    <a:pt x="2098" y="694"/>
                  </a:lnTo>
                  <a:lnTo>
                    <a:pt x="2100" y="695"/>
                  </a:lnTo>
                  <a:lnTo>
                    <a:pt x="2100" y="694"/>
                  </a:lnTo>
                  <a:lnTo>
                    <a:pt x="2102" y="697"/>
                  </a:lnTo>
                  <a:lnTo>
                    <a:pt x="2104" y="697"/>
                  </a:lnTo>
                  <a:lnTo>
                    <a:pt x="2106" y="695"/>
                  </a:lnTo>
                  <a:lnTo>
                    <a:pt x="2108" y="694"/>
                  </a:lnTo>
                  <a:lnTo>
                    <a:pt x="2106" y="693"/>
                  </a:lnTo>
                  <a:lnTo>
                    <a:pt x="2108" y="693"/>
                  </a:lnTo>
                  <a:lnTo>
                    <a:pt x="2110" y="694"/>
                  </a:lnTo>
                  <a:lnTo>
                    <a:pt x="2112" y="695"/>
                  </a:lnTo>
                  <a:lnTo>
                    <a:pt x="2115" y="695"/>
                  </a:lnTo>
                  <a:lnTo>
                    <a:pt x="2117" y="695"/>
                  </a:lnTo>
                  <a:lnTo>
                    <a:pt x="2119" y="694"/>
                  </a:lnTo>
                  <a:lnTo>
                    <a:pt x="2121" y="695"/>
                  </a:lnTo>
                  <a:lnTo>
                    <a:pt x="2119" y="695"/>
                  </a:lnTo>
                  <a:lnTo>
                    <a:pt x="2119" y="697"/>
                  </a:lnTo>
                  <a:lnTo>
                    <a:pt x="2121" y="698"/>
                  </a:lnTo>
                  <a:lnTo>
                    <a:pt x="2121" y="699"/>
                  </a:lnTo>
                  <a:lnTo>
                    <a:pt x="2123" y="700"/>
                  </a:lnTo>
                  <a:lnTo>
                    <a:pt x="2125" y="700"/>
                  </a:lnTo>
                  <a:lnTo>
                    <a:pt x="2123" y="701"/>
                  </a:lnTo>
                  <a:lnTo>
                    <a:pt x="2125" y="702"/>
                  </a:lnTo>
                  <a:lnTo>
                    <a:pt x="2125" y="703"/>
                  </a:lnTo>
                  <a:lnTo>
                    <a:pt x="2125" y="705"/>
                  </a:lnTo>
                  <a:lnTo>
                    <a:pt x="2123" y="703"/>
                  </a:lnTo>
                  <a:lnTo>
                    <a:pt x="2119" y="705"/>
                  </a:lnTo>
                  <a:lnTo>
                    <a:pt x="2117" y="705"/>
                  </a:lnTo>
                  <a:lnTo>
                    <a:pt x="2115" y="706"/>
                  </a:lnTo>
                  <a:lnTo>
                    <a:pt x="2115" y="707"/>
                  </a:lnTo>
                  <a:lnTo>
                    <a:pt x="2117" y="707"/>
                  </a:lnTo>
                  <a:lnTo>
                    <a:pt x="2117" y="709"/>
                  </a:lnTo>
                  <a:lnTo>
                    <a:pt x="2119" y="708"/>
                  </a:lnTo>
                  <a:lnTo>
                    <a:pt x="2117" y="707"/>
                  </a:lnTo>
                  <a:lnTo>
                    <a:pt x="2119" y="707"/>
                  </a:lnTo>
                  <a:lnTo>
                    <a:pt x="2121" y="713"/>
                  </a:lnTo>
                  <a:lnTo>
                    <a:pt x="2123" y="714"/>
                  </a:lnTo>
                  <a:lnTo>
                    <a:pt x="2123" y="715"/>
                  </a:lnTo>
                  <a:lnTo>
                    <a:pt x="2123" y="716"/>
                  </a:lnTo>
                  <a:lnTo>
                    <a:pt x="2121" y="717"/>
                  </a:lnTo>
                  <a:lnTo>
                    <a:pt x="2119" y="721"/>
                  </a:lnTo>
                  <a:lnTo>
                    <a:pt x="2119" y="722"/>
                  </a:lnTo>
                  <a:lnTo>
                    <a:pt x="2117" y="724"/>
                  </a:lnTo>
                  <a:lnTo>
                    <a:pt x="2119" y="725"/>
                  </a:lnTo>
                  <a:lnTo>
                    <a:pt x="2119" y="724"/>
                  </a:lnTo>
                  <a:lnTo>
                    <a:pt x="2121" y="725"/>
                  </a:lnTo>
                  <a:lnTo>
                    <a:pt x="2119" y="726"/>
                  </a:lnTo>
                  <a:lnTo>
                    <a:pt x="2121" y="727"/>
                  </a:lnTo>
                  <a:lnTo>
                    <a:pt x="2117" y="726"/>
                  </a:lnTo>
                  <a:lnTo>
                    <a:pt x="2117" y="727"/>
                  </a:lnTo>
                  <a:lnTo>
                    <a:pt x="2117" y="729"/>
                  </a:lnTo>
                  <a:lnTo>
                    <a:pt x="2117" y="730"/>
                  </a:lnTo>
                  <a:lnTo>
                    <a:pt x="2117" y="729"/>
                  </a:lnTo>
                  <a:lnTo>
                    <a:pt x="2119" y="729"/>
                  </a:lnTo>
                  <a:lnTo>
                    <a:pt x="2121" y="730"/>
                  </a:lnTo>
                  <a:lnTo>
                    <a:pt x="2123" y="727"/>
                  </a:lnTo>
                  <a:lnTo>
                    <a:pt x="2125" y="729"/>
                  </a:lnTo>
                  <a:lnTo>
                    <a:pt x="2127" y="726"/>
                  </a:lnTo>
                  <a:lnTo>
                    <a:pt x="2129" y="726"/>
                  </a:lnTo>
                  <a:lnTo>
                    <a:pt x="2131" y="725"/>
                  </a:lnTo>
                  <a:lnTo>
                    <a:pt x="2131" y="726"/>
                  </a:lnTo>
                  <a:lnTo>
                    <a:pt x="2129" y="727"/>
                  </a:lnTo>
                  <a:lnTo>
                    <a:pt x="2131" y="727"/>
                  </a:lnTo>
                  <a:lnTo>
                    <a:pt x="2133" y="727"/>
                  </a:lnTo>
                  <a:lnTo>
                    <a:pt x="2133" y="725"/>
                  </a:lnTo>
                  <a:lnTo>
                    <a:pt x="2136" y="725"/>
                  </a:lnTo>
                  <a:lnTo>
                    <a:pt x="2136" y="726"/>
                  </a:lnTo>
                  <a:lnTo>
                    <a:pt x="2138" y="726"/>
                  </a:lnTo>
                  <a:lnTo>
                    <a:pt x="2138" y="725"/>
                  </a:lnTo>
                  <a:lnTo>
                    <a:pt x="2138" y="724"/>
                  </a:lnTo>
                  <a:lnTo>
                    <a:pt x="2142" y="723"/>
                  </a:lnTo>
                  <a:lnTo>
                    <a:pt x="2144" y="724"/>
                  </a:lnTo>
                  <a:lnTo>
                    <a:pt x="2146" y="724"/>
                  </a:lnTo>
                  <a:lnTo>
                    <a:pt x="2146" y="725"/>
                  </a:lnTo>
                  <a:lnTo>
                    <a:pt x="2150" y="722"/>
                  </a:lnTo>
                  <a:lnTo>
                    <a:pt x="2152" y="722"/>
                  </a:lnTo>
                  <a:lnTo>
                    <a:pt x="2159" y="721"/>
                  </a:lnTo>
                  <a:lnTo>
                    <a:pt x="2161" y="719"/>
                  </a:lnTo>
                  <a:lnTo>
                    <a:pt x="2165" y="713"/>
                  </a:lnTo>
                  <a:lnTo>
                    <a:pt x="2163" y="713"/>
                  </a:lnTo>
                  <a:lnTo>
                    <a:pt x="2163" y="701"/>
                  </a:lnTo>
                  <a:lnTo>
                    <a:pt x="2148" y="687"/>
                  </a:lnTo>
                  <a:lnTo>
                    <a:pt x="2148" y="686"/>
                  </a:lnTo>
                  <a:lnTo>
                    <a:pt x="2138" y="682"/>
                  </a:lnTo>
                  <a:lnTo>
                    <a:pt x="2133" y="681"/>
                  </a:lnTo>
                  <a:lnTo>
                    <a:pt x="2136" y="678"/>
                  </a:lnTo>
                  <a:lnTo>
                    <a:pt x="2136" y="679"/>
                  </a:lnTo>
                  <a:lnTo>
                    <a:pt x="2136" y="675"/>
                  </a:lnTo>
                  <a:lnTo>
                    <a:pt x="2140" y="674"/>
                  </a:lnTo>
                  <a:lnTo>
                    <a:pt x="2142" y="673"/>
                  </a:lnTo>
                  <a:lnTo>
                    <a:pt x="2148" y="671"/>
                  </a:lnTo>
                  <a:lnTo>
                    <a:pt x="2150" y="670"/>
                  </a:lnTo>
                  <a:lnTo>
                    <a:pt x="2152" y="670"/>
                  </a:lnTo>
                  <a:lnTo>
                    <a:pt x="2163" y="665"/>
                  </a:lnTo>
                  <a:lnTo>
                    <a:pt x="2165" y="663"/>
                  </a:lnTo>
                  <a:lnTo>
                    <a:pt x="2167" y="663"/>
                  </a:lnTo>
                  <a:lnTo>
                    <a:pt x="2167" y="659"/>
                  </a:lnTo>
                  <a:lnTo>
                    <a:pt x="2167" y="658"/>
                  </a:lnTo>
                  <a:lnTo>
                    <a:pt x="2167" y="657"/>
                  </a:lnTo>
                  <a:lnTo>
                    <a:pt x="2178" y="649"/>
                  </a:lnTo>
                  <a:lnTo>
                    <a:pt x="2180" y="649"/>
                  </a:lnTo>
                  <a:lnTo>
                    <a:pt x="2182" y="649"/>
                  </a:lnTo>
                  <a:lnTo>
                    <a:pt x="2182" y="647"/>
                  </a:lnTo>
                  <a:lnTo>
                    <a:pt x="2184" y="646"/>
                  </a:lnTo>
                  <a:lnTo>
                    <a:pt x="2184" y="645"/>
                  </a:lnTo>
                  <a:lnTo>
                    <a:pt x="2182" y="645"/>
                  </a:lnTo>
                  <a:lnTo>
                    <a:pt x="2190" y="645"/>
                  </a:lnTo>
                  <a:lnTo>
                    <a:pt x="2192" y="643"/>
                  </a:lnTo>
                  <a:lnTo>
                    <a:pt x="2195" y="642"/>
                  </a:lnTo>
                  <a:lnTo>
                    <a:pt x="2197" y="639"/>
                  </a:lnTo>
                  <a:lnTo>
                    <a:pt x="2199" y="636"/>
                  </a:lnTo>
                  <a:lnTo>
                    <a:pt x="2199" y="637"/>
                  </a:lnTo>
                  <a:lnTo>
                    <a:pt x="2203" y="637"/>
                  </a:lnTo>
                  <a:lnTo>
                    <a:pt x="2201" y="639"/>
                  </a:lnTo>
                  <a:lnTo>
                    <a:pt x="2207" y="638"/>
                  </a:lnTo>
                  <a:lnTo>
                    <a:pt x="2207" y="642"/>
                  </a:lnTo>
                  <a:lnTo>
                    <a:pt x="2211" y="643"/>
                  </a:lnTo>
                  <a:lnTo>
                    <a:pt x="2213" y="643"/>
                  </a:lnTo>
                  <a:lnTo>
                    <a:pt x="2216" y="643"/>
                  </a:lnTo>
                  <a:lnTo>
                    <a:pt x="2218" y="644"/>
                  </a:lnTo>
                  <a:lnTo>
                    <a:pt x="2220" y="644"/>
                  </a:lnTo>
                  <a:lnTo>
                    <a:pt x="2226" y="643"/>
                  </a:lnTo>
                  <a:lnTo>
                    <a:pt x="2228" y="643"/>
                  </a:lnTo>
                  <a:lnTo>
                    <a:pt x="2249" y="634"/>
                  </a:lnTo>
                  <a:lnTo>
                    <a:pt x="2256" y="629"/>
                  </a:lnTo>
                  <a:lnTo>
                    <a:pt x="2256" y="628"/>
                  </a:lnTo>
                  <a:lnTo>
                    <a:pt x="2262" y="625"/>
                  </a:lnTo>
                  <a:lnTo>
                    <a:pt x="2264" y="624"/>
                  </a:lnTo>
                  <a:lnTo>
                    <a:pt x="2319" y="580"/>
                  </a:lnTo>
                  <a:lnTo>
                    <a:pt x="2321" y="579"/>
                  </a:lnTo>
                  <a:lnTo>
                    <a:pt x="2323" y="578"/>
                  </a:lnTo>
                  <a:lnTo>
                    <a:pt x="2325" y="572"/>
                  </a:lnTo>
                  <a:lnTo>
                    <a:pt x="2325" y="571"/>
                  </a:lnTo>
                  <a:lnTo>
                    <a:pt x="2327" y="566"/>
                  </a:lnTo>
                  <a:lnTo>
                    <a:pt x="2327" y="561"/>
                  </a:lnTo>
                  <a:lnTo>
                    <a:pt x="2329" y="558"/>
                  </a:lnTo>
                  <a:lnTo>
                    <a:pt x="2329" y="557"/>
                  </a:lnTo>
                  <a:lnTo>
                    <a:pt x="2327" y="557"/>
                  </a:lnTo>
                  <a:lnTo>
                    <a:pt x="2327" y="550"/>
                  </a:lnTo>
                  <a:lnTo>
                    <a:pt x="2327" y="548"/>
                  </a:lnTo>
                  <a:lnTo>
                    <a:pt x="2329" y="544"/>
                  </a:lnTo>
                  <a:lnTo>
                    <a:pt x="2331" y="542"/>
                  </a:lnTo>
                  <a:lnTo>
                    <a:pt x="2331" y="541"/>
                  </a:lnTo>
                  <a:lnTo>
                    <a:pt x="2336" y="538"/>
                  </a:lnTo>
                  <a:lnTo>
                    <a:pt x="2340" y="534"/>
                  </a:lnTo>
                  <a:lnTo>
                    <a:pt x="2340" y="533"/>
                  </a:lnTo>
                  <a:lnTo>
                    <a:pt x="2342" y="531"/>
                  </a:lnTo>
                  <a:lnTo>
                    <a:pt x="2336" y="529"/>
                  </a:lnTo>
                  <a:lnTo>
                    <a:pt x="2338" y="525"/>
                  </a:lnTo>
                  <a:lnTo>
                    <a:pt x="2336" y="522"/>
                  </a:lnTo>
                  <a:lnTo>
                    <a:pt x="2331" y="520"/>
                  </a:lnTo>
                  <a:lnTo>
                    <a:pt x="2327" y="520"/>
                  </a:lnTo>
                  <a:lnTo>
                    <a:pt x="2323" y="518"/>
                  </a:lnTo>
                  <a:lnTo>
                    <a:pt x="2321" y="517"/>
                  </a:lnTo>
                  <a:lnTo>
                    <a:pt x="2319" y="518"/>
                  </a:lnTo>
                  <a:lnTo>
                    <a:pt x="2319" y="517"/>
                  </a:lnTo>
                  <a:lnTo>
                    <a:pt x="2323" y="517"/>
                  </a:lnTo>
                  <a:lnTo>
                    <a:pt x="2327" y="518"/>
                  </a:lnTo>
                  <a:lnTo>
                    <a:pt x="2329" y="518"/>
                  </a:lnTo>
                  <a:lnTo>
                    <a:pt x="2331" y="518"/>
                  </a:lnTo>
                  <a:lnTo>
                    <a:pt x="2336" y="521"/>
                  </a:lnTo>
                  <a:lnTo>
                    <a:pt x="2338" y="520"/>
                  </a:lnTo>
                  <a:lnTo>
                    <a:pt x="2340" y="518"/>
                  </a:lnTo>
                  <a:lnTo>
                    <a:pt x="2340" y="516"/>
                  </a:lnTo>
                  <a:lnTo>
                    <a:pt x="2338" y="516"/>
                  </a:lnTo>
                  <a:lnTo>
                    <a:pt x="2325" y="510"/>
                  </a:lnTo>
                  <a:lnTo>
                    <a:pt x="2323" y="509"/>
                  </a:lnTo>
                  <a:lnTo>
                    <a:pt x="2323" y="508"/>
                  </a:lnTo>
                  <a:lnTo>
                    <a:pt x="2319" y="506"/>
                  </a:lnTo>
                  <a:lnTo>
                    <a:pt x="2317" y="505"/>
                  </a:lnTo>
                  <a:lnTo>
                    <a:pt x="2317" y="504"/>
                  </a:lnTo>
                  <a:lnTo>
                    <a:pt x="2312" y="504"/>
                  </a:lnTo>
                  <a:lnTo>
                    <a:pt x="2308" y="505"/>
                  </a:lnTo>
                  <a:lnTo>
                    <a:pt x="2306" y="505"/>
                  </a:lnTo>
                  <a:lnTo>
                    <a:pt x="2300" y="504"/>
                  </a:lnTo>
                  <a:lnTo>
                    <a:pt x="2300" y="506"/>
                  </a:lnTo>
                  <a:lnTo>
                    <a:pt x="2302" y="506"/>
                  </a:lnTo>
                  <a:lnTo>
                    <a:pt x="2298" y="513"/>
                  </a:lnTo>
                  <a:lnTo>
                    <a:pt x="2296" y="514"/>
                  </a:lnTo>
                  <a:lnTo>
                    <a:pt x="2296" y="512"/>
                  </a:lnTo>
                  <a:lnTo>
                    <a:pt x="2298" y="509"/>
                  </a:lnTo>
                  <a:lnTo>
                    <a:pt x="2298" y="508"/>
                  </a:lnTo>
                  <a:lnTo>
                    <a:pt x="2291" y="512"/>
                  </a:lnTo>
                  <a:lnTo>
                    <a:pt x="2283" y="513"/>
                  </a:lnTo>
                  <a:lnTo>
                    <a:pt x="2279" y="513"/>
                  </a:lnTo>
                  <a:lnTo>
                    <a:pt x="2281" y="512"/>
                  </a:lnTo>
                  <a:lnTo>
                    <a:pt x="2285" y="509"/>
                  </a:lnTo>
                  <a:lnTo>
                    <a:pt x="2285" y="508"/>
                  </a:lnTo>
                  <a:lnTo>
                    <a:pt x="2281" y="507"/>
                  </a:lnTo>
                  <a:lnTo>
                    <a:pt x="2281" y="506"/>
                  </a:lnTo>
                  <a:lnTo>
                    <a:pt x="2283" y="506"/>
                  </a:lnTo>
                  <a:lnTo>
                    <a:pt x="2285" y="504"/>
                  </a:lnTo>
                  <a:lnTo>
                    <a:pt x="2281" y="504"/>
                  </a:lnTo>
                  <a:lnTo>
                    <a:pt x="2279" y="505"/>
                  </a:lnTo>
                  <a:lnTo>
                    <a:pt x="2277" y="506"/>
                  </a:lnTo>
                  <a:lnTo>
                    <a:pt x="2279" y="507"/>
                  </a:lnTo>
                  <a:lnTo>
                    <a:pt x="2279" y="508"/>
                  </a:lnTo>
                  <a:lnTo>
                    <a:pt x="2275" y="509"/>
                  </a:lnTo>
                  <a:lnTo>
                    <a:pt x="2272" y="509"/>
                  </a:lnTo>
                  <a:lnTo>
                    <a:pt x="2272" y="510"/>
                  </a:lnTo>
                  <a:lnTo>
                    <a:pt x="2270" y="510"/>
                  </a:lnTo>
                  <a:lnTo>
                    <a:pt x="2272" y="502"/>
                  </a:lnTo>
                  <a:lnTo>
                    <a:pt x="2272" y="500"/>
                  </a:lnTo>
                  <a:lnTo>
                    <a:pt x="2272" y="499"/>
                  </a:lnTo>
                  <a:lnTo>
                    <a:pt x="2268" y="499"/>
                  </a:lnTo>
                  <a:lnTo>
                    <a:pt x="2256" y="500"/>
                  </a:lnTo>
                  <a:lnTo>
                    <a:pt x="2253" y="498"/>
                  </a:lnTo>
                  <a:lnTo>
                    <a:pt x="2249" y="497"/>
                  </a:lnTo>
                  <a:lnTo>
                    <a:pt x="2249" y="494"/>
                  </a:lnTo>
                  <a:lnTo>
                    <a:pt x="2258" y="491"/>
                  </a:lnTo>
                  <a:lnTo>
                    <a:pt x="2260" y="491"/>
                  </a:lnTo>
                  <a:lnTo>
                    <a:pt x="2264" y="489"/>
                  </a:lnTo>
                  <a:lnTo>
                    <a:pt x="2266" y="486"/>
                  </a:lnTo>
                  <a:lnTo>
                    <a:pt x="2268" y="485"/>
                  </a:lnTo>
                  <a:lnTo>
                    <a:pt x="2270" y="485"/>
                  </a:lnTo>
                  <a:lnTo>
                    <a:pt x="2272" y="484"/>
                  </a:lnTo>
                  <a:lnTo>
                    <a:pt x="2285" y="477"/>
                  </a:lnTo>
                  <a:lnTo>
                    <a:pt x="2287" y="475"/>
                  </a:lnTo>
                  <a:lnTo>
                    <a:pt x="2289" y="474"/>
                  </a:lnTo>
                  <a:lnTo>
                    <a:pt x="2291" y="473"/>
                  </a:lnTo>
                  <a:lnTo>
                    <a:pt x="2291" y="472"/>
                  </a:lnTo>
                  <a:lnTo>
                    <a:pt x="2296" y="469"/>
                  </a:lnTo>
                  <a:lnTo>
                    <a:pt x="2296" y="467"/>
                  </a:lnTo>
                  <a:lnTo>
                    <a:pt x="2298" y="468"/>
                  </a:lnTo>
                  <a:lnTo>
                    <a:pt x="2300" y="466"/>
                  </a:lnTo>
                  <a:lnTo>
                    <a:pt x="2308" y="460"/>
                  </a:lnTo>
                  <a:lnTo>
                    <a:pt x="2310" y="460"/>
                  </a:lnTo>
                  <a:lnTo>
                    <a:pt x="2317" y="458"/>
                  </a:lnTo>
                  <a:lnTo>
                    <a:pt x="2317" y="456"/>
                  </a:lnTo>
                  <a:lnTo>
                    <a:pt x="2319" y="456"/>
                  </a:lnTo>
                  <a:lnTo>
                    <a:pt x="2325" y="453"/>
                  </a:lnTo>
                  <a:lnTo>
                    <a:pt x="2327" y="451"/>
                  </a:lnTo>
                  <a:lnTo>
                    <a:pt x="2327" y="449"/>
                  </a:lnTo>
                  <a:lnTo>
                    <a:pt x="2365" y="429"/>
                  </a:lnTo>
                  <a:lnTo>
                    <a:pt x="2407" y="429"/>
                  </a:lnTo>
                  <a:lnTo>
                    <a:pt x="2407" y="430"/>
                  </a:lnTo>
                  <a:lnTo>
                    <a:pt x="2407" y="432"/>
                  </a:lnTo>
                  <a:lnTo>
                    <a:pt x="2409" y="432"/>
                  </a:lnTo>
                  <a:lnTo>
                    <a:pt x="2411" y="432"/>
                  </a:lnTo>
                  <a:lnTo>
                    <a:pt x="2414" y="430"/>
                  </a:lnTo>
                  <a:lnTo>
                    <a:pt x="2414" y="428"/>
                  </a:lnTo>
                  <a:lnTo>
                    <a:pt x="2416" y="427"/>
                  </a:lnTo>
                  <a:lnTo>
                    <a:pt x="2430" y="430"/>
                  </a:lnTo>
                  <a:lnTo>
                    <a:pt x="2435" y="430"/>
                  </a:lnTo>
                  <a:lnTo>
                    <a:pt x="2435" y="429"/>
                  </a:lnTo>
                  <a:lnTo>
                    <a:pt x="2437" y="428"/>
                  </a:lnTo>
                  <a:lnTo>
                    <a:pt x="2443" y="428"/>
                  </a:lnTo>
                  <a:lnTo>
                    <a:pt x="2445" y="430"/>
                  </a:lnTo>
                  <a:lnTo>
                    <a:pt x="2447" y="432"/>
                  </a:lnTo>
                  <a:lnTo>
                    <a:pt x="2451" y="430"/>
                  </a:lnTo>
                  <a:lnTo>
                    <a:pt x="2451" y="429"/>
                  </a:lnTo>
                  <a:lnTo>
                    <a:pt x="2449" y="429"/>
                  </a:lnTo>
                  <a:lnTo>
                    <a:pt x="2449" y="428"/>
                  </a:lnTo>
                  <a:lnTo>
                    <a:pt x="2451" y="427"/>
                  </a:lnTo>
                  <a:lnTo>
                    <a:pt x="2454" y="427"/>
                  </a:lnTo>
                  <a:lnTo>
                    <a:pt x="2454" y="426"/>
                  </a:lnTo>
                  <a:lnTo>
                    <a:pt x="2454" y="425"/>
                  </a:lnTo>
                  <a:lnTo>
                    <a:pt x="2456" y="424"/>
                  </a:lnTo>
                  <a:lnTo>
                    <a:pt x="2460" y="424"/>
                  </a:lnTo>
                  <a:lnTo>
                    <a:pt x="2472" y="425"/>
                  </a:lnTo>
                  <a:lnTo>
                    <a:pt x="2475" y="425"/>
                  </a:lnTo>
                  <a:lnTo>
                    <a:pt x="2479" y="427"/>
                  </a:lnTo>
                  <a:lnTo>
                    <a:pt x="2481" y="427"/>
                  </a:lnTo>
                  <a:lnTo>
                    <a:pt x="2481" y="426"/>
                  </a:lnTo>
                  <a:lnTo>
                    <a:pt x="2485" y="426"/>
                  </a:lnTo>
                  <a:lnTo>
                    <a:pt x="2487" y="426"/>
                  </a:lnTo>
                  <a:lnTo>
                    <a:pt x="2494" y="428"/>
                  </a:lnTo>
                  <a:lnTo>
                    <a:pt x="2494" y="429"/>
                  </a:lnTo>
                  <a:lnTo>
                    <a:pt x="2500" y="430"/>
                  </a:lnTo>
                  <a:lnTo>
                    <a:pt x="2500" y="432"/>
                  </a:lnTo>
                  <a:lnTo>
                    <a:pt x="2498" y="433"/>
                  </a:lnTo>
                  <a:lnTo>
                    <a:pt x="2487" y="433"/>
                  </a:lnTo>
                  <a:lnTo>
                    <a:pt x="2485" y="433"/>
                  </a:lnTo>
                  <a:lnTo>
                    <a:pt x="2485" y="434"/>
                  </a:lnTo>
                  <a:lnTo>
                    <a:pt x="2489" y="437"/>
                  </a:lnTo>
                  <a:lnTo>
                    <a:pt x="2496" y="437"/>
                  </a:lnTo>
                  <a:lnTo>
                    <a:pt x="2500" y="436"/>
                  </a:lnTo>
                  <a:lnTo>
                    <a:pt x="2502" y="435"/>
                  </a:lnTo>
                  <a:lnTo>
                    <a:pt x="2504" y="434"/>
                  </a:lnTo>
                  <a:lnTo>
                    <a:pt x="2506" y="435"/>
                  </a:lnTo>
                  <a:lnTo>
                    <a:pt x="2510" y="436"/>
                  </a:lnTo>
                  <a:lnTo>
                    <a:pt x="2512" y="435"/>
                  </a:lnTo>
                  <a:lnTo>
                    <a:pt x="2512" y="434"/>
                  </a:lnTo>
                  <a:lnTo>
                    <a:pt x="2517" y="433"/>
                  </a:lnTo>
                  <a:lnTo>
                    <a:pt x="2521" y="432"/>
                  </a:lnTo>
                  <a:lnTo>
                    <a:pt x="2525" y="432"/>
                  </a:lnTo>
                  <a:lnTo>
                    <a:pt x="2527" y="434"/>
                  </a:lnTo>
                  <a:lnTo>
                    <a:pt x="2529" y="434"/>
                  </a:lnTo>
                  <a:lnTo>
                    <a:pt x="2534" y="433"/>
                  </a:lnTo>
                  <a:lnTo>
                    <a:pt x="2534" y="432"/>
                  </a:lnTo>
                  <a:lnTo>
                    <a:pt x="2538" y="432"/>
                  </a:lnTo>
                  <a:lnTo>
                    <a:pt x="2540" y="433"/>
                  </a:lnTo>
                  <a:lnTo>
                    <a:pt x="2540" y="432"/>
                  </a:lnTo>
                  <a:lnTo>
                    <a:pt x="2542" y="432"/>
                  </a:lnTo>
                  <a:lnTo>
                    <a:pt x="2544" y="430"/>
                  </a:lnTo>
                  <a:lnTo>
                    <a:pt x="2542" y="429"/>
                  </a:lnTo>
                  <a:lnTo>
                    <a:pt x="2540" y="428"/>
                  </a:lnTo>
                  <a:lnTo>
                    <a:pt x="2536" y="427"/>
                  </a:lnTo>
                  <a:lnTo>
                    <a:pt x="2529" y="427"/>
                  </a:lnTo>
                  <a:lnTo>
                    <a:pt x="2529" y="426"/>
                  </a:lnTo>
                  <a:lnTo>
                    <a:pt x="2531" y="425"/>
                  </a:lnTo>
                  <a:lnTo>
                    <a:pt x="2529" y="421"/>
                  </a:lnTo>
                  <a:lnTo>
                    <a:pt x="2531" y="421"/>
                  </a:lnTo>
                  <a:lnTo>
                    <a:pt x="2538" y="415"/>
                  </a:lnTo>
                  <a:lnTo>
                    <a:pt x="2542" y="412"/>
                  </a:lnTo>
                  <a:lnTo>
                    <a:pt x="2546" y="411"/>
                  </a:lnTo>
                  <a:lnTo>
                    <a:pt x="2555" y="407"/>
                  </a:lnTo>
                  <a:lnTo>
                    <a:pt x="2555" y="405"/>
                  </a:lnTo>
                  <a:lnTo>
                    <a:pt x="2557" y="404"/>
                  </a:lnTo>
                  <a:lnTo>
                    <a:pt x="2565" y="399"/>
                  </a:lnTo>
                  <a:lnTo>
                    <a:pt x="2567" y="395"/>
                  </a:lnTo>
                  <a:lnTo>
                    <a:pt x="2574" y="391"/>
                  </a:lnTo>
                  <a:lnTo>
                    <a:pt x="2578" y="391"/>
                  </a:lnTo>
                  <a:lnTo>
                    <a:pt x="2580" y="389"/>
                  </a:lnTo>
                  <a:lnTo>
                    <a:pt x="2586" y="389"/>
                  </a:lnTo>
                  <a:lnTo>
                    <a:pt x="2597" y="388"/>
                  </a:lnTo>
                  <a:lnTo>
                    <a:pt x="2599" y="388"/>
                  </a:lnTo>
                  <a:lnTo>
                    <a:pt x="2601" y="387"/>
                  </a:lnTo>
                  <a:lnTo>
                    <a:pt x="2603" y="387"/>
                  </a:lnTo>
                  <a:lnTo>
                    <a:pt x="2605" y="388"/>
                  </a:lnTo>
                  <a:lnTo>
                    <a:pt x="2607" y="389"/>
                  </a:lnTo>
                  <a:lnTo>
                    <a:pt x="2609" y="391"/>
                  </a:lnTo>
                  <a:lnTo>
                    <a:pt x="2611" y="391"/>
                  </a:lnTo>
                  <a:lnTo>
                    <a:pt x="2620" y="386"/>
                  </a:lnTo>
                  <a:lnTo>
                    <a:pt x="2618" y="393"/>
                  </a:lnTo>
                  <a:lnTo>
                    <a:pt x="2616" y="394"/>
                  </a:lnTo>
                  <a:lnTo>
                    <a:pt x="2614" y="397"/>
                  </a:lnTo>
                  <a:lnTo>
                    <a:pt x="2614" y="399"/>
                  </a:lnTo>
                  <a:lnTo>
                    <a:pt x="2616" y="400"/>
                  </a:lnTo>
                  <a:lnTo>
                    <a:pt x="2614" y="401"/>
                  </a:lnTo>
                  <a:lnTo>
                    <a:pt x="2614" y="402"/>
                  </a:lnTo>
                  <a:lnTo>
                    <a:pt x="2614" y="403"/>
                  </a:lnTo>
                  <a:lnTo>
                    <a:pt x="2622" y="402"/>
                  </a:lnTo>
                  <a:lnTo>
                    <a:pt x="2618" y="408"/>
                  </a:lnTo>
                  <a:lnTo>
                    <a:pt x="2618" y="410"/>
                  </a:lnTo>
                  <a:lnTo>
                    <a:pt x="2620" y="409"/>
                  </a:lnTo>
                  <a:lnTo>
                    <a:pt x="2624" y="407"/>
                  </a:lnTo>
                  <a:lnTo>
                    <a:pt x="2626" y="407"/>
                  </a:lnTo>
                  <a:lnTo>
                    <a:pt x="2649" y="393"/>
                  </a:lnTo>
                  <a:lnTo>
                    <a:pt x="2654" y="392"/>
                  </a:lnTo>
                  <a:lnTo>
                    <a:pt x="2656" y="392"/>
                  </a:lnTo>
                  <a:lnTo>
                    <a:pt x="2656" y="391"/>
                  </a:lnTo>
                  <a:lnTo>
                    <a:pt x="2658" y="392"/>
                  </a:lnTo>
                  <a:lnTo>
                    <a:pt x="2658" y="393"/>
                  </a:lnTo>
                  <a:lnTo>
                    <a:pt x="2658" y="394"/>
                  </a:lnTo>
                  <a:lnTo>
                    <a:pt x="2660" y="394"/>
                  </a:lnTo>
                  <a:lnTo>
                    <a:pt x="2662" y="391"/>
                  </a:lnTo>
                  <a:lnTo>
                    <a:pt x="2660" y="391"/>
                  </a:lnTo>
                  <a:lnTo>
                    <a:pt x="2660" y="389"/>
                  </a:lnTo>
                  <a:lnTo>
                    <a:pt x="2660" y="385"/>
                  </a:lnTo>
                  <a:lnTo>
                    <a:pt x="2660" y="384"/>
                  </a:lnTo>
                  <a:lnTo>
                    <a:pt x="2664" y="381"/>
                  </a:lnTo>
                  <a:lnTo>
                    <a:pt x="2664" y="379"/>
                  </a:lnTo>
                  <a:lnTo>
                    <a:pt x="2664" y="378"/>
                  </a:lnTo>
                  <a:lnTo>
                    <a:pt x="2668" y="376"/>
                  </a:lnTo>
                  <a:lnTo>
                    <a:pt x="2681" y="373"/>
                  </a:lnTo>
                  <a:lnTo>
                    <a:pt x="2685" y="375"/>
                  </a:lnTo>
                  <a:lnTo>
                    <a:pt x="2689" y="377"/>
                  </a:lnTo>
                  <a:lnTo>
                    <a:pt x="2687" y="378"/>
                  </a:lnTo>
                  <a:lnTo>
                    <a:pt x="2683" y="378"/>
                  </a:lnTo>
                  <a:lnTo>
                    <a:pt x="2677" y="381"/>
                  </a:lnTo>
                  <a:lnTo>
                    <a:pt x="2675" y="391"/>
                  </a:lnTo>
                  <a:lnTo>
                    <a:pt x="2670" y="393"/>
                  </a:lnTo>
                  <a:lnTo>
                    <a:pt x="2670" y="395"/>
                  </a:lnTo>
                  <a:lnTo>
                    <a:pt x="2673" y="396"/>
                  </a:lnTo>
                  <a:lnTo>
                    <a:pt x="2673" y="399"/>
                  </a:lnTo>
                  <a:lnTo>
                    <a:pt x="2670" y="400"/>
                  </a:lnTo>
                  <a:lnTo>
                    <a:pt x="2668" y="400"/>
                  </a:lnTo>
                  <a:lnTo>
                    <a:pt x="2668" y="402"/>
                  </a:lnTo>
                  <a:lnTo>
                    <a:pt x="2670" y="403"/>
                  </a:lnTo>
                  <a:lnTo>
                    <a:pt x="2670" y="404"/>
                  </a:lnTo>
                  <a:lnTo>
                    <a:pt x="2664" y="407"/>
                  </a:lnTo>
                  <a:lnTo>
                    <a:pt x="2660" y="407"/>
                  </a:lnTo>
                  <a:lnTo>
                    <a:pt x="2658" y="407"/>
                  </a:lnTo>
                  <a:lnTo>
                    <a:pt x="2654" y="410"/>
                  </a:lnTo>
                  <a:lnTo>
                    <a:pt x="2651" y="410"/>
                  </a:lnTo>
                  <a:lnTo>
                    <a:pt x="2643" y="411"/>
                  </a:lnTo>
                  <a:lnTo>
                    <a:pt x="2643" y="412"/>
                  </a:lnTo>
                  <a:lnTo>
                    <a:pt x="2643" y="413"/>
                  </a:lnTo>
                  <a:lnTo>
                    <a:pt x="2641" y="416"/>
                  </a:lnTo>
                  <a:lnTo>
                    <a:pt x="2628" y="424"/>
                  </a:lnTo>
                  <a:lnTo>
                    <a:pt x="2622" y="426"/>
                  </a:lnTo>
                  <a:lnTo>
                    <a:pt x="2620" y="429"/>
                  </a:lnTo>
                  <a:lnTo>
                    <a:pt x="2618" y="429"/>
                  </a:lnTo>
                  <a:lnTo>
                    <a:pt x="2611" y="433"/>
                  </a:lnTo>
                  <a:lnTo>
                    <a:pt x="2611" y="436"/>
                  </a:lnTo>
                  <a:lnTo>
                    <a:pt x="2590" y="449"/>
                  </a:lnTo>
                  <a:lnTo>
                    <a:pt x="2586" y="450"/>
                  </a:lnTo>
                  <a:lnTo>
                    <a:pt x="2582" y="450"/>
                  </a:lnTo>
                  <a:lnTo>
                    <a:pt x="2578" y="453"/>
                  </a:lnTo>
                  <a:lnTo>
                    <a:pt x="2571" y="452"/>
                  </a:lnTo>
                  <a:lnTo>
                    <a:pt x="2569" y="452"/>
                  </a:lnTo>
                  <a:lnTo>
                    <a:pt x="2571" y="457"/>
                  </a:lnTo>
                  <a:lnTo>
                    <a:pt x="2567" y="464"/>
                  </a:lnTo>
                  <a:lnTo>
                    <a:pt x="2557" y="467"/>
                  </a:lnTo>
                  <a:lnTo>
                    <a:pt x="2550" y="480"/>
                  </a:lnTo>
                  <a:lnTo>
                    <a:pt x="2555" y="507"/>
                  </a:lnTo>
                  <a:lnTo>
                    <a:pt x="2567" y="548"/>
                  </a:lnTo>
                  <a:lnTo>
                    <a:pt x="2588" y="536"/>
                  </a:lnTo>
                  <a:lnTo>
                    <a:pt x="2593" y="529"/>
                  </a:lnTo>
                  <a:lnTo>
                    <a:pt x="2593" y="526"/>
                  </a:lnTo>
                  <a:lnTo>
                    <a:pt x="2593" y="525"/>
                  </a:lnTo>
                  <a:lnTo>
                    <a:pt x="2595" y="523"/>
                  </a:lnTo>
                  <a:lnTo>
                    <a:pt x="2593" y="523"/>
                  </a:lnTo>
                  <a:lnTo>
                    <a:pt x="2595" y="522"/>
                  </a:lnTo>
                  <a:lnTo>
                    <a:pt x="2597" y="522"/>
                  </a:lnTo>
                  <a:lnTo>
                    <a:pt x="2603" y="518"/>
                  </a:lnTo>
                  <a:lnTo>
                    <a:pt x="2609" y="517"/>
                  </a:lnTo>
                  <a:lnTo>
                    <a:pt x="2616" y="518"/>
                  </a:lnTo>
                  <a:lnTo>
                    <a:pt x="2614" y="517"/>
                  </a:lnTo>
                  <a:lnTo>
                    <a:pt x="2614" y="516"/>
                  </a:lnTo>
                  <a:lnTo>
                    <a:pt x="2614" y="507"/>
                  </a:lnTo>
                  <a:lnTo>
                    <a:pt x="2624" y="501"/>
                  </a:lnTo>
                  <a:lnTo>
                    <a:pt x="2628" y="499"/>
                  </a:lnTo>
                  <a:lnTo>
                    <a:pt x="2633" y="499"/>
                  </a:lnTo>
                  <a:lnTo>
                    <a:pt x="2635" y="500"/>
                  </a:lnTo>
                  <a:lnTo>
                    <a:pt x="2639" y="500"/>
                  </a:lnTo>
                  <a:lnTo>
                    <a:pt x="2641" y="500"/>
                  </a:lnTo>
                  <a:lnTo>
                    <a:pt x="2645" y="498"/>
                  </a:lnTo>
                  <a:lnTo>
                    <a:pt x="2645" y="497"/>
                  </a:lnTo>
                  <a:lnTo>
                    <a:pt x="2641" y="492"/>
                  </a:lnTo>
                  <a:lnTo>
                    <a:pt x="2639" y="488"/>
                  </a:lnTo>
                  <a:lnTo>
                    <a:pt x="2643" y="480"/>
                  </a:lnTo>
                  <a:lnTo>
                    <a:pt x="2645" y="478"/>
                  </a:lnTo>
                  <a:lnTo>
                    <a:pt x="2649" y="476"/>
                  </a:lnTo>
                  <a:lnTo>
                    <a:pt x="2647" y="475"/>
                  </a:lnTo>
                  <a:lnTo>
                    <a:pt x="2647" y="474"/>
                  </a:lnTo>
                  <a:lnTo>
                    <a:pt x="2656" y="473"/>
                  </a:lnTo>
                  <a:lnTo>
                    <a:pt x="2658" y="472"/>
                  </a:lnTo>
                  <a:lnTo>
                    <a:pt x="2658" y="473"/>
                  </a:lnTo>
                  <a:lnTo>
                    <a:pt x="2658" y="474"/>
                  </a:lnTo>
                  <a:lnTo>
                    <a:pt x="2656" y="475"/>
                  </a:lnTo>
                  <a:lnTo>
                    <a:pt x="2654" y="476"/>
                  </a:lnTo>
                  <a:lnTo>
                    <a:pt x="2656" y="478"/>
                  </a:lnTo>
                  <a:lnTo>
                    <a:pt x="2658" y="480"/>
                  </a:lnTo>
                  <a:lnTo>
                    <a:pt x="2660" y="480"/>
                  </a:lnTo>
                  <a:lnTo>
                    <a:pt x="2662" y="477"/>
                  </a:lnTo>
                  <a:lnTo>
                    <a:pt x="2662" y="475"/>
                  </a:lnTo>
                  <a:lnTo>
                    <a:pt x="2662" y="470"/>
                  </a:lnTo>
                  <a:lnTo>
                    <a:pt x="2660" y="469"/>
                  </a:lnTo>
                  <a:lnTo>
                    <a:pt x="2656" y="469"/>
                  </a:lnTo>
                  <a:lnTo>
                    <a:pt x="2656" y="460"/>
                  </a:lnTo>
                  <a:lnTo>
                    <a:pt x="2656" y="459"/>
                  </a:lnTo>
                  <a:lnTo>
                    <a:pt x="2660" y="458"/>
                  </a:lnTo>
                  <a:lnTo>
                    <a:pt x="2662" y="454"/>
                  </a:lnTo>
                  <a:lnTo>
                    <a:pt x="2662" y="453"/>
                  </a:lnTo>
                  <a:lnTo>
                    <a:pt x="2654" y="451"/>
                  </a:lnTo>
                  <a:lnTo>
                    <a:pt x="2651" y="451"/>
                  </a:lnTo>
                  <a:lnTo>
                    <a:pt x="2649" y="453"/>
                  </a:lnTo>
                  <a:lnTo>
                    <a:pt x="2649" y="454"/>
                  </a:lnTo>
                  <a:lnTo>
                    <a:pt x="2647" y="453"/>
                  </a:lnTo>
                  <a:lnTo>
                    <a:pt x="2645" y="452"/>
                  </a:lnTo>
                  <a:lnTo>
                    <a:pt x="2643" y="451"/>
                  </a:lnTo>
                  <a:lnTo>
                    <a:pt x="2643" y="449"/>
                  </a:lnTo>
                  <a:lnTo>
                    <a:pt x="2658" y="435"/>
                  </a:lnTo>
                  <a:lnTo>
                    <a:pt x="2658" y="433"/>
                  </a:lnTo>
                  <a:lnTo>
                    <a:pt x="2660" y="433"/>
                  </a:lnTo>
                  <a:lnTo>
                    <a:pt x="2660" y="432"/>
                  </a:lnTo>
                  <a:lnTo>
                    <a:pt x="2660" y="430"/>
                  </a:lnTo>
                  <a:lnTo>
                    <a:pt x="2662" y="430"/>
                  </a:lnTo>
                  <a:lnTo>
                    <a:pt x="2664" y="429"/>
                  </a:lnTo>
                  <a:lnTo>
                    <a:pt x="2662" y="427"/>
                  </a:lnTo>
                  <a:lnTo>
                    <a:pt x="2662" y="425"/>
                  </a:lnTo>
                  <a:lnTo>
                    <a:pt x="2664" y="424"/>
                  </a:lnTo>
                  <a:lnTo>
                    <a:pt x="2666" y="421"/>
                  </a:lnTo>
                  <a:lnTo>
                    <a:pt x="2670" y="420"/>
                  </a:lnTo>
                  <a:lnTo>
                    <a:pt x="2673" y="419"/>
                  </a:lnTo>
                  <a:lnTo>
                    <a:pt x="2675" y="420"/>
                  </a:lnTo>
                  <a:lnTo>
                    <a:pt x="2677" y="421"/>
                  </a:lnTo>
                  <a:lnTo>
                    <a:pt x="2679" y="419"/>
                  </a:lnTo>
                  <a:lnTo>
                    <a:pt x="2683" y="418"/>
                  </a:lnTo>
                  <a:lnTo>
                    <a:pt x="2685" y="419"/>
                  </a:lnTo>
                  <a:lnTo>
                    <a:pt x="2685" y="421"/>
                  </a:lnTo>
                  <a:lnTo>
                    <a:pt x="2689" y="421"/>
                  </a:lnTo>
                  <a:lnTo>
                    <a:pt x="2689" y="419"/>
                  </a:lnTo>
                  <a:lnTo>
                    <a:pt x="2689" y="418"/>
                  </a:lnTo>
                  <a:lnTo>
                    <a:pt x="2691" y="416"/>
                  </a:lnTo>
                  <a:lnTo>
                    <a:pt x="2694" y="416"/>
                  </a:lnTo>
                  <a:lnTo>
                    <a:pt x="2700" y="415"/>
                  </a:lnTo>
                  <a:lnTo>
                    <a:pt x="2702" y="413"/>
                  </a:lnTo>
                  <a:lnTo>
                    <a:pt x="2706" y="410"/>
                  </a:lnTo>
                  <a:lnTo>
                    <a:pt x="2706" y="411"/>
                  </a:lnTo>
                  <a:lnTo>
                    <a:pt x="2708" y="412"/>
                  </a:lnTo>
                  <a:lnTo>
                    <a:pt x="2706" y="413"/>
                  </a:lnTo>
                  <a:lnTo>
                    <a:pt x="2706" y="416"/>
                  </a:lnTo>
                  <a:lnTo>
                    <a:pt x="2706" y="420"/>
                  </a:lnTo>
                  <a:lnTo>
                    <a:pt x="2704" y="421"/>
                  </a:lnTo>
                  <a:lnTo>
                    <a:pt x="2706" y="421"/>
                  </a:lnTo>
                  <a:lnTo>
                    <a:pt x="2717" y="415"/>
                  </a:lnTo>
                  <a:lnTo>
                    <a:pt x="2717" y="412"/>
                  </a:lnTo>
                  <a:lnTo>
                    <a:pt x="2721" y="413"/>
                  </a:lnTo>
                  <a:lnTo>
                    <a:pt x="2723" y="412"/>
                  </a:lnTo>
                  <a:lnTo>
                    <a:pt x="2725" y="412"/>
                  </a:lnTo>
                  <a:lnTo>
                    <a:pt x="2729" y="410"/>
                  </a:lnTo>
                  <a:lnTo>
                    <a:pt x="2734" y="410"/>
                  </a:lnTo>
                  <a:lnTo>
                    <a:pt x="2736" y="409"/>
                  </a:lnTo>
                  <a:lnTo>
                    <a:pt x="2746" y="409"/>
                  </a:lnTo>
                  <a:lnTo>
                    <a:pt x="2753" y="411"/>
                  </a:lnTo>
                  <a:lnTo>
                    <a:pt x="2757" y="412"/>
                  </a:lnTo>
                  <a:lnTo>
                    <a:pt x="2759" y="413"/>
                  </a:lnTo>
                  <a:lnTo>
                    <a:pt x="2763" y="418"/>
                  </a:lnTo>
                  <a:lnTo>
                    <a:pt x="2763" y="419"/>
                  </a:lnTo>
                  <a:lnTo>
                    <a:pt x="2767" y="419"/>
                  </a:lnTo>
                  <a:lnTo>
                    <a:pt x="2767" y="417"/>
                  </a:lnTo>
                  <a:lnTo>
                    <a:pt x="2771" y="413"/>
                  </a:lnTo>
                  <a:lnTo>
                    <a:pt x="2771" y="412"/>
                  </a:lnTo>
                  <a:lnTo>
                    <a:pt x="2769" y="412"/>
                  </a:lnTo>
                  <a:lnTo>
                    <a:pt x="2776" y="410"/>
                  </a:lnTo>
                  <a:lnTo>
                    <a:pt x="2778" y="410"/>
                  </a:lnTo>
                  <a:lnTo>
                    <a:pt x="2778" y="409"/>
                  </a:lnTo>
                  <a:lnTo>
                    <a:pt x="2780" y="409"/>
                  </a:lnTo>
                  <a:lnTo>
                    <a:pt x="2782" y="409"/>
                  </a:lnTo>
                  <a:lnTo>
                    <a:pt x="2784" y="407"/>
                  </a:lnTo>
                  <a:lnTo>
                    <a:pt x="2786" y="407"/>
                  </a:lnTo>
                  <a:lnTo>
                    <a:pt x="2786" y="405"/>
                  </a:lnTo>
                  <a:lnTo>
                    <a:pt x="2788" y="405"/>
                  </a:lnTo>
                  <a:lnTo>
                    <a:pt x="2790" y="404"/>
                  </a:lnTo>
                  <a:lnTo>
                    <a:pt x="2793" y="404"/>
                  </a:lnTo>
                  <a:lnTo>
                    <a:pt x="2795" y="403"/>
                  </a:lnTo>
                  <a:lnTo>
                    <a:pt x="2793" y="402"/>
                  </a:lnTo>
                  <a:lnTo>
                    <a:pt x="2793" y="401"/>
                  </a:lnTo>
                  <a:lnTo>
                    <a:pt x="2795" y="402"/>
                  </a:lnTo>
                  <a:lnTo>
                    <a:pt x="2797" y="402"/>
                  </a:lnTo>
                  <a:lnTo>
                    <a:pt x="2799" y="400"/>
                  </a:lnTo>
                  <a:lnTo>
                    <a:pt x="2797" y="400"/>
                  </a:lnTo>
                  <a:lnTo>
                    <a:pt x="2801" y="400"/>
                  </a:lnTo>
                  <a:lnTo>
                    <a:pt x="2803" y="399"/>
                  </a:lnTo>
                  <a:lnTo>
                    <a:pt x="2805" y="397"/>
                  </a:lnTo>
                  <a:lnTo>
                    <a:pt x="2803" y="396"/>
                  </a:lnTo>
                  <a:lnTo>
                    <a:pt x="2805" y="395"/>
                  </a:lnTo>
                  <a:lnTo>
                    <a:pt x="2805" y="396"/>
                  </a:lnTo>
                  <a:lnTo>
                    <a:pt x="2807" y="396"/>
                  </a:lnTo>
                  <a:lnTo>
                    <a:pt x="2809" y="395"/>
                  </a:lnTo>
                  <a:lnTo>
                    <a:pt x="2812" y="394"/>
                  </a:lnTo>
                  <a:lnTo>
                    <a:pt x="2814" y="393"/>
                  </a:lnTo>
                  <a:lnTo>
                    <a:pt x="2814" y="392"/>
                  </a:lnTo>
                  <a:lnTo>
                    <a:pt x="2814" y="391"/>
                  </a:lnTo>
                  <a:lnTo>
                    <a:pt x="2816" y="391"/>
                  </a:lnTo>
                  <a:lnTo>
                    <a:pt x="2816" y="392"/>
                  </a:lnTo>
                  <a:lnTo>
                    <a:pt x="2818" y="392"/>
                  </a:lnTo>
                  <a:lnTo>
                    <a:pt x="2820" y="392"/>
                  </a:lnTo>
                  <a:lnTo>
                    <a:pt x="2822" y="389"/>
                  </a:lnTo>
                  <a:lnTo>
                    <a:pt x="2830" y="388"/>
                  </a:lnTo>
                  <a:lnTo>
                    <a:pt x="2833" y="387"/>
                  </a:lnTo>
                  <a:lnTo>
                    <a:pt x="2837" y="386"/>
                  </a:lnTo>
                  <a:lnTo>
                    <a:pt x="2837" y="385"/>
                  </a:lnTo>
                  <a:lnTo>
                    <a:pt x="2837" y="384"/>
                  </a:lnTo>
                  <a:lnTo>
                    <a:pt x="2837" y="383"/>
                  </a:lnTo>
                  <a:lnTo>
                    <a:pt x="2839" y="383"/>
                  </a:lnTo>
                  <a:lnTo>
                    <a:pt x="2839" y="385"/>
                  </a:lnTo>
                  <a:lnTo>
                    <a:pt x="2847" y="383"/>
                  </a:lnTo>
                  <a:lnTo>
                    <a:pt x="2860" y="378"/>
                  </a:lnTo>
                  <a:lnTo>
                    <a:pt x="2868" y="377"/>
                  </a:lnTo>
                  <a:lnTo>
                    <a:pt x="2868" y="376"/>
                  </a:lnTo>
                  <a:lnTo>
                    <a:pt x="2868" y="375"/>
                  </a:lnTo>
                  <a:lnTo>
                    <a:pt x="2864" y="371"/>
                  </a:lnTo>
                  <a:lnTo>
                    <a:pt x="2866" y="370"/>
                  </a:lnTo>
                  <a:lnTo>
                    <a:pt x="2870" y="375"/>
                  </a:lnTo>
                  <a:lnTo>
                    <a:pt x="2870" y="376"/>
                  </a:lnTo>
                  <a:lnTo>
                    <a:pt x="2873" y="376"/>
                  </a:lnTo>
                  <a:lnTo>
                    <a:pt x="2875" y="376"/>
                  </a:lnTo>
                  <a:lnTo>
                    <a:pt x="2875" y="375"/>
                  </a:lnTo>
                  <a:lnTo>
                    <a:pt x="2873" y="373"/>
                  </a:lnTo>
                  <a:lnTo>
                    <a:pt x="2875" y="373"/>
                  </a:lnTo>
                  <a:lnTo>
                    <a:pt x="2877" y="375"/>
                  </a:lnTo>
                  <a:lnTo>
                    <a:pt x="2877" y="376"/>
                  </a:lnTo>
                  <a:lnTo>
                    <a:pt x="2883" y="377"/>
                  </a:lnTo>
                  <a:lnTo>
                    <a:pt x="2889" y="379"/>
                  </a:lnTo>
                  <a:lnTo>
                    <a:pt x="2894" y="380"/>
                  </a:lnTo>
                  <a:lnTo>
                    <a:pt x="2896" y="380"/>
                  </a:lnTo>
                  <a:lnTo>
                    <a:pt x="2896" y="378"/>
                  </a:lnTo>
                  <a:lnTo>
                    <a:pt x="2898" y="378"/>
                  </a:lnTo>
                  <a:lnTo>
                    <a:pt x="2902" y="375"/>
                  </a:lnTo>
                  <a:lnTo>
                    <a:pt x="2902" y="372"/>
                  </a:lnTo>
                  <a:lnTo>
                    <a:pt x="2902" y="371"/>
                  </a:lnTo>
                  <a:lnTo>
                    <a:pt x="2900" y="370"/>
                  </a:lnTo>
                  <a:lnTo>
                    <a:pt x="2896" y="369"/>
                  </a:lnTo>
                  <a:lnTo>
                    <a:pt x="2896" y="368"/>
                  </a:lnTo>
                  <a:lnTo>
                    <a:pt x="2898" y="368"/>
                  </a:lnTo>
                  <a:lnTo>
                    <a:pt x="2900" y="368"/>
                  </a:lnTo>
                  <a:lnTo>
                    <a:pt x="2902" y="367"/>
                  </a:lnTo>
                  <a:lnTo>
                    <a:pt x="2900" y="364"/>
                  </a:lnTo>
                  <a:lnTo>
                    <a:pt x="2898" y="364"/>
                  </a:lnTo>
                  <a:lnTo>
                    <a:pt x="2894" y="361"/>
                  </a:lnTo>
                  <a:lnTo>
                    <a:pt x="2892" y="351"/>
                  </a:lnTo>
                  <a:lnTo>
                    <a:pt x="2887" y="352"/>
                  </a:lnTo>
                  <a:lnTo>
                    <a:pt x="2885" y="351"/>
                  </a:lnTo>
                  <a:lnTo>
                    <a:pt x="2885" y="349"/>
                  </a:lnTo>
                  <a:lnTo>
                    <a:pt x="2887" y="348"/>
                  </a:lnTo>
                  <a:lnTo>
                    <a:pt x="2889" y="349"/>
                  </a:lnTo>
                  <a:lnTo>
                    <a:pt x="2885" y="344"/>
                  </a:lnTo>
                  <a:lnTo>
                    <a:pt x="2883" y="346"/>
                  </a:lnTo>
                  <a:lnTo>
                    <a:pt x="2879" y="345"/>
                  </a:lnTo>
                  <a:lnTo>
                    <a:pt x="2877" y="344"/>
                  </a:lnTo>
                  <a:lnTo>
                    <a:pt x="2875" y="344"/>
                  </a:lnTo>
                  <a:lnTo>
                    <a:pt x="2873" y="341"/>
                  </a:lnTo>
                  <a:lnTo>
                    <a:pt x="2873" y="337"/>
                  </a:lnTo>
                  <a:lnTo>
                    <a:pt x="2875" y="336"/>
                  </a:lnTo>
                  <a:lnTo>
                    <a:pt x="2877" y="337"/>
                  </a:lnTo>
                  <a:lnTo>
                    <a:pt x="2881" y="338"/>
                  </a:lnTo>
                  <a:lnTo>
                    <a:pt x="2883" y="337"/>
                  </a:lnTo>
                  <a:lnTo>
                    <a:pt x="2885" y="338"/>
                  </a:lnTo>
                  <a:lnTo>
                    <a:pt x="2889" y="338"/>
                  </a:lnTo>
                  <a:lnTo>
                    <a:pt x="2889" y="339"/>
                  </a:lnTo>
                  <a:lnTo>
                    <a:pt x="2892" y="338"/>
                  </a:lnTo>
                  <a:lnTo>
                    <a:pt x="2894" y="337"/>
                  </a:lnTo>
                  <a:lnTo>
                    <a:pt x="2902" y="336"/>
                  </a:lnTo>
                  <a:lnTo>
                    <a:pt x="2906" y="332"/>
                  </a:lnTo>
                  <a:lnTo>
                    <a:pt x="2910" y="330"/>
                  </a:lnTo>
                  <a:lnTo>
                    <a:pt x="2919" y="325"/>
                  </a:lnTo>
                  <a:lnTo>
                    <a:pt x="2919" y="323"/>
                  </a:lnTo>
                  <a:lnTo>
                    <a:pt x="2921" y="322"/>
                  </a:lnTo>
                  <a:lnTo>
                    <a:pt x="2921" y="320"/>
                  </a:lnTo>
                  <a:lnTo>
                    <a:pt x="2913" y="315"/>
                  </a:lnTo>
                  <a:lnTo>
                    <a:pt x="2913" y="309"/>
                  </a:lnTo>
                  <a:lnTo>
                    <a:pt x="2915" y="309"/>
                  </a:lnTo>
                  <a:lnTo>
                    <a:pt x="2917" y="311"/>
                  </a:lnTo>
                  <a:lnTo>
                    <a:pt x="2921" y="309"/>
                  </a:lnTo>
                  <a:lnTo>
                    <a:pt x="2921" y="306"/>
                  </a:lnTo>
                  <a:lnTo>
                    <a:pt x="2923" y="307"/>
                  </a:lnTo>
                  <a:lnTo>
                    <a:pt x="2923" y="306"/>
                  </a:lnTo>
                  <a:lnTo>
                    <a:pt x="2923" y="307"/>
                  </a:lnTo>
                  <a:lnTo>
                    <a:pt x="2927" y="309"/>
                  </a:lnTo>
                  <a:lnTo>
                    <a:pt x="2929" y="308"/>
                  </a:lnTo>
                  <a:lnTo>
                    <a:pt x="2932" y="306"/>
                  </a:lnTo>
                  <a:lnTo>
                    <a:pt x="2932" y="305"/>
                  </a:lnTo>
                  <a:lnTo>
                    <a:pt x="2934" y="306"/>
                  </a:lnTo>
                  <a:lnTo>
                    <a:pt x="2932" y="311"/>
                  </a:lnTo>
                  <a:lnTo>
                    <a:pt x="2929" y="312"/>
                  </a:lnTo>
                  <a:lnTo>
                    <a:pt x="2927" y="312"/>
                  </a:lnTo>
                  <a:lnTo>
                    <a:pt x="2925" y="311"/>
                  </a:lnTo>
                  <a:lnTo>
                    <a:pt x="2929" y="316"/>
                  </a:lnTo>
                  <a:lnTo>
                    <a:pt x="2932" y="316"/>
                  </a:lnTo>
                  <a:lnTo>
                    <a:pt x="2934" y="319"/>
                  </a:lnTo>
                  <a:lnTo>
                    <a:pt x="2934" y="321"/>
                  </a:lnTo>
                  <a:lnTo>
                    <a:pt x="2936" y="322"/>
                  </a:lnTo>
                  <a:lnTo>
                    <a:pt x="2944" y="322"/>
                  </a:lnTo>
                  <a:lnTo>
                    <a:pt x="2950" y="322"/>
                  </a:lnTo>
                  <a:lnTo>
                    <a:pt x="2950" y="320"/>
                  </a:lnTo>
                  <a:lnTo>
                    <a:pt x="2955" y="320"/>
                  </a:lnTo>
                  <a:lnTo>
                    <a:pt x="2959" y="321"/>
                  </a:lnTo>
                  <a:lnTo>
                    <a:pt x="2963" y="320"/>
                  </a:lnTo>
                  <a:lnTo>
                    <a:pt x="2965" y="322"/>
                  </a:lnTo>
                  <a:lnTo>
                    <a:pt x="2967" y="322"/>
                  </a:lnTo>
                  <a:lnTo>
                    <a:pt x="2972" y="323"/>
                  </a:lnTo>
                  <a:lnTo>
                    <a:pt x="2972" y="325"/>
                  </a:lnTo>
                  <a:lnTo>
                    <a:pt x="2972" y="328"/>
                  </a:lnTo>
                  <a:lnTo>
                    <a:pt x="2972" y="331"/>
                  </a:lnTo>
                  <a:lnTo>
                    <a:pt x="2976" y="332"/>
                  </a:lnTo>
                  <a:lnTo>
                    <a:pt x="2978" y="333"/>
                  </a:lnTo>
                  <a:lnTo>
                    <a:pt x="2980" y="335"/>
                  </a:lnTo>
                  <a:lnTo>
                    <a:pt x="2980" y="336"/>
                  </a:lnTo>
                  <a:lnTo>
                    <a:pt x="2982" y="336"/>
                  </a:lnTo>
                  <a:lnTo>
                    <a:pt x="2984" y="337"/>
                  </a:lnTo>
                  <a:lnTo>
                    <a:pt x="2986" y="337"/>
                  </a:lnTo>
                  <a:lnTo>
                    <a:pt x="2984" y="336"/>
                  </a:lnTo>
                  <a:lnTo>
                    <a:pt x="2986" y="335"/>
                  </a:lnTo>
                  <a:lnTo>
                    <a:pt x="2988" y="336"/>
                  </a:lnTo>
                  <a:lnTo>
                    <a:pt x="2988" y="333"/>
                  </a:lnTo>
                  <a:lnTo>
                    <a:pt x="2988" y="332"/>
                  </a:lnTo>
                  <a:lnTo>
                    <a:pt x="2990" y="332"/>
                  </a:lnTo>
                  <a:lnTo>
                    <a:pt x="2990" y="335"/>
                  </a:lnTo>
                  <a:lnTo>
                    <a:pt x="2988" y="337"/>
                  </a:lnTo>
                  <a:lnTo>
                    <a:pt x="2993" y="338"/>
                  </a:lnTo>
                  <a:lnTo>
                    <a:pt x="2995" y="338"/>
                  </a:lnTo>
                  <a:lnTo>
                    <a:pt x="2997" y="339"/>
                  </a:lnTo>
                  <a:lnTo>
                    <a:pt x="2999" y="341"/>
                  </a:lnTo>
                  <a:lnTo>
                    <a:pt x="2999" y="343"/>
                  </a:lnTo>
                  <a:lnTo>
                    <a:pt x="3003" y="343"/>
                  </a:lnTo>
                  <a:lnTo>
                    <a:pt x="3003" y="341"/>
                  </a:lnTo>
                  <a:lnTo>
                    <a:pt x="3003" y="344"/>
                  </a:lnTo>
                  <a:lnTo>
                    <a:pt x="3005" y="344"/>
                  </a:lnTo>
                  <a:lnTo>
                    <a:pt x="3007" y="344"/>
                  </a:lnTo>
                  <a:lnTo>
                    <a:pt x="3009" y="341"/>
                  </a:lnTo>
                  <a:lnTo>
                    <a:pt x="3009" y="339"/>
                  </a:lnTo>
                  <a:lnTo>
                    <a:pt x="3012" y="340"/>
                  </a:lnTo>
                  <a:lnTo>
                    <a:pt x="3009" y="345"/>
                  </a:lnTo>
                  <a:lnTo>
                    <a:pt x="3012" y="346"/>
                  </a:lnTo>
                  <a:lnTo>
                    <a:pt x="3014" y="346"/>
                  </a:lnTo>
                  <a:lnTo>
                    <a:pt x="3016" y="345"/>
                  </a:lnTo>
                  <a:lnTo>
                    <a:pt x="3016" y="343"/>
                  </a:lnTo>
                  <a:lnTo>
                    <a:pt x="3014" y="341"/>
                  </a:lnTo>
                  <a:lnTo>
                    <a:pt x="3016" y="341"/>
                  </a:lnTo>
                  <a:lnTo>
                    <a:pt x="3018" y="341"/>
                  </a:lnTo>
                  <a:lnTo>
                    <a:pt x="3020" y="343"/>
                  </a:lnTo>
                  <a:lnTo>
                    <a:pt x="3024" y="343"/>
                  </a:lnTo>
                  <a:lnTo>
                    <a:pt x="3022" y="339"/>
                  </a:lnTo>
                  <a:lnTo>
                    <a:pt x="3020" y="338"/>
                  </a:lnTo>
                  <a:lnTo>
                    <a:pt x="3016" y="339"/>
                  </a:lnTo>
                  <a:lnTo>
                    <a:pt x="3016" y="338"/>
                  </a:lnTo>
                  <a:lnTo>
                    <a:pt x="3016" y="337"/>
                  </a:lnTo>
                  <a:lnTo>
                    <a:pt x="3018" y="337"/>
                  </a:lnTo>
                  <a:lnTo>
                    <a:pt x="3018" y="336"/>
                  </a:lnTo>
                  <a:lnTo>
                    <a:pt x="3016" y="335"/>
                  </a:lnTo>
                  <a:lnTo>
                    <a:pt x="3014" y="336"/>
                  </a:lnTo>
                  <a:lnTo>
                    <a:pt x="3016" y="335"/>
                  </a:lnTo>
                  <a:lnTo>
                    <a:pt x="3018" y="335"/>
                  </a:lnTo>
                  <a:lnTo>
                    <a:pt x="3020" y="333"/>
                  </a:lnTo>
                  <a:lnTo>
                    <a:pt x="3020" y="332"/>
                  </a:lnTo>
                  <a:lnTo>
                    <a:pt x="3022" y="33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1" name="Freeform 1403"/>
            <p:cNvSpPr>
              <a:spLocks/>
            </p:cNvSpPr>
            <p:nvPr/>
          </p:nvSpPr>
          <p:spPr bwMode="auto">
            <a:xfrm>
              <a:off x="4583198" y="3909380"/>
              <a:ext cx="30983" cy="19761"/>
            </a:xfrm>
            <a:custGeom>
              <a:avLst/>
              <a:gdLst>
                <a:gd name="T0" fmla="*/ 11 w 34"/>
                <a:gd name="T1" fmla="*/ 17 h 17"/>
                <a:gd name="T2" fmla="*/ 15 w 34"/>
                <a:gd name="T3" fmla="*/ 17 h 17"/>
                <a:gd name="T4" fmla="*/ 15 w 34"/>
                <a:gd name="T5" fmla="*/ 16 h 17"/>
                <a:gd name="T6" fmla="*/ 17 w 34"/>
                <a:gd name="T7" fmla="*/ 16 h 17"/>
                <a:gd name="T8" fmla="*/ 21 w 34"/>
                <a:gd name="T9" fmla="*/ 14 h 17"/>
                <a:gd name="T10" fmla="*/ 28 w 34"/>
                <a:gd name="T11" fmla="*/ 14 h 17"/>
                <a:gd name="T12" fmla="*/ 30 w 34"/>
                <a:gd name="T13" fmla="*/ 8 h 17"/>
                <a:gd name="T14" fmla="*/ 34 w 34"/>
                <a:gd name="T15" fmla="*/ 5 h 17"/>
                <a:gd name="T16" fmla="*/ 30 w 34"/>
                <a:gd name="T17" fmla="*/ 3 h 17"/>
                <a:gd name="T18" fmla="*/ 30 w 34"/>
                <a:gd name="T19" fmla="*/ 2 h 17"/>
                <a:gd name="T20" fmla="*/ 28 w 34"/>
                <a:gd name="T21" fmla="*/ 1 h 17"/>
                <a:gd name="T22" fmla="*/ 17 w 34"/>
                <a:gd name="T23" fmla="*/ 2 h 17"/>
                <a:gd name="T24" fmla="*/ 17 w 34"/>
                <a:gd name="T25" fmla="*/ 2 h 17"/>
                <a:gd name="T26" fmla="*/ 17 w 34"/>
                <a:gd name="T27" fmla="*/ 1 h 17"/>
                <a:gd name="T28" fmla="*/ 19 w 34"/>
                <a:gd name="T29" fmla="*/ 0 h 17"/>
                <a:gd name="T30" fmla="*/ 17 w 34"/>
                <a:gd name="T31" fmla="*/ 0 h 17"/>
                <a:gd name="T32" fmla="*/ 13 w 34"/>
                <a:gd name="T33" fmla="*/ 1 h 17"/>
                <a:gd name="T34" fmla="*/ 13 w 34"/>
                <a:gd name="T35" fmla="*/ 3 h 17"/>
                <a:gd name="T36" fmla="*/ 11 w 34"/>
                <a:gd name="T37" fmla="*/ 3 h 17"/>
                <a:gd name="T38" fmla="*/ 9 w 34"/>
                <a:gd name="T39" fmla="*/ 3 h 17"/>
                <a:gd name="T40" fmla="*/ 7 w 34"/>
                <a:gd name="T41" fmla="*/ 4 h 17"/>
                <a:gd name="T42" fmla="*/ 0 w 34"/>
                <a:gd name="T43" fmla="*/ 5 h 17"/>
                <a:gd name="T44" fmla="*/ 2 w 34"/>
                <a:gd name="T45" fmla="*/ 8 h 17"/>
                <a:gd name="T46" fmla="*/ 7 w 34"/>
                <a:gd name="T47" fmla="*/ 8 h 17"/>
                <a:gd name="T48" fmla="*/ 7 w 34"/>
                <a:gd name="T49" fmla="*/ 12 h 17"/>
                <a:gd name="T50" fmla="*/ 9 w 34"/>
                <a:gd name="T51" fmla="*/ 14 h 17"/>
                <a:gd name="T52" fmla="*/ 9 w 34"/>
                <a:gd name="T53" fmla="*/ 16 h 17"/>
                <a:gd name="T54" fmla="*/ 11 w 34"/>
                <a:gd name="T55" fmla="*/ 17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17"/>
                <a:gd name="T86" fmla="*/ 34 w 34"/>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17">
                  <a:moveTo>
                    <a:pt x="11" y="17"/>
                  </a:moveTo>
                  <a:lnTo>
                    <a:pt x="15" y="17"/>
                  </a:lnTo>
                  <a:lnTo>
                    <a:pt x="15" y="16"/>
                  </a:lnTo>
                  <a:lnTo>
                    <a:pt x="17" y="16"/>
                  </a:lnTo>
                  <a:lnTo>
                    <a:pt x="21" y="14"/>
                  </a:lnTo>
                  <a:lnTo>
                    <a:pt x="28" y="14"/>
                  </a:lnTo>
                  <a:lnTo>
                    <a:pt x="30" y="8"/>
                  </a:lnTo>
                  <a:lnTo>
                    <a:pt x="34" y="5"/>
                  </a:lnTo>
                  <a:lnTo>
                    <a:pt x="30" y="3"/>
                  </a:lnTo>
                  <a:lnTo>
                    <a:pt x="30" y="2"/>
                  </a:lnTo>
                  <a:lnTo>
                    <a:pt x="28" y="1"/>
                  </a:lnTo>
                  <a:lnTo>
                    <a:pt x="17" y="2"/>
                  </a:lnTo>
                  <a:lnTo>
                    <a:pt x="17" y="1"/>
                  </a:lnTo>
                  <a:lnTo>
                    <a:pt x="19" y="0"/>
                  </a:lnTo>
                  <a:lnTo>
                    <a:pt x="17" y="0"/>
                  </a:lnTo>
                  <a:lnTo>
                    <a:pt x="13" y="1"/>
                  </a:lnTo>
                  <a:lnTo>
                    <a:pt x="13" y="3"/>
                  </a:lnTo>
                  <a:lnTo>
                    <a:pt x="11" y="3"/>
                  </a:lnTo>
                  <a:lnTo>
                    <a:pt x="9" y="3"/>
                  </a:lnTo>
                  <a:lnTo>
                    <a:pt x="7" y="4"/>
                  </a:lnTo>
                  <a:lnTo>
                    <a:pt x="0" y="5"/>
                  </a:lnTo>
                  <a:lnTo>
                    <a:pt x="2" y="8"/>
                  </a:lnTo>
                  <a:lnTo>
                    <a:pt x="7" y="8"/>
                  </a:lnTo>
                  <a:lnTo>
                    <a:pt x="7" y="12"/>
                  </a:lnTo>
                  <a:lnTo>
                    <a:pt x="9" y="14"/>
                  </a:lnTo>
                  <a:lnTo>
                    <a:pt x="9" y="16"/>
                  </a:lnTo>
                  <a:lnTo>
                    <a:pt x="11" y="17"/>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2" name="Freeform 1404"/>
            <p:cNvSpPr>
              <a:spLocks/>
            </p:cNvSpPr>
            <p:nvPr/>
          </p:nvSpPr>
          <p:spPr bwMode="auto">
            <a:xfrm>
              <a:off x="4959551" y="4227884"/>
              <a:ext cx="29161" cy="20924"/>
            </a:xfrm>
            <a:custGeom>
              <a:avLst/>
              <a:gdLst>
                <a:gd name="T0" fmla="*/ 2 w 32"/>
                <a:gd name="T1" fmla="*/ 18 h 18"/>
                <a:gd name="T2" fmla="*/ 2 w 32"/>
                <a:gd name="T3" fmla="*/ 17 h 18"/>
                <a:gd name="T4" fmla="*/ 2 w 32"/>
                <a:gd name="T5" fmla="*/ 14 h 18"/>
                <a:gd name="T6" fmla="*/ 4 w 32"/>
                <a:gd name="T7" fmla="*/ 14 h 18"/>
                <a:gd name="T8" fmla="*/ 6 w 32"/>
                <a:gd name="T9" fmla="*/ 17 h 18"/>
                <a:gd name="T10" fmla="*/ 8 w 32"/>
                <a:gd name="T11" fmla="*/ 18 h 18"/>
                <a:gd name="T12" fmla="*/ 8 w 32"/>
                <a:gd name="T13" fmla="*/ 17 h 18"/>
                <a:gd name="T14" fmla="*/ 11 w 32"/>
                <a:gd name="T15" fmla="*/ 18 h 18"/>
                <a:gd name="T16" fmla="*/ 13 w 32"/>
                <a:gd name="T17" fmla="*/ 17 h 18"/>
                <a:gd name="T18" fmla="*/ 15 w 32"/>
                <a:gd name="T19" fmla="*/ 16 h 18"/>
                <a:gd name="T20" fmla="*/ 19 w 32"/>
                <a:gd name="T21" fmla="*/ 16 h 18"/>
                <a:gd name="T22" fmla="*/ 21 w 32"/>
                <a:gd name="T23" fmla="*/ 14 h 18"/>
                <a:gd name="T24" fmla="*/ 30 w 32"/>
                <a:gd name="T25" fmla="*/ 9 h 18"/>
                <a:gd name="T26" fmla="*/ 32 w 32"/>
                <a:gd name="T27" fmla="*/ 11 h 18"/>
                <a:gd name="T28" fmla="*/ 32 w 32"/>
                <a:gd name="T29" fmla="*/ 9 h 18"/>
                <a:gd name="T30" fmla="*/ 30 w 32"/>
                <a:gd name="T31" fmla="*/ 4 h 18"/>
                <a:gd name="T32" fmla="*/ 30 w 32"/>
                <a:gd name="T33" fmla="*/ 6 h 18"/>
                <a:gd name="T34" fmla="*/ 27 w 32"/>
                <a:gd name="T35" fmla="*/ 6 h 18"/>
                <a:gd name="T36" fmla="*/ 25 w 32"/>
                <a:gd name="T37" fmla="*/ 4 h 18"/>
                <a:gd name="T38" fmla="*/ 15 w 32"/>
                <a:gd name="T39" fmla="*/ 0 h 18"/>
                <a:gd name="T40" fmla="*/ 15 w 32"/>
                <a:gd name="T41" fmla="*/ 0 h 18"/>
                <a:gd name="T42" fmla="*/ 11 w 32"/>
                <a:gd name="T43" fmla="*/ 1 h 18"/>
                <a:gd name="T44" fmla="*/ 11 w 32"/>
                <a:gd name="T45" fmla="*/ 0 h 18"/>
                <a:gd name="T46" fmla="*/ 8 w 32"/>
                <a:gd name="T47" fmla="*/ 0 h 18"/>
                <a:gd name="T48" fmla="*/ 8 w 32"/>
                <a:gd name="T49" fmla="*/ 1 h 18"/>
                <a:gd name="T50" fmla="*/ 6 w 32"/>
                <a:gd name="T51" fmla="*/ 2 h 18"/>
                <a:gd name="T52" fmla="*/ 2 w 32"/>
                <a:gd name="T53" fmla="*/ 8 h 18"/>
                <a:gd name="T54" fmla="*/ 0 w 32"/>
                <a:gd name="T55" fmla="*/ 14 h 18"/>
                <a:gd name="T56" fmla="*/ 2 w 32"/>
                <a:gd name="T57" fmla="*/ 16 h 18"/>
                <a:gd name="T58" fmla="*/ 2 w 32"/>
                <a:gd name="T59" fmla="*/ 18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18"/>
                <a:gd name="T92" fmla="*/ 32 w 32"/>
                <a:gd name="T93" fmla="*/ 18 h 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18">
                  <a:moveTo>
                    <a:pt x="2" y="18"/>
                  </a:moveTo>
                  <a:lnTo>
                    <a:pt x="2" y="17"/>
                  </a:lnTo>
                  <a:lnTo>
                    <a:pt x="2" y="14"/>
                  </a:lnTo>
                  <a:lnTo>
                    <a:pt x="4" y="14"/>
                  </a:lnTo>
                  <a:lnTo>
                    <a:pt x="6" y="17"/>
                  </a:lnTo>
                  <a:lnTo>
                    <a:pt x="8" y="18"/>
                  </a:lnTo>
                  <a:lnTo>
                    <a:pt x="8" y="17"/>
                  </a:lnTo>
                  <a:lnTo>
                    <a:pt x="11" y="18"/>
                  </a:lnTo>
                  <a:lnTo>
                    <a:pt x="13" y="17"/>
                  </a:lnTo>
                  <a:lnTo>
                    <a:pt x="15" y="16"/>
                  </a:lnTo>
                  <a:lnTo>
                    <a:pt x="19" y="16"/>
                  </a:lnTo>
                  <a:lnTo>
                    <a:pt x="21" y="14"/>
                  </a:lnTo>
                  <a:lnTo>
                    <a:pt x="30" y="9"/>
                  </a:lnTo>
                  <a:lnTo>
                    <a:pt x="32" y="11"/>
                  </a:lnTo>
                  <a:lnTo>
                    <a:pt x="32" y="9"/>
                  </a:lnTo>
                  <a:lnTo>
                    <a:pt x="30" y="4"/>
                  </a:lnTo>
                  <a:lnTo>
                    <a:pt x="30" y="6"/>
                  </a:lnTo>
                  <a:lnTo>
                    <a:pt x="27" y="6"/>
                  </a:lnTo>
                  <a:lnTo>
                    <a:pt x="25" y="4"/>
                  </a:lnTo>
                  <a:lnTo>
                    <a:pt x="15" y="0"/>
                  </a:lnTo>
                  <a:lnTo>
                    <a:pt x="11" y="1"/>
                  </a:lnTo>
                  <a:lnTo>
                    <a:pt x="11" y="0"/>
                  </a:lnTo>
                  <a:lnTo>
                    <a:pt x="8" y="0"/>
                  </a:lnTo>
                  <a:lnTo>
                    <a:pt x="8" y="1"/>
                  </a:lnTo>
                  <a:lnTo>
                    <a:pt x="6" y="2"/>
                  </a:lnTo>
                  <a:lnTo>
                    <a:pt x="2" y="8"/>
                  </a:lnTo>
                  <a:lnTo>
                    <a:pt x="0" y="14"/>
                  </a:lnTo>
                  <a:lnTo>
                    <a:pt x="2" y="16"/>
                  </a:lnTo>
                  <a:lnTo>
                    <a:pt x="2" y="1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3" name="Freeform 1405"/>
            <p:cNvSpPr>
              <a:spLocks/>
            </p:cNvSpPr>
            <p:nvPr/>
          </p:nvSpPr>
          <p:spPr bwMode="auto">
            <a:xfrm>
              <a:off x="4666123" y="3900080"/>
              <a:ext cx="7290" cy="9299"/>
            </a:xfrm>
            <a:custGeom>
              <a:avLst/>
              <a:gdLst>
                <a:gd name="T0" fmla="*/ 4 w 8"/>
                <a:gd name="T1" fmla="*/ 3 h 8"/>
                <a:gd name="T2" fmla="*/ 4 w 8"/>
                <a:gd name="T3" fmla="*/ 1 h 8"/>
                <a:gd name="T4" fmla="*/ 2 w 8"/>
                <a:gd name="T5" fmla="*/ 0 h 8"/>
                <a:gd name="T6" fmla="*/ 2 w 8"/>
                <a:gd name="T7" fmla="*/ 0 h 8"/>
                <a:gd name="T8" fmla="*/ 2 w 8"/>
                <a:gd name="T9" fmla="*/ 1 h 8"/>
                <a:gd name="T10" fmla="*/ 0 w 8"/>
                <a:gd name="T11" fmla="*/ 2 h 8"/>
                <a:gd name="T12" fmla="*/ 2 w 8"/>
                <a:gd name="T13" fmla="*/ 4 h 8"/>
                <a:gd name="T14" fmla="*/ 2 w 8"/>
                <a:gd name="T15" fmla="*/ 4 h 8"/>
                <a:gd name="T16" fmla="*/ 2 w 8"/>
                <a:gd name="T17" fmla="*/ 6 h 8"/>
                <a:gd name="T18" fmla="*/ 4 w 8"/>
                <a:gd name="T19" fmla="*/ 8 h 8"/>
                <a:gd name="T20" fmla="*/ 8 w 8"/>
                <a:gd name="T21" fmla="*/ 6 h 8"/>
                <a:gd name="T22" fmla="*/ 8 w 8"/>
                <a:gd name="T23" fmla="*/ 5 h 8"/>
                <a:gd name="T24" fmla="*/ 8 w 8"/>
                <a:gd name="T25" fmla="*/ 5 h 8"/>
                <a:gd name="T26" fmla="*/ 6 w 8"/>
                <a:gd name="T27" fmla="*/ 3 h 8"/>
                <a:gd name="T28" fmla="*/ 4 w 8"/>
                <a:gd name="T29" fmla="*/ 3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8"/>
                <a:gd name="T47" fmla="*/ 8 w 8"/>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8">
                  <a:moveTo>
                    <a:pt x="4" y="3"/>
                  </a:moveTo>
                  <a:lnTo>
                    <a:pt x="4" y="1"/>
                  </a:lnTo>
                  <a:lnTo>
                    <a:pt x="2" y="0"/>
                  </a:lnTo>
                  <a:lnTo>
                    <a:pt x="2" y="1"/>
                  </a:lnTo>
                  <a:lnTo>
                    <a:pt x="0" y="2"/>
                  </a:lnTo>
                  <a:lnTo>
                    <a:pt x="2" y="4"/>
                  </a:lnTo>
                  <a:lnTo>
                    <a:pt x="2" y="6"/>
                  </a:lnTo>
                  <a:lnTo>
                    <a:pt x="4" y="8"/>
                  </a:lnTo>
                  <a:lnTo>
                    <a:pt x="8" y="6"/>
                  </a:lnTo>
                  <a:lnTo>
                    <a:pt x="8" y="5"/>
                  </a:lnTo>
                  <a:lnTo>
                    <a:pt x="6" y="3"/>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4" name="Freeform 1406"/>
            <p:cNvSpPr>
              <a:spLocks/>
            </p:cNvSpPr>
            <p:nvPr/>
          </p:nvSpPr>
          <p:spPr bwMode="auto">
            <a:xfrm>
              <a:off x="4652454" y="4182549"/>
              <a:ext cx="10024" cy="4650"/>
            </a:xfrm>
            <a:custGeom>
              <a:avLst/>
              <a:gdLst>
                <a:gd name="T0" fmla="*/ 0 w 11"/>
                <a:gd name="T1" fmla="*/ 3 h 4"/>
                <a:gd name="T2" fmla="*/ 2 w 11"/>
                <a:gd name="T3" fmla="*/ 4 h 4"/>
                <a:gd name="T4" fmla="*/ 4 w 11"/>
                <a:gd name="T5" fmla="*/ 4 h 4"/>
                <a:gd name="T6" fmla="*/ 6 w 11"/>
                <a:gd name="T7" fmla="*/ 4 h 4"/>
                <a:gd name="T8" fmla="*/ 9 w 11"/>
                <a:gd name="T9" fmla="*/ 3 h 4"/>
                <a:gd name="T10" fmla="*/ 11 w 11"/>
                <a:gd name="T11" fmla="*/ 4 h 4"/>
                <a:gd name="T12" fmla="*/ 11 w 11"/>
                <a:gd name="T13" fmla="*/ 3 h 4"/>
                <a:gd name="T14" fmla="*/ 9 w 11"/>
                <a:gd name="T15" fmla="*/ 1 h 4"/>
                <a:gd name="T16" fmla="*/ 4 w 11"/>
                <a:gd name="T17" fmla="*/ 0 h 4"/>
                <a:gd name="T18" fmla="*/ 4 w 11"/>
                <a:gd name="T19" fmla="*/ 1 h 4"/>
                <a:gd name="T20" fmla="*/ 4 w 11"/>
                <a:gd name="T21" fmla="*/ 2 h 4"/>
                <a:gd name="T22" fmla="*/ 2 w 11"/>
                <a:gd name="T23" fmla="*/ 1 h 4"/>
                <a:gd name="T24" fmla="*/ 0 w 11"/>
                <a:gd name="T25" fmla="*/ 1 h 4"/>
                <a:gd name="T26" fmla="*/ 0 w 11"/>
                <a:gd name="T27" fmla="*/ 2 h 4"/>
                <a:gd name="T28" fmla="*/ 4 w 11"/>
                <a:gd name="T29" fmla="*/ 2 h 4"/>
                <a:gd name="T30" fmla="*/ 2 w 11"/>
                <a:gd name="T31" fmla="*/ 3 h 4"/>
                <a:gd name="T32" fmla="*/ 0 w 11"/>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4"/>
                <a:gd name="T53" fmla="*/ 11 w 11"/>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4">
                  <a:moveTo>
                    <a:pt x="0" y="3"/>
                  </a:moveTo>
                  <a:lnTo>
                    <a:pt x="2" y="4"/>
                  </a:lnTo>
                  <a:lnTo>
                    <a:pt x="4" y="4"/>
                  </a:lnTo>
                  <a:lnTo>
                    <a:pt x="6" y="4"/>
                  </a:lnTo>
                  <a:lnTo>
                    <a:pt x="9" y="3"/>
                  </a:lnTo>
                  <a:lnTo>
                    <a:pt x="11" y="4"/>
                  </a:lnTo>
                  <a:lnTo>
                    <a:pt x="11" y="3"/>
                  </a:lnTo>
                  <a:lnTo>
                    <a:pt x="9" y="1"/>
                  </a:lnTo>
                  <a:lnTo>
                    <a:pt x="4" y="0"/>
                  </a:lnTo>
                  <a:lnTo>
                    <a:pt x="4" y="1"/>
                  </a:lnTo>
                  <a:lnTo>
                    <a:pt x="4" y="2"/>
                  </a:lnTo>
                  <a:lnTo>
                    <a:pt x="2" y="1"/>
                  </a:lnTo>
                  <a:lnTo>
                    <a:pt x="0" y="1"/>
                  </a:lnTo>
                  <a:lnTo>
                    <a:pt x="0" y="2"/>
                  </a:lnTo>
                  <a:lnTo>
                    <a:pt x="4" y="2"/>
                  </a:lnTo>
                  <a:lnTo>
                    <a:pt x="2" y="3"/>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5" name="Rectangle 1407"/>
            <p:cNvSpPr>
              <a:spLocks noChangeArrowheads="1"/>
            </p:cNvSpPr>
            <p:nvPr/>
          </p:nvSpPr>
          <p:spPr bwMode="auto">
            <a:xfrm>
              <a:off x="4626027" y="3932628"/>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6" name="Freeform 1408"/>
            <p:cNvSpPr>
              <a:spLocks/>
            </p:cNvSpPr>
            <p:nvPr/>
          </p:nvSpPr>
          <p:spPr bwMode="auto">
            <a:xfrm>
              <a:off x="4554949" y="3800112"/>
              <a:ext cx="124843" cy="83694"/>
            </a:xfrm>
            <a:custGeom>
              <a:avLst/>
              <a:gdLst>
                <a:gd name="T0" fmla="*/ 6646 w 65"/>
                <a:gd name="T1" fmla="*/ 95 h 63"/>
                <a:gd name="T2" fmla="*/ 8859 w 65"/>
                <a:gd name="T3" fmla="*/ 112 h 63"/>
                <a:gd name="T4" fmla="*/ 4989 w 65"/>
                <a:gd name="T5" fmla="*/ 119 h 63"/>
                <a:gd name="T6" fmla="*/ 3153 w 65"/>
                <a:gd name="T7" fmla="*/ 122 h 63"/>
                <a:gd name="T8" fmla="*/ 3153 w 65"/>
                <a:gd name="T9" fmla="*/ 139 h 63"/>
                <a:gd name="T10" fmla="*/ 4989 w 65"/>
                <a:gd name="T11" fmla="*/ 146 h 63"/>
                <a:gd name="T12" fmla="*/ 8859 w 65"/>
                <a:gd name="T13" fmla="*/ 146 h 63"/>
                <a:gd name="T14" fmla="*/ 17173 w 65"/>
                <a:gd name="T15" fmla="*/ 158 h 63"/>
                <a:gd name="T16" fmla="*/ 20683 w 65"/>
                <a:gd name="T17" fmla="*/ 158 h 63"/>
                <a:gd name="T18" fmla="*/ 28045 w 65"/>
                <a:gd name="T19" fmla="*/ 146 h 63"/>
                <a:gd name="T20" fmla="*/ 43593 w 65"/>
                <a:gd name="T21" fmla="*/ 143 h 63"/>
                <a:gd name="T22" fmla="*/ 45054 w 65"/>
                <a:gd name="T23" fmla="*/ 146 h 63"/>
                <a:gd name="T24" fmla="*/ 45054 w 65"/>
                <a:gd name="T25" fmla="*/ 158 h 63"/>
                <a:gd name="T26" fmla="*/ 36195 w 65"/>
                <a:gd name="T27" fmla="*/ 159 h 63"/>
                <a:gd name="T28" fmla="*/ 31198 w 65"/>
                <a:gd name="T29" fmla="*/ 163 h 63"/>
                <a:gd name="T30" fmla="*/ 32697 w 65"/>
                <a:gd name="T31" fmla="*/ 177 h 63"/>
                <a:gd name="T32" fmla="*/ 36195 w 65"/>
                <a:gd name="T33" fmla="*/ 182 h 63"/>
                <a:gd name="T34" fmla="*/ 28045 w 65"/>
                <a:gd name="T35" fmla="*/ 177 h 63"/>
                <a:gd name="T36" fmla="*/ 18672 w 65"/>
                <a:gd name="T37" fmla="*/ 177 h 63"/>
                <a:gd name="T38" fmla="*/ 22162 w 65"/>
                <a:gd name="T39" fmla="*/ 186 h 63"/>
                <a:gd name="T40" fmla="*/ 32697 w 65"/>
                <a:gd name="T41" fmla="*/ 202 h 63"/>
                <a:gd name="T42" fmla="*/ 36195 w 65"/>
                <a:gd name="T43" fmla="*/ 208 h 63"/>
                <a:gd name="T44" fmla="*/ 41722 w 65"/>
                <a:gd name="T45" fmla="*/ 202 h 63"/>
                <a:gd name="T46" fmla="*/ 48213 w 65"/>
                <a:gd name="T47" fmla="*/ 202 h 63"/>
                <a:gd name="T48" fmla="*/ 57683 w 65"/>
                <a:gd name="T49" fmla="*/ 207 h 63"/>
                <a:gd name="T50" fmla="*/ 57683 w 65"/>
                <a:gd name="T51" fmla="*/ 223 h 63"/>
                <a:gd name="T52" fmla="*/ 59110 w 65"/>
                <a:gd name="T53" fmla="*/ 231 h 63"/>
                <a:gd name="T54" fmla="*/ 63939 w 65"/>
                <a:gd name="T55" fmla="*/ 238 h 63"/>
                <a:gd name="T56" fmla="*/ 74876 w 65"/>
                <a:gd name="T57" fmla="*/ 231 h 63"/>
                <a:gd name="T58" fmla="*/ 79456 w 65"/>
                <a:gd name="T59" fmla="*/ 217 h 63"/>
                <a:gd name="T60" fmla="*/ 84445 w 65"/>
                <a:gd name="T61" fmla="*/ 217 h 63"/>
                <a:gd name="T62" fmla="*/ 93463 w 65"/>
                <a:gd name="T63" fmla="*/ 207 h 63"/>
                <a:gd name="T64" fmla="*/ 94960 w 65"/>
                <a:gd name="T65" fmla="*/ 191 h 63"/>
                <a:gd name="T66" fmla="*/ 94960 w 65"/>
                <a:gd name="T67" fmla="*/ 182 h 63"/>
                <a:gd name="T68" fmla="*/ 97038 w 65"/>
                <a:gd name="T69" fmla="*/ 166 h 63"/>
                <a:gd name="T70" fmla="*/ 101618 w 65"/>
                <a:gd name="T71" fmla="*/ 158 h 63"/>
                <a:gd name="T72" fmla="*/ 105897 w 65"/>
                <a:gd name="T73" fmla="*/ 143 h 63"/>
                <a:gd name="T74" fmla="*/ 109052 w 65"/>
                <a:gd name="T75" fmla="*/ 125 h 63"/>
                <a:gd name="T76" fmla="*/ 109052 w 65"/>
                <a:gd name="T77" fmla="*/ 112 h 63"/>
                <a:gd name="T78" fmla="*/ 111063 w 65"/>
                <a:gd name="T79" fmla="*/ 95 h 63"/>
                <a:gd name="T80" fmla="*/ 107553 w 65"/>
                <a:gd name="T81" fmla="*/ 53 h 63"/>
                <a:gd name="T82" fmla="*/ 93463 w 65"/>
                <a:gd name="T83" fmla="*/ 43 h 63"/>
                <a:gd name="T84" fmla="*/ 84445 w 65"/>
                <a:gd name="T85" fmla="*/ 38 h 63"/>
                <a:gd name="T86" fmla="*/ 76288 w 65"/>
                <a:gd name="T87" fmla="*/ 33 h 63"/>
                <a:gd name="T88" fmla="*/ 70372 w 65"/>
                <a:gd name="T89" fmla="*/ 29 h 63"/>
                <a:gd name="T90" fmla="*/ 65756 w 65"/>
                <a:gd name="T91" fmla="*/ 0 h 63"/>
                <a:gd name="T92" fmla="*/ 51740 w 65"/>
                <a:gd name="T93" fmla="*/ 33 h 63"/>
                <a:gd name="T94" fmla="*/ 34739 w 65"/>
                <a:gd name="T95" fmla="*/ 2 h 63"/>
                <a:gd name="T96" fmla="*/ 31198 w 65"/>
                <a:gd name="T97" fmla="*/ 19 h 63"/>
                <a:gd name="T98" fmla="*/ 29525 w 65"/>
                <a:gd name="T99" fmla="*/ 43 h 63"/>
                <a:gd name="T100" fmla="*/ 6646 w 65"/>
                <a:gd name="T101" fmla="*/ 49 h 63"/>
                <a:gd name="T102" fmla="*/ 1496 w 65"/>
                <a:gd name="T103" fmla="*/ 83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63"/>
                <a:gd name="T158" fmla="*/ 65 w 65"/>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7" name="Freeform 1409"/>
            <p:cNvSpPr>
              <a:spLocks/>
            </p:cNvSpPr>
            <p:nvPr/>
          </p:nvSpPr>
          <p:spPr bwMode="auto">
            <a:xfrm>
              <a:off x="2519180" y="4499891"/>
              <a:ext cx="3645" cy="2325"/>
            </a:xfrm>
            <a:custGeom>
              <a:avLst/>
              <a:gdLst>
                <a:gd name="T0" fmla="*/ 0 w 4"/>
                <a:gd name="T1" fmla="*/ 1 h 2"/>
                <a:gd name="T2" fmla="*/ 0 w 4"/>
                <a:gd name="T3" fmla="*/ 1 h 2"/>
                <a:gd name="T4" fmla="*/ 2 w 4"/>
                <a:gd name="T5" fmla="*/ 2 h 2"/>
                <a:gd name="T6" fmla="*/ 4 w 4"/>
                <a:gd name="T7" fmla="*/ 2 h 2"/>
                <a:gd name="T8" fmla="*/ 4 w 4"/>
                <a:gd name="T9" fmla="*/ 2 h 2"/>
                <a:gd name="T10" fmla="*/ 4 w 4"/>
                <a:gd name="T11" fmla="*/ 0 h 2"/>
                <a:gd name="T12" fmla="*/ 4 w 4"/>
                <a:gd name="T13" fmla="*/ 0 h 2"/>
                <a:gd name="T14" fmla="*/ 4 w 4"/>
                <a:gd name="T15" fmla="*/ 0 h 2"/>
                <a:gd name="T16" fmla="*/ 2 w 4"/>
                <a:gd name="T17" fmla="*/ 0 h 2"/>
                <a:gd name="T18" fmla="*/ 0 w 4"/>
                <a:gd name="T19" fmla="*/ 0 h 2"/>
                <a:gd name="T20" fmla="*/ 0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1"/>
                  </a:moveTo>
                  <a:lnTo>
                    <a:pt x="0" y="1"/>
                  </a:lnTo>
                  <a:lnTo>
                    <a:pt x="2" y="2"/>
                  </a:lnTo>
                  <a:lnTo>
                    <a:pt x="4" y="2"/>
                  </a:lnTo>
                  <a:lnTo>
                    <a:pt x="4" y="0"/>
                  </a:ln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8" name="Freeform 1410"/>
            <p:cNvSpPr>
              <a:spLocks/>
            </p:cNvSpPr>
            <p:nvPr/>
          </p:nvSpPr>
          <p:spPr bwMode="auto">
            <a:xfrm>
              <a:off x="2521002" y="4492916"/>
              <a:ext cx="3645" cy="5812"/>
            </a:xfrm>
            <a:custGeom>
              <a:avLst/>
              <a:gdLst>
                <a:gd name="T0" fmla="*/ 2 w 4"/>
                <a:gd name="T1" fmla="*/ 5 h 5"/>
                <a:gd name="T2" fmla="*/ 2 w 4"/>
                <a:gd name="T3" fmla="*/ 3 h 5"/>
                <a:gd name="T4" fmla="*/ 2 w 4"/>
                <a:gd name="T5" fmla="*/ 3 h 5"/>
                <a:gd name="T6" fmla="*/ 4 w 4"/>
                <a:gd name="T7" fmla="*/ 3 h 5"/>
                <a:gd name="T8" fmla="*/ 4 w 4"/>
                <a:gd name="T9" fmla="*/ 3 h 5"/>
                <a:gd name="T10" fmla="*/ 0 w 4"/>
                <a:gd name="T11" fmla="*/ 0 h 5"/>
                <a:gd name="T12" fmla="*/ 0 w 4"/>
                <a:gd name="T13" fmla="*/ 0 h 5"/>
                <a:gd name="T14" fmla="*/ 0 w 4"/>
                <a:gd name="T15" fmla="*/ 0 h 5"/>
                <a:gd name="T16" fmla="*/ 0 w 4"/>
                <a:gd name="T17" fmla="*/ 3 h 5"/>
                <a:gd name="T18" fmla="*/ 0 w 4"/>
                <a:gd name="T19" fmla="*/ 5 h 5"/>
                <a:gd name="T20" fmla="*/ 2 w 4"/>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2" y="5"/>
                  </a:moveTo>
                  <a:lnTo>
                    <a:pt x="2" y="3"/>
                  </a:lnTo>
                  <a:lnTo>
                    <a:pt x="4" y="3"/>
                  </a:lnTo>
                  <a:lnTo>
                    <a:pt x="0" y="0"/>
                  </a:lnTo>
                  <a:lnTo>
                    <a:pt x="0" y="3"/>
                  </a:lnTo>
                  <a:lnTo>
                    <a:pt x="0" y="5"/>
                  </a:lnTo>
                  <a:lnTo>
                    <a:pt x="2"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79" name="Freeform 1411"/>
            <p:cNvSpPr>
              <a:spLocks/>
            </p:cNvSpPr>
            <p:nvPr/>
          </p:nvSpPr>
          <p:spPr bwMode="auto">
            <a:xfrm>
              <a:off x="2499132" y="4491754"/>
              <a:ext cx="10024" cy="12787"/>
            </a:xfrm>
            <a:custGeom>
              <a:avLst/>
              <a:gdLst>
                <a:gd name="T0" fmla="*/ 9 w 11"/>
                <a:gd name="T1" fmla="*/ 1 h 11"/>
                <a:gd name="T2" fmla="*/ 7 w 11"/>
                <a:gd name="T3" fmla="*/ 2 h 11"/>
                <a:gd name="T4" fmla="*/ 5 w 11"/>
                <a:gd name="T5" fmla="*/ 0 h 11"/>
                <a:gd name="T6" fmla="*/ 3 w 11"/>
                <a:gd name="T7" fmla="*/ 0 h 11"/>
                <a:gd name="T8" fmla="*/ 0 w 11"/>
                <a:gd name="T9" fmla="*/ 0 h 11"/>
                <a:gd name="T10" fmla="*/ 0 w 11"/>
                <a:gd name="T11" fmla="*/ 1 h 11"/>
                <a:gd name="T12" fmla="*/ 0 w 11"/>
                <a:gd name="T13" fmla="*/ 2 h 11"/>
                <a:gd name="T14" fmla="*/ 3 w 11"/>
                <a:gd name="T15" fmla="*/ 2 h 11"/>
                <a:gd name="T16" fmla="*/ 3 w 11"/>
                <a:gd name="T17" fmla="*/ 3 h 11"/>
                <a:gd name="T18" fmla="*/ 5 w 11"/>
                <a:gd name="T19" fmla="*/ 3 h 11"/>
                <a:gd name="T20" fmla="*/ 5 w 11"/>
                <a:gd name="T21" fmla="*/ 3 h 11"/>
                <a:gd name="T22" fmla="*/ 3 w 11"/>
                <a:gd name="T23" fmla="*/ 4 h 11"/>
                <a:gd name="T24" fmla="*/ 5 w 11"/>
                <a:gd name="T25" fmla="*/ 6 h 11"/>
                <a:gd name="T26" fmla="*/ 5 w 11"/>
                <a:gd name="T27" fmla="*/ 6 h 11"/>
                <a:gd name="T28" fmla="*/ 7 w 11"/>
                <a:gd name="T29" fmla="*/ 4 h 11"/>
                <a:gd name="T30" fmla="*/ 7 w 11"/>
                <a:gd name="T31" fmla="*/ 6 h 11"/>
                <a:gd name="T32" fmla="*/ 5 w 11"/>
                <a:gd name="T33" fmla="*/ 7 h 11"/>
                <a:gd name="T34" fmla="*/ 3 w 11"/>
                <a:gd name="T35" fmla="*/ 7 h 11"/>
                <a:gd name="T36" fmla="*/ 5 w 11"/>
                <a:gd name="T37" fmla="*/ 9 h 11"/>
                <a:gd name="T38" fmla="*/ 5 w 11"/>
                <a:gd name="T39" fmla="*/ 10 h 11"/>
                <a:gd name="T40" fmla="*/ 5 w 11"/>
                <a:gd name="T41" fmla="*/ 9 h 11"/>
                <a:gd name="T42" fmla="*/ 7 w 11"/>
                <a:gd name="T43" fmla="*/ 9 h 11"/>
                <a:gd name="T44" fmla="*/ 7 w 11"/>
                <a:gd name="T45" fmla="*/ 11 h 11"/>
                <a:gd name="T46" fmla="*/ 7 w 11"/>
                <a:gd name="T47" fmla="*/ 3 h 11"/>
                <a:gd name="T48" fmla="*/ 11 w 11"/>
                <a:gd name="T49" fmla="*/ 3 h 11"/>
                <a:gd name="T50" fmla="*/ 9 w 11"/>
                <a:gd name="T51" fmla="*/ 1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11"/>
                <a:gd name="T80" fmla="*/ 11 w 11"/>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11">
                  <a:moveTo>
                    <a:pt x="9" y="1"/>
                  </a:moveTo>
                  <a:lnTo>
                    <a:pt x="7" y="2"/>
                  </a:lnTo>
                  <a:lnTo>
                    <a:pt x="5" y="0"/>
                  </a:lnTo>
                  <a:lnTo>
                    <a:pt x="3" y="0"/>
                  </a:lnTo>
                  <a:lnTo>
                    <a:pt x="0" y="0"/>
                  </a:lnTo>
                  <a:lnTo>
                    <a:pt x="0" y="1"/>
                  </a:lnTo>
                  <a:lnTo>
                    <a:pt x="0" y="2"/>
                  </a:lnTo>
                  <a:lnTo>
                    <a:pt x="3" y="2"/>
                  </a:lnTo>
                  <a:lnTo>
                    <a:pt x="3" y="3"/>
                  </a:lnTo>
                  <a:lnTo>
                    <a:pt x="5" y="3"/>
                  </a:lnTo>
                  <a:lnTo>
                    <a:pt x="3" y="4"/>
                  </a:lnTo>
                  <a:lnTo>
                    <a:pt x="5" y="6"/>
                  </a:lnTo>
                  <a:lnTo>
                    <a:pt x="7" y="4"/>
                  </a:lnTo>
                  <a:lnTo>
                    <a:pt x="7" y="6"/>
                  </a:lnTo>
                  <a:lnTo>
                    <a:pt x="5" y="7"/>
                  </a:lnTo>
                  <a:lnTo>
                    <a:pt x="3" y="7"/>
                  </a:lnTo>
                  <a:lnTo>
                    <a:pt x="5" y="9"/>
                  </a:lnTo>
                  <a:lnTo>
                    <a:pt x="5" y="10"/>
                  </a:lnTo>
                  <a:lnTo>
                    <a:pt x="5" y="9"/>
                  </a:lnTo>
                  <a:lnTo>
                    <a:pt x="7" y="9"/>
                  </a:lnTo>
                  <a:lnTo>
                    <a:pt x="7" y="11"/>
                  </a:lnTo>
                  <a:lnTo>
                    <a:pt x="7" y="3"/>
                  </a:lnTo>
                  <a:lnTo>
                    <a:pt x="11" y="3"/>
                  </a:lnTo>
                  <a:lnTo>
                    <a:pt x="9"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0" name="Freeform 1412"/>
            <p:cNvSpPr>
              <a:spLocks/>
            </p:cNvSpPr>
            <p:nvPr/>
          </p:nvSpPr>
          <p:spPr bwMode="auto">
            <a:xfrm>
              <a:off x="2224841" y="4496403"/>
              <a:ext cx="4556" cy="3487"/>
            </a:xfrm>
            <a:custGeom>
              <a:avLst/>
              <a:gdLst>
                <a:gd name="T0" fmla="*/ 2 w 5"/>
                <a:gd name="T1" fmla="*/ 2 h 3"/>
                <a:gd name="T2" fmla="*/ 0 w 5"/>
                <a:gd name="T3" fmla="*/ 3 h 3"/>
                <a:gd name="T4" fmla="*/ 2 w 5"/>
                <a:gd name="T5" fmla="*/ 3 h 3"/>
                <a:gd name="T6" fmla="*/ 5 w 5"/>
                <a:gd name="T7" fmla="*/ 2 h 3"/>
                <a:gd name="T8" fmla="*/ 5 w 5"/>
                <a:gd name="T9" fmla="*/ 0 h 3"/>
                <a:gd name="T10" fmla="*/ 5 w 5"/>
                <a:gd name="T11" fmla="*/ 0 h 3"/>
                <a:gd name="T12" fmla="*/ 2 w 5"/>
                <a:gd name="T13" fmla="*/ 2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2" y="2"/>
                  </a:moveTo>
                  <a:lnTo>
                    <a:pt x="0" y="3"/>
                  </a:lnTo>
                  <a:lnTo>
                    <a:pt x="2" y="3"/>
                  </a:lnTo>
                  <a:lnTo>
                    <a:pt x="5" y="2"/>
                  </a:lnTo>
                  <a:lnTo>
                    <a:pt x="5" y="0"/>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1" name="Freeform 1413"/>
            <p:cNvSpPr>
              <a:spLocks/>
            </p:cNvSpPr>
            <p:nvPr/>
          </p:nvSpPr>
          <p:spPr bwMode="auto">
            <a:xfrm>
              <a:off x="2484552" y="4481292"/>
              <a:ext cx="10935" cy="22086"/>
            </a:xfrm>
            <a:custGeom>
              <a:avLst/>
              <a:gdLst>
                <a:gd name="T0" fmla="*/ 12 w 12"/>
                <a:gd name="T1" fmla="*/ 11 h 19"/>
                <a:gd name="T2" fmla="*/ 12 w 12"/>
                <a:gd name="T3" fmla="*/ 9 h 19"/>
                <a:gd name="T4" fmla="*/ 12 w 12"/>
                <a:gd name="T5" fmla="*/ 9 h 19"/>
                <a:gd name="T6" fmla="*/ 12 w 12"/>
                <a:gd name="T7" fmla="*/ 8 h 19"/>
                <a:gd name="T8" fmla="*/ 12 w 12"/>
                <a:gd name="T9" fmla="*/ 7 h 19"/>
                <a:gd name="T10" fmla="*/ 10 w 12"/>
                <a:gd name="T11" fmla="*/ 7 h 19"/>
                <a:gd name="T12" fmla="*/ 10 w 12"/>
                <a:gd name="T13" fmla="*/ 8 h 19"/>
                <a:gd name="T14" fmla="*/ 10 w 12"/>
                <a:gd name="T15" fmla="*/ 5 h 19"/>
                <a:gd name="T16" fmla="*/ 10 w 12"/>
                <a:gd name="T17" fmla="*/ 3 h 19"/>
                <a:gd name="T18" fmla="*/ 10 w 12"/>
                <a:gd name="T19" fmla="*/ 3 h 19"/>
                <a:gd name="T20" fmla="*/ 8 w 12"/>
                <a:gd name="T21" fmla="*/ 3 h 19"/>
                <a:gd name="T22" fmla="*/ 8 w 12"/>
                <a:gd name="T23" fmla="*/ 2 h 19"/>
                <a:gd name="T24" fmla="*/ 6 w 12"/>
                <a:gd name="T25" fmla="*/ 2 h 19"/>
                <a:gd name="T26" fmla="*/ 4 w 12"/>
                <a:gd name="T27" fmla="*/ 1 h 19"/>
                <a:gd name="T28" fmla="*/ 2 w 12"/>
                <a:gd name="T29" fmla="*/ 1 h 19"/>
                <a:gd name="T30" fmla="*/ 2 w 12"/>
                <a:gd name="T31" fmla="*/ 0 h 19"/>
                <a:gd name="T32" fmla="*/ 0 w 12"/>
                <a:gd name="T33" fmla="*/ 0 h 19"/>
                <a:gd name="T34" fmla="*/ 0 w 12"/>
                <a:gd name="T35" fmla="*/ 1 h 19"/>
                <a:gd name="T36" fmla="*/ 0 w 12"/>
                <a:gd name="T37" fmla="*/ 2 h 19"/>
                <a:gd name="T38" fmla="*/ 0 w 12"/>
                <a:gd name="T39" fmla="*/ 2 h 19"/>
                <a:gd name="T40" fmla="*/ 0 w 12"/>
                <a:gd name="T41" fmla="*/ 3 h 19"/>
                <a:gd name="T42" fmla="*/ 2 w 12"/>
                <a:gd name="T43" fmla="*/ 4 h 19"/>
                <a:gd name="T44" fmla="*/ 4 w 12"/>
                <a:gd name="T45" fmla="*/ 5 h 19"/>
                <a:gd name="T46" fmla="*/ 4 w 12"/>
                <a:gd name="T47" fmla="*/ 7 h 19"/>
                <a:gd name="T48" fmla="*/ 4 w 12"/>
                <a:gd name="T49" fmla="*/ 8 h 19"/>
                <a:gd name="T50" fmla="*/ 4 w 12"/>
                <a:gd name="T51" fmla="*/ 8 h 19"/>
                <a:gd name="T52" fmla="*/ 4 w 12"/>
                <a:gd name="T53" fmla="*/ 8 h 19"/>
                <a:gd name="T54" fmla="*/ 4 w 12"/>
                <a:gd name="T55" fmla="*/ 9 h 19"/>
                <a:gd name="T56" fmla="*/ 4 w 12"/>
                <a:gd name="T57" fmla="*/ 9 h 19"/>
                <a:gd name="T58" fmla="*/ 4 w 12"/>
                <a:gd name="T59" fmla="*/ 10 h 19"/>
                <a:gd name="T60" fmla="*/ 6 w 12"/>
                <a:gd name="T61" fmla="*/ 10 h 19"/>
                <a:gd name="T62" fmla="*/ 6 w 12"/>
                <a:gd name="T63" fmla="*/ 11 h 19"/>
                <a:gd name="T64" fmla="*/ 8 w 12"/>
                <a:gd name="T65" fmla="*/ 11 h 19"/>
                <a:gd name="T66" fmla="*/ 8 w 12"/>
                <a:gd name="T67" fmla="*/ 11 h 19"/>
                <a:gd name="T68" fmla="*/ 8 w 12"/>
                <a:gd name="T69" fmla="*/ 11 h 19"/>
                <a:gd name="T70" fmla="*/ 10 w 12"/>
                <a:gd name="T71" fmla="*/ 10 h 19"/>
                <a:gd name="T72" fmla="*/ 10 w 12"/>
                <a:gd name="T73" fmla="*/ 11 h 19"/>
                <a:gd name="T74" fmla="*/ 8 w 12"/>
                <a:gd name="T75" fmla="*/ 12 h 19"/>
                <a:gd name="T76" fmla="*/ 8 w 12"/>
                <a:gd name="T77" fmla="*/ 13 h 19"/>
                <a:gd name="T78" fmla="*/ 10 w 12"/>
                <a:gd name="T79" fmla="*/ 17 h 19"/>
                <a:gd name="T80" fmla="*/ 10 w 12"/>
                <a:gd name="T81" fmla="*/ 17 h 19"/>
                <a:gd name="T82" fmla="*/ 10 w 12"/>
                <a:gd name="T83" fmla="*/ 19 h 19"/>
                <a:gd name="T84" fmla="*/ 12 w 12"/>
                <a:gd name="T85" fmla="*/ 19 h 19"/>
                <a:gd name="T86" fmla="*/ 12 w 12"/>
                <a:gd name="T87" fmla="*/ 18 h 19"/>
                <a:gd name="T88" fmla="*/ 12 w 12"/>
                <a:gd name="T89" fmla="*/ 11 h 19"/>
                <a:gd name="T90" fmla="*/ 12 w 12"/>
                <a:gd name="T91" fmla="*/ 11 h 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19"/>
                <a:gd name="T140" fmla="*/ 12 w 12"/>
                <a:gd name="T141" fmla="*/ 19 h 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19">
                  <a:moveTo>
                    <a:pt x="12" y="11"/>
                  </a:moveTo>
                  <a:lnTo>
                    <a:pt x="12" y="9"/>
                  </a:lnTo>
                  <a:lnTo>
                    <a:pt x="12" y="8"/>
                  </a:lnTo>
                  <a:lnTo>
                    <a:pt x="12" y="7"/>
                  </a:lnTo>
                  <a:lnTo>
                    <a:pt x="10" y="7"/>
                  </a:lnTo>
                  <a:lnTo>
                    <a:pt x="10" y="8"/>
                  </a:lnTo>
                  <a:lnTo>
                    <a:pt x="10" y="5"/>
                  </a:lnTo>
                  <a:lnTo>
                    <a:pt x="10" y="3"/>
                  </a:lnTo>
                  <a:lnTo>
                    <a:pt x="8" y="3"/>
                  </a:lnTo>
                  <a:lnTo>
                    <a:pt x="8" y="2"/>
                  </a:lnTo>
                  <a:lnTo>
                    <a:pt x="6" y="2"/>
                  </a:lnTo>
                  <a:lnTo>
                    <a:pt x="4" y="1"/>
                  </a:lnTo>
                  <a:lnTo>
                    <a:pt x="2" y="1"/>
                  </a:lnTo>
                  <a:lnTo>
                    <a:pt x="2" y="0"/>
                  </a:lnTo>
                  <a:lnTo>
                    <a:pt x="0" y="0"/>
                  </a:lnTo>
                  <a:lnTo>
                    <a:pt x="0" y="1"/>
                  </a:lnTo>
                  <a:lnTo>
                    <a:pt x="0" y="2"/>
                  </a:lnTo>
                  <a:lnTo>
                    <a:pt x="0" y="3"/>
                  </a:lnTo>
                  <a:lnTo>
                    <a:pt x="2" y="4"/>
                  </a:lnTo>
                  <a:lnTo>
                    <a:pt x="4" y="5"/>
                  </a:lnTo>
                  <a:lnTo>
                    <a:pt x="4" y="7"/>
                  </a:lnTo>
                  <a:lnTo>
                    <a:pt x="4" y="8"/>
                  </a:lnTo>
                  <a:lnTo>
                    <a:pt x="4" y="9"/>
                  </a:lnTo>
                  <a:lnTo>
                    <a:pt x="4" y="10"/>
                  </a:lnTo>
                  <a:lnTo>
                    <a:pt x="6" y="10"/>
                  </a:lnTo>
                  <a:lnTo>
                    <a:pt x="6" y="11"/>
                  </a:lnTo>
                  <a:lnTo>
                    <a:pt x="8" y="11"/>
                  </a:lnTo>
                  <a:lnTo>
                    <a:pt x="10" y="10"/>
                  </a:lnTo>
                  <a:lnTo>
                    <a:pt x="10" y="11"/>
                  </a:lnTo>
                  <a:lnTo>
                    <a:pt x="8" y="12"/>
                  </a:lnTo>
                  <a:lnTo>
                    <a:pt x="8" y="13"/>
                  </a:lnTo>
                  <a:lnTo>
                    <a:pt x="10" y="17"/>
                  </a:lnTo>
                  <a:lnTo>
                    <a:pt x="10" y="19"/>
                  </a:lnTo>
                  <a:lnTo>
                    <a:pt x="12" y="19"/>
                  </a:lnTo>
                  <a:lnTo>
                    <a:pt x="12" y="18"/>
                  </a:lnTo>
                  <a:lnTo>
                    <a:pt x="12" y="1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2" name="Freeform 1414"/>
            <p:cNvSpPr>
              <a:spLocks/>
            </p:cNvSpPr>
            <p:nvPr/>
          </p:nvSpPr>
          <p:spPr bwMode="auto">
            <a:xfrm>
              <a:off x="2231219" y="4496403"/>
              <a:ext cx="3645" cy="2325"/>
            </a:xfrm>
            <a:custGeom>
              <a:avLst/>
              <a:gdLst>
                <a:gd name="T0" fmla="*/ 0 w 4"/>
                <a:gd name="T1" fmla="*/ 0 h 2"/>
                <a:gd name="T2" fmla="*/ 0 w 4"/>
                <a:gd name="T3" fmla="*/ 2 h 2"/>
                <a:gd name="T4" fmla="*/ 2 w 4"/>
                <a:gd name="T5" fmla="*/ 2 h 2"/>
                <a:gd name="T6" fmla="*/ 4 w 4"/>
                <a:gd name="T7" fmla="*/ 0 h 2"/>
                <a:gd name="T8" fmla="*/ 4 w 4"/>
                <a:gd name="T9" fmla="*/ 0 h 2"/>
                <a:gd name="T10" fmla="*/ 2 w 4"/>
                <a:gd name="T11" fmla="*/ 0 h 2"/>
                <a:gd name="T12" fmla="*/ 0 w 4"/>
                <a:gd name="T13" fmla="*/ 0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0" y="0"/>
                  </a:moveTo>
                  <a:lnTo>
                    <a:pt x="0" y="2"/>
                  </a:lnTo>
                  <a:lnTo>
                    <a:pt x="2" y="2"/>
                  </a:lnTo>
                  <a:lnTo>
                    <a:pt x="4" y="0"/>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3" name="Freeform 1415"/>
            <p:cNvSpPr>
              <a:spLocks/>
            </p:cNvSpPr>
            <p:nvPr/>
          </p:nvSpPr>
          <p:spPr bwMode="auto">
            <a:xfrm>
              <a:off x="2210260" y="4947424"/>
              <a:ext cx="14580" cy="12787"/>
            </a:xfrm>
            <a:custGeom>
              <a:avLst/>
              <a:gdLst>
                <a:gd name="T0" fmla="*/ 16 w 16"/>
                <a:gd name="T1" fmla="*/ 5 h 11"/>
                <a:gd name="T2" fmla="*/ 14 w 16"/>
                <a:gd name="T3" fmla="*/ 4 h 11"/>
                <a:gd name="T4" fmla="*/ 12 w 16"/>
                <a:gd name="T5" fmla="*/ 3 h 11"/>
                <a:gd name="T6" fmla="*/ 12 w 16"/>
                <a:gd name="T7" fmla="*/ 2 h 11"/>
                <a:gd name="T8" fmla="*/ 6 w 16"/>
                <a:gd name="T9" fmla="*/ 1 h 11"/>
                <a:gd name="T10" fmla="*/ 4 w 16"/>
                <a:gd name="T11" fmla="*/ 1 h 11"/>
                <a:gd name="T12" fmla="*/ 4 w 16"/>
                <a:gd name="T13" fmla="*/ 0 h 11"/>
                <a:gd name="T14" fmla="*/ 2 w 16"/>
                <a:gd name="T15" fmla="*/ 0 h 11"/>
                <a:gd name="T16" fmla="*/ 2 w 16"/>
                <a:gd name="T17" fmla="*/ 1 h 11"/>
                <a:gd name="T18" fmla="*/ 2 w 16"/>
                <a:gd name="T19" fmla="*/ 0 h 11"/>
                <a:gd name="T20" fmla="*/ 2 w 16"/>
                <a:gd name="T21" fmla="*/ 1 h 11"/>
                <a:gd name="T22" fmla="*/ 2 w 16"/>
                <a:gd name="T23" fmla="*/ 2 h 11"/>
                <a:gd name="T24" fmla="*/ 0 w 16"/>
                <a:gd name="T25" fmla="*/ 4 h 11"/>
                <a:gd name="T26" fmla="*/ 2 w 16"/>
                <a:gd name="T27" fmla="*/ 9 h 11"/>
                <a:gd name="T28" fmla="*/ 4 w 16"/>
                <a:gd name="T29" fmla="*/ 10 h 11"/>
                <a:gd name="T30" fmla="*/ 6 w 16"/>
                <a:gd name="T31" fmla="*/ 11 h 11"/>
                <a:gd name="T32" fmla="*/ 6 w 16"/>
                <a:gd name="T33" fmla="*/ 10 h 11"/>
                <a:gd name="T34" fmla="*/ 8 w 16"/>
                <a:gd name="T35" fmla="*/ 10 h 11"/>
                <a:gd name="T36" fmla="*/ 10 w 16"/>
                <a:gd name="T37" fmla="*/ 8 h 11"/>
                <a:gd name="T38" fmla="*/ 12 w 16"/>
                <a:gd name="T39" fmla="*/ 8 h 11"/>
                <a:gd name="T40" fmla="*/ 16 w 16"/>
                <a:gd name="T41" fmla="*/ 8 h 11"/>
                <a:gd name="T42" fmla="*/ 16 w 16"/>
                <a:gd name="T43" fmla="*/ 6 h 11"/>
                <a:gd name="T44" fmla="*/ 16 w 16"/>
                <a:gd name="T45" fmla="*/ 5 h 11"/>
                <a:gd name="T46" fmla="*/ 16 w 16"/>
                <a:gd name="T47" fmla="*/ 5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1"/>
                <a:gd name="T74" fmla="*/ 16 w 16"/>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1">
                  <a:moveTo>
                    <a:pt x="16" y="5"/>
                  </a:moveTo>
                  <a:lnTo>
                    <a:pt x="14" y="4"/>
                  </a:lnTo>
                  <a:lnTo>
                    <a:pt x="12" y="3"/>
                  </a:lnTo>
                  <a:lnTo>
                    <a:pt x="12" y="2"/>
                  </a:lnTo>
                  <a:lnTo>
                    <a:pt x="6" y="1"/>
                  </a:lnTo>
                  <a:lnTo>
                    <a:pt x="4" y="1"/>
                  </a:lnTo>
                  <a:lnTo>
                    <a:pt x="4" y="0"/>
                  </a:lnTo>
                  <a:lnTo>
                    <a:pt x="2" y="0"/>
                  </a:lnTo>
                  <a:lnTo>
                    <a:pt x="2" y="1"/>
                  </a:lnTo>
                  <a:lnTo>
                    <a:pt x="2" y="0"/>
                  </a:lnTo>
                  <a:lnTo>
                    <a:pt x="2" y="1"/>
                  </a:lnTo>
                  <a:lnTo>
                    <a:pt x="2" y="2"/>
                  </a:lnTo>
                  <a:lnTo>
                    <a:pt x="0" y="4"/>
                  </a:lnTo>
                  <a:lnTo>
                    <a:pt x="2" y="9"/>
                  </a:lnTo>
                  <a:lnTo>
                    <a:pt x="4" y="10"/>
                  </a:lnTo>
                  <a:lnTo>
                    <a:pt x="6" y="11"/>
                  </a:lnTo>
                  <a:lnTo>
                    <a:pt x="6" y="10"/>
                  </a:lnTo>
                  <a:lnTo>
                    <a:pt x="8" y="10"/>
                  </a:lnTo>
                  <a:lnTo>
                    <a:pt x="10" y="8"/>
                  </a:lnTo>
                  <a:lnTo>
                    <a:pt x="12" y="8"/>
                  </a:lnTo>
                  <a:lnTo>
                    <a:pt x="16" y="8"/>
                  </a:lnTo>
                  <a:lnTo>
                    <a:pt x="16" y="6"/>
                  </a:lnTo>
                  <a:lnTo>
                    <a:pt x="16" y="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4" name="Freeform 1416"/>
            <p:cNvSpPr>
              <a:spLocks/>
            </p:cNvSpPr>
            <p:nvPr/>
          </p:nvSpPr>
          <p:spPr bwMode="auto">
            <a:xfrm>
              <a:off x="2243977" y="4485942"/>
              <a:ext cx="6379" cy="3487"/>
            </a:xfrm>
            <a:custGeom>
              <a:avLst/>
              <a:gdLst>
                <a:gd name="T0" fmla="*/ 5 w 7"/>
                <a:gd name="T1" fmla="*/ 0 h 3"/>
                <a:gd name="T2" fmla="*/ 3 w 7"/>
                <a:gd name="T3" fmla="*/ 0 h 3"/>
                <a:gd name="T4" fmla="*/ 3 w 7"/>
                <a:gd name="T5" fmla="*/ 0 h 3"/>
                <a:gd name="T6" fmla="*/ 0 w 7"/>
                <a:gd name="T7" fmla="*/ 1 h 3"/>
                <a:gd name="T8" fmla="*/ 3 w 7"/>
                <a:gd name="T9" fmla="*/ 3 h 3"/>
                <a:gd name="T10" fmla="*/ 5 w 7"/>
                <a:gd name="T11" fmla="*/ 1 h 3"/>
                <a:gd name="T12" fmla="*/ 7 w 7"/>
                <a:gd name="T13" fmla="*/ 0 h 3"/>
                <a:gd name="T14" fmla="*/ 7 w 7"/>
                <a:gd name="T15" fmla="*/ 0 h 3"/>
                <a:gd name="T16" fmla="*/ 5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5" y="0"/>
                  </a:moveTo>
                  <a:lnTo>
                    <a:pt x="3" y="0"/>
                  </a:lnTo>
                  <a:lnTo>
                    <a:pt x="0" y="1"/>
                  </a:lnTo>
                  <a:lnTo>
                    <a:pt x="3" y="3"/>
                  </a:lnTo>
                  <a:lnTo>
                    <a:pt x="5" y="1"/>
                  </a:lnTo>
                  <a:lnTo>
                    <a:pt x="7" y="0"/>
                  </a:lnTo>
                  <a:lnTo>
                    <a:pt x="5"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5" name="Freeform 1417"/>
            <p:cNvSpPr>
              <a:spLocks/>
            </p:cNvSpPr>
            <p:nvPr/>
          </p:nvSpPr>
          <p:spPr bwMode="auto">
            <a:xfrm>
              <a:off x="3477832" y="5035768"/>
              <a:ext cx="11846" cy="8137"/>
            </a:xfrm>
            <a:custGeom>
              <a:avLst/>
              <a:gdLst>
                <a:gd name="T0" fmla="*/ 13 w 13"/>
                <a:gd name="T1" fmla="*/ 1 h 7"/>
                <a:gd name="T2" fmla="*/ 13 w 13"/>
                <a:gd name="T3" fmla="*/ 0 h 7"/>
                <a:gd name="T4" fmla="*/ 5 w 13"/>
                <a:gd name="T5" fmla="*/ 1 h 7"/>
                <a:gd name="T6" fmla="*/ 5 w 13"/>
                <a:gd name="T7" fmla="*/ 1 h 7"/>
                <a:gd name="T8" fmla="*/ 3 w 13"/>
                <a:gd name="T9" fmla="*/ 1 h 7"/>
                <a:gd name="T10" fmla="*/ 3 w 13"/>
                <a:gd name="T11" fmla="*/ 2 h 7"/>
                <a:gd name="T12" fmla="*/ 5 w 13"/>
                <a:gd name="T13" fmla="*/ 2 h 7"/>
                <a:gd name="T14" fmla="*/ 5 w 13"/>
                <a:gd name="T15" fmla="*/ 2 h 7"/>
                <a:gd name="T16" fmla="*/ 7 w 13"/>
                <a:gd name="T17" fmla="*/ 2 h 7"/>
                <a:gd name="T18" fmla="*/ 5 w 13"/>
                <a:gd name="T19" fmla="*/ 5 h 7"/>
                <a:gd name="T20" fmla="*/ 5 w 13"/>
                <a:gd name="T21" fmla="*/ 6 h 7"/>
                <a:gd name="T22" fmla="*/ 0 w 13"/>
                <a:gd name="T23" fmla="*/ 6 h 7"/>
                <a:gd name="T24" fmla="*/ 0 w 13"/>
                <a:gd name="T25" fmla="*/ 7 h 7"/>
                <a:gd name="T26" fmla="*/ 11 w 13"/>
                <a:gd name="T27" fmla="*/ 6 h 7"/>
                <a:gd name="T28" fmla="*/ 13 w 13"/>
                <a:gd name="T29" fmla="*/ 6 h 7"/>
                <a:gd name="T30" fmla="*/ 13 w 13"/>
                <a:gd name="T31" fmla="*/ 5 h 7"/>
                <a:gd name="T32" fmla="*/ 13 w 13"/>
                <a:gd name="T33" fmla="*/ 4 h 7"/>
                <a:gd name="T34" fmla="*/ 13 w 13"/>
                <a:gd name="T35" fmla="*/ 4 h 7"/>
                <a:gd name="T36" fmla="*/ 13 w 13"/>
                <a:gd name="T37" fmla="*/ 1 h 7"/>
                <a:gd name="T38" fmla="*/ 13 w 13"/>
                <a:gd name="T39" fmla="*/ 1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7"/>
                <a:gd name="T62" fmla="*/ 13 w 13"/>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7">
                  <a:moveTo>
                    <a:pt x="13" y="1"/>
                  </a:moveTo>
                  <a:lnTo>
                    <a:pt x="13" y="0"/>
                  </a:lnTo>
                  <a:lnTo>
                    <a:pt x="5" y="1"/>
                  </a:lnTo>
                  <a:lnTo>
                    <a:pt x="3" y="1"/>
                  </a:lnTo>
                  <a:lnTo>
                    <a:pt x="3" y="2"/>
                  </a:lnTo>
                  <a:lnTo>
                    <a:pt x="5" y="2"/>
                  </a:lnTo>
                  <a:lnTo>
                    <a:pt x="7" y="2"/>
                  </a:lnTo>
                  <a:lnTo>
                    <a:pt x="5" y="5"/>
                  </a:lnTo>
                  <a:lnTo>
                    <a:pt x="5" y="6"/>
                  </a:lnTo>
                  <a:lnTo>
                    <a:pt x="0" y="6"/>
                  </a:lnTo>
                  <a:lnTo>
                    <a:pt x="0" y="7"/>
                  </a:lnTo>
                  <a:lnTo>
                    <a:pt x="11" y="6"/>
                  </a:lnTo>
                  <a:lnTo>
                    <a:pt x="13" y="6"/>
                  </a:lnTo>
                  <a:lnTo>
                    <a:pt x="13" y="5"/>
                  </a:lnTo>
                  <a:lnTo>
                    <a:pt x="13" y="4"/>
                  </a:lnTo>
                  <a:lnTo>
                    <a:pt x="13"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6" name="Freeform 1418"/>
            <p:cNvSpPr>
              <a:spLocks/>
            </p:cNvSpPr>
            <p:nvPr/>
          </p:nvSpPr>
          <p:spPr bwMode="auto">
            <a:xfrm>
              <a:off x="1780143" y="4170925"/>
              <a:ext cx="1793372" cy="1576246"/>
            </a:xfrm>
            <a:custGeom>
              <a:avLst/>
              <a:gdLst>
                <a:gd name="T0" fmla="*/ 1737 w 1968"/>
                <a:gd name="T1" fmla="*/ 857 h 1356"/>
                <a:gd name="T2" fmla="*/ 1585 w 1968"/>
                <a:gd name="T3" fmla="*/ 771 h 1356"/>
                <a:gd name="T4" fmla="*/ 1425 w 1968"/>
                <a:gd name="T5" fmla="*/ 755 h 1356"/>
                <a:gd name="T6" fmla="*/ 1246 w 1968"/>
                <a:gd name="T7" fmla="*/ 750 h 1356"/>
                <a:gd name="T8" fmla="*/ 1135 w 1968"/>
                <a:gd name="T9" fmla="*/ 689 h 1356"/>
                <a:gd name="T10" fmla="*/ 1059 w 1968"/>
                <a:gd name="T11" fmla="*/ 605 h 1356"/>
                <a:gd name="T12" fmla="*/ 1168 w 1968"/>
                <a:gd name="T13" fmla="*/ 588 h 1356"/>
                <a:gd name="T14" fmla="*/ 1290 w 1968"/>
                <a:gd name="T15" fmla="*/ 569 h 1356"/>
                <a:gd name="T16" fmla="*/ 1358 w 1968"/>
                <a:gd name="T17" fmla="*/ 522 h 1356"/>
                <a:gd name="T18" fmla="*/ 1387 w 1968"/>
                <a:gd name="T19" fmla="*/ 498 h 1356"/>
                <a:gd name="T20" fmla="*/ 1474 w 1968"/>
                <a:gd name="T21" fmla="*/ 448 h 1356"/>
                <a:gd name="T22" fmla="*/ 1562 w 1968"/>
                <a:gd name="T23" fmla="*/ 442 h 1356"/>
                <a:gd name="T24" fmla="*/ 1499 w 1968"/>
                <a:gd name="T25" fmla="*/ 380 h 1356"/>
                <a:gd name="T26" fmla="*/ 1602 w 1968"/>
                <a:gd name="T27" fmla="*/ 336 h 1356"/>
                <a:gd name="T28" fmla="*/ 1570 w 1968"/>
                <a:gd name="T29" fmla="*/ 291 h 1356"/>
                <a:gd name="T30" fmla="*/ 1530 w 1968"/>
                <a:gd name="T31" fmla="*/ 235 h 1356"/>
                <a:gd name="T32" fmla="*/ 1436 w 1968"/>
                <a:gd name="T33" fmla="*/ 239 h 1356"/>
                <a:gd name="T34" fmla="*/ 1328 w 1968"/>
                <a:gd name="T35" fmla="*/ 208 h 1356"/>
                <a:gd name="T36" fmla="*/ 1322 w 1968"/>
                <a:gd name="T37" fmla="*/ 350 h 1356"/>
                <a:gd name="T38" fmla="*/ 1187 w 1968"/>
                <a:gd name="T39" fmla="*/ 300 h 1356"/>
                <a:gd name="T40" fmla="*/ 1137 w 1968"/>
                <a:gd name="T41" fmla="*/ 182 h 1356"/>
                <a:gd name="T42" fmla="*/ 1153 w 1968"/>
                <a:gd name="T43" fmla="*/ 136 h 1356"/>
                <a:gd name="T44" fmla="*/ 1271 w 1968"/>
                <a:gd name="T45" fmla="*/ 82 h 1356"/>
                <a:gd name="T46" fmla="*/ 1179 w 1968"/>
                <a:gd name="T47" fmla="*/ 85 h 1356"/>
                <a:gd name="T48" fmla="*/ 1099 w 1968"/>
                <a:gd name="T49" fmla="*/ 6 h 1356"/>
                <a:gd name="T50" fmla="*/ 1097 w 1968"/>
                <a:gd name="T51" fmla="*/ 73 h 1356"/>
                <a:gd name="T52" fmla="*/ 1033 w 1968"/>
                <a:gd name="T53" fmla="*/ 96 h 1356"/>
                <a:gd name="T54" fmla="*/ 913 w 1968"/>
                <a:gd name="T55" fmla="*/ 72 h 1356"/>
                <a:gd name="T56" fmla="*/ 899 w 1968"/>
                <a:gd name="T57" fmla="*/ 111 h 1356"/>
                <a:gd name="T58" fmla="*/ 781 w 1968"/>
                <a:gd name="T59" fmla="*/ 89 h 1356"/>
                <a:gd name="T60" fmla="*/ 642 w 1968"/>
                <a:gd name="T61" fmla="*/ 49 h 1356"/>
                <a:gd name="T62" fmla="*/ 524 w 1968"/>
                <a:gd name="T63" fmla="*/ 66 h 1356"/>
                <a:gd name="T64" fmla="*/ 465 w 1968"/>
                <a:gd name="T65" fmla="*/ 73 h 1356"/>
                <a:gd name="T66" fmla="*/ 225 w 1968"/>
                <a:gd name="T67" fmla="*/ 30 h 1356"/>
                <a:gd name="T68" fmla="*/ 120 w 1968"/>
                <a:gd name="T69" fmla="*/ 39 h 1356"/>
                <a:gd name="T70" fmla="*/ 84 w 1968"/>
                <a:gd name="T71" fmla="*/ 111 h 1356"/>
                <a:gd name="T72" fmla="*/ 63 w 1968"/>
                <a:gd name="T73" fmla="*/ 130 h 1356"/>
                <a:gd name="T74" fmla="*/ 109 w 1968"/>
                <a:gd name="T75" fmla="*/ 158 h 1356"/>
                <a:gd name="T76" fmla="*/ 46 w 1968"/>
                <a:gd name="T77" fmla="*/ 224 h 1356"/>
                <a:gd name="T78" fmla="*/ 115 w 1968"/>
                <a:gd name="T79" fmla="*/ 258 h 1356"/>
                <a:gd name="T80" fmla="*/ 67 w 1968"/>
                <a:gd name="T81" fmla="*/ 313 h 1356"/>
                <a:gd name="T82" fmla="*/ 166 w 1968"/>
                <a:gd name="T83" fmla="*/ 286 h 1356"/>
                <a:gd name="T84" fmla="*/ 269 w 1968"/>
                <a:gd name="T85" fmla="*/ 217 h 1356"/>
                <a:gd name="T86" fmla="*/ 290 w 1968"/>
                <a:gd name="T87" fmla="*/ 235 h 1356"/>
                <a:gd name="T88" fmla="*/ 370 w 1968"/>
                <a:gd name="T89" fmla="*/ 239 h 1356"/>
                <a:gd name="T90" fmla="*/ 467 w 1968"/>
                <a:gd name="T91" fmla="*/ 262 h 1356"/>
                <a:gd name="T92" fmla="*/ 509 w 1968"/>
                <a:gd name="T93" fmla="*/ 276 h 1356"/>
                <a:gd name="T94" fmla="*/ 553 w 1968"/>
                <a:gd name="T95" fmla="*/ 314 h 1356"/>
                <a:gd name="T96" fmla="*/ 595 w 1968"/>
                <a:gd name="T97" fmla="*/ 363 h 1356"/>
                <a:gd name="T98" fmla="*/ 671 w 1968"/>
                <a:gd name="T99" fmla="*/ 391 h 1356"/>
                <a:gd name="T100" fmla="*/ 650 w 1968"/>
                <a:gd name="T101" fmla="*/ 458 h 1356"/>
                <a:gd name="T102" fmla="*/ 770 w 1968"/>
                <a:gd name="T103" fmla="*/ 585 h 1356"/>
                <a:gd name="T104" fmla="*/ 848 w 1968"/>
                <a:gd name="T105" fmla="*/ 639 h 1356"/>
                <a:gd name="T106" fmla="*/ 859 w 1968"/>
                <a:gd name="T107" fmla="*/ 619 h 1356"/>
                <a:gd name="T108" fmla="*/ 1036 w 1968"/>
                <a:gd name="T109" fmla="*/ 714 h 1356"/>
                <a:gd name="T110" fmla="*/ 1276 w 1968"/>
                <a:gd name="T111" fmla="*/ 778 h 1356"/>
                <a:gd name="T112" fmla="*/ 1303 w 1968"/>
                <a:gd name="T113" fmla="*/ 862 h 1356"/>
                <a:gd name="T114" fmla="*/ 1398 w 1968"/>
                <a:gd name="T115" fmla="*/ 1190 h 1356"/>
                <a:gd name="T116" fmla="*/ 1400 w 1968"/>
                <a:gd name="T117" fmla="*/ 1260 h 1356"/>
                <a:gd name="T118" fmla="*/ 1389 w 1968"/>
                <a:gd name="T119" fmla="*/ 1296 h 1356"/>
                <a:gd name="T120" fmla="*/ 1434 w 1968"/>
                <a:gd name="T121" fmla="*/ 1356 h 1356"/>
                <a:gd name="T122" fmla="*/ 1535 w 1968"/>
                <a:gd name="T123" fmla="*/ 1224 h 1356"/>
                <a:gd name="T124" fmla="*/ 1716 w 1968"/>
                <a:gd name="T125" fmla="*/ 1114 h 13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68"/>
                <a:gd name="T190" fmla="*/ 0 h 1356"/>
                <a:gd name="T191" fmla="*/ 1968 w 1968"/>
                <a:gd name="T192" fmla="*/ 1356 h 13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68" h="1356">
                  <a:moveTo>
                    <a:pt x="1960" y="885"/>
                  </a:moveTo>
                  <a:lnTo>
                    <a:pt x="1958" y="884"/>
                  </a:lnTo>
                  <a:lnTo>
                    <a:pt x="1943" y="884"/>
                  </a:lnTo>
                  <a:lnTo>
                    <a:pt x="1941" y="884"/>
                  </a:lnTo>
                  <a:lnTo>
                    <a:pt x="1939" y="883"/>
                  </a:lnTo>
                  <a:lnTo>
                    <a:pt x="1937" y="883"/>
                  </a:lnTo>
                  <a:lnTo>
                    <a:pt x="1895" y="867"/>
                  </a:lnTo>
                  <a:lnTo>
                    <a:pt x="1867" y="867"/>
                  </a:lnTo>
                  <a:lnTo>
                    <a:pt x="1846" y="864"/>
                  </a:lnTo>
                  <a:lnTo>
                    <a:pt x="1844" y="864"/>
                  </a:lnTo>
                  <a:lnTo>
                    <a:pt x="1842" y="864"/>
                  </a:lnTo>
                  <a:lnTo>
                    <a:pt x="1842" y="862"/>
                  </a:lnTo>
                  <a:lnTo>
                    <a:pt x="1829" y="865"/>
                  </a:lnTo>
                  <a:lnTo>
                    <a:pt x="1827" y="865"/>
                  </a:lnTo>
                  <a:lnTo>
                    <a:pt x="1827" y="864"/>
                  </a:lnTo>
                  <a:lnTo>
                    <a:pt x="1829" y="862"/>
                  </a:lnTo>
                  <a:lnTo>
                    <a:pt x="1829" y="861"/>
                  </a:lnTo>
                  <a:lnTo>
                    <a:pt x="1827" y="860"/>
                  </a:lnTo>
                  <a:lnTo>
                    <a:pt x="1825" y="861"/>
                  </a:lnTo>
                  <a:lnTo>
                    <a:pt x="1825" y="860"/>
                  </a:lnTo>
                  <a:lnTo>
                    <a:pt x="1827" y="858"/>
                  </a:lnTo>
                  <a:lnTo>
                    <a:pt x="1825" y="857"/>
                  </a:lnTo>
                  <a:lnTo>
                    <a:pt x="1821" y="856"/>
                  </a:lnTo>
                  <a:lnTo>
                    <a:pt x="1819" y="856"/>
                  </a:lnTo>
                  <a:lnTo>
                    <a:pt x="1817" y="857"/>
                  </a:lnTo>
                  <a:lnTo>
                    <a:pt x="1815" y="857"/>
                  </a:lnTo>
                  <a:lnTo>
                    <a:pt x="1815" y="856"/>
                  </a:lnTo>
                  <a:lnTo>
                    <a:pt x="1815" y="854"/>
                  </a:lnTo>
                  <a:lnTo>
                    <a:pt x="1813" y="853"/>
                  </a:lnTo>
                  <a:lnTo>
                    <a:pt x="1808" y="853"/>
                  </a:lnTo>
                  <a:lnTo>
                    <a:pt x="1806" y="852"/>
                  </a:lnTo>
                  <a:lnTo>
                    <a:pt x="1804" y="852"/>
                  </a:lnTo>
                  <a:lnTo>
                    <a:pt x="1802" y="851"/>
                  </a:lnTo>
                  <a:lnTo>
                    <a:pt x="1798" y="851"/>
                  </a:lnTo>
                  <a:lnTo>
                    <a:pt x="1785" y="849"/>
                  </a:lnTo>
                  <a:lnTo>
                    <a:pt x="1777" y="849"/>
                  </a:lnTo>
                  <a:lnTo>
                    <a:pt x="1775" y="849"/>
                  </a:lnTo>
                  <a:lnTo>
                    <a:pt x="1773" y="851"/>
                  </a:lnTo>
                  <a:lnTo>
                    <a:pt x="1773" y="852"/>
                  </a:lnTo>
                  <a:lnTo>
                    <a:pt x="1768" y="856"/>
                  </a:lnTo>
                  <a:lnTo>
                    <a:pt x="1762" y="856"/>
                  </a:lnTo>
                  <a:lnTo>
                    <a:pt x="1762" y="857"/>
                  </a:lnTo>
                  <a:lnTo>
                    <a:pt x="1758" y="860"/>
                  </a:lnTo>
                  <a:lnTo>
                    <a:pt x="1758" y="861"/>
                  </a:lnTo>
                  <a:lnTo>
                    <a:pt x="1758" y="862"/>
                  </a:lnTo>
                  <a:lnTo>
                    <a:pt x="1756" y="862"/>
                  </a:lnTo>
                  <a:lnTo>
                    <a:pt x="1756" y="860"/>
                  </a:lnTo>
                  <a:lnTo>
                    <a:pt x="1756" y="858"/>
                  </a:lnTo>
                  <a:lnTo>
                    <a:pt x="1754" y="858"/>
                  </a:lnTo>
                  <a:lnTo>
                    <a:pt x="1752" y="859"/>
                  </a:lnTo>
                  <a:lnTo>
                    <a:pt x="1741" y="858"/>
                  </a:lnTo>
                  <a:lnTo>
                    <a:pt x="1741" y="859"/>
                  </a:lnTo>
                  <a:lnTo>
                    <a:pt x="1739" y="859"/>
                  </a:lnTo>
                  <a:lnTo>
                    <a:pt x="1739" y="858"/>
                  </a:lnTo>
                  <a:lnTo>
                    <a:pt x="1737" y="858"/>
                  </a:lnTo>
                  <a:lnTo>
                    <a:pt x="1733" y="859"/>
                  </a:lnTo>
                  <a:lnTo>
                    <a:pt x="1730" y="859"/>
                  </a:lnTo>
                  <a:lnTo>
                    <a:pt x="1726" y="858"/>
                  </a:lnTo>
                  <a:lnTo>
                    <a:pt x="1726" y="859"/>
                  </a:lnTo>
                  <a:lnTo>
                    <a:pt x="1724" y="860"/>
                  </a:lnTo>
                  <a:lnTo>
                    <a:pt x="1724" y="859"/>
                  </a:lnTo>
                  <a:lnTo>
                    <a:pt x="1724" y="858"/>
                  </a:lnTo>
                  <a:lnTo>
                    <a:pt x="1726" y="858"/>
                  </a:lnTo>
                  <a:lnTo>
                    <a:pt x="1728" y="858"/>
                  </a:lnTo>
                  <a:lnTo>
                    <a:pt x="1730" y="858"/>
                  </a:lnTo>
                  <a:lnTo>
                    <a:pt x="1733" y="858"/>
                  </a:lnTo>
                  <a:lnTo>
                    <a:pt x="1735" y="858"/>
                  </a:lnTo>
                  <a:lnTo>
                    <a:pt x="1737" y="857"/>
                  </a:lnTo>
                  <a:lnTo>
                    <a:pt x="1737" y="853"/>
                  </a:lnTo>
                  <a:lnTo>
                    <a:pt x="1735" y="853"/>
                  </a:lnTo>
                  <a:lnTo>
                    <a:pt x="1733" y="852"/>
                  </a:lnTo>
                  <a:lnTo>
                    <a:pt x="1733" y="851"/>
                  </a:lnTo>
                  <a:lnTo>
                    <a:pt x="1735" y="851"/>
                  </a:lnTo>
                  <a:lnTo>
                    <a:pt x="1735" y="850"/>
                  </a:lnTo>
                  <a:lnTo>
                    <a:pt x="1733" y="850"/>
                  </a:lnTo>
                  <a:lnTo>
                    <a:pt x="1730" y="851"/>
                  </a:lnTo>
                  <a:lnTo>
                    <a:pt x="1730" y="852"/>
                  </a:lnTo>
                  <a:lnTo>
                    <a:pt x="1726" y="852"/>
                  </a:lnTo>
                  <a:lnTo>
                    <a:pt x="1726" y="850"/>
                  </a:lnTo>
                  <a:lnTo>
                    <a:pt x="1726" y="848"/>
                  </a:lnTo>
                  <a:lnTo>
                    <a:pt x="1726" y="846"/>
                  </a:lnTo>
                  <a:lnTo>
                    <a:pt x="1741" y="837"/>
                  </a:lnTo>
                  <a:lnTo>
                    <a:pt x="1743" y="836"/>
                  </a:lnTo>
                  <a:lnTo>
                    <a:pt x="1745" y="835"/>
                  </a:lnTo>
                  <a:lnTo>
                    <a:pt x="1747" y="830"/>
                  </a:lnTo>
                  <a:lnTo>
                    <a:pt x="1745" y="829"/>
                  </a:lnTo>
                  <a:lnTo>
                    <a:pt x="1743" y="829"/>
                  </a:lnTo>
                  <a:lnTo>
                    <a:pt x="1739" y="829"/>
                  </a:lnTo>
                  <a:lnTo>
                    <a:pt x="1737" y="824"/>
                  </a:lnTo>
                  <a:lnTo>
                    <a:pt x="1730" y="813"/>
                  </a:lnTo>
                  <a:lnTo>
                    <a:pt x="1726" y="810"/>
                  </a:lnTo>
                  <a:lnTo>
                    <a:pt x="1724" y="810"/>
                  </a:lnTo>
                  <a:lnTo>
                    <a:pt x="1724" y="811"/>
                  </a:lnTo>
                  <a:lnTo>
                    <a:pt x="1722" y="811"/>
                  </a:lnTo>
                  <a:lnTo>
                    <a:pt x="1712" y="819"/>
                  </a:lnTo>
                  <a:lnTo>
                    <a:pt x="1722" y="811"/>
                  </a:lnTo>
                  <a:lnTo>
                    <a:pt x="1722" y="809"/>
                  </a:lnTo>
                  <a:lnTo>
                    <a:pt x="1712" y="804"/>
                  </a:lnTo>
                  <a:lnTo>
                    <a:pt x="1690" y="798"/>
                  </a:lnTo>
                  <a:lnTo>
                    <a:pt x="1688" y="798"/>
                  </a:lnTo>
                  <a:lnTo>
                    <a:pt x="1686" y="800"/>
                  </a:lnTo>
                  <a:lnTo>
                    <a:pt x="1686" y="797"/>
                  </a:lnTo>
                  <a:lnTo>
                    <a:pt x="1672" y="796"/>
                  </a:lnTo>
                  <a:lnTo>
                    <a:pt x="1650" y="797"/>
                  </a:lnTo>
                  <a:lnTo>
                    <a:pt x="1644" y="796"/>
                  </a:lnTo>
                  <a:lnTo>
                    <a:pt x="1642" y="797"/>
                  </a:lnTo>
                  <a:lnTo>
                    <a:pt x="1640" y="796"/>
                  </a:lnTo>
                  <a:lnTo>
                    <a:pt x="1638" y="794"/>
                  </a:lnTo>
                  <a:lnTo>
                    <a:pt x="1636" y="793"/>
                  </a:lnTo>
                  <a:lnTo>
                    <a:pt x="1631" y="790"/>
                  </a:lnTo>
                  <a:lnTo>
                    <a:pt x="1629" y="789"/>
                  </a:lnTo>
                  <a:lnTo>
                    <a:pt x="1625" y="789"/>
                  </a:lnTo>
                  <a:lnTo>
                    <a:pt x="1621" y="789"/>
                  </a:lnTo>
                  <a:lnTo>
                    <a:pt x="1619" y="788"/>
                  </a:lnTo>
                  <a:lnTo>
                    <a:pt x="1619" y="785"/>
                  </a:lnTo>
                  <a:lnTo>
                    <a:pt x="1604" y="777"/>
                  </a:lnTo>
                  <a:lnTo>
                    <a:pt x="1602" y="777"/>
                  </a:lnTo>
                  <a:lnTo>
                    <a:pt x="1600" y="777"/>
                  </a:lnTo>
                  <a:lnTo>
                    <a:pt x="1596" y="774"/>
                  </a:lnTo>
                  <a:lnTo>
                    <a:pt x="1591" y="774"/>
                  </a:lnTo>
                  <a:lnTo>
                    <a:pt x="1589" y="776"/>
                  </a:lnTo>
                  <a:lnTo>
                    <a:pt x="1587" y="776"/>
                  </a:lnTo>
                  <a:lnTo>
                    <a:pt x="1583" y="776"/>
                  </a:lnTo>
                  <a:lnTo>
                    <a:pt x="1583" y="774"/>
                  </a:lnTo>
                  <a:lnTo>
                    <a:pt x="1585" y="774"/>
                  </a:lnTo>
                  <a:lnTo>
                    <a:pt x="1587" y="773"/>
                  </a:lnTo>
                  <a:lnTo>
                    <a:pt x="1585" y="771"/>
                  </a:lnTo>
                  <a:lnTo>
                    <a:pt x="1583" y="769"/>
                  </a:lnTo>
                  <a:lnTo>
                    <a:pt x="1581" y="768"/>
                  </a:lnTo>
                  <a:lnTo>
                    <a:pt x="1568" y="764"/>
                  </a:lnTo>
                  <a:lnTo>
                    <a:pt x="1564" y="765"/>
                  </a:lnTo>
                  <a:lnTo>
                    <a:pt x="1562" y="764"/>
                  </a:lnTo>
                  <a:lnTo>
                    <a:pt x="1562" y="763"/>
                  </a:lnTo>
                  <a:lnTo>
                    <a:pt x="1560" y="762"/>
                  </a:lnTo>
                  <a:lnTo>
                    <a:pt x="1558" y="761"/>
                  </a:lnTo>
                  <a:lnTo>
                    <a:pt x="1554" y="761"/>
                  </a:lnTo>
                  <a:lnTo>
                    <a:pt x="1554" y="760"/>
                  </a:lnTo>
                  <a:lnTo>
                    <a:pt x="1556" y="760"/>
                  </a:lnTo>
                  <a:lnTo>
                    <a:pt x="1558" y="758"/>
                  </a:lnTo>
                  <a:lnTo>
                    <a:pt x="1562" y="758"/>
                  </a:lnTo>
                  <a:lnTo>
                    <a:pt x="1564" y="758"/>
                  </a:lnTo>
                  <a:lnTo>
                    <a:pt x="1566" y="758"/>
                  </a:lnTo>
                  <a:lnTo>
                    <a:pt x="1568" y="757"/>
                  </a:lnTo>
                  <a:lnTo>
                    <a:pt x="1537" y="757"/>
                  </a:lnTo>
                  <a:lnTo>
                    <a:pt x="1535" y="758"/>
                  </a:lnTo>
                  <a:lnTo>
                    <a:pt x="1537" y="758"/>
                  </a:lnTo>
                  <a:lnTo>
                    <a:pt x="1543" y="758"/>
                  </a:lnTo>
                  <a:lnTo>
                    <a:pt x="1541" y="760"/>
                  </a:lnTo>
                  <a:lnTo>
                    <a:pt x="1535" y="760"/>
                  </a:lnTo>
                  <a:lnTo>
                    <a:pt x="1528" y="761"/>
                  </a:lnTo>
                  <a:lnTo>
                    <a:pt x="1518" y="762"/>
                  </a:lnTo>
                  <a:lnTo>
                    <a:pt x="1511" y="761"/>
                  </a:lnTo>
                  <a:lnTo>
                    <a:pt x="1509" y="760"/>
                  </a:lnTo>
                  <a:lnTo>
                    <a:pt x="1509" y="758"/>
                  </a:lnTo>
                  <a:lnTo>
                    <a:pt x="1507" y="758"/>
                  </a:lnTo>
                  <a:lnTo>
                    <a:pt x="1480" y="760"/>
                  </a:lnTo>
                  <a:lnTo>
                    <a:pt x="1478" y="758"/>
                  </a:lnTo>
                  <a:lnTo>
                    <a:pt x="1476" y="754"/>
                  </a:lnTo>
                  <a:lnTo>
                    <a:pt x="1474" y="753"/>
                  </a:lnTo>
                  <a:lnTo>
                    <a:pt x="1457" y="752"/>
                  </a:lnTo>
                  <a:lnTo>
                    <a:pt x="1455" y="749"/>
                  </a:lnTo>
                  <a:lnTo>
                    <a:pt x="1453" y="746"/>
                  </a:lnTo>
                  <a:lnTo>
                    <a:pt x="1450" y="745"/>
                  </a:lnTo>
                  <a:lnTo>
                    <a:pt x="1448" y="746"/>
                  </a:lnTo>
                  <a:lnTo>
                    <a:pt x="1446" y="749"/>
                  </a:lnTo>
                  <a:lnTo>
                    <a:pt x="1448" y="749"/>
                  </a:lnTo>
                  <a:lnTo>
                    <a:pt x="1453" y="749"/>
                  </a:lnTo>
                  <a:lnTo>
                    <a:pt x="1453" y="750"/>
                  </a:lnTo>
                  <a:lnTo>
                    <a:pt x="1453" y="752"/>
                  </a:lnTo>
                  <a:lnTo>
                    <a:pt x="1438" y="753"/>
                  </a:lnTo>
                  <a:lnTo>
                    <a:pt x="1434" y="755"/>
                  </a:lnTo>
                  <a:lnTo>
                    <a:pt x="1431" y="755"/>
                  </a:lnTo>
                  <a:lnTo>
                    <a:pt x="1429" y="755"/>
                  </a:lnTo>
                  <a:lnTo>
                    <a:pt x="1429" y="756"/>
                  </a:lnTo>
                  <a:lnTo>
                    <a:pt x="1429" y="760"/>
                  </a:lnTo>
                  <a:lnTo>
                    <a:pt x="1434" y="765"/>
                  </a:lnTo>
                  <a:lnTo>
                    <a:pt x="1434" y="769"/>
                  </a:lnTo>
                  <a:lnTo>
                    <a:pt x="1431" y="771"/>
                  </a:lnTo>
                  <a:lnTo>
                    <a:pt x="1429" y="771"/>
                  </a:lnTo>
                  <a:lnTo>
                    <a:pt x="1427" y="771"/>
                  </a:lnTo>
                  <a:lnTo>
                    <a:pt x="1425" y="771"/>
                  </a:lnTo>
                  <a:lnTo>
                    <a:pt x="1425" y="769"/>
                  </a:lnTo>
                  <a:lnTo>
                    <a:pt x="1423" y="768"/>
                  </a:lnTo>
                  <a:lnTo>
                    <a:pt x="1421" y="766"/>
                  </a:lnTo>
                  <a:lnTo>
                    <a:pt x="1421" y="765"/>
                  </a:lnTo>
                  <a:lnTo>
                    <a:pt x="1421" y="763"/>
                  </a:lnTo>
                  <a:lnTo>
                    <a:pt x="1421" y="762"/>
                  </a:lnTo>
                  <a:lnTo>
                    <a:pt x="1425" y="760"/>
                  </a:lnTo>
                  <a:lnTo>
                    <a:pt x="1427" y="756"/>
                  </a:lnTo>
                  <a:lnTo>
                    <a:pt x="1425" y="756"/>
                  </a:lnTo>
                  <a:lnTo>
                    <a:pt x="1425" y="755"/>
                  </a:lnTo>
                  <a:lnTo>
                    <a:pt x="1423" y="753"/>
                  </a:lnTo>
                  <a:lnTo>
                    <a:pt x="1423" y="750"/>
                  </a:lnTo>
                  <a:lnTo>
                    <a:pt x="1427" y="749"/>
                  </a:lnTo>
                  <a:lnTo>
                    <a:pt x="1429" y="748"/>
                  </a:lnTo>
                  <a:lnTo>
                    <a:pt x="1431" y="747"/>
                  </a:lnTo>
                  <a:lnTo>
                    <a:pt x="1431" y="745"/>
                  </a:lnTo>
                  <a:lnTo>
                    <a:pt x="1429" y="745"/>
                  </a:lnTo>
                  <a:lnTo>
                    <a:pt x="1425" y="744"/>
                  </a:lnTo>
                  <a:lnTo>
                    <a:pt x="1423" y="745"/>
                  </a:lnTo>
                  <a:lnTo>
                    <a:pt x="1423" y="744"/>
                  </a:lnTo>
                  <a:lnTo>
                    <a:pt x="1423" y="745"/>
                  </a:lnTo>
                  <a:lnTo>
                    <a:pt x="1423" y="746"/>
                  </a:lnTo>
                  <a:lnTo>
                    <a:pt x="1421" y="746"/>
                  </a:lnTo>
                  <a:lnTo>
                    <a:pt x="1419" y="745"/>
                  </a:lnTo>
                  <a:lnTo>
                    <a:pt x="1419" y="746"/>
                  </a:lnTo>
                  <a:lnTo>
                    <a:pt x="1419" y="747"/>
                  </a:lnTo>
                  <a:lnTo>
                    <a:pt x="1417" y="748"/>
                  </a:lnTo>
                  <a:lnTo>
                    <a:pt x="1396" y="753"/>
                  </a:lnTo>
                  <a:lnTo>
                    <a:pt x="1387" y="753"/>
                  </a:lnTo>
                  <a:lnTo>
                    <a:pt x="1385" y="756"/>
                  </a:lnTo>
                  <a:lnTo>
                    <a:pt x="1383" y="757"/>
                  </a:lnTo>
                  <a:lnTo>
                    <a:pt x="1383" y="755"/>
                  </a:lnTo>
                  <a:lnTo>
                    <a:pt x="1377" y="755"/>
                  </a:lnTo>
                  <a:lnTo>
                    <a:pt x="1375" y="755"/>
                  </a:lnTo>
                  <a:lnTo>
                    <a:pt x="1368" y="758"/>
                  </a:lnTo>
                  <a:lnTo>
                    <a:pt x="1366" y="758"/>
                  </a:lnTo>
                  <a:lnTo>
                    <a:pt x="1366" y="766"/>
                  </a:lnTo>
                  <a:lnTo>
                    <a:pt x="1364" y="768"/>
                  </a:lnTo>
                  <a:lnTo>
                    <a:pt x="1360" y="768"/>
                  </a:lnTo>
                  <a:lnTo>
                    <a:pt x="1358" y="769"/>
                  </a:lnTo>
                  <a:lnTo>
                    <a:pt x="1354" y="772"/>
                  </a:lnTo>
                  <a:lnTo>
                    <a:pt x="1349" y="774"/>
                  </a:lnTo>
                  <a:lnTo>
                    <a:pt x="1347" y="774"/>
                  </a:lnTo>
                  <a:lnTo>
                    <a:pt x="1347" y="776"/>
                  </a:lnTo>
                  <a:lnTo>
                    <a:pt x="1349" y="776"/>
                  </a:lnTo>
                  <a:lnTo>
                    <a:pt x="1349" y="778"/>
                  </a:lnTo>
                  <a:lnTo>
                    <a:pt x="1349" y="779"/>
                  </a:lnTo>
                  <a:lnTo>
                    <a:pt x="1347" y="779"/>
                  </a:lnTo>
                  <a:lnTo>
                    <a:pt x="1341" y="774"/>
                  </a:lnTo>
                  <a:lnTo>
                    <a:pt x="1328" y="769"/>
                  </a:lnTo>
                  <a:lnTo>
                    <a:pt x="1309" y="766"/>
                  </a:lnTo>
                  <a:lnTo>
                    <a:pt x="1307" y="766"/>
                  </a:lnTo>
                  <a:lnTo>
                    <a:pt x="1305" y="766"/>
                  </a:lnTo>
                  <a:lnTo>
                    <a:pt x="1305" y="768"/>
                  </a:lnTo>
                  <a:lnTo>
                    <a:pt x="1305" y="769"/>
                  </a:lnTo>
                  <a:lnTo>
                    <a:pt x="1305" y="770"/>
                  </a:lnTo>
                  <a:lnTo>
                    <a:pt x="1303" y="771"/>
                  </a:lnTo>
                  <a:lnTo>
                    <a:pt x="1301" y="771"/>
                  </a:lnTo>
                  <a:lnTo>
                    <a:pt x="1301" y="769"/>
                  </a:lnTo>
                  <a:lnTo>
                    <a:pt x="1299" y="769"/>
                  </a:lnTo>
                  <a:lnTo>
                    <a:pt x="1295" y="771"/>
                  </a:lnTo>
                  <a:lnTo>
                    <a:pt x="1290" y="771"/>
                  </a:lnTo>
                  <a:lnTo>
                    <a:pt x="1288" y="771"/>
                  </a:lnTo>
                  <a:lnTo>
                    <a:pt x="1286" y="772"/>
                  </a:lnTo>
                  <a:lnTo>
                    <a:pt x="1282" y="772"/>
                  </a:lnTo>
                  <a:lnTo>
                    <a:pt x="1276" y="771"/>
                  </a:lnTo>
                  <a:lnTo>
                    <a:pt x="1269" y="771"/>
                  </a:lnTo>
                  <a:lnTo>
                    <a:pt x="1269" y="770"/>
                  </a:lnTo>
                  <a:lnTo>
                    <a:pt x="1267" y="769"/>
                  </a:lnTo>
                  <a:lnTo>
                    <a:pt x="1267" y="768"/>
                  </a:lnTo>
                  <a:lnTo>
                    <a:pt x="1265" y="766"/>
                  </a:lnTo>
                  <a:lnTo>
                    <a:pt x="1263" y="766"/>
                  </a:lnTo>
                  <a:lnTo>
                    <a:pt x="1250" y="760"/>
                  </a:lnTo>
                  <a:lnTo>
                    <a:pt x="1248" y="756"/>
                  </a:lnTo>
                  <a:lnTo>
                    <a:pt x="1240" y="756"/>
                  </a:lnTo>
                  <a:lnTo>
                    <a:pt x="1248" y="756"/>
                  </a:lnTo>
                  <a:lnTo>
                    <a:pt x="1246" y="755"/>
                  </a:lnTo>
                  <a:lnTo>
                    <a:pt x="1246" y="753"/>
                  </a:lnTo>
                  <a:lnTo>
                    <a:pt x="1244" y="752"/>
                  </a:lnTo>
                  <a:lnTo>
                    <a:pt x="1246" y="750"/>
                  </a:lnTo>
                  <a:lnTo>
                    <a:pt x="1252" y="722"/>
                  </a:lnTo>
                  <a:lnTo>
                    <a:pt x="1250" y="722"/>
                  </a:lnTo>
                  <a:lnTo>
                    <a:pt x="1252" y="722"/>
                  </a:lnTo>
                  <a:lnTo>
                    <a:pt x="1252" y="721"/>
                  </a:lnTo>
                  <a:lnTo>
                    <a:pt x="1250" y="720"/>
                  </a:lnTo>
                  <a:lnTo>
                    <a:pt x="1244" y="718"/>
                  </a:lnTo>
                  <a:lnTo>
                    <a:pt x="1242" y="716"/>
                  </a:lnTo>
                  <a:lnTo>
                    <a:pt x="1238" y="716"/>
                  </a:lnTo>
                  <a:lnTo>
                    <a:pt x="1231" y="715"/>
                  </a:lnTo>
                  <a:lnTo>
                    <a:pt x="1227" y="715"/>
                  </a:lnTo>
                  <a:lnTo>
                    <a:pt x="1225" y="714"/>
                  </a:lnTo>
                  <a:lnTo>
                    <a:pt x="1223" y="715"/>
                  </a:lnTo>
                  <a:lnTo>
                    <a:pt x="1219" y="715"/>
                  </a:lnTo>
                  <a:lnTo>
                    <a:pt x="1217" y="714"/>
                  </a:lnTo>
                  <a:lnTo>
                    <a:pt x="1212" y="714"/>
                  </a:lnTo>
                  <a:lnTo>
                    <a:pt x="1212" y="715"/>
                  </a:lnTo>
                  <a:lnTo>
                    <a:pt x="1179" y="716"/>
                  </a:lnTo>
                  <a:lnTo>
                    <a:pt x="1177" y="717"/>
                  </a:lnTo>
                  <a:lnTo>
                    <a:pt x="1168" y="721"/>
                  </a:lnTo>
                  <a:lnTo>
                    <a:pt x="1177" y="717"/>
                  </a:lnTo>
                  <a:lnTo>
                    <a:pt x="1179" y="716"/>
                  </a:lnTo>
                  <a:lnTo>
                    <a:pt x="1177" y="715"/>
                  </a:lnTo>
                  <a:lnTo>
                    <a:pt x="1175" y="716"/>
                  </a:lnTo>
                  <a:lnTo>
                    <a:pt x="1172" y="716"/>
                  </a:lnTo>
                  <a:lnTo>
                    <a:pt x="1170" y="715"/>
                  </a:lnTo>
                  <a:lnTo>
                    <a:pt x="1170" y="714"/>
                  </a:lnTo>
                  <a:lnTo>
                    <a:pt x="1170" y="713"/>
                  </a:lnTo>
                  <a:lnTo>
                    <a:pt x="1177" y="709"/>
                  </a:lnTo>
                  <a:lnTo>
                    <a:pt x="1179" y="708"/>
                  </a:lnTo>
                  <a:lnTo>
                    <a:pt x="1179" y="699"/>
                  </a:lnTo>
                  <a:lnTo>
                    <a:pt x="1181" y="696"/>
                  </a:lnTo>
                  <a:lnTo>
                    <a:pt x="1181" y="694"/>
                  </a:lnTo>
                  <a:lnTo>
                    <a:pt x="1179" y="693"/>
                  </a:lnTo>
                  <a:lnTo>
                    <a:pt x="1177" y="693"/>
                  </a:lnTo>
                  <a:lnTo>
                    <a:pt x="1179" y="692"/>
                  </a:lnTo>
                  <a:lnTo>
                    <a:pt x="1181" y="690"/>
                  </a:lnTo>
                  <a:lnTo>
                    <a:pt x="1183" y="690"/>
                  </a:lnTo>
                  <a:lnTo>
                    <a:pt x="1181" y="692"/>
                  </a:lnTo>
                  <a:lnTo>
                    <a:pt x="1183" y="693"/>
                  </a:lnTo>
                  <a:lnTo>
                    <a:pt x="1185" y="693"/>
                  </a:lnTo>
                  <a:lnTo>
                    <a:pt x="1183" y="696"/>
                  </a:lnTo>
                  <a:lnTo>
                    <a:pt x="1185" y="697"/>
                  </a:lnTo>
                  <a:lnTo>
                    <a:pt x="1189" y="686"/>
                  </a:lnTo>
                  <a:lnTo>
                    <a:pt x="1189" y="685"/>
                  </a:lnTo>
                  <a:lnTo>
                    <a:pt x="1191" y="684"/>
                  </a:lnTo>
                  <a:lnTo>
                    <a:pt x="1191" y="683"/>
                  </a:lnTo>
                  <a:lnTo>
                    <a:pt x="1189" y="683"/>
                  </a:lnTo>
                  <a:lnTo>
                    <a:pt x="1191" y="681"/>
                  </a:lnTo>
                  <a:lnTo>
                    <a:pt x="1191" y="678"/>
                  </a:lnTo>
                  <a:lnTo>
                    <a:pt x="1194" y="676"/>
                  </a:lnTo>
                  <a:lnTo>
                    <a:pt x="1200" y="673"/>
                  </a:lnTo>
                  <a:lnTo>
                    <a:pt x="1200" y="670"/>
                  </a:lnTo>
                  <a:lnTo>
                    <a:pt x="1200" y="668"/>
                  </a:lnTo>
                  <a:lnTo>
                    <a:pt x="1198" y="667"/>
                  </a:lnTo>
                  <a:lnTo>
                    <a:pt x="1189" y="667"/>
                  </a:lnTo>
                  <a:lnTo>
                    <a:pt x="1187" y="668"/>
                  </a:lnTo>
                  <a:lnTo>
                    <a:pt x="1187" y="667"/>
                  </a:lnTo>
                  <a:lnTo>
                    <a:pt x="1181" y="666"/>
                  </a:lnTo>
                  <a:lnTo>
                    <a:pt x="1172" y="667"/>
                  </a:lnTo>
                  <a:lnTo>
                    <a:pt x="1170" y="668"/>
                  </a:lnTo>
                  <a:lnTo>
                    <a:pt x="1151" y="669"/>
                  </a:lnTo>
                  <a:lnTo>
                    <a:pt x="1149" y="670"/>
                  </a:lnTo>
                  <a:lnTo>
                    <a:pt x="1145" y="681"/>
                  </a:lnTo>
                  <a:lnTo>
                    <a:pt x="1143" y="683"/>
                  </a:lnTo>
                  <a:lnTo>
                    <a:pt x="1141" y="686"/>
                  </a:lnTo>
                  <a:lnTo>
                    <a:pt x="1139" y="688"/>
                  </a:lnTo>
                  <a:lnTo>
                    <a:pt x="1135" y="689"/>
                  </a:lnTo>
                  <a:lnTo>
                    <a:pt x="1135" y="691"/>
                  </a:lnTo>
                  <a:lnTo>
                    <a:pt x="1130" y="693"/>
                  </a:lnTo>
                  <a:lnTo>
                    <a:pt x="1128" y="693"/>
                  </a:lnTo>
                  <a:lnTo>
                    <a:pt x="1126" y="693"/>
                  </a:lnTo>
                  <a:lnTo>
                    <a:pt x="1126" y="692"/>
                  </a:lnTo>
                  <a:lnTo>
                    <a:pt x="1124" y="691"/>
                  </a:lnTo>
                  <a:lnTo>
                    <a:pt x="1122" y="691"/>
                  </a:lnTo>
                  <a:lnTo>
                    <a:pt x="1118" y="691"/>
                  </a:lnTo>
                  <a:lnTo>
                    <a:pt x="1107" y="693"/>
                  </a:lnTo>
                  <a:lnTo>
                    <a:pt x="1105" y="693"/>
                  </a:lnTo>
                  <a:lnTo>
                    <a:pt x="1097" y="693"/>
                  </a:lnTo>
                  <a:lnTo>
                    <a:pt x="1092" y="696"/>
                  </a:lnTo>
                  <a:lnTo>
                    <a:pt x="1088" y="696"/>
                  </a:lnTo>
                  <a:lnTo>
                    <a:pt x="1084" y="694"/>
                  </a:lnTo>
                  <a:lnTo>
                    <a:pt x="1082" y="692"/>
                  </a:lnTo>
                  <a:lnTo>
                    <a:pt x="1080" y="691"/>
                  </a:lnTo>
                  <a:lnTo>
                    <a:pt x="1080" y="692"/>
                  </a:lnTo>
                  <a:lnTo>
                    <a:pt x="1076" y="692"/>
                  </a:lnTo>
                  <a:lnTo>
                    <a:pt x="1069" y="690"/>
                  </a:lnTo>
                  <a:lnTo>
                    <a:pt x="1065" y="688"/>
                  </a:lnTo>
                  <a:lnTo>
                    <a:pt x="1063" y="688"/>
                  </a:lnTo>
                  <a:lnTo>
                    <a:pt x="1063" y="686"/>
                  </a:lnTo>
                  <a:lnTo>
                    <a:pt x="1057" y="680"/>
                  </a:lnTo>
                  <a:lnTo>
                    <a:pt x="1052" y="676"/>
                  </a:lnTo>
                  <a:lnTo>
                    <a:pt x="1046" y="670"/>
                  </a:lnTo>
                  <a:lnTo>
                    <a:pt x="1048" y="669"/>
                  </a:lnTo>
                  <a:lnTo>
                    <a:pt x="1048" y="668"/>
                  </a:lnTo>
                  <a:lnTo>
                    <a:pt x="1048" y="667"/>
                  </a:lnTo>
                  <a:lnTo>
                    <a:pt x="1042" y="665"/>
                  </a:lnTo>
                  <a:lnTo>
                    <a:pt x="1040" y="661"/>
                  </a:lnTo>
                  <a:lnTo>
                    <a:pt x="1042" y="650"/>
                  </a:lnTo>
                  <a:lnTo>
                    <a:pt x="1042" y="648"/>
                  </a:lnTo>
                  <a:lnTo>
                    <a:pt x="1040" y="648"/>
                  </a:lnTo>
                  <a:lnTo>
                    <a:pt x="1040" y="641"/>
                  </a:lnTo>
                  <a:lnTo>
                    <a:pt x="1040" y="640"/>
                  </a:lnTo>
                  <a:lnTo>
                    <a:pt x="1040" y="639"/>
                  </a:lnTo>
                  <a:lnTo>
                    <a:pt x="1042" y="637"/>
                  </a:lnTo>
                  <a:lnTo>
                    <a:pt x="1042" y="634"/>
                  </a:lnTo>
                  <a:lnTo>
                    <a:pt x="1044" y="634"/>
                  </a:lnTo>
                  <a:lnTo>
                    <a:pt x="1046" y="634"/>
                  </a:lnTo>
                  <a:lnTo>
                    <a:pt x="1048" y="634"/>
                  </a:lnTo>
                  <a:lnTo>
                    <a:pt x="1050" y="633"/>
                  </a:lnTo>
                  <a:lnTo>
                    <a:pt x="1050" y="631"/>
                  </a:lnTo>
                  <a:lnTo>
                    <a:pt x="1050" y="632"/>
                  </a:lnTo>
                  <a:lnTo>
                    <a:pt x="1048" y="632"/>
                  </a:lnTo>
                  <a:lnTo>
                    <a:pt x="1048" y="633"/>
                  </a:lnTo>
                  <a:lnTo>
                    <a:pt x="1048" y="632"/>
                  </a:lnTo>
                  <a:lnTo>
                    <a:pt x="1050" y="629"/>
                  </a:lnTo>
                  <a:lnTo>
                    <a:pt x="1048" y="628"/>
                  </a:lnTo>
                  <a:lnTo>
                    <a:pt x="1046" y="626"/>
                  </a:lnTo>
                  <a:lnTo>
                    <a:pt x="1044" y="620"/>
                  </a:lnTo>
                  <a:lnTo>
                    <a:pt x="1046" y="620"/>
                  </a:lnTo>
                  <a:lnTo>
                    <a:pt x="1046" y="618"/>
                  </a:lnTo>
                  <a:lnTo>
                    <a:pt x="1044" y="618"/>
                  </a:lnTo>
                  <a:lnTo>
                    <a:pt x="1044" y="617"/>
                  </a:lnTo>
                  <a:lnTo>
                    <a:pt x="1046" y="617"/>
                  </a:lnTo>
                  <a:lnTo>
                    <a:pt x="1046" y="618"/>
                  </a:lnTo>
                  <a:lnTo>
                    <a:pt x="1048" y="617"/>
                  </a:lnTo>
                  <a:lnTo>
                    <a:pt x="1048" y="615"/>
                  </a:lnTo>
                  <a:lnTo>
                    <a:pt x="1046" y="612"/>
                  </a:lnTo>
                  <a:lnTo>
                    <a:pt x="1050" y="612"/>
                  </a:lnTo>
                  <a:lnTo>
                    <a:pt x="1052" y="611"/>
                  </a:lnTo>
                  <a:lnTo>
                    <a:pt x="1050" y="610"/>
                  </a:lnTo>
                  <a:lnTo>
                    <a:pt x="1050" y="611"/>
                  </a:lnTo>
                  <a:lnTo>
                    <a:pt x="1050" y="610"/>
                  </a:lnTo>
                  <a:lnTo>
                    <a:pt x="1052" y="609"/>
                  </a:lnTo>
                  <a:lnTo>
                    <a:pt x="1055" y="608"/>
                  </a:lnTo>
                  <a:lnTo>
                    <a:pt x="1057" y="608"/>
                  </a:lnTo>
                  <a:lnTo>
                    <a:pt x="1059" y="608"/>
                  </a:lnTo>
                  <a:lnTo>
                    <a:pt x="1059" y="607"/>
                  </a:lnTo>
                  <a:lnTo>
                    <a:pt x="1059" y="605"/>
                  </a:lnTo>
                  <a:lnTo>
                    <a:pt x="1059" y="604"/>
                  </a:lnTo>
                  <a:lnTo>
                    <a:pt x="1061" y="604"/>
                  </a:lnTo>
                  <a:lnTo>
                    <a:pt x="1061" y="605"/>
                  </a:lnTo>
                  <a:lnTo>
                    <a:pt x="1061" y="604"/>
                  </a:lnTo>
                  <a:lnTo>
                    <a:pt x="1063" y="604"/>
                  </a:lnTo>
                  <a:lnTo>
                    <a:pt x="1063" y="605"/>
                  </a:lnTo>
                  <a:lnTo>
                    <a:pt x="1063" y="604"/>
                  </a:lnTo>
                  <a:lnTo>
                    <a:pt x="1065" y="604"/>
                  </a:lnTo>
                  <a:lnTo>
                    <a:pt x="1065" y="605"/>
                  </a:lnTo>
                  <a:lnTo>
                    <a:pt x="1069" y="604"/>
                  </a:lnTo>
                  <a:lnTo>
                    <a:pt x="1063" y="607"/>
                  </a:lnTo>
                  <a:lnTo>
                    <a:pt x="1065" y="607"/>
                  </a:lnTo>
                  <a:lnTo>
                    <a:pt x="1078" y="602"/>
                  </a:lnTo>
                  <a:lnTo>
                    <a:pt x="1080" y="600"/>
                  </a:lnTo>
                  <a:lnTo>
                    <a:pt x="1080" y="595"/>
                  </a:lnTo>
                  <a:lnTo>
                    <a:pt x="1082" y="594"/>
                  </a:lnTo>
                  <a:lnTo>
                    <a:pt x="1084" y="596"/>
                  </a:lnTo>
                  <a:lnTo>
                    <a:pt x="1082" y="597"/>
                  </a:lnTo>
                  <a:lnTo>
                    <a:pt x="1084" y="597"/>
                  </a:lnTo>
                  <a:lnTo>
                    <a:pt x="1092" y="595"/>
                  </a:lnTo>
                  <a:lnTo>
                    <a:pt x="1105" y="594"/>
                  </a:lnTo>
                  <a:lnTo>
                    <a:pt x="1120" y="596"/>
                  </a:lnTo>
                  <a:lnTo>
                    <a:pt x="1122" y="595"/>
                  </a:lnTo>
                  <a:lnTo>
                    <a:pt x="1122" y="594"/>
                  </a:lnTo>
                  <a:lnTo>
                    <a:pt x="1124" y="594"/>
                  </a:lnTo>
                  <a:lnTo>
                    <a:pt x="1130" y="595"/>
                  </a:lnTo>
                  <a:lnTo>
                    <a:pt x="1130" y="596"/>
                  </a:lnTo>
                  <a:lnTo>
                    <a:pt x="1132" y="596"/>
                  </a:lnTo>
                  <a:lnTo>
                    <a:pt x="1137" y="599"/>
                  </a:lnTo>
                  <a:lnTo>
                    <a:pt x="1139" y="599"/>
                  </a:lnTo>
                  <a:lnTo>
                    <a:pt x="1139" y="600"/>
                  </a:lnTo>
                  <a:lnTo>
                    <a:pt x="1141" y="600"/>
                  </a:lnTo>
                  <a:lnTo>
                    <a:pt x="1145" y="600"/>
                  </a:lnTo>
                  <a:lnTo>
                    <a:pt x="1147" y="600"/>
                  </a:lnTo>
                  <a:lnTo>
                    <a:pt x="1151" y="600"/>
                  </a:lnTo>
                  <a:lnTo>
                    <a:pt x="1153" y="599"/>
                  </a:lnTo>
                  <a:lnTo>
                    <a:pt x="1153" y="597"/>
                  </a:lnTo>
                  <a:lnTo>
                    <a:pt x="1156" y="597"/>
                  </a:lnTo>
                  <a:lnTo>
                    <a:pt x="1158" y="599"/>
                  </a:lnTo>
                  <a:lnTo>
                    <a:pt x="1160" y="599"/>
                  </a:lnTo>
                  <a:lnTo>
                    <a:pt x="1162" y="601"/>
                  </a:lnTo>
                  <a:lnTo>
                    <a:pt x="1166" y="601"/>
                  </a:lnTo>
                  <a:lnTo>
                    <a:pt x="1166" y="600"/>
                  </a:lnTo>
                  <a:lnTo>
                    <a:pt x="1164" y="599"/>
                  </a:lnTo>
                  <a:lnTo>
                    <a:pt x="1160" y="597"/>
                  </a:lnTo>
                  <a:lnTo>
                    <a:pt x="1158" y="596"/>
                  </a:lnTo>
                  <a:lnTo>
                    <a:pt x="1160" y="595"/>
                  </a:lnTo>
                  <a:lnTo>
                    <a:pt x="1162" y="594"/>
                  </a:lnTo>
                  <a:lnTo>
                    <a:pt x="1164" y="592"/>
                  </a:lnTo>
                  <a:lnTo>
                    <a:pt x="1162" y="591"/>
                  </a:lnTo>
                  <a:lnTo>
                    <a:pt x="1160" y="592"/>
                  </a:lnTo>
                  <a:lnTo>
                    <a:pt x="1158" y="593"/>
                  </a:lnTo>
                  <a:lnTo>
                    <a:pt x="1156" y="593"/>
                  </a:lnTo>
                  <a:lnTo>
                    <a:pt x="1156" y="591"/>
                  </a:lnTo>
                  <a:lnTo>
                    <a:pt x="1153" y="591"/>
                  </a:lnTo>
                  <a:lnTo>
                    <a:pt x="1151" y="592"/>
                  </a:lnTo>
                  <a:lnTo>
                    <a:pt x="1149" y="592"/>
                  </a:lnTo>
                  <a:lnTo>
                    <a:pt x="1147" y="591"/>
                  </a:lnTo>
                  <a:lnTo>
                    <a:pt x="1147" y="589"/>
                  </a:lnTo>
                  <a:lnTo>
                    <a:pt x="1151" y="588"/>
                  </a:lnTo>
                  <a:lnTo>
                    <a:pt x="1160" y="589"/>
                  </a:lnTo>
                  <a:lnTo>
                    <a:pt x="1162" y="589"/>
                  </a:lnTo>
                  <a:lnTo>
                    <a:pt x="1166" y="589"/>
                  </a:lnTo>
                  <a:lnTo>
                    <a:pt x="1168" y="588"/>
                  </a:lnTo>
                  <a:lnTo>
                    <a:pt x="1179" y="588"/>
                  </a:lnTo>
                  <a:lnTo>
                    <a:pt x="1181" y="588"/>
                  </a:lnTo>
                  <a:lnTo>
                    <a:pt x="1183" y="584"/>
                  </a:lnTo>
                  <a:lnTo>
                    <a:pt x="1183" y="588"/>
                  </a:lnTo>
                  <a:lnTo>
                    <a:pt x="1183" y="589"/>
                  </a:lnTo>
                  <a:lnTo>
                    <a:pt x="1191" y="588"/>
                  </a:lnTo>
                  <a:lnTo>
                    <a:pt x="1194" y="587"/>
                  </a:lnTo>
                  <a:lnTo>
                    <a:pt x="1196" y="587"/>
                  </a:lnTo>
                  <a:lnTo>
                    <a:pt x="1198" y="587"/>
                  </a:lnTo>
                  <a:lnTo>
                    <a:pt x="1196" y="588"/>
                  </a:lnTo>
                  <a:lnTo>
                    <a:pt x="1208" y="587"/>
                  </a:lnTo>
                  <a:lnTo>
                    <a:pt x="1208" y="588"/>
                  </a:lnTo>
                  <a:lnTo>
                    <a:pt x="1219" y="592"/>
                  </a:lnTo>
                  <a:lnTo>
                    <a:pt x="1223" y="594"/>
                  </a:lnTo>
                  <a:lnTo>
                    <a:pt x="1223" y="595"/>
                  </a:lnTo>
                  <a:lnTo>
                    <a:pt x="1231" y="594"/>
                  </a:lnTo>
                  <a:lnTo>
                    <a:pt x="1234" y="593"/>
                  </a:lnTo>
                  <a:lnTo>
                    <a:pt x="1236" y="593"/>
                  </a:lnTo>
                  <a:lnTo>
                    <a:pt x="1236" y="592"/>
                  </a:lnTo>
                  <a:lnTo>
                    <a:pt x="1238" y="592"/>
                  </a:lnTo>
                  <a:lnTo>
                    <a:pt x="1242" y="592"/>
                  </a:lnTo>
                  <a:lnTo>
                    <a:pt x="1244" y="592"/>
                  </a:lnTo>
                  <a:lnTo>
                    <a:pt x="1248" y="595"/>
                  </a:lnTo>
                  <a:lnTo>
                    <a:pt x="1250" y="595"/>
                  </a:lnTo>
                  <a:lnTo>
                    <a:pt x="1250" y="596"/>
                  </a:lnTo>
                  <a:lnTo>
                    <a:pt x="1252" y="596"/>
                  </a:lnTo>
                  <a:lnTo>
                    <a:pt x="1255" y="599"/>
                  </a:lnTo>
                  <a:lnTo>
                    <a:pt x="1259" y="600"/>
                  </a:lnTo>
                  <a:lnTo>
                    <a:pt x="1261" y="601"/>
                  </a:lnTo>
                  <a:lnTo>
                    <a:pt x="1261" y="612"/>
                  </a:lnTo>
                  <a:lnTo>
                    <a:pt x="1261" y="611"/>
                  </a:lnTo>
                  <a:lnTo>
                    <a:pt x="1263" y="611"/>
                  </a:lnTo>
                  <a:lnTo>
                    <a:pt x="1263" y="615"/>
                  </a:lnTo>
                  <a:lnTo>
                    <a:pt x="1263" y="616"/>
                  </a:lnTo>
                  <a:lnTo>
                    <a:pt x="1267" y="620"/>
                  </a:lnTo>
                  <a:lnTo>
                    <a:pt x="1269" y="620"/>
                  </a:lnTo>
                  <a:lnTo>
                    <a:pt x="1271" y="620"/>
                  </a:lnTo>
                  <a:lnTo>
                    <a:pt x="1271" y="623"/>
                  </a:lnTo>
                  <a:lnTo>
                    <a:pt x="1274" y="623"/>
                  </a:lnTo>
                  <a:lnTo>
                    <a:pt x="1271" y="624"/>
                  </a:lnTo>
                  <a:lnTo>
                    <a:pt x="1276" y="628"/>
                  </a:lnTo>
                  <a:lnTo>
                    <a:pt x="1278" y="629"/>
                  </a:lnTo>
                  <a:lnTo>
                    <a:pt x="1280" y="629"/>
                  </a:lnTo>
                  <a:lnTo>
                    <a:pt x="1280" y="631"/>
                  </a:lnTo>
                  <a:lnTo>
                    <a:pt x="1284" y="634"/>
                  </a:lnTo>
                  <a:lnTo>
                    <a:pt x="1284" y="635"/>
                  </a:lnTo>
                  <a:lnTo>
                    <a:pt x="1284" y="636"/>
                  </a:lnTo>
                  <a:lnTo>
                    <a:pt x="1290" y="636"/>
                  </a:lnTo>
                  <a:lnTo>
                    <a:pt x="1295" y="635"/>
                  </a:lnTo>
                  <a:lnTo>
                    <a:pt x="1297" y="635"/>
                  </a:lnTo>
                  <a:lnTo>
                    <a:pt x="1297" y="634"/>
                  </a:lnTo>
                  <a:lnTo>
                    <a:pt x="1299" y="628"/>
                  </a:lnTo>
                  <a:lnTo>
                    <a:pt x="1299" y="620"/>
                  </a:lnTo>
                  <a:lnTo>
                    <a:pt x="1292" y="609"/>
                  </a:lnTo>
                  <a:lnTo>
                    <a:pt x="1292" y="605"/>
                  </a:lnTo>
                  <a:lnTo>
                    <a:pt x="1278" y="586"/>
                  </a:lnTo>
                  <a:lnTo>
                    <a:pt x="1280" y="586"/>
                  </a:lnTo>
                  <a:lnTo>
                    <a:pt x="1280" y="584"/>
                  </a:lnTo>
                  <a:lnTo>
                    <a:pt x="1288" y="573"/>
                  </a:lnTo>
                  <a:lnTo>
                    <a:pt x="1288" y="572"/>
                  </a:lnTo>
                  <a:lnTo>
                    <a:pt x="1290" y="571"/>
                  </a:lnTo>
                  <a:lnTo>
                    <a:pt x="1292" y="571"/>
                  </a:lnTo>
                  <a:lnTo>
                    <a:pt x="1290" y="569"/>
                  </a:lnTo>
                  <a:lnTo>
                    <a:pt x="1299" y="569"/>
                  </a:lnTo>
                  <a:lnTo>
                    <a:pt x="1301" y="568"/>
                  </a:lnTo>
                  <a:lnTo>
                    <a:pt x="1307" y="565"/>
                  </a:lnTo>
                  <a:lnTo>
                    <a:pt x="1309" y="565"/>
                  </a:lnTo>
                  <a:lnTo>
                    <a:pt x="1309" y="564"/>
                  </a:lnTo>
                  <a:lnTo>
                    <a:pt x="1311" y="563"/>
                  </a:lnTo>
                  <a:lnTo>
                    <a:pt x="1314" y="563"/>
                  </a:lnTo>
                  <a:lnTo>
                    <a:pt x="1314" y="562"/>
                  </a:lnTo>
                  <a:lnTo>
                    <a:pt x="1314" y="561"/>
                  </a:lnTo>
                  <a:lnTo>
                    <a:pt x="1316" y="560"/>
                  </a:lnTo>
                  <a:lnTo>
                    <a:pt x="1320" y="557"/>
                  </a:lnTo>
                  <a:lnTo>
                    <a:pt x="1322" y="556"/>
                  </a:lnTo>
                  <a:lnTo>
                    <a:pt x="1328" y="555"/>
                  </a:lnTo>
                  <a:lnTo>
                    <a:pt x="1335" y="554"/>
                  </a:lnTo>
                  <a:lnTo>
                    <a:pt x="1335" y="553"/>
                  </a:lnTo>
                  <a:lnTo>
                    <a:pt x="1339" y="551"/>
                  </a:lnTo>
                  <a:lnTo>
                    <a:pt x="1345" y="548"/>
                  </a:lnTo>
                  <a:lnTo>
                    <a:pt x="1351" y="548"/>
                  </a:lnTo>
                  <a:lnTo>
                    <a:pt x="1356" y="547"/>
                  </a:lnTo>
                  <a:lnTo>
                    <a:pt x="1356" y="546"/>
                  </a:lnTo>
                  <a:lnTo>
                    <a:pt x="1356" y="545"/>
                  </a:lnTo>
                  <a:lnTo>
                    <a:pt x="1354" y="545"/>
                  </a:lnTo>
                  <a:lnTo>
                    <a:pt x="1351" y="545"/>
                  </a:lnTo>
                  <a:lnTo>
                    <a:pt x="1351" y="546"/>
                  </a:lnTo>
                  <a:lnTo>
                    <a:pt x="1351" y="545"/>
                  </a:lnTo>
                  <a:lnTo>
                    <a:pt x="1354" y="544"/>
                  </a:lnTo>
                  <a:lnTo>
                    <a:pt x="1354" y="543"/>
                  </a:lnTo>
                  <a:lnTo>
                    <a:pt x="1356" y="543"/>
                  </a:lnTo>
                  <a:lnTo>
                    <a:pt x="1354" y="541"/>
                  </a:lnTo>
                  <a:lnTo>
                    <a:pt x="1349" y="540"/>
                  </a:lnTo>
                  <a:lnTo>
                    <a:pt x="1354" y="540"/>
                  </a:lnTo>
                  <a:lnTo>
                    <a:pt x="1356" y="540"/>
                  </a:lnTo>
                  <a:lnTo>
                    <a:pt x="1356" y="541"/>
                  </a:lnTo>
                  <a:lnTo>
                    <a:pt x="1358" y="541"/>
                  </a:lnTo>
                  <a:lnTo>
                    <a:pt x="1360" y="541"/>
                  </a:lnTo>
                  <a:lnTo>
                    <a:pt x="1362" y="541"/>
                  </a:lnTo>
                  <a:lnTo>
                    <a:pt x="1364" y="539"/>
                  </a:lnTo>
                  <a:lnTo>
                    <a:pt x="1366" y="539"/>
                  </a:lnTo>
                  <a:lnTo>
                    <a:pt x="1366" y="537"/>
                  </a:lnTo>
                  <a:lnTo>
                    <a:pt x="1364" y="536"/>
                  </a:lnTo>
                  <a:lnTo>
                    <a:pt x="1362" y="537"/>
                  </a:lnTo>
                  <a:lnTo>
                    <a:pt x="1362" y="538"/>
                  </a:lnTo>
                  <a:lnTo>
                    <a:pt x="1360" y="537"/>
                  </a:lnTo>
                  <a:lnTo>
                    <a:pt x="1360" y="536"/>
                  </a:lnTo>
                  <a:lnTo>
                    <a:pt x="1354" y="536"/>
                  </a:lnTo>
                  <a:lnTo>
                    <a:pt x="1351" y="536"/>
                  </a:lnTo>
                  <a:lnTo>
                    <a:pt x="1351" y="532"/>
                  </a:lnTo>
                  <a:lnTo>
                    <a:pt x="1354" y="535"/>
                  </a:lnTo>
                  <a:lnTo>
                    <a:pt x="1356" y="535"/>
                  </a:lnTo>
                  <a:lnTo>
                    <a:pt x="1360" y="533"/>
                  </a:lnTo>
                  <a:lnTo>
                    <a:pt x="1362" y="533"/>
                  </a:lnTo>
                  <a:lnTo>
                    <a:pt x="1364" y="533"/>
                  </a:lnTo>
                  <a:lnTo>
                    <a:pt x="1364" y="535"/>
                  </a:lnTo>
                  <a:lnTo>
                    <a:pt x="1364" y="533"/>
                  </a:lnTo>
                  <a:lnTo>
                    <a:pt x="1364" y="532"/>
                  </a:lnTo>
                  <a:lnTo>
                    <a:pt x="1362" y="531"/>
                  </a:lnTo>
                  <a:lnTo>
                    <a:pt x="1364" y="529"/>
                  </a:lnTo>
                  <a:lnTo>
                    <a:pt x="1362" y="527"/>
                  </a:lnTo>
                  <a:lnTo>
                    <a:pt x="1358" y="525"/>
                  </a:lnTo>
                  <a:lnTo>
                    <a:pt x="1358" y="527"/>
                  </a:lnTo>
                  <a:lnTo>
                    <a:pt x="1354" y="525"/>
                  </a:lnTo>
                  <a:lnTo>
                    <a:pt x="1354" y="524"/>
                  </a:lnTo>
                  <a:lnTo>
                    <a:pt x="1358" y="524"/>
                  </a:lnTo>
                  <a:lnTo>
                    <a:pt x="1358" y="523"/>
                  </a:lnTo>
                  <a:lnTo>
                    <a:pt x="1356" y="523"/>
                  </a:lnTo>
                  <a:lnTo>
                    <a:pt x="1356" y="522"/>
                  </a:lnTo>
                  <a:lnTo>
                    <a:pt x="1358" y="522"/>
                  </a:lnTo>
                  <a:lnTo>
                    <a:pt x="1358" y="521"/>
                  </a:lnTo>
                  <a:lnTo>
                    <a:pt x="1356" y="520"/>
                  </a:lnTo>
                  <a:lnTo>
                    <a:pt x="1356" y="519"/>
                  </a:lnTo>
                  <a:lnTo>
                    <a:pt x="1358" y="516"/>
                  </a:lnTo>
                  <a:lnTo>
                    <a:pt x="1356" y="515"/>
                  </a:lnTo>
                  <a:lnTo>
                    <a:pt x="1349" y="513"/>
                  </a:lnTo>
                  <a:lnTo>
                    <a:pt x="1347" y="512"/>
                  </a:lnTo>
                  <a:lnTo>
                    <a:pt x="1343" y="511"/>
                  </a:lnTo>
                  <a:lnTo>
                    <a:pt x="1341" y="511"/>
                  </a:lnTo>
                  <a:lnTo>
                    <a:pt x="1343" y="509"/>
                  </a:lnTo>
                  <a:lnTo>
                    <a:pt x="1343" y="511"/>
                  </a:lnTo>
                  <a:lnTo>
                    <a:pt x="1349" y="512"/>
                  </a:lnTo>
                  <a:lnTo>
                    <a:pt x="1351" y="512"/>
                  </a:lnTo>
                  <a:lnTo>
                    <a:pt x="1354" y="513"/>
                  </a:lnTo>
                  <a:lnTo>
                    <a:pt x="1356" y="514"/>
                  </a:lnTo>
                  <a:lnTo>
                    <a:pt x="1356" y="512"/>
                  </a:lnTo>
                  <a:lnTo>
                    <a:pt x="1354" y="511"/>
                  </a:lnTo>
                  <a:lnTo>
                    <a:pt x="1356" y="511"/>
                  </a:lnTo>
                  <a:lnTo>
                    <a:pt x="1354" y="508"/>
                  </a:lnTo>
                  <a:lnTo>
                    <a:pt x="1354" y="504"/>
                  </a:lnTo>
                  <a:lnTo>
                    <a:pt x="1354" y="503"/>
                  </a:lnTo>
                  <a:lnTo>
                    <a:pt x="1360" y="500"/>
                  </a:lnTo>
                  <a:lnTo>
                    <a:pt x="1362" y="499"/>
                  </a:lnTo>
                  <a:lnTo>
                    <a:pt x="1362" y="500"/>
                  </a:lnTo>
                  <a:lnTo>
                    <a:pt x="1362" y="501"/>
                  </a:lnTo>
                  <a:lnTo>
                    <a:pt x="1360" y="501"/>
                  </a:lnTo>
                  <a:lnTo>
                    <a:pt x="1360" y="503"/>
                  </a:lnTo>
                  <a:lnTo>
                    <a:pt x="1360" y="504"/>
                  </a:lnTo>
                  <a:lnTo>
                    <a:pt x="1360" y="505"/>
                  </a:lnTo>
                  <a:lnTo>
                    <a:pt x="1358" y="506"/>
                  </a:lnTo>
                  <a:lnTo>
                    <a:pt x="1360" y="506"/>
                  </a:lnTo>
                  <a:lnTo>
                    <a:pt x="1360" y="508"/>
                  </a:lnTo>
                  <a:lnTo>
                    <a:pt x="1358" y="509"/>
                  </a:lnTo>
                  <a:lnTo>
                    <a:pt x="1358" y="511"/>
                  </a:lnTo>
                  <a:lnTo>
                    <a:pt x="1360" y="512"/>
                  </a:lnTo>
                  <a:lnTo>
                    <a:pt x="1362" y="512"/>
                  </a:lnTo>
                  <a:lnTo>
                    <a:pt x="1364" y="513"/>
                  </a:lnTo>
                  <a:lnTo>
                    <a:pt x="1364" y="514"/>
                  </a:lnTo>
                  <a:lnTo>
                    <a:pt x="1364" y="515"/>
                  </a:lnTo>
                  <a:lnTo>
                    <a:pt x="1366" y="515"/>
                  </a:lnTo>
                  <a:lnTo>
                    <a:pt x="1366" y="516"/>
                  </a:lnTo>
                  <a:lnTo>
                    <a:pt x="1364" y="516"/>
                  </a:lnTo>
                  <a:lnTo>
                    <a:pt x="1362" y="521"/>
                  </a:lnTo>
                  <a:lnTo>
                    <a:pt x="1362" y="523"/>
                  </a:lnTo>
                  <a:lnTo>
                    <a:pt x="1364" y="523"/>
                  </a:lnTo>
                  <a:lnTo>
                    <a:pt x="1372" y="515"/>
                  </a:lnTo>
                  <a:lnTo>
                    <a:pt x="1372" y="513"/>
                  </a:lnTo>
                  <a:lnTo>
                    <a:pt x="1375" y="512"/>
                  </a:lnTo>
                  <a:lnTo>
                    <a:pt x="1375" y="511"/>
                  </a:lnTo>
                  <a:lnTo>
                    <a:pt x="1377" y="509"/>
                  </a:lnTo>
                  <a:lnTo>
                    <a:pt x="1368" y="500"/>
                  </a:lnTo>
                  <a:lnTo>
                    <a:pt x="1368" y="499"/>
                  </a:lnTo>
                  <a:lnTo>
                    <a:pt x="1370" y="501"/>
                  </a:lnTo>
                  <a:lnTo>
                    <a:pt x="1375" y="501"/>
                  </a:lnTo>
                  <a:lnTo>
                    <a:pt x="1375" y="503"/>
                  </a:lnTo>
                  <a:lnTo>
                    <a:pt x="1379" y="503"/>
                  </a:lnTo>
                  <a:lnTo>
                    <a:pt x="1379" y="505"/>
                  </a:lnTo>
                  <a:lnTo>
                    <a:pt x="1385" y="499"/>
                  </a:lnTo>
                  <a:lnTo>
                    <a:pt x="1387" y="498"/>
                  </a:lnTo>
                  <a:lnTo>
                    <a:pt x="1389" y="496"/>
                  </a:lnTo>
                  <a:lnTo>
                    <a:pt x="1389" y="495"/>
                  </a:lnTo>
                  <a:lnTo>
                    <a:pt x="1391" y="495"/>
                  </a:lnTo>
                  <a:lnTo>
                    <a:pt x="1391" y="492"/>
                  </a:lnTo>
                  <a:lnTo>
                    <a:pt x="1391" y="491"/>
                  </a:lnTo>
                  <a:lnTo>
                    <a:pt x="1389" y="490"/>
                  </a:lnTo>
                  <a:lnTo>
                    <a:pt x="1387" y="490"/>
                  </a:lnTo>
                  <a:lnTo>
                    <a:pt x="1387" y="489"/>
                  </a:lnTo>
                  <a:lnTo>
                    <a:pt x="1391" y="485"/>
                  </a:lnTo>
                  <a:lnTo>
                    <a:pt x="1394" y="485"/>
                  </a:lnTo>
                  <a:lnTo>
                    <a:pt x="1396" y="484"/>
                  </a:lnTo>
                  <a:lnTo>
                    <a:pt x="1404" y="482"/>
                  </a:lnTo>
                  <a:lnTo>
                    <a:pt x="1406" y="481"/>
                  </a:lnTo>
                  <a:lnTo>
                    <a:pt x="1408" y="481"/>
                  </a:lnTo>
                  <a:lnTo>
                    <a:pt x="1413" y="481"/>
                  </a:lnTo>
                  <a:lnTo>
                    <a:pt x="1427" y="480"/>
                  </a:lnTo>
                  <a:lnTo>
                    <a:pt x="1429" y="479"/>
                  </a:lnTo>
                  <a:lnTo>
                    <a:pt x="1431" y="476"/>
                  </a:lnTo>
                  <a:lnTo>
                    <a:pt x="1434" y="476"/>
                  </a:lnTo>
                  <a:lnTo>
                    <a:pt x="1434" y="479"/>
                  </a:lnTo>
                  <a:lnTo>
                    <a:pt x="1436" y="479"/>
                  </a:lnTo>
                  <a:lnTo>
                    <a:pt x="1440" y="476"/>
                  </a:lnTo>
                  <a:lnTo>
                    <a:pt x="1442" y="477"/>
                  </a:lnTo>
                  <a:lnTo>
                    <a:pt x="1444" y="479"/>
                  </a:lnTo>
                  <a:lnTo>
                    <a:pt x="1446" y="477"/>
                  </a:lnTo>
                  <a:lnTo>
                    <a:pt x="1448" y="477"/>
                  </a:lnTo>
                  <a:lnTo>
                    <a:pt x="1450" y="476"/>
                  </a:lnTo>
                  <a:lnTo>
                    <a:pt x="1453" y="476"/>
                  </a:lnTo>
                  <a:lnTo>
                    <a:pt x="1453" y="474"/>
                  </a:lnTo>
                  <a:lnTo>
                    <a:pt x="1450" y="474"/>
                  </a:lnTo>
                  <a:lnTo>
                    <a:pt x="1450" y="475"/>
                  </a:lnTo>
                  <a:lnTo>
                    <a:pt x="1450" y="476"/>
                  </a:lnTo>
                  <a:lnTo>
                    <a:pt x="1448" y="476"/>
                  </a:lnTo>
                  <a:lnTo>
                    <a:pt x="1442" y="475"/>
                  </a:lnTo>
                  <a:lnTo>
                    <a:pt x="1442" y="474"/>
                  </a:lnTo>
                  <a:lnTo>
                    <a:pt x="1440" y="473"/>
                  </a:lnTo>
                  <a:lnTo>
                    <a:pt x="1440" y="472"/>
                  </a:lnTo>
                  <a:lnTo>
                    <a:pt x="1440" y="471"/>
                  </a:lnTo>
                  <a:lnTo>
                    <a:pt x="1436" y="471"/>
                  </a:lnTo>
                  <a:lnTo>
                    <a:pt x="1436" y="469"/>
                  </a:lnTo>
                  <a:lnTo>
                    <a:pt x="1438" y="468"/>
                  </a:lnTo>
                  <a:lnTo>
                    <a:pt x="1438" y="467"/>
                  </a:lnTo>
                  <a:lnTo>
                    <a:pt x="1440" y="467"/>
                  </a:lnTo>
                  <a:lnTo>
                    <a:pt x="1438" y="464"/>
                  </a:lnTo>
                  <a:lnTo>
                    <a:pt x="1438" y="461"/>
                  </a:lnTo>
                  <a:lnTo>
                    <a:pt x="1442" y="459"/>
                  </a:lnTo>
                  <a:lnTo>
                    <a:pt x="1446" y="457"/>
                  </a:lnTo>
                  <a:lnTo>
                    <a:pt x="1448" y="455"/>
                  </a:lnTo>
                  <a:lnTo>
                    <a:pt x="1450" y="454"/>
                  </a:lnTo>
                  <a:lnTo>
                    <a:pt x="1453" y="454"/>
                  </a:lnTo>
                  <a:lnTo>
                    <a:pt x="1453" y="455"/>
                  </a:lnTo>
                  <a:lnTo>
                    <a:pt x="1455" y="455"/>
                  </a:lnTo>
                  <a:lnTo>
                    <a:pt x="1455" y="454"/>
                  </a:lnTo>
                  <a:lnTo>
                    <a:pt x="1455" y="452"/>
                  </a:lnTo>
                  <a:lnTo>
                    <a:pt x="1457" y="452"/>
                  </a:lnTo>
                  <a:lnTo>
                    <a:pt x="1457" y="454"/>
                  </a:lnTo>
                  <a:lnTo>
                    <a:pt x="1459" y="452"/>
                  </a:lnTo>
                  <a:lnTo>
                    <a:pt x="1461" y="451"/>
                  </a:lnTo>
                  <a:lnTo>
                    <a:pt x="1463" y="451"/>
                  </a:lnTo>
                  <a:lnTo>
                    <a:pt x="1465" y="450"/>
                  </a:lnTo>
                  <a:lnTo>
                    <a:pt x="1465" y="449"/>
                  </a:lnTo>
                  <a:lnTo>
                    <a:pt x="1465" y="448"/>
                  </a:lnTo>
                  <a:lnTo>
                    <a:pt x="1467" y="447"/>
                  </a:lnTo>
                  <a:lnTo>
                    <a:pt x="1467" y="446"/>
                  </a:lnTo>
                  <a:lnTo>
                    <a:pt x="1469" y="446"/>
                  </a:lnTo>
                  <a:lnTo>
                    <a:pt x="1469" y="447"/>
                  </a:lnTo>
                  <a:lnTo>
                    <a:pt x="1469" y="448"/>
                  </a:lnTo>
                  <a:lnTo>
                    <a:pt x="1471" y="448"/>
                  </a:lnTo>
                  <a:lnTo>
                    <a:pt x="1474" y="448"/>
                  </a:lnTo>
                  <a:lnTo>
                    <a:pt x="1476" y="449"/>
                  </a:lnTo>
                  <a:lnTo>
                    <a:pt x="1478" y="448"/>
                  </a:lnTo>
                  <a:lnTo>
                    <a:pt x="1480" y="447"/>
                  </a:lnTo>
                  <a:lnTo>
                    <a:pt x="1482" y="447"/>
                  </a:lnTo>
                  <a:lnTo>
                    <a:pt x="1482" y="446"/>
                  </a:lnTo>
                  <a:lnTo>
                    <a:pt x="1488" y="446"/>
                  </a:lnTo>
                  <a:lnTo>
                    <a:pt x="1488" y="444"/>
                  </a:lnTo>
                  <a:lnTo>
                    <a:pt x="1490" y="444"/>
                  </a:lnTo>
                  <a:lnTo>
                    <a:pt x="1493" y="444"/>
                  </a:lnTo>
                  <a:lnTo>
                    <a:pt x="1495" y="443"/>
                  </a:lnTo>
                  <a:lnTo>
                    <a:pt x="1495" y="442"/>
                  </a:lnTo>
                  <a:lnTo>
                    <a:pt x="1493" y="442"/>
                  </a:lnTo>
                  <a:lnTo>
                    <a:pt x="1493" y="441"/>
                  </a:lnTo>
                  <a:lnTo>
                    <a:pt x="1495" y="441"/>
                  </a:lnTo>
                  <a:lnTo>
                    <a:pt x="1495" y="439"/>
                  </a:lnTo>
                  <a:lnTo>
                    <a:pt x="1497" y="439"/>
                  </a:lnTo>
                  <a:lnTo>
                    <a:pt x="1499" y="439"/>
                  </a:lnTo>
                  <a:lnTo>
                    <a:pt x="1505" y="439"/>
                  </a:lnTo>
                  <a:lnTo>
                    <a:pt x="1509" y="436"/>
                  </a:lnTo>
                  <a:lnTo>
                    <a:pt x="1511" y="438"/>
                  </a:lnTo>
                  <a:lnTo>
                    <a:pt x="1514" y="438"/>
                  </a:lnTo>
                  <a:lnTo>
                    <a:pt x="1526" y="433"/>
                  </a:lnTo>
                  <a:lnTo>
                    <a:pt x="1528" y="432"/>
                  </a:lnTo>
                  <a:lnTo>
                    <a:pt x="1530" y="430"/>
                  </a:lnTo>
                  <a:lnTo>
                    <a:pt x="1533" y="431"/>
                  </a:lnTo>
                  <a:lnTo>
                    <a:pt x="1535" y="431"/>
                  </a:lnTo>
                  <a:lnTo>
                    <a:pt x="1526" y="434"/>
                  </a:lnTo>
                  <a:lnTo>
                    <a:pt x="1528" y="436"/>
                  </a:lnTo>
                  <a:lnTo>
                    <a:pt x="1530" y="436"/>
                  </a:lnTo>
                  <a:lnTo>
                    <a:pt x="1535" y="435"/>
                  </a:lnTo>
                  <a:lnTo>
                    <a:pt x="1541" y="436"/>
                  </a:lnTo>
                  <a:lnTo>
                    <a:pt x="1549" y="435"/>
                  </a:lnTo>
                  <a:lnTo>
                    <a:pt x="1549" y="436"/>
                  </a:lnTo>
                  <a:lnTo>
                    <a:pt x="1543" y="436"/>
                  </a:lnTo>
                  <a:lnTo>
                    <a:pt x="1539" y="438"/>
                  </a:lnTo>
                  <a:lnTo>
                    <a:pt x="1537" y="439"/>
                  </a:lnTo>
                  <a:lnTo>
                    <a:pt x="1535" y="439"/>
                  </a:lnTo>
                  <a:lnTo>
                    <a:pt x="1535" y="438"/>
                  </a:lnTo>
                  <a:lnTo>
                    <a:pt x="1533" y="436"/>
                  </a:lnTo>
                  <a:lnTo>
                    <a:pt x="1516" y="442"/>
                  </a:lnTo>
                  <a:lnTo>
                    <a:pt x="1516" y="443"/>
                  </a:lnTo>
                  <a:lnTo>
                    <a:pt x="1514" y="444"/>
                  </a:lnTo>
                  <a:lnTo>
                    <a:pt x="1511" y="443"/>
                  </a:lnTo>
                  <a:lnTo>
                    <a:pt x="1507" y="446"/>
                  </a:lnTo>
                  <a:lnTo>
                    <a:pt x="1507" y="447"/>
                  </a:lnTo>
                  <a:lnTo>
                    <a:pt x="1509" y="446"/>
                  </a:lnTo>
                  <a:lnTo>
                    <a:pt x="1511" y="444"/>
                  </a:lnTo>
                  <a:lnTo>
                    <a:pt x="1509" y="448"/>
                  </a:lnTo>
                  <a:lnTo>
                    <a:pt x="1507" y="449"/>
                  </a:lnTo>
                  <a:lnTo>
                    <a:pt x="1509" y="454"/>
                  </a:lnTo>
                  <a:lnTo>
                    <a:pt x="1511" y="454"/>
                  </a:lnTo>
                  <a:lnTo>
                    <a:pt x="1514" y="455"/>
                  </a:lnTo>
                  <a:lnTo>
                    <a:pt x="1514" y="457"/>
                  </a:lnTo>
                  <a:lnTo>
                    <a:pt x="1518" y="457"/>
                  </a:lnTo>
                  <a:lnTo>
                    <a:pt x="1520" y="456"/>
                  </a:lnTo>
                  <a:lnTo>
                    <a:pt x="1520" y="455"/>
                  </a:lnTo>
                  <a:lnTo>
                    <a:pt x="1522" y="455"/>
                  </a:lnTo>
                  <a:lnTo>
                    <a:pt x="1524" y="455"/>
                  </a:lnTo>
                  <a:lnTo>
                    <a:pt x="1526" y="454"/>
                  </a:lnTo>
                  <a:lnTo>
                    <a:pt x="1528" y="452"/>
                  </a:lnTo>
                  <a:lnTo>
                    <a:pt x="1533" y="449"/>
                  </a:lnTo>
                  <a:lnTo>
                    <a:pt x="1535" y="448"/>
                  </a:lnTo>
                  <a:lnTo>
                    <a:pt x="1537" y="446"/>
                  </a:lnTo>
                  <a:lnTo>
                    <a:pt x="1537" y="444"/>
                  </a:lnTo>
                  <a:lnTo>
                    <a:pt x="1539" y="446"/>
                  </a:lnTo>
                  <a:lnTo>
                    <a:pt x="1541" y="444"/>
                  </a:lnTo>
                  <a:lnTo>
                    <a:pt x="1543" y="446"/>
                  </a:lnTo>
                  <a:lnTo>
                    <a:pt x="1545" y="446"/>
                  </a:lnTo>
                  <a:lnTo>
                    <a:pt x="1545" y="443"/>
                  </a:lnTo>
                  <a:lnTo>
                    <a:pt x="1549" y="444"/>
                  </a:lnTo>
                  <a:lnTo>
                    <a:pt x="1554" y="443"/>
                  </a:lnTo>
                  <a:lnTo>
                    <a:pt x="1556" y="443"/>
                  </a:lnTo>
                  <a:lnTo>
                    <a:pt x="1560" y="442"/>
                  </a:lnTo>
                  <a:lnTo>
                    <a:pt x="1562" y="442"/>
                  </a:lnTo>
                  <a:lnTo>
                    <a:pt x="1562" y="441"/>
                  </a:lnTo>
                  <a:lnTo>
                    <a:pt x="1564" y="441"/>
                  </a:lnTo>
                  <a:lnTo>
                    <a:pt x="1575" y="438"/>
                  </a:lnTo>
                  <a:lnTo>
                    <a:pt x="1577" y="438"/>
                  </a:lnTo>
                  <a:lnTo>
                    <a:pt x="1579" y="438"/>
                  </a:lnTo>
                  <a:lnTo>
                    <a:pt x="1581" y="438"/>
                  </a:lnTo>
                  <a:lnTo>
                    <a:pt x="1583" y="436"/>
                  </a:lnTo>
                  <a:lnTo>
                    <a:pt x="1579" y="436"/>
                  </a:lnTo>
                  <a:lnTo>
                    <a:pt x="1579" y="435"/>
                  </a:lnTo>
                  <a:lnTo>
                    <a:pt x="1581" y="434"/>
                  </a:lnTo>
                  <a:lnTo>
                    <a:pt x="1577" y="433"/>
                  </a:lnTo>
                  <a:lnTo>
                    <a:pt x="1575" y="433"/>
                  </a:lnTo>
                  <a:lnTo>
                    <a:pt x="1573" y="433"/>
                  </a:lnTo>
                  <a:lnTo>
                    <a:pt x="1570" y="433"/>
                  </a:lnTo>
                  <a:lnTo>
                    <a:pt x="1570" y="432"/>
                  </a:lnTo>
                  <a:lnTo>
                    <a:pt x="1570" y="430"/>
                  </a:lnTo>
                  <a:lnTo>
                    <a:pt x="1564" y="432"/>
                  </a:lnTo>
                  <a:lnTo>
                    <a:pt x="1558" y="433"/>
                  </a:lnTo>
                  <a:lnTo>
                    <a:pt x="1558" y="432"/>
                  </a:lnTo>
                  <a:lnTo>
                    <a:pt x="1541" y="430"/>
                  </a:lnTo>
                  <a:lnTo>
                    <a:pt x="1541" y="428"/>
                  </a:lnTo>
                  <a:lnTo>
                    <a:pt x="1543" y="427"/>
                  </a:lnTo>
                  <a:lnTo>
                    <a:pt x="1541" y="427"/>
                  </a:lnTo>
                  <a:lnTo>
                    <a:pt x="1537" y="426"/>
                  </a:lnTo>
                  <a:lnTo>
                    <a:pt x="1533" y="425"/>
                  </a:lnTo>
                  <a:lnTo>
                    <a:pt x="1530" y="424"/>
                  </a:lnTo>
                  <a:lnTo>
                    <a:pt x="1526" y="419"/>
                  </a:lnTo>
                  <a:lnTo>
                    <a:pt x="1526" y="416"/>
                  </a:lnTo>
                  <a:lnTo>
                    <a:pt x="1522" y="416"/>
                  </a:lnTo>
                  <a:lnTo>
                    <a:pt x="1520" y="416"/>
                  </a:lnTo>
                  <a:lnTo>
                    <a:pt x="1524" y="414"/>
                  </a:lnTo>
                  <a:lnTo>
                    <a:pt x="1528" y="410"/>
                  </a:lnTo>
                  <a:lnTo>
                    <a:pt x="1528" y="408"/>
                  </a:lnTo>
                  <a:lnTo>
                    <a:pt x="1526" y="408"/>
                  </a:lnTo>
                  <a:lnTo>
                    <a:pt x="1524" y="408"/>
                  </a:lnTo>
                  <a:lnTo>
                    <a:pt x="1524" y="407"/>
                  </a:lnTo>
                  <a:lnTo>
                    <a:pt x="1522" y="407"/>
                  </a:lnTo>
                  <a:lnTo>
                    <a:pt x="1516" y="409"/>
                  </a:lnTo>
                  <a:lnTo>
                    <a:pt x="1514" y="408"/>
                  </a:lnTo>
                  <a:lnTo>
                    <a:pt x="1511" y="407"/>
                  </a:lnTo>
                  <a:lnTo>
                    <a:pt x="1505" y="404"/>
                  </a:lnTo>
                  <a:lnTo>
                    <a:pt x="1501" y="404"/>
                  </a:lnTo>
                  <a:lnTo>
                    <a:pt x="1503" y="404"/>
                  </a:lnTo>
                  <a:lnTo>
                    <a:pt x="1511" y="403"/>
                  </a:lnTo>
                  <a:lnTo>
                    <a:pt x="1516" y="404"/>
                  </a:lnTo>
                  <a:lnTo>
                    <a:pt x="1522" y="404"/>
                  </a:lnTo>
                  <a:lnTo>
                    <a:pt x="1535" y="399"/>
                  </a:lnTo>
                  <a:lnTo>
                    <a:pt x="1535" y="396"/>
                  </a:lnTo>
                  <a:lnTo>
                    <a:pt x="1533" y="395"/>
                  </a:lnTo>
                  <a:lnTo>
                    <a:pt x="1535" y="395"/>
                  </a:lnTo>
                  <a:lnTo>
                    <a:pt x="1537" y="395"/>
                  </a:lnTo>
                  <a:lnTo>
                    <a:pt x="1535" y="393"/>
                  </a:lnTo>
                  <a:lnTo>
                    <a:pt x="1524" y="391"/>
                  </a:lnTo>
                  <a:lnTo>
                    <a:pt x="1509" y="390"/>
                  </a:lnTo>
                  <a:lnTo>
                    <a:pt x="1474" y="398"/>
                  </a:lnTo>
                  <a:lnTo>
                    <a:pt x="1469" y="400"/>
                  </a:lnTo>
                  <a:lnTo>
                    <a:pt x="1467" y="401"/>
                  </a:lnTo>
                  <a:lnTo>
                    <a:pt x="1442" y="417"/>
                  </a:lnTo>
                  <a:lnTo>
                    <a:pt x="1440" y="417"/>
                  </a:lnTo>
                  <a:lnTo>
                    <a:pt x="1438" y="418"/>
                  </a:lnTo>
                  <a:lnTo>
                    <a:pt x="1434" y="419"/>
                  </a:lnTo>
                  <a:lnTo>
                    <a:pt x="1434" y="418"/>
                  </a:lnTo>
                  <a:lnTo>
                    <a:pt x="1446" y="411"/>
                  </a:lnTo>
                  <a:lnTo>
                    <a:pt x="1448" y="411"/>
                  </a:lnTo>
                  <a:lnTo>
                    <a:pt x="1455" y="406"/>
                  </a:lnTo>
                  <a:lnTo>
                    <a:pt x="1453" y="403"/>
                  </a:lnTo>
                  <a:lnTo>
                    <a:pt x="1457" y="403"/>
                  </a:lnTo>
                  <a:lnTo>
                    <a:pt x="1459" y="401"/>
                  </a:lnTo>
                  <a:lnTo>
                    <a:pt x="1467" y="395"/>
                  </a:lnTo>
                  <a:lnTo>
                    <a:pt x="1469" y="394"/>
                  </a:lnTo>
                  <a:lnTo>
                    <a:pt x="1474" y="392"/>
                  </a:lnTo>
                  <a:lnTo>
                    <a:pt x="1474" y="391"/>
                  </a:lnTo>
                  <a:lnTo>
                    <a:pt x="1476" y="391"/>
                  </a:lnTo>
                  <a:lnTo>
                    <a:pt x="1480" y="390"/>
                  </a:lnTo>
                  <a:lnTo>
                    <a:pt x="1490" y="390"/>
                  </a:lnTo>
                  <a:lnTo>
                    <a:pt x="1490" y="388"/>
                  </a:lnTo>
                  <a:lnTo>
                    <a:pt x="1495" y="383"/>
                  </a:lnTo>
                  <a:lnTo>
                    <a:pt x="1499" y="380"/>
                  </a:lnTo>
                  <a:lnTo>
                    <a:pt x="1501" y="379"/>
                  </a:lnTo>
                  <a:lnTo>
                    <a:pt x="1503" y="379"/>
                  </a:lnTo>
                  <a:lnTo>
                    <a:pt x="1503" y="378"/>
                  </a:lnTo>
                  <a:lnTo>
                    <a:pt x="1505" y="378"/>
                  </a:lnTo>
                  <a:lnTo>
                    <a:pt x="1509" y="378"/>
                  </a:lnTo>
                  <a:lnTo>
                    <a:pt x="1511" y="377"/>
                  </a:lnTo>
                  <a:lnTo>
                    <a:pt x="1524" y="378"/>
                  </a:lnTo>
                  <a:lnTo>
                    <a:pt x="1533" y="377"/>
                  </a:lnTo>
                  <a:lnTo>
                    <a:pt x="1549" y="378"/>
                  </a:lnTo>
                  <a:lnTo>
                    <a:pt x="1554" y="377"/>
                  </a:lnTo>
                  <a:lnTo>
                    <a:pt x="1570" y="378"/>
                  </a:lnTo>
                  <a:lnTo>
                    <a:pt x="1573" y="378"/>
                  </a:lnTo>
                  <a:lnTo>
                    <a:pt x="1573" y="379"/>
                  </a:lnTo>
                  <a:lnTo>
                    <a:pt x="1575" y="379"/>
                  </a:lnTo>
                  <a:lnTo>
                    <a:pt x="1587" y="378"/>
                  </a:lnTo>
                  <a:lnTo>
                    <a:pt x="1594" y="377"/>
                  </a:lnTo>
                  <a:lnTo>
                    <a:pt x="1594" y="376"/>
                  </a:lnTo>
                  <a:lnTo>
                    <a:pt x="1596" y="376"/>
                  </a:lnTo>
                  <a:lnTo>
                    <a:pt x="1596" y="377"/>
                  </a:lnTo>
                  <a:lnTo>
                    <a:pt x="1596" y="378"/>
                  </a:lnTo>
                  <a:lnTo>
                    <a:pt x="1598" y="378"/>
                  </a:lnTo>
                  <a:lnTo>
                    <a:pt x="1600" y="377"/>
                  </a:lnTo>
                  <a:lnTo>
                    <a:pt x="1604" y="375"/>
                  </a:lnTo>
                  <a:lnTo>
                    <a:pt x="1606" y="374"/>
                  </a:lnTo>
                  <a:lnTo>
                    <a:pt x="1615" y="368"/>
                  </a:lnTo>
                  <a:lnTo>
                    <a:pt x="1617" y="368"/>
                  </a:lnTo>
                  <a:lnTo>
                    <a:pt x="1619" y="366"/>
                  </a:lnTo>
                  <a:lnTo>
                    <a:pt x="1621" y="364"/>
                  </a:lnTo>
                  <a:lnTo>
                    <a:pt x="1629" y="363"/>
                  </a:lnTo>
                  <a:lnTo>
                    <a:pt x="1634" y="362"/>
                  </a:lnTo>
                  <a:lnTo>
                    <a:pt x="1644" y="362"/>
                  </a:lnTo>
                  <a:lnTo>
                    <a:pt x="1648" y="362"/>
                  </a:lnTo>
                  <a:lnTo>
                    <a:pt x="1653" y="359"/>
                  </a:lnTo>
                  <a:lnTo>
                    <a:pt x="1657" y="356"/>
                  </a:lnTo>
                  <a:lnTo>
                    <a:pt x="1663" y="353"/>
                  </a:lnTo>
                  <a:lnTo>
                    <a:pt x="1657" y="350"/>
                  </a:lnTo>
                  <a:lnTo>
                    <a:pt x="1663" y="351"/>
                  </a:lnTo>
                  <a:lnTo>
                    <a:pt x="1661" y="348"/>
                  </a:lnTo>
                  <a:lnTo>
                    <a:pt x="1657" y="348"/>
                  </a:lnTo>
                  <a:lnTo>
                    <a:pt x="1659" y="347"/>
                  </a:lnTo>
                  <a:lnTo>
                    <a:pt x="1661" y="347"/>
                  </a:lnTo>
                  <a:lnTo>
                    <a:pt x="1659" y="345"/>
                  </a:lnTo>
                  <a:lnTo>
                    <a:pt x="1659" y="344"/>
                  </a:lnTo>
                  <a:lnTo>
                    <a:pt x="1659" y="342"/>
                  </a:lnTo>
                  <a:lnTo>
                    <a:pt x="1657" y="342"/>
                  </a:lnTo>
                  <a:lnTo>
                    <a:pt x="1655" y="342"/>
                  </a:lnTo>
                  <a:lnTo>
                    <a:pt x="1653" y="340"/>
                  </a:lnTo>
                  <a:lnTo>
                    <a:pt x="1659" y="342"/>
                  </a:lnTo>
                  <a:lnTo>
                    <a:pt x="1661" y="340"/>
                  </a:lnTo>
                  <a:lnTo>
                    <a:pt x="1661" y="339"/>
                  </a:lnTo>
                  <a:lnTo>
                    <a:pt x="1661" y="338"/>
                  </a:lnTo>
                  <a:lnTo>
                    <a:pt x="1659" y="337"/>
                  </a:lnTo>
                  <a:lnTo>
                    <a:pt x="1657" y="336"/>
                  </a:lnTo>
                  <a:lnTo>
                    <a:pt x="1659" y="336"/>
                  </a:lnTo>
                  <a:lnTo>
                    <a:pt x="1659" y="335"/>
                  </a:lnTo>
                  <a:lnTo>
                    <a:pt x="1648" y="332"/>
                  </a:lnTo>
                  <a:lnTo>
                    <a:pt x="1650" y="332"/>
                  </a:lnTo>
                  <a:lnTo>
                    <a:pt x="1648" y="331"/>
                  </a:lnTo>
                  <a:lnTo>
                    <a:pt x="1644" y="332"/>
                  </a:lnTo>
                  <a:lnTo>
                    <a:pt x="1642" y="332"/>
                  </a:lnTo>
                  <a:lnTo>
                    <a:pt x="1638" y="337"/>
                  </a:lnTo>
                  <a:lnTo>
                    <a:pt x="1638" y="334"/>
                  </a:lnTo>
                  <a:lnTo>
                    <a:pt x="1640" y="331"/>
                  </a:lnTo>
                  <a:lnTo>
                    <a:pt x="1638" y="329"/>
                  </a:lnTo>
                  <a:lnTo>
                    <a:pt x="1640" y="327"/>
                  </a:lnTo>
                  <a:lnTo>
                    <a:pt x="1638" y="327"/>
                  </a:lnTo>
                  <a:lnTo>
                    <a:pt x="1627" y="326"/>
                  </a:lnTo>
                  <a:lnTo>
                    <a:pt x="1621" y="327"/>
                  </a:lnTo>
                  <a:lnTo>
                    <a:pt x="1625" y="327"/>
                  </a:lnTo>
                  <a:lnTo>
                    <a:pt x="1631" y="328"/>
                  </a:lnTo>
                  <a:lnTo>
                    <a:pt x="1629" y="328"/>
                  </a:lnTo>
                  <a:lnTo>
                    <a:pt x="1625" y="328"/>
                  </a:lnTo>
                  <a:lnTo>
                    <a:pt x="1619" y="329"/>
                  </a:lnTo>
                  <a:lnTo>
                    <a:pt x="1615" y="330"/>
                  </a:lnTo>
                  <a:lnTo>
                    <a:pt x="1613" y="331"/>
                  </a:lnTo>
                  <a:lnTo>
                    <a:pt x="1608" y="332"/>
                  </a:lnTo>
                  <a:lnTo>
                    <a:pt x="1602" y="336"/>
                  </a:lnTo>
                  <a:lnTo>
                    <a:pt x="1600" y="337"/>
                  </a:lnTo>
                  <a:lnTo>
                    <a:pt x="1594" y="339"/>
                  </a:lnTo>
                  <a:lnTo>
                    <a:pt x="1594" y="335"/>
                  </a:lnTo>
                  <a:lnTo>
                    <a:pt x="1587" y="334"/>
                  </a:lnTo>
                  <a:lnTo>
                    <a:pt x="1583" y="332"/>
                  </a:lnTo>
                  <a:lnTo>
                    <a:pt x="1583" y="331"/>
                  </a:lnTo>
                  <a:lnTo>
                    <a:pt x="1585" y="331"/>
                  </a:lnTo>
                  <a:lnTo>
                    <a:pt x="1587" y="331"/>
                  </a:lnTo>
                  <a:lnTo>
                    <a:pt x="1589" y="332"/>
                  </a:lnTo>
                  <a:lnTo>
                    <a:pt x="1591" y="334"/>
                  </a:lnTo>
                  <a:lnTo>
                    <a:pt x="1596" y="334"/>
                  </a:lnTo>
                  <a:lnTo>
                    <a:pt x="1600" y="330"/>
                  </a:lnTo>
                  <a:lnTo>
                    <a:pt x="1604" y="330"/>
                  </a:lnTo>
                  <a:lnTo>
                    <a:pt x="1617" y="328"/>
                  </a:lnTo>
                  <a:lnTo>
                    <a:pt x="1615" y="327"/>
                  </a:lnTo>
                  <a:lnTo>
                    <a:pt x="1608" y="329"/>
                  </a:lnTo>
                  <a:lnTo>
                    <a:pt x="1604" y="329"/>
                  </a:lnTo>
                  <a:lnTo>
                    <a:pt x="1606" y="328"/>
                  </a:lnTo>
                  <a:lnTo>
                    <a:pt x="1619" y="327"/>
                  </a:lnTo>
                  <a:lnTo>
                    <a:pt x="1623" y="324"/>
                  </a:lnTo>
                  <a:lnTo>
                    <a:pt x="1629" y="323"/>
                  </a:lnTo>
                  <a:lnTo>
                    <a:pt x="1631" y="323"/>
                  </a:lnTo>
                  <a:lnTo>
                    <a:pt x="1634" y="323"/>
                  </a:lnTo>
                  <a:lnTo>
                    <a:pt x="1636" y="323"/>
                  </a:lnTo>
                  <a:lnTo>
                    <a:pt x="1636" y="322"/>
                  </a:lnTo>
                  <a:lnTo>
                    <a:pt x="1636" y="321"/>
                  </a:lnTo>
                  <a:lnTo>
                    <a:pt x="1636" y="320"/>
                  </a:lnTo>
                  <a:lnTo>
                    <a:pt x="1634" y="320"/>
                  </a:lnTo>
                  <a:lnTo>
                    <a:pt x="1631" y="319"/>
                  </a:lnTo>
                  <a:lnTo>
                    <a:pt x="1629" y="319"/>
                  </a:lnTo>
                  <a:lnTo>
                    <a:pt x="1629" y="318"/>
                  </a:lnTo>
                  <a:lnTo>
                    <a:pt x="1627" y="315"/>
                  </a:lnTo>
                  <a:lnTo>
                    <a:pt x="1625" y="316"/>
                  </a:lnTo>
                  <a:lnTo>
                    <a:pt x="1625" y="318"/>
                  </a:lnTo>
                  <a:lnTo>
                    <a:pt x="1623" y="319"/>
                  </a:lnTo>
                  <a:lnTo>
                    <a:pt x="1617" y="316"/>
                  </a:lnTo>
                  <a:lnTo>
                    <a:pt x="1615" y="316"/>
                  </a:lnTo>
                  <a:lnTo>
                    <a:pt x="1613" y="313"/>
                  </a:lnTo>
                  <a:lnTo>
                    <a:pt x="1610" y="314"/>
                  </a:lnTo>
                  <a:lnTo>
                    <a:pt x="1610" y="312"/>
                  </a:lnTo>
                  <a:lnTo>
                    <a:pt x="1602" y="316"/>
                  </a:lnTo>
                  <a:lnTo>
                    <a:pt x="1606" y="312"/>
                  </a:lnTo>
                  <a:lnTo>
                    <a:pt x="1602" y="312"/>
                  </a:lnTo>
                  <a:lnTo>
                    <a:pt x="1602" y="311"/>
                  </a:lnTo>
                  <a:lnTo>
                    <a:pt x="1600" y="311"/>
                  </a:lnTo>
                  <a:lnTo>
                    <a:pt x="1598" y="312"/>
                  </a:lnTo>
                  <a:lnTo>
                    <a:pt x="1596" y="311"/>
                  </a:lnTo>
                  <a:lnTo>
                    <a:pt x="1591" y="312"/>
                  </a:lnTo>
                  <a:lnTo>
                    <a:pt x="1591" y="311"/>
                  </a:lnTo>
                  <a:lnTo>
                    <a:pt x="1594" y="310"/>
                  </a:lnTo>
                  <a:lnTo>
                    <a:pt x="1594" y="307"/>
                  </a:lnTo>
                  <a:lnTo>
                    <a:pt x="1591" y="307"/>
                  </a:lnTo>
                  <a:lnTo>
                    <a:pt x="1594" y="306"/>
                  </a:lnTo>
                  <a:lnTo>
                    <a:pt x="1594" y="305"/>
                  </a:lnTo>
                  <a:lnTo>
                    <a:pt x="1591" y="305"/>
                  </a:lnTo>
                  <a:lnTo>
                    <a:pt x="1589" y="305"/>
                  </a:lnTo>
                  <a:lnTo>
                    <a:pt x="1589" y="304"/>
                  </a:lnTo>
                  <a:lnTo>
                    <a:pt x="1587" y="303"/>
                  </a:lnTo>
                  <a:lnTo>
                    <a:pt x="1579" y="303"/>
                  </a:lnTo>
                  <a:lnTo>
                    <a:pt x="1581" y="302"/>
                  </a:lnTo>
                  <a:lnTo>
                    <a:pt x="1579" y="300"/>
                  </a:lnTo>
                  <a:lnTo>
                    <a:pt x="1579" y="298"/>
                  </a:lnTo>
                  <a:lnTo>
                    <a:pt x="1568" y="298"/>
                  </a:lnTo>
                  <a:lnTo>
                    <a:pt x="1570" y="297"/>
                  </a:lnTo>
                  <a:lnTo>
                    <a:pt x="1573" y="297"/>
                  </a:lnTo>
                  <a:lnTo>
                    <a:pt x="1573" y="296"/>
                  </a:lnTo>
                  <a:lnTo>
                    <a:pt x="1568" y="295"/>
                  </a:lnTo>
                  <a:lnTo>
                    <a:pt x="1570" y="294"/>
                  </a:lnTo>
                  <a:lnTo>
                    <a:pt x="1573" y="294"/>
                  </a:lnTo>
                  <a:lnTo>
                    <a:pt x="1573" y="292"/>
                  </a:lnTo>
                  <a:lnTo>
                    <a:pt x="1556" y="291"/>
                  </a:lnTo>
                  <a:lnTo>
                    <a:pt x="1566" y="291"/>
                  </a:lnTo>
                  <a:lnTo>
                    <a:pt x="1566" y="290"/>
                  </a:lnTo>
                  <a:lnTo>
                    <a:pt x="1562" y="290"/>
                  </a:lnTo>
                  <a:lnTo>
                    <a:pt x="1562" y="289"/>
                  </a:lnTo>
                  <a:lnTo>
                    <a:pt x="1570" y="291"/>
                  </a:lnTo>
                  <a:lnTo>
                    <a:pt x="1573" y="291"/>
                  </a:lnTo>
                  <a:lnTo>
                    <a:pt x="1573" y="289"/>
                  </a:lnTo>
                  <a:lnTo>
                    <a:pt x="1577" y="286"/>
                  </a:lnTo>
                  <a:lnTo>
                    <a:pt x="1577" y="284"/>
                  </a:lnTo>
                  <a:lnTo>
                    <a:pt x="1570" y="283"/>
                  </a:lnTo>
                  <a:lnTo>
                    <a:pt x="1573" y="282"/>
                  </a:lnTo>
                  <a:lnTo>
                    <a:pt x="1570" y="280"/>
                  </a:lnTo>
                  <a:lnTo>
                    <a:pt x="1562" y="280"/>
                  </a:lnTo>
                  <a:lnTo>
                    <a:pt x="1566" y="280"/>
                  </a:lnTo>
                  <a:lnTo>
                    <a:pt x="1570" y="278"/>
                  </a:lnTo>
                  <a:lnTo>
                    <a:pt x="1570" y="276"/>
                  </a:lnTo>
                  <a:lnTo>
                    <a:pt x="1568" y="275"/>
                  </a:lnTo>
                  <a:lnTo>
                    <a:pt x="1564" y="273"/>
                  </a:lnTo>
                  <a:lnTo>
                    <a:pt x="1562" y="273"/>
                  </a:lnTo>
                  <a:lnTo>
                    <a:pt x="1560" y="273"/>
                  </a:lnTo>
                  <a:lnTo>
                    <a:pt x="1560" y="272"/>
                  </a:lnTo>
                  <a:lnTo>
                    <a:pt x="1562" y="272"/>
                  </a:lnTo>
                  <a:lnTo>
                    <a:pt x="1562" y="271"/>
                  </a:lnTo>
                  <a:lnTo>
                    <a:pt x="1560" y="270"/>
                  </a:lnTo>
                  <a:lnTo>
                    <a:pt x="1558" y="270"/>
                  </a:lnTo>
                  <a:lnTo>
                    <a:pt x="1556" y="270"/>
                  </a:lnTo>
                  <a:lnTo>
                    <a:pt x="1554" y="271"/>
                  </a:lnTo>
                  <a:lnTo>
                    <a:pt x="1551" y="271"/>
                  </a:lnTo>
                  <a:lnTo>
                    <a:pt x="1554" y="268"/>
                  </a:lnTo>
                  <a:lnTo>
                    <a:pt x="1558" y="268"/>
                  </a:lnTo>
                  <a:lnTo>
                    <a:pt x="1558" y="267"/>
                  </a:lnTo>
                  <a:lnTo>
                    <a:pt x="1558" y="266"/>
                  </a:lnTo>
                  <a:lnTo>
                    <a:pt x="1560" y="266"/>
                  </a:lnTo>
                  <a:lnTo>
                    <a:pt x="1560" y="264"/>
                  </a:lnTo>
                  <a:lnTo>
                    <a:pt x="1547" y="264"/>
                  </a:lnTo>
                  <a:lnTo>
                    <a:pt x="1545" y="264"/>
                  </a:lnTo>
                  <a:lnTo>
                    <a:pt x="1545" y="263"/>
                  </a:lnTo>
                  <a:lnTo>
                    <a:pt x="1547" y="263"/>
                  </a:lnTo>
                  <a:lnTo>
                    <a:pt x="1549" y="264"/>
                  </a:lnTo>
                  <a:lnTo>
                    <a:pt x="1556" y="263"/>
                  </a:lnTo>
                  <a:lnTo>
                    <a:pt x="1556" y="262"/>
                  </a:lnTo>
                  <a:lnTo>
                    <a:pt x="1554" y="262"/>
                  </a:lnTo>
                  <a:lnTo>
                    <a:pt x="1554" y="260"/>
                  </a:lnTo>
                  <a:lnTo>
                    <a:pt x="1554" y="259"/>
                  </a:lnTo>
                  <a:lnTo>
                    <a:pt x="1551" y="259"/>
                  </a:lnTo>
                  <a:lnTo>
                    <a:pt x="1549" y="259"/>
                  </a:lnTo>
                  <a:lnTo>
                    <a:pt x="1549" y="258"/>
                  </a:lnTo>
                  <a:lnTo>
                    <a:pt x="1549" y="257"/>
                  </a:lnTo>
                  <a:lnTo>
                    <a:pt x="1551" y="255"/>
                  </a:lnTo>
                  <a:lnTo>
                    <a:pt x="1549" y="255"/>
                  </a:lnTo>
                  <a:lnTo>
                    <a:pt x="1545" y="256"/>
                  </a:lnTo>
                  <a:lnTo>
                    <a:pt x="1541" y="256"/>
                  </a:lnTo>
                  <a:lnTo>
                    <a:pt x="1539" y="256"/>
                  </a:lnTo>
                  <a:lnTo>
                    <a:pt x="1537" y="256"/>
                  </a:lnTo>
                  <a:lnTo>
                    <a:pt x="1535" y="257"/>
                  </a:lnTo>
                  <a:lnTo>
                    <a:pt x="1537" y="256"/>
                  </a:lnTo>
                  <a:lnTo>
                    <a:pt x="1539" y="255"/>
                  </a:lnTo>
                  <a:lnTo>
                    <a:pt x="1545" y="255"/>
                  </a:lnTo>
                  <a:lnTo>
                    <a:pt x="1547" y="254"/>
                  </a:lnTo>
                  <a:lnTo>
                    <a:pt x="1547" y="252"/>
                  </a:lnTo>
                  <a:lnTo>
                    <a:pt x="1545" y="252"/>
                  </a:lnTo>
                  <a:lnTo>
                    <a:pt x="1545" y="251"/>
                  </a:lnTo>
                  <a:lnTo>
                    <a:pt x="1543" y="250"/>
                  </a:lnTo>
                  <a:lnTo>
                    <a:pt x="1543" y="251"/>
                  </a:lnTo>
                  <a:lnTo>
                    <a:pt x="1541" y="250"/>
                  </a:lnTo>
                  <a:lnTo>
                    <a:pt x="1539" y="250"/>
                  </a:lnTo>
                  <a:lnTo>
                    <a:pt x="1543" y="248"/>
                  </a:lnTo>
                  <a:lnTo>
                    <a:pt x="1539" y="247"/>
                  </a:lnTo>
                  <a:lnTo>
                    <a:pt x="1537" y="248"/>
                  </a:lnTo>
                  <a:lnTo>
                    <a:pt x="1537" y="247"/>
                  </a:lnTo>
                  <a:lnTo>
                    <a:pt x="1539" y="246"/>
                  </a:lnTo>
                  <a:lnTo>
                    <a:pt x="1535" y="246"/>
                  </a:lnTo>
                  <a:lnTo>
                    <a:pt x="1535" y="242"/>
                  </a:lnTo>
                  <a:lnTo>
                    <a:pt x="1533" y="242"/>
                  </a:lnTo>
                  <a:lnTo>
                    <a:pt x="1533" y="240"/>
                  </a:lnTo>
                  <a:lnTo>
                    <a:pt x="1533" y="239"/>
                  </a:lnTo>
                  <a:lnTo>
                    <a:pt x="1533" y="238"/>
                  </a:lnTo>
                  <a:lnTo>
                    <a:pt x="1530" y="238"/>
                  </a:lnTo>
                  <a:lnTo>
                    <a:pt x="1533" y="237"/>
                  </a:lnTo>
                  <a:lnTo>
                    <a:pt x="1530" y="235"/>
                  </a:lnTo>
                  <a:lnTo>
                    <a:pt x="1528" y="235"/>
                  </a:lnTo>
                  <a:lnTo>
                    <a:pt x="1526" y="235"/>
                  </a:lnTo>
                  <a:lnTo>
                    <a:pt x="1524" y="238"/>
                  </a:lnTo>
                  <a:lnTo>
                    <a:pt x="1522" y="239"/>
                  </a:lnTo>
                  <a:lnTo>
                    <a:pt x="1520" y="240"/>
                  </a:lnTo>
                  <a:lnTo>
                    <a:pt x="1516" y="244"/>
                  </a:lnTo>
                  <a:lnTo>
                    <a:pt x="1520" y="249"/>
                  </a:lnTo>
                  <a:lnTo>
                    <a:pt x="1518" y="249"/>
                  </a:lnTo>
                  <a:lnTo>
                    <a:pt x="1518" y="251"/>
                  </a:lnTo>
                  <a:lnTo>
                    <a:pt x="1516" y="251"/>
                  </a:lnTo>
                  <a:lnTo>
                    <a:pt x="1516" y="252"/>
                  </a:lnTo>
                  <a:lnTo>
                    <a:pt x="1514" y="251"/>
                  </a:lnTo>
                  <a:lnTo>
                    <a:pt x="1516" y="254"/>
                  </a:lnTo>
                  <a:lnTo>
                    <a:pt x="1514" y="256"/>
                  </a:lnTo>
                  <a:lnTo>
                    <a:pt x="1511" y="256"/>
                  </a:lnTo>
                  <a:lnTo>
                    <a:pt x="1511" y="257"/>
                  </a:lnTo>
                  <a:lnTo>
                    <a:pt x="1511" y="258"/>
                  </a:lnTo>
                  <a:lnTo>
                    <a:pt x="1509" y="258"/>
                  </a:lnTo>
                  <a:lnTo>
                    <a:pt x="1507" y="257"/>
                  </a:lnTo>
                  <a:lnTo>
                    <a:pt x="1511" y="262"/>
                  </a:lnTo>
                  <a:lnTo>
                    <a:pt x="1507" y="265"/>
                  </a:lnTo>
                  <a:lnTo>
                    <a:pt x="1509" y="263"/>
                  </a:lnTo>
                  <a:lnTo>
                    <a:pt x="1507" y="260"/>
                  </a:lnTo>
                  <a:lnTo>
                    <a:pt x="1505" y="260"/>
                  </a:lnTo>
                  <a:lnTo>
                    <a:pt x="1503" y="258"/>
                  </a:lnTo>
                  <a:lnTo>
                    <a:pt x="1499" y="262"/>
                  </a:lnTo>
                  <a:lnTo>
                    <a:pt x="1499" y="264"/>
                  </a:lnTo>
                  <a:lnTo>
                    <a:pt x="1493" y="265"/>
                  </a:lnTo>
                  <a:lnTo>
                    <a:pt x="1484" y="267"/>
                  </a:lnTo>
                  <a:lnTo>
                    <a:pt x="1484" y="270"/>
                  </a:lnTo>
                  <a:lnTo>
                    <a:pt x="1482" y="270"/>
                  </a:lnTo>
                  <a:lnTo>
                    <a:pt x="1482" y="267"/>
                  </a:lnTo>
                  <a:lnTo>
                    <a:pt x="1482" y="266"/>
                  </a:lnTo>
                  <a:lnTo>
                    <a:pt x="1482" y="265"/>
                  </a:lnTo>
                  <a:lnTo>
                    <a:pt x="1480" y="266"/>
                  </a:lnTo>
                  <a:lnTo>
                    <a:pt x="1480" y="263"/>
                  </a:lnTo>
                  <a:lnTo>
                    <a:pt x="1478" y="264"/>
                  </a:lnTo>
                  <a:lnTo>
                    <a:pt x="1474" y="270"/>
                  </a:lnTo>
                  <a:lnTo>
                    <a:pt x="1461" y="274"/>
                  </a:lnTo>
                  <a:lnTo>
                    <a:pt x="1474" y="270"/>
                  </a:lnTo>
                  <a:lnTo>
                    <a:pt x="1476" y="265"/>
                  </a:lnTo>
                  <a:lnTo>
                    <a:pt x="1476" y="263"/>
                  </a:lnTo>
                  <a:lnTo>
                    <a:pt x="1474" y="262"/>
                  </a:lnTo>
                  <a:lnTo>
                    <a:pt x="1471" y="258"/>
                  </a:lnTo>
                  <a:lnTo>
                    <a:pt x="1469" y="258"/>
                  </a:lnTo>
                  <a:lnTo>
                    <a:pt x="1459" y="258"/>
                  </a:lnTo>
                  <a:lnTo>
                    <a:pt x="1453" y="262"/>
                  </a:lnTo>
                  <a:lnTo>
                    <a:pt x="1450" y="260"/>
                  </a:lnTo>
                  <a:lnTo>
                    <a:pt x="1446" y="260"/>
                  </a:lnTo>
                  <a:lnTo>
                    <a:pt x="1446" y="259"/>
                  </a:lnTo>
                  <a:lnTo>
                    <a:pt x="1450" y="259"/>
                  </a:lnTo>
                  <a:lnTo>
                    <a:pt x="1450" y="258"/>
                  </a:lnTo>
                  <a:lnTo>
                    <a:pt x="1450" y="256"/>
                  </a:lnTo>
                  <a:lnTo>
                    <a:pt x="1453" y="256"/>
                  </a:lnTo>
                  <a:lnTo>
                    <a:pt x="1455" y="257"/>
                  </a:lnTo>
                  <a:lnTo>
                    <a:pt x="1455" y="258"/>
                  </a:lnTo>
                  <a:lnTo>
                    <a:pt x="1459" y="256"/>
                  </a:lnTo>
                  <a:lnTo>
                    <a:pt x="1461" y="257"/>
                  </a:lnTo>
                  <a:lnTo>
                    <a:pt x="1461" y="256"/>
                  </a:lnTo>
                  <a:lnTo>
                    <a:pt x="1461" y="255"/>
                  </a:lnTo>
                  <a:lnTo>
                    <a:pt x="1457" y="255"/>
                  </a:lnTo>
                  <a:lnTo>
                    <a:pt x="1457" y="254"/>
                  </a:lnTo>
                  <a:lnTo>
                    <a:pt x="1461" y="252"/>
                  </a:lnTo>
                  <a:lnTo>
                    <a:pt x="1461" y="251"/>
                  </a:lnTo>
                  <a:lnTo>
                    <a:pt x="1459" y="251"/>
                  </a:lnTo>
                  <a:lnTo>
                    <a:pt x="1455" y="251"/>
                  </a:lnTo>
                  <a:lnTo>
                    <a:pt x="1459" y="247"/>
                  </a:lnTo>
                  <a:lnTo>
                    <a:pt x="1457" y="246"/>
                  </a:lnTo>
                  <a:lnTo>
                    <a:pt x="1459" y="246"/>
                  </a:lnTo>
                  <a:lnTo>
                    <a:pt x="1457" y="243"/>
                  </a:lnTo>
                  <a:lnTo>
                    <a:pt x="1455" y="242"/>
                  </a:lnTo>
                  <a:lnTo>
                    <a:pt x="1450" y="241"/>
                  </a:lnTo>
                  <a:lnTo>
                    <a:pt x="1442" y="242"/>
                  </a:lnTo>
                  <a:lnTo>
                    <a:pt x="1436" y="240"/>
                  </a:lnTo>
                  <a:lnTo>
                    <a:pt x="1431" y="240"/>
                  </a:lnTo>
                  <a:lnTo>
                    <a:pt x="1434" y="239"/>
                  </a:lnTo>
                  <a:lnTo>
                    <a:pt x="1436" y="239"/>
                  </a:lnTo>
                  <a:lnTo>
                    <a:pt x="1438" y="240"/>
                  </a:lnTo>
                  <a:lnTo>
                    <a:pt x="1453" y="241"/>
                  </a:lnTo>
                  <a:lnTo>
                    <a:pt x="1455" y="240"/>
                  </a:lnTo>
                  <a:lnTo>
                    <a:pt x="1459" y="239"/>
                  </a:lnTo>
                  <a:lnTo>
                    <a:pt x="1457" y="237"/>
                  </a:lnTo>
                  <a:lnTo>
                    <a:pt x="1455" y="234"/>
                  </a:lnTo>
                  <a:lnTo>
                    <a:pt x="1455" y="233"/>
                  </a:lnTo>
                  <a:lnTo>
                    <a:pt x="1455" y="232"/>
                  </a:lnTo>
                  <a:lnTo>
                    <a:pt x="1455" y="230"/>
                  </a:lnTo>
                  <a:lnTo>
                    <a:pt x="1457" y="229"/>
                  </a:lnTo>
                  <a:lnTo>
                    <a:pt x="1459" y="227"/>
                  </a:lnTo>
                  <a:lnTo>
                    <a:pt x="1459" y="226"/>
                  </a:lnTo>
                  <a:lnTo>
                    <a:pt x="1455" y="223"/>
                  </a:lnTo>
                  <a:lnTo>
                    <a:pt x="1453" y="224"/>
                  </a:lnTo>
                  <a:lnTo>
                    <a:pt x="1453" y="225"/>
                  </a:lnTo>
                  <a:lnTo>
                    <a:pt x="1448" y="226"/>
                  </a:lnTo>
                  <a:lnTo>
                    <a:pt x="1446" y="226"/>
                  </a:lnTo>
                  <a:lnTo>
                    <a:pt x="1446" y="225"/>
                  </a:lnTo>
                  <a:lnTo>
                    <a:pt x="1446" y="224"/>
                  </a:lnTo>
                  <a:lnTo>
                    <a:pt x="1444" y="223"/>
                  </a:lnTo>
                  <a:lnTo>
                    <a:pt x="1442" y="224"/>
                  </a:lnTo>
                  <a:lnTo>
                    <a:pt x="1438" y="223"/>
                  </a:lnTo>
                  <a:lnTo>
                    <a:pt x="1436" y="224"/>
                  </a:lnTo>
                  <a:lnTo>
                    <a:pt x="1434" y="223"/>
                  </a:lnTo>
                  <a:lnTo>
                    <a:pt x="1434" y="222"/>
                  </a:lnTo>
                  <a:lnTo>
                    <a:pt x="1431" y="222"/>
                  </a:lnTo>
                  <a:lnTo>
                    <a:pt x="1425" y="222"/>
                  </a:lnTo>
                  <a:lnTo>
                    <a:pt x="1427" y="221"/>
                  </a:lnTo>
                  <a:lnTo>
                    <a:pt x="1423" y="221"/>
                  </a:lnTo>
                  <a:lnTo>
                    <a:pt x="1421" y="218"/>
                  </a:lnTo>
                  <a:lnTo>
                    <a:pt x="1421" y="217"/>
                  </a:lnTo>
                  <a:lnTo>
                    <a:pt x="1423" y="216"/>
                  </a:lnTo>
                  <a:lnTo>
                    <a:pt x="1425" y="216"/>
                  </a:lnTo>
                  <a:lnTo>
                    <a:pt x="1425" y="215"/>
                  </a:lnTo>
                  <a:lnTo>
                    <a:pt x="1425" y="214"/>
                  </a:lnTo>
                  <a:lnTo>
                    <a:pt x="1423" y="214"/>
                  </a:lnTo>
                  <a:lnTo>
                    <a:pt x="1421" y="214"/>
                  </a:lnTo>
                  <a:lnTo>
                    <a:pt x="1419" y="215"/>
                  </a:lnTo>
                  <a:lnTo>
                    <a:pt x="1417" y="215"/>
                  </a:lnTo>
                  <a:lnTo>
                    <a:pt x="1417" y="214"/>
                  </a:lnTo>
                  <a:lnTo>
                    <a:pt x="1419" y="214"/>
                  </a:lnTo>
                  <a:lnTo>
                    <a:pt x="1417" y="213"/>
                  </a:lnTo>
                  <a:lnTo>
                    <a:pt x="1417" y="211"/>
                  </a:lnTo>
                  <a:lnTo>
                    <a:pt x="1417" y="209"/>
                  </a:lnTo>
                  <a:lnTo>
                    <a:pt x="1413" y="208"/>
                  </a:lnTo>
                  <a:lnTo>
                    <a:pt x="1413" y="210"/>
                  </a:lnTo>
                  <a:lnTo>
                    <a:pt x="1410" y="210"/>
                  </a:lnTo>
                  <a:lnTo>
                    <a:pt x="1408" y="210"/>
                  </a:lnTo>
                  <a:lnTo>
                    <a:pt x="1410" y="207"/>
                  </a:lnTo>
                  <a:lnTo>
                    <a:pt x="1410" y="206"/>
                  </a:lnTo>
                  <a:lnTo>
                    <a:pt x="1410" y="205"/>
                  </a:lnTo>
                  <a:lnTo>
                    <a:pt x="1408" y="205"/>
                  </a:lnTo>
                  <a:lnTo>
                    <a:pt x="1404" y="203"/>
                  </a:lnTo>
                  <a:lnTo>
                    <a:pt x="1402" y="202"/>
                  </a:lnTo>
                  <a:lnTo>
                    <a:pt x="1391" y="200"/>
                  </a:lnTo>
                  <a:lnTo>
                    <a:pt x="1389" y="201"/>
                  </a:lnTo>
                  <a:lnTo>
                    <a:pt x="1381" y="203"/>
                  </a:lnTo>
                  <a:lnTo>
                    <a:pt x="1379" y="203"/>
                  </a:lnTo>
                  <a:lnTo>
                    <a:pt x="1379" y="205"/>
                  </a:lnTo>
                  <a:lnTo>
                    <a:pt x="1375" y="205"/>
                  </a:lnTo>
                  <a:lnTo>
                    <a:pt x="1375" y="203"/>
                  </a:lnTo>
                  <a:lnTo>
                    <a:pt x="1375" y="202"/>
                  </a:lnTo>
                  <a:lnTo>
                    <a:pt x="1368" y="202"/>
                  </a:lnTo>
                  <a:lnTo>
                    <a:pt x="1366" y="203"/>
                  </a:lnTo>
                  <a:lnTo>
                    <a:pt x="1366" y="202"/>
                  </a:lnTo>
                  <a:lnTo>
                    <a:pt x="1358" y="201"/>
                  </a:lnTo>
                  <a:lnTo>
                    <a:pt x="1358" y="200"/>
                  </a:lnTo>
                  <a:lnTo>
                    <a:pt x="1356" y="200"/>
                  </a:lnTo>
                  <a:lnTo>
                    <a:pt x="1341" y="199"/>
                  </a:lnTo>
                  <a:lnTo>
                    <a:pt x="1339" y="199"/>
                  </a:lnTo>
                  <a:lnTo>
                    <a:pt x="1339" y="198"/>
                  </a:lnTo>
                  <a:lnTo>
                    <a:pt x="1337" y="198"/>
                  </a:lnTo>
                  <a:lnTo>
                    <a:pt x="1330" y="202"/>
                  </a:lnTo>
                  <a:lnTo>
                    <a:pt x="1328" y="203"/>
                  </a:lnTo>
                  <a:lnTo>
                    <a:pt x="1328" y="208"/>
                  </a:lnTo>
                  <a:lnTo>
                    <a:pt x="1328" y="209"/>
                  </a:lnTo>
                  <a:lnTo>
                    <a:pt x="1330" y="211"/>
                  </a:lnTo>
                  <a:lnTo>
                    <a:pt x="1332" y="213"/>
                  </a:lnTo>
                  <a:lnTo>
                    <a:pt x="1335" y="213"/>
                  </a:lnTo>
                  <a:lnTo>
                    <a:pt x="1337" y="214"/>
                  </a:lnTo>
                  <a:lnTo>
                    <a:pt x="1339" y="214"/>
                  </a:lnTo>
                  <a:lnTo>
                    <a:pt x="1339" y="213"/>
                  </a:lnTo>
                  <a:lnTo>
                    <a:pt x="1339" y="215"/>
                  </a:lnTo>
                  <a:lnTo>
                    <a:pt x="1337" y="215"/>
                  </a:lnTo>
                  <a:lnTo>
                    <a:pt x="1337" y="216"/>
                  </a:lnTo>
                  <a:lnTo>
                    <a:pt x="1335" y="217"/>
                  </a:lnTo>
                  <a:lnTo>
                    <a:pt x="1335" y="218"/>
                  </a:lnTo>
                  <a:lnTo>
                    <a:pt x="1335" y="219"/>
                  </a:lnTo>
                  <a:lnTo>
                    <a:pt x="1332" y="221"/>
                  </a:lnTo>
                  <a:lnTo>
                    <a:pt x="1330" y="223"/>
                  </a:lnTo>
                  <a:lnTo>
                    <a:pt x="1328" y="225"/>
                  </a:lnTo>
                  <a:lnTo>
                    <a:pt x="1328" y="227"/>
                  </a:lnTo>
                  <a:lnTo>
                    <a:pt x="1330" y="229"/>
                  </a:lnTo>
                  <a:lnTo>
                    <a:pt x="1332" y="229"/>
                  </a:lnTo>
                  <a:lnTo>
                    <a:pt x="1335" y="229"/>
                  </a:lnTo>
                  <a:lnTo>
                    <a:pt x="1337" y="229"/>
                  </a:lnTo>
                  <a:lnTo>
                    <a:pt x="1339" y="229"/>
                  </a:lnTo>
                  <a:lnTo>
                    <a:pt x="1335" y="230"/>
                  </a:lnTo>
                  <a:lnTo>
                    <a:pt x="1335" y="231"/>
                  </a:lnTo>
                  <a:lnTo>
                    <a:pt x="1335" y="234"/>
                  </a:lnTo>
                  <a:lnTo>
                    <a:pt x="1337" y="237"/>
                  </a:lnTo>
                  <a:lnTo>
                    <a:pt x="1339" y="238"/>
                  </a:lnTo>
                  <a:lnTo>
                    <a:pt x="1339" y="240"/>
                  </a:lnTo>
                  <a:lnTo>
                    <a:pt x="1337" y="240"/>
                  </a:lnTo>
                  <a:lnTo>
                    <a:pt x="1335" y="240"/>
                  </a:lnTo>
                  <a:lnTo>
                    <a:pt x="1335" y="241"/>
                  </a:lnTo>
                  <a:lnTo>
                    <a:pt x="1341" y="241"/>
                  </a:lnTo>
                  <a:lnTo>
                    <a:pt x="1343" y="241"/>
                  </a:lnTo>
                  <a:lnTo>
                    <a:pt x="1341" y="243"/>
                  </a:lnTo>
                  <a:lnTo>
                    <a:pt x="1339" y="246"/>
                  </a:lnTo>
                  <a:lnTo>
                    <a:pt x="1341" y="247"/>
                  </a:lnTo>
                  <a:lnTo>
                    <a:pt x="1345" y="247"/>
                  </a:lnTo>
                  <a:lnTo>
                    <a:pt x="1339" y="248"/>
                  </a:lnTo>
                  <a:lnTo>
                    <a:pt x="1339" y="247"/>
                  </a:lnTo>
                  <a:lnTo>
                    <a:pt x="1335" y="247"/>
                  </a:lnTo>
                  <a:lnTo>
                    <a:pt x="1335" y="248"/>
                  </a:lnTo>
                  <a:lnTo>
                    <a:pt x="1335" y="250"/>
                  </a:lnTo>
                  <a:lnTo>
                    <a:pt x="1335" y="252"/>
                  </a:lnTo>
                  <a:lnTo>
                    <a:pt x="1330" y="252"/>
                  </a:lnTo>
                  <a:lnTo>
                    <a:pt x="1330" y="254"/>
                  </a:lnTo>
                  <a:lnTo>
                    <a:pt x="1324" y="254"/>
                  </a:lnTo>
                  <a:lnTo>
                    <a:pt x="1322" y="255"/>
                  </a:lnTo>
                  <a:lnTo>
                    <a:pt x="1320" y="255"/>
                  </a:lnTo>
                  <a:lnTo>
                    <a:pt x="1320" y="256"/>
                  </a:lnTo>
                  <a:lnTo>
                    <a:pt x="1320" y="259"/>
                  </a:lnTo>
                  <a:lnTo>
                    <a:pt x="1320" y="260"/>
                  </a:lnTo>
                  <a:lnTo>
                    <a:pt x="1337" y="267"/>
                  </a:lnTo>
                  <a:lnTo>
                    <a:pt x="1339" y="267"/>
                  </a:lnTo>
                  <a:lnTo>
                    <a:pt x="1347" y="286"/>
                  </a:lnTo>
                  <a:lnTo>
                    <a:pt x="1347" y="287"/>
                  </a:lnTo>
                  <a:lnTo>
                    <a:pt x="1349" y="297"/>
                  </a:lnTo>
                  <a:lnTo>
                    <a:pt x="1351" y="297"/>
                  </a:lnTo>
                  <a:lnTo>
                    <a:pt x="1354" y="292"/>
                  </a:lnTo>
                  <a:lnTo>
                    <a:pt x="1356" y="294"/>
                  </a:lnTo>
                  <a:lnTo>
                    <a:pt x="1356" y="297"/>
                  </a:lnTo>
                  <a:lnTo>
                    <a:pt x="1358" y="297"/>
                  </a:lnTo>
                  <a:lnTo>
                    <a:pt x="1358" y="299"/>
                  </a:lnTo>
                  <a:lnTo>
                    <a:pt x="1354" y="299"/>
                  </a:lnTo>
                  <a:lnTo>
                    <a:pt x="1351" y="298"/>
                  </a:lnTo>
                  <a:lnTo>
                    <a:pt x="1349" y="298"/>
                  </a:lnTo>
                  <a:lnTo>
                    <a:pt x="1349" y="299"/>
                  </a:lnTo>
                  <a:lnTo>
                    <a:pt x="1337" y="310"/>
                  </a:lnTo>
                  <a:lnTo>
                    <a:pt x="1305" y="321"/>
                  </a:lnTo>
                  <a:lnTo>
                    <a:pt x="1309" y="322"/>
                  </a:lnTo>
                  <a:lnTo>
                    <a:pt x="1318" y="331"/>
                  </a:lnTo>
                  <a:lnTo>
                    <a:pt x="1320" y="345"/>
                  </a:lnTo>
                  <a:lnTo>
                    <a:pt x="1320" y="346"/>
                  </a:lnTo>
                  <a:lnTo>
                    <a:pt x="1322" y="348"/>
                  </a:lnTo>
                  <a:lnTo>
                    <a:pt x="1322" y="350"/>
                  </a:lnTo>
                  <a:lnTo>
                    <a:pt x="1324" y="352"/>
                  </a:lnTo>
                  <a:lnTo>
                    <a:pt x="1326" y="352"/>
                  </a:lnTo>
                  <a:lnTo>
                    <a:pt x="1328" y="353"/>
                  </a:lnTo>
                  <a:lnTo>
                    <a:pt x="1332" y="352"/>
                  </a:lnTo>
                  <a:lnTo>
                    <a:pt x="1332" y="353"/>
                  </a:lnTo>
                  <a:lnTo>
                    <a:pt x="1330" y="353"/>
                  </a:lnTo>
                  <a:lnTo>
                    <a:pt x="1326" y="353"/>
                  </a:lnTo>
                  <a:lnTo>
                    <a:pt x="1324" y="354"/>
                  </a:lnTo>
                  <a:lnTo>
                    <a:pt x="1322" y="356"/>
                  </a:lnTo>
                  <a:lnTo>
                    <a:pt x="1320" y="356"/>
                  </a:lnTo>
                  <a:lnTo>
                    <a:pt x="1320" y="358"/>
                  </a:lnTo>
                  <a:lnTo>
                    <a:pt x="1316" y="358"/>
                  </a:lnTo>
                  <a:lnTo>
                    <a:pt x="1316" y="359"/>
                  </a:lnTo>
                  <a:lnTo>
                    <a:pt x="1320" y="361"/>
                  </a:lnTo>
                  <a:lnTo>
                    <a:pt x="1322" y="362"/>
                  </a:lnTo>
                  <a:lnTo>
                    <a:pt x="1322" y="363"/>
                  </a:lnTo>
                  <a:lnTo>
                    <a:pt x="1320" y="363"/>
                  </a:lnTo>
                  <a:lnTo>
                    <a:pt x="1320" y="364"/>
                  </a:lnTo>
                  <a:lnTo>
                    <a:pt x="1318" y="366"/>
                  </a:lnTo>
                  <a:lnTo>
                    <a:pt x="1316" y="362"/>
                  </a:lnTo>
                  <a:lnTo>
                    <a:pt x="1314" y="361"/>
                  </a:lnTo>
                  <a:lnTo>
                    <a:pt x="1311" y="360"/>
                  </a:lnTo>
                  <a:lnTo>
                    <a:pt x="1309" y="361"/>
                  </a:lnTo>
                  <a:lnTo>
                    <a:pt x="1309" y="362"/>
                  </a:lnTo>
                  <a:lnTo>
                    <a:pt x="1305" y="362"/>
                  </a:lnTo>
                  <a:lnTo>
                    <a:pt x="1305" y="363"/>
                  </a:lnTo>
                  <a:lnTo>
                    <a:pt x="1307" y="368"/>
                  </a:lnTo>
                  <a:lnTo>
                    <a:pt x="1305" y="368"/>
                  </a:lnTo>
                  <a:lnTo>
                    <a:pt x="1301" y="366"/>
                  </a:lnTo>
                  <a:lnTo>
                    <a:pt x="1299" y="366"/>
                  </a:lnTo>
                  <a:lnTo>
                    <a:pt x="1297" y="364"/>
                  </a:lnTo>
                  <a:lnTo>
                    <a:pt x="1295" y="364"/>
                  </a:lnTo>
                  <a:lnTo>
                    <a:pt x="1286" y="368"/>
                  </a:lnTo>
                  <a:lnTo>
                    <a:pt x="1292" y="364"/>
                  </a:lnTo>
                  <a:lnTo>
                    <a:pt x="1295" y="363"/>
                  </a:lnTo>
                  <a:lnTo>
                    <a:pt x="1292" y="359"/>
                  </a:lnTo>
                  <a:lnTo>
                    <a:pt x="1282" y="354"/>
                  </a:lnTo>
                  <a:lnTo>
                    <a:pt x="1280" y="354"/>
                  </a:lnTo>
                  <a:lnTo>
                    <a:pt x="1269" y="355"/>
                  </a:lnTo>
                  <a:lnTo>
                    <a:pt x="1278" y="352"/>
                  </a:lnTo>
                  <a:lnTo>
                    <a:pt x="1280" y="352"/>
                  </a:lnTo>
                  <a:lnTo>
                    <a:pt x="1278" y="348"/>
                  </a:lnTo>
                  <a:lnTo>
                    <a:pt x="1276" y="347"/>
                  </a:lnTo>
                  <a:lnTo>
                    <a:pt x="1274" y="347"/>
                  </a:lnTo>
                  <a:lnTo>
                    <a:pt x="1271" y="345"/>
                  </a:lnTo>
                  <a:lnTo>
                    <a:pt x="1269" y="344"/>
                  </a:lnTo>
                  <a:lnTo>
                    <a:pt x="1267" y="343"/>
                  </a:lnTo>
                  <a:lnTo>
                    <a:pt x="1267" y="340"/>
                  </a:lnTo>
                  <a:lnTo>
                    <a:pt x="1269" y="339"/>
                  </a:lnTo>
                  <a:lnTo>
                    <a:pt x="1269" y="330"/>
                  </a:lnTo>
                  <a:lnTo>
                    <a:pt x="1265" y="328"/>
                  </a:lnTo>
                  <a:lnTo>
                    <a:pt x="1267" y="318"/>
                  </a:lnTo>
                  <a:lnTo>
                    <a:pt x="1267" y="313"/>
                  </a:lnTo>
                  <a:lnTo>
                    <a:pt x="1265" y="314"/>
                  </a:lnTo>
                  <a:lnTo>
                    <a:pt x="1263" y="313"/>
                  </a:lnTo>
                  <a:lnTo>
                    <a:pt x="1261" y="313"/>
                  </a:lnTo>
                  <a:lnTo>
                    <a:pt x="1259" y="313"/>
                  </a:lnTo>
                  <a:lnTo>
                    <a:pt x="1257" y="312"/>
                  </a:lnTo>
                  <a:lnTo>
                    <a:pt x="1255" y="312"/>
                  </a:lnTo>
                  <a:lnTo>
                    <a:pt x="1252" y="312"/>
                  </a:lnTo>
                  <a:lnTo>
                    <a:pt x="1223" y="312"/>
                  </a:lnTo>
                  <a:lnTo>
                    <a:pt x="1217" y="318"/>
                  </a:lnTo>
                  <a:lnTo>
                    <a:pt x="1223" y="311"/>
                  </a:lnTo>
                  <a:lnTo>
                    <a:pt x="1223" y="310"/>
                  </a:lnTo>
                  <a:lnTo>
                    <a:pt x="1219" y="308"/>
                  </a:lnTo>
                  <a:lnTo>
                    <a:pt x="1217" y="307"/>
                  </a:lnTo>
                  <a:lnTo>
                    <a:pt x="1215" y="306"/>
                  </a:lnTo>
                  <a:lnTo>
                    <a:pt x="1202" y="304"/>
                  </a:lnTo>
                  <a:lnTo>
                    <a:pt x="1200" y="303"/>
                  </a:lnTo>
                  <a:lnTo>
                    <a:pt x="1198" y="303"/>
                  </a:lnTo>
                  <a:lnTo>
                    <a:pt x="1196" y="303"/>
                  </a:lnTo>
                  <a:lnTo>
                    <a:pt x="1194" y="303"/>
                  </a:lnTo>
                  <a:lnTo>
                    <a:pt x="1191" y="302"/>
                  </a:lnTo>
                  <a:lnTo>
                    <a:pt x="1189" y="302"/>
                  </a:lnTo>
                  <a:lnTo>
                    <a:pt x="1187" y="302"/>
                  </a:lnTo>
                  <a:lnTo>
                    <a:pt x="1187" y="300"/>
                  </a:lnTo>
                  <a:lnTo>
                    <a:pt x="1181" y="295"/>
                  </a:lnTo>
                  <a:lnTo>
                    <a:pt x="1166" y="289"/>
                  </a:lnTo>
                  <a:lnTo>
                    <a:pt x="1160" y="289"/>
                  </a:lnTo>
                  <a:lnTo>
                    <a:pt x="1149" y="287"/>
                  </a:lnTo>
                  <a:lnTo>
                    <a:pt x="1147" y="286"/>
                  </a:lnTo>
                  <a:lnTo>
                    <a:pt x="1143" y="283"/>
                  </a:lnTo>
                  <a:lnTo>
                    <a:pt x="1137" y="282"/>
                  </a:lnTo>
                  <a:lnTo>
                    <a:pt x="1120" y="288"/>
                  </a:lnTo>
                  <a:lnTo>
                    <a:pt x="1118" y="288"/>
                  </a:lnTo>
                  <a:lnTo>
                    <a:pt x="1118" y="287"/>
                  </a:lnTo>
                  <a:lnTo>
                    <a:pt x="1113" y="288"/>
                  </a:lnTo>
                  <a:lnTo>
                    <a:pt x="1116" y="286"/>
                  </a:lnTo>
                  <a:lnTo>
                    <a:pt x="1118" y="284"/>
                  </a:lnTo>
                  <a:lnTo>
                    <a:pt x="1118" y="280"/>
                  </a:lnTo>
                  <a:lnTo>
                    <a:pt x="1113" y="276"/>
                  </a:lnTo>
                  <a:lnTo>
                    <a:pt x="1113" y="272"/>
                  </a:lnTo>
                  <a:lnTo>
                    <a:pt x="1109" y="265"/>
                  </a:lnTo>
                  <a:lnTo>
                    <a:pt x="1107" y="262"/>
                  </a:lnTo>
                  <a:lnTo>
                    <a:pt x="1107" y="260"/>
                  </a:lnTo>
                  <a:lnTo>
                    <a:pt x="1105" y="259"/>
                  </a:lnTo>
                  <a:lnTo>
                    <a:pt x="1103" y="260"/>
                  </a:lnTo>
                  <a:lnTo>
                    <a:pt x="1101" y="260"/>
                  </a:lnTo>
                  <a:lnTo>
                    <a:pt x="1099" y="259"/>
                  </a:lnTo>
                  <a:lnTo>
                    <a:pt x="1092" y="259"/>
                  </a:lnTo>
                  <a:lnTo>
                    <a:pt x="1090" y="260"/>
                  </a:lnTo>
                  <a:lnTo>
                    <a:pt x="1090" y="263"/>
                  </a:lnTo>
                  <a:lnTo>
                    <a:pt x="1090" y="264"/>
                  </a:lnTo>
                  <a:lnTo>
                    <a:pt x="1090" y="259"/>
                  </a:lnTo>
                  <a:lnTo>
                    <a:pt x="1088" y="260"/>
                  </a:lnTo>
                  <a:lnTo>
                    <a:pt x="1086" y="259"/>
                  </a:lnTo>
                  <a:lnTo>
                    <a:pt x="1082" y="256"/>
                  </a:lnTo>
                  <a:lnTo>
                    <a:pt x="1080" y="256"/>
                  </a:lnTo>
                  <a:lnTo>
                    <a:pt x="1082" y="254"/>
                  </a:lnTo>
                  <a:lnTo>
                    <a:pt x="1084" y="233"/>
                  </a:lnTo>
                  <a:lnTo>
                    <a:pt x="1084" y="232"/>
                  </a:lnTo>
                  <a:lnTo>
                    <a:pt x="1086" y="232"/>
                  </a:lnTo>
                  <a:lnTo>
                    <a:pt x="1088" y="231"/>
                  </a:lnTo>
                  <a:lnTo>
                    <a:pt x="1086" y="227"/>
                  </a:lnTo>
                  <a:lnTo>
                    <a:pt x="1090" y="226"/>
                  </a:lnTo>
                  <a:lnTo>
                    <a:pt x="1092" y="222"/>
                  </a:lnTo>
                  <a:lnTo>
                    <a:pt x="1092" y="221"/>
                  </a:lnTo>
                  <a:lnTo>
                    <a:pt x="1086" y="218"/>
                  </a:lnTo>
                  <a:lnTo>
                    <a:pt x="1088" y="217"/>
                  </a:lnTo>
                  <a:lnTo>
                    <a:pt x="1095" y="217"/>
                  </a:lnTo>
                  <a:lnTo>
                    <a:pt x="1101" y="214"/>
                  </a:lnTo>
                  <a:lnTo>
                    <a:pt x="1105" y="211"/>
                  </a:lnTo>
                  <a:lnTo>
                    <a:pt x="1103" y="210"/>
                  </a:lnTo>
                  <a:lnTo>
                    <a:pt x="1103" y="209"/>
                  </a:lnTo>
                  <a:lnTo>
                    <a:pt x="1107" y="209"/>
                  </a:lnTo>
                  <a:lnTo>
                    <a:pt x="1107" y="208"/>
                  </a:lnTo>
                  <a:lnTo>
                    <a:pt x="1107" y="207"/>
                  </a:lnTo>
                  <a:lnTo>
                    <a:pt x="1107" y="206"/>
                  </a:lnTo>
                  <a:lnTo>
                    <a:pt x="1109" y="206"/>
                  </a:lnTo>
                  <a:lnTo>
                    <a:pt x="1109" y="205"/>
                  </a:lnTo>
                  <a:lnTo>
                    <a:pt x="1111" y="203"/>
                  </a:lnTo>
                  <a:lnTo>
                    <a:pt x="1116" y="207"/>
                  </a:lnTo>
                  <a:lnTo>
                    <a:pt x="1113" y="201"/>
                  </a:lnTo>
                  <a:lnTo>
                    <a:pt x="1116" y="198"/>
                  </a:lnTo>
                  <a:lnTo>
                    <a:pt x="1118" y="198"/>
                  </a:lnTo>
                  <a:lnTo>
                    <a:pt x="1122" y="198"/>
                  </a:lnTo>
                  <a:lnTo>
                    <a:pt x="1124" y="198"/>
                  </a:lnTo>
                  <a:lnTo>
                    <a:pt x="1124" y="197"/>
                  </a:lnTo>
                  <a:lnTo>
                    <a:pt x="1120" y="197"/>
                  </a:lnTo>
                  <a:lnTo>
                    <a:pt x="1118" y="194"/>
                  </a:lnTo>
                  <a:lnTo>
                    <a:pt x="1118" y="193"/>
                  </a:lnTo>
                  <a:lnTo>
                    <a:pt x="1122" y="194"/>
                  </a:lnTo>
                  <a:lnTo>
                    <a:pt x="1124" y="193"/>
                  </a:lnTo>
                  <a:lnTo>
                    <a:pt x="1132" y="194"/>
                  </a:lnTo>
                  <a:lnTo>
                    <a:pt x="1135" y="193"/>
                  </a:lnTo>
                  <a:lnTo>
                    <a:pt x="1137" y="192"/>
                  </a:lnTo>
                  <a:lnTo>
                    <a:pt x="1143" y="192"/>
                  </a:lnTo>
                  <a:lnTo>
                    <a:pt x="1145" y="191"/>
                  </a:lnTo>
                  <a:lnTo>
                    <a:pt x="1145" y="190"/>
                  </a:lnTo>
                  <a:lnTo>
                    <a:pt x="1145" y="189"/>
                  </a:lnTo>
                  <a:lnTo>
                    <a:pt x="1143" y="184"/>
                  </a:lnTo>
                  <a:lnTo>
                    <a:pt x="1141" y="183"/>
                  </a:lnTo>
                  <a:lnTo>
                    <a:pt x="1141" y="182"/>
                  </a:lnTo>
                  <a:lnTo>
                    <a:pt x="1139" y="182"/>
                  </a:lnTo>
                  <a:lnTo>
                    <a:pt x="1137" y="182"/>
                  </a:lnTo>
                  <a:lnTo>
                    <a:pt x="1135" y="181"/>
                  </a:lnTo>
                  <a:lnTo>
                    <a:pt x="1130" y="179"/>
                  </a:lnTo>
                  <a:lnTo>
                    <a:pt x="1130" y="178"/>
                  </a:lnTo>
                  <a:lnTo>
                    <a:pt x="1128" y="177"/>
                  </a:lnTo>
                  <a:lnTo>
                    <a:pt x="1124" y="178"/>
                  </a:lnTo>
                  <a:lnTo>
                    <a:pt x="1122" y="178"/>
                  </a:lnTo>
                  <a:lnTo>
                    <a:pt x="1122" y="181"/>
                  </a:lnTo>
                  <a:lnTo>
                    <a:pt x="1120" y="179"/>
                  </a:lnTo>
                  <a:lnTo>
                    <a:pt x="1122" y="178"/>
                  </a:lnTo>
                  <a:lnTo>
                    <a:pt x="1124" y="178"/>
                  </a:lnTo>
                  <a:lnTo>
                    <a:pt x="1122" y="177"/>
                  </a:lnTo>
                  <a:lnTo>
                    <a:pt x="1118" y="176"/>
                  </a:lnTo>
                  <a:lnTo>
                    <a:pt x="1116" y="177"/>
                  </a:lnTo>
                  <a:lnTo>
                    <a:pt x="1116" y="176"/>
                  </a:lnTo>
                  <a:lnTo>
                    <a:pt x="1107" y="175"/>
                  </a:lnTo>
                  <a:lnTo>
                    <a:pt x="1105" y="174"/>
                  </a:lnTo>
                  <a:lnTo>
                    <a:pt x="1105" y="175"/>
                  </a:lnTo>
                  <a:lnTo>
                    <a:pt x="1103" y="175"/>
                  </a:lnTo>
                  <a:lnTo>
                    <a:pt x="1101" y="175"/>
                  </a:lnTo>
                  <a:lnTo>
                    <a:pt x="1101" y="174"/>
                  </a:lnTo>
                  <a:lnTo>
                    <a:pt x="1103" y="171"/>
                  </a:lnTo>
                  <a:lnTo>
                    <a:pt x="1116" y="175"/>
                  </a:lnTo>
                  <a:lnTo>
                    <a:pt x="1122" y="176"/>
                  </a:lnTo>
                  <a:lnTo>
                    <a:pt x="1124" y="176"/>
                  </a:lnTo>
                  <a:lnTo>
                    <a:pt x="1126" y="176"/>
                  </a:lnTo>
                  <a:lnTo>
                    <a:pt x="1126" y="177"/>
                  </a:lnTo>
                  <a:lnTo>
                    <a:pt x="1130" y="176"/>
                  </a:lnTo>
                  <a:lnTo>
                    <a:pt x="1130" y="175"/>
                  </a:lnTo>
                  <a:lnTo>
                    <a:pt x="1132" y="177"/>
                  </a:lnTo>
                  <a:lnTo>
                    <a:pt x="1137" y="178"/>
                  </a:lnTo>
                  <a:lnTo>
                    <a:pt x="1141" y="179"/>
                  </a:lnTo>
                  <a:lnTo>
                    <a:pt x="1143" y="181"/>
                  </a:lnTo>
                  <a:lnTo>
                    <a:pt x="1145" y="182"/>
                  </a:lnTo>
                  <a:lnTo>
                    <a:pt x="1145" y="181"/>
                  </a:lnTo>
                  <a:lnTo>
                    <a:pt x="1147" y="181"/>
                  </a:lnTo>
                  <a:lnTo>
                    <a:pt x="1149" y="181"/>
                  </a:lnTo>
                  <a:lnTo>
                    <a:pt x="1149" y="179"/>
                  </a:lnTo>
                  <a:lnTo>
                    <a:pt x="1151" y="179"/>
                  </a:lnTo>
                  <a:lnTo>
                    <a:pt x="1156" y="175"/>
                  </a:lnTo>
                  <a:lnTo>
                    <a:pt x="1153" y="175"/>
                  </a:lnTo>
                  <a:lnTo>
                    <a:pt x="1153" y="173"/>
                  </a:lnTo>
                  <a:lnTo>
                    <a:pt x="1156" y="174"/>
                  </a:lnTo>
                  <a:lnTo>
                    <a:pt x="1158" y="174"/>
                  </a:lnTo>
                  <a:lnTo>
                    <a:pt x="1158" y="173"/>
                  </a:lnTo>
                  <a:lnTo>
                    <a:pt x="1156" y="171"/>
                  </a:lnTo>
                  <a:lnTo>
                    <a:pt x="1156" y="170"/>
                  </a:lnTo>
                  <a:lnTo>
                    <a:pt x="1156" y="169"/>
                  </a:lnTo>
                  <a:lnTo>
                    <a:pt x="1158" y="169"/>
                  </a:lnTo>
                  <a:lnTo>
                    <a:pt x="1160" y="170"/>
                  </a:lnTo>
                  <a:lnTo>
                    <a:pt x="1162" y="171"/>
                  </a:lnTo>
                  <a:lnTo>
                    <a:pt x="1162" y="170"/>
                  </a:lnTo>
                  <a:lnTo>
                    <a:pt x="1168" y="173"/>
                  </a:lnTo>
                  <a:lnTo>
                    <a:pt x="1168" y="171"/>
                  </a:lnTo>
                  <a:lnTo>
                    <a:pt x="1175" y="173"/>
                  </a:lnTo>
                  <a:lnTo>
                    <a:pt x="1179" y="170"/>
                  </a:lnTo>
                  <a:lnTo>
                    <a:pt x="1181" y="169"/>
                  </a:lnTo>
                  <a:lnTo>
                    <a:pt x="1183" y="169"/>
                  </a:lnTo>
                  <a:lnTo>
                    <a:pt x="1187" y="165"/>
                  </a:lnTo>
                  <a:lnTo>
                    <a:pt x="1187" y="162"/>
                  </a:lnTo>
                  <a:lnTo>
                    <a:pt x="1189" y="162"/>
                  </a:lnTo>
                  <a:lnTo>
                    <a:pt x="1191" y="159"/>
                  </a:lnTo>
                  <a:lnTo>
                    <a:pt x="1194" y="159"/>
                  </a:lnTo>
                  <a:lnTo>
                    <a:pt x="1196" y="155"/>
                  </a:lnTo>
                  <a:lnTo>
                    <a:pt x="1198" y="154"/>
                  </a:lnTo>
                  <a:lnTo>
                    <a:pt x="1198" y="153"/>
                  </a:lnTo>
                  <a:lnTo>
                    <a:pt x="1200" y="150"/>
                  </a:lnTo>
                  <a:lnTo>
                    <a:pt x="1198" y="150"/>
                  </a:lnTo>
                  <a:lnTo>
                    <a:pt x="1198" y="149"/>
                  </a:lnTo>
                  <a:lnTo>
                    <a:pt x="1185" y="149"/>
                  </a:lnTo>
                  <a:lnTo>
                    <a:pt x="1183" y="149"/>
                  </a:lnTo>
                  <a:lnTo>
                    <a:pt x="1168" y="147"/>
                  </a:lnTo>
                  <a:lnTo>
                    <a:pt x="1158" y="139"/>
                  </a:lnTo>
                  <a:lnTo>
                    <a:pt x="1151" y="138"/>
                  </a:lnTo>
                  <a:lnTo>
                    <a:pt x="1153" y="136"/>
                  </a:lnTo>
                  <a:lnTo>
                    <a:pt x="1158" y="137"/>
                  </a:lnTo>
                  <a:lnTo>
                    <a:pt x="1160" y="136"/>
                  </a:lnTo>
                  <a:lnTo>
                    <a:pt x="1162" y="136"/>
                  </a:lnTo>
                  <a:lnTo>
                    <a:pt x="1168" y="139"/>
                  </a:lnTo>
                  <a:lnTo>
                    <a:pt x="1172" y="141"/>
                  </a:lnTo>
                  <a:lnTo>
                    <a:pt x="1181" y="144"/>
                  </a:lnTo>
                  <a:lnTo>
                    <a:pt x="1183" y="147"/>
                  </a:lnTo>
                  <a:lnTo>
                    <a:pt x="1196" y="146"/>
                  </a:lnTo>
                  <a:lnTo>
                    <a:pt x="1198" y="145"/>
                  </a:lnTo>
                  <a:lnTo>
                    <a:pt x="1200" y="143"/>
                  </a:lnTo>
                  <a:lnTo>
                    <a:pt x="1202" y="142"/>
                  </a:lnTo>
                  <a:lnTo>
                    <a:pt x="1204" y="141"/>
                  </a:lnTo>
                  <a:lnTo>
                    <a:pt x="1206" y="138"/>
                  </a:lnTo>
                  <a:lnTo>
                    <a:pt x="1208" y="136"/>
                  </a:lnTo>
                  <a:lnTo>
                    <a:pt x="1210" y="135"/>
                  </a:lnTo>
                  <a:lnTo>
                    <a:pt x="1212" y="134"/>
                  </a:lnTo>
                  <a:lnTo>
                    <a:pt x="1212" y="133"/>
                  </a:lnTo>
                  <a:lnTo>
                    <a:pt x="1212" y="130"/>
                  </a:lnTo>
                  <a:lnTo>
                    <a:pt x="1212" y="129"/>
                  </a:lnTo>
                  <a:lnTo>
                    <a:pt x="1208" y="129"/>
                  </a:lnTo>
                  <a:lnTo>
                    <a:pt x="1204" y="127"/>
                  </a:lnTo>
                  <a:lnTo>
                    <a:pt x="1202" y="126"/>
                  </a:lnTo>
                  <a:lnTo>
                    <a:pt x="1204" y="126"/>
                  </a:lnTo>
                  <a:lnTo>
                    <a:pt x="1204" y="125"/>
                  </a:lnTo>
                  <a:lnTo>
                    <a:pt x="1206" y="123"/>
                  </a:lnTo>
                  <a:lnTo>
                    <a:pt x="1212" y="125"/>
                  </a:lnTo>
                  <a:lnTo>
                    <a:pt x="1215" y="125"/>
                  </a:lnTo>
                  <a:lnTo>
                    <a:pt x="1221" y="122"/>
                  </a:lnTo>
                  <a:lnTo>
                    <a:pt x="1223" y="122"/>
                  </a:lnTo>
                  <a:lnTo>
                    <a:pt x="1225" y="129"/>
                  </a:lnTo>
                  <a:lnTo>
                    <a:pt x="1227" y="128"/>
                  </a:lnTo>
                  <a:lnTo>
                    <a:pt x="1229" y="129"/>
                  </a:lnTo>
                  <a:lnTo>
                    <a:pt x="1231" y="129"/>
                  </a:lnTo>
                  <a:lnTo>
                    <a:pt x="1236" y="130"/>
                  </a:lnTo>
                  <a:lnTo>
                    <a:pt x="1236" y="127"/>
                  </a:lnTo>
                  <a:lnTo>
                    <a:pt x="1238" y="127"/>
                  </a:lnTo>
                  <a:lnTo>
                    <a:pt x="1240" y="128"/>
                  </a:lnTo>
                  <a:lnTo>
                    <a:pt x="1242" y="130"/>
                  </a:lnTo>
                  <a:lnTo>
                    <a:pt x="1246" y="130"/>
                  </a:lnTo>
                  <a:lnTo>
                    <a:pt x="1244" y="127"/>
                  </a:lnTo>
                  <a:lnTo>
                    <a:pt x="1244" y="126"/>
                  </a:lnTo>
                  <a:lnTo>
                    <a:pt x="1242" y="122"/>
                  </a:lnTo>
                  <a:lnTo>
                    <a:pt x="1240" y="121"/>
                  </a:lnTo>
                  <a:lnTo>
                    <a:pt x="1242" y="120"/>
                  </a:lnTo>
                  <a:lnTo>
                    <a:pt x="1244" y="122"/>
                  </a:lnTo>
                  <a:lnTo>
                    <a:pt x="1250" y="125"/>
                  </a:lnTo>
                  <a:lnTo>
                    <a:pt x="1250" y="126"/>
                  </a:lnTo>
                  <a:lnTo>
                    <a:pt x="1252" y="127"/>
                  </a:lnTo>
                  <a:lnTo>
                    <a:pt x="1255" y="127"/>
                  </a:lnTo>
                  <a:lnTo>
                    <a:pt x="1257" y="125"/>
                  </a:lnTo>
                  <a:lnTo>
                    <a:pt x="1259" y="123"/>
                  </a:lnTo>
                  <a:lnTo>
                    <a:pt x="1263" y="122"/>
                  </a:lnTo>
                  <a:lnTo>
                    <a:pt x="1271" y="119"/>
                  </a:lnTo>
                  <a:lnTo>
                    <a:pt x="1271" y="117"/>
                  </a:lnTo>
                  <a:lnTo>
                    <a:pt x="1271" y="115"/>
                  </a:lnTo>
                  <a:lnTo>
                    <a:pt x="1278" y="113"/>
                  </a:lnTo>
                  <a:lnTo>
                    <a:pt x="1282" y="112"/>
                  </a:lnTo>
                  <a:lnTo>
                    <a:pt x="1282" y="111"/>
                  </a:lnTo>
                  <a:lnTo>
                    <a:pt x="1282" y="110"/>
                  </a:lnTo>
                  <a:lnTo>
                    <a:pt x="1282" y="109"/>
                  </a:lnTo>
                  <a:lnTo>
                    <a:pt x="1282" y="106"/>
                  </a:lnTo>
                  <a:lnTo>
                    <a:pt x="1282" y="105"/>
                  </a:lnTo>
                  <a:lnTo>
                    <a:pt x="1282" y="104"/>
                  </a:lnTo>
                  <a:lnTo>
                    <a:pt x="1271" y="96"/>
                  </a:lnTo>
                  <a:lnTo>
                    <a:pt x="1271" y="91"/>
                  </a:lnTo>
                  <a:lnTo>
                    <a:pt x="1274" y="89"/>
                  </a:lnTo>
                  <a:lnTo>
                    <a:pt x="1267" y="90"/>
                  </a:lnTo>
                  <a:lnTo>
                    <a:pt x="1267" y="88"/>
                  </a:lnTo>
                  <a:lnTo>
                    <a:pt x="1267" y="87"/>
                  </a:lnTo>
                  <a:lnTo>
                    <a:pt x="1263" y="83"/>
                  </a:lnTo>
                  <a:lnTo>
                    <a:pt x="1265" y="82"/>
                  </a:lnTo>
                  <a:lnTo>
                    <a:pt x="1269" y="83"/>
                  </a:lnTo>
                  <a:lnTo>
                    <a:pt x="1269" y="82"/>
                  </a:lnTo>
                  <a:lnTo>
                    <a:pt x="1271" y="82"/>
                  </a:lnTo>
                  <a:lnTo>
                    <a:pt x="1271" y="83"/>
                  </a:lnTo>
                  <a:lnTo>
                    <a:pt x="1274" y="85"/>
                  </a:lnTo>
                  <a:lnTo>
                    <a:pt x="1276" y="82"/>
                  </a:lnTo>
                  <a:lnTo>
                    <a:pt x="1278" y="82"/>
                  </a:lnTo>
                  <a:lnTo>
                    <a:pt x="1282" y="81"/>
                  </a:lnTo>
                  <a:lnTo>
                    <a:pt x="1282" y="80"/>
                  </a:lnTo>
                  <a:lnTo>
                    <a:pt x="1284" y="78"/>
                  </a:lnTo>
                  <a:lnTo>
                    <a:pt x="1282" y="75"/>
                  </a:lnTo>
                  <a:lnTo>
                    <a:pt x="1274" y="74"/>
                  </a:lnTo>
                  <a:lnTo>
                    <a:pt x="1276" y="73"/>
                  </a:lnTo>
                  <a:lnTo>
                    <a:pt x="1280" y="71"/>
                  </a:lnTo>
                  <a:lnTo>
                    <a:pt x="1282" y="70"/>
                  </a:lnTo>
                  <a:lnTo>
                    <a:pt x="1282" y="67"/>
                  </a:lnTo>
                  <a:lnTo>
                    <a:pt x="1278" y="67"/>
                  </a:lnTo>
                  <a:lnTo>
                    <a:pt x="1276" y="66"/>
                  </a:lnTo>
                  <a:lnTo>
                    <a:pt x="1269" y="66"/>
                  </a:lnTo>
                  <a:lnTo>
                    <a:pt x="1267" y="66"/>
                  </a:lnTo>
                  <a:lnTo>
                    <a:pt x="1269" y="65"/>
                  </a:lnTo>
                  <a:lnTo>
                    <a:pt x="1263" y="62"/>
                  </a:lnTo>
                  <a:lnTo>
                    <a:pt x="1261" y="61"/>
                  </a:lnTo>
                  <a:lnTo>
                    <a:pt x="1265" y="61"/>
                  </a:lnTo>
                  <a:lnTo>
                    <a:pt x="1263" y="57"/>
                  </a:lnTo>
                  <a:lnTo>
                    <a:pt x="1263" y="56"/>
                  </a:lnTo>
                  <a:lnTo>
                    <a:pt x="1261" y="56"/>
                  </a:lnTo>
                  <a:lnTo>
                    <a:pt x="1257" y="57"/>
                  </a:lnTo>
                  <a:lnTo>
                    <a:pt x="1255" y="56"/>
                  </a:lnTo>
                  <a:lnTo>
                    <a:pt x="1248" y="56"/>
                  </a:lnTo>
                  <a:lnTo>
                    <a:pt x="1242" y="55"/>
                  </a:lnTo>
                  <a:lnTo>
                    <a:pt x="1240" y="53"/>
                  </a:lnTo>
                  <a:lnTo>
                    <a:pt x="1236" y="53"/>
                  </a:lnTo>
                  <a:lnTo>
                    <a:pt x="1229" y="53"/>
                  </a:lnTo>
                  <a:lnTo>
                    <a:pt x="1227" y="54"/>
                  </a:lnTo>
                  <a:lnTo>
                    <a:pt x="1221" y="53"/>
                  </a:lnTo>
                  <a:lnTo>
                    <a:pt x="1221" y="56"/>
                  </a:lnTo>
                  <a:lnTo>
                    <a:pt x="1221" y="57"/>
                  </a:lnTo>
                  <a:lnTo>
                    <a:pt x="1221" y="59"/>
                  </a:lnTo>
                  <a:lnTo>
                    <a:pt x="1221" y="61"/>
                  </a:lnTo>
                  <a:lnTo>
                    <a:pt x="1221" y="63"/>
                  </a:lnTo>
                  <a:lnTo>
                    <a:pt x="1221" y="64"/>
                  </a:lnTo>
                  <a:lnTo>
                    <a:pt x="1221" y="65"/>
                  </a:lnTo>
                  <a:lnTo>
                    <a:pt x="1223" y="67"/>
                  </a:lnTo>
                  <a:lnTo>
                    <a:pt x="1225" y="69"/>
                  </a:lnTo>
                  <a:lnTo>
                    <a:pt x="1227" y="69"/>
                  </a:lnTo>
                  <a:lnTo>
                    <a:pt x="1229" y="71"/>
                  </a:lnTo>
                  <a:lnTo>
                    <a:pt x="1231" y="71"/>
                  </a:lnTo>
                  <a:lnTo>
                    <a:pt x="1234" y="72"/>
                  </a:lnTo>
                  <a:lnTo>
                    <a:pt x="1229" y="72"/>
                  </a:lnTo>
                  <a:lnTo>
                    <a:pt x="1229" y="73"/>
                  </a:lnTo>
                  <a:lnTo>
                    <a:pt x="1227" y="73"/>
                  </a:lnTo>
                  <a:lnTo>
                    <a:pt x="1225" y="74"/>
                  </a:lnTo>
                  <a:lnTo>
                    <a:pt x="1227" y="75"/>
                  </a:lnTo>
                  <a:lnTo>
                    <a:pt x="1231" y="77"/>
                  </a:lnTo>
                  <a:lnTo>
                    <a:pt x="1229" y="77"/>
                  </a:lnTo>
                  <a:lnTo>
                    <a:pt x="1225" y="77"/>
                  </a:lnTo>
                  <a:lnTo>
                    <a:pt x="1223" y="78"/>
                  </a:lnTo>
                  <a:lnTo>
                    <a:pt x="1221" y="77"/>
                  </a:lnTo>
                  <a:lnTo>
                    <a:pt x="1221" y="78"/>
                  </a:lnTo>
                  <a:lnTo>
                    <a:pt x="1219" y="78"/>
                  </a:lnTo>
                  <a:lnTo>
                    <a:pt x="1217" y="79"/>
                  </a:lnTo>
                  <a:lnTo>
                    <a:pt x="1217" y="86"/>
                  </a:lnTo>
                  <a:lnTo>
                    <a:pt x="1215" y="87"/>
                  </a:lnTo>
                  <a:lnTo>
                    <a:pt x="1215" y="89"/>
                  </a:lnTo>
                  <a:lnTo>
                    <a:pt x="1210" y="94"/>
                  </a:lnTo>
                  <a:lnTo>
                    <a:pt x="1208" y="96"/>
                  </a:lnTo>
                  <a:lnTo>
                    <a:pt x="1204" y="99"/>
                  </a:lnTo>
                  <a:lnTo>
                    <a:pt x="1204" y="106"/>
                  </a:lnTo>
                  <a:lnTo>
                    <a:pt x="1202" y="105"/>
                  </a:lnTo>
                  <a:lnTo>
                    <a:pt x="1200" y="106"/>
                  </a:lnTo>
                  <a:lnTo>
                    <a:pt x="1200" y="105"/>
                  </a:lnTo>
                  <a:lnTo>
                    <a:pt x="1198" y="106"/>
                  </a:lnTo>
                  <a:lnTo>
                    <a:pt x="1196" y="109"/>
                  </a:lnTo>
                  <a:lnTo>
                    <a:pt x="1194" y="110"/>
                  </a:lnTo>
                  <a:lnTo>
                    <a:pt x="1191" y="109"/>
                  </a:lnTo>
                  <a:lnTo>
                    <a:pt x="1189" y="107"/>
                  </a:lnTo>
                  <a:lnTo>
                    <a:pt x="1177" y="94"/>
                  </a:lnTo>
                  <a:lnTo>
                    <a:pt x="1179" y="90"/>
                  </a:lnTo>
                  <a:lnTo>
                    <a:pt x="1177" y="88"/>
                  </a:lnTo>
                  <a:lnTo>
                    <a:pt x="1179" y="85"/>
                  </a:lnTo>
                  <a:lnTo>
                    <a:pt x="1179" y="87"/>
                  </a:lnTo>
                  <a:lnTo>
                    <a:pt x="1181" y="88"/>
                  </a:lnTo>
                  <a:lnTo>
                    <a:pt x="1183" y="88"/>
                  </a:lnTo>
                  <a:lnTo>
                    <a:pt x="1185" y="87"/>
                  </a:lnTo>
                  <a:lnTo>
                    <a:pt x="1181" y="74"/>
                  </a:lnTo>
                  <a:lnTo>
                    <a:pt x="1172" y="71"/>
                  </a:lnTo>
                  <a:lnTo>
                    <a:pt x="1170" y="69"/>
                  </a:lnTo>
                  <a:lnTo>
                    <a:pt x="1168" y="65"/>
                  </a:lnTo>
                  <a:lnTo>
                    <a:pt x="1164" y="65"/>
                  </a:lnTo>
                  <a:lnTo>
                    <a:pt x="1162" y="66"/>
                  </a:lnTo>
                  <a:lnTo>
                    <a:pt x="1160" y="69"/>
                  </a:lnTo>
                  <a:lnTo>
                    <a:pt x="1156" y="71"/>
                  </a:lnTo>
                  <a:lnTo>
                    <a:pt x="1156" y="78"/>
                  </a:lnTo>
                  <a:lnTo>
                    <a:pt x="1153" y="80"/>
                  </a:lnTo>
                  <a:lnTo>
                    <a:pt x="1153" y="82"/>
                  </a:lnTo>
                  <a:lnTo>
                    <a:pt x="1149" y="87"/>
                  </a:lnTo>
                  <a:lnTo>
                    <a:pt x="1145" y="82"/>
                  </a:lnTo>
                  <a:lnTo>
                    <a:pt x="1147" y="75"/>
                  </a:lnTo>
                  <a:lnTo>
                    <a:pt x="1145" y="73"/>
                  </a:lnTo>
                  <a:lnTo>
                    <a:pt x="1143" y="71"/>
                  </a:lnTo>
                  <a:lnTo>
                    <a:pt x="1143" y="69"/>
                  </a:lnTo>
                  <a:lnTo>
                    <a:pt x="1139" y="69"/>
                  </a:lnTo>
                  <a:lnTo>
                    <a:pt x="1132" y="64"/>
                  </a:lnTo>
                  <a:lnTo>
                    <a:pt x="1135" y="64"/>
                  </a:lnTo>
                  <a:lnTo>
                    <a:pt x="1137" y="63"/>
                  </a:lnTo>
                  <a:lnTo>
                    <a:pt x="1139" y="65"/>
                  </a:lnTo>
                  <a:lnTo>
                    <a:pt x="1141" y="64"/>
                  </a:lnTo>
                  <a:lnTo>
                    <a:pt x="1141" y="62"/>
                  </a:lnTo>
                  <a:lnTo>
                    <a:pt x="1141" y="59"/>
                  </a:lnTo>
                  <a:lnTo>
                    <a:pt x="1139" y="61"/>
                  </a:lnTo>
                  <a:lnTo>
                    <a:pt x="1137" y="61"/>
                  </a:lnTo>
                  <a:lnTo>
                    <a:pt x="1135" y="59"/>
                  </a:lnTo>
                  <a:lnTo>
                    <a:pt x="1132" y="59"/>
                  </a:lnTo>
                  <a:lnTo>
                    <a:pt x="1135" y="58"/>
                  </a:lnTo>
                  <a:lnTo>
                    <a:pt x="1135" y="57"/>
                  </a:lnTo>
                  <a:lnTo>
                    <a:pt x="1132" y="57"/>
                  </a:lnTo>
                  <a:lnTo>
                    <a:pt x="1128" y="59"/>
                  </a:lnTo>
                  <a:lnTo>
                    <a:pt x="1126" y="61"/>
                  </a:lnTo>
                  <a:lnTo>
                    <a:pt x="1122" y="59"/>
                  </a:lnTo>
                  <a:lnTo>
                    <a:pt x="1120" y="56"/>
                  </a:lnTo>
                  <a:lnTo>
                    <a:pt x="1113" y="56"/>
                  </a:lnTo>
                  <a:lnTo>
                    <a:pt x="1113" y="55"/>
                  </a:lnTo>
                  <a:lnTo>
                    <a:pt x="1116" y="54"/>
                  </a:lnTo>
                  <a:lnTo>
                    <a:pt x="1116" y="53"/>
                  </a:lnTo>
                  <a:lnTo>
                    <a:pt x="1118" y="53"/>
                  </a:lnTo>
                  <a:lnTo>
                    <a:pt x="1120" y="51"/>
                  </a:lnTo>
                  <a:lnTo>
                    <a:pt x="1122" y="51"/>
                  </a:lnTo>
                  <a:lnTo>
                    <a:pt x="1124" y="49"/>
                  </a:lnTo>
                  <a:lnTo>
                    <a:pt x="1122" y="47"/>
                  </a:lnTo>
                  <a:lnTo>
                    <a:pt x="1118" y="47"/>
                  </a:lnTo>
                  <a:lnTo>
                    <a:pt x="1118" y="46"/>
                  </a:lnTo>
                  <a:lnTo>
                    <a:pt x="1118" y="45"/>
                  </a:lnTo>
                  <a:lnTo>
                    <a:pt x="1120" y="45"/>
                  </a:lnTo>
                  <a:lnTo>
                    <a:pt x="1126" y="46"/>
                  </a:lnTo>
                  <a:lnTo>
                    <a:pt x="1130" y="46"/>
                  </a:lnTo>
                  <a:lnTo>
                    <a:pt x="1130" y="45"/>
                  </a:lnTo>
                  <a:lnTo>
                    <a:pt x="1128" y="43"/>
                  </a:lnTo>
                  <a:lnTo>
                    <a:pt x="1128" y="41"/>
                  </a:lnTo>
                  <a:lnTo>
                    <a:pt x="1126" y="40"/>
                  </a:lnTo>
                  <a:lnTo>
                    <a:pt x="1126" y="41"/>
                  </a:lnTo>
                  <a:lnTo>
                    <a:pt x="1124" y="42"/>
                  </a:lnTo>
                  <a:lnTo>
                    <a:pt x="1122" y="39"/>
                  </a:lnTo>
                  <a:lnTo>
                    <a:pt x="1120" y="37"/>
                  </a:lnTo>
                  <a:lnTo>
                    <a:pt x="1120" y="34"/>
                  </a:lnTo>
                  <a:lnTo>
                    <a:pt x="1118" y="32"/>
                  </a:lnTo>
                  <a:lnTo>
                    <a:pt x="1113" y="33"/>
                  </a:lnTo>
                  <a:lnTo>
                    <a:pt x="1113" y="30"/>
                  </a:lnTo>
                  <a:lnTo>
                    <a:pt x="1109" y="30"/>
                  </a:lnTo>
                  <a:lnTo>
                    <a:pt x="1109" y="27"/>
                  </a:lnTo>
                  <a:lnTo>
                    <a:pt x="1111" y="29"/>
                  </a:lnTo>
                  <a:lnTo>
                    <a:pt x="1109" y="17"/>
                  </a:lnTo>
                  <a:lnTo>
                    <a:pt x="1103" y="12"/>
                  </a:lnTo>
                  <a:lnTo>
                    <a:pt x="1099" y="12"/>
                  </a:lnTo>
                  <a:lnTo>
                    <a:pt x="1099" y="9"/>
                  </a:lnTo>
                  <a:lnTo>
                    <a:pt x="1099" y="6"/>
                  </a:lnTo>
                  <a:lnTo>
                    <a:pt x="1095" y="7"/>
                  </a:lnTo>
                  <a:lnTo>
                    <a:pt x="1092" y="5"/>
                  </a:lnTo>
                  <a:lnTo>
                    <a:pt x="1090" y="7"/>
                  </a:lnTo>
                  <a:lnTo>
                    <a:pt x="1088" y="8"/>
                  </a:lnTo>
                  <a:lnTo>
                    <a:pt x="1088" y="5"/>
                  </a:lnTo>
                  <a:lnTo>
                    <a:pt x="1086" y="6"/>
                  </a:lnTo>
                  <a:lnTo>
                    <a:pt x="1086" y="5"/>
                  </a:lnTo>
                  <a:lnTo>
                    <a:pt x="1086" y="4"/>
                  </a:lnTo>
                  <a:lnTo>
                    <a:pt x="1088" y="2"/>
                  </a:lnTo>
                  <a:lnTo>
                    <a:pt x="1084" y="0"/>
                  </a:lnTo>
                  <a:lnTo>
                    <a:pt x="1082" y="1"/>
                  </a:lnTo>
                  <a:lnTo>
                    <a:pt x="1080" y="0"/>
                  </a:lnTo>
                  <a:lnTo>
                    <a:pt x="1078" y="1"/>
                  </a:lnTo>
                  <a:lnTo>
                    <a:pt x="1073" y="6"/>
                  </a:lnTo>
                  <a:lnTo>
                    <a:pt x="1067" y="10"/>
                  </a:lnTo>
                  <a:lnTo>
                    <a:pt x="1069" y="12"/>
                  </a:lnTo>
                  <a:lnTo>
                    <a:pt x="1069" y="13"/>
                  </a:lnTo>
                  <a:lnTo>
                    <a:pt x="1071" y="13"/>
                  </a:lnTo>
                  <a:lnTo>
                    <a:pt x="1073" y="16"/>
                  </a:lnTo>
                  <a:lnTo>
                    <a:pt x="1071" y="18"/>
                  </a:lnTo>
                  <a:lnTo>
                    <a:pt x="1065" y="15"/>
                  </a:lnTo>
                  <a:lnTo>
                    <a:pt x="1063" y="16"/>
                  </a:lnTo>
                  <a:lnTo>
                    <a:pt x="1063" y="17"/>
                  </a:lnTo>
                  <a:lnTo>
                    <a:pt x="1061" y="17"/>
                  </a:lnTo>
                  <a:lnTo>
                    <a:pt x="1061" y="18"/>
                  </a:lnTo>
                  <a:lnTo>
                    <a:pt x="1061" y="23"/>
                  </a:lnTo>
                  <a:lnTo>
                    <a:pt x="1059" y="25"/>
                  </a:lnTo>
                  <a:lnTo>
                    <a:pt x="1059" y="29"/>
                  </a:lnTo>
                  <a:lnTo>
                    <a:pt x="1061" y="30"/>
                  </a:lnTo>
                  <a:lnTo>
                    <a:pt x="1063" y="33"/>
                  </a:lnTo>
                  <a:lnTo>
                    <a:pt x="1065" y="33"/>
                  </a:lnTo>
                  <a:lnTo>
                    <a:pt x="1065" y="35"/>
                  </a:lnTo>
                  <a:lnTo>
                    <a:pt x="1063" y="35"/>
                  </a:lnTo>
                  <a:lnTo>
                    <a:pt x="1061" y="35"/>
                  </a:lnTo>
                  <a:lnTo>
                    <a:pt x="1059" y="39"/>
                  </a:lnTo>
                  <a:lnTo>
                    <a:pt x="1057" y="39"/>
                  </a:lnTo>
                  <a:lnTo>
                    <a:pt x="1057" y="47"/>
                  </a:lnTo>
                  <a:lnTo>
                    <a:pt x="1059" y="48"/>
                  </a:lnTo>
                  <a:lnTo>
                    <a:pt x="1059" y="49"/>
                  </a:lnTo>
                  <a:lnTo>
                    <a:pt x="1065" y="51"/>
                  </a:lnTo>
                  <a:lnTo>
                    <a:pt x="1063" y="51"/>
                  </a:lnTo>
                  <a:lnTo>
                    <a:pt x="1065" y="53"/>
                  </a:lnTo>
                  <a:lnTo>
                    <a:pt x="1067" y="55"/>
                  </a:lnTo>
                  <a:lnTo>
                    <a:pt x="1076" y="54"/>
                  </a:lnTo>
                  <a:lnTo>
                    <a:pt x="1076" y="55"/>
                  </a:lnTo>
                  <a:lnTo>
                    <a:pt x="1076" y="56"/>
                  </a:lnTo>
                  <a:lnTo>
                    <a:pt x="1080" y="57"/>
                  </a:lnTo>
                  <a:lnTo>
                    <a:pt x="1080" y="58"/>
                  </a:lnTo>
                  <a:lnTo>
                    <a:pt x="1082" y="58"/>
                  </a:lnTo>
                  <a:lnTo>
                    <a:pt x="1084" y="58"/>
                  </a:lnTo>
                  <a:lnTo>
                    <a:pt x="1084" y="57"/>
                  </a:lnTo>
                  <a:lnTo>
                    <a:pt x="1088" y="62"/>
                  </a:lnTo>
                  <a:lnTo>
                    <a:pt x="1092" y="62"/>
                  </a:lnTo>
                  <a:lnTo>
                    <a:pt x="1097" y="59"/>
                  </a:lnTo>
                  <a:lnTo>
                    <a:pt x="1099" y="59"/>
                  </a:lnTo>
                  <a:lnTo>
                    <a:pt x="1101" y="63"/>
                  </a:lnTo>
                  <a:lnTo>
                    <a:pt x="1099" y="65"/>
                  </a:lnTo>
                  <a:lnTo>
                    <a:pt x="1097" y="67"/>
                  </a:lnTo>
                  <a:lnTo>
                    <a:pt x="1097" y="66"/>
                  </a:lnTo>
                  <a:lnTo>
                    <a:pt x="1097" y="64"/>
                  </a:lnTo>
                  <a:lnTo>
                    <a:pt x="1097" y="62"/>
                  </a:lnTo>
                  <a:lnTo>
                    <a:pt x="1097" y="63"/>
                  </a:lnTo>
                  <a:lnTo>
                    <a:pt x="1092" y="64"/>
                  </a:lnTo>
                  <a:lnTo>
                    <a:pt x="1090" y="66"/>
                  </a:lnTo>
                  <a:lnTo>
                    <a:pt x="1088" y="69"/>
                  </a:lnTo>
                  <a:lnTo>
                    <a:pt x="1090" y="67"/>
                  </a:lnTo>
                  <a:lnTo>
                    <a:pt x="1090" y="70"/>
                  </a:lnTo>
                  <a:lnTo>
                    <a:pt x="1088" y="72"/>
                  </a:lnTo>
                  <a:lnTo>
                    <a:pt x="1086" y="72"/>
                  </a:lnTo>
                  <a:lnTo>
                    <a:pt x="1086" y="73"/>
                  </a:lnTo>
                  <a:lnTo>
                    <a:pt x="1084" y="75"/>
                  </a:lnTo>
                  <a:lnTo>
                    <a:pt x="1084" y="78"/>
                  </a:lnTo>
                  <a:lnTo>
                    <a:pt x="1088" y="78"/>
                  </a:lnTo>
                  <a:lnTo>
                    <a:pt x="1092" y="77"/>
                  </a:lnTo>
                  <a:lnTo>
                    <a:pt x="1097" y="73"/>
                  </a:lnTo>
                  <a:lnTo>
                    <a:pt x="1095" y="74"/>
                  </a:lnTo>
                  <a:lnTo>
                    <a:pt x="1092" y="74"/>
                  </a:lnTo>
                  <a:lnTo>
                    <a:pt x="1092" y="73"/>
                  </a:lnTo>
                  <a:lnTo>
                    <a:pt x="1095" y="72"/>
                  </a:lnTo>
                  <a:lnTo>
                    <a:pt x="1095" y="71"/>
                  </a:lnTo>
                  <a:lnTo>
                    <a:pt x="1097" y="72"/>
                  </a:lnTo>
                  <a:lnTo>
                    <a:pt x="1099" y="80"/>
                  </a:lnTo>
                  <a:lnTo>
                    <a:pt x="1101" y="80"/>
                  </a:lnTo>
                  <a:lnTo>
                    <a:pt x="1099" y="81"/>
                  </a:lnTo>
                  <a:lnTo>
                    <a:pt x="1092" y="85"/>
                  </a:lnTo>
                  <a:lnTo>
                    <a:pt x="1090" y="87"/>
                  </a:lnTo>
                  <a:lnTo>
                    <a:pt x="1090" y="88"/>
                  </a:lnTo>
                  <a:lnTo>
                    <a:pt x="1086" y="89"/>
                  </a:lnTo>
                  <a:lnTo>
                    <a:pt x="1084" y="91"/>
                  </a:lnTo>
                  <a:lnTo>
                    <a:pt x="1082" y="93"/>
                  </a:lnTo>
                  <a:lnTo>
                    <a:pt x="1080" y="91"/>
                  </a:lnTo>
                  <a:lnTo>
                    <a:pt x="1076" y="91"/>
                  </a:lnTo>
                  <a:lnTo>
                    <a:pt x="1073" y="90"/>
                  </a:lnTo>
                  <a:lnTo>
                    <a:pt x="1071" y="91"/>
                  </a:lnTo>
                  <a:lnTo>
                    <a:pt x="1071" y="93"/>
                  </a:lnTo>
                  <a:lnTo>
                    <a:pt x="1071" y="94"/>
                  </a:lnTo>
                  <a:lnTo>
                    <a:pt x="1071" y="98"/>
                  </a:lnTo>
                  <a:lnTo>
                    <a:pt x="1073" y="101"/>
                  </a:lnTo>
                  <a:lnTo>
                    <a:pt x="1076" y="102"/>
                  </a:lnTo>
                  <a:lnTo>
                    <a:pt x="1076" y="104"/>
                  </a:lnTo>
                  <a:lnTo>
                    <a:pt x="1076" y="106"/>
                  </a:lnTo>
                  <a:lnTo>
                    <a:pt x="1076" y="110"/>
                  </a:lnTo>
                  <a:lnTo>
                    <a:pt x="1071" y="109"/>
                  </a:lnTo>
                  <a:lnTo>
                    <a:pt x="1071" y="107"/>
                  </a:lnTo>
                  <a:lnTo>
                    <a:pt x="1071" y="106"/>
                  </a:lnTo>
                  <a:lnTo>
                    <a:pt x="1071" y="105"/>
                  </a:lnTo>
                  <a:lnTo>
                    <a:pt x="1069" y="106"/>
                  </a:lnTo>
                  <a:lnTo>
                    <a:pt x="1069" y="105"/>
                  </a:lnTo>
                  <a:lnTo>
                    <a:pt x="1065" y="107"/>
                  </a:lnTo>
                  <a:lnTo>
                    <a:pt x="1065" y="104"/>
                  </a:lnTo>
                  <a:lnTo>
                    <a:pt x="1061" y="104"/>
                  </a:lnTo>
                  <a:lnTo>
                    <a:pt x="1059" y="102"/>
                  </a:lnTo>
                  <a:lnTo>
                    <a:pt x="1065" y="101"/>
                  </a:lnTo>
                  <a:lnTo>
                    <a:pt x="1063" y="98"/>
                  </a:lnTo>
                  <a:lnTo>
                    <a:pt x="1063" y="95"/>
                  </a:lnTo>
                  <a:lnTo>
                    <a:pt x="1065" y="94"/>
                  </a:lnTo>
                  <a:lnTo>
                    <a:pt x="1065" y="88"/>
                  </a:lnTo>
                  <a:lnTo>
                    <a:pt x="1059" y="90"/>
                  </a:lnTo>
                  <a:lnTo>
                    <a:pt x="1059" y="93"/>
                  </a:lnTo>
                  <a:lnTo>
                    <a:pt x="1057" y="91"/>
                  </a:lnTo>
                  <a:lnTo>
                    <a:pt x="1055" y="93"/>
                  </a:lnTo>
                  <a:lnTo>
                    <a:pt x="1055" y="91"/>
                  </a:lnTo>
                  <a:lnTo>
                    <a:pt x="1055" y="90"/>
                  </a:lnTo>
                  <a:lnTo>
                    <a:pt x="1057" y="89"/>
                  </a:lnTo>
                  <a:lnTo>
                    <a:pt x="1057" y="87"/>
                  </a:lnTo>
                  <a:lnTo>
                    <a:pt x="1057" y="86"/>
                  </a:lnTo>
                  <a:lnTo>
                    <a:pt x="1052" y="87"/>
                  </a:lnTo>
                  <a:lnTo>
                    <a:pt x="1050" y="87"/>
                  </a:lnTo>
                  <a:lnTo>
                    <a:pt x="1052" y="86"/>
                  </a:lnTo>
                  <a:lnTo>
                    <a:pt x="1048" y="85"/>
                  </a:lnTo>
                  <a:lnTo>
                    <a:pt x="1046" y="82"/>
                  </a:lnTo>
                  <a:lnTo>
                    <a:pt x="1042" y="82"/>
                  </a:lnTo>
                  <a:lnTo>
                    <a:pt x="1044" y="85"/>
                  </a:lnTo>
                  <a:lnTo>
                    <a:pt x="1042" y="82"/>
                  </a:lnTo>
                  <a:lnTo>
                    <a:pt x="1040" y="81"/>
                  </a:lnTo>
                  <a:lnTo>
                    <a:pt x="1038" y="81"/>
                  </a:lnTo>
                  <a:lnTo>
                    <a:pt x="1036" y="81"/>
                  </a:lnTo>
                  <a:lnTo>
                    <a:pt x="1040" y="85"/>
                  </a:lnTo>
                  <a:lnTo>
                    <a:pt x="1033" y="86"/>
                  </a:lnTo>
                  <a:lnTo>
                    <a:pt x="1033" y="85"/>
                  </a:lnTo>
                  <a:lnTo>
                    <a:pt x="1029" y="85"/>
                  </a:lnTo>
                  <a:lnTo>
                    <a:pt x="1029" y="86"/>
                  </a:lnTo>
                  <a:lnTo>
                    <a:pt x="1027" y="85"/>
                  </a:lnTo>
                  <a:lnTo>
                    <a:pt x="1025" y="85"/>
                  </a:lnTo>
                  <a:lnTo>
                    <a:pt x="1027" y="87"/>
                  </a:lnTo>
                  <a:lnTo>
                    <a:pt x="1027" y="88"/>
                  </a:lnTo>
                  <a:lnTo>
                    <a:pt x="1031" y="89"/>
                  </a:lnTo>
                  <a:lnTo>
                    <a:pt x="1031" y="91"/>
                  </a:lnTo>
                  <a:lnTo>
                    <a:pt x="1029" y="90"/>
                  </a:lnTo>
                  <a:lnTo>
                    <a:pt x="1033" y="94"/>
                  </a:lnTo>
                  <a:lnTo>
                    <a:pt x="1033" y="96"/>
                  </a:lnTo>
                  <a:lnTo>
                    <a:pt x="1036" y="97"/>
                  </a:lnTo>
                  <a:lnTo>
                    <a:pt x="1036" y="95"/>
                  </a:lnTo>
                  <a:lnTo>
                    <a:pt x="1038" y="94"/>
                  </a:lnTo>
                  <a:lnTo>
                    <a:pt x="1042" y="94"/>
                  </a:lnTo>
                  <a:lnTo>
                    <a:pt x="1044" y="94"/>
                  </a:lnTo>
                  <a:lnTo>
                    <a:pt x="1044" y="95"/>
                  </a:lnTo>
                  <a:lnTo>
                    <a:pt x="1046" y="95"/>
                  </a:lnTo>
                  <a:lnTo>
                    <a:pt x="1046" y="94"/>
                  </a:lnTo>
                  <a:lnTo>
                    <a:pt x="1048" y="94"/>
                  </a:lnTo>
                  <a:lnTo>
                    <a:pt x="1048" y="99"/>
                  </a:lnTo>
                  <a:lnTo>
                    <a:pt x="1046" y="101"/>
                  </a:lnTo>
                  <a:lnTo>
                    <a:pt x="1042" y="102"/>
                  </a:lnTo>
                  <a:lnTo>
                    <a:pt x="1040" y="101"/>
                  </a:lnTo>
                  <a:lnTo>
                    <a:pt x="1038" y="99"/>
                  </a:lnTo>
                  <a:lnTo>
                    <a:pt x="1036" y="98"/>
                  </a:lnTo>
                  <a:lnTo>
                    <a:pt x="1033" y="98"/>
                  </a:lnTo>
                  <a:lnTo>
                    <a:pt x="1031" y="96"/>
                  </a:lnTo>
                  <a:lnTo>
                    <a:pt x="1031" y="94"/>
                  </a:lnTo>
                  <a:lnTo>
                    <a:pt x="1029" y="94"/>
                  </a:lnTo>
                  <a:lnTo>
                    <a:pt x="1027" y="91"/>
                  </a:lnTo>
                  <a:lnTo>
                    <a:pt x="1025" y="91"/>
                  </a:lnTo>
                  <a:lnTo>
                    <a:pt x="1025" y="93"/>
                  </a:lnTo>
                  <a:lnTo>
                    <a:pt x="1025" y="94"/>
                  </a:lnTo>
                  <a:lnTo>
                    <a:pt x="1027" y="95"/>
                  </a:lnTo>
                  <a:lnTo>
                    <a:pt x="1027" y="96"/>
                  </a:lnTo>
                  <a:lnTo>
                    <a:pt x="1029" y="98"/>
                  </a:lnTo>
                  <a:lnTo>
                    <a:pt x="1025" y="98"/>
                  </a:lnTo>
                  <a:lnTo>
                    <a:pt x="1021" y="98"/>
                  </a:lnTo>
                  <a:lnTo>
                    <a:pt x="1019" y="98"/>
                  </a:lnTo>
                  <a:lnTo>
                    <a:pt x="1017" y="98"/>
                  </a:lnTo>
                  <a:lnTo>
                    <a:pt x="1012" y="97"/>
                  </a:lnTo>
                  <a:lnTo>
                    <a:pt x="1010" y="97"/>
                  </a:lnTo>
                  <a:lnTo>
                    <a:pt x="1002" y="96"/>
                  </a:lnTo>
                  <a:lnTo>
                    <a:pt x="998" y="98"/>
                  </a:lnTo>
                  <a:lnTo>
                    <a:pt x="993" y="98"/>
                  </a:lnTo>
                  <a:lnTo>
                    <a:pt x="987" y="98"/>
                  </a:lnTo>
                  <a:lnTo>
                    <a:pt x="983" y="99"/>
                  </a:lnTo>
                  <a:lnTo>
                    <a:pt x="979" y="98"/>
                  </a:lnTo>
                  <a:lnTo>
                    <a:pt x="977" y="98"/>
                  </a:lnTo>
                  <a:lnTo>
                    <a:pt x="975" y="98"/>
                  </a:lnTo>
                  <a:lnTo>
                    <a:pt x="975" y="99"/>
                  </a:lnTo>
                  <a:lnTo>
                    <a:pt x="972" y="99"/>
                  </a:lnTo>
                  <a:lnTo>
                    <a:pt x="968" y="98"/>
                  </a:lnTo>
                  <a:lnTo>
                    <a:pt x="966" y="98"/>
                  </a:lnTo>
                  <a:lnTo>
                    <a:pt x="964" y="95"/>
                  </a:lnTo>
                  <a:lnTo>
                    <a:pt x="958" y="93"/>
                  </a:lnTo>
                  <a:lnTo>
                    <a:pt x="958" y="90"/>
                  </a:lnTo>
                  <a:lnTo>
                    <a:pt x="953" y="89"/>
                  </a:lnTo>
                  <a:lnTo>
                    <a:pt x="953" y="90"/>
                  </a:lnTo>
                  <a:lnTo>
                    <a:pt x="951" y="91"/>
                  </a:lnTo>
                  <a:lnTo>
                    <a:pt x="949" y="91"/>
                  </a:lnTo>
                  <a:lnTo>
                    <a:pt x="949" y="93"/>
                  </a:lnTo>
                  <a:lnTo>
                    <a:pt x="947" y="91"/>
                  </a:lnTo>
                  <a:lnTo>
                    <a:pt x="945" y="93"/>
                  </a:lnTo>
                  <a:lnTo>
                    <a:pt x="941" y="91"/>
                  </a:lnTo>
                  <a:lnTo>
                    <a:pt x="939" y="91"/>
                  </a:lnTo>
                  <a:lnTo>
                    <a:pt x="937" y="90"/>
                  </a:lnTo>
                  <a:lnTo>
                    <a:pt x="937" y="88"/>
                  </a:lnTo>
                  <a:lnTo>
                    <a:pt x="930" y="87"/>
                  </a:lnTo>
                  <a:lnTo>
                    <a:pt x="928" y="86"/>
                  </a:lnTo>
                  <a:lnTo>
                    <a:pt x="928" y="85"/>
                  </a:lnTo>
                  <a:lnTo>
                    <a:pt x="926" y="85"/>
                  </a:lnTo>
                  <a:lnTo>
                    <a:pt x="924" y="83"/>
                  </a:lnTo>
                  <a:lnTo>
                    <a:pt x="922" y="83"/>
                  </a:lnTo>
                  <a:lnTo>
                    <a:pt x="922" y="82"/>
                  </a:lnTo>
                  <a:lnTo>
                    <a:pt x="924" y="82"/>
                  </a:lnTo>
                  <a:lnTo>
                    <a:pt x="926" y="82"/>
                  </a:lnTo>
                  <a:lnTo>
                    <a:pt x="926" y="81"/>
                  </a:lnTo>
                  <a:lnTo>
                    <a:pt x="924" y="80"/>
                  </a:lnTo>
                  <a:lnTo>
                    <a:pt x="924" y="79"/>
                  </a:lnTo>
                  <a:lnTo>
                    <a:pt x="922" y="78"/>
                  </a:lnTo>
                  <a:lnTo>
                    <a:pt x="924" y="77"/>
                  </a:lnTo>
                  <a:lnTo>
                    <a:pt x="920" y="75"/>
                  </a:lnTo>
                  <a:lnTo>
                    <a:pt x="920" y="73"/>
                  </a:lnTo>
                  <a:lnTo>
                    <a:pt x="918" y="73"/>
                  </a:lnTo>
                  <a:lnTo>
                    <a:pt x="916" y="72"/>
                  </a:lnTo>
                  <a:lnTo>
                    <a:pt x="913" y="72"/>
                  </a:lnTo>
                  <a:lnTo>
                    <a:pt x="911" y="73"/>
                  </a:lnTo>
                  <a:lnTo>
                    <a:pt x="907" y="72"/>
                  </a:lnTo>
                  <a:lnTo>
                    <a:pt x="907" y="74"/>
                  </a:lnTo>
                  <a:lnTo>
                    <a:pt x="903" y="74"/>
                  </a:lnTo>
                  <a:lnTo>
                    <a:pt x="901" y="75"/>
                  </a:lnTo>
                  <a:lnTo>
                    <a:pt x="890" y="78"/>
                  </a:lnTo>
                  <a:lnTo>
                    <a:pt x="882" y="79"/>
                  </a:lnTo>
                  <a:lnTo>
                    <a:pt x="880" y="80"/>
                  </a:lnTo>
                  <a:lnTo>
                    <a:pt x="878" y="82"/>
                  </a:lnTo>
                  <a:lnTo>
                    <a:pt x="878" y="83"/>
                  </a:lnTo>
                  <a:lnTo>
                    <a:pt x="876" y="85"/>
                  </a:lnTo>
                  <a:lnTo>
                    <a:pt x="876" y="87"/>
                  </a:lnTo>
                  <a:lnTo>
                    <a:pt x="880" y="87"/>
                  </a:lnTo>
                  <a:lnTo>
                    <a:pt x="878" y="88"/>
                  </a:lnTo>
                  <a:lnTo>
                    <a:pt x="882" y="88"/>
                  </a:lnTo>
                  <a:lnTo>
                    <a:pt x="880" y="89"/>
                  </a:lnTo>
                  <a:lnTo>
                    <a:pt x="882" y="88"/>
                  </a:lnTo>
                  <a:lnTo>
                    <a:pt x="882" y="89"/>
                  </a:lnTo>
                  <a:lnTo>
                    <a:pt x="888" y="89"/>
                  </a:lnTo>
                  <a:lnTo>
                    <a:pt x="886" y="89"/>
                  </a:lnTo>
                  <a:lnTo>
                    <a:pt x="888" y="90"/>
                  </a:lnTo>
                  <a:lnTo>
                    <a:pt x="890" y="89"/>
                  </a:lnTo>
                  <a:lnTo>
                    <a:pt x="892" y="89"/>
                  </a:lnTo>
                  <a:lnTo>
                    <a:pt x="890" y="88"/>
                  </a:lnTo>
                  <a:lnTo>
                    <a:pt x="888" y="87"/>
                  </a:lnTo>
                  <a:lnTo>
                    <a:pt x="888" y="86"/>
                  </a:lnTo>
                  <a:lnTo>
                    <a:pt x="890" y="86"/>
                  </a:lnTo>
                  <a:lnTo>
                    <a:pt x="894" y="85"/>
                  </a:lnTo>
                  <a:lnTo>
                    <a:pt x="894" y="86"/>
                  </a:lnTo>
                  <a:lnTo>
                    <a:pt x="899" y="86"/>
                  </a:lnTo>
                  <a:lnTo>
                    <a:pt x="899" y="87"/>
                  </a:lnTo>
                  <a:lnTo>
                    <a:pt x="901" y="85"/>
                  </a:lnTo>
                  <a:lnTo>
                    <a:pt x="905" y="85"/>
                  </a:lnTo>
                  <a:lnTo>
                    <a:pt x="905" y="86"/>
                  </a:lnTo>
                  <a:lnTo>
                    <a:pt x="907" y="85"/>
                  </a:lnTo>
                  <a:lnTo>
                    <a:pt x="905" y="86"/>
                  </a:lnTo>
                  <a:lnTo>
                    <a:pt x="907" y="87"/>
                  </a:lnTo>
                  <a:lnTo>
                    <a:pt x="907" y="86"/>
                  </a:lnTo>
                  <a:lnTo>
                    <a:pt x="907" y="83"/>
                  </a:lnTo>
                  <a:lnTo>
                    <a:pt x="907" y="85"/>
                  </a:lnTo>
                  <a:lnTo>
                    <a:pt x="905" y="82"/>
                  </a:lnTo>
                  <a:lnTo>
                    <a:pt x="909" y="81"/>
                  </a:lnTo>
                  <a:lnTo>
                    <a:pt x="907" y="80"/>
                  </a:lnTo>
                  <a:lnTo>
                    <a:pt x="916" y="78"/>
                  </a:lnTo>
                  <a:lnTo>
                    <a:pt x="916" y="79"/>
                  </a:lnTo>
                  <a:lnTo>
                    <a:pt x="918" y="78"/>
                  </a:lnTo>
                  <a:lnTo>
                    <a:pt x="918" y="80"/>
                  </a:lnTo>
                  <a:lnTo>
                    <a:pt x="916" y="81"/>
                  </a:lnTo>
                  <a:lnTo>
                    <a:pt x="918" y="81"/>
                  </a:lnTo>
                  <a:lnTo>
                    <a:pt x="916" y="82"/>
                  </a:lnTo>
                  <a:lnTo>
                    <a:pt x="916" y="83"/>
                  </a:lnTo>
                  <a:lnTo>
                    <a:pt x="913" y="85"/>
                  </a:lnTo>
                  <a:lnTo>
                    <a:pt x="911" y="87"/>
                  </a:lnTo>
                  <a:lnTo>
                    <a:pt x="911" y="85"/>
                  </a:lnTo>
                  <a:lnTo>
                    <a:pt x="909" y="86"/>
                  </a:lnTo>
                  <a:lnTo>
                    <a:pt x="911" y="88"/>
                  </a:lnTo>
                  <a:lnTo>
                    <a:pt x="907" y="88"/>
                  </a:lnTo>
                  <a:lnTo>
                    <a:pt x="905" y="88"/>
                  </a:lnTo>
                  <a:lnTo>
                    <a:pt x="905" y="90"/>
                  </a:lnTo>
                  <a:lnTo>
                    <a:pt x="899" y="90"/>
                  </a:lnTo>
                  <a:lnTo>
                    <a:pt x="899" y="89"/>
                  </a:lnTo>
                  <a:lnTo>
                    <a:pt x="899" y="90"/>
                  </a:lnTo>
                  <a:lnTo>
                    <a:pt x="897" y="91"/>
                  </a:lnTo>
                  <a:lnTo>
                    <a:pt x="892" y="91"/>
                  </a:lnTo>
                  <a:lnTo>
                    <a:pt x="890" y="94"/>
                  </a:lnTo>
                  <a:lnTo>
                    <a:pt x="892" y="94"/>
                  </a:lnTo>
                  <a:lnTo>
                    <a:pt x="890" y="95"/>
                  </a:lnTo>
                  <a:lnTo>
                    <a:pt x="890" y="96"/>
                  </a:lnTo>
                  <a:lnTo>
                    <a:pt x="888" y="95"/>
                  </a:lnTo>
                  <a:lnTo>
                    <a:pt x="886" y="98"/>
                  </a:lnTo>
                  <a:lnTo>
                    <a:pt x="888" y="99"/>
                  </a:lnTo>
                  <a:lnTo>
                    <a:pt x="890" y="101"/>
                  </a:lnTo>
                  <a:lnTo>
                    <a:pt x="890" y="102"/>
                  </a:lnTo>
                  <a:lnTo>
                    <a:pt x="892" y="102"/>
                  </a:lnTo>
                  <a:lnTo>
                    <a:pt x="892" y="104"/>
                  </a:lnTo>
                  <a:lnTo>
                    <a:pt x="890" y="105"/>
                  </a:lnTo>
                  <a:lnTo>
                    <a:pt x="897" y="111"/>
                  </a:lnTo>
                  <a:lnTo>
                    <a:pt x="899" y="111"/>
                  </a:lnTo>
                  <a:lnTo>
                    <a:pt x="897" y="112"/>
                  </a:lnTo>
                  <a:lnTo>
                    <a:pt x="899" y="115"/>
                  </a:lnTo>
                  <a:lnTo>
                    <a:pt x="897" y="115"/>
                  </a:lnTo>
                  <a:lnTo>
                    <a:pt x="894" y="117"/>
                  </a:lnTo>
                  <a:lnTo>
                    <a:pt x="892" y="115"/>
                  </a:lnTo>
                  <a:lnTo>
                    <a:pt x="890" y="115"/>
                  </a:lnTo>
                  <a:lnTo>
                    <a:pt x="890" y="119"/>
                  </a:lnTo>
                  <a:lnTo>
                    <a:pt x="888" y="118"/>
                  </a:lnTo>
                  <a:lnTo>
                    <a:pt x="882" y="113"/>
                  </a:lnTo>
                  <a:lnTo>
                    <a:pt x="882" y="112"/>
                  </a:lnTo>
                  <a:lnTo>
                    <a:pt x="882" y="113"/>
                  </a:lnTo>
                  <a:lnTo>
                    <a:pt x="886" y="112"/>
                  </a:lnTo>
                  <a:lnTo>
                    <a:pt x="888" y="112"/>
                  </a:lnTo>
                  <a:lnTo>
                    <a:pt x="890" y="111"/>
                  </a:lnTo>
                  <a:lnTo>
                    <a:pt x="886" y="106"/>
                  </a:lnTo>
                  <a:lnTo>
                    <a:pt x="884" y="106"/>
                  </a:lnTo>
                  <a:lnTo>
                    <a:pt x="882" y="104"/>
                  </a:lnTo>
                  <a:lnTo>
                    <a:pt x="880" y="105"/>
                  </a:lnTo>
                  <a:lnTo>
                    <a:pt x="878" y="105"/>
                  </a:lnTo>
                  <a:lnTo>
                    <a:pt x="878" y="104"/>
                  </a:lnTo>
                  <a:lnTo>
                    <a:pt x="880" y="102"/>
                  </a:lnTo>
                  <a:lnTo>
                    <a:pt x="878" y="102"/>
                  </a:lnTo>
                  <a:lnTo>
                    <a:pt x="878" y="101"/>
                  </a:lnTo>
                  <a:lnTo>
                    <a:pt x="876" y="103"/>
                  </a:lnTo>
                  <a:lnTo>
                    <a:pt x="876" y="105"/>
                  </a:lnTo>
                  <a:lnTo>
                    <a:pt x="876" y="104"/>
                  </a:lnTo>
                  <a:lnTo>
                    <a:pt x="876" y="105"/>
                  </a:lnTo>
                  <a:lnTo>
                    <a:pt x="873" y="104"/>
                  </a:lnTo>
                  <a:lnTo>
                    <a:pt x="873" y="102"/>
                  </a:lnTo>
                  <a:lnTo>
                    <a:pt x="873" y="101"/>
                  </a:lnTo>
                  <a:lnTo>
                    <a:pt x="873" y="99"/>
                  </a:lnTo>
                  <a:lnTo>
                    <a:pt x="873" y="98"/>
                  </a:lnTo>
                  <a:lnTo>
                    <a:pt x="865" y="98"/>
                  </a:lnTo>
                  <a:lnTo>
                    <a:pt x="867" y="98"/>
                  </a:lnTo>
                  <a:lnTo>
                    <a:pt x="861" y="98"/>
                  </a:lnTo>
                  <a:lnTo>
                    <a:pt x="863" y="98"/>
                  </a:lnTo>
                  <a:lnTo>
                    <a:pt x="863" y="97"/>
                  </a:lnTo>
                  <a:lnTo>
                    <a:pt x="861" y="95"/>
                  </a:lnTo>
                  <a:lnTo>
                    <a:pt x="859" y="95"/>
                  </a:lnTo>
                  <a:lnTo>
                    <a:pt x="859" y="94"/>
                  </a:lnTo>
                  <a:lnTo>
                    <a:pt x="857" y="93"/>
                  </a:lnTo>
                  <a:lnTo>
                    <a:pt x="854" y="94"/>
                  </a:lnTo>
                  <a:lnTo>
                    <a:pt x="852" y="94"/>
                  </a:lnTo>
                  <a:lnTo>
                    <a:pt x="850" y="95"/>
                  </a:lnTo>
                  <a:lnTo>
                    <a:pt x="846" y="97"/>
                  </a:lnTo>
                  <a:lnTo>
                    <a:pt x="844" y="98"/>
                  </a:lnTo>
                  <a:lnTo>
                    <a:pt x="842" y="98"/>
                  </a:lnTo>
                  <a:lnTo>
                    <a:pt x="842" y="95"/>
                  </a:lnTo>
                  <a:lnTo>
                    <a:pt x="838" y="96"/>
                  </a:lnTo>
                  <a:lnTo>
                    <a:pt x="838" y="98"/>
                  </a:lnTo>
                  <a:lnTo>
                    <a:pt x="836" y="98"/>
                  </a:lnTo>
                  <a:lnTo>
                    <a:pt x="831" y="98"/>
                  </a:lnTo>
                  <a:lnTo>
                    <a:pt x="831" y="97"/>
                  </a:lnTo>
                  <a:lnTo>
                    <a:pt x="829" y="98"/>
                  </a:lnTo>
                  <a:lnTo>
                    <a:pt x="831" y="99"/>
                  </a:lnTo>
                  <a:lnTo>
                    <a:pt x="827" y="99"/>
                  </a:lnTo>
                  <a:lnTo>
                    <a:pt x="829" y="98"/>
                  </a:lnTo>
                  <a:lnTo>
                    <a:pt x="823" y="98"/>
                  </a:lnTo>
                  <a:lnTo>
                    <a:pt x="823" y="99"/>
                  </a:lnTo>
                  <a:lnTo>
                    <a:pt x="817" y="99"/>
                  </a:lnTo>
                  <a:lnTo>
                    <a:pt x="812" y="98"/>
                  </a:lnTo>
                  <a:lnTo>
                    <a:pt x="814" y="98"/>
                  </a:lnTo>
                  <a:lnTo>
                    <a:pt x="808" y="99"/>
                  </a:lnTo>
                  <a:lnTo>
                    <a:pt x="804" y="98"/>
                  </a:lnTo>
                  <a:lnTo>
                    <a:pt x="800" y="98"/>
                  </a:lnTo>
                  <a:lnTo>
                    <a:pt x="796" y="98"/>
                  </a:lnTo>
                  <a:lnTo>
                    <a:pt x="793" y="98"/>
                  </a:lnTo>
                  <a:lnTo>
                    <a:pt x="791" y="97"/>
                  </a:lnTo>
                  <a:lnTo>
                    <a:pt x="789" y="97"/>
                  </a:lnTo>
                  <a:lnTo>
                    <a:pt x="789" y="98"/>
                  </a:lnTo>
                  <a:lnTo>
                    <a:pt x="779" y="95"/>
                  </a:lnTo>
                  <a:lnTo>
                    <a:pt x="781" y="95"/>
                  </a:lnTo>
                  <a:lnTo>
                    <a:pt x="779" y="95"/>
                  </a:lnTo>
                  <a:lnTo>
                    <a:pt x="777" y="95"/>
                  </a:lnTo>
                  <a:lnTo>
                    <a:pt x="774" y="94"/>
                  </a:lnTo>
                  <a:lnTo>
                    <a:pt x="779" y="93"/>
                  </a:lnTo>
                  <a:lnTo>
                    <a:pt x="779" y="90"/>
                  </a:lnTo>
                  <a:lnTo>
                    <a:pt x="781" y="89"/>
                  </a:lnTo>
                  <a:lnTo>
                    <a:pt x="779" y="89"/>
                  </a:lnTo>
                  <a:lnTo>
                    <a:pt x="785" y="89"/>
                  </a:lnTo>
                  <a:lnTo>
                    <a:pt x="787" y="88"/>
                  </a:lnTo>
                  <a:lnTo>
                    <a:pt x="783" y="87"/>
                  </a:lnTo>
                  <a:lnTo>
                    <a:pt x="789" y="87"/>
                  </a:lnTo>
                  <a:lnTo>
                    <a:pt x="791" y="87"/>
                  </a:lnTo>
                  <a:lnTo>
                    <a:pt x="793" y="88"/>
                  </a:lnTo>
                  <a:lnTo>
                    <a:pt x="796" y="88"/>
                  </a:lnTo>
                  <a:lnTo>
                    <a:pt x="796" y="87"/>
                  </a:lnTo>
                  <a:lnTo>
                    <a:pt x="798" y="87"/>
                  </a:lnTo>
                  <a:lnTo>
                    <a:pt x="798" y="86"/>
                  </a:lnTo>
                  <a:lnTo>
                    <a:pt x="798" y="85"/>
                  </a:lnTo>
                  <a:lnTo>
                    <a:pt x="798" y="83"/>
                  </a:lnTo>
                  <a:lnTo>
                    <a:pt x="796" y="85"/>
                  </a:lnTo>
                  <a:lnTo>
                    <a:pt x="796" y="81"/>
                  </a:lnTo>
                  <a:lnTo>
                    <a:pt x="791" y="78"/>
                  </a:lnTo>
                  <a:lnTo>
                    <a:pt x="787" y="77"/>
                  </a:lnTo>
                  <a:lnTo>
                    <a:pt x="787" y="74"/>
                  </a:lnTo>
                  <a:lnTo>
                    <a:pt x="783" y="75"/>
                  </a:lnTo>
                  <a:lnTo>
                    <a:pt x="783" y="74"/>
                  </a:lnTo>
                  <a:lnTo>
                    <a:pt x="779" y="73"/>
                  </a:lnTo>
                  <a:lnTo>
                    <a:pt x="781" y="72"/>
                  </a:lnTo>
                  <a:lnTo>
                    <a:pt x="772" y="71"/>
                  </a:lnTo>
                  <a:lnTo>
                    <a:pt x="772" y="72"/>
                  </a:lnTo>
                  <a:lnTo>
                    <a:pt x="770" y="72"/>
                  </a:lnTo>
                  <a:lnTo>
                    <a:pt x="768" y="71"/>
                  </a:lnTo>
                  <a:lnTo>
                    <a:pt x="766" y="72"/>
                  </a:lnTo>
                  <a:lnTo>
                    <a:pt x="770" y="74"/>
                  </a:lnTo>
                  <a:lnTo>
                    <a:pt x="768" y="75"/>
                  </a:lnTo>
                  <a:lnTo>
                    <a:pt x="766" y="73"/>
                  </a:lnTo>
                  <a:lnTo>
                    <a:pt x="764" y="74"/>
                  </a:lnTo>
                  <a:lnTo>
                    <a:pt x="756" y="73"/>
                  </a:lnTo>
                  <a:lnTo>
                    <a:pt x="751" y="73"/>
                  </a:lnTo>
                  <a:lnTo>
                    <a:pt x="751" y="72"/>
                  </a:lnTo>
                  <a:lnTo>
                    <a:pt x="745" y="72"/>
                  </a:lnTo>
                  <a:lnTo>
                    <a:pt x="739" y="70"/>
                  </a:lnTo>
                  <a:lnTo>
                    <a:pt x="734" y="70"/>
                  </a:lnTo>
                  <a:lnTo>
                    <a:pt x="730" y="67"/>
                  </a:lnTo>
                  <a:lnTo>
                    <a:pt x="730" y="66"/>
                  </a:lnTo>
                  <a:lnTo>
                    <a:pt x="726" y="65"/>
                  </a:lnTo>
                  <a:lnTo>
                    <a:pt x="724" y="66"/>
                  </a:lnTo>
                  <a:lnTo>
                    <a:pt x="720" y="64"/>
                  </a:lnTo>
                  <a:lnTo>
                    <a:pt x="715" y="64"/>
                  </a:lnTo>
                  <a:lnTo>
                    <a:pt x="713" y="64"/>
                  </a:lnTo>
                  <a:lnTo>
                    <a:pt x="709" y="63"/>
                  </a:lnTo>
                  <a:lnTo>
                    <a:pt x="703" y="62"/>
                  </a:lnTo>
                  <a:lnTo>
                    <a:pt x="699" y="57"/>
                  </a:lnTo>
                  <a:lnTo>
                    <a:pt x="690" y="54"/>
                  </a:lnTo>
                  <a:lnTo>
                    <a:pt x="684" y="53"/>
                  </a:lnTo>
                  <a:lnTo>
                    <a:pt x="678" y="54"/>
                  </a:lnTo>
                  <a:lnTo>
                    <a:pt x="678" y="53"/>
                  </a:lnTo>
                  <a:lnTo>
                    <a:pt x="675" y="53"/>
                  </a:lnTo>
                  <a:lnTo>
                    <a:pt x="673" y="53"/>
                  </a:lnTo>
                  <a:lnTo>
                    <a:pt x="671" y="53"/>
                  </a:lnTo>
                  <a:lnTo>
                    <a:pt x="667" y="53"/>
                  </a:lnTo>
                  <a:lnTo>
                    <a:pt x="665" y="53"/>
                  </a:lnTo>
                  <a:lnTo>
                    <a:pt x="663" y="59"/>
                  </a:lnTo>
                  <a:lnTo>
                    <a:pt x="661" y="61"/>
                  </a:lnTo>
                  <a:lnTo>
                    <a:pt x="659" y="63"/>
                  </a:lnTo>
                  <a:lnTo>
                    <a:pt x="657" y="63"/>
                  </a:lnTo>
                  <a:lnTo>
                    <a:pt x="652" y="63"/>
                  </a:lnTo>
                  <a:lnTo>
                    <a:pt x="650" y="63"/>
                  </a:lnTo>
                  <a:lnTo>
                    <a:pt x="648" y="64"/>
                  </a:lnTo>
                  <a:lnTo>
                    <a:pt x="644" y="63"/>
                  </a:lnTo>
                  <a:lnTo>
                    <a:pt x="644" y="61"/>
                  </a:lnTo>
                  <a:lnTo>
                    <a:pt x="644" y="63"/>
                  </a:lnTo>
                  <a:lnTo>
                    <a:pt x="650" y="55"/>
                  </a:lnTo>
                  <a:lnTo>
                    <a:pt x="648" y="55"/>
                  </a:lnTo>
                  <a:lnTo>
                    <a:pt x="646" y="56"/>
                  </a:lnTo>
                  <a:lnTo>
                    <a:pt x="644" y="55"/>
                  </a:lnTo>
                  <a:lnTo>
                    <a:pt x="644" y="54"/>
                  </a:lnTo>
                  <a:lnTo>
                    <a:pt x="646" y="47"/>
                  </a:lnTo>
                  <a:lnTo>
                    <a:pt x="644" y="46"/>
                  </a:lnTo>
                  <a:lnTo>
                    <a:pt x="640" y="46"/>
                  </a:lnTo>
                  <a:lnTo>
                    <a:pt x="642" y="47"/>
                  </a:lnTo>
                  <a:lnTo>
                    <a:pt x="644" y="47"/>
                  </a:lnTo>
                  <a:lnTo>
                    <a:pt x="644" y="48"/>
                  </a:lnTo>
                  <a:lnTo>
                    <a:pt x="642" y="48"/>
                  </a:lnTo>
                  <a:lnTo>
                    <a:pt x="642" y="49"/>
                  </a:lnTo>
                  <a:lnTo>
                    <a:pt x="640" y="48"/>
                  </a:lnTo>
                  <a:lnTo>
                    <a:pt x="640" y="47"/>
                  </a:lnTo>
                  <a:lnTo>
                    <a:pt x="635" y="48"/>
                  </a:lnTo>
                  <a:lnTo>
                    <a:pt x="635" y="47"/>
                  </a:lnTo>
                  <a:lnTo>
                    <a:pt x="633" y="48"/>
                  </a:lnTo>
                  <a:lnTo>
                    <a:pt x="633" y="50"/>
                  </a:lnTo>
                  <a:lnTo>
                    <a:pt x="635" y="50"/>
                  </a:lnTo>
                  <a:lnTo>
                    <a:pt x="635" y="49"/>
                  </a:lnTo>
                  <a:lnTo>
                    <a:pt x="638" y="48"/>
                  </a:lnTo>
                  <a:lnTo>
                    <a:pt x="640" y="49"/>
                  </a:lnTo>
                  <a:lnTo>
                    <a:pt x="638" y="50"/>
                  </a:lnTo>
                  <a:lnTo>
                    <a:pt x="633" y="54"/>
                  </a:lnTo>
                  <a:lnTo>
                    <a:pt x="631" y="53"/>
                  </a:lnTo>
                  <a:lnTo>
                    <a:pt x="631" y="54"/>
                  </a:lnTo>
                  <a:lnTo>
                    <a:pt x="635" y="54"/>
                  </a:lnTo>
                  <a:lnTo>
                    <a:pt x="635" y="55"/>
                  </a:lnTo>
                  <a:lnTo>
                    <a:pt x="631" y="56"/>
                  </a:lnTo>
                  <a:lnTo>
                    <a:pt x="629" y="57"/>
                  </a:lnTo>
                  <a:lnTo>
                    <a:pt x="631" y="59"/>
                  </a:lnTo>
                  <a:lnTo>
                    <a:pt x="633" y="59"/>
                  </a:lnTo>
                  <a:lnTo>
                    <a:pt x="631" y="59"/>
                  </a:lnTo>
                  <a:lnTo>
                    <a:pt x="627" y="61"/>
                  </a:lnTo>
                  <a:lnTo>
                    <a:pt x="627" y="62"/>
                  </a:lnTo>
                  <a:lnTo>
                    <a:pt x="631" y="61"/>
                  </a:lnTo>
                  <a:lnTo>
                    <a:pt x="633" y="62"/>
                  </a:lnTo>
                  <a:lnTo>
                    <a:pt x="633" y="63"/>
                  </a:lnTo>
                  <a:lnTo>
                    <a:pt x="631" y="63"/>
                  </a:lnTo>
                  <a:lnTo>
                    <a:pt x="629" y="63"/>
                  </a:lnTo>
                  <a:lnTo>
                    <a:pt x="623" y="63"/>
                  </a:lnTo>
                  <a:lnTo>
                    <a:pt x="621" y="63"/>
                  </a:lnTo>
                  <a:lnTo>
                    <a:pt x="617" y="61"/>
                  </a:lnTo>
                  <a:lnTo>
                    <a:pt x="614" y="58"/>
                  </a:lnTo>
                  <a:lnTo>
                    <a:pt x="612" y="57"/>
                  </a:lnTo>
                  <a:lnTo>
                    <a:pt x="604" y="48"/>
                  </a:lnTo>
                  <a:lnTo>
                    <a:pt x="604" y="43"/>
                  </a:lnTo>
                  <a:lnTo>
                    <a:pt x="602" y="41"/>
                  </a:lnTo>
                  <a:lnTo>
                    <a:pt x="593" y="37"/>
                  </a:lnTo>
                  <a:lnTo>
                    <a:pt x="591" y="35"/>
                  </a:lnTo>
                  <a:lnTo>
                    <a:pt x="589" y="38"/>
                  </a:lnTo>
                  <a:lnTo>
                    <a:pt x="589" y="39"/>
                  </a:lnTo>
                  <a:lnTo>
                    <a:pt x="591" y="39"/>
                  </a:lnTo>
                  <a:lnTo>
                    <a:pt x="591" y="41"/>
                  </a:lnTo>
                  <a:lnTo>
                    <a:pt x="593" y="42"/>
                  </a:lnTo>
                  <a:lnTo>
                    <a:pt x="598" y="43"/>
                  </a:lnTo>
                  <a:lnTo>
                    <a:pt x="595" y="45"/>
                  </a:lnTo>
                  <a:lnTo>
                    <a:pt x="587" y="46"/>
                  </a:lnTo>
                  <a:lnTo>
                    <a:pt x="587" y="47"/>
                  </a:lnTo>
                  <a:lnTo>
                    <a:pt x="587" y="48"/>
                  </a:lnTo>
                  <a:lnTo>
                    <a:pt x="587" y="49"/>
                  </a:lnTo>
                  <a:lnTo>
                    <a:pt x="581" y="54"/>
                  </a:lnTo>
                  <a:lnTo>
                    <a:pt x="574" y="55"/>
                  </a:lnTo>
                  <a:lnTo>
                    <a:pt x="577" y="51"/>
                  </a:lnTo>
                  <a:lnTo>
                    <a:pt x="579" y="53"/>
                  </a:lnTo>
                  <a:lnTo>
                    <a:pt x="579" y="49"/>
                  </a:lnTo>
                  <a:lnTo>
                    <a:pt x="574" y="51"/>
                  </a:lnTo>
                  <a:lnTo>
                    <a:pt x="566" y="53"/>
                  </a:lnTo>
                  <a:lnTo>
                    <a:pt x="564" y="55"/>
                  </a:lnTo>
                  <a:lnTo>
                    <a:pt x="558" y="56"/>
                  </a:lnTo>
                  <a:lnTo>
                    <a:pt x="555" y="57"/>
                  </a:lnTo>
                  <a:lnTo>
                    <a:pt x="547" y="67"/>
                  </a:lnTo>
                  <a:lnTo>
                    <a:pt x="547" y="62"/>
                  </a:lnTo>
                  <a:lnTo>
                    <a:pt x="547" y="61"/>
                  </a:lnTo>
                  <a:lnTo>
                    <a:pt x="543" y="61"/>
                  </a:lnTo>
                  <a:lnTo>
                    <a:pt x="541" y="64"/>
                  </a:lnTo>
                  <a:lnTo>
                    <a:pt x="541" y="62"/>
                  </a:lnTo>
                  <a:lnTo>
                    <a:pt x="539" y="64"/>
                  </a:lnTo>
                  <a:lnTo>
                    <a:pt x="539" y="62"/>
                  </a:lnTo>
                  <a:lnTo>
                    <a:pt x="534" y="63"/>
                  </a:lnTo>
                  <a:lnTo>
                    <a:pt x="537" y="63"/>
                  </a:lnTo>
                  <a:lnTo>
                    <a:pt x="537" y="64"/>
                  </a:lnTo>
                  <a:lnTo>
                    <a:pt x="530" y="67"/>
                  </a:lnTo>
                  <a:lnTo>
                    <a:pt x="524" y="69"/>
                  </a:lnTo>
                  <a:lnTo>
                    <a:pt x="520" y="70"/>
                  </a:lnTo>
                  <a:lnTo>
                    <a:pt x="518" y="70"/>
                  </a:lnTo>
                  <a:lnTo>
                    <a:pt x="520" y="69"/>
                  </a:lnTo>
                  <a:lnTo>
                    <a:pt x="522" y="66"/>
                  </a:lnTo>
                  <a:lnTo>
                    <a:pt x="524" y="66"/>
                  </a:lnTo>
                  <a:lnTo>
                    <a:pt x="524" y="67"/>
                  </a:lnTo>
                  <a:lnTo>
                    <a:pt x="526" y="65"/>
                  </a:lnTo>
                  <a:lnTo>
                    <a:pt x="528" y="65"/>
                  </a:lnTo>
                  <a:lnTo>
                    <a:pt x="528" y="64"/>
                  </a:lnTo>
                  <a:lnTo>
                    <a:pt x="532" y="62"/>
                  </a:lnTo>
                  <a:lnTo>
                    <a:pt x="530" y="63"/>
                  </a:lnTo>
                  <a:lnTo>
                    <a:pt x="532" y="61"/>
                  </a:lnTo>
                  <a:lnTo>
                    <a:pt x="534" y="59"/>
                  </a:lnTo>
                  <a:lnTo>
                    <a:pt x="543" y="58"/>
                  </a:lnTo>
                  <a:lnTo>
                    <a:pt x="547" y="58"/>
                  </a:lnTo>
                  <a:lnTo>
                    <a:pt x="551" y="56"/>
                  </a:lnTo>
                  <a:lnTo>
                    <a:pt x="553" y="55"/>
                  </a:lnTo>
                  <a:lnTo>
                    <a:pt x="558" y="53"/>
                  </a:lnTo>
                  <a:lnTo>
                    <a:pt x="568" y="49"/>
                  </a:lnTo>
                  <a:lnTo>
                    <a:pt x="570" y="47"/>
                  </a:lnTo>
                  <a:lnTo>
                    <a:pt x="570" y="45"/>
                  </a:lnTo>
                  <a:lnTo>
                    <a:pt x="568" y="43"/>
                  </a:lnTo>
                  <a:lnTo>
                    <a:pt x="566" y="42"/>
                  </a:lnTo>
                  <a:lnTo>
                    <a:pt x="564" y="43"/>
                  </a:lnTo>
                  <a:lnTo>
                    <a:pt x="564" y="45"/>
                  </a:lnTo>
                  <a:lnTo>
                    <a:pt x="564" y="46"/>
                  </a:lnTo>
                  <a:lnTo>
                    <a:pt x="560" y="47"/>
                  </a:lnTo>
                  <a:lnTo>
                    <a:pt x="560" y="46"/>
                  </a:lnTo>
                  <a:lnTo>
                    <a:pt x="558" y="46"/>
                  </a:lnTo>
                  <a:lnTo>
                    <a:pt x="555" y="45"/>
                  </a:lnTo>
                  <a:lnTo>
                    <a:pt x="553" y="46"/>
                  </a:lnTo>
                  <a:lnTo>
                    <a:pt x="549" y="47"/>
                  </a:lnTo>
                  <a:lnTo>
                    <a:pt x="549" y="48"/>
                  </a:lnTo>
                  <a:lnTo>
                    <a:pt x="547" y="49"/>
                  </a:lnTo>
                  <a:lnTo>
                    <a:pt x="545" y="50"/>
                  </a:lnTo>
                  <a:lnTo>
                    <a:pt x="541" y="49"/>
                  </a:lnTo>
                  <a:lnTo>
                    <a:pt x="541" y="51"/>
                  </a:lnTo>
                  <a:lnTo>
                    <a:pt x="534" y="54"/>
                  </a:lnTo>
                  <a:lnTo>
                    <a:pt x="532" y="54"/>
                  </a:lnTo>
                  <a:lnTo>
                    <a:pt x="532" y="55"/>
                  </a:lnTo>
                  <a:lnTo>
                    <a:pt x="530" y="55"/>
                  </a:lnTo>
                  <a:lnTo>
                    <a:pt x="526" y="55"/>
                  </a:lnTo>
                  <a:lnTo>
                    <a:pt x="524" y="55"/>
                  </a:lnTo>
                  <a:lnTo>
                    <a:pt x="522" y="56"/>
                  </a:lnTo>
                  <a:lnTo>
                    <a:pt x="522" y="57"/>
                  </a:lnTo>
                  <a:lnTo>
                    <a:pt x="520" y="56"/>
                  </a:lnTo>
                  <a:lnTo>
                    <a:pt x="518" y="57"/>
                  </a:lnTo>
                  <a:lnTo>
                    <a:pt x="518" y="61"/>
                  </a:lnTo>
                  <a:lnTo>
                    <a:pt x="515" y="62"/>
                  </a:lnTo>
                  <a:lnTo>
                    <a:pt x="513" y="63"/>
                  </a:lnTo>
                  <a:lnTo>
                    <a:pt x="507" y="63"/>
                  </a:lnTo>
                  <a:lnTo>
                    <a:pt x="507" y="64"/>
                  </a:lnTo>
                  <a:lnTo>
                    <a:pt x="505" y="64"/>
                  </a:lnTo>
                  <a:lnTo>
                    <a:pt x="503" y="65"/>
                  </a:lnTo>
                  <a:lnTo>
                    <a:pt x="499" y="67"/>
                  </a:lnTo>
                  <a:lnTo>
                    <a:pt x="496" y="69"/>
                  </a:lnTo>
                  <a:lnTo>
                    <a:pt x="494" y="70"/>
                  </a:lnTo>
                  <a:lnTo>
                    <a:pt x="494" y="71"/>
                  </a:lnTo>
                  <a:lnTo>
                    <a:pt x="499" y="77"/>
                  </a:lnTo>
                  <a:lnTo>
                    <a:pt x="501" y="78"/>
                  </a:lnTo>
                  <a:lnTo>
                    <a:pt x="501" y="80"/>
                  </a:lnTo>
                  <a:lnTo>
                    <a:pt x="501" y="81"/>
                  </a:lnTo>
                  <a:lnTo>
                    <a:pt x="499" y="80"/>
                  </a:lnTo>
                  <a:lnTo>
                    <a:pt x="494" y="78"/>
                  </a:lnTo>
                  <a:lnTo>
                    <a:pt x="494" y="77"/>
                  </a:lnTo>
                  <a:lnTo>
                    <a:pt x="492" y="75"/>
                  </a:lnTo>
                  <a:lnTo>
                    <a:pt x="492" y="74"/>
                  </a:lnTo>
                  <a:lnTo>
                    <a:pt x="488" y="74"/>
                  </a:lnTo>
                  <a:lnTo>
                    <a:pt x="486" y="74"/>
                  </a:lnTo>
                  <a:lnTo>
                    <a:pt x="482" y="73"/>
                  </a:lnTo>
                  <a:lnTo>
                    <a:pt x="480" y="73"/>
                  </a:lnTo>
                  <a:lnTo>
                    <a:pt x="482" y="74"/>
                  </a:lnTo>
                  <a:lnTo>
                    <a:pt x="482" y="77"/>
                  </a:lnTo>
                  <a:lnTo>
                    <a:pt x="486" y="78"/>
                  </a:lnTo>
                  <a:lnTo>
                    <a:pt x="486" y="79"/>
                  </a:lnTo>
                  <a:lnTo>
                    <a:pt x="484" y="79"/>
                  </a:lnTo>
                  <a:lnTo>
                    <a:pt x="473" y="74"/>
                  </a:lnTo>
                  <a:lnTo>
                    <a:pt x="471" y="73"/>
                  </a:lnTo>
                  <a:lnTo>
                    <a:pt x="465" y="72"/>
                  </a:lnTo>
                  <a:lnTo>
                    <a:pt x="467" y="73"/>
                  </a:lnTo>
                  <a:lnTo>
                    <a:pt x="467" y="74"/>
                  </a:lnTo>
                  <a:lnTo>
                    <a:pt x="465" y="73"/>
                  </a:lnTo>
                  <a:lnTo>
                    <a:pt x="463" y="74"/>
                  </a:lnTo>
                  <a:lnTo>
                    <a:pt x="461" y="74"/>
                  </a:lnTo>
                  <a:lnTo>
                    <a:pt x="452" y="72"/>
                  </a:lnTo>
                  <a:lnTo>
                    <a:pt x="450" y="72"/>
                  </a:lnTo>
                  <a:lnTo>
                    <a:pt x="448" y="71"/>
                  </a:lnTo>
                  <a:lnTo>
                    <a:pt x="446" y="70"/>
                  </a:lnTo>
                  <a:lnTo>
                    <a:pt x="440" y="67"/>
                  </a:lnTo>
                  <a:lnTo>
                    <a:pt x="440" y="65"/>
                  </a:lnTo>
                  <a:lnTo>
                    <a:pt x="438" y="66"/>
                  </a:lnTo>
                  <a:lnTo>
                    <a:pt x="435" y="66"/>
                  </a:lnTo>
                  <a:lnTo>
                    <a:pt x="425" y="58"/>
                  </a:lnTo>
                  <a:lnTo>
                    <a:pt x="419" y="58"/>
                  </a:lnTo>
                  <a:lnTo>
                    <a:pt x="419" y="57"/>
                  </a:lnTo>
                  <a:lnTo>
                    <a:pt x="406" y="56"/>
                  </a:lnTo>
                  <a:lnTo>
                    <a:pt x="400" y="55"/>
                  </a:lnTo>
                  <a:lnTo>
                    <a:pt x="398" y="55"/>
                  </a:lnTo>
                  <a:lnTo>
                    <a:pt x="398" y="56"/>
                  </a:lnTo>
                  <a:lnTo>
                    <a:pt x="395" y="57"/>
                  </a:lnTo>
                  <a:lnTo>
                    <a:pt x="393" y="56"/>
                  </a:lnTo>
                  <a:lnTo>
                    <a:pt x="391" y="54"/>
                  </a:lnTo>
                  <a:lnTo>
                    <a:pt x="385" y="53"/>
                  </a:lnTo>
                  <a:lnTo>
                    <a:pt x="383" y="51"/>
                  </a:lnTo>
                  <a:lnTo>
                    <a:pt x="379" y="50"/>
                  </a:lnTo>
                  <a:lnTo>
                    <a:pt x="379" y="49"/>
                  </a:lnTo>
                  <a:lnTo>
                    <a:pt x="376" y="48"/>
                  </a:lnTo>
                  <a:lnTo>
                    <a:pt x="368" y="46"/>
                  </a:lnTo>
                  <a:lnTo>
                    <a:pt x="366" y="46"/>
                  </a:lnTo>
                  <a:lnTo>
                    <a:pt x="364" y="46"/>
                  </a:lnTo>
                  <a:lnTo>
                    <a:pt x="364" y="47"/>
                  </a:lnTo>
                  <a:lnTo>
                    <a:pt x="362" y="48"/>
                  </a:lnTo>
                  <a:lnTo>
                    <a:pt x="360" y="47"/>
                  </a:lnTo>
                  <a:lnTo>
                    <a:pt x="360" y="46"/>
                  </a:lnTo>
                  <a:lnTo>
                    <a:pt x="358" y="47"/>
                  </a:lnTo>
                  <a:lnTo>
                    <a:pt x="351" y="47"/>
                  </a:lnTo>
                  <a:lnTo>
                    <a:pt x="349" y="48"/>
                  </a:lnTo>
                  <a:lnTo>
                    <a:pt x="347" y="49"/>
                  </a:lnTo>
                  <a:lnTo>
                    <a:pt x="345" y="49"/>
                  </a:lnTo>
                  <a:lnTo>
                    <a:pt x="343" y="48"/>
                  </a:lnTo>
                  <a:lnTo>
                    <a:pt x="341" y="49"/>
                  </a:lnTo>
                  <a:lnTo>
                    <a:pt x="336" y="49"/>
                  </a:lnTo>
                  <a:lnTo>
                    <a:pt x="336" y="48"/>
                  </a:lnTo>
                  <a:lnTo>
                    <a:pt x="336" y="47"/>
                  </a:lnTo>
                  <a:lnTo>
                    <a:pt x="330" y="47"/>
                  </a:lnTo>
                  <a:lnTo>
                    <a:pt x="328" y="46"/>
                  </a:lnTo>
                  <a:lnTo>
                    <a:pt x="326" y="45"/>
                  </a:lnTo>
                  <a:lnTo>
                    <a:pt x="311" y="45"/>
                  </a:lnTo>
                  <a:lnTo>
                    <a:pt x="303" y="42"/>
                  </a:lnTo>
                  <a:lnTo>
                    <a:pt x="299" y="42"/>
                  </a:lnTo>
                  <a:lnTo>
                    <a:pt x="296" y="41"/>
                  </a:lnTo>
                  <a:lnTo>
                    <a:pt x="292" y="40"/>
                  </a:lnTo>
                  <a:lnTo>
                    <a:pt x="288" y="40"/>
                  </a:lnTo>
                  <a:lnTo>
                    <a:pt x="288" y="39"/>
                  </a:lnTo>
                  <a:lnTo>
                    <a:pt x="277" y="37"/>
                  </a:lnTo>
                  <a:lnTo>
                    <a:pt x="271" y="37"/>
                  </a:lnTo>
                  <a:lnTo>
                    <a:pt x="269" y="38"/>
                  </a:lnTo>
                  <a:lnTo>
                    <a:pt x="263" y="39"/>
                  </a:lnTo>
                  <a:lnTo>
                    <a:pt x="265" y="38"/>
                  </a:lnTo>
                  <a:lnTo>
                    <a:pt x="263" y="37"/>
                  </a:lnTo>
                  <a:lnTo>
                    <a:pt x="259" y="37"/>
                  </a:lnTo>
                  <a:lnTo>
                    <a:pt x="250" y="38"/>
                  </a:lnTo>
                  <a:lnTo>
                    <a:pt x="242" y="38"/>
                  </a:lnTo>
                  <a:lnTo>
                    <a:pt x="244" y="37"/>
                  </a:lnTo>
                  <a:lnTo>
                    <a:pt x="244" y="35"/>
                  </a:lnTo>
                  <a:lnTo>
                    <a:pt x="233" y="35"/>
                  </a:lnTo>
                  <a:lnTo>
                    <a:pt x="237" y="34"/>
                  </a:lnTo>
                  <a:lnTo>
                    <a:pt x="237" y="33"/>
                  </a:lnTo>
                  <a:lnTo>
                    <a:pt x="233" y="33"/>
                  </a:lnTo>
                  <a:lnTo>
                    <a:pt x="235" y="31"/>
                  </a:lnTo>
                  <a:lnTo>
                    <a:pt x="235" y="29"/>
                  </a:lnTo>
                  <a:lnTo>
                    <a:pt x="231" y="27"/>
                  </a:lnTo>
                  <a:lnTo>
                    <a:pt x="227" y="27"/>
                  </a:lnTo>
                  <a:lnTo>
                    <a:pt x="227" y="30"/>
                  </a:lnTo>
                  <a:lnTo>
                    <a:pt x="225" y="30"/>
                  </a:lnTo>
                  <a:lnTo>
                    <a:pt x="223" y="27"/>
                  </a:lnTo>
                  <a:lnTo>
                    <a:pt x="221" y="26"/>
                  </a:lnTo>
                  <a:lnTo>
                    <a:pt x="219" y="26"/>
                  </a:lnTo>
                  <a:lnTo>
                    <a:pt x="216" y="26"/>
                  </a:lnTo>
                  <a:lnTo>
                    <a:pt x="212" y="29"/>
                  </a:lnTo>
                  <a:lnTo>
                    <a:pt x="210" y="27"/>
                  </a:lnTo>
                  <a:lnTo>
                    <a:pt x="208" y="27"/>
                  </a:lnTo>
                  <a:lnTo>
                    <a:pt x="206" y="30"/>
                  </a:lnTo>
                  <a:lnTo>
                    <a:pt x="204" y="30"/>
                  </a:lnTo>
                  <a:lnTo>
                    <a:pt x="204" y="29"/>
                  </a:lnTo>
                  <a:lnTo>
                    <a:pt x="200" y="29"/>
                  </a:lnTo>
                  <a:lnTo>
                    <a:pt x="197" y="27"/>
                  </a:lnTo>
                  <a:lnTo>
                    <a:pt x="200" y="26"/>
                  </a:lnTo>
                  <a:lnTo>
                    <a:pt x="197" y="23"/>
                  </a:lnTo>
                  <a:lnTo>
                    <a:pt x="191" y="22"/>
                  </a:lnTo>
                  <a:lnTo>
                    <a:pt x="191" y="23"/>
                  </a:lnTo>
                  <a:lnTo>
                    <a:pt x="191" y="22"/>
                  </a:lnTo>
                  <a:lnTo>
                    <a:pt x="191" y="24"/>
                  </a:lnTo>
                  <a:lnTo>
                    <a:pt x="189" y="24"/>
                  </a:lnTo>
                  <a:lnTo>
                    <a:pt x="187" y="24"/>
                  </a:lnTo>
                  <a:lnTo>
                    <a:pt x="187" y="26"/>
                  </a:lnTo>
                  <a:lnTo>
                    <a:pt x="189" y="29"/>
                  </a:lnTo>
                  <a:lnTo>
                    <a:pt x="189" y="31"/>
                  </a:lnTo>
                  <a:lnTo>
                    <a:pt x="187" y="31"/>
                  </a:lnTo>
                  <a:lnTo>
                    <a:pt x="187" y="30"/>
                  </a:lnTo>
                  <a:lnTo>
                    <a:pt x="185" y="29"/>
                  </a:lnTo>
                  <a:lnTo>
                    <a:pt x="183" y="30"/>
                  </a:lnTo>
                  <a:lnTo>
                    <a:pt x="183" y="29"/>
                  </a:lnTo>
                  <a:lnTo>
                    <a:pt x="181" y="30"/>
                  </a:lnTo>
                  <a:lnTo>
                    <a:pt x="176" y="29"/>
                  </a:lnTo>
                  <a:lnTo>
                    <a:pt x="174" y="27"/>
                  </a:lnTo>
                  <a:lnTo>
                    <a:pt x="172" y="29"/>
                  </a:lnTo>
                  <a:lnTo>
                    <a:pt x="174" y="25"/>
                  </a:lnTo>
                  <a:lnTo>
                    <a:pt x="176" y="26"/>
                  </a:lnTo>
                  <a:lnTo>
                    <a:pt x="181" y="25"/>
                  </a:lnTo>
                  <a:lnTo>
                    <a:pt x="185" y="23"/>
                  </a:lnTo>
                  <a:lnTo>
                    <a:pt x="185" y="22"/>
                  </a:lnTo>
                  <a:lnTo>
                    <a:pt x="185" y="21"/>
                  </a:lnTo>
                  <a:lnTo>
                    <a:pt x="183" y="20"/>
                  </a:lnTo>
                  <a:lnTo>
                    <a:pt x="176" y="21"/>
                  </a:lnTo>
                  <a:lnTo>
                    <a:pt x="176" y="18"/>
                  </a:lnTo>
                  <a:lnTo>
                    <a:pt x="174" y="17"/>
                  </a:lnTo>
                  <a:lnTo>
                    <a:pt x="172" y="18"/>
                  </a:lnTo>
                  <a:lnTo>
                    <a:pt x="170" y="17"/>
                  </a:lnTo>
                  <a:lnTo>
                    <a:pt x="168" y="16"/>
                  </a:lnTo>
                  <a:lnTo>
                    <a:pt x="166" y="17"/>
                  </a:lnTo>
                  <a:lnTo>
                    <a:pt x="164" y="18"/>
                  </a:lnTo>
                  <a:lnTo>
                    <a:pt x="164" y="20"/>
                  </a:lnTo>
                  <a:lnTo>
                    <a:pt x="164" y="21"/>
                  </a:lnTo>
                  <a:lnTo>
                    <a:pt x="164" y="22"/>
                  </a:lnTo>
                  <a:lnTo>
                    <a:pt x="162" y="21"/>
                  </a:lnTo>
                  <a:lnTo>
                    <a:pt x="160" y="22"/>
                  </a:lnTo>
                  <a:lnTo>
                    <a:pt x="155" y="25"/>
                  </a:lnTo>
                  <a:lnTo>
                    <a:pt x="149" y="29"/>
                  </a:lnTo>
                  <a:lnTo>
                    <a:pt x="143" y="29"/>
                  </a:lnTo>
                  <a:lnTo>
                    <a:pt x="143" y="30"/>
                  </a:lnTo>
                  <a:lnTo>
                    <a:pt x="136" y="30"/>
                  </a:lnTo>
                  <a:lnTo>
                    <a:pt x="132" y="30"/>
                  </a:lnTo>
                  <a:lnTo>
                    <a:pt x="130" y="31"/>
                  </a:lnTo>
                  <a:lnTo>
                    <a:pt x="130" y="32"/>
                  </a:lnTo>
                  <a:lnTo>
                    <a:pt x="126" y="31"/>
                  </a:lnTo>
                  <a:lnTo>
                    <a:pt x="128" y="30"/>
                  </a:lnTo>
                  <a:lnTo>
                    <a:pt x="128" y="29"/>
                  </a:lnTo>
                  <a:lnTo>
                    <a:pt x="132" y="27"/>
                  </a:lnTo>
                  <a:lnTo>
                    <a:pt x="134" y="26"/>
                  </a:lnTo>
                  <a:lnTo>
                    <a:pt x="124" y="29"/>
                  </a:lnTo>
                  <a:lnTo>
                    <a:pt x="122" y="31"/>
                  </a:lnTo>
                  <a:lnTo>
                    <a:pt x="120" y="32"/>
                  </a:lnTo>
                  <a:lnTo>
                    <a:pt x="117" y="33"/>
                  </a:lnTo>
                  <a:lnTo>
                    <a:pt x="120" y="34"/>
                  </a:lnTo>
                  <a:lnTo>
                    <a:pt x="122" y="34"/>
                  </a:lnTo>
                  <a:lnTo>
                    <a:pt x="122" y="37"/>
                  </a:lnTo>
                  <a:lnTo>
                    <a:pt x="124" y="37"/>
                  </a:lnTo>
                  <a:lnTo>
                    <a:pt x="126" y="37"/>
                  </a:lnTo>
                  <a:lnTo>
                    <a:pt x="124" y="38"/>
                  </a:lnTo>
                  <a:lnTo>
                    <a:pt x="122" y="37"/>
                  </a:lnTo>
                  <a:lnTo>
                    <a:pt x="120" y="39"/>
                  </a:lnTo>
                  <a:lnTo>
                    <a:pt x="122" y="40"/>
                  </a:lnTo>
                  <a:lnTo>
                    <a:pt x="122" y="41"/>
                  </a:lnTo>
                  <a:lnTo>
                    <a:pt x="120" y="42"/>
                  </a:lnTo>
                  <a:lnTo>
                    <a:pt x="117" y="41"/>
                  </a:lnTo>
                  <a:lnTo>
                    <a:pt x="117" y="40"/>
                  </a:lnTo>
                  <a:lnTo>
                    <a:pt x="115" y="41"/>
                  </a:lnTo>
                  <a:lnTo>
                    <a:pt x="117" y="39"/>
                  </a:lnTo>
                  <a:lnTo>
                    <a:pt x="117" y="38"/>
                  </a:lnTo>
                  <a:lnTo>
                    <a:pt x="120" y="37"/>
                  </a:lnTo>
                  <a:lnTo>
                    <a:pt x="117" y="35"/>
                  </a:lnTo>
                  <a:lnTo>
                    <a:pt x="115" y="34"/>
                  </a:lnTo>
                  <a:lnTo>
                    <a:pt x="109" y="38"/>
                  </a:lnTo>
                  <a:lnTo>
                    <a:pt x="111" y="38"/>
                  </a:lnTo>
                  <a:lnTo>
                    <a:pt x="109" y="39"/>
                  </a:lnTo>
                  <a:lnTo>
                    <a:pt x="99" y="43"/>
                  </a:lnTo>
                  <a:lnTo>
                    <a:pt x="92" y="43"/>
                  </a:lnTo>
                  <a:lnTo>
                    <a:pt x="90" y="46"/>
                  </a:lnTo>
                  <a:lnTo>
                    <a:pt x="90" y="43"/>
                  </a:lnTo>
                  <a:lnTo>
                    <a:pt x="90" y="42"/>
                  </a:lnTo>
                  <a:lnTo>
                    <a:pt x="92" y="42"/>
                  </a:lnTo>
                  <a:lnTo>
                    <a:pt x="90" y="41"/>
                  </a:lnTo>
                  <a:lnTo>
                    <a:pt x="86" y="46"/>
                  </a:lnTo>
                  <a:lnTo>
                    <a:pt x="86" y="47"/>
                  </a:lnTo>
                  <a:lnTo>
                    <a:pt x="90" y="49"/>
                  </a:lnTo>
                  <a:lnTo>
                    <a:pt x="94" y="50"/>
                  </a:lnTo>
                  <a:lnTo>
                    <a:pt x="94" y="51"/>
                  </a:lnTo>
                  <a:lnTo>
                    <a:pt x="86" y="49"/>
                  </a:lnTo>
                  <a:lnTo>
                    <a:pt x="86" y="48"/>
                  </a:lnTo>
                  <a:lnTo>
                    <a:pt x="84" y="48"/>
                  </a:lnTo>
                  <a:lnTo>
                    <a:pt x="75" y="53"/>
                  </a:lnTo>
                  <a:lnTo>
                    <a:pt x="77" y="54"/>
                  </a:lnTo>
                  <a:lnTo>
                    <a:pt x="84" y="54"/>
                  </a:lnTo>
                  <a:lnTo>
                    <a:pt x="84" y="55"/>
                  </a:lnTo>
                  <a:lnTo>
                    <a:pt x="77" y="55"/>
                  </a:lnTo>
                  <a:lnTo>
                    <a:pt x="75" y="55"/>
                  </a:lnTo>
                  <a:lnTo>
                    <a:pt x="73" y="55"/>
                  </a:lnTo>
                  <a:lnTo>
                    <a:pt x="77" y="57"/>
                  </a:lnTo>
                  <a:lnTo>
                    <a:pt x="80" y="58"/>
                  </a:lnTo>
                  <a:lnTo>
                    <a:pt x="80" y="59"/>
                  </a:lnTo>
                  <a:lnTo>
                    <a:pt x="73" y="57"/>
                  </a:lnTo>
                  <a:lnTo>
                    <a:pt x="75" y="58"/>
                  </a:lnTo>
                  <a:lnTo>
                    <a:pt x="73" y="63"/>
                  </a:lnTo>
                  <a:lnTo>
                    <a:pt x="71" y="63"/>
                  </a:lnTo>
                  <a:lnTo>
                    <a:pt x="71" y="61"/>
                  </a:lnTo>
                  <a:lnTo>
                    <a:pt x="67" y="69"/>
                  </a:lnTo>
                  <a:lnTo>
                    <a:pt x="61" y="72"/>
                  </a:lnTo>
                  <a:lnTo>
                    <a:pt x="33" y="74"/>
                  </a:lnTo>
                  <a:lnTo>
                    <a:pt x="31" y="74"/>
                  </a:lnTo>
                  <a:lnTo>
                    <a:pt x="33" y="74"/>
                  </a:lnTo>
                  <a:lnTo>
                    <a:pt x="33" y="73"/>
                  </a:lnTo>
                  <a:lnTo>
                    <a:pt x="27" y="74"/>
                  </a:lnTo>
                  <a:lnTo>
                    <a:pt x="25" y="82"/>
                  </a:lnTo>
                  <a:lnTo>
                    <a:pt x="27" y="82"/>
                  </a:lnTo>
                  <a:lnTo>
                    <a:pt x="29" y="82"/>
                  </a:lnTo>
                  <a:lnTo>
                    <a:pt x="27" y="83"/>
                  </a:lnTo>
                  <a:lnTo>
                    <a:pt x="23" y="85"/>
                  </a:lnTo>
                  <a:lnTo>
                    <a:pt x="21" y="85"/>
                  </a:lnTo>
                  <a:lnTo>
                    <a:pt x="23" y="85"/>
                  </a:lnTo>
                  <a:lnTo>
                    <a:pt x="23" y="82"/>
                  </a:lnTo>
                  <a:lnTo>
                    <a:pt x="18" y="85"/>
                  </a:lnTo>
                  <a:lnTo>
                    <a:pt x="16" y="86"/>
                  </a:lnTo>
                  <a:lnTo>
                    <a:pt x="27" y="88"/>
                  </a:lnTo>
                  <a:lnTo>
                    <a:pt x="31" y="90"/>
                  </a:lnTo>
                  <a:lnTo>
                    <a:pt x="37" y="93"/>
                  </a:lnTo>
                  <a:lnTo>
                    <a:pt x="40" y="94"/>
                  </a:lnTo>
                  <a:lnTo>
                    <a:pt x="59" y="102"/>
                  </a:lnTo>
                  <a:lnTo>
                    <a:pt x="59" y="103"/>
                  </a:lnTo>
                  <a:lnTo>
                    <a:pt x="61" y="104"/>
                  </a:lnTo>
                  <a:lnTo>
                    <a:pt x="63" y="107"/>
                  </a:lnTo>
                  <a:lnTo>
                    <a:pt x="65" y="107"/>
                  </a:lnTo>
                  <a:lnTo>
                    <a:pt x="63" y="109"/>
                  </a:lnTo>
                  <a:lnTo>
                    <a:pt x="65" y="112"/>
                  </a:lnTo>
                  <a:lnTo>
                    <a:pt x="77" y="115"/>
                  </a:lnTo>
                  <a:lnTo>
                    <a:pt x="77" y="114"/>
                  </a:lnTo>
                  <a:lnTo>
                    <a:pt x="77" y="113"/>
                  </a:lnTo>
                  <a:lnTo>
                    <a:pt x="77" y="112"/>
                  </a:lnTo>
                  <a:lnTo>
                    <a:pt x="82" y="113"/>
                  </a:lnTo>
                  <a:lnTo>
                    <a:pt x="82" y="112"/>
                  </a:lnTo>
                  <a:lnTo>
                    <a:pt x="82" y="111"/>
                  </a:lnTo>
                  <a:lnTo>
                    <a:pt x="84" y="111"/>
                  </a:lnTo>
                  <a:lnTo>
                    <a:pt x="82" y="114"/>
                  </a:lnTo>
                  <a:lnTo>
                    <a:pt x="82" y="115"/>
                  </a:lnTo>
                  <a:lnTo>
                    <a:pt x="86" y="114"/>
                  </a:lnTo>
                  <a:lnTo>
                    <a:pt x="90" y="113"/>
                  </a:lnTo>
                  <a:lnTo>
                    <a:pt x="92" y="113"/>
                  </a:lnTo>
                  <a:lnTo>
                    <a:pt x="94" y="114"/>
                  </a:lnTo>
                  <a:lnTo>
                    <a:pt x="96" y="115"/>
                  </a:lnTo>
                  <a:lnTo>
                    <a:pt x="92" y="117"/>
                  </a:lnTo>
                  <a:lnTo>
                    <a:pt x="92" y="119"/>
                  </a:lnTo>
                  <a:lnTo>
                    <a:pt x="94" y="122"/>
                  </a:lnTo>
                  <a:lnTo>
                    <a:pt x="99" y="123"/>
                  </a:lnTo>
                  <a:lnTo>
                    <a:pt x="101" y="122"/>
                  </a:lnTo>
                  <a:lnTo>
                    <a:pt x="101" y="121"/>
                  </a:lnTo>
                  <a:lnTo>
                    <a:pt x="101" y="120"/>
                  </a:lnTo>
                  <a:lnTo>
                    <a:pt x="101" y="122"/>
                  </a:lnTo>
                  <a:lnTo>
                    <a:pt x="103" y="121"/>
                  </a:lnTo>
                  <a:lnTo>
                    <a:pt x="107" y="121"/>
                  </a:lnTo>
                  <a:lnTo>
                    <a:pt x="111" y="123"/>
                  </a:lnTo>
                  <a:lnTo>
                    <a:pt x="113" y="122"/>
                  </a:lnTo>
                  <a:lnTo>
                    <a:pt x="117" y="121"/>
                  </a:lnTo>
                  <a:lnTo>
                    <a:pt x="120" y="121"/>
                  </a:lnTo>
                  <a:lnTo>
                    <a:pt x="122" y="120"/>
                  </a:lnTo>
                  <a:lnTo>
                    <a:pt x="126" y="121"/>
                  </a:lnTo>
                  <a:lnTo>
                    <a:pt x="124" y="121"/>
                  </a:lnTo>
                  <a:lnTo>
                    <a:pt x="117" y="123"/>
                  </a:lnTo>
                  <a:lnTo>
                    <a:pt x="115" y="125"/>
                  </a:lnTo>
                  <a:lnTo>
                    <a:pt x="117" y="125"/>
                  </a:lnTo>
                  <a:lnTo>
                    <a:pt x="117" y="123"/>
                  </a:lnTo>
                  <a:lnTo>
                    <a:pt x="124" y="122"/>
                  </a:lnTo>
                  <a:lnTo>
                    <a:pt x="126" y="123"/>
                  </a:lnTo>
                  <a:lnTo>
                    <a:pt x="126" y="125"/>
                  </a:lnTo>
                  <a:lnTo>
                    <a:pt x="124" y="125"/>
                  </a:lnTo>
                  <a:lnTo>
                    <a:pt x="117" y="126"/>
                  </a:lnTo>
                  <a:lnTo>
                    <a:pt x="115" y="126"/>
                  </a:lnTo>
                  <a:lnTo>
                    <a:pt x="115" y="127"/>
                  </a:lnTo>
                  <a:lnTo>
                    <a:pt x="109" y="127"/>
                  </a:lnTo>
                  <a:lnTo>
                    <a:pt x="107" y="127"/>
                  </a:lnTo>
                  <a:lnTo>
                    <a:pt x="107" y="126"/>
                  </a:lnTo>
                  <a:lnTo>
                    <a:pt x="105" y="126"/>
                  </a:lnTo>
                  <a:lnTo>
                    <a:pt x="105" y="125"/>
                  </a:lnTo>
                  <a:lnTo>
                    <a:pt x="103" y="125"/>
                  </a:lnTo>
                  <a:lnTo>
                    <a:pt x="101" y="123"/>
                  </a:lnTo>
                  <a:lnTo>
                    <a:pt x="99" y="125"/>
                  </a:lnTo>
                  <a:lnTo>
                    <a:pt x="94" y="125"/>
                  </a:lnTo>
                  <a:lnTo>
                    <a:pt x="90" y="123"/>
                  </a:lnTo>
                  <a:lnTo>
                    <a:pt x="88" y="121"/>
                  </a:lnTo>
                  <a:lnTo>
                    <a:pt x="92" y="125"/>
                  </a:lnTo>
                  <a:lnTo>
                    <a:pt x="90" y="127"/>
                  </a:lnTo>
                  <a:lnTo>
                    <a:pt x="90" y="128"/>
                  </a:lnTo>
                  <a:lnTo>
                    <a:pt x="92" y="128"/>
                  </a:lnTo>
                  <a:lnTo>
                    <a:pt x="92" y="126"/>
                  </a:lnTo>
                  <a:lnTo>
                    <a:pt x="103" y="128"/>
                  </a:lnTo>
                  <a:lnTo>
                    <a:pt x="105" y="129"/>
                  </a:lnTo>
                  <a:lnTo>
                    <a:pt x="105" y="130"/>
                  </a:lnTo>
                  <a:lnTo>
                    <a:pt x="103" y="131"/>
                  </a:lnTo>
                  <a:lnTo>
                    <a:pt x="103" y="130"/>
                  </a:lnTo>
                  <a:lnTo>
                    <a:pt x="96" y="129"/>
                  </a:lnTo>
                  <a:lnTo>
                    <a:pt x="94" y="134"/>
                  </a:lnTo>
                  <a:lnTo>
                    <a:pt x="94" y="135"/>
                  </a:lnTo>
                  <a:lnTo>
                    <a:pt x="92" y="135"/>
                  </a:lnTo>
                  <a:lnTo>
                    <a:pt x="90" y="135"/>
                  </a:lnTo>
                  <a:lnTo>
                    <a:pt x="90" y="134"/>
                  </a:lnTo>
                  <a:lnTo>
                    <a:pt x="88" y="133"/>
                  </a:lnTo>
                  <a:lnTo>
                    <a:pt x="86" y="134"/>
                  </a:lnTo>
                  <a:lnTo>
                    <a:pt x="84" y="133"/>
                  </a:lnTo>
                  <a:lnTo>
                    <a:pt x="80" y="134"/>
                  </a:lnTo>
                  <a:lnTo>
                    <a:pt x="80" y="133"/>
                  </a:lnTo>
                  <a:lnTo>
                    <a:pt x="80" y="134"/>
                  </a:lnTo>
                  <a:lnTo>
                    <a:pt x="80" y="133"/>
                  </a:lnTo>
                  <a:lnTo>
                    <a:pt x="77" y="133"/>
                  </a:lnTo>
                  <a:lnTo>
                    <a:pt x="75" y="134"/>
                  </a:lnTo>
                  <a:lnTo>
                    <a:pt x="75" y="133"/>
                  </a:lnTo>
                  <a:lnTo>
                    <a:pt x="65" y="133"/>
                  </a:lnTo>
                  <a:lnTo>
                    <a:pt x="63" y="131"/>
                  </a:lnTo>
                  <a:lnTo>
                    <a:pt x="63" y="130"/>
                  </a:lnTo>
                  <a:lnTo>
                    <a:pt x="59" y="130"/>
                  </a:lnTo>
                  <a:lnTo>
                    <a:pt x="63" y="128"/>
                  </a:lnTo>
                  <a:lnTo>
                    <a:pt x="63" y="127"/>
                  </a:lnTo>
                  <a:lnTo>
                    <a:pt x="63" y="125"/>
                  </a:lnTo>
                  <a:lnTo>
                    <a:pt x="63" y="123"/>
                  </a:lnTo>
                  <a:lnTo>
                    <a:pt x="61" y="122"/>
                  </a:lnTo>
                  <a:lnTo>
                    <a:pt x="65" y="122"/>
                  </a:lnTo>
                  <a:lnTo>
                    <a:pt x="50" y="122"/>
                  </a:lnTo>
                  <a:lnTo>
                    <a:pt x="46" y="126"/>
                  </a:lnTo>
                  <a:lnTo>
                    <a:pt x="42" y="126"/>
                  </a:lnTo>
                  <a:lnTo>
                    <a:pt x="40" y="126"/>
                  </a:lnTo>
                  <a:lnTo>
                    <a:pt x="33" y="129"/>
                  </a:lnTo>
                  <a:lnTo>
                    <a:pt x="35" y="130"/>
                  </a:lnTo>
                  <a:lnTo>
                    <a:pt x="37" y="131"/>
                  </a:lnTo>
                  <a:lnTo>
                    <a:pt x="35" y="131"/>
                  </a:lnTo>
                  <a:lnTo>
                    <a:pt x="29" y="133"/>
                  </a:lnTo>
                  <a:lnTo>
                    <a:pt x="29" y="131"/>
                  </a:lnTo>
                  <a:lnTo>
                    <a:pt x="29" y="130"/>
                  </a:lnTo>
                  <a:lnTo>
                    <a:pt x="21" y="134"/>
                  </a:lnTo>
                  <a:lnTo>
                    <a:pt x="18" y="135"/>
                  </a:lnTo>
                  <a:lnTo>
                    <a:pt x="16" y="134"/>
                  </a:lnTo>
                  <a:lnTo>
                    <a:pt x="16" y="135"/>
                  </a:lnTo>
                  <a:lnTo>
                    <a:pt x="16" y="136"/>
                  </a:lnTo>
                  <a:lnTo>
                    <a:pt x="12" y="137"/>
                  </a:lnTo>
                  <a:lnTo>
                    <a:pt x="12" y="136"/>
                  </a:lnTo>
                  <a:lnTo>
                    <a:pt x="8" y="137"/>
                  </a:lnTo>
                  <a:lnTo>
                    <a:pt x="8" y="138"/>
                  </a:lnTo>
                  <a:lnTo>
                    <a:pt x="8" y="139"/>
                  </a:lnTo>
                  <a:lnTo>
                    <a:pt x="2" y="142"/>
                  </a:lnTo>
                  <a:lnTo>
                    <a:pt x="0" y="142"/>
                  </a:lnTo>
                  <a:lnTo>
                    <a:pt x="2" y="139"/>
                  </a:lnTo>
                  <a:lnTo>
                    <a:pt x="0" y="141"/>
                  </a:lnTo>
                  <a:lnTo>
                    <a:pt x="0" y="142"/>
                  </a:lnTo>
                  <a:lnTo>
                    <a:pt x="10" y="146"/>
                  </a:lnTo>
                  <a:lnTo>
                    <a:pt x="18" y="147"/>
                  </a:lnTo>
                  <a:lnTo>
                    <a:pt x="18" y="146"/>
                  </a:lnTo>
                  <a:lnTo>
                    <a:pt x="27" y="149"/>
                  </a:lnTo>
                  <a:lnTo>
                    <a:pt x="23" y="149"/>
                  </a:lnTo>
                  <a:lnTo>
                    <a:pt x="21" y="151"/>
                  </a:lnTo>
                  <a:lnTo>
                    <a:pt x="18" y="151"/>
                  </a:lnTo>
                  <a:lnTo>
                    <a:pt x="18" y="150"/>
                  </a:lnTo>
                  <a:lnTo>
                    <a:pt x="18" y="149"/>
                  </a:lnTo>
                  <a:lnTo>
                    <a:pt x="16" y="150"/>
                  </a:lnTo>
                  <a:lnTo>
                    <a:pt x="21" y="153"/>
                  </a:lnTo>
                  <a:lnTo>
                    <a:pt x="23" y="154"/>
                  </a:lnTo>
                  <a:lnTo>
                    <a:pt x="23" y="155"/>
                  </a:lnTo>
                  <a:lnTo>
                    <a:pt x="23" y="159"/>
                  </a:lnTo>
                  <a:lnTo>
                    <a:pt x="25" y="161"/>
                  </a:lnTo>
                  <a:lnTo>
                    <a:pt x="27" y="161"/>
                  </a:lnTo>
                  <a:lnTo>
                    <a:pt x="29" y="162"/>
                  </a:lnTo>
                  <a:lnTo>
                    <a:pt x="40" y="163"/>
                  </a:lnTo>
                  <a:lnTo>
                    <a:pt x="42" y="163"/>
                  </a:lnTo>
                  <a:lnTo>
                    <a:pt x="48" y="165"/>
                  </a:lnTo>
                  <a:lnTo>
                    <a:pt x="56" y="162"/>
                  </a:lnTo>
                  <a:lnTo>
                    <a:pt x="61" y="162"/>
                  </a:lnTo>
                  <a:lnTo>
                    <a:pt x="65" y="161"/>
                  </a:lnTo>
                  <a:lnTo>
                    <a:pt x="69" y="163"/>
                  </a:lnTo>
                  <a:lnTo>
                    <a:pt x="73" y="165"/>
                  </a:lnTo>
                  <a:lnTo>
                    <a:pt x="73" y="163"/>
                  </a:lnTo>
                  <a:lnTo>
                    <a:pt x="71" y="162"/>
                  </a:lnTo>
                  <a:lnTo>
                    <a:pt x="69" y="161"/>
                  </a:lnTo>
                  <a:lnTo>
                    <a:pt x="73" y="161"/>
                  </a:lnTo>
                  <a:lnTo>
                    <a:pt x="75" y="162"/>
                  </a:lnTo>
                  <a:lnTo>
                    <a:pt x="77" y="163"/>
                  </a:lnTo>
                  <a:lnTo>
                    <a:pt x="77" y="167"/>
                  </a:lnTo>
                  <a:lnTo>
                    <a:pt x="80" y="167"/>
                  </a:lnTo>
                  <a:lnTo>
                    <a:pt x="84" y="162"/>
                  </a:lnTo>
                  <a:lnTo>
                    <a:pt x="88" y="160"/>
                  </a:lnTo>
                  <a:lnTo>
                    <a:pt x="94" y="158"/>
                  </a:lnTo>
                  <a:lnTo>
                    <a:pt x="96" y="158"/>
                  </a:lnTo>
                  <a:lnTo>
                    <a:pt x="99" y="158"/>
                  </a:lnTo>
                  <a:lnTo>
                    <a:pt x="101" y="157"/>
                  </a:lnTo>
                  <a:lnTo>
                    <a:pt x="105" y="155"/>
                  </a:lnTo>
                  <a:lnTo>
                    <a:pt x="107" y="158"/>
                  </a:lnTo>
                  <a:lnTo>
                    <a:pt x="109" y="158"/>
                  </a:lnTo>
                  <a:lnTo>
                    <a:pt x="109" y="160"/>
                  </a:lnTo>
                  <a:lnTo>
                    <a:pt x="105" y="163"/>
                  </a:lnTo>
                  <a:lnTo>
                    <a:pt x="103" y="163"/>
                  </a:lnTo>
                  <a:lnTo>
                    <a:pt x="101" y="162"/>
                  </a:lnTo>
                  <a:lnTo>
                    <a:pt x="96" y="162"/>
                  </a:lnTo>
                  <a:lnTo>
                    <a:pt x="96" y="165"/>
                  </a:lnTo>
                  <a:lnTo>
                    <a:pt x="99" y="166"/>
                  </a:lnTo>
                  <a:lnTo>
                    <a:pt x="99" y="165"/>
                  </a:lnTo>
                  <a:lnTo>
                    <a:pt x="103" y="166"/>
                  </a:lnTo>
                  <a:lnTo>
                    <a:pt x="107" y="170"/>
                  </a:lnTo>
                  <a:lnTo>
                    <a:pt x="105" y="171"/>
                  </a:lnTo>
                  <a:lnTo>
                    <a:pt x="107" y="173"/>
                  </a:lnTo>
                  <a:lnTo>
                    <a:pt x="107" y="175"/>
                  </a:lnTo>
                  <a:lnTo>
                    <a:pt x="107" y="177"/>
                  </a:lnTo>
                  <a:lnTo>
                    <a:pt x="103" y="181"/>
                  </a:lnTo>
                  <a:lnTo>
                    <a:pt x="101" y="182"/>
                  </a:lnTo>
                  <a:lnTo>
                    <a:pt x="99" y="182"/>
                  </a:lnTo>
                  <a:lnTo>
                    <a:pt x="96" y="182"/>
                  </a:lnTo>
                  <a:lnTo>
                    <a:pt x="94" y="183"/>
                  </a:lnTo>
                  <a:lnTo>
                    <a:pt x="92" y="183"/>
                  </a:lnTo>
                  <a:lnTo>
                    <a:pt x="86" y="184"/>
                  </a:lnTo>
                  <a:lnTo>
                    <a:pt x="88" y="182"/>
                  </a:lnTo>
                  <a:lnTo>
                    <a:pt x="86" y="182"/>
                  </a:lnTo>
                  <a:lnTo>
                    <a:pt x="75" y="190"/>
                  </a:lnTo>
                  <a:lnTo>
                    <a:pt x="71" y="190"/>
                  </a:lnTo>
                  <a:lnTo>
                    <a:pt x="69" y="190"/>
                  </a:lnTo>
                  <a:lnTo>
                    <a:pt x="67" y="189"/>
                  </a:lnTo>
                  <a:lnTo>
                    <a:pt x="63" y="190"/>
                  </a:lnTo>
                  <a:lnTo>
                    <a:pt x="59" y="191"/>
                  </a:lnTo>
                  <a:lnTo>
                    <a:pt x="59" y="192"/>
                  </a:lnTo>
                  <a:lnTo>
                    <a:pt x="59" y="193"/>
                  </a:lnTo>
                  <a:lnTo>
                    <a:pt x="59" y="194"/>
                  </a:lnTo>
                  <a:lnTo>
                    <a:pt x="59" y="195"/>
                  </a:lnTo>
                  <a:lnTo>
                    <a:pt x="52" y="194"/>
                  </a:lnTo>
                  <a:lnTo>
                    <a:pt x="50" y="195"/>
                  </a:lnTo>
                  <a:lnTo>
                    <a:pt x="48" y="197"/>
                  </a:lnTo>
                  <a:lnTo>
                    <a:pt x="46" y="199"/>
                  </a:lnTo>
                  <a:lnTo>
                    <a:pt x="44" y="198"/>
                  </a:lnTo>
                  <a:lnTo>
                    <a:pt x="37" y="201"/>
                  </a:lnTo>
                  <a:lnTo>
                    <a:pt x="35" y="202"/>
                  </a:lnTo>
                  <a:lnTo>
                    <a:pt x="33" y="207"/>
                  </a:lnTo>
                  <a:lnTo>
                    <a:pt x="33" y="209"/>
                  </a:lnTo>
                  <a:lnTo>
                    <a:pt x="33" y="210"/>
                  </a:lnTo>
                  <a:lnTo>
                    <a:pt x="31" y="210"/>
                  </a:lnTo>
                  <a:lnTo>
                    <a:pt x="29" y="210"/>
                  </a:lnTo>
                  <a:lnTo>
                    <a:pt x="27" y="210"/>
                  </a:lnTo>
                  <a:lnTo>
                    <a:pt x="27" y="211"/>
                  </a:lnTo>
                  <a:lnTo>
                    <a:pt x="31" y="213"/>
                  </a:lnTo>
                  <a:lnTo>
                    <a:pt x="29" y="214"/>
                  </a:lnTo>
                  <a:lnTo>
                    <a:pt x="27" y="214"/>
                  </a:lnTo>
                  <a:lnTo>
                    <a:pt x="27" y="216"/>
                  </a:lnTo>
                  <a:lnTo>
                    <a:pt x="33" y="215"/>
                  </a:lnTo>
                  <a:lnTo>
                    <a:pt x="35" y="215"/>
                  </a:lnTo>
                  <a:lnTo>
                    <a:pt x="35" y="214"/>
                  </a:lnTo>
                  <a:lnTo>
                    <a:pt x="42" y="214"/>
                  </a:lnTo>
                  <a:lnTo>
                    <a:pt x="40" y="215"/>
                  </a:lnTo>
                  <a:lnTo>
                    <a:pt x="42" y="215"/>
                  </a:lnTo>
                  <a:lnTo>
                    <a:pt x="35" y="215"/>
                  </a:lnTo>
                  <a:lnTo>
                    <a:pt x="33" y="216"/>
                  </a:lnTo>
                  <a:lnTo>
                    <a:pt x="31" y="217"/>
                  </a:lnTo>
                  <a:lnTo>
                    <a:pt x="31" y="218"/>
                  </a:lnTo>
                  <a:lnTo>
                    <a:pt x="35" y="219"/>
                  </a:lnTo>
                  <a:lnTo>
                    <a:pt x="37" y="217"/>
                  </a:lnTo>
                  <a:lnTo>
                    <a:pt x="40" y="218"/>
                  </a:lnTo>
                  <a:lnTo>
                    <a:pt x="37" y="218"/>
                  </a:lnTo>
                  <a:lnTo>
                    <a:pt x="37" y="219"/>
                  </a:lnTo>
                  <a:lnTo>
                    <a:pt x="40" y="222"/>
                  </a:lnTo>
                  <a:lnTo>
                    <a:pt x="40" y="223"/>
                  </a:lnTo>
                  <a:lnTo>
                    <a:pt x="40" y="224"/>
                  </a:lnTo>
                  <a:lnTo>
                    <a:pt x="42" y="224"/>
                  </a:lnTo>
                  <a:lnTo>
                    <a:pt x="42" y="225"/>
                  </a:lnTo>
                  <a:lnTo>
                    <a:pt x="44" y="225"/>
                  </a:lnTo>
                  <a:lnTo>
                    <a:pt x="46" y="223"/>
                  </a:lnTo>
                  <a:lnTo>
                    <a:pt x="46" y="224"/>
                  </a:lnTo>
                  <a:lnTo>
                    <a:pt x="48" y="224"/>
                  </a:lnTo>
                  <a:lnTo>
                    <a:pt x="50" y="224"/>
                  </a:lnTo>
                  <a:lnTo>
                    <a:pt x="48" y="226"/>
                  </a:lnTo>
                  <a:lnTo>
                    <a:pt x="59" y="227"/>
                  </a:lnTo>
                  <a:lnTo>
                    <a:pt x="61" y="226"/>
                  </a:lnTo>
                  <a:lnTo>
                    <a:pt x="63" y="226"/>
                  </a:lnTo>
                  <a:lnTo>
                    <a:pt x="65" y="229"/>
                  </a:lnTo>
                  <a:lnTo>
                    <a:pt x="63" y="230"/>
                  </a:lnTo>
                  <a:lnTo>
                    <a:pt x="59" y="230"/>
                  </a:lnTo>
                  <a:lnTo>
                    <a:pt x="52" y="235"/>
                  </a:lnTo>
                  <a:lnTo>
                    <a:pt x="52" y="237"/>
                  </a:lnTo>
                  <a:lnTo>
                    <a:pt x="52" y="238"/>
                  </a:lnTo>
                  <a:lnTo>
                    <a:pt x="54" y="240"/>
                  </a:lnTo>
                  <a:lnTo>
                    <a:pt x="56" y="240"/>
                  </a:lnTo>
                  <a:lnTo>
                    <a:pt x="59" y="240"/>
                  </a:lnTo>
                  <a:lnTo>
                    <a:pt x="61" y="240"/>
                  </a:lnTo>
                  <a:lnTo>
                    <a:pt x="59" y="241"/>
                  </a:lnTo>
                  <a:lnTo>
                    <a:pt x="63" y="241"/>
                  </a:lnTo>
                  <a:lnTo>
                    <a:pt x="59" y="241"/>
                  </a:lnTo>
                  <a:lnTo>
                    <a:pt x="56" y="242"/>
                  </a:lnTo>
                  <a:lnTo>
                    <a:pt x="59" y="243"/>
                  </a:lnTo>
                  <a:lnTo>
                    <a:pt x="61" y="244"/>
                  </a:lnTo>
                  <a:lnTo>
                    <a:pt x="63" y="244"/>
                  </a:lnTo>
                  <a:lnTo>
                    <a:pt x="65" y="246"/>
                  </a:lnTo>
                  <a:lnTo>
                    <a:pt x="65" y="244"/>
                  </a:lnTo>
                  <a:lnTo>
                    <a:pt x="67" y="246"/>
                  </a:lnTo>
                  <a:lnTo>
                    <a:pt x="69" y="246"/>
                  </a:lnTo>
                  <a:lnTo>
                    <a:pt x="71" y="246"/>
                  </a:lnTo>
                  <a:lnTo>
                    <a:pt x="73" y="246"/>
                  </a:lnTo>
                  <a:lnTo>
                    <a:pt x="73" y="244"/>
                  </a:lnTo>
                  <a:lnTo>
                    <a:pt x="80" y="241"/>
                  </a:lnTo>
                  <a:lnTo>
                    <a:pt x="82" y="239"/>
                  </a:lnTo>
                  <a:lnTo>
                    <a:pt x="84" y="238"/>
                  </a:lnTo>
                  <a:lnTo>
                    <a:pt x="82" y="237"/>
                  </a:lnTo>
                  <a:lnTo>
                    <a:pt x="80" y="235"/>
                  </a:lnTo>
                  <a:lnTo>
                    <a:pt x="84" y="231"/>
                  </a:lnTo>
                  <a:lnTo>
                    <a:pt x="88" y="229"/>
                  </a:lnTo>
                  <a:lnTo>
                    <a:pt x="90" y="227"/>
                  </a:lnTo>
                  <a:lnTo>
                    <a:pt x="92" y="227"/>
                  </a:lnTo>
                  <a:lnTo>
                    <a:pt x="96" y="227"/>
                  </a:lnTo>
                  <a:lnTo>
                    <a:pt x="84" y="234"/>
                  </a:lnTo>
                  <a:lnTo>
                    <a:pt x="82" y="235"/>
                  </a:lnTo>
                  <a:lnTo>
                    <a:pt x="84" y="237"/>
                  </a:lnTo>
                  <a:lnTo>
                    <a:pt x="86" y="240"/>
                  </a:lnTo>
                  <a:lnTo>
                    <a:pt x="92" y="248"/>
                  </a:lnTo>
                  <a:lnTo>
                    <a:pt x="92" y="249"/>
                  </a:lnTo>
                  <a:lnTo>
                    <a:pt x="90" y="250"/>
                  </a:lnTo>
                  <a:lnTo>
                    <a:pt x="90" y="251"/>
                  </a:lnTo>
                  <a:lnTo>
                    <a:pt x="88" y="251"/>
                  </a:lnTo>
                  <a:lnTo>
                    <a:pt x="88" y="252"/>
                  </a:lnTo>
                  <a:lnTo>
                    <a:pt x="90" y="255"/>
                  </a:lnTo>
                  <a:lnTo>
                    <a:pt x="92" y="254"/>
                  </a:lnTo>
                  <a:lnTo>
                    <a:pt x="94" y="254"/>
                  </a:lnTo>
                  <a:lnTo>
                    <a:pt x="94" y="255"/>
                  </a:lnTo>
                  <a:lnTo>
                    <a:pt x="92" y="256"/>
                  </a:lnTo>
                  <a:lnTo>
                    <a:pt x="92" y="258"/>
                  </a:lnTo>
                  <a:lnTo>
                    <a:pt x="94" y="258"/>
                  </a:lnTo>
                  <a:lnTo>
                    <a:pt x="94" y="259"/>
                  </a:lnTo>
                  <a:lnTo>
                    <a:pt x="90" y="260"/>
                  </a:lnTo>
                  <a:lnTo>
                    <a:pt x="88" y="260"/>
                  </a:lnTo>
                  <a:lnTo>
                    <a:pt x="86" y="262"/>
                  </a:lnTo>
                  <a:lnTo>
                    <a:pt x="92" y="262"/>
                  </a:lnTo>
                  <a:lnTo>
                    <a:pt x="94" y="262"/>
                  </a:lnTo>
                  <a:lnTo>
                    <a:pt x="99" y="259"/>
                  </a:lnTo>
                  <a:lnTo>
                    <a:pt x="101" y="259"/>
                  </a:lnTo>
                  <a:lnTo>
                    <a:pt x="103" y="257"/>
                  </a:lnTo>
                  <a:lnTo>
                    <a:pt x="107" y="257"/>
                  </a:lnTo>
                  <a:lnTo>
                    <a:pt x="111" y="256"/>
                  </a:lnTo>
                  <a:lnTo>
                    <a:pt x="113" y="251"/>
                  </a:lnTo>
                  <a:lnTo>
                    <a:pt x="115" y="255"/>
                  </a:lnTo>
                  <a:lnTo>
                    <a:pt x="113" y="255"/>
                  </a:lnTo>
                  <a:lnTo>
                    <a:pt x="113" y="256"/>
                  </a:lnTo>
                  <a:lnTo>
                    <a:pt x="113" y="257"/>
                  </a:lnTo>
                  <a:lnTo>
                    <a:pt x="115" y="258"/>
                  </a:lnTo>
                  <a:lnTo>
                    <a:pt x="117" y="258"/>
                  </a:lnTo>
                  <a:lnTo>
                    <a:pt x="120" y="259"/>
                  </a:lnTo>
                  <a:lnTo>
                    <a:pt x="122" y="258"/>
                  </a:lnTo>
                  <a:lnTo>
                    <a:pt x="122" y="257"/>
                  </a:lnTo>
                  <a:lnTo>
                    <a:pt x="124" y="257"/>
                  </a:lnTo>
                  <a:lnTo>
                    <a:pt x="124" y="258"/>
                  </a:lnTo>
                  <a:lnTo>
                    <a:pt x="126" y="259"/>
                  </a:lnTo>
                  <a:lnTo>
                    <a:pt x="132" y="265"/>
                  </a:lnTo>
                  <a:lnTo>
                    <a:pt x="134" y="265"/>
                  </a:lnTo>
                  <a:lnTo>
                    <a:pt x="136" y="264"/>
                  </a:lnTo>
                  <a:lnTo>
                    <a:pt x="136" y="262"/>
                  </a:lnTo>
                  <a:lnTo>
                    <a:pt x="134" y="260"/>
                  </a:lnTo>
                  <a:lnTo>
                    <a:pt x="136" y="258"/>
                  </a:lnTo>
                  <a:lnTo>
                    <a:pt x="139" y="257"/>
                  </a:lnTo>
                  <a:lnTo>
                    <a:pt x="141" y="256"/>
                  </a:lnTo>
                  <a:lnTo>
                    <a:pt x="141" y="257"/>
                  </a:lnTo>
                  <a:lnTo>
                    <a:pt x="141" y="259"/>
                  </a:lnTo>
                  <a:lnTo>
                    <a:pt x="145" y="262"/>
                  </a:lnTo>
                  <a:lnTo>
                    <a:pt x="147" y="262"/>
                  </a:lnTo>
                  <a:lnTo>
                    <a:pt x="157" y="258"/>
                  </a:lnTo>
                  <a:lnTo>
                    <a:pt x="162" y="255"/>
                  </a:lnTo>
                  <a:lnTo>
                    <a:pt x="166" y="255"/>
                  </a:lnTo>
                  <a:lnTo>
                    <a:pt x="162" y="258"/>
                  </a:lnTo>
                  <a:lnTo>
                    <a:pt x="160" y="259"/>
                  </a:lnTo>
                  <a:lnTo>
                    <a:pt x="162" y="259"/>
                  </a:lnTo>
                  <a:lnTo>
                    <a:pt x="160" y="262"/>
                  </a:lnTo>
                  <a:lnTo>
                    <a:pt x="155" y="263"/>
                  </a:lnTo>
                  <a:lnTo>
                    <a:pt x="155" y="266"/>
                  </a:lnTo>
                  <a:lnTo>
                    <a:pt x="157" y="267"/>
                  </a:lnTo>
                  <a:lnTo>
                    <a:pt x="153" y="270"/>
                  </a:lnTo>
                  <a:lnTo>
                    <a:pt x="151" y="276"/>
                  </a:lnTo>
                  <a:lnTo>
                    <a:pt x="147" y="281"/>
                  </a:lnTo>
                  <a:lnTo>
                    <a:pt x="145" y="281"/>
                  </a:lnTo>
                  <a:lnTo>
                    <a:pt x="145" y="282"/>
                  </a:lnTo>
                  <a:lnTo>
                    <a:pt x="141" y="284"/>
                  </a:lnTo>
                  <a:lnTo>
                    <a:pt x="136" y="289"/>
                  </a:lnTo>
                  <a:lnTo>
                    <a:pt x="134" y="289"/>
                  </a:lnTo>
                  <a:lnTo>
                    <a:pt x="132" y="289"/>
                  </a:lnTo>
                  <a:lnTo>
                    <a:pt x="130" y="290"/>
                  </a:lnTo>
                  <a:lnTo>
                    <a:pt x="126" y="291"/>
                  </a:lnTo>
                  <a:lnTo>
                    <a:pt x="122" y="292"/>
                  </a:lnTo>
                  <a:lnTo>
                    <a:pt x="120" y="292"/>
                  </a:lnTo>
                  <a:lnTo>
                    <a:pt x="111" y="298"/>
                  </a:lnTo>
                  <a:lnTo>
                    <a:pt x="109" y="302"/>
                  </a:lnTo>
                  <a:lnTo>
                    <a:pt x="113" y="303"/>
                  </a:lnTo>
                  <a:lnTo>
                    <a:pt x="111" y="303"/>
                  </a:lnTo>
                  <a:lnTo>
                    <a:pt x="109" y="303"/>
                  </a:lnTo>
                  <a:lnTo>
                    <a:pt x="107" y="302"/>
                  </a:lnTo>
                  <a:lnTo>
                    <a:pt x="107" y="303"/>
                  </a:lnTo>
                  <a:lnTo>
                    <a:pt x="105" y="303"/>
                  </a:lnTo>
                  <a:lnTo>
                    <a:pt x="105" y="302"/>
                  </a:lnTo>
                  <a:lnTo>
                    <a:pt x="105" y="300"/>
                  </a:lnTo>
                  <a:lnTo>
                    <a:pt x="103" y="300"/>
                  </a:lnTo>
                  <a:lnTo>
                    <a:pt x="101" y="300"/>
                  </a:lnTo>
                  <a:lnTo>
                    <a:pt x="99" y="300"/>
                  </a:lnTo>
                  <a:lnTo>
                    <a:pt x="82" y="306"/>
                  </a:lnTo>
                  <a:lnTo>
                    <a:pt x="82" y="307"/>
                  </a:lnTo>
                  <a:lnTo>
                    <a:pt x="80" y="307"/>
                  </a:lnTo>
                  <a:lnTo>
                    <a:pt x="80" y="308"/>
                  </a:lnTo>
                  <a:lnTo>
                    <a:pt x="80" y="310"/>
                  </a:lnTo>
                  <a:lnTo>
                    <a:pt x="75" y="311"/>
                  </a:lnTo>
                  <a:lnTo>
                    <a:pt x="75" y="312"/>
                  </a:lnTo>
                  <a:lnTo>
                    <a:pt x="73" y="311"/>
                  </a:lnTo>
                  <a:lnTo>
                    <a:pt x="71" y="312"/>
                  </a:lnTo>
                  <a:lnTo>
                    <a:pt x="69" y="313"/>
                  </a:lnTo>
                  <a:lnTo>
                    <a:pt x="67" y="313"/>
                  </a:lnTo>
                  <a:lnTo>
                    <a:pt x="69" y="313"/>
                  </a:lnTo>
                  <a:lnTo>
                    <a:pt x="69" y="315"/>
                  </a:lnTo>
                  <a:lnTo>
                    <a:pt x="69" y="316"/>
                  </a:lnTo>
                  <a:lnTo>
                    <a:pt x="71" y="316"/>
                  </a:lnTo>
                  <a:lnTo>
                    <a:pt x="71" y="315"/>
                  </a:lnTo>
                  <a:lnTo>
                    <a:pt x="71" y="313"/>
                  </a:lnTo>
                  <a:lnTo>
                    <a:pt x="73" y="313"/>
                  </a:lnTo>
                  <a:lnTo>
                    <a:pt x="73" y="314"/>
                  </a:lnTo>
                  <a:lnTo>
                    <a:pt x="75" y="315"/>
                  </a:lnTo>
                  <a:lnTo>
                    <a:pt x="80" y="314"/>
                  </a:lnTo>
                  <a:lnTo>
                    <a:pt x="80" y="312"/>
                  </a:lnTo>
                  <a:lnTo>
                    <a:pt x="80" y="311"/>
                  </a:lnTo>
                  <a:lnTo>
                    <a:pt x="82" y="312"/>
                  </a:lnTo>
                  <a:lnTo>
                    <a:pt x="82" y="313"/>
                  </a:lnTo>
                  <a:lnTo>
                    <a:pt x="84" y="313"/>
                  </a:lnTo>
                  <a:lnTo>
                    <a:pt x="84" y="314"/>
                  </a:lnTo>
                  <a:lnTo>
                    <a:pt x="86" y="313"/>
                  </a:lnTo>
                  <a:lnTo>
                    <a:pt x="88" y="313"/>
                  </a:lnTo>
                  <a:lnTo>
                    <a:pt x="90" y="312"/>
                  </a:lnTo>
                  <a:lnTo>
                    <a:pt x="90" y="311"/>
                  </a:lnTo>
                  <a:lnTo>
                    <a:pt x="92" y="306"/>
                  </a:lnTo>
                  <a:lnTo>
                    <a:pt x="94" y="306"/>
                  </a:lnTo>
                  <a:lnTo>
                    <a:pt x="96" y="306"/>
                  </a:lnTo>
                  <a:lnTo>
                    <a:pt x="96" y="307"/>
                  </a:lnTo>
                  <a:lnTo>
                    <a:pt x="94" y="308"/>
                  </a:lnTo>
                  <a:lnTo>
                    <a:pt x="96" y="310"/>
                  </a:lnTo>
                  <a:lnTo>
                    <a:pt x="101" y="308"/>
                  </a:lnTo>
                  <a:lnTo>
                    <a:pt x="103" y="307"/>
                  </a:lnTo>
                  <a:lnTo>
                    <a:pt x="107" y="308"/>
                  </a:lnTo>
                  <a:lnTo>
                    <a:pt x="107" y="307"/>
                  </a:lnTo>
                  <a:lnTo>
                    <a:pt x="109" y="306"/>
                  </a:lnTo>
                  <a:lnTo>
                    <a:pt x="111" y="307"/>
                  </a:lnTo>
                  <a:lnTo>
                    <a:pt x="111" y="306"/>
                  </a:lnTo>
                  <a:lnTo>
                    <a:pt x="111" y="305"/>
                  </a:lnTo>
                  <a:lnTo>
                    <a:pt x="113" y="305"/>
                  </a:lnTo>
                  <a:lnTo>
                    <a:pt x="115" y="305"/>
                  </a:lnTo>
                  <a:lnTo>
                    <a:pt x="117" y="304"/>
                  </a:lnTo>
                  <a:lnTo>
                    <a:pt x="120" y="304"/>
                  </a:lnTo>
                  <a:lnTo>
                    <a:pt x="120" y="303"/>
                  </a:lnTo>
                  <a:lnTo>
                    <a:pt x="122" y="303"/>
                  </a:lnTo>
                  <a:lnTo>
                    <a:pt x="124" y="304"/>
                  </a:lnTo>
                  <a:lnTo>
                    <a:pt x="122" y="306"/>
                  </a:lnTo>
                  <a:lnTo>
                    <a:pt x="124" y="307"/>
                  </a:lnTo>
                  <a:lnTo>
                    <a:pt x="126" y="302"/>
                  </a:lnTo>
                  <a:lnTo>
                    <a:pt x="126" y="303"/>
                  </a:lnTo>
                  <a:lnTo>
                    <a:pt x="132" y="302"/>
                  </a:lnTo>
                  <a:lnTo>
                    <a:pt x="136" y="300"/>
                  </a:lnTo>
                  <a:lnTo>
                    <a:pt x="139" y="300"/>
                  </a:lnTo>
                  <a:lnTo>
                    <a:pt x="139" y="297"/>
                  </a:lnTo>
                  <a:lnTo>
                    <a:pt x="136" y="297"/>
                  </a:lnTo>
                  <a:lnTo>
                    <a:pt x="132" y="296"/>
                  </a:lnTo>
                  <a:lnTo>
                    <a:pt x="132" y="295"/>
                  </a:lnTo>
                  <a:lnTo>
                    <a:pt x="130" y="294"/>
                  </a:lnTo>
                  <a:lnTo>
                    <a:pt x="132" y="294"/>
                  </a:lnTo>
                  <a:lnTo>
                    <a:pt x="134" y="296"/>
                  </a:lnTo>
                  <a:lnTo>
                    <a:pt x="136" y="296"/>
                  </a:lnTo>
                  <a:lnTo>
                    <a:pt x="141" y="295"/>
                  </a:lnTo>
                  <a:lnTo>
                    <a:pt x="145" y="294"/>
                  </a:lnTo>
                  <a:lnTo>
                    <a:pt x="149" y="294"/>
                  </a:lnTo>
                  <a:lnTo>
                    <a:pt x="149" y="292"/>
                  </a:lnTo>
                  <a:lnTo>
                    <a:pt x="147" y="292"/>
                  </a:lnTo>
                  <a:lnTo>
                    <a:pt x="151" y="291"/>
                  </a:lnTo>
                  <a:lnTo>
                    <a:pt x="153" y="291"/>
                  </a:lnTo>
                  <a:lnTo>
                    <a:pt x="155" y="291"/>
                  </a:lnTo>
                  <a:lnTo>
                    <a:pt x="155" y="290"/>
                  </a:lnTo>
                  <a:lnTo>
                    <a:pt x="155" y="289"/>
                  </a:lnTo>
                  <a:lnTo>
                    <a:pt x="155" y="288"/>
                  </a:lnTo>
                  <a:lnTo>
                    <a:pt x="160" y="289"/>
                  </a:lnTo>
                  <a:lnTo>
                    <a:pt x="164" y="288"/>
                  </a:lnTo>
                  <a:lnTo>
                    <a:pt x="164" y="287"/>
                  </a:lnTo>
                  <a:lnTo>
                    <a:pt x="166" y="287"/>
                  </a:lnTo>
                  <a:lnTo>
                    <a:pt x="166" y="286"/>
                  </a:lnTo>
                  <a:lnTo>
                    <a:pt x="168" y="287"/>
                  </a:lnTo>
                  <a:lnTo>
                    <a:pt x="168" y="286"/>
                  </a:lnTo>
                  <a:lnTo>
                    <a:pt x="170" y="286"/>
                  </a:lnTo>
                  <a:lnTo>
                    <a:pt x="170" y="283"/>
                  </a:lnTo>
                  <a:lnTo>
                    <a:pt x="172" y="282"/>
                  </a:lnTo>
                  <a:lnTo>
                    <a:pt x="170" y="282"/>
                  </a:lnTo>
                  <a:lnTo>
                    <a:pt x="168" y="281"/>
                  </a:lnTo>
                  <a:lnTo>
                    <a:pt x="170" y="281"/>
                  </a:lnTo>
                  <a:lnTo>
                    <a:pt x="174" y="279"/>
                  </a:lnTo>
                  <a:lnTo>
                    <a:pt x="176" y="280"/>
                  </a:lnTo>
                  <a:lnTo>
                    <a:pt x="176" y="278"/>
                  </a:lnTo>
                  <a:lnTo>
                    <a:pt x="181" y="278"/>
                  </a:lnTo>
                  <a:lnTo>
                    <a:pt x="181" y="276"/>
                  </a:lnTo>
                  <a:lnTo>
                    <a:pt x="181" y="275"/>
                  </a:lnTo>
                  <a:lnTo>
                    <a:pt x="183" y="275"/>
                  </a:lnTo>
                  <a:lnTo>
                    <a:pt x="185" y="275"/>
                  </a:lnTo>
                  <a:lnTo>
                    <a:pt x="187" y="274"/>
                  </a:lnTo>
                  <a:lnTo>
                    <a:pt x="189" y="274"/>
                  </a:lnTo>
                  <a:lnTo>
                    <a:pt x="191" y="272"/>
                  </a:lnTo>
                  <a:lnTo>
                    <a:pt x="197" y="271"/>
                  </a:lnTo>
                  <a:lnTo>
                    <a:pt x="200" y="270"/>
                  </a:lnTo>
                  <a:lnTo>
                    <a:pt x="202" y="270"/>
                  </a:lnTo>
                  <a:lnTo>
                    <a:pt x="204" y="268"/>
                  </a:lnTo>
                  <a:lnTo>
                    <a:pt x="204" y="267"/>
                  </a:lnTo>
                  <a:lnTo>
                    <a:pt x="204" y="266"/>
                  </a:lnTo>
                  <a:lnTo>
                    <a:pt x="206" y="266"/>
                  </a:lnTo>
                  <a:lnTo>
                    <a:pt x="206" y="265"/>
                  </a:lnTo>
                  <a:lnTo>
                    <a:pt x="206" y="264"/>
                  </a:lnTo>
                  <a:lnTo>
                    <a:pt x="208" y="264"/>
                  </a:lnTo>
                  <a:lnTo>
                    <a:pt x="208" y="262"/>
                  </a:lnTo>
                  <a:lnTo>
                    <a:pt x="214" y="262"/>
                  </a:lnTo>
                  <a:lnTo>
                    <a:pt x="216" y="260"/>
                  </a:lnTo>
                  <a:lnTo>
                    <a:pt x="216" y="258"/>
                  </a:lnTo>
                  <a:lnTo>
                    <a:pt x="214" y="257"/>
                  </a:lnTo>
                  <a:lnTo>
                    <a:pt x="210" y="256"/>
                  </a:lnTo>
                  <a:lnTo>
                    <a:pt x="208" y="255"/>
                  </a:lnTo>
                  <a:lnTo>
                    <a:pt x="204" y="256"/>
                  </a:lnTo>
                  <a:lnTo>
                    <a:pt x="206" y="250"/>
                  </a:lnTo>
                  <a:lnTo>
                    <a:pt x="208" y="250"/>
                  </a:lnTo>
                  <a:lnTo>
                    <a:pt x="210" y="249"/>
                  </a:lnTo>
                  <a:lnTo>
                    <a:pt x="210" y="248"/>
                  </a:lnTo>
                  <a:lnTo>
                    <a:pt x="212" y="248"/>
                  </a:lnTo>
                  <a:lnTo>
                    <a:pt x="212" y="247"/>
                  </a:lnTo>
                  <a:lnTo>
                    <a:pt x="212" y="246"/>
                  </a:lnTo>
                  <a:lnTo>
                    <a:pt x="214" y="246"/>
                  </a:lnTo>
                  <a:lnTo>
                    <a:pt x="214" y="244"/>
                  </a:lnTo>
                  <a:lnTo>
                    <a:pt x="216" y="244"/>
                  </a:lnTo>
                  <a:lnTo>
                    <a:pt x="216" y="246"/>
                  </a:lnTo>
                  <a:lnTo>
                    <a:pt x="219" y="246"/>
                  </a:lnTo>
                  <a:lnTo>
                    <a:pt x="221" y="244"/>
                  </a:lnTo>
                  <a:lnTo>
                    <a:pt x="221" y="243"/>
                  </a:lnTo>
                  <a:lnTo>
                    <a:pt x="219" y="242"/>
                  </a:lnTo>
                  <a:lnTo>
                    <a:pt x="221" y="242"/>
                  </a:lnTo>
                  <a:lnTo>
                    <a:pt x="225" y="242"/>
                  </a:lnTo>
                  <a:lnTo>
                    <a:pt x="227" y="240"/>
                  </a:lnTo>
                  <a:lnTo>
                    <a:pt x="227" y="239"/>
                  </a:lnTo>
                  <a:lnTo>
                    <a:pt x="225" y="239"/>
                  </a:lnTo>
                  <a:lnTo>
                    <a:pt x="221" y="235"/>
                  </a:lnTo>
                  <a:lnTo>
                    <a:pt x="223" y="235"/>
                  </a:lnTo>
                  <a:lnTo>
                    <a:pt x="223" y="237"/>
                  </a:lnTo>
                  <a:lnTo>
                    <a:pt x="227" y="237"/>
                  </a:lnTo>
                  <a:lnTo>
                    <a:pt x="231" y="234"/>
                  </a:lnTo>
                  <a:lnTo>
                    <a:pt x="233" y="231"/>
                  </a:lnTo>
                  <a:lnTo>
                    <a:pt x="240" y="227"/>
                  </a:lnTo>
                  <a:lnTo>
                    <a:pt x="240" y="225"/>
                  </a:lnTo>
                  <a:lnTo>
                    <a:pt x="248" y="223"/>
                  </a:lnTo>
                  <a:lnTo>
                    <a:pt x="254" y="219"/>
                  </a:lnTo>
                  <a:lnTo>
                    <a:pt x="254" y="218"/>
                  </a:lnTo>
                  <a:lnTo>
                    <a:pt x="254" y="217"/>
                  </a:lnTo>
                  <a:lnTo>
                    <a:pt x="263" y="202"/>
                  </a:lnTo>
                  <a:lnTo>
                    <a:pt x="263" y="203"/>
                  </a:lnTo>
                  <a:lnTo>
                    <a:pt x="263" y="210"/>
                  </a:lnTo>
                  <a:lnTo>
                    <a:pt x="259" y="216"/>
                  </a:lnTo>
                  <a:lnTo>
                    <a:pt x="256" y="219"/>
                  </a:lnTo>
                  <a:lnTo>
                    <a:pt x="259" y="221"/>
                  </a:lnTo>
                  <a:lnTo>
                    <a:pt x="265" y="221"/>
                  </a:lnTo>
                  <a:lnTo>
                    <a:pt x="269" y="217"/>
                  </a:lnTo>
                  <a:lnTo>
                    <a:pt x="273" y="216"/>
                  </a:lnTo>
                  <a:lnTo>
                    <a:pt x="275" y="216"/>
                  </a:lnTo>
                  <a:lnTo>
                    <a:pt x="273" y="217"/>
                  </a:lnTo>
                  <a:lnTo>
                    <a:pt x="271" y="217"/>
                  </a:lnTo>
                  <a:lnTo>
                    <a:pt x="269" y="218"/>
                  </a:lnTo>
                  <a:lnTo>
                    <a:pt x="267" y="221"/>
                  </a:lnTo>
                  <a:lnTo>
                    <a:pt x="265" y="221"/>
                  </a:lnTo>
                  <a:lnTo>
                    <a:pt x="265" y="223"/>
                  </a:lnTo>
                  <a:lnTo>
                    <a:pt x="267" y="224"/>
                  </a:lnTo>
                  <a:lnTo>
                    <a:pt x="280" y="226"/>
                  </a:lnTo>
                  <a:lnTo>
                    <a:pt x="269" y="225"/>
                  </a:lnTo>
                  <a:lnTo>
                    <a:pt x="265" y="226"/>
                  </a:lnTo>
                  <a:lnTo>
                    <a:pt x="263" y="226"/>
                  </a:lnTo>
                  <a:lnTo>
                    <a:pt x="261" y="224"/>
                  </a:lnTo>
                  <a:lnTo>
                    <a:pt x="259" y="224"/>
                  </a:lnTo>
                  <a:lnTo>
                    <a:pt x="246" y="229"/>
                  </a:lnTo>
                  <a:lnTo>
                    <a:pt x="246" y="230"/>
                  </a:lnTo>
                  <a:lnTo>
                    <a:pt x="246" y="233"/>
                  </a:lnTo>
                  <a:lnTo>
                    <a:pt x="246" y="237"/>
                  </a:lnTo>
                  <a:lnTo>
                    <a:pt x="244" y="238"/>
                  </a:lnTo>
                  <a:lnTo>
                    <a:pt x="242" y="239"/>
                  </a:lnTo>
                  <a:lnTo>
                    <a:pt x="242" y="240"/>
                  </a:lnTo>
                  <a:lnTo>
                    <a:pt x="240" y="241"/>
                  </a:lnTo>
                  <a:lnTo>
                    <a:pt x="240" y="243"/>
                  </a:lnTo>
                  <a:lnTo>
                    <a:pt x="237" y="244"/>
                  </a:lnTo>
                  <a:lnTo>
                    <a:pt x="240" y="246"/>
                  </a:lnTo>
                  <a:lnTo>
                    <a:pt x="244" y="247"/>
                  </a:lnTo>
                  <a:lnTo>
                    <a:pt x="250" y="243"/>
                  </a:lnTo>
                  <a:lnTo>
                    <a:pt x="252" y="244"/>
                  </a:lnTo>
                  <a:lnTo>
                    <a:pt x="248" y="247"/>
                  </a:lnTo>
                  <a:lnTo>
                    <a:pt x="246" y="248"/>
                  </a:lnTo>
                  <a:lnTo>
                    <a:pt x="246" y="249"/>
                  </a:lnTo>
                  <a:lnTo>
                    <a:pt x="244" y="249"/>
                  </a:lnTo>
                  <a:lnTo>
                    <a:pt x="242" y="249"/>
                  </a:lnTo>
                  <a:lnTo>
                    <a:pt x="242" y="250"/>
                  </a:lnTo>
                  <a:lnTo>
                    <a:pt x="240" y="249"/>
                  </a:lnTo>
                  <a:lnTo>
                    <a:pt x="237" y="250"/>
                  </a:lnTo>
                  <a:lnTo>
                    <a:pt x="240" y="250"/>
                  </a:lnTo>
                  <a:lnTo>
                    <a:pt x="237" y="251"/>
                  </a:lnTo>
                  <a:lnTo>
                    <a:pt x="237" y="252"/>
                  </a:lnTo>
                  <a:lnTo>
                    <a:pt x="240" y="252"/>
                  </a:lnTo>
                  <a:lnTo>
                    <a:pt x="240" y="254"/>
                  </a:lnTo>
                  <a:lnTo>
                    <a:pt x="244" y="252"/>
                  </a:lnTo>
                  <a:lnTo>
                    <a:pt x="248" y="252"/>
                  </a:lnTo>
                  <a:lnTo>
                    <a:pt x="248" y="251"/>
                  </a:lnTo>
                  <a:lnTo>
                    <a:pt x="250" y="251"/>
                  </a:lnTo>
                  <a:lnTo>
                    <a:pt x="252" y="252"/>
                  </a:lnTo>
                  <a:lnTo>
                    <a:pt x="256" y="248"/>
                  </a:lnTo>
                  <a:lnTo>
                    <a:pt x="259" y="248"/>
                  </a:lnTo>
                  <a:lnTo>
                    <a:pt x="261" y="247"/>
                  </a:lnTo>
                  <a:lnTo>
                    <a:pt x="261" y="250"/>
                  </a:lnTo>
                  <a:lnTo>
                    <a:pt x="263" y="248"/>
                  </a:lnTo>
                  <a:lnTo>
                    <a:pt x="263" y="246"/>
                  </a:lnTo>
                  <a:lnTo>
                    <a:pt x="267" y="244"/>
                  </a:lnTo>
                  <a:lnTo>
                    <a:pt x="269" y="246"/>
                  </a:lnTo>
                  <a:lnTo>
                    <a:pt x="269" y="244"/>
                  </a:lnTo>
                  <a:lnTo>
                    <a:pt x="269" y="242"/>
                  </a:lnTo>
                  <a:lnTo>
                    <a:pt x="269" y="241"/>
                  </a:lnTo>
                  <a:lnTo>
                    <a:pt x="271" y="246"/>
                  </a:lnTo>
                  <a:lnTo>
                    <a:pt x="273" y="241"/>
                  </a:lnTo>
                  <a:lnTo>
                    <a:pt x="273" y="240"/>
                  </a:lnTo>
                  <a:lnTo>
                    <a:pt x="273" y="239"/>
                  </a:lnTo>
                  <a:lnTo>
                    <a:pt x="275" y="241"/>
                  </a:lnTo>
                  <a:lnTo>
                    <a:pt x="275" y="240"/>
                  </a:lnTo>
                  <a:lnTo>
                    <a:pt x="277" y="240"/>
                  </a:lnTo>
                  <a:lnTo>
                    <a:pt x="280" y="241"/>
                  </a:lnTo>
                  <a:lnTo>
                    <a:pt x="284" y="241"/>
                  </a:lnTo>
                  <a:lnTo>
                    <a:pt x="286" y="240"/>
                  </a:lnTo>
                  <a:lnTo>
                    <a:pt x="288" y="240"/>
                  </a:lnTo>
                  <a:lnTo>
                    <a:pt x="288" y="238"/>
                  </a:lnTo>
                  <a:lnTo>
                    <a:pt x="290" y="239"/>
                  </a:lnTo>
                  <a:lnTo>
                    <a:pt x="290" y="238"/>
                  </a:lnTo>
                  <a:lnTo>
                    <a:pt x="292" y="237"/>
                  </a:lnTo>
                  <a:lnTo>
                    <a:pt x="290" y="237"/>
                  </a:lnTo>
                  <a:lnTo>
                    <a:pt x="288" y="237"/>
                  </a:lnTo>
                  <a:lnTo>
                    <a:pt x="290" y="235"/>
                  </a:lnTo>
                  <a:lnTo>
                    <a:pt x="292" y="233"/>
                  </a:lnTo>
                  <a:lnTo>
                    <a:pt x="294" y="233"/>
                  </a:lnTo>
                  <a:lnTo>
                    <a:pt x="294" y="232"/>
                  </a:lnTo>
                  <a:lnTo>
                    <a:pt x="292" y="231"/>
                  </a:lnTo>
                  <a:lnTo>
                    <a:pt x="290" y="232"/>
                  </a:lnTo>
                  <a:lnTo>
                    <a:pt x="288" y="232"/>
                  </a:lnTo>
                  <a:lnTo>
                    <a:pt x="286" y="233"/>
                  </a:lnTo>
                  <a:lnTo>
                    <a:pt x="286" y="232"/>
                  </a:lnTo>
                  <a:lnTo>
                    <a:pt x="288" y="231"/>
                  </a:lnTo>
                  <a:lnTo>
                    <a:pt x="290" y="230"/>
                  </a:lnTo>
                  <a:lnTo>
                    <a:pt x="290" y="229"/>
                  </a:lnTo>
                  <a:lnTo>
                    <a:pt x="288" y="230"/>
                  </a:lnTo>
                  <a:lnTo>
                    <a:pt x="288" y="229"/>
                  </a:lnTo>
                  <a:lnTo>
                    <a:pt x="286" y="229"/>
                  </a:lnTo>
                  <a:lnTo>
                    <a:pt x="286" y="227"/>
                  </a:lnTo>
                  <a:lnTo>
                    <a:pt x="286" y="226"/>
                  </a:lnTo>
                  <a:lnTo>
                    <a:pt x="290" y="226"/>
                  </a:lnTo>
                  <a:lnTo>
                    <a:pt x="290" y="225"/>
                  </a:lnTo>
                  <a:lnTo>
                    <a:pt x="288" y="224"/>
                  </a:lnTo>
                  <a:lnTo>
                    <a:pt x="290" y="223"/>
                  </a:lnTo>
                  <a:lnTo>
                    <a:pt x="292" y="222"/>
                  </a:lnTo>
                  <a:lnTo>
                    <a:pt x="292" y="223"/>
                  </a:lnTo>
                  <a:lnTo>
                    <a:pt x="294" y="223"/>
                  </a:lnTo>
                  <a:lnTo>
                    <a:pt x="294" y="222"/>
                  </a:lnTo>
                  <a:lnTo>
                    <a:pt x="299" y="219"/>
                  </a:lnTo>
                  <a:lnTo>
                    <a:pt x="299" y="222"/>
                  </a:lnTo>
                  <a:lnTo>
                    <a:pt x="294" y="225"/>
                  </a:lnTo>
                  <a:lnTo>
                    <a:pt x="296" y="226"/>
                  </a:lnTo>
                  <a:lnTo>
                    <a:pt x="299" y="226"/>
                  </a:lnTo>
                  <a:lnTo>
                    <a:pt x="299" y="225"/>
                  </a:lnTo>
                  <a:lnTo>
                    <a:pt x="301" y="222"/>
                  </a:lnTo>
                  <a:lnTo>
                    <a:pt x="301" y="224"/>
                  </a:lnTo>
                  <a:lnTo>
                    <a:pt x="301" y="225"/>
                  </a:lnTo>
                  <a:lnTo>
                    <a:pt x="307" y="224"/>
                  </a:lnTo>
                  <a:lnTo>
                    <a:pt x="309" y="225"/>
                  </a:lnTo>
                  <a:lnTo>
                    <a:pt x="311" y="224"/>
                  </a:lnTo>
                  <a:lnTo>
                    <a:pt x="313" y="223"/>
                  </a:lnTo>
                  <a:lnTo>
                    <a:pt x="318" y="222"/>
                  </a:lnTo>
                  <a:lnTo>
                    <a:pt x="320" y="222"/>
                  </a:lnTo>
                  <a:lnTo>
                    <a:pt x="320" y="223"/>
                  </a:lnTo>
                  <a:lnTo>
                    <a:pt x="315" y="223"/>
                  </a:lnTo>
                  <a:lnTo>
                    <a:pt x="315" y="226"/>
                  </a:lnTo>
                  <a:lnTo>
                    <a:pt x="315" y="227"/>
                  </a:lnTo>
                  <a:lnTo>
                    <a:pt x="322" y="226"/>
                  </a:lnTo>
                  <a:lnTo>
                    <a:pt x="322" y="227"/>
                  </a:lnTo>
                  <a:lnTo>
                    <a:pt x="313" y="229"/>
                  </a:lnTo>
                  <a:lnTo>
                    <a:pt x="318" y="229"/>
                  </a:lnTo>
                  <a:lnTo>
                    <a:pt x="322" y="227"/>
                  </a:lnTo>
                  <a:lnTo>
                    <a:pt x="324" y="227"/>
                  </a:lnTo>
                  <a:lnTo>
                    <a:pt x="320" y="230"/>
                  </a:lnTo>
                  <a:lnTo>
                    <a:pt x="324" y="230"/>
                  </a:lnTo>
                  <a:lnTo>
                    <a:pt x="326" y="230"/>
                  </a:lnTo>
                  <a:lnTo>
                    <a:pt x="328" y="230"/>
                  </a:lnTo>
                  <a:lnTo>
                    <a:pt x="326" y="232"/>
                  </a:lnTo>
                  <a:lnTo>
                    <a:pt x="328" y="232"/>
                  </a:lnTo>
                  <a:lnTo>
                    <a:pt x="332" y="234"/>
                  </a:lnTo>
                  <a:lnTo>
                    <a:pt x="334" y="235"/>
                  </a:lnTo>
                  <a:lnTo>
                    <a:pt x="336" y="235"/>
                  </a:lnTo>
                  <a:lnTo>
                    <a:pt x="336" y="234"/>
                  </a:lnTo>
                  <a:lnTo>
                    <a:pt x="336" y="233"/>
                  </a:lnTo>
                  <a:lnTo>
                    <a:pt x="339" y="233"/>
                  </a:lnTo>
                  <a:lnTo>
                    <a:pt x="341" y="233"/>
                  </a:lnTo>
                  <a:lnTo>
                    <a:pt x="341" y="234"/>
                  </a:lnTo>
                  <a:lnTo>
                    <a:pt x="341" y="235"/>
                  </a:lnTo>
                  <a:lnTo>
                    <a:pt x="345" y="237"/>
                  </a:lnTo>
                  <a:lnTo>
                    <a:pt x="345" y="238"/>
                  </a:lnTo>
                  <a:lnTo>
                    <a:pt x="347" y="238"/>
                  </a:lnTo>
                  <a:lnTo>
                    <a:pt x="347" y="237"/>
                  </a:lnTo>
                  <a:lnTo>
                    <a:pt x="349" y="238"/>
                  </a:lnTo>
                  <a:lnTo>
                    <a:pt x="351" y="238"/>
                  </a:lnTo>
                  <a:lnTo>
                    <a:pt x="353" y="239"/>
                  </a:lnTo>
                  <a:lnTo>
                    <a:pt x="353" y="240"/>
                  </a:lnTo>
                  <a:lnTo>
                    <a:pt x="355" y="241"/>
                  </a:lnTo>
                  <a:lnTo>
                    <a:pt x="360" y="240"/>
                  </a:lnTo>
                  <a:lnTo>
                    <a:pt x="368" y="240"/>
                  </a:lnTo>
                  <a:lnTo>
                    <a:pt x="370" y="239"/>
                  </a:lnTo>
                  <a:lnTo>
                    <a:pt x="372" y="240"/>
                  </a:lnTo>
                  <a:lnTo>
                    <a:pt x="372" y="239"/>
                  </a:lnTo>
                  <a:lnTo>
                    <a:pt x="376" y="239"/>
                  </a:lnTo>
                  <a:lnTo>
                    <a:pt x="379" y="240"/>
                  </a:lnTo>
                  <a:lnTo>
                    <a:pt x="389" y="241"/>
                  </a:lnTo>
                  <a:lnTo>
                    <a:pt x="393" y="240"/>
                  </a:lnTo>
                  <a:lnTo>
                    <a:pt x="393" y="241"/>
                  </a:lnTo>
                  <a:lnTo>
                    <a:pt x="391" y="242"/>
                  </a:lnTo>
                  <a:lnTo>
                    <a:pt x="400" y="243"/>
                  </a:lnTo>
                  <a:lnTo>
                    <a:pt x="410" y="244"/>
                  </a:lnTo>
                  <a:lnTo>
                    <a:pt x="414" y="243"/>
                  </a:lnTo>
                  <a:lnTo>
                    <a:pt x="419" y="241"/>
                  </a:lnTo>
                  <a:lnTo>
                    <a:pt x="419" y="240"/>
                  </a:lnTo>
                  <a:lnTo>
                    <a:pt x="421" y="239"/>
                  </a:lnTo>
                  <a:lnTo>
                    <a:pt x="425" y="242"/>
                  </a:lnTo>
                  <a:lnTo>
                    <a:pt x="427" y="242"/>
                  </a:lnTo>
                  <a:lnTo>
                    <a:pt x="427" y="243"/>
                  </a:lnTo>
                  <a:lnTo>
                    <a:pt x="425" y="243"/>
                  </a:lnTo>
                  <a:lnTo>
                    <a:pt x="425" y="247"/>
                  </a:lnTo>
                  <a:lnTo>
                    <a:pt x="425" y="248"/>
                  </a:lnTo>
                  <a:lnTo>
                    <a:pt x="423" y="247"/>
                  </a:lnTo>
                  <a:lnTo>
                    <a:pt x="423" y="243"/>
                  </a:lnTo>
                  <a:lnTo>
                    <a:pt x="423" y="242"/>
                  </a:lnTo>
                  <a:lnTo>
                    <a:pt x="423" y="241"/>
                  </a:lnTo>
                  <a:lnTo>
                    <a:pt x="421" y="241"/>
                  </a:lnTo>
                  <a:lnTo>
                    <a:pt x="421" y="242"/>
                  </a:lnTo>
                  <a:lnTo>
                    <a:pt x="421" y="244"/>
                  </a:lnTo>
                  <a:lnTo>
                    <a:pt x="421" y="246"/>
                  </a:lnTo>
                  <a:lnTo>
                    <a:pt x="419" y="247"/>
                  </a:lnTo>
                  <a:lnTo>
                    <a:pt x="416" y="248"/>
                  </a:lnTo>
                  <a:lnTo>
                    <a:pt x="416" y="249"/>
                  </a:lnTo>
                  <a:lnTo>
                    <a:pt x="421" y="249"/>
                  </a:lnTo>
                  <a:lnTo>
                    <a:pt x="421" y="250"/>
                  </a:lnTo>
                  <a:lnTo>
                    <a:pt x="423" y="250"/>
                  </a:lnTo>
                  <a:lnTo>
                    <a:pt x="425" y="250"/>
                  </a:lnTo>
                  <a:lnTo>
                    <a:pt x="425" y="251"/>
                  </a:lnTo>
                  <a:lnTo>
                    <a:pt x="429" y="252"/>
                  </a:lnTo>
                  <a:lnTo>
                    <a:pt x="433" y="254"/>
                  </a:lnTo>
                  <a:lnTo>
                    <a:pt x="435" y="252"/>
                  </a:lnTo>
                  <a:lnTo>
                    <a:pt x="438" y="254"/>
                  </a:lnTo>
                  <a:lnTo>
                    <a:pt x="438" y="252"/>
                  </a:lnTo>
                  <a:lnTo>
                    <a:pt x="440" y="251"/>
                  </a:lnTo>
                  <a:lnTo>
                    <a:pt x="438" y="250"/>
                  </a:lnTo>
                  <a:lnTo>
                    <a:pt x="440" y="250"/>
                  </a:lnTo>
                  <a:lnTo>
                    <a:pt x="440" y="249"/>
                  </a:lnTo>
                  <a:lnTo>
                    <a:pt x="442" y="248"/>
                  </a:lnTo>
                  <a:lnTo>
                    <a:pt x="444" y="249"/>
                  </a:lnTo>
                  <a:lnTo>
                    <a:pt x="446" y="248"/>
                  </a:lnTo>
                  <a:lnTo>
                    <a:pt x="442" y="247"/>
                  </a:lnTo>
                  <a:lnTo>
                    <a:pt x="446" y="248"/>
                  </a:lnTo>
                  <a:lnTo>
                    <a:pt x="448" y="248"/>
                  </a:lnTo>
                  <a:lnTo>
                    <a:pt x="442" y="250"/>
                  </a:lnTo>
                  <a:lnTo>
                    <a:pt x="442" y="251"/>
                  </a:lnTo>
                  <a:lnTo>
                    <a:pt x="440" y="255"/>
                  </a:lnTo>
                  <a:lnTo>
                    <a:pt x="440" y="256"/>
                  </a:lnTo>
                  <a:lnTo>
                    <a:pt x="448" y="262"/>
                  </a:lnTo>
                  <a:lnTo>
                    <a:pt x="448" y="260"/>
                  </a:lnTo>
                  <a:lnTo>
                    <a:pt x="450" y="260"/>
                  </a:lnTo>
                  <a:lnTo>
                    <a:pt x="448" y="263"/>
                  </a:lnTo>
                  <a:lnTo>
                    <a:pt x="452" y="264"/>
                  </a:lnTo>
                  <a:lnTo>
                    <a:pt x="454" y="265"/>
                  </a:lnTo>
                  <a:lnTo>
                    <a:pt x="459" y="265"/>
                  </a:lnTo>
                  <a:lnTo>
                    <a:pt x="463" y="267"/>
                  </a:lnTo>
                  <a:lnTo>
                    <a:pt x="465" y="267"/>
                  </a:lnTo>
                  <a:lnTo>
                    <a:pt x="467" y="266"/>
                  </a:lnTo>
                  <a:lnTo>
                    <a:pt x="469" y="266"/>
                  </a:lnTo>
                  <a:lnTo>
                    <a:pt x="471" y="266"/>
                  </a:lnTo>
                  <a:lnTo>
                    <a:pt x="471" y="264"/>
                  </a:lnTo>
                  <a:lnTo>
                    <a:pt x="469" y="262"/>
                  </a:lnTo>
                  <a:lnTo>
                    <a:pt x="467" y="262"/>
                  </a:lnTo>
                  <a:lnTo>
                    <a:pt x="467" y="260"/>
                  </a:lnTo>
                  <a:lnTo>
                    <a:pt x="463" y="259"/>
                  </a:lnTo>
                  <a:lnTo>
                    <a:pt x="461" y="258"/>
                  </a:lnTo>
                  <a:lnTo>
                    <a:pt x="459" y="258"/>
                  </a:lnTo>
                  <a:lnTo>
                    <a:pt x="459" y="257"/>
                  </a:lnTo>
                  <a:lnTo>
                    <a:pt x="461" y="257"/>
                  </a:lnTo>
                  <a:lnTo>
                    <a:pt x="459" y="256"/>
                  </a:lnTo>
                  <a:lnTo>
                    <a:pt x="463" y="257"/>
                  </a:lnTo>
                  <a:lnTo>
                    <a:pt x="463" y="256"/>
                  </a:lnTo>
                  <a:lnTo>
                    <a:pt x="465" y="257"/>
                  </a:lnTo>
                  <a:lnTo>
                    <a:pt x="467" y="258"/>
                  </a:lnTo>
                  <a:lnTo>
                    <a:pt x="469" y="259"/>
                  </a:lnTo>
                  <a:lnTo>
                    <a:pt x="471" y="257"/>
                  </a:lnTo>
                  <a:lnTo>
                    <a:pt x="473" y="258"/>
                  </a:lnTo>
                  <a:lnTo>
                    <a:pt x="471" y="258"/>
                  </a:lnTo>
                  <a:lnTo>
                    <a:pt x="473" y="260"/>
                  </a:lnTo>
                  <a:lnTo>
                    <a:pt x="473" y="262"/>
                  </a:lnTo>
                  <a:lnTo>
                    <a:pt x="475" y="263"/>
                  </a:lnTo>
                  <a:lnTo>
                    <a:pt x="475" y="265"/>
                  </a:lnTo>
                  <a:lnTo>
                    <a:pt x="480" y="265"/>
                  </a:lnTo>
                  <a:lnTo>
                    <a:pt x="480" y="264"/>
                  </a:lnTo>
                  <a:lnTo>
                    <a:pt x="482" y="265"/>
                  </a:lnTo>
                  <a:lnTo>
                    <a:pt x="482" y="268"/>
                  </a:lnTo>
                  <a:lnTo>
                    <a:pt x="484" y="268"/>
                  </a:lnTo>
                  <a:lnTo>
                    <a:pt x="486" y="266"/>
                  </a:lnTo>
                  <a:lnTo>
                    <a:pt x="482" y="257"/>
                  </a:lnTo>
                  <a:lnTo>
                    <a:pt x="482" y="256"/>
                  </a:lnTo>
                  <a:lnTo>
                    <a:pt x="480" y="254"/>
                  </a:lnTo>
                  <a:lnTo>
                    <a:pt x="482" y="254"/>
                  </a:lnTo>
                  <a:lnTo>
                    <a:pt x="480" y="251"/>
                  </a:lnTo>
                  <a:lnTo>
                    <a:pt x="482" y="250"/>
                  </a:lnTo>
                  <a:lnTo>
                    <a:pt x="486" y="259"/>
                  </a:lnTo>
                  <a:lnTo>
                    <a:pt x="488" y="259"/>
                  </a:lnTo>
                  <a:lnTo>
                    <a:pt x="488" y="262"/>
                  </a:lnTo>
                  <a:lnTo>
                    <a:pt x="490" y="265"/>
                  </a:lnTo>
                  <a:lnTo>
                    <a:pt x="494" y="266"/>
                  </a:lnTo>
                  <a:lnTo>
                    <a:pt x="499" y="268"/>
                  </a:lnTo>
                  <a:lnTo>
                    <a:pt x="501" y="267"/>
                  </a:lnTo>
                  <a:lnTo>
                    <a:pt x="501" y="268"/>
                  </a:lnTo>
                  <a:lnTo>
                    <a:pt x="501" y="270"/>
                  </a:lnTo>
                  <a:lnTo>
                    <a:pt x="503" y="271"/>
                  </a:lnTo>
                  <a:lnTo>
                    <a:pt x="505" y="271"/>
                  </a:lnTo>
                  <a:lnTo>
                    <a:pt x="507" y="270"/>
                  </a:lnTo>
                  <a:lnTo>
                    <a:pt x="507" y="268"/>
                  </a:lnTo>
                  <a:lnTo>
                    <a:pt x="509" y="268"/>
                  </a:lnTo>
                  <a:lnTo>
                    <a:pt x="507" y="271"/>
                  </a:lnTo>
                  <a:lnTo>
                    <a:pt x="509" y="270"/>
                  </a:lnTo>
                  <a:lnTo>
                    <a:pt x="511" y="271"/>
                  </a:lnTo>
                  <a:lnTo>
                    <a:pt x="507" y="272"/>
                  </a:lnTo>
                  <a:lnTo>
                    <a:pt x="505" y="272"/>
                  </a:lnTo>
                  <a:lnTo>
                    <a:pt x="505" y="273"/>
                  </a:lnTo>
                  <a:lnTo>
                    <a:pt x="507" y="274"/>
                  </a:lnTo>
                  <a:lnTo>
                    <a:pt x="509" y="274"/>
                  </a:lnTo>
                  <a:lnTo>
                    <a:pt x="509" y="273"/>
                  </a:lnTo>
                  <a:lnTo>
                    <a:pt x="513" y="273"/>
                  </a:lnTo>
                  <a:lnTo>
                    <a:pt x="515" y="273"/>
                  </a:lnTo>
                  <a:lnTo>
                    <a:pt x="513" y="273"/>
                  </a:lnTo>
                  <a:lnTo>
                    <a:pt x="511" y="273"/>
                  </a:lnTo>
                  <a:lnTo>
                    <a:pt x="509" y="274"/>
                  </a:lnTo>
                  <a:lnTo>
                    <a:pt x="511" y="274"/>
                  </a:lnTo>
                  <a:lnTo>
                    <a:pt x="513" y="276"/>
                  </a:lnTo>
                  <a:lnTo>
                    <a:pt x="515" y="276"/>
                  </a:lnTo>
                  <a:lnTo>
                    <a:pt x="515" y="278"/>
                  </a:lnTo>
                  <a:lnTo>
                    <a:pt x="518" y="279"/>
                  </a:lnTo>
                  <a:lnTo>
                    <a:pt x="515" y="279"/>
                  </a:lnTo>
                  <a:lnTo>
                    <a:pt x="515" y="278"/>
                  </a:lnTo>
                  <a:lnTo>
                    <a:pt x="509" y="276"/>
                  </a:lnTo>
                  <a:lnTo>
                    <a:pt x="509" y="278"/>
                  </a:lnTo>
                  <a:lnTo>
                    <a:pt x="511" y="278"/>
                  </a:lnTo>
                  <a:lnTo>
                    <a:pt x="511" y="279"/>
                  </a:lnTo>
                  <a:lnTo>
                    <a:pt x="511" y="280"/>
                  </a:lnTo>
                  <a:lnTo>
                    <a:pt x="511" y="281"/>
                  </a:lnTo>
                  <a:lnTo>
                    <a:pt x="513" y="281"/>
                  </a:lnTo>
                  <a:lnTo>
                    <a:pt x="515" y="281"/>
                  </a:lnTo>
                  <a:lnTo>
                    <a:pt x="515" y="282"/>
                  </a:lnTo>
                  <a:lnTo>
                    <a:pt x="511" y="282"/>
                  </a:lnTo>
                  <a:lnTo>
                    <a:pt x="511" y="283"/>
                  </a:lnTo>
                  <a:lnTo>
                    <a:pt x="513" y="284"/>
                  </a:lnTo>
                  <a:lnTo>
                    <a:pt x="515" y="284"/>
                  </a:lnTo>
                  <a:lnTo>
                    <a:pt x="518" y="286"/>
                  </a:lnTo>
                  <a:lnTo>
                    <a:pt x="520" y="284"/>
                  </a:lnTo>
                  <a:lnTo>
                    <a:pt x="520" y="286"/>
                  </a:lnTo>
                  <a:lnTo>
                    <a:pt x="522" y="287"/>
                  </a:lnTo>
                  <a:lnTo>
                    <a:pt x="518" y="286"/>
                  </a:lnTo>
                  <a:lnTo>
                    <a:pt x="518" y="287"/>
                  </a:lnTo>
                  <a:lnTo>
                    <a:pt x="522" y="289"/>
                  </a:lnTo>
                  <a:lnTo>
                    <a:pt x="524" y="289"/>
                  </a:lnTo>
                  <a:lnTo>
                    <a:pt x="526" y="289"/>
                  </a:lnTo>
                  <a:lnTo>
                    <a:pt x="526" y="290"/>
                  </a:lnTo>
                  <a:lnTo>
                    <a:pt x="528" y="291"/>
                  </a:lnTo>
                  <a:lnTo>
                    <a:pt x="528" y="294"/>
                  </a:lnTo>
                  <a:lnTo>
                    <a:pt x="530" y="295"/>
                  </a:lnTo>
                  <a:lnTo>
                    <a:pt x="532" y="296"/>
                  </a:lnTo>
                  <a:lnTo>
                    <a:pt x="534" y="297"/>
                  </a:lnTo>
                  <a:lnTo>
                    <a:pt x="539" y="298"/>
                  </a:lnTo>
                  <a:lnTo>
                    <a:pt x="534" y="298"/>
                  </a:lnTo>
                  <a:lnTo>
                    <a:pt x="532" y="299"/>
                  </a:lnTo>
                  <a:lnTo>
                    <a:pt x="532" y="300"/>
                  </a:lnTo>
                  <a:lnTo>
                    <a:pt x="532" y="304"/>
                  </a:lnTo>
                  <a:lnTo>
                    <a:pt x="530" y="304"/>
                  </a:lnTo>
                  <a:lnTo>
                    <a:pt x="528" y="305"/>
                  </a:lnTo>
                  <a:lnTo>
                    <a:pt x="530" y="306"/>
                  </a:lnTo>
                  <a:lnTo>
                    <a:pt x="532" y="307"/>
                  </a:lnTo>
                  <a:lnTo>
                    <a:pt x="532" y="306"/>
                  </a:lnTo>
                  <a:lnTo>
                    <a:pt x="534" y="306"/>
                  </a:lnTo>
                  <a:lnTo>
                    <a:pt x="534" y="305"/>
                  </a:lnTo>
                  <a:lnTo>
                    <a:pt x="537" y="304"/>
                  </a:lnTo>
                  <a:lnTo>
                    <a:pt x="537" y="303"/>
                  </a:lnTo>
                  <a:lnTo>
                    <a:pt x="537" y="302"/>
                  </a:lnTo>
                  <a:lnTo>
                    <a:pt x="539" y="302"/>
                  </a:lnTo>
                  <a:lnTo>
                    <a:pt x="541" y="302"/>
                  </a:lnTo>
                  <a:lnTo>
                    <a:pt x="543" y="300"/>
                  </a:lnTo>
                  <a:lnTo>
                    <a:pt x="545" y="299"/>
                  </a:lnTo>
                  <a:lnTo>
                    <a:pt x="547" y="300"/>
                  </a:lnTo>
                  <a:lnTo>
                    <a:pt x="545" y="300"/>
                  </a:lnTo>
                  <a:lnTo>
                    <a:pt x="545" y="302"/>
                  </a:lnTo>
                  <a:lnTo>
                    <a:pt x="547" y="303"/>
                  </a:lnTo>
                  <a:lnTo>
                    <a:pt x="549" y="305"/>
                  </a:lnTo>
                  <a:lnTo>
                    <a:pt x="549" y="306"/>
                  </a:lnTo>
                  <a:lnTo>
                    <a:pt x="549" y="307"/>
                  </a:lnTo>
                  <a:lnTo>
                    <a:pt x="549" y="311"/>
                  </a:lnTo>
                  <a:lnTo>
                    <a:pt x="551" y="311"/>
                  </a:lnTo>
                  <a:lnTo>
                    <a:pt x="553" y="311"/>
                  </a:lnTo>
                  <a:lnTo>
                    <a:pt x="555" y="313"/>
                  </a:lnTo>
                  <a:lnTo>
                    <a:pt x="553" y="313"/>
                  </a:lnTo>
                  <a:lnTo>
                    <a:pt x="553" y="314"/>
                  </a:lnTo>
                  <a:lnTo>
                    <a:pt x="551" y="314"/>
                  </a:lnTo>
                  <a:lnTo>
                    <a:pt x="549" y="314"/>
                  </a:lnTo>
                  <a:lnTo>
                    <a:pt x="549" y="318"/>
                  </a:lnTo>
                  <a:lnTo>
                    <a:pt x="549" y="319"/>
                  </a:lnTo>
                  <a:lnTo>
                    <a:pt x="551" y="316"/>
                  </a:lnTo>
                  <a:lnTo>
                    <a:pt x="551" y="318"/>
                  </a:lnTo>
                  <a:lnTo>
                    <a:pt x="553" y="318"/>
                  </a:lnTo>
                  <a:lnTo>
                    <a:pt x="555" y="316"/>
                  </a:lnTo>
                  <a:lnTo>
                    <a:pt x="560" y="314"/>
                  </a:lnTo>
                  <a:lnTo>
                    <a:pt x="562" y="314"/>
                  </a:lnTo>
                  <a:lnTo>
                    <a:pt x="562" y="315"/>
                  </a:lnTo>
                  <a:lnTo>
                    <a:pt x="562" y="316"/>
                  </a:lnTo>
                  <a:lnTo>
                    <a:pt x="560" y="318"/>
                  </a:lnTo>
                  <a:lnTo>
                    <a:pt x="560" y="319"/>
                  </a:lnTo>
                  <a:lnTo>
                    <a:pt x="562" y="320"/>
                  </a:lnTo>
                  <a:lnTo>
                    <a:pt x="560" y="319"/>
                  </a:lnTo>
                  <a:lnTo>
                    <a:pt x="558" y="320"/>
                  </a:lnTo>
                  <a:lnTo>
                    <a:pt x="558" y="321"/>
                  </a:lnTo>
                  <a:lnTo>
                    <a:pt x="555" y="321"/>
                  </a:lnTo>
                  <a:lnTo>
                    <a:pt x="555" y="323"/>
                  </a:lnTo>
                  <a:lnTo>
                    <a:pt x="558" y="323"/>
                  </a:lnTo>
                  <a:lnTo>
                    <a:pt x="560" y="326"/>
                  </a:lnTo>
                  <a:lnTo>
                    <a:pt x="564" y="326"/>
                  </a:lnTo>
                  <a:lnTo>
                    <a:pt x="564" y="327"/>
                  </a:lnTo>
                  <a:lnTo>
                    <a:pt x="562" y="327"/>
                  </a:lnTo>
                  <a:lnTo>
                    <a:pt x="562" y="328"/>
                  </a:lnTo>
                  <a:lnTo>
                    <a:pt x="562" y="329"/>
                  </a:lnTo>
                  <a:lnTo>
                    <a:pt x="566" y="332"/>
                  </a:lnTo>
                  <a:lnTo>
                    <a:pt x="568" y="334"/>
                  </a:lnTo>
                  <a:lnTo>
                    <a:pt x="572" y="336"/>
                  </a:lnTo>
                  <a:lnTo>
                    <a:pt x="572" y="337"/>
                  </a:lnTo>
                  <a:lnTo>
                    <a:pt x="574" y="337"/>
                  </a:lnTo>
                  <a:lnTo>
                    <a:pt x="574" y="336"/>
                  </a:lnTo>
                  <a:lnTo>
                    <a:pt x="577" y="336"/>
                  </a:lnTo>
                  <a:lnTo>
                    <a:pt x="577" y="337"/>
                  </a:lnTo>
                  <a:lnTo>
                    <a:pt x="577" y="340"/>
                  </a:lnTo>
                  <a:lnTo>
                    <a:pt x="574" y="343"/>
                  </a:lnTo>
                  <a:lnTo>
                    <a:pt x="577" y="344"/>
                  </a:lnTo>
                  <a:lnTo>
                    <a:pt x="579" y="346"/>
                  </a:lnTo>
                  <a:lnTo>
                    <a:pt x="581" y="346"/>
                  </a:lnTo>
                  <a:lnTo>
                    <a:pt x="581" y="348"/>
                  </a:lnTo>
                  <a:lnTo>
                    <a:pt x="583" y="348"/>
                  </a:lnTo>
                  <a:lnTo>
                    <a:pt x="587" y="348"/>
                  </a:lnTo>
                  <a:lnTo>
                    <a:pt x="589" y="348"/>
                  </a:lnTo>
                  <a:lnTo>
                    <a:pt x="589" y="350"/>
                  </a:lnTo>
                  <a:lnTo>
                    <a:pt x="587" y="351"/>
                  </a:lnTo>
                  <a:lnTo>
                    <a:pt x="591" y="351"/>
                  </a:lnTo>
                  <a:lnTo>
                    <a:pt x="593" y="350"/>
                  </a:lnTo>
                  <a:lnTo>
                    <a:pt x="593" y="351"/>
                  </a:lnTo>
                  <a:lnTo>
                    <a:pt x="593" y="352"/>
                  </a:lnTo>
                  <a:lnTo>
                    <a:pt x="595" y="352"/>
                  </a:lnTo>
                  <a:lnTo>
                    <a:pt x="595" y="353"/>
                  </a:lnTo>
                  <a:lnTo>
                    <a:pt x="593" y="355"/>
                  </a:lnTo>
                  <a:lnTo>
                    <a:pt x="595" y="355"/>
                  </a:lnTo>
                  <a:lnTo>
                    <a:pt x="595" y="360"/>
                  </a:lnTo>
                  <a:lnTo>
                    <a:pt x="595" y="361"/>
                  </a:lnTo>
                  <a:lnTo>
                    <a:pt x="598" y="360"/>
                  </a:lnTo>
                  <a:lnTo>
                    <a:pt x="600" y="359"/>
                  </a:lnTo>
                  <a:lnTo>
                    <a:pt x="602" y="360"/>
                  </a:lnTo>
                  <a:lnTo>
                    <a:pt x="600" y="361"/>
                  </a:lnTo>
                  <a:lnTo>
                    <a:pt x="604" y="362"/>
                  </a:lnTo>
                  <a:lnTo>
                    <a:pt x="602" y="362"/>
                  </a:lnTo>
                  <a:lnTo>
                    <a:pt x="600" y="362"/>
                  </a:lnTo>
                  <a:lnTo>
                    <a:pt x="598" y="363"/>
                  </a:lnTo>
                  <a:lnTo>
                    <a:pt x="595" y="363"/>
                  </a:lnTo>
                  <a:lnTo>
                    <a:pt x="600" y="363"/>
                  </a:lnTo>
                  <a:lnTo>
                    <a:pt x="602" y="364"/>
                  </a:lnTo>
                  <a:lnTo>
                    <a:pt x="600" y="364"/>
                  </a:lnTo>
                  <a:lnTo>
                    <a:pt x="598" y="364"/>
                  </a:lnTo>
                  <a:lnTo>
                    <a:pt x="595" y="366"/>
                  </a:lnTo>
                  <a:lnTo>
                    <a:pt x="598" y="367"/>
                  </a:lnTo>
                  <a:lnTo>
                    <a:pt x="600" y="368"/>
                  </a:lnTo>
                  <a:lnTo>
                    <a:pt x="606" y="370"/>
                  </a:lnTo>
                  <a:lnTo>
                    <a:pt x="606" y="369"/>
                  </a:lnTo>
                  <a:lnTo>
                    <a:pt x="610" y="369"/>
                  </a:lnTo>
                  <a:lnTo>
                    <a:pt x="612" y="369"/>
                  </a:lnTo>
                  <a:lnTo>
                    <a:pt x="614" y="368"/>
                  </a:lnTo>
                  <a:lnTo>
                    <a:pt x="619" y="369"/>
                  </a:lnTo>
                  <a:lnTo>
                    <a:pt x="619" y="370"/>
                  </a:lnTo>
                  <a:lnTo>
                    <a:pt x="617" y="370"/>
                  </a:lnTo>
                  <a:lnTo>
                    <a:pt x="619" y="370"/>
                  </a:lnTo>
                  <a:lnTo>
                    <a:pt x="621" y="371"/>
                  </a:lnTo>
                  <a:lnTo>
                    <a:pt x="619" y="372"/>
                  </a:lnTo>
                  <a:lnTo>
                    <a:pt x="623" y="372"/>
                  </a:lnTo>
                  <a:lnTo>
                    <a:pt x="614" y="374"/>
                  </a:lnTo>
                  <a:lnTo>
                    <a:pt x="617" y="375"/>
                  </a:lnTo>
                  <a:lnTo>
                    <a:pt x="625" y="375"/>
                  </a:lnTo>
                  <a:lnTo>
                    <a:pt x="627" y="375"/>
                  </a:lnTo>
                  <a:lnTo>
                    <a:pt x="627" y="374"/>
                  </a:lnTo>
                  <a:lnTo>
                    <a:pt x="629" y="375"/>
                  </a:lnTo>
                  <a:lnTo>
                    <a:pt x="633" y="375"/>
                  </a:lnTo>
                  <a:lnTo>
                    <a:pt x="635" y="374"/>
                  </a:lnTo>
                  <a:lnTo>
                    <a:pt x="638" y="376"/>
                  </a:lnTo>
                  <a:lnTo>
                    <a:pt x="640" y="376"/>
                  </a:lnTo>
                  <a:lnTo>
                    <a:pt x="642" y="376"/>
                  </a:lnTo>
                  <a:lnTo>
                    <a:pt x="642" y="377"/>
                  </a:lnTo>
                  <a:lnTo>
                    <a:pt x="642" y="378"/>
                  </a:lnTo>
                  <a:lnTo>
                    <a:pt x="642" y="379"/>
                  </a:lnTo>
                  <a:lnTo>
                    <a:pt x="640" y="380"/>
                  </a:lnTo>
                  <a:lnTo>
                    <a:pt x="646" y="383"/>
                  </a:lnTo>
                  <a:lnTo>
                    <a:pt x="648" y="383"/>
                  </a:lnTo>
                  <a:lnTo>
                    <a:pt x="650" y="383"/>
                  </a:lnTo>
                  <a:lnTo>
                    <a:pt x="650" y="382"/>
                  </a:lnTo>
                  <a:lnTo>
                    <a:pt x="652" y="383"/>
                  </a:lnTo>
                  <a:lnTo>
                    <a:pt x="652" y="382"/>
                  </a:lnTo>
                  <a:lnTo>
                    <a:pt x="652" y="380"/>
                  </a:lnTo>
                  <a:lnTo>
                    <a:pt x="652" y="382"/>
                  </a:lnTo>
                  <a:lnTo>
                    <a:pt x="654" y="383"/>
                  </a:lnTo>
                  <a:lnTo>
                    <a:pt x="654" y="384"/>
                  </a:lnTo>
                  <a:lnTo>
                    <a:pt x="654" y="385"/>
                  </a:lnTo>
                  <a:lnTo>
                    <a:pt x="657" y="385"/>
                  </a:lnTo>
                  <a:lnTo>
                    <a:pt x="657" y="386"/>
                  </a:lnTo>
                  <a:lnTo>
                    <a:pt x="657" y="387"/>
                  </a:lnTo>
                  <a:lnTo>
                    <a:pt x="659" y="388"/>
                  </a:lnTo>
                  <a:lnTo>
                    <a:pt x="661" y="386"/>
                  </a:lnTo>
                  <a:lnTo>
                    <a:pt x="663" y="385"/>
                  </a:lnTo>
                  <a:lnTo>
                    <a:pt x="663" y="384"/>
                  </a:lnTo>
                  <a:lnTo>
                    <a:pt x="665" y="385"/>
                  </a:lnTo>
                  <a:lnTo>
                    <a:pt x="663" y="388"/>
                  </a:lnTo>
                  <a:lnTo>
                    <a:pt x="663" y="390"/>
                  </a:lnTo>
                  <a:lnTo>
                    <a:pt x="665" y="390"/>
                  </a:lnTo>
                  <a:lnTo>
                    <a:pt x="667" y="391"/>
                  </a:lnTo>
                  <a:lnTo>
                    <a:pt x="671" y="390"/>
                  </a:lnTo>
                  <a:lnTo>
                    <a:pt x="671" y="391"/>
                  </a:lnTo>
                  <a:lnTo>
                    <a:pt x="669" y="391"/>
                  </a:lnTo>
                  <a:lnTo>
                    <a:pt x="667" y="392"/>
                  </a:lnTo>
                  <a:lnTo>
                    <a:pt x="665" y="392"/>
                  </a:lnTo>
                  <a:lnTo>
                    <a:pt x="667" y="393"/>
                  </a:lnTo>
                  <a:lnTo>
                    <a:pt x="667" y="392"/>
                  </a:lnTo>
                  <a:lnTo>
                    <a:pt x="669" y="393"/>
                  </a:lnTo>
                  <a:lnTo>
                    <a:pt x="669" y="394"/>
                  </a:lnTo>
                  <a:lnTo>
                    <a:pt x="671" y="395"/>
                  </a:lnTo>
                  <a:lnTo>
                    <a:pt x="673" y="395"/>
                  </a:lnTo>
                  <a:lnTo>
                    <a:pt x="675" y="396"/>
                  </a:lnTo>
                  <a:lnTo>
                    <a:pt x="678" y="396"/>
                  </a:lnTo>
                  <a:lnTo>
                    <a:pt x="678" y="398"/>
                  </a:lnTo>
                  <a:lnTo>
                    <a:pt x="675" y="396"/>
                  </a:lnTo>
                  <a:lnTo>
                    <a:pt x="675" y="399"/>
                  </a:lnTo>
                  <a:lnTo>
                    <a:pt x="673" y="399"/>
                  </a:lnTo>
                  <a:lnTo>
                    <a:pt x="673" y="400"/>
                  </a:lnTo>
                  <a:lnTo>
                    <a:pt x="675" y="401"/>
                  </a:lnTo>
                  <a:lnTo>
                    <a:pt x="678" y="403"/>
                  </a:lnTo>
                  <a:lnTo>
                    <a:pt x="678" y="408"/>
                  </a:lnTo>
                  <a:lnTo>
                    <a:pt x="675" y="408"/>
                  </a:lnTo>
                  <a:lnTo>
                    <a:pt x="675" y="407"/>
                  </a:lnTo>
                  <a:lnTo>
                    <a:pt x="673" y="407"/>
                  </a:lnTo>
                  <a:lnTo>
                    <a:pt x="671" y="409"/>
                  </a:lnTo>
                  <a:lnTo>
                    <a:pt x="669" y="410"/>
                  </a:lnTo>
                  <a:lnTo>
                    <a:pt x="667" y="411"/>
                  </a:lnTo>
                  <a:lnTo>
                    <a:pt x="669" y="411"/>
                  </a:lnTo>
                  <a:lnTo>
                    <a:pt x="669" y="412"/>
                  </a:lnTo>
                  <a:lnTo>
                    <a:pt x="667" y="412"/>
                  </a:lnTo>
                  <a:lnTo>
                    <a:pt x="667" y="410"/>
                  </a:lnTo>
                  <a:lnTo>
                    <a:pt x="669" y="407"/>
                  </a:lnTo>
                  <a:lnTo>
                    <a:pt x="671" y="407"/>
                  </a:lnTo>
                  <a:lnTo>
                    <a:pt x="671" y="404"/>
                  </a:lnTo>
                  <a:lnTo>
                    <a:pt x="671" y="403"/>
                  </a:lnTo>
                  <a:lnTo>
                    <a:pt x="667" y="404"/>
                  </a:lnTo>
                  <a:lnTo>
                    <a:pt x="665" y="403"/>
                  </a:lnTo>
                  <a:lnTo>
                    <a:pt x="654" y="403"/>
                  </a:lnTo>
                  <a:lnTo>
                    <a:pt x="644" y="400"/>
                  </a:lnTo>
                  <a:lnTo>
                    <a:pt x="642" y="401"/>
                  </a:lnTo>
                  <a:lnTo>
                    <a:pt x="642" y="402"/>
                  </a:lnTo>
                  <a:lnTo>
                    <a:pt x="642" y="404"/>
                  </a:lnTo>
                  <a:lnTo>
                    <a:pt x="644" y="407"/>
                  </a:lnTo>
                  <a:lnTo>
                    <a:pt x="646" y="408"/>
                  </a:lnTo>
                  <a:lnTo>
                    <a:pt x="650" y="417"/>
                  </a:lnTo>
                  <a:lnTo>
                    <a:pt x="652" y="416"/>
                  </a:lnTo>
                  <a:lnTo>
                    <a:pt x="652" y="417"/>
                  </a:lnTo>
                  <a:lnTo>
                    <a:pt x="652" y="418"/>
                  </a:lnTo>
                  <a:lnTo>
                    <a:pt x="652" y="419"/>
                  </a:lnTo>
                  <a:lnTo>
                    <a:pt x="652" y="420"/>
                  </a:lnTo>
                  <a:lnTo>
                    <a:pt x="654" y="420"/>
                  </a:lnTo>
                  <a:lnTo>
                    <a:pt x="654" y="423"/>
                  </a:lnTo>
                  <a:lnTo>
                    <a:pt x="654" y="424"/>
                  </a:lnTo>
                  <a:lnTo>
                    <a:pt x="652" y="424"/>
                  </a:lnTo>
                  <a:lnTo>
                    <a:pt x="652" y="422"/>
                  </a:lnTo>
                  <a:lnTo>
                    <a:pt x="652" y="424"/>
                  </a:lnTo>
                  <a:lnTo>
                    <a:pt x="652" y="425"/>
                  </a:lnTo>
                  <a:lnTo>
                    <a:pt x="654" y="425"/>
                  </a:lnTo>
                  <a:lnTo>
                    <a:pt x="661" y="425"/>
                  </a:lnTo>
                  <a:lnTo>
                    <a:pt x="663" y="426"/>
                  </a:lnTo>
                  <a:lnTo>
                    <a:pt x="663" y="427"/>
                  </a:lnTo>
                  <a:lnTo>
                    <a:pt x="661" y="426"/>
                  </a:lnTo>
                  <a:lnTo>
                    <a:pt x="654" y="427"/>
                  </a:lnTo>
                  <a:lnTo>
                    <a:pt x="652" y="431"/>
                  </a:lnTo>
                  <a:lnTo>
                    <a:pt x="654" y="432"/>
                  </a:lnTo>
                  <a:lnTo>
                    <a:pt x="654" y="433"/>
                  </a:lnTo>
                  <a:lnTo>
                    <a:pt x="654" y="434"/>
                  </a:lnTo>
                  <a:lnTo>
                    <a:pt x="652" y="435"/>
                  </a:lnTo>
                  <a:lnTo>
                    <a:pt x="650" y="457"/>
                  </a:lnTo>
                  <a:lnTo>
                    <a:pt x="650" y="458"/>
                  </a:lnTo>
                  <a:lnTo>
                    <a:pt x="648" y="458"/>
                  </a:lnTo>
                  <a:lnTo>
                    <a:pt x="646" y="460"/>
                  </a:lnTo>
                  <a:lnTo>
                    <a:pt x="646" y="464"/>
                  </a:lnTo>
                  <a:lnTo>
                    <a:pt x="652" y="480"/>
                  </a:lnTo>
                  <a:lnTo>
                    <a:pt x="650" y="485"/>
                  </a:lnTo>
                  <a:lnTo>
                    <a:pt x="648" y="489"/>
                  </a:lnTo>
                  <a:lnTo>
                    <a:pt x="648" y="491"/>
                  </a:lnTo>
                  <a:lnTo>
                    <a:pt x="650" y="492"/>
                  </a:lnTo>
                  <a:lnTo>
                    <a:pt x="657" y="498"/>
                  </a:lnTo>
                  <a:lnTo>
                    <a:pt x="657" y="499"/>
                  </a:lnTo>
                  <a:lnTo>
                    <a:pt x="659" y="506"/>
                  </a:lnTo>
                  <a:lnTo>
                    <a:pt x="667" y="512"/>
                  </a:lnTo>
                  <a:lnTo>
                    <a:pt x="667" y="513"/>
                  </a:lnTo>
                  <a:lnTo>
                    <a:pt x="667" y="514"/>
                  </a:lnTo>
                  <a:lnTo>
                    <a:pt x="669" y="514"/>
                  </a:lnTo>
                  <a:lnTo>
                    <a:pt x="671" y="515"/>
                  </a:lnTo>
                  <a:lnTo>
                    <a:pt x="673" y="516"/>
                  </a:lnTo>
                  <a:lnTo>
                    <a:pt x="675" y="515"/>
                  </a:lnTo>
                  <a:lnTo>
                    <a:pt x="675" y="513"/>
                  </a:lnTo>
                  <a:lnTo>
                    <a:pt x="678" y="513"/>
                  </a:lnTo>
                  <a:lnTo>
                    <a:pt x="682" y="514"/>
                  </a:lnTo>
                  <a:lnTo>
                    <a:pt x="680" y="515"/>
                  </a:lnTo>
                  <a:lnTo>
                    <a:pt x="678" y="515"/>
                  </a:lnTo>
                  <a:lnTo>
                    <a:pt x="678" y="516"/>
                  </a:lnTo>
                  <a:lnTo>
                    <a:pt x="680" y="520"/>
                  </a:lnTo>
                  <a:lnTo>
                    <a:pt x="678" y="519"/>
                  </a:lnTo>
                  <a:lnTo>
                    <a:pt x="675" y="517"/>
                  </a:lnTo>
                  <a:lnTo>
                    <a:pt x="675" y="519"/>
                  </a:lnTo>
                  <a:lnTo>
                    <a:pt x="678" y="523"/>
                  </a:lnTo>
                  <a:lnTo>
                    <a:pt x="680" y="525"/>
                  </a:lnTo>
                  <a:lnTo>
                    <a:pt x="684" y="525"/>
                  </a:lnTo>
                  <a:lnTo>
                    <a:pt x="684" y="527"/>
                  </a:lnTo>
                  <a:lnTo>
                    <a:pt x="684" y="529"/>
                  </a:lnTo>
                  <a:lnTo>
                    <a:pt x="684" y="531"/>
                  </a:lnTo>
                  <a:lnTo>
                    <a:pt x="697" y="540"/>
                  </a:lnTo>
                  <a:lnTo>
                    <a:pt x="699" y="540"/>
                  </a:lnTo>
                  <a:lnTo>
                    <a:pt x="699" y="543"/>
                  </a:lnTo>
                  <a:lnTo>
                    <a:pt x="701" y="543"/>
                  </a:lnTo>
                  <a:lnTo>
                    <a:pt x="703" y="544"/>
                  </a:lnTo>
                  <a:lnTo>
                    <a:pt x="703" y="545"/>
                  </a:lnTo>
                  <a:lnTo>
                    <a:pt x="703" y="548"/>
                  </a:lnTo>
                  <a:lnTo>
                    <a:pt x="703" y="549"/>
                  </a:lnTo>
                  <a:lnTo>
                    <a:pt x="711" y="551"/>
                  </a:lnTo>
                  <a:lnTo>
                    <a:pt x="713" y="551"/>
                  </a:lnTo>
                  <a:lnTo>
                    <a:pt x="715" y="551"/>
                  </a:lnTo>
                  <a:lnTo>
                    <a:pt x="718" y="551"/>
                  </a:lnTo>
                  <a:lnTo>
                    <a:pt x="722" y="552"/>
                  </a:lnTo>
                  <a:lnTo>
                    <a:pt x="724" y="553"/>
                  </a:lnTo>
                  <a:lnTo>
                    <a:pt x="728" y="554"/>
                  </a:lnTo>
                  <a:lnTo>
                    <a:pt x="730" y="555"/>
                  </a:lnTo>
                  <a:lnTo>
                    <a:pt x="730" y="554"/>
                  </a:lnTo>
                  <a:lnTo>
                    <a:pt x="732" y="554"/>
                  </a:lnTo>
                  <a:lnTo>
                    <a:pt x="734" y="555"/>
                  </a:lnTo>
                  <a:lnTo>
                    <a:pt x="737" y="556"/>
                  </a:lnTo>
                  <a:lnTo>
                    <a:pt x="737" y="557"/>
                  </a:lnTo>
                  <a:lnTo>
                    <a:pt x="739" y="557"/>
                  </a:lnTo>
                  <a:lnTo>
                    <a:pt x="751" y="563"/>
                  </a:lnTo>
                  <a:lnTo>
                    <a:pt x="753" y="564"/>
                  </a:lnTo>
                  <a:lnTo>
                    <a:pt x="753" y="569"/>
                  </a:lnTo>
                  <a:lnTo>
                    <a:pt x="756" y="570"/>
                  </a:lnTo>
                  <a:lnTo>
                    <a:pt x="756" y="571"/>
                  </a:lnTo>
                  <a:lnTo>
                    <a:pt x="758" y="572"/>
                  </a:lnTo>
                  <a:lnTo>
                    <a:pt x="758" y="573"/>
                  </a:lnTo>
                  <a:lnTo>
                    <a:pt x="760" y="575"/>
                  </a:lnTo>
                  <a:lnTo>
                    <a:pt x="762" y="575"/>
                  </a:lnTo>
                  <a:lnTo>
                    <a:pt x="762" y="576"/>
                  </a:lnTo>
                  <a:lnTo>
                    <a:pt x="762" y="578"/>
                  </a:lnTo>
                  <a:lnTo>
                    <a:pt x="768" y="583"/>
                  </a:lnTo>
                  <a:lnTo>
                    <a:pt x="768" y="584"/>
                  </a:lnTo>
                  <a:lnTo>
                    <a:pt x="768" y="585"/>
                  </a:lnTo>
                  <a:lnTo>
                    <a:pt x="770" y="585"/>
                  </a:lnTo>
                  <a:lnTo>
                    <a:pt x="770" y="587"/>
                  </a:lnTo>
                  <a:lnTo>
                    <a:pt x="770" y="588"/>
                  </a:lnTo>
                  <a:lnTo>
                    <a:pt x="772" y="589"/>
                  </a:lnTo>
                  <a:lnTo>
                    <a:pt x="772" y="588"/>
                  </a:lnTo>
                  <a:lnTo>
                    <a:pt x="777" y="595"/>
                  </a:lnTo>
                  <a:lnTo>
                    <a:pt x="779" y="595"/>
                  </a:lnTo>
                  <a:lnTo>
                    <a:pt x="781" y="596"/>
                  </a:lnTo>
                  <a:lnTo>
                    <a:pt x="783" y="596"/>
                  </a:lnTo>
                  <a:lnTo>
                    <a:pt x="785" y="597"/>
                  </a:lnTo>
                  <a:lnTo>
                    <a:pt x="787" y="597"/>
                  </a:lnTo>
                  <a:lnTo>
                    <a:pt x="789" y="601"/>
                  </a:lnTo>
                  <a:lnTo>
                    <a:pt x="791" y="601"/>
                  </a:lnTo>
                  <a:lnTo>
                    <a:pt x="793" y="603"/>
                  </a:lnTo>
                  <a:lnTo>
                    <a:pt x="800" y="607"/>
                  </a:lnTo>
                  <a:lnTo>
                    <a:pt x="800" y="609"/>
                  </a:lnTo>
                  <a:lnTo>
                    <a:pt x="800" y="610"/>
                  </a:lnTo>
                  <a:lnTo>
                    <a:pt x="800" y="611"/>
                  </a:lnTo>
                  <a:lnTo>
                    <a:pt x="798" y="611"/>
                  </a:lnTo>
                  <a:lnTo>
                    <a:pt x="798" y="612"/>
                  </a:lnTo>
                  <a:lnTo>
                    <a:pt x="800" y="612"/>
                  </a:lnTo>
                  <a:lnTo>
                    <a:pt x="798" y="612"/>
                  </a:lnTo>
                  <a:lnTo>
                    <a:pt x="791" y="613"/>
                  </a:lnTo>
                  <a:lnTo>
                    <a:pt x="787" y="612"/>
                  </a:lnTo>
                  <a:lnTo>
                    <a:pt x="787" y="613"/>
                  </a:lnTo>
                  <a:lnTo>
                    <a:pt x="791" y="615"/>
                  </a:lnTo>
                  <a:lnTo>
                    <a:pt x="793" y="616"/>
                  </a:lnTo>
                  <a:lnTo>
                    <a:pt x="796" y="618"/>
                  </a:lnTo>
                  <a:lnTo>
                    <a:pt x="798" y="618"/>
                  </a:lnTo>
                  <a:lnTo>
                    <a:pt x="800" y="619"/>
                  </a:lnTo>
                  <a:lnTo>
                    <a:pt x="804" y="620"/>
                  </a:lnTo>
                  <a:lnTo>
                    <a:pt x="806" y="621"/>
                  </a:lnTo>
                  <a:lnTo>
                    <a:pt x="808" y="621"/>
                  </a:lnTo>
                  <a:lnTo>
                    <a:pt x="810" y="623"/>
                  </a:lnTo>
                  <a:lnTo>
                    <a:pt x="814" y="620"/>
                  </a:lnTo>
                  <a:lnTo>
                    <a:pt x="814" y="621"/>
                  </a:lnTo>
                  <a:lnTo>
                    <a:pt x="814" y="623"/>
                  </a:lnTo>
                  <a:lnTo>
                    <a:pt x="819" y="625"/>
                  </a:lnTo>
                  <a:lnTo>
                    <a:pt x="823" y="627"/>
                  </a:lnTo>
                  <a:lnTo>
                    <a:pt x="825" y="627"/>
                  </a:lnTo>
                  <a:lnTo>
                    <a:pt x="829" y="631"/>
                  </a:lnTo>
                  <a:lnTo>
                    <a:pt x="829" y="635"/>
                  </a:lnTo>
                  <a:lnTo>
                    <a:pt x="827" y="639"/>
                  </a:lnTo>
                  <a:lnTo>
                    <a:pt x="827" y="640"/>
                  </a:lnTo>
                  <a:lnTo>
                    <a:pt x="829" y="639"/>
                  </a:lnTo>
                  <a:lnTo>
                    <a:pt x="829" y="640"/>
                  </a:lnTo>
                  <a:lnTo>
                    <a:pt x="831" y="640"/>
                  </a:lnTo>
                  <a:lnTo>
                    <a:pt x="833" y="640"/>
                  </a:lnTo>
                  <a:lnTo>
                    <a:pt x="833" y="641"/>
                  </a:lnTo>
                  <a:lnTo>
                    <a:pt x="833" y="642"/>
                  </a:lnTo>
                  <a:lnTo>
                    <a:pt x="836" y="642"/>
                  </a:lnTo>
                  <a:lnTo>
                    <a:pt x="836" y="643"/>
                  </a:lnTo>
                  <a:lnTo>
                    <a:pt x="850" y="649"/>
                  </a:lnTo>
                  <a:lnTo>
                    <a:pt x="852" y="650"/>
                  </a:lnTo>
                  <a:lnTo>
                    <a:pt x="857" y="651"/>
                  </a:lnTo>
                  <a:lnTo>
                    <a:pt x="859" y="655"/>
                  </a:lnTo>
                  <a:lnTo>
                    <a:pt x="861" y="656"/>
                  </a:lnTo>
                  <a:lnTo>
                    <a:pt x="863" y="656"/>
                  </a:lnTo>
                  <a:lnTo>
                    <a:pt x="865" y="655"/>
                  </a:lnTo>
                  <a:lnTo>
                    <a:pt x="867" y="652"/>
                  </a:lnTo>
                  <a:lnTo>
                    <a:pt x="867" y="651"/>
                  </a:lnTo>
                  <a:lnTo>
                    <a:pt x="863" y="648"/>
                  </a:lnTo>
                  <a:lnTo>
                    <a:pt x="863" y="647"/>
                  </a:lnTo>
                  <a:lnTo>
                    <a:pt x="857" y="644"/>
                  </a:lnTo>
                  <a:lnTo>
                    <a:pt x="854" y="645"/>
                  </a:lnTo>
                  <a:lnTo>
                    <a:pt x="852" y="644"/>
                  </a:lnTo>
                  <a:lnTo>
                    <a:pt x="850" y="642"/>
                  </a:lnTo>
                  <a:lnTo>
                    <a:pt x="848" y="642"/>
                  </a:lnTo>
                  <a:lnTo>
                    <a:pt x="848" y="639"/>
                  </a:lnTo>
                  <a:lnTo>
                    <a:pt x="846" y="636"/>
                  </a:lnTo>
                  <a:lnTo>
                    <a:pt x="846" y="633"/>
                  </a:lnTo>
                  <a:lnTo>
                    <a:pt x="844" y="633"/>
                  </a:lnTo>
                  <a:lnTo>
                    <a:pt x="842" y="631"/>
                  </a:lnTo>
                  <a:lnTo>
                    <a:pt x="840" y="626"/>
                  </a:lnTo>
                  <a:lnTo>
                    <a:pt x="838" y="623"/>
                  </a:lnTo>
                  <a:lnTo>
                    <a:pt x="836" y="621"/>
                  </a:lnTo>
                  <a:lnTo>
                    <a:pt x="833" y="621"/>
                  </a:lnTo>
                  <a:lnTo>
                    <a:pt x="833" y="624"/>
                  </a:lnTo>
                  <a:lnTo>
                    <a:pt x="836" y="624"/>
                  </a:lnTo>
                  <a:lnTo>
                    <a:pt x="833" y="624"/>
                  </a:lnTo>
                  <a:lnTo>
                    <a:pt x="833" y="623"/>
                  </a:lnTo>
                  <a:lnTo>
                    <a:pt x="831" y="620"/>
                  </a:lnTo>
                  <a:lnTo>
                    <a:pt x="831" y="619"/>
                  </a:lnTo>
                  <a:lnTo>
                    <a:pt x="829" y="619"/>
                  </a:lnTo>
                  <a:lnTo>
                    <a:pt x="827" y="618"/>
                  </a:lnTo>
                  <a:lnTo>
                    <a:pt x="827" y="617"/>
                  </a:lnTo>
                  <a:lnTo>
                    <a:pt x="825" y="616"/>
                  </a:lnTo>
                  <a:lnTo>
                    <a:pt x="821" y="612"/>
                  </a:lnTo>
                  <a:lnTo>
                    <a:pt x="819" y="608"/>
                  </a:lnTo>
                  <a:lnTo>
                    <a:pt x="817" y="607"/>
                  </a:lnTo>
                  <a:lnTo>
                    <a:pt x="814" y="605"/>
                  </a:lnTo>
                  <a:lnTo>
                    <a:pt x="812" y="603"/>
                  </a:lnTo>
                  <a:lnTo>
                    <a:pt x="810" y="603"/>
                  </a:lnTo>
                  <a:lnTo>
                    <a:pt x="808" y="603"/>
                  </a:lnTo>
                  <a:lnTo>
                    <a:pt x="806" y="601"/>
                  </a:lnTo>
                  <a:lnTo>
                    <a:pt x="806" y="600"/>
                  </a:lnTo>
                  <a:lnTo>
                    <a:pt x="800" y="596"/>
                  </a:lnTo>
                  <a:lnTo>
                    <a:pt x="800" y="595"/>
                  </a:lnTo>
                  <a:lnTo>
                    <a:pt x="798" y="595"/>
                  </a:lnTo>
                  <a:lnTo>
                    <a:pt x="796" y="595"/>
                  </a:lnTo>
                  <a:lnTo>
                    <a:pt x="793" y="592"/>
                  </a:lnTo>
                  <a:lnTo>
                    <a:pt x="791" y="584"/>
                  </a:lnTo>
                  <a:lnTo>
                    <a:pt x="789" y="583"/>
                  </a:lnTo>
                  <a:lnTo>
                    <a:pt x="789" y="578"/>
                  </a:lnTo>
                  <a:lnTo>
                    <a:pt x="789" y="577"/>
                  </a:lnTo>
                  <a:lnTo>
                    <a:pt x="787" y="576"/>
                  </a:lnTo>
                  <a:lnTo>
                    <a:pt x="791" y="576"/>
                  </a:lnTo>
                  <a:lnTo>
                    <a:pt x="793" y="577"/>
                  </a:lnTo>
                  <a:lnTo>
                    <a:pt x="796" y="577"/>
                  </a:lnTo>
                  <a:lnTo>
                    <a:pt x="796" y="578"/>
                  </a:lnTo>
                  <a:lnTo>
                    <a:pt x="800" y="579"/>
                  </a:lnTo>
                  <a:lnTo>
                    <a:pt x="804" y="578"/>
                  </a:lnTo>
                  <a:lnTo>
                    <a:pt x="806" y="579"/>
                  </a:lnTo>
                  <a:lnTo>
                    <a:pt x="806" y="580"/>
                  </a:lnTo>
                  <a:lnTo>
                    <a:pt x="812" y="581"/>
                  </a:lnTo>
                  <a:lnTo>
                    <a:pt x="814" y="583"/>
                  </a:lnTo>
                  <a:lnTo>
                    <a:pt x="814" y="586"/>
                  </a:lnTo>
                  <a:lnTo>
                    <a:pt x="817" y="588"/>
                  </a:lnTo>
                  <a:lnTo>
                    <a:pt x="817" y="589"/>
                  </a:lnTo>
                  <a:lnTo>
                    <a:pt x="819" y="591"/>
                  </a:lnTo>
                  <a:lnTo>
                    <a:pt x="819" y="593"/>
                  </a:lnTo>
                  <a:lnTo>
                    <a:pt x="821" y="594"/>
                  </a:lnTo>
                  <a:lnTo>
                    <a:pt x="823" y="595"/>
                  </a:lnTo>
                  <a:lnTo>
                    <a:pt x="823" y="597"/>
                  </a:lnTo>
                  <a:lnTo>
                    <a:pt x="825" y="599"/>
                  </a:lnTo>
                  <a:lnTo>
                    <a:pt x="827" y="600"/>
                  </a:lnTo>
                  <a:lnTo>
                    <a:pt x="829" y="602"/>
                  </a:lnTo>
                  <a:lnTo>
                    <a:pt x="831" y="603"/>
                  </a:lnTo>
                  <a:lnTo>
                    <a:pt x="831" y="605"/>
                  </a:lnTo>
                  <a:lnTo>
                    <a:pt x="836" y="607"/>
                  </a:lnTo>
                  <a:lnTo>
                    <a:pt x="838" y="608"/>
                  </a:lnTo>
                  <a:lnTo>
                    <a:pt x="842" y="610"/>
                  </a:lnTo>
                  <a:lnTo>
                    <a:pt x="844" y="611"/>
                  </a:lnTo>
                  <a:lnTo>
                    <a:pt x="850" y="612"/>
                  </a:lnTo>
                  <a:lnTo>
                    <a:pt x="850" y="615"/>
                  </a:lnTo>
                  <a:lnTo>
                    <a:pt x="850" y="616"/>
                  </a:lnTo>
                  <a:lnTo>
                    <a:pt x="854" y="618"/>
                  </a:lnTo>
                  <a:lnTo>
                    <a:pt x="859" y="619"/>
                  </a:lnTo>
                  <a:lnTo>
                    <a:pt x="863" y="621"/>
                  </a:lnTo>
                  <a:lnTo>
                    <a:pt x="863" y="623"/>
                  </a:lnTo>
                  <a:lnTo>
                    <a:pt x="867" y="623"/>
                  </a:lnTo>
                  <a:lnTo>
                    <a:pt x="869" y="624"/>
                  </a:lnTo>
                  <a:lnTo>
                    <a:pt x="871" y="625"/>
                  </a:lnTo>
                  <a:lnTo>
                    <a:pt x="871" y="626"/>
                  </a:lnTo>
                  <a:lnTo>
                    <a:pt x="871" y="627"/>
                  </a:lnTo>
                  <a:lnTo>
                    <a:pt x="869" y="628"/>
                  </a:lnTo>
                  <a:lnTo>
                    <a:pt x="869" y="631"/>
                  </a:lnTo>
                  <a:lnTo>
                    <a:pt x="869" y="632"/>
                  </a:lnTo>
                  <a:lnTo>
                    <a:pt x="871" y="633"/>
                  </a:lnTo>
                  <a:lnTo>
                    <a:pt x="873" y="633"/>
                  </a:lnTo>
                  <a:lnTo>
                    <a:pt x="876" y="632"/>
                  </a:lnTo>
                  <a:lnTo>
                    <a:pt x="876" y="634"/>
                  </a:lnTo>
                  <a:lnTo>
                    <a:pt x="882" y="636"/>
                  </a:lnTo>
                  <a:lnTo>
                    <a:pt x="884" y="636"/>
                  </a:lnTo>
                  <a:lnTo>
                    <a:pt x="886" y="635"/>
                  </a:lnTo>
                  <a:lnTo>
                    <a:pt x="890" y="639"/>
                  </a:lnTo>
                  <a:lnTo>
                    <a:pt x="890" y="641"/>
                  </a:lnTo>
                  <a:lnTo>
                    <a:pt x="890" y="642"/>
                  </a:lnTo>
                  <a:lnTo>
                    <a:pt x="907" y="649"/>
                  </a:lnTo>
                  <a:lnTo>
                    <a:pt x="907" y="650"/>
                  </a:lnTo>
                  <a:lnTo>
                    <a:pt x="909" y="650"/>
                  </a:lnTo>
                  <a:lnTo>
                    <a:pt x="911" y="653"/>
                  </a:lnTo>
                  <a:lnTo>
                    <a:pt x="924" y="659"/>
                  </a:lnTo>
                  <a:lnTo>
                    <a:pt x="924" y="660"/>
                  </a:lnTo>
                  <a:lnTo>
                    <a:pt x="924" y="661"/>
                  </a:lnTo>
                  <a:lnTo>
                    <a:pt x="926" y="665"/>
                  </a:lnTo>
                  <a:lnTo>
                    <a:pt x="928" y="666"/>
                  </a:lnTo>
                  <a:lnTo>
                    <a:pt x="928" y="667"/>
                  </a:lnTo>
                  <a:lnTo>
                    <a:pt x="930" y="668"/>
                  </a:lnTo>
                  <a:lnTo>
                    <a:pt x="930" y="670"/>
                  </a:lnTo>
                  <a:lnTo>
                    <a:pt x="930" y="672"/>
                  </a:lnTo>
                  <a:lnTo>
                    <a:pt x="928" y="674"/>
                  </a:lnTo>
                  <a:lnTo>
                    <a:pt x="930" y="675"/>
                  </a:lnTo>
                  <a:lnTo>
                    <a:pt x="930" y="676"/>
                  </a:lnTo>
                  <a:lnTo>
                    <a:pt x="926" y="677"/>
                  </a:lnTo>
                  <a:lnTo>
                    <a:pt x="924" y="677"/>
                  </a:lnTo>
                  <a:lnTo>
                    <a:pt x="926" y="678"/>
                  </a:lnTo>
                  <a:lnTo>
                    <a:pt x="928" y="683"/>
                  </a:lnTo>
                  <a:lnTo>
                    <a:pt x="939" y="688"/>
                  </a:lnTo>
                  <a:lnTo>
                    <a:pt x="943" y="689"/>
                  </a:lnTo>
                  <a:lnTo>
                    <a:pt x="945" y="689"/>
                  </a:lnTo>
                  <a:lnTo>
                    <a:pt x="949" y="690"/>
                  </a:lnTo>
                  <a:lnTo>
                    <a:pt x="951" y="691"/>
                  </a:lnTo>
                  <a:lnTo>
                    <a:pt x="953" y="692"/>
                  </a:lnTo>
                  <a:lnTo>
                    <a:pt x="953" y="693"/>
                  </a:lnTo>
                  <a:lnTo>
                    <a:pt x="956" y="693"/>
                  </a:lnTo>
                  <a:lnTo>
                    <a:pt x="956" y="694"/>
                  </a:lnTo>
                  <a:lnTo>
                    <a:pt x="958" y="694"/>
                  </a:lnTo>
                  <a:lnTo>
                    <a:pt x="962" y="696"/>
                  </a:lnTo>
                  <a:lnTo>
                    <a:pt x="964" y="696"/>
                  </a:lnTo>
                  <a:lnTo>
                    <a:pt x="964" y="697"/>
                  </a:lnTo>
                  <a:lnTo>
                    <a:pt x="977" y="698"/>
                  </a:lnTo>
                  <a:lnTo>
                    <a:pt x="979" y="698"/>
                  </a:lnTo>
                  <a:lnTo>
                    <a:pt x="983" y="699"/>
                  </a:lnTo>
                  <a:lnTo>
                    <a:pt x="985" y="700"/>
                  </a:lnTo>
                  <a:lnTo>
                    <a:pt x="985" y="701"/>
                  </a:lnTo>
                  <a:lnTo>
                    <a:pt x="987" y="701"/>
                  </a:lnTo>
                  <a:lnTo>
                    <a:pt x="991" y="702"/>
                  </a:lnTo>
                  <a:lnTo>
                    <a:pt x="991" y="704"/>
                  </a:lnTo>
                  <a:lnTo>
                    <a:pt x="993" y="705"/>
                  </a:lnTo>
                  <a:lnTo>
                    <a:pt x="996" y="704"/>
                  </a:lnTo>
                  <a:lnTo>
                    <a:pt x="1023" y="709"/>
                  </a:lnTo>
                  <a:lnTo>
                    <a:pt x="1025" y="709"/>
                  </a:lnTo>
                  <a:lnTo>
                    <a:pt x="1036" y="713"/>
                  </a:lnTo>
                  <a:lnTo>
                    <a:pt x="1036" y="714"/>
                  </a:lnTo>
                  <a:lnTo>
                    <a:pt x="1038" y="714"/>
                  </a:lnTo>
                  <a:lnTo>
                    <a:pt x="1040" y="714"/>
                  </a:lnTo>
                  <a:lnTo>
                    <a:pt x="1057" y="716"/>
                  </a:lnTo>
                  <a:lnTo>
                    <a:pt x="1059" y="717"/>
                  </a:lnTo>
                  <a:lnTo>
                    <a:pt x="1065" y="717"/>
                  </a:lnTo>
                  <a:lnTo>
                    <a:pt x="1065" y="716"/>
                  </a:lnTo>
                  <a:lnTo>
                    <a:pt x="1067" y="716"/>
                  </a:lnTo>
                  <a:lnTo>
                    <a:pt x="1073" y="715"/>
                  </a:lnTo>
                  <a:lnTo>
                    <a:pt x="1078" y="713"/>
                  </a:lnTo>
                  <a:lnTo>
                    <a:pt x="1082" y="713"/>
                  </a:lnTo>
                  <a:lnTo>
                    <a:pt x="1086" y="713"/>
                  </a:lnTo>
                  <a:lnTo>
                    <a:pt x="1101" y="716"/>
                  </a:lnTo>
                  <a:lnTo>
                    <a:pt x="1122" y="725"/>
                  </a:lnTo>
                  <a:lnTo>
                    <a:pt x="1122" y="726"/>
                  </a:lnTo>
                  <a:lnTo>
                    <a:pt x="1124" y="726"/>
                  </a:lnTo>
                  <a:lnTo>
                    <a:pt x="1126" y="728"/>
                  </a:lnTo>
                  <a:lnTo>
                    <a:pt x="1135" y="731"/>
                  </a:lnTo>
                  <a:lnTo>
                    <a:pt x="1151" y="732"/>
                  </a:lnTo>
                  <a:lnTo>
                    <a:pt x="1153" y="732"/>
                  </a:lnTo>
                  <a:lnTo>
                    <a:pt x="1175" y="737"/>
                  </a:lnTo>
                  <a:lnTo>
                    <a:pt x="1181" y="737"/>
                  </a:lnTo>
                  <a:lnTo>
                    <a:pt x="1185" y="736"/>
                  </a:lnTo>
                  <a:lnTo>
                    <a:pt x="1187" y="736"/>
                  </a:lnTo>
                  <a:lnTo>
                    <a:pt x="1189" y="736"/>
                  </a:lnTo>
                  <a:lnTo>
                    <a:pt x="1191" y="736"/>
                  </a:lnTo>
                  <a:lnTo>
                    <a:pt x="1191" y="737"/>
                  </a:lnTo>
                  <a:lnTo>
                    <a:pt x="1194" y="738"/>
                  </a:lnTo>
                  <a:lnTo>
                    <a:pt x="1189" y="738"/>
                  </a:lnTo>
                  <a:lnTo>
                    <a:pt x="1189" y="739"/>
                  </a:lnTo>
                  <a:lnTo>
                    <a:pt x="1189" y="740"/>
                  </a:lnTo>
                  <a:lnTo>
                    <a:pt x="1215" y="753"/>
                  </a:lnTo>
                  <a:lnTo>
                    <a:pt x="1217" y="754"/>
                  </a:lnTo>
                  <a:lnTo>
                    <a:pt x="1219" y="754"/>
                  </a:lnTo>
                  <a:lnTo>
                    <a:pt x="1217" y="754"/>
                  </a:lnTo>
                  <a:lnTo>
                    <a:pt x="1217" y="755"/>
                  </a:lnTo>
                  <a:lnTo>
                    <a:pt x="1215" y="755"/>
                  </a:lnTo>
                  <a:lnTo>
                    <a:pt x="1215" y="756"/>
                  </a:lnTo>
                  <a:lnTo>
                    <a:pt x="1217" y="756"/>
                  </a:lnTo>
                  <a:lnTo>
                    <a:pt x="1217" y="758"/>
                  </a:lnTo>
                  <a:lnTo>
                    <a:pt x="1215" y="758"/>
                  </a:lnTo>
                  <a:lnTo>
                    <a:pt x="1215" y="760"/>
                  </a:lnTo>
                  <a:lnTo>
                    <a:pt x="1217" y="762"/>
                  </a:lnTo>
                  <a:lnTo>
                    <a:pt x="1219" y="764"/>
                  </a:lnTo>
                  <a:lnTo>
                    <a:pt x="1221" y="764"/>
                  </a:lnTo>
                  <a:lnTo>
                    <a:pt x="1227" y="766"/>
                  </a:lnTo>
                  <a:lnTo>
                    <a:pt x="1229" y="764"/>
                  </a:lnTo>
                  <a:lnTo>
                    <a:pt x="1227" y="764"/>
                  </a:lnTo>
                  <a:lnTo>
                    <a:pt x="1225" y="763"/>
                  </a:lnTo>
                  <a:lnTo>
                    <a:pt x="1227" y="762"/>
                  </a:lnTo>
                  <a:lnTo>
                    <a:pt x="1229" y="762"/>
                  </a:lnTo>
                  <a:lnTo>
                    <a:pt x="1231" y="763"/>
                  </a:lnTo>
                  <a:lnTo>
                    <a:pt x="1234" y="765"/>
                  </a:lnTo>
                  <a:lnTo>
                    <a:pt x="1236" y="766"/>
                  </a:lnTo>
                  <a:lnTo>
                    <a:pt x="1242" y="769"/>
                  </a:lnTo>
                  <a:lnTo>
                    <a:pt x="1246" y="770"/>
                  </a:lnTo>
                  <a:lnTo>
                    <a:pt x="1248" y="774"/>
                  </a:lnTo>
                  <a:lnTo>
                    <a:pt x="1250" y="776"/>
                  </a:lnTo>
                  <a:lnTo>
                    <a:pt x="1252" y="776"/>
                  </a:lnTo>
                  <a:lnTo>
                    <a:pt x="1252" y="773"/>
                  </a:lnTo>
                  <a:lnTo>
                    <a:pt x="1255" y="773"/>
                  </a:lnTo>
                  <a:lnTo>
                    <a:pt x="1255" y="774"/>
                  </a:lnTo>
                  <a:lnTo>
                    <a:pt x="1257" y="777"/>
                  </a:lnTo>
                  <a:lnTo>
                    <a:pt x="1259" y="778"/>
                  </a:lnTo>
                  <a:lnTo>
                    <a:pt x="1261" y="777"/>
                  </a:lnTo>
                  <a:lnTo>
                    <a:pt x="1276" y="778"/>
                  </a:lnTo>
                  <a:lnTo>
                    <a:pt x="1282" y="782"/>
                  </a:lnTo>
                  <a:lnTo>
                    <a:pt x="1284" y="782"/>
                  </a:lnTo>
                  <a:lnTo>
                    <a:pt x="1284" y="781"/>
                  </a:lnTo>
                  <a:lnTo>
                    <a:pt x="1286" y="781"/>
                  </a:lnTo>
                  <a:lnTo>
                    <a:pt x="1288" y="786"/>
                  </a:lnTo>
                  <a:lnTo>
                    <a:pt x="1295" y="786"/>
                  </a:lnTo>
                  <a:lnTo>
                    <a:pt x="1301" y="784"/>
                  </a:lnTo>
                  <a:lnTo>
                    <a:pt x="1299" y="782"/>
                  </a:lnTo>
                  <a:lnTo>
                    <a:pt x="1295" y="780"/>
                  </a:lnTo>
                  <a:lnTo>
                    <a:pt x="1295" y="779"/>
                  </a:lnTo>
                  <a:lnTo>
                    <a:pt x="1295" y="778"/>
                  </a:lnTo>
                  <a:lnTo>
                    <a:pt x="1299" y="777"/>
                  </a:lnTo>
                  <a:lnTo>
                    <a:pt x="1301" y="777"/>
                  </a:lnTo>
                  <a:lnTo>
                    <a:pt x="1303" y="776"/>
                  </a:lnTo>
                  <a:lnTo>
                    <a:pt x="1309" y="772"/>
                  </a:lnTo>
                  <a:lnTo>
                    <a:pt x="1311" y="771"/>
                  </a:lnTo>
                  <a:lnTo>
                    <a:pt x="1314" y="771"/>
                  </a:lnTo>
                  <a:lnTo>
                    <a:pt x="1322" y="774"/>
                  </a:lnTo>
                  <a:lnTo>
                    <a:pt x="1326" y="776"/>
                  </a:lnTo>
                  <a:lnTo>
                    <a:pt x="1328" y="776"/>
                  </a:lnTo>
                  <a:lnTo>
                    <a:pt x="1330" y="776"/>
                  </a:lnTo>
                  <a:lnTo>
                    <a:pt x="1330" y="777"/>
                  </a:lnTo>
                  <a:lnTo>
                    <a:pt x="1326" y="778"/>
                  </a:lnTo>
                  <a:lnTo>
                    <a:pt x="1326" y="780"/>
                  </a:lnTo>
                  <a:lnTo>
                    <a:pt x="1326" y="781"/>
                  </a:lnTo>
                  <a:lnTo>
                    <a:pt x="1330" y="784"/>
                  </a:lnTo>
                  <a:lnTo>
                    <a:pt x="1332" y="785"/>
                  </a:lnTo>
                  <a:lnTo>
                    <a:pt x="1337" y="789"/>
                  </a:lnTo>
                  <a:lnTo>
                    <a:pt x="1339" y="790"/>
                  </a:lnTo>
                  <a:lnTo>
                    <a:pt x="1341" y="792"/>
                  </a:lnTo>
                  <a:lnTo>
                    <a:pt x="1341" y="797"/>
                  </a:lnTo>
                  <a:lnTo>
                    <a:pt x="1339" y="798"/>
                  </a:lnTo>
                  <a:lnTo>
                    <a:pt x="1339" y="800"/>
                  </a:lnTo>
                  <a:lnTo>
                    <a:pt x="1341" y="808"/>
                  </a:lnTo>
                  <a:lnTo>
                    <a:pt x="1339" y="811"/>
                  </a:lnTo>
                  <a:lnTo>
                    <a:pt x="1339" y="812"/>
                  </a:lnTo>
                  <a:lnTo>
                    <a:pt x="1341" y="812"/>
                  </a:lnTo>
                  <a:lnTo>
                    <a:pt x="1345" y="812"/>
                  </a:lnTo>
                  <a:lnTo>
                    <a:pt x="1347" y="812"/>
                  </a:lnTo>
                  <a:lnTo>
                    <a:pt x="1347" y="813"/>
                  </a:lnTo>
                  <a:lnTo>
                    <a:pt x="1339" y="818"/>
                  </a:lnTo>
                  <a:lnTo>
                    <a:pt x="1337" y="821"/>
                  </a:lnTo>
                  <a:lnTo>
                    <a:pt x="1335" y="821"/>
                  </a:lnTo>
                  <a:lnTo>
                    <a:pt x="1332" y="822"/>
                  </a:lnTo>
                  <a:lnTo>
                    <a:pt x="1328" y="822"/>
                  </a:lnTo>
                  <a:lnTo>
                    <a:pt x="1324" y="824"/>
                  </a:lnTo>
                  <a:lnTo>
                    <a:pt x="1322" y="827"/>
                  </a:lnTo>
                  <a:lnTo>
                    <a:pt x="1322" y="828"/>
                  </a:lnTo>
                  <a:lnTo>
                    <a:pt x="1320" y="829"/>
                  </a:lnTo>
                  <a:lnTo>
                    <a:pt x="1318" y="829"/>
                  </a:lnTo>
                  <a:lnTo>
                    <a:pt x="1318" y="830"/>
                  </a:lnTo>
                  <a:lnTo>
                    <a:pt x="1318" y="832"/>
                  </a:lnTo>
                  <a:lnTo>
                    <a:pt x="1318" y="833"/>
                  </a:lnTo>
                  <a:lnTo>
                    <a:pt x="1318" y="834"/>
                  </a:lnTo>
                  <a:lnTo>
                    <a:pt x="1314" y="834"/>
                  </a:lnTo>
                  <a:lnTo>
                    <a:pt x="1311" y="835"/>
                  </a:lnTo>
                  <a:lnTo>
                    <a:pt x="1309" y="836"/>
                  </a:lnTo>
                  <a:lnTo>
                    <a:pt x="1307" y="837"/>
                  </a:lnTo>
                  <a:lnTo>
                    <a:pt x="1301" y="837"/>
                  </a:lnTo>
                  <a:lnTo>
                    <a:pt x="1301" y="842"/>
                  </a:lnTo>
                  <a:lnTo>
                    <a:pt x="1297" y="845"/>
                  </a:lnTo>
                  <a:lnTo>
                    <a:pt x="1297" y="849"/>
                  </a:lnTo>
                  <a:lnTo>
                    <a:pt x="1295" y="850"/>
                  </a:lnTo>
                  <a:lnTo>
                    <a:pt x="1290" y="851"/>
                  </a:lnTo>
                  <a:lnTo>
                    <a:pt x="1290" y="852"/>
                  </a:lnTo>
                  <a:lnTo>
                    <a:pt x="1290" y="861"/>
                  </a:lnTo>
                  <a:lnTo>
                    <a:pt x="1292" y="862"/>
                  </a:lnTo>
                  <a:lnTo>
                    <a:pt x="1295" y="864"/>
                  </a:lnTo>
                  <a:lnTo>
                    <a:pt x="1297" y="865"/>
                  </a:lnTo>
                  <a:lnTo>
                    <a:pt x="1303" y="861"/>
                  </a:lnTo>
                  <a:lnTo>
                    <a:pt x="1303" y="862"/>
                  </a:lnTo>
                  <a:lnTo>
                    <a:pt x="1305" y="864"/>
                  </a:lnTo>
                  <a:lnTo>
                    <a:pt x="1303" y="868"/>
                  </a:lnTo>
                  <a:lnTo>
                    <a:pt x="1301" y="869"/>
                  </a:lnTo>
                  <a:lnTo>
                    <a:pt x="1297" y="870"/>
                  </a:lnTo>
                  <a:lnTo>
                    <a:pt x="1284" y="877"/>
                  </a:lnTo>
                  <a:lnTo>
                    <a:pt x="1282" y="880"/>
                  </a:lnTo>
                  <a:lnTo>
                    <a:pt x="1284" y="882"/>
                  </a:lnTo>
                  <a:lnTo>
                    <a:pt x="1284" y="883"/>
                  </a:lnTo>
                  <a:lnTo>
                    <a:pt x="1286" y="885"/>
                  </a:lnTo>
                  <a:lnTo>
                    <a:pt x="1288" y="887"/>
                  </a:lnTo>
                  <a:lnTo>
                    <a:pt x="1288" y="889"/>
                  </a:lnTo>
                  <a:lnTo>
                    <a:pt x="1286" y="890"/>
                  </a:lnTo>
                  <a:lnTo>
                    <a:pt x="1286" y="891"/>
                  </a:lnTo>
                  <a:lnTo>
                    <a:pt x="1303" y="898"/>
                  </a:lnTo>
                  <a:lnTo>
                    <a:pt x="1305" y="899"/>
                  </a:lnTo>
                  <a:lnTo>
                    <a:pt x="1307" y="900"/>
                  </a:lnTo>
                  <a:lnTo>
                    <a:pt x="1309" y="906"/>
                  </a:lnTo>
                  <a:lnTo>
                    <a:pt x="1318" y="910"/>
                  </a:lnTo>
                  <a:lnTo>
                    <a:pt x="1337" y="935"/>
                  </a:lnTo>
                  <a:lnTo>
                    <a:pt x="1339" y="937"/>
                  </a:lnTo>
                  <a:lnTo>
                    <a:pt x="1356" y="950"/>
                  </a:lnTo>
                  <a:lnTo>
                    <a:pt x="1358" y="954"/>
                  </a:lnTo>
                  <a:lnTo>
                    <a:pt x="1356" y="955"/>
                  </a:lnTo>
                  <a:lnTo>
                    <a:pt x="1356" y="956"/>
                  </a:lnTo>
                  <a:lnTo>
                    <a:pt x="1356" y="957"/>
                  </a:lnTo>
                  <a:lnTo>
                    <a:pt x="1372" y="967"/>
                  </a:lnTo>
                  <a:lnTo>
                    <a:pt x="1413" y="979"/>
                  </a:lnTo>
                  <a:lnTo>
                    <a:pt x="1415" y="979"/>
                  </a:lnTo>
                  <a:lnTo>
                    <a:pt x="1440" y="990"/>
                  </a:lnTo>
                  <a:lnTo>
                    <a:pt x="1442" y="990"/>
                  </a:lnTo>
                  <a:lnTo>
                    <a:pt x="1448" y="1018"/>
                  </a:lnTo>
                  <a:lnTo>
                    <a:pt x="1444" y="1030"/>
                  </a:lnTo>
                  <a:lnTo>
                    <a:pt x="1444" y="1031"/>
                  </a:lnTo>
                  <a:lnTo>
                    <a:pt x="1442" y="1031"/>
                  </a:lnTo>
                  <a:lnTo>
                    <a:pt x="1442" y="1033"/>
                  </a:lnTo>
                  <a:lnTo>
                    <a:pt x="1440" y="1035"/>
                  </a:lnTo>
                  <a:lnTo>
                    <a:pt x="1442" y="1036"/>
                  </a:lnTo>
                  <a:lnTo>
                    <a:pt x="1442" y="1053"/>
                  </a:lnTo>
                  <a:lnTo>
                    <a:pt x="1440" y="1053"/>
                  </a:lnTo>
                  <a:lnTo>
                    <a:pt x="1438" y="1055"/>
                  </a:lnTo>
                  <a:lnTo>
                    <a:pt x="1440" y="1060"/>
                  </a:lnTo>
                  <a:lnTo>
                    <a:pt x="1438" y="1067"/>
                  </a:lnTo>
                  <a:lnTo>
                    <a:pt x="1436" y="1069"/>
                  </a:lnTo>
                  <a:lnTo>
                    <a:pt x="1436" y="1071"/>
                  </a:lnTo>
                  <a:lnTo>
                    <a:pt x="1434" y="1074"/>
                  </a:lnTo>
                  <a:lnTo>
                    <a:pt x="1429" y="1082"/>
                  </a:lnTo>
                  <a:lnTo>
                    <a:pt x="1425" y="1085"/>
                  </a:lnTo>
                  <a:lnTo>
                    <a:pt x="1425" y="1086"/>
                  </a:lnTo>
                  <a:lnTo>
                    <a:pt x="1429" y="1093"/>
                  </a:lnTo>
                  <a:lnTo>
                    <a:pt x="1427" y="1095"/>
                  </a:lnTo>
                  <a:lnTo>
                    <a:pt x="1425" y="1097"/>
                  </a:lnTo>
                  <a:lnTo>
                    <a:pt x="1427" y="1120"/>
                  </a:lnTo>
                  <a:lnTo>
                    <a:pt x="1425" y="1124"/>
                  </a:lnTo>
                  <a:lnTo>
                    <a:pt x="1425" y="1130"/>
                  </a:lnTo>
                  <a:lnTo>
                    <a:pt x="1423" y="1131"/>
                  </a:lnTo>
                  <a:lnTo>
                    <a:pt x="1421" y="1135"/>
                  </a:lnTo>
                  <a:lnTo>
                    <a:pt x="1421" y="1136"/>
                  </a:lnTo>
                  <a:lnTo>
                    <a:pt x="1406" y="1158"/>
                  </a:lnTo>
                  <a:lnTo>
                    <a:pt x="1404" y="1158"/>
                  </a:lnTo>
                  <a:lnTo>
                    <a:pt x="1404" y="1157"/>
                  </a:lnTo>
                  <a:lnTo>
                    <a:pt x="1402" y="1158"/>
                  </a:lnTo>
                  <a:lnTo>
                    <a:pt x="1402" y="1163"/>
                  </a:lnTo>
                  <a:lnTo>
                    <a:pt x="1400" y="1164"/>
                  </a:lnTo>
                  <a:lnTo>
                    <a:pt x="1398" y="1163"/>
                  </a:lnTo>
                  <a:lnTo>
                    <a:pt x="1396" y="1164"/>
                  </a:lnTo>
                  <a:lnTo>
                    <a:pt x="1396" y="1170"/>
                  </a:lnTo>
                  <a:lnTo>
                    <a:pt x="1398" y="1173"/>
                  </a:lnTo>
                  <a:lnTo>
                    <a:pt x="1398" y="1176"/>
                  </a:lnTo>
                  <a:lnTo>
                    <a:pt x="1396" y="1178"/>
                  </a:lnTo>
                  <a:lnTo>
                    <a:pt x="1398" y="1180"/>
                  </a:lnTo>
                  <a:lnTo>
                    <a:pt x="1400" y="1187"/>
                  </a:lnTo>
                  <a:lnTo>
                    <a:pt x="1400" y="1188"/>
                  </a:lnTo>
                  <a:lnTo>
                    <a:pt x="1398" y="1189"/>
                  </a:lnTo>
                  <a:lnTo>
                    <a:pt x="1398" y="1190"/>
                  </a:lnTo>
                  <a:lnTo>
                    <a:pt x="1396" y="1191"/>
                  </a:lnTo>
                  <a:lnTo>
                    <a:pt x="1394" y="1207"/>
                  </a:lnTo>
                  <a:lnTo>
                    <a:pt x="1394" y="1208"/>
                  </a:lnTo>
                  <a:lnTo>
                    <a:pt x="1396" y="1208"/>
                  </a:lnTo>
                  <a:lnTo>
                    <a:pt x="1396" y="1210"/>
                  </a:lnTo>
                  <a:lnTo>
                    <a:pt x="1400" y="1211"/>
                  </a:lnTo>
                  <a:lnTo>
                    <a:pt x="1402" y="1211"/>
                  </a:lnTo>
                  <a:lnTo>
                    <a:pt x="1404" y="1210"/>
                  </a:lnTo>
                  <a:lnTo>
                    <a:pt x="1404" y="1208"/>
                  </a:lnTo>
                  <a:lnTo>
                    <a:pt x="1406" y="1208"/>
                  </a:lnTo>
                  <a:lnTo>
                    <a:pt x="1408" y="1208"/>
                  </a:lnTo>
                  <a:lnTo>
                    <a:pt x="1410" y="1210"/>
                  </a:lnTo>
                  <a:lnTo>
                    <a:pt x="1413" y="1210"/>
                  </a:lnTo>
                  <a:lnTo>
                    <a:pt x="1415" y="1210"/>
                  </a:lnTo>
                  <a:lnTo>
                    <a:pt x="1415" y="1211"/>
                  </a:lnTo>
                  <a:lnTo>
                    <a:pt x="1413" y="1211"/>
                  </a:lnTo>
                  <a:lnTo>
                    <a:pt x="1410" y="1212"/>
                  </a:lnTo>
                  <a:lnTo>
                    <a:pt x="1408" y="1213"/>
                  </a:lnTo>
                  <a:lnTo>
                    <a:pt x="1410" y="1213"/>
                  </a:lnTo>
                  <a:lnTo>
                    <a:pt x="1413" y="1213"/>
                  </a:lnTo>
                  <a:lnTo>
                    <a:pt x="1415" y="1219"/>
                  </a:lnTo>
                  <a:lnTo>
                    <a:pt x="1413" y="1216"/>
                  </a:lnTo>
                  <a:lnTo>
                    <a:pt x="1410" y="1216"/>
                  </a:lnTo>
                  <a:lnTo>
                    <a:pt x="1410" y="1218"/>
                  </a:lnTo>
                  <a:lnTo>
                    <a:pt x="1410" y="1219"/>
                  </a:lnTo>
                  <a:lnTo>
                    <a:pt x="1413" y="1220"/>
                  </a:lnTo>
                  <a:lnTo>
                    <a:pt x="1410" y="1220"/>
                  </a:lnTo>
                  <a:lnTo>
                    <a:pt x="1408" y="1221"/>
                  </a:lnTo>
                  <a:lnTo>
                    <a:pt x="1408" y="1224"/>
                  </a:lnTo>
                  <a:lnTo>
                    <a:pt x="1408" y="1227"/>
                  </a:lnTo>
                  <a:lnTo>
                    <a:pt x="1406" y="1228"/>
                  </a:lnTo>
                  <a:lnTo>
                    <a:pt x="1406" y="1229"/>
                  </a:lnTo>
                  <a:lnTo>
                    <a:pt x="1406" y="1230"/>
                  </a:lnTo>
                  <a:lnTo>
                    <a:pt x="1406" y="1231"/>
                  </a:lnTo>
                  <a:lnTo>
                    <a:pt x="1406" y="1232"/>
                  </a:lnTo>
                  <a:lnTo>
                    <a:pt x="1406" y="1234"/>
                  </a:lnTo>
                  <a:lnTo>
                    <a:pt x="1404" y="1236"/>
                  </a:lnTo>
                  <a:lnTo>
                    <a:pt x="1402" y="1236"/>
                  </a:lnTo>
                  <a:lnTo>
                    <a:pt x="1402" y="1237"/>
                  </a:lnTo>
                  <a:lnTo>
                    <a:pt x="1402" y="1238"/>
                  </a:lnTo>
                  <a:lnTo>
                    <a:pt x="1404" y="1238"/>
                  </a:lnTo>
                  <a:lnTo>
                    <a:pt x="1408" y="1239"/>
                  </a:lnTo>
                  <a:lnTo>
                    <a:pt x="1408" y="1240"/>
                  </a:lnTo>
                  <a:lnTo>
                    <a:pt x="1410" y="1240"/>
                  </a:lnTo>
                  <a:lnTo>
                    <a:pt x="1410" y="1244"/>
                  </a:lnTo>
                  <a:lnTo>
                    <a:pt x="1410" y="1245"/>
                  </a:lnTo>
                  <a:lnTo>
                    <a:pt x="1406" y="1246"/>
                  </a:lnTo>
                  <a:lnTo>
                    <a:pt x="1404" y="1246"/>
                  </a:lnTo>
                  <a:lnTo>
                    <a:pt x="1402" y="1246"/>
                  </a:lnTo>
                  <a:lnTo>
                    <a:pt x="1400" y="1247"/>
                  </a:lnTo>
                  <a:lnTo>
                    <a:pt x="1400" y="1250"/>
                  </a:lnTo>
                  <a:lnTo>
                    <a:pt x="1402" y="1250"/>
                  </a:lnTo>
                  <a:lnTo>
                    <a:pt x="1406" y="1251"/>
                  </a:lnTo>
                  <a:lnTo>
                    <a:pt x="1408" y="1251"/>
                  </a:lnTo>
                  <a:lnTo>
                    <a:pt x="1408" y="1252"/>
                  </a:lnTo>
                  <a:lnTo>
                    <a:pt x="1406" y="1252"/>
                  </a:lnTo>
                  <a:lnTo>
                    <a:pt x="1402" y="1251"/>
                  </a:lnTo>
                  <a:lnTo>
                    <a:pt x="1400" y="1251"/>
                  </a:lnTo>
                  <a:lnTo>
                    <a:pt x="1398" y="1252"/>
                  </a:lnTo>
                  <a:lnTo>
                    <a:pt x="1398" y="1253"/>
                  </a:lnTo>
                  <a:lnTo>
                    <a:pt x="1402" y="1253"/>
                  </a:lnTo>
                  <a:lnTo>
                    <a:pt x="1402" y="1252"/>
                  </a:lnTo>
                  <a:lnTo>
                    <a:pt x="1402" y="1253"/>
                  </a:lnTo>
                  <a:lnTo>
                    <a:pt x="1400" y="1254"/>
                  </a:lnTo>
                  <a:lnTo>
                    <a:pt x="1400" y="1255"/>
                  </a:lnTo>
                  <a:lnTo>
                    <a:pt x="1402" y="1255"/>
                  </a:lnTo>
                  <a:lnTo>
                    <a:pt x="1398" y="1255"/>
                  </a:lnTo>
                  <a:lnTo>
                    <a:pt x="1398" y="1256"/>
                  </a:lnTo>
                  <a:lnTo>
                    <a:pt x="1396" y="1260"/>
                  </a:lnTo>
                  <a:lnTo>
                    <a:pt x="1400" y="1256"/>
                  </a:lnTo>
                  <a:lnTo>
                    <a:pt x="1402" y="1256"/>
                  </a:lnTo>
                  <a:lnTo>
                    <a:pt x="1402" y="1258"/>
                  </a:lnTo>
                  <a:lnTo>
                    <a:pt x="1400" y="1260"/>
                  </a:lnTo>
                  <a:lnTo>
                    <a:pt x="1400" y="1261"/>
                  </a:lnTo>
                  <a:lnTo>
                    <a:pt x="1398" y="1261"/>
                  </a:lnTo>
                  <a:lnTo>
                    <a:pt x="1396" y="1262"/>
                  </a:lnTo>
                  <a:lnTo>
                    <a:pt x="1394" y="1263"/>
                  </a:lnTo>
                  <a:lnTo>
                    <a:pt x="1394" y="1264"/>
                  </a:lnTo>
                  <a:lnTo>
                    <a:pt x="1394" y="1261"/>
                  </a:lnTo>
                  <a:lnTo>
                    <a:pt x="1391" y="1261"/>
                  </a:lnTo>
                  <a:lnTo>
                    <a:pt x="1391" y="1263"/>
                  </a:lnTo>
                  <a:lnTo>
                    <a:pt x="1389" y="1262"/>
                  </a:lnTo>
                  <a:lnTo>
                    <a:pt x="1387" y="1261"/>
                  </a:lnTo>
                  <a:lnTo>
                    <a:pt x="1389" y="1260"/>
                  </a:lnTo>
                  <a:lnTo>
                    <a:pt x="1389" y="1259"/>
                  </a:lnTo>
                  <a:lnTo>
                    <a:pt x="1387" y="1259"/>
                  </a:lnTo>
                  <a:lnTo>
                    <a:pt x="1389" y="1258"/>
                  </a:lnTo>
                  <a:lnTo>
                    <a:pt x="1385" y="1256"/>
                  </a:lnTo>
                  <a:lnTo>
                    <a:pt x="1383" y="1256"/>
                  </a:lnTo>
                  <a:lnTo>
                    <a:pt x="1381" y="1256"/>
                  </a:lnTo>
                  <a:lnTo>
                    <a:pt x="1375" y="1256"/>
                  </a:lnTo>
                  <a:lnTo>
                    <a:pt x="1375" y="1258"/>
                  </a:lnTo>
                  <a:lnTo>
                    <a:pt x="1377" y="1259"/>
                  </a:lnTo>
                  <a:lnTo>
                    <a:pt x="1379" y="1259"/>
                  </a:lnTo>
                  <a:lnTo>
                    <a:pt x="1379" y="1260"/>
                  </a:lnTo>
                  <a:lnTo>
                    <a:pt x="1377" y="1261"/>
                  </a:lnTo>
                  <a:lnTo>
                    <a:pt x="1375" y="1261"/>
                  </a:lnTo>
                  <a:lnTo>
                    <a:pt x="1372" y="1262"/>
                  </a:lnTo>
                  <a:lnTo>
                    <a:pt x="1368" y="1264"/>
                  </a:lnTo>
                  <a:lnTo>
                    <a:pt x="1368" y="1267"/>
                  </a:lnTo>
                  <a:lnTo>
                    <a:pt x="1368" y="1269"/>
                  </a:lnTo>
                  <a:lnTo>
                    <a:pt x="1370" y="1269"/>
                  </a:lnTo>
                  <a:lnTo>
                    <a:pt x="1370" y="1268"/>
                  </a:lnTo>
                  <a:lnTo>
                    <a:pt x="1370" y="1267"/>
                  </a:lnTo>
                  <a:lnTo>
                    <a:pt x="1370" y="1266"/>
                  </a:lnTo>
                  <a:lnTo>
                    <a:pt x="1372" y="1264"/>
                  </a:lnTo>
                  <a:lnTo>
                    <a:pt x="1377" y="1267"/>
                  </a:lnTo>
                  <a:lnTo>
                    <a:pt x="1381" y="1267"/>
                  </a:lnTo>
                  <a:lnTo>
                    <a:pt x="1383" y="1267"/>
                  </a:lnTo>
                  <a:lnTo>
                    <a:pt x="1383" y="1266"/>
                  </a:lnTo>
                  <a:lnTo>
                    <a:pt x="1385" y="1266"/>
                  </a:lnTo>
                  <a:lnTo>
                    <a:pt x="1389" y="1268"/>
                  </a:lnTo>
                  <a:lnTo>
                    <a:pt x="1389" y="1269"/>
                  </a:lnTo>
                  <a:lnTo>
                    <a:pt x="1391" y="1269"/>
                  </a:lnTo>
                  <a:lnTo>
                    <a:pt x="1389" y="1270"/>
                  </a:lnTo>
                  <a:lnTo>
                    <a:pt x="1389" y="1271"/>
                  </a:lnTo>
                  <a:lnTo>
                    <a:pt x="1385" y="1272"/>
                  </a:lnTo>
                  <a:lnTo>
                    <a:pt x="1383" y="1275"/>
                  </a:lnTo>
                  <a:lnTo>
                    <a:pt x="1385" y="1275"/>
                  </a:lnTo>
                  <a:lnTo>
                    <a:pt x="1389" y="1276"/>
                  </a:lnTo>
                  <a:lnTo>
                    <a:pt x="1389" y="1277"/>
                  </a:lnTo>
                  <a:lnTo>
                    <a:pt x="1387" y="1278"/>
                  </a:lnTo>
                  <a:lnTo>
                    <a:pt x="1389" y="1278"/>
                  </a:lnTo>
                  <a:lnTo>
                    <a:pt x="1394" y="1278"/>
                  </a:lnTo>
                  <a:lnTo>
                    <a:pt x="1394" y="1277"/>
                  </a:lnTo>
                  <a:lnTo>
                    <a:pt x="1398" y="1283"/>
                  </a:lnTo>
                  <a:lnTo>
                    <a:pt x="1400" y="1284"/>
                  </a:lnTo>
                  <a:lnTo>
                    <a:pt x="1398" y="1284"/>
                  </a:lnTo>
                  <a:lnTo>
                    <a:pt x="1394" y="1282"/>
                  </a:lnTo>
                  <a:lnTo>
                    <a:pt x="1389" y="1282"/>
                  </a:lnTo>
                  <a:lnTo>
                    <a:pt x="1387" y="1282"/>
                  </a:lnTo>
                  <a:lnTo>
                    <a:pt x="1387" y="1284"/>
                  </a:lnTo>
                  <a:lnTo>
                    <a:pt x="1385" y="1280"/>
                  </a:lnTo>
                  <a:lnTo>
                    <a:pt x="1383" y="1280"/>
                  </a:lnTo>
                  <a:lnTo>
                    <a:pt x="1383" y="1284"/>
                  </a:lnTo>
                  <a:lnTo>
                    <a:pt x="1385" y="1285"/>
                  </a:lnTo>
                  <a:lnTo>
                    <a:pt x="1385" y="1286"/>
                  </a:lnTo>
                  <a:lnTo>
                    <a:pt x="1385" y="1287"/>
                  </a:lnTo>
                  <a:lnTo>
                    <a:pt x="1391" y="1286"/>
                  </a:lnTo>
                  <a:lnTo>
                    <a:pt x="1394" y="1285"/>
                  </a:lnTo>
                  <a:lnTo>
                    <a:pt x="1394" y="1288"/>
                  </a:lnTo>
                  <a:lnTo>
                    <a:pt x="1391" y="1287"/>
                  </a:lnTo>
                  <a:lnTo>
                    <a:pt x="1387" y="1287"/>
                  </a:lnTo>
                  <a:lnTo>
                    <a:pt x="1387" y="1288"/>
                  </a:lnTo>
                  <a:lnTo>
                    <a:pt x="1389" y="1290"/>
                  </a:lnTo>
                  <a:lnTo>
                    <a:pt x="1387" y="1290"/>
                  </a:lnTo>
                  <a:lnTo>
                    <a:pt x="1387" y="1291"/>
                  </a:lnTo>
                  <a:lnTo>
                    <a:pt x="1387" y="1299"/>
                  </a:lnTo>
                  <a:lnTo>
                    <a:pt x="1389" y="1299"/>
                  </a:lnTo>
                  <a:lnTo>
                    <a:pt x="1389" y="1298"/>
                  </a:lnTo>
                  <a:lnTo>
                    <a:pt x="1389" y="1296"/>
                  </a:lnTo>
                  <a:lnTo>
                    <a:pt x="1394" y="1295"/>
                  </a:lnTo>
                  <a:lnTo>
                    <a:pt x="1394" y="1294"/>
                  </a:lnTo>
                  <a:lnTo>
                    <a:pt x="1391" y="1299"/>
                  </a:lnTo>
                  <a:lnTo>
                    <a:pt x="1391" y="1300"/>
                  </a:lnTo>
                  <a:lnTo>
                    <a:pt x="1394" y="1300"/>
                  </a:lnTo>
                  <a:lnTo>
                    <a:pt x="1394" y="1301"/>
                  </a:lnTo>
                  <a:lnTo>
                    <a:pt x="1391" y="1300"/>
                  </a:lnTo>
                  <a:lnTo>
                    <a:pt x="1387" y="1302"/>
                  </a:lnTo>
                  <a:lnTo>
                    <a:pt x="1387" y="1303"/>
                  </a:lnTo>
                  <a:lnTo>
                    <a:pt x="1385" y="1306"/>
                  </a:lnTo>
                  <a:lnTo>
                    <a:pt x="1383" y="1308"/>
                  </a:lnTo>
                  <a:lnTo>
                    <a:pt x="1385" y="1310"/>
                  </a:lnTo>
                  <a:lnTo>
                    <a:pt x="1387" y="1310"/>
                  </a:lnTo>
                  <a:lnTo>
                    <a:pt x="1391" y="1311"/>
                  </a:lnTo>
                  <a:lnTo>
                    <a:pt x="1391" y="1312"/>
                  </a:lnTo>
                  <a:lnTo>
                    <a:pt x="1394" y="1312"/>
                  </a:lnTo>
                  <a:lnTo>
                    <a:pt x="1389" y="1312"/>
                  </a:lnTo>
                  <a:lnTo>
                    <a:pt x="1389" y="1315"/>
                  </a:lnTo>
                  <a:lnTo>
                    <a:pt x="1391" y="1315"/>
                  </a:lnTo>
                  <a:lnTo>
                    <a:pt x="1394" y="1315"/>
                  </a:lnTo>
                  <a:lnTo>
                    <a:pt x="1396" y="1315"/>
                  </a:lnTo>
                  <a:lnTo>
                    <a:pt x="1396" y="1316"/>
                  </a:lnTo>
                  <a:lnTo>
                    <a:pt x="1391" y="1317"/>
                  </a:lnTo>
                  <a:lnTo>
                    <a:pt x="1389" y="1317"/>
                  </a:lnTo>
                  <a:lnTo>
                    <a:pt x="1389" y="1318"/>
                  </a:lnTo>
                  <a:lnTo>
                    <a:pt x="1389" y="1319"/>
                  </a:lnTo>
                  <a:lnTo>
                    <a:pt x="1396" y="1324"/>
                  </a:lnTo>
                  <a:lnTo>
                    <a:pt x="1398" y="1326"/>
                  </a:lnTo>
                  <a:lnTo>
                    <a:pt x="1398" y="1329"/>
                  </a:lnTo>
                  <a:lnTo>
                    <a:pt x="1398" y="1332"/>
                  </a:lnTo>
                  <a:lnTo>
                    <a:pt x="1400" y="1332"/>
                  </a:lnTo>
                  <a:lnTo>
                    <a:pt x="1402" y="1332"/>
                  </a:lnTo>
                  <a:lnTo>
                    <a:pt x="1402" y="1328"/>
                  </a:lnTo>
                  <a:lnTo>
                    <a:pt x="1404" y="1331"/>
                  </a:lnTo>
                  <a:lnTo>
                    <a:pt x="1406" y="1329"/>
                  </a:lnTo>
                  <a:lnTo>
                    <a:pt x="1404" y="1327"/>
                  </a:lnTo>
                  <a:lnTo>
                    <a:pt x="1406" y="1328"/>
                  </a:lnTo>
                  <a:lnTo>
                    <a:pt x="1408" y="1328"/>
                  </a:lnTo>
                  <a:lnTo>
                    <a:pt x="1410" y="1328"/>
                  </a:lnTo>
                  <a:lnTo>
                    <a:pt x="1410" y="1327"/>
                  </a:lnTo>
                  <a:lnTo>
                    <a:pt x="1402" y="1324"/>
                  </a:lnTo>
                  <a:lnTo>
                    <a:pt x="1404" y="1324"/>
                  </a:lnTo>
                  <a:lnTo>
                    <a:pt x="1406" y="1325"/>
                  </a:lnTo>
                  <a:lnTo>
                    <a:pt x="1413" y="1328"/>
                  </a:lnTo>
                  <a:lnTo>
                    <a:pt x="1413" y="1331"/>
                  </a:lnTo>
                  <a:lnTo>
                    <a:pt x="1410" y="1331"/>
                  </a:lnTo>
                  <a:lnTo>
                    <a:pt x="1413" y="1333"/>
                  </a:lnTo>
                  <a:lnTo>
                    <a:pt x="1415" y="1334"/>
                  </a:lnTo>
                  <a:lnTo>
                    <a:pt x="1413" y="1336"/>
                  </a:lnTo>
                  <a:lnTo>
                    <a:pt x="1410" y="1336"/>
                  </a:lnTo>
                  <a:lnTo>
                    <a:pt x="1408" y="1337"/>
                  </a:lnTo>
                  <a:lnTo>
                    <a:pt x="1408" y="1339"/>
                  </a:lnTo>
                  <a:lnTo>
                    <a:pt x="1413" y="1337"/>
                  </a:lnTo>
                  <a:lnTo>
                    <a:pt x="1413" y="1339"/>
                  </a:lnTo>
                  <a:lnTo>
                    <a:pt x="1413" y="1340"/>
                  </a:lnTo>
                  <a:lnTo>
                    <a:pt x="1415" y="1339"/>
                  </a:lnTo>
                  <a:lnTo>
                    <a:pt x="1419" y="1337"/>
                  </a:lnTo>
                  <a:lnTo>
                    <a:pt x="1427" y="1339"/>
                  </a:lnTo>
                  <a:lnTo>
                    <a:pt x="1431" y="1341"/>
                  </a:lnTo>
                  <a:lnTo>
                    <a:pt x="1434" y="1342"/>
                  </a:lnTo>
                  <a:lnTo>
                    <a:pt x="1431" y="1345"/>
                  </a:lnTo>
                  <a:lnTo>
                    <a:pt x="1427" y="1347"/>
                  </a:lnTo>
                  <a:lnTo>
                    <a:pt x="1423" y="1348"/>
                  </a:lnTo>
                  <a:lnTo>
                    <a:pt x="1421" y="1348"/>
                  </a:lnTo>
                  <a:lnTo>
                    <a:pt x="1421" y="1349"/>
                  </a:lnTo>
                  <a:lnTo>
                    <a:pt x="1419" y="1350"/>
                  </a:lnTo>
                  <a:lnTo>
                    <a:pt x="1419" y="1349"/>
                  </a:lnTo>
                  <a:lnTo>
                    <a:pt x="1419" y="1348"/>
                  </a:lnTo>
                  <a:lnTo>
                    <a:pt x="1417" y="1349"/>
                  </a:lnTo>
                  <a:lnTo>
                    <a:pt x="1417" y="1350"/>
                  </a:lnTo>
                  <a:lnTo>
                    <a:pt x="1417" y="1351"/>
                  </a:lnTo>
                  <a:lnTo>
                    <a:pt x="1421" y="1353"/>
                  </a:lnTo>
                  <a:lnTo>
                    <a:pt x="1425" y="1355"/>
                  </a:lnTo>
                  <a:lnTo>
                    <a:pt x="1427" y="1355"/>
                  </a:lnTo>
                  <a:lnTo>
                    <a:pt x="1431" y="1356"/>
                  </a:lnTo>
                  <a:lnTo>
                    <a:pt x="1434" y="1356"/>
                  </a:lnTo>
                  <a:lnTo>
                    <a:pt x="1434" y="1355"/>
                  </a:lnTo>
                  <a:lnTo>
                    <a:pt x="1436" y="1353"/>
                  </a:lnTo>
                  <a:lnTo>
                    <a:pt x="1438" y="1341"/>
                  </a:lnTo>
                  <a:lnTo>
                    <a:pt x="1442" y="1340"/>
                  </a:lnTo>
                  <a:lnTo>
                    <a:pt x="1444" y="1340"/>
                  </a:lnTo>
                  <a:lnTo>
                    <a:pt x="1446" y="1340"/>
                  </a:lnTo>
                  <a:lnTo>
                    <a:pt x="1450" y="1337"/>
                  </a:lnTo>
                  <a:lnTo>
                    <a:pt x="1455" y="1337"/>
                  </a:lnTo>
                  <a:lnTo>
                    <a:pt x="1457" y="1336"/>
                  </a:lnTo>
                  <a:lnTo>
                    <a:pt x="1457" y="1335"/>
                  </a:lnTo>
                  <a:lnTo>
                    <a:pt x="1461" y="1334"/>
                  </a:lnTo>
                  <a:lnTo>
                    <a:pt x="1463" y="1334"/>
                  </a:lnTo>
                  <a:lnTo>
                    <a:pt x="1467" y="1335"/>
                  </a:lnTo>
                  <a:lnTo>
                    <a:pt x="1474" y="1335"/>
                  </a:lnTo>
                  <a:lnTo>
                    <a:pt x="1471" y="1335"/>
                  </a:lnTo>
                  <a:lnTo>
                    <a:pt x="1469" y="1334"/>
                  </a:lnTo>
                  <a:lnTo>
                    <a:pt x="1453" y="1332"/>
                  </a:lnTo>
                  <a:lnTo>
                    <a:pt x="1438" y="1332"/>
                  </a:lnTo>
                  <a:lnTo>
                    <a:pt x="1453" y="1332"/>
                  </a:lnTo>
                  <a:lnTo>
                    <a:pt x="1469" y="1334"/>
                  </a:lnTo>
                  <a:lnTo>
                    <a:pt x="1471" y="1335"/>
                  </a:lnTo>
                  <a:lnTo>
                    <a:pt x="1474" y="1335"/>
                  </a:lnTo>
                  <a:lnTo>
                    <a:pt x="1465" y="1327"/>
                  </a:lnTo>
                  <a:lnTo>
                    <a:pt x="1463" y="1326"/>
                  </a:lnTo>
                  <a:lnTo>
                    <a:pt x="1461" y="1327"/>
                  </a:lnTo>
                  <a:lnTo>
                    <a:pt x="1459" y="1326"/>
                  </a:lnTo>
                  <a:lnTo>
                    <a:pt x="1461" y="1325"/>
                  </a:lnTo>
                  <a:lnTo>
                    <a:pt x="1463" y="1325"/>
                  </a:lnTo>
                  <a:lnTo>
                    <a:pt x="1465" y="1325"/>
                  </a:lnTo>
                  <a:lnTo>
                    <a:pt x="1461" y="1318"/>
                  </a:lnTo>
                  <a:lnTo>
                    <a:pt x="1461" y="1319"/>
                  </a:lnTo>
                  <a:lnTo>
                    <a:pt x="1459" y="1319"/>
                  </a:lnTo>
                  <a:lnTo>
                    <a:pt x="1461" y="1317"/>
                  </a:lnTo>
                  <a:lnTo>
                    <a:pt x="1463" y="1311"/>
                  </a:lnTo>
                  <a:lnTo>
                    <a:pt x="1474" y="1308"/>
                  </a:lnTo>
                  <a:lnTo>
                    <a:pt x="1474" y="1307"/>
                  </a:lnTo>
                  <a:lnTo>
                    <a:pt x="1471" y="1307"/>
                  </a:lnTo>
                  <a:lnTo>
                    <a:pt x="1469" y="1306"/>
                  </a:lnTo>
                  <a:lnTo>
                    <a:pt x="1469" y="1302"/>
                  </a:lnTo>
                  <a:lnTo>
                    <a:pt x="1471" y="1306"/>
                  </a:lnTo>
                  <a:lnTo>
                    <a:pt x="1474" y="1307"/>
                  </a:lnTo>
                  <a:lnTo>
                    <a:pt x="1478" y="1307"/>
                  </a:lnTo>
                  <a:lnTo>
                    <a:pt x="1480" y="1307"/>
                  </a:lnTo>
                  <a:lnTo>
                    <a:pt x="1482" y="1304"/>
                  </a:lnTo>
                  <a:lnTo>
                    <a:pt x="1486" y="1298"/>
                  </a:lnTo>
                  <a:lnTo>
                    <a:pt x="1482" y="1298"/>
                  </a:lnTo>
                  <a:lnTo>
                    <a:pt x="1486" y="1293"/>
                  </a:lnTo>
                  <a:lnTo>
                    <a:pt x="1507" y="1283"/>
                  </a:lnTo>
                  <a:lnTo>
                    <a:pt x="1509" y="1283"/>
                  </a:lnTo>
                  <a:lnTo>
                    <a:pt x="1509" y="1282"/>
                  </a:lnTo>
                  <a:lnTo>
                    <a:pt x="1511" y="1280"/>
                  </a:lnTo>
                  <a:lnTo>
                    <a:pt x="1511" y="1278"/>
                  </a:lnTo>
                  <a:lnTo>
                    <a:pt x="1511" y="1277"/>
                  </a:lnTo>
                  <a:lnTo>
                    <a:pt x="1514" y="1276"/>
                  </a:lnTo>
                  <a:lnTo>
                    <a:pt x="1514" y="1271"/>
                  </a:lnTo>
                  <a:lnTo>
                    <a:pt x="1511" y="1270"/>
                  </a:lnTo>
                  <a:lnTo>
                    <a:pt x="1505" y="1271"/>
                  </a:lnTo>
                  <a:lnTo>
                    <a:pt x="1499" y="1269"/>
                  </a:lnTo>
                  <a:lnTo>
                    <a:pt x="1490" y="1264"/>
                  </a:lnTo>
                  <a:lnTo>
                    <a:pt x="1486" y="1260"/>
                  </a:lnTo>
                  <a:lnTo>
                    <a:pt x="1486" y="1258"/>
                  </a:lnTo>
                  <a:lnTo>
                    <a:pt x="1497" y="1250"/>
                  </a:lnTo>
                  <a:lnTo>
                    <a:pt x="1499" y="1248"/>
                  </a:lnTo>
                  <a:lnTo>
                    <a:pt x="1501" y="1248"/>
                  </a:lnTo>
                  <a:lnTo>
                    <a:pt x="1503" y="1247"/>
                  </a:lnTo>
                  <a:lnTo>
                    <a:pt x="1507" y="1246"/>
                  </a:lnTo>
                  <a:lnTo>
                    <a:pt x="1516" y="1247"/>
                  </a:lnTo>
                  <a:lnTo>
                    <a:pt x="1516" y="1246"/>
                  </a:lnTo>
                  <a:lnTo>
                    <a:pt x="1514" y="1244"/>
                  </a:lnTo>
                  <a:lnTo>
                    <a:pt x="1516" y="1242"/>
                  </a:lnTo>
                  <a:lnTo>
                    <a:pt x="1518" y="1242"/>
                  </a:lnTo>
                  <a:lnTo>
                    <a:pt x="1520" y="1240"/>
                  </a:lnTo>
                  <a:lnTo>
                    <a:pt x="1520" y="1239"/>
                  </a:lnTo>
                  <a:lnTo>
                    <a:pt x="1522" y="1235"/>
                  </a:lnTo>
                  <a:lnTo>
                    <a:pt x="1520" y="1232"/>
                  </a:lnTo>
                  <a:lnTo>
                    <a:pt x="1520" y="1230"/>
                  </a:lnTo>
                  <a:lnTo>
                    <a:pt x="1524" y="1227"/>
                  </a:lnTo>
                  <a:lnTo>
                    <a:pt x="1535" y="1224"/>
                  </a:lnTo>
                  <a:lnTo>
                    <a:pt x="1524" y="1222"/>
                  </a:lnTo>
                  <a:lnTo>
                    <a:pt x="1524" y="1221"/>
                  </a:lnTo>
                  <a:lnTo>
                    <a:pt x="1524" y="1220"/>
                  </a:lnTo>
                  <a:lnTo>
                    <a:pt x="1526" y="1220"/>
                  </a:lnTo>
                  <a:lnTo>
                    <a:pt x="1528" y="1219"/>
                  </a:lnTo>
                  <a:lnTo>
                    <a:pt x="1530" y="1219"/>
                  </a:lnTo>
                  <a:lnTo>
                    <a:pt x="1533" y="1219"/>
                  </a:lnTo>
                  <a:lnTo>
                    <a:pt x="1535" y="1220"/>
                  </a:lnTo>
                  <a:lnTo>
                    <a:pt x="1535" y="1222"/>
                  </a:lnTo>
                  <a:lnTo>
                    <a:pt x="1537" y="1222"/>
                  </a:lnTo>
                  <a:lnTo>
                    <a:pt x="1539" y="1222"/>
                  </a:lnTo>
                  <a:lnTo>
                    <a:pt x="1543" y="1222"/>
                  </a:lnTo>
                  <a:lnTo>
                    <a:pt x="1545" y="1221"/>
                  </a:lnTo>
                  <a:lnTo>
                    <a:pt x="1545" y="1220"/>
                  </a:lnTo>
                  <a:lnTo>
                    <a:pt x="1543" y="1215"/>
                  </a:lnTo>
                  <a:lnTo>
                    <a:pt x="1541" y="1214"/>
                  </a:lnTo>
                  <a:lnTo>
                    <a:pt x="1539" y="1215"/>
                  </a:lnTo>
                  <a:lnTo>
                    <a:pt x="1535" y="1215"/>
                  </a:lnTo>
                  <a:lnTo>
                    <a:pt x="1537" y="1215"/>
                  </a:lnTo>
                  <a:lnTo>
                    <a:pt x="1537" y="1218"/>
                  </a:lnTo>
                  <a:lnTo>
                    <a:pt x="1530" y="1218"/>
                  </a:lnTo>
                  <a:lnTo>
                    <a:pt x="1530" y="1216"/>
                  </a:lnTo>
                  <a:lnTo>
                    <a:pt x="1526" y="1215"/>
                  </a:lnTo>
                  <a:lnTo>
                    <a:pt x="1524" y="1214"/>
                  </a:lnTo>
                  <a:lnTo>
                    <a:pt x="1522" y="1207"/>
                  </a:lnTo>
                  <a:lnTo>
                    <a:pt x="1522" y="1204"/>
                  </a:lnTo>
                  <a:lnTo>
                    <a:pt x="1522" y="1200"/>
                  </a:lnTo>
                  <a:lnTo>
                    <a:pt x="1524" y="1199"/>
                  </a:lnTo>
                  <a:lnTo>
                    <a:pt x="1526" y="1200"/>
                  </a:lnTo>
                  <a:lnTo>
                    <a:pt x="1541" y="1204"/>
                  </a:lnTo>
                  <a:lnTo>
                    <a:pt x="1551" y="1204"/>
                  </a:lnTo>
                  <a:lnTo>
                    <a:pt x="1556" y="1203"/>
                  </a:lnTo>
                  <a:lnTo>
                    <a:pt x="1560" y="1202"/>
                  </a:lnTo>
                  <a:lnTo>
                    <a:pt x="1562" y="1200"/>
                  </a:lnTo>
                  <a:lnTo>
                    <a:pt x="1564" y="1198"/>
                  </a:lnTo>
                  <a:lnTo>
                    <a:pt x="1562" y="1195"/>
                  </a:lnTo>
                  <a:lnTo>
                    <a:pt x="1564" y="1190"/>
                  </a:lnTo>
                  <a:lnTo>
                    <a:pt x="1566" y="1190"/>
                  </a:lnTo>
                  <a:lnTo>
                    <a:pt x="1566" y="1187"/>
                  </a:lnTo>
                  <a:lnTo>
                    <a:pt x="1566" y="1186"/>
                  </a:lnTo>
                  <a:lnTo>
                    <a:pt x="1564" y="1184"/>
                  </a:lnTo>
                  <a:lnTo>
                    <a:pt x="1562" y="1180"/>
                  </a:lnTo>
                  <a:lnTo>
                    <a:pt x="1564" y="1179"/>
                  </a:lnTo>
                  <a:lnTo>
                    <a:pt x="1566" y="1181"/>
                  </a:lnTo>
                  <a:lnTo>
                    <a:pt x="1583" y="1181"/>
                  </a:lnTo>
                  <a:lnTo>
                    <a:pt x="1587" y="1181"/>
                  </a:lnTo>
                  <a:lnTo>
                    <a:pt x="1629" y="1174"/>
                  </a:lnTo>
                  <a:lnTo>
                    <a:pt x="1634" y="1173"/>
                  </a:lnTo>
                  <a:lnTo>
                    <a:pt x="1634" y="1170"/>
                  </a:lnTo>
                  <a:lnTo>
                    <a:pt x="1646" y="1160"/>
                  </a:lnTo>
                  <a:lnTo>
                    <a:pt x="1646" y="1155"/>
                  </a:lnTo>
                  <a:lnTo>
                    <a:pt x="1644" y="1155"/>
                  </a:lnTo>
                  <a:lnTo>
                    <a:pt x="1640" y="1154"/>
                  </a:lnTo>
                  <a:lnTo>
                    <a:pt x="1636" y="1151"/>
                  </a:lnTo>
                  <a:lnTo>
                    <a:pt x="1636" y="1150"/>
                  </a:lnTo>
                  <a:lnTo>
                    <a:pt x="1638" y="1146"/>
                  </a:lnTo>
                  <a:lnTo>
                    <a:pt x="1638" y="1144"/>
                  </a:lnTo>
                  <a:lnTo>
                    <a:pt x="1621" y="1138"/>
                  </a:lnTo>
                  <a:lnTo>
                    <a:pt x="1619" y="1134"/>
                  </a:lnTo>
                  <a:lnTo>
                    <a:pt x="1621" y="1132"/>
                  </a:lnTo>
                  <a:lnTo>
                    <a:pt x="1623" y="1132"/>
                  </a:lnTo>
                  <a:lnTo>
                    <a:pt x="1627" y="1134"/>
                  </a:lnTo>
                  <a:lnTo>
                    <a:pt x="1627" y="1136"/>
                  </a:lnTo>
                  <a:lnTo>
                    <a:pt x="1638" y="1136"/>
                  </a:lnTo>
                  <a:lnTo>
                    <a:pt x="1653" y="1140"/>
                  </a:lnTo>
                  <a:lnTo>
                    <a:pt x="1663" y="1140"/>
                  </a:lnTo>
                  <a:lnTo>
                    <a:pt x="1674" y="1141"/>
                  </a:lnTo>
                  <a:lnTo>
                    <a:pt x="1680" y="1139"/>
                  </a:lnTo>
                  <a:lnTo>
                    <a:pt x="1688" y="1136"/>
                  </a:lnTo>
                  <a:lnTo>
                    <a:pt x="1688" y="1134"/>
                  </a:lnTo>
                  <a:lnTo>
                    <a:pt x="1693" y="1132"/>
                  </a:lnTo>
                  <a:lnTo>
                    <a:pt x="1693" y="1130"/>
                  </a:lnTo>
                  <a:lnTo>
                    <a:pt x="1695" y="1130"/>
                  </a:lnTo>
                  <a:lnTo>
                    <a:pt x="1695" y="1128"/>
                  </a:lnTo>
                  <a:lnTo>
                    <a:pt x="1697" y="1128"/>
                  </a:lnTo>
                  <a:lnTo>
                    <a:pt x="1701" y="1125"/>
                  </a:lnTo>
                  <a:lnTo>
                    <a:pt x="1707" y="1120"/>
                  </a:lnTo>
                  <a:lnTo>
                    <a:pt x="1709" y="1117"/>
                  </a:lnTo>
                  <a:lnTo>
                    <a:pt x="1716" y="1114"/>
                  </a:lnTo>
                  <a:lnTo>
                    <a:pt x="1728" y="1109"/>
                  </a:lnTo>
                  <a:lnTo>
                    <a:pt x="1756" y="1083"/>
                  </a:lnTo>
                  <a:lnTo>
                    <a:pt x="1762" y="1082"/>
                  </a:lnTo>
                  <a:lnTo>
                    <a:pt x="1762" y="1079"/>
                  </a:lnTo>
                  <a:lnTo>
                    <a:pt x="1764" y="1078"/>
                  </a:lnTo>
                  <a:lnTo>
                    <a:pt x="1766" y="1070"/>
                  </a:lnTo>
                  <a:lnTo>
                    <a:pt x="1766" y="1069"/>
                  </a:lnTo>
                  <a:lnTo>
                    <a:pt x="1768" y="1069"/>
                  </a:lnTo>
                  <a:lnTo>
                    <a:pt x="1768" y="1068"/>
                  </a:lnTo>
                  <a:lnTo>
                    <a:pt x="1766" y="1067"/>
                  </a:lnTo>
                  <a:lnTo>
                    <a:pt x="1766" y="1065"/>
                  </a:lnTo>
                  <a:lnTo>
                    <a:pt x="1764" y="1063"/>
                  </a:lnTo>
                  <a:lnTo>
                    <a:pt x="1764" y="1061"/>
                  </a:lnTo>
                  <a:lnTo>
                    <a:pt x="1764" y="1060"/>
                  </a:lnTo>
                  <a:lnTo>
                    <a:pt x="1764" y="1059"/>
                  </a:lnTo>
                  <a:lnTo>
                    <a:pt x="1766" y="1057"/>
                  </a:lnTo>
                  <a:lnTo>
                    <a:pt x="1779" y="1047"/>
                  </a:lnTo>
                  <a:lnTo>
                    <a:pt x="1798" y="1039"/>
                  </a:lnTo>
                  <a:lnTo>
                    <a:pt x="1800" y="1039"/>
                  </a:lnTo>
                  <a:lnTo>
                    <a:pt x="1802" y="1039"/>
                  </a:lnTo>
                  <a:lnTo>
                    <a:pt x="1804" y="1038"/>
                  </a:lnTo>
                  <a:lnTo>
                    <a:pt x="1810" y="1037"/>
                  </a:lnTo>
                  <a:lnTo>
                    <a:pt x="1815" y="1036"/>
                  </a:lnTo>
                  <a:lnTo>
                    <a:pt x="1817" y="1035"/>
                  </a:lnTo>
                  <a:lnTo>
                    <a:pt x="1823" y="1034"/>
                  </a:lnTo>
                  <a:lnTo>
                    <a:pt x="1825" y="1034"/>
                  </a:lnTo>
                  <a:lnTo>
                    <a:pt x="1825" y="1033"/>
                  </a:lnTo>
                  <a:lnTo>
                    <a:pt x="1823" y="1033"/>
                  </a:lnTo>
                  <a:lnTo>
                    <a:pt x="1825" y="1031"/>
                  </a:lnTo>
                  <a:lnTo>
                    <a:pt x="1827" y="1031"/>
                  </a:lnTo>
                  <a:lnTo>
                    <a:pt x="1829" y="1031"/>
                  </a:lnTo>
                  <a:lnTo>
                    <a:pt x="1836" y="1030"/>
                  </a:lnTo>
                  <a:lnTo>
                    <a:pt x="1838" y="1031"/>
                  </a:lnTo>
                  <a:lnTo>
                    <a:pt x="1840" y="1031"/>
                  </a:lnTo>
                  <a:lnTo>
                    <a:pt x="1844" y="1030"/>
                  </a:lnTo>
                  <a:lnTo>
                    <a:pt x="1846" y="1030"/>
                  </a:lnTo>
                  <a:lnTo>
                    <a:pt x="1848" y="1030"/>
                  </a:lnTo>
                  <a:lnTo>
                    <a:pt x="1861" y="1030"/>
                  </a:lnTo>
                  <a:lnTo>
                    <a:pt x="1863" y="1027"/>
                  </a:lnTo>
                  <a:lnTo>
                    <a:pt x="1876" y="1022"/>
                  </a:lnTo>
                  <a:lnTo>
                    <a:pt x="1878" y="1017"/>
                  </a:lnTo>
                  <a:lnTo>
                    <a:pt x="1897" y="1002"/>
                  </a:lnTo>
                  <a:lnTo>
                    <a:pt x="1899" y="990"/>
                  </a:lnTo>
                  <a:lnTo>
                    <a:pt x="1903" y="987"/>
                  </a:lnTo>
                  <a:lnTo>
                    <a:pt x="1909" y="949"/>
                  </a:lnTo>
                  <a:lnTo>
                    <a:pt x="1912" y="947"/>
                  </a:lnTo>
                  <a:lnTo>
                    <a:pt x="1914" y="947"/>
                  </a:lnTo>
                  <a:lnTo>
                    <a:pt x="1916" y="948"/>
                  </a:lnTo>
                  <a:lnTo>
                    <a:pt x="1916" y="947"/>
                  </a:lnTo>
                  <a:lnTo>
                    <a:pt x="1922" y="943"/>
                  </a:lnTo>
                  <a:lnTo>
                    <a:pt x="1933" y="933"/>
                  </a:lnTo>
                  <a:lnTo>
                    <a:pt x="1964" y="914"/>
                  </a:lnTo>
                  <a:lnTo>
                    <a:pt x="1968" y="897"/>
                  </a:lnTo>
                  <a:lnTo>
                    <a:pt x="1964" y="889"/>
                  </a:lnTo>
                  <a:lnTo>
                    <a:pt x="1960" y="885"/>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7" name="Freeform 1419"/>
            <p:cNvSpPr>
              <a:spLocks/>
            </p:cNvSpPr>
            <p:nvPr/>
          </p:nvSpPr>
          <p:spPr bwMode="auto">
            <a:xfrm>
              <a:off x="3100568" y="5004382"/>
              <a:ext cx="5468" cy="2325"/>
            </a:xfrm>
            <a:custGeom>
              <a:avLst/>
              <a:gdLst>
                <a:gd name="T0" fmla="*/ 4 w 6"/>
                <a:gd name="T1" fmla="*/ 0 h 2"/>
                <a:gd name="T2" fmla="*/ 2 w 6"/>
                <a:gd name="T3" fmla="*/ 1 h 2"/>
                <a:gd name="T4" fmla="*/ 2 w 6"/>
                <a:gd name="T5" fmla="*/ 1 h 2"/>
                <a:gd name="T6" fmla="*/ 0 w 6"/>
                <a:gd name="T7" fmla="*/ 2 h 2"/>
                <a:gd name="T8" fmla="*/ 2 w 6"/>
                <a:gd name="T9" fmla="*/ 1 h 2"/>
                <a:gd name="T10" fmla="*/ 2 w 6"/>
                <a:gd name="T11" fmla="*/ 1 h 2"/>
                <a:gd name="T12" fmla="*/ 4 w 6"/>
                <a:gd name="T13" fmla="*/ 0 h 2"/>
                <a:gd name="T14" fmla="*/ 6 w 6"/>
                <a:gd name="T15" fmla="*/ 0 h 2"/>
                <a:gd name="T16" fmla="*/ 4 w 6"/>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
                <a:gd name="T29" fmla="*/ 6 w 6"/>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
                  <a:moveTo>
                    <a:pt x="4" y="0"/>
                  </a:moveTo>
                  <a:lnTo>
                    <a:pt x="2" y="1"/>
                  </a:lnTo>
                  <a:lnTo>
                    <a:pt x="0" y="2"/>
                  </a:lnTo>
                  <a:lnTo>
                    <a:pt x="2" y="1"/>
                  </a:lnTo>
                  <a:lnTo>
                    <a:pt x="4" y="0"/>
                  </a:lnTo>
                  <a:lnTo>
                    <a:pt x="6" y="0"/>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8" name="Freeform 1420"/>
            <p:cNvSpPr>
              <a:spLocks/>
            </p:cNvSpPr>
            <p:nvPr/>
          </p:nvSpPr>
          <p:spPr bwMode="auto">
            <a:xfrm>
              <a:off x="3106035" y="4998570"/>
              <a:ext cx="3645" cy="4650"/>
            </a:xfrm>
            <a:custGeom>
              <a:avLst/>
              <a:gdLst>
                <a:gd name="T0" fmla="*/ 4 w 4"/>
                <a:gd name="T1" fmla="*/ 1 h 4"/>
                <a:gd name="T2" fmla="*/ 2 w 4"/>
                <a:gd name="T3" fmla="*/ 2 h 4"/>
                <a:gd name="T4" fmla="*/ 0 w 4"/>
                <a:gd name="T5" fmla="*/ 2 h 4"/>
                <a:gd name="T6" fmla="*/ 0 w 4"/>
                <a:gd name="T7" fmla="*/ 2 h 4"/>
                <a:gd name="T8" fmla="*/ 0 w 4"/>
                <a:gd name="T9" fmla="*/ 4 h 4"/>
                <a:gd name="T10" fmla="*/ 0 w 4"/>
                <a:gd name="T11" fmla="*/ 2 h 4"/>
                <a:gd name="T12" fmla="*/ 0 w 4"/>
                <a:gd name="T13" fmla="*/ 2 h 4"/>
                <a:gd name="T14" fmla="*/ 2 w 4"/>
                <a:gd name="T15" fmla="*/ 2 h 4"/>
                <a:gd name="T16" fmla="*/ 4 w 4"/>
                <a:gd name="T17" fmla="*/ 1 h 4"/>
                <a:gd name="T18" fmla="*/ 4 w 4"/>
                <a:gd name="T19" fmla="*/ 0 h 4"/>
                <a:gd name="T20" fmla="*/ 4 w 4"/>
                <a:gd name="T21" fmla="*/ 0 h 4"/>
                <a:gd name="T22" fmla="*/ 4 w 4"/>
                <a:gd name="T23" fmla="*/ 0 h 4"/>
                <a:gd name="T24" fmla="*/ 4 w 4"/>
                <a:gd name="T25" fmla="*/ 1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1"/>
                  </a:moveTo>
                  <a:lnTo>
                    <a:pt x="2" y="2"/>
                  </a:lnTo>
                  <a:lnTo>
                    <a:pt x="0" y="2"/>
                  </a:lnTo>
                  <a:lnTo>
                    <a:pt x="0" y="4"/>
                  </a:lnTo>
                  <a:lnTo>
                    <a:pt x="0" y="2"/>
                  </a:lnTo>
                  <a:lnTo>
                    <a:pt x="2" y="2"/>
                  </a:lnTo>
                  <a:lnTo>
                    <a:pt x="4" y="1"/>
                  </a:lnTo>
                  <a:lnTo>
                    <a:pt x="4" y="0"/>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89" name="Freeform 1421"/>
            <p:cNvSpPr>
              <a:spLocks/>
            </p:cNvSpPr>
            <p:nvPr/>
          </p:nvSpPr>
          <p:spPr bwMode="auto">
            <a:xfrm>
              <a:off x="3109680" y="4995083"/>
              <a:ext cx="1823" cy="1162"/>
            </a:xfrm>
            <a:custGeom>
              <a:avLst/>
              <a:gdLst>
                <a:gd name="T0" fmla="*/ 2 w 2"/>
                <a:gd name="T1" fmla="*/ 1 h 1"/>
                <a:gd name="T2" fmla="*/ 0 w 2"/>
                <a:gd name="T3" fmla="*/ 1 h 1"/>
                <a:gd name="T4" fmla="*/ 2 w 2"/>
                <a:gd name="T5" fmla="*/ 1 h 1"/>
                <a:gd name="T6" fmla="*/ 2 w 2"/>
                <a:gd name="T7" fmla="*/ 0 h 1"/>
                <a:gd name="T8" fmla="*/ 2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2" y="1"/>
                  </a:moveTo>
                  <a:lnTo>
                    <a:pt x="0" y="1"/>
                  </a:lnTo>
                  <a:lnTo>
                    <a:pt x="2" y="1"/>
                  </a:lnTo>
                  <a:lnTo>
                    <a:pt x="2" y="0"/>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0" name="Freeform 1422"/>
            <p:cNvSpPr>
              <a:spLocks/>
            </p:cNvSpPr>
            <p:nvPr/>
          </p:nvSpPr>
          <p:spPr bwMode="auto">
            <a:xfrm>
              <a:off x="5967411" y="5018331"/>
              <a:ext cx="1823" cy="3487"/>
            </a:xfrm>
            <a:custGeom>
              <a:avLst/>
              <a:gdLst>
                <a:gd name="T0" fmla="*/ 2 w 2"/>
                <a:gd name="T1" fmla="*/ 1 h 3"/>
                <a:gd name="T2" fmla="*/ 2 w 2"/>
                <a:gd name="T3" fmla="*/ 0 h 3"/>
                <a:gd name="T4" fmla="*/ 0 w 2"/>
                <a:gd name="T5" fmla="*/ 0 h 3"/>
                <a:gd name="T6" fmla="*/ 2 w 2"/>
                <a:gd name="T7" fmla="*/ 3 h 3"/>
                <a:gd name="T8" fmla="*/ 2 w 2"/>
                <a:gd name="T9" fmla="*/ 3 h 3"/>
                <a:gd name="T10" fmla="*/ 2 w 2"/>
                <a:gd name="T11" fmla="*/ 1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1"/>
                  </a:moveTo>
                  <a:lnTo>
                    <a:pt x="2" y="0"/>
                  </a:lnTo>
                  <a:lnTo>
                    <a:pt x="0" y="0"/>
                  </a:lnTo>
                  <a:lnTo>
                    <a:pt x="2" y="3"/>
                  </a:lnTo>
                  <a:lnTo>
                    <a:pt x="2"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1" name="Freeform 1423"/>
            <p:cNvSpPr>
              <a:spLocks/>
            </p:cNvSpPr>
            <p:nvPr/>
          </p:nvSpPr>
          <p:spPr bwMode="auto">
            <a:xfrm>
              <a:off x="5951920" y="5019494"/>
              <a:ext cx="1823" cy="3487"/>
            </a:xfrm>
            <a:custGeom>
              <a:avLst/>
              <a:gdLst>
                <a:gd name="T0" fmla="*/ 2 w 2"/>
                <a:gd name="T1" fmla="*/ 2 h 3"/>
                <a:gd name="T2" fmla="*/ 2 w 2"/>
                <a:gd name="T3" fmla="*/ 2 h 3"/>
                <a:gd name="T4" fmla="*/ 2 w 2"/>
                <a:gd name="T5" fmla="*/ 0 h 3"/>
                <a:gd name="T6" fmla="*/ 0 w 2"/>
                <a:gd name="T7" fmla="*/ 0 h 3"/>
                <a:gd name="T8" fmla="*/ 0 w 2"/>
                <a:gd name="T9" fmla="*/ 2 h 3"/>
                <a:gd name="T10" fmla="*/ 0 w 2"/>
                <a:gd name="T11" fmla="*/ 2 h 3"/>
                <a:gd name="T12" fmla="*/ 2 w 2"/>
                <a:gd name="T13" fmla="*/ 3 h 3"/>
                <a:gd name="T14" fmla="*/ 2 w 2"/>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2"/>
                  </a:moveTo>
                  <a:lnTo>
                    <a:pt x="2" y="2"/>
                  </a:lnTo>
                  <a:lnTo>
                    <a:pt x="2" y="0"/>
                  </a:lnTo>
                  <a:lnTo>
                    <a:pt x="0" y="0"/>
                  </a:lnTo>
                  <a:lnTo>
                    <a:pt x="0" y="2"/>
                  </a:lnTo>
                  <a:lnTo>
                    <a:pt x="2" y="3"/>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2" name="Freeform 1424"/>
            <p:cNvSpPr>
              <a:spLocks/>
            </p:cNvSpPr>
            <p:nvPr/>
          </p:nvSpPr>
          <p:spPr bwMode="auto">
            <a:xfrm>
              <a:off x="5961033" y="5019494"/>
              <a:ext cx="11846" cy="8137"/>
            </a:xfrm>
            <a:custGeom>
              <a:avLst/>
              <a:gdLst>
                <a:gd name="T0" fmla="*/ 2 w 13"/>
                <a:gd name="T1" fmla="*/ 0 h 7"/>
                <a:gd name="T2" fmla="*/ 2 w 13"/>
                <a:gd name="T3" fmla="*/ 0 h 7"/>
                <a:gd name="T4" fmla="*/ 2 w 13"/>
                <a:gd name="T5" fmla="*/ 0 h 7"/>
                <a:gd name="T6" fmla="*/ 2 w 13"/>
                <a:gd name="T7" fmla="*/ 0 h 7"/>
                <a:gd name="T8" fmla="*/ 0 w 13"/>
                <a:gd name="T9" fmla="*/ 5 h 7"/>
                <a:gd name="T10" fmla="*/ 2 w 13"/>
                <a:gd name="T11" fmla="*/ 5 h 7"/>
                <a:gd name="T12" fmla="*/ 2 w 13"/>
                <a:gd name="T13" fmla="*/ 4 h 7"/>
                <a:gd name="T14" fmla="*/ 4 w 13"/>
                <a:gd name="T15" fmla="*/ 4 h 7"/>
                <a:gd name="T16" fmla="*/ 7 w 13"/>
                <a:gd name="T17" fmla="*/ 4 h 7"/>
                <a:gd name="T18" fmla="*/ 9 w 13"/>
                <a:gd name="T19" fmla="*/ 5 h 7"/>
                <a:gd name="T20" fmla="*/ 11 w 13"/>
                <a:gd name="T21" fmla="*/ 6 h 7"/>
                <a:gd name="T22" fmla="*/ 13 w 13"/>
                <a:gd name="T23" fmla="*/ 7 h 7"/>
                <a:gd name="T24" fmla="*/ 13 w 13"/>
                <a:gd name="T25" fmla="*/ 5 h 7"/>
                <a:gd name="T26" fmla="*/ 13 w 13"/>
                <a:gd name="T27" fmla="*/ 5 h 7"/>
                <a:gd name="T28" fmla="*/ 4 w 13"/>
                <a:gd name="T29" fmla="*/ 0 h 7"/>
                <a:gd name="T30" fmla="*/ 2 w 13"/>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7"/>
                <a:gd name="T50" fmla="*/ 13 w 13"/>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7">
                  <a:moveTo>
                    <a:pt x="2" y="0"/>
                  </a:moveTo>
                  <a:lnTo>
                    <a:pt x="2" y="0"/>
                  </a:lnTo>
                  <a:lnTo>
                    <a:pt x="0" y="5"/>
                  </a:lnTo>
                  <a:lnTo>
                    <a:pt x="2" y="5"/>
                  </a:lnTo>
                  <a:lnTo>
                    <a:pt x="2" y="4"/>
                  </a:lnTo>
                  <a:lnTo>
                    <a:pt x="4" y="4"/>
                  </a:lnTo>
                  <a:lnTo>
                    <a:pt x="7" y="4"/>
                  </a:lnTo>
                  <a:lnTo>
                    <a:pt x="9" y="5"/>
                  </a:lnTo>
                  <a:lnTo>
                    <a:pt x="11" y="6"/>
                  </a:lnTo>
                  <a:lnTo>
                    <a:pt x="13" y="7"/>
                  </a:lnTo>
                  <a:lnTo>
                    <a:pt x="13" y="5"/>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3" name="Freeform 1425"/>
            <p:cNvSpPr>
              <a:spLocks/>
            </p:cNvSpPr>
            <p:nvPr/>
          </p:nvSpPr>
          <p:spPr bwMode="auto">
            <a:xfrm>
              <a:off x="5943718" y="5026468"/>
              <a:ext cx="15492" cy="13949"/>
            </a:xfrm>
            <a:custGeom>
              <a:avLst/>
              <a:gdLst>
                <a:gd name="T0" fmla="*/ 7 w 17"/>
                <a:gd name="T1" fmla="*/ 1 h 12"/>
                <a:gd name="T2" fmla="*/ 5 w 17"/>
                <a:gd name="T3" fmla="*/ 0 h 12"/>
                <a:gd name="T4" fmla="*/ 2 w 17"/>
                <a:gd name="T5" fmla="*/ 0 h 12"/>
                <a:gd name="T6" fmla="*/ 0 w 17"/>
                <a:gd name="T7" fmla="*/ 0 h 12"/>
                <a:gd name="T8" fmla="*/ 0 w 17"/>
                <a:gd name="T9" fmla="*/ 0 h 12"/>
                <a:gd name="T10" fmla="*/ 2 w 17"/>
                <a:gd name="T11" fmla="*/ 1 h 12"/>
                <a:gd name="T12" fmla="*/ 2 w 17"/>
                <a:gd name="T13" fmla="*/ 12 h 12"/>
                <a:gd name="T14" fmla="*/ 5 w 17"/>
                <a:gd name="T15" fmla="*/ 10 h 12"/>
                <a:gd name="T16" fmla="*/ 11 w 17"/>
                <a:gd name="T17" fmla="*/ 9 h 12"/>
                <a:gd name="T18" fmla="*/ 17 w 17"/>
                <a:gd name="T19" fmla="*/ 6 h 12"/>
                <a:gd name="T20" fmla="*/ 17 w 17"/>
                <a:gd name="T21" fmla="*/ 5 h 12"/>
                <a:gd name="T22" fmla="*/ 17 w 17"/>
                <a:gd name="T23" fmla="*/ 2 h 12"/>
                <a:gd name="T24" fmla="*/ 17 w 17"/>
                <a:gd name="T25" fmla="*/ 2 h 12"/>
                <a:gd name="T26" fmla="*/ 15 w 17"/>
                <a:gd name="T27" fmla="*/ 4 h 12"/>
                <a:gd name="T28" fmla="*/ 13 w 17"/>
                <a:gd name="T29" fmla="*/ 2 h 12"/>
                <a:gd name="T30" fmla="*/ 9 w 17"/>
                <a:gd name="T31" fmla="*/ 2 h 12"/>
                <a:gd name="T32" fmla="*/ 7 w 17"/>
                <a:gd name="T33" fmla="*/ 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2"/>
                <a:gd name="T53" fmla="*/ 17 w 17"/>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2">
                  <a:moveTo>
                    <a:pt x="7" y="1"/>
                  </a:moveTo>
                  <a:lnTo>
                    <a:pt x="5" y="0"/>
                  </a:lnTo>
                  <a:lnTo>
                    <a:pt x="2" y="0"/>
                  </a:lnTo>
                  <a:lnTo>
                    <a:pt x="0" y="0"/>
                  </a:lnTo>
                  <a:lnTo>
                    <a:pt x="2" y="1"/>
                  </a:lnTo>
                  <a:lnTo>
                    <a:pt x="2" y="12"/>
                  </a:lnTo>
                  <a:lnTo>
                    <a:pt x="5" y="10"/>
                  </a:lnTo>
                  <a:lnTo>
                    <a:pt x="11" y="9"/>
                  </a:lnTo>
                  <a:lnTo>
                    <a:pt x="17" y="6"/>
                  </a:lnTo>
                  <a:lnTo>
                    <a:pt x="17" y="5"/>
                  </a:lnTo>
                  <a:lnTo>
                    <a:pt x="17" y="2"/>
                  </a:lnTo>
                  <a:lnTo>
                    <a:pt x="15" y="4"/>
                  </a:lnTo>
                  <a:lnTo>
                    <a:pt x="13" y="2"/>
                  </a:lnTo>
                  <a:lnTo>
                    <a:pt x="9" y="2"/>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4" name="Freeform 1426"/>
            <p:cNvSpPr>
              <a:spLocks/>
            </p:cNvSpPr>
            <p:nvPr/>
          </p:nvSpPr>
          <p:spPr bwMode="auto">
            <a:xfrm>
              <a:off x="5951920" y="5034605"/>
              <a:ext cx="12758" cy="18599"/>
            </a:xfrm>
            <a:custGeom>
              <a:avLst/>
              <a:gdLst>
                <a:gd name="T0" fmla="*/ 12 w 14"/>
                <a:gd name="T1" fmla="*/ 6 h 16"/>
                <a:gd name="T2" fmla="*/ 12 w 14"/>
                <a:gd name="T3" fmla="*/ 5 h 16"/>
                <a:gd name="T4" fmla="*/ 14 w 14"/>
                <a:gd name="T5" fmla="*/ 3 h 16"/>
                <a:gd name="T6" fmla="*/ 14 w 14"/>
                <a:gd name="T7" fmla="*/ 1 h 16"/>
                <a:gd name="T8" fmla="*/ 10 w 14"/>
                <a:gd name="T9" fmla="*/ 0 h 16"/>
                <a:gd name="T10" fmla="*/ 6 w 14"/>
                <a:gd name="T11" fmla="*/ 1 h 16"/>
                <a:gd name="T12" fmla="*/ 6 w 14"/>
                <a:gd name="T13" fmla="*/ 1 h 16"/>
                <a:gd name="T14" fmla="*/ 4 w 14"/>
                <a:gd name="T15" fmla="*/ 3 h 16"/>
                <a:gd name="T16" fmla="*/ 4 w 14"/>
                <a:gd name="T17" fmla="*/ 7 h 16"/>
                <a:gd name="T18" fmla="*/ 4 w 14"/>
                <a:gd name="T19" fmla="*/ 8 h 16"/>
                <a:gd name="T20" fmla="*/ 0 w 14"/>
                <a:gd name="T21" fmla="*/ 8 h 16"/>
                <a:gd name="T22" fmla="*/ 0 w 14"/>
                <a:gd name="T23" fmla="*/ 10 h 16"/>
                <a:gd name="T24" fmla="*/ 0 w 14"/>
                <a:gd name="T25" fmla="*/ 11 h 16"/>
                <a:gd name="T26" fmla="*/ 2 w 14"/>
                <a:gd name="T27" fmla="*/ 13 h 16"/>
                <a:gd name="T28" fmla="*/ 4 w 14"/>
                <a:gd name="T29" fmla="*/ 14 h 16"/>
                <a:gd name="T30" fmla="*/ 6 w 14"/>
                <a:gd name="T31" fmla="*/ 14 h 16"/>
                <a:gd name="T32" fmla="*/ 8 w 14"/>
                <a:gd name="T33" fmla="*/ 16 h 16"/>
                <a:gd name="T34" fmla="*/ 10 w 14"/>
                <a:gd name="T35" fmla="*/ 15 h 16"/>
                <a:gd name="T36" fmla="*/ 10 w 14"/>
                <a:gd name="T37" fmla="*/ 14 h 16"/>
                <a:gd name="T38" fmla="*/ 10 w 14"/>
                <a:gd name="T39" fmla="*/ 14 h 16"/>
                <a:gd name="T40" fmla="*/ 10 w 14"/>
                <a:gd name="T41" fmla="*/ 13 h 16"/>
                <a:gd name="T42" fmla="*/ 10 w 14"/>
                <a:gd name="T43" fmla="*/ 9 h 16"/>
                <a:gd name="T44" fmla="*/ 12 w 14"/>
                <a:gd name="T45" fmla="*/ 6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6"/>
                <a:gd name="T71" fmla="*/ 14 w 14"/>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6">
                  <a:moveTo>
                    <a:pt x="12" y="6"/>
                  </a:moveTo>
                  <a:lnTo>
                    <a:pt x="12" y="5"/>
                  </a:lnTo>
                  <a:lnTo>
                    <a:pt x="14" y="3"/>
                  </a:lnTo>
                  <a:lnTo>
                    <a:pt x="14" y="1"/>
                  </a:lnTo>
                  <a:lnTo>
                    <a:pt x="10" y="0"/>
                  </a:lnTo>
                  <a:lnTo>
                    <a:pt x="6" y="1"/>
                  </a:lnTo>
                  <a:lnTo>
                    <a:pt x="4" y="3"/>
                  </a:lnTo>
                  <a:lnTo>
                    <a:pt x="4" y="7"/>
                  </a:lnTo>
                  <a:lnTo>
                    <a:pt x="4" y="8"/>
                  </a:lnTo>
                  <a:lnTo>
                    <a:pt x="0" y="8"/>
                  </a:lnTo>
                  <a:lnTo>
                    <a:pt x="0" y="10"/>
                  </a:lnTo>
                  <a:lnTo>
                    <a:pt x="0" y="11"/>
                  </a:lnTo>
                  <a:lnTo>
                    <a:pt x="2" y="13"/>
                  </a:lnTo>
                  <a:lnTo>
                    <a:pt x="4" y="14"/>
                  </a:lnTo>
                  <a:lnTo>
                    <a:pt x="6" y="14"/>
                  </a:lnTo>
                  <a:lnTo>
                    <a:pt x="8" y="16"/>
                  </a:lnTo>
                  <a:lnTo>
                    <a:pt x="10" y="15"/>
                  </a:lnTo>
                  <a:lnTo>
                    <a:pt x="10" y="14"/>
                  </a:lnTo>
                  <a:lnTo>
                    <a:pt x="10" y="13"/>
                  </a:lnTo>
                  <a:lnTo>
                    <a:pt x="10" y="9"/>
                  </a:lnTo>
                  <a:lnTo>
                    <a:pt x="12"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5" name="Freeform 1427"/>
            <p:cNvSpPr>
              <a:spLocks/>
            </p:cNvSpPr>
            <p:nvPr/>
          </p:nvSpPr>
          <p:spPr bwMode="auto">
            <a:xfrm>
              <a:off x="5945541" y="5018331"/>
              <a:ext cx="0" cy="5812"/>
            </a:xfrm>
            <a:custGeom>
              <a:avLst/>
              <a:gdLst>
                <a:gd name="T0" fmla="*/ 0 h 5"/>
                <a:gd name="T1" fmla="*/ 0 h 5"/>
                <a:gd name="T2" fmla="*/ 3 h 5"/>
                <a:gd name="T3" fmla="*/ 4 h 5"/>
                <a:gd name="T4" fmla="*/ 5 h 5"/>
                <a:gd name="T5" fmla="*/ 4 h 5"/>
                <a:gd name="T6" fmla="*/ 0 h 5"/>
                <a:gd name="T7" fmla="*/ 0 60000 65536"/>
                <a:gd name="T8" fmla="*/ 0 60000 65536"/>
                <a:gd name="T9" fmla="*/ 0 60000 65536"/>
                <a:gd name="T10" fmla="*/ 0 60000 65536"/>
                <a:gd name="T11" fmla="*/ 0 60000 65536"/>
                <a:gd name="T12" fmla="*/ 0 60000 65536"/>
                <a:gd name="T13" fmla="*/ 0 60000 65536"/>
                <a:gd name="T14" fmla="*/ 0 h 5"/>
                <a:gd name="T15" fmla="*/ 5 h 5"/>
              </a:gdLst>
              <a:ahLst/>
              <a:cxnLst>
                <a:cxn ang="T7">
                  <a:pos x="0" y="T0"/>
                </a:cxn>
                <a:cxn ang="T8">
                  <a:pos x="0" y="T1"/>
                </a:cxn>
                <a:cxn ang="T9">
                  <a:pos x="0" y="T2"/>
                </a:cxn>
                <a:cxn ang="T10">
                  <a:pos x="0" y="T3"/>
                </a:cxn>
                <a:cxn ang="T11">
                  <a:pos x="0" y="T4"/>
                </a:cxn>
                <a:cxn ang="T12">
                  <a:pos x="0" y="T5"/>
                </a:cxn>
                <a:cxn ang="T13">
                  <a:pos x="0" y="T6"/>
                </a:cxn>
              </a:cxnLst>
              <a:rect l="0" t="T14" r="0" b="T15"/>
              <a:pathLst>
                <a:path h="5">
                  <a:moveTo>
                    <a:pt x="0" y="0"/>
                  </a:moveTo>
                  <a:lnTo>
                    <a:pt x="0" y="0"/>
                  </a:lnTo>
                  <a:lnTo>
                    <a:pt x="0" y="3"/>
                  </a:lnTo>
                  <a:lnTo>
                    <a:pt x="0" y="4"/>
                  </a:lnTo>
                  <a:lnTo>
                    <a:pt x="0" y="5"/>
                  </a:lnTo>
                  <a:lnTo>
                    <a:pt x="0" y="4"/>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6" name="Freeform 1428"/>
            <p:cNvSpPr>
              <a:spLocks/>
            </p:cNvSpPr>
            <p:nvPr/>
          </p:nvSpPr>
          <p:spPr bwMode="auto">
            <a:xfrm>
              <a:off x="6164245" y="4753299"/>
              <a:ext cx="4556" cy="4650"/>
            </a:xfrm>
            <a:custGeom>
              <a:avLst/>
              <a:gdLst>
                <a:gd name="T0" fmla="*/ 3 w 5"/>
                <a:gd name="T1" fmla="*/ 0 h 4"/>
                <a:gd name="T2" fmla="*/ 0 w 5"/>
                <a:gd name="T3" fmla="*/ 2 h 4"/>
                <a:gd name="T4" fmla="*/ 3 w 5"/>
                <a:gd name="T5" fmla="*/ 4 h 4"/>
                <a:gd name="T6" fmla="*/ 5 w 5"/>
                <a:gd name="T7" fmla="*/ 4 h 4"/>
                <a:gd name="T8" fmla="*/ 5 w 5"/>
                <a:gd name="T9" fmla="*/ 1 h 4"/>
                <a:gd name="T10" fmla="*/ 5 w 5"/>
                <a:gd name="T11" fmla="*/ 1 h 4"/>
                <a:gd name="T12" fmla="*/ 5 w 5"/>
                <a:gd name="T13" fmla="*/ 0 h 4"/>
                <a:gd name="T14" fmla="*/ 3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3" y="0"/>
                  </a:moveTo>
                  <a:lnTo>
                    <a:pt x="0" y="2"/>
                  </a:lnTo>
                  <a:lnTo>
                    <a:pt x="3" y="4"/>
                  </a:lnTo>
                  <a:lnTo>
                    <a:pt x="5" y="4"/>
                  </a:lnTo>
                  <a:lnTo>
                    <a:pt x="5" y="1"/>
                  </a:lnTo>
                  <a:lnTo>
                    <a:pt x="5" y="0"/>
                  </a:lnTo>
                  <a:lnTo>
                    <a:pt x="3"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7" name="Freeform 1429"/>
            <p:cNvSpPr>
              <a:spLocks/>
            </p:cNvSpPr>
            <p:nvPr/>
          </p:nvSpPr>
          <p:spPr bwMode="auto">
            <a:xfrm>
              <a:off x="5959210" y="5014844"/>
              <a:ext cx="3645" cy="3487"/>
            </a:xfrm>
            <a:custGeom>
              <a:avLst/>
              <a:gdLst>
                <a:gd name="T0" fmla="*/ 4 w 4"/>
                <a:gd name="T1" fmla="*/ 1 h 3"/>
                <a:gd name="T2" fmla="*/ 2 w 4"/>
                <a:gd name="T3" fmla="*/ 1 h 3"/>
                <a:gd name="T4" fmla="*/ 0 w 4"/>
                <a:gd name="T5" fmla="*/ 0 h 3"/>
                <a:gd name="T6" fmla="*/ 0 w 4"/>
                <a:gd name="T7" fmla="*/ 0 h 3"/>
                <a:gd name="T8" fmla="*/ 0 w 4"/>
                <a:gd name="T9" fmla="*/ 0 h 3"/>
                <a:gd name="T10" fmla="*/ 0 w 4"/>
                <a:gd name="T11" fmla="*/ 0 h 3"/>
                <a:gd name="T12" fmla="*/ 2 w 4"/>
                <a:gd name="T13" fmla="*/ 2 h 3"/>
                <a:gd name="T14" fmla="*/ 4 w 4"/>
                <a:gd name="T15" fmla="*/ 2 h 3"/>
                <a:gd name="T16" fmla="*/ 4 w 4"/>
                <a:gd name="T17" fmla="*/ 3 h 3"/>
                <a:gd name="T18" fmla="*/ 4 w 4"/>
                <a:gd name="T19" fmla="*/ 2 h 3"/>
                <a:gd name="T20" fmla="*/ 4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1"/>
                  </a:moveTo>
                  <a:lnTo>
                    <a:pt x="2" y="1"/>
                  </a:lnTo>
                  <a:lnTo>
                    <a:pt x="0" y="0"/>
                  </a:lnTo>
                  <a:lnTo>
                    <a:pt x="2" y="2"/>
                  </a:lnTo>
                  <a:lnTo>
                    <a:pt x="4" y="2"/>
                  </a:lnTo>
                  <a:lnTo>
                    <a:pt x="4" y="3"/>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8" name="Freeform 1430"/>
            <p:cNvSpPr>
              <a:spLocks/>
            </p:cNvSpPr>
            <p:nvPr/>
          </p:nvSpPr>
          <p:spPr bwMode="auto">
            <a:xfrm>
              <a:off x="5962855" y="5032280"/>
              <a:ext cx="10024" cy="17436"/>
            </a:xfrm>
            <a:custGeom>
              <a:avLst/>
              <a:gdLst>
                <a:gd name="T0" fmla="*/ 2 w 11"/>
                <a:gd name="T1" fmla="*/ 13 h 15"/>
                <a:gd name="T2" fmla="*/ 7 w 11"/>
                <a:gd name="T3" fmla="*/ 9 h 15"/>
                <a:gd name="T4" fmla="*/ 11 w 11"/>
                <a:gd name="T5" fmla="*/ 7 h 15"/>
                <a:gd name="T6" fmla="*/ 11 w 11"/>
                <a:gd name="T7" fmla="*/ 0 h 15"/>
                <a:gd name="T8" fmla="*/ 11 w 11"/>
                <a:gd name="T9" fmla="*/ 0 h 15"/>
                <a:gd name="T10" fmla="*/ 9 w 11"/>
                <a:gd name="T11" fmla="*/ 1 h 15"/>
                <a:gd name="T12" fmla="*/ 0 w 11"/>
                <a:gd name="T13" fmla="*/ 11 h 15"/>
                <a:gd name="T14" fmla="*/ 2 w 11"/>
                <a:gd name="T15" fmla="*/ 15 h 15"/>
                <a:gd name="T16" fmla="*/ 2 w 11"/>
                <a:gd name="T17" fmla="*/ 13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5"/>
                <a:gd name="T29" fmla="*/ 11 w 1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5">
                  <a:moveTo>
                    <a:pt x="2" y="13"/>
                  </a:moveTo>
                  <a:lnTo>
                    <a:pt x="7" y="9"/>
                  </a:lnTo>
                  <a:lnTo>
                    <a:pt x="11" y="7"/>
                  </a:lnTo>
                  <a:lnTo>
                    <a:pt x="11" y="0"/>
                  </a:lnTo>
                  <a:lnTo>
                    <a:pt x="9" y="1"/>
                  </a:lnTo>
                  <a:lnTo>
                    <a:pt x="0" y="11"/>
                  </a:lnTo>
                  <a:lnTo>
                    <a:pt x="2" y="15"/>
                  </a:lnTo>
                  <a:lnTo>
                    <a:pt x="2" y="1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399" name="Freeform 1431"/>
            <p:cNvSpPr>
              <a:spLocks/>
            </p:cNvSpPr>
            <p:nvPr/>
          </p:nvSpPr>
          <p:spPr bwMode="auto">
            <a:xfrm>
              <a:off x="5941896" y="5010194"/>
              <a:ext cx="6379" cy="3487"/>
            </a:xfrm>
            <a:custGeom>
              <a:avLst/>
              <a:gdLst>
                <a:gd name="T0" fmla="*/ 4 w 7"/>
                <a:gd name="T1" fmla="*/ 0 h 3"/>
                <a:gd name="T2" fmla="*/ 2 w 7"/>
                <a:gd name="T3" fmla="*/ 0 h 3"/>
                <a:gd name="T4" fmla="*/ 0 w 7"/>
                <a:gd name="T5" fmla="*/ 2 h 3"/>
                <a:gd name="T6" fmla="*/ 2 w 7"/>
                <a:gd name="T7" fmla="*/ 2 h 3"/>
                <a:gd name="T8" fmla="*/ 2 w 7"/>
                <a:gd name="T9" fmla="*/ 3 h 3"/>
                <a:gd name="T10" fmla="*/ 4 w 7"/>
                <a:gd name="T11" fmla="*/ 3 h 3"/>
                <a:gd name="T12" fmla="*/ 7 w 7"/>
                <a:gd name="T13" fmla="*/ 2 h 3"/>
                <a:gd name="T14" fmla="*/ 4 w 7"/>
                <a:gd name="T15" fmla="*/ 0 h 3"/>
                <a:gd name="T16" fmla="*/ 4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4" y="0"/>
                  </a:moveTo>
                  <a:lnTo>
                    <a:pt x="2" y="0"/>
                  </a:lnTo>
                  <a:lnTo>
                    <a:pt x="0" y="2"/>
                  </a:lnTo>
                  <a:lnTo>
                    <a:pt x="2" y="2"/>
                  </a:lnTo>
                  <a:lnTo>
                    <a:pt x="2" y="3"/>
                  </a:lnTo>
                  <a:lnTo>
                    <a:pt x="4" y="3"/>
                  </a:lnTo>
                  <a:lnTo>
                    <a:pt x="7" y="2"/>
                  </a:lnTo>
                  <a:lnTo>
                    <a:pt x="4"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0" name="Freeform 1432"/>
            <p:cNvSpPr>
              <a:spLocks/>
            </p:cNvSpPr>
            <p:nvPr/>
          </p:nvSpPr>
          <p:spPr bwMode="auto">
            <a:xfrm>
              <a:off x="6002040" y="4807933"/>
              <a:ext cx="9113" cy="3487"/>
            </a:xfrm>
            <a:custGeom>
              <a:avLst/>
              <a:gdLst>
                <a:gd name="T0" fmla="*/ 6 w 10"/>
                <a:gd name="T1" fmla="*/ 0 h 3"/>
                <a:gd name="T2" fmla="*/ 2 w 10"/>
                <a:gd name="T3" fmla="*/ 1 h 3"/>
                <a:gd name="T4" fmla="*/ 0 w 10"/>
                <a:gd name="T5" fmla="*/ 2 h 3"/>
                <a:gd name="T6" fmla="*/ 0 w 10"/>
                <a:gd name="T7" fmla="*/ 3 h 3"/>
                <a:gd name="T8" fmla="*/ 8 w 10"/>
                <a:gd name="T9" fmla="*/ 2 h 3"/>
                <a:gd name="T10" fmla="*/ 10 w 10"/>
                <a:gd name="T11" fmla="*/ 1 h 3"/>
                <a:gd name="T12" fmla="*/ 10 w 10"/>
                <a:gd name="T13" fmla="*/ 0 h 3"/>
                <a:gd name="T14" fmla="*/ 6 w 10"/>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6" y="0"/>
                  </a:moveTo>
                  <a:lnTo>
                    <a:pt x="2" y="1"/>
                  </a:lnTo>
                  <a:lnTo>
                    <a:pt x="0" y="2"/>
                  </a:lnTo>
                  <a:lnTo>
                    <a:pt x="0" y="3"/>
                  </a:lnTo>
                  <a:lnTo>
                    <a:pt x="8" y="2"/>
                  </a:lnTo>
                  <a:lnTo>
                    <a:pt x="10" y="1"/>
                  </a:lnTo>
                  <a:lnTo>
                    <a:pt x="10" y="0"/>
                  </a:lnTo>
                  <a:lnTo>
                    <a:pt x="6"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1" name="Freeform 1433"/>
            <p:cNvSpPr>
              <a:spLocks/>
            </p:cNvSpPr>
            <p:nvPr/>
          </p:nvSpPr>
          <p:spPr bwMode="auto">
            <a:xfrm>
              <a:off x="3480566" y="5024143"/>
              <a:ext cx="1823" cy="1162"/>
            </a:xfrm>
            <a:custGeom>
              <a:avLst/>
              <a:gdLst>
                <a:gd name="T0" fmla="*/ 0 w 2"/>
                <a:gd name="T1" fmla="*/ 1 h 1"/>
                <a:gd name="T2" fmla="*/ 2 w 2"/>
                <a:gd name="T3" fmla="*/ 0 h 1"/>
                <a:gd name="T4" fmla="*/ 2 w 2"/>
                <a:gd name="T5" fmla="*/ 0 h 1"/>
                <a:gd name="T6" fmla="*/ 0 w 2"/>
                <a:gd name="T7" fmla="*/ 0 h 1"/>
                <a:gd name="T8" fmla="*/ 0 w 2"/>
                <a:gd name="T9" fmla="*/ 1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1"/>
                  </a:moveTo>
                  <a:lnTo>
                    <a:pt x="2" y="0"/>
                  </a:lnTo>
                  <a:lnTo>
                    <a:pt x="0"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2" name="Freeform 1434"/>
            <p:cNvSpPr>
              <a:spLocks/>
            </p:cNvSpPr>
            <p:nvPr/>
          </p:nvSpPr>
          <p:spPr bwMode="auto">
            <a:xfrm>
              <a:off x="3484211" y="4990433"/>
              <a:ext cx="1823" cy="4650"/>
            </a:xfrm>
            <a:custGeom>
              <a:avLst/>
              <a:gdLst>
                <a:gd name="T0" fmla="*/ 0 w 2"/>
                <a:gd name="T1" fmla="*/ 3 h 4"/>
                <a:gd name="T2" fmla="*/ 2 w 2"/>
                <a:gd name="T3" fmla="*/ 4 h 4"/>
                <a:gd name="T4" fmla="*/ 2 w 2"/>
                <a:gd name="T5" fmla="*/ 4 h 4"/>
                <a:gd name="T6" fmla="*/ 2 w 2"/>
                <a:gd name="T7" fmla="*/ 3 h 4"/>
                <a:gd name="T8" fmla="*/ 2 w 2"/>
                <a:gd name="T9" fmla="*/ 0 h 4"/>
                <a:gd name="T10" fmla="*/ 2 w 2"/>
                <a:gd name="T11" fmla="*/ 0 h 4"/>
                <a:gd name="T12" fmla="*/ 0 w 2"/>
                <a:gd name="T13" fmla="*/ 0 h 4"/>
                <a:gd name="T14" fmla="*/ 0 w 2"/>
                <a:gd name="T15" fmla="*/ 3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3"/>
                  </a:moveTo>
                  <a:lnTo>
                    <a:pt x="2" y="4"/>
                  </a:lnTo>
                  <a:lnTo>
                    <a:pt x="2" y="3"/>
                  </a:lnTo>
                  <a:lnTo>
                    <a:pt x="2" y="0"/>
                  </a:lnTo>
                  <a:lnTo>
                    <a:pt x="0" y="0"/>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3" name="Freeform 1435"/>
            <p:cNvSpPr>
              <a:spLocks/>
            </p:cNvSpPr>
            <p:nvPr/>
          </p:nvSpPr>
          <p:spPr bwMode="auto">
            <a:xfrm>
              <a:off x="3487856" y="5012519"/>
              <a:ext cx="1823" cy="2325"/>
            </a:xfrm>
            <a:custGeom>
              <a:avLst/>
              <a:gdLst>
                <a:gd name="T0" fmla="*/ 0 w 2"/>
                <a:gd name="T1" fmla="*/ 1 h 2"/>
                <a:gd name="T2" fmla="*/ 0 w 2"/>
                <a:gd name="T3" fmla="*/ 2 h 2"/>
                <a:gd name="T4" fmla="*/ 2 w 2"/>
                <a:gd name="T5" fmla="*/ 2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2"/>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4" name="Freeform 1436"/>
            <p:cNvSpPr>
              <a:spLocks/>
            </p:cNvSpPr>
            <p:nvPr/>
          </p:nvSpPr>
          <p:spPr bwMode="auto">
            <a:xfrm>
              <a:off x="3477832" y="4976484"/>
              <a:ext cx="2734" cy="1162"/>
            </a:xfrm>
            <a:custGeom>
              <a:avLst/>
              <a:gdLst>
                <a:gd name="T0" fmla="*/ 0 w 3"/>
                <a:gd name="T1" fmla="*/ 0 h 1"/>
                <a:gd name="T2" fmla="*/ 0 w 3"/>
                <a:gd name="T3" fmla="*/ 0 h 1"/>
                <a:gd name="T4" fmla="*/ 0 w 3"/>
                <a:gd name="T5" fmla="*/ 1 h 1"/>
                <a:gd name="T6" fmla="*/ 0 w 3"/>
                <a:gd name="T7" fmla="*/ 1 h 1"/>
                <a:gd name="T8" fmla="*/ 3 w 3"/>
                <a:gd name="T9" fmla="*/ 0 h 1"/>
                <a:gd name="T10" fmla="*/ 3 w 3"/>
                <a:gd name="T11" fmla="*/ 0 h 1"/>
                <a:gd name="T12" fmla="*/ 0 w 3"/>
                <a:gd name="T13" fmla="*/ 0 h 1"/>
                <a:gd name="T14" fmla="*/ 0 w 3"/>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1"/>
                <a:gd name="T26" fmla="*/ 3 w 3"/>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1">
                  <a:moveTo>
                    <a:pt x="0" y="0"/>
                  </a:moveTo>
                  <a:lnTo>
                    <a:pt x="0" y="0"/>
                  </a:lnTo>
                  <a:lnTo>
                    <a:pt x="0" y="1"/>
                  </a:lnTo>
                  <a:lnTo>
                    <a:pt x="3"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5" name="Freeform 1437"/>
            <p:cNvSpPr>
              <a:spLocks/>
            </p:cNvSpPr>
            <p:nvPr/>
          </p:nvSpPr>
          <p:spPr bwMode="auto">
            <a:xfrm>
              <a:off x="3477832" y="4981134"/>
              <a:ext cx="8201" cy="5812"/>
            </a:xfrm>
            <a:custGeom>
              <a:avLst/>
              <a:gdLst>
                <a:gd name="T0" fmla="*/ 7 w 9"/>
                <a:gd name="T1" fmla="*/ 1 h 5"/>
                <a:gd name="T2" fmla="*/ 7 w 9"/>
                <a:gd name="T3" fmla="*/ 0 h 5"/>
                <a:gd name="T4" fmla="*/ 5 w 9"/>
                <a:gd name="T5" fmla="*/ 0 h 5"/>
                <a:gd name="T6" fmla="*/ 5 w 9"/>
                <a:gd name="T7" fmla="*/ 3 h 5"/>
                <a:gd name="T8" fmla="*/ 3 w 9"/>
                <a:gd name="T9" fmla="*/ 1 h 5"/>
                <a:gd name="T10" fmla="*/ 0 w 9"/>
                <a:gd name="T11" fmla="*/ 4 h 5"/>
                <a:gd name="T12" fmla="*/ 0 w 9"/>
                <a:gd name="T13" fmla="*/ 5 h 5"/>
                <a:gd name="T14" fmla="*/ 3 w 9"/>
                <a:gd name="T15" fmla="*/ 5 h 5"/>
                <a:gd name="T16" fmla="*/ 5 w 9"/>
                <a:gd name="T17" fmla="*/ 4 h 5"/>
                <a:gd name="T18" fmla="*/ 5 w 9"/>
                <a:gd name="T19" fmla="*/ 3 h 5"/>
                <a:gd name="T20" fmla="*/ 7 w 9"/>
                <a:gd name="T21" fmla="*/ 3 h 5"/>
                <a:gd name="T22" fmla="*/ 9 w 9"/>
                <a:gd name="T23" fmla="*/ 3 h 5"/>
                <a:gd name="T24" fmla="*/ 9 w 9"/>
                <a:gd name="T25" fmla="*/ 3 h 5"/>
                <a:gd name="T26" fmla="*/ 7 w 9"/>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5"/>
                <a:gd name="T44" fmla="*/ 9 w 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5">
                  <a:moveTo>
                    <a:pt x="7" y="1"/>
                  </a:moveTo>
                  <a:lnTo>
                    <a:pt x="7" y="0"/>
                  </a:lnTo>
                  <a:lnTo>
                    <a:pt x="5" y="0"/>
                  </a:lnTo>
                  <a:lnTo>
                    <a:pt x="5" y="3"/>
                  </a:lnTo>
                  <a:lnTo>
                    <a:pt x="3" y="1"/>
                  </a:lnTo>
                  <a:lnTo>
                    <a:pt x="0" y="4"/>
                  </a:lnTo>
                  <a:lnTo>
                    <a:pt x="0" y="5"/>
                  </a:lnTo>
                  <a:lnTo>
                    <a:pt x="3" y="5"/>
                  </a:lnTo>
                  <a:lnTo>
                    <a:pt x="5" y="4"/>
                  </a:lnTo>
                  <a:lnTo>
                    <a:pt x="5" y="3"/>
                  </a:lnTo>
                  <a:lnTo>
                    <a:pt x="7" y="3"/>
                  </a:lnTo>
                  <a:lnTo>
                    <a:pt x="9" y="3"/>
                  </a:lnTo>
                  <a:lnTo>
                    <a:pt x="7"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6" name="Freeform 1438"/>
            <p:cNvSpPr>
              <a:spLocks/>
            </p:cNvSpPr>
            <p:nvPr/>
          </p:nvSpPr>
          <p:spPr bwMode="auto">
            <a:xfrm>
              <a:off x="2783447" y="4850942"/>
              <a:ext cx="5468" cy="5812"/>
            </a:xfrm>
            <a:custGeom>
              <a:avLst/>
              <a:gdLst>
                <a:gd name="T0" fmla="*/ 4 w 6"/>
                <a:gd name="T1" fmla="*/ 3 h 5"/>
                <a:gd name="T2" fmla="*/ 4 w 6"/>
                <a:gd name="T3" fmla="*/ 3 h 5"/>
                <a:gd name="T4" fmla="*/ 0 w 6"/>
                <a:gd name="T5" fmla="*/ 0 h 5"/>
                <a:gd name="T6" fmla="*/ 0 w 6"/>
                <a:gd name="T7" fmla="*/ 0 h 5"/>
                <a:gd name="T8" fmla="*/ 0 w 6"/>
                <a:gd name="T9" fmla="*/ 0 h 5"/>
                <a:gd name="T10" fmla="*/ 4 w 6"/>
                <a:gd name="T11" fmla="*/ 5 h 5"/>
                <a:gd name="T12" fmla="*/ 6 w 6"/>
                <a:gd name="T13" fmla="*/ 5 h 5"/>
                <a:gd name="T14" fmla="*/ 6 w 6"/>
                <a:gd name="T15" fmla="*/ 4 h 5"/>
                <a:gd name="T16" fmla="*/ 4 w 6"/>
                <a:gd name="T17" fmla="*/ 4 h 5"/>
                <a:gd name="T18" fmla="*/ 4 w 6"/>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4" y="3"/>
                  </a:moveTo>
                  <a:lnTo>
                    <a:pt x="4" y="3"/>
                  </a:lnTo>
                  <a:lnTo>
                    <a:pt x="0" y="0"/>
                  </a:lnTo>
                  <a:lnTo>
                    <a:pt x="4" y="5"/>
                  </a:lnTo>
                  <a:lnTo>
                    <a:pt x="6" y="5"/>
                  </a:lnTo>
                  <a:lnTo>
                    <a:pt x="6" y="4"/>
                  </a:lnTo>
                  <a:lnTo>
                    <a:pt x="4" y="4"/>
                  </a:lnTo>
                  <a:lnTo>
                    <a:pt x="4"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7" name="Freeform 1439"/>
            <p:cNvSpPr>
              <a:spLocks/>
            </p:cNvSpPr>
            <p:nvPr/>
          </p:nvSpPr>
          <p:spPr bwMode="auto">
            <a:xfrm>
              <a:off x="2797116" y="4854430"/>
              <a:ext cx="3645" cy="4650"/>
            </a:xfrm>
            <a:custGeom>
              <a:avLst/>
              <a:gdLst>
                <a:gd name="T0" fmla="*/ 2 w 4"/>
                <a:gd name="T1" fmla="*/ 0 h 4"/>
                <a:gd name="T2" fmla="*/ 0 w 4"/>
                <a:gd name="T3" fmla="*/ 0 h 4"/>
                <a:gd name="T4" fmla="*/ 0 w 4"/>
                <a:gd name="T5" fmla="*/ 2 h 4"/>
                <a:gd name="T6" fmla="*/ 0 w 4"/>
                <a:gd name="T7" fmla="*/ 3 h 4"/>
                <a:gd name="T8" fmla="*/ 0 w 4"/>
                <a:gd name="T9" fmla="*/ 3 h 4"/>
                <a:gd name="T10" fmla="*/ 2 w 4"/>
                <a:gd name="T11" fmla="*/ 4 h 4"/>
                <a:gd name="T12" fmla="*/ 4 w 4"/>
                <a:gd name="T13" fmla="*/ 4 h 4"/>
                <a:gd name="T14" fmla="*/ 4 w 4"/>
                <a:gd name="T15" fmla="*/ 2 h 4"/>
                <a:gd name="T16" fmla="*/ 2 w 4"/>
                <a:gd name="T17" fmla="*/ 1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2" y="0"/>
                  </a:moveTo>
                  <a:lnTo>
                    <a:pt x="0" y="0"/>
                  </a:lnTo>
                  <a:lnTo>
                    <a:pt x="0" y="2"/>
                  </a:lnTo>
                  <a:lnTo>
                    <a:pt x="0" y="3"/>
                  </a:lnTo>
                  <a:lnTo>
                    <a:pt x="2" y="4"/>
                  </a:lnTo>
                  <a:lnTo>
                    <a:pt x="4" y="4"/>
                  </a:lnTo>
                  <a:lnTo>
                    <a:pt x="4" y="2"/>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8" name="Freeform 1440"/>
            <p:cNvSpPr>
              <a:spLocks/>
            </p:cNvSpPr>
            <p:nvPr/>
          </p:nvSpPr>
          <p:spPr bwMode="auto">
            <a:xfrm>
              <a:off x="3491501" y="5031118"/>
              <a:ext cx="3645" cy="2325"/>
            </a:xfrm>
            <a:custGeom>
              <a:avLst/>
              <a:gdLst>
                <a:gd name="T0" fmla="*/ 0 w 4"/>
                <a:gd name="T1" fmla="*/ 2 h 2"/>
                <a:gd name="T2" fmla="*/ 2 w 4"/>
                <a:gd name="T3" fmla="*/ 2 h 2"/>
                <a:gd name="T4" fmla="*/ 2 w 4"/>
                <a:gd name="T5" fmla="*/ 2 h 2"/>
                <a:gd name="T6" fmla="*/ 4 w 4"/>
                <a:gd name="T7" fmla="*/ 1 h 2"/>
                <a:gd name="T8" fmla="*/ 4 w 4"/>
                <a:gd name="T9" fmla="*/ 0 h 2"/>
                <a:gd name="T10" fmla="*/ 4 w 4"/>
                <a:gd name="T11" fmla="*/ 1 h 2"/>
                <a:gd name="T12" fmla="*/ 2 w 4"/>
                <a:gd name="T13" fmla="*/ 1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2"/>
                  </a:moveTo>
                  <a:lnTo>
                    <a:pt x="2" y="2"/>
                  </a:lnTo>
                  <a:lnTo>
                    <a:pt x="4" y="1"/>
                  </a:lnTo>
                  <a:lnTo>
                    <a:pt x="4" y="0"/>
                  </a:lnTo>
                  <a:lnTo>
                    <a:pt x="4" y="1"/>
                  </a:lnTo>
                  <a:lnTo>
                    <a:pt x="2" y="1"/>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09" name="Freeform 1441"/>
            <p:cNvSpPr>
              <a:spLocks/>
            </p:cNvSpPr>
            <p:nvPr/>
          </p:nvSpPr>
          <p:spPr bwMode="auto">
            <a:xfrm>
              <a:off x="3489678" y="5005545"/>
              <a:ext cx="1823" cy="3487"/>
            </a:xfrm>
            <a:custGeom>
              <a:avLst/>
              <a:gdLst>
                <a:gd name="T0" fmla="*/ 2 w 2"/>
                <a:gd name="T1" fmla="*/ 2 h 3"/>
                <a:gd name="T2" fmla="*/ 2 w 2"/>
                <a:gd name="T3" fmla="*/ 1 h 3"/>
                <a:gd name="T4" fmla="*/ 0 w 2"/>
                <a:gd name="T5" fmla="*/ 0 h 3"/>
                <a:gd name="T6" fmla="*/ 0 w 2"/>
                <a:gd name="T7" fmla="*/ 2 h 3"/>
                <a:gd name="T8" fmla="*/ 0 w 2"/>
                <a:gd name="T9" fmla="*/ 3 h 3"/>
                <a:gd name="T10" fmla="*/ 2 w 2"/>
                <a:gd name="T11" fmla="*/ 2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2" y="2"/>
                  </a:moveTo>
                  <a:lnTo>
                    <a:pt x="2" y="1"/>
                  </a:lnTo>
                  <a:lnTo>
                    <a:pt x="0" y="0"/>
                  </a:lnTo>
                  <a:lnTo>
                    <a:pt x="0" y="2"/>
                  </a:lnTo>
                  <a:lnTo>
                    <a:pt x="0" y="3"/>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0" name="Freeform 1442"/>
            <p:cNvSpPr>
              <a:spLocks/>
            </p:cNvSpPr>
            <p:nvPr/>
          </p:nvSpPr>
          <p:spPr bwMode="auto">
            <a:xfrm>
              <a:off x="5953742" y="5036930"/>
              <a:ext cx="1823" cy="3487"/>
            </a:xfrm>
            <a:custGeom>
              <a:avLst/>
              <a:gdLst>
                <a:gd name="T0" fmla="*/ 2 w 2"/>
                <a:gd name="T1" fmla="*/ 0 h 3"/>
                <a:gd name="T2" fmla="*/ 0 w 2"/>
                <a:gd name="T3" fmla="*/ 0 h 3"/>
                <a:gd name="T4" fmla="*/ 0 w 2"/>
                <a:gd name="T5" fmla="*/ 1 h 3"/>
                <a:gd name="T6" fmla="*/ 0 w 2"/>
                <a:gd name="T7" fmla="*/ 1 h 3"/>
                <a:gd name="T8" fmla="*/ 0 w 2"/>
                <a:gd name="T9" fmla="*/ 3 h 3"/>
                <a:gd name="T10" fmla="*/ 0 w 2"/>
                <a:gd name="T11" fmla="*/ 3 h 3"/>
                <a:gd name="T12" fmla="*/ 0 w 2"/>
                <a:gd name="T13" fmla="*/ 3 h 3"/>
                <a:gd name="T14" fmla="*/ 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0" y="0"/>
                  </a:lnTo>
                  <a:lnTo>
                    <a:pt x="0" y="1"/>
                  </a:lnTo>
                  <a:lnTo>
                    <a:pt x="0" y="3"/>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1" name="Freeform 1443"/>
            <p:cNvSpPr>
              <a:spLocks/>
            </p:cNvSpPr>
            <p:nvPr/>
          </p:nvSpPr>
          <p:spPr bwMode="auto">
            <a:xfrm>
              <a:off x="6040313" y="4812582"/>
              <a:ext cx="1823" cy="3487"/>
            </a:xfrm>
            <a:custGeom>
              <a:avLst/>
              <a:gdLst>
                <a:gd name="T0" fmla="*/ 2 w 2"/>
                <a:gd name="T1" fmla="*/ 0 h 3"/>
                <a:gd name="T2" fmla="*/ 0 w 2"/>
                <a:gd name="T3" fmla="*/ 1 h 3"/>
                <a:gd name="T4" fmla="*/ 2 w 2"/>
                <a:gd name="T5" fmla="*/ 3 h 3"/>
                <a:gd name="T6" fmla="*/ 2 w 2"/>
                <a:gd name="T7" fmla="*/ 1 h 3"/>
                <a:gd name="T8" fmla="*/ 2 w 2"/>
                <a:gd name="T9" fmla="*/ 0 h 3"/>
                <a:gd name="T10" fmla="*/ 2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0" y="1"/>
                  </a:lnTo>
                  <a:lnTo>
                    <a:pt x="2" y="3"/>
                  </a:lnTo>
                  <a:lnTo>
                    <a:pt x="2" y="1"/>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2" name="Freeform 1444"/>
            <p:cNvSpPr>
              <a:spLocks/>
            </p:cNvSpPr>
            <p:nvPr/>
          </p:nvSpPr>
          <p:spPr bwMode="auto">
            <a:xfrm>
              <a:off x="6043958" y="4793984"/>
              <a:ext cx="1823" cy="4650"/>
            </a:xfrm>
            <a:custGeom>
              <a:avLst/>
              <a:gdLst>
                <a:gd name="T0" fmla="*/ 2 w 2"/>
                <a:gd name="T1" fmla="*/ 3 h 4"/>
                <a:gd name="T2" fmla="*/ 2 w 2"/>
                <a:gd name="T3" fmla="*/ 1 h 4"/>
                <a:gd name="T4" fmla="*/ 2 w 2"/>
                <a:gd name="T5" fmla="*/ 0 h 4"/>
                <a:gd name="T6" fmla="*/ 0 w 2"/>
                <a:gd name="T7" fmla="*/ 1 h 4"/>
                <a:gd name="T8" fmla="*/ 2 w 2"/>
                <a:gd name="T9" fmla="*/ 3 h 4"/>
                <a:gd name="T10" fmla="*/ 2 w 2"/>
                <a:gd name="T11" fmla="*/ 4 h 4"/>
                <a:gd name="T12" fmla="*/ 2 w 2"/>
                <a:gd name="T13" fmla="*/ 3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3"/>
                  </a:moveTo>
                  <a:lnTo>
                    <a:pt x="2" y="1"/>
                  </a:lnTo>
                  <a:lnTo>
                    <a:pt x="2" y="0"/>
                  </a:lnTo>
                  <a:lnTo>
                    <a:pt x="0" y="1"/>
                  </a:lnTo>
                  <a:lnTo>
                    <a:pt x="2" y="3"/>
                  </a:lnTo>
                  <a:lnTo>
                    <a:pt x="2" y="4"/>
                  </a:lnTo>
                  <a:lnTo>
                    <a:pt x="2"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3" name="Freeform 1445"/>
            <p:cNvSpPr>
              <a:spLocks/>
            </p:cNvSpPr>
            <p:nvPr/>
          </p:nvSpPr>
          <p:spPr bwMode="auto">
            <a:xfrm>
              <a:off x="6042135" y="4798633"/>
              <a:ext cx="1823" cy="2325"/>
            </a:xfrm>
            <a:custGeom>
              <a:avLst/>
              <a:gdLst>
                <a:gd name="T0" fmla="*/ 0 w 2"/>
                <a:gd name="T1" fmla="*/ 1 h 2"/>
                <a:gd name="T2" fmla="*/ 0 w 2"/>
                <a:gd name="T3" fmla="*/ 2 h 2"/>
                <a:gd name="T4" fmla="*/ 2 w 2"/>
                <a:gd name="T5" fmla="*/ 1 h 2"/>
                <a:gd name="T6" fmla="*/ 2 w 2"/>
                <a:gd name="T7" fmla="*/ 0 h 2"/>
                <a:gd name="T8" fmla="*/ 0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1"/>
                  </a:moveTo>
                  <a:lnTo>
                    <a:pt x="0" y="2"/>
                  </a:lnTo>
                  <a:lnTo>
                    <a:pt x="2" y="1"/>
                  </a:lnTo>
                  <a:lnTo>
                    <a:pt x="2" y="0"/>
                  </a:lnTo>
                  <a:lnTo>
                    <a:pt x="0"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4" name="Freeform 1446"/>
            <p:cNvSpPr>
              <a:spLocks/>
            </p:cNvSpPr>
            <p:nvPr/>
          </p:nvSpPr>
          <p:spPr bwMode="auto">
            <a:xfrm>
              <a:off x="5917292" y="5022981"/>
              <a:ext cx="3645" cy="2325"/>
            </a:xfrm>
            <a:custGeom>
              <a:avLst/>
              <a:gdLst>
                <a:gd name="T0" fmla="*/ 4 w 4"/>
                <a:gd name="T1" fmla="*/ 1 h 2"/>
                <a:gd name="T2" fmla="*/ 4 w 4"/>
                <a:gd name="T3" fmla="*/ 1 h 2"/>
                <a:gd name="T4" fmla="*/ 2 w 4"/>
                <a:gd name="T5" fmla="*/ 1 h 2"/>
                <a:gd name="T6" fmla="*/ 0 w 4"/>
                <a:gd name="T7" fmla="*/ 0 h 2"/>
                <a:gd name="T8" fmla="*/ 2 w 4"/>
                <a:gd name="T9" fmla="*/ 1 h 2"/>
                <a:gd name="T10" fmla="*/ 2 w 4"/>
                <a:gd name="T11" fmla="*/ 2 h 2"/>
                <a:gd name="T12" fmla="*/ 4 w 4"/>
                <a:gd name="T13" fmla="*/ 2 h 2"/>
                <a:gd name="T14" fmla="*/ 4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4" y="1"/>
                  </a:moveTo>
                  <a:lnTo>
                    <a:pt x="4" y="1"/>
                  </a:lnTo>
                  <a:lnTo>
                    <a:pt x="2" y="1"/>
                  </a:lnTo>
                  <a:lnTo>
                    <a:pt x="0" y="0"/>
                  </a:lnTo>
                  <a:lnTo>
                    <a:pt x="2" y="1"/>
                  </a:lnTo>
                  <a:lnTo>
                    <a:pt x="2" y="2"/>
                  </a:lnTo>
                  <a:lnTo>
                    <a:pt x="4" y="2"/>
                  </a:lnTo>
                  <a:lnTo>
                    <a:pt x="4" y="1"/>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5" name="Freeform 1447"/>
            <p:cNvSpPr>
              <a:spLocks/>
            </p:cNvSpPr>
            <p:nvPr/>
          </p:nvSpPr>
          <p:spPr bwMode="auto">
            <a:xfrm>
              <a:off x="6043958" y="4860242"/>
              <a:ext cx="3645" cy="4650"/>
            </a:xfrm>
            <a:custGeom>
              <a:avLst/>
              <a:gdLst>
                <a:gd name="T0" fmla="*/ 0 w 4"/>
                <a:gd name="T1" fmla="*/ 3 h 4"/>
                <a:gd name="T2" fmla="*/ 0 w 4"/>
                <a:gd name="T3" fmla="*/ 4 h 4"/>
                <a:gd name="T4" fmla="*/ 0 w 4"/>
                <a:gd name="T5" fmla="*/ 4 h 4"/>
                <a:gd name="T6" fmla="*/ 0 w 4"/>
                <a:gd name="T7" fmla="*/ 4 h 4"/>
                <a:gd name="T8" fmla="*/ 2 w 4"/>
                <a:gd name="T9" fmla="*/ 4 h 4"/>
                <a:gd name="T10" fmla="*/ 2 w 4"/>
                <a:gd name="T11" fmla="*/ 3 h 4"/>
                <a:gd name="T12" fmla="*/ 4 w 4"/>
                <a:gd name="T13" fmla="*/ 2 h 4"/>
                <a:gd name="T14" fmla="*/ 4 w 4"/>
                <a:gd name="T15" fmla="*/ 2 h 4"/>
                <a:gd name="T16" fmla="*/ 4 w 4"/>
                <a:gd name="T17" fmla="*/ 0 h 4"/>
                <a:gd name="T18" fmla="*/ 2 w 4"/>
                <a:gd name="T19" fmla="*/ 2 h 4"/>
                <a:gd name="T20" fmla="*/ 0 w 4"/>
                <a:gd name="T21" fmla="*/ 2 h 4"/>
                <a:gd name="T22" fmla="*/ 0 w 4"/>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3"/>
                  </a:moveTo>
                  <a:lnTo>
                    <a:pt x="0" y="4"/>
                  </a:lnTo>
                  <a:lnTo>
                    <a:pt x="2" y="4"/>
                  </a:lnTo>
                  <a:lnTo>
                    <a:pt x="2" y="3"/>
                  </a:lnTo>
                  <a:lnTo>
                    <a:pt x="4" y="2"/>
                  </a:lnTo>
                  <a:lnTo>
                    <a:pt x="4" y="0"/>
                  </a:lnTo>
                  <a:lnTo>
                    <a:pt x="2" y="2"/>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6" name="Freeform 1448"/>
            <p:cNvSpPr>
              <a:spLocks/>
            </p:cNvSpPr>
            <p:nvPr/>
          </p:nvSpPr>
          <p:spPr bwMode="auto">
            <a:xfrm>
              <a:off x="6022999" y="4877678"/>
              <a:ext cx="5468" cy="8137"/>
            </a:xfrm>
            <a:custGeom>
              <a:avLst/>
              <a:gdLst>
                <a:gd name="T0" fmla="*/ 0 w 6"/>
                <a:gd name="T1" fmla="*/ 6 h 7"/>
                <a:gd name="T2" fmla="*/ 2 w 6"/>
                <a:gd name="T3" fmla="*/ 5 h 7"/>
                <a:gd name="T4" fmla="*/ 2 w 6"/>
                <a:gd name="T5" fmla="*/ 5 h 7"/>
                <a:gd name="T6" fmla="*/ 4 w 6"/>
                <a:gd name="T7" fmla="*/ 4 h 7"/>
                <a:gd name="T8" fmla="*/ 6 w 6"/>
                <a:gd name="T9" fmla="*/ 4 h 7"/>
                <a:gd name="T10" fmla="*/ 6 w 6"/>
                <a:gd name="T11" fmla="*/ 1 h 7"/>
                <a:gd name="T12" fmla="*/ 6 w 6"/>
                <a:gd name="T13" fmla="*/ 0 h 7"/>
                <a:gd name="T14" fmla="*/ 6 w 6"/>
                <a:gd name="T15" fmla="*/ 1 h 7"/>
                <a:gd name="T16" fmla="*/ 4 w 6"/>
                <a:gd name="T17" fmla="*/ 3 h 7"/>
                <a:gd name="T18" fmla="*/ 2 w 6"/>
                <a:gd name="T19" fmla="*/ 3 h 7"/>
                <a:gd name="T20" fmla="*/ 2 w 6"/>
                <a:gd name="T21" fmla="*/ 4 h 7"/>
                <a:gd name="T22" fmla="*/ 0 w 6"/>
                <a:gd name="T23" fmla="*/ 4 h 7"/>
                <a:gd name="T24" fmla="*/ 0 w 6"/>
                <a:gd name="T25" fmla="*/ 5 h 7"/>
                <a:gd name="T26" fmla="*/ 0 w 6"/>
                <a:gd name="T27" fmla="*/ 6 h 7"/>
                <a:gd name="T28" fmla="*/ 0 w 6"/>
                <a:gd name="T29" fmla="*/ 7 h 7"/>
                <a:gd name="T30" fmla="*/ 0 w 6"/>
                <a:gd name="T31" fmla="*/ 7 h 7"/>
                <a:gd name="T32" fmla="*/ 0 w 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0" y="6"/>
                  </a:moveTo>
                  <a:lnTo>
                    <a:pt x="2" y="5"/>
                  </a:lnTo>
                  <a:lnTo>
                    <a:pt x="4" y="4"/>
                  </a:lnTo>
                  <a:lnTo>
                    <a:pt x="6" y="4"/>
                  </a:lnTo>
                  <a:lnTo>
                    <a:pt x="6" y="1"/>
                  </a:lnTo>
                  <a:lnTo>
                    <a:pt x="6" y="0"/>
                  </a:lnTo>
                  <a:lnTo>
                    <a:pt x="6" y="1"/>
                  </a:lnTo>
                  <a:lnTo>
                    <a:pt x="4" y="3"/>
                  </a:lnTo>
                  <a:lnTo>
                    <a:pt x="2" y="3"/>
                  </a:lnTo>
                  <a:lnTo>
                    <a:pt x="2" y="4"/>
                  </a:lnTo>
                  <a:lnTo>
                    <a:pt x="0" y="4"/>
                  </a:lnTo>
                  <a:lnTo>
                    <a:pt x="0" y="5"/>
                  </a:lnTo>
                  <a:lnTo>
                    <a:pt x="0" y="6"/>
                  </a:lnTo>
                  <a:lnTo>
                    <a:pt x="0" y="7"/>
                  </a:lnTo>
                  <a:lnTo>
                    <a:pt x="0" y="6"/>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7" name="Freeform 1449"/>
            <p:cNvSpPr>
              <a:spLocks/>
            </p:cNvSpPr>
            <p:nvPr/>
          </p:nvSpPr>
          <p:spPr bwMode="auto">
            <a:xfrm>
              <a:off x="6064917" y="4761436"/>
              <a:ext cx="1823" cy="1162"/>
            </a:xfrm>
            <a:custGeom>
              <a:avLst/>
              <a:gdLst>
                <a:gd name="T0" fmla="*/ 0 w 2"/>
                <a:gd name="T1" fmla="*/ 0 h 1"/>
                <a:gd name="T2" fmla="*/ 0 w 2"/>
                <a:gd name="T3" fmla="*/ 0 h 1"/>
                <a:gd name="T4" fmla="*/ 0 w 2"/>
                <a:gd name="T5" fmla="*/ 1 h 1"/>
                <a:gd name="T6" fmla="*/ 0 w 2"/>
                <a:gd name="T7" fmla="*/ 1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0" y="1"/>
                  </a:lnTo>
                  <a:lnTo>
                    <a:pt x="2" y="0"/>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8" name="Freeform 1450"/>
            <p:cNvSpPr>
              <a:spLocks/>
            </p:cNvSpPr>
            <p:nvPr/>
          </p:nvSpPr>
          <p:spPr bwMode="auto">
            <a:xfrm>
              <a:off x="6066739" y="4714939"/>
              <a:ext cx="149448" cy="92994"/>
            </a:xfrm>
            <a:custGeom>
              <a:avLst/>
              <a:gdLst>
                <a:gd name="T0" fmla="*/ 25 w 164"/>
                <a:gd name="T1" fmla="*/ 61 h 80"/>
                <a:gd name="T2" fmla="*/ 17 w 164"/>
                <a:gd name="T3" fmla="*/ 67 h 80"/>
                <a:gd name="T4" fmla="*/ 0 w 164"/>
                <a:gd name="T5" fmla="*/ 75 h 80"/>
                <a:gd name="T6" fmla="*/ 9 w 164"/>
                <a:gd name="T7" fmla="*/ 75 h 80"/>
                <a:gd name="T8" fmla="*/ 19 w 164"/>
                <a:gd name="T9" fmla="*/ 75 h 80"/>
                <a:gd name="T10" fmla="*/ 25 w 164"/>
                <a:gd name="T11" fmla="*/ 73 h 80"/>
                <a:gd name="T12" fmla="*/ 51 w 164"/>
                <a:gd name="T13" fmla="*/ 67 h 80"/>
                <a:gd name="T14" fmla="*/ 65 w 164"/>
                <a:gd name="T15" fmla="*/ 68 h 80"/>
                <a:gd name="T16" fmla="*/ 63 w 164"/>
                <a:gd name="T17" fmla="*/ 72 h 80"/>
                <a:gd name="T18" fmla="*/ 65 w 164"/>
                <a:gd name="T19" fmla="*/ 77 h 80"/>
                <a:gd name="T20" fmla="*/ 74 w 164"/>
                <a:gd name="T21" fmla="*/ 79 h 80"/>
                <a:gd name="T22" fmla="*/ 84 w 164"/>
                <a:gd name="T23" fmla="*/ 73 h 80"/>
                <a:gd name="T24" fmla="*/ 89 w 164"/>
                <a:gd name="T25" fmla="*/ 71 h 80"/>
                <a:gd name="T26" fmla="*/ 89 w 164"/>
                <a:gd name="T27" fmla="*/ 65 h 80"/>
                <a:gd name="T28" fmla="*/ 91 w 164"/>
                <a:gd name="T29" fmla="*/ 67 h 80"/>
                <a:gd name="T30" fmla="*/ 93 w 164"/>
                <a:gd name="T31" fmla="*/ 68 h 80"/>
                <a:gd name="T32" fmla="*/ 107 w 164"/>
                <a:gd name="T33" fmla="*/ 69 h 80"/>
                <a:gd name="T34" fmla="*/ 116 w 164"/>
                <a:gd name="T35" fmla="*/ 66 h 80"/>
                <a:gd name="T36" fmla="*/ 122 w 164"/>
                <a:gd name="T37" fmla="*/ 67 h 80"/>
                <a:gd name="T38" fmla="*/ 129 w 164"/>
                <a:gd name="T39" fmla="*/ 63 h 80"/>
                <a:gd name="T40" fmla="*/ 135 w 164"/>
                <a:gd name="T41" fmla="*/ 59 h 80"/>
                <a:gd name="T42" fmla="*/ 133 w 164"/>
                <a:gd name="T43" fmla="*/ 65 h 80"/>
                <a:gd name="T44" fmla="*/ 143 w 164"/>
                <a:gd name="T45" fmla="*/ 59 h 80"/>
                <a:gd name="T46" fmla="*/ 143 w 164"/>
                <a:gd name="T47" fmla="*/ 56 h 80"/>
                <a:gd name="T48" fmla="*/ 150 w 164"/>
                <a:gd name="T49" fmla="*/ 45 h 80"/>
                <a:gd name="T50" fmla="*/ 154 w 164"/>
                <a:gd name="T51" fmla="*/ 32 h 80"/>
                <a:gd name="T52" fmla="*/ 160 w 164"/>
                <a:gd name="T53" fmla="*/ 25 h 80"/>
                <a:gd name="T54" fmla="*/ 164 w 164"/>
                <a:gd name="T55" fmla="*/ 23 h 80"/>
                <a:gd name="T56" fmla="*/ 156 w 164"/>
                <a:gd name="T57" fmla="*/ 7 h 80"/>
                <a:gd name="T58" fmla="*/ 152 w 164"/>
                <a:gd name="T59" fmla="*/ 0 h 80"/>
                <a:gd name="T60" fmla="*/ 145 w 164"/>
                <a:gd name="T61" fmla="*/ 1 h 80"/>
                <a:gd name="T62" fmla="*/ 152 w 164"/>
                <a:gd name="T63" fmla="*/ 1 h 80"/>
                <a:gd name="T64" fmla="*/ 150 w 164"/>
                <a:gd name="T65" fmla="*/ 5 h 80"/>
                <a:gd name="T66" fmla="*/ 143 w 164"/>
                <a:gd name="T67" fmla="*/ 5 h 80"/>
                <a:gd name="T68" fmla="*/ 139 w 164"/>
                <a:gd name="T69" fmla="*/ 3 h 80"/>
                <a:gd name="T70" fmla="*/ 135 w 164"/>
                <a:gd name="T71" fmla="*/ 7 h 80"/>
                <a:gd name="T72" fmla="*/ 131 w 164"/>
                <a:gd name="T73" fmla="*/ 16 h 80"/>
                <a:gd name="T74" fmla="*/ 124 w 164"/>
                <a:gd name="T75" fmla="*/ 35 h 80"/>
                <a:gd name="T76" fmla="*/ 114 w 164"/>
                <a:gd name="T77" fmla="*/ 41 h 80"/>
                <a:gd name="T78" fmla="*/ 95 w 164"/>
                <a:gd name="T79" fmla="*/ 48 h 80"/>
                <a:gd name="T80" fmla="*/ 91 w 164"/>
                <a:gd name="T81" fmla="*/ 45 h 80"/>
                <a:gd name="T82" fmla="*/ 93 w 164"/>
                <a:gd name="T83" fmla="*/ 43 h 80"/>
                <a:gd name="T84" fmla="*/ 93 w 164"/>
                <a:gd name="T85" fmla="*/ 41 h 80"/>
                <a:gd name="T86" fmla="*/ 84 w 164"/>
                <a:gd name="T87" fmla="*/ 49 h 80"/>
                <a:gd name="T88" fmla="*/ 72 w 164"/>
                <a:gd name="T89" fmla="*/ 60 h 80"/>
                <a:gd name="T90" fmla="*/ 63 w 164"/>
                <a:gd name="T91" fmla="*/ 58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4"/>
                <a:gd name="T139" fmla="*/ 0 h 80"/>
                <a:gd name="T140" fmla="*/ 164 w 164"/>
                <a:gd name="T141" fmla="*/ 80 h 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4" h="80">
                  <a:moveTo>
                    <a:pt x="36" y="60"/>
                  </a:moveTo>
                  <a:lnTo>
                    <a:pt x="32" y="59"/>
                  </a:lnTo>
                  <a:lnTo>
                    <a:pt x="25" y="61"/>
                  </a:lnTo>
                  <a:lnTo>
                    <a:pt x="23" y="64"/>
                  </a:lnTo>
                  <a:lnTo>
                    <a:pt x="19" y="65"/>
                  </a:lnTo>
                  <a:lnTo>
                    <a:pt x="17" y="67"/>
                  </a:lnTo>
                  <a:lnTo>
                    <a:pt x="6" y="71"/>
                  </a:lnTo>
                  <a:lnTo>
                    <a:pt x="0" y="72"/>
                  </a:lnTo>
                  <a:lnTo>
                    <a:pt x="0" y="75"/>
                  </a:lnTo>
                  <a:lnTo>
                    <a:pt x="4" y="75"/>
                  </a:lnTo>
                  <a:lnTo>
                    <a:pt x="6" y="75"/>
                  </a:lnTo>
                  <a:lnTo>
                    <a:pt x="9" y="75"/>
                  </a:lnTo>
                  <a:lnTo>
                    <a:pt x="11" y="74"/>
                  </a:lnTo>
                  <a:lnTo>
                    <a:pt x="17" y="76"/>
                  </a:lnTo>
                  <a:lnTo>
                    <a:pt x="19" y="75"/>
                  </a:lnTo>
                  <a:lnTo>
                    <a:pt x="21" y="72"/>
                  </a:lnTo>
                  <a:lnTo>
                    <a:pt x="23" y="72"/>
                  </a:lnTo>
                  <a:lnTo>
                    <a:pt x="25" y="73"/>
                  </a:lnTo>
                  <a:lnTo>
                    <a:pt x="42" y="69"/>
                  </a:lnTo>
                  <a:lnTo>
                    <a:pt x="44" y="71"/>
                  </a:lnTo>
                  <a:lnTo>
                    <a:pt x="51" y="67"/>
                  </a:lnTo>
                  <a:lnTo>
                    <a:pt x="55" y="67"/>
                  </a:lnTo>
                  <a:lnTo>
                    <a:pt x="61" y="68"/>
                  </a:lnTo>
                  <a:lnTo>
                    <a:pt x="65" y="68"/>
                  </a:lnTo>
                  <a:lnTo>
                    <a:pt x="67" y="68"/>
                  </a:lnTo>
                  <a:lnTo>
                    <a:pt x="67" y="69"/>
                  </a:lnTo>
                  <a:lnTo>
                    <a:pt x="63" y="72"/>
                  </a:lnTo>
                  <a:lnTo>
                    <a:pt x="63" y="75"/>
                  </a:lnTo>
                  <a:lnTo>
                    <a:pt x="63" y="76"/>
                  </a:lnTo>
                  <a:lnTo>
                    <a:pt x="65" y="77"/>
                  </a:lnTo>
                  <a:lnTo>
                    <a:pt x="67" y="79"/>
                  </a:lnTo>
                  <a:lnTo>
                    <a:pt x="72" y="80"/>
                  </a:lnTo>
                  <a:lnTo>
                    <a:pt x="74" y="79"/>
                  </a:lnTo>
                  <a:lnTo>
                    <a:pt x="80" y="73"/>
                  </a:lnTo>
                  <a:lnTo>
                    <a:pt x="82" y="73"/>
                  </a:lnTo>
                  <a:lnTo>
                    <a:pt x="84" y="73"/>
                  </a:lnTo>
                  <a:lnTo>
                    <a:pt x="86" y="72"/>
                  </a:lnTo>
                  <a:lnTo>
                    <a:pt x="89" y="73"/>
                  </a:lnTo>
                  <a:lnTo>
                    <a:pt x="89" y="71"/>
                  </a:lnTo>
                  <a:lnTo>
                    <a:pt x="82" y="68"/>
                  </a:lnTo>
                  <a:lnTo>
                    <a:pt x="86" y="65"/>
                  </a:lnTo>
                  <a:lnTo>
                    <a:pt x="89" y="65"/>
                  </a:lnTo>
                  <a:lnTo>
                    <a:pt x="89" y="67"/>
                  </a:lnTo>
                  <a:lnTo>
                    <a:pt x="89" y="68"/>
                  </a:lnTo>
                  <a:lnTo>
                    <a:pt x="91" y="67"/>
                  </a:lnTo>
                  <a:lnTo>
                    <a:pt x="95" y="68"/>
                  </a:lnTo>
                  <a:lnTo>
                    <a:pt x="93" y="68"/>
                  </a:lnTo>
                  <a:lnTo>
                    <a:pt x="93" y="69"/>
                  </a:lnTo>
                  <a:lnTo>
                    <a:pt x="95" y="68"/>
                  </a:lnTo>
                  <a:lnTo>
                    <a:pt x="107" y="69"/>
                  </a:lnTo>
                  <a:lnTo>
                    <a:pt x="116" y="65"/>
                  </a:lnTo>
                  <a:lnTo>
                    <a:pt x="118" y="65"/>
                  </a:lnTo>
                  <a:lnTo>
                    <a:pt x="116" y="66"/>
                  </a:lnTo>
                  <a:lnTo>
                    <a:pt x="118" y="68"/>
                  </a:lnTo>
                  <a:lnTo>
                    <a:pt x="120" y="68"/>
                  </a:lnTo>
                  <a:lnTo>
                    <a:pt x="122" y="67"/>
                  </a:lnTo>
                  <a:lnTo>
                    <a:pt x="122" y="64"/>
                  </a:lnTo>
                  <a:lnTo>
                    <a:pt x="124" y="63"/>
                  </a:lnTo>
                  <a:lnTo>
                    <a:pt x="129" y="63"/>
                  </a:lnTo>
                  <a:lnTo>
                    <a:pt x="131" y="64"/>
                  </a:lnTo>
                  <a:lnTo>
                    <a:pt x="133" y="59"/>
                  </a:lnTo>
                  <a:lnTo>
                    <a:pt x="135" y="59"/>
                  </a:lnTo>
                  <a:lnTo>
                    <a:pt x="135" y="60"/>
                  </a:lnTo>
                  <a:lnTo>
                    <a:pt x="133" y="61"/>
                  </a:lnTo>
                  <a:lnTo>
                    <a:pt x="133" y="65"/>
                  </a:lnTo>
                  <a:lnTo>
                    <a:pt x="133" y="66"/>
                  </a:lnTo>
                  <a:lnTo>
                    <a:pt x="139" y="64"/>
                  </a:lnTo>
                  <a:lnTo>
                    <a:pt x="143" y="59"/>
                  </a:lnTo>
                  <a:lnTo>
                    <a:pt x="147" y="58"/>
                  </a:lnTo>
                  <a:lnTo>
                    <a:pt x="145" y="57"/>
                  </a:lnTo>
                  <a:lnTo>
                    <a:pt x="143" y="56"/>
                  </a:lnTo>
                  <a:lnTo>
                    <a:pt x="145" y="50"/>
                  </a:lnTo>
                  <a:lnTo>
                    <a:pt x="147" y="47"/>
                  </a:lnTo>
                  <a:lnTo>
                    <a:pt x="150" y="45"/>
                  </a:lnTo>
                  <a:lnTo>
                    <a:pt x="150" y="36"/>
                  </a:lnTo>
                  <a:lnTo>
                    <a:pt x="150" y="33"/>
                  </a:lnTo>
                  <a:lnTo>
                    <a:pt x="154" y="32"/>
                  </a:lnTo>
                  <a:lnTo>
                    <a:pt x="158" y="32"/>
                  </a:lnTo>
                  <a:lnTo>
                    <a:pt x="158" y="29"/>
                  </a:lnTo>
                  <a:lnTo>
                    <a:pt x="160" y="25"/>
                  </a:lnTo>
                  <a:lnTo>
                    <a:pt x="162" y="25"/>
                  </a:lnTo>
                  <a:lnTo>
                    <a:pt x="162" y="24"/>
                  </a:lnTo>
                  <a:lnTo>
                    <a:pt x="164" y="23"/>
                  </a:lnTo>
                  <a:lnTo>
                    <a:pt x="164" y="21"/>
                  </a:lnTo>
                  <a:lnTo>
                    <a:pt x="164" y="20"/>
                  </a:lnTo>
                  <a:lnTo>
                    <a:pt x="156" y="7"/>
                  </a:lnTo>
                  <a:lnTo>
                    <a:pt x="156" y="1"/>
                  </a:lnTo>
                  <a:lnTo>
                    <a:pt x="156" y="0"/>
                  </a:lnTo>
                  <a:lnTo>
                    <a:pt x="152" y="0"/>
                  </a:lnTo>
                  <a:lnTo>
                    <a:pt x="147" y="0"/>
                  </a:lnTo>
                  <a:lnTo>
                    <a:pt x="145" y="1"/>
                  </a:lnTo>
                  <a:lnTo>
                    <a:pt x="147" y="3"/>
                  </a:lnTo>
                  <a:lnTo>
                    <a:pt x="150" y="2"/>
                  </a:lnTo>
                  <a:lnTo>
                    <a:pt x="152" y="1"/>
                  </a:lnTo>
                  <a:lnTo>
                    <a:pt x="152" y="3"/>
                  </a:lnTo>
                  <a:lnTo>
                    <a:pt x="150" y="5"/>
                  </a:lnTo>
                  <a:lnTo>
                    <a:pt x="147" y="4"/>
                  </a:lnTo>
                  <a:lnTo>
                    <a:pt x="145" y="7"/>
                  </a:lnTo>
                  <a:lnTo>
                    <a:pt x="143" y="5"/>
                  </a:lnTo>
                  <a:lnTo>
                    <a:pt x="143" y="3"/>
                  </a:lnTo>
                  <a:lnTo>
                    <a:pt x="141" y="2"/>
                  </a:lnTo>
                  <a:lnTo>
                    <a:pt x="139" y="3"/>
                  </a:lnTo>
                  <a:lnTo>
                    <a:pt x="139" y="4"/>
                  </a:lnTo>
                  <a:lnTo>
                    <a:pt x="137" y="7"/>
                  </a:lnTo>
                  <a:lnTo>
                    <a:pt x="135" y="7"/>
                  </a:lnTo>
                  <a:lnTo>
                    <a:pt x="135" y="8"/>
                  </a:lnTo>
                  <a:lnTo>
                    <a:pt x="135" y="12"/>
                  </a:lnTo>
                  <a:lnTo>
                    <a:pt x="131" y="16"/>
                  </a:lnTo>
                  <a:lnTo>
                    <a:pt x="133" y="16"/>
                  </a:lnTo>
                  <a:lnTo>
                    <a:pt x="135" y="17"/>
                  </a:lnTo>
                  <a:lnTo>
                    <a:pt x="124" y="35"/>
                  </a:lnTo>
                  <a:lnTo>
                    <a:pt x="122" y="35"/>
                  </a:lnTo>
                  <a:lnTo>
                    <a:pt x="118" y="36"/>
                  </a:lnTo>
                  <a:lnTo>
                    <a:pt x="114" y="41"/>
                  </a:lnTo>
                  <a:lnTo>
                    <a:pt x="105" y="44"/>
                  </a:lnTo>
                  <a:lnTo>
                    <a:pt x="97" y="47"/>
                  </a:lnTo>
                  <a:lnTo>
                    <a:pt x="95" y="48"/>
                  </a:lnTo>
                  <a:lnTo>
                    <a:pt x="93" y="48"/>
                  </a:lnTo>
                  <a:lnTo>
                    <a:pt x="91" y="48"/>
                  </a:lnTo>
                  <a:lnTo>
                    <a:pt x="91" y="45"/>
                  </a:lnTo>
                  <a:lnTo>
                    <a:pt x="89" y="44"/>
                  </a:lnTo>
                  <a:lnTo>
                    <a:pt x="93" y="43"/>
                  </a:lnTo>
                  <a:lnTo>
                    <a:pt x="95" y="42"/>
                  </a:lnTo>
                  <a:lnTo>
                    <a:pt x="95" y="41"/>
                  </a:lnTo>
                  <a:lnTo>
                    <a:pt x="93" y="41"/>
                  </a:lnTo>
                  <a:lnTo>
                    <a:pt x="86" y="42"/>
                  </a:lnTo>
                  <a:lnTo>
                    <a:pt x="86" y="45"/>
                  </a:lnTo>
                  <a:lnTo>
                    <a:pt x="84" y="49"/>
                  </a:lnTo>
                  <a:lnTo>
                    <a:pt x="76" y="53"/>
                  </a:lnTo>
                  <a:lnTo>
                    <a:pt x="76" y="58"/>
                  </a:lnTo>
                  <a:lnTo>
                    <a:pt x="72" y="60"/>
                  </a:lnTo>
                  <a:lnTo>
                    <a:pt x="70" y="60"/>
                  </a:lnTo>
                  <a:lnTo>
                    <a:pt x="63" y="59"/>
                  </a:lnTo>
                  <a:lnTo>
                    <a:pt x="63" y="58"/>
                  </a:lnTo>
                  <a:lnTo>
                    <a:pt x="36" y="6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19" name="Freeform 1451"/>
            <p:cNvSpPr>
              <a:spLocks/>
            </p:cNvSpPr>
            <p:nvPr/>
          </p:nvSpPr>
          <p:spPr bwMode="auto">
            <a:xfrm>
              <a:off x="6049425" y="4803283"/>
              <a:ext cx="1823" cy="1162"/>
            </a:xfrm>
            <a:custGeom>
              <a:avLst/>
              <a:gdLst>
                <a:gd name="T0" fmla="*/ 0 w 2"/>
                <a:gd name="T1" fmla="*/ 0 h 1"/>
                <a:gd name="T2" fmla="*/ 0 w 2"/>
                <a:gd name="T3" fmla="*/ 0 h 1"/>
                <a:gd name="T4" fmla="*/ 0 w 2"/>
                <a:gd name="T5" fmla="*/ 1 h 1"/>
                <a:gd name="T6" fmla="*/ 2 w 2"/>
                <a:gd name="T7" fmla="*/ 1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0" name="Freeform 1452"/>
            <p:cNvSpPr>
              <a:spLocks/>
            </p:cNvSpPr>
            <p:nvPr/>
          </p:nvSpPr>
          <p:spPr bwMode="auto">
            <a:xfrm>
              <a:off x="6049425" y="4802121"/>
              <a:ext cx="30983" cy="32548"/>
            </a:xfrm>
            <a:custGeom>
              <a:avLst/>
              <a:gdLst>
                <a:gd name="T0" fmla="*/ 4 w 34"/>
                <a:gd name="T1" fmla="*/ 9 h 28"/>
                <a:gd name="T2" fmla="*/ 4 w 34"/>
                <a:gd name="T3" fmla="*/ 10 h 28"/>
                <a:gd name="T4" fmla="*/ 2 w 34"/>
                <a:gd name="T5" fmla="*/ 9 h 28"/>
                <a:gd name="T6" fmla="*/ 0 w 34"/>
                <a:gd name="T7" fmla="*/ 9 h 28"/>
                <a:gd name="T8" fmla="*/ 2 w 34"/>
                <a:gd name="T9" fmla="*/ 14 h 28"/>
                <a:gd name="T10" fmla="*/ 2 w 34"/>
                <a:gd name="T11" fmla="*/ 13 h 28"/>
                <a:gd name="T12" fmla="*/ 6 w 34"/>
                <a:gd name="T13" fmla="*/ 12 h 28"/>
                <a:gd name="T14" fmla="*/ 9 w 34"/>
                <a:gd name="T15" fmla="*/ 13 h 28"/>
                <a:gd name="T16" fmla="*/ 11 w 34"/>
                <a:gd name="T17" fmla="*/ 12 h 28"/>
                <a:gd name="T18" fmla="*/ 9 w 34"/>
                <a:gd name="T19" fmla="*/ 10 h 28"/>
                <a:gd name="T20" fmla="*/ 9 w 34"/>
                <a:gd name="T21" fmla="*/ 10 h 28"/>
                <a:gd name="T22" fmla="*/ 9 w 34"/>
                <a:gd name="T23" fmla="*/ 8 h 28"/>
                <a:gd name="T24" fmla="*/ 9 w 34"/>
                <a:gd name="T25" fmla="*/ 8 h 28"/>
                <a:gd name="T26" fmla="*/ 13 w 34"/>
                <a:gd name="T27" fmla="*/ 12 h 28"/>
                <a:gd name="T28" fmla="*/ 13 w 34"/>
                <a:gd name="T29" fmla="*/ 13 h 28"/>
                <a:gd name="T30" fmla="*/ 13 w 34"/>
                <a:gd name="T31" fmla="*/ 13 h 28"/>
                <a:gd name="T32" fmla="*/ 13 w 34"/>
                <a:gd name="T33" fmla="*/ 15 h 28"/>
                <a:gd name="T34" fmla="*/ 13 w 34"/>
                <a:gd name="T35" fmla="*/ 17 h 28"/>
                <a:gd name="T36" fmla="*/ 11 w 34"/>
                <a:gd name="T37" fmla="*/ 17 h 28"/>
                <a:gd name="T38" fmla="*/ 9 w 34"/>
                <a:gd name="T39" fmla="*/ 20 h 28"/>
                <a:gd name="T40" fmla="*/ 9 w 34"/>
                <a:gd name="T41" fmla="*/ 24 h 28"/>
                <a:gd name="T42" fmla="*/ 9 w 34"/>
                <a:gd name="T43" fmla="*/ 25 h 28"/>
                <a:gd name="T44" fmla="*/ 11 w 34"/>
                <a:gd name="T45" fmla="*/ 26 h 28"/>
                <a:gd name="T46" fmla="*/ 15 w 34"/>
                <a:gd name="T47" fmla="*/ 26 h 28"/>
                <a:gd name="T48" fmla="*/ 15 w 34"/>
                <a:gd name="T49" fmla="*/ 25 h 28"/>
                <a:gd name="T50" fmla="*/ 13 w 34"/>
                <a:gd name="T51" fmla="*/ 23 h 28"/>
                <a:gd name="T52" fmla="*/ 15 w 34"/>
                <a:gd name="T53" fmla="*/ 22 h 28"/>
                <a:gd name="T54" fmla="*/ 17 w 34"/>
                <a:gd name="T55" fmla="*/ 22 h 28"/>
                <a:gd name="T56" fmla="*/ 15 w 34"/>
                <a:gd name="T57" fmla="*/ 23 h 28"/>
                <a:gd name="T58" fmla="*/ 17 w 34"/>
                <a:gd name="T59" fmla="*/ 28 h 28"/>
                <a:gd name="T60" fmla="*/ 19 w 34"/>
                <a:gd name="T61" fmla="*/ 28 h 28"/>
                <a:gd name="T62" fmla="*/ 21 w 34"/>
                <a:gd name="T63" fmla="*/ 26 h 28"/>
                <a:gd name="T64" fmla="*/ 21 w 34"/>
                <a:gd name="T65" fmla="*/ 25 h 28"/>
                <a:gd name="T66" fmla="*/ 23 w 34"/>
                <a:gd name="T67" fmla="*/ 24 h 28"/>
                <a:gd name="T68" fmla="*/ 23 w 34"/>
                <a:gd name="T69" fmla="*/ 24 h 28"/>
                <a:gd name="T70" fmla="*/ 34 w 34"/>
                <a:gd name="T71" fmla="*/ 10 h 28"/>
                <a:gd name="T72" fmla="*/ 34 w 34"/>
                <a:gd name="T73" fmla="*/ 9 h 28"/>
                <a:gd name="T74" fmla="*/ 32 w 34"/>
                <a:gd name="T75" fmla="*/ 7 h 28"/>
                <a:gd name="T76" fmla="*/ 30 w 34"/>
                <a:gd name="T77" fmla="*/ 7 h 28"/>
                <a:gd name="T78" fmla="*/ 28 w 34"/>
                <a:gd name="T79" fmla="*/ 6 h 28"/>
                <a:gd name="T80" fmla="*/ 30 w 34"/>
                <a:gd name="T81" fmla="*/ 5 h 28"/>
                <a:gd name="T82" fmla="*/ 30 w 34"/>
                <a:gd name="T83" fmla="*/ 4 h 28"/>
                <a:gd name="T84" fmla="*/ 28 w 34"/>
                <a:gd name="T85" fmla="*/ 4 h 28"/>
                <a:gd name="T86" fmla="*/ 23 w 34"/>
                <a:gd name="T87" fmla="*/ 4 h 28"/>
                <a:gd name="T88" fmla="*/ 19 w 34"/>
                <a:gd name="T89" fmla="*/ 1 h 28"/>
                <a:gd name="T90" fmla="*/ 19 w 34"/>
                <a:gd name="T91" fmla="*/ 1 h 28"/>
                <a:gd name="T92" fmla="*/ 17 w 34"/>
                <a:gd name="T93" fmla="*/ 1 h 28"/>
                <a:gd name="T94" fmla="*/ 17 w 34"/>
                <a:gd name="T95" fmla="*/ 0 h 28"/>
                <a:gd name="T96" fmla="*/ 17 w 34"/>
                <a:gd name="T97" fmla="*/ 0 h 28"/>
                <a:gd name="T98" fmla="*/ 15 w 34"/>
                <a:gd name="T99" fmla="*/ 1 h 28"/>
                <a:gd name="T100" fmla="*/ 13 w 34"/>
                <a:gd name="T101" fmla="*/ 2 h 28"/>
                <a:gd name="T102" fmla="*/ 11 w 34"/>
                <a:gd name="T103" fmla="*/ 4 h 28"/>
                <a:gd name="T104" fmla="*/ 9 w 34"/>
                <a:gd name="T105" fmla="*/ 4 h 28"/>
                <a:gd name="T106" fmla="*/ 6 w 34"/>
                <a:gd name="T107" fmla="*/ 5 h 28"/>
                <a:gd name="T108" fmla="*/ 4 w 34"/>
                <a:gd name="T109" fmla="*/ 5 h 28"/>
                <a:gd name="T110" fmla="*/ 4 w 34"/>
                <a:gd name="T111" fmla="*/ 5 h 28"/>
                <a:gd name="T112" fmla="*/ 2 w 34"/>
                <a:gd name="T113" fmla="*/ 6 h 28"/>
                <a:gd name="T114" fmla="*/ 0 w 34"/>
                <a:gd name="T115" fmla="*/ 7 h 28"/>
                <a:gd name="T116" fmla="*/ 4 w 34"/>
                <a:gd name="T117" fmla="*/ 9 h 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
                <a:gd name="T178" fmla="*/ 0 h 28"/>
                <a:gd name="T179" fmla="*/ 34 w 34"/>
                <a:gd name="T180" fmla="*/ 28 h 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 h="28">
                  <a:moveTo>
                    <a:pt x="4" y="9"/>
                  </a:moveTo>
                  <a:lnTo>
                    <a:pt x="4" y="10"/>
                  </a:lnTo>
                  <a:lnTo>
                    <a:pt x="2" y="9"/>
                  </a:lnTo>
                  <a:lnTo>
                    <a:pt x="0" y="9"/>
                  </a:lnTo>
                  <a:lnTo>
                    <a:pt x="2" y="14"/>
                  </a:lnTo>
                  <a:lnTo>
                    <a:pt x="2" y="13"/>
                  </a:lnTo>
                  <a:lnTo>
                    <a:pt x="6" y="12"/>
                  </a:lnTo>
                  <a:lnTo>
                    <a:pt x="9" y="13"/>
                  </a:lnTo>
                  <a:lnTo>
                    <a:pt x="11" y="12"/>
                  </a:lnTo>
                  <a:lnTo>
                    <a:pt x="9" y="10"/>
                  </a:lnTo>
                  <a:lnTo>
                    <a:pt x="9" y="8"/>
                  </a:lnTo>
                  <a:lnTo>
                    <a:pt x="13" y="12"/>
                  </a:lnTo>
                  <a:lnTo>
                    <a:pt x="13" y="13"/>
                  </a:lnTo>
                  <a:lnTo>
                    <a:pt x="13" y="15"/>
                  </a:lnTo>
                  <a:lnTo>
                    <a:pt x="13" y="17"/>
                  </a:lnTo>
                  <a:lnTo>
                    <a:pt x="11" y="17"/>
                  </a:lnTo>
                  <a:lnTo>
                    <a:pt x="9" y="20"/>
                  </a:lnTo>
                  <a:lnTo>
                    <a:pt x="9" y="24"/>
                  </a:lnTo>
                  <a:lnTo>
                    <a:pt x="9" y="25"/>
                  </a:lnTo>
                  <a:lnTo>
                    <a:pt x="11" y="26"/>
                  </a:lnTo>
                  <a:lnTo>
                    <a:pt x="15" y="26"/>
                  </a:lnTo>
                  <a:lnTo>
                    <a:pt x="15" y="25"/>
                  </a:lnTo>
                  <a:lnTo>
                    <a:pt x="13" y="23"/>
                  </a:lnTo>
                  <a:lnTo>
                    <a:pt x="15" y="22"/>
                  </a:lnTo>
                  <a:lnTo>
                    <a:pt x="17" y="22"/>
                  </a:lnTo>
                  <a:lnTo>
                    <a:pt x="15" y="23"/>
                  </a:lnTo>
                  <a:lnTo>
                    <a:pt x="17" y="28"/>
                  </a:lnTo>
                  <a:lnTo>
                    <a:pt x="19" y="28"/>
                  </a:lnTo>
                  <a:lnTo>
                    <a:pt x="21" y="26"/>
                  </a:lnTo>
                  <a:lnTo>
                    <a:pt x="21" y="25"/>
                  </a:lnTo>
                  <a:lnTo>
                    <a:pt x="23" y="24"/>
                  </a:lnTo>
                  <a:lnTo>
                    <a:pt x="34" y="10"/>
                  </a:lnTo>
                  <a:lnTo>
                    <a:pt x="34" y="9"/>
                  </a:lnTo>
                  <a:lnTo>
                    <a:pt x="32" y="7"/>
                  </a:lnTo>
                  <a:lnTo>
                    <a:pt x="30" y="7"/>
                  </a:lnTo>
                  <a:lnTo>
                    <a:pt x="28" y="6"/>
                  </a:lnTo>
                  <a:lnTo>
                    <a:pt x="30" y="5"/>
                  </a:lnTo>
                  <a:lnTo>
                    <a:pt x="30" y="4"/>
                  </a:lnTo>
                  <a:lnTo>
                    <a:pt x="28" y="4"/>
                  </a:lnTo>
                  <a:lnTo>
                    <a:pt x="23" y="4"/>
                  </a:lnTo>
                  <a:lnTo>
                    <a:pt x="19" y="1"/>
                  </a:lnTo>
                  <a:lnTo>
                    <a:pt x="17" y="1"/>
                  </a:lnTo>
                  <a:lnTo>
                    <a:pt x="17" y="0"/>
                  </a:lnTo>
                  <a:lnTo>
                    <a:pt x="15" y="1"/>
                  </a:lnTo>
                  <a:lnTo>
                    <a:pt x="13" y="2"/>
                  </a:lnTo>
                  <a:lnTo>
                    <a:pt x="11" y="4"/>
                  </a:lnTo>
                  <a:lnTo>
                    <a:pt x="9" y="4"/>
                  </a:lnTo>
                  <a:lnTo>
                    <a:pt x="6" y="5"/>
                  </a:lnTo>
                  <a:lnTo>
                    <a:pt x="4" y="5"/>
                  </a:lnTo>
                  <a:lnTo>
                    <a:pt x="2" y="6"/>
                  </a:lnTo>
                  <a:lnTo>
                    <a:pt x="0" y="7"/>
                  </a:lnTo>
                  <a:lnTo>
                    <a:pt x="4" y="9"/>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1" name="Freeform 1454"/>
            <p:cNvSpPr>
              <a:spLocks/>
            </p:cNvSpPr>
            <p:nvPr/>
          </p:nvSpPr>
          <p:spPr bwMode="auto">
            <a:xfrm>
              <a:off x="5993838" y="5040417"/>
              <a:ext cx="1823" cy="4650"/>
            </a:xfrm>
            <a:custGeom>
              <a:avLst/>
              <a:gdLst>
                <a:gd name="T0" fmla="*/ 0 w 2"/>
                <a:gd name="T1" fmla="*/ 3 h 4"/>
                <a:gd name="T2" fmla="*/ 2 w 2"/>
                <a:gd name="T3" fmla="*/ 4 h 4"/>
                <a:gd name="T4" fmla="*/ 2 w 2"/>
                <a:gd name="T5" fmla="*/ 4 h 4"/>
                <a:gd name="T6" fmla="*/ 2 w 2"/>
                <a:gd name="T7" fmla="*/ 0 h 4"/>
                <a:gd name="T8" fmla="*/ 0 w 2"/>
                <a:gd name="T9" fmla="*/ 0 h 4"/>
                <a:gd name="T10" fmla="*/ 0 w 2"/>
                <a:gd name="T11" fmla="*/ 1 h 4"/>
                <a:gd name="T12" fmla="*/ 0 w 2"/>
                <a:gd name="T13" fmla="*/ 2 h 4"/>
                <a:gd name="T14" fmla="*/ 0 w 2"/>
                <a:gd name="T15" fmla="*/ 3 h 4"/>
                <a:gd name="T16" fmla="*/ 0 w 2"/>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3"/>
                  </a:moveTo>
                  <a:lnTo>
                    <a:pt x="2" y="4"/>
                  </a:lnTo>
                  <a:lnTo>
                    <a:pt x="2" y="0"/>
                  </a:lnTo>
                  <a:lnTo>
                    <a:pt x="0" y="0"/>
                  </a:lnTo>
                  <a:lnTo>
                    <a:pt x="0" y="1"/>
                  </a:lnTo>
                  <a:lnTo>
                    <a:pt x="0" y="2"/>
                  </a:lnTo>
                  <a:lnTo>
                    <a:pt x="0" y="3"/>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2" name="Freeform 1456"/>
            <p:cNvSpPr>
              <a:spLocks/>
            </p:cNvSpPr>
            <p:nvPr/>
          </p:nvSpPr>
          <p:spPr bwMode="auto">
            <a:xfrm>
              <a:off x="5978347" y="5027631"/>
              <a:ext cx="1823" cy="1162"/>
            </a:xfrm>
            <a:custGeom>
              <a:avLst/>
              <a:gdLst>
                <a:gd name="T0" fmla="*/ 0 w 2"/>
                <a:gd name="T1" fmla="*/ 0 h 1"/>
                <a:gd name="T2" fmla="*/ 0 w 2"/>
                <a:gd name="T3" fmla="*/ 0 h 1"/>
                <a:gd name="T4" fmla="*/ 0 w 2"/>
                <a:gd name="T5" fmla="*/ 0 h 1"/>
                <a:gd name="T6" fmla="*/ 0 w 2"/>
                <a:gd name="T7" fmla="*/ 1 h 1"/>
                <a:gd name="T8" fmla="*/ 0 w 2"/>
                <a:gd name="T9" fmla="*/ 1 h 1"/>
                <a:gd name="T10" fmla="*/ 2 w 2"/>
                <a:gd name="T11" fmla="*/ 1 h 1"/>
                <a:gd name="T12" fmla="*/ 2 w 2"/>
                <a:gd name="T13" fmla="*/ 1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0" y="0"/>
                  </a:lnTo>
                  <a:lnTo>
                    <a:pt x="0" y="1"/>
                  </a:lnTo>
                  <a:lnTo>
                    <a:pt x="2" y="1"/>
                  </a:lnTo>
                  <a:lnTo>
                    <a:pt x="0"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3" name="Freeform 1457"/>
            <p:cNvSpPr>
              <a:spLocks/>
            </p:cNvSpPr>
            <p:nvPr/>
          </p:nvSpPr>
          <p:spPr bwMode="auto">
            <a:xfrm>
              <a:off x="5976524" y="5028793"/>
              <a:ext cx="13669" cy="15111"/>
            </a:xfrm>
            <a:custGeom>
              <a:avLst/>
              <a:gdLst>
                <a:gd name="T0" fmla="*/ 0 w 15"/>
                <a:gd name="T1" fmla="*/ 2 h 13"/>
                <a:gd name="T2" fmla="*/ 0 w 15"/>
                <a:gd name="T3" fmla="*/ 3 h 13"/>
                <a:gd name="T4" fmla="*/ 2 w 15"/>
                <a:gd name="T5" fmla="*/ 6 h 13"/>
                <a:gd name="T6" fmla="*/ 4 w 15"/>
                <a:gd name="T7" fmla="*/ 5 h 13"/>
                <a:gd name="T8" fmla="*/ 6 w 15"/>
                <a:gd name="T9" fmla="*/ 7 h 13"/>
                <a:gd name="T10" fmla="*/ 6 w 15"/>
                <a:gd name="T11" fmla="*/ 11 h 13"/>
                <a:gd name="T12" fmla="*/ 9 w 15"/>
                <a:gd name="T13" fmla="*/ 12 h 13"/>
                <a:gd name="T14" fmla="*/ 11 w 15"/>
                <a:gd name="T15" fmla="*/ 13 h 13"/>
                <a:gd name="T16" fmla="*/ 11 w 15"/>
                <a:gd name="T17" fmla="*/ 11 h 13"/>
                <a:gd name="T18" fmla="*/ 13 w 15"/>
                <a:gd name="T19" fmla="*/ 12 h 13"/>
                <a:gd name="T20" fmla="*/ 15 w 15"/>
                <a:gd name="T21" fmla="*/ 11 h 13"/>
                <a:gd name="T22" fmla="*/ 11 w 15"/>
                <a:gd name="T23" fmla="*/ 7 h 13"/>
                <a:gd name="T24" fmla="*/ 11 w 15"/>
                <a:gd name="T25" fmla="*/ 4 h 13"/>
                <a:gd name="T26" fmla="*/ 9 w 15"/>
                <a:gd name="T27" fmla="*/ 2 h 13"/>
                <a:gd name="T28" fmla="*/ 4 w 15"/>
                <a:gd name="T29" fmla="*/ 3 h 13"/>
                <a:gd name="T30" fmla="*/ 2 w 15"/>
                <a:gd name="T31" fmla="*/ 2 h 13"/>
                <a:gd name="T32" fmla="*/ 2 w 15"/>
                <a:gd name="T33" fmla="*/ 3 h 13"/>
                <a:gd name="T34" fmla="*/ 0 w 15"/>
                <a:gd name="T35" fmla="*/ 2 h 13"/>
                <a:gd name="T36" fmla="*/ 0 w 15"/>
                <a:gd name="T37" fmla="*/ 0 h 13"/>
                <a:gd name="T38" fmla="*/ 0 w 15"/>
                <a:gd name="T39" fmla="*/ 2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13"/>
                <a:gd name="T62" fmla="*/ 15 w 15"/>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13">
                  <a:moveTo>
                    <a:pt x="0" y="2"/>
                  </a:moveTo>
                  <a:lnTo>
                    <a:pt x="0" y="3"/>
                  </a:lnTo>
                  <a:lnTo>
                    <a:pt x="2" y="6"/>
                  </a:lnTo>
                  <a:lnTo>
                    <a:pt x="4" y="5"/>
                  </a:lnTo>
                  <a:lnTo>
                    <a:pt x="6" y="7"/>
                  </a:lnTo>
                  <a:lnTo>
                    <a:pt x="6" y="11"/>
                  </a:lnTo>
                  <a:lnTo>
                    <a:pt x="9" y="12"/>
                  </a:lnTo>
                  <a:lnTo>
                    <a:pt x="11" y="13"/>
                  </a:lnTo>
                  <a:lnTo>
                    <a:pt x="11" y="11"/>
                  </a:lnTo>
                  <a:lnTo>
                    <a:pt x="13" y="12"/>
                  </a:lnTo>
                  <a:lnTo>
                    <a:pt x="15" y="11"/>
                  </a:lnTo>
                  <a:lnTo>
                    <a:pt x="11" y="7"/>
                  </a:lnTo>
                  <a:lnTo>
                    <a:pt x="11" y="4"/>
                  </a:lnTo>
                  <a:lnTo>
                    <a:pt x="9" y="2"/>
                  </a:lnTo>
                  <a:lnTo>
                    <a:pt x="4" y="3"/>
                  </a:lnTo>
                  <a:lnTo>
                    <a:pt x="2" y="2"/>
                  </a:lnTo>
                  <a:lnTo>
                    <a:pt x="2" y="3"/>
                  </a:lnTo>
                  <a:lnTo>
                    <a:pt x="0" y="2"/>
                  </a:lnTo>
                  <a:lnTo>
                    <a:pt x="0"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4" name="Freeform 1458"/>
            <p:cNvSpPr>
              <a:spLocks/>
            </p:cNvSpPr>
            <p:nvPr/>
          </p:nvSpPr>
          <p:spPr bwMode="auto">
            <a:xfrm>
              <a:off x="5971056" y="5042742"/>
              <a:ext cx="9113" cy="4650"/>
            </a:xfrm>
            <a:custGeom>
              <a:avLst/>
              <a:gdLst>
                <a:gd name="T0" fmla="*/ 0 w 10"/>
                <a:gd name="T1" fmla="*/ 2 h 4"/>
                <a:gd name="T2" fmla="*/ 0 w 10"/>
                <a:gd name="T3" fmla="*/ 2 h 4"/>
                <a:gd name="T4" fmla="*/ 0 w 10"/>
                <a:gd name="T5" fmla="*/ 2 h 4"/>
                <a:gd name="T6" fmla="*/ 0 w 10"/>
                <a:gd name="T7" fmla="*/ 3 h 4"/>
                <a:gd name="T8" fmla="*/ 2 w 10"/>
                <a:gd name="T9" fmla="*/ 4 h 4"/>
                <a:gd name="T10" fmla="*/ 6 w 10"/>
                <a:gd name="T11" fmla="*/ 4 h 4"/>
                <a:gd name="T12" fmla="*/ 8 w 10"/>
                <a:gd name="T13" fmla="*/ 3 h 4"/>
                <a:gd name="T14" fmla="*/ 10 w 10"/>
                <a:gd name="T15" fmla="*/ 3 h 4"/>
                <a:gd name="T16" fmla="*/ 10 w 10"/>
                <a:gd name="T17" fmla="*/ 2 h 4"/>
                <a:gd name="T18" fmla="*/ 10 w 10"/>
                <a:gd name="T19" fmla="*/ 2 h 4"/>
                <a:gd name="T20" fmla="*/ 10 w 10"/>
                <a:gd name="T21" fmla="*/ 0 h 4"/>
                <a:gd name="T22" fmla="*/ 8 w 10"/>
                <a:gd name="T23" fmla="*/ 0 h 4"/>
                <a:gd name="T24" fmla="*/ 4 w 10"/>
                <a:gd name="T25" fmla="*/ 0 h 4"/>
                <a:gd name="T26" fmla="*/ 0 w 10"/>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
                <a:gd name="T44" fmla="*/ 10 w 10"/>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
                  <a:moveTo>
                    <a:pt x="0" y="2"/>
                  </a:moveTo>
                  <a:lnTo>
                    <a:pt x="0" y="2"/>
                  </a:lnTo>
                  <a:lnTo>
                    <a:pt x="0" y="3"/>
                  </a:lnTo>
                  <a:lnTo>
                    <a:pt x="2" y="4"/>
                  </a:lnTo>
                  <a:lnTo>
                    <a:pt x="6" y="4"/>
                  </a:lnTo>
                  <a:lnTo>
                    <a:pt x="8" y="3"/>
                  </a:lnTo>
                  <a:lnTo>
                    <a:pt x="10" y="3"/>
                  </a:lnTo>
                  <a:lnTo>
                    <a:pt x="10" y="2"/>
                  </a:lnTo>
                  <a:lnTo>
                    <a:pt x="10" y="0"/>
                  </a:lnTo>
                  <a:lnTo>
                    <a:pt x="8" y="0"/>
                  </a:lnTo>
                  <a:lnTo>
                    <a:pt x="4" y="0"/>
                  </a:lnTo>
                  <a:lnTo>
                    <a:pt x="0"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5" name="Freeform 1459"/>
            <p:cNvSpPr>
              <a:spLocks/>
            </p:cNvSpPr>
            <p:nvPr/>
          </p:nvSpPr>
          <p:spPr bwMode="auto">
            <a:xfrm>
              <a:off x="5917292" y="5025306"/>
              <a:ext cx="1823" cy="2325"/>
            </a:xfrm>
            <a:custGeom>
              <a:avLst/>
              <a:gdLst>
                <a:gd name="T0" fmla="*/ 2 w 2"/>
                <a:gd name="T1" fmla="*/ 2 h 2"/>
                <a:gd name="T2" fmla="*/ 2 w 2"/>
                <a:gd name="T3" fmla="*/ 2 h 2"/>
                <a:gd name="T4" fmla="*/ 2 w 2"/>
                <a:gd name="T5" fmla="*/ 1 h 2"/>
                <a:gd name="T6" fmla="*/ 2 w 2"/>
                <a:gd name="T7" fmla="*/ 1 h 2"/>
                <a:gd name="T8" fmla="*/ 0 w 2"/>
                <a:gd name="T9" fmla="*/ 0 h 2"/>
                <a:gd name="T10" fmla="*/ 0 w 2"/>
                <a:gd name="T11" fmla="*/ 1 h 2"/>
                <a:gd name="T12" fmla="*/ 0 w 2"/>
                <a:gd name="T13" fmla="*/ 2 h 2"/>
                <a:gd name="T14" fmla="*/ 2 w 2"/>
                <a:gd name="T15" fmla="*/ 2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2" y="2"/>
                  </a:moveTo>
                  <a:lnTo>
                    <a:pt x="2" y="2"/>
                  </a:lnTo>
                  <a:lnTo>
                    <a:pt x="2" y="1"/>
                  </a:lnTo>
                  <a:lnTo>
                    <a:pt x="0" y="0"/>
                  </a:lnTo>
                  <a:lnTo>
                    <a:pt x="0" y="1"/>
                  </a:lnTo>
                  <a:lnTo>
                    <a:pt x="0" y="2"/>
                  </a:lnTo>
                  <a:lnTo>
                    <a:pt x="2" y="2"/>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6" name="Rectangle 1460"/>
            <p:cNvSpPr>
              <a:spLocks noChangeArrowheads="1"/>
            </p:cNvSpPr>
            <p:nvPr/>
          </p:nvSpPr>
          <p:spPr bwMode="auto">
            <a:xfrm>
              <a:off x="5917292" y="5022981"/>
              <a:ext cx="911" cy="1162"/>
            </a:xfrm>
            <a:prstGeom prst="rect">
              <a:avLst/>
            </a:prstGeom>
            <a:grpFill/>
            <a:ln w="9525">
              <a:noFill/>
              <a:miter lim="800000"/>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7" name="Freeform 1461"/>
            <p:cNvSpPr>
              <a:spLocks/>
            </p:cNvSpPr>
            <p:nvPr/>
          </p:nvSpPr>
          <p:spPr bwMode="auto">
            <a:xfrm>
              <a:off x="5922759" y="5010194"/>
              <a:ext cx="17314" cy="12787"/>
            </a:xfrm>
            <a:custGeom>
              <a:avLst/>
              <a:gdLst>
                <a:gd name="T0" fmla="*/ 17 w 19"/>
                <a:gd name="T1" fmla="*/ 8 h 11"/>
                <a:gd name="T2" fmla="*/ 19 w 19"/>
                <a:gd name="T3" fmla="*/ 8 h 11"/>
                <a:gd name="T4" fmla="*/ 17 w 19"/>
                <a:gd name="T5" fmla="*/ 3 h 11"/>
                <a:gd name="T6" fmla="*/ 17 w 19"/>
                <a:gd name="T7" fmla="*/ 3 h 11"/>
                <a:gd name="T8" fmla="*/ 13 w 19"/>
                <a:gd name="T9" fmla="*/ 2 h 11"/>
                <a:gd name="T10" fmla="*/ 0 w 19"/>
                <a:gd name="T11" fmla="*/ 0 h 11"/>
                <a:gd name="T12" fmla="*/ 0 w 19"/>
                <a:gd name="T13" fmla="*/ 2 h 11"/>
                <a:gd name="T14" fmla="*/ 2 w 19"/>
                <a:gd name="T15" fmla="*/ 2 h 11"/>
                <a:gd name="T16" fmla="*/ 2 w 19"/>
                <a:gd name="T17" fmla="*/ 2 h 11"/>
                <a:gd name="T18" fmla="*/ 4 w 19"/>
                <a:gd name="T19" fmla="*/ 3 h 11"/>
                <a:gd name="T20" fmla="*/ 6 w 19"/>
                <a:gd name="T21" fmla="*/ 3 h 11"/>
                <a:gd name="T22" fmla="*/ 6 w 19"/>
                <a:gd name="T23" fmla="*/ 4 h 11"/>
                <a:gd name="T24" fmla="*/ 6 w 19"/>
                <a:gd name="T25" fmla="*/ 6 h 11"/>
                <a:gd name="T26" fmla="*/ 11 w 19"/>
                <a:gd name="T27" fmla="*/ 10 h 11"/>
                <a:gd name="T28" fmla="*/ 13 w 19"/>
                <a:gd name="T29" fmla="*/ 10 h 11"/>
                <a:gd name="T30" fmla="*/ 13 w 19"/>
                <a:gd name="T31" fmla="*/ 11 h 11"/>
                <a:gd name="T32" fmla="*/ 17 w 19"/>
                <a:gd name="T33" fmla="*/ 10 h 11"/>
                <a:gd name="T34" fmla="*/ 17 w 19"/>
                <a:gd name="T35" fmla="*/ 8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11"/>
                <a:gd name="T56" fmla="*/ 19 w 19"/>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11">
                  <a:moveTo>
                    <a:pt x="17" y="8"/>
                  </a:moveTo>
                  <a:lnTo>
                    <a:pt x="19" y="8"/>
                  </a:lnTo>
                  <a:lnTo>
                    <a:pt x="17" y="3"/>
                  </a:lnTo>
                  <a:lnTo>
                    <a:pt x="13" y="2"/>
                  </a:lnTo>
                  <a:lnTo>
                    <a:pt x="0" y="0"/>
                  </a:lnTo>
                  <a:lnTo>
                    <a:pt x="0" y="2"/>
                  </a:lnTo>
                  <a:lnTo>
                    <a:pt x="2" y="2"/>
                  </a:lnTo>
                  <a:lnTo>
                    <a:pt x="4" y="3"/>
                  </a:lnTo>
                  <a:lnTo>
                    <a:pt x="6" y="3"/>
                  </a:lnTo>
                  <a:lnTo>
                    <a:pt x="6" y="4"/>
                  </a:lnTo>
                  <a:lnTo>
                    <a:pt x="6" y="6"/>
                  </a:lnTo>
                  <a:lnTo>
                    <a:pt x="11" y="10"/>
                  </a:lnTo>
                  <a:lnTo>
                    <a:pt x="13" y="10"/>
                  </a:lnTo>
                  <a:lnTo>
                    <a:pt x="13" y="11"/>
                  </a:lnTo>
                  <a:lnTo>
                    <a:pt x="17" y="10"/>
                  </a:lnTo>
                  <a:lnTo>
                    <a:pt x="17" y="8"/>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sp>
          <p:nvSpPr>
            <p:cNvPr id="428" name="Freeform 1462"/>
            <p:cNvSpPr>
              <a:spLocks/>
            </p:cNvSpPr>
            <p:nvPr/>
          </p:nvSpPr>
          <p:spPr bwMode="auto">
            <a:xfrm>
              <a:off x="5972879" y="4903251"/>
              <a:ext cx="3645" cy="1162"/>
            </a:xfrm>
            <a:custGeom>
              <a:avLst/>
              <a:gdLst>
                <a:gd name="T0" fmla="*/ 2 w 4"/>
                <a:gd name="T1" fmla="*/ 0 h 1"/>
                <a:gd name="T2" fmla="*/ 0 w 4"/>
                <a:gd name="T3" fmla="*/ 0 h 1"/>
                <a:gd name="T4" fmla="*/ 2 w 4"/>
                <a:gd name="T5" fmla="*/ 1 h 1"/>
                <a:gd name="T6" fmla="*/ 2 w 4"/>
                <a:gd name="T7" fmla="*/ 1 h 1"/>
                <a:gd name="T8" fmla="*/ 2 w 4"/>
                <a:gd name="T9" fmla="*/ 1 h 1"/>
                <a:gd name="T10" fmla="*/ 4 w 4"/>
                <a:gd name="T11" fmla="*/ 0 h 1"/>
                <a:gd name="T12" fmla="*/ 2 w 4"/>
                <a:gd name="T13" fmla="*/ 0 h 1"/>
                <a:gd name="T14" fmla="*/ 2 w 4"/>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2" y="0"/>
                  </a:moveTo>
                  <a:lnTo>
                    <a:pt x="0" y="0"/>
                  </a:lnTo>
                  <a:lnTo>
                    <a:pt x="2" y="1"/>
                  </a:lnTo>
                  <a:lnTo>
                    <a:pt x="4" y="0"/>
                  </a:lnTo>
                  <a:lnTo>
                    <a:pt x="2" y="0"/>
                  </a:lnTo>
                  <a:close/>
                </a:path>
              </a:pathLst>
            </a:custGeom>
            <a:grpFill/>
            <a:ln w="9525">
              <a:noFill/>
              <a:round/>
              <a:headEnd/>
              <a:tailEnd/>
            </a:ln>
          </p:spPr>
          <p:txBody>
            <a:bodyPr/>
            <a:lstStyle/>
            <a:p>
              <a:pPr algn="l" rtl="0" eaLnBrk="0" fontAlgn="base" hangingPunct="0">
                <a:lnSpc>
                  <a:spcPct val="90000"/>
                </a:lnSpc>
                <a:spcBef>
                  <a:spcPct val="0"/>
                </a:spcBef>
                <a:spcAft>
                  <a:spcPct val="0"/>
                </a:spcAft>
                <a:defRPr/>
              </a:pPr>
              <a:endParaRPr lang="en-US" sz="2000">
                <a:solidFill>
                  <a:srgbClr val="62D1FE"/>
                </a:solidFill>
                <a:latin typeface="Arial" pitchFamily="34" charset="0"/>
                <a:ea typeface="ＭＳ Ｐゴシック" pitchFamily="-109" charset="-128"/>
                <a:cs typeface="Arial" charset="0"/>
              </a:endParaRPr>
            </a:p>
          </p:txBody>
        </p:sp>
      </p:grpSp>
      <p:grpSp>
        <p:nvGrpSpPr>
          <p:cNvPr id="5" name="Group 638"/>
          <p:cNvGrpSpPr/>
          <p:nvPr/>
        </p:nvGrpSpPr>
        <p:grpSpPr>
          <a:xfrm>
            <a:off x="4528591" y="2215847"/>
            <a:ext cx="1378021" cy="1026483"/>
            <a:chOff x="3509789" y="5192179"/>
            <a:chExt cx="1609196" cy="1198685"/>
          </a:xfrm>
        </p:grpSpPr>
        <p:pic>
          <p:nvPicPr>
            <p:cNvPr id="17" name="Picture 2"/>
            <p:cNvPicPr>
              <a:picLocks noChangeAspect="1" noChangeArrowheads="1"/>
            </p:cNvPicPr>
            <p:nvPr/>
          </p:nvPicPr>
          <p:blipFill>
            <a:blip r:embed="rId6" cstate="print"/>
            <a:srcRect/>
            <a:stretch>
              <a:fillRect/>
            </a:stretch>
          </p:blipFill>
          <p:spPr bwMode="auto">
            <a:xfrm>
              <a:off x="3509789" y="5192179"/>
              <a:ext cx="1609196" cy="1198685"/>
            </a:xfrm>
            <a:prstGeom prst="rect">
              <a:avLst/>
            </a:prstGeom>
            <a:noFill/>
            <a:ln w="9525">
              <a:noFill/>
              <a:miter lim="800000"/>
              <a:headEnd/>
              <a:tailEnd/>
            </a:ln>
            <a:effectLst>
              <a:softEdge rad="31750"/>
            </a:effectLst>
          </p:spPr>
        </p:pic>
        <p:pic>
          <p:nvPicPr>
            <p:cNvPr id="18" name="Picture 52" descr="scansafe.png"/>
            <p:cNvPicPr>
              <a:picLocks noChangeAspect="1"/>
            </p:cNvPicPr>
            <p:nvPr/>
          </p:nvPicPr>
          <p:blipFill>
            <a:blip r:embed="rId7" cstate="print"/>
            <a:srcRect/>
            <a:stretch>
              <a:fillRect/>
            </a:stretch>
          </p:blipFill>
          <p:spPr bwMode="auto">
            <a:xfrm>
              <a:off x="3687757" y="5637095"/>
              <a:ext cx="1196518" cy="229109"/>
            </a:xfrm>
            <a:prstGeom prst="rect">
              <a:avLst/>
            </a:prstGeom>
            <a:noFill/>
            <a:ln w="9525">
              <a:noFill/>
              <a:miter lim="800000"/>
              <a:headEnd/>
              <a:tailEnd/>
            </a:ln>
          </p:spPr>
        </p:pic>
      </p:grpSp>
      <p:pic>
        <p:nvPicPr>
          <p:cNvPr id="629" name="Picture 19" descr="HKK06040_S670_small.png"/>
          <p:cNvPicPr>
            <a:picLocks noChangeAspect="1"/>
          </p:cNvPicPr>
          <p:nvPr/>
        </p:nvPicPr>
        <p:blipFill>
          <a:blip r:embed="rId8" cstate="print"/>
          <a:srcRect/>
          <a:stretch>
            <a:fillRect/>
          </a:stretch>
        </p:blipFill>
        <p:spPr bwMode="auto">
          <a:xfrm>
            <a:off x="7594848" y="2981672"/>
            <a:ext cx="1437056" cy="460246"/>
          </a:xfrm>
          <a:prstGeom prst="rect">
            <a:avLst/>
          </a:prstGeom>
          <a:noFill/>
          <a:ln w="9525">
            <a:noFill/>
            <a:miter lim="800000"/>
            <a:headEnd/>
            <a:tailEnd/>
          </a:ln>
        </p:spPr>
      </p:pic>
      <p:cxnSp>
        <p:nvCxnSpPr>
          <p:cNvPr id="630" name="Straight Arrow Connector 643"/>
          <p:cNvCxnSpPr/>
          <p:nvPr/>
        </p:nvCxnSpPr>
        <p:spPr>
          <a:xfrm rot="5400000" flipH="1" flipV="1">
            <a:off x="7717517" y="3522722"/>
            <a:ext cx="780813" cy="738119"/>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33" name="Straight Arrow Connector 648"/>
          <p:cNvCxnSpPr/>
          <p:nvPr/>
        </p:nvCxnSpPr>
        <p:spPr>
          <a:xfrm rot="10800000">
            <a:off x="7162800" y="2565271"/>
            <a:ext cx="720080" cy="28803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634" name="TextBox 650"/>
          <p:cNvSpPr txBox="1"/>
          <p:nvPr/>
        </p:nvSpPr>
        <p:spPr>
          <a:xfrm>
            <a:off x="970112" y="5733623"/>
            <a:ext cx="1522512" cy="276999"/>
          </a:xfrm>
          <a:prstGeom prst="rect">
            <a:avLst/>
          </a:prstGeom>
          <a:noFill/>
        </p:spPr>
        <p:txBody>
          <a:bodyPr wrap="square" rtlCol="0">
            <a:spAutoFit/>
          </a:bodyPr>
          <a:lstStyle/>
          <a:p>
            <a:r>
              <a:rPr kumimoji="1" lang="ja-JP" altLang="en-US" sz="1200" b="1" dirty="0" smtClean="0"/>
              <a:t>モバイルユーザー</a:t>
            </a:r>
            <a:endParaRPr kumimoji="1" lang="ja-JP" altLang="en-US" sz="1200" b="1" dirty="0"/>
          </a:p>
        </p:txBody>
      </p:sp>
      <p:sp>
        <p:nvSpPr>
          <p:cNvPr id="635" name="TextBox 651"/>
          <p:cNvSpPr txBox="1"/>
          <p:nvPr/>
        </p:nvSpPr>
        <p:spPr>
          <a:xfrm>
            <a:off x="7310264" y="5805264"/>
            <a:ext cx="1263080" cy="287665"/>
          </a:xfrm>
          <a:prstGeom prst="rect">
            <a:avLst/>
          </a:prstGeom>
          <a:noFill/>
        </p:spPr>
        <p:txBody>
          <a:bodyPr wrap="square" rtlCol="0">
            <a:spAutoFit/>
          </a:bodyPr>
          <a:lstStyle/>
          <a:p>
            <a:r>
              <a:rPr kumimoji="1" lang="ja-JP" altLang="en-US" sz="1200" b="1" dirty="0" smtClean="0"/>
              <a:t>社内ユーザー</a:t>
            </a:r>
            <a:endParaRPr kumimoji="1" lang="ja-JP" altLang="en-US" sz="1200" b="1" dirty="0"/>
          </a:p>
        </p:txBody>
      </p:sp>
      <p:sp>
        <p:nvSpPr>
          <p:cNvPr id="636" name="Text Box 96"/>
          <p:cNvSpPr txBox="1">
            <a:spLocks noChangeArrowheads="1"/>
          </p:cNvSpPr>
          <p:nvPr/>
        </p:nvSpPr>
        <p:spPr bwMode="auto">
          <a:xfrm>
            <a:off x="7640876" y="2780928"/>
            <a:ext cx="1539636" cy="280414"/>
          </a:xfrm>
          <a:prstGeom prst="rect">
            <a:avLst/>
          </a:prstGeom>
          <a:noFill/>
          <a:ln w="9525">
            <a:noFill/>
            <a:miter lim="800000"/>
            <a:headEnd/>
            <a:tailEnd/>
          </a:ln>
        </p:spPr>
        <p:txBody>
          <a:bodyPr wrap="square" lIns="82124" tIns="41061" rIns="82124" bIns="41061">
            <a:spAutoFit/>
          </a:bodyPr>
          <a:lstStyle/>
          <a:p>
            <a:pPr algn="r" defTabSz="814388" eaLnBrk="0" hangingPunct="0">
              <a:lnSpc>
                <a:spcPct val="90000"/>
              </a:lnSpc>
              <a:defRPr/>
            </a:pPr>
            <a:r>
              <a:rPr lang="en-US" sz="1400" b="1" dirty="0" err="1" smtClean="0">
                <a:latin typeface="Arial" charset="0"/>
                <a:ea typeface="ＭＳ Ｐゴシック" charset="-128"/>
              </a:rPr>
              <a:t>IronPort</a:t>
            </a:r>
            <a:r>
              <a:rPr lang="en-US" sz="1400" b="1" dirty="0" smtClean="0">
                <a:latin typeface="Arial" charset="0"/>
                <a:ea typeface="ＭＳ Ｐゴシック" charset="-128"/>
              </a:rPr>
              <a:t> </a:t>
            </a:r>
            <a:r>
              <a:rPr lang="en-US" sz="1400" b="1" dirty="0" err="1" smtClean="0">
                <a:latin typeface="Arial" charset="0"/>
                <a:ea typeface="ＭＳ Ｐゴシック" charset="-128"/>
              </a:rPr>
              <a:t>WSA</a:t>
            </a:r>
            <a:endParaRPr lang="en-US" sz="1400" b="1" dirty="0">
              <a:latin typeface="Arial" charset="0"/>
              <a:ea typeface="ＭＳ Ｐゴシック" charset="-128"/>
            </a:endParaRPr>
          </a:p>
        </p:txBody>
      </p:sp>
      <p:sp>
        <p:nvSpPr>
          <p:cNvPr id="640" name="タイトル 639"/>
          <p:cNvSpPr>
            <a:spLocks noGrp="1"/>
          </p:cNvSpPr>
          <p:nvPr>
            <p:ph type="title"/>
          </p:nvPr>
        </p:nvSpPr>
        <p:spPr/>
        <p:txBody>
          <a:bodyPr/>
          <a:lstStyle/>
          <a:p>
            <a:r>
              <a:rPr kumimoji="1" lang="en-US" altLang="ja-JP" dirty="0" err="1" smtClean="0"/>
              <a:t>AnyConnect3.0</a:t>
            </a:r>
            <a:r>
              <a:rPr kumimoji="1" lang="ja-JP" altLang="en-US" dirty="0" err="1" smtClean="0"/>
              <a:t>での</a:t>
            </a:r>
            <a:r>
              <a:rPr kumimoji="1" lang="en-US" altLang="ja-JP" dirty="0" err="1" smtClean="0"/>
              <a:t>ScanSafe</a:t>
            </a:r>
            <a:r>
              <a:rPr kumimoji="1" lang="ja-JP" altLang="en-US" dirty="0" smtClean="0"/>
              <a:t>利用</a:t>
            </a:r>
            <a:endParaRPr kumimoji="1" lang="ja-JP" altLang="en-US" dirty="0"/>
          </a:p>
        </p:txBody>
      </p:sp>
      <p:sp>
        <p:nvSpPr>
          <p:cNvPr id="638" name="Rectangle 3"/>
          <p:cNvSpPr>
            <a:spLocks noGrp="1" noChangeArrowheads="1"/>
          </p:cNvSpPr>
          <p:nvPr>
            <p:ph type="body" sz="half" idx="4294967295"/>
          </p:nvPr>
        </p:nvSpPr>
        <p:spPr>
          <a:xfrm>
            <a:off x="0" y="1773238"/>
            <a:ext cx="3743325" cy="2519362"/>
          </a:xfrm>
          <a:noFill/>
        </p:spPr>
        <p:txBody>
          <a:bodyPr>
            <a:normAutofit/>
          </a:bodyPr>
          <a:lstStyle/>
          <a:p>
            <a:r>
              <a:rPr lang="en-US" altLang="ja-JP" sz="1600" b="1" dirty="0" err="1"/>
              <a:t>UnTrusted</a:t>
            </a:r>
            <a:r>
              <a:rPr lang="ja-JP" altLang="en-US" sz="1600" b="1" dirty="0"/>
              <a:t>（外部）ネットワーク</a:t>
            </a:r>
            <a:r>
              <a:rPr lang="ja-JP" altLang="en-US" sz="1600" b="1" dirty="0" smtClean="0"/>
              <a:t>に接続</a:t>
            </a:r>
            <a:r>
              <a:rPr lang="ja-JP" altLang="en-US" sz="1600" b="1" dirty="0"/>
              <a:t>しているユーザは</a:t>
            </a:r>
            <a:r>
              <a:rPr lang="en-US" altLang="ja-JP" sz="1600" b="1" dirty="0" err="1"/>
              <a:t>ScanSafe</a:t>
            </a:r>
            <a:r>
              <a:rPr lang="ja-JP" altLang="en-US" sz="1600" b="1" dirty="0"/>
              <a:t>経由でブラウンジング。（</a:t>
            </a:r>
            <a:r>
              <a:rPr lang="en-US" altLang="ja-JP" sz="1600" b="1" dirty="0" err="1"/>
              <a:t>ScanSafe</a:t>
            </a:r>
            <a:r>
              <a:rPr lang="ja-JP" altLang="en-US" sz="1600" b="1" dirty="0"/>
              <a:t>機能を</a:t>
            </a:r>
            <a:r>
              <a:rPr lang="en-US" altLang="ja-JP" sz="1600" b="1" dirty="0"/>
              <a:t>Activate</a:t>
            </a:r>
            <a:r>
              <a:rPr lang="ja-JP" altLang="en-US" sz="1600" b="1" dirty="0"/>
              <a:t>しなければ、</a:t>
            </a:r>
            <a:r>
              <a:rPr lang="en-US" altLang="ja-JP" sz="1600" b="1" dirty="0" err="1"/>
              <a:t>VPN</a:t>
            </a:r>
            <a:r>
              <a:rPr lang="ja-JP" altLang="en-US" sz="1600" b="1" dirty="0"/>
              <a:t>から</a:t>
            </a:r>
            <a:r>
              <a:rPr lang="en-US" altLang="ja-JP" sz="1600" b="1" dirty="0" err="1"/>
              <a:t>WSA</a:t>
            </a:r>
            <a:r>
              <a:rPr lang="ja-JP" altLang="en-US" sz="1600" b="1" dirty="0"/>
              <a:t>経由でブラウジング</a:t>
            </a:r>
            <a:r>
              <a:rPr lang="ja-JP" altLang="en-US" sz="1600" b="1" dirty="0" smtClean="0"/>
              <a:t>）</a:t>
            </a:r>
            <a:endParaRPr lang="en-US" altLang="ja-JP" sz="1600" b="1" dirty="0" smtClean="0"/>
          </a:p>
          <a:p>
            <a:r>
              <a:rPr lang="en-US" altLang="ja-JP" sz="1600" b="1" dirty="0"/>
              <a:t>Trusted</a:t>
            </a:r>
            <a:r>
              <a:rPr lang="ja-JP" altLang="en-US" sz="1600" b="1" dirty="0"/>
              <a:t>（内部）ネットワークに接続しているユーザは</a:t>
            </a:r>
            <a:r>
              <a:rPr lang="en-US" altLang="ja-JP" sz="1600" b="1" dirty="0" err="1"/>
              <a:t>WSA</a:t>
            </a:r>
            <a:r>
              <a:rPr lang="ja-JP" altLang="en-US" sz="1600" b="1" dirty="0"/>
              <a:t>経由でブラウジング。</a:t>
            </a:r>
          </a:p>
          <a:p>
            <a:endParaRPr lang="ja-JP" altLang="en-US" sz="1600" b="1" dirty="0"/>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79512" y="260648"/>
            <a:ext cx="8588861" cy="838200"/>
          </a:xfrm>
        </p:spPr>
        <p:txBody>
          <a:bodyPr/>
          <a:lstStyle/>
          <a:p>
            <a:r>
              <a:rPr lang="en-US" altLang="ja-JP" dirty="0" err="1" smtClean="0"/>
              <a:t>WSA</a:t>
            </a:r>
            <a:r>
              <a:rPr lang="ja-JP" altLang="en-US" dirty="0" smtClean="0"/>
              <a:t>と</a:t>
            </a:r>
            <a:r>
              <a:rPr lang="en-US" altLang="ja-JP" dirty="0" err="1" smtClean="0"/>
              <a:t>ScanSafe</a:t>
            </a:r>
            <a:r>
              <a:rPr lang="ja-JP" altLang="en-US" dirty="0" smtClean="0"/>
              <a:t>のポジショニング</a:t>
            </a:r>
            <a:endParaRPr lang="en-US" dirty="0" smtClean="0"/>
          </a:p>
        </p:txBody>
      </p:sp>
      <p:graphicFrame>
        <p:nvGraphicFramePr>
          <p:cNvPr id="4" name="Content Placeholder 3"/>
          <p:cNvGraphicFramePr>
            <a:graphicFrameLocks noGrp="1"/>
          </p:cNvGraphicFramePr>
          <p:nvPr>
            <p:ph idx="1"/>
          </p:nvPr>
        </p:nvGraphicFramePr>
        <p:xfrm>
          <a:off x="467544" y="2420843"/>
          <a:ext cx="7940675" cy="3240405"/>
        </p:xfrm>
        <a:graphic>
          <a:graphicData uri="http://schemas.openxmlformats.org/drawingml/2006/table">
            <a:tbl>
              <a:tblPr/>
              <a:tblGrid>
                <a:gridCol w="3140075"/>
                <a:gridCol w="2365375"/>
                <a:gridCol w="243522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rgbClr val="FFFFFF"/>
                          </a:solidFill>
                          <a:effectLst/>
                          <a:latin typeface="Arial" pitchFamily="34" charset="0"/>
                          <a:ea typeface="ＭＳ Ｐゴシック" pitchFamily="34" charset="-128"/>
                        </a:rPr>
                        <a:t>項目</a:t>
                      </a:r>
                      <a:endParaRPr kumimoji="0" lang="en-US" sz="1800" b="1" i="0" u="none" strike="noStrike" cap="none" normalizeH="0" baseline="0" dirty="0" smtClean="0">
                        <a:ln>
                          <a:noFill/>
                        </a:ln>
                        <a:solidFill>
                          <a:srgbClr val="FFFFFF"/>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ea typeface="ＭＳ Ｐゴシック" pitchFamily="34" charset="-128"/>
                        </a:rPr>
                        <a:t>WSA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pitchFamily="34" charset="0"/>
                          <a:ea typeface="ＭＳ Ｐゴシック" pitchFamily="34" charset="-128"/>
                        </a:rPr>
                        <a:t>ScanSafe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セキュリティ</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インターネットアクセスポイントの多いエンタープライズ</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アプリケーションの識別と制御</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Arial" pitchFamily="34" charset="0"/>
                          <a:ea typeface="ＭＳ Ｐゴシック" pitchFamily="34" charset="-128"/>
                        </a:rPr>
                        <a:t>DLP</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レポーティング</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帯域制御</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DF3"/>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000000"/>
                          </a:solidFill>
                          <a:effectLst/>
                          <a:latin typeface="Arial" pitchFamily="34" charset="0"/>
                          <a:ea typeface="ＭＳ Ｐゴシック" pitchFamily="34" charset="-128"/>
                        </a:rPr>
                        <a:t>モバイルユーザセキュリティ</a:t>
                      </a: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r>
            </a:tbl>
          </a:graphicData>
        </a:graphic>
      </p:graphicFrame>
      <p:grpSp>
        <p:nvGrpSpPr>
          <p:cNvPr id="2" name="Group 13"/>
          <p:cNvGrpSpPr>
            <a:grpSpLocks/>
          </p:cNvGrpSpPr>
          <p:nvPr/>
        </p:nvGrpSpPr>
        <p:grpSpPr bwMode="auto">
          <a:xfrm>
            <a:off x="4499993" y="2780883"/>
            <a:ext cx="576063" cy="360040"/>
            <a:chOff x="1325" y="663"/>
            <a:chExt cx="531" cy="515"/>
          </a:xfrm>
        </p:grpSpPr>
        <p:sp>
          <p:nvSpPr>
            <p:cNvPr id="7" name="Oval 4"/>
            <p:cNvSpPr>
              <a:spLocks noChangeArrowheads="1"/>
            </p:cNvSpPr>
            <p:nvPr>
              <p:custDataLst>
                <p:tags r:id="rId19"/>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8" name="Rectangle 5"/>
            <p:cNvSpPr>
              <a:spLocks noChangeArrowheads="1"/>
            </p:cNvSpPr>
            <p:nvPr>
              <p:custDataLst>
                <p:tags r:id="rId20"/>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3" name="Group 13"/>
          <p:cNvGrpSpPr>
            <a:grpSpLocks/>
          </p:cNvGrpSpPr>
          <p:nvPr/>
        </p:nvGrpSpPr>
        <p:grpSpPr bwMode="auto">
          <a:xfrm>
            <a:off x="6948265" y="2780883"/>
            <a:ext cx="576063" cy="360040"/>
            <a:chOff x="1325" y="663"/>
            <a:chExt cx="531" cy="515"/>
          </a:xfrm>
        </p:grpSpPr>
        <p:sp>
          <p:nvSpPr>
            <p:cNvPr id="10" name="Oval 4"/>
            <p:cNvSpPr>
              <a:spLocks noChangeArrowheads="1"/>
            </p:cNvSpPr>
            <p:nvPr>
              <p:custDataLst>
                <p:tags r:id="rId17"/>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11" name="Rectangle 5"/>
            <p:cNvSpPr>
              <a:spLocks noChangeArrowheads="1"/>
            </p:cNvSpPr>
            <p:nvPr>
              <p:custDataLst>
                <p:tags r:id="rId18"/>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5" name="Group 13"/>
          <p:cNvGrpSpPr>
            <a:grpSpLocks/>
          </p:cNvGrpSpPr>
          <p:nvPr/>
        </p:nvGrpSpPr>
        <p:grpSpPr bwMode="auto">
          <a:xfrm>
            <a:off x="6948264" y="3356992"/>
            <a:ext cx="576063" cy="360040"/>
            <a:chOff x="1325" y="663"/>
            <a:chExt cx="531" cy="515"/>
          </a:xfrm>
        </p:grpSpPr>
        <p:sp>
          <p:nvSpPr>
            <p:cNvPr id="13" name="Oval 4"/>
            <p:cNvSpPr>
              <a:spLocks noChangeArrowheads="1"/>
            </p:cNvSpPr>
            <p:nvPr>
              <p:custDataLst>
                <p:tags r:id="rId15"/>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14" name="Rectangle 5"/>
            <p:cNvSpPr>
              <a:spLocks noChangeArrowheads="1"/>
            </p:cNvSpPr>
            <p:nvPr>
              <p:custDataLst>
                <p:tags r:id="rId16"/>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6" name="Group 13"/>
          <p:cNvGrpSpPr>
            <a:grpSpLocks/>
          </p:cNvGrpSpPr>
          <p:nvPr/>
        </p:nvGrpSpPr>
        <p:grpSpPr bwMode="auto">
          <a:xfrm>
            <a:off x="4499993" y="3861048"/>
            <a:ext cx="576063" cy="360040"/>
            <a:chOff x="1325" y="663"/>
            <a:chExt cx="531" cy="515"/>
          </a:xfrm>
        </p:grpSpPr>
        <p:sp>
          <p:nvSpPr>
            <p:cNvPr id="16" name="Oval 4"/>
            <p:cNvSpPr>
              <a:spLocks noChangeArrowheads="1"/>
            </p:cNvSpPr>
            <p:nvPr>
              <p:custDataLst>
                <p:tags r:id="rId13"/>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17" name="Rectangle 5"/>
            <p:cNvSpPr>
              <a:spLocks noChangeArrowheads="1"/>
            </p:cNvSpPr>
            <p:nvPr>
              <p:custDataLst>
                <p:tags r:id="rId14"/>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9" name="Group 13"/>
          <p:cNvGrpSpPr>
            <a:grpSpLocks/>
          </p:cNvGrpSpPr>
          <p:nvPr/>
        </p:nvGrpSpPr>
        <p:grpSpPr bwMode="auto">
          <a:xfrm>
            <a:off x="4499992" y="4221088"/>
            <a:ext cx="576063" cy="360040"/>
            <a:chOff x="1325" y="663"/>
            <a:chExt cx="531" cy="515"/>
          </a:xfrm>
        </p:grpSpPr>
        <p:sp>
          <p:nvSpPr>
            <p:cNvPr id="19" name="Oval 4"/>
            <p:cNvSpPr>
              <a:spLocks noChangeArrowheads="1"/>
            </p:cNvSpPr>
            <p:nvPr>
              <p:custDataLst>
                <p:tags r:id="rId11"/>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20" name="Rectangle 5"/>
            <p:cNvSpPr>
              <a:spLocks noChangeArrowheads="1"/>
            </p:cNvSpPr>
            <p:nvPr>
              <p:custDataLst>
                <p:tags r:id="rId12"/>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12" name="Group 13"/>
          <p:cNvGrpSpPr>
            <a:grpSpLocks/>
          </p:cNvGrpSpPr>
          <p:nvPr/>
        </p:nvGrpSpPr>
        <p:grpSpPr bwMode="auto">
          <a:xfrm>
            <a:off x="4499992" y="4581128"/>
            <a:ext cx="576063" cy="360040"/>
            <a:chOff x="1325" y="663"/>
            <a:chExt cx="531" cy="515"/>
          </a:xfrm>
        </p:grpSpPr>
        <p:sp>
          <p:nvSpPr>
            <p:cNvPr id="22" name="Oval 4"/>
            <p:cNvSpPr>
              <a:spLocks noChangeArrowheads="1"/>
            </p:cNvSpPr>
            <p:nvPr>
              <p:custDataLst>
                <p:tags r:id="rId9"/>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23" name="Rectangle 5"/>
            <p:cNvSpPr>
              <a:spLocks noChangeArrowheads="1"/>
            </p:cNvSpPr>
            <p:nvPr>
              <p:custDataLst>
                <p:tags r:id="rId10"/>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15" name="Group 13"/>
          <p:cNvGrpSpPr>
            <a:grpSpLocks/>
          </p:cNvGrpSpPr>
          <p:nvPr/>
        </p:nvGrpSpPr>
        <p:grpSpPr bwMode="auto">
          <a:xfrm>
            <a:off x="6948265" y="4581128"/>
            <a:ext cx="576063" cy="360040"/>
            <a:chOff x="1325" y="663"/>
            <a:chExt cx="531" cy="515"/>
          </a:xfrm>
        </p:grpSpPr>
        <p:sp>
          <p:nvSpPr>
            <p:cNvPr id="25" name="Oval 4"/>
            <p:cNvSpPr>
              <a:spLocks noChangeArrowheads="1"/>
            </p:cNvSpPr>
            <p:nvPr>
              <p:custDataLst>
                <p:tags r:id="rId7"/>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26" name="Rectangle 5"/>
            <p:cNvSpPr>
              <a:spLocks noChangeArrowheads="1"/>
            </p:cNvSpPr>
            <p:nvPr>
              <p:custDataLst>
                <p:tags r:id="rId8"/>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18" name="Group 13"/>
          <p:cNvGrpSpPr>
            <a:grpSpLocks/>
          </p:cNvGrpSpPr>
          <p:nvPr/>
        </p:nvGrpSpPr>
        <p:grpSpPr bwMode="auto">
          <a:xfrm>
            <a:off x="4499992" y="4941168"/>
            <a:ext cx="576063" cy="360040"/>
            <a:chOff x="1325" y="663"/>
            <a:chExt cx="531" cy="515"/>
          </a:xfrm>
        </p:grpSpPr>
        <p:sp>
          <p:nvSpPr>
            <p:cNvPr id="28" name="Oval 4"/>
            <p:cNvSpPr>
              <a:spLocks noChangeArrowheads="1"/>
            </p:cNvSpPr>
            <p:nvPr>
              <p:custDataLst>
                <p:tags r:id="rId5"/>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29" name="Rectangle 5"/>
            <p:cNvSpPr>
              <a:spLocks noChangeArrowheads="1"/>
            </p:cNvSpPr>
            <p:nvPr>
              <p:custDataLst>
                <p:tags r:id="rId6"/>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21" name="Group 13"/>
          <p:cNvGrpSpPr>
            <a:grpSpLocks/>
          </p:cNvGrpSpPr>
          <p:nvPr/>
        </p:nvGrpSpPr>
        <p:grpSpPr bwMode="auto">
          <a:xfrm>
            <a:off x="4499992" y="5301208"/>
            <a:ext cx="576063" cy="360040"/>
            <a:chOff x="1325" y="663"/>
            <a:chExt cx="531" cy="515"/>
          </a:xfrm>
        </p:grpSpPr>
        <p:sp>
          <p:nvSpPr>
            <p:cNvPr id="31" name="Oval 4"/>
            <p:cNvSpPr>
              <a:spLocks noChangeArrowheads="1"/>
            </p:cNvSpPr>
            <p:nvPr>
              <p:custDataLst>
                <p:tags r:id="rId3"/>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32" name="Rectangle 5"/>
            <p:cNvSpPr>
              <a:spLocks noChangeArrowheads="1"/>
            </p:cNvSpPr>
            <p:nvPr>
              <p:custDataLst>
                <p:tags r:id="rId4"/>
              </p:custDataLst>
            </p:nvPr>
          </p:nvSpPr>
          <p:spPr bwMode="invGray">
            <a:xfrm>
              <a:off x="1441" y="670"/>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grpSp>
        <p:nvGrpSpPr>
          <p:cNvPr id="24" name="Group 13"/>
          <p:cNvGrpSpPr>
            <a:grpSpLocks/>
          </p:cNvGrpSpPr>
          <p:nvPr/>
        </p:nvGrpSpPr>
        <p:grpSpPr bwMode="auto">
          <a:xfrm>
            <a:off x="6948264" y="5306102"/>
            <a:ext cx="576063" cy="355146"/>
            <a:chOff x="1325" y="663"/>
            <a:chExt cx="531" cy="508"/>
          </a:xfrm>
        </p:grpSpPr>
        <p:sp>
          <p:nvSpPr>
            <p:cNvPr id="34" name="Oval 4"/>
            <p:cNvSpPr>
              <a:spLocks noChangeArrowheads="1"/>
            </p:cNvSpPr>
            <p:nvPr>
              <p:custDataLst>
                <p:tags r:id="rId1"/>
              </p:custDataLst>
            </p:nvPr>
          </p:nvSpPr>
          <p:spPr bwMode="invGray">
            <a:xfrm>
              <a:off x="1325" y="663"/>
              <a:ext cx="531" cy="487"/>
            </a:xfrm>
            <a:prstGeom prst="ellipse">
              <a:avLst/>
            </a:prstGeom>
            <a:solidFill>
              <a:srgbClr val="00CC00"/>
            </a:solidFill>
            <a:ln w="9525">
              <a:solidFill>
                <a:srgbClr val="00CC00"/>
              </a:solidFill>
              <a:round/>
              <a:headEnd/>
              <a:tailEnd/>
            </a:ln>
          </p:spPr>
          <p:txBody>
            <a:bodyPr wrap="none" anchor="ctr"/>
            <a:lstStyle/>
            <a:p>
              <a:endParaRPr lang="ja-JP" altLang="en-US">
                <a:ea typeface="ＭＳ Ｐゴシック" pitchFamily="50" charset="-128"/>
              </a:endParaRPr>
            </a:p>
          </p:txBody>
        </p:sp>
        <p:sp>
          <p:nvSpPr>
            <p:cNvPr id="35" name="Rectangle 5"/>
            <p:cNvSpPr>
              <a:spLocks noChangeArrowheads="1"/>
            </p:cNvSpPr>
            <p:nvPr>
              <p:custDataLst>
                <p:tags r:id="rId2"/>
              </p:custDataLst>
            </p:nvPr>
          </p:nvSpPr>
          <p:spPr bwMode="invGray">
            <a:xfrm>
              <a:off x="1441" y="663"/>
              <a:ext cx="335" cy="508"/>
            </a:xfrm>
            <a:prstGeom prst="rect">
              <a:avLst/>
            </a:prstGeom>
            <a:noFill/>
            <a:ln w="9525">
              <a:noFill/>
              <a:miter lim="800000"/>
              <a:headEnd/>
              <a:tailEnd/>
            </a:ln>
          </p:spPr>
          <p:txBody>
            <a:bodyPr lIns="0" tIns="0" rIns="0" bIns="0" anchor="ctr">
              <a:spAutoFit/>
            </a:bodyPr>
            <a:lstStyle/>
            <a:p>
              <a:pPr algn="l" defTabSz="787400">
                <a:lnSpc>
                  <a:spcPct val="100000"/>
                </a:lnSpc>
              </a:pPr>
              <a:r>
                <a:rPr lang="en-US" altLang="ja-JP" sz="2800" dirty="0">
                  <a:solidFill>
                    <a:schemeClr val="bg1"/>
                  </a:solidFill>
                  <a:latin typeface="Wingdings" pitchFamily="2" charset="2"/>
                  <a:ea typeface="ＭＳ Ｐゴシック" pitchFamily="50" charset="-128"/>
                </a:rPr>
                <a:t>ü</a:t>
              </a:r>
            </a:p>
          </p:txBody>
        </p:sp>
      </p:grpSp>
      <p:sp>
        <p:nvSpPr>
          <p:cNvPr id="36" name="Content Placeholder 2"/>
          <p:cNvSpPr txBox="1">
            <a:spLocks/>
          </p:cNvSpPr>
          <p:nvPr/>
        </p:nvSpPr>
        <p:spPr>
          <a:xfrm>
            <a:off x="395536" y="1196752"/>
            <a:ext cx="8551441" cy="1080120"/>
          </a:xfrm>
          <a:prstGeom prst="rect">
            <a:avLst/>
          </a:prstGeom>
        </p:spPr>
        <p:txBody>
          <a:bodyPr vert="horz" lIns="91440" tIns="45720" rIns="91440" bIns="45720" rtlCol="0">
            <a:normAutofit/>
          </a:bodyPr>
          <a:lstStyle/>
          <a:p>
            <a:pPr marL="255588" indent="-255588">
              <a:lnSpc>
                <a:spcPct val="95000"/>
              </a:lnSpc>
              <a:spcBef>
                <a:spcPts val="575"/>
              </a:spcBef>
              <a:buClr>
                <a:schemeClr val="tx2"/>
              </a:buClr>
              <a:buFont typeface="Arial" pitchFamily="34" charset="0"/>
              <a:buChar char="•"/>
            </a:pPr>
            <a:r>
              <a:rPr kumimoji="1" lang="en-US" b="1" i="0" u="none" strike="noStrike" kern="1200" cap="none" spc="0" normalizeH="0" baseline="0" noProof="0" dirty="0" err="1" smtClean="0">
                <a:ln>
                  <a:noFill/>
                </a:ln>
                <a:solidFill>
                  <a:srgbClr val="546568"/>
                </a:solidFill>
                <a:effectLst/>
                <a:uLnTx/>
                <a:uFillTx/>
                <a:latin typeface="+mj-lt"/>
                <a:ea typeface="+mn-ea"/>
                <a:cs typeface="+mn-cs"/>
              </a:rPr>
              <a:t>WSA</a:t>
            </a:r>
            <a:r>
              <a:rPr kumimoji="1" lang="ja-JP" altLang="en-US" b="1" i="0" u="none" strike="noStrike" kern="1200" cap="none" spc="0" normalizeH="0" baseline="0" noProof="0" dirty="0" smtClean="0">
                <a:ln>
                  <a:noFill/>
                </a:ln>
                <a:solidFill>
                  <a:srgbClr val="546568"/>
                </a:solidFill>
                <a:effectLst/>
                <a:uLnTx/>
                <a:uFillTx/>
                <a:latin typeface="+mj-lt"/>
                <a:ea typeface="+mn-ea"/>
                <a:cs typeface="+mn-cs"/>
              </a:rPr>
              <a:t>は</a:t>
            </a:r>
            <a:r>
              <a:rPr kumimoji="1" lang="ja-JP" altLang="en-US" b="1" noProof="0" dirty="0" smtClean="0">
                <a:solidFill>
                  <a:srgbClr val="546568"/>
                </a:solidFill>
                <a:latin typeface="+mj-lt"/>
              </a:rPr>
              <a:t>ユーザ側に</a:t>
            </a:r>
            <a:r>
              <a:rPr kumimoji="1" lang="ja-JP" altLang="en-US" b="1" i="0" u="none" strike="noStrike" kern="1200" cap="none" spc="0" normalizeH="0" baseline="0" noProof="0" dirty="0" smtClean="0">
                <a:ln>
                  <a:noFill/>
                </a:ln>
                <a:solidFill>
                  <a:srgbClr val="546568"/>
                </a:solidFill>
                <a:effectLst/>
                <a:uLnTx/>
                <a:uFillTx/>
                <a:latin typeface="+mj-lt"/>
                <a:ea typeface="+mn-ea"/>
                <a:cs typeface="+mn-cs"/>
              </a:rPr>
              <a:t>設置するアプライアンス</a:t>
            </a:r>
            <a:r>
              <a:rPr kumimoji="1" lang="ja-JP" altLang="en-US" b="1" dirty="0" smtClean="0">
                <a:solidFill>
                  <a:srgbClr val="546568"/>
                </a:solidFill>
                <a:latin typeface="+mj-lt"/>
              </a:rPr>
              <a:t>装置であるのに</a:t>
            </a:r>
            <a:r>
              <a:rPr kumimoji="1" lang="ja-JP" altLang="en-US" b="1" i="0" u="none" strike="noStrike" kern="1200" cap="none" spc="0" normalizeH="0" baseline="0" noProof="0" dirty="0" smtClean="0">
                <a:ln>
                  <a:noFill/>
                </a:ln>
                <a:solidFill>
                  <a:srgbClr val="546568"/>
                </a:solidFill>
                <a:effectLst/>
                <a:uLnTx/>
                <a:uFillTx/>
                <a:latin typeface="+mj-lt"/>
                <a:ea typeface="+mn-ea"/>
                <a:cs typeface="+mn-cs"/>
              </a:rPr>
              <a:t>対し、</a:t>
            </a:r>
            <a:r>
              <a:rPr kumimoji="1" lang="en-US" altLang="ja-JP" b="1" i="0" u="none" strike="noStrike" kern="1200" cap="none" spc="0" normalizeH="0" baseline="0" noProof="0" dirty="0" err="1" smtClean="0">
                <a:ln>
                  <a:noFill/>
                </a:ln>
                <a:solidFill>
                  <a:srgbClr val="546568"/>
                </a:solidFill>
                <a:effectLst/>
                <a:uLnTx/>
                <a:uFillTx/>
                <a:latin typeface="+mj-lt"/>
                <a:ea typeface="+mn-ea"/>
                <a:cs typeface="+mn-cs"/>
              </a:rPr>
              <a:t>ScanSafe</a:t>
            </a:r>
            <a:r>
              <a:rPr kumimoji="1" lang="ja-JP" altLang="en-US" b="1" i="0" u="none" strike="noStrike" kern="1200" cap="none" spc="0" normalizeH="0" baseline="0" noProof="0" dirty="0" smtClean="0">
                <a:ln>
                  <a:noFill/>
                </a:ln>
                <a:solidFill>
                  <a:srgbClr val="546568"/>
                </a:solidFill>
                <a:effectLst/>
                <a:uLnTx/>
                <a:uFillTx/>
                <a:latin typeface="+mj-lt"/>
                <a:ea typeface="+mn-ea"/>
                <a:cs typeface="+mn-cs"/>
              </a:rPr>
              <a:t>はクラウド型でサービス提供</a:t>
            </a:r>
            <a:endParaRPr kumimoji="1" lang="en-US" altLang="ja-JP" b="1" dirty="0" smtClean="0">
              <a:solidFill>
                <a:srgbClr val="546568"/>
              </a:solidFill>
              <a:latin typeface="+mj-lt"/>
            </a:endParaRPr>
          </a:p>
          <a:p>
            <a:pPr marL="255588" indent="-255588">
              <a:lnSpc>
                <a:spcPct val="95000"/>
              </a:lnSpc>
              <a:spcBef>
                <a:spcPts val="575"/>
              </a:spcBef>
              <a:buClr>
                <a:schemeClr val="tx2"/>
              </a:buClr>
              <a:buFont typeface="Arial" pitchFamily="34" charset="0"/>
              <a:buChar char="•"/>
            </a:pPr>
            <a:r>
              <a:rPr kumimoji="1" lang="ja-JP" altLang="en-US" sz="1800" b="1" i="0" u="none" strike="noStrike" kern="1200" cap="none" spc="0" normalizeH="0" baseline="0" noProof="0" dirty="0" smtClean="0">
                <a:ln>
                  <a:noFill/>
                </a:ln>
                <a:solidFill>
                  <a:srgbClr val="546568"/>
                </a:solidFill>
                <a:effectLst/>
                <a:uLnTx/>
                <a:uFillTx/>
                <a:latin typeface="+mj-lt"/>
                <a:ea typeface="+mn-ea"/>
                <a:cs typeface="+mn-cs"/>
              </a:rPr>
              <a:t>利用したい機能、運用体制、トータルコストを</a:t>
            </a:r>
            <a:r>
              <a:rPr kumimoji="1" lang="ja-JP" altLang="en-US" b="1" dirty="0" smtClean="0">
                <a:solidFill>
                  <a:srgbClr val="546568"/>
                </a:solidFill>
                <a:latin typeface="+mj-lt"/>
              </a:rPr>
              <a:t>考え</a:t>
            </a:r>
            <a:r>
              <a:rPr kumimoji="1" lang="ja-JP" altLang="en-US" sz="1800" b="1" i="0" u="none" strike="noStrike" kern="1200" cap="none" spc="0" normalizeH="0" baseline="0" noProof="0" dirty="0" smtClean="0">
                <a:ln>
                  <a:noFill/>
                </a:ln>
                <a:solidFill>
                  <a:srgbClr val="546568"/>
                </a:solidFill>
                <a:effectLst/>
                <a:uLnTx/>
                <a:uFillTx/>
                <a:latin typeface="+mj-lt"/>
                <a:ea typeface="+mn-ea"/>
                <a:cs typeface="+mn-cs"/>
              </a:rPr>
              <a:t>選択</a:t>
            </a:r>
            <a:endParaRPr kumimoji="1" lang="en-US" altLang="ja-JP" sz="1800" b="1" i="0" u="none" strike="noStrike" kern="1200" cap="none" spc="0" normalizeH="0" baseline="0" noProof="0" dirty="0" smtClean="0">
              <a:ln>
                <a:noFill/>
              </a:ln>
              <a:solidFill>
                <a:srgbClr val="546568"/>
              </a:solidFill>
              <a:effectLst/>
              <a:uLnTx/>
              <a:uFillTx/>
              <a:latin typeface="+mj-lt"/>
              <a:ea typeface="+mn-ea"/>
              <a:cs typeface="+mn-cs"/>
            </a:endParaRP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4800" dirty="0" err="1" smtClean="0"/>
              <a:t>IPS</a:t>
            </a:r>
            <a:r>
              <a:rPr kumimoji="1" lang="en-US" altLang="ja-JP" sz="4800" dirty="0" smtClean="0"/>
              <a:t/>
            </a:r>
            <a:br>
              <a:rPr kumimoji="1" lang="en-US" altLang="ja-JP" sz="4800" dirty="0" smtClean="0"/>
            </a:br>
            <a:r>
              <a:rPr lang="en-US" altLang="ja-JP" sz="4800" dirty="0" smtClean="0"/>
              <a:t>(Intrusion Prevention System)</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body" idx="1"/>
          </p:nvPr>
        </p:nvSpPr>
        <p:spPr>
          <a:xfrm>
            <a:off x="620713" y="1603375"/>
            <a:ext cx="7940675" cy="4878388"/>
          </a:xfrm>
        </p:spPr>
        <p:txBody>
          <a:bodyPr/>
          <a:lstStyle/>
          <a:p>
            <a:r>
              <a:rPr lang="en-US" altLang="ja-JP" sz="2000" dirty="0">
                <a:solidFill>
                  <a:srgbClr val="C00000"/>
                </a:solidFill>
                <a:ea typeface="ＭＳ Ｐゴシック" pitchFamily="50" charset="-128"/>
              </a:rPr>
              <a:t>IDS</a:t>
            </a:r>
            <a:r>
              <a:rPr lang="en-US" altLang="ja-JP" sz="2000" dirty="0">
                <a:ea typeface="ＭＳ Ｐゴシック" pitchFamily="50" charset="-128"/>
              </a:rPr>
              <a:t> </a:t>
            </a:r>
            <a:r>
              <a:rPr lang="en-US" altLang="en-US" sz="2000" dirty="0"/>
              <a:t>Intrusion Detection System</a:t>
            </a:r>
            <a:endParaRPr lang="en-US" altLang="ja-JP" sz="2000" dirty="0">
              <a:ea typeface="ＭＳ Ｐゴシック" pitchFamily="50" charset="-128"/>
            </a:endParaRPr>
          </a:p>
          <a:p>
            <a:pPr lvl="1">
              <a:buFontTx/>
              <a:buChar char="–"/>
            </a:pPr>
            <a:r>
              <a:rPr lang="ja-JP" altLang="en-US" dirty="0">
                <a:ea typeface="ＭＳ Ｐゴシック" pitchFamily="50" charset="-128"/>
              </a:rPr>
              <a:t>パケットストリームに介在しない（</a:t>
            </a:r>
            <a:r>
              <a:rPr lang="en-US" altLang="ja-JP" dirty="0">
                <a:ea typeface="ＭＳ Ｐゴシック" pitchFamily="50" charset="-128"/>
              </a:rPr>
              <a:t>Out of Packet Stream</a:t>
            </a:r>
            <a:r>
              <a:rPr lang="ja-JP" altLang="en-US" dirty="0">
                <a:ea typeface="ＭＳ Ｐゴシック" pitchFamily="50" charset="-128"/>
              </a:rPr>
              <a:t>）</a:t>
            </a:r>
          </a:p>
          <a:p>
            <a:pPr lvl="1">
              <a:buFontTx/>
              <a:buChar char="–"/>
            </a:pPr>
            <a:r>
              <a:rPr lang="ja-JP" altLang="en-US" dirty="0">
                <a:ea typeface="ＭＳ Ｐゴシック" pitchFamily="50" charset="-128"/>
              </a:rPr>
              <a:t>一般的に</a:t>
            </a:r>
            <a:r>
              <a:rPr lang="en-US" altLang="ja-JP" dirty="0">
                <a:ea typeface="ＭＳ Ｐゴシック" pitchFamily="50" charset="-128"/>
              </a:rPr>
              <a:t>Promiscuous</a:t>
            </a:r>
            <a:r>
              <a:rPr lang="ja-JP" altLang="en-US" dirty="0">
                <a:ea typeface="ＭＳ Ｐゴシック" pitchFamily="50" charset="-128"/>
              </a:rPr>
              <a:t>センサーの機能に制限される</a:t>
            </a:r>
            <a:endParaRPr lang="en-US" altLang="ja-JP" dirty="0">
              <a:ea typeface="ＭＳ Ｐゴシック" pitchFamily="50" charset="-128"/>
            </a:endParaRPr>
          </a:p>
          <a:p>
            <a:r>
              <a:rPr lang="en-US" altLang="en-US" sz="2000" dirty="0" err="1">
                <a:solidFill>
                  <a:srgbClr val="C00000"/>
                </a:solidFill>
              </a:rPr>
              <a:t>IPS</a:t>
            </a:r>
            <a:r>
              <a:rPr lang="en-US" altLang="en-US" sz="2000" dirty="0"/>
              <a:t> Intrusion Prevention/Protection System</a:t>
            </a:r>
            <a:endParaRPr lang="en-US" altLang="ja-JP" sz="2000" dirty="0">
              <a:ea typeface="ＭＳ Ｐゴシック" pitchFamily="50" charset="-128"/>
            </a:endParaRPr>
          </a:p>
          <a:p>
            <a:pPr lvl="1">
              <a:buFontTx/>
              <a:buChar char="–"/>
            </a:pPr>
            <a:r>
              <a:rPr lang="ja-JP" altLang="en-US" dirty="0">
                <a:ea typeface="ＭＳ Ｐゴシック" pitchFamily="50" charset="-128"/>
              </a:rPr>
              <a:t>インラインデバイス（</a:t>
            </a:r>
            <a:r>
              <a:rPr lang="en-US" altLang="ja-JP" dirty="0">
                <a:ea typeface="ＭＳ Ｐゴシック" pitchFamily="50" charset="-128"/>
              </a:rPr>
              <a:t>In the Packet Stream</a:t>
            </a:r>
            <a:r>
              <a:rPr lang="ja-JP" altLang="en-US" dirty="0">
                <a:ea typeface="ＭＳ Ｐゴシック" pitchFamily="50" charset="-128"/>
              </a:rPr>
              <a:t>）</a:t>
            </a:r>
          </a:p>
          <a:p>
            <a:pPr lvl="1">
              <a:buFontTx/>
              <a:buChar char="–"/>
            </a:pPr>
            <a:r>
              <a:rPr lang="ja-JP" altLang="en-US" dirty="0">
                <a:ea typeface="ＭＳ Ｐゴシック" pitchFamily="50" charset="-128"/>
              </a:rPr>
              <a:t>一般的に、ネットワークインラインに設置され疑わしいパケット、フロー、攻撃をドロップすることができるセンサーに適用される最も一般的な</a:t>
            </a:r>
            <a:r>
              <a:rPr lang="ja-JP" altLang="en-US" dirty="0" smtClean="0">
                <a:ea typeface="ＭＳ Ｐゴシック" pitchFamily="50" charset="-128"/>
              </a:rPr>
              <a:t>用語</a:t>
            </a:r>
            <a:endParaRPr lang="ja-JP" altLang="en-US" dirty="0">
              <a:ea typeface="ＭＳ Ｐゴシック" pitchFamily="50" charset="-128"/>
            </a:endParaRPr>
          </a:p>
        </p:txBody>
      </p:sp>
      <p:sp>
        <p:nvSpPr>
          <p:cNvPr id="1282051" name="Rectangle 3"/>
          <p:cNvSpPr>
            <a:spLocks noGrp="1" noChangeArrowheads="1"/>
          </p:cNvSpPr>
          <p:nvPr>
            <p:ph type="title"/>
          </p:nvPr>
        </p:nvSpPr>
        <p:spPr>
          <a:xfrm>
            <a:off x="441325" y="542925"/>
            <a:ext cx="8145463" cy="838200"/>
          </a:xfrm>
        </p:spPr>
        <p:txBody>
          <a:bodyPr/>
          <a:lstStyle/>
          <a:p>
            <a:r>
              <a:rPr lang="en-US" altLang="ja-JP" dirty="0" err="1">
                <a:ea typeface="ＭＳ Ｐゴシック" pitchFamily="50" charset="-128"/>
              </a:rPr>
              <a:t>IPS</a:t>
            </a:r>
            <a:r>
              <a:rPr lang="ja-JP" altLang="en-US" dirty="0">
                <a:ea typeface="ＭＳ Ｐゴシック" pitchFamily="50" charset="-128"/>
              </a:rPr>
              <a:t>の用語：</a:t>
            </a:r>
            <a:br>
              <a:rPr lang="ja-JP" altLang="en-US" dirty="0">
                <a:ea typeface="ＭＳ Ｐゴシック" pitchFamily="50" charset="-128"/>
              </a:rPr>
            </a:br>
            <a:r>
              <a:rPr lang="en-US" altLang="ja-JP" sz="2400" dirty="0">
                <a:ea typeface="ＭＳ Ｐゴシック" pitchFamily="50" charset="-128"/>
              </a:rPr>
              <a:t>IDS</a:t>
            </a:r>
            <a:r>
              <a:rPr lang="ja-JP" altLang="en-US" sz="2400" dirty="0">
                <a:ea typeface="ＭＳ Ｐゴシック" pitchFamily="50" charset="-128"/>
              </a:rPr>
              <a:t>と</a:t>
            </a:r>
            <a:r>
              <a:rPr lang="en-US" altLang="ja-JP" sz="2400" dirty="0" err="1">
                <a:ea typeface="ＭＳ Ｐゴシック" pitchFamily="50" charset="-128"/>
              </a:rPr>
              <a:t>IPS</a:t>
            </a:r>
            <a:endParaRPr lang="en-US" altLang="ja-JP" sz="2400" dirty="0">
              <a:ea typeface="ＭＳ Ｐゴシック" pitchFamily="50" charset="-128"/>
            </a:endParaRPr>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146" name="Rectangle 2"/>
          <p:cNvSpPr>
            <a:spLocks noChangeArrowheads="1"/>
          </p:cNvSpPr>
          <p:nvPr/>
        </p:nvSpPr>
        <p:spPr bwMode="auto">
          <a:xfrm>
            <a:off x="0" y="1524000"/>
            <a:ext cx="9144000" cy="990600"/>
          </a:xfrm>
          <a:prstGeom prst="rect">
            <a:avLst/>
          </a:prstGeom>
          <a:solidFill>
            <a:srgbClr val="000066"/>
          </a:solidFill>
          <a:ln w="9525">
            <a:noFill/>
            <a:miter lim="800000"/>
            <a:headEnd/>
            <a:tailEnd/>
          </a:ln>
          <a:effectLst/>
        </p:spPr>
        <p:txBody>
          <a:bodyPr wrap="none" lIns="73025" tIns="36512" rIns="73025" bIns="36512" anchor="ctr"/>
          <a:lstStyle/>
          <a:p>
            <a:pPr algn="ctr"/>
            <a:endParaRPr lang="ja-JP" altLang="en-US" b="1"/>
          </a:p>
        </p:txBody>
      </p:sp>
      <p:sp>
        <p:nvSpPr>
          <p:cNvPr id="1286147" name="Rectangle 3"/>
          <p:cNvSpPr>
            <a:spLocks noChangeArrowheads="1"/>
          </p:cNvSpPr>
          <p:nvPr/>
        </p:nvSpPr>
        <p:spPr bwMode="auto">
          <a:xfrm>
            <a:off x="0" y="5334000"/>
            <a:ext cx="9144000" cy="1219200"/>
          </a:xfrm>
          <a:prstGeom prst="rect">
            <a:avLst/>
          </a:prstGeom>
          <a:solidFill>
            <a:srgbClr val="000066"/>
          </a:solidFill>
          <a:ln w="9525">
            <a:noFill/>
            <a:miter lim="800000"/>
            <a:headEnd/>
            <a:tailEnd/>
          </a:ln>
          <a:effectLst/>
        </p:spPr>
        <p:txBody>
          <a:bodyPr wrap="none" lIns="73025" tIns="36512" rIns="73025" bIns="36512" anchor="ctr"/>
          <a:lstStyle/>
          <a:p>
            <a:endParaRPr lang="ja-JP" altLang="en-US" b="1"/>
          </a:p>
        </p:txBody>
      </p:sp>
      <p:pic>
        <p:nvPicPr>
          <p:cNvPr id="1286148" name="Picture 4" descr="xxxxxx"/>
          <p:cNvPicPr>
            <a:picLocks noChangeAspect="1" noChangeArrowheads="1"/>
          </p:cNvPicPr>
          <p:nvPr/>
        </p:nvPicPr>
        <p:blipFill>
          <a:blip r:embed="rId3" cstate="print"/>
          <a:srcRect/>
          <a:stretch>
            <a:fillRect/>
          </a:stretch>
        </p:blipFill>
        <p:spPr bwMode="auto">
          <a:xfrm>
            <a:off x="0" y="2514600"/>
            <a:ext cx="9144000" cy="2882900"/>
          </a:xfrm>
          <a:prstGeom prst="rect">
            <a:avLst/>
          </a:prstGeom>
          <a:noFill/>
        </p:spPr>
      </p:pic>
      <p:sp>
        <p:nvSpPr>
          <p:cNvPr id="1286149" name="Rectangle 5"/>
          <p:cNvSpPr>
            <a:spLocks noGrp="1" noChangeArrowheads="1"/>
          </p:cNvSpPr>
          <p:nvPr>
            <p:ph type="title"/>
          </p:nvPr>
        </p:nvSpPr>
        <p:spPr>
          <a:xfrm>
            <a:off x="381000" y="225425"/>
            <a:ext cx="8420100" cy="838200"/>
          </a:xfrm>
        </p:spPr>
        <p:txBody>
          <a:bodyPr/>
          <a:lstStyle/>
          <a:p>
            <a:r>
              <a:rPr lang="en-US" altLang="ja-JP">
                <a:ea typeface="ＭＳ Ｐゴシック" pitchFamily="50" charset="-128"/>
              </a:rPr>
              <a:t>IDS</a:t>
            </a:r>
            <a:r>
              <a:rPr lang="ja-JP" altLang="en-US">
                <a:ea typeface="ＭＳ Ｐゴシック" pitchFamily="50" charset="-128"/>
              </a:rPr>
              <a:t>や</a:t>
            </a:r>
            <a:r>
              <a:rPr lang="en-US" altLang="ja-JP">
                <a:ea typeface="ＭＳ Ｐゴシック" pitchFamily="50" charset="-128"/>
              </a:rPr>
              <a:t>IPS</a:t>
            </a:r>
            <a:r>
              <a:rPr lang="ja-JP" altLang="en-US">
                <a:ea typeface="ＭＳ Ｐゴシック" pitchFamily="50" charset="-128"/>
              </a:rPr>
              <a:t>を現実に例えるならば</a:t>
            </a:r>
            <a:r>
              <a:rPr lang="en-US" altLang="ja-JP">
                <a:ea typeface="ＭＳ Ｐゴシック" pitchFamily="50" charset="-128"/>
              </a:rPr>
              <a:t>…</a:t>
            </a:r>
            <a:endParaRPr lang="ja-JP" altLang="en-US">
              <a:ea typeface="ＭＳ Ｐゴシック" pitchFamily="50" charset="-128"/>
            </a:endParaRPr>
          </a:p>
        </p:txBody>
      </p:sp>
      <p:sp>
        <p:nvSpPr>
          <p:cNvPr id="1286150" name="Line 6"/>
          <p:cNvSpPr>
            <a:spLocks noChangeShapeType="1"/>
          </p:cNvSpPr>
          <p:nvPr/>
        </p:nvSpPr>
        <p:spPr bwMode="auto">
          <a:xfrm flipH="1" flipV="1">
            <a:off x="7315200" y="4724400"/>
            <a:ext cx="152400" cy="6858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1" name="Line 7"/>
          <p:cNvSpPr>
            <a:spLocks noChangeShapeType="1"/>
          </p:cNvSpPr>
          <p:nvPr/>
        </p:nvSpPr>
        <p:spPr bwMode="auto">
          <a:xfrm flipH="1">
            <a:off x="4572000" y="4343400"/>
            <a:ext cx="685800" cy="11430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2" name="Line 8"/>
          <p:cNvSpPr>
            <a:spLocks noChangeShapeType="1"/>
          </p:cNvSpPr>
          <p:nvPr/>
        </p:nvSpPr>
        <p:spPr bwMode="auto">
          <a:xfrm flipH="1">
            <a:off x="1752600" y="4419600"/>
            <a:ext cx="609600" cy="9906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3" name="Line 9"/>
          <p:cNvSpPr>
            <a:spLocks noChangeShapeType="1"/>
          </p:cNvSpPr>
          <p:nvPr/>
        </p:nvSpPr>
        <p:spPr bwMode="auto">
          <a:xfrm flipH="1">
            <a:off x="685800" y="2286000"/>
            <a:ext cx="2895600" cy="6858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4" name="Line 10"/>
          <p:cNvSpPr>
            <a:spLocks noChangeShapeType="1"/>
          </p:cNvSpPr>
          <p:nvPr/>
        </p:nvSpPr>
        <p:spPr bwMode="auto">
          <a:xfrm>
            <a:off x="4495800" y="2362200"/>
            <a:ext cx="0" cy="8382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5" name="Line 11"/>
          <p:cNvSpPr>
            <a:spLocks noChangeShapeType="1"/>
          </p:cNvSpPr>
          <p:nvPr/>
        </p:nvSpPr>
        <p:spPr bwMode="auto">
          <a:xfrm flipH="1">
            <a:off x="4114800" y="2438400"/>
            <a:ext cx="2895600" cy="160020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56" name="Text Box 12"/>
          <p:cNvSpPr txBox="1">
            <a:spLocks noChangeArrowheads="1"/>
          </p:cNvSpPr>
          <p:nvPr/>
        </p:nvSpPr>
        <p:spPr bwMode="auto">
          <a:xfrm>
            <a:off x="6096000" y="5397500"/>
            <a:ext cx="28194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a:solidFill>
                  <a:schemeClr val="bg1"/>
                </a:solidFill>
                <a:ea typeface="ＭＳ Ｐゴシック" pitchFamily="50" charset="-128"/>
              </a:rPr>
              <a:t>警護輸送</a:t>
            </a:r>
          </a:p>
        </p:txBody>
      </p:sp>
      <p:sp>
        <p:nvSpPr>
          <p:cNvPr id="1286157" name="Text Box 13"/>
          <p:cNvSpPr txBox="1">
            <a:spLocks noChangeArrowheads="1"/>
          </p:cNvSpPr>
          <p:nvPr/>
        </p:nvSpPr>
        <p:spPr bwMode="auto">
          <a:xfrm>
            <a:off x="3124200" y="5410200"/>
            <a:ext cx="2895600" cy="3048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95000"/>
              </a:lnSpc>
              <a:spcBef>
                <a:spcPct val="40000"/>
              </a:spcBef>
            </a:pPr>
            <a:r>
              <a:rPr lang="ja-JP" altLang="en-US" sz="1600" b="1">
                <a:solidFill>
                  <a:schemeClr val="bg1"/>
                </a:solidFill>
                <a:ea typeface="ＭＳ Ｐゴシック" pitchFamily="50" charset="-128"/>
              </a:rPr>
              <a:t>カードリーダー</a:t>
            </a:r>
          </a:p>
        </p:txBody>
      </p:sp>
      <p:sp>
        <p:nvSpPr>
          <p:cNvPr id="1286158" name="Text Box 14"/>
          <p:cNvSpPr txBox="1">
            <a:spLocks noChangeArrowheads="1"/>
          </p:cNvSpPr>
          <p:nvPr/>
        </p:nvSpPr>
        <p:spPr bwMode="auto">
          <a:xfrm>
            <a:off x="304800" y="5397500"/>
            <a:ext cx="27432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a:solidFill>
                  <a:schemeClr val="bg1"/>
                </a:solidFill>
                <a:ea typeface="ＭＳ Ｐゴシック" pitchFamily="50" charset="-128"/>
              </a:rPr>
              <a:t>監視ルーム</a:t>
            </a:r>
          </a:p>
        </p:txBody>
      </p:sp>
      <p:sp>
        <p:nvSpPr>
          <p:cNvPr id="1286159" name="Text Box 15"/>
          <p:cNvSpPr txBox="1">
            <a:spLocks noChangeArrowheads="1"/>
          </p:cNvSpPr>
          <p:nvPr/>
        </p:nvSpPr>
        <p:spPr bwMode="auto">
          <a:xfrm>
            <a:off x="228600" y="1739900"/>
            <a:ext cx="27432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dirty="0">
                <a:solidFill>
                  <a:schemeClr val="bg1"/>
                </a:solidFill>
                <a:ea typeface="ＭＳ Ｐゴシック" pitchFamily="50" charset="-128"/>
              </a:rPr>
              <a:t>防犯扉や金庫室</a:t>
            </a:r>
          </a:p>
        </p:txBody>
      </p:sp>
      <p:sp>
        <p:nvSpPr>
          <p:cNvPr id="1286160" name="Text Box 16"/>
          <p:cNvSpPr txBox="1">
            <a:spLocks noChangeArrowheads="1"/>
          </p:cNvSpPr>
          <p:nvPr/>
        </p:nvSpPr>
        <p:spPr bwMode="auto">
          <a:xfrm>
            <a:off x="3140075" y="1587500"/>
            <a:ext cx="2803525"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a:solidFill>
                  <a:schemeClr val="bg1"/>
                </a:solidFill>
                <a:ea typeface="ＭＳ Ｐゴシック" pitchFamily="50" charset="-128"/>
              </a:rPr>
              <a:t>監視装置と警報設備</a:t>
            </a:r>
          </a:p>
        </p:txBody>
      </p:sp>
      <p:sp>
        <p:nvSpPr>
          <p:cNvPr id="1286161" name="Text Box 17"/>
          <p:cNvSpPr txBox="1">
            <a:spLocks noChangeArrowheads="1"/>
          </p:cNvSpPr>
          <p:nvPr/>
        </p:nvSpPr>
        <p:spPr bwMode="auto">
          <a:xfrm>
            <a:off x="6142038" y="1676400"/>
            <a:ext cx="2697162"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a:solidFill>
                  <a:schemeClr val="bg1"/>
                </a:solidFill>
                <a:ea typeface="ＭＳ Ｐゴシック" pitchFamily="50" charset="-128"/>
              </a:rPr>
              <a:t>常駐警備員</a:t>
            </a:r>
          </a:p>
        </p:txBody>
      </p:sp>
      <p:sp>
        <p:nvSpPr>
          <p:cNvPr id="1286162" name="Text Box 18"/>
          <p:cNvSpPr txBox="1">
            <a:spLocks noChangeArrowheads="1"/>
          </p:cNvSpPr>
          <p:nvPr/>
        </p:nvSpPr>
        <p:spPr bwMode="auto">
          <a:xfrm>
            <a:off x="228600" y="2120900"/>
            <a:ext cx="27432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en-US" altLang="ja-JP" sz="1600" b="1">
                <a:solidFill>
                  <a:schemeClr val="bg1"/>
                </a:solidFill>
                <a:ea typeface="ＭＳ Ｐゴシック" pitchFamily="50" charset="-128"/>
              </a:rPr>
              <a:t>Firewall </a:t>
            </a:r>
            <a:r>
              <a:rPr lang="ja-JP" altLang="en-US" sz="1600" b="1">
                <a:solidFill>
                  <a:schemeClr val="bg1"/>
                </a:solidFill>
                <a:ea typeface="ＭＳ Ｐゴシック" pitchFamily="50" charset="-128"/>
              </a:rPr>
              <a:t>と </a:t>
            </a:r>
            <a:r>
              <a:rPr lang="en-US" altLang="ja-JP" sz="1600" b="1">
                <a:solidFill>
                  <a:schemeClr val="bg1"/>
                </a:solidFill>
                <a:ea typeface="ＭＳ Ｐゴシック" pitchFamily="50" charset="-128"/>
              </a:rPr>
              <a:t>Router ACL</a:t>
            </a:r>
          </a:p>
        </p:txBody>
      </p:sp>
      <p:sp>
        <p:nvSpPr>
          <p:cNvPr id="1286163" name="Text Box 19"/>
          <p:cNvSpPr txBox="1">
            <a:spLocks noChangeArrowheads="1"/>
          </p:cNvSpPr>
          <p:nvPr/>
        </p:nvSpPr>
        <p:spPr bwMode="auto">
          <a:xfrm>
            <a:off x="3124200" y="1905000"/>
            <a:ext cx="2803525"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en-US" altLang="ja-JP" sz="1600" b="1" dirty="0">
                <a:solidFill>
                  <a:srgbClr val="C00000"/>
                </a:solidFill>
                <a:ea typeface="ＭＳ Ｐゴシック" pitchFamily="50" charset="-128"/>
              </a:rPr>
              <a:t>IDS</a:t>
            </a:r>
            <a:endParaRPr lang="ja-JP" altLang="en-US" sz="1600" b="1" dirty="0">
              <a:solidFill>
                <a:srgbClr val="C00000"/>
              </a:solidFill>
              <a:ea typeface="ＭＳ Ｐゴシック" pitchFamily="50" charset="-128"/>
            </a:endParaRPr>
          </a:p>
        </p:txBody>
      </p:sp>
      <p:sp>
        <p:nvSpPr>
          <p:cNvPr id="1286164" name="Text Box 20"/>
          <p:cNvSpPr txBox="1">
            <a:spLocks noChangeArrowheads="1"/>
          </p:cNvSpPr>
          <p:nvPr/>
        </p:nvSpPr>
        <p:spPr bwMode="auto">
          <a:xfrm>
            <a:off x="6172200" y="2120900"/>
            <a:ext cx="2697163"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en-US" altLang="ja-JP" sz="1600" b="1">
                <a:solidFill>
                  <a:srgbClr val="C00000"/>
                </a:solidFill>
                <a:ea typeface="ＭＳ Ｐゴシック" pitchFamily="50" charset="-128"/>
              </a:rPr>
              <a:t>IPS</a:t>
            </a:r>
          </a:p>
        </p:txBody>
      </p:sp>
      <p:sp>
        <p:nvSpPr>
          <p:cNvPr id="1286165" name="Text Box 21"/>
          <p:cNvSpPr txBox="1">
            <a:spLocks noChangeArrowheads="1"/>
          </p:cNvSpPr>
          <p:nvPr/>
        </p:nvSpPr>
        <p:spPr bwMode="auto">
          <a:xfrm>
            <a:off x="228600" y="5791200"/>
            <a:ext cx="27432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dirty="0">
                <a:solidFill>
                  <a:schemeClr val="bg1"/>
                </a:solidFill>
                <a:ea typeface="ＭＳ Ｐゴシック" pitchFamily="50" charset="-128"/>
              </a:rPr>
              <a:t>統合監視ソフトウェア</a:t>
            </a:r>
          </a:p>
        </p:txBody>
      </p:sp>
      <p:sp>
        <p:nvSpPr>
          <p:cNvPr id="1286166" name="Text Box 22"/>
          <p:cNvSpPr txBox="1">
            <a:spLocks noChangeArrowheads="1"/>
          </p:cNvSpPr>
          <p:nvPr/>
        </p:nvSpPr>
        <p:spPr bwMode="auto">
          <a:xfrm>
            <a:off x="3186113" y="5715000"/>
            <a:ext cx="2895600" cy="536575"/>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95000"/>
              </a:lnSpc>
              <a:spcBef>
                <a:spcPct val="40000"/>
              </a:spcBef>
            </a:pPr>
            <a:r>
              <a:rPr lang="ja-JP" altLang="en-US" sz="1600" b="1">
                <a:solidFill>
                  <a:schemeClr val="bg1"/>
                </a:solidFill>
                <a:ea typeface="ＭＳ Ｐゴシック" pitchFamily="50" charset="-128"/>
              </a:rPr>
              <a:t>認証サーバ や </a:t>
            </a:r>
            <a:r>
              <a:rPr lang="en-US" altLang="ja-JP" sz="1600" b="1">
                <a:solidFill>
                  <a:schemeClr val="bg1"/>
                </a:solidFill>
                <a:ea typeface="ＭＳ Ｐゴシック" pitchFamily="50" charset="-128"/>
              </a:rPr>
              <a:t>Certificate Authorities(CA) </a:t>
            </a:r>
          </a:p>
        </p:txBody>
      </p:sp>
      <p:sp>
        <p:nvSpPr>
          <p:cNvPr id="1286167" name="Text Box 23"/>
          <p:cNvSpPr txBox="1">
            <a:spLocks noChangeArrowheads="1"/>
          </p:cNvSpPr>
          <p:nvPr/>
        </p:nvSpPr>
        <p:spPr bwMode="auto">
          <a:xfrm>
            <a:off x="6096000" y="5762625"/>
            <a:ext cx="2819400" cy="317500"/>
          </a:xfrm>
          <a:prstGeom prst="rect">
            <a:avLst/>
          </a:prstGeom>
          <a:noFill/>
          <a:ln w="9525">
            <a:noFill/>
            <a:miter lim="800000"/>
            <a:headEnd/>
            <a:tailEnd/>
          </a:ln>
          <a:effectLst>
            <a:outerShdw dist="17961" dir="2700000" algn="ctr" rotWithShape="0">
              <a:schemeClr val="bg2"/>
            </a:outerShdw>
          </a:effectLst>
        </p:spPr>
        <p:txBody>
          <a:bodyPr lIns="73025" tIns="36512" rIns="73025" bIns="36512">
            <a:spAutoFit/>
          </a:bodyPr>
          <a:lstStyle/>
          <a:p>
            <a:pPr algn="ctr">
              <a:lnSpc>
                <a:spcPct val="100000"/>
              </a:lnSpc>
              <a:spcBef>
                <a:spcPct val="50000"/>
              </a:spcBef>
            </a:pPr>
            <a:r>
              <a:rPr lang="ja-JP" altLang="en-US" sz="1600" b="1">
                <a:solidFill>
                  <a:schemeClr val="bg1"/>
                </a:solidFill>
                <a:ea typeface="ＭＳ Ｐゴシック" pitchFamily="50" charset="-128"/>
              </a:rPr>
              <a:t>暗号化 、</a:t>
            </a:r>
            <a:r>
              <a:rPr lang="en-US" altLang="ja-JP" sz="1600" b="1">
                <a:solidFill>
                  <a:schemeClr val="bg1"/>
                </a:solidFill>
                <a:ea typeface="ＭＳ Ｐゴシック" pitchFamily="50" charset="-128"/>
              </a:rPr>
              <a:t>VPN</a:t>
            </a:r>
          </a:p>
        </p:txBody>
      </p:sp>
      <p:sp>
        <p:nvSpPr>
          <p:cNvPr id="1286168" name="Freeform 24"/>
          <p:cNvSpPr>
            <a:spLocks/>
          </p:cNvSpPr>
          <p:nvPr/>
        </p:nvSpPr>
        <p:spPr bwMode="auto">
          <a:xfrm>
            <a:off x="457200" y="3390900"/>
            <a:ext cx="685800" cy="1828800"/>
          </a:xfrm>
          <a:custGeom>
            <a:avLst/>
            <a:gdLst/>
            <a:ahLst/>
            <a:cxnLst>
              <a:cxn ang="0">
                <a:pos x="0" y="1152"/>
              </a:cxn>
              <a:cxn ang="0">
                <a:pos x="0" y="0"/>
              </a:cxn>
              <a:cxn ang="0">
                <a:pos x="432" y="48"/>
              </a:cxn>
              <a:cxn ang="0">
                <a:pos x="432" y="1056"/>
              </a:cxn>
              <a:cxn ang="0">
                <a:pos x="0" y="1152"/>
              </a:cxn>
            </a:cxnLst>
            <a:rect l="0" t="0" r="r" b="b"/>
            <a:pathLst>
              <a:path w="432" h="1152">
                <a:moveTo>
                  <a:pt x="0" y="1152"/>
                </a:moveTo>
                <a:lnTo>
                  <a:pt x="0" y="0"/>
                </a:lnTo>
                <a:lnTo>
                  <a:pt x="432" y="48"/>
                </a:lnTo>
                <a:lnTo>
                  <a:pt x="432" y="1056"/>
                </a:lnTo>
                <a:lnTo>
                  <a:pt x="0" y="1152"/>
                </a:lnTo>
                <a:close/>
              </a:path>
            </a:pathLst>
          </a:custGeom>
          <a:solidFill>
            <a:srgbClr val="2B5857"/>
          </a:solidFill>
          <a:ln w="9525" cap="flat" cmpd="sng">
            <a:noFill/>
            <a:prstDash val="solid"/>
            <a:round/>
            <a:headEnd/>
            <a:tailEnd/>
          </a:ln>
          <a:effectLst/>
        </p:spPr>
        <p:txBody>
          <a:bodyPr lIns="73025" tIns="36512" rIns="73025" bIns="36512"/>
          <a:lstStyle/>
          <a:p>
            <a:pPr algn="ctr"/>
            <a:endParaRPr lang="ja-JP" altLang="en-US" b="1"/>
          </a:p>
        </p:txBody>
      </p:sp>
      <p:grpSp>
        <p:nvGrpSpPr>
          <p:cNvPr id="2" name="Group 25"/>
          <p:cNvGrpSpPr>
            <a:grpSpLocks/>
          </p:cNvGrpSpPr>
          <p:nvPr/>
        </p:nvGrpSpPr>
        <p:grpSpPr bwMode="auto">
          <a:xfrm>
            <a:off x="381000" y="2438400"/>
            <a:ext cx="609600" cy="1295400"/>
            <a:chOff x="240" y="1536"/>
            <a:chExt cx="384" cy="816"/>
          </a:xfrm>
        </p:grpSpPr>
        <p:sp>
          <p:nvSpPr>
            <p:cNvPr id="1286170" name="Line 26"/>
            <p:cNvSpPr>
              <a:spLocks noChangeShapeType="1"/>
            </p:cNvSpPr>
            <p:nvPr/>
          </p:nvSpPr>
          <p:spPr bwMode="auto">
            <a:xfrm flipH="1">
              <a:off x="240" y="1536"/>
              <a:ext cx="0" cy="816"/>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sp>
          <p:nvSpPr>
            <p:cNvPr id="1286171" name="Line 27"/>
            <p:cNvSpPr>
              <a:spLocks noChangeShapeType="1"/>
            </p:cNvSpPr>
            <p:nvPr/>
          </p:nvSpPr>
          <p:spPr bwMode="auto">
            <a:xfrm>
              <a:off x="288" y="2352"/>
              <a:ext cx="336" cy="0"/>
            </a:xfrm>
            <a:prstGeom prst="line">
              <a:avLst/>
            </a:prstGeom>
            <a:noFill/>
            <a:ln w="28575">
              <a:solidFill>
                <a:srgbClr val="FFFF00"/>
              </a:solidFill>
              <a:prstDash val="dash"/>
              <a:round/>
              <a:headEnd/>
              <a:tailEnd/>
            </a:ln>
            <a:effectLst>
              <a:outerShdw dist="17961" dir="2700000" algn="ctr" rotWithShape="0">
                <a:schemeClr val="bg2"/>
              </a:outerShdw>
            </a:effectLst>
          </p:spPr>
          <p:txBody>
            <a:bodyPr lIns="73025" tIns="36512" rIns="73025" bIns="36512"/>
            <a:lstStyle/>
            <a:p>
              <a:pPr algn="ctr"/>
              <a:endParaRPr lang="ja-JP" altLang="en-US" b="1"/>
            </a:p>
          </p:txBody>
        </p:sp>
      </p:gr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9218" name="Rectangle 2"/>
          <p:cNvSpPr>
            <a:spLocks noChangeArrowheads="1"/>
          </p:cNvSpPr>
          <p:nvPr/>
        </p:nvSpPr>
        <p:spPr bwMode="auto">
          <a:xfrm>
            <a:off x="228600" y="1355725"/>
            <a:ext cx="4389438" cy="5349875"/>
          </a:xfrm>
          <a:prstGeom prst="rect">
            <a:avLst/>
          </a:prstGeom>
          <a:solidFill>
            <a:srgbClr val="FF0066">
              <a:alpha val="14999"/>
            </a:srgbClr>
          </a:solidFill>
          <a:ln w="73025" algn="ctr">
            <a:noFill/>
            <a:miter lim="800000"/>
            <a:headEnd/>
            <a:tailEnd/>
          </a:ln>
          <a:effectLst/>
        </p:spPr>
        <p:txBody>
          <a:bodyPr wrap="none" anchor="ctr"/>
          <a:lstStyle/>
          <a:p>
            <a:endParaRPr lang="ja-JP" altLang="en-US"/>
          </a:p>
        </p:txBody>
      </p:sp>
      <p:sp>
        <p:nvSpPr>
          <p:cNvPr id="2569219" name="Rectangle 3"/>
          <p:cNvSpPr>
            <a:spLocks noChangeArrowheads="1"/>
          </p:cNvSpPr>
          <p:nvPr/>
        </p:nvSpPr>
        <p:spPr bwMode="auto">
          <a:xfrm>
            <a:off x="4619625" y="1357313"/>
            <a:ext cx="4278313" cy="5346700"/>
          </a:xfrm>
          <a:prstGeom prst="rect">
            <a:avLst/>
          </a:prstGeom>
          <a:solidFill>
            <a:schemeClr val="folHlink">
              <a:alpha val="30000"/>
            </a:schemeClr>
          </a:solidFill>
          <a:ln w="73025" algn="ctr">
            <a:noFill/>
            <a:miter lim="800000"/>
            <a:headEnd/>
            <a:tailEnd/>
          </a:ln>
          <a:effectLst/>
        </p:spPr>
        <p:txBody>
          <a:bodyPr wrap="none" anchor="ctr"/>
          <a:lstStyle/>
          <a:p>
            <a:endParaRPr lang="ja-JP" altLang="en-US"/>
          </a:p>
        </p:txBody>
      </p:sp>
      <p:pic>
        <p:nvPicPr>
          <p:cNvPr id="2569221" name="Picture 5" descr="NetRanger"/>
          <p:cNvPicPr>
            <a:picLocks noChangeAspect="1" noChangeArrowheads="1"/>
          </p:cNvPicPr>
          <p:nvPr/>
        </p:nvPicPr>
        <p:blipFill>
          <a:blip r:embed="rId4" cstate="print"/>
          <a:srcRect/>
          <a:stretch>
            <a:fillRect/>
          </a:stretch>
        </p:blipFill>
        <p:spPr bwMode="auto">
          <a:xfrm>
            <a:off x="4876800" y="1752600"/>
            <a:ext cx="936625" cy="536575"/>
          </a:xfrm>
          <a:prstGeom prst="rect">
            <a:avLst/>
          </a:prstGeom>
          <a:noFill/>
        </p:spPr>
      </p:pic>
      <p:pic>
        <p:nvPicPr>
          <p:cNvPr id="2569222" name="Picture 6"/>
          <p:cNvPicPr>
            <a:picLocks noChangeArrowheads="1"/>
          </p:cNvPicPr>
          <p:nvPr/>
        </p:nvPicPr>
        <p:blipFill>
          <a:blip r:embed="rId5" cstate="print"/>
          <a:srcRect/>
          <a:stretch>
            <a:fillRect/>
          </a:stretch>
        </p:blipFill>
        <p:spPr bwMode="auto">
          <a:xfrm>
            <a:off x="500063" y="1752600"/>
            <a:ext cx="914400" cy="533400"/>
          </a:xfrm>
          <a:prstGeom prst="rect">
            <a:avLst/>
          </a:prstGeom>
          <a:noFill/>
          <a:ln w="9525">
            <a:noFill/>
            <a:miter lim="800000"/>
            <a:headEnd/>
            <a:tailEnd/>
          </a:ln>
          <a:effectLst/>
        </p:spPr>
      </p:pic>
      <p:sp>
        <p:nvSpPr>
          <p:cNvPr id="2569223" name="Rectangle 7"/>
          <p:cNvSpPr>
            <a:spLocks noChangeArrowheads="1"/>
          </p:cNvSpPr>
          <p:nvPr/>
        </p:nvSpPr>
        <p:spPr bwMode="auto">
          <a:xfrm>
            <a:off x="4984750" y="2314575"/>
            <a:ext cx="685800" cy="457200"/>
          </a:xfrm>
          <a:prstGeom prst="rect">
            <a:avLst/>
          </a:prstGeom>
          <a:no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en-US" altLang="ja-JP" sz="2400">
                <a:ea typeface="ＭＳ Ｐゴシック" pitchFamily="50" charset="-128"/>
              </a:rPr>
              <a:t>IPS</a:t>
            </a:r>
          </a:p>
        </p:txBody>
      </p:sp>
      <p:sp>
        <p:nvSpPr>
          <p:cNvPr id="2569224" name="Rectangle 8"/>
          <p:cNvSpPr>
            <a:spLocks noChangeArrowheads="1"/>
          </p:cNvSpPr>
          <p:nvPr/>
        </p:nvSpPr>
        <p:spPr bwMode="auto">
          <a:xfrm>
            <a:off x="290513" y="2301875"/>
            <a:ext cx="1371600" cy="457200"/>
          </a:xfrm>
          <a:prstGeom prst="rect">
            <a:avLst/>
          </a:prstGeom>
          <a:no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en-US" altLang="ja-JP" sz="2400">
                <a:ea typeface="ＭＳ Ｐゴシック" pitchFamily="50" charset="-128"/>
              </a:rPr>
              <a:t>Firewall</a:t>
            </a:r>
          </a:p>
        </p:txBody>
      </p:sp>
      <p:pic>
        <p:nvPicPr>
          <p:cNvPr id="2569225" name="Picture 9" descr="BS00365_"/>
          <p:cNvPicPr>
            <a:picLocks noChangeAspect="1" noChangeArrowheads="1"/>
          </p:cNvPicPr>
          <p:nvPr/>
        </p:nvPicPr>
        <p:blipFill>
          <a:blip r:embed="rId6" cstate="print"/>
          <a:srcRect/>
          <a:stretch>
            <a:fillRect/>
          </a:stretch>
        </p:blipFill>
        <p:spPr bwMode="auto">
          <a:xfrm>
            <a:off x="6553200" y="3924300"/>
            <a:ext cx="935038" cy="990600"/>
          </a:xfrm>
          <a:prstGeom prst="rect">
            <a:avLst/>
          </a:prstGeom>
          <a:noFill/>
        </p:spPr>
      </p:pic>
      <p:sp>
        <p:nvSpPr>
          <p:cNvPr id="2569226" name="AutoShape 10"/>
          <p:cNvSpPr>
            <a:spLocks noChangeArrowheads="1"/>
          </p:cNvSpPr>
          <p:nvPr/>
        </p:nvSpPr>
        <p:spPr bwMode="auto">
          <a:xfrm flipH="1">
            <a:off x="6477000" y="3213100"/>
            <a:ext cx="914400" cy="2057400"/>
          </a:xfrm>
          <a:prstGeom prst="cube">
            <a:avLst>
              <a:gd name="adj" fmla="val 88472"/>
            </a:avLst>
          </a:prstGeom>
          <a:solidFill>
            <a:srgbClr val="C0C0C0">
              <a:alpha val="20000"/>
            </a:srgbClr>
          </a:solidFill>
          <a:ln w="25400">
            <a:solidFill>
              <a:schemeClr val="tx1"/>
            </a:solidFill>
            <a:prstDash val="sysDot"/>
            <a:miter lim="800000"/>
            <a:headEnd/>
            <a:tailEnd type="none" w="lg" len="lg"/>
          </a:ln>
          <a:effectLst/>
        </p:spPr>
        <p:txBody>
          <a:bodyPr wrap="none" anchor="ctr"/>
          <a:lstStyle/>
          <a:p>
            <a:endParaRPr lang="ja-JP" altLang="en-US"/>
          </a:p>
        </p:txBody>
      </p:sp>
      <p:sp>
        <p:nvSpPr>
          <p:cNvPr id="2569227" name="AutoShape 11"/>
          <p:cNvSpPr>
            <a:spLocks noChangeArrowheads="1"/>
          </p:cNvSpPr>
          <p:nvPr/>
        </p:nvSpPr>
        <p:spPr bwMode="auto">
          <a:xfrm flipH="1">
            <a:off x="1981200" y="4508500"/>
            <a:ext cx="914400" cy="2111375"/>
          </a:xfrm>
          <a:prstGeom prst="cube">
            <a:avLst>
              <a:gd name="adj" fmla="val 88472"/>
            </a:avLst>
          </a:prstGeom>
          <a:solidFill>
            <a:srgbClr val="FF0000"/>
          </a:solidFill>
          <a:ln w="73025">
            <a:noFill/>
            <a:miter lim="800000"/>
            <a:headEnd/>
            <a:tailEnd type="none" w="lg" len="lg"/>
          </a:ln>
          <a:effectLst/>
        </p:spPr>
        <p:txBody>
          <a:bodyPr wrap="none" anchor="ctr"/>
          <a:lstStyle/>
          <a:p>
            <a:pPr defTabSz="814388"/>
            <a:endParaRPr lang="en-US" altLang="ja-JP" sz="3000" b="1">
              <a:ea typeface="ＭＳ Ｐゴシック" pitchFamily="50" charset="-128"/>
            </a:endParaRPr>
          </a:p>
        </p:txBody>
      </p:sp>
      <p:sp>
        <p:nvSpPr>
          <p:cNvPr id="2569228" name="AutoShape 12"/>
          <p:cNvSpPr>
            <a:spLocks noChangeArrowheads="1"/>
          </p:cNvSpPr>
          <p:nvPr/>
        </p:nvSpPr>
        <p:spPr bwMode="auto">
          <a:xfrm flipH="1">
            <a:off x="1981200" y="3124200"/>
            <a:ext cx="914400" cy="2184400"/>
          </a:xfrm>
          <a:prstGeom prst="cube">
            <a:avLst>
              <a:gd name="adj" fmla="val 88472"/>
            </a:avLst>
          </a:prstGeom>
          <a:solidFill>
            <a:srgbClr val="278DA5"/>
          </a:solidFill>
          <a:ln w="73025">
            <a:noFill/>
            <a:miter lim="800000"/>
            <a:headEnd/>
            <a:tailEnd type="none" w="lg" len="lg"/>
          </a:ln>
          <a:effectLst/>
        </p:spPr>
        <p:txBody>
          <a:bodyPr wrap="none" anchor="ctr"/>
          <a:lstStyle/>
          <a:p>
            <a:endParaRPr lang="ja-JP" altLang="en-US"/>
          </a:p>
        </p:txBody>
      </p:sp>
      <p:sp>
        <p:nvSpPr>
          <p:cNvPr id="2569229" name="Text Box 13"/>
          <p:cNvSpPr txBox="1">
            <a:spLocks noChangeArrowheads="1"/>
          </p:cNvSpPr>
          <p:nvPr/>
        </p:nvSpPr>
        <p:spPr bwMode="auto">
          <a:xfrm rot="16200000">
            <a:off x="1910557" y="5625306"/>
            <a:ext cx="1327150" cy="366713"/>
          </a:xfrm>
          <a:prstGeom prst="rect">
            <a:avLst/>
          </a:prstGeom>
          <a:noFill/>
          <a:ln w="38100">
            <a:noFill/>
            <a:miter lim="800000"/>
            <a:headEnd/>
            <a:tailEnd/>
          </a:ln>
          <a:effectLst/>
        </p:spPr>
        <p:txBody>
          <a:bodyPr>
            <a:spAutoFit/>
          </a:bodyPr>
          <a:lstStyle/>
          <a:p>
            <a:pPr marL="342900" indent="-342900">
              <a:spcBef>
                <a:spcPct val="50000"/>
              </a:spcBef>
              <a:buClr>
                <a:srgbClr val="0033CC"/>
              </a:buClr>
            </a:pPr>
            <a:r>
              <a:rPr kumimoji="1" lang="en-US" altLang="ja-JP" sz="2000" b="1">
                <a:solidFill>
                  <a:schemeClr val="bg1"/>
                </a:solidFill>
                <a:ea typeface="ＭＳ Ｐゴシック" pitchFamily="50" charset="-128"/>
                <a:cs typeface="Arial" pitchFamily="34" charset="0"/>
              </a:rPr>
              <a:t>Deny</a:t>
            </a:r>
          </a:p>
        </p:txBody>
      </p:sp>
      <p:sp>
        <p:nvSpPr>
          <p:cNvPr id="2569230" name="Text Box 14"/>
          <p:cNvSpPr txBox="1">
            <a:spLocks noChangeArrowheads="1"/>
          </p:cNvSpPr>
          <p:nvPr/>
        </p:nvSpPr>
        <p:spPr bwMode="auto">
          <a:xfrm rot="16200000">
            <a:off x="1942307" y="4272756"/>
            <a:ext cx="1327150" cy="366713"/>
          </a:xfrm>
          <a:prstGeom prst="rect">
            <a:avLst/>
          </a:prstGeom>
          <a:noFill/>
          <a:ln w="38100">
            <a:noFill/>
            <a:miter lim="800000"/>
            <a:headEnd/>
            <a:tailEnd/>
          </a:ln>
          <a:effectLst/>
        </p:spPr>
        <p:txBody>
          <a:bodyPr>
            <a:spAutoFit/>
          </a:bodyPr>
          <a:lstStyle/>
          <a:p>
            <a:pPr marL="342900" indent="-342900">
              <a:spcBef>
                <a:spcPct val="50000"/>
              </a:spcBef>
              <a:buClr>
                <a:srgbClr val="0033CC"/>
              </a:buClr>
            </a:pPr>
            <a:r>
              <a:rPr kumimoji="1" lang="en-US" altLang="ja-JP" sz="2000" b="1">
                <a:solidFill>
                  <a:schemeClr val="bg1"/>
                </a:solidFill>
                <a:ea typeface="ＭＳ Ｐゴシック" pitchFamily="50" charset="-128"/>
                <a:cs typeface="Arial" pitchFamily="34" charset="0"/>
              </a:rPr>
              <a:t>Permit</a:t>
            </a:r>
          </a:p>
        </p:txBody>
      </p:sp>
      <p:sp>
        <p:nvSpPr>
          <p:cNvPr id="2569231" name="Line 15"/>
          <p:cNvSpPr>
            <a:spLocks noChangeShapeType="1"/>
          </p:cNvSpPr>
          <p:nvPr/>
        </p:nvSpPr>
        <p:spPr bwMode="auto">
          <a:xfrm>
            <a:off x="533400" y="5486400"/>
            <a:ext cx="1752600" cy="12700"/>
          </a:xfrm>
          <a:prstGeom prst="line">
            <a:avLst/>
          </a:prstGeom>
          <a:noFill/>
          <a:ln w="57150" cap="rnd">
            <a:solidFill>
              <a:srgbClr val="FF0000">
                <a:alpha val="75000"/>
              </a:srgbClr>
            </a:solidFill>
            <a:prstDash val="sysDot"/>
            <a:round/>
            <a:headEnd/>
            <a:tailEnd/>
          </a:ln>
          <a:effectLst/>
        </p:spPr>
        <p:txBody>
          <a:bodyPr wrap="none"/>
          <a:lstStyle/>
          <a:p>
            <a:endParaRPr lang="ja-JP" altLang="en-US"/>
          </a:p>
        </p:txBody>
      </p:sp>
      <p:graphicFrame>
        <p:nvGraphicFramePr>
          <p:cNvPr id="2569232" name="Object 16"/>
          <p:cNvGraphicFramePr>
            <a:graphicFrameLocks noChangeAspect="1"/>
          </p:cNvGraphicFramePr>
          <p:nvPr/>
        </p:nvGraphicFramePr>
        <p:xfrm>
          <a:off x="762000" y="5803900"/>
          <a:ext cx="784225" cy="736600"/>
        </p:xfrm>
        <a:graphic>
          <a:graphicData uri="http://schemas.openxmlformats.org/presentationml/2006/ole">
            <p:oleObj spid="_x0000_s73730" name="Visio" r:id="rId7" imgW="654720" imgH="614405" progId="">
              <p:embed/>
            </p:oleObj>
          </a:graphicData>
        </a:graphic>
      </p:graphicFrame>
      <p:sp>
        <p:nvSpPr>
          <p:cNvPr id="2569233" name="Line 17"/>
          <p:cNvSpPr>
            <a:spLocks noChangeShapeType="1"/>
          </p:cNvSpPr>
          <p:nvPr/>
        </p:nvSpPr>
        <p:spPr bwMode="auto">
          <a:xfrm flipH="1">
            <a:off x="1524000" y="5499100"/>
            <a:ext cx="762000" cy="457200"/>
          </a:xfrm>
          <a:prstGeom prst="line">
            <a:avLst/>
          </a:prstGeom>
          <a:noFill/>
          <a:ln w="57150" cap="rnd">
            <a:solidFill>
              <a:srgbClr val="FF0000">
                <a:alpha val="75000"/>
              </a:srgbClr>
            </a:solidFill>
            <a:prstDash val="sysDot"/>
            <a:round/>
            <a:headEnd/>
            <a:tailEnd type="triangle" w="med" len="med"/>
          </a:ln>
          <a:effectLst/>
        </p:spPr>
        <p:txBody>
          <a:bodyPr wrap="none"/>
          <a:lstStyle/>
          <a:p>
            <a:endParaRPr lang="ja-JP" altLang="en-US"/>
          </a:p>
        </p:txBody>
      </p:sp>
      <p:sp>
        <p:nvSpPr>
          <p:cNvPr id="2569234" name="Line 18"/>
          <p:cNvSpPr>
            <a:spLocks noChangeShapeType="1"/>
          </p:cNvSpPr>
          <p:nvPr/>
        </p:nvSpPr>
        <p:spPr bwMode="auto">
          <a:xfrm>
            <a:off x="2743200" y="3746500"/>
            <a:ext cx="3962400" cy="0"/>
          </a:xfrm>
          <a:prstGeom prst="line">
            <a:avLst/>
          </a:prstGeom>
          <a:noFill/>
          <a:ln w="57150" cap="rnd">
            <a:solidFill>
              <a:srgbClr val="006600"/>
            </a:solidFill>
            <a:prstDash val="sysDot"/>
            <a:round/>
            <a:headEnd/>
            <a:tailEnd/>
          </a:ln>
          <a:effectLst/>
        </p:spPr>
        <p:txBody>
          <a:bodyPr wrap="none"/>
          <a:lstStyle/>
          <a:p>
            <a:endParaRPr lang="ja-JP" altLang="en-US"/>
          </a:p>
        </p:txBody>
      </p:sp>
      <p:sp>
        <p:nvSpPr>
          <p:cNvPr id="2569235" name="Line 19"/>
          <p:cNvSpPr>
            <a:spLocks noChangeShapeType="1"/>
          </p:cNvSpPr>
          <p:nvPr/>
        </p:nvSpPr>
        <p:spPr bwMode="auto">
          <a:xfrm>
            <a:off x="533400" y="3733800"/>
            <a:ext cx="1676400" cy="12700"/>
          </a:xfrm>
          <a:prstGeom prst="line">
            <a:avLst/>
          </a:prstGeom>
          <a:noFill/>
          <a:ln w="57150" cap="rnd">
            <a:solidFill>
              <a:srgbClr val="006600"/>
            </a:solidFill>
            <a:prstDash val="sysDot"/>
            <a:round/>
            <a:headEnd/>
            <a:tailEnd/>
          </a:ln>
          <a:effectLst/>
        </p:spPr>
        <p:txBody>
          <a:bodyPr wrap="none"/>
          <a:lstStyle/>
          <a:p>
            <a:endParaRPr lang="ja-JP" altLang="en-US"/>
          </a:p>
        </p:txBody>
      </p:sp>
      <p:sp>
        <p:nvSpPr>
          <p:cNvPr id="2569236" name="Line 20"/>
          <p:cNvSpPr>
            <a:spLocks noChangeShapeType="1"/>
          </p:cNvSpPr>
          <p:nvPr/>
        </p:nvSpPr>
        <p:spPr bwMode="auto">
          <a:xfrm>
            <a:off x="7239000" y="3746500"/>
            <a:ext cx="1219200" cy="0"/>
          </a:xfrm>
          <a:prstGeom prst="line">
            <a:avLst/>
          </a:prstGeom>
          <a:noFill/>
          <a:ln w="57150" cap="rnd">
            <a:solidFill>
              <a:srgbClr val="006600"/>
            </a:solidFill>
            <a:prstDash val="sysDot"/>
            <a:round/>
            <a:headEnd/>
            <a:tailEnd type="triangle" w="med" len="med"/>
          </a:ln>
          <a:effectLst/>
        </p:spPr>
        <p:txBody>
          <a:bodyPr wrap="none"/>
          <a:lstStyle/>
          <a:p>
            <a:endParaRPr lang="ja-JP" altLang="en-US"/>
          </a:p>
        </p:txBody>
      </p:sp>
      <p:sp>
        <p:nvSpPr>
          <p:cNvPr id="2569237" name="Line 21"/>
          <p:cNvSpPr>
            <a:spLocks noChangeShapeType="1"/>
          </p:cNvSpPr>
          <p:nvPr/>
        </p:nvSpPr>
        <p:spPr bwMode="auto">
          <a:xfrm>
            <a:off x="2971800" y="4127500"/>
            <a:ext cx="3886200" cy="0"/>
          </a:xfrm>
          <a:prstGeom prst="line">
            <a:avLst/>
          </a:prstGeom>
          <a:noFill/>
          <a:ln w="57150" cap="rnd">
            <a:solidFill>
              <a:srgbClr val="006600"/>
            </a:solidFill>
            <a:prstDash val="sysDot"/>
            <a:round/>
            <a:headEnd/>
            <a:tailEnd/>
          </a:ln>
          <a:effectLst/>
        </p:spPr>
        <p:txBody>
          <a:bodyPr wrap="none"/>
          <a:lstStyle/>
          <a:p>
            <a:endParaRPr lang="ja-JP" altLang="en-US"/>
          </a:p>
        </p:txBody>
      </p:sp>
      <p:sp>
        <p:nvSpPr>
          <p:cNvPr id="2569238" name="Line 22"/>
          <p:cNvSpPr>
            <a:spLocks noChangeShapeType="1"/>
          </p:cNvSpPr>
          <p:nvPr/>
        </p:nvSpPr>
        <p:spPr bwMode="auto">
          <a:xfrm>
            <a:off x="533400" y="4114800"/>
            <a:ext cx="1752600" cy="12700"/>
          </a:xfrm>
          <a:prstGeom prst="line">
            <a:avLst/>
          </a:prstGeom>
          <a:noFill/>
          <a:ln w="57150" cap="rnd">
            <a:solidFill>
              <a:srgbClr val="006600"/>
            </a:solidFill>
            <a:prstDash val="sysDot"/>
            <a:round/>
            <a:headEnd/>
            <a:tailEnd/>
          </a:ln>
          <a:effectLst/>
        </p:spPr>
        <p:txBody>
          <a:bodyPr wrap="none"/>
          <a:lstStyle/>
          <a:p>
            <a:endParaRPr lang="ja-JP" altLang="en-US"/>
          </a:p>
        </p:txBody>
      </p:sp>
      <p:sp>
        <p:nvSpPr>
          <p:cNvPr id="2569239" name="Rectangle 23"/>
          <p:cNvSpPr>
            <a:spLocks noChangeArrowheads="1"/>
          </p:cNvSpPr>
          <p:nvPr/>
        </p:nvSpPr>
        <p:spPr bwMode="auto">
          <a:xfrm>
            <a:off x="2908300" y="4965700"/>
            <a:ext cx="1828800" cy="304800"/>
          </a:xfrm>
          <a:prstGeom prst="rect">
            <a:avLst/>
          </a:prstGeom>
          <a:no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en-US" altLang="ja-JP" sz="1400">
                <a:solidFill>
                  <a:srgbClr val="278DA5"/>
                </a:solidFill>
                <a:ea typeface="ＭＳ Ｐゴシック" pitchFamily="50" charset="-128"/>
              </a:rPr>
              <a:t>HTTP</a:t>
            </a:r>
            <a:r>
              <a:rPr kumimoji="1" lang="ja-JP" altLang="en-US" sz="1400">
                <a:solidFill>
                  <a:srgbClr val="278DA5"/>
                </a:solidFill>
                <a:ea typeface="ＭＳ Ｐゴシック" pitchFamily="50" charset="-128"/>
              </a:rPr>
              <a:t>通信は許可</a:t>
            </a:r>
          </a:p>
        </p:txBody>
      </p:sp>
      <p:sp>
        <p:nvSpPr>
          <p:cNvPr id="2569240" name="Rectangle 24"/>
          <p:cNvSpPr>
            <a:spLocks noChangeArrowheads="1"/>
          </p:cNvSpPr>
          <p:nvPr/>
        </p:nvSpPr>
        <p:spPr bwMode="auto">
          <a:xfrm>
            <a:off x="2895600" y="5346700"/>
            <a:ext cx="3124200" cy="304800"/>
          </a:xfrm>
          <a:prstGeom prst="rect">
            <a:avLst/>
          </a:prstGeom>
          <a:no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en-US" altLang="ja-JP" sz="1400">
                <a:solidFill>
                  <a:srgbClr val="FF0000"/>
                </a:solidFill>
                <a:ea typeface="ＭＳ Ｐゴシック" pitchFamily="50" charset="-128"/>
              </a:rPr>
              <a:t>TELNET</a:t>
            </a:r>
            <a:r>
              <a:rPr kumimoji="1" lang="ja-JP" altLang="en-US" sz="1400">
                <a:solidFill>
                  <a:srgbClr val="FF0000"/>
                </a:solidFill>
                <a:ea typeface="ＭＳ Ｐゴシック" pitchFamily="50" charset="-128"/>
              </a:rPr>
              <a:t>通信は禁止</a:t>
            </a:r>
            <a:br>
              <a:rPr kumimoji="1" lang="ja-JP" altLang="en-US" sz="1400">
                <a:solidFill>
                  <a:srgbClr val="FF0000"/>
                </a:solidFill>
                <a:ea typeface="ＭＳ Ｐゴシック" pitchFamily="50" charset="-128"/>
              </a:rPr>
            </a:br>
            <a:r>
              <a:rPr kumimoji="1" lang="en-US" altLang="ja-JP" sz="1400">
                <a:solidFill>
                  <a:srgbClr val="FF0000"/>
                </a:solidFill>
                <a:ea typeface="ＭＳ Ｐゴシック" pitchFamily="50" charset="-128"/>
              </a:rPr>
              <a:t>HTTP</a:t>
            </a:r>
            <a:r>
              <a:rPr kumimoji="1" lang="ja-JP" altLang="en-US" sz="1400">
                <a:solidFill>
                  <a:srgbClr val="FF0000"/>
                </a:solidFill>
                <a:ea typeface="ＭＳ Ｐゴシック" pitchFamily="50" charset="-128"/>
              </a:rPr>
              <a:t>の</a:t>
            </a:r>
            <a:r>
              <a:rPr kumimoji="1" lang="en-US" altLang="ja-JP" sz="1400">
                <a:solidFill>
                  <a:srgbClr val="FF0000"/>
                </a:solidFill>
                <a:ea typeface="ＭＳ Ｐゴシック" pitchFamily="50" charset="-128"/>
              </a:rPr>
              <a:t>POST</a:t>
            </a:r>
            <a:r>
              <a:rPr kumimoji="1" lang="ja-JP" altLang="en-US" sz="1400">
                <a:solidFill>
                  <a:srgbClr val="FF0000"/>
                </a:solidFill>
                <a:ea typeface="ＭＳ Ｐゴシック" pitchFamily="50" charset="-128"/>
              </a:rPr>
              <a:t>メソッドは禁止</a:t>
            </a:r>
          </a:p>
        </p:txBody>
      </p:sp>
      <p:pic>
        <p:nvPicPr>
          <p:cNvPr id="2569241" name="Picture 25" descr="BIOSGN2">
            <a:hlinkClick r:id="rId8"/>
          </p:cNvPr>
          <p:cNvPicPr>
            <a:picLocks noChangeAspect="1" noChangeArrowheads="1"/>
          </p:cNvPicPr>
          <p:nvPr/>
        </p:nvPicPr>
        <p:blipFill>
          <a:blip r:embed="rId9" cstate="print">
            <a:clrChange>
              <a:clrFrom>
                <a:srgbClr val="FFFFFB"/>
              </a:clrFrom>
              <a:clrTo>
                <a:srgbClr val="FFFFFB">
                  <a:alpha val="0"/>
                </a:srgbClr>
              </a:clrTo>
            </a:clrChange>
          </a:blip>
          <a:srcRect l="16125" t="3076" r="18477" b="46318"/>
          <a:stretch>
            <a:fillRect/>
          </a:stretch>
        </p:blipFill>
        <p:spPr bwMode="auto">
          <a:xfrm>
            <a:off x="4405313" y="3884613"/>
            <a:ext cx="457200" cy="450850"/>
          </a:xfrm>
          <a:prstGeom prst="rect">
            <a:avLst/>
          </a:prstGeom>
          <a:noFill/>
        </p:spPr>
      </p:pic>
      <p:sp>
        <p:nvSpPr>
          <p:cNvPr id="2569242" name="Rectangle 26"/>
          <p:cNvSpPr>
            <a:spLocks noChangeArrowheads="1"/>
          </p:cNvSpPr>
          <p:nvPr/>
        </p:nvSpPr>
        <p:spPr bwMode="auto">
          <a:xfrm>
            <a:off x="3181350" y="4313238"/>
            <a:ext cx="3073400" cy="320675"/>
          </a:xfrm>
          <a:prstGeom prst="rect">
            <a:avLst/>
          </a:prstGeom>
          <a:no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ja-JP" altLang="en-US" sz="1400">
                <a:solidFill>
                  <a:srgbClr val="FF0066"/>
                </a:solidFill>
                <a:ea typeface="ＭＳ Ｐゴシック" pitchFamily="50" charset="-128"/>
              </a:rPr>
              <a:t>例</a:t>
            </a:r>
            <a:r>
              <a:rPr kumimoji="1" lang="en-US" altLang="ja-JP" sz="1400">
                <a:solidFill>
                  <a:srgbClr val="FF0066"/>
                </a:solidFill>
                <a:ea typeface="ＭＳ Ｐゴシック" pitchFamily="50" charset="-128"/>
              </a:rPr>
              <a:t>)HTTP</a:t>
            </a:r>
            <a:r>
              <a:rPr kumimoji="1" lang="ja-JP" altLang="en-US" sz="1400">
                <a:solidFill>
                  <a:srgbClr val="FF0066"/>
                </a:solidFill>
                <a:ea typeface="ＭＳ Ｐゴシック" pitchFamily="50" charset="-128"/>
              </a:rPr>
              <a:t>の</a:t>
            </a:r>
            <a:r>
              <a:rPr kumimoji="1" lang="en-US" altLang="ja-JP" sz="1400">
                <a:solidFill>
                  <a:srgbClr val="FF0066"/>
                </a:solidFill>
                <a:ea typeface="ＭＳ Ｐゴシック" pitchFamily="50" charset="-128"/>
              </a:rPr>
              <a:t>POST</a:t>
            </a:r>
            <a:r>
              <a:rPr kumimoji="1" lang="ja-JP" altLang="en-US" sz="1400">
                <a:solidFill>
                  <a:srgbClr val="FF0066"/>
                </a:solidFill>
                <a:ea typeface="ＭＳ Ｐゴシック" pitchFamily="50" charset="-128"/>
              </a:rPr>
              <a:t>以外の通信。だが、脆弱性を攻撃する文字列を含む。</a:t>
            </a:r>
          </a:p>
        </p:txBody>
      </p:sp>
      <p:sp>
        <p:nvSpPr>
          <p:cNvPr id="2569243" name="Rectangle 27"/>
          <p:cNvSpPr>
            <a:spLocks noChangeArrowheads="1"/>
          </p:cNvSpPr>
          <p:nvPr/>
        </p:nvSpPr>
        <p:spPr bwMode="auto">
          <a:xfrm>
            <a:off x="5715000" y="5956300"/>
            <a:ext cx="2514600" cy="304800"/>
          </a:xfrm>
          <a:prstGeom prst="rect">
            <a:avLst/>
          </a:prstGeom>
          <a:solidFill>
            <a:srgbClr val="FF0200"/>
          </a:solidFill>
          <a:ln w="9525">
            <a:no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ja-JP" altLang="en-US" sz="1400">
                <a:solidFill>
                  <a:schemeClr val="bg1"/>
                </a:solidFill>
                <a:ea typeface="ＭＳ Ｐゴシック" pitchFamily="50" charset="-128"/>
              </a:rPr>
              <a:t>アラーム、リセット、ドロップなど</a:t>
            </a:r>
          </a:p>
        </p:txBody>
      </p:sp>
      <p:sp>
        <p:nvSpPr>
          <p:cNvPr id="2569244" name="Line 28"/>
          <p:cNvSpPr>
            <a:spLocks noChangeShapeType="1"/>
          </p:cNvSpPr>
          <p:nvPr/>
        </p:nvSpPr>
        <p:spPr bwMode="auto">
          <a:xfrm flipV="1">
            <a:off x="6781800" y="4127500"/>
            <a:ext cx="0" cy="1752600"/>
          </a:xfrm>
          <a:prstGeom prst="line">
            <a:avLst/>
          </a:prstGeom>
          <a:noFill/>
          <a:ln w="57150" cap="rnd">
            <a:solidFill>
              <a:srgbClr val="006600"/>
            </a:solidFill>
            <a:prstDash val="sysDot"/>
            <a:round/>
            <a:headEnd type="triangle" w="med" len="med"/>
            <a:tailEnd/>
          </a:ln>
          <a:effectLst/>
        </p:spPr>
        <p:txBody>
          <a:bodyPr wrap="none"/>
          <a:lstStyle/>
          <a:p>
            <a:endParaRPr lang="ja-JP" altLang="en-US"/>
          </a:p>
        </p:txBody>
      </p:sp>
      <p:sp>
        <p:nvSpPr>
          <p:cNvPr id="2569245" name="Rectangle 29"/>
          <p:cNvSpPr>
            <a:spLocks noChangeArrowheads="1"/>
          </p:cNvSpPr>
          <p:nvPr/>
        </p:nvSpPr>
        <p:spPr bwMode="auto">
          <a:xfrm>
            <a:off x="6156325" y="1520825"/>
            <a:ext cx="2530475" cy="1303338"/>
          </a:xfrm>
          <a:prstGeom prst="rect">
            <a:avLst/>
          </a:prstGeom>
          <a:solidFill>
            <a:schemeClr val="bg1"/>
          </a:solidFill>
          <a:ln w="9525">
            <a:solidFill>
              <a:schemeClr val="folHlink"/>
            </a:solid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ja-JP" altLang="en-US" sz="1400">
                <a:solidFill>
                  <a:schemeClr val="folHlink"/>
                </a:solidFill>
                <a:ea typeface="ＭＳ Ｐゴシック" pitchFamily="50" charset="-128"/>
              </a:rPr>
              <a:t>脆弱性を狙った攻撃の検知</a:t>
            </a:r>
            <a:r>
              <a:rPr kumimoji="1" lang="ja-JP" altLang="en-US" sz="1400">
                <a:solidFill>
                  <a:schemeClr val="accent2"/>
                </a:solidFill>
                <a:ea typeface="ＭＳ Ｐゴシック" pitchFamily="50" charset="-128"/>
              </a:rPr>
              <a:t/>
            </a:r>
            <a:br>
              <a:rPr kumimoji="1" lang="ja-JP" altLang="en-US" sz="1400">
                <a:solidFill>
                  <a:schemeClr val="accent2"/>
                </a:solidFill>
                <a:ea typeface="ＭＳ Ｐゴシック" pitchFamily="50" charset="-128"/>
              </a:rPr>
            </a:br>
            <a:r>
              <a:rPr kumimoji="1" lang="ja-JP" altLang="en-US" sz="1400">
                <a:ea typeface="ＭＳ Ｐゴシック" pitchFamily="50" charset="-128"/>
              </a:rPr>
              <a:t>どんな通信が不正かは、攻撃を目的とした通信であるか否かを元に判断される。これを定義するものがシグネチャで、メーカから配布される。</a:t>
            </a:r>
            <a:r>
              <a:rPr kumimoji="1" lang="en-US" altLang="ja-JP" sz="1400">
                <a:ea typeface="ＭＳ Ｐゴシック" pitchFamily="50" charset="-128"/>
              </a:rPr>
              <a:t>(</a:t>
            </a:r>
            <a:r>
              <a:rPr kumimoji="1" lang="ja-JP" altLang="en-US" sz="1400">
                <a:ea typeface="ＭＳ Ｐゴシック" pitchFamily="50" charset="-128"/>
              </a:rPr>
              <a:t>自作も可能</a:t>
            </a:r>
            <a:r>
              <a:rPr kumimoji="1" lang="en-US" altLang="ja-JP" sz="1400">
                <a:ea typeface="ＭＳ Ｐゴシック" pitchFamily="50" charset="-128"/>
              </a:rPr>
              <a:t>)</a:t>
            </a:r>
          </a:p>
        </p:txBody>
      </p:sp>
      <p:sp>
        <p:nvSpPr>
          <p:cNvPr id="2569246" name="Rectangle 30"/>
          <p:cNvSpPr>
            <a:spLocks noChangeArrowheads="1"/>
          </p:cNvSpPr>
          <p:nvPr/>
        </p:nvSpPr>
        <p:spPr bwMode="auto">
          <a:xfrm>
            <a:off x="1766888" y="1539875"/>
            <a:ext cx="2625725" cy="1287463"/>
          </a:xfrm>
          <a:prstGeom prst="rect">
            <a:avLst/>
          </a:prstGeom>
          <a:solidFill>
            <a:schemeClr val="bg1"/>
          </a:solidFill>
          <a:ln w="9525">
            <a:solidFill>
              <a:srgbClr val="FF99CC"/>
            </a:solidFill>
            <a:miter lim="800000"/>
            <a:headEnd/>
            <a:tailEnd/>
          </a:ln>
          <a:effectLst/>
        </p:spPr>
        <p:txBody>
          <a:bodyPr lIns="82124" tIns="41061" rIns="82124" bIns="41061"/>
          <a:lstStyle/>
          <a:p>
            <a:pPr algn="l" defTabSz="814388" eaLnBrk="1" hangingPunct="1">
              <a:lnSpc>
                <a:spcPct val="95000"/>
              </a:lnSpc>
              <a:spcBef>
                <a:spcPct val="50000"/>
              </a:spcBef>
              <a:buClr>
                <a:schemeClr val="tx2"/>
              </a:buClr>
              <a:buSzPct val="100000"/>
              <a:buFont typeface="Wingdings" pitchFamily="2" charset="2"/>
              <a:buNone/>
            </a:pPr>
            <a:r>
              <a:rPr kumimoji="1" lang="ja-JP" altLang="en-US" sz="1400">
                <a:solidFill>
                  <a:srgbClr val="FF3300"/>
                </a:solidFill>
                <a:ea typeface="ＭＳ Ｐゴシック" pitchFamily="50" charset="-128"/>
              </a:rPr>
              <a:t>静的なポリシの遵守</a:t>
            </a:r>
            <a:r>
              <a:rPr kumimoji="1" lang="ja-JP" altLang="en-US" sz="1400">
                <a:ea typeface="ＭＳ Ｐゴシック" pitchFamily="50" charset="-128"/>
              </a:rPr>
              <a:t/>
            </a:r>
            <a:br>
              <a:rPr kumimoji="1" lang="ja-JP" altLang="en-US" sz="1400">
                <a:ea typeface="ＭＳ Ｐゴシック" pitchFamily="50" charset="-128"/>
              </a:rPr>
            </a:br>
            <a:r>
              <a:rPr kumimoji="1" lang="ja-JP" altLang="en-US" sz="1400">
                <a:ea typeface="ＭＳ Ｐゴシック" pitchFamily="50" charset="-128"/>
              </a:rPr>
              <a:t>どんな通信が不適切でどんな通信が適切なのかは管理者が予め設定した内容をもとに判断される。アプリケーション</a:t>
            </a:r>
            <a:r>
              <a:rPr kumimoji="1" lang="en-US" altLang="ja-JP" sz="1400">
                <a:ea typeface="ＭＳ Ｐゴシック" pitchFamily="50" charset="-128"/>
              </a:rPr>
              <a:t>FW</a:t>
            </a:r>
            <a:r>
              <a:rPr kumimoji="1" lang="ja-JP" altLang="en-US" sz="1400">
                <a:ea typeface="ＭＳ Ｐゴシック" pitchFamily="50" charset="-128"/>
              </a:rPr>
              <a:t>などでもこの原則は変わらない。</a:t>
            </a:r>
          </a:p>
        </p:txBody>
      </p:sp>
      <p:sp>
        <p:nvSpPr>
          <p:cNvPr id="31" name="タイトル 30"/>
          <p:cNvSpPr>
            <a:spLocks noGrp="1"/>
          </p:cNvSpPr>
          <p:nvPr>
            <p:ph type="title"/>
          </p:nvPr>
        </p:nvSpPr>
        <p:spPr/>
        <p:txBody>
          <a:bodyPr/>
          <a:lstStyle/>
          <a:p>
            <a:r>
              <a:rPr lang="en-US" altLang="ja-JP" dirty="0" err="1" smtClean="0"/>
              <a:t>IPS</a:t>
            </a:r>
            <a:r>
              <a:rPr lang="en-US" altLang="ja-JP" dirty="0" smtClean="0"/>
              <a:t> </a:t>
            </a:r>
            <a:r>
              <a:rPr lang="ja-JP" altLang="en-US" dirty="0" smtClean="0"/>
              <a:t>の役割の再確認</a:t>
            </a:r>
            <a:br>
              <a:rPr lang="ja-JP" altLang="en-US" dirty="0" smtClean="0"/>
            </a:br>
            <a:r>
              <a:rPr lang="en-US" altLang="ja-JP" sz="2400" dirty="0" smtClean="0"/>
              <a:t>(</a:t>
            </a:r>
            <a:r>
              <a:rPr lang="ja-JP" altLang="en-US" sz="2400" dirty="0" smtClean="0"/>
              <a:t>アプリケーション</a:t>
            </a:r>
            <a:r>
              <a:rPr lang="en-US" altLang="ja-JP" sz="2400" dirty="0" smtClean="0"/>
              <a:t>FW</a:t>
            </a:r>
            <a:r>
              <a:rPr lang="ja-JP" altLang="en-US" sz="2400" dirty="0" smtClean="0"/>
              <a:t>との違い</a:t>
            </a:r>
            <a:r>
              <a:rPr lang="en-US" altLang="ja-JP" sz="2400" dirty="0" smtClean="0"/>
              <a:t>) </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0.00573 -0.04166 C 0.00972 -0.04166 0.02292 -0.02476 0.02292 -0.00347 C 0.02292 0.01713 0.00972 0.03473 -0.00573 0.03473 C -0.0217 0.03473 -0.03438 0.01713 -0.03438 -0.00347 C -0.03438 -0.02476 -0.0217 -0.04166 -0.00573 -0.04166 Z " pathEditMode="relative" rAng="0" ptsTypes="fffff">
                                      <p:cBhvr>
                                        <p:cTn id="6" dur="3000" fill="hold"/>
                                        <p:tgtEl>
                                          <p:spTgt spid="2569225"/>
                                        </p:tgtEl>
                                        <p:attrNameLst>
                                          <p:attrName>ppt_x</p:attrName>
                                          <p:attrName>ppt_y</p:attrName>
                                        </p:attrNameLst>
                                      </p:cBhvr>
                                      <p:rCtr x="0" y="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1266" name="Rectangle 2"/>
          <p:cNvSpPr>
            <a:spLocks noChangeArrowheads="1"/>
          </p:cNvSpPr>
          <p:nvPr/>
        </p:nvSpPr>
        <p:spPr bwMode="auto">
          <a:xfrm>
            <a:off x="155575" y="1447800"/>
            <a:ext cx="8856663" cy="3276600"/>
          </a:xfrm>
          <a:prstGeom prst="rect">
            <a:avLst/>
          </a:prstGeom>
          <a:noFill/>
          <a:ln w="9525" algn="ctr">
            <a:solidFill>
              <a:schemeClr val="tx1"/>
            </a:solidFill>
            <a:miter lim="800000"/>
            <a:headEnd/>
            <a:tailEnd/>
          </a:ln>
          <a:effectLst/>
        </p:spPr>
        <p:txBody>
          <a:bodyPr wrap="none" anchor="ctr"/>
          <a:lstStyle/>
          <a:p>
            <a:pPr defTabSz="814388"/>
            <a:endParaRPr lang="ja-JP" altLang="en-US" sz="3000" b="1">
              <a:solidFill>
                <a:schemeClr val="bg1"/>
              </a:solidFill>
              <a:ea typeface="ＭＳ Ｐゴシック" pitchFamily="50" charset="-128"/>
            </a:endParaRPr>
          </a:p>
        </p:txBody>
      </p:sp>
      <p:sp>
        <p:nvSpPr>
          <p:cNvPr id="2571267" name="Line 3"/>
          <p:cNvSpPr>
            <a:spLocks noChangeShapeType="1"/>
          </p:cNvSpPr>
          <p:nvPr/>
        </p:nvSpPr>
        <p:spPr bwMode="auto">
          <a:xfrm>
            <a:off x="457200" y="2038350"/>
            <a:ext cx="8229600" cy="0"/>
          </a:xfrm>
          <a:prstGeom prst="line">
            <a:avLst/>
          </a:prstGeom>
          <a:noFill/>
          <a:ln w="9525">
            <a:solidFill>
              <a:srgbClr val="006666"/>
            </a:solidFill>
            <a:round/>
            <a:headEnd/>
            <a:tailEnd/>
          </a:ln>
          <a:effectLst/>
        </p:spPr>
        <p:txBody>
          <a:bodyPr/>
          <a:lstStyle/>
          <a:p>
            <a:endParaRPr lang="ja-JP" altLang="en-US"/>
          </a:p>
        </p:txBody>
      </p:sp>
      <p:sp>
        <p:nvSpPr>
          <p:cNvPr id="2571268" name="Rectangle 4"/>
          <p:cNvSpPr>
            <a:spLocks noGrp="1" noChangeArrowheads="1"/>
          </p:cNvSpPr>
          <p:nvPr>
            <p:ph type="title"/>
          </p:nvPr>
        </p:nvSpPr>
        <p:spPr/>
        <p:txBody>
          <a:bodyPr/>
          <a:lstStyle/>
          <a:p>
            <a:r>
              <a:rPr lang="en-US" altLang="ja-JP" dirty="0" err="1" smtClean="0"/>
              <a:t>IPS</a:t>
            </a:r>
            <a:r>
              <a:rPr lang="ja-JP" altLang="en-US" dirty="0" smtClean="0"/>
              <a:t>の効能</a:t>
            </a:r>
            <a:r>
              <a:rPr lang="en-US" altLang="ja-JP" dirty="0" smtClean="0"/>
              <a:t/>
            </a:r>
            <a:br>
              <a:rPr lang="en-US" altLang="ja-JP" dirty="0" smtClean="0"/>
            </a:br>
            <a:r>
              <a:rPr lang="ja-JP" altLang="en-US" sz="2800" dirty="0" smtClean="0"/>
              <a:t>パッチ</a:t>
            </a:r>
            <a:r>
              <a:rPr lang="ja-JP" altLang="en-US" sz="2800" dirty="0"/>
              <a:t>を適用するまでの防御</a:t>
            </a:r>
            <a:endParaRPr lang="ja-JP" altLang="en-US" sz="2800" i="1" dirty="0">
              <a:solidFill>
                <a:schemeClr val="folHlink"/>
              </a:solidFill>
            </a:endParaRPr>
          </a:p>
        </p:txBody>
      </p:sp>
      <p:sp>
        <p:nvSpPr>
          <p:cNvPr id="2571269" name="Rectangle 5"/>
          <p:cNvSpPr>
            <a:spLocks noChangeArrowheads="1"/>
          </p:cNvSpPr>
          <p:nvPr/>
        </p:nvSpPr>
        <p:spPr bwMode="auto">
          <a:xfrm>
            <a:off x="792163" y="5781675"/>
            <a:ext cx="2678112" cy="112713"/>
          </a:xfrm>
          <a:prstGeom prst="rect">
            <a:avLst/>
          </a:prstGeom>
          <a:solidFill>
            <a:srgbClr val="FF0000"/>
          </a:solidFill>
          <a:ln w="9525" algn="ctr">
            <a:noFill/>
            <a:miter lim="800000"/>
            <a:headEnd/>
            <a:tailEnd/>
          </a:ln>
          <a:effectLst/>
        </p:spPr>
        <p:txBody>
          <a:bodyPr wrap="none" anchor="ctr"/>
          <a:lstStyle/>
          <a:p>
            <a:endParaRPr lang="ja-JP" altLang="en-US"/>
          </a:p>
        </p:txBody>
      </p:sp>
      <p:sp>
        <p:nvSpPr>
          <p:cNvPr id="2571270" name="AutoShape 6"/>
          <p:cNvSpPr>
            <a:spLocks noChangeArrowheads="1"/>
          </p:cNvSpPr>
          <p:nvPr/>
        </p:nvSpPr>
        <p:spPr bwMode="auto">
          <a:xfrm>
            <a:off x="3484563" y="5719763"/>
            <a:ext cx="5507037" cy="231775"/>
          </a:xfrm>
          <a:prstGeom prst="rightArrow">
            <a:avLst>
              <a:gd name="adj1" fmla="val 50000"/>
              <a:gd name="adj2" fmla="val 594007"/>
            </a:avLst>
          </a:prstGeom>
          <a:solidFill>
            <a:schemeClr val="accent1"/>
          </a:solidFill>
          <a:ln w="9525" algn="ctr">
            <a:noFill/>
            <a:miter lim="800000"/>
            <a:headEnd/>
            <a:tailEnd/>
          </a:ln>
          <a:effectLst/>
        </p:spPr>
        <p:txBody>
          <a:bodyPr wrap="none" anchor="ctr"/>
          <a:lstStyle/>
          <a:p>
            <a:endParaRPr lang="ja-JP" altLang="en-US"/>
          </a:p>
        </p:txBody>
      </p:sp>
      <p:grpSp>
        <p:nvGrpSpPr>
          <p:cNvPr id="2" name="Group 7"/>
          <p:cNvGrpSpPr>
            <a:grpSpLocks/>
          </p:cNvGrpSpPr>
          <p:nvPr/>
        </p:nvGrpSpPr>
        <p:grpSpPr bwMode="auto">
          <a:xfrm>
            <a:off x="4505325" y="5470525"/>
            <a:ext cx="919163" cy="923925"/>
            <a:chOff x="2838" y="3396"/>
            <a:chExt cx="579" cy="582"/>
          </a:xfrm>
        </p:grpSpPr>
        <p:sp>
          <p:nvSpPr>
            <p:cNvPr id="2571272" name="Line 8"/>
            <p:cNvSpPr>
              <a:spLocks noChangeShapeType="1"/>
            </p:cNvSpPr>
            <p:nvPr/>
          </p:nvSpPr>
          <p:spPr bwMode="auto">
            <a:xfrm>
              <a:off x="3133" y="3396"/>
              <a:ext cx="0" cy="480"/>
            </a:xfrm>
            <a:prstGeom prst="line">
              <a:avLst/>
            </a:prstGeom>
            <a:noFill/>
            <a:ln w="9525">
              <a:solidFill>
                <a:schemeClr val="tx1"/>
              </a:solidFill>
              <a:round/>
              <a:headEnd/>
              <a:tailEnd/>
            </a:ln>
            <a:effectLst/>
          </p:spPr>
          <p:txBody>
            <a:bodyPr/>
            <a:lstStyle/>
            <a:p>
              <a:endParaRPr lang="ja-JP" altLang="en-US"/>
            </a:p>
          </p:txBody>
        </p:sp>
        <p:sp>
          <p:nvSpPr>
            <p:cNvPr id="2571273" name="Text Box 9"/>
            <p:cNvSpPr txBox="1">
              <a:spLocks noChangeArrowheads="1"/>
            </p:cNvSpPr>
            <p:nvPr/>
          </p:nvSpPr>
          <p:spPr bwMode="auto">
            <a:xfrm>
              <a:off x="2838" y="3805"/>
              <a:ext cx="579" cy="173"/>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ワーム発生</a:t>
              </a:r>
            </a:p>
          </p:txBody>
        </p:sp>
        <p:pic>
          <p:nvPicPr>
            <p:cNvPr id="2571274" name="Picture 10" descr="virus_bi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28" y="3405"/>
              <a:ext cx="410" cy="402"/>
            </a:xfrm>
            <a:prstGeom prst="rect">
              <a:avLst/>
            </a:prstGeom>
            <a:noFill/>
            <a:ln w="9525">
              <a:noFill/>
              <a:miter lim="800000"/>
              <a:headEnd/>
              <a:tailEnd/>
            </a:ln>
            <a:effectLst/>
          </p:spPr>
        </p:pic>
      </p:grpSp>
      <p:sp>
        <p:nvSpPr>
          <p:cNvPr id="2571275" name="Line 11"/>
          <p:cNvSpPr>
            <a:spLocks noChangeShapeType="1"/>
          </p:cNvSpPr>
          <p:nvPr/>
        </p:nvSpPr>
        <p:spPr bwMode="auto">
          <a:xfrm>
            <a:off x="3314700" y="5480050"/>
            <a:ext cx="0" cy="762000"/>
          </a:xfrm>
          <a:prstGeom prst="line">
            <a:avLst/>
          </a:prstGeom>
          <a:noFill/>
          <a:ln w="9525">
            <a:solidFill>
              <a:schemeClr val="tx1"/>
            </a:solidFill>
            <a:round/>
            <a:headEnd/>
            <a:tailEnd/>
          </a:ln>
          <a:effectLst/>
        </p:spPr>
        <p:txBody>
          <a:bodyPr/>
          <a:lstStyle/>
          <a:p>
            <a:endParaRPr lang="ja-JP" altLang="en-US"/>
          </a:p>
        </p:txBody>
      </p:sp>
      <p:sp>
        <p:nvSpPr>
          <p:cNvPr id="2571276" name="Text Box 12"/>
          <p:cNvSpPr txBox="1">
            <a:spLocks noChangeArrowheads="1"/>
          </p:cNvSpPr>
          <p:nvPr/>
        </p:nvSpPr>
        <p:spPr bwMode="auto">
          <a:xfrm>
            <a:off x="2705100" y="6115050"/>
            <a:ext cx="1187450" cy="274638"/>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シグネチャ適用</a:t>
            </a:r>
          </a:p>
        </p:txBody>
      </p:sp>
      <p:pic>
        <p:nvPicPr>
          <p:cNvPr id="2571277" name="Picture 13" descr="NetRanger"/>
          <p:cNvPicPr>
            <a:picLocks noChangeAspect="1" noChangeArrowheads="1"/>
          </p:cNvPicPr>
          <p:nvPr/>
        </p:nvPicPr>
        <p:blipFill>
          <a:blip r:embed="rId4" cstate="print"/>
          <a:srcRect/>
          <a:stretch>
            <a:fillRect/>
          </a:stretch>
        </p:blipFill>
        <p:spPr bwMode="auto">
          <a:xfrm>
            <a:off x="2979738" y="5594350"/>
            <a:ext cx="723900" cy="450850"/>
          </a:xfrm>
          <a:prstGeom prst="rect">
            <a:avLst/>
          </a:prstGeom>
          <a:noFill/>
        </p:spPr>
      </p:pic>
      <p:grpSp>
        <p:nvGrpSpPr>
          <p:cNvPr id="3" name="Group 14"/>
          <p:cNvGrpSpPr>
            <a:grpSpLocks/>
          </p:cNvGrpSpPr>
          <p:nvPr/>
        </p:nvGrpSpPr>
        <p:grpSpPr bwMode="auto">
          <a:xfrm>
            <a:off x="563563" y="1733550"/>
            <a:ext cx="1104900" cy="889000"/>
            <a:chOff x="355" y="1092"/>
            <a:chExt cx="696" cy="560"/>
          </a:xfrm>
        </p:grpSpPr>
        <p:sp>
          <p:nvSpPr>
            <p:cNvPr id="2571279" name="Line 15"/>
            <p:cNvSpPr>
              <a:spLocks noChangeShapeType="1"/>
            </p:cNvSpPr>
            <p:nvPr/>
          </p:nvSpPr>
          <p:spPr bwMode="auto">
            <a:xfrm>
              <a:off x="709" y="1092"/>
              <a:ext cx="0" cy="480"/>
            </a:xfrm>
            <a:prstGeom prst="line">
              <a:avLst/>
            </a:prstGeom>
            <a:noFill/>
            <a:ln w="9525">
              <a:solidFill>
                <a:schemeClr val="tx1"/>
              </a:solidFill>
              <a:round/>
              <a:headEnd/>
              <a:tailEnd/>
            </a:ln>
            <a:effectLst/>
          </p:spPr>
          <p:txBody>
            <a:bodyPr/>
            <a:lstStyle/>
            <a:p>
              <a:endParaRPr lang="ja-JP" altLang="en-US"/>
            </a:p>
          </p:txBody>
        </p:sp>
        <p:sp>
          <p:nvSpPr>
            <p:cNvPr id="2571280" name="Text Box 16"/>
            <p:cNvSpPr txBox="1">
              <a:spLocks noChangeArrowheads="1"/>
            </p:cNvSpPr>
            <p:nvPr/>
          </p:nvSpPr>
          <p:spPr bwMode="auto">
            <a:xfrm>
              <a:off x="355" y="1479"/>
              <a:ext cx="696" cy="173"/>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パッチリリース</a:t>
              </a:r>
            </a:p>
          </p:txBody>
        </p:sp>
        <p:grpSp>
          <p:nvGrpSpPr>
            <p:cNvPr id="4" name="Group 17"/>
            <p:cNvGrpSpPr>
              <a:grpSpLocks/>
            </p:cNvGrpSpPr>
            <p:nvPr/>
          </p:nvGrpSpPr>
          <p:grpSpPr bwMode="auto">
            <a:xfrm>
              <a:off x="471" y="1122"/>
              <a:ext cx="480" cy="324"/>
              <a:chOff x="4236" y="1277"/>
              <a:chExt cx="877" cy="554"/>
            </a:xfrm>
          </p:grpSpPr>
          <p:sp>
            <p:nvSpPr>
              <p:cNvPr id="2571282" name="AutoShape 18" descr="metals_normal01"/>
              <p:cNvSpPr>
                <a:spLocks noChangeArrowheads="1"/>
              </p:cNvSpPr>
              <p:nvPr/>
            </p:nvSpPr>
            <p:spPr bwMode="auto">
              <a:xfrm rot="-1690539">
                <a:off x="4236" y="1428"/>
                <a:ext cx="877" cy="241"/>
              </a:xfrm>
              <a:prstGeom prst="roundRect">
                <a:avLst>
                  <a:gd name="adj" fmla="val 11111"/>
                </a:avLst>
              </a:prstGeom>
              <a:blipFill dpi="0" rotWithShape="1">
                <a:blip r:embed="rId5" cstate="print"/>
                <a:srcRect/>
                <a:tile tx="0" ty="0" sx="100000" sy="100000" flip="none" algn="tl"/>
              </a:blipFill>
              <a:ln w="9525" algn="ctr">
                <a:solidFill>
                  <a:srgbClr val="777777"/>
                </a:solidFill>
                <a:round/>
                <a:headEnd/>
                <a:tailEnd/>
              </a:ln>
              <a:effectLst/>
            </p:spPr>
            <p:txBody>
              <a:bodyPr wrap="none" anchor="ctr"/>
              <a:lstStyle/>
              <a:p>
                <a:endParaRPr lang="ja-JP" altLang="en-US"/>
              </a:p>
            </p:txBody>
          </p:sp>
          <p:sp>
            <p:nvSpPr>
              <p:cNvPr id="2571283" name="Oval 19"/>
              <p:cNvSpPr>
                <a:spLocks noChangeArrowheads="1"/>
              </p:cNvSpPr>
              <p:nvPr/>
            </p:nvSpPr>
            <p:spPr bwMode="auto">
              <a:xfrm rot="-3914705">
                <a:off x="4270" y="1633"/>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284" name="Oval 20"/>
              <p:cNvSpPr>
                <a:spLocks noChangeArrowheads="1"/>
              </p:cNvSpPr>
              <p:nvPr/>
            </p:nvSpPr>
            <p:spPr bwMode="auto">
              <a:xfrm rot="-3914705">
                <a:off x="4977" y="138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285" name="Oval 21"/>
              <p:cNvSpPr>
                <a:spLocks noChangeArrowheads="1"/>
              </p:cNvSpPr>
              <p:nvPr/>
            </p:nvSpPr>
            <p:spPr bwMode="auto">
              <a:xfrm rot="-3914705">
                <a:off x="4921" y="1277"/>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286" name="Oval 22"/>
              <p:cNvSpPr>
                <a:spLocks noChangeArrowheads="1"/>
              </p:cNvSpPr>
              <p:nvPr/>
            </p:nvSpPr>
            <p:spPr bwMode="auto">
              <a:xfrm rot="-3914705">
                <a:off x="4325" y="173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grpSp>
      </p:grpSp>
      <p:sp>
        <p:nvSpPr>
          <p:cNvPr id="2571287" name="Rectangle 23"/>
          <p:cNvSpPr>
            <a:spLocks noChangeArrowheads="1"/>
          </p:cNvSpPr>
          <p:nvPr/>
        </p:nvSpPr>
        <p:spPr bwMode="auto">
          <a:xfrm>
            <a:off x="71438" y="1357313"/>
            <a:ext cx="2511425" cy="239712"/>
          </a:xfrm>
          <a:prstGeom prst="rect">
            <a:avLst/>
          </a:prstGeom>
          <a:solidFill>
            <a:srgbClr val="FF6600"/>
          </a:solidFill>
          <a:ln w="28575">
            <a:solidFill>
              <a:schemeClr val="tx1"/>
            </a:solidFill>
            <a:miter lim="800000"/>
            <a:headEnd/>
            <a:tailEnd/>
          </a:ln>
          <a:effectLst/>
        </p:spPr>
        <p:txBody>
          <a:bodyPr wrap="none" lIns="73025" tIns="36512" rIns="73025" bIns="36512" anchor="ctr"/>
          <a:lstStyle/>
          <a:p>
            <a:pPr>
              <a:lnSpc>
                <a:spcPct val="100000"/>
              </a:lnSpc>
            </a:pPr>
            <a:r>
              <a:rPr lang="ja-JP" altLang="en-US" sz="1400" b="1">
                <a:solidFill>
                  <a:schemeClr val="bg1"/>
                </a:solidFill>
                <a:ea typeface="ＭＳ Ｐゴシック" pitchFamily="50" charset="-128"/>
              </a:rPr>
              <a:t>パッチリリースから適用まで</a:t>
            </a:r>
          </a:p>
        </p:txBody>
      </p:sp>
      <p:sp>
        <p:nvSpPr>
          <p:cNvPr id="2571288" name="Text Box 24"/>
          <p:cNvSpPr txBox="1">
            <a:spLocks noChangeArrowheads="1"/>
          </p:cNvSpPr>
          <p:nvPr/>
        </p:nvSpPr>
        <p:spPr bwMode="auto">
          <a:xfrm>
            <a:off x="2209800" y="1885950"/>
            <a:ext cx="1068388" cy="304800"/>
          </a:xfrm>
          <a:prstGeom prst="rect">
            <a:avLst/>
          </a:prstGeom>
          <a:solidFill>
            <a:srgbClr val="FF0000"/>
          </a:solidFill>
          <a:ln w="9525">
            <a:noFill/>
            <a:miter lim="800000"/>
            <a:headEnd/>
            <a:tailEnd/>
          </a:ln>
          <a:effectLst/>
        </p:spPr>
        <p:txBody>
          <a:bodyPr wrap="none">
            <a:spAutoFit/>
          </a:bodyPr>
          <a:lstStyle/>
          <a:p>
            <a:pPr>
              <a:lnSpc>
                <a:spcPct val="100000"/>
              </a:lnSpc>
            </a:pPr>
            <a:r>
              <a:rPr lang="ja-JP" altLang="en-US" sz="1400" b="1">
                <a:solidFill>
                  <a:srgbClr val="FFFFFF"/>
                </a:solidFill>
                <a:ea typeface="HGPｺﾞｼｯｸE" pitchFamily="50" charset="-128"/>
              </a:rPr>
              <a:t>情報の取得</a:t>
            </a:r>
          </a:p>
        </p:txBody>
      </p:sp>
      <p:sp>
        <p:nvSpPr>
          <p:cNvPr id="2571289" name="Text Box 25"/>
          <p:cNvSpPr txBox="1">
            <a:spLocks noChangeArrowheads="1"/>
          </p:cNvSpPr>
          <p:nvPr/>
        </p:nvSpPr>
        <p:spPr bwMode="auto">
          <a:xfrm>
            <a:off x="4010025" y="1885950"/>
            <a:ext cx="1020763" cy="304800"/>
          </a:xfrm>
          <a:prstGeom prst="rect">
            <a:avLst/>
          </a:prstGeom>
          <a:solidFill>
            <a:srgbClr val="FF0000"/>
          </a:solidFill>
          <a:ln w="9525">
            <a:noFill/>
            <a:miter lim="800000"/>
            <a:headEnd/>
            <a:tailEnd/>
          </a:ln>
          <a:effectLst/>
        </p:spPr>
        <p:txBody>
          <a:bodyPr wrap="none">
            <a:spAutoFit/>
          </a:bodyPr>
          <a:lstStyle/>
          <a:p>
            <a:pPr>
              <a:lnSpc>
                <a:spcPct val="100000"/>
              </a:lnSpc>
            </a:pPr>
            <a:r>
              <a:rPr lang="ja-JP" altLang="en-US" sz="1400" b="1">
                <a:solidFill>
                  <a:srgbClr val="FFFFFF"/>
                </a:solidFill>
                <a:ea typeface="HGPｺﾞｼｯｸE" pitchFamily="50" charset="-128"/>
              </a:rPr>
              <a:t>パッチ検証</a:t>
            </a:r>
          </a:p>
        </p:txBody>
      </p:sp>
      <p:sp>
        <p:nvSpPr>
          <p:cNvPr id="2571290" name="Text Box 26"/>
          <p:cNvSpPr txBox="1">
            <a:spLocks noChangeArrowheads="1"/>
          </p:cNvSpPr>
          <p:nvPr/>
        </p:nvSpPr>
        <p:spPr bwMode="auto">
          <a:xfrm>
            <a:off x="5791200" y="1885950"/>
            <a:ext cx="1073150" cy="304800"/>
          </a:xfrm>
          <a:prstGeom prst="rect">
            <a:avLst/>
          </a:prstGeom>
          <a:solidFill>
            <a:srgbClr val="FF0000"/>
          </a:solidFill>
          <a:ln w="9525">
            <a:noFill/>
            <a:miter lim="800000"/>
            <a:headEnd/>
            <a:tailEnd/>
          </a:ln>
          <a:effectLst/>
        </p:spPr>
        <p:txBody>
          <a:bodyPr wrap="none">
            <a:spAutoFit/>
          </a:bodyPr>
          <a:lstStyle/>
          <a:p>
            <a:pPr>
              <a:lnSpc>
                <a:spcPct val="100000"/>
              </a:lnSpc>
            </a:pPr>
            <a:r>
              <a:rPr lang="ja-JP" altLang="en-US" sz="1400" b="1">
                <a:solidFill>
                  <a:srgbClr val="FFFFFF"/>
                </a:solidFill>
                <a:ea typeface="HGPｺﾞｼｯｸE" pitchFamily="50" charset="-128"/>
              </a:rPr>
              <a:t>適用日決定</a:t>
            </a:r>
          </a:p>
        </p:txBody>
      </p:sp>
      <p:sp>
        <p:nvSpPr>
          <p:cNvPr id="2571291" name="Rectangle 27"/>
          <p:cNvSpPr>
            <a:spLocks noChangeArrowheads="1"/>
          </p:cNvSpPr>
          <p:nvPr/>
        </p:nvSpPr>
        <p:spPr bwMode="auto">
          <a:xfrm>
            <a:off x="153988" y="4953000"/>
            <a:ext cx="8869362" cy="1600200"/>
          </a:xfrm>
          <a:prstGeom prst="rect">
            <a:avLst/>
          </a:prstGeom>
          <a:noFill/>
          <a:ln w="9525" algn="ctr">
            <a:solidFill>
              <a:schemeClr val="tx1"/>
            </a:solidFill>
            <a:miter lim="800000"/>
            <a:headEnd/>
            <a:tailEnd/>
          </a:ln>
          <a:effectLst/>
        </p:spPr>
        <p:txBody>
          <a:bodyPr wrap="none" anchor="ctr"/>
          <a:lstStyle/>
          <a:p>
            <a:pPr defTabSz="814388"/>
            <a:endParaRPr lang="ja-JP" altLang="en-US" sz="3000" b="1">
              <a:solidFill>
                <a:schemeClr val="bg1"/>
              </a:solidFill>
              <a:ea typeface="ＭＳ Ｐゴシック" pitchFamily="50" charset="-128"/>
            </a:endParaRPr>
          </a:p>
        </p:txBody>
      </p:sp>
      <p:sp>
        <p:nvSpPr>
          <p:cNvPr id="2571292" name="Rectangle 28"/>
          <p:cNvSpPr>
            <a:spLocks noChangeArrowheads="1"/>
          </p:cNvSpPr>
          <p:nvPr/>
        </p:nvSpPr>
        <p:spPr bwMode="auto">
          <a:xfrm>
            <a:off x="69850" y="4872038"/>
            <a:ext cx="2511425" cy="239712"/>
          </a:xfrm>
          <a:prstGeom prst="rect">
            <a:avLst/>
          </a:prstGeom>
          <a:solidFill>
            <a:schemeClr val="accent1"/>
          </a:solidFill>
          <a:ln w="28575">
            <a:solidFill>
              <a:schemeClr val="tx1"/>
            </a:solidFill>
            <a:miter lim="800000"/>
            <a:headEnd/>
            <a:tailEnd/>
          </a:ln>
          <a:effectLst/>
        </p:spPr>
        <p:txBody>
          <a:bodyPr wrap="none" lIns="73025" tIns="36512" rIns="73025" bIns="36512" anchor="ctr"/>
          <a:lstStyle/>
          <a:p>
            <a:pPr>
              <a:lnSpc>
                <a:spcPct val="100000"/>
              </a:lnSpc>
            </a:pPr>
            <a:r>
              <a:rPr lang="en-US" altLang="ja-JP" sz="1400" b="1">
                <a:solidFill>
                  <a:schemeClr val="bg1"/>
                </a:solidFill>
                <a:ea typeface="ＭＳ Ｐゴシック" pitchFamily="50" charset="-128"/>
              </a:rPr>
              <a:t>IPS</a:t>
            </a:r>
            <a:r>
              <a:rPr lang="ja-JP" altLang="en-US" sz="1400" b="1">
                <a:solidFill>
                  <a:schemeClr val="bg1"/>
                </a:solidFill>
                <a:ea typeface="ＭＳ Ｐゴシック" pitchFamily="50" charset="-128"/>
              </a:rPr>
              <a:t>による緊急対応</a:t>
            </a:r>
          </a:p>
        </p:txBody>
      </p:sp>
      <p:sp>
        <p:nvSpPr>
          <p:cNvPr id="2571293" name="Line 29"/>
          <p:cNvSpPr>
            <a:spLocks noChangeShapeType="1"/>
          </p:cNvSpPr>
          <p:nvPr/>
        </p:nvSpPr>
        <p:spPr bwMode="auto">
          <a:xfrm>
            <a:off x="7953375" y="1744663"/>
            <a:ext cx="0" cy="762000"/>
          </a:xfrm>
          <a:prstGeom prst="line">
            <a:avLst/>
          </a:prstGeom>
          <a:noFill/>
          <a:ln w="9525">
            <a:solidFill>
              <a:schemeClr val="tx1"/>
            </a:solidFill>
            <a:round/>
            <a:headEnd/>
            <a:tailEnd/>
          </a:ln>
          <a:effectLst/>
        </p:spPr>
        <p:txBody>
          <a:bodyPr/>
          <a:lstStyle/>
          <a:p>
            <a:endParaRPr lang="ja-JP" altLang="en-US"/>
          </a:p>
        </p:txBody>
      </p:sp>
      <p:sp>
        <p:nvSpPr>
          <p:cNvPr id="2571294" name="Text Box 30"/>
          <p:cNvSpPr txBox="1">
            <a:spLocks noChangeArrowheads="1"/>
          </p:cNvSpPr>
          <p:nvPr/>
        </p:nvSpPr>
        <p:spPr bwMode="auto">
          <a:xfrm>
            <a:off x="7496175" y="2319338"/>
            <a:ext cx="901700" cy="274637"/>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パッチ適用</a:t>
            </a:r>
          </a:p>
        </p:txBody>
      </p:sp>
      <p:grpSp>
        <p:nvGrpSpPr>
          <p:cNvPr id="5" name="Group 31"/>
          <p:cNvGrpSpPr>
            <a:grpSpLocks/>
          </p:cNvGrpSpPr>
          <p:nvPr/>
        </p:nvGrpSpPr>
        <p:grpSpPr bwMode="auto">
          <a:xfrm>
            <a:off x="7620000" y="1752600"/>
            <a:ext cx="685800" cy="530225"/>
            <a:chOff x="1077" y="1422"/>
            <a:chExt cx="1371" cy="1266"/>
          </a:xfrm>
        </p:grpSpPr>
        <p:grpSp>
          <p:nvGrpSpPr>
            <p:cNvPr id="6" name="Group 32"/>
            <p:cNvGrpSpPr>
              <a:grpSpLocks/>
            </p:cNvGrpSpPr>
            <p:nvPr/>
          </p:nvGrpSpPr>
          <p:grpSpPr bwMode="auto">
            <a:xfrm>
              <a:off x="1104" y="1440"/>
              <a:ext cx="1344" cy="1248"/>
              <a:chOff x="2736" y="3408"/>
              <a:chExt cx="288" cy="240"/>
            </a:xfrm>
          </p:grpSpPr>
          <p:sp>
            <p:nvSpPr>
              <p:cNvPr id="2571297" name="Freeform 33"/>
              <p:cNvSpPr>
                <a:spLocks noEditPoints="1"/>
              </p:cNvSpPr>
              <p:nvPr/>
            </p:nvSpPr>
            <p:spPr bwMode="auto">
              <a:xfrm>
                <a:off x="2736" y="3408"/>
                <a:ext cx="288" cy="240"/>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bg2"/>
              </a:solidFill>
              <a:ln w="9525">
                <a:noFill/>
                <a:round/>
                <a:headEnd/>
                <a:tailEnd/>
              </a:ln>
              <a:effectLst/>
            </p:spPr>
            <p:txBody>
              <a:bodyPr/>
              <a:lstStyle/>
              <a:p>
                <a:endParaRPr lang="ja-JP" altLang="en-US"/>
              </a:p>
            </p:txBody>
          </p:sp>
          <p:sp>
            <p:nvSpPr>
              <p:cNvPr id="2571298" name="Oval 34"/>
              <p:cNvSpPr>
                <a:spLocks noChangeArrowheads="1"/>
              </p:cNvSpPr>
              <p:nvPr/>
            </p:nvSpPr>
            <p:spPr bwMode="auto">
              <a:xfrm>
                <a:off x="2784" y="3456"/>
                <a:ext cx="192" cy="144"/>
              </a:xfrm>
              <a:prstGeom prst="ellipse">
                <a:avLst/>
              </a:prstGeom>
              <a:solidFill>
                <a:schemeClr val="bg2"/>
              </a:solidFill>
              <a:ln w="9525" algn="ctr">
                <a:noFill/>
                <a:round/>
                <a:headEnd/>
                <a:tailEnd/>
              </a:ln>
              <a:effectLst/>
            </p:spPr>
            <p:txBody>
              <a:bodyPr wrap="none" anchor="ctr"/>
              <a:lstStyle/>
              <a:p>
                <a:endParaRPr lang="ja-JP" altLang="en-US"/>
              </a:p>
            </p:txBody>
          </p:sp>
        </p:grpSp>
        <p:sp>
          <p:nvSpPr>
            <p:cNvPr id="2571299" name="Freeform 35"/>
            <p:cNvSpPr>
              <a:spLocks noEditPoints="1"/>
            </p:cNvSpPr>
            <p:nvPr/>
          </p:nvSpPr>
          <p:spPr bwMode="auto">
            <a:xfrm>
              <a:off x="1077" y="1422"/>
              <a:ext cx="1344" cy="1248"/>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accent2">
                <a:alpha val="80000"/>
              </a:schemeClr>
            </a:solidFill>
            <a:ln w="9525">
              <a:noFill/>
              <a:round/>
              <a:headEnd/>
              <a:tailEnd/>
            </a:ln>
            <a:effectLst/>
          </p:spPr>
          <p:txBody>
            <a:bodyPr/>
            <a:lstStyle/>
            <a:p>
              <a:endParaRPr lang="ja-JP" altLang="en-US"/>
            </a:p>
          </p:txBody>
        </p:sp>
        <p:sp>
          <p:nvSpPr>
            <p:cNvPr id="2571300" name="Oval 36"/>
            <p:cNvSpPr>
              <a:spLocks noChangeArrowheads="1"/>
            </p:cNvSpPr>
            <p:nvPr/>
          </p:nvSpPr>
          <p:spPr bwMode="auto">
            <a:xfrm>
              <a:off x="1392" y="1728"/>
              <a:ext cx="720" cy="624"/>
            </a:xfrm>
            <a:prstGeom prst="ellipse">
              <a:avLst/>
            </a:prstGeom>
            <a:solidFill>
              <a:schemeClr val="accent2">
                <a:alpha val="80000"/>
              </a:schemeClr>
            </a:solidFill>
            <a:ln w="9525" algn="ctr">
              <a:noFill/>
              <a:round/>
              <a:headEnd/>
              <a:tailEnd/>
            </a:ln>
            <a:effectLst/>
          </p:spPr>
          <p:txBody>
            <a:bodyPr wrap="none" anchor="ctr"/>
            <a:lstStyle/>
            <a:p>
              <a:endParaRPr lang="ja-JP" altLang="en-US"/>
            </a:p>
          </p:txBody>
        </p:sp>
      </p:grpSp>
      <p:grpSp>
        <p:nvGrpSpPr>
          <p:cNvPr id="7" name="Group 37"/>
          <p:cNvGrpSpPr>
            <a:grpSpLocks/>
          </p:cNvGrpSpPr>
          <p:nvPr/>
        </p:nvGrpSpPr>
        <p:grpSpPr bwMode="auto">
          <a:xfrm>
            <a:off x="7572375" y="1752600"/>
            <a:ext cx="762000" cy="514350"/>
            <a:chOff x="4236" y="1277"/>
            <a:chExt cx="877" cy="554"/>
          </a:xfrm>
        </p:grpSpPr>
        <p:sp>
          <p:nvSpPr>
            <p:cNvPr id="2571302" name="AutoShape 38" descr="metals_normal01"/>
            <p:cNvSpPr>
              <a:spLocks noChangeArrowheads="1"/>
            </p:cNvSpPr>
            <p:nvPr/>
          </p:nvSpPr>
          <p:spPr bwMode="auto">
            <a:xfrm rot="-1690539">
              <a:off x="4236" y="1428"/>
              <a:ext cx="877" cy="241"/>
            </a:xfrm>
            <a:prstGeom prst="roundRect">
              <a:avLst>
                <a:gd name="adj" fmla="val 11111"/>
              </a:avLst>
            </a:prstGeom>
            <a:blipFill dpi="0" rotWithShape="1">
              <a:blip r:embed="rId5" cstate="print"/>
              <a:srcRect/>
              <a:tile tx="0" ty="0" sx="100000" sy="100000" flip="none" algn="tl"/>
            </a:blipFill>
            <a:ln w="9525" algn="ctr">
              <a:solidFill>
                <a:srgbClr val="777777"/>
              </a:solidFill>
              <a:round/>
              <a:headEnd/>
              <a:tailEnd/>
            </a:ln>
            <a:effectLst/>
          </p:spPr>
          <p:txBody>
            <a:bodyPr wrap="none" anchor="ctr"/>
            <a:lstStyle/>
            <a:p>
              <a:endParaRPr lang="ja-JP" altLang="en-US"/>
            </a:p>
          </p:txBody>
        </p:sp>
        <p:sp>
          <p:nvSpPr>
            <p:cNvPr id="2571303" name="Oval 39"/>
            <p:cNvSpPr>
              <a:spLocks noChangeArrowheads="1"/>
            </p:cNvSpPr>
            <p:nvPr/>
          </p:nvSpPr>
          <p:spPr bwMode="auto">
            <a:xfrm rot="-3914705">
              <a:off x="4270" y="1633"/>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04" name="Oval 40"/>
            <p:cNvSpPr>
              <a:spLocks noChangeArrowheads="1"/>
            </p:cNvSpPr>
            <p:nvPr/>
          </p:nvSpPr>
          <p:spPr bwMode="auto">
            <a:xfrm rot="-3914705">
              <a:off x="4977" y="138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05" name="Oval 41"/>
            <p:cNvSpPr>
              <a:spLocks noChangeArrowheads="1"/>
            </p:cNvSpPr>
            <p:nvPr/>
          </p:nvSpPr>
          <p:spPr bwMode="auto">
            <a:xfrm rot="-3914705">
              <a:off x="4921" y="1277"/>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06" name="Oval 42"/>
            <p:cNvSpPr>
              <a:spLocks noChangeArrowheads="1"/>
            </p:cNvSpPr>
            <p:nvPr/>
          </p:nvSpPr>
          <p:spPr bwMode="auto">
            <a:xfrm rot="-3914705">
              <a:off x="4325" y="173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grpSp>
      <p:grpSp>
        <p:nvGrpSpPr>
          <p:cNvPr id="8" name="Group 43"/>
          <p:cNvGrpSpPr>
            <a:grpSpLocks/>
          </p:cNvGrpSpPr>
          <p:nvPr/>
        </p:nvGrpSpPr>
        <p:grpSpPr bwMode="auto">
          <a:xfrm>
            <a:off x="6491288" y="5551488"/>
            <a:ext cx="901700" cy="849312"/>
            <a:chOff x="4818" y="1195"/>
            <a:chExt cx="568" cy="535"/>
          </a:xfrm>
        </p:grpSpPr>
        <p:sp>
          <p:nvSpPr>
            <p:cNvPr id="2571308" name="Line 44"/>
            <p:cNvSpPr>
              <a:spLocks noChangeShapeType="1"/>
            </p:cNvSpPr>
            <p:nvPr/>
          </p:nvSpPr>
          <p:spPr bwMode="auto">
            <a:xfrm>
              <a:off x="5106" y="1195"/>
              <a:ext cx="0" cy="480"/>
            </a:xfrm>
            <a:prstGeom prst="line">
              <a:avLst/>
            </a:prstGeom>
            <a:noFill/>
            <a:ln w="9525">
              <a:solidFill>
                <a:schemeClr val="tx1"/>
              </a:solidFill>
              <a:round/>
              <a:headEnd/>
              <a:tailEnd/>
            </a:ln>
            <a:effectLst/>
          </p:spPr>
          <p:txBody>
            <a:bodyPr/>
            <a:lstStyle/>
            <a:p>
              <a:endParaRPr lang="ja-JP" altLang="en-US"/>
            </a:p>
          </p:txBody>
        </p:sp>
        <p:sp>
          <p:nvSpPr>
            <p:cNvPr id="2571309" name="Text Box 45"/>
            <p:cNvSpPr txBox="1">
              <a:spLocks noChangeArrowheads="1"/>
            </p:cNvSpPr>
            <p:nvPr/>
          </p:nvSpPr>
          <p:spPr bwMode="auto">
            <a:xfrm>
              <a:off x="4818" y="1557"/>
              <a:ext cx="568" cy="173"/>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パッチ適用</a:t>
              </a:r>
            </a:p>
          </p:txBody>
        </p:sp>
        <p:grpSp>
          <p:nvGrpSpPr>
            <p:cNvPr id="9" name="Group 46"/>
            <p:cNvGrpSpPr>
              <a:grpSpLocks/>
            </p:cNvGrpSpPr>
            <p:nvPr/>
          </p:nvGrpSpPr>
          <p:grpSpPr bwMode="auto">
            <a:xfrm>
              <a:off x="4896" y="1200"/>
              <a:ext cx="432" cy="334"/>
              <a:chOff x="1077" y="1422"/>
              <a:chExt cx="1371" cy="1266"/>
            </a:xfrm>
          </p:grpSpPr>
          <p:grpSp>
            <p:nvGrpSpPr>
              <p:cNvPr id="10" name="Group 47"/>
              <p:cNvGrpSpPr>
                <a:grpSpLocks/>
              </p:cNvGrpSpPr>
              <p:nvPr/>
            </p:nvGrpSpPr>
            <p:grpSpPr bwMode="auto">
              <a:xfrm>
                <a:off x="1104" y="1440"/>
                <a:ext cx="1344" cy="1248"/>
                <a:chOff x="2736" y="3408"/>
                <a:chExt cx="288" cy="240"/>
              </a:xfrm>
            </p:grpSpPr>
            <p:sp>
              <p:nvSpPr>
                <p:cNvPr id="2571312" name="Freeform 48"/>
                <p:cNvSpPr>
                  <a:spLocks noEditPoints="1"/>
                </p:cNvSpPr>
                <p:nvPr/>
              </p:nvSpPr>
              <p:spPr bwMode="auto">
                <a:xfrm>
                  <a:off x="2736" y="3408"/>
                  <a:ext cx="288" cy="240"/>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bg2"/>
                </a:solidFill>
                <a:ln w="9525">
                  <a:noFill/>
                  <a:round/>
                  <a:headEnd/>
                  <a:tailEnd/>
                </a:ln>
                <a:effectLst/>
              </p:spPr>
              <p:txBody>
                <a:bodyPr/>
                <a:lstStyle/>
                <a:p>
                  <a:endParaRPr lang="ja-JP" altLang="en-US"/>
                </a:p>
              </p:txBody>
            </p:sp>
            <p:sp>
              <p:nvSpPr>
                <p:cNvPr id="2571313" name="Oval 49"/>
                <p:cNvSpPr>
                  <a:spLocks noChangeArrowheads="1"/>
                </p:cNvSpPr>
                <p:nvPr/>
              </p:nvSpPr>
              <p:spPr bwMode="auto">
                <a:xfrm>
                  <a:off x="2784" y="3456"/>
                  <a:ext cx="192" cy="144"/>
                </a:xfrm>
                <a:prstGeom prst="ellipse">
                  <a:avLst/>
                </a:prstGeom>
                <a:solidFill>
                  <a:schemeClr val="bg2"/>
                </a:solidFill>
                <a:ln w="9525" algn="ctr">
                  <a:noFill/>
                  <a:round/>
                  <a:headEnd/>
                  <a:tailEnd/>
                </a:ln>
                <a:effectLst/>
              </p:spPr>
              <p:txBody>
                <a:bodyPr wrap="none" anchor="ctr"/>
                <a:lstStyle/>
                <a:p>
                  <a:endParaRPr lang="ja-JP" altLang="en-US"/>
                </a:p>
              </p:txBody>
            </p:sp>
          </p:grpSp>
          <p:sp>
            <p:nvSpPr>
              <p:cNvPr id="2571314" name="Freeform 50"/>
              <p:cNvSpPr>
                <a:spLocks noEditPoints="1"/>
              </p:cNvSpPr>
              <p:nvPr/>
            </p:nvSpPr>
            <p:spPr bwMode="auto">
              <a:xfrm>
                <a:off x="1077" y="1422"/>
                <a:ext cx="1344" cy="1248"/>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accent2">
                  <a:alpha val="80000"/>
                </a:schemeClr>
              </a:solidFill>
              <a:ln w="9525">
                <a:noFill/>
                <a:round/>
                <a:headEnd/>
                <a:tailEnd/>
              </a:ln>
              <a:effectLst/>
            </p:spPr>
            <p:txBody>
              <a:bodyPr/>
              <a:lstStyle/>
              <a:p>
                <a:endParaRPr lang="ja-JP" altLang="en-US"/>
              </a:p>
            </p:txBody>
          </p:sp>
          <p:sp>
            <p:nvSpPr>
              <p:cNvPr id="2571315" name="Oval 51"/>
              <p:cNvSpPr>
                <a:spLocks noChangeArrowheads="1"/>
              </p:cNvSpPr>
              <p:nvPr/>
            </p:nvSpPr>
            <p:spPr bwMode="auto">
              <a:xfrm>
                <a:off x="1392" y="1728"/>
                <a:ext cx="720" cy="624"/>
              </a:xfrm>
              <a:prstGeom prst="ellipse">
                <a:avLst/>
              </a:prstGeom>
              <a:solidFill>
                <a:schemeClr val="accent2">
                  <a:alpha val="80000"/>
                </a:schemeClr>
              </a:solidFill>
              <a:ln w="9525" algn="ctr">
                <a:noFill/>
                <a:round/>
                <a:headEnd/>
                <a:tailEnd/>
              </a:ln>
              <a:effectLst/>
            </p:spPr>
            <p:txBody>
              <a:bodyPr wrap="none" anchor="ctr"/>
              <a:lstStyle/>
              <a:p>
                <a:endParaRPr lang="ja-JP" altLang="en-US"/>
              </a:p>
            </p:txBody>
          </p:sp>
        </p:grpSp>
        <p:grpSp>
          <p:nvGrpSpPr>
            <p:cNvPr id="11" name="Group 52"/>
            <p:cNvGrpSpPr>
              <a:grpSpLocks/>
            </p:cNvGrpSpPr>
            <p:nvPr/>
          </p:nvGrpSpPr>
          <p:grpSpPr bwMode="auto">
            <a:xfrm>
              <a:off x="4866" y="1200"/>
              <a:ext cx="480" cy="324"/>
              <a:chOff x="4236" y="1277"/>
              <a:chExt cx="877" cy="554"/>
            </a:xfrm>
          </p:grpSpPr>
          <p:sp>
            <p:nvSpPr>
              <p:cNvPr id="2571317" name="AutoShape 53" descr="metals_normal01"/>
              <p:cNvSpPr>
                <a:spLocks noChangeArrowheads="1"/>
              </p:cNvSpPr>
              <p:nvPr/>
            </p:nvSpPr>
            <p:spPr bwMode="auto">
              <a:xfrm rot="-1690539">
                <a:off x="4236" y="1428"/>
                <a:ext cx="877" cy="241"/>
              </a:xfrm>
              <a:prstGeom prst="roundRect">
                <a:avLst>
                  <a:gd name="adj" fmla="val 11111"/>
                </a:avLst>
              </a:prstGeom>
              <a:blipFill dpi="0" rotWithShape="1">
                <a:blip r:embed="rId5" cstate="print"/>
                <a:srcRect/>
                <a:tile tx="0" ty="0" sx="100000" sy="100000" flip="none" algn="tl"/>
              </a:blipFill>
              <a:ln w="9525" algn="ctr">
                <a:solidFill>
                  <a:srgbClr val="777777"/>
                </a:solidFill>
                <a:round/>
                <a:headEnd/>
                <a:tailEnd/>
              </a:ln>
              <a:effectLst/>
            </p:spPr>
            <p:txBody>
              <a:bodyPr wrap="none" anchor="ctr"/>
              <a:lstStyle/>
              <a:p>
                <a:endParaRPr lang="ja-JP" altLang="en-US"/>
              </a:p>
            </p:txBody>
          </p:sp>
          <p:sp>
            <p:nvSpPr>
              <p:cNvPr id="2571318" name="Oval 54"/>
              <p:cNvSpPr>
                <a:spLocks noChangeArrowheads="1"/>
              </p:cNvSpPr>
              <p:nvPr/>
            </p:nvSpPr>
            <p:spPr bwMode="auto">
              <a:xfrm rot="-3914705">
                <a:off x="4270" y="1633"/>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19" name="Oval 55"/>
              <p:cNvSpPr>
                <a:spLocks noChangeArrowheads="1"/>
              </p:cNvSpPr>
              <p:nvPr/>
            </p:nvSpPr>
            <p:spPr bwMode="auto">
              <a:xfrm rot="-3914705">
                <a:off x="4977" y="138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20" name="Oval 56"/>
              <p:cNvSpPr>
                <a:spLocks noChangeArrowheads="1"/>
              </p:cNvSpPr>
              <p:nvPr/>
            </p:nvSpPr>
            <p:spPr bwMode="auto">
              <a:xfrm rot="-3914705">
                <a:off x="4921" y="1277"/>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21" name="Oval 57"/>
              <p:cNvSpPr>
                <a:spLocks noChangeArrowheads="1"/>
              </p:cNvSpPr>
              <p:nvPr/>
            </p:nvSpPr>
            <p:spPr bwMode="auto">
              <a:xfrm rot="-3914705">
                <a:off x="4325" y="173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grpSp>
      </p:grpSp>
      <p:grpSp>
        <p:nvGrpSpPr>
          <p:cNvPr id="12" name="Group 58"/>
          <p:cNvGrpSpPr>
            <a:grpSpLocks/>
          </p:cNvGrpSpPr>
          <p:nvPr/>
        </p:nvGrpSpPr>
        <p:grpSpPr bwMode="auto">
          <a:xfrm>
            <a:off x="1447800" y="5503863"/>
            <a:ext cx="1104900" cy="889000"/>
            <a:chOff x="355" y="1092"/>
            <a:chExt cx="696" cy="560"/>
          </a:xfrm>
        </p:grpSpPr>
        <p:sp>
          <p:nvSpPr>
            <p:cNvPr id="2571323" name="Line 59"/>
            <p:cNvSpPr>
              <a:spLocks noChangeShapeType="1"/>
            </p:cNvSpPr>
            <p:nvPr/>
          </p:nvSpPr>
          <p:spPr bwMode="auto">
            <a:xfrm>
              <a:off x="709" y="1092"/>
              <a:ext cx="0" cy="480"/>
            </a:xfrm>
            <a:prstGeom prst="line">
              <a:avLst/>
            </a:prstGeom>
            <a:noFill/>
            <a:ln w="9525">
              <a:solidFill>
                <a:schemeClr val="tx1"/>
              </a:solidFill>
              <a:round/>
              <a:headEnd/>
              <a:tailEnd/>
            </a:ln>
            <a:effectLst/>
          </p:spPr>
          <p:txBody>
            <a:bodyPr/>
            <a:lstStyle/>
            <a:p>
              <a:endParaRPr lang="ja-JP" altLang="en-US"/>
            </a:p>
          </p:txBody>
        </p:sp>
        <p:sp>
          <p:nvSpPr>
            <p:cNvPr id="2571324" name="Text Box 60"/>
            <p:cNvSpPr txBox="1">
              <a:spLocks noChangeArrowheads="1"/>
            </p:cNvSpPr>
            <p:nvPr/>
          </p:nvSpPr>
          <p:spPr bwMode="auto">
            <a:xfrm>
              <a:off x="355" y="1479"/>
              <a:ext cx="696" cy="173"/>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パッチリリース</a:t>
              </a:r>
            </a:p>
          </p:txBody>
        </p:sp>
        <p:grpSp>
          <p:nvGrpSpPr>
            <p:cNvPr id="13" name="Group 61"/>
            <p:cNvGrpSpPr>
              <a:grpSpLocks/>
            </p:cNvGrpSpPr>
            <p:nvPr/>
          </p:nvGrpSpPr>
          <p:grpSpPr bwMode="auto">
            <a:xfrm>
              <a:off x="471" y="1122"/>
              <a:ext cx="480" cy="324"/>
              <a:chOff x="4236" y="1277"/>
              <a:chExt cx="877" cy="554"/>
            </a:xfrm>
          </p:grpSpPr>
          <p:sp>
            <p:nvSpPr>
              <p:cNvPr id="2571326" name="AutoShape 62" descr="metals_normal01"/>
              <p:cNvSpPr>
                <a:spLocks noChangeArrowheads="1"/>
              </p:cNvSpPr>
              <p:nvPr/>
            </p:nvSpPr>
            <p:spPr bwMode="auto">
              <a:xfrm rot="-1690539">
                <a:off x="4236" y="1428"/>
                <a:ext cx="877" cy="241"/>
              </a:xfrm>
              <a:prstGeom prst="roundRect">
                <a:avLst>
                  <a:gd name="adj" fmla="val 11111"/>
                </a:avLst>
              </a:prstGeom>
              <a:blipFill dpi="0" rotWithShape="1">
                <a:blip r:embed="rId5" cstate="print"/>
                <a:srcRect/>
                <a:tile tx="0" ty="0" sx="100000" sy="100000" flip="none" algn="tl"/>
              </a:blipFill>
              <a:ln w="9525" algn="ctr">
                <a:solidFill>
                  <a:srgbClr val="777777"/>
                </a:solidFill>
                <a:round/>
                <a:headEnd/>
                <a:tailEnd/>
              </a:ln>
              <a:effectLst/>
            </p:spPr>
            <p:txBody>
              <a:bodyPr wrap="none" anchor="ctr"/>
              <a:lstStyle/>
              <a:p>
                <a:endParaRPr lang="ja-JP" altLang="en-US"/>
              </a:p>
            </p:txBody>
          </p:sp>
          <p:sp>
            <p:nvSpPr>
              <p:cNvPr id="2571327" name="Oval 63"/>
              <p:cNvSpPr>
                <a:spLocks noChangeArrowheads="1"/>
              </p:cNvSpPr>
              <p:nvPr/>
            </p:nvSpPr>
            <p:spPr bwMode="auto">
              <a:xfrm rot="-3914705">
                <a:off x="4270" y="1633"/>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28" name="Oval 64"/>
              <p:cNvSpPr>
                <a:spLocks noChangeArrowheads="1"/>
              </p:cNvSpPr>
              <p:nvPr/>
            </p:nvSpPr>
            <p:spPr bwMode="auto">
              <a:xfrm rot="-3914705">
                <a:off x="4977" y="138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29" name="Oval 65"/>
              <p:cNvSpPr>
                <a:spLocks noChangeArrowheads="1"/>
              </p:cNvSpPr>
              <p:nvPr/>
            </p:nvSpPr>
            <p:spPr bwMode="auto">
              <a:xfrm rot="-3914705">
                <a:off x="4921" y="1277"/>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sp>
            <p:nvSpPr>
              <p:cNvPr id="2571330" name="Oval 66"/>
              <p:cNvSpPr>
                <a:spLocks noChangeArrowheads="1"/>
              </p:cNvSpPr>
              <p:nvPr/>
            </p:nvSpPr>
            <p:spPr bwMode="auto">
              <a:xfrm rot="-3914705">
                <a:off x="4325" y="1735"/>
                <a:ext cx="96" cy="96"/>
              </a:xfrm>
              <a:prstGeom prst="ellipse">
                <a:avLst/>
              </a:prstGeom>
              <a:gradFill rotWithShape="1">
                <a:gsLst>
                  <a:gs pos="0">
                    <a:srgbClr val="C0C0C0"/>
                  </a:gs>
                  <a:gs pos="100000">
                    <a:srgbClr val="C0C0C0">
                      <a:gamma/>
                      <a:shade val="46275"/>
                      <a:invGamma/>
                    </a:srgbClr>
                  </a:gs>
                </a:gsLst>
                <a:lin ang="2700000" scaled="1"/>
              </a:gradFill>
              <a:ln w="9525" algn="ctr">
                <a:noFill/>
                <a:round/>
                <a:headEnd/>
                <a:tailEnd/>
              </a:ln>
              <a:effectLst/>
            </p:spPr>
            <p:txBody>
              <a:bodyPr wrap="none" anchor="ctr"/>
              <a:lstStyle/>
              <a:p>
                <a:endParaRPr lang="ja-JP" altLang="en-US"/>
              </a:p>
            </p:txBody>
          </p:sp>
        </p:grpSp>
      </p:grpSp>
      <p:grpSp>
        <p:nvGrpSpPr>
          <p:cNvPr id="14" name="Group 67"/>
          <p:cNvGrpSpPr>
            <a:grpSpLocks/>
          </p:cNvGrpSpPr>
          <p:nvPr/>
        </p:nvGrpSpPr>
        <p:grpSpPr bwMode="auto">
          <a:xfrm>
            <a:off x="307975" y="5546725"/>
            <a:ext cx="946150" cy="849313"/>
            <a:chOff x="194" y="3444"/>
            <a:chExt cx="596" cy="535"/>
          </a:xfrm>
        </p:grpSpPr>
        <p:sp>
          <p:nvSpPr>
            <p:cNvPr id="2571332" name="Line 68"/>
            <p:cNvSpPr>
              <a:spLocks noChangeShapeType="1"/>
            </p:cNvSpPr>
            <p:nvPr/>
          </p:nvSpPr>
          <p:spPr bwMode="auto">
            <a:xfrm>
              <a:off x="492" y="3444"/>
              <a:ext cx="0" cy="480"/>
            </a:xfrm>
            <a:prstGeom prst="line">
              <a:avLst/>
            </a:prstGeom>
            <a:noFill/>
            <a:ln w="9525">
              <a:solidFill>
                <a:schemeClr val="tx1"/>
              </a:solidFill>
              <a:round/>
              <a:headEnd/>
              <a:tailEnd/>
            </a:ln>
            <a:effectLst/>
          </p:spPr>
          <p:txBody>
            <a:bodyPr/>
            <a:lstStyle/>
            <a:p>
              <a:endParaRPr lang="ja-JP" altLang="en-US"/>
            </a:p>
          </p:txBody>
        </p:sp>
        <p:sp>
          <p:nvSpPr>
            <p:cNvPr id="2571333" name="Text Box 69"/>
            <p:cNvSpPr txBox="1">
              <a:spLocks noChangeArrowheads="1"/>
            </p:cNvSpPr>
            <p:nvPr/>
          </p:nvSpPr>
          <p:spPr bwMode="auto">
            <a:xfrm>
              <a:off x="194" y="3806"/>
              <a:ext cx="596" cy="173"/>
            </a:xfrm>
            <a:prstGeom prst="rect">
              <a:avLst/>
            </a:prstGeom>
            <a:solidFill>
              <a:schemeClr val="accent1"/>
            </a:solidFill>
            <a:ln w="9525">
              <a:noFill/>
              <a:miter lim="800000"/>
              <a:headEnd/>
              <a:tailEnd/>
            </a:ln>
            <a:effectLst/>
          </p:spPr>
          <p:txBody>
            <a:bodyPr wrap="none">
              <a:spAutoFit/>
            </a:bodyPr>
            <a:lstStyle/>
            <a:p>
              <a:pPr>
                <a:lnSpc>
                  <a:spcPct val="100000"/>
                </a:lnSpc>
              </a:pPr>
              <a:r>
                <a:rPr lang="ja-JP" altLang="en-US" sz="1200" b="1">
                  <a:solidFill>
                    <a:srgbClr val="FFFFFF"/>
                  </a:solidFill>
                  <a:ea typeface="HGPｺﾞｼｯｸE" pitchFamily="50" charset="-128"/>
                </a:rPr>
                <a:t>脆弱性発表</a:t>
              </a:r>
            </a:p>
          </p:txBody>
        </p:sp>
        <p:grpSp>
          <p:nvGrpSpPr>
            <p:cNvPr id="15" name="Group 70"/>
            <p:cNvGrpSpPr>
              <a:grpSpLocks/>
            </p:cNvGrpSpPr>
            <p:nvPr/>
          </p:nvGrpSpPr>
          <p:grpSpPr bwMode="auto">
            <a:xfrm>
              <a:off x="282" y="3449"/>
              <a:ext cx="432" cy="334"/>
              <a:chOff x="1077" y="1422"/>
              <a:chExt cx="1371" cy="1266"/>
            </a:xfrm>
          </p:grpSpPr>
          <p:grpSp>
            <p:nvGrpSpPr>
              <p:cNvPr id="16" name="Group 71"/>
              <p:cNvGrpSpPr>
                <a:grpSpLocks/>
              </p:cNvGrpSpPr>
              <p:nvPr/>
            </p:nvGrpSpPr>
            <p:grpSpPr bwMode="auto">
              <a:xfrm>
                <a:off x="1104" y="1440"/>
                <a:ext cx="1344" cy="1248"/>
                <a:chOff x="2736" y="3408"/>
                <a:chExt cx="288" cy="240"/>
              </a:xfrm>
            </p:grpSpPr>
            <p:sp>
              <p:nvSpPr>
                <p:cNvPr id="2571336" name="Freeform 72"/>
                <p:cNvSpPr>
                  <a:spLocks noEditPoints="1"/>
                </p:cNvSpPr>
                <p:nvPr/>
              </p:nvSpPr>
              <p:spPr bwMode="auto">
                <a:xfrm>
                  <a:off x="2736" y="3408"/>
                  <a:ext cx="288" cy="240"/>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bg2"/>
                </a:solidFill>
                <a:ln w="9525">
                  <a:noFill/>
                  <a:round/>
                  <a:headEnd/>
                  <a:tailEnd/>
                </a:ln>
                <a:effectLst/>
              </p:spPr>
              <p:txBody>
                <a:bodyPr/>
                <a:lstStyle/>
                <a:p>
                  <a:endParaRPr lang="ja-JP" altLang="en-US"/>
                </a:p>
              </p:txBody>
            </p:sp>
            <p:sp>
              <p:nvSpPr>
                <p:cNvPr id="2571337" name="Oval 73"/>
                <p:cNvSpPr>
                  <a:spLocks noChangeArrowheads="1"/>
                </p:cNvSpPr>
                <p:nvPr/>
              </p:nvSpPr>
              <p:spPr bwMode="auto">
                <a:xfrm>
                  <a:off x="2784" y="3456"/>
                  <a:ext cx="192" cy="144"/>
                </a:xfrm>
                <a:prstGeom prst="ellipse">
                  <a:avLst/>
                </a:prstGeom>
                <a:solidFill>
                  <a:schemeClr val="bg2"/>
                </a:solidFill>
                <a:ln w="9525" algn="ctr">
                  <a:noFill/>
                  <a:round/>
                  <a:headEnd/>
                  <a:tailEnd/>
                </a:ln>
                <a:effectLst/>
              </p:spPr>
              <p:txBody>
                <a:bodyPr wrap="none" anchor="ctr"/>
                <a:lstStyle/>
                <a:p>
                  <a:endParaRPr lang="ja-JP" altLang="en-US"/>
                </a:p>
              </p:txBody>
            </p:sp>
          </p:grpSp>
          <p:sp>
            <p:nvSpPr>
              <p:cNvPr id="2571338" name="Freeform 74"/>
              <p:cNvSpPr>
                <a:spLocks noEditPoints="1"/>
              </p:cNvSpPr>
              <p:nvPr/>
            </p:nvSpPr>
            <p:spPr bwMode="auto">
              <a:xfrm>
                <a:off x="1077" y="1422"/>
                <a:ext cx="1344" cy="1248"/>
              </a:xfrm>
              <a:custGeom>
                <a:avLst/>
                <a:gdLst/>
                <a:ahLst/>
                <a:cxnLst>
                  <a:cxn ang="0">
                    <a:pos x="4173" y="3613"/>
                  </a:cxn>
                  <a:cxn ang="0">
                    <a:pos x="3164" y="4267"/>
                  </a:cxn>
                  <a:cxn ang="0">
                    <a:pos x="2043" y="4447"/>
                  </a:cxn>
                  <a:cxn ang="0">
                    <a:pos x="1104" y="4090"/>
                  </a:cxn>
                  <a:cxn ang="0">
                    <a:pos x="646" y="3135"/>
                  </a:cxn>
                  <a:cxn ang="0">
                    <a:pos x="497" y="3010"/>
                  </a:cxn>
                  <a:cxn ang="0">
                    <a:pos x="552" y="4004"/>
                  </a:cxn>
                  <a:cxn ang="0">
                    <a:pos x="1069" y="4680"/>
                  </a:cxn>
                  <a:cxn ang="0">
                    <a:pos x="1911" y="4970"/>
                  </a:cxn>
                  <a:cxn ang="0">
                    <a:pos x="2936" y="4807"/>
                  </a:cxn>
                  <a:cxn ang="0">
                    <a:pos x="3661" y="4459"/>
                  </a:cxn>
                  <a:cxn ang="0">
                    <a:pos x="2552" y="5125"/>
                  </a:cxn>
                  <a:cxn ang="0">
                    <a:pos x="1443" y="5151"/>
                  </a:cxn>
                  <a:cxn ang="0">
                    <a:pos x="536" y="4650"/>
                  </a:cxn>
                  <a:cxn ang="0">
                    <a:pos x="38" y="3738"/>
                  </a:cxn>
                  <a:cxn ang="0">
                    <a:pos x="157" y="2528"/>
                  </a:cxn>
                  <a:cxn ang="0">
                    <a:pos x="917" y="1412"/>
                  </a:cxn>
                  <a:cxn ang="0">
                    <a:pos x="1970" y="841"/>
                  </a:cxn>
                  <a:cxn ang="0">
                    <a:pos x="3051" y="803"/>
                  </a:cxn>
                  <a:cxn ang="0">
                    <a:pos x="3894" y="1282"/>
                  </a:cxn>
                  <a:cxn ang="0">
                    <a:pos x="4232" y="2264"/>
                  </a:cxn>
                  <a:cxn ang="0">
                    <a:pos x="4359" y="2351"/>
                  </a:cxn>
                  <a:cxn ang="0">
                    <a:pos x="4379" y="1328"/>
                  </a:cxn>
                  <a:cxn ang="0">
                    <a:pos x="3910" y="591"/>
                  </a:cxn>
                  <a:cxn ang="0">
                    <a:pos x="3084" y="242"/>
                  </a:cxn>
                  <a:cxn ang="0">
                    <a:pos x="2025" y="380"/>
                  </a:cxn>
                  <a:cxn ang="0">
                    <a:pos x="1205" y="775"/>
                  </a:cxn>
                  <a:cxn ang="0">
                    <a:pos x="2221" y="124"/>
                  </a:cxn>
                  <a:cxn ang="0">
                    <a:pos x="3300" y="25"/>
                  </a:cxn>
                  <a:cxn ang="0">
                    <a:pos x="4229" y="427"/>
                  </a:cxn>
                  <a:cxn ang="0">
                    <a:pos x="4796" y="1273"/>
                  </a:cxn>
                  <a:cxn ang="0">
                    <a:pos x="4786" y="2510"/>
                  </a:cxn>
                  <a:cxn ang="0">
                    <a:pos x="1593" y="1699"/>
                  </a:cxn>
                  <a:cxn ang="0">
                    <a:pos x="1917" y="1466"/>
                  </a:cxn>
                  <a:cxn ang="0">
                    <a:pos x="2281" y="1332"/>
                  </a:cxn>
                  <a:cxn ang="0">
                    <a:pos x="2657" y="1301"/>
                  </a:cxn>
                  <a:cxn ang="0">
                    <a:pos x="3022" y="1381"/>
                  </a:cxn>
                  <a:cxn ang="0">
                    <a:pos x="3348" y="1575"/>
                  </a:cxn>
                  <a:cxn ang="0">
                    <a:pos x="3585" y="1853"/>
                  </a:cxn>
                  <a:cxn ang="0">
                    <a:pos x="3720" y="2188"/>
                  </a:cxn>
                  <a:cxn ang="0">
                    <a:pos x="3747" y="2554"/>
                  </a:cxn>
                  <a:cxn ang="0">
                    <a:pos x="3666" y="2929"/>
                  </a:cxn>
                  <a:cxn ang="0">
                    <a:pos x="3474" y="3287"/>
                  </a:cxn>
                  <a:cxn ang="0">
                    <a:pos x="3187" y="3582"/>
                  </a:cxn>
                  <a:cxn ang="0">
                    <a:pos x="2847" y="3784"/>
                  </a:cxn>
                  <a:cxn ang="0">
                    <a:pos x="2476" y="3884"/>
                  </a:cxn>
                  <a:cxn ang="0">
                    <a:pos x="2102" y="3877"/>
                  </a:cxn>
                  <a:cxn ang="0">
                    <a:pos x="1745" y="3760"/>
                  </a:cxn>
                  <a:cxn ang="0">
                    <a:pos x="1445" y="3534"/>
                  </a:cxn>
                  <a:cxn ang="0">
                    <a:pos x="1241" y="3234"/>
                  </a:cxn>
                  <a:cxn ang="0">
                    <a:pos x="1142" y="2885"/>
                  </a:cxn>
                  <a:cxn ang="0">
                    <a:pos x="1150" y="2513"/>
                  </a:cxn>
                  <a:cxn ang="0">
                    <a:pos x="1267" y="2142"/>
                  </a:cxn>
                </a:cxnLst>
                <a:rect l="0" t="0" r="r" b="b"/>
                <a:pathLst>
                  <a:path w="4875" h="5211">
                    <a:moveTo>
                      <a:pt x="4713" y="2749"/>
                    </a:moveTo>
                    <a:lnTo>
                      <a:pt x="4636" y="2943"/>
                    </a:lnTo>
                    <a:lnTo>
                      <a:pt x="4542" y="3127"/>
                    </a:lnTo>
                    <a:lnTo>
                      <a:pt x="4432" y="3300"/>
                    </a:lnTo>
                    <a:lnTo>
                      <a:pt x="4309" y="3462"/>
                    </a:lnTo>
                    <a:lnTo>
                      <a:pt x="4173" y="3613"/>
                    </a:lnTo>
                    <a:lnTo>
                      <a:pt x="4025" y="3753"/>
                    </a:lnTo>
                    <a:lnTo>
                      <a:pt x="3868" y="3881"/>
                    </a:lnTo>
                    <a:lnTo>
                      <a:pt x="3701" y="3996"/>
                    </a:lnTo>
                    <a:lnTo>
                      <a:pt x="3527" y="4099"/>
                    </a:lnTo>
                    <a:lnTo>
                      <a:pt x="3348" y="4190"/>
                    </a:lnTo>
                    <a:lnTo>
                      <a:pt x="3164" y="4267"/>
                    </a:lnTo>
                    <a:lnTo>
                      <a:pt x="2977" y="4332"/>
                    </a:lnTo>
                    <a:lnTo>
                      <a:pt x="2788" y="4384"/>
                    </a:lnTo>
                    <a:lnTo>
                      <a:pt x="2599" y="4421"/>
                    </a:lnTo>
                    <a:lnTo>
                      <a:pt x="2411" y="4443"/>
                    </a:lnTo>
                    <a:lnTo>
                      <a:pt x="2225" y="4452"/>
                    </a:lnTo>
                    <a:lnTo>
                      <a:pt x="2043" y="4447"/>
                    </a:lnTo>
                    <a:lnTo>
                      <a:pt x="1865" y="4426"/>
                    </a:lnTo>
                    <a:lnTo>
                      <a:pt x="1694" y="4390"/>
                    </a:lnTo>
                    <a:lnTo>
                      <a:pt x="1532" y="4339"/>
                    </a:lnTo>
                    <a:lnTo>
                      <a:pt x="1378" y="4272"/>
                    </a:lnTo>
                    <a:lnTo>
                      <a:pt x="1235" y="4190"/>
                    </a:lnTo>
                    <a:lnTo>
                      <a:pt x="1104" y="4090"/>
                    </a:lnTo>
                    <a:lnTo>
                      <a:pt x="986" y="3974"/>
                    </a:lnTo>
                    <a:lnTo>
                      <a:pt x="883" y="3841"/>
                    </a:lnTo>
                    <a:lnTo>
                      <a:pt x="796" y="3691"/>
                    </a:lnTo>
                    <a:lnTo>
                      <a:pt x="726" y="3523"/>
                    </a:lnTo>
                    <a:lnTo>
                      <a:pt x="676" y="3338"/>
                    </a:lnTo>
                    <a:lnTo>
                      <a:pt x="646" y="3135"/>
                    </a:lnTo>
                    <a:lnTo>
                      <a:pt x="636" y="2913"/>
                    </a:lnTo>
                    <a:lnTo>
                      <a:pt x="650" y="2673"/>
                    </a:lnTo>
                    <a:lnTo>
                      <a:pt x="688" y="2414"/>
                    </a:lnTo>
                    <a:lnTo>
                      <a:pt x="607" y="2619"/>
                    </a:lnTo>
                    <a:lnTo>
                      <a:pt x="544" y="2817"/>
                    </a:lnTo>
                    <a:lnTo>
                      <a:pt x="497" y="3010"/>
                    </a:lnTo>
                    <a:lnTo>
                      <a:pt x="469" y="3195"/>
                    </a:lnTo>
                    <a:lnTo>
                      <a:pt x="456" y="3372"/>
                    </a:lnTo>
                    <a:lnTo>
                      <a:pt x="458" y="3542"/>
                    </a:lnTo>
                    <a:lnTo>
                      <a:pt x="476" y="3704"/>
                    </a:lnTo>
                    <a:lnTo>
                      <a:pt x="507" y="3858"/>
                    </a:lnTo>
                    <a:lnTo>
                      <a:pt x="552" y="4004"/>
                    </a:lnTo>
                    <a:lnTo>
                      <a:pt x="610" y="4140"/>
                    </a:lnTo>
                    <a:lnTo>
                      <a:pt x="679" y="4267"/>
                    </a:lnTo>
                    <a:lnTo>
                      <a:pt x="761" y="4386"/>
                    </a:lnTo>
                    <a:lnTo>
                      <a:pt x="854" y="4494"/>
                    </a:lnTo>
                    <a:lnTo>
                      <a:pt x="957" y="4592"/>
                    </a:lnTo>
                    <a:lnTo>
                      <a:pt x="1069" y="4680"/>
                    </a:lnTo>
                    <a:lnTo>
                      <a:pt x="1191" y="4756"/>
                    </a:lnTo>
                    <a:lnTo>
                      <a:pt x="1321" y="4822"/>
                    </a:lnTo>
                    <a:lnTo>
                      <a:pt x="1458" y="4877"/>
                    </a:lnTo>
                    <a:lnTo>
                      <a:pt x="1603" y="4920"/>
                    </a:lnTo>
                    <a:lnTo>
                      <a:pt x="1754" y="4951"/>
                    </a:lnTo>
                    <a:lnTo>
                      <a:pt x="1911" y="4970"/>
                    </a:lnTo>
                    <a:lnTo>
                      <a:pt x="2072" y="4976"/>
                    </a:lnTo>
                    <a:lnTo>
                      <a:pt x="2239" y="4969"/>
                    </a:lnTo>
                    <a:lnTo>
                      <a:pt x="2409" y="4950"/>
                    </a:lnTo>
                    <a:lnTo>
                      <a:pt x="2583" y="4916"/>
                    </a:lnTo>
                    <a:lnTo>
                      <a:pt x="2758" y="4869"/>
                    </a:lnTo>
                    <a:lnTo>
                      <a:pt x="2936" y="4807"/>
                    </a:lnTo>
                    <a:lnTo>
                      <a:pt x="3115" y="4732"/>
                    </a:lnTo>
                    <a:lnTo>
                      <a:pt x="3295" y="4641"/>
                    </a:lnTo>
                    <a:lnTo>
                      <a:pt x="3474" y="4535"/>
                    </a:lnTo>
                    <a:lnTo>
                      <a:pt x="3653" y="4414"/>
                    </a:lnTo>
                    <a:lnTo>
                      <a:pt x="3831" y="4278"/>
                    </a:lnTo>
                    <a:lnTo>
                      <a:pt x="3661" y="4459"/>
                    </a:lnTo>
                    <a:lnTo>
                      <a:pt x="3485" y="4620"/>
                    </a:lnTo>
                    <a:lnTo>
                      <a:pt x="3304" y="4759"/>
                    </a:lnTo>
                    <a:lnTo>
                      <a:pt x="3120" y="4880"/>
                    </a:lnTo>
                    <a:lnTo>
                      <a:pt x="2932" y="4980"/>
                    </a:lnTo>
                    <a:lnTo>
                      <a:pt x="2743" y="5062"/>
                    </a:lnTo>
                    <a:lnTo>
                      <a:pt x="2552" y="5125"/>
                    </a:lnTo>
                    <a:lnTo>
                      <a:pt x="2363" y="5171"/>
                    </a:lnTo>
                    <a:lnTo>
                      <a:pt x="2172" y="5199"/>
                    </a:lnTo>
                    <a:lnTo>
                      <a:pt x="1985" y="5211"/>
                    </a:lnTo>
                    <a:lnTo>
                      <a:pt x="1800" y="5207"/>
                    </a:lnTo>
                    <a:lnTo>
                      <a:pt x="1619" y="5186"/>
                    </a:lnTo>
                    <a:lnTo>
                      <a:pt x="1443" y="5151"/>
                    </a:lnTo>
                    <a:lnTo>
                      <a:pt x="1272" y="5101"/>
                    </a:lnTo>
                    <a:lnTo>
                      <a:pt x="1107" y="5037"/>
                    </a:lnTo>
                    <a:lnTo>
                      <a:pt x="950" y="4960"/>
                    </a:lnTo>
                    <a:lnTo>
                      <a:pt x="802" y="4868"/>
                    </a:lnTo>
                    <a:lnTo>
                      <a:pt x="664" y="4766"/>
                    </a:lnTo>
                    <a:lnTo>
                      <a:pt x="536" y="4650"/>
                    </a:lnTo>
                    <a:lnTo>
                      <a:pt x="419" y="4524"/>
                    </a:lnTo>
                    <a:lnTo>
                      <a:pt x="314" y="4386"/>
                    </a:lnTo>
                    <a:lnTo>
                      <a:pt x="223" y="4239"/>
                    </a:lnTo>
                    <a:lnTo>
                      <a:pt x="146" y="4081"/>
                    </a:lnTo>
                    <a:lnTo>
                      <a:pt x="84" y="3913"/>
                    </a:lnTo>
                    <a:lnTo>
                      <a:pt x="38" y="3738"/>
                    </a:lnTo>
                    <a:lnTo>
                      <a:pt x="10" y="3554"/>
                    </a:lnTo>
                    <a:lnTo>
                      <a:pt x="0" y="3362"/>
                    </a:lnTo>
                    <a:lnTo>
                      <a:pt x="7" y="3163"/>
                    </a:lnTo>
                    <a:lnTo>
                      <a:pt x="36" y="2957"/>
                    </a:lnTo>
                    <a:lnTo>
                      <a:pt x="86" y="2746"/>
                    </a:lnTo>
                    <a:lnTo>
                      <a:pt x="157" y="2528"/>
                    </a:lnTo>
                    <a:lnTo>
                      <a:pt x="251" y="2306"/>
                    </a:lnTo>
                    <a:lnTo>
                      <a:pt x="360" y="2096"/>
                    </a:lnTo>
                    <a:lnTo>
                      <a:pt x="483" y="1902"/>
                    </a:lnTo>
                    <a:lnTo>
                      <a:pt x="617" y="1724"/>
                    </a:lnTo>
                    <a:lnTo>
                      <a:pt x="762" y="1560"/>
                    </a:lnTo>
                    <a:lnTo>
                      <a:pt x="917" y="1412"/>
                    </a:lnTo>
                    <a:lnTo>
                      <a:pt x="1079" y="1279"/>
                    </a:lnTo>
                    <a:lnTo>
                      <a:pt x="1248" y="1161"/>
                    </a:lnTo>
                    <a:lnTo>
                      <a:pt x="1423" y="1058"/>
                    </a:lnTo>
                    <a:lnTo>
                      <a:pt x="1603" y="971"/>
                    </a:lnTo>
                    <a:lnTo>
                      <a:pt x="1786" y="898"/>
                    </a:lnTo>
                    <a:lnTo>
                      <a:pt x="1970" y="841"/>
                    </a:lnTo>
                    <a:lnTo>
                      <a:pt x="2156" y="797"/>
                    </a:lnTo>
                    <a:lnTo>
                      <a:pt x="2341" y="769"/>
                    </a:lnTo>
                    <a:lnTo>
                      <a:pt x="2524" y="756"/>
                    </a:lnTo>
                    <a:lnTo>
                      <a:pt x="2704" y="757"/>
                    </a:lnTo>
                    <a:lnTo>
                      <a:pt x="2880" y="772"/>
                    </a:lnTo>
                    <a:lnTo>
                      <a:pt x="3051" y="803"/>
                    </a:lnTo>
                    <a:lnTo>
                      <a:pt x="3216" y="846"/>
                    </a:lnTo>
                    <a:lnTo>
                      <a:pt x="3371" y="905"/>
                    </a:lnTo>
                    <a:lnTo>
                      <a:pt x="3519" y="978"/>
                    </a:lnTo>
                    <a:lnTo>
                      <a:pt x="3656" y="1065"/>
                    </a:lnTo>
                    <a:lnTo>
                      <a:pt x="3781" y="1166"/>
                    </a:lnTo>
                    <a:lnTo>
                      <a:pt x="3894" y="1282"/>
                    </a:lnTo>
                    <a:lnTo>
                      <a:pt x="3992" y="1411"/>
                    </a:lnTo>
                    <a:lnTo>
                      <a:pt x="4076" y="1554"/>
                    </a:lnTo>
                    <a:lnTo>
                      <a:pt x="4142" y="1711"/>
                    </a:lnTo>
                    <a:lnTo>
                      <a:pt x="4191" y="1882"/>
                    </a:lnTo>
                    <a:lnTo>
                      <a:pt x="4222" y="2066"/>
                    </a:lnTo>
                    <a:lnTo>
                      <a:pt x="4232" y="2264"/>
                    </a:lnTo>
                    <a:lnTo>
                      <a:pt x="4220" y="2475"/>
                    </a:lnTo>
                    <a:lnTo>
                      <a:pt x="4186" y="2699"/>
                    </a:lnTo>
                    <a:lnTo>
                      <a:pt x="4128" y="2938"/>
                    </a:lnTo>
                    <a:lnTo>
                      <a:pt x="4223" y="2738"/>
                    </a:lnTo>
                    <a:lnTo>
                      <a:pt x="4300" y="2542"/>
                    </a:lnTo>
                    <a:lnTo>
                      <a:pt x="4359" y="2351"/>
                    </a:lnTo>
                    <a:lnTo>
                      <a:pt x="4401" y="2165"/>
                    </a:lnTo>
                    <a:lnTo>
                      <a:pt x="4428" y="1985"/>
                    </a:lnTo>
                    <a:lnTo>
                      <a:pt x="4437" y="1811"/>
                    </a:lnTo>
                    <a:lnTo>
                      <a:pt x="4432" y="1643"/>
                    </a:lnTo>
                    <a:lnTo>
                      <a:pt x="4412" y="1482"/>
                    </a:lnTo>
                    <a:lnTo>
                      <a:pt x="4379" y="1328"/>
                    </a:lnTo>
                    <a:lnTo>
                      <a:pt x="4331" y="1184"/>
                    </a:lnTo>
                    <a:lnTo>
                      <a:pt x="4270" y="1046"/>
                    </a:lnTo>
                    <a:lnTo>
                      <a:pt x="4198" y="918"/>
                    </a:lnTo>
                    <a:lnTo>
                      <a:pt x="4113" y="799"/>
                    </a:lnTo>
                    <a:lnTo>
                      <a:pt x="4017" y="690"/>
                    </a:lnTo>
                    <a:lnTo>
                      <a:pt x="3910" y="591"/>
                    </a:lnTo>
                    <a:lnTo>
                      <a:pt x="3795" y="504"/>
                    </a:lnTo>
                    <a:lnTo>
                      <a:pt x="3669" y="427"/>
                    </a:lnTo>
                    <a:lnTo>
                      <a:pt x="3535" y="363"/>
                    </a:lnTo>
                    <a:lnTo>
                      <a:pt x="3392" y="309"/>
                    </a:lnTo>
                    <a:lnTo>
                      <a:pt x="3242" y="269"/>
                    </a:lnTo>
                    <a:lnTo>
                      <a:pt x="3084" y="242"/>
                    </a:lnTo>
                    <a:lnTo>
                      <a:pt x="2920" y="229"/>
                    </a:lnTo>
                    <a:lnTo>
                      <a:pt x="2751" y="229"/>
                    </a:lnTo>
                    <a:lnTo>
                      <a:pt x="2575" y="244"/>
                    </a:lnTo>
                    <a:lnTo>
                      <a:pt x="2396" y="273"/>
                    </a:lnTo>
                    <a:lnTo>
                      <a:pt x="2213" y="319"/>
                    </a:lnTo>
                    <a:lnTo>
                      <a:pt x="2025" y="380"/>
                    </a:lnTo>
                    <a:lnTo>
                      <a:pt x="1835" y="457"/>
                    </a:lnTo>
                    <a:lnTo>
                      <a:pt x="1642" y="552"/>
                    </a:lnTo>
                    <a:lnTo>
                      <a:pt x="1448" y="664"/>
                    </a:lnTo>
                    <a:lnTo>
                      <a:pt x="1253" y="794"/>
                    </a:lnTo>
                    <a:lnTo>
                      <a:pt x="1057" y="942"/>
                    </a:lnTo>
                    <a:lnTo>
                      <a:pt x="1205" y="775"/>
                    </a:lnTo>
                    <a:lnTo>
                      <a:pt x="1361" y="626"/>
                    </a:lnTo>
                    <a:lnTo>
                      <a:pt x="1524" y="493"/>
                    </a:lnTo>
                    <a:lnTo>
                      <a:pt x="1692" y="377"/>
                    </a:lnTo>
                    <a:lnTo>
                      <a:pt x="1865" y="277"/>
                    </a:lnTo>
                    <a:lnTo>
                      <a:pt x="2042" y="193"/>
                    </a:lnTo>
                    <a:lnTo>
                      <a:pt x="2221" y="124"/>
                    </a:lnTo>
                    <a:lnTo>
                      <a:pt x="2402" y="71"/>
                    </a:lnTo>
                    <a:lnTo>
                      <a:pt x="2585" y="32"/>
                    </a:lnTo>
                    <a:lnTo>
                      <a:pt x="2766" y="9"/>
                    </a:lnTo>
                    <a:lnTo>
                      <a:pt x="2947" y="0"/>
                    </a:lnTo>
                    <a:lnTo>
                      <a:pt x="3125" y="6"/>
                    </a:lnTo>
                    <a:lnTo>
                      <a:pt x="3300" y="25"/>
                    </a:lnTo>
                    <a:lnTo>
                      <a:pt x="3471" y="59"/>
                    </a:lnTo>
                    <a:lnTo>
                      <a:pt x="3637" y="107"/>
                    </a:lnTo>
                    <a:lnTo>
                      <a:pt x="3797" y="167"/>
                    </a:lnTo>
                    <a:lnTo>
                      <a:pt x="3950" y="241"/>
                    </a:lnTo>
                    <a:lnTo>
                      <a:pt x="4094" y="327"/>
                    </a:lnTo>
                    <a:lnTo>
                      <a:pt x="4229" y="427"/>
                    </a:lnTo>
                    <a:lnTo>
                      <a:pt x="4355" y="538"/>
                    </a:lnTo>
                    <a:lnTo>
                      <a:pt x="4469" y="662"/>
                    </a:lnTo>
                    <a:lnTo>
                      <a:pt x="4571" y="797"/>
                    </a:lnTo>
                    <a:lnTo>
                      <a:pt x="4660" y="944"/>
                    </a:lnTo>
                    <a:lnTo>
                      <a:pt x="4735" y="1103"/>
                    </a:lnTo>
                    <a:lnTo>
                      <a:pt x="4796" y="1273"/>
                    </a:lnTo>
                    <a:lnTo>
                      <a:pt x="4839" y="1453"/>
                    </a:lnTo>
                    <a:lnTo>
                      <a:pt x="4866" y="1644"/>
                    </a:lnTo>
                    <a:lnTo>
                      <a:pt x="4875" y="1846"/>
                    </a:lnTo>
                    <a:lnTo>
                      <a:pt x="4865" y="2057"/>
                    </a:lnTo>
                    <a:lnTo>
                      <a:pt x="4836" y="2278"/>
                    </a:lnTo>
                    <a:lnTo>
                      <a:pt x="4786" y="2510"/>
                    </a:lnTo>
                    <a:lnTo>
                      <a:pt x="4713" y="2749"/>
                    </a:lnTo>
                    <a:close/>
                    <a:moveTo>
                      <a:pt x="1409" y="1907"/>
                    </a:moveTo>
                    <a:lnTo>
                      <a:pt x="1452" y="1850"/>
                    </a:lnTo>
                    <a:lnTo>
                      <a:pt x="1497" y="1798"/>
                    </a:lnTo>
                    <a:lnTo>
                      <a:pt x="1544" y="1747"/>
                    </a:lnTo>
                    <a:lnTo>
                      <a:pt x="1593" y="1699"/>
                    </a:lnTo>
                    <a:lnTo>
                      <a:pt x="1643" y="1653"/>
                    </a:lnTo>
                    <a:lnTo>
                      <a:pt x="1695" y="1610"/>
                    </a:lnTo>
                    <a:lnTo>
                      <a:pt x="1749" y="1570"/>
                    </a:lnTo>
                    <a:lnTo>
                      <a:pt x="1804" y="1533"/>
                    </a:lnTo>
                    <a:lnTo>
                      <a:pt x="1860" y="1498"/>
                    </a:lnTo>
                    <a:lnTo>
                      <a:pt x="1917" y="1466"/>
                    </a:lnTo>
                    <a:lnTo>
                      <a:pt x="1976" y="1436"/>
                    </a:lnTo>
                    <a:lnTo>
                      <a:pt x="2036" y="1410"/>
                    </a:lnTo>
                    <a:lnTo>
                      <a:pt x="2096" y="1386"/>
                    </a:lnTo>
                    <a:lnTo>
                      <a:pt x="2157" y="1364"/>
                    </a:lnTo>
                    <a:lnTo>
                      <a:pt x="2219" y="1347"/>
                    </a:lnTo>
                    <a:lnTo>
                      <a:pt x="2281" y="1332"/>
                    </a:lnTo>
                    <a:lnTo>
                      <a:pt x="2343" y="1319"/>
                    </a:lnTo>
                    <a:lnTo>
                      <a:pt x="2406" y="1310"/>
                    </a:lnTo>
                    <a:lnTo>
                      <a:pt x="2468" y="1303"/>
                    </a:lnTo>
                    <a:lnTo>
                      <a:pt x="2532" y="1299"/>
                    </a:lnTo>
                    <a:lnTo>
                      <a:pt x="2595" y="1299"/>
                    </a:lnTo>
                    <a:lnTo>
                      <a:pt x="2657" y="1301"/>
                    </a:lnTo>
                    <a:lnTo>
                      <a:pt x="2720" y="1307"/>
                    </a:lnTo>
                    <a:lnTo>
                      <a:pt x="2781" y="1315"/>
                    </a:lnTo>
                    <a:lnTo>
                      <a:pt x="2843" y="1327"/>
                    </a:lnTo>
                    <a:lnTo>
                      <a:pt x="2903" y="1342"/>
                    </a:lnTo>
                    <a:lnTo>
                      <a:pt x="2963" y="1360"/>
                    </a:lnTo>
                    <a:lnTo>
                      <a:pt x="3022" y="1381"/>
                    </a:lnTo>
                    <a:lnTo>
                      <a:pt x="3081" y="1406"/>
                    </a:lnTo>
                    <a:lnTo>
                      <a:pt x="3137" y="1433"/>
                    </a:lnTo>
                    <a:lnTo>
                      <a:pt x="3193" y="1463"/>
                    </a:lnTo>
                    <a:lnTo>
                      <a:pt x="3247" y="1497"/>
                    </a:lnTo>
                    <a:lnTo>
                      <a:pt x="3298" y="1534"/>
                    </a:lnTo>
                    <a:lnTo>
                      <a:pt x="3348" y="1575"/>
                    </a:lnTo>
                    <a:lnTo>
                      <a:pt x="3394" y="1616"/>
                    </a:lnTo>
                    <a:lnTo>
                      <a:pt x="3439" y="1659"/>
                    </a:lnTo>
                    <a:lnTo>
                      <a:pt x="3479" y="1705"/>
                    </a:lnTo>
                    <a:lnTo>
                      <a:pt x="3517" y="1752"/>
                    </a:lnTo>
                    <a:lnTo>
                      <a:pt x="3553" y="1802"/>
                    </a:lnTo>
                    <a:lnTo>
                      <a:pt x="3585" y="1853"/>
                    </a:lnTo>
                    <a:lnTo>
                      <a:pt x="3615" y="1906"/>
                    </a:lnTo>
                    <a:lnTo>
                      <a:pt x="3641" y="1960"/>
                    </a:lnTo>
                    <a:lnTo>
                      <a:pt x="3665" y="2014"/>
                    </a:lnTo>
                    <a:lnTo>
                      <a:pt x="3686" y="2071"/>
                    </a:lnTo>
                    <a:lnTo>
                      <a:pt x="3705" y="2129"/>
                    </a:lnTo>
                    <a:lnTo>
                      <a:pt x="3720" y="2188"/>
                    </a:lnTo>
                    <a:lnTo>
                      <a:pt x="3732" y="2247"/>
                    </a:lnTo>
                    <a:lnTo>
                      <a:pt x="3740" y="2307"/>
                    </a:lnTo>
                    <a:lnTo>
                      <a:pt x="3747" y="2368"/>
                    </a:lnTo>
                    <a:lnTo>
                      <a:pt x="3750" y="2430"/>
                    </a:lnTo>
                    <a:lnTo>
                      <a:pt x="3750" y="2492"/>
                    </a:lnTo>
                    <a:lnTo>
                      <a:pt x="3747" y="2554"/>
                    </a:lnTo>
                    <a:lnTo>
                      <a:pt x="3742" y="2618"/>
                    </a:lnTo>
                    <a:lnTo>
                      <a:pt x="3733" y="2680"/>
                    </a:lnTo>
                    <a:lnTo>
                      <a:pt x="3721" y="2743"/>
                    </a:lnTo>
                    <a:lnTo>
                      <a:pt x="3706" y="2805"/>
                    </a:lnTo>
                    <a:lnTo>
                      <a:pt x="3688" y="2867"/>
                    </a:lnTo>
                    <a:lnTo>
                      <a:pt x="3666" y="2929"/>
                    </a:lnTo>
                    <a:lnTo>
                      <a:pt x="3642" y="2991"/>
                    </a:lnTo>
                    <a:lnTo>
                      <a:pt x="3615" y="3051"/>
                    </a:lnTo>
                    <a:lnTo>
                      <a:pt x="3585" y="3112"/>
                    </a:lnTo>
                    <a:lnTo>
                      <a:pt x="3551" y="3171"/>
                    </a:lnTo>
                    <a:lnTo>
                      <a:pt x="3514" y="3229"/>
                    </a:lnTo>
                    <a:lnTo>
                      <a:pt x="3474" y="3287"/>
                    </a:lnTo>
                    <a:lnTo>
                      <a:pt x="3431" y="3343"/>
                    </a:lnTo>
                    <a:lnTo>
                      <a:pt x="3385" y="3396"/>
                    </a:lnTo>
                    <a:lnTo>
                      <a:pt x="3339" y="3446"/>
                    </a:lnTo>
                    <a:lnTo>
                      <a:pt x="3291" y="3494"/>
                    </a:lnTo>
                    <a:lnTo>
                      <a:pt x="3240" y="3540"/>
                    </a:lnTo>
                    <a:lnTo>
                      <a:pt x="3187" y="3582"/>
                    </a:lnTo>
                    <a:lnTo>
                      <a:pt x="3134" y="3623"/>
                    </a:lnTo>
                    <a:lnTo>
                      <a:pt x="3079" y="3661"/>
                    </a:lnTo>
                    <a:lnTo>
                      <a:pt x="3023" y="3695"/>
                    </a:lnTo>
                    <a:lnTo>
                      <a:pt x="2965" y="3727"/>
                    </a:lnTo>
                    <a:lnTo>
                      <a:pt x="2906" y="3756"/>
                    </a:lnTo>
                    <a:lnTo>
                      <a:pt x="2847" y="3784"/>
                    </a:lnTo>
                    <a:lnTo>
                      <a:pt x="2786" y="3808"/>
                    </a:lnTo>
                    <a:lnTo>
                      <a:pt x="2726" y="3828"/>
                    </a:lnTo>
                    <a:lnTo>
                      <a:pt x="2665" y="3847"/>
                    </a:lnTo>
                    <a:lnTo>
                      <a:pt x="2601" y="3862"/>
                    </a:lnTo>
                    <a:lnTo>
                      <a:pt x="2539" y="3874"/>
                    </a:lnTo>
                    <a:lnTo>
                      <a:pt x="2476" y="3884"/>
                    </a:lnTo>
                    <a:lnTo>
                      <a:pt x="2414" y="3890"/>
                    </a:lnTo>
                    <a:lnTo>
                      <a:pt x="2351" y="3894"/>
                    </a:lnTo>
                    <a:lnTo>
                      <a:pt x="2288" y="3895"/>
                    </a:lnTo>
                    <a:lnTo>
                      <a:pt x="2226" y="3891"/>
                    </a:lnTo>
                    <a:lnTo>
                      <a:pt x="2162" y="3886"/>
                    </a:lnTo>
                    <a:lnTo>
                      <a:pt x="2102" y="3877"/>
                    </a:lnTo>
                    <a:lnTo>
                      <a:pt x="2039" y="3866"/>
                    </a:lnTo>
                    <a:lnTo>
                      <a:pt x="1980" y="3851"/>
                    </a:lnTo>
                    <a:lnTo>
                      <a:pt x="1920" y="3834"/>
                    </a:lnTo>
                    <a:lnTo>
                      <a:pt x="1861" y="3812"/>
                    </a:lnTo>
                    <a:lnTo>
                      <a:pt x="1803" y="3788"/>
                    </a:lnTo>
                    <a:lnTo>
                      <a:pt x="1745" y="3760"/>
                    </a:lnTo>
                    <a:lnTo>
                      <a:pt x="1690" y="3729"/>
                    </a:lnTo>
                    <a:lnTo>
                      <a:pt x="1637" y="3695"/>
                    </a:lnTo>
                    <a:lnTo>
                      <a:pt x="1584" y="3658"/>
                    </a:lnTo>
                    <a:lnTo>
                      <a:pt x="1535" y="3619"/>
                    </a:lnTo>
                    <a:lnTo>
                      <a:pt x="1488" y="3578"/>
                    </a:lnTo>
                    <a:lnTo>
                      <a:pt x="1445" y="3534"/>
                    </a:lnTo>
                    <a:lnTo>
                      <a:pt x="1403" y="3489"/>
                    </a:lnTo>
                    <a:lnTo>
                      <a:pt x="1365" y="3441"/>
                    </a:lnTo>
                    <a:lnTo>
                      <a:pt x="1330" y="3392"/>
                    </a:lnTo>
                    <a:lnTo>
                      <a:pt x="1298" y="3341"/>
                    </a:lnTo>
                    <a:lnTo>
                      <a:pt x="1268" y="3287"/>
                    </a:lnTo>
                    <a:lnTo>
                      <a:pt x="1241" y="3234"/>
                    </a:lnTo>
                    <a:lnTo>
                      <a:pt x="1217" y="3178"/>
                    </a:lnTo>
                    <a:lnTo>
                      <a:pt x="1197" y="3122"/>
                    </a:lnTo>
                    <a:lnTo>
                      <a:pt x="1178" y="3064"/>
                    </a:lnTo>
                    <a:lnTo>
                      <a:pt x="1164" y="3005"/>
                    </a:lnTo>
                    <a:lnTo>
                      <a:pt x="1151" y="2945"/>
                    </a:lnTo>
                    <a:lnTo>
                      <a:pt x="1142" y="2885"/>
                    </a:lnTo>
                    <a:lnTo>
                      <a:pt x="1136" y="2824"/>
                    </a:lnTo>
                    <a:lnTo>
                      <a:pt x="1132" y="2762"/>
                    </a:lnTo>
                    <a:lnTo>
                      <a:pt x="1132" y="2700"/>
                    </a:lnTo>
                    <a:lnTo>
                      <a:pt x="1136" y="2638"/>
                    </a:lnTo>
                    <a:lnTo>
                      <a:pt x="1141" y="2576"/>
                    </a:lnTo>
                    <a:lnTo>
                      <a:pt x="1150" y="2513"/>
                    </a:lnTo>
                    <a:lnTo>
                      <a:pt x="1162" y="2451"/>
                    </a:lnTo>
                    <a:lnTo>
                      <a:pt x="1177" y="2388"/>
                    </a:lnTo>
                    <a:lnTo>
                      <a:pt x="1194" y="2326"/>
                    </a:lnTo>
                    <a:lnTo>
                      <a:pt x="1216" y="2264"/>
                    </a:lnTo>
                    <a:lnTo>
                      <a:pt x="1240" y="2203"/>
                    </a:lnTo>
                    <a:lnTo>
                      <a:pt x="1267" y="2142"/>
                    </a:lnTo>
                    <a:lnTo>
                      <a:pt x="1299" y="2082"/>
                    </a:lnTo>
                    <a:lnTo>
                      <a:pt x="1333" y="2022"/>
                    </a:lnTo>
                    <a:lnTo>
                      <a:pt x="1369" y="1963"/>
                    </a:lnTo>
                    <a:lnTo>
                      <a:pt x="1409" y="1907"/>
                    </a:lnTo>
                    <a:close/>
                  </a:path>
                </a:pathLst>
              </a:custGeom>
              <a:solidFill>
                <a:schemeClr val="accent2">
                  <a:alpha val="80000"/>
                </a:schemeClr>
              </a:solidFill>
              <a:ln w="9525">
                <a:noFill/>
                <a:round/>
                <a:headEnd/>
                <a:tailEnd/>
              </a:ln>
              <a:effectLst/>
            </p:spPr>
            <p:txBody>
              <a:bodyPr/>
              <a:lstStyle/>
              <a:p>
                <a:endParaRPr lang="ja-JP" altLang="en-US"/>
              </a:p>
            </p:txBody>
          </p:sp>
          <p:sp>
            <p:nvSpPr>
              <p:cNvPr id="2571339" name="Oval 75"/>
              <p:cNvSpPr>
                <a:spLocks noChangeArrowheads="1"/>
              </p:cNvSpPr>
              <p:nvPr/>
            </p:nvSpPr>
            <p:spPr bwMode="auto">
              <a:xfrm>
                <a:off x="1392" y="1728"/>
                <a:ext cx="720" cy="624"/>
              </a:xfrm>
              <a:prstGeom prst="ellipse">
                <a:avLst/>
              </a:prstGeom>
              <a:solidFill>
                <a:schemeClr val="accent2">
                  <a:alpha val="80000"/>
                </a:schemeClr>
              </a:solidFill>
              <a:ln w="9525" algn="ctr">
                <a:noFill/>
                <a:round/>
                <a:headEnd/>
                <a:tailEnd/>
              </a:ln>
              <a:effectLst/>
            </p:spPr>
            <p:txBody>
              <a:bodyPr wrap="none" anchor="ctr"/>
              <a:lstStyle/>
              <a:p>
                <a:endParaRPr lang="ja-JP" altLang="en-US"/>
              </a:p>
            </p:txBody>
          </p:sp>
        </p:grpSp>
      </p:grpSp>
      <p:sp>
        <p:nvSpPr>
          <p:cNvPr id="2571340" name="AutoShape 76"/>
          <p:cNvSpPr>
            <a:spLocks noChangeArrowheads="1"/>
          </p:cNvSpPr>
          <p:nvPr/>
        </p:nvSpPr>
        <p:spPr bwMode="auto">
          <a:xfrm>
            <a:off x="385763" y="2847975"/>
            <a:ext cx="2667000" cy="1517129"/>
          </a:xfrm>
          <a:prstGeom prst="wedgeRectCallout">
            <a:avLst>
              <a:gd name="adj1" fmla="val 40060"/>
              <a:gd name="adj2" fmla="val -90602"/>
            </a:avLst>
          </a:prstGeom>
          <a:solidFill>
            <a:srgbClr val="C63C6B"/>
          </a:solidFill>
          <a:ln w="9525" algn="ctr">
            <a:solidFill>
              <a:srgbClr val="E7185A"/>
            </a:solidFill>
            <a:miter lim="800000"/>
            <a:headEnd/>
            <a:tailEnd/>
          </a:ln>
          <a:effectLst/>
        </p:spPr>
        <p:txBody>
          <a:bodyPr/>
          <a:lstStyle/>
          <a:p>
            <a:pPr algn="l" defTabSz="814388"/>
            <a:r>
              <a:rPr lang="ja-JP" altLang="en-US" sz="1600" b="1" dirty="0">
                <a:solidFill>
                  <a:schemeClr val="bg1"/>
                </a:solidFill>
                <a:ea typeface="ＭＳ Ｐゴシック" pitchFamily="50" charset="-128"/>
              </a:rPr>
              <a:t>各方面から脆弱性及びパッチリリース情報の取得、自社環境への影響有無の調査を行う。内容と頻度に因るが１～２日を要する場合も。</a:t>
            </a:r>
          </a:p>
        </p:txBody>
      </p:sp>
      <p:sp>
        <p:nvSpPr>
          <p:cNvPr id="2571341" name="AutoShape 77"/>
          <p:cNvSpPr>
            <a:spLocks noChangeArrowheads="1"/>
          </p:cNvSpPr>
          <p:nvPr/>
        </p:nvSpPr>
        <p:spPr bwMode="auto">
          <a:xfrm>
            <a:off x="6105525" y="2843213"/>
            <a:ext cx="2667000" cy="1593899"/>
          </a:xfrm>
          <a:prstGeom prst="wedgeRectCallout">
            <a:avLst>
              <a:gd name="adj1" fmla="val -34347"/>
              <a:gd name="adj2" fmla="val -84116"/>
            </a:avLst>
          </a:prstGeom>
          <a:solidFill>
            <a:srgbClr val="C63C6B"/>
          </a:solidFill>
          <a:ln w="9525" algn="ctr">
            <a:solidFill>
              <a:srgbClr val="D60093"/>
            </a:solidFill>
            <a:miter lim="800000"/>
            <a:headEnd/>
            <a:tailEnd/>
          </a:ln>
          <a:effectLst/>
        </p:spPr>
        <p:txBody>
          <a:bodyPr/>
          <a:lstStyle/>
          <a:p>
            <a:pPr algn="l" defTabSz="814388"/>
            <a:r>
              <a:rPr lang="ja-JP" altLang="en-US" sz="1600" b="1" dirty="0">
                <a:solidFill>
                  <a:schemeClr val="bg1"/>
                </a:solidFill>
                <a:ea typeface="ＭＳ Ｐゴシック" pitchFamily="50" charset="-128"/>
              </a:rPr>
              <a:t>パッチ適用に際してサーバ再起動が必要になり、サービスを一時的に停止する必要がある場合がある。</a:t>
            </a:r>
            <a:br>
              <a:rPr lang="ja-JP" altLang="en-US" sz="1600" b="1" dirty="0">
                <a:solidFill>
                  <a:schemeClr val="bg1"/>
                </a:solidFill>
                <a:ea typeface="ＭＳ Ｐゴシック" pitchFamily="50" charset="-128"/>
              </a:rPr>
            </a:br>
            <a:r>
              <a:rPr lang="ja-JP" altLang="en-US" sz="1600" b="1" dirty="0">
                <a:solidFill>
                  <a:schemeClr val="bg1"/>
                </a:solidFill>
                <a:ea typeface="ＭＳ Ｐゴシック" pitchFamily="50" charset="-128"/>
              </a:rPr>
              <a:t>運用スケジュール上、適切な日まで適用を待つ必要有り</a:t>
            </a:r>
          </a:p>
        </p:txBody>
      </p:sp>
      <p:sp>
        <p:nvSpPr>
          <p:cNvPr id="2571342" name="AutoShape 78"/>
          <p:cNvSpPr>
            <a:spLocks noChangeArrowheads="1"/>
          </p:cNvSpPr>
          <p:nvPr/>
        </p:nvSpPr>
        <p:spPr bwMode="auto">
          <a:xfrm>
            <a:off x="3248025" y="2847975"/>
            <a:ext cx="2667000" cy="1517129"/>
          </a:xfrm>
          <a:prstGeom prst="wedgeRectCallout">
            <a:avLst>
              <a:gd name="adj1" fmla="val 236"/>
              <a:gd name="adj2" fmla="val -89148"/>
            </a:avLst>
          </a:prstGeom>
          <a:solidFill>
            <a:srgbClr val="C63C6B"/>
          </a:solidFill>
          <a:ln w="9525" algn="ctr">
            <a:solidFill>
              <a:srgbClr val="E7185A"/>
            </a:solidFill>
            <a:miter lim="800000"/>
            <a:headEnd/>
            <a:tailEnd/>
          </a:ln>
          <a:effectLst/>
        </p:spPr>
        <p:txBody>
          <a:bodyPr/>
          <a:lstStyle/>
          <a:p>
            <a:pPr algn="l" defTabSz="814388"/>
            <a:r>
              <a:rPr lang="ja-JP" altLang="en-US" sz="1600" b="1" dirty="0">
                <a:solidFill>
                  <a:schemeClr val="bg1"/>
                </a:solidFill>
                <a:ea typeface="ＭＳ Ｐゴシック" pitchFamily="50" charset="-128"/>
              </a:rPr>
              <a:t>セキュリティパッチの適用によりサーバの動作に不具合が発生する場合がある。</a:t>
            </a:r>
            <a:br>
              <a:rPr lang="ja-JP" altLang="en-US" sz="1600" b="1" dirty="0">
                <a:solidFill>
                  <a:schemeClr val="bg1"/>
                </a:solidFill>
                <a:ea typeface="ＭＳ Ｐゴシック" pitchFamily="50" charset="-128"/>
              </a:rPr>
            </a:br>
            <a:r>
              <a:rPr lang="ja-JP" altLang="en-US" sz="1600" b="1" dirty="0">
                <a:solidFill>
                  <a:schemeClr val="bg1"/>
                </a:solidFill>
                <a:ea typeface="ＭＳ Ｐゴシック" pitchFamily="50" charset="-128"/>
              </a:rPr>
              <a:t>そのため、動作の検証もしくは不具合情報の提供を待つことで</a:t>
            </a:r>
            <a:r>
              <a:rPr lang="en-US" altLang="ja-JP" sz="1600" b="1" dirty="0">
                <a:solidFill>
                  <a:schemeClr val="bg1"/>
                </a:solidFill>
                <a:ea typeface="ＭＳ Ｐゴシック" pitchFamily="50" charset="-128"/>
              </a:rPr>
              <a:t>1</a:t>
            </a:r>
            <a:r>
              <a:rPr lang="ja-JP" altLang="en-US" sz="1600" b="1" dirty="0">
                <a:solidFill>
                  <a:schemeClr val="bg1"/>
                </a:solidFill>
                <a:ea typeface="ＭＳ Ｐゴシック" pitchFamily="50" charset="-128"/>
              </a:rPr>
              <a:t>～</a:t>
            </a:r>
            <a:r>
              <a:rPr lang="en-US" altLang="ja-JP" sz="1600" b="1" dirty="0">
                <a:solidFill>
                  <a:schemeClr val="bg1"/>
                </a:solidFill>
                <a:ea typeface="ＭＳ Ｐゴシック" pitchFamily="50" charset="-128"/>
              </a:rPr>
              <a:t>3</a:t>
            </a:r>
            <a:r>
              <a:rPr lang="ja-JP" altLang="en-US" sz="1600" b="1" dirty="0">
                <a:solidFill>
                  <a:schemeClr val="bg1"/>
                </a:solidFill>
                <a:ea typeface="ＭＳ Ｐゴシック" pitchFamily="50" charset="-128"/>
              </a:rPr>
              <a:t>日の日数が必要</a:t>
            </a:r>
          </a:p>
        </p:txBody>
      </p:sp>
      <p:sp>
        <p:nvSpPr>
          <p:cNvPr id="2571343" name="Text Box 79"/>
          <p:cNvSpPr txBox="1">
            <a:spLocks noChangeArrowheads="1"/>
          </p:cNvSpPr>
          <p:nvPr/>
        </p:nvSpPr>
        <p:spPr bwMode="auto">
          <a:xfrm>
            <a:off x="2605088" y="4356100"/>
            <a:ext cx="4038600" cy="339725"/>
          </a:xfrm>
          <a:prstGeom prst="rect">
            <a:avLst/>
          </a:prstGeom>
          <a:noFill/>
          <a:ln w="9525" algn="ctr">
            <a:noFill/>
            <a:miter lim="800000"/>
            <a:headEnd/>
            <a:tailEnd/>
          </a:ln>
          <a:effectLst/>
        </p:spPr>
        <p:txBody>
          <a:bodyPr lIns="91429" tIns="45715" rIns="91429" bIns="45715">
            <a:spAutoFit/>
          </a:bodyPr>
          <a:lstStyle/>
          <a:p>
            <a:pPr>
              <a:spcBef>
                <a:spcPct val="20000"/>
              </a:spcBef>
            </a:pPr>
            <a:r>
              <a:rPr lang="ja-JP" altLang="en-US" b="1">
                <a:solidFill>
                  <a:srgbClr val="FF0000"/>
                </a:solidFill>
                <a:ea typeface="ＭＳ Ｐゴシック" pitchFamily="50" charset="-128"/>
              </a:rPr>
              <a:t>実際にパッチを適用できるのはいつ？</a:t>
            </a:r>
          </a:p>
        </p:txBody>
      </p:sp>
      <p:sp>
        <p:nvSpPr>
          <p:cNvPr id="2571344" name="Line 80"/>
          <p:cNvSpPr>
            <a:spLocks noChangeShapeType="1"/>
          </p:cNvSpPr>
          <p:nvPr/>
        </p:nvSpPr>
        <p:spPr bwMode="auto">
          <a:xfrm>
            <a:off x="3314700" y="5181600"/>
            <a:ext cx="3619500" cy="0"/>
          </a:xfrm>
          <a:prstGeom prst="line">
            <a:avLst/>
          </a:prstGeom>
          <a:noFill/>
          <a:ln w="9525">
            <a:solidFill>
              <a:srgbClr val="006666"/>
            </a:solidFill>
            <a:round/>
            <a:headEnd/>
            <a:tailEnd/>
          </a:ln>
          <a:effectLst/>
        </p:spPr>
        <p:txBody>
          <a:bodyPr/>
          <a:lstStyle/>
          <a:p>
            <a:endParaRPr lang="ja-JP" altLang="en-US"/>
          </a:p>
        </p:txBody>
      </p:sp>
      <p:sp>
        <p:nvSpPr>
          <p:cNvPr id="2571345" name="Text Box 81"/>
          <p:cNvSpPr txBox="1">
            <a:spLocks noChangeArrowheads="1"/>
          </p:cNvSpPr>
          <p:nvPr/>
        </p:nvSpPr>
        <p:spPr bwMode="auto">
          <a:xfrm>
            <a:off x="3892550" y="5029200"/>
            <a:ext cx="2489200" cy="304800"/>
          </a:xfrm>
          <a:prstGeom prst="rect">
            <a:avLst/>
          </a:prstGeom>
          <a:solidFill>
            <a:srgbClr val="0099FF"/>
          </a:solidFill>
          <a:ln w="9525">
            <a:noFill/>
            <a:miter lim="800000"/>
            <a:headEnd/>
            <a:tailEnd/>
          </a:ln>
          <a:effectLst/>
        </p:spPr>
        <p:txBody>
          <a:bodyPr wrap="none">
            <a:spAutoFit/>
          </a:bodyPr>
          <a:lstStyle/>
          <a:p>
            <a:pPr>
              <a:lnSpc>
                <a:spcPct val="100000"/>
              </a:lnSpc>
            </a:pPr>
            <a:r>
              <a:rPr lang="en-US" altLang="ja-JP" sz="1400" b="1">
                <a:solidFill>
                  <a:srgbClr val="FFFFFF"/>
                </a:solidFill>
                <a:ea typeface="HGPｺﾞｼｯｸE" pitchFamily="50" charset="-128"/>
              </a:rPr>
              <a:t>IPS</a:t>
            </a:r>
            <a:r>
              <a:rPr lang="ja-JP" altLang="en-US" sz="1400" b="1">
                <a:solidFill>
                  <a:srgbClr val="FFFFFF"/>
                </a:solidFill>
                <a:ea typeface="HGPｺﾞｼｯｸE" pitchFamily="50" charset="-128"/>
              </a:rPr>
              <a:t>によって対策が早まる期間</a:t>
            </a:r>
          </a:p>
        </p:txBody>
      </p:sp>
      <p:sp>
        <p:nvSpPr>
          <p:cNvPr id="2571346" name="Line 82"/>
          <p:cNvSpPr>
            <a:spLocks noChangeShapeType="1"/>
          </p:cNvSpPr>
          <p:nvPr/>
        </p:nvSpPr>
        <p:spPr bwMode="auto">
          <a:xfrm>
            <a:off x="3314700" y="5110163"/>
            <a:ext cx="0" cy="152400"/>
          </a:xfrm>
          <a:prstGeom prst="line">
            <a:avLst/>
          </a:prstGeom>
          <a:noFill/>
          <a:ln w="9525">
            <a:solidFill>
              <a:srgbClr val="006666"/>
            </a:solidFill>
            <a:round/>
            <a:headEnd/>
            <a:tailEnd/>
          </a:ln>
          <a:effectLst/>
        </p:spPr>
        <p:txBody>
          <a:bodyPr/>
          <a:lstStyle/>
          <a:p>
            <a:endParaRPr lang="ja-JP" altLang="en-US"/>
          </a:p>
        </p:txBody>
      </p:sp>
      <p:sp>
        <p:nvSpPr>
          <p:cNvPr id="2571347" name="Line 83"/>
          <p:cNvSpPr>
            <a:spLocks noChangeShapeType="1"/>
          </p:cNvSpPr>
          <p:nvPr/>
        </p:nvSpPr>
        <p:spPr bwMode="auto">
          <a:xfrm>
            <a:off x="6934200" y="5105400"/>
            <a:ext cx="0" cy="152400"/>
          </a:xfrm>
          <a:prstGeom prst="line">
            <a:avLst/>
          </a:prstGeom>
          <a:noFill/>
          <a:ln w="9525">
            <a:solidFill>
              <a:srgbClr val="006666"/>
            </a:solidFill>
            <a:round/>
            <a:headEnd/>
            <a:tailEnd/>
          </a:ln>
          <a:effectLst/>
        </p:spPr>
        <p:txBody>
          <a:bodyPr/>
          <a:lstStyle/>
          <a:p>
            <a:endParaRPr lang="ja-JP" altLang="en-US"/>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6387" name="Rectangle 3"/>
          <p:cNvSpPr>
            <a:spLocks noChangeArrowheads="1"/>
          </p:cNvSpPr>
          <p:nvPr/>
        </p:nvSpPr>
        <p:spPr bwMode="auto">
          <a:xfrm>
            <a:off x="365125" y="2133600"/>
            <a:ext cx="3657600" cy="4343400"/>
          </a:xfrm>
          <a:prstGeom prst="rect">
            <a:avLst/>
          </a:prstGeom>
          <a:solidFill>
            <a:schemeClr val="accent1"/>
          </a:solidFill>
          <a:ln w="9525" algn="ctr">
            <a:solidFill>
              <a:schemeClr val="tx2"/>
            </a:solidFill>
            <a:miter lim="800000"/>
            <a:headEnd/>
            <a:tailEnd/>
          </a:ln>
          <a:effectLst/>
        </p:spPr>
        <p:txBody>
          <a:bodyPr lIns="82124" tIns="41061" rIns="82124" bIns="41061" anchor="ctr">
            <a:spAutoFit/>
          </a:bodyPr>
          <a:lstStyle/>
          <a:p>
            <a:endParaRPr lang="ja-JP" altLang="en-US"/>
          </a:p>
        </p:txBody>
      </p:sp>
      <p:sp>
        <p:nvSpPr>
          <p:cNvPr id="2576388" name="Text Box 4"/>
          <p:cNvSpPr txBox="1">
            <a:spLocks noChangeArrowheads="1"/>
          </p:cNvSpPr>
          <p:nvPr/>
        </p:nvSpPr>
        <p:spPr bwMode="auto">
          <a:xfrm>
            <a:off x="822325" y="2343150"/>
            <a:ext cx="1219200" cy="561975"/>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ja-JP" altLang="en-US" sz="1600" b="1" dirty="0">
                <a:ea typeface="ＭＳ Ｐゴシック" pitchFamily="50" charset="-128"/>
              </a:rPr>
              <a:t>イベント</a:t>
            </a:r>
            <a:br>
              <a:rPr lang="ja-JP" altLang="en-US" sz="1600" b="1" dirty="0">
                <a:ea typeface="ＭＳ Ｐゴシック" pitchFamily="50" charset="-128"/>
              </a:rPr>
            </a:br>
            <a:r>
              <a:rPr lang="ja-JP" altLang="en-US" sz="1600" b="1" dirty="0">
                <a:ea typeface="ＭＳ Ｐゴシック" pitchFamily="50" charset="-128"/>
              </a:rPr>
              <a:t>深刻度</a:t>
            </a:r>
          </a:p>
        </p:txBody>
      </p:sp>
      <p:sp>
        <p:nvSpPr>
          <p:cNvPr id="2576389" name="Text Box 5"/>
          <p:cNvSpPr txBox="1">
            <a:spLocks noChangeArrowheads="1"/>
          </p:cNvSpPr>
          <p:nvPr/>
        </p:nvSpPr>
        <p:spPr bwMode="auto">
          <a:xfrm>
            <a:off x="822325" y="2973388"/>
            <a:ext cx="1219200" cy="561975"/>
          </a:xfrm>
          <a:prstGeom prst="rect">
            <a:avLst/>
          </a:prstGeom>
          <a:solidFill>
            <a:srgbClr val="FF99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ja-JP" altLang="en-US" sz="1600" b="1">
                <a:ea typeface="ＭＳ Ｐゴシック" pitchFamily="50" charset="-128"/>
              </a:rPr>
              <a:t>シグネチャ信頼度</a:t>
            </a:r>
          </a:p>
        </p:txBody>
      </p:sp>
      <p:sp>
        <p:nvSpPr>
          <p:cNvPr id="2576390" name="Text Box 6"/>
          <p:cNvSpPr txBox="1">
            <a:spLocks noChangeArrowheads="1"/>
          </p:cNvSpPr>
          <p:nvPr/>
        </p:nvSpPr>
        <p:spPr bwMode="auto">
          <a:xfrm>
            <a:off x="822325" y="3602038"/>
            <a:ext cx="1219200" cy="561975"/>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ja-JP" altLang="en-US" sz="1600" b="1">
                <a:ea typeface="ＭＳ Ｐゴシック" pitchFamily="50" charset="-128"/>
              </a:rPr>
              <a:t>攻撃の</a:t>
            </a:r>
            <a:br>
              <a:rPr lang="ja-JP" altLang="en-US" sz="1600" b="1">
                <a:ea typeface="ＭＳ Ｐゴシック" pitchFamily="50" charset="-128"/>
              </a:rPr>
            </a:br>
            <a:r>
              <a:rPr lang="ja-JP" altLang="en-US" sz="1600" b="1">
                <a:ea typeface="ＭＳ Ｐゴシック" pitchFamily="50" charset="-128"/>
              </a:rPr>
              <a:t>妥当性</a:t>
            </a:r>
          </a:p>
        </p:txBody>
      </p:sp>
      <p:sp>
        <p:nvSpPr>
          <p:cNvPr id="2576391" name="Text Box 7"/>
          <p:cNvSpPr txBox="1">
            <a:spLocks noChangeArrowheads="1"/>
          </p:cNvSpPr>
          <p:nvPr/>
        </p:nvSpPr>
        <p:spPr bwMode="auto">
          <a:xfrm>
            <a:off x="822325" y="4232275"/>
            <a:ext cx="1219200" cy="782638"/>
          </a:xfrm>
          <a:prstGeom prst="rect">
            <a:avLst/>
          </a:prstGeom>
          <a:solidFill>
            <a:srgbClr val="FF99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ja-JP" altLang="en-US" sz="1600" b="1">
                <a:ea typeface="ＭＳ Ｐゴシック" pitchFamily="50" charset="-128"/>
              </a:rPr>
              <a:t>攻撃対象の資産価値</a:t>
            </a:r>
          </a:p>
        </p:txBody>
      </p:sp>
      <p:sp>
        <p:nvSpPr>
          <p:cNvPr id="2576392" name="Text Box 8"/>
          <p:cNvSpPr txBox="1">
            <a:spLocks noChangeArrowheads="1"/>
          </p:cNvSpPr>
          <p:nvPr/>
        </p:nvSpPr>
        <p:spPr bwMode="auto">
          <a:xfrm>
            <a:off x="2057400" y="2343150"/>
            <a:ext cx="1828800" cy="303213"/>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1600" b="1">
                <a:solidFill>
                  <a:schemeClr val="bg1"/>
                </a:solidFill>
                <a:ea typeface="ＭＳ Ｐゴシック" pitchFamily="50" charset="-128"/>
              </a:rPr>
              <a:t>脅威の緊急性は</a:t>
            </a:r>
            <a:r>
              <a:rPr lang="en-US" altLang="ja-JP" sz="1600" b="1">
                <a:solidFill>
                  <a:schemeClr val="bg1"/>
                </a:solidFill>
                <a:ea typeface="ＭＳ Ｐゴシック" pitchFamily="50" charset="-128"/>
              </a:rPr>
              <a:t>?</a:t>
            </a:r>
          </a:p>
        </p:txBody>
      </p:sp>
      <p:sp>
        <p:nvSpPr>
          <p:cNvPr id="2576393" name="Text Box 9"/>
          <p:cNvSpPr txBox="1">
            <a:spLocks noChangeArrowheads="1"/>
          </p:cNvSpPr>
          <p:nvPr/>
        </p:nvSpPr>
        <p:spPr bwMode="auto">
          <a:xfrm>
            <a:off x="2057400" y="2973388"/>
            <a:ext cx="1828800" cy="523875"/>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1600" b="1">
                <a:solidFill>
                  <a:schemeClr val="bg1"/>
                </a:solidFill>
                <a:ea typeface="ＭＳ Ｐゴシック" pitchFamily="50" charset="-128"/>
              </a:rPr>
              <a:t>誤検知傾向はどの程度</a:t>
            </a:r>
            <a:r>
              <a:rPr lang="en-US" altLang="ja-JP" sz="1600" b="1">
                <a:solidFill>
                  <a:schemeClr val="bg1"/>
                </a:solidFill>
                <a:ea typeface="ＭＳ Ｐゴシック" pitchFamily="50" charset="-128"/>
              </a:rPr>
              <a:t>?</a:t>
            </a:r>
          </a:p>
        </p:txBody>
      </p:sp>
      <p:sp>
        <p:nvSpPr>
          <p:cNvPr id="2576394" name="Text Box 10"/>
          <p:cNvSpPr txBox="1">
            <a:spLocks noChangeArrowheads="1"/>
          </p:cNvSpPr>
          <p:nvPr/>
        </p:nvSpPr>
        <p:spPr bwMode="auto">
          <a:xfrm>
            <a:off x="2057400" y="3598863"/>
            <a:ext cx="1905000" cy="523875"/>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1600" b="1">
                <a:solidFill>
                  <a:schemeClr val="bg1"/>
                </a:solidFill>
                <a:ea typeface="ＭＳ Ｐゴシック" pitchFamily="50" charset="-128"/>
              </a:rPr>
              <a:t>攻撃対象に影響はある</a:t>
            </a:r>
            <a:r>
              <a:rPr lang="en-US" altLang="ja-JP" sz="1600" b="1">
                <a:solidFill>
                  <a:schemeClr val="bg1"/>
                </a:solidFill>
                <a:ea typeface="ＭＳ Ｐゴシック" pitchFamily="50" charset="-128"/>
              </a:rPr>
              <a:t>?</a:t>
            </a:r>
          </a:p>
        </p:txBody>
      </p:sp>
      <p:sp>
        <p:nvSpPr>
          <p:cNvPr id="2576395" name="Text Box 11"/>
          <p:cNvSpPr txBox="1">
            <a:spLocks noChangeArrowheads="1"/>
          </p:cNvSpPr>
          <p:nvPr/>
        </p:nvSpPr>
        <p:spPr bwMode="auto">
          <a:xfrm>
            <a:off x="2057400" y="4262438"/>
            <a:ext cx="2057400" cy="523875"/>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1600" b="1">
                <a:solidFill>
                  <a:schemeClr val="bg1"/>
                </a:solidFill>
                <a:ea typeface="ＭＳ Ｐゴシック" pitchFamily="50" charset="-128"/>
              </a:rPr>
              <a:t>攻撃のあて先ホストはどのくらい重要</a:t>
            </a:r>
            <a:r>
              <a:rPr lang="en-US" altLang="ja-JP" sz="1600" b="1">
                <a:solidFill>
                  <a:schemeClr val="bg1"/>
                </a:solidFill>
                <a:ea typeface="ＭＳ Ｐゴシック" pitchFamily="50" charset="-128"/>
              </a:rPr>
              <a:t>?</a:t>
            </a:r>
          </a:p>
        </p:txBody>
      </p:sp>
      <p:sp>
        <p:nvSpPr>
          <p:cNvPr id="2576396" name="Line 12"/>
          <p:cNvSpPr>
            <a:spLocks noChangeShapeType="1"/>
          </p:cNvSpPr>
          <p:nvPr/>
        </p:nvSpPr>
        <p:spPr bwMode="auto">
          <a:xfrm>
            <a:off x="441325" y="5800725"/>
            <a:ext cx="3505200" cy="1588"/>
          </a:xfrm>
          <a:prstGeom prst="line">
            <a:avLst/>
          </a:prstGeom>
          <a:noFill/>
          <a:ln w="38100">
            <a:solidFill>
              <a:schemeClr val="bg1"/>
            </a:solidFill>
            <a:round/>
            <a:headEnd/>
            <a:tailEnd/>
          </a:ln>
          <a:effectLst/>
        </p:spPr>
        <p:txBody>
          <a:bodyPr lIns="82124" tIns="41061" rIns="82124" bIns="41061"/>
          <a:lstStyle/>
          <a:p>
            <a:endParaRPr lang="ja-JP" altLang="en-US"/>
          </a:p>
        </p:txBody>
      </p:sp>
      <p:sp>
        <p:nvSpPr>
          <p:cNvPr id="2576397" name="Rectangle 13"/>
          <p:cNvSpPr>
            <a:spLocks noChangeArrowheads="1"/>
          </p:cNvSpPr>
          <p:nvPr/>
        </p:nvSpPr>
        <p:spPr bwMode="auto">
          <a:xfrm>
            <a:off x="1736725" y="4232275"/>
            <a:ext cx="457200" cy="488950"/>
          </a:xfrm>
          <a:prstGeom prst="rect">
            <a:avLst/>
          </a:prstGeom>
          <a:noFill/>
          <a:ln w="9525" algn="ctr">
            <a:noFill/>
            <a:miter lim="800000"/>
            <a:headEnd/>
            <a:tailEnd/>
          </a:ln>
          <a:effectLst/>
        </p:spPr>
        <p:txBody>
          <a:bodyPr wrap="none" lIns="82124" tIns="41061" rIns="82124" bIns="41061" anchor="ctr"/>
          <a:lstStyle/>
          <a:p>
            <a:endParaRPr lang="ja-JP" altLang="en-US"/>
          </a:p>
        </p:txBody>
      </p:sp>
      <p:sp>
        <p:nvSpPr>
          <p:cNvPr id="2576398" name="Text Box 14"/>
          <p:cNvSpPr txBox="1">
            <a:spLocks noChangeArrowheads="1"/>
          </p:cNvSpPr>
          <p:nvPr/>
        </p:nvSpPr>
        <p:spPr bwMode="auto">
          <a:xfrm>
            <a:off x="441325" y="5907088"/>
            <a:ext cx="3444875" cy="493712"/>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en-US" altLang="ja-JP" sz="3000" b="1">
                <a:solidFill>
                  <a:schemeClr val="bg1"/>
                </a:solidFill>
                <a:ea typeface="ＭＳ Ｐゴシック" pitchFamily="50" charset="-128"/>
              </a:rPr>
              <a:t>= Risk Rating(RR)</a:t>
            </a:r>
          </a:p>
        </p:txBody>
      </p:sp>
      <p:sp>
        <p:nvSpPr>
          <p:cNvPr id="2576399" name="Text Box 15"/>
          <p:cNvSpPr txBox="1">
            <a:spLocks noChangeArrowheads="1"/>
          </p:cNvSpPr>
          <p:nvPr/>
        </p:nvSpPr>
        <p:spPr bwMode="auto">
          <a:xfrm>
            <a:off x="337741" y="2986088"/>
            <a:ext cx="762000" cy="520700"/>
          </a:xfrm>
          <a:prstGeom prst="rect">
            <a:avLst/>
          </a:prstGeom>
          <a:noFill/>
          <a:ln w="9525" algn="ctr">
            <a:noFill/>
            <a:miter lim="800000"/>
            <a:headEnd/>
            <a:tailEnd/>
          </a:ln>
          <a:effectLst/>
        </p:spPr>
        <p:txBody>
          <a:bodyPr lIns="82124" tIns="41061" rIns="82124" bIns="41061">
            <a:spAutoFit/>
          </a:bodyPr>
          <a:lstStyle/>
          <a:p>
            <a:pPr defTabSz="814388">
              <a:spcBef>
                <a:spcPct val="50000"/>
              </a:spcBef>
            </a:pPr>
            <a:r>
              <a:rPr lang="en-US" altLang="ja-JP" sz="3200" b="1">
                <a:solidFill>
                  <a:schemeClr val="bg1"/>
                </a:solidFill>
                <a:ea typeface="ＭＳ Ｐゴシック" pitchFamily="50" charset="-128"/>
              </a:rPr>
              <a:t>+</a:t>
            </a:r>
          </a:p>
        </p:txBody>
      </p:sp>
      <p:sp>
        <p:nvSpPr>
          <p:cNvPr id="2576400" name="Text Box 16"/>
          <p:cNvSpPr txBox="1">
            <a:spLocks noChangeArrowheads="1"/>
          </p:cNvSpPr>
          <p:nvPr/>
        </p:nvSpPr>
        <p:spPr bwMode="auto">
          <a:xfrm>
            <a:off x="337741" y="3603625"/>
            <a:ext cx="762000" cy="520700"/>
          </a:xfrm>
          <a:prstGeom prst="rect">
            <a:avLst/>
          </a:prstGeom>
          <a:noFill/>
          <a:ln w="9525" algn="ctr">
            <a:noFill/>
            <a:miter lim="800000"/>
            <a:headEnd/>
            <a:tailEnd/>
          </a:ln>
          <a:effectLst/>
        </p:spPr>
        <p:txBody>
          <a:bodyPr lIns="82124" tIns="41061" rIns="82124" bIns="41061">
            <a:spAutoFit/>
          </a:bodyPr>
          <a:lstStyle/>
          <a:p>
            <a:pPr defTabSz="814388">
              <a:spcBef>
                <a:spcPct val="50000"/>
              </a:spcBef>
            </a:pPr>
            <a:r>
              <a:rPr lang="en-US" altLang="ja-JP" sz="3200" b="1">
                <a:solidFill>
                  <a:schemeClr val="bg1"/>
                </a:solidFill>
                <a:ea typeface="ＭＳ Ｐゴシック" pitchFamily="50" charset="-128"/>
              </a:rPr>
              <a:t>+</a:t>
            </a:r>
          </a:p>
        </p:txBody>
      </p:sp>
      <p:sp>
        <p:nvSpPr>
          <p:cNvPr id="2576401" name="Text Box 17"/>
          <p:cNvSpPr txBox="1">
            <a:spLocks noChangeArrowheads="1"/>
          </p:cNvSpPr>
          <p:nvPr/>
        </p:nvSpPr>
        <p:spPr bwMode="auto">
          <a:xfrm>
            <a:off x="337741" y="4314825"/>
            <a:ext cx="762000" cy="520700"/>
          </a:xfrm>
          <a:prstGeom prst="rect">
            <a:avLst/>
          </a:prstGeom>
          <a:noFill/>
          <a:ln w="9525" algn="ctr">
            <a:noFill/>
            <a:miter lim="800000"/>
            <a:headEnd/>
            <a:tailEnd/>
          </a:ln>
          <a:effectLst/>
        </p:spPr>
        <p:txBody>
          <a:bodyPr lIns="82124" tIns="41061" rIns="82124" bIns="41061">
            <a:spAutoFit/>
          </a:bodyPr>
          <a:lstStyle/>
          <a:p>
            <a:pPr defTabSz="814388">
              <a:spcBef>
                <a:spcPct val="50000"/>
              </a:spcBef>
            </a:pPr>
            <a:r>
              <a:rPr lang="en-US" altLang="ja-JP" sz="3200" b="1">
                <a:solidFill>
                  <a:schemeClr val="bg1"/>
                </a:solidFill>
                <a:ea typeface="ＭＳ Ｐゴシック" pitchFamily="50" charset="-128"/>
              </a:rPr>
              <a:t>+</a:t>
            </a:r>
          </a:p>
        </p:txBody>
      </p:sp>
      <p:sp>
        <p:nvSpPr>
          <p:cNvPr id="2576402" name="Text Box 18"/>
          <p:cNvSpPr txBox="1">
            <a:spLocks noChangeArrowheads="1"/>
          </p:cNvSpPr>
          <p:nvPr/>
        </p:nvSpPr>
        <p:spPr bwMode="auto">
          <a:xfrm>
            <a:off x="377825" y="1714500"/>
            <a:ext cx="3644900" cy="513811"/>
          </a:xfrm>
          <a:prstGeom prst="rect">
            <a:avLst/>
          </a:prstGeom>
          <a:solidFill>
            <a:srgbClr val="002060"/>
          </a:solidFill>
          <a:ln w="28575" algn="ctr">
            <a:solidFill>
              <a:schemeClr val="tx1"/>
            </a:solidFill>
            <a:miter lim="800000"/>
            <a:headEnd/>
            <a:tailEnd/>
          </a:ln>
          <a:effectLst/>
        </p:spPr>
        <p:txBody>
          <a:bodyPr lIns="82124" tIns="41061" rIns="82124" bIns="41061">
            <a:spAutoFit/>
          </a:bodyPr>
          <a:lstStyle/>
          <a:p>
            <a:pPr algn="ctr" defTabSz="814388">
              <a:spcBef>
                <a:spcPct val="50000"/>
              </a:spcBef>
            </a:pPr>
            <a:r>
              <a:rPr lang="en-US" altLang="ja-JP" sz="2800" b="1" dirty="0">
                <a:solidFill>
                  <a:schemeClr val="bg1"/>
                </a:solidFill>
                <a:ea typeface="ＭＳ Ｐゴシック" pitchFamily="50" charset="-128"/>
              </a:rPr>
              <a:t>Risk Rating</a:t>
            </a:r>
          </a:p>
        </p:txBody>
      </p:sp>
      <p:sp>
        <p:nvSpPr>
          <p:cNvPr id="2576403" name="Rectangle 19"/>
          <p:cNvSpPr>
            <a:spLocks noChangeArrowheads="1"/>
          </p:cNvSpPr>
          <p:nvPr/>
        </p:nvSpPr>
        <p:spPr bwMode="auto">
          <a:xfrm>
            <a:off x="4984750" y="2133600"/>
            <a:ext cx="3810000" cy="4297363"/>
          </a:xfrm>
          <a:prstGeom prst="rect">
            <a:avLst/>
          </a:prstGeom>
          <a:solidFill>
            <a:srgbClr val="015F85"/>
          </a:solidFill>
          <a:ln w="9525" algn="ctr">
            <a:noFill/>
            <a:miter lim="800000"/>
            <a:headEnd/>
            <a:tailEnd/>
          </a:ln>
          <a:effectLst/>
        </p:spPr>
        <p:txBody>
          <a:bodyPr wrap="none" lIns="73025" tIns="36511" rIns="73025" bIns="36511" anchor="ctr"/>
          <a:lstStyle/>
          <a:p>
            <a:endParaRPr lang="ja-JP" altLang="en-US"/>
          </a:p>
        </p:txBody>
      </p:sp>
      <p:sp>
        <p:nvSpPr>
          <p:cNvPr id="2576404" name="Text Box 20"/>
          <p:cNvSpPr txBox="1">
            <a:spLocks noChangeArrowheads="1"/>
          </p:cNvSpPr>
          <p:nvPr/>
        </p:nvSpPr>
        <p:spPr bwMode="auto">
          <a:xfrm>
            <a:off x="4994275" y="1714500"/>
            <a:ext cx="3790950" cy="513811"/>
          </a:xfrm>
          <a:prstGeom prst="rect">
            <a:avLst/>
          </a:prstGeom>
          <a:solidFill>
            <a:srgbClr val="002060"/>
          </a:solidFill>
          <a:ln w="28575" algn="ctr">
            <a:solidFill>
              <a:schemeClr val="tx1"/>
            </a:solidFill>
            <a:miter lim="800000"/>
            <a:headEnd/>
            <a:tailEnd/>
          </a:ln>
          <a:effectLst/>
        </p:spPr>
        <p:txBody>
          <a:bodyPr lIns="82124" tIns="41061" rIns="82124" bIns="41061">
            <a:spAutoFit/>
          </a:bodyPr>
          <a:lstStyle/>
          <a:p>
            <a:pPr algn="ctr" defTabSz="814388">
              <a:spcBef>
                <a:spcPct val="50000"/>
              </a:spcBef>
            </a:pPr>
            <a:r>
              <a:rPr lang="en-US" altLang="ja-JP" sz="2800" b="1" dirty="0" err="1">
                <a:solidFill>
                  <a:schemeClr val="bg1"/>
                </a:solidFill>
                <a:ea typeface="ＭＳ Ｐゴシック" pitchFamily="50" charset="-128"/>
              </a:rPr>
              <a:t>IPS</a:t>
            </a:r>
            <a:r>
              <a:rPr lang="en-US" altLang="ja-JP" sz="2800" b="1" dirty="0">
                <a:solidFill>
                  <a:schemeClr val="bg1"/>
                </a:solidFill>
                <a:ea typeface="ＭＳ Ｐゴシック" pitchFamily="50" charset="-128"/>
              </a:rPr>
              <a:t> Policy Action</a:t>
            </a:r>
          </a:p>
        </p:txBody>
      </p:sp>
      <p:sp>
        <p:nvSpPr>
          <p:cNvPr id="2576405" name="Text Box 21"/>
          <p:cNvSpPr txBox="1">
            <a:spLocks noChangeArrowheads="1"/>
          </p:cNvSpPr>
          <p:nvPr/>
        </p:nvSpPr>
        <p:spPr bwMode="auto">
          <a:xfrm>
            <a:off x="5260975" y="2487613"/>
            <a:ext cx="1219200" cy="341312"/>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en-US" altLang="ja-JP" sz="1600" b="1">
                <a:ea typeface="ＭＳ Ｐゴシック" pitchFamily="50" charset="-128"/>
              </a:rPr>
              <a:t>RR &lt; 34</a:t>
            </a:r>
          </a:p>
        </p:txBody>
      </p:sp>
      <p:sp>
        <p:nvSpPr>
          <p:cNvPr id="2576406" name="Text Box 22"/>
          <p:cNvSpPr txBox="1">
            <a:spLocks noChangeArrowheads="1"/>
          </p:cNvSpPr>
          <p:nvPr/>
        </p:nvSpPr>
        <p:spPr bwMode="auto">
          <a:xfrm>
            <a:off x="7051675" y="2517775"/>
            <a:ext cx="1828800" cy="357188"/>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2000" b="1">
                <a:solidFill>
                  <a:schemeClr val="bg1"/>
                </a:solidFill>
                <a:ea typeface="ＭＳ Ｐゴシック" pitchFamily="50" charset="-128"/>
              </a:rPr>
              <a:t>アラーム</a:t>
            </a:r>
            <a:endParaRPr lang="en-US" altLang="ja-JP" sz="2000" b="1">
              <a:solidFill>
                <a:schemeClr val="bg1"/>
              </a:solidFill>
              <a:ea typeface="ＭＳ Ｐゴシック" pitchFamily="50" charset="-128"/>
            </a:endParaRPr>
          </a:p>
        </p:txBody>
      </p:sp>
      <p:sp>
        <p:nvSpPr>
          <p:cNvPr id="2576407" name="Text Box 23"/>
          <p:cNvSpPr txBox="1">
            <a:spLocks noChangeArrowheads="1"/>
          </p:cNvSpPr>
          <p:nvPr/>
        </p:nvSpPr>
        <p:spPr bwMode="auto">
          <a:xfrm>
            <a:off x="5256213" y="3144838"/>
            <a:ext cx="1219200" cy="561975"/>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en-US" altLang="ja-JP" sz="1600" b="1">
                <a:ea typeface="ＭＳ Ｐゴシック" pitchFamily="50" charset="-128"/>
              </a:rPr>
              <a:t>RR &gt;35 and &lt; 84</a:t>
            </a:r>
          </a:p>
        </p:txBody>
      </p:sp>
      <p:sp>
        <p:nvSpPr>
          <p:cNvPr id="2576408" name="Text Box 24"/>
          <p:cNvSpPr txBox="1">
            <a:spLocks noChangeArrowheads="1"/>
          </p:cNvSpPr>
          <p:nvPr/>
        </p:nvSpPr>
        <p:spPr bwMode="auto">
          <a:xfrm>
            <a:off x="7051675" y="3173413"/>
            <a:ext cx="1828800" cy="631825"/>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2000" b="1">
                <a:solidFill>
                  <a:schemeClr val="bg1"/>
                </a:solidFill>
                <a:ea typeface="ＭＳ Ｐゴシック" pitchFamily="50" charset="-128"/>
              </a:rPr>
              <a:t>アラームとパケットの記録</a:t>
            </a:r>
          </a:p>
        </p:txBody>
      </p:sp>
      <p:sp>
        <p:nvSpPr>
          <p:cNvPr id="2576409" name="Text Box 25"/>
          <p:cNvSpPr txBox="1">
            <a:spLocks noChangeArrowheads="1"/>
          </p:cNvSpPr>
          <p:nvPr/>
        </p:nvSpPr>
        <p:spPr bwMode="auto">
          <a:xfrm>
            <a:off x="5265738" y="3989388"/>
            <a:ext cx="1219200" cy="341312"/>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en-US" altLang="ja-JP" sz="1600" b="1">
                <a:ea typeface="ＭＳ Ｐゴシック" pitchFamily="50" charset="-128"/>
              </a:rPr>
              <a:t>RR &gt; 85</a:t>
            </a:r>
          </a:p>
        </p:txBody>
      </p:sp>
      <p:sp>
        <p:nvSpPr>
          <p:cNvPr id="2576410" name="Text Box 26"/>
          <p:cNvSpPr txBox="1">
            <a:spLocks noChangeArrowheads="1"/>
          </p:cNvSpPr>
          <p:nvPr/>
        </p:nvSpPr>
        <p:spPr bwMode="auto">
          <a:xfrm>
            <a:off x="7051675" y="4017963"/>
            <a:ext cx="1558925" cy="357187"/>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2000" b="1">
                <a:solidFill>
                  <a:schemeClr val="bg1"/>
                </a:solidFill>
                <a:ea typeface="ＭＳ Ｐゴシック" pitchFamily="50" charset="-128"/>
              </a:rPr>
              <a:t>通信を遮断</a:t>
            </a:r>
          </a:p>
        </p:txBody>
      </p:sp>
      <p:sp>
        <p:nvSpPr>
          <p:cNvPr id="2576411" name="Line 27"/>
          <p:cNvSpPr>
            <a:spLocks noChangeShapeType="1"/>
          </p:cNvSpPr>
          <p:nvPr/>
        </p:nvSpPr>
        <p:spPr bwMode="auto">
          <a:xfrm>
            <a:off x="6548438" y="2657475"/>
            <a:ext cx="420687" cy="0"/>
          </a:xfrm>
          <a:prstGeom prst="line">
            <a:avLst/>
          </a:prstGeom>
          <a:noFill/>
          <a:ln w="38100">
            <a:solidFill>
              <a:schemeClr val="bg1"/>
            </a:solidFill>
            <a:round/>
            <a:headEnd/>
            <a:tailEnd type="triangle" w="med" len="med"/>
          </a:ln>
          <a:effectLst/>
        </p:spPr>
        <p:txBody>
          <a:bodyPr wrap="none" lIns="82124" tIns="41061" rIns="82124" bIns="41061" anchor="ctr">
            <a:spAutoFit/>
          </a:bodyPr>
          <a:lstStyle/>
          <a:p>
            <a:endParaRPr lang="ja-JP" altLang="en-US"/>
          </a:p>
        </p:txBody>
      </p:sp>
      <p:sp>
        <p:nvSpPr>
          <p:cNvPr id="2576412" name="Line 28"/>
          <p:cNvSpPr>
            <a:spLocks noChangeShapeType="1"/>
          </p:cNvSpPr>
          <p:nvPr/>
        </p:nvSpPr>
        <p:spPr bwMode="auto">
          <a:xfrm>
            <a:off x="6557963" y="3444875"/>
            <a:ext cx="420687" cy="0"/>
          </a:xfrm>
          <a:prstGeom prst="line">
            <a:avLst/>
          </a:prstGeom>
          <a:noFill/>
          <a:ln w="38100">
            <a:solidFill>
              <a:schemeClr val="bg1"/>
            </a:solidFill>
            <a:round/>
            <a:headEnd/>
            <a:tailEnd type="triangle" w="med" len="med"/>
          </a:ln>
          <a:effectLst/>
        </p:spPr>
        <p:txBody>
          <a:bodyPr wrap="none" lIns="82124" tIns="41061" rIns="82124" bIns="41061" anchor="ctr">
            <a:spAutoFit/>
          </a:bodyPr>
          <a:lstStyle/>
          <a:p>
            <a:endParaRPr lang="ja-JP" altLang="en-US"/>
          </a:p>
        </p:txBody>
      </p:sp>
      <p:sp>
        <p:nvSpPr>
          <p:cNvPr id="2576413" name="Line 29"/>
          <p:cNvSpPr>
            <a:spLocks noChangeShapeType="1"/>
          </p:cNvSpPr>
          <p:nvPr/>
        </p:nvSpPr>
        <p:spPr bwMode="auto">
          <a:xfrm>
            <a:off x="6581775" y="4173538"/>
            <a:ext cx="420688" cy="0"/>
          </a:xfrm>
          <a:prstGeom prst="line">
            <a:avLst/>
          </a:prstGeom>
          <a:noFill/>
          <a:ln w="38100">
            <a:solidFill>
              <a:schemeClr val="bg1"/>
            </a:solidFill>
            <a:round/>
            <a:headEnd/>
            <a:tailEnd type="triangle" w="med" len="med"/>
          </a:ln>
          <a:effectLst/>
        </p:spPr>
        <p:txBody>
          <a:bodyPr wrap="none" lIns="82124" tIns="41061" rIns="82124" bIns="41061" anchor="ctr">
            <a:spAutoFit/>
          </a:bodyPr>
          <a:lstStyle/>
          <a:p>
            <a:endParaRPr lang="ja-JP" altLang="en-US"/>
          </a:p>
        </p:txBody>
      </p:sp>
      <p:sp>
        <p:nvSpPr>
          <p:cNvPr id="2576414" name="Line 30"/>
          <p:cNvSpPr>
            <a:spLocks noChangeShapeType="1"/>
          </p:cNvSpPr>
          <p:nvPr/>
        </p:nvSpPr>
        <p:spPr bwMode="auto">
          <a:xfrm>
            <a:off x="5151438" y="5802313"/>
            <a:ext cx="3505200" cy="1587"/>
          </a:xfrm>
          <a:prstGeom prst="line">
            <a:avLst/>
          </a:prstGeom>
          <a:noFill/>
          <a:ln w="38100">
            <a:solidFill>
              <a:schemeClr val="bg1"/>
            </a:solidFill>
            <a:round/>
            <a:headEnd/>
            <a:tailEnd/>
          </a:ln>
          <a:effectLst/>
        </p:spPr>
        <p:txBody>
          <a:bodyPr lIns="82124" tIns="41061" rIns="82124" bIns="41061"/>
          <a:lstStyle/>
          <a:p>
            <a:endParaRPr lang="ja-JP" altLang="en-US"/>
          </a:p>
        </p:txBody>
      </p:sp>
      <p:sp>
        <p:nvSpPr>
          <p:cNvPr id="2576415" name="Text Box 31"/>
          <p:cNvSpPr txBox="1">
            <a:spLocks noChangeArrowheads="1"/>
          </p:cNvSpPr>
          <p:nvPr/>
        </p:nvSpPr>
        <p:spPr bwMode="auto">
          <a:xfrm>
            <a:off x="5151438" y="5907088"/>
            <a:ext cx="3719512" cy="493712"/>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en-US" altLang="ja-JP" sz="3000" b="1">
                <a:solidFill>
                  <a:schemeClr val="bg1"/>
                </a:solidFill>
                <a:ea typeface="ＭＳ Ｐゴシック" pitchFamily="50" charset="-128"/>
              </a:rPr>
              <a:t>= IPS Policy Action</a:t>
            </a:r>
          </a:p>
        </p:txBody>
      </p:sp>
      <p:grpSp>
        <p:nvGrpSpPr>
          <p:cNvPr id="2" name="Group 32"/>
          <p:cNvGrpSpPr>
            <a:grpSpLocks/>
          </p:cNvGrpSpPr>
          <p:nvPr/>
        </p:nvGrpSpPr>
        <p:grpSpPr bwMode="auto">
          <a:xfrm>
            <a:off x="4189413" y="2857500"/>
            <a:ext cx="652462" cy="1747838"/>
            <a:chOff x="2469" y="1554"/>
            <a:chExt cx="759" cy="1101"/>
          </a:xfrm>
        </p:grpSpPr>
        <p:sp>
          <p:nvSpPr>
            <p:cNvPr id="2576417" name="Line 33"/>
            <p:cNvSpPr>
              <a:spLocks noChangeShapeType="1"/>
            </p:cNvSpPr>
            <p:nvPr/>
          </p:nvSpPr>
          <p:spPr bwMode="auto">
            <a:xfrm>
              <a:off x="2469" y="1554"/>
              <a:ext cx="759" cy="0"/>
            </a:xfrm>
            <a:prstGeom prst="line">
              <a:avLst/>
            </a:prstGeom>
            <a:noFill/>
            <a:ln w="76200">
              <a:solidFill>
                <a:schemeClr val="tx1"/>
              </a:solidFill>
              <a:round/>
              <a:headEnd/>
              <a:tailEnd type="triangle" w="med" len="med"/>
            </a:ln>
            <a:effectLst/>
          </p:spPr>
          <p:txBody>
            <a:bodyPr wrap="none" lIns="82124" tIns="41061" rIns="82124" bIns="41061" anchor="ctr">
              <a:spAutoFit/>
            </a:bodyPr>
            <a:lstStyle/>
            <a:p>
              <a:endParaRPr lang="ja-JP" altLang="en-US"/>
            </a:p>
          </p:txBody>
        </p:sp>
        <p:sp>
          <p:nvSpPr>
            <p:cNvPr id="2576418" name="Line 34"/>
            <p:cNvSpPr>
              <a:spLocks noChangeShapeType="1"/>
            </p:cNvSpPr>
            <p:nvPr/>
          </p:nvSpPr>
          <p:spPr bwMode="auto">
            <a:xfrm>
              <a:off x="2469" y="2136"/>
              <a:ext cx="759" cy="0"/>
            </a:xfrm>
            <a:prstGeom prst="line">
              <a:avLst/>
            </a:prstGeom>
            <a:noFill/>
            <a:ln w="76200">
              <a:solidFill>
                <a:schemeClr val="tx1"/>
              </a:solidFill>
              <a:round/>
              <a:headEnd/>
              <a:tailEnd type="triangle" w="med" len="med"/>
            </a:ln>
            <a:effectLst/>
          </p:spPr>
          <p:txBody>
            <a:bodyPr wrap="none" lIns="82124" tIns="41061" rIns="82124" bIns="41061" anchor="ctr">
              <a:spAutoFit/>
            </a:bodyPr>
            <a:lstStyle/>
            <a:p>
              <a:endParaRPr lang="ja-JP" altLang="en-US"/>
            </a:p>
          </p:txBody>
        </p:sp>
        <p:sp>
          <p:nvSpPr>
            <p:cNvPr id="2576419" name="Line 35"/>
            <p:cNvSpPr>
              <a:spLocks noChangeShapeType="1"/>
            </p:cNvSpPr>
            <p:nvPr/>
          </p:nvSpPr>
          <p:spPr bwMode="auto">
            <a:xfrm>
              <a:off x="2469" y="2655"/>
              <a:ext cx="759" cy="0"/>
            </a:xfrm>
            <a:prstGeom prst="line">
              <a:avLst/>
            </a:prstGeom>
            <a:noFill/>
            <a:ln w="76200">
              <a:solidFill>
                <a:schemeClr val="tx1"/>
              </a:solidFill>
              <a:round/>
              <a:headEnd/>
              <a:tailEnd type="triangle" w="med" len="med"/>
            </a:ln>
            <a:effectLst/>
          </p:spPr>
          <p:txBody>
            <a:bodyPr wrap="none" lIns="82124" tIns="41061" rIns="82124" bIns="41061" anchor="ctr">
              <a:spAutoFit/>
            </a:bodyPr>
            <a:lstStyle/>
            <a:p>
              <a:endParaRPr lang="ja-JP" altLang="en-US"/>
            </a:p>
          </p:txBody>
        </p:sp>
      </p:grpSp>
      <p:sp>
        <p:nvSpPr>
          <p:cNvPr id="2576420" name="Rectangle 36"/>
          <p:cNvSpPr>
            <a:spLocks noChangeArrowheads="1"/>
          </p:cNvSpPr>
          <p:nvPr/>
        </p:nvSpPr>
        <p:spPr bwMode="auto">
          <a:xfrm>
            <a:off x="368300" y="1108075"/>
            <a:ext cx="8432800" cy="525463"/>
          </a:xfrm>
          <a:prstGeom prst="rect">
            <a:avLst/>
          </a:prstGeom>
          <a:gradFill rotWithShape="1">
            <a:gsLst>
              <a:gs pos="0">
                <a:schemeClr val="accent1"/>
              </a:gs>
              <a:gs pos="100000">
                <a:schemeClr val="accent1">
                  <a:gamma/>
                  <a:shade val="86275"/>
                  <a:invGamma/>
                </a:schemeClr>
              </a:gs>
            </a:gsLst>
            <a:lin ang="5400000" scaled="1"/>
          </a:gradFill>
          <a:ln w="9525" algn="ctr">
            <a:noFill/>
            <a:miter lim="800000"/>
            <a:headEnd/>
            <a:tailEnd/>
          </a:ln>
          <a:effectLst/>
        </p:spPr>
        <p:txBody>
          <a:bodyPr wrap="none" lIns="73025" tIns="36511" rIns="73025" bIns="36511" anchor="ctr"/>
          <a:lstStyle/>
          <a:p>
            <a:pPr algn="l" defTabSz="814388"/>
            <a:r>
              <a:rPr lang="en-US" altLang="ja-JP" sz="2400" b="1" dirty="0" err="1">
                <a:solidFill>
                  <a:schemeClr val="bg1"/>
                </a:solidFill>
                <a:ea typeface="ＭＳ Ｐゴシック" pitchFamily="50" charset="-128"/>
              </a:rPr>
              <a:t>IPS</a:t>
            </a:r>
            <a:r>
              <a:rPr lang="en-US" altLang="ja-JP" sz="2400" b="1" dirty="0">
                <a:solidFill>
                  <a:schemeClr val="bg1"/>
                </a:solidFill>
                <a:ea typeface="ＭＳ Ｐゴシック" pitchFamily="50" charset="-128"/>
              </a:rPr>
              <a:t> </a:t>
            </a:r>
            <a:r>
              <a:rPr lang="ja-JP" altLang="en-US" sz="2400" b="1" dirty="0">
                <a:solidFill>
                  <a:schemeClr val="bg1"/>
                </a:solidFill>
                <a:ea typeface="ＭＳ Ｐゴシック" pitchFamily="50" charset="-128"/>
              </a:rPr>
              <a:t>で防御を行う</a:t>
            </a:r>
            <a:r>
              <a:rPr lang="ja-JP" altLang="en-US" sz="2400" b="1" dirty="0">
                <a:solidFill>
                  <a:srgbClr val="FF0000"/>
                </a:solidFill>
                <a:ea typeface="ＭＳ Ｐゴシック" pitchFamily="50" charset="-128"/>
              </a:rPr>
              <a:t>前</a:t>
            </a:r>
            <a:r>
              <a:rPr lang="ja-JP" altLang="en-US" sz="2400" b="1" dirty="0">
                <a:solidFill>
                  <a:schemeClr val="bg1"/>
                </a:solidFill>
                <a:ea typeface="ＭＳ Ｐゴシック" pitchFamily="50" charset="-128"/>
              </a:rPr>
              <a:t>、検知した脅威に対して定量的な評価を実施</a:t>
            </a:r>
            <a:endParaRPr lang="en-US" altLang="ja-JP" sz="2400" b="1" dirty="0">
              <a:solidFill>
                <a:schemeClr val="bg1"/>
              </a:solidFill>
              <a:ea typeface="ＭＳ Ｐゴシック" pitchFamily="50" charset="-128"/>
            </a:endParaRPr>
          </a:p>
        </p:txBody>
      </p:sp>
      <p:sp>
        <p:nvSpPr>
          <p:cNvPr id="2576421" name="Text Box 37"/>
          <p:cNvSpPr txBox="1">
            <a:spLocks noChangeArrowheads="1"/>
          </p:cNvSpPr>
          <p:nvPr/>
        </p:nvSpPr>
        <p:spPr bwMode="auto">
          <a:xfrm>
            <a:off x="838200" y="5087938"/>
            <a:ext cx="1219200" cy="561975"/>
          </a:xfrm>
          <a:prstGeom prst="rect">
            <a:avLst/>
          </a:prstGeom>
          <a:solidFill>
            <a:srgbClr val="FF6600"/>
          </a:solidFill>
          <a:ln w="38100" algn="ctr">
            <a:solidFill>
              <a:schemeClr val="tx1"/>
            </a:solidFill>
            <a:miter lim="800000"/>
            <a:headEnd/>
            <a:tailEnd/>
          </a:ln>
          <a:effectLst/>
        </p:spPr>
        <p:txBody>
          <a:bodyPr lIns="82124" tIns="41061" rIns="82124" bIns="41061">
            <a:spAutoFit/>
          </a:bodyPr>
          <a:lstStyle/>
          <a:p>
            <a:pPr defTabSz="814388">
              <a:spcBef>
                <a:spcPct val="50000"/>
              </a:spcBef>
            </a:pPr>
            <a:r>
              <a:rPr lang="ja-JP" altLang="en-US" sz="1600" b="1">
                <a:ea typeface="ＭＳ Ｐゴシック" pitchFamily="50" charset="-128"/>
              </a:rPr>
              <a:t>ネットワーク背景</a:t>
            </a:r>
          </a:p>
        </p:txBody>
      </p:sp>
      <p:sp>
        <p:nvSpPr>
          <p:cNvPr id="2576422" name="Text Box 38"/>
          <p:cNvSpPr txBox="1">
            <a:spLocks noChangeArrowheads="1"/>
          </p:cNvSpPr>
          <p:nvPr/>
        </p:nvSpPr>
        <p:spPr bwMode="auto">
          <a:xfrm>
            <a:off x="2073275" y="5105400"/>
            <a:ext cx="2057400" cy="523875"/>
          </a:xfrm>
          <a:prstGeom prst="rect">
            <a:avLst/>
          </a:prstGeom>
          <a:noFill/>
          <a:ln w="9525" algn="ctr">
            <a:noFill/>
            <a:miter lim="800000"/>
            <a:headEnd/>
            <a:tailEnd/>
          </a:ln>
          <a:effectLst/>
        </p:spPr>
        <p:txBody>
          <a:bodyPr lIns="82124" tIns="41061" rIns="82124" bIns="41061">
            <a:spAutoFit/>
          </a:bodyPr>
          <a:lstStyle/>
          <a:p>
            <a:pPr algn="l" defTabSz="814388">
              <a:spcBef>
                <a:spcPct val="50000"/>
              </a:spcBef>
            </a:pPr>
            <a:r>
              <a:rPr lang="ja-JP" altLang="en-US" sz="1600" b="1">
                <a:solidFill>
                  <a:schemeClr val="bg1"/>
                </a:solidFill>
                <a:ea typeface="ＭＳ Ｐゴシック" pitchFamily="50" charset="-128"/>
              </a:rPr>
              <a:t>その他に役立つ情報は</a:t>
            </a:r>
            <a:r>
              <a:rPr lang="en-US" altLang="ja-JP" sz="1600" b="1">
                <a:solidFill>
                  <a:schemeClr val="bg1"/>
                </a:solidFill>
                <a:ea typeface="ＭＳ Ｐゴシック" pitchFamily="50" charset="-128"/>
              </a:rPr>
              <a:t>?</a:t>
            </a:r>
          </a:p>
        </p:txBody>
      </p:sp>
      <p:sp>
        <p:nvSpPr>
          <p:cNvPr id="2576423" name="Rectangle 39"/>
          <p:cNvSpPr>
            <a:spLocks noChangeArrowheads="1"/>
          </p:cNvSpPr>
          <p:nvPr/>
        </p:nvSpPr>
        <p:spPr bwMode="auto">
          <a:xfrm>
            <a:off x="1752600" y="5087938"/>
            <a:ext cx="457200" cy="488950"/>
          </a:xfrm>
          <a:prstGeom prst="rect">
            <a:avLst/>
          </a:prstGeom>
          <a:noFill/>
          <a:ln w="9525" algn="ctr">
            <a:noFill/>
            <a:miter lim="800000"/>
            <a:headEnd/>
            <a:tailEnd/>
          </a:ln>
          <a:effectLst/>
        </p:spPr>
        <p:txBody>
          <a:bodyPr wrap="none" lIns="82124" tIns="41061" rIns="82124" bIns="41061" anchor="ctr"/>
          <a:lstStyle/>
          <a:p>
            <a:endParaRPr lang="ja-JP" altLang="en-US"/>
          </a:p>
        </p:txBody>
      </p:sp>
      <p:sp>
        <p:nvSpPr>
          <p:cNvPr id="2576424" name="Text Box 40"/>
          <p:cNvSpPr txBox="1">
            <a:spLocks noChangeArrowheads="1"/>
          </p:cNvSpPr>
          <p:nvPr/>
        </p:nvSpPr>
        <p:spPr bwMode="auto">
          <a:xfrm>
            <a:off x="353616" y="5170488"/>
            <a:ext cx="762000" cy="520700"/>
          </a:xfrm>
          <a:prstGeom prst="rect">
            <a:avLst/>
          </a:prstGeom>
          <a:noFill/>
          <a:ln w="9525" algn="ctr">
            <a:noFill/>
            <a:miter lim="800000"/>
            <a:headEnd/>
            <a:tailEnd/>
          </a:ln>
          <a:effectLst/>
        </p:spPr>
        <p:txBody>
          <a:bodyPr lIns="82124" tIns="41061" rIns="82124" bIns="41061">
            <a:spAutoFit/>
          </a:bodyPr>
          <a:lstStyle/>
          <a:p>
            <a:pPr defTabSz="814388">
              <a:spcBef>
                <a:spcPct val="50000"/>
              </a:spcBef>
            </a:pPr>
            <a:r>
              <a:rPr lang="en-US" altLang="ja-JP" sz="3200" b="1">
                <a:solidFill>
                  <a:schemeClr val="bg1"/>
                </a:solidFill>
                <a:ea typeface="ＭＳ Ｐゴシック" pitchFamily="50" charset="-128"/>
              </a:rPr>
              <a:t>+</a:t>
            </a:r>
          </a:p>
        </p:txBody>
      </p:sp>
      <p:sp>
        <p:nvSpPr>
          <p:cNvPr id="41" name="タイトル 40"/>
          <p:cNvSpPr>
            <a:spLocks noGrp="1"/>
          </p:cNvSpPr>
          <p:nvPr>
            <p:ph type="title"/>
          </p:nvPr>
        </p:nvSpPr>
        <p:spPr>
          <a:xfrm>
            <a:off x="229702" y="260648"/>
            <a:ext cx="8588861" cy="838200"/>
          </a:xfrm>
        </p:spPr>
        <p:txBody>
          <a:bodyPr/>
          <a:lstStyle/>
          <a:p>
            <a:r>
              <a:rPr lang="ja-JP" altLang="en-US" dirty="0" smtClean="0"/>
              <a:t>リスクベースのポリシー</a:t>
            </a:r>
            <a:br>
              <a:rPr lang="ja-JP" altLang="en-US" dirty="0" smtClean="0"/>
            </a:br>
            <a:r>
              <a:rPr lang="ja-JP" altLang="en-US" sz="2400" dirty="0" smtClean="0"/>
              <a:t>リスクレーティング</a:t>
            </a:r>
            <a:r>
              <a:rPr lang="en-US" altLang="ja-JP" sz="2400" dirty="0" smtClean="0"/>
              <a:t>(</a:t>
            </a:r>
            <a:r>
              <a:rPr lang="ja-JP" altLang="en-US" sz="2400" dirty="0" smtClean="0"/>
              <a:t>危険レベル評価</a:t>
            </a:r>
            <a:r>
              <a:rPr lang="en-US" altLang="ja-JP" sz="2400" dirty="0" smtClean="0"/>
              <a:t>)</a:t>
            </a:r>
            <a:r>
              <a:rPr lang="ja-JP" altLang="en-US" sz="2400" dirty="0" smtClean="0"/>
              <a:t>と</a:t>
            </a:r>
            <a:r>
              <a:rPr lang="en-US" altLang="ja-JP" sz="2400" dirty="0" err="1" smtClean="0"/>
              <a:t>IPS</a:t>
            </a:r>
            <a:r>
              <a:rPr lang="ja-JP" altLang="en-US" sz="2400" dirty="0" smtClean="0"/>
              <a:t>ポリシー</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err="1" smtClean="0">
                <a:ea typeface="ＭＳ Ｐゴシック" charset="-128"/>
              </a:rPr>
              <a:t>IPS</a:t>
            </a:r>
            <a:r>
              <a:rPr lang="en-US" altLang="ja-JP" dirty="0" smtClean="0">
                <a:ea typeface="ＭＳ Ｐゴシック" charset="-128"/>
              </a:rPr>
              <a:t> 7.0</a:t>
            </a:r>
            <a:r>
              <a:rPr lang="ja-JP" altLang="en-US" dirty="0" smtClean="0">
                <a:ea typeface="ＭＳ Ｐゴシック" charset="-128"/>
              </a:rPr>
              <a:t>パケットフロー</a:t>
            </a:r>
            <a:endParaRPr kumimoji="1" lang="ja-JP" altLang="en-US" dirty="0"/>
          </a:p>
        </p:txBody>
      </p:sp>
      <p:sp>
        <p:nvSpPr>
          <p:cNvPr id="39939" name="Rectangle 3"/>
          <p:cNvSpPr>
            <a:spLocks noGrp="1" noChangeArrowheads="1"/>
          </p:cNvSpPr>
          <p:nvPr>
            <p:ph type="body" idx="4294967295"/>
          </p:nvPr>
        </p:nvSpPr>
        <p:spPr>
          <a:xfrm>
            <a:off x="0" y="1709738"/>
            <a:ext cx="3779838" cy="2706687"/>
          </a:xfrm>
        </p:spPr>
        <p:txBody>
          <a:bodyPr/>
          <a:lstStyle/>
          <a:p>
            <a:r>
              <a:rPr lang="en-US" altLang="ja-JP" sz="2000" b="1" dirty="0" err="1">
                <a:ea typeface="ＭＳ Ｐゴシック" charset="-128"/>
              </a:rPr>
              <a:t>IPS</a:t>
            </a:r>
            <a:r>
              <a:rPr lang="en-US" altLang="ja-JP" sz="2000" b="1" dirty="0">
                <a:ea typeface="ＭＳ Ｐゴシック" charset="-128"/>
              </a:rPr>
              <a:t> Reputation Filter</a:t>
            </a:r>
          </a:p>
          <a:p>
            <a:pPr>
              <a:buFont typeface="Wingdings" pitchFamily="2" charset="2"/>
              <a:buNone/>
            </a:pPr>
            <a:r>
              <a:rPr lang="ja-JP" altLang="en-US" sz="2000" b="1" dirty="0">
                <a:ea typeface="ＭＳ Ｐゴシック" charset="-128"/>
              </a:rPr>
              <a:t>　乗っ取られたゾンビ・ネットワーク、悪意の組織によりコントロールされたネットワーク全体へのアクセスをブロックする</a:t>
            </a:r>
          </a:p>
        </p:txBody>
      </p:sp>
      <p:pic>
        <p:nvPicPr>
          <p:cNvPr id="39940" name="Picture 6" descr="path_1"/>
          <p:cNvPicPr preferRelativeResize="0">
            <a:picLocks noChangeAspect="1" noChangeArrowheads="1"/>
          </p:cNvPicPr>
          <p:nvPr/>
        </p:nvPicPr>
        <p:blipFill>
          <a:blip r:embed="rId3" cstate="print"/>
          <a:srcRect/>
          <a:stretch>
            <a:fillRect/>
          </a:stretch>
        </p:blipFill>
        <p:spPr bwMode="auto">
          <a:xfrm>
            <a:off x="3730625" y="1527175"/>
            <a:ext cx="5105400" cy="3190875"/>
          </a:xfrm>
          <a:prstGeom prst="rect">
            <a:avLst/>
          </a:prstGeom>
          <a:noFill/>
          <a:ln w="9525">
            <a:noFill/>
            <a:miter lim="800000"/>
            <a:headEnd/>
            <a:tailEnd/>
          </a:ln>
        </p:spPr>
      </p:pic>
      <p:sp>
        <p:nvSpPr>
          <p:cNvPr id="39941" name="Rectangle 3"/>
          <p:cNvSpPr>
            <a:spLocks noChangeArrowheads="1"/>
          </p:cNvSpPr>
          <p:nvPr/>
        </p:nvSpPr>
        <p:spPr bwMode="auto">
          <a:xfrm>
            <a:off x="304800" y="4876800"/>
            <a:ext cx="8588375" cy="1828800"/>
          </a:xfrm>
          <a:prstGeom prst="rect">
            <a:avLst/>
          </a:prstGeom>
          <a:noFill/>
          <a:ln w="9525">
            <a:noFill/>
            <a:miter lim="800000"/>
            <a:headEnd/>
            <a:tailEnd/>
          </a:ln>
        </p:spPr>
        <p:txBody>
          <a:bodyPr lIns="82124" tIns="41061" rIns="82124" bIns="41061"/>
          <a:lstStyle/>
          <a:p>
            <a:pPr marL="236538" indent="-236538" algn="l" defTabSz="814388">
              <a:lnSpc>
                <a:spcPct val="95000"/>
              </a:lnSpc>
              <a:spcBef>
                <a:spcPct val="50000"/>
              </a:spcBef>
              <a:buClr>
                <a:schemeClr val="tx2"/>
              </a:buClr>
              <a:buSzPct val="100000"/>
              <a:buFont typeface="Wingdings" pitchFamily="2" charset="2"/>
              <a:buChar char="§"/>
            </a:pPr>
            <a:r>
              <a:rPr lang="en-US" altLang="ja-JP" sz="2000" b="1" dirty="0"/>
              <a:t>Global Correlation Inspection </a:t>
            </a:r>
            <a:r>
              <a:rPr lang="ja-JP" altLang="en-US" sz="2000" b="1" dirty="0"/>
              <a:t>（グローバル相関分析）</a:t>
            </a:r>
          </a:p>
          <a:p>
            <a:pPr marL="236538" indent="-236538" algn="l" defTabSz="814388">
              <a:lnSpc>
                <a:spcPct val="95000"/>
              </a:lnSpc>
              <a:spcBef>
                <a:spcPct val="50000"/>
              </a:spcBef>
              <a:buClr>
                <a:schemeClr val="tx2"/>
              </a:buClr>
              <a:buSzPct val="100000"/>
              <a:buFont typeface="Wingdings" pitchFamily="2" charset="2"/>
              <a:buNone/>
            </a:pPr>
            <a:r>
              <a:rPr lang="ja-JP" altLang="en-US" sz="2000" b="1" dirty="0"/>
              <a:t>　攻撃者がネガティブレピュテーションである場合、 ネガティブレピュテーションが確認されていないイベントより、確かなイベントとして、ブロックするよう</a:t>
            </a:r>
            <a:r>
              <a:rPr lang="en-US" altLang="ja-JP" sz="2000" b="1" dirty="0"/>
              <a:t>Risk Rating</a:t>
            </a:r>
            <a:r>
              <a:rPr lang="ja-JP" altLang="en-US" sz="2000" b="1" dirty="0"/>
              <a:t>値を上げる</a:t>
            </a:r>
          </a:p>
        </p:txBody>
      </p:sp>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gray">
          <a:xfrm rot="10800000" flipH="1">
            <a:off x="3613150" y="6338888"/>
            <a:ext cx="5273675" cy="158750"/>
          </a:xfrm>
          <a:prstGeom prst="rect">
            <a:avLst/>
          </a:prstGeom>
          <a:gradFill rotWithShape="1">
            <a:gsLst>
              <a:gs pos="0">
                <a:schemeClr val="tx1">
                  <a:alpha val="54999"/>
                </a:schemeClr>
              </a:gs>
              <a:gs pos="100000">
                <a:schemeClr val="bg1">
                  <a:alpha val="0"/>
                </a:schemeClr>
              </a:gs>
            </a:gsLst>
            <a:path path="shape">
              <a:fillToRect l="50000" t="50000" r="50000" b="50000"/>
            </a:path>
          </a:gradFill>
          <a:ln w="9525">
            <a:noFill/>
            <a:miter lim="800000"/>
            <a:headEnd/>
            <a:tailEnd/>
          </a:ln>
        </p:spPr>
        <p:txBody>
          <a:bodyPr rot="10800000" wrap="none" lIns="73025" tIns="36511" rIns="73025" bIns="36511" anchor="ctr"/>
          <a:lstStyle/>
          <a:p>
            <a:endParaRPr lang="en-US">
              <a:solidFill>
                <a:schemeClr val="accent1"/>
              </a:solidFill>
            </a:endParaRPr>
          </a:p>
        </p:txBody>
      </p:sp>
      <p:sp>
        <p:nvSpPr>
          <p:cNvPr id="41987" name="Rectangle 2"/>
          <p:cNvSpPr>
            <a:spLocks noChangeArrowheads="1"/>
          </p:cNvSpPr>
          <p:nvPr/>
        </p:nvSpPr>
        <p:spPr bwMode="gray">
          <a:xfrm flipH="1">
            <a:off x="0" y="1520825"/>
            <a:ext cx="9144000" cy="4786313"/>
          </a:xfrm>
          <a:prstGeom prst="rect">
            <a:avLst/>
          </a:prstGeom>
          <a:gradFill rotWithShape="1">
            <a:gsLst>
              <a:gs pos="0">
                <a:srgbClr val="5F5F65"/>
              </a:gs>
              <a:gs pos="100000">
                <a:srgbClr val="8E8E95"/>
              </a:gs>
            </a:gsLst>
            <a:lin ang="5400000" scaled="1"/>
          </a:gradFill>
          <a:ln w="9525">
            <a:noFill/>
            <a:miter lim="800000"/>
            <a:headEnd/>
            <a:tailEnd/>
          </a:ln>
        </p:spPr>
        <p:txBody>
          <a:bodyPr wrap="none" lIns="73025" tIns="36511" rIns="73025" bIns="36511" anchor="ctr"/>
          <a:lstStyle/>
          <a:p>
            <a:endParaRPr lang="en-US">
              <a:solidFill>
                <a:schemeClr val="accent1"/>
              </a:solidFill>
            </a:endParaRPr>
          </a:p>
        </p:txBody>
      </p:sp>
      <p:sp>
        <p:nvSpPr>
          <p:cNvPr id="41988" name="Rectangle 2"/>
          <p:cNvSpPr>
            <a:spLocks noChangeArrowheads="1"/>
          </p:cNvSpPr>
          <p:nvPr/>
        </p:nvSpPr>
        <p:spPr bwMode="gray">
          <a:xfrm rot="10800000" flipH="1">
            <a:off x="0" y="1520825"/>
            <a:ext cx="8434388" cy="4913313"/>
          </a:xfrm>
          <a:prstGeom prst="rect">
            <a:avLst/>
          </a:prstGeom>
          <a:gradFill rotWithShape="1">
            <a:gsLst>
              <a:gs pos="0">
                <a:srgbClr val="2C2C2F"/>
              </a:gs>
              <a:gs pos="100000">
                <a:srgbClr val="5F5F65"/>
              </a:gs>
            </a:gsLst>
            <a:lin ang="5400000" scaled="1"/>
          </a:gradFill>
          <a:ln w="9525">
            <a:noFill/>
            <a:miter lim="800000"/>
            <a:headEnd/>
            <a:tailEnd/>
          </a:ln>
        </p:spPr>
        <p:txBody>
          <a:bodyPr rot="10800000" wrap="none" lIns="73025" tIns="36511" rIns="73025" bIns="36511" anchor="ctr"/>
          <a:lstStyle/>
          <a:p>
            <a:endParaRPr lang="en-US">
              <a:solidFill>
                <a:schemeClr val="accent1"/>
              </a:solidFill>
            </a:endParaRPr>
          </a:p>
        </p:txBody>
      </p:sp>
      <p:sp>
        <p:nvSpPr>
          <p:cNvPr id="41991" name="Rectangle 26"/>
          <p:cNvSpPr>
            <a:spLocks noChangeArrowheads="1"/>
          </p:cNvSpPr>
          <p:nvPr/>
        </p:nvSpPr>
        <p:spPr bwMode="gray">
          <a:xfrm>
            <a:off x="8612188" y="6626225"/>
            <a:ext cx="304800" cy="234950"/>
          </a:xfrm>
          <a:prstGeom prst="rect">
            <a:avLst/>
          </a:prstGeom>
          <a:noFill/>
          <a:ln w="9525">
            <a:noFill/>
            <a:miter lim="800000"/>
            <a:headEnd/>
            <a:tailEnd/>
          </a:ln>
        </p:spPr>
        <p:txBody>
          <a:bodyPr wrap="none" lIns="82124" tIns="41061" rIns="82124" bIns="41061" anchor="b">
            <a:spAutoFit/>
          </a:bodyPr>
          <a:lstStyle/>
          <a:p>
            <a:pPr algn="r" defTabSz="814388">
              <a:lnSpc>
                <a:spcPct val="100000"/>
              </a:lnSpc>
            </a:pPr>
            <a:fld id="{4250C152-2465-4058-958C-BA74585F0F6D}" type="slidenum">
              <a:rPr lang="en-US" altLang="ja-JP" sz="1000">
                <a:solidFill>
                  <a:srgbClr val="D3D3D3"/>
                </a:solidFill>
              </a:rPr>
              <a:pPr algn="r" defTabSz="814388">
                <a:lnSpc>
                  <a:spcPct val="100000"/>
                </a:lnSpc>
              </a:pPr>
              <a:t>69</a:t>
            </a:fld>
            <a:endParaRPr lang="en-US" altLang="ja-JP" sz="1000">
              <a:solidFill>
                <a:srgbClr val="D3D3D3"/>
              </a:solidFill>
            </a:endParaRPr>
          </a:p>
        </p:txBody>
      </p:sp>
      <p:sp>
        <p:nvSpPr>
          <p:cNvPr id="41993" name="Content Placeholder 163"/>
          <p:cNvSpPr>
            <a:spLocks noGrp="1"/>
          </p:cNvSpPr>
          <p:nvPr>
            <p:ph sz="half" idx="4294967295"/>
          </p:nvPr>
        </p:nvSpPr>
        <p:spPr>
          <a:xfrm>
            <a:off x="4859338" y="1557338"/>
            <a:ext cx="3430587" cy="4462462"/>
          </a:xfrm>
        </p:spPr>
        <p:txBody>
          <a:bodyPr/>
          <a:lstStyle/>
          <a:p>
            <a:r>
              <a:rPr lang="ja-JP" altLang="en-US" sz="2000" b="1" dirty="0">
                <a:solidFill>
                  <a:schemeClr val="bg1"/>
                </a:solidFill>
                <a:ea typeface="ＭＳ Ｐゴシック" charset="-128"/>
              </a:rPr>
              <a:t>インターネット上のいくつかのネットワークは完全に悪意のある組織に支配されているか、ゾンビ・ネットワークにハイジャックされている</a:t>
            </a:r>
          </a:p>
          <a:p>
            <a:r>
              <a:rPr lang="ja-JP" altLang="en-US" sz="2000" b="1" dirty="0">
                <a:solidFill>
                  <a:schemeClr val="bg1"/>
                </a:solidFill>
                <a:ea typeface="ＭＳ Ｐゴシック" charset="-128"/>
              </a:rPr>
              <a:t>レピュテーションフィルタはこれらのネットワークへのアクセスをブロック（</a:t>
            </a:r>
            <a:r>
              <a:rPr lang="en-US" altLang="ja-JP" sz="2000" b="1" dirty="0">
                <a:solidFill>
                  <a:schemeClr val="bg1"/>
                </a:solidFill>
                <a:ea typeface="ＭＳ Ｐゴシック" charset="-128"/>
              </a:rPr>
              <a:t>ACL</a:t>
            </a:r>
            <a:r>
              <a:rPr lang="ja-JP" altLang="en-US" sz="2000" b="1" dirty="0">
                <a:solidFill>
                  <a:schemeClr val="bg1"/>
                </a:solidFill>
                <a:ea typeface="ＭＳ Ｐゴシック" charset="-128"/>
              </a:rPr>
              <a:t>のように）</a:t>
            </a:r>
          </a:p>
          <a:p>
            <a:r>
              <a:rPr lang="ja-JP" altLang="en-US" sz="2000" b="1" dirty="0">
                <a:solidFill>
                  <a:schemeClr val="bg1"/>
                </a:solidFill>
                <a:ea typeface="ＭＳ Ｐゴシック" charset="-128"/>
              </a:rPr>
              <a:t>個別の</a:t>
            </a:r>
            <a:r>
              <a:rPr lang="en-US" altLang="ja-JP" sz="2000" b="1" dirty="0">
                <a:solidFill>
                  <a:schemeClr val="bg1"/>
                </a:solidFill>
                <a:ea typeface="ＭＳ Ｐゴシック" charset="-128"/>
              </a:rPr>
              <a:t>IP</a:t>
            </a:r>
            <a:r>
              <a:rPr lang="ja-JP" altLang="en-US" sz="2000" b="1" dirty="0">
                <a:solidFill>
                  <a:schemeClr val="bg1"/>
                </a:solidFill>
                <a:ea typeface="ＭＳ Ｐゴシック" charset="-128"/>
              </a:rPr>
              <a:t>アドレスは</a:t>
            </a:r>
            <a:r>
              <a:rPr lang="en-US" altLang="ja-JP" sz="2000" b="1" dirty="0">
                <a:solidFill>
                  <a:schemeClr val="bg1"/>
                </a:solidFill>
                <a:ea typeface="ＭＳ Ｐゴシック" charset="-128"/>
              </a:rPr>
              <a:t>IP</a:t>
            </a:r>
            <a:r>
              <a:rPr lang="ja-JP" altLang="en-US" sz="2000" b="1" dirty="0">
                <a:solidFill>
                  <a:schemeClr val="bg1"/>
                </a:solidFill>
                <a:ea typeface="ＭＳ Ｐゴシック" charset="-128"/>
              </a:rPr>
              <a:t>レピュテーションフィルターには掲載されない</a:t>
            </a:r>
          </a:p>
          <a:p>
            <a:pPr>
              <a:buFont typeface="Wingdings" pitchFamily="2" charset="2"/>
              <a:buNone/>
            </a:pPr>
            <a:endParaRPr lang="en-US" altLang="ja-JP" sz="2000" b="1" dirty="0">
              <a:solidFill>
                <a:schemeClr val="bg1"/>
              </a:solidFill>
              <a:ea typeface="ＭＳ Ｐゴシック" charset="-128"/>
            </a:endParaRPr>
          </a:p>
        </p:txBody>
      </p:sp>
      <p:pic>
        <p:nvPicPr>
          <p:cNvPr id="41994" name="Picture 74" descr="Untitled-1"/>
          <p:cNvPicPr preferRelativeResize="0">
            <a:picLocks noChangeAspect="1" noChangeArrowheads="1"/>
          </p:cNvPicPr>
          <p:nvPr/>
        </p:nvPicPr>
        <p:blipFill>
          <a:blip r:embed="rId3" cstate="print"/>
          <a:srcRect/>
          <a:stretch>
            <a:fillRect/>
          </a:stretch>
        </p:blipFill>
        <p:spPr bwMode="gray">
          <a:xfrm>
            <a:off x="292100" y="1527175"/>
            <a:ext cx="609600" cy="747713"/>
          </a:xfrm>
          <a:prstGeom prst="rect">
            <a:avLst/>
          </a:prstGeom>
          <a:noFill/>
          <a:ln w="9525">
            <a:noFill/>
            <a:miter lim="800000"/>
            <a:headEnd/>
            <a:tailEnd/>
          </a:ln>
        </p:spPr>
      </p:pic>
      <p:sp>
        <p:nvSpPr>
          <p:cNvPr id="41995" name="AutoShape 50"/>
          <p:cNvSpPr>
            <a:spLocks noChangeArrowheads="1"/>
          </p:cNvSpPr>
          <p:nvPr/>
        </p:nvSpPr>
        <p:spPr bwMode="auto">
          <a:xfrm rot="-5400000">
            <a:off x="1285875" y="3325813"/>
            <a:ext cx="66675" cy="66675"/>
          </a:xfrm>
          <a:prstGeom prst="roundRect">
            <a:avLst>
              <a:gd name="adj" fmla="val 11565"/>
            </a:avLst>
          </a:prstGeom>
          <a:solidFill>
            <a:srgbClr val="FF0000">
              <a:alpha val="61176"/>
            </a:srgbClr>
          </a:solidFill>
          <a:ln w="12700">
            <a:solidFill>
              <a:srgbClr val="D03434"/>
            </a:solidFill>
            <a:round/>
            <a:headEnd/>
            <a:tailEnd/>
          </a:ln>
        </p:spPr>
        <p:txBody>
          <a:bodyPr vert="eaVert" lIns="82124" tIns="41061" rIns="82124" bIns="41061" anchor="ctr"/>
          <a:lstStyle/>
          <a:p>
            <a:pPr eaLnBrk="1" hangingPunct="1">
              <a:lnSpc>
                <a:spcPct val="100000"/>
              </a:lnSpc>
            </a:pPr>
            <a:endParaRPr lang="en-US" sz="1400"/>
          </a:p>
        </p:txBody>
      </p:sp>
      <p:sp>
        <p:nvSpPr>
          <p:cNvPr id="41996" name="AutoShape 51"/>
          <p:cNvSpPr>
            <a:spLocks noChangeArrowheads="1"/>
          </p:cNvSpPr>
          <p:nvPr/>
        </p:nvSpPr>
        <p:spPr bwMode="auto">
          <a:xfrm rot="-5400000">
            <a:off x="1285875" y="3214688"/>
            <a:ext cx="66675" cy="66675"/>
          </a:xfrm>
          <a:prstGeom prst="roundRect">
            <a:avLst>
              <a:gd name="adj" fmla="val 11565"/>
            </a:avLst>
          </a:prstGeom>
          <a:solidFill>
            <a:schemeClr val="bg1">
              <a:alpha val="52940"/>
            </a:schemeClr>
          </a:solidFill>
          <a:ln w="12700">
            <a:solidFill>
              <a:srgbClr val="FFFFFF"/>
            </a:solidFill>
            <a:round/>
            <a:headEnd/>
            <a:tailEnd/>
          </a:ln>
        </p:spPr>
        <p:txBody>
          <a:bodyPr vert="eaVert" lIns="82124" tIns="41061" rIns="82124" bIns="41061" anchor="ctr"/>
          <a:lstStyle/>
          <a:p>
            <a:pPr eaLnBrk="1" hangingPunct="1">
              <a:lnSpc>
                <a:spcPct val="100000"/>
              </a:lnSpc>
            </a:pPr>
            <a:endParaRPr lang="en-US" sz="1400"/>
          </a:p>
        </p:txBody>
      </p:sp>
      <p:sp>
        <p:nvSpPr>
          <p:cNvPr id="41997" name="AutoShape 52"/>
          <p:cNvSpPr>
            <a:spLocks noChangeArrowheads="1"/>
          </p:cNvSpPr>
          <p:nvPr/>
        </p:nvSpPr>
        <p:spPr bwMode="auto">
          <a:xfrm rot="-5400000">
            <a:off x="1285875" y="3103563"/>
            <a:ext cx="66675" cy="66675"/>
          </a:xfrm>
          <a:prstGeom prst="roundRect">
            <a:avLst>
              <a:gd name="adj" fmla="val 11565"/>
            </a:avLst>
          </a:prstGeom>
          <a:solidFill>
            <a:srgbClr val="FF0000">
              <a:alpha val="61176"/>
            </a:srgbClr>
          </a:solidFill>
          <a:ln w="12700">
            <a:solidFill>
              <a:srgbClr val="D03434"/>
            </a:solidFill>
            <a:round/>
            <a:headEnd/>
            <a:tailEnd/>
          </a:ln>
        </p:spPr>
        <p:txBody>
          <a:bodyPr vert="eaVert" lIns="82124" tIns="41061" rIns="82124" bIns="41061" anchor="ctr"/>
          <a:lstStyle/>
          <a:p>
            <a:pPr eaLnBrk="1" hangingPunct="1">
              <a:lnSpc>
                <a:spcPct val="100000"/>
              </a:lnSpc>
            </a:pPr>
            <a:endParaRPr lang="en-US" sz="1400"/>
          </a:p>
        </p:txBody>
      </p:sp>
      <p:sp>
        <p:nvSpPr>
          <p:cNvPr id="41998" name="AutoShape 57"/>
          <p:cNvSpPr>
            <a:spLocks noChangeArrowheads="1"/>
          </p:cNvSpPr>
          <p:nvPr/>
        </p:nvSpPr>
        <p:spPr bwMode="auto">
          <a:xfrm rot="-5400000">
            <a:off x="1281906" y="2451894"/>
            <a:ext cx="68263" cy="66675"/>
          </a:xfrm>
          <a:prstGeom prst="roundRect">
            <a:avLst>
              <a:gd name="adj" fmla="val 11565"/>
            </a:avLst>
          </a:prstGeom>
          <a:solidFill>
            <a:schemeClr val="bg1">
              <a:alpha val="52940"/>
            </a:schemeClr>
          </a:solidFill>
          <a:ln w="12700">
            <a:solidFill>
              <a:srgbClr val="FFFFFF"/>
            </a:solidFill>
            <a:round/>
            <a:headEnd/>
            <a:tailEnd/>
          </a:ln>
        </p:spPr>
        <p:txBody>
          <a:bodyPr vert="eaVert" lIns="82124" tIns="41061" rIns="82124" bIns="41061" anchor="ctr"/>
          <a:lstStyle/>
          <a:p>
            <a:pPr eaLnBrk="1" hangingPunct="1">
              <a:lnSpc>
                <a:spcPct val="100000"/>
              </a:lnSpc>
            </a:pPr>
            <a:endParaRPr lang="en-US" sz="1400"/>
          </a:p>
        </p:txBody>
      </p:sp>
      <p:sp>
        <p:nvSpPr>
          <p:cNvPr id="41999" name="Freeform 76"/>
          <p:cNvSpPr>
            <a:spLocks/>
          </p:cNvSpPr>
          <p:nvPr/>
        </p:nvSpPr>
        <p:spPr bwMode="auto">
          <a:xfrm rot="-5400000">
            <a:off x="374651" y="2330450"/>
            <a:ext cx="1566862" cy="96837"/>
          </a:xfrm>
          <a:custGeom>
            <a:avLst/>
            <a:gdLst>
              <a:gd name="T0" fmla="*/ 0 w 1692"/>
              <a:gd name="T1" fmla="*/ 0 h 114"/>
              <a:gd name="T2" fmla="*/ 0 w 1692"/>
              <a:gd name="T3" fmla="*/ 2147483647 h 114"/>
              <a:gd name="T4" fmla="*/ 2147483647 w 1692"/>
              <a:gd name="T5" fmla="*/ 2147483647 h 114"/>
              <a:gd name="T6" fmla="*/ 2147483647 w 1692"/>
              <a:gd name="T7" fmla="*/ 0 h 114"/>
              <a:gd name="T8" fmla="*/ 0 60000 65536"/>
              <a:gd name="T9" fmla="*/ 0 60000 65536"/>
              <a:gd name="T10" fmla="*/ 0 60000 65536"/>
              <a:gd name="T11" fmla="*/ 0 60000 65536"/>
              <a:gd name="T12" fmla="*/ 0 w 1692"/>
              <a:gd name="T13" fmla="*/ 0 h 114"/>
              <a:gd name="T14" fmla="*/ 1692 w 1692"/>
              <a:gd name="T15" fmla="*/ 114 h 114"/>
            </a:gdLst>
            <a:ahLst/>
            <a:cxnLst>
              <a:cxn ang="T8">
                <a:pos x="T0" y="T1"/>
              </a:cxn>
              <a:cxn ang="T9">
                <a:pos x="T2" y="T3"/>
              </a:cxn>
              <a:cxn ang="T10">
                <a:pos x="T4" y="T5"/>
              </a:cxn>
              <a:cxn ang="T11">
                <a:pos x="T6" y="T7"/>
              </a:cxn>
            </a:cxnLst>
            <a:rect l="T12" t="T13" r="T14" b="T15"/>
            <a:pathLst>
              <a:path w="1692" h="114">
                <a:moveTo>
                  <a:pt x="0" y="0"/>
                </a:moveTo>
                <a:lnTo>
                  <a:pt x="0" y="114"/>
                </a:lnTo>
                <a:lnTo>
                  <a:pt x="1692" y="114"/>
                </a:lnTo>
                <a:lnTo>
                  <a:pt x="1692" y="0"/>
                </a:lnTo>
              </a:path>
            </a:pathLst>
          </a:custGeom>
          <a:noFill/>
          <a:ln w="12700">
            <a:solidFill>
              <a:srgbClr val="5F5F65"/>
            </a:solidFill>
            <a:round/>
            <a:headEnd/>
            <a:tailEnd/>
          </a:ln>
        </p:spPr>
        <p:txBody>
          <a:bodyPr lIns="82124" tIns="41061" rIns="82124" bIns="41061" anchor="ctr"/>
          <a:lstStyle/>
          <a:p>
            <a:pPr eaLnBrk="1" hangingPunct="1">
              <a:lnSpc>
                <a:spcPct val="100000"/>
              </a:lnSpc>
            </a:pPr>
            <a:endParaRPr lang="en-US" sz="1400"/>
          </a:p>
        </p:txBody>
      </p:sp>
      <p:sp>
        <p:nvSpPr>
          <p:cNvPr id="42000" name="AutoShape 52"/>
          <p:cNvSpPr>
            <a:spLocks noChangeArrowheads="1"/>
          </p:cNvSpPr>
          <p:nvPr/>
        </p:nvSpPr>
        <p:spPr bwMode="auto">
          <a:xfrm rot="-5400000">
            <a:off x="1281113" y="2338388"/>
            <a:ext cx="68262" cy="68262"/>
          </a:xfrm>
          <a:prstGeom prst="roundRect">
            <a:avLst>
              <a:gd name="adj" fmla="val 11565"/>
            </a:avLst>
          </a:prstGeom>
          <a:solidFill>
            <a:srgbClr val="FF0000">
              <a:alpha val="61176"/>
            </a:srgbClr>
          </a:solidFill>
          <a:ln w="12700">
            <a:solidFill>
              <a:srgbClr val="D03434"/>
            </a:solidFill>
            <a:round/>
            <a:headEnd/>
            <a:tailEnd/>
          </a:ln>
        </p:spPr>
        <p:txBody>
          <a:bodyPr vert="eaVert" lIns="82124" tIns="41061" rIns="82124" bIns="41061" anchor="ctr"/>
          <a:lstStyle/>
          <a:p>
            <a:pPr eaLnBrk="1" hangingPunct="1">
              <a:lnSpc>
                <a:spcPct val="100000"/>
              </a:lnSpc>
            </a:pPr>
            <a:endParaRPr lang="en-US" sz="1400"/>
          </a:p>
        </p:txBody>
      </p:sp>
      <p:sp>
        <p:nvSpPr>
          <p:cNvPr id="42001" name="AutoShape 53"/>
          <p:cNvSpPr>
            <a:spLocks noChangeArrowheads="1"/>
          </p:cNvSpPr>
          <p:nvPr/>
        </p:nvSpPr>
        <p:spPr bwMode="auto">
          <a:xfrm rot="-5400000">
            <a:off x="1281113" y="2227263"/>
            <a:ext cx="68262" cy="68262"/>
          </a:xfrm>
          <a:prstGeom prst="roundRect">
            <a:avLst>
              <a:gd name="adj" fmla="val 11565"/>
            </a:avLst>
          </a:prstGeom>
          <a:solidFill>
            <a:schemeClr val="bg1">
              <a:alpha val="52940"/>
            </a:schemeClr>
          </a:solidFill>
          <a:ln w="12700">
            <a:solidFill>
              <a:srgbClr val="FFFFFF"/>
            </a:solidFill>
            <a:round/>
            <a:headEnd/>
            <a:tailEnd/>
          </a:ln>
        </p:spPr>
        <p:txBody>
          <a:bodyPr vert="eaVert" lIns="82124" tIns="41061" rIns="82124" bIns="41061" anchor="ctr"/>
          <a:lstStyle/>
          <a:p>
            <a:pPr eaLnBrk="1" hangingPunct="1">
              <a:lnSpc>
                <a:spcPct val="100000"/>
              </a:lnSpc>
            </a:pPr>
            <a:endParaRPr lang="en-US" sz="1400"/>
          </a:p>
        </p:txBody>
      </p:sp>
      <p:sp>
        <p:nvSpPr>
          <p:cNvPr id="42002" name="AutoShape 55"/>
          <p:cNvSpPr>
            <a:spLocks noChangeArrowheads="1"/>
          </p:cNvSpPr>
          <p:nvPr/>
        </p:nvSpPr>
        <p:spPr bwMode="auto">
          <a:xfrm rot="-5400000">
            <a:off x="1281113" y="2005013"/>
            <a:ext cx="68262" cy="68262"/>
          </a:xfrm>
          <a:prstGeom prst="roundRect">
            <a:avLst>
              <a:gd name="adj" fmla="val 11565"/>
            </a:avLst>
          </a:prstGeom>
          <a:solidFill>
            <a:schemeClr val="bg1">
              <a:alpha val="52940"/>
            </a:schemeClr>
          </a:solidFill>
          <a:ln w="12700">
            <a:solidFill>
              <a:srgbClr val="FFFFFF"/>
            </a:solidFill>
            <a:round/>
            <a:headEnd/>
            <a:tailEnd/>
          </a:ln>
        </p:spPr>
        <p:txBody>
          <a:bodyPr vert="eaVert" lIns="82124" tIns="41061" rIns="82124" bIns="41061" anchor="ctr"/>
          <a:lstStyle/>
          <a:p>
            <a:pPr eaLnBrk="1" hangingPunct="1">
              <a:lnSpc>
                <a:spcPct val="100000"/>
              </a:lnSpc>
            </a:pPr>
            <a:endParaRPr lang="en-US" sz="1400"/>
          </a:p>
        </p:txBody>
      </p:sp>
      <p:sp>
        <p:nvSpPr>
          <p:cNvPr id="42003" name="AutoShape 56"/>
          <p:cNvSpPr>
            <a:spLocks noChangeArrowheads="1"/>
          </p:cNvSpPr>
          <p:nvPr/>
        </p:nvSpPr>
        <p:spPr bwMode="auto">
          <a:xfrm rot="-5400000">
            <a:off x="1281906" y="1893095"/>
            <a:ext cx="66675" cy="68262"/>
          </a:xfrm>
          <a:prstGeom prst="roundRect">
            <a:avLst>
              <a:gd name="adj" fmla="val 11565"/>
            </a:avLst>
          </a:prstGeom>
          <a:solidFill>
            <a:srgbClr val="FF0000">
              <a:alpha val="61176"/>
            </a:srgbClr>
          </a:solidFill>
          <a:ln w="12700">
            <a:solidFill>
              <a:srgbClr val="D03434"/>
            </a:solidFill>
            <a:round/>
            <a:headEnd/>
            <a:tailEnd/>
          </a:ln>
        </p:spPr>
        <p:txBody>
          <a:bodyPr vert="eaVert" lIns="82124" tIns="41061" rIns="82124" bIns="41061" anchor="ctr"/>
          <a:lstStyle/>
          <a:p>
            <a:pPr eaLnBrk="1" hangingPunct="1">
              <a:lnSpc>
                <a:spcPct val="100000"/>
              </a:lnSpc>
            </a:pPr>
            <a:endParaRPr lang="en-US" sz="1400"/>
          </a:p>
        </p:txBody>
      </p:sp>
      <p:sp>
        <p:nvSpPr>
          <p:cNvPr id="42004" name="AutoShape 57"/>
          <p:cNvSpPr>
            <a:spLocks noChangeArrowheads="1"/>
          </p:cNvSpPr>
          <p:nvPr/>
        </p:nvSpPr>
        <p:spPr bwMode="auto">
          <a:xfrm rot="-5400000">
            <a:off x="1281112" y="1781176"/>
            <a:ext cx="68263" cy="68262"/>
          </a:xfrm>
          <a:prstGeom prst="roundRect">
            <a:avLst>
              <a:gd name="adj" fmla="val 11565"/>
            </a:avLst>
          </a:prstGeom>
          <a:solidFill>
            <a:schemeClr val="bg1">
              <a:alpha val="52940"/>
            </a:schemeClr>
          </a:solidFill>
          <a:ln w="12700">
            <a:solidFill>
              <a:srgbClr val="FFFFFF"/>
            </a:solidFill>
            <a:round/>
            <a:headEnd/>
            <a:tailEnd/>
          </a:ln>
        </p:spPr>
        <p:txBody>
          <a:bodyPr vert="eaVert" lIns="82124" tIns="41061" rIns="82124" bIns="41061" anchor="ctr"/>
          <a:lstStyle/>
          <a:p>
            <a:pPr eaLnBrk="1" hangingPunct="1">
              <a:lnSpc>
                <a:spcPct val="100000"/>
              </a:lnSpc>
            </a:pPr>
            <a:endParaRPr lang="en-US" sz="1400"/>
          </a:p>
        </p:txBody>
      </p:sp>
      <p:sp>
        <p:nvSpPr>
          <p:cNvPr id="42005" name="AutoShape 214"/>
          <p:cNvSpPr>
            <a:spLocks noChangeArrowheads="1"/>
          </p:cNvSpPr>
          <p:nvPr/>
        </p:nvSpPr>
        <p:spPr bwMode="auto">
          <a:xfrm rot="5400000">
            <a:off x="1278731" y="2113757"/>
            <a:ext cx="66675" cy="65088"/>
          </a:xfrm>
          <a:prstGeom prst="roundRect">
            <a:avLst>
              <a:gd name="adj" fmla="val 11565"/>
            </a:avLst>
          </a:prstGeom>
          <a:solidFill>
            <a:schemeClr val="folHlink">
              <a:alpha val="59999"/>
            </a:schemeClr>
          </a:solidFill>
          <a:ln w="12700">
            <a:solidFill>
              <a:schemeClr val="folHlink"/>
            </a:solidFill>
            <a:round/>
            <a:headEnd/>
            <a:tailEnd/>
          </a:ln>
        </p:spPr>
        <p:txBody>
          <a:bodyPr rot="10800000" vert="eaVert" wrap="none" lIns="82124" tIns="41061" rIns="82124" bIns="41061" anchor="ctr"/>
          <a:lstStyle/>
          <a:p>
            <a:pPr eaLnBrk="1" hangingPunct="1">
              <a:lnSpc>
                <a:spcPct val="100000"/>
              </a:lnSpc>
            </a:pPr>
            <a:endParaRPr lang="en-US" sz="1800" b="1">
              <a:cs typeface="Arial" charset="0"/>
            </a:endParaRPr>
          </a:p>
        </p:txBody>
      </p:sp>
      <p:sp>
        <p:nvSpPr>
          <p:cNvPr id="42006" name="Freeform 48"/>
          <p:cNvSpPr>
            <a:spLocks/>
          </p:cNvSpPr>
          <p:nvPr/>
        </p:nvSpPr>
        <p:spPr bwMode="gray">
          <a:xfrm>
            <a:off x="2065338" y="3670300"/>
            <a:ext cx="2138362" cy="517525"/>
          </a:xfrm>
          <a:custGeom>
            <a:avLst/>
            <a:gdLst>
              <a:gd name="T0" fmla="*/ 0 w 2344"/>
              <a:gd name="T1" fmla="*/ 0 h 531"/>
              <a:gd name="T2" fmla="*/ 2147483647 w 2344"/>
              <a:gd name="T3" fmla="*/ 0 h 531"/>
              <a:gd name="T4" fmla="*/ 2147483647 w 2344"/>
              <a:gd name="T5" fmla="*/ 2147483647 h 531"/>
              <a:gd name="T6" fmla="*/ 0 60000 65536"/>
              <a:gd name="T7" fmla="*/ 0 60000 65536"/>
              <a:gd name="T8" fmla="*/ 0 60000 65536"/>
              <a:gd name="T9" fmla="*/ 0 w 2344"/>
              <a:gd name="T10" fmla="*/ 0 h 531"/>
              <a:gd name="T11" fmla="*/ 2344 w 2344"/>
              <a:gd name="T12" fmla="*/ 531 h 531"/>
            </a:gdLst>
            <a:ahLst/>
            <a:cxnLst>
              <a:cxn ang="T6">
                <a:pos x="T0" y="T1"/>
              </a:cxn>
              <a:cxn ang="T7">
                <a:pos x="T2" y="T3"/>
              </a:cxn>
              <a:cxn ang="T8">
                <a:pos x="T4" y="T5"/>
              </a:cxn>
            </a:cxnLst>
            <a:rect l="T9" t="T10" r="T11" b="T12"/>
            <a:pathLst>
              <a:path w="2344" h="531">
                <a:moveTo>
                  <a:pt x="0" y="0"/>
                </a:moveTo>
                <a:lnTo>
                  <a:pt x="2344" y="0"/>
                </a:lnTo>
                <a:lnTo>
                  <a:pt x="2344" y="531"/>
                </a:lnTo>
              </a:path>
            </a:pathLst>
          </a:custGeom>
          <a:noFill/>
          <a:ln w="38100">
            <a:solidFill>
              <a:srgbClr val="BC0000"/>
            </a:solidFill>
            <a:round/>
            <a:headEnd/>
            <a:tailEnd type="triangle" w="lg" len="sm"/>
          </a:ln>
        </p:spPr>
        <p:txBody>
          <a:bodyPr lIns="82124" tIns="41061" rIns="82124" bIns="41061" anchor="ctr"/>
          <a:lstStyle/>
          <a:p>
            <a:pPr eaLnBrk="1" hangingPunct="1">
              <a:lnSpc>
                <a:spcPct val="100000"/>
              </a:lnSpc>
            </a:pPr>
            <a:endParaRPr lang="en-US" sz="1400"/>
          </a:p>
        </p:txBody>
      </p:sp>
      <p:grpSp>
        <p:nvGrpSpPr>
          <p:cNvPr id="2" name="Group 93"/>
          <p:cNvGrpSpPr>
            <a:grpSpLocks/>
          </p:cNvGrpSpPr>
          <p:nvPr/>
        </p:nvGrpSpPr>
        <p:grpSpPr bwMode="auto">
          <a:xfrm>
            <a:off x="173038" y="3417888"/>
            <a:ext cx="1946275" cy="536575"/>
            <a:chOff x="109" y="2153"/>
            <a:chExt cx="1226" cy="338"/>
          </a:xfrm>
        </p:grpSpPr>
        <p:grpSp>
          <p:nvGrpSpPr>
            <p:cNvPr id="3" name="Group 9"/>
            <p:cNvGrpSpPr>
              <a:grpSpLocks/>
            </p:cNvGrpSpPr>
            <p:nvPr/>
          </p:nvGrpSpPr>
          <p:grpSpPr bwMode="auto">
            <a:xfrm>
              <a:off x="109" y="2153"/>
              <a:ext cx="1226" cy="338"/>
              <a:chOff x="384" y="1160"/>
              <a:chExt cx="2169" cy="632"/>
            </a:xfrm>
          </p:grpSpPr>
          <p:sp>
            <p:nvSpPr>
              <p:cNvPr id="42009" name="AutoShape 10"/>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10" name="AutoShape 11"/>
              <p:cNvSpPr>
                <a:spLocks noChangeArrowheads="1"/>
              </p:cNvSpPr>
              <p:nvPr/>
            </p:nvSpPr>
            <p:spPr bwMode="gray">
              <a:xfrm>
                <a:off x="412" y="1184"/>
                <a:ext cx="2112" cy="584"/>
              </a:xfrm>
              <a:prstGeom prst="roundRect">
                <a:avLst>
                  <a:gd name="adj" fmla="val 16667"/>
                </a:avLst>
              </a:prstGeom>
              <a:solidFill>
                <a:schemeClr val="tx2"/>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11" name="AutoShape 12"/>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12" name="TextBox 28"/>
            <p:cNvSpPr txBox="1">
              <a:spLocks noChangeArrowheads="1"/>
            </p:cNvSpPr>
            <p:nvPr/>
          </p:nvSpPr>
          <p:spPr bwMode="gray">
            <a:xfrm>
              <a:off x="192" y="2215"/>
              <a:ext cx="1074" cy="214"/>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IPS Reputation Filters</a:t>
              </a:r>
              <a:endParaRPr lang="en-US" altLang="ja-JP" sz="1100">
                <a:solidFill>
                  <a:schemeClr val="bg1"/>
                </a:solidFill>
              </a:endParaRPr>
            </a:p>
          </p:txBody>
        </p:sp>
      </p:grpSp>
      <p:grpSp>
        <p:nvGrpSpPr>
          <p:cNvPr id="4" name="Group 94"/>
          <p:cNvGrpSpPr>
            <a:grpSpLocks/>
          </p:cNvGrpSpPr>
          <p:nvPr/>
        </p:nvGrpSpPr>
        <p:grpSpPr bwMode="auto">
          <a:xfrm>
            <a:off x="173038" y="4332288"/>
            <a:ext cx="1946275" cy="536575"/>
            <a:chOff x="109" y="2729"/>
            <a:chExt cx="1226" cy="338"/>
          </a:xfrm>
        </p:grpSpPr>
        <p:grpSp>
          <p:nvGrpSpPr>
            <p:cNvPr id="5" name="Group 14"/>
            <p:cNvGrpSpPr>
              <a:grpSpLocks/>
            </p:cNvGrpSpPr>
            <p:nvPr/>
          </p:nvGrpSpPr>
          <p:grpSpPr bwMode="auto">
            <a:xfrm>
              <a:off x="109" y="2729"/>
              <a:ext cx="1226" cy="338"/>
              <a:chOff x="384" y="1160"/>
              <a:chExt cx="2169" cy="632"/>
            </a:xfrm>
          </p:grpSpPr>
          <p:sp>
            <p:nvSpPr>
              <p:cNvPr id="42015" name="AutoShape 15"/>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16" name="AutoShape 16"/>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17" name="AutoShape 17"/>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18" name="TextBox 28"/>
            <p:cNvSpPr txBox="1">
              <a:spLocks noChangeArrowheads="1"/>
            </p:cNvSpPr>
            <p:nvPr/>
          </p:nvSpPr>
          <p:spPr bwMode="gray">
            <a:xfrm>
              <a:off x="192" y="2791"/>
              <a:ext cx="1074" cy="214"/>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Signature Inspection</a:t>
              </a:r>
              <a:endParaRPr lang="en-US" altLang="ja-JP" sz="1100">
                <a:solidFill>
                  <a:schemeClr val="bg1"/>
                </a:solidFill>
              </a:endParaRPr>
            </a:p>
          </p:txBody>
        </p:sp>
      </p:grpSp>
      <p:grpSp>
        <p:nvGrpSpPr>
          <p:cNvPr id="6" name="Group 95"/>
          <p:cNvGrpSpPr>
            <a:grpSpLocks/>
          </p:cNvGrpSpPr>
          <p:nvPr/>
        </p:nvGrpSpPr>
        <p:grpSpPr bwMode="auto">
          <a:xfrm>
            <a:off x="173038" y="5248275"/>
            <a:ext cx="1946275" cy="534988"/>
            <a:chOff x="109" y="3306"/>
            <a:chExt cx="1226" cy="337"/>
          </a:xfrm>
        </p:grpSpPr>
        <p:sp>
          <p:nvSpPr>
            <p:cNvPr id="42020" name="AutoShape 19"/>
            <p:cNvSpPr>
              <a:spLocks noChangeArrowheads="1"/>
            </p:cNvSpPr>
            <p:nvPr/>
          </p:nvSpPr>
          <p:spPr bwMode="gray">
            <a:xfrm>
              <a:off x="109" y="3306"/>
              <a:ext cx="1226" cy="337"/>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21" name="AutoShape 20"/>
            <p:cNvSpPr>
              <a:spLocks noChangeArrowheads="1"/>
            </p:cNvSpPr>
            <p:nvPr/>
          </p:nvSpPr>
          <p:spPr bwMode="gray">
            <a:xfrm>
              <a:off x="125" y="3319"/>
              <a:ext cx="1194" cy="311"/>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22" name="AutoShape 21"/>
            <p:cNvSpPr>
              <a:spLocks noChangeArrowheads="1"/>
            </p:cNvSpPr>
            <p:nvPr/>
          </p:nvSpPr>
          <p:spPr bwMode="gray">
            <a:xfrm>
              <a:off x="138" y="3327"/>
              <a:ext cx="1166" cy="295"/>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23" name="TextBox 28"/>
          <p:cNvSpPr txBox="1">
            <a:spLocks noChangeArrowheads="1"/>
          </p:cNvSpPr>
          <p:nvPr/>
        </p:nvSpPr>
        <p:spPr bwMode="gray">
          <a:xfrm>
            <a:off x="293688" y="5345113"/>
            <a:ext cx="1704975" cy="341312"/>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Anomaly Detection</a:t>
            </a:r>
            <a:endParaRPr lang="en-US" altLang="ja-JP" sz="1100">
              <a:solidFill>
                <a:schemeClr val="bg1"/>
              </a:solidFill>
            </a:endParaRPr>
          </a:p>
        </p:txBody>
      </p:sp>
      <p:grpSp>
        <p:nvGrpSpPr>
          <p:cNvPr id="7" name="Group 96"/>
          <p:cNvGrpSpPr>
            <a:grpSpLocks/>
          </p:cNvGrpSpPr>
          <p:nvPr/>
        </p:nvGrpSpPr>
        <p:grpSpPr bwMode="auto">
          <a:xfrm>
            <a:off x="2374900" y="4308475"/>
            <a:ext cx="1087438" cy="1479550"/>
            <a:chOff x="1496" y="2714"/>
            <a:chExt cx="685" cy="932"/>
          </a:xfrm>
        </p:grpSpPr>
        <p:grpSp>
          <p:nvGrpSpPr>
            <p:cNvPr id="8" name="Group 22"/>
            <p:cNvGrpSpPr>
              <a:grpSpLocks/>
            </p:cNvGrpSpPr>
            <p:nvPr/>
          </p:nvGrpSpPr>
          <p:grpSpPr bwMode="auto">
            <a:xfrm>
              <a:off x="1496" y="2714"/>
              <a:ext cx="685" cy="932"/>
              <a:chOff x="2760" y="2285"/>
              <a:chExt cx="1225" cy="1600"/>
            </a:xfrm>
          </p:grpSpPr>
          <p:sp>
            <p:nvSpPr>
              <p:cNvPr id="42026" name="AutoShape 23"/>
              <p:cNvSpPr>
                <a:spLocks noChangeArrowheads="1"/>
              </p:cNvSpPr>
              <p:nvPr/>
            </p:nvSpPr>
            <p:spPr bwMode="gray">
              <a:xfrm>
                <a:off x="2760" y="2285"/>
                <a:ext cx="1225" cy="1600"/>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27" name="AutoShape 24"/>
              <p:cNvSpPr>
                <a:spLocks noChangeArrowheads="1"/>
              </p:cNvSpPr>
              <p:nvPr/>
            </p:nvSpPr>
            <p:spPr bwMode="gray">
              <a:xfrm>
                <a:off x="2789" y="2312"/>
                <a:ext cx="1166" cy="1544"/>
              </a:xfrm>
              <a:prstGeom prst="roundRect">
                <a:avLst>
                  <a:gd name="adj" fmla="val 16667"/>
                </a:avLst>
              </a:prstGeom>
              <a:solidFill>
                <a:schemeClr val="tx2"/>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28" name="AutoShape 25"/>
              <p:cNvSpPr>
                <a:spLocks noChangeArrowheads="1"/>
              </p:cNvSpPr>
              <p:nvPr/>
            </p:nvSpPr>
            <p:spPr bwMode="gray">
              <a:xfrm>
                <a:off x="2811" y="2330"/>
                <a:ext cx="1122" cy="1398"/>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29" name="TextBox 33"/>
            <p:cNvSpPr txBox="1">
              <a:spLocks noChangeArrowheads="1"/>
            </p:cNvSpPr>
            <p:nvPr/>
          </p:nvSpPr>
          <p:spPr bwMode="gray">
            <a:xfrm>
              <a:off x="1542" y="2863"/>
              <a:ext cx="593" cy="634"/>
            </a:xfrm>
            <a:prstGeom prst="rect">
              <a:avLst/>
            </a:prstGeom>
            <a:noFill/>
            <a:ln w="9525">
              <a:noFill/>
              <a:miter lim="800000"/>
              <a:headEnd/>
              <a:tailEnd/>
            </a:ln>
          </p:spPr>
          <p:txBody>
            <a:bodyPr wrap="none" lIns="0" tIns="0" rIns="0" bIns="0" anchor="ctr"/>
            <a:lstStyle/>
            <a:p>
              <a:pPr>
                <a:spcBef>
                  <a:spcPct val="50000"/>
                </a:spcBef>
              </a:pPr>
              <a:r>
                <a:rPr lang="en-US" altLang="ja-JP" sz="1400" b="1">
                  <a:solidFill>
                    <a:schemeClr val="bg1"/>
                  </a:solidFill>
                </a:rPr>
                <a:t>Global</a:t>
              </a:r>
              <a:br>
                <a:rPr lang="en-US" altLang="ja-JP" sz="1400" b="1">
                  <a:solidFill>
                    <a:schemeClr val="bg1"/>
                  </a:solidFill>
                </a:rPr>
              </a:br>
              <a:r>
                <a:rPr lang="en-US" altLang="ja-JP" sz="1400" b="1">
                  <a:solidFill>
                    <a:schemeClr val="bg1"/>
                  </a:solidFill>
                </a:rPr>
                <a:t>Correlation</a:t>
              </a:r>
            </a:p>
          </p:txBody>
        </p:sp>
      </p:grpSp>
      <p:grpSp>
        <p:nvGrpSpPr>
          <p:cNvPr id="9" name="Group 97"/>
          <p:cNvGrpSpPr>
            <a:grpSpLocks/>
          </p:cNvGrpSpPr>
          <p:nvPr/>
        </p:nvGrpSpPr>
        <p:grpSpPr bwMode="auto">
          <a:xfrm>
            <a:off x="3670300" y="4306888"/>
            <a:ext cx="1087438" cy="1476375"/>
            <a:chOff x="2312" y="2713"/>
            <a:chExt cx="685" cy="930"/>
          </a:xfrm>
        </p:grpSpPr>
        <p:sp>
          <p:nvSpPr>
            <p:cNvPr id="42031" name="AutoShape 27"/>
            <p:cNvSpPr>
              <a:spLocks noChangeArrowheads="1"/>
            </p:cNvSpPr>
            <p:nvPr/>
          </p:nvSpPr>
          <p:spPr bwMode="gray">
            <a:xfrm>
              <a:off x="2312" y="2713"/>
              <a:ext cx="685" cy="930"/>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136" name="AutoShape 28"/>
            <p:cNvSpPr>
              <a:spLocks noChangeArrowheads="1"/>
            </p:cNvSpPr>
            <p:nvPr/>
          </p:nvSpPr>
          <p:spPr bwMode="gray">
            <a:xfrm>
              <a:off x="2328" y="2728"/>
              <a:ext cx="652" cy="898"/>
            </a:xfrm>
            <a:prstGeom prst="roundRect">
              <a:avLst>
                <a:gd name="adj" fmla="val 16667"/>
              </a:avLst>
            </a:prstGeom>
            <a:solidFill>
              <a:schemeClr val="tx1">
                <a:lumMod val="50000"/>
                <a:lumOff val="50000"/>
              </a:schemeClr>
            </a:solidFill>
            <a:ln w="12700" algn="ctr">
              <a:solidFill>
                <a:srgbClr val="C0C0C4"/>
              </a:solidFill>
              <a:round/>
              <a:headEnd/>
              <a:tailEnd/>
            </a:ln>
            <a:effectLst/>
          </p:spPr>
          <p:txBody>
            <a:bodyPr lIns="82124" tIns="41061" rIns="82124" bIns="41061" anchor="ctr"/>
            <a:lstStyle/>
            <a:p>
              <a:pPr eaLnBrk="1" hangingPunct="1">
                <a:lnSpc>
                  <a:spcPct val="100000"/>
                </a:lnSpc>
              </a:pPr>
              <a:endParaRPr lang="en-US" sz="1400"/>
            </a:p>
          </p:txBody>
        </p:sp>
        <p:sp>
          <p:nvSpPr>
            <p:cNvPr id="42033" name="AutoShape 29"/>
            <p:cNvSpPr>
              <a:spLocks noChangeArrowheads="1"/>
            </p:cNvSpPr>
            <p:nvPr/>
          </p:nvSpPr>
          <p:spPr bwMode="gray">
            <a:xfrm>
              <a:off x="2341" y="2739"/>
              <a:ext cx="627" cy="813"/>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sp>
          <p:nvSpPr>
            <p:cNvPr id="42034" name="TextBox 33"/>
            <p:cNvSpPr txBox="1">
              <a:spLocks noChangeArrowheads="1"/>
            </p:cNvSpPr>
            <p:nvPr/>
          </p:nvSpPr>
          <p:spPr bwMode="gray">
            <a:xfrm>
              <a:off x="2358" y="2861"/>
              <a:ext cx="593" cy="634"/>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Decision</a:t>
              </a:r>
              <a:br>
                <a:rPr lang="en-US" altLang="ja-JP" sz="1400" b="1">
                  <a:solidFill>
                    <a:schemeClr val="bg1"/>
                  </a:solidFill>
                </a:rPr>
              </a:br>
              <a:r>
                <a:rPr lang="en-US" altLang="ja-JP" sz="1400" b="1">
                  <a:solidFill>
                    <a:schemeClr val="bg1"/>
                  </a:solidFill>
                </a:rPr>
                <a:t>Engine</a:t>
              </a:r>
            </a:p>
          </p:txBody>
        </p:sp>
      </p:grpSp>
      <p:sp>
        <p:nvSpPr>
          <p:cNvPr id="42035" name="Line 42"/>
          <p:cNvSpPr>
            <a:spLocks noChangeShapeType="1"/>
          </p:cNvSpPr>
          <p:nvPr/>
        </p:nvSpPr>
        <p:spPr bwMode="gray">
          <a:xfrm>
            <a:off x="1146175" y="3228975"/>
            <a:ext cx="0" cy="190500"/>
          </a:xfrm>
          <a:prstGeom prst="line">
            <a:avLst/>
          </a:prstGeom>
          <a:noFill/>
          <a:ln w="38100">
            <a:solidFill>
              <a:srgbClr val="C0C0C4"/>
            </a:solidFill>
            <a:round/>
            <a:headEnd/>
            <a:tailEnd type="triangle" w="lg" len="sm"/>
          </a:ln>
        </p:spPr>
        <p:txBody>
          <a:bodyPr wrap="none" lIns="82124" tIns="41061" rIns="82124" bIns="41061" anchor="ctr"/>
          <a:lstStyle/>
          <a:p>
            <a:endParaRPr lang="ja-JP" altLang="en-US"/>
          </a:p>
        </p:txBody>
      </p:sp>
      <p:sp>
        <p:nvSpPr>
          <p:cNvPr id="42036" name="AutoShape 50"/>
          <p:cNvSpPr>
            <a:spLocks noChangeArrowheads="1"/>
          </p:cNvSpPr>
          <p:nvPr/>
        </p:nvSpPr>
        <p:spPr bwMode="auto">
          <a:xfrm rot="10800000">
            <a:off x="3367088" y="3449638"/>
            <a:ext cx="68262" cy="68262"/>
          </a:xfrm>
          <a:prstGeom prst="roundRect">
            <a:avLst>
              <a:gd name="adj" fmla="val 11565"/>
            </a:avLst>
          </a:prstGeom>
          <a:solidFill>
            <a:srgbClr val="FF0000">
              <a:alpha val="61176"/>
            </a:srgbClr>
          </a:solidFill>
          <a:ln w="12700">
            <a:solidFill>
              <a:srgbClr val="D03434"/>
            </a:solidFill>
            <a:round/>
            <a:headEnd/>
            <a:tailEnd/>
          </a:ln>
        </p:spPr>
        <p:txBody>
          <a:bodyPr rot="10800000" lIns="82124" tIns="41061" rIns="82124" bIns="41061" anchor="ctr"/>
          <a:lstStyle/>
          <a:p>
            <a:pPr eaLnBrk="1" hangingPunct="1">
              <a:lnSpc>
                <a:spcPct val="100000"/>
              </a:lnSpc>
            </a:pPr>
            <a:endParaRPr lang="en-US" sz="1400"/>
          </a:p>
        </p:txBody>
      </p:sp>
      <p:sp>
        <p:nvSpPr>
          <p:cNvPr id="42037" name="AutoShape 51"/>
          <p:cNvSpPr>
            <a:spLocks noChangeArrowheads="1"/>
          </p:cNvSpPr>
          <p:nvPr/>
        </p:nvSpPr>
        <p:spPr bwMode="auto">
          <a:xfrm rot="10800000">
            <a:off x="3255963" y="3449638"/>
            <a:ext cx="66675" cy="68262"/>
          </a:xfrm>
          <a:prstGeom prst="roundRect">
            <a:avLst>
              <a:gd name="adj" fmla="val 11565"/>
            </a:avLst>
          </a:prstGeom>
          <a:solidFill>
            <a:srgbClr val="FF0000">
              <a:alpha val="61176"/>
            </a:srgbClr>
          </a:solidFill>
          <a:ln w="12700">
            <a:solidFill>
              <a:srgbClr val="D03434"/>
            </a:solidFill>
            <a:round/>
            <a:headEnd/>
            <a:tailEnd/>
          </a:ln>
        </p:spPr>
        <p:txBody>
          <a:bodyPr rot="10800000" lIns="82124" tIns="41061" rIns="82124" bIns="41061" anchor="ctr"/>
          <a:lstStyle/>
          <a:p>
            <a:pPr eaLnBrk="1" hangingPunct="1">
              <a:lnSpc>
                <a:spcPct val="100000"/>
              </a:lnSpc>
            </a:pPr>
            <a:endParaRPr lang="en-US" sz="1400"/>
          </a:p>
        </p:txBody>
      </p:sp>
      <p:sp>
        <p:nvSpPr>
          <p:cNvPr id="42038" name="AutoShape 52"/>
          <p:cNvSpPr>
            <a:spLocks noChangeArrowheads="1"/>
          </p:cNvSpPr>
          <p:nvPr/>
        </p:nvSpPr>
        <p:spPr bwMode="auto">
          <a:xfrm rot="10800000">
            <a:off x="3144838" y="3449638"/>
            <a:ext cx="66675" cy="68262"/>
          </a:xfrm>
          <a:prstGeom prst="roundRect">
            <a:avLst>
              <a:gd name="adj" fmla="val 11565"/>
            </a:avLst>
          </a:prstGeom>
          <a:solidFill>
            <a:srgbClr val="FF0000">
              <a:alpha val="61176"/>
            </a:srgbClr>
          </a:solidFill>
          <a:ln w="12700">
            <a:solidFill>
              <a:srgbClr val="D03434"/>
            </a:solidFill>
            <a:round/>
            <a:headEnd/>
            <a:tailEnd/>
          </a:ln>
        </p:spPr>
        <p:txBody>
          <a:bodyPr rot="10800000" lIns="82124" tIns="41061" rIns="82124" bIns="41061" anchor="ctr"/>
          <a:lstStyle/>
          <a:p>
            <a:pPr eaLnBrk="1" hangingPunct="1">
              <a:lnSpc>
                <a:spcPct val="100000"/>
              </a:lnSpc>
            </a:pPr>
            <a:endParaRPr lang="en-US" sz="1400"/>
          </a:p>
        </p:txBody>
      </p:sp>
      <p:sp>
        <p:nvSpPr>
          <p:cNvPr id="42039" name="AutoShape 54"/>
          <p:cNvSpPr>
            <a:spLocks noChangeArrowheads="1"/>
          </p:cNvSpPr>
          <p:nvPr/>
        </p:nvSpPr>
        <p:spPr bwMode="auto">
          <a:xfrm rot="10800000">
            <a:off x="2922588" y="3449638"/>
            <a:ext cx="66675" cy="68262"/>
          </a:xfrm>
          <a:prstGeom prst="roundRect">
            <a:avLst>
              <a:gd name="adj" fmla="val 11565"/>
            </a:avLst>
          </a:prstGeom>
          <a:solidFill>
            <a:srgbClr val="FF0000">
              <a:alpha val="61176"/>
            </a:srgbClr>
          </a:solidFill>
          <a:ln w="12700">
            <a:solidFill>
              <a:srgbClr val="D03434"/>
            </a:solidFill>
            <a:round/>
            <a:headEnd/>
            <a:tailEnd/>
          </a:ln>
        </p:spPr>
        <p:txBody>
          <a:bodyPr rot="10800000" lIns="82124" tIns="41061" rIns="82124" bIns="41061" anchor="ctr"/>
          <a:lstStyle/>
          <a:p>
            <a:pPr eaLnBrk="1" hangingPunct="1">
              <a:lnSpc>
                <a:spcPct val="100000"/>
              </a:lnSpc>
            </a:pPr>
            <a:endParaRPr lang="en-US" sz="1400"/>
          </a:p>
        </p:txBody>
      </p:sp>
      <p:sp>
        <p:nvSpPr>
          <p:cNvPr id="42040" name="Freeform 76"/>
          <p:cNvSpPr>
            <a:spLocks/>
          </p:cNvSpPr>
          <p:nvPr/>
        </p:nvSpPr>
        <p:spPr bwMode="auto">
          <a:xfrm rot="10800000">
            <a:off x="2563813" y="3429000"/>
            <a:ext cx="904875" cy="96838"/>
          </a:xfrm>
          <a:custGeom>
            <a:avLst/>
            <a:gdLst>
              <a:gd name="T0" fmla="*/ 0 w 1692"/>
              <a:gd name="T1" fmla="*/ 0 h 114"/>
              <a:gd name="T2" fmla="*/ 0 w 1692"/>
              <a:gd name="T3" fmla="*/ 2147483647 h 114"/>
              <a:gd name="T4" fmla="*/ 2147483647 w 1692"/>
              <a:gd name="T5" fmla="*/ 2147483647 h 114"/>
              <a:gd name="T6" fmla="*/ 0 60000 65536"/>
              <a:gd name="T7" fmla="*/ 0 60000 65536"/>
              <a:gd name="T8" fmla="*/ 0 60000 65536"/>
              <a:gd name="T9" fmla="*/ 0 w 1692"/>
              <a:gd name="T10" fmla="*/ 0 h 114"/>
              <a:gd name="T11" fmla="*/ 1692 w 1692"/>
              <a:gd name="T12" fmla="*/ 114 h 114"/>
            </a:gdLst>
            <a:ahLst/>
            <a:cxnLst>
              <a:cxn ang="T6">
                <a:pos x="T0" y="T1"/>
              </a:cxn>
              <a:cxn ang="T7">
                <a:pos x="T2" y="T3"/>
              </a:cxn>
              <a:cxn ang="T8">
                <a:pos x="T4" y="T5"/>
              </a:cxn>
            </a:cxnLst>
            <a:rect l="T9" t="T10" r="T11" b="T12"/>
            <a:pathLst>
              <a:path w="1692" h="114">
                <a:moveTo>
                  <a:pt x="0" y="0"/>
                </a:moveTo>
                <a:lnTo>
                  <a:pt x="0" y="114"/>
                </a:lnTo>
                <a:lnTo>
                  <a:pt x="1692" y="114"/>
                </a:lnTo>
              </a:path>
            </a:pathLst>
          </a:custGeom>
          <a:noFill/>
          <a:ln w="12700">
            <a:solidFill>
              <a:srgbClr val="5F5F65"/>
            </a:solidFill>
            <a:round/>
            <a:headEnd/>
            <a:tailEnd/>
          </a:ln>
        </p:spPr>
        <p:txBody>
          <a:bodyPr rot="10800000" lIns="82124" tIns="41061" rIns="82124" bIns="41061" anchor="ctr"/>
          <a:lstStyle/>
          <a:p>
            <a:pPr eaLnBrk="1" hangingPunct="1">
              <a:lnSpc>
                <a:spcPct val="100000"/>
              </a:lnSpc>
            </a:pPr>
            <a:endParaRPr lang="en-US" sz="1100"/>
          </a:p>
        </p:txBody>
      </p:sp>
      <p:sp>
        <p:nvSpPr>
          <p:cNvPr id="42041" name="Line 47"/>
          <p:cNvSpPr>
            <a:spLocks noChangeShapeType="1"/>
          </p:cNvSpPr>
          <p:nvPr/>
        </p:nvSpPr>
        <p:spPr bwMode="gray">
          <a:xfrm>
            <a:off x="4224338" y="5849938"/>
            <a:ext cx="0" cy="188912"/>
          </a:xfrm>
          <a:prstGeom prst="line">
            <a:avLst/>
          </a:prstGeom>
          <a:noFill/>
          <a:ln w="38100">
            <a:solidFill>
              <a:srgbClr val="BC0000"/>
            </a:solidFill>
            <a:round/>
            <a:headEnd/>
            <a:tailEnd type="triangle" w="lg" len="sm"/>
          </a:ln>
        </p:spPr>
        <p:txBody>
          <a:bodyPr wrap="none" lIns="82124" tIns="41061" rIns="82124" bIns="41061" anchor="ctr"/>
          <a:lstStyle/>
          <a:p>
            <a:endParaRPr lang="ja-JP" altLang="en-US"/>
          </a:p>
        </p:txBody>
      </p:sp>
      <p:grpSp>
        <p:nvGrpSpPr>
          <p:cNvPr id="10" name="Group 98"/>
          <p:cNvGrpSpPr>
            <a:grpSpLocks/>
          </p:cNvGrpSpPr>
          <p:nvPr/>
        </p:nvGrpSpPr>
        <p:grpSpPr bwMode="auto">
          <a:xfrm>
            <a:off x="173038" y="4332288"/>
            <a:ext cx="1946275" cy="536575"/>
            <a:chOff x="109" y="2729"/>
            <a:chExt cx="1226" cy="338"/>
          </a:xfrm>
        </p:grpSpPr>
        <p:grpSp>
          <p:nvGrpSpPr>
            <p:cNvPr id="11" name="Group 14"/>
            <p:cNvGrpSpPr>
              <a:grpSpLocks/>
            </p:cNvGrpSpPr>
            <p:nvPr/>
          </p:nvGrpSpPr>
          <p:grpSpPr bwMode="auto">
            <a:xfrm>
              <a:off x="109" y="2729"/>
              <a:ext cx="1226" cy="338"/>
              <a:chOff x="384" y="1160"/>
              <a:chExt cx="2169" cy="632"/>
            </a:xfrm>
          </p:grpSpPr>
          <p:sp>
            <p:nvSpPr>
              <p:cNvPr id="42044" name="AutoShape 15"/>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45" name="AutoShape 16"/>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46" name="AutoShape 17"/>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47" name="TextBox 28"/>
            <p:cNvSpPr txBox="1">
              <a:spLocks noChangeArrowheads="1"/>
            </p:cNvSpPr>
            <p:nvPr/>
          </p:nvSpPr>
          <p:spPr bwMode="gray">
            <a:xfrm>
              <a:off x="192" y="2791"/>
              <a:ext cx="1074" cy="214"/>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Signature Inspection</a:t>
              </a:r>
              <a:endParaRPr lang="en-US" altLang="ja-JP" sz="1100">
                <a:solidFill>
                  <a:schemeClr val="bg1"/>
                </a:solidFill>
              </a:endParaRPr>
            </a:p>
          </p:txBody>
        </p:sp>
      </p:grpSp>
      <p:grpSp>
        <p:nvGrpSpPr>
          <p:cNvPr id="12" name="Group 99"/>
          <p:cNvGrpSpPr>
            <a:grpSpLocks/>
          </p:cNvGrpSpPr>
          <p:nvPr/>
        </p:nvGrpSpPr>
        <p:grpSpPr bwMode="auto">
          <a:xfrm>
            <a:off x="174625" y="2600325"/>
            <a:ext cx="1946275" cy="536575"/>
            <a:chOff x="110" y="1638"/>
            <a:chExt cx="1226" cy="338"/>
          </a:xfrm>
        </p:grpSpPr>
        <p:grpSp>
          <p:nvGrpSpPr>
            <p:cNvPr id="13" name="Group 14"/>
            <p:cNvGrpSpPr>
              <a:grpSpLocks/>
            </p:cNvGrpSpPr>
            <p:nvPr/>
          </p:nvGrpSpPr>
          <p:grpSpPr bwMode="auto">
            <a:xfrm>
              <a:off x="110" y="1638"/>
              <a:ext cx="1226" cy="338"/>
              <a:chOff x="384" y="1160"/>
              <a:chExt cx="2169" cy="632"/>
            </a:xfrm>
          </p:grpSpPr>
          <p:sp>
            <p:nvSpPr>
              <p:cNvPr id="42050" name="AutoShape 15"/>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51" name="AutoShape 16"/>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400"/>
              </a:p>
            </p:txBody>
          </p:sp>
          <p:sp>
            <p:nvSpPr>
              <p:cNvPr id="42052" name="AutoShape 17"/>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400"/>
              </a:p>
            </p:txBody>
          </p:sp>
        </p:grpSp>
        <p:sp>
          <p:nvSpPr>
            <p:cNvPr id="42053" name="TextBox 28"/>
            <p:cNvSpPr txBox="1">
              <a:spLocks noChangeArrowheads="1"/>
            </p:cNvSpPr>
            <p:nvPr/>
          </p:nvSpPr>
          <p:spPr bwMode="gray">
            <a:xfrm>
              <a:off x="193" y="1700"/>
              <a:ext cx="1074" cy="214"/>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Preprocessing</a:t>
              </a:r>
              <a:endParaRPr lang="en-US" altLang="ja-JP" sz="1100">
                <a:solidFill>
                  <a:schemeClr val="bg1"/>
                </a:solidFill>
              </a:endParaRPr>
            </a:p>
          </p:txBody>
        </p:sp>
      </p:grpSp>
      <p:sp>
        <p:nvSpPr>
          <p:cNvPr id="42054" name="Line 42"/>
          <p:cNvSpPr>
            <a:spLocks noChangeShapeType="1"/>
          </p:cNvSpPr>
          <p:nvPr/>
        </p:nvSpPr>
        <p:spPr bwMode="gray">
          <a:xfrm>
            <a:off x="1133475" y="2368550"/>
            <a:ext cx="0" cy="190500"/>
          </a:xfrm>
          <a:prstGeom prst="line">
            <a:avLst/>
          </a:prstGeom>
          <a:noFill/>
          <a:ln w="38100">
            <a:solidFill>
              <a:srgbClr val="C0C0C4"/>
            </a:solidFill>
            <a:round/>
            <a:headEnd/>
            <a:tailEnd type="triangle" w="lg" len="sm"/>
          </a:ln>
        </p:spPr>
        <p:txBody>
          <a:bodyPr wrap="none" lIns="82124" tIns="41061" rIns="82124" bIns="41061" anchor="ctr"/>
          <a:lstStyle/>
          <a:p>
            <a:endParaRPr lang="ja-JP" altLang="en-US"/>
          </a:p>
        </p:txBody>
      </p:sp>
      <p:grpSp>
        <p:nvGrpSpPr>
          <p:cNvPr id="14" name="Group 100"/>
          <p:cNvGrpSpPr>
            <a:grpSpLocks/>
          </p:cNvGrpSpPr>
          <p:nvPr/>
        </p:nvGrpSpPr>
        <p:grpSpPr bwMode="auto">
          <a:xfrm>
            <a:off x="1390650" y="1344613"/>
            <a:ext cx="1390650" cy="1206500"/>
            <a:chOff x="876" y="847"/>
            <a:chExt cx="876" cy="760"/>
          </a:xfrm>
        </p:grpSpPr>
        <p:sp>
          <p:nvSpPr>
            <p:cNvPr id="42056" name="Rectangle 7"/>
            <p:cNvSpPr>
              <a:spLocks noChangeArrowheads="1"/>
            </p:cNvSpPr>
            <p:nvPr/>
          </p:nvSpPr>
          <p:spPr bwMode="auto">
            <a:xfrm>
              <a:off x="876" y="847"/>
              <a:ext cx="783" cy="737"/>
            </a:xfrm>
            <a:prstGeom prst="rect">
              <a:avLst/>
            </a:prstGeom>
            <a:solidFill>
              <a:srgbClr val="C0C0C4"/>
            </a:solidFill>
            <a:ln w="9525">
              <a:solidFill>
                <a:schemeClr val="tx1"/>
              </a:solidFill>
              <a:miter lim="800000"/>
              <a:headEnd/>
              <a:tailEnd/>
            </a:ln>
          </p:spPr>
          <p:txBody>
            <a:bodyPr wrap="none" anchor="ctr"/>
            <a:lstStyle/>
            <a:p>
              <a:pPr algn="l" eaLnBrk="1" hangingPunct="1">
                <a:lnSpc>
                  <a:spcPct val="100000"/>
                </a:lnSpc>
              </a:pPr>
              <a:endParaRPr lang="en-US"/>
            </a:p>
          </p:txBody>
        </p:sp>
        <p:sp>
          <p:nvSpPr>
            <p:cNvPr id="42057" name="Rectangle 3"/>
            <p:cNvSpPr>
              <a:spLocks noChangeArrowheads="1"/>
            </p:cNvSpPr>
            <p:nvPr/>
          </p:nvSpPr>
          <p:spPr bwMode="auto">
            <a:xfrm>
              <a:off x="899" y="847"/>
              <a:ext cx="853" cy="760"/>
            </a:xfrm>
            <a:prstGeom prst="rect">
              <a:avLst/>
            </a:prstGeom>
            <a:noFill/>
            <a:ln w="9525">
              <a:noFill/>
              <a:miter lim="800000"/>
              <a:headEnd/>
              <a:tailEnd/>
            </a:ln>
          </p:spPr>
          <p:txBody>
            <a:bodyPr lIns="82124" tIns="41061" rIns="82124" bIns="41061"/>
            <a:lstStyle/>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a:t>
              </a:r>
            </a:p>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58.65.232.0/21</a:t>
              </a:r>
            </a:p>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58.83.8.0/22</a:t>
              </a:r>
            </a:p>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58.83.12.0/22</a:t>
              </a:r>
            </a:p>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62.122.32.0/21</a:t>
              </a:r>
            </a:p>
            <a:p>
              <a:pPr marL="236538" indent="-236538" algn="l" defTabSz="814388">
                <a:lnSpc>
                  <a:spcPct val="75000"/>
                </a:lnSpc>
                <a:spcBef>
                  <a:spcPct val="50000"/>
                </a:spcBef>
                <a:buClr>
                  <a:schemeClr val="tx2"/>
                </a:buClr>
                <a:buSzPct val="100000"/>
                <a:buFont typeface="Wingdings" pitchFamily="2" charset="2"/>
                <a:buNone/>
              </a:pPr>
              <a:r>
                <a:rPr lang="en-US" altLang="ja-JP" sz="1000" b="1">
                  <a:latin typeface="Courier New" pitchFamily="49" charset="0"/>
                </a:rPr>
                <a:t>...</a:t>
              </a:r>
            </a:p>
          </p:txBody>
        </p:sp>
      </p:grpSp>
      <p:pic>
        <p:nvPicPr>
          <p:cNvPr id="42058" name="Picture 29" descr="BIOSGN2">
            <a:hlinkClick r:id="rId4"/>
          </p:cNvPr>
          <p:cNvPicPr preferRelativeResize="0">
            <a:picLocks noChangeAspect="1" noChangeArrowheads="1"/>
          </p:cNvPicPr>
          <p:nvPr/>
        </p:nvPicPr>
        <p:blipFill>
          <a:blip r:embed="rId5" cstate="print"/>
          <a:srcRect r="632" b="328"/>
          <a:stretch>
            <a:fillRect/>
          </a:stretch>
        </p:blipFill>
        <p:spPr bwMode="gray">
          <a:xfrm>
            <a:off x="2524125" y="1746250"/>
            <a:ext cx="390525" cy="377825"/>
          </a:xfrm>
          <a:prstGeom prst="rect">
            <a:avLst/>
          </a:prstGeom>
          <a:noFill/>
          <a:ln w="19050">
            <a:solidFill>
              <a:srgbClr val="CB3333"/>
            </a:solidFill>
            <a:miter lim="800000"/>
            <a:headEnd/>
            <a:tailEnd/>
          </a:ln>
        </p:spPr>
      </p:pic>
      <p:sp>
        <p:nvSpPr>
          <p:cNvPr id="42059" name="Rectangle 75"/>
          <p:cNvSpPr>
            <a:spLocks noChangeArrowheads="1"/>
          </p:cNvSpPr>
          <p:nvPr/>
        </p:nvSpPr>
        <p:spPr bwMode="auto">
          <a:xfrm>
            <a:off x="5148064" y="260648"/>
            <a:ext cx="3590925" cy="390701"/>
          </a:xfrm>
          <a:prstGeom prst="rect">
            <a:avLst/>
          </a:prstGeom>
          <a:solidFill>
            <a:srgbClr val="FF0000"/>
          </a:solidFill>
          <a:ln w="9525" algn="ctr">
            <a:noFill/>
            <a:miter lim="800000"/>
            <a:headEnd/>
            <a:tailEnd/>
          </a:ln>
          <a:effectLst/>
        </p:spPr>
        <p:txBody>
          <a:bodyPr lIns="82124" tIns="41061" rIns="82124" bIns="41061">
            <a:spAutoFit/>
          </a:bodyPr>
          <a:lstStyle/>
          <a:p>
            <a:pPr defTabSz="814388"/>
            <a:r>
              <a:rPr lang="ja-JP" altLang="en-US" sz="2000" b="1" dirty="0">
                <a:solidFill>
                  <a:schemeClr val="bg1"/>
                </a:solidFill>
              </a:rPr>
              <a:t>最悪な攻撃元を早めに遮断</a:t>
            </a:r>
          </a:p>
        </p:txBody>
      </p:sp>
      <p:sp>
        <p:nvSpPr>
          <p:cNvPr id="42060" name="Rectangle 76"/>
          <p:cNvSpPr>
            <a:spLocks noGrp="1" noChangeArrowheads="1"/>
          </p:cNvSpPr>
          <p:nvPr>
            <p:ph type="title"/>
          </p:nvPr>
        </p:nvSpPr>
        <p:spPr/>
        <p:txBody>
          <a:bodyPr/>
          <a:lstStyle/>
          <a:p>
            <a:r>
              <a:rPr lang="en-US" altLang="ja-JP" dirty="0" err="1">
                <a:ea typeface="ＭＳ Ｐゴシック" charset="-128"/>
              </a:rPr>
              <a:t>IPS</a:t>
            </a:r>
            <a:r>
              <a:rPr lang="ja-JP" altLang="en-US" dirty="0">
                <a:ea typeface="ＭＳ Ｐゴシック" charset="-128"/>
              </a:rPr>
              <a:t>レピュテーションフィルタ</a:t>
            </a: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 y="1371600"/>
            <a:ext cx="3962400" cy="5299257"/>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14800" y="1275806"/>
            <a:ext cx="4809364" cy="4515394"/>
          </a:xfrm>
          <a:prstGeom prst="rect">
            <a:avLst/>
          </a:prstGeom>
        </p:spPr>
      </p:pic>
      <p:sp>
        <p:nvSpPr>
          <p:cNvPr id="9" name="TextBox 8"/>
          <p:cNvSpPr txBox="1"/>
          <p:nvPr/>
        </p:nvSpPr>
        <p:spPr>
          <a:xfrm>
            <a:off x="609600" y="6611779"/>
            <a:ext cx="8915400" cy="246221"/>
          </a:xfrm>
          <a:prstGeom prst="rect">
            <a:avLst/>
          </a:prstGeom>
          <a:noFill/>
        </p:spPr>
        <p:txBody>
          <a:bodyPr wrap="square" rtlCol="0">
            <a:spAutoFit/>
          </a:bodyPr>
          <a:lstStyle/>
          <a:p>
            <a:r>
              <a:rPr lang="en-US" altLang="ja-JP" sz="1000" dirty="0" smtClean="0">
                <a:solidFill>
                  <a:schemeClr val="tx2">
                    <a:lumMod val="50000"/>
                  </a:schemeClr>
                </a:solidFill>
              </a:rPr>
              <a:t>Cisco Global Threat Report </a:t>
            </a:r>
            <a:r>
              <a:rPr lang="en-US" altLang="ja-JP" sz="1000" dirty="0" err="1" smtClean="0">
                <a:solidFill>
                  <a:schemeClr val="tx2">
                    <a:lumMod val="50000"/>
                  </a:schemeClr>
                </a:solidFill>
              </a:rPr>
              <a:t>2Q</a:t>
            </a:r>
            <a:r>
              <a:rPr lang="en-US" altLang="ja-JP" sz="1000" dirty="0" smtClean="0">
                <a:solidFill>
                  <a:schemeClr val="tx2">
                    <a:lumMod val="50000"/>
                  </a:schemeClr>
                </a:solidFill>
              </a:rPr>
              <a:t> 2011:  </a:t>
            </a:r>
            <a:r>
              <a:rPr lang="en-US" sz="1000" dirty="0" smtClean="0">
                <a:solidFill>
                  <a:schemeClr val="tx2">
                    <a:lumMod val="50000"/>
                  </a:schemeClr>
                </a:solidFill>
              </a:rPr>
              <a:t>http</a:t>
            </a:r>
            <a:r>
              <a:rPr lang="en-US" sz="1000" dirty="0">
                <a:solidFill>
                  <a:schemeClr val="tx2">
                    <a:lumMod val="50000"/>
                  </a:schemeClr>
                </a:solidFill>
              </a:rPr>
              <a:t>://www.cisco.com/en/US/prod/collateral/vpndevc/cisco_global_threat_report_2q2011.pdf</a:t>
            </a:r>
          </a:p>
        </p:txBody>
      </p:sp>
      <p:sp>
        <p:nvSpPr>
          <p:cNvPr id="2" name="TextBox 1"/>
          <p:cNvSpPr txBox="1"/>
          <p:nvPr/>
        </p:nvSpPr>
        <p:spPr>
          <a:xfrm>
            <a:off x="1763688" y="1628800"/>
            <a:ext cx="2351112" cy="369332"/>
          </a:xfrm>
          <a:prstGeom prst="rect">
            <a:avLst/>
          </a:prstGeom>
          <a:noFill/>
        </p:spPr>
        <p:txBody>
          <a:bodyPr wrap="square" rtlCol="0">
            <a:spAutoFit/>
          </a:bodyPr>
          <a:lstStyle/>
          <a:p>
            <a:r>
              <a:rPr lang="ja-JP" altLang="en-US" dirty="0"/>
              <a:t>半</a:t>
            </a:r>
            <a:r>
              <a:rPr lang="ja-JP" altLang="en-US" dirty="0" smtClean="0"/>
              <a:t>年で</a:t>
            </a:r>
            <a:r>
              <a:rPr lang="en-US" altLang="ja-JP" dirty="0" smtClean="0"/>
              <a:t>3</a:t>
            </a:r>
            <a:r>
              <a:rPr lang="ja-JP" altLang="en-US" dirty="0" smtClean="0"/>
              <a:t>倍に増加！</a:t>
            </a:r>
            <a:endParaRPr lang="en-US" dirty="0"/>
          </a:p>
        </p:txBody>
      </p:sp>
      <p:sp>
        <p:nvSpPr>
          <p:cNvPr id="10" name="TextBox 9"/>
          <p:cNvSpPr txBox="1"/>
          <p:nvPr/>
        </p:nvSpPr>
        <p:spPr>
          <a:xfrm>
            <a:off x="1788840" y="4293096"/>
            <a:ext cx="2351112" cy="369332"/>
          </a:xfrm>
          <a:prstGeom prst="rect">
            <a:avLst/>
          </a:prstGeom>
          <a:noFill/>
        </p:spPr>
        <p:txBody>
          <a:bodyPr wrap="square" rtlCol="0">
            <a:spAutoFit/>
          </a:bodyPr>
          <a:lstStyle/>
          <a:p>
            <a:r>
              <a:rPr lang="ja-JP" altLang="en-US" dirty="0"/>
              <a:t>半</a:t>
            </a:r>
            <a:r>
              <a:rPr lang="ja-JP" altLang="en-US" dirty="0" smtClean="0"/>
              <a:t>年で</a:t>
            </a:r>
            <a:r>
              <a:rPr lang="en-US" altLang="ja-JP" dirty="0"/>
              <a:t>5</a:t>
            </a:r>
            <a:r>
              <a:rPr lang="ja-JP" altLang="en-US" dirty="0" smtClean="0"/>
              <a:t>倍に増加！</a:t>
            </a:r>
            <a:endParaRPr lang="en-US" dirty="0"/>
          </a:p>
        </p:txBody>
      </p:sp>
      <p:sp>
        <p:nvSpPr>
          <p:cNvPr id="11" name="TextBox 10"/>
          <p:cNvSpPr txBox="1"/>
          <p:nvPr/>
        </p:nvSpPr>
        <p:spPr>
          <a:xfrm>
            <a:off x="5580112" y="1640841"/>
            <a:ext cx="2736304" cy="369332"/>
          </a:xfrm>
          <a:prstGeom prst="rect">
            <a:avLst/>
          </a:prstGeom>
          <a:noFill/>
        </p:spPr>
        <p:txBody>
          <a:bodyPr wrap="square" rtlCol="0">
            <a:spAutoFit/>
          </a:bodyPr>
          <a:lstStyle/>
          <a:p>
            <a:r>
              <a:rPr lang="en-US" altLang="ja-JP" dirty="0" smtClean="0"/>
              <a:t>2</a:t>
            </a:r>
            <a:r>
              <a:rPr lang="ja-JP" altLang="en-US" dirty="0" smtClean="0"/>
              <a:t>ヶ月で</a:t>
            </a:r>
            <a:r>
              <a:rPr lang="en-US" altLang="ja-JP" dirty="0" smtClean="0"/>
              <a:t>3.5</a:t>
            </a:r>
            <a:r>
              <a:rPr lang="ja-JP" altLang="en-US" dirty="0" smtClean="0"/>
              <a:t>倍に増加！</a:t>
            </a:r>
            <a:endParaRPr lang="en-US" dirty="0"/>
          </a:p>
        </p:txBody>
      </p:sp>
      <p:sp>
        <p:nvSpPr>
          <p:cNvPr id="12" name="タイトル 11"/>
          <p:cNvSpPr>
            <a:spLocks noGrp="1"/>
          </p:cNvSpPr>
          <p:nvPr>
            <p:ph type="title"/>
          </p:nvPr>
        </p:nvSpPr>
        <p:spPr/>
        <p:txBody>
          <a:bodyPr/>
          <a:lstStyle/>
          <a:p>
            <a:r>
              <a:rPr lang="ja-JP" altLang="en-US" dirty="0" smtClean="0"/>
              <a:t>新種マルウェア増大と感染源の変化</a:t>
            </a:r>
            <a:br>
              <a:rPr lang="ja-JP" altLang="en-US" dirty="0" smtClean="0"/>
            </a:br>
            <a:r>
              <a:rPr lang="en-US" altLang="ja-JP" dirty="0" smtClean="0"/>
              <a:t>Web</a:t>
            </a:r>
            <a:r>
              <a:rPr lang="ja-JP" altLang="en-US" dirty="0" smtClean="0"/>
              <a:t>経由での感染増</a:t>
            </a:r>
            <a:endParaRPr kumimoji="1" lang="ja-JP" altLang="en-US" dirty="0"/>
          </a:p>
        </p:txBody>
      </p:sp>
    </p:spTree>
    <p:extLst>
      <p:ext uri="{BB962C8B-B14F-4D97-AF65-F5344CB8AC3E}">
        <p14:creationId xmlns="" xmlns:p14="http://schemas.microsoft.com/office/powerpoint/2010/main" val="3623345724"/>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gray">
          <a:xfrm flipH="1">
            <a:off x="0" y="1520825"/>
            <a:ext cx="9144000" cy="4786313"/>
          </a:xfrm>
          <a:prstGeom prst="rect">
            <a:avLst/>
          </a:prstGeom>
          <a:gradFill rotWithShape="1">
            <a:gsLst>
              <a:gs pos="0">
                <a:srgbClr val="5F5F65"/>
              </a:gs>
              <a:gs pos="100000">
                <a:srgbClr val="8E8E95"/>
              </a:gs>
            </a:gsLst>
            <a:lin ang="5400000" scaled="1"/>
          </a:gradFill>
          <a:ln w="9525">
            <a:noFill/>
            <a:miter lim="800000"/>
            <a:headEnd/>
            <a:tailEnd/>
          </a:ln>
        </p:spPr>
        <p:txBody>
          <a:bodyPr wrap="none" lIns="73025" tIns="36511" rIns="73025" bIns="36511" anchor="ctr"/>
          <a:lstStyle/>
          <a:p>
            <a:endParaRPr lang="en-US">
              <a:solidFill>
                <a:schemeClr val="accent1"/>
              </a:solidFill>
            </a:endParaRPr>
          </a:p>
        </p:txBody>
      </p:sp>
      <p:sp>
        <p:nvSpPr>
          <p:cNvPr id="44036" name="Rectangle 2"/>
          <p:cNvSpPr>
            <a:spLocks noChangeArrowheads="1"/>
          </p:cNvSpPr>
          <p:nvPr/>
        </p:nvSpPr>
        <p:spPr bwMode="gray">
          <a:xfrm rot="10800000" flipH="1">
            <a:off x="0" y="1520825"/>
            <a:ext cx="8434388" cy="4913313"/>
          </a:xfrm>
          <a:prstGeom prst="rect">
            <a:avLst/>
          </a:prstGeom>
          <a:gradFill rotWithShape="1">
            <a:gsLst>
              <a:gs pos="0">
                <a:srgbClr val="2C2C2F"/>
              </a:gs>
              <a:gs pos="100000">
                <a:srgbClr val="5F5F65"/>
              </a:gs>
            </a:gsLst>
            <a:lin ang="5400000" scaled="1"/>
          </a:gradFill>
          <a:ln w="9525">
            <a:noFill/>
            <a:miter lim="800000"/>
            <a:headEnd/>
            <a:tailEnd/>
          </a:ln>
        </p:spPr>
        <p:txBody>
          <a:bodyPr rot="10800000" wrap="none" lIns="73025" tIns="36511" rIns="73025" bIns="36511" anchor="ctr"/>
          <a:lstStyle/>
          <a:p>
            <a:endParaRPr lang="en-US">
              <a:solidFill>
                <a:schemeClr val="accent1"/>
              </a:solidFill>
            </a:endParaRPr>
          </a:p>
        </p:txBody>
      </p:sp>
      <p:sp>
        <p:nvSpPr>
          <p:cNvPr id="44039" name="Rectangle 2"/>
          <p:cNvSpPr>
            <a:spLocks noChangeArrowheads="1"/>
          </p:cNvSpPr>
          <p:nvPr/>
        </p:nvSpPr>
        <p:spPr bwMode="gray">
          <a:xfrm rot="10800000" flipH="1">
            <a:off x="3613150" y="6338888"/>
            <a:ext cx="5273675" cy="158750"/>
          </a:xfrm>
          <a:prstGeom prst="rect">
            <a:avLst/>
          </a:prstGeom>
          <a:gradFill rotWithShape="1">
            <a:gsLst>
              <a:gs pos="0">
                <a:schemeClr val="tx1">
                  <a:alpha val="54999"/>
                </a:schemeClr>
              </a:gs>
              <a:gs pos="100000">
                <a:schemeClr val="bg1">
                  <a:alpha val="0"/>
                </a:schemeClr>
              </a:gs>
            </a:gsLst>
            <a:path path="shape">
              <a:fillToRect l="50000" t="50000" r="50000" b="50000"/>
            </a:path>
          </a:gradFill>
          <a:ln w="9525">
            <a:noFill/>
            <a:miter lim="800000"/>
            <a:headEnd/>
            <a:tailEnd/>
          </a:ln>
        </p:spPr>
        <p:txBody>
          <a:bodyPr rot="10800000" wrap="none" lIns="73025" tIns="36511" rIns="73025" bIns="36511" anchor="ctr"/>
          <a:lstStyle/>
          <a:p>
            <a:endParaRPr lang="en-US" sz="1800">
              <a:solidFill>
                <a:schemeClr val="accent1"/>
              </a:solidFill>
            </a:endParaRPr>
          </a:p>
        </p:txBody>
      </p:sp>
      <p:sp>
        <p:nvSpPr>
          <p:cNvPr id="4102" name="Rectangle 2"/>
          <p:cNvSpPr>
            <a:spLocks noChangeArrowheads="1"/>
          </p:cNvSpPr>
          <p:nvPr/>
        </p:nvSpPr>
        <p:spPr bwMode="gray">
          <a:xfrm rot="10800000" flipH="1">
            <a:off x="3995738" y="1520825"/>
            <a:ext cx="4438650" cy="4860925"/>
          </a:xfrm>
          <a:prstGeom prst="rect">
            <a:avLst/>
          </a:prstGeom>
          <a:noFill/>
          <a:ln w="9525" algn="ctr">
            <a:noFill/>
            <a:miter lim="800000"/>
            <a:headEnd/>
            <a:tailEnd/>
          </a:ln>
        </p:spPr>
        <p:txBody>
          <a:bodyPr rot="10800000" wrap="none" lIns="73025" tIns="36511" rIns="73025" bIns="36511" anchor="ctr"/>
          <a:lstStyle/>
          <a:p>
            <a:endParaRPr lang="en-US" sz="1800">
              <a:solidFill>
                <a:schemeClr val="accent1"/>
              </a:solidFill>
            </a:endParaRPr>
          </a:p>
        </p:txBody>
      </p:sp>
      <p:sp>
        <p:nvSpPr>
          <p:cNvPr id="44043" name="Rectangle 41"/>
          <p:cNvSpPr>
            <a:spLocks noChangeArrowheads="1"/>
          </p:cNvSpPr>
          <p:nvPr/>
        </p:nvSpPr>
        <p:spPr bwMode="gray">
          <a:xfrm>
            <a:off x="8612188" y="6626225"/>
            <a:ext cx="304800" cy="234950"/>
          </a:xfrm>
          <a:prstGeom prst="rect">
            <a:avLst/>
          </a:prstGeom>
          <a:noFill/>
          <a:ln w="9525">
            <a:noFill/>
            <a:miter lim="800000"/>
            <a:headEnd/>
            <a:tailEnd/>
          </a:ln>
        </p:spPr>
        <p:txBody>
          <a:bodyPr wrap="none" lIns="82124" tIns="41061" rIns="82124" bIns="41061" anchor="b">
            <a:spAutoFit/>
          </a:bodyPr>
          <a:lstStyle/>
          <a:p>
            <a:pPr algn="r" defTabSz="814388">
              <a:lnSpc>
                <a:spcPct val="100000"/>
              </a:lnSpc>
            </a:pPr>
            <a:fld id="{FCB0C6AC-591D-4750-9EEE-775853ADF255}" type="slidenum">
              <a:rPr lang="en-US" altLang="ja-JP" sz="1000">
                <a:solidFill>
                  <a:srgbClr val="D3D3D3"/>
                </a:solidFill>
              </a:rPr>
              <a:pPr algn="r" defTabSz="814388">
                <a:lnSpc>
                  <a:spcPct val="100000"/>
                </a:lnSpc>
              </a:pPr>
              <a:t>70</a:t>
            </a:fld>
            <a:endParaRPr lang="en-US" altLang="ja-JP" sz="1000">
              <a:solidFill>
                <a:srgbClr val="D3D3D3"/>
              </a:solidFill>
            </a:endParaRPr>
          </a:p>
        </p:txBody>
      </p:sp>
      <p:sp>
        <p:nvSpPr>
          <p:cNvPr id="44045" name="Rectangle 13"/>
          <p:cNvSpPr>
            <a:spLocks noGrp="1" noChangeArrowheads="1"/>
          </p:cNvSpPr>
          <p:nvPr>
            <p:ph type="title"/>
          </p:nvPr>
        </p:nvSpPr>
        <p:spPr/>
        <p:txBody>
          <a:bodyPr/>
          <a:lstStyle/>
          <a:p>
            <a:r>
              <a:rPr lang="en-US" altLang="ja-JP" dirty="0" err="1" smtClean="0">
                <a:ea typeface="ＭＳ Ｐゴシック" charset="-128"/>
              </a:rPr>
              <a:t>IPS</a:t>
            </a:r>
            <a:r>
              <a:rPr lang="ja-JP" altLang="en-US" dirty="0" smtClean="0">
                <a:ea typeface="ＭＳ Ｐゴシック" charset="-128"/>
              </a:rPr>
              <a:t>ローカルインスペクション</a:t>
            </a:r>
            <a:r>
              <a:rPr lang="ja-JP" altLang="en-US" dirty="0">
                <a:ea typeface="ＭＳ Ｐゴシック" charset="-128"/>
              </a:rPr>
              <a:t>（</a:t>
            </a:r>
            <a:r>
              <a:rPr lang="en-US" altLang="ja-JP" dirty="0">
                <a:ea typeface="ＭＳ Ｐゴシック" charset="-128"/>
              </a:rPr>
              <a:t>1</a:t>
            </a:r>
            <a:r>
              <a:rPr lang="ja-JP" altLang="en-US" dirty="0">
                <a:ea typeface="ＭＳ Ｐゴシック" charset="-128"/>
              </a:rPr>
              <a:t>）</a:t>
            </a:r>
          </a:p>
        </p:txBody>
      </p:sp>
      <p:sp>
        <p:nvSpPr>
          <p:cNvPr id="44046" name="Rectangle 52"/>
          <p:cNvSpPr>
            <a:spLocks noGrp="1" noChangeArrowheads="1"/>
          </p:cNvSpPr>
          <p:nvPr>
            <p:ph type="body" sz="half" idx="4294967295"/>
          </p:nvPr>
        </p:nvSpPr>
        <p:spPr bwMode="gray">
          <a:xfrm>
            <a:off x="4140200" y="1700213"/>
            <a:ext cx="4191000" cy="3571875"/>
          </a:xfrm>
        </p:spPr>
        <p:txBody>
          <a:bodyPr>
            <a:normAutofit fontScale="85000" lnSpcReduction="10000"/>
          </a:bodyPr>
          <a:lstStyle/>
          <a:p>
            <a:pPr marL="457200" indent="-457200">
              <a:buFont typeface="Wingdings" pitchFamily="2" charset="2"/>
              <a:buAutoNum type="arabicPeriod"/>
            </a:pPr>
            <a:r>
              <a:rPr lang="ja-JP" altLang="en-US" sz="2000" b="1" dirty="0">
                <a:solidFill>
                  <a:schemeClr val="bg1"/>
                </a:solidFill>
                <a:ea typeface="ＭＳ Ｐゴシック" charset="-128"/>
              </a:rPr>
              <a:t>新規攻撃者が</a:t>
            </a:r>
            <a:r>
              <a:rPr lang="en-US" altLang="ja-JP" sz="2000" b="1" dirty="0" err="1">
                <a:solidFill>
                  <a:schemeClr val="bg1"/>
                </a:solidFill>
                <a:ea typeface="ＭＳ Ｐゴシック" charset="-128"/>
              </a:rPr>
              <a:t>IPS</a:t>
            </a:r>
            <a:r>
              <a:rPr lang="ja-JP" altLang="en-US" sz="2000" b="1" dirty="0">
                <a:solidFill>
                  <a:schemeClr val="bg1"/>
                </a:solidFill>
                <a:ea typeface="ＭＳ Ｐゴシック" charset="-128"/>
              </a:rPr>
              <a:t>センサーでのパケットプロセスが発生</a:t>
            </a:r>
          </a:p>
          <a:p>
            <a:pPr marL="457200" indent="-457200">
              <a:buFont typeface="Wingdings" pitchFamily="2" charset="2"/>
              <a:buAutoNum type="arabicPeriod"/>
            </a:pPr>
            <a:r>
              <a:rPr lang="ja-JP" altLang="en-US" sz="2000" b="1" dirty="0">
                <a:solidFill>
                  <a:schemeClr val="bg1"/>
                </a:solidFill>
                <a:ea typeface="ＭＳ Ｐゴシック" charset="-128"/>
              </a:rPr>
              <a:t>レピュテーション情報を持たない攻撃者</a:t>
            </a:r>
          </a:p>
          <a:p>
            <a:pPr marL="457200" indent="-457200">
              <a:buFont typeface="Wingdings" pitchFamily="2" charset="2"/>
              <a:buAutoNum type="arabicPeriod"/>
            </a:pPr>
            <a:r>
              <a:rPr lang="ja-JP" altLang="en-US" sz="2000" b="1" u="sng" dirty="0">
                <a:solidFill>
                  <a:schemeClr val="bg1"/>
                </a:solidFill>
                <a:ea typeface="ＭＳ Ｐゴシック" charset="-128"/>
              </a:rPr>
              <a:t>シグネチャ</a:t>
            </a:r>
            <a:r>
              <a:rPr lang="ja-JP" altLang="en-US" sz="2000" b="1" dirty="0">
                <a:solidFill>
                  <a:schemeClr val="bg1"/>
                </a:solidFill>
                <a:ea typeface="ＭＳ Ｐゴシック" charset="-128"/>
              </a:rPr>
              <a:t>、</a:t>
            </a:r>
            <a:r>
              <a:rPr lang="ja-JP" altLang="en-US" sz="2000" b="1" u="sng" dirty="0">
                <a:solidFill>
                  <a:schemeClr val="bg1"/>
                </a:solidFill>
                <a:ea typeface="ＭＳ Ｐゴシック" charset="-128"/>
              </a:rPr>
              <a:t>アノーマリ</a:t>
            </a:r>
            <a:r>
              <a:rPr lang="ja-JP" altLang="en-US" sz="2000" b="1" dirty="0">
                <a:solidFill>
                  <a:schemeClr val="bg1"/>
                </a:solidFill>
                <a:ea typeface="ＭＳ Ｐゴシック" charset="-128"/>
              </a:rPr>
              <a:t>検知がこの攻撃者の振る舞いを認識</a:t>
            </a:r>
          </a:p>
          <a:p>
            <a:pPr marL="457200" indent="-457200">
              <a:buFont typeface="Wingdings" pitchFamily="2" charset="2"/>
              <a:buAutoNum type="arabicPeriod"/>
            </a:pPr>
            <a:r>
              <a:rPr lang="ja-JP" altLang="en-US" sz="2000" b="1" dirty="0">
                <a:solidFill>
                  <a:schemeClr val="bg1"/>
                </a:solidFill>
                <a:ea typeface="ＭＳ Ｐゴシック" charset="-128"/>
              </a:rPr>
              <a:t>攻撃はセンサーで実装されたセキュリティポリシーに応じてハンドルされる（</a:t>
            </a:r>
            <a:r>
              <a:rPr lang="en-US" altLang="ja-JP" sz="2000" b="1" dirty="0">
                <a:solidFill>
                  <a:schemeClr val="bg1"/>
                </a:solidFill>
                <a:ea typeface="ＭＳ Ｐゴシック" charset="-128"/>
              </a:rPr>
              <a:t>Risk Rating</a:t>
            </a:r>
            <a:r>
              <a:rPr lang="ja-JP" altLang="en-US" sz="2000" b="1" dirty="0">
                <a:solidFill>
                  <a:schemeClr val="bg1"/>
                </a:solidFill>
                <a:ea typeface="ＭＳ Ｐゴシック" charset="-128"/>
              </a:rPr>
              <a:t>の閾値を越えると</a:t>
            </a:r>
            <a:r>
              <a:rPr lang="en-US" altLang="ja-JP" sz="2000" b="1" dirty="0">
                <a:solidFill>
                  <a:schemeClr val="bg1"/>
                </a:solidFill>
                <a:ea typeface="ＭＳ Ｐゴシック" charset="-128"/>
              </a:rPr>
              <a:t>Deny</a:t>
            </a:r>
            <a:r>
              <a:rPr lang="ja-JP" altLang="en-US" sz="2000" b="1" dirty="0">
                <a:solidFill>
                  <a:schemeClr val="bg1"/>
                </a:solidFill>
                <a:ea typeface="ＭＳ Ｐゴシック" charset="-128"/>
              </a:rPr>
              <a:t>）</a:t>
            </a:r>
          </a:p>
          <a:p>
            <a:pPr marL="457200" indent="-457200">
              <a:buFont typeface="Wingdings" pitchFamily="2" charset="2"/>
              <a:buAutoNum type="arabicPeriod"/>
            </a:pPr>
            <a:r>
              <a:rPr lang="ja-JP" altLang="en-US" sz="2000" b="1" dirty="0">
                <a:solidFill>
                  <a:schemeClr val="bg1"/>
                </a:solidFill>
                <a:ea typeface="ＭＳ Ｐゴシック" charset="-128"/>
              </a:rPr>
              <a:t>攻撃者の情報は</a:t>
            </a:r>
            <a:r>
              <a:rPr lang="en-US" altLang="ja-JP" sz="2000" b="1" dirty="0">
                <a:solidFill>
                  <a:schemeClr val="bg1"/>
                </a:solidFill>
                <a:ea typeface="ＭＳ Ｐゴシック" charset="-128"/>
              </a:rPr>
              <a:t>Cisco </a:t>
            </a:r>
            <a:r>
              <a:rPr lang="en-US" altLang="ja-JP" sz="2000" b="1" dirty="0" err="1">
                <a:solidFill>
                  <a:schemeClr val="bg1"/>
                </a:solidFill>
                <a:ea typeface="ＭＳ Ｐゴシック" charset="-128"/>
              </a:rPr>
              <a:t>SIO</a:t>
            </a:r>
            <a:r>
              <a:rPr lang="ja-JP" altLang="en-US" sz="2000" b="1" dirty="0">
                <a:solidFill>
                  <a:schemeClr val="bg1"/>
                </a:solidFill>
                <a:ea typeface="ＭＳ Ｐゴシック" charset="-128"/>
              </a:rPr>
              <a:t>に送信され、レピュテーションをトラック（設定されている場合）</a:t>
            </a:r>
          </a:p>
        </p:txBody>
      </p:sp>
      <p:grpSp>
        <p:nvGrpSpPr>
          <p:cNvPr id="2" name="Group 132"/>
          <p:cNvGrpSpPr>
            <a:grpSpLocks/>
          </p:cNvGrpSpPr>
          <p:nvPr/>
        </p:nvGrpSpPr>
        <p:grpSpPr bwMode="auto">
          <a:xfrm>
            <a:off x="1568450" y="5656263"/>
            <a:ext cx="882650" cy="838200"/>
            <a:chOff x="988" y="3563"/>
            <a:chExt cx="556" cy="528"/>
          </a:xfrm>
        </p:grpSpPr>
        <p:sp>
          <p:nvSpPr>
            <p:cNvPr id="44048" name="Oval 42"/>
            <p:cNvSpPr>
              <a:spLocks noChangeArrowheads="1"/>
            </p:cNvSpPr>
            <p:nvPr/>
          </p:nvSpPr>
          <p:spPr bwMode="gray">
            <a:xfrm>
              <a:off x="1034" y="3625"/>
              <a:ext cx="461" cy="466"/>
            </a:xfrm>
            <a:prstGeom prst="ellipse">
              <a:avLst/>
            </a:prstGeom>
            <a:solidFill>
              <a:schemeClr val="bg1"/>
            </a:solidFill>
            <a:ln w="9525">
              <a:noFill/>
              <a:round/>
              <a:headEnd/>
              <a:tailEnd/>
            </a:ln>
          </p:spPr>
          <p:txBody>
            <a:bodyPr wrap="none" lIns="73025" tIns="36511" rIns="73025" bIns="36511" anchor="ctr"/>
            <a:lstStyle/>
            <a:p>
              <a:pPr eaLnBrk="1" hangingPunct="1">
                <a:lnSpc>
                  <a:spcPct val="100000"/>
                </a:lnSpc>
              </a:pPr>
              <a:endParaRPr lang="en-US" sz="1800"/>
            </a:p>
          </p:txBody>
        </p:sp>
        <p:sp>
          <p:nvSpPr>
            <p:cNvPr id="44049" name="Oval 43"/>
            <p:cNvSpPr>
              <a:spLocks noChangeArrowheads="1"/>
            </p:cNvSpPr>
            <p:nvPr/>
          </p:nvSpPr>
          <p:spPr bwMode="gray">
            <a:xfrm>
              <a:off x="988" y="3563"/>
              <a:ext cx="556" cy="528"/>
            </a:xfrm>
            <a:prstGeom prst="ellipse">
              <a:avLst/>
            </a:prstGeom>
            <a:gradFill rotWithShape="1">
              <a:gsLst>
                <a:gs pos="0">
                  <a:schemeClr val="bg1"/>
                </a:gs>
                <a:gs pos="100000">
                  <a:srgbClr val="8E8E95"/>
                </a:gs>
              </a:gsLst>
              <a:lin ang="5400000" scaled="1"/>
            </a:gradFill>
            <a:ln w="19050">
              <a:solidFill>
                <a:schemeClr val="accent2"/>
              </a:solidFill>
              <a:round/>
              <a:headEnd/>
              <a:tailEnd/>
            </a:ln>
          </p:spPr>
          <p:txBody>
            <a:bodyPr wrap="none" lIns="73025" tIns="36511" rIns="73025" bIns="36511" anchor="ctr"/>
            <a:lstStyle/>
            <a:p>
              <a:pPr eaLnBrk="1" hangingPunct="1">
                <a:lnSpc>
                  <a:spcPct val="100000"/>
                </a:lnSpc>
              </a:pPr>
              <a:endParaRPr lang="en-US" sz="1800">
                <a:solidFill>
                  <a:schemeClr val="accent2"/>
                </a:solidFill>
              </a:endParaRPr>
            </a:p>
          </p:txBody>
        </p:sp>
        <p:pic>
          <p:nvPicPr>
            <p:cNvPr id="44050" name="Picture 2" descr="net"/>
            <p:cNvPicPr preferRelativeResize="0">
              <a:picLocks noChangeAspect="1" noChangeArrowheads="1"/>
            </p:cNvPicPr>
            <p:nvPr/>
          </p:nvPicPr>
          <p:blipFill>
            <a:blip r:embed="rId3" cstate="print"/>
            <a:srcRect/>
            <a:stretch>
              <a:fillRect/>
            </a:stretch>
          </p:blipFill>
          <p:spPr bwMode="gray">
            <a:xfrm>
              <a:off x="1020" y="3823"/>
              <a:ext cx="491" cy="177"/>
            </a:xfrm>
            <a:prstGeom prst="rect">
              <a:avLst/>
            </a:prstGeom>
            <a:noFill/>
            <a:ln w="6350">
              <a:noFill/>
              <a:miter lim="800000"/>
              <a:headEnd/>
              <a:tailEnd/>
            </a:ln>
          </p:spPr>
        </p:pic>
        <p:sp>
          <p:nvSpPr>
            <p:cNvPr id="44051" name="Line 26"/>
            <p:cNvSpPr>
              <a:spLocks noChangeShapeType="1"/>
            </p:cNvSpPr>
            <p:nvPr/>
          </p:nvSpPr>
          <p:spPr bwMode="gray">
            <a:xfrm flipV="1">
              <a:off x="1168" y="3867"/>
              <a:ext cx="0" cy="79"/>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2" name="Line 27"/>
            <p:cNvSpPr>
              <a:spLocks noChangeShapeType="1"/>
            </p:cNvSpPr>
            <p:nvPr/>
          </p:nvSpPr>
          <p:spPr bwMode="gray">
            <a:xfrm flipV="1">
              <a:off x="1229" y="3867"/>
              <a:ext cx="0" cy="71"/>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3" name="Line 28"/>
            <p:cNvSpPr>
              <a:spLocks noChangeShapeType="1"/>
            </p:cNvSpPr>
            <p:nvPr/>
          </p:nvSpPr>
          <p:spPr bwMode="gray">
            <a:xfrm flipV="1">
              <a:off x="1247" y="3867"/>
              <a:ext cx="0" cy="54"/>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4" name="Line 29"/>
            <p:cNvSpPr>
              <a:spLocks noChangeShapeType="1"/>
            </p:cNvSpPr>
            <p:nvPr/>
          </p:nvSpPr>
          <p:spPr bwMode="gray">
            <a:xfrm flipV="1">
              <a:off x="1296" y="3867"/>
              <a:ext cx="0" cy="65"/>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5" name="Line 30"/>
            <p:cNvSpPr>
              <a:spLocks noChangeShapeType="1"/>
            </p:cNvSpPr>
            <p:nvPr/>
          </p:nvSpPr>
          <p:spPr bwMode="gray">
            <a:xfrm flipV="1">
              <a:off x="1281" y="3867"/>
              <a:ext cx="0" cy="84"/>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6" name="Line 31"/>
            <p:cNvSpPr>
              <a:spLocks noChangeShapeType="1"/>
            </p:cNvSpPr>
            <p:nvPr/>
          </p:nvSpPr>
          <p:spPr bwMode="gray">
            <a:xfrm flipV="1">
              <a:off x="1311" y="3867"/>
              <a:ext cx="0" cy="49"/>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7" name="Line 32"/>
            <p:cNvSpPr>
              <a:spLocks noChangeShapeType="1"/>
            </p:cNvSpPr>
            <p:nvPr/>
          </p:nvSpPr>
          <p:spPr bwMode="gray">
            <a:xfrm flipV="1">
              <a:off x="1361" y="3867"/>
              <a:ext cx="0" cy="60"/>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8" name="Line 33"/>
            <p:cNvSpPr>
              <a:spLocks noChangeShapeType="1"/>
            </p:cNvSpPr>
            <p:nvPr/>
          </p:nvSpPr>
          <p:spPr bwMode="gray">
            <a:xfrm flipV="1">
              <a:off x="1180" y="3867"/>
              <a:ext cx="0" cy="65"/>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4059" name="AutoShape 46"/>
            <p:cNvSpPr>
              <a:spLocks noChangeArrowheads="1"/>
            </p:cNvSpPr>
            <p:nvPr/>
          </p:nvSpPr>
          <p:spPr bwMode="gray">
            <a:xfrm>
              <a:off x="1161"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0" name="AutoShape 47"/>
            <p:cNvSpPr>
              <a:spLocks noChangeArrowheads="1"/>
            </p:cNvSpPr>
            <p:nvPr/>
          </p:nvSpPr>
          <p:spPr bwMode="gray">
            <a:xfrm>
              <a:off x="1181"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1" name="AutoShape 48"/>
            <p:cNvSpPr>
              <a:spLocks noChangeArrowheads="1"/>
            </p:cNvSpPr>
            <p:nvPr/>
          </p:nvSpPr>
          <p:spPr bwMode="gray">
            <a:xfrm>
              <a:off x="1200"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2" name="AutoShape 49"/>
            <p:cNvSpPr>
              <a:spLocks noChangeArrowheads="1"/>
            </p:cNvSpPr>
            <p:nvPr/>
          </p:nvSpPr>
          <p:spPr bwMode="gray">
            <a:xfrm>
              <a:off x="1220"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4063" name="AutoShape 50"/>
            <p:cNvSpPr>
              <a:spLocks noChangeArrowheads="1"/>
            </p:cNvSpPr>
            <p:nvPr/>
          </p:nvSpPr>
          <p:spPr bwMode="gray">
            <a:xfrm>
              <a:off x="1239"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4064" name="AutoShape 51"/>
            <p:cNvSpPr>
              <a:spLocks noChangeArrowheads="1"/>
            </p:cNvSpPr>
            <p:nvPr/>
          </p:nvSpPr>
          <p:spPr bwMode="gray">
            <a:xfrm>
              <a:off x="1259"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5" name="AutoShape 52"/>
            <p:cNvSpPr>
              <a:spLocks noChangeArrowheads="1"/>
            </p:cNvSpPr>
            <p:nvPr/>
          </p:nvSpPr>
          <p:spPr bwMode="gray">
            <a:xfrm>
              <a:off x="1278"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4066" name="AutoShape 53"/>
            <p:cNvSpPr>
              <a:spLocks noChangeArrowheads="1"/>
            </p:cNvSpPr>
            <p:nvPr/>
          </p:nvSpPr>
          <p:spPr bwMode="gray">
            <a:xfrm>
              <a:off x="1298"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7" name="AutoShape 54"/>
            <p:cNvSpPr>
              <a:spLocks noChangeArrowheads="1"/>
            </p:cNvSpPr>
            <p:nvPr/>
          </p:nvSpPr>
          <p:spPr bwMode="gray">
            <a:xfrm>
              <a:off x="1318" y="3850"/>
              <a:ext cx="11"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8" name="AutoShape 55"/>
            <p:cNvSpPr>
              <a:spLocks noChangeArrowheads="1"/>
            </p:cNvSpPr>
            <p:nvPr/>
          </p:nvSpPr>
          <p:spPr bwMode="gray">
            <a:xfrm>
              <a:off x="1337"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69" name="AutoShape 56"/>
            <p:cNvSpPr>
              <a:spLocks noChangeArrowheads="1"/>
            </p:cNvSpPr>
            <p:nvPr/>
          </p:nvSpPr>
          <p:spPr bwMode="gray">
            <a:xfrm>
              <a:off x="1357" y="3850"/>
              <a:ext cx="11"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4070" name="AutoShape 57"/>
            <p:cNvSpPr>
              <a:spLocks noChangeArrowheads="1"/>
            </p:cNvSpPr>
            <p:nvPr/>
          </p:nvSpPr>
          <p:spPr bwMode="gray">
            <a:xfrm>
              <a:off x="1376"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4071" name="AutoShape 62"/>
            <p:cNvSpPr>
              <a:spLocks noChangeArrowheads="1"/>
            </p:cNvSpPr>
            <p:nvPr/>
          </p:nvSpPr>
          <p:spPr bwMode="gray">
            <a:xfrm>
              <a:off x="1142"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4072" name="Oval 11"/>
            <p:cNvSpPr>
              <a:spLocks noChangeArrowheads="1"/>
            </p:cNvSpPr>
            <p:nvPr/>
          </p:nvSpPr>
          <p:spPr bwMode="gray">
            <a:xfrm>
              <a:off x="1077" y="3718"/>
              <a:ext cx="117" cy="119"/>
            </a:xfrm>
            <a:prstGeom prst="ellipse">
              <a:avLst/>
            </a:prstGeom>
            <a:solidFill>
              <a:srgbClr val="8A44AA"/>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4073" name="Picture 14" descr="shadow"/>
            <p:cNvPicPr preferRelativeResize="0">
              <a:picLocks noChangeAspect="1" noChangeArrowheads="1"/>
            </p:cNvPicPr>
            <p:nvPr/>
          </p:nvPicPr>
          <p:blipFill>
            <a:blip r:embed="rId4" cstate="print"/>
            <a:srcRect/>
            <a:stretch>
              <a:fillRect/>
            </a:stretch>
          </p:blipFill>
          <p:spPr bwMode="gray">
            <a:xfrm>
              <a:off x="1072" y="3722"/>
              <a:ext cx="125" cy="114"/>
            </a:xfrm>
            <a:prstGeom prst="rect">
              <a:avLst/>
            </a:prstGeom>
            <a:noFill/>
            <a:ln w="9525">
              <a:noFill/>
              <a:miter lim="800000"/>
              <a:headEnd/>
              <a:tailEnd/>
            </a:ln>
          </p:spPr>
        </p:pic>
        <p:sp>
          <p:nvSpPr>
            <p:cNvPr id="44074" name="Oval 11"/>
            <p:cNvSpPr>
              <a:spLocks noChangeArrowheads="1"/>
            </p:cNvSpPr>
            <p:nvPr/>
          </p:nvSpPr>
          <p:spPr bwMode="gray">
            <a:xfrm>
              <a:off x="1203" y="3703"/>
              <a:ext cx="119" cy="122"/>
            </a:xfrm>
            <a:prstGeom prst="ellipse">
              <a:avLst/>
            </a:prstGeom>
            <a:solidFill>
              <a:schemeClr val="accent1"/>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4075" name="Picture 14" descr="shadow"/>
            <p:cNvPicPr preferRelativeResize="0">
              <a:picLocks noChangeAspect="1" noChangeArrowheads="1"/>
            </p:cNvPicPr>
            <p:nvPr/>
          </p:nvPicPr>
          <p:blipFill>
            <a:blip r:embed="rId5" cstate="print"/>
            <a:srcRect/>
            <a:stretch>
              <a:fillRect/>
            </a:stretch>
          </p:blipFill>
          <p:spPr bwMode="gray">
            <a:xfrm>
              <a:off x="1197" y="3707"/>
              <a:ext cx="129" cy="117"/>
            </a:xfrm>
            <a:prstGeom prst="rect">
              <a:avLst/>
            </a:prstGeom>
            <a:noFill/>
            <a:ln w="9525">
              <a:noFill/>
              <a:miter lim="800000"/>
              <a:headEnd/>
              <a:tailEnd/>
            </a:ln>
          </p:spPr>
        </p:pic>
        <p:sp>
          <p:nvSpPr>
            <p:cNvPr id="44076" name="Oval 11"/>
            <p:cNvSpPr>
              <a:spLocks noChangeArrowheads="1"/>
            </p:cNvSpPr>
            <p:nvPr/>
          </p:nvSpPr>
          <p:spPr bwMode="gray">
            <a:xfrm>
              <a:off x="1331" y="3716"/>
              <a:ext cx="119" cy="121"/>
            </a:xfrm>
            <a:prstGeom prst="ellipse">
              <a:avLst/>
            </a:prstGeom>
            <a:solidFill>
              <a:srgbClr val="89A424"/>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4077" name="Picture 14" descr="shadow"/>
            <p:cNvPicPr>
              <a:picLocks noChangeAspect="1" noChangeArrowheads="1"/>
            </p:cNvPicPr>
            <p:nvPr/>
          </p:nvPicPr>
          <p:blipFill>
            <a:blip r:embed="rId6" cstate="print"/>
            <a:srcRect/>
            <a:stretch>
              <a:fillRect/>
            </a:stretch>
          </p:blipFill>
          <p:spPr bwMode="gray">
            <a:xfrm>
              <a:off x="1326" y="3721"/>
              <a:ext cx="128" cy="115"/>
            </a:xfrm>
            <a:prstGeom prst="rect">
              <a:avLst/>
            </a:prstGeom>
            <a:noFill/>
            <a:ln w="9525">
              <a:noFill/>
              <a:miter lim="800000"/>
              <a:headEnd/>
              <a:tailEnd/>
            </a:ln>
          </p:spPr>
        </p:pic>
        <p:sp>
          <p:nvSpPr>
            <p:cNvPr id="44078" name="Freeform 78"/>
            <p:cNvSpPr>
              <a:spLocks/>
            </p:cNvSpPr>
            <p:nvPr/>
          </p:nvSpPr>
          <p:spPr bwMode="gray">
            <a:xfrm>
              <a:off x="1137" y="3848"/>
              <a:ext cx="255" cy="18"/>
            </a:xfrm>
            <a:custGeom>
              <a:avLst/>
              <a:gdLst>
                <a:gd name="T0" fmla="*/ 0 w 1692"/>
                <a:gd name="T1" fmla="*/ 0 h 114"/>
                <a:gd name="T2" fmla="*/ 0 w 1692"/>
                <a:gd name="T3" fmla="*/ 830 h 114"/>
                <a:gd name="T4" fmla="*/ 571 w 1692"/>
                <a:gd name="T5" fmla="*/ 830 h 114"/>
                <a:gd name="T6" fmla="*/ 571 w 1692"/>
                <a:gd name="T7" fmla="*/ 0 h 114"/>
                <a:gd name="T8" fmla="*/ 0 60000 65536"/>
                <a:gd name="T9" fmla="*/ 0 60000 65536"/>
                <a:gd name="T10" fmla="*/ 0 60000 65536"/>
                <a:gd name="T11" fmla="*/ 0 60000 65536"/>
                <a:gd name="T12" fmla="*/ 0 w 1692"/>
                <a:gd name="T13" fmla="*/ 0 h 114"/>
                <a:gd name="T14" fmla="*/ 1692 w 1692"/>
                <a:gd name="T15" fmla="*/ 114 h 114"/>
              </a:gdLst>
              <a:ahLst/>
              <a:cxnLst>
                <a:cxn ang="T8">
                  <a:pos x="T0" y="T1"/>
                </a:cxn>
                <a:cxn ang="T9">
                  <a:pos x="T2" y="T3"/>
                </a:cxn>
                <a:cxn ang="T10">
                  <a:pos x="T4" y="T5"/>
                </a:cxn>
                <a:cxn ang="T11">
                  <a:pos x="T6" y="T7"/>
                </a:cxn>
              </a:cxnLst>
              <a:rect l="T12" t="T13" r="T14" b="T15"/>
              <a:pathLst>
                <a:path w="1692" h="114">
                  <a:moveTo>
                    <a:pt x="0" y="0"/>
                  </a:moveTo>
                  <a:lnTo>
                    <a:pt x="0" y="114"/>
                  </a:lnTo>
                  <a:lnTo>
                    <a:pt x="1692" y="114"/>
                  </a:lnTo>
                  <a:lnTo>
                    <a:pt x="1692" y="0"/>
                  </a:lnTo>
                </a:path>
              </a:pathLst>
            </a:custGeom>
            <a:noFill/>
            <a:ln w="6350">
              <a:solidFill>
                <a:srgbClr val="5F5F65"/>
              </a:solidFill>
              <a:round/>
              <a:headEnd/>
              <a:tailEnd/>
            </a:ln>
          </p:spPr>
          <p:txBody>
            <a:bodyPr lIns="82124" tIns="41061" rIns="82124" bIns="41061" anchor="ctr"/>
            <a:lstStyle/>
            <a:p>
              <a:pPr eaLnBrk="1" hangingPunct="1">
                <a:lnSpc>
                  <a:spcPct val="100000"/>
                </a:lnSpc>
              </a:pPr>
              <a:endParaRPr lang="en-US" sz="1800"/>
            </a:p>
          </p:txBody>
        </p:sp>
        <p:sp>
          <p:nvSpPr>
            <p:cNvPr id="44079" name="TextBox 207"/>
            <p:cNvSpPr txBox="1">
              <a:spLocks noChangeArrowheads="1"/>
            </p:cNvSpPr>
            <p:nvPr/>
          </p:nvSpPr>
          <p:spPr bwMode="auto">
            <a:xfrm>
              <a:off x="1121" y="3581"/>
              <a:ext cx="290" cy="135"/>
            </a:xfrm>
            <a:prstGeom prst="rect">
              <a:avLst/>
            </a:prstGeom>
            <a:noFill/>
            <a:ln w="9525">
              <a:noFill/>
              <a:miter lim="800000"/>
              <a:headEnd/>
              <a:tailEnd/>
            </a:ln>
          </p:spPr>
          <p:txBody>
            <a:bodyPr>
              <a:spAutoFit/>
            </a:bodyPr>
            <a:lstStyle/>
            <a:p>
              <a:pPr eaLnBrk="1" hangingPunct="1">
                <a:lnSpc>
                  <a:spcPct val="100000"/>
                </a:lnSpc>
              </a:pPr>
              <a:r>
                <a:rPr lang="en-US" altLang="ja-JP" sz="800">
                  <a:solidFill>
                    <a:schemeClr val="accent2"/>
                  </a:solidFill>
                </a:rPr>
                <a:t>CSIO</a:t>
              </a:r>
            </a:p>
          </p:txBody>
        </p:sp>
      </p:grpSp>
      <p:sp>
        <p:nvSpPr>
          <p:cNvPr id="44080" name="Rectangle 261"/>
          <p:cNvSpPr>
            <a:spLocks noChangeArrowheads="1"/>
          </p:cNvSpPr>
          <p:nvPr/>
        </p:nvSpPr>
        <p:spPr bwMode="auto">
          <a:xfrm>
            <a:off x="80963" y="2627313"/>
            <a:ext cx="3857625" cy="2609850"/>
          </a:xfrm>
          <a:prstGeom prst="rect">
            <a:avLst/>
          </a:prstGeom>
          <a:solidFill>
            <a:srgbClr val="FFFFFF">
              <a:alpha val="23921"/>
            </a:srgbClr>
          </a:solidFill>
          <a:ln w="9525">
            <a:solidFill>
              <a:schemeClr val="tx1"/>
            </a:solidFill>
            <a:round/>
            <a:headEnd/>
            <a:tailEnd/>
          </a:ln>
        </p:spPr>
        <p:txBody>
          <a:bodyPr/>
          <a:lstStyle/>
          <a:p>
            <a:pPr eaLnBrk="1" hangingPunct="1">
              <a:lnSpc>
                <a:spcPct val="100000"/>
              </a:lnSpc>
            </a:pPr>
            <a:endParaRPr lang="en-US" sz="1800"/>
          </a:p>
        </p:txBody>
      </p:sp>
      <p:sp>
        <p:nvSpPr>
          <p:cNvPr id="44081" name="AutoShape 116"/>
          <p:cNvSpPr>
            <a:spLocks noChangeArrowheads="1"/>
          </p:cNvSpPr>
          <p:nvPr/>
        </p:nvSpPr>
        <p:spPr bwMode="gray">
          <a:xfrm>
            <a:off x="850900" y="5099050"/>
            <a:ext cx="2317750" cy="277813"/>
          </a:xfrm>
          <a:prstGeom prst="roundRect">
            <a:avLst>
              <a:gd name="adj" fmla="val 0"/>
            </a:avLst>
          </a:prstGeom>
          <a:solidFill>
            <a:schemeClr val="tx2"/>
          </a:solidFill>
          <a:ln w="28575">
            <a:solidFill>
              <a:srgbClr val="01709D"/>
            </a:solidFill>
            <a:round/>
            <a:headEnd/>
            <a:tailEnd/>
          </a:ln>
        </p:spPr>
        <p:txBody>
          <a:bodyPr lIns="82124" tIns="41061" rIns="82124" bIns="41061">
            <a:spAutoFit/>
          </a:bodyPr>
          <a:lstStyle/>
          <a:p>
            <a:pPr defTabSz="814388">
              <a:spcBef>
                <a:spcPct val="20000"/>
              </a:spcBef>
              <a:buFont typeface="Wingdings" pitchFamily="2" charset="2"/>
              <a:buNone/>
            </a:pPr>
            <a:r>
              <a:rPr lang="en-US" altLang="ja-JP" sz="1400">
                <a:solidFill>
                  <a:schemeClr val="bg1"/>
                </a:solidFill>
              </a:rPr>
              <a:t>Cisco IPS</a:t>
            </a:r>
          </a:p>
        </p:txBody>
      </p:sp>
      <p:pic>
        <p:nvPicPr>
          <p:cNvPr id="44082" name="Picture 95" descr="guylaptop"/>
          <p:cNvPicPr preferRelativeResize="0">
            <a:picLocks noChangeAspect="1" noChangeArrowheads="1"/>
          </p:cNvPicPr>
          <p:nvPr/>
        </p:nvPicPr>
        <p:blipFill>
          <a:blip r:embed="rId7" cstate="print"/>
          <a:srcRect l="17531" t="11296" r="21820"/>
          <a:stretch>
            <a:fillRect/>
          </a:stretch>
        </p:blipFill>
        <p:spPr bwMode="auto">
          <a:xfrm>
            <a:off x="2735263" y="1641475"/>
            <a:ext cx="769937" cy="882650"/>
          </a:xfrm>
          <a:prstGeom prst="rect">
            <a:avLst/>
          </a:prstGeom>
          <a:noFill/>
          <a:ln w="9525">
            <a:noFill/>
            <a:miter lim="800000"/>
            <a:headEnd/>
            <a:tailEnd/>
          </a:ln>
        </p:spPr>
      </p:pic>
      <p:sp>
        <p:nvSpPr>
          <p:cNvPr id="44083" name="Freeform 48"/>
          <p:cNvSpPr>
            <a:spLocks/>
          </p:cNvSpPr>
          <p:nvPr/>
        </p:nvSpPr>
        <p:spPr bwMode="gray">
          <a:xfrm flipH="1">
            <a:off x="850900" y="2082800"/>
            <a:ext cx="1900238" cy="523875"/>
          </a:xfrm>
          <a:custGeom>
            <a:avLst/>
            <a:gdLst>
              <a:gd name="T0" fmla="*/ 0 w 2344"/>
              <a:gd name="T1" fmla="*/ 0 h 531"/>
              <a:gd name="T2" fmla="*/ 2147483647 w 2344"/>
              <a:gd name="T3" fmla="*/ 0 h 531"/>
              <a:gd name="T4" fmla="*/ 2147483647 w 2344"/>
              <a:gd name="T5" fmla="*/ 2147483647 h 531"/>
              <a:gd name="T6" fmla="*/ 0 60000 65536"/>
              <a:gd name="T7" fmla="*/ 0 60000 65536"/>
              <a:gd name="T8" fmla="*/ 0 60000 65536"/>
              <a:gd name="T9" fmla="*/ 0 w 2344"/>
              <a:gd name="T10" fmla="*/ 0 h 531"/>
              <a:gd name="T11" fmla="*/ 2344 w 2344"/>
              <a:gd name="T12" fmla="*/ 531 h 531"/>
            </a:gdLst>
            <a:ahLst/>
            <a:cxnLst>
              <a:cxn ang="T6">
                <a:pos x="T0" y="T1"/>
              </a:cxn>
              <a:cxn ang="T7">
                <a:pos x="T2" y="T3"/>
              </a:cxn>
              <a:cxn ang="T8">
                <a:pos x="T4" y="T5"/>
              </a:cxn>
            </a:cxnLst>
            <a:rect l="T9" t="T10" r="T11" b="T12"/>
            <a:pathLst>
              <a:path w="2344" h="531">
                <a:moveTo>
                  <a:pt x="0" y="0"/>
                </a:moveTo>
                <a:lnTo>
                  <a:pt x="2344" y="0"/>
                </a:lnTo>
                <a:lnTo>
                  <a:pt x="2344" y="531"/>
                </a:lnTo>
              </a:path>
            </a:pathLst>
          </a:custGeom>
          <a:noFill/>
          <a:ln w="38100">
            <a:solidFill>
              <a:srgbClr val="FF0000"/>
            </a:solidFill>
            <a:round/>
            <a:headEnd/>
            <a:tailEnd type="triangle" w="lg" len="sm"/>
          </a:ln>
        </p:spPr>
        <p:txBody>
          <a:bodyPr lIns="82124" tIns="41061" rIns="82124" bIns="41061" anchor="ctr"/>
          <a:lstStyle/>
          <a:p>
            <a:pPr eaLnBrk="1" hangingPunct="1">
              <a:lnSpc>
                <a:spcPct val="100000"/>
              </a:lnSpc>
            </a:pPr>
            <a:endParaRPr lang="en-US" sz="1200"/>
          </a:p>
        </p:txBody>
      </p:sp>
      <p:sp>
        <p:nvSpPr>
          <p:cNvPr id="219" name="Freeform 48"/>
          <p:cNvSpPr>
            <a:spLocks/>
          </p:cNvSpPr>
          <p:nvPr/>
        </p:nvSpPr>
        <p:spPr bwMode="gray">
          <a:xfrm rot="3308888">
            <a:off x="2126457" y="5561806"/>
            <a:ext cx="725488" cy="454025"/>
          </a:xfrm>
          <a:custGeom>
            <a:avLst/>
            <a:gdLst>
              <a:gd name="T0" fmla="*/ 0 w 2344"/>
              <a:gd name="T1" fmla="*/ 0 h 531"/>
              <a:gd name="T2" fmla="*/ 2351746 w 2344"/>
              <a:gd name="T3" fmla="*/ 0 h 531"/>
              <a:gd name="T4" fmla="*/ 2351746 w 2344"/>
              <a:gd name="T5" fmla="*/ 517018 h 531"/>
              <a:gd name="T6" fmla="*/ 0 60000 65536"/>
              <a:gd name="T7" fmla="*/ 0 60000 65536"/>
              <a:gd name="T8" fmla="*/ 0 60000 65536"/>
              <a:gd name="T9" fmla="*/ 0 w 2344"/>
              <a:gd name="T10" fmla="*/ 0 h 531"/>
              <a:gd name="T11" fmla="*/ 2344 w 2344"/>
              <a:gd name="T12" fmla="*/ 531 h 531"/>
              <a:gd name="connsiteX0" fmla="*/ 0 w 2735"/>
              <a:gd name="connsiteY0" fmla="*/ 0 h 531"/>
              <a:gd name="connsiteX1" fmla="*/ 2344 w 2735"/>
              <a:gd name="connsiteY1" fmla="*/ 0 h 531"/>
              <a:gd name="connsiteX2" fmla="*/ 2344 w 2735"/>
              <a:gd name="connsiteY2" fmla="*/ 531 h 531"/>
              <a:gd name="connsiteX0" fmla="*/ 0 w 2735"/>
              <a:gd name="connsiteY0" fmla="*/ 88 h 619"/>
              <a:gd name="connsiteX1" fmla="*/ 2344 w 2735"/>
              <a:gd name="connsiteY1" fmla="*/ 88 h 619"/>
              <a:gd name="connsiteX2" fmla="*/ 2344 w 2735"/>
              <a:gd name="connsiteY2" fmla="*/ 619 h 619"/>
            </a:gdLst>
            <a:ahLst/>
            <a:cxnLst>
              <a:cxn ang="0">
                <a:pos x="connsiteX0" y="connsiteY0"/>
              </a:cxn>
              <a:cxn ang="0">
                <a:pos x="connsiteX1" y="connsiteY1"/>
              </a:cxn>
              <a:cxn ang="0">
                <a:pos x="connsiteX2" y="connsiteY2"/>
              </a:cxn>
            </a:cxnLst>
            <a:rect l="l" t="t" r="r" b="b"/>
            <a:pathLst>
              <a:path w="2735" h="619">
                <a:moveTo>
                  <a:pt x="0" y="88"/>
                </a:moveTo>
                <a:cubicBezTo>
                  <a:pt x="781" y="88"/>
                  <a:pt x="1953" y="0"/>
                  <a:pt x="2344" y="88"/>
                </a:cubicBezTo>
                <a:cubicBezTo>
                  <a:pt x="2735" y="176"/>
                  <a:pt x="2344" y="442"/>
                  <a:pt x="2344" y="619"/>
                </a:cubicBezTo>
              </a:path>
            </a:pathLst>
          </a:custGeom>
          <a:noFill/>
          <a:ln w="38100">
            <a:solidFill>
              <a:schemeClr val="accent1">
                <a:lumMod val="75000"/>
              </a:schemeClr>
            </a:solidFill>
            <a:round/>
            <a:headEnd/>
            <a:tailEnd type="triangle" w="lg" len="sm"/>
          </a:ln>
        </p:spPr>
        <p:txBody>
          <a:bodyPr lIns="82124" tIns="41061" rIns="82124" bIns="41061" anchor="ctr"/>
          <a:lstStyle/>
          <a:p>
            <a:pPr eaLnBrk="1" hangingPunct="1">
              <a:lnSpc>
                <a:spcPct val="100000"/>
              </a:lnSpc>
            </a:pPr>
            <a:endParaRPr lang="en-US" sz="1200"/>
          </a:p>
        </p:txBody>
      </p:sp>
      <p:sp>
        <p:nvSpPr>
          <p:cNvPr id="220" name="Freeform 48"/>
          <p:cNvSpPr>
            <a:spLocks/>
          </p:cNvSpPr>
          <p:nvPr/>
        </p:nvSpPr>
        <p:spPr bwMode="gray">
          <a:xfrm rot="14108888">
            <a:off x="1137444" y="5561806"/>
            <a:ext cx="725488" cy="454025"/>
          </a:xfrm>
          <a:custGeom>
            <a:avLst/>
            <a:gdLst>
              <a:gd name="T0" fmla="*/ 0 w 2344"/>
              <a:gd name="T1" fmla="*/ 0 h 531"/>
              <a:gd name="T2" fmla="*/ 2351746 w 2344"/>
              <a:gd name="T3" fmla="*/ 0 h 531"/>
              <a:gd name="T4" fmla="*/ 2351746 w 2344"/>
              <a:gd name="T5" fmla="*/ 517018 h 531"/>
              <a:gd name="T6" fmla="*/ 0 60000 65536"/>
              <a:gd name="T7" fmla="*/ 0 60000 65536"/>
              <a:gd name="T8" fmla="*/ 0 60000 65536"/>
              <a:gd name="T9" fmla="*/ 0 w 2344"/>
              <a:gd name="T10" fmla="*/ 0 h 531"/>
              <a:gd name="T11" fmla="*/ 2344 w 2344"/>
              <a:gd name="T12" fmla="*/ 531 h 531"/>
              <a:gd name="connsiteX0" fmla="*/ 0 w 2735"/>
              <a:gd name="connsiteY0" fmla="*/ 0 h 531"/>
              <a:gd name="connsiteX1" fmla="*/ 2344 w 2735"/>
              <a:gd name="connsiteY1" fmla="*/ 0 h 531"/>
              <a:gd name="connsiteX2" fmla="*/ 2344 w 2735"/>
              <a:gd name="connsiteY2" fmla="*/ 531 h 531"/>
              <a:gd name="connsiteX0" fmla="*/ 0 w 2735"/>
              <a:gd name="connsiteY0" fmla="*/ 88 h 619"/>
              <a:gd name="connsiteX1" fmla="*/ 2344 w 2735"/>
              <a:gd name="connsiteY1" fmla="*/ 88 h 619"/>
              <a:gd name="connsiteX2" fmla="*/ 2344 w 2735"/>
              <a:gd name="connsiteY2" fmla="*/ 619 h 619"/>
            </a:gdLst>
            <a:ahLst/>
            <a:cxnLst>
              <a:cxn ang="0">
                <a:pos x="connsiteX0" y="connsiteY0"/>
              </a:cxn>
              <a:cxn ang="0">
                <a:pos x="connsiteX1" y="connsiteY1"/>
              </a:cxn>
              <a:cxn ang="0">
                <a:pos x="connsiteX2" y="connsiteY2"/>
              </a:cxn>
            </a:cxnLst>
            <a:rect l="l" t="t" r="r" b="b"/>
            <a:pathLst>
              <a:path w="2735" h="619">
                <a:moveTo>
                  <a:pt x="0" y="88"/>
                </a:moveTo>
                <a:cubicBezTo>
                  <a:pt x="781" y="88"/>
                  <a:pt x="1953" y="0"/>
                  <a:pt x="2344" y="88"/>
                </a:cubicBezTo>
                <a:cubicBezTo>
                  <a:pt x="2735" y="176"/>
                  <a:pt x="2344" y="442"/>
                  <a:pt x="2344" y="619"/>
                </a:cubicBezTo>
              </a:path>
            </a:pathLst>
          </a:custGeom>
          <a:noFill/>
          <a:ln w="38100">
            <a:solidFill>
              <a:schemeClr val="accent1">
                <a:lumMod val="75000"/>
              </a:schemeClr>
            </a:solidFill>
            <a:round/>
            <a:headEnd/>
            <a:tailEnd type="triangle" w="lg" len="sm"/>
          </a:ln>
        </p:spPr>
        <p:txBody>
          <a:bodyPr lIns="82124" tIns="41061" rIns="82124" bIns="41061" anchor="ctr"/>
          <a:lstStyle/>
          <a:p>
            <a:pPr eaLnBrk="1" hangingPunct="1">
              <a:lnSpc>
                <a:spcPct val="100000"/>
              </a:lnSpc>
            </a:pPr>
            <a:endParaRPr lang="en-US" sz="1200"/>
          </a:p>
        </p:txBody>
      </p:sp>
      <p:pic>
        <p:nvPicPr>
          <p:cNvPr id="44086" name="Picture 29" descr="BIOSGN2">
            <a:hlinkClick r:id="rId8"/>
          </p:cNvPr>
          <p:cNvPicPr preferRelativeResize="0">
            <a:picLocks noChangeAspect="1" noChangeArrowheads="1"/>
          </p:cNvPicPr>
          <p:nvPr/>
        </p:nvPicPr>
        <p:blipFill>
          <a:blip r:embed="rId9" cstate="print"/>
          <a:srcRect r="632" b="328"/>
          <a:stretch>
            <a:fillRect/>
          </a:stretch>
        </p:blipFill>
        <p:spPr bwMode="gray">
          <a:xfrm>
            <a:off x="1176338" y="1893888"/>
            <a:ext cx="390525" cy="377825"/>
          </a:xfrm>
          <a:prstGeom prst="rect">
            <a:avLst/>
          </a:prstGeom>
          <a:noFill/>
          <a:ln w="19050">
            <a:solidFill>
              <a:srgbClr val="CB3333"/>
            </a:solidFill>
            <a:miter lim="800000"/>
            <a:headEnd/>
            <a:tailEnd/>
          </a:ln>
        </p:spPr>
      </p:pic>
      <p:sp>
        <p:nvSpPr>
          <p:cNvPr id="44087" name="Line 45"/>
          <p:cNvSpPr>
            <a:spLocks noChangeShapeType="1"/>
          </p:cNvSpPr>
          <p:nvPr/>
        </p:nvSpPr>
        <p:spPr bwMode="gray">
          <a:xfrm rot="-5400000">
            <a:off x="1577182" y="3828256"/>
            <a:ext cx="1588" cy="130175"/>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4088" name="Line 47"/>
          <p:cNvSpPr>
            <a:spLocks noChangeShapeType="1"/>
          </p:cNvSpPr>
          <p:nvPr/>
        </p:nvSpPr>
        <p:spPr bwMode="gray">
          <a:xfrm rot="-5400000">
            <a:off x="2574132" y="4188619"/>
            <a:ext cx="1587" cy="130175"/>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4089" name="Freeform 48"/>
          <p:cNvSpPr>
            <a:spLocks/>
          </p:cNvSpPr>
          <p:nvPr/>
        </p:nvSpPr>
        <p:spPr bwMode="gray">
          <a:xfrm>
            <a:off x="1514475" y="3148013"/>
            <a:ext cx="1825625" cy="515937"/>
          </a:xfrm>
          <a:custGeom>
            <a:avLst/>
            <a:gdLst>
              <a:gd name="T0" fmla="*/ 0 w 2344"/>
              <a:gd name="T1" fmla="*/ 0 h 531"/>
              <a:gd name="T2" fmla="*/ 2147483647 w 2344"/>
              <a:gd name="T3" fmla="*/ 0 h 531"/>
              <a:gd name="T4" fmla="*/ 2147483647 w 2344"/>
              <a:gd name="T5" fmla="*/ 2147483647 h 531"/>
              <a:gd name="T6" fmla="*/ 0 60000 65536"/>
              <a:gd name="T7" fmla="*/ 0 60000 65536"/>
              <a:gd name="T8" fmla="*/ 0 60000 65536"/>
              <a:gd name="T9" fmla="*/ 0 w 2344"/>
              <a:gd name="T10" fmla="*/ 0 h 531"/>
              <a:gd name="T11" fmla="*/ 2344 w 2344"/>
              <a:gd name="T12" fmla="*/ 531 h 531"/>
            </a:gdLst>
            <a:ahLst/>
            <a:cxnLst>
              <a:cxn ang="T6">
                <a:pos x="T0" y="T1"/>
              </a:cxn>
              <a:cxn ang="T7">
                <a:pos x="T2" y="T3"/>
              </a:cxn>
              <a:cxn ang="T8">
                <a:pos x="T4" y="T5"/>
              </a:cxn>
            </a:cxnLst>
            <a:rect l="T9" t="T10" r="T11" b="T12"/>
            <a:pathLst>
              <a:path w="2344" h="531">
                <a:moveTo>
                  <a:pt x="0" y="0"/>
                </a:moveTo>
                <a:lnTo>
                  <a:pt x="2344" y="0"/>
                </a:lnTo>
                <a:lnTo>
                  <a:pt x="2344" y="531"/>
                </a:lnTo>
              </a:path>
            </a:pathLst>
          </a:custGeom>
          <a:noFill/>
          <a:ln w="22225">
            <a:solidFill>
              <a:srgbClr val="C0C0C4"/>
            </a:solidFill>
            <a:round/>
            <a:headEnd type="none" w="sm" len="sm"/>
            <a:tailEnd type="triangle" w="sm" len="sm"/>
          </a:ln>
        </p:spPr>
        <p:txBody>
          <a:bodyPr lIns="82124" tIns="41061" rIns="82124" bIns="41061" anchor="ctr"/>
          <a:lstStyle/>
          <a:p>
            <a:pPr eaLnBrk="1" hangingPunct="1">
              <a:lnSpc>
                <a:spcPct val="100000"/>
              </a:lnSpc>
            </a:pPr>
            <a:endParaRPr lang="en-US" sz="1100"/>
          </a:p>
        </p:txBody>
      </p:sp>
      <p:sp>
        <p:nvSpPr>
          <p:cNvPr id="44090" name="AutoShape 10"/>
          <p:cNvSpPr>
            <a:spLocks noChangeArrowheads="1"/>
          </p:cNvSpPr>
          <p:nvPr/>
        </p:nvSpPr>
        <p:spPr bwMode="gray">
          <a:xfrm>
            <a:off x="188913" y="3022600"/>
            <a:ext cx="1320800" cy="450850"/>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179" name="AutoShape 11"/>
          <p:cNvSpPr>
            <a:spLocks noChangeArrowheads="1"/>
          </p:cNvSpPr>
          <p:nvPr/>
        </p:nvSpPr>
        <p:spPr bwMode="gray">
          <a:xfrm>
            <a:off x="206375" y="3038475"/>
            <a:ext cx="1285875" cy="417513"/>
          </a:xfrm>
          <a:prstGeom prst="roundRect">
            <a:avLst>
              <a:gd name="adj" fmla="val 16667"/>
            </a:avLst>
          </a:prstGeom>
          <a:solidFill>
            <a:schemeClr val="bg1">
              <a:lumMod val="50000"/>
            </a:schemeClr>
          </a:solidFill>
          <a:ln w="12700" algn="ctr">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092" name="AutoShape 12"/>
          <p:cNvSpPr>
            <a:spLocks noChangeArrowheads="1"/>
          </p:cNvSpPr>
          <p:nvPr/>
        </p:nvSpPr>
        <p:spPr bwMode="gray">
          <a:xfrm>
            <a:off x="220663" y="3051175"/>
            <a:ext cx="1255712" cy="393700"/>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sp>
        <p:nvSpPr>
          <p:cNvPr id="44093" name="TextBox 28"/>
          <p:cNvSpPr txBox="1">
            <a:spLocks noChangeArrowheads="1"/>
          </p:cNvSpPr>
          <p:nvPr/>
        </p:nvSpPr>
        <p:spPr bwMode="gray">
          <a:xfrm>
            <a:off x="277813" y="3103563"/>
            <a:ext cx="1158875" cy="287337"/>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REPUTATION</a:t>
            </a:r>
            <a:endParaRPr lang="en-US" altLang="ja-JP" sz="1100">
              <a:solidFill>
                <a:schemeClr val="bg1"/>
              </a:solidFill>
            </a:endParaRPr>
          </a:p>
        </p:txBody>
      </p:sp>
      <p:sp>
        <p:nvSpPr>
          <p:cNvPr id="44094" name="Line 43"/>
          <p:cNvSpPr>
            <a:spLocks noChangeShapeType="1"/>
          </p:cNvSpPr>
          <p:nvPr/>
        </p:nvSpPr>
        <p:spPr bwMode="gray">
          <a:xfrm>
            <a:off x="849313" y="3495675"/>
            <a:ext cx="0" cy="160338"/>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4095" name="Line 44"/>
          <p:cNvSpPr>
            <a:spLocks noChangeShapeType="1"/>
          </p:cNvSpPr>
          <p:nvPr/>
        </p:nvSpPr>
        <p:spPr bwMode="gray">
          <a:xfrm>
            <a:off x="849313" y="4178300"/>
            <a:ext cx="0" cy="160338"/>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3" name="Group 133"/>
          <p:cNvGrpSpPr>
            <a:grpSpLocks/>
          </p:cNvGrpSpPr>
          <p:nvPr/>
        </p:nvGrpSpPr>
        <p:grpSpPr bwMode="auto">
          <a:xfrm>
            <a:off x="188913" y="3705225"/>
            <a:ext cx="1320800" cy="450850"/>
            <a:chOff x="119" y="2334"/>
            <a:chExt cx="832" cy="284"/>
          </a:xfrm>
        </p:grpSpPr>
        <p:grpSp>
          <p:nvGrpSpPr>
            <p:cNvPr id="4" name="Group 14"/>
            <p:cNvGrpSpPr>
              <a:grpSpLocks/>
            </p:cNvGrpSpPr>
            <p:nvPr/>
          </p:nvGrpSpPr>
          <p:grpSpPr bwMode="auto">
            <a:xfrm>
              <a:off x="119" y="2334"/>
              <a:ext cx="832" cy="284"/>
              <a:chOff x="384" y="1160"/>
              <a:chExt cx="2169" cy="632"/>
            </a:xfrm>
          </p:grpSpPr>
          <p:sp>
            <p:nvSpPr>
              <p:cNvPr id="44098" name="AutoShape 15"/>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099" name="AutoShape 16"/>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00" name="AutoShape 17"/>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4101" name="TextBox 28"/>
            <p:cNvSpPr txBox="1">
              <a:spLocks noChangeArrowheads="1"/>
            </p:cNvSpPr>
            <p:nvPr/>
          </p:nvSpPr>
          <p:spPr bwMode="gray">
            <a:xfrm>
              <a:off x="175" y="2386"/>
              <a:ext cx="729" cy="180"/>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SIGNATURE</a:t>
              </a:r>
              <a:endParaRPr lang="en-US" altLang="ja-JP" sz="1100">
                <a:solidFill>
                  <a:schemeClr val="bg1"/>
                </a:solidFill>
              </a:endParaRPr>
            </a:p>
          </p:txBody>
        </p:sp>
      </p:grpSp>
      <p:sp>
        <p:nvSpPr>
          <p:cNvPr id="44102" name="Line 46"/>
          <p:cNvSpPr>
            <a:spLocks noChangeShapeType="1"/>
          </p:cNvSpPr>
          <p:nvPr/>
        </p:nvSpPr>
        <p:spPr bwMode="gray">
          <a:xfrm rot="-5400000">
            <a:off x="1577182" y="4548981"/>
            <a:ext cx="1588" cy="130175"/>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5" name="Group 134"/>
          <p:cNvGrpSpPr>
            <a:grpSpLocks/>
          </p:cNvGrpSpPr>
          <p:nvPr/>
        </p:nvGrpSpPr>
        <p:grpSpPr bwMode="auto">
          <a:xfrm>
            <a:off x="188913" y="4387850"/>
            <a:ext cx="1320800" cy="450850"/>
            <a:chOff x="119" y="2764"/>
            <a:chExt cx="832" cy="284"/>
          </a:xfrm>
        </p:grpSpPr>
        <p:sp>
          <p:nvSpPr>
            <p:cNvPr id="44104" name="AutoShape 19"/>
            <p:cNvSpPr>
              <a:spLocks noChangeArrowheads="1"/>
            </p:cNvSpPr>
            <p:nvPr/>
          </p:nvSpPr>
          <p:spPr bwMode="gray">
            <a:xfrm>
              <a:off x="119" y="2764"/>
              <a:ext cx="832" cy="284"/>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05" name="AutoShape 20"/>
            <p:cNvSpPr>
              <a:spLocks noChangeArrowheads="1"/>
            </p:cNvSpPr>
            <p:nvPr/>
          </p:nvSpPr>
          <p:spPr bwMode="gray">
            <a:xfrm>
              <a:off x="130" y="2775"/>
              <a:ext cx="810" cy="262"/>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06" name="AutoShape 21"/>
            <p:cNvSpPr>
              <a:spLocks noChangeArrowheads="1"/>
            </p:cNvSpPr>
            <p:nvPr/>
          </p:nvSpPr>
          <p:spPr bwMode="gray">
            <a:xfrm>
              <a:off x="139" y="2782"/>
              <a:ext cx="791" cy="248"/>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4107" name="TextBox 28"/>
          <p:cNvSpPr txBox="1">
            <a:spLocks noChangeArrowheads="1"/>
          </p:cNvSpPr>
          <p:nvPr/>
        </p:nvSpPr>
        <p:spPr bwMode="gray">
          <a:xfrm>
            <a:off x="271463" y="4470400"/>
            <a:ext cx="1157287" cy="285750"/>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ANOMALY</a:t>
            </a:r>
            <a:endParaRPr lang="en-US" altLang="ja-JP" sz="1100">
              <a:solidFill>
                <a:schemeClr val="bg1"/>
              </a:solidFill>
            </a:endParaRPr>
          </a:p>
        </p:txBody>
      </p:sp>
      <p:grpSp>
        <p:nvGrpSpPr>
          <p:cNvPr id="6" name="Group 135"/>
          <p:cNvGrpSpPr>
            <a:grpSpLocks/>
          </p:cNvGrpSpPr>
          <p:nvPr/>
        </p:nvGrpSpPr>
        <p:grpSpPr bwMode="auto">
          <a:xfrm>
            <a:off x="1608138" y="3662363"/>
            <a:ext cx="1082675" cy="1187450"/>
            <a:chOff x="1013" y="2307"/>
            <a:chExt cx="682" cy="748"/>
          </a:xfrm>
        </p:grpSpPr>
        <p:sp>
          <p:nvSpPr>
            <p:cNvPr id="44109" name="AutoShape 23"/>
            <p:cNvSpPr>
              <a:spLocks noChangeArrowheads="1"/>
            </p:cNvSpPr>
            <p:nvPr/>
          </p:nvSpPr>
          <p:spPr bwMode="gray">
            <a:xfrm>
              <a:off x="1013" y="2307"/>
              <a:ext cx="682" cy="748"/>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10" name="AutoShape 24"/>
            <p:cNvSpPr>
              <a:spLocks noChangeArrowheads="1"/>
            </p:cNvSpPr>
            <p:nvPr/>
          </p:nvSpPr>
          <p:spPr bwMode="gray">
            <a:xfrm>
              <a:off x="1029" y="2320"/>
              <a:ext cx="649" cy="721"/>
            </a:xfrm>
            <a:prstGeom prst="roundRect">
              <a:avLst>
                <a:gd name="adj" fmla="val 16667"/>
              </a:avLst>
            </a:prstGeom>
            <a:solidFill>
              <a:schemeClr val="tx2"/>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11" name="AutoShape 25"/>
            <p:cNvSpPr>
              <a:spLocks noChangeArrowheads="1"/>
            </p:cNvSpPr>
            <p:nvPr/>
          </p:nvSpPr>
          <p:spPr bwMode="gray">
            <a:xfrm>
              <a:off x="1041" y="2328"/>
              <a:ext cx="625" cy="654"/>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4112" name="TextBox 33"/>
          <p:cNvSpPr txBox="1">
            <a:spLocks noChangeArrowheads="1"/>
          </p:cNvSpPr>
          <p:nvPr/>
        </p:nvSpPr>
        <p:spPr bwMode="gray">
          <a:xfrm>
            <a:off x="1681163" y="3851275"/>
            <a:ext cx="938212" cy="808038"/>
          </a:xfrm>
          <a:prstGeom prst="rect">
            <a:avLst/>
          </a:prstGeom>
          <a:noFill/>
          <a:ln w="9525">
            <a:noFill/>
            <a:miter lim="800000"/>
            <a:headEnd/>
            <a:tailEnd/>
          </a:ln>
        </p:spPr>
        <p:txBody>
          <a:bodyPr wrap="none" lIns="0" tIns="0" rIns="0" bIns="0" anchor="ctr" anchorCtr="1"/>
          <a:lstStyle/>
          <a:p>
            <a:pPr>
              <a:spcBef>
                <a:spcPct val="50000"/>
              </a:spcBef>
            </a:pPr>
            <a:endParaRPr lang="en-US" altLang="ja-JP" sz="1400" b="1">
              <a:solidFill>
                <a:schemeClr val="bg1"/>
              </a:solidFill>
            </a:endParaRPr>
          </a:p>
          <a:p>
            <a:pPr>
              <a:spcBef>
                <a:spcPct val="50000"/>
              </a:spcBef>
            </a:pPr>
            <a:r>
              <a:rPr lang="en-US" altLang="ja-JP" sz="1400" b="1">
                <a:solidFill>
                  <a:schemeClr val="bg1"/>
                </a:solidFill>
              </a:rPr>
              <a:t>GLOBAL </a:t>
            </a:r>
          </a:p>
          <a:p>
            <a:pPr>
              <a:spcBef>
                <a:spcPct val="50000"/>
              </a:spcBef>
            </a:pPr>
            <a:r>
              <a:rPr lang="en-US" altLang="ja-JP" sz="1100" b="1">
                <a:solidFill>
                  <a:schemeClr val="bg1"/>
                </a:solidFill>
              </a:rPr>
              <a:t>CORRELATION</a:t>
            </a:r>
          </a:p>
          <a:p>
            <a:pPr>
              <a:spcBef>
                <a:spcPct val="50000"/>
              </a:spcBef>
            </a:pPr>
            <a:endParaRPr lang="en-US" altLang="ja-JP" sz="1100">
              <a:solidFill>
                <a:schemeClr val="bg1"/>
              </a:solidFill>
            </a:endParaRPr>
          </a:p>
        </p:txBody>
      </p:sp>
      <p:grpSp>
        <p:nvGrpSpPr>
          <p:cNvPr id="7" name="Group 136"/>
          <p:cNvGrpSpPr>
            <a:grpSpLocks/>
          </p:cNvGrpSpPr>
          <p:nvPr/>
        </p:nvGrpSpPr>
        <p:grpSpPr bwMode="auto">
          <a:xfrm>
            <a:off x="2814638" y="3668713"/>
            <a:ext cx="1060450" cy="1165225"/>
            <a:chOff x="1773" y="2311"/>
            <a:chExt cx="668" cy="734"/>
          </a:xfrm>
        </p:grpSpPr>
        <p:sp>
          <p:nvSpPr>
            <p:cNvPr id="44114" name="AutoShape 27"/>
            <p:cNvSpPr>
              <a:spLocks noChangeArrowheads="1"/>
            </p:cNvSpPr>
            <p:nvPr/>
          </p:nvSpPr>
          <p:spPr bwMode="gray">
            <a:xfrm>
              <a:off x="1773" y="2311"/>
              <a:ext cx="668" cy="734"/>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160" name="AutoShape 28"/>
            <p:cNvSpPr>
              <a:spLocks noChangeArrowheads="1"/>
            </p:cNvSpPr>
            <p:nvPr/>
          </p:nvSpPr>
          <p:spPr bwMode="gray">
            <a:xfrm>
              <a:off x="1788" y="2324"/>
              <a:ext cx="637" cy="707"/>
            </a:xfrm>
            <a:prstGeom prst="roundRect">
              <a:avLst>
                <a:gd name="adj" fmla="val 16667"/>
              </a:avLst>
            </a:prstGeom>
            <a:solidFill>
              <a:schemeClr val="tx1">
                <a:lumMod val="50000"/>
                <a:lumOff val="50000"/>
              </a:schemeClr>
            </a:solidFill>
            <a:ln w="12700" algn="ctr">
              <a:solidFill>
                <a:srgbClr val="C0C0C4"/>
              </a:solidFill>
              <a:round/>
              <a:headEnd/>
              <a:tailEnd/>
            </a:ln>
            <a:effectLst/>
          </p:spPr>
          <p:txBody>
            <a:bodyPr lIns="82124" tIns="41061" rIns="82124" bIns="41061" anchor="ctr"/>
            <a:lstStyle/>
            <a:p>
              <a:pPr eaLnBrk="1" hangingPunct="1">
                <a:lnSpc>
                  <a:spcPct val="100000"/>
                </a:lnSpc>
              </a:pPr>
              <a:endParaRPr lang="en-US" sz="1100"/>
            </a:p>
          </p:txBody>
        </p:sp>
        <p:sp>
          <p:nvSpPr>
            <p:cNvPr id="44116" name="AutoShape 29"/>
            <p:cNvSpPr>
              <a:spLocks noChangeArrowheads="1"/>
            </p:cNvSpPr>
            <p:nvPr/>
          </p:nvSpPr>
          <p:spPr bwMode="gray">
            <a:xfrm>
              <a:off x="1801" y="2332"/>
              <a:ext cx="612" cy="641"/>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sp>
          <p:nvSpPr>
            <p:cNvPr id="44117" name="TextBox 33"/>
            <p:cNvSpPr txBox="1">
              <a:spLocks noChangeArrowheads="1"/>
            </p:cNvSpPr>
            <p:nvPr/>
          </p:nvSpPr>
          <p:spPr bwMode="gray">
            <a:xfrm>
              <a:off x="1818" y="2428"/>
              <a:ext cx="578" cy="500"/>
            </a:xfrm>
            <a:prstGeom prst="rect">
              <a:avLst/>
            </a:prstGeom>
            <a:noFill/>
            <a:ln w="9525">
              <a:noFill/>
              <a:miter lim="800000"/>
              <a:headEnd/>
              <a:tailEnd/>
            </a:ln>
          </p:spPr>
          <p:txBody>
            <a:bodyPr lIns="0" tIns="0" rIns="0" bIns="0" anchor="ctr" anchorCtr="1"/>
            <a:lstStyle/>
            <a:p>
              <a:pPr>
                <a:spcBef>
                  <a:spcPct val="50000"/>
                </a:spcBef>
              </a:pPr>
              <a:r>
                <a:rPr lang="en-US" altLang="ja-JP" sz="1400" b="1">
                  <a:solidFill>
                    <a:schemeClr val="bg1"/>
                  </a:solidFill>
                </a:rPr>
                <a:t>DECISION ENGINE</a:t>
              </a:r>
            </a:p>
          </p:txBody>
        </p:sp>
      </p:grpSp>
      <p:sp>
        <p:nvSpPr>
          <p:cNvPr id="44118" name="Line 42"/>
          <p:cNvSpPr>
            <a:spLocks noChangeShapeType="1"/>
          </p:cNvSpPr>
          <p:nvPr/>
        </p:nvSpPr>
        <p:spPr bwMode="gray">
          <a:xfrm>
            <a:off x="849313" y="2862263"/>
            <a:ext cx="0" cy="160337"/>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4119" name="Line 42"/>
          <p:cNvSpPr>
            <a:spLocks noChangeShapeType="1"/>
          </p:cNvSpPr>
          <p:nvPr/>
        </p:nvSpPr>
        <p:spPr bwMode="gray">
          <a:xfrm rot="-5400000">
            <a:off x="2750344" y="4152106"/>
            <a:ext cx="0" cy="128588"/>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142" name="5-Point Star 141"/>
          <p:cNvSpPr/>
          <p:nvPr/>
        </p:nvSpPr>
        <p:spPr>
          <a:xfrm>
            <a:off x="1223963" y="3544888"/>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43" name="5-Point Star 142"/>
          <p:cNvSpPr/>
          <p:nvPr/>
        </p:nvSpPr>
        <p:spPr>
          <a:xfrm>
            <a:off x="1223963" y="4225925"/>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44" name="5-Point Star 143"/>
          <p:cNvSpPr/>
          <p:nvPr/>
        </p:nvSpPr>
        <p:spPr>
          <a:xfrm>
            <a:off x="3586163" y="3544888"/>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91" name="Explosion 1 190"/>
          <p:cNvSpPr/>
          <p:nvPr/>
        </p:nvSpPr>
        <p:spPr bwMode="auto">
          <a:xfrm>
            <a:off x="1873250" y="1420813"/>
            <a:ext cx="1055688" cy="660400"/>
          </a:xfrm>
          <a:prstGeom prst="irregularSeal1">
            <a:avLst/>
          </a:prstGeom>
          <a:solidFill>
            <a:schemeClr val="accent2">
              <a:lumMod val="20000"/>
              <a:lumOff val="80000"/>
            </a:schemeClr>
          </a:solidFill>
          <a:ln w="9525" cap="flat" cmpd="sng" algn="ctr">
            <a:solidFill>
              <a:schemeClr val="accent2"/>
            </a:solidFill>
            <a:prstDash val="solid"/>
            <a:round/>
            <a:headEnd type="none" w="med" len="med"/>
            <a:tailEnd type="none" w="med" len="med"/>
          </a:ln>
          <a:effectLst/>
        </p:spPr>
        <p:txBody>
          <a:bodyPr wrap="none" lIns="82124" tIns="41061" rIns="82124" bIns="41061" anchor="ctr"/>
          <a:lstStyle/>
          <a:p>
            <a:pPr defTabSz="814388"/>
            <a:r>
              <a:rPr lang="en-US" altLang="ja-JP" sz="1400" b="1"/>
              <a:t>NEW</a:t>
            </a:r>
            <a:endParaRPr lang="en-US" altLang="ja-JP" sz="1100" b="1"/>
          </a:p>
        </p:txBody>
      </p:sp>
      <p:grpSp>
        <p:nvGrpSpPr>
          <p:cNvPr id="8" name="Group 137"/>
          <p:cNvGrpSpPr>
            <a:grpSpLocks/>
          </p:cNvGrpSpPr>
          <p:nvPr/>
        </p:nvGrpSpPr>
        <p:grpSpPr bwMode="auto">
          <a:xfrm>
            <a:off x="3074988" y="5767388"/>
            <a:ext cx="838200" cy="511175"/>
            <a:chOff x="1937" y="3633"/>
            <a:chExt cx="528" cy="322"/>
          </a:xfrm>
        </p:grpSpPr>
        <p:sp>
          <p:nvSpPr>
            <p:cNvPr id="44125" name="Rounded Rectangular Callout 184"/>
            <p:cNvSpPr>
              <a:spLocks noChangeArrowheads="1"/>
            </p:cNvSpPr>
            <p:nvPr/>
          </p:nvSpPr>
          <p:spPr bwMode="auto">
            <a:xfrm>
              <a:off x="1937" y="3661"/>
              <a:ext cx="528" cy="226"/>
            </a:xfrm>
            <a:prstGeom prst="wedgeRoundRectCallout">
              <a:avLst>
                <a:gd name="adj1" fmla="val -116171"/>
                <a:gd name="adj2" fmla="val -75546"/>
                <a:gd name="adj3" fmla="val 16667"/>
              </a:avLst>
            </a:prstGeom>
            <a:solidFill>
              <a:schemeClr val="accent2">
                <a:alpha val="36078"/>
              </a:schemeClr>
            </a:solidFill>
            <a:ln w="9525">
              <a:solidFill>
                <a:schemeClr val="tx2"/>
              </a:solidFill>
              <a:round/>
              <a:headEnd/>
              <a:tailEnd/>
            </a:ln>
          </p:spPr>
          <p:txBody>
            <a:bodyPr lIns="82124" tIns="41061" rIns="82124" bIns="41061" anchor="ctr">
              <a:spAutoFit/>
            </a:bodyPr>
            <a:lstStyle/>
            <a:p>
              <a:pPr defTabSz="814388"/>
              <a:endParaRPr lang="en-US" sz="1800"/>
            </a:p>
          </p:txBody>
        </p:sp>
        <p:pic>
          <p:nvPicPr>
            <p:cNvPr id="44126" name="Picture 29" descr="BIOSGN2">
              <a:hlinkClick r:id="rId8"/>
            </p:cNvPr>
            <p:cNvPicPr preferRelativeResize="0">
              <a:picLocks noChangeAspect="1" noChangeArrowheads="1"/>
            </p:cNvPicPr>
            <p:nvPr/>
          </p:nvPicPr>
          <p:blipFill>
            <a:blip r:embed="rId9" cstate="print"/>
            <a:srcRect r="632" b="328"/>
            <a:stretch>
              <a:fillRect/>
            </a:stretch>
          </p:blipFill>
          <p:spPr bwMode="gray">
            <a:xfrm>
              <a:off x="1992" y="3634"/>
              <a:ext cx="246" cy="238"/>
            </a:xfrm>
            <a:prstGeom prst="rect">
              <a:avLst/>
            </a:prstGeom>
            <a:solidFill>
              <a:schemeClr val="accent2">
                <a:alpha val="36078"/>
              </a:schemeClr>
            </a:solidFill>
            <a:ln w="19050">
              <a:solidFill>
                <a:srgbClr val="CB3333"/>
              </a:solidFill>
              <a:miter lim="800000"/>
              <a:headEnd/>
              <a:tailEnd/>
            </a:ln>
          </p:spPr>
        </p:pic>
        <p:pic>
          <p:nvPicPr>
            <p:cNvPr id="44127" name="Picture 95" descr="guylaptop"/>
            <p:cNvPicPr preferRelativeResize="0">
              <a:picLocks noChangeAspect="1" noChangeArrowheads="1"/>
            </p:cNvPicPr>
            <p:nvPr/>
          </p:nvPicPr>
          <p:blipFill>
            <a:blip r:embed="rId7" cstate="print"/>
            <a:srcRect l="43016" t="13870" r="30611" b="43465"/>
            <a:stretch>
              <a:fillRect/>
            </a:stretch>
          </p:blipFill>
          <p:spPr bwMode="auto">
            <a:xfrm>
              <a:off x="2114" y="3688"/>
              <a:ext cx="213" cy="267"/>
            </a:xfrm>
            <a:prstGeom prst="rect">
              <a:avLst/>
            </a:prstGeom>
            <a:solidFill>
              <a:schemeClr val="accent2">
                <a:alpha val="36078"/>
              </a:schemeClr>
            </a:solidFill>
            <a:ln w="9525">
              <a:noFill/>
              <a:miter lim="800000"/>
              <a:headEnd/>
              <a:tailEnd/>
            </a:ln>
          </p:spPr>
        </p:pic>
        <p:sp>
          <p:nvSpPr>
            <p:cNvPr id="44128" name="TextBox 185"/>
            <p:cNvSpPr txBox="1">
              <a:spLocks noChangeArrowheads="1"/>
            </p:cNvSpPr>
            <p:nvPr/>
          </p:nvSpPr>
          <p:spPr bwMode="auto">
            <a:xfrm>
              <a:off x="2290" y="3633"/>
              <a:ext cx="175" cy="231"/>
            </a:xfrm>
            <a:prstGeom prst="rect">
              <a:avLst/>
            </a:prstGeom>
            <a:noFill/>
            <a:ln w="9525">
              <a:noFill/>
              <a:miter lim="800000"/>
              <a:headEnd/>
              <a:tailEnd/>
            </a:ln>
          </p:spPr>
          <p:txBody>
            <a:bodyPr>
              <a:spAutoFit/>
            </a:bodyPr>
            <a:lstStyle/>
            <a:p>
              <a:pPr eaLnBrk="1" hangingPunct="1">
                <a:lnSpc>
                  <a:spcPct val="100000"/>
                </a:lnSpc>
              </a:pPr>
              <a:r>
                <a:rPr lang="en-US" altLang="ja-JP" sz="1800">
                  <a:latin typeface="Bodoni MT Black" pitchFamily="18" charset="0"/>
                </a:rPr>
                <a:t>?</a:t>
              </a:r>
            </a:p>
          </p:txBody>
        </p:sp>
      </p:grpSp>
      <p:grpSp>
        <p:nvGrpSpPr>
          <p:cNvPr id="9" name="Group 138"/>
          <p:cNvGrpSpPr>
            <a:grpSpLocks/>
          </p:cNvGrpSpPr>
          <p:nvPr/>
        </p:nvGrpSpPr>
        <p:grpSpPr bwMode="auto">
          <a:xfrm>
            <a:off x="188913" y="2862263"/>
            <a:ext cx="1320800" cy="611187"/>
            <a:chOff x="119" y="1803"/>
            <a:chExt cx="832" cy="385"/>
          </a:xfrm>
        </p:grpSpPr>
        <p:sp>
          <p:nvSpPr>
            <p:cNvPr id="44130" name="AutoShape 10"/>
            <p:cNvSpPr>
              <a:spLocks noChangeArrowheads="1"/>
            </p:cNvSpPr>
            <p:nvPr/>
          </p:nvSpPr>
          <p:spPr bwMode="gray">
            <a:xfrm>
              <a:off x="119" y="1903"/>
              <a:ext cx="832" cy="285"/>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31" name="Line 42"/>
            <p:cNvSpPr>
              <a:spLocks noChangeShapeType="1"/>
            </p:cNvSpPr>
            <p:nvPr/>
          </p:nvSpPr>
          <p:spPr bwMode="gray">
            <a:xfrm>
              <a:off x="535" y="1803"/>
              <a:ext cx="0" cy="10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10" name="Group 12"/>
            <p:cNvGrpSpPr>
              <a:grpSpLocks/>
            </p:cNvGrpSpPr>
            <p:nvPr/>
          </p:nvGrpSpPr>
          <p:grpSpPr bwMode="auto">
            <a:xfrm>
              <a:off x="130" y="1914"/>
              <a:ext cx="810" cy="263"/>
              <a:chOff x="205653" y="3039125"/>
              <a:chExt cx="1287077" cy="417455"/>
            </a:xfrm>
          </p:grpSpPr>
          <p:sp>
            <p:nvSpPr>
              <p:cNvPr id="200" name="AutoShape 11"/>
              <p:cNvSpPr>
                <a:spLocks noChangeArrowheads="1"/>
              </p:cNvSpPr>
              <p:nvPr/>
            </p:nvSpPr>
            <p:spPr bwMode="gray">
              <a:xfrm>
                <a:off x="205652" y="3039125"/>
                <a:ext cx="1287077" cy="417456"/>
              </a:xfrm>
              <a:prstGeom prst="roundRect">
                <a:avLst>
                  <a:gd name="adj" fmla="val 16667"/>
                </a:avLst>
              </a:prstGeom>
              <a:solidFill>
                <a:schemeClr val="bg1">
                  <a:lumMod val="50000"/>
                </a:schemeClr>
              </a:solidFill>
              <a:ln w="12700" algn="ctr">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4134" name="AutoShape 11"/>
              <p:cNvSpPr>
                <a:spLocks noChangeArrowheads="1"/>
              </p:cNvSpPr>
              <p:nvPr/>
            </p:nvSpPr>
            <p:spPr bwMode="gray">
              <a:xfrm>
                <a:off x="205653" y="3039125"/>
                <a:ext cx="1287077" cy="417455"/>
              </a:xfrm>
              <a:prstGeom prst="roundRect">
                <a:avLst>
                  <a:gd name="adj" fmla="val 16667"/>
                </a:avLst>
              </a:prstGeom>
              <a:solidFill>
                <a:schemeClr val="tx2">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grpSp>
        <p:sp>
          <p:nvSpPr>
            <p:cNvPr id="44135" name="AutoShape 12"/>
            <p:cNvSpPr>
              <a:spLocks noChangeArrowheads="1"/>
            </p:cNvSpPr>
            <p:nvPr/>
          </p:nvSpPr>
          <p:spPr bwMode="gray">
            <a:xfrm>
              <a:off x="143" y="1928"/>
              <a:ext cx="791" cy="249"/>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sp>
          <p:nvSpPr>
            <p:cNvPr id="44136" name="TextBox 28"/>
            <p:cNvSpPr txBox="1">
              <a:spLocks noChangeArrowheads="1"/>
            </p:cNvSpPr>
            <p:nvPr/>
          </p:nvSpPr>
          <p:spPr bwMode="gray">
            <a:xfrm>
              <a:off x="174" y="1953"/>
              <a:ext cx="729" cy="181"/>
            </a:xfrm>
            <a:prstGeom prst="rect">
              <a:avLst/>
            </a:prstGeom>
            <a:noFill/>
            <a:ln w="9525">
              <a:noFill/>
              <a:miter lim="800000"/>
              <a:headEnd/>
              <a:tailEnd/>
            </a:ln>
          </p:spPr>
          <p:txBody>
            <a:bodyPr lIns="0" tIns="0" rIns="0" bIns="0" anchor="ctr"/>
            <a:lstStyle/>
            <a:p>
              <a:pPr>
                <a:spcBef>
                  <a:spcPct val="50000"/>
                </a:spcBef>
              </a:pPr>
              <a:r>
                <a:rPr lang="en-US" altLang="ja-JP" sz="1200" b="1">
                  <a:solidFill>
                    <a:schemeClr val="bg1"/>
                  </a:solidFill>
                </a:rPr>
                <a:t>REPUTATION</a:t>
              </a:r>
            </a:p>
            <a:p>
              <a:pPr>
                <a:spcBef>
                  <a:spcPct val="50000"/>
                </a:spcBef>
              </a:pPr>
              <a:r>
                <a:rPr lang="en-US" altLang="ja-JP" sz="1200" b="1">
                  <a:solidFill>
                    <a:schemeClr val="bg1"/>
                  </a:solidFill>
                </a:rPr>
                <a:t>FILTERS</a:t>
              </a:r>
              <a:endParaRPr lang="en-US" altLang="ja-JP" sz="1200">
                <a:solidFill>
                  <a:schemeClr val="bg1"/>
                </a:solidFill>
              </a:endParaRPr>
            </a:p>
          </p:txBody>
        </p:sp>
      </p:grpSp>
      <p:sp>
        <p:nvSpPr>
          <p:cNvPr id="44137" name="Rectangle 105"/>
          <p:cNvSpPr>
            <a:spLocks noChangeArrowheads="1"/>
          </p:cNvSpPr>
          <p:nvPr/>
        </p:nvSpPr>
        <p:spPr bwMode="auto">
          <a:xfrm>
            <a:off x="6228184" y="260648"/>
            <a:ext cx="2693987" cy="390701"/>
          </a:xfrm>
          <a:prstGeom prst="rect">
            <a:avLst/>
          </a:prstGeom>
          <a:solidFill>
            <a:srgbClr val="FF0000"/>
          </a:solidFill>
          <a:ln w="9525" algn="ctr">
            <a:noFill/>
            <a:miter lim="800000"/>
            <a:headEnd/>
            <a:tailEnd/>
          </a:ln>
          <a:effectLst/>
        </p:spPr>
        <p:txBody>
          <a:bodyPr lIns="82124" tIns="41061" rIns="82124" bIns="41061">
            <a:spAutoFit/>
          </a:bodyPr>
          <a:lstStyle/>
          <a:p>
            <a:pPr defTabSz="814388"/>
            <a:r>
              <a:rPr lang="ja-JP" altLang="en-US" sz="2000" b="1" dirty="0">
                <a:solidFill>
                  <a:schemeClr val="bg1"/>
                </a:solidFill>
              </a:rPr>
              <a:t>未知の攻撃者の場合</a:t>
            </a:r>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gray">
          <a:xfrm flipH="1">
            <a:off x="0" y="1520825"/>
            <a:ext cx="9144000" cy="4786313"/>
          </a:xfrm>
          <a:prstGeom prst="rect">
            <a:avLst/>
          </a:prstGeom>
          <a:gradFill rotWithShape="1">
            <a:gsLst>
              <a:gs pos="0">
                <a:srgbClr val="5F5F65"/>
              </a:gs>
              <a:gs pos="100000">
                <a:srgbClr val="8E8E95"/>
              </a:gs>
            </a:gsLst>
            <a:lin ang="5400000" scaled="1"/>
          </a:gradFill>
          <a:ln w="9525">
            <a:noFill/>
            <a:miter lim="800000"/>
            <a:headEnd/>
            <a:tailEnd/>
          </a:ln>
        </p:spPr>
        <p:txBody>
          <a:bodyPr wrap="none" lIns="73025" tIns="36511" rIns="73025" bIns="36511" anchor="ctr"/>
          <a:lstStyle/>
          <a:p>
            <a:endParaRPr lang="en-US">
              <a:solidFill>
                <a:schemeClr val="accent1"/>
              </a:solidFill>
            </a:endParaRPr>
          </a:p>
        </p:txBody>
      </p:sp>
      <p:sp>
        <p:nvSpPr>
          <p:cNvPr id="46084" name="Rectangle 2"/>
          <p:cNvSpPr>
            <a:spLocks noChangeArrowheads="1"/>
          </p:cNvSpPr>
          <p:nvPr/>
        </p:nvSpPr>
        <p:spPr bwMode="gray">
          <a:xfrm rot="10800000" flipH="1">
            <a:off x="0" y="1520825"/>
            <a:ext cx="8434388" cy="4913313"/>
          </a:xfrm>
          <a:prstGeom prst="rect">
            <a:avLst/>
          </a:prstGeom>
          <a:gradFill rotWithShape="1">
            <a:gsLst>
              <a:gs pos="0">
                <a:srgbClr val="2C2C2F"/>
              </a:gs>
              <a:gs pos="100000">
                <a:srgbClr val="5F5F65"/>
              </a:gs>
            </a:gsLst>
            <a:lin ang="5400000" scaled="1"/>
          </a:gradFill>
          <a:ln w="9525">
            <a:noFill/>
            <a:miter lim="800000"/>
            <a:headEnd/>
            <a:tailEnd/>
          </a:ln>
        </p:spPr>
        <p:txBody>
          <a:bodyPr rot="10800000" wrap="none" lIns="73025" tIns="36511" rIns="73025" bIns="36511" anchor="ctr"/>
          <a:lstStyle/>
          <a:p>
            <a:endParaRPr lang="en-US">
              <a:solidFill>
                <a:schemeClr val="accent1"/>
              </a:solidFill>
            </a:endParaRPr>
          </a:p>
        </p:txBody>
      </p:sp>
      <p:sp>
        <p:nvSpPr>
          <p:cNvPr id="46087" name="Rectangle 2"/>
          <p:cNvSpPr>
            <a:spLocks noChangeArrowheads="1"/>
          </p:cNvSpPr>
          <p:nvPr/>
        </p:nvSpPr>
        <p:spPr bwMode="gray">
          <a:xfrm rot="10800000" flipH="1">
            <a:off x="3613150" y="6338888"/>
            <a:ext cx="5273675" cy="158750"/>
          </a:xfrm>
          <a:prstGeom prst="rect">
            <a:avLst/>
          </a:prstGeom>
          <a:gradFill rotWithShape="1">
            <a:gsLst>
              <a:gs pos="0">
                <a:schemeClr val="tx1">
                  <a:alpha val="54999"/>
                </a:schemeClr>
              </a:gs>
              <a:gs pos="100000">
                <a:schemeClr val="bg1">
                  <a:alpha val="0"/>
                </a:schemeClr>
              </a:gs>
            </a:gsLst>
            <a:path path="shape">
              <a:fillToRect l="50000" t="50000" r="50000" b="50000"/>
            </a:path>
          </a:gradFill>
          <a:ln w="9525">
            <a:noFill/>
            <a:miter lim="800000"/>
            <a:headEnd/>
            <a:tailEnd/>
          </a:ln>
        </p:spPr>
        <p:txBody>
          <a:bodyPr rot="10800000" wrap="none" lIns="73025" tIns="36511" rIns="73025" bIns="36511" anchor="ctr"/>
          <a:lstStyle/>
          <a:p>
            <a:endParaRPr lang="en-US" sz="1800">
              <a:solidFill>
                <a:schemeClr val="accent1"/>
              </a:solidFill>
            </a:endParaRPr>
          </a:p>
        </p:txBody>
      </p:sp>
      <p:sp>
        <p:nvSpPr>
          <p:cNvPr id="4102" name="Rectangle 2"/>
          <p:cNvSpPr>
            <a:spLocks noChangeArrowheads="1"/>
          </p:cNvSpPr>
          <p:nvPr/>
        </p:nvSpPr>
        <p:spPr bwMode="gray">
          <a:xfrm rot="10800000" flipH="1">
            <a:off x="4065588" y="1520825"/>
            <a:ext cx="4368800" cy="4913313"/>
          </a:xfrm>
          <a:prstGeom prst="rect">
            <a:avLst/>
          </a:prstGeom>
          <a:noFill/>
          <a:ln w="9525" algn="ctr">
            <a:noFill/>
            <a:miter lim="800000"/>
            <a:headEnd/>
            <a:tailEnd/>
          </a:ln>
        </p:spPr>
        <p:txBody>
          <a:bodyPr rot="10800000" wrap="none" lIns="73025" tIns="36511" rIns="73025" bIns="36511" anchor="ctr"/>
          <a:lstStyle/>
          <a:p>
            <a:endParaRPr lang="en-US" sz="1800">
              <a:solidFill>
                <a:schemeClr val="accent1"/>
              </a:solidFill>
            </a:endParaRPr>
          </a:p>
        </p:txBody>
      </p:sp>
      <p:sp>
        <p:nvSpPr>
          <p:cNvPr id="46091" name="Rectangle 41"/>
          <p:cNvSpPr>
            <a:spLocks noChangeArrowheads="1"/>
          </p:cNvSpPr>
          <p:nvPr/>
        </p:nvSpPr>
        <p:spPr bwMode="gray">
          <a:xfrm>
            <a:off x="8612188" y="6626225"/>
            <a:ext cx="304800" cy="234950"/>
          </a:xfrm>
          <a:prstGeom prst="rect">
            <a:avLst/>
          </a:prstGeom>
          <a:noFill/>
          <a:ln w="9525">
            <a:noFill/>
            <a:miter lim="800000"/>
            <a:headEnd/>
            <a:tailEnd/>
          </a:ln>
        </p:spPr>
        <p:txBody>
          <a:bodyPr wrap="none" lIns="82124" tIns="41061" rIns="82124" bIns="41061" anchor="b">
            <a:spAutoFit/>
          </a:bodyPr>
          <a:lstStyle/>
          <a:p>
            <a:pPr algn="r" defTabSz="814388">
              <a:lnSpc>
                <a:spcPct val="100000"/>
              </a:lnSpc>
            </a:pPr>
            <a:fld id="{10AE7F90-D93A-4809-838F-DDB98A33D221}" type="slidenum">
              <a:rPr lang="en-US" altLang="ja-JP" sz="1000">
                <a:solidFill>
                  <a:srgbClr val="D3D3D3"/>
                </a:solidFill>
              </a:rPr>
              <a:pPr algn="r" defTabSz="814388">
                <a:lnSpc>
                  <a:spcPct val="100000"/>
                </a:lnSpc>
              </a:pPr>
              <a:t>71</a:t>
            </a:fld>
            <a:endParaRPr lang="en-US" altLang="ja-JP" sz="1000">
              <a:solidFill>
                <a:srgbClr val="D3D3D3"/>
              </a:solidFill>
            </a:endParaRPr>
          </a:p>
        </p:txBody>
      </p:sp>
      <p:sp>
        <p:nvSpPr>
          <p:cNvPr id="105" name="タイトル 104"/>
          <p:cNvSpPr>
            <a:spLocks noGrp="1"/>
          </p:cNvSpPr>
          <p:nvPr>
            <p:ph type="title"/>
          </p:nvPr>
        </p:nvSpPr>
        <p:spPr/>
        <p:txBody>
          <a:bodyPr/>
          <a:lstStyle/>
          <a:p>
            <a:r>
              <a:rPr lang="en-US" altLang="ja-JP" dirty="0" err="1" smtClean="0">
                <a:ea typeface="ＭＳ Ｐゴシック" charset="-128"/>
              </a:rPr>
              <a:t>IPS</a:t>
            </a:r>
            <a:r>
              <a:rPr lang="ja-JP" altLang="en-US" dirty="0" smtClean="0">
                <a:ea typeface="ＭＳ Ｐゴシック" charset="-128"/>
              </a:rPr>
              <a:t>ローカルインスペクション（</a:t>
            </a:r>
            <a:r>
              <a:rPr lang="en-US" altLang="ja-JP" dirty="0" smtClean="0">
                <a:ea typeface="ＭＳ Ｐゴシック" charset="-128"/>
              </a:rPr>
              <a:t>2</a:t>
            </a:r>
            <a:r>
              <a:rPr lang="ja-JP" altLang="en-US" dirty="0" smtClean="0">
                <a:ea typeface="ＭＳ Ｐゴシック" charset="-128"/>
              </a:rPr>
              <a:t>）</a:t>
            </a:r>
            <a:endParaRPr kumimoji="1" lang="ja-JP" altLang="en-US" dirty="0"/>
          </a:p>
        </p:txBody>
      </p:sp>
      <p:sp>
        <p:nvSpPr>
          <p:cNvPr id="46093" name="Rectangle 52"/>
          <p:cNvSpPr>
            <a:spLocks noGrp="1" noChangeArrowheads="1"/>
          </p:cNvSpPr>
          <p:nvPr>
            <p:ph type="body" sz="half" idx="4294967295"/>
          </p:nvPr>
        </p:nvSpPr>
        <p:spPr bwMode="gray">
          <a:xfrm>
            <a:off x="4953000" y="1762125"/>
            <a:ext cx="4191000" cy="3571875"/>
          </a:xfrm>
        </p:spPr>
        <p:txBody>
          <a:bodyPr>
            <a:normAutofit fontScale="85000" lnSpcReduction="10000"/>
          </a:bodyPr>
          <a:lstStyle/>
          <a:p>
            <a:pPr marL="457200" indent="-457200">
              <a:buFont typeface="Wingdings" pitchFamily="2" charset="2"/>
              <a:buAutoNum type="arabicPeriod"/>
            </a:pPr>
            <a:r>
              <a:rPr lang="ja-JP" altLang="en-US" sz="2000" b="1">
                <a:solidFill>
                  <a:schemeClr val="bg1"/>
                </a:solidFill>
                <a:ea typeface="ＭＳ Ｐゴシック" charset="-128"/>
              </a:rPr>
              <a:t>疑わしい攻撃者からの攻撃</a:t>
            </a:r>
          </a:p>
          <a:p>
            <a:pPr marL="457200" indent="-457200">
              <a:buFont typeface="Wingdings" pitchFamily="2" charset="2"/>
              <a:buAutoNum type="arabicPeriod"/>
            </a:pPr>
            <a:r>
              <a:rPr lang="ja-JP" altLang="en-US" sz="2000" b="1">
                <a:solidFill>
                  <a:schemeClr val="bg1"/>
                </a:solidFill>
                <a:ea typeface="ＭＳ Ｐゴシック" charset="-128"/>
              </a:rPr>
              <a:t>中間のレピュテーションスコアを持っている</a:t>
            </a:r>
          </a:p>
          <a:p>
            <a:pPr marL="457200" indent="-457200">
              <a:buFont typeface="Wingdings" pitchFamily="2" charset="2"/>
              <a:buAutoNum type="arabicPeriod"/>
            </a:pPr>
            <a:r>
              <a:rPr lang="ja-JP" altLang="en-US" sz="2000" b="1" u="sng">
                <a:solidFill>
                  <a:schemeClr val="bg1"/>
                </a:solidFill>
                <a:ea typeface="ＭＳ Ｐゴシック" charset="-128"/>
              </a:rPr>
              <a:t>シグネチャ</a:t>
            </a:r>
            <a:r>
              <a:rPr lang="ja-JP" altLang="en-US" sz="2000" b="1">
                <a:solidFill>
                  <a:schemeClr val="bg1"/>
                </a:solidFill>
                <a:ea typeface="ＭＳ Ｐゴシック" charset="-128"/>
              </a:rPr>
              <a:t>が疑わしい動作を認識し、</a:t>
            </a:r>
            <a:r>
              <a:rPr lang="en-US" altLang="ja-JP" sz="2000" b="1">
                <a:solidFill>
                  <a:schemeClr val="bg1"/>
                </a:solidFill>
                <a:ea typeface="ＭＳ Ｐゴシック" charset="-128"/>
              </a:rPr>
              <a:t>Medium</a:t>
            </a:r>
            <a:r>
              <a:rPr lang="ja-JP" altLang="en-US" sz="2000" b="1">
                <a:solidFill>
                  <a:schemeClr val="bg1"/>
                </a:solidFill>
                <a:ea typeface="ＭＳ Ｐゴシック" charset="-128"/>
              </a:rPr>
              <a:t>の</a:t>
            </a:r>
            <a:r>
              <a:rPr lang="en-US" altLang="ja-JP" sz="2000" b="1">
                <a:solidFill>
                  <a:schemeClr val="bg1"/>
                </a:solidFill>
                <a:ea typeface="ＭＳ Ｐゴシック" charset="-128"/>
              </a:rPr>
              <a:t>Risk Rating</a:t>
            </a:r>
            <a:r>
              <a:rPr lang="ja-JP" altLang="en-US" sz="2000" b="1">
                <a:solidFill>
                  <a:schemeClr val="bg1"/>
                </a:solidFill>
                <a:ea typeface="ＭＳ Ｐゴシック" charset="-128"/>
              </a:rPr>
              <a:t>を与える</a:t>
            </a:r>
          </a:p>
          <a:p>
            <a:pPr marL="457200" indent="-457200">
              <a:buFont typeface="Wingdings" pitchFamily="2" charset="2"/>
              <a:buAutoNum type="arabicPeriod"/>
            </a:pPr>
            <a:r>
              <a:rPr lang="ja-JP" altLang="en-US" sz="2000" b="1">
                <a:solidFill>
                  <a:schemeClr val="bg1"/>
                </a:solidFill>
                <a:ea typeface="ＭＳ Ｐゴシック" charset="-128"/>
              </a:rPr>
              <a:t>グローバルコリレーションが攻撃者のレピュテーションの情報を</a:t>
            </a:r>
            <a:r>
              <a:rPr lang="en-US" altLang="ja-JP" sz="2000" b="1">
                <a:solidFill>
                  <a:schemeClr val="bg1"/>
                </a:solidFill>
                <a:ea typeface="ＭＳ Ｐゴシック" charset="-128"/>
              </a:rPr>
              <a:t>Risk Rating</a:t>
            </a:r>
            <a:r>
              <a:rPr lang="ja-JP" altLang="en-US" sz="2000" b="1">
                <a:solidFill>
                  <a:schemeClr val="bg1"/>
                </a:solidFill>
                <a:ea typeface="ＭＳ Ｐゴシック" charset="-128"/>
              </a:rPr>
              <a:t>に反映</a:t>
            </a:r>
          </a:p>
          <a:p>
            <a:pPr marL="457200" indent="-457200">
              <a:buFont typeface="Wingdings" pitchFamily="2" charset="2"/>
              <a:buAutoNum type="arabicPeriod"/>
            </a:pPr>
            <a:r>
              <a:rPr lang="en-US" altLang="ja-JP" sz="2000" b="1" u="sng">
                <a:solidFill>
                  <a:schemeClr val="bg1"/>
                </a:solidFill>
                <a:ea typeface="ＭＳ Ｐゴシック" charset="-128"/>
              </a:rPr>
              <a:t>Decision Engine</a:t>
            </a:r>
            <a:r>
              <a:rPr lang="ja-JP" altLang="en-US" sz="2000" b="1">
                <a:solidFill>
                  <a:schemeClr val="bg1"/>
                </a:solidFill>
                <a:ea typeface="ＭＳ Ｐゴシック" charset="-128"/>
              </a:rPr>
              <a:t>がブロック</a:t>
            </a:r>
          </a:p>
          <a:p>
            <a:pPr marL="457200" indent="-457200">
              <a:buFont typeface="Wingdings" pitchFamily="2" charset="2"/>
              <a:buAutoNum type="arabicPeriod"/>
            </a:pPr>
            <a:r>
              <a:rPr lang="ja-JP" altLang="en-US" sz="2000" b="1">
                <a:solidFill>
                  <a:schemeClr val="bg1"/>
                </a:solidFill>
                <a:ea typeface="ＭＳ Ｐゴシック" charset="-128"/>
              </a:rPr>
              <a:t>新規レピュテーション情報が</a:t>
            </a:r>
            <a:r>
              <a:rPr lang="en-US" altLang="ja-JP" sz="2000" b="1">
                <a:solidFill>
                  <a:schemeClr val="bg1"/>
                </a:solidFill>
                <a:ea typeface="ＭＳ Ｐゴシック" charset="-128"/>
              </a:rPr>
              <a:t>Cisco SIO</a:t>
            </a:r>
            <a:r>
              <a:rPr lang="ja-JP" altLang="en-US" sz="2000" b="1">
                <a:solidFill>
                  <a:schemeClr val="bg1"/>
                </a:solidFill>
                <a:ea typeface="ＭＳ Ｐゴシック" charset="-128"/>
              </a:rPr>
              <a:t>に送信される</a:t>
            </a:r>
          </a:p>
        </p:txBody>
      </p:sp>
      <p:grpSp>
        <p:nvGrpSpPr>
          <p:cNvPr id="2" name="Group 135"/>
          <p:cNvGrpSpPr>
            <a:grpSpLocks/>
          </p:cNvGrpSpPr>
          <p:nvPr/>
        </p:nvGrpSpPr>
        <p:grpSpPr bwMode="auto">
          <a:xfrm>
            <a:off x="1568450" y="5656263"/>
            <a:ext cx="882650" cy="838200"/>
            <a:chOff x="988" y="3563"/>
            <a:chExt cx="556" cy="528"/>
          </a:xfrm>
        </p:grpSpPr>
        <p:sp>
          <p:nvSpPr>
            <p:cNvPr id="46095" name="Oval 42"/>
            <p:cNvSpPr>
              <a:spLocks noChangeArrowheads="1"/>
            </p:cNvSpPr>
            <p:nvPr/>
          </p:nvSpPr>
          <p:spPr bwMode="gray">
            <a:xfrm>
              <a:off x="1034" y="3625"/>
              <a:ext cx="461" cy="466"/>
            </a:xfrm>
            <a:prstGeom prst="ellipse">
              <a:avLst/>
            </a:prstGeom>
            <a:solidFill>
              <a:schemeClr val="bg1"/>
            </a:solidFill>
            <a:ln w="9525">
              <a:noFill/>
              <a:round/>
              <a:headEnd/>
              <a:tailEnd/>
            </a:ln>
          </p:spPr>
          <p:txBody>
            <a:bodyPr wrap="none" lIns="73025" tIns="36511" rIns="73025" bIns="36511" anchor="ctr"/>
            <a:lstStyle/>
            <a:p>
              <a:pPr eaLnBrk="1" hangingPunct="1">
                <a:lnSpc>
                  <a:spcPct val="100000"/>
                </a:lnSpc>
              </a:pPr>
              <a:endParaRPr lang="en-US" sz="1800"/>
            </a:p>
          </p:txBody>
        </p:sp>
        <p:sp>
          <p:nvSpPr>
            <p:cNvPr id="46096" name="Oval 43"/>
            <p:cNvSpPr>
              <a:spLocks noChangeArrowheads="1"/>
            </p:cNvSpPr>
            <p:nvPr/>
          </p:nvSpPr>
          <p:spPr bwMode="gray">
            <a:xfrm>
              <a:off x="988" y="3563"/>
              <a:ext cx="556" cy="528"/>
            </a:xfrm>
            <a:prstGeom prst="ellipse">
              <a:avLst/>
            </a:prstGeom>
            <a:gradFill rotWithShape="1">
              <a:gsLst>
                <a:gs pos="0">
                  <a:schemeClr val="bg1"/>
                </a:gs>
                <a:gs pos="100000">
                  <a:srgbClr val="8E8E95"/>
                </a:gs>
              </a:gsLst>
              <a:lin ang="5400000" scaled="1"/>
            </a:gradFill>
            <a:ln w="19050">
              <a:solidFill>
                <a:schemeClr val="accent2"/>
              </a:solidFill>
              <a:round/>
              <a:headEnd/>
              <a:tailEnd/>
            </a:ln>
          </p:spPr>
          <p:txBody>
            <a:bodyPr wrap="none" lIns="73025" tIns="36511" rIns="73025" bIns="36511" anchor="ctr"/>
            <a:lstStyle/>
            <a:p>
              <a:pPr eaLnBrk="1" hangingPunct="1">
                <a:lnSpc>
                  <a:spcPct val="100000"/>
                </a:lnSpc>
              </a:pPr>
              <a:endParaRPr lang="en-US" sz="1800">
                <a:solidFill>
                  <a:schemeClr val="accent2"/>
                </a:solidFill>
              </a:endParaRPr>
            </a:p>
          </p:txBody>
        </p:sp>
        <p:pic>
          <p:nvPicPr>
            <p:cNvPr id="46097" name="Picture 2" descr="net"/>
            <p:cNvPicPr preferRelativeResize="0">
              <a:picLocks noChangeAspect="1" noChangeArrowheads="1"/>
            </p:cNvPicPr>
            <p:nvPr/>
          </p:nvPicPr>
          <p:blipFill>
            <a:blip r:embed="rId3" cstate="print"/>
            <a:srcRect/>
            <a:stretch>
              <a:fillRect/>
            </a:stretch>
          </p:blipFill>
          <p:spPr bwMode="gray">
            <a:xfrm>
              <a:off x="1020" y="3823"/>
              <a:ext cx="491" cy="177"/>
            </a:xfrm>
            <a:prstGeom prst="rect">
              <a:avLst/>
            </a:prstGeom>
            <a:noFill/>
            <a:ln w="6350">
              <a:noFill/>
              <a:miter lim="800000"/>
              <a:headEnd/>
              <a:tailEnd/>
            </a:ln>
          </p:spPr>
        </p:pic>
        <p:sp>
          <p:nvSpPr>
            <p:cNvPr id="46098" name="Line 26"/>
            <p:cNvSpPr>
              <a:spLocks noChangeShapeType="1"/>
            </p:cNvSpPr>
            <p:nvPr/>
          </p:nvSpPr>
          <p:spPr bwMode="gray">
            <a:xfrm flipV="1">
              <a:off x="1168" y="3867"/>
              <a:ext cx="0" cy="79"/>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099" name="Line 27"/>
            <p:cNvSpPr>
              <a:spLocks noChangeShapeType="1"/>
            </p:cNvSpPr>
            <p:nvPr/>
          </p:nvSpPr>
          <p:spPr bwMode="gray">
            <a:xfrm flipV="1">
              <a:off x="1229" y="3867"/>
              <a:ext cx="0" cy="71"/>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0" name="Line 28"/>
            <p:cNvSpPr>
              <a:spLocks noChangeShapeType="1"/>
            </p:cNvSpPr>
            <p:nvPr/>
          </p:nvSpPr>
          <p:spPr bwMode="gray">
            <a:xfrm flipV="1">
              <a:off x="1247" y="3867"/>
              <a:ext cx="0" cy="54"/>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1" name="Line 29"/>
            <p:cNvSpPr>
              <a:spLocks noChangeShapeType="1"/>
            </p:cNvSpPr>
            <p:nvPr/>
          </p:nvSpPr>
          <p:spPr bwMode="gray">
            <a:xfrm flipV="1">
              <a:off x="1296" y="3867"/>
              <a:ext cx="0" cy="65"/>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2" name="Line 30"/>
            <p:cNvSpPr>
              <a:spLocks noChangeShapeType="1"/>
            </p:cNvSpPr>
            <p:nvPr/>
          </p:nvSpPr>
          <p:spPr bwMode="gray">
            <a:xfrm flipV="1">
              <a:off x="1281" y="3867"/>
              <a:ext cx="0" cy="84"/>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3" name="Line 31"/>
            <p:cNvSpPr>
              <a:spLocks noChangeShapeType="1"/>
            </p:cNvSpPr>
            <p:nvPr/>
          </p:nvSpPr>
          <p:spPr bwMode="gray">
            <a:xfrm flipV="1">
              <a:off x="1311" y="3867"/>
              <a:ext cx="0" cy="49"/>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4" name="Line 32"/>
            <p:cNvSpPr>
              <a:spLocks noChangeShapeType="1"/>
            </p:cNvSpPr>
            <p:nvPr/>
          </p:nvSpPr>
          <p:spPr bwMode="gray">
            <a:xfrm flipV="1">
              <a:off x="1361" y="3867"/>
              <a:ext cx="0" cy="60"/>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5" name="Line 33"/>
            <p:cNvSpPr>
              <a:spLocks noChangeShapeType="1"/>
            </p:cNvSpPr>
            <p:nvPr/>
          </p:nvSpPr>
          <p:spPr bwMode="gray">
            <a:xfrm flipV="1">
              <a:off x="1180" y="3867"/>
              <a:ext cx="0" cy="65"/>
            </a:xfrm>
            <a:prstGeom prst="line">
              <a:avLst/>
            </a:prstGeom>
            <a:noFill/>
            <a:ln w="6350">
              <a:solidFill>
                <a:srgbClr val="5F5F65"/>
              </a:solidFill>
              <a:round/>
              <a:headEnd/>
              <a:tailEnd/>
            </a:ln>
          </p:spPr>
          <p:txBody>
            <a:bodyPr lIns="82124" tIns="41061" rIns="82124" bIns="41061" anchor="ctr"/>
            <a:lstStyle/>
            <a:p>
              <a:endParaRPr lang="ja-JP" altLang="en-US"/>
            </a:p>
          </p:txBody>
        </p:sp>
        <p:sp>
          <p:nvSpPr>
            <p:cNvPr id="46106" name="AutoShape 46"/>
            <p:cNvSpPr>
              <a:spLocks noChangeArrowheads="1"/>
            </p:cNvSpPr>
            <p:nvPr/>
          </p:nvSpPr>
          <p:spPr bwMode="gray">
            <a:xfrm>
              <a:off x="1161"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07" name="AutoShape 47"/>
            <p:cNvSpPr>
              <a:spLocks noChangeArrowheads="1"/>
            </p:cNvSpPr>
            <p:nvPr/>
          </p:nvSpPr>
          <p:spPr bwMode="gray">
            <a:xfrm>
              <a:off x="1181"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08" name="AutoShape 48"/>
            <p:cNvSpPr>
              <a:spLocks noChangeArrowheads="1"/>
            </p:cNvSpPr>
            <p:nvPr/>
          </p:nvSpPr>
          <p:spPr bwMode="gray">
            <a:xfrm>
              <a:off x="1200"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09" name="AutoShape 49"/>
            <p:cNvSpPr>
              <a:spLocks noChangeArrowheads="1"/>
            </p:cNvSpPr>
            <p:nvPr/>
          </p:nvSpPr>
          <p:spPr bwMode="gray">
            <a:xfrm>
              <a:off x="1220"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6110" name="AutoShape 50"/>
            <p:cNvSpPr>
              <a:spLocks noChangeArrowheads="1"/>
            </p:cNvSpPr>
            <p:nvPr/>
          </p:nvSpPr>
          <p:spPr bwMode="gray">
            <a:xfrm>
              <a:off x="1239"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6111" name="AutoShape 51"/>
            <p:cNvSpPr>
              <a:spLocks noChangeArrowheads="1"/>
            </p:cNvSpPr>
            <p:nvPr/>
          </p:nvSpPr>
          <p:spPr bwMode="gray">
            <a:xfrm>
              <a:off x="1259"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12" name="AutoShape 52"/>
            <p:cNvSpPr>
              <a:spLocks noChangeArrowheads="1"/>
            </p:cNvSpPr>
            <p:nvPr/>
          </p:nvSpPr>
          <p:spPr bwMode="gray">
            <a:xfrm>
              <a:off x="1278"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6113" name="AutoShape 53"/>
            <p:cNvSpPr>
              <a:spLocks noChangeArrowheads="1"/>
            </p:cNvSpPr>
            <p:nvPr/>
          </p:nvSpPr>
          <p:spPr bwMode="gray">
            <a:xfrm>
              <a:off x="1298"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14" name="AutoShape 54"/>
            <p:cNvSpPr>
              <a:spLocks noChangeArrowheads="1"/>
            </p:cNvSpPr>
            <p:nvPr/>
          </p:nvSpPr>
          <p:spPr bwMode="gray">
            <a:xfrm>
              <a:off x="1318" y="3850"/>
              <a:ext cx="11"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15" name="AutoShape 55"/>
            <p:cNvSpPr>
              <a:spLocks noChangeArrowheads="1"/>
            </p:cNvSpPr>
            <p:nvPr/>
          </p:nvSpPr>
          <p:spPr bwMode="gray">
            <a:xfrm>
              <a:off x="1337"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16" name="AutoShape 56"/>
            <p:cNvSpPr>
              <a:spLocks noChangeArrowheads="1"/>
            </p:cNvSpPr>
            <p:nvPr/>
          </p:nvSpPr>
          <p:spPr bwMode="gray">
            <a:xfrm>
              <a:off x="1357" y="3850"/>
              <a:ext cx="11"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6117" name="AutoShape 57"/>
            <p:cNvSpPr>
              <a:spLocks noChangeArrowheads="1"/>
            </p:cNvSpPr>
            <p:nvPr/>
          </p:nvSpPr>
          <p:spPr bwMode="gray">
            <a:xfrm>
              <a:off x="1376" y="3850"/>
              <a:ext cx="12" cy="12"/>
            </a:xfrm>
            <a:prstGeom prst="roundRect">
              <a:avLst>
                <a:gd name="adj" fmla="val 11565"/>
              </a:avLst>
            </a:prstGeom>
            <a:solidFill>
              <a:schemeClr val="tx1">
                <a:alpha val="25098"/>
              </a:schemeClr>
            </a:solidFill>
            <a:ln w="6350">
              <a:solidFill>
                <a:srgbClr val="FFFFFF"/>
              </a:solidFill>
              <a:round/>
              <a:headEnd/>
              <a:tailEnd/>
            </a:ln>
          </p:spPr>
          <p:txBody>
            <a:bodyPr lIns="82124" tIns="41061" rIns="82124" bIns="41061" anchor="ctr"/>
            <a:lstStyle/>
            <a:p>
              <a:pPr eaLnBrk="1" hangingPunct="1">
                <a:lnSpc>
                  <a:spcPct val="100000"/>
                </a:lnSpc>
              </a:pPr>
              <a:endParaRPr lang="en-US" sz="1800"/>
            </a:p>
          </p:txBody>
        </p:sp>
        <p:sp>
          <p:nvSpPr>
            <p:cNvPr id="46118" name="AutoShape 62"/>
            <p:cNvSpPr>
              <a:spLocks noChangeArrowheads="1"/>
            </p:cNvSpPr>
            <p:nvPr/>
          </p:nvSpPr>
          <p:spPr bwMode="gray">
            <a:xfrm>
              <a:off x="1142" y="3850"/>
              <a:ext cx="12" cy="12"/>
            </a:xfrm>
            <a:prstGeom prst="roundRect">
              <a:avLst>
                <a:gd name="adj" fmla="val 11565"/>
              </a:avLst>
            </a:prstGeom>
            <a:solidFill>
              <a:schemeClr val="accent2">
                <a:alpha val="39999"/>
              </a:schemeClr>
            </a:solidFill>
            <a:ln w="6350">
              <a:solidFill>
                <a:srgbClr val="D03434"/>
              </a:solidFill>
              <a:round/>
              <a:headEnd/>
              <a:tailEnd/>
            </a:ln>
          </p:spPr>
          <p:txBody>
            <a:bodyPr lIns="82124" tIns="41061" rIns="82124" bIns="41061" anchor="ctr"/>
            <a:lstStyle/>
            <a:p>
              <a:pPr eaLnBrk="1" hangingPunct="1">
                <a:lnSpc>
                  <a:spcPct val="100000"/>
                </a:lnSpc>
              </a:pPr>
              <a:endParaRPr lang="en-US" sz="1800"/>
            </a:p>
          </p:txBody>
        </p:sp>
        <p:sp>
          <p:nvSpPr>
            <p:cNvPr id="46119" name="Oval 11"/>
            <p:cNvSpPr>
              <a:spLocks noChangeArrowheads="1"/>
            </p:cNvSpPr>
            <p:nvPr/>
          </p:nvSpPr>
          <p:spPr bwMode="gray">
            <a:xfrm>
              <a:off x="1077" y="3718"/>
              <a:ext cx="117" cy="119"/>
            </a:xfrm>
            <a:prstGeom prst="ellipse">
              <a:avLst/>
            </a:prstGeom>
            <a:solidFill>
              <a:srgbClr val="8A44AA"/>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6120" name="Picture 14" descr="shadow"/>
            <p:cNvPicPr preferRelativeResize="0">
              <a:picLocks noChangeAspect="1" noChangeArrowheads="1"/>
            </p:cNvPicPr>
            <p:nvPr/>
          </p:nvPicPr>
          <p:blipFill>
            <a:blip r:embed="rId4" cstate="print"/>
            <a:srcRect/>
            <a:stretch>
              <a:fillRect/>
            </a:stretch>
          </p:blipFill>
          <p:spPr bwMode="gray">
            <a:xfrm>
              <a:off x="1072" y="3722"/>
              <a:ext cx="125" cy="114"/>
            </a:xfrm>
            <a:prstGeom prst="rect">
              <a:avLst/>
            </a:prstGeom>
            <a:noFill/>
            <a:ln w="9525">
              <a:noFill/>
              <a:miter lim="800000"/>
              <a:headEnd/>
              <a:tailEnd/>
            </a:ln>
          </p:spPr>
        </p:pic>
        <p:sp>
          <p:nvSpPr>
            <p:cNvPr id="46121" name="Oval 11"/>
            <p:cNvSpPr>
              <a:spLocks noChangeArrowheads="1"/>
            </p:cNvSpPr>
            <p:nvPr/>
          </p:nvSpPr>
          <p:spPr bwMode="gray">
            <a:xfrm>
              <a:off x="1203" y="3703"/>
              <a:ext cx="119" cy="122"/>
            </a:xfrm>
            <a:prstGeom prst="ellipse">
              <a:avLst/>
            </a:prstGeom>
            <a:solidFill>
              <a:schemeClr val="accent1"/>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6122" name="Picture 14" descr="shadow"/>
            <p:cNvPicPr preferRelativeResize="0">
              <a:picLocks noChangeAspect="1" noChangeArrowheads="1"/>
            </p:cNvPicPr>
            <p:nvPr/>
          </p:nvPicPr>
          <p:blipFill>
            <a:blip r:embed="rId5" cstate="print"/>
            <a:srcRect/>
            <a:stretch>
              <a:fillRect/>
            </a:stretch>
          </p:blipFill>
          <p:spPr bwMode="gray">
            <a:xfrm>
              <a:off x="1197" y="3707"/>
              <a:ext cx="129" cy="117"/>
            </a:xfrm>
            <a:prstGeom prst="rect">
              <a:avLst/>
            </a:prstGeom>
            <a:noFill/>
            <a:ln w="9525">
              <a:noFill/>
              <a:miter lim="800000"/>
              <a:headEnd/>
              <a:tailEnd/>
            </a:ln>
          </p:spPr>
        </p:pic>
        <p:sp>
          <p:nvSpPr>
            <p:cNvPr id="46123" name="Oval 11"/>
            <p:cNvSpPr>
              <a:spLocks noChangeArrowheads="1"/>
            </p:cNvSpPr>
            <p:nvPr/>
          </p:nvSpPr>
          <p:spPr bwMode="gray">
            <a:xfrm>
              <a:off x="1331" y="3716"/>
              <a:ext cx="119" cy="121"/>
            </a:xfrm>
            <a:prstGeom prst="ellipse">
              <a:avLst/>
            </a:prstGeom>
            <a:solidFill>
              <a:srgbClr val="89A424"/>
            </a:solidFill>
            <a:ln w="9525">
              <a:noFill/>
              <a:round/>
              <a:headEnd/>
              <a:tailEnd/>
            </a:ln>
          </p:spPr>
          <p:txBody>
            <a:bodyPr wrap="none" lIns="73025" tIns="36511" rIns="73025" bIns="36511" anchor="ctr"/>
            <a:lstStyle/>
            <a:p>
              <a:pPr eaLnBrk="1" hangingPunct="1">
                <a:lnSpc>
                  <a:spcPct val="100000"/>
                </a:lnSpc>
              </a:pPr>
              <a:endParaRPr lang="en-US" sz="1800"/>
            </a:p>
          </p:txBody>
        </p:sp>
        <p:pic>
          <p:nvPicPr>
            <p:cNvPr id="46124" name="Picture 14" descr="shadow"/>
            <p:cNvPicPr>
              <a:picLocks noChangeAspect="1" noChangeArrowheads="1"/>
            </p:cNvPicPr>
            <p:nvPr/>
          </p:nvPicPr>
          <p:blipFill>
            <a:blip r:embed="rId6" cstate="print"/>
            <a:srcRect/>
            <a:stretch>
              <a:fillRect/>
            </a:stretch>
          </p:blipFill>
          <p:spPr bwMode="gray">
            <a:xfrm>
              <a:off x="1326" y="3721"/>
              <a:ext cx="128" cy="115"/>
            </a:xfrm>
            <a:prstGeom prst="rect">
              <a:avLst/>
            </a:prstGeom>
            <a:noFill/>
            <a:ln w="9525">
              <a:noFill/>
              <a:miter lim="800000"/>
              <a:headEnd/>
              <a:tailEnd/>
            </a:ln>
          </p:spPr>
        </p:pic>
        <p:sp>
          <p:nvSpPr>
            <p:cNvPr id="46125" name="Freeform 78"/>
            <p:cNvSpPr>
              <a:spLocks/>
            </p:cNvSpPr>
            <p:nvPr/>
          </p:nvSpPr>
          <p:spPr bwMode="gray">
            <a:xfrm>
              <a:off x="1137" y="3848"/>
              <a:ext cx="255" cy="18"/>
            </a:xfrm>
            <a:custGeom>
              <a:avLst/>
              <a:gdLst>
                <a:gd name="T0" fmla="*/ 0 w 1692"/>
                <a:gd name="T1" fmla="*/ 0 h 114"/>
                <a:gd name="T2" fmla="*/ 0 w 1692"/>
                <a:gd name="T3" fmla="*/ 830 h 114"/>
                <a:gd name="T4" fmla="*/ 571 w 1692"/>
                <a:gd name="T5" fmla="*/ 830 h 114"/>
                <a:gd name="T6" fmla="*/ 571 w 1692"/>
                <a:gd name="T7" fmla="*/ 0 h 114"/>
                <a:gd name="T8" fmla="*/ 0 60000 65536"/>
                <a:gd name="T9" fmla="*/ 0 60000 65536"/>
                <a:gd name="T10" fmla="*/ 0 60000 65536"/>
                <a:gd name="T11" fmla="*/ 0 60000 65536"/>
                <a:gd name="T12" fmla="*/ 0 w 1692"/>
                <a:gd name="T13" fmla="*/ 0 h 114"/>
                <a:gd name="T14" fmla="*/ 1692 w 1692"/>
                <a:gd name="T15" fmla="*/ 114 h 114"/>
              </a:gdLst>
              <a:ahLst/>
              <a:cxnLst>
                <a:cxn ang="T8">
                  <a:pos x="T0" y="T1"/>
                </a:cxn>
                <a:cxn ang="T9">
                  <a:pos x="T2" y="T3"/>
                </a:cxn>
                <a:cxn ang="T10">
                  <a:pos x="T4" y="T5"/>
                </a:cxn>
                <a:cxn ang="T11">
                  <a:pos x="T6" y="T7"/>
                </a:cxn>
              </a:cxnLst>
              <a:rect l="T12" t="T13" r="T14" b="T15"/>
              <a:pathLst>
                <a:path w="1692" h="114">
                  <a:moveTo>
                    <a:pt x="0" y="0"/>
                  </a:moveTo>
                  <a:lnTo>
                    <a:pt x="0" y="114"/>
                  </a:lnTo>
                  <a:lnTo>
                    <a:pt x="1692" y="114"/>
                  </a:lnTo>
                  <a:lnTo>
                    <a:pt x="1692" y="0"/>
                  </a:lnTo>
                </a:path>
              </a:pathLst>
            </a:custGeom>
            <a:noFill/>
            <a:ln w="6350">
              <a:solidFill>
                <a:srgbClr val="5F5F65"/>
              </a:solidFill>
              <a:round/>
              <a:headEnd/>
              <a:tailEnd/>
            </a:ln>
          </p:spPr>
          <p:txBody>
            <a:bodyPr lIns="82124" tIns="41061" rIns="82124" bIns="41061" anchor="ctr"/>
            <a:lstStyle/>
            <a:p>
              <a:pPr eaLnBrk="1" hangingPunct="1">
                <a:lnSpc>
                  <a:spcPct val="100000"/>
                </a:lnSpc>
              </a:pPr>
              <a:endParaRPr lang="en-US" sz="1800"/>
            </a:p>
          </p:txBody>
        </p:sp>
        <p:sp>
          <p:nvSpPr>
            <p:cNvPr id="46126" name="TextBox 207"/>
            <p:cNvSpPr txBox="1">
              <a:spLocks noChangeArrowheads="1"/>
            </p:cNvSpPr>
            <p:nvPr/>
          </p:nvSpPr>
          <p:spPr bwMode="auto">
            <a:xfrm>
              <a:off x="1121" y="3581"/>
              <a:ext cx="290" cy="135"/>
            </a:xfrm>
            <a:prstGeom prst="rect">
              <a:avLst/>
            </a:prstGeom>
            <a:noFill/>
            <a:ln w="9525">
              <a:noFill/>
              <a:miter lim="800000"/>
              <a:headEnd/>
              <a:tailEnd/>
            </a:ln>
          </p:spPr>
          <p:txBody>
            <a:bodyPr>
              <a:spAutoFit/>
            </a:bodyPr>
            <a:lstStyle/>
            <a:p>
              <a:pPr eaLnBrk="1" hangingPunct="1">
                <a:lnSpc>
                  <a:spcPct val="100000"/>
                </a:lnSpc>
              </a:pPr>
              <a:r>
                <a:rPr lang="en-US" altLang="ja-JP" sz="800">
                  <a:solidFill>
                    <a:schemeClr val="accent2"/>
                  </a:solidFill>
                </a:rPr>
                <a:t>CSIO</a:t>
              </a:r>
            </a:p>
          </p:txBody>
        </p:sp>
      </p:grpSp>
      <p:sp>
        <p:nvSpPr>
          <p:cNvPr id="46127" name="Rectangle 261"/>
          <p:cNvSpPr>
            <a:spLocks noChangeArrowheads="1"/>
          </p:cNvSpPr>
          <p:nvPr/>
        </p:nvSpPr>
        <p:spPr bwMode="auto">
          <a:xfrm>
            <a:off x="80963" y="2627313"/>
            <a:ext cx="3857625" cy="2609850"/>
          </a:xfrm>
          <a:prstGeom prst="rect">
            <a:avLst/>
          </a:prstGeom>
          <a:solidFill>
            <a:srgbClr val="FFFFFF">
              <a:alpha val="23921"/>
            </a:srgbClr>
          </a:solidFill>
          <a:ln w="9525">
            <a:solidFill>
              <a:schemeClr val="tx1"/>
            </a:solidFill>
            <a:round/>
            <a:headEnd/>
            <a:tailEnd/>
          </a:ln>
        </p:spPr>
        <p:txBody>
          <a:bodyPr/>
          <a:lstStyle/>
          <a:p>
            <a:pPr eaLnBrk="1" hangingPunct="1">
              <a:lnSpc>
                <a:spcPct val="100000"/>
              </a:lnSpc>
            </a:pPr>
            <a:endParaRPr lang="en-US" sz="1800"/>
          </a:p>
        </p:txBody>
      </p:sp>
      <p:sp>
        <p:nvSpPr>
          <p:cNvPr id="46128" name="AutoShape 116"/>
          <p:cNvSpPr>
            <a:spLocks noChangeArrowheads="1"/>
          </p:cNvSpPr>
          <p:nvPr/>
        </p:nvSpPr>
        <p:spPr bwMode="gray">
          <a:xfrm>
            <a:off x="850900" y="5099050"/>
            <a:ext cx="2317750" cy="277813"/>
          </a:xfrm>
          <a:prstGeom prst="roundRect">
            <a:avLst>
              <a:gd name="adj" fmla="val 0"/>
            </a:avLst>
          </a:prstGeom>
          <a:solidFill>
            <a:schemeClr val="tx2"/>
          </a:solidFill>
          <a:ln w="28575">
            <a:solidFill>
              <a:srgbClr val="01709D"/>
            </a:solidFill>
            <a:round/>
            <a:headEnd/>
            <a:tailEnd/>
          </a:ln>
        </p:spPr>
        <p:txBody>
          <a:bodyPr lIns="82124" tIns="41061" rIns="82124" bIns="41061">
            <a:spAutoFit/>
          </a:bodyPr>
          <a:lstStyle/>
          <a:p>
            <a:pPr defTabSz="814388">
              <a:spcBef>
                <a:spcPct val="20000"/>
              </a:spcBef>
              <a:buFont typeface="Wingdings" pitchFamily="2" charset="2"/>
              <a:buNone/>
            </a:pPr>
            <a:r>
              <a:rPr lang="en-US" altLang="ja-JP" sz="1400">
                <a:solidFill>
                  <a:schemeClr val="bg1"/>
                </a:solidFill>
              </a:rPr>
              <a:t>Cisco IPS</a:t>
            </a:r>
          </a:p>
        </p:txBody>
      </p:sp>
      <p:pic>
        <p:nvPicPr>
          <p:cNvPr id="46129" name="Picture 95" descr="guylaptop"/>
          <p:cNvPicPr preferRelativeResize="0">
            <a:picLocks noChangeAspect="1" noChangeArrowheads="1"/>
          </p:cNvPicPr>
          <p:nvPr/>
        </p:nvPicPr>
        <p:blipFill>
          <a:blip r:embed="rId7" cstate="print"/>
          <a:srcRect l="17531" t="11296" r="21820"/>
          <a:stretch>
            <a:fillRect/>
          </a:stretch>
        </p:blipFill>
        <p:spPr bwMode="auto">
          <a:xfrm>
            <a:off x="2735263" y="1641475"/>
            <a:ext cx="769937" cy="882650"/>
          </a:xfrm>
          <a:prstGeom prst="rect">
            <a:avLst/>
          </a:prstGeom>
          <a:noFill/>
          <a:ln w="9525">
            <a:noFill/>
            <a:miter lim="800000"/>
            <a:headEnd/>
            <a:tailEnd/>
          </a:ln>
        </p:spPr>
      </p:pic>
      <p:sp>
        <p:nvSpPr>
          <p:cNvPr id="46130" name="Freeform 48"/>
          <p:cNvSpPr>
            <a:spLocks/>
          </p:cNvSpPr>
          <p:nvPr/>
        </p:nvSpPr>
        <p:spPr bwMode="gray">
          <a:xfrm flipH="1">
            <a:off x="850900" y="2082800"/>
            <a:ext cx="1900238" cy="523875"/>
          </a:xfrm>
          <a:custGeom>
            <a:avLst/>
            <a:gdLst>
              <a:gd name="T0" fmla="*/ 0 w 2344"/>
              <a:gd name="T1" fmla="*/ 0 h 531"/>
              <a:gd name="T2" fmla="*/ 2147483647 w 2344"/>
              <a:gd name="T3" fmla="*/ 0 h 531"/>
              <a:gd name="T4" fmla="*/ 2147483647 w 2344"/>
              <a:gd name="T5" fmla="*/ 2147483647 h 531"/>
              <a:gd name="T6" fmla="*/ 0 60000 65536"/>
              <a:gd name="T7" fmla="*/ 0 60000 65536"/>
              <a:gd name="T8" fmla="*/ 0 60000 65536"/>
              <a:gd name="T9" fmla="*/ 0 w 2344"/>
              <a:gd name="T10" fmla="*/ 0 h 531"/>
              <a:gd name="T11" fmla="*/ 2344 w 2344"/>
              <a:gd name="T12" fmla="*/ 531 h 531"/>
            </a:gdLst>
            <a:ahLst/>
            <a:cxnLst>
              <a:cxn ang="T6">
                <a:pos x="T0" y="T1"/>
              </a:cxn>
              <a:cxn ang="T7">
                <a:pos x="T2" y="T3"/>
              </a:cxn>
              <a:cxn ang="T8">
                <a:pos x="T4" y="T5"/>
              </a:cxn>
            </a:cxnLst>
            <a:rect l="T9" t="T10" r="T11" b="T12"/>
            <a:pathLst>
              <a:path w="2344" h="531">
                <a:moveTo>
                  <a:pt x="0" y="0"/>
                </a:moveTo>
                <a:lnTo>
                  <a:pt x="2344" y="0"/>
                </a:lnTo>
                <a:lnTo>
                  <a:pt x="2344" y="531"/>
                </a:lnTo>
              </a:path>
            </a:pathLst>
          </a:custGeom>
          <a:noFill/>
          <a:ln w="38100">
            <a:solidFill>
              <a:srgbClr val="FF0000"/>
            </a:solidFill>
            <a:round/>
            <a:headEnd/>
            <a:tailEnd type="triangle" w="lg" len="sm"/>
          </a:ln>
        </p:spPr>
        <p:txBody>
          <a:bodyPr lIns="82124" tIns="41061" rIns="82124" bIns="41061" anchor="ctr"/>
          <a:lstStyle/>
          <a:p>
            <a:pPr eaLnBrk="1" hangingPunct="1">
              <a:lnSpc>
                <a:spcPct val="100000"/>
              </a:lnSpc>
            </a:pPr>
            <a:endParaRPr lang="en-US" sz="1200"/>
          </a:p>
        </p:txBody>
      </p:sp>
      <p:sp>
        <p:nvSpPr>
          <p:cNvPr id="219" name="Freeform 48"/>
          <p:cNvSpPr>
            <a:spLocks/>
          </p:cNvSpPr>
          <p:nvPr/>
        </p:nvSpPr>
        <p:spPr bwMode="gray">
          <a:xfrm rot="3308888">
            <a:off x="2126457" y="5561806"/>
            <a:ext cx="725488" cy="454025"/>
          </a:xfrm>
          <a:custGeom>
            <a:avLst/>
            <a:gdLst>
              <a:gd name="T0" fmla="*/ 0 w 2344"/>
              <a:gd name="T1" fmla="*/ 0 h 531"/>
              <a:gd name="T2" fmla="*/ 2351746 w 2344"/>
              <a:gd name="T3" fmla="*/ 0 h 531"/>
              <a:gd name="T4" fmla="*/ 2351746 w 2344"/>
              <a:gd name="T5" fmla="*/ 517018 h 531"/>
              <a:gd name="T6" fmla="*/ 0 60000 65536"/>
              <a:gd name="T7" fmla="*/ 0 60000 65536"/>
              <a:gd name="T8" fmla="*/ 0 60000 65536"/>
              <a:gd name="T9" fmla="*/ 0 w 2344"/>
              <a:gd name="T10" fmla="*/ 0 h 531"/>
              <a:gd name="T11" fmla="*/ 2344 w 2344"/>
              <a:gd name="T12" fmla="*/ 531 h 531"/>
              <a:gd name="connsiteX0" fmla="*/ 0 w 2735"/>
              <a:gd name="connsiteY0" fmla="*/ 0 h 531"/>
              <a:gd name="connsiteX1" fmla="*/ 2344 w 2735"/>
              <a:gd name="connsiteY1" fmla="*/ 0 h 531"/>
              <a:gd name="connsiteX2" fmla="*/ 2344 w 2735"/>
              <a:gd name="connsiteY2" fmla="*/ 531 h 531"/>
              <a:gd name="connsiteX0" fmla="*/ 0 w 2735"/>
              <a:gd name="connsiteY0" fmla="*/ 88 h 619"/>
              <a:gd name="connsiteX1" fmla="*/ 2344 w 2735"/>
              <a:gd name="connsiteY1" fmla="*/ 88 h 619"/>
              <a:gd name="connsiteX2" fmla="*/ 2344 w 2735"/>
              <a:gd name="connsiteY2" fmla="*/ 619 h 619"/>
            </a:gdLst>
            <a:ahLst/>
            <a:cxnLst>
              <a:cxn ang="0">
                <a:pos x="connsiteX0" y="connsiteY0"/>
              </a:cxn>
              <a:cxn ang="0">
                <a:pos x="connsiteX1" y="connsiteY1"/>
              </a:cxn>
              <a:cxn ang="0">
                <a:pos x="connsiteX2" y="connsiteY2"/>
              </a:cxn>
            </a:cxnLst>
            <a:rect l="l" t="t" r="r" b="b"/>
            <a:pathLst>
              <a:path w="2735" h="619">
                <a:moveTo>
                  <a:pt x="0" y="88"/>
                </a:moveTo>
                <a:cubicBezTo>
                  <a:pt x="781" y="88"/>
                  <a:pt x="1953" y="0"/>
                  <a:pt x="2344" y="88"/>
                </a:cubicBezTo>
                <a:cubicBezTo>
                  <a:pt x="2735" y="176"/>
                  <a:pt x="2344" y="442"/>
                  <a:pt x="2344" y="619"/>
                </a:cubicBezTo>
              </a:path>
            </a:pathLst>
          </a:custGeom>
          <a:noFill/>
          <a:ln w="38100">
            <a:solidFill>
              <a:schemeClr val="accent1">
                <a:lumMod val="75000"/>
              </a:schemeClr>
            </a:solidFill>
            <a:round/>
            <a:headEnd/>
            <a:tailEnd type="triangle" w="lg" len="sm"/>
          </a:ln>
        </p:spPr>
        <p:txBody>
          <a:bodyPr lIns="82124" tIns="41061" rIns="82124" bIns="41061" anchor="ctr"/>
          <a:lstStyle/>
          <a:p>
            <a:pPr eaLnBrk="1" hangingPunct="1">
              <a:lnSpc>
                <a:spcPct val="100000"/>
              </a:lnSpc>
            </a:pPr>
            <a:endParaRPr lang="en-US" sz="1200"/>
          </a:p>
        </p:txBody>
      </p:sp>
      <p:sp>
        <p:nvSpPr>
          <p:cNvPr id="220" name="Freeform 48"/>
          <p:cNvSpPr>
            <a:spLocks/>
          </p:cNvSpPr>
          <p:nvPr/>
        </p:nvSpPr>
        <p:spPr bwMode="gray">
          <a:xfrm rot="14108888">
            <a:off x="1137444" y="5561806"/>
            <a:ext cx="725488" cy="454025"/>
          </a:xfrm>
          <a:custGeom>
            <a:avLst/>
            <a:gdLst>
              <a:gd name="T0" fmla="*/ 0 w 2344"/>
              <a:gd name="T1" fmla="*/ 0 h 531"/>
              <a:gd name="T2" fmla="*/ 2351746 w 2344"/>
              <a:gd name="T3" fmla="*/ 0 h 531"/>
              <a:gd name="T4" fmla="*/ 2351746 w 2344"/>
              <a:gd name="T5" fmla="*/ 517018 h 531"/>
              <a:gd name="T6" fmla="*/ 0 60000 65536"/>
              <a:gd name="T7" fmla="*/ 0 60000 65536"/>
              <a:gd name="T8" fmla="*/ 0 60000 65536"/>
              <a:gd name="T9" fmla="*/ 0 w 2344"/>
              <a:gd name="T10" fmla="*/ 0 h 531"/>
              <a:gd name="T11" fmla="*/ 2344 w 2344"/>
              <a:gd name="T12" fmla="*/ 531 h 531"/>
              <a:gd name="connsiteX0" fmla="*/ 0 w 2735"/>
              <a:gd name="connsiteY0" fmla="*/ 0 h 531"/>
              <a:gd name="connsiteX1" fmla="*/ 2344 w 2735"/>
              <a:gd name="connsiteY1" fmla="*/ 0 h 531"/>
              <a:gd name="connsiteX2" fmla="*/ 2344 w 2735"/>
              <a:gd name="connsiteY2" fmla="*/ 531 h 531"/>
              <a:gd name="connsiteX0" fmla="*/ 0 w 2735"/>
              <a:gd name="connsiteY0" fmla="*/ 88 h 619"/>
              <a:gd name="connsiteX1" fmla="*/ 2344 w 2735"/>
              <a:gd name="connsiteY1" fmla="*/ 88 h 619"/>
              <a:gd name="connsiteX2" fmla="*/ 2344 w 2735"/>
              <a:gd name="connsiteY2" fmla="*/ 619 h 619"/>
            </a:gdLst>
            <a:ahLst/>
            <a:cxnLst>
              <a:cxn ang="0">
                <a:pos x="connsiteX0" y="connsiteY0"/>
              </a:cxn>
              <a:cxn ang="0">
                <a:pos x="connsiteX1" y="connsiteY1"/>
              </a:cxn>
              <a:cxn ang="0">
                <a:pos x="connsiteX2" y="connsiteY2"/>
              </a:cxn>
            </a:cxnLst>
            <a:rect l="l" t="t" r="r" b="b"/>
            <a:pathLst>
              <a:path w="2735" h="619">
                <a:moveTo>
                  <a:pt x="0" y="88"/>
                </a:moveTo>
                <a:cubicBezTo>
                  <a:pt x="781" y="88"/>
                  <a:pt x="1953" y="0"/>
                  <a:pt x="2344" y="88"/>
                </a:cubicBezTo>
                <a:cubicBezTo>
                  <a:pt x="2735" y="176"/>
                  <a:pt x="2344" y="442"/>
                  <a:pt x="2344" y="619"/>
                </a:cubicBezTo>
              </a:path>
            </a:pathLst>
          </a:custGeom>
          <a:noFill/>
          <a:ln w="38100">
            <a:solidFill>
              <a:schemeClr val="accent1">
                <a:lumMod val="75000"/>
              </a:schemeClr>
            </a:solidFill>
            <a:round/>
            <a:headEnd/>
            <a:tailEnd type="triangle" w="lg" len="sm"/>
          </a:ln>
        </p:spPr>
        <p:txBody>
          <a:bodyPr lIns="82124" tIns="41061" rIns="82124" bIns="41061" anchor="ctr"/>
          <a:lstStyle/>
          <a:p>
            <a:pPr eaLnBrk="1" hangingPunct="1">
              <a:lnSpc>
                <a:spcPct val="100000"/>
              </a:lnSpc>
            </a:pPr>
            <a:endParaRPr lang="en-US" sz="1200"/>
          </a:p>
        </p:txBody>
      </p:sp>
      <p:pic>
        <p:nvPicPr>
          <p:cNvPr id="46133" name="Picture 29" descr="BIOSGN2">
            <a:hlinkClick r:id="rId8"/>
          </p:cNvPr>
          <p:cNvPicPr preferRelativeResize="0">
            <a:picLocks noChangeAspect="1" noChangeArrowheads="1"/>
          </p:cNvPicPr>
          <p:nvPr/>
        </p:nvPicPr>
        <p:blipFill>
          <a:blip r:embed="rId9" cstate="print"/>
          <a:srcRect r="632" b="328"/>
          <a:stretch>
            <a:fillRect/>
          </a:stretch>
        </p:blipFill>
        <p:spPr bwMode="gray">
          <a:xfrm>
            <a:off x="1176338" y="1893888"/>
            <a:ext cx="390525" cy="377825"/>
          </a:xfrm>
          <a:prstGeom prst="rect">
            <a:avLst/>
          </a:prstGeom>
          <a:noFill/>
          <a:ln w="19050">
            <a:solidFill>
              <a:srgbClr val="CB3333"/>
            </a:solidFill>
            <a:miter lim="800000"/>
            <a:headEnd/>
            <a:tailEnd/>
          </a:ln>
        </p:spPr>
      </p:pic>
      <p:grpSp>
        <p:nvGrpSpPr>
          <p:cNvPr id="3" name="Group 136"/>
          <p:cNvGrpSpPr>
            <a:grpSpLocks/>
          </p:cNvGrpSpPr>
          <p:nvPr/>
        </p:nvGrpSpPr>
        <p:grpSpPr bwMode="auto">
          <a:xfrm>
            <a:off x="188913" y="2862263"/>
            <a:ext cx="3686175" cy="1987550"/>
            <a:chOff x="119" y="1803"/>
            <a:chExt cx="2322" cy="1252"/>
          </a:xfrm>
        </p:grpSpPr>
        <p:sp>
          <p:nvSpPr>
            <p:cNvPr id="46135" name="Line 45"/>
            <p:cNvSpPr>
              <a:spLocks noChangeShapeType="1"/>
            </p:cNvSpPr>
            <p:nvPr/>
          </p:nvSpPr>
          <p:spPr bwMode="gray">
            <a:xfrm rot="-5400000">
              <a:off x="994" y="2412"/>
              <a:ext cx="1" cy="8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6136" name="Line 47"/>
            <p:cNvSpPr>
              <a:spLocks noChangeShapeType="1"/>
            </p:cNvSpPr>
            <p:nvPr/>
          </p:nvSpPr>
          <p:spPr bwMode="gray">
            <a:xfrm rot="-5400000">
              <a:off x="1622" y="2639"/>
              <a:ext cx="1" cy="8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6137" name="Freeform 48"/>
            <p:cNvSpPr>
              <a:spLocks/>
            </p:cNvSpPr>
            <p:nvPr/>
          </p:nvSpPr>
          <p:spPr bwMode="gray">
            <a:xfrm>
              <a:off x="954" y="1983"/>
              <a:ext cx="1151" cy="325"/>
            </a:xfrm>
            <a:custGeom>
              <a:avLst/>
              <a:gdLst>
                <a:gd name="T0" fmla="*/ 0 w 2344"/>
                <a:gd name="T1" fmla="*/ 0 h 531"/>
                <a:gd name="T2" fmla="*/ 7258901 w 2344"/>
                <a:gd name="T3" fmla="*/ 0 h 531"/>
                <a:gd name="T4" fmla="*/ 7258901 w 2344"/>
                <a:gd name="T5" fmla="*/ 42290192 h 531"/>
                <a:gd name="T6" fmla="*/ 0 60000 65536"/>
                <a:gd name="T7" fmla="*/ 0 60000 65536"/>
                <a:gd name="T8" fmla="*/ 0 60000 65536"/>
                <a:gd name="T9" fmla="*/ 0 w 2344"/>
                <a:gd name="T10" fmla="*/ 0 h 531"/>
                <a:gd name="T11" fmla="*/ 2344 w 2344"/>
                <a:gd name="T12" fmla="*/ 531 h 531"/>
              </a:gdLst>
              <a:ahLst/>
              <a:cxnLst>
                <a:cxn ang="T6">
                  <a:pos x="T0" y="T1"/>
                </a:cxn>
                <a:cxn ang="T7">
                  <a:pos x="T2" y="T3"/>
                </a:cxn>
                <a:cxn ang="T8">
                  <a:pos x="T4" y="T5"/>
                </a:cxn>
              </a:cxnLst>
              <a:rect l="T9" t="T10" r="T11" b="T12"/>
              <a:pathLst>
                <a:path w="2344" h="531">
                  <a:moveTo>
                    <a:pt x="0" y="0"/>
                  </a:moveTo>
                  <a:lnTo>
                    <a:pt x="2344" y="0"/>
                  </a:lnTo>
                  <a:lnTo>
                    <a:pt x="2344" y="531"/>
                  </a:lnTo>
                </a:path>
              </a:pathLst>
            </a:custGeom>
            <a:noFill/>
            <a:ln w="22225">
              <a:solidFill>
                <a:srgbClr val="C0C0C4"/>
              </a:solidFill>
              <a:round/>
              <a:headEnd type="none" w="sm" len="sm"/>
              <a:tailEnd type="triangle" w="sm" len="sm"/>
            </a:ln>
          </p:spPr>
          <p:txBody>
            <a:bodyPr lIns="82124" tIns="41061" rIns="82124" bIns="41061" anchor="ctr"/>
            <a:lstStyle/>
            <a:p>
              <a:pPr eaLnBrk="1" hangingPunct="1">
                <a:lnSpc>
                  <a:spcPct val="100000"/>
                </a:lnSpc>
              </a:pPr>
              <a:endParaRPr lang="en-US" sz="1100"/>
            </a:p>
          </p:txBody>
        </p:sp>
        <p:grpSp>
          <p:nvGrpSpPr>
            <p:cNvPr id="4" name="Group 81"/>
            <p:cNvGrpSpPr>
              <a:grpSpLocks/>
            </p:cNvGrpSpPr>
            <p:nvPr/>
          </p:nvGrpSpPr>
          <p:grpSpPr bwMode="auto">
            <a:xfrm>
              <a:off x="119" y="1903"/>
              <a:ext cx="833" cy="285"/>
              <a:chOff x="1226916" y="2036763"/>
              <a:chExt cx="2700559" cy="1003300"/>
            </a:xfrm>
          </p:grpSpPr>
          <p:grpSp>
            <p:nvGrpSpPr>
              <p:cNvPr id="5" name="Group 9"/>
              <p:cNvGrpSpPr>
                <a:grpSpLocks/>
              </p:cNvGrpSpPr>
              <p:nvPr/>
            </p:nvGrpSpPr>
            <p:grpSpPr bwMode="auto">
              <a:xfrm>
                <a:off x="1226916" y="2036763"/>
                <a:ext cx="2700559" cy="1003300"/>
                <a:chOff x="384" y="1160"/>
                <a:chExt cx="2169" cy="632"/>
              </a:xfrm>
            </p:grpSpPr>
            <p:sp>
              <p:nvSpPr>
                <p:cNvPr id="46140" name="AutoShape 10"/>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41" name="AutoShape 11"/>
                <p:cNvSpPr>
                  <a:spLocks noChangeArrowheads="1"/>
                </p:cNvSpPr>
                <p:nvPr/>
              </p:nvSpPr>
              <p:spPr bwMode="gray">
                <a:xfrm>
                  <a:off x="412" y="1184"/>
                  <a:ext cx="2112" cy="584"/>
                </a:xfrm>
                <a:prstGeom prst="roundRect">
                  <a:avLst>
                    <a:gd name="adj" fmla="val 16667"/>
                  </a:avLst>
                </a:prstGeom>
                <a:solidFill>
                  <a:schemeClr val="tx2"/>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42" name="AutoShape 12"/>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6143" name="TextBox 28"/>
              <p:cNvSpPr txBox="1">
                <a:spLocks noChangeArrowheads="1"/>
              </p:cNvSpPr>
              <p:nvPr/>
            </p:nvSpPr>
            <p:spPr bwMode="gray">
              <a:xfrm>
                <a:off x="1409941" y="2219325"/>
                <a:ext cx="2365635" cy="638175"/>
              </a:xfrm>
              <a:prstGeom prst="rect">
                <a:avLst/>
              </a:prstGeom>
              <a:noFill/>
              <a:ln w="9525">
                <a:noFill/>
                <a:miter lim="800000"/>
                <a:headEnd/>
                <a:tailEnd/>
              </a:ln>
            </p:spPr>
            <p:txBody>
              <a:bodyPr lIns="0" tIns="0" rIns="0" bIns="0" anchor="ctr"/>
              <a:lstStyle/>
              <a:p>
                <a:pPr>
                  <a:spcBef>
                    <a:spcPct val="50000"/>
                  </a:spcBef>
                </a:pPr>
                <a:r>
                  <a:rPr lang="en-US" altLang="ja-JP" sz="1200" b="1">
                    <a:solidFill>
                      <a:schemeClr val="bg1"/>
                    </a:solidFill>
                  </a:rPr>
                  <a:t>REPUTATION</a:t>
                </a:r>
              </a:p>
              <a:p>
                <a:pPr>
                  <a:spcBef>
                    <a:spcPct val="50000"/>
                  </a:spcBef>
                </a:pPr>
                <a:r>
                  <a:rPr lang="en-US" altLang="ja-JP" sz="1200" b="1">
                    <a:solidFill>
                      <a:schemeClr val="bg1"/>
                    </a:solidFill>
                  </a:rPr>
                  <a:t>FILTERS</a:t>
                </a:r>
              </a:p>
            </p:txBody>
          </p:sp>
        </p:grpSp>
        <p:sp>
          <p:nvSpPr>
            <p:cNvPr id="46144" name="Line 43"/>
            <p:cNvSpPr>
              <a:spLocks noChangeShapeType="1"/>
            </p:cNvSpPr>
            <p:nvPr/>
          </p:nvSpPr>
          <p:spPr bwMode="gray">
            <a:xfrm>
              <a:off x="536" y="2202"/>
              <a:ext cx="0" cy="100"/>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6145" name="Line 44"/>
            <p:cNvSpPr>
              <a:spLocks noChangeShapeType="1"/>
            </p:cNvSpPr>
            <p:nvPr/>
          </p:nvSpPr>
          <p:spPr bwMode="gray">
            <a:xfrm>
              <a:off x="536" y="2632"/>
              <a:ext cx="0" cy="10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6" name="Group 82"/>
            <p:cNvGrpSpPr>
              <a:grpSpLocks/>
            </p:cNvGrpSpPr>
            <p:nvPr/>
          </p:nvGrpSpPr>
          <p:grpSpPr bwMode="auto">
            <a:xfrm>
              <a:off x="119" y="2334"/>
              <a:ext cx="833" cy="284"/>
              <a:chOff x="1226916" y="3549650"/>
              <a:chExt cx="2700559" cy="1003300"/>
            </a:xfrm>
          </p:grpSpPr>
          <p:grpSp>
            <p:nvGrpSpPr>
              <p:cNvPr id="7" name="Group 14"/>
              <p:cNvGrpSpPr>
                <a:grpSpLocks/>
              </p:cNvGrpSpPr>
              <p:nvPr/>
            </p:nvGrpSpPr>
            <p:grpSpPr bwMode="auto">
              <a:xfrm>
                <a:off x="1226916" y="3549650"/>
                <a:ext cx="2700559" cy="1003300"/>
                <a:chOff x="384" y="1160"/>
                <a:chExt cx="2169" cy="632"/>
              </a:xfrm>
            </p:grpSpPr>
            <p:sp>
              <p:nvSpPr>
                <p:cNvPr id="46148" name="AutoShape 15"/>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49" name="AutoShape 16"/>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50" name="AutoShape 17"/>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6151" name="TextBox 28"/>
              <p:cNvSpPr txBox="1">
                <a:spLocks noChangeArrowheads="1"/>
              </p:cNvSpPr>
              <p:nvPr/>
            </p:nvSpPr>
            <p:spPr bwMode="gray">
              <a:xfrm>
                <a:off x="1409941" y="3732213"/>
                <a:ext cx="2365635" cy="638175"/>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SIGNATURE</a:t>
                </a:r>
                <a:endParaRPr lang="en-US" altLang="ja-JP" sz="1100">
                  <a:solidFill>
                    <a:schemeClr val="bg1"/>
                  </a:solidFill>
                </a:endParaRPr>
              </a:p>
            </p:txBody>
          </p:sp>
        </p:grpSp>
        <p:sp>
          <p:nvSpPr>
            <p:cNvPr id="46152" name="Line 46"/>
            <p:cNvSpPr>
              <a:spLocks noChangeShapeType="1"/>
            </p:cNvSpPr>
            <p:nvPr/>
          </p:nvSpPr>
          <p:spPr bwMode="gray">
            <a:xfrm rot="-5400000">
              <a:off x="994" y="2866"/>
              <a:ext cx="1" cy="8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8" name="Group 18"/>
            <p:cNvGrpSpPr>
              <a:grpSpLocks/>
            </p:cNvGrpSpPr>
            <p:nvPr/>
          </p:nvGrpSpPr>
          <p:grpSpPr bwMode="auto">
            <a:xfrm>
              <a:off x="119" y="2764"/>
              <a:ext cx="833" cy="284"/>
              <a:chOff x="384" y="1160"/>
              <a:chExt cx="2169" cy="632"/>
            </a:xfrm>
          </p:grpSpPr>
          <p:sp>
            <p:nvSpPr>
              <p:cNvPr id="46154" name="AutoShape 19"/>
              <p:cNvSpPr>
                <a:spLocks noChangeArrowheads="1"/>
              </p:cNvSpPr>
              <p:nvPr/>
            </p:nvSpPr>
            <p:spPr bwMode="gray">
              <a:xfrm>
                <a:off x="384" y="1160"/>
                <a:ext cx="2169" cy="632"/>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55" name="AutoShape 20"/>
              <p:cNvSpPr>
                <a:spLocks noChangeArrowheads="1"/>
              </p:cNvSpPr>
              <p:nvPr/>
            </p:nvSpPr>
            <p:spPr bwMode="gray">
              <a:xfrm>
                <a:off x="412" y="1184"/>
                <a:ext cx="2112" cy="584"/>
              </a:xfrm>
              <a:prstGeom prst="roundRect">
                <a:avLst>
                  <a:gd name="adj" fmla="val 16667"/>
                </a:avLst>
              </a:prstGeom>
              <a:solidFill>
                <a:srgbClr val="7E7E86"/>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56" name="AutoShape 21"/>
              <p:cNvSpPr>
                <a:spLocks noChangeArrowheads="1"/>
              </p:cNvSpPr>
              <p:nvPr/>
            </p:nvSpPr>
            <p:spPr bwMode="gray">
              <a:xfrm>
                <a:off x="436" y="1200"/>
                <a:ext cx="2062" cy="552"/>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6157" name="TextBox 28"/>
            <p:cNvSpPr txBox="1">
              <a:spLocks noChangeArrowheads="1"/>
            </p:cNvSpPr>
            <p:nvPr/>
          </p:nvSpPr>
          <p:spPr bwMode="gray">
            <a:xfrm>
              <a:off x="171" y="2816"/>
              <a:ext cx="729" cy="181"/>
            </a:xfrm>
            <a:prstGeom prst="rect">
              <a:avLst/>
            </a:prstGeom>
            <a:noFill/>
            <a:ln w="9525">
              <a:noFill/>
              <a:miter lim="800000"/>
              <a:headEnd/>
              <a:tailEnd/>
            </a:ln>
          </p:spPr>
          <p:txBody>
            <a:bodyPr lIns="0" tIns="0" rIns="0" bIns="0" anchor="ctr"/>
            <a:lstStyle/>
            <a:p>
              <a:pPr>
                <a:spcBef>
                  <a:spcPct val="50000"/>
                </a:spcBef>
              </a:pPr>
              <a:r>
                <a:rPr lang="en-US" altLang="ja-JP" sz="1400" b="1">
                  <a:solidFill>
                    <a:schemeClr val="bg1"/>
                  </a:solidFill>
                </a:rPr>
                <a:t>ANOMALY</a:t>
              </a:r>
              <a:endParaRPr lang="en-US" altLang="ja-JP" sz="1100">
                <a:solidFill>
                  <a:schemeClr val="bg1"/>
                </a:solidFill>
              </a:endParaRPr>
            </a:p>
          </p:txBody>
        </p:sp>
        <p:grpSp>
          <p:nvGrpSpPr>
            <p:cNvPr id="9" name="Group 89"/>
            <p:cNvGrpSpPr>
              <a:grpSpLocks/>
            </p:cNvGrpSpPr>
            <p:nvPr/>
          </p:nvGrpSpPr>
          <p:grpSpPr bwMode="auto">
            <a:xfrm>
              <a:off x="1013" y="2306"/>
              <a:ext cx="682" cy="749"/>
              <a:chOff x="4279900" y="3669175"/>
              <a:chExt cx="1944688" cy="1958513"/>
            </a:xfrm>
          </p:grpSpPr>
          <p:grpSp>
            <p:nvGrpSpPr>
              <p:cNvPr id="10" name="Group 22"/>
              <p:cNvGrpSpPr>
                <a:grpSpLocks/>
              </p:cNvGrpSpPr>
              <p:nvPr/>
            </p:nvGrpSpPr>
            <p:grpSpPr bwMode="auto">
              <a:xfrm>
                <a:off x="4279900" y="3669175"/>
                <a:ext cx="1944688" cy="1958513"/>
                <a:chOff x="2760" y="2285"/>
                <a:chExt cx="1225" cy="1600"/>
              </a:xfrm>
            </p:grpSpPr>
            <p:sp>
              <p:nvSpPr>
                <p:cNvPr id="46160" name="AutoShape 23"/>
                <p:cNvSpPr>
                  <a:spLocks noChangeArrowheads="1"/>
                </p:cNvSpPr>
                <p:nvPr/>
              </p:nvSpPr>
              <p:spPr bwMode="gray">
                <a:xfrm>
                  <a:off x="2760" y="2285"/>
                  <a:ext cx="1225" cy="1600"/>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61" name="AutoShape 24"/>
                <p:cNvSpPr>
                  <a:spLocks noChangeArrowheads="1"/>
                </p:cNvSpPr>
                <p:nvPr/>
              </p:nvSpPr>
              <p:spPr bwMode="gray">
                <a:xfrm>
                  <a:off x="2789" y="2312"/>
                  <a:ext cx="1166" cy="1544"/>
                </a:xfrm>
                <a:prstGeom prst="roundRect">
                  <a:avLst>
                    <a:gd name="adj" fmla="val 16667"/>
                  </a:avLst>
                </a:prstGeom>
                <a:solidFill>
                  <a:schemeClr val="tx2"/>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62" name="AutoShape 25"/>
                <p:cNvSpPr>
                  <a:spLocks noChangeArrowheads="1"/>
                </p:cNvSpPr>
                <p:nvPr/>
              </p:nvSpPr>
              <p:spPr bwMode="gray">
                <a:xfrm>
                  <a:off x="2811" y="2330"/>
                  <a:ext cx="1122" cy="1398"/>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grpSp>
          <p:sp>
            <p:nvSpPr>
              <p:cNvPr id="46163" name="TextBox 33"/>
              <p:cNvSpPr txBox="1">
                <a:spLocks noChangeArrowheads="1"/>
              </p:cNvSpPr>
              <p:nvPr/>
            </p:nvSpPr>
            <p:spPr bwMode="gray">
              <a:xfrm>
                <a:off x="4411663" y="3981313"/>
                <a:ext cx="1682750" cy="1334237"/>
              </a:xfrm>
              <a:prstGeom prst="rect">
                <a:avLst/>
              </a:prstGeom>
              <a:noFill/>
              <a:ln w="9525">
                <a:noFill/>
                <a:miter lim="800000"/>
                <a:headEnd/>
                <a:tailEnd/>
              </a:ln>
            </p:spPr>
            <p:txBody>
              <a:bodyPr wrap="none" lIns="0" tIns="0" rIns="0" bIns="0" anchor="ctr" anchorCtr="1"/>
              <a:lstStyle/>
              <a:p>
                <a:pPr>
                  <a:spcBef>
                    <a:spcPct val="50000"/>
                  </a:spcBef>
                </a:pPr>
                <a:endParaRPr lang="en-US" altLang="ja-JP" sz="1400" b="1">
                  <a:solidFill>
                    <a:schemeClr val="bg1"/>
                  </a:solidFill>
                </a:endParaRPr>
              </a:p>
              <a:p>
                <a:pPr>
                  <a:spcBef>
                    <a:spcPct val="50000"/>
                  </a:spcBef>
                </a:pPr>
                <a:r>
                  <a:rPr lang="en-US" altLang="ja-JP" sz="1400" b="1">
                    <a:solidFill>
                      <a:schemeClr val="bg1"/>
                    </a:solidFill>
                  </a:rPr>
                  <a:t>GLOBAL </a:t>
                </a:r>
              </a:p>
              <a:p>
                <a:pPr>
                  <a:spcBef>
                    <a:spcPct val="50000"/>
                  </a:spcBef>
                </a:pPr>
                <a:r>
                  <a:rPr lang="en-US" altLang="ja-JP" sz="1100" b="1">
                    <a:solidFill>
                      <a:schemeClr val="bg1"/>
                    </a:solidFill>
                  </a:rPr>
                  <a:t>CORRELATION</a:t>
                </a:r>
              </a:p>
              <a:p>
                <a:pPr>
                  <a:spcBef>
                    <a:spcPct val="50000"/>
                  </a:spcBef>
                </a:pPr>
                <a:endParaRPr lang="en-US" altLang="ja-JP" sz="1100">
                  <a:solidFill>
                    <a:schemeClr val="bg1"/>
                  </a:solidFill>
                </a:endParaRPr>
              </a:p>
            </p:txBody>
          </p:sp>
        </p:grpSp>
        <p:grpSp>
          <p:nvGrpSpPr>
            <p:cNvPr id="11" name="Group 88"/>
            <p:cNvGrpSpPr>
              <a:grpSpLocks/>
            </p:cNvGrpSpPr>
            <p:nvPr/>
          </p:nvGrpSpPr>
          <p:grpSpPr bwMode="auto">
            <a:xfrm>
              <a:off x="1774" y="2311"/>
              <a:ext cx="667" cy="734"/>
              <a:chOff x="6534688" y="3683000"/>
              <a:chExt cx="1944687" cy="1919148"/>
            </a:xfrm>
          </p:grpSpPr>
          <p:sp>
            <p:nvSpPr>
              <p:cNvPr id="46165" name="AutoShape 27"/>
              <p:cNvSpPr>
                <a:spLocks noChangeArrowheads="1"/>
              </p:cNvSpPr>
              <p:nvPr/>
            </p:nvSpPr>
            <p:spPr bwMode="gray">
              <a:xfrm>
                <a:off x="6534688" y="3683000"/>
                <a:ext cx="1944687" cy="1919148"/>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160" name="AutoShape 28"/>
              <p:cNvSpPr>
                <a:spLocks noChangeArrowheads="1"/>
              </p:cNvSpPr>
              <p:nvPr/>
            </p:nvSpPr>
            <p:spPr bwMode="gray">
              <a:xfrm>
                <a:off x="6578421" y="3716990"/>
                <a:ext cx="1854303" cy="1848553"/>
              </a:xfrm>
              <a:prstGeom prst="roundRect">
                <a:avLst>
                  <a:gd name="adj" fmla="val 16667"/>
                </a:avLst>
              </a:prstGeom>
              <a:solidFill>
                <a:schemeClr val="tx1">
                  <a:lumMod val="50000"/>
                  <a:lumOff val="50000"/>
                </a:schemeClr>
              </a:solidFill>
              <a:ln w="12700" algn="ctr">
                <a:solidFill>
                  <a:srgbClr val="C0C0C4"/>
                </a:solidFill>
                <a:round/>
                <a:headEnd/>
                <a:tailEnd/>
              </a:ln>
              <a:effectLst/>
            </p:spPr>
            <p:txBody>
              <a:bodyPr lIns="82124" tIns="41061" rIns="82124" bIns="41061" anchor="ctr"/>
              <a:lstStyle/>
              <a:p>
                <a:pPr eaLnBrk="1" hangingPunct="1">
                  <a:lnSpc>
                    <a:spcPct val="100000"/>
                  </a:lnSpc>
                </a:pPr>
                <a:endParaRPr lang="en-US" sz="1100"/>
              </a:p>
            </p:txBody>
          </p:sp>
          <p:sp>
            <p:nvSpPr>
              <p:cNvPr id="46167" name="AutoShape 29"/>
              <p:cNvSpPr>
                <a:spLocks noChangeArrowheads="1"/>
              </p:cNvSpPr>
              <p:nvPr/>
            </p:nvSpPr>
            <p:spPr bwMode="gray">
              <a:xfrm>
                <a:off x="6615650" y="3736975"/>
                <a:ext cx="1781175" cy="1676855"/>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sp>
            <p:nvSpPr>
              <p:cNvPr id="46168" name="TextBox 33"/>
              <p:cNvSpPr txBox="1">
                <a:spLocks noChangeArrowheads="1"/>
              </p:cNvSpPr>
              <p:nvPr/>
            </p:nvSpPr>
            <p:spPr bwMode="gray">
              <a:xfrm>
                <a:off x="6666450" y="3988863"/>
                <a:ext cx="1682750" cy="1307419"/>
              </a:xfrm>
              <a:prstGeom prst="rect">
                <a:avLst/>
              </a:prstGeom>
              <a:noFill/>
              <a:ln w="9525">
                <a:noFill/>
                <a:miter lim="800000"/>
                <a:headEnd/>
                <a:tailEnd/>
              </a:ln>
            </p:spPr>
            <p:txBody>
              <a:bodyPr lIns="0" tIns="0" rIns="0" bIns="0" anchor="ctr" anchorCtr="1"/>
              <a:lstStyle/>
              <a:p>
                <a:pPr>
                  <a:spcBef>
                    <a:spcPct val="50000"/>
                  </a:spcBef>
                </a:pPr>
                <a:r>
                  <a:rPr lang="en-US" altLang="ja-JP" sz="1400" b="1">
                    <a:solidFill>
                      <a:schemeClr val="bg1"/>
                    </a:solidFill>
                  </a:rPr>
                  <a:t>DECISION ENGINE</a:t>
                </a:r>
              </a:p>
            </p:txBody>
          </p:sp>
        </p:grpSp>
        <p:sp>
          <p:nvSpPr>
            <p:cNvPr id="46169" name="Line 42"/>
            <p:cNvSpPr>
              <a:spLocks noChangeShapeType="1"/>
            </p:cNvSpPr>
            <p:nvPr/>
          </p:nvSpPr>
          <p:spPr bwMode="gray">
            <a:xfrm>
              <a:off x="536" y="1803"/>
              <a:ext cx="0" cy="10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sp>
          <p:nvSpPr>
            <p:cNvPr id="46170" name="Line 42"/>
            <p:cNvSpPr>
              <a:spLocks noChangeShapeType="1"/>
            </p:cNvSpPr>
            <p:nvPr/>
          </p:nvSpPr>
          <p:spPr bwMode="gray">
            <a:xfrm rot="-5400000">
              <a:off x="1733" y="2615"/>
              <a:ext cx="0" cy="82"/>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sp>
        <p:nvSpPr>
          <p:cNvPr id="142" name="5-Point Star 141"/>
          <p:cNvSpPr/>
          <p:nvPr/>
        </p:nvSpPr>
        <p:spPr>
          <a:xfrm>
            <a:off x="1223963" y="3544888"/>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43" name="5-Point Star 142"/>
          <p:cNvSpPr/>
          <p:nvPr/>
        </p:nvSpPr>
        <p:spPr>
          <a:xfrm>
            <a:off x="1223963" y="4225925"/>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44" name="5-Point Star 143"/>
          <p:cNvSpPr/>
          <p:nvPr/>
        </p:nvSpPr>
        <p:spPr>
          <a:xfrm>
            <a:off x="3586163" y="3544888"/>
            <a:ext cx="328612"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sp>
        <p:nvSpPr>
          <p:cNvPr id="181" name="Explosion 1 180"/>
          <p:cNvSpPr/>
          <p:nvPr/>
        </p:nvSpPr>
        <p:spPr bwMode="auto">
          <a:xfrm>
            <a:off x="1873250" y="1435100"/>
            <a:ext cx="1055688" cy="660400"/>
          </a:xfrm>
          <a:prstGeom prst="irregularSeal1">
            <a:avLst/>
          </a:prstGeom>
          <a:solidFill>
            <a:schemeClr val="accent2">
              <a:lumMod val="20000"/>
              <a:lumOff val="80000"/>
            </a:schemeClr>
          </a:solidFill>
          <a:ln w="9525" cap="flat" cmpd="sng" algn="ctr">
            <a:solidFill>
              <a:schemeClr val="accent2"/>
            </a:solidFill>
            <a:prstDash val="solid"/>
            <a:round/>
            <a:headEnd type="none" w="med" len="med"/>
            <a:tailEnd type="none" w="med" len="med"/>
          </a:ln>
          <a:effectLst/>
        </p:spPr>
        <p:txBody>
          <a:bodyPr wrap="none" lIns="82124" tIns="41061" rIns="82124" bIns="41061" anchor="ctr"/>
          <a:lstStyle/>
          <a:p>
            <a:pPr defTabSz="814388"/>
            <a:r>
              <a:rPr lang="en-US" altLang="ja-JP" sz="1400" b="1"/>
              <a:t>?!!?!!</a:t>
            </a:r>
            <a:endParaRPr lang="en-US" altLang="ja-JP" sz="1100" b="1"/>
          </a:p>
        </p:txBody>
      </p:sp>
      <p:sp>
        <p:nvSpPr>
          <p:cNvPr id="102" name="5-Point Star 101"/>
          <p:cNvSpPr/>
          <p:nvPr/>
        </p:nvSpPr>
        <p:spPr>
          <a:xfrm>
            <a:off x="2451100" y="3544888"/>
            <a:ext cx="328613" cy="339725"/>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00000"/>
              </a:lnSpc>
            </a:pPr>
            <a:endParaRPr lang="en-US" sz="4400">
              <a:solidFill>
                <a:srgbClr val="FFFFFF"/>
              </a:solidFill>
              <a:latin typeface="Arial" charset="0"/>
              <a:ea typeface="ＭＳ Ｐゴシック" charset="-128"/>
            </a:endParaRPr>
          </a:p>
        </p:txBody>
      </p:sp>
      <p:grpSp>
        <p:nvGrpSpPr>
          <p:cNvPr id="12" name="Group 137"/>
          <p:cNvGrpSpPr>
            <a:grpSpLocks/>
          </p:cNvGrpSpPr>
          <p:nvPr/>
        </p:nvGrpSpPr>
        <p:grpSpPr bwMode="auto">
          <a:xfrm>
            <a:off x="3074988" y="5767388"/>
            <a:ext cx="838200" cy="511175"/>
            <a:chOff x="1937" y="3633"/>
            <a:chExt cx="528" cy="322"/>
          </a:xfrm>
        </p:grpSpPr>
        <p:sp>
          <p:nvSpPr>
            <p:cNvPr id="46177" name="Rounded Rectangular Callout 120"/>
            <p:cNvSpPr>
              <a:spLocks noChangeArrowheads="1"/>
            </p:cNvSpPr>
            <p:nvPr/>
          </p:nvSpPr>
          <p:spPr bwMode="auto">
            <a:xfrm>
              <a:off x="1937" y="3661"/>
              <a:ext cx="528" cy="226"/>
            </a:xfrm>
            <a:prstGeom prst="wedgeRoundRectCallout">
              <a:avLst>
                <a:gd name="adj1" fmla="val -116171"/>
                <a:gd name="adj2" fmla="val -75546"/>
                <a:gd name="adj3" fmla="val 16667"/>
              </a:avLst>
            </a:prstGeom>
            <a:solidFill>
              <a:schemeClr val="accent2">
                <a:alpha val="70979"/>
              </a:schemeClr>
            </a:solidFill>
            <a:ln w="9525">
              <a:solidFill>
                <a:schemeClr val="tx2"/>
              </a:solidFill>
              <a:round/>
              <a:headEnd/>
              <a:tailEnd/>
            </a:ln>
          </p:spPr>
          <p:txBody>
            <a:bodyPr lIns="82124" tIns="41061" rIns="82124" bIns="41061" anchor="ctr">
              <a:spAutoFit/>
            </a:bodyPr>
            <a:lstStyle/>
            <a:p>
              <a:pPr defTabSz="814388"/>
              <a:endParaRPr lang="en-US" sz="1800"/>
            </a:p>
          </p:txBody>
        </p:sp>
        <p:pic>
          <p:nvPicPr>
            <p:cNvPr id="46178" name="Picture 29" descr="BIOSGN2">
              <a:hlinkClick r:id="rId8"/>
            </p:cNvPr>
            <p:cNvPicPr preferRelativeResize="0">
              <a:picLocks noChangeAspect="1" noChangeArrowheads="1"/>
            </p:cNvPicPr>
            <p:nvPr/>
          </p:nvPicPr>
          <p:blipFill>
            <a:blip r:embed="rId9" cstate="print"/>
            <a:srcRect r="632" b="328"/>
            <a:stretch>
              <a:fillRect/>
            </a:stretch>
          </p:blipFill>
          <p:spPr bwMode="gray">
            <a:xfrm>
              <a:off x="1992" y="3634"/>
              <a:ext cx="246" cy="238"/>
            </a:xfrm>
            <a:prstGeom prst="rect">
              <a:avLst/>
            </a:prstGeom>
            <a:solidFill>
              <a:schemeClr val="accent2">
                <a:alpha val="36078"/>
              </a:schemeClr>
            </a:solidFill>
            <a:ln w="19050">
              <a:solidFill>
                <a:srgbClr val="CB3333"/>
              </a:solidFill>
              <a:miter lim="800000"/>
              <a:headEnd/>
              <a:tailEnd/>
            </a:ln>
          </p:spPr>
        </p:pic>
        <p:pic>
          <p:nvPicPr>
            <p:cNvPr id="46179" name="Picture 95" descr="guylaptop"/>
            <p:cNvPicPr preferRelativeResize="0">
              <a:picLocks noChangeAspect="1" noChangeArrowheads="1"/>
            </p:cNvPicPr>
            <p:nvPr/>
          </p:nvPicPr>
          <p:blipFill>
            <a:blip r:embed="rId7" cstate="print"/>
            <a:srcRect l="43016" t="13870" r="30611" b="43465"/>
            <a:stretch>
              <a:fillRect/>
            </a:stretch>
          </p:blipFill>
          <p:spPr bwMode="auto">
            <a:xfrm>
              <a:off x="2114" y="3688"/>
              <a:ext cx="213" cy="267"/>
            </a:xfrm>
            <a:prstGeom prst="rect">
              <a:avLst/>
            </a:prstGeom>
            <a:solidFill>
              <a:schemeClr val="accent2">
                <a:alpha val="36078"/>
              </a:schemeClr>
            </a:solidFill>
            <a:ln w="9525">
              <a:noFill/>
              <a:miter lim="800000"/>
              <a:headEnd/>
              <a:tailEnd/>
            </a:ln>
          </p:spPr>
        </p:pic>
        <p:sp>
          <p:nvSpPr>
            <p:cNvPr id="46180" name="TextBox 123"/>
            <p:cNvSpPr txBox="1">
              <a:spLocks noChangeArrowheads="1"/>
            </p:cNvSpPr>
            <p:nvPr/>
          </p:nvSpPr>
          <p:spPr bwMode="auto">
            <a:xfrm>
              <a:off x="2290" y="3633"/>
              <a:ext cx="175" cy="231"/>
            </a:xfrm>
            <a:prstGeom prst="rect">
              <a:avLst/>
            </a:prstGeom>
            <a:noFill/>
            <a:ln w="9525">
              <a:noFill/>
              <a:miter lim="800000"/>
              <a:headEnd/>
              <a:tailEnd/>
            </a:ln>
          </p:spPr>
          <p:txBody>
            <a:bodyPr>
              <a:spAutoFit/>
            </a:bodyPr>
            <a:lstStyle/>
            <a:p>
              <a:pPr eaLnBrk="1" hangingPunct="1">
                <a:lnSpc>
                  <a:spcPct val="100000"/>
                </a:lnSpc>
              </a:pPr>
              <a:r>
                <a:rPr lang="en-US" altLang="ja-JP" sz="1800">
                  <a:solidFill>
                    <a:srgbClr val="FF0000"/>
                  </a:solidFill>
                  <a:latin typeface="Bodoni MT Black" pitchFamily="18" charset="0"/>
                </a:rPr>
                <a:t>!</a:t>
              </a:r>
            </a:p>
          </p:txBody>
        </p:sp>
      </p:grpSp>
      <p:grpSp>
        <p:nvGrpSpPr>
          <p:cNvPr id="13" name="Group 138"/>
          <p:cNvGrpSpPr>
            <a:grpSpLocks/>
          </p:cNvGrpSpPr>
          <p:nvPr/>
        </p:nvGrpSpPr>
        <p:grpSpPr bwMode="auto">
          <a:xfrm>
            <a:off x="188913" y="2862263"/>
            <a:ext cx="1320800" cy="611187"/>
            <a:chOff x="119" y="1803"/>
            <a:chExt cx="832" cy="385"/>
          </a:xfrm>
        </p:grpSpPr>
        <p:sp>
          <p:nvSpPr>
            <p:cNvPr id="46182" name="AutoShape 10"/>
            <p:cNvSpPr>
              <a:spLocks noChangeArrowheads="1"/>
            </p:cNvSpPr>
            <p:nvPr/>
          </p:nvSpPr>
          <p:spPr bwMode="gray">
            <a:xfrm>
              <a:off x="119" y="1903"/>
              <a:ext cx="832" cy="285"/>
            </a:xfrm>
            <a:prstGeom prst="roundRect">
              <a:avLst>
                <a:gd name="adj" fmla="val 16667"/>
              </a:avLst>
            </a:prstGeom>
            <a:solidFill>
              <a:schemeClr val="bg1">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83" name="Line 42"/>
            <p:cNvSpPr>
              <a:spLocks noChangeShapeType="1"/>
            </p:cNvSpPr>
            <p:nvPr/>
          </p:nvSpPr>
          <p:spPr bwMode="gray">
            <a:xfrm>
              <a:off x="535" y="1803"/>
              <a:ext cx="0" cy="101"/>
            </a:xfrm>
            <a:prstGeom prst="line">
              <a:avLst/>
            </a:prstGeom>
            <a:noFill/>
            <a:ln w="22225">
              <a:solidFill>
                <a:srgbClr val="C0C0C4"/>
              </a:solidFill>
              <a:round/>
              <a:headEnd type="none" w="sm" len="sm"/>
              <a:tailEnd type="triangle" w="sm" len="sm"/>
            </a:ln>
          </p:spPr>
          <p:txBody>
            <a:bodyPr wrap="none" lIns="82124" tIns="41061" rIns="82124" bIns="41061" anchor="ctr"/>
            <a:lstStyle/>
            <a:p>
              <a:endParaRPr lang="ja-JP" altLang="en-US"/>
            </a:p>
          </p:txBody>
        </p:sp>
        <p:grpSp>
          <p:nvGrpSpPr>
            <p:cNvPr id="14" name="Group 12"/>
            <p:cNvGrpSpPr>
              <a:grpSpLocks/>
            </p:cNvGrpSpPr>
            <p:nvPr/>
          </p:nvGrpSpPr>
          <p:grpSpPr bwMode="auto">
            <a:xfrm>
              <a:off x="130" y="1914"/>
              <a:ext cx="810" cy="263"/>
              <a:chOff x="205653" y="3039125"/>
              <a:chExt cx="1287077" cy="417455"/>
            </a:xfrm>
          </p:grpSpPr>
          <p:sp>
            <p:nvSpPr>
              <p:cNvPr id="200" name="AutoShape 11"/>
              <p:cNvSpPr>
                <a:spLocks noChangeArrowheads="1"/>
              </p:cNvSpPr>
              <p:nvPr/>
            </p:nvSpPr>
            <p:spPr bwMode="gray">
              <a:xfrm>
                <a:off x="205652" y="3039125"/>
                <a:ext cx="1287077" cy="417456"/>
              </a:xfrm>
              <a:prstGeom prst="roundRect">
                <a:avLst>
                  <a:gd name="adj" fmla="val 16667"/>
                </a:avLst>
              </a:prstGeom>
              <a:solidFill>
                <a:schemeClr val="bg1">
                  <a:lumMod val="50000"/>
                </a:schemeClr>
              </a:solidFill>
              <a:ln w="12700" algn="ctr">
                <a:solidFill>
                  <a:srgbClr val="C0C0C4"/>
                </a:solidFill>
                <a:round/>
                <a:headEnd/>
                <a:tailEnd/>
              </a:ln>
            </p:spPr>
            <p:txBody>
              <a:bodyPr lIns="82124" tIns="41061" rIns="82124" bIns="41061" anchor="ctr"/>
              <a:lstStyle/>
              <a:p>
                <a:pPr eaLnBrk="1" hangingPunct="1">
                  <a:lnSpc>
                    <a:spcPct val="100000"/>
                  </a:lnSpc>
                </a:pPr>
                <a:endParaRPr lang="en-US" sz="1100"/>
              </a:p>
            </p:txBody>
          </p:sp>
          <p:sp>
            <p:nvSpPr>
              <p:cNvPr id="46186" name="AutoShape 11"/>
              <p:cNvSpPr>
                <a:spLocks noChangeArrowheads="1"/>
              </p:cNvSpPr>
              <p:nvPr/>
            </p:nvSpPr>
            <p:spPr bwMode="gray">
              <a:xfrm>
                <a:off x="205653" y="3039125"/>
                <a:ext cx="1287077" cy="417455"/>
              </a:xfrm>
              <a:prstGeom prst="roundRect">
                <a:avLst>
                  <a:gd name="adj" fmla="val 16667"/>
                </a:avLst>
              </a:prstGeom>
              <a:solidFill>
                <a:schemeClr val="tx2">
                  <a:alpha val="25098"/>
                </a:schemeClr>
              </a:solidFill>
              <a:ln w="12700">
                <a:solidFill>
                  <a:srgbClr val="C0C0C4"/>
                </a:solidFill>
                <a:round/>
                <a:headEnd/>
                <a:tailEnd/>
              </a:ln>
            </p:spPr>
            <p:txBody>
              <a:bodyPr lIns="82124" tIns="41061" rIns="82124" bIns="41061" anchor="ctr"/>
              <a:lstStyle/>
              <a:p>
                <a:pPr eaLnBrk="1" hangingPunct="1">
                  <a:lnSpc>
                    <a:spcPct val="100000"/>
                  </a:lnSpc>
                </a:pPr>
                <a:endParaRPr lang="en-US" sz="1100"/>
              </a:p>
            </p:txBody>
          </p:sp>
        </p:grpSp>
        <p:sp>
          <p:nvSpPr>
            <p:cNvPr id="46187" name="AutoShape 12"/>
            <p:cNvSpPr>
              <a:spLocks noChangeArrowheads="1"/>
            </p:cNvSpPr>
            <p:nvPr/>
          </p:nvSpPr>
          <p:spPr bwMode="gray">
            <a:xfrm>
              <a:off x="143" y="1928"/>
              <a:ext cx="791" cy="249"/>
            </a:xfrm>
            <a:prstGeom prst="roundRect">
              <a:avLst>
                <a:gd name="adj" fmla="val 16667"/>
              </a:avLst>
            </a:prstGeom>
            <a:gradFill rotWithShape="1">
              <a:gsLst>
                <a:gs pos="0">
                  <a:schemeClr val="bg1">
                    <a:alpha val="35001"/>
                  </a:schemeClr>
                </a:gs>
                <a:gs pos="100000">
                  <a:schemeClr val="bg1">
                    <a:alpha val="0"/>
                  </a:schemeClr>
                </a:gs>
              </a:gsLst>
              <a:lin ang="5400000" scaled="1"/>
            </a:gradFill>
            <a:ln w="9525">
              <a:noFill/>
              <a:round/>
              <a:headEnd/>
              <a:tailEnd/>
            </a:ln>
          </p:spPr>
          <p:txBody>
            <a:bodyPr wrap="none" lIns="73025" tIns="36511" rIns="73025" bIns="36511" anchor="ctr"/>
            <a:lstStyle/>
            <a:p>
              <a:pPr eaLnBrk="1" hangingPunct="1">
                <a:lnSpc>
                  <a:spcPct val="100000"/>
                </a:lnSpc>
              </a:pPr>
              <a:endParaRPr lang="en-US" sz="1100"/>
            </a:p>
          </p:txBody>
        </p:sp>
        <p:sp>
          <p:nvSpPr>
            <p:cNvPr id="46188" name="TextBox 28"/>
            <p:cNvSpPr txBox="1">
              <a:spLocks noChangeArrowheads="1"/>
            </p:cNvSpPr>
            <p:nvPr/>
          </p:nvSpPr>
          <p:spPr bwMode="gray">
            <a:xfrm>
              <a:off x="174" y="1953"/>
              <a:ext cx="729" cy="181"/>
            </a:xfrm>
            <a:prstGeom prst="rect">
              <a:avLst/>
            </a:prstGeom>
            <a:noFill/>
            <a:ln w="9525">
              <a:noFill/>
              <a:miter lim="800000"/>
              <a:headEnd/>
              <a:tailEnd/>
            </a:ln>
          </p:spPr>
          <p:txBody>
            <a:bodyPr lIns="0" tIns="0" rIns="0" bIns="0" anchor="ctr"/>
            <a:lstStyle/>
            <a:p>
              <a:pPr>
                <a:spcBef>
                  <a:spcPct val="50000"/>
                </a:spcBef>
              </a:pPr>
              <a:r>
                <a:rPr lang="en-US" altLang="ja-JP" sz="1200" b="1">
                  <a:solidFill>
                    <a:schemeClr val="bg1"/>
                  </a:solidFill>
                </a:rPr>
                <a:t>REPUTATION</a:t>
              </a:r>
            </a:p>
            <a:p>
              <a:pPr>
                <a:spcBef>
                  <a:spcPct val="50000"/>
                </a:spcBef>
              </a:pPr>
              <a:r>
                <a:rPr lang="en-US" altLang="ja-JP" sz="1200" b="1">
                  <a:solidFill>
                    <a:schemeClr val="bg1"/>
                  </a:solidFill>
                </a:rPr>
                <a:t>FILTERS</a:t>
              </a:r>
              <a:endParaRPr lang="en-US" altLang="ja-JP" sz="1200">
                <a:solidFill>
                  <a:schemeClr val="bg1"/>
                </a:solidFill>
              </a:endParaRPr>
            </a:p>
          </p:txBody>
        </p:sp>
      </p:grpSp>
      <p:sp>
        <p:nvSpPr>
          <p:cNvPr id="46190" name="Rectangle 110"/>
          <p:cNvSpPr>
            <a:spLocks noChangeArrowheads="1"/>
          </p:cNvSpPr>
          <p:nvPr/>
        </p:nvSpPr>
        <p:spPr bwMode="auto">
          <a:xfrm>
            <a:off x="3707904" y="188640"/>
            <a:ext cx="5256584" cy="575366"/>
          </a:xfrm>
          <a:prstGeom prst="rect">
            <a:avLst/>
          </a:prstGeom>
          <a:solidFill>
            <a:srgbClr val="FF0000"/>
          </a:solidFill>
          <a:ln w="9525" algn="ctr">
            <a:noFill/>
            <a:miter lim="800000"/>
            <a:headEnd/>
            <a:tailEnd/>
          </a:ln>
          <a:effectLst/>
        </p:spPr>
        <p:txBody>
          <a:bodyPr wrap="square" lIns="82124" tIns="41061" rIns="82124" bIns="41061">
            <a:spAutoFit/>
          </a:bodyPr>
          <a:lstStyle/>
          <a:p>
            <a:pPr defTabSz="814388"/>
            <a:r>
              <a:rPr lang="ja-JP" altLang="en-US" sz="1600" b="1" dirty="0">
                <a:solidFill>
                  <a:schemeClr val="bg1"/>
                </a:solidFill>
              </a:rPr>
              <a:t>疑わしい攻撃者の場合</a:t>
            </a:r>
            <a:r>
              <a:rPr lang="ja-JP" altLang="en-US" sz="1600" b="1" dirty="0">
                <a:solidFill>
                  <a:schemeClr val="bg1"/>
                </a:solidFill>
                <a:sym typeface="Wingdings" pitchFamily="2" charset="2"/>
              </a:rPr>
              <a:t>ローカルインスペクションにグローバルコリレーションが関与してブロック</a:t>
            </a:r>
            <a:endParaRPr lang="ja-JP" altLang="en-US" sz="1600"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229703" y="432215"/>
            <a:ext cx="5422418" cy="838200"/>
          </a:xfrm>
        </p:spPr>
        <p:txBody>
          <a:bodyPr/>
          <a:lstStyle/>
          <a:p>
            <a:r>
              <a:rPr lang="ja-JP" altLang="en-US" dirty="0" smtClean="0">
                <a:ea typeface="ＭＳ Ｐゴシック" charset="-128"/>
              </a:rPr>
              <a:t>グローバルコリレーションのモード</a:t>
            </a:r>
            <a:endParaRPr lang="ja-JP" altLang="en-US" dirty="0">
              <a:ea typeface="ＭＳ Ｐゴシック" charset="-128"/>
            </a:endParaRPr>
          </a:p>
        </p:txBody>
      </p:sp>
      <p:sp>
        <p:nvSpPr>
          <p:cNvPr id="76803" name="Rectangle 3"/>
          <p:cNvSpPr>
            <a:spLocks noGrp="1" noChangeArrowheads="1"/>
          </p:cNvSpPr>
          <p:nvPr>
            <p:ph type="body" idx="4294967295"/>
          </p:nvPr>
        </p:nvSpPr>
        <p:spPr>
          <a:xfrm>
            <a:off x="5580063" y="1639888"/>
            <a:ext cx="3563937" cy="4379912"/>
          </a:xfrm>
        </p:spPr>
        <p:txBody>
          <a:bodyPr/>
          <a:lstStyle/>
          <a:p>
            <a:pPr>
              <a:lnSpc>
                <a:spcPct val="85000"/>
              </a:lnSpc>
            </a:pPr>
            <a:r>
              <a:rPr lang="ja-JP" altLang="en-US" sz="1800" b="1" dirty="0" smtClean="0">
                <a:ea typeface="ＭＳ Ｐゴシック" charset="-128"/>
              </a:rPr>
              <a:t>グローバル</a:t>
            </a:r>
            <a:r>
              <a:rPr lang="ja-JP" altLang="en-US" sz="1800" b="1" dirty="0">
                <a:ea typeface="ＭＳ Ｐゴシック" charset="-128"/>
              </a:rPr>
              <a:t>コリレーション</a:t>
            </a:r>
            <a:r>
              <a:rPr lang="ja-JP" altLang="en-US" sz="1800" b="1" dirty="0" smtClean="0">
                <a:ea typeface="ＭＳ Ｐゴシック" charset="-128"/>
              </a:rPr>
              <a:t>は</a:t>
            </a:r>
            <a:r>
              <a:rPr lang="ja-JP" altLang="en-US" sz="1800" b="1" dirty="0">
                <a:ea typeface="ＭＳ Ｐゴシック" charset="-128"/>
              </a:rPr>
              <a:t>攻撃者のレピュテーションスコアに応じて、</a:t>
            </a:r>
            <a:r>
              <a:rPr lang="en-US" altLang="ja-JP" sz="1800" b="1" dirty="0">
                <a:ea typeface="ＭＳ Ｐゴシック" charset="-128"/>
              </a:rPr>
              <a:t>Risk Rating</a:t>
            </a:r>
            <a:r>
              <a:rPr lang="ja-JP" altLang="en-US" sz="1800" b="1" dirty="0">
                <a:ea typeface="ＭＳ Ｐゴシック" charset="-128"/>
              </a:rPr>
              <a:t>を調整する</a:t>
            </a:r>
          </a:p>
          <a:p>
            <a:pPr>
              <a:lnSpc>
                <a:spcPct val="85000"/>
              </a:lnSpc>
            </a:pPr>
            <a:r>
              <a:rPr lang="en-US" altLang="ja-JP" sz="1800" b="1" dirty="0">
                <a:ea typeface="ＭＳ Ｐゴシック" charset="-128"/>
              </a:rPr>
              <a:t>Standard</a:t>
            </a:r>
            <a:r>
              <a:rPr lang="ja-JP" altLang="en-US" sz="1800" b="1" dirty="0">
                <a:ea typeface="ＭＳ Ｐゴシック" charset="-128"/>
              </a:rPr>
              <a:t>モード：　イベントの</a:t>
            </a:r>
            <a:r>
              <a:rPr lang="en-US" altLang="ja-JP" sz="1800" b="1" dirty="0">
                <a:ea typeface="ＭＳ Ｐゴシック" charset="-128"/>
              </a:rPr>
              <a:t>Risk Rating</a:t>
            </a:r>
            <a:r>
              <a:rPr lang="ja-JP" altLang="en-US" sz="1800" b="1" dirty="0">
                <a:ea typeface="ＭＳ Ｐゴシック" charset="-128"/>
              </a:rPr>
              <a:t>調整をベースに、</a:t>
            </a:r>
            <a:r>
              <a:rPr lang="en-US" altLang="ja-JP" sz="1800" b="1" dirty="0">
                <a:ea typeface="ＭＳ Ｐゴシック" charset="-128"/>
              </a:rPr>
              <a:t>2</a:t>
            </a:r>
            <a:r>
              <a:rPr lang="ja-JP" altLang="en-US" sz="1800" b="1" dirty="0" err="1">
                <a:ea typeface="ＭＳ Ｐゴシック" charset="-128"/>
              </a:rPr>
              <a:t>つの</a:t>
            </a:r>
            <a:r>
              <a:rPr lang="ja-JP" altLang="en-US" sz="1800" b="1" dirty="0">
                <a:ea typeface="ＭＳ Ｐゴシック" charset="-128"/>
              </a:rPr>
              <a:t>新規のレピュテーションによるアクションの上書きを追加。　</a:t>
            </a:r>
            <a:r>
              <a:rPr lang="en-US" altLang="ja-JP" sz="1800" b="1" dirty="0">
                <a:ea typeface="ＭＳ Ｐゴシック" charset="-128"/>
              </a:rPr>
              <a:t>Deny Packet</a:t>
            </a:r>
            <a:r>
              <a:rPr lang="ja-JP" altLang="en-US" sz="1800" b="1" dirty="0">
                <a:ea typeface="ＭＳ Ｐゴシック" charset="-128"/>
              </a:rPr>
              <a:t>と</a:t>
            </a:r>
            <a:r>
              <a:rPr lang="en-US" altLang="ja-JP" sz="1800" b="1" dirty="0">
                <a:ea typeface="ＭＳ Ｐゴシック" charset="-128"/>
              </a:rPr>
              <a:t>Deny Attacker</a:t>
            </a:r>
            <a:r>
              <a:rPr lang="ja-JP" altLang="en-US" sz="1800" b="1" dirty="0">
                <a:ea typeface="ＭＳ Ｐゴシック" charset="-128"/>
              </a:rPr>
              <a:t>の</a:t>
            </a:r>
            <a:r>
              <a:rPr lang="en-US" altLang="ja-JP" sz="1800" b="1" dirty="0">
                <a:ea typeface="ＭＳ Ｐゴシック" charset="-128"/>
              </a:rPr>
              <a:t>2</a:t>
            </a:r>
            <a:r>
              <a:rPr lang="ja-JP" altLang="en-US" sz="1800" b="1" dirty="0" err="1">
                <a:ea typeface="ＭＳ Ｐゴシック" charset="-128"/>
              </a:rPr>
              <a:t>つの</a:t>
            </a:r>
            <a:r>
              <a:rPr lang="ja-JP" altLang="en-US" sz="1800" b="1" dirty="0">
                <a:ea typeface="ＭＳ Ｐゴシック" charset="-128"/>
              </a:rPr>
              <a:t>アクション</a:t>
            </a:r>
          </a:p>
          <a:p>
            <a:pPr>
              <a:lnSpc>
                <a:spcPct val="85000"/>
              </a:lnSpc>
            </a:pPr>
            <a:r>
              <a:rPr lang="en-US" altLang="ja-JP" sz="1800" b="1" dirty="0">
                <a:ea typeface="ＭＳ Ｐゴシック" charset="-128"/>
              </a:rPr>
              <a:t>Aggressive</a:t>
            </a:r>
            <a:r>
              <a:rPr lang="ja-JP" altLang="en-US" sz="1800" b="1" dirty="0">
                <a:ea typeface="ＭＳ Ｐゴシック" charset="-128"/>
              </a:rPr>
              <a:t>モード：　 </a:t>
            </a:r>
            <a:r>
              <a:rPr lang="en-US" altLang="ja-JP" sz="1800" b="1" dirty="0">
                <a:ea typeface="ＭＳ Ｐゴシック" charset="-128"/>
              </a:rPr>
              <a:t>Standard</a:t>
            </a:r>
            <a:r>
              <a:rPr lang="ja-JP" altLang="en-US" sz="1800" b="1" dirty="0">
                <a:ea typeface="ＭＳ Ｐゴシック" charset="-128"/>
              </a:rPr>
              <a:t>モードより、より低いリスクの閾値であっても</a:t>
            </a:r>
            <a:r>
              <a:rPr lang="en-US" altLang="ja-JP" sz="1800" b="1" dirty="0">
                <a:ea typeface="ＭＳ Ｐゴシック" charset="-128"/>
              </a:rPr>
              <a:t>2</a:t>
            </a:r>
            <a:r>
              <a:rPr lang="ja-JP" altLang="en-US" sz="1800" b="1" dirty="0" err="1">
                <a:ea typeface="ＭＳ Ｐゴシック" charset="-128"/>
              </a:rPr>
              <a:t>つの</a:t>
            </a:r>
            <a:r>
              <a:rPr lang="ja-JP" altLang="en-US" sz="1800" b="1" dirty="0">
                <a:ea typeface="ＭＳ Ｐゴシック" charset="-128"/>
              </a:rPr>
              <a:t>同様のアクションを追加する</a:t>
            </a:r>
          </a:p>
          <a:p>
            <a:pPr>
              <a:lnSpc>
                <a:spcPct val="85000"/>
              </a:lnSpc>
            </a:pPr>
            <a:r>
              <a:rPr lang="en-US" altLang="ja-JP" sz="1800" b="1" dirty="0">
                <a:ea typeface="ＭＳ Ｐゴシック" charset="-128"/>
              </a:rPr>
              <a:t>Permissive</a:t>
            </a:r>
            <a:r>
              <a:rPr lang="ja-JP" altLang="en-US" sz="1800" b="1" dirty="0">
                <a:ea typeface="ＭＳ Ｐゴシック" charset="-128"/>
              </a:rPr>
              <a:t>モード：　新規のアクションの上書きを追加することなく、</a:t>
            </a:r>
            <a:r>
              <a:rPr lang="en-US" altLang="ja-JP" sz="1800" b="1" dirty="0">
                <a:ea typeface="ＭＳ Ｐゴシック" charset="-128"/>
              </a:rPr>
              <a:t>Risk Rating</a:t>
            </a:r>
            <a:r>
              <a:rPr lang="ja-JP" altLang="en-US" sz="1800" b="1" dirty="0">
                <a:ea typeface="ＭＳ Ｐゴシック" charset="-128"/>
              </a:rPr>
              <a:t>のみを調整</a:t>
            </a:r>
          </a:p>
        </p:txBody>
      </p:sp>
      <p:graphicFrame>
        <p:nvGraphicFramePr>
          <p:cNvPr id="76804" name="Group 4"/>
          <p:cNvGraphicFramePr>
            <a:graphicFrameLocks noGrp="1"/>
          </p:cNvGraphicFramePr>
          <p:nvPr/>
        </p:nvGraphicFramePr>
        <p:xfrm>
          <a:off x="152400" y="1524000"/>
          <a:ext cx="5410200" cy="2182813"/>
        </p:xfrm>
        <a:graphic>
          <a:graphicData uri="http://schemas.openxmlformats.org/drawingml/2006/table">
            <a:tbl>
              <a:tblPr/>
              <a:tblGrid>
                <a:gridCol w="1143000"/>
                <a:gridCol w="838200"/>
                <a:gridCol w="1265238"/>
                <a:gridCol w="1082675"/>
                <a:gridCol w="1081087"/>
              </a:tblGrid>
              <a:tr h="762000">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400" b="1" i="0" u="none" strike="noStrike" cap="none" normalizeH="0" baseline="0" smtClean="0">
                          <a:ln>
                            <a:noFill/>
                          </a:ln>
                          <a:solidFill>
                            <a:schemeClr val="tx1"/>
                          </a:solidFill>
                          <a:effectLst/>
                          <a:latin typeface="Arial" charset="0"/>
                          <a:ea typeface="ＭＳ Ｐゴシック" charset="-128"/>
                        </a:rPr>
                        <a:t>モード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Modify</a:t>
                      </a:r>
                      <a:br>
                        <a:rPr kumimoji="0" lang="en-US" altLang="ja-JP" sz="1400" b="1" i="0" u="none" strike="noStrike" cap="none" normalizeH="0" baseline="0" smtClean="0">
                          <a:ln>
                            <a:noFill/>
                          </a:ln>
                          <a:solidFill>
                            <a:schemeClr val="tx1"/>
                          </a:solidFill>
                          <a:effectLst/>
                          <a:latin typeface="Arial" charset="0"/>
                          <a:ea typeface="ＭＳ Ｐゴシック" charset="-128"/>
                        </a:rPr>
                      </a:br>
                      <a:r>
                        <a:rPr kumimoji="0" lang="en-US" altLang="ja-JP" sz="1400" b="1" i="0" u="none" strike="noStrike" cap="none" normalizeH="0" baseline="0" smtClean="0">
                          <a:ln>
                            <a:noFill/>
                          </a:ln>
                          <a:solidFill>
                            <a:schemeClr val="tx1"/>
                          </a:solidFill>
                          <a:effectLst/>
                          <a:latin typeface="Arial" charset="0"/>
                          <a:ea typeface="ＭＳ Ｐゴシック" charset="-128"/>
                        </a:rPr>
                        <a:t>Risk 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Reputation Overrides</a:t>
                      </a:r>
                      <a:br>
                        <a:rPr kumimoji="0" lang="en-US" altLang="ja-JP" sz="1400" b="1" i="0" u="none" strike="noStrike" cap="none" normalizeH="0" baseline="0" smtClean="0">
                          <a:ln>
                            <a:noFill/>
                          </a:ln>
                          <a:solidFill>
                            <a:schemeClr val="tx1"/>
                          </a:solidFill>
                          <a:effectLst/>
                          <a:latin typeface="Arial" charset="0"/>
                          <a:ea typeface="ＭＳ Ｐゴシック" charset="-128"/>
                        </a:rPr>
                      </a:br>
                      <a:r>
                        <a:rPr kumimoji="0" lang="ja-JP" altLang="en-US" sz="1400" b="1" i="0" u="none" strike="noStrike" cap="none" normalizeH="0" baseline="0" smtClean="0">
                          <a:ln>
                            <a:noFill/>
                          </a:ln>
                          <a:solidFill>
                            <a:schemeClr val="tx1"/>
                          </a:solidFill>
                          <a:effectLst/>
                          <a:latin typeface="Arial" charset="0"/>
                          <a:ea typeface="ＭＳ Ｐゴシック" charset="-128"/>
                        </a:rPr>
                        <a:t>を利用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Deny Packet</a:t>
                      </a:r>
                      <a:br>
                        <a:rPr kumimoji="0" lang="en-US" altLang="ja-JP" sz="1400" b="1" i="0" u="none" strike="noStrike" cap="none" normalizeH="0" baseline="0" smtClean="0">
                          <a:ln>
                            <a:noFill/>
                          </a:ln>
                          <a:solidFill>
                            <a:schemeClr val="tx1"/>
                          </a:solidFill>
                          <a:effectLst/>
                          <a:latin typeface="Arial" charset="0"/>
                          <a:ea typeface="ＭＳ Ｐゴシック" charset="-128"/>
                        </a:rPr>
                      </a:br>
                      <a:r>
                        <a:rPr kumimoji="0" lang="en-US" altLang="ja-JP" sz="1400" b="1" i="0" u="none" strike="noStrike" cap="none" normalizeH="0" baseline="0" smtClean="0">
                          <a:ln>
                            <a:noFill/>
                          </a:ln>
                          <a:solidFill>
                            <a:schemeClr val="tx1"/>
                          </a:solidFill>
                          <a:effectLst/>
                          <a:latin typeface="Arial" charset="0"/>
                          <a:ea typeface="ＭＳ Ｐゴシック" charset="-128"/>
                        </a:rPr>
                        <a:t>RR</a:t>
                      </a:r>
                      <a:r>
                        <a:rPr kumimoji="0" lang="ja-JP" altLang="en-US" sz="1400" b="1" i="0" u="none" strike="noStrike" cap="none" normalizeH="0" baseline="0" smtClean="0">
                          <a:ln>
                            <a:noFill/>
                          </a:ln>
                          <a:solidFill>
                            <a:schemeClr val="tx1"/>
                          </a:solidFill>
                          <a:effectLst/>
                          <a:latin typeface="Arial" charset="0"/>
                          <a:ea typeface="ＭＳ Ｐゴシック" charset="-128"/>
                        </a:rPr>
                        <a:t>の閾値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Deny Attacker</a:t>
                      </a:r>
                      <a:br>
                        <a:rPr kumimoji="0" lang="en-US" altLang="ja-JP" sz="1400" b="1" i="0" u="none" strike="noStrike" cap="none" normalizeH="0" baseline="0" smtClean="0">
                          <a:ln>
                            <a:noFill/>
                          </a:ln>
                          <a:solidFill>
                            <a:schemeClr val="tx1"/>
                          </a:solidFill>
                          <a:effectLst/>
                          <a:latin typeface="Arial" charset="0"/>
                          <a:ea typeface="ＭＳ Ｐゴシック" charset="-128"/>
                        </a:rPr>
                      </a:br>
                      <a:r>
                        <a:rPr kumimoji="0" lang="en-US" altLang="ja-JP" sz="1400" b="1" i="0" u="none" strike="noStrike" cap="none" normalizeH="0" baseline="0" smtClean="0">
                          <a:ln>
                            <a:noFill/>
                          </a:ln>
                          <a:solidFill>
                            <a:schemeClr val="tx1"/>
                          </a:solidFill>
                          <a:effectLst/>
                          <a:latin typeface="Arial" charset="0"/>
                          <a:ea typeface="ＭＳ Ｐゴシック" charset="-128"/>
                        </a:rPr>
                        <a:t>RR</a:t>
                      </a:r>
                      <a:r>
                        <a:rPr kumimoji="0" lang="ja-JP" altLang="en-US" sz="1400" b="1" i="0" u="none" strike="noStrike" cap="none" normalizeH="0" baseline="0" smtClean="0">
                          <a:ln>
                            <a:noFill/>
                          </a:ln>
                          <a:solidFill>
                            <a:schemeClr val="tx1"/>
                          </a:solidFill>
                          <a:effectLst/>
                          <a:latin typeface="Arial" charset="0"/>
                          <a:ea typeface="ＭＳ Ｐゴシック" charset="-128"/>
                        </a:rPr>
                        <a:t>の閾値</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Permissive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n/a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Standard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rgbClr val="3333CC"/>
                          </a:solidFill>
                          <a:effectLst/>
                          <a:latin typeface="Arial" charset="0"/>
                          <a:ea typeface="ＭＳ Ｐゴシック" charset="-128"/>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rgbClr val="FF0000"/>
                          </a:solidFill>
                          <a:effectLst/>
                          <a:latin typeface="Arial" charset="0"/>
                          <a:ea typeface="ＭＳ Ｐゴシック" charset="-128"/>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Aggressive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smtClean="0">
                          <a:ln>
                            <a:noFill/>
                          </a:ln>
                          <a:solidFill>
                            <a:srgbClr val="3333CC"/>
                          </a:solidFill>
                          <a:effectLst/>
                          <a:latin typeface="Arial" charset="0"/>
                          <a:ea typeface="ＭＳ Ｐゴシック" charset="-128"/>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800" b="1" i="0" u="none" strike="noStrike" cap="none" normalizeH="0" baseline="0" dirty="0" smtClean="0">
                          <a:ln>
                            <a:noFill/>
                          </a:ln>
                          <a:solidFill>
                            <a:srgbClr val="FF0000"/>
                          </a:solidFill>
                          <a:effectLst/>
                          <a:latin typeface="Arial" charset="0"/>
                          <a:ea typeface="ＭＳ Ｐゴシック" charset="-128"/>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6836" name="Group 36"/>
          <p:cNvGraphicFramePr>
            <a:graphicFrameLocks noGrp="1"/>
          </p:cNvGraphicFramePr>
          <p:nvPr/>
        </p:nvGraphicFramePr>
        <p:xfrm>
          <a:off x="79375" y="4495800"/>
          <a:ext cx="5556250" cy="2098548"/>
        </p:xfrm>
        <a:graphic>
          <a:graphicData uri="http://schemas.openxmlformats.org/drawingml/2006/table">
            <a:tbl>
              <a:tblPr/>
              <a:tblGrid>
                <a:gridCol w="1173163"/>
                <a:gridCol w="1490662"/>
                <a:gridCol w="1363663"/>
                <a:gridCol w="1528762"/>
              </a:tblGrid>
              <a:tr h="762000">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400" b="1" i="0" u="none" strike="noStrike" cap="none" normalizeH="0" baseline="0" dirty="0" smtClean="0">
                          <a:ln>
                            <a:noFill/>
                          </a:ln>
                          <a:solidFill>
                            <a:schemeClr val="tx1"/>
                          </a:solidFill>
                          <a:effectLst/>
                          <a:latin typeface="Arial" charset="0"/>
                          <a:ea typeface="ＭＳ Ｐゴシック" charset="-128"/>
                        </a:rPr>
                        <a:t>モード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400" b="1" i="0" u="none" strike="noStrike" cap="none" normalizeH="0" baseline="0" smtClean="0">
                          <a:ln>
                            <a:noFill/>
                          </a:ln>
                          <a:solidFill>
                            <a:schemeClr val="tx1"/>
                          </a:solidFill>
                          <a:effectLst/>
                          <a:latin typeface="Arial" charset="0"/>
                          <a:ea typeface="ＭＳ Ｐゴシック" charset="-128"/>
                        </a:rPr>
                        <a:t>レピュテーションフィルタによるイングレスでの</a:t>
                      </a:r>
                      <a:r>
                        <a:rPr kumimoji="0" lang="en-US" altLang="ja-JP" sz="1400" b="1" i="0" u="none" strike="noStrike" cap="none" normalizeH="0" baseline="0" smtClean="0">
                          <a:ln>
                            <a:noFill/>
                          </a:ln>
                          <a:solidFill>
                            <a:schemeClr val="tx1"/>
                          </a:solidFill>
                          <a:effectLst/>
                          <a:latin typeface="Arial" charset="0"/>
                          <a:ea typeface="ＭＳ Ｐゴシック" charset="-128"/>
                        </a:rPr>
                        <a:t>Deny</a:t>
                      </a:r>
                      <a:r>
                        <a:rPr kumimoji="0" lang="ja-JP" altLang="en-US" sz="1400" b="1" i="0" u="none" strike="noStrike" cap="none" normalizeH="0" baseline="0" smtClean="0">
                          <a:ln>
                            <a:noFill/>
                          </a:ln>
                          <a:solidFill>
                            <a:schemeClr val="tx1"/>
                          </a:solidFill>
                          <a:effectLst/>
                          <a:latin typeface="Arial" charset="0"/>
                          <a:ea typeface="ＭＳ Ｐゴシック" charset="-128"/>
                        </a:rPr>
                        <a:t>の実行</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400" b="1" i="0" u="none" strike="noStrike" cap="none" normalizeH="0" baseline="0" smtClean="0">
                          <a:ln>
                            <a:noFill/>
                          </a:ln>
                          <a:solidFill>
                            <a:schemeClr val="tx1"/>
                          </a:solidFill>
                          <a:effectLst/>
                          <a:latin typeface="Arial" charset="0"/>
                          <a:ea typeface="ＭＳ Ｐゴシック" charset="-128"/>
                        </a:rPr>
                        <a:t>イングレスでのドロップのレポート</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ja-JP" altLang="en-US" sz="1400" b="1" i="0" u="none" strike="noStrike" cap="none" normalizeH="0" baseline="0" smtClean="0">
                          <a:ln>
                            <a:noFill/>
                          </a:ln>
                          <a:solidFill>
                            <a:schemeClr val="tx1"/>
                          </a:solidFill>
                          <a:effectLst/>
                          <a:latin typeface="Arial" charset="0"/>
                          <a:ea typeface="ＭＳ Ｐゴシック" charset="-128"/>
                        </a:rPr>
                        <a:t>レピュテーションフィルタのヒットカウントの統計情報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0213">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dirty="0" smtClean="0">
                          <a:ln>
                            <a:noFill/>
                          </a:ln>
                          <a:solidFill>
                            <a:schemeClr val="tx1"/>
                          </a:solidFill>
                          <a:effectLst/>
                          <a:latin typeface="Arial" charset="0"/>
                          <a:ea typeface="ＭＳ Ｐゴシック" charset="-128"/>
                        </a:rPr>
                        <a:t>Reputation Filter </a:t>
                      </a:r>
                      <a:r>
                        <a:rPr kumimoji="0" lang="en-US" altLang="ja-JP" sz="1400" b="1" i="0" u="none" strike="noStrike" cap="none" normalizeH="0" baseline="0" dirty="0" smtClean="0">
                          <a:ln>
                            <a:noFill/>
                          </a:ln>
                          <a:solidFill>
                            <a:srgbClr val="C00000"/>
                          </a:solidFill>
                          <a:effectLst/>
                          <a:latin typeface="Arial" charset="0"/>
                          <a:ea typeface="ＭＳ Ｐゴシック" charset="-128"/>
                        </a:rPr>
                        <a:t>Audit Mode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Reputation Filter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tx2"/>
                        </a:buClr>
                        <a:buSzPct val="100000"/>
                        <a:buFont typeface="Wingdings" pitchFamily="2" charset="2"/>
                        <a:buNone/>
                        <a:tabLst/>
                      </a:pPr>
                      <a:r>
                        <a:rPr kumimoji="0" lang="en-US" altLang="ja-JP" sz="1400" b="1" i="0" u="none" strike="noStrike" cap="none" normalizeH="0" baseline="0" smtClean="0">
                          <a:ln>
                            <a:noFill/>
                          </a:ln>
                          <a:solidFill>
                            <a:schemeClr val="tx1"/>
                          </a:solidFill>
                          <a:effectLst/>
                          <a:latin typeface="Arial" charset="0"/>
                          <a:ea typeface="ＭＳ Ｐゴシック" charset="-128"/>
                        </a:rPr>
                        <a:t>Yes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6858" name="Text Box 58"/>
          <p:cNvSpPr txBox="1">
            <a:spLocks noChangeArrowheads="1"/>
          </p:cNvSpPr>
          <p:nvPr/>
        </p:nvSpPr>
        <p:spPr bwMode="auto">
          <a:xfrm>
            <a:off x="152400" y="3733800"/>
            <a:ext cx="4759325" cy="5175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eaLnBrk="1" hangingPunct="1">
              <a:lnSpc>
                <a:spcPct val="100000"/>
              </a:lnSpc>
            </a:pPr>
            <a:r>
              <a:rPr lang="en-US" altLang="ja-JP" sz="1400" b="1"/>
              <a:t>※</a:t>
            </a:r>
            <a:r>
              <a:rPr lang="ja-JP" altLang="en-US" sz="1400" b="1"/>
              <a:t>デフォルトでは</a:t>
            </a:r>
            <a:r>
              <a:rPr lang="en-US" altLang="ja-JP" sz="1400" b="1"/>
              <a:t>High Risk</a:t>
            </a:r>
            <a:r>
              <a:rPr lang="ja-JP" altLang="en-US" sz="1400" b="1"/>
              <a:t>アラート </a:t>
            </a:r>
            <a:r>
              <a:rPr lang="en-US" altLang="ja-JP" sz="1400" b="1"/>
              <a:t>RR=90</a:t>
            </a:r>
            <a:r>
              <a:rPr lang="ja-JP" altLang="en-US" sz="1400" b="1"/>
              <a:t>以上のイベントに</a:t>
            </a:r>
            <a:br>
              <a:rPr lang="ja-JP" altLang="en-US" sz="1400" b="1"/>
            </a:br>
            <a:r>
              <a:rPr lang="en-US" altLang="ja-JP" sz="1400" b="1"/>
              <a:t>Deny Packet</a:t>
            </a:r>
            <a:r>
              <a:rPr lang="ja-JP" altLang="en-US" sz="1400" b="1"/>
              <a:t>のアクションが追加される</a:t>
            </a:r>
          </a:p>
        </p:txBody>
      </p:sp>
      <p:sp>
        <p:nvSpPr>
          <p:cNvPr id="76859" name="Rectangle 59"/>
          <p:cNvSpPr>
            <a:spLocks noChangeArrowheads="1"/>
          </p:cNvSpPr>
          <p:nvPr/>
        </p:nvSpPr>
        <p:spPr bwMode="auto">
          <a:xfrm>
            <a:off x="3429000" y="1524000"/>
            <a:ext cx="2133600" cy="762000"/>
          </a:xfrm>
          <a:prstGeom prst="rect">
            <a:avLst/>
          </a:prstGeom>
          <a:noFill/>
          <a:ln w="28575">
            <a:solidFill>
              <a:srgbClr val="C00000"/>
            </a:solidFill>
            <a:miter lim="800000"/>
            <a:headEnd/>
            <a:tailEnd/>
          </a:ln>
          <a:effectLst>
            <a:prstShdw prst="shdw17" dist="17961" dir="2700000">
              <a:schemeClr val="accent2">
                <a:gamma/>
                <a:shade val="60000"/>
                <a:invGamma/>
              </a:schemeClr>
            </a:prstShdw>
          </a:effectLst>
        </p:spPr>
        <p:txBody>
          <a:bodyPr wrap="none" anchor="ctr"/>
          <a:lstStyle/>
          <a:p>
            <a:endParaRPr lang="ja-JP" altLang="en-US"/>
          </a:p>
        </p:txBody>
      </p:sp>
      <p:sp>
        <p:nvSpPr>
          <p:cNvPr id="76860" name="Line 60"/>
          <p:cNvSpPr>
            <a:spLocks noChangeShapeType="1"/>
          </p:cNvSpPr>
          <p:nvPr/>
        </p:nvSpPr>
        <p:spPr bwMode="auto">
          <a:xfrm flipH="1">
            <a:off x="5300663" y="1114425"/>
            <a:ext cx="457200" cy="381000"/>
          </a:xfrm>
          <a:prstGeom prst="line">
            <a:avLst/>
          </a:prstGeom>
          <a:noFill/>
          <a:ln w="9525">
            <a:solidFill>
              <a:srgbClr val="C00000"/>
            </a:solidFill>
            <a:round/>
            <a:headEnd/>
            <a:tailEnd type="triangle" w="med" len="med"/>
          </a:ln>
          <a:effectLst>
            <a:prstShdw prst="shdw17" dist="17961" dir="2700000">
              <a:schemeClr val="accent2">
                <a:gamma/>
                <a:shade val="60000"/>
                <a:invGamma/>
              </a:schemeClr>
            </a:prstShdw>
          </a:effectLst>
        </p:spPr>
        <p:txBody>
          <a:bodyPr/>
          <a:lstStyle/>
          <a:p>
            <a:endParaRPr lang="ja-JP" altLang="en-US"/>
          </a:p>
        </p:txBody>
      </p:sp>
      <p:sp>
        <p:nvSpPr>
          <p:cNvPr id="76861" name="Rectangle 61"/>
          <p:cNvSpPr>
            <a:spLocks noChangeArrowheads="1"/>
          </p:cNvSpPr>
          <p:nvPr/>
        </p:nvSpPr>
        <p:spPr bwMode="auto">
          <a:xfrm>
            <a:off x="5791201" y="457200"/>
            <a:ext cx="3352800" cy="1077218"/>
          </a:xfrm>
          <a:prstGeom prst="rect">
            <a:avLst/>
          </a:prstGeom>
          <a:noFill/>
          <a:ln w="9525">
            <a:solidFill>
              <a:srgbClr val="C00000"/>
            </a:solidFill>
            <a:miter lim="800000"/>
            <a:headEnd/>
            <a:tailEnd/>
          </a:ln>
          <a:effectLst>
            <a:prstShdw prst="shdw17" dist="17961" dir="2700000">
              <a:schemeClr val="accent2">
                <a:gamma/>
                <a:shade val="60000"/>
                <a:invGamma/>
              </a:schemeClr>
            </a:prstShdw>
          </a:effectLst>
        </p:spPr>
        <p:txBody>
          <a:bodyPr wrap="square">
            <a:spAutoFit/>
          </a:bodyPr>
          <a:lstStyle/>
          <a:p>
            <a:r>
              <a:rPr lang="ja-JP" altLang="en-US" sz="1600" b="1" dirty="0" smtClean="0"/>
              <a:t>グローバルコリレーションにより、特別に該当の</a:t>
            </a:r>
            <a:r>
              <a:rPr lang="en-US" altLang="ja-JP" sz="1600" b="1" dirty="0" smtClean="0"/>
              <a:t>Risk Rating</a:t>
            </a:r>
            <a:r>
              <a:rPr lang="ja-JP" altLang="en-US" sz="1600" b="1" dirty="0" smtClean="0"/>
              <a:t>でアクションが追加</a:t>
            </a:r>
            <a:r>
              <a:rPr lang="en-US" altLang="ja-JP" sz="1600" b="1" dirty="0" smtClean="0"/>
              <a:t>(Action Override)</a:t>
            </a:r>
            <a:r>
              <a:rPr lang="ja-JP" altLang="en-US" sz="1600" b="1" dirty="0" smtClean="0"/>
              <a:t>される</a:t>
            </a:r>
            <a:endParaRPr kumimoji="1" lang="ja-JP" altLang="en-US" sz="1600" b="1" dirty="0"/>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sz="4800" dirty="0" smtClean="0"/>
              <a:t>ソリューション</a:t>
            </a:r>
            <a:endParaRPr kumimoji="1" lang="ja-JP" altLang="en-US" sz="4800" dirty="0"/>
          </a:p>
        </p:txBody>
      </p:sp>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3"/>
          <p:cNvSpPr>
            <a:spLocks noChangeArrowheads="1"/>
          </p:cNvSpPr>
          <p:nvPr/>
        </p:nvSpPr>
        <p:spPr bwMode="auto">
          <a:xfrm>
            <a:off x="144463" y="852488"/>
            <a:ext cx="8855075" cy="5289550"/>
          </a:xfrm>
          <a:prstGeom prst="rect">
            <a:avLst/>
          </a:prstGeom>
          <a:gradFill flip="none" rotWithShape="1">
            <a:gsLst>
              <a:gs pos="0">
                <a:srgbClr val="47B0D5"/>
              </a:gs>
              <a:gs pos="100000">
                <a:srgbClr val="003D55">
                  <a:alpha val="0"/>
                </a:srgbClr>
              </a:gs>
            </a:gsLst>
            <a:lin ang="5400000" scaled="0"/>
            <a:tileRect/>
          </a:gradFill>
          <a:ln w="9525" algn="ctr">
            <a:noFill/>
            <a:miter lim="800000"/>
            <a:headEnd/>
            <a:tailEnd/>
          </a:ln>
          <a:effectLst>
            <a:outerShdw blurRad="38100" sx="101000" sy="101000" algn="ctr" rotWithShape="0">
              <a:prstClr val="black">
                <a:alpha val="40000"/>
              </a:prstClr>
            </a:outerShdw>
          </a:effectLst>
        </p:spPr>
        <p:txBody>
          <a:bodyPr lIns="82124" tIns="41061" rIns="82124" bIns="41061" anchor="ctr"/>
          <a:lstStyle/>
          <a:p>
            <a:pPr algn="l" eaLnBrk="0" fontAlgn="auto" hangingPunct="0">
              <a:lnSpc>
                <a:spcPct val="90000"/>
              </a:lnSpc>
              <a:spcBef>
                <a:spcPts val="0"/>
              </a:spcBef>
              <a:spcAft>
                <a:spcPts val="0"/>
              </a:spcAft>
              <a:defRPr/>
            </a:pPr>
            <a:endParaRPr kumimoji="0" lang="ja-JP" altLang="en-US" sz="1600">
              <a:solidFill>
                <a:srgbClr val="002060"/>
              </a:solidFill>
              <a:latin typeface="Arial" charset="0"/>
              <a:ea typeface="ＭＳ Ｐゴシック" charset="-128"/>
            </a:endParaRPr>
          </a:p>
        </p:txBody>
      </p:sp>
      <p:sp>
        <p:nvSpPr>
          <p:cNvPr id="55299" name="Rectangle 45"/>
          <p:cNvSpPr>
            <a:spLocks noChangeArrowheads="1"/>
          </p:cNvSpPr>
          <p:nvPr/>
        </p:nvSpPr>
        <p:spPr bwMode="auto">
          <a:xfrm flipH="1">
            <a:off x="211138" y="923925"/>
            <a:ext cx="8721725" cy="3873500"/>
          </a:xfrm>
          <a:prstGeom prst="rect">
            <a:avLst/>
          </a:prstGeom>
          <a:gradFill rotWithShape="1">
            <a:gsLst>
              <a:gs pos="0">
                <a:srgbClr val="015F85"/>
              </a:gs>
              <a:gs pos="100000">
                <a:srgbClr val="003D55">
                  <a:alpha val="0"/>
                </a:srgbClr>
              </a:gs>
            </a:gsLst>
            <a:lin ang="5400000"/>
          </a:gradFill>
          <a:ln w="9525" algn="ctr">
            <a:noFill/>
            <a:miter lim="800000"/>
            <a:headEnd/>
            <a:tailEnd/>
          </a:ln>
        </p:spPr>
        <p:txBody>
          <a:bodyPr lIns="82124" tIns="41061" rIns="82124" bIns="41061" anchor="ctr"/>
          <a:lstStyle/>
          <a:p>
            <a:pPr algn="l" eaLnBrk="0" hangingPunct="0">
              <a:lnSpc>
                <a:spcPct val="90000"/>
              </a:lnSpc>
            </a:pPr>
            <a:r>
              <a:rPr kumimoji="0" lang="ja-JP" altLang="en-US" sz="1600">
                <a:solidFill>
                  <a:srgbClr val="002060"/>
                </a:solidFill>
              </a:rPr>
              <a:t> </a:t>
            </a:r>
          </a:p>
        </p:txBody>
      </p:sp>
      <p:pic>
        <p:nvPicPr>
          <p:cNvPr id="55301" name="Picture 558"/>
          <p:cNvPicPr preferRelativeResize="0">
            <a:picLocks noChangeArrowheads="1"/>
          </p:cNvPicPr>
          <p:nvPr/>
        </p:nvPicPr>
        <p:blipFill>
          <a:blip r:embed="rId4" cstate="print"/>
          <a:srcRect b="20937"/>
          <a:stretch>
            <a:fillRect/>
          </a:stretch>
        </p:blipFill>
        <p:spPr bwMode="auto">
          <a:xfrm>
            <a:off x="0" y="2371725"/>
            <a:ext cx="3902075" cy="3759200"/>
          </a:xfrm>
          <a:prstGeom prst="rect">
            <a:avLst/>
          </a:prstGeom>
          <a:noFill/>
          <a:ln w="9525">
            <a:noFill/>
            <a:miter lim="800000"/>
            <a:headEnd/>
            <a:tailEnd/>
          </a:ln>
        </p:spPr>
      </p:pic>
      <p:pic>
        <p:nvPicPr>
          <p:cNvPr id="55302" name="Picture 563"/>
          <p:cNvPicPr preferRelativeResize="0">
            <a:picLocks noChangeArrowheads="1"/>
          </p:cNvPicPr>
          <p:nvPr/>
        </p:nvPicPr>
        <p:blipFill>
          <a:blip r:embed="rId4" cstate="print"/>
          <a:srcRect t="29048" r="28722"/>
          <a:stretch>
            <a:fillRect/>
          </a:stretch>
        </p:blipFill>
        <p:spPr bwMode="auto">
          <a:xfrm>
            <a:off x="3725863" y="946150"/>
            <a:ext cx="5289550" cy="4575175"/>
          </a:xfrm>
          <a:prstGeom prst="rect">
            <a:avLst/>
          </a:prstGeom>
          <a:noFill/>
          <a:ln w="9525">
            <a:noFill/>
            <a:miter lim="800000"/>
            <a:headEnd/>
            <a:tailEnd/>
          </a:ln>
        </p:spPr>
      </p:pic>
      <p:pic>
        <p:nvPicPr>
          <p:cNvPr id="55304" name="Picture 39" descr="55x0-flying"/>
          <p:cNvPicPr>
            <a:picLocks noChangeAspect="1" noChangeArrowheads="1"/>
          </p:cNvPicPr>
          <p:nvPr/>
        </p:nvPicPr>
        <p:blipFill>
          <a:blip r:embed="rId5" cstate="print"/>
          <a:srcRect b="153"/>
          <a:stretch>
            <a:fillRect/>
          </a:stretch>
        </p:blipFill>
        <p:spPr bwMode="auto">
          <a:xfrm>
            <a:off x="3268663" y="3536950"/>
            <a:ext cx="1844675" cy="568325"/>
          </a:xfrm>
          <a:prstGeom prst="rect">
            <a:avLst/>
          </a:prstGeom>
          <a:noFill/>
          <a:ln w="9525">
            <a:noFill/>
            <a:miter lim="800000"/>
            <a:headEnd/>
            <a:tailEnd/>
          </a:ln>
        </p:spPr>
      </p:pic>
      <p:sp>
        <p:nvSpPr>
          <p:cNvPr id="55305" name="Text Box 40"/>
          <p:cNvSpPr txBox="1">
            <a:spLocks noChangeArrowheads="1"/>
          </p:cNvSpPr>
          <p:nvPr/>
        </p:nvSpPr>
        <p:spPr bwMode="auto">
          <a:xfrm>
            <a:off x="1000100" y="2212975"/>
            <a:ext cx="3139852" cy="584775"/>
          </a:xfrm>
          <a:prstGeom prst="rect">
            <a:avLst/>
          </a:prstGeom>
          <a:solidFill>
            <a:srgbClr val="FF9900">
              <a:alpha val="79999"/>
            </a:srgbClr>
          </a:solidFill>
          <a:ln w="9525">
            <a:noFill/>
            <a:miter lim="800000"/>
            <a:headEnd/>
            <a:tailEnd/>
          </a:ln>
        </p:spPr>
        <p:txBody>
          <a:bodyPr wrap="square">
            <a:spAutoFit/>
          </a:bodyPr>
          <a:lstStyle/>
          <a:p>
            <a:pPr algn="l"/>
            <a:r>
              <a:rPr kumimoji="0" lang="en-US" altLang="ja-JP" sz="1600" b="1" dirty="0">
                <a:solidFill>
                  <a:srgbClr val="002060"/>
                </a:solidFill>
              </a:rPr>
              <a:t>Cisco </a:t>
            </a:r>
            <a:r>
              <a:rPr kumimoji="0" lang="en-US" altLang="ja-JP" sz="1600" b="1" dirty="0" err="1" smtClean="0">
                <a:solidFill>
                  <a:srgbClr val="002060"/>
                </a:solidFill>
              </a:rPr>
              <a:t>IronPort</a:t>
            </a:r>
            <a:r>
              <a:rPr kumimoji="0" lang="en-US" altLang="ja-JP" sz="1600" b="1" dirty="0" smtClean="0">
                <a:solidFill>
                  <a:srgbClr val="002060"/>
                </a:solidFill>
              </a:rPr>
              <a:t> </a:t>
            </a:r>
            <a:r>
              <a:rPr kumimoji="0" lang="en-US" altLang="ja-JP" sz="1600" b="1" dirty="0" err="1" smtClean="0">
                <a:solidFill>
                  <a:srgbClr val="002060"/>
                </a:solidFill>
              </a:rPr>
              <a:t>WSA</a:t>
            </a:r>
            <a:endParaRPr kumimoji="0" lang="en-US" altLang="ja-JP" sz="1600" b="1" dirty="0">
              <a:solidFill>
                <a:srgbClr val="002060"/>
              </a:solidFill>
            </a:endParaRPr>
          </a:p>
          <a:p>
            <a:pPr algn="l"/>
            <a:r>
              <a:rPr kumimoji="0" lang="ja-JP" altLang="en-US" sz="1600" b="1" dirty="0" smtClean="0">
                <a:solidFill>
                  <a:srgbClr val="002060"/>
                </a:solidFill>
              </a:rPr>
              <a:t>（</a:t>
            </a:r>
            <a:r>
              <a:rPr kumimoji="0" lang="en-US" altLang="ja-JP" sz="1600" b="1" dirty="0" smtClean="0">
                <a:solidFill>
                  <a:srgbClr val="002060"/>
                </a:solidFill>
              </a:rPr>
              <a:t>Web </a:t>
            </a:r>
            <a:r>
              <a:rPr kumimoji="0" lang="en-US" altLang="ja-JP" sz="1600" b="1" dirty="0">
                <a:solidFill>
                  <a:srgbClr val="002060"/>
                </a:solidFill>
              </a:rPr>
              <a:t>Security </a:t>
            </a:r>
            <a:r>
              <a:rPr kumimoji="0" lang="en-US" altLang="ja-JP" sz="1600" b="1" dirty="0" smtClean="0">
                <a:solidFill>
                  <a:srgbClr val="002060"/>
                </a:solidFill>
              </a:rPr>
              <a:t>Appliance</a:t>
            </a:r>
            <a:r>
              <a:rPr kumimoji="0" lang="ja-JP" altLang="en-US" sz="1600" b="1" dirty="0" smtClean="0">
                <a:solidFill>
                  <a:srgbClr val="002060"/>
                </a:solidFill>
              </a:rPr>
              <a:t>）</a:t>
            </a:r>
            <a:endParaRPr kumimoji="0" lang="en-US" altLang="ja-JP" sz="1600" b="1" dirty="0">
              <a:solidFill>
                <a:srgbClr val="002060"/>
              </a:solidFill>
            </a:endParaRPr>
          </a:p>
        </p:txBody>
      </p:sp>
      <p:sp>
        <p:nvSpPr>
          <p:cNvPr id="55306" name="Text Box 41"/>
          <p:cNvSpPr txBox="1">
            <a:spLocks noChangeArrowheads="1"/>
          </p:cNvSpPr>
          <p:nvPr/>
        </p:nvSpPr>
        <p:spPr bwMode="auto">
          <a:xfrm>
            <a:off x="3675063" y="4043363"/>
            <a:ext cx="1758950" cy="338554"/>
          </a:xfrm>
          <a:prstGeom prst="rect">
            <a:avLst/>
          </a:prstGeom>
          <a:solidFill>
            <a:srgbClr val="FF9900">
              <a:alpha val="79999"/>
            </a:srgbClr>
          </a:solidFill>
          <a:ln w="9525">
            <a:noFill/>
            <a:miter lim="800000"/>
            <a:headEnd/>
            <a:tailEnd/>
          </a:ln>
        </p:spPr>
        <p:txBody>
          <a:bodyPr>
            <a:spAutoFit/>
          </a:bodyPr>
          <a:lstStyle/>
          <a:p>
            <a:pPr algn="l"/>
            <a:r>
              <a:rPr kumimoji="0" lang="en-US" altLang="ja-JP" sz="1600" b="1" dirty="0">
                <a:solidFill>
                  <a:srgbClr val="002060"/>
                </a:solidFill>
              </a:rPr>
              <a:t>Cisco </a:t>
            </a:r>
            <a:r>
              <a:rPr kumimoji="0" lang="en-US" altLang="ja-JP" sz="1600" b="1" dirty="0" err="1" smtClean="0">
                <a:solidFill>
                  <a:srgbClr val="002060"/>
                </a:solidFill>
              </a:rPr>
              <a:t>ASA5500</a:t>
            </a:r>
            <a:endParaRPr kumimoji="0" lang="en-US" altLang="ja-JP" sz="1600" b="1" dirty="0">
              <a:solidFill>
                <a:srgbClr val="002060"/>
              </a:solidFill>
            </a:endParaRPr>
          </a:p>
        </p:txBody>
      </p:sp>
      <p:pic>
        <p:nvPicPr>
          <p:cNvPr id="55307" name="Picture 3"/>
          <p:cNvPicPr>
            <a:picLocks noChangeAspect="1" noChangeArrowheads="1"/>
          </p:cNvPicPr>
          <p:nvPr/>
        </p:nvPicPr>
        <p:blipFill>
          <a:blip r:embed="rId6" cstate="print"/>
          <a:srcRect/>
          <a:stretch>
            <a:fillRect/>
          </a:stretch>
        </p:blipFill>
        <p:spPr bwMode="auto">
          <a:xfrm>
            <a:off x="7065963" y="1136650"/>
            <a:ext cx="1371600" cy="431800"/>
          </a:xfrm>
          <a:prstGeom prst="rect">
            <a:avLst/>
          </a:prstGeom>
          <a:noFill/>
          <a:ln w="9525">
            <a:noFill/>
            <a:miter lim="800000"/>
            <a:headEnd/>
            <a:tailEnd/>
          </a:ln>
        </p:spPr>
      </p:pic>
      <p:pic>
        <p:nvPicPr>
          <p:cNvPr id="55308" name="Picture 2"/>
          <p:cNvPicPr>
            <a:picLocks noChangeAspect="1" noChangeArrowheads="1"/>
          </p:cNvPicPr>
          <p:nvPr/>
        </p:nvPicPr>
        <p:blipFill>
          <a:blip r:embed="rId7" cstate="print"/>
          <a:srcRect/>
          <a:stretch>
            <a:fillRect/>
          </a:stretch>
        </p:blipFill>
        <p:spPr bwMode="auto">
          <a:xfrm>
            <a:off x="7196138" y="1839913"/>
            <a:ext cx="1295400" cy="471487"/>
          </a:xfrm>
          <a:prstGeom prst="rect">
            <a:avLst/>
          </a:prstGeom>
          <a:noFill/>
          <a:ln w="9525">
            <a:noFill/>
            <a:miter lim="800000"/>
            <a:headEnd/>
            <a:tailEnd/>
          </a:ln>
        </p:spPr>
      </p:pic>
      <p:grpSp>
        <p:nvGrpSpPr>
          <p:cNvPr id="3" name="Group 482"/>
          <p:cNvGrpSpPr>
            <a:grpSpLocks/>
          </p:cNvGrpSpPr>
          <p:nvPr/>
        </p:nvGrpSpPr>
        <p:grpSpPr bwMode="auto">
          <a:xfrm>
            <a:off x="4792663" y="1216025"/>
            <a:ext cx="1811337" cy="796925"/>
            <a:chOff x="3994710" y="5775364"/>
            <a:chExt cx="1810287" cy="796886"/>
          </a:xfrm>
        </p:grpSpPr>
        <p:pic>
          <p:nvPicPr>
            <p:cNvPr id="611" name="Picture 610" descr="Skype Blue Logo [Converted].png"/>
            <p:cNvPicPr>
              <a:picLocks noChangeAspect="1"/>
            </p:cNvPicPr>
            <p:nvPr/>
          </p:nvPicPr>
          <p:blipFill>
            <a:blip r:embed="rId8" cstate="print"/>
            <a:stretch>
              <a:fillRect/>
            </a:stretch>
          </p:blipFill>
          <p:spPr>
            <a:xfrm>
              <a:off x="3994710" y="5775364"/>
              <a:ext cx="626699" cy="276211"/>
            </a:xfrm>
            <a:prstGeom prst="rect">
              <a:avLst/>
            </a:prstGeom>
            <a:effectLst>
              <a:outerShdw blurRad="50800" dist="38100" dir="5400000" algn="t" rotWithShape="0">
                <a:prstClr val="black">
                  <a:alpha val="40000"/>
                </a:prstClr>
              </a:outerShdw>
            </a:effectLst>
          </p:spPr>
        </p:pic>
        <p:pic>
          <p:nvPicPr>
            <p:cNvPr id="612" name="Picture 2"/>
            <p:cNvPicPr>
              <a:picLocks noChangeAspect="1" noChangeArrowheads="1"/>
            </p:cNvPicPr>
            <p:nvPr/>
          </p:nvPicPr>
          <p:blipFill>
            <a:blip r:embed="rId9" cstate="print"/>
            <a:srcRect/>
            <a:stretch>
              <a:fillRect/>
            </a:stretch>
          </p:blipFill>
          <p:spPr bwMode="auto">
            <a:xfrm>
              <a:off x="5064065" y="5775364"/>
              <a:ext cx="740932" cy="288911"/>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4" name="Group 479"/>
            <p:cNvGrpSpPr/>
            <p:nvPr/>
          </p:nvGrpSpPr>
          <p:grpSpPr>
            <a:xfrm>
              <a:off x="4210134" y="6219826"/>
              <a:ext cx="1557170" cy="352424"/>
              <a:chOff x="153988" y="7226300"/>
              <a:chExt cx="5849937" cy="1323975"/>
            </a:xfrm>
            <a:effectLst>
              <a:outerShdw blurRad="50800" dist="12700" dir="5400000" algn="t" rotWithShape="0">
                <a:prstClr val="black">
                  <a:alpha val="80000"/>
                </a:prstClr>
              </a:outerShdw>
            </a:effectLst>
          </p:grpSpPr>
          <p:sp>
            <p:nvSpPr>
              <p:cNvPr id="614" name="Freeform 6"/>
              <p:cNvSpPr>
                <a:spLocks/>
              </p:cNvSpPr>
              <p:nvPr/>
            </p:nvSpPr>
            <p:spPr bwMode="auto">
              <a:xfrm>
                <a:off x="1552575" y="7226300"/>
                <a:ext cx="1038225" cy="1323975"/>
              </a:xfrm>
              <a:custGeom>
                <a:avLst/>
                <a:gdLst/>
                <a:ahLst/>
                <a:cxnLst>
                  <a:cxn ang="0">
                    <a:pos x="119" y="93"/>
                  </a:cxn>
                  <a:cxn ang="0">
                    <a:pos x="155" y="93"/>
                  </a:cxn>
                  <a:cxn ang="0">
                    <a:pos x="236" y="0"/>
                  </a:cxn>
                  <a:cxn ang="0">
                    <a:pos x="277" y="28"/>
                  </a:cxn>
                  <a:cxn ang="0">
                    <a:pos x="268" y="37"/>
                  </a:cxn>
                  <a:cxn ang="0">
                    <a:pos x="232" y="9"/>
                  </a:cxn>
                  <a:cxn ang="0">
                    <a:pos x="181" y="93"/>
                  </a:cxn>
                  <a:cxn ang="0">
                    <a:pos x="213" y="93"/>
                  </a:cxn>
                  <a:cxn ang="0">
                    <a:pos x="211" y="102"/>
                  </a:cxn>
                  <a:cxn ang="0">
                    <a:pos x="178" y="102"/>
                  </a:cxn>
                  <a:cxn ang="0">
                    <a:pos x="136" y="241"/>
                  </a:cxn>
                  <a:cxn ang="0">
                    <a:pos x="41" y="353"/>
                  </a:cxn>
                  <a:cxn ang="0">
                    <a:pos x="0" y="327"/>
                  </a:cxn>
                  <a:cxn ang="0">
                    <a:pos x="13" y="314"/>
                  </a:cxn>
                  <a:cxn ang="0">
                    <a:pos x="25" y="328"/>
                  </a:cxn>
                  <a:cxn ang="0">
                    <a:pos x="24" y="335"/>
                  </a:cxn>
                  <a:cxn ang="0">
                    <a:pos x="42" y="345"/>
                  </a:cxn>
                  <a:cxn ang="0">
                    <a:pos x="112" y="237"/>
                  </a:cxn>
                  <a:cxn ang="0">
                    <a:pos x="153" y="102"/>
                  </a:cxn>
                  <a:cxn ang="0">
                    <a:pos x="117" y="102"/>
                  </a:cxn>
                  <a:cxn ang="0">
                    <a:pos x="119" y="93"/>
                  </a:cxn>
                </a:cxnLst>
                <a:rect l="0" t="0" r="r" b="b"/>
                <a:pathLst>
                  <a:path w="277" h="353">
                    <a:moveTo>
                      <a:pt x="119" y="93"/>
                    </a:moveTo>
                    <a:cubicBezTo>
                      <a:pt x="155" y="93"/>
                      <a:pt x="155" y="93"/>
                      <a:pt x="155" y="93"/>
                    </a:cubicBezTo>
                    <a:cubicBezTo>
                      <a:pt x="174" y="31"/>
                      <a:pt x="202" y="0"/>
                      <a:pt x="236" y="0"/>
                    </a:cubicBezTo>
                    <a:cubicBezTo>
                      <a:pt x="262" y="0"/>
                      <a:pt x="277" y="16"/>
                      <a:pt x="277" y="28"/>
                    </a:cubicBezTo>
                    <a:cubicBezTo>
                      <a:pt x="277" y="34"/>
                      <a:pt x="274" y="37"/>
                      <a:pt x="268" y="37"/>
                    </a:cubicBezTo>
                    <a:cubicBezTo>
                      <a:pt x="252" y="37"/>
                      <a:pt x="253" y="9"/>
                      <a:pt x="232" y="9"/>
                    </a:cubicBezTo>
                    <a:cubicBezTo>
                      <a:pt x="209" y="9"/>
                      <a:pt x="196" y="37"/>
                      <a:pt x="181" y="93"/>
                    </a:cubicBezTo>
                    <a:cubicBezTo>
                      <a:pt x="213" y="93"/>
                      <a:pt x="213" y="93"/>
                      <a:pt x="213" y="93"/>
                    </a:cubicBezTo>
                    <a:cubicBezTo>
                      <a:pt x="211" y="102"/>
                      <a:pt x="211" y="102"/>
                      <a:pt x="211" y="102"/>
                    </a:cubicBezTo>
                    <a:cubicBezTo>
                      <a:pt x="178" y="102"/>
                      <a:pt x="178" y="102"/>
                      <a:pt x="178" y="102"/>
                    </a:cubicBezTo>
                    <a:cubicBezTo>
                      <a:pt x="136" y="241"/>
                      <a:pt x="136" y="241"/>
                      <a:pt x="136" y="241"/>
                    </a:cubicBezTo>
                    <a:cubicBezTo>
                      <a:pt x="115" y="310"/>
                      <a:pt x="93" y="353"/>
                      <a:pt x="41" y="353"/>
                    </a:cubicBezTo>
                    <a:cubicBezTo>
                      <a:pt x="17" y="353"/>
                      <a:pt x="0" y="342"/>
                      <a:pt x="0" y="327"/>
                    </a:cubicBezTo>
                    <a:cubicBezTo>
                      <a:pt x="0" y="319"/>
                      <a:pt x="5" y="314"/>
                      <a:pt x="13" y="314"/>
                    </a:cubicBezTo>
                    <a:cubicBezTo>
                      <a:pt x="20" y="314"/>
                      <a:pt x="25" y="319"/>
                      <a:pt x="25" y="328"/>
                    </a:cubicBezTo>
                    <a:cubicBezTo>
                      <a:pt x="25" y="330"/>
                      <a:pt x="24" y="333"/>
                      <a:pt x="24" y="335"/>
                    </a:cubicBezTo>
                    <a:cubicBezTo>
                      <a:pt x="24" y="340"/>
                      <a:pt x="31" y="345"/>
                      <a:pt x="42" y="345"/>
                    </a:cubicBezTo>
                    <a:cubicBezTo>
                      <a:pt x="75" y="345"/>
                      <a:pt x="90" y="307"/>
                      <a:pt x="112" y="237"/>
                    </a:cubicBezTo>
                    <a:cubicBezTo>
                      <a:pt x="153" y="102"/>
                      <a:pt x="153" y="102"/>
                      <a:pt x="153" y="102"/>
                    </a:cubicBezTo>
                    <a:cubicBezTo>
                      <a:pt x="117" y="102"/>
                      <a:pt x="117" y="102"/>
                      <a:pt x="117" y="102"/>
                    </a:cubicBezTo>
                    <a:cubicBezTo>
                      <a:pt x="119" y="93"/>
                      <a:pt x="119" y="93"/>
                      <a:pt x="119" y="93"/>
                    </a:cubicBezTo>
                  </a:path>
                </a:pathLst>
              </a:custGeom>
              <a:solidFill>
                <a:srgbClr val="FF0000"/>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15" name="Freeform 7"/>
              <p:cNvSpPr>
                <a:spLocks noEditPoints="1"/>
              </p:cNvSpPr>
              <p:nvPr/>
            </p:nvSpPr>
            <p:spPr bwMode="auto">
              <a:xfrm>
                <a:off x="2276475" y="7564438"/>
                <a:ext cx="487362" cy="501650"/>
              </a:xfrm>
              <a:custGeom>
                <a:avLst/>
                <a:gdLst/>
                <a:ahLst/>
                <a:cxnLst>
                  <a:cxn ang="0">
                    <a:pos x="63" y="134"/>
                  </a:cxn>
                  <a:cxn ang="0">
                    <a:pos x="130" y="67"/>
                  </a:cxn>
                  <a:cxn ang="0">
                    <a:pos x="110" y="17"/>
                  </a:cxn>
                  <a:cxn ang="0">
                    <a:pos x="67" y="0"/>
                  </a:cxn>
                  <a:cxn ang="0">
                    <a:pos x="26" y="14"/>
                  </a:cxn>
                  <a:cxn ang="0">
                    <a:pos x="0" y="63"/>
                  </a:cxn>
                  <a:cxn ang="0">
                    <a:pos x="17" y="113"/>
                  </a:cxn>
                  <a:cxn ang="0">
                    <a:pos x="63" y="134"/>
                  </a:cxn>
                  <a:cxn ang="0">
                    <a:pos x="67" y="125"/>
                  </a:cxn>
                  <a:cxn ang="0">
                    <a:pos x="36" y="109"/>
                  </a:cxn>
                  <a:cxn ang="0">
                    <a:pos x="25" y="66"/>
                  </a:cxn>
                  <a:cxn ang="0">
                    <a:pos x="41" y="19"/>
                  </a:cxn>
                  <a:cxn ang="0">
                    <a:pos x="64" y="9"/>
                  </a:cxn>
                  <a:cxn ang="0">
                    <a:pos x="105" y="64"/>
                  </a:cxn>
                  <a:cxn ang="0">
                    <a:pos x="67" y="125"/>
                  </a:cxn>
                </a:cxnLst>
                <a:rect l="0" t="0" r="r" b="b"/>
                <a:pathLst>
                  <a:path w="130" h="134">
                    <a:moveTo>
                      <a:pt x="63" y="134"/>
                    </a:moveTo>
                    <a:cubicBezTo>
                      <a:pt x="100" y="134"/>
                      <a:pt x="130" y="100"/>
                      <a:pt x="130" y="67"/>
                    </a:cubicBezTo>
                    <a:cubicBezTo>
                      <a:pt x="130" y="47"/>
                      <a:pt x="123" y="31"/>
                      <a:pt x="110" y="17"/>
                    </a:cubicBezTo>
                    <a:cubicBezTo>
                      <a:pt x="100" y="8"/>
                      <a:pt x="84" y="0"/>
                      <a:pt x="67" y="0"/>
                    </a:cubicBezTo>
                    <a:cubicBezTo>
                      <a:pt x="57" y="0"/>
                      <a:pt x="42" y="2"/>
                      <a:pt x="26" y="14"/>
                    </a:cubicBezTo>
                    <a:cubicBezTo>
                      <a:pt x="8" y="28"/>
                      <a:pt x="0" y="48"/>
                      <a:pt x="0" y="63"/>
                    </a:cubicBezTo>
                    <a:cubicBezTo>
                      <a:pt x="0" y="85"/>
                      <a:pt x="3" y="96"/>
                      <a:pt x="17" y="113"/>
                    </a:cubicBezTo>
                    <a:cubicBezTo>
                      <a:pt x="29" y="128"/>
                      <a:pt x="48" y="134"/>
                      <a:pt x="63" y="134"/>
                    </a:cubicBezTo>
                    <a:moveTo>
                      <a:pt x="67" y="125"/>
                    </a:moveTo>
                    <a:cubicBezTo>
                      <a:pt x="52" y="125"/>
                      <a:pt x="43" y="119"/>
                      <a:pt x="36" y="109"/>
                    </a:cubicBezTo>
                    <a:cubicBezTo>
                      <a:pt x="27" y="95"/>
                      <a:pt x="25" y="83"/>
                      <a:pt x="25" y="66"/>
                    </a:cubicBezTo>
                    <a:cubicBezTo>
                      <a:pt x="25" y="43"/>
                      <a:pt x="29" y="31"/>
                      <a:pt x="41" y="19"/>
                    </a:cubicBezTo>
                    <a:cubicBezTo>
                      <a:pt x="48" y="11"/>
                      <a:pt x="56" y="9"/>
                      <a:pt x="64" y="9"/>
                    </a:cubicBezTo>
                    <a:cubicBezTo>
                      <a:pt x="80" y="9"/>
                      <a:pt x="105" y="30"/>
                      <a:pt x="105" y="64"/>
                    </a:cubicBezTo>
                    <a:cubicBezTo>
                      <a:pt x="105" y="97"/>
                      <a:pt x="90" y="125"/>
                      <a:pt x="67" y="125"/>
                    </a:cubicBezTo>
                    <a:close/>
                  </a:path>
                </a:pathLst>
              </a:custGeom>
              <a:solidFill>
                <a:srgbClr val="FF0000"/>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16" name="Freeform 8"/>
              <p:cNvSpPr>
                <a:spLocks/>
              </p:cNvSpPr>
              <p:nvPr/>
            </p:nvSpPr>
            <p:spPr bwMode="auto">
              <a:xfrm>
                <a:off x="2786063" y="7556500"/>
                <a:ext cx="363537" cy="498475"/>
              </a:xfrm>
              <a:custGeom>
                <a:avLst/>
                <a:gdLst/>
                <a:ahLst/>
                <a:cxnLst>
                  <a:cxn ang="0">
                    <a:pos x="22" y="51"/>
                  </a:cxn>
                  <a:cxn ang="0">
                    <a:pos x="14" y="27"/>
                  </a:cxn>
                  <a:cxn ang="0">
                    <a:pos x="6" y="25"/>
                  </a:cxn>
                  <a:cxn ang="0">
                    <a:pos x="3" y="23"/>
                  </a:cxn>
                  <a:cxn ang="0">
                    <a:pos x="3" y="21"/>
                  </a:cxn>
                  <a:cxn ang="0">
                    <a:pos x="6" y="18"/>
                  </a:cxn>
                  <a:cxn ang="0">
                    <a:pos x="36" y="3"/>
                  </a:cxn>
                  <a:cxn ang="0">
                    <a:pos x="42" y="5"/>
                  </a:cxn>
                  <a:cxn ang="0">
                    <a:pos x="44" y="26"/>
                  </a:cxn>
                  <a:cxn ang="0">
                    <a:pos x="45" y="26"/>
                  </a:cxn>
                  <a:cxn ang="0">
                    <a:pos x="81" y="0"/>
                  </a:cxn>
                  <a:cxn ang="0">
                    <a:pos x="97" y="13"/>
                  </a:cxn>
                  <a:cxn ang="0">
                    <a:pos x="84" y="28"/>
                  </a:cxn>
                  <a:cxn ang="0">
                    <a:pos x="75" y="26"/>
                  </a:cxn>
                  <a:cxn ang="0">
                    <a:pos x="65" y="23"/>
                  </a:cxn>
                  <a:cxn ang="0">
                    <a:pos x="47" y="36"/>
                  </a:cxn>
                  <a:cxn ang="0">
                    <a:pos x="44" y="46"/>
                  </a:cxn>
                  <a:cxn ang="0">
                    <a:pos x="44" y="110"/>
                  </a:cxn>
                  <a:cxn ang="0">
                    <a:pos x="53" y="122"/>
                  </a:cxn>
                  <a:cxn ang="0">
                    <a:pos x="67" y="122"/>
                  </a:cxn>
                  <a:cxn ang="0">
                    <a:pos x="69" y="125"/>
                  </a:cxn>
                  <a:cxn ang="0">
                    <a:pos x="69" y="131"/>
                  </a:cxn>
                  <a:cxn ang="0">
                    <a:pos x="68" y="133"/>
                  </a:cxn>
                  <a:cxn ang="0">
                    <a:pos x="35" y="132"/>
                  </a:cxn>
                  <a:cxn ang="0">
                    <a:pos x="2" y="133"/>
                  </a:cxn>
                  <a:cxn ang="0">
                    <a:pos x="0" y="130"/>
                  </a:cxn>
                  <a:cxn ang="0">
                    <a:pos x="0" y="125"/>
                  </a:cxn>
                  <a:cxn ang="0">
                    <a:pos x="3" y="122"/>
                  </a:cxn>
                  <a:cxn ang="0">
                    <a:pos x="15" y="122"/>
                  </a:cxn>
                  <a:cxn ang="0">
                    <a:pos x="22" y="117"/>
                  </a:cxn>
                  <a:cxn ang="0">
                    <a:pos x="22" y="80"/>
                  </a:cxn>
                  <a:cxn ang="0">
                    <a:pos x="22" y="51"/>
                  </a:cxn>
                </a:cxnLst>
                <a:rect l="0" t="0" r="r" b="b"/>
                <a:pathLst>
                  <a:path w="97" h="133">
                    <a:moveTo>
                      <a:pt x="22" y="51"/>
                    </a:moveTo>
                    <a:cubicBezTo>
                      <a:pt x="22" y="32"/>
                      <a:pt x="17" y="28"/>
                      <a:pt x="14" y="27"/>
                    </a:cubicBezTo>
                    <a:cubicBezTo>
                      <a:pt x="11" y="26"/>
                      <a:pt x="6" y="25"/>
                      <a:pt x="6" y="25"/>
                    </a:cubicBezTo>
                    <a:cubicBezTo>
                      <a:pt x="5" y="25"/>
                      <a:pt x="3" y="24"/>
                      <a:pt x="3" y="23"/>
                    </a:cubicBezTo>
                    <a:cubicBezTo>
                      <a:pt x="3" y="21"/>
                      <a:pt x="3" y="21"/>
                      <a:pt x="3" y="21"/>
                    </a:cubicBezTo>
                    <a:cubicBezTo>
                      <a:pt x="3" y="20"/>
                      <a:pt x="4" y="19"/>
                      <a:pt x="6" y="18"/>
                    </a:cubicBezTo>
                    <a:cubicBezTo>
                      <a:pt x="8" y="18"/>
                      <a:pt x="23" y="12"/>
                      <a:pt x="36" y="3"/>
                    </a:cubicBezTo>
                    <a:cubicBezTo>
                      <a:pt x="38" y="1"/>
                      <a:pt x="42" y="0"/>
                      <a:pt x="42" y="5"/>
                    </a:cubicBezTo>
                    <a:cubicBezTo>
                      <a:pt x="44" y="26"/>
                      <a:pt x="44" y="26"/>
                      <a:pt x="44" y="26"/>
                    </a:cubicBezTo>
                    <a:cubicBezTo>
                      <a:pt x="45" y="26"/>
                      <a:pt x="45" y="26"/>
                      <a:pt x="45" y="26"/>
                    </a:cubicBezTo>
                    <a:cubicBezTo>
                      <a:pt x="54" y="12"/>
                      <a:pt x="68" y="0"/>
                      <a:pt x="81" y="0"/>
                    </a:cubicBezTo>
                    <a:cubicBezTo>
                      <a:pt x="92" y="0"/>
                      <a:pt x="97" y="6"/>
                      <a:pt x="97" y="13"/>
                    </a:cubicBezTo>
                    <a:cubicBezTo>
                      <a:pt x="97" y="22"/>
                      <a:pt x="90" y="28"/>
                      <a:pt x="84" y="28"/>
                    </a:cubicBezTo>
                    <a:cubicBezTo>
                      <a:pt x="81" y="28"/>
                      <a:pt x="78" y="27"/>
                      <a:pt x="75" y="26"/>
                    </a:cubicBezTo>
                    <a:cubicBezTo>
                      <a:pt x="73" y="24"/>
                      <a:pt x="69" y="23"/>
                      <a:pt x="65" y="23"/>
                    </a:cubicBezTo>
                    <a:cubicBezTo>
                      <a:pt x="60" y="23"/>
                      <a:pt x="52" y="26"/>
                      <a:pt x="47" y="36"/>
                    </a:cubicBezTo>
                    <a:cubicBezTo>
                      <a:pt x="45" y="39"/>
                      <a:pt x="44" y="45"/>
                      <a:pt x="44" y="46"/>
                    </a:cubicBezTo>
                    <a:cubicBezTo>
                      <a:pt x="44" y="110"/>
                      <a:pt x="44" y="110"/>
                      <a:pt x="44" y="110"/>
                    </a:cubicBezTo>
                    <a:cubicBezTo>
                      <a:pt x="44" y="119"/>
                      <a:pt x="46" y="122"/>
                      <a:pt x="53" y="122"/>
                    </a:cubicBezTo>
                    <a:cubicBezTo>
                      <a:pt x="67" y="122"/>
                      <a:pt x="67" y="122"/>
                      <a:pt x="67" y="122"/>
                    </a:cubicBezTo>
                    <a:cubicBezTo>
                      <a:pt x="69" y="122"/>
                      <a:pt x="69" y="123"/>
                      <a:pt x="69" y="125"/>
                    </a:cubicBezTo>
                    <a:cubicBezTo>
                      <a:pt x="69" y="131"/>
                      <a:pt x="69" y="131"/>
                      <a:pt x="69" y="131"/>
                    </a:cubicBezTo>
                    <a:cubicBezTo>
                      <a:pt x="69" y="132"/>
                      <a:pt x="69" y="133"/>
                      <a:pt x="68" y="133"/>
                    </a:cubicBezTo>
                    <a:cubicBezTo>
                      <a:pt x="66" y="133"/>
                      <a:pt x="52" y="132"/>
                      <a:pt x="35" y="132"/>
                    </a:cubicBezTo>
                    <a:cubicBezTo>
                      <a:pt x="16" y="132"/>
                      <a:pt x="4" y="133"/>
                      <a:pt x="2" y="133"/>
                    </a:cubicBezTo>
                    <a:cubicBezTo>
                      <a:pt x="1" y="133"/>
                      <a:pt x="0" y="133"/>
                      <a:pt x="0" y="130"/>
                    </a:cubicBezTo>
                    <a:cubicBezTo>
                      <a:pt x="0" y="125"/>
                      <a:pt x="0" y="125"/>
                      <a:pt x="0" y="125"/>
                    </a:cubicBezTo>
                    <a:cubicBezTo>
                      <a:pt x="0" y="123"/>
                      <a:pt x="1" y="122"/>
                      <a:pt x="3" y="122"/>
                    </a:cubicBezTo>
                    <a:cubicBezTo>
                      <a:pt x="15" y="122"/>
                      <a:pt x="15" y="122"/>
                      <a:pt x="15" y="122"/>
                    </a:cubicBezTo>
                    <a:cubicBezTo>
                      <a:pt x="20" y="122"/>
                      <a:pt x="22" y="121"/>
                      <a:pt x="22" y="117"/>
                    </a:cubicBezTo>
                    <a:cubicBezTo>
                      <a:pt x="22" y="107"/>
                      <a:pt x="22" y="96"/>
                      <a:pt x="22" y="80"/>
                    </a:cubicBezTo>
                    <a:cubicBezTo>
                      <a:pt x="22" y="51"/>
                      <a:pt x="22" y="51"/>
                      <a:pt x="22" y="51"/>
                    </a:cubicBezTo>
                  </a:path>
                </a:pathLst>
              </a:custGeom>
              <a:solidFill>
                <a:srgbClr val="FF0000"/>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17" name="Freeform 9"/>
              <p:cNvSpPr>
                <a:spLocks/>
              </p:cNvSpPr>
              <p:nvPr/>
            </p:nvSpPr>
            <p:spPr bwMode="auto">
              <a:xfrm>
                <a:off x="3135313" y="7564438"/>
                <a:ext cx="415925" cy="501650"/>
              </a:xfrm>
              <a:custGeom>
                <a:avLst/>
                <a:gdLst/>
                <a:ahLst/>
                <a:cxnLst>
                  <a:cxn ang="0">
                    <a:pos x="22" y="57"/>
                  </a:cxn>
                  <a:cxn ang="0">
                    <a:pos x="38" y="103"/>
                  </a:cxn>
                  <a:cxn ang="0">
                    <a:pos x="71" y="119"/>
                  </a:cxn>
                  <a:cxn ang="0">
                    <a:pos x="104" y="105"/>
                  </a:cxn>
                  <a:cxn ang="0">
                    <a:pos x="107" y="105"/>
                  </a:cxn>
                  <a:cxn ang="0">
                    <a:pos x="110" y="108"/>
                  </a:cxn>
                  <a:cxn ang="0">
                    <a:pos x="110" y="112"/>
                  </a:cxn>
                  <a:cxn ang="0">
                    <a:pos x="61" y="134"/>
                  </a:cxn>
                  <a:cxn ang="0">
                    <a:pos x="13" y="113"/>
                  </a:cxn>
                  <a:cxn ang="0">
                    <a:pos x="0" y="71"/>
                  </a:cxn>
                  <a:cxn ang="0">
                    <a:pos x="65" y="0"/>
                  </a:cxn>
                  <a:cxn ang="0">
                    <a:pos x="106" y="24"/>
                  </a:cxn>
                  <a:cxn ang="0">
                    <a:pos x="95" y="35"/>
                  </a:cxn>
                  <a:cxn ang="0">
                    <a:pos x="78" y="23"/>
                  </a:cxn>
                  <a:cxn ang="0">
                    <a:pos x="58" y="9"/>
                  </a:cxn>
                  <a:cxn ang="0">
                    <a:pos x="22" y="57"/>
                  </a:cxn>
                </a:cxnLst>
                <a:rect l="0" t="0" r="r" b="b"/>
                <a:pathLst>
                  <a:path w="111" h="134">
                    <a:moveTo>
                      <a:pt x="22" y="57"/>
                    </a:moveTo>
                    <a:cubicBezTo>
                      <a:pt x="22" y="73"/>
                      <a:pt x="29" y="92"/>
                      <a:pt x="38" y="103"/>
                    </a:cubicBezTo>
                    <a:cubicBezTo>
                      <a:pt x="48" y="116"/>
                      <a:pt x="60" y="119"/>
                      <a:pt x="71" y="119"/>
                    </a:cubicBezTo>
                    <a:cubicBezTo>
                      <a:pt x="86" y="119"/>
                      <a:pt x="94" y="115"/>
                      <a:pt x="104" y="105"/>
                    </a:cubicBezTo>
                    <a:cubicBezTo>
                      <a:pt x="105" y="105"/>
                      <a:pt x="106" y="105"/>
                      <a:pt x="107" y="105"/>
                    </a:cubicBezTo>
                    <a:cubicBezTo>
                      <a:pt x="110" y="108"/>
                      <a:pt x="110" y="108"/>
                      <a:pt x="110" y="108"/>
                    </a:cubicBezTo>
                    <a:cubicBezTo>
                      <a:pt x="111" y="110"/>
                      <a:pt x="111" y="111"/>
                      <a:pt x="110" y="112"/>
                    </a:cubicBezTo>
                    <a:cubicBezTo>
                      <a:pt x="101" y="122"/>
                      <a:pt x="81" y="134"/>
                      <a:pt x="61" y="134"/>
                    </a:cubicBezTo>
                    <a:cubicBezTo>
                      <a:pt x="45" y="134"/>
                      <a:pt x="27" y="130"/>
                      <a:pt x="13" y="113"/>
                    </a:cubicBezTo>
                    <a:cubicBezTo>
                      <a:pt x="2" y="98"/>
                      <a:pt x="0" y="85"/>
                      <a:pt x="0" y="71"/>
                    </a:cubicBezTo>
                    <a:cubicBezTo>
                      <a:pt x="0" y="36"/>
                      <a:pt x="25" y="0"/>
                      <a:pt x="65" y="0"/>
                    </a:cubicBezTo>
                    <a:cubicBezTo>
                      <a:pt x="97" y="0"/>
                      <a:pt x="106" y="18"/>
                      <a:pt x="106" y="24"/>
                    </a:cubicBezTo>
                    <a:cubicBezTo>
                      <a:pt x="106" y="31"/>
                      <a:pt x="102" y="35"/>
                      <a:pt x="95" y="35"/>
                    </a:cubicBezTo>
                    <a:cubicBezTo>
                      <a:pt x="88" y="35"/>
                      <a:pt x="83" y="31"/>
                      <a:pt x="78" y="23"/>
                    </a:cubicBezTo>
                    <a:cubicBezTo>
                      <a:pt x="72" y="10"/>
                      <a:pt x="65" y="9"/>
                      <a:pt x="58" y="9"/>
                    </a:cubicBezTo>
                    <a:cubicBezTo>
                      <a:pt x="41" y="9"/>
                      <a:pt x="22" y="25"/>
                      <a:pt x="22" y="57"/>
                    </a:cubicBezTo>
                  </a:path>
                </a:pathLst>
              </a:custGeom>
              <a:solidFill>
                <a:srgbClr val="FF0000"/>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18" name="Freeform 10"/>
              <p:cNvSpPr>
                <a:spLocks noEditPoints="1"/>
              </p:cNvSpPr>
              <p:nvPr/>
            </p:nvSpPr>
            <p:spPr bwMode="auto">
              <a:xfrm>
                <a:off x="3557588" y="7564438"/>
                <a:ext cx="417512" cy="501650"/>
              </a:xfrm>
              <a:custGeom>
                <a:avLst/>
                <a:gdLst/>
                <a:ahLst/>
                <a:cxnLst>
                  <a:cxn ang="0">
                    <a:pos x="99" y="49"/>
                  </a:cxn>
                  <a:cxn ang="0">
                    <a:pos x="107"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7" y="49"/>
                      <a:pt x="107" y="44"/>
                    </a:cubicBezTo>
                    <a:cubicBezTo>
                      <a:pt x="107" y="33"/>
                      <a:pt x="98" y="0"/>
                      <a:pt x="63" y="0"/>
                    </a:cubicBezTo>
                    <a:cubicBezTo>
                      <a:pt x="47" y="0"/>
                      <a:pt x="32" y="2"/>
                      <a:pt x="19" y="16"/>
                    </a:cubicBezTo>
                    <a:cubicBezTo>
                      <a:pt x="3" y="32"/>
                      <a:pt x="0" y="52"/>
                      <a:pt x="0" y="64"/>
                    </a:cubicBezTo>
                    <a:cubicBezTo>
                      <a:pt x="0" y="86"/>
                      <a:pt x="3" y="97"/>
                      <a:pt x="13" y="112"/>
                    </a:cubicBezTo>
                    <a:cubicBezTo>
                      <a:pt x="24" y="129"/>
                      <a:pt x="44" y="134"/>
                      <a:pt x="61" y="134"/>
                    </a:cubicBezTo>
                    <a:cubicBezTo>
                      <a:pt x="88" y="134"/>
                      <a:pt x="104" y="113"/>
                      <a:pt x="110" y="101"/>
                    </a:cubicBezTo>
                    <a:cubicBezTo>
                      <a:pt x="111" y="98"/>
                      <a:pt x="110" y="97"/>
                      <a:pt x="110" y="96"/>
                    </a:cubicBezTo>
                    <a:cubicBezTo>
                      <a:pt x="106" y="94"/>
                      <a:pt x="106" y="94"/>
                      <a:pt x="106" y="94"/>
                    </a:cubicBezTo>
                    <a:cubicBezTo>
                      <a:pt x="105" y="94"/>
                      <a:pt x="103"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3" y="9"/>
                      <a:pt x="57" y="9"/>
                    </a:cubicBezTo>
                    <a:cubicBezTo>
                      <a:pt x="77" y="9"/>
                      <a:pt x="80" y="29"/>
                      <a:pt x="80" y="36"/>
                    </a:cubicBezTo>
                    <a:cubicBezTo>
                      <a:pt x="80" y="39"/>
                      <a:pt x="78" y="40"/>
                      <a:pt x="72" y="40"/>
                    </a:cubicBezTo>
                    <a:lnTo>
                      <a:pt x="25" y="40"/>
                    </a:lnTo>
                    <a:close/>
                  </a:path>
                </a:pathLst>
              </a:custGeom>
              <a:solidFill>
                <a:srgbClr val="FF0000"/>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19" name="Freeform 11"/>
              <p:cNvSpPr>
                <a:spLocks/>
              </p:cNvSpPr>
              <p:nvPr/>
            </p:nvSpPr>
            <p:spPr bwMode="auto">
              <a:xfrm>
                <a:off x="4022725" y="7934325"/>
                <a:ext cx="134937" cy="131763"/>
              </a:xfrm>
              <a:custGeom>
                <a:avLst/>
                <a:gdLst/>
                <a:ahLst/>
                <a:cxnLst>
                  <a:cxn ang="0">
                    <a:pos x="0" y="17"/>
                  </a:cxn>
                  <a:cxn ang="0">
                    <a:pos x="19" y="0"/>
                  </a:cxn>
                  <a:cxn ang="0">
                    <a:pos x="36" y="18"/>
                  </a:cxn>
                  <a:cxn ang="0">
                    <a:pos x="19" y="35"/>
                  </a:cxn>
                  <a:cxn ang="0">
                    <a:pos x="0" y="17"/>
                  </a:cxn>
                </a:cxnLst>
                <a:rect l="0" t="0" r="r" b="b"/>
                <a:pathLst>
                  <a:path w="36" h="35">
                    <a:moveTo>
                      <a:pt x="0" y="17"/>
                    </a:moveTo>
                    <a:cubicBezTo>
                      <a:pt x="0" y="12"/>
                      <a:pt x="4" y="0"/>
                      <a:pt x="19" y="0"/>
                    </a:cubicBezTo>
                    <a:cubicBezTo>
                      <a:pt x="28" y="0"/>
                      <a:pt x="36" y="7"/>
                      <a:pt x="36" y="18"/>
                    </a:cubicBezTo>
                    <a:cubicBezTo>
                      <a:pt x="36" y="28"/>
                      <a:pt x="28" y="35"/>
                      <a:pt x="19" y="35"/>
                    </a:cubicBezTo>
                    <a:cubicBezTo>
                      <a:pt x="12" y="35"/>
                      <a:pt x="0" y="31"/>
                      <a:pt x="0" y="17"/>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0" name="Freeform 12"/>
              <p:cNvSpPr>
                <a:spLocks/>
              </p:cNvSpPr>
              <p:nvPr/>
            </p:nvSpPr>
            <p:spPr bwMode="auto">
              <a:xfrm>
                <a:off x="4195763" y="7564438"/>
                <a:ext cx="420687" cy="501650"/>
              </a:xfrm>
              <a:custGeom>
                <a:avLst/>
                <a:gdLst/>
                <a:ahLst/>
                <a:cxnLst>
                  <a:cxn ang="0">
                    <a:pos x="22" y="57"/>
                  </a:cxn>
                  <a:cxn ang="0">
                    <a:pos x="38" y="103"/>
                  </a:cxn>
                  <a:cxn ang="0">
                    <a:pos x="71" y="119"/>
                  </a:cxn>
                  <a:cxn ang="0">
                    <a:pos x="105" y="105"/>
                  </a:cxn>
                  <a:cxn ang="0">
                    <a:pos x="107" y="105"/>
                  </a:cxn>
                  <a:cxn ang="0">
                    <a:pos x="110" y="108"/>
                  </a:cxn>
                  <a:cxn ang="0">
                    <a:pos x="110" y="112"/>
                  </a:cxn>
                  <a:cxn ang="0">
                    <a:pos x="61" y="134"/>
                  </a:cxn>
                  <a:cxn ang="0">
                    <a:pos x="14" y="113"/>
                  </a:cxn>
                  <a:cxn ang="0">
                    <a:pos x="0" y="71"/>
                  </a:cxn>
                  <a:cxn ang="0">
                    <a:pos x="65" y="0"/>
                  </a:cxn>
                  <a:cxn ang="0">
                    <a:pos x="107" y="24"/>
                  </a:cxn>
                  <a:cxn ang="0">
                    <a:pos x="96" y="35"/>
                  </a:cxn>
                  <a:cxn ang="0">
                    <a:pos x="79" y="23"/>
                  </a:cxn>
                  <a:cxn ang="0">
                    <a:pos x="58" y="9"/>
                  </a:cxn>
                  <a:cxn ang="0">
                    <a:pos x="22" y="57"/>
                  </a:cxn>
                </a:cxnLst>
                <a:rect l="0" t="0" r="r" b="b"/>
                <a:pathLst>
                  <a:path w="112" h="134">
                    <a:moveTo>
                      <a:pt x="22" y="57"/>
                    </a:moveTo>
                    <a:cubicBezTo>
                      <a:pt x="22" y="73"/>
                      <a:pt x="30" y="92"/>
                      <a:pt x="38" y="103"/>
                    </a:cubicBezTo>
                    <a:cubicBezTo>
                      <a:pt x="48" y="116"/>
                      <a:pt x="61" y="119"/>
                      <a:pt x="71" y="119"/>
                    </a:cubicBezTo>
                    <a:cubicBezTo>
                      <a:pt x="86" y="119"/>
                      <a:pt x="94" y="115"/>
                      <a:pt x="105" y="105"/>
                    </a:cubicBezTo>
                    <a:cubicBezTo>
                      <a:pt x="105" y="105"/>
                      <a:pt x="106" y="105"/>
                      <a:pt x="107" y="105"/>
                    </a:cubicBezTo>
                    <a:cubicBezTo>
                      <a:pt x="110" y="108"/>
                      <a:pt x="110" y="108"/>
                      <a:pt x="110" y="108"/>
                    </a:cubicBezTo>
                    <a:cubicBezTo>
                      <a:pt x="111" y="110"/>
                      <a:pt x="112" y="111"/>
                      <a:pt x="110" y="112"/>
                    </a:cubicBezTo>
                    <a:cubicBezTo>
                      <a:pt x="101" y="122"/>
                      <a:pt x="82" y="134"/>
                      <a:pt x="61" y="134"/>
                    </a:cubicBezTo>
                    <a:cubicBezTo>
                      <a:pt x="45" y="134"/>
                      <a:pt x="28" y="130"/>
                      <a:pt x="14" y="113"/>
                    </a:cubicBezTo>
                    <a:cubicBezTo>
                      <a:pt x="3" y="98"/>
                      <a:pt x="0" y="85"/>
                      <a:pt x="0" y="71"/>
                    </a:cubicBezTo>
                    <a:cubicBezTo>
                      <a:pt x="0" y="36"/>
                      <a:pt x="25" y="0"/>
                      <a:pt x="65" y="0"/>
                    </a:cubicBezTo>
                    <a:cubicBezTo>
                      <a:pt x="97" y="0"/>
                      <a:pt x="107" y="18"/>
                      <a:pt x="107" y="24"/>
                    </a:cubicBezTo>
                    <a:cubicBezTo>
                      <a:pt x="107" y="31"/>
                      <a:pt x="102" y="35"/>
                      <a:pt x="96" y="35"/>
                    </a:cubicBezTo>
                    <a:cubicBezTo>
                      <a:pt x="89" y="35"/>
                      <a:pt x="83" y="31"/>
                      <a:pt x="79" y="23"/>
                    </a:cubicBezTo>
                    <a:cubicBezTo>
                      <a:pt x="72" y="10"/>
                      <a:pt x="66" y="9"/>
                      <a:pt x="58" y="9"/>
                    </a:cubicBezTo>
                    <a:cubicBezTo>
                      <a:pt x="41" y="9"/>
                      <a:pt x="22" y="25"/>
                      <a:pt x="22" y="57"/>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1" name="Freeform 13"/>
              <p:cNvSpPr>
                <a:spLocks noEditPoints="1"/>
              </p:cNvSpPr>
              <p:nvPr/>
            </p:nvSpPr>
            <p:spPr bwMode="auto">
              <a:xfrm>
                <a:off x="4630738" y="7564438"/>
                <a:ext cx="492125" cy="501650"/>
              </a:xfrm>
              <a:custGeom>
                <a:avLst/>
                <a:gdLst/>
                <a:ahLst/>
                <a:cxnLst>
                  <a:cxn ang="0">
                    <a:pos x="63" y="134"/>
                  </a:cxn>
                  <a:cxn ang="0">
                    <a:pos x="131" y="67"/>
                  </a:cxn>
                  <a:cxn ang="0">
                    <a:pos x="110" y="17"/>
                  </a:cxn>
                  <a:cxn ang="0">
                    <a:pos x="67" y="0"/>
                  </a:cxn>
                  <a:cxn ang="0">
                    <a:pos x="27" y="14"/>
                  </a:cxn>
                  <a:cxn ang="0">
                    <a:pos x="0" y="63"/>
                  </a:cxn>
                  <a:cxn ang="0">
                    <a:pos x="17" y="113"/>
                  </a:cxn>
                  <a:cxn ang="0">
                    <a:pos x="63" y="134"/>
                  </a:cxn>
                  <a:cxn ang="0">
                    <a:pos x="67" y="125"/>
                  </a:cxn>
                  <a:cxn ang="0">
                    <a:pos x="37" y="109"/>
                  </a:cxn>
                  <a:cxn ang="0">
                    <a:pos x="25" y="66"/>
                  </a:cxn>
                  <a:cxn ang="0">
                    <a:pos x="42" y="19"/>
                  </a:cxn>
                  <a:cxn ang="0">
                    <a:pos x="65" y="9"/>
                  </a:cxn>
                  <a:cxn ang="0">
                    <a:pos x="105" y="64"/>
                  </a:cxn>
                  <a:cxn ang="0">
                    <a:pos x="67" y="125"/>
                  </a:cxn>
                </a:cxnLst>
                <a:rect l="0" t="0" r="r" b="b"/>
                <a:pathLst>
                  <a:path w="131" h="134">
                    <a:moveTo>
                      <a:pt x="63" y="134"/>
                    </a:moveTo>
                    <a:cubicBezTo>
                      <a:pt x="101" y="134"/>
                      <a:pt x="131" y="100"/>
                      <a:pt x="131" y="67"/>
                    </a:cubicBezTo>
                    <a:cubicBezTo>
                      <a:pt x="131" y="47"/>
                      <a:pt x="124" y="31"/>
                      <a:pt x="110" y="17"/>
                    </a:cubicBezTo>
                    <a:cubicBezTo>
                      <a:pt x="101" y="8"/>
                      <a:pt x="84" y="0"/>
                      <a:pt x="67" y="0"/>
                    </a:cubicBezTo>
                    <a:cubicBezTo>
                      <a:pt x="57" y="0"/>
                      <a:pt x="42" y="2"/>
                      <a:pt x="27" y="14"/>
                    </a:cubicBezTo>
                    <a:cubicBezTo>
                      <a:pt x="9" y="28"/>
                      <a:pt x="0" y="48"/>
                      <a:pt x="0" y="63"/>
                    </a:cubicBezTo>
                    <a:cubicBezTo>
                      <a:pt x="0" y="85"/>
                      <a:pt x="3" y="96"/>
                      <a:pt x="17" y="113"/>
                    </a:cubicBezTo>
                    <a:cubicBezTo>
                      <a:pt x="30" y="128"/>
                      <a:pt x="49" y="134"/>
                      <a:pt x="63" y="134"/>
                    </a:cubicBezTo>
                    <a:moveTo>
                      <a:pt x="67" y="125"/>
                    </a:moveTo>
                    <a:cubicBezTo>
                      <a:pt x="53" y="125"/>
                      <a:pt x="44" y="119"/>
                      <a:pt x="37" y="109"/>
                    </a:cubicBezTo>
                    <a:cubicBezTo>
                      <a:pt x="27" y="95"/>
                      <a:pt x="25" y="83"/>
                      <a:pt x="25" y="66"/>
                    </a:cubicBezTo>
                    <a:cubicBezTo>
                      <a:pt x="25" y="43"/>
                      <a:pt x="30" y="31"/>
                      <a:pt x="42" y="19"/>
                    </a:cubicBezTo>
                    <a:cubicBezTo>
                      <a:pt x="49" y="11"/>
                      <a:pt x="57" y="9"/>
                      <a:pt x="65" y="9"/>
                    </a:cubicBezTo>
                    <a:cubicBezTo>
                      <a:pt x="80" y="9"/>
                      <a:pt x="105" y="30"/>
                      <a:pt x="105" y="64"/>
                    </a:cubicBezTo>
                    <a:cubicBezTo>
                      <a:pt x="105" y="97"/>
                      <a:pt x="90" y="125"/>
                      <a:pt x="67" y="125"/>
                    </a:cubicBezTo>
                    <a:close/>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2" name="Freeform 14"/>
              <p:cNvSpPr>
                <a:spLocks/>
              </p:cNvSpPr>
              <p:nvPr/>
            </p:nvSpPr>
            <p:spPr bwMode="auto">
              <a:xfrm>
                <a:off x="5151438" y="7548563"/>
                <a:ext cx="852487" cy="506413"/>
              </a:xfrm>
              <a:custGeom>
                <a:avLst/>
                <a:gdLst/>
                <a:ahLst/>
                <a:cxnLst>
                  <a:cxn ang="0">
                    <a:pos x="94" y="23"/>
                  </a:cxn>
                  <a:cxn ang="0">
                    <a:pos x="45" y="36"/>
                  </a:cxn>
                  <a:cxn ang="0">
                    <a:pos x="41" y="116"/>
                  </a:cxn>
                  <a:cxn ang="0">
                    <a:pos x="58" y="124"/>
                  </a:cxn>
                  <a:cxn ang="0">
                    <a:pos x="61" y="132"/>
                  </a:cxn>
                  <a:cxn ang="0">
                    <a:pos x="31" y="134"/>
                  </a:cxn>
                  <a:cxn ang="0">
                    <a:pos x="0" y="133"/>
                  </a:cxn>
                  <a:cxn ang="0">
                    <a:pos x="3" y="124"/>
                  </a:cxn>
                  <a:cxn ang="0">
                    <a:pos x="18" y="117"/>
                  </a:cxn>
                  <a:cxn ang="0">
                    <a:pos x="19" y="47"/>
                  </a:cxn>
                  <a:cxn ang="0">
                    <a:pos x="4" y="28"/>
                  </a:cxn>
                  <a:cxn ang="0">
                    <a:pos x="2" y="23"/>
                  </a:cxn>
                  <a:cxn ang="0">
                    <a:pos x="31" y="6"/>
                  </a:cxn>
                  <a:cxn ang="0">
                    <a:pos x="40" y="27"/>
                  </a:cxn>
                  <a:cxn ang="0">
                    <a:pos x="86" y="4"/>
                  </a:cxn>
                  <a:cxn ang="0">
                    <a:pos x="122" y="27"/>
                  </a:cxn>
                  <a:cxn ang="0">
                    <a:pos x="194" y="13"/>
                  </a:cxn>
                  <a:cxn ang="0">
                    <a:pos x="209" y="118"/>
                  </a:cxn>
                  <a:cxn ang="0">
                    <a:pos x="223" y="124"/>
                  </a:cxn>
                  <a:cxn ang="0">
                    <a:pos x="227" y="132"/>
                  </a:cxn>
                  <a:cxn ang="0">
                    <a:pos x="199" y="134"/>
                  </a:cxn>
                  <a:cxn ang="0">
                    <a:pos x="168" y="132"/>
                  </a:cxn>
                  <a:cxn ang="0">
                    <a:pos x="172" y="124"/>
                  </a:cxn>
                  <a:cxn ang="0">
                    <a:pos x="186" y="119"/>
                  </a:cxn>
                  <a:cxn ang="0">
                    <a:pos x="187" y="49"/>
                  </a:cxn>
                  <a:cxn ang="0">
                    <a:pos x="155" y="18"/>
                  </a:cxn>
                  <a:cxn ang="0">
                    <a:pos x="124" y="65"/>
                  </a:cxn>
                  <a:cxn ang="0">
                    <a:pos x="131" y="124"/>
                  </a:cxn>
                  <a:cxn ang="0">
                    <a:pos x="144" y="127"/>
                  </a:cxn>
                  <a:cxn ang="0">
                    <a:pos x="142" y="135"/>
                  </a:cxn>
                  <a:cxn ang="0">
                    <a:pos x="86" y="135"/>
                  </a:cxn>
                  <a:cxn ang="0">
                    <a:pos x="84" y="127"/>
                  </a:cxn>
                  <a:cxn ang="0">
                    <a:pos x="96" y="124"/>
                  </a:cxn>
                  <a:cxn ang="0">
                    <a:pos x="103" y="56"/>
                  </a:cxn>
                </a:cxnLst>
                <a:rect l="0" t="0" r="r" b="b"/>
                <a:pathLst>
                  <a:path w="227" h="135">
                    <a:moveTo>
                      <a:pt x="103" y="56"/>
                    </a:moveTo>
                    <a:cubicBezTo>
                      <a:pt x="103" y="34"/>
                      <a:pt x="99" y="28"/>
                      <a:pt x="94" y="23"/>
                    </a:cubicBezTo>
                    <a:cubicBezTo>
                      <a:pt x="90" y="20"/>
                      <a:pt x="81" y="18"/>
                      <a:pt x="74" y="18"/>
                    </a:cubicBezTo>
                    <a:cubicBezTo>
                      <a:pt x="66" y="18"/>
                      <a:pt x="53" y="22"/>
                      <a:pt x="45" y="36"/>
                    </a:cubicBezTo>
                    <a:cubicBezTo>
                      <a:pt x="41" y="42"/>
                      <a:pt x="41" y="48"/>
                      <a:pt x="41" y="56"/>
                    </a:cubicBezTo>
                    <a:cubicBezTo>
                      <a:pt x="41" y="116"/>
                      <a:pt x="41" y="116"/>
                      <a:pt x="41" y="116"/>
                    </a:cubicBezTo>
                    <a:cubicBezTo>
                      <a:pt x="41" y="121"/>
                      <a:pt x="42" y="124"/>
                      <a:pt x="47" y="124"/>
                    </a:cubicBezTo>
                    <a:cubicBezTo>
                      <a:pt x="58" y="124"/>
                      <a:pt x="58" y="124"/>
                      <a:pt x="58" y="124"/>
                    </a:cubicBezTo>
                    <a:cubicBezTo>
                      <a:pt x="60" y="124"/>
                      <a:pt x="61" y="125"/>
                      <a:pt x="61" y="127"/>
                    </a:cubicBezTo>
                    <a:cubicBezTo>
                      <a:pt x="61" y="132"/>
                      <a:pt x="61" y="132"/>
                      <a:pt x="61" y="132"/>
                    </a:cubicBezTo>
                    <a:cubicBezTo>
                      <a:pt x="61" y="134"/>
                      <a:pt x="60" y="135"/>
                      <a:pt x="58" y="135"/>
                    </a:cubicBezTo>
                    <a:cubicBezTo>
                      <a:pt x="56" y="135"/>
                      <a:pt x="47" y="134"/>
                      <a:pt x="31" y="134"/>
                    </a:cubicBezTo>
                    <a:cubicBezTo>
                      <a:pt x="14" y="134"/>
                      <a:pt x="5" y="135"/>
                      <a:pt x="2" y="135"/>
                    </a:cubicBezTo>
                    <a:cubicBezTo>
                      <a:pt x="0" y="135"/>
                      <a:pt x="0" y="135"/>
                      <a:pt x="0" y="133"/>
                    </a:cubicBezTo>
                    <a:cubicBezTo>
                      <a:pt x="0" y="127"/>
                      <a:pt x="0" y="127"/>
                      <a:pt x="0" y="127"/>
                    </a:cubicBezTo>
                    <a:cubicBezTo>
                      <a:pt x="0" y="125"/>
                      <a:pt x="0" y="124"/>
                      <a:pt x="3" y="124"/>
                    </a:cubicBezTo>
                    <a:cubicBezTo>
                      <a:pt x="14" y="124"/>
                      <a:pt x="14" y="124"/>
                      <a:pt x="14" y="124"/>
                    </a:cubicBezTo>
                    <a:cubicBezTo>
                      <a:pt x="17" y="124"/>
                      <a:pt x="18" y="123"/>
                      <a:pt x="18" y="117"/>
                    </a:cubicBezTo>
                    <a:cubicBezTo>
                      <a:pt x="19" y="112"/>
                      <a:pt x="19" y="106"/>
                      <a:pt x="19" y="101"/>
                    </a:cubicBezTo>
                    <a:cubicBezTo>
                      <a:pt x="19" y="47"/>
                      <a:pt x="19" y="47"/>
                      <a:pt x="19" y="47"/>
                    </a:cubicBezTo>
                    <a:cubicBezTo>
                      <a:pt x="19" y="37"/>
                      <a:pt x="15" y="32"/>
                      <a:pt x="12" y="30"/>
                    </a:cubicBezTo>
                    <a:cubicBezTo>
                      <a:pt x="11" y="29"/>
                      <a:pt x="7" y="28"/>
                      <a:pt x="4" y="28"/>
                    </a:cubicBezTo>
                    <a:cubicBezTo>
                      <a:pt x="3" y="27"/>
                      <a:pt x="2" y="26"/>
                      <a:pt x="2" y="25"/>
                    </a:cubicBezTo>
                    <a:cubicBezTo>
                      <a:pt x="2" y="23"/>
                      <a:pt x="2" y="23"/>
                      <a:pt x="2" y="23"/>
                    </a:cubicBezTo>
                    <a:cubicBezTo>
                      <a:pt x="2" y="22"/>
                      <a:pt x="2" y="21"/>
                      <a:pt x="3" y="20"/>
                    </a:cubicBezTo>
                    <a:cubicBezTo>
                      <a:pt x="11" y="17"/>
                      <a:pt x="29" y="8"/>
                      <a:pt x="31" y="6"/>
                    </a:cubicBezTo>
                    <a:cubicBezTo>
                      <a:pt x="32" y="5"/>
                      <a:pt x="39" y="0"/>
                      <a:pt x="39" y="9"/>
                    </a:cubicBezTo>
                    <a:cubicBezTo>
                      <a:pt x="40" y="27"/>
                      <a:pt x="40" y="27"/>
                      <a:pt x="40" y="27"/>
                    </a:cubicBezTo>
                    <a:cubicBezTo>
                      <a:pt x="41" y="27"/>
                      <a:pt x="41" y="27"/>
                      <a:pt x="41" y="27"/>
                    </a:cubicBezTo>
                    <a:cubicBezTo>
                      <a:pt x="50" y="14"/>
                      <a:pt x="68" y="4"/>
                      <a:pt x="86" y="4"/>
                    </a:cubicBezTo>
                    <a:cubicBezTo>
                      <a:pt x="102" y="4"/>
                      <a:pt x="114" y="13"/>
                      <a:pt x="120" y="27"/>
                    </a:cubicBezTo>
                    <a:cubicBezTo>
                      <a:pt x="122" y="27"/>
                      <a:pt x="122" y="27"/>
                      <a:pt x="122" y="27"/>
                    </a:cubicBezTo>
                    <a:cubicBezTo>
                      <a:pt x="131" y="15"/>
                      <a:pt x="148" y="4"/>
                      <a:pt x="166" y="4"/>
                    </a:cubicBezTo>
                    <a:cubicBezTo>
                      <a:pt x="177" y="4"/>
                      <a:pt x="187" y="6"/>
                      <a:pt x="194" y="13"/>
                    </a:cubicBezTo>
                    <a:cubicBezTo>
                      <a:pt x="201" y="20"/>
                      <a:pt x="209" y="27"/>
                      <a:pt x="209" y="50"/>
                    </a:cubicBezTo>
                    <a:cubicBezTo>
                      <a:pt x="209" y="118"/>
                      <a:pt x="209" y="118"/>
                      <a:pt x="209" y="118"/>
                    </a:cubicBezTo>
                    <a:cubicBezTo>
                      <a:pt x="209" y="123"/>
                      <a:pt x="211" y="124"/>
                      <a:pt x="215" y="124"/>
                    </a:cubicBezTo>
                    <a:cubicBezTo>
                      <a:pt x="223" y="124"/>
                      <a:pt x="223" y="124"/>
                      <a:pt x="223" y="124"/>
                    </a:cubicBezTo>
                    <a:cubicBezTo>
                      <a:pt x="226" y="124"/>
                      <a:pt x="227" y="125"/>
                      <a:pt x="227" y="127"/>
                    </a:cubicBezTo>
                    <a:cubicBezTo>
                      <a:pt x="227" y="132"/>
                      <a:pt x="227" y="132"/>
                      <a:pt x="227" y="132"/>
                    </a:cubicBezTo>
                    <a:cubicBezTo>
                      <a:pt x="227" y="134"/>
                      <a:pt x="226" y="135"/>
                      <a:pt x="224" y="135"/>
                    </a:cubicBezTo>
                    <a:cubicBezTo>
                      <a:pt x="222" y="135"/>
                      <a:pt x="214" y="134"/>
                      <a:pt x="199" y="134"/>
                    </a:cubicBezTo>
                    <a:cubicBezTo>
                      <a:pt x="184" y="134"/>
                      <a:pt x="173" y="135"/>
                      <a:pt x="171" y="135"/>
                    </a:cubicBezTo>
                    <a:cubicBezTo>
                      <a:pt x="169" y="135"/>
                      <a:pt x="168" y="134"/>
                      <a:pt x="168" y="132"/>
                    </a:cubicBezTo>
                    <a:cubicBezTo>
                      <a:pt x="168" y="127"/>
                      <a:pt x="168" y="127"/>
                      <a:pt x="168" y="127"/>
                    </a:cubicBezTo>
                    <a:cubicBezTo>
                      <a:pt x="168" y="125"/>
                      <a:pt x="169" y="124"/>
                      <a:pt x="172" y="124"/>
                    </a:cubicBezTo>
                    <a:cubicBezTo>
                      <a:pt x="180" y="124"/>
                      <a:pt x="180" y="124"/>
                      <a:pt x="180" y="124"/>
                    </a:cubicBezTo>
                    <a:cubicBezTo>
                      <a:pt x="183" y="124"/>
                      <a:pt x="186" y="123"/>
                      <a:pt x="186" y="119"/>
                    </a:cubicBezTo>
                    <a:cubicBezTo>
                      <a:pt x="187" y="112"/>
                      <a:pt x="187" y="101"/>
                      <a:pt x="187" y="94"/>
                    </a:cubicBezTo>
                    <a:cubicBezTo>
                      <a:pt x="187" y="49"/>
                      <a:pt x="187" y="49"/>
                      <a:pt x="187" y="49"/>
                    </a:cubicBezTo>
                    <a:cubicBezTo>
                      <a:pt x="187" y="39"/>
                      <a:pt x="185" y="30"/>
                      <a:pt x="178" y="24"/>
                    </a:cubicBezTo>
                    <a:cubicBezTo>
                      <a:pt x="172" y="20"/>
                      <a:pt x="164" y="18"/>
                      <a:pt x="155" y="18"/>
                    </a:cubicBezTo>
                    <a:cubicBezTo>
                      <a:pt x="146" y="18"/>
                      <a:pt x="134" y="25"/>
                      <a:pt x="129" y="34"/>
                    </a:cubicBezTo>
                    <a:cubicBezTo>
                      <a:pt x="124" y="43"/>
                      <a:pt x="124" y="51"/>
                      <a:pt x="124" y="65"/>
                    </a:cubicBezTo>
                    <a:cubicBezTo>
                      <a:pt x="124" y="117"/>
                      <a:pt x="124" y="117"/>
                      <a:pt x="124" y="117"/>
                    </a:cubicBezTo>
                    <a:cubicBezTo>
                      <a:pt x="124" y="121"/>
                      <a:pt x="126" y="124"/>
                      <a:pt x="131" y="124"/>
                    </a:cubicBezTo>
                    <a:cubicBezTo>
                      <a:pt x="141" y="124"/>
                      <a:pt x="141" y="124"/>
                      <a:pt x="141" y="124"/>
                    </a:cubicBezTo>
                    <a:cubicBezTo>
                      <a:pt x="144" y="124"/>
                      <a:pt x="144" y="125"/>
                      <a:pt x="144" y="127"/>
                    </a:cubicBezTo>
                    <a:cubicBezTo>
                      <a:pt x="144" y="132"/>
                      <a:pt x="144" y="132"/>
                      <a:pt x="144" y="132"/>
                    </a:cubicBezTo>
                    <a:cubicBezTo>
                      <a:pt x="144" y="134"/>
                      <a:pt x="144" y="135"/>
                      <a:pt x="142" y="135"/>
                    </a:cubicBezTo>
                    <a:cubicBezTo>
                      <a:pt x="140" y="135"/>
                      <a:pt x="132" y="134"/>
                      <a:pt x="115" y="134"/>
                    </a:cubicBezTo>
                    <a:cubicBezTo>
                      <a:pt x="99" y="134"/>
                      <a:pt x="88" y="135"/>
                      <a:pt x="86" y="135"/>
                    </a:cubicBezTo>
                    <a:cubicBezTo>
                      <a:pt x="85" y="135"/>
                      <a:pt x="84" y="134"/>
                      <a:pt x="84" y="132"/>
                    </a:cubicBezTo>
                    <a:cubicBezTo>
                      <a:pt x="84" y="127"/>
                      <a:pt x="84" y="127"/>
                      <a:pt x="84" y="127"/>
                    </a:cubicBezTo>
                    <a:cubicBezTo>
                      <a:pt x="84" y="125"/>
                      <a:pt x="84" y="124"/>
                      <a:pt x="87" y="124"/>
                    </a:cubicBezTo>
                    <a:cubicBezTo>
                      <a:pt x="96" y="124"/>
                      <a:pt x="96" y="124"/>
                      <a:pt x="96" y="124"/>
                    </a:cubicBezTo>
                    <a:cubicBezTo>
                      <a:pt x="101" y="124"/>
                      <a:pt x="103" y="123"/>
                      <a:pt x="103" y="119"/>
                    </a:cubicBezTo>
                    <a:cubicBezTo>
                      <a:pt x="103" y="56"/>
                      <a:pt x="103" y="56"/>
                      <a:pt x="103" y="56"/>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3" name="Freeform 15"/>
              <p:cNvSpPr>
                <a:spLocks/>
              </p:cNvSpPr>
              <p:nvPr/>
            </p:nvSpPr>
            <p:spPr bwMode="auto">
              <a:xfrm>
                <a:off x="153988"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5"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5"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4" name="Freeform 16"/>
              <p:cNvSpPr>
                <a:spLocks/>
              </p:cNvSpPr>
              <p:nvPr/>
            </p:nvSpPr>
            <p:spPr bwMode="auto">
              <a:xfrm>
                <a:off x="911225" y="7226300"/>
                <a:ext cx="266700" cy="828675"/>
              </a:xfrm>
              <a:custGeom>
                <a:avLst/>
                <a:gdLst/>
                <a:ahLst/>
                <a:cxnLst>
                  <a:cxn ang="0">
                    <a:pos x="46" y="130"/>
                  </a:cxn>
                  <a:cxn ang="0">
                    <a:pos x="46" y="201"/>
                  </a:cxn>
                  <a:cxn ang="0">
                    <a:pos x="54" y="210"/>
                  </a:cxn>
                  <a:cxn ang="0">
                    <a:pos x="68" y="210"/>
                  </a:cxn>
                  <a:cxn ang="0">
                    <a:pos x="71" y="213"/>
                  </a:cxn>
                  <a:cxn ang="0">
                    <a:pos x="71" y="218"/>
                  </a:cxn>
                  <a:cxn ang="0">
                    <a:pos x="69" y="221"/>
                  </a:cxn>
                  <a:cxn ang="0">
                    <a:pos x="35" y="220"/>
                  </a:cxn>
                  <a:cxn ang="0">
                    <a:pos x="10" y="221"/>
                  </a:cxn>
                  <a:cxn ang="0">
                    <a:pos x="8" y="218"/>
                  </a:cxn>
                  <a:cxn ang="0">
                    <a:pos x="8" y="213"/>
                  </a:cxn>
                  <a:cxn ang="0">
                    <a:pos x="12" y="210"/>
                  </a:cxn>
                  <a:cxn ang="0">
                    <a:pos x="17" y="210"/>
                  </a:cxn>
                  <a:cxn ang="0">
                    <a:pos x="24" y="203"/>
                  </a:cxn>
                  <a:cxn ang="0">
                    <a:pos x="24" y="123"/>
                  </a:cxn>
                  <a:cxn ang="0">
                    <a:pos x="24" y="104"/>
                  </a:cxn>
                  <a:cxn ang="0">
                    <a:pos x="23" y="47"/>
                  </a:cxn>
                  <a:cxn ang="0">
                    <a:pos x="10" y="27"/>
                  </a:cxn>
                  <a:cxn ang="0">
                    <a:pos x="2" y="26"/>
                  </a:cxn>
                  <a:cxn ang="0">
                    <a:pos x="0" y="25"/>
                  </a:cxn>
                  <a:cxn ang="0">
                    <a:pos x="0" y="22"/>
                  </a:cxn>
                  <a:cxn ang="0">
                    <a:pos x="3" y="20"/>
                  </a:cxn>
                  <a:cxn ang="0">
                    <a:pos x="38" y="3"/>
                  </a:cxn>
                  <a:cxn ang="0">
                    <a:pos x="45" y="0"/>
                  </a:cxn>
                  <a:cxn ang="0">
                    <a:pos x="47" y="6"/>
                  </a:cxn>
                  <a:cxn ang="0">
                    <a:pos x="46" y="102"/>
                  </a:cxn>
                  <a:cxn ang="0">
                    <a:pos x="46" y="130"/>
                  </a:cxn>
                </a:cxnLst>
                <a:rect l="0" t="0" r="r" b="b"/>
                <a:pathLst>
                  <a:path w="71" h="221">
                    <a:moveTo>
                      <a:pt x="46" y="130"/>
                    </a:moveTo>
                    <a:cubicBezTo>
                      <a:pt x="46" y="145"/>
                      <a:pt x="46" y="191"/>
                      <a:pt x="46" y="201"/>
                    </a:cubicBezTo>
                    <a:cubicBezTo>
                      <a:pt x="47" y="206"/>
                      <a:pt x="48" y="210"/>
                      <a:pt x="54" y="210"/>
                    </a:cubicBezTo>
                    <a:cubicBezTo>
                      <a:pt x="68" y="210"/>
                      <a:pt x="68" y="210"/>
                      <a:pt x="68" y="210"/>
                    </a:cubicBezTo>
                    <a:cubicBezTo>
                      <a:pt x="71" y="210"/>
                      <a:pt x="71" y="211"/>
                      <a:pt x="71" y="213"/>
                    </a:cubicBezTo>
                    <a:cubicBezTo>
                      <a:pt x="71" y="218"/>
                      <a:pt x="71" y="218"/>
                      <a:pt x="71" y="218"/>
                    </a:cubicBezTo>
                    <a:cubicBezTo>
                      <a:pt x="71" y="220"/>
                      <a:pt x="71" y="221"/>
                      <a:pt x="69" y="221"/>
                    </a:cubicBezTo>
                    <a:cubicBezTo>
                      <a:pt x="67" y="221"/>
                      <a:pt x="54" y="220"/>
                      <a:pt x="35" y="220"/>
                    </a:cubicBezTo>
                    <a:cubicBezTo>
                      <a:pt x="16" y="220"/>
                      <a:pt x="13" y="221"/>
                      <a:pt x="10" y="221"/>
                    </a:cubicBezTo>
                    <a:cubicBezTo>
                      <a:pt x="9" y="221"/>
                      <a:pt x="8" y="220"/>
                      <a:pt x="8" y="218"/>
                    </a:cubicBezTo>
                    <a:cubicBezTo>
                      <a:pt x="8" y="213"/>
                      <a:pt x="8" y="213"/>
                      <a:pt x="8" y="213"/>
                    </a:cubicBezTo>
                    <a:cubicBezTo>
                      <a:pt x="8" y="211"/>
                      <a:pt x="9" y="210"/>
                      <a:pt x="12" y="210"/>
                    </a:cubicBezTo>
                    <a:cubicBezTo>
                      <a:pt x="17" y="210"/>
                      <a:pt x="17" y="210"/>
                      <a:pt x="17" y="210"/>
                    </a:cubicBezTo>
                    <a:cubicBezTo>
                      <a:pt x="20" y="210"/>
                      <a:pt x="23" y="208"/>
                      <a:pt x="24" y="203"/>
                    </a:cubicBezTo>
                    <a:cubicBezTo>
                      <a:pt x="24" y="193"/>
                      <a:pt x="24" y="141"/>
                      <a:pt x="24" y="123"/>
                    </a:cubicBezTo>
                    <a:cubicBezTo>
                      <a:pt x="24" y="104"/>
                      <a:pt x="24" y="104"/>
                      <a:pt x="24" y="104"/>
                    </a:cubicBezTo>
                    <a:cubicBezTo>
                      <a:pt x="24" y="82"/>
                      <a:pt x="24" y="55"/>
                      <a:pt x="23" y="47"/>
                    </a:cubicBezTo>
                    <a:cubicBezTo>
                      <a:pt x="22" y="30"/>
                      <a:pt x="23" y="30"/>
                      <a:pt x="10" y="27"/>
                    </a:cubicBezTo>
                    <a:cubicBezTo>
                      <a:pt x="7" y="27"/>
                      <a:pt x="3" y="27"/>
                      <a:pt x="2" y="26"/>
                    </a:cubicBezTo>
                    <a:cubicBezTo>
                      <a:pt x="1" y="26"/>
                      <a:pt x="0" y="25"/>
                      <a:pt x="0" y="25"/>
                    </a:cubicBezTo>
                    <a:cubicBezTo>
                      <a:pt x="0" y="22"/>
                      <a:pt x="0" y="22"/>
                      <a:pt x="0" y="22"/>
                    </a:cubicBezTo>
                    <a:cubicBezTo>
                      <a:pt x="0" y="21"/>
                      <a:pt x="1" y="21"/>
                      <a:pt x="3" y="20"/>
                    </a:cubicBezTo>
                    <a:cubicBezTo>
                      <a:pt x="16" y="16"/>
                      <a:pt x="27" y="11"/>
                      <a:pt x="38" y="3"/>
                    </a:cubicBezTo>
                    <a:cubicBezTo>
                      <a:pt x="41" y="1"/>
                      <a:pt x="43" y="0"/>
                      <a:pt x="45" y="0"/>
                    </a:cubicBezTo>
                    <a:cubicBezTo>
                      <a:pt x="47" y="0"/>
                      <a:pt x="48" y="2"/>
                      <a:pt x="47" y="6"/>
                    </a:cubicBezTo>
                    <a:cubicBezTo>
                      <a:pt x="47" y="22"/>
                      <a:pt x="46" y="86"/>
                      <a:pt x="46" y="102"/>
                    </a:cubicBezTo>
                    <a:cubicBezTo>
                      <a:pt x="46" y="130"/>
                      <a:pt x="46" y="130"/>
                      <a:pt x="46" y="130"/>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5" name="Freeform 17"/>
              <p:cNvSpPr>
                <a:spLocks noEditPoints="1"/>
              </p:cNvSpPr>
              <p:nvPr/>
            </p:nvSpPr>
            <p:spPr bwMode="auto">
              <a:xfrm>
                <a:off x="1184275" y="7564438"/>
                <a:ext cx="415925" cy="501650"/>
              </a:xfrm>
              <a:custGeom>
                <a:avLst/>
                <a:gdLst/>
                <a:ahLst/>
                <a:cxnLst>
                  <a:cxn ang="0">
                    <a:pos x="99" y="49"/>
                  </a:cxn>
                  <a:cxn ang="0">
                    <a:pos x="108"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8" y="49"/>
                      <a:pt x="108" y="44"/>
                    </a:cubicBezTo>
                    <a:cubicBezTo>
                      <a:pt x="108" y="33"/>
                      <a:pt x="98" y="0"/>
                      <a:pt x="63" y="0"/>
                    </a:cubicBezTo>
                    <a:cubicBezTo>
                      <a:pt x="47" y="0"/>
                      <a:pt x="32" y="2"/>
                      <a:pt x="19" y="16"/>
                    </a:cubicBezTo>
                    <a:cubicBezTo>
                      <a:pt x="3" y="32"/>
                      <a:pt x="0" y="52"/>
                      <a:pt x="0" y="64"/>
                    </a:cubicBezTo>
                    <a:cubicBezTo>
                      <a:pt x="0" y="86"/>
                      <a:pt x="3" y="97"/>
                      <a:pt x="13" y="112"/>
                    </a:cubicBezTo>
                    <a:cubicBezTo>
                      <a:pt x="25" y="129"/>
                      <a:pt x="44" y="134"/>
                      <a:pt x="61" y="134"/>
                    </a:cubicBezTo>
                    <a:cubicBezTo>
                      <a:pt x="88" y="134"/>
                      <a:pt x="104" y="113"/>
                      <a:pt x="110" y="101"/>
                    </a:cubicBezTo>
                    <a:cubicBezTo>
                      <a:pt x="111" y="98"/>
                      <a:pt x="111" y="97"/>
                      <a:pt x="110" y="96"/>
                    </a:cubicBezTo>
                    <a:cubicBezTo>
                      <a:pt x="106" y="94"/>
                      <a:pt x="106" y="94"/>
                      <a:pt x="106" y="94"/>
                    </a:cubicBezTo>
                    <a:cubicBezTo>
                      <a:pt x="105" y="94"/>
                      <a:pt x="104"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4" y="9"/>
                      <a:pt x="57" y="9"/>
                    </a:cubicBezTo>
                    <a:cubicBezTo>
                      <a:pt x="77" y="9"/>
                      <a:pt x="80" y="29"/>
                      <a:pt x="80" y="36"/>
                    </a:cubicBezTo>
                    <a:cubicBezTo>
                      <a:pt x="80" y="39"/>
                      <a:pt x="78" y="40"/>
                      <a:pt x="72" y="40"/>
                    </a:cubicBezTo>
                    <a:lnTo>
                      <a:pt x="25" y="40"/>
                    </a:lnTo>
                    <a:close/>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6" name="Freeform 18"/>
              <p:cNvSpPr>
                <a:spLocks/>
              </p:cNvSpPr>
              <p:nvPr/>
            </p:nvSpPr>
            <p:spPr bwMode="auto">
              <a:xfrm>
                <a:off x="1635125"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4"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4"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sp>
            <p:nvSpPr>
              <p:cNvPr id="627" name="Freeform 19"/>
              <p:cNvSpPr>
                <a:spLocks noEditPoints="1"/>
              </p:cNvSpPr>
              <p:nvPr/>
            </p:nvSpPr>
            <p:spPr bwMode="auto">
              <a:xfrm>
                <a:off x="517525" y="7559675"/>
                <a:ext cx="427037" cy="506413"/>
              </a:xfrm>
              <a:custGeom>
                <a:avLst/>
                <a:gdLst/>
                <a:ahLst/>
                <a:cxnLst>
                  <a:cxn ang="0">
                    <a:pos x="89" y="80"/>
                  </a:cxn>
                  <a:cxn ang="0">
                    <a:pos x="89" y="32"/>
                  </a:cxn>
                  <a:cxn ang="0">
                    <a:pos x="83" y="10"/>
                  </a:cxn>
                  <a:cxn ang="0">
                    <a:pos x="58" y="1"/>
                  </a:cxn>
                  <a:cxn ang="0">
                    <a:pos x="21" y="12"/>
                  </a:cxn>
                  <a:cxn ang="0">
                    <a:pos x="0" y="39"/>
                  </a:cxn>
                  <a:cxn ang="0">
                    <a:pos x="7" y="49"/>
                  </a:cxn>
                  <a:cxn ang="0">
                    <a:pos x="24" y="33"/>
                  </a:cxn>
                  <a:cxn ang="0">
                    <a:pos x="25" y="19"/>
                  </a:cxn>
                  <a:cxn ang="0">
                    <a:pos x="45" y="12"/>
                  </a:cxn>
                  <a:cxn ang="0">
                    <a:pos x="63" y="19"/>
                  </a:cxn>
                  <a:cxn ang="0">
                    <a:pos x="68" y="36"/>
                  </a:cxn>
                  <a:cxn ang="0">
                    <a:pos x="68" y="57"/>
                  </a:cxn>
                  <a:cxn ang="0">
                    <a:pos x="33" y="73"/>
                  </a:cxn>
                  <a:cxn ang="0">
                    <a:pos x="3" y="108"/>
                  </a:cxn>
                  <a:cxn ang="0">
                    <a:pos x="21" y="135"/>
                  </a:cxn>
                  <a:cxn ang="0">
                    <a:pos x="39" y="134"/>
                  </a:cxn>
                  <a:cxn ang="0">
                    <a:pos x="69" y="117"/>
                  </a:cxn>
                  <a:cxn ang="0">
                    <a:pos x="70" y="117"/>
                  </a:cxn>
                  <a:cxn ang="0">
                    <a:pos x="91" y="135"/>
                  </a:cxn>
                  <a:cxn ang="0">
                    <a:pos x="112" y="121"/>
                  </a:cxn>
                  <a:cxn ang="0">
                    <a:pos x="112" y="116"/>
                  </a:cxn>
                  <a:cxn ang="0">
                    <a:pos x="109" y="113"/>
                  </a:cxn>
                  <a:cxn ang="0">
                    <a:pos x="106" y="114"/>
                  </a:cxn>
                  <a:cxn ang="0">
                    <a:pos x="99" y="118"/>
                  </a:cxn>
                  <a:cxn ang="0">
                    <a:pos x="89" y="98"/>
                  </a:cxn>
                  <a:cxn ang="0">
                    <a:pos x="89" y="80"/>
                  </a:cxn>
                  <a:cxn ang="0">
                    <a:pos x="67" y="104"/>
                  </a:cxn>
                  <a:cxn ang="0">
                    <a:pos x="42" y="121"/>
                  </a:cxn>
                  <a:cxn ang="0">
                    <a:pos x="26" y="104"/>
                  </a:cxn>
                  <a:cxn ang="0">
                    <a:pos x="67" y="66"/>
                  </a:cxn>
                  <a:cxn ang="0">
                    <a:pos x="67" y="104"/>
                  </a:cxn>
                </a:cxnLst>
                <a:rect l="0" t="0" r="r" b="b"/>
                <a:pathLst>
                  <a:path w="114" h="135">
                    <a:moveTo>
                      <a:pt x="89" y="80"/>
                    </a:moveTo>
                    <a:cubicBezTo>
                      <a:pt x="89" y="32"/>
                      <a:pt x="89" y="32"/>
                      <a:pt x="89" y="32"/>
                    </a:cubicBezTo>
                    <a:cubicBezTo>
                      <a:pt x="89" y="24"/>
                      <a:pt x="89" y="17"/>
                      <a:pt x="83" y="10"/>
                    </a:cubicBezTo>
                    <a:cubicBezTo>
                      <a:pt x="78" y="6"/>
                      <a:pt x="73" y="2"/>
                      <a:pt x="58" y="1"/>
                    </a:cubicBezTo>
                    <a:cubicBezTo>
                      <a:pt x="45" y="0"/>
                      <a:pt x="34" y="5"/>
                      <a:pt x="21" y="12"/>
                    </a:cubicBezTo>
                    <a:cubicBezTo>
                      <a:pt x="9" y="18"/>
                      <a:pt x="0" y="30"/>
                      <a:pt x="0" y="39"/>
                    </a:cubicBezTo>
                    <a:cubicBezTo>
                      <a:pt x="0" y="46"/>
                      <a:pt x="3" y="49"/>
                      <a:pt x="7" y="49"/>
                    </a:cubicBezTo>
                    <a:cubicBezTo>
                      <a:pt x="20" y="50"/>
                      <a:pt x="24" y="44"/>
                      <a:pt x="24" y="33"/>
                    </a:cubicBezTo>
                    <a:cubicBezTo>
                      <a:pt x="24" y="27"/>
                      <a:pt x="21" y="23"/>
                      <a:pt x="25" y="19"/>
                    </a:cubicBezTo>
                    <a:cubicBezTo>
                      <a:pt x="29" y="15"/>
                      <a:pt x="39" y="11"/>
                      <a:pt x="45" y="12"/>
                    </a:cubicBezTo>
                    <a:cubicBezTo>
                      <a:pt x="54" y="12"/>
                      <a:pt x="60" y="15"/>
                      <a:pt x="63" y="19"/>
                    </a:cubicBezTo>
                    <a:cubicBezTo>
                      <a:pt x="67" y="23"/>
                      <a:pt x="67" y="31"/>
                      <a:pt x="68" y="36"/>
                    </a:cubicBezTo>
                    <a:cubicBezTo>
                      <a:pt x="68" y="57"/>
                      <a:pt x="68" y="57"/>
                      <a:pt x="68" y="57"/>
                    </a:cubicBezTo>
                    <a:cubicBezTo>
                      <a:pt x="63" y="61"/>
                      <a:pt x="47" y="68"/>
                      <a:pt x="33" y="73"/>
                    </a:cubicBezTo>
                    <a:cubicBezTo>
                      <a:pt x="9" y="83"/>
                      <a:pt x="3" y="94"/>
                      <a:pt x="3" y="108"/>
                    </a:cubicBezTo>
                    <a:cubicBezTo>
                      <a:pt x="3" y="128"/>
                      <a:pt x="14" y="134"/>
                      <a:pt x="21" y="135"/>
                    </a:cubicBezTo>
                    <a:cubicBezTo>
                      <a:pt x="28" y="135"/>
                      <a:pt x="33" y="135"/>
                      <a:pt x="39" y="134"/>
                    </a:cubicBezTo>
                    <a:cubicBezTo>
                      <a:pt x="53" y="130"/>
                      <a:pt x="63" y="124"/>
                      <a:pt x="69" y="117"/>
                    </a:cubicBezTo>
                    <a:cubicBezTo>
                      <a:pt x="70" y="117"/>
                      <a:pt x="70" y="117"/>
                      <a:pt x="70" y="117"/>
                    </a:cubicBezTo>
                    <a:cubicBezTo>
                      <a:pt x="72" y="129"/>
                      <a:pt x="80" y="135"/>
                      <a:pt x="91" y="135"/>
                    </a:cubicBezTo>
                    <a:cubicBezTo>
                      <a:pt x="105" y="135"/>
                      <a:pt x="110" y="126"/>
                      <a:pt x="112" y="121"/>
                    </a:cubicBezTo>
                    <a:cubicBezTo>
                      <a:pt x="114" y="118"/>
                      <a:pt x="113" y="117"/>
                      <a:pt x="112" y="116"/>
                    </a:cubicBezTo>
                    <a:cubicBezTo>
                      <a:pt x="109" y="113"/>
                      <a:pt x="109" y="113"/>
                      <a:pt x="109" y="113"/>
                    </a:cubicBezTo>
                    <a:cubicBezTo>
                      <a:pt x="108" y="112"/>
                      <a:pt x="107" y="113"/>
                      <a:pt x="106" y="114"/>
                    </a:cubicBezTo>
                    <a:cubicBezTo>
                      <a:pt x="105" y="116"/>
                      <a:pt x="103" y="118"/>
                      <a:pt x="99" y="118"/>
                    </a:cubicBezTo>
                    <a:cubicBezTo>
                      <a:pt x="93" y="118"/>
                      <a:pt x="89" y="115"/>
                      <a:pt x="89" y="98"/>
                    </a:cubicBezTo>
                    <a:cubicBezTo>
                      <a:pt x="89" y="80"/>
                      <a:pt x="89" y="80"/>
                      <a:pt x="89" y="80"/>
                    </a:cubicBezTo>
                    <a:moveTo>
                      <a:pt x="67" y="104"/>
                    </a:moveTo>
                    <a:cubicBezTo>
                      <a:pt x="67" y="112"/>
                      <a:pt x="51" y="122"/>
                      <a:pt x="42" y="121"/>
                    </a:cubicBezTo>
                    <a:cubicBezTo>
                      <a:pt x="33" y="121"/>
                      <a:pt x="26" y="115"/>
                      <a:pt x="26" y="104"/>
                    </a:cubicBezTo>
                    <a:cubicBezTo>
                      <a:pt x="26" y="79"/>
                      <a:pt x="56" y="74"/>
                      <a:pt x="67" y="66"/>
                    </a:cubicBezTo>
                    <a:lnTo>
                      <a:pt x="67" y="104"/>
                    </a:lnTo>
                    <a:close/>
                  </a:path>
                </a:pathLst>
              </a:custGeom>
              <a:solidFill>
                <a:schemeClr val="bg1"/>
              </a:solidFill>
              <a:ln w="9525">
                <a:noFill/>
                <a:round/>
                <a:headEnd/>
                <a:tailEnd/>
              </a:ln>
            </p:spPr>
            <p:txBody>
              <a:bodyPr/>
              <a:lstStyle/>
              <a:p>
                <a:pPr algn="l" fontAlgn="auto">
                  <a:spcBef>
                    <a:spcPts val="0"/>
                  </a:spcBef>
                  <a:spcAft>
                    <a:spcPts val="0"/>
                  </a:spcAft>
                  <a:defRPr/>
                </a:pPr>
                <a:endParaRPr kumimoji="0" lang="en-US" sz="1600">
                  <a:solidFill>
                    <a:srgbClr val="002060"/>
                  </a:solidFill>
                  <a:latin typeface="+mn-lt"/>
                  <a:ea typeface="+mn-ea"/>
                </a:endParaRPr>
              </a:p>
            </p:txBody>
          </p:sp>
        </p:grpSp>
      </p:grpSp>
      <p:pic>
        <p:nvPicPr>
          <p:cNvPr id="2" name="Picture 561" descr="Laptop.png"/>
          <p:cNvPicPr>
            <a:picLocks noChangeAspect="1"/>
          </p:cNvPicPr>
          <p:nvPr/>
        </p:nvPicPr>
        <p:blipFill>
          <a:blip r:embed="rId10" cstate="print"/>
          <a:stretch>
            <a:fillRect/>
          </a:stretch>
        </p:blipFill>
        <p:spPr>
          <a:xfrm>
            <a:off x="300800" y="4364863"/>
            <a:ext cx="738187" cy="638175"/>
          </a:xfrm>
          <a:prstGeom prst="rect">
            <a:avLst/>
          </a:prstGeom>
          <a:effectLst>
            <a:outerShdw blurRad="50800" dist="38100" dir="5400000" algn="t" rotWithShape="0">
              <a:prstClr val="black">
                <a:alpha val="40000"/>
              </a:prstClr>
            </a:outerShdw>
          </a:effectLst>
        </p:spPr>
      </p:pic>
      <p:grpSp>
        <p:nvGrpSpPr>
          <p:cNvPr id="5" name="Group 121"/>
          <p:cNvGrpSpPr>
            <a:grpSpLocks/>
          </p:cNvGrpSpPr>
          <p:nvPr/>
        </p:nvGrpSpPr>
        <p:grpSpPr bwMode="auto">
          <a:xfrm rot="20609992" flipV="1">
            <a:off x="6848475" y="1955800"/>
            <a:ext cx="1130300" cy="3430588"/>
            <a:chOff x="-12700" y="2124076"/>
            <a:chExt cx="2278063" cy="3992563"/>
          </a:xfrm>
        </p:grpSpPr>
        <p:sp>
          <p:nvSpPr>
            <p:cNvPr id="121" name="Freeform 5"/>
            <p:cNvSpPr>
              <a:spLocks/>
            </p:cNvSpPr>
            <p:nvPr/>
          </p:nvSpPr>
          <p:spPr bwMode="auto">
            <a:xfrm>
              <a:off x="-28489" y="2138599"/>
              <a:ext cx="2278063" cy="3914965"/>
            </a:xfrm>
            <a:custGeom>
              <a:avLst/>
              <a:gdLst>
                <a:gd name="T0" fmla="*/ 31 w 532"/>
                <a:gd name="T1" fmla="*/ 489 h 978"/>
                <a:gd name="T2" fmla="*/ 532 w 532"/>
                <a:gd name="T3" fmla="*/ 6 h 978"/>
                <a:gd name="T4" fmla="*/ 52 w 532"/>
                <a:gd name="T5" fmla="*/ 489 h 978"/>
                <a:gd name="T6" fmla="*/ 196 w 532"/>
                <a:gd name="T7" fmla="*/ 962 h 978"/>
                <a:gd name="T8" fmla="*/ 197 w 532"/>
                <a:gd name="T9" fmla="*/ 968 h 978"/>
                <a:gd name="T10" fmla="*/ 31 w 532"/>
                <a:gd name="T11" fmla="*/ 489 h 978"/>
                <a:gd name="T12" fmla="*/ 0 60000 65536"/>
                <a:gd name="T13" fmla="*/ 0 60000 65536"/>
                <a:gd name="T14" fmla="*/ 0 60000 65536"/>
                <a:gd name="T15" fmla="*/ 0 60000 65536"/>
                <a:gd name="T16" fmla="*/ 0 60000 65536"/>
                <a:gd name="T17" fmla="*/ 0 60000 65536"/>
                <a:gd name="T18" fmla="*/ 0 w 532"/>
                <a:gd name="T19" fmla="*/ 0 h 978"/>
                <a:gd name="T20" fmla="*/ 532 w 532"/>
                <a:gd name="T21" fmla="*/ 978 h 978"/>
              </a:gdLst>
              <a:ahLst/>
              <a:cxnLst>
                <a:cxn ang="T12">
                  <a:pos x="T0" y="T1"/>
                </a:cxn>
                <a:cxn ang="T13">
                  <a:pos x="T2" y="T3"/>
                </a:cxn>
                <a:cxn ang="T14">
                  <a:pos x="T4" y="T5"/>
                </a:cxn>
                <a:cxn ang="T15">
                  <a:pos x="T6" y="T7"/>
                </a:cxn>
                <a:cxn ang="T16">
                  <a:pos x="T8" y="T9"/>
                </a:cxn>
                <a:cxn ang="T17">
                  <a:pos x="T10" y="T11"/>
                </a:cxn>
              </a:cxnLst>
              <a:rect l="T18" t="T19" r="T20" b="T21"/>
              <a:pathLst>
                <a:path w="532" h="978">
                  <a:moveTo>
                    <a:pt x="31" y="489"/>
                  </a:moveTo>
                  <a:cubicBezTo>
                    <a:pt x="62" y="0"/>
                    <a:pt x="532" y="6"/>
                    <a:pt x="532" y="6"/>
                  </a:cubicBezTo>
                  <a:cubicBezTo>
                    <a:pt x="532" y="6"/>
                    <a:pt x="83" y="0"/>
                    <a:pt x="52" y="489"/>
                  </a:cubicBezTo>
                  <a:cubicBezTo>
                    <a:pt x="25" y="917"/>
                    <a:pt x="153" y="959"/>
                    <a:pt x="196" y="962"/>
                  </a:cubicBezTo>
                  <a:cubicBezTo>
                    <a:pt x="197" y="968"/>
                    <a:pt x="197" y="968"/>
                    <a:pt x="197" y="968"/>
                  </a:cubicBezTo>
                  <a:cubicBezTo>
                    <a:pt x="174" y="966"/>
                    <a:pt x="0" y="978"/>
                    <a:pt x="31" y="489"/>
                  </a:cubicBezTo>
                  <a:close/>
                </a:path>
              </a:pathLst>
            </a:custGeom>
            <a:solidFill>
              <a:srgbClr val="B21A1A"/>
            </a:solidFill>
            <a:ln w="9525">
              <a:noFill/>
              <a:round/>
              <a:headEnd/>
              <a:tailEnd/>
            </a:ln>
            <a:effectLst>
              <a:outerShdw dist="38100" algn="l" rotWithShape="0">
                <a:srgbClr val="000000">
                  <a:alpha val="39999"/>
                </a:srgbClr>
              </a:outerShdw>
            </a:effectLst>
          </p:spPr>
          <p:txBody>
            <a:bodyPr rot="10800000"/>
            <a:lstStyle/>
            <a:p>
              <a:pPr algn="l">
                <a:defRPr/>
              </a:pPr>
              <a:endParaRPr kumimoji="0" lang="en-US" altLang="ja-JP" sz="1600">
                <a:solidFill>
                  <a:srgbClr val="002060"/>
                </a:solidFill>
              </a:endParaRPr>
            </a:p>
          </p:txBody>
        </p:sp>
        <p:sp>
          <p:nvSpPr>
            <p:cNvPr id="124" name="Freeform 6"/>
            <p:cNvSpPr>
              <a:spLocks/>
            </p:cNvSpPr>
            <p:nvPr/>
          </p:nvSpPr>
          <p:spPr bwMode="auto">
            <a:xfrm>
              <a:off x="687366" y="5862112"/>
              <a:ext cx="195172" cy="278980"/>
            </a:xfrm>
            <a:custGeom>
              <a:avLst/>
              <a:gdLst>
                <a:gd name="T0" fmla="*/ 5 w 124"/>
                <a:gd name="T1" fmla="*/ 177 h 177"/>
                <a:gd name="T2" fmla="*/ 124 w 124"/>
                <a:gd name="T3" fmla="*/ 96 h 177"/>
                <a:gd name="T4" fmla="*/ 21 w 124"/>
                <a:gd name="T5" fmla="*/ 0 h 177"/>
                <a:gd name="T6" fmla="*/ 2 w 124"/>
                <a:gd name="T7" fmla="*/ 18 h 177"/>
                <a:gd name="T8" fmla="*/ 86 w 124"/>
                <a:gd name="T9" fmla="*/ 88 h 177"/>
                <a:gd name="T10" fmla="*/ 0 w 124"/>
                <a:gd name="T11" fmla="*/ 154 h 177"/>
                <a:gd name="T12" fmla="*/ 5 w 124"/>
                <a:gd name="T13" fmla="*/ 177 h 177"/>
                <a:gd name="T14" fmla="*/ 0 60000 65536"/>
                <a:gd name="T15" fmla="*/ 0 60000 65536"/>
                <a:gd name="T16" fmla="*/ 0 60000 65536"/>
                <a:gd name="T17" fmla="*/ 0 60000 65536"/>
                <a:gd name="T18" fmla="*/ 0 60000 65536"/>
                <a:gd name="T19" fmla="*/ 0 60000 65536"/>
                <a:gd name="T20" fmla="*/ 0 60000 65536"/>
                <a:gd name="T21" fmla="*/ 0 w 124"/>
                <a:gd name="T22" fmla="*/ 0 h 177"/>
                <a:gd name="T23" fmla="*/ 124 w 124"/>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77">
                  <a:moveTo>
                    <a:pt x="5" y="177"/>
                  </a:moveTo>
                  <a:lnTo>
                    <a:pt x="124" y="96"/>
                  </a:lnTo>
                  <a:lnTo>
                    <a:pt x="21" y="0"/>
                  </a:lnTo>
                  <a:lnTo>
                    <a:pt x="2" y="18"/>
                  </a:lnTo>
                  <a:lnTo>
                    <a:pt x="86" y="88"/>
                  </a:lnTo>
                  <a:lnTo>
                    <a:pt x="0" y="154"/>
                  </a:lnTo>
                  <a:lnTo>
                    <a:pt x="5" y="177"/>
                  </a:lnTo>
                  <a:close/>
                </a:path>
              </a:pathLst>
            </a:custGeom>
            <a:solidFill>
              <a:srgbClr val="B21A1A"/>
            </a:solidFill>
            <a:ln w="9525">
              <a:noFill/>
              <a:round/>
              <a:headEnd/>
              <a:tailEnd/>
            </a:ln>
            <a:effectLst>
              <a:outerShdw dist="38100" algn="l" rotWithShape="0">
                <a:srgbClr val="000000">
                  <a:alpha val="39999"/>
                </a:srgbClr>
              </a:outerShdw>
            </a:effectLst>
          </p:spPr>
          <p:txBody>
            <a:bodyPr rot="10800000"/>
            <a:lstStyle/>
            <a:p>
              <a:pPr algn="l">
                <a:defRPr/>
              </a:pPr>
              <a:endParaRPr kumimoji="0" lang="en-US" altLang="ja-JP" sz="1600">
                <a:solidFill>
                  <a:srgbClr val="002060"/>
                </a:solidFill>
              </a:endParaRPr>
            </a:p>
          </p:txBody>
        </p:sp>
      </p:grpSp>
      <p:grpSp>
        <p:nvGrpSpPr>
          <p:cNvPr id="6" name="Group 447"/>
          <p:cNvGrpSpPr>
            <a:grpSpLocks/>
          </p:cNvGrpSpPr>
          <p:nvPr/>
        </p:nvGrpSpPr>
        <p:grpSpPr bwMode="auto">
          <a:xfrm>
            <a:off x="6937375" y="3584575"/>
            <a:ext cx="692150" cy="547688"/>
            <a:chOff x="-529998" y="7237413"/>
            <a:chExt cx="1463675" cy="1309687"/>
          </a:xfrm>
        </p:grpSpPr>
        <p:sp>
          <p:nvSpPr>
            <p:cNvPr id="152" name="Freeform 7"/>
            <p:cNvSpPr>
              <a:spLocks/>
            </p:cNvSpPr>
            <p:nvPr/>
          </p:nvSpPr>
          <p:spPr bwMode="auto">
            <a:xfrm>
              <a:off x="-529998" y="7237413"/>
              <a:ext cx="1463675" cy="1309687"/>
            </a:xfrm>
            <a:custGeom>
              <a:avLst/>
              <a:gdLst/>
              <a:ahLst/>
              <a:cxnLst>
                <a:cxn ang="0">
                  <a:pos x="303" y="264"/>
                </a:cxn>
                <a:cxn ang="0">
                  <a:pos x="297" y="274"/>
                </a:cxn>
                <a:cxn ang="0">
                  <a:pos x="9" y="274"/>
                </a:cxn>
                <a:cxn ang="0">
                  <a:pos x="4" y="264"/>
                </a:cxn>
                <a:cxn ang="0">
                  <a:pos x="147" y="5"/>
                </a:cxn>
                <a:cxn ang="0">
                  <a:pos x="158" y="5"/>
                </a:cxn>
                <a:cxn ang="0">
                  <a:pos x="303" y="264"/>
                </a:cxn>
              </a:cxnLst>
              <a:rect l="0" t="0" r="r" b="b"/>
              <a:pathLst>
                <a:path w="306" h="274">
                  <a:moveTo>
                    <a:pt x="303" y="264"/>
                  </a:moveTo>
                  <a:cubicBezTo>
                    <a:pt x="306" y="270"/>
                    <a:pt x="304" y="274"/>
                    <a:pt x="297" y="274"/>
                  </a:cubicBezTo>
                  <a:cubicBezTo>
                    <a:pt x="9" y="274"/>
                    <a:pt x="9" y="274"/>
                    <a:pt x="9" y="274"/>
                  </a:cubicBezTo>
                  <a:cubicBezTo>
                    <a:pt x="3" y="274"/>
                    <a:pt x="0" y="270"/>
                    <a:pt x="4" y="264"/>
                  </a:cubicBezTo>
                  <a:cubicBezTo>
                    <a:pt x="147" y="5"/>
                    <a:pt x="147" y="5"/>
                    <a:pt x="147" y="5"/>
                  </a:cubicBezTo>
                  <a:cubicBezTo>
                    <a:pt x="150" y="0"/>
                    <a:pt x="155" y="0"/>
                    <a:pt x="158" y="5"/>
                  </a:cubicBezTo>
                  <a:lnTo>
                    <a:pt x="303" y="264"/>
                  </a:lnTo>
                  <a:close/>
                </a:path>
              </a:pathLst>
            </a:custGeom>
            <a:gradFill flip="none" rotWithShape="1">
              <a:gsLst>
                <a:gs pos="0">
                  <a:srgbClr val="390909"/>
                </a:gs>
                <a:gs pos="57000">
                  <a:srgbClr val="B21A1A"/>
                </a:gs>
              </a:gsLst>
              <a:lin ang="13500000" scaled="1"/>
              <a:tileRect/>
            </a:gradFill>
            <a:ln w="9525" algn="ctr">
              <a:noFill/>
              <a:miter lim="800000"/>
              <a:headEnd/>
              <a:tailEnd/>
            </a:ln>
            <a:effectLst>
              <a:outerShdw blurRad="50800" dist="38100" dir="5400000" algn="t" rotWithShape="0">
                <a:prstClr val="black">
                  <a:alpha val="40000"/>
                </a:prstClr>
              </a:outerShdw>
            </a:effectLst>
          </p:spPr>
          <p:txBody>
            <a:bodyPr wrap="none" lIns="73025" tIns="36511" rIns="73025" bIns="36511" anchor="ctr"/>
            <a:lstStyle/>
            <a:p>
              <a:pPr algn="l">
                <a:defRPr/>
              </a:pPr>
              <a:endParaRPr kumimoji="0" lang="en-US" altLang="ja-JP" sz="1600">
                <a:solidFill>
                  <a:srgbClr val="002060"/>
                </a:solidFill>
              </a:endParaRPr>
            </a:p>
          </p:txBody>
        </p:sp>
        <p:sp>
          <p:nvSpPr>
            <p:cNvPr id="55333" name="Freeform 9"/>
            <p:cNvSpPr>
              <a:spLocks/>
            </p:cNvSpPr>
            <p:nvPr/>
          </p:nvSpPr>
          <p:spPr bwMode="auto">
            <a:xfrm>
              <a:off x="-217791" y="7412038"/>
              <a:ext cx="788906" cy="751646"/>
            </a:xfrm>
            <a:custGeom>
              <a:avLst/>
              <a:gdLst>
                <a:gd name="T0" fmla="*/ 2147483647 w 172"/>
                <a:gd name="T1" fmla="*/ 2147483647 h 157"/>
                <a:gd name="T2" fmla="*/ 2147483647 w 172"/>
                <a:gd name="T3" fmla="*/ 2147483647 h 157"/>
                <a:gd name="T4" fmla="*/ 2147483647 w 172"/>
                <a:gd name="T5" fmla="*/ 2147483647 h 157"/>
                <a:gd name="T6" fmla="*/ 2147483647 w 172"/>
                <a:gd name="T7" fmla="*/ 2147483647 h 157"/>
                <a:gd name="T8" fmla="*/ 2147483647 w 172"/>
                <a:gd name="T9" fmla="*/ 2147483647 h 157"/>
                <a:gd name="T10" fmla="*/ 2147483647 w 172"/>
                <a:gd name="T11" fmla="*/ 2147483647 h 157"/>
                <a:gd name="T12" fmla="*/ 0 60000 65536"/>
                <a:gd name="T13" fmla="*/ 0 60000 65536"/>
                <a:gd name="T14" fmla="*/ 0 60000 65536"/>
                <a:gd name="T15" fmla="*/ 0 60000 65536"/>
                <a:gd name="T16" fmla="*/ 0 60000 65536"/>
                <a:gd name="T17" fmla="*/ 0 60000 65536"/>
                <a:gd name="T18" fmla="*/ 0 w 172"/>
                <a:gd name="T19" fmla="*/ 0 h 157"/>
                <a:gd name="T20" fmla="*/ 172 w 172"/>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172" h="157">
                  <a:moveTo>
                    <a:pt x="98" y="8"/>
                  </a:moveTo>
                  <a:cubicBezTo>
                    <a:pt x="94" y="0"/>
                    <a:pt x="88" y="0"/>
                    <a:pt x="84" y="8"/>
                  </a:cubicBezTo>
                  <a:cubicBezTo>
                    <a:pt x="4" y="148"/>
                    <a:pt x="4" y="148"/>
                    <a:pt x="4" y="148"/>
                  </a:cubicBezTo>
                  <a:cubicBezTo>
                    <a:pt x="0" y="155"/>
                    <a:pt x="2" y="157"/>
                    <a:pt x="9" y="151"/>
                  </a:cubicBezTo>
                  <a:cubicBezTo>
                    <a:pt x="9" y="151"/>
                    <a:pt x="116" y="60"/>
                    <a:pt x="172" y="151"/>
                  </a:cubicBezTo>
                  <a:lnTo>
                    <a:pt x="98" y="8"/>
                  </a:lnTo>
                  <a:close/>
                </a:path>
              </a:pathLst>
            </a:custGeom>
            <a:gradFill rotWithShape="1">
              <a:gsLst>
                <a:gs pos="0">
                  <a:srgbClr val="FFFFFF">
                    <a:alpha val="39000"/>
                  </a:srgbClr>
                </a:gs>
                <a:gs pos="100000">
                  <a:srgbClr val="000000">
                    <a:alpha val="0"/>
                  </a:srgbClr>
                </a:gs>
              </a:gsLst>
              <a:lin ang="0" scaled="1"/>
            </a:gradFill>
            <a:ln w="9525" algn="ctr">
              <a:noFill/>
              <a:miter lim="800000"/>
              <a:headEnd/>
              <a:tailEnd/>
            </a:ln>
          </p:spPr>
          <p:txBody>
            <a:bodyPr wrap="none" lIns="73025" tIns="36511" rIns="73025" bIns="36511" anchor="ctr"/>
            <a:lstStyle/>
            <a:p>
              <a:pPr algn="l"/>
              <a:endParaRPr kumimoji="0" lang="en-US" altLang="ja-JP" sz="1600">
                <a:solidFill>
                  <a:srgbClr val="002060"/>
                </a:solidFill>
              </a:endParaRPr>
            </a:p>
          </p:txBody>
        </p:sp>
        <p:sp>
          <p:nvSpPr>
            <p:cNvPr id="55334" name="Freeform 8"/>
            <p:cNvSpPr>
              <a:spLocks/>
            </p:cNvSpPr>
            <p:nvPr/>
          </p:nvSpPr>
          <p:spPr bwMode="auto">
            <a:xfrm>
              <a:off x="-428066" y="7335940"/>
              <a:ext cx="1259809" cy="1141688"/>
            </a:xfrm>
            <a:custGeom>
              <a:avLst/>
              <a:gdLst>
                <a:gd name="T0" fmla="*/ 2147483647 w 261"/>
                <a:gd name="T1" fmla="*/ 2147483647 h 243"/>
                <a:gd name="T2" fmla="*/ 2147483647 w 261"/>
                <a:gd name="T3" fmla="*/ 2147483647 h 243"/>
                <a:gd name="T4" fmla="*/ 2147483647 w 261"/>
                <a:gd name="T5" fmla="*/ 2147483647 h 243"/>
                <a:gd name="T6" fmla="*/ 2147483647 w 261"/>
                <a:gd name="T7" fmla="*/ 2147483647 h 243"/>
                <a:gd name="T8" fmla="*/ 2147483647 w 261"/>
                <a:gd name="T9" fmla="*/ 2147483647 h 243"/>
                <a:gd name="T10" fmla="*/ 2147483647 w 261"/>
                <a:gd name="T11" fmla="*/ 2147483647 h 243"/>
                <a:gd name="T12" fmla="*/ 2147483647 w 261"/>
                <a:gd name="T13" fmla="*/ 2147483647 h 243"/>
                <a:gd name="T14" fmla="*/ 0 60000 65536"/>
                <a:gd name="T15" fmla="*/ 0 60000 65536"/>
                <a:gd name="T16" fmla="*/ 0 60000 65536"/>
                <a:gd name="T17" fmla="*/ 0 60000 65536"/>
                <a:gd name="T18" fmla="*/ 0 60000 65536"/>
                <a:gd name="T19" fmla="*/ 0 60000 65536"/>
                <a:gd name="T20" fmla="*/ 0 60000 65536"/>
                <a:gd name="T21" fmla="*/ 0 w 261"/>
                <a:gd name="T22" fmla="*/ 0 h 243"/>
                <a:gd name="T23" fmla="*/ 261 w 261"/>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 h="243">
                  <a:moveTo>
                    <a:pt x="258" y="234"/>
                  </a:moveTo>
                  <a:cubicBezTo>
                    <a:pt x="261" y="239"/>
                    <a:pt x="259" y="243"/>
                    <a:pt x="253" y="243"/>
                  </a:cubicBezTo>
                  <a:cubicBezTo>
                    <a:pt x="8" y="243"/>
                    <a:pt x="8" y="243"/>
                    <a:pt x="8" y="243"/>
                  </a:cubicBezTo>
                  <a:cubicBezTo>
                    <a:pt x="2" y="243"/>
                    <a:pt x="0" y="239"/>
                    <a:pt x="2" y="234"/>
                  </a:cubicBezTo>
                  <a:cubicBezTo>
                    <a:pt x="125" y="5"/>
                    <a:pt x="125" y="5"/>
                    <a:pt x="125" y="5"/>
                  </a:cubicBezTo>
                  <a:cubicBezTo>
                    <a:pt x="127" y="0"/>
                    <a:pt x="132" y="0"/>
                    <a:pt x="134" y="5"/>
                  </a:cubicBezTo>
                  <a:lnTo>
                    <a:pt x="258" y="234"/>
                  </a:lnTo>
                  <a:close/>
                </a:path>
              </a:pathLst>
            </a:custGeom>
            <a:noFill/>
            <a:ln w="12700">
              <a:solidFill>
                <a:schemeClr val="bg1"/>
              </a:solidFill>
              <a:miter lim="800000"/>
              <a:headEnd/>
              <a:tailEnd/>
            </a:ln>
          </p:spPr>
          <p:txBody>
            <a:bodyPr/>
            <a:lstStyle/>
            <a:p>
              <a:pPr algn="l"/>
              <a:endParaRPr kumimoji="0" lang="en-US" altLang="ja-JP" sz="1600">
                <a:solidFill>
                  <a:srgbClr val="002060"/>
                </a:solidFill>
              </a:endParaRPr>
            </a:p>
          </p:txBody>
        </p:sp>
        <p:grpSp>
          <p:nvGrpSpPr>
            <p:cNvPr id="7" name="Group 446"/>
            <p:cNvGrpSpPr/>
            <p:nvPr/>
          </p:nvGrpSpPr>
          <p:grpSpPr>
            <a:xfrm>
              <a:off x="102955" y="7662980"/>
              <a:ext cx="204406" cy="694102"/>
              <a:chOff x="1711479" y="2347721"/>
              <a:chExt cx="120736" cy="409984"/>
            </a:xfrm>
            <a:effectLst>
              <a:outerShdw blurRad="50800" dist="38100" dir="2700000" algn="tl" rotWithShape="0">
                <a:prstClr val="black">
                  <a:alpha val="40000"/>
                </a:prstClr>
              </a:outerShdw>
            </a:effectLst>
          </p:grpSpPr>
          <p:sp>
            <p:nvSpPr>
              <p:cNvPr id="445" name="Trapezoid 444"/>
              <p:cNvSpPr/>
              <p:nvPr/>
            </p:nvSpPr>
            <p:spPr>
              <a:xfrm flipV="1">
                <a:off x="1711479" y="2347721"/>
                <a:ext cx="120736" cy="297817"/>
              </a:xfrm>
              <a:prstGeom prst="trapezoid">
                <a:avLst>
                  <a:gd name="adj" fmla="val 1859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kumimoji="0" lang="en-US" sz="1600">
                  <a:solidFill>
                    <a:srgbClr val="002060"/>
                  </a:solidFill>
                </a:endParaRPr>
              </a:p>
            </p:txBody>
          </p:sp>
          <p:sp>
            <p:nvSpPr>
              <p:cNvPr id="446" name="Rectangle 445"/>
              <p:cNvSpPr/>
              <p:nvPr/>
            </p:nvSpPr>
            <p:spPr>
              <a:xfrm flipV="1">
                <a:off x="1738890" y="2686148"/>
                <a:ext cx="65913" cy="715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kumimoji="0" lang="en-US" sz="1600">
                  <a:solidFill>
                    <a:srgbClr val="002060"/>
                  </a:solidFill>
                </a:endParaRPr>
              </a:p>
            </p:txBody>
          </p:sp>
        </p:grpSp>
      </p:grpSp>
      <p:sp>
        <p:nvSpPr>
          <p:cNvPr id="55313" name="Text Box 61"/>
          <p:cNvSpPr txBox="1">
            <a:spLocks noChangeArrowheads="1"/>
          </p:cNvSpPr>
          <p:nvPr/>
        </p:nvSpPr>
        <p:spPr bwMode="auto">
          <a:xfrm>
            <a:off x="6965950" y="5899150"/>
            <a:ext cx="2087563" cy="338554"/>
          </a:xfrm>
          <a:prstGeom prst="rect">
            <a:avLst/>
          </a:prstGeom>
          <a:solidFill>
            <a:srgbClr val="FF9900">
              <a:alpha val="79999"/>
            </a:srgbClr>
          </a:solidFill>
          <a:ln w="9525">
            <a:noFill/>
            <a:miter lim="800000"/>
            <a:headEnd/>
            <a:tailEnd/>
          </a:ln>
        </p:spPr>
        <p:txBody>
          <a:bodyPr>
            <a:spAutoFit/>
          </a:bodyPr>
          <a:lstStyle/>
          <a:p>
            <a:pPr algn="l"/>
            <a:r>
              <a:rPr kumimoji="0" lang="en-US" altLang="ja-JP" sz="1600" b="1" dirty="0">
                <a:solidFill>
                  <a:srgbClr val="002060"/>
                </a:solidFill>
              </a:rPr>
              <a:t>Cisco </a:t>
            </a:r>
            <a:r>
              <a:rPr kumimoji="0" lang="en-US" altLang="ja-JP" sz="1600" b="1" dirty="0" err="1">
                <a:solidFill>
                  <a:srgbClr val="002060"/>
                </a:solidFill>
              </a:rPr>
              <a:t>AnyConnect</a:t>
            </a:r>
            <a:endParaRPr kumimoji="0" lang="ja-JP" altLang="en-US" sz="1600" b="1" dirty="0">
              <a:solidFill>
                <a:srgbClr val="002060"/>
              </a:solidFill>
            </a:endParaRPr>
          </a:p>
        </p:txBody>
      </p:sp>
      <p:sp>
        <p:nvSpPr>
          <p:cNvPr id="105534" name="AutoShape 62"/>
          <p:cNvSpPr>
            <a:spLocks noChangeArrowheads="1"/>
          </p:cNvSpPr>
          <p:nvPr/>
        </p:nvSpPr>
        <p:spPr bwMode="auto">
          <a:xfrm>
            <a:off x="4397375" y="4502150"/>
            <a:ext cx="2627313" cy="1404938"/>
          </a:xfrm>
          <a:prstGeom prst="wedgeRectCallout">
            <a:avLst>
              <a:gd name="adj1" fmla="val 69630"/>
              <a:gd name="adj2" fmla="val 24722"/>
            </a:avLst>
          </a:prstGeom>
          <a:solidFill>
            <a:srgbClr val="FD9E73"/>
          </a:solidFill>
          <a:ln w="9525">
            <a:solidFill>
              <a:schemeClr val="tx1"/>
            </a:solidFill>
            <a:miter lim="800000"/>
            <a:headEnd/>
            <a:tailEnd/>
          </a:ln>
        </p:spPr>
        <p:txBody>
          <a:bodyPr/>
          <a:lstStyle/>
          <a:p>
            <a:pPr algn="l"/>
            <a:r>
              <a:rPr kumimoji="0" lang="en-US" altLang="ja-JP" sz="1600" b="1" dirty="0">
                <a:solidFill>
                  <a:srgbClr val="002060"/>
                </a:solidFill>
              </a:rPr>
              <a:t>Always On:</a:t>
            </a:r>
            <a:endParaRPr kumimoji="0" lang="ja-JP" altLang="en-US" sz="1600" b="1" dirty="0">
              <a:solidFill>
                <a:srgbClr val="002060"/>
              </a:solidFill>
            </a:endParaRPr>
          </a:p>
          <a:p>
            <a:pPr algn="l"/>
            <a:r>
              <a:rPr kumimoji="0" lang="en-US" altLang="ja-JP" sz="1600" b="1" dirty="0" err="1">
                <a:solidFill>
                  <a:srgbClr val="002060"/>
                </a:solidFill>
              </a:rPr>
              <a:t>VPN</a:t>
            </a:r>
            <a:r>
              <a:rPr kumimoji="0" lang="ja-JP" altLang="en-US" sz="1600" b="1" dirty="0" smtClean="0">
                <a:solidFill>
                  <a:srgbClr val="002060"/>
                </a:solidFill>
              </a:rPr>
              <a:t>接続を</a:t>
            </a:r>
            <a:r>
              <a:rPr kumimoji="0" lang="ja-JP" altLang="en-US" sz="1600" b="1" dirty="0">
                <a:solidFill>
                  <a:srgbClr val="002060"/>
                </a:solidFill>
              </a:rPr>
              <a:t>常時キープ</a:t>
            </a:r>
            <a:r>
              <a:rPr kumimoji="0" lang="ja-JP" altLang="en-US" sz="1600" b="1" dirty="0" smtClean="0">
                <a:solidFill>
                  <a:srgbClr val="002060"/>
                </a:solidFill>
              </a:rPr>
              <a:t>し、デバイス</a:t>
            </a:r>
            <a:r>
              <a:rPr lang="ja-JP" altLang="en-US" sz="1600" b="1" dirty="0">
                <a:solidFill>
                  <a:srgbClr val="002060"/>
                </a:solidFill>
              </a:rPr>
              <a:t>を</a:t>
            </a:r>
            <a:r>
              <a:rPr kumimoji="0" lang="ja-JP" altLang="en-US" sz="1600" b="1" dirty="0" smtClean="0">
                <a:solidFill>
                  <a:srgbClr val="002060"/>
                </a:solidFill>
              </a:rPr>
              <a:t>保護</a:t>
            </a:r>
            <a:r>
              <a:rPr lang="ja-JP" altLang="en-US" sz="1600" b="1" dirty="0">
                <a:solidFill>
                  <a:srgbClr val="002060"/>
                </a:solidFill>
              </a:rPr>
              <a:t>。規定</a:t>
            </a:r>
            <a:r>
              <a:rPr lang="ja-JP" altLang="en-US" sz="1600" b="1" dirty="0" smtClean="0">
                <a:solidFill>
                  <a:srgbClr val="002060"/>
                </a:solidFill>
              </a:rPr>
              <a:t>の</a:t>
            </a:r>
            <a:endParaRPr lang="en-US" altLang="ja-JP" sz="1600" b="1" dirty="0" smtClean="0">
              <a:solidFill>
                <a:srgbClr val="002060"/>
              </a:solidFill>
            </a:endParaRPr>
          </a:p>
          <a:p>
            <a:pPr algn="l"/>
            <a:r>
              <a:rPr kumimoji="0" lang="ja-JP" altLang="en-US" sz="1600" b="1" dirty="0" smtClean="0">
                <a:solidFill>
                  <a:srgbClr val="002060"/>
                </a:solidFill>
              </a:rPr>
              <a:t>ポリシー</a:t>
            </a:r>
            <a:r>
              <a:rPr kumimoji="0" lang="ja-JP" altLang="en-US" sz="1600" b="1" dirty="0">
                <a:solidFill>
                  <a:srgbClr val="002060"/>
                </a:solidFill>
              </a:rPr>
              <a:t>を業務用モバイルデバイスに強制適用</a:t>
            </a:r>
          </a:p>
        </p:txBody>
      </p:sp>
      <p:sp>
        <p:nvSpPr>
          <p:cNvPr id="55315" name="AutoShape 63"/>
          <p:cNvSpPr>
            <a:spLocks noChangeArrowheads="1"/>
          </p:cNvSpPr>
          <p:nvPr/>
        </p:nvSpPr>
        <p:spPr bwMode="auto">
          <a:xfrm>
            <a:off x="614363" y="1377950"/>
            <a:ext cx="2941637" cy="674688"/>
          </a:xfrm>
          <a:prstGeom prst="wedgeRectCallout">
            <a:avLst>
              <a:gd name="adj1" fmla="val 32644"/>
              <a:gd name="adj2" fmla="val 85398"/>
            </a:avLst>
          </a:prstGeom>
          <a:solidFill>
            <a:schemeClr val="bg1"/>
          </a:solidFill>
          <a:ln w="9525">
            <a:solidFill>
              <a:schemeClr val="tx1"/>
            </a:solidFill>
            <a:miter lim="800000"/>
            <a:headEnd/>
            <a:tailEnd/>
          </a:ln>
        </p:spPr>
        <p:txBody>
          <a:bodyPr/>
          <a:lstStyle/>
          <a:p>
            <a:pPr algn="l"/>
            <a:r>
              <a:rPr kumimoji="0" lang="ja-JP" altLang="en-US" sz="1600" b="1" dirty="0">
                <a:solidFill>
                  <a:srgbClr val="002060"/>
                </a:solidFill>
              </a:rPr>
              <a:t>ユーザ単位のきめ細かい</a:t>
            </a:r>
            <a:r>
              <a:rPr kumimoji="0" lang="en-US" altLang="ja-JP" sz="1600" b="1" dirty="0">
                <a:solidFill>
                  <a:srgbClr val="002060"/>
                </a:solidFill>
              </a:rPr>
              <a:t>Web</a:t>
            </a:r>
            <a:r>
              <a:rPr kumimoji="0" lang="ja-JP" altLang="en-US" sz="1600" b="1" dirty="0">
                <a:solidFill>
                  <a:srgbClr val="002060"/>
                </a:solidFill>
              </a:rPr>
              <a:t>アクセス制御＆感染防止</a:t>
            </a:r>
            <a:endParaRPr kumimoji="0" lang="en-US" altLang="ja-JP" sz="1600" b="1" dirty="0">
              <a:solidFill>
                <a:srgbClr val="002060"/>
              </a:solidFill>
            </a:endParaRPr>
          </a:p>
        </p:txBody>
      </p:sp>
      <p:pic>
        <p:nvPicPr>
          <p:cNvPr id="55316" name="Picture 63" descr="database.png"/>
          <p:cNvPicPr>
            <a:picLocks noChangeAspect="1"/>
          </p:cNvPicPr>
          <p:nvPr/>
        </p:nvPicPr>
        <p:blipFill>
          <a:blip r:embed="rId11" cstate="print"/>
          <a:srcRect/>
          <a:stretch>
            <a:fillRect/>
          </a:stretch>
        </p:blipFill>
        <p:spPr bwMode="auto">
          <a:xfrm>
            <a:off x="1616075" y="4019550"/>
            <a:ext cx="519113" cy="449263"/>
          </a:xfrm>
          <a:prstGeom prst="rect">
            <a:avLst/>
          </a:prstGeom>
          <a:noFill/>
          <a:ln w="9525">
            <a:noFill/>
            <a:miter lim="800000"/>
            <a:headEnd/>
            <a:tailEnd/>
          </a:ln>
        </p:spPr>
      </p:pic>
      <p:sp>
        <p:nvSpPr>
          <p:cNvPr id="55317" name="Text Box 65"/>
          <p:cNvSpPr txBox="1">
            <a:spLocks noChangeArrowheads="1"/>
          </p:cNvSpPr>
          <p:nvPr/>
        </p:nvSpPr>
        <p:spPr bwMode="auto">
          <a:xfrm>
            <a:off x="1065213" y="4175125"/>
            <a:ext cx="718466" cy="584775"/>
          </a:xfrm>
          <a:prstGeom prst="rect">
            <a:avLst/>
          </a:prstGeom>
          <a:noFill/>
          <a:ln w="9525">
            <a:noFill/>
            <a:miter lim="800000"/>
            <a:headEnd/>
            <a:tailEnd/>
          </a:ln>
        </p:spPr>
        <p:txBody>
          <a:bodyPr wrap="none">
            <a:spAutoFit/>
          </a:bodyPr>
          <a:lstStyle/>
          <a:p>
            <a:pPr algn="l"/>
            <a:r>
              <a:rPr kumimoji="0" lang="en-US" altLang="ja-JP" sz="1600">
                <a:solidFill>
                  <a:srgbClr val="002060"/>
                </a:solidFill>
              </a:rPr>
              <a:t>AD</a:t>
            </a:r>
          </a:p>
          <a:p>
            <a:pPr algn="l"/>
            <a:r>
              <a:rPr kumimoji="0" lang="en-US" altLang="ja-JP" sz="1600">
                <a:solidFill>
                  <a:srgbClr val="002060"/>
                </a:solidFill>
              </a:rPr>
              <a:t>LDAP</a:t>
            </a:r>
          </a:p>
        </p:txBody>
      </p:sp>
      <p:sp>
        <p:nvSpPr>
          <p:cNvPr id="55318" name="Freeform 75"/>
          <p:cNvSpPr>
            <a:spLocks/>
          </p:cNvSpPr>
          <p:nvPr/>
        </p:nvSpPr>
        <p:spPr bwMode="auto">
          <a:xfrm>
            <a:off x="871538" y="2643188"/>
            <a:ext cx="3786187" cy="1657350"/>
          </a:xfrm>
          <a:custGeom>
            <a:avLst/>
            <a:gdLst>
              <a:gd name="T0" fmla="*/ 0 w 2385"/>
              <a:gd name="T1" fmla="*/ 2147483647 h 1044"/>
              <a:gd name="T2" fmla="*/ 2147483647 w 2385"/>
              <a:gd name="T3" fmla="*/ 2147483647 h 1044"/>
              <a:gd name="T4" fmla="*/ 2147483647 w 2385"/>
              <a:gd name="T5" fmla="*/ 0 h 1044"/>
              <a:gd name="T6" fmla="*/ 0 60000 65536"/>
              <a:gd name="T7" fmla="*/ 0 60000 65536"/>
              <a:gd name="T8" fmla="*/ 0 60000 65536"/>
              <a:gd name="T9" fmla="*/ 0 w 2385"/>
              <a:gd name="T10" fmla="*/ 0 h 1044"/>
              <a:gd name="T11" fmla="*/ 2385 w 2385"/>
              <a:gd name="T12" fmla="*/ 1044 h 1044"/>
            </a:gdLst>
            <a:ahLst/>
            <a:cxnLst>
              <a:cxn ang="T6">
                <a:pos x="T0" y="T1"/>
              </a:cxn>
              <a:cxn ang="T7">
                <a:pos x="T2" y="T3"/>
              </a:cxn>
              <a:cxn ang="T8">
                <a:pos x="T4" y="T5"/>
              </a:cxn>
            </a:cxnLst>
            <a:rect l="T9" t="T10" r="T11" b="T12"/>
            <a:pathLst>
              <a:path w="2385" h="1044">
                <a:moveTo>
                  <a:pt x="0" y="1044"/>
                </a:moveTo>
                <a:cubicBezTo>
                  <a:pt x="137" y="942"/>
                  <a:pt x="421" y="606"/>
                  <a:pt x="819" y="432"/>
                </a:cubicBezTo>
                <a:cubicBezTo>
                  <a:pt x="1217" y="258"/>
                  <a:pt x="2059" y="90"/>
                  <a:pt x="2385" y="0"/>
                </a:cubicBezTo>
              </a:path>
            </a:pathLst>
          </a:custGeom>
          <a:noFill/>
          <a:ln w="28575">
            <a:solidFill>
              <a:srgbClr val="33CC33"/>
            </a:solidFill>
            <a:round/>
            <a:headEnd/>
            <a:tailEnd type="triangle" w="med" len="med"/>
          </a:ln>
        </p:spPr>
        <p:txBody>
          <a:bodyPr/>
          <a:lstStyle/>
          <a:p>
            <a:pPr algn="l"/>
            <a:endParaRPr kumimoji="0" lang="ja-JP" altLang="en-US" sz="1600">
              <a:solidFill>
                <a:srgbClr val="002060"/>
              </a:solidFill>
            </a:endParaRPr>
          </a:p>
        </p:txBody>
      </p:sp>
      <p:sp>
        <p:nvSpPr>
          <p:cNvPr id="55319" name="AutoShape 77"/>
          <p:cNvSpPr>
            <a:spLocks noChangeArrowheads="1"/>
          </p:cNvSpPr>
          <p:nvPr/>
        </p:nvSpPr>
        <p:spPr bwMode="auto">
          <a:xfrm>
            <a:off x="7158038" y="2770188"/>
            <a:ext cx="1814512" cy="673100"/>
          </a:xfrm>
          <a:prstGeom prst="wedgeRoundRectCallout">
            <a:avLst>
              <a:gd name="adj1" fmla="val -28477"/>
              <a:gd name="adj2" fmla="val 83699"/>
              <a:gd name="adj3" fmla="val 16667"/>
            </a:avLst>
          </a:prstGeom>
          <a:solidFill>
            <a:srgbClr val="FF0000"/>
          </a:solidFill>
          <a:ln w="9525">
            <a:solidFill>
              <a:schemeClr val="bg2"/>
            </a:solidFill>
            <a:miter lim="800000"/>
            <a:headEnd/>
            <a:tailEnd/>
          </a:ln>
        </p:spPr>
        <p:txBody>
          <a:bodyPr/>
          <a:lstStyle/>
          <a:p>
            <a:pPr algn="l"/>
            <a:r>
              <a:rPr kumimoji="0" lang="en-US" altLang="ja-JP" sz="1600" b="1" dirty="0" err="1">
                <a:solidFill>
                  <a:schemeClr val="bg1"/>
                </a:solidFill>
              </a:rPr>
              <a:t>SaaS</a:t>
            </a:r>
            <a:r>
              <a:rPr kumimoji="0" lang="ja-JP" altLang="en-US" sz="1600" b="1" dirty="0">
                <a:solidFill>
                  <a:schemeClr val="bg1"/>
                </a:solidFill>
              </a:rPr>
              <a:t>の</a:t>
            </a:r>
            <a:endParaRPr kumimoji="0" lang="en-US" altLang="ja-JP" sz="1600" b="1" dirty="0">
              <a:solidFill>
                <a:schemeClr val="bg1"/>
              </a:solidFill>
            </a:endParaRPr>
          </a:p>
          <a:p>
            <a:pPr algn="l"/>
            <a:r>
              <a:rPr kumimoji="0" lang="ja-JP" altLang="en-US" sz="1600" b="1" dirty="0">
                <a:solidFill>
                  <a:schemeClr val="bg1"/>
                </a:solidFill>
              </a:rPr>
              <a:t>直接利用を禁止</a:t>
            </a:r>
          </a:p>
        </p:txBody>
      </p:sp>
      <p:sp>
        <p:nvSpPr>
          <p:cNvPr id="51225" name="Freeform 78"/>
          <p:cNvSpPr>
            <a:spLocks/>
          </p:cNvSpPr>
          <p:nvPr/>
        </p:nvSpPr>
        <p:spPr bwMode="auto">
          <a:xfrm>
            <a:off x="1985963" y="2728913"/>
            <a:ext cx="5829300" cy="2671762"/>
          </a:xfrm>
          <a:custGeom>
            <a:avLst/>
            <a:gdLst>
              <a:gd name="T0" fmla="*/ 2147483647 w 3672"/>
              <a:gd name="T1" fmla="*/ 2147483647 h 1683"/>
              <a:gd name="T2" fmla="*/ 2147483647 w 3672"/>
              <a:gd name="T3" fmla="*/ 2147483647 h 1683"/>
              <a:gd name="T4" fmla="*/ 2147483647 w 3672"/>
              <a:gd name="T5" fmla="*/ 2147483647 h 1683"/>
              <a:gd name="T6" fmla="*/ 2147483647 w 3672"/>
              <a:gd name="T7" fmla="*/ 2147483647 h 1683"/>
              <a:gd name="T8" fmla="*/ 2147483647 w 3672"/>
              <a:gd name="T9" fmla="*/ 2147483647 h 1683"/>
              <a:gd name="T10" fmla="*/ 2147483647 w 3672"/>
              <a:gd name="T11" fmla="*/ 0 h 1683"/>
              <a:gd name="T12" fmla="*/ 0 60000 65536"/>
              <a:gd name="T13" fmla="*/ 0 60000 65536"/>
              <a:gd name="T14" fmla="*/ 0 60000 65536"/>
              <a:gd name="T15" fmla="*/ 0 60000 65536"/>
              <a:gd name="T16" fmla="*/ 0 60000 65536"/>
              <a:gd name="T17" fmla="*/ 0 60000 65536"/>
              <a:gd name="T18" fmla="*/ 0 w 3672"/>
              <a:gd name="T19" fmla="*/ 0 h 1683"/>
              <a:gd name="T20" fmla="*/ 3672 w 3672"/>
              <a:gd name="T21" fmla="*/ 1683 h 1683"/>
            </a:gdLst>
            <a:ahLst/>
            <a:cxnLst>
              <a:cxn ang="T12">
                <a:pos x="T0" y="T1"/>
              </a:cxn>
              <a:cxn ang="T13">
                <a:pos x="T2" y="T3"/>
              </a:cxn>
              <a:cxn ang="T14">
                <a:pos x="T4" y="T5"/>
              </a:cxn>
              <a:cxn ang="T15">
                <a:pos x="T6" y="T7"/>
              </a:cxn>
              <a:cxn ang="T16">
                <a:pos x="T8" y="T9"/>
              </a:cxn>
              <a:cxn ang="T17">
                <a:pos x="T10" y="T11"/>
              </a:cxn>
            </a:cxnLst>
            <a:rect l="T18" t="T19" r="T20" b="T21"/>
            <a:pathLst>
              <a:path w="3672" h="1683">
                <a:moveTo>
                  <a:pt x="3672" y="1683"/>
                </a:moveTo>
                <a:cubicBezTo>
                  <a:pt x="3226" y="1346"/>
                  <a:pt x="2781" y="1010"/>
                  <a:pt x="2295" y="864"/>
                </a:cubicBezTo>
                <a:cubicBezTo>
                  <a:pt x="1809" y="718"/>
                  <a:pt x="1131" y="837"/>
                  <a:pt x="756" y="810"/>
                </a:cubicBezTo>
                <a:cubicBezTo>
                  <a:pt x="381" y="783"/>
                  <a:pt x="0" y="783"/>
                  <a:pt x="45" y="702"/>
                </a:cubicBezTo>
                <a:cubicBezTo>
                  <a:pt x="90" y="621"/>
                  <a:pt x="591" y="441"/>
                  <a:pt x="1026" y="324"/>
                </a:cubicBezTo>
                <a:cubicBezTo>
                  <a:pt x="1461" y="207"/>
                  <a:pt x="2058" y="103"/>
                  <a:pt x="2655" y="0"/>
                </a:cubicBezTo>
              </a:path>
            </a:pathLst>
          </a:custGeom>
          <a:noFill/>
          <a:ln w="76200">
            <a:solidFill>
              <a:srgbClr val="33CC33"/>
            </a:solidFill>
            <a:round/>
            <a:headEnd/>
            <a:tailEnd type="triangle" w="med" len="med"/>
          </a:ln>
        </p:spPr>
        <p:txBody>
          <a:bodyPr/>
          <a:lstStyle/>
          <a:p>
            <a:pPr algn="l"/>
            <a:endParaRPr kumimoji="0" lang="ja-JP" altLang="en-US" sz="1600">
              <a:solidFill>
                <a:srgbClr val="002060"/>
              </a:solidFill>
            </a:endParaRPr>
          </a:p>
        </p:txBody>
      </p:sp>
      <p:sp>
        <p:nvSpPr>
          <p:cNvPr id="105552" name="AutoShape 80"/>
          <p:cNvSpPr>
            <a:spLocks noChangeArrowheads="1"/>
          </p:cNvSpPr>
          <p:nvPr/>
        </p:nvSpPr>
        <p:spPr bwMode="auto">
          <a:xfrm>
            <a:off x="346075" y="2913063"/>
            <a:ext cx="1854200" cy="863600"/>
          </a:xfrm>
          <a:prstGeom prst="wedgeRectCallout">
            <a:avLst>
              <a:gd name="adj1" fmla="val 61708"/>
              <a:gd name="adj2" fmla="val 26417"/>
            </a:avLst>
          </a:prstGeom>
          <a:solidFill>
            <a:srgbClr val="FD9E73"/>
          </a:solidFill>
          <a:ln w="9525">
            <a:solidFill>
              <a:schemeClr val="tx1"/>
            </a:solidFill>
            <a:miter lim="800000"/>
            <a:headEnd/>
            <a:tailEnd/>
          </a:ln>
        </p:spPr>
        <p:txBody>
          <a:bodyPr/>
          <a:lstStyle/>
          <a:p>
            <a:pPr algn="l"/>
            <a:r>
              <a:rPr kumimoji="0" lang="en-US" altLang="ja-JP" sz="1600" b="1" dirty="0" err="1">
                <a:solidFill>
                  <a:srgbClr val="002060"/>
                </a:solidFill>
              </a:rPr>
              <a:t>VPN</a:t>
            </a:r>
            <a:r>
              <a:rPr kumimoji="0" lang="ja-JP" altLang="en-US" sz="1600" b="1" dirty="0">
                <a:solidFill>
                  <a:srgbClr val="002060"/>
                </a:solidFill>
              </a:rPr>
              <a:t>認証の情報を利用し、</a:t>
            </a:r>
            <a:r>
              <a:rPr kumimoji="0" lang="en-US" altLang="ja-JP" sz="1600" b="1" dirty="0" err="1">
                <a:solidFill>
                  <a:srgbClr val="002060"/>
                </a:solidFill>
              </a:rPr>
              <a:t>WSA</a:t>
            </a:r>
            <a:r>
              <a:rPr kumimoji="0" lang="ja-JP" altLang="en-US" sz="1600" b="1" dirty="0">
                <a:solidFill>
                  <a:srgbClr val="002060"/>
                </a:solidFill>
              </a:rPr>
              <a:t>のユーザ認証を省略</a:t>
            </a:r>
          </a:p>
        </p:txBody>
      </p:sp>
      <p:sp>
        <p:nvSpPr>
          <p:cNvPr id="55323" name="Text Box 82"/>
          <p:cNvSpPr txBox="1">
            <a:spLocks noChangeArrowheads="1"/>
          </p:cNvSpPr>
          <p:nvPr/>
        </p:nvSpPr>
        <p:spPr bwMode="auto">
          <a:xfrm>
            <a:off x="23813" y="6273800"/>
            <a:ext cx="9094787" cy="338554"/>
          </a:xfrm>
          <a:prstGeom prst="rect">
            <a:avLst/>
          </a:prstGeom>
          <a:gradFill rotWithShape="1">
            <a:gsLst>
              <a:gs pos="0">
                <a:srgbClr val="FFFFFF"/>
              </a:gs>
              <a:gs pos="100000">
                <a:srgbClr val="FF9900"/>
              </a:gs>
            </a:gsLst>
            <a:lin ang="5400000" scaled="1"/>
          </a:gradFill>
          <a:ln w="9525">
            <a:noFill/>
            <a:miter lim="800000"/>
            <a:headEnd/>
            <a:tailEnd/>
          </a:ln>
        </p:spPr>
        <p:txBody>
          <a:bodyPr>
            <a:spAutoFit/>
          </a:bodyPr>
          <a:lstStyle/>
          <a:p>
            <a:pPr algn="l"/>
            <a:r>
              <a:rPr kumimoji="0" lang="ja-JP" altLang="en-US" sz="1600" b="1" dirty="0">
                <a:solidFill>
                  <a:srgbClr val="002060"/>
                </a:solidFill>
              </a:rPr>
              <a:t>ビジネス用のデバイスを「いつどこにいても、管理された状態」に保つことが重要！</a:t>
            </a:r>
            <a:endParaRPr kumimoji="0" lang="en-US" altLang="ja-JP" sz="1600" b="1" dirty="0">
              <a:solidFill>
                <a:srgbClr val="002060"/>
              </a:solidFill>
            </a:endParaRPr>
          </a:p>
        </p:txBody>
      </p:sp>
      <p:sp>
        <p:nvSpPr>
          <p:cNvPr id="105556" name="AutoShape 84"/>
          <p:cNvSpPr>
            <a:spLocks noChangeArrowheads="1"/>
          </p:cNvSpPr>
          <p:nvPr/>
        </p:nvSpPr>
        <p:spPr bwMode="auto">
          <a:xfrm>
            <a:off x="2252663" y="5386388"/>
            <a:ext cx="1959297" cy="825500"/>
          </a:xfrm>
          <a:prstGeom prst="wedgeRectCallout">
            <a:avLst>
              <a:gd name="adj1" fmla="val 29523"/>
              <a:gd name="adj2" fmla="val -173194"/>
            </a:avLst>
          </a:prstGeom>
          <a:solidFill>
            <a:srgbClr val="FD9E73"/>
          </a:solidFill>
          <a:ln w="9525">
            <a:solidFill>
              <a:schemeClr val="tx1"/>
            </a:solidFill>
            <a:miter lim="800000"/>
            <a:headEnd/>
            <a:tailEnd/>
          </a:ln>
        </p:spPr>
        <p:txBody>
          <a:bodyPr/>
          <a:lstStyle/>
          <a:p>
            <a:pPr algn="l"/>
            <a:r>
              <a:rPr kumimoji="0" lang="ja-JP" altLang="en-US" sz="1600" b="1" dirty="0">
                <a:solidFill>
                  <a:srgbClr val="002060"/>
                </a:solidFill>
              </a:rPr>
              <a:t>イントラネットと</a:t>
            </a:r>
            <a:r>
              <a:rPr kumimoji="0" lang="ja-JP" altLang="en-US" sz="1600" b="1" dirty="0" smtClean="0">
                <a:solidFill>
                  <a:srgbClr val="002060"/>
                </a:solidFill>
              </a:rPr>
              <a:t>同じポリシーを</a:t>
            </a:r>
            <a:endParaRPr kumimoji="0" lang="en-US" altLang="ja-JP" sz="1600" b="1" dirty="0" smtClean="0">
              <a:solidFill>
                <a:srgbClr val="002060"/>
              </a:solidFill>
            </a:endParaRPr>
          </a:p>
          <a:p>
            <a:pPr algn="l"/>
            <a:r>
              <a:rPr kumimoji="0" lang="ja-JP" altLang="en-US" sz="1600" b="1" dirty="0" smtClean="0">
                <a:solidFill>
                  <a:srgbClr val="002060"/>
                </a:solidFill>
              </a:rPr>
              <a:t>シームレス</a:t>
            </a:r>
            <a:r>
              <a:rPr kumimoji="0" lang="ja-JP" altLang="en-US" sz="1600" b="1" dirty="0">
                <a:solidFill>
                  <a:srgbClr val="002060"/>
                </a:solidFill>
              </a:rPr>
              <a:t>に適用</a:t>
            </a:r>
          </a:p>
        </p:txBody>
      </p:sp>
      <p:sp>
        <p:nvSpPr>
          <p:cNvPr id="60" name="AutoShape 62"/>
          <p:cNvSpPr>
            <a:spLocks noChangeArrowheads="1"/>
          </p:cNvSpPr>
          <p:nvPr/>
        </p:nvSpPr>
        <p:spPr bwMode="auto">
          <a:xfrm>
            <a:off x="25400" y="5334000"/>
            <a:ext cx="2184400" cy="885825"/>
          </a:xfrm>
          <a:prstGeom prst="wedgeRectCallout">
            <a:avLst>
              <a:gd name="adj1" fmla="val -18646"/>
              <a:gd name="adj2" fmla="val -102595"/>
            </a:avLst>
          </a:prstGeom>
          <a:solidFill>
            <a:srgbClr val="FD9E73"/>
          </a:solidFill>
          <a:ln w="9525">
            <a:solidFill>
              <a:schemeClr val="tx1"/>
            </a:solidFill>
            <a:miter lim="800000"/>
            <a:headEnd/>
            <a:tailEnd/>
          </a:ln>
        </p:spPr>
        <p:txBody>
          <a:bodyPr/>
          <a:lstStyle/>
          <a:p>
            <a:pPr algn="l"/>
            <a:r>
              <a:rPr kumimoji="0" lang="en-US" altLang="ja-JP" sz="1600" b="1" dirty="0">
                <a:solidFill>
                  <a:srgbClr val="002060"/>
                </a:solidFill>
              </a:rPr>
              <a:t>Always On:</a:t>
            </a:r>
            <a:endParaRPr kumimoji="0" lang="ja-JP" altLang="en-US" sz="1600" b="1" dirty="0">
              <a:solidFill>
                <a:srgbClr val="002060"/>
              </a:solidFill>
            </a:endParaRPr>
          </a:p>
          <a:p>
            <a:pPr algn="l"/>
            <a:r>
              <a:rPr kumimoji="0" lang="ja-JP" altLang="en-US" sz="1600" b="1" dirty="0">
                <a:solidFill>
                  <a:srgbClr val="002060"/>
                </a:solidFill>
              </a:rPr>
              <a:t>ネットワークを検知し</a:t>
            </a:r>
            <a:r>
              <a:rPr kumimoji="0" lang="en-US" altLang="ja-JP" sz="1600" b="1" dirty="0" err="1">
                <a:solidFill>
                  <a:srgbClr val="002060"/>
                </a:solidFill>
              </a:rPr>
              <a:t>VPN</a:t>
            </a:r>
            <a:r>
              <a:rPr kumimoji="0" lang="ja-JP" altLang="en-US" sz="1600" b="1" dirty="0">
                <a:solidFill>
                  <a:srgbClr val="002060"/>
                </a:solidFill>
              </a:rPr>
              <a:t>を自動</a:t>
            </a:r>
            <a:r>
              <a:rPr kumimoji="0" lang="en-US" altLang="ja-JP" sz="1600" b="1" dirty="0">
                <a:solidFill>
                  <a:srgbClr val="002060"/>
                </a:solidFill>
              </a:rPr>
              <a:t>OFF</a:t>
            </a:r>
            <a:endParaRPr kumimoji="0" lang="ja-JP" altLang="en-US" sz="1600" b="1" dirty="0">
              <a:solidFill>
                <a:srgbClr val="002060"/>
              </a:solidFill>
            </a:endParaRPr>
          </a:p>
        </p:txBody>
      </p:sp>
      <p:sp>
        <p:nvSpPr>
          <p:cNvPr id="55328" name="Text Box 65"/>
          <p:cNvSpPr txBox="1">
            <a:spLocks noChangeArrowheads="1"/>
          </p:cNvSpPr>
          <p:nvPr/>
        </p:nvSpPr>
        <p:spPr bwMode="auto">
          <a:xfrm>
            <a:off x="1874838" y="4778375"/>
            <a:ext cx="1620957" cy="338554"/>
          </a:xfrm>
          <a:prstGeom prst="rect">
            <a:avLst/>
          </a:prstGeom>
          <a:noFill/>
          <a:ln w="9525">
            <a:noFill/>
            <a:miter lim="800000"/>
            <a:headEnd/>
            <a:tailEnd/>
          </a:ln>
        </p:spPr>
        <p:txBody>
          <a:bodyPr wrap="none">
            <a:spAutoFit/>
          </a:bodyPr>
          <a:lstStyle/>
          <a:p>
            <a:pPr algn="l"/>
            <a:r>
              <a:rPr kumimoji="0" lang="ja-JP" altLang="en-US" sz="1600">
                <a:solidFill>
                  <a:srgbClr val="002060"/>
                </a:solidFill>
              </a:rPr>
              <a:t>イントラネット</a:t>
            </a:r>
            <a:endParaRPr kumimoji="0" lang="en-US" altLang="ja-JP" sz="1600">
              <a:solidFill>
                <a:srgbClr val="002060"/>
              </a:solidFill>
            </a:endParaRPr>
          </a:p>
        </p:txBody>
      </p:sp>
      <p:sp>
        <p:nvSpPr>
          <p:cNvPr id="55329" name="Text Box 65"/>
          <p:cNvSpPr txBox="1">
            <a:spLocks noChangeArrowheads="1"/>
          </p:cNvSpPr>
          <p:nvPr/>
        </p:nvSpPr>
        <p:spPr bwMode="auto">
          <a:xfrm>
            <a:off x="4989513" y="3140075"/>
            <a:ext cx="1620957" cy="338554"/>
          </a:xfrm>
          <a:prstGeom prst="rect">
            <a:avLst/>
          </a:prstGeom>
          <a:noFill/>
          <a:ln w="9525">
            <a:noFill/>
            <a:miter lim="800000"/>
            <a:headEnd/>
            <a:tailEnd/>
          </a:ln>
        </p:spPr>
        <p:txBody>
          <a:bodyPr wrap="none">
            <a:spAutoFit/>
          </a:bodyPr>
          <a:lstStyle/>
          <a:p>
            <a:pPr algn="l"/>
            <a:r>
              <a:rPr kumimoji="0" lang="ja-JP" altLang="en-US" sz="1600">
                <a:solidFill>
                  <a:srgbClr val="002060"/>
                </a:solidFill>
              </a:rPr>
              <a:t>インターネット</a:t>
            </a:r>
            <a:endParaRPr kumimoji="0" lang="en-US" altLang="ja-JP" sz="1600">
              <a:solidFill>
                <a:srgbClr val="002060"/>
              </a:solidFill>
            </a:endParaRPr>
          </a:p>
        </p:txBody>
      </p:sp>
      <p:sp>
        <p:nvSpPr>
          <p:cNvPr id="55330" name="正方形/長方形 60"/>
          <p:cNvSpPr>
            <a:spLocks noChangeArrowheads="1"/>
          </p:cNvSpPr>
          <p:nvPr/>
        </p:nvSpPr>
        <p:spPr bwMode="auto">
          <a:xfrm>
            <a:off x="7175500" y="2460625"/>
            <a:ext cx="1303562" cy="338554"/>
          </a:xfrm>
          <a:prstGeom prst="rect">
            <a:avLst/>
          </a:prstGeom>
          <a:noFill/>
          <a:ln w="9525">
            <a:noFill/>
            <a:miter lim="800000"/>
            <a:headEnd/>
            <a:tailEnd/>
          </a:ln>
        </p:spPr>
        <p:txBody>
          <a:bodyPr wrap="none">
            <a:spAutoFit/>
          </a:bodyPr>
          <a:lstStyle/>
          <a:p>
            <a:pPr algn="l"/>
            <a:r>
              <a:rPr kumimoji="0" lang="en-US" altLang="ja-JP" sz="1600" b="1" dirty="0">
                <a:solidFill>
                  <a:srgbClr val="002060"/>
                </a:solidFill>
              </a:rPr>
              <a:t>Always On:</a:t>
            </a:r>
            <a:endParaRPr kumimoji="0" lang="ja-JP" altLang="en-US" sz="1600" b="1" dirty="0">
              <a:solidFill>
                <a:srgbClr val="002060"/>
              </a:solidFill>
            </a:endParaRPr>
          </a:p>
        </p:txBody>
      </p:sp>
      <p:sp>
        <p:nvSpPr>
          <p:cNvPr id="62" name="タイトル 61"/>
          <p:cNvSpPr>
            <a:spLocks noGrp="1"/>
          </p:cNvSpPr>
          <p:nvPr>
            <p:ph type="title"/>
          </p:nvPr>
        </p:nvSpPr>
        <p:spPr>
          <a:xfrm>
            <a:off x="467544" y="70520"/>
            <a:ext cx="7707313" cy="838200"/>
          </a:xfrm>
        </p:spPr>
        <p:txBody>
          <a:bodyPr/>
          <a:lstStyle/>
          <a:p>
            <a:r>
              <a:rPr kumimoji="1" lang="en-US" altLang="ja-JP" dirty="0" err="1" smtClean="0"/>
              <a:t>AnyConnect</a:t>
            </a:r>
            <a:r>
              <a:rPr kumimoji="1" lang="en-US" altLang="ja-JP" dirty="0" smtClean="0"/>
              <a:t> Secure Mobility-</a:t>
            </a:r>
            <a:r>
              <a:rPr kumimoji="1" lang="en-US" altLang="ja-JP" dirty="0" err="1" smtClean="0"/>
              <a:t>WSA</a:t>
            </a:r>
            <a:r>
              <a:rPr kumimoji="1" lang="ja-JP" altLang="en-US" dirty="0" smtClean="0"/>
              <a:t>連携</a:t>
            </a:r>
            <a:endParaRPr kumimoji="1" lang="ja-JP" altLang="en-US" dirty="0"/>
          </a:p>
        </p:txBody>
      </p:sp>
      <p:pic>
        <p:nvPicPr>
          <p:cNvPr id="63" name="Picture 4" descr="image00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812360" y="4077072"/>
            <a:ext cx="1143611" cy="963950"/>
          </a:xfrm>
          <a:prstGeom prst="rect">
            <a:avLst/>
          </a:prstGeom>
          <a:noFill/>
          <a:ln>
            <a:noFill/>
          </a:ln>
          <a:effectLst>
            <a:outerShdw blurRad="76200" dist="63500" dir="2700000">
              <a:srgbClr val="000000">
                <a:alpha val="32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7"/>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308304" y="4869160"/>
            <a:ext cx="648072" cy="648072"/>
          </a:xfrm>
          <a:prstGeom prst="rect">
            <a:avLst/>
          </a:prstGeom>
        </p:spPr>
      </p:pic>
      <p:pic>
        <p:nvPicPr>
          <p:cNvPr id="65" name="Picture 17"/>
          <p:cNvPicPr>
            <a:picLocks noChangeAspect="1" noChangeArrowheads="1"/>
          </p:cNvPicPr>
          <p:nvPr/>
        </p:nvPicPr>
        <p:blipFill>
          <a:blip r:embed="rId14" cstate="print"/>
          <a:srcRect/>
          <a:stretch>
            <a:fillRect/>
          </a:stretch>
        </p:blipFill>
        <p:spPr bwMode="auto">
          <a:xfrm>
            <a:off x="2627784" y="2852936"/>
            <a:ext cx="1836390" cy="477541"/>
          </a:xfrm>
          <a:prstGeom prst="rect">
            <a:avLst/>
          </a:prstGeom>
          <a:noFill/>
          <a:ln w="9525" algn="ctr">
            <a:noFill/>
            <a:miter lim="800000"/>
            <a:headEnd/>
            <a:tailEnd/>
          </a:ln>
          <a:effectLst/>
        </p:spPr>
      </p:pic>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5318"/>
                                        </p:tgtEl>
                                        <p:attrNameLst>
                                          <p:attrName>style.visibility</p:attrName>
                                        </p:attrNameLst>
                                      </p:cBhvr>
                                      <p:to>
                                        <p:strVal val="visible"/>
                                      </p:to>
                                    </p:set>
                                    <p:animEffect transition="in" filter="wipe(down)">
                                      <p:cBhvr>
                                        <p:cTn id="15" dur="500"/>
                                        <p:tgtEl>
                                          <p:spTgt spid="553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5315"/>
                                        </p:tgtEl>
                                        <p:attrNameLst>
                                          <p:attrName>style.visibility</p:attrName>
                                        </p:attrNameLst>
                                      </p:cBhvr>
                                      <p:to>
                                        <p:strVal val="visible"/>
                                      </p:to>
                                    </p:set>
                                    <p:animEffect transition="in" filter="wipe(down)">
                                      <p:cBhvr>
                                        <p:cTn id="18" dur="500"/>
                                        <p:tgtEl>
                                          <p:spTgt spid="55315"/>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5.27778E-6 3.24699E-6 C 0.00261 0.01179 -0.00104 -0.00162 0.00799 0.0141 C 0.00886 0.01549 0.00851 0.0178 0.00938 0.01942 C 0.01685 0.03353 0.02761 0.04694 0.03594 0.06036 C 0.04376 0.07285 0.05278 0.08256 0.06129 0.09412 C 0.07292 0.10962 0.08403 0.12696 0.09723 0.14038 C 0.12813 0.17137 0.15973 0.19704 0.19323 0.22201 C 0.21042 0.23473 0.22952 0.24283 0.24792 0.25208 C 0.25539 0.25578 0.26285 0.25948 0.27066 0.2611 C 0.27726 0.26249 0.29063 0.26457 0.29063 0.26457 C 0.29896 0.2685 0.30712 0.27012 0.31598 0.27174 C 0.32431 0.27567 0.33386 0.27729 0.34271 0.27891 C 0.35695 0.28469 0.36876 0.28492 0.38403 0.28584 C 0.3974 0.29209 0.39167 0.29001 0.41997 0.28954 C 0.45157 0.28908 0.48299 0.287 0.51459 0.28584 C 0.55903 0.28029 0.60191 0.26642 0.64532 0.25393 C 0.65573 0.24722 0.64619 0.25277 0.66268 0.24676 C 0.68021 0.24051 0.69775 0.23288 0.71459 0.22386 C 0.72987 0.21577 0.74497 0.20536 0.75869 0.19357 C 0.77205 0.182 0.78316 0.1672 0.79601 0.15448 C 0.79983 0.14685 0.80521 0.145 0.80521 0.13506 " pathEditMode="relative" ptsTypes="ffffffffffffffffffffA">
                                      <p:cBhvr>
                                        <p:cTn id="22" dur="2000" fill="hold"/>
                                        <p:tgtEl>
                                          <p:spTgt spid="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5313"/>
                                        </p:tgtEl>
                                        <p:attrNameLst>
                                          <p:attrName>style.visibility</p:attrName>
                                        </p:attrNameLst>
                                      </p:cBhvr>
                                      <p:to>
                                        <p:strVal val="visible"/>
                                      </p:to>
                                    </p:set>
                                    <p:animEffect transition="in" filter="wipe(left)">
                                      <p:cBhvr>
                                        <p:cTn id="27" dur="500"/>
                                        <p:tgtEl>
                                          <p:spTgt spid="553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5534"/>
                                        </p:tgtEl>
                                        <p:attrNameLst>
                                          <p:attrName>style.visibility</p:attrName>
                                        </p:attrNameLst>
                                      </p:cBhvr>
                                      <p:to>
                                        <p:strVal val="visible"/>
                                      </p:to>
                                    </p:set>
                                    <p:animEffect transition="in" filter="wipe(down)">
                                      <p:cBhvr>
                                        <p:cTn id="30" dur="500"/>
                                        <p:tgtEl>
                                          <p:spTgt spid="105534"/>
                                        </p:tgtEl>
                                      </p:cBhvr>
                                    </p:animEffect>
                                  </p:childTnLst>
                                </p:cTn>
                              </p:par>
                              <p:par>
                                <p:cTn id="31" presetID="3" presetClass="entr" presetSubtype="1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linds(horizontal)">
                                      <p:cBhvr>
                                        <p:cTn id="33" dur="500"/>
                                        <p:tgtEl>
                                          <p:spTgt spid="64"/>
                                        </p:tgtEl>
                                      </p:cBhvr>
                                    </p:animEffect>
                                  </p:childTnLst>
                                </p:cTn>
                              </p:par>
                              <p:par>
                                <p:cTn id="34" presetID="3" presetClass="entr" presetSubtype="1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linds(horizontal)">
                                      <p:cBhvr>
                                        <p:cTn id="36" dur="5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55319"/>
                                        </p:tgtEl>
                                        <p:attrNameLst>
                                          <p:attrName>style.visibility</p:attrName>
                                        </p:attrNameLst>
                                      </p:cBhvr>
                                      <p:to>
                                        <p:strVal val="visible"/>
                                      </p:to>
                                    </p:set>
                                    <p:animEffect transition="in" filter="wipe(down)">
                                      <p:cBhvr>
                                        <p:cTn id="44" dur="500"/>
                                        <p:tgtEl>
                                          <p:spTgt spid="553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5330"/>
                                        </p:tgtEl>
                                        <p:attrNameLst>
                                          <p:attrName>style.visibility</p:attrName>
                                        </p:attrNameLst>
                                      </p:cBhvr>
                                      <p:to>
                                        <p:strVal val="visible"/>
                                      </p:to>
                                    </p:set>
                                    <p:animEffect transition="in" filter="wipe(down)">
                                      <p:cBhvr>
                                        <p:cTn id="47" dur="500"/>
                                        <p:tgtEl>
                                          <p:spTgt spid="55330"/>
                                        </p:tgtEl>
                                      </p:cBhvr>
                                    </p:animEffect>
                                  </p:childTnLst>
                                </p:cTn>
                              </p:par>
                              <p:par>
                                <p:cTn id="48" presetID="22" presetClass="entr" presetSubtype="8"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5556"/>
                                        </p:tgtEl>
                                        <p:attrNameLst>
                                          <p:attrName>style.visibility</p:attrName>
                                        </p:attrNameLst>
                                      </p:cBhvr>
                                      <p:to>
                                        <p:strVal val="visible"/>
                                      </p:to>
                                    </p:set>
                                    <p:animEffect transition="in" filter="wipe(down)">
                                      <p:cBhvr>
                                        <p:cTn id="55" dur="500"/>
                                        <p:tgtEl>
                                          <p:spTgt spid="10555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1225"/>
                                        </p:tgtEl>
                                        <p:attrNameLst>
                                          <p:attrName>style.visibility</p:attrName>
                                        </p:attrNameLst>
                                      </p:cBhvr>
                                      <p:to>
                                        <p:strVal val="visible"/>
                                      </p:to>
                                    </p:set>
                                    <p:animEffect transition="in" filter="wipe(down)">
                                      <p:cBhvr>
                                        <p:cTn id="58" dur="500"/>
                                        <p:tgtEl>
                                          <p:spTgt spid="5122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5552"/>
                                        </p:tgtEl>
                                        <p:attrNameLst>
                                          <p:attrName>style.visibility</p:attrName>
                                        </p:attrNameLst>
                                      </p:cBhvr>
                                      <p:to>
                                        <p:strVal val="visible"/>
                                      </p:to>
                                    </p:set>
                                    <p:animEffect transition="in" filter="wipe(down)">
                                      <p:cBhvr>
                                        <p:cTn id="61" dur="500"/>
                                        <p:tgtEl>
                                          <p:spTgt spid="10555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5323"/>
                                        </p:tgtEl>
                                        <p:attrNameLst>
                                          <p:attrName>style.visibility</p:attrName>
                                        </p:attrNameLst>
                                      </p:cBhvr>
                                      <p:to>
                                        <p:strVal val="visible"/>
                                      </p:to>
                                    </p:set>
                                    <p:animEffect transition="in" filter="wipe(left)">
                                      <p:cBhvr>
                                        <p:cTn id="66" dur="500"/>
                                        <p:tgtEl>
                                          <p:spTgt spid="55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3" grpId="0" animBg="1"/>
      <p:bldP spid="105534" grpId="0" animBg="1"/>
      <p:bldP spid="55315" grpId="0" animBg="1"/>
      <p:bldP spid="55318" grpId="0" animBg="1"/>
      <p:bldP spid="55319" grpId="0" animBg="1"/>
      <p:bldP spid="51225" grpId="0" animBg="1"/>
      <p:bldP spid="105552" grpId="0" animBg="1"/>
      <p:bldP spid="55323" grpId="0" animBg="1"/>
      <p:bldP spid="105556" grpId="0" animBg="1"/>
      <p:bldP spid="60" grpId="0" animBg="1"/>
      <p:bldP spid="553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1520" y="2852936"/>
            <a:ext cx="1238121" cy="1008112"/>
          </a:xfrm>
          <a:prstGeom prst="rect">
            <a:avLst/>
          </a:prstGeom>
          <a:noFill/>
          <a:ln w="9525">
            <a:noFill/>
            <a:miter lim="800000"/>
            <a:headEnd/>
            <a:tailEnd/>
          </a:ln>
          <a:effectLst/>
        </p:spPr>
      </p:pic>
      <p:grpSp>
        <p:nvGrpSpPr>
          <p:cNvPr id="2" name="グループ化 25"/>
          <p:cNvGrpSpPr/>
          <p:nvPr/>
        </p:nvGrpSpPr>
        <p:grpSpPr bwMode="gray">
          <a:xfrm>
            <a:off x="1403648" y="2564904"/>
            <a:ext cx="546993" cy="488826"/>
            <a:chOff x="5220072" y="1844824"/>
            <a:chExt cx="546993" cy="488826"/>
          </a:xfrm>
        </p:grpSpPr>
        <p:sp>
          <p:nvSpPr>
            <p:cNvPr id="13"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14"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15"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pic>
        <p:nvPicPr>
          <p:cNvPr id="18" name="Picture 34"/>
          <p:cNvPicPr>
            <a:picLocks noChangeArrowheads="1"/>
          </p:cNvPicPr>
          <p:nvPr/>
        </p:nvPicPr>
        <p:blipFill>
          <a:blip r:embed="rId4" cstate="print"/>
          <a:srcRect/>
          <a:stretch>
            <a:fillRect/>
          </a:stretch>
        </p:blipFill>
        <p:spPr bwMode="auto">
          <a:xfrm>
            <a:off x="6948264" y="3861048"/>
            <a:ext cx="909637" cy="822325"/>
          </a:xfrm>
          <a:prstGeom prst="rect">
            <a:avLst/>
          </a:prstGeom>
          <a:noFill/>
          <a:ln w="9525">
            <a:noFill/>
            <a:miter lim="800000"/>
            <a:headEnd/>
            <a:tailEnd/>
          </a:ln>
        </p:spPr>
      </p:pic>
      <p:pic>
        <p:nvPicPr>
          <p:cNvPr id="19" name="Picture 29"/>
          <p:cNvPicPr>
            <a:picLocks noChangeArrowheads="1"/>
          </p:cNvPicPr>
          <p:nvPr/>
        </p:nvPicPr>
        <p:blipFill>
          <a:blip r:embed="rId5" cstate="print"/>
          <a:srcRect/>
          <a:stretch>
            <a:fillRect/>
          </a:stretch>
        </p:blipFill>
        <p:spPr bwMode="auto">
          <a:xfrm>
            <a:off x="1766218" y="4365104"/>
            <a:ext cx="717550" cy="714375"/>
          </a:xfrm>
          <a:prstGeom prst="rect">
            <a:avLst/>
          </a:prstGeom>
          <a:noFill/>
          <a:ln w="9525">
            <a:noFill/>
            <a:miter lim="800000"/>
            <a:headEnd/>
            <a:tailEnd/>
          </a:ln>
        </p:spPr>
      </p:pic>
      <p:pic>
        <p:nvPicPr>
          <p:cNvPr id="20" name="Picture 25"/>
          <p:cNvPicPr>
            <a:picLocks noChangeArrowheads="1"/>
          </p:cNvPicPr>
          <p:nvPr/>
        </p:nvPicPr>
        <p:blipFill>
          <a:blip r:embed="rId6" cstate="print"/>
          <a:srcRect/>
          <a:stretch>
            <a:fillRect/>
          </a:stretch>
        </p:blipFill>
        <p:spPr bwMode="auto">
          <a:xfrm>
            <a:off x="1475656" y="2996952"/>
            <a:ext cx="1368152" cy="864096"/>
          </a:xfrm>
          <a:prstGeom prst="rect">
            <a:avLst/>
          </a:prstGeom>
          <a:noFill/>
          <a:ln w="9525">
            <a:noFill/>
            <a:miter lim="800000"/>
            <a:headEnd/>
            <a:tailEnd/>
          </a:ln>
        </p:spPr>
      </p:pic>
      <p:grpSp>
        <p:nvGrpSpPr>
          <p:cNvPr id="3" name="Group 79"/>
          <p:cNvGrpSpPr>
            <a:grpSpLocks/>
          </p:cNvGrpSpPr>
          <p:nvPr/>
        </p:nvGrpSpPr>
        <p:grpSpPr bwMode="auto">
          <a:xfrm>
            <a:off x="611560" y="4077072"/>
            <a:ext cx="684213" cy="563563"/>
            <a:chOff x="4150" y="3158"/>
            <a:chExt cx="431" cy="355"/>
          </a:xfrm>
        </p:grpSpPr>
        <p:pic>
          <p:nvPicPr>
            <p:cNvPr id="23" name="Picture 80" descr="L horn"/>
            <p:cNvPicPr>
              <a:picLocks noChangeAspect="1" noChangeArrowheads="1"/>
            </p:cNvPicPr>
            <p:nvPr/>
          </p:nvPicPr>
          <p:blipFill>
            <a:blip r:embed="rId7" cstate="print"/>
            <a:srcRect/>
            <a:stretch>
              <a:fillRect/>
            </a:stretch>
          </p:blipFill>
          <p:spPr bwMode="gray">
            <a:xfrm>
              <a:off x="4150" y="3158"/>
              <a:ext cx="104" cy="168"/>
            </a:xfrm>
            <a:prstGeom prst="rect">
              <a:avLst/>
            </a:prstGeom>
            <a:noFill/>
            <a:ln w="9525">
              <a:noFill/>
              <a:miter lim="800000"/>
              <a:headEnd/>
              <a:tailEnd/>
            </a:ln>
            <a:effectLst>
              <a:outerShdw dist="35921" dir="2700000" algn="ctr" rotWithShape="0">
                <a:schemeClr val="bg2"/>
              </a:outerShdw>
            </a:effectLst>
          </p:spPr>
        </p:pic>
        <p:pic>
          <p:nvPicPr>
            <p:cNvPr id="24" name="Picture 81" descr="user_orng"/>
            <p:cNvPicPr>
              <a:picLocks noChangeAspect="1" noChangeArrowheads="1"/>
            </p:cNvPicPr>
            <p:nvPr/>
          </p:nvPicPr>
          <p:blipFill>
            <a:blip r:embed="rId8" cstate="print"/>
            <a:srcRect/>
            <a:stretch>
              <a:fillRect/>
            </a:stretch>
          </p:blipFill>
          <p:spPr bwMode="gray">
            <a:xfrm>
              <a:off x="4195" y="3226"/>
              <a:ext cx="386" cy="287"/>
            </a:xfrm>
            <a:prstGeom prst="rect">
              <a:avLst/>
            </a:prstGeom>
            <a:noFill/>
            <a:ln w="9525">
              <a:noFill/>
              <a:miter lim="800000"/>
              <a:headEnd/>
              <a:tailEnd/>
            </a:ln>
          </p:spPr>
        </p:pic>
        <p:pic>
          <p:nvPicPr>
            <p:cNvPr id="25" name="Picture 82" descr="R horn"/>
            <p:cNvPicPr>
              <a:picLocks noChangeAspect="1" noChangeArrowheads="1"/>
            </p:cNvPicPr>
            <p:nvPr/>
          </p:nvPicPr>
          <p:blipFill>
            <a:blip r:embed="rId9" cstate="print"/>
            <a:srcRect/>
            <a:stretch>
              <a:fillRect/>
            </a:stretch>
          </p:blipFill>
          <p:spPr bwMode="gray">
            <a:xfrm>
              <a:off x="4351" y="3236"/>
              <a:ext cx="105" cy="167"/>
            </a:xfrm>
            <a:prstGeom prst="rect">
              <a:avLst/>
            </a:prstGeom>
            <a:noFill/>
            <a:ln w="9525">
              <a:noFill/>
              <a:miter lim="800000"/>
              <a:headEnd/>
              <a:tailEnd/>
            </a:ln>
            <a:effectLst>
              <a:outerShdw dist="35921" dir="2700000" algn="ctr" rotWithShape="0">
                <a:schemeClr val="bg2"/>
              </a:outerShdw>
            </a:effectLst>
          </p:spPr>
        </p:pic>
      </p:grpSp>
      <p:grpSp>
        <p:nvGrpSpPr>
          <p:cNvPr id="5" name="グループ化 26"/>
          <p:cNvGrpSpPr/>
          <p:nvPr/>
        </p:nvGrpSpPr>
        <p:grpSpPr bwMode="gray">
          <a:xfrm>
            <a:off x="6732240" y="3284984"/>
            <a:ext cx="546993" cy="488826"/>
            <a:chOff x="5220072" y="1844824"/>
            <a:chExt cx="546993" cy="488826"/>
          </a:xfrm>
        </p:grpSpPr>
        <p:sp>
          <p:nvSpPr>
            <p:cNvPr id="28"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29"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30"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cxnSp>
        <p:nvCxnSpPr>
          <p:cNvPr id="39" name="直線コネクタ 38"/>
          <p:cNvCxnSpPr>
            <a:stCxn id="20" idx="2"/>
            <a:endCxn id="19" idx="0"/>
          </p:cNvCxnSpPr>
          <p:nvPr/>
        </p:nvCxnSpPr>
        <p:spPr>
          <a:xfrm rot="5400000">
            <a:off x="1890335" y="4095707"/>
            <a:ext cx="504056" cy="34739"/>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2050" idx="2"/>
          </p:cNvCxnSpPr>
          <p:nvPr/>
        </p:nvCxnSpPr>
        <p:spPr>
          <a:xfrm rot="5400000">
            <a:off x="669063" y="4019570"/>
            <a:ext cx="360041" cy="4299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a:off x="1484416" y="3384468"/>
            <a:ext cx="5557652" cy="665018"/>
          </a:xfrm>
          <a:custGeom>
            <a:avLst/>
            <a:gdLst>
              <a:gd name="connsiteX0" fmla="*/ 0 w 5557652"/>
              <a:gd name="connsiteY0" fmla="*/ 11875 h 665018"/>
              <a:gd name="connsiteX1" fmla="*/ 4548249 w 5557652"/>
              <a:gd name="connsiteY1" fmla="*/ 0 h 665018"/>
              <a:gd name="connsiteX2" fmla="*/ 5557652 w 5557652"/>
              <a:gd name="connsiteY2" fmla="*/ 665018 h 665018"/>
            </a:gdLst>
            <a:ahLst/>
            <a:cxnLst>
              <a:cxn ang="0">
                <a:pos x="connsiteX0" y="connsiteY0"/>
              </a:cxn>
              <a:cxn ang="0">
                <a:pos x="connsiteX1" y="connsiteY1"/>
              </a:cxn>
              <a:cxn ang="0">
                <a:pos x="connsiteX2" y="connsiteY2"/>
              </a:cxn>
            </a:cxnLst>
            <a:rect l="l" t="t" r="r" b="b"/>
            <a:pathLst>
              <a:path w="5557652" h="665018">
                <a:moveTo>
                  <a:pt x="0" y="11875"/>
                </a:moveTo>
                <a:lnTo>
                  <a:pt x="4548249" y="0"/>
                </a:lnTo>
                <a:lnTo>
                  <a:pt x="5557652" y="665018"/>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フリーフォーム 44"/>
          <p:cNvSpPr/>
          <p:nvPr/>
        </p:nvSpPr>
        <p:spPr>
          <a:xfrm>
            <a:off x="2493818" y="4227616"/>
            <a:ext cx="4560125" cy="581890"/>
          </a:xfrm>
          <a:custGeom>
            <a:avLst/>
            <a:gdLst>
              <a:gd name="connsiteX0" fmla="*/ 4560125 w 4560125"/>
              <a:gd name="connsiteY0" fmla="*/ 0 h 581890"/>
              <a:gd name="connsiteX1" fmla="*/ 3764478 w 4560125"/>
              <a:gd name="connsiteY1" fmla="*/ 570015 h 581890"/>
              <a:gd name="connsiteX2" fmla="*/ 0 w 4560125"/>
              <a:gd name="connsiteY2" fmla="*/ 581890 h 581890"/>
            </a:gdLst>
            <a:ahLst/>
            <a:cxnLst>
              <a:cxn ang="0">
                <a:pos x="connsiteX0" y="connsiteY0"/>
              </a:cxn>
              <a:cxn ang="0">
                <a:pos x="connsiteX1" y="connsiteY1"/>
              </a:cxn>
              <a:cxn ang="0">
                <a:pos x="connsiteX2" y="connsiteY2"/>
              </a:cxn>
            </a:cxnLst>
            <a:rect l="l" t="t" r="r" b="b"/>
            <a:pathLst>
              <a:path w="4560125" h="581890">
                <a:moveTo>
                  <a:pt x="4560125" y="0"/>
                </a:moveTo>
                <a:lnTo>
                  <a:pt x="3764478" y="570015"/>
                </a:lnTo>
                <a:lnTo>
                  <a:pt x="0" y="581890"/>
                </a:lnTo>
              </a:path>
            </a:pathLst>
          </a:cu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直線矢印コネクタ 46"/>
          <p:cNvCxnSpPr>
            <a:stCxn id="19" idx="1"/>
            <a:endCxn id="25" idx="2"/>
          </p:cNvCxnSpPr>
          <p:nvPr/>
        </p:nvCxnSpPr>
        <p:spPr>
          <a:xfrm rot="10800000">
            <a:off x="1013992" y="4466010"/>
            <a:ext cx="752226" cy="256282"/>
          </a:xfrm>
          <a:prstGeom prst="straightConnector1">
            <a:avLst/>
          </a:prstGeom>
          <a:ln w="3810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12"/>
          <p:cNvSpPr txBox="1">
            <a:spLocks noChangeArrowheads="1"/>
          </p:cNvSpPr>
          <p:nvPr/>
        </p:nvSpPr>
        <p:spPr bwMode="gray">
          <a:xfrm>
            <a:off x="1763688" y="3429000"/>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1" name="TextBox 12"/>
          <p:cNvSpPr txBox="1">
            <a:spLocks noChangeArrowheads="1"/>
          </p:cNvSpPr>
          <p:nvPr/>
        </p:nvSpPr>
        <p:spPr bwMode="blackWhite">
          <a:xfrm>
            <a:off x="3491880" y="1412776"/>
            <a:ext cx="2592288" cy="830997"/>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latin typeface="+mn-ea"/>
                <a:cs typeface="メイリオ" pitchFamily="50" charset="-128"/>
              </a:rPr>
              <a:t>1</a:t>
            </a: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多重化された対策でターゲット型</a:t>
            </a:r>
            <a:endParaRPr lang="en-US" altLang="ja-JP" sz="1200" b="1" dirty="0" smtClean="0">
              <a:solidFill>
                <a:schemeClr val="accent3">
                  <a:lumMod val="10000"/>
                </a:schemeClr>
              </a:solidFill>
              <a:latin typeface="+mn-ea"/>
              <a:cs typeface="メイリオ" pitchFamily="50" charset="-128"/>
            </a:endParaRP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スパムをブロック</a:t>
            </a:r>
            <a:r>
              <a:rPr lang="en-US" altLang="ja-JP" sz="1200" b="1" dirty="0" smtClean="0">
                <a:solidFill>
                  <a:schemeClr val="accent3">
                    <a:lumMod val="10000"/>
                  </a:schemeClr>
                </a:solidFill>
                <a:latin typeface="+mn-ea"/>
                <a:cs typeface="メイリオ" pitchFamily="50" charset="-128"/>
              </a:rPr>
              <a:t>!</a:t>
            </a:r>
            <a:endParaRPr lang="en-US" altLang="ja-JP" sz="1200" b="1" dirty="0">
              <a:solidFill>
                <a:schemeClr val="accent3">
                  <a:lumMod val="10000"/>
                </a:schemeClr>
              </a:solidFill>
              <a:latin typeface="+mn-ea"/>
              <a:cs typeface="メイリオ" pitchFamily="50" charset="-128"/>
            </a:endParaRPr>
          </a:p>
        </p:txBody>
      </p:sp>
      <p:sp>
        <p:nvSpPr>
          <p:cNvPr id="63" name="TextBox 12"/>
          <p:cNvSpPr txBox="1">
            <a:spLocks noChangeArrowheads="1"/>
          </p:cNvSpPr>
          <p:nvPr/>
        </p:nvSpPr>
        <p:spPr bwMode="gray">
          <a:xfrm>
            <a:off x="0" y="4941168"/>
            <a:ext cx="1907704"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新種マルウェアサイト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ボットネット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6" name="TextBox 12"/>
          <p:cNvSpPr txBox="1">
            <a:spLocks noChangeArrowheads="1"/>
          </p:cNvSpPr>
          <p:nvPr/>
        </p:nvSpPr>
        <p:spPr bwMode="blackWhite">
          <a:xfrm>
            <a:off x="3419872" y="5373216"/>
            <a:ext cx="2448272" cy="1015663"/>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ea typeface="メイリオ" pitchFamily="50" charset="-128"/>
                <a:cs typeface="メイリオ" pitchFamily="50" charset="-128"/>
              </a:rPr>
              <a:t>3</a:t>
            </a:r>
          </a:p>
          <a:p>
            <a:pPr algn="l" eaLnBrk="1" hangingPunct="1">
              <a:lnSpc>
                <a:spcPct val="100000"/>
              </a:lnSpc>
            </a:pPr>
            <a:r>
              <a:rPr lang="en-US" altLang="ja-JP" sz="1200" b="1" dirty="0" err="1" smtClean="0">
                <a:solidFill>
                  <a:schemeClr val="accent3">
                    <a:lumMod val="10000"/>
                  </a:schemeClr>
                </a:solidFill>
                <a:ea typeface="メイリオ" pitchFamily="50" charset="-128"/>
                <a:cs typeface="メイリオ" pitchFamily="50" charset="-128"/>
              </a:rPr>
              <a:t>ESA</a:t>
            </a:r>
            <a:r>
              <a:rPr lang="ja-JP" altLang="en-US" sz="1200" b="1" dirty="0" smtClean="0">
                <a:solidFill>
                  <a:schemeClr val="accent3">
                    <a:lumMod val="10000"/>
                  </a:schemeClr>
                </a:solidFill>
                <a:ea typeface="メイリオ" pitchFamily="50" charset="-128"/>
                <a:cs typeface="メイリオ" pitchFamily="50" charset="-128"/>
              </a:rPr>
              <a:t>経由のメールのみスキャン</a:t>
            </a:r>
            <a:endParaRPr lang="en-US" altLang="ja-JP" sz="1200" b="1" dirty="0" smtClean="0">
              <a:solidFill>
                <a:schemeClr val="accent3">
                  <a:lumMod val="10000"/>
                </a:schemeClr>
              </a:solidFill>
              <a:ea typeface="メイリオ" pitchFamily="50" charset="-128"/>
              <a:cs typeface="メイリオ" pitchFamily="50" charset="-128"/>
            </a:endParaRPr>
          </a:p>
          <a:p>
            <a:pPr algn="l" eaLnBrk="1" hangingPunct="1">
              <a:lnSpc>
                <a:spcPct val="100000"/>
              </a:lnSpc>
            </a:pPr>
            <a:r>
              <a:rPr lang="en-US" altLang="ja-JP" sz="1200" b="1" dirty="0" err="1" smtClean="0">
                <a:solidFill>
                  <a:schemeClr val="accent3">
                    <a:lumMod val="10000"/>
                  </a:schemeClr>
                </a:solidFill>
                <a:ea typeface="メイリオ" pitchFamily="50" charset="-128"/>
                <a:cs typeface="メイリオ" pitchFamily="50" charset="-128"/>
              </a:rPr>
              <a:t>ScanSafe</a:t>
            </a:r>
            <a:r>
              <a:rPr lang="ja-JP" altLang="en-US" sz="1200" b="1" dirty="0" smtClean="0">
                <a:solidFill>
                  <a:schemeClr val="accent3">
                    <a:lumMod val="10000"/>
                  </a:schemeClr>
                </a:solidFill>
                <a:ea typeface="メイリオ" pitchFamily="50" charset="-128"/>
                <a:cs typeface="メイリオ" pitchFamily="50" charset="-128"/>
              </a:rPr>
              <a:t>クラウドセキュリティで不正サイトをブロック！</a:t>
            </a:r>
            <a:endParaRPr lang="en-US" altLang="ja-JP" sz="1200" b="1" dirty="0">
              <a:solidFill>
                <a:schemeClr val="accent3">
                  <a:lumMod val="10000"/>
                </a:schemeClr>
              </a:solidFill>
              <a:ea typeface="メイリオ" pitchFamily="50" charset="-128"/>
              <a:cs typeface="メイリオ" pitchFamily="50" charset="-128"/>
            </a:endParaRPr>
          </a:p>
        </p:txBody>
      </p:sp>
      <p:sp>
        <p:nvSpPr>
          <p:cNvPr id="69" name="TextBox 12"/>
          <p:cNvSpPr txBox="1">
            <a:spLocks noChangeArrowheads="1"/>
          </p:cNvSpPr>
          <p:nvPr/>
        </p:nvSpPr>
        <p:spPr bwMode="gray">
          <a:xfrm>
            <a:off x="1691680" y="5085184"/>
            <a:ext cx="1152128" cy="461665"/>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969696"/>
                </a:solidFill>
                <a:latin typeface="メイリオ" pitchFamily="50" charset="-128"/>
                <a:ea typeface="メイリオ" pitchFamily="50" charset="-128"/>
                <a:cs typeface="メイリオ" pitchFamily="50" charset="-128"/>
              </a:rPr>
              <a:t>改ざんされた</a:t>
            </a:r>
            <a:endParaRPr lang="en-US" altLang="ja-JP" sz="1200" b="1" dirty="0" smtClean="0">
              <a:solidFill>
                <a:srgbClr val="969696"/>
              </a:solidFill>
              <a:latin typeface="メイリオ" pitchFamily="50" charset="-128"/>
              <a:ea typeface="メイリオ" pitchFamily="50" charset="-128"/>
              <a:cs typeface="メイリオ" pitchFamily="50" charset="-128"/>
            </a:endParaRPr>
          </a:p>
          <a:p>
            <a:pPr algn="l" eaLnBrk="1" hangingPunct="1">
              <a:lnSpc>
                <a:spcPct val="100000"/>
              </a:lnSpc>
            </a:pPr>
            <a:r>
              <a:rPr lang="en-US" altLang="ja-JP" sz="1200" b="1" dirty="0" smtClean="0">
                <a:solidFill>
                  <a:srgbClr val="969696"/>
                </a:solidFill>
                <a:latin typeface="メイリオ" pitchFamily="50" charset="-128"/>
                <a:ea typeface="メイリオ" pitchFamily="50" charset="-128"/>
                <a:cs typeface="メイリオ" pitchFamily="50" charset="-128"/>
              </a:rPr>
              <a:t>WEB</a:t>
            </a:r>
            <a:r>
              <a:rPr lang="ja-JP" altLang="en-US" sz="1200" b="1" dirty="0" smtClean="0">
                <a:solidFill>
                  <a:srgbClr val="969696"/>
                </a:solidFill>
                <a:latin typeface="メイリオ" pitchFamily="50" charset="-128"/>
                <a:ea typeface="メイリオ" pitchFamily="50" charset="-128"/>
                <a:cs typeface="メイリオ" pitchFamily="50" charset="-128"/>
              </a:rPr>
              <a:t>サイト</a:t>
            </a:r>
            <a:endParaRPr lang="en-US" altLang="ja-JP" sz="1200" b="1" dirty="0">
              <a:solidFill>
                <a:srgbClr val="969696"/>
              </a:solidFill>
              <a:latin typeface="メイリオ" pitchFamily="50" charset="-128"/>
              <a:ea typeface="メイリオ" pitchFamily="50" charset="-128"/>
              <a:cs typeface="メイリオ" pitchFamily="50" charset="-128"/>
            </a:endParaRPr>
          </a:p>
        </p:txBody>
      </p:sp>
      <p:sp>
        <p:nvSpPr>
          <p:cNvPr id="81" name="TextBox 12"/>
          <p:cNvSpPr txBox="1">
            <a:spLocks noChangeArrowheads="1"/>
          </p:cNvSpPr>
          <p:nvPr/>
        </p:nvSpPr>
        <p:spPr bwMode="gray">
          <a:xfrm>
            <a:off x="1907704" y="3140968"/>
            <a:ext cx="64807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SMTP</a:t>
            </a:r>
            <a:endParaRPr lang="en-US" altLang="ja-JP" sz="1200" b="1" dirty="0">
              <a:solidFill>
                <a:srgbClr val="787762"/>
              </a:solidFill>
              <a:ea typeface="ＭＳ Ｐゴシック" charset="-128"/>
            </a:endParaRPr>
          </a:p>
        </p:txBody>
      </p:sp>
      <p:sp>
        <p:nvSpPr>
          <p:cNvPr id="86" name="TextBox 12"/>
          <p:cNvSpPr txBox="1">
            <a:spLocks noChangeArrowheads="1"/>
          </p:cNvSpPr>
          <p:nvPr/>
        </p:nvSpPr>
        <p:spPr bwMode="gray">
          <a:xfrm>
            <a:off x="5076056" y="3140968"/>
            <a:ext cx="936104"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POP/</a:t>
            </a:r>
            <a:r>
              <a:rPr lang="en-US" altLang="ja-JP" sz="1200" b="1" dirty="0" err="1" smtClean="0">
                <a:solidFill>
                  <a:srgbClr val="787762"/>
                </a:solidFill>
                <a:ea typeface="ＭＳ Ｐゴシック" charset="-128"/>
              </a:rPr>
              <a:t>IMAP</a:t>
            </a:r>
            <a:endParaRPr lang="en-US" altLang="ja-JP" sz="1200" b="1" dirty="0">
              <a:solidFill>
                <a:srgbClr val="787762"/>
              </a:solidFill>
              <a:ea typeface="ＭＳ Ｐゴシック" charset="-128"/>
            </a:endParaRPr>
          </a:p>
        </p:txBody>
      </p:sp>
      <p:sp>
        <p:nvSpPr>
          <p:cNvPr id="87" name="TextBox 12"/>
          <p:cNvSpPr txBox="1">
            <a:spLocks noChangeArrowheads="1"/>
          </p:cNvSpPr>
          <p:nvPr/>
        </p:nvSpPr>
        <p:spPr bwMode="gray">
          <a:xfrm>
            <a:off x="10112699" y="7052491"/>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HTTP/HTTPS</a:t>
            </a:r>
            <a:endParaRPr lang="en-US" altLang="ja-JP" sz="1200" b="1" dirty="0">
              <a:solidFill>
                <a:srgbClr val="787762"/>
              </a:solidFill>
              <a:ea typeface="ＭＳ Ｐゴシック" charset="-128"/>
            </a:endParaRPr>
          </a:p>
        </p:txBody>
      </p:sp>
      <p:pic>
        <p:nvPicPr>
          <p:cNvPr id="89" name="Picture 35"/>
          <p:cNvPicPr>
            <a:picLocks noChangeAspect="1" noChangeArrowheads="1"/>
          </p:cNvPicPr>
          <p:nvPr/>
        </p:nvPicPr>
        <p:blipFill>
          <a:blip r:embed="rId10" cstate="print"/>
          <a:srcRect/>
          <a:stretch>
            <a:fillRect/>
          </a:stretch>
        </p:blipFill>
        <p:spPr bwMode="auto">
          <a:xfrm>
            <a:off x="3419872" y="2924944"/>
            <a:ext cx="1050925" cy="717550"/>
          </a:xfrm>
          <a:prstGeom prst="rect">
            <a:avLst/>
          </a:prstGeom>
          <a:noFill/>
          <a:ln w="9525" algn="ctr">
            <a:noFill/>
            <a:miter lim="800000"/>
            <a:headEnd/>
            <a:tailEnd/>
          </a:ln>
        </p:spPr>
      </p:pic>
      <p:grpSp>
        <p:nvGrpSpPr>
          <p:cNvPr id="6" name="Group 63"/>
          <p:cNvGrpSpPr/>
          <p:nvPr/>
        </p:nvGrpSpPr>
        <p:grpSpPr>
          <a:xfrm>
            <a:off x="3419872" y="4293096"/>
            <a:ext cx="1004526" cy="1005840"/>
            <a:chOff x="3018496" y="3616707"/>
            <a:chExt cx="1004526" cy="1005840"/>
          </a:xfrm>
        </p:grpSpPr>
        <p:sp>
          <p:nvSpPr>
            <p:cNvPr id="101" name="Oval 86"/>
            <p:cNvSpPr>
              <a:spLocks/>
            </p:cNvSpPr>
            <p:nvPr/>
          </p:nvSpPr>
          <p:spPr bwMode="auto">
            <a:xfrm>
              <a:off x="3018496" y="3616707"/>
              <a:ext cx="1004526" cy="1005840"/>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102" name="Freeform 176"/>
            <p:cNvSpPr>
              <a:spLocks noChangeAspect="1"/>
            </p:cNvSpPr>
            <p:nvPr/>
          </p:nvSpPr>
          <p:spPr bwMode="auto">
            <a:xfrm>
              <a:off x="3125554" y="3884015"/>
              <a:ext cx="790411" cy="388174"/>
            </a:xfrm>
            <a:custGeom>
              <a:avLst/>
              <a:gdLst>
                <a:gd name="T0" fmla="*/ 38740 w 673"/>
                <a:gd name="T1" fmla="*/ 11757 h 382"/>
                <a:gd name="T2" fmla="*/ 30064 w 673"/>
                <a:gd name="T3" fmla="*/ 4076 h 382"/>
                <a:gd name="T4" fmla="*/ 27192 w 673"/>
                <a:gd name="T5" fmla="*/ 4587 h 382"/>
                <a:gd name="T6" fmla="*/ 18038 w 673"/>
                <a:gd name="T7" fmla="*/ 0 h 382"/>
                <a:gd name="T8" fmla="*/ 6665 w 673"/>
                <a:gd name="T9" fmla="*/ 10325 h 382"/>
                <a:gd name="T10" fmla="*/ 0 w 673"/>
                <a:gd name="T11" fmla="*/ 19370 h 382"/>
                <a:gd name="T12" fmla="*/ 1977 w 673"/>
                <a:gd name="T13" fmla="*/ 25054 h 382"/>
                <a:gd name="T14" fmla="*/ 20186 w 673"/>
                <a:gd name="T15" fmla="*/ 25054 h 382"/>
                <a:gd name="T16" fmla="*/ 34935 w 673"/>
                <a:gd name="T17" fmla="*/ 25054 h 382"/>
                <a:gd name="T18" fmla="*/ 40664 w 673"/>
                <a:gd name="T19" fmla="*/ 25054 h 382"/>
                <a:gd name="T20" fmla="*/ 44439 w 673"/>
                <a:gd name="T21" fmla="*/ 18733 h 382"/>
                <a:gd name="T22" fmla="*/ 38740 w 673"/>
                <a:gd name="T23" fmla="*/ 11757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382"/>
                <a:gd name="T38" fmla="*/ 673 w 673"/>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382">
                  <a:moveTo>
                    <a:pt x="587" y="179"/>
                  </a:moveTo>
                  <a:cubicBezTo>
                    <a:pt x="580" y="114"/>
                    <a:pt x="524" y="62"/>
                    <a:pt x="456" y="62"/>
                  </a:cubicBezTo>
                  <a:cubicBezTo>
                    <a:pt x="441" y="62"/>
                    <a:pt x="426" y="65"/>
                    <a:pt x="412" y="70"/>
                  </a:cubicBezTo>
                  <a:cubicBezTo>
                    <a:pt x="381" y="28"/>
                    <a:pt x="330" y="0"/>
                    <a:pt x="273" y="0"/>
                  </a:cubicBezTo>
                  <a:cubicBezTo>
                    <a:pt x="183" y="0"/>
                    <a:pt x="109" y="69"/>
                    <a:pt x="101" y="158"/>
                  </a:cubicBezTo>
                  <a:cubicBezTo>
                    <a:pt x="43" y="176"/>
                    <a:pt x="0" y="230"/>
                    <a:pt x="0" y="295"/>
                  </a:cubicBezTo>
                  <a:cubicBezTo>
                    <a:pt x="0" y="327"/>
                    <a:pt x="11" y="357"/>
                    <a:pt x="30" y="382"/>
                  </a:cubicBezTo>
                  <a:cubicBezTo>
                    <a:pt x="306" y="382"/>
                    <a:pt x="306" y="382"/>
                    <a:pt x="306" y="382"/>
                  </a:cubicBezTo>
                  <a:cubicBezTo>
                    <a:pt x="529" y="382"/>
                    <a:pt x="529" y="382"/>
                    <a:pt x="529" y="382"/>
                  </a:cubicBezTo>
                  <a:cubicBezTo>
                    <a:pt x="616" y="382"/>
                    <a:pt x="616" y="382"/>
                    <a:pt x="616" y="382"/>
                  </a:cubicBezTo>
                  <a:cubicBezTo>
                    <a:pt x="650" y="363"/>
                    <a:pt x="673" y="327"/>
                    <a:pt x="673" y="286"/>
                  </a:cubicBezTo>
                  <a:cubicBezTo>
                    <a:pt x="673" y="234"/>
                    <a:pt x="636" y="190"/>
                    <a:pt x="587" y="179"/>
                  </a:cubicBezTo>
                  <a:close/>
                </a:path>
              </a:pathLst>
            </a:custGeom>
            <a:solidFill>
              <a:schemeClr val="bg2"/>
            </a:solidFill>
            <a:ln w="25400">
              <a:noFill/>
              <a:round/>
              <a:headEnd/>
              <a:tailEnd/>
            </a:ln>
            <a:effectLst/>
          </p:spPr>
          <p:txBody>
            <a:bodyPr lIns="130032" tIns="65017" rIns="130032" bIns="65017"/>
            <a:lstStyle/>
            <a:p>
              <a:pPr defTabSz="1300194">
                <a:defRPr/>
              </a:pPr>
              <a:endParaRPr lang="en-US" sz="2600" b="1" kern="0" dirty="0">
                <a:solidFill>
                  <a:sysClr val="windowText" lastClr="000000"/>
                </a:solidFill>
              </a:endParaRPr>
            </a:p>
          </p:txBody>
        </p:sp>
      </p:grpSp>
      <p:grpSp>
        <p:nvGrpSpPr>
          <p:cNvPr id="7" name="グループ化 70"/>
          <p:cNvGrpSpPr/>
          <p:nvPr/>
        </p:nvGrpSpPr>
        <p:grpSpPr>
          <a:xfrm>
            <a:off x="1979712" y="1340768"/>
            <a:ext cx="1500426" cy="1628336"/>
            <a:chOff x="1979712" y="1340768"/>
            <a:chExt cx="1500426" cy="1628336"/>
          </a:xfrm>
        </p:grpSpPr>
        <p:grpSp>
          <p:nvGrpSpPr>
            <p:cNvPr id="8" name="Group 60"/>
            <p:cNvGrpSpPr/>
            <p:nvPr/>
          </p:nvGrpSpPr>
          <p:grpSpPr bwMode="black">
            <a:xfrm>
              <a:off x="1979712" y="1340768"/>
              <a:ext cx="864096" cy="216024"/>
              <a:chOff x="2624328" y="438912"/>
              <a:chExt cx="3410712" cy="999076"/>
            </a:xfrm>
          </p:grpSpPr>
          <p:pic>
            <p:nvPicPr>
              <p:cNvPr id="104" name="Picture 58" descr="cisco_logo_423_RGB_noTM.wmf"/>
              <p:cNvPicPr>
                <a:picLocks noChangeAspect="1"/>
              </p:cNvPicPr>
              <p:nvPr/>
            </p:nvPicPr>
            <p:blipFill>
              <a:blip r:embed="rId11" cstate="print"/>
              <a:stretch>
                <a:fillRect/>
              </a:stretch>
            </p:blipFill>
            <p:spPr bwMode="black">
              <a:xfrm>
                <a:off x="2624328" y="438912"/>
                <a:ext cx="606509" cy="320040"/>
              </a:xfrm>
              <a:prstGeom prst="rect">
                <a:avLst/>
              </a:prstGeom>
            </p:spPr>
          </p:pic>
          <p:pic>
            <p:nvPicPr>
              <p:cNvPr id="105" name="Picture 59" descr="SIO_Logo_423_RGB.wmf"/>
              <p:cNvPicPr>
                <a:picLocks noChangeAspect="1"/>
              </p:cNvPicPr>
              <p:nvPr/>
            </p:nvPicPr>
            <p:blipFill>
              <a:blip r:embed="rId12" cstate="print"/>
              <a:stretch>
                <a:fillRect/>
              </a:stretch>
            </p:blipFill>
            <p:spPr bwMode="black">
              <a:xfrm>
                <a:off x="3282696" y="539496"/>
                <a:ext cx="2752344" cy="898492"/>
              </a:xfrm>
              <a:prstGeom prst="rect">
                <a:avLst/>
              </a:prstGeom>
            </p:spPr>
          </p:pic>
        </p:grpSp>
        <p:grpSp>
          <p:nvGrpSpPr>
            <p:cNvPr id="9" name="グループ化 105"/>
            <p:cNvGrpSpPr/>
            <p:nvPr/>
          </p:nvGrpSpPr>
          <p:grpSpPr>
            <a:xfrm>
              <a:off x="2051720" y="1628800"/>
              <a:ext cx="911284" cy="912476"/>
              <a:chOff x="1893424" y="3008118"/>
              <a:chExt cx="911284" cy="912476"/>
            </a:xfrm>
          </p:grpSpPr>
          <p:sp>
            <p:nvSpPr>
              <p:cNvPr id="107" name="Oval 86"/>
              <p:cNvSpPr>
                <a:spLocks/>
              </p:cNvSpPr>
              <p:nvPr/>
            </p:nvSpPr>
            <p:spPr bwMode="auto">
              <a:xfrm>
                <a:off x="1893424" y="3008118"/>
                <a:ext cx="911284" cy="91247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108" name="Picture 119" descr="whitesensorbase2011.png"/>
              <p:cNvPicPr>
                <a:picLocks noChangeAspect="1"/>
              </p:cNvPicPr>
              <p:nvPr/>
            </p:nvPicPr>
            <p:blipFill>
              <a:blip r:embed="rId13" cstate="print"/>
              <a:stretch>
                <a:fillRect/>
              </a:stretch>
            </p:blipFill>
            <p:spPr>
              <a:xfrm>
                <a:off x="2087885" y="3183138"/>
                <a:ext cx="524494" cy="540388"/>
              </a:xfrm>
              <a:prstGeom prst="rect">
                <a:avLst/>
              </a:prstGeom>
            </p:spPr>
          </p:pic>
        </p:grpSp>
        <p:pic>
          <p:nvPicPr>
            <p:cNvPr id="109" name="Picture 14" descr="rays"/>
            <p:cNvPicPr>
              <a:picLocks noChangeAspect="1" noChangeArrowheads="1"/>
            </p:cNvPicPr>
            <p:nvPr/>
          </p:nvPicPr>
          <p:blipFill>
            <a:blip r:embed="rId14" cstate="print"/>
            <a:srcRect/>
            <a:stretch>
              <a:fillRect/>
            </a:stretch>
          </p:blipFill>
          <p:spPr bwMode="gray">
            <a:xfrm rot="443264">
              <a:off x="2806247" y="2389801"/>
              <a:ext cx="673891" cy="579303"/>
            </a:xfrm>
            <a:prstGeom prst="rect">
              <a:avLst/>
            </a:prstGeom>
            <a:noFill/>
          </p:spPr>
        </p:pic>
      </p:grpSp>
      <p:sp>
        <p:nvSpPr>
          <p:cNvPr id="110" name="禁止 109"/>
          <p:cNvSpPr/>
          <p:nvPr/>
        </p:nvSpPr>
        <p:spPr>
          <a:xfrm>
            <a:off x="1259632" y="4437112"/>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pic>
        <p:nvPicPr>
          <p:cNvPr id="49" name="Picture 2"/>
          <p:cNvPicPr>
            <a:picLocks noChangeAspect="1" noChangeArrowheads="1"/>
          </p:cNvPicPr>
          <p:nvPr/>
        </p:nvPicPr>
        <p:blipFill>
          <a:blip r:embed="rId15" cstate="print"/>
          <a:srcRect/>
          <a:stretch>
            <a:fillRect/>
          </a:stretch>
        </p:blipFill>
        <p:spPr bwMode="auto">
          <a:xfrm>
            <a:off x="8528523" y="7196507"/>
            <a:ext cx="682625" cy="158750"/>
          </a:xfrm>
          <a:prstGeom prst="rect">
            <a:avLst/>
          </a:prstGeom>
          <a:noFill/>
          <a:ln w="9525">
            <a:noFill/>
            <a:miter lim="800000"/>
            <a:headEnd/>
            <a:tailEnd/>
          </a:ln>
        </p:spPr>
      </p:pic>
      <p:pic>
        <p:nvPicPr>
          <p:cNvPr id="50" name="Picture 17" descr="InternetThreat.png"/>
          <p:cNvPicPr>
            <a:picLocks noChangeAspect="1"/>
          </p:cNvPicPr>
          <p:nvPr/>
        </p:nvPicPr>
        <p:blipFill>
          <a:blip r:embed="rId16" cstate="print"/>
          <a:srcRect/>
          <a:stretch>
            <a:fillRect/>
          </a:stretch>
        </p:blipFill>
        <p:spPr bwMode="auto">
          <a:xfrm>
            <a:off x="251520" y="4365104"/>
            <a:ext cx="589402" cy="567402"/>
          </a:xfrm>
          <a:prstGeom prst="rect">
            <a:avLst/>
          </a:prstGeom>
          <a:noFill/>
          <a:ln w="9525">
            <a:noFill/>
            <a:miter lim="800000"/>
            <a:headEnd/>
            <a:tailEnd/>
          </a:ln>
        </p:spPr>
      </p:pic>
      <p:sp>
        <p:nvSpPr>
          <p:cNvPr id="51" name="TextBox 12"/>
          <p:cNvSpPr txBox="1">
            <a:spLocks noChangeArrowheads="1"/>
          </p:cNvSpPr>
          <p:nvPr/>
        </p:nvSpPr>
        <p:spPr bwMode="blackWhite">
          <a:xfrm>
            <a:off x="6444208" y="2204864"/>
            <a:ext cx="2627784" cy="1015663"/>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latin typeface="+mn-ea"/>
                <a:cs typeface="メイリオ" pitchFamily="50" charset="-128"/>
              </a:rPr>
              <a:t>2</a:t>
            </a: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もし、受信した場合でも</a:t>
            </a:r>
            <a:r>
              <a:rPr lang="en-US" altLang="ja-JP" sz="1200" b="1" dirty="0" err="1" smtClean="0">
                <a:solidFill>
                  <a:schemeClr val="accent3">
                    <a:lumMod val="10000"/>
                  </a:schemeClr>
                </a:solidFill>
                <a:latin typeface="+mn-ea"/>
                <a:cs typeface="メイリオ" pitchFamily="50" charset="-128"/>
              </a:rPr>
              <a:t>ScanSafe</a:t>
            </a:r>
            <a:r>
              <a:rPr lang="ja-JP" altLang="en-US" sz="1200" b="1" dirty="0" smtClean="0">
                <a:solidFill>
                  <a:schemeClr val="accent3">
                    <a:lumMod val="10000"/>
                  </a:schemeClr>
                </a:solidFill>
                <a:latin typeface="+mn-ea"/>
                <a:cs typeface="メイリオ" pitchFamily="50" charset="-128"/>
              </a:rPr>
              <a:t>クラウドセキュリティ経由で</a:t>
            </a:r>
            <a:r>
              <a:rPr lang="en-US" altLang="ja-JP" sz="1200" b="1" dirty="0" smtClean="0">
                <a:solidFill>
                  <a:schemeClr val="accent3">
                    <a:lumMod val="10000"/>
                  </a:schemeClr>
                </a:solidFill>
                <a:latin typeface="+mn-ea"/>
                <a:cs typeface="メイリオ" pitchFamily="50" charset="-128"/>
              </a:rPr>
              <a:t>WEB</a:t>
            </a:r>
            <a:r>
              <a:rPr lang="ja-JP" altLang="en-US" sz="1200" b="1" dirty="0" smtClean="0">
                <a:solidFill>
                  <a:schemeClr val="accent3">
                    <a:lumMod val="10000"/>
                  </a:schemeClr>
                </a:solidFill>
                <a:latin typeface="+mn-ea"/>
                <a:cs typeface="メイリオ" pitchFamily="50" charset="-128"/>
              </a:rPr>
              <a:t>接続するよう内部処理を行う。</a:t>
            </a:r>
            <a:endParaRPr lang="en-US" altLang="ja-JP" sz="1200" b="1" dirty="0">
              <a:solidFill>
                <a:schemeClr val="accent3">
                  <a:lumMod val="10000"/>
                </a:schemeClr>
              </a:solidFill>
              <a:latin typeface="+mn-ea"/>
              <a:cs typeface="メイリオ" pitchFamily="50" charset="-128"/>
            </a:endParaRPr>
          </a:p>
        </p:txBody>
      </p:sp>
      <p:sp>
        <p:nvSpPr>
          <p:cNvPr id="53" name="TextBox 28"/>
          <p:cNvSpPr txBox="1"/>
          <p:nvPr/>
        </p:nvSpPr>
        <p:spPr>
          <a:xfrm>
            <a:off x="6459422" y="4653136"/>
            <a:ext cx="2684578" cy="288032"/>
          </a:xfrm>
          <a:prstGeom prst="rect">
            <a:avLst/>
          </a:prstGeom>
          <a:noFill/>
        </p:spPr>
        <p:txBody>
          <a:bodyPr wrap="square" rtlCol="0">
            <a:spAutoFit/>
          </a:bodyPr>
          <a:lstStyle/>
          <a:p>
            <a:r>
              <a:rPr lang="ja-JP" altLang="en-US" sz="1200" dirty="0" smtClean="0">
                <a:solidFill>
                  <a:srgbClr val="3B3D3C"/>
                </a:solidFill>
                <a:latin typeface="メイリオ" pitchFamily="50" charset="-128"/>
                <a:ea typeface="メイリオ" pitchFamily="50" charset="-128"/>
                <a:cs typeface="メイリオ" pitchFamily="50" charset="-128"/>
              </a:rPr>
              <a:t>メールのリンクをクリックすると</a:t>
            </a:r>
            <a:r>
              <a:rPr lang="en-US" altLang="ja-JP" sz="1200" dirty="0" smtClean="0">
                <a:solidFill>
                  <a:srgbClr val="3B3D3C"/>
                </a:solidFill>
                <a:latin typeface="メイリオ" pitchFamily="50" charset="-128"/>
                <a:ea typeface="メイリオ" pitchFamily="50" charset="-128"/>
                <a:cs typeface="メイリオ" pitchFamily="50" charset="-128"/>
              </a:rPr>
              <a:t>…</a:t>
            </a:r>
            <a:endParaRPr lang="en-US" sz="1200" dirty="0">
              <a:solidFill>
                <a:srgbClr val="3B3D3C"/>
              </a:solidFill>
              <a:latin typeface="メイリオ" pitchFamily="50" charset="-128"/>
              <a:ea typeface="メイリオ" pitchFamily="50" charset="-128"/>
              <a:cs typeface="メイリオ" pitchFamily="50" charset="-128"/>
            </a:endParaRPr>
          </a:p>
        </p:txBody>
      </p:sp>
      <p:pic>
        <p:nvPicPr>
          <p:cNvPr id="54" name="Picture 3" descr="LinkedIn Spam.png"/>
          <p:cNvPicPr>
            <a:picLocks noChangeAspect="1"/>
          </p:cNvPicPr>
          <p:nvPr/>
        </p:nvPicPr>
        <p:blipFill>
          <a:blip r:embed="rId17" cstate="print"/>
          <a:srcRect l="5420" r="9459"/>
          <a:stretch>
            <a:fillRect/>
          </a:stretch>
        </p:blipFill>
        <p:spPr bwMode="auto">
          <a:xfrm>
            <a:off x="7092280" y="4941168"/>
            <a:ext cx="1403624" cy="1008112"/>
          </a:xfrm>
          <a:prstGeom prst="rect">
            <a:avLst/>
          </a:prstGeom>
          <a:ln>
            <a:noFill/>
          </a:ln>
          <a:effectLst>
            <a:outerShdw blurRad="63500" dist="25400" dir="3060000" sx="102000" sy="102000" algn="ctr" rotWithShape="0">
              <a:prstClr val="black">
                <a:alpha val="40000"/>
              </a:prstClr>
            </a:outerShdw>
          </a:effectLst>
        </p:spPr>
      </p:pic>
      <p:pic>
        <p:nvPicPr>
          <p:cNvPr id="55" name="Picture 32" descr="HAJ43461.png"/>
          <p:cNvPicPr>
            <a:picLocks noChangeAspect="1"/>
          </p:cNvPicPr>
          <p:nvPr/>
        </p:nvPicPr>
        <p:blipFill>
          <a:blip r:embed="rId18" cstate="print"/>
          <a:stretch>
            <a:fillRect/>
          </a:stretch>
        </p:blipFill>
        <p:spPr>
          <a:xfrm>
            <a:off x="7740352" y="3573016"/>
            <a:ext cx="1224672" cy="1111525"/>
          </a:xfrm>
          <a:prstGeom prst="rect">
            <a:avLst/>
          </a:prstGeom>
        </p:spPr>
      </p:pic>
      <p:sp>
        <p:nvSpPr>
          <p:cNvPr id="56" name="禁止 55"/>
          <p:cNvSpPr/>
          <p:nvPr/>
        </p:nvSpPr>
        <p:spPr>
          <a:xfrm>
            <a:off x="2915816" y="3140968"/>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8" name="TextBox 12"/>
          <p:cNvSpPr txBox="1">
            <a:spLocks noChangeArrowheads="1"/>
          </p:cNvSpPr>
          <p:nvPr/>
        </p:nvSpPr>
        <p:spPr bwMode="gray">
          <a:xfrm>
            <a:off x="3347864" y="2708920"/>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Cisco </a:t>
            </a:r>
            <a:r>
              <a:rPr lang="en-US" altLang="ja-JP" sz="1200" b="1" dirty="0" err="1" smtClean="0">
                <a:solidFill>
                  <a:srgbClr val="787762"/>
                </a:solidFill>
                <a:ea typeface="ＭＳ Ｐゴシック" charset="-128"/>
              </a:rPr>
              <a:t>IronPort</a:t>
            </a:r>
            <a:r>
              <a:rPr lang="en-US" altLang="ja-JP" sz="1200" b="1" dirty="0" smtClean="0">
                <a:solidFill>
                  <a:srgbClr val="787762"/>
                </a:solidFill>
                <a:ea typeface="ＭＳ Ｐゴシック" charset="-128"/>
              </a:rPr>
              <a:t> </a:t>
            </a:r>
            <a:r>
              <a:rPr lang="en-US" altLang="ja-JP" sz="1200" b="1" dirty="0" err="1" smtClean="0">
                <a:solidFill>
                  <a:srgbClr val="787762"/>
                </a:solidFill>
                <a:ea typeface="ＭＳ Ｐゴシック" charset="-128"/>
              </a:rPr>
              <a:t>ESA</a:t>
            </a:r>
            <a:endParaRPr lang="en-US" altLang="ja-JP" sz="1200" b="1" dirty="0">
              <a:solidFill>
                <a:srgbClr val="787762"/>
              </a:solidFill>
              <a:ea typeface="ＭＳ Ｐゴシック" charset="-128"/>
            </a:endParaRPr>
          </a:p>
        </p:txBody>
      </p:sp>
      <p:grpSp>
        <p:nvGrpSpPr>
          <p:cNvPr id="10" name="グループ化 56"/>
          <p:cNvGrpSpPr/>
          <p:nvPr/>
        </p:nvGrpSpPr>
        <p:grpSpPr bwMode="gray">
          <a:xfrm>
            <a:off x="2411760" y="2060848"/>
            <a:ext cx="3991181" cy="936104"/>
            <a:chOff x="2411760" y="1988840"/>
            <a:chExt cx="3991181" cy="936104"/>
          </a:xfrm>
        </p:grpSpPr>
        <p:sp>
          <p:nvSpPr>
            <p:cNvPr id="59" name="AutoShape 13"/>
            <p:cNvSpPr>
              <a:spLocks noChangeArrowheads="1"/>
            </p:cNvSpPr>
            <p:nvPr/>
          </p:nvSpPr>
          <p:spPr bwMode="gray">
            <a:xfrm>
              <a:off x="2771800" y="1988840"/>
              <a:ext cx="3631141" cy="936104"/>
            </a:xfrm>
            <a:prstGeom prst="rightArrow">
              <a:avLst>
                <a:gd name="adj1" fmla="val 48593"/>
                <a:gd name="adj2" fmla="val 99200"/>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p:spPr>
          <p:txBody>
            <a:bodyPr wrap="square" lIns="82124" tIns="41061" rIns="82124" bIns="41061" anchor="ctr">
              <a:spAutoFit/>
            </a:bodyPr>
            <a:lstStyle/>
            <a:p>
              <a:endParaRPr lang="ja-JP" altLang="en-US">
                <a:ea typeface="MS PGothic" pitchFamily="50" charset="-128"/>
              </a:endParaRPr>
            </a:p>
          </p:txBody>
        </p:sp>
        <p:sp>
          <p:nvSpPr>
            <p:cNvPr id="62" name="Rectangle 15"/>
            <p:cNvSpPr>
              <a:spLocks noChangeArrowheads="1"/>
            </p:cNvSpPr>
            <p:nvPr/>
          </p:nvSpPr>
          <p:spPr bwMode="gray">
            <a:xfrm>
              <a:off x="3134538" y="2276872"/>
              <a:ext cx="964147"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en-US" altLang="ja-JP" sz="800" b="1" dirty="0" smtClean="0">
                  <a:solidFill>
                    <a:schemeClr val="bg1"/>
                  </a:solidFill>
                  <a:ea typeface="MS PGothic" pitchFamily="50" charset="-128"/>
                </a:rPr>
                <a:t>IP</a:t>
              </a:r>
              <a:r>
                <a:rPr lang="ja-JP" altLang="en-US" sz="800" b="1" dirty="0" smtClean="0">
                  <a:solidFill>
                    <a:schemeClr val="bg1"/>
                  </a:solidFill>
                  <a:ea typeface="MS PGothic" pitchFamily="50" charset="-128"/>
                </a:rPr>
                <a:t>レピュテーション</a:t>
              </a:r>
            </a:p>
            <a:p>
              <a:pPr defTabSz="814388"/>
              <a:r>
                <a:rPr lang="ja-JP" altLang="en-US" sz="800" b="1" dirty="0" smtClean="0">
                  <a:solidFill>
                    <a:schemeClr val="bg1"/>
                  </a:solidFill>
                  <a:ea typeface="MS PGothic" pitchFamily="50" charset="-128"/>
                </a:rPr>
                <a:t>フィルター</a:t>
              </a:r>
              <a:endParaRPr lang="ja-JP" altLang="en-US" sz="800" b="1" dirty="0">
                <a:solidFill>
                  <a:schemeClr val="bg1"/>
                </a:solidFill>
                <a:ea typeface="MS PGothic" pitchFamily="50" charset="-128"/>
              </a:endParaRPr>
            </a:p>
          </p:txBody>
        </p:sp>
        <p:sp>
          <p:nvSpPr>
            <p:cNvPr id="65" name="Rectangle 15"/>
            <p:cNvSpPr>
              <a:spLocks noChangeArrowheads="1"/>
            </p:cNvSpPr>
            <p:nvPr/>
          </p:nvSpPr>
          <p:spPr bwMode="gray">
            <a:xfrm>
              <a:off x="4170693" y="2276872"/>
              <a:ext cx="803847"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アンチウィルス</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エンジン</a:t>
              </a:r>
              <a:endParaRPr lang="ja-JP" altLang="en-US" sz="800" b="1" dirty="0">
                <a:solidFill>
                  <a:schemeClr val="bg1"/>
                </a:solidFill>
                <a:ea typeface="MS PGothic" pitchFamily="50" charset="-128"/>
              </a:endParaRPr>
            </a:p>
          </p:txBody>
        </p:sp>
        <p:sp>
          <p:nvSpPr>
            <p:cNvPr id="67" name="Rectangle 15"/>
            <p:cNvSpPr>
              <a:spLocks noChangeArrowheads="1"/>
            </p:cNvSpPr>
            <p:nvPr/>
          </p:nvSpPr>
          <p:spPr bwMode="gray">
            <a:xfrm>
              <a:off x="2411760" y="2276872"/>
              <a:ext cx="678813"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送信者認証</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フロー制御</a:t>
              </a:r>
              <a:endParaRPr lang="ja-JP" altLang="en-US" sz="800" b="1" dirty="0">
                <a:solidFill>
                  <a:schemeClr val="bg1"/>
                </a:solidFill>
                <a:ea typeface="MS PGothic" pitchFamily="50" charset="-128"/>
              </a:endParaRPr>
            </a:p>
          </p:txBody>
        </p:sp>
        <p:sp>
          <p:nvSpPr>
            <p:cNvPr id="68" name="Rectangle 15"/>
            <p:cNvSpPr>
              <a:spLocks noChangeArrowheads="1"/>
            </p:cNvSpPr>
            <p:nvPr/>
          </p:nvSpPr>
          <p:spPr bwMode="gray">
            <a:xfrm>
              <a:off x="5076056" y="2276872"/>
              <a:ext cx="936897"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ウィルス拡散防止</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フィルター</a:t>
              </a:r>
              <a:r>
                <a:rPr lang="en-US" altLang="ja-JP" sz="800" b="1" dirty="0" smtClean="0">
                  <a:solidFill>
                    <a:schemeClr val="bg1"/>
                  </a:solidFill>
                  <a:ea typeface="MS PGothic" pitchFamily="50" charset="-128"/>
                </a:rPr>
                <a:t>(</a:t>
              </a:r>
              <a:r>
                <a:rPr lang="en-US" altLang="ja-JP" sz="800" b="1" dirty="0" err="1" smtClean="0">
                  <a:solidFill>
                    <a:schemeClr val="bg1"/>
                  </a:solidFill>
                  <a:ea typeface="MS PGothic" pitchFamily="50" charset="-128"/>
                </a:rPr>
                <a:t>VOF</a:t>
              </a:r>
              <a:r>
                <a:rPr lang="en-US" altLang="ja-JP" sz="800" b="1" dirty="0" smtClean="0">
                  <a:solidFill>
                    <a:schemeClr val="bg1"/>
                  </a:solidFill>
                  <a:ea typeface="MS PGothic" pitchFamily="50" charset="-128"/>
                </a:rPr>
                <a:t>)</a:t>
              </a:r>
              <a:endParaRPr lang="ja-JP" altLang="en-US" sz="800" b="1" dirty="0">
                <a:solidFill>
                  <a:schemeClr val="bg1"/>
                </a:solidFill>
                <a:ea typeface="MS PGothic" pitchFamily="50" charset="-128"/>
              </a:endParaRPr>
            </a:p>
          </p:txBody>
        </p:sp>
      </p:grpSp>
      <p:cxnSp>
        <p:nvCxnSpPr>
          <p:cNvPr id="70" name="直線矢印コネクタ 69"/>
          <p:cNvCxnSpPr/>
          <p:nvPr/>
        </p:nvCxnSpPr>
        <p:spPr>
          <a:xfrm rot="10800000" flipV="1">
            <a:off x="7812361" y="5373216"/>
            <a:ext cx="216023" cy="720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1" name="タイトル 70"/>
          <p:cNvSpPr>
            <a:spLocks noGrp="1"/>
          </p:cNvSpPr>
          <p:nvPr>
            <p:ph type="title"/>
          </p:nvPr>
        </p:nvSpPr>
        <p:spPr/>
        <p:txBody>
          <a:bodyPr/>
          <a:lstStyle/>
          <a:p>
            <a:r>
              <a:rPr lang="ja-JP" altLang="en-US" dirty="0" smtClean="0"/>
              <a:t>ターゲット型スパム対策</a:t>
            </a:r>
            <a:br>
              <a:rPr lang="ja-JP" altLang="en-US" dirty="0" smtClean="0"/>
            </a:br>
            <a:r>
              <a:rPr lang="en-US" altLang="ja-JP" sz="2400" dirty="0" err="1" smtClean="0"/>
              <a:t>IronPort</a:t>
            </a:r>
            <a:r>
              <a:rPr lang="en-US" altLang="ja-JP" sz="2400" dirty="0" smtClean="0"/>
              <a:t> </a:t>
            </a:r>
            <a:r>
              <a:rPr lang="en-US" altLang="ja-JP" sz="2400" dirty="0" err="1" smtClean="0"/>
              <a:t>ESA</a:t>
            </a:r>
            <a:r>
              <a:rPr lang="en-US" altLang="ja-JP" sz="2400" dirty="0" smtClean="0"/>
              <a:t>+</a:t>
            </a:r>
            <a:r>
              <a:rPr lang="ja-JP" altLang="en-US" sz="2400" dirty="0" smtClean="0"/>
              <a:t>新型アウトブレークフィルター</a:t>
            </a:r>
            <a:r>
              <a:rPr lang="en-US" altLang="ja-JP" sz="2400" dirty="0" smtClean="0"/>
              <a:t>(OF)</a:t>
            </a:r>
            <a:r>
              <a:rPr lang="ja-JP" altLang="en-US" sz="2400" dirty="0" smtClean="0"/>
              <a:t>を使用したターゲット型スパム対策</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1000"/>
                                        <p:tgtEl>
                                          <p:spTgt spid="10"/>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ssolve">
                                      <p:cBhvr>
                                        <p:cTn id="24" dur="10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dissolve">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1+#ppt_w/2"/>
                                          </p:val>
                                        </p:tav>
                                        <p:tav tm="100000">
                                          <p:val>
                                            <p:strVal val="#ppt_x"/>
                                          </p:val>
                                        </p:tav>
                                      </p:tavLst>
                                    </p:anim>
                                    <p:anim calcmode="lin" valueType="num">
                                      <p:cBhvr additive="base">
                                        <p:cTn id="40" dur="500" fill="hold"/>
                                        <p:tgtEl>
                                          <p:spTgt spid="55"/>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additive="base">
                                        <p:cTn id="44" dur="500" fill="hold"/>
                                        <p:tgtEl>
                                          <p:spTgt spid="53"/>
                                        </p:tgtEl>
                                        <p:attrNameLst>
                                          <p:attrName>ppt_x</p:attrName>
                                        </p:attrNameLst>
                                      </p:cBhvr>
                                      <p:tavLst>
                                        <p:tav tm="0">
                                          <p:val>
                                            <p:strVal val="1+#ppt_w/2"/>
                                          </p:val>
                                        </p:tav>
                                        <p:tav tm="100000">
                                          <p:val>
                                            <p:strVal val="#ppt_x"/>
                                          </p:val>
                                        </p:tav>
                                      </p:tavLst>
                                    </p:anim>
                                    <p:anim calcmode="lin" valueType="num">
                                      <p:cBhvr additive="base">
                                        <p:cTn id="45" dur="500" fill="hold"/>
                                        <p:tgtEl>
                                          <p:spTgt spid="53"/>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dissolve">
                                      <p:cBhvr>
                                        <p:cTn id="49" dur="500"/>
                                        <p:tgtEl>
                                          <p:spTgt spid="54"/>
                                        </p:tgtEl>
                                      </p:cBhvr>
                                    </p:animEffect>
                                  </p:childTnLst>
                                </p:cTn>
                              </p:par>
                            </p:childTnLst>
                          </p:cTn>
                        </p:par>
                        <p:par>
                          <p:cTn id="50" fill="hold">
                            <p:stCondLst>
                              <p:cond delay="1500"/>
                            </p:stCondLst>
                            <p:childTnLst>
                              <p:par>
                                <p:cTn id="51" presetID="2" presetClass="entr" presetSubtype="2"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1+#ppt_w/2"/>
                                          </p:val>
                                        </p:tav>
                                        <p:tav tm="100000">
                                          <p:val>
                                            <p:strVal val="#ppt_x"/>
                                          </p:val>
                                        </p:tav>
                                      </p:tavLst>
                                    </p:anim>
                                    <p:anim calcmode="lin" valueType="num">
                                      <p:cBhvr additive="base">
                                        <p:cTn id="5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dissolve">
                                      <p:cBhvr>
                                        <p:cTn id="59" dur="500"/>
                                        <p:tgtEl>
                                          <p:spTgt spid="66"/>
                                        </p:tgtEl>
                                      </p:cBhvr>
                                    </p:animEffect>
                                  </p:childTnLst>
                                </p:cTn>
                              </p:par>
                            </p:childTnLst>
                          </p:cTn>
                        </p:par>
                        <p:par>
                          <p:cTn id="60" fill="hold">
                            <p:stCondLst>
                              <p:cond delay="500"/>
                            </p:stCondLst>
                            <p:childTnLst>
                              <p:par>
                                <p:cTn id="61" presetID="9" presetClass="entr" presetSubtype="0" fill="hold" grpId="0" nodeType="after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dissolve">
                                      <p:cBhvr>
                                        <p:cTn id="63"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110" grpId="0" animBg="1"/>
      <p:bldP spid="51" grpId="0" animBg="1"/>
      <p:bldP spid="53" grpId="0"/>
      <p:bldP spid="5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1520" y="2852936"/>
            <a:ext cx="1238121" cy="1008112"/>
          </a:xfrm>
          <a:prstGeom prst="rect">
            <a:avLst/>
          </a:prstGeom>
          <a:noFill/>
          <a:ln w="9525">
            <a:noFill/>
            <a:miter lim="800000"/>
            <a:headEnd/>
            <a:tailEnd/>
          </a:ln>
          <a:effectLst/>
        </p:spPr>
      </p:pic>
      <p:grpSp>
        <p:nvGrpSpPr>
          <p:cNvPr id="2" name="グループ化 25"/>
          <p:cNvGrpSpPr/>
          <p:nvPr/>
        </p:nvGrpSpPr>
        <p:grpSpPr bwMode="gray">
          <a:xfrm>
            <a:off x="1331640" y="2564904"/>
            <a:ext cx="546993" cy="488826"/>
            <a:chOff x="5220072" y="1844824"/>
            <a:chExt cx="546993" cy="488826"/>
          </a:xfrm>
        </p:grpSpPr>
        <p:sp>
          <p:nvSpPr>
            <p:cNvPr id="13"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14"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15"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pic>
        <p:nvPicPr>
          <p:cNvPr id="18" name="Picture 34"/>
          <p:cNvPicPr>
            <a:picLocks noChangeArrowheads="1"/>
          </p:cNvPicPr>
          <p:nvPr/>
        </p:nvPicPr>
        <p:blipFill>
          <a:blip r:embed="rId4" cstate="print"/>
          <a:srcRect/>
          <a:stretch>
            <a:fillRect/>
          </a:stretch>
        </p:blipFill>
        <p:spPr bwMode="auto">
          <a:xfrm>
            <a:off x="6948264" y="3861048"/>
            <a:ext cx="909637" cy="822325"/>
          </a:xfrm>
          <a:prstGeom prst="rect">
            <a:avLst/>
          </a:prstGeom>
          <a:noFill/>
          <a:ln w="9525">
            <a:noFill/>
            <a:miter lim="800000"/>
            <a:headEnd/>
            <a:tailEnd/>
          </a:ln>
        </p:spPr>
      </p:pic>
      <p:pic>
        <p:nvPicPr>
          <p:cNvPr id="19" name="Picture 29"/>
          <p:cNvPicPr>
            <a:picLocks noChangeArrowheads="1"/>
          </p:cNvPicPr>
          <p:nvPr/>
        </p:nvPicPr>
        <p:blipFill>
          <a:blip r:embed="rId5" cstate="print"/>
          <a:srcRect/>
          <a:stretch>
            <a:fillRect/>
          </a:stretch>
        </p:blipFill>
        <p:spPr bwMode="auto">
          <a:xfrm>
            <a:off x="1766218" y="4365104"/>
            <a:ext cx="717550" cy="714375"/>
          </a:xfrm>
          <a:prstGeom prst="rect">
            <a:avLst/>
          </a:prstGeom>
          <a:noFill/>
          <a:ln w="9525">
            <a:noFill/>
            <a:miter lim="800000"/>
            <a:headEnd/>
            <a:tailEnd/>
          </a:ln>
        </p:spPr>
      </p:pic>
      <p:pic>
        <p:nvPicPr>
          <p:cNvPr id="20" name="Picture 25"/>
          <p:cNvPicPr>
            <a:picLocks noChangeArrowheads="1"/>
          </p:cNvPicPr>
          <p:nvPr/>
        </p:nvPicPr>
        <p:blipFill>
          <a:blip r:embed="rId6" cstate="print"/>
          <a:srcRect/>
          <a:stretch>
            <a:fillRect/>
          </a:stretch>
        </p:blipFill>
        <p:spPr bwMode="auto">
          <a:xfrm>
            <a:off x="1475656" y="2996952"/>
            <a:ext cx="1368152" cy="864096"/>
          </a:xfrm>
          <a:prstGeom prst="rect">
            <a:avLst/>
          </a:prstGeom>
          <a:noFill/>
          <a:ln w="9525">
            <a:noFill/>
            <a:miter lim="800000"/>
            <a:headEnd/>
            <a:tailEnd/>
          </a:ln>
        </p:spPr>
      </p:pic>
      <p:grpSp>
        <p:nvGrpSpPr>
          <p:cNvPr id="3" name="Group 79"/>
          <p:cNvGrpSpPr>
            <a:grpSpLocks/>
          </p:cNvGrpSpPr>
          <p:nvPr/>
        </p:nvGrpSpPr>
        <p:grpSpPr bwMode="auto">
          <a:xfrm>
            <a:off x="611560" y="4077072"/>
            <a:ext cx="684213" cy="563563"/>
            <a:chOff x="4150" y="3158"/>
            <a:chExt cx="431" cy="355"/>
          </a:xfrm>
        </p:grpSpPr>
        <p:pic>
          <p:nvPicPr>
            <p:cNvPr id="23" name="Picture 80" descr="L horn"/>
            <p:cNvPicPr>
              <a:picLocks noChangeAspect="1" noChangeArrowheads="1"/>
            </p:cNvPicPr>
            <p:nvPr/>
          </p:nvPicPr>
          <p:blipFill>
            <a:blip r:embed="rId7" cstate="print"/>
            <a:srcRect/>
            <a:stretch>
              <a:fillRect/>
            </a:stretch>
          </p:blipFill>
          <p:spPr bwMode="gray">
            <a:xfrm>
              <a:off x="4150" y="3158"/>
              <a:ext cx="104" cy="168"/>
            </a:xfrm>
            <a:prstGeom prst="rect">
              <a:avLst/>
            </a:prstGeom>
            <a:noFill/>
            <a:ln w="9525">
              <a:noFill/>
              <a:miter lim="800000"/>
              <a:headEnd/>
              <a:tailEnd/>
            </a:ln>
            <a:effectLst>
              <a:outerShdw dist="35921" dir="2700000" algn="ctr" rotWithShape="0">
                <a:schemeClr val="bg2"/>
              </a:outerShdw>
            </a:effectLst>
          </p:spPr>
        </p:pic>
        <p:pic>
          <p:nvPicPr>
            <p:cNvPr id="24" name="Picture 81" descr="user_orng"/>
            <p:cNvPicPr>
              <a:picLocks noChangeAspect="1" noChangeArrowheads="1"/>
            </p:cNvPicPr>
            <p:nvPr/>
          </p:nvPicPr>
          <p:blipFill>
            <a:blip r:embed="rId8" cstate="print"/>
            <a:srcRect/>
            <a:stretch>
              <a:fillRect/>
            </a:stretch>
          </p:blipFill>
          <p:spPr bwMode="gray">
            <a:xfrm>
              <a:off x="4195" y="3226"/>
              <a:ext cx="386" cy="287"/>
            </a:xfrm>
            <a:prstGeom prst="rect">
              <a:avLst/>
            </a:prstGeom>
            <a:noFill/>
            <a:ln w="9525">
              <a:noFill/>
              <a:miter lim="800000"/>
              <a:headEnd/>
              <a:tailEnd/>
            </a:ln>
          </p:spPr>
        </p:pic>
        <p:pic>
          <p:nvPicPr>
            <p:cNvPr id="25" name="Picture 82" descr="R horn"/>
            <p:cNvPicPr>
              <a:picLocks noChangeAspect="1" noChangeArrowheads="1"/>
            </p:cNvPicPr>
            <p:nvPr/>
          </p:nvPicPr>
          <p:blipFill>
            <a:blip r:embed="rId9" cstate="print"/>
            <a:srcRect/>
            <a:stretch>
              <a:fillRect/>
            </a:stretch>
          </p:blipFill>
          <p:spPr bwMode="gray">
            <a:xfrm>
              <a:off x="4351" y="3236"/>
              <a:ext cx="105" cy="167"/>
            </a:xfrm>
            <a:prstGeom prst="rect">
              <a:avLst/>
            </a:prstGeom>
            <a:noFill/>
            <a:ln w="9525">
              <a:noFill/>
              <a:miter lim="800000"/>
              <a:headEnd/>
              <a:tailEnd/>
            </a:ln>
            <a:effectLst>
              <a:outerShdw dist="35921" dir="2700000" algn="ctr" rotWithShape="0">
                <a:schemeClr val="bg2"/>
              </a:outerShdw>
            </a:effectLst>
          </p:spPr>
        </p:pic>
      </p:grpSp>
      <p:grpSp>
        <p:nvGrpSpPr>
          <p:cNvPr id="5" name="グループ化 26"/>
          <p:cNvGrpSpPr/>
          <p:nvPr/>
        </p:nvGrpSpPr>
        <p:grpSpPr bwMode="gray">
          <a:xfrm>
            <a:off x="6804248" y="3300214"/>
            <a:ext cx="546993" cy="488826"/>
            <a:chOff x="5220072" y="1844824"/>
            <a:chExt cx="546993" cy="488826"/>
          </a:xfrm>
        </p:grpSpPr>
        <p:sp>
          <p:nvSpPr>
            <p:cNvPr id="28" name="Freeform 10"/>
            <p:cNvSpPr>
              <a:spLocks/>
            </p:cNvSpPr>
            <p:nvPr/>
          </p:nvSpPr>
          <p:spPr bwMode="gray">
            <a:xfrm>
              <a:off x="5516447" y="2158597"/>
              <a:ext cx="250618" cy="175053"/>
            </a:xfrm>
            <a:custGeom>
              <a:avLst/>
              <a:gdLst/>
              <a:ahLst/>
              <a:cxnLst>
                <a:cxn ang="0">
                  <a:pos x="16" y="154"/>
                </a:cxn>
                <a:cxn ang="0">
                  <a:pos x="192" y="52"/>
                </a:cxn>
                <a:cxn ang="0">
                  <a:pos x="0" y="0"/>
                </a:cxn>
              </a:cxnLst>
              <a:rect l="0" t="0" r="r" b="b"/>
              <a:pathLst>
                <a:path w="192" h="154">
                  <a:moveTo>
                    <a:pt x="16" y="154"/>
                  </a:moveTo>
                  <a:lnTo>
                    <a:pt x="192" y="52"/>
                  </a:lnTo>
                  <a:lnTo>
                    <a:pt x="0" y="0"/>
                  </a:lnTo>
                </a:path>
              </a:pathLst>
            </a:custGeom>
            <a:solidFill>
              <a:srgbClr val="C0C0C0"/>
            </a:solidFill>
            <a:ln w="0">
              <a:noFill/>
              <a:round/>
              <a:headEnd/>
              <a:tailEnd/>
            </a:ln>
            <a:effectLst/>
          </p:spPr>
          <p:txBody>
            <a:bodyPr/>
            <a:lstStyle/>
            <a:p>
              <a:endParaRPr lang="en-US"/>
            </a:p>
          </p:txBody>
        </p:sp>
        <p:sp>
          <p:nvSpPr>
            <p:cNvPr id="29" name="Freeform 11"/>
            <p:cNvSpPr>
              <a:spLocks/>
            </p:cNvSpPr>
            <p:nvPr/>
          </p:nvSpPr>
          <p:spPr bwMode="gray">
            <a:xfrm>
              <a:off x="5220072" y="1844824"/>
              <a:ext cx="313013" cy="477816"/>
            </a:xfrm>
            <a:custGeom>
              <a:avLst/>
              <a:gdLst/>
              <a:ahLst/>
              <a:cxnLst>
                <a:cxn ang="0">
                  <a:pos x="0" y="0"/>
                </a:cxn>
                <a:cxn ang="0">
                  <a:pos x="0" y="285"/>
                </a:cxn>
                <a:cxn ang="0">
                  <a:pos x="406" y="461"/>
                </a:cxn>
                <a:cxn ang="0">
                  <a:pos x="406" y="175"/>
                </a:cxn>
                <a:cxn ang="0">
                  <a:pos x="0" y="0"/>
                </a:cxn>
              </a:cxnLst>
              <a:rect l="0" t="0" r="r" b="b"/>
              <a:pathLst>
                <a:path w="406" h="461">
                  <a:moveTo>
                    <a:pt x="0" y="0"/>
                  </a:moveTo>
                  <a:lnTo>
                    <a:pt x="0" y="285"/>
                  </a:lnTo>
                  <a:lnTo>
                    <a:pt x="406" y="461"/>
                  </a:lnTo>
                  <a:lnTo>
                    <a:pt x="406" y="175"/>
                  </a:lnTo>
                  <a:lnTo>
                    <a:pt x="0" y="0"/>
                  </a:lnTo>
                  <a:close/>
                </a:path>
              </a:pathLst>
            </a:custGeom>
            <a:solidFill>
              <a:srgbClr val="660033"/>
            </a:solidFill>
            <a:ln w="28575" cmpd="sng">
              <a:solidFill>
                <a:srgbClr val="336699"/>
              </a:solidFill>
              <a:round/>
              <a:headEnd/>
              <a:tailEnd/>
            </a:ln>
            <a:effectLst/>
          </p:spPr>
          <p:txBody>
            <a:bodyPr/>
            <a:lstStyle/>
            <a:p>
              <a:endParaRPr lang="en-US"/>
            </a:p>
          </p:txBody>
        </p:sp>
        <p:sp>
          <p:nvSpPr>
            <p:cNvPr id="30" name="Freeform 12"/>
            <p:cNvSpPr>
              <a:spLocks/>
            </p:cNvSpPr>
            <p:nvPr/>
          </p:nvSpPr>
          <p:spPr bwMode="gray">
            <a:xfrm>
              <a:off x="5225272" y="1850329"/>
              <a:ext cx="296375" cy="253221"/>
            </a:xfrm>
            <a:custGeom>
              <a:avLst/>
              <a:gdLst/>
              <a:ahLst/>
              <a:cxnLst>
                <a:cxn ang="0">
                  <a:pos x="0" y="0"/>
                </a:cxn>
                <a:cxn ang="0">
                  <a:pos x="120" y="230"/>
                </a:cxn>
                <a:cxn ang="0">
                  <a:pos x="285" y="165"/>
                </a:cxn>
              </a:cxnLst>
              <a:rect l="0" t="0" r="r" b="b"/>
              <a:pathLst>
                <a:path w="285" h="230">
                  <a:moveTo>
                    <a:pt x="0" y="0"/>
                  </a:moveTo>
                  <a:lnTo>
                    <a:pt x="120" y="230"/>
                  </a:lnTo>
                  <a:lnTo>
                    <a:pt x="285" y="165"/>
                  </a:lnTo>
                </a:path>
              </a:pathLst>
            </a:custGeom>
            <a:solidFill>
              <a:srgbClr val="660033"/>
            </a:solidFill>
            <a:ln w="28575" cmpd="sng">
              <a:solidFill>
                <a:schemeClr val="bg1"/>
              </a:solidFill>
              <a:round/>
              <a:headEnd/>
              <a:tailEnd/>
            </a:ln>
            <a:effectLst/>
          </p:spPr>
          <p:txBody>
            <a:bodyPr/>
            <a:lstStyle/>
            <a:p>
              <a:endParaRPr lang="en-US"/>
            </a:p>
          </p:txBody>
        </p:sp>
      </p:grpSp>
      <p:cxnSp>
        <p:nvCxnSpPr>
          <p:cNvPr id="39" name="直線コネクタ 38"/>
          <p:cNvCxnSpPr>
            <a:stCxn id="20" idx="2"/>
            <a:endCxn id="19" idx="0"/>
          </p:cNvCxnSpPr>
          <p:nvPr/>
        </p:nvCxnSpPr>
        <p:spPr>
          <a:xfrm rot="5400000">
            <a:off x="1890335" y="4095707"/>
            <a:ext cx="504056" cy="34739"/>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2050" idx="2"/>
          </p:cNvCxnSpPr>
          <p:nvPr/>
        </p:nvCxnSpPr>
        <p:spPr>
          <a:xfrm rot="5400000">
            <a:off x="669063" y="4019570"/>
            <a:ext cx="360041" cy="42997"/>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a:off x="1484416" y="3384468"/>
            <a:ext cx="5557652" cy="665018"/>
          </a:xfrm>
          <a:custGeom>
            <a:avLst/>
            <a:gdLst>
              <a:gd name="connsiteX0" fmla="*/ 0 w 5557652"/>
              <a:gd name="connsiteY0" fmla="*/ 11875 h 665018"/>
              <a:gd name="connsiteX1" fmla="*/ 4548249 w 5557652"/>
              <a:gd name="connsiteY1" fmla="*/ 0 h 665018"/>
              <a:gd name="connsiteX2" fmla="*/ 5557652 w 5557652"/>
              <a:gd name="connsiteY2" fmla="*/ 665018 h 665018"/>
            </a:gdLst>
            <a:ahLst/>
            <a:cxnLst>
              <a:cxn ang="0">
                <a:pos x="connsiteX0" y="connsiteY0"/>
              </a:cxn>
              <a:cxn ang="0">
                <a:pos x="connsiteX1" y="connsiteY1"/>
              </a:cxn>
              <a:cxn ang="0">
                <a:pos x="connsiteX2" y="connsiteY2"/>
              </a:cxn>
            </a:cxnLst>
            <a:rect l="l" t="t" r="r" b="b"/>
            <a:pathLst>
              <a:path w="5557652" h="665018">
                <a:moveTo>
                  <a:pt x="0" y="11875"/>
                </a:moveTo>
                <a:lnTo>
                  <a:pt x="4548249" y="0"/>
                </a:lnTo>
                <a:lnTo>
                  <a:pt x="5557652" y="66501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フリーフォーム 44"/>
          <p:cNvSpPr/>
          <p:nvPr/>
        </p:nvSpPr>
        <p:spPr>
          <a:xfrm>
            <a:off x="2493818" y="4227616"/>
            <a:ext cx="4560125" cy="581890"/>
          </a:xfrm>
          <a:custGeom>
            <a:avLst/>
            <a:gdLst>
              <a:gd name="connsiteX0" fmla="*/ 4560125 w 4560125"/>
              <a:gd name="connsiteY0" fmla="*/ 0 h 581890"/>
              <a:gd name="connsiteX1" fmla="*/ 3764478 w 4560125"/>
              <a:gd name="connsiteY1" fmla="*/ 570015 h 581890"/>
              <a:gd name="connsiteX2" fmla="*/ 0 w 4560125"/>
              <a:gd name="connsiteY2" fmla="*/ 581890 h 581890"/>
            </a:gdLst>
            <a:ahLst/>
            <a:cxnLst>
              <a:cxn ang="0">
                <a:pos x="connsiteX0" y="connsiteY0"/>
              </a:cxn>
              <a:cxn ang="0">
                <a:pos x="connsiteX1" y="connsiteY1"/>
              </a:cxn>
              <a:cxn ang="0">
                <a:pos x="connsiteX2" y="connsiteY2"/>
              </a:cxn>
            </a:cxnLst>
            <a:rect l="l" t="t" r="r" b="b"/>
            <a:pathLst>
              <a:path w="4560125" h="581890">
                <a:moveTo>
                  <a:pt x="4560125" y="0"/>
                </a:moveTo>
                <a:lnTo>
                  <a:pt x="3764478" y="570015"/>
                </a:lnTo>
                <a:lnTo>
                  <a:pt x="0" y="581890"/>
                </a:lnTo>
              </a:path>
            </a:pathLst>
          </a:cu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直線矢印コネクタ 46"/>
          <p:cNvCxnSpPr>
            <a:stCxn id="19" idx="1"/>
            <a:endCxn id="25" idx="2"/>
          </p:cNvCxnSpPr>
          <p:nvPr/>
        </p:nvCxnSpPr>
        <p:spPr>
          <a:xfrm rot="10800000">
            <a:off x="1013992" y="4466010"/>
            <a:ext cx="752226" cy="256282"/>
          </a:xfrm>
          <a:prstGeom prst="straightConnector1">
            <a:avLst/>
          </a:pr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12"/>
          <p:cNvSpPr txBox="1">
            <a:spLocks noChangeArrowheads="1"/>
          </p:cNvSpPr>
          <p:nvPr/>
        </p:nvSpPr>
        <p:spPr bwMode="gray">
          <a:xfrm>
            <a:off x="1763688" y="3429000"/>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1" name="TextBox 12"/>
          <p:cNvSpPr txBox="1">
            <a:spLocks noChangeArrowheads="1"/>
          </p:cNvSpPr>
          <p:nvPr/>
        </p:nvSpPr>
        <p:spPr bwMode="grayWhite">
          <a:xfrm>
            <a:off x="3275856" y="1340768"/>
            <a:ext cx="2304256" cy="830997"/>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latin typeface="+mn-ea"/>
                <a:cs typeface="メイリオ" pitchFamily="50" charset="-128"/>
              </a:rPr>
              <a:t>1</a:t>
            </a: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多重化された対策でターゲット型スパムをブロック</a:t>
            </a:r>
            <a:r>
              <a:rPr lang="en-US" altLang="ja-JP" sz="1200" b="1" dirty="0" smtClean="0">
                <a:solidFill>
                  <a:schemeClr val="accent3">
                    <a:lumMod val="10000"/>
                  </a:schemeClr>
                </a:solidFill>
                <a:latin typeface="+mn-ea"/>
                <a:cs typeface="メイリオ" pitchFamily="50" charset="-128"/>
              </a:rPr>
              <a:t>!</a:t>
            </a:r>
            <a:endParaRPr lang="en-US" altLang="ja-JP" sz="1200" b="1" dirty="0">
              <a:solidFill>
                <a:schemeClr val="accent3">
                  <a:lumMod val="10000"/>
                </a:schemeClr>
              </a:solidFill>
              <a:latin typeface="+mn-ea"/>
              <a:cs typeface="メイリオ" pitchFamily="50" charset="-128"/>
            </a:endParaRPr>
          </a:p>
        </p:txBody>
      </p:sp>
      <p:sp>
        <p:nvSpPr>
          <p:cNvPr id="63" name="TextBox 12"/>
          <p:cNvSpPr txBox="1">
            <a:spLocks noChangeArrowheads="1"/>
          </p:cNvSpPr>
          <p:nvPr/>
        </p:nvSpPr>
        <p:spPr bwMode="gray">
          <a:xfrm>
            <a:off x="0" y="4941168"/>
            <a:ext cx="197971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新種マルウェアサイト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ボットネット</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66" name="TextBox 12"/>
          <p:cNvSpPr txBox="1">
            <a:spLocks noChangeArrowheads="1"/>
          </p:cNvSpPr>
          <p:nvPr/>
        </p:nvSpPr>
        <p:spPr bwMode="grayWhite">
          <a:xfrm>
            <a:off x="3275856" y="5842337"/>
            <a:ext cx="2520280" cy="1015663"/>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latin typeface="メイリオ" pitchFamily="50" charset="-128"/>
                <a:ea typeface="メイリオ" pitchFamily="50" charset="-128"/>
                <a:cs typeface="メイリオ" pitchFamily="50" charset="-128"/>
              </a:rPr>
              <a:t>3</a:t>
            </a:r>
          </a:p>
          <a:p>
            <a:pPr algn="l" eaLnBrk="1" hangingPunct="1">
              <a:lnSpc>
                <a:spcPct val="100000"/>
              </a:lnSpc>
            </a:pP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全面的な</a:t>
            </a:r>
            <a:r>
              <a:rPr lang="en-US" altLang="ja-JP" sz="1200" b="1" dirty="0" smtClean="0">
                <a:solidFill>
                  <a:schemeClr val="accent3">
                    <a:lumMod val="10000"/>
                  </a:schemeClr>
                </a:solidFill>
                <a:latin typeface="メイリオ" pitchFamily="50" charset="-128"/>
                <a:ea typeface="メイリオ" pitchFamily="50" charset="-128"/>
                <a:cs typeface="メイリオ" pitchFamily="50" charset="-128"/>
              </a:rPr>
              <a:t>WEB</a:t>
            </a: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アクセスを制御し不正サイト接続を多重化された対策でブロック！</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sp>
        <p:nvSpPr>
          <p:cNvPr id="81" name="TextBox 12"/>
          <p:cNvSpPr txBox="1">
            <a:spLocks noChangeArrowheads="1"/>
          </p:cNvSpPr>
          <p:nvPr/>
        </p:nvSpPr>
        <p:spPr bwMode="gray">
          <a:xfrm>
            <a:off x="1907704" y="3140968"/>
            <a:ext cx="64807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SMTP</a:t>
            </a:r>
            <a:endParaRPr lang="en-US" altLang="ja-JP" sz="1200" b="1" dirty="0">
              <a:solidFill>
                <a:srgbClr val="787762"/>
              </a:solidFill>
              <a:ea typeface="ＭＳ Ｐゴシック" charset="-128"/>
            </a:endParaRPr>
          </a:p>
        </p:txBody>
      </p:sp>
      <p:sp>
        <p:nvSpPr>
          <p:cNvPr id="86" name="TextBox 12"/>
          <p:cNvSpPr txBox="1">
            <a:spLocks noChangeArrowheads="1"/>
          </p:cNvSpPr>
          <p:nvPr/>
        </p:nvSpPr>
        <p:spPr bwMode="gray">
          <a:xfrm>
            <a:off x="5076056" y="3140968"/>
            <a:ext cx="936104"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POP/</a:t>
            </a:r>
            <a:r>
              <a:rPr lang="en-US" altLang="ja-JP" sz="1200" b="1" dirty="0" err="1" smtClean="0">
                <a:solidFill>
                  <a:srgbClr val="787762"/>
                </a:solidFill>
                <a:ea typeface="ＭＳ Ｐゴシック" charset="-128"/>
              </a:rPr>
              <a:t>IMAP</a:t>
            </a:r>
            <a:endParaRPr lang="en-US" altLang="ja-JP" sz="1200" b="1" dirty="0">
              <a:solidFill>
                <a:srgbClr val="787762"/>
              </a:solidFill>
              <a:ea typeface="ＭＳ Ｐゴシック" charset="-128"/>
            </a:endParaRPr>
          </a:p>
        </p:txBody>
      </p:sp>
      <p:sp>
        <p:nvSpPr>
          <p:cNvPr id="87" name="TextBox 12"/>
          <p:cNvSpPr txBox="1">
            <a:spLocks noChangeArrowheads="1"/>
          </p:cNvSpPr>
          <p:nvPr/>
        </p:nvSpPr>
        <p:spPr bwMode="gray">
          <a:xfrm>
            <a:off x="5148064" y="4581128"/>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HTTP/HTTPS</a:t>
            </a:r>
            <a:endParaRPr lang="en-US" altLang="ja-JP" sz="1200" b="1" dirty="0">
              <a:solidFill>
                <a:srgbClr val="787762"/>
              </a:solidFill>
              <a:ea typeface="ＭＳ Ｐゴシック" charset="-128"/>
            </a:endParaRPr>
          </a:p>
        </p:txBody>
      </p:sp>
      <p:pic>
        <p:nvPicPr>
          <p:cNvPr id="89" name="Picture 35"/>
          <p:cNvPicPr>
            <a:picLocks noChangeAspect="1" noChangeArrowheads="1"/>
          </p:cNvPicPr>
          <p:nvPr/>
        </p:nvPicPr>
        <p:blipFill>
          <a:blip r:embed="rId10" cstate="print"/>
          <a:srcRect/>
          <a:stretch>
            <a:fillRect/>
          </a:stretch>
        </p:blipFill>
        <p:spPr bwMode="auto">
          <a:xfrm>
            <a:off x="3419872" y="2924944"/>
            <a:ext cx="1050925" cy="717550"/>
          </a:xfrm>
          <a:prstGeom prst="rect">
            <a:avLst/>
          </a:prstGeom>
          <a:noFill/>
          <a:ln w="9525" algn="ctr">
            <a:noFill/>
            <a:miter lim="800000"/>
            <a:headEnd/>
            <a:tailEnd/>
          </a:ln>
        </p:spPr>
      </p:pic>
      <p:pic>
        <p:nvPicPr>
          <p:cNvPr id="93" name="Picture 31"/>
          <p:cNvPicPr>
            <a:picLocks noChangeAspect="1" noChangeArrowheads="1"/>
          </p:cNvPicPr>
          <p:nvPr/>
        </p:nvPicPr>
        <p:blipFill>
          <a:blip r:embed="rId11" cstate="print"/>
          <a:srcRect/>
          <a:stretch>
            <a:fillRect/>
          </a:stretch>
        </p:blipFill>
        <p:spPr bwMode="auto">
          <a:xfrm>
            <a:off x="3419872" y="4437112"/>
            <a:ext cx="1046162" cy="714375"/>
          </a:xfrm>
          <a:prstGeom prst="rect">
            <a:avLst/>
          </a:prstGeom>
          <a:noFill/>
          <a:ln w="9525" algn="ctr">
            <a:noFill/>
            <a:miter lim="800000"/>
            <a:headEnd/>
            <a:tailEnd/>
          </a:ln>
        </p:spPr>
      </p:pic>
      <p:sp>
        <p:nvSpPr>
          <p:cNvPr id="48" name="禁止 47"/>
          <p:cNvSpPr/>
          <p:nvPr/>
        </p:nvSpPr>
        <p:spPr>
          <a:xfrm>
            <a:off x="2915816" y="3140968"/>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9" name="禁止 48"/>
          <p:cNvSpPr/>
          <p:nvPr/>
        </p:nvSpPr>
        <p:spPr>
          <a:xfrm>
            <a:off x="1331640" y="4365104"/>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71" name="TextBox 12"/>
          <p:cNvSpPr txBox="1">
            <a:spLocks noChangeArrowheads="1"/>
          </p:cNvSpPr>
          <p:nvPr/>
        </p:nvSpPr>
        <p:spPr bwMode="gray">
          <a:xfrm>
            <a:off x="3347864" y="2708920"/>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Cisco </a:t>
            </a:r>
            <a:r>
              <a:rPr lang="en-US" altLang="ja-JP" sz="1200" b="1" dirty="0" err="1" smtClean="0">
                <a:solidFill>
                  <a:srgbClr val="787762"/>
                </a:solidFill>
                <a:ea typeface="ＭＳ Ｐゴシック" charset="-128"/>
              </a:rPr>
              <a:t>IronPort</a:t>
            </a:r>
            <a:r>
              <a:rPr lang="en-US" altLang="ja-JP" sz="1200" b="1" dirty="0" smtClean="0">
                <a:solidFill>
                  <a:srgbClr val="787762"/>
                </a:solidFill>
                <a:ea typeface="ＭＳ Ｐゴシック" charset="-128"/>
              </a:rPr>
              <a:t> </a:t>
            </a:r>
            <a:r>
              <a:rPr lang="en-US" altLang="ja-JP" sz="1200" b="1" dirty="0" err="1" smtClean="0">
                <a:solidFill>
                  <a:srgbClr val="787762"/>
                </a:solidFill>
                <a:ea typeface="ＭＳ Ｐゴシック" charset="-128"/>
              </a:rPr>
              <a:t>ESA</a:t>
            </a:r>
            <a:endParaRPr lang="en-US" altLang="ja-JP" sz="1200" b="1" dirty="0">
              <a:solidFill>
                <a:srgbClr val="787762"/>
              </a:solidFill>
              <a:ea typeface="ＭＳ Ｐゴシック" charset="-128"/>
            </a:endParaRPr>
          </a:p>
        </p:txBody>
      </p:sp>
      <p:sp>
        <p:nvSpPr>
          <p:cNvPr id="72" name="TextBox 12"/>
          <p:cNvSpPr txBox="1">
            <a:spLocks noChangeArrowheads="1"/>
          </p:cNvSpPr>
          <p:nvPr/>
        </p:nvSpPr>
        <p:spPr bwMode="gray">
          <a:xfrm>
            <a:off x="3203848" y="4149080"/>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Cisco </a:t>
            </a:r>
            <a:r>
              <a:rPr lang="en-US" altLang="ja-JP" sz="1200" b="1" dirty="0" err="1" smtClean="0">
                <a:solidFill>
                  <a:srgbClr val="787762"/>
                </a:solidFill>
                <a:ea typeface="ＭＳ Ｐゴシック" charset="-128"/>
              </a:rPr>
              <a:t>IronPort</a:t>
            </a:r>
            <a:r>
              <a:rPr lang="en-US" altLang="ja-JP" sz="1200" b="1" dirty="0" smtClean="0">
                <a:solidFill>
                  <a:srgbClr val="787762"/>
                </a:solidFill>
                <a:ea typeface="ＭＳ Ｐゴシック" charset="-128"/>
              </a:rPr>
              <a:t> </a:t>
            </a:r>
            <a:r>
              <a:rPr lang="en-US" altLang="ja-JP" sz="1200" b="1" dirty="0" err="1" smtClean="0">
                <a:solidFill>
                  <a:srgbClr val="787762"/>
                </a:solidFill>
                <a:ea typeface="ＭＳ Ｐゴシック" charset="-128"/>
              </a:rPr>
              <a:t>WSA</a:t>
            </a:r>
            <a:endParaRPr lang="en-US" altLang="ja-JP" sz="1200" b="1" dirty="0">
              <a:solidFill>
                <a:srgbClr val="787762"/>
              </a:solidFill>
              <a:ea typeface="ＭＳ Ｐゴシック" charset="-128"/>
            </a:endParaRPr>
          </a:p>
        </p:txBody>
      </p:sp>
      <p:grpSp>
        <p:nvGrpSpPr>
          <p:cNvPr id="6" name="グループ化 58"/>
          <p:cNvGrpSpPr/>
          <p:nvPr/>
        </p:nvGrpSpPr>
        <p:grpSpPr>
          <a:xfrm>
            <a:off x="2771800" y="5013176"/>
            <a:ext cx="3600400" cy="936104"/>
            <a:chOff x="2771800" y="5013176"/>
            <a:chExt cx="3600400" cy="936104"/>
          </a:xfrm>
        </p:grpSpPr>
        <p:sp>
          <p:nvSpPr>
            <p:cNvPr id="50" name="AutoShape 13"/>
            <p:cNvSpPr>
              <a:spLocks noChangeArrowheads="1"/>
            </p:cNvSpPr>
            <p:nvPr/>
          </p:nvSpPr>
          <p:spPr bwMode="auto">
            <a:xfrm>
              <a:off x="3275856" y="5013176"/>
              <a:ext cx="3096344" cy="936104"/>
            </a:xfrm>
            <a:prstGeom prst="rightArrow">
              <a:avLst>
                <a:gd name="adj1" fmla="val 48593"/>
                <a:gd name="adj2" fmla="val 99200"/>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p:spPr>
          <p:txBody>
            <a:bodyPr wrap="square" lIns="82124" tIns="41061" rIns="82124" bIns="41061" anchor="ctr">
              <a:spAutoFit/>
            </a:bodyPr>
            <a:lstStyle/>
            <a:p>
              <a:endParaRPr lang="ja-JP" altLang="en-US">
                <a:ea typeface="MS PGothic" pitchFamily="50" charset="-128"/>
              </a:endParaRPr>
            </a:p>
          </p:txBody>
        </p:sp>
        <p:sp>
          <p:nvSpPr>
            <p:cNvPr id="51" name="Rectangle 15"/>
            <p:cNvSpPr>
              <a:spLocks noChangeArrowheads="1"/>
            </p:cNvSpPr>
            <p:nvPr/>
          </p:nvSpPr>
          <p:spPr bwMode="gray">
            <a:xfrm>
              <a:off x="3682812" y="5332103"/>
              <a:ext cx="1105212"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en-US" altLang="ja-JP" sz="800" b="1" dirty="0" smtClean="0">
                  <a:solidFill>
                    <a:schemeClr val="bg1"/>
                  </a:solidFill>
                  <a:ea typeface="MS PGothic" pitchFamily="50" charset="-128"/>
                </a:rPr>
                <a:t>WEB</a:t>
              </a:r>
              <a:r>
                <a:rPr lang="ja-JP" altLang="en-US" sz="800" b="1" dirty="0" smtClean="0">
                  <a:solidFill>
                    <a:schemeClr val="bg1"/>
                  </a:solidFill>
                  <a:ea typeface="MS PGothic" pitchFamily="50" charset="-128"/>
                </a:rPr>
                <a:t>レピュテーション</a:t>
              </a:r>
            </a:p>
            <a:p>
              <a:pPr defTabSz="814388"/>
              <a:r>
                <a:rPr lang="ja-JP" altLang="en-US" sz="800" b="1" dirty="0" smtClean="0">
                  <a:solidFill>
                    <a:schemeClr val="bg1"/>
                  </a:solidFill>
                  <a:ea typeface="MS PGothic" pitchFamily="50" charset="-128"/>
                </a:rPr>
                <a:t>フィルター</a:t>
              </a:r>
              <a:endParaRPr lang="ja-JP" altLang="en-US" sz="800" b="1" dirty="0">
                <a:solidFill>
                  <a:schemeClr val="bg1"/>
                </a:solidFill>
                <a:ea typeface="MS PGothic" pitchFamily="50" charset="-128"/>
              </a:endParaRPr>
            </a:p>
          </p:txBody>
        </p:sp>
        <p:sp>
          <p:nvSpPr>
            <p:cNvPr id="52" name="Rectangle 15"/>
            <p:cNvSpPr>
              <a:spLocks noChangeArrowheads="1"/>
            </p:cNvSpPr>
            <p:nvPr/>
          </p:nvSpPr>
          <p:spPr bwMode="gray">
            <a:xfrm>
              <a:off x="4860032" y="5332103"/>
              <a:ext cx="906439"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アンチマルウェア</a:t>
              </a:r>
            </a:p>
            <a:p>
              <a:pPr defTabSz="814388"/>
              <a:r>
                <a:rPr lang="en-US" altLang="ja-JP" sz="800" b="1" dirty="0" err="1" smtClean="0">
                  <a:solidFill>
                    <a:schemeClr val="bg1"/>
                  </a:solidFill>
                  <a:ea typeface="MS PGothic" pitchFamily="50" charset="-128"/>
                </a:rPr>
                <a:t>DVS</a:t>
              </a:r>
              <a:r>
                <a:rPr lang="ja-JP" altLang="en-US" sz="800" b="1" dirty="0" smtClean="0">
                  <a:solidFill>
                    <a:schemeClr val="bg1"/>
                  </a:solidFill>
                  <a:ea typeface="MS PGothic" pitchFamily="50" charset="-128"/>
                </a:rPr>
                <a:t>エンジン</a:t>
              </a:r>
              <a:endParaRPr lang="ja-JP" altLang="en-US" sz="800" b="1" dirty="0">
                <a:solidFill>
                  <a:schemeClr val="bg1"/>
                </a:solidFill>
                <a:ea typeface="MS PGothic" pitchFamily="50" charset="-128"/>
              </a:endParaRPr>
            </a:p>
          </p:txBody>
        </p:sp>
        <p:sp>
          <p:nvSpPr>
            <p:cNvPr id="53" name="Rectangle 15"/>
            <p:cNvSpPr>
              <a:spLocks noChangeArrowheads="1"/>
            </p:cNvSpPr>
            <p:nvPr/>
          </p:nvSpPr>
          <p:spPr bwMode="gray">
            <a:xfrm>
              <a:off x="2771800" y="5332103"/>
              <a:ext cx="842319"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en-US" altLang="ja-JP" sz="800" b="1" dirty="0" smtClean="0">
                  <a:solidFill>
                    <a:schemeClr val="bg1"/>
                  </a:solidFill>
                  <a:ea typeface="MS PGothic" pitchFamily="50" charset="-128"/>
                </a:rPr>
                <a:t>WEB Usage</a:t>
              </a:r>
            </a:p>
            <a:p>
              <a:pPr defTabSz="814388"/>
              <a:r>
                <a:rPr lang="en-US" altLang="ja-JP" sz="800" b="1" dirty="0" smtClean="0">
                  <a:solidFill>
                    <a:schemeClr val="bg1"/>
                  </a:solidFill>
                  <a:ea typeface="MS PGothic" pitchFamily="50" charset="-128"/>
                </a:rPr>
                <a:t>Control (</a:t>
              </a:r>
              <a:r>
                <a:rPr lang="en-US" altLang="ja-JP" sz="800" b="1" dirty="0" err="1" smtClean="0">
                  <a:solidFill>
                    <a:schemeClr val="bg1"/>
                  </a:solidFill>
                  <a:ea typeface="MS PGothic" pitchFamily="50" charset="-128"/>
                </a:rPr>
                <a:t>AVC</a:t>
              </a:r>
              <a:r>
                <a:rPr lang="en-US" altLang="ja-JP" sz="800" b="1" dirty="0" smtClean="0">
                  <a:solidFill>
                    <a:schemeClr val="bg1"/>
                  </a:solidFill>
                  <a:ea typeface="MS PGothic" pitchFamily="50" charset="-128"/>
                </a:rPr>
                <a:t>)</a:t>
              </a:r>
              <a:endParaRPr lang="ja-JP" altLang="en-US" sz="800" b="1" dirty="0">
                <a:solidFill>
                  <a:schemeClr val="bg1"/>
                </a:solidFill>
                <a:ea typeface="MS PGothic" pitchFamily="50" charset="-128"/>
              </a:endParaRPr>
            </a:p>
          </p:txBody>
        </p:sp>
      </p:grpSp>
      <p:grpSp>
        <p:nvGrpSpPr>
          <p:cNvPr id="7" name="グループ化 53"/>
          <p:cNvGrpSpPr/>
          <p:nvPr/>
        </p:nvGrpSpPr>
        <p:grpSpPr>
          <a:xfrm>
            <a:off x="3131840" y="1988840"/>
            <a:ext cx="3271101" cy="936104"/>
            <a:chOff x="1372907" y="4005064"/>
            <a:chExt cx="3271101" cy="936104"/>
          </a:xfrm>
        </p:grpSpPr>
        <p:sp>
          <p:nvSpPr>
            <p:cNvPr id="55" name="AutoShape 13"/>
            <p:cNvSpPr>
              <a:spLocks noChangeArrowheads="1"/>
            </p:cNvSpPr>
            <p:nvPr/>
          </p:nvSpPr>
          <p:spPr bwMode="auto">
            <a:xfrm>
              <a:off x="1547664" y="4005064"/>
              <a:ext cx="3096344" cy="936104"/>
            </a:xfrm>
            <a:prstGeom prst="rightArrow">
              <a:avLst>
                <a:gd name="adj1" fmla="val 48593"/>
                <a:gd name="adj2" fmla="val 99200"/>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p:spPr>
          <p:txBody>
            <a:bodyPr wrap="square" lIns="82124" tIns="41061" rIns="82124" bIns="41061" anchor="ctr">
              <a:spAutoFit/>
            </a:bodyPr>
            <a:lstStyle/>
            <a:p>
              <a:endParaRPr lang="ja-JP" altLang="en-US">
                <a:ea typeface="MS PGothic" pitchFamily="50" charset="-128"/>
              </a:endParaRPr>
            </a:p>
          </p:txBody>
        </p:sp>
        <p:sp>
          <p:nvSpPr>
            <p:cNvPr id="56" name="Rectangle 15"/>
            <p:cNvSpPr>
              <a:spLocks noChangeArrowheads="1"/>
            </p:cNvSpPr>
            <p:nvPr/>
          </p:nvSpPr>
          <p:spPr bwMode="gray">
            <a:xfrm>
              <a:off x="2095685" y="4293096"/>
              <a:ext cx="964147"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en-US" altLang="ja-JP" sz="800" b="1" dirty="0" smtClean="0">
                  <a:solidFill>
                    <a:schemeClr val="bg1"/>
                  </a:solidFill>
                  <a:ea typeface="MS PGothic" pitchFamily="50" charset="-128"/>
                </a:rPr>
                <a:t>IP</a:t>
              </a:r>
              <a:r>
                <a:rPr lang="ja-JP" altLang="en-US" sz="800" b="1" dirty="0" smtClean="0">
                  <a:solidFill>
                    <a:schemeClr val="bg1"/>
                  </a:solidFill>
                  <a:ea typeface="MS PGothic" pitchFamily="50" charset="-128"/>
                </a:rPr>
                <a:t>レピュテーション</a:t>
              </a:r>
            </a:p>
            <a:p>
              <a:pPr defTabSz="814388"/>
              <a:r>
                <a:rPr lang="ja-JP" altLang="en-US" sz="800" b="1" dirty="0" smtClean="0">
                  <a:solidFill>
                    <a:schemeClr val="bg1"/>
                  </a:solidFill>
                  <a:ea typeface="MS PGothic" pitchFamily="50" charset="-128"/>
                </a:rPr>
                <a:t>フィルター</a:t>
              </a:r>
              <a:endParaRPr lang="ja-JP" altLang="en-US" sz="800" b="1" dirty="0">
                <a:solidFill>
                  <a:schemeClr val="bg1"/>
                </a:solidFill>
                <a:ea typeface="MS PGothic" pitchFamily="50" charset="-128"/>
              </a:endParaRPr>
            </a:p>
          </p:txBody>
        </p:sp>
        <p:sp>
          <p:nvSpPr>
            <p:cNvPr id="57" name="Rectangle 15"/>
            <p:cNvSpPr>
              <a:spLocks noChangeArrowheads="1"/>
            </p:cNvSpPr>
            <p:nvPr/>
          </p:nvSpPr>
          <p:spPr bwMode="gray">
            <a:xfrm>
              <a:off x="3131840" y="4293096"/>
              <a:ext cx="803847"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アンチウィルス</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エンジン</a:t>
              </a:r>
              <a:endParaRPr lang="ja-JP" altLang="en-US" sz="800" b="1" dirty="0">
                <a:solidFill>
                  <a:schemeClr val="bg1"/>
                </a:solidFill>
                <a:ea typeface="MS PGothic" pitchFamily="50" charset="-128"/>
              </a:endParaRPr>
            </a:p>
          </p:txBody>
        </p:sp>
        <p:sp>
          <p:nvSpPr>
            <p:cNvPr id="58" name="Rectangle 15"/>
            <p:cNvSpPr>
              <a:spLocks noChangeArrowheads="1"/>
            </p:cNvSpPr>
            <p:nvPr/>
          </p:nvSpPr>
          <p:spPr bwMode="gray">
            <a:xfrm>
              <a:off x="1372907" y="4293096"/>
              <a:ext cx="678813"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ja-JP" altLang="en-US" sz="800" b="1" dirty="0" smtClean="0">
                  <a:solidFill>
                    <a:schemeClr val="bg1"/>
                  </a:solidFill>
                  <a:ea typeface="MS PGothic" pitchFamily="50" charset="-128"/>
                </a:rPr>
                <a:t>送信者認証</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フロー制御</a:t>
              </a:r>
              <a:endParaRPr lang="ja-JP" altLang="en-US" sz="800" b="1" dirty="0">
                <a:solidFill>
                  <a:schemeClr val="bg1"/>
                </a:solidFill>
                <a:ea typeface="MS PGothic" pitchFamily="50" charset="-128"/>
              </a:endParaRPr>
            </a:p>
          </p:txBody>
        </p:sp>
      </p:grpSp>
      <p:grpSp>
        <p:nvGrpSpPr>
          <p:cNvPr id="8" name="グループ化 61"/>
          <p:cNvGrpSpPr/>
          <p:nvPr/>
        </p:nvGrpSpPr>
        <p:grpSpPr>
          <a:xfrm>
            <a:off x="1979712" y="1340768"/>
            <a:ext cx="1500426" cy="1628336"/>
            <a:chOff x="1979712" y="1340768"/>
            <a:chExt cx="1500426" cy="1628336"/>
          </a:xfrm>
        </p:grpSpPr>
        <p:grpSp>
          <p:nvGrpSpPr>
            <p:cNvPr id="9" name="Group 60"/>
            <p:cNvGrpSpPr/>
            <p:nvPr/>
          </p:nvGrpSpPr>
          <p:grpSpPr>
            <a:xfrm>
              <a:off x="1979712" y="1340768"/>
              <a:ext cx="864096" cy="216024"/>
              <a:chOff x="2624328" y="438912"/>
              <a:chExt cx="3410712" cy="999076"/>
            </a:xfrm>
          </p:grpSpPr>
          <p:pic>
            <p:nvPicPr>
              <p:cNvPr id="104" name="Picture 58" descr="cisco_logo_423_RGB_noTM.wmf"/>
              <p:cNvPicPr>
                <a:picLocks noChangeAspect="1"/>
              </p:cNvPicPr>
              <p:nvPr/>
            </p:nvPicPr>
            <p:blipFill>
              <a:blip r:embed="rId12" cstate="print"/>
              <a:stretch>
                <a:fillRect/>
              </a:stretch>
            </p:blipFill>
            <p:spPr>
              <a:xfrm>
                <a:off x="2624328" y="438912"/>
                <a:ext cx="606509" cy="320040"/>
              </a:xfrm>
              <a:prstGeom prst="rect">
                <a:avLst/>
              </a:prstGeom>
            </p:spPr>
          </p:pic>
          <p:pic>
            <p:nvPicPr>
              <p:cNvPr id="105" name="Picture 59" descr="SIO_Logo_423_RGB.wmf"/>
              <p:cNvPicPr>
                <a:picLocks noChangeAspect="1"/>
              </p:cNvPicPr>
              <p:nvPr/>
            </p:nvPicPr>
            <p:blipFill>
              <a:blip r:embed="rId13" cstate="print"/>
              <a:stretch>
                <a:fillRect/>
              </a:stretch>
            </p:blipFill>
            <p:spPr>
              <a:xfrm>
                <a:off x="3282696" y="539496"/>
                <a:ext cx="2752344" cy="898492"/>
              </a:xfrm>
              <a:prstGeom prst="rect">
                <a:avLst/>
              </a:prstGeom>
            </p:spPr>
          </p:pic>
        </p:grpSp>
        <p:grpSp>
          <p:nvGrpSpPr>
            <p:cNvPr id="10" name="グループ化 105"/>
            <p:cNvGrpSpPr/>
            <p:nvPr/>
          </p:nvGrpSpPr>
          <p:grpSpPr>
            <a:xfrm>
              <a:off x="2051720" y="1628800"/>
              <a:ext cx="911284" cy="912476"/>
              <a:chOff x="1893424" y="3008118"/>
              <a:chExt cx="911284" cy="912476"/>
            </a:xfrm>
          </p:grpSpPr>
          <p:sp>
            <p:nvSpPr>
              <p:cNvPr id="107" name="Oval 86"/>
              <p:cNvSpPr>
                <a:spLocks/>
              </p:cNvSpPr>
              <p:nvPr/>
            </p:nvSpPr>
            <p:spPr bwMode="auto">
              <a:xfrm>
                <a:off x="1893424" y="3008118"/>
                <a:ext cx="911284" cy="91247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108" name="Picture 119" descr="whitesensorbase2011.png"/>
              <p:cNvPicPr>
                <a:picLocks noChangeAspect="1"/>
              </p:cNvPicPr>
              <p:nvPr/>
            </p:nvPicPr>
            <p:blipFill>
              <a:blip r:embed="rId14" cstate="print"/>
              <a:stretch>
                <a:fillRect/>
              </a:stretch>
            </p:blipFill>
            <p:spPr>
              <a:xfrm>
                <a:off x="2087885" y="3183138"/>
                <a:ext cx="524494" cy="540388"/>
              </a:xfrm>
              <a:prstGeom prst="rect">
                <a:avLst/>
              </a:prstGeom>
            </p:spPr>
          </p:pic>
        </p:grpSp>
        <p:pic>
          <p:nvPicPr>
            <p:cNvPr id="109" name="Picture 14" descr="rays"/>
            <p:cNvPicPr>
              <a:picLocks noChangeAspect="1" noChangeArrowheads="1"/>
            </p:cNvPicPr>
            <p:nvPr/>
          </p:nvPicPr>
          <p:blipFill>
            <a:blip r:embed="rId15" cstate="print"/>
            <a:srcRect/>
            <a:stretch>
              <a:fillRect/>
            </a:stretch>
          </p:blipFill>
          <p:spPr bwMode="gray">
            <a:xfrm rot="443264">
              <a:off x="2806247" y="2389801"/>
              <a:ext cx="673891" cy="579303"/>
            </a:xfrm>
            <a:prstGeom prst="rect">
              <a:avLst/>
            </a:prstGeom>
            <a:noFill/>
          </p:spPr>
        </p:pic>
      </p:grpSp>
      <p:pic>
        <p:nvPicPr>
          <p:cNvPr id="65" name="Picture 32" descr="HAJ43461.png"/>
          <p:cNvPicPr>
            <a:picLocks noChangeAspect="1"/>
          </p:cNvPicPr>
          <p:nvPr/>
        </p:nvPicPr>
        <p:blipFill>
          <a:blip r:embed="rId16" cstate="print"/>
          <a:stretch>
            <a:fillRect/>
          </a:stretch>
        </p:blipFill>
        <p:spPr>
          <a:xfrm>
            <a:off x="7740352" y="3573016"/>
            <a:ext cx="1224672" cy="1111525"/>
          </a:xfrm>
          <a:prstGeom prst="rect">
            <a:avLst/>
          </a:prstGeom>
        </p:spPr>
      </p:pic>
      <p:sp>
        <p:nvSpPr>
          <p:cNvPr id="67" name="TextBox 28"/>
          <p:cNvSpPr txBox="1"/>
          <p:nvPr/>
        </p:nvSpPr>
        <p:spPr>
          <a:xfrm>
            <a:off x="6459422" y="4653136"/>
            <a:ext cx="2684578" cy="288032"/>
          </a:xfrm>
          <a:prstGeom prst="rect">
            <a:avLst/>
          </a:prstGeom>
          <a:noFill/>
        </p:spPr>
        <p:txBody>
          <a:bodyPr wrap="square" rtlCol="0">
            <a:spAutoFit/>
          </a:bodyPr>
          <a:lstStyle/>
          <a:p>
            <a:r>
              <a:rPr lang="ja-JP" altLang="en-US" sz="1200" dirty="0" smtClean="0">
                <a:solidFill>
                  <a:srgbClr val="3B3D3C"/>
                </a:solidFill>
                <a:latin typeface="メイリオ" pitchFamily="50" charset="-128"/>
                <a:ea typeface="メイリオ" pitchFamily="50" charset="-128"/>
                <a:cs typeface="メイリオ" pitchFamily="50" charset="-128"/>
              </a:rPr>
              <a:t>メールのリンクをクリックすると</a:t>
            </a:r>
            <a:r>
              <a:rPr lang="en-US" altLang="ja-JP" sz="1200" dirty="0" smtClean="0">
                <a:solidFill>
                  <a:srgbClr val="3B3D3C"/>
                </a:solidFill>
                <a:latin typeface="メイリオ" pitchFamily="50" charset="-128"/>
                <a:ea typeface="メイリオ" pitchFamily="50" charset="-128"/>
                <a:cs typeface="メイリオ" pitchFamily="50" charset="-128"/>
              </a:rPr>
              <a:t>…</a:t>
            </a:r>
            <a:endParaRPr lang="en-US" sz="1200" dirty="0">
              <a:solidFill>
                <a:srgbClr val="3B3D3C"/>
              </a:solidFill>
              <a:latin typeface="メイリオ" pitchFamily="50" charset="-128"/>
              <a:ea typeface="メイリオ" pitchFamily="50" charset="-128"/>
              <a:cs typeface="メイリオ" pitchFamily="50" charset="-128"/>
            </a:endParaRPr>
          </a:p>
        </p:txBody>
      </p:sp>
      <p:pic>
        <p:nvPicPr>
          <p:cNvPr id="68" name="Picture 3" descr="LinkedIn Spam.png"/>
          <p:cNvPicPr>
            <a:picLocks noChangeAspect="1"/>
          </p:cNvPicPr>
          <p:nvPr/>
        </p:nvPicPr>
        <p:blipFill>
          <a:blip r:embed="rId17" cstate="print"/>
          <a:srcRect l="5420" r="9459"/>
          <a:stretch>
            <a:fillRect/>
          </a:stretch>
        </p:blipFill>
        <p:spPr bwMode="auto">
          <a:xfrm>
            <a:off x="7092280" y="4941168"/>
            <a:ext cx="1403624" cy="1008112"/>
          </a:xfrm>
          <a:prstGeom prst="rect">
            <a:avLst/>
          </a:prstGeom>
          <a:ln>
            <a:noFill/>
          </a:ln>
          <a:effectLst>
            <a:outerShdw blurRad="63500" dist="25400" dir="3060000" sx="102000" sy="102000" algn="ctr" rotWithShape="0">
              <a:prstClr val="black">
                <a:alpha val="40000"/>
              </a:prstClr>
            </a:outerShdw>
          </a:effectLst>
        </p:spPr>
      </p:pic>
      <p:cxnSp>
        <p:nvCxnSpPr>
          <p:cNvPr id="70" name="直線矢印コネクタ 69"/>
          <p:cNvCxnSpPr/>
          <p:nvPr/>
        </p:nvCxnSpPr>
        <p:spPr>
          <a:xfrm rot="10800000" flipV="1">
            <a:off x="7812361" y="5373216"/>
            <a:ext cx="216023" cy="720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3" name="TextBox 12"/>
          <p:cNvSpPr txBox="1">
            <a:spLocks noChangeArrowheads="1"/>
          </p:cNvSpPr>
          <p:nvPr/>
        </p:nvSpPr>
        <p:spPr bwMode="gray">
          <a:xfrm>
            <a:off x="1691680" y="5085184"/>
            <a:ext cx="1152128" cy="461665"/>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969696"/>
                </a:solidFill>
                <a:latin typeface="メイリオ" pitchFamily="50" charset="-128"/>
                <a:ea typeface="メイリオ" pitchFamily="50" charset="-128"/>
                <a:cs typeface="メイリオ" pitchFamily="50" charset="-128"/>
              </a:rPr>
              <a:t>改ざんされた</a:t>
            </a:r>
            <a:endParaRPr lang="en-US" altLang="ja-JP" sz="1200" b="1" dirty="0" smtClean="0">
              <a:solidFill>
                <a:srgbClr val="969696"/>
              </a:solidFill>
              <a:latin typeface="メイリオ" pitchFamily="50" charset="-128"/>
              <a:ea typeface="メイリオ" pitchFamily="50" charset="-128"/>
              <a:cs typeface="メイリオ" pitchFamily="50" charset="-128"/>
            </a:endParaRPr>
          </a:p>
          <a:p>
            <a:pPr algn="l" eaLnBrk="1" hangingPunct="1">
              <a:lnSpc>
                <a:spcPct val="100000"/>
              </a:lnSpc>
            </a:pPr>
            <a:r>
              <a:rPr lang="en-US" altLang="ja-JP" sz="1200" b="1" dirty="0" smtClean="0">
                <a:solidFill>
                  <a:srgbClr val="969696"/>
                </a:solidFill>
                <a:latin typeface="メイリオ" pitchFamily="50" charset="-128"/>
                <a:ea typeface="メイリオ" pitchFamily="50" charset="-128"/>
                <a:cs typeface="メイリオ" pitchFamily="50" charset="-128"/>
              </a:rPr>
              <a:t>WEB</a:t>
            </a:r>
            <a:r>
              <a:rPr lang="ja-JP" altLang="en-US" sz="1200" b="1" dirty="0" smtClean="0">
                <a:solidFill>
                  <a:srgbClr val="969696"/>
                </a:solidFill>
                <a:latin typeface="メイリオ" pitchFamily="50" charset="-128"/>
                <a:ea typeface="メイリオ" pitchFamily="50" charset="-128"/>
                <a:cs typeface="メイリオ" pitchFamily="50" charset="-128"/>
              </a:rPr>
              <a:t>サイト</a:t>
            </a:r>
            <a:endParaRPr lang="en-US" altLang="ja-JP" sz="1200" b="1" dirty="0">
              <a:solidFill>
                <a:srgbClr val="969696"/>
              </a:solidFill>
              <a:latin typeface="メイリオ" pitchFamily="50" charset="-128"/>
              <a:ea typeface="メイリオ" pitchFamily="50" charset="-128"/>
              <a:cs typeface="メイリオ" pitchFamily="50" charset="-128"/>
            </a:endParaRPr>
          </a:p>
        </p:txBody>
      </p:sp>
      <p:sp>
        <p:nvSpPr>
          <p:cNvPr id="69" name="TextBox 12"/>
          <p:cNvSpPr txBox="1">
            <a:spLocks noChangeArrowheads="1"/>
          </p:cNvSpPr>
          <p:nvPr/>
        </p:nvSpPr>
        <p:spPr bwMode="blackWhite">
          <a:xfrm>
            <a:off x="6444208" y="2204864"/>
            <a:ext cx="2627784" cy="1015663"/>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2400" b="1" dirty="0" smtClean="0">
                <a:solidFill>
                  <a:srgbClr val="00B050"/>
                </a:solidFill>
                <a:latin typeface="+mn-ea"/>
                <a:cs typeface="メイリオ" pitchFamily="50" charset="-128"/>
              </a:rPr>
              <a:t>2</a:t>
            </a:r>
          </a:p>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もし、受信した場合でも</a:t>
            </a:r>
            <a:r>
              <a:rPr lang="en-US" altLang="ja-JP" sz="1200" b="1" dirty="0" err="1" smtClean="0">
                <a:solidFill>
                  <a:schemeClr val="accent3">
                    <a:lumMod val="10000"/>
                  </a:schemeClr>
                </a:solidFill>
                <a:latin typeface="+mn-ea"/>
                <a:cs typeface="メイリオ" pitchFamily="50" charset="-128"/>
              </a:rPr>
              <a:t>WSA</a:t>
            </a:r>
            <a:r>
              <a:rPr lang="ja-JP" altLang="en-US" sz="1200" b="1" dirty="0" smtClean="0">
                <a:solidFill>
                  <a:schemeClr val="accent3">
                    <a:lumMod val="10000"/>
                  </a:schemeClr>
                </a:solidFill>
                <a:latin typeface="+mn-ea"/>
                <a:cs typeface="メイリオ" pitchFamily="50" charset="-128"/>
              </a:rPr>
              <a:t>経由で</a:t>
            </a:r>
            <a:r>
              <a:rPr lang="en-US" altLang="ja-JP" sz="1200" b="1" dirty="0" smtClean="0">
                <a:solidFill>
                  <a:schemeClr val="accent3">
                    <a:lumMod val="10000"/>
                  </a:schemeClr>
                </a:solidFill>
                <a:latin typeface="+mn-ea"/>
                <a:cs typeface="メイリオ" pitchFamily="50" charset="-128"/>
              </a:rPr>
              <a:t>WEB</a:t>
            </a:r>
            <a:r>
              <a:rPr lang="ja-JP" altLang="en-US" sz="1200" b="1" dirty="0" smtClean="0">
                <a:solidFill>
                  <a:schemeClr val="accent3">
                    <a:lumMod val="10000"/>
                  </a:schemeClr>
                </a:solidFill>
                <a:latin typeface="+mn-ea"/>
                <a:cs typeface="メイリオ" pitchFamily="50" charset="-128"/>
              </a:rPr>
              <a:t>接続するよう内部処理を行う。</a:t>
            </a:r>
            <a:endParaRPr lang="en-US" altLang="ja-JP" sz="1200" b="1" dirty="0">
              <a:solidFill>
                <a:schemeClr val="accent3">
                  <a:lumMod val="10000"/>
                </a:schemeClr>
              </a:solidFill>
              <a:latin typeface="+mn-ea"/>
              <a:cs typeface="メイリオ" pitchFamily="50" charset="-128"/>
            </a:endParaRPr>
          </a:p>
        </p:txBody>
      </p:sp>
      <p:sp>
        <p:nvSpPr>
          <p:cNvPr id="62" name="タイトル 61"/>
          <p:cNvSpPr>
            <a:spLocks noGrp="1"/>
          </p:cNvSpPr>
          <p:nvPr>
            <p:ph type="title"/>
          </p:nvPr>
        </p:nvSpPr>
        <p:spPr/>
        <p:txBody>
          <a:bodyPr/>
          <a:lstStyle/>
          <a:p>
            <a:r>
              <a:rPr lang="ja-JP" altLang="en-US" dirty="0" smtClean="0"/>
              <a:t>ターゲット型スパムと</a:t>
            </a:r>
            <a:r>
              <a:rPr lang="en-US" altLang="ja-JP" dirty="0" smtClean="0"/>
              <a:t>WEB</a:t>
            </a:r>
            <a:r>
              <a:rPr lang="ja-JP" altLang="en-US" dirty="0" smtClean="0"/>
              <a:t>対策</a:t>
            </a:r>
            <a:br>
              <a:rPr lang="ja-JP" altLang="en-US" dirty="0" smtClean="0"/>
            </a:br>
            <a:r>
              <a:rPr lang="en-US" altLang="ja-JP" sz="2400" dirty="0" err="1" smtClean="0"/>
              <a:t>IronPort</a:t>
            </a:r>
            <a:r>
              <a:rPr lang="en-US" altLang="ja-JP" sz="2400" dirty="0" smtClean="0"/>
              <a:t> </a:t>
            </a:r>
            <a:r>
              <a:rPr lang="en-US" altLang="ja-JP" sz="2400" dirty="0" err="1" smtClean="0"/>
              <a:t>ESA</a:t>
            </a:r>
            <a:r>
              <a:rPr lang="en-US" altLang="ja-JP" sz="2400" dirty="0" smtClean="0"/>
              <a:t>/</a:t>
            </a:r>
            <a:r>
              <a:rPr lang="en-US" altLang="ja-JP" sz="2400" dirty="0" err="1" smtClean="0"/>
              <a:t>WSA</a:t>
            </a:r>
            <a:r>
              <a:rPr lang="ja-JP" altLang="en-US" sz="2400" dirty="0" err="1" smtClean="0"/>
              <a:t>での</a:t>
            </a:r>
            <a:r>
              <a:rPr lang="ja-JP" altLang="en-US" sz="2400" dirty="0" smtClean="0"/>
              <a:t>全面的メール</a:t>
            </a:r>
            <a:r>
              <a:rPr lang="en-US" altLang="ja-JP" sz="2400" dirty="0" smtClean="0"/>
              <a:t>&amp;Web</a:t>
            </a:r>
            <a:r>
              <a:rPr lang="ja-JP" altLang="en-US" sz="2400" dirty="0" smtClean="0"/>
              <a:t>防御</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dissolve">
                                      <p:cBhvr>
                                        <p:cTn id="24" dur="10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dissolv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1+#ppt_w/2"/>
                                          </p:val>
                                        </p:tav>
                                        <p:tav tm="100000">
                                          <p:val>
                                            <p:strVal val="#ppt_x"/>
                                          </p:val>
                                        </p:tav>
                                      </p:tavLst>
                                    </p:anim>
                                    <p:anim calcmode="lin" valueType="num">
                                      <p:cBhvr additive="base">
                                        <p:cTn id="40" dur="500" fill="hold"/>
                                        <p:tgtEl>
                                          <p:spTgt spid="65"/>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67"/>
                                        </p:tgtEl>
                                        <p:attrNameLst>
                                          <p:attrName>style.visibility</p:attrName>
                                        </p:attrNameLst>
                                      </p:cBhvr>
                                      <p:to>
                                        <p:strVal val="visible"/>
                                      </p:to>
                                    </p:set>
                                    <p:anim calcmode="lin" valueType="num">
                                      <p:cBhvr additive="base">
                                        <p:cTn id="44" dur="500" fill="hold"/>
                                        <p:tgtEl>
                                          <p:spTgt spid="67"/>
                                        </p:tgtEl>
                                        <p:attrNameLst>
                                          <p:attrName>ppt_x</p:attrName>
                                        </p:attrNameLst>
                                      </p:cBhvr>
                                      <p:tavLst>
                                        <p:tav tm="0">
                                          <p:val>
                                            <p:strVal val="1+#ppt_w/2"/>
                                          </p:val>
                                        </p:tav>
                                        <p:tav tm="100000">
                                          <p:val>
                                            <p:strVal val="#ppt_x"/>
                                          </p:val>
                                        </p:tav>
                                      </p:tavLst>
                                    </p:anim>
                                    <p:anim calcmode="lin" valueType="num">
                                      <p:cBhvr additive="base">
                                        <p:cTn id="45" dur="500" fill="hold"/>
                                        <p:tgtEl>
                                          <p:spTgt spid="67"/>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9" presetClass="entr" presetSubtype="0" fill="hold"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dissolve">
                                      <p:cBhvr>
                                        <p:cTn id="49" dur="500"/>
                                        <p:tgtEl>
                                          <p:spTgt spid="68"/>
                                        </p:tgtEl>
                                      </p:cBhvr>
                                    </p:animEffect>
                                  </p:childTnLst>
                                </p:cTn>
                              </p:par>
                            </p:childTnLst>
                          </p:cTn>
                        </p:par>
                        <p:par>
                          <p:cTn id="50" fill="hold">
                            <p:stCondLst>
                              <p:cond delay="1500"/>
                            </p:stCondLst>
                            <p:childTnLst>
                              <p:par>
                                <p:cTn id="51" presetID="2" presetClass="entr" presetSubtype="2"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1+#ppt_w/2"/>
                                          </p:val>
                                        </p:tav>
                                        <p:tav tm="100000">
                                          <p:val>
                                            <p:strVal val="#ppt_x"/>
                                          </p:val>
                                        </p:tav>
                                      </p:tavLst>
                                    </p:anim>
                                    <p:anim calcmode="lin" valueType="num">
                                      <p:cBhvr additive="base">
                                        <p:cTn id="54"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dissolve">
                                      <p:cBhvr>
                                        <p:cTn id="59" dur="500"/>
                                        <p:tgtEl>
                                          <p:spTgt spid="66"/>
                                        </p:tgtEl>
                                      </p:cBhvr>
                                    </p:animEffect>
                                  </p:childTnLst>
                                </p:cTn>
                              </p:par>
                            </p:childTnLst>
                          </p:cTn>
                        </p:par>
                        <p:par>
                          <p:cTn id="60" fill="hold">
                            <p:stCondLst>
                              <p:cond delay="500"/>
                            </p:stCondLst>
                            <p:childTnLst>
                              <p:par>
                                <p:cTn id="61" presetID="5" presetClass="entr" presetSubtype="1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checkerboard(across)">
                                      <p:cBhvr>
                                        <p:cTn id="63" dur="500"/>
                                        <p:tgtEl>
                                          <p:spTgt spid="6"/>
                                        </p:tgtEl>
                                      </p:cBhvr>
                                    </p:animEffect>
                                  </p:childTnLst>
                                </p:cTn>
                              </p:par>
                            </p:childTnLst>
                          </p:cTn>
                        </p:par>
                        <p:par>
                          <p:cTn id="64" fill="hold">
                            <p:stCondLst>
                              <p:cond delay="1000"/>
                            </p:stCondLst>
                            <p:childTnLst>
                              <p:par>
                                <p:cTn id="65" presetID="9" presetClass="entr" presetSubtype="0" fill="hold" grpId="0" nodeType="after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dissolve">
                                      <p:cBhvr>
                                        <p:cTn id="67"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48" grpId="0" animBg="1"/>
      <p:bldP spid="49" grpId="0" animBg="1"/>
      <p:bldP spid="67" grpId="0"/>
      <p:bldP spid="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6"/>
          <p:cNvPicPr>
            <a:picLocks noChangeAspect="1" noChangeArrowheads="1"/>
          </p:cNvPicPr>
          <p:nvPr/>
        </p:nvPicPr>
        <p:blipFill>
          <a:blip r:embed="rId3" cstate="print"/>
          <a:srcRect/>
          <a:stretch>
            <a:fillRect/>
          </a:stretch>
        </p:blipFill>
        <p:spPr bwMode="gray">
          <a:xfrm>
            <a:off x="6156176" y="1774557"/>
            <a:ext cx="1728192" cy="1758598"/>
          </a:xfrm>
          <a:prstGeom prst="rect">
            <a:avLst/>
          </a:prstGeom>
          <a:noFill/>
          <a:ln w="9525">
            <a:solidFill>
              <a:schemeClr val="tx1"/>
            </a:solidFill>
            <a:miter lim="800000"/>
            <a:headEnd/>
            <a:tailEnd/>
          </a:ln>
          <a:effectLst>
            <a:outerShdw dist="17961" dir="2700000" algn="ctr" rotWithShape="0">
              <a:srgbClr val="808080"/>
            </a:outerShdw>
          </a:effectLst>
        </p:spPr>
      </p:pic>
      <p:grpSp>
        <p:nvGrpSpPr>
          <p:cNvPr id="2" name="グループ化 48"/>
          <p:cNvGrpSpPr/>
          <p:nvPr/>
        </p:nvGrpSpPr>
        <p:grpSpPr>
          <a:xfrm>
            <a:off x="3347864" y="1630541"/>
            <a:ext cx="2304256" cy="936104"/>
            <a:chOff x="5940152" y="3645024"/>
            <a:chExt cx="2304256" cy="936104"/>
          </a:xfrm>
        </p:grpSpPr>
        <p:sp>
          <p:nvSpPr>
            <p:cNvPr id="51" name="AutoShape 13"/>
            <p:cNvSpPr>
              <a:spLocks noChangeArrowheads="1"/>
            </p:cNvSpPr>
            <p:nvPr/>
          </p:nvSpPr>
          <p:spPr bwMode="auto">
            <a:xfrm flipH="1">
              <a:off x="5940152" y="3645024"/>
              <a:ext cx="2304256" cy="936104"/>
            </a:xfrm>
            <a:prstGeom prst="rightArrow">
              <a:avLst>
                <a:gd name="adj1" fmla="val 48593"/>
                <a:gd name="adj2" fmla="val 99200"/>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p:spPr>
          <p:txBody>
            <a:bodyPr wrap="square" lIns="82124" tIns="41061" rIns="82124" bIns="41061" anchor="ctr">
              <a:spAutoFit/>
            </a:bodyPr>
            <a:lstStyle/>
            <a:p>
              <a:endParaRPr lang="ja-JP" altLang="en-US">
                <a:ea typeface="MS PGothic" pitchFamily="50" charset="-128"/>
              </a:endParaRPr>
            </a:p>
          </p:txBody>
        </p:sp>
        <p:sp>
          <p:nvSpPr>
            <p:cNvPr id="52" name="Rectangle 15"/>
            <p:cNvSpPr>
              <a:spLocks noChangeArrowheads="1"/>
            </p:cNvSpPr>
            <p:nvPr/>
          </p:nvSpPr>
          <p:spPr bwMode="gray">
            <a:xfrm>
              <a:off x="7020272" y="3963951"/>
              <a:ext cx="746139" cy="329145"/>
            </a:xfrm>
            <a:prstGeom prst="rect">
              <a:avLst/>
            </a:prstGeom>
            <a:solidFill>
              <a:srgbClr val="00CCFF">
                <a:alpha val="70195"/>
              </a:srgbClr>
            </a:solidFill>
            <a:ln w="9525" algn="ctr">
              <a:noFill/>
              <a:miter lim="800000"/>
              <a:headEnd/>
              <a:tailEnd/>
            </a:ln>
            <a:effectLst>
              <a:prstShdw prst="shdw17" dist="17961" dir="2700000">
                <a:srgbClr val="007A99"/>
              </a:prstShdw>
            </a:effectLst>
          </p:spPr>
          <p:txBody>
            <a:bodyPr wrap="none" lIns="82124" tIns="41061" rIns="82124" bIns="41061" anchor="ctr">
              <a:spAutoFit/>
            </a:bodyPr>
            <a:lstStyle/>
            <a:p>
              <a:pPr defTabSz="814388"/>
              <a:r>
                <a:rPr lang="en-US" altLang="ja-JP" sz="800" b="1" dirty="0" err="1" smtClean="0">
                  <a:solidFill>
                    <a:schemeClr val="bg1"/>
                  </a:solidFill>
                  <a:ea typeface="MS PGothic" pitchFamily="50" charset="-128"/>
                </a:rPr>
                <a:t>L4</a:t>
              </a:r>
              <a:r>
                <a:rPr lang="ja-JP" altLang="en-US" sz="800" b="1" dirty="0" smtClean="0">
                  <a:solidFill>
                    <a:schemeClr val="bg1"/>
                  </a:solidFill>
                  <a:ea typeface="MS PGothic" pitchFamily="50" charset="-128"/>
                </a:rPr>
                <a:t>トラフィック</a:t>
              </a:r>
              <a:endParaRPr lang="en-US" altLang="ja-JP" sz="800" b="1" dirty="0" smtClean="0">
                <a:solidFill>
                  <a:schemeClr val="bg1"/>
                </a:solidFill>
                <a:ea typeface="MS PGothic" pitchFamily="50" charset="-128"/>
              </a:endParaRPr>
            </a:p>
            <a:p>
              <a:pPr defTabSz="814388"/>
              <a:r>
                <a:rPr lang="ja-JP" altLang="en-US" sz="800" b="1" dirty="0" smtClean="0">
                  <a:solidFill>
                    <a:schemeClr val="bg1"/>
                  </a:solidFill>
                  <a:ea typeface="MS PGothic" pitchFamily="50" charset="-128"/>
                </a:rPr>
                <a:t>モニター</a:t>
              </a:r>
              <a:endParaRPr lang="ja-JP" altLang="en-US" sz="800" b="1" dirty="0">
                <a:solidFill>
                  <a:schemeClr val="bg1"/>
                </a:solidFill>
                <a:ea typeface="MS PGothic" pitchFamily="50" charset="-128"/>
              </a:endParaRPr>
            </a:p>
          </p:txBody>
        </p:sp>
      </p:grpSp>
      <p:pic>
        <p:nvPicPr>
          <p:cNvPr id="46" name="Picture 27" descr="binary code_2.png"/>
          <p:cNvPicPr>
            <a:picLocks noChangeAspect="1"/>
          </p:cNvPicPr>
          <p:nvPr/>
        </p:nvPicPr>
        <p:blipFill>
          <a:blip r:embed="rId4" cstate="print"/>
          <a:srcRect/>
          <a:stretch>
            <a:fillRect/>
          </a:stretch>
        </p:blipFill>
        <p:spPr bwMode="gray">
          <a:xfrm>
            <a:off x="4716016" y="2422629"/>
            <a:ext cx="1643972" cy="1296144"/>
          </a:xfrm>
          <a:prstGeom prst="rect">
            <a:avLst/>
          </a:prstGeom>
          <a:noFill/>
          <a:ln w="9525">
            <a:noFill/>
            <a:miter lim="800000"/>
            <a:headEnd/>
            <a:tailEnd/>
          </a:ln>
          <a:effectLst>
            <a:outerShdw dist="38100" dir="2700000" rotWithShape="0">
              <a:srgbClr val="808080">
                <a:alpha val="43999"/>
              </a:srgbClr>
            </a:outerShdw>
          </a:effectLst>
        </p:spPr>
      </p:pic>
      <p:pic>
        <p:nvPicPr>
          <p:cNvPr id="20" name="Picture 25"/>
          <p:cNvPicPr>
            <a:picLocks noChangeArrowheads="1"/>
          </p:cNvPicPr>
          <p:nvPr/>
        </p:nvPicPr>
        <p:blipFill>
          <a:blip r:embed="rId5" cstate="print"/>
          <a:srcRect/>
          <a:stretch>
            <a:fillRect/>
          </a:stretch>
        </p:blipFill>
        <p:spPr bwMode="auto">
          <a:xfrm>
            <a:off x="1475656" y="3286725"/>
            <a:ext cx="1368152" cy="864096"/>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251520" y="3142709"/>
            <a:ext cx="1238121" cy="1008112"/>
          </a:xfrm>
          <a:prstGeom prst="rect">
            <a:avLst/>
          </a:prstGeom>
          <a:noFill/>
          <a:ln w="9525">
            <a:noFill/>
            <a:miter lim="800000"/>
            <a:headEnd/>
            <a:tailEnd/>
          </a:ln>
          <a:effectLst/>
        </p:spPr>
      </p:pic>
      <p:pic>
        <p:nvPicPr>
          <p:cNvPr id="18" name="Picture 34"/>
          <p:cNvPicPr>
            <a:picLocks noChangeArrowheads="1"/>
          </p:cNvPicPr>
          <p:nvPr/>
        </p:nvPicPr>
        <p:blipFill>
          <a:blip r:embed="rId7" cstate="print"/>
          <a:srcRect/>
          <a:stretch>
            <a:fillRect/>
          </a:stretch>
        </p:blipFill>
        <p:spPr bwMode="auto">
          <a:xfrm>
            <a:off x="6948264" y="4150821"/>
            <a:ext cx="909637" cy="822325"/>
          </a:xfrm>
          <a:prstGeom prst="rect">
            <a:avLst/>
          </a:prstGeom>
          <a:noFill/>
          <a:ln w="9525">
            <a:noFill/>
            <a:miter lim="800000"/>
            <a:headEnd/>
            <a:tailEnd/>
          </a:ln>
        </p:spPr>
      </p:pic>
      <p:sp>
        <p:nvSpPr>
          <p:cNvPr id="60" name="TextBox 12"/>
          <p:cNvSpPr txBox="1">
            <a:spLocks noChangeArrowheads="1"/>
          </p:cNvSpPr>
          <p:nvPr/>
        </p:nvSpPr>
        <p:spPr bwMode="gray">
          <a:xfrm>
            <a:off x="1763688" y="3574757"/>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4" name="TextBox 12"/>
          <p:cNvSpPr txBox="1">
            <a:spLocks noChangeArrowheads="1"/>
          </p:cNvSpPr>
          <p:nvPr/>
        </p:nvSpPr>
        <p:spPr bwMode="gray">
          <a:xfrm>
            <a:off x="251520" y="2926685"/>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ボットネット</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grpSp>
        <p:nvGrpSpPr>
          <p:cNvPr id="3" name="Group 13"/>
          <p:cNvGrpSpPr>
            <a:grpSpLocks/>
          </p:cNvGrpSpPr>
          <p:nvPr/>
        </p:nvGrpSpPr>
        <p:grpSpPr bwMode="auto">
          <a:xfrm>
            <a:off x="827584" y="2062589"/>
            <a:ext cx="790575" cy="762000"/>
            <a:chOff x="192" y="897"/>
            <a:chExt cx="807" cy="771"/>
          </a:xfrm>
        </p:grpSpPr>
        <p:pic>
          <p:nvPicPr>
            <p:cNvPr id="81" name="Picture 14" descr="L horn"/>
            <p:cNvPicPr>
              <a:picLocks noChangeAspect="1" noChangeArrowheads="1"/>
            </p:cNvPicPr>
            <p:nvPr/>
          </p:nvPicPr>
          <p:blipFill>
            <a:blip r:embed="rId8" cstate="print"/>
            <a:srcRect/>
            <a:stretch>
              <a:fillRect/>
            </a:stretch>
          </p:blipFill>
          <p:spPr bwMode="auto">
            <a:xfrm>
              <a:off x="336" y="897"/>
              <a:ext cx="148" cy="236"/>
            </a:xfrm>
            <a:prstGeom prst="rect">
              <a:avLst/>
            </a:prstGeom>
            <a:noFill/>
            <a:effectLst>
              <a:outerShdw dist="38088" dir="20340037" algn="ctr" rotWithShape="0">
                <a:schemeClr val="bg2"/>
              </a:outerShdw>
            </a:effectLst>
          </p:spPr>
        </p:pic>
        <p:pic>
          <p:nvPicPr>
            <p:cNvPr id="82" name="Picture 15" descr="laptop_gry"/>
            <p:cNvPicPr>
              <a:picLocks noChangeAspect="1" noChangeArrowheads="1"/>
            </p:cNvPicPr>
            <p:nvPr/>
          </p:nvPicPr>
          <p:blipFill>
            <a:blip r:embed="rId9" cstate="print"/>
            <a:srcRect/>
            <a:stretch>
              <a:fillRect/>
            </a:stretch>
          </p:blipFill>
          <p:spPr bwMode="auto">
            <a:xfrm>
              <a:off x="192" y="1008"/>
              <a:ext cx="807" cy="660"/>
            </a:xfrm>
            <a:prstGeom prst="rect">
              <a:avLst/>
            </a:prstGeom>
            <a:noFill/>
          </p:spPr>
        </p:pic>
        <p:pic>
          <p:nvPicPr>
            <p:cNvPr id="83" name="Picture 16" descr="R horn"/>
            <p:cNvPicPr>
              <a:picLocks noChangeAspect="1" noChangeArrowheads="1"/>
            </p:cNvPicPr>
            <p:nvPr/>
          </p:nvPicPr>
          <p:blipFill>
            <a:blip r:embed="rId10" cstate="print"/>
            <a:srcRect/>
            <a:stretch>
              <a:fillRect/>
            </a:stretch>
          </p:blipFill>
          <p:spPr bwMode="auto">
            <a:xfrm>
              <a:off x="672" y="1058"/>
              <a:ext cx="148" cy="238"/>
            </a:xfrm>
            <a:prstGeom prst="rect">
              <a:avLst/>
            </a:prstGeom>
            <a:noFill/>
            <a:effectLst>
              <a:outerShdw dist="38092" dir="1799984" algn="ctr" rotWithShape="0">
                <a:schemeClr val="bg2"/>
              </a:outerShdw>
            </a:effectLst>
          </p:spPr>
        </p:pic>
      </p:grpSp>
      <p:cxnSp>
        <p:nvCxnSpPr>
          <p:cNvPr id="84" name="直線コネクタ 83"/>
          <p:cNvCxnSpPr>
            <a:stCxn id="82" idx="2"/>
          </p:cNvCxnSpPr>
          <p:nvPr/>
        </p:nvCxnSpPr>
        <p:spPr>
          <a:xfrm rot="16200000" flipH="1">
            <a:off x="1010184" y="3037277"/>
            <a:ext cx="462136" cy="3676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12"/>
          <p:cNvSpPr txBox="1">
            <a:spLocks noChangeArrowheads="1"/>
          </p:cNvSpPr>
          <p:nvPr/>
        </p:nvSpPr>
        <p:spPr bwMode="gray">
          <a:xfrm>
            <a:off x="3419872" y="5014917"/>
            <a:ext cx="2952328" cy="646331"/>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en-US" altLang="ja-JP" sz="1200" b="1" dirty="0" smtClean="0">
                <a:solidFill>
                  <a:schemeClr val="accent3">
                    <a:lumMod val="10000"/>
                  </a:schemeClr>
                </a:solidFill>
                <a:latin typeface="+mn-ea"/>
                <a:cs typeface="メイリオ" pitchFamily="50" charset="-128"/>
              </a:rPr>
              <a:t>TCP/</a:t>
            </a:r>
            <a:r>
              <a:rPr lang="en-US" altLang="ja-JP" sz="1200" b="1" dirty="0" err="1" smtClean="0">
                <a:solidFill>
                  <a:schemeClr val="accent3">
                    <a:lumMod val="10000"/>
                  </a:schemeClr>
                </a:solidFill>
                <a:latin typeface="+mn-ea"/>
                <a:cs typeface="メイリオ" pitchFamily="50" charset="-128"/>
              </a:rPr>
              <a:t>UDP</a:t>
            </a:r>
            <a:r>
              <a:rPr lang="ja-JP" altLang="en-US" sz="1200" b="1" dirty="0">
                <a:solidFill>
                  <a:schemeClr val="accent3">
                    <a:lumMod val="10000"/>
                  </a:schemeClr>
                </a:solidFill>
                <a:latin typeface="+mn-ea"/>
                <a:cs typeface="メイリオ" pitchFamily="50" charset="-128"/>
              </a:rPr>
              <a:t>の</a:t>
            </a:r>
            <a:r>
              <a:rPr lang="ja-JP" altLang="en-US" sz="1200" b="1" dirty="0" smtClean="0">
                <a:solidFill>
                  <a:schemeClr val="accent3">
                    <a:lumMod val="10000"/>
                  </a:schemeClr>
                </a:solidFill>
                <a:latin typeface="+mn-ea"/>
                <a:cs typeface="メイリオ" pitchFamily="50" charset="-128"/>
              </a:rPr>
              <a:t>全ポート番号を対象</a:t>
            </a:r>
            <a:r>
              <a:rPr lang="ja-JP" altLang="en-US" sz="1200" b="1" dirty="0">
                <a:solidFill>
                  <a:schemeClr val="accent3">
                    <a:lumMod val="10000"/>
                  </a:schemeClr>
                </a:solidFill>
                <a:latin typeface="+mn-ea"/>
                <a:cs typeface="メイリオ" pitchFamily="50" charset="-128"/>
              </a:rPr>
              <a:t>に</a:t>
            </a:r>
            <a:r>
              <a:rPr lang="ja-JP" altLang="en-US" sz="1200" b="1" dirty="0" smtClean="0">
                <a:solidFill>
                  <a:schemeClr val="accent3">
                    <a:lumMod val="10000"/>
                  </a:schemeClr>
                </a:solidFill>
                <a:latin typeface="+mn-ea"/>
                <a:cs typeface="メイリオ" pitchFamily="50" charset="-128"/>
              </a:rPr>
              <a:t>スキャンし、外部の不正サイトへ接続しようとするトラフィックを可視化・遮断。</a:t>
            </a:r>
            <a:endParaRPr lang="en-US" altLang="ja-JP" sz="1200" b="1" dirty="0">
              <a:solidFill>
                <a:schemeClr val="accent3">
                  <a:lumMod val="10000"/>
                </a:schemeClr>
              </a:solidFill>
              <a:latin typeface="+mn-ea"/>
              <a:cs typeface="メイリオ" pitchFamily="50" charset="-128"/>
            </a:endParaRPr>
          </a:p>
        </p:txBody>
      </p:sp>
      <p:sp>
        <p:nvSpPr>
          <p:cNvPr id="92" name="TextBox 12"/>
          <p:cNvSpPr txBox="1">
            <a:spLocks noChangeArrowheads="1"/>
          </p:cNvSpPr>
          <p:nvPr/>
        </p:nvSpPr>
        <p:spPr bwMode="gray">
          <a:xfrm>
            <a:off x="611560" y="1846565"/>
            <a:ext cx="136815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サイバー犯罪者</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95" name="TextBox 12"/>
          <p:cNvSpPr txBox="1">
            <a:spLocks noChangeArrowheads="1"/>
          </p:cNvSpPr>
          <p:nvPr/>
        </p:nvSpPr>
        <p:spPr bwMode="gray">
          <a:xfrm>
            <a:off x="4932040" y="4006805"/>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err="1" smtClean="0">
                <a:solidFill>
                  <a:srgbClr val="FF0000"/>
                </a:solidFill>
                <a:ea typeface="ＭＳ Ｐゴシック" charset="-128"/>
              </a:rPr>
              <a:t>PhoneHome</a:t>
            </a:r>
            <a:endParaRPr lang="en-US" altLang="ja-JP" sz="1200" b="1" dirty="0">
              <a:solidFill>
                <a:srgbClr val="FF0000"/>
              </a:solidFill>
              <a:ea typeface="ＭＳ Ｐゴシック" charset="-128"/>
            </a:endParaRPr>
          </a:p>
        </p:txBody>
      </p:sp>
      <p:pic>
        <p:nvPicPr>
          <p:cNvPr id="38" name="Picture 31"/>
          <p:cNvPicPr>
            <a:picLocks noChangeAspect="1" noChangeArrowheads="1"/>
          </p:cNvPicPr>
          <p:nvPr/>
        </p:nvPicPr>
        <p:blipFill>
          <a:blip r:embed="rId11" cstate="print"/>
          <a:srcRect/>
          <a:stretch>
            <a:fillRect/>
          </a:stretch>
        </p:blipFill>
        <p:spPr bwMode="auto">
          <a:xfrm>
            <a:off x="3851920" y="2638653"/>
            <a:ext cx="1046162" cy="714375"/>
          </a:xfrm>
          <a:prstGeom prst="rect">
            <a:avLst/>
          </a:prstGeom>
          <a:noFill/>
          <a:ln w="9525" algn="ctr">
            <a:noFill/>
            <a:miter lim="800000"/>
            <a:headEnd/>
            <a:tailEnd/>
          </a:ln>
        </p:spPr>
      </p:pic>
      <p:pic>
        <p:nvPicPr>
          <p:cNvPr id="39" name="Picture 41"/>
          <p:cNvPicPr>
            <a:picLocks noChangeAspect="1" noChangeArrowheads="1"/>
          </p:cNvPicPr>
          <p:nvPr/>
        </p:nvPicPr>
        <p:blipFill>
          <a:blip r:embed="rId12" cstate="print"/>
          <a:srcRect/>
          <a:stretch>
            <a:fillRect/>
          </a:stretch>
        </p:blipFill>
        <p:spPr bwMode="auto">
          <a:xfrm>
            <a:off x="3851920" y="4150821"/>
            <a:ext cx="1143744" cy="535126"/>
          </a:xfrm>
          <a:prstGeom prst="rect">
            <a:avLst/>
          </a:prstGeom>
          <a:noFill/>
          <a:ln w="9525">
            <a:noFill/>
            <a:miter lim="800000"/>
            <a:headEnd/>
            <a:tailEnd/>
          </a:ln>
        </p:spPr>
      </p:pic>
      <p:pic>
        <p:nvPicPr>
          <p:cNvPr id="41" name="Picture 37"/>
          <p:cNvPicPr>
            <a:picLocks noChangeArrowheads="1"/>
          </p:cNvPicPr>
          <p:nvPr/>
        </p:nvPicPr>
        <p:blipFill>
          <a:blip r:embed="rId13" cstate="print"/>
          <a:srcRect/>
          <a:stretch>
            <a:fillRect/>
          </a:stretch>
        </p:blipFill>
        <p:spPr bwMode="auto">
          <a:xfrm>
            <a:off x="2483768" y="3790781"/>
            <a:ext cx="576064" cy="432048"/>
          </a:xfrm>
          <a:prstGeom prst="rect">
            <a:avLst/>
          </a:prstGeom>
          <a:noFill/>
          <a:ln w="9525">
            <a:noFill/>
            <a:miter lim="800000"/>
            <a:headEnd/>
            <a:tailEnd/>
          </a:ln>
        </p:spPr>
      </p:pic>
      <p:cxnSp>
        <p:nvCxnSpPr>
          <p:cNvPr id="43" name="直線コネクタ 42"/>
          <p:cNvCxnSpPr>
            <a:stCxn id="39" idx="0"/>
            <a:endCxn id="38" idx="2"/>
          </p:cNvCxnSpPr>
          <p:nvPr/>
        </p:nvCxnSpPr>
        <p:spPr>
          <a:xfrm flipH="1" flipV="1">
            <a:off x="4375001" y="3353028"/>
            <a:ext cx="48791" cy="79779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9" idx="3"/>
            <a:endCxn id="18" idx="1"/>
          </p:cNvCxnSpPr>
          <p:nvPr/>
        </p:nvCxnSpPr>
        <p:spPr>
          <a:xfrm>
            <a:off x="4995664" y="4418384"/>
            <a:ext cx="1952600" cy="143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39" idx="1"/>
            <a:endCxn id="41" idx="3"/>
          </p:cNvCxnSpPr>
          <p:nvPr/>
        </p:nvCxnSpPr>
        <p:spPr>
          <a:xfrm flipH="1" flipV="1">
            <a:off x="3059832" y="4006805"/>
            <a:ext cx="792088" cy="4115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 name="TextBox 12"/>
          <p:cNvSpPr txBox="1">
            <a:spLocks noChangeArrowheads="1"/>
          </p:cNvSpPr>
          <p:nvPr/>
        </p:nvSpPr>
        <p:spPr bwMode="gray">
          <a:xfrm>
            <a:off x="4649842" y="3751924"/>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chemeClr val="accent3">
                    <a:lumMod val="10000"/>
                  </a:schemeClr>
                </a:solidFill>
                <a:latin typeface="メイリオ" pitchFamily="50" charset="-128"/>
                <a:ea typeface="メイリオ" pitchFamily="50" charset="-128"/>
                <a:cs typeface="メイリオ" pitchFamily="50" charset="-128"/>
              </a:rPr>
              <a:t>SPAN Port</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sp>
        <p:nvSpPr>
          <p:cNvPr id="59" name="禁止 58"/>
          <p:cNvSpPr/>
          <p:nvPr/>
        </p:nvSpPr>
        <p:spPr>
          <a:xfrm>
            <a:off x="4211960" y="3286725"/>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5" name="グループ化 39"/>
          <p:cNvGrpSpPr/>
          <p:nvPr/>
        </p:nvGrpSpPr>
        <p:grpSpPr>
          <a:xfrm>
            <a:off x="2339752" y="1702548"/>
            <a:ext cx="1500426" cy="1628336"/>
            <a:chOff x="2339752" y="1412775"/>
            <a:chExt cx="1500426" cy="1628336"/>
          </a:xfrm>
        </p:grpSpPr>
        <p:grpSp>
          <p:nvGrpSpPr>
            <p:cNvPr id="6" name="Group 60"/>
            <p:cNvGrpSpPr/>
            <p:nvPr/>
          </p:nvGrpSpPr>
          <p:grpSpPr bwMode="black">
            <a:xfrm>
              <a:off x="2339752" y="1412775"/>
              <a:ext cx="864096" cy="216024"/>
              <a:chOff x="2624328" y="438912"/>
              <a:chExt cx="3410712" cy="999076"/>
            </a:xfrm>
          </p:grpSpPr>
          <p:pic>
            <p:nvPicPr>
              <p:cNvPr id="66" name="Picture 58" descr="cisco_logo_423_RGB_noTM.wmf"/>
              <p:cNvPicPr>
                <a:picLocks noChangeAspect="1"/>
              </p:cNvPicPr>
              <p:nvPr/>
            </p:nvPicPr>
            <p:blipFill>
              <a:blip r:embed="rId14" cstate="print"/>
              <a:stretch>
                <a:fillRect/>
              </a:stretch>
            </p:blipFill>
            <p:spPr bwMode="black">
              <a:xfrm>
                <a:off x="2624328" y="438912"/>
                <a:ext cx="606509" cy="320040"/>
              </a:xfrm>
              <a:prstGeom prst="rect">
                <a:avLst/>
              </a:prstGeom>
            </p:spPr>
          </p:pic>
          <p:pic>
            <p:nvPicPr>
              <p:cNvPr id="67" name="Picture 59" descr="SIO_Logo_423_RGB.wmf"/>
              <p:cNvPicPr>
                <a:picLocks noChangeAspect="1"/>
              </p:cNvPicPr>
              <p:nvPr/>
            </p:nvPicPr>
            <p:blipFill>
              <a:blip r:embed="rId15" cstate="print"/>
              <a:stretch>
                <a:fillRect/>
              </a:stretch>
            </p:blipFill>
            <p:spPr bwMode="black">
              <a:xfrm>
                <a:off x="3282696" y="539496"/>
                <a:ext cx="2752344" cy="898492"/>
              </a:xfrm>
              <a:prstGeom prst="rect">
                <a:avLst/>
              </a:prstGeom>
            </p:spPr>
          </p:pic>
        </p:grpSp>
        <p:grpSp>
          <p:nvGrpSpPr>
            <p:cNvPr id="7" name="グループ化 105"/>
            <p:cNvGrpSpPr/>
            <p:nvPr/>
          </p:nvGrpSpPr>
          <p:grpSpPr>
            <a:xfrm>
              <a:off x="2411760" y="1700807"/>
              <a:ext cx="911284" cy="912476"/>
              <a:chOff x="1893424" y="3008118"/>
              <a:chExt cx="911284" cy="912476"/>
            </a:xfrm>
          </p:grpSpPr>
          <p:sp>
            <p:nvSpPr>
              <p:cNvPr id="69" name="Oval 86"/>
              <p:cNvSpPr>
                <a:spLocks/>
              </p:cNvSpPr>
              <p:nvPr/>
            </p:nvSpPr>
            <p:spPr bwMode="auto">
              <a:xfrm>
                <a:off x="1893424" y="3008118"/>
                <a:ext cx="911284" cy="91247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72" name="Picture 119" descr="whitesensorbase2011.png"/>
              <p:cNvPicPr>
                <a:picLocks noChangeAspect="1"/>
              </p:cNvPicPr>
              <p:nvPr/>
            </p:nvPicPr>
            <p:blipFill>
              <a:blip r:embed="rId16" cstate="print"/>
              <a:stretch>
                <a:fillRect/>
              </a:stretch>
            </p:blipFill>
            <p:spPr>
              <a:xfrm>
                <a:off x="2087885" y="3183138"/>
                <a:ext cx="524494" cy="540388"/>
              </a:xfrm>
              <a:prstGeom prst="rect">
                <a:avLst/>
              </a:prstGeom>
            </p:spPr>
          </p:pic>
        </p:grpSp>
        <p:pic>
          <p:nvPicPr>
            <p:cNvPr id="73" name="Picture 14" descr="rays"/>
            <p:cNvPicPr>
              <a:picLocks noChangeAspect="1" noChangeArrowheads="1"/>
            </p:cNvPicPr>
            <p:nvPr/>
          </p:nvPicPr>
          <p:blipFill>
            <a:blip r:embed="rId17" cstate="print"/>
            <a:srcRect/>
            <a:stretch>
              <a:fillRect/>
            </a:stretch>
          </p:blipFill>
          <p:spPr bwMode="gray">
            <a:xfrm rot="443264">
              <a:off x="3166287" y="2461808"/>
              <a:ext cx="673891" cy="579303"/>
            </a:xfrm>
            <a:prstGeom prst="rect">
              <a:avLst/>
            </a:prstGeom>
            <a:noFill/>
          </p:spPr>
        </p:pic>
      </p:grpSp>
      <p:sp>
        <p:nvSpPr>
          <p:cNvPr id="77" name="フリーフォーム 76"/>
          <p:cNvSpPr/>
          <p:nvPr/>
        </p:nvSpPr>
        <p:spPr>
          <a:xfrm>
            <a:off x="4465122" y="3353607"/>
            <a:ext cx="2565070" cy="1151906"/>
          </a:xfrm>
          <a:custGeom>
            <a:avLst/>
            <a:gdLst>
              <a:gd name="connsiteX0" fmla="*/ 2565070 w 2565070"/>
              <a:gd name="connsiteY0" fmla="*/ 1151906 h 1151906"/>
              <a:gd name="connsiteX1" fmla="*/ 2565070 w 2565070"/>
              <a:gd name="connsiteY1" fmla="*/ 1151906 h 1151906"/>
              <a:gd name="connsiteX2" fmla="*/ 0 w 2565070"/>
              <a:gd name="connsiteY2" fmla="*/ 973776 h 1151906"/>
              <a:gd name="connsiteX3" fmla="*/ 11875 w 2565070"/>
              <a:gd name="connsiteY3" fmla="*/ 0 h 1151906"/>
            </a:gdLst>
            <a:ahLst/>
            <a:cxnLst>
              <a:cxn ang="0">
                <a:pos x="connsiteX0" y="connsiteY0"/>
              </a:cxn>
              <a:cxn ang="0">
                <a:pos x="connsiteX1" y="connsiteY1"/>
              </a:cxn>
              <a:cxn ang="0">
                <a:pos x="connsiteX2" y="connsiteY2"/>
              </a:cxn>
              <a:cxn ang="0">
                <a:pos x="connsiteX3" y="connsiteY3"/>
              </a:cxn>
            </a:cxnLst>
            <a:rect l="l" t="t" r="r" b="b"/>
            <a:pathLst>
              <a:path w="2565070" h="1151906">
                <a:moveTo>
                  <a:pt x="2565070" y="1151906"/>
                </a:moveTo>
                <a:lnTo>
                  <a:pt x="2565070" y="1151906"/>
                </a:lnTo>
                <a:lnTo>
                  <a:pt x="0" y="973776"/>
                </a:lnTo>
                <a:lnTo>
                  <a:pt x="11875" y="0"/>
                </a:lnTo>
              </a:path>
            </a:pathLst>
          </a:cu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12"/>
          <p:cNvSpPr txBox="1">
            <a:spLocks noChangeArrowheads="1"/>
          </p:cNvSpPr>
          <p:nvPr/>
        </p:nvSpPr>
        <p:spPr bwMode="gray">
          <a:xfrm>
            <a:off x="6732240" y="3862789"/>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mn-ea"/>
                <a:cs typeface="メイリオ" pitchFamily="50" charset="-128"/>
              </a:rPr>
              <a:t>マルウェア感染</a:t>
            </a:r>
            <a:r>
              <a:rPr lang="en-US" altLang="ja-JP" sz="1200" b="1" dirty="0" smtClean="0">
                <a:solidFill>
                  <a:srgbClr val="FF0000"/>
                </a:solidFill>
                <a:latin typeface="+mn-ea"/>
                <a:cs typeface="メイリオ" pitchFamily="50" charset="-128"/>
              </a:rPr>
              <a:t>PC</a:t>
            </a:r>
            <a:endParaRPr lang="en-US" altLang="ja-JP" sz="1200" b="1" dirty="0">
              <a:solidFill>
                <a:srgbClr val="FF0000"/>
              </a:solidFill>
              <a:latin typeface="+mn-ea"/>
              <a:cs typeface="メイリオ" pitchFamily="50" charset="-128"/>
            </a:endParaRPr>
          </a:p>
        </p:txBody>
      </p:sp>
      <p:pic>
        <p:nvPicPr>
          <p:cNvPr id="42" name="Picture 17" descr="InternetThreat.png"/>
          <p:cNvPicPr>
            <a:picLocks noChangeAspect="1"/>
          </p:cNvPicPr>
          <p:nvPr/>
        </p:nvPicPr>
        <p:blipFill>
          <a:blip r:embed="rId18" cstate="print"/>
          <a:srcRect/>
          <a:stretch>
            <a:fillRect/>
          </a:stretch>
        </p:blipFill>
        <p:spPr bwMode="auto">
          <a:xfrm>
            <a:off x="7092280" y="4150821"/>
            <a:ext cx="589402" cy="567402"/>
          </a:xfrm>
          <a:prstGeom prst="rect">
            <a:avLst/>
          </a:prstGeom>
          <a:noFill/>
          <a:ln w="9525">
            <a:noFill/>
            <a:miter lim="800000"/>
            <a:headEnd/>
            <a:tailEnd/>
          </a:ln>
        </p:spPr>
      </p:pic>
      <p:sp>
        <p:nvSpPr>
          <p:cNvPr id="45" name="TextBox 12"/>
          <p:cNvSpPr txBox="1">
            <a:spLocks noChangeArrowheads="1"/>
          </p:cNvSpPr>
          <p:nvPr/>
        </p:nvSpPr>
        <p:spPr bwMode="gray">
          <a:xfrm>
            <a:off x="3707904" y="2422629"/>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Cisco </a:t>
            </a:r>
            <a:r>
              <a:rPr lang="en-US" altLang="ja-JP" sz="1200" b="1" dirty="0" err="1" smtClean="0">
                <a:solidFill>
                  <a:srgbClr val="787762"/>
                </a:solidFill>
                <a:ea typeface="ＭＳ Ｐゴシック" charset="-128"/>
              </a:rPr>
              <a:t>IronPort</a:t>
            </a:r>
            <a:r>
              <a:rPr lang="en-US" altLang="ja-JP" sz="1200" b="1" dirty="0" smtClean="0">
                <a:solidFill>
                  <a:srgbClr val="787762"/>
                </a:solidFill>
                <a:ea typeface="ＭＳ Ｐゴシック" charset="-128"/>
              </a:rPr>
              <a:t> </a:t>
            </a:r>
            <a:r>
              <a:rPr lang="en-US" altLang="ja-JP" sz="1200" b="1" dirty="0" err="1" smtClean="0">
                <a:solidFill>
                  <a:srgbClr val="787762"/>
                </a:solidFill>
                <a:ea typeface="ＭＳ Ｐゴシック" charset="-128"/>
              </a:rPr>
              <a:t>WSA</a:t>
            </a:r>
            <a:endParaRPr lang="en-US" altLang="ja-JP" sz="1200" b="1" dirty="0">
              <a:solidFill>
                <a:srgbClr val="787762"/>
              </a:solidFill>
              <a:ea typeface="ＭＳ Ｐゴシック" charset="-128"/>
            </a:endParaRPr>
          </a:p>
        </p:txBody>
      </p:sp>
      <p:sp>
        <p:nvSpPr>
          <p:cNvPr id="44" name="Text Box 56"/>
          <p:cNvSpPr txBox="1">
            <a:spLocks noChangeArrowheads="1"/>
          </p:cNvSpPr>
          <p:nvPr/>
        </p:nvSpPr>
        <p:spPr bwMode="gray">
          <a:xfrm>
            <a:off x="6156176" y="1461071"/>
            <a:ext cx="1781679" cy="359923"/>
          </a:xfrm>
          <a:prstGeom prst="rect">
            <a:avLst/>
          </a:prstGeom>
          <a:noFill/>
          <a:ln w="9525" algn="ctr">
            <a:noFill/>
            <a:miter lim="800000"/>
            <a:headEnd/>
            <a:tailEnd/>
          </a:ln>
          <a:effectLst/>
        </p:spPr>
        <p:txBody>
          <a:bodyPr wrap="none" lIns="82124" tIns="41061" rIns="82124" bIns="41061">
            <a:spAutoFit/>
          </a:bodyPr>
          <a:lstStyle/>
          <a:p>
            <a:pPr defTabSz="814388"/>
            <a:r>
              <a:rPr lang="ja-JP" altLang="en-US" sz="1800" b="1" dirty="0" smtClean="0">
                <a:solidFill>
                  <a:schemeClr val="tx2"/>
                </a:solidFill>
                <a:latin typeface="+mn-ea"/>
                <a:cs typeface="メイリオ" pitchFamily="50" charset="-128"/>
              </a:rPr>
              <a:t>脅威のみえる化</a:t>
            </a:r>
            <a:endParaRPr lang="ja-JP" altLang="en-US" sz="1800" b="1" dirty="0">
              <a:solidFill>
                <a:schemeClr val="tx2"/>
              </a:solidFill>
              <a:latin typeface="+mn-ea"/>
              <a:cs typeface="メイリオ" pitchFamily="50" charset="-128"/>
            </a:endParaRPr>
          </a:p>
        </p:txBody>
      </p:sp>
      <p:pic>
        <p:nvPicPr>
          <p:cNvPr id="48" name="Picture 57" descr="icon_color"/>
          <p:cNvPicPr>
            <a:picLocks noChangeAspect="1" noChangeArrowheads="1"/>
          </p:cNvPicPr>
          <p:nvPr/>
        </p:nvPicPr>
        <p:blipFill>
          <a:blip r:embed="rId19" cstate="print"/>
          <a:srcRect/>
          <a:stretch>
            <a:fillRect/>
          </a:stretch>
        </p:blipFill>
        <p:spPr bwMode="auto">
          <a:xfrm>
            <a:off x="3306180" y="4038683"/>
            <a:ext cx="473732" cy="451501"/>
          </a:xfrm>
          <a:prstGeom prst="rect">
            <a:avLst/>
          </a:prstGeom>
          <a:noFill/>
          <a:ln w="9525">
            <a:noFill/>
            <a:miter lim="800000"/>
            <a:headEnd/>
            <a:tailEnd/>
          </a:ln>
        </p:spPr>
      </p:pic>
      <p:sp>
        <p:nvSpPr>
          <p:cNvPr id="47" name="タイトル 46"/>
          <p:cNvSpPr>
            <a:spLocks noGrp="1"/>
          </p:cNvSpPr>
          <p:nvPr>
            <p:ph type="title"/>
          </p:nvPr>
        </p:nvSpPr>
        <p:spPr/>
        <p:txBody>
          <a:bodyPr/>
          <a:lstStyle/>
          <a:p>
            <a:r>
              <a:rPr lang="ja-JP" altLang="en-US" dirty="0" smtClean="0"/>
              <a:t>発見的防御（出口対策）の実施</a:t>
            </a:r>
            <a:br>
              <a:rPr lang="ja-JP" altLang="en-US" dirty="0" smtClean="0"/>
            </a:br>
            <a:r>
              <a:rPr lang="en-US" altLang="ja-JP" sz="2400" dirty="0" err="1" smtClean="0"/>
              <a:t>IronPort</a:t>
            </a:r>
            <a:r>
              <a:rPr lang="en-US" altLang="ja-JP" sz="2400" dirty="0" smtClean="0"/>
              <a:t> </a:t>
            </a:r>
            <a:r>
              <a:rPr lang="en-US" altLang="ja-JP" sz="2400" dirty="0" err="1" smtClean="0"/>
              <a:t>WSA</a:t>
            </a:r>
            <a:r>
              <a:rPr lang="en-US" altLang="ja-JP" sz="2400" dirty="0" smtClean="0"/>
              <a:t> </a:t>
            </a:r>
            <a:r>
              <a:rPr lang="en-US" altLang="ja-JP" sz="2400" dirty="0" err="1" smtClean="0"/>
              <a:t>L4</a:t>
            </a:r>
            <a:r>
              <a:rPr lang="ja-JP" altLang="en-US" sz="2400" dirty="0" smtClean="0"/>
              <a:t>トラックモニターでの防御</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right)">
                                      <p:cBhvr>
                                        <p:cTn id="7" dur="500"/>
                                        <p:tgtEl>
                                          <p:spTgt spid="7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dissolve">
                                      <p:cBhvr>
                                        <p:cTn id="11" dur="500"/>
                                        <p:tgtEl>
                                          <p:spTgt spid="9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dissolve">
                                      <p:cBhvr>
                                        <p:cTn id="28" dur="500"/>
                                        <p:tgtEl>
                                          <p:spTgt spid="91"/>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dissolve">
                                      <p:cBhvr>
                                        <p:cTn id="32" dur="1000"/>
                                        <p:tgtEl>
                                          <p:spTgt spid="59"/>
                                        </p:tgtEl>
                                      </p:cBhvr>
                                    </p:animEffect>
                                  </p:childTnLst>
                                </p:cTn>
                              </p:par>
                            </p:childTnLst>
                          </p:cTn>
                        </p:par>
                        <p:par>
                          <p:cTn id="33" fill="hold">
                            <p:stCondLst>
                              <p:cond delay="1500"/>
                            </p:stCondLst>
                            <p:childTnLst>
                              <p:par>
                                <p:cTn id="34" presetID="9" presetClass="entr" presetSubtype="0"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dissolve">
                                      <p:cBhvr>
                                        <p:cTn id="36" dur="500"/>
                                        <p:tgtEl>
                                          <p:spTgt spid="49"/>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P spid="59" grpId="0" animBg="1"/>
      <p:bldP spid="77" grpId="0" animBg="1"/>
      <p:bldP spid="4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utoShape 13"/>
          <p:cNvSpPr>
            <a:spLocks noChangeArrowheads="1"/>
          </p:cNvSpPr>
          <p:nvPr/>
        </p:nvSpPr>
        <p:spPr bwMode="auto">
          <a:xfrm flipH="1">
            <a:off x="3705704" y="1598712"/>
            <a:ext cx="2304256" cy="936104"/>
          </a:xfrm>
          <a:prstGeom prst="rightArrow">
            <a:avLst>
              <a:gd name="adj1" fmla="val 48593"/>
              <a:gd name="adj2" fmla="val 99200"/>
            </a:avLst>
          </a:prstGeom>
          <a:gradFill rotWithShape="1">
            <a:gsLst>
              <a:gs pos="0">
                <a:srgbClr val="FFEBFA"/>
              </a:gs>
              <a:gs pos="30000">
                <a:srgbClr val="C4D6EB"/>
              </a:gs>
              <a:gs pos="60001">
                <a:srgbClr val="85C2FF"/>
              </a:gs>
              <a:gs pos="100000">
                <a:srgbClr val="5E9EFF"/>
              </a:gs>
            </a:gsLst>
            <a:lin ang="0" scaled="1"/>
          </a:gradFill>
          <a:ln w="9525" algn="ctr">
            <a:solidFill>
              <a:schemeClr val="tx2"/>
            </a:solidFill>
            <a:miter lim="800000"/>
            <a:headEnd/>
            <a:tailEnd/>
          </a:ln>
        </p:spPr>
        <p:txBody>
          <a:bodyPr wrap="square" lIns="82124" tIns="41061" rIns="82124" bIns="41061" anchor="ctr">
            <a:spAutoFit/>
          </a:bodyPr>
          <a:lstStyle/>
          <a:p>
            <a:endParaRPr lang="ja-JP" altLang="en-US">
              <a:ea typeface="MS PGothic" pitchFamily="50" charset="-128"/>
            </a:endParaRPr>
          </a:p>
        </p:txBody>
      </p:sp>
      <p:pic>
        <p:nvPicPr>
          <p:cNvPr id="46" name="Picture 27" descr="binary code_2.png"/>
          <p:cNvPicPr>
            <a:picLocks noChangeAspect="1"/>
          </p:cNvPicPr>
          <p:nvPr/>
        </p:nvPicPr>
        <p:blipFill>
          <a:blip r:embed="rId3" cstate="print"/>
          <a:srcRect/>
          <a:stretch>
            <a:fillRect/>
          </a:stretch>
        </p:blipFill>
        <p:spPr bwMode="gray">
          <a:xfrm>
            <a:off x="4035846" y="2492896"/>
            <a:ext cx="1643972" cy="1296144"/>
          </a:xfrm>
          <a:prstGeom prst="rect">
            <a:avLst/>
          </a:prstGeom>
          <a:noFill/>
          <a:ln w="9525">
            <a:noFill/>
            <a:miter lim="800000"/>
            <a:headEnd/>
            <a:tailEnd/>
          </a:ln>
          <a:effectLst>
            <a:outerShdw dist="38100" dir="2700000" rotWithShape="0">
              <a:srgbClr val="808080">
                <a:alpha val="43999"/>
              </a:srgbClr>
            </a:outerShdw>
          </a:effectLst>
        </p:spPr>
      </p:pic>
      <p:pic>
        <p:nvPicPr>
          <p:cNvPr id="20" name="Picture 25"/>
          <p:cNvPicPr>
            <a:picLocks noChangeArrowheads="1"/>
          </p:cNvPicPr>
          <p:nvPr/>
        </p:nvPicPr>
        <p:blipFill>
          <a:blip r:embed="rId4" cstate="print"/>
          <a:srcRect/>
          <a:stretch>
            <a:fillRect/>
          </a:stretch>
        </p:blipFill>
        <p:spPr bwMode="auto">
          <a:xfrm>
            <a:off x="1475656" y="2996952"/>
            <a:ext cx="1368152" cy="864096"/>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51520" y="2852936"/>
            <a:ext cx="1238121" cy="1008112"/>
          </a:xfrm>
          <a:prstGeom prst="rect">
            <a:avLst/>
          </a:prstGeom>
          <a:noFill/>
          <a:ln w="9525">
            <a:noFill/>
            <a:miter lim="800000"/>
            <a:headEnd/>
            <a:tailEnd/>
          </a:ln>
          <a:effectLst/>
        </p:spPr>
      </p:pic>
      <p:sp>
        <p:nvSpPr>
          <p:cNvPr id="4" name="タイトル 3"/>
          <p:cNvSpPr>
            <a:spLocks noGrp="1"/>
          </p:cNvSpPr>
          <p:nvPr>
            <p:ph type="title"/>
          </p:nvPr>
        </p:nvSpPr>
        <p:spPr/>
        <p:txBody>
          <a:bodyPr/>
          <a:lstStyle/>
          <a:p>
            <a:r>
              <a:rPr lang="ja-JP" altLang="en-US" dirty="0">
                <a:latin typeface="+mj-ea"/>
                <a:cs typeface="メイリオ" pitchFamily="50" charset="-128"/>
              </a:rPr>
              <a:t>発見</a:t>
            </a:r>
            <a:r>
              <a:rPr lang="ja-JP" altLang="en-US" dirty="0" smtClean="0">
                <a:latin typeface="+mj-ea"/>
                <a:cs typeface="メイリオ" pitchFamily="50" charset="-128"/>
              </a:rPr>
              <a:t>的防御（出口対策）の実施</a:t>
            </a:r>
            <a:r>
              <a:rPr lang="en-US" altLang="ja-JP" dirty="0" smtClean="0">
                <a:latin typeface="+mj-ea"/>
                <a:cs typeface="メイリオ" pitchFamily="50" charset="-128"/>
              </a:rPr>
              <a:t/>
            </a:r>
            <a:br>
              <a:rPr lang="en-US" altLang="ja-JP" dirty="0" smtClean="0">
                <a:latin typeface="+mj-ea"/>
                <a:cs typeface="メイリオ" pitchFamily="50" charset="-128"/>
              </a:rPr>
            </a:br>
            <a:r>
              <a:rPr lang="en-US" altLang="ja-JP" sz="2400" dirty="0" err="1" smtClean="0">
                <a:latin typeface="+mj-ea"/>
                <a:cs typeface="メイリオ" pitchFamily="50" charset="-128"/>
              </a:rPr>
              <a:t>ASA</a:t>
            </a:r>
            <a:r>
              <a:rPr lang="en-US" altLang="ja-JP" sz="2400" dirty="0" smtClean="0">
                <a:latin typeface="+mj-ea"/>
                <a:cs typeface="メイリオ" pitchFamily="50" charset="-128"/>
              </a:rPr>
              <a:t> Botnet Traffic Filter</a:t>
            </a:r>
            <a:r>
              <a:rPr lang="ja-JP" altLang="en-US" sz="2400" dirty="0" smtClean="0">
                <a:latin typeface="+mj-ea"/>
                <a:cs typeface="メイリオ" pitchFamily="50" charset="-128"/>
              </a:rPr>
              <a:t>での防御</a:t>
            </a:r>
            <a:endParaRPr lang="en-US" sz="2400" dirty="0">
              <a:latin typeface="+mj-ea"/>
              <a:cs typeface="メイリオ" pitchFamily="50" charset="-128"/>
            </a:endParaRPr>
          </a:p>
        </p:txBody>
      </p:sp>
      <p:pic>
        <p:nvPicPr>
          <p:cNvPr id="18" name="Picture 34"/>
          <p:cNvPicPr>
            <a:picLocks noChangeArrowheads="1"/>
          </p:cNvPicPr>
          <p:nvPr/>
        </p:nvPicPr>
        <p:blipFill>
          <a:blip r:embed="rId6" cstate="print"/>
          <a:srcRect/>
          <a:stretch>
            <a:fillRect/>
          </a:stretch>
        </p:blipFill>
        <p:spPr bwMode="auto">
          <a:xfrm>
            <a:off x="6948264" y="3861048"/>
            <a:ext cx="909637" cy="822325"/>
          </a:xfrm>
          <a:prstGeom prst="rect">
            <a:avLst/>
          </a:prstGeom>
          <a:noFill/>
          <a:ln w="9525">
            <a:noFill/>
            <a:miter lim="800000"/>
            <a:headEnd/>
            <a:tailEnd/>
          </a:ln>
        </p:spPr>
      </p:pic>
      <p:sp>
        <p:nvSpPr>
          <p:cNvPr id="60" name="TextBox 12"/>
          <p:cNvSpPr txBox="1">
            <a:spLocks noChangeArrowheads="1"/>
          </p:cNvSpPr>
          <p:nvPr/>
        </p:nvSpPr>
        <p:spPr bwMode="gray">
          <a:xfrm>
            <a:off x="1763688" y="3284984"/>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ボットネット</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grpSp>
        <p:nvGrpSpPr>
          <p:cNvPr id="2" name="Group 13"/>
          <p:cNvGrpSpPr>
            <a:grpSpLocks/>
          </p:cNvGrpSpPr>
          <p:nvPr/>
        </p:nvGrpSpPr>
        <p:grpSpPr bwMode="auto">
          <a:xfrm>
            <a:off x="827584" y="1772816"/>
            <a:ext cx="790575" cy="762000"/>
            <a:chOff x="192" y="897"/>
            <a:chExt cx="807" cy="771"/>
          </a:xfrm>
        </p:grpSpPr>
        <p:pic>
          <p:nvPicPr>
            <p:cNvPr id="81" name="Picture 14" descr="L horn"/>
            <p:cNvPicPr>
              <a:picLocks noChangeAspect="1" noChangeArrowheads="1"/>
            </p:cNvPicPr>
            <p:nvPr/>
          </p:nvPicPr>
          <p:blipFill>
            <a:blip r:embed="rId7" cstate="print"/>
            <a:srcRect/>
            <a:stretch>
              <a:fillRect/>
            </a:stretch>
          </p:blipFill>
          <p:spPr bwMode="auto">
            <a:xfrm>
              <a:off x="336" y="897"/>
              <a:ext cx="148" cy="236"/>
            </a:xfrm>
            <a:prstGeom prst="rect">
              <a:avLst/>
            </a:prstGeom>
            <a:noFill/>
            <a:effectLst>
              <a:outerShdw dist="38088" dir="20340037" algn="ctr" rotWithShape="0">
                <a:schemeClr val="bg2"/>
              </a:outerShdw>
            </a:effectLst>
          </p:spPr>
        </p:pic>
        <p:pic>
          <p:nvPicPr>
            <p:cNvPr id="82" name="Picture 15" descr="laptop_gry"/>
            <p:cNvPicPr>
              <a:picLocks noChangeAspect="1" noChangeArrowheads="1"/>
            </p:cNvPicPr>
            <p:nvPr/>
          </p:nvPicPr>
          <p:blipFill>
            <a:blip r:embed="rId8" cstate="print"/>
            <a:srcRect/>
            <a:stretch>
              <a:fillRect/>
            </a:stretch>
          </p:blipFill>
          <p:spPr bwMode="auto">
            <a:xfrm>
              <a:off x="192" y="1008"/>
              <a:ext cx="807" cy="660"/>
            </a:xfrm>
            <a:prstGeom prst="rect">
              <a:avLst/>
            </a:prstGeom>
            <a:noFill/>
          </p:spPr>
        </p:pic>
        <p:pic>
          <p:nvPicPr>
            <p:cNvPr id="83" name="Picture 16" descr="R horn"/>
            <p:cNvPicPr>
              <a:picLocks noChangeAspect="1" noChangeArrowheads="1"/>
            </p:cNvPicPr>
            <p:nvPr/>
          </p:nvPicPr>
          <p:blipFill>
            <a:blip r:embed="rId9" cstate="print"/>
            <a:srcRect/>
            <a:stretch>
              <a:fillRect/>
            </a:stretch>
          </p:blipFill>
          <p:spPr bwMode="auto">
            <a:xfrm>
              <a:off x="672" y="1058"/>
              <a:ext cx="148" cy="238"/>
            </a:xfrm>
            <a:prstGeom prst="rect">
              <a:avLst/>
            </a:prstGeom>
            <a:noFill/>
            <a:effectLst>
              <a:outerShdw dist="38092" dir="1799984" algn="ctr" rotWithShape="0">
                <a:schemeClr val="bg2"/>
              </a:outerShdw>
            </a:effectLst>
          </p:spPr>
        </p:pic>
      </p:grpSp>
      <p:cxnSp>
        <p:nvCxnSpPr>
          <p:cNvPr id="84" name="直線コネクタ 83"/>
          <p:cNvCxnSpPr>
            <a:stCxn id="82" idx="2"/>
          </p:cNvCxnSpPr>
          <p:nvPr/>
        </p:nvCxnSpPr>
        <p:spPr>
          <a:xfrm rot="16200000" flipH="1">
            <a:off x="1010184" y="2747504"/>
            <a:ext cx="462136" cy="3676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12"/>
          <p:cNvSpPr txBox="1">
            <a:spLocks noChangeArrowheads="1"/>
          </p:cNvSpPr>
          <p:nvPr/>
        </p:nvSpPr>
        <p:spPr bwMode="gray">
          <a:xfrm>
            <a:off x="3347864" y="4861609"/>
            <a:ext cx="3024336" cy="1015663"/>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全ポートをスキャンし、外部のコマンド＆コントロールホストや不正サイトへ接続しようとするトラフィックを可視化・遮断。</a:t>
            </a:r>
            <a:endParaRPr lang="en-US" altLang="ja-JP" sz="1200" b="1" dirty="0" smtClean="0">
              <a:solidFill>
                <a:schemeClr val="accent3">
                  <a:lumMod val="10000"/>
                </a:schemeClr>
              </a:solidFill>
              <a:latin typeface="+mn-ea"/>
              <a:cs typeface="メイリオ" pitchFamily="50" charset="-128"/>
            </a:endParaRPr>
          </a:p>
          <a:p>
            <a:pPr algn="l" eaLnBrk="1" hangingPunct="1">
              <a:lnSpc>
                <a:spcPct val="100000"/>
              </a:lnSpc>
            </a:pPr>
            <a:r>
              <a:rPr lang="en-US" altLang="ja-JP" sz="1200" b="1" dirty="0" smtClean="0">
                <a:solidFill>
                  <a:schemeClr val="accent3">
                    <a:lumMod val="10000"/>
                  </a:schemeClr>
                </a:solidFill>
                <a:latin typeface="+mn-ea"/>
                <a:cs typeface="メイリオ" pitchFamily="50" charset="-128"/>
              </a:rPr>
              <a:t>Syslog</a:t>
            </a:r>
            <a:r>
              <a:rPr lang="ja-JP" altLang="en-US" sz="1200" b="1" dirty="0" smtClean="0">
                <a:solidFill>
                  <a:schemeClr val="accent3">
                    <a:lumMod val="10000"/>
                  </a:schemeClr>
                </a:solidFill>
                <a:latin typeface="+mn-ea"/>
                <a:cs typeface="メイリオ" pitchFamily="50" charset="-128"/>
              </a:rPr>
              <a:t>でアラート通知が可能。</a:t>
            </a:r>
            <a:endParaRPr lang="en-US" altLang="ja-JP" sz="1200" b="1" dirty="0">
              <a:solidFill>
                <a:schemeClr val="accent3">
                  <a:lumMod val="10000"/>
                </a:schemeClr>
              </a:solidFill>
              <a:latin typeface="+mn-ea"/>
              <a:cs typeface="メイリオ" pitchFamily="50" charset="-128"/>
            </a:endParaRPr>
          </a:p>
        </p:txBody>
      </p:sp>
      <p:sp>
        <p:nvSpPr>
          <p:cNvPr id="92" name="TextBox 12"/>
          <p:cNvSpPr txBox="1">
            <a:spLocks noChangeArrowheads="1"/>
          </p:cNvSpPr>
          <p:nvPr/>
        </p:nvSpPr>
        <p:spPr bwMode="gray">
          <a:xfrm>
            <a:off x="611560" y="1556792"/>
            <a:ext cx="136815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サイバー犯罪者</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95" name="TextBox 12"/>
          <p:cNvSpPr txBox="1">
            <a:spLocks noChangeArrowheads="1"/>
          </p:cNvSpPr>
          <p:nvPr/>
        </p:nvSpPr>
        <p:spPr bwMode="gray">
          <a:xfrm>
            <a:off x="5425642" y="3705633"/>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err="1" smtClean="0">
                <a:solidFill>
                  <a:srgbClr val="FF0000"/>
                </a:solidFill>
                <a:ea typeface="ＭＳ Ｐゴシック" charset="-128"/>
              </a:rPr>
              <a:t>C&amp;C</a:t>
            </a:r>
            <a:r>
              <a:rPr lang="ja-JP" altLang="en-US" sz="1200" b="1" dirty="0" smtClean="0">
                <a:solidFill>
                  <a:srgbClr val="FF0000"/>
                </a:solidFill>
                <a:ea typeface="ＭＳ Ｐゴシック" charset="-128"/>
              </a:rPr>
              <a:t>への通信</a:t>
            </a:r>
            <a:endParaRPr lang="en-US" altLang="ja-JP" sz="1200" b="1" dirty="0">
              <a:solidFill>
                <a:srgbClr val="FF0000"/>
              </a:solidFill>
              <a:ea typeface="ＭＳ Ｐゴシック" charset="-128"/>
            </a:endParaRPr>
          </a:p>
        </p:txBody>
      </p:sp>
      <p:pic>
        <p:nvPicPr>
          <p:cNvPr id="41" name="Picture 37"/>
          <p:cNvPicPr>
            <a:picLocks noChangeArrowheads="1"/>
          </p:cNvPicPr>
          <p:nvPr/>
        </p:nvPicPr>
        <p:blipFill>
          <a:blip r:embed="rId10" cstate="print"/>
          <a:srcRect/>
          <a:stretch>
            <a:fillRect/>
          </a:stretch>
        </p:blipFill>
        <p:spPr bwMode="auto">
          <a:xfrm>
            <a:off x="2627784" y="3573016"/>
            <a:ext cx="576064" cy="432048"/>
          </a:xfrm>
          <a:prstGeom prst="rect">
            <a:avLst/>
          </a:prstGeom>
          <a:noFill/>
          <a:ln w="9525">
            <a:noFill/>
            <a:miter lim="800000"/>
            <a:headEnd/>
            <a:tailEnd/>
          </a:ln>
        </p:spPr>
      </p:pic>
      <p:cxnSp>
        <p:nvCxnSpPr>
          <p:cNvPr id="50" name="直線コネクタ 49"/>
          <p:cNvCxnSpPr>
            <a:endCxn id="18" idx="1"/>
          </p:cNvCxnSpPr>
          <p:nvPr/>
        </p:nvCxnSpPr>
        <p:spPr>
          <a:xfrm>
            <a:off x="4791869" y="4200619"/>
            <a:ext cx="2156395" cy="71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10800000">
            <a:off x="3203848" y="3861048"/>
            <a:ext cx="576064" cy="3395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 name="禁止 58"/>
          <p:cNvSpPr/>
          <p:nvPr/>
        </p:nvSpPr>
        <p:spPr>
          <a:xfrm>
            <a:off x="4791869" y="3924394"/>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3" name="グループ化 39"/>
          <p:cNvGrpSpPr/>
          <p:nvPr/>
        </p:nvGrpSpPr>
        <p:grpSpPr>
          <a:xfrm>
            <a:off x="2453635" y="1700807"/>
            <a:ext cx="1500426" cy="1628336"/>
            <a:chOff x="2339752" y="1412775"/>
            <a:chExt cx="1500426" cy="1628336"/>
          </a:xfrm>
        </p:grpSpPr>
        <p:grpSp>
          <p:nvGrpSpPr>
            <p:cNvPr id="5" name="Group 60"/>
            <p:cNvGrpSpPr/>
            <p:nvPr/>
          </p:nvGrpSpPr>
          <p:grpSpPr bwMode="black">
            <a:xfrm>
              <a:off x="2339752" y="1412775"/>
              <a:ext cx="864096" cy="216024"/>
              <a:chOff x="2624328" y="438912"/>
              <a:chExt cx="3410712" cy="999076"/>
            </a:xfrm>
          </p:grpSpPr>
          <p:pic>
            <p:nvPicPr>
              <p:cNvPr id="66" name="Picture 58" descr="cisco_logo_423_RGB_noTM.wmf"/>
              <p:cNvPicPr>
                <a:picLocks noChangeAspect="1"/>
              </p:cNvPicPr>
              <p:nvPr/>
            </p:nvPicPr>
            <p:blipFill>
              <a:blip r:embed="rId11" cstate="print"/>
              <a:stretch>
                <a:fillRect/>
              </a:stretch>
            </p:blipFill>
            <p:spPr bwMode="black">
              <a:xfrm>
                <a:off x="2624328" y="438912"/>
                <a:ext cx="606509" cy="320040"/>
              </a:xfrm>
              <a:prstGeom prst="rect">
                <a:avLst/>
              </a:prstGeom>
            </p:spPr>
          </p:pic>
          <p:pic>
            <p:nvPicPr>
              <p:cNvPr id="67" name="Picture 59" descr="SIO_Logo_423_RGB.wmf"/>
              <p:cNvPicPr>
                <a:picLocks noChangeAspect="1"/>
              </p:cNvPicPr>
              <p:nvPr/>
            </p:nvPicPr>
            <p:blipFill>
              <a:blip r:embed="rId12" cstate="print"/>
              <a:stretch>
                <a:fillRect/>
              </a:stretch>
            </p:blipFill>
            <p:spPr bwMode="black">
              <a:xfrm>
                <a:off x="3282696" y="539496"/>
                <a:ext cx="2752344" cy="898492"/>
              </a:xfrm>
              <a:prstGeom prst="rect">
                <a:avLst/>
              </a:prstGeom>
            </p:spPr>
          </p:pic>
        </p:grpSp>
        <p:grpSp>
          <p:nvGrpSpPr>
            <p:cNvPr id="6" name="グループ化 105"/>
            <p:cNvGrpSpPr/>
            <p:nvPr/>
          </p:nvGrpSpPr>
          <p:grpSpPr>
            <a:xfrm>
              <a:off x="2411760" y="1700807"/>
              <a:ext cx="911284" cy="912476"/>
              <a:chOff x="1893424" y="3008118"/>
              <a:chExt cx="911284" cy="912476"/>
            </a:xfrm>
          </p:grpSpPr>
          <p:sp>
            <p:nvSpPr>
              <p:cNvPr id="69" name="Oval 86"/>
              <p:cNvSpPr>
                <a:spLocks/>
              </p:cNvSpPr>
              <p:nvPr/>
            </p:nvSpPr>
            <p:spPr bwMode="auto">
              <a:xfrm>
                <a:off x="1893424" y="3008118"/>
                <a:ext cx="911284" cy="91247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72" name="Picture 119" descr="whitesensorbase2011.png"/>
              <p:cNvPicPr>
                <a:picLocks noChangeAspect="1"/>
              </p:cNvPicPr>
              <p:nvPr/>
            </p:nvPicPr>
            <p:blipFill>
              <a:blip r:embed="rId13" cstate="print"/>
              <a:stretch>
                <a:fillRect/>
              </a:stretch>
            </p:blipFill>
            <p:spPr>
              <a:xfrm>
                <a:off x="2087885" y="3183138"/>
                <a:ext cx="524494" cy="540388"/>
              </a:xfrm>
              <a:prstGeom prst="rect">
                <a:avLst/>
              </a:prstGeom>
            </p:spPr>
          </p:pic>
        </p:grpSp>
        <p:pic>
          <p:nvPicPr>
            <p:cNvPr id="73" name="Picture 14" descr="rays"/>
            <p:cNvPicPr>
              <a:picLocks noChangeAspect="1" noChangeArrowheads="1"/>
            </p:cNvPicPr>
            <p:nvPr/>
          </p:nvPicPr>
          <p:blipFill>
            <a:blip r:embed="rId14" cstate="print"/>
            <a:srcRect/>
            <a:stretch>
              <a:fillRect/>
            </a:stretch>
          </p:blipFill>
          <p:spPr bwMode="gray">
            <a:xfrm rot="443264">
              <a:off x="3166287" y="2461808"/>
              <a:ext cx="673891" cy="579303"/>
            </a:xfrm>
            <a:prstGeom prst="rect">
              <a:avLst/>
            </a:prstGeom>
            <a:noFill/>
          </p:spPr>
        </p:pic>
      </p:grpSp>
      <p:sp>
        <p:nvSpPr>
          <p:cNvPr id="80" name="TextBox 12"/>
          <p:cNvSpPr txBox="1">
            <a:spLocks noChangeArrowheads="1"/>
          </p:cNvSpPr>
          <p:nvPr/>
        </p:nvSpPr>
        <p:spPr bwMode="gray">
          <a:xfrm>
            <a:off x="6732240" y="3573016"/>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mn-ea"/>
                <a:cs typeface="メイリオ" pitchFamily="50" charset="-128"/>
              </a:rPr>
              <a:t>マルウェア感染</a:t>
            </a:r>
            <a:r>
              <a:rPr lang="en-US" altLang="ja-JP" sz="1200" b="1" dirty="0" smtClean="0">
                <a:solidFill>
                  <a:srgbClr val="FF0000"/>
                </a:solidFill>
                <a:latin typeface="+mn-ea"/>
                <a:cs typeface="メイリオ" pitchFamily="50" charset="-128"/>
              </a:rPr>
              <a:t>PC</a:t>
            </a:r>
            <a:endParaRPr lang="en-US" altLang="ja-JP" sz="1200" b="1" dirty="0">
              <a:solidFill>
                <a:srgbClr val="FF0000"/>
              </a:solidFill>
              <a:latin typeface="+mn-ea"/>
              <a:cs typeface="メイリオ" pitchFamily="50" charset="-128"/>
            </a:endParaRPr>
          </a:p>
        </p:txBody>
      </p:sp>
      <p:pic>
        <p:nvPicPr>
          <p:cNvPr id="42" name="Picture 17" descr="InternetThreat.png"/>
          <p:cNvPicPr>
            <a:picLocks noChangeAspect="1"/>
          </p:cNvPicPr>
          <p:nvPr/>
        </p:nvPicPr>
        <p:blipFill>
          <a:blip r:embed="rId15" cstate="print"/>
          <a:srcRect/>
          <a:stretch>
            <a:fillRect/>
          </a:stretch>
        </p:blipFill>
        <p:spPr bwMode="auto">
          <a:xfrm>
            <a:off x="7092280" y="3861048"/>
            <a:ext cx="589402" cy="567402"/>
          </a:xfrm>
          <a:prstGeom prst="rect">
            <a:avLst/>
          </a:prstGeom>
          <a:noFill/>
          <a:ln w="9525">
            <a:noFill/>
            <a:miter lim="800000"/>
            <a:headEnd/>
            <a:tailEnd/>
          </a:ln>
        </p:spPr>
      </p:pic>
      <p:sp>
        <p:nvSpPr>
          <p:cNvPr id="45" name="TextBox 12"/>
          <p:cNvSpPr txBox="1">
            <a:spLocks noChangeArrowheads="1"/>
          </p:cNvSpPr>
          <p:nvPr/>
        </p:nvSpPr>
        <p:spPr bwMode="gray">
          <a:xfrm>
            <a:off x="3554995" y="4573789"/>
            <a:ext cx="2491681"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787762"/>
                </a:solidFill>
                <a:ea typeface="ＭＳ Ｐゴシック" charset="-128"/>
              </a:rPr>
              <a:t>Cisco </a:t>
            </a:r>
            <a:r>
              <a:rPr lang="en-US" altLang="ja-JP" sz="1200" b="1" dirty="0" err="1" smtClean="0">
                <a:solidFill>
                  <a:srgbClr val="787762"/>
                </a:solidFill>
                <a:ea typeface="ＭＳ Ｐゴシック" charset="-128"/>
              </a:rPr>
              <a:t>ASA</a:t>
            </a:r>
            <a:r>
              <a:rPr lang="en-US" altLang="ja-JP" sz="1200" b="1" dirty="0" smtClean="0">
                <a:solidFill>
                  <a:srgbClr val="787762"/>
                </a:solidFill>
                <a:ea typeface="ＭＳ Ｐゴシック" charset="-128"/>
              </a:rPr>
              <a:t> Botnet </a:t>
            </a:r>
            <a:r>
              <a:rPr lang="en-US" altLang="ja-JP" sz="1200" b="1" dirty="0" err="1" smtClean="0">
                <a:solidFill>
                  <a:srgbClr val="787762"/>
                </a:solidFill>
                <a:ea typeface="ＭＳ Ｐゴシック" charset="-128"/>
              </a:rPr>
              <a:t>Trafiic</a:t>
            </a:r>
            <a:r>
              <a:rPr lang="en-US" altLang="ja-JP" sz="1200" b="1" dirty="0" smtClean="0">
                <a:solidFill>
                  <a:srgbClr val="787762"/>
                </a:solidFill>
                <a:ea typeface="ＭＳ Ｐゴシック" charset="-128"/>
              </a:rPr>
              <a:t> Filter</a:t>
            </a:r>
            <a:endParaRPr lang="en-US" altLang="ja-JP" sz="1200" b="1" dirty="0">
              <a:solidFill>
                <a:srgbClr val="787762"/>
              </a:solidFill>
              <a:ea typeface="ＭＳ Ｐゴシック" charset="-128"/>
            </a:endParaRPr>
          </a:p>
        </p:txBody>
      </p:sp>
      <p:pic>
        <p:nvPicPr>
          <p:cNvPr id="44" name="Picture 29" descr="icon_color"/>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3779912" y="3573016"/>
            <a:ext cx="99897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descr="dashboard"/>
          <p:cNvPicPr>
            <a:picLocks noChangeAspect="1" noChangeArrowheads="1"/>
          </p:cNvPicPr>
          <p:nvPr/>
        </p:nvPicPr>
        <p:blipFill>
          <a:blip r:embed="rId17" cstate="print">
            <a:extLst>
              <a:ext uri="{28A0092B-C50C-407E-A947-70E740481C1C}">
                <a14:useLocalDpi xmlns="" xmlns:a14="http://schemas.microsoft.com/office/drawing/2010/main" val="0"/>
              </a:ext>
            </a:extLst>
          </a:blip>
          <a:srcRect l="61809" t="51233" r="3775" b="7263"/>
          <a:stretch>
            <a:fillRect/>
          </a:stretch>
        </p:blipFill>
        <p:spPr bwMode="auto">
          <a:xfrm>
            <a:off x="6256127" y="1224283"/>
            <a:ext cx="2348321" cy="1916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flipV="1">
            <a:off x="4734914" y="4034411"/>
            <a:ext cx="2296270" cy="113117"/>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8" name="Text Box 56"/>
          <p:cNvSpPr txBox="1">
            <a:spLocks noChangeArrowheads="1"/>
          </p:cNvSpPr>
          <p:nvPr/>
        </p:nvSpPr>
        <p:spPr bwMode="gray">
          <a:xfrm>
            <a:off x="6201543" y="908397"/>
            <a:ext cx="1781679" cy="359923"/>
          </a:xfrm>
          <a:prstGeom prst="rect">
            <a:avLst/>
          </a:prstGeom>
          <a:noFill/>
          <a:ln w="9525" algn="ctr">
            <a:noFill/>
            <a:miter lim="800000"/>
            <a:headEnd/>
            <a:tailEnd/>
          </a:ln>
          <a:effectLst/>
        </p:spPr>
        <p:txBody>
          <a:bodyPr wrap="none" lIns="82124" tIns="41061" rIns="82124" bIns="41061">
            <a:spAutoFit/>
          </a:bodyPr>
          <a:lstStyle/>
          <a:p>
            <a:pPr defTabSz="814388"/>
            <a:r>
              <a:rPr lang="ja-JP" altLang="en-US" sz="1800" b="1" dirty="0" smtClean="0">
                <a:solidFill>
                  <a:schemeClr val="tx2"/>
                </a:solidFill>
                <a:latin typeface="+mn-ea"/>
                <a:cs typeface="メイリオ" pitchFamily="50" charset="-128"/>
              </a:rPr>
              <a:t>脅威のみえる化</a:t>
            </a:r>
            <a:endParaRPr lang="ja-JP" altLang="en-US" sz="1800" b="1" dirty="0">
              <a:solidFill>
                <a:schemeClr val="tx2"/>
              </a:solidFill>
              <a:latin typeface="+mn-ea"/>
              <a:cs typeface="メイリオ" pitchFamily="50" charset="-128"/>
            </a:endParaRPr>
          </a:p>
        </p:txBody>
      </p:sp>
    </p:spTree>
    <p:extLst>
      <p:ext uri="{BB962C8B-B14F-4D97-AF65-F5344CB8AC3E}">
        <p14:creationId xmlns="" xmlns:p14="http://schemas.microsoft.com/office/powerpoint/2010/main" val="35281291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dissolve">
                                      <p:cBhvr>
                                        <p:cTn id="10" dur="500"/>
                                        <p:tgtEl>
                                          <p:spTgt spid="9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dissolve">
                                      <p:cBhvr>
                                        <p:cTn id="26" dur="500"/>
                                        <p:tgtEl>
                                          <p:spTgt spid="91"/>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dissolve">
                                      <p:cBhvr>
                                        <p:cTn id="30" dur="10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ssolve">
                                      <p:cBhvr>
                                        <p:cTn id="35" dur="500"/>
                                        <p:tgtEl>
                                          <p:spTgt spid="47"/>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1" grpId="0" animBg="1"/>
      <p:bldP spid="95" grpId="0"/>
      <p:bldP spid="59" grpId="0" animBg="1"/>
      <p:bldP spid="4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直線コネクタ 114"/>
          <p:cNvCxnSpPr>
            <a:stCxn id="39" idx="1"/>
            <a:endCxn id="111" idx="1"/>
          </p:cNvCxnSpPr>
          <p:nvPr/>
        </p:nvCxnSpPr>
        <p:spPr>
          <a:xfrm rot="10800000" flipH="1">
            <a:off x="5580112" y="2039963"/>
            <a:ext cx="1440160" cy="2884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41"/>
          <p:cNvPicPr>
            <a:picLocks noChangeAspect="1" noChangeArrowheads="1"/>
          </p:cNvPicPr>
          <p:nvPr/>
        </p:nvPicPr>
        <p:blipFill>
          <a:blip r:embed="rId3" cstate="print"/>
          <a:srcRect/>
          <a:stretch>
            <a:fillRect/>
          </a:stretch>
        </p:blipFill>
        <p:spPr bwMode="auto">
          <a:xfrm>
            <a:off x="5364088" y="3645024"/>
            <a:ext cx="1143744" cy="535126"/>
          </a:xfrm>
          <a:prstGeom prst="rect">
            <a:avLst/>
          </a:prstGeom>
          <a:noFill/>
          <a:ln w="9525">
            <a:noFill/>
            <a:miter lim="800000"/>
            <a:headEnd/>
            <a:tailEnd/>
          </a:ln>
        </p:spPr>
      </p:pic>
      <p:pic>
        <p:nvPicPr>
          <p:cNvPr id="44" name="Picture 18"/>
          <p:cNvPicPr>
            <a:picLocks noChangeArrowheads="1"/>
          </p:cNvPicPr>
          <p:nvPr/>
        </p:nvPicPr>
        <p:blipFill>
          <a:blip r:embed="rId4" cstate="print"/>
          <a:srcRect/>
          <a:stretch>
            <a:fillRect/>
          </a:stretch>
        </p:blipFill>
        <p:spPr bwMode="auto">
          <a:xfrm>
            <a:off x="4535996" y="3711516"/>
            <a:ext cx="540060" cy="725596"/>
          </a:xfrm>
          <a:prstGeom prst="rect">
            <a:avLst/>
          </a:prstGeom>
          <a:noFill/>
          <a:ln w="9525">
            <a:noFill/>
            <a:miter lim="800000"/>
            <a:headEnd/>
            <a:tailEnd/>
          </a:ln>
        </p:spPr>
      </p:pic>
      <p:pic>
        <p:nvPicPr>
          <p:cNvPr id="46" name="Picture 27" descr="binary code_2.png"/>
          <p:cNvPicPr>
            <a:picLocks noChangeAspect="1"/>
          </p:cNvPicPr>
          <p:nvPr/>
        </p:nvPicPr>
        <p:blipFill>
          <a:blip r:embed="rId5" cstate="print"/>
          <a:srcRect/>
          <a:stretch>
            <a:fillRect/>
          </a:stretch>
        </p:blipFill>
        <p:spPr bwMode="gray">
          <a:xfrm>
            <a:off x="2627784" y="4581128"/>
            <a:ext cx="1643972" cy="1296144"/>
          </a:xfrm>
          <a:prstGeom prst="rect">
            <a:avLst/>
          </a:prstGeom>
          <a:noFill/>
          <a:ln w="9525">
            <a:noFill/>
            <a:miter lim="800000"/>
            <a:headEnd/>
            <a:tailEnd/>
          </a:ln>
          <a:effectLst>
            <a:outerShdw dist="38100" dir="2700000" rotWithShape="0">
              <a:srgbClr val="808080">
                <a:alpha val="43999"/>
              </a:srgbClr>
            </a:outerShdw>
          </a:effectLst>
        </p:spPr>
      </p:pic>
      <p:pic>
        <p:nvPicPr>
          <p:cNvPr id="20" name="Picture 25"/>
          <p:cNvPicPr>
            <a:picLocks noChangeArrowheads="1"/>
          </p:cNvPicPr>
          <p:nvPr/>
        </p:nvPicPr>
        <p:blipFill>
          <a:blip r:embed="rId6" cstate="print"/>
          <a:srcRect/>
          <a:stretch>
            <a:fillRect/>
          </a:stretch>
        </p:blipFill>
        <p:spPr bwMode="auto">
          <a:xfrm>
            <a:off x="1475656" y="2996952"/>
            <a:ext cx="1368152" cy="864096"/>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251520" y="2852936"/>
            <a:ext cx="1238121" cy="1008112"/>
          </a:xfrm>
          <a:prstGeom prst="rect">
            <a:avLst/>
          </a:prstGeom>
          <a:noFill/>
          <a:ln w="9525">
            <a:noFill/>
            <a:miter lim="800000"/>
            <a:headEnd/>
            <a:tailEnd/>
          </a:ln>
          <a:effectLst/>
        </p:spPr>
      </p:pic>
      <p:pic>
        <p:nvPicPr>
          <p:cNvPr id="18" name="Picture 34"/>
          <p:cNvPicPr>
            <a:picLocks noChangeArrowheads="1"/>
          </p:cNvPicPr>
          <p:nvPr/>
        </p:nvPicPr>
        <p:blipFill>
          <a:blip r:embed="rId8" cstate="print"/>
          <a:srcRect/>
          <a:stretch>
            <a:fillRect/>
          </a:stretch>
        </p:blipFill>
        <p:spPr bwMode="auto">
          <a:xfrm>
            <a:off x="6948264" y="3861048"/>
            <a:ext cx="909637" cy="822325"/>
          </a:xfrm>
          <a:prstGeom prst="rect">
            <a:avLst/>
          </a:prstGeom>
          <a:noFill/>
          <a:ln w="9525">
            <a:noFill/>
            <a:miter lim="800000"/>
            <a:headEnd/>
            <a:tailEnd/>
          </a:ln>
        </p:spPr>
      </p:pic>
      <p:sp>
        <p:nvSpPr>
          <p:cNvPr id="60" name="TextBox 12"/>
          <p:cNvSpPr txBox="1">
            <a:spLocks noChangeArrowheads="1"/>
          </p:cNvSpPr>
          <p:nvPr/>
        </p:nvSpPr>
        <p:spPr bwMode="gray">
          <a:xfrm>
            <a:off x="1763688" y="3284984"/>
            <a:ext cx="1338263" cy="276999"/>
          </a:xfrm>
          <a:prstGeom prst="rect">
            <a:avLst/>
          </a:prstGeom>
          <a:noFill/>
          <a:ln w="9525">
            <a:noFill/>
            <a:miter lim="800000"/>
            <a:headEnd/>
            <a:tailEnd/>
          </a:ln>
        </p:spPr>
        <p:txBody>
          <a:bodyPr>
            <a:spAutoFit/>
          </a:bodyPr>
          <a:lstStyle/>
          <a:p>
            <a:pPr algn="l" eaLnBrk="1" hangingPunct="1">
              <a:lnSpc>
                <a:spcPct val="100000"/>
              </a:lnSpc>
            </a:pPr>
            <a:r>
              <a:rPr lang="en-US" altLang="ja-JP" sz="1200" b="1" dirty="0" smtClean="0">
                <a:solidFill>
                  <a:schemeClr val="accent3">
                    <a:lumMod val="10000"/>
                  </a:schemeClr>
                </a:solidFill>
                <a:ea typeface="ＭＳ Ｐゴシック" charset="-128"/>
              </a:rPr>
              <a:t>Internet</a:t>
            </a:r>
            <a:endParaRPr lang="en-US" altLang="ja-JP" sz="1200" b="1" dirty="0">
              <a:solidFill>
                <a:schemeClr val="accent3">
                  <a:lumMod val="10000"/>
                </a:schemeClr>
              </a:solidFill>
              <a:ea typeface="ＭＳ Ｐゴシック" charset="-128"/>
            </a:endParaRPr>
          </a:p>
        </p:txBody>
      </p:sp>
      <p:sp>
        <p:nvSpPr>
          <p:cNvPr id="64" name="TextBox 12"/>
          <p:cNvSpPr txBox="1">
            <a:spLocks noChangeArrowheads="1"/>
          </p:cNvSpPr>
          <p:nvPr/>
        </p:nvSpPr>
        <p:spPr bwMode="gray">
          <a:xfrm>
            <a:off x="251520" y="2636912"/>
            <a:ext cx="1338263" cy="276999"/>
          </a:xfrm>
          <a:prstGeom prst="rect">
            <a:avLst/>
          </a:prstGeom>
          <a:noFill/>
          <a:ln w="9525">
            <a:noFill/>
            <a:miter lim="800000"/>
            <a:headEnd/>
            <a:tailEnd/>
          </a:ln>
        </p:spPr>
        <p:txBody>
          <a:bodyPr>
            <a:spAutoFit/>
          </a:bodyPr>
          <a:lstStyle/>
          <a:p>
            <a:pPr algn="l" eaLnBrk="1" hangingPunct="1">
              <a:lnSpc>
                <a:spcPct val="100000"/>
              </a:lnSpc>
            </a:pPr>
            <a:r>
              <a:rPr lang="ja-JP" altLang="en-US" sz="1200" b="1" dirty="0" smtClean="0">
                <a:solidFill>
                  <a:schemeClr val="accent3">
                    <a:lumMod val="10000"/>
                  </a:schemeClr>
                </a:solidFill>
                <a:latin typeface="メイリオ" pitchFamily="50" charset="-128"/>
                <a:ea typeface="メイリオ" pitchFamily="50" charset="-128"/>
                <a:cs typeface="メイリオ" pitchFamily="50" charset="-128"/>
              </a:rPr>
              <a:t>ボットネット</a:t>
            </a:r>
            <a:endParaRPr lang="en-US" altLang="ja-JP" sz="1200" b="1" dirty="0">
              <a:solidFill>
                <a:schemeClr val="accent3">
                  <a:lumMod val="10000"/>
                </a:schemeClr>
              </a:solidFill>
              <a:latin typeface="メイリオ" pitchFamily="50" charset="-128"/>
              <a:ea typeface="メイリオ" pitchFamily="50" charset="-128"/>
              <a:cs typeface="メイリオ" pitchFamily="50" charset="-128"/>
            </a:endParaRPr>
          </a:p>
        </p:txBody>
      </p:sp>
      <p:grpSp>
        <p:nvGrpSpPr>
          <p:cNvPr id="2" name="Group 13"/>
          <p:cNvGrpSpPr>
            <a:grpSpLocks/>
          </p:cNvGrpSpPr>
          <p:nvPr/>
        </p:nvGrpSpPr>
        <p:grpSpPr bwMode="auto">
          <a:xfrm>
            <a:off x="827584" y="1772816"/>
            <a:ext cx="790575" cy="762000"/>
            <a:chOff x="192" y="897"/>
            <a:chExt cx="807" cy="771"/>
          </a:xfrm>
        </p:grpSpPr>
        <p:pic>
          <p:nvPicPr>
            <p:cNvPr id="81" name="Picture 14" descr="L horn"/>
            <p:cNvPicPr>
              <a:picLocks noChangeAspect="1" noChangeArrowheads="1"/>
            </p:cNvPicPr>
            <p:nvPr/>
          </p:nvPicPr>
          <p:blipFill>
            <a:blip r:embed="rId9" cstate="print"/>
            <a:srcRect/>
            <a:stretch>
              <a:fillRect/>
            </a:stretch>
          </p:blipFill>
          <p:spPr bwMode="auto">
            <a:xfrm>
              <a:off x="336" y="897"/>
              <a:ext cx="148" cy="236"/>
            </a:xfrm>
            <a:prstGeom prst="rect">
              <a:avLst/>
            </a:prstGeom>
            <a:noFill/>
            <a:effectLst>
              <a:outerShdw dist="38088" dir="20340037" algn="ctr" rotWithShape="0">
                <a:schemeClr val="bg2"/>
              </a:outerShdw>
            </a:effectLst>
          </p:spPr>
        </p:pic>
        <p:pic>
          <p:nvPicPr>
            <p:cNvPr id="82" name="Picture 15" descr="laptop_gry"/>
            <p:cNvPicPr>
              <a:picLocks noChangeAspect="1" noChangeArrowheads="1"/>
            </p:cNvPicPr>
            <p:nvPr/>
          </p:nvPicPr>
          <p:blipFill>
            <a:blip r:embed="rId10" cstate="print"/>
            <a:srcRect/>
            <a:stretch>
              <a:fillRect/>
            </a:stretch>
          </p:blipFill>
          <p:spPr bwMode="auto">
            <a:xfrm>
              <a:off x="192" y="1008"/>
              <a:ext cx="807" cy="660"/>
            </a:xfrm>
            <a:prstGeom prst="rect">
              <a:avLst/>
            </a:prstGeom>
            <a:noFill/>
          </p:spPr>
        </p:pic>
        <p:pic>
          <p:nvPicPr>
            <p:cNvPr id="83" name="Picture 16" descr="R horn"/>
            <p:cNvPicPr>
              <a:picLocks noChangeAspect="1" noChangeArrowheads="1"/>
            </p:cNvPicPr>
            <p:nvPr/>
          </p:nvPicPr>
          <p:blipFill>
            <a:blip r:embed="rId11" cstate="print"/>
            <a:srcRect/>
            <a:stretch>
              <a:fillRect/>
            </a:stretch>
          </p:blipFill>
          <p:spPr bwMode="auto">
            <a:xfrm>
              <a:off x="672" y="1058"/>
              <a:ext cx="148" cy="238"/>
            </a:xfrm>
            <a:prstGeom prst="rect">
              <a:avLst/>
            </a:prstGeom>
            <a:noFill/>
            <a:effectLst>
              <a:outerShdw dist="38092" dir="1799984" algn="ctr" rotWithShape="0">
                <a:schemeClr val="bg2"/>
              </a:outerShdw>
            </a:effectLst>
          </p:spPr>
        </p:pic>
      </p:grpSp>
      <p:cxnSp>
        <p:nvCxnSpPr>
          <p:cNvPr id="84" name="直線コネクタ 83"/>
          <p:cNvCxnSpPr>
            <a:stCxn id="82" idx="2"/>
          </p:cNvCxnSpPr>
          <p:nvPr/>
        </p:nvCxnSpPr>
        <p:spPr>
          <a:xfrm rot="16200000" flipH="1">
            <a:off x="1010184" y="2747504"/>
            <a:ext cx="462136" cy="3676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TextBox 12"/>
          <p:cNvSpPr txBox="1">
            <a:spLocks noChangeArrowheads="1"/>
          </p:cNvSpPr>
          <p:nvPr/>
        </p:nvSpPr>
        <p:spPr bwMode="gray">
          <a:xfrm>
            <a:off x="611560" y="1556792"/>
            <a:ext cx="136815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メイリオ" pitchFamily="50" charset="-128"/>
                <a:ea typeface="メイリオ" pitchFamily="50" charset="-128"/>
                <a:cs typeface="メイリオ" pitchFamily="50" charset="-128"/>
              </a:rPr>
              <a:t>サイバー犯罪者</a:t>
            </a:r>
            <a:endParaRPr lang="en-US" altLang="ja-JP" sz="1200" b="1" dirty="0">
              <a:solidFill>
                <a:srgbClr val="FF0000"/>
              </a:solidFill>
              <a:latin typeface="メイリオ" pitchFamily="50" charset="-128"/>
              <a:ea typeface="メイリオ" pitchFamily="50" charset="-128"/>
              <a:cs typeface="メイリオ" pitchFamily="50" charset="-128"/>
            </a:endParaRPr>
          </a:p>
        </p:txBody>
      </p:sp>
      <p:sp>
        <p:nvSpPr>
          <p:cNvPr id="95" name="TextBox 12"/>
          <p:cNvSpPr txBox="1">
            <a:spLocks noChangeArrowheads="1"/>
          </p:cNvSpPr>
          <p:nvPr/>
        </p:nvSpPr>
        <p:spPr bwMode="gray">
          <a:xfrm>
            <a:off x="5580112" y="4160113"/>
            <a:ext cx="1224136"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rgbClr val="FF0000"/>
                </a:solidFill>
                <a:ea typeface="ＭＳ Ｐゴシック" charset="-128"/>
              </a:rPr>
              <a:t>IRC Join</a:t>
            </a:r>
            <a:endParaRPr lang="en-US" altLang="ja-JP" sz="1200" b="1" dirty="0">
              <a:solidFill>
                <a:srgbClr val="FF0000"/>
              </a:solidFill>
              <a:ea typeface="ＭＳ Ｐゴシック" charset="-128"/>
            </a:endParaRPr>
          </a:p>
        </p:txBody>
      </p:sp>
      <p:pic>
        <p:nvPicPr>
          <p:cNvPr id="39" name="Picture 41"/>
          <p:cNvPicPr>
            <a:picLocks noChangeAspect="1" noChangeArrowheads="1"/>
          </p:cNvPicPr>
          <p:nvPr/>
        </p:nvPicPr>
        <p:blipFill>
          <a:blip r:embed="rId3" cstate="print"/>
          <a:srcRect/>
          <a:stretch>
            <a:fillRect/>
          </a:stretch>
        </p:blipFill>
        <p:spPr bwMode="auto">
          <a:xfrm>
            <a:off x="5580112" y="2060848"/>
            <a:ext cx="1143744" cy="535126"/>
          </a:xfrm>
          <a:prstGeom prst="rect">
            <a:avLst/>
          </a:prstGeom>
          <a:noFill/>
          <a:ln w="9525">
            <a:noFill/>
            <a:miter lim="800000"/>
            <a:headEnd/>
            <a:tailEnd/>
          </a:ln>
        </p:spPr>
      </p:pic>
      <p:pic>
        <p:nvPicPr>
          <p:cNvPr id="41" name="Picture 37"/>
          <p:cNvPicPr>
            <a:picLocks noChangeArrowheads="1"/>
          </p:cNvPicPr>
          <p:nvPr/>
        </p:nvPicPr>
        <p:blipFill>
          <a:blip r:embed="rId12" cstate="print"/>
          <a:srcRect/>
          <a:stretch>
            <a:fillRect/>
          </a:stretch>
        </p:blipFill>
        <p:spPr bwMode="auto">
          <a:xfrm>
            <a:off x="2627784" y="3573016"/>
            <a:ext cx="576064" cy="432048"/>
          </a:xfrm>
          <a:prstGeom prst="rect">
            <a:avLst/>
          </a:prstGeom>
          <a:noFill/>
          <a:ln w="9525">
            <a:noFill/>
            <a:miter lim="800000"/>
            <a:headEnd/>
            <a:tailEnd/>
          </a:ln>
        </p:spPr>
      </p:pic>
      <p:cxnSp>
        <p:nvCxnSpPr>
          <p:cNvPr id="50" name="直線コネクタ 49"/>
          <p:cNvCxnSpPr>
            <a:stCxn id="44" idx="3"/>
            <a:endCxn id="38" idx="1"/>
          </p:cNvCxnSpPr>
          <p:nvPr/>
        </p:nvCxnSpPr>
        <p:spPr>
          <a:xfrm flipV="1">
            <a:off x="5076056" y="3912587"/>
            <a:ext cx="288032" cy="161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endCxn id="41" idx="3"/>
          </p:cNvCxnSpPr>
          <p:nvPr/>
        </p:nvCxnSpPr>
        <p:spPr>
          <a:xfrm flipH="1" flipV="1">
            <a:off x="3203848" y="3789040"/>
            <a:ext cx="963244" cy="107984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 name="グループ化 46"/>
          <p:cNvGrpSpPr/>
          <p:nvPr/>
        </p:nvGrpSpPr>
        <p:grpSpPr>
          <a:xfrm>
            <a:off x="2339752" y="1412775"/>
            <a:ext cx="1500426" cy="1628336"/>
            <a:chOff x="2339752" y="1412775"/>
            <a:chExt cx="1500426" cy="1628336"/>
          </a:xfrm>
        </p:grpSpPr>
        <p:grpSp>
          <p:nvGrpSpPr>
            <p:cNvPr id="5" name="Group 60"/>
            <p:cNvGrpSpPr/>
            <p:nvPr/>
          </p:nvGrpSpPr>
          <p:grpSpPr bwMode="black">
            <a:xfrm>
              <a:off x="2339752" y="1412775"/>
              <a:ext cx="864096" cy="216024"/>
              <a:chOff x="2624328" y="438912"/>
              <a:chExt cx="3410712" cy="999076"/>
            </a:xfrm>
          </p:grpSpPr>
          <p:pic>
            <p:nvPicPr>
              <p:cNvPr id="66" name="Picture 58" descr="cisco_logo_423_RGB_noTM.wmf"/>
              <p:cNvPicPr>
                <a:picLocks noChangeAspect="1"/>
              </p:cNvPicPr>
              <p:nvPr/>
            </p:nvPicPr>
            <p:blipFill>
              <a:blip r:embed="rId13" cstate="print"/>
              <a:stretch>
                <a:fillRect/>
              </a:stretch>
            </p:blipFill>
            <p:spPr bwMode="black">
              <a:xfrm>
                <a:off x="2624328" y="438912"/>
                <a:ext cx="606509" cy="320040"/>
              </a:xfrm>
              <a:prstGeom prst="rect">
                <a:avLst/>
              </a:prstGeom>
            </p:spPr>
          </p:pic>
          <p:pic>
            <p:nvPicPr>
              <p:cNvPr id="67" name="Picture 59" descr="SIO_Logo_423_RGB.wmf"/>
              <p:cNvPicPr>
                <a:picLocks noChangeAspect="1"/>
              </p:cNvPicPr>
              <p:nvPr/>
            </p:nvPicPr>
            <p:blipFill>
              <a:blip r:embed="rId14" cstate="print"/>
              <a:stretch>
                <a:fillRect/>
              </a:stretch>
            </p:blipFill>
            <p:spPr bwMode="black">
              <a:xfrm>
                <a:off x="3282696" y="539496"/>
                <a:ext cx="2752344" cy="898492"/>
              </a:xfrm>
              <a:prstGeom prst="rect">
                <a:avLst/>
              </a:prstGeom>
            </p:spPr>
          </p:pic>
        </p:grpSp>
        <p:grpSp>
          <p:nvGrpSpPr>
            <p:cNvPr id="6" name="グループ化 105"/>
            <p:cNvGrpSpPr/>
            <p:nvPr/>
          </p:nvGrpSpPr>
          <p:grpSpPr>
            <a:xfrm>
              <a:off x="2411760" y="1700807"/>
              <a:ext cx="911284" cy="912476"/>
              <a:chOff x="1893424" y="3008118"/>
              <a:chExt cx="911284" cy="912476"/>
            </a:xfrm>
          </p:grpSpPr>
          <p:sp>
            <p:nvSpPr>
              <p:cNvPr id="69" name="Oval 86"/>
              <p:cNvSpPr>
                <a:spLocks/>
              </p:cNvSpPr>
              <p:nvPr/>
            </p:nvSpPr>
            <p:spPr bwMode="auto">
              <a:xfrm>
                <a:off x="1893424" y="3008118"/>
                <a:ext cx="911284" cy="912476"/>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72" name="Picture 119" descr="whitesensorbase2011.png"/>
              <p:cNvPicPr>
                <a:picLocks noChangeAspect="1"/>
              </p:cNvPicPr>
              <p:nvPr/>
            </p:nvPicPr>
            <p:blipFill>
              <a:blip r:embed="rId15" cstate="print"/>
              <a:stretch>
                <a:fillRect/>
              </a:stretch>
            </p:blipFill>
            <p:spPr>
              <a:xfrm>
                <a:off x="2087885" y="3183138"/>
                <a:ext cx="524494" cy="540388"/>
              </a:xfrm>
              <a:prstGeom prst="rect">
                <a:avLst/>
              </a:prstGeom>
            </p:spPr>
          </p:pic>
        </p:grpSp>
        <p:pic>
          <p:nvPicPr>
            <p:cNvPr id="73" name="Picture 14" descr="rays"/>
            <p:cNvPicPr>
              <a:picLocks noChangeAspect="1" noChangeArrowheads="1"/>
            </p:cNvPicPr>
            <p:nvPr/>
          </p:nvPicPr>
          <p:blipFill>
            <a:blip r:embed="rId16" cstate="print"/>
            <a:srcRect/>
            <a:stretch>
              <a:fillRect/>
            </a:stretch>
          </p:blipFill>
          <p:spPr bwMode="gray">
            <a:xfrm rot="443264">
              <a:off x="3166287" y="2461808"/>
              <a:ext cx="673891" cy="579303"/>
            </a:xfrm>
            <a:prstGeom prst="rect">
              <a:avLst/>
            </a:prstGeom>
            <a:noFill/>
          </p:spPr>
        </p:pic>
      </p:grpSp>
      <p:sp>
        <p:nvSpPr>
          <p:cNvPr id="80" name="TextBox 12"/>
          <p:cNvSpPr txBox="1">
            <a:spLocks noChangeArrowheads="1"/>
          </p:cNvSpPr>
          <p:nvPr/>
        </p:nvSpPr>
        <p:spPr bwMode="gray">
          <a:xfrm>
            <a:off x="6732240" y="3573016"/>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smtClean="0">
                <a:solidFill>
                  <a:srgbClr val="FF0000"/>
                </a:solidFill>
                <a:latin typeface="+mn-ea"/>
                <a:cs typeface="メイリオ" pitchFamily="50" charset="-128"/>
              </a:rPr>
              <a:t>マルウェア感染</a:t>
            </a:r>
            <a:r>
              <a:rPr lang="en-US" altLang="ja-JP" sz="1200" b="1" dirty="0" smtClean="0">
                <a:solidFill>
                  <a:srgbClr val="FF0000"/>
                </a:solidFill>
                <a:latin typeface="+mn-ea"/>
                <a:cs typeface="メイリオ" pitchFamily="50" charset="-128"/>
              </a:rPr>
              <a:t>PC</a:t>
            </a:r>
            <a:endParaRPr lang="en-US" altLang="ja-JP" sz="1200" b="1" dirty="0">
              <a:solidFill>
                <a:srgbClr val="FF0000"/>
              </a:solidFill>
              <a:latin typeface="+mn-ea"/>
              <a:cs typeface="メイリオ" pitchFamily="50" charset="-128"/>
            </a:endParaRPr>
          </a:p>
        </p:txBody>
      </p:sp>
      <p:pic>
        <p:nvPicPr>
          <p:cNvPr id="42" name="Picture 17" descr="InternetThreat.png"/>
          <p:cNvPicPr>
            <a:picLocks noChangeAspect="1"/>
          </p:cNvPicPr>
          <p:nvPr/>
        </p:nvPicPr>
        <p:blipFill>
          <a:blip r:embed="rId17" cstate="print"/>
          <a:srcRect/>
          <a:stretch>
            <a:fillRect/>
          </a:stretch>
        </p:blipFill>
        <p:spPr bwMode="auto">
          <a:xfrm>
            <a:off x="7092280" y="3861048"/>
            <a:ext cx="589402" cy="567402"/>
          </a:xfrm>
          <a:prstGeom prst="rect">
            <a:avLst/>
          </a:prstGeom>
          <a:noFill/>
          <a:ln w="9525">
            <a:noFill/>
            <a:miter lim="800000"/>
            <a:headEnd/>
            <a:tailEnd/>
          </a:ln>
        </p:spPr>
      </p:pic>
      <p:pic>
        <p:nvPicPr>
          <p:cNvPr id="54" name="Picture 57" descr="icon_color"/>
          <p:cNvPicPr>
            <a:picLocks noChangeAspect="1" noChangeArrowheads="1"/>
          </p:cNvPicPr>
          <p:nvPr/>
        </p:nvPicPr>
        <p:blipFill>
          <a:blip r:embed="rId18" cstate="print"/>
          <a:srcRect/>
          <a:stretch>
            <a:fillRect/>
          </a:stretch>
        </p:blipFill>
        <p:spPr bwMode="auto">
          <a:xfrm>
            <a:off x="4167092" y="4689140"/>
            <a:ext cx="791485" cy="754343"/>
          </a:xfrm>
          <a:prstGeom prst="rect">
            <a:avLst/>
          </a:prstGeom>
          <a:noFill/>
          <a:ln w="9525">
            <a:noFill/>
            <a:miter lim="800000"/>
            <a:headEnd/>
            <a:tailEnd/>
          </a:ln>
        </p:spPr>
      </p:pic>
      <p:sp>
        <p:nvSpPr>
          <p:cNvPr id="55" name="TextBox 12"/>
          <p:cNvSpPr txBox="1">
            <a:spLocks noChangeArrowheads="1"/>
          </p:cNvSpPr>
          <p:nvPr/>
        </p:nvSpPr>
        <p:spPr bwMode="gray">
          <a:xfrm>
            <a:off x="3779912" y="5517232"/>
            <a:ext cx="1728192" cy="276999"/>
          </a:xfrm>
          <a:prstGeom prst="rect">
            <a:avLst/>
          </a:prstGeom>
          <a:noFill/>
          <a:ln w="9525">
            <a:noFill/>
            <a:miter lim="800000"/>
            <a:headEnd/>
            <a:tailEnd/>
          </a:ln>
        </p:spPr>
        <p:txBody>
          <a:bodyPr wrap="square">
            <a:spAutoFit/>
          </a:bodyPr>
          <a:lstStyle/>
          <a:p>
            <a:pPr algn="l" eaLnBrk="1" hangingPunct="1">
              <a:lnSpc>
                <a:spcPct val="100000"/>
              </a:lnSpc>
            </a:pPr>
            <a:r>
              <a:rPr lang="en-US" altLang="ja-JP" sz="1200" b="1" dirty="0" smtClean="0">
                <a:solidFill>
                  <a:schemeClr val="tx1">
                    <a:lumMod val="50000"/>
                  </a:schemeClr>
                </a:solidFill>
                <a:ea typeface="ＭＳ Ｐゴシック" charset="-128"/>
              </a:rPr>
              <a:t>Cisco </a:t>
            </a:r>
            <a:r>
              <a:rPr lang="en-US" altLang="ja-JP" sz="1200" b="1" dirty="0" err="1" smtClean="0">
                <a:solidFill>
                  <a:schemeClr val="tx1">
                    <a:lumMod val="50000"/>
                  </a:schemeClr>
                </a:solidFill>
                <a:ea typeface="ＭＳ Ｐゴシック" charset="-128"/>
              </a:rPr>
              <a:t>ASA</a:t>
            </a:r>
            <a:r>
              <a:rPr lang="en-US" altLang="ja-JP" sz="1200" b="1" dirty="0" smtClean="0">
                <a:solidFill>
                  <a:schemeClr val="tx1">
                    <a:lumMod val="50000"/>
                  </a:schemeClr>
                </a:solidFill>
                <a:ea typeface="ＭＳ Ｐゴシック" charset="-128"/>
              </a:rPr>
              <a:t> 5500 / </a:t>
            </a:r>
            <a:r>
              <a:rPr lang="en-US" altLang="ja-JP" sz="1200" b="1" dirty="0" err="1" smtClean="0">
                <a:solidFill>
                  <a:schemeClr val="tx1">
                    <a:lumMod val="50000"/>
                  </a:schemeClr>
                </a:solidFill>
                <a:ea typeface="ＭＳ Ｐゴシック" charset="-128"/>
              </a:rPr>
              <a:t>IPS</a:t>
            </a:r>
            <a:endParaRPr lang="en-US" altLang="ja-JP" sz="1200" b="1" dirty="0">
              <a:solidFill>
                <a:schemeClr val="tx1">
                  <a:lumMod val="50000"/>
                </a:schemeClr>
              </a:solidFill>
              <a:ea typeface="ＭＳ Ｐゴシック" charset="-128"/>
            </a:endParaRPr>
          </a:p>
        </p:txBody>
      </p:sp>
      <p:cxnSp>
        <p:nvCxnSpPr>
          <p:cNvPr id="40" name="直線コネクタ 39"/>
          <p:cNvCxnSpPr>
            <a:stCxn id="54" idx="0"/>
            <a:endCxn id="44" idx="2"/>
          </p:cNvCxnSpPr>
          <p:nvPr/>
        </p:nvCxnSpPr>
        <p:spPr>
          <a:xfrm flipV="1">
            <a:off x="4562835" y="4437112"/>
            <a:ext cx="243191" cy="2520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禁止 48"/>
          <p:cNvSpPr/>
          <p:nvPr/>
        </p:nvSpPr>
        <p:spPr>
          <a:xfrm>
            <a:off x="4283968" y="4437112"/>
            <a:ext cx="504056" cy="504056"/>
          </a:xfrm>
          <a:prstGeom prst="noSmoking">
            <a:avLst/>
          </a:prstGeom>
          <a:solidFill>
            <a:srgbClr val="FF0000"/>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cxnSp>
        <p:nvCxnSpPr>
          <p:cNvPr id="56" name="直線コネクタ 55"/>
          <p:cNvCxnSpPr>
            <a:endCxn id="69" idx="4"/>
          </p:cNvCxnSpPr>
          <p:nvPr/>
        </p:nvCxnSpPr>
        <p:spPr>
          <a:xfrm rot="16200000" flipV="1">
            <a:off x="2375739" y="3104947"/>
            <a:ext cx="2399893" cy="1416566"/>
          </a:xfrm>
          <a:prstGeom prst="line">
            <a:avLst/>
          </a:prstGeom>
          <a:ln w="28575">
            <a:solidFill>
              <a:schemeClr val="tx1">
                <a:lumMod val="60000"/>
                <a:lumOff val="4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12"/>
          <p:cNvSpPr txBox="1">
            <a:spLocks noChangeArrowheads="1"/>
          </p:cNvSpPr>
          <p:nvPr/>
        </p:nvSpPr>
        <p:spPr bwMode="gray">
          <a:xfrm>
            <a:off x="5508104" y="4797152"/>
            <a:ext cx="2664296" cy="646331"/>
          </a:xfrm>
          <a:prstGeom prst="rect">
            <a:avLst/>
          </a:prstGeom>
          <a:solidFill>
            <a:schemeClr val="accent4">
              <a:lumMod val="20000"/>
              <a:lumOff val="80000"/>
            </a:schemeClr>
          </a:solidFill>
          <a:ln w="9525">
            <a:noFill/>
            <a:miter lim="800000"/>
            <a:headEnd/>
            <a:tailEnd/>
          </a:ln>
        </p:spPr>
        <p:txBody>
          <a:bodyPr wrap="square">
            <a:spAutoFit/>
          </a:bodyPr>
          <a:lstStyle/>
          <a:p>
            <a:pPr algn="l" eaLnBrk="1" hangingPunct="1">
              <a:lnSpc>
                <a:spcPct val="100000"/>
              </a:lnSpc>
            </a:pPr>
            <a:r>
              <a:rPr lang="ja-JP" altLang="en-US" sz="1200" b="1" dirty="0" smtClean="0">
                <a:solidFill>
                  <a:schemeClr val="accent3">
                    <a:lumMod val="10000"/>
                  </a:schemeClr>
                </a:solidFill>
                <a:latin typeface="+mn-ea"/>
                <a:cs typeface="メイリオ" pitchFamily="50" charset="-128"/>
              </a:rPr>
              <a:t>レピュテーションスコアと</a:t>
            </a:r>
            <a:endParaRPr lang="en-US" altLang="ja-JP" sz="1200" b="1" dirty="0" smtClean="0">
              <a:solidFill>
                <a:schemeClr val="accent3">
                  <a:lumMod val="10000"/>
                </a:schemeClr>
              </a:solidFill>
              <a:latin typeface="+mn-ea"/>
              <a:cs typeface="メイリオ" pitchFamily="50" charset="-128"/>
            </a:endParaRPr>
          </a:p>
          <a:p>
            <a:pPr algn="l" eaLnBrk="1" hangingPunct="1">
              <a:lnSpc>
                <a:spcPct val="100000"/>
              </a:lnSpc>
            </a:pPr>
            <a:r>
              <a:rPr lang="en-US" altLang="ja-JP" sz="1200" b="1" dirty="0" smtClean="0">
                <a:solidFill>
                  <a:schemeClr val="accent3">
                    <a:lumMod val="10000"/>
                  </a:schemeClr>
                </a:solidFill>
                <a:latin typeface="+mn-ea"/>
                <a:cs typeface="メイリオ" pitchFamily="50" charset="-128"/>
              </a:rPr>
              <a:t>Risk Rating</a:t>
            </a:r>
            <a:r>
              <a:rPr lang="ja-JP" altLang="en-US" sz="1200" b="1" dirty="0" smtClean="0">
                <a:solidFill>
                  <a:schemeClr val="accent3">
                    <a:lumMod val="10000"/>
                  </a:schemeClr>
                </a:solidFill>
                <a:latin typeface="+mn-ea"/>
                <a:cs typeface="メイリオ" pitchFamily="50" charset="-128"/>
              </a:rPr>
              <a:t>の相関分析による自律的な防御。</a:t>
            </a:r>
            <a:endParaRPr lang="en-US" altLang="ja-JP" sz="1200" b="1" dirty="0">
              <a:solidFill>
                <a:schemeClr val="accent3">
                  <a:lumMod val="10000"/>
                </a:schemeClr>
              </a:solidFill>
              <a:latin typeface="+mn-ea"/>
              <a:cs typeface="メイリオ" pitchFamily="50" charset="-128"/>
            </a:endParaRPr>
          </a:p>
        </p:txBody>
      </p:sp>
      <p:sp>
        <p:nvSpPr>
          <p:cNvPr id="63" name="フリーフォーム 62"/>
          <p:cNvSpPr/>
          <p:nvPr/>
        </p:nvSpPr>
        <p:spPr>
          <a:xfrm>
            <a:off x="4726379" y="4073236"/>
            <a:ext cx="2291938" cy="795647"/>
          </a:xfrm>
          <a:custGeom>
            <a:avLst/>
            <a:gdLst>
              <a:gd name="connsiteX0" fmla="*/ 2291938 w 2291938"/>
              <a:gd name="connsiteY0" fmla="*/ 106878 h 795647"/>
              <a:gd name="connsiteX1" fmla="*/ 0 w 2291938"/>
              <a:gd name="connsiteY1" fmla="*/ 0 h 795647"/>
              <a:gd name="connsiteX2" fmla="*/ 0 w 2291938"/>
              <a:gd name="connsiteY2" fmla="*/ 795647 h 795647"/>
            </a:gdLst>
            <a:ahLst/>
            <a:cxnLst>
              <a:cxn ang="0">
                <a:pos x="connsiteX0" y="connsiteY0"/>
              </a:cxn>
              <a:cxn ang="0">
                <a:pos x="connsiteX1" y="connsiteY1"/>
              </a:cxn>
              <a:cxn ang="0">
                <a:pos x="connsiteX2" y="connsiteY2"/>
              </a:cxn>
            </a:cxnLst>
            <a:rect l="l" t="t" r="r" b="b"/>
            <a:pathLst>
              <a:path w="2291938" h="795647">
                <a:moveTo>
                  <a:pt x="2291938" y="106878"/>
                </a:moveTo>
                <a:lnTo>
                  <a:pt x="0" y="0"/>
                </a:lnTo>
                <a:lnTo>
                  <a:pt x="0" y="795647"/>
                </a:lnTo>
              </a:path>
            </a:pathLst>
          </a:custGeom>
          <a:ln w="28575">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 name="Picture 41"/>
          <p:cNvPicPr>
            <a:picLocks noChangeAspect="1" noChangeArrowheads="1"/>
          </p:cNvPicPr>
          <p:nvPr/>
        </p:nvPicPr>
        <p:blipFill>
          <a:blip r:embed="rId3" cstate="print"/>
          <a:srcRect/>
          <a:stretch>
            <a:fillRect/>
          </a:stretch>
        </p:blipFill>
        <p:spPr bwMode="auto">
          <a:xfrm>
            <a:off x="5508104" y="2852936"/>
            <a:ext cx="1143744" cy="535126"/>
          </a:xfrm>
          <a:prstGeom prst="rect">
            <a:avLst/>
          </a:prstGeom>
          <a:noFill/>
          <a:ln w="9525">
            <a:noFill/>
            <a:miter lim="800000"/>
            <a:headEnd/>
            <a:tailEnd/>
          </a:ln>
        </p:spPr>
      </p:pic>
      <p:cxnSp>
        <p:nvCxnSpPr>
          <p:cNvPr id="88" name="直線コネクタ 87"/>
          <p:cNvCxnSpPr>
            <a:stCxn id="38" idx="3"/>
            <a:endCxn id="18" idx="1"/>
          </p:cNvCxnSpPr>
          <p:nvPr/>
        </p:nvCxnSpPr>
        <p:spPr>
          <a:xfrm>
            <a:off x="6507832" y="3912587"/>
            <a:ext cx="440432" cy="359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stCxn id="44" idx="3"/>
            <a:endCxn id="43" idx="1"/>
          </p:cNvCxnSpPr>
          <p:nvPr/>
        </p:nvCxnSpPr>
        <p:spPr>
          <a:xfrm flipV="1">
            <a:off x="5076056" y="3120499"/>
            <a:ext cx="432048" cy="9538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44" idx="3"/>
          </p:cNvCxnSpPr>
          <p:nvPr/>
        </p:nvCxnSpPr>
        <p:spPr>
          <a:xfrm flipV="1">
            <a:off x="5076056" y="2420890"/>
            <a:ext cx="504056" cy="1653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0" name="Picture 34"/>
          <p:cNvPicPr>
            <a:picLocks noChangeArrowheads="1"/>
          </p:cNvPicPr>
          <p:nvPr/>
        </p:nvPicPr>
        <p:blipFill>
          <a:blip r:embed="rId8" cstate="print"/>
          <a:srcRect/>
          <a:stretch>
            <a:fillRect/>
          </a:stretch>
        </p:blipFill>
        <p:spPr bwMode="auto">
          <a:xfrm>
            <a:off x="7020272" y="2750691"/>
            <a:ext cx="909637" cy="822325"/>
          </a:xfrm>
          <a:prstGeom prst="rect">
            <a:avLst/>
          </a:prstGeom>
          <a:noFill/>
          <a:ln w="9525">
            <a:noFill/>
            <a:miter lim="800000"/>
            <a:headEnd/>
            <a:tailEnd/>
          </a:ln>
        </p:spPr>
      </p:pic>
      <p:pic>
        <p:nvPicPr>
          <p:cNvPr id="111" name="Picture 34"/>
          <p:cNvPicPr>
            <a:picLocks noChangeArrowheads="1"/>
          </p:cNvPicPr>
          <p:nvPr/>
        </p:nvPicPr>
        <p:blipFill>
          <a:blip r:embed="rId8" cstate="print"/>
          <a:srcRect/>
          <a:stretch>
            <a:fillRect/>
          </a:stretch>
        </p:blipFill>
        <p:spPr bwMode="auto">
          <a:xfrm>
            <a:off x="7020272" y="1628800"/>
            <a:ext cx="909637" cy="822325"/>
          </a:xfrm>
          <a:prstGeom prst="rect">
            <a:avLst/>
          </a:prstGeom>
          <a:noFill/>
          <a:ln w="9525">
            <a:noFill/>
            <a:miter lim="800000"/>
            <a:headEnd/>
            <a:tailEnd/>
          </a:ln>
        </p:spPr>
      </p:pic>
      <p:cxnSp>
        <p:nvCxnSpPr>
          <p:cNvPr id="112" name="直線コネクタ 111"/>
          <p:cNvCxnSpPr>
            <a:stCxn id="43" idx="3"/>
            <a:endCxn id="110" idx="1"/>
          </p:cNvCxnSpPr>
          <p:nvPr/>
        </p:nvCxnSpPr>
        <p:spPr>
          <a:xfrm>
            <a:off x="6651848" y="3120499"/>
            <a:ext cx="368424" cy="41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p:cNvPicPr preferRelativeResize="0">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140438" y="3970818"/>
            <a:ext cx="2415338" cy="284255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2" name="タイトル 51"/>
          <p:cNvSpPr>
            <a:spLocks noGrp="1"/>
          </p:cNvSpPr>
          <p:nvPr>
            <p:ph type="title"/>
          </p:nvPr>
        </p:nvSpPr>
        <p:spPr/>
        <p:txBody>
          <a:bodyPr/>
          <a:lstStyle/>
          <a:p>
            <a:r>
              <a:rPr lang="ja-JP" altLang="en-US" dirty="0" smtClean="0">
                <a:latin typeface="+mj-ea"/>
                <a:cs typeface="メイリオ" pitchFamily="50" charset="-128"/>
              </a:rPr>
              <a:t>発見的防御（出口対策）の実施</a:t>
            </a:r>
            <a:r>
              <a:rPr lang="en-US" altLang="ja-JP" dirty="0" smtClean="0">
                <a:latin typeface="+mj-ea"/>
                <a:cs typeface="メイリオ" pitchFamily="50" charset="-128"/>
              </a:rPr>
              <a:t/>
            </a:r>
            <a:br>
              <a:rPr lang="en-US" altLang="ja-JP" dirty="0" smtClean="0">
                <a:latin typeface="+mj-ea"/>
                <a:cs typeface="メイリオ" pitchFamily="50" charset="-128"/>
              </a:rPr>
            </a:br>
            <a:r>
              <a:rPr lang="en-US" altLang="ja-JP" sz="2400" dirty="0" err="1" smtClean="0">
                <a:latin typeface="+mj-ea"/>
                <a:cs typeface="メイリオ" pitchFamily="50" charset="-128"/>
              </a:rPr>
              <a:t>IPS</a:t>
            </a:r>
            <a:r>
              <a:rPr lang="ja-JP" altLang="en-US" sz="2400" dirty="0" smtClean="0">
                <a:latin typeface="+mj-ea"/>
                <a:cs typeface="メイリオ" pitchFamily="50" charset="-128"/>
              </a:rPr>
              <a:t>グローバルコリレーションでの防御</a:t>
            </a:r>
            <a:endParaRPr kumimoji="1" lang="ja-JP" altLang="en-US" sz="24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righ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ppt_x"/>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1000"/>
                                        <p:tgtEl>
                                          <p:spTgt spid="3"/>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down)">
                                      <p:cBhvr>
                                        <p:cTn id="25" dur="500"/>
                                        <p:tgtEl>
                                          <p:spTgt spid="56"/>
                                        </p:tgtEl>
                                      </p:cBhvr>
                                    </p:animEffect>
                                  </p:childTnLst>
                                </p:cTn>
                              </p:par>
                            </p:childTnLst>
                          </p:cTn>
                        </p:par>
                        <p:par>
                          <p:cTn id="26" fill="hold">
                            <p:stCondLst>
                              <p:cond delay="2500"/>
                            </p:stCondLst>
                            <p:childTnLst>
                              <p:par>
                                <p:cTn id="27" presetID="22" presetClass="entr" presetSubtype="2"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right)">
                                      <p:cBhvr>
                                        <p:cTn id="29" dur="500"/>
                                        <p:tgtEl>
                                          <p:spTgt spid="46"/>
                                        </p:tgtEl>
                                      </p:cBhvr>
                                    </p:animEffect>
                                  </p:childTnLst>
                                </p:cTn>
                              </p:par>
                            </p:childTnLst>
                          </p:cTn>
                        </p:par>
                        <p:par>
                          <p:cTn id="30" fill="hold">
                            <p:stCondLst>
                              <p:cond delay="3000"/>
                            </p:stCondLst>
                            <p:childTnLst>
                              <p:par>
                                <p:cTn id="31" presetID="3" presetClass="entr" presetSubtype="1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blinds(horizontal)">
                                      <p:cBhvr>
                                        <p:cTn id="33"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2"/>
          <p:cNvSpPr>
            <a:spLocks noChangeArrowheads="1"/>
          </p:cNvSpPr>
          <p:nvPr/>
        </p:nvSpPr>
        <p:spPr bwMode="auto">
          <a:xfrm>
            <a:off x="0" y="5448300"/>
            <a:ext cx="9144000" cy="1422400"/>
          </a:xfrm>
          <a:prstGeom prst="rect">
            <a:avLst/>
          </a:prstGeom>
          <a:gradFill rotWithShape="1">
            <a:gsLst>
              <a:gs pos="0">
                <a:srgbClr val="FFFFFF">
                  <a:alpha val="0"/>
                </a:srgbClr>
              </a:gs>
              <a:gs pos="100000">
                <a:srgbClr val="0183B7">
                  <a:alpha val="50000"/>
                </a:srgbClr>
              </a:gs>
            </a:gsLst>
            <a:lin ang="5400000" scaled="1"/>
          </a:gradFill>
          <a:ln w="9525">
            <a:noFill/>
            <a:miter lim="800000"/>
            <a:headEnd/>
            <a:tailEnd/>
          </a:ln>
        </p:spPr>
        <p:txBody>
          <a:bodyPr lIns="82124" tIns="41061" rIns="82124" bIns="41061" anchor="ctr"/>
          <a:lstStyle/>
          <a:p>
            <a:endParaRPr lang="en-US" sz="2800">
              <a:solidFill>
                <a:srgbClr val="62D1FE"/>
              </a:solidFill>
            </a:endParaRPr>
          </a:p>
        </p:txBody>
      </p:sp>
      <p:grpSp>
        <p:nvGrpSpPr>
          <p:cNvPr id="2" name="Group 227"/>
          <p:cNvGrpSpPr>
            <a:grpSpLocks/>
          </p:cNvGrpSpPr>
          <p:nvPr/>
        </p:nvGrpSpPr>
        <p:grpSpPr bwMode="gray">
          <a:xfrm>
            <a:off x="0" y="1290638"/>
            <a:ext cx="9144000" cy="4810125"/>
            <a:chOff x="0" y="1298575"/>
            <a:chExt cx="9144000" cy="4809961"/>
          </a:xfrm>
        </p:grpSpPr>
        <p:sp>
          <p:nvSpPr>
            <p:cNvPr id="33869" name="TextBox 413"/>
            <p:cNvSpPr txBox="1">
              <a:spLocks noChangeArrowheads="1"/>
            </p:cNvSpPr>
            <p:nvPr/>
          </p:nvSpPr>
          <p:spPr bwMode="gray">
            <a:xfrm>
              <a:off x="0" y="5898993"/>
              <a:ext cx="9144000" cy="209543"/>
            </a:xfrm>
            <a:prstGeom prst="rect">
              <a:avLst/>
            </a:prstGeom>
            <a:gradFill rotWithShape="1">
              <a:gsLst>
                <a:gs pos="0">
                  <a:srgbClr val="000000">
                    <a:alpha val="60001"/>
                  </a:srgbClr>
                </a:gs>
                <a:gs pos="100000">
                  <a:srgbClr val="000000">
                    <a:alpha val="0"/>
                  </a:srgbClr>
                </a:gs>
              </a:gsLst>
              <a:path path="shape">
                <a:fillToRect l="50000" t="50000" r="50000" b="50000"/>
              </a:path>
            </a:gradFill>
            <a:ln w="25400" algn="ctr">
              <a:noFill/>
              <a:miter lim="800000"/>
              <a:headEnd/>
              <a:tailEnd/>
            </a:ln>
          </p:spPr>
          <p:txBody>
            <a:bodyPr anchor="ctr"/>
            <a:lstStyle/>
            <a:p>
              <a:pPr algn="ctr" eaLnBrk="0" hangingPunct="0">
                <a:lnSpc>
                  <a:spcPct val="90000"/>
                </a:lnSpc>
              </a:pPr>
              <a:endParaRPr lang="en-US" sz="2200">
                <a:solidFill>
                  <a:srgbClr val="000000"/>
                </a:solidFill>
              </a:endParaRPr>
            </a:p>
          </p:txBody>
        </p:sp>
        <p:grpSp>
          <p:nvGrpSpPr>
            <p:cNvPr id="3" name="Group 332"/>
            <p:cNvGrpSpPr>
              <a:grpSpLocks/>
            </p:cNvGrpSpPr>
            <p:nvPr/>
          </p:nvGrpSpPr>
          <p:grpSpPr bwMode="gray">
            <a:xfrm>
              <a:off x="0" y="1298575"/>
              <a:ext cx="9144000" cy="4705350"/>
              <a:chOff x="0" y="1298575"/>
              <a:chExt cx="9144000" cy="4705350"/>
            </a:xfrm>
          </p:grpSpPr>
          <p:sp>
            <p:nvSpPr>
              <p:cNvPr id="33871" name="Rectangle 114"/>
              <p:cNvSpPr>
                <a:spLocks noChangeArrowheads="1"/>
              </p:cNvSpPr>
              <p:nvPr/>
            </p:nvSpPr>
            <p:spPr bwMode="gray">
              <a:xfrm>
                <a:off x="0" y="5588000"/>
                <a:ext cx="9144000" cy="415925"/>
              </a:xfrm>
              <a:prstGeom prst="rect">
                <a:avLst/>
              </a:prstGeom>
              <a:solidFill>
                <a:schemeClr val="bg1"/>
              </a:solidFill>
              <a:ln w="9525" algn="ctr">
                <a:noFill/>
                <a:miter lim="800000"/>
                <a:headEnd/>
                <a:tailEnd/>
              </a:ln>
            </p:spPr>
            <p:txBody>
              <a:bodyPr wrap="none" lIns="73025" tIns="36511" rIns="73025" bIns="36511" anchor="ctr"/>
              <a:lstStyle/>
              <a:p>
                <a:pPr>
                  <a:lnSpc>
                    <a:spcPct val="90000"/>
                  </a:lnSpc>
                </a:pPr>
                <a:endParaRPr lang="en-US"/>
              </a:p>
            </p:txBody>
          </p:sp>
          <p:sp>
            <p:nvSpPr>
              <p:cNvPr id="33872" name="Rectangle 114"/>
              <p:cNvSpPr>
                <a:spLocks noChangeArrowheads="1"/>
              </p:cNvSpPr>
              <p:nvPr/>
            </p:nvSpPr>
            <p:spPr bwMode="gray">
              <a:xfrm>
                <a:off x="0" y="1298575"/>
                <a:ext cx="9144000" cy="4705190"/>
              </a:xfrm>
              <a:prstGeom prst="rect">
                <a:avLst/>
              </a:prstGeom>
              <a:gradFill rotWithShape="1">
                <a:gsLst>
                  <a:gs pos="0">
                    <a:srgbClr val="015F85">
                      <a:alpha val="64998"/>
                    </a:srgbClr>
                  </a:gs>
                  <a:gs pos="100000">
                    <a:srgbClr val="00425C">
                      <a:alpha val="12000"/>
                    </a:srgbClr>
                  </a:gs>
                </a:gsLst>
                <a:lin ang="0" scaled="1"/>
              </a:gradFill>
              <a:ln w="9525">
                <a:noFill/>
                <a:miter lim="800000"/>
                <a:headEnd/>
                <a:tailEnd/>
              </a:ln>
            </p:spPr>
            <p:txBody>
              <a:bodyPr lIns="82124" tIns="41061" rIns="82124" bIns="41061" anchor="ctr"/>
              <a:lstStyle/>
              <a:p>
                <a:pPr eaLnBrk="0" hangingPunct="0">
                  <a:lnSpc>
                    <a:spcPct val="90000"/>
                  </a:lnSpc>
                </a:pPr>
                <a:endParaRPr lang="en-US">
                  <a:solidFill>
                    <a:srgbClr val="000000"/>
                  </a:solidFill>
                </a:endParaRPr>
              </a:p>
            </p:txBody>
          </p:sp>
        </p:grpSp>
      </p:grpSp>
      <p:grpSp>
        <p:nvGrpSpPr>
          <p:cNvPr id="5" name="Group 56"/>
          <p:cNvGrpSpPr>
            <a:grpSpLocks/>
          </p:cNvGrpSpPr>
          <p:nvPr/>
        </p:nvGrpSpPr>
        <p:grpSpPr bwMode="auto">
          <a:xfrm>
            <a:off x="466725" y="4267200"/>
            <a:ext cx="4087813" cy="2600325"/>
            <a:chOff x="466808" y="4370874"/>
            <a:chExt cx="2531291" cy="2530669"/>
          </a:xfrm>
        </p:grpSpPr>
        <p:sp>
          <p:nvSpPr>
            <p:cNvPr id="60" name="AutoShape 181"/>
            <p:cNvSpPr>
              <a:spLocks noChangeArrowheads="1"/>
            </p:cNvSpPr>
            <p:nvPr/>
          </p:nvSpPr>
          <p:spPr bwMode="auto">
            <a:xfrm rot="5400000">
              <a:off x="467119" y="4370563"/>
              <a:ext cx="2530669" cy="2531291"/>
            </a:xfrm>
            <a:prstGeom prst="roundRect">
              <a:avLst>
                <a:gd name="adj" fmla="val 6498"/>
              </a:avLst>
            </a:prstGeom>
            <a:gradFill rotWithShape="1">
              <a:gsLst>
                <a:gs pos="0">
                  <a:schemeClr val="accent1">
                    <a:alpha val="80000"/>
                  </a:schemeClr>
                </a:gs>
                <a:gs pos="100000">
                  <a:schemeClr val="accent1">
                    <a:gamma/>
                    <a:shade val="46275"/>
                    <a:invGamma/>
                    <a:alpha val="0"/>
                  </a:schemeClr>
                </a:gs>
              </a:gsLst>
              <a:lin ang="0" scaled="1"/>
            </a:gradFill>
            <a:ln w="9525">
              <a:noFill/>
              <a:round/>
              <a:headEnd/>
              <a:tailEnd/>
            </a:ln>
            <a:effectLst>
              <a:outerShdw blurRad="63500" dist="25400" dir="8100000" algn="tr" rotWithShape="0">
                <a:prstClr val="black">
                  <a:alpha val="40000"/>
                </a:prstClr>
              </a:outerShdw>
            </a:effectLst>
          </p:spPr>
          <p:txBody>
            <a:bodyPr wrap="none" anchor="ctr"/>
            <a:lstStyle/>
            <a:p>
              <a:pPr fontAlgn="auto">
                <a:spcBef>
                  <a:spcPts val="0"/>
                </a:spcBef>
                <a:spcAft>
                  <a:spcPts val="0"/>
                </a:spcAft>
                <a:defRPr/>
              </a:pPr>
              <a:endParaRPr lang="en-US">
                <a:cs typeface="+mn-cs"/>
              </a:endParaRPr>
            </a:p>
          </p:txBody>
        </p:sp>
        <p:sp>
          <p:nvSpPr>
            <p:cNvPr id="33862" name="AutoShape 181"/>
            <p:cNvSpPr>
              <a:spLocks noChangeArrowheads="1"/>
            </p:cNvSpPr>
            <p:nvPr/>
          </p:nvSpPr>
          <p:spPr bwMode="auto">
            <a:xfrm rot="-5400000">
              <a:off x="1449835" y="3477168"/>
              <a:ext cx="521710" cy="2412996"/>
            </a:xfrm>
            <a:prstGeom prst="roundRect">
              <a:avLst>
                <a:gd name="adj" fmla="val 24829"/>
              </a:avLst>
            </a:prstGeom>
            <a:gradFill rotWithShape="1">
              <a:gsLst>
                <a:gs pos="0">
                  <a:srgbClr val="FFFFFF">
                    <a:alpha val="35001"/>
                  </a:srgbClr>
                </a:gs>
                <a:gs pos="100000">
                  <a:srgbClr val="FFFFFF">
                    <a:alpha val="0"/>
                  </a:srgbClr>
                </a:gs>
              </a:gsLst>
              <a:lin ang="10800000" scaled="1"/>
            </a:gradFill>
            <a:ln w="9525" algn="ctr">
              <a:noFill/>
              <a:miter lim="800000"/>
              <a:headEnd/>
              <a:tailEnd/>
            </a:ln>
          </p:spPr>
          <p:txBody>
            <a:bodyPr wrap="none" lIns="73025" tIns="36511" rIns="73025" bIns="36511" anchor="ctr"/>
            <a:lstStyle/>
            <a:p>
              <a:endParaRPr lang="en-US"/>
            </a:p>
          </p:txBody>
        </p:sp>
      </p:grpSp>
      <p:sp>
        <p:nvSpPr>
          <p:cNvPr id="33798" name="Rectangle 51"/>
          <p:cNvSpPr>
            <a:spLocks noChangeArrowheads="1"/>
          </p:cNvSpPr>
          <p:nvPr/>
        </p:nvSpPr>
        <p:spPr bwMode="auto">
          <a:xfrm>
            <a:off x="703263" y="4521200"/>
            <a:ext cx="3708400" cy="1658938"/>
          </a:xfrm>
          <a:prstGeom prst="rect">
            <a:avLst/>
          </a:prstGeom>
          <a:noFill/>
          <a:ln w="9525">
            <a:noFill/>
            <a:miter lim="800000"/>
            <a:headEnd/>
            <a:tailEnd/>
          </a:ln>
        </p:spPr>
        <p:txBody>
          <a:bodyPr lIns="0" tIns="0" rIns="0" bIns="0"/>
          <a:lstStyle/>
          <a:p>
            <a:pPr marL="174625" indent="-174625" algn="ctr" defTabSz="814388" eaLnBrk="0" hangingPunct="0">
              <a:lnSpc>
                <a:spcPct val="95000"/>
              </a:lnSpc>
              <a:spcBef>
                <a:spcPct val="50000"/>
              </a:spcBef>
              <a:buClr>
                <a:schemeClr val="bg2"/>
              </a:buClr>
              <a:buSzPct val="100000"/>
            </a:pPr>
            <a:r>
              <a:rPr lang="ja-JP" altLang="en-US" b="1" dirty="0">
                <a:solidFill>
                  <a:schemeClr val="bg1"/>
                </a:solidFill>
                <a:ea typeface="メイリオ" pitchFamily="50" charset="-128"/>
                <a:cs typeface="メイリオ" pitchFamily="50" charset="-128"/>
              </a:rPr>
              <a:t>ボリューム</a:t>
            </a:r>
            <a:endParaRPr lang="en-US" b="1" dirty="0">
              <a:solidFill>
                <a:schemeClr val="bg1"/>
              </a:solidFill>
              <a:ea typeface="メイリオ" pitchFamily="50" charset="-128"/>
              <a:cs typeface="メイリオ" pitchFamily="50" charset="-128"/>
            </a:endParaRPr>
          </a:p>
          <a:p>
            <a:pPr marL="174625" indent="-174625" defTabSz="814388" eaLnBrk="0" hangingPunct="0">
              <a:lnSpc>
                <a:spcPct val="95000"/>
              </a:lnSpc>
              <a:spcBef>
                <a:spcPct val="50000"/>
              </a:spcBef>
              <a:buClr>
                <a:schemeClr val="bg2"/>
              </a:buClr>
              <a:buSzPct val="100000"/>
              <a:buFont typeface="Arial" charset="0"/>
              <a:buChar char="•"/>
            </a:pPr>
            <a:r>
              <a:rPr lang="en-US" dirty="0" smtClean="0">
                <a:solidFill>
                  <a:schemeClr val="bg1"/>
                </a:solidFill>
                <a:ea typeface="メイリオ" pitchFamily="50" charset="-128"/>
                <a:cs typeface="メイリオ" pitchFamily="50" charset="-128"/>
              </a:rPr>
              <a:t>20</a:t>
            </a:r>
            <a:r>
              <a:rPr lang="en-US" altLang="ja-JP" dirty="0" smtClean="0">
                <a:solidFill>
                  <a:schemeClr val="bg1"/>
                </a:solidFill>
                <a:ea typeface="メイリオ" pitchFamily="50" charset="-128"/>
                <a:cs typeface="メイリオ" pitchFamily="50" charset="-128"/>
              </a:rPr>
              <a:t>10</a:t>
            </a:r>
            <a:r>
              <a:rPr lang="ja-JP" altLang="en-US" dirty="0" smtClean="0">
                <a:solidFill>
                  <a:schemeClr val="bg1"/>
                </a:solidFill>
                <a:ea typeface="メイリオ" pitchFamily="50" charset="-128"/>
                <a:cs typeface="メイリオ" pitchFamily="50" charset="-128"/>
              </a:rPr>
              <a:t>年か</a:t>
            </a:r>
            <a:r>
              <a:rPr lang="ja-JP" altLang="en-US" dirty="0">
                <a:solidFill>
                  <a:schemeClr val="bg1"/>
                </a:solidFill>
                <a:ea typeface="メイリオ" pitchFamily="50" charset="-128"/>
                <a:cs typeface="メイリオ" pitchFamily="50" charset="-128"/>
              </a:rPr>
              <a:t>ら減少傾向</a:t>
            </a:r>
            <a:endParaRPr lang="en-US" altLang="ja-JP" dirty="0">
              <a:solidFill>
                <a:schemeClr val="bg1"/>
              </a:solidFill>
              <a:ea typeface="メイリオ" pitchFamily="50" charset="-128"/>
              <a:cs typeface="メイリオ" pitchFamily="50" charset="-128"/>
            </a:endParaRPr>
          </a:p>
          <a:p>
            <a:pPr marL="174625" indent="-174625" defTabSz="814388" eaLnBrk="0" hangingPunct="0">
              <a:lnSpc>
                <a:spcPct val="95000"/>
              </a:lnSpc>
              <a:spcBef>
                <a:spcPct val="50000"/>
              </a:spcBef>
              <a:buClr>
                <a:schemeClr val="bg2"/>
              </a:buClr>
              <a:buSzPct val="100000"/>
              <a:buFont typeface="Arial" charset="0"/>
              <a:buChar char="•"/>
            </a:pPr>
            <a:r>
              <a:rPr lang="en-US" altLang="ja-JP" dirty="0">
                <a:solidFill>
                  <a:schemeClr val="bg1"/>
                </a:solidFill>
                <a:ea typeface="メイリオ" pitchFamily="50" charset="-128"/>
                <a:cs typeface="メイリオ" pitchFamily="50" charset="-128"/>
              </a:rPr>
              <a:t>1</a:t>
            </a:r>
            <a:r>
              <a:rPr lang="ja-JP" altLang="en-US" dirty="0">
                <a:solidFill>
                  <a:schemeClr val="bg1"/>
                </a:solidFill>
                <a:ea typeface="メイリオ" pitchFamily="50" charset="-128"/>
                <a:cs typeface="メイリオ" pitchFamily="50" charset="-128"/>
              </a:rPr>
              <a:t>日当たりの総量は、</a:t>
            </a:r>
            <a:r>
              <a:rPr lang="en-US" dirty="0">
                <a:solidFill>
                  <a:schemeClr val="bg1"/>
                </a:solidFill>
                <a:ea typeface="メイリオ" pitchFamily="50" charset="-128"/>
                <a:cs typeface="メイリオ" pitchFamily="50" charset="-128"/>
              </a:rPr>
              <a:t>3500</a:t>
            </a:r>
            <a:r>
              <a:rPr lang="ja-JP" altLang="en-US" dirty="0">
                <a:solidFill>
                  <a:schemeClr val="bg1"/>
                </a:solidFill>
                <a:ea typeface="メイリオ" pitchFamily="50" charset="-128"/>
                <a:cs typeface="メイリオ" pitchFamily="50" charset="-128"/>
              </a:rPr>
              <a:t>億通</a:t>
            </a:r>
            <a:endParaRPr lang="en-US" dirty="0">
              <a:solidFill>
                <a:schemeClr val="bg1"/>
              </a:solidFill>
              <a:ea typeface="メイリオ" pitchFamily="50" charset="-128"/>
              <a:cs typeface="メイリオ" pitchFamily="50" charset="-128"/>
            </a:endParaRPr>
          </a:p>
        </p:txBody>
      </p:sp>
      <p:grpSp>
        <p:nvGrpSpPr>
          <p:cNvPr id="6" name="Group 56"/>
          <p:cNvGrpSpPr>
            <a:grpSpLocks/>
          </p:cNvGrpSpPr>
          <p:nvPr/>
        </p:nvGrpSpPr>
        <p:grpSpPr bwMode="auto">
          <a:xfrm>
            <a:off x="4700588" y="4267200"/>
            <a:ext cx="4087812" cy="2633663"/>
            <a:chOff x="466808" y="4370874"/>
            <a:chExt cx="2531291" cy="2530669"/>
          </a:xfrm>
        </p:grpSpPr>
        <p:sp>
          <p:nvSpPr>
            <p:cNvPr id="64" name="AutoShape 181"/>
            <p:cNvSpPr>
              <a:spLocks noChangeArrowheads="1"/>
            </p:cNvSpPr>
            <p:nvPr/>
          </p:nvSpPr>
          <p:spPr bwMode="auto">
            <a:xfrm rot="5400000">
              <a:off x="467119" y="4370563"/>
              <a:ext cx="2530669" cy="2531291"/>
            </a:xfrm>
            <a:prstGeom prst="roundRect">
              <a:avLst>
                <a:gd name="adj" fmla="val 6498"/>
              </a:avLst>
            </a:prstGeom>
            <a:gradFill rotWithShape="1">
              <a:gsLst>
                <a:gs pos="0">
                  <a:schemeClr val="accent1">
                    <a:alpha val="80000"/>
                  </a:schemeClr>
                </a:gs>
                <a:gs pos="100000">
                  <a:schemeClr val="accent1">
                    <a:gamma/>
                    <a:shade val="46275"/>
                    <a:invGamma/>
                    <a:alpha val="0"/>
                  </a:schemeClr>
                </a:gs>
              </a:gsLst>
              <a:lin ang="0" scaled="1"/>
            </a:gradFill>
            <a:ln w="9525">
              <a:noFill/>
              <a:round/>
              <a:headEnd/>
              <a:tailEnd/>
            </a:ln>
            <a:effectLst>
              <a:outerShdw blurRad="63500" dist="25400" dir="8100000" algn="tr" rotWithShape="0">
                <a:prstClr val="black">
                  <a:alpha val="40000"/>
                </a:prstClr>
              </a:outerShdw>
            </a:effectLst>
          </p:spPr>
          <p:txBody>
            <a:bodyPr wrap="none" anchor="ctr"/>
            <a:lstStyle/>
            <a:p>
              <a:pPr fontAlgn="auto">
                <a:spcBef>
                  <a:spcPts val="0"/>
                </a:spcBef>
                <a:spcAft>
                  <a:spcPts val="0"/>
                </a:spcAft>
                <a:defRPr/>
              </a:pPr>
              <a:endParaRPr lang="en-US">
                <a:cs typeface="+mn-cs"/>
              </a:endParaRPr>
            </a:p>
          </p:txBody>
        </p:sp>
        <p:sp>
          <p:nvSpPr>
            <p:cNvPr id="33860" name="AutoShape 181"/>
            <p:cNvSpPr>
              <a:spLocks noChangeArrowheads="1"/>
            </p:cNvSpPr>
            <p:nvPr/>
          </p:nvSpPr>
          <p:spPr bwMode="auto">
            <a:xfrm rot="-5400000">
              <a:off x="1449835" y="3477168"/>
              <a:ext cx="521710" cy="2412996"/>
            </a:xfrm>
            <a:prstGeom prst="roundRect">
              <a:avLst>
                <a:gd name="adj" fmla="val 24829"/>
              </a:avLst>
            </a:prstGeom>
            <a:gradFill rotWithShape="1">
              <a:gsLst>
                <a:gs pos="0">
                  <a:srgbClr val="FFFFFF">
                    <a:alpha val="35001"/>
                  </a:srgbClr>
                </a:gs>
                <a:gs pos="100000">
                  <a:srgbClr val="FFFFFF">
                    <a:alpha val="0"/>
                  </a:srgbClr>
                </a:gs>
              </a:gsLst>
              <a:lin ang="10800000" scaled="1"/>
            </a:gradFill>
            <a:ln w="9525" algn="ctr">
              <a:noFill/>
              <a:miter lim="800000"/>
              <a:headEnd/>
              <a:tailEnd/>
            </a:ln>
          </p:spPr>
          <p:txBody>
            <a:bodyPr wrap="none" lIns="73025" tIns="36511" rIns="73025" bIns="36511" anchor="ctr"/>
            <a:lstStyle/>
            <a:p>
              <a:endParaRPr lang="en-US"/>
            </a:p>
          </p:txBody>
        </p:sp>
      </p:grpSp>
      <p:sp>
        <p:nvSpPr>
          <p:cNvPr id="33800" name="Rectangle 51"/>
          <p:cNvSpPr>
            <a:spLocks noChangeArrowheads="1"/>
          </p:cNvSpPr>
          <p:nvPr/>
        </p:nvSpPr>
        <p:spPr bwMode="auto">
          <a:xfrm>
            <a:off x="4953000" y="4521200"/>
            <a:ext cx="3614738" cy="1744663"/>
          </a:xfrm>
          <a:prstGeom prst="rect">
            <a:avLst/>
          </a:prstGeom>
          <a:noFill/>
          <a:ln w="9525">
            <a:noFill/>
            <a:miter lim="800000"/>
            <a:headEnd/>
            <a:tailEnd/>
          </a:ln>
        </p:spPr>
        <p:txBody>
          <a:bodyPr lIns="0" tIns="0" rIns="0" bIns="0"/>
          <a:lstStyle/>
          <a:p>
            <a:pPr marL="174625" indent="-174625" algn="ctr" defTabSz="814388" eaLnBrk="0" hangingPunct="0">
              <a:lnSpc>
                <a:spcPct val="95000"/>
              </a:lnSpc>
              <a:spcBef>
                <a:spcPct val="50000"/>
              </a:spcBef>
              <a:buClr>
                <a:schemeClr val="bg2"/>
              </a:buClr>
              <a:buSzPct val="100000"/>
            </a:pPr>
            <a:r>
              <a:rPr lang="ja-JP" altLang="en-US" b="1" dirty="0">
                <a:solidFill>
                  <a:schemeClr val="bg1"/>
                </a:solidFill>
                <a:ea typeface="メイリオ" pitchFamily="50" charset="-128"/>
                <a:cs typeface="メイリオ" pitchFamily="50" charset="-128"/>
              </a:rPr>
              <a:t>複雑化</a:t>
            </a:r>
            <a:endParaRPr lang="en-US" b="1" dirty="0">
              <a:solidFill>
                <a:schemeClr val="bg1"/>
              </a:solidFill>
              <a:ea typeface="メイリオ" pitchFamily="50" charset="-128"/>
              <a:cs typeface="メイリオ" pitchFamily="50" charset="-128"/>
            </a:endParaRPr>
          </a:p>
          <a:p>
            <a:pPr marL="174625" indent="-174625" defTabSz="814388" eaLnBrk="0" hangingPunct="0">
              <a:lnSpc>
                <a:spcPct val="95000"/>
              </a:lnSpc>
              <a:spcBef>
                <a:spcPct val="50000"/>
              </a:spcBef>
              <a:buClr>
                <a:schemeClr val="bg2"/>
              </a:buClr>
              <a:buSzPct val="100000"/>
              <a:buFont typeface="Arial" charset="0"/>
              <a:buChar char="•"/>
            </a:pPr>
            <a:r>
              <a:rPr lang="ja-JP" altLang="en-US" dirty="0">
                <a:solidFill>
                  <a:schemeClr val="bg1"/>
                </a:solidFill>
                <a:ea typeface="メイリオ" pitchFamily="50" charset="-128"/>
                <a:cs typeface="メイリオ" pitchFamily="50" charset="-128"/>
              </a:rPr>
              <a:t>脅威ブレンド型は増加。</a:t>
            </a:r>
            <a:endParaRPr lang="en-US" altLang="ja-JP" dirty="0">
              <a:solidFill>
                <a:schemeClr val="bg1"/>
              </a:solidFill>
              <a:ea typeface="メイリオ" pitchFamily="50" charset="-128"/>
              <a:cs typeface="メイリオ" pitchFamily="50" charset="-128"/>
            </a:endParaRPr>
          </a:p>
          <a:p>
            <a:pPr marL="174625" indent="-174625" defTabSz="814388" eaLnBrk="0" hangingPunct="0">
              <a:lnSpc>
                <a:spcPct val="95000"/>
              </a:lnSpc>
              <a:spcBef>
                <a:spcPct val="50000"/>
              </a:spcBef>
              <a:buClr>
                <a:schemeClr val="bg2"/>
              </a:buClr>
              <a:buSzPct val="100000"/>
              <a:buFont typeface="Arial" charset="0"/>
              <a:buChar char="•"/>
            </a:pPr>
            <a:r>
              <a:rPr lang="ja-JP" altLang="en-US" dirty="0">
                <a:solidFill>
                  <a:schemeClr val="bg1"/>
                </a:solidFill>
                <a:ea typeface="メイリオ" pitchFamily="50" charset="-128"/>
                <a:cs typeface="メイリオ" pitchFamily="50" charset="-128"/>
              </a:rPr>
              <a:t>メッセージ毎に</a:t>
            </a:r>
            <a:r>
              <a:rPr lang="en-US" altLang="ja-JP" dirty="0">
                <a:solidFill>
                  <a:schemeClr val="bg1"/>
                </a:solidFill>
                <a:ea typeface="メイリオ" pitchFamily="50" charset="-128"/>
                <a:cs typeface="メイリオ" pitchFamily="50" charset="-128"/>
              </a:rPr>
              <a:t>URL</a:t>
            </a:r>
            <a:r>
              <a:rPr lang="ja-JP" altLang="en-US" dirty="0" err="1">
                <a:solidFill>
                  <a:schemeClr val="bg1"/>
                </a:solidFill>
                <a:ea typeface="メイリオ" pitchFamily="50" charset="-128"/>
                <a:cs typeface="メイリオ" pitchFamily="50" charset="-128"/>
              </a:rPr>
              <a:t>、</a:t>
            </a:r>
            <a:r>
              <a:rPr lang="ja-JP" altLang="en-US" dirty="0">
                <a:solidFill>
                  <a:schemeClr val="bg1"/>
                </a:solidFill>
                <a:ea typeface="メイリオ" pitchFamily="50" charset="-128"/>
                <a:cs typeface="メイリオ" pitchFamily="50" charset="-128"/>
              </a:rPr>
              <a:t>短縮</a:t>
            </a:r>
            <a:r>
              <a:rPr lang="en-US" altLang="ja-JP" dirty="0" smtClean="0">
                <a:solidFill>
                  <a:schemeClr val="bg1"/>
                </a:solidFill>
                <a:ea typeface="メイリオ" pitchFamily="50" charset="-128"/>
                <a:cs typeface="メイリオ" pitchFamily="50" charset="-128"/>
              </a:rPr>
              <a:t>URL</a:t>
            </a:r>
            <a:r>
              <a:rPr lang="ja-JP" altLang="en-US" dirty="0" smtClean="0">
                <a:solidFill>
                  <a:schemeClr val="bg1"/>
                </a:solidFill>
                <a:ea typeface="メイリオ" pitchFamily="50" charset="-128"/>
                <a:cs typeface="メイリオ" pitchFamily="50" charset="-128"/>
              </a:rPr>
              <a:t>　</a:t>
            </a:r>
            <a:r>
              <a:rPr lang="en-US" dirty="0" smtClean="0">
                <a:solidFill>
                  <a:schemeClr val="bg1"/>
                </a:solidFill>
                <a:ea typeface="メイリオ" pitchFamily="50" charset="-128"/>
                <a:cs typeface="メイリオ" pitchFamily="50" charset="-128"/>
              </a:rPr>
              <a:t>(</a:t>
            </a:r>
            <a:r>
              <a:rPr lang="en-US" dirty="0" err="1">
                <a:solidFill>
                  <a:schemeClr val="bg1"/>
                </a:solidFill>
                <a:ea typeface="メイリオ" pitchFamily="50" charset="-128"/>
                <a:cs typeface="メイリオ" pitchFamily="50" charset="-128"/>
              </a:rPr>
              <a:t>tinyurl</a:t>
            </a:r>
            <a:r>
              <a:rPr lang="en-US" dirty="0">
                <a:solidFill>
                  <a:schemeClr val="bg1"/>
                </a:solidFill>
                <a:ea typeface="メイリオ" pitchFamily="50" charset="-128"/>
                <a:cs typeface="メイリオ" pitchFamily="50" charset="-128"/>
              </a:rPr>
              <a:t>, bit.ly)</a:t>
            </a:r>
            <a:r>
              <a:rPr lang="ja-JP" altLang="en-US" dirty="0">
                <a:solidFill>
                  <a:schemeClr val="bg1"/>
                </a:solidFill>
                <a:ea typeface="メイリオ" pitchFamily="50" charset="-128"/>
                <a:cs typeface="メイリオ" pitchFamily="50" charset="-128"/>
              </a:rPr>
              <a:t>を生成。</a:t>
            </a:r>
            <a:endParaRPr lang="en-US" dirty="0">
              <a:solidFill>
                <a:schemeClr val="bg1"/>
              </a:solidFill>
              <a:ea typeface="メイリオ" pitchFamily="50" charset="-128"/>
              <a:cs typeface="メイリオ" pitchFamily="50" charset="-128"/>
            </a:endParaRPr>
          </a:p>
        </p:txBody>
      </p:sp>
      <p:pic>
        <p:nvPicPr>
          <p:cNvPr id="1027" name="Picture 3"/>
          <p:cNvPicPr>
            <a:picLocks noChangeAspect="1" noChangeArrowheads="1"/>
          </p:cNvPicPr>
          <p:nvPr/>
        </p:nvPicPr>
        <p:blipFill>
          <a:blip r:embed="rId3" cstate="print"/>
          <a:srcRect/>
          <a:stretch>
            <a:fillRect/>
          </a:stretch>
        </p:blipFill>
        <p:spPr bwMode="auto">
          <a:xfrm>
            <a:off x="4810125" y="1535113"/>
            <a:ext cx="3790950" cy="2543175"/>
          </a:xfrm>
          <a:prstGeom prst="rect">
            <a:avLst/>
          </a:prstGeom>
          <a:ln>
            <a:noFill/>
          </a:ln>
          <a:effectLst>
            <a:outerShdw blurRad="292100" dist="139700" dir="2700000" algn="tl" rotWithShape="0">
              <a:srgbClr val="333333">
                <a:alpha val="65000"/>
              </a:srgbClr>
            </a:outerShdw>
          </a:effectLst>
        </p:spPr>
      </p:pic>
      <p:cxnSp>
        <p:nvCxnSpPr>
          <p:cNvPr id="24" name="Straight Arrow Connector 23"/>
          <p:cNvCxnSpPr/>
          <p:nvPr/>
        </p:nvCxnSpPr>
        <p:spPr>
          <a:xfrm flipV="1">
            <a:off x="7086600" y="1752600"/>
            <a:ext cx="677863" cy="25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803" name="Rectangle 29"/>
          <p:cNvSpPr>
            <a:spLocks noChangeArrowheads="1"/>
          </p:cNvSpPr>
          <p:nvPr/>
        </p:nvSpPr>
        <p:spPr bwMode="auto">
          <a:xfrm>
            <a:off x="5618163" y="1981200"/>
            <a:ext cx="1550987" cy="261938"/>
          </a:xfrm>
          <a:prstGeom prst="rect">
            <a:avLst/>
          </a:prstGeom>
          <a:noFill/>
          <a:ln w="9525">
            <a:noFill/>
            <a:miter lim="800000"/>
            <a:headEnd/>
            <a:tailEnd/>
          </a:ln>
        </p:spPr>
        <p:txBody>
          <a:bodyPr wrap="none">
            <a:spAutoFit/>
          </a:bodyPr>
          <a:lstStyle/>
          <a:p>
            <a:pPr marL="125413" indent="-290513"/>
            <a:r>
              <a:rPr lang="ja-JP" altLang="en-US" sz="1100" b="1">
                <a:ea typeface="ＭＳ Ｐゴシック" pitchFamily="50" charset="-128"/>
              </a:rPr>
              <a:t>複雑化型スパム</a:t>
            </a:r>
            <a:r>
              <a:rPr lang="en-US" sz="1100" b="1"/>
              <a:t>(&lt;1%)</a:t>
            </a:r>
          </a:p>
        </p:txBody>
      </p:sp>
      <p:cxnSp>
        <p:nvCxnSpPr>
          <p:cNvPr id="28" name="Straight Arrow Connector 27"/>
          <p:cNvCxnSpPr/>
          <p:nvPr/>
        </p:nvCxnSpPr>
        <p:spPr>
          <a:xfrm rot="16200000" flipH="1">
            <a:off x="6680200" y="2336800"/>
            <a:ext cx="355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 name="Group 68"/>
          <p:cNvGrpSpPr>
            <a:grpSpLocks/>
          </p:cNvGrpSpPr>
          <p:nvPr/>
        </p:nvGrpSpPr>
        <p:grpSpPr bwMode="auto">
          <a:xfrm>
            <a:off x="169863" y="1512888"/>
            <a:ext cx="4476750" cy="2589212"/>
            <a:chOff x="358775" y="1123950"/>
            <a:chExt cx="8280401" cy="5614716"/>
          </a:xfrm>
        </p:grpSpPr>
        <p:sp>
          <p:nvSpPr>
            <p:cNvPr id="70" name="Explosion 1 69"/>
            <p:cNvSpPr/>
            <p:nvPr/>
          </p:nvSpPr>
          <p:spPr bwMode="auto">
            <a:xfrm>
              <a:off x="7684874" y="3523371"/>
              <a:ext cx="493300" cy="495720"/>
            </a:xfrm>
            <a:prstGeom prst="irregularSeal1">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71" name="Explosion 1 70"/>
            <p:cNvSpPr/>
            <p:nvPr/>
          </p:nvSpPr>
          <p:spPr bwMode="auto">
            <a:xfrm>
              <a:off x="7382434" y="2824545"/>
              <a:ext cx="493300" cy="492276"/>
            </a:xfrm>
            <a:prstGeom prst="irregularSeal1">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72" name="Explosion 1 71"/>
            <p:cNvSpPr/>
            <p:nvPr/>
          </p:nvSpPr>
          <p:spPr bwMode="auto">
            <a:xfrm>
              <a:off x="7993187" y="4036305"/>
              <a:ext cx="493300" cy="495720"/>
            </a:xfrm>
            <a:prstGeom prst="irregularSeal1">
              <a:avLst/>
            </a:prstGeom>
            <a:solidFill>
              <a:schemeClr val="accent5"/>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33811" name="AutoShape 3"/>
            <p:cNvSpPr>
              <a:spLocks noChangeAspect="1" noChangeArrowheads="1" noTextEdit="1"/>
            </p:cNvSpPr>
            <p:nvPr/>
          </p:nvSpPr>
          <p:spPr bwMode="auto">
            <a:xfrm>
              <a:off x="358775" y="1123950"/>
              <a:ext cx="8280400" cy="5461000"/>
            </a:xfrm>
            <a:prstGeom prst="rect">
              <a:avLst/>
            </a:prstGeom>
            <a:noFill/>
            <a:ln w="9525">
              <a:noFill/>
              <a:miter lim="800000"/>
              <a:headEnd/>
              <a:tailEnd/>
            </a:ln>
          </p:spPr>
          <p:txBody>
            <a:bodyPr/>
            <a:lstStyle/>
            <a:p>
              <a:endParaRPr lang="en-US"/>
            </a:p>
          </p:txBody>
        </p:sp>
        <p:sp>
          <p:nvSpPr>
            <p:cNvPr id="33812" name="Rectangle 5"/>
            <p:cNvSpPr>
              <a:spLocks noChangeArrowheads="1"/>
            </p:cNvSpPr>
            <p:nvPr/>
          </p:nvSpPr>
          <p:spPr bwMode="auto">
            <a:xfrm>
              <a:off x="373063" y="1138238"/>
              <a:ext cx="8266113" cy="5446713"/>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3813" name="Rectangle 6"/>
            <p:cNvSpPr>
              <a:spLocks noChangeArrowheads="1"/>
            </p:cNvSpPr>
            <p:nvPr/>
          </p:nvSpPr>
          <p:spPr bwMode="auto">
            <a:xfrm>
              <a:off x="1044575" y="1343025"/>
              <a:ext cx="7380288" cy="4313238"/>
            </a:xfrm>
            <a:prstGeom prst="rect">
              <a:avLst/>
            </a:prstGeom>
            <a:solidFill>
              <a:srgbClr val="FFFFFF"/>
            </a:solidFill>
            <a:ln w="9525">
              <a:noFill/>
              <a:miter lim="800000"/>
              <a:headEnd/>
              <a:tailEnd/>
            </a:ln>
          </p:spPr>
          <p:txBody>
            <a:bodyPr/>
            <a:lstStyle/>
            <a:p>
              <a:endParaRPr lang="en-US"/>
            </a:p>
          </p:txBody>
        </p:sp>
        <p:sp>
          <p:nvSpPr>
            <p:cNvPr id="33814" name="Rectangle 9"/>
            <p:cNvSpPr>
              <a:spLocks noChangeArrowheads="1"/>
            </p:cNvSpPr>
            <p:nvPr/>
          </p:nvSpPr>
          <p:spPr bwMode="auto">
            <a:xfrm>
              <a:off x="1044575" y="1328738"/>
              <a:ext cx="14288" cy="4314825"/>
            </a:xfrm>
            <a:prstGeom prst="rect">
              <a:avLst/>
            </a:prstGeom>
            <a:solidFill>
              <a:srgbClr val="868686"/>
            </a:solidFill>
            <a:ln w="9">
              <a:solidFill>
                <a:srgbClr val="868686"/>
              </a:solidFill>
              <a:miter lim="800000"/>
              <a:headEnd/>
              <a:tailEnd/>
            </a:ln>
          </p:spPr>
          <p:txBody>
            <a:bodyPr/>
            <a:lstStyle/>
            <a:p>
              <a:endParaRPr lang="en-US"/>
            </a:p>
          </p:txBody>
        </p:sp>
        <p:sp>
          <p:nvSpPr>
            <p:cNvPr id="33815" name="Freeform 10"/>
            <p:cNvSpPr>
              <a:spLocks noEditPoints="1"/>
            </p:cNvSpPr>
            <p:nvPr/>
          </p:nvSpPr>
          <p:spPr bwMode="auto">
            <a:xfrm>
              <a:off x="987425" y="1328738"/>
              <a:ext cx="57150" cy="4327525"/>
            </a:xfrm>
            <a:custGeom>
              <a:avLst/>
              <a:gdLst>
                <a:gd name="T0" fmla="*/ 0 w 36"/>
                <a:gd name="T1" fmla="*/ 2147483647 h 2726"/>
                <a:gd name="T2" fmla="*/ 2147483647 w 36"/>
                <a:gd name="T3" fmla="*/ 2147483647 h 2726"/>
                <a:gd name="T4" fmla="*/ 2147483647 w 36"/>
                <a:gd name="T5" fmla="*/ 2147483647 h 2726"/>
                <a:gd name="T6" fmla="*/ 0 w 36"/>
                <a:gd name="T7" fmla="*/ 2147483647 h 2726"/>
                <a:gd name="T8" fmla="*/ 0 w 36"/>
                <a:gd name="T9" fmla="*/ 2147483647 h 2726"/>
                <a:gd name="T10" fmla="*/ 0 w 36"/>
                <a:gd name="T11" fmla="*/ 2147483647 h 2726"/>
                <a:gd name="T12" fmla="*/ 2147483647 w 36"/>
                <a:gd name="T13" fmla="*/ 2147483647 h 2726"/>
                <a:gd name="T14" fmla="*/ 2147483647 w 36"/>
                <a:gd name="T15" fmla="*/ 2147483647 h 2726"/>
                <a:gd name="T16" fmla="*/ 0 w 36"/>
                <a:gd name="T17" fmla="*/ 2147483647 h 2726"/>
                <a:gd name="T18" fmla="*/ 0 w 36"/>
                <a:gd name="T19" fmla="*/ 2147483647 h 2726"/>
                <a:gd name="T20" fmla="*/ 0 w 36"/>
                <a:gd name="T21" fmla="*/ 2147483647 h 2726"/>
                <a:gd name="T22" fmla="*/ 2147483647 w 36"/>
                <a:gd name="T23" fmla="*/ 2147483647 h 2726"/>
                <a:gd name="T24" fmla="*/ 2147483647 w 36"/>
                <a:gd name="T25" fmla="*/ 2147483647 h 2726"/>
                <a:gd name="T26" fmla="*/ 0 w 36"/>
                <a:gd name="T27" fmla="*/ 2147483647 h 2726"/>
                <a:gd name="T28" fmla="*/ 0 w 36"/>
                <a:gd name="T29" fmla="*/ 2147483647 h 2726"/>
                <a:gd name="T30" fmla="*/ 0 w 36"/>
                <a:gd name="T31" fmla="*/ 2147483647 h 2726"/>
                <a:gd name="T32" fmla="*/ 2147483647 w 36"/>
                <a:gd name="T33" fmla="*/ 2147483647 h 2726"/>
                <a:gd name="T34" fmla="*/ 2147483647 w 36"/>
                <a:gd name="T35" fmla="*/ 2147483647 h 2726"/>
                <a:gd name="T36" fmla="*/ 0 w 36"/>
                <a:gd name="T37" fmla="*/ 2147483647 h 2726"/>
                <a:gd name="T38" fmla="*/ 0 w 36"/>
                <a:gd name="T39" fmla="*/ 2147483647 h 2726"/>
                <a:gd name="T40" fmla="*/ 0 w 36"/>
                <a:gd name="T41" fmla="*/ 2147483647 h 2726"/>
                <a:gd name="T42" fmla="*/ 2147483647 w 36"/>
                <a:gd name="T43" fmla="*/ 2147483647 h 2726"/>
                <a:gd name="T44" fmla="*/ 2147483647 w 36"/>
                <a:gd name="T45" fmla="*/ 2147483647 h 2726"/>
                <a:gd name="T46" fmla="*/ 0 w 36"/>
                <a:gd name="T47" fmla="*/ 2147483647 h 2726"/>
                <a:gd name="T48" fmla="*/ 0 w 36"/>
                <a:gd name="T49" fmla="*/ 2147483647 h 2726"/>
                <a:gd name="T50" fmla="*/ 0 w 36"/>
                <a:gd name="T51" fmla="*/ 2147483647 h 2726"/>
                <a:gd name="T52" fmla="*/ 2147483647 w 36"/>
                <a:gd name="T53" fmla="*/ 2147483647 h 2726"/>
                <a:gd name="T54" fmla="*/ 2147483647 w 36"/>
                <a:gd name="T55" fmla="*/ 2147483647 h 2726"/>
                <a:gd name="T56" fmla="*/ 0 w 36"/>
                <a:gd name="T57" fmla="*/ 2147483647 h 2726"/>
                <a:gd name="T58" fmla="*/ 0 w 36"/>
                <a:gd name="T59" fmla="*/ 2147483647 h 2726"/>
                <a:gd name="T60" fmla="*/ 0 w 36"/>
                <a:gd name="T61" fmla="*/ 2147483647 h 2726"/>
                <a:gd name="T62" fmla="*/ 2147483647 w 36"/>
                <a:gd name="T63" fmla="*/ 2147483647 h 2726"/>
                <a:gd name="T64" fmla="*/ 2147483647 w 36"/>
                <a:gd name="T65" fmla="*/ 2147483647 h 2726"/>
                <a:gd name="T66" fmla="*/ 0 w 36"/>
                <a:gd name="T67" fmla="*/ 2147483647 h 2726"/>
                <a:gd name="T68" fmla="*/ 0 w 36"/>
                <a:gd name="T69" fmla="*/ 2147483647 h 2726"/>
                <a:gd name="T70" fmla="*/ 0 w 36"/>
                <a:gd name="T71" fmla="*/ 2147483647 h 2726"/>
                <a:gd name="T72" fmla="*/ 2147483647 w 36"/>
                <a:gd name="T73" fmla="*/ 2147483647 h 2726"/>
                <a:gd name="T74" fmla="*/ 2147483647 w 36"/>
                <a:gd name="T75" fmla="*/ 2147483647 h 2726"/>
                <a:gd name="T76" fmla="*/ 0 w 36"/>
                <a:gd name="T77" fmla="*/ 2147483647 h 2726"/>
                <a:gd name="T78" fmla="*/ 0 w 36"/>
                <a:gd name="T79" fmla="*/ 2147483647 h 2726"/>
                <a:gd name="T80" fmla="*/ 0 w 36"/>
                <a:gd name="T81" fmla="*/ 2147483647 h 2726"/>
                <a:gd name="T82" fmla="*/ 2147483647 w 36"/>
                <a:gd name="T83" fmla="*/ 2147483647 h 2726"/>
                <a:gd name="T84" fmla="*/ 2147483647 w 36"/>
                <a:gd name="T85" fmla="*/ 2147483647 h 2726"/>
                <a:gd name="T86" fmla="*/ 0 w 36"/>
                <a:gd name="T87" fmla="*/ 2147483647 h 2726"/>
                <a:gd name="T88" fmla="*/ 0 w 36"/>
                <a:gd name="T89" fmla="*/ 2147483647 h 2726"/>
                <a:gd name="T90" fmla="*/ 0 w 36"/>
                <a:gd name="T91" fmla="*/ 0 h 2726"/>
                <a:gd name="T92" fmla="*/ 2147483647 w 36"/>
                <a:gd name="T93" fmla="*/ 0 h 2726"/>
                <a:gd name="T94" fmla="*/ 2147483647 w 36"/>
                <a:gd name="T95" fmla="*/ 2147483647 h 2726"/>
                <a:gd name="T96" fmla="*/ 0 w 36"/>
                <a:gd name="T97" fmla="*/ 2147483647 h 2726"/>
                <a:gd name="T98" fmla="*/ 0 w 36"/>
                <a:gd name="T99" fmla="*/ 0 h 27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2726"/>
                <a:gd name="T152" fmla="*/ 36 w 36"/>
                <a:gd name="T153" fmla="*/ 2726 h 27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2726">
                  <a:moveTo>
                    <a:pt x="0" y="2718"/>
                  </a:moveTo>
                  <a:lnTo>
                    <a:pt x="36" y="2718"/>
                  </a:lnTo>
                  <a:lnTo>
                    <a:pt x="36" y="2726"/>
                  </a:lnTo>
                  <a:lnTo>
                    <a:pt x="0" y="2726"/>
                  </a:lnTo>
                  <a:lnTo>
                    <a:pt x="0" y="2718"/>
                  </a:lnTo>
                  <a:close/>
                  <a:moveTo>
                    <a:pt x="0" y="2417"/>
                  </a:moveTo>
                  <a:lnTo>
                    <a:pt x="36" y="2417"/>
                  </a:lnTo>
                  <a:lnTo>
                    <a:pt x="36" y="2425"/>
                  </a:lnTo>
                  <a:lnTo>
                    <a:pt x="0" y="2425"/>
                  </a:lnTo>
                  <a:lnTo>
                    <a:pt x="0" y="2417"/>
                  </a:lnTo>
                  <a:close/>
                  <a:moveTo>
                    <a:pt x="0" y="2116"/>
                  </a:moveTo>
                  <a:lnTo>
                    <a:pt x="36" y="2116"/>
                  </a:lnTo>
                  <a:lnTo>
                    <a:pt x="36" y="2124"/>
                  </a:lnTo>
                  <a:lnTo>
                    <a:pt x="0" y="2124"/>
                  </a:lnTo>
                  <a:lnTo>
                    <a:pt x="0" y="2116"/>
                  </a:lnTo>
                  <a:close/>
                  <a:moveTo>
                    <a:pt x="0" y="1815"/>
                  </a:moveTo>
                  <a:lnTo>
                    <a:pt x="36" y="1815"/>
                  </a:lnTo>
                  <a:lnTo>
                    <a:pt x="36" y="1823"/>
                  </a:lnTo>
                  <a:lnTo>
                    <a:pt x="0" y="1823"/>
                  </a:lnTo>
                  <a:lnTo>
                    <a:pt x="0" y="1815"/>
                  </a:lnTo>
                  <a:close/>
                  <a:moveTo>
                    <a:pt x="0" y="1514"/>
                  </a:moveTo>
                  <a:lnTo>
                    <a:pt x="36" y="1514"/>
                  </a:lnTo>
                  <a:lnTo>
                    <a:pt x="36" y="1522"/>
                  </a:lnTo>
                  <a:lnTo>
                    <a:pt x="0" y="1522"/>
                  </a:lnTo>
                  <a:lnTo>
                    <a:pt x="0" y="1514"/>
                  </a:lnTo>
                  <a:close/>
                  <a:moveTo>
                    <a:pt x="0" y="1204"/>
                  </a:moveTo>
                  <a:lnTo>
                    <a:pt x="36" y="1204"/>
                  </a:lnTo>
                  <a:lnTo>
                    <a:pt x="36" y="1213"/>
                  </a:lnTo>
                  <a:lnTo>
                    <a:pt x="0" y="1213"/>
                  </a:lnTo>
                  <a:lnTo>
                    <a:pt x="0" y="1204"/>
                  </a:lnTo>
                  <a:close/>
                  <a:moveTo>
                    <a:pt x="0" y="903"/>
                  </a:moveTo>
                  <a:lnTo>
                    <a:pt x="36" y="903"/>
                  </a:lnTo>
                  <a:lnTo>
                    <a:pt x="36" y="912"/>
                  </a:lnTo>
                  <a:lnTo>
                    <a:pt x="0" y="912"/>
                  </a:lnTo>
                  <a:lnTo>
                    <a:pt x="0" y="903"/>
                  </a:lnTo>
                  <a:close/>
                  <a:moveTo>
                    <a:pt x="0" y="602"/>
                  </a:moveTo>
                  <a:lnTo>
                    <a:pt x="36" y="602"/>
                  </a:lnTo>
                  <a:lnTo>
                    <a:pt x="36" y="611"/>
                  </a:lnTo>
                  <a:lnTo>
                    <a:pt x="0" y="611"/>
                  </a:lnTo>
                  <a:lnTo>
                    <a:pt x="0" y="602"/>
                  </a:lnTo>
                  <a:close/>
                  <a:moveTo>
                    <a:pt x="0" y="301"/>
                  </a:moveTo>
                  <a:lnTo>
                    <a:pt x="36" y="301"/>
                  </a:lnTo>
                  <a:lnTo>
                    <a:pt x="36" y="310"/>
                  </a:lnTo>
                  <a:lnTo>
                    <a:pt x="0" y="310"/>
                  </a:lnTo>
                  <a:lnTo>
                    <a:pt x="0" y="301"/>
                  </a:lnTo>
                  <a:close/>
                  <a:moveTo>
                    <a:pt x="0" y="0"/>
                  </a:moveTo>
                  <a:lnTo>
                    <a:pt x="36" y="0"/>
                  </a:lnTo>
                  <a:lnTo>
                    <a:pt x="36" y="9"/>
                  </a:lnTo>
                  <a:lnTo>
                    <a:pt x="0" y="9"/>
                  </a:lnTo>
                  <a:lnTo>
                    <a:pt x="0" y="0"/>
                  </a:lnTo>
                  <a:close/>
                </a:path>
              </a:pathLst>
            </a:custGeom>
            <a:solidFill>
              <a:srgbClr val="868686"/>
            </a:solidFill>
            <a:ln w="9">
              <a:solidFill>
                <a:srgbClr val="868686"/>
              </a:solidFill>
              <a:prstDash val="solid"/>
              <a:round/>
              <a:headEnd/>
              <a:tailEnd/>
            </a:ln>
          </p:spPr>
          <p:txBody>
            <a:bodyPr/>
            <a:lstStyle/>
            <a:p>
              <a:endParaRPr lang="en-US"/>
            </a:p>
          </p:txBody>
        </p:sp>
        <p:sp>
          <p:nvSpPr>
            <p:cNvPr id="33816" name="Rectangle 11"/>
            <p:cNvSpPr>
              <a:spLocks noChangeArrowheads="1"/>
            </p:cNvSpPr>
            <p:nvPr/>
          </p:nvSpPr>
          <p:spPr bwMode="auto">
            <a:xfrm>
              <a:off x="1044575" y="5643563"/>
              <a:ext cx="7380288" cy="12700"/>
            </a:xfrm>
            <a:prstGeom prst="rect">
              <a:avLst/>
            </a:prstGeom>
            <a:solidFill>
              <a:srgbClr val="868686"/>
            </a:solidFill>
            <a:ln w="9">
              <a:solidFill>
                <a:srgbClr val="868686"/>
              </a:solidFill>
              <a:miter lim="800000"/>
              <a:headEnd/>
              <a:tailEnd/>
            </a:ln>
          </p:spPr>
          <p:txBody>
            <a:bodyPr/>
            <a:lstStyle/>
            <a:p>
              <a:endParaRPr lang="en-US"/>
            </a:p>
          </p:txBody>
        </p:sp>
        <p:sp>
          <p:nvSpPr>
            <p:cNvPr id="33817" name="Freeform 12"/>
            <p:cNvSpPr>
              <a:spLocks noEditPoints="1"/>
            </p:cNvSpPr>
            <p:nvPr/>
          </p:nvSpPr>
          <p:spPr bwMode="auto">
            <a:xfrm>
              <a:off x="1044575" y="5643563"/>
              <a:ext cx="7394575" cy="53975"/>
            </a:xfrm>
            <a:custGeom>
              <a:avLst/>
              <a:gdLst>
                <a:gd name="T0" fmla="*/ 2147483647 w 4658"/>
                <a:gd name="T1" fmla="*/ 2147483647 h 34"/>
                <a:gd name="T2" fmla="*/ 0 w 4658"/>
                <a:gd name="T3" fmla="*/ 0 h 34"/>
                <a:gd name="T4" fmla="*/ 2147483647 w 4658"/>
                <a:gd name="T5" fmla="*/ 0 h 34"/>
                <a:gd name="T6" fmla="*/ 2147483647 w 4658"/>
                <a:gd name="T7" fmla="*/ 2147483647 h 34"/>
                <a:gd name="T8" fmla="*/ 2147483647 w 4658"/>
                <a:gd name="T9" fmla="*/ 0 h 34"/>
                <a:gd name="T10" fmla="*/ 2147483647 w 4658"/>
                <a:gd name="T11" fmla="*/ 2147483647 h 34"/>
                <a:gd name="T12" fmla="*/ 2147483647 w 4658"/>
                <a:gd name="T13" fmla="*/ 0 h 34"/>
                <a:gd name="T14" fmla="*/ 2147483647 w 4658"/>
                <a:gd name="T15" fmla="*/ 0 h 34"/>
                <a:gd name="T16" fmla="*/ 2147483647 w 4658"/>
                <a:gd name="T17" fmla="*/ 2147483647 h 34"/>
                <a:gd name="T18" fmla="*/ 2147483647 w 4658"/>
                <a:gd name="T19" fmla="*/ 0 h 34"/>
                <a:gd name="T20" fmla="*/ 2147483647 w 4658"/>
                <a:gd name="T21" fmla="*/ 2147483647 h 34"/>
                <a:gd name="T22" fmla="*/ 2147483647 w 4658"/>
                <a:gd name="T23" fmla="*/ 0 h 34"/>
                <a:gd name="T24" fmla="*/ 2147483647 w 4658"/>
                <a:gd name="T25" fmla="*/ 0 h 34"/>
                <a:gd name="T26" fmla="*/ 2147483647 w 4658"/>
                <a:gd name="T27" fmla="*/ 2147483647 h 34"/>
                <a:gd name="T28" fmla="*/ 2147483647 w 4658"/>
                <a:gd name="T29" fmla="*/ 0 h 34"/>
                <a:gd name="T30" fmla="*/ 2147483647 w 4658"/>
                <a:gd name="T31" fmla="*/ 2147483647 h 34"/>
                <a:gd name="T32" fmla="*/ 2147483647 w 4658"/>
                <a:gd name="T33" fmla="*/ 0 h 34"/>
                <a:gd name="T34" fmla="*/ 2147483647 w 4658"/>
                <a:gd name="T35" fmla="*/ 0 h 34"/>
                <a:gd name="T36" fmla="*/ 2147483647 w 4658"/>
                <a:gd name="T37" fmla="*/ 2147483647 h 34"/>
                <a:gd name="T38" fmla="*/ 2147483647 w 4658"/>
                <a:gd name="T39" fmla="*/ 0 h 34"/>
                <a:gd name="T40" fmla="*/ 2147483647 w 4658"/>
                <a:gd name="T41" fmla="*/ 2147483647 h 34"/>
                <a:gd name="T42" fmla="*/ 2147483647 w 4658"/>
                <a:gd name="T43" fmla="*/ 0 h 34"/>
                <a:gd name="T44" fmla="*/ 2147483647 w 4658"/>
                <a:gd name="T45" fmla="*/ 0 h 34"/>
                <a:gd name="T46" fmla="*/ 2147483647 w 4658"/>
                <a:gd name="T47" fmla="*/ 2147483647 h 34"/>
                <a:gd name="T48" fmla="*/ 2147483647 w 4658"/>
                <a:gd name="T49" fmla="*/ 0 h 34"/>
                <a:gd name="T50" fmla="*/ 2147483647 w 4658"/>
                <a:gd name="T51" fmla="*/ 2147483647 h 34"/>
                <a:gd name="T52" fmla="*/ 2147483647 w 4658"/>
                <a:gd name="T53" fmla="*/ 0 h 34"/>
                <a:gd name="T54" fmla="*/ 2147483647 w 4658"/>
                <a:gd name="T55" fmla="*/ 0 h 34"/>
                <a:gd name="T56" fmla="*/ 2147483647 w 4658"/>
                <a:gd name="T57" fmla="*/ 2147483647 h 34"/>
                <a:gd name="T58" fmla="*/ 2147483647 w 4658"/>
                <a:gd name="T59" fmla="*/ 0 h 34"/>
                <a:gd name="T60" fmla="*/ 2147483647 w 4658"/>
                <a:gd name="T61" fmla="*/ 2147483647 h 34"/>
                <a:gd name="T62" fmla="*/ 2147483647 w 4658"/>
                <a:gd name="T63" fmla="*/ 0 h 34"/>
                <a:gd name="T64" fmla="*/ 2147483647 w 4658"/>
                <a:gd name="T65" fmla="*/ 0 h 34"/>
                <a:gd name="T66" fmla="*/ 2147483647 w 4658"/>
                <a:gd name="T67" fmla="*/ 2147483647 h 34"/>
                <a:gd name="T68" fmla="*/ 2147483647 w 4658"/>
                <a:gd name="T69" fmla="*/ 0 h 34"/>
                <a:gd name="T70" fmla="*/ 2147483647 w 4658"/>
                <a:gd name="T71" fmla="*/ 2147483647 h 34"/>
                <a:gd name="T72" fmla="*/ 2147483647 w 4658"/>
                <a:gd name="T73" fmla="*/ 0 h 34"/>
                <a:gd name="T74" fmla="*/ 2147483647 w 4658"/>
                <a:gd name="T75" fmla="*/ 0 h 34"/>
                <a:gd name="T76" fmla="*/ 2147483647 w 4658"/>
                <a:gd name="T77" fmla="*/ 2147483647 h 34"/>
                <a:gd name="T78" fmla="*/ 2147483647 w 4658"/>
                <a:gd name="T79" fmla="*/ 0 h 34"/>
                <a:gd name="T80" fmla="*/ 2147483647 w 4658"/>
                <a:gd name="T81" fmla="*/ 2147483647 h 34"/>
                <a:gd name="T82" fmla="*/ 2147483647 w 4658"/>
                <a:gd name="T83" fmla="*/ 0 h 34"/>
                <a:gd name="T84" fmla="*/ 2147483647 w 4658"/>
                <a:gd name="T85" fmla="*/ 0 h 34"/>
                <a:gd name="T86" fmla="*/ 2147483647 w 4658"/>
                <a:gd name="T87" fmla="*/ 2147483647 h 34"/>
                <a:gd name="T88" fmla="*/ 2147483647 w 4658"/>
                <a:gd name="T89" fmla="*/ 0 h 34"/>
                <a:gd name="T90" fmla="*/ 2147483647 w 4658"/>
                <a:gd name="T91" fmla="*/ 2147483647 h 34"/>
                <a:gd name="T92" fmla="*/ 2147483647 w 4658"/>
                <a:gd name="T93" fmla="*/ 0 h 34"/>
                <a:gd name="T94" fmla="*/ 2147483647 w 4658"/>
                <a:gd name="T95" fmla="*/ 0 h 34"/>
                <a:gd name="T96" fmla="*/ 2147483647 w 4658"/>
                <a:gd name="T97" fmla="*/ 2147483647 h 34"/>
                <a:gd name="T98" fmla="*/ 2147483647 w 4658"/>
                <a:gd name="T99" fmla="*/ 0 h 34"/>
                <a:gd name="T100" fmla="*/ 2147483647 w 4658"/>
                <a:gd name="T101" fmla="*/ 2147483647 h 34"/>
                <a:gd name="T102" fmla="*/ 2147483647 w 4658"/>
                <a:gd name="T103" fmla="*/ 0 h 34"/>
                <a:gd name="T104" fmla="*/ 2147483647 w 4658"/>
                <a:gd name="T105" fmla="*/ 0 h 34"/>
                <a:gd name="T106" fmla="*/ 2147483647 w 4658"/>
                <a:gd name="T107" fmla="*/ 2147483647 h 34"/>
                <a:gd name="T108" fmla="*/ 2147483647 w 4658"/>
                <a:gd name="T109" fmla="*/ 0 h 34"/>
                <a:gd name="T110" fmla="*/ 2147483647 w 4658"/>
                <a:gd name="T111" fmla="*/ 2147483647 h 34"/>
                <a:gd name="T112" fmla="*/ 2147483647 w 4658"/>
                <a:gd name="T113" fmla="*/ 0 h 34"/>
                <a:gd name="T114" fmla="*/ 2147483647 w 4658"/>
                <a:gd name="T115" fmla="*/ 0 h 34"/>
                <a:gd name="T116" fmla="*/ 2147483647 w 4658"/>
                <a:gd name="T117" fmla="*/ 2147483647 h 34"/>
                <a:gd name="T118" fmla="*/ 2147483647 w 4658"/>
                <a:gd name="T119" fmla="*/ 0 h 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58"/>
                <a:gd name="T181" fmla="*/ 0 h 34"/>
                <a:gd name="T182" fmla="*/ 4658 w 4658"/>
                <a:gd name="T183" fmla="*/ 34 h 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58" h="34">
                  <a:moveTo>
                    <a:pt x="9" y="0"/>
                  </a:moveTo>
                  <a:lnTo>
                    <a:pt x="9" y="34"/>
                  </a:lnTo>
                  <a:lnTo>
                    <a:pt x="0" y="34"/>
                  </a:lnTo>
                  <a:lnTo>
                    <a:pt x="0" y="0"/>
                  </a:lnTo>
                  <a:lnTo>
                    <a:pt x="9" y="0"/>
                  </a:lnTo>
                  <a:close/>
                  <a:moveTo>
                    <a:pt x="208" y="0"/>
                  </a:moveTo>
                  <a:lnTo>
                    <a:pt x="208" y="34"/>
                  </a:lnTo>
                  <a:lnTo>
                    <a:pt x="199" y="34"/>
                  </a:lnTo>
                  <a:lnTo>
                    <a:pt x="199" y="0"/>
                  </a:lnTo>
                  <a:lnTo>
                    <a:pt x="208" y="0"/>
                  </a:lnTo>
                  <a:close/>
                  <a:moveTo>
                    <a:pt x="415" y="0"/>
                  </a:moveTo>
                  <a:lnTo>
                    <a:pt x="415" y="34"/>
                  </a:lnTo>
                  <a:lnTo>
                    <a:pt x="406" y="34"/>
                  </a:lnTo>
                  <a:lnTo>
                    <a:pt x="406" y="0"/>
                  </a:lnTo>
                  <a:lnTo>
                    <a:pt x="415" y="0"/>
                  </a:lnTo>
                  <a:close/>
                  <a:moveTo>
                    <a:pt x="613" y="0"/>
                  </a:moveTo>
                  <a:lnTo>
                    <a:pt x="613" y="34"/>
                  </a:lnTo>
                  <a:lnTo>
                    <a:pt x="604" y="34"/>
                  </a:lnTo>
                  <a:lnTo>
                    <a:pt x="604" y="0"/>
                  </a:lnTo>
                  <a:lnTo>
                    <a:pt x="613" y="0"/>
                  </a:lnTo>
                  <a:close/>
                  <a:moveTo>
                    <a:pt x="820" y="0"/>
                  </a:moveTo>
                  <a:lnTo>
                    <a:pt x="820" y="34"/>
                  </a:lnTo>
                  <a:lnTo>
                    <a:pt x="811" y="34"/>
                  </a:lnTo>
                  <a:lnTo>
                    <a:pt x="811" y="0"/>
                  </a:lnTo>
                  <a:lnTo>
                    <a:pt x="820" y="0"/>
                  </a:lnTo>
                  <a:close/>
                  <a:moveTo>
                    <a:pt x="1018" y="0"/>
                  </a:moveTo>
                  <a:lnTo>
                    <a:pt x="1018" y="34"/>
                  </a:lnTo>
                  <a:lnTo>
                    <a:pt x="1009" y="34"/>
                  </a:lnTo>
                  <a:lnTo>
                    <a:pt x="1009" y="0"/>
                  </a:lnTo>
                  <a:lnTo>
                    <a:pt x="1018" y="0"/>
                  </a:lnTo>
                  <a:close/>
                  <a:moveTo>
                    <a:pt x="1226" y="0"/>
                  </a:moveTo>
                  <a:lnTo>
                    <a:pt x="1226" y="34"/>
                  </a:lnTo>
                  <a:lnTo>
                    <a:pt x="1217" y="34"/>
                  </a:lnTo>
                  <a:lnTo>
                    <a:pt x="1217" y="0"/>
                  </a:lnTo>
                  <a:lnTo>
                    <a:pt x="1226" y="0"/>
                  </a:lnTo>
                  <a:close/>
                  <a:moveTo>
                    <a:pt x="1424" y="0"/>
                  </a:moveTo>
                  <a:lnTo>
                    <a:pt x="1424" y="34"/>
                  </a:lnTo>
                  <a:lnTo>
                    <a:pt x="1415" y="34"/>
                  </a:lnTo>
                  <a:lnTo>
                    <a:pt x="1415" y="0"/>
                  </a:lnTo>
                  <a:lnTo>
                    <a:pt x="1424" y="0"/>
                  </a:lnTo>
                  <a:close/>
                  <a:moveTo>
                    <a:pt x="1622" y="0"/>
                  </a:moveTo>
                  <a:lnTo>
                    <a:pt x="1622" y="34"/>
                  </a:lnTo>
                  <a:lnTo>
                    <a:pt x="1613" y="34"/>
                  </a:lnTo>
                  <a:lnTo>
                    <a:pt x="1613" y="0"/>
                  </a:lnTo>
                  <a:lnTo>
                    <a:pt x="1622" y="0"/>
                  </a:lnTo>
                  <a:close/>
                  <a:moveTo>
                    <a:pt x="1829" y="0"/>
                  </a:moveTo>
                  <a:lnTo>
                    <a:pt x="1829" y="34"/>
                  </a:lnTo>
                  <a:lnTo>
                    <a:pt x="1820" y="34"/>
                  </a:lnTo>
                  <a:lnTo>
                    <a:pt x="1820" y="0"/>
                  </a:lnTo>
                  <a:lnTo>
                    <a:pt x="1829" y="0"/>
                  </a:lnTo>
                  <a:close/>
                  <a:moveTo>
                    <a:pt x="2027" y="0"/>
                  </a:moveTo>
                  <a:lnTo>
                    <a:pt x="2027" y="34"/>
                  </a:lnTo>
                  <a:lnTo>
                    <a:pt x="2018" y="34"/>
                  </a:lnTo>
                  <a:lnTo>
                    <a:pt x="2018" y="0"/>
                  </a:lnTo>
                  <a:lnTo>
                    <a:pt x="2027" y="0"/>
                  </a:lnTo>
                  <a:close/>
                  <a:moveTo>
                    <a:pt x="2235" y="0"/>
                  </a:moveTo>
                  <a:lnTo>
                    <a:pt x="2235" y="34"/>
                  </a:lnTo>
                  <a:lnTo>
                    <a:pt x="2226" y="34"/>
                  </a:lnTo>
                  <a:lnTo>
                    <a:pt x="2226" y="0"/>
                  </a:lnTo>
                  <a:lnTo>
                    <a:pt x="2235" y="0"/>
                  </a:lnTo>
                  <a:close/>
                  <a:moveTo>
                    <a:pt x="2433" y="0"/>
                  </a:moveTo>
                  <a:lnTo>
                    <a:pt x="2433" y="34"/>
                  </a:lnTo>
                  <a:lnTo>
                    <a:pt x="2424" y="34"/>
                  </a:lnTo>
                  <a:lnTo>
                    <a:pt x="2424" y="0"/>
                  </a:lnTo>
                  <a:lnTo>
                    <a:pt x="2433" y="0"/>
                  </a:lnTo>
                  <a:close/>
                  <a:moveTo>
                    <a:pt x="2640" y="0"/>
                  </a:moveTo>
                  <a:lnTo>
                    <a:pt x="2640" y="34"/>
                  </a:lnTo>
                  <a:lnTo>
                    <a:pt x="2631" y="34"/>
                  </a:lnTo>
                  <a:lnTo>
                    <a:pt x="2631" y="0"/>
                  </a:lnTo>
                  <a:lnTo>
                    <a:pt x="2640" y="0"/>
                  </a:lnTo>
                  <a:close/>
                  <a:moveTo>
                    <a:pt x="2838" y="0"/>
                  </a:moveTo>
                  <a:lnTo>
                    <a:pt x="2838" y="34"/>
                  </a:lnTo>
                  <a:lnTo>
                    <a:pt x="2829" y="34"/>
                  </a:lnTo>
                  <a:lnTo>
                    <a:pt x="2829" y="0"/>
                  </a:lnTo>
                  <a:lnTo>
                    <a:pt x="2838" y="0"/>
                  </a:lnTo>
                  <a:close/>
                  <a:moveTo>
                    <a:pt x="3045" y="0"/>
                  </a:moveTo>
                  <a:lnTo>
                    <a:pt x="3045" y="34"/>
                  </a:lnTo>
                  <a:lnTo>
                    <a:pt x="3036" y="34"/>
                  </a:lnTo>
                  <a:lnTo>
                    <a:pt x="3036" y="0"/>
                  </a:lnTo>
                  <a:lnTo>
                    <a:pt x="3045" y="0"/>
                  </a:lnTo>
                  <a:close/>
                  <a:moveTo>
                    <a:pt x="3244" y="0"/>
                  </a:moveTo>
                  <a:lnTo>
                    <a:pt x="3244" y="34"/>
                  </a:lnTo>
                  <a:lnTo>
                    <a:pt x="3235" y="34"/>
                  </a:lnTo>
                  <a:lnTo>
                    <a:pt x="3235" y="0"/>
                  </a:lnTo>
                  <a:lnTo>
                    <a:pt x="3244" y="0"/>
                  </a:lnTo>
                  <a:close/>
                  <a:moveTo>
                    <a:pt x="3442" y="0"/>
                  </a:moveTo>
                  <a:lnTo>
                    <a:pt x="3442" y="34"/>
                  </a:lnTo>
                  <a:lnTo>
                    <a:pt x="3433" y="34"/>
                  </a:lnTo>
                  <a:lnTo>
                    <a:pt x="3433" y="0"/>
                  </a:lnTo>
                  <a:lnTo>
                    <a:pt x="3442" y="0"/>
                  </a:lnTo>
                  <a:close/>
                  <a:moveTo>
                    <a:pt x="3649" y="0"/>
                  </a:moveTo>
                  <a:lnTo>
                    <a:pt x="3649" y="34"/>
                  </a:lnTo>
                  <a:lnTo>
                    <a:pt x="3640" y="34"/>
                  </a:lnTo>
                  <a:lnTo>
                    <a:pt x="3640" y="0"/>
                  </a:lnTo>
                  <a:lnTo>
                    <a:pt x="3649" y="0"/>
                  </a:lnTo>
                  <a:close/>
                  <a:moveTo>
                    <a:pt x="3847" y="0"/>
                  </a:moveTo>
                  <a:lnTo>
                    <a:pt x="3847" y="34"/>
                  </a:lnTo>
                  <a:lnTo>
                    <a:pt x="3838" y="34"/>
                  </a:lnTo>
                  <a:lnTo>
                    <a:pt x="3838" y="0"/>
                  </a:lnTo>
                  <a:lnTo>
                    <a:pt x="3847" y="0"/>
                  </a:lnTo>
                  <a:close/>
                  <a:moveTo>
                    <a:pt x="4054" y="0"/>
                  </a:moveTo>
                  <a:lnTo>
                    <a:pt x="4054" y="34"/>
                  </a:lnTo>
                  <a:lnTo>
                    <a:pt x="4045" y="34"/>
                  </a:lnTo>
                  <a:lnTo>
                    <a:pt x="4045" y="0"/>
                  </a:lnTo>
                  <a:lnTo>
                    <a:pt x="4054" y="0"/>
                  </a:lnTo>
                  <a:close/>
                  <a:moveTo>
                    <a:pt x="4252" y="0"/>
                  </a:moveTo>
                  <a:lnTo>
                    <a:pt x="4252" y="34"/>
                  </a:lnTo>
                  <a:lnTo>
                    <a:pt x="4243" y="34"/>
                  </a:lnTo>
                  <a:lnTo>
                    <a:pt x="4243" y="0"/>
                  </a:lnTo>
                  <a:lnTo>
                    <a:pt x="4252" y="0"/>
                  </a:lnTo>
                  <a:close/>
                  <a:moveTo>
                    <a:pt x="4460" y="0"/>
                  </a:moveTo>
                  <a:lnTo>
                    <a:pt x="4460" y="34"/>
                  </a:lnTo>
                  <a:lnTo>
                    <a:pt x="4451" y="34"/>
                  </a:lnTo>
                  <a:lnTo>
                    <a:pt x="4451" y="0"/>
                  </a:lnTo>
                  <a:lnTo>
                    <a:pt x="4460" y="0"/>
                  </a:lnTo>
                  <a:close/>
                  <a:moveTo>
                    <a:pt x="4658" y="0"/>
                  </a:moveTo>
                  <a:lnTo>
                    <a:pt x="4658" y="34"/>
                  </a:lnTo>
                  <a:lnTo>
                    <a:pt x="4649" y="34"/>
                  </a:lnTo>
                  <a:lnTo>
                    <a:pt x="4649" y="0"/>
                  </a:lnTo>
                  <a:lnTo>
                    <a:pt x="4658" y="0"/>
                  </a:lnTo>
                  <a:close/>
                </a:path>
              </a:pathLst>
            </a:custGeom>
            <a:solidFill>
              <a:srgbClr val="868686"/>
            </a:solidFill>
            <a:ln w="9">
              <a:solidFill>
                <a:srgbClr val="868686"/>
              </a:solidFill>
              <a:prstDash val="solid"/>
              <a:round/>
              <a:headEnd/>
              <a:tailEnd/>
            </a:ln>
          </p:spPr>
          <p:txBody>
            <a:bodyPr/>
            <a:lstStyle/>
            <a:p>
              <a:endParaRPr lang="en-US"/>
            </a:p>
          </p:txBody>
        </p:sp>
        <p:grpSp>
          <p:nvGrpSpPr>
            <p:cNvPr id="8" name="Group 165"/>
            <p:cNvGrpSpPr>
              <a:grpSpLocks/>
            </p:cNvGrpSpPr>
            <p:nvPr/>
          </p:nvGrpSpPr>
          <p:grpSpPr bwMode="auto">
            <a:xfrm>
              <a:off x="1116013" y="1587500"/>
              <a:ext cx="7237413" cy="4068763"/>
              <a:chOff x="1116013" y="1587500"/>
              <a:chExt cx="7237413" cy="4068763"/>
            </a:xfrm>
          </p:grpSpPr>
          <p:sp>
            <p:nvSpPr>
              <p:cNvPr id="33857" name="Freeform 8"/>
              <p:cNvSpPr>
                <a:spLocks noEditPoints="1"/>
              </p:cNvSpPr>
              <p:nvPr/>
            </p:nvSpPr>
            <p:spPr bwMode="auto">
              <a:xfrm>
                <a:off x="1116013" y="1587500"/>
                <a:ext cx="7237413" cy="4068763"/>
              </a:xfrm>
              <a:custGeom>
                <a:avLst/>
                <a:gdLst>
                  <a:gd name="T0" fmla="*/ 2147483647 w 4559"/>
                  <a:gd name="T1" fmla="*/ 2147483647 h 2563"/>
                  <a:gd name="T2" fmla="*/ 0 w 4559"/>
                  <a:gd name="T3" fmla="*/ 2147483647 h 2563"/>
                  <a:gd name="T4" fmla="*/ 0 w 4559"/>
                  <a:gd name="T5" fmla="*/ 2147483647 h 2563"/>
                  <a:gd name="T6" fmla="*/ 2147483647 w 4559"/>
                  <a:gd name="T7" fmla="*/ 2147483647 h 2563"/>
                  <a:gd name="T8" fmla="*/ 0 w 4559"/>
                  <a:gd name="T9" fmla="*/ 2147483647 h 2563"/>
                  <a:gd name="T10" fmla="*/ 2147483647 w 4559"/>
                  <a:gd name="T11" fmla="*/ 2147483647 h 2563"/>
                  <a:gd name="T12" fmla="*/ 2147483647 w 4559"/>
                  <a:gd name="T13" fmla="*/ 2147483647 h 2563"/>
                  <a:gd name="T14" fmla="*/ 2147483647 w 4559"/>
                  <a:gd name="T15" fmla="*/ 2147483647 h 2563"/>
                  <a:gd name="T16" fmla="*/ 2147483647 w 4559"/>
                  <a:gd name="T17" fmla="*/ 2147483647 h 2563"/>
                  <a:gd name="T18" fmla="*/ 2147483647 w 4559"/>
                  <a:gd name="T19" fmla="*/ 2147483647 h 2563"/>
                  <a:gd name="T20" fmla="*/ 2147483647 w 4559"/>
                  <a:gd name="T21" fmla="*/ 2147483647 h 2563"/>
                  <a:gd name="T22" fmla="*/ 2147483647 w 4559"/>
                  <a:gd name="T23" fmla="*/ 2147483647 h 2563"/>
                  <a:gd name="T24" fmla="*/ 2147483647 w 4559"/>
                  <a:gd name="T25" fmla="*/ 2147483647 h 2563"/>
                  <a:gd name="T26" fmla="*/ 2147483647 w 4559"/>
                  <a:gd name="T27" fmla="*/ 2147483647 h 2563"/>
                  <a:gd name="T28" fmla="*/ 2147483647 w 4559"/>
                  <a:gd name="T29" fmla="*/ 2147483647 h 2563"/>
                  <a:gd name="T30" fmla="*/ 2147483647 w 4559"/>
                  <a:gd name="T31" fmla="*/ 2147483647 h 2563"/>
                  <a:gd name="T32" fmla="*/ 2147483647 w 4559"/>
                  <a:gd name="T33" fmla="*/ 2147483647 h 2563"/>
                  <a:gd name="T34" fmla="*/ 2147483647 w 4559"/>
                  <a:gd name="T35" fmla="*/ 2147483647 h 2563"/>
                  <a:gd name="T36" fmla="*/ 2147483647 w 4559"/>
                  <a:gd name="T37" fmla="*/ 2147483647 h 2563"/>
                  <a:gd name="T38" fmla="*/ 2147483647 w 4559"/>
                  <a:gd name="T39" fmla="*/ 2147483647 h 2563"/>
                  <a:gd name="T40" fmla="*/ 2147483647 w 4559"/>
                  <a:gd name="T41" fmla="*/ 2147483647 h 2563"/>
                  <a:gd name="T42" fmla="*/ 2147483647 w 4559"/>
                  <a:gd name="T43" fmla="*/ 2147483647 h 2563"/>
                  <a:gd name="T44" fmla="*/ 2147483647 w 4559"/>
                  <a:gd name="T45" fmla="*/ 2147483647 h 2563"/>
                  <a:gd name="T46" fmla="*/ 2147483647 w 4559"/>
                  <a:gd name="T47" fmla="*/ 2147483647 h 2563"/>
                  <a:gd name="T48" fmla="*/ 2147483647 w 4559"/>
                  <a:gd name="T49" fmla="*/ 2147483647 h 2563"/>
                  <a:gd name="T50" fmla="*/ 2147483647 w 4559"/>
                  <a:gd name="T51" fmla="*/ 0 h 2563"/>
                  <a:gd name="T52" fmla="*/ 2147483647 w 4559"/>
                  <a:gd name="T53" fmla="*/ 2147483647 h 2563"/>
                  <a:gd name="T54" fmla="*/ 2147483647 w 4559"/>
                  <a:gd name="T55" fmla="*/ 2147483647 h 2563"/>
                  <a:gd name="T56" fmla="*/ 2147483647 w 4559"/>
                  <a:gd name="T57" fmla="*/ 2147483647 h 2563"/>
                  <a:gd name="T58" fmla="*/ 2147483647 w 4559"/>
                  <a:gd name="T59" fmla="*/ 2147483647 h 2563"/>
                  <a:gd name="T60" fmla="*/ 2147483647 w 4559"/>
                  <a:gd name="T61" fmla="*/ 2147483647 h 2563"/>
                  <a:gd name="T62" fmla="*/ 2147483647 w 4559"/>
                  <a:gd name="T63" fmla="*/ 2147483647 h 2563"/>
                  <a:gd name="T64" fmla="*/ 2147483647 w 4559"/>
                  <a:gd name="T65" fmla="*/ 2147483647 h 2563"/>
                  <a:gd name="T66" fmla="*/ 2147483647 w 4559"/>
                  <a:gd name="T67" fmla="*/ 2147483647 h 2563"/>
                  <a:gd name="T68" fmla="*/ 2147483647 w 4559"/>
                  <a:gd name="T69" fmla="*/ 2147483647 h 2563"/>
                  <a:gd name="T70" fmla="*/ 2147483647 w 4559"/>
                  <a:gd name="T71" fmla="*/ 2147483647 h 2563"/>
                  <a:gd name="T72" fmla="*/ 2147483647 w 4559"/>
                  <a:gd name="T73" fmla="*/ 2147483647 h 2563"/>
                  <a:gd name="T74" fmla="*/ 2147483647 w 4559"/>
                  <a:gd name="T75" fmla="*/ 2147483647 h 2563"/>
                  <a:gd name="T76" fmla="*/ 2147483647 w 4559"/>
                  <a:gd name="T77" fmla="*/ 2147483647 h 2563"/>
                  <a:gd name="T78" fmla="*/ 2147483647 w 4559"/>
                  <a:gd name="T79" fmla="*/ 2147483647 h 2563"/>
                  <a:gd name="T80" fmla="*/ 2147483647 w 4559"/>
                  <a:gd name="T81" fmla="*/ 2147483647 h 2563"/>
                  <a:gd name="T82" fmla="*/ 2147483647 w 4559"/>
                  <a:gd name="T83" fmla="*/ 2147483647 h 2563"/>
                  <a:gd name="T84" fmla="*/ 2147483647 w 4559"/>
                  <a:gd name="T85" fmla="*/ 2147483647 h 2563"/>
                  <a:gd name="T86" fmla="*/ 2147483647 w 4559"/>
                  <a:gd name="T87" fmla="*/ 2147483647 h 2563"/>
                  <a:gd name="T88" fmla="*/ 2147483647 w 4559"/>
                  <a:gd name="T89" fmla="*/ 2147483647 h 2563"/>
                  <a:gd name="T90" fmla="*/ 2147483647 w 4559"/>
                  <a:gd name="T91" fmla="*/ 2147483647 h 2563"/>
                  <a:gd name="T92" fmla="*/ 2147483647 w 4559"/>
                  <a:gd name="T93" fmla="*/ 2147483647 h 2563"/>
                  <a:gd name="T94" fmla="*/ 2147483647 w 4559"/>
                  <a:gd name="T95" fmla="*/ 2147483647 h 2563"/>
                  <a:gd name="T96" fmla="*/ 2147483647 w 4559"/>
                  <a:gd name="T97" fmla="*/ 2147483647 h 2563"/>
                  <a:gd name="T98" fmla="*/ 2147483647 w 4559"/>
                  <a:gd name="T99" fmla="*/ 2147483647 h 2563"/>
                  <a:gd name="T100" fmla="*/ 2147483647 w 4559"/>
                  <a:gd name="T101" fmla="*/ 2147483647 h 2563"/>
                  <a:gd name="T102" fmla="*/ 2147483647 w 4559"/>
                  <a:gd name="T103" fmla="*/ 2147483647 h 2563"/>
                  <a:gd name="T104" fmla="*/ 2147483647 w 4559"/>
                  <a:gd name="T105" fmla="*/ 2147483647 h 2563"/>
                  <a:gd name="T106" fmla="*/ 2147483647 w 4559"/>
                  <a:gd name="T107" fmla="*/ 2147483647 h 2563"/>
                  <a:gd name="T108" fmla="*/ 2147483647 w 4559"/>
                  <a:gd name="T109" fmla="*/ 2147483647 h 2563"/>
                  <a:gd name="T110" fmla="*/ 2147483647 w 4559"/>
                  <a:gd name="T111" fmla="*/ 2147483647 h 2563"/>
                  <a:gd name="T112" fmla="*/ 2147483647 w 4559"/>
                  <a:gd name="T113" fmla="*/ 2147483647 h 2563"/>
                  <a:gd name="T114" fmla="*/ 2147483647 w 4559"/>
                  <a:gd name="T115" fmla="*/ 2147483647 h 2563"/>
                  <a:gd name="T116" fmla="*/ 2147483647 w 4559"/>
                  <a:gd name="T117" fmla="*/ 2147483647 h 2563"/>
                  <a:gd name="T118" fmla="*/ 2147483647 w 4559"/>
                  <a:gd name="T119" fmla="*/ 2147483647 h 25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59"/>
                  <a:gd name="T181" fmla="*/ 0 h 2563"/>
                  <a:gd name="T182" fmla="*/ 4559 w 4559"/>
                  <a:gd name="T183" fmla="*/ 2563 h 25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59" h="2563">
                    <a:moveTo>
                      <a:pt x="0" y="1566"/>
                    </a:moveTo>
                    <a:lnTo>
                      <a:pt x="109" y="1566"/>
                    </a:lnTo>
                    <a:lnTo>
                      <a:pt x="109" y="2563"/>
                    </a:lnTo>
                    <a:lnTo>
                      <a:pt x="0" y="2563"/>
                    </a:lnTo>
                    <a:lnTo>
                      <a:pt x="0" y="1566"/>
                    </a:lnTo>
                    <a:close/>
                    <a:moveTo>
                      <a:pt x="0" y="1514"/>
                    </a:moveTo>
                    <a:lnTo>
                      <a:pt x="109" y="1514"/>
                    </a:lnTo>
                    <a:lnTo>
                      <a:pt x="109" y="2563"/>
                    </a:lnTo>
                    <a:lnTo>
                      <a:pt x="0" y="2563"/>
                    </a:lnTo>
                    <a:lnTo>
                      <a:pt x="0" y="1514"/>
                    </a:lnTo>
                    <a:close/>
                    <a:moveTo>
                      <a:pt x="199" y="1230"/>
                    </a:moveTo>
                    <a:lnTo>
                      <a:pt x="316" y="1230"/>
                    </a:lnTo>
                    <a:lnTo>
                      <a:pt x="316" y="2563"/>
                    </a:lnTo>
                    <a:lnTo>
                      <a:pt x="199" y="2563"/>
                    </a:lnTo>
                    <a:lnTo>
                      <a:pt x="199" y="1230"/>
                    </a:lnTo>
                    <a:close/>
                    <a:moveTo>
                      <a:pt x="406" y="1514"/>
                    </a:moveTo>
                    <a:lnTo>
                      <a:pt x="514" y="1514"/>
                    </a:lnTo>
                    <a:lnTo>
                      <a:pt x="514" y="2563"/>
                    </a:lnTo>
                    <a:lnTo>
                      <a:pt x="406" y="2563"/>
                    </a:lnTo>
                    <a:lnTo>
                      <a:pt x="406" y="1514"/>
                    </a:lnTo>
                    <a:close/>
                    <a:moveTo>
                      <a:pt x="604" y="1213"/>
                    </a:moveTo>
                    <a:lnTo>
                      <a:pt x="721" y="1213"/>
                    </a:lnTo>
                    <a:lnTo>
                      <a:pt x="721" y="2563"/>
                    </a:lnTo>
                    <a:lnTo>
                      <a:pt x="604" y="2563"/>
                    </a:lnTo>
                    <a:lnTo>
                      <a:pt x="604" y="1213"/>
                    </a:lnTo>
                    <a:close/>
                    <a:moveTo>
                      <a:pt x="811" y="938"/>
                    </a:moveTo>
                    <a:lnTo>
                      <a:pt x="919" y="938"/>
                    </a:lnTo>
                    <a:lnTo>
                      <a:pt x="919" y="2563"/>
                    </a:lnTo>
                    <a:lnTo>
                      <a:pt x="811" y="2563"/>
                    </a:lnTo>
                    <a:lnTo>
                      <a:pt x="811" y="938"/>
                    </a:lnTo>
                    <a:close/>
                    <a:moveTo>
                      <a:pt x="1009" y="387"/>
                    </a:moveTo>
                    <a:lnTo>
                      <a:pt x="1127" y="387"/>
                    </a:lnTo>
                    <a:lnTo>
                      <a:pt x="1127" y="2563"/>
                    </a:lnTo>
                    <a:lnTo>
                      <a:pt x="1009" y="2563"/>
                    </a:lnTo>
                    <a:lnTo>
                      <a:pt x="1009" y="387"/>
                    </a:lnTo>
                    <a:close/>
                    <a:moveTo>
                      <a:pt x="1217" y="344"/>
                    </a:moveTo>
                    <a:lnTo>
                      <a:pt x="1325" y="344"/>
                    </a:lnTo>
                    <a:lnTo>
                      <a:pt x="1325" y="2563"/>
                    </a:lnTo>
                    <a:lnTo>
                      <a:pt x="1217" y="2563"/>
                    </a:lnTo>
                    <a:lnTo>
                      <a:pt x="1217" y="344"/>
                    </a:lnTo>
                    <a:close/>
                    <a:moveTo>
                      <a:pt x="1415" y="654"/>
                    </a:moveTo>
                    <a:lnTo>
                      <a:pt x="1523" y="654"/>
                    </a:lnTo>
                    <a:lnTo>
                      <a:pt x="1523" y="2563"/>
                    </a:lnTo>
                    <a:lnTo>
                      <a:pt x="1415" y="2563"/>
                    </a:lnTo>
                    <a:lnTo>
                      <a:pt x="1415" y="654"/>
                    </a:lnTo>
                    <a:close/>
                    <a:moveTo>
                      <a:pt x="1613" y="568"/>
                    </a:moveTo>
                    <a:lnTo>
                      <a:pt x="1730" y="568"/>
                    </a:lnTo>
                    <a:lnTo>
                      <a:pt x="1730" y="2563"/>
                    </a:lnTo>
                    <a:lnTo>
                      <a:pt x="1613" y="2563"/>
                    </a:lnTo>
                    <a:lnTo>
                      <a:pt x="1613" y="568"/>
                    </a:lnTo>
                    <a:close/>
                    <a:moveTo>
                      <a:pt x="1820" y="0"/>
                    </a:moveTo>
                    <a:lnTo>
                      <a:pt x="1928" y="0"/>
                    </a:lnTo>
                    <a:lnTo>
                      <a:pt x="1928" y="2563"/>
                    </a:lnTo>
                    <a:lnTo>
                      <a:pt x="1820" y="2563"/>
                    </a:lnTo>
                    <a:lnTo>
                      <a:pt x="1820" y="0"/>
                    </a:lnTo>
                    <a:close/>
                    <a:moveTo>
                      <a:pt x="2018" y="439"/>
                    </a:moveTo>
                    <a:lnTo>
                      <a:pt x="2136" y="439"/>
                    </a:lnTo>
                    <a:lnTo>
                      <a:pt x="2136" y="2563"/>
                    </a:lnTo>
                    <a:lnTo>
                      <a:pt x="2018" y="2563"/>
                    </a:lnTo>
                    <a:lnTo>
                      <a:pt x="2018" y="439"/>
                    </a:lnTo>
                    <a:close/>
                    <a:moveTo>
                      <a:pt x="2226" y="577"/>
                    </a:moveTo>
                    <a:lnTo>
                      <a:pt x="2334" y="577"/>
                    </a:lnTo>
                    <a:lnTo>
                      <a:pt x="2334" y="2563"/>
                    </a:lnTo>
                    <a:lnTo>
                      <a:pt x="2226" y="2563"/>
                    </a:lnTo>
                    <a:lnTo>
                      <a:pt x="2226" y="577"/>
                    </a:lnTo>
                    <a:close/>
                    <a:moveTo>
                      <a:pt x="2424" y="267"/>
                    </a:moveTo>
                    <a:lnTo>
                      <a:pt x="2541" y="267"/>
                    </a:lnTo>
                    <a:lnTo>
                      <a:pt x="2541" y="2563"/>
                    </a:lnTo>
                    <a:lnTo>
                      <a:pt x="2424" y="2563"/>
                    </a:lnTo>
                    <a:lnTo>
                      <a:pt x="2424" y="267"/>
                    </a:lnTo>
                    <a:close/>
                    <a:moveTo>
                      <a:pt x="2631" y="508"/>
                    </a:moveTo>
                    <a:lnTo>
                      <a:pt x="2739" y="508"/>
                    </a:lnTo>
                    <a:lnTo>
                      <a:pt x="2739" y="2563"/>
                    </a:lnTo>
                    <a:lnTo>
                      <a:pt x="2631" y="2563"/>
                    </a:lnTo>
                    <a:lnTo>
                      <a:pt x="2631" y="508"/>
                    </a:lnTo>
                    <a:close/>
                    <a:moveTo>
                      <a:pt x="2829" y="663"/>
                    </a:moveTo>
                    <a:lnTo>
                      <a:pt x="2946" y="663"/>
                    </a:lnTo>
                    <a:lnTo>
                      <a:pt x="2946" y="2563"/>
                    </a:lnTo>
                    <a:lnTo>
                      <a:pt x="2829" y="2563"/>
                    </a:lnTo>
                    <a:lnTo>
                      <a:pt x="2829" y="663"/>
                    </a:lnTo>
                    <a:close/>
                    <a:moveTo>
                      <a:pt x="3036" y="740"/>
                    </a:moveTo>
                    <a:lnTo>
                      <a:pt x="3144" y="740"/>
                    </a:lnTo>
                    <a:lnTo>
                      <a:pt x="3144" y="2563"/>
                    </a:lnTo>
                    <a:lnTo>
                      <a:pt x="3036" y="2563"/>
                    </a:lnTo>
                    <a:lnTo>
                      <a:pt x="3036" y="740"/>
                    </a:lnTo>
                    <a:close/>
                    <a:moveTo>
                      <a:pt x="3235" y="577"/>
                    </a:moveTo>
                    <a:lnTo>
                      <a:pt x="3343" y="577"/>
                    </a:lnTo>
                    <a:lnTo>
                      <a:pt x="3343" y="2563"/>
                    </a:lnTo>
                    <a:lnTo>
                      <a:pt x="3235" y="2563"/>
                    </a:lnTo>
                    <a:lnTo>
                      <a:pt x="3235" y="577"/>
                    </a:lnTo>
                    <a:close/>
                    <a:moveTo>
                      <a:pt x="3433" y="516"/>
                    </a:moveTo>
                    <a:lnTo>
                      <a:pt x="3550" y="516"/>
                    </a:lnTo>
                    <a:lnTo>
                      <a:pt x="3550" y="2563"/>
                    </a:lnTo>
                    <a:lnTo>
                      <a:pt x="3433" y="2563"/>
                    </a:lnTo>
                    <a:lnTo>
                      <a:pt x="3433" y="516"/>
                    </a:lnTo>
                    <a:close/>
                    <a:moveTo>
                      <a:pt x="3640" y="749"/>
                    </a:moveTo>
                    <a:lnTo>
                      <a:pt x="3748" y="749"/>
                    </a:lnTo>
                    <a:lnTo>
                      <a:pt x="3748" y="2563"/>
                    </a:lnTo>
                    <a:lnTo>
                      <a:pt x="3640" y="2563"/>
                    </a:lnTo>
                    <a:lnTo>
                      <a:pt x="3640" y="749"/>
                    </a:lnTo>
                    <a:close/>
                    <a:moveTo>
                      <a:pt x="3838" y="594"/>
                    </a:moveTo>
                    <a:lnTo>
                      <a:pt x="3955" y="594"/>
                    </a:lnTo>
                    <a:lnTo>
                      <a:pt x="3955" y="2563"/>
                    </a:lnTo>
                    <a:lnTo>
                      <a:pt x="3838" y="2563"/>
                    </a:lnTo>
                    <a:lnTo>
                      <a:pt x="3838" y="594"/>
                    </a:lnTo>
                    <a:close/>
                    <a:moveTo>
                      <a:pt x="4045" y="1007"/>
                    </a:moveTo>
                    <a:lnTo>
                      <a:pt x="4153" y="1007"/>
                    </a:lnTo>
                    <a:lnTo>
                      <a:pt x="4153" y="2563"/>
                    </a:lnTo>
                    <a:lnTo>
                      <a:pt x="4045" y="2563"/>
                    </a:lnTo>
                    <a:lnTo>
                      <a:pt x="4045" y="1007"/>
                    </a:lnTo>
                    <a:close/>
                    <a:moveTo>
                      <a:pt x="4244" y="1437"/>
                    </a:moveTo>
                    <a:lnTo>
                      <a:pt x="4361" y="1437"/>
                    </a:lnTo>
                    <a:lnTo>
                      <a:pt x="4361" y="2563"/>
                    </a:lnTo>
                    <a:lnTo>
                      <a:pt x="4244" y="2563"/>
                    </a:lnTo>
                    <a:lnTo>
                      <a:pt x="4244" y="1437"/>
                    </a:lnTo>
                    <a:close/>
                    <a:moveTo>
                      <a:pt x="4451" y="1755"/>
                    </a:moveTo>
                    <a:lnTo>
                      <a:pt x="4559" y="1755"/>
                    </a:lnTo>
                    <a:lnTo>
                      <a:pt x="4559" y="2563"/>
                    </a:lnTo>
                    <a:lnTo>
                      <a:pt x="4451" y="2563"/>
                    </a:lnTo>
                    <a:lnTo>
                      <a:pt x="4451" y="1755"/>
                    </a:lnTo>
                    <a:close/>
                  </a:path>
                </a:pathLst>
              </a:custGeom>
              <a:solidFill>
                <a:schemeClr val="tx1"/>
              </a:solidFill>
              <a:ln w="9525">
                <a:noFill/>
                <a:round/>
                <a:headEnd/>
                <a:tailEnd/>
              </a:ln>
            </p:spPr>
            <p:txBody>
              <a:bodyPr/>
              <a:lstStyle/>
              <a:p>
                <a:endParaRPr lang="en-US"/>
              </a:p>
            </p:txBody>
          </p:sp>
          <p:sp>
            <p:nvSpPr>
              <p:cNvPr id="121" name="Rectangle 120"/>
              <p:cNvSpPr/>
              <p:nvPr/>
            </p:nvSpPr>
            <p:spPr bwMode="auto">
              <a:xfrm>
                <a:off x="1116344" y="4019091"/>
                <a:ext cx="170306" cy="1631745"/>
              </a:xfrm>
              <a:prstGeom prst="rect">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grpSp>
        <p:grpSp>
          <p:nvGrpSpPr>
            <p:cNvPr id="9" name="Group 52"/>
            <p:cNvGrpSpPr>
              <a:grpSpLocks/>
            </p:cNvGrpSpPr>
            <p:nvPr/>
          </p:nvGrpSpPr>
          <p:grpSpPr bwMode="auto">
            <a:xfrm>
              <a:off x="573088" y="1233488"/>
              <a:ext cx="7994106" cy="5505178"/>
              <a:chOff x="573088" y="1233488"/>
              <a:chExt cx="7994106" cy="5505178"/>
            </a:xfrm>
          </p:grpSpPr>
          <p:sp>
            <p:nvSpPr>
              <p:cNvPr id="33820" name="Freeform 7"/>
              <p:cNvSpPr>
                <a:spLocks noEditPoints="1"/>
              </p:cNvSpPr>
              <p:nvPr/>
            </p:nvSpPr>
            <p:spPr bwMode="auto">
              <a:xfrm>
                <a:off x="1044575" y="1328738"/>
                <a:ext cx="7366000" cy="3849688"/>
              </a:xfrm>
              <a:custGeom>
                <a:avLst/>
                <a:gdLst>
                  <a:gd name="T0" fmla="*/ 2147483647 w 4640"/>
                  <a:gd name="T1" fmla="*/ 2147483647 h 2425"/>
                  <a:gd name="T2" fmla="*/ 2147483647 w 4640"/>
                  <a:gd name="T3" fmla="*/ 2147483647 h 2425"/>
                  <a:gd name="T4" fmla="*/ 2147483647 w 4640"/>
                  <a:gd name="T5" fmla="*/ 2147483647 h 2425"/>
                  <a:gd name="T6" fmla="*/ 2147483647 w 4640"/>
                  <a:gd name="T7" fmla="*/ 2147483647 h 2425"/>
                  <a:gd name="T8" fmla="*/ 2147483647 w 4640"/>
                  <a:gd name="T9" fmla="*/ 2147483647 h 2425"/>
                  <a:gd name="T10" fmla="*/ 2147483647 w 4640"/>
                  <a:gd name="T11" fmla="*/ 2147483647 h 2425"/>
                  <a:gd name="T12" fmla="*/ 0 w 4640"/>
                  <a:gd name="T13" fmla="*/ 2147483647 h 2425"/>
                  <a:gd name="T14" fmla="*/ 2147483647 w 4640"/>
                  <a:gd name="T15" fmla="*/ 2147483647 h 2425"/>
                  <a:gd name="T16" fmla="*/ 2147483647 w 4640"/>
                  <a:gd name="T17" fmla="*/ 2147483647 h 2425"/>
                  <a:gd name="T18" fmla="*/ 2147483647 w 4640"/>
                  <a:gd name="T19" fmla="*/ 2147483647 h 2425"/>
                  <a:gd name="T20" fmla="*/ 2147483647 w 4640"/>
                  <a:gd name="T21" fmla="*/ 2147483647 h 2425"/>
                  <a:gd name="T22" fmla="*/ 2147483647 w 4640"/>
                  <a:gd name="T23" fmla="*/ 2147483647 h 2425"/>
                  <a:gd name="T24" fmla="*/ 2147483647 w 4640"/>
                  <a:gd name="T25" fmla="*/ 2147483647 h 2425"/>
                  <a:gd name="T26" fmla="*/ 2147483647 w 4640"/>
                  <a:gd name="T27" fmla="*/ 2147483647 h 2425"/>
                  <a:gd name="T28" fmla="*/ 2147483647 w 4640"/>
                  <a:gd name="T29" fmla="*/ 2147483647 h 2425"/>
                  <a:gd name="T30" fmla="*/ 2147483647 w 4640"/>
                  <a:gd name="T31" fmla="*/ 2147483647 h 2425"/>
                  <a:gd name="T32" fmla="*/ 2147483647 w 4640"/>
                  <a:gd name="T33" fmla="*/ 2147483647 h 2425"/>
                  <a:gd name="T34" fmla="*/ 2147483647 w 4640"/>
                  <a:gd name="T35" fmla="*/ 2147483647 h 2425"/>
                  <a:gd name="T36" fmla="*/ 2147483647 w 4640"/>
                  <a:gd name="T37" fmla="*/ 2147483647 h 2425"/>
                  <a:gd name="T38" fmla="*/ 2147483647 w 4640"/>
                  <a:gd name="T39" fmla="*/ 2147483647 h 2425"/>
                  <a:gd name="T40" fmla="*/ 2147483647 w 4640"/>
                  <a:gd name="T41" fmla="*/ 2147483647 h 2425"/>
                  <a:gd name="T42" fmla="*/ 2147483647 w 4640"/>
                  <a:gd name="T43" fmla="*/ 2147483647 h 2425"/>
                  <a:gd name="T44" fmla="*/ 2147483647 w 4640"/>
                  <a:gd name="T45" fmla="*/ 2147483647 h 2425"/>
                  <a:gd name="T46" fmla="*/ 2147483647 w 4640"/>
                  <a:gd name="T47" fmla="*/ 2147483647 h 2425"/>
                  <a:gd name="T48" fmla="*/ 2147483647 w 4640"/>
                  <a:gd name="T49" fmla="*/ 2147483647 h 2425"/>
                  <a:gd name="T50" fmla="*/ 2147483647 w 4640"/>
                  <a:gd name="T51" fmla="*/ 2147483647 h 2425"/>
                  <a:gd name="T52" fmla="*/ 2147483647 w 4640"/>
                  <a:gd name="T53" fmla="*/ 2147483647 h 2425"/>
                  <a:gd name="T54" fmla="*/ 0 w 4640"/>
                  <a:gd name="T55" fmla="*/ 2147483647 h 2425"/>
                  <a:gd name="T56" fmla="*/ 2147483647 w 4640"/>
                  <a:gd name="T57" fmla="*/ 2147483647 h 2425"/>
                  <a:gd name="T58" fmla="*/ 2147483647 w 4640"/>
                  <a:gd name="T59" fmla="*/ 2147483647 h 2425"/>
                  <a:gd name="T60" fmla="*/ 2147483647 w 4640"/>
                  <a:gd name="T61" fmla="*/ 2147483647 h 2425"/>
                  <a:gd name="T62" fmla="*/ 2147483647 w 4640"/>
                  <a:gd name="T63" fmla="*/ 2147483647 h 2425"/>
                  <a:gd name="T64" fmla="*/ 2147483647 w 4640"/>
                  <a:gd name="T65" fmla="*/ 2147483647 h 2425"/>
                  <a:gd name="T66" fmla="*/ 2147483647 w 4640"/>
                  <a:gd name="T67" fmla="*/ 2147483647 h 2425"/>
                  <a:gd name="T68" fmla="*/ 0 w 4640"/>
                  <a:gd name="T69" fmla="*/ 2147483647 h 2425"/>
                  <a:gd name="T70" fmla="*/ 2147483647 w 4640"/>
                  <a:gd name="T71" fmla="*/ 2147483647 h 2425"/>
                  <a:gd name="T72" fmla="*/ 2147483647 w 4640"/>
                  <a:gd name="T73" fmla="*/ 2147483647 h 2425"/>
                  <a:gd name="T74" fmla="*/ 2147483647 w 4640"/>
                  <a:gd name="T75" fmla="*/ 2147483647 h 2425"/>
                  <a:gd name="T76" fmla="*/ 2147483647 w 4640"/>
                  <a:gd name="T77" fmla="*/ 2147483647 h 2425"/>
                  <a:gd name="T78" fmla="*/ 2147483647 w 4640"/>
                  <a:gd name="T79" fmla="*/ 2147483647 h 2425"/>
                  <a:gd name="T80" fmla="*/ 2147483647 w 4640"/>
                  <a:gd name="T81" fmla="*/ 2147483647 h 2425"/>
                  <a:gd name="T82" fmla="*/ 2147483647 w 4640"/>
                  <a:gd name="T83" fmla="*/ 2147483647 h 2425"/>
                  <a:gd name="T84" fmla="*/ 2147483647 w 4640"/>
                  <a:gd name="T85" fmla="*/ 2147483647 h 2425"/>
                  <a:gd name="T86" fmla="*/ 2147483647 w 4640"/>
                  <a:gd name="T87" fmla="*/ 2147483647 h 2425"/>
                  <a:gd name="T88" fmla="*/ 2147483647 w 4640"/>
                  <a:gd name="T89" fmla="*/ 2147483647 h 2425"/>
                  <a:gd name="T90" fmla="*/ 2147483647 w 4640"/>
                  <a:gd name="T91" fmla="*/ 2147483647 h 2425"/>
                  <a:gd name="T92" fmla="*/ 2147483647 w 4640"/>
                  <a:gd name="T93" fmla="*/ 2147483647 h 2425"/>
                  <a:gd name="T94" fmla="*/ 2147483647 w 4640"/>
                  <a:gd name="T95" fmla="*/ 2147483647 h 2425"/>
                  <a:gd name="T96" fmla="*/ 2147483647 w 4640"/>
                  <a:gd name="T97" fmla="*/ 2147483647 h 2425"/>
                  <a:gd name="T98" fmla="*/ 2147483647 w 4640"/>
                  <a:gd name="T99" fmla="*/ 2147483647 h 2425"/>
                  <a:gd name="T100" fmla="*/ 2147483647 w 4640"/>
                  <a:gd name="T101" fmla="*/ 2147483647 h 2425"/>
                  <a:gd name="T102" fmla="*/ 2147483647 w 4640"/>
                  <a:gd name="T103" fmla="*/ 2147483647 h 2425"/>
                  <a:gd name="T104" fmla="*/ 2147483647 w 4640"/>
                  <a:gd name="T105" fmla="*/ 2147483647 h 2425"/>
                  <a:gd name="T106" fmla="*/ 2147483647 w 4640"/>
                  <a:gd name="T107" fmla="*/ 2147483647 h 2425"/>
                  <a:gd name="T108" fmla="*/ 2147483647 w 4640"/>
                  <a:gd name="T109" fmla="*/ 2147483647 h 2425"/>
                  <a:gd name="T110" fmla="*/ 2147483647 w 4640"/>
                  <a:gd name="T111" fmla="*/ 2147483647 h 2425"/>
                  <a:gd name="T112" fmla="*/ 2147483647 w 4640"/>
                  <a:gd name="T113" fmla="*/ 0 h 2425"/>
                  <a:gd name="T114" fmla="*/ 2147483647 w 4640"/>
                  <a:gd name="T115" fmla="*/ 2147483647 h 2425"/>
                  <a:gd name="T116" fmla="*/ 2147483647 w 4640"/>
                  <a:gd name="T117" fmla="*/ 0 h 2425"/>
                  <a:gd name="T118" fmla="*/ 2147483647 w 4640"/>
                  <a:gd name="T119" fmla="*/ 0 h 2425"/>
                  <a:gd name="T120" fmla="*/ 2147483647 w 4640"/>
                  <a:gd name="T121" fmla="*/ 2147483647 h 2425"/>
                  <a:gd name="T122" fmla="*/ 2147483647 w 4640"/>
                  <a:gd name="T123" fmla="*/ 0 h 2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40"/>
                  <a:gd name="T187" fmla="*/ 0 h 2425"/>
                  <a:gd name="T188" fmla="*/ 4640 w 4640"/>
                  <a:gd name="T189" fmla="*/ 2425 h 2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40" h="2425">
                    <a:moveTo>
                      <a:pt x="0" y="2417"/>
                    </a:moveTo>
                    <a:lnTo>
                      <a:pt x="36" y="2417"/>
                    </a:lnTo>
                    <a:lnTo>
                      <a:pt x="36" y="2425"/>
                    </a:lnTo>
                    <a:lnTo>
                      <a:pt x="0" y="2425"/>
                    </a:lnTo>
                    <a:lnTo>
                      <a:pt x="0" y="2417"/>
                    </a:lnTo>
                    <a:close/>
                    <a:moveTo>
                      <a:pt x="63" y="2417"/>
                    </a:moveTo>
                    <a:lnTo>
                      <a:pt x="100" y="2417"/>
                    </a:lnTo>
                    <a:lnTo>
                      <a:pt x="100" y="2425"/>
                    </a:lnTo>
                    <a:lnTo>
                      <a:pt x="63" y="2425"/>
                    </a:lnTo>
                    <a:lnTo>
                      <a:pt x="63" y="2417"/>
                    </a:lnTo>
                    <a:close/>
                    <a:moveTo>
                      <a:pt x="127" y="2417"/>
                    </a:moveTo>
                    <a:lnTo>
                      <a:pt x="163" y="2417"/>
                    </a:lnTo>
                    <a:lnTo>
                      <a:pt x="163" y="2425"/>
                    </a:lnTo>
                    <a:lnTo>
                      <a:pt x="127" y="2425"/>
                    </a:lnTo>
                    <a:lnTo>
                      <a:pt x="127" y="2417"/>
                    </a:lnTo>
                    <a:close/>
                    <a:moveTo>
                      <a:pt x="190" y="2417"/>
                    </a:moveTo>
                    <a:lnTo>
                      <a:pt x="226" y="2417"/>
                    </a:lnTo>
                    <a:lnTo>
                      <a:pt x="226" y="2425"/>
                    </a:lnTo>
                    <a:lnTo>
                      <a:pt x="190" y="2425"/>
                    </a:lnTo>
                    <a:lnTo>
                      <a:pt x="190" y="2417"/>
                    </a:lnTo>
                    <a:close/>
                    <a:moveTo>
                      <a:pt x="253" y="2417"/>
                    </a:moveTo>
                    <a:lnTo>
                      <a:pt x="289" y="2417"/>
                    </a:lnTo>
                    <a:lnTo>
                      <a:pt x="289" y="2425"/>
                    </a:lnTo>
                    <a:lnTo>
                      <a:pt x="253" y="2425"/>
                    </a:lnTo>
                    <a:lnTo>
                      <a:pt x="253" y="2417"/>
                    </a:lnTo>
                    <a:close/>
                    <a:moveTo>
                      <a:pt x="316" y="2417"/>
                    </a:moveTo>
                    <a:lnTo>
                      <a:pt x="352" y="2417"/>
                    </a:lnTo>
                    <a:lnTo>
                      <a:pt x="352" y="2425"/>
                    </a:lnTo>
                    <a:lnTo>
                      <a:pt x="316" y="2425"/>
                    </a:lnTo>
                    <a:lnTo>
                      <a:pt x="316" y="2417"/>
                    </a:lnTo>
                    <a:close/>
                    <a:moveTo>
                      <a:pt x="379" y="2417"/>
                    </a:moveTo>
                    <a:lnTo>
                      <a:pt x="415" y="2417"/>
                    </a:lnTo>
                    <a:lnTo>
                      <a:pt x="415" y="2425"/>
                    </a:lnTo>
                    <a:lnTo>
                      <a:pt x="379" y="2425"/>
                    </a:lnTo>
                    <a:lnTo>
                      <a:pt x="379" y="2417"/>
                    </a:lnTo>
                    <a:close/>
                    <a:moveTo>
                      <a:pt x="442" y="2417"/>
                    </a:moveTo>
                    <a:lnTo>
                      <a:pt x="478" y="2417"/>
                    </a:lnTo>
                    <a:lnTo>
                      <a:pt x="478" y="2425"/>
                    </a:lnTo>
                    <a:lnTo>
                      <a:pt x="442" y="2425"/>
                    </a:lnTo>
                    <a:lnTo>
                      <a:pt x="442" y="2417"/>
                    </a:lnTo>
                    <a:close/>
                    <a:moveTo>
                      <a:pt x="505" y="2417"/>
                    </a:moveTo>
                    <a:lnTo>
                      <a:pt x="541" y="2417"/>
                    </a:lnTo>
                    <a:lnTo>
                      <a:pt x="541" y="2425"/>
                    </a:lnTo>
                    <a:lnTo>
                      <a:pt x="505" y="2425"/>
                    </a:lnTo>
                    <a:lnTo>
                      <a:pt x="505" y="2417"/>
                    </a:lnTo>
                    <a:close/>
                    <a:moveTo>
                      <a:pt x="568" y="2417"/>
                    </a:moveTo>
                    <a:lnTo>
                      <a:pt x="604" y="2417"/>
                    </a:lnTo>
                    <a:lnTo>
                      <a:pt x="604" y="2425"/>
                    </a:lnTo>
                    <a:lnTo>
                      <a:pt x="568" y="2425"/>
                    </a:lnTo>
                    <a:lnTo>
                      <a:pt x="568" y="2417"/>
                    </a:lnTo>
                    <a:close/>
                    <a:moveTo>
                      <a:pt x="631" y="2417"/>
                    </a:moveTo>
                    <a:lnTo>
                      <a:pt x="667" y="2417"/>
                    </a:lnTo>
                    <a:lnTo>
                      <a:pt x="667" y="2425"/>
                    </a:lnTo>
                    <a:lnTo>
                      <a:pt x="631" y="2425"/>
                    </a:lnTo>
                    <a:lnTo>
                      <a:pt x="631" y="2417"/>
                    </a:lnTo>
                    <a:close/>
                    <a:moveTo>
                      <a:pt x="694" y="2417"/>
                    </a:moveTo>
                    <a:lnTo>
                      <a:pt x="730" y="2417"/>
                    </a:lnTo>
                    <a:lnTo>
                      <a:pt x="730" y="2425"/>
                    </a:lnTo>
                    <a:lnTo>
                      <a:pt x="694" y="2425"/>
                    </a:lnTo>
                    <a:lnTo>
                      <a:pt x="694" y="2417"/>
                    </a:lnTo>
                    <a:close/>
                    <a:moveTo>
                      <a:pt x="757" y="2417"/>
                    </a:moveTo>
                    <a:lnTo>
                      <a:pt x="793" y="2417"/>
                    </a:lnTo>
                    <a:lnTo>
                      <a:pt x="793" y="2425"/>
                    </a:lnTo>
                    <a:lnTo>
                      <a:pt x="757" y="2425"/>
                    </a:lnTo>
                    <a:lnTo>
                      <a:pt x="757" y="2417"/>
                    </a:lnTo>
                    <a:close/>
                    <a:moveTo>
                      <a:pt x="820" y="2417"/>
                    </a:moveTo>
                    <a:lnTo>
                      <a:pt x="856" y="2417"/>
                    </a:lnTo>
                    <a:lnTo>
                      <a:pt x="856" y="2425"/>
                    </a:lnTo>
                    <a:lnTo>
                      <a:pt x="820" y="2425"/>
                    </a:lnTo>
                    <a:lnTo>
                      <a:pt x="820" y="2417"/>
                    </a:lnTo>
                    <a:close/>
                    <a:moveTo>
                      <a:pt x="883" y="2417"/>
                    </a:moveTo>
                    <a:lnTo>
                      <a:pt x="919" y="2417"/>
                    </a:lnTo>
                    <a:lnTo>
                      <a:pt x="919" y="2425"/>
                    </a:lnTo>
                    <a:lnTo>
                      <a:pt x="883" y="2425"/>
                    </a:lnTo>
                    <a:lnTo>
                      <a:pt x="883" y="2417"/>
                    </a:lnTo>
                    <a:close/>
                    <a:moveTo>
                      <a:pt x="946" y="2417"/>
                    </a:moveTo>
                    <a:lnTo>
                      <a:pt x="982" y="2417"/>
                    </a:lnTo>
                    <a:lnTo>
                      <a:pt x="982" y="2425"/>
                    </a:lnTo>
                    <a:lnTo>
                      <a:pt x="946" y="2425"/>
                    </a:lnTo>
                    <a:lnTo>
                      <a:pt x="946" y="2417"/>
                    </a:lnTo>
                    <a:close/>
                    <a:moveTo>
                      <a:pt x="1009" y="2417"/>
                    </a:moveTo>
                    <a:lnTo>
                      <a:pt x="1045" y="2417"/>
                    </a:lnTo>
                    <a:lnTo>
                      <a:pt x="1045" y="2425"/>
                    </a:lnTo>
                    <a:lnTo>
                      <a:pt x="1009" y="2425"/>
                    </a:lnTo>
                    <a:lnTo>
                      <a:pt x="1009" y="2417"/>
                    </a:lnTo>
                    <a:close/>
                    <a:moveTo>
                      <a:pt x="1072" y="2417"/>
                    </a:moveTo>
                    <a:lnTo>
                      <a:pt x="1108" y="2417"/>
                    </a:lnTo>
                    <a:lnTo>
                      <a:pt x="1108" y="2425"/>
                    </a:lnTo>
                    <a:lnTo>
                      <a:pt x="1072" y="2425"/>
                    </a:lnTo>
                    <a:lnTo>
                      <a:pt x="1072" y="2417"/>
                    </a:lnTo>
                    <a:close/>
                    <a:moveTo>
                      <a:pt x="1136" y="2417"/>
                    </a:moveTo>
                    <a:lnTo>
                      <a:pt x="1172" y="2417"/>
                    </a:lnTo>
                    <a:lnTo>
                      <a:pt x="1172" y="2425"/>
                    </a:lnTo>
                    <a:lnTo>
                      <a:pt x="1136" y="2425"/>
                    </a:lnTo>
                    <a:lnTo>
                      <a:pt x="1136" y="2417"/>
                    </a:lnTo>
                    <a:close/>
                    <a:moveTo>
                      <a:pt x="1199" y="2417"/>
                    </a:moveTo>
                    <a:lnTo>
                      <a:pt x="1235" y="2417"/>
                    </a:lnTo>
                    <a:lnTo>
                      <a:pt x="1235" y="2425"/>
                    </a:lnTo>
                    <a:lnTo>
                      <a:pt x="1199" y="2425"/>
                    </a:lnTo>
                    <a:lnTo>
                      <a:pt x="1199" y="2417"/>
                    </a:lnTo>
                    <a:close/>
                    <a:moveTo>
                      <a:pt x="1262" y="2417"/>
                    </a:moveTo>
                    <a:lnTo>
                      <a:pt x="1298" y="2417"/>
                    </a:lnTo>
                    <a:lnTo>
                      <a:pt x="1298" y="2425"/>
                    </a:lnTo>
                    <a:lnTo>
                      <a:pt x="1262" y="2425"/>
                    </a:lnTo>
                    <a:lnTo>
                      <a:pt x="1262" y="2417"/>
                    </a:lnTo>
                    <a:close/>
                    <a:moveTo>
                      <a:pt x="1325" y="2417"/>
                    </a:moveTo>
                    <a:lnTo>
                      <a:pt x="1361" y="2417"/>
                    </a:lnTo>
                    <a:lnTo>
                      <a:pt x="1361" y="2425"/>
                    </a:lnTo>
                    <a:lnTo>
                      <a:pt x="1325" y="2425"/>
                    </a:lnTo>
                    <a:lnTo>
                      <a:pt x="1325" y="2417"/>
                    </a:lnTo>
                    <a:close/>
                    <a:moveTo>
                      <a:pt x="1388" y="2417"/>
                    </a:moveTo>
                    <a:lnTo>
                      <a:pt x="1424" y="2417"/>
                    </a:lnTo>
                    <a:lnTo>
                      <a:pt x="1424" y="2425"/>
                    </a:lnTo>
                    <a:lnTo>
                      <a:pt x="1388" y="2425"/>
                    </a:lnTo>
                    <a:lnTo>
                      <a:pt x="1388" y="2417"/>
                    </a:lnTo>
                    <a:close/>
                    <a:moveTo>
                      <a:pt x="1451" y="2417"/>
                    </a:moveTo>
                    <a:lnTo>
                      <a:pt x="1487" y="2417"/>
                    </a:lnTo>
                    <a:lnTo>
                      <a:pt x="1487" y="2425"/>
                    </a:lnTo>
                    <a:lnTo>
                      <a:pt x="1451" y="2425"/>
                    </a:lnTo>
                    <a:lnTo>
                      <a:pt x="1451" y="2417"/>
                    </a:lnTo>
                    <a:close/>
                    <a:moveTo>
                      <a:pt x="1514" y="2417"/>
                    </a:moveTo>
                    <a:lnTo>
                      <a:pt x="1550" y="2417"/>
                    </a:lnTo>
                    <a:lnTo>
                      <a:pt x="1550" y="2425"/>
                    </a:lnTo>
                    <a:lnTo>
                      <a:pt x="1514" y="2425"/>
                    </a:lnTo>
                    <a:lnTo>
                      <a:pt x="1514" y="2417"/>
                    </a:lnTo>
                    <a:close/>
                    <a:moveTo>
                      <a:pt x="1577" y="2417"/>
                    </a:moveTo>
                    <a:lnTo>
                      <a:pt x="1613" y="2417"/>
                    </a:lnTo>
                    <a:lnTo>
                      <a:pt x="1613" y="2425"/>
                    </a:lnTo>
                    <a:lnTo>
                      <a:pt x="1577" y="2425"/>
                    </a:lnTo>
                    <a:lnTo>
                      <a:pt x="1577" y="2417"/>
                    </a:lnTo>
                    <a:close/>
                    <a:moveTo>
                      <a:pt x="1640" y="2417"/>
                    </a:moveTo>
                    <a:lnTo>
                      <a:pt x="1676" y="2417"/>
                    </a:lnTo>
                    <a:lnTo>
                      <a:pt x="1676" y="2425"/>
                    </a:lnTo>
                    <a:lnTo>
                      <a:pt x="1640" y="2425"/>
                    </a:lnTo>
                    <a:lnTo>
                      <a:pt x="1640" y="2417"/>
                    </a:lnTo>
                    <a:close/>
                    <a:moveTo>
                      <a:pt x="1703" y="2417"/>
                    </a:moveTo>
                    <a:lnTo>
                      <a:pt x="1739" y="2417"/>
                    </a:lnTo>
                    <a:lnTo>
                      <a:pt x="1739" y="2425"/>
                    </a:lnTo>
                    <a:lnTo>
                      <a:pt x="1703" y="2425"/>
                    </a:lnTo>
                    <a:lnTo>
                      <a:pt x="1703" y="2417"/>
                    </a:lnTo>
                    <a:close/>
                    <a:moveTo>
                      <a:pt x="1766" y="2417"/>
                    </a:moveTo>
                    <a:lnTo>
                      <a:pt x="1802" y="2417"/>
                    </a:lnTo>
                    <a:lnTo>
                      <a:pt x="1802" y="2425"/>
                    </a:lnTo>
                    <a:lnTo>
                      <a:pt x="1766" y="2425"/>
                    </a:lnTo>
                    <a:lnTo>
                      <a:pt x="1766" y="2417"/>
                    </a:lnTo>
                    <a:close/>
                    <a:moveTo>
                      <a:pt x="1829" y="2417"/>
                    </a:moveTo>
                    <a:lnTo>
                      <a:pt x="1865" y="2417"/>
                    </a:lnTo>
                    <a:lnTo>
                      <a:pt x="1865" y="2425"/>
                    </a:lnTo>
                    <a:lnTo>
                      <a:pt x="1829" y="2425"/>
                    </a:lnTo>
                    <a:lnTo>
                      <a:pt x="1829" y="2417"/>
                    </a:lnTo>
                    <a:close/>
                    <a:moveTo>
                      <a:pt x="1892" y="2417"/>
                    </a:moveTo>
                    <a:lnTo>
                      <a:pt x="1928" y="2417"/>
                    </a:lnTo>
                    <a:lnTo>
                      <a:pt x="1928" y="2425"/>
                    </a:lnTo>
                    <a:lnTo>
                      <a:pt x="1892" y="2425"/>
                    </a:lnTo>
                    <a:lnTo>
                      <a:pt x="1892" y="2417"/>
                    </a:lnTo>
                    <a:close/>
                    <a:moveTo>
                      <a:pt x="1955" y="2417"/>
                    </a:moveTo>
                    <a:lnTo>
                      <a:pt x="1991" y="2417"/>
                    </a:lnTo>
                    <a:lnTo>
                      <a:pt x="1991" y="2425"/>
                    </a:lnTo>
                    <a:lnTo>
                      <a:pt x="1955" y="2425"/>
                    </a:lnTo>
                    <a:lnTo>
                      <a:pt x="1955" y="2417"/>
                    </a:lnTo>
                    <a:close/>
                    <a:moveTo>
                      <a:pt x="2018" y="2417"/>
                    </a:moveTo>
                    <a:lnTo>
                      <a:pt x="2054" y="2417"/>
                    </a:lnTo>
                    <a:lnTo>
                      <a:pt x="2054" y="2425"/>
                    </a:lnTo>
                    <a:lnTo>
                      <a:pt x="2018" y="2425"/>
                    </a:lnTo>
                    <a:lnTo>
                      <a:pt x="2018" y="2417"/>
                    </a:lnTo>
                    <a:close/>
                    <a:moveTo>
                      <a:pt x="2081" y="2417"/>
                    </a:moveTo>
                    <a:lnTo>
                      <a:pt x="2117" y="2417"/>
                    </a:lnTo>
                    <a:lnTo>
                      <a:pt x="2117" y="2425"/>
                    </a:lnTo>
                    <a:lnTo>
                      <a:pt x="2081" y="2425"/>
                    </a:lnTo>
                    <a:lnTo>
                      <a:pt x="2081" y="2417"/>
                    </a:lnTo>
                    <a:close/>
                    <a:moveTo>
                      <a:pt x="2144" y="2417"/>
                    </a:moveTo>
                    <a:lnTo>
                      <a:pt x="2181" y="2417"/>
                    </a:lnTo>
                    <a:lnTo>
                      <a:pt x="2181" y="2425"/>
                    </a:lnTo>
                    <a:lnTo>
                      <a:pt x="2144" y="2425"/>
                    </a:lnTo>
                    <a:lnTo>
                      <a:pt x="2144" y="2417"/>
                    </a:lnTo>
                    <a:close/>
                    <a:moveTo>
                      <a:pt x="2208" y="2417"/>
                    </a:moveTo>
                    <a:lnTo>
                      <a:pt x="2244" y="2417"/>
                    </a:lnTo>
                    <a:lnTo>
                      <a:pt x="2244" y="2425"/>
                    </a:lnTo>
                    <a:lnTo>
                      <a:pt x="2208" y="2425"/>
                    </a:lnTo>
                    <a:lnTo>
                      <a:pt x="2208" y="2417"/>
                    </a:lnTo>
                    <a:close/>
                    <a:moveTo>
                      <a:pt x="2271" y="2417"/>
                    </a:moveTo>
                    <a:lnTo>
                      <a:pt x="2307" y="2417"/>
                    </a:lnTo>
                    <a:lnTo>
                      <a:pt x="2307" y="2425"/>
                    </a:lnTo>
                    <a:lnTo>
                      <a:pt x="2271" y="2425"/>
                    </a:lnTo>
                    <a:lnTo>
                      <a:pt x="2271" y="2417"/>
                    </a:lnTo>
                    <a:close/>
                    <a:moveTo>
                      <a:pt x="2334" y="2417"/>
                    </a:moveTo>
                    <a:lnTo>
                      <a:pt x="2370" y="2417"/>
                    </a:lnTo>
                    <a:lnTo>
                      <a:pt x="2370" y="2425"/>
                    </a:lnTo>
                    <a:lnTo>
                      <a:pt x="2334" y="2425"/>
                    </a:lnTo>
                    <a:lnTo>
                      <a:pt x="2334" y="2417"/>
                    </a:lnTo>
                    <a:close/>
                    <a:moveTo>
                      <a:pt x="2397" y="2417"/>
                    </a:moveTo>
                    <a:lnTo>
                      <a:pt x="2433" y="2417"/>
                    </a:lnTo>
                    <a:lnTo>
                      <a:pt x="2433" y="2425"/>
                    </a:lnTo>
                    <a:lnTo>
                      <a:pt x="2397" y="2425"/>
                    </a:lnTo>
                    <a:lnTo>
                      <a:pt x="2397" y="2417"/>
                    </a:lnTo>
                    <a:close/>
                    <a:moveTo>
                      <a:pt x="2460" y="2417"/>
                    </a:moveTo>
                    <a:lnTo>
                      <a:pt x="2496" y="2417"/>
                    </a:lnTo>
                    <a:lnTo>
                      <a:pt x="2496" y="2425"/>
                    </a:lnTo>
                    <a:lnTo>
                      <a:pt x="2460" y="2425"/>
                    </a:lnTo>
                    <a:lnTo>
                      <a:pt x="2460" y="2417"/>
                    </a:lnTo>
                    <a:close/>
                    <a:moveTo>
                      <a:pt x="2523" y="2417"/>
                    </a:moveTo>
                    <a:lnTo>
                      <a:pt x="2559" y="2417"/>
                    </a:lnTo>
                    <a:lnTo>
                      <a:pt x="2559" y="2425"/>
                    </a:lnTo>
                    <a:lnTo>
                      <a:pt x="2523" y="2425"/>
                    </a:lnTo>
                    <a:lnTo>
                      <a:pt x="2523" y="2417"/>
                    </a:lnTo>
                    <a:close/>
                    <a:moveTo>
                      <a:pt x="2586" y="2417"/>
                    </a:moveTo>
                    <a:lnTo>
                      <a:pt x="2622" y="2417"/>
                    </a:lnTo>
                    <a:lnTo>
                      <a:pt x="2622" y="2425"/>
                    </a:lnTo>
                    <a:lnTo>
                      <a:pt x="2586" y="2425"/>
                    </a:lnTo>
                    <a:lnTo>
                      <a:pt x="2586" y="2417"/>
                    </a:lnTo>
                    <a:close/>
                    <a:moveTo>
                      <a:pt x="2649" y="2417"/>
                    </a:moveTo>
                    <a:lnTo>
                      <a:pt x="2685" y="2417"/>
                    </a:lnTo>
                    <a:lnTo>
                      <a:pt x="2685" y="2425"/>
                    </a:lnTo>
                    <a:lnTo>
                      <a:pt x="2649" y="2425"/>
                    </a:lnTo>
                    <a:lnTo>
                      <a:pt x="2649" y="2417"/>
                    </a:lnTo>
                    <a:close/>
                    <a:moveTo>
                      <a:pt x="2712" y="2417"/>
                    </a:moveTo>
                    <a:lnTo>
                      <a:pt x="2748" y="2417"/>
                    </a:lnTo>
                    <a:lnTo>
                      <a:pt x="2748" y="2425"/>
                    </a:lnTo>
                    <a:lnTo>
                      <a:pt x="2712" y="2425"/>
                    </a:lnTo>
                    <a:lnTo>
                      <a:pt x="2712" y="2417"/>
                    </a:lnTo>
                    <a:close/>
                    <a:moveTo>
                      <a:pt x="2775" y="2417"/>
                    </a:moveTo>
                    <a:lnTo>
                      <a:pt x="2811" y="2417"/>
                    </a:lnTo>
                    <a:lnTo>
                      <a:pt x="2811" y="2425"/>
                    </a:lnTo>
                    <a:lnTo>
                      <a:pt x="2775" y="2425"/>
                    </a:lnTo>
                    <a:lnTo>
                      <a:pt x="2775" y="2417"/>
                    </a:lnTo>
                    <a:close/>
                    <a:moveTo>
                      <a:pt x="2838" y="2417"/>
                    </a:moveTo>
                    <a:lnTo>
                      <a:pt x="2874" y="2417"/>
                    </a:lnTo>
                    <a:lnTo>
                      <a:pt x="2874" y="2425"/>
                    </a:lnTo>
                    <a:lnTo>
                      <a:pt x="2838" y="2425"/>
                    </a:lnTo>
                    <a:lnTo>
                      <a:pt x="2838" y="2417"/>
                    </a:lnTo>
                    <a:close/>
                    <a:moveTo>
                      <a:pt x="2901" y="2417"/>
                    </a:moveTo>
                    <a:lnTo>
                      <a:pt x="2937" y="2417"/>
                    </a:lnTo>
                    <a:lnTo>
                      <a:pt x="2937" y="2425"/>
                    </a:lnTo>
                    <a:lnTo>
                      <a:pt x="2901" y="2425"/>
                    </a:lnTo>
                    <a:lnTo>
                      <a:pt x="2901" y="2417"/>
                    </a:lnTo>
                    <a:close/>
                    <a:moveTo>
                      <a:pt x="2964" y="2417"/>
                    </a:moveTo>
                    <a:lnTo>
                      <a:pt x="3000" y="2417"/>
                    </a:lnTo>
                    <a:lnTo>
                      <a:pt x="3000" y="2425"/>
                    </a:lnTo>
                    <a:lnTo>
                      <a:pt x="2964" y="2425"/>
                    </a:lnTo>
                    <a:lnTo>
                      <a:pt x="2964" y="2417"/>
                    </a:lnTo>
                    <a:close/>
                    <a:moveTo>
                      <a:pt x="3027" y="2417"/>
                    </a:moveTo>
                    <a:lnTo>
                      <a:pt x="3063" y="2417"/>
                    </a:lnTo>
                    <a:lnTo>
                      <a:pt x="3063" y="2425"/>
                    </a:lnTo>
                    <a:lnTo>
                      <a:pt x="3027" y="2425"/>
                    </a:lnTo>
                    <a:lnTo>
                      <a:pt x="3027" y="2417"/>
                    </a:lnTo>
                    <a:close/>
                    <a:moveTo>
                      <a:pt x="3090" y="2417"/>
                    </a:moveTo>
                    <a:lnTo>
                      <a:pt x="3126" y="2417"/>
                    </a:lnTo>
                    <a:lnTo>
                      <a:pt x="3126" y="2425"/>
                    </a:lnTo>
                    <a:lnTo>
                      <a:pt x="3090" y="2425"/>
                    </a:lnTo>
                    <a:lnTo>
                      <a:pt x="3090" y="2417"/>
                    </a:lnTo>
                    <a:close/>
                    <a:moveTo>
                      <a:pt x="3153" y="2417"/>
                    </a:moveTo>
                    <a:lnTo>
                      <a:pt x="3189" y="2417"/>
                    </a:lnTo>
                    <a:lnTo>
                      <a:pt x="3189" y="2425"/>
                    </a:lnTo>
                    <a:lnTo>
                      <a:pt x="3153" y="2425"/>
                    </a:lnTo>
                    <a:lnTo>
                      <a:pt x="3153" y="2417"/>
                    </a:lnTo>
                    <a:close/>
                    <a:moveTo>
                      <a:pt x="3216" y="2417"/>
                    </a:moveTo>
                    <a:lnTo>
                      <a:pt x="3253" y="2417"/>
                    </a:lnTo>
                    <a:lnTo>
                      <a:pt x="3253" y="2425"/>
                    </a:lnTo>
                    <a:lnTo>
                      <a:pt x="3216" y="2425"/>
                    </a:lnTo>
                    <a:lnTo>
                      <a:pt x="3216" y="2417"/>
                    </a:lnTo>
                    <a:close/>
                    <a:moveTo>
                      <a:pt x="3280" y="2417"/>
                    </a:moveTo>
                    <a:lnTo>
                      <a:pt x="3316" y="2417"/>
                    </a:lnTo>
                    <a:lnTo>
                      <a:pt x="3316" y="2425"/>
                    </a:lnTo>
                    <a:lnTo>
                      <a:pt x="3280" y="2425"/>
                    </a:lnTo>
                    <a:lnTo>
                      <a:pt x="3280" y="2417"/>
                    </a:lnTo>
                    <a:close/>
                    <a:moveTo>
                      <a:pt x="3343" y="2417"/>
                    </a:moveTo>
                    <a:lnTo>
                      <a:pt x="3379" y="2417"/>
                    </a:lnTo>
                    <a:lnTo>
                      <a:pt x="3379" y="2425"/>
                    </a:lnTo>
                    <a:lnTo>
                      <a:pt x="3343" y="2425"/>
                    </a:lnTo>
                    <a:lnTo>
                      <a:pt x="3343" y="2417"/>
                    </a:lnTo>
                    <a:close/>
                    <a:moveTo>
                      <a:pt x="3406" y="2417"/>
                    </a:moveTo>
                    <a:lnTo>
                      <a:pt x="3442" y="2417"/>
                    </a:lnTo>
                    <a:lnTo>
                      <a:pt x="3442" y="2425"/>
                    </a:lnTo>
                    <a:lnTo>
                      <a:pt x="3406" y="2425"/>
                    </a:lnTo>
                    <a:lnTo>
                      <a:pt x="3406" y="2417"/>
                    </a:lnTo>
                    <a:close/>
                    <a:moveTo>
                      <a:pt x="3469" y="2417"/>
                    </a:moveTo>
                    <a:lnTo>
                      <a:pt x="3505" y="2417"/>
                    </a:lnTo>
                    <a:lnTo>
                      <a:pt x="3505" y="2425"/>
                    </a:lnTo>
                    <a:lnTo>
                      <a:pt x="3469" y="2425"/>
                    </a:lnTo>
                    <a:lnTo>
                      <a:pt x="3469" y="2417"/>
                    </a:lnTo>
                    <a:close/>
                    <a:moveTo>
                      <a:pt x="3532" y="2417"/>
                    </a:moveTo>
                    <a:lnTo>
                      <a:pt x="3568" y="2417"/>
                    </a:lnTo>
                    <a:lnTo>
                      <a:pt x="3568" y="2425"/>
                    </a:lnTo>
                    <a:lnTo>
                      <a:pt x="3532" y="2425"/>
                    </a:lnTo>
                    <a:lnTo>
                      <a:pt x="3532" y="2417"/>
                    </a:lnTo>
                    <a:close/>
                    <a:moveTo>
                      <a:pt x="3595" y="2417"/>
                    </a:moveTo>
                    <a:lnTo>
                      <a:pt x="3631" y="2417"/>
                    </a:lnTo>
                    <a:lnTo>
                      <a:pt x="3631" y="2425"/>
                    </a:lnTo>
                    <a:lnTo>
                      <a:pt x="3595" y="2425"/>
                    </a:lnTo>
                    <a:lnTo>
                      <a:pt x="3595" y="2417"/>
                    </a:lnTo>
                    <a:close/>
                    <a:moveTo>
                      <a:pt x="3658" y="2417"/>
                    </a:moveTo>
                    <a:lnTo>
                      <a:pt x="3694" y="2417"/>
                    </a:lnTo>
                    <a:lnTo>
                      <a:pt x="3694" y="2425"/>
                    </a:lnTo>
                    <a:lnTo>
                      <a:pt x="3658" y="2425"/>
                    </a:lnTo>
                    <a:lnTo>
                      <a:pt x="3658" y="2417"/>
                    </a:lnTo>
                    <a:close/>
                    <a:moveTo>
                      <a:pt x="3721" y="2417"/>
                    </a:moveTo>
                    <a:lnTo>
                      <a:pt x="3757" y="2417"/>
                    </a:lnTo>
                    <a:lnTo>
                      <a:pt x="3757" y="2425"/>
                    </a:lnTo>
                    <a:lnTo>
                      <a:pt x="3721" y="2425"/>
                    </a:lnTo>
                    <a:lnTo>
                      <a:pt x="3721" y="2417"/>
                    </a:lnTo>
                    <a:close/>
                    <a:moveTo>
                      <a:pt x="3784" y="2417"/>
                    </a:moveTo>
                    <a:lnTo>
                      <a:pt x="3820" y="2417"/>
                    </a:lnTo>
                    <a:lnTo>
                      <a:pt x="3820" y="2425"/>
                    </a:lnTo>
                    <a:lnTo>
                      <a:pt x="3784" y="2425"/>
                    </a:lnTo>
                    <a:lnTo>
                      <a:pt x="3784" y="2417"/>
                    </a:lnTo>
                    <a:close/>
                    <a:moveTo>
                      <a:pt x="3847" y="2417"/>
                    </a:moveTo>
                    <a:lnTo>
                      <a:pt x="3883" y="2417"/>
                    </a:lnTo>
                    <a:lnTo>
                      <a:pt x="3883" y="2425"/>
                    </a:lnTo>
                    <a:lnTo>
                      <a:pt x="3847" y="2425"/>
                    </a:lnTo>
                    <a:lnTo>
                      <a:pt x="3847" y="2417"/>
                    </a:lnTo>
                    <a:close/>
                    <a:moveTo>
                      <a:pt x="3910" y="2417"/>
                    </a:moveTo>
                    <a:lnTo>
                      <a:pt x="3946" y="2417"/>
                    </a:lnTo>
                    <a:lnTo>
                      <a:pt x="3946" y="2425"/>
                    </a:lnTo>
                    <a:lnTo>
                      <a:pt x="3910" y="2425"/>
                    </a:lnTo>
                    <a:lnTo>
                      <a:pt x="3910" y="2417"/>
                    </a:lnTo>
                    <a:close/>
                    <a:moveTo>
                      <a:pt x="3973" y="2417"/>
                    </a:moveTo>
                    <a:lnTo>
                      <a:pt x="4009" y="2417"/>
                    </a:lnTo>
                    <a:lnTo>
                      <a:pt x="4009" y="2425"/>
                    </a:lnTo>
                    <a:lnTo>
                      <a:pt x="3973" y="2425"/>
                    </a:lnTo>
                    <a:lnTo>
                      <a:pt x="3973" y="2417"/>
                    </a:lnTo>
                    <a:close/>
                    <a:moveTo>
                      <a:pt x="4036" y="2417"/>
                    </a:moveTo>
                    <a:lnTo>
                      <a:pt x="4072" y="2417"/>
                    </a:lnTo>
                    <a:lnTo>
                      <a:pt x="4072" y="2425"/>
                    </a:lnTo>
                    <a:lnTo>
                      <a:pt x="4036" y="2425"/>
                    </a:lnTo>
                    <a:lnTo>
                      <a:pt x="4036" y="2417"/>
                    </a:lnTo>
                    <a:close/>
                    <a:moveTo>
                      <a:pt x="4099" y="2417"/>
                    </a:moveTo>
                    <a:lnTo>
                      <a:pt x="4135" y="2417"/>
                    </a:lnTo>
                    <a:lnTo>
                      <a:pt x="4135" y="2425"/>
                    </a:lnTo>
                    <a:lnTo>
                      <a:pt x="4099" y="2425"/>
                    </a:lnTo>
                    <a:lnTo>
                      <a:pt x="4099" y="2417"/>
                    </a:lnTo>
                    <a:close/>
                    <a:moveTo>
                      <a:pt x="4162" y="2417"/>
                    </a:moveTo>
                    <a:lnTo>
                      <a:pt x="4198" y="2417"/>
                    </a:lnTo>
                    <a:lnTo>
                      <a:pt x="4198" y="2425"/>
                    </a:lnTo>
                    <a:lnTo>
                      <a:pt x="4162" y="2425"/>
                    </a:lnTo>
                    <a:lnTo>
                      <a:pt x="4162" y="2417"/>
                    </a:lnTo>
                    <a:close/>
                    <a:moveTo>
                      <a:pt x="4225" y="2417"/>
                    </a:moveTo>
                    <a:lnTo>
                      <a:pt x="4261" y="2417"/>
                    </a:lnTo>
                    <a:lnTo>
                      <a:pt x="4261" y="2425"/>
                    </a:lnTo>
                    <a:lnTo>
                      <a:pt x="4225" y="2425"/>
                    </a:lnTo>
                    <a:lnTo>
                      <a:pt x="4225" y="2417"/>
                    </a:lnTo>
                    <a:close/>
                    <a:moveTo>
                      <a:pt x="4289" y="2417"/>
                    </a:moveTo>
                    <a:lnTo>
                      <a:pt x="4325" y="2417"/>
                    </a:lnTo>
                    <a:lnTo>
                      <a:pt x="4325" y="2425"/>
                    </a:lnTo>
                    <a:lnTo>
                      <a:pt x="4289" y="2425"/>
                    </a:lnTo>
                    <a:lnTo>
                      <a:pt x="4289" y="2417"/>
                    </a:lnTo>
                    <a:close/>
                    <a:moveTo>
                      <a:pt x="4352" y="2417"/>
                    </a:moveTo>
                    <a:lnTo>
                      <a:pt x="4388" y="2417"/>
                    </a:lnTo>
                    <a:lnTo>
                      <a:pt x="4388" y="2425"/>
                    </a:lnTo>
                    <a:lnTo>
                      <a:pt x="4352" y="2425"/>
                    </a:lnTo>
                    <a:lnTo>
                      <a:pt x="4352" y="2417"/>
                    </a:lnTo>
                    <a:close/>
                    <a:moveTo>
                      <a:pt x="4415" y="2417"/>
                    </a:moveTo>
                    <a:lnTo>
                      <a:pt x="4451" y="2417"/>
                    </a:lnTo>
                    <a:lnTo>
                      <a:pt x="4451" y="2425"/>
                    </a:lnTo>
                    <a:lnTo>
                      <a:pt x="4415" y="2425"/>
                    </a:lnTo>
                    <a:lnTo>
                      <a:pt x="4415" y="2417"/>
                    </a:lnTo>
                    <a:close/>
                    <a:moveTo>
                      <a:pt x="4478" y="2417"/>
                    </a:moveTo>
                    <a:lnTo>
                      <a:pt x="4514" y="2417"/>
                    </a:lnTo>
                    <a:lnTo>
                      <a:pt x="4514" y="2425"/>
                    </a:lnTo>
                    <a:lnTo>
                      <a:pt x="4478" y="2425"/>
                    </a:lnTo>
                    <a:lnTo>
                      <a:pt x="4478" y="2417"/>
                    </a:lnTo>
                    <a:close/>
                    <a:moveTo>
                      <a:pt x="4541" y="2417"/>
                    </a:moveTo>
                    <a:lnTo>
                      <a:pt x="4577" y="2417"/>
                    </a:lnTo>
                    <a:lnTo>
                      <a:pt x="4577" y="2425"/>
                    </a:lnTo>
                    <a:lnTo>
                      <a:pt x="4541" y="2425"/>
                    </a:lnTo>
                    <a:lnTo>
                      <a:pt x="4541" y="2417"/>
                    </a:lnTo>
                    <a:close/>
                    <a:moveTo>
                      <a:pt x="4604" y="2417"/>
                    </a:moveTo>
                    <a:lnTo>
                      <a:pt x="4640" y="2417"/>
                    </a:lnTo>
                    <a:lnTo>
                      <a:pt x="4640" y="2425"/>
                    </a:lnTo>
                    <a:lnTo>
                      <a:pt x="4604" y="2425"/>
                    </a:lnTo>
                    <a:lnTo>
                      <a:pt x="4604" y="2417"/>
                    </a:lnTo>
                    <a:close/>
                    <a:moveTo>
                      <a:pt x="0" y="2116"/>
                    </a:moveTo>
                    <a:lnTo>
                      <a:pt x="36" y="2116"/>
                    </a:lnTo>
                    <a:lnTo>
                      <a:pt x="36" y="2124"/>
                    </a:lnTo>
                    <a:lnTo>
                      <a:pt x="0" y="2124"/>
                    </a:lnTo>
                    <a:lnTo>
                      <a:pt x="0" y="2116"/>
                    </a:lnTo>
                    <a:close/>
                    <a:moveTo>
                      <a:pt x="63" y="2116"/>
                    </a:moveTo>
                    <a:lnTo>
                      <a:pt x="100" y="2116"/>
                    </a:lnTo>
                    <a:lnTo>
                      <a:pt x="100" y="2124"/>
                    </a:lnTo>
                    <a:lnTo>
                      <a:pt x="63" y="2124"/>
                    </a:lnTo>
                    <a:lnTo>
                      <a:pt x="63" y="2116"/>
                    </a:lnTo>
                    <a:close/>
                    <a:moveTo>
                      <a:pt x="127" y="2116"/>
                    </a:moveTo>
                    <a:lnTo>
                      <a:pt x="163" y="2116"/>
                    </a:lnTo>
                    <a:lnTo>
                      <a:pt x="163" y="2124"/>
                    </a:lnTo>
                    <a:lnTo>
                      <a:pt x="127" y="2124"/>
                    </a:lnTo>
                    <a:lnTo>
                      <a:pt x="127" y="2116"/>
                    </a:lnTo>
                    <a:close/>
                    <a:moveTo>
                      <a:pt x="190" y="2116"/>
                    </a:moveTo>
                    <a:lnTo>
                      <a:pt x="226" y="2116"/>
                    </a:lnTo>
                    <a:lnTo>
                      <a:pt x="226" y="2124"/>
                    </a:lnTo>
                    <a:lnTo>
                      <a:pt x="190" y="2124"/>
                    </a:lnTo>
                    <a:lnTo>
                      <a:pt x="190" y="2116"/>
                    </a:lnTo>
                    <a:close/>
                    <a:moveTo>
                      <a:pt x="253" y="2116"/>
                    </a:moveTo>
                    <a:lnTo>
                      <a:pt x="289" y="2116"/>
                    </a:lnTo>
                    <a:lnTo>
                      <a:pt x="289" y="2124"/>
                    </a:lnTo>
                    <a:lnTo>
                      <a:pt x="253" y="2124"/>
                    </a:lnTo>
                    <a:lnTo>
                      <a:pt x="253" y="2116"/>
                    </a:lnTo>
                    <a:close/>
                    <a:moveTo>
                      <a:pt x="316" y="2116"/>
                    </a:moveTo>
                    <a:lnTo>
                      <a:pt x="352" y="2116"/>
                    </a:lnTo>
                    <a:lnTo>
                      <a:pt x="352" y="2124"/>
                    </a:lnTo>
                    <a:lnTo>
                      <a:pt x="316" y="2124"/>
                    </a:lnTo>
                    <a:lnTo>
                      <a:pt x="316" y="2116"/>
                    </a:lnTo>
                    <a:close/>
                    <a:moveTo>
                      <a:pt x="379" y="2116"/>
                    </a:moveTo>
                    <a:lnTo>
                      <a:pt x="415" y="2116"/>
                    </a:lnTo>
                    <a:lnTo>
                      <a:pt x="415" y="2124"/>
                    </a:lnTo>
                    <a:lnTo>
                      <a:pt x="379" y="2124"/>
                    </a:lnTo>
                    <a:lnTo>
                      <a:pt x="379" y="2116"/>
                    </a:lnTo>
                    <a:close/>
                    <a:moveTo>
                      <a:pt x="442" y="2116"/>
                    </a:moveTo>
                    <a:lnTo>
                      <a:pt x="478" y="2116"/>
                    </a:lnTo>
                    <a:lnTo>
                      <a:pt x="478" y="2124"/>
                    </a:lnTo>
                    <a:lnTo>
                      <a:pt x="442" y="2124"/>
                    </a:lnTo>
                    <a:lnTo>
                      <a:pt x="442" y="2116"/>
                    </a:lnTo>
                    <a:close/>
                    <a:moveTo>
                      <a:pt x="505" y="2116"/>
                    </a:moveTo>
                    <a:lnTo>
                      <a:pt x="541" y="2116"/>
                    </a:lnTo>
                    <a:lnTo>
                      <a:pt x="541" y="2124"/>
                    </a:lnTo>
                    <a:lnTo>
                      <a:pt x="505" y="2124"/>
                    </a:lnTo>
                    <a:lnTo>
                      <a:pt x="505" y="2116"/>
                    </a:lnTo>
                    <a:close/>
                    <a:moveTo>
                      <a:pt x="568" y="2116"/>
                    </a:moveTo>
                    <a:lnTo>
                      <a:pt x="604" y="2116"/>
                    </a:lnTo>
                    <a:lnTo>
                      <a:pt x="604" y="2124"/>
                    </a:lnTo>
                    <a:lnTo>
                      <a:pt x="568" y="2124"/>
                    </a:lnTo>
                    <a:lnTo>
                      <a:pt x="568" y="2116"/>
                    </a:lnTo>
                    <a:close/>
                    <a:moveTo>
                      <a:pt x="631" y="2116"/>
                    </a:moveTo>
                    <a:lnTo>
                      <a:pt x="667" y="2116"/>
                    </a:lnTo>
                    <a:lnTo>
                      <a:pt x="667" y="2124"/>
                    </a:lnTo>
                    <a:lnTo>
                      <a:pt x="631" y="2124"/>
                    </a:lnTo>
                    <a:lnTo>
                      <a:pt x="631" y="2116"/>
                    </a:lnTo>
                    <a:close/>
                    <a:moveTo>
                      <a:pt x="694" y="2116"/>
                    </a:moveTo>
                    <a:lnTo>
                      <a:pt x="730" y="2116"/>
                    </a:lnTo>
                    <a:lnTo>
                      <a:pt x="730" y="2124"/>
                    </a:lnTo>
                    <a:lnTo>
                      <a:pt x="694" y="2124"/>
                    </a:lnTo>
                    <a:lnTo>
                      <a:pt x="694" y="2116"/>
                    </a:lnTo>
                    <a:close/>
                    <a:moveTo>
                      <a:pt x="757" y="2116"/>
                    </a:moveTo>
                    <a:lnTo>
                      <a:pt x="793" y="2116"/>
                    </a:lnTo>
                    <a:lnTo>
                      <a:pt x="793" y="2124"/>
                    </a:lnTo>
                    <a:lnTo>
                      <a:pt x="757" y="2124"/>
                    </a:lnTo>
                    <a:lnTo>
                      <a:pt x="757" y="2116"/>
                    </a:lnTo>
                    <a:close/>
                    <a:moveTo>
                      <a:pt x="820" y="2116"/>
                    </a:moveTo>
                    <a:lnTo>
                      <a:pt x="856" y="2116"/>
                    </a:lnTo>
                    <a:lnTo>
                      <a:pt x="856" y="2124"/>
                    </a:lnTo>
                    <a:lnTo>
                      <a:pt x="820" y="2124"/>
                    </a:lnTo>
                    <a:lnTo>
                      <a:pt x="820" y="2116"/>
                    </a:lnTo>
                    <a:close/>
                    <a:moveTo>
                      <a:pt x="883" y="2116"/>
                    </a:moveTo>
                    <a:lnTo>
                      <a:pt x="919" y="2116"/>
                    </a:lnTo>
                    <a:lnTo>
                      <a:pt x="919" y="2124"/>
                    </a:lnTo>
                    <a:lnTo>
                      <a:pt x="883" y="2124"/>
                    </a:lnTo>
                    <a:lnTo>
                      <a:pt x="883" y="2116"/>
                    </a:lnTo>
                    <a:close/>
                    <a:moveTo>
                      <a:pt x="946" y="2116"/>
                    </a:moveTo>
                    <a:lnTo>
                      <a:pt x="982" y="2116"/>
                    </a:lnTo>
                    <a:lnTo>
                      <a:pt x="982" y="2124"/>
                    </a:lnTo>
                    <a:lnTo>
                      <a:pt x="946" y="2124"/>
                    </a:lnTo>
                    <a:lnTo>
                      <a:pt x="946" y="2116"/>
                    </a:lnTo>
                    <a:close/>
                    <a:moveTo>
                      <a:pt x="1009" y="2116"/>
                    </a:moveTo>
                    <a:lnTo>
                      <a:pt x="1045" y="2116"/>
                    </a:lnTo>
                    <a:lnTo>
                      <a:pt x="1045" y="2124"/>
                    </a:lnTo>
                    <a:lnTo>
                      <a:pt x="1009" y="2124"/>
                    </a:lnTo>
                    <a:lnTo>
                      <a:pt x="1009" y="2116"/>
                    </a:lnTo>
                    <a:close/>
                    <a:moveTo>
                      <a:pt x="1072" y="2116"/>
                    </a:moveTo>
                    <a:lnTo>
                      <a:pt x="1108" y="2116"/>
                    </a:lnTo>
                    <a:lnTo>
                      <a:pt x="1108" y="2124"/>
                    </a:lnTo>
                    <a:lnTo>
                      <a:pt x="1072" y="2124"/>
                    </a:lnTo>
                    <a:lnTo>
                      <a:pt x="1072" y="2116"/>
                    </a:lnTo>
                    <a:close/>
                    <a:moveTo>
                      <a:pt x="1136" y="2116"/>
                    </a:moveTo>
                    <a:lnTo>
                      <a:pt x="1172" y="2116"/>
                    </a:lnTo>
                    <a:lnTo>
                      <a:pt x="1172" y="2124"/>
                    </a:lnTo>
                    <a:lnTo>
                      <a:pt x="1136" y="2124"/>
                    </a:lnTo>
                    <a:lnTo>
                      <a:pt x="1136" y="2116"/>
                    </a:lnTo>
                    <a:close/>
                    <a:moveTo>
                      <a:pt x="1199" y="2116"/>
                    </a:moveTo>
                    <a:lnTo>
                      <a:pt x="1235" y="2116"/>
                    </a:lnTo>
                    <a:lnTo>
                      <a:pt x="1235" y="2124"/>
                    </a:lnTo>
                    <a:lnTo>
                      <a:pt x="1199" y="2124"/>
                    </a:lnTo>
                    <a:lnTo>
                      <a:pt x="1199" y="2116"/>
                    </a:lnTo>
                    <a:close/>
                    <a:moveTo>
                      <a:pt x="1262" y="2116"/>
                    </a:moveTo>
                    <a:lnTo>
                      <a:pt x="1298" y="2116"/>
                    </a:lnTo>
                    <a:lnTo>
                      <a:pt x="1298" y="2124"/>
                    </a:lnTo>
                    <a:lnTo>
                      <a:pt x="1262" y="2124"/>
                    </a:lnTo>
                    <a:lnTo>
                      <a:pt x="1262" y="2116"/>
                    </a:lnTo>
                    <a:close/>
                    <a:moveTo>
                      <a:pt x="1325" y="2116"/>
                    </a:moveTo>
                    <a:lnTo>
                      <a:pt x="1361" y="2116"/>
                    </a:lnTo>
                    <a:lnTo>
                      <a:pt x="1361" y="2124"/>
                    </a:lnTo>
                    <a:lnTo>
                      <a:pt x="1325" y="2124"/>
                    </a:lnTo>
                    <a:lnTo>
                      <a:pt x="1325" y="2116"/>
                    </a:lnTo>
                    <a:close/>
                    <a:moveTo>
                      <a:pt x="1388" y="2116"/>
                    </a:moveTo>
                    <a:lnTo>
                      <a:pt x="1424" y="2116"/>
                    </a:lnTo>
                    <a:lnTo>
                      <a:pt x="1424" y="2124"/>
                    </a:lnTo>
                    <a:lnTo>
                      <a:pt x="1388" y="2124"/>
                    </a:lnTo>
                    <a:lnTo>
                      <a:pt x="1388" y="2116"/>
                    </a:lnTo>
                    <a:close/>
                    <a:moveTo>
                      <a:pt x="1451" y="2116"/>
                    </a:moveTo>
                    <a:lnTo>
                      <a:pt x="1487" y="2116"/>
                    </a:lnTo>
                    <a:lnTo>
                      <a:pt x="1487" y="2124"/>
                    </a:lnTo>
                    <a:lnTo>
                      <a:pt x="1451" y="2124"/>
                    </a:lnTo>
                    <a:lnTo>
                      <a:pt x="1451" y="2116"/>
                    </a:lnTo>
                    <a:close/>
                    <a:moveTo>
                      <a:pt x="1514" y="2116"/>
                    </a:moveTo>
                    <a:lnTo>
                      <a:pt x="1550" y="2116"/>
                    </a:lnTo>
                    <a:lnTo>
                      <a:pt x="1550" y="2124"/>
                    </a:lnTo>
                    <a:lnTo>
                      <a:pt x="1514" y="2124"/>
                    </a:lnTo>
                    <a:lnTo>
                      <a:pt x="1514" y="2116"/>
                    </a:lnTo>
                    <a:close/>
                    <a:moveTo>
                      <a:pt x="1577" y="2116"/>
                    </a:moveTo>
                    <a:lnTo>
                      <a:pt x="1613" y="2116"/>
                    </a:lnTo>
                    <a:lnTo>
                      <a:pt x="1613" y="2124"/>
                    </a:lnTo>
                    <a:lnTo>
                      <a:pt x="1577" y="2124"/>
                    </a:lnTo>
                    <a:lnTo>
                      <a:pt x="1577" y="2116"/>
                    </a:lnTo>
                    <a:close/>
                    <a:moveTo>
                      <a:pt x="1640" y="2116"/>
                    </a:moveTo>
                    <a:lnTo>
                      <a:pt x="1676" y="2116"/>
                    </a:lnTo>
                    <a:lnTo>
                      <a:pt x="1676" y="2124"/>
                    </a:lnTo>
                    <a:lnTo>
                      <a:pt x="1640" y="2124"/>
                    </a:lnTo>
                    <a:lnTo>
                      <a:pt x="1640" y="2116"/>
                    </a:lnTo>
                    <a:close/>
                    <a:moveTo>
                      <a:pt x="1703" y="2116"/>
                    </a:moveTo>
                    <a:lnTo>
                      <a:pt x="1739" y="2116"/>
                    </a:lnTo>
                    <a:lnTo>
                      <a:pt x="1739" y="2124"/>
                    </a:lnTo>
                    <a:lnTo>
                      <a:pt x="1703" y="2124"/>
                    </a:lnTo>
                    <a:lnTo>
                      <a:pt x="1703" y="2116"/>
                    </a:lnTo>
                    <a:close/>
                    <a:moveTo>
                      <a:pt x="1766" y="2116"/>
                    </a:moveTo>
                    <a:lnTo>
                      <a:pt x="1802" y="2116"/>
                    </a:lnTo>
                    <a:lnTo>
                      <a:pt x="1802" y="2124"/>
                    </a:lnTo>
                    <a:lnTo>
                      <a:pt x="1766" y="2124"/>
                    </a:lnTo>
                    <a:lnTo>
                      <a:pt x="1766" y="2116"/>
                    </a:lnTo>
                    <a:close/>
                    <a:moveTo>
                      <a:pt x="1829" y="2116"/>
                    </a:moveTo>
                    <a:lnTo>
                      <a:pt x="1865" y="2116"/>
                    </a:lnTo>
                    <a:lnTo>
                      <a:pt x="1865" y="2124"/>
                    </a:lnTo>
                    <a:lnTo>
                      <a:pt x="1829" y="2124"/>
                    </a:lnTo>
                    <a:lnTo>
                      <a:pt x="1829" y="2116"/>
                    </a:lnTo>
                    <a:close/>
                    <a:moveTo>
                      <a:pt x="1892" y="2116"/>
                    </a:moveTo>
                    <a:lnTo>
                      <a:pt x="1928" y="2116"/>
                    </a:lnTo>
                    <a:lnTo>
                      <a:pt x="1928" y="2124"/>
                    </a:lnTo>
                    <a:lnTo>
                      <a:pt x="1892" y="2124"/>
                    </a:lnTo>
                    <a:lnTo>
                      <a:pt x="1892" y="2116"/>
                    </a:lnTo>
                    <a:close/>
                    <a:moveTo>
                      <a:pt x="1955" y="2116"/>
                    </a:moveTo>
                    <a:lnTo>
                      <a:pt x="1991" y="2116"/>
                    </a:lnTo>
                    <a:lnTo>
                      <a:pt x="1991" y="2124"/>
                    </a:lnTo>
                    <a:lnTo>
                      <a:pt x="1955" y="2124"/>
                    </a:lnTo>
                    <a:lnTo>
                      <a:pt x="1955" y="2116"/>
                    </a:lnTo>
                    <a:close/>
                    <a:moveTo>
                      <a:pt x="2018" y="2116"/>
                    </a:moveTo>
                    <a:lnTo>
                      <a:pt x="2054" y="2116"/>
                    </a:lnTo>
                    <a:lnTo>
                      <a:pt x="2054" y="2124"/>
                    </a:lnTo>
                    <a:lnTo>
                      <a:pt x="2018" y="2124"/>
                    </a:lnTo>
                    <a:lnTo>
                      <a:pt x="2018" y="2116"/>
                    </a:lnTo>
                    <a:close/>
                    <a:moveTo>
                      <a:pt x="2081" y="2116"/>
                    </a:moveTo>
                    <a:lnTo>
                      <a:pt x="2117" y="2116"/>
                    </a:lnTo>
                    <a:lnTo>
                      <a:pt x="2117" y="2124"/>
                    </a:lnTo>
                    <a:lnTo>
                      <a:pt x="2081" y="2124"/>
                    </a:lnTo>
                    <a:lnTo>
                      <a:pt x="2081" y="2116"/>
                    </a:lnTo>
                    <a:close/>
                    <a:moveTo>
                      <a:pt x="2144" y="2116"/>
                    </a:moveTo>
                    <a:lnTo>
                      <a:pt x="2181" y="2116"/>
                    </a:lnTo>
                    <a:lnTo>
                      <a:pt x="2181" y="2124"/>
                    </a:lnTo>
                    <a:lnTo>
                      <a:pt x="2144" y="2124"/>
                    </a:lnTo>
                    <a:lnTo>
                      <a:pt x="2144" y="2116"/>
                    </a:lnTo>
                    <a:close/>
                    <a:moveTo>
                      <a:pt x="2208" y="2116"/>
                    </a:moveTo>
                    <a:lnTo>
                      <a:pt x="2244" y="2116"/>
                    </a:lnTo>
                    <a:lnTo>
                      <a:pt x="2244" y="2124"/>
                    </a:lnTo>
                    <a:lnTo>
                      <a:pt x="2208" y="2124"/>
                    </a:lnTo>
                    <a:lnTo>
                      <a:pt x="2208" y="2116"/>
                    </a:lnTo>
                    <a:close/>
                    <a:moveTo>
                      <a:pt x="2271" y="2116"/>
                    </a:moveTo>
                    <a:lnTo>
                      <a:pt x="2307" y="2116"/>
                    </a:lnTo>
                    <a:lnTo>
                      <a:pt x="2307" y="2124"/>
                    </a:lnTo>
                    <a:lnTo>
                      <a:pt x="2271" y="2124"/>
                    </a:lnTo>
                    <a:lnTo>
                      <a:pt x="2271" y="2116"/>
                    </a:lnTo>
                    <a:close/>
                    <a:moveTo>
                      <a:pt x="2334" y="2116"/>
                    </a:moveTo>
                    <a:lnTo>
                      <a:pt x="2370" y="2116"/>
                    </a:lnTo>
                    <a:lnTo>
                      <a:pt x="2370" y="2124"/>
                    </a:lnTo>
                    <a:lnTo>
                      <a:pt x="2334" y="2124"/>
                    </a:lnTo>
                    <a:lnTo>
                      <a:pt x="2334" y="2116"/>
                    </a:lnTo>
                    <a:close/>
                    <a:moveTo>
                      <a:pt x="2397" y="2116"/>
                    </a:moveTo>
                    <a:lnTo>
                      <a:pt x="2433" y="2116"/>
                    </a:lnTo>
                    <a:lnTo>
                      <a:pt x="2433" y="2124"/>
                    </a:lnTo>
                    <a:lnTo>
                      <a:pt x="2397" y="2124"/>
                    </a:lnTo>
                    <a:lnTo>
                      <a:pt x="2397" y="2116"/>
                    </a:lnTo>
                    <a:close/>
                    <a:moveTo>
                      <a:pt x="2460" y="2116"/>
                    </a:moveTo>
                    <a:lnTo>
                      <a:pt x="2496" y="2116"/>
                    </a:lnTo>
                    <a:lnTo>
                      <a:pt x="2496" y="2124"/>
                    </a:lnTo>
                    <a:lnTo>
                      <a:pt x="2460" y="2124"/>
                    </a:lnTo>
                    <a:lnTo>
                      <a:pt x="2460" y="2116"/>
                    </a:lnTo>
                    <a:close/>
                    <a:moveTo>
                      <a:pt x="2523" y="2116"/>
                    </a:moveTo>
                    <a:lnTo>
                      <a:pt x="2559" y="2116"/>
                    </a:lnTo>
                    <a:lnTo>
                      <a:pt x="2559" y="2124"/>
                    </a:lnTo>
                    <a:lnTo>
                      <a:pt x="2523" y="2124"/>
                    </a:lnTo>
                    <a:lnTo>
                      <a:pt x="2523" y="2116"/>
                    </a:lnTo>
                    <a:close/>
                    <a:moveTo>
                      <a:pt x="2586" y="2116"/>
                    </a:moveTo>
                    <a:lnTo>
                      <a:pt x="2622" y="2116"/>
                    </a:lnTo>
                    <a:lnTo>
                      <a:pt x="2622" y="2124"/>
                    </a:lnTo>
                    <a:lnTo>
                      <a:pt x="2586" y="2124"/>
                    </a:lnTo>
                    <a:lnTo>
                      <a:pt x="2586" y="2116"/>
                    </a:lnTo>
                    <a:close/>
                    <a:moveTo>
                      <a:pt x="2649" y="2116"/>
                    </a:moveTo>
                    <a:lnTo>
                      <a:pt x="2685" y="2116"/>
                    </a:lnTo>
                    <a:lnTo>
                      <a:pt x="2685" y="2124"/>
                    </a:lnTo>
                    <a:lnTo>
                      <a:pt x="2649" y="2124"/>
                    </a:lnTo>
                    <a:lnTo>
                      <a:pt x="2649" y="2116"/>
                    </a:lnTo>
                    <a:close/>
                    <a:moveTo>
                      <a:pt x="2712" y="2116"/>
                    </a:moveTo>
                    <a:lnTo>
                      <a:pt x="2748" y="2116"/>
                    </a:lnTo>
                    <a:lnTo>
                      <a:pt x="2748" y="2124"/>
                    </a:lnTo>
                    <a:lnTo>
                      <a:pt x="2712" y="2124"/>
                    </a:lnTo>
                    <a:lnTo>
                      <a:pt x="2712" y="2116"/>
                    </a:lnTo>
                    <a:close/>
                    <a:moveTo>
                      <a:pt x="2775" y="2116"/>
                    </a:moveTo>
                    <a:lnTo>
                      <a:pt x="2811" y="2116"/>
                    </a:lnTo>
                    <a:lnTo>
                      <a:pt x="2811" y="2124"/>
                    </a:lnTo>
                    <a:lnTo>
                      <a:pt x="2775" y="2124"/>
                    </a:lnTo>
                    <a:lnTo>
                      <a:pt x="2775" y="2116"/>
                    </a:lnTo>
                    <a:close/>
                    <a:moveTo>
                      <a:pt x="2838" y="2116"/>
                    </a:moveTo>
                    <a:lnTo>
                      <a:pt x="2874" y="2116"/>
                    </a:lnTo>
                    <a:lnTo>
                      <a:pt x="2874" y="2124"/>
                    </a:lnTo>
                    <a:lnTo>
                      <a:pt x="2838" y="2124"/>
                    </a:lnTo>
                    <a:lnTo>
                      <a:pt x="2838" y="2116"/>
                    </a:lnTo>
                    <a:close/>
                    <a:moveTo>
                      <a:pt x="2901" y="2116"/>
                    </a:moveTo>
                    <a:lnTo>
                      <a:pt x="2937" y="2116"/>
                    </a:lnTo>
                    <a:lnTo>
                      <a:pt x="2937" y="2124"/>
                    </a:lnTo>
                    <a:lnTo>
                      <a:pt x="2901" y="2124"/>
                    </a:lnTo>
                    <a:lnTo>
                      <a:pt x="2901" y="2116"/>
                    </a:lnTo>
                    <a:close/>
                    <a:moveTo>
                      <a:pt x="2964" y="2116"/>
                    </a:moveTo>
                    <a:lnTo>
                      <a:pt x="3000" y="2116"/>
                    </a:lnTo>
                    <a:lnTo>
                      <a:pt x="3000" y="2124"/>
                    </a:lnTo>
                    <a:lnTo>
                      <a:pt x="2964" y="2124"/>
                    </a:lnTo>
                    <a:lnTo>
                      <a:pt x="2964" y="2116"/>
                    </a:lnTo>
                    <a:close/>
                    <a:moveTo>
                      <a:pt x="3027" y="2116"/>
                    </a:moveTo>
                    <a:lnTo>
                      <a:pt x="3063" y="2116"/>
                    </a:lnTo>
                    <a:lnTo>
                      <a:pt x="3063" y="2124"/>
                    </a:lnTo>
                    <a:lnTo>
                      <a:pt x="3027" y="2124"/>
                    </a:lnTo>
                    <a:lnTo>
                      <a:pt x="3027" y="2116"/>
                    </a:lnTo>
                    <a:close/>
                    <a:moveTo>
                      <a:pt x="3090" y="2116"/>
                    </a:moveTo>
                    <a:lnTo>
                      <a:pt x="3126" y="2116"/>
                    </a:lnTo>
                    <a:lnTo>
                      <a:pt x="3126" y="2124"/>
                    </a:lnTo>
                    <a:lnTo>
                      <a:pt x="3090" y="2124"/>
                    </a:lnTo>
                    <a:lnTo>
                      <a:pt x="3090" y="2116"/>
                    </a:lnTo>
                    <a:close/>
                    <a:moveTo>
                      <a:pt x="3153" y="2116"/>
                    </a:moveTo>
                    <a:lnTo>
                      <a:pt x="3189" y="2116"/>
                    </a:lnTo>
                    <a:lnTo>
                      <a:pt x="3189" y="2124"/>
                    </a:lnTo>
                    <a:lnTo>
                      <a:pt x="3153" y="2124"/>
                    </a:lnTo>
                    <a:lnTo>
                      <a:pt x="3153" y="2116"/>
                    </a:lnTo>
                    <a:close/>
                    <a:moveTo>
                      <a:pt x="3216" y="2116"/>
                    </a:moveTo>
                    <a:lnTo>
                      <a:pt x="3253" y="2116"/>
                    </a:lnTo>
                    <a:lnTo>
                      <a:pt x="3253" y="2124"/>
                    </a:lnTo>
                    <a:lnTo>
                      <a:pt x="3216" y="2124"/>
                    </a:lnTo>
                    <a:lnTo>
                      <a:pt x="3216" y="2116"/>
                    </a:lnTo>
                    <a:close/>
                    <a:moveTo>
                      <a:pt x="3280" y="2116"/>
                    </a:moveTo>
                    <a:lnTo>
                      <a:pt x="3316" y="2116"/>
                    </a:lnTo>
                    <a:lnTo>
                      <a:pt x="3316" y="2124"/>
                    </a:lnTo>
                    <a:lnTo>
                      <a:pt x="3280" y="2124"/>
                    </a:lnTo>
                    <a:lnTo>
                      <a:pt x="3280" y="2116"/>
                    </a:lnTo>
                    <a:close/>
                    <a:moveTo>
                      <a:pt x="3343" y="2116"/>
                    </a:moveTo>
                    <a:lnTo>
                      <a:pt x="3379" y="2116"/>
                    </a:lnTo>
                    <a:lnTo>
                      <a:pt x="3379" y="2124"/>
                    </a:lnTo>
                    <a:lnTo>
                      <a:pt x="3343" y="2124"/>
                    </a:lnTo>
                    <a:lnTo>
                      <a:pt x="3343" y="2116"/>
                    </a:lnTo>
                    <a:close/>
                    <a:moveTo>
                      <a:pt x="3406" y="2116"/>
                    </a:moveTo>
                    <a:lnTo>
                      <a:pt x="3442" y="2116"/>
                    </a:lnTo>
                    <a:lnTo>
                      <a:pt x="3442" y="2124"/>
                    </a:lnTo>
                    <a:lnTo>
                      <a:pt x="3406" y="2124"/>
                    </a:lnTo>
                    <a:lnTo>
                      <a:pt x="3406" y="2116"/>
                    </a:lnTo>
                    <a:close/>
                    <a:moveTo>
                      <a:pt x="3469" y="2116"/>
                    </a:moveTo>
                    <a:lnTo>
                      <a:pt x="3505" y="2116"/>
                    </a:lnTo>
                    <a:lnTo>
                      <a:pt x="3505" y="2124"/>
                    </a:lnTo>
                    <a:lnTo>
                      <a:pt x="3469" y="2124"/>
                    </a:lnTo>
                    <a:lnTo>
                      <a:pt x="3469" y="2116"/>
                    </a:lnTo>
                    <a:close/>
                    <a:moveTo>
                      <a:pt x="3532" y="2116"/>
                    </a:moveTo>
                    <a:lnTo>
                      <a:pt x="3568" y="2116"/>
                    </a:lnTo>
                    <a:lnTo>
                      <a:pt x="3568" y="2124"/>
                    </a:lnTo>
                    <a:lnTo>
                      <a:pt x="3532" y="2124"/>
                    </a:lnTo>
                    <a:lnTo>
                      <a:pt x="3532" y="2116"/>
                    </a:lnTo>
                    <a:close/>
                    <a:moveTo>
                      <a:pt x="3595" y="2116"/>
                    </a:moveTo>
                    <a:lnTo>
                      <a:pt x="3631" y="2116"/>
                    </a:lnTo>
                    <a:lnTo>
                      <a:pt x="3631" y="2124"/>
                    </a:lnTo>
                    <a:lnTo>
                      <a:pt x="3595" y="2124"/>
                    </a:lnTo>
                    <a:lnTo>
                      <a:pt x="3595" y="2116"/>
                    </a:lnTo>
                    <a:close/>
                    <a:moveTo>
                      <a:pt x="3658" y="2116"/>
                    </a:moveTo>
                    <a:lnTo>
                      <a:pt x="3694" y="2116"/>
                    </a:lnTo>
                    <a:lnTo>
                      <a:pt x="3694" y="2124"/>
                    </a:lnTo>
                    <a:lnTo>
                      <a:pt x="3658" y="2124"/>
                    </a:lnTo>
                    <a:lnTo>
                      <a:pt x="3658" y="2116"/>
                    </a:lnTo>
                    <a:close/>
                    <a:moveTo>
                      <a:pt x="3721" y="2116"/>
                    </a:moveTo>
                    <a:lnTo>
                      <a:pt x="3757" y="2116"/>
                    </a:lnTo>
                    <a:lnTo>
                      <a:pt x="3757" y="2124"/>
                    </a:lnTo>
                    <a:lnTo>
                      <a:pt x="3721" y="2124"/>
                    </a:lnTo>
                    <a:lnTo>
                      <a:pt x="3721" y="2116"/>
                    </a:lnTo>
                    <a:close/>
                    <a:moveTo>
                      <a:pt x="3784" y="2116"/>
                    </a:moveTo>
                    <a:lnTo>
                      <a:pt x="3820" y="2116"/>
                    </a:lnTo>
                    <a:lnTo>
                      <a:pt x="3820" y="2124"/>
                    </a:lnTo>
                    <a:lnTo>
                      <a:pt x="3784" y="2124"/>
                    </a:lnTo>
                    <a:lnTo>
                      <a:pt x="3784" y="2116"/>
                    </a:lnTo>
                    <a:close/>
                    <a:moveTo>
                      <a:pt x="3847" y="2116"/>
                    </a:moveTo>
                    <a:lnTo>
                      <a:pt x="3883" y="2116"/>
                    </a:lnTo>
                    <a:lnTo>
                      <a:pt x="3883" y="2124"/>
                    </a:lnTo>
                    <a:lnTo>
                      <a:pt x="3847" y="2124"/>
                    </a:lnTo>
                    <a:lnTo>
                      <a:pt x="3847" y="2116"/>
                    </a:lnTo>
                    <a:close/>
                    <a:moveTo>
                      <a:pt x="3910" y="2116"/>
                    </a:moveTo>
                    <a:lnTo>
                      <a:pt x="3946" y="2116"/>
                    </a:lnTo>
                    <a:lnTo>
                      <a:pt x="3946" y="2124"/>
                    </a:lnTo>
                    <a:lnTo>
                      <a:pt x="3910" y="2124"/>
                    </a:lnTo>
                    <a:lnTo>
                      <a:pt x="3910" y="2116"/>
                    </a:lnTo>
                    <a:close/>
                    <a:moveTo>
                      <a:pt x="3973" y="2116"/>
                    </a:moveTo>
                    <a:lnTo>
                      <a:pt x="4009" y="2116"/>
                    </a:lnTo>
                    <a:lnTo>
                      <a:pt x="4009" y="2124"/>
                    </a:lnTo>
                    <a:lnTo>
                      <a:pt x="3973" y="2124"/>
                    </a:lnTo>
                    <a:lnTo>
                      <a:pt x="3973" y="2116"/>
                    </a:lnTo>
                    <a:close/>
                    <a:moveTo>
                      <a:pt x="4036" y="2116"/>
                    </a:moveTo>
                    <a:lnTo>
                      <a:pt x="4072" y="2116"/>
                    </a:lnTo>
                    <a:lnTo>
                      <a:pt x="4072" y="2124"/>
                    </a:lnTo>
                    <a:lnTo>
                      <a:pt x="4036" y="2124"/>
                    </a:lnTo>
                    <a:lnTo>
                      <a:pt x="4036" y="2116"/>
                    </a:lnTo>
                    <a:close/>
                    <a:moveTo>
                      <a:pt x="4099" y="2116"/>
                    </a:moveTo>
                    <a:lnTo>
                      <a:pt x="4135" y="2116"/>
                    </a:lnTo>
                    <a:lnTo>
                      <a:pt x="4135" y="2124"/>
                    </a:lnTo>
                    <a:lnTo>
                      <a:pt x="4099" y="2124"/>
                    </a:lnTo>
                    <a:lnTo>
                      <a:pt x="4099" y="2116"/>
                    </a:lnTo>
                    <a:close/>
                    <a:moveTo>
                      <a:pt x="4162" y="2116"/>
                    </a:moveTo>
                    <a:lnTo>
                      <a:pt x="4198" y="2116"/>
                    </a:lnTo>
                    <a:lnTo>
                      <a:pt x="4198" y="2124"/>
                    </a:lnTo>
                    <a:lnTo>
                      <a:pt x="4162" y="2124"/>
                    </a:lnTo>
                    <a:lnTo>
                      <a:pt x="4162" y="2116"/>
                    </a:lnTo>
                    <a:close/>
                    <a:moveTo>
                      <a:pt x="4225" y="2116"/>
                    </a:moveTo>
                    <a:lnTo>
                      <a:pt x="4261" y="2116"/>
                    </a:lnTo>
                    <a:lnTo>
                      <a:pt x="4261" y="2124"/>
                    </a:lnTo>
                    <a:lnTo>
                      <a:pt x="4225" y="2124"/>
                    </a:lnTo>
                    <a:lnTo>
                      <a:pt x="4225" y="2116"/>
                    </a:lnTo>
                    <a:close/>
                    <a:moveTo>
                      <a:pt x="4289" y="2116"/>
                    </a:moveTo>
                    <a:lnTo>
                      <a:pt x="4325" y="2116"/>
                    </a:lnTo>
                    <a:lnTo>
                      <a:pt x="4325" y="2124"/>
                    </a:lnTo>
                    <a:lnTo>
                      <a:pt x="4289" y="2124"/>
                    </a:lnTo>
                    <a:lnTo>
                      <a:pt x="4289" y="2116"/>
                    </a:lnTo>
                    <a:close/>
                    <a:moveTo>
                      <a:pt x="4352" y="2116"/>
                    </a:moveTo>
                    <a:lnTo>
                      <a:pt x="4388" y="2116"/>
                    </a:lnTo>
                    <a:lnTo>
                      <a:pt x="4388" y="2124"/>
                    </a:lnTo>
                    <a:lnTo>
                      <a:pt x="4352" y="2124"/>
                    </a:lnTo>
                    <a:lnTo>
                      <a:pt x="4352" y="2116"/>
                    </a:lnTo>
                    <a:close/>
                    <a:moveTo>
                      <a:pt x="4415" y="2116"/>
                    </a:moveTo>
                    <a:lnTo>
                      <a:pt x="4451" y="2116"/>
                    </a:lnTo>
                    <a:lnTo>
                      <a:pt x="4451" y="2124"/>
                    </a:lnTo>
                    <a:lnTo>
                      <a:pt x="4415" y="2124"/>
                    </a:lnTo>
                    <a:lnTo>
                      <a:pt x="4415" y="2116"/>
                    </a:lnTo>
                    <a:close/>
                    <a:moveTo>
                      <a:pt x="4478" y="2116"/>
                    </a:moveTo>
                    <a:lnTo>
                      <a:pt x="4514" y="2116"/>
                    </a:lnTo>
                    <a:lnTo>
                      <a:pt x="4514" y="2124"/>
                    </a:lnTo>
                    <a:lnTo>
                      <a:pt x="4478" y="2124"/>
                    </a:lnTo>
                    <a:lnTo>
                      <a:pt x="4478" y="2116"/>
                    </a:lnTo>
                    <a:close/>
                    <a:moveTo>
                      <a:pt x="4541" y="2116"/>
                    </a:moveTo>
                    <a:lnTo>
                      <a:pt x="4577" y="2116"/>
                    </a:lnTo>
                    <a:lnTo>
                      <a:pt x="4577" y="2124"/>
                    </a:lnTo>
                    <a:lnTo>
                      <a:pt x="4541" y="2124"/>
                    </a:lnTo>
                    <a:lnTo>
                      <a:pt x="4541" y="2116"/>
                    </a:lnTo>
                    <a:close/>
                    <a:moveTo>
                      <a:pt x="4604" y="2116"/>
                    </a:moveTo>
                    <a:lnTo>
                      <a:pt x="4640" y="2116"/>
                    </a:lnTo>
                    <a:lnTo>
                      <a:pt x="4640" y="2124"/>
                    </a:lnTo>
                    <a:lnTo>
                      <a:pt x="4604" y="2124"/>
                    </a:lnTo>
                    <a:lnTo>
                      <a:pt x="4604" y="2116"/>
                    </a:lnTo>
                    <a:close/>
                    <a:moveTo>
                      <a:pt x="0" y="1815"/>
                    </a:moveTo>
                    <a:lnTo>
                      <a:pt x="36" y="1815"/>
                    </a:lnTo>
                    <a:lnTo>
                      <a:pt x="36" y="1823"/>
                    </a:lnTo>
                    <a:lnTo>
                      <a:pt x="0" y="1823"/>
                    </a:lnTo>
                    <a:lnTo>
                      <a:pt x="0" y="1815"/>
                    </a:lnTo>
                    <a:close/>
                    <a:moveTo>
                      <a:pt x="63" y="1815"/>
                    </a:moveTo>
                    <a:lnTo>
                      <a:pt x="100" y="1815"/>
                    </a:lnTo>
                    <a:lnTo>
                      <a:pt x="100" y="1823"/>
                    </a:lnTo>
                    <a:lnTo>
                      <a:pt x="63" y="1823"/>
                    </a:lnTo>
                    <a:lnTo>
                      <a:pt x="63" y="1815"/>
                    </a:lnTo>
                    <a:close/>
                    <a:moveTo>
                      <a:pt x="127" y="1815"/>
                    </a:moveTo>
                    <a:lnTo>
                      <a:pt x="163" y="1815"/>
                    </a:lnTo>
                    <a:lnTo>
                      <a:pt x="163" y="1823"/>
                    </a:lnTo>
                    <a:lnTo>
                      <a:pt x="127" y="1823"/>
                    </a:lnTo>
                    <a:lnTo>
                      <a:pt x="127" y="1815"/>
                    </a:lnTo>
                    <a:close/>
                    <a:moveTo>
                      <a:pt x="190" y="1815"/>
                    </a:moveTo>
                    <a:lnTo>
                      <a:pt x="226" y="1815"/>
                    </a:lnTo>
                    <a:lnTo>
                      <a:pt x="226" y="1823"/>
                    </a:lnTo>
                    <a:lnTo>
                      <a:pt x="190" y="1823"/>
                    </a:lnTo>
                    <a:lnTo>
                      <a:pt x="190" y="1815"/>
                    </a:lnTo>
                    <a:close/>
                    <a:moveTo>
                      <a:pt x="253" y="1815"/>
                    </a:moveTo>
                    <a:lnTo>
                      <a:pt x="289" y="1815"/>
                    </a:lnTo>
                    <a:lnTo>
                      <a:pt x="289" y="1823"/>
                    </a:lnTo>
                    <a:lnTo>
                      <a:pt x="253" y="1823"/>
                    </a:lnTo>
                    <a:lnTo>
                      <a:pt x="253" y="1815"/>
                    </a:lnTo>
                    <a:close/>
                    <a:moveTo>
                      <a:pt x="316" y="1815"/>
                    </a:moveTo>
                    <a:lnTo>
                      <a:pt x="352" y="1815"/>
                    </a:lnTo>
                    <a:lnTo>
                      <a:pt x="352" y="1823"/>
                    </a:lnTo>
                    <a:lnTo>
                      <a:pt x="316" y="1823"/>
                    </a:lnTo>
                    <a:lnTo>
                      <a:pt x="316" y="1815"/>
                    </a:lnTo>
                    <a:close/>
                    <a:moveTo>
                      <a:pt x="379" y="1815"/>
                    </a:moveTo>
                    <a:lnTo>
                      <a:pt x="415" y="1815"/>
                    </a:lnTo>
                    <a:lnTo>
                      <a:pt x="415" y="1823"/>
                    </a:lnTo>
                    <a:lnTo>
                      <a:pt x="379" y="1823"/>
                    </a:lnTo>
                    <a:lnTo>
                      <a:pt x="379" y="1815"/>
                    </a:lnTo>
                    <a:close/>
                    <a:moveTo>
                      <a:pt x="442" y="1815"/>
                    </a:moveTo>
                    <a:lnTo>
                      <a:pt x="478" y="1815"/>
                    </a:lnTo>
                    <a:lnTo>
                      <a:pt x="478" y="1823"/>
                    </a:lnTo>
                    <a:lnTo>
                      <a:pt x="442" y="1823"/>
                    </a:lnTo>
                    <a:lnTo>
                      <a:pt x="442" y="1815"/>
                    </a:lnTo>
                    <a:close/>
                    <a:moveTo>
                      <a:pt x="505" y="1815"/>
                    </a:moveTo>
                    <a:lnTo>
                      <a:pt x="541" y="1815"/>
                    </a:lnTo>
                    <a:lnTo>
                      <a:pt x="541" y="1823"/>
                    </a:lnTo>
                    <a:lnTo>
                      <a:pt x="505" y="1823"/>
                    </a:lnTo>
                    <a:lnTo>
                      <a:pt x="505" y="1815"/>
                    </a:lnTo>
                    <a:close/>
                    <a:moveTo>
                      <a:pt x="568" y="1815"/>
                    </a:moveTo>
                    <a:lnTo>
                      <a:pt x="604" y="1815"/>
                    </a:lnTo>
                    <a:lnTo>
                      <a:pt x="604" y="1823"/>
                    </a:lnTo>
                    <a:lnTo>
                      <a:pt x="568" y="1823"/>
                    </a:lnTo>
                    <a:lnTo>
                      <a:pt x="568" y="1815"/>
                    </a:lnTo>
                    <a:close/>
                    <a:moveTo>
                      <a:pt x="631" y="1815"/>
                    </a:moveTo>
                    <a:lnTo>
                      <a:pt x="667" y="1815"/>
                    </a:lnTo>
                    <a:lnTo>
                      <a:pt x="667" y="1823"/>
                    </a:lnTo>
                    <a:lnTo>
                      <a:pt x="631" y="1823"/>
                    </a:lnTo>
                    <a:lnTo>
                      <a:pt x="631" y="1815"/>
                    </a:lnTo>
                    <a:close/>
                    <a:moveTo>
                      <a:pt x="694" y="1815"/>
                    </a:moveTo>
                    <a:lnTo>
                      <a:pt x="730" y="1815"/>
                    </a:lnTo>
                    <a:lnTo>
                      <a:pt x="730" y="1823"/>
                    </a:lnTo>
                    <a:lnTo>
                      <a:pt x="694" y="1823"/>
                    </a:lnTo>
                    <a:lnTo>
                      <a:pt x="694" y="1815"/>
                    </a:lnTo>
                    <a:close/>
                    <a:moveTo>
                      <a:pt x="757" y="1815"/>
                    </a:moveTo>
                    <a:lnTo>
                      <a:pt x="793" y="1815"/>
                    </a:lnTo>
                    <a:lnTo>
                      <a:pt x="793" y="1823"/>
                    </a:lnTo>
                    <a:lnTo>
                      <a:pt x="757" y="1823"/>
                    </a:lnTo>
                    <a:lnTo>
                      <a:pt x="757" y="1815"/>
                    </a:lnTo>
                    <a:close/>
                    <a:moveTo>
                      <a:pt x="820" y="1815"/>
                    </a:moveTo>
                    <a:lnTo>
                      <a:pt x="856" y="1815"/>
                    </a:lnTo>
                    <a:lnTo>
                      <a:pt x="856" y="1823"/>
                    </a:lnTo>
                    <a:lnTo>
                      <a:pt x="820" y="1823"/>
                    </a:lnTo>
                    <a:lnTo>
                      <a:pt x="820" y="1815"/>
                    </a:lnTo>
                    <a:close/>
                    <a:moveTo>
                      <a:pt x="883" y="1815"/>
                    </a:moveTo>
                    <a:lnTo>
                      <a:pt x="919" y="1815"/>
                    </a:lnTo>
                    <a:lnTo>
                      <a:pt x="919" y="1823"/>
                    </a:lnTo>
                    <a:lnTo>
                      <a:pt x="883" y="1823"/>
                    </a:lnTo>
                    <a:lnTo>
                      <a:pt x="883" y="1815"/>
                    </a:lnTo>
                    <a:close/>
                    <a:moveTo>
                      <a:pt x="946" y="1815"/>
                    </a:moveTo>
                    <a:lnTo>
                      <a:pt x="982" y="1815"/>
                    </a:lnTo>
                    <a:lnTo>
                      <a:pt x="982" y="1823"/>
                    </a:lnTo>
                    <a:lnTo>
                      <a:pt x="946" y="1823"/>
                    </a:lnTo>
                    <a:lnTo>
                      <a:pt x="946" y="1815"/>
                    </a:lnTo>
                    <a:close/>
                    <a:moveTo>
                      <a:pt x="1009" y="1815"/>
                    </a:moveTo>
                    <a:lnTo>
                      <a:pt x="1045" y="1815"/>
                    </a:lnTo>
                    <a:lnTo>
                      <a:pt x="1045" y="1823"/>
                    </a:lnTo>
                    <a:lnTo>
                      <a:pt x="1009" y="1823"/>
                    </a:lnTo>
                    <a:lnTo>
                      <a:pt x="1009" y="1815"/>
                    </a:lnTo>
                    <a:close/>
                    <a:moveTo>
                      <a:pt x="1072" y="1815"/>
                    </a:moveTo>
                    <a:lnTo>
                      <a:pt x="1108" y="1815"/>
                    </a:lnTo>
                    <a:lnTo>
                      <a:pt x="1108" y="1823"/>
                    </a:lnTo>
                    <a:lnTo>
                      <a:pt x="1072" y="1823"/>
                    </a:lnTo>
                    <a:lnTo>
                      <a:pt x="1072" y="1815"/>
                    </a:lnTo>
                    <a:close/>
                    <a:moveTo>
                      <a:pt x="1136" y="1815"/>
                    </a:moveTo>
                    <a:lnTo>
                      <a:pt x="1172" y="1815"/>
                    </a:lnTo>
                    <a:lnTo>
                      <a:pt x="1172" y="1823"/>
                    </a:lnTo>
                    <a:lnTo>
                      <a:pt x="1136" y="1823"/>
                    </a:lnTo>
                    <a:lnTo>
                      <a:pt x="1136" y="1815"/>
                    </a:lnTo>
                    <a:close/>
                    <a:moveTo>
                      <a:pt x="1199" y="1815"/>
                    </a:moveTo>
                    <a:lnTo>
                      <a:pt x="1235" y="1815"/>
                    </a:lnTo>
                    <a:lnTo>
                      <a:pt x="1235" y="1823"/>
                    </a:lnTo>
                    <a:lnTo>
                      <a:pt x="1199" y="1823"/>
                    </a:lnTo>
                    <a:lnTo>
                      <a:pt x="1199" y="1815"/>
                    </a:lnTo>
                    <a:close/>
                    <a:moveTo>
                      <a:pt x="1262" y="1815"/>
                    </a:moveTo>
                    <a:lnTo>
                      <a:pt x="1298" y="1815"/>
                    </a:lnTo>
                    <a:lnTo>
                      <a:pt x="1298" y="1823"/>
                    </a:lnTo>
                    <a:lnTo>
                      <a:pt x="1262" y="1823"/>
                    </a:lnTo>
                    <a:lnTo>
                      <a:pt x="1262" y="1815"/>
                    </a:lnTo>
                    <a:close/>
                    <a:moveTo>
                      <a:pt x="1325" y="1815"/>
                    </a:moveTo>
                    <a:lnTo>
                      <a:pt x="1361" y="1815"/>
                    </a:lnTo>
                    <a:lnTo>
                      <a:pt x="1361" y="1823"/>
                    </a:lnTo>
                    <a:lnTo>
                      <a:pt x="1325" y="1823"/>
                    </a:lnTo>
                    <a:lnTo>
                      <a:pt x="1325" y="1815"/>
                    </a:lnTo>
                    <a:close/>
                    <a:moveTo>
                      <a:pt x="1388" y="1815"/>
                    </a:moveTo>
                    <a:lnTo>
                      <a:pt x="1424" y="1815"/>
                    </a:lnTo>
                    <a:lnTo>
                      <a:pt x="1424" y="1823"/>
                    </a:lnTo>
                    <a:lnTo>
                      <a:pt x="1388" y="1823"/>
                    </a:lnTo>
                    <a:lnTo>
                      <a:pt x="1388" y="1815"/>
                    </a:lnTo>
                    <a:close/>
                    <a:moveTo>
                      <a:pt x="1451" y="1815"/>
                    </a:moveTo>
                    <a:lnTo>
                      <a:pt x="1487" y="1815"/>
                    </a:lnTo>
                    <a:lnTo>
                      <a:pt x="1487" y="1823"/>
                    </a:lnTo>
                    <a:lnTo>
                      <a:pt x="1451" y="1823"/>
                    </a:lnTo>
                    <a:lnTo>
                      <a:pt x="1451" y="1815"/>
                    </a:lnTo>
                    <a:close/>
                    <a:moveTo>
                      <a:pt x="1514" y="1815"/>
                    </a:moveTo>
                    <a:lnTo>
                      <a:pt x="1550" y="1815"/>
                    </a:lnTo>
                    <a:lnTo>
                      <a:pt x="1550" y="1823"/>
                    </a:lnTo>
                    <a:lnTo>
                      <a:pt x="1514" y="1823"/>
                    </a:lnTo>
                    <a:lnTo>
                      <a:pt x="1514" y="1815"/>
                    </a:lnTo>
                    <a:close/>
                    <a:moveTo>
                      <a:pt x="1577" y="1815"/>
                    </a:moveTo>
                    <a:lnTo>
                      <a:pt x="1613" y="1815"/>
                    </a:lnTo>
                    <a:lnTo>
                      <a:pt x="1613" y="1823"/>
                    </a:lnTo>
                    <a:lnTo>
                      <a:pt x="1577" y="1823"/>
                    </a:lnTo>
                    <a:lnTo>
                      <a:pt x="1577" y="1815"/>
                    </a:lnTo>
                    <a:close/>
                    <a:moveTo>
                      <a:pt x="1640" y="1815"/>
                    </a:moveTo>
                    <a:lnTo>
                      <a:pt x="1676" y="1815"/>
                    </a:lnTo>
                    <a:lnTo>
                      <a:pt x="1676" y="1823"/>
                    </a:lnTo>
                    <a:lnTo>
                      <a:pt x="1640" y="1823"/>
                    </a:lnTo>
                    <a:lnTo>
                      <a:pt x="1640" y="1815"/>
                    </a:lnTo>
                    <a:close/>
                    <a:moveTo>
                      <a:pt x="1703" y="1815"/>
                    </a:moveTo>
                    <a:lnTo>
                      <a:pt x="1739" y="1815"/>
                    </a:lnTo>
                    <a:lnTo>
                      <a:pt x="1739" y="1823"/>
                    </a:lnTo>
                    <a:lnTo>
                      <a:pt x="1703" y="1823"/>
                    </a:lnTo>
                    <a:lnTo>
                      <a:pt x="1703" y="1815"/>
                    </a:lnTo>
                    <a:close/>
                    <a:moveTo>
                      <a:pt x="1766" y="1815"/>
                    </a:moveTo>
                    <a:lnTo>
                      <a:pt x="1802" y="1815"/>
                    </a:lnTo>
                    <a:lnTo>
                      <a:pt x="1802" y="1823"/>
                    </a:lnTo>
                    <a:lnTo>
                      <a:pt x="1766" y="1823"/>
                    </a:lnTo>
                    <a:lnTo>
                      <a:pt x="1766" y="1815"/>
                    </a:lnTo>
                    <a:close/>
                    <a:moveTo>
                      <a:pt x="1829" y="1815"/>
                    </a:moveTo>
                    <a:lnTo>
                      <a:pt x="1865" y="1815"/>
                    </a:lnTo>
                    <a:lnTo>
                      <a:pt x="1865" y="1823"/>
                    </a:lnTo>
                    <a:lnTo>
                      <a:pt x="1829" y="1823"/>
                    </a:lnTo>
                    <a:lnTo>
                      <a:pt x="1829" y="1815"/>
                    </a:lnTo>
                    <a:close/>
                    <a:moveTo>
                      <a:pt x="1892" y="1815"/>
                    </a:moveTo>
                    <a:lnTo>
                      <a:pt x="1928" y="1815"/>
                    </a:lnTo>
                    <a:lnTo>
                      <a:pt x="1928" y="1823"/>
                    </a:lnTo>
                    <a:lnTo>
                      <a:pt x="1892" y="1823"/>
                    </a:lnTo>
                    <a:lnTo>
                      <a:pt x="1892" y="1815"/>
                    </a:lnTo>
                    <a:close/>
                    <a:moveTo>
                      <a:pt x="1955" y="1815"/>
                    </a:moveTo>
                    <a:lnTo>
                      <a:pt x="1991" y="1815"/>
                    </a:lnTo>
                    <a:lnTo>
                      <a:pt x="1991" y="1823"/>
                    </a:lnTo>
                    <a:lnTo>
                      <a:pt x="1955" y="1823"/>
                    </a:lnTo>
                    <a:lnTo>
                      <a:pt x="1955" y="1815"/>
                    </a:lnTo>
                    <a:close/>
                    <a:moveTo>
                      <a:pt x="2018" y="1815"/>
                    </a:moveTo>
                    <a:lnTo>
                      <a:pt x="2054" y="1815"/>
                    </a:lnTo>
                    <a:lnTo>
                      <a:pt x="2054" y="1823"/>
                    </a:lnTo>
                    <a:lnTo>
                      <a:pt x="2018" y="1823"/>
                    </a:lnTo>
                    <a:lnTo>
                      <a:pt x="2018" y="1815"/>
                    </a:lnTo>
                    <a:close/>
                    <a:moveTo>
                      <a:pt x="2081" y="1815"/>
                    </a:moveTo>
                    <a:lnTo>
                      <a:pt x="2117" y="1815"/>
                    </a:lnTo>
                    <a:lnTo>
                      <a:pt x="2117" y="1823"/>
                    </a:lnTo>
                    <a:lnTo>
                      <a:pt x="2081" y="1823"/>
                    </a:lnTo>
                    <a:lnTo>
                      <a:pt x="2081" y="1815"/>
                    </a:lnTo>
                    <a:close/>
                    <a:moveTo>
                      <a:pt x="2144" y="1815"/>
                    </a:moveTo>
                    <a:lnTo>
                      <a:pt x="2181" y="1815"/>
                    </a:lnTo>
                    <a:lnTo>
                      <a:pt x="2181" y="1823"/>
                    </a:lnTo>
                    <a:lnTo>
                      <a:pt x="2144" y="1823"/>
                    </a:lnTo>
                    <a:lnTo>
                      <a:pt x="2144" y="1815"/>
                    </a:lnTo>
                    <a:close/>
                    <a:moveTo>
                      <a:pt x="2208" y="1815"/>
                    </a:moveTo>
                    <a:lnTo>
                      <a:pt x="2244" y="1815"/>
                    </a:lnTo>
                    <a:lnTo>
                      <a:pt x="2244" y="1823"/>
                    </a:lnTo>
                    <a:lnTo>
                      <a:pt x="2208" y="1823"/>
                    </a:lnTo>
                    <a:lnTo>
                      <a:pt x="2208" y="1815"/>
                    </a:lnTo>
                    <a:close/>
                    <a:moveTo>
                      <a:pt x="2271" y="1815"/>
                    </a:moveTo>
                    <a:lnTo>
                      <a:pt x="2307" y="1815"/>
                    </a:lnTo>
                    <a:lnTo>
                      <a:pt x="2307" y="1823"/>
                    </a:lnTo>
                    <a:lnTo>
                      <a:pt x="2271" y="1823"/>
                    </a:lnTo>
                    <a:lnTo>
                      <a:pt x="2271" y="1815"/>
                    </a:lnTo>
                    <a:close/>
                    <a:moveTo>
                      <a:pt x="2334" y="1815"/>
                    </a:moveTo>
                    <a:lnTo>
                      <a:pt x="2370" y="1815"/>
                    </a:lnTo>
                    <a:lnTo>
                      <a:pt x="2370" y="1823"/>
                    </a:lnTo>
                    <a:lnTo>
                      <a:pt x="2334" y="1823"/>
                    </a:lnTo>
                    <a:lnTo>
                      <a:pt x="2334" y="1815"/>
                    </a:lnTo>
                    <a:close/>
                    <a:moveTo>
                      <a:pt x="2397" y="1815"/>
                    </a:moveTo>
                    <a:lnTo>
                      <a:pt x="2433" y="1815"/>
                    </a:lnTo>
                    <a:lnTo>
                      <a:pt x="2433" y="1823"/>
                    </a:lnTo>
                    <a:lnTo>
                      <a:pt x="2397" y="1823"/>
                    </a:lnTo>
                    <a:lnTo>
                      <a:pt x="2397" y="1815"/>
                    </a:lnTo>
                    <a:close/>
                    <a:moveTo>
                      <a:pt x="2460" y="1815"/>
                    </a:moveTo>
                    <a:lnTo>
                      <a:pt x="2496" y="1815"/>
                    </a:lnTo>
                    <a:lnTo>
                      <a:pt x="2496" y="1823"/>
                    </a:lnTo>
                    <a:lnTo>
                      <a:pt x="2460" y="1823"/>
                    </a:lnTo>
                    <a:lnTo>
                      <a:pt x="2460" y="1815"/>
                    </a:lnTo>
                    <a:close/>
                    <a:moveTo>
                      <a:pt x="2523" y="1815"/>
                    </a:moveTo>
                    <a:lnTo>
                      <a:pt x="2559" y="1815"/>
                    </a:lnTo>
                    <a:lnTo>
                      <a:pt x="2559" y="1823"/>
                    </a:lnTo>
                    <a:lnTo>
                      <a:pt x="2523" y="1823"/>
                    </a:lnTo>
                    <a:lnTo>
                      <a:pt x="2523" y="1815"/>
                    </a:lnTo>
                    <a:close/>
                    <a:moveTo>
                      <a:pt x="2586" y="1815"/>
                    </a:moveTo>
                    <a:lnTo>
                      <a:pt x="2622" y="1815"/>
                    </a:lnTo>
                    <a:lnTo>
                      <a:pt x="2622" y="1823"/>
                    </a:lnTo>
                    <a:lnTo>
                      <a:pt x="2586" y="1823"/>
                    </a:lnTo>
                    <a:lnTo>
                      <a:pt x="2586" y="1815"/>
                    </a:lnTo>
                    <a:close/>
                    <a:moveTo>
                      <a:pt x="2649" y="1815"/>
                    </a:moveTo>
                    <a:lnTo>
                      <a:pt x="2685" y="1815"/>
                    </a:lnTo>
                    <a:lnTo>
                      <a:pt x="2685" y="1823"/>
                    </a:lnTo>
                    <a:lnTo>
                      <a:pt x="2649" y="1823"/>
                    </a:lnTo>
                    <a:lnTo>
                      <a:pt x="2649" y="1815"/>
                    </a:lnTo>
                    <a:close/>
                    <a:moveTo>
                      <a:pt x="2712" y="1815"/>
                    </a:moveTo>
                    <a:lnTo>
                      <a:pt x="2748" y="1815"/>
                    </a:lnTo>
                    <a:lnTo>
                      <a:pt x="2748" y="1823"/>
                    </a:lnTo>
                    <a:lnTo>
                      <a:pt x="2712" y="1823"/>
                    </a:lnTo>
                    <a:lnTo>
                      <a:pt x="2712" y="1815"/>
                    </a:lnTo>
                    <a:close/>
                    <a:moveTo>
                      <a:pt x="2775" y="1815"/>
                    </a:moveTo>
                    <a:lnTo>
                      <a:pt x="2811" y="1815"/>
                    </a:lnTo>
                    <a:lnTo>
                      <a:pt x="2811" y="1823"/>
                    </a:lnTo>
                    <a:lnTo>
                      <a:pt x="2775" y="1823"/>
                    </a:lnTo>
                    <a:lnTo>
                      <a:pt x="2775" y="1815"/>
                    </a:lnTo>
                    <a:close/>
                    <a:moveTo>
                      <a:pt x="2838" y="1815"/>
                    </a:moveTo>
                    <a:lnTo>
                      <a:pt x="2874" y="1815"/>
                    </a:lnTo>
                    <a:lnTo>
                      <a:pt x="2874" y="1823"/>
                    </a:lnTo>
                    <a:lnTo>
                      <a:pt x="2838" y="1823"/>
                    </a:lnTo>
                    <a:lnTo>
                      <a:pt x="2838" y="1815"/>
                    </a:lnTo>
                    <a:close/>
                    <a:moveTo>
                      <a:pt x="2901" y="1815"/>
                    </a:moveTo>
                    <a:lnTo>
                      <a:pt x="2937" y="1815"/>
                    </a:lnTo>
                    <a:lnTo>
                      <a:pt x="2937" y="1823"/>
                    </a:lnTo>
                    <a:lnTo>
                      <a:pt x="2901" y="1823"/>
                    </a:lnTo>
                    <a:lnTo>
                      <a:pt x="2901" y="1815"/>
                    </a:lnTo>
                    <a:close/>
                    <a:moveTo>
                      <a:pt x="2964" y="1815"/>
                    </a:moveTo>
                    <a:lnTo>
                      <a:pt x="3000" y="1815"/>
                    </a:lnTo>
                    <a:lnTo>
                      <a:pt x="3000" y="1823"/>
                    </a:lnTo>
                    <a:lnTo>
                      <a:pt x="2964" y="1823"/>
                    </a:lnTo>
                    <a:lnTo>
                      <a:pt x="2964" y="1815"/>
                    </a:lnTo>
                    <a:close/>
                    <a:moveTo>
                      <a:pt x="3027" y="1815"/>
                    </a:moveTo>
                    <a:lnTo>
                      <a:pt x="3063" y="1815"/>
                    </a:lnTo>
                    <a:lnTo>
                      <a:pt x="3063" y="1823"/>
                    </a:lnTo>
                    <a:lnTo>
                      <a:pt x="3027" y="1823"/>
                    </a:lnTo>
                    <a:lnTo>
                      <a:pt x="3027" y="1815"/>
                    </a:lnTo>
                    <a:close/>
                    <a:moveTo>
                      <a:pt x="3090" y="1815"/>
                    </a:moveTo>
                    <a:lnTo>
                      <a:pt x="3126" y="1815"/>
                    </a:lnTo>
                    <a:lnTo>
                      <a:pt x="3126" y="1823"/>
                    </a:lnTo>
                    <a:lnTo>
                      <a:pt x="3090" y="1823"/>
                    </a:lnTo>
                    <a:lnTo>
                      <a:pt x="3090" y="1815"/>
                    </a:lnTo>
                    <a:close/>
                    <a:moveTo>
                      <a:pt x="3153" y="1815"/>
                    </a:moveTo>
                    <a:lnTo>
                      <a:pt x="3189" y="1815"/>
                    </a:lnTo>
                    <a:lnTo>
                      <a:pt x="3189" y="1823"/>
                    </a:lnTo>
                    <a:lnTo>
                      <a:pt x="3153" y="1823"/>
                    </a:lnTo>
                    <a:lnTo>
                      <a:pt x="3153" y="1815"/>
                    </a:lnTo>
                    <a:close/>
                    <a:moveTo>
                      <a:pt x="3216" y="1815"/>
                    </a:moveTo>
                    <a:lnTo>
                      <a:pt x="3253" y="1815"/>
                    </a:lnTo>
                    <a:lnTo>
                      <a:pt x="3253" y="1823"/>
                    </a:lnTo>
                    <a:lnTo>
                      <a:pt x="3216" y="1823"/>
                    </a:lnTo>
                    <a:lnTo>
                      <a:pt x="3216" y="1815"/>
                    </a:lnTo>
                    <a:close/>
                    <a:moveTo>
                      <a:pt x="3280" y="1815"/>
                    </a:moveTo>
                    <a:lnTo>
                      <a:pt x="3316" y="1815"/>
                    </a:lnTo>
                    <a:lnTo>
                      <a:pt x="3316" y="1823"/>
                    </a:lnTo>
                    <a:lnTo>
                      <a:pt x="3280" y="1823"/>
                    </a:lnTo>
                    <a:lnTo>
                      <a:pt x="3280" y="1815"/>
                    </a:lnTo>
                    <a:close/>
                    <a:moveTo>
                      <a:pt x="3343" y="1815"/>
                    </a:moveTo>
                    <a:lnTo>
                      <a:pt x="3379" y="1815"/>
                    </a:lnTo>
                    <a:lnTo>
                      <a:pt x="3379" y="1823"/>
                    </a:lnTo>
                    <a:lnTo>
                      <a:pt x="3343" y="1823"/>
                    </a:lnTo>
                    <a:lnTo>
                      <a:pt x="3343" y="1815"/>
                    </a:lnTo>
                    <a:close/>
                    <a:moveTo>
                      <a:pt x="3406" y="1815"/>
                    </a:moveTo>
                    <a:lnTo>
                      <a:pt x="3442" y="1815"/>
                    </a:lnTo>
                    <a:lnTo>
                      <a:pt x="3442" y="1823"/>
                    </a:lnTo>
                    <a:lnTo>
                      <a:pt x="3406" y="1823"/>
                    </a:lnTo>
                    <a:lnTo>
                      <a:pt x="3406" y="1815"/>
                    </a:lnTo>
                    <a:close/>
                    <a:moveTo>
                      <a:pt x="3469" y="1815"/>
                    </a:moveTo>
                    <a:lnTo>
                      <a:pt x="3505" y="1815"/>
                    </a:lnTo>
                    <a:lnTo>
                      <a:pt x="3505" y="1823"/>
                    </a:lnTo>
                    <a:lnTo>
                      <a:pt x="3469" y="1823"/>
                    </a:lnTo>
                    <a:lnTo>
                      <a:pt x="3469" y="1815"/>
                    </a:lnTo>
                    <a:close/>
                    <a:moveTo>
                      <a:pt x="3532" y="1815"/>
                    </a:moveTo>
                    <a:lnTo>
                      <a:pt x="3568" y="1815"/>
                    </a:lnTo>
                    <a:lnTo>
                      <a:pt x="3568" y="1823"/>
                    </a:lnTo>
                    <a:lnTo>
                      <a:pt x="3532" y="1823"/>
                    </a:lnTo>
                    <a:lnTo>
                      <a:pt x="3532" y="1815"/>
                    </a:lnTo>
                    <a:close/>
                    <a:moveTo>
                      <a:pt x="3595" y="1815"/>
                    </a:moveTo>
                    <a:lnTo>
                      <a:pt x="3631" y="1815"/>
                    </a:lnTo>
                    <a:lnTo>
                      <a:pt x="3631" y="1823"/>
                    </a:lnTo>
                    <a:lnTo>
                      <a:pt x="3595" y="1823"/>
                    </a:lnTo>
                    <a:lnTo>
                      <a:pt x="3595" y="1815"/>
                    </a:lnTo>
                    <a:close/>
                    <a:moveTo>
                      <a:pt x="3658" y="1815"/>
                    </a:moveTo>
                    <a:lnTo>
                      <a:pt x="3694" y="1815"/>
                    </a:lnTo>
                    <a:lnTo>
                      <a:pt x="3694" y="1823"/>
                    </a:lnTo>
                    <a:lnTo>
                      <a:pt x="3658" y="1823"/>
                    </a:lnTo>
                    <a:lnTo>
                      <a:pt x="3658" y="1815"/>
                    </a:lnTo>
                    <a:close/>
                    <a:moveTo>
                      <a:pt x="3721" y="1815"/>
                    </a:moveTo>
                    <a:lnTo>
                      <a:pt x="3757" y="1815"/>
                    </a:lnTo>
                    <a:lnTo>
                      <a:pt x="3757" y="1823"/>
                    </a:lnTo>
                    <a:lnTo>
                      <a:pt x="3721" y="1823"/>
                    </a:lnTo>
                    <a:lnTo>
                      <a:pt x="3721" y="1815"/>
                    </a:lnTo>
                    <a:close/>
                    <a:moveTo>
                      <a:pt x="3784" y="1815"/>
                    </a:moveTo>
                    <a:lnTo>
                      <a:pt x="3820" y="1815"/>
                    </a:lnTo>
                    <a:lnTo>
                      <a:pt x="3820" y="1823"/>
                    </a:lnTo>
                    <a:lnTo>
                      <a:pt x="3784" y="1823"/>
                    </a:lnTo>
                    <a:lnTo>
                      <a:pt x="3784" y="1815"/>
                    </a:lnTo>
                    <a:close/>
                    <a:moveTo>
                      <a:pt x="3847" y="1815"/>
                    </a:moveTo>
                    <a:lnTo>
                      <a:pt x="3883" y="1815"/>
                    </a:lnTo>
                    <a:lnTo>
                      <a:pt x="3883" y="1823"/>
                    </a:lnTo>
                    <a:lnTo>
                      <a:pt x="3847" y="1823"/>
                    </a:lnTo>
                    <a:lnTo>
                      <a:pt x="3847" y="1815"/>
                    </a:lnTo>
                    <a:close/>
                    <a:moveTo>
                      <a:pt x="3910" y="1815"/>
                    </a:moveTo>
                    <a:lnTo>
                      <a:pt x="3946" y="1815"/>
                    </a:lnTo>
                    <a:lnTo>
                      <a:pt x="3946" y="1823"/>
                    </a:lnTo>
                    <a:lnTo>
                      <a:pt x="3910" y="1823"/>
                    </a:lnTo>
                    <a:lnTo>
                      <a:pt x="3910" y="1815"/>
                    </a:lnTo>
                    <a:close/>
                    <a:moveTo>
                      <a:pt x="3973" y="1815"/>
                    </a:moveTo>
                    <a:lnTo>
                      <a:pt x="4009" y="1815"/>
                    </a:lnTo>
                    <a:lnTo>
                      <a:pt x="4009" y="1823"/>
                    </a:lnTo>
                    <a:lnTo>
                      <a:pt x="3973" y="1823"/>
                    </a:lnTo>
                    <a:lnTo>
                      <a:pt x="3973" y="1815"/>
                    </a:lnTo>
                    <a:close/>
                    <a:moveTo>
                      <a:pt x="4036" y="1815"/>
                    </a:moveTo>
                    <a:lnTo>
                      <a:pt x="4072" y="1815"/>
                    </a:lnTo>
                    <a:lnTo>
                      <a:pt x="4072" y="1823"/>
                    </a:lnTo>
                    <a:lnTo>
                      <a:pt x="4036" y="1823"/>
                    </a:lnTo>
                    <a:lnTo>
                      <a:pt x="4036" y="1815"/>
                    </a:lnTo>
                    <a:close/>
                    <a:moveTo>
                      <a:pt x="4099" y="1815"/>
                    </a:moveTo>
                    <a:lnTo>
                      <a:pt x="4135" y="1815"/>
                    </a:lnTo>
                    <a:lnTo>
                      <a:pt x="4135" y="1823"/>
                    </a:lnTo>
                    <a:lnTo>
                      <a:pt x="4099" y="1823"/>
                    </a:lnTo>
                    <a:lnTo>
                      <a:pt x="4099" y="1815"/>
                    </a:lnTo>
                    <a:close/>
                    <a:moveTo>
                      <a:pt x="4162" y="1815"/>
                    </a:moveTo>
                    <a:lnTo>
                      <a:pt x="4198" y="1815"/>
                    </a:lnTo>
                    <a:lnTo>
                      <a:pt x="4198" y="1823"/>
                    </a:lnTo>
                    <a:lnTo>
                      <a:pt x="4162" y="1823"/>
                    </a:lnTo>
                    <a:lnTo>
                      <a:pt x="4162" y="1815"/>
                    </a:lnTo>
                    <a:close/>
                    <a:moveTo>
                      <a:pt x="4225" y="1815"/>
                    </a:moveTo>
                    <a:lnTo>
                      <a:pt x="4261" y="1815"/>
                    </a:lnTo>
                    <a:lnTo>
                      <a:pt x="4261" y="1823"/>
                    </a:lnTo>
                    <a:lnTo>
                      <a:pt x="4225" y="1823"/>
                    </a:lnTo>
                    <a:lnTo>
                      <a:pt x="4225" y="1815"/>
                    </a:lnTo>
                    <a:close/>
                    <a:moveTo>
                      <a:pt x="4289" y="1815"/>
                    </a:moveTo>
                    <a:lnTo>
                      <a:pt x="4325" y="1815"/>
                    </a:lnTo>
                    <a:lnTo>
                      <a:pt x="4325" y="1823"/>
                    </a:lnTo>
                    <a:lnTo>
                      <a:pt x="4289" y="1823"/>
                    </a:lnTo>
                    <a:lnTo>
                      <a:pt x="4289" y="1815"/>
                    </a:lnTo>
                    <a:close/>
                    <a:moveTo>
                      <a:pt x="4352" y="1815"/>
                    </a:moveTo>
                    <a:lnTo>
                      <a:pt x="4388" y="1815"/>
                    </a:lnTo>
                    <a:lnTo>
                      <a:pt x="4388" y="1823"/>
                    </a:lnTo>
                    <a:lnTo>
                      <a:pt x="4352" y="1823"/>
                    </a:lnTo>
                    <a:lnTo>
                      <a:pt x="4352" y="1815"/>
                    </a:lnTo>
                    <a:close/>
                    <a:moveTo>
                      <a:pt x="4415" y="1815"/>
                    </a:moveTo>
                    <a:lnTo>
                      <a:pt x="4451" y="1815"/>
                    </a:lnTo>
                    <a:lnTo>
                      <a:pt x="4451" y="1823"/>
                    </a:lnTo>
                    <a:lnTo>
                      <a:pt x="4415" y="1823"/>
                    </a:lnTo>
                    <a:lnTo>
                      <a:pt x="4415" y="1815"/>
                    </a:lnTo>
                    <a:close/>
                    <a:moveTo>
                      <a:pt x="4478" y="1815"/>
                    </a:moveTo>
                    <a:lnTo>
                      <a:pt x="4514" y="1815"/>
                    </a:lnTo>
                    <a:lnTo>
                      <a:pt x="4514" y="1823"/>
                    </a:lnTo>
                    <a:lnTo>
                      <a:pt x="4478" y="1823"/>
                    </a:lnTo>
                    <a:lnTo>
                      <a:pt x="4478" y="1815"/>
                    </a:lnTo>
                    <a:close/>
                    <a:moveTo>
                      <a:pt x="4541" y="1815"/>
                    </a:moveTo>
                    <a:lnTo>
                      <a:pt x="4577" y="1815"/>
                    </a:lnTo>
                    <a:lnTo>
                      <a:pt x="4577" y="1823"/>
                    </a:lnTo>
                    <a:lnTo>
                      <a:pt x="4541" y="1823"/>
                    </a:lnTo>
                    <a:lnTo>
                      <a:pt x="4541" y="1815"/>
                    </a:lnTo>
                    <a:close/>
                    <a:moveTo>
                      <a:pt x="4604" y="1815"/>
                    </a:moveTo>
                    <a:lnTo>
                      <a:pt x="4640" y="1815"/>
                    </a:lnTo>
                    <a:lnTo>
                      <a:pt x="4640" y="1823"/>
                    </a:lnTo>
                    <a:lnTo>
                      <a:pt x="4604" y="1823"/>
                    </a:lnTo>
                    <a:lnTo>
                      <a:pt x="4604" y="1815"/>
                    </a:lnTo>
                    <a:close/>
                    <a:moveTo>
                      <a:pt x="0" y="1514"/>
                    </a:moveTo>
                    <a:lnTo>
                      <a:pt x="36" y="1514"/>
                    </a:lnTo>
                    <a:lnTo>
                      <a:pt x="36" y="1522"/>
                    </a:lnTo>
                    <a:lnTo>
                      <a:pt x="0" y="1522"/>
                    </a:lnTo>
                    <a:lnTo>
                      <a:pt x="0" y="1514"/>
                    </a:lnTo>
                    <a:close/>
                    <a:moveTo>
                      <a:pt x="63" y="1514"/>
                    </a:moveTo>
                    <a:lnTo>
                      <a:pt x="100" y="1514"/>
                    </a:lnTo>
                    <a:lnTo>
                      <a:pt x="100" y="1522"/>
                    </a:lnTo>
                    <a:lnTo>
                      <a:pt x="63" y="1522"/>
                    </a:lnTo>
                    <a:lnTo>
                      <a:pt x="63" y="1514"/>
                    </a:lnTo>
                    <a:close/>
                    <a:moveTo>
                      <a:pt x="127" y="1514"/>
                    </a:moveTo>
                    <a:lnTo>
                      <a:pt x="163" y="1514"/>
                    </a:lnTo>
                    <a:lnTo>
                      <a:pt x="163" y="1522"/>
                    </a:lnTo>
                    <a:lnTo>
                      <a:pt x="127" y="1522"/>
                    </a:lnTo>
                    <a:lnTo>
                      <a:pt x="127" y="1514"/>
                    </a:lnTo>
                    <a:close/>
                    <a:moveTo>
                      <a:pt x="190" y="1514"/>
                    </a:moveTo>
                    <a:lnTo>
                      <a:pt x="226" y="1514"/>
                    </a:lnTo>
                    <a:lnTo>
                      <a:pt x="226" y="1522"/>
                    </a:lnTo>
                    <a:lnTo>
                      <a:pt x="190" y="1522"/>
                    </a:lnTo>
                    <a:lnTo>
                      <a:pt x="190" y="1514"/>
                    </a:lnTo>
                    <a:close/>
                    <a:moveTo>
                      <a:pt x="253" y="1514"/>
                    </a:moveTo>
                    <a:lnTo>
                      <a:pt x="289" y="1514"/>
                    </a:lnTo>
                    <a:lnTo>
                      <a:pt x="289" y="1522"/>
                    </a:lnTo>
                    <a:lnTo>
                      <a:pt x="253" y="1522"/>
                    </a:lnTo>
                    <a:lnTo>
                      <a:pt x="253" y="1514"/>
                    </a:lnTo>
                    <a:close/>
                    <a:moveTo>
                      <a:pt x="316" y="1514"/>
                    </a:moveTo>
                    <a:lnTo>
                      <a:pt x="352" y="1514"/>
                    </a:lnTo>
                    <a:lnTo>
                      <a:pt x="352" y="1522"/>
                    </a:lnTo>
                    <a:lnTo>
                      <a:pt x="316" y="1522"/>
                    </a:lnTo>
                    <a:lnTo>
                      <a:pt x="316" y="1514"/>
                    </a:lnTo>
                    <a:close/>
                    <a:moveTo>
                      <a:pt x="379" y="1514"/>
                    </a:moveTo>
                    <a:lnTo>
                      <a:pt x="415" y="1514"/>
                    </a:lnTo>
                    <a:lnTo>
                      <a:pt x="415" y="1522"/>
                    </a:lnTo>
                    <a:lnTo>
                      <a:pt x="379" y="1522"/>
                    </a:lnTo>
                    <a:lnTo>
                      <a:pt x="379" y="1514"/>
                    </a:lnTo>
                    <a:close/>
                    <a:moveTo>
                      <a:pt x="442" y="1514"/>
                    </a:moveTo>
                    <a:lnTo>
                      <a:pt x="478" y="1514"/>
                    </a:lnTo>
                    <a:lnTo>
                      <a:pt x="478" y="1522"/>
                    </a:lnTo>
                    <a:lnTo>
                      <a:pt x="442" y="1522"/>
                    </a:lnTo>
                    <a:lnTo>
                      <a:pt x="442" y="1514"/>
                    </a:lnTo>
                    <a:close/>
                    <a:moveTo>
                      <a:pt x="505" y="1514"/>
                    </a:moveTo>
                    <a:lnTo>
                      <a:pt x="541" y="1514"/>
                    </a:lnTo>
                    <a:lnTo>
                      <a:pt x="541" y="1522"/>
                    </a:lnTo>
                    <a:lnTo>
                      <a:pt x="505" y="1522"/>
                    </a:lnTo>
                    <a:lnTo>
                      <a:pt x="505" y="1514"/>
                    </a:lnTo>
                    <a:close/>
                    <a:moveTo>
                      <a:pt x="568" y="1514"/>
                    </a:moveTo>
                    <a:lnTo>
                      <a:pt x="604" y="1514"/>
                    </a:lnTo>
                    <a:lnTo>
                      <a:pt x="604" y="1522"/>
                    </a:lnTo>
                    <a:lnTo>
                      <a:pt x="568" y="1522"/>
                    </a:lnTo>
                    <a:lnTo>
                      <a:pt x="568" y="1514"/>
                    </a:lnTo>
                    <a:close/>
                    <a:moveTo>
                      <a:pt x="631" y="1514"/>
                    </a:moveTo>
                    <a:lnTo>
                      <a:pt x="667" y="1514"/>
                    </a:lnTo>
                    <a:lnTo>
                      <a:pt x="667" y="1522"/>
                    </a:lnTo>
                    <a:lnTo>
                      <a:pt x="631" y="1522"/>
                    </a:lnTo>
                    <a:lnTo>
                      <a:pt x="631" y="1514"/>
                    </a:lnTo>
                    <a:close/>
                    <a:moveTo>
                      <a:pt x="694" y="1514"/>
                    </a:moveTo>
                    <a:lnTo>
                      <a:pt x="730" y="1514"/>
                    </a:lnTo>
                    <a:lnTo>
                      <a:pt x="730" y="1522"/>
                    </a:lnTo>
                    <a:lnTo>
                      <a:pt x="694" y="1522"/>
                    </a:lnTo>
                    <a:lnTo>
                      <a:pt x="694" y="1514"/>
                    </a:lnTo>
                    <a:close/>
                    <a:moveTo>
                      <a:pt x="757" y="1514"/>
                    </a:moveTo>
                    <a:lnTo>
                      <a:pt x="793" y="1514"/>
                    </a:lnTo>
                    <a:lnTo>
                      <a:pt x="793" y="1522"/>
                    </a:lnTo>
                    <a:lnTo>
                      <a:pt x="757" y="1522"/>
                    </a:lnTo>
                    <a:lnTo>
                      <a:pt x="757" y="1514"/>
                    </a:lnTo>
                    <a:close/>
                    <a:moveTo>
                      <a:pt x="820" y="1514"/>
                    </a:moveTo>
                    <a:lnTo>
                      <a:pt x="856" y="1514"/>
                    </a:lnTo>
                    <a:lnTo>
                      <a:pt x="856" y="1522"/>
                    </a:lnTo>
                    <a:lnTo>
                      <a:pt x="820" y="1522"/>
                    </a:lnTo>
                    <a:lnTo>
                      <a:pt x="820" y="1514"/>
                    </a:lnTo>
                    <a:close/>
                    <a:moveTo>
                      <a:pt x="883" y="1514"/>
                    </a:moveTo>
                    <a:lnTo>
                      <a:pt x="919" y="1514"/>
                    </a:lnTo>
                    <a:lnTo>
                      <a:pt x="919" y="1522"/>
                    </a:lnTo>
                    <a:lnTo>
                      <a:pt x="883" y="1522"/>
                    </a:lnTo>
                    <a:lnTo>
                      <a:pt x="883" y="1514"/>
                    </a:lnTo>
                    <a:close/>
                    <a:moveTo>
                      <a:pt x="946" y="1514"/>
                    </a:moveTo>
                    <a:lnTo>
                      <a:pt x="982" y="1514"/>
                    </a:lnTo>
                    <a:lnTo>
                      <a:pt x="982" y="1522"/>
                    </a:lnTo>
                    <a:lnTo>
                      <a:pt x="946" y="1522"/>
                    </a:lnTo>
                    <a:lnTo>
                      <a:pt x="946" y="1514"/>
                    </a:lnTo>
                    <a:close/>
                    <a:moveTo>
                      <a:pt x="1009" y="1514"/>
                    </a:moveTo>
                    <a:lnTo>
                      <a:pt x="1045" y="1514"/>
                    </a:lnTo>
                    <a:lnTo>
                      <a:pt x="1045" y="1522"/>
                    </a:lnTo>
                    <a:lnTo>
                      <a:pt x="1009" y="1522"/>
                    </a:lnTo>
                    <a:lnTo>
                      <a:pt x="1009" y="1514"/>
                    </a:lnTo>
                    <a:close/>
                    <a:moveTo>
                      <a:pt x="1072" y="1514"/>
                    </a:moveTo>
                    <a:lnTo>
                      <a:pt x="1108" y="1514"/>
                    </a:lnTo>
                    <a:lnTo>
                      <a:pt x="1108" y="1522"/>
                    </a:lnTo>
                    <a:lnTo>
                      <a:pt x="1072" y="1522"/>
                    </a:lnTo>
                    <a:lnTo>
                      <a:pt x="1072" y="1514"/>
                    </a:lnTo>
                    <a:close/>
                    <a:moveTo>
                      <a:pt x="1136" y="1514"/>
                    </a:moveTo>
                    <a:lnTo>
                      <a:pt x="1172" y="1514"/>
                    </a:lnTo>
                    <a:lnTo>
                      <a:pt x="1172" y="1522"/>
                    </a:lnTo>
                    <a:lnTo>
                      <a:pt x="1136" y="1522"/>
                    </a:lnTo>
                    <a:lnTo>
                      <a:pt x="1136" y="1514"/>
                    </a:lnTo>
                    <a:close/>
                    <a:moveTo>
                      <a:pt x="1199" y="1514"/>
                    </a:moveTo>
                    <a:lnTo>
                      <a:pt x="1235" y="1514"/>
                    </a:lnTo>
                    <a:lnTo>
                      <a:pt x="1235" y="1522"/>
                    </a:lnTo>
                    <a:lnTo>
                      <a:pt x="1199" y="1522"/>
                    </a:lnTo>
                    <a:lnTo>
                      <a:pt x="1199" y="1514"/>
                    </a:lnTo>
                    <a:close/>
                    <a:moveTo>
                      <a:pt x="1262" y="1514"/>
                    </a:moveTo>
                    <a:lnTo>
                      <a:pt x="1298" y="1514"/>
                    </a:lnTo>
                    <a:lnTo>
                      <a:pt x="1298" y="1522"/>
                    </a:lnTo>
                    <a:lnTo>
                      <a:pt x="1262" y="1522"/>
                    </a:lnTo>
                    <a:lnTo>
                      <a:pt x="1262" y="1514"/>
                    </a:lnTo>
                    <a:close/>
                    <a:moveTo>
                      <a:pt x="1325" y="1514"/>
                    </a:moveTo>
                    <a:lnTo>
                      <a:pt x="1361" y="1514"/>
                    </a:lnTo>
                    <a:lnTo>
                      <a:pt x="1361" y="1522"/>
                    </a:lnTo>
                    <a:lnTo>
                      <a:pt x="1325" y="1522"/>
                    </a:lnTo>
                    <a:lnTo>
                      <a:pt x="1325" y="1514"/>
                    </a:lnTo>
                    <a:close/>
                    <a:moveTo>
                      <a:pt x="1388" y="1514"/>
                    </a:moveTo>
                    <a:lnTo>
                      <a:pt x="1424" y="1514"/>
                    </a:lnTo>
                    <a:lnTo>
                      <a:pt x="1424" y="1522"/>
                    </a:lnTo>
                    <a:lnTo>
                      <a:pt x="1388" y="1522"/>
                    </a:lnTo>
                    <a:lnTo>
                      <a:pt x="1388" y="1514"/>
                    </a:lnTo>
                    <a:close/>
                    <a:moveTo>
                      <a:pt x="1451" y="1514"/>
                    </a:moveTo>
                    <a:lnTo>
                      <a:pt x="1487" y="1514"/>
                    </a:lnTo>
                    <a:lnTo>
                      <a:pt x="1487" y="1522"/>
                    </a:lnTo>
                    <a:lnTo>
                      <a:pt x="1451" y="1522"/>
                    </a:lnTo>
                    <a:lnTo>
                      <a:pt x="1451" y="1514"/>
                    </a:lnTo>
                    <a:close/>
                    <a:moveTo>
                      <a:pt x="1514" y="1514"/>
                    </a:moveTo>
                    <a:lnTo>
                      <a:pt x="1550" y="1514"/>
                    </a:lnTo>
                    <a:lnTo>
                      <a:pt x="1550" y="1522"/>
                    </a:lnTo>
                    <a:lnTo>
                      <a:pt x="1514" y="1522"/>
                    </a:lnTo>
                    <a:lnTo>
                      <a:pt x="1514" y="1514"/>
                    </a:lnTo>
                    <a:close/>
                    <a:moveTo>
                      <a:pt x="1577" y="1514"/>
                    </a:moveTo>
                    <a:lnTo>
                      <a:pt x="1613" y="1514"/>
                    </a:lnTo>
                    <a:lnTo>
                      <a:pt x="1613" y="1522"/>
                    </a:lnTo>
                    <a:lnTo>
                      <a:pt x="1577" y="1522"/>
                    </a:lnTo>
                    <a:lnTo>
                      <a:pt x="1577" y="1514"/>
                    </a:lnTo>
                    <a:close/>
                    <a:moveTo>
                      <a:pt x="1640" y="1514"/>
                    </a:moveTo>
                    <a:lnTo>
                      <a:pt x="1676" y="1514"/>
                    </a:lnTo>
                    <a:lnTo>
                      <a:pt x="1676" y="1522"/>
                    </a:lnTo>
                    <a:lnTo>
                      <a:pt x="1640" y="1522"/>
                    </a:lnTo>
                    <a:lnTo>
                      <a:pt x="1640" y="1514"/>
                    </a:lnTo>
                    <a:close/>
                    <a:moveTo>
                      <a:pt x="1703" y="1514"/>
                    </a:moveTo>
                    <a:lnTo>
                      <a:pt x="1739" y="1514"/>
                    </a:lnTo>
                    <a:lnTo>
                      <a:pt x="1739" y="1522"/>
                    </a:lnTo>
                    <a:lnTo>
                      <a:pt x="1703" y="1522"/>
                    </a:lnTo>
                    <a:lnTo>
                      <a:pt x="1703" y="1514"/>
                    </a:lnTo>
                    <a:close/>
                    <a:moveTo>
                      <a:pt x="1766" y="1514"/>
                    </a:moveTo>
                    <a:lnTo>
                      <a:pt x="1802" y="1514"/>
                    </a:lnTo>
                    <a:lnTo>
                      <a:pt x="1802" y="1522"/>
                    </a:lnTo>
                    <a:lnTo>
                      <a:pt x="1766" y="1522"/>
                    </a:lnTo>
                    <a:lnTo>
                      <a:pt x="1766" y="1514"/>
                    </a:lnTo>
                    <a:close/>
                    <a:moveTo>
                      <a:pt x="1829" y="1514"/>
                    </a:moveTo>
                    <a:lnTo>
                      <a:pt x="1865" y="1514"/>
                    </a:lnTo>
                    <a:lnTo>
                      <a:pt x="1865" y="1522"/>
                    </a:lnTo>
                    <a:lnTo>
                      <a:pt x="1829" y="1522"/>
                    </a:lnTo>
                    <a:lnTo>
                      <a:pt x="1829" y="1514"/>
                    </a:lnTo>
                    <a:close/>
                    <a:moveTo>
                      <a:pt x="1892" y="1514"/>
                    </a:moveTo>
                    <a:lnTo>
                      <a:pt x="1928" y="1514"/>
                    </a:lnTo>
                    <a:lnTo>
                      <a:pt x="1928" y="1522"/>
                    </a:lnTo>
                    <a:lnTo>
                      <a:pt x="1892" y="1522"/>
                    </a:lnTo>
                    <a:lnTo>
                      <a:pt x="1892" y="1514"/>
                    </a:lnTo>
                    <a:close/>
                    <a:moveTo>
                      <a:pt x="1955" y="1514"/>
                    </a:moveTo>
                    <a:lnTo>
                      <a:pt x="1991" y="1514"/>
                    </a:lnTo>
                    <a:lnTo>
                      <a:pt x="1991" y="1522"/>
                    </a:lnTo>
                    <a:lnTo>
                      <a:pt x="1955" y="1522"/>
                    </a:lnTo>
                    <a:lnTo>
                      <a:pt x="1955" y="1514"/>
                    </a:lnTo>
                    <a:close/>
                    <a:moveTo>
                      <a:pt x="2018" y="1514"/>
                    </a:moveTo>
                    <a:lnTo>
                      <a:pt x="2054" y="1514"/>
                    </a:lnTo>
                    <a:lnTo>
                      <a:pt x="2054" y="1522"/>
                    </a:lnTo>
                    <a:lnTo>
                      <a:pt x="2018" y="1522"/>
                    </a:lnTo>
                    <a:lnTo>
                      <a:pt x="2018" y="1514"/>
                    </a:lnTo>
                    <a:close/>
                    <a:moveTo>
                      <a:pt x="2081" y="1514"/>
                    </a:moveTo>
                    <a:lnTo>
                      <a:pt x="2117" y="1514"/>
                    </a:lnTo>
                    <a:lnTo>
                      <a:pt x="2117" y="1522"/>
                    </a:lnTo>
                    <a:lnTo>
                      <a:pt x="2081" y="1522"/>
                    </a:lnTo>
                    <a:lnTo>
                      <a:pt x="2081" y="1514"/>
                    </a:lnTo>
                    <a:close/>
                    <a:moveTo>
                      <a:pt x="2144" y="1514"/>
                    </a:moveTo>
                    <a:lnTo>
                      <a:pt x="2181" y="1514"/>
                    </a:lnTo>
                    <a:lnTo>
                      <a:pt x="2181" y="1522"/>
                    </a:lnTo>
                    <a:lnTo>
                      <a:pt x="2144" y="1522"/>
                    </a:lnTo>
                    <a:lnTo>
                      <a:pt x="2144" y="1514"/>
                    </a:lnTo>
                    <a:close/>
                    <a:moveTo>
                      <a:pt x="2208" y="1514"/>
                    </a:moveTo>
                    <a:lnTo>
                      <a:pt x="2244" y="1514"/>
                    </a:lnTo>
                    <a:lnTo>
                      <a:pt x="2244" y="1522"/>
                    </a:lnTo>
                    <a:lnTo>
                      <a:pt x="2208" y="1522"/>
                    </a:lnTo>
                    <a:lnTo>
                      <a:pt x="2208" y="1514"/>
                    </a:lnTo>
                    <a:close/>
                    <a:moveTo>
                      <a:pt x="2271" y="1514"/>
                    </a:moveTo>
                    <a:lnTo>
                      <a:pt x="2307" y="1514"/>
                    </a:lnTo>
                    <a:lnTo>
                      <a:pt x="2307" y="1522"/>
                    </a:lnTo>
                    <a:lnTo>
                      <a:pt x="2271" y="1522"/>
                    </a:lnTo>
                    <a:lnTo>
                      <a:pt x="2271" y="1514"/>
                    </a:lnTo>
                    <a:close/>
                    <a:moveTo>
                      <a:pt x="2334" y="1514"/>
                    </a:moveTo>
                    <a:lnTo>
                      <a:pt x="2370" y="1514"/>
                    </a:lnTo>
                    <a:lnTo>
                      <a:pt x="2370" y="1522"/>
                    </a:lnTo>
                    <a:lnTo>
                      <a:pt x="2334" y="1522"/>
                    </a:lnTo>
                    <a:lnTo>
                      <a:pt x="2334" y="1514"/>
                    </a:lnTo>
                    <a:close/>
                    <a:moveTo>
                      <a:pt x="2397" y="1514"/>
                    </a:moveTo>
                    <a:lnTo>
                      <a:pt x="2433" y="1514"/>
                    </a:lnTo>
                    <a:lnTo>
                      <a:pt x="2433" y="1522"/>
                    </a:lnTo>
                    <a:lnTo>
                      <a:pt x="2397" y="1522"/>
                    </a:lnTo>
                    <a:lnTo>
                      <a:pt x="2397" y="1514"/>
                    </a:lnTo>
                    <a:close/>
                    <a:moveTo>
                      <a:pt x="2460" y="1514"/>
                    </a:moveTo>
                    <a:lnTo>
                      <a:pt x="2496" y="1514"/>
                    </a:lnTo>
                    <a:lnTo>
                      <a:pt x="2496" y="1522"/>
                    </a:lnTo>
                    <a:lnTo>
                      <a:pt x="2460" y="1522"/>
                    </a:lnTo>
                    <a:lnTo>
                      <a:pt x="2460" y="1514"/>
                    </a:lnTo>
                    <a:close/>
                    <a:moveTo>
                      <a:pt x="2523" y="1514"/>
                    </a:moveTo>
                    <a:lnTo>
                      <a:pt x="2559" y="1514"/>
                    </a:lnTo>
                    <a:lnTo>
                      <a:pt x="2559" y="1522"/>
                    </a:lnTo>
                    <a:lnTo>
                      <a:pt x="2523" y="1522"/>
                    </a:lnTo>
                    <a:lnTo>
                      <a:pt x="2523" y="1514"/>
                    </a:lnTo>
                    <a:close/>
                    <a:moveTo>
                      <a:pt x="2586" y="1514"/>
                    </a:moveTo>
                    <a:lnTo>
                      <a:pt x="2622" y="1514"/>
                    </a:lnTo>
                    <a:lnTo>
                      <a:pt x="2622" y="1522"/>
                    </a:lnTo>
                    <a:lnTo>
                      <a:pt x="2586" y="1522"/>
                    </a:lnTo>
                    <a:lnTo>
                      <a:pt x="2586" y="1514"/>
                    </a:lnTo>
                    <a:close/>
                    <a:moveTo>
                      <a:pt x="2649" y="1514"/>
                    </a:moveTo>
                    <a:lnTo>
                      <a:pt x="2685" y="1514"/>
                    </a:lnTo>
                    <a:lnTo>
                      <a:pt x="2685" y="1522"/>
                    </a:lnTo>
                    <a:lnTo>
                      <a:pt x="2649" y="1522"/>
                    </a:lnTo>
                    <a:lnTo>
                      <a:pt x="2649" y="1514"/>
                    </a:lnTo>
                    <a:close/>
                    <a:moveTo>
                      <a:pt x="2712" y="1514"/>
                    </a:moveTo>
                    <a:lnTo>
                      <a:pt x="2748" y="1514"/>
                    </a:lnTo>
                    <a:lnTo>
                      <a:pt x="2748" y="1522"/>
                    </a:lnTo>
                    <a:lnTo>
                      <a:pt x="2712" y="1522"/>
                    </a:lnTo>
                    <a:lnTo>
                      <a:pt x="2712" y="1514"/>
                    </a:lnTo>
                    <a:close/>
                    <a:moveTo>
                      <a:pt x="2775" y="1514"/>
                    </a:moveTo>
                    <a:lnTo>
                      <a:pt x="2811" y="1514"/>
                    </a:lnTo>
                    <a:lnTo>
                      <a:pt x="2811" y="1522"/>
                    </a:lnTo>
                    <a:lnTo>
                      <a:pt x="2775" y="1522"/>
                    </a:lnTo>
                    <a:lnTo>
                      <a:pt x="2775" y="1514"/>
                    </a:lnTo>
                    <a:close/>
                    <a:moveTo>
                      <a:pt x="2838" y="1514"/>
                    </a:moveTo>
                    <a:lnTo>
                      <a:pt x="2874" y="1514"/>
                    </a:lnTo>
                    <a:lnTo>
                      <a:pt x="2874" y="1522"/>
                    </a:lnTo>
                    <a:lnTo>
                      <a:pt x="2838" y="1522"/>
                    </a:lnTo>
                    <a:lnTo>
                      <a:pt x="2838" y="1514"/>
                    </a:lnTo>
                    <a:close/>
                    <a:moveTo>
                      <a:pt x="2901" y="1514"/>
                    </a:moveTo>
                    <a:lnTo>
                      <a:pt x="2937" y="1514"/>
                    </a:lnTo>
                    <a:lnTo>
                      <a:pt x="2937" y="1522"/>
                    </a:lnTo>
                    <a:lnTo>
                      <a:pt x="2901" y="1522"/>
                    </a:lnTo>
                    <a:lnTo>
                      <a:pt x="2901" y="1514"/>
                    </a:lnTo>
                    <a:close/>
                    <a:moveTo>
                      <a:pt x="2964" y="1514"/>
                    </a:moveTo>
                    <a:lnTo>
                      <a:pt x="3000" y="1514"/>
                    </a:lnTo>
                    <a:lnTo>
                      <a:pt x="3000" y="1522"/>
                    </a:lnTo>
                    <a:lnTo>
                      <a:pt x="2964" y="1522"/>
                    </a:lnTo>
                    <a:lnTo>
                      <a:pt x="2964" y="1514"/>
                    </a:lnTo>
                    <a:close/>
                    <a:moveTo>
                      <a:pt x="3027" y="1514"/>
                    </a:moveTo>
                    <a:lnTo>
                      <a:pt x="3063" y="1514"/>
                    </a:lnTo>
                    <a:lnTo>
                      <a:pt x="3063" y="1522"/>
                    </a:lnTo>
                    <a:lnTo>
                      <a:pt x="3027" y="1522"/>
                    </a:lnTo>
                    <a:lnTo>
                      <a:pt x="3027" y="1514"/>
                    </a:lnTo>
                    <a:close/>
                    <a:moveTo>
                      <a:pt x="3090" y="1514"/>
                    </a:moveTo>
                    <a:lnTo>
                      <a:pt x="3126" y="1514"/>
                    </a:lnTo>
                    <a:lnTo>
                      <a:pt x="3126" y="1522"/>
                    </a:lnTo>
                    <a:lnTo>
                      <a:pt x="3090" y="1522"/>
                    </a:lnTo>
                    <a:lnTo>
                      <a:pt x="3090" y="1514"/>
                    </a:lnTo>
                    <a:close/>
                    <a:moveTo>
                      <a:pt x="3153" y="1514"/>
                    </a:moveTo>
                    <a:lnTo>
                      <a:pt x="3189" y="1514"/>
                    </a:lnTo>
                    <a:lnTo>
                      <a:pt x="3189" y="1522"/>
                    </a:lnTo>
                    <a:lnTo>
                      <a:pt x="3153" y="1522"/>
                    </a:lnTo>
                    <a:lnTo>
                      <a:pt x="3153" y="1514"/>
                    </a:lnTo>
                    <a:close/>
                    <a:moveTo>
                      <a:pt x="3216" y="1514"/>
                    </a:moveTo>
                    <a:lnTo>
                      <a:pt x="3253" y="1514"/>
                    </a:lnTo>
                    <a:lnTo>
                      <a:pt x="3253" y="1522"/>
                    </a:lnTo>
                    <a:lnTo>
                      <a:pt x="3216" y="1522"/>
                    </a:lnTo>
                    <a:lnTo>
                      <a:pt x="3216" y="1514"/>
                    </a:lnTo>
                    <a:close/>
                    <a:moveTo>
                      <a:pt x="3280" y="1514"/>
                    </a:moveTo>
                    <a:lnTo>
                      <a:pt x="3316" y="1514"/>
                    </a:lnTo>
                    <a:lnTo>
                      <a:pt x="3316" y="1522"/>
                    </a:lnTo>
                    <a:lnTo>
                      <a:pt x="3280" y="1522"/>
                    </a:lnTo>
                    <a:lnTo>
                      <a:pt x="3280" y="1514"/>
                    </a:lnTo>
                    <a:close/>
                    <a:moveTo>
                      <a:pt x="3343" y="1514"/>
                    </a:moveTo>
                    <a:lnTo>
                      <a:pt x="3379" y="1514"/>
                    </a:lnTo>
                    <a:lnTo>
                      <a:pt x="3379" y="1522"/>
                    </a:lnTo>
                    <a:lnTo>
                      <a:pt x="3343" y="1522"/>
                    </a:lnTo>
                    <a:lnTo>
                      <a:pt x="3343" y="1514"/>
                    </a:lnTo>
                    <a:close/>
                    <a:moveTo>
                      <a:pt x="3406" y="1514"/>
                    </a:moveTo>
                    <a:lnTo>
                      <a:pt x="3442" y="1514"/>
                    </a:lnTo>
                    <a:lnTo>
                      <a:pt x="3442" y="1522"/>
                    </a:lnTo>
                    <a:lnTo>
                      <a:pt x="3406" y="1522"/>
                    </a:lnTo>
                    <a:lnTo>
                      <a:pt x="3406" y="1514"/>
                    </a:lnTo>
                    <a:close/>
                    <a:moveTo>
                      <a:pt x="3469" y="1514"/>
                    </a:moveTo>
                    <a:lnTo>
                      <a:pt x="3505" y="1514"/>
                    </a:lnTo>
                    <a:lnTo>
                      <a:pt x="3505" y="1522"/>
                    </a:lnTo>
                    <a:lnTo>
                      <a:pt x="3469" y="1522"/>
                    </a:lnTo>
                    <a:lnTo>
                      <a:pt x="3469" y="1514"/>
                    </a:lnTo>
                    <a:close/>
                    <a:moveTo>
                      <a:pt x="3532" y="1514"/>
                    </a:moveTo>
                    <a:lnTo>
                      <a:pt x="3568" y="1514"/>
                    </a:lnTo>
                    <a:lnTo>
                      <a:pt x="3568" y="1522"/>
                    </a:lnTo>
                    <a:lnTo>
                      <a:pt x="3532" y="1522"/>
                    </a:lnTo>
                    <a:lnTo>
                      <a:pt x="3532" y="1514"/>
                    </a:lnTo>
                    <a:close/>
                    <a:moveTo>
                      <a:pt x="3595" y="1514"/>
                    </a:moveTo>
                    <a:lnTo>
                      <a:pt x="3631" y="1514"/>
                    </a:lnTo>
                    <a:lnTo>
                      <a:pt x="3631" y="1522"/>
                    </a:lnTo>
                    <a:lnTo>
                      <a:pt x="3595" y="1522"/>
                    </a:lnTo>
                    <a:lnTo>
                      <a:pt x="3595" y="1514"/>
                    </a:lnTo>
                    <a:close/>
                    <a:moveTo>
                      <a:pt x="3658" y="1514"/>
                    </a:moveTo>
                    <a:lnTo>
                      <a:pt x="3694" y="1514"/>
                    </a:lnTo>
                    <a:lnTo>
                      <a:pt x="3694" y="1522"/>
                    </a:lnTo>
                    <a:lnTo>
                      <a:pt x="3658" y="1522"/>
                    </a:lnTo>
                    <a:lnTo>
                      <a:pt x="3658" y="1514"/>
                    </a:lnTo>
                    <a:close/>
                    <a:moveTo>
                      <a:pt x="3721" y="1514"/>
                    </a:moveTo>
                    <a:lnTo>
                      <a:pt x="3757" y="1514"/>
                    </a:lnTo>
                    <a:lnTo>
                      <a:pt x="3757" y="1522"/>
                    </a:lnTo>
                    <a:lnTo>
                      <a:pt x="3721" y="1522"/>
                    </a:lnTo>
                    <a:lnTo>
                      <a:pt x="3721" y="1514"/>
                    </a:lnTo>
                    <a:close/>
                    <a:moveTo>
                      <a:pt x="3784" y="1514"/>
                    </a:moveTo>
                    <a:lnTo>
                      <a:pt x="3820" y="1514"/>
                    </a:lnTo>
                    <a:lnTo>
                      <a:pt x="3820" y="1522"/>
                    </a:lnTo>
                    <a:lnTo>
                      <a:pt x="3784" y="1522"/>
                    </a:lnTo>
                    <a:lnTo>
                      <a:pt x="3784" y="1514"/>
                    </a:lnTo>
                    <a:close/>
                    <a:moveTo>
                      <a:pt x="3847" y="1514"/>
                    </a:moveTo>
                    <a:lnTo>
                      <a:pt x="3883" y="1514"/>
                    </a:lnTo>
                    <a:lnTo>
                      <a:pt x="3883" y="1522"/>
                    </a:lnTo>
                    <a:lnTo>
                      <a:pt x="3847" y="1522"/>
                    </a:lnTo>
                    <a:lnTo>
                      <a:pt x="3847" y="1514"/>
                    </a:lnTo>
                    <a:close/>
                    <a:moveTo>
                      <a:pt x="3910" y="1514"/>
                    </a:moveTo>
                    <a:lnTo>
                      <a:pt x="3946" y="1514"/>
                    </a:lnTo>
                    <a:lnTo>
                      <a:pt x="3946" y="1522"/>
                    </a:lnTo>
                    <a:lnTo>
                      <a:pt x="3910" y="1522"/>
                    </a:lnTo>
                    <a:lnTo>
                      <a:pt x="3910" y="1514"/>
                    </a:lnTo>
                    <a:close/>
                    <a:moveTo>
                      <a:pt x="3973" y="1514"/>
                    </a:moveTo>
                    <a:lnTo>
                      <a:pt x="4009" y="1514"/>
                    </a:lnTo>
                    <a:lnTo>
                      <a:pt x="4009" y="1522"/>
                    </a:lnTo>
                    <a:lnTo>
                      <a:pt x="3973" y="1522"/>
                    </a:lnTo>
                    <a:lnTo>
                      <a:pt x="3973" y="1514"/>
                    </a:lnTo>
                    <a:close/>
                    <a:moveTo>
                      <a:pt x="4036" y="1514"/>
                    </a:moveTo>
                    <a:lnTo>
                      <a:pt x="4072" y="1514"/>
                    </a:lnTo>
                    <a:lnTo>
                      <a:pt x="4072" y="1522"/>
                    </a:lnTo>
                    <a:lnTo>
                      <a:pt x="4036" y="1522"/>
                    </a:lnTo>
                    <a:lnTo>
                      <a:pt x="4036" y="1514"/>
                    </a:lnTo>
                    <a:close/>
                    <a:moveTo>
                      <a:pt x="4099" y="1514"/>
                    </a:moveTo>
                    <a:lnTo>
                      <a:pt x="4135" y="1514"/>
                    </a:lnTo>
                    <a:lnTo>
                      <a:pt x="4135" y="1522"/>
                    </a:lnTo>
                    <a:lnTo>
                      <a:pt x="4099" y="1522"/>
                    </a:lnTo>
                    <a:lnTo>
                      <a:pt x="4099" y="1514"/>
                    </a:lnTo>
                    <a:close/>
                    <a:moveTo>
                      <a:pt x="4162" y="1514"/>
                    </a:moveTo>
                    <a:lnTo>
                      <a:pt x="4198" y="1514"/>
                    </a:lnTo>
                    <a:lnTo>
                      <a:pt x="4198" y="1522"/>
                    </a:lnTo>
                    <a:lnTo>
                      <a:pt x="4162" y="1522"/>
                    </a:lnTo>
                    <a:lnTo>
                      <a:pt x="4162" y="1514"/>
                    </a:lnTo>
                    <a:close/>
                    <a:moveTo>
                      <a:pt x="4225" y="1514"/>
                    </a:moveTo>
                    <a:lnTo>
                      <a:pt x="4261" y="1514"/>
                    </a:lnTo>
                    <a:lnTo>
                      <a:pt x="4261" y="1522"/>
                    </a:lnTo>
                    <a:lnTo>
                      <a:pt x="4225" y="1522"/>
                    </a:lnTo>
                    <a:lnTo>
                      <a:pt x="4225" y="1514"/>
                    </a:lnTo>
                    <a:close/>
                    <a:moveTo>
                      <a:pt x="4289" y="1514"/>
                    </a:moveTo>
                    <a:lnTo>
                      <a:pt x="4325" y="1514"/>
                    </a:lnTo>
                    <a:lnTo>
                      <a:pt x="4325" y="1522"/>
                    </a:lnTo>
                    <a:lnTo>
                      <a:pt x="4289" y="1522"/>
                    </a:lnTo>
                    <a:lnTo>
                      <a:pt x="4289" y="1514"/>
                    </a:lnTo>
                    <a:close/>
                    <a:moveTo>
                      <a:pt x="4352" y="1514"/>
                    </a:moveTo>
                    <a:lnTo>
                      <a:pt x="4388" y="1514"/>
                    </a:lnTo>
                    <a:lnTo>
                      <a:pt x="4388" y="1522"/>
                    </a:lnTo>
                    <a:lnTo>
                      <a:pt x="4352" y="1522"/>
                    </a:lnTo>
                    <a:lnTo>
                      <a:pt x="4352" y="1514"/>
                    </a:lnTo>
                    <a:close/>
                    <a:moveTo>
                      <a:pt x="4415" y="1514"/>
                    </a:moveTo>
                    <a:lnTo>
                      <a:pt x="4451" y="1514"/>
                    </a:lnTo>
                    <a:lnTo>
                      <a:pt x="4451" y="1522"/>
                    </a:lnTo>
                    <a:lnTo>
                      <a:pt x="4415" y="1522"/>
                    </a:lnTo>
                    <a:lnTo>
                      <a:pt x="4415" y="1514"/>
                    </a:lnTo>
                    <a:close/>
                    <a:moveTo>
                      <a:pt x="4478" y="1514"/>
                    </a:moveTo>
                    <a:lnTo>
                      <a:pt x="4514" y="1514"/>
                    </a:lnTo>
                    <a:lnTo>
                      <a:pt x="4514" y="1522"/>
                    </a:lnTo>
                    <a:lnTo>
                      <a:pt x="4478" y="1522"/>
                    </a:lnTo>
                    <a:lnTo>
                      <a:pt x="4478" y="1514"/>
                    </a:lnTo>
                    <a:close/>
                    <a:moveTo>
                      <a:pt x="4541" y="1514"/>
                    </a:moveTo>
                    <a:lnTo>
                      <a:pt x="4577" y="1514"/>
                    </a:lnTo>
                    <a:lnTo>
                      <a:pt x="4577" y="1522"/>
                    </a:lnTo>
                    <a:lnTo>
                      <a:pt x="4541" y="1522"/>
                    </a:lnTo>
                    <a:lnTo>
                      <a:pt x="4541" y="1514"/>
                    </a:lnTo>
                    <a:close/>
                    <a:moveTo>
                      <a:pt x="4604" y="1514"/>
                    </a:moveTo>
                    <a:lnTo>
                      <a:pt x="4640" y="1514"/>
                    </a:lnTo>
                    <a:lnTo>
                      <a:pt x="4640" y="1522"/>
                    </a:lnTo>
                    <a:lnTo>
                      <a:pt x="4604" y="1522"/>
                    </a:lnTo>
                    <a:lnTo>
                      <a:pt x="4604" y="1514"/>
                    </a:lnTo>
                    <a:close/>
                    <a:moveTo>
                      <a:pt x="0" y="1204"/>
                    </a:moveTo>
                    <a:lnTo>
                      <a:pt x="36" y="1204"/>
                    </a:lnTo>
                    <a:lnTo>
                      <a:pt x="36" y="1213"/>
                    </a:lnTo>
                    <a:lnTo>
                      <a:pt x="0" y="1213"/>
                    </a:lnTo>
                    <a:lnTo>
                      <a:pt x="0" y="1204"/>
                    </a:lnTo>
                    <a:close/>
                    <a:moveTo>
                      <a:pt x="63" y="1204"/>
                    </a:moveTo>
                    <a:lnTo>
                      <a:pt x="100" y="1204"/>
                    </a:lnTo>
                    <a:lnTo>
                      <a:pt x="100" y="1213"/>
                    </a:lnTo>
                    <a:lnTo>
                      <a:pt x="63" y="1213"/>
                    </a:lnTo>
                    <a:lnTo>
                      <a:pt x="63" y="1204"/>
                    </a:lnTo>
                    <a:close/>
                    <a:moveTo>
                      <a:pt x="127" y="1204"/>
                    </a:moveTo>
                    <a:lnTo>
                      <a:pt x="163" y="1204"/>
                    </a:lnTo>
                    <a:lnTo>
                      <a:pt x="163" y="1213"/>
                    </a:lnTo>
                    <a:lnTo>
                      <a:pt x="127" y="1213"/>
                    </a:lnTo>
                    <a:lnTo>
                      <a:pt x="127" y="1204"/>
                    </a:lnTo>
                    <a:close/>
                    <a:moveTo>
                      <a:pt x="190" y="1204"/>
                    </a:moveTo>
                    <a:lnTo>
                      <a:pt x="226" y="1204"/>
                    </a:lnTo>
                    <a:lnTo>
                      <a:pt x="226" y="1213"/>
                    </a:lnTo>
                    <a:lnTo>
                      <a:pt x="190" y="1213"/>
                    </a:lnTo>
                    <a:lnTo>
                      <a:pt x="190" y="1204"/>
                    </a:lnTo>
                    <a:close/>
                    <a:moveTo>
                      <a:pt x="253" y="1204"/>
                    </a:moveTo>
                    <a:lnTo>
                      <a:pt x="289" y="1204"/>
                    </a:lnTo>
                    <a:lnTo>
                      <a:pt x="289" y="1213"/>
                    </a:lnTo>
                    <a:lnTo>
                      <a:pt x="253" y="1213"/>
                    </a:lnTo>
                    <a:lnTo>
                      <a:pt x="253" y="1204"/>
                    </a:lnTo>
                    <a:close/>
                    <a:moveTo>
                      <a:pt x="316" y="1204"/>
                    </a:moveTo>
                    <a:lnTo>
                      <a:pt x="352" y="1204"/>
                    </a:lnTo>
                    <a:lnTo>
                      <a:pt x="352" y="1213"/>
                    </a:lnTo>
                    <a:lnTo>
                      <a:pt x="316" y="1213"/>
                    </a:lnTo>
                    <a:lnTo>
                      <a:pt x="316" y="1204"/>
                    </a:lnTo>
                    <a:close/>
                    <a:moveTo>
                      <a:pt x="379" y="1204"/>
                    </a:moveTo>
                    <a:lnTo>
                      <a:pt x="415" y="1204"/>
                    </a:lnTo>
                    <a:lnTo>
                      <a:pt x="415" y="1213"/>
                    </a:lnTo>
                    <a:lnTo>
                      <a:pt x="379" y="1213"/>
                    </a:lnTo>
                    <a:lnTo>
                      <a:pt x="379" y="1204"/>
                    </a:lnTo>
                    <a:close/>
                    <a:moveTo>
                      <a:pt x="442" y="1204"/>
                    </a:moveTo>
                    <a:lnTo>
                      <a:pt x="478" y="1204"/>
                    </a:lnTo>
                    <a:lnTo>
                      <a:pt x="478" y="1213"/>
                    </a:lnTo>
                    <a:lnTo>
                      <a:pt x="442" y="1213"/>
                    </a:lnTo>
                    <a:lnTo>
                      <a:pt x="442" y="1204"/>
                    </a:lnTo>
                    <a:close/>
                    <a:moveTo>
                      <a:pt x="505" y="1204"/>
                    </a:moveTo>
                    <a:lnTo>
                      <a:pt x="541" y="1204"/>
                    </a:lnTo>
                    <a:lnTo>
                      <a:pt x="541" y="1213"/>
                    </a:lnTo>
                    <a:lnTo>
                      <a:pt x="505" y="1213"/>
                    </a:lnTo>
                    <a:lnTo>
                      <a:pt x="505" y="1204"/>
                    </a:lnTo>
                    <a:close/>
                    <a:moveTo>
                      <a:pt x="568" y="1204"/>
                    </a:moveTo>
                    <a:lnTo>
                      <a:pt x="604" y="1204"/>
                    </a:lnTo>
                    <a:lnTo>
                      <a:pt x="604" y="1213"/>
                    </a:lnTo>
                    <a:lnTo>
                      <a:pt x="568" y="1213"/>
                    </a:lnTo>
                    <a:lnTo>
                      <a:pt x="568" y="1204"/>
                    </a:lnTo>
                    <a:close/>
                    <a:moveTo>
                      <a:pt x="631" y="1204"/>
                    </a:moveTo>
                    <a:lnTo>
                      <a:pt x="667" y="1204"/>
                    </a:lnTo>
                    <a:lnTo>
                      <a:pt x="667" y="1213"/>
                    </a:lnTo>
                    <a:lnTo>
                      <a:pt x="631" y="1213"/>
                    </a:lnTo>
                    <a:lnTo>
                      <a:pt x="631" y="1204"/>
                    </a:lnTo>
                    <a:close/>
                    <a:moveTo>
                      <a:pt x="694" y="1204"/>
                    </a:moveTo>
                    <a:lnTo>
                      <a:pt x="730" y="1204"/>
                    </a:lnTo>
                    <a:lnTo>
                      <a:pt x="730" y="1213"/>
                    </a:lnTo>
                    <a:lnTo>
                      <a:pt x="694" y="1213"/>
                    </a:lnTo>
                    <a:lnTo>
                      <a:pt x="694" y="1204"/>
                    </a:lnTo>
                    <a:close/>
                    <a:moveTo>
                      <a:pt x="757" y="1204"/>
                    </a:moveTo>
                    <a:lnTo>
                      <a:pt x="793" y="1204"/>
                    </a:lnTo>
                    <a:lnTo>
                      <a:pt x="793" y="1213"/>
                    </a:lnTo>
                    <a:lnTo>
                      <a:pt x="757" y="1213"/>
                    </a:lnTo>
                    <a:lnTo>
                      <a:pt x="757" y="1204"/>
                    </a:lnTo>
                    <a:close/>
                    <a:moveTo>
                      <a:pt x="820" y="1204"/>
                    </a:moveTo>
                    <a:lnTo>
                      <a:pt x="856" y="1204"/>
                    </a:lnTo>
                    <a:lnTo>
                      <a:pt x="856" y="1213"/>
                    </a:lnTo>
                    <a:lnTo>
                      <a:pt x="820" y="1213"/>
                    </a:lnTo>
                    <a:lnTo>
                      <a:pt x="820" y="1204"/>
                    </a:lnTo>
                    <a:close/>
                    <a:moveTo>
                      <a:pt x="883" y="1204"/>
                    </a:moveTo>
                    <a:lnTo>
                      <a:pt x="919" y="1204"/>
                    </a:lnTo>
                    <a:lnTo>
                      <a:pt x="919" y="1213"/>
                    </a:lnTo>
                    <a:lnTo>
                      <a:pt x="883" y="1213"/>
                    </a:lnTo>
                    <a:lnTo>
                      <a:pt x="883" y="1204"/>
                    </a:lnTo>
                    <a:close/>
                    <a:moveTo>
                      <a:pt x="946" y="1204"/>
                    </a:moveTo>
                    <a:lnTo>
                      <a:pt x="982" y="1204"/>
                    </a:lnTo>
                    <a:lnTo>
                      <a:pt x="982" y="1213"/>
                    </a:lnTo>
                    <a:lnTo>
                      <a:pt x="946" y="1213"/>
                    </a:lnTo>
                    <a:lnTo>
                      <a:pt x="946" y="1204"/>
                    </a:lnTo>
                    <a:close/>
                    <a:moveTo>
                      <a:pt x="1009" y="1204"/>
                    </a:moveTo>
                    <a:lnTo>
                      <a:pt x="1045" y="1204"/>
                    </a:lnTo>
                    <a:lnTo>
                      <a:pt x="1045" y="1213"/>
                    </a:lnTo>
                    <a:lnTo>
                      <a:pt x="1009" y="1213"/>
                    </a:lnTo>
                    <a:lnTo>
                      <a:pt x="1009" y="1204"/>
                    </a:lnTo>
                    <a:close/>
                    <a:moveTo>
                      <a:pt x="1072" y="1204"/>
                    </a:moveTo>
                    <a:lnTo>
                      <a:pt x="1108" y="1204"/>
                    </a:lnTo>
                    <a:lnTo>
                      <a:pt x="1108" y="1213"/>
                    </a:lnTo>
                    <a:lnTo>
                      <a:pt x="1072" y="1213"/>
                    </a:lnTo>
                    <a:lnTo>
                      <a:pt x="1072" y="1204"/>
                    </a:lnTo>
                    <a:close/>
                    <a:moveTo>
                      <a:pt x="1136" y="1204"/>
                    </a:moveTo>
                    <a:lnTo>
                      <a:pt x="1172" y="1204"/>
                    </a:lnTo>
                    <a:lnTo>
                      <a:pt x="1172" y="1213"/>
                    </a:lnTo>
                    <a:lnTo>
                      <a:pt x="1136" y="1213"/>
                    </a:lnTo>
                    <a:lnTo>
                      <a:pt x="1136" y="1204"/>
                    </a:lnTo>
                    <a:close/>
                    <a:moveTo>
                      <a:pt x="1199" y="1204"/>
                    </a:moveTo>
                    <a:lnTo>
                      <a:pt x="1235" y="1204"/>
                    </a:lnTo>
                    <a:lnTo>
                      <a:pt x="1235" y="1213"/>
                    </a:lnTo>
                    <a:lnTo>
                      <a:pt x="1199" y="1213"/>
                    </a:lnTo>
                    <a:lnTo>
                      <a:pt x="1199" y="1204"/>
                    </a:lnTo>
                    <a:close/>
                    <a:moveTo>
                      <a:pt x="1262" y="1204"/>
                    </a:moveTo>
                    <a:lnTo>
                      <a:pt x="1298" y="1204"/>
                    </a:lnTo>
                    <a:lnTo>
                      <a:pt x="1298" y="1213"/>
                    </a:lnTo>
                    <a:lnTo>
                      <a:pt x="1262" y="1213"/>
                    </a:lnTo>
                    <a:lnTo>
                      <a:pt x="1262" y="1204"/>
                    </a:lnTo>
                    <a:close/>
                    <a:moveTo>
                      <a:pt x="1325" y="1204"/>
                    </a:moveTo>
                    <a:lnTo>
                      <a:pt x="1361" y="1204"/>
                    </a:lnTo>
                    <a:lnTo>
                      <a:pt x="1361" y="1213"/>
                    </a:lnTo>
                    <a:lnTo>
                      <a:pt x="1325" y="1213"/>
                    </a:lnTo>
                    <a:lnTo>
                      <a:pt x="1325" y="1204"/>
                    </a:lnTo>
                    <a:close/>
                    <a:moveTo>
                      <a:pt x="1388" y="1204"/>
                    </a:moveTo>
                    <a:lnTo>
                      <a:pt x="1424" y="1204"/>
                    </a:lnTo>
                    <a:lnTo>
                      <a:pt x="1424" y="1213"/>
                    </a:lnTo>
                    <a:lnTo>
                      <a:pt x="1388" y="1213"/>
                    </a:lnTo>
                    <a:lnTo>
                      <a:pt x="1388" y="1204"/>
                    </a:lnTo>
                    <a:close/>
                    <a:moveTo>
                      <a:pt x="1451" y="1204"/>
                    </a:moveTo>
                    <a:lnTo>
                      <a:pt x="1487" y="1204"/>
                    </a:lnTo>
                    <a:lnTo>
                      <a:pt x="1487" y="1213"/>
                    </a:lnTo>
                    <a:lnTo>
                      <a:pt x="1451" y="1213"/>
                    </a:lnTo>
                    <a:lnTo>
                      <a:pt x="1451" y="1204"/>
                    </a:lnTo>
                    <a:close/>
                    <a:moveTo>
                      <a:pt x="1514" y="1204"/>
                    </a:moveTo>
                    <a:lnTo>
                      <a:pt x="1550" y="1204"/>
                    </a:lnTo>
                    <a:lnTo>
                      <a:pt x="1550" y="1213"/>
                    </a:lnTo>
                    <a:lnTo>
                      <a:pt x="1514" y="1213"/>
                    </a:lnTo>
                    <a:lnTo>
                      <a:pt x="1514" y="1204"/>
                    </a:lnTo>
                    <a:close/>
                    <a:moveTo>
                      <a:pt x="1577" y="1204"/>
                    </a:moveTo>
                    <a:lnTo>
                      <a:pt x="1613" y="1204"/>
                    </a:lnTo>
                    <a:lnTo>
                      <a:pt x="1613" y="1213"/>
                    </a:lnTo>
                    <a:lnTo>
                      <a:pt x="1577" y="1213"/>
                    </a:lnTo>
                    <a:lnTo>
                      <a:pt x="1577" y="1204"/>
                    </a:lnTo>
                    <a:close/>
                    <a:moveTo>
                      <a:pt x="1640" y="1204"/>
                    </a:moveTo>
                    <a:lnTo>
                      <a:pt x="1676" y="1204"/>
                    </a:lnTo>
                    <a:lnTo>
                      <a:pt x="1676" y="1213"/>
                    </a:lnTo>
                    <a:lnTo>
                      <a:pt x="1640" y="1213"/>
                    </a:lnTo>
                    <a:lnTo>
                      <a:pt x="1640" y="1204"/>
                    </a:lnTo>
                    <a:close/>
                    <a:moveTo>
                      <a:pt x="1703" y="1204"/>
                    </a:moveTo>
                    <a:lnTo>
                      <a:pt x="1739" y="1204"/>
                    </a:lnTo>
                    <a:lnTo>
                      <a:pt x="1739" y="1213"/>
                    </a:lnTo>
                    <a:lnTo>
                      <a:pt x="1703" y="1213"/>
                    </a:lnTo>
                    <a:lnTo>
                      <a:pt x="1703" y="1204"/>
                    </a:lnTo>
                    <a:close/>
                    <a:moveTo>
                      <a:pt x="1766" y="1204"/>
                    </a:moveTo>
                    <a:lnTo>
                      <a:pt x="1802" y="1204"/>
                    </a:lnTo>
                    <a:lnTo>
                      <a:pt x="1802" y="1213"/>
                    </a:lnTo>
                    <a:lnTo>
                      <a:pt x="1766" y="1213"/>
                    </a:lnTo>
                    <a:lnTo>
                      <a:pt x="1766" y="1204"/>
                    </a:lnTo>
                    <a:close/>
                    <a:moveTo>
                      <a:pt x="1829" y="1204"/>
                    </a:moveTo>
                    <a:lnTo>
                      <a:pt x="1865" y="1204"/>
                    </a:lnTo>
                    <a:lnTo>
                      <a:pt x="1865" y="1213"/>
                    </a:lnTo>
                    <a:lnTo>
                      <a:pt x="1829" y="1213"/>
                    </a:lnTo>
                    <a:lnTo>
                      <a:pt x="1829" y="1204"/>
                    </a:lnTo>
                    <a:close/>
                    <a:moveTo>
                      <a:pt x="1892" y="1204"/>
                    </a:moveTo>
                    <a:lnTo>
                      <a:pt x="1928" y="1204"/>
                    </a:lnTo>
                    <a:lnTo>
                      <a:pt x="1928" y="1213"/>
                    </a:lnTo>
                    <a:lnTo>
                      <a:pt x="1892" y="1213"/>
                    </a:lnTo>
                    <a:lnTo>
                      <a:pt x="1892" y="1204"/>
                    </a:lnTo>
                    <a:close/>
                    <a:moveTo>
                      <a:pt x="1955" y="1204"/>
                    </a:moveTo>
                    <a:lnTo>
                      <a:pt x="1991" y="1204"/>
                    </a:lnTo>
                    <a:lnTo>
                      <a:pt x="1991" y="1213"/>
                    </a:lnTo>
                    <a:lnTo>
                      <a:pt x="1955" y="1213"/>
                    </a:lnTo>
                    <a:lnTo>
                      <a:pt x="1955" y="1204"/>
                    </a:lnTo>
                    <a:close/>
                    <a:moveTo>
                      <a:pt x="2018" y="1204"/>
                    </a:moveTo>
                    <a:lnTo>
                      <a:pt x="2054" y="1204"/>
                    </a:lnTo>
                    <a:lnTo>
                      <a:pt x="2054" y="1213"/>
                    </a:lnTo>
                    <a:lnTo>
                      <a:pt x="2018" y="1213"/>
                    </a:lnTo>
                    <a:lnTo>
                      <a:pt x="2018" y="1204"/>
                    </a:lnTo>
                    <a:close/>
                    <a:moveTo>
                      <a:pt x="2081" y="1204"/>
                    </a:moveTo>
                    <a:lnTo>
                      <a:pt x="2117" y="1204"/>
                    </a:lnTo>
                    <a:lnTo>
                      <a:pt x="2117" y="1213"/>
                    </a:lnTo>
                    <a:lnTo>
                      <a:pt x="2081" y="1213"/>
                    </a:lnTo>
                    <a:lnTo>
                      <a:pt x="2081" y="1204"/>
                    </a:lnTo>
                    <a:close/>
                    <a:moveTo>
                      <a:pt x="2144" y="1204"/>
                    </a:moveTo>
                    <a:lnTo>
                      <a:pt x="2181" y="1204"/>
                    </a:lnTo>
                    <a:lnTo>
                      <a:pt x="2181" y="1213"/>
                    </a:lnTo>
                    <a:lnTo>
                      <a:pt x="2144" y="1213"/>
                    </a:lnTo>
                    <a:lnTo>
                      <a:pt x="2144" y="1204"/>
                    </a:lnTo>
                    <a:close/>
                    <a:moveTo>
                      <a:pt x="2208" y="1204"/>
                    </a:moveTo>
                    <a:lnTo>
                      <a:pt x="2244" y="1204"/>
                    </a:lnTo>
                    <a:lnTo>
                      <a:pt x="2244" y="1213"/>
                    </a:lnTo>
                    <a:lnTo>
                      <a:pt x="2208" y="1213"/>
                    </a:lnTo>
                    <a:lnTo>
                      <a:pt x="2208" y="1204"/>
                    </a:lnTo>
                    <a:close/>
                    <a:moveTo>
                      <a:pt x="2271" y="1204"/>
                    </a:moveTo>
                    <a:lnTo>
                      <a:pt x="2307" y="1204"/>
                    </a:lnTo>
                    <a:lnTo>
                      <a:pt x="2307" y="1213"/>
                    </a:lnTo>
                    <a:lnTo>
                      <a:pt x="2271" y="1213"/>
                    </a:lnTo>
                    <a:lnTo>
                      <a:pt x="2271" y="1204"/>
                    </a:lnTo>
                    <a:close/>
                    <a:moveTo>
                      <a:pt x="2334" y="1204"/>
                    </a:moveTo>
                    <a:lnTo>
                      <a:pt x="2370" y="1204"/>
                    </a:lnTo>
                    <a:lnTo>
                      <a:pt x="2370" y="1213"/>
                    </a:lnTo>
                    <a:lnTo>
                      <a:pt x="2334" y="1213"/>
                    </a:lnTo>
                    <a:lnTo>
                      <a:pt x="2334" y="1204"/>
                    </a:lnTo>
                    <a:close/>
                    <a:moveTo>
                      <a:pt x="2397" y="1204"/>
                    </a:moveTo>
                    <a:lnTo>
                      <a:pt x="2433" y="1204"/>
                    </a:lnTo>
                    <a:lnTo>
                      <a:pt x="2433" y="1213"/>
                    </a:lnTo>
                    <a:lnTo>
                      <a:pt x="2397" y="1213"/>
                    </a:lnTo>
                    <a:lnTo>
                      <a:pt x="2397" y="1204"/>
                    </a:lnTo>
                    <a:close/>
                    <a:moveTo>
                      <a:pt x="2460" y="1204"/>
                    </a:moveTo>
                    <a:lnTo>
                      <a:pt x="2496" y="1204"/>
                    </a:lnTo>
                    <a:lnTo>
                      <a:pt x="2496" y="1213"/>
                    </a:lnTo>
                    <a:lnTo>
                      <a:pt x="2460" y="1213"/>
                    </a:lnTo>
                    <a:lnTo>
                      <a:pt x="2460" y="1204"/>
                    </a:lnTo>
                    <a:close/>
                    <a:moveTo>
                      <a:pt x="2523" y="1204"/>
                    </a:moveTo>
                    <a:lnTo>
                      <a:pt x="2559" y="1204"/>
                    </a:lnTo>
                    <a:lnTo>
                      <a:pt x="2559" y="1213"/>
                    </a:lnTo>
                    <a:lnTo>
                      <a:pt x="2523" y="1213"/>
                    </a:lnTo>
                    <a:lnTo>
                      <a:pt x="2523" y="1204"/>
                    </a:lnTo>
                    <a:close/>
                    <a:moveTo>
                      <a:pt x="2586" y="1204"/>
                    </a:moveTo>
                    <a:lnTo>
                      <a:pt x="2622" y="1204"/>
                    </a:lnTo>
                    <a:lnTo>
                      <a:pt x="2622" y="1213"/>
                    </a:lnTo>
                    <a:lnTo>
                      <a:pt x="2586" y="1213"/>
                    </a:lnTo>
                    <a:lnTo>
                      <a:pt x="2586" y="1204"/>
                    </a:lnTo>
                    <a:close/>
                    <a:moveTo>
                      <a:pt x="2649" y="1204"/>
                    </a:moveTo>
                    <a:lnTo>
                      <a:pt x="2685" y="1204"/>
                    </a:lnTo>
                    <a:lnTo>
                      <a:pt x="2685" y="1213"/>
                    </a:lnTo>
                    <a:lnTo>
                      <a:pt x="2649" y="1213"/>
                    </a:lnTo>
                    <a:lnTo>
                      <a:pt x="2649" y="1204"/>
                    </a:lnTo>
                    <a:close/>
                    <a:moveTo>
                      <a:pt x="2712" y="1204"/>
                    </a:moveTo>
                    <a:lnTo>
                      <a:pt x="2748" y="1204"/>
                    </a:lnTo>
                    <a:lnTo>
                      <a:pt x="2748" y="1213"/>
                    </a:lnTo>
                    <a:lnTo>
                      <a:pt x="2712" y="1213"/>
                    </a:lnTo>
                    <a:lnTo>
                      <a:pt x="2712" y="1204"/>
                    </a:lnTo>
                    <a:close/>
                    <a:moveTo>
                      <a:pt x="2775" y="1204"/>
                    </a:moveTo>
                    <a:lnTo>
                      <a:pt x="2811" y="1204"/>
                    </a:lnTo>
                    <a:lnTo>
                      <a:pt x="2811" y="1213"/>
                    </a:lnTo>
                    <a:lnTo>
                      <a:pt x="2775" y="1213"/>
                    </a:lnTo>
                    <a:lnTo>
                      <a:pt x="2775" y="1204"/>
                    </a:lnTo>
                    <a:close/>
                    <a:moveTo>
                      <a:pt x="2838" y="1204"/>
                    </a:moveTo>
                    <a:lnTo>
                      <a:pt x="2874" y="1204"/>
                    </a:lnTo>
                    <a:lnTo>
                      <a:pt x="2874" y="1213"/>
                    </a:lnTo>
                    <a:lnTo>
                      <a:pt x="2838" y="1213"/>
                    </a:lnTo>
                    <a:lnTo>
                      <a:pt x="2838" y="1204"/>
                    </a:lnTo>
                    <a:close/>
                    <a:moveTo>
                      <a:pt x="2901" y="1204"/>
                    </a:moveTo>
                    <a:lnTo>
                      <a:pt x="2937" y="1204"/>
                    </a:lnTo>
                    <a:lnTo>
                      <a:pt x="2937" y="1213"/>
                    </a:lnTo>
                    <a:lnTo>
                      <a:pt x="2901" y="1213"/>
                    </a:lnTo>
                    <a:lnTo>
                      <a:pt x="2901" y="1204"/>
                    </a:lnTo>
                    <a:close/>
                    <a:moveTo>
                      <a:pt x="2964" y="1204"/>
                    </a:moveTo>
                    <a:lnTo>
                      <a:pt x="3000" y="1204"/>
                    </a:lnTo>
                    <a:lnTo>
                      <a:pt x="3000" y="1213"/>
                    </a:lnTo>
                    <a:lnTo>
                      <a:pt x="2964" y="1213"/>
                    </a:lnTo>
                    <a:lnTo>
                      <a:pt x="2964" y="1204"/>
                    </a:lnTo>
                    <a:close/>
                    <a:moveTo>
                      <a:pt x="3027" y="1204"/>
                    </a:moveTo>
                    <a:lnTo>
                      <a:pt x="3063" y="1204"/>
                    </a:lnTo>
                    <a:lnTo>
                      <a:pt x="3063" y="1213"/>
                    </a:lnTo>
                    <a:lnTo>
                      <a:pt x="3027" y="1213"/>
                    </a:lnTo>
                    <a:lnTo>
                      <a:pt x="3027" y="1204"/>
                    </a:lnTo>
                    <a:close/>
                    <a:moveTo>
                      <a:pt x="3090" y="1204"/>
                    </a:moveTo>
                    <a:lnTo>
                      <a:pt x="3126" y="1204"/>
                    </a:lnTo>
                    <a:lnTo>
                      <a:pt x="3126" y="1213"/>
                    </a:lnTo>
                    <a:lnTo>
                      <a:pt x="3090" y="1213"/>
                    </a:lnTo>
                    <a:lnTo>
                      <a:pt x="3090" y="1204"/>
                    </a:lnTo>
                    <a:close/>
                    <a:moveTo>
                      <a:pt x="3153" y="1204"/>
                    </a:moveTo>
                    <a:lnTo>
                      <a:pt x="3189" y="1204"/>
                    </a:lnTo>
                    <a:lnTo>
                      <a:pt x="3189" y="1213"/>
                    </a:lnTo>
                    <a:lnTo>
                      <a:pt x="3153" y="1213"/>
                    </a:lnTo>
                    <a:lnTo>
                      <a:pt x="3153" y="1204"/>
                    </a:lnTo>
                    <a:close/>
                    <a:moveTo>
                      <a:pt x="3216" y="1204"/>
                    </a:moveTo>
                    <a:lnTo>
                      <a:pt x="3253" y="1204"/>
                    </a:lnTo>
                    <a:lnTo>
                      <a:pt x="3253" y="1213"/>
                    </a:lnTo>
                    <a:lnTo>
                      <a:pt x="3216" y="1213"/>
                    </a:lnTo>
                    <a:lnTo>
                      <a:pt x="3216" y="1204"/>
                    </a:lnTo>
                    <a:close/>
                    <a:moveTo>
                      <a:pt x="3280" y="1204"/>
                    </a:moveTo>
                    <a:lnTo>
                      <a:pt x="3316" y="1204"/>
                    </a:lnTo>
                    <a:lnTo>
                      <a:pt x="3316" y="1213"/>
                    </a:lnTo>
                    <a:lnTo>
                      <a:pt x="3280" y="1213"/>
                    </a:lnTo>
                    <a:lnTo>
                      <a:pt x="3280" y="1204"/>
                    </a:lnTo>
                    <a:close/>
                    <a:moveTo>
                      <a:pt x="3343" y="1204"/>
                    </a:moveTo>
                    <a:lnTo>
                      <a:pt x="3379" y="1204"/>
                    </a:lnTo>
                    <a:lnTo>
                      <a:pt x="3379" y="1213"/>
                    </a:lnTo>
                    <a:lnTo>
                      <a:pt x="3343" y="1213"/>
                    </a:lnTo>
                    <a:lnTo>
                      <a:pt x="3343" y="1204"/>
                    </a:lnTo>
                    <a:close/>
                    <a:moveTo>
                      <a:pt x="3406" y="1204"/>
                    </a:moveTo>
                    <a:lnTo>
                      <a:pt x="3442" y="1204"/>
                    </a:lnTo>
                    <a:lnTo>
                      <a:pt x="3442" y="1213"/>
                    </a:lnTo>
                    <a:lnTo>
                      <a:pt x="3406" y="1213"/>
                    </a:lnTo>
                    <a:lnTo>
                      <a:pt x="3406" y="1204"/>
                    </a:lnTo>
                    <a:close/>
                    <a:moveTo>
                      <a:pt x="3469" y="1204"/>
                    </a:moveTo>
                    <a:lnTo>
                      <a:pt x="3505" y="1204"/>
                    </a:lnTo>
                    <a:lnTo>
                      <a:pt x="3505" y="1213"/>
                    </a:lnTo>
                    <a:lnTo>
                      <a:pt x="3469" y="1213"/>
                    </a:lnTo>
                    <a:lnTo>
                      <a:pt x="3469" y="1204"/>
                    </a:lnTo>
                    <a:close/>
                    <a:moveTo>
                      <a:pt x="3532" y="1204"/>
                    </a:moveTo>
                    <a:lnTo>
                      <a:pt x="3568" y="1204"/>
                    </a:lnTo>
                    <a:lnTo>
                      <a:pt x="3568" y="1213"/>
                    </a:lnTo>
                    <a:lnTo>
                      <a:pt x="3532" y="1213"/>
                    </a:lnTo>
                    <a:lnTo>
                      <a:pt x="3532" y="1204"/>
                    </a:lnTo>
                    <a:close/>
                    <a:moveTo>
                      <a:pt x="3595" y="1204"/>
                    </a:moveTo>
                    <a:lnTo>
                      <a:pt x="3631" y="1204"/>
                    </a:lnTo>
                    <a:lnTo>
                      <a:pt x="3631" y="1213"/>
                    </a:lnTo>
                    <a:lnTo>
                      <a:pt x="3595" y="1213"/>
                    </a:lnTo>
                    <a:lnTo>
                      <a:pt x="3595" y="1204"/>
                    </a:lnTo>
                    <a:close/>
                    <a:moveTo>
                      <a:pt x="3658" y="1204"/>
                    </a:moveTo>
                    <a:lnTo>
                      <a:pt x="3694" y="1204"/>
                    </a:lnTo>
                    <a:lnTo>
                      <a:pt x="3694" y="1213"/>
                    </a:lnTo>
                    <a:lnTo>
                      <a:pt x="3658" y="1213"/>
                    </a:lnTo>
                    <a:lnTo>
                      <a:pt x="3658" y="1204"/>
                    </a:lnTo>
                    <a:close/>
                    <a:moveTo>
                      <a:pt x="3721" y="1204"/>
                    </a:moveTo>
                    <a:lnTo>
                      <a:pt x="3757" y="1204"/>
                    </a:lnTo>
                    <a:lnTo>
                      <a:pt x="3757" y="1213"/>
                    </a:lnTo>
                    <a:lnTo>
                      <a:pt x="3721" y="1213"/>
                    </a:lnTo>
                    <a:lnTo>
                      <a:pt x="3721" y="1204"/>
                    </a:lnTo>
                    <a:close/>
                    <a:moveTo>
                      <a:pt x="3784" y="1204"/>
                    </a:moveTo>
                    <a:lnTo>
                      <a:pt x="3820" y="1204"/>
                    </a:lnTo>
                    <a:lnTo>
                      <a:pt x="3820" y="1213"/>
                    </a:lnTo>
                    <a:lnTo>
                      <a:pt x="3784" y="1213"/>
                    </a:lnTo>
                    <a:lnTo>
                      <a:pt x="3784" y="1204"/>
                    </a:lnTo>
                    <a:close/>
                    <a:moveTo>
                      <a:pt x="3847" y="1204"/>
                    </a:moveTo>
                    <a:lnTo>
                      <a:pt x="3883" y="1204"/>
                    </a:lnTo>
                    <a:lnTo>
                      <a:pt x="3883" y="1213"/>
                    </a:lnTo>
                    <a:lnTo>
                      <a:pt x="3847" y="1213"/>
                    </a:lnTo>
                    <a:lnTo>
                      <a:pt x="3847" y="1204"/>
                    </a:lnTo>
                    <a:close/>
                    <a:moveTo>
                      <a:pt x="3910" y="1204"/>
                    </a:moveTo>
                    <a:lnTo>
                      <a:pt x="3946" y="1204"/>
                    </a:lnTo>
                    <a:lnTo>
                      <a:pt x="3946" y="1213"/>
                    </a:lnTo>
                    <a:lnTo>
                      <a:pt x="3910" y="1213"/>
                    </a:lnTo>
                    <a:lnTo>
                      <a:pt x="3910" y="1204"/>
                    </a:lnTo>
                    <a:close/>
                    <a:moveTo>
                      <a:pt x="3973" y="1204"/>
                    </a:moveTo>
                    <a:lnTo>
                      <a:pt x="4009" y="1204"/>
                    </a:lnTo>
                    <a:lnTo>
                      <a:pt x="4009" y="1213"/>
                    </a:lnTo>
                    <a:lnTo>
                      <a:pt x="3973" y="1213"/>
                    </a:lnTo>
                    <a:lnTo>
                      <a:pt x="3973" y="1204"/>
                    </a:lnTo>
                    <a:close/>
                    <a:moveTo>
                      <a:pt x="4036" y="1204"/>
                    </a:moveTo>
                    <a:lnTo>
                      <a:pt x="4072" y="1204"/>
                    </a:lnTo>
                    <a:lnTo>
                      <a:pt x="4072" y="1213"/>
                    </a:lnTo>
                    <a:lnTo>
                      <a:pt x="4036" y="1213"/>
                    </a:lnTo>
                    <a:lnTo>
                      <a:pt x="4036" y="1204"/>
                    </a:lnTo>
                    <a:close/>
                    <a:moveTo>
                      <a:pt x="4099" y="1204"/>
                    </a:moveTo>
                    <a:lnTo>
                      <a:pt x="4135" y="1204"/>
                    </a:lnTo>
                    <a:lnTo>
                      <a:pt x="4135" y="1213"/>
                    </a:lnTo>
                    <a:lnTo>
                      <a:pt x="4099" y="1213"/>
                    </a:lnTo>
                    <a:lnTo>
                      <a:pt x="4099" y="1204"/>
                    </a:lnTo>
                    <a:close/>
                    <a:moveTo>
                      <a:pt x="4162" y="1204"/>
                    </a:moveTo>
                    <a:lnTo>
                      <a:pt x="4198" y="1204"/>
                    </a:lnTo>
                    <a:lnTo>
                      <a:pt x="4198" y="1213"/>
                    </a:lnTo>
                    <a:lnTo>
                      <a:pt x="4162" y="1213"/>
                    </a:lnTo>
                    <a:lnTo>
                      <a:pt x="4162" y="1204"/>
                    </a:lnTo>
                    <a:close/>
                    <a:moveTo>
                      <a:pt x="4225" y="1204"/>
                    </a:moveTo>
                    <a:lnTo>
                      <a:pt x="4261" y="1204"/>
                    </a:lnTo>
                    <a:lnTo>
                      <a:pt x="4261" y="1213"/>
                    </a:lnTo>
                    <a:lnTo>
                      <a:pt x="4225" y="1213"/>
                    </a:lnTo>
                    <a:lnTo>
                      <a:pt x="4225" y="1204"/>
                    </a:lnTo>
                    <a:close/>
                    <a:moveTo>
                      <a:pt x="4289" y="1204"/>
                    </a:moveTo>
                    <a:lnTo>
                      <a:pt x="4325" y="1204"/>
                    </a:lnTo>
                    <a:lnTo>
                      <a:pt x="4325" y="1213"/>
                    </a:lnTo>
                    <a:lnTo>
                      <a:pt x="4289" y="1213"/>
                    </a:lnTo>
                    <a:lnTo>
                      <a:pt x="4289" y="1204"/>
                    </a:lnTo>
                    <a:close/>
                    <a:moveTo>
                      <a:pt x="4352" y="1204"/>
                    </a:moveTo>
                    <a:lnTo>
                      <a:pt x="4388" y="1204"/>
                    </a:lnTo>
                    <a:lnTo>
                      <a:pt x="4388" y="1213"/>
                    </a:lnTo>
                    <a:lnTo>
                      <a:pt x="4352" y="1213"/>
                    </a:lnTo>
                    <a:lnTo>
                      <a:pt x="4352" y="1204"/>
                    </a:lnTo>
                    <a:close/>
                    <a:moveTo>
                      <a:pt x="4415" y="1204"/>
                    </a:moveTo>
                    <a:lnTo>
                      <a:pt x="4451" y="1204"/>
                    </a:lnTo>
                    <a:lnTo>
                      <a:pt x="4451" y="1213"/>
                    </a:lnTo>
                    <a:lnTo>
                      <a:pt x="4415" y="1213"/>
                    </a:lnTo>
                    <a:lnTo>
                      <a:pt x="4415" y="1204"/>
                    </a:lnTo>
                    <a:close/>
                    <a:moveTo>
                      <a:pt x="4478" y="1204"/>
                    </a:moveTo>
                    <a:lnTo>
                      <a:pt x="4514" y="1204"/>
                    </a:lnTo>
                    <a:lnTo>
                      <a:pt x="4514" y="1213"/>
                    </a:lnTo>
                    <a:lnTo>
                      <a:pt x="4478" y="1213"/>
                    </a:lnTo>
                    <a:lnTo>
                      <a:pt x="4478" y="1204"/>
                    </a:lnTo>
                    <a:close/>
                    <a:moveTo>
                      <a:pt x="4541" y="1204"/>
                    </a:moveTo>
                    <a:lnTo>
                      <a:pt x="4577" y="1204"/>
                    </a:lnTo>
                    <a:lnTo>
                      <a:pt x="4577" y="1213"/>
                    </a:lnTo>
                    <a:lnTo>
                      <a:pt x="4541" y="1213"/>
                    </a:lnTo>
                    <a:lnTo>
                      <a:pt x="4541" y="1204"/>
                    </a:lnTo>
                    <a:close/>
                    <a:moveTo>
                      <a:pt x="4604" y="1204"/>
                    </a:moveTo>
                    <a:lnTo>
                      <a:pt x="4640" y="1204"/>
                    </a:lnTo>
                    <a:lnTo>
                      <a:pt x="4640" y="1213"/>
                    </a:lnTo>
                    <a:lnTo>
                      <a:pt x="4604" y="1213"/>
                    </a:lnTo>
                    <a:lnTo>
                      <a:pt x="4604" y="1204"/>
                    </a:lnTo>
                    <a:close/>
                    <a:moveTo>
                      <a:pt x="0" y="903"/>
                    </a:moveTo>
                    <a:lnTo>
                      <a:pt x="36" y="903"/>
                    </a:lnTo>
                    <a:lnTo>
                      <a:pt x="36" y="912"/>
                    </a:lnTo>
                    <a:lnTo>
                      <a:pt x="0" y="912"/>
                    </a:lnTo>
                    <a:lnTo>
                      <a:pt x="0" y="903"/>
                    </a:lnTo>
                    <a:close/>
                    <a:moveTo>
                      <a:pt x="63" y="903"/>
                    </a:moveTo>
                    <a:lnTo>
                      <a:pt x="100" y="903"/>
                    </a:lnTo>
                    <a:lnTo>
                      <a:pt x="100" y="912"/>
                    </a:lnTo>
                    <a:lnTo>
                      <a:pt x="63" y="912"/>
                    </a:lnTo>
                    <a:lnTo>
                      <a:pt x="63" y="903"/>
                    </a:lnTo>
                    <a:close/>
                    <a:moveTo>
                      <a:pt x="127" y="903"/>
                    </a:moveTo>
                    <a:lnTo>
                      <a:pt x="163" y="903"/>
                    </a:lnTo>
                    <a:lnTo>
                      <a:pt x="163" y="912"/>
                    </a:lnTo>
                    <a:lnTo>
                      <a:pt x="127" y="912"/>
                    </a:lnTo>
                    <a:lnTo>
                      <a:pt x="127" y="903"/>
                    </a:lnTo>
                    <a:close/>
                    <a:moveTo>
                      <a:pt x="190" y="903"/>
                    </a:moveTo>
                    <a:lnTo>
                      <a:pt x="226" y="903"/>
                    </a:lnTo>
                    <a:lnTo>
                      <a:pt x="226" y="912"/>
                    </a:lnTo>
                    <a:lnTo>
                      <a:pt x="190" y="912"/>
                    </a:lnTo>
                    <a:lnTo>
                      <a:pt x="190" y="903"/>
                    </a:lnTo>
                    <a:close/>
                    <a:moveTo>
                      <a:pt x="253" y="903"/>
                    </a:moveTo>
                    <a:lnTo>
                      <a:pt x="289" y="903"/>
                    </a:lnTo>
                    <a:lnTo>
                      <a:pt x="289" y="912"/>
                    </a:lnTo>
                    <a:lnTo>
                      <a:pt x="253" y="912"/>
                    </a:lnTo>
                    <a:lnTo>
                      <a:pt x="253" y="903"/>
                    </a:lnTo>
                    <a:close/>
                    <a:moveTo>
                      <a:pt x="316" y="903"/>
                    </a:moveTo>
                    <a:lnTo>
                      <a:pt x="352" y="903"/>
                    </a:lnTo>
                    <a:lnTo>
                      <a:pt x="352" y="912"/>
                    </a:lnTo>
                    <a:lnTo>
                      <a:pt x="316" y="912"/>
                    </a:lnTo>
                    <a:lnTo>
                      <a:pt x="316" y="903"/>
                    </a:lnTo>
                    <a:close/>
                    <a:moveTo>
                      <a:pt x="379" y="903"/>
                    </a:moveTo>
                    <a:lnTo>
                      <a:pt x="415" y="903"/>
                    </a:lnTo>
                    <a:lnTo>
                      <a:pt x="415" y="912"/>
                    </a:lnTo>
                    <a:lnTo>
                      <a:pt x="379" y="912"/>
                    </a:lnTo>
                    <a:lnTo>
                      <a:pt x="379" y="903"/>
                    </a:lnTo>
                    <a:close/>
                    <a:moveTo>
                      <a:pt x="442" y="903"/>
                    </a:moveTo>
                    <a:lnTo>
                      <a:pt x="478" y="903"/>
                    </a:lnTo>
                    <a:lnTo>
                      <a:pt x="478" y="912"/>
                    </a:lnTo>
                    <a:lnTo>
                      <a:pt x="442" y="912"/>
                    </a:lnTo>
                    <a:lnTo>
                      <a:pt x="442" y="903"/>
                    </a:lnTo>
                    <a:close/>
                    <a:moveTo>
                      <a:pt x="505" y="903"/>
                    </a:moveTo>
                    <a:lnTo>
                      <a:pt x="541" y="903"/>
                    </a:lnTo>
                    <a:lnTo>
                      <a:pt x="541" y="912"/>
                    </a:lnTo>
                    <a:lnTo>
                      <a:pt x="505" y="912"/>
                    </a:lnTo>
                    <a:lnTo>
                      <a:pt x="505" y="903"/>
                    </a:lnTo>
                    <a:close/>
                    <a:moveTo>
                      <a:pt x="568" y="903"/>
                    </a:moveTo>
                    <a:lnTo>
                      <a:pt x="604" y="903"/>
                    </a:lnTo>
                    <a:lnTo>
                      <a:pt x="604" y="912"/>
                    </a:lnTo>
                    <a:lnTo>
                      <a:pt x="568" y="912"/>
                    </a:lnTo>
                    <a:lnTo>
                      <a:pt x="568" y="903"/>
                    </a:lnTo>
                    <a:close/>
                    <a:moveTo>
                      <a:pt x="631" y="903"/>
                    </a:moveTo>
                    <a:lnTo>
                      <a:pt x="667" y="903"/>
                    </a:lnTo>
                    <a:lnTo>
                      <a:pt x="667" y="912"/>
                    </a:lnTo>
                    <a:lnTo>
                      <a:pt x="631" y="912"/>
                    </a:lnTo>
                    <a:lnTo>
                      <a:pt x="631" y="903"/>
                    </a:lnTo>
                    <a:close/>
                    <a:moveTo>
                      <a:pt x="694" y="903"/>
                    </a:moveTo>
                    <a:lnTo>
                      <a:pt x="730" y="903"/>
                    </a:lnTo>
                    <a:lnTo>
                      <a:pt x="730" y="912"/>
                    </a:lnTo>
                    <a:lnTo>
                      <a:pt x="694" y="912"/>
                    </a:lnTo>
                    <a:lnTo>
                      <a:pt x="694" y="903"/>
                    </a:lnTo>
                    <a:close/>
                    <a:moveTo>
                      <a:pt x="757" y="903"/>
                    </a:moveTo>
                    <a:lnTo>
                      <a:pt x="793" y="903"/>
                    </a:lnTo>
                    <a:lnTo>
                      <a:pt x="793" y="912"/>
                    </a:lnTo>
                    <a:lnTo>
                      <a:pt x="757" y="912"/>
                    </a:lnTo>
                    <a:lnTo>
                      <a:pt x="757" y="903"/>
                    </a:lnTo>
                    <a:close/>
                    <a:moveTo>
                      <a:pt x="820" y="903"/>
                    </a:moveTo>
                    <a:lnTo>
                      <a:pt x="856" y="903"/>
                    </a:lnTo>
                    <a:lnTo>
                      <a:pt x="856" y="912"/>
                    </a:lnTo>
                    <a:lnTo>
                      <a:pt x="820" y="912"/>
                    </a:lnTo>
                    <a:lnTo>
                      <a:pt x="820" y="903"/>
                    </a:lnTo>
                    <a:close/>
                    <a:moveTo>
                      <a:pt x="883" y="903"/>
                    </a:moveTo>
                    <a:lnTo>
                      <a:pt x="919" y="903"/>
                    </a:lnTo>
                    <a:lnTo>
                      <a:pt x="919" y="912"/>
                    </a:lnTo>
                    <a:lnTo>
                      <a:pt x="883" y="912"/>
                    </a:lnTo>
                    <a:lnTo>
                      <a:pt x="883" y="903"/>
                    </a:lnTo>
                    <a:close/>
                    <a:moveTo>
                      <a:pt x="946" y="903"/>
                    </a:moveTo>
                    <a:lnTo>
                      <a:pt x="982" y="903"/>
                    </a:lnTo>
                    <a:lnTo>
                      <a:pt x="982" y="912"/>
                    </a:lnTo>
                    <a:lnTo>
                      <a:pt x="946" y="912"/>
                    </a:lnTo>
                    <a:lnTo>
                      <a:pt x="946" y="903"/>
                    </a:lnTo>
                    <a:close/>
                    <a:moveTo>
                      <a:pt x="1009" y="903"/>
                    </a:moveTo>
                    <a:lnTo>
                      <a:pt x="1045" y="903"/>
                    </a:lnTo>
                    <a:lnTo>
                      <a:pt x="1045" y="912"/>
                    </a:lnTo>
                    <a:lnTo>
                      <a:pt x="1009" y="912"/>
                    </a:lnTo>
                    <a:lnTo>
                      <a:pt x="1009" y="903"/>
                    </a:lnTo>
                    <a:close/>
                    <a:moveTo>
                      <a:pt x="1072" y="903"/>
                    </a:moveTo>
                    <a:lnTo>
                      <a:pt x="1108" y="903"/>
                    </a:lnTo>
                    <a:lnTo>
                      <a:pt x="1108" y="912"/>
                    </a:lnTo>
                    <a:lnTo>
                      <a:pt x="1072" y="912"/>
                    </a:lnTo>
                    <a:lnTo>
                      <a:pt x="1072" y="903"/>
                    </a:lnTo>
                    <a:close/>
                    <a:moveTo>
                      <a:pt x="1136" y="903"/>
                    </a:moveTo>
                    <a:lnTo>
                      <a:pt x="1172" y="903"/>
                    </a:lnTo>
                    <a:lnTo>
                      <a:pt x="1172" y="912"/>
                    </a:lnTo>
                    <a:lnTo>
                      <a:pt x="1136" y="912"/>
                    </a:lnTo>
                    <a:lnTo>
                      <a:pt x="1136" y="903"/>
                    </a:lnTo>
                    <a:close/>
                    <a:moveTo>
                      <a:pt x="1199" y="903"/>
                    </a:moveTo>
                    <a:lnTo>
                      <a:pt x="1235" y="903"/>
                    </a:lnTo>
                    <a:lnTo>
                      <a:pt x="1235" y="912"/>
                    </a:lnTo>
                    <a:lnTo>
                      <a:pt x="1199" y="912"/>
                    </a:lnTo>
                    <a:lnTo>
                      <a:pt x="1199" y="903"/>
                    </a:lnTo>
                    <a:close/>
                    <a:moveTo>
                      <a:pt x="1262" y="903"/>
                    </a:moveTo>
                    <a:lnTo>
                      <a:pt x="1298" y="903"/>
                    </a:lnTo>
                    <a:lnTo>
                      <a:pt x="1298" y="912"/>
                    </a:lnTo>
                    <a:lnTo>
                      <a:pt x="1262" y="912"/>
                    </a:lnTo>
                    <a:lnTo>
                      <a:pt x="1262" y="903"/>
                    </a:lnTo>
                    <a:close/>
                    <a:moveTo>
                      <a:pt x="1325" y="903"/>
                    </a:moveTo>
                    <a:lnTo>
                      <a:pt x="1361" y="903"/>
                    </a:lnTo>
                    <a:lnTo>
                      <a:pt x="1361" y="912"/>
                    </a:lnTo>
                    <a:lnTo>
                      <a:pt x="1325" y="912"/>
                    </a:lnTo>
                    <a:lnTo>
                      <a:pt x="1325" y="903"/>
                    </a:lnTo>
                    <a:close/>
                    <a:moveTo>
                      <a:pt x="1388" y="903"/>
                    </a:moveTo>
                    <a:lnTo>
                      <a:pt x="1424" y="903"/>
                    </a:lnTo>
                    <a:lnTo>
                      <a:pt x="1424" y="912"/>
                    </a:lnTo>
                    <a:lnTo>
                      <a:pt x="1388" y="912"/>
                    </a:lnTo>
                    <a:lnTo>
                      <a:pt x="1388" y="903"/>
                    </a:lnTo>
                    <a:close/>
                    <a:moveTo>
                      <a:pt x="1451" y="903"/>
                    </a:moveTo>
                    <a:lnTo>
                      <a:pt x="1487" y="903"/>
                    </a:lnTo>
                    <a:lnTo>
                      <a:pt x="1487" y="912"/>
                    </a:lnTo>
                    <a:lnTo>
                      <a:pt x="1451" y="912"/>
                    </a:lnTo>
                    <a:lnTo>
                      <a:pt x="1451" y="903"/>
                    </a:lnTo>
                    <a:close/>
                    <a:moveTo>
                      <a:pt x="1514" y="903"/>
                    </a:moveTo>
                    <a:lnTo>
                      <a:pt x="1550" y="903"/>
                    </a:lnTo>
                    <a:lnTo>
                      <a:pt x="1550" y="912"/>
                    </a:lnTo>
                    <a:lnTo>
                      <a:pt x="1514" y="912"/>
                    </a:lnTo>
                    <a:lnTo>
                      <a:pt x="1514" y="903"/>
                    </a:lnTo>
                    <a:close/>
                    <a:moveTo>
                      <a:pt x="1577" y="903"/>
                    </a:moveTo>
                    <a:lnTo>
                      <a:pt x="1613" y="903"/>
                    </a:lnTo>
                    <a:lnTo>
                      <a:pt x="1613" y="912"/>
                    </a:lnTo>
                    <a:lnTo>
                      <a:pt x="1577" y="912"/>
                    </a:lnTo>
                    <a:lnTo>
                      <a:pt x="1577" y="903"/>
                    </a:lnTo>
                    <a:close/>
                    <a:moveTo>
                      <a:pt x="1640" y="903"/>
                    </a:moveTo>
                    <a:lnTo>
                      <a:pt x="1676" y="903"/>
                    </a:lnTo>
                    <a:lnTo>
                      <a:pt x="1676" y="912"/>
                    </a:lnTo>
                    <a:lnTo>
                      <a:pt x="1640" y="912"/>
                    </a:lnTo>
                    <a:lnTo>
                      <a:pt x="1640" y="903"/>
                    </a:lnTo>
                    <a:close/>
                    <a:moveTo>
                      <a:pt x="1703" y="903"/>
                    </a:moveTo>
                    <a:lnTo>
                      <a:pt x="1739" y="903"/>
                    </a:lnTo>
                    <a:lnTo>
                      <a:pt x="1739" y="912"/>
                    </a:lnTo>
                    <a:lnTo>
                      <a:pt x="1703" y="912"/>
                    </a:lnTo>
                    <a:lnTo>
                      <a:pt x="1703" y="903"/>
                    </a:lnTo>
                    <a:close/>
                    <a:moveTo>
                      <a:pt x="1766" y="903"/>
                    </a:moveTo>
                    <a:lnTo>
                      <a:pt x="1802" y="903"/>
                    </a:lnTo>
                    <a:lnTo>
                      <a:pt x="1802" y="912"/>
                    </a:lnTo>
                    <a:lnTo>
                      <a:pt x="1766" y="912"/>
                    </a:lnTo>
                    <a:lnTo>
                      <a:pt x="1766" y="903"/>
                    </a:lnTo>
                    <a:close/>
                    <a:moveTo>
                      <a:pt x="1829" y="903"/>
                    </a:moveTo>
                    <a:lnTo>
                      <a:pt x="1865" y="903"/>
                    </a:lnTo>
                    <a:lnTo>
                      <a:pt x="1865" y="912"/>
                    </a:lnTo>
                    <a:lnTo>
                      <a:pt x="1829" y="912"/>
                    </a:lnTo>
                    <a:lnTo>
                      <a:pt x="1829" y="903"/>
                    </a:lnTo>
                    <a:close/>
                    <a:moveTo>
                      <a:pt x="1892" y="903"/>
                    </a:moveTo>
                    <a:lnTo>
                      <a:pt x="1928" y="903"/>
                    </a:lnTo>
                    <a:lnTo>
                      <a:pt x="1928" y="912"/>
                    </a:lnTo>
                    <a:lnTo>
                      <a:pt x="1892" y="912"/>
                    </a:lnTo>
                    <a:lnTo>
                      <a:pt x="1892" y="903"/>
                    </a:lnTo>
                    <a:close/>
                    <a:moveTo>
                      <a:pt x="1955" y="903"/>
                    </a:moveTo>
                    <a:lnTo>
                      <a:pt x="1991" y="903"/>
                    </a:lnTo>
                    <a:lnTo>
                      <a:pt x="1991" y="912"/>
                    </a:lnTo>
                    <a:lnTo>
                      <a:pt x="1955" y="912"/>
                    </a:lnTo>
                    <a:lnTo>
                      <a:pt x="1955" y="903"/>
                    </a:lnTo>
                    <a:close/>
                    <a:moveTo>
                      <a:pt x="2018" y="903"/>
                    </a:moveTo>
                    <a:lnTo>
                      <a:pt x="2054" y="903"/>
                    </a:lnTo>
                    <a:lnTo>
                      <a:pt x="2054" y="912"/>
                    </a:lnTo>
                    <a:lnTo>
                      <a:pt x="2018" y="912"/>
                    </a:lnTo>
                    <a:lnTo>
                      <a:pt x="2018" y="903"/>
                    </a:lnTo>
                    <a:close/>
                    <a:moveTo>
                      <a:pt x="2081" y="903"/>
                    </a:moveTo>
                    <a:lnTo>
                      <a:pt x="2117" y="903"/>
                    </a:lnTo>
                    <a:lnTo>
                      <a:pt x="2117" y="912"/>
                    </a:lnTo>
                    <a:lnTo>
                      <a:pt x="2081" y="912"/>
                    </a:lnTo>
                    <a:lnTo>
                      <a:pt x="2081" y="903"/>
                    </a:lnTo>
                    <a:close/>
                    <a:moveTo>
                      <a:pt x="2144" y="903"/>
                    </a:moveTo>
                    <a:lnTo>
                      <a:pt x="2181" y="903"/>
                    </a:lnTo>
                    <a:lnTo>
                      <a:pt x="2181" y="912"/>
                    </a:lnTo>
                    <a:lnTo>
                      <a:pt x="2144" y="912"/>
                    </a:lnTo>
                    <a:lnTo>
                      <a:pt x="2144" y="903"/>
                    </a:lnTo>
                    <a:close/>
                    <a:moveTo>
                      <a:pt x="2208" y="903"/>
                    </a:moveTo>
                    <a:lnTo>
                      <a:pt x="2244" y="903"/>
                    </a:lnTo>
                    <a:lnTo>
                      <a:pt x="2244" y="912"/>
                    </a:lnTo>
                    <a:lnTo>
                      <a:pt x="2208" y="912"/>
                    </a:lnTo>
                    <a:lnTo>
                      <a:pt x="2208" y="903"/>
                    </a:lnTo>
                    <a:close/>
                    <a:moveTo>
                      <a:pt x="2271" y="903"/>
                    </a:moveTo>
                    <a:lnTo>
                      <a:pt x="2307" y="903"/>
                    </a:lnTo>
                    <a:lnTo>
                      <a:pt x="2307" y="912"/>
                    </a:lnTo>
                    <a:lnTo>
                      <a:pt x="2271" y="912"/>
                    </a:lnTo>
                    <a:lnTo>
                      <a:pt x="2271" y="903"/>
                    </a:lnTo>
                    <a:close/>
                    <a:moveTo>
                      <a:pt x="2334" y="903"/>
                    </a:moveTo>
                    <a:lnTo>
                      <a:pt x="2370" y="903"/>
                    </a:lnTo>
                    <a:lnTo>
                      <a:pt x="2370" y="912"/>
                    </a:lnTo>
                    <a:lnTo>
                      <a:pt x="2334" y="912"/>
                    </a:lnTo>
                    <a:lnTo>
                      <a:pt x="2334" y="903"/>
                    </a:lnTo>
                    <a:close/>
                    <a:moveTo>
                      <a:pt x="2397" y="903"/>
                    </a:moveTo>
                    <a:lnTo>
                      <a:pt x="2433" y="903"/>
                    </a:lnTo>
                    <a:lnTo>
                      <a:pt x="2433" y="912"/>
                    </a:lnTo>
                    <a:lnTo>
                      <a:pt x="2397" y="912"/>
                    </a:lnTo>
                    <a:lnTo>
                      <a:pt x="2397" y="903"/>
                    </a:lnTo>
                    <a:close/>
                    <a:moveTo>
                      <a:pt x="2460" y="903"/>
                    </a:moveTo>
                    <a:lnTo>
                      <a:pt x="2496" y="903"/>
                    </a:lnTo>
                    <a:lnTo>
                      <a:pt x="2496" y="912"/>
                    </a:lnTo>
                    <a:lnTo>
                      <a:pt x="2460" y="912"/>
                    </a:lnTo>
                    <a:lnTo>
                      <a:pt x="2460" y="903"/>
                    </a:lnTo>
                    <a:close/>
                    <a:moveTo>
                      <a:pt x="2523" y="903"/>
                    </a:moveTo>
                    <a:lnTo>
                      <a:pt x="2559" y="903"/>
                    </a:lnTo>
                    <a:lnTo>
                      <a:pt x="2559" y="912"/>
                    </a:lnTo>
                    <a:lnTo>
                      <a:pt x="2523" y="912"/>
                    </a:lnTo>
                    <a:lnTo>
                      <a:pt x="2523" y="903"/>
                    </a:lnTo>
                    <a:close/>
                    <a:moveTo>
                      <a:pt x="2586" y="903"/>
                    </a:moveTo>
                    <a:lnTo>
                      <a:pt x="2622" y="903"/>
                    </a:lnTo>
                    <a:lnTo>
                      <a:pt x="2622" y="912"/>
                    </a:lnTo>
                    <a:lnTo>
                      <a:pt x="2586" y="912"/>
                    </a:lnTo>
                    <a:lnTo>
                      <a:pt x="2586" y="903"/>
                    </a:lnTo>
                    <a:close/>
                    <a:moveTo>
                      <a:pt x="2649" y="903"/>
                    </a:moveTo>
                    <a:lnTo>
                      <a:pt x="2685" y="903"/>
                    </a:lnTo>
                    <a:lnTo>
                      <a:pt x="2685" y="912"/>
                    </a:lnTo>
                    <a:lnTo>
                      <a:pt x="2649" y="912"/>
                    </a:lnTo>
                    <a:lnTo>
                      <a:pt x="2649" y="903"/>
                    </a:lnTo>
                    <a:close/>
                    <a:moveTo>
                      <a:pt x="2712" y="903"/>
                    </a:moveTo>
                    <a:lnTo>
                      <a:pt x="2748" y="903"/>
                    </a:lnTo>
                    <a:lnTo>
                      <a:pt x="2748" y="912"/>
                    </a:lnTo>
                    <a:lnTo>
                      <a:pt x="2712" y="912"/>
                    </a:lnTo>
                    <a:lnTo>
                      <a:pt x="2712" y="903"/>
                    </a:lnTo>
                    <a:close/>
                    <a:moveTo>
                      <a:pt x="2775" y="903"/>
                    </a:moveTo>
                    <a:lnTo>
                      <a:pt x="2811" y="903"/>
                    </a:lnTo>
                    <a:lnTo>
                      <a:pt x="2811" y="912"/>
                    </a:lnTo>
                    <a:lnTo>
                      <a:pt x="2775" y="912"/>
                    </a:lnTo>
                    <a:lnTo>
                      <a:pt x="2775" y="903"/>
                    </a:lnTo>
                    <a:close/>
                    <a:moveTo>
                      <a:pt x="2838" y="903"/>
                    </a:moveTo>
                    <a:lnTo>
                      <a:pt x="2874" y="903"/>
                    </a:lnTo>
                    <a:lnTo>
                      <a:pt x="2874" y="912"/>
                    </a:lnTo>
                    <a:lnTo>
                      <a:pt x="2838" y="912"/>
                    </a:lnTo>
                    <a:lnTo>
                      <a:pt x="2838" y="903"/>
                    </a:lnTo>
                    <a:close/>
                    <a:moveTo>
                      <a:pt x="2901" y="903"/>
                    </a:moveTo>
                    <a:lnTo>
                      <a:pt x="2937" y="903"/>
                    </a:lnTo>
                    <a:lnTo>
                      <a:pt x="2937" y="912"/>
                    </a:lnTo>
                    <a:lnTo>
                      <a:pt x="2901" y="912"/>
                    </a:lnTo>
                    <a:lnTo>
                      <a:pt x="2901" y="903"/>
                    </a:lnTo>
                    <a:close/>
                    <a:moveTo>
                      <a:pt x="2964" y="903"/>
                    </a:moveTo>
                    <a:lnTo>
                      <a:pt x="3000" y="903"/>
                    </a:lnTo>
                    <a:lnTo>
                      <a:pt x="3000" y="912"/>
                    </a:lnTo>
                    <a:lnTo>
                      <a:pt x="2964" y="912"/>
                    </a:lnTo>
                    <a:lnTo>
                      <a:pt x="2964" y="903"/>
                    </a:lnTo>
                    <a:close/>
                    <a:moveTo>
                      <a:pt x="3027" y="903"/>
                    </a:moveTo>
                    <a:lnTo>
                      <a:pt x="3063" y="903"/>
                    </a:lnTo>
                    <a:lnTo>
                      <a:pt x="3063" y="912"/>
                    </a:lnTo>
                    <a:lnTo>
                      <a:pt x="3027" y="912"/>
                    </a:lnTo>
                    <a:lnTo>
                      <a:pt x="3027" y="903"/>
                    </a:lnTo>
                    <a:close/>
                    <a:moveTo>
                      <a:pt x="3090" y="903"/>
                    </a:moveTo>
                    <a:lnTo>
                      <a:pt x="3126" y="903"/>
                    </a:lnTo>
                    <a:lnTo>
                      <a:pt x="3126" y="912"/>
                    </a:lnTo>
                    <a:lnTo>
                      <a:pt x="3090" y="912"/>
                    </a:lnTo>
                    <a:lnTo>
                      <a:pt x="3090" y="903"/>
                    </a:lnTo>
                    <a:close/>
                    <a:moveTo>
                      <a:pt x="3153" y="903"/>
                    </a:moveTo>
                    <a:lnTo>
                      <a:pt x="3189" y="903"/>
                    </a:lnTo>
                    <a:lnTo>
                      <a:pt x="3189" y="912"/>
                    </a:lnTo>
                    <a:lnTo>
                      <a:pt x="3153" y="912"/>
                    </a:lnTo>
                    <a:lnTo>
                      <a:pt x="3153" y="903"/>
                    </a:lnTo>
                    <a:close/>
                    <a:moveTo>
                      <a:pt x="3216" y="903"/>
                    </a:moveTo>
                    <a:lnTo>
                      <a:pt x="3253" y="903"/>
                    </a:lnTo>
                    <a:lnTo>
                      <a:pt x="3253" y="912"/>
                    </a:lnTo>
                    <a:lnTo>
                      <a:pt x="3216" y="912"/>
                    </a:lnTo>
                    <a:lnTo>
                      <a:pt x="3216" y="903"/>
                    </a:lnTo>
                    <a:close/>
                    <a:moveTo>
                      <a:pt x="3280" y="903"/>
                    </a:moveTo>
                    <a:lnTo>
                      <a:pt x="3316" y="903"/>
                    </a:lnTo>
                    <a:lnTo>
                      <a:pt x="3316" y="912"/>
                    </a:lnTo>
                    <a:lnTo>
                      <a:pt x="3280" y="912"/>
                    </a:lnTo>
                    <a:lnTo>
                      <a:pt x="3280" y="903"/>
                    </a:lnTo>
                    <a:close/>
                    <a:moveTo>
                      <a:pt x="3343" y="903"/>
                    </a:moveTo>
                    <a:lnTo>
                      <a:pt x="3379" y="903"/>
                    </a:lnTo>
                    <a:lnTo>
                      <a:pt x="3379" y="912"/>
                    </a:lnTo>
                    <a:lnTo>
                      <a:pt x="3343" y="912"/>
                    </a:lnTo>
                    <a:lnTo>
                      <a:pt x="3343" y="903"/>
                    </a:lnTo>
                    <a:close/>
                    <a:moveTo>
                      <a:pt x="3406" y="903"/>
                    </a:moveTo>
                    <a:lnTo>
                      <a:pt x="3442" y="903"/>
                    </a:lnTo>
                    <a:lnTo>
                      <a:pt x="3442" y="912"/>
                    </a:lnTo>
                    <a:lnTo>
                      <a:pt x="3406" y="912"/>
                    </a:lnTo>
                    <a:lnTo>
                      <a:pt x="3406" y="903"/>
                    </a:lnTo>
                    <a:close/>
                    <a:moveTo>
                      <a:pt x="3469" y="903"/>
                    </a:moveTo>
                    <a:lnTo>
                      <a:pt x="3505" y="903"/>
                    </a:lnTo>
                    <a:lnTo>
                      <a:pt x="3505" y="912"/>
                    </a:lnTo>
                    <a:lnTo>
                      <a:pt x="3469" y="912"/>
                    </a:lnTo>
                    <a:lnTo>
                      <a:pt x="3469" y="903"/>
                    </a:lnTo>
                    <a:close/>
                    <a:moveTo>
                      <a:pt x="3532" y="903"/>
                    </a:moveTo>
                    <a:lnTo>
                      <a:pt x="3568" y="903"/>
                    </a:lnTo>
                    <a:lnTo>
                      <a:pt x="3568" y="912"/>
                    </a:lnTo>
                    <a:lnTo>
                      <a:pt x="3532" y="912"/>
                    </a:lnTo>
                    <a:lnTo>
                      <a:pt x="3532" y="903"/>
                    </a:lnTo>
                    <a:close/>
                    <a:moveTo>
                      <a:pt x="3595" y="903"/>
                    </a:moveTo>
                    <a:lnTo>
                      <a:pt x="3631" y="903"/>
                    </a:lnTo>
                    <a:lnTo>
                      <a:pt x="3631" y="912"/>
                    </a:lnTo>
                    <a:lnTo>
                      <a:pt x="3595" y="912"/>
                    </a:lnTo>
                    <a:lnTo>
                      <a:pt x="3595" y="903"/>
                    </a:lnTo>
                    <a:close/>
                    <a:moveTo>
                      <a:pt x="3658" y="903"/>
                    </a:moveTo>
                    <a:lnTo>
                      <a:pt x="3694" y="903"/>
                    </a:lnTo>
                    <a:lnTo>
                      <a:pt x="3694" y="912"/>
                    </a:lnTo>
                    <a:lnTo>
                      <a:pt x="3658" y="912"/>
                    </a:lnTo>
                    <a:lnTo>
                      <a:pt x="3658" y="903"/>
                    </a:lnTo>
                    <a:close/>
                    <a:moveTo>
                      <a:pt x="3721" y="903"/>
                    </a:moveTo>
                    <a:lnTo>
                      <a:pt x="3757" y="903"/>
                    </a:lnTo>
                    <a:lnTo>
                      <a:pt x="3757" y="912"/>
                    </a:lnTo>
                    <a:lnTo>
                      <a:pt x="3721" y="912"/>
                    </a:lnTo>
                    <a:lnTo>
                      <a:pt x="3721" y="903"/>
                    </a:lnTo>
                    <a:close/>
                    <a:moveTo>
                      <a:pt x="3784" y="903"/>
                    </a:moveTo>
                    <a:lnTo>
                      <a:pt x="3820" y="903"/>
                    </a:lnTo>
                    <a:lnTo>
                      <a:pt x="3820" y="912"/>
                    </a:lnTo>
                    <a:lnTo>
                      <a:pt x="3784" y="912"/>
                    </a:lnTo>
                    <a:lnTo>
                      <a:pt x="3784" y="903"/>
                    </a:lnTo>
                    <a:close/>
                    <a:moveTo>
                      <a:pt x="3847" y="903"/>
                    </a:moveTo>
                    <a:lnTo>
                      <a:pt x="3883" y="903"/>
                    </a:lnTo>
                    <a:lnTo>
                      <a:pt x="3883" y="912"/>
                    </a:lnTo>
                    <a:lnTo>
                      <a:pt x="3847" y="912"/>
                    </a:lnTo>
                    <a:lnTo>
                      <a:pt x="3847" y="903"/>
                    </a:lnTo>
                    <a:close/>
                    <a:moveTo>
                      <a:pt x="3910" y="903"/>
                    </a:moveTo>
                    <a:lnTo>
                      <a:pt x="3946" y="903"/>
                    </a:lnTo>
                    <a:lnTo>
                      <a:pt x="3946" y="912"/>
                    </a:lnTo>
                    <a:lnTo>
                      <a:pt x="3910" y="912"/>
                    </a:lnTo>
                    <a:lnTo>
                      <a:pt x="3910" y="903"/>
                    </a:lnTo>
                    <a:close/>
                    <a:moveTo>
                      <a:pt x="3973" y="903"/>
                    </a:moveTo>
                    <a:lnTo>
                      <a:pt x="4009" y="903"/>
                    </a:lnTo>
                    <a:lnTo>
                      <a:pt x="4009" y="912"/>
                    </a:lnTo>
                    <a:lnTo>
                      <a:pt x="3973" y="912"/>
                    </a:lnTo>
                    <a:lnTo>
                      <a:pt x="3973" y="903"/>
                    </a:lnTo>
                    <a:close/>
                    <a:moveTo>
                      <a:pt x="4036" y="903"/>
                    </a:moveTo>
                    <a:lnTo>
                      <a:pt x="4072" y="903"/>
                    </a:lnTo>
                    <a:lnTo>
                      <a:pt x="4072" y="912"/>
                    </a:lnTo>
                    <a:lnTo>
                      <a:pt x="4036" y="912"/>
                    </a:lnTo>
                    <a:lnTo>
                      <a:pt x="4036" y="903"/>
                    </a:lnTo>
                    <a:close/>
                    <a:moveTo>
                      <a:pt x="4099" y="903"/>
                    </a:moveTo>
                    <a:lnTo>
                      <a:pt x="4135" y="903"/>
                    </a:lnTo>
                    <a:lnTo>
                      <a:pt x="4135" y="912"/>
                    </a:lnTo>
                    <a:lnTo>
                      <a:pt x="4099" y="912"/>
                    </a:lnTo>
                    <a:lnTo>
                      <a:pt x="4099" y="903"/>
                    </a:lnTo>
                    <a:close/>
                    <a:moveTo>
                      <a:pt x="4162" y="903"/>
                    </a:moveTo>
                    <a:lnTo>
                      <a:pt x="4198" y="903"/>
                    </a:lnTo>
                    <a:lnTo>
                      <a:pt x="4198" y="912"/>
                    </a:lnTo>
                    <a:lnTo>
                      <a:pt x="4162" y="912"/>
                    </a:lnTo>
                    <a:lnTo>
                      <a:pt x="4162" y="903"/>
                    </a:lnTo>
                    <a:close/>
                    <a:moveTo>
                      <a:pt x="4225" y="903"/>
                    </a:moveTo>
                    <a:lnTo>
                      <a:pt x="4261" y="903"/>
                    </a:lnTo>
                    <a:lnTo>
                      <a:pt x="4261" y="912"/>
                    </a:lnTo>
                    <a:lnTo>
                      <a:pt x="4225" y="912"/>
                    </a:lnTo>
                    <a:lnTo>
                      <a:pt x="4225" y="903"/>
                    </a:lnTo>
                    <a:close/>
                    <a:moveTo>
                      <a:pt x="4289" y="903"/>
                    </a:moveTo>
                    <a:lnTo>
                      <a:pt x="4325" y="903"/>
                    </a:lnTo>
                    <a:lnTo>
                      <a:pt x="4325" y="912"/>
                    </a:lnTo>
                    <a:lnTo>
                      <a:pt x="4289" y="912"/>
                    </a:lnTo>
                    <a:lnTo>
                      <a:pt x="4289" y="903"/>
                    </a:lnTo>
                    <a:close/>
                    <a:moveTo>
                      <a:pt x="4352" y="903"/>
                    </a:moveTo>
                    <a:lnTo>
                      <a:pt x="4388" y="903"/>
                    </a:lnTo>
                    <a:lnTo>
                      <a:pt x="4388" y="912"/>
                    </a:lnTo>
                    <a:lnTo>
                      <a:pt x="4352" y="912"/>
                    </a:lnTo>
                    <a:lnTo>
                      <a:pt x="4352" y="903"/>
                    </a:lnTo>
                    <a:close/>
                    <a:moveTo>
                      <a:pt x="4415" y="903"/>
                    </a:moveTo>
                    <a:lnTo>
                      <a:pt x="4451" y="903"/>
                    </a:lnTo>
                    <a:lnTo>
                      <a:pt x="4451" y="912"/>
                    </a:lnTo>
                    <a:lnTo>
                      <a:pt x="4415" y="912"/>
                    </a:lnTo>
                    <a:lnTo>
                      <a:pt x="4415" y="903"/>
                    </a:lnTo>
                    <a:close/>
                    <a:moveTo>
                      <a:pt x="4478" y="903"/>
                    </a:moveTo>
                    <a:lnTo>
                      <a:pt x="4514" y="903"/>
                    </a:lnTo>
                    <a:lnTo>
                      <a:pt x="4514" y="912"/>
                    </a:lnTo>
                    <a:lnTo>
                      <a:pt x="4478" y="912"/>
                    </a:lnTo>
                    <a:lnTo>
                      <a:pt x="4478" y="903"/>
                    </a:lnTo>
                    <a:close/>
                    <a:moveTo>
                      <a:pt x="4541" y="903"/>
                    </a:moveTo>
                    <a:lnTo>
                      <a:pt x="4577" y="903"/>
                    </a:lnTo>
                    <a:lnTo>
                      <a:pt x="4577" y="912"/>
                    </a:lnTo>
                    <a:lnTo>
                      <a:pt x="4541" y="912"/>
                    </a:lnTo>
                    <a:lnTo>
                      <a:pt x="4541" y="903"/>
                    </a:lnTo>
                    <a:close/>
                    <a:moveTo>
                      <a:pt x="4604" y="903"/>
                    </a:moveTo>
                    <a:lnTo>
                      <a:pt x="4640" y="903"/>
                    </a:lnTo>
                    <a:lnTo>
                      <a:pt x="4640" y="912"/>
                    </a:lnTo>
                    <a:lnTo>
                      <a:pt x="4604" y="912"/>
                    </a:lnTo>
                    <a:lnTo>
                      <a:pt x="4604" y="903"/>
                    </a:lnTo>
                    <a:close/>
                    <a:moveTo>
                      <a:pt x="0" y="602"/>
                    </a:moveTo>
                    <a:lnTo>
                      <a:pt x="36" y="602"/>
                    </a:lnTo>
                    <a:lnTo>
                      <a:pt x="36" y="611"/>
                    </a:lnTo>
                    <a:lnTo>
                      <a:pt x="0" y="611"/>
                    </a:lnTo>
                    <a:lnTo>
                      <a:pt x="0" y="602"/>
                    </a:lnTo>
                    <a:close/>
                    <a:moveTo>
                      <a:pt x="63" y="602"/>
                    </a:moveTo>
                    <a:lnTo>
                      <a:pt x="100" y="602"/>
                    </a:lnTo>
                    <a:lnTo>
                      <a:pt x="100" y="611"/>
                    </a:lnTo>
                    <a:lnTo>
                      <a:pt x="63" y="611"/>
                    </a:lnTo>
                    <a:lnTo>
                      <a:pt x="63" y="602"/>
                    </a:lnTo>
                    <a:close/>
                    <a:moveTo>
                      <a:pt x="127" y="602"/>
                    </a:moveTo>
                    <a:lnTo>
                      <a:pt x="163" y="602"/>
                    </a:lnTo>
                    <a:lnTo>
                      <a:pt x="163" y="611"/>
                    </a:lnTo>
                    <a:lnTo>
                      <a:pt x="127" y="611"/>
                    </a:lnTo>
                    <a:lnTo>
                      <a:pt x="127" y="602"/>
                    </a:lnTo>
                    <a:close/>
                    <a:moveTo>
                      <a:pt x="190" y="602"/>
                    </a:moveTo>
                    <a:lnTo>
                      <a:pt x="226" y="602"/>
                    </a:lnTo>
                    <a:lnTo>
                      <a:pt x="226" y="611"/>
                    </a:lnTo>
                    <a:lnTo>
                      <a:pt x="190" y="611"/>
                    </a:lnTo>
                    <a:lnTo>
                      <a:pt x="190" y="602"/>
                    </a:lnTo>
                    <a:close/>
                    <a:moveTo>
                      <a:pt x="253" y="602"/>
                    </a:moveTo>
                    <a:lnTo>
                      <a:pt x="289" y="602"/>
                    </a:lnTo>
                    <a:lnTo>
                      <a:pt x="289" y="611"/>
                    </a:lnTo>
                    <a:lnTo>
                      <a:pt x="253" y="611"/>
                    </a:lnTo>
                    <a:lnTo>
                      <a:pt x="253" y="602"/>
                    </a:lnTo>
                    <a:close/>
                    <a:moveTo>
                      <a:pt x="316" y="602"/>
                    </a:moveTo>
                    <a:lnTo>
                      <a:pt x="352" y="602"/>
                    </a:lnTo>
                    <a:lnTo>
                      <a:pt x="352" y="611"/>
                    </a:lnTo>
                    <a:lnTo>
                      <a:pt x="316" y="611"/>
                    </a:lnTo>
                    <a:lnTo>
                      <a:pt x="316" y="602"/>
                    </a:lnTo>
                    <a:close/>
                    <a:moveTo>
                      <a:pt x="379" y="602"/>
                    </a:moveTo>
                    <a:lnTo>
                      <a:pt x="415" y="602"/>
                    </a:lnTo>
                    <a:lnTo>
                      <a:pt x="415" y="611"/>
                    </a:lnTo>
                    <a:lnTo>
                      <a:pt x="379" y="611"/>
                    </a:lnTo>
                    <a:lnTo>
                      <a:pt x="379" y="602"/>
                    </a:lnTo>
                    <a:close/>
                    <a:moveTo>
                      <a:pt x="442" y="602"/>
                    </a:moveTo>
                    <a:lnTo>
                      <a:pt x="478" y="602"/>
                    </a:lnTo>
                    <a:lnTo>
                      <a:pt x="478" y="611"/>
                    </a:lnTo>
                    <a:lnTo>
                      <a:pt x="442" y="611"/>
                    </a:lnTo>
                    <a:lnTo>
                      <a:pt x="442" y="602"/>
                    </a:lnTo>
                    <a:close/>
                    <a:moveTo>
                      <a:pt x="505" y="602"/>
                    </a:moveTo>
                    <a:lnTo>
                      <a:pt x="541" y="602"/>
                    </a:lnTo>
                    <a:lnTo>
                      <a:pt x="541" y="611"/>
                    </a:lnTo>
                    <a:lnTo>
                      <a:pt x="505" y="611"/>
                    </a:lnTo>
                    <a:lnTo>
                      <a:pt x="505" y="602"/>
                    </a:lnTo>
                    <a:close/>
                    <a:moveTo>
                      <a:pt x="568" y="602"/>
                    </a:moveTo>
                    <a:lnTo>
                      <a:pt x="604" y="602"/>
                    </a:lnTo>
                    <a:lnTo>
                      <a:pt x="604" y="611"/>
                    </a:lnTo>
                    <a:lnTo>
                      <a:pt x="568" y="611"/>
                    </a:lnTo>
                    <a:lnTo>
                      <a:pt x="568" y="602"/>
                    </a:lnTo>
                    <a:close/>
                    <a:moveTo>
                      <a:pt x="631" y="602"/>
                    </a:moveTo>
                    <a:lnTo>
                      <a:pt x="667" y="602"/>
                    </a:lnTo>
                    <a:lnTo>
                      <a:pt x="667" y="611"/>
                    </a:lnTo>
                    <a:lnTo>
                      <a:pt x="631" y="611"/>
                    </a:lnTo>
                    <a:lnTo>
                      <a:pt x="631" y="602"/>
                    </a:lnTo>
                    <a:close/>
                    <a:moveTo>
                      <a:pt x="694" y="602"/>
                    </a:moveTo>
                    <a:lnTo>
                      <a:pt x="730" y="602"/>
                    </a:lnTo>
                    <a:lnTo>
                      <a:pt x="730" y="611"/>
                    </a:lnTo>
                    <a:lnTo>
                      <a:pt x="694" y="611"/>
                    </a:lnTo>
                    <a:lnTo>
                      <a:pt x="694" y="602"/>
                    </a:lnTo>
                    <a:close/>
                    <a:moveTo>
                      <a:pt x="757" y="602"/>
                    </a:moveTo>
                    <a:lnTo>
                      <a:pt x="793" y="602"/>
                    </a:lnTo>
                    <a:lnTo>
                      <a:pt x="793" y="611"/>
                    </a:lnTo>
                    <a:lnTo>
                      <a:pt x="757" y="611"/>
                    </a:lnTo>
                    <a:lnTo>
                      <a:pt x="757" y="602"/>
                    </a:lnTo>
                    <a:close/>
                    <a:moveTo>
                      <a:pt x="820" y="602"/>
                    </a:moveTo>
                    <a:lnTo>
                      <a:pt x="856" y="602"/>
                    </a:lnTo>
                    <a:lnTo>
                      <a:pt x="856" y="611"/>
                    </a:lnTo>
                    <a:lnTo>
                      <a:pt x="820" y="611"/>
                    </a:lnTo>
                    <a:lnTo>
                      <a:pt x="820" y="602"/>
                    </a:lnTo>
                    <a:close/>
                    <a:moveTo>
                      <a:pt x="883" y="602"/>
                    </a:moveTo>
                    <a:lnTo>
                      <a:pt x="919" y="602"/>
                    </a:lnTo>
                    <a:lnTo>
                      <a:pt x="919" y="611"/>
                    </a:lnTo>
                    <a:lnTo>
                      <a:pt x="883" y="611"/>
                    </a:lnTo>
                    <a:lnTo>
                      <a:pt x="883" y="602"/>
                    </a:lnTo>
                    <a:close/>
                    <a:moveTo>
                      <a:pt x="946" y="602"/>
                    </a:moveTo>
                    <a:lnTo>
                      <a:pt x="982" y="602"/>
                    </a:lnTo>
                    <a:lnTo>
                      <a:pt x="982" y="611"/>
                    </a:lnTo>
                    <a:lnTo>
                      <a:pt x="946" y="611"/>
                    </a:lnTo>
                    <a:lnTo>
                      <a:pt x="946" y="602"/>
                    </a:lnTo>
                    <a:close/>
                    <a:moveTo>
                      <a:pt x="1009" y="602"/>
                    </a:moveTo>
                    <a:lnTo>
                      <a:pt x="1045" y="602"/>
                    </a:lnTo>
                    <a:lnTo>
                      <a:pt x="1045" y="611"/>
                    </a:lnTo>
                    <a:lnTo>
                      <a:pt x="1009" y="611"/>
                    </a:lnTo>
                    <a:lnTo>
                      <a:pt x="1009" y="602"/>
                    </a:lnTo>
                    <a:close/>
                    <a:moveTo>
                      <a:pt x="1072" y="602"/>
                    </a:moveTo>
                    <a:lnTo>
                      <a:pt x="1108" y="602"/>
                    </a:lnTo>
                    <a:lnTo>
                      <a:pt x="1108" y="611"/>
                    </a:lnTo>
                    <a:lnTo>
                      <a:pt x="1072" y="611"/>
                    </a:lnTo>
                    <a:lnTo>
                      <a:pt x="1072" y="602"/>
                    </a:lnTo>
                    <a:close/>
                    <a:moveTo>
                      <a:pt x="1136" y="602"/>
                    </a:moveTo>
                    <a:lnTo>
                      <a:pt x="1172" y="602"/>
                    </a:lnTo>
                    <a:lnTo>
                      <a:pt x="1172" y="611"/>
                    </a:lnTo>
                    <a:lnTo>
                      <a:pt x="1136" y="611"/>
                    </a:lnTo>
                    <a:lnTo>
                      <a:pt x="1136" y="602"/>
                    </a:lnTo>
                    <a:close/>
                    <a:moveTo>
                      <a:pt x="1199" y="602"/>
                    </a:moveTo>
                    <a:lnTo>
                      <a:pt x="1235" y="602"/>
                    </a:lnTo>
                    <a:lnTo>
                      <a:pt x="1235" y="611"/>
                    </a:lnTo>
                    <a:lnTo>
                      <a:pt x="1199" y="611"/>
                    </a:lnTo>
                    <a:lnTo>
                      <a:pt x="1199" y="602"/>
                    </a:lnTo>
                    <a:close/>
                    <a:moveTo>
                      <a:pt x="1262" y="602"/>
                    </a:moveTo>
                    <a:lnTo>
                      <a:pt x="1298" y="602"/>
                    </a:lnTo>
                    <a:lnTo>
                      <a:pt x="1298" y="611"/>
                    </a:lnTo>
                    <a:lnTo>
                      <a:pt x="1262" y="611"/>
                    </a:lnTo>
                    <a:lnTo>
                      <a:pt x="1262" y="602"/>
                    </a:lnTo>
                    <a:close/>
                    <a:moveTo>
                      <a:pt x="1325" y="602"/>
                    </a:moveTo>
                    <a:lnTo>
                      <a:pt x="1361" y="602"/>
                    </a:lnTo>
                    <a:lnTo>
                      <a:pt x="1361" y="611"/>
                    </a:lnTo>
                    <a:lnTo>
                      <a:pt x="1325" y="611"/>
                    </a:lnTo>
                    <a:lnTo>
                      <a:pt x="1325" y="602"/>
                    </a:lnTo>
                    <a:close/>
                    <a:moveTo>
                      <a:pt x="1388" y="602"/>
                    </a:moveTo>
                    <a:lnTo>
                      <a:pt x="1424" y="602"/>
                    </a:lnTo>
                    <a:lnTo>
                      <a:pt x="1424" y="611"/>
                    </a:lnTo>
                    <a:lnTo>
                      <a:pt x="1388" y="611"/>
                    </a:lnTo>
                    <a:lnTo>
                      <a:pt x="1388" y="602"/>
                    </a:lnTo>
                    <a:close/>
                    <a:moveTo>
                      <a:pt x="1451" y="602"/>
                    </a:moveTo>
                    <a:lnTo>
                      <a:pt x="1487" y="602"/>
                    </a:lnTo>
                    <a:lnTo>
                      <a:pt x="1487" y="611"/>
                    </a:lnTo>
                    <a:lnTo>
                      <a:pt x="1451" y="611"/>
                    </a:lnTo>
                    <a:lnTo>
                      <a:pt x="1451" y="602"/>
                    </a:lnTo>
                    <a:close/>
                    <a:moveTo>
                      <a:pt x="1514" y="602"/>
                    </a:moveTo>
                    <a:lnTo>
                      <a:pt x="1550" y="602"/>
                    </a:lnTo>
                    <a:lnTo>
                      <a:pt x="1550" y="611"/>
                    </a:lnTo>
                    <a:lnTo>
                      <a:pt x="1514" y="611"/>
                    </a:lnTo>
                    <a:lnTo>
                      <a:pt x="1514" y="602"/>
                    </a:lnTo>
                    <a:close/>
                    <a:moveTo>
                      <a:pt x="1577" y="602"/>
                    </a:moveTo>
                    <a:lnTo>
                      <a:pt x="1613" y="602"/>
                    </a:lnTo>
                    <a:lnTo>
                      <a:pt x="1613" y="611"/>
                    </a:lnTo>
                    <a:lnTo>
                      <a:pt x="1577" y="611"/>
                    </a:lnTo>
                    <a:lnTo>
                      <a:pt x="1577" y="602"/>
                    </a:lnTo>
                    <a:close/>
                    <a:moveTo>
                      <a:pt x="1640" y="602"/>
                    </a:moveTo>
                    <a:lnTo>
                      <a:pt x="1676" y="602"/>
                    </a:lnTo>
                    <a:lnTo>
                      <a:pt x="1676" y="611"/>
                    </a:lnTo>
                    <a:lnTo>
                      <a:pt x="1640" y="611"/>
                    </a:lnTo>
                    <a:lnTo>
                      <a:pt x="1640" y="602"/>
                    </a:lnTo>
                    <a:close/>
                    <a:moveTo>
                      <a:pt x="1703" y="602"/>
                    </a:moveTo>
                    <a:lnTo>
                      <a:pt x="1739" y="602"/>
                    </a:lnTo>
                    <a:lnTo>
                      <a:pt x="1739" y="611"/>
                    </a:lnTo>
                    <a:lnTo>
                      <a:pt x="1703" y="611"/>
                    </a:lnTo>
                    <a:lnTo>
                      <a:pt x="1703" y="602"/>
                    </a:lnTo>
                    <a:close/>
                    <a:moveTo>
                      <a:pt x="1766" y="602"/>
                    </a:moveTo>
                    <a:lnTo>
                      <a:pt x="1802" y="602"/>
                    </a:lnTo>
                    <a:lnTo>
                      <a:pt x="1802" y="611"/>
                    </a:lnTo>
                    <a:lnTo>
                      <a:pt x="1766" y="611"/>
                    </a:lnTo>
                    <a:lnTo>
                      <a:pt x="1766" y="602"/>
                    </a:lnTo>
                    <a:close/>
                    <a:moveTo>
                      <a:pt x="1829" y="602"/>
                    </a:moveTo>
                    <a:lnTo>
                      <a:pt x="1865" y="602"/>
                    </a:lnTo>
                    <a:lnTo>
                      <a:pt x="1865" y="611"/>
                    </a:lnTo>
                    <a:lnTo>
                      <a:pt x="1829" y="611"/>
                    </a:lnTo>
                    <a:lnTo>
                      <a:pt x="1829" y="602"/>
                    </a:lnTo>
                    <a:close/>
                    <a:moveTo>
                      <a:pt x="1892" y="602"/>
                    </a:moveTo>
                    <a:lnTo>
                      <a:pt x="1928" y="602"/>
                    </a:lnTo>
                    <a:lnTo>
                      <a:pt x="1928" y="611"/>
                    </a:lnTo>
                    <a:lnTo>
                      <a:pt x="1892" y="611"/>
                    </a:lnTo>
                    <a:lnTo>
                      <a:pt x="1892" y="602"/>
                    </a:lnTo>
                    <a:close/>
                    <a:moveTo>
                      <a:pt x="1955" y="602"/>
                    </a:moveTo>
                    <a:lnTo>
                      <a:pt x="1991" y="602"/>
                    </a:lnTo>
                    <a:lnTo>
                      <a:pt x="1991" y="611"/>
                    </a:lnTo>
                    <a:lnTo>
                      <a:pt x="1955" y="611"/>
                    </a:lnTo>
                    <a:lnTo>
                      <a:pt x="1955" y="602"/>
                    </a:lnTo>
                    <a:close/>
                    <a:moveTo>
                      <a:pt x="2018" y="602"/>
                    </a:moveTo>
                    <a:lnTo>
                      <a:pt x="2054" y="602"/>
                    </a:lnTo>
                    <a:lnTo>
                      <a:pt x="2054" y="611"/>
                    </a:lnTo>
                    <a:lnTo>
                      <a:pt x="2018" y="611"/>
                    </a:lnTo>
                    <a:lnTo>
                      <a:pt x="2018" y="602"/>
                    </a:lnTo>
                    <a:close/>
                    <a:moveTo>
                      <a:pt x="2081" y="602"/>
                    </a:moveTo>
                    <a:lnTo>
                      <a:pt x="2117" y="602"/>
                    </a:lnTo>
                    <a:lnTo>
                      <a:pt x="2117" y="611"/>
                    </a:lnTo>
                    <a:lnTo>
                      <a:pt x="2081" y="611"/>
                    </a:lnTo>
                    <a:lnTo>
                      <a:pt x="2081" y="602"/>
                    </a:lnTo>
                    <a:close/>
                    <a:moveTo>
                      <a:pt x="2144" y="602"/>
                    </a:moveTo>
                    <a:lnTo>
                      <a:pt x="2181" y="602"/>
                    </a:lnTo>
                    <a:lnTo>
                      <a:pt x="2181" y="611"/>
                    </a:lnTo>
                    <a:lnTo>
                      <a:pt x="2144" y="611"/>
                    </a:lnTo>
                    <a:lnTo>
                      <a:pt x="2144" y="602"/>
                    </a:lnTo>
                    <a:close/>
                    <a:moveTo>
                      <a:pt x="2208" y="602"/>
                    </a:moveTo>
                    <a:lnTo>
                      <a:pt x="2244" y="602"/>
                    </a:lnTo>
                    <a:lnTo>
                      <a:pt x="2244" y="611"/>
                    </a:lnTo>
                    <a:lnTo>
                      <a:pt x="2208" y="611"/>
                    </a:lnTo>
                    <a:lnTo>
                      <a:pt x="2208" y="602"/>
                    </a:lnTo>
                    <a:close/>
                    <a:moveTo>
                      <a:pt x="2271" y="602"/>
                    </a:moveTo>
                    <a:lnTo>
                      <a:pt x="2307" y="602"/>
                    </a:lnTo>
                    <a:lnTo>
                      <a:pt x="2307" y="611"/>
                    </a:lnTo>
                    <a:lnTo>
                      <a:pt x="2271" y="611"/>
                    </a:lnTo>
                    <a:lnTo>
                      <a:pt x="2271" y="602"/>
                    </a:lnTo>
                    <a:close/>
                    <a:moveTo>
                      <a:pt x="2334" y="602"/>
                    </a:moveTo>
                    <a:lnTo>
                      <a:pt x="2370" y="602"/>
                    </a:lnTo>
                    <a:lnTo>
                      <a:pt x="2370" y="611"/>
                    </a:lnTo>
                    <a:lnTo>
                      <a:pt x="2334" y="611"/>
                    </a:lnTo>
                    <a:lnTo>
                      <a:pt x="2334" y="602"/>
                    </a:lnTo>
                    <a:close/>
                    <a:moveTo>
                      <a:pt x="2397" y="602"/>
                    </a:moveTo>
                    <a:lnTo>
                      <a:pt x="2433" y="602"/>
                    </a:lnTo>
                    <a:lnTo>
                      <a:pt x="2433" y="611"/>
                    </a:lnTo>
                    <a:lnTo>
                      <a:pt x="2397" y="611"/>
                    </a:lnTo>
                    <a:lnTo>
                      <a:pt x="2397" y="602"/>
                    </a:lnTo>
                    <a:close/>
                    <a:moveTo>
                      <a:pt x="2460" y="602"/>
                    </a:moveTo>
                    <a:lnTo>
                      <a:pt x="2496" y="602"/>
                    </a:lnTo>
                    <a:lnTo>
                      <a:pt x="2496" y="611"/>
                    </a:lnTo>
                    <a:lnTo>
                      <a:pt x="2460" y="611"/>
                    </a:lnTo>
                    <a:lnTo>
                      <a:pt x="2460" y="602"/>
                    </a:lnTo>
                    <a:close/>
                    <a:moveTo>
                      <a:pt x="2523" y="602"/>
                    </a:moveTo>
                    <a:lnTo>
                      <a:pt x="2559" y="602"/>
                    </a:lnTo>
                    <a:lnTo>
                      <a:pt x="2559" y="611"/>
                    </a:lnTo>
                    <a:lnTo>
                      <a:pt x="2523" y="611"/>
                    </a:lnTo>
                    <a:lnTo>
                      <a:pt x="2523" y="602"/>
                    </a:lnTo>
                    <a:close/>
                    <a:moveTo>
                      <a:pt x="2586" y="602"/>
                    </a:moveTo>
                    <a:lnTo>
                      <a:pt x="2622" y="602"/>
                    </a:lnTo>
                    <a:lnTo>
                      <a:pt x="2622" y="611"/>
                    </a:lnTo>
                    <a:lnTo>
                      <a:pt x="2586" y="611"/>
                    </a:lnTo>
                    <a:lnTo>
                      <a:pt x="2586" y="602"/>
                    </a:lnTo>
                    <a:close/>
                    <a:moveTo>
                      <a:pt x="2649" y="602"/>
                    </a:moveTo>
                    <a:lnTo>
                      <a:pt x="2685" y="602"/>
                    </a:lnTo>
                    <a:lnTo>
                      <a:pt x="2685" y="611"/>
                    </a:lnTo>
                    <a:lnTo>
                      <a:pt x="2649" y="611"/>
                    </a:lnTo>
                    <a:lnTo>
                      <a:pt x="2649" y="602"/>
                    </a:lnTo>
                    <a:close/>
                    <a:moveTo>
                      <a:pt x="2712" y="602"/>
                    </a:moveTo>
                    <a:lnTo>
                      <a:pt x="2748" y="602"/>
                    </a:lnTo>
                    <a:lnTo>
                      <a:pt x="2748" y="611"/>
                    </a:lnTo>
                    <a:lnTo>
                      <a:pt x="2712" y="611"/>
                    </a:lnTo>
                    <a:lnTo>
                      <a:pt x="2712" y="602"/>
                    </a:lnTo>
                    <a:close/>
                    <a:moveTo>
                      <a:pt x="2775" y="602"/>
                    </a:moveTo>
                    <a:lnTo>
                      <a:pt x="2811" y="602"/>
                    </a:lnTo>
                    <a:lnTo>
                      <a:pt x="2811" y="611"/>
                    </a:lnTo>
                    <a:lnTo>
                      <a:pt x="2775" y="611"/>
                    </a:lnTo>
                    <a:lnTo>
                      <a:pt x="2775" y="602"/>
                    </a:lnTo>
                    <a:close/>
                    <a:moveTo>
                      <a:pt x="2838" y="602"/>
                    </a:moveTo>
                    <a:lnTo>
                      <a:pt x="2874" y="602"/>
                    </a:lnTo>
                    <a:lnTo>
                      <a:pt x="2874" y="611"/>
                    </a:lnTo>
                    <a:lnTo>
                      <a:pt x="2838" y="611"/>
                    </a:lnTo>
                    <a:lnTo>
                      <a:pt x="2838" y="602"/>
                    </a:lnTo>
                    <a:close/>
                    <a:moveTo>
                      <a:pt x="2901" y="602"/>
                    </a:moveTo>
                    <a:lnTo>
                      <a:pt x="2937" y="602"/>
                    </a:lnTo>
                    <a:lnTo>
                      <a:pt x="2937" y="611"/>
                    </a:lnTo>
                    <a:lnTo>
                      <a:pt x="2901" y="611"/>
                    </a:lnTo>
                    <a:lnTo>
                      <a:pt x="2901" y="602"/>
                    </a:lnTo>
                    <a:close/>
                    <a:moveTo>
                      <a:pt x="2964" y="602"/>
                    </a:moveTo>
                    <a:lnTo>
                      <a:pt x="3000" y="602"/>
                    </a:lnTo>
                    <a:lnTo>
                      <a:pt x="3000" y="611"/>
                    </a:lnTo>
                    <a:lnTo>
                      <a:pt x="2964" y="611"/>
                    </a:lnTo>
                    <a:lnTo>
                      <a:pt x="2964" y="602"/>
                    </a:lnTo>
                    <a:close/>
                    <a:moveTo>
                      <a:pt x="3027" y="602"/>
                    </a:moveTo>
                    <a:lnTo>
                      <a:pt x="3063" y="602"/>
                    </a:lnTo>
                    <a:lnTo>
                      <a:pt x="3063" y="611"/>
                    </a:lnTo>
                    <a:lnTo>
                      <a:pt x="3027" y="611"/>
                    </a:lnTo>
                    <a:lnTo>
                      <a:pt x="3027" y="602"/>
                    </a:lnTo>
                    <a:close/>
                    <a:moveTo>
                      <a:pt x="3090" y="602"/>
                    </a:moveTo>
                    <a:lnTo>
                      <a:pt x="3126" y="602"/>
                    </a:lnTo>
                    <a:lnTo>
                      <a:pt x="3126" y="611"/>
                    </a:lnTo>
                    <a:lnTo>
                      <a:pt x="3090" y="611"/>
                    </a:lnTo>
                    <a:lnTo>
                      <a:pt x="3090" y="602"/>
                    </a:lnTo>
                    <a:close/>
                    <a:moveTo>
                      <a:pt x="3153" y="602"/>
                    </a:moveTo>
                    <a:lnTo>
                      <a:pt x="3189" y="602"/>
                    </a:lnTo>
                    <a:lnTo>
                      <a:pt x="3189" y="611"/>
                    </a:lnTo>
                    <a:lnTo>
                      <a:pt x="3153" y="611"/>
                    </a:lnTo>
                    <a:lnTo>
                      <a:pt x="3153" y="602"/>
                    </a:lnTo>
                    <a:close/>
                    <a:moveTo>
                      <a:pt x="3216" y="602"/>
                    </a:moveTo>
                    <a:lnTo>
                      <a:pt x="3253" y="602"/>
                    </a:lnTo>
                    <a:lnTo>
                      <a:pt x="3253" y="611"/>
                    </a:lnTo>
                    <a:lnTo>
                      <a:pt x="3216" y="611"/>
                    </a:lnTo>
                    <a:lnTo>
                      <a:pt x="3216" y="602"/>
                    </a:lnTo>
                    <a:close/>
                    <a:moveTo>
                      <a:pt x="3280" y="602"/>
                    </a:moveTo>
                    <a:lnTo>
                      <a:pt x="3316" y="602"/>
                    </a:lnTo>
                    <a:lnTo>
                      <a:pt x="3316" y="611"/>
                    </a:lnTo>
                    <a:lnTo>
                      <a:pt x="3280" y="611"/>
                    </a:lnTo>
                    <a:lnTo>
                      <a:pt x="3280" y="602"/>
                    </a:lnTo>
                    <a:close/>
                    <a:moveTo>
                      <a:pt x="3343" y="602"/>
                    </a:moveTo>
                    <a:lnTo>
                      <a:pt x="3379" y="602"/>
                    </a:lnTo>
                    <a:lnTo>
                      <a:pt x="3379" y="611"/>
                    </a:lnTo>
                    <a:lnTo>
                      <a:pt x="3343" y="611"/>
                    </a:lnTo>
                    <a:lnTo>
                      <a:pt x="3343" y="602"/>
                    </a:lnTo>
                    <a:close/>
                    <a:moveTo>
                      <a:pt x="3406" y="602"/>
                    </a:moveTo>
                    <a:lnTo>
                      <a:pt x="3442" y="602"/>
                    </a:lnTo>
                    <a:lnTo>
                      <a:pt x="3442" y="611"/>
                    </a:lnTo>
                    <a:lnTo>
                      <a:pt x="3406" y="611"/>
                    </a:lnTo>
                    <a:lnTo>
                      <a:pt x="3406" y="602"/>
                    </a:lnTo>
                    <a:close/>
                    <a:moveTo>
                      <a:pt x="3469" y="602"/>
                    </a:moveTo>
                    <a:lnTo>
                      <a:pt x="3505" y="602"/>
                    </a:lnTo>
                    <a:lnTo>
                      <a:pt x="3505" y="611"/>
                    </a:lnTo>
                    <a:lnTo>
                      <a:pt x="3469" y="611"/>
                    </a:lnTo>
                    <a:lnTo>
                      <a:pt x="3469" y="602"/>
                    </a:lnTo>
                    <a:close/>
                    <a:moveTo>
                      <a:pt x="3532" y="602"/>
                    </a:moveTo>
                    <a:lnTo>
                      <a:pt x="3568" y="602"/>
                    </a:lnTo>
                    <a:lnTo>
                      <a:pt x="3568" y="611"/>
                    </a:lnTo>
                    <a:lnTo>
                      <a:pt x="3532" y="611"/>
                    </a:lnTo>
                    <a:lnTo>
                      <a:pt x="3532" y="602"/>
                    </a:lnTo>
                    <a:close/>
                    <a:moveTo>
                      <a:pt x="3595" y="602"/>
                    </a:moveTo>
                    <a:lnTo>
                      <a:pt x="3631" y="602"/>
                    </a:lnTo>
                    <a:lnTo>
                      <a:pt x="3631" y="611"/>
                    </a:lnTo>
                    <a:lnTo>
                      <a:pt x="3595" y="611"/>
                    </a:lnTo>
                    <a:lnTo>
                      <a:pt x="3595" y="602"/>
                    </a:lnTo>
                    <a:close/>
                    <a:moveTo>
                      <a:pt x="3658" y="602"/>
                    </a:moveTo>
                    <a:lnTo>
                      <a:pt x="3694" y="602"/>
                    </a:lnTo>
                    <a:lnTo>
                      <a:pt x="3694" y="611"/>
                    </a:lnTo>
                    <a:lnTo>
                      <a:pt x="3658" y="611"/>
                    </a:lnTo>
                    <a:lnTo>
                      <a:pt x="3658" y="602"/>
                    </a:lnTo>
                    <a:close/>
                    <a:moveTo>
                      <a:pt x="3721" y="602"/>
                    </a:moveTo>
                    <a:lnTo>
                      <a:pt x="3757" y="602"/>
                    </a:lnTo>
                    <a:lnTo>
                      <a:pt x="3757" y="611"/>
                    </a:lnTo>
                    <a:lnTo>
                      <a:pt x="3721" y="611"/>
                    </a:lnTo>
                    <a:lnTo>
                      <a:pt x="3721" y="602"/>
                    </a:lnTo>
                    <a:close/>
                    <a:moveTo>
                      <a:pt x="3784" y="602"/>
                    </a:moveTo>
                    <a:lnTo>
                      <a:pt x="3820" y="602"/>
                    </a:lnTo>
                    <a:lnTo>
                      <a:pt x="3820" y="611"/>
                    </a:lnTo>
                    <a:lnTo>
                      <a:pt x="3784" y="611"/>
                    </a:lnTo>
                    <a:lnTo>
                      <a:pt x="3784" y="602"/>
                    </a:lnTo>
                    <a:close/>
                    <a:moveTo>
                      <a:pt x="3847" y="602"/>
                    </a:moveTo>
                    <a:lnTo>
                      <a:pt x="3883" y="602"/>
                    </a:lnTo>
                    <a:lnTo>
                      <a:pt x="3883" y="611"/>
                    </a:lnTo>
                    <a:lnTo>
                      <a:pt x="3847" y="611"/>
                    </a:lnTo>
                    <a:lnTo>
                      <a:pt x="3847" y="602"/>
                    </a:lnTo>
                    <a:close/>
                    <a:moveTo>
                      <a:pt x="3910" y="602"/>
                    </a:moveTo>
                    <a:lnTo>
                      <a:pt x="3946" y="602"/>
                    </a:lnTo>
                    <a:lnTo>
                      <a:pt x="3946" y="611"/>
                    </a:lnTo>
                    <a:lnTo>
                      <a:pt x="3910" y="611"/>
                    </a:lnTo>
                    <a:lnTo>
                      <a:pt x="3910" y="602"/>
                    </a:lnTo>
                    <a:close/>
                    <a:moveTo>
                      <a:pt x="3973" y="602"/>
                    </a:moveTo>
                    <a:lnTo>
                      <a:pt x="4009" y="602"/>
                    </a:lnTo>
                    <a:lnTo>
                      <a:pt x="4009" y="611"/>
                    </a:lnTo>
                    <a:lnTo>
                      <a:pt x="3973" y="611"/>
                    </a:lnTo>
                    <a:lnTo>
                      <a:pt x="3973" y="602"/>
                    </a:lnTo>
                    <a:close/>
                    <a:moveTo>
                      <a:pt x="4036" y="602"/>
                    </a:moveTo>
                    <a:lnTo>
                      <a:pt x="4072" y="602"/>
                    </a:lnTo>
                    <a:lnTo>
                      <a:pt x="4072" y="611"/>
                    </a:lnTo>
                    <a:lnTo>
                      <a:pt x="4036" y="611"/>
                    </a:lnTo>
                    <a:lnTo>
                      <a:pt x="4036" y="602"/>
                    </a:lnTo>
                    <a:close/>
                    <a:moveTo>
                      <a:pt x="4099" y="602"/>
                    </a:moveTo>
                    <a:lnTo>
                      <a:pt x="4135" y="602"/>
                    </a:lnTo>
                    <a:lnTo>
                      <a:pt x="4135" y="611"/>
                    </a:lnTo>
                    <a:lnTo>
                      <a:pt x="4099" y="611"/>
                    </a:lnTo>
                    <a:lnTo>
                      <a:pt x="4099" y="602"/>
                    </a:lnTo>
                    <a:close/>
                    <a:moveTo>
                      <a:pt x="4162" y="602"/>
                    </a:moveTo>
                    <a:lnTo>
                      <a:pt x="4198" y="602"/>
                    </a:lnTo>
                    <a:lnTo>
                      <a:pt x="4198" y="611"/>
                    </a:lnTo>
                    <a:lnTo>
                      <a:pt x="4162" y="611"/>
                    </a:lnTo>
                    <a:lnTo>
                      <a:pt x="4162" y="602"/>
                    </a:lnTo>
                    <a:close/>
                    <a:moveTo>
                      <a:pt x="4225" y="602"/>
                    </a:moveTo>
                    <a:lnTo>
                      <a:pt x="4261" y="602"/>
                    </a:lnTo>
                    <a:lnTo>
                      <a:pt x="4261" y="611"/>
                    </a:lnTo>
                    <a:lnTo>
                      <a:pt x="4225" y="611"/>
                    </a:lnTo>
                    <a:lnTo>
                      <a:pt x="4225" y="602"/>
                    </a:lnTo>
                    <a:close/>
                    <a:moveTo>
                      <a:pt x="4289" y="602"/>
                    </a:moveTo>
                    <a:lnTo>
                      <a:pt x="4325" y="602"/>
                    </a:lnTo>
                    <a:lnTo>
                      <a:pt x="4325" y="611"/>
                    </a:lnTo>
                    <a:lnTo>
                      <a:pt x="4289" y="611"/>
                    </a:lnTo>
                    <a:lnTo>
                      <a:pt x="4289" y="602"/>
                    </a:lnTo>
                    <a:close/>
                    <a:moveTo>
                      <a:pt x="4352" y="602"/>
                    </a:moveTo>
                    <a:lnTo>
                      <a:pt x="4388" y="602"/>
                    </a:lnTo>
                    <a:lnTo>
                      <a:pt x="4388" y="611"/>
                    </a:lnTo>
                    <a:lnTo>
                      <a:pt x="4352" y="611"/>
                    </a:lnTo>
                    <a:lnTo>
                      <a:pt x="4352" y="602"/>
                    </a:lnTo>
                    <a:close/>
                    <a:moveTo>
                      <a:pt x="4415" y="602"/>
                    </a:moveTo>
                    <a:lnTo>
                      <a:pt x="4451" y="602"/>
                    </a:lnTo>
                    <a:lnTo>
                      <a:pt x="4451" y="611"/>
                    </a:lnTo>
                    <a:lnTo>
                      <a:pt x="4415" y="611"/>
                    </a:lnTo>
                    <a:lnTo>
                      <a:pt x="4415" y="602"/>
                    </a:lnTo>
                    <a:close/>
                    <a:moveTo>
                      <a:pt x="4478" y="602"/>
                    </a:moveTo>
                    <a:lnTo>
                      <a:pt x="4514" y="602"/>
                    </a:lnTo>
                    <a:lnTo>
                      <a:pt x="4514" y="611"/>
                    </a:lnTo>
                    <a:lnTo>
                      <a:pt x="4478" y="611"/>
                    </a:lnTo>
                    <a:lnTo>
                      <a:pt x="4478" y="602"/>
                    </a:lnTo>
                    <a:close/>
                    <a:moveTo>
                      <a:pt x="4541" y="602"/>
                    </a:moveTo>
                    <a:lnTo>
                      <a:pt x="4577" y="602"/>
                    </a:lnTo>
                    <a:lnTo>
                      <a:pt x="4577" y="611"/>
                    </a:lnTo>
                    <a:lnTo>
                      <a:pt x="4541" y="611"/>
                    </a:lnTo>
                    <a:lnTo>
                      <a:pt x="4541" y="602"/>
                    </a:lnTo>
                    <a:close/>
                    <a:moveTo>
                      <a:pt x="4604" y="602"/>
                    </a:moveTo>
                    <a:lnTo>
                      <a:pt x="4640" y="602"/>
                    </a:lnTo>
                    <a:lnTo>
                      <a:pt x="4640" y="611"/>
                    </a:lnTo>
                    <a:lnTo>
                      <a:pt x="4604" y="611"/>
                    </a:lnTo>
                    <a:lnTo>
                      <a:pt x="4604" y="602"/>
                    </a:lnTo>
                    <a:close/>
                    <a:moveTo>
                      <a:pt x="0" y="301"/>
                    </a:moveTo>
                    <a:lnTo>
                      <a:pt x="36" y="301"/>
                    </a:lnTo>
                    <a:lnTo>
                      <a:pt x="36" y="310"/>
                    </a:lnTo>
                    <a:lnTo>
                      <a:pt x="0" y="310"/>
                    </a:lnTo>
                    <a:lnTo>
                      <a:pt x="0" y="301"/>
                    </a:lnTo>
                    <a:close/>
                    <a:moveTo>
                      <a:pt x="63" y="301"/>
                    </a:moveTo>
                    <a:lnTo>
                      <a:pt x="100" y="301"/>
                    </a:lnTo>
                    <a:lnTo>
                      <a:pt x="100" y="310"/>
                    </a:lnTo>
                    <a:lnTo>
                      <a:pt x="63" y="310"/>
                    </a:lnTo>
                    <a:lnTo>
                      <a:pt x="63" y="301"/>
                    </a:lnTo>
                    <a:close/>
                    <a:moveTo>
                      <a:pt x="127" y="301"/>
                    </a:moveTo>
                    <a:lnTo>
                      <a:pt x="163" y="301"/>
                    </a:lnTo>
                    <a:lnTo>
                      <a:pt x="163" y="310"/>
                    </a:lnTo>
                    <a:lnTo>
                      <a:pt x="127" y="310"/>
                    </a:lnTo>
                    <a:lnTo>
                      <a:pt x="127" y="301"/>
                    </a:lnTo>
                    <a:close/>
                    <a:moveTo>
                      <a:pt x="190" y="301"/>
                    </a:moveTo>
                    <a:lnTo>
                      <a:pt x="226" y="301"/>
                    </a:lnTo>
                    <a:lnTo>
                      <a:pt x="226" y="310"/>
                    </a:lnTo>
                    <a:lnTo>
                      <a:pt x="190" y="310"/>
                    </a:lnTo>
                    <a:lnTo>
                      <a:pt x="190" y="301"/>
                    </a:lnTo>
                    <a:close/>
                    <a:moveTo>
                      <a:pt x="253" y="301"/>
                    </a:moveTo>
                    <a:lnTo>
                      <a:pt x="289" y="301"/>
                    </a:lnTo>
                    <a:lnTo>
                      <a:pt x="289" y="310"/>
                    </a:lnTo>
                    <a:lnTo>
                      <a:pt x="253" y="310"/>
                    </a:lnTo>
                    <a:lnTo>
                      <a:pt x="253" y="301"/>
                    </a:lnTo>
                    <a:close/>
                    <a:moveTo>
                      <a:pt x="316" y="301"/>
                    </a:moveTo>
                    <a:lnTo>
                      <a:pt x="352" y="301"/>
                    </a:lnTo>
                    <a:lnTo>
                      <a:pt x="352" y="310"/>
                    </a:lnTo>
                    <a:lnTo>
                      <a:pt x="316" y="310"/>
                    </a:lnTo>
                    <a:lnTo>
                      <a:pt x="316" y="301"/>
                    </a:lnTo>
                    <a:close/>
                    <a:moveTo>
                      <a:pt x="379" y="301"/>
                    </a:moveTo>
                    <a:lnTo>
                      <a:pt x="415" y="301"/>
                    </a:lnTo>
                    <a:lnTo>
                      <a:pt x="415" y="310"/>
                    </a:lnTo>
                    <a:lnTo>
                      <a:pt x="379" y="310"/>
                    </a:lnTo>
                    <a:lnTo>
                      <a:pt x="379" y="301"/>
                    </a:lnTo>
                    <a:close/>
                    <a:moveTo>
                      <a:pt x="442" y="301"/>
                    </a:moveTo>
                    <a:lnTo>
                      <a:pt x="478" y="301"/>
                    </a:lnTo>
                    <a:lnTo>
                      <a:pt x="478" y="310"/>
                    </a:lnTo>
                    <a:lnTo>
                      <a:pt x="442" y="310"/>
                    </a:lnTo>
                    <a:lnTo>
                      <a:pt x="442" y="301"/>
                    </a:lnTo>
                    <a:close/>
                    <a:moveTo>
                      <a:pt x="505" y="301"/>
                    </a:moveTo>
                    <a:lnTo>
                      <a:pt x="541" y="301"/>
                    </a:lnTo>
                    <a:lnTo>
                      <a:pt x="541" y="310"/>
                    </a:lnTo>
                    <a:lnTo>
                      <a:pt x="505" y="310"/>
                    </a:lnTo>
                    <a:lnTo>
                      <a:pt x="505" y="301"/>
                    </a:lnTo>
                    <a:close/>
                    <a:moveTo>
                      <a:pt x="568" y="301"/>
                    </a:moveTo>
                    <a:lnTo>
                      <a:pt x="604" y="301"/>
                    </a:lnTo>
                    <a:lnTo>
                      <a:pt x="604" y="310"/>
                    </a:lnTo>
                    <a:lnTo>
                      <a:pt x="568" y="310"/>
                    </a:lnTo>
                    <a:lnTo>
                      <a:pt x="568" y="301"/>
                    </a:lnTo>
                    <a:close/>
                    <a:moveTo>
                      <a:pt x="631" y="301"/>
                    </a:moveTo>
                    <a:lnTo>
                      <a:pt x="667" y="301"/>
                    </a:lnTo>
                    <a:lnTo>
                      <a:pt x="667" y="310"/>
                    </a:lnTo>
                    <a:lnTo>
                      <a:pt x="631" y="310"/>
                    </a:lnTo>
                    <a:lnTo>
                      <a:pt x="631" y="301"/>
                    </a:lnTo>
                    <a:close/>
                    <a:moveTo>
                      <a:pt x="694" y="301"/>
                    </a:moveTo>
                    <a:lnTo>
                      <a:pt x="730" y="301"/>
                    </a:lnTo>
                    <a:lnTo>
                      <a:pt x="730" y="310"/>
                    </a:lnTo>
                    <a:lnTo>
                      <a:pt x="694" y="310"/>
                    </a:lnTo>
                    <a:lnTo>
                      <a:pt x="694" y="301"/>
                    </a:lnTo>
                    <a:close/>
                    <a:moveTo>
                      <a:pt x="757" y="301"/>
                    </a:moveTo>
                    <a:lnTo>
                      <a:pt x="793" y="301"/>
                    </a:lnTo>
                    <a:lnTo>
                      <a:pt x="793" y="310"/>
                    </a:lnTo>
                    <a:lnTo>
                      <a:pt x="757" y="310"/>
                    </a:lnTo>
                    <a:lnTo>
                      <a:pt x="757" y="301"/>
                    </a:lnTo>
                    <a:close/>
                    <a:moveTo>
                      <a:pt x="820" y="301"/>
                    </a:moveTo>
                    <a:lnTo>
                      <a:pt x="856" y="301"/>
                    </a:lnTo>
                    <a:lnTo>
                      <a:pt x="856" y="310"/>
                    </a:lnTo>
                    <a:lnTo>
                      <a:pt x="820" y="310"/>
                    </a:lnTo>
                    <a:lnTo>
                      <a:pt x="820" y="301"/>
                    </a:lnTo>
                    <a:close/>
                    <a:moveTo>
                      <a:pt x="883" y="301"/>
                    </a:moveTo>
                    <a:lnTo>
                      <a:pt x="919" y="301"/>
                    </a:lnTo>
                    <a:lnTo>
                      <a:pt x="919" y="310"/>
                    </a:lnTo>
                    <a:lnTo>
                      <a:pt x="883" y="310"/>
                    </a:lnTo>
                    <a:lnTo>
                      <a:pt x="883" y="301"/>
                    </a:lnTo>
                    <a:close/>
                    <a:moveTo>
                      <a:pt x="946" y="301"/>
                    </a:moveTo>
                    <a:lnTo>
                      <a:pt x="982" y="301"/>
                    </a:lnTo>
                    <a:lnTo>
                      <a:pt x="982" y="310"/>
                    </a:lnTo>
                    <a:lnTo>
                      <a:pt x="946" y="310"/>
                    </a:lnTo>
                    <a:lnTo>
                      <a:pt x="946" y="301"/>
                    </a:lnTo>
                    <a:close/>
                    <a:moveTo>
                      <a:pt x="1009" y="301"/>
                    </a:moveTo>
                    <a:lnTo>
                      <a:pt x="1045" y="301"/>
                    </a:lnTo>
                    <a:lnTo>
                      <a:pt x="1045" y="310"/>
                    </a:lnTo>
                    <a:lnTo>
                      <a:pt x="1009" y="310"/>
                    </a:lnTo>
                    <a:lnTo>
                      <a:pt x="1009" y="301"/>
                    </a:lnTo>
                    <a:close/>
                    <a:moveTo>
                      <a:pt x="1072" y="301"/>
                    </a:moveTo>
                    <a:lnTo>
                      <a:pt x="1108" y="301"/>
                    </a:lnTo>
                    <a:lnTo>
                      <a:pt x="1108" y="310"/>
                    </a:lnTo>
                    <a:lnTo>
                      <a:pt x="1072" y="310"/>
                    </a:lnTo>
                    <a:lnTo>
                      <a:pt x="1072" y="301"/>
                    </a:lnTo>
                    <a:close/>
                    <a:moveTo>
                      <a:pt x="1136" y="301"/>
                    </a:moveTo>
                    <a:lnTo>
                      <a:pt x="1172" y="301"/>
                    </a:lnTo>
                    <a:lnTo>
                      <a:pt x="1172" y="310"/>
                    </a:lnTo>
                    <a:lnTo>
                      <a:pt x="1136" y="310"/>
                    </a:lnTo>
                    <a:lnTo>
                      <a:pt x="1136" y="301"/>
                    </a:lnTo>
                    <a:close/>
                    <a:moveTo>
                      <a:pt x="1199" y="301"/>
                    </a:moveTo>
                    <a:lnTo>
                      <a:pt x="1235" y="301"/>
                    </a:lnTo>
                    <a:lnTo>
                      <a:pt x="1235" y="310"/>
                    </a:lnTo>
                    <a:lnTo>
                      <a:pt x="1199" y="310"/>
                    </a:lnTo>
                    <a:lnTo>
                      <a:pt x="1199" y="301"/>
                    </a:lnTo>
                    <a:close/>
                    <a:moveTo>
                      <a:pt x="1262" y="301"/>
                    </a:moveTo>
                    <a:lnTo>
                      <a:pt x="1298" y="301"/>
                    </a:lnTo>
                    <a:lnTo>
                      <a:pt x="1298" y="310"/>
                    </a:lnTo>
                    <a:lnTo>
                      <a:pt x="1262" y="310"/>
                    </a:lnTo>
                    <a:lnTo>
                      <a:pt x="1262" y="301"/>
                    </a:lnTo>
                    <a:close/>
                    <a:moveTo>
                      <a:pt x="1325" y="301"/>
                    </a:moveTo>
                    <a:lnTo>
                      <a:pt x="1361" y="301"/>
                    </a:lnTo>
                    <a:lnTo>
                      <a:pt x="1361" y="310"/>
                    </a:lnTo>
                    <a:lnTo>
                      <a:pt x="1325" y="310"/>
                    </a:lnTo>
                    <a:lnTo>
                      <a:pt x="1325" y="301"/>
                    </a:lnTo>
                    <a:close/>
                    <a:moveTo>
                      <a:pt x="1388" y="301"/>
                    </a:moveTo>
                    <a:lnTo>
                      <a:pt x="1424" y="301"/>
                    </a:lnTo>
                    <a:lnTo>
                      <a:pt x="1424" y="310"/>
                    </a:lnTo>
                    <a:lnTo>
                      <a:pt x="1388" y="310"/>
                    </a:lnTo>
                    <a:lnTo>
                      <a:pt x="1388" y="301"/>
                    </a:lnTo>
                    <a:close/>
                    <a:moveTo>
                      <a:pt x="1451" y="301"/>
                    </a:moveTo>
                    <a:lnTo>
                      <a:pt x="1487" y="301"/>
                    </a:lnTo>
                    <a:lnTo>
                      <a:pt x="1487" y="310"/>
                    </a:lnTo>
                    <a:lnTo>
                      <a:pt x="1451" y="310"/>
                    </a:lnTo>
                    <a:lnTo>
                      <a:pt x="1451" y="301"/>
                    </a:lnTo>
                    <a:close/>
                    <a:moveTo>
                      <a:pt x="1514" y="301"/>
                    </a:moveTo>
                    <a:lnTo>
                      <a:pt x="1550" y="301"/>
                    </a:lnTo>
                    <a:lnTo>
                      <a:pt x="1550" y="310"/>
                    </a:lnTo>
                    <a:lnTo>
                      <a:pt x="1514" y="310"/>
                    </a:lnTo>
                    <a:lnTo>
                      <a:pt x="1514" y="301"/>
                    </a:lnTo>
                    <a:close/>
                    <a:moveTo>
                      <a:pt x="1577" y="301"/>
                    </a:moveTo>
                    <a:lnTo>
                      <a:pt x="1613" y="301"/>
                    </a:lnTo>
                    <a:lnTo>
                      <a:pt x="1613" y="310"/>
                    </a:lnTo>
                    <a:lnTo>
                      <a:pt x="1577" y="310"/>
                    </a:lnTo>
                    <a:lnTo>
                      <a:pt x="1577" y="301"/>
                    </a:lnTo>
                    <a:close/>
                    <a:moveTo>
                      <a:pt x="1640" y="301"/>
                    </a:moveTo>
                    <a:lnTo>
                      <a:pt x="1676" y="301"/>
                    </a:lnTo>
                    <a:lnTo>
                      <a:pt x="1676" y="310"/>
                    </a:lnTo>
                    <a:lnTo>
                      <a:pt x="1640" y="310"/>
                    </a:lnTo>
                    <a:lnTo>
                      <a:pt x="1640" y="301"/>
                    </a:lnTo>
                    <a:close/>
                    <a:moveTo>
                      <a:pt x="1703" y="301"/>
                    </a:moveTo>
                    <a:lnTo>
                      <a:pt x="1739" y="301"/>
                    </a:lnTo>
                    <a:lnTo>
                      <a:pt x="1739" y="310"/>
                    </a:lnTo>
                    <a:lnTo>
                      <a:pt x="1703" y="310"/>
                    </a:lnTo>
                    <a:lnTo>
                      <a:pt x="1703" y="301"/>
                    </a:lnTo>
                    <a:close/>
                    <a:moveTo>
                      <a:pt x="1766" y="301"/>
                    </a:moveTo>
                    <a:lnTo>
                      <a:pt x="1802" y="301"/>
                    </a:lnTo>
                    <a:lnTo>
                      <a:pt x="1802" y="310"/>
                    </a:lnTo>
                    <a:lnTo>
                      <a:pt x="1766" y="310"/>
                    </a:lnTo>
                    <a:lnTo>
                      <a:pt x="1766" y="301"/>
                    </a:lnTo>
                    <a:close/>
                    <a:moveTo>
                      <a:pt x="1829" y="301"/>
                    </a:moveTo>
                    <a:lnTo>
                      <a:pt x="1865" y="301"/>
                    </a:lnTo>
                    <a:lnTo>
                      <a:pt x="1865" y="310"/>
                    </a:lnTo>
                    <a:lnTo>
                      <a:pt x="1829" y="310"/>
                    </a:lnTo>
                    <a:lnTo>
                      <a:pt x="1829" y="301"/>
                    </a:lnTo>
                    <a:close/>
                    <a:moveTo>
                      <a:pt x="1892" y="301"/>
                    </a:moveTo>
                    <a:lnTo>
                      <a:pt x="1928" y="301"/>
                    </a:lnTo>
                    <a:lnTo>
                      <a:pt x="1928" y="310"/>
                    </a:lnTo>
                    <a:lnTo>
                      <a:pt x="1892" y="310"/>
                    </a:lnTo>
                    <a:lnTo>
                      <a:pt x="1892" y="301"/>
                    </a:lnTo>
                    <a:close/>
                    <a:moveTo>
                      <a:pt x="1955" y="301"/>
                    </a:moveTo>
                    <a:lnTo>
                      <a:pt x="1991" y="301"/>
                    </a:lnTo>
                    <a:lnTo>
                      <a:pt x="1991" y="310"/>
                    </a:lnTo>
                    <a:lnTo>
                      <a:pt x="1955" y="310"/>
                    </a:lnTo>
                    <a:lnTo>
                      <a:pt x="1955" y="301"/>
                    </a:lnTo>
                    <a:close/>
                    <a:moveTo>
                      <a:pt x="2018" y="301"/>
                    </a:moveTo>
                    <a:lnTo>
                      <a:pt x="2054" y="301"/>
                    </a:lnTo>
                    <a:lnTo>
                      <a:pt x="2054" y="310"/>
                    </a:lnTo>
                    <a:lnTo>
                      <a:pt x="2018" y="310"/>
                    </a:lnTo>
                    <a:lnTo>
                      <a:pt x="2018" y="301"/>
                    </a:lnTo>
                    <a:close/>
                    <a:moveTo>
                      <a:pt x="2081" y="301"/>
                    </a:moveTo>
                    <a:lnTo>
                      <a:pt x="2117" y="301"/>
                    </a:lnTo>
                    <a:lnTo>
                      <a:pt x="2117" y="310"/>
                    </a:lnTo>
                    <a:lnTo>
                      <a:pt x="2081" y="310"/>
                    </a:lnTo>
                    <a:lnTo>
                      <a:pt x="2081" y="301"/>
                    </a:lnTo>
                    <a:close/>
                    <a:moveTo>
                      <a:pt x="2144" y="301"/>
                    </a:moveTo>
                    <a:lnTo>
                      <a:pt x="2181" y="301"/>
                    </a:lnTo>
                    <a:lnTo>
                      <a:pt x="2181" y="310"/>
                    </a:lnTo>
                    <a:lnTo>
                      <a:pt x="2144" y="310"/>
                    </a:lnTo>
                    <a:lnTo>
                      <a:pt x="2144" y="301"/>
                    </a:lnTo>
                    <a:close/>
                    <a:moveTo>
                      <a:pt x="2208" y="301"/>
                    </a:moveTo>
                    <a:lnTo>
                      <a:pt x="2244" y="301"/>
                    </a:lnTo>
                    <a:lnTo>
                      <a:pt x="2244" y="310"/>
                    </a:lnTo>
                    <a:lnTo>
                      <a:pt x="2208" y="310"/>
                    </a:lnTo>
                    <a:lnTo>
                      <a:pt x="2208" y="301"/>
                    </a:lnTo>
                    <a:close/>
                    <a:moveTo>
                      <a:pt x="2271" y="301"/>
                    </a:moveTo>
                    <a:lnTo>
                      <a:pt x="2307" y="301"/>
                    </a:lnTo>
                    <a:lnTo>
                      <a:pt x="2307" y="310"/>
                    </a:lnTo>
                    <a:lnTo>
                      <a:pt x="2271" y="310"/>
                    </a:lnTo>
                    <a:lnTo>
                      <a:pt x="2271" y="301"/>
                    </a:lnTo>
                    <a:close/>
                    <a:moveTo>
                      <a:pt x="2334" y="301"/>
                    </a:moveTo>
                    <a:lnTo>
                      <a:pt x="2370" y="301"/>
                    </a:lnTo>
                    <a:lnTo>
                      <a:pt x="2370" y="310"/>
                    </a:lnTo>
                    <a:lnTo>
                      <a:pt x="2334" y="310"/>
                    </a:lnTo>
                    <a:lnTo>
                      <a:pt x="2334" y="301"/>
                    </a:lnTo>
                    <a:close/>
                    <a:moveTo>
                      <a:pt x="2397" y="301"/>
                    </a:moveTo>
                    <a:lnTo>
                      <a:pt x="2433" y="301"/>
                    </a:lnTo>
                    <a:lnTo>
                      <a:pt x="2433" y="310"/>
                    </a:lnTo>
                    <a:lnTo>
                      <a:pt x="2397" y="310"/>
                    </a:lnTo>
                    <a:lnTo>
                      <a:pt x="2397" y="301"/>
                    </a:lnTo>
                    <a:close/>
                    <a:moveTo>
                      <a:pt x="2460" y="301"/>
                    </a:moveTo>
                    <a:lnTo>
                      <a:pt x="2496" y="301"/>
                    </a:lnTo>
                    <a:lnTo>
                      <a:pt x="2496" y="310"/>
                    </a:lnTo>
                    <a:lnTo>
                      <a:pt x="2460" y="310"/>
                    </a:lnTo>
                    <a:lnTo>
                      <a:pt x="2460" y="301"/>
                    </a:lnTo>
                    <a:close/>
                    <a:moveTo>
                      <a:pt x="2523" y="301"/>
                    </a:moveTo>
                    <a:lnTo>
                      <a:pt x="2559" y="301"/>
                    </a:lnTo>
                    <a:lnTo>
                      <a:pt x="2559" y="310"/>
                    </a:lnTo>
                    <a:lnTo>
                      <a:pt x="2523" y="310"/>
                    </a:lnTo>
                    <a:lnTo>
                      <a:pt x="2523" y="301"/>
                    </a:lnTo>
                    <a:close/>
                    <a:moveTo>
                      <a:pt x="2586" y="301"/>
                    </a:moveTo>
                    <a:lnTo>
                      <a:pt x="2622" y="301"/>
                    </a:lnTo>
                    <a:lnTo>
                      <a:pt x="2622" y="310"/>
                    </a:lnTo>
                    <a:lnTo>
                      <a:pt x="2586" y="310"/>
                    </a:lnTo>
                    <a:lnTo>
                      <a:pt x="2586" y="301"/>
                    </a:lnTo>
                    <a:close/>
                    <a:moveTo>
                      <a:pt x="2649" y="301"/>
                    </a:moveTo>
                    <a:lnTo>
                      <a:pt x="2685" y="301"/>
                    </a:lnTo>
                    <a:lnTo>
                      <a:pt x="2685" y="310"/>
                    </a:lnTo>
                    <a:lnTo>
                      <a:pt x="2649" y="310"/>
                    </a:lnTo>
                    <a:lnTo>
                      <a:pt x="2649" y="301"/>
                    </a:lnTo>
                    <a:close/>
                    <a:moveTo>
                      <a:pt x="2712" y="301"/>
                    </a:moveTo>
                    <a:lnTo>
                      <a:pt x="2748" y="301"/>
                    </a:lnTo>
                    <a:lnTo>
                      <a:pt x="2748" y="310"/>
                    </a:lnTo>
                    <a:lnTo>
                      <a:pt x="2712" y="310"/>
                    </a:lnTo>
                    <a:lnTo>
                      <a:pt x="2712" y="301"/>
                    </a:lnTo>
                    <a:close/>
                    <a:moveTo>
                      <a:pt x="2775" y="301"/>
                    </a:moveTo>
                    <a:lnTo>
                      <a:pt x="2811" y="301"/>
                    </a:lnTo>
                    <a:lnTo>
                      <a:pt x="2811" y="310"/>
                    </a:lnTo>
                    <a:lnTo>
                      <a:pt x="2775" y="310"/>
                    </a:lnTo>
                    <a:lnTo>
                      <a:pt x="2775" y="301"/>
                    </a:lnTo>
                    <a:close/>
                    <a:moveTo>
                      <a:pt x="2838" y="301"/>
                    </a:moveTo>
                    <a:lnTo>
                      <a:pt x="2874" y="301"/>
                    </a:lnTo>
                    <a:lnTo>
                      <a:pt x="2874" y="310"/>
                    </a:lnTo>
                    <a:lnTo>
                      <a:pt x="2838" y="310"/>
                    </a:lnTo>
                    <a:lnTo>
                      <a:pt x="2838" y="301"/>
                    </a:lnTo>
                    <a:close/>
                    <a:moveTo>
                      <a:pt x="2901" y="301"/>
                    </a:moveTo>
                    <a:lnTo>
                      <a:pt x="2937" y="301"/>
                    </a:lnTo>
                    <a:lnTo>
                      <a:pt x="2937" y="310"/>
                    </a:lnTo>
                    <a:lnTo>
                      <a:pt x="2901" y="310"/>
                    </a:lnTo>
                    <a:lnTo>
                      <a:pt x="2901" y="301"/>
                    </a:lnTo>
                    <a:close/>
                    <a:moveTo>
                      <a:pt x="2964" y="301"/>
                    </a:moveTo>
                    <a:lnTo>
                      <a:pt x="3000" y="301"/>
                    </a:lnTo>
                    <a:lnTo>
                      <a:pt x="3000" y="310"/>
                    </a:lnTo>
                    <a:lnTo>
                      <a:pt x="2964" y="310"/>
                    </a:lnTo>
                    <a:lnTo>
                      <a:pt x="2964" y="301"/>
                    </a:lnTo>
                    <a:close/>
                    <a:moveTo>
                      <a:pt x="3027" y="301"/>
                    </a:moveTo>
                    <a:lnTo>
                      <a:pt x="3063" y="301"/>
                    </a:lnTo>
                    <a:lnTo>
                      <a:pt x="3063" y="310"/>
                    </a:lnTo>
                    <a:lnTo>
                      <a:pt x="3027" y="310"/>
                    </a:lnTo>
                    <a:lnTo>
                      <a:pt x="3027" y="301"/>
                    </a:lnTo>
                    <a:close/>
                    <a:moveTo>
                      <a:pt x="3090" y="301"/>
                    </a:moveTo>
                    <a:lnTo>
                      <a:pt x="3126" y="301"/>
                    </a:lnTo>
                    <a:lnTo>
                      <a:pt x="3126" y="310"/>
                    </a:lnTo>
                    <a:lnTo>
                      <a:pt x="3090" y="310"/>
                    </a:lnTo>
                    <a:lnTo>
                      <a:pt x="3090" y="301"/>
                    </a:lnTo>
                    <a:close/>
                    <a:moveTo>
                      <a:pt x="3153" y="301"/>
                    </a:moveTo>
                    <a:lnTo>
                      <a:pt x="3189" y="301"/>
                    </a:lnTo>
                    <a:lnTo>
                      <a:pt x="3189" y="310"/>
                    </a:lnTo>
                    <a:lnTo>
                      <a:pt x="3153" y="310"/>
                    </a:lnTo>
                    <a:lnTo>
                      <a:pt x="3153" y="301"/>
                    </a:lnTo>
                    <a:close/>
                    <a:moveTo>
                      <a:pt x="3216" y="301"/>
                    </a:moveTo>
                    <a:lnTo>
                      <a:pt x="3253" y="301"/>
                    </a:lnTo>
                    <a:lnTo>
                      <a:pt x="3253" y="310"/>
                    </a:lnTo>
                    <a:lnTo>
                      <a:pt x="3216" y="310"/>
                    </a:lnTo>
                    <a:lnTo>
                      <a:pt x="3216" y="301"/>
                    </a:lnTo>
                    <a:close/>
                    <a:moveTo>
                      <a:pt x="3280" y="301"/>
                    </a:moveTo>
                    <a:lnTo>
                      <a:pt x="3316" y="301"/>
                    </a:lnTo>
                    <a:lnTo>
                      <a:pt x="3316" y="310"/>
                    </a:lnTo>
                    <a:lnTo>
                      <a:pt x="3280" y="310"/>
                    </a:lnTo>
                    <a:lnTo>
                      <a:pt x="3280" y="301"/>
                    </a:lnTo>
                    <a:close/>
                    <a:moveTo>
                      <a:pt x="3343" y="301"/>
                    </a:moveTo>
                    <a:lnTo>
                      <a:pt x="3379" y="301"/>
                    </a:lnTo>
                    <a:lnTo>
                      <a:pt x="3379" y="310"/>
                    </a:lnTo>
                    <a:lnTo>
                      <a:pt x="3343" y="310"/>
                    </a:lnTo>
                    <a:lnTo>
                      <a:pt x="3343" y="301"/>
                    </a:lnTo>
                    <a:close/>
                    <a:moveTo>
                      <a:pt x="3406" y="301"/>
                    </a:moveTo>
                    <a:lnTo>
                      <a:pt x="3442" y="301"/>
                    </a:lnTo>
                    <a:lnTo>
                      <a:pt x="3442" y="310"/>
                    </a:lnTo>
                    <a:lnTo>
                      <a:pt x="3406" y="310"/>
                    </a:lnTo>
                    <a:lnTo>
                      <a:pt x="3406" y="301"/>
                    </a:lnTo>
                    <a:close/>
                    <a:moveTo>
                      <a:pt x="3469" y="301"/>
                    </a:moveTo>
                    <a:lnTo>
                      <a:pt x="3505" y="301"/>
                    </a:lnTo>
                    <a:lnTo>
                      <a:pt x="3505" y="310"/>
                    </a:lnTo>
                    <a:lnTo>
                      <a:pt x="3469" y="310"/>
                    </a:lnTo>
                    <a:lnTo>
                      <a:pt x="3469" y="301"/>
                    </a:lnTo>
                    <a:close/>
                    <a:moveTo>
                      <a:pt x="3532" y="301"/>
                    </a:moveTo>
                    <a:lnTo>
                      <a:pt x="3568" y="301"/>
                    </a:lnTo>
                    <a:lnTo>
                      <a:pt x="3568" y="310"/>
                    </a:lnTo>
                    <a:lnTo>
                      <a:pt x="3532" y="310"/>
                    </a:lnTo>
                    <a:lnTo>
                      <a:pt x="3532" y="301"/>
                    </a:lnTo>
                    <a:close/>
                    <a:moveTo>
                      <a:pt x="3595" y="301"/>
                    </a:moveTo>
                    <a:lnTo>
                      <a:pt x="3631" y="301"/>
                    </a:lnTo>
                    <a:lnTo>
                      <a:pt x="3631" y="310"/>
                    </a:lnTo>
                    <a:lnTo>
                      <a:pt x="3595" y="310"/>
                    </a:lnTo>
                    <a:lnTo>
                      <a:pt x="3595" y="301"/>
                    </a:lnTo>
                    <a:close/>
                    <a:moveTo>
                      <a:pt x="3658" y="301"/>
                    </a:moveTo>
                    <a:lnTo>
                      <a:pt x="3694" y="301"/>
                    </a:lnTo>
                    <a:lnTo>
                      <a:pt x="3694" y="310"/>
                    </a:lnTo>
                    <a:lnTo>
                      <a:pt x="3658" y="310"/>
                    </a:lnTo>
                    <a:lnTo>
                      <a:pt x="3658" y="301"/>
                    </a:lnTo>
                    <a:close/>
                    <a:moveTo>
                      <a:pt x="3721" y="301"/>
                    </a:moveTo>
                    <a:lnTo>
                      <a:pt x="3757" y="301"/>
                    </a:lnTo>
                    <a:lnTo>
                      <a:pt x="3757" y="310"/>
                    </a:lnTo>
                    <a:lnTo>
                      <a:pt x="3721" y="310"/>
                    </a:lnTo>
                    <a:lnTo>
                      <a:pt x="3721" y="301"/>
                    </a:lnTo>
                    <a:close/>
                    <a:moveTo>
                      <a:pt x="3784" y="301"/>
                    </a:moveTo>
                    <a:lnTo>
                      <a:pt x="3820" y="301"/>
                    </a:lnTo>
                    <a:lnTo>
                      <a:pt x="3820" y="310"/>
                    </a:lnTo>
                    <a:lnTo>
                      <a:pt x="3784" y="310"/>
                    </a:lnTo>
                    <a:lnTo>
                      <a:pt x="3784" y="301"/>
                    </a:lnTo>
                    <a:close/>
                    <a:moveTo>
                      <a:pt x="3847" y="301"/>
                    </a:moveTo>
                    <a:lnTo>
                      <a:pt x="3883" y="301"/>
                    </a:lnTo>
                    <a:lnTo>
                      <a:pt x="3883" y="310"/>
                    </a:lnTo>
                    <a:lnTo>
                      <a:pt x="3847" y="310"/>
                    </a:lnTo>
                    <a:lnTo>
                      <a:pt x="3847" y="301"/>
                    </a:lnTo>
                    <a:close/>
                    <a:moveTo>
                      <a:pt x="3910" y="301"/>
                    </a:moveTo>
                    <a:lnTo>
                      <a:pt x="3946" y="301"/>
                    </a:lnTo>
                    <a:lnTo>
                      <a:pt x="3946" y="310"/>
                    </a:lnTo>
                    <a:lnTo>
                      <a:pt x="3910" y="310"/>
                    </a:lnTo>
                    <a:lnTo>
                      <a:pt x="3910" y="301"/>
                    </a:lnTo>
                    <a:close/>
                    <a:moveTo>
                      <a:pt x="3973" y="301"/>
                    </a:moveTo>
                    <a:lnTo>
                      <a:pt x="4009" y="301"/>
                    </a:lnTo>
                    <a:lnTo>
                      <a:pt x="4009" y="310"/>
                    </a:lnTo>
                    <a:lnTo>
                      <a:pt x="3973" y="310"/>
                    </a:lnTo>
                    <a:lnTo>
                      <a:pt x="3973" y="301"/>
                    </a:lnTo>
                    <a:close/>
                    <a:moveTo>
                      <a:pt x="4036" y="301"/>
                    </a:moveTo>
                    <a:lnTo>
                      <a:pt x="4072" y="301"/>
                    </a:lnTo>
                    <a:lnTo>
                      <a:pt x="4072" y="310"/>
                    </a:lnTo>
                    <a:lnTo>
                      <a:pt x="4036" y="310"/>
                    </a:lnTo>
                    <a:lnTo>
                      <a:pt x="4036" y="301"/>
                    </a:lnTo>
                    <a:close/>
                    <a:moveTo>
                      <a:pt x="4099" y="301"/>
                    </a:moveTo>
                    <a:lnTo>
                      <a:pt x="4135" y="301"/>
                    </a:lnTo>
                    <a:lnTo>
                      <a:pt x="4135" y="310"/>
                    </a:lnTo>
                    <a:lnTo>
                      <a:pt x="4099" y="310"/>
                    </a:lnTo>
                    <a:lnTo>
                      <a:pt x="4099" y="301"/>
                    </a:lnTo>
                    <a:close/>
                    <a:moveTo>
                      <a:pt x="4162" y="301"/>
                    </a:moveTo>
                    <a:lnTo>
                      <a:pt x="4198" y="301"/>
                    </a:lnTo>
                    <a:lnTo>
                      <a:pt x="4198" y="310"/>
                    </a:lnTo>
                    <a:lnTo>
                      <a:pt x="4162" y="310"/>
                    </a:lnTo>
                    <a:lnTo>
                      <a:pt x="4162" y="301"/>
                    </a:lnTo>
                    <a:close/>
                    <a:moveTo>
                      <a:pt x="4225" y="301"/>
                    </a:moveTo>
                    <a:lnTo>
                      <a:pt x="4261" y="301"/>
                    </a:lnTo>
                    <a:lnTo>
                      <a:pt x="4261" y="310"/>
                    </a:lnTo>
                    <a:lnTo>
                      <a:pt x="4225" y="310"/>
                    </a:lnTo>
                    <a:lnTo>
                      <a:pt x="4225" y="301"/>
                    </a:lnTo>
                    <a:close/>
                    <a:moveTo>
                      <a:pt x="4289" y="301"/>
                    </a:moveTo>
                    <a:lnTo>
                      <a:pt x="4325" y="301"/>
                    </a:lnTo>
                    <a:lnTo>
                      <a:pt x="4325" y="310"/>
                    </a:lnTo>
                    <a:lnTo>
                      <a:pt x="4289" y="310"/>
                    </a:lnTo>
                    <a:lnTo>
                      <a:pt x="4289" y="301"/>
                    </a:lnTo>
                    <a:close/>
                    <a:moveTo>
                      <a:pt x="4352" y="301"/>
                    </a:moveTo>
                    <a:lnTo>
                      <a:pt x="4388" y="301"/>
                    </a:lnTo>
                    <a:lnTo>
                      <a:pt x="4388" y="310"/>
                    </a:lnTo>
                    <a:lnTo>
                      <a:pt x="4352" y="310"/>
                    </a:lnTo>
                    <a:lnTo>
                      <a:pt x="4352" y="301"/>
                    </a:lnTo>
                    <a:close/>
                    <a:moveTo>
                      <a:pt x="4415" y="301"/>
                    </a:moveTo>
                    <a:lnTo>
                      <a:pt x="4451" y="301"/>
                    </a:lnTo>
                    <a:lnTo>
                      <a:pt x="4451" y="310"/>
                    </a:lnTo>
                    <a:lnTo>
                      <a:pt x="4415" y="310"/>
                    </a:lnTo>
                    <a:lnTo>
                      <a:pt x="4415" y="301"/>
                    </a:lnTo>
                    <a:close/>
                    <a:moveTo>
                      <a:pt x="4478" y="301"/>
                    </a:moveTo>
                    <a:lnTo>
                      <a:pt x="4514" y="301"/>
                    </a:lnTo>
                    <a:lnTo>
                      <a:pt x="4514" y="310"/>
                    </a:lnTo>
                    <a:lnTo>
                      <a:pt x="4478" y="310"/>
                    </a:lnTo>
                    <a:lnTo>
                      <a:pt x="4478" y="301"/>
                    </a:lnTo>
                    <a:close/>
                    <a:moveTo>
                      <a:pt x="4541" y="301"/>
                    </a:moveTo>
                    <a:lnTo>
                      <a:pt x="4577" y="301"/>
                    </a:lnTo>
                    <a:lnTo>
                      <a:pt x="4577" y="310"/>
                    </a:lnTo>
                    <a:lnTo>
                      <a:pt x="4541" y="310"/>
                    </a:lnTo>
                    <a:lnTo>
                      <a:pt x="4541" y="301"/>
                    </a:lnTo>
                    <a:close/>
                    <a:moveTo>
                      <a:pt x="4604" y="301"/>
                    </a:moveTo>
                    <a:lnTo>
                      <a:pt x="4640" y="301"/>
                    </a:lnTo>
                    <a:lnTo>
                      <a:pt x="4640" y="310"/>
                    </a:lnTo>
                    <a:lnTo>
                      <a:pt x="4604" y="310"/>
                    </a:lnTo>
                    <a:lnTo>
                      <a:pt x="4604" y="301"/>
                    </a:lnTo>
                    <a:close/>
                    <a:moveTo>
                      <a:pt x="0" y="0"/>
                    </a:moveTo>
                    <a:lnTo>
                      <a:pt x="36" y="0"/>
                    </a:lnTo>
                    <a:lnTo>
                      <a:pt x="36" y="9"/>
                    </a:lnTo>
                    <a:lnTo>
                      <a:pt x="0" y="9"/>
                    </a:lnTo>
                    <a:lnTo>
                      <a:pt x="0" y="0"/>
                    </a:lnTo>
                    <a:close/>
                    <a:moveTo>
                      <a:pt x="63" y="0"/>
                    </a:moveTo>
                    <a:lnTo>
                      <a:pt x="100" y="0"/>
                    </a:lnTo>
                    <a:lnTo>
                      <a:pt x="100" y="9"/>
                    </a:lnTo>
                    <a:lnTo>
                      <a:pt x="63" y="9"/>
                    </a:lnTo>
                    <a:lnTo>
                      <a:pt x="63" y="0"/>
                    </a:lnTo>
                    <a:close/>
                    <a:moveTo>
                      <a:pt x="127" y="0"/>
                    </a:moveTo>
                    <a:lnTo>
                      <a:pt x="163" y="0"/>
                    </a:lnTo>
                    <a:lnTo>
                      <a:pt x="163" y="9"/>
                    </a:lnTo>
                    <a:lnTo>
                      <a:pt x="127" y="9"/>
                    </a:lnTo>
                    <a:lnTo>
                      <a:pt x="127" y="0"/>
                    </a:lnTo>
                    <a:close/>
                    <a:moveTo>
                      <a:pt x="190" y="0"/>
                    </a:moveTo>
                    <a:lnTo>
                      <a:pt x="226" y="0"/>
                    </a:lnTo>
                    <a:lnTo>
                      <a:pt x="226" y="9"/>
                    </a:lnTo>
                    <a:lnTo>
                      <a:pt x="190" y="9"/>
                    </a:lnTo>
                    <a:lnTo>
                      <a:pt x="190" y="0"/>
                    </a:lnTo>
                    <a:close/>
                    <a:moveTo>
                      <a:pt x="253" y="0"/>
                    </a:moveTo>
                    <a:lnTo>
                      <a:pt x="289" y="0"/>
                    </a:lnTo>
                    <a:lnTo>
                      <a:pt x="289" y="9"/>
                    </a:lnTo>
                    <a:lnTo>
                      <a:pt x="253" y="9"/>
                    </a:lnTo>
                    <a:lnTo>
                      <a:pt x="253" y="0"/>
                    </a:lnTo>
                    <a:close/>
                    <a:moveTo>
                      <a:pt x="316" y="0"/>
                    </a:moveTo>
                    <a:lnTo>
                      <a:pt x="352" y="0"/>
                    </a:lnTo>
                    <a:lnTo>
                      <a:pt x="352" y="9"/>
                    </a:lnTo>
                    <a:lnTo>
                      <a:pt x="316" y="9"/>
                    </a:lnTo>
                    <a:lnTo>
                      <a:pt x="316" y="0"/>
                    </a:lnTo>
                    <a:close/>
                    <a:moveTo>
                      <a:pt x="379" y="0"/>
                    </a:moveTo>
                    <a:lnTo>
                      <a:pt x="415" y="0"/>
                    </a:lnTo>
                    <a:lnTo>
                      <a:pt x="415" y="9"/>
                    </a:lnTo>
                    <a:lnTo>
                      <a:pt x="379" y="9"/>
                    </a:lnTo>
                    <a:lnTo>
                      <a:pt x="379" y="0"/>
                    </a:lnTo>
                    <a:close/>
                    <a:moveTo>
                      <a:pt x="442" y="0"/>
                    </a:moveTo>
                    <a:lnTo>
                      <a:pt x="478" y="0"/>
                    </a:lnTo>
                    <a:lnTo>
                      <a:pt x="478" y="9"/>
                    </a:lnTo>
                    <a:lnTo>
                      <a:pt x="442" y="9"/>
                    </a:lnTo>
                    <a:lnTo>
                      <a:pt x="442" y="0"/>
                    </a:lnTo>
                    <a:close/>
                    <a:moveTo>
                      <a:pt x="505" y="0"/>
                    </a:moveTo>
                    <a:lnTo>
                      <a:pt x="541" y="0"/>
                    </a:lnTo>
                    <a:lnTo>
                      <a:pt x="541" y="9"/>
                    </a:lnTo>
                    <a:lnTo>
                      <a:pt x="505" y="9"/>
                    </a:lnTo>
                    <a:lnTo>
                      <a:pt x="505" y="0"/>
                    </a:lnTo>
                    <a:close/>
                    <a:moveTo>
                      <a:pt x="568" y="0"/>
                    </a:moveTo>
                    <a:lnTo>
                      <a:pt x="604" y="0"/>
                    </a:lnTo>
                    <a:lnTo>
                      <a:pt x="604" y="9"/>
                    </a:lnTo>
                    <a:lnTo>
                      <a:pt x="568" y="9"/>
                    </a:lnTo>
                    <a:lnTo>
                      <a:pt x="568" y="0"/>
                    </a:lnTo>
                    <a:close/>
                    <a:moveTo>
                      <a:pt x="631" y="0"/>
                    </a:moveTo>
                    <a:lnTo>
                      <a:pt x="667" y="0"/>
                    </a:lnTo>
                    <a:lnTo>
                      <a:pt x="667" y="9"/>
                    </a:lnTo>
                    <a:lnTo>
                      <a:pt x="631" y="9"/>
                    </a:lnTo>
                    <a:lnTo>
                      <a:pt x="631" y="0"/>
                    </a:lnTo>
                    <a:close/>
                    <a:moveTo>
                      <a:pt x="694" y="0"/>
                    </a:moveTo>
                    <a:lnTo>
                      <a:pt x="730" y="0"/>
                    </a:lnTo>
                    <a:lnTo>
                      <a:pt x="730" y="9"/>
                    </a:lnTo>
                    <a:lnTo>
                      <a:pt x="694" y="9"/>
                    </a:lnTo>
                    <a:lnTo>
                      <a:pt x="694" y="0"/>
                    </a:lnTo>
                    <a:close/>
                    <a:moveTo>
                      <a:pt x="757" y="0"/>
                    </a:moveTo>
                    <a:lnTo>
                      <a:pt x="793" y="0"/>
                    </a:lnTo>
                    <a:lnTo>
                      <a:pt x="793" y="9"/>
                    </a:lnTo>
                    <a:lnTo>
                      <a:pt x="757" y="9"/>
                    </a:lnTo>
                    <a:lnTo>
                      <a:pt x="757" y="0"/>
                    </a:lnTo>
                    <a:close/>
                    <a:moveTo>
                      <a:pt x="820" y="0"/>
                    </a:moveTo>
                    <a:lnTo>
                      <a:pt x="856" y="0"/>
                    </a:lnTo>
                    <a:lnTo>
                      <a:pt x="856" y="9"/>
                    </a:lnTo>
                    <a:lnTo>
                      <a:pt x="820" y="9"/>
                    </a:lnTo>
                    <a:lnTo>
                      <a:pt x="820" y="0"/>
                    </a:lnTo>
                    <a:close/>
                    <a:moveTo>
                      <a:pt x="883" y="0"/>
                    </a:moveTo>
                    <a:lnTo>
                      <a:pt x="919" y="0"/>
                    </a:lnTo>
                    <a:lnTo>
                      <a:pt x="919" y="9"/>
                    </a:lnTo>
                    <a:lnTo>
                      <a:pt x="883" y="9"/>
                    </a:lnTo>
                    <a:lnTo>
                      <a:pt x="883" y="0"/>
                    </a:lnTo>
                    <a:close/>
                    <a:moveTo>
                      <a:pt x="946" y="0"/>
                    </a:moveTo>
                    <a:lnTo>
                      <a:pt x="982" y="0"/>
                    </a:lnTo>
                    <a:lnTo>
                      <a:pt x="982" y="9"/>
                    </a:lnTo>
                    <a:lnTo>
                      <a:pt x="946" y="9"/>
                    </a:lnTo>
                    <a:lnTo>
                      <a:pt x="946" y="0"/>
                    </a:lnTo>
                    <a:close/>
                    <a:moveTo>
                      <a:pt x="1009" y="0"/>
                    </a:moveTo>
                    <a:lnTo>
                      <a:pt x="1045" y="0"/>
                    </a:lnTo>
                    <a:lnTo>
                      <a:pt x="1045" y="9"/>
                    </a:lnTo>
                    <a:lnTo>
                      <a:pt x="1009" y="9"/>
                    </a:lnTo>
                    <a:lnTo>
                      <a:pt x="1009" y="0"/>
                    </a:lnTo>
                    <a:close/>
                    <a:moveTo>
                      <a:pt x="1072" y="0"/>
                    </a:moveTo>
                    <a:lnTo>
                      <a:pt x="1108" y="0"/>
                    </a:lnTo>
                    <a:lnTo>
                      <a:pt x="1108" y="9"/>
                    </a:lnTo>
                    <a:lnTo>
                      <a:pt x="1072" y="9"/>
                    </a:lnTo>
                    <a:lnTo>
                      <a:pt x="1072" y="0"/>
                    </a:lnTo>
                    <a:close/>
                    <a:moveTo>
                      <a:pt x="1136" y="0"/>
                    </a:moveTo>
                    <a:lnTo>
                      <a:pt x="1172" y="0"/>
                    </a:lnTo>
                    <a:lnTo>
                      <a:pt x="1172" y="9"/>
                    </a:lnTo>
                    <a:lnTo>
                      <a:pt x="1136" y="9"/>
                    </a:lnTo>
                    <a:lnTo>
                      <a:pt x="1136" y="0"/>
                    </a:lnTo>
                    <a:close/>
                    <a:moveTo>
                      <a:pt x="1199" y="0"/>
                    </a:moveTo>
                    <a:lnTo>
                      <a:pt x="1235" y="0"/>
                    </a:lnTo>
                    <a:lnTo>
                      <a:pt x="1235" y="9"/>
                    </a:lnTo>
                    <a:lnTo>
                      <a:pt x="1199" y="9"/>
                    </a:lnTo>
                    <a:lnTo>
                      <a:pt x="1199" y="0"/>
                    </a:lnTo>
                    <a:close/>
                    <a:moveTo>
                      <a:pt x="1262" y="0"/>
                    </a:moveTo>
                    <a:lnTo>
                      <a:pt x="1298" y="0"/>
                    </a:lnTo>
                    <a:lnTo>
                      <a:pt x="1298" y="9"/>
                    </a:lnTo>
                    <a:lnTo>
                      <a:pt x="1262" y="9"/>
                    </a:lnTo>
                    <a:lnTo>
                      <a:pt x="1262" y="0"/>
                    </a:lnTo>
                    <a:close/>
                    <a:moveTo>
                      <a:pt x="1325" y="0"/>
                    </a:moveTo>
                    <a:lnTo>
                      <a:pt x="1361" y="0"/>
                    </a:lnTo>
                    <a:lnTo>
                      <a:pt x="1361" y="9"/>
                    </a:lnTo>
                    <a:lnTo>
                      <a:pt x="1325" y="9"/>
                    </a:lnTo>
                    <a:lnTo>
                      <a:pt x="1325" y="0"/>
                    </a:lnTo>
                    <a:close/>
                    <a:moveTo>
                      <a:pt x="1388" y="0"/>
                    </a:moveTo>
                    <a:lnTo>
                      <a:pt x="1424" y="0"/>
                    </a:lnTo>
                    <a:lnTo>
                      <a:pt x="1424" y="9"/>
                    </a:lnTo>
                    <a:lnTo>
                      <a:pt x="1388" y="9"/>
                    </a:lnTo>
                    <a:lnTo>
                      <a:pt x="1388" y="0"/>
                    </a:lnTo>
                    <a:close/>
                    <a:moveTo>
                      <a:pt x="1451" y="0"/>
                    </a:moveTo>
                    <a:lnTo>
                      <a:pt x="1487" y="0"/>
                    </a:lnTo>
                    <a:lnTo>
                      <a:pt x="1487" y="9"/>
                    </a:lnTo>
                    <a:lnTo>
                      <a:pt x="1451" y="9"/>
                    </a:lnTo>
                    <a:lnTo>
                      <a:pt x="1451" y="0"/>
                    </a:lnTo>
                    <a:close/>
                    <a:moveTo>
                      <a:pt x="1514" y="0"/>
                    </a:moveTo>
                    <a:lnTo>
                      <a:pt x="1550" y="0"/>
                    </a:lnTo>
                    <a:lnTo>
                      <a:pt x="1550" y="9"/>
                    </a:lnTo>
                    <a:lnTo>
                      <a:pt x="1514" y="9"/>
                    </a:lnTo>
                    <a:lnTo>
                      <a:pt x="1514" y="0"/>
                    </a:lnTo>
                    <a:close/>
                    <a:moveTo>
                      <a:pt x="1577" y="0"/>
                    </a:moveTo>
                    <a:lnTo>
                      <a:pt x="1613" y="0"/>
                    </a:lnTo>
                    <a:lnTo>
                      <a:pt x="1613" y="9"/>
                    </a:lnTo>
                    <a:lnTo>
                      <a:pt x="1577" y="9"/>
                    </a:lnTo>
                    <a:lnTo>
                      <a:pt x="1577" y="0"/>
                    </a:lnTo>
                    <a:close/>
                    <a:moveTo>
                      <a:pt x="1640" y="0"/>
                    </a:moveTo>
                    <a:lnTo>
                      <a:pt x="1676" y="0"/>
                    </a:lnTo>
                    <a:lnTo>
                      <a:pt x="1676" y="9"/>
                    </a:lnTo>
                    <a:lnTo>
                      <a:pt x="1640" y="9"/>
                    </a:lnTo>
                    <a:lnTo>
                      <a:pt x="1640" y="0"/>
                    </a:lnTo>
                    <a:close/>
                    <a:moveTo>
                      <a:pt x="1703" y="0"/>
                    </a:moveTo>
                    <a:lnTo>
                      <a:pt x="1739" y="0"/>
                    </a:lnTo>
                    <a:lnTo>
                      <a:pt x="1739" y="9"/>
                    </a:lnTo>
                    <a:lnTo>
                      <a:pt x="1703" y="9"/>
                    </a:lnTo>
                    <a:lnTo>
                      <a:pt x="1703" y="0"/>
                    </a:lnTo>
                    <a:close/>
                    <a:moveTo>
                      <a:pt x="1766" y="0"/>
                    </a:moveTo>
                    <a:lnTo>
                      <a:pt x="1802" y="0"/>
                    </a:lnTo>
                    <a:lnTo>
                      <a:pt x="1802" y="9"/>
                    </a:lnTo>
                    <a:lnTo>
                      <a:pt x="1766" y="9"/>
                    </a:lnTo>
                    <a:lnTo>
                      <a:pt x="1766" y="0"/>
                    </a:lnTo>
                    <a:close/>
                    <a:moveTo>
                      <a:pt x="1829" y="0"/>
                    </a:moveTo>
                    <a:lnTo>
                      <a:pt x="1865" y="0"/>
                    </a:lnTo>
                    <a:lnTo>
                      <a:pt x="1865" y="9"/>
                    </a:lnTo>
                    <a:lnTo>
                      <a:pt x="1829" y="9"/>
                    </a:lnTo>
                    <a:lnTo>
                      <a:pt x="1829" y="0"/>
                    </a:lnTo>
                    <a:close/>
                    <a:moveTo>
                      <a:pt x="1892" y="0"/>
                    </a:moveTo>
                    <a:lnTo>
                      <a:pt x="1928" y="0"/>
                    </a:lnTo>
                    <a:lnTo>
                      <a:pt x="1928" y="9"/>
                    </a:lnTo>
                    <a:lnTo>
                      <a:pt x="1892" y="9"/>
                    </a:lnTo>
                    <a:lnTo>
                      <a:pt x="1892" y="0"/>
                    </a:lnTo>
                    <a:close/>
                    <a:moveTo>
                      <a:pt x="1955" y="0"/>
                    </a:moveTo>
                    <a:lnTo>
                      <a:pt x="1991" y="0"/>
                    </a:lnTo>
                    <a:lnTo>
                      <a:pt x="1991" y="9"/>
                    </a:lnTo>
                    <a:lnTo>
                      <a:pt x="1955" y="9"/>
                    </a:lnTo>
                    <a:lnTo>
                      <a:pt x="1955" y="0"/>
                    </a:lnTo>
                    <a:close/>
                    <a:moveTo>
                      <a:pt x="2018" y="0"/>
                    </a:moveTo>
                    <a:lnTo>
                      <a:pt x="2054" y="0"/>
                    </a:lnTo>
                    <a:lnTo>
                      <a:pt x="2054" y="9"/>
                    </a:lnTo>
                    <a:lnTo>
                      <a:pt x="2018" y="9"/>
                    </a:lnTo>
                    <a:lnTo>
                      <a:pt x="2018" y="0"/>
                    </a:lnTo>
                    <a:close/>
                    <a:moveTo>
                      <a:pt x="2081" y="0"/>
                    </a:moveTo>
                    <a:lnTo>
                      <a:pt x="2117" y="0"/>
                    </a:lnTo>
                    <a:lnTo>
                      <a:pt x="2117" y="9"/>
                    </a:lnTo>
                    <a:lnTo>
                      <a:pt x="2081" y="9"/>
                    </a:lnTo>
                    <a:lnTo>
                      <a:pt x="2081" y="0"/>
                    </a:lnTo>
                    <a:close/>
                    <a:moveTo>
                      <a:pt x="2144" y="0"/>
                    </a:moveTo>
                    <a:lnTo>
                      <a:pt x="2181" y="0"/>
                    </a:lnTo>
                    <a:lnTo>
                      <a:pt x="2181" y="9"/>
                    </a:lnTo>
                    <a:lnTo>
                      <a:pt x="2144" y="9"/>
                    </a:lnTo>
                    <a:lnTo>
                      <a:pt x="2144" y="0"/>
                    </a:lnTo>
                    <a:close/>
                    <a:moveTo>
                      <a:pt x="2208" y="0"/>
                    </a:moveTo>
                    <a:lnTo>
                      <a:pt x="2244" y="0"/>
                    </a:lnTo>
                    <a:lnTo>
                      <a:pt x="2244" y="9"/>
                    </a:lnTo>
                    <a:lnTo>
                      <a:pt x="2208" y="9"/>
                    </a:lnTo>
                    <a:lnTo>
                      <a:pt x="2208" y="0"/>
                    </a:lnTo>
                    <a:close/>
                    <a:moveTo>
                      <a:pt x="2271" y="0"/>
                    </a:moveTo>
                    <a:lnTo>
                      <a:pt x="2307" y="0"/>
                    </a:lnTo>
                    <a:lnTo>
                      <a:pt x="2307" y="9"/>
                    </a:lnTo>
                    <a:lnTo>
                      <a:pt x="2271" y="9"/>
                    </a:lnTo>
                    <a:lnTo>
                      <a:pt x="2271" y="0"/>
                    </a:lnTo>
                    <a:close/>
                    <a:moveTo>
                      <a:pt x="2334" y="0"/>
                    </a:moveTo>
                    <a:lnTo>
                      <a:pt x="2370" y="0"/>
                    </a:lnTo>
                    <a:lnTo>
                      <a:pt x="2370" y="9"/>
                    </a:lnTo>
                    <a:lnTo>
                      <a:pt x="2334" y="9"/>
                    </a:lnTo>
                    <a:lnTo>
                      <a:pt x="2334" y="0"/>
                    </a:lnTo>
                    <a:close/>
                    <a:moveTo>
                      <a:pt x="2397" y="0"/>
                    </a:moveTo>
                    <a:lnTo>
                      <a:pt x="2433" y="0"/>
                    </a:lnTo>
                    <a:lnTo>
                      <a:pt x="2433" y="9"/>
                    </a:lnTo>
                    <a:lnTo>
                      <a:pt x="2397" y="9"/>
                    </a:lnTo>
                    <a:lnTo>
                      <a:pt x="2397" y="0"/>
                    </a:lnTo>
                    <a:close/>
                    <a:moveTo>
                      <a:pt x="2460" y="0"/>
                    </a:moveTo>
                    <a:lnTo>
                      <a:pt x="2496" y="0"/>
                    </a:lnTo>
                    <a:lnTo>
                      <a:pt x="2496" y="9"/>
                    </a:lnTo>
                    <a:lnTo>
                      <a:pt x="2460" y="9"/>
                    </a:lnTo>
                    <a:lnTo>
                      <a:pt x="2460" y="0"/>
                    </a:lnTo>
                    <a:close/>
                    <a:moveTo>
                      <a:pt x="2523" y="0"/>
                    </a:moveTo>
                    <a:lnTo>
                      <a:pt x="2559" y="0"/>
                    </a:lnTo>
                    <a:lnTo>
                      <a:pt x="2559" y="9"/>
                    </a:lnTo>
                    <a:lnTo>
                      <a:pt x="2523" y="9"/>
                    </a:lnTo>
                    <a:lnTo>
                      <a:pt x="2523" y="0"/>
                    </a:lnTo>
                    <a:close/>
                    <a:moveTo>
                      <a:pt x="2586" y="0"/>
                    </a:moveTo>
                    <a:lnTo>
                      <a:pt x="2622" y="0"/>
                    </a:lnTo>
                    <a:lnTo>
                      <a:pt x="2622" y="9"/>
                    </a:lnTo>
                    <a:lnTo>
                      <a:pt x="2586" y="9"/>
                    </a:lnTo>
                    <a:lnTo>
                      <a:pt x="2586" y="0"/>
                    </a:lnTo>
                    <a:close/>
                    <a:moveTo>
                      <a:pt x="2649" y="0"/>
                    </a:moveTo>
                    <a:lnTo>
                      <a:pt x="2685" y="0"/>
                    </a:lnTo>
                    <a:lnTo>
                      <a:pt x="2685" y="9"/>
                    </a:lnTo>
                    <a:lnTo>
                      <a:pt x="2649" y="9"/>
                    </a:lnTo>
                    <a:lnTo>
                      <a:pt x="2649" y="0"/>
                    </a:lnTo>
                    <a:close/>
                    <a:moveTo>
                      <a:pt x="2712" y="0"/>
                    </a:moveTo>
                    <a:lnTo>
                      <a:pt x="2748" y="0"/>
                    </a:lnTo>
                    <a:lnTo>
                      <a:pt x="2748" y="9"/>
                    </a:lnTo>
                    <a:lnTo>
                      <a:pt x="2712" y="9"/>
                    </a:lnTo>
                    <a:lnTo>
                      <a:pt x="2712" y="0"/>
                    </a:lnTo>
                    <a:close/>
                    <a:moveTo>
                      <a:pt x="2775" y="0"/>
                    </a:moveTo>
                    <a:lnTo>
                      <a:pt x="2811" y="0"/>
                    </a:lnTo>
                    <a:lnTo>
                      <a:pt x="2811" y="9"/>
                    </a:lnTo>
                    <a:lnTo>
                      <a:pt x="2775" y="9"/>
                    </a:lnTo>
                    <a:lnTo>
                      <a:pt x="2775" y="0"/>
                    </a:lnTo>
                    <a:close/>
                    <a:moveTo>
                      <a:pt x="2838" y="0"/>
                    </a:moveTo>
                    <a:lnTo>
                      <a:pt x="2874" y="0"/>
                    </a:lnTo>
                    <a:lnTo>
                      <a:pt x="2874" y="9"/>
                    </a:lnTo>
                    <a:lnTo>
                      <a:pt x="2838" y="9"/>
                    </a:lnTo>
                    <a:lnTo>
                      <a:pt x="2838" y="0"/>
                    </a:lnTo>
                    <a:close/>
                    <a:moveTo>
                      <a:pt x="2901" y="0"/>
                    </a:moveTo>
                    <a:lnTo>
                      <a:pt x="2937" y="0"/>
                    </a:lnTo>
                    <a:lnTo>
                      <a:pt x="2937" y="9"/>
                    </a:lnTo>
                    <a:lnTo>
                      <a:pt x="2901" y="9"/>
                    </a:lnTo>
                    <a:lnTo>
                      <a:pt x="2901" y="0"/>
                    </a:lnTo>
                    <a:close/>
                    <a:moveTo>
                      <a:pt x="2964" y="0"/>
                    </a:moveTo>
                    <a:lnTo>
                      <a:pt x="3000" y="0"/>
                    </a:lnTo>
                    <a:lnTo>
                      <a:pt x="3000" y="9"/>
                    </a:lnTo>
                    <a:lnTo>
                      <a:pt x="2964" y="9"/>
                    </a:lnTo>
                    <a:lnTo>
                      <a:pt x="2964" y="0"/>
                    </a:lnTo>
                    <a:close/>
                    <a:moveTo>
                      <a:pt x="3027" y="0"/>
                    </a:moveTo>
                    <a:lnTo>
                      <a:pt x="3063" y="0"/>
                    </a:lnTo>
                    <a:lnTo>
                      <a:pt x="3063" y="9"/>
                    </a:lnTo>
                    <a:lnTo>
                      <a:pt x="3027" y="9"/>
                    </a:lnTo>
                    <a:lnTo>
                      <a:pt x="3027" y="0"/>
                    </a:lnTo>
                    <a:close/>
                    <a:moveTo>
                      <a:pt x="3090" y="0"/>
                    </a:moveTo>
                    <a:lnTo>
                      <a:pt x="3126" y="0"/>
                    </a:lnTo>
                    <a:lnTo>
                      <a:pt x="3126" y="9"/>
                    </a:lnTo>
                    <a:lnTo>
                      <a:pt x="3090" y="9"/>
                    </a:lnTo>
                    <a:lnTo>
                      <a:pt x="3090" y="0"/>
                    </a:lnTo>
                    <a:close/>
                    <a:moveTo>
                      <a:pt x="3153" y="0"/>
                    </a:moveTo>
                    <a:lnTo>
                      <a:pt x="3189" y="0"/>
                    </a:lnTo>
                    <a:lnTo>
                      <a:pt x="3189" y="9"/>
                    </a:lnTo>
                    <a:lnTo>
                      <a:pt x="3153" y="9"/>
                    </a:lnTo>
                    <a:lnTo>
                      <a:pt x="3153" y="0"/>
                    </a:lnTo>
                    <a:close/>
                    <a:moveTo>
                      <a:pt x="3216" y="0"/>
                    </a:moveTo>
                    <a:lnTo>
                      <a:pt x="3253" y="0"/>
                    </a:lnTo>
                    <a:lnTo>
                      <a:pt x="3253" y="9"/>
                    </a:lnTo>
                    <a:lnTo>
                      <a:pt x="3216" y="9"/>
                    </a:lnTo>
                    <a:lnTo>
                      <a:pt x="3216" y="0"/>
                    </a:lnTo>
                    <a:close/>
                    <a:moveTo>
                      <a:pt x="3280" y="0"/>
                    </a:moveTo>
                    <a:lnTo>
                      <a:pt x="3316" y="0"/>
                    </a:lnTo>
                    <a:lnTo>
                      <a:pt x="3316" y="9"/>
                    </a:lnTo>
                    <a:lnTo>
                      <a:pt x="3280" y="9"/>
                    </a:lnTo>
                    <a:lnTo>
                      <a:pt x="3280" y="0"/>
                    </a:lnTo>
                    <a:close/>
                    <a:moveTo>
                      <a:pt x="3343" y="0"/>
                    </a:moveTo>
                    <a:lnTo>
                      <a:pt x="3379" y="0"/>
                    </a:lnTo>
                    <a:lnTo>
                      <a:pt x="3379" y="9"/>
                    </a:lnTo>
                    <a:lnTo>
                      <a:pt x="3343" y="9"/>
                    </a:lnTo>
                    <a:lnTo>
                      <a:pt x="3343" y="0"/>
                    </a:lnTo>
                    <a:close/>
                    <a:moveTo>
                      <a:pt x="3406" y="0"/>
                    </a:moveTo>
                    <a:lnTo>
                      <a:pt x="3442" y="0"/>
                    </a:lnTo>
                    <a:lnTo>
                      <a:pt x="3442" y="9"/>
                    </a:lnTo>
                    <a:lnTo>
                      <a:pt x="3406" y="9"/>
                    </a:lnTo>
                    <a:lnTo>
                      <a:pt x="3406" y="0"/>
                    </a:lnTo>
                    <a:close/>
                    <a:moveTo>
                      <a:pt x="3469" y="0"/>
                    </a:moveTo>
                    <a:lnTo>
                      <a:pt x="3505" y="0"/>
                    </a:lnTo>
                    <a:lnTo>
                      <a:pt x="3505" y="9"/>
                    </a:lnTo>
                    <a:lnTo>
                      <a:pt x="3469" y="9"/>
                    </a:lnTo>
                    <a:lnTo>
                      <a:pt x="3469" y="0"/>
                    </a:lnTo>
                    <a:close/>
                    <a:moveTo>
                      <a:pt x="3532" y="0"/>
                    </a:moveTo>
                    <a:lnTo>
                      <a:pt x="3568" y="0"/>
                    </a:lnTo>
                    <a:lnTo>
                      <a:pt x="3568" y="9"/>
                    </a:lnTo>
                    <a:lnTo>
                      <a:pt x="3532" y="9"/>
                    </a:lnTo>
                    <a:lnTo>
                      <a:pt x="3532" y="0"/>
                    </a:lnTo>
                    <a:close/>
                    <a:moveTo>
                      <a:pt x="3595" y="0"/>
                    </a:moveTo>
                    <a:lnTo>
                      <a:pt x="3631" y="0"/>
                    </a:lnTo>
                    <a:lnTo>
                      <a:pt x="3631" y="9"/>
                    </a:lnTo>
                    <a:lnTo>
                      <a:pt x="3595" y="9"/>
                    </a:lnTo>
                    <a:lnTo>
                      <a:pt x="3595" y="0"/>
                    </a:lnTo>
                    <a:close/>
                    <a:moveTo>
                      <a:pt x="3658" y="0"/>
                    </a:moveTo>
                    <a:lnTo>
                      <a:pt x="3694" y="0"/>
                    </a:lnTo>
                    <a:lnTo>
                      <a:pt x="3694" y="9"/>
                    </a:lnTo>
                    <a:lnTo>
                      <a:pt x="3658" y="9"/>
                    </a:lnTo>
                    <a:lnTo>
                      <a:pt x="3658" y="0"/>
                    </a:lnTo>
                    <a:close/>
                    <a:moveTo>
                      <a:pt x="3721" y="0"/>
                    </a:moveTo>
                    <a:lnTo>
                      <a:pt x="3757" y="0"/>
                    </a:lnTo>
                    <a:lnTo>
                      <a:pt x="3757" y="9"/>
                    </a:lnTo>
                    <a:lnTo>
                      <a:pt x="3721" y="9"/>
                    </a:lnTo>
                    <a:lnTo>
                      <a:pt x="3721" y="0"/>
                    </a:lnTo>
                    <a:close/>
                    <a:moveTo>
                      <a:pt x="3784" y="0"/>
                    </a:moveTo>
                    <a:lnTo>
                      <a:pt x="3820" y="0"/>
                    </a:lnTo>
                    <a:lnTo>
                      <a:pt x="3820" y="9"/>
                    </a:lnTo>
                    <a:lnTo>
                      <a:pt x="3784" y="9"/>
                    </a:lnTo>
                    <a:lnTo>
                      <a:pt x="3784" y="0"/>
                    </a:lnTo>
                    <a:close/>
                    <a:moveTo>
                      <a:pt x="3847" y="0"/>
                    </a:moveTo>
                    <a:lnTo>
                      <a:pt x="3883" y="0"/>
                    </a:lnTo>
                    <a:lnTo>
                      <a:pt x="3883" y="9"/>
                    </a:lnTo>
                    <a:lnTo>
                      <a:pt x="3847" y="9"/>
                    </a:lnTo>
                    <a:lnTo>
                      <a:pt x="3847" y="0"/>
                    </a:lnTo>
                    <a:close/>
                    <a:moveTo>
                      <a:pt x="3910" y="0"/>
                    </a:moveTo>
                    <a:lnTo>
                      <a:pt x="3946" y="0"/>
                    </a:lnTo>
                    <a:lnTo>
                      <a:pt x="3946" y="9"/>
                    </a:lnTo>
                    <a:lnTo>
                      <a:pt x="3910" y="9"/>
                    </a:lnTo>
                    <a:lnTo>
                      <a:pt x="3910" y="0"/>
                    </a:lnTo>
                    <a:close/>
                    <a:moveTo>
                      <a:pt x="3973" y="0"/>
                    </a:moveTo>
                    <a:lnTo>
                      <a:pt x="4009" y="0"/>
                    </a:lnTo>
                    <a:lnTo>
                      <a:pt x="4009" y="9"/>
                    </a:lnTo>
                    <a:lnTo>
                      <a:pt x="3973" y="9"/>
                    </a:lnTo>
                    <a:lnTo>
                      <a:pt x="3973" y="0"/>
                    </a:lnTo>
                    <a:close/>
                    <a:moveTo>
                      <a:pt x="4036" y="0"/>
                    </a:moveTo>
                    <a:lnTo>
                      <a:pt x="4072" y="0"/>
                    </a:lnTo>
                    <a:lnTo>
                      <a:pt x="4072" y="9"/>
                    </a:lnTo>
                    <a:lnTo>
                      <a:pt x="4036" y="9"/>
                    </a:lnTo>
                    <a:lnTo>
                      <a:pt x="4036" y="0"/>
                    </a:lnTo>
                    <a:close/>
                    <a:moveTo>
                      <a:pt x="4099" y="0"/>
                    </a:moveTo>
                    <a:lnTo>
                      <a:pt x="4135" y="0"/>
                    </a:lnTo>
                    <a:lnTo>
                      <a:pt x="4135" y="9"/>
                    </a:lnTo>
                    <a:lnTo>
                      <a:pt x="4099" y="9"/>
                    </a:lnTo>
                    <a:lnTo>
                      <a:pt x="4099" y="0"/>
                    </a:lnTo>
                    <a:close/>
                    <a:moveTo>
                      <a:pt x="4162" y="0"/>
                    </a:moveTo>
                    <a:lnTo>
                      <a:pt x="4198" y="0"/>
                    </a:lnTo>
                    <a:lnTo>
                      <a:pt x="4198" y="9"/>
                    </a:lnTo>
                    <a:lnTo>
                      <a:pt x="4162" y="9"/>
                    </a:lnTo>
                    <a:lnTo>
                      <a:pt x="4162" y="0"/>
                    </a:lnTo>
                    <a:close/>
                    <a:moveTo>
                      <a:pt x="4225" y="0"/>
                    </a:moveTo>
                    <a:lnTo>
                      <a:pt x="4261" y="0"/>
                    </a:lnTo>
                    <a:lnTo>
                      <a:pt x="4261" y="9"/>
                    </a:lnTo>
                    <a:lnTo>
                      <a:pt x="4225" y="9"/>
                    </a:lnTo>
                    <a:lnTo>
                      <a:pt x="4225" y="0"/>
                    </a:lnTo>
                    <a:close/>
                    <a:moveTo>
                      <a:pt x="4289" y="0"/>
                    </a:moveTo>
                    <a:lnTo>
                      <a:pt x="4325" y="0"/>
                    </a:lnTo>
                    <a:lnTo>
                      <a:pt x="4325" y="9"/>
                    </a:lnTo>
                    <a:lnTo>
                      <a:pt x="4289" y="9"/>
                    </a:lnTo>
                    <a:lnTo>
                      <a:pt x="4289" y="0"/>
                    </a:lnTo>
                    <a:close/>
                    <a:moveTo>
                      <a:pt x="4352" y="0"/>
                    </a:moveTo>
                    <a:lnTo>
                      <a:pt x="4388" y="0"/>
                    </a:lnTo>
                    <a:lnTo>
                      <a:pt x="4388" y="9"/>
                    </a:lnTo>
                    <a:lnTo>
                      <a:pt x="4352" y="9"/>
                    </a:lnTo>
                    <a:lnTo>
                      <a:pt x="4352" y="0"/>
                    </a:lnTo>
                    <a:close/>
                    <a:moveTo>
                      <a:pt x="4415" y="0"/>
                    </a:moveTo>
                    <a:lnTo>
                      <a:pt x="4451" y="0"/>
                    </a:lnTo>
                    <a:lnTo>
                      <a:pt x="4451" y="9"/>
                    </a:lnTo>
                    <a:lnTo>
                      <a:pt x="4415" y="9"/>
                    </a:lnTo>
                    <a:lnTo>
                      <a:pt x="4415" y="0"/>
                    </a:lnTo>
                    <a:close/>
                    <a:moveTo>
                      <a:pt x="4478" y="0"/>
                    </a:moveTo>
                    <a:lnTo>
                      <a:pt x="4514" y="0"/>
                    </a:lnTo>
                    <a:lnTo>
                      <a:pt x="4514" y="9"/>
                    </a:lnTo>
                    <a:lnTo>
                      <a:pt x="4478" y="9"/>
                    </a:lnTo>
                    <a:lnTo>
                      <a:pt x="4478" y="0"/>
                    </a:lnTo>
                    <a:close/>
                    <a:moveTo>
                      <a:pt x="4541" y="0"/>
                    </a:moveTo>
                    <a:lnTo>
                      <a:pt x="4577" y="0"/>
                    </a:lnTo>
                    <a:lnTo>
                      <a:pt x="4577" y="9"/>
                    </a:lnTo>
                    <a:lnTo>
                      <a:pt x="4541" y="9"/>
                    </a:lnTo>
                    <a:lnTo>
                      <a:pt x="4541" y="0"/>
                    </a:lnTo>
                    <a:close/>
                    <a:moveTo>
                      <a:pt x="4604" y="0"/>
                    </a:moveTo>
                    <a:lnTo>
                      <a:pt x="4640" y="0"/>
                    </a:lnTo>
                    <a:lnTo>
                      <a:pt x="4640" y="9"/>
                    </a:lnTo>
                    <a:lnTo>
                      <a:pt x="4604" y="9"/>
                    </a:lnTo>
                    <a:lnTo>
                      <a:pt x="4604" y="0"/>
                    </a:lnTo>
                    <a:close/>
                  </a:path>
                </a:pathLst>
              </a:custGeom>
              <a:solidFill>
                <a:srgbClr val="868686"/>
              </a:solidFill>
              <a:ln w="9">
                <a:solidFill>
                  <a:srgbClr val="868686"/>
                </a:solidFill>
                <a:prstDash val="solid"/>
                <a:round/>
                <a:headEnd/>
                <a:tailEnd/>
              </a:ln>
            </p:spPr>
            <p:txBody>
              <a:bodyPr/>
              <a:lstStyle/>
              <a:p>
                <a:endParaRPr lang="en-US"/>
              </a:p>
            </p:txBody>
          </p:sp>
          <p:sp>
            <p:nvSpPr>
              <p:cNvPr id="33821" name="Rectangle 13"/>
              <p:cNvSpPr>
                <a:spLocks noChangeArrowheads="1"/>
              </p:cNvSpPr>
              <p:nvPr/>
            </p:nvSpPr>
            <p:spPr bwMode="auto">
              <a:xfrm>
                <a:off x="772794" y="5547561"/>
                <a:ext cx="85154" cy="185895"/>
              </a:xfrm>
              <a:prstGeom prst="rect">
                <a:avLst/>
              </a:prstGeom>
              <a:noFill/>
              <a:ln w="9525">
                <a:noFill/>
                <a:miter lim="800000"/>
                <a:headEnd/>
                <a:tailEnd/>
              </a:ln>
            </p:spPr>
            <p:txBody>
              <a:bodyPr wrap="none" lIns="0" tIns="0" rIns="0" bIns="0">
                <a:spAutoFit/>
              </a:bodyPr>
              <a:lstStyle/>
              <a:p>
                <a:r>
                  <a:rPr lang="en-US" sz="1200">
                    <a:solidFill>
                      <a:srgbClr val="000000"/>
                    </a:solidFill>
                  </a:rPr>
                  <a:t>0</a:t>
                </a:r>
                <a:endParaRPr lang="en-US" sz="1200"/>
              </a:p>
            </p:txBody>
          </p:sp>
          <p:sp>
            <p:nvSpPr>
              <p:cNvPr id="33822" name="Rectangle 14"/>
              <p:cNvSpPr>
                <a:spLocks noChangeArrowheads="1"/>
              </p:cNvSpPr>
              <p:nvPr/>
            </p:nvSpPr>
            <p:spPr bwMode="auto">
              <a:xfrm>
                <a:off x="672960" y="5069055"/>
                <a:ext cx="170306" cy="185895"/>
              </a:xfrm>
              <a:prstGeom prst="rect">
                <a:avLst/>
              </a:prstGeom>
              <a:noFill/>
              <a:ln w="9525">
                <a:noFill/>
                <a:miter lim="800000"/>
                <a:headEnd/>
                <a:tailEnd/>
              </a:ln>
            </p:spPr>
            <p:txBody>
              <a:bodyPr wrap="none" lIns="0" tIns="0" rIns="0" bIns="0">
                <a:spAutoFit/>
              </a:bodyPr>
              <a:lstStyle/>
              <a:p>
                <a:r>
                  <a:rPr lang="en-US" sz="1200">
                    <a:solidFill>
                      <a:srgbClr val="000000"/>
                    </a:solidFill>
                  </a:rPr>
                  <a:t>50</a:t>
                </a:r>
                <a:endParaRPr lang="en-US" sz="1200"/>
              </a:p>
            </p:txBody>
          </p:sp>
          <p:sp>
            <p:nvSpPr>
              <p:cNvPr id="33823" name="Rectangle 15"/>
              <p:cNvSpPr>
                <a:spLocks noChangeArrowheads="1"/>
              </p:cNvSpPr>
              <p:nvPr/>
            </p:nvSpPr>
            <p:spPr bwMode="auto">
              <a:xfrm>
                <a:off x="573125" y="4593990"/>
                <a:ext cx="255460" cy="182451"/>
              </a:xfrm>
              <a:prstGeom prst="rect">
                <a:avLst/>
              </a:prstGeom>
              <a:noFill/>
              <a:ln w="9525">
                <a:noFill/>
                <a:miter lim="800000"/>
                <a:headEnd/>
                <a:tailEnd/>
              </a:ln>
            </p:spPr>
            <p:txBody>
              <a:bodyPr wrap="none" lIns="0" tIns="0" rIns="0" bIns="0">
                <a:spAutoFit/>
              </a:bodyPr>
              <a:lstStyle/>
              <a:p>
                <a:r>
                  <a:rPr lang="en-US" sz="1200">
                    <a:solidFill>
                      <a:srgbClr val="000000"/>
                    </a:solidFill>
                  </a:rPr>
                  <a:t>100</a:t>
                </a:r>
                <a:endParaRPr lang="en-US" sz="1200"/>
              </a:p>
            </p:txBody>
          </p:sp>
          <p:sp>
            <p:nvSpPr>
              <p:cNvPr id="33824" name="Rectangle 16"/>
              <p:cNvSpPr>
                <a:spLocks noChangeArrowheads="1"/>
              </p:cNvSpPr>
              <p:nvPr/>
            </p:nvSpPr>
            <p:spPr bwMode="auto">
              <a:xfrm>
                <a:off x="573125" y="4101711"/>
                <a:ext cx="255460" cy="182454"/>
              </a:xfrm>
              <a:prstGeom prst="rect">
                <a:avLst/>
              </a:prstGeom>
              <a:noFill/>
              <a:ln w="9525">
                <a:noFill/>
                <a:miter lim="800000"/>
                <a:headEnd/>
                <a:tailEnd/>
              </a:ln>
            </p:spPr>
            <p:txBody>
              <a:bodyPr wrap="none" lIns="0" tIns="0" rIns="0" bIns="0">
                <a:spAutoFit/>
              </a:bodyPr>
              <a:lstStyle/>
              <a:p>
                <a:r>
                  <a:rPr lang="en-US" sz="1200">
                    <a:solidFill>
                      <a:srgbClr val="000000"/>
                    </a:solidFill>
                  </a:rPr>
                  <a:t>150</a:t>
                </a:r>
                <a:endParaRPr lang="en-US" sz="1200"/>
              </a:p>
            </p:txBody>
          </p:sp>
          <p:sp>
            <p:nvSpPr>
              <p:cNvPr id="33825" name="Rectangle 17"/>
              <p:cNvSpPr>
                <a:spLocks noChangeArrowheads="1"/>
              </p:cNvSpPr>
              <p:nvPr/>
            </p:nvSpPr>
            <p:spPr bwMode="auto">
              <a:xfrm>
                <a:off x="573125" y="3623205"/>
                <a:ext cx="255460" cy="185895"/>
              </a:xfrm>
              <a:prstGeom prst="rect">
                <a:avLst/>
              </a:prstGeom>
              <a:noFill/>
              <a:ln w="9525">
                <a:noFill/>
                <a:miter lim="800000"/>
                <a:headEnd/>
                <a:tailEnd/>
              </a:ln>
            </p:spPr>
            <p:txBody>
              <a:bodyPr wrap="none" lIns="0" tIns="0" rIns="0" bIns="0">
                <a:spAutoFit/>
              </a:bodyPr>
              <a:lstStyle/>
              <a:p>
                <a:r>
                  <a:rPr lang="en-US" sz="1200">
                    <a:solidFill>
                      <a:srgbClr val="000000"/>
                    </a:solidFill>
                  </a:rPr>
                  <a:t>200</a:t>
                </a:r>
                <a:endParaRPr lang="en-US" sz="1200"/>
              </a:p>
            </p:txBody>
          </p:sp>
          <p:sp>
            <p:nvSpPr>
              <p:cNvPr id="33826" name="Rectangle 18"/>
              <p:cNvSpPr>
                <a:spLocks noChangeArrowheads="1"/>
              </p:cNvSpPr>
              <p:nvPr/>
            </p:nvSpPr>
            <p:spPr bwMode="auto">
              <a:xfrm>
                <a:off x="573125" y="3144697"/>
                <a:ext cx="255460" cy="185895"/>
              </a:xfrm>
              <a:prstGeom prst="rect">
                <a:avLst/>
              </a:prstGeom>
              <a:noFill/>
              <a:ln w="9525">
                <a:noFill/>
                <a:miter lim="800000"/>
                <a:headEnd/>
                <a:tailEnd/>
              </a:ln>
            </p:spPr>
            <p:txBody>
              <a:bodyPr wrap="none" lIns="0" tIns="0" rIns="0" bIns="0">
                <a:spAutoFit/>
              </a:bodyPr>
              <a:lstStyle/>
              <a:p>
                <a:r>
                  <a:rPr lang="en-US" sz="1200">
                    <a:solidFill>
                      <a:srgbClr val="000000"/>
                    </a:solidFill>
                  </a:rPr>
                  <a:t>250</a:t>
                </a:r>
                <a:endParaRPr lang="en-US" sz="1200"/>
              </a:p>
            </p:txBody>
          </p:sp>
          <p:sp>
            <p:nvSpPr>
              <p:cNvPr id="33827" name="Rectangle 19"/>
              <p:cNvSpPr>
                <a:spLocks noChangeArrowheads="1"/>
              </p:cNvSpPr>
              <p:nvPr/>
            </p:nvSpPr>
            <p:spPr bwMode="auto">
              <a:xfrm>
                <a:off x="573125" y="2666190"/>
                <a:ext cx="255460" cy="185895"/>
              </a:xfrm>
              <a:prstGeom prst="rect">
                <a:avLst/>
              </a:prstGeom>
              <a:noFill/>
              <a:ln w="9525">
                <a:noFill/>
                <a:miter lim="800000"/>
                <a:headEnd/>
                <a:tailEnd/>
              </a:ln>
            </p:spPr>
            <p:txBody>
              <a:bodyPr wrap="none" lIns="0" tIns="0" rIns="0" bIns="0">
                <a:spAutoFit/>
              </a:bodyPr>
              <a:lstStyle/>
              <a:p>
                <a:r>
                  <a:rPr lang="en-US" sz="1200">
                    <a:solidFill>
                      <a:srgbClr val="000000"/>
                    </a:solidFill>
                  </a:rPr>
                  <a:t>300</a:t>
                </a:r>
                <a:endParaRPr lang="en-US" sz="1200"/>
              </a:p>
            </p:txBody>
          </p:sp>
          <p:sp>
            <p:nvSpPr>
              <p:cNvPr id="33828" name="Rectangle 20"/>
              <p:cNvSpPr>
                <a:spLocks noChangeArrowheads="1"/>
              </p:cNvSpPr>
              <p:nvPr/>
            </p:nvSpPr>
            <p:spPr bwMode="auto">
              <a:xfrm>
                <a:off x="573125" y="2191125"/>
                <a:ext cx="255460" cy="182451"/>
              </a:xfrm>
              <a:prstGeom prst="rect">
                <a:avLst/>
              </a:prstGeom>
              <a:noFill/>
              <a:ln w="9525">
                <a:noFill/>
                <a:miter lim="800000"/>
                <a:headEnd/>
                <a:tailEnd/>
              </a:ln>
            </p:spPr>
            <p:txBody>
              <a:bodyPr wrap="none" lIns="0" tIns="0" rIns="0" bIns="0">
                <a:spAutoFit/>
              </a:bodyPr>
              <a:lstStyle/>
              <a:p>
                <a:r>
                  <a:rPr lang="en-US" sz="1200">
                    <a:solidFill>
                      <a:srgbClr val="000000"/>
                    </a:solidFill>
                  </a:rPr>
                  <a:t>350</a:t>
                </a:r>
                <a:endParaRPr lang="en-US" sz="1200"/>
              </a:p>
            </p:txBody>
          </p:sp>
          <p:sp>
            <p:nvSpPr>
              <p:cNvPr id="33829" name="Rectangle 21"/>
              <p:cNvSpPr>
                <a:spLocks noChangeArrowheads="1"/>
              </p:cNvSpPr>
              <p:nvPr/>
            </p:nvSpPr>
            <p:spPr bwMode="auto">
              <a:xfrm>
                <a:off x="573125" y="1712617"/>
                <a:ext cx="255460" cy="182454"/>
              </a:xfrm>
              <a:prstGeom prst="rect">
                <a:avLst/>
              </a:prstGeom>
              <a:noFill/>
              <a:ln w="9525">
                <a:noFill/>
                <a:miter lim="800000"/>
                <a:headEnd/>
                <a:tailEnd/>
              </a:ln>
            </p:spPr>
            <p:txBody>
              <a:bodyPr wrap="none" lIns="0" tIns="0" rIns="0" bIns="0">
                <a:spAutoFit/>
              </a:bodyPr>
              <a:lstStyle/>
              <a:p>
                <a:r>
                  <a:rPr lang="en-US" sz="1200">
                    <a:solidFill>
                      <a:srgbClr val="000000"/>
                    </a:solidFill>
                  </a:rPr>
                  <a:t>400</a:t>
                </a:r>
                <a:endParaRPr lang="en-US" sz="1200"/>
              </a:p>
            </p:txBody>
          </p:sp>
          <p:sp>
            <p:nvSpPr>
              <p:cNvPr id="33830" name="Rectangle 22"/>
              <p:cNvSpPr>
                <a:spLocks noChangeArrowheads="1"/>
              </p:cNvSpPr>
              <p:nvPr/>
            </p:nvSpPr>
            <p:spPr bwMode="auto">
              <a:xfrm>
                <a:off x="573125" y="1234110"/>
                <a:ext cx="255460" cy="185895"/>
              </a:xfrm>
              <a:prstGeom prst="rect">
                <a:avLst/>
              </a:prstGeom>
              <a:noFill/>
              <a:ln w="9525">
                <a:noFill/>
                <a:miter lim="800000"/>
                <a:headEnd/>
                <a:tailEnd/>
              </a:ln>
            </p:spPr>
            <p:txBody>
              <a:bodyPr wrap="none" lIns="0" tIns="0" rIns="0" bIns="0">
                <a:spAutoFit/>
              </a:bodyPr>
              <a:lstStyle/>
              <a:p>
                <a:r>
                  <a:rPr lang="en-US" sz="1200">
                    <a:solidFill>
                      <a:srgbClr val="000000"/>
                    </a:solidFill>
                  </a:rPr>
                  <a:t>450</a:t>
                </a:r>
                <a:endParaRPr lang="en-US" sz="1200"/>
              </a:p>
            </p:txBody>
          </p:sp>
          <p:sp>
            <p:nvSpPr>
              <p:cNvPr id="33831" name="TextBox 92"/>
              <p:cNvSpPr txBox="1">
                <a:spLocks noChangeArrowheads="1"/>
              </p:cNvSpPr>
              <p:nvPr/>
            </p:nvSpPr>
            <p:spPr bwMode="auto">
              <a:xfrm>
                <a:off x="987424" y="5837275"/>
                <a:ext cx="450959" cy="667699"/>
              </a:xfrm>
              <a:prstGeom prst="rect">
                <a:avLst/>
              </a:prstGeom>
              <a:noFill/>
              <a:ln w="9525">
                <a:noFill/>
                <a:miter lim="800000"/>
                <a:headEnd/>
                <a:tailEnd/>
              </a:ln>
            </p:spPr>
            <p:txBody>
              <a:bodyPr>
                <a:spAutoFit/>
              </a:bodyPr>
              <a:lstStyle/>
              <a:p>
                <a:pPr algn="ctr"/>
                <a:r>
                  <a:rPr lang="en-US" sz="700">
                    <a:solidFill>
                      <a:srgbClr val="000000"/>
                    </a:solidFill>
                  </a:rPr>
                  <a:t>J9</a:t>
                </a:r>
              </a:p>
            </p:txBody>
          </p:sp>
          <p:sp>
            <p:nvSpPr>
              <p:cNvPr id="33832" name="TextBox 93"/>
              <p:cNvSpPr txBox="1">
                <a:spLocks noChangeArrowheads="1"/>
              </p:cNvSpPr>
              <p:nvPr/>
            </p:nvSpPr>
            <p:spPr bwMode="auto">
              <a:xfrm>
                <a:off x="1285336" y="5837275"/>
                <a:ext cx="450959" cy="667699"/>
              </a:xfrm>
              <a:prstGeom prst="rect">
                <a:avLst/>
              </a:prstGeom>
              <a:noFill/>
              <a:ln w="9525">
                <a:noFill/>
                <a:miter lim="800000"/>
                <a:headEnd/>
                <a:tailEnd/>
              </a:ln>
            </p:spPr>
            <p:txBody>
              <a:bodyPr>
                <a:spAutoFit/>
              </a:bodyPr>
              <a:lstStyle/>
              <a:p>
                <a:pPr algn="ctr"/>
                <a:r>
                  <a:rPr lang="en-US" sz="700">
                    <a:solidFill>
                      <a:srgbClr val="000000"/>
                    </a:solidFill>
                  </a:rPr>
                  <a:t>F9</a:t>
                </a:r>
              </a:p>
            </p:txBody>
          </p:sp>
          <p:sp>
            <p:nvSpPr>
              <p:cNvPr id="33833" name="TextBox 94"/>
              <p:cNvSpPr txBox="1">
                <a:spLocks noChangeArrowheads="1"/>
              </p:cNvSpPr>
              <p:nvPr/>
            </p:nvSpPr>
            <p:spPr bwMode="auto">
              <a:xfrm>
                <a:off x="1614945" y="5837275"/>
                <a:ext cx="450959" cy="667699"/>
              </a:xfrm>
              <a:prstGeom prst="rect">
                <a:avLst/>
              </a:prstGeom>
              <a:noFill/>
              <a:ln w="9525">
                <a:noFill/>
                <a:miter lim="800000"/>
                <a:headEnd/>
                <a:tailEnd/>
              </a:ln>
            </p:spPr>
            <p:txBody>
              <a:bodyPr>
                <a:spAutoFit/>
              </a:bodyPr>
              <a:lstStyle/>
              <a:p>
                <a:pPr algn="ctr"/>
                <a:r>
                  <a:rPr lang="en-US" sz="700">
                    <a:solidFill>
                      <a:srgbClr val="000000"/>
                    </a:solidFill>
                  </a:rPr>
                  <a:t>M9</a:t>
                </a:r>
              </a:p>
            </p:txBody>
          </p:sp>
          <p:sp>
            <p:nvSpPr>
              <p:cNvPr id="33834" name="TextBox 95"/>
              <p:cNvSpPr txBox="1">
                <a:spLocks noChangeArrowheads="1"/>
              </p:cNvSpPr>
              <p:nvPr/>
            </p:nvSpPr>
            <p:spPr bwMode="auto">
              <a:xfrm>
                <a:off x="1958761" y="5837275"/>
                <a:ext cx="450959" cy="667699"/>
              </a:xfrm>
              <a:prstGeom prst="rect">
                <a:avLst/>
              </a:prstGeom>
              <a:noFill/>
              <a:ln w="9525">
                <a:noFill/>
                <a:miter lim="800000"/>
                <a:headEnd/>
                <a:tailEnd/>
              </a:ln>
            </p:spPr>
            <p:txBody>
              <a:bodyPr>
                <a:spAutoFit/>
              </a:bodyPr>
              <a:lstStyle/>
              <a:p>
                <a:pPr algn="ctr"/>
                <a:r>
                  <a:rPr lang="en-US" sz="700">
                    <a:solidFill>
                      <a:srgbClr val="000000"/>
                    </a:solidFill>
                  </a:rPr>
                  <a:t>A9</a:t>
                </a:r>
              </a:p>
            </p:txBody>
          </p:sp>
          <p:sp>
            <p:nvSpPr>
              <p:cNvPr id="33835" name="TextBox 96"/>
              <p:cNvSpPr txBox="1">
                <a:spLocks noChangeArrowheads="1"/>
              </p:cNvSpPr>
              <p:nvPr/>
            </p:nvSpPr>
            <p:spPr bwMode="auto">
              <a:xfrm>
                <a:off x="2287944" y="5837275"/>
                <a:ext cx="450959" cy="667699"/>
              </a:xfrm>
              <a:prstGeom prst="rect">
                <a:avLst/>
              </a:prstGeom>
              <a:noFill/>
              <a:ln w="9525">
                <a:noFill/>
                <a:miter lim="800000"/>
                <a:headEnd/>
                <a:tailEnd/>
              </a:ln>
            </p:spPr>
            <p:txBody>
              <a:bodyPr>
                <a:spAutoFit/>
              </a:bodyPr>
              <a:lstStyle/>
              <a:p>
                <a:pPr algn="ctr"/>
                <a:r>
                  <a:rPr lang="en-US" sz="700">
                    <a:solidFill>
                      <a:srgbClr val="000000"/>
                    </a:solidFill>
                  </a:rPr>
                  <a:t>M9</a:t>
                </a:r>
              </a:p>
            </p:txBody>
          </p:sp>
          <p:sp>
            <p:nvSpPr>
              <p:cNvPr id="33836" name="TextBox 97"/>
              <p:cNvSpPr txBox="1">
                <a:spLocks noChangeArrowheads="1"/>
              </p:cNvSpPr>
              <p:nvPr/>
            </p:nvSpPr>
            <p:spPr bwMode="auto">
              <a:xfrm>
                <a:off x="2595181" y="5837275"/>
                <a:ext cx="450959" cy="667699"/>
              </a:xfrm>
              <a:prstGeom prst="rect">
                <a:avLst/>
              </a:prstGeom>
              <a:noFill/>
              <a:ln w="9525">
                <a:noFill/>
                <a:miter lim="800000"/>
                <a:headEnd/>
                <a:tailEnd/>
              </a:ln>
            </p:spPr>
            <p:txBody>
              <a:bodyPr>
                <a:spAutoFit/>
              </a:bodyPr>
              <a:lstStyle/>
              <a:p>
                <a:pPr algn="ctr"/>
                <a:r>
                  <a:rPr lang="en-US" sz="700">
                    <a:solidFill>
                      <a:srgbClr val="000000"/>
                    </a:solidFill>
                  </a:rPr>
                  <a:t>J9</a:t>
                </a:r>
              </a:p>
            </p:txBody>
          </p:sp>
          <p:sp>
            <p:nvSpPr>
              <p:cNvPr id="33837" name="TextBox 98"/>
              <p:cNvSpPr txBox="1">
                <a:spLocks noChangeArrowheads="1"/>
              </p:cNvSpPr>
              <p:nvPr/>
            </p:nvSpPr>
            <p:spPr bwMode="auto">
              <a:xfrm>
                <a:off x="2909736" y="5837275"/>
                <a:ext cx="450959" cy="667699"/>
              </a:xfrm>
              <a:prstGeom prst="rect">
                <a:avLst/>
              </a:prstGeom>
              <a:noFill/>
              <a:ln w="9525">
                <a:noFill/>
                <a:miter lim="800000"/>
                <a:headEnd/>
                <a:tailEnd/>
              </a:ln>
            </p:spPr>
            <p:txBody>
              <a:bodyPr>
                <a:spAutoFit/>
              </a:bodyPr>
              <a:lstStyle/>
              <a:p>
                <a:pPr algn="ctr"/>
                <a:r>
                  <a:rPr lang="en-US" sz="700">
                    <a:solidFill>
                      <a:srgbClr val="000000"/>
                    </a:solidFill>
                  </a:rPr>
                  <a:t>J9</a:t>
                </a:r>
              </a:p>
            </p:txBody>
          </p:sp>
          <p:sp>
            <p:nvSpPr>
              <p:cNvPr id="33838" name="TextBox 99"/>
              <p:cNvSpPr txBox="1">
                <a:spLocks noChangeArrowheads="1"/>
              </p:cNvSpPr>
              <p:nvPr/>
            </p:nvSpPr>
            <p:spPr bwMode="auto">
              <a:xfrm>
                <a:off x="3246235" y="5837275"/>
                <a:ext cx="450959" cy="667699"/>
              </a:xfrm>
              <a:prstGeom prst="rect">
                <a:avLst/>
              </a:prstGeom>
              <a:noFill/>
              <a:ln w="9525">
                <a:noFill/>
                <a:miter lim="800000"/>
                <a:headEnd/>
                <a:tailEnd/>
              </a:ln>
            </p:spPr>
            <p:txBody>
              <a:bodyPr>
                <a:spAutoFit/>
              </a:bodyPr>
              <a:lstStyle/>
              <a:p>
                <a:pPr algn="ctr"/>
                <a:r>
                  <a:rPr lang="en-US" sz="700">
                    <a:solidFill>
                      <a:srgbClr val="000000"/>
                    </a:solidFill>
                  </a:rPr>
                  <a:t>A9</a:t>
                </a:r>
              </a:p>
            </p:txBody>
          </p:sp>
          <p:sp>
            <p:nvSpPr>
              <p:cNvPr id="33839" name="TextBox 100"/>
              <p:cNvSpPr txBox="1">
                <a:spLocks noChangeArrowheads="1"/>
              </p:cNvSpPr>
              <p:nvPr/>
            </p:nvSpPr>
            <p:spPr bwMode="auto">
              <a:xfrm>
                <a:off x="3531529" y="5837275"/>
                <a:ext cx="450959" cy="667699"/>
              </a:xfrm>
              <a:prstGeom prst="rect">
                <a:avLst/>
              </a:prstGeom>
              <a:noFill/>
              <a:ln w="9525">
                <a:noFill/>
                <a:miter lim="800000"/>
                <a:headEnd/>
                <a:tailEnd/>
              </a:ln>
            </p:spPr>
            <p:txBody>
              <a:bodyPr>
                <a:spAutoFit/>
              </a:bodyPr>
              <a:lstStyle/>
              <a:p>
                <a:pPr algn="ctr"/>
                <a:r>
                  <a:rPr lang="en-US" sz="700">
                    <a:solidFill>
                      <a:srgbClr val="000000"/>
                    </a:solidFill>
                  </a:rPr>
                  <a:t>S9</a:t>
                </a:r>
              </a:p>
            </p:txBody>
          </p:sp>
          <p:sp>
            <p:nvSpPr>
              <p:cNvPr id="33840" name="TextBox 101"/>
              <p:cNvSpPr txBox="1">
                <a:spLocks noChangeArrowheads="1"/>
              </p:cNvSpPr>
              <p:nvPr/>
            </p:nvSpPr>
            <p:spPr bwMode="auto">
              <a:xfrm>
                <a:off x="3853399" y="5837275"/>
                <a:ext cx="450959" cy="667699"/>
              </a:xfrm>
              <a:prstGeom prst="rect">
                <a:avLst/>
              </a:prstGeom>
              <a:noFill/>
              <a:ln w="9525">
                <a:noFill/>
                <a:miter lim="800000"/>
                <a:headEnd/>
                <a:tailEnd/>
              </a:ln>
            </p:spPr>
            <p:txBody>
              <a:bodyPr>
                <a:spAutoFit/>
              </a:bodyPr>
              <a:lstStyle/>
              <a:p>
                <a:pPr algn="ctr"/>
                <a:r>
                  <a:rPr lang="en-US" sz="700">
                    <a:solidFill>
                      <a:srgbClr val="000000"/>
                    </a:solidFill>
                  </a:rPr>
                  <a:t>O9</a:t>
                </a:r>
              </a:p>
            </p:txBody>
          </p:sp>
          <p:sp>
            <p:nvSpPr>
              <p:cNvPr id="33841" name="TextBox 102"/>
              <p:cNvSpPr txBox="1">
                <a:spLocks noChangeArrowheads="1"/>
              </p:cNvSpPr>
              <p:nvPr/>
            </p:nvSpPr>
            <p:spPr bwMode="auto">
              <a:xfrm>
                <a:off x="4182584" y="5837275"/>
                <a:ext cx="450959" cy="667699"/>
              </a:xfrm>
              <a:prstGeom prst="rect">
                <a:avLst/>
              </a:prstGeom>
              <a:noFill/>
              <a:ln w="9525">
                <a:noFill/>
                <a:miter lim="800000"/>
                <a:headEnd/>
                <a:tailEnd/>
              </a:ln>
            </p:spPr>
            <p:txBody>
              <a:bodyPr>
                <a:spAutoFit/>
              </a:bodyPr>
              <a:lstStyle/>
              <a:p>
                <a:pPr algn="ctr"/>
                <a:r>
                  <a:rPr lang="en-US" sz="700">
                    <a:solidFill>
                      <a:srgbClr val="000000"/>
                    </a:solidFill>
                  </a:rPr>
                  <a:t>N9</a:t>
                </a:r>
              </a:p>
            </p:txBody>
          </p:sp>
          <p:sp>
            <p:nvSpPr>
              <p:cNvPr id="33842" name="TextBox 103"/>
              <p:cNvSpPr txBox="1">
                <a:spLocks noChangeArrowheads="1"/>
              </p:cNvSpPr>
              <p:nvPr/>
            </p:nvSpPr>
            <p:spPr bwMode="auto">
              <a:xfrm>
                <a:off x="4513480" y="5837275"/>
                <a:ext cx="450959" cy="667699"/>
              </a:xfrm>
              <a:prstGeom prst="rect">
                <a:avLst/>
              </a:prstGeom>
              <a:noFill/>
              <a:ln w="9525">
                <a:noFill/>
                <a:miter lim="800000"/>
                <a:headEnd/>
                <a:tailEnd/>
              </a:ln>
            </p:spPr>
            <p:txBody>
              <a:bodyPr>
                <a:spAutoFit/>
              </a:bodyPr>
              <a:lstStyle/>
              <a:p>
                <a:pPr algn="ctr"/>
                <a:r>
                  <a:rPr lang="en-US" sz="700">
                    <a:solidFill>
                      <a:srgbClr val="000000"/>
                    </a:solidFill>
                  </a:rPr>
                  <a:t>D9</a:t>
                </a:r>
              </a:p>
            </p:txBody>
          </p:sp>
          <p:sp>
            <p:nvSpPr>
              <p:cNvPr id="33843" name="TextBox 104"/>
              <p:cNvSpPr txBox="1">
                <a:spLocks noChangeArrowheads="1"/>
              </p:cNvSpPr>
              <p:nvPr/>
            </p:nvSpPr>
            <p:spPr bwMode="auto">
              <a:xfrm>
                <a:off x="4838243" y="5837275"/>
                <a:ext cx="450959" cy="901391"/>
              </a:xfrm>
              <a:prstGeom prst="rect">
                <a:avLst/>
              </a:prstGeom>
              <a:noFill/>
              <a:ln w="9525">
                <a:noFill/>
                <a:miter lim="800000"/>
                <a:headEnd/>
                <a:tailEnd/>
              </a:ln>
            </p:spPr>
            <p:txBody>
              <a:bodyPr>
                <a:spAutoFit/>
              </a:bodyPr>
              <a:lstStyle/>
              <a:p>
                <a:pPr algn="ctr"/>
                <a:r>
                  <a:rPr lang="en-US" sz="700">
                    <a:solidFill>
                      <a:srgbClr val="000000"/>
                    </a:solidFill>
                  </a:rPr>
                  <a:t>J10</a:t>
                </a:r>
              </a:p>
            </p:txBody>
          </p:sp>
          <p:sp>
            <p:nvSpPr>
              <p:cNvPr id="33844" name="TextBox 105"/>
              <p:cNvSpPr txBox="1">
                <a:spLocks noChangeArrowheads="1"/>
              </p:cNvSpPr>
              <p:nvPr/>
            </p:nvSpPr>
            <p:spPr bwMode="auto">
              <a:xfrm>
                <a:off x="5136156" y="5837275"/>
                <a:ext cx="450959" cy="901391"/>
              </a:xfrm>
              <a:prstGeom prst="rect">
                <a:avLst/>
              </a:prstGeom>
              <a:noFill/>
              <a:ln w="9525">
                <a:noFill/>
                <a:miter lim="800000"/>
                <a:headEnd/>
                <a:tailEnd/>
              </a:ln>
            </p:spPr>
            <p:txBody>
              <a:bodyPr>
                <a:spAutoFit/>
              </a:bodyPr>
              <a:lstStyle/>
              <a:p>
                <a:pPr algn="ctr"/>
                <a:r>
                  <a:rPr lang="en-US" sz="700">
                    <a:solidFill>
                      <a:srgbClr val="000000"/>
                    </a:solidFill>
                  </a:rPr>
                  <a:t>F10</a:t>
                </a:r>
              </a:p>
            </p:txBody>
          </p:sp>
          <p:sp>
            <p:nvSpPr>
              <p:cNvPr id="33845" name="TextBox 106"/>
              <p:cNvSpPr txBox="1">
                <a:spLocks noChangeArrowheads="1"/>
              </p:cNvSpPr>
              <p:nvPr/>
            </p:nvSpPr>
            <p:spPr bwMode="auto">
              <a:xfrm>
                <a:off x="5465764" y="5837275"/>
                <a:ext cx="450959" cy="901391"/>
              </a:xfrm>
              <a:prstGeom prst="rect">
                <a:avLst/>
              </a:prstGeom>
              <a:noFill/>
              <a:ln w="9525">
                <a:noFill/>
                <a:miter lim="800000"/>
                <a:headEnd/>
                <a:tailEnd/>
              </a:ln>
            </p:spPr>
            <p:txBody>
              <a:bodyPr>
                <a:spAutoFit/>
              </a:bodyPr>
              <a:lstStyle/>
              <a:p>
                <a:pPr algn="ctr"/>
                <a:r>
                  <a:rPr lang="en-US" sz="700">
                    <a:solidFill>
                      <a:srgbClr val="000000"/>
                    </a:solidFill>
                  </a:rPr>
                  <a:t>M10</a:t>
                </a:r>
              </a:p>
            </p:txBody>
          </p:sp>
          <p:sp>
            <p:nvSpPr>
              <p:cNvPr id="33846" name="TextBox 107"/>
              <p:cNvSpPr txBox="1">
                <a:spLocks noChangeArrowheads="1"/>
              </p:cNvSpPr>
              <p:nvPr/>
            </p:nvSpPr>
            <p:spPr bwMode="auto">
              <a:xfrm>
                <a:off x="5809578" y="5837275"/>
                <a:ext cx="450959" cy="901391"/>
              </a:xfrm>
              <a:prstGeom prst="rect">
                <a:avLst/>
              </a:prstGeom>
              <a:noFill/>
              <a:ln w="9525">
                <a:noFill/>
                <a:miter lim="800000"/>
                <a:headEnd/>
                <a:tailEnd/>
              </a:ln>
            </p:spPr>
            <p:txBody>
              <a:bodyPr>
                <a:spAutoFit/>
              </a:bodyPr>
              <a:lstStyle/>
              <a:p>
                <a:pPr algn="ctr"/>
                <a:r>
                  <a:rPr lang="en-US" sz="700">
                    <a:solidFill>
                      <a:srgbClr val="000000"/>
                    </a:solidFill>
                  </a:rPr>
                  <a:t>A10</a:t>
                </a:r>
              </a:p>
            </p:txBody>
          </p:sp>
          <p:sp>
            <p:nvSpPr>
              <p:cNvPr id="33847" name="TextBox 108"/>
              <p:cNvSpPr txBox="1">
                <a:spLocks noChangeArrowheads="1"/>
              </p:cNvSpPr>
              <p:nvPr/>
            </p:nvSpPr>
            <p:spPr bwMode="auto">
              <a:xfrm>
                <a:off x="6138763" y="5837275"/>
                <a:ext cx="450959" cy="901391"/>
              </a:xfrm>
              <a:prstGeom prst="rect">
                <a:avLst/>
              </a:prstGeom>
              <a:noFill/>
              <a:ln w="9525">
                <a:noFill/>
                <a:miter lim="800000"/>
                <a:headEnd/>
                <a:tailEnd/>
              </a:ln>
            </p:spPr>
            <p:txBody>
              <a:bodyPr>
                <a:spAutoFit/>
              </a:bodyPr>
              <a:lstStyle/>
              <a:p>
                <a:pPr algn="ctr"/>
                <a:r>
                  <a:rPr lang="en-US" sz="700">
                    <a:solidFill>
                      <a:srgbClr val="000000"/>
                    </a:solidFill>
                  </a:rPr>
                  <a:t>M10</a:t>
                </a:r>
              </a:p>
            </p:txBody>
          </p:sp>
          <p:sp>
            <p:nvSpPr>
              <p:cNvPr id="33848" name="TextBox 109"/>
              <p:cNvSpPr txBox="1">
                <a:spLocks noChangeArrowheads="1"/>
              </p:cNvSpPr>
              <p:nvPr/>
            </p:nvSpPr>
            <p:spPr bwMode="auto">
              <a:xfrm>
                <a:off x="6446000" y="5837275"/>
                <a:ext cx="450959" cy="901391"/>
              </a:xfrm>
              <a:prstGeom prst="rect">
                <a:avLst/>
              </a:prstGeom>
              <a:noFill/>
              <a:ln w="9525">
                <a:noFill/>
                <a:miter lim="800000"/>
                <a:headEnd/>
                <a:tailEnd/>
              </a:ln>
            </p:spPr>
            <p:txBody>
              <a:bodyPr>
                <a:spAutoFit/>
              </a:bodyPr>
              <a:lstStyle/>
              <a:p>
                <a:pPr algn="ctr"/>
                <a:r>
                  <a:rPr lang="en-US" sz="700">
                    <a:solidFill>
                      <a:srgbClr val="000000"/>
                    </a:solidFill>
                  </a:rPr>
                  <a:t>J10</a:t>
                </a:r>
              </a:p>
            </p:txBody>
          </p:sp>
          <p:sp>
            <p:nvSpPr>
              <p:cNvPr id="33849" name="TextBox 110"/>
              <p:cNvSpPr txBox="1">
                <a:spLocks noChangeArrowheads="1"/>
              </p:cNvSpPr>
              <p:nvPr/>
            </p:nvSpPr>
            <p:spPr bwMode="auto">
              <a:xfrm>
                <a:off x="6760555" y="5837275"/>
                <a:ext cx="450959" cy="901391"/>
              </a:xfrm>
              <a:prstGeom prst="rect">
                <a:avLst/>
              </a:prstGeom>
              <a:noFill/>
              <a:ln w="9525">
                <a:noFill/>
                <a:miter lim="800000"/>
                <a:headEnd/>
                <a:tailEnd/>
              </a:ln>
            </p:spPr>
            <p:txBody>
              <a:bodyPr>
                <a:spAutoFit/>
              </a:bodyPr>
              <a:lstStyle/>
              <a:p>
                <a:pPr algn="ctr"/>
                <a:r>
                  <a:rPr lang="en-US" sz="700">
                    <a:solidFill>
                      <a:srgbClr val="000000"/>
                    </a:solidFill>
                  </a:rPr>
                  <a:t>J10</a:t>
                </a:r>
              </a:p>
            </p:txBody>
          </p:sp>
          <p:sp>
            <p:nvSpPr>
              <p:cNvPr id="33850" name="TextBox 111"/>
              <p:cNvSpPr txBox="1">
                <a:spLocks noChangeArrowheads="1"/>
              </p:cNvSpPr>
              <p:nvPr/>
            </p:nvSpPr>
            <p:spPr bwMode="auto">
              <a:xfrm>
                <a:off x="7097055" y="5837275"/>
                <a:ext cx="450959" cy="901391"/>
              </a:xfrm>
              <a:prstGeom prst="rect">
                <a:avLst/>
              </a:prstGeom>
              <a:noFill/>
              <a:ln w="9525">
                <a:noFill/>
                <a:miter lim="800000"/>
                <a:headEnd/>
                <a:tailEnd/>
              </a:ln>
            </p:spPr>
            <p:txBody>
              <a:bodyPr>
                <a:spAutoFit/>
              </a:bodyPr>
              <a:lstStyle/>
              <a:p>
                <a:pPr algn="ctr"/>
                <a:r>
                  <a:rPr lang="en-US" sz="700">
                    <a:solidFill>
                      <a:srgbClr val="000000"/>
                    </a:solidFill>
                  </a:rPr>
                  <a:t>A10</a:t>
                </a:r>
              </a:p>
            </p:txBody>
          </p:sp>
          <p:sp>
            <p:nvSpPr>
              <p:cNvPr id="33851" name="TextBox 112"/>
              <p:cNvSpPr txBox="1">
                <a:spLocks noChangeArrowheads="1"/>
              </p:cNvSpPr>
              <p:nvPr/>
            </p:nvSpPr>
            <p:spPr bwMode="auto">
              <a:xfrm>
                <a:off x="7382349" y="5837275"/>
                <a:ext cx="450959" cy="901391"/>
              </a:xfrm>
              <a:prstGeom prst="rect">
                <a:avLst/>
              </a:prstGeom>
              <a:noFill/>
              <a:ln w="9525">
                <a:noFill/>
                <a:miter lim="800000"/>
                <a:headEnd/>
                <a:tailEnd/>
              </a:ln>
            </p:spPr>
            <p:txBody>
              <a:bodyPr>
                <a:spAutoFit/>
              </a:bodyPr>
              <a:lstStyle/>
              <a:p>
                <a:pPr algn="ctr"/>
                <a:r>
                  <a:rPr lang="en-US" sz="700">
                    <a:solidFill>
                      <a:srgbClr val="000000"/>
                    </a:solidFill>
                  </a:rPr>
                  <a:t>S10</a:t>
                </a:r>
              </a:p>
            </p:txBody>
          </p:sp>
          <p:sp>
            <p:nvSpPr>
              <p:cNvPr id="33852" name="TextBox 113"/>
              <p:cNvSpPr txBox="1">
                <a:spLocks noChangeArrowheads="1"/>
              </p:cNvSpPr>
              <p:nvPr/>
            </p:nvSpPr>
            <p:spPr bwMode="auto">
              <a:xfrm>
                <a:off x="7704218" y="5837275"/>
                <a:ext cx="450959" cy="901391"/>
              </a:xfrm>
              <a:prstGeom prst="rect">
                <a:avLst/>
              </a:prstGeom>
              <a:noFill/>
              <a:ln w="9525">
                <a:noFill/>
                <a:miter lim="800000"/>
                <a:headEnd/>
                <a:tailEnd/>
              </a:ln>
            </p:spPr>
            <p:txBody>
              <a:bodyPr>
                <a:spAutoFit/>
              </a:bodyPr>
              <a:lstStyle/>
              <a:p>
                <a:pPr algn="ctr"/>
                <a:r>
                  <a:rPr lang="en-US" sz="700">
                    <a:solidFill>
                      <a:srgbClr val="000000"/>
                    </a:solidFill>
                  </a:rPr>
                  <a:t>O10</a:t>
                </a:r>
              </a:p>
            </p:txBody>
          </p:sp>
          <p:sp>
            <p:nvSpPr>
              <p:cNvPr id="33853" name="TextBox 114"/>
              <p:cNvSpPr txBox="1">
                <a:spLocks noChangeArrowheads="1"/>
              </p:cNvSpPr>
              <p:nvPr/>
            </p:nvSpPr>
            <p:spPr bwMode="auto">
              <a:xfrm>
                <a:off x="8033401" y="5837275"/>
                <a:ext cx="450959" cy="901391"/>
              </a:xfrm>
              <a:prstGeom prst="rect">
                <a:avLst/>
              </a:prstGeom>
              <a:noFill/>
              <a:ln w="9525">
                <a:noFill/>
                <a:miter lim="800000"/>
                <a:headEnd/>
                <a:tailEnd/>
              </a:ln>
            </p:spPr>
            <p:txBody>
              <a:bodyPr>
                <a:spAutoFit/>
              </a:bodyPr>
              <a:lstStyle/>
              <a:p>
                <a:pPr algn="ctr"/>
                <a:r>
                  <a:rPr lang="en-US" sz="700">
                    <a:solidFill>
                      <a:srgbClr val="000000"/>
                    </a:solidFill>
                  </a:rPr>
                  <a:t>N10</a:t>
                </a:r>
              </a:p>
            </p:txBody>
          </p:sp>
          <p:sp>
            <p:nvSpPr>
              <p:cNvPr id="116" name="Explosion 1 115"/>
              <p:cNvSpPr/>
              <p:nvPr/>
            </p:nvSpPr>
            <p:spPr bwMode="auto">
              <a:xfrm>
                <a:off x="7764156" y="3678285"/>
                <a:ext cx="493301" cy="492276"/>
              </a:xfrm>
              <a:prstGeom prst="irregularSeal1">
                <a:avLst/>
              </a:prstGeom>
              <a:solidFill>
                <a:srgbClr val="FF33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118" name="Explosion 1 117"/>
              <p:cNvSpPr/>
              <p:nvPr/>
            </p:nvSpPr>
            <p:spPr bwMode="auto">
              <a:xfrm>
                <a:off x="7458779" y="2976015"/>
                <a:ext cx="496236" cy="495720"/>
              </a:xfrm>
              <a:prstGeom prst="irregularSeal1">
                <a:avLst/>
              </a:prstGeom>
              <a:solidFill>
                <a:srgbClr val="FF33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119" name="Explosion 1 118"/>
              <p:cNvSpPr/>
              <p:nvPr/>
            </p:nvSpPr>
            <p:spPr bwMode="auto">
              <a:xfrm>
                <a:off x="8072467" y="4191216"/>
                <a:ext cx="493301" cy="492279"/>
              </a:xfrm>
              <a:prstGeom prst="irregularSeal1">
                <a:avLst/>
              </a:prstGeom>
              <a:solidFill>
                <a:srgbClr val="FF33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grpSp>
      </p:grpSp>
      <p:sp>
        <p:nvSpPr>
          <p:cNvPr id="25" name="Right Arrow 24"/>
          <p:cNvSpPr/>
          <p:nvPr/>
        </p:nvSpPr>
        <p:spPr>
          <a:xfrm rot="3461509">
            <a:off x="3906044" y="2293144"/>
            <a:ext cx="919163" cy="149225"/>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cs typeface="Arial" pitchFamily="34" charset="0"/>
            </a:endParaRPr>
          </a:p>
        </p:txBody>
      </p:sp>
      <p:sp>
        <p:nvSpPr>
          <p:cNvPr id="77" name="TextBox 76"/>
          <p:cNvSpPr txBox="1"/>
          <p:nvPr/>
        </p:nvSpPr>
        <p:spPr>
          <a:xfrm>
            <a:off x="609600" y="6611779"/>
            <a:ext cx="8915400" cy="246221"/>
          </a:xfrm>
          <a:prstGeom prst="rect">
            <a:avLst/>
          </a:prstGeom>
          <a:noFill/>
        </p:spPr>
        <p:txBody>
          <a:bodyPr wrap="square" rtlCol="0">
            <a:spAutoFit/>
          </a:bodyPr>
          <a:lstStyle/>
          <a:p>
            <a:r>
              <a:rPr lang="en-US" altLang="ja-JP" sz="1000" dirty="0" smtClean="0">
                <a:solidFill>
                  <a:schemeClr val="tx2">
                    <a:lumMod val="50000"/>
                  </a:schemeClr>
                </a:solidFill>
              </a:rPr>
              <a:t>Cisco Global Threat Report </a:t>
            </a:r>
            <a:r>
              <a:rPr lang="en-US" altLang="ja-JP" sz="1000" dirty="0" err="1" smtClean="0">
                <a:solidFill>
                  <a:schemeClr val="tx2">
                    <a:lumMod val="50000"/>
                  </a:schemeClr>
                </a:solidFill>
              </a:rPr>
              <a:t>2Q</a:t>
            </a:r>
            <a:r>
              <a:rPr lang="en-US" altLang="ja-JP" sz="1000" dirty="0" smtClean="0">
                <a:solidFill>
                  <a:schemeClr val="tx2">
                    <a:lumMod val="50000"/>
                  </a:schemeClr>
                </a:solidFill>
              </a:rPr>
              <a:t> 2011:  </a:t>
            </a:r>
            <a:r>
              <a:rPr lang="en-US" sz="1000" dirty="0" smtClean="0">
                <a:solidFill>
                  <a:schemeClr val="tx2">
                    <a:lumMod val="50000"/>
                  </a:schemeClr>
                </a:solidFill>
              </a:rPr>
              <a:t>http</a:t>
            </a:r>
            <a:r>
              <a:rPr lang="en-US" sz="1000" dirty="0">
                <a:solidFill>
                  <a:schemeClr val="tx2">
                    <a:lumMod val="50000"/>
                  </a:schemeClr>
                </a:solidFill>
              </a:rPr>
              <a:t>://www.cisco.com/en/US/prod/collateral/vpndevc/cisco_global_threat_report_2q2011.pdf</a:t>
            </a:r>
          </a:p>
        </p:txBody>
      </p:sp>
      <p:sp>
        <p:nvSpPr>
          <p:cNvPr id="78" name="タイトル 77"/>
          <p:cNvSpPr>
            <a:spLocks noGrp="1"/>
          </p:cNvSpPr>
          <p:nvPr>
            <p:ph type="title"/>
          </p:nvPr>
        </p:nvSpPr>
        <p:spPr/>
        <p:txBody>
          <a:bodyPr/>
          <a:lstStyle/>
          <a:p>
            <a:r>
              <a:rPr lang="ja-JP" altLang="en-US" dirty="0" smtClean="0"/>
              <a:t>スパム・トレンド</a:t>
            </a:r>
            <a:br>
              <a:rPr lang="ja-JP" altLang="en-US" dirty="0" smtClean="0"/>
            </a:br>
            <a:r>
              <a:rPr lang="ja-JP" altLang="en-US" sz="2400" dirty="0" smtClean="0"/>
              <a:t>スパム・ボリュームは減少、複雑化型スパムは増加</a:t>
            </a:r>
            <a:endParaRPr kumimoji="1" lang="ja-JP" altLang="en-US" sz="2400" dirty="0"/>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srcRect/>
          <a:stretch>
            <a:fillRect/>
          </a:stretch>
        </p:blipFill>
        <p:spPr bwMode="auto">
          <a:xfrm>
            <a:off x="7452320" y="2996952"/>
            <a:ext cx="1591870" cy="1296144"/>
          </a:xfrm>
          <a:prstGeom prst="rect">
            <a:avLst/>
          </a:prstGeom>
          <a:noFill/>
          <a:ln w="9525">
            <a:noFill/>
            <a:miter lim="800000"/>
            <a:headEnd/>
            <a:tailEnd/>
          </a:ln>
          <a:effectLst/>
        </p:spPr>
      </p:pic>
      <p:sp>
        <p:nvSpPr>
          <p:cNvPr id="1342468" name="Content Placeholder 9"/>
          <p:cNvSpPr>
            <a:spLocks noGrp="1"/>
          </p:cNvSpPr>
          <p:nvPr>
            <p:ph idx="4294967295"/>
          </p:nvPr>
        </p:nvSpPr>
        <p:spPr bwMode="black">
          <a:xfrm>
            <a:off x="88776" y="4467944"/>
            <a:ext cx="4267200" cy="2057400"/>
          </a:xfrm>
        </p:spPr>
        <p:txBody>
          <a:bodyPr/>
          <a:lstStyle/>
          <a:p>
            <a:r>
              <a:rPr lang="en-US" altLang="ja-JP" sz="2000" b="1" dirty="0">
                <a:solidFill>
                  <a:schemeClr val="bg1">
                    <a:lumMod val="50000"/>
                  </a:schemeClr>
                </a:solidFill>
                <a:latin typeface="メイリオ" pitchFamily="50" charset="-128"/>
                <a:ea typeface="メイリオ" pitchFamily="50" charset="-128"/>
                <a:cs typeface="メイリオ" pitchFamily="50" charset="-128"/>
              </a:rPr>
              <a:t>Web </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ページ</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は、様々</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異なるソースのオブジェクトで</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生成。</a:t>
            </a:r>
            <a:endParaRPr lang="en-US" altLang="ja-JP" sz="2000" b="1" dirty="0">
              <a:solidFill>
                <a:schemeClr val="bg1">
                  <a:lumMod val="50000"/>
                </a:schemeClr>
              </a:solidFill>
              <a:latin typeface="メイリオ" pitchFamily="50" charset="-128"/>
              <a:ea typeface="メイリオ" pitchFamily="50" charset="-128"/>
              <a:cs typeface="メイリオ" pitchFamily="50" charset="-128"/>
            </a:endParaRPr>
          </a:p>
          <a:p>
            <a:pPr>
              <a:buClr>
                <a:schemeClr val="accent1"/>
              </a:buClr>
            </a:pP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オブジェクトには、イメージ</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、実行ファイル、</a:t>
            </a:r>
            <a:r>
              <a:rPr lang="en-US" altLang="ja-JP" sz="2000" b="1" dirty="0">
                <a:solidFill>
                  <a:schemeClr val="bg1">
                    <a:lumMod val="50000"/>
                  </a:schemeClr>
                </a:solidFill>
                <a:latin typeface="メイリオ" pitchFamily="50" charset="-128"/>
                <a:ea typeface="メイリオ" pitchFamily="50" charset="-128"/>
                <a:cs typeface="メイリオ" pitchFamily="50" charset="-128"/>
              </a:rPr>
              <a:t>JavaScript </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が</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含まれる。</a:t>
            </a:r>
            <a:endParaRPr lang="ja-JP" altLang="en-US" b="1" dirty="0">
              <a:solidFill>
                <a:schemeClr val="bg1">
                  <a:lumMod val="50000"/>
                </a:schemeClr>
              </a:solidFill>
              <a:latin typeface="メイリオ" pitchFamily="50" charset="-128"/>
              <a:ea typeface="メイリオ" pitchFamily="50" charset="-128"/>
              <a:cs typeface="メイリオ" pitchFamily="50" charset="-128"/>
            </a:endParaRPr>
          </a:p>
        </p:txBody>
      </p:sp>
      <p:sp>
        <p:nvSpPr>
          <p:cNvPr id="1342470" name="TextBox 10"/>
          <p:cNvSpPr txBox="1">
            <a:spLocks noChangeArrowheads="1"/>
          </p:cNvSpPr>
          <p:nvPr/>
        </p:nvSpPr>
        <p:spPr bwMode="black">
          <a:xfrm>
            <a:off x="3419872" y="3933056"/>
            <a:ext cx="2487219" cy="461665"/>
          </a:xfrm>
          <a:prstGeom prst="rect">
            <a:avLst/>
          </a:prstGeom>
          <a:noFill/>
          <a:ln w="9525">
            <a:noFill/>
            <a:miter lim="800000"/>
            <a:headEnd/>
            <a:tailEnd/>
          </a:ln>
        </p:spPr>
        <p:txBody>
          <a:bodyPr wrap="none">
            <a:spAutoFit/>
          </a:bodyPr>
          <a:lstStyle/>
          <a:p>
            <a:pPr algn="l" eaLnBrk="1" hangingPunct="1">
              <a:lnSpc>
                <a:spcPct val="100000"/>
              </a:lnSpc>
            </a:pPr>
            <a:r>
              <a:rPr lang="ja-JP" altLang="en-US" sz="1200" b="1" dirty="0">
                <a:latin typeface="メイリオ" pitchFamily="50" charset="-128"/>
                <a:ea typeface="メイリオ" pitchFamily="50" charset="-128"/>
                <a:cs typeface="メイリオ" pitchFamily="50" charset="-128"/>
              </a:rPr>
              <a:t>信頼できる </a:t>
            </a:r>
            <a:r>
              <a:rPr lang="ja-JP" altLang="en-US" sz="1200" b="1" dirty="0" smtClean="0">
                <a:latin typeface="メイリオ" pitchFamily="50" charset="-128"/>
                <a:ea typeface="メイリオ" pitchFamily="50" charset="-128"/>
                <a:cs typeface="メイリオ" pitchFamily="50" charset="-128"/>
              </a:rPr>
              <a:t>メインの</a:t>
            </a:r>
            <a:r>
              <a:rPr lang="en-US" altLang="ja-JP" sz="1200" b="1" dirty="0" smtClean="0">
                <a:latin typeface="メイリオ" pitchFamily="50" charset="-128"/>
                <a:ea typeface="メイリオ" pitchFamily="50" charset="-128"/>
                <a:cs typeface="メイリオ" pitchFamily="50" charset="-128"/>
              </a:rPr>
              <a:t>Web </a:t>
            </a:r>
            <a:r>
              <a:rPr lang="ja-JP" altLang="en-US" sz="1200" b="1" dirty="0">
                <a:latin typeface="メイリオ" pitchFamily="50" charset="-128"/>
                <a:ea typeface="メイリオ" pitchFamily="50" charset="-128"/>
                <a:cs typeface="メイリオ" pitchFamily="50" charset="-128"/>
              </a:rPr>
              <a:t>サイト</a:t>
            </a:r>
          </a:p>
          <a:p>
            <a:pPr algn="l" eaLnBrk="1" hangingPunct="1">
              <a:lnSpc>
                <a:spcPct val="100000"/>
              </a:lnSpc>
            </a:pPr>
            <a:r>
              <a:rPr lang="en-US" altLang="ja-JP" sz="1200" b="1" dirty="0">
                <a:latin typeface="メイリオ" pitchFamily="50" charset="-128"/>
                <a:ea typeface="メイリオ" pitchFamily="50" charset="-128"/>
                <a:cs typeface="メイリオ" pitchFamily="50" charset="-128"/>
              </a:rPr>
              <a:t>(</a:t>
            </a:r>
            <a:r>
              <a:rPr lang="ja-JP" altLang="en-US" sz="1200" b="1" dirty="0">
                <a:latin typeface="メイリオ" pitchFamily="50" charset="-128"/>
                <a:ea typeface="メイリオ" pitchFamily="50" charset="-128"/>
                <a:cs typeface="メイリオ" pitchFamily="50" charset="-128"/>
              </a:rPr>
              <a:t>カテゴリ：</a:t>
            </a:r>
            <a:r>
              <a:rPr lang="ja-JP" altLang="en-US" sz="1200" b="1" dirty="0">
                <a:solidFill>
                  <a:srgbClr val="3333FF"/>
                </a:solidFill>
                <a:latin typeface="メイリオ" pitchFamily="50" charset="-128"/>
                <a:ea typeface="メイリオ" pitchFamily="50" charset="-128"/>
                <a:cs typeface="メイリオ" pitchFamily="50" charset="-128"/>
              </a:rPr>
              <a:t>ビジネス</a:t>
            </a:r>
            <a:r>
              <a:rPr lang="en-US" altLang="ja-JP" sz="1200" b="1" dirty="0">
                <a:latin typeface="メイリオ" pitchFamily="50" charset="-128"/>
                <a:ea typeface="メイリオ" pitchFamily="50" charset="-128"/>
                <a:cs typeface="メイリオ" pitchFamily="50" charset="-128"/>
              </a:rPr>
              <a:t>)</a:t>
            </a:r>
          </a:p>
        </p:txBody>
      </p:sp>
      <p:sp>
        <p:nvSpPr>
          <p:cNvPr id="1342471" name="TextBox 11"/>
          <p:cNvSpPr txBox="1">
            <a:spLocks noChangeArrowheads="1"/>
          </p:cNvSpPr>
          <p:nvPr/>
        </p:nvSpPr>
        <p:spPr bwMode="black">
          <a:xfrm>
            <a:off x="35496" y="3933056"/>
            <a:ext cx="1723549" cy="276999"/>
          </a:xfrm>
          <a:prstGeom prst="rect">
            <a:avLst/>
          </a:prstGeom>
          <a:noFill/>
          <a:ln w="9525">
            <a:noFill/>
            <a:miter lim="800000"/>
            <a:headEnd/>
            <a:tailEnd/>
          </a:ln>
        </p:spPr>
        <p:txBody>
          <a:bodyPr wrap="none">
            <a:spAutoFit/>
          </a:bodyPr>
          <a:lstStyle/>
          <a:p>
            <a:pPr algn="l" eaLnBrk="1" hangingPunct="1">
              <a:lnSpc>
                <a:spcPct val="100000"/>
              </a:lnSpc>
            </a:pPr>
            <a:r>
              <a:rPr lang="ja-JP" altLang="en-US" sz="1200" b="1" dirty="0" smtClean="0">
                <a:latin typeface="メイリオ" pitchFamily="50" charset="-128"/>
                <a:ea typeface="メイリオ" pitchFamily="50" charset="-128"/>
                <a:cs typeface="メイリオ" pitchFamily="50" charset="-128"/>
              </a:rPr>
              <a:t>ク</a:t>
            </a:r>
            <a:r>
              <a:rPr lang="ja-JP" altLang="en-US" sz="1200" b="1" dirty="0">
                <a:latin typeface="メイリオ" pitchFamily="50" charset="-128"/>
                <a:ea typeface="メイリオ" pitchFamily="50" charset="-128"/>
                <a:cs typeface="メイリオ" pitchFamily="50" charset="-128"/>
              </a:rPr>
              <a:t>ライアン</a:t>
            </a:r>
            <a:r>
              <a:rPr lang="ja-JP" altLang="en-US" sz="1200" b="1" dirty="0" smtClean="0">
                <a:latin typeface="メイリオ" pitchFamily="50" charset="-128"/>
                <a:ea typeface="メイリオ" pitchFamily="50" charset="-128"/>
                <a:cs typeface="メイリオ" pitchFamily="50" charset="-128"/>
              </a:rPr>
              <a:t>トデバイス</a:t>
            </a:r>
            <a:endParaRPr lang="ja-JP" altLang="en-US" sz="1200" b="1" dirty="0">
              <a:latin typeface="メイリオ" pitchFamily="50" charset="-128"/>
              <a:ea typeface="メイリオ" pitchFamily="50" charset="-128"/>
              <a:cs typeface="メイリオ" pitchFamily="50" charset="-128"/>
            </a:endParaRPr>
          </a:p>
        </p:txBody>
      </p:sp>
      <p:sp>
        <p:nvSpPr>
          <p:cNvPr id="1342472" name="TextBox 12"/>
          <p:cNvSpPr txBox="1">
            <a:spLocks noChangeArrowheads="1"/>
          </p:cNvSpPr>
          <p:nvPr/>
        </p:nvSpPr>
        <p:spPr bwMode="black">
          <a:xfrm>
            <a:off x="5867400" y="1520825"/>
            <a:ext cx="1338263" cy="457200"/>
          </a:xfrm>
          <a:prstGeom prst="rect">
            <a:avLst/>
          </a:prstGeom>
          <a:noFill/>
          <a:ln w="9525">
            <a:noFill/>
            <a:miter lim="800000"/>
            <a:headEnd/>
            <a:tailEnd/>
          </a:ln>
        </p:spPr>
        <p:txBody>
          <a:bodyPr>
            <a:spAutoFit/>
          </a:bodyPr>
          <a:lstStyle/>
          <a:p>
            <a:pPr algn="l" eaLnBrk="1" hangingPunct="1">
              <a:lnSpc>
                <a:spcPct val="100000"/>
              </a:lnSpc>
            </a:pPr>
            <a:r>
              <a:rPr lang="ja-JP" altLang="en-US" sz="1200" b="1" dirty="0">
                <a:solidFill>
                  <a:srgbClr val="33CC33"/>
                </a:solidFill>
                <a:latin typeface="メイリオ" pitchFamily="50" charset="-128"/>
                <a:ea typeface="メイリオ" pitchFamily="50" charset="-128"/>
                <a:cs typeface="メイリオ" pitchFamily="50" charset="-128"/>
              </a:rPr>
              <a:t>フレーム１</a:t>
            </a:r>
          </a:p>
          <a:p>
            <a:pPr algn="l" eaLnBrk="1" hangingPunct="1">
              <a:lnSpc>
                <a:spcPct val="100000"/>
              </a:lnSpc>
            </a:pPr>
            <a:r>
              <a:rPr lang="ja-JP" altLang="en-US" sz="1200" b="1" dirty="0">
                <a:solidFill>
                  <a:srgbClr val="33CC33"/>
                </a:solidFill>
                <a:latin typeface="メイリオ" pitchFamily="50" charset="-128"/>
                <a:ea typeface="メイリオ" pitchFamily="50" charset="-128"/>
                <a:cs typeface="メイリオ" pitchFamily="50" charset="-128"/>
              </a:rPr>
              <a:t> </a:t>
            </a:r>
            <a:r>
              <a:rPr lang="en-US" altLang="ja-JP" sz="1200" b="1" dirty="0">
                <a:solidFill>
                  <a:srgbClr val="33CC33"/>
                </a:solidFill>
                <a:latin typeface="メイリオ" pitchFamily="50" charset="-128"/>
                <a:ea typeface="メイリオ" pitchFamily="50" charset="-128"/>
                <a:cs typeface="メイリオ" pitchFamily="50" charset="-128"/>
              </a:rPr>
              <a:t>(</a:t>
            </a:r>
            <a:r>
              <a:rPr lang="ja-JP" altLang="en-US" sz="1200" b="1" dirty="0">
                <a:solidFill>
                  <a:srgbClr val="33CC33"/>
                </a:solidFill>
                <a:latin typeface="メイリオ" pitchFamily="50" charset="-128"/>
                <a:ea typeface="メイリオ" pitchFamily="50" charset="-128"/>
                <a:cs typeface="メイリオ" pitchFamily="50" charset="-128"/>
              </a:rPr>
              <a:t>広告サーバ</a:t>
            </a:r>
            <a:r>
              <a:rPr lang="en-US" altLang="ja-JP" sz="1200" b="1" dirty="0">
                <a:solidFill>
                  <a:srgbClr val="33CC33"/>
                </a:solidFill>
                <a:latin typeface="メイリオ" pitchFamily="50" charset="-128"/>
                <a:ea typeface="メイリオ" pitchFamily="50" charset="-128"/>
                <a:cs typeface="メイリオ" pitchFamily="50" charset="-128"/>
              </a:rPr>
              <a:t>) </a:t>
            </a:r>
          </a:p>
        </p:txBody>
      </p:sp>
      <p:sp>
        <p:nvSpPr>
          <p:cNvPr id="1342474" name="Content Placeholder 9"/>
          <p:cNvSpPr txBox="1">
            <a:spLocks/>
          </p:cNvSpPr>
          <p:nvPr/>
        </p:nvSpPr>
        <p:spPr bwMode="black">
          <a:xfrm>
            <a:off x="4572000" y="4459560"/>
            <a:ext cx="4267200" cy="2209800"/>
          </a:xfrm>
          <a:prstGeom prst="rect">
            <a:avLst/>
          </a:prstGeom>
          <a:noFill/>
          <a:ln w="9525">
            <a:noFill/>
            <a:miter lim="800000"/>
            <a:headEnd/>
            <a:tailEnd/>
          </a:ln>
        </p:spPr>
        <p:txBody>
          <a:bodyPr lIns="82124" tIns="41061" rIns="82124" bIns="41061"/>
          <a:lstStyle/>
          <a:p>
            <a:pPr marL="236538" indent="-236538" algn="l" defTabSz="814388" eaLnBrk="1" hangingPunct="1">
              <a:lnSpc>
                <a:spcPct val="95000"/>
              </a:lnSpc>
              <a:spcBef>
                <a:spcPct val="50000"/>
              </a:spcBef>
              <a:buClr>
                <a:schemeClr val="tx2"/>
              </a:buClr>
              <a:buSzPct val="100000"/>
              <a:buFont typeface="Wingdings" pitchFamily="2" charset="2"/>
              <a:buChar char="§"/>
            </a:pPr>
            <a:r>
              <a:rPr lang="ja-JP" altLang="en-US" sz="2000" b="1" dirty="0">
                <a:solidFill>
                  <a:schemeClr val="bg1">
                    <a:lumMod val="50000"/>
                  </a:schemeClr>
                </a:solidFill>
                <a:latin typeface="メイリオ" pitchFamily="50" charset="-128"/>
                <a:ea typeface="メイリオ" pitchFamily="50" charset="-128"/>
                <a:cs typeface="メイリオ" pitchFamily="50" charset="-128"/>
              </a:rPr>
              <a:t>疑わしい </a:t>
            </a:r>
            <a:r>
              <a:rPr lang="en-US" altLang="ja-JP" sz="2000" b="1" dirty="0">
                <a:solidFill>
                  <a:schemeClr val="bg1">
                    <a:lumMod val="50000"/>
                  </a:schemeClr>
                </a:solidFill>
                <a:latin typeface="メイリオ" pitchFamily="50" charset="-128"/>
                <a:ea typeface="メイリオ" pitchFamily="50" charset="-128"/>
                <a:cs typeface="メイリオ" pitchFamily="50" charset="-128"/>
              </a:rPr>
              <a:t>Web </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サイトの多くは、</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外部のソースからのオブジェクトを</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利用</a:t>
            </a:r>
            <a:endParaRPr lang="en-US" altLang="ja-JP" sz="2000" b="1" dirty="0">
              <a:solidFill>
                <a:schemeClr val="bg1">
                  <a:lumMod val="50000"/>
                </a:schemeClr>
              </a:solidFill>
              <a:latin typeface="メイリオ" pitchFamily="50" charset="-128"/>
              <a:ea typeface="メイリオ" pitchFamily="50" charset="-128"/>
              <a:cs typeface="メイリオ" pitchFamily="50" charset="-128"/>
            </a:endParaRPr>
          </a:p>
          <a:p>
            <a:pPr marL="236538" indent="-236538" algn="l" defTabSz="814388" eaLnBrk="1" hangingPunct="1">
              <a:lnSpc>
                <a:spcPct val="95000"/>
              </a:lnSpc>
              <a:spcBef>
                <a:spcPct val="50000"/>
              </a:spcBef>
              <a:buClr>
                <a:schemeClr val="tx2"/>
              </a:buClr>
              <a:buSzPct val="100000"/>
              <a:buFont typeface="Wingdings" pitchFamily="2" charset="2"/>
              <a:buChar char="§"/>
            </a:pPr>
            <a:r>
              <a:rPr lang="en-US" altLang="ja-JP" sz="2000" b="1" dirty="0" smtClean="0">
                <a:solidFill>
                  <a:schemeClr val="bg1">
                    <a:lumMod val="50000"/>
                  </a:schemeClr>
                </a:solidFill>
                <a:latin typeface="メイリオ" pitchFamily="50" charset="-128"/>
                <a:ea typeface="メイリオ" pitchFamily="50" charset="-128"/>
                <a:cs typeface="メイリオ" pitchFamily="50" charset="-128"/>
              </a:rPr>
              <a:t>URL</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の</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チェックだけでは</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なく個々</a:t>
            </a:r>
            <a:r>
              <a:rPr lang="ja-JP" altLang="en-US" sz="2000" b="1" dirty="0">
                <a:solidFill>
                  <a:schemeClr val="bg1">
                    <a:lumMod val="50000"/>
                  </a:schemeClr>
                </a:solidFill>
                <a:latin typeface="メイリオ" pitchFamily="50" charset="-128"/>
                <a:ea typeface="メイリオ" pitchFamily="50" charset="-128"/>
                <a:cs typeface="メイリオ" pitchFamily="50" charset="-128"/>
              </a:rPr>
              <a:t>のオブジェクトソースを</a:t>
            </a:r>
            <a:r>
              <a:rPr lang="ja-JP" altLang="en-US" sz="2000" b="1" dirty="0" smtClean="0">
                <a:solidFill>
                  <a:schemeClr val="bg1">
                    <a:lumMod val="50000"/>
                  </a:schemeClr>
                </a:solidFill>
                <a:latin typeface="メイリオ" pitchFamily="50" charset="-128"/>
                <a:ea typeface="メイリオ" pitchFamily="50" charset="-128"/>
                <a:cs typeface="メイリオ" pitchFamily="50" charset="-128"/>
              </a:rPr>
              <a:t>チェックする必要あり。</a:t>
            </a:r>
            <a:endParaRPr lang="ja-JP" altLang="en-US" b="1" dirty="0">
              <a:solidFill>
                <a:schemeClr val="bg1">
                  <a:lumMod val="50000"/>
                </a:schemeClr>
              </a:solidFill>
              <a:latin typeface="メイリオ" pitchFamily="50" charset="-128"/>
              <a:ea typeface="メイリオ" pitchFamily="50" charset="-128"/>
              <a:cs typeface="メイリオ" pitchFamily="50" charset="-128"/>
            </a:endParaRPr>
          </a:p>
        </p:txBody>
      </p:sp>
      <p:sp>
        <p:nvSpPr>
          <p:cNvPr id="1342475" name="TextBox 12"/>
          <p:cNvSpPr txBox="1">
            <a:spLocks noChangeArrowheads="1"/>
          </p:cNvSpPr>
          <p:nvPr/>
        </p:nvSpPr>
        <p:spPr bwMode="black">
          <a:xfrm>
            <a:off x="7452321" y="1665288"/>
            <a:ext cx="1656183" cy="461665"/>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a:latin typeface="メイリオ" pitchFamily="50" charset="-128"/>
                <a:ea typeface="メイリオ" pitchFamily="50" charset="-128"/>
                <a:cs typeface="メイリオ" pitchFamily="50" charset="-128"/>
              </a:rPr>
              <a:t>フレーム２</a:t>
            </a:r>
          </a:p>
          <a:p>
            <a:pPr algn="l" eaLnBrk="1" hangingPunct="1">
              <a:lnSpc>
                <a:spcPct val="100000"/>
              </a:lnSpc>
            </a:pPr>
            <a:r>
              <a:rPr lang="ja-JP" altLang="en-US" sz="1200" b="1" dirty="0">
                <a:latin typeface="メイリオ" pitchFamily="50" charset="-128"/>
                <a:ea typeface="メイリオ" pitchFamily="50" charset="-128"/>
                <a:cs typeface="メイリオ" pitchFamily="50" charset="-128"/>
              </a:rPr>
              <a:t> </a:t>
            </a:r>
            <a:r>
              <a:rPr lang="en-US" altLang="ja-JP" sz="1200" b="1" dirty="0">
                <a:latin typeface="メイリオ" pitchFamily="50" charset="-128"/>
                <a:ea typeface="メイリオ" pitchFamily="50" charset="-128"/>
                <a:cs typeface="メイリオ" pitchFamily="50" charset="-128"/>
              </a:rPr>
              <a:t>(</a:t>
            </a:r>
            <a:r>
              <a:rPr lang="ja-JP" altLang="en-US" sz="1200" b="1" dirty="0">
                <a:latin typeface="メイリオ" pitchFamily="50" charset="-128"/>
                <a:ea typeface="メイリオ" pitchFamily="50" charset="-128"/>
                <a:cs typeface="メイリオ" pitchFamily="50" charset="-128"/>
              </a:rPr>
              <a:t>例：ブログパーツ</a:t>
            </a:r>
            <a:r>
              <a:rPr lang="en-US" altLang="ja-JP" sz="1200" b="1" dirty="0">
                <a:latin typeface="メイリオ" pitchFamily="50" charset="-128"/>
                <a:ea typeface="メイリオ" pitchFamily="50" charset="-128"/>
                <a:cs typeface="メイリオ" pitchFamily="50" charset="-128"/>
              </a:rPr>
              <a:t>) </a:t>
            </a:r>
          </a:p>
        </p:txBody>
      </p:sp>
      <p:sp>
        <p:nvSpPr>
          <p:cNvPr id="1342476" name="TextBox 12"/>
          <p:cNvSpPr txBox="1">
            <a:spLocks noChangeArrowheads="1"/>
          </p:cNvSpPr>
          <p:nvPr/>
        </p:nvSpPr>
        <p:spPr bwMode="black">
          <a:xfrm>
            <a:off x="6372200" y="3861048"/>
            <a:ext cx="1584002" cy="461665"/>
          </a:xfrm>
          <a:prstGeom prst="rect">
            <a:avLst/>
          </a:prstGeom>
          <a:noFill/>
          <a:ln w="9525">
            <a:noFill/>
            <a:miter lim="800000"/>
            <a:headEnd/>
            <a:tailEnd/>
          </a:ln>
        </p:spPr>
        <p:txBody>
          <a:bodyPr wrap="square">
            <a:spAutoFit/>
          </a:bodyPr>
          <a:lstStyle/>
          <a:p>
            <a:pPr algn="l" eaLnBrk="1" hangingPunct="1">
              <a:lnSpc>
                <a:spcPct val="100000"/>
              </a:lnSpc>
            </a:pPr>
            <a:r>
              <a:rPr lang="ja-JP" altLang="en-US" sz="1200" b="1" dirty="0">
                <a:latin typeface="メイリオ" pitchFamily="50" charset="-128"/>
                <a:ea typeface="メイリオ" pitchFamily="50" charset="-128"/>
                <a:cs typeface="メイリオ" pitchFamily="50" charset="-128"/>
              </a:rPr>
              <a:t>フレーム３</a:t>
            </a:r>
          </a:p>
          <a:p>
            <a:pPr algn="l" eaLnBrk="1" hangingPunct="1">
              <a:lnSpc>
                <a:spcPct val="100000"/>
              </a:lnSpc>
            </a:pPr>
            <a:r>
              <a:rPr lang="ja-JP" altLang="en-US" sz="1200" b="1" dirty="0">
                <a:latin typeface="メイリオ" pitchFamily="50" charset="-128"/>
                <a:ea typeface="メイリオ" pitchFamily="50" charset="-128"/>
                <a:cs typeface="メイリオ" pitchFamily="50" charset="-128"/>
              </a:rPr>
              <a:t> </a:t>
            </a:r>
            <a:r>
              <a:rPr lang="en-US" altLang="ja-JP" sz="1200" b="1" dirty="0">
                <a:latin typeface="メイリオ" pitchFamily="50" charset="-128"/>
                <a:ea typeface="メイリオ" pitchFamily="50" charset="-128"/>
                <a:cs typeface="メイリオ" pitchFamily="50" charset="-128"/>
              </a:rPr>
              <a:t>(</a:t>
            </a:r>
            <a:r>
              <a:rPr lang="ja-JP" altLang="en-US" sz="1200" b="1" dirty="0">
                <a:latin typeface="メイリオ" pitchFamily="50" charset="-128"/>
                <a:ea typeface="メイリオ" pitchFamily="50" charset="-128"/>
                <a:cs typeface="メイリオ" pitchFamily="50" charset="-128"/>
              </a:rPr>
              <a:t>例：</a:t>
            </a:r>
            <a:r>
              <a:rPr lang="ja-JP" altLang="en-US" sz="1200" b="1" dirty="0">
                <a:solidFill>
                  <a:srgbClr val="FF0000"/>
                </a:solidFill>
                <a:latin typeface="メイリオ" pitchFamily="50" charset="-128"/>
                <a:ea typeface="メイリオ" pitchFamily="50" charset="-128"/>
                <a:cs typeface="メイリオ" pitchFamily="50" charset="-128"/>
              </a:rPr>
              <a:t>未カテゴリ</a:t>
            </a:r>
            <a:r>
              <a:rPr lang="en-US" altLang="ja-JP" sz="1200" b="1" dirty="0">
                <a:latin typeface="メイリオ" pitchFamily="50" charset="-128"/>
                <a:ea typeface="メイリオ" pitchFamily="50" charset="-128"/>
                <a:cs typeface="メイリオ" pitchFamily="50" charset="-128"/>
              </a:rPr>
              <a:t>) </a:t>
            </a:r>
          </a:p>
        </p:txBody>
      </p:sp>
      <p:sp>
        <p:nvSpPr>
          <p:cNvPr id="1342484" name="AutoShape 20"/>
          <p:cNvSpPr>
            <a:spLocks noChangeArrowheads="1"/>
          </p:cNvSpPr>
          <p:nvPr/>
        </p:nvSpPr>
        <p:spPr bwMode="blackWhite">
          <a:xfrm>
            <a:off x="2806700" y="1736725"/>
            <a:ext cx="1909316" cy="576263"/>
          </a:xfrm>
          <a:prstGeom prst="wedgeRoundRectCallout">
            <a:avLst>
              <a:gd name="adj1" fmla="val -68370"/>
              <a:gd name="adj2" fmla="val 47749"/>
              <a:gd name="adj3" fmla="val 16667"/>
            </a:avLst>
          </a:prstGeom>
          <a:solidFill>
            <a:srgbClr val="00FFFF">
              <a:alpha val="50000"/>
            </a:srgbClr>
          </a:solidFill>
          <a:ln w="9525" algn="ctr">
            <a:noFill/>
            <a:miter lim="800000"/>
            <a:headEnd/>
            <a:tailEnd/>
          </a:ln>
          <a:effectLst/>
        </p:spPr>
        <p:txBody>
          <a:bodyPr anchor="ctr"/>
          <a:lstStyle/>
          <a:p>
            <a:pPr algn="l" defTabSz="814388"/>
            <a:r>
              <a:rPr lang="ja-JP" altLang="en-US" sz="1200" b="1" dirty="0">
                <a:latin typeface="+mn-ea"/>
                <a:cs typeface="メイリオ" pitchFamily="50" charset="-128"/>
              </a:rPr>
              <a:t>カテゴリ：ビジネス</a:t>
            </a:r>
            <a:r>
              <a:rPr lang="en-US" altLang="ja-JP" sz="1200" b="1" dirty="0">
                <a:latin typeface="+mn-ea"/>
                <a:cs typeface="メイリオ" pitchFamily="50" charset="-128"/>
              </a:rPr>
              <a:t>OK!</a:t>
            </a:r>
          </a:p>
        </p:txBody>
      </p:sp>
      <p:sp>
        <p:nvSpPr>
          <p:cNvPr id="1342487" name="TextBox 11"/>
          <p:cNvSpPr txBox="1">
            <a:spLocks noChangeArrowheads="1"/>
          </p:cNvSpPr>
          <p:nvPr/>
        </p:nvSpPr>
        <p:spPr bwMode="black">
          <a:xfrm>
            <a:off x="1547664" y="1449388"/>
            <a:ext cx="1282723" cy="276999"/>
          </a:xfrm>
          <a:prstGeom prst="rect">
            <a:avLst/>
          </a:prstGeom>
          <a:noFill/>
          <a:ln w="9525">
            <a:noFill/>
            <a:miter lim="800000"/>
            <a:headEnd/>
            <a:tailEnd/>
          </a:ln>
        </p:spPr>
        <p:txBody>
          <a:bodyPr wrap="none">
            <a:spAutoFit/>
          </a:bodyPr>
          <a:lstStyle/>
          <a:p>
            <a:pPr algn="l" eaLnBrk="1" hangingPunct="1">
              <a:lnSpc>
                <a:spcPct val="100000"/>
              </a:lnSpc>
            </a:pPr>
            <a:r>
              <a:rPr lang="en-US" altLang="ja-JP" sz="1200" b="1" dirty="0">
                <a:latin typeface="+mn-ea"/>
                <a:cs typeface="メイリオ" pitchFamily="50" charset="-128"/>
              </a:rPr>
              <a:t>URL</a:t>
            </a:r>
            <a:r>
              <a:rPr lang="ja-JP" altLang="en-US" sz="1200" b="1" dirty="0">
                <a:latin typeface="+mn-ea"/>
                <a:cs typeface="メイリオ" pitchFamily="50" charset="-128"/>
              </a:rPr>
              <a:t>フィルター</a:t>
            </a:r>
          </a:p>
        </p:txBody>
      </p:sp>
      <p:pic>
        <p:nvPicPr>
          <p:cNvPr id="16" name="Picture 10" descr="illustration.png"/>
          <p:cNvPicPr>
            <a:picLocks noChangeAspect="1"/>
          </p:cNvPicPr>
          <p:nvPr/>
        </p:nvPicPr>
        <p:blipFill>
          <a:blip r:embed="rId4" cstate="print"/>
          <a:srcRect/>
          <a:stretch>
            <a:fillRect/>
          </a:stretch>
        </p:blipFill>
        <p:spPr bwMode="gray">
          <a:xfrm>
            <a:off x="84138" y="1947863"/>
            <a:ext cx="8686800" cy="2090737"/>
          </a:xfrm>
          <a:prstGeom prst="rect">
            <a:avLst/>
          </a:prstGeom>
          <a:noFill/>
          <a:ln w="9525">
            <a:noFill/>
            <a:miter lim="800000"/>
            <a:headEnd/>
            <a:tailEnd/>
          </a:ln>
        </p:spPr>
      </p:pic>
      <p:pic>
        <p:nvPicPr>
          <p:cNvPr id="17" name="Picture 17" descr="InternetThreat.png"/>
          <p:cNvPicPr>
            <a:picLocks noChangeAspect="1"/>
          </p:cNvPicPr>
          <p:nvPr/>
        </p:nvPicPr>
        <p:blipFill>
          <a:blip r:embed="rId5" cstate="print"/>
          <a:srcRect/>
          <a:stretch>
            <a:fillRect/>
          </a:stretch>
        </p:blipFill>
        <p:spPr bwMode="auto">
          <a:xfrm>
            <a:off x="827584" y="2717582"/>
            <a:ext cx="589402" cy="567402"/>
          </a:xfrm>
          <a:prstGeom prst="rect">
            <a:avLst/>
          </a:prstGeom>
          <a:noFill/>
          <a:ln w="9525">
            <a:noFill/>
            <a:miter lim="800000"/>
            <a:headEnd/>
            <a:tailEnd/>
          </a:ln>
        </p:spPr>
      </p:pic>
      <p:pic>
        <p:nvPicPr>
          <p:cNvPr id="18" name="Picture 17" descr="InternetThreat.png"/>
          <p:cNvPicPr>
            <a:picLocks noChangeAspect="1"/>
          </p:cNvPicPr>
          <p:nvPr/>
        </p:nvPicPr>
        <p:blipFill>
          <a:blip r:embed="rId5" cstate="print"/>
          <a:srcRect/>
          <a:stretch>
            <a:fillRect/>
          </a:stretch>
        </p:blipFill>
        <p:spPr bwMode="auto">
          <a:xfrm>
            <a:off x="7222958" y="3140968"/>
            <a:ext cx="589402" cy="567402"/>
          </a:xfrm>
          <a:prstGeom prst="rect">
            <a:avLst/>
          </a:prstGeom>
          <a:noFill/>
          <a:ln w="9525">
            <a:noFill/>
            <a:miter lim="800000"/>
            <a:headEnd/>
            <a:tailEnd/>
          </a:ln>
        </p:spPr>
      </p:pic>
      <p:pic>
        <p:nvPicPr>
          <p:cNvPr id="20" name="Picture 17" descr="InternetThreat.png"/>
          <p:cNvPicPr>
            <a:picLocks noChangeAspect="1"/>
          </p:cNvPicPr>
          <p:nvPr/>
        </p:nvPicPr>
        <p:blipFill>
          <a:blip r:embed="rId5" cstate="print"/>
          <a:srcRect/>
          <a:stretch>
            <a:fillRect/>
          </a:stretch>
        </p:blipFill>
        <p:spPr bwMode="auto">
          <a:xfrm>
            <a:off x="4139952" y="2996952"/>
            <a:ext cx="589402" cy="567402"/>
          </a:xfrm>
          <a:prstGeom prst="rect">
            <a:avLst/>
          </a:prstGeom>
          <a:noFill/>
          <a:ln w="9525">
            <a:noFill/>
            <a:miter lim="800000"/>
            <a:headEnd/>
            <a:tailEnd/>
          </a:ln>
        </p:spPr>
      </p:pic>
      <p:sp>
        <p:nvSpPr>
          <p:cNvPr id="21" name="正方形/長方形 20"/>
          <p:cNvSpPr/>
          <p:nvPr/>
        </p:nvSpPr>
        <p:spPr>
          <a:xfrm>
            <a:off x="6804248" y="2719953"/>
            <a:ext cx="1415772" cy="276999"/>
          </a:xfrm>
          <a:prstGeom prst="rect">
            <a:avLst/>
          </a:prstGeom>
        </p:spPr>
        <p:txBody>
          <a:bodyPr wrap="none">
            <a:spAutoFit/>
          </a:bodyPr>
          <a:lstStyle/>
          <a:p>
            <a:r>
              <a:rPr lang="ja-JP" altLang="en-US" sz="1200" b="1" dirty="0" smtClean="0">
                <a:solidFill>
                  <a:srgbClr val="FF0000"/>
                </a:solidFill>
                <a:latin typeface="メイリオ" pitchFamily="50" charset="-128"/>
                <a:ea typeface="メイリオ" pitchFamily="50" charset="-128"/>
                <a:cs typeface="メイリオ" pitchFamily="50" charset="-128"/>
              </a:rPr>
              <a:t>マルウェアサイト</a:t>
            </a:r>
            <a:endParaRPr lang="en-US" sz="1200" dirty="0">
              <a:latin typeface="メイリオ" pitchFamily="50" charset="-128"/>
              <a:ea typeface="メイリオ" pitchFamily="50" charset="-128"/>
              <a:cs typeface="メイリオ" pitchFamily="50" charset="-128"/>
            </a:endParaRPr>
          </a:p>
        </p:txBody>
      </p:sp>
      <p:sp>
        <p:nvSpPr>
          <p:cNvPr id="23" name="四角形吹き出し 22"/>
          <p:cNvSpPr/>
          <p:nvPr/>
        </p:nvSpPr>
        <p:spPr>
          <a:xfrm>
            <a:off x="1691680" y="1700808"/>
            <a:ext cx="864096" cy="864096"/>
          </a:xfrm>
          <a:prstGeom prst="wedgeRectCallout">
            <a:avLst>
              <a:gd name="adj1" fmla="val 3904"/>
              <a:gd name="adj2" fmla="val 63000"/>
            </a:avLst>
          </a:prstGeom>
          <a:solidFill>
            <a:schemeClr val="bg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5298" name="Picture 2"/>
          <p:cNvPicPr>
            <a:picLocks noChangeAspect="1" noChangeArrowheads="1"/>
          </p:cNvPicPr>
          <p:nvPr/>
        </p:nvPicPr>
        <p:blipFill>
          <a:blip r:embed="rId6" cstate="print"/>
          <a:srcRect/>
          <a:stretch>
            <a:fillRect/>
          </a:stretch>
        </p:blipFill>
        <p:spPr bwMode="auto">
          <a:xfrm>
            <a:off x="1763688" y="1772816"/>
            <a:ext cx="720080" cy="720080"/>
          </a:xfrm>
          <a:prstGeom prst="rect">
            <a:avLst/>
          </a:prstGeom>
          <a:noFill/>
          <a:ln w="9525">
            <a:noFill/>
            <a:miter lim="800000"/>
            <a:headEnd/>
            <a:tailEnd/>
          </a:ln>
          <a:effectLst/>
        </p:spPr>
      </p:pic>
      <p:pic>
        <p:nvPicPr>
          <p:cNvPr id="22" name="図 118" descr="Xperia_press_kuro-222x390.jpg"/>
          <p:cNvPicPr>
            <a:picLocks noChangeAspect="1"/>
          </p:cNvPicPr>
          <p:nvPr/>
        </p:nvPicPr>
        <p:blipFill>
          <a:blip r:embed="rId7" cstate="print">
            <a:clrChange>
              <a:clrFrom>
                <a:srgbClr val="FEFEFE"/>
              </a:clrFrom>
              <a:clrTo>
                <a:srgbClr val="FEFEFE">
                  <a:alpha val="0"/>
                </a:srgbClr>
              </a:clrTo>
            </a:clrChange>
          </a:blip>
          <a:stretch>
            <a:fillRect/>
          </a:stretch>
        </p:blipFill>
        <p:spPr>
          <a:xfrm>
            <a:off x="1813064" y="3637747"/>
            <a:ext cx="343162" cy="602852"/>
          </a:xfrm>
          <a:prstGeom prst="rect">
            <a:avLst/>
          </a:prstGeom>
        </p:spPr>
      </p:pic>
      <p:pic>
        <p:nvPicPr>
          <p:cNvPr id="24" name="図 133" descr="003.jpg"/>
          <p:cNvPicPr>
            <a:picLocks noChangeAspect="1"/>
          </p:cNvPicPr>
          <p:nvPr/>
        </p:nvPicPr>
        <p:blipFill>
          <a:blip r:embed="rId8" cstate="print"/>
          <a:srcRect b="5106"/>
          <a:stretch>
            <a:fillRect/>
          </a:stretch>
        </p:blipFill>
        <p:spPr>
          <a:xfrm>
            <a:off x="1437103" y="3110748"/>
            <a:ext cx="751922" cy="499469"/>
          </a:xfrm>
          <a:prstGeom prst="rect">
            <a:avLst/>
          </a:prstGeom>
        </p:spPr>
      </p:pic>
      <p:sp>
        <p:nvSpPr>
          <p:cNvPr id="25" name="タイトル 24"/>
          <p:cNvSpPr>
            <a:spLocks noGrp="1"/>
          </p:cNvSpPr>
          <p:nvPr>
            <p:ph type="title"/>
          </p:nvPr>
        </p:nvSpPr>
        <p:spPr/>
        <p:txBody>
          <a:bodyPr/>
          <a:lstStyle/>
          <a:p>
            <a:r>
              <a:rPr lang="ja-JP" altLang="en-US" dirty="0" smtClean="0"/>
              <a:t>脅威はどんな</a:t>
            </a:r>
            <a:r>
              <a:rPr lang="en-US" altLang="ja-JP" dirty="0" smtClean="0"/>
              <a:t>Web</a:t>
            </a:r>
            <a:r>
              <a:rPr lang="ja-JP" altLang="en-US" dirty="0" smtClean="0"/>
              <a:t>カテゴリにでも潜む</a:t>
            </a:r>
            <a:br>
              <a:rPr lang="ja-JP" altLang="en-US" dirty="0" smtClean="0"/>
            </a:br>
            <a:r>
              <a:rPr lang="en-US" altLang="ja-JP" sz="2400" dirty="0" smtClean="0"/>
              <a:t>URL</a:t>
            </a:r>
            <a:r>
              <a:rPr lang="ja-JP" altLang="en-US" sz="2400" dirty="0" smtClean="0"/>
              <a:t>フィルタでは防げない</a:t>
            </a:r>
            <a:r>
              <a:rPr lang="en-US" altLang="ja-JP" sz="2400" dirty="0" smtClean="0"/>
              <a:t>Web</a:t>
            </a:r>
            <a:r>
              <a:rPr lang="ja-JP" altLang="en-US" sz="2400" dirty="0" smtClean="0"/>
              <a:t>サイトに潜む脅威</a:t>
            </a:r>
            <a:r>
              <a:rPr lang="en-US" altLang="ja-JP" sz="2400" dirty="0" smtClean="0"/>
              <a:t>…</a:t>
            </a:r>
            <a:endParaRPr kumimoji="1" lang="ja-JP" altLang="en-US" sz="2400" dirty="0"/>
          </a:p>
        </p:txBody>
      </p:sp>
    </p:spTree>
  </p:cSld>
  <p:clrMapOvr>
    <a:masterClrMapping/>
  </p:clrMapOvr>
  <p:transition advClick="0">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12.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1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16.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18.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2.xml><?xml version="1.0" encoding="utf-8"?>
<p:tagLst xmlns:a="http://schemas.openxmlformats.org/drawingml/2006/main" xmlns:r="http://schemas.openxmlformats.org/officeDocument/2006/relationships" xmlns:p="http://schemas.openxmlformats.org/presentationml/2006/main">
  <p:tag name="PPSNARRATION" val="6,1692313707,C:\Documents and Settings\nedwards\Desktop\Commercial Deck 030508 With Speaker Notes.ppc"/>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22.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23.xml><?xml version="1.0" encoding="utf-8"?>
<p:tagLst xmlns:a="http://schemas.openxmlformats.org/drawingml/2006/main" xmlns:r="http://schemas.openxmlformats.org/officeDocument/2006/relationships" xmlns:p="http://schemas.openxmlformats.org/presentationml/2006/main">
  <p:tag name="TIMING" val="|4.8|11.2|7.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6.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ags/tag8.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SH0WPHLkUkmyQdmYFAxVW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8UmGFvCofEe4w4X_7DdjfA"/>
</p:tagLst>
</file>

<file path=ppt/theme/theme1.xml><?xml version="1.0" encoding="utf-8"?>
<a:theme xmlns:a="http://schemas.openxmlformats.org/drawingml/2006/main" name="Cisco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英数字はArial日本語はMSゴシック">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Cisco_Arial</Template>
  <TotalTime>0</TotalTime>
  <Words>4165</Words>
  <Application>Microsoft Office PowerPoint</Application>
  <PresentationFormat>画面に合わせる (4:3)</PresentationFormat>
  <Paragraphs>1193</Paragraphs>
  <Slides>80</Slides>
  <Notes>80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80</vt:i4>
      </vt:variant>
    </vt:vector>
  </HeadingPairs>
  <TitlesOfParts>
    <vt:vector size="82" baseType="lpstr">
      <vt:lpstr>Cisco_Arial</vt:lpstr>
      <vt:lpstr>Visio</vt:lpstr>
      <vt:lpstr>BN Bootcamp for SE Threat Defense - Email, Web &amp; IPS</vt:lpstr>
      <vt:lpstr>Agenda</vt:lpstr>
      <vt:lpstr>新しいタイプの攻撃 Advanced Persistent Threat</vt:lpstr>
      <vt:lpstr>IPA 2011年版10大脅威 「進化する攻撃・・・その対策で十分ですか？」</vt:lpstr>
      <vt:lpstr>APT（Advanced Persistent Threat） 複数の攻撃を組み合わせた「新しいタイプの攻撃」</vt:lpstr>
      <vt:lpstr>Cisco 2Q11 Global Threat Report</vt:lpstr>
      <vt:lpstr>新種マルウェア増大と感染源の変化 Web経由での感染増</vt:lpstr>
      <vt:lpstr>スパム・トレンド スパム・ボリュームは減少、複雑化型スパムは増加</vt:lpstr>
      <vt:lpstr>脅威はどんなWebカテゴリにでも潜む URLフィルタでは防げないWebサイトに潜む脅威…</vt:lpstr>
      <vt:lpstr>ターゲット型スパムとマルウェア感染例 「侵入」フェーズ</vt:lpstr>
      <vt:lpstr>マルウェア感染後  「進化」「潜伏」「攻撃」フェーズ</vt:lpstr>
      <vt:lpstr>Cisco SIO (Security Intelligence Operations)</vt:lpstr>
      <vt:lpstr>スライド 13</vt:lpstr>
      <vt:lpstr>高度にプロアクティブに脅威を排除 Cisco Security Intelligence Operations</vt:lpstr>
      <vt:lpstr>Cisco SIO Web Site http://www.cisco.com/security</vt:lpstr>
      <vt:lpstr>シスコのセキュリティ製品とサービス</vt:lpstr>
      <vt:lpstr>IronPort Email Security Appliance</vt:lpstr>
      <vt:lpstr>IronPort Email Security Appliance (ESA) 包括的なEメールセキュリティ統合アプライアンス</vt:lpstr>
      <vt:lpstr>IronPort ESA(Cシリーズ)アーキテクチャ ESAの優れたMTA機能</vt:lpstr>
      <vt:lpstr>IronPort AsyncOS™  革命的なMTAプラットフォーム</vt:lpstr>
      <vt:lpstr>スライド 21</vt:lpstr>
      <vt:lpstr>スライド 22</vt:lpstr>
      <vt:lpstr>IronPort ESAアーキテクチャ スパム対策</vt:lpstr>
      <vt:lpstr>IronPort SenderBase Network レピュテーション・フィルターだけで80%もの悪意あるメールを排除</vt:lpstr>
      <vt:lpstr>IronPort Anti-Spam グローバル規模での情報収集とIronPortの多角的な分析能力</vt:lpstr>
      <vt:lpstr>Cisco IPAS (IronPort Anti-Spam) コンテンツ・スキャニング・エンジン</vt:lpstr>
      <vt:lpstr>スライド 27</vt:lpstr>
      <vt:lpstr>Anti-Virus IronPort ESAのウィルス対策機能</vt:lpstr>
      <vt:lpstr>VOF (Virus Outbreak Filter) 発生直後の新種のウイルスを検知、隔離、駆除</vt:lpstr>
      <vt:lpstr>スライド 30</vt:lpstr>
      <vt:lpstr>コンテンツフィルタ メールの内容を監査し、ポリシーに応じた処理を適用</vt:lpstr>
      <vt:lpstr>コンテンツフィルタ 設定画面</vt:lpstr>
      <vt:lpstr>スライド 33</vt:lpstr>
      <vt:lpstr>メール誤送信対策 SSO(SAML)と共通鍵暗号化方式(CRES)</vt:lpstr>
      <vt:lpstr>メール誤送信対策 管理画面</vt:lpstr>
      <vt:lpstr>IronPort Web Security Appliance</vt:lpstr>
      <vt:lpstr>Next-Generation Secure Web Gateway 統合化によって運用負荷を軽減</vt:lpstr>
      <vt:lpstr>IronPort WSA(Sシリーズ)アーキテクチャ Web利用規定の制定</vt:lpstr>
      <vt:lpstr>Dark Web対策 従来型URLフィルタのセキュリティ効果が激減</vt:lpstr>
      <vt:lpstr>IronPort Web Usage Controls Dark Webにスポットライト</vt:lpstr>
      <vt:lpstr>Dynamic Content Analysis Engine 動作フロー  サーチエンジン技術（HTTPヘッダー、HTML メタタグ、テキストを評価）</vt:lpstr>
      <vt:lpstr>統合されたユーザー認証 特定ユーザーの利用規定とデータセキュリティポリシー</vt:lpstr>
      <vt:lpstr>IronPort WSAアーキテクチャ マルウェア対策</vt:lpstr>
      <vt:lpstr>WEBから感染するマルウェア対策 マルチレイヤのマルウェア防御</vt:lpstr>
      <vt:lpstr>Webレピュテーション事例:mstmpウィルス SensorBaseが提供する正確な格付けスコア</vt:lpstr>
      <vt:lpstr>Webレピュテーション・フィルタ セキュリティとパフォーマンスの両立</vt:lpstr>
      <vt:lpstr>Webレピュテーション・フィルタ レピュテーションスコアを利用した柔軟なポリシー管理</vt:lpstr>
      <vt:lpstr>カバレッジの広いマルウェア対策 マルウェアからマルチレイヤー防御</vt:lpstr>
      <vt:lpstr>L4トラフィックモニター 全てのトラフィックに対する包括的保護機能の提供</vt:lpstr>
      <vt:lpstr>スライド 50</vt:lpstr>
      <vt:lpstr>IronPort Web Security Monitor™</vt:lpstr>
      <vt:lpstr>System Monitoring 既存のプロセスとの簡単な統合</vt:lpstr>
      <vt:lpstr>WSAネットワークデザイン</vt:lpstr>
      <vt:lpstr>ScanSafe</vt:lpstr>
      <vt:lpstr>The Cisco Cloud at Work…Today  Web Security Services</vt:lpstr>
      <vt:lpstr>ソリューション概要</vt:lpstr>
      <vt:lpstr>ScanCenter 管理とレポーティングのプラットフォーム</vt:lpstr>
      <vt:lpstr>ScanSafeの導入</vt:lpstr>
      <vt:lpstr>ScanSafe 導入対象ユーザ</vt:lpstr>
      <vt:lpstr>AnyConnect3.0でのScanSafe利用</vt:lpstr>
      <vt:lpstr>WSAとScanSafeのポジショニング</vt:lpstr>
      <vt:lpstr>IPS (Intrusion Prevention System)</vt:lpstr>
      <vt:lpstr>IPSの用語： IDSとIPS</vt:lpstr>
      <vt:lpstr>IDSやIPSを現実に例えるならば…</vt:lpstr>
      <vt:lpstr>IPS の役割の再確認 (アプリケーションFWとの違い) </vt:lpstr>
      <vt:lpstr>IPSの効能 パッチを適用するまでの防御</vt:lpstr>
      <vt:lpstr>リスクベースのポリシー リスクレーティング(危険レベル評価)とIPSポリシー</vt:lpstr>
      <vt:lpstr>IPS 7.0パケットフロー</vt:lpstr>
      <vt:lpstr>IPSレピュテーションフィルタ</vt:lpstr>
      <vt:lpstr>IPSローカルインスペクション（1）</vt:lpstr>
      <vt:lpstr>IPSローカルインスペクション（2）</vt:lpstr>
      <vt:lpstr>グローバルコリレーションのモード</vt:lpstr>
      <vt:lpstr>ソリューション</vt:lpstr>
      <vt:lpstr>AnyConnect Secure Mobility-WSA連携</vt:lpstr>
      <vt:lpstr>ターゲット型スパム対策 IronPort ESA+新型アウトブレークフィルター(OF)を使用したターゲット型スパム対策</vt:lpstr>
      <vt:lpstr>ターゲット型スパムとWEB対策 IronPort ESA/WSAでの全面的メール&amp;Web防御</vt:lpstr>
      <vt:lpstr>発見的防御（出口対策）の実施 IronPort WSA L4トラックモニターでの防御</vt:lpstr>
      <vt:lpstr>発見的防御（出口対策）の実施 ASA Botnet Traffic Filterでの防御</vt:lpstr>
      <vt:lpstr>発見的防御（出口対策）の実施 IPSグローバルコリレーションでの防御</vt:lpstr>
      <vt:lpstr>スライド 80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2011-12-14T08:06:11Z</dcterms:created>
  <dcterms:modified xsi:type="dcterms:W3CDTF">2011-12-14T08:07:13Z</dcterms:modified>
</cp:coreProperties>
</file>